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78"/>
  </p:notesMasterIdLst>
  <p:handoutMasterIdLst>
    <p:handoutMasterId r:id="rId79"/>
  </p:handoutMasterIdLst>
  <p:sldIdLst>
    <p:sldId id="361" r:id="rId2"/>
    <p:sldId id="261" r:id="rId3"/>
    <p:sldId id="275" r:id="rId4"/>
    <p:sldId id="287" r:id="rId5"/>
    <p:sldId id="288" r:id="rId6"/>
    <p:sldId id="289" r:id="rId7"/>
    <p:sldId id="290" r:id="rId8"/>
    <p:sldId id="291" r:id="rId9"/>
    <p:sldId id="292" r:id="rId10"/>
    <p:sldId id="293" r:id="rId11"/>
    <p:sldId id="294" r:id="rId12"/>
    <p:sldId id="298" r:id="rId13"/>
    <p:sldId id="299" r:id="rId14"/>
    <p:sldId id="300" r:id="rId15"/>
    <p:sldId id="301" r:id="rId16"/>
    <p:sldId id="302" r:id="rId17"/>
    <p:sldId id="276" r:id="rId18"/>
    <p:sldId id="277" r:id="rId19"/>
    <p:sldId id="278" r:id="rId20"/>
    <p:sldId id="279" r:id="rId21"/>
    <p:sldId id="281" r:id="rId22"/>
    <p:sldId id="282" r:id="rId23"/>
    <p:sldId id="283" r:id="rId24"/>
    <p:sldId id="284" r:id="rId25"/>
    <p:sldId id="306" r:id="rId26"/>
    <p:sldId id="305" r:id="rId27"/>
    <p:sldId id="304" r:id="rId28"/>
    <p:sldId id="308" r:id="rId29"/>
    <p:sldId id="309" r:id="rId30"/>
    <p:sldId id="303" r:id="rId31"/>
    <p:sldId id="307" r:id="rId32"/>
    <p:sldId id="310" r:id="rId33"/>
    <p:sldId id="311" r:id="rId34"/>
    <p:sldId id="314" r:id="rId35"/>
    <p:sldId id="313" r:id="rId36"/>
    <p:sldId id="312" r:id="rId37"/>
    <p:sldId id="316" r:id="rId38"/>
    <p:sldId id="315" r:id="rId39"/>
    <p:sldId id="317" r:id="rId40"/>
    <p:sldId id="318" r:id="rId41"/>
    <p:sldId id="319" r:id="rId42"/>
    <p:sldId id="320" r:id="rId43"/>
    <p:sldId id="321" r:id="rId44"/>
    <p:sldId id="322" r:id="rId45"/>
    <p:sldId id="323" r:id="rId46"/>
    <p:sldId id="324" r:id="rId47"/>
    <p:sldId id="325" r:id="rId48"/>
    <p:sldId id="326" r:id="rId49"/>
    <p:sldId id="327" r:id="rId50"/>
    <p:sldId id="329" r:id="rId51"/>
    <p:sldId id="330" r:id="rId52"/>
    <p:sldId id="331" r:id="rId53"/>
    <p:sldId id="332" r:id="rId54"/>
    <p:sldId id="343" r:id="rId55"/>
    <p:sldId id="333" r:id="rId56"/>
    <p:sldId id="334" r:id="rId57"/>
    <p:sldId id="335" r:id="rId58"/>
    <p:sldId id="336" r:id="rId59"/>
    <p:sldId id="337" r:id="rId60"/>
    <p:sldId id="338" r:id="rId61"/>
    <p:sldId id="340" r:id="rId62"/>
    <p:sldId id="341" r:id="rId63"/>
    <p:sldId id="342" r:id="rId64"/>
    <p:sldId id="346" r:id="rId65"/>
    <p:sldId id="348" r:id="rId66"/>
    <p:sldId id="344" r:id="rId67"/>
    <p:sldId id="349" r:id="rId68"/>
    <p:sldId id="350" r:id="rId69"/>
    <p:sldId id="352" r:id="rId70"/>
    <p:sldId id="355" r:id="rId71"/>
    <p:sldId id="353" r:id="rId72"/>
    <p:sldId id="354" r:id="rId73"/>
    <p:sldId id="357" r:id="rId74"/>
    <p:sldId id="360" r:id="rId75"/>
    <p:sldId id="358" r:id="rId76"/>
    <p:sldId id="362" r:id="rId77"/>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111"/>
    <a:srgbClr val="FFFF00"/>
    <a:srgbClr val="FF0000"/>
    <a:srgbClr val="009900"/>
    <a:srgbClr val="FF9900"/>
    <a:srgbClr val="00B050"/>
    <a:srgbClr val="D6D6F5"/>
    <a:srgbClr val="CC6600"/>
    <a:srgbClr val="00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49" autoAdjust="0"/>
    <p:restoredTop sz="67453" autoAdjust="0"/>
  </p:normalViewPr>
  <p:slideViewPr>
    <p:cSldViewPr snapToGrid="0">
      <p:cViewPr varScale="1">
        <p:scale>
          <a:sx n="58" d="100"/>
          <a:sy n="58" d="100"/>
        </p:scale>
        <p:origin x="178" y="58"/>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84E14-8565-4668-994A-80BCBEC27568}" type="doc">
      <dgm:prSet loTypeId="urn:microsoft.com/office/officeart/2009/3/layout/DescendingProcess" loCatId="process" qsTypeId="urn:microsoft.com/office/officeart/2005/8/quickstyle/simple1" qsCatId="simple" csTypeId="urn:microsoft.com/office/officeart/2005/8/colors/accent2_1" csCatId="accent2" phldr="1"/>
      <dgm:spPr/>
      <dgm:t>
        <a:bodyPr/>
        <a:lstStyle/>
        <a:p>
          <a:endParaRPr lang="en-US"/>
        </a:p>
      </dgm:t>
    </dgm:pt>
    <dgm:pt modelId="{607D8963-2C35-4095-92E4-F71F400C2B49}">
      <dgm:prSet phldrT="[Text]" custT="1"/>
      <dgm:spPr/>
      <dgm:t>
        <a:bodyPr/>
        <a:lstStyle/>
        <a:p>
          <a:r>
            <a:rPr lang="en-US" sz="1600" b="1" u="sng" dirty="0"/>
            <a:t>Step I:</a:t>
          </a:r>
          <a:r>
            <a:rPr lang="en-US" sz="1600" b="1" dirty="0"/>
            <a:t> </a:t>
          </a:r>
        </a:p>
        <a:p>
          <a:r>
            <a:rPr lang="en-US" sz="1600" dirty="0"/>
            <a:t>Project &amp; Ground Motion Criteria</a:t>
          </a:r>
        </a:p>
      </dgm:t>
    </dgm:pt>
    <dgm:pt modelId="{6EEC5E2E-C52D-4416-B533-2B82A44BED99}" type="parTrans" cxnId="{B97D844B-3938-489F-BC1F-2BD86DC67AD2}">
      <dgm:prSet/>
      <dgm:spPr/>
      <dgm:t>
        <a:bodyPr/>
        <a:lstStyle/>
        <a:p>
          <a:endParaRPr lang="en-US" sz="1600"/>
        </a:p>
      </dgm:t>
    </dgm:pt>
    <dgm:pt modelId="{43A13FA0-2646-4C11-83EB-5698A5CCE106}" type="sibTrans" cxnId="{B97D844B-3938-489F-BC1F-2BD86DC67AD2}">
      <dgm:prSet custT="1"/>
      <dgm:spPr/>
      <dgm:t>
        <a:bodyPr/>
        <a:lstStyle/>
        <a:p>
          <a:endParaRPr lang="en-US" sz="1600"/>
        </a:p>
      </dgm:t>
    </dgm:pt>
    <dgm:pt modelId="{21555952-09D5-4D0D-9757-308B0930EA3D}">
      <dgm:prSet phldrT="[Text]" custT="1"/>
      <dgm:spPr/>
      <dgm:t>
        <a:bodyPr/>
        <a:lstStyle/>
        <a:p>
          <a:r>
            <a:rPr lang="en-US" sz="1600" b="1" u="sng" dirty="0"/>
            <a:t>Step II:</a:t>
          </a:r>
          <a:r>
            <a:rPr lang="en-US" sz="1600" b="1" dirty="0"/>
            <a:t> </a:t>
          </a:r>
        </a:p>
        <a:p>
          <a:r>
            <a:rPr lang="en-US" sz="1600" dirty="0"/>
            <a:t>Preliminary Design</a:t>
          </a:r>
        </a:p>
      </dgm:t>
    </dgm:pt>
    <dgm:pt modelId="{A574C995-0606-4F75-8098-F28237A8D1F5}" type="parTrans" cxnId="{E017FB3B-352E-47A8-BC21-7993B979758D}">
      <dgm:prSet/>
      <dgm:spPr/>
      <dgm:t>
        <a:bodyPr/>
        <a:lstStyle/>
        <a:p>
          <a:endParaRPr lang="en-US" sz="1600"/>
        </a:p>
      </dgm:t>
    </dgm:pt>
    <dgm:pt modelId="{3F2411C1-FDCE-459C-A24B-B3B238EB26C2}" type="sibTrans" cxnId="{E017FB3B-352E-47A8-BC21-7993B979758D}">
      <dgm:prSet custT="1"/>
      <dgm:spPr/>
      <dgm:t>
        <a:bodyPr/>
        <a:lstStyle/>
        <a:p>
          <a:endParaRPr lang="en-US" sz="1600" dirty="0"/>
        </a:p>
      </dgm:t>
    </dgm:pt>
    <dgm:pt modelId="{5C34C07C-108B-452A-859D-3D01CBB9B031}">
      <dgm:prSet phldrT="[Text]" custT="1"/>
      <dgm:spPr/>
      <dgm:t>
        <a:bodyPr/>
        <a:lstStyle/>
        <a:p>
          <a:r>
            <a:rPr lang="en-US" sz="1600" b="1" u="sng" dirty="0"/>
            <a:t>Step III:</a:t>
          </a:r>
          <a:r>
            <a:rPr lang="en-US" sz="1600" u="none" dirty="0"/>
            <a:t> </a:t>
          </a:r>
        </a:p>
        <a:p>
          <a:r>
            <a:rPr lang="en-US" sz="1600" dirty="0"/>
            <a:t>Isolation System Properties and ELF Analysis</a:t>
          </a:r>
        </a:p>
      </dgm:t>
    </dgm:pt>
    <dgm:pt modelId="{C06B7AED-2045-4B0D-8E70-FC57BA05DA28}" type="parTrans" cxnId="{56CDA218-52F3-4E3E-8292-2ED361C0CE92}">
      <dgm:prSet/>
      <dgm:spPr/>
      <dgm:t>
        <a:bodyPr/>
        <a:lstStyle/>
        <a:p>
          <a:endParaRPr lang="en-US" sz="1600"/>
        </a:p>
      </dgm:t>
    </dgm:pt>
    <dgm:pt modelId="{61F74191-AF63-476A-9B01-1F3F4EF1FD66}" type="sibTrans" cxnId="{56CDA218-52F3-4E3E-8292-2ED361C0CE92}">
      <dgm:prSet custT="1"/>
      <dgm:spPr/>
      <dgm:t>
        <a:bodyPr/>
        <a:lstStyle/>
        <a:p>
          <a:endParaRPr lang="en-US" sz="1600" dirty="0"/>
        </a:p>
      </dgm:t>
    </dgm:pt>
    <dgm:pt modelId="{76894429-E468-4FF6-95EF-A9073B734FB8}">
      <dgm:prSet phldrT="[Text]" custT="1"/>
      <dgm:spPr/>
      <dgm:t>
        <a:bodyPr/>
        <a:lstStyle/>
        <a:p>
          <a:r>
            <a:rPr lang="en-US" sz="1600" b="1" u="sng" dirty="0"/>
            <a:t>Step VII:</a:t>
          </a:r>
          <a:r>
            <a:rPr lang="en-US" sz="1600" b="1" u="none" dirty="0"/>
            <a:t> </a:t>
          </a:r>
          <a:r>
            <a:rPr lang="en-US" sz="1600" dirty="0"/>
            <a:t>Final Specifications</a:t>
          </a:r>
        </a:p>
      </dgm:t>
    </dgm:pt>
    <dgm:pt modelId="{5749DFB7-048C-4A99-80D5-9F39FA1B584A}" type="parTrans" cxnId="{4DCB5452-C06E-4FD9-AEE7-563CB668BFA0}">
      <dgm:prSet/>
      <dgm:spPr/>
      <dgm:t>
        <a:bodyPr/>
        <a:lstStyle/>
        <a:p>
          <a:endParaRPr lang="en-US" sz="1600"/>
        </a:p>
      </dgm:t>
    </dgm:pt>
    <dgm:pt modelId="{CF0696B6-29DD-4FB9-B98C-C92721B7F908}" type="sibTrans" cxnId="{4DCB5452-C06E-4FD9-AEE7-563CB668BFA0}">
      <dgm:prSet/>
      <dgm:spPr/>
      <dgm:t>
        <a:bodyPr/>
        <a:lstStyle/>
        <a:p>
          <a:endParaRPr lang="en-US" sz="1600"/>
        </a:p>
      </dgm:t>
    </dgm:pt>
    <dgm:pt modelId="{6284C40D-1BF8-4A46-BB6D-B772C6994737}">
      <dgm:prSet phldrT="[Text]" custT="1"/>
      <dgm:spPr/>
      <dgm:t>
        <a:bodyPr/>
        <a:lstStyle/>
        <a:p>
          <a:r>
            <a:rPr lang="en-US" sz="1600" b="1" u="sng" dirty="0"/>
            <a:t>Step IV:</a:t>
          </a:r>
          <a:r>
            <a:rPr lang="en-US" sz="1600" b="1" u="none" dirty="0"/>
            <a:t> </a:t>
          </a:r>
        </a:p>
        <a:p>
          <a:r>
            <a:rPr lang="en-US" sz="1600" dirty="0"/>
            <a:t>Vertical Earthquake Effects</a:t>
          </a:r>
        </a:p>
      </dgm:t>
    </dgm:pt>
    <dgm:pt modelId="{84D46933-775F-4730-8C2E-E4A5AE3F09D7}" type="parTrans" cxnId="{B0C3CC1F-CE20-4D4F-87B0-601ED4BACC6E}">
      <dgm:prSet/>
      <dgm:spPr/>
      <dgm:t>
        <a:bodyPr/>
        <a:lstStyle/>
        <a:p>
          <a:endParaRPr lang="en-US" sz="1600"/>
        </a:p>
      </dgm:t>
    </dgm:pt>
    <dgm:pt modelId="{4479BF96-C214-43EE-9648-AA1548C60642}" type="sibTrans" cxnId="{B0C3CC1F-CE20-4D4F-87B0-601ED4BACC6E}">
      <dgm:prSet custT="1"/>
      <dgm:spPr/>
      <dgm:t>
        <a:bodyPr/>
        <a:lstStyle/>
        <a:p>
          <a:endParaRPr lang="en-US" sz="1600" dirty="0"/>
        </a:p>
      </dgm:t>
    </dgm:pt>
    <dgm:pt modelId="{051B6C39-A114-43CD-B9FD-AE39613DC978}">
      <dgm:prSet phldrT="[Text]" custT="1"/>
      <dgm:spPr/>
      <dgm:t>
        <a:bodyPr/>
        <a:lstStyle/>
        <a:p>
          <a:r>
            <a:rPr lang="en-US" sz="1600" b="1" u="sng" dirty="0"/>
            <a:t>Step V:</a:t>
          </a:r>
          <a:r>
            <a:rPr lang="en-US" sz="1600" b="1" u="none" dirty="0"/>
            <a:t> </a:t>
          </a:r>
        </a:p>
        <a:p>
          <a:r>
            <a:rPr lang="en-US" sz="1600" dirty="0"/>
            <a:t>Revisit ELF Analysis &amp; Optimize</a:t>
          </a:r>
        </a:p>
      </dgm:t>
    </dgm:pt>
    <dgm:pt modelId="{94A12A13-1D88-4A6C-BDF4-29F73F5EB672}" type="parTrans" cxnId="{DE88D76A-D63F-4B40-A07C-6205DBA13C9E}">
      <dgm:prSet/>
      <dgm:spPr/>
      <dgm:t>
        <a:bodyPr/>
        <a:lstStyle/>
        <a:p>
          <a:endParaRPr lang="en-US" sz="1600"/>
        </a:p>
      </dgm:t>
    </dgm:pt>
    <dgm:pt modelId="{B244B2A7-A9FE-4FCF-A50F-609FCE011330}" type="sibTrans" cxnId="{DE88D76A-D63F-4B40-A07C-6205DBA13C9E}">
      <dgm:prSet custT="1"/>
      <dgm:spPr/>
      <dgm:t>
        <a:bodyPr/>
        <a:lstStyle/>
        <a:p>
          <a:endParaRPr lang="en-US" sz="1600" dirty="0"/>
        </a:p>
      </dgm:t>
    </dgm:pt>
    <dgm:pt modelId="{93855286-EEAC-4CDC-955D-60FA0B3E5D47}">
      <dgm:prSet phldrT="[Text]" custT="1"/>
      <dgm:spPr/>
      <dgm:t>
        <a:bodyPr/>
        <a:lstStyle/>
        <a:p>
          <a:r>
            <a:rPr lang="en-US" sz="1600" b="1" u="sng" dirty="0"/>
            <a:t>Step VI</a:t>
          </a:r>
          <a:r>
            <a:rPr lang="en-US" sz="1600" b="0" u="none" dirty="0"/>
            <a:t>: (if required)</a:t>
          </a:r>
        </a:p>
        <a:p>
          <a:r>
            <a:rPr lang="en-US" sz="1600" dirty="0"/>
            <a:t>Dynamic Analysis</a:t>
          </a:r>
        </a:p>
      </dgm:t>
    </dgm:pt>
    <dgm:pt modelId="{FE55775A-65E7-4B55-B69A-11F5F37BCAAE}" type="parTrans" cxnId="{A661E6D5-531C-4858-BCE7-77D6D5664ABE}">
      <dgm:prSet/>
      <dgm:spPr/>
      <dgm:t>
        <a:bodyPr/>
        <a:lstStyle/>
        <a:p>
          <a:endParaRPr lang="en-US" sz="1600"/>
        </a:p>
      </dgm:t>
    </dgm:pt>
    <dgm:pt modelId="{7D565CD7-EE36-4573-BB07-359BD1576AE1}" type="sibTrans" cxnId="{A661E6D5-531C-4858-BCE7-77D6D5664ABE}">
      <dgm:prSet custT="1"/>
      <dgm:spPr/>
      <dgm:t>
        <a:bodyPr/>
        <a:lstStyle/>
        <a:p>
          <a:endParaRPr lang="en-US" sz="1600" dirty="0"/>
        </a:p>
      </dgm:t>
    </dgm:pt>
    <dgm:pt modelId="{7B6E6DB2-4AA1-432C-BA54-2B62A7157A3D}" type="pres">
      <dgm:prSet presAssocID="{27884E14-8565-4668-994A-80BCBEC27568}" presName="Name0" presStyleCnt="0">
        <dgm:presLayoutVars>
          <dgm:chMax val="7"/>
          <dgm:chPref val="5"/>
        </dgm:presLayoutVars>
      </dgm:prSet>
      <dgm:spPr/>
    </dgm:pt>
    <dgm:pt modelId="{099BB3B6-3B4E-4D6C-B70C-D3C72A848604}" type="pres">
      <dgm:prSet presAssocID="{27884E14-8565-4668-994A-80BCBEC27568}" presName="arrowNode" presStyleLbl="node1" presStyleIdx="0" presStyleCnt="1"/>
      <dgm:spPr>
        <a:solidFill>
          <a:schemeClr val="accent6">
            <a:lumMod val="60000"/>
            <a:lumOff val="40000"/>
          </a:schemeClr>
        </a:solidFill>
      </dgm:spPr>
    </dgm:pt>
    <dgm:pt modelId="{D80C2C99-0A14-49C6-8793-FE2EEAA81A88}" type="pres">
      <dgm:prSet presAssocID="{607D8963-2C35-4095-92E4-F71F400C2B49}" presName="txNode1" presStyleLbl="revTx" presStyleIdx="0" presStyleCnt="7" custScaleX="132827">
        <dgm:presLayoutVars>
          <dgm:bulletEnabled val="1"/>
        </dgm:presLayoutVars>
      </dgm:prSet>
      <dgm:spPr/>
    </dgm:pt>
    <dgm:pt modelId="{9B036CAC-EDE2-4C25-929C-ABF97606C869}" type="pres">
      <dgm:prSet presAssocID="{21555952-09D5-4D0D-9757-308B0930EA3D}" presName="txNode2" presStyleLbl="revTx" presStyleIdx="1" presStyleCnt="7" custScaleX="107215" custLinFactNeighborX="-7506" custLinFactNeighborY="-18989">
        <dgm:presLayoutVars>
          <dgm:bulletEnabled val="1"/>
        </dgm:presLayoutVars>
      </dgm:prSet>
      <dgm:spPr/>
    </dgm:pt>
    <dgm:pt modelId="{6A5DA8DA-D747-4288-89B8-8F5116BF22C1}" type="pres">
      <dgm:prSet presAssocID="{3F2411C1-FDCE-459C-A24B-B3B238EB26C2}" presName="dotNode2" presStyleCnt="0"/>
      <dgm:spPr/>
    </dgm:pt>
    <dgm:pt modelId="{9DF183A6-5096-4969-BBE7-5E48973E2158}" type="pres">
      <dgm:prSet presAssocID="{3F2411C1-FDCE-459C-A24B-B3B238EB26C2}" presName="dotRepeatNode" presStyleLbl="fgShp" presStyleIdx="0" presStyleCnt="5"/>
      <dgm:spPr/>
    </dgm:pt>
    <dgm:pt modelId="{A4AAFC02-DCE0-4A8C-9410-0F2BF5580A59}" type="pres">
      <dgm:prSet presAssocID="{5C34C07C-108B-452A-859D-3D01CBB9B031}" presName="txNode3" presStyleLbl="revTx" presStyleIdx="2" presStyleCnt="7" custScaleX="121199" custLinFactNeighborX="5100" custLinFactNeighborY="37839">
        <dgm:presLayoutVars>
          <dgm:bulletEnabled val="1"/>
        </dgm:presLayoutVars>
      </dgm:prSet>
      <dgm:spPr/>
    </dgm:pt>
    <dgm:pt modelId="{12B86A93-ED8A-4252-B60E-B2F7A3DD09A1}" type="pres">
      <dgm:prSet presAssocID="{61F74191-AF63-476A-9B01-1F3F4EF1FD66}" presName="dotNode3" presStyleCnt="0"/>
      <dgm:spPr/>
    </dgm:pt>
    <dgm:pt modelId="{B07D2006-0878-4945-9E19-4DE85E7DEAB8}" type="pres">
      <dgm:prSet presAssocID="{61F74191-AF63-476A-9B01-1F3F4EF1FD66}" presName="dotRepeatNode" presStyleLbl="fgShp" presStyleIdx="1" presStyleCnt="5"/>
      <dgm:spPr/>
    </dgm:pt>
    <dgm:pt modelId="{923914BF-0AF4-4D03-BD31-328464E130AA}" type="pres">
      <dgm:prSet presAssocID="{6284C40D-1BF8-4A46-BB6D-B772C6994737}" presName="txNode4" presStyleLbl="revTx" presStyleIdx="3" presStyleCnt="7" custLinFactNeighborX="-9457" custLinFactNeighborY="-3302">
        <dgm:presLayoutVars>
          <dgm:bulletEnabled val="1"/>
        </dgm:presLayoutVars>
      </dgm:prSet>
      <dgm:spPr/>
    </dgm:pt>
    <dgm:pt modelId="{FB774593-3698-415E-8590-D25FAAA97375}" type="pres">
      <dgm:prSet presAssocID="{4479BF96-C214-43EE-9648-AA1548C60642}" presName="dotNode4" presStyleCnt="0"/>
      <dgm:spPr/>
    </dgm:pt>
    <dgm:pt modelId="{27425577-9F92-446D-A418-0DEF1254C36D}" type="pres">
      <dgm:prSet presAssocID="{4479BF96-C214-43EE-9648-AA1548C60642}" presName="dotRepeatNode" presStyleLbl="fgShp" presStyleIdx="2" presStyleCnt="5"/>
      <dgm:spPr/>
    </dgm:pt>
    <dgm:pt modelId="{05E9B93D-4DB0-41CC-8AC9-5A30979A0486}" type="pres">
      <dgm:prSet presAssocID="{051B6C39-A114-43CD-B9FD-AE39613DC978}" presName="txNode5" presStyleLbl="revTx" presStyleIdx="4" presStyleCnt="7" custLinFactNeighborX="2641" custLinFactNeighborY="18989">
        <dgm:presLayoutVars>
          <dgm:bulletEnabled val="1"/>
        </dgm:presLayoutVars>
      </dgm:prSet>
      <dgm:spPr/>
    </dgm:pt>
    <dgm:pt modelId="{0CDEB287-D93C-449B-AC21-E87627302F33}" type="pres">
      <dgm:prSet presAssocID="{B244B2A7-A9FE-4FCF-A50F-609FCE011330}" presName="dotNode5" presStyleCnt="0"/>
      <dgm:spPr/>
    </dgm:pt>
    <dgm:pt modelId="{538A2167-9932-49EE-8C71-B3119134A1C5}" type="pres">
      <dgm:prSet presAssocID="{B244B2A7-A9FE-4FCF-A50F-609FCE011330}" presName="dotRepeatNode" presStyleLbl="fgShp" presStyleIdx="3" presStyleCnt="5"/>
      <dgm:spPr/>
    </dgm:pt>
    <dgm:pt modelId="{D2C2FCAD-FD1A-4CB7-AF01-459A854B186E}" type="pres">
      <dgm:prSet presAssocID="{93855286-EEAC-4CDC-955D-60FA0B3E5D47}" presName="txNode6" presStyleLbl="revTx" presStyleIdx="5" presStyleCnt="7" custLinFactNeighborY="-15688">
        <dgm:presLayoutVars>
          <dgm:bulletEnabled val="1"/>
        </dgm:presLayoutVars>
      </dgm:prSet>
      <dgm:spPr/>
    </dgm:pt>
    <dgm:pt modelId="{7AEB37DC-50B7-48B8-B45B-E9BA3052E63D}" type="pres">
      <dgm:prSet presAssocID="{7D565CD7-EE36-4573-BB07-359BD1576AE1}" presName="dotNode6" presStyleCnt="0"/>
      <dgm:spPr/>
    </dgm:pt>
    <dgm:pt modelId="{1ECBEC76-1E91-4DE1-ADCA-4F2119B1A5DE}" type="pres">
      <dgm:prSet presAssocID="{7D565CD7-EE36-4573-BB07-359BD1576AE1}" presName="dotRepeatNode" presStyleLbl="fgShp" presStyleIdx="4" presStyleCnt="5"/>
      <dgm:spPr/>
    </dgm:pt>
    <dgm:pt modelId="{A9263E62-8138-4D8A-B548-7CEB16154E57}" type="pres">
      <dgm:prSet presAssocID="{76894429-E468-4FF6-95EF-A9073B734FB8}" presName="txNode7" presStyleLbl="revTx" presStyleIdx="6" presStyleCnt="7" custScaleY="64732" custLinFactNeighborX="3078" custLinFactNeighborY="1455">
        <dgm:presLayoutVars>
          <dgm:bulletEnabled val="1"/>
        </dgm:presLayoutVars>
      </dgm:prSet>
      <dgm:spPr/>
    </dgm:pt>
  </dgm:ptLst>
  <dgm:cxnLst>
    <dgm:cxn modelId="{4E91A347-1406-4FA0-AC53-65369E8CDA10}" type="presOf" srcId="{21555952-09D5-4D0D-9757-308B0930EA3D}" destId="{9B036CAC-EDE2-4C25-929C-ABF97606C869}" srcOrd="0" destOrd="0" presId="urn:microsoft.com/office/officeart/2009/3/layout/DescendingProcess"/>
    <dgm:cxn modelId="{29CA101C-B6F6-40BF-A39B-953A2C178CA7}" type="presOf" srcId="{61F74191-AF63-476A-9B01-1F3F4EF1FD66}" destId="{B07D2006-0878-4945-9E19-4DE85E7DEAB8}" srcOrd="0" destOrd="0" presId="urn:microsoft.com/office/officeart/2009/3/layout/DescendingProcess"/>
    <dgm:cxn modelId="{42CFAD87-D0CA-4047-A3EE-4D040AD98701}" type="presOf" srcId="{051B6C39-A114-43CD-B9FD-AE39613DC978}" destId="{05E9B93D-4DB0-41CC-8AC9-5A30979A0486}" srcOrd="0" destOrd="0" presId="urn:microsoft.com/office/officeart/2009/3/layout/DescendingProcess"/>
    <dgm:cxn modelId="{56CDA218-52F3-4E3E-8292-2ED361C0CE92}" srcId="{27884E14-8565-4668-994A-80BCBEC27568}" destId="{5C34C07C-108B-452A-859D-3D01CBB9B031}" srcOrd="2" destOrd="0" parTransId="{C06B7AED-2045-4B0D-8E70-FC57BA05DA28}" sibTransId="{61F74191-AF63-476A-9B01-1F3F4EF1FD66}"/>
    <dgm:cxn modelId="{4076B617-5028-48E1-A3AB-1045FD6BC880}" type="presOf" srcId="{607D8963-2C35-4095-92E4-F71F400C2B49}" destId="{D80C2C99-0A14-49C6-8793-FE2EEAA81A88}" srcOrd="0" destOrd="0" presId="urn:microsoft.com/office/officeart/2009/3/layout/DescendingProcess"/>
    <dgm:cxn modelId="{E017FB3B-352E-47A8-BC21-7993B979758D}" srcId="{27884E14-8565-4668-994A-80BCBEC27568}" destId="{21555952-09D5-4D0D-9757-308B0930EA3D}" srcOrd="1" destOrd="0" parTransId="{A574C995-0606-4F75-8098-F28237A8D1F5}" sibTransId="{3F2411C1-FDCE-459C-A24B-B3B238EB26C2}"/>
    <dgm:cxn modelId="{F8CE75F0-1E4E-4660-B886-3F3A37EB25C0}" type="presOf" srcId="{76894429-E468-4FF6-95EF-A9073B734FB8}" destId="{A9263E62-8138-4D8A-B548-7CEB16154E57}" srcOrd="0" destOrd="0" presId="urn:microsoft.com/office/officeart/2009/3/layout/DescendingProcess"/>
    <dgm:cxn modelId="{4E20358E-069A-415D-8393-495B733E9C68}" type="presOf" srcId="{27884E14-8565-4668-994A-80BCBEC27568}" destId="{7B6E6DB2-4AA1-432C-BA54-2B62A7157A3D}" srcOrd="0" destOrd="0" presId="urn:microsoft.com/office/officeart/2009/3/layout/DescendingProcess"/>
    <dgm:cxn modelId="{B8DC24A1-AAB0-4105-AB4F-9986DE248F45}" type="presOf" srcId="{93855286-EEAC-4CDC-955D-60FA0B3E5D47}" destId="{D2C2FCAD-FD1A-4CB7-AF01-459A854B186E}" srcOrd="0" destOrd="0" presId="urn:microsoft.com/office/officeart/2009/3/layout/DescendingProcess"/>
    <dgm:cxn modelId="{BD8D6502-FF1D-4AD0-879D-979EA92C8D92}" type="presOf" srcId="{3F2411C1-FDCE-459C-A24B-B3B238EB26C2}" destId="{9DF183A6-5096-4969-BBE7-5E48973E2158}" srcOrd="0" destOrd="0" presId="urn:microsoft.com/office/officeart/2009/3/layout/DescendingProcess"/>
    <dgm:cxn modelId="{A661E6D5-531C-4858-BCE7-77D6D5664ABE}" srcId="{27884E14-8565-4668-994A-80BCBEC27568}" destId="{93855286-EEAC-4CDC-955D-60FA0B3E5D47}" srcOrd="5" destOrd="0" parTransId="{FE55775A-65E7-4B55-B69A-11F5F37BCAAE}" sibTransId="{7D565CD7-EE36-4573-BB07-359BD1576AE1}"/>
    <dgm:cxn modelId="{F8528182-9AF2-453A-9CA7-9C790EF11D04}" type="presOf" srcId="{B244B2A7-A9FE-4FCF-A50F-609FCE011330}" destId="{538A2167-9932-49EE-8C71-B3119134A1C5}" srcOrd="0" destOrd="0" presId="urn:microsoft.com/office/officeart/2009/3/layout/DescendingProcess"/>
    <dgm:cxn modelId="{4DCB5452-C06E-4FD9-AEE7-563CB668BFA0}" srcId="{27884E14-8565-4668-994A-80BCBEC27568}" destId="{76894429-E468-4FF6-95EF-A9073B734FB8}" srcOrd="6" destOrd="0" parTransId="{5749DFB7-048C-4A99-80D5-9F39FA1B584A}" sibTransId="{CF0696B6-29DD-4FB9-B98C-C92721B7F908}"/>
    <dgm:cxn modelId="{AF888CD8-7B3F-4AF9-8695-4531B41D474E}" type="presOf" srcId="{5C34C07C-108B-452A-859D-3D01CBB9B031}" destId="{A4AAFC02-DCE0-4A8C-9410-0F2BF5580A59}" srcOrd="0" destOrd="0" presId="urn:microsoft.com/office/officeart/2009/3/layout/DescendingProcess"/>
    <dgm:cxn modelId="{B0C3CC1F-CE20-4D4F-87B0-601ED4BACC6E}" srcId="{27884E14-8565-4668-994A-80BCBEC27568}" destId="{6284C40D-1BF8-4A46-BB6D-B772C6994737}" srcOrd="3" destOrd="0" parTransId="{84D46933-775F-4730-8C2E-E4A5AE3F09D7}" sibTransId="{4479BF96-C214-43EE-9648-AA1548C60642}"/>
    <dgm:cxn modelId="{8E4DFFF9-590E-4237-B28E-C4584DD0E49B}" type="presOf" srcId="{7D565CD7-EE36-4573-BB07-359BD1576AE1}" destId="{1ECBEC76-1E91-4DE1-ADCA-4F2119B1A5DE}" srcOrd="0" destOrd="0" presId="urn:microsoft.com/office/officeart/2009/3/layout/DescendingProcess"/>
    <dgm:cxn modelId="{1E7CA469-F918-4DAF-8CD0-988A34816DD2}" type="presOf" srcId="{4479BF96-C214-43EE-9648-AA1548C60642}" destId="{27425577-9F92-446D-A418-0DEF1254C36D}" srcOrd="0" destOrd="0" presId="urn:microsoft.com/office/officeart/2009/3/layout/DescendingProcess"/>
    <dgm:cxn modelId="{36EB64C7-F247-4DAF-B65A-4D57B02AF155}" type="presOf" srcId="{6284C40D-1BF8-4A46-BB6D-B772C6994737}" destId="{923914BF-0AF4-4D03-BD31-328464E130AA}" srcOrd="0" destOrd="0" presId="urn:microsoft.com/office/officeart/2009/3/layout/DescendingProcess"/>
    <dgm:cxn modelId="{B97D844B-3938-489F-BC1F-2BD86DC67AD2}" srcId="{27884E14-8565-4668-994A-80BCBEC27568}" destId="{607D8963-2C35-4095-92E4-F71F400C2B49}" srcOrd="0" destOrd="0" parTransId="{6EEC5E2E-C52D-4416-B533-2B82A44BED99}" sibTransId="{43A13FA0-2646-4C11-83EB-5698A5CCE106}"/>
    <dgm:cxn modelId="{DE88D76A-D63F-4B40-A07C-6205DBA13C9E}" srcId="{27884E14-8565-4668-994A-80BCBEC27568}" destId="{051B6C39-A114-43CD-B9FD-AE39613DC978}" srcOrd="4" destOrd="0" parTransId="{94A12A13-1D88-4A6C-BDF4-29F73F5EB672}" sibTransId="{B244B2A7-A9FE-4FCF-A50F-609FCE011330}"/>
    <dgm:cxn modelId="{8686A7E4-D4D0-4EB1-8510-0567B64875E6}" type="presParOf" srcId="{7B6E6DB2-4AA1-432C-BA54-2B62A7157A3D}" destId="{099BB3B6-3B4E-4D6C-B70C-D3C72A848604}" srcOrd="0" destOrd="0" presId="urn:microsoft.com/office/officeart/2009/3/layout/DescendingProcess"/>
    <dgm:cxn modelId="{4FD68420-BA19-4D09-BF62-28360F1E3532}" type="presParOf" srcId="{7B6E6DB2-4AA1-432C-BA54-2B62A7157A3D}" destId="{D80C2C99-0A14-49C6-8793-FE2EEAA81A88}" srcOrd="1" destOrd="0" presId="urn:microsoft.com/office/officeart/2009/3/layout/DescendingProcess"/>
    <dgm:cxn modelId="{14DAD620-CAF9-46D1-BD54-5528DE3CCDBF}" type="presParOf" srcId="{7B6E6DB2-4AA1-432C-BA54-2B62A7157A3D}" destId="{9B036CAC-EDE2-4C25-929C-ABF97606C869}" srcOrd="2" destOrd="0" presId="urn:microsoft.com/office/officeart/2009/3/layout/DescendingProcess"/>
    <dgm:cxn modelId="{6B5087CC-52D4-4881-BA3D-013DE9142255}" type="presParOf" srcId="{7B6E6DB2-4AA1-432C-BA54-2B62A7157A3D}" destId="{6A5DA8DA-D747-4288-89B8-8F5116BF22C1}" srcOrd="3" destOrd="0" presId="urn:microsoft.com/office/officeart/2009/3/layout/DescendingProcess"/>
    <dgm:cxn modelId="{A0FA793D-CB1C-4FB8-8F99-7372D4361D21}" type="presParOf" srcId="{6A5DA8DA-D747-4288-89B8-8F5116BF22C1}" destId="{9DF183A6-5096-4969-BBE7-5E48973E2158}" srcOrd="0" destOrd="0" presId="urn:microsoft.com/office/officeart/2009/3/layout/DescendingProcess"/>
    <dgm:cxn modelId="{A92E5CBD-7EC5-4AF4-BC30-4AAF3F52D212}" type="presParOf" srcId="{7B6E6DB2-4AA1-432C-BA54-2B62A7157A3D}" destId="{A4AAFC02-DCE0-4A8C-9410-0F2BF5580A59}" srcOrd="4" destOrd="0" presId="urn:microsoft.com/office/officeart/2009/3/layout/DescendingProcess"/>
    <dgm:cxn modelId="{F4D0DAD8-DD91-4B20-92F4-D10BB5A3AAAE}" type="presParOf" srcId="{7B6E6DB2-4AA1-432C-BA54-2B62A7157A3D}" destId="{12B86A93-ED8A-4252-B60E-B2F7A3DD09A1}" srcOrd="5" destOrd="0" presId="urn:microsoft.com/office/officeart/2009/3/layout/DescendingProcess"/>
    <dgm:cxn modelId="{E440758E-7B13-42AC-B883-2EC902693A94}" type="presParOf" srcId="{12B86A93-ED8A-4252-B60E-B2F7A3DD09A1}" destId="{B07D2006-0878-4945-9E19-4DE85E7DEAB8}" srcOrd="0" destOrd="0" presId="urn:microsoft.com/office/officeart/2009/3/layout/DescendingProcess"/>
    <dgm:cxn modelId="{0C07CC86-D021-4A2E-9B6F-829B9562A916}" type="presParOf" srcId="{7B6E6DB2-4AA1-432C-BA54-2B62A7157A3D}" destId="{923914BF-0AF4-4D03-BD31-328464E130AA}" srcOrd="6" destOrd="0" presId="urn:microsoft.com/office/officeart/2009/3/layout/DescendingProcess"/>
    <dgm:cxn modelId="{9D13762A-C052-48DD-9413-102C632AADB3}" type="presParOf" srcId="{7B6E6DB2-4AA1-432C-BA54-2B62A7157A3D}" destId="{FB774593-3698-415E-8590-D25FAAA97375}" srcOrd="7" destOrd="0" presId="urn:microsoft.com/office/officeart/2009/3/layout/DescendingProcess"/>
    <dgm:cxn modelId="{B6B5F9A0-0708-4055-B0D6-2FE8C4FBB1B2}" type="presParOf" srcId="{FB774593-3698-415E-8590-D25FAAA97375}" destId="{27425577-9F92-446D-A418-0DEF1254C36D}" srcOrd="0" destOrd="0" presId="urn:microsoft.com/office/officeart/2009/3/layout/DescendingProcess"/>
    <dgm:cxn modelId="{E413D1B8-C8A0-4AB8-A469-81BA0220F2E7}" type="presParOf" srcId="{7B6E6DB2-4AA1-432C-BA54-2B62A7157A3D}" destId="{05E9B93D-4DB0-41CC-8AC9-5A30979A0486}" srcOrd="8" destOrd="0" presId="urn:microsoft.com/office/officeart/2009/3/layout/DescendingProcess"/>
    <dgm:cxn modelId="{A4C58285-8F5B-4E10-91A4-423E78AD8230}" type="presParOf" srcId="{7B6E6DB2-4AA1-432C-BA54-2B62A7157A3D}" destId="{0CDEB287-D93C-449B-AC21-E87627302F33}" srcOrd="9" destOrd="0" presId="urn:microsoft.com/office/officeart/2009/3/layout/DescendingProcess"/>
    <dgm:cxn modelId="{5296F9C8-5275-468E-976D-37EE1EDB063B}" type="presParOf" srcId="{0CDEB287-D93C-449B-AC21-E87627302F33}" destId="{538A2167-9932-49EE-8C71-B3119134A1C5}" srcOrd="0" destOrd="0" presId="urn:microsoft.com/office/officeart/2009/3/layout/DescendingProcess"/>
    <dgm:cxn modelId="{F0FEC0C2-992F-4D25-8B55-9A63495DEE86}" type="presParOf" srcId="{7B6E6DB2-4AA1-432C-BA54-2B62A7157A3D}" destId="{D2C2FCAD-FD1A-4CB7-AF01-459A854B186E}" srcOrd="10" destOrd="0" presId="urn:microsoft.com/office/officeart/2009/3/layout/DescendingProcess"/>
    <dgm:cxn modelId="{150D0FC8-8A3A-49C6-811C-2E12E9632FC0}" type="presParOf" srcId="{7B6E6DB2-4AA1-432C-BA54-2B62A7157A3D}" destId="{7AEB37DC-50B7-48B8-B45B-E9BA3052E63D}" srcOrd="11" destOrd="0" presId="urn:microsoft.com/office/officeart/2009/3/layout/DescendingProcess"/>
    <dgm:cxn modelId="{050717E8-2181-4809-A805-A7F8BE19727C}" type="presParOf" srcId="{7AEB37DC-50B7-48B8-B45B-E9BA3052E63D}" destId="{1ECBEC76-1E91-4DE1-ADCA-4F2119B1A5DE}" srcOrd="0" destOrd="0" presId="urn:microsoft.com/office/officeart/2009/3/layout/DescendingProcess"/>
    <dgm:cxn modelId="{A612F161-7C40-43F9-9391-7C96F0DF0F05}" type="presParOf" srcId="{7B6E6DB2-4AA1-432C-BA54-2B62A7157A3D}" destId="{A9263E62-8138-4D8A-B548-7CEB16154E57}" srcOrd="12" destOrd="0" presId="urn:microsoft.com/office/officeart/2009/3/layout/Descending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9BB3B6-3B4E-4D6C-B70C-D3C72A848604}">
      <dsp:nvSpPr>
        <dsp:cNvPr id="0" name=""/>
        <dsp:cNvSpPr/>
      </dsp:nvSpPr>
      <dsp:spPr>
        <a:xfrm rot="4396374">
          <a:off x="1696265" y="1197760"/>
          <a:ext cx="5196075" cy="3623614"/>
        </a:xfrm>
        <a:prstGeom prst="swooshArrow">
          <a:avLst>
            <a:gd name="adj1" fmla="val 16310"/>
            <a:gd name="adj2" fmla="val 31370"/>
          </a:avLst>
        </a:prstGeom>
        <a:solidFill>
          <a:schemeClr val="accent6">
            <a:lumMod val="60000"/>
            <a:lumOff val="4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F183A6-5096-4969-BBE7-5E48973E2158}">
      <dsp:nvSpPr>
        <dsp:cNvPr id="0" name=""/>
        <dsp:cNvSpPr/>
      </dsp:nvSpPr>
      <dsp:spPr>
        <a:xfrm>
          <a:off x="3467273" y="1555344"/>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7D2006-0878-4945-9E19-4DE85E7DEAB8}">
      <dsp:nvSpPr>
        <dsp:cNvPr id="0" name=""/>
        <dsp:cNvSpPr/>
      </dsp:nvSpPr>
      <dsp:spPr>
        <a:xfrm>
          <a:off x="4096273" y="1995343"/>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425577-9F92-446D-A418-0DEF1254C36D}">
      <dsp:nvSpPr>
        <dsp:cNvPr id="0" name=""/>
        <dsp:cNvSpPr/>
      </dsp:nvSpPr>
      <dsp:spPr>
        <a:xfrm>
          <a:off x="4625957" y="2508173"/>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0C2C99-0A14-49C6-8793-FE2EEAA81A88}">
      <dsp:nvSpPr>
        <dsp:cNvPr id="0" name=""/>
        <dsp:cNvSpPr/>
      </dsp:nvSpPr>
      <dsp:spPr>
        <a:xfrm>
          <a:off x="945839" y="0"/>
          <a:ext cx="3253980"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b" anchorCtr="0">
          <a:noAutofit/>
        </a:bodyPr>
        <a:lstStyle/>
        <a:p>
          <a:pPr marL="0" lvl="0" indent="0" algn="ctr" defTabSz="711200">
            <a:lnSpc>
              <a:spcPct val="90000"/>
            </a:lnSpc>
            <a:spcBef>
              <a:spcPct val="0"/>
            </a:spcBef>
            <a:spcAft>
              <a:spcPct val="35000"/>
            </a:spcAft>
            <a:buNone/>
          </a:pPr>
          <a:r>
            <a:rPr lang="en-US" sz="1600" b="1" u="sng" kern="1200" dirty="0"/>
            <a:t>Step I:</a:t>
          </a:r>
          <a:r>
            <a:rPr lang="en-US" sz="1600" b="1" kern="1200" dirty="0"/>
            <a:t> </a:t>
          </a:r>
        </a:p>
        <a:p>
          <a:pPr marL="0" lvl="0" indent="0" algn="ctr" defTabSz="711200">
            <a:lnSpc>
              <a:spcPct val="90000"/>
            </a:lnSpc>
            <a:spcBef>
              <a:spcPct val="0"/>
            </a:spcBef>
            <a:spcAft>
              <a:spcPct val="35000"/>
            </a:spcAft>
            <a:buNone/>
          </a:pPr>
          <a:r>
            <a:rPr lang="en-US" sz="1600" kern="1200" dirty="0"/>
            <a:t>Project &amp; Ground Motion Criteria</a:t>
          </a:r>
        </a:p>
      </dsp:txBody>
      <dsp:txXfrm>
        <a:off x="945839" y="0"/>
        <a:ext cx="3253980" cy="963061"/>
      </dsp:txXfrm>
    </dsp:sp>
    <dsp:sp modelId="{9B036CAC-EDE2-4C25-929C-ABF97606C869}">
      <dsp:nvSpPr>
        <dsp:cNvPr id="0" name=""/>
        <dsp:cNvSpPr/>
      </dsp:nvSpPr>
      <dsp:spPr>
        <a:xfrm>
          <a:off x="3849132" y="956546"/>
          <a:ext cx="397530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II:</a:t>
          </a:r>
          <a:r>
            <a:rPr lang="en-US" sz="1600" b="1" kern="1200" dirty="0"/>
            <a:t> </a:t>
          </a:r>
        </a:p>
        <a:p>
          <a:pPr marL="0" lvl="0" indent="0" algn="l" defTabSz="711200">
            <a:lnSpc>
              <a:spcPct val="90000"/>
            </a:lnSpc>
            <a:spcBef>
              <a:spcPct val="0"/>
            </a:spcBef>
            <a:spcAft>
              <a:spcPct val="35000"/>
            </a:spcAft>
            <a:buNone/>
          </a:pPr>
          <a:r>
            <a:rPr lang="en-US" sz="1600" kern="1200" dirty="0"/>
            <a:t>Preliminary Design</a:t>
          </a:r>
        </a:p>
      </dsp:txBody>
      <dsp:txXfrm>
        <a:off x="3849132" y="956546"/>
        <a:ext cx="3975304" cy="963061"/>
      </dsp:txXfrm>
    </dsp:sp>
    <dsp:sp modelId="{A4AAFC02-DCE0-4A8C-9410-0F2BF5580A59}">
      <dsp:nvSpPr>
        <dsp:cNvPr id="0" name=""/>
        <dsp:cNvSpPr/>
      </dsp:nvSpPr>
      <dsp:spPr>
        <a:xfrm>
          <a:off x="1227774" y="1943834"/>
          <a:ext cx="2648133"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US" sz="1600" b="1" u="sng" kern="1200" dirty="0"/>
            <a:t>Step III:</a:t>
          </a:r>
          <a:r>
            <a:rPr lang="en-US" sz="1600" u="none" kern="1200" dirty="0"/>
            <a:t> </a:t>
          </a:r>
        </a:p>
        <a:p>
          <a:pPr marL="0" lvl="0" indent="0" algn="r" defTabSz="711200">
            <a:lnSpc>
              <a:spcPct val="90000"/>
            </a:lnSpc>
            <a:spcBef>
              <a:spcPct val="0"/>
            </a:spcBef>
            <a:spcAft>
              <a:spcPct val="35000"/>
            </a:spcAft>
            <a:buNone/>
          </a:pPr>
          <a:r>
            <a:rPr lang="en-US" sz="1600" kern="1200" dirty="0"/>
            <a:t>Isolation System Properties and ELF Analysis</a:t>
          </a:r>
        </a:p>
      </dsp:txBody>
      <dsp:txXfrm>
        <a:off x="1227774" y="1943834"/>
        <a:ext cx="2648133" cy="963061"/>
      </dsp:txXfrm>
    </dsp:sp>
    <dsp:sp modelId="{538A2167-9932-49EE-8C71-B3119134A1C5}">
      <dsp:nvSpPr>
        <dsp:cNvPr id="0" name=""/>
        <dsp:cNvSpPr/>
      </dsp:nvSpPr>
      <dsp:spPr>
        <a:xfrm>
          <a:off x="5084134" y="3075176"/>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3914BF-0AF4-4D03-BD31-328464E130AA}">
      <dsp:nvSpPr>
        <dsp:cNvPr id="0" name=""/>
        <dsp:cNvSpPr/>
      </dsp:nvSpPr>
      <dsp:spPr>
        <a:xfrm>
          <a:off x="5142576" y="2060451"/>
          <a:ext cx="2582209"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IV:</a:t>
          </a:r>
          <a:r>
            <a:rPr lang="en-US" sz="1600" b="1" u="none" kern="1200" dirty="0"/>
            <a:t> </a:t>
          </a:r>
        </a:p>
        <a:p>
          <a:pPr marL="0" lvl="0" indent="0" algn="l" defTabSz="711200">
            <a:lnSpc>
              <a:spcPct val="90000"/>
            </a:lnSpc>
            <a:spcBef>
              <a:spcPct val="0"/>
            </a:spcBef>
            <a:spcAft>
              <a:spcPct val="35000"/>
            </a:spcAft>
            <a:buNone/>
          </a:pPr>
          <a:r>
            <a:rPr lang="en-US" sz="1600" kern="1200" dirty="0"/>
            <a:t>Vertical Earthquake Effects</a:t>
          </a:r>
        </a:p>
      </dsp:txBody>
      <dsp:txXfrm>
        <a:off x="5142576" y="2060451"/>
        <a:ext cx="2582209" cy="963061"/>
      </dsp:txXfrm>
    </dsp:sp>
    <dsp:sp modelId="{05E9B93D-4DB0-41CC-8AC9-5A30979A0486}">
      <dsp:nvSpPr>
        <dsp:cNvPr id="0" name=""/>
        <dsp:cNvSpPr/>
      </dsp:nvSpPr>
      <dsp:spPr>
        <a:xfrm>
          <a:off x="1435366" y="2842130"/>
          <a:ext cx="331052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r" defTabSz="711200">
            <a:lnSpc>
              <a:spcPct val="90000"/>
            </a:lnSpc>
            <a:spcBef>
              <a:spcPct val="0"/>
            </a:spcBef>
            <a:spcAft>
              <a:spcPct val="35000"/>
            </a:spcAft>
            <a:buNone/>
          </a:pPr>
          <a:r>
            <a:rPr lang="en-US" sz="1600" b="1" u="sng" kern="1200" dirty="0"/>
            <a:t>Step V:</a:t>
          </a:r>
          <a:r>
            <a:rPr lang="en-US" sz="1600" b="1" u="none" kern="1200" dirty="0"/>
            <a:t> </a:t>
          </a:r>
        </a:p>
        <a:p>
          <a:pPr marL="0" lvl="0" indent="0" algn="r" defTabSz="711200">
            <a:lnSpc>
              <a:spcPct val="90000"/>
            </a:lnSpc>
            <a:spcBef>
              <a:spcPct val="0"/>
            </a:spcBef>
            <a:spcAft>
              <a:spcPct val="35000"/>
            </a:spcAft>
            <a:buNone/>
          </a:pPr>
          <a:r>
            <a:rPr lang="en-US" sz="1600" kern="1200" dirty="0"/>
            <a:t>Revisit ELF Analysis &amp; Optimize</a:t>
          </a:r>
        </a:p>
      </dsp:txBody>
      <dsp:txXfrm>
        <a:off x="1435366" y="2842130"/>
        <a:ext cx="3310524" cy="963061"/>
      </dsp:txXfrm>
    </dsp:sp>
    <dsp:sp modelId="{1ECBEC76-1E91-4DE1-ADCA-4F2119B1A5DE}">
      <dsp:nvSpPr>
        <dsp:cNvPr id="0" name=""/>
        <dsp:cNvSpPr/>
      </dsp:nvSpPr>
      <dsp:spPr>
        <a:xfrm>
          <a:off x="5453588" y="3653615"/>
          <a:ext cx="131217" cy="131217"/>
        </a:xfrm>
        <a:prstGeom prst="ellipse">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C2FCAD-FD1A-4CB7-AF01-459A854B186E}">
      <dsp:nvSpPr>
        <dsp:cNvPr id="0" name=""/>
        <dsp:cNvSpPr/>
      </dsp:nvSpPr>
      <dsp:spPr>
        <a:xfrm>
          <a:off x="6048881" y="3086608"/>
          <a:ext cx="1920104" cy="963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en-US" sz="1600" b="1" u="sng" kern="1200" dirty="0"/>
            <a:t>Step VI</a:t>
          </a:r>
          <a:r>
            <a:rPr lang="en-US" sz="1600" b="0" u="none" kern="1200" dirty="0"/>
            <a:t>: (if required)</a:t>
          </a:r>
        </a:p>
        <a:p>
          <a:pPr marL="0" lvl="0" indent="0" algn="l" defTabSz="711200">
            <a:lnSpc>
              <a:spcPct val="90000"/>
            </a:lnSpc>
            <a:spcBef>
              <a:spcPct val="0"/>
            </a:spcBef>
            <a:spcAft>
              <a:spcPct val="35000"/>
            </a:spcAft>
            <a:buNone/>
          </a:pPr>
          <a:r>
            <a:rPr lang="en-US" sz="1600" kern="1200" dirty="0"/>
            <a:t>Dynamic Analysis</a:t>
          </a:r>
        </a:p>
      </dsp:txBody>
      <dsp:txXfrm>
        <a:off x="6048881" y="3086608"/>
        <a:ext cx="1920104" cy="963061"/>
      </dsp:txXfrm>
    </dsp:sp>
    <dsp:sp modelId="{A9263E62-8138-4D8A-B548-7CEB16154E57}">
      <dsp:nvSpPr>
        <dsp:cNvPr id="0" name=""/>
        <dsp:cNvSpPr/>
      </dsp:nvSpPr>
      <dsp:spPr>
        <a:xfrm>
          <a:off x="4760358" y="5239913"/>
          <a:ext cx="3310524" cy="623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t" anchorCtr="0">
          <a:noAutofit/>
        </a:bodyPr>
        <a:lstStyle/>
        <a:p>
          <a:pPr marL="0" lvl="0" indent="0" algn="ctr" defTabSz="711200">
            <a:lnSpc>
              <a:spcPct val="90000"/>
            </a:lnSpc>
            <a:spcBef>
              <a:spcPct val="0"/>
            </a:spcBef>
            <a:spcAft>
              <a:spcPct val="35000"/>
            </a:spcAft>
            <a:buNone/>
          </a:pPr>
          <a:r>
            <a:rPr lang="en-US" sz="1600" b="1" u="sng" kern="1200" dirty="0"/>
            <a:t>Step VII:</a:t>
          </a:r>
          <a:r>
            <a:rPr lang="en-US" sz="1600" b="1" u="none" kern="1200" dirty="0"/>
            <a:t> </a:t>
          </a:r>
          <a:r>
            <a:rPr lang="en-US" sz="1600" kern="1200" dirty="0"/>
            <a:t>Final Specifications</a:t>
          </a:r>
        </a:p>
      </dsp:txBody>
      <dsp:txXfrm>
        <a:off x="4760358" y="5239913"/>
        <a:ext cx="3310524" cy="623409"/>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a:t>Introduction 1-</a:t>
            </a:r>
            <a:fld id="{0BCA867C-EB47-4D0B-A24F-7993B2C5EA2C}" type="slidenum">
              <a:rPr lang="en-US"/>
              <a:pPr>
                <a:defRPr/>
              </a:pPr>
              <a:t>‹#›</a:t>
            </a:fld>
            <a:endParaRPr lang="en-US"/>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2015 NEHRP Recommended Seismic Provisions are a new resource document that facilitates and translates the state-of-the-art knowledge into design practice. To help in understanding these new Provisions, design examples are also published which apply the new requirements of FEMA P-1051. This presentation complements the Chapter 15 design example of a seismically isolated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set of instructional slides is the</a:t>
            </a:r>
            <a:r>
              <a:rPr lang="en-US" baseline="0" dirty="0"/>
              <a:t> second of two 90 minute presentations. The first presentation provides information on the basic principles of seismic isolation and background on both the current and new seismic design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a:t>
            </a:fld>
            <a:endParaRPr lang="en-US" dirty="0"/>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drawing shows an elevation of an elastomeric bearing on top of a concrete footing.  Above</a:t>
            </a:r>
            <a:r>
              <a:rPr lang="en-US" sz="1100" kern="1200" baseline="0" dirty="0">
                <a:solidFill>
                  <a:schemeClr val="tx1"/>
                </a:solidFill>
                <a:effectLst/>
                <a:latin typeface="Arial" pitchFamily="34" charset="0"/>
                <a:ea typeface="+mn-ea"/>
                <a:cs typeface="+mn-cs"/>
              </a:rPr>
              <a:t> the isolator is a steel column and large steel beams framing into the column just above the isolator.</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Girders at the first-floor gridlines are much heavier than the girders at other floor levels and have moment-resisting connections to columns.  These girders stabilize the bearings by resisting moments due to both vertical P-delta effects and horizontal shear loads.  Column extensions from the first floor to the top plates of the bearings are stiffened in both horizontal directions to resist these moments and to serve as stabilizing haunches for the beam-column moment connections.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10</a:t>
            </a:fld>
            <a:endParaRPr lang="en-US" dirty="0"/>
          </a:p>
        </p:txBody>
      </p:sp>
    </p:spTree>
    <p:extLst>
      <p:ext uri="{BB962C8B-B14F-4D97-AF65-F5344CB8AC3E}">
        <p14:creationId xmlns:p14="http://schemas.microsoft.com/office/powerpoint/2010/main" val="340803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a:t>
            </a:r>
            <a:r>
              <a:rPr lang="en-US" baseline="0" dirty="0"/>
              <a:t> slide shows an elevation of a typical column at Grid D.  Running horizontally at each floor level is a tabulation of the dead and live loads tributary for all of the columns at that level.  At the bottom of the diagram is a tabulation of the total column loads carried by the seismic isolation bearings at the bottom of the columns.  Total dead load is 9100 kips and total unreduced live load is 5500 kips.</a:t>
            </a:r>
            <a:endParaRPr lang="en-US" dirty="0"/>
          </a:p>
          <a:p>
            <a:endParaRPr lang="en-US" dirty="0"/>
          </a:p>
          <a:p>
            <a:r>
              <a:rPr lang="en-US" dirty="0"/>
              <a:t>The weight</a:t>
            </a:r>
            <a:r>
              <a:rPr lang="en-US" baseline="0" dirty="0"/>
              <a:t> of each floor and distribution of the total weight on isolators </a:t>
            </a:r>
            <a:r>
              <a:rPr lang="en-US" dirty="0"/>
              <a:t>must be determined as a necessary first step in the design of</a:t>
            </a:r>
            <a:r>
              <a:rPr lang="en-US" baseline="0" dirty="0"/>
              <a:t> the isolation system</a:t>
            </a:r>
            <a:r>
              <a:rPr lang="en-US" dirty="0"/>
              <a:t>. </a:t>
            </a:r>
            <a:r>
              <a:rPr lang="en-US" baseline="0" dirty="0"/>
              <a:t>This </a:t>
            </a:r>
            <a:r>
              <a:rPr lang="en-US" dirty="0"/>
              <a:t>figure shows the gravity loads by floor level.  The total dead load weight on isolators is 9,100 kips with an additional reduced (40% of</a:t>
            </a:r>
            <a:r>
              <a:rPr lang="en-US" baseline="0" dirty="0"/>
              <a:t> unreduced)</a:t>
            </a:r>
            <a:r>
              <a:rPr lang="en-US" dirty="0"/>
              <a:t> live load weight of 2,200 kips.  The s</a:t>
            </a:r>
            <a:r>
              <a:rPr lang="en-US" baseline="0" dirty="0"/>
              <a:t>eismic weight used for lateral force design and analysis is taken as this dead load plus half of the reduced live load for consistency with the vertical load combination contained in Ch17 of the </a:t>
            </a:r>
            <a:r>
              <a:rPr lang="en-US" i="1" baseline="0" dirty="0"/>
              <a:t>Standard</a:t>
            </a:r>
            <a:r>
              <a:rPr lang="en-US" baseline="0" dirty="0"/>
              <a:t>. The total seismic weight carried by the isolation bearing, which is the total dead load plus one-half the reduced total live load, is 10,200 kips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11</a:t>
            </a:fld>
            <a:endParaRPr lang="en-US" dirty="0"/>
          </a:p>
        </p:txBody>
      </p:sp>
    </p:spTree>
    <p:extLst>
      <p:ext uri="{BB962C8B-B14F-4D97-AF65-F5344CB8AC3E}">
        <p14:creationId xmlns:p14="http://schemas.microsoft.com/office/powerpoint/2010/main" val="1535021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Seismic isolation is an appropriate design strategy for EOCs and other essential facilities where the goal is to limit earthquake damage and protect facility function. </a:t>
            </a:r>
            <a:r>
              <a:rPr lang="en-NZ" baseline="0" dirty="0"/>
              <a:t>Although damage control is not an explicit objective of the </a:t>
            </a:r>
            <a:r>
              <a:rPr lang="en-NZ" i="1" baseline="0" dirty="0"/>
              <a:t>Standard</a:t>
            </a:r>
            <a:r>
              <a:rPr lang="en-NZ" baseline="0" dirty="0"/>
              <a:t>, the design to limit inelastic response of the structural system directly reduces the level of damage in an isolated building that would be otherwise be occurring (in a fixed-base building). Furthermore the structure and isolation system are designed and tested for the MCE</a:t>
            </a:r>
            <a:r>
              <a:rPr lang="en-NZ" baseline="-25000" dirty="0"/>
              <a:t>R</a:t>
            </a:r>
            <a:r>
              <a:rPr lang="en-NZ" baseline="0" dirty="0"/>
              <a:t> hazard instead of the DBE.</a:t>
            </a:r>
          </a:p>
          <a:p>
            <a:endParaRPr lang="en-NZ" baseline="0" dirty="0"/>
          </a:p>
          <a:p>
            <a:r>
              <a:rPr lang="en-US" baseline="0" dirty="0"/>
              <a:t>Functional and economic performance objectives are not explicitly addressed by seismic-code design requirements.  Rather, it is hoped that additional design strength (i.e., I</a:t>
            </a:r>
            <a:r>
              <a:rPr lang="en-US" baseline="-25000" dirty="0"/>
              <a:t>e</a:t>
            </a:r>
            <a:r>
              <a:rPr lang="en-US" baseline="0" dirty="0"/>
              <a:t> = 1.5) will adequately protect a Category IV structure from damage that could close a critical facility (i.e., hospital) and that somehow, nonstructural systems and contents can survive the shaking without loss of function or significant economic loss.  This approach of increasing the strength is a crude method compared to seismic isolation. </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12</a:t>
            </a:fld>
            <a:endParaRPr lang="en-US" dirty="0"/>
          </a:p>
        </p:txBody>
      </p:sp>
    </p:spTree>
    <p:extLst>
      <p:ext uri="{BB962C8B-B14F-4D97-AF65-F5344CB8AC3E}">
        <p14:creationId xmlns:p14="http://schemas.microsoft.com/office/powerpoint/2010/main" val="660480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baseline="0" dirty="0"/>
              <a:t>A graph shows examples of several project-specific earthquake response spectra that could be used for design.  These spectra are meant to be a schematic illustration only, so the details of the shapes and magnitudes of the spectra are not relevant. </a:t>
            </a:r>
          </a:p>
          <a:p>
            <a:endParaRPr lang="en-US" dirty="0"/>
          </a:p>
          <a:p>
            <a:r>
              <a:rPr lang="en-US" dirty="0"/>
              <a:t>The following</a:t>
            </a:r>
            <a:r>
              <a:rPr lang="en-US" baseline="0" dirty="0"/>
              <a:t> three</a:t>
            </a:r>
            <a:r>
              <a:rPr lang="en-US" dirty="0"/>
              <a:t> slides summarize pertinent design criteria for the example EOC. The</a:t>
            </a:r>
            <a:r>
              <a:rPr lang="en-US" baseline="0" dirty="0"/>
              <a:t> building is located in a region of high seismicity, classified as SDC “D”. </a:t>
            </a:r>
            <a:r>
              <a:rPr lang="en-US" dirty="0"/>
              <a:t>Since the building is also located on site class D soils</a:t>
            </a:r>
            <a:r>
              <a:rPr lang="en-US" baseline="0" dirty="0"/>
              <a:t>, a site-specific hazard analysis is required to determine the response spectrum to be used for design.</a:t>
            </a:r>
          </a:p>
          <a:p>
            <a:endParaRPr lang="en-NZ" baseline="0" dirty="0"/>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13</a:t>
            </a:fld>
            <a:endParaRPr lang="en-US" dirty="0"/>
          </a:p>
        </p:txBody>
      </p:sp>
    </p:spTree>
    <p:extLst>
      <p:ext uri="{BB962C8B-B14F-4D97-AF65-F5344CB8AC3E}">
        <p14:creationId xmlns:p14="http://schemas.microsoft.com/office/powerpoint/2010/main" val="1688419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Although </a:t>
            </a:r>
            <a:r>
              <a:rPr lang="en-US" sz="1100" i="1" kern="1200" dirty="0">
                <a:solidFill>
                  <a:schemeClr val="tx1"/>
                </a:solidFill>
                <a:effectLst/>
                <a:latin typeface="Arial" pitchFamily="34" charset="0"/>
                <a:ea typeface="+mn-ea"/>
                <a:cs typeface="+mn-cs"/>
              </a:rPr>
              <a:t>Table 12.2-1</a:t>
            </a:r>
            <a:r>
              <a:rPr lang="en-US" sz="1100" kern="1200" dirty="0">
                <a:solidFill>
                  <a:schemeClr val="tx1"/>
                </a:solidFill>
                <a:effectLst/>
                <a:latin typeface="Arial" pitchFamily="34" charset="0"/>
                <a:ea typeface="+mn-ea"/>
                <a:cs typeface="+mn-cs"/>
              </a:rPr>
              <a:t> of the </a:t>
            </a:r>
            <a:r>
              <a:rPr lang="en-US" sz="1100" i="1" kern="1200" dirty="0">
                <a:solidFill>
                  <a:schemeClr val="tx1"/>
                </a:solidFill>
                <a:effectLst/>
                <a:latin typeface="Arial" pitchFamily="34" charset="0"/>
                <a:ea typeface="+mn-ea"/>
                <a:cs typeface="+mn-cs"/>
              </a:rPr>
              <a:t>Standard </a:t>
            </a:r>
            <a:r>
              <a:rPr lang="en-US" sz="1100" kern="1200" dirty="0">
                <a:solidFill>
                  <a:schemeClr val="tx1"/>
                </a:solidFill>
                <a:effectLst/>
                <a:latin typeface="Arial" pitchFamily="34" charset="0"/>
                <a:ea typeface="+mn-ea"/>
                <a:cs typeface="+mn-cs"/>
              </a:rPr>
              <a:t>limits the height of fixed-base ordinary steel concentrically braced frames (OCBFs) to 35 feet for this Seismic Design Category D building, new provisions (</a:t>
            </a:r>
            <a:r>
              <a:rPr lang="en-US" sz="1100" i="1" kern="1200" dirty="0">
                <a:solidFill>
                  <a:schemeClr val="tx1"/>
                </a:solidFill>
                <a:effectLst/>
                <a:latin typeface="Arial" pitchFamily="34" charset="0"/>
                <a:ea typeface="+mn-ea"/>
                <a:cs typeface="+mn-cs"/>
              </a:rPr>
              <a:t>§17.2.5.4</a:t>
            </a:r>
            <a:r>
              <a:rPr lang="en-US" sz="1100" kern="1200" dirty="0">
                <a:solidFill>
                  <a:schemeClr val="tx1"/>
                </a:solidFill>
                <a:effectLst/>
                <a:latin typeface="Arial" pitchFamily="34" charset="0"/>
                <a:ea typeface="+mn-ea"/>
                <a:cs typeface="+mn-cs"/>
              </a:rPr>
              <a:t>) permit the use of OCBFs in seismic isolation applications for heights up to 160 feet. This is permitted provided 1) the OCBF remains elastic for the MCE</a:t>
            </a:r>
            <a:r>
              <a:rPr lang="en-US" sz="1100" kern="1200" baseline="-25000" dirty="0">
                <a:solidFill>
                  <a:schemeClr val="tx1"/>
                </a:solidFill>
                <a:effectLst/>
                <a:latin typeface="Arial" pitchFamily="34" charset="0"/>
                <a:ea typeface="+mn-ea"/>
                <a:cs typeface="+mn-cs"/>
              </a:rPr>
              <a:t>R</a:t>
            </a:r>
            <a:r>
              <a:rPr lang="en-US" sz="1100" kern="1200" dirty="0">
                <a:solidFill>
                  <a:schemeClr val="tx1"/>
                </a:solidFill>
                <a:effectLst/>
                <a:latin typeface="Arial" pitchFamily="34" charset="0"/>
                <a:ea typeface="+mn-ea"/>
                <a:cs typeface="+mn-cs"/>
              </a:rPr>
              <a:t> event and 2) the displacement capacity to which the isolation system lock-up or impact the moat wall shall be increased by a factor of 1.2.</a:t>
            </a:r>
          </a:p>
          <a:p>
            <a:endParaRPr lang="en-US" sz="1100" kern="1200" dirty="0">
              <a:solidFill>
                <a:schemeClr val="tx1"/>
              </a:solidFill>
              <a:effectLst/>
              <a:latin typeface="Arial" pitchFamily="34" charset="0"/>
              <a:ea typeface="+mn-ea"/>
              <a:cs typeface="+mn-cs"/>
            </a:endParaRPr>
          </a:p>
          <a:p>
            <a:r>
              <a:rPr lang="en-US" baseline="0" dirty="0"/>
              <a:t>The redundancy factor is taken as </a:t>
            </a:r>
            <a:r>
              <a:rPr lang="el-GR" baseline="0" dirty="0">
                <a:latin typeface="Arial"/>
                <a:cs typeface="Arial"/>
              </a:rPr>
              <a:t>ρ</a:t>
            </a:r>
            <a:r>
              <a:rPr lang="en-US" baseline="0" dirty="0"/>
              <a:t> = 1.0, although a larger value may be required by the </a:t>
            </a:r>
            <a:r>
              <a:rPr lang="en-US" i="1" baseline="0" dirty="0"/>
              <a:t>Standard</a:t>
            </a:r>
            <a:r>
              <a:rPr lang="en-US" baseline="0" dirty="0"/>
              <a:t> if the structure was not isolated.</a:t>
            </a:r>
            <a:r>
              <a:rPr lang="en-US" dirty="0"/>
              <a:t> </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14</a:t>
            </a:fld>
            <a:endParaRPr lang="en-US" dirty="0"/>
          </a:p>
        </p:txBody>
      </p:sp>
    </p:spTree>
    <p:extLst>
      <p:ext uri="{BB962C8B-B14F-4D97-AF65-F5344CB8AC3E}">
        <p14:creationId xmlns:p14="http://schemas.microsoft.com/office/powerpoint/2010/main" val="3591453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photograph shows an elastomeric isolation</a:t>
            </a:r>
            <a:r>
              <a:rPr lang="en-US" baseline="0" dirty="0"/>
              <a:t>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a:t>
            </a:r>
            <a:endParaRPr lang="en-US" dirty="0"/>
          </a:p>
          <a:p>
            <a:endParaRPr lang="en-US" dirty="0"/>
          </a:p>
          <a:p>
            <a:r>
              <a:rPr lang="en-US" dirty="0"/>
              <a:t>The isolation system consists</a:t>
            </a:r>
            <a:r>
              <a:rPr lang="en-US" baseline="0" dirty="0"/>
              <a:t> of one type of lead-rubber bearing, although other types of isolators or combinations of isolators could have been used. </a:t>
            </a:r>
          </a:p>
          <a:p>
            <a:endParaRPr lang="en-US" baseline="0" dirty="0"/>
          </a:p>
          <a:p>
            <a:r>
              <a:rPr lang="en-US" baseline="0" dirty="0"/>
              <a:t>The analysis and design of the whole building was permitted to be with the ELF procedure, however for illustration and to further investigate uplift forces, a NLRHA was conducted.</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15</a:t>
            </a:fld>
            <a:endParaRPr lang="en-US" dirty="0"/>
          </a:p>
        </p:txBody>
      </p:sp>
    </p:spTree>
    <p:extLst>
      <p:ext uri="{BB962C8B-B14F-4D97-AF65-F5344CB8AC3E}">
        <p14:creationId xmlns:p14="http://schemas.microsoft.com/office/powerpoint/2010/main" val="84164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An illustration shows the steps</a:t>
            </a:r>
            <a:r>
              <a:rPr lang="en-US" baseline="0" dirty="0"/>
              <a:t> for design of a seismically isolated building.  The steps are numbered from I through VII, and are to be followed sequentially.</a:t>
            </a:r>
          </a:p>
          <a:p>
            <a:endParaRPr lang="en-US" baseline="0" dirty="0"/>
          </a:p>
          <a:p>
            <a:r>
              <a:rPr lang="en-US" dirty="0"/>
              <a:t>These design steps are adapted from SUNY Dist. Prof. M.</a:t>
            </a:r>
            <a:r>
              <a:rPr lang="en-US" baseline="0" dirty="0"/>
              <a:t> C. Constantinou. Each step is explained in more detail in the following slides. Although they are specific for a elastomeric (lead-rubber bearing) isolation system, the process is similar for sliding isolation systems.</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16</a:t>
            </a:fld>
            <a:endParaRPr lang="en-US" dirty="0"/>
          </a:p>
        </p:txBody>
      </p:sp>
    </p:spTree>
    <p:extLst>
      <p:ext uri="{BB962C8B-B14F-4D97-AF65-F5344CB8AC3E}">
        <p14:creationId xmlns:p14="http://schemas.microsoft.com/office/powerpoint/2010/main" val="846125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This slide contains three illustrations.  The first two, on the right side of the slide, are from a screen capture from the USGS web site that provides site-specific seismic design spectra.  The upper illustration shows a vicinity map for the project and the lower illustration shows design response spectra provided by the web site.  The third illustration is at the bottom of the slide. </a:t>
            </a:r>
            <a:r>
              <a:rPr lang="en-NZ" dirty="0"/>
              <a:t>It shows two earthquake accelerographs,</a:t>
            </a:r>
            <a:r>
              <a:rPr lang="en-NZ" baseline="0" dirty="0"/>
              <a:t> with the vertical axes labeled “Acceleration Amplitude 1, (g)” and “Acceleration Amplitude 2, (g), with scales running from -0.8 g to 0.8 g.  The horizontal axes are the time scale, running from 0 to 40 seconds.  These two plots are meant to illustrate schematically that a typical earthquake record for seismic isolation design consists of two orthogonal components applied simultaneously to the structure.</a:t>
            </a:r>
            <a:endParaRPr lang="en-US" baseline="0" dirty="0"/>
          </a:p>
          <a:p>
            <a:endParaRPr lang="en-US" baseline="0" dirty="0"/>
          </a:p>
          <a:p>
            <a:r>
              <a:rPr lang="en-US" baseline="0" dirty="0"/>
              <a:t>The first step is to quantify the seismic hazard at the site. Traditionally a site-specific hazard analysis is used to define a multi-period response spectrum to be use for design. Also nonlinear-response history analysis (NLRHA) requires seven pairs of earthquake records be selected and scaled to meet the target spectrum. Steps 1 b) &amp; c) require that specialist expertise is engaged. Furthermore the design reviewer should be engaged at this early stage to help set and verify criteria.</a:t>
            </a:r>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17</a:t>
            </a:fld>
            <a:endParaRPr lang="en-US" dirty="0"/>
          </a:p>
        </p:txBody>
      </p:sp>
    </p:spTree>
    <p:extLst>
      <p:ext uri="{BB962C8B-B14F-4D97-AF65-F5344CB8AC3E}">
        <p14:creationId xmlns:p14="http://schemas.microsoft.com/office/powerpoint/2010/main" val="1100717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photograph shows an elastomeric isolation</a:t>
            </a:r>
            <a:r>
              <a:rPr lang="en-US" baseline="0" dirty="0"/>
              <a:t>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a:t>
            </a:r>
            <a:endParaRPr lang="en-US" dirty="0"/>
          </a:p>
          <a:p>
            <a:endParaRPr lang="en-US" dirty="0"/>
          </a:p>
          <a:p>
            <a:r>
              <a:rPr lang="en-US" dirty="0"/>
              <a:t>The following preliminary</a:t>
            </a:r>
            <a:r>
              <a:rPr lang="en-US" baseline="0" dirty="0"/>
              <a:t> design approach is considered more practical than theoretical/parametric analyses.  The manufacturer can be consulted to determine trial bearing dimensions and properties. If unknown, the engineer can progress with recommendations by Constantinou (2011) as explained later in this presentation. The design may be conservative at this stage as the analysis is not refined. A spreadsheet aids in the trial an error iteration of the bearing dimensions.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18</a:t>
            </a:fld>
            <a:endParaRPr lang="en-US" dirty="0"/>
          </a:p>
        </p:txBody>
      </p:sp>
    </p:spTree>
    <p:extLst>
      <p:ext uri="{BB962C8B-B14F-4D97-AF65-F5344CB8AC3E}">
        <p14:creationId xmlns:p14="http://schemas.microsoft.com/office/powerpoint/2010/main" val="277271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at the right side of the slide.  This graph shows two Force-Displacement hysteresis loops.  One loop</a:t>
            </a:r>
            <a:r>
              <a:rPr lang="en-US" sz="1100" kern="1200" baseline="0" dirty="0">
                <a:solidFill>
                  <a:schemeClr val="tx1"/>
                </a:solidFill>
                <a:effectLst/>
                <a:latin typeface="Arial" pitchFamily="34" charset="0"/>
                <a:ea typeface="+mn-ea"/>
                <a:cs typeface="+mn-cs"/>
              </a:rPr>
              <a:t> is for “upper bound” isolation properties, with a higher value of effective stiffness; the other loop is for “lower bound” isolation system properties, with a lower value of effective stiffness.  Also shown on the slide is an isometric view of the framing system for the example building.  At each floor is a horizontal red arrow, indicating that in the Equivalent Lateral Force (ELF) procedure the total base shear is distributed up the height of the building and applied at each floor level.</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Calculate bearing displacement demands, story shear forces, story drifts and additional axial bearing loads using the 3-D computer model.  Note that for the calculations of the axial loads the designer will have to perform a static analysis of the frame, including torsion effects.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19</a:t>
            </a:fld>
            <a:endParaRPr lang="en-US" dirty="0"/>
          </a:p>
        </p:txBody>
      </p:sp>
    </p:spTree>
    <p:extLst>
      <p:ext uri="{BB962C8B-B14F-4D97-AF65-F5344CB8AC3E}">
        <p14:creationId xmlns:p14="http://schemas.microsoft.com/office/powerpoint/2010/main" val="3598764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a:t>A</a:t>
            </a:r>
            <a:r>
              <a:rPr lang="en-NZ" baseline="0" dirty="0"/>
              <a:t> g</a:t>
            </a:r>
            <a:r>
              <a:rPr lang="en-NZ" dirty="0"/>
              <a:t>raphic shows the cover of the document FEMA P-1050-1, 2015 Edition, “NEHRP Recommended Seismic Provisions for</a:t>
            </a:r>
            <a:r>
              <a:rPr lang="en-NZ" baseline="0" dirty="0"/>
              <a:t> New Buildings and Other Structures”</a:t>
            </a:r>
            <a:endParaRPr lang="en-NZ" dirty="0"/>
          </a:p>
          <a:p>
            <a:endParaRPr lang="en-NZ" dirty="0"/>
          </a:p>
          <a:p>
            <a:r>
              <a:rPr lang="en-NZ" dirty="0"/>
              <a:t>The</a:t>
            </a:r>
            <a:r>
              <a:rPr lang="en-NZ" baseline="0" dirty="0"/>
              <a:t> objective of this second presentation is to</a:t>
            </a:r>
            <a:r>
              <a:rPr lang="en-US" baseline="0" dirty="0"/>
              <a:t> illustrate a typical application of the NEHRP Provisions requirements. This is achieved through the design of a hypothetical seismically-isolated building, located in a region of high seismicity.</a:t>
            </a:r>
          </a:p>
          <a:p>
            <a:endParaRPr lang="en-US" baseline="0" dirty="0"/>
          </a:p>
          <a:p>
            <a:r>
              <a:rPr lang="en-NZ" baseline="0" dirty="0"/>
              <a:t>Due to the large number of changes, the 2015 NEHRP Provisions have recommended a full replacement of Chapter 17 in the  2016 edition of ASCE 7 (referred to hereafter as the </a:t>
            </a:r>
            <a:r>
              <a:rPr lang="en-NZ" i="1" baseline="0" dirty="0"/>
              <a:t>Standard</a:t>
            </a:r>
            <a:r>
              <a:rPr lang="en-NZ" baseline="0" dirty="0"/>
              <a:t>).</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a:t>
            </a:fld>
            <a:endParaRPr lang="en-US" dirty="0"/>
          </a:p>
        </p:txBody>
      </p:sp>
    </p:spTree>
    <p:extLst>
      <p:ext uri="{BB962C8B-B14F-4D97-AF65-F5344CB8AC3E}">
        <p14:creationId xmlns:p14="http://schemas.microsoft.com/office/powerpoint/2010/main" val="1834541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 graph is shown on this slide that indicates the relationship between the horizontal design response spectrum and the vertical design response spectrum.  The vertical response</a:t>
            </a:r>
            <a:r>
              <a:rPr lang="en-US" sz="1100" kern="1200" baseline="0" dirty="0">
                <a:solidFill>
                  <a:schemeClr val="tx1"/>
                </a:solidFill>
                <a:effectLst/>
                <a:latin typeface="Arial" pitchFamily="34" charset="0"/>
                <a:ea typeface="+mn-ea"/>
                <a:cs typeface="+mn-cs"/>
              </a:rPr>
              <a:t> spectrum must not fall below 50 percent of the horizontal response spectrum.  At periods above about 0.4 seconds it is shown that this limitation governs the vertical response spectrum.</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There is</a:t>
            </a:r>
            <a:r>
              <a:rPr lang="en-US" sz="1100" kern="1200" baseline="0" dirty="0">
                <a:solidFill>
                  <a:schemeClr val="tx1"/>
                </a:solidFill>
                <a:effectLst/>
                <a:latin typeface="Arial" pitchFamily="34" charset="0"/>
                <a:ea typeface="+mn-ea"/>
                <a:cs typeface="+mn-cs"/>
              </a:rPr>
              <a:t> no requirement for a vertical earthquake analysis. However the designer may choose to do a more sophisticated analysis of the vertical earthquake effects if considering the </a:t>
            </a:r>
            <a:r>
              <a:rPr lang="en-US" sz="1100" kern="1200" dirty="0">
                <a:solidFill>
                  <a:schemeClr val="tx1"/>
                </a:solidFill>
                <a:effectLst/>
                <a:latin typeface="Arial" pitchFamily="34" charset="0"/>
                <a:ea typeface="+mn-ea"/>
                <a:cs typeface="+mn-cs"/>
              </a:rPr>
              <a:t>acceleration response of floors and other building components,</a:t>
            </a:r>
            <a:r>
              <a:rPr lang="en-US" sz="1100" kern="1200" baseline="0" dirty="0">
                <a:solidFill>
                  <a:schemeClr val="tx1"/>
                </a:solidFill>
                <a:effectLst/>
                <a:latin typeface="Arial" pitchFamily="34" charset="0"/>
                <a:ea typeface="+mn-ea"/>
                <a:cs typeface="+mn-cs"/>
              </a:rPr>
              <a:t> or if they believe there may be savings on the </a:t>
            </a:r>
            <a:r>
              <a:rPr lang="en-US" dirty="0"/>
              <a:t>±0.2S</a:t>
            </a:r>
            <a:r>
              <a:rPr lang="en-US" baseline="-25000" dirty="0"/>
              <a:t>MS</a:t>
            </a:r>
            <a:r>
              <a:rPr lang="en-US" dirty="0"/>
              <a:t>D approach.</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Furthermore,</a:t>
            </a:r>
            <a:r>
              <a:rPr lang="en-US" sz="1100" kern="1200" baseline="0" dirty="0">
                <a:solidFill>
                  <a:schemeClr val="tx1"/>
                </a:solidFill>
                <a:effectLst/>
                <a:latin typeface="Arial" pitchFamily="34" charset="0"/>
                <a:ea typeface="+mn-ea"/>
                <a:cs typeface="+mn-cs"/>
              </a:rPr>
              <a:t> v</a:t>
            </a:r>
            <a:r>
              <a:rPr lang="en-US" sz="1100" kern="1200" dirty="0">
                <a:solidFill>
                  <a:schemeClr val="tx1"/>
                </a:solidFill>
                <a:effectLst/>
                <a:latin typeface="Arial" pitchFamily="34" charset="0"/>
                <a:ea typeface="+mn-ea"/>
                <a:cs typeface="+mn-cs"/>
              </a:rPr>
              <a:t>ertical ground acceleration may affect the behavior of axial-load dependent isolators in the horizontal direction, due to potential coupling between horizontal and vertical response of the building structure.</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20</a:t>
            </a:fld>
            <a:endParaRPr lang="en-US" dirty="0"/>
          </a:p>
        </p:txBody>
      </p:sp>
    </p:spTree>
    <p:extLst>
      <p:ext uri="{BB962C8B-B14F-4D97-AF65-F5344CB8AC3E}">
        <p14:creationId xmlns:p14="http://schemas.microsoft.com/office/powerpoint/2010/main" val="2243363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Preferably the</a:t>
            </a:r>
            <a:r>
              <a:rPr lang="en-US" sz="1100" kern="1200" baseline="0" dirty="0">
                <a:solidFill>
                  <a:schemeClr val="tx1"/>
                </a:solidFill>
                <a:effectLst/>
                <a:latin typeface="Arial" pitchFamily="34" charset="0"/>
                <a:ea typeface="+mn-ea"/>
                <a:cs typeface="+mn-cs"/>
              </a:rPr>
              <a:t> design should be optimized </a:t>
            </a:r>
            <a:r>
              <a:rPr lang="en-US" sz="1100" u="sng" kern="1200" baseline="0" dirty="0">
                <a:solidFill>
                  <a:schemeClr val="tx1"/>
                </a:solidFill>
                <a:effectLst/>
                <a:latin typeface="Arial" pitchFamily="34" charset="0"/>
                <a:ea typeface="+mn-ea"/>
                <a:cs typeface="+mn-cs"/>
              </a:rPr>
              <a:t>before</a:t>
            </a:r>
            <a:r>
              <a:rPr lang="en-US" sz="1100" kern="1200" baseline="0" dirty="0">
                <a:solidFill>
                  <a:schemeClr val="tx1"/>
                </a:solidFill>
                <a:effectLst/>
                <a:latin typeface="Arial" pitchFamily="34" charset="0"/>
                <a:ea typeface="+mn-ea"/>
                <a:cs typeface="+mn-cs"/>
              </a:rPr>
              <a:t> dynamic analysis (i.e. NLRHA). </a:t>
            </a:r>
            <a:r>
              <a:rPr lang="en-US" sz="1100" kern="1200" dirty="0">
                <a:solidFill>
                  <a:schemeClr val="tx1"/>
                </a:solidFill>
                <a:effectLst/>
                <a:latin typeface="Arial" pitchFamily="34" charset="0"/>
                <a:ea typeface="+mn-ea"/>
                <a:cs typeface="+mn-cs"/>
              </a:rPr>
              <a:t>The designer may also</a:t>
            </a:r>
            <a:r>
              <a:rPr lang="en-US" sz="1100" kern="1200" baseline="0" dirty="0">
                <a:solidFill>
                  <a:schemeClr val="tx1"/>
                </a:solidFill>
                <a:effectLst/>
                <a:latin typeface="Arial" pitchFamily="34" charset="0"/>
                <a:ea typeface="+mn-ea"/>
                <a:cs typeface="+mn-cs"/>
              </a:rPr>
              <a:t> try to optimize the design using different systems, i.e. combination of lead-rubber and low-damping rubber, or lead-rubber and flat sliders, or additional energy dissipation devices such as viscous dampers. For easy of illustration, this design example only uses lead-rubber bearings at is not optimized further.</a:t>
            </a:r>
            <a:endParaRPr lang="en-US" dirty="0"/>
          </a:p>
          <a:p>
            <a:endParaRPr lang="en-NZ"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21</a:t>
            </a:fld>
            <a:endParaRPr lang="en-US" dirty="0"/>
          </a:p>
        </p:txBody>
      </p:sp>
    </p:spTree>
    <p:extLst>
      <p:ext uri="{BB962C8B-B14F-4D97-AF65-F5344CB8AC3E}">
        <p14:creationId xmlns:p14="http://schemas.microsoft.com/office/powerpoint/2010/main" val="1662351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Sophisticated</a:t>
            </a:r>
            <a:r>
              <a:rPr lang="en-US" baseline="0" dirty="0"/>
              <a:t> response history analyses have traditionally been done, but are not necessary for every project. Provided the structure meets certain requirements, an ELF procedure is an adequate and simpler way to do design.</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22</a:t>
            </a:fld>
            <a:endParaRPr lang="en-US" dirty="0"/>
          </a:p>
        </p:txBody>
      </p:sp>
    </p:spTree>
    <p:extLst>
      <p:ext uri="{BB962C8B-B14F-4D97-AF65-F5344CB8AC3E}">
        <p14:creationId xmlns:p14="http://schemas.microsoft.com/office/powerpoint/2010/main" val="86106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graph on the right side of the slide illustrates the base shear force-displacement hysteresis loops for static equivalent lateral force (ELF) analysis and for nonlinear response history analysis (NLRHA).  The graph shows</a:t>
            </a:r>
            <a:r>
              <a:rPr lang="en-US" sz="1100" kern="1200" baseline="0" dirty="0">
                <a:solidFill>
                  <a:schemeClr val="tx1"/>
                </a:solidFill>
                <a:effectLst/>
                <a:latin typeface="Arial" pitchFamily="34" charset="0"/>
                <a:ea typeface="+mn-ea"/>
                <a:cs typeface="+mn-cs"/>
              </a:rPr>
              <a:t> that all the hysteresis loops from the NLRHA fall inside the bounding loop from the ELF procedure.</a:t>
            </a: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Nonlinear response history</a:t>
            </a:r>
            <a:r>
              <a:rPr lang="en-US" sz="1100" kern="1200" baseline="0" dirty="0">
                <a:solidFill>
                  <a:schemeClr val="tx1"/>
                </a:solidFill>
                <a:effectLst/>
                <a:latin typeface="Arial" pitchFamily="34" charset="0"/>
                <a:ea typeface="+mn-ea"/>
                <a:cs typeface="+mn-cs"/>
              </a:rPr>
              <a:t> analysis is the most sophisticated analysis and can be used for all building types. It has a number of important assumptions, such as how to model the nonlinear behavior of the isolators.</a:t>
            </a: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designer needs to decide on how to include vertical earthquake effects.  Options are to include nothing and simply add later the axial load effect due to the vertical earthquake determined in Step 4, or add a </a:t>
            </a:r>
            <a:r>
              <a:rPr lang="en-US" sz="1100" i="1" kern="1200" dirty="0">
                <a:solidFill>
                  <a:schemeClr val="tx1"/>
                </a:solidFill>
                <a:effectLst/>
                <a:latin typeface="Arial" pitchFamily="34" charset="0"/>
                <a:ea typeface="+mn-ea"/>
                <a:cs typeface="+mn-cs"/>
              </a:rPr>
              <a:t>+ag</a:t>
            </a:r>
            <a:r>
              <a:rPr lang="en-US" sz="1100" kern="1200" dirty="0">
                <a:solidFill>
                  <a:schemeClr val="tx1"/>
                </a:solidFill>
                <a:effectLst/>
                <a:latin typeface="Arial" pitchFamily="34" charset="0"/>
                <a:ea typeface="+mn-ea"/>
                <a:cs typeface="+mn-cs"/>
              </a:rPr>
              <a:t> or </a:t>
            </a:r>
            <a:r>
              <a:rPr lang="en-US" sz="1100" i="1" kern="1200" dirty="0">
                <a:solidFill>
                  <a:schemeClr val="tx1"/>
                </a:solidFill>
                <a:effectLst/>
                <a:latin typeface="Arial" pitchFamily="34" charset="0"/>
                <a:ea typeface="+mn-ea"/>
                <a:cs typeface="+mn-cs"/>
              </a:rPr>
              <a:t>–ag</a:t>
            </a:r>
            <a:r>
              <a:rPr lang="en-US" sz="1100" kern="1200" dirty="0">
                <a:solidFill>
                  <a:schemeClr val="tx1"/>
                </a:solidFill>
                <a:effectLst/>
                <a:latin typeface="Arial" pitchFamily="34" charset="0"/>
                <a:ea typeface="+mn-ea"/>
                <a:cs typeface="+mn-cs"/>
              </a:rPr>
              <a:t> constant vertical earthquake in the dynamic analysis where </a:t>
            </a:r>
            <a:r>
              <a:rPr lang="en-US" sz="1100" i="1" kern="1200" dirty="0">
                <a:solidFill>
                  <a:schemeClr val="tx1"/>
                </a:solidFill>
                <a:effectLst/>
                <a:latin typeface="Arial" pitchFamily="34" charset="0"/>
                <a:ea typeface="+mn-ea"/>
                <a:cs typeface="+mn-cs"/>
              </a:rPr>
              <a:t>a</a:t>
            </a:r>
            <a:r>
              <a:rPr lang="en-US" sz="1100" kern="1200" dirty="0">
                <a:solidFill>
                  <a:schemeClr val="tx1"/>
                </a:solidFill>
                <a:effectLst/>
                <a:latin typeface="Arial" pitchFamily="34" charset="0"/>
                <a:ea typeface="+mn-ea"/>
                <a:cs typeface="+mn-cs"/>
              </a:rPr>
              <a:t> is a portion of the acceleration determined in the vertical earthquake response spectrum analysis (say if the peak value was 1.2g, then </a:t>
            </a:r>
            <a:r>
              <a:rPr lang="en-US" sz="1100" i="1" kern="1200" dirty="0">
                <a:solidFill>
                  <a:schemeClr val="tx1"/>
                </a:solidFill>
                <a:effectLst/>
                <a:latin typeface="Arial" pitchFamily="34" charset="0"/>
                <a:ea typeface="+mn-ea"/>
                <a:cs typeface="+mn-cs"/>
              </a:rPr>
              <a:t>a </a:t>
            </a:r>
            <a:r>
              <a:rPr lang="en-US" sz="1100" kern="1200" dirty="0">
                <a:solidFill>
                  <a:schemeClr val="tx1"/>
                </a:solidFill>
                <a:effectLst/>
                <a:latin typeface="Arial" pitchFamily="34" charset="0"/>
                <a:ea typeface="+mn-ea"/>
                <a:cs typeface="+mn-cs"/>
              </a:rPr>
              <a:t>= 0.3x1.2 = 0.36),</a:t>
            </a:r>
            <a:r>
              <a:rPr lang="en-US" sz="1100" kern="1200" baseline="0" dirty="0">
                <a:solidFill>
                  <a:schemeClr val="tx1"/>
                </a:solidFill>
                <a:effectLst/>
                <a:latin typeface="Arial" pitchFamily="34" charset="0"/>
                <a:ea typeface="+mn-ea"/>
                <a:cs typeface="+mn-cs"/>
              </a:rPr>
              <a:t> or explicitly include vertical acceleration record.</a:t>
            </a: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Also, the designer needs to consider torsion.  The best approach is to model only the actual eccentricities and not artificially shift the center of mass.  Accidental torsion can instead be added using the same approach as in the ELF procedure or by using amplification factors.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23</a:t>
            </a:fld>
            <a:endParaRPr lang="en-US" dirty="0"/>
          </a:p>
        </p:txBody>
      </p:sp>
    </p:spTree>
    <p:extLst>
      <p:ext uri="{BB962C8B-B14F-4D97-AF65-F5344CB8AC3E}">
        <p14:creationId xmlns:p14="http://schemas.microsoft.com/office/powerpoint/2010/main" val="3147228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slides contains a graph showing the variation in design story force</a:t>
            </a:r>
            <a:r>
              <a:rPr lang="en-US" sz="1100" kern="1200" baseline="0" dirty="0">
                <a:solidFill>
                  <a:schemeClr val="tx1"/>
                </a:solidFill>
                <a:effectLst/>
                <a:latin typeface="Arial" pitchFamily="34" charset="0"/>
                <a:ea typeface="+mn-ea"/>
                <a:cs typeface="+mn-cs"/>
              </a:rPr>
              <a:t> over the height of the building.  The horizontal axis of the graph is labeled “Shear force (kip)” and runs from 0 to 4500 kips.  The vertical axis is labeled “Elevation (feet)”, running from -5 to 50 feet.  Three lines are shown on the graph.  Two are labeled “NLRHA X-direction” and “NLRHA Y-direction”.  These two lines begin at 2600 kips and 2200 kips, respectively, at the first story of the building, and both reach a value of about 750 kips at the penthouse story.  A third curve, labeled ELF (Equivalent Lateral Force procedure) generally has story shear values greater than the HLRHA curves.  The ELF curves starts at 3500 kips at the first story and reduces to about 750 kips at the penthouse story.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final</a:t>
            </a:r>
            <a:r>
              <a:rPr lang="en-US" sz="1100" kern="1200" baseline="0" dirty="0">
                <a:solidFill>
                  <a:schemeClr val="tx1"/>
                </a:solidFill>
                <a:effectLst/>
                <a:latin typeface="Arial" pitchFamily="34" charset="0"/>
                <a:ea typeface="+mn-ea"/>
                <a:cs typeface="+mn-cs"/>
              </a:rPr>
              <a:t> step is to write the specifications for bearing manufacturers (i.e. testing requirements, required properties and bounds, etc), which involves deciding</a:t>
            </a:r>
            <a:r>
              <a:rPr lang="en-US" sz="1100" kern="1200" dirty="0">
                <a:solidFill>
                  <a:schemeClr val="tx1"/>
                </a:solidFill>
                <a:effectLst/>
                <a:latin typeface="Arial" pitchFamily="34" charset="0"/>
                <a:ea typeface="+mn-ea"/>
                <a:cs typeface="+mn-cs"/>
              </a:rPr>
              <a:t> on the final values for bearing displacements and forces to be used in assessing adequacy of the bearings. These values will be from the response history analysis values if its values are larger than the ELF values; otherwise the values for evaluation cannot be less than a certain portion of the ELF values per the </a:t>
            </a:r>
            <a:r>
              <a:rPr lang="en-US" sz="1100" i="1" kern="1200" dirty="0">
                <a:solidFill>
                  <a:schemeClr val="tx1"/>
                </a:solidFill>
                <a:effectLst/>
                <a:latin typeface="Arial" pitchFamily="34" charset="0"/>
                <a:ea typeface="+mn-ea"/>
                <a:cs typeface="+mn-cs"/>
              </a:rPr>
              <a:t>Standard §17.6.4</a:t>
            </a:r>
            <a:r>
              <a:rPr lang="en-US" sz="1100" kern="1200" dirty="0">
                <a:solidFill>
                  <a:schemeClr val="tx1"/>
                </a:solidFill>
                <a:effectLst/>
                <a:latin typeface="Arial" pitchFamily="34" charset="0"/>
                <a:ea typeface="+mn-ea"/>
                <a:cs typeface="+mn-cs"/>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24</a:t>
            </a:fld>
            <a:endParaRPr lang="en-US" dirty="0"/>
          </a:p>
        </p:txBody>
      </p:sp>
    </p:spTree>
    <p:extLst>
      <p:ext uri="{BB962C8B-B14F-4D97-AF65-F5344CB8AC3E}">
        <p14:creationId xmlns:p14="http://schemas.microsoft.com/office/powerpoint/2010/main" val="2258213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slide has</a:t>
            </a:r>
            <a:r>
              <a:rPr lang="en-US" sz="1100" kern="1200" baseline="0" dirty="0">
                <a:solidFill>
                  <a:schemeClr val="tx1"/>
                </a:solidFill>
                <a:effectLst/>
                <a:latin typeface="Arial" pitchFamily="34" charset="0"/>
                <a:ea typeface="+mn-ea"/>
                <a:cs typeface="+mn-cs"/>
              </a:rPr>
              <a:t> illustrations of the covers of two MCEER reports: “Performance of Seismic Isolation Hardware under Service and Seismic Loading” and “LRFD-Based Analysis and Design Procedures for Bridge Bearings and Seismic Isolators.”  There is also a small photograph of an elastomeric lead-core seismic isolation bearing.</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 preliminary design is specific for lead-rubber</a:t>
            </a:r>
            <a:r>
              <a:rPr lang="en-US" sz="1100" kern="1200" baseline="0" dirty="0">
                <a:solidFill>
                  <a:schemeClr val="tx1"/>
                </a:solidFill>
                <a:effectLst/>
                <a:latin typeface="Arial" pitchFamily="34" charset="0"/>
                <a:ea typeface="+mn-ea"/>
                <a:cs typeface="+mn-cs"/>
              </a:rPr>
              <a:t> bearings</a:t>
            </a:r>
            <a:r>
              <a:rPr lang="en-US" sz="1100" kern="1200" dirty="0">
                <a:solidFill>
                  <a:schemeClr val="tx1"/>
                </a:solidFill>
                <a:effectLst/>
                <a:latin typeface="Arial" pitchFamily="34" charset="0"/>
                <a:ea typeface="+mn-ea"/>
                <a:cs typeface="+mn-cs"/>
              </a:rPr>
              <a:t>, although</a:t>
            </a:r>
            <a:r>
              <a:rPr lang="en-US" sz="1100" kern="1200" baseline="0" dirty="0">
                <a:solidFill>
                  <a:schemeClr val="tx1"/>
                </a:solidFill>
                <a:effectLst/>
                <a:latin typeface="Arial" pitchFamily="34" charset="0"/>
                <a:ea typeface="+mn-ea"/>
                <a:cs typeface="+mn-cs"/>
              </a:rPr>
              <a:t> the philosophy is similar for other systems, and is</a:t>
            </a:r>
            <a:r>
              <a:rPr lang="en-US" sz="1100" kern="1200" dirty="0">
                <a:solidFill>
                  <a:schemeClr val="tx1"/>
                </a:solidFill>
                <a:effectLst/>
                <a:latin typeface="Arial" pitchFamily="34" charset="0"/>
                <a:ea typeface="+mn-ea"/>
                <a:cs typeface="+mn-cs"/>
              </a:rPr>
              <a:t> based on the approach by Constantinou et al. (2011). </a:t>
            </a:r>
            <a:r>
              <a:rPr lang="en-US" sz="1100" b="0" kern="1200" baseline="0" dirty="0">
                <a:solidFill>
                  <a:schemeClr val="tx1"/>
                </a:solidFill>
                <a:effectLst/>
                <a:latin typeface="Arial" pitchFamily="34" charset="0"/>
                <a:ea typeface="+mn-ea"/>
                <a:cs typeface="+mn-cs"/>
              </a:rPr>
              <a:t>The goal should be to use information on previously manufactured and tested bearings, instead of doing theoretical/parametric optimizations (which give atypical designs). This gives more certainty and is likely to give less expensive designs which are quicker to manufacture, test and deliver.</a:t>
            </a:r>
          </a:p>
          <a:p>
            <a:endParaRPr lang="en-NZ" sz="1100" b="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25</a:t>
            </a:fld>
            <a:endParaRPr lang="en-US" dirty="0"/>
          </a:p>
        </p:txBody>
      </p:sp>
    </p:spTree>
    <p:extLst>
      <p:ext uri="{BB962C8B-B14F-4D97-AF65-F5344CB8AC3E}">
        <p14:creationId xmlns:p14="http://schemas.microsoft.com/office/powerpoint/2010/main" val="7776416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baseline="0" dirty="0">
                <a:solidFill>
                  <a:schemeClr val="tx1"/>
                </a:solidFill>
                <a:effectLst/>
                <a:latin typeface="Arial" pitchFamily="34" charset="0"/>
                <a:ea typeface="+mn-ea"/>
                <a:cs typeface="+mn-cs"/>
              </a:rPr>
              <a:t>This slide contains an illustrative force-displacement plot for dynamic cyclic testing of lead-rubber isolation bearing.  There is also a plot showing an idealized, straight-line representation of the same test data.  In addition, there is a small photograph of an elastomeric lead-core seismic isolation bearing.</a:t>
            </a:r>
            <a:endParaRPr lang="en-US" sz="1100" b="0" kern="1200" baseline="0" dirty="0">
              <a:solidFill>
                <a:schemeClr val="tx1"/>
              </a:solidFill>
              <a:effectLst/>
              <a:latin typeface="Arial" pitchFamily="34" charset="0"/>
              <a:ea typeface="+mn-ea"/>
              <a:cs typeface="+mn-cs"/>
            </a:endParaRPr>
          </a:p>
          <a:p>
            <a:endParaRPr lang="en-US" sz="1100" b="0" kern="1200" baseline="0" dirty="0">
              <a:solidFill>
                <a:schemeClr val="tx1"/>
              </a:solidFill>
              <a:effectLst/>
              <a:latin typeface="Arial" pitchFamily="34" charset="0"/>
              <a:ea typeface="+mn-ea"/>
              <a:cs typeface="+mn-cs"/>
            </a:endParaRPr>
          </a:p>
          <a:p>
            <a:r>
              <a:rPr lang="en-US" sz="1100" b="0" kern="1200" baseline="0" dirty="0">
                <a:solidFill>
                  <a:schemeClr val="tx1"/>
                </a:solidFill>
                <a:effectLst/>
                <a:latin typeface="Arial" pitchFamily="34" charset="0"/>
                <a:ea typeface="+mn-ea"/>
                <a:cs typeface="+mn-cs"/>
              </a:rPr>
              <a:t>The actual force-deflection behavior of bearings are variable and is simplified by using a bilinear model and bounding. </a:t>
            </a:r>
            <a:r>
              <a:rPr lang="en-US" sz="1100" b="0" kern="1200" dirty="0">
                <a:solidFill>
                  <a:schemeClr val="tx1"/>
                </a:solidFill>
                <a:effectLst/>
                <a:latin typeface="Arial" pitchFamily="34" charset="0"/>
                <a:ea typeface="+mn-ea"/>
                <a:cs typeface="+mn-cs"/>
              </a:rPr>
              <a:t>The two key parameters that characterize the</a:t>
            </a:r>
            <a:r>
              <a:rPr lang="en-US" sz="1100" b="0" kern="1200" baseline="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behavior are the characteristic strength </a:t>
            </a:r>
            <a:r>
              <a:rPr lang="en-US" sz="1100" b="0" i="1" kern="1200" dirty="0">
                <a:solidFill>
                  <a:schemeClr val="tx1"/>
                </a:solidFill>
                <a:effectLst/>
                <a:latin typeface="Arial" pitchFamily="34" charset="0"/>
                <a:ea typeface="+mn-ea"/>
                <a:cs typeface="+mn-cs"/>
              </a:rPr>
              <a:t>Q</a:t>
            </a:r>
            <a:r>
              <a:rPr lang="en-US" sz="1100" b="0" i="1" kern="1200" baseline="-25000" dirty="0">
                <a:solidFill>
                  <a:schemeClr val="tx1"/>
                </a:solidFill>
                <a:effectLst/>
                <a:latin typeface="Arial" pitchFamily="34" charset="0"/>
                <a:ea typeface="+mn-ea"/>
                <a:cs typeface="+mn-cs"/>
              </a:rPr>
              <a:t>d</a:t>
            </a:r>
            <a:r>
              <a:rPr lang="en-US" sz="1100" b="0" kern="1200" dirty="0">
                <a:solidFill>
                  <a:schemeClr val="tx1"/>
                </a:solidFill>
                <a:effectLst/>
                <a:latin typeface="Arial" pitchFamily="34" charset="0"/>
                <a:ea typeface="+mn-ea"/>
                <a:cs typeface="+mn-cs"/>
              </a:rPr>
              <a:t>, which is primarily dependent on the mechanical properties of lead, and the post-elastic stiffness </a:t>
            </a:r>
            <a:r>
              <a:rPr lang="en-US" sz="1100" b="0" i="1" kern="1200" dirty="0">
                <a:solidFill>
                  <a:schemeClr val="tx1"/>
                </a:solidFill>
                <a:effectLst/>
                <a:latin typeface="Arial" pitchFamily="34" charset="0"/>
                <a:ea typeface="+mn-ea"/>
                <a:cs typeface="+mn-cs"/>
              </a:rPr>
              <a:t>k</a:t>
            </a:r>
            <a:r>
              <a:rPr lang="en-US" sz="1100" b="0" i="1" kern="1200" baseline="-25000" dirty="0">
                <a:solidFill>
                  <a:schemeClr val="tx1"/>
                </a:solidFill>
                <a:effectLst/>
                <a:latin typeface="Arial" pitchFamily="34" charset="0"/>
                <a:ea typeface="+mn-ea"/>
                <a:cs typeface="+mn-cs"/>
              </a:rPr>
              <a:t>d</a:t>
            </a:r>
            <a:r>
              <a:rPr lang="en-US" sz="1100" b="0" kern="1200" baseline="-25000" dirty="0">
                <a:solidFill>
                  <a:schemeClr val="tx1"/>
                </a:solidFill>
                <a:effectLst/>
                <a:latin typeface="Arial" pitchFamily="34" charset="0"/>
                <a:ea typeface="+mn-ea"/>
                <a:cs typeface="+mn-cs"/>
              </a:rPr>
              <a:t> , </a:t>
            </a:r>
            <a:r>
              <a:rPr lang="en-US" sz="1100" b="0" kern="1200" dirty="0">
                <a:solidFill>
                  <a:schemeClr val="tx1"/>
                </a:solidFill>
                <a:effectLst/>
                <a:latin typeface="Arial" pitchFamily="34" charset="0"/>
                <a:ea typeface="+mn-ea"/>
                <a:cs typeface="+mn-cs"/>
              </a:rPr>
              <a:t>which is primarily</a:t>
            </a:r>
            <a:r>
              <a:rPr lang="en-US" sz="1100" b="0" kern="1200" baseline="-2500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dependent on the mechanical properties of rubber.</a:t>
            </a:r>
          </a:p>
          <a:p>
            <a:endParaRPr lang="en-US" sz="1100" kern="1200" dirty="0">
              <a:solidFill>
                <a:schemeClr val="tx1"/>
              </a:solidFill>
              <a:effectLst/>
              <a:latin typeface="Arial" pitchFamily="34" charset="0"/>
              <a:ea typeface="+mn-ea"/>
              <a:cs typeface="+mn-cs"/>
            </a:endParaRPr>
          </a:p>
          <a:p>
            <a:r>
              <a:rPr lang="en-US" sz="1100" i="0" kern="1200" dirty="0">
                <a:solidFill>
                  <a:schemeClr val="tx1"/>
                </a:solidFill>
                <a:effectLst/>
                <a:latin typeface="Arial" pitchFamily="34" charset="0"/>
                <a:ea typeface="+mn-ea"/>
                <a:cs typeface="+mn-cs"/>
              </a:rPr>
              <a:t>Other</a:t>
            </a:r>
            <a:r>
              <a:rPr lang="en-US" sz="1100" i="0" kern="1200" baseline="0" dirty="0">
                <a:solidFill>
                  <a:schemeClr val="tx1"/>
                </a:solidFill>
                <a:effectLst/>
                <a:latin typeface="Arial" pitchFamily="34" charset="0"/>
                <a:ea typeface="+mn-ea"/>
                <a:cs typeface="+mn-cs"/>
              </a:rPr>
              <a:t> parameters shown are </a:t>
            </a:r>
            <a:r>
              <a:rPr lang="en-US" sz="1100" i="1" kern="1200" dirty="0">
                <a:solidFill>
                  <a:schemeClr val="tx1"/>
                </a:solidFill>
                <a:effectLst/>
                <a:latin typeface="Arial" pitchFamily="34" charset="0"/>
                <a:ea typeface="+mn-ea"/>
                <a:cs typeface="+mn-cs"/>
              </a:rPr>
              <a:t>K</a:t>
            </a:r>
            <a:r>
              <a:rPr lang="en-US" sz="1100" i="1" kern="1200" baseline="-25000" dirty="0">
                <a:solidFill>
                  <a:schemeClr val="tx1"/>
                </a:solidFill>
                <a:effectLst/>
                <a:latin typeface="Arial" pitchFamily="34" charset="0"/>
                <a:ea typeface="+mn-ea"/>
                <a:cs typeface="+mn-cs"/>
              </a:rPr>
              <a:t>M</a:t>
            </a:r>
            <a:r>
              <a:rPr lang="en-US" sz="1100" kern="1200" baseline="-25000" dirty="0">
                <a:solidFill>
                  <a:schemeClr val="tx1"/>
                </a:solidFill>
                <a:effectLst/>
                <a:latin typeface="Arial" pitchFamily="34" charset="0"/>
                <a:ea typeface="+mn-ea"/>
                <a:cs typeface="+mn-cs"/>
              </a:rPr>
              <a:t> </a:t>
            </a:r>
            <a:r>
              <a:rPr lang="en-US" sz="1100" kern="1200" baseline="0" dirty="0">
                <a:solidFill>
                  <a:schemeClr val="tx1"/>
                </a:solidFill>
                <a:effectLst/>
                <a:latin typeface="Arial" pitchFamily="34" charset="0"/>
                <a:ea typeface="+mn-ea"/>
                <a:cs typeface="+mn-cs"/>
              </a:rPr>
              <a:t>the effective stiffness, </a:t>
            </a:r>
            <a:r>
              <a:rPr lang="en-US" sz="1100" i="1" kern="1200" dirty="0">
                <a:solidFill>
                  <a:schemeClr val="tx1"/>
                </a:solidFill>
                <a:effectLst/>
                <a:latin typeface="Arial" pitchFamily="34" charset="0"/>
                <a:ea typeface="+mn-ea"/>
                <a:cs typeface="+mn-cs"/>
              </a:rPr>
              <a:t>D</a:t>
            </a:r>
            <a:r>
              <a:rPr lang="en-US" sz="1100" i="1" kern="1200" baseline="-25000" dirty="0">
                <a:solidFill>
                  <a:schemeClr val="tx1"/>
                </a:solidFill>
                <a:effectLst/>
                <a:latin typeface="Arial" pitchFamily="34" charset="0"/>
                <a:ea typeface="+mn-ea"/>
                <a:cs typeface="+mn-cs"/>
              </a:rPr>
              <a:t>M</a:t>
            </a:r>
            <a:r>
              <a:rPr lang="en-US" sz="1100" kern="1200" baseline="-25000" dirty="0">
                <a:solidFill>
                  <a:schemeClr val="tx1"/>
                </a:solidFill>
                <a:effectLst/>
                <a:latin typeface="Arial" pitchFamily="34" charset="0"/>
                <a:ea typeface="+mn-ea"/>
                <a:cs typeface="+mn-cs"/>
              </a:rPr>
              <a:t> </a:t>
            </a:r>
            <a:r>
              <a:rPr lang="en-US" sz="1100" kern="1200" baseline="0" dirty="0">
                <a:solidFill>
                  <a:schemeClr val="tx1"/>
                </a:solidFill>
                <a:effectLst/>
                <a:latin typeface="Arial" pitchFamily="34" charset="0"/>
                <a:ea typeface="+mn-ea"/>
                <a:cs typeface="+mn-cs"/>
              </a:rPr>
              <a:t>the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displacement, and </a:t>
            </a:r>
            <a:r>
              <a:rPr lang="en-US" sz="1100" i="1" kern="1200" baseline="0" dirty="0">
                <a:solidFill>
                  <a:schemeClr val="tx1"/>
                </a:solidFill>
                <a:effectLst/>
                <a:latin typeface="Arial" pitchFamily="34" charset="0"/>
                <a:ea typeface="+mn-ea"/>
                <a:cs typeface="+mn-cs"/>
              </a:rPr>
              <a:t>Y</a:t>
            </a:r>
            <a:r>
              <a:rPr lang="en-US" sz="1100" kern="1200" baseline="0" dirty="0">
                <a:solidFill>
                  <a:schemeClr val="tx1"/>
                </a:solidFill>
                <a:effectLst/>
                <a:latin typeface="Arial" pitchFamily="34" charset="0"/>
                <a:ea typeface="+mn-ea"/>
                <a:cs typeface="+mn-cs"/>
              </a:rPr>
              <a:t> the yield displacement. T</a:t>
            </a:r>
            <a:r>
              <a:rPr lang="en-US" sz="1100" kern="1200" dirty="0">
                <a:solidFill>
                  <a:schemeClr val="tx1"/>
                </a:solidFill>
                <a:effectLst/>
                <a:latin typeface="Arial" pitchFamily="34" charset="0"/>
                <a:ea typeface="+mn-ea"/>
                <a:cs typeface="+mn-cs"/>
              </a:rPr>
              <a:t>he parameter </a:t>
            </a:r>
            <a:r>
              <a:rPr lang="en-US" sz="1100" i="1" kern="1200" dirty="0">
                <a:solidFill>
                  <a:schemeClr val="tx1"/>
                </a:solidFill>
                <a:effectLst/>
                <a:latin typeface="Arial" pitchFamily="34" charset="0"/>
                <a:ea typeface="+mn-ea"/>
                <a:cs typeface="+mn-cs"/>
              </a:rPr>
              <a:t>f</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accounts for the effect of the lead core on the </a:t>
            </a:r>
            <a:r>
              <a:rPr lang="en-US" sz="1100" i="1" kern="1200" dirty="0">
                <a:solidFill>
                  <a:schemeClr val="tx1"/>
                </a:solidFill>
                <a:effectLst/>
                <a:latin typeface="Arial" pitchFamily="34" charset="0"/>
                <a:ea typeface="+mn-ea"/>
                <a:cs typeface="+mn-cs"/>
              </a:rPr>
              <a:t>k</a:t>
            </a:r>
            <a:r>
              <a:rPr lang="en-US" sz="1100" i="1" kern="1200" baseline="-25000" dirty="0">
                <a:solidFill>
                  <a:schemeClr val="tx1"/>
                </a:solidFill>
                <a:effectLst/>
                <a:latin typeface="Arial" pitchFamily="34" charset="0"/>
                <a:ea typeface="+mn-ea"/>
                <a:cs typeface="+mn-cs"/>
              </a:rPr>
              <a:t>d</a:t>
            </a:r>
            <a:r>
              <a:rPr lang="en-US" sz="1100" kern="1200" baseline="-250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and ranges in value from 1.0 to about 1.2. Only after repeated cycling is the value of </a:t>
            </a:r>
            <a:r>
              <a:rPr lang="en-US" sz="1100" i="1" kern="1200" dirty="0">
                <a:solidFill>
                  <a:schemeClr val="tx1"/>
                </a:solidFill>
                <a:effectLst/>
                <a:latin typeface="Arial" pitchFamily="34" charset="0"/>
                <a:ea typeface="+mn-ea"/>
                <a:cs typeface="+mn-cs"/>
              </a:rPr>
              <a:t>f</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close to unity.</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26</a:t>
            </a:fld>
            <a:endParaRPr lang="en-US" dirty="0"/>
          </a:p>
        </p:txBody>
      </p:sp>
    </p:spTree>
    <p:extLst>
      <p:ext uri="{BB962C8B-B14F-4D97-AF65-F5344CB8AC3E}">
        <p14:creationId xmlns:p14="http://schemas.microsoft.com/office/powerpoint/2010/main" val="24464863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a small photograph of an elastomeric lead-core seismic isolation bearing.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The two important properties to determine are the effective yield stress of lead </a:t>
            </a:r>
            <a:r>
              <a:rPr lang="en-US" sz="1100" b="0" i="1" kern="1200" dirty="0">
                <a:solidFill>
                  <a:schemeClr val="tx1"/>
                </a:solidFill>
                <a:effectLst/>
                <a:latin typeface="Arial" pitchFamily="34" charset="0"/>
                <a:ea typeface="+mn-ea"/>
                <a:cs typeface="+mn-cs"/>
              </a:rPr>
              <a:t>σ</a:t>
            </a:r>
            <a:r>
              <a:rPr lang="en-US" sz="1100" b="0" i="1" kern="1200" baseline="-25000" dirty="0">
                <a:solidFill>
                  <a:schemeClr val="tx1"/>
                </a:solidFill>
                <a:effectLst/>
                <a:latin typeface="Arial" pitchFamily="34" charset="0"/>
                <a:ea typeface="+mn-ea"/>
                <a:cs typeface="+mn-cs"/>
              </a:rPr>
              <a:t>YL</a:t>
            </a:r>
            <a:r>
              <a:rPr lang="en-US" sz="1100" b="0" kern="1200" dirty="0">
                <a:solidFill>
                  <a:schemeClr val="tx1"/>
                </a:solidFill>
                <a:effectLst/>
                <a:latin typeface="Arial" pitchFamily="34" charset="0"/>
                <a:ea typeface="+mn-ea"/>
                <a:cs typeface="+mn-cs"/>
              </a:rPr>
              <a:t> and the shear modulus of rubber </a:t>
            </a:r>
            <a:r>
              <a:rPr lang="en-US" sz="1100" b="0" i="1" kern="1200" dirty="0">
                <a:solidFill>
                  <a:schemeClr val="tx1"/>
                </a:solidFill>
                <a:effectLst/>
                <a:latin typeface="Arial" pitchFamily="34" charset="0"/>
                <a:ea typeface="+mn-ea"/>
                <a:cs typeface="+mn-cs"/>
              </a:rPr>
              <a:t>G</a:t>
            </a:r>
            <a:r>
              <a:rPr lang="en-US" sz="1100" b="0"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There is uncertainty in </a:t>
            </a:r>
            <a:r>
              <a:rPr lang="en-US" sz="1100" i="1" kern="1200" dirty="0">
                <a:solidFill>
                  <a:schemeClr val="tx1"/>
                </a:solidFill>
                <a:effectLst/>
                <a:latin typeface="Arial" pitchFamily="34" charset="0"/>
                <a:ea typeface="+mn-ea"/>
                <a:cs typeface="+mn-cs"/>
              </a:rPr>
              <a:t>σ</a:t>
            </a:r>
            <a:r>
              <a:rPr lang="en-US" sz="1100" i="1" kern="1200" baseline="-25000" dirty="0">
                <a:solidFill>
                  <a:schemeClr val="tx1"/>
                </a:solidFill>
                <a:effectLst/>
                <a:latin typeface="Arial" pitchFamily="34" charset="0"/>
                <a:ea typeface="+mn-ea"/>
                <a:cs typeface="+mn-cs"/>
              </a:rPr>
              <a:t>YL</a:t>
            </a:r>
            <a:r>
              <a:rPr lang="en-US" sz="1100" kern="1200" dirty="0">
                <a:solidFill>
                  <a:schemeClr val="tx1"/>
                </a:solidFill>
                <a:effectLst/>
                <a:latin typeface="Arial" pitchFamily="34" charset="0"/>
                <a:ea typeface="+mn-ea"/>
                <a:cs typeface="+mn-cs"/>
              </a:rPr>
              <a:t> as it is dependent on the speed of motion, size and confinement of the lead core (i.e. vertical load, manufacturer details), and degrades from cycle to cycle due to heating effects. The shear modulus of rubber </a:t>
            </a:r>
            <a:r>
              <a:rPr lang="en-US" sz="1100" i="1" kern="1200" dirty="0">
                <a:solidFill>
                  <a:schemeClr val="tx1"/>
                </a:solidFill>
                <a:effectLst/>
                <a:latin typeface="Arial" pitchFamily="34" charset="0"/>
                <a:ea typeface="+mn-ea"/>
                <a:cs typeface="+mn-cs"/>
              </a:rPr>
              <a:t>G</a:t>
            </a:r>
            <a:r>
              <a:rPr lang="en-US" sz="1100" kern="1200" dirty="0">
                <a:solidFill>
                  <a:schemeClr val="tx1"/>
                </a:solidFill>
                <a:effectLst/>
                <a:latin typeface="Arial" pitchFamily="34" charset="0"/>
                <a:ea typeface="+mn-ea"/>
                <a:cs typeface="+mn-cs"/>
              </a:rPr>
              <a:t> depends on the rubber compound and manufacturing processes, which are proprietary, as well as the on the frequency and conditions of loading. </a:t>
            </a:r>
            <a:r>
              <a:rPr lang="en-US" sz="1100" b="0" kern="1200" dirty="0">
                <a:solidFill>
                  <a:schemeClr val="tx1"/>
                </a:solidFill>
                <a:effectLst/>
                <a:latin typeface="Arial" pitchFamily="34" charset="0"/>
                <a:ea typeface="+mn-ea"/>
                <a:cs typeface="+mn-cs"/>
              </a:rPr>
              <a:t>Shown are default</a:t>
            </a:r>
            <a:r>
              <a:rPr lang="en-US" sz="1100" b="0" kern="1200" baseline="0" dirty="0">
                <a:solidFill>
                  <a:schemeClr val="tx1"/>
                </a:solidFill>
                <a:effectLst/>
                <a:latin typeface="Arial" pitchFamily="34" charset="0"/>
                <a:ea typeface="+mn-ea"/>
                <a:cs typeface="+mn-cs"/>
              </a:rPr>
              <a:t> properties for quality manufactures based on Constantinou el al (2011).</a:t>
            </a:r>
            <a:endParaRPr lang="en-US" sz="1100" b="0" kern="1200" dirty="0">
              <a:solidFill>
                <a:schemeClr val="tx1"/>
              </a:solidFill>
              <a:effectLst/>
              <a:latin typeface="Arial" pitchFamily="34" charset="0"/>
              <a:ea typeface="+mn-ea"/>
              <a:cs typeface="+mn-cs"/>
            </a:endParaRPr>
          </a:p>
          <a:p>
            <a:endParaRPr lang="en-NZ" sz="1100" b="1"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The significance of this slide to earthquake engineering is that it explains the preliminary design of isolated buildings.</a:t>
            </a: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27</a:t>
            </a:fld>
            <a:endParaRPr lang="en-US" dirty="0"/>
          </a:p>
        </p:txBody>
      </p:sp>
    </p:spTree>
    <p:extLst>
      <p:ext uri="{BB962C8B-B14F-4D97-AF65-F5344CB8AC3E}">
        <p14:creationId xmlns:p14="http://schemas.microsoft.com/office/powerpoint/2010/main" val="53132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a small photograph of an elastomeric lead-core seismic isolation bearing.  Also shown are schematic drawings of the plan view and elevation of a lead-core seismic isolation bearing.</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In general </a:t>
            </a:r>
            <a:r>
              <a:rPr lang="en-US" sz="1100" i="1" kern="1200" dirty="0">
                <a:solidFill>
                  <a:schemeClr val="tx1"/>
                </a:solidFill>
                <a:effectLst/>
                <a:latin typeface="Arial" pitchFamily="34" charset="0"/>
                <a:ea typeface="+mn-ea"/>
                <a:cs typeface="+mn-cs"/>
              </a:rPr>
              <a:t>Q</a:t>
            </a:r>
            <a:r>
              <a:rPr lang="en-US" sz="1100" i="1" kern="1200" baseline="-25000" dirty="0">
                <a:solidFill>
                  <a:schemeClr val="tx1"/>
                </a:solidFill>
                <a:effectLst/>
                <a:latin typeface="Arial" pitchFamily="34" charset="0"/>
                <a:ea typeface="+mn-ea"/>
                <a:cs typeface="+mn-cs"/>
              </a:rPr>
              <a:t>d,total</a:t>
            </a:r>
            <a:r>
              <a:rPr lang="en-US" sz="1100" i="1" kern="1200" dirty="0">
                <a:solidFill>
                  <a:schemeClr val="tx1"/>
                </a:solidFill>
                <a:effectLst/>
                <a:latin typeface="Arial" pitchFamily="34" charset="0"/>
                <a:ea typeface="+mn-ea"/>
                <a:cs typeface="+mn-cs"/>
              </a:rPr>
              <a:t>/W</a:t>
            </a:r>
            <a:r>
              <a:rPr lang="en-US" sz="1100" kern="1200" dirty="0">
                <a:solidFill>
                  <a:schemeClr val="tx1"/>
                </a:solidFill>
                <a:effectLst/>
                <a:latin typeface="Arial" pitchFamily="34" charset="0"/>
                <a:ea typeface="+mn-ea"/>
                <a:cs typeface="+mn-cs"/>
              </a:rPr>
              <a:t> should be about 0.05 or greater in the lower bound analysis. For this example a ratio of 0.08 gives a system strength </a:t>
            </a:r>
            <a:r>
              <a:rPr lang="en-US" sz="1100" i="1" kern="1200" dirty="0">
                <a:solidFill>
                  <a:schemeClr val="tx1"/>
                </a:solidFill>
                <a:effectLst/>
                <a:latin typeface="Arial" pitchFamily="34" charset="0"/>
                <a:ea typeface="+mn-ea"/>
                <a:cs typeface="+mn-cs"/>
              </a:rPr>
              <a:t>Q</a:t>
            </a:r>
            <a:r>
              <a:rPr lang="en-US" sz="1100" i="1" kern="1200" baseline="-25000" dirty="0">
                <a:solidFill>
                  <a:schemeClr val="tx1"/>
                </a:solidFill>
                <a:effectLst/>
                <a:latin typeface="Arial" pitchFamily="34" charset="0"/>
                <a:ea typeface="+mn-ea"/>
                <a:cs typeface="+mn-cs"/>
              </a:rPr>
              <a:t>d,total </a:t>
            </a:r>
            <a:r>
              <a:rPr lang="en-US" sz="1100" kern="1200" dirty="0">
                <a:solidFill>
                  <a:schemeClr val="tx1"/>
                </a:solidFill>
                <a:effectLst/>
                <a:latin typeface="Arial" pitchFamily="34" charset="0"/>
                <a:ea typeface="+mn-ea"/>
                <a:cs typeface="+mn-cs"/>
              </a:rPr>
              <a:t>of 816 kips and, by the equation</a:t>
            </a:r>
            <a:r>
              <a:rPr lang="en-US" sz="1100" kern="1200" baseline="0" dirty="0">
                <a:solidFill>
                  <a:schemeClr val="tx1"/>
                </a:solidFill>
                <a:effectLst/>
                <a:latin typeface="Arial" pitchFamily="34" charset="0"/>
                <a:ea typeface="+mn-ea"/>
                <a:cs typeface="+mn-cs"/>
              </a:rPr>
              <a:t> shown earlier</a:t>
            </a:r>
            <a:r>
              <a:rPr lang="en-US" sz="1100" kern="1200" dirty="0">
                <a:solidFill>
                  <a:schemeClr val="tx1"/>
                </a:solidFill>
                <a:effectLst/>
                <a:latin typeface="Arial" pitchFamily="34" charset="0"/>
                <a:ea typeface="+mn-ea"/>
                <a:cs typeface="+mn-cs"/>
              </a:rPr>
              <a:t>, a lead core diameter of </a:t>
            </a:r>
            <a:r>
              <a:rPr lang="en-US" sz="1100" i="1" kern="1200" dirty="0">
                <a:solidFill>
                  <a:schemeClr val="tx1"/>
                </a:solidFill>
                <a:effectLst/>
                <a:latin typeface="Arial" pitchFamily="34" charset="0"/>
                <a:ea typeface="+mn-ea"/>
                <a:cs typeface="+mn-cs"/>
              </a:rPr>
              <a:t>D</a:t>
            </a:r>
            <a:r>
              <a:rPr lang="en-US" sz="1100" i="1" kern="1200" baseline="-25000" dirty="0">
                <a:solidFill>
                  <a:schemeClr val="tx1"/>
                </a:solidFill>
                <a:effectLst/>
                <a:latin typeface="Arial" pitchFamily="34" charset="0"/>
                <a:ea typeface="+mn-ea"/>
                <a:cs typeface="+mn-cs"/>
              </a:rPr>
              <a:t>L</a:t>
            </a:r>
            <a:r>
              <a:rPr lang="en-US" sz="1100" kern="1200" dirty="0">
                <a:solidFill>
                  <a:schemeClr val="tx1"/>
                </a:solidFill>
                <a:effectLst/>
                <a:latin typeface="Arial" pitchFamily="34" charset="0"/>
                <a:ea typeface="+mn-ea"/>
                <a:cs typeface="+mn-cs"/>
              </a:rPr>
              <a:t> = 4.5 inches for 35 LR bearings.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1"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The significance of this slide to earthquake engineering is that it explains the preliminary design of isolated buildings.</a:t>
            </a: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28</a:t>
            </a:fld>
            <a:endParaRPr lang="en-US" dirty="0"/>
          </a:p>
        </p:txBody>
      </p:sp>
    </p:spTree>
    <p:extLst>
      <p:ext uri="{BB962C8B-B14F-4D97-AF65-F5344CB8AC3E}">
        <p14:creationId xmlns:p14="http://schemas.microsoft.com/office/powerpoint/2010/main" val="388778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a small photograph of an elastomeric lead-core seismic isolation bearing. Also shown is a graph showing a straight-line idealization of the load-deflection behavior of an elastomeric, lead-core bearing.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Construct a bilinear force-displacement model of the isolation system. This is simply the sum of individual bearings strengths and stiffnesses (35 in total) since the bearings are acting in parallel across the isolation plane. The ELF procedure is then conducted to calculate the maximum bearing displacement </a:t>
            </a:r>
            <a:r>
              <a:rPr lang="en-US" sz="1100" i="1" kern="1200" dirty="0">
                <a:solidFill>
                  <a:schemeClr val="tx1"/>
                </a:solidFill>
                <a:effectLst/>
                <a:latin typeface="Arial" pitchFamily="34" charset="0"/>
                <a:ea typeface="+mn-ea"/>
                <a:cs typeface="+mn-cs"/>
              </a:rPr>
              <a:t>D</a:t>
            </a:r>
            <a:r>
              <a:rPr lang="en-US" sz="1100" i="1" kern="1200" baseline="-25000" dirty="0">
                <a:solidFill>
                  <a:schemeClr val="tx1"/>
                </a:solidFill>
                <a:effectLst/>
                <a:latin typeface="Arial" pitchFamily="34" charset="0"/>
                <a:ea typeface="+mn-ea"/>
                <a:cs typeface="+mn-cs"/>
              </a:rPr>
              <a:t>M</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1"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29</a:t>
            </a:fld>
            <a:endParaRPr lang="en-US" dirty="0"/>
          </a:p>
        </p:txBody>
      </p:sp>
    </p:spTree>
    <p:extLst>
      <p:ext uri="{BB962C8B-B14F-4D97-AF65-F5344CB8AC3E}">
        <p14:creationId xmlns:p14="http://schemas.microsoft.com/office/powerpoint/2010/main" val="2156829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This</a:t>
            </a:r>
            <a:r>
              <a:rPr lang="en-US" baseline="0" dirty="0"/>
              <a:t> presentation closely follows the design example sections and is ordered in the way that design progresses.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a:t>
            </a:fld>
            <a:endParaRPr lang="en-US" dirty="0"/>
          </a:p>
        </p:txBody>
      </p:sp>
    </p:spTree>
    <p:extLst>
      <p:ext uri="{BB962C8B-B14F-4D97-AF65-F5344CB8AC3E}">
        <p14:creationId xmlns:p14="http://schemas.microsoft.com/office/powerpoint/2010/main" val="13204288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baseline="0" dirty="0">
                <a:solidFill>
                  <a:schemeClr val="tx1"/>
                </a:solidFill>
                <a:effectLst/>
                <a:latin typeface="Arial" pitchFamily="34" charset="0"/>
                <a:ea typeface="+mn-ea"/>
                <a:cs typeface="+mn-cs"/>
              </a:rPr>
              <a:t>There is a small photograph of an elastomeric lead-core seismic isolation bearing. </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 step involves estimating the critical combination of displacement (including torsion) and vertical load for the bearing stability calculation.</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Since this is preliminary design, conservative assumptions can be made by calculating the displacement for a corner bearing and combining with the maximum vertical load which occurs at any interior bearing. Increase displacements</a:t>
            </a:r>
            <a:r>
              <a:rPr lang="en-US" sz="1100" kern="1200" baseline="0" dirty="0">
                <a:solidFill>
                  <a:schemeClr val="tx1"/>
                </a:solidFill>
                <a:effectLst/>
                <a:latin typeface="Arial" pitchFamily="34" charset="0"/>
                <a:ea typeface="+mn-ea"/>
                <a:cs typeface="+mn-cs"/>
              </a:rPr>
              <a:t> for torsion (here a 1.2 factor, say) and include overturning and vertical earthquake effects in you estimate of the bearing compression load.</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30</a:t>
            </a:fld>
            <a:endParaRPr lang="en-US" dirty="0"/>
          </a:p>
        </p:txBody>
      </p:sp>
    </p:spTree>
    <p:extLst>
      <p:ext uri="{BB962C8B-B14F-4D97-AF65-F5344CB8AC3E}">
        <p14:creationId xmlns:p14="http://schemas.microsoft.com/office/powerpoint/2010/main" val="3700976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a small photograph of an elastomeric lead-core seismic isolation bearing. </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empirical equations shown</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are from Constantinou et al. (2011). </a:t>
            </a:r>
            <a:r>
              <a:rPr lang="en-US" sz="1100" kern="1200" baseline="0" dirty="0">
                <a:solidFill>
                  <a:schemeClr val="tx1"/>
                </a:solidFill>
                <a:effectLst/>
                <a:latin typeface="Arial" pitchFamily="34" charset="0"/>
                <a:ea typeface="+mn-ea"/>
                <a:cs typeface="+mn-cs"/>
              </a:rPr>
              <a:t>The bearing stability is a critical (typically governing) check and is critical at maximum displacements and high axial loads, hence the lower bound properties are used</a:t>
            </a:r>
            <a:r>
              <a:rPr lang="en-US" sz="1100" kern="1200" dirty="0">
                <a:solidFill>
                  <a:schemeClr val="tx1"/>
                </a:solidFill>
                <a:effectLst/>
                <a:latin typeface="Arial" pitchFamily="34" charset="0"/>
                <a:ea typeface="+mn-ea"/>
                <a:cs typeface="+mn-cs"/>
              </a:rPr>
              <a:t>.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first design iteration required a rubber thickness of 0.072 of an inch and had a shear strain of over 300%, which is not practical to construct. Therefore the size of the lead core and diameter of the bearing were increased to get a rubber layer thickness</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that is practical to construct and to reduce the shear strain.</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31</a:t>
            </a:fld>
            <a:endParaRPr lang="en-US" dirty="0"/>
          </a:p>
        </p:txBody>
      </p:sp>
    </p:spTree>
    <p:extLst>
      <p:ext uri="{BB962C8B-B14F-4D97-AF65-F5344CB8AC3E}">
        <p14:creationId xmlns:p14="http://schemas.microsoft.com/office/powerpoint/2010/main" val="4009143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Seismic isolators have unique characteristics that are unfamiliar to most engineers. Foremost they have variability and uncertainty in their properties which require thorough testing to quantify. This is because isolators are usually custom designed, are constructed using proprietary technologies and are made of non-traditional civil engineering materials like composites, lead and elastomers. Consequently, there can be a considerable difference in the quality and performance of different isolators, even for identical isolator types produced by different manufacturers.</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32</a:t>
            </a:fld>
            <a:endParaRPr lang="en-US" dirty="0"/>
          </a:p>
        </p:txBody>
      </p:sp>
    </p:spTree>
    <p:extLst>
      <p:ext uri="{BB962C8B-B14F-4D97-AF65-F5344CB8AC3E}">
        <p14:creationId xmlns:p14="http://schemas.microsoft.com/office/powerpoint/2010/main" val="4127044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Since</a:t>
            </a:r>
            <a:r>
              <a:rPr lang="en-US" sz="1100" kern="1200" baseline="0" dirty="0">
                <a:solidFill>
                  <a:schemeClr val="tx1"/>
                </a:solidFill>
                <a:effectLst/>
                <a:latin typeface="Arial" pitchFamily="34" charset="0"/>
                <a:ea typeface="+mn-ea"/>
                <a:cs typeface="+mn-cs"/>
              </a:rPr>
              <a:t> bearings/isolators have variable properties, t</a:t>
            </a:r>
            <a:r>
              <a:rPr lang="en-US" sz="1100" kern="1200" dirty="0">
                <a:solidFill>
                  <a:schemeClr val="tx1"/>
                </a:solidFill>
                <a:effectLst/>
                <a:latin typeface="Arial" pitchFamily="34" charset="0"/>
                <a:ea typeface="+mn-ea"/>
                <a:cs typeface="+mn-cs"/>
              </a:rPr>
              <a: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requires explicit consideration for three categories of effects, namely: 1) aging effects and environmental conditions, 2) hysteretic heating and speed of loading effects, and 3) manufacturing variations.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Bounding procedures are used as a simplifying and practical approach to account for the probabilistic range in isolator properties. Two analyses are necessary as either the maximum or minimum probable isolator properties may govern for design. For instance, an upper-bound analysis may govern the sizing of the building frame whereas a lower-bound analysis may govern the sizing of the isolation hardware and surrounding moat clearance.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33</a:t>
            </a:fld>
            <a:endParaRPr lang="en-US" dirty="0"/>
          </a:p>
        </p:txBody>
      </p:sp>
    </p:spTree>
    <p:extLst>
      <p:ext uri="{BB962C8B-B14F-4D97-AF65-F5344CB8AC3E}">
        <p14:creationId xmlns:p14="http://schemas.microsoft.com/office/powerpoint/2010/main" val="3551777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aging and environmental λ factors λ</a:t>
            </a:r>
            <a:r>
              <a:rPr lang="en-US" sz="1100" kern="1200" baseline="-25000" dirty="0">
                <a:solidFill>
                  <a:schemeClr val="tx1"/>
                </a:solidFill>
                <a:effectLst/>
                <a:latin typeface="Arial" pitchFamily="34" charset="0"/>
                <a:ea typeface="+mn-ea"/>
                <a:cs typeface="+mn-cs"/>
              </a:rPr>
              <a:t>ae,max </a:t>
            </a:r>
            <a:r>
              <a:rPr lang="en-US" sz="1100" kern="1200" dirty="0">
                <a:solidFill>
                  <a:schemeClr val="tx1"/>
                </a:solidFill>
                <a:effectLst/>
                <a:latin typeface="Arial" pitchFamily="34" charset="0"/>
                <a:ea typeface="+mn-ea"/>
                <a:cs typeface="+mn-cs"/>
              </a:rPr>
              <a:t>and λ</a:t>
            </a:r>
            <a:r>
              <a:rPr lang="en-US" sz="1100" kern="1200" baseline="-25000" dirty="0">
                <a:solidFill>
                  <a:schemeClr val="tx1"/>
                </a:solidFill>
                <a:effectLst/>
                <a:latin typeface="Arial" pitchFamily="34" charset="0"/>
                <a:ea typeface="+mn-ea"/>
                <a:cs typeface="+mn-cs"/>
              </a:rPr>
              <a:t>ae,min</a:t>
            </a:r>
            <a:r>
              <a:rPr lang="en-US" sz="1100" kern="1200" dirty="0">
                <a:solidFill>
                  <a:schemeClr val="tx1"/>
                </a:solidFill>
                <a:effectLst/>
                <a:latin typeface="Arial" pitchFamily="34" charset="0"/>
                <a:ea typeface="+mn-ea"/>
                <a:cs typeface="+mn-cs"/>
              </a:rPr>
              <a:t> account for the change in properties that occur over the design life of the bearing. Effects include aging, creep, contamination, fatigue, effects of ambient temperature and cumulative travel. For the bearings considered in this example, aging and contamination are the relevant considerations.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34</a:t>
            </a:fld>
            <a:endParaRPr lang="en-US" dirty="0"/>
          </a:p>
        </p:txBody>
      </p:sp>
    </p:spTree>
    <p:extLst>
      <p:ext uri="{BB962C8B-B14F-4D97-AF65-F5344CB8AC3E}">
        <p14:creationId xmlns:p14="http://schemas.microsoft.com/office/powerpoint/2010/main" val="38976976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specification λ-factors; λ</a:t>
            </a:r>
            <a:r>
              <a:rPr lang="en-US" sz="1100" kern="1200" baseline="-25000" dirty="0">
                <a:solidFill>
                  <a:schemeClr val="tx1"/>
                </a:solidFill>
                <a:effectLst/>
                <a:latin typeface="Arial" pitchFamily="34" charset="0"/>
                <a:ea typeface="+mn-ea"/>
                <a:cs typeface="+mn-cs"/>
              </a:rPr>
              <a:t>spec,max </a:t>
            </a:r>
            <a:r>
              <a:rPr lang="en-US" sz="1100" kern="1200" dirty="0">
                <a:solidFill>
                  <a:schemeClr val="tx1"/>
                </a:solidFill>
                <a:effectLst/>
                <a:latin typeface="Arial" pitchFamily="34" charset="0"/>
                <a:ea typeface="+mn-ea"/>
                <a:cs typeface="+mn-cs"/>
              </a:rPr>
              <a:t>and λ</a:t>
            </a:r>
            <a:r>
              <a:rPr lang="en-US" sz="1100" kern="1200" baseline="-25000" dirty="0">
                <a:solidFill>
                  <a:schemeClr val="tx1"/>
                </a:solidFill>
                <a:effectLst/>
                <a:latin typeface="Arial" pitchFamily="34" charset="0"/>
                <a:ea typeface="+mn-ea"/>
                <a:cs typeface="+mn-cs"/>
              </a:rPr>
              <a:t>spec,min</a:t>
            </a:r>
            <a:r>
              <a:rPr lang="en-US" sz="1100" kern="1200" dirty="0">
                <a:solidFill>
                  <a:schemeClr val="tx1"/>
                </a:solidFill>
                <a:effectLst/>
                <a:latin typeface="Arial" pitchFamily="34" charset="0"/>
                <a:ea typeface="+mn-ea"/>
                <a:cs typeface="+mn-cs"/>
              </a:rPr>
              <a:t> are a manufacturing tolerance assumed for design and written into specifications. Consult</a:t>
            </a:r>
            <a:r>
              <a:rPr lang="en-US" sz="1100" kern="1200" baseline="0" dirty="0">
                <a:solidFill>
                  <a:schemeClr val="tx1"/>
                </a:solidFill>
                <a:effectLst/>
                <a:latin typeface="Arial" pitchFamily="34" charset="0"/>
                <a:ea typeface="+mn-ea"/>
                <a:cs typeface="+mn-cs"/>
              </a:rPr>
              <a:t> with manufactures, as overly tight tolerances may lead to problems and delays.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35</a:t>
            </a:fld>
            <a:endParaRPr lang="en-US" dirty="0"/>
          </a:p>
        </p:txBody>
      </p:sp>
    </p:spTree>
    <p:extLst>
      <p:ext uri="{BB962C8B-B14F-4D97-AF65-F5344CB8AC3E}">
        <p14:creationId xmlns:p14="http://schemas.microsoft.com/office/powerpoint/2010/main" val="18125541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of the shear force-displacement curve for an elastomeric, lead-core, isolation bearing tested under dynamic conditions.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For this example, dynamic testing per</a:t>
            </a:r>
            <a:r>
              <a:rPr lang="en-US" sz="1100" i="1" kern="1200" dirty="0">
                <a:solidFill>
                  <a:schemeClr val="tx1"/>
                </a:solidFill>
                <a:effectLst/>
                <a:latin typeface="Arial" pitchFamily="34" charset="0"/>
                <a:ea typeface="+mn-ea"/>
                <a:cs typeface="+mn-cs"/>
              </a:rPr>
              <a:t> §17.8.2.2, Item 3 </a:t>
            </a:r>
            <a:r>
              <a:rPr lang="en-US" sz="1100" kern="1200" dirty="0">
                <a:solidFill>
                  <a:schemeClr val="tx1"/>
                </a:solidFill>
                <a:effectLst/>
                <a:latin typeface="Arial" pitchFamily="34" charset="0"/>
                <a:ea typeface="+mn-ea"/>
                <a:cs typeface="+mn-cs"/>
              </a:rPr>
              <a:t>is conducted at a vertical load equal to D + 0.5L on two virgin (unscragged) bearings tested at a normal temperature of 20°C. This test consists of three fully-reversed cycles at a displacement amplitude of </a:t>
            </a:r>
            <a:r>
              <a:rPr lang="en-US" sz="1100" i="1" kern="1200" dirty="0">
                <a:solidFill>
                  <a:schemeClr val="tx1"/>
                </a:solidFill>
                <a:effectLst/>
                <a:latin typeface="Arial" pitchFamily="34" charset="0"/>
                <a:ea typeface="+mn-ea"/>
                <a:cs typeface="+mn-cs"/>
              </a:rPr>
              <a:t>D</a:t>
            </a:r>
            <a:r>
              <a:rPr lang="en-US" sz="1100" i="1" kern="1200" baseline="-25000" dirty="0">
                <a:solidFill>
                  <a:schemeClr val="tx1"/>
                </a:solidFill>
                <a:effectLst/>
                <a:latin typeface="Arial" pitchFamily="34" charset="0"/>
                <a:ea typeface="+mn-ea"/>
                <a:cs typeface="+mn-cs"/>
              </a:rPr>
              <a:t>M</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conducted dynamically at the effective period </a:t>
            </a:r>
            <a:r>
              <a:rPr lang="en-US" sz="1100" i="1" kern="1200" dirty="0">
                <a:solidFill>
                  <a:schemeClr val="tx1"/>
                </a:solidFill>
                <a:effectLst/>
                <a:latin typeface="Arial" pitchFamily="34" charset="0"/>
                <a:ea typeface="+mn-ea"/>
                <a:cs typeface="+mn-cs"/>
              </a:rPr>
              <a:t>T</a:t>
            </a:r>
            <a:r>
              <a:rPr lang="en-US" sz="1100" i="1" kern="1200" baseline="-25000" dirty="0">
                <a:solidFill>
                  <a:schemeClr val="tx1"/>
                </a:solidFill>
                <a:effectLst/>
                <a:latin typeface="Arial" pitchFamily="34" charset="0"/>
                <a:ea typeface="+mn-ea"/>
                <a:cs typeface="+mn-cs"/>
              </a:rPr>
              <a:t>M</a:t>
            </a:r>
            <a:r>
              <a:rPr lang="en-US" sz="1100" kern="1200" dirty="0">
                <a:solidFill>
                  <a:schemeClr val="tx1"/>
                </a:solidFill>
                <a:effectLst/>
                <a:latin typeface="Arial" pitchFamily="34" charset="0"/>
                <a:ea typeface="+mn-ea"/>
                <a:cs typeface="+mn-cs"/>
              </a:rPr>
              <a:t> determined from the upper-bound properties. Therefore the speed of loading effects and heating effects are directly accounted for.</a:t>
            </a:r>
            <a:r>
              <a:rPr lang="en-US" sz="1100" kern="1200" baseline="0" dirty="0">
                <a:solidFill>
                  <a:schemeClr val="tx1"/>
                </a:solidFill>
                <a:effectLst/>
                <a:latin typeface="Arial" pitchFamily="34" charset="0"/>
                <a:ea typeface="+mn-ea"/>
                <a:cs typeface="+mn-cs"/>
              </a:rPr>
              <a:t> Note that </a:t>
            </a:r>
            <a:r>
              <a:rPr lang="en-US" sz="1100" kern="1200" dirty="0">
                <a:solidFill>
                  <a:schemeClr val="tx1"/>
                </a:solidFill>
                <a:effectLst/>
                <a:latin typeface="Arial" pitchFamily="34" charset="0"/>
                <a:ea typeface="+mn-ea"/>
                <a:cs typeface="+mn-cs"/>
              </a:rPr>
              <a:t>E</a:t>
            </a:r>
            <a:r>
              <a:rPr lang="en-US" sz="1100" kern="1200" baseline="-25000" dirty="0">
                <a:solidFill>
                  <a:schemeClr val="tx1"/>
                </a:solidFill>
                <a:effectLst/>
                <a:latin typeface="Arial" pitchFamily="34" charset="0"/>
                <a:ea typeface="+mn-ea"/>
                <a:cs typeface="+mn-cs"/>
              </a:rPr>
              <a:t>loop</a:t>
            </a:r>
            <a:r>
              <a:rPr lang="en-US" sz="1100" kern="1200" baseline="0" dirty="0">
                <a:solidFill>
                  <a:schemeClr val="tx1"/>
                </a:solidFill>
                <a:effectLst/>
                <a:latin typeface="Arial" pitchFamily="34" charset="0"/>
                <a:ea typeface="+mn-ea"/>
                <a:cs typeface="+mn-cs"/>
              </a:rPr>
              <a:t> is the energy dissipated per cycle (also known as EDC)</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36</a:t>
            </a:fld>
            <a:endParaRPr lang="en-US" dirty="0"/>
          </a:p>
        </p:txBody>
      </p:sp>
    </p:spTree>
    <p:extLst>
      <p:ext uri="{BB962C8B-B14F-4D97-AF65-F5344CB8AC3E}">
        <p14:creationId xmlns:p14="http://schemas.microsoft.com/office/powerpoint/2010/main" val="7722428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no engineering judgement or estimation involved in the determination of the</a:t>
            </a:r>
            <a:r>
              <a:rPr lang="en-US" sz="1100" kern="1200" baseline="0" dirty="0">
                <a:solidFill>
                  <a:schemeClr val="tx1"/>
                </a:solidFill>
                <a:effectLst/>
                <a:latin typeface="Arial" pitchFamily="34" charset="0"/>
                <a:ea typeface="+mn-ea"/>
                <a:cs typeface="+mn-cs"/>
              </a:rPr>
              <a:t> maximum force and displacement or energy dissipated per cycle (EDC). F</a:t>
            </a:r>
            <a:r>
              <a:rPr lang="en-US" sz="1100" kern="1200" baseline="-25000" dirty="0">
                <a:solidFill>
                  <a:schemeClr val="tx1"/>
                </a:solidFill>
                <a:effectLst/>
                <a:latin typeface="Arial" pitchFamily="34" charset="0"/>
                <a:ea typeface="+mn-ea"/>
                <a:cs typeface="+mn-cs"/>
              </a:rPr>
              <a:t>max</a:t>
            </a:r>
            <a:r>
              <a:rPr lang="en-US" sz="1100" kern="1200" baseline="0" dirty="0">
                <a:solidFill>
                  <a:schemeClr val="tx1"/>
                </a:solidFill>
                <a:effectLst/>
                <a:latin typeface="Arial" pitchFamily="34" charset="0"/>
                <a:ea typeface="+mn-ea"/>
                <a:cs typeface="+mn-cs"/>
              </a:rPr>
              <a:t> and D</a:t>
            </a:r>
            <a:r>
              <a:rPr lang="en-US" sz="1100" kern="1200" baseline="-25000" dirty="0">
                <a:solidFill>
                  <a:schemeClr val="tx1"/>
                </a:solidFill>
                <a:effectLst/>
                <a:latin typeface="Arial" pitchFamily="34" charset="0"/>
                <a:ea typeface="+mn-ea"/>
                <a:cs typeface="+mn-cs"/>
              </a:rPr>
              <a:t>max</a:t>
            </a:r>
            <a:r>
              <a:rPr lang="en-US" sz="1100" kern="1200" baseline="0" dirty="0">
                <a:solidFill>
                  <a:schemeClr val="tx1"/>
                </a:solidFill>
                <a:effectLst/>
                <a:latin typeface="Arial" pitchFamily="34" charset="0"/>
                <a:ea typeface="+mn-ea"/>
                <a:cs typeface="+mn-cs"/>
              </a:rPr>
              <a:t> are self-evident and EDC is determined by numerical integration of the record force-displacement data file. The value of these are presented in the previous slide.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However, there is judgement (different methods) in determining the shear modulus of rubber and effective yield stress of lead. This slide shows one such approach.</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37</a:t>
            </a:fld>
            <a:endParaRPr lang="en-US" dirty="0"/>
          </a:p>
        </p:txBody>
      </p:sp>
    </p:spTree>
    <p:extLst>
      <p:ext uri="{BB962C8B-B14F-4D97-AF65-F5344CB8AC3E}">
        <p14:creationId xmlns:p14="http://schemas.microsoft.com/office/powerpoint/2010/main" val="796298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There is some judgement in setting the test </a:t>
            </a:r>
            <a:r>
              <a:rPr lang="en-US" sz="1100" u="none" dirty="0">
                <a:solidFill>
                  <a:schemeClr val="accent6">
                    <a:lumMod val="75000"/>
                  </a:schemeClr>
                </a:solidFill>
              </a:rPr>
              <a:t>λ factors. First</a:t>
            </a:r>
            <a:r>
              <a:rPr lang="en-US" sz="1100" u="none" baseline="0" dirty="0">
                <a:solidFill>
                  <a:schemeClr val="accent6">
                    <a:lumMod val="75000"/>
                  </a:schemeClr>
                </a:solidFill>
              </a:rPr>
              <a:t> cycle properties should be used as the maximum properties.</a:t>
            </a:r>
            <a:endParaRPr lang="en-US" sz="1100" u="none"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*It is the opinion of the authors that the lower bound should be based on considerations of the seismic hazard and isolation system properties (strength and stiffness). Response history analysis studies by </a:t>
            </a:r>
            <a:r>
              <a:rPr lang="en-US" sz="1100" kern="1200" dirty="0">
                <a:solidFill>
                  <a:schemeClr val="tx1"/>
                </a:solidFill>
                <a:effectLst/>
                <a:latin typeface="Arial" pitchFamily="34" charset="0"/>
                <a:ea typeface="+mn-ea"/>
                <a:cs typeface="+mn-cs"/>
              </a:rPr>
              <a:t>Warn and Whittaker (2007) demonstrate that about two (and less than three) fully-reversed cycles at the maximum displacement is</a:t>
            </a:r>
            <a:r>
              <a:rPr lang="en-US" sz="1100" kern="1200" baseline="0" dirty="0">
                <a:solidFill>
                  <a:schemeClr val="tx1"/>
                </a:solidFill>
                <a:effectLst/>
                <a:latin typeface="Arial" pitchFamily="34" charset="0"/>
                <a:ea typeface="+mn-ea"/>
                <a:cs typeface="+mn-cs"/>
              </a:rPr>
              <a:t> suitable</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38</a:t>
            </a:fld>
            <a:endParaRPr lang="en-US" dirty="0"/>
          </a:p>
        </p:txBody>
      </p:sp>
    </p:spTree>
    <p:extLst>
      <p:ext uri="{BB962C8B-B14F-4D97-AF65-F5344CB8AC3E}">
        <p14:creationId xmlns:p14="http://schemas.microsoft.com/office/powerpoint/2010/main" val="41868407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A graph shows the later force vs. displacement characteristics of an isolation bearing evaluated for both lower bound and upper bound properties.  The graph illustrates that for upper bound properties the shear stiffness and shear strength of the isolation bearing are both higher than when the evaluation is carried out using lower bound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The maximum and minimum λ factors for the shear modulus of rubber and effective yield stress of lead are calculated based on </a:t>
            </a:r>
            <a:r>
              <a:rPr lang="en-US" sz="1100" b="0" i="1" kern="1200" dirty="0">
                <a:solidFill>
                  <a:schemeClr val="tx1"/>
                </a:solidFill>
                <a:effectLst/>
                <a:latin typeface="Arial" pitchFamily="34" charset="0"/>
                <a:ea typeface="+mn-ea"/>
                <a:cs typeface="+mn-cs"/>
              </a:rPr>
              <a:t>Equations 17.2-1</a:t>
            </a:r>
            <a:r>
              <a:rPr lang="en-US" sz="1100" b="0" kern="1200" dirty="0">
                <a:solidFill>
                  <a:schemeClr val="tx1"/>
                </a:solidFill>
                <a:effectLst/>
                <a:latin typeface="Arial" pitchFamily="34" charset="0"/>
                <a:ea typeface="+mn-ea"/>
                <a:cs typeface="+mn-cs"/>
              </a:rPr>
              <a:t> and </a:t>
            </a:r>
            <a:r>
              <a:rPr lang="en-US" sz="1100" b="0" i="1" kern="1200" dirty="0">
                <a:solidFill>
                  <a:schemeClr val="tx1"/>
                </a:solidFill>
                <a:effectLst/>
                <a:latin typeface="Arial" pitchFamily="34" charset="0"/>
                <a:ea typeface="+mn-ea"/>
                <a:cs typeface="+mn-cs"/>
              </a:rPr>
              <a:t>17.2-2. </a:t>
            </a:r>
            <a:r>
              <a:rPr lang="en-US" sz="1100" b="0" i="0" kern="1200" dirty="0">
                <a:solidFill>
                  <a:schemeClr val="tx1"/>
                </a:solidFill>
                <a:effectLst/>
                <a:latin typeface="Arial" pitchFamily="34" charset="0"/>
                <a:ea typeface="+mn-ea"/>
                <a:cs typeface="+mn-cs"/>
              </a:rPr>
              <a:t>Note that</a:t>
            </a:r>
            <a:r>
              <a:rPr lang="en-US" sz="1100" b="0" i="0" kern="1200" baseline="0" dirty="0">
                <a:solidFill>
                  <a:schemeClr val="tx1"/>
                </a:solidFill>
                <a:effectLst/>
                <a:latin typeface="Arial" pitchFamily="34" charset="0"/>
                <a:ea typeface="+mn-ea"/>
                <a:cs typeface="+mn-cs"/>
              </a:rPr>
              <a:t> the code limits on these equations do not apply as the </a:t>
            </a:r>
            <a:r>
              <a:rPr lang="en-US" sz="1100" u="none" dirty="0">
                <a:solidFill>
                  <a:schemeClr val="accent6">
                    <a:lumMod val="75000"/>
                  </a:schemeClr>
                </a:solidFill>
              </a:rPr>
              <a:t>λ</a:t>
            </a:r>
            <a:r>
              <a:rPr lang="en-US" sz="1100" b="0" i="0" kern="1200" baseline="0" dirty="0">
                <a:solidFill>
                  <a:schemeClr val="tx1"/>
                </a:solidFill>
                <a:effectLst/>
                <a:latin typeface="Arial" pitchFamily="34" charset="0"/>
                <a:ea typeface="+mn-ea"/>
                <a:cs typeface="+mn-cs"/>
              </a:rPr>
              <a:t> factors were based on test data. Furthermore, </a:t>
            </a: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presumes a “system property adjustment factor” of 0.75, to account for the conservative assumption that many events with occurring simultaneously</a:t>
            </a:r>
            <a:r>
              <a:rPr lang="en-US" sz="1100" kern="1200" baseline="0" dirty="0">
                <a:solidFill>
                  <a:schemeClr val="tx1"/>
                </a:solidFill>
                <a:effectLst/>
                <a:latin typeface="Arial" pitchFamily="34" charset="0"/>
                <a:ea typeface="+mn-ea"/>
                <a:cs typeface="+mn-cs"/>
              </a:rPr>
              <a:t> (specifically, </a:t>
            </a:r>
            <a:r>
              <a:rPr lang="en-US" sz="1100" kern="1200" dirty="0">
                <a:solidFill>
                  <a:schemeClr val="tx1"/>
                </a:solidFill>
                <a:effectLst/>
                <a:latin typeface="Arial" pitchFamily="34" charset="0"/>
                <a:ea typeface="+mn-ea"/>
                <a:cs typeface="+mn-cs"/>
              </a:rPr>
              <a:t>of having full aging and environmental effects when the governing earthquake occurs). </a:t>
            </a:r>
            <a:endParaRPr lang="en-US" sz="1100" b="0" i="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i="1"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Shown</a:t>
            </a:r>
            <a:r>
              <a:rPr lang="en-US" sz="1100" kern="1200" baseline="0" dirty="0">
                <a:solidFill>
                  <a:schemeClr val="tx1"/>
                </a:solidFill>
                <a:effectLst/>
                <a:latin typeface="Arial" pitchFamily="34" charset="0"/>
                <a:ea typeface="+mn-ea"/>
                <a:cs typeface="+mn-cs"/>
              </a:rPr>
              <a:t> are t</a:t>
            </a:r>
            <a:r>
              <a:rPr lang="en-US" sz="1100" kern="1200" dirty="0">
                <a:solidFill>
                  <a:schemeClr val="tx1"/>
                </a:solidFill>
                <a:effectLst/>
                <a:latin typeface="Arial" pitchFamily="34" charset="0"/>
                <a:ea typeface="+mn-ea"/>
                <a:cs typeface="+mn-cs"/>
              </a:rPr>
              <a:t>he upper- and lower- bound force-displacement behavior of the preliminary sized elastomeric isolation system, based on the nominal values and λ-factors</a:t>
            </a:r>
            <a:r>
              <a:rPr lang="en-US" sz="1100" kern="1200" baseline="0" dirty="0">
                <a:solidFill>
                  <a:schemeClr val="tx1"/>
                </a:solidFill>
                <a:effectLst/>
                <a:latin typeface="Arial" pitchFamily="34" charset="0"/>
                <a:ea typeface="+mn-ea"/>
                <a:cs typeface="+mn-cs"/>
              </a:rPr>
              <a:t> in the previous slides</a:t>
            </a:r>
            <a:r>
              <a:rPr lang="en-US" sz="1100" kern="1200" dirty="0">
                <a:solidFill>
                  <a:schemeClr val="tx1"/>
                </a:solidFill>
                <a:effectLst/>
                <a:latin typeface="Arial" pitchFamily="34"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39</a:t>
            </a:fld>
            <a:endParaRPr lang="en-US" dirty="0"/>
          </a:p>
        </p:txBody>
      </p:sp>
    </p:spTree>
    <p:extLst>
      <p:ext uri="{BB962C8B-B14F-4D97-AF65-F5344CB8AC3E}">
        <p14:creationId xmlns:p14="http://schemas.microsoft.com/office/powerpoint/2010/main" val="2199418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illustration shows an Emergency Operations Centre (EOC), which is a three story, steel frame structure with a large, centrally located mechanical penthouse.  Story heights are 14 feet at the first floor to accommodate computer access flooring and other architectural and mechanical systems and 12 feet at the second, third and penthouse floors.  The roof and penthouse roof decks are designed for significant live load to accommodate a helicopter landing pad and to meet other functional requirements of the EOC. </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a:t>
            </a:fld>
            <a:endParaRPr lang="en-US" dirty="0"/>
          </a:p>
        </p:txBody>
      </p:sp>
    </p:spTree>
    <p:extLst>
      <p:ext uri="{BB962C8B-B14F-4D97-AF65-F5344CB8AC3E}">
        <p14:creationId xmlns:p14="http://schemas.microsoft.com/office/powerpoint/2010/main" val="18464127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NZ" dirty="0"/>
              <a:t>Two small figures appear at the bottom of this slide.  The figure</a:t>
            </a:r>
            <a:r>
              <a:rPr lang="en-NZ" baseline="0" dirty="0"/>
              <a:t> on the left shows a simple single-degree-of-freedom oscillator, consisting of a flexible shaft fixed at the bottom end, and with a lumped mass attached to the top end.  The flexible shaft is labelled “Isolation System”.  The figure on the right is a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There is also an inclined line from the origin of the plot to the upper right corner of the hysteresis loop, indicating the effective stiffness of the isolation system, and labeled “k-sub-eff”. </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equivalent lateral force (ELF) procedure is a single-degree-of freedom displacement-based method that uses simple equations to determine an isolated structures response. Although the ELF procedure is considered a linear method of analysis, the equations incorporate amplitude-dependent values of effective stiffness and effective damping to account implicitly for the nonlinear properties of the isolation system.  The equations assume that the superstructure is rigid and lateral displacements occur primarily in the isolation system.</a:t>
            </a:r>
          </a:p>
          <a:p>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40</a:t>
            </a:fld>
            <a:endParaRPr lang="en-US" dirty="0"/>
          </a:p>
        </p:txBody>
      </p:sp>
    </p:spTree>
    <p:extLst>
      <p:ext uri="{BB962C8B-B14F-4D97-AF65-F5344CB8AC3E}">
        <p14:creationId xmlns:p14="http://schemas.microsoft.com/office/powerpoint/2010/main" val="2606719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 ELF procedure is an iterative process and is illustrated in the following equations for the preliminary design bearing dimensions and lower bound properties. The terms are defined</a:t>
            </a:r>
            <a:r>
              <a:rPr lang="en-US" sz="1100" kern="1200" baseline="0" dirty="0">
                <a:solidFill>
                  <a:schemeClr val="tx1"/>
                </a:solidFill>
                <a:effectLst/>
                <a:latin typeface="Arial" pitchFamily="34" charset="0"/>
                <a:ea typeface="+mn-ea"/>
                <a:cs typeface="+mn-cs"/>
              </a:rPr>
              <a:t> in pervious slides.</a:t>
            </a:r>
          </a:p>
          <a:p>
            <a:endParaRPr lang="en-US" sz="1100" kern="1200" baseline="0" dirty="0">
              <a:solidFill>
                <a:schemeClr val="tx1"/>
              </a:solidFill>
              <a:effectLst/>
              <a:latin typeface="Arial" pitchFamily="34" charset="0"/>
              <a:ea typeface="+mn-ea"/>
              <a:cs typeface="+mn-cs"/>
            </a:endParaRPr>
          </a:p>
          <a:p>
            <a:r>
              <a:rPr lang="en-US" sz="1100" kern="1200" baseline="0" dirty="0">
                <a:solidFill>
                  <a:schemeClr val="tx1"/>
                </a:solidFill>
                <a:effectLst/>
                <a:latin typeface="Arial" pitchFamily="34" charset="0"/>
                <a:ea typeface="+mn-ea"/>
                <a:cs typeface="+mn-cs"/>
              </a:rPr>
              <a:t>“Conveniently”, our first guess of the displacement matches the displacement calculated in Step 6. Therefore no further iteration is required.</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41</a:t>
            </a:fld>
            <a:endParaRPr lang="en-US" dirty="0"/>
          </a:p>
        </p:txBody>
      </p:sp>
    </p:spTree>
    <p:extLst>
      <p:ext uri="{BB962C8B-B14F-4D97-AF65-F5344CB8AC3E}">
        <p14:creationId xmlns:p14="http://schemas.microsoft.com/office/powerpoint/2010/main" val="6864244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baseline="0" dirty="0">
                <a:solidFill>
                  <a:schemeClr val="tx1"/>
                </a:solidFill>
                <a:effectLst/>
                <a:latin typeface="Arial" pitchFamily="34" charset="0"/>
                <a:ea typeface="+mn-ea"/>
                <a:cs typeface="+mn-cs"/>
              </a:rPr>
              <a:t>Shown on the right side of this slide is an isometric view of the framing system for the example building.  At each floor is a horizontal red arrow, indicating that in the Equivalent Lateral Force (ELF) procedure the total base shear is distributed up the height of the building and applied at each floor level. </a:t>
            </a:r>
            <a:r>
              <a:rPr lang="en-US" sz="1100" kern="1200" dirty="0">
                <a:solidFill>
                  <a:schemeClr val="tx1"/>
                </a:solidFill>
                <a:effectLst/>
                <a:latin typeface="Arial" pitchFamily="34" charset="0"/>
                <a:ea typeface="+mn-ea"/>
                <a:cs typeface="+mn-cs"/>
              </a:rPr>
              <a:t>There is also a graph at the lower right side of the slide.  This graph shows two Force-Displacement hysteresis loops.  One loop</a:t>
            </a:r>
            <a:r>
              <a:rPr lang="en-US" sz="1100" kern="1200" baseline="0" dirty="0">
                <a:solidFill>
                  <a:schemeClr val="tx1"/>
                </a:solidFill>
                <a:effectLst/>
                <a:latin typeface="Arial" pitchFamily="34" charset="0"/>
                <a:ea typeface="+mn-ea"/>
                <a:cs typeface="+mn-cs"/>
              </a:rPr>
              <a:t> is for “upper bound” isolation properties, with a higher value of effective stiffness; the other loop is for “lower bound” isolation system properties, with a lower value of effective stiffness. </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A more refined</a:t>
            </a:r>
            <a:r>
              <a:rPr lang="en-US" sz="1100" kern="1200" baseline="0" dirty="0">
                <a:solidFill>
                  <a:schemeClr val="tx1"/>
                </a:solidFill>
                <a:effectLst/>
                <a:latin typeface="Arial" pitchFamily="34" charset="0"/>
                <a:ea typeface="+mn-ea"/>
                <a:cs typeface="+mn-cs"/>
              </a:rPr>
              <a:t> calculation of the bearing axial loads can be done with a 3-D model, using a lateral force distribution according to the </a:t>
            </a:r>
            <a:r>
              <a:rPr lang="en-US" sz="1100" i="1" kern="1200" baseline="0" dirty="0">
                <a:solidFill>
                  <a:schemeClr val="tx1"/>
                </a:solidFill>
                <a:effectLst/>
                <a:latin typeface="Arial" pitchFamily="34" charset="0"/>
                <a:ea typeface="+mn-ea"/>
                <a:cs typeface="+mn-cs"/>
              </a:rPr>
              <a:t>Standards</a:t>
            </a:r>
            <a:r>
              <a:rPr lang="en-US" sz="1100" kern="1200" baseline="0" dirty="0">
                <a:solidFill>
                  <a:schemeClr val="tx1"/>
                </a:solidFill>
                <a:effectLst/>
                <a:latin typeface="Arial" pitchFamily="34" charset="0"/>
                <a:ea typeface="+mn-ea"/>
                <a:cs typeface="+mn-cs"/>
              </a:rPr>
              <a:t> equations.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a:t>
            </a:r>
            <a:r>
              <a:rPr lang="en-US" sz="1100" kern="1200" baseline="0" dirty="0">
                <a:solidFill>
                  <a:schemeClr val="tx1"/>
                </a:solidFill>
                <a:effectLst/>
                <a:latin typeface="Arial" pitchFamily="34" charset="0"/>
                <a:ea typeface="+mn-ea"/>
                <a:cs typeface="+mn-cs"/>
              </a:rPr>
              <a:t> final (“optimized”) bearing dimensions give the force-deflection behavior for the upper- and lower-bound properties as shown. The peak forces and displacements are based on the ELF procedure, and are used in setting minima values to compare to the more sophisticated dynamic analyses.</a:t>
            </a:r>
          </a:p>
          <a:p>
            <a:endParaRPr lang="en-US" sz="110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baseline="0" dirty="0">
                <a:solidFill>
                  <a:schemeClr val="tx1"/>
                </a:solidFill>
                <a:effectLst/>
                <a:latin typeface="Arial" pitchFamily="34" charset="0"/>
                <a:ea typeface="+mn-ea"/>
                <a:cs typeface="+mn-cs"/>
              </a:rPr>
              <a:t>Although the isolation system could be optimized further (i.e. use lead rubber bearings in combination with flat sliders to reduce the post-elastic stiffness), this is not done for ease of illustration.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42</a:t>
            </a:fld>
            <a:endParaRPr lang="en-US" dirty="0"/>
          </a:p>
        </p:txBody>
      </p:sp>
    </p:spTree>
    <p:extLst>
      <p:ext uri="{BB962C8B-B14F-4D97-AF65-F5344CB8AC3E}">
        <p14:creationId xmlns:p14="http://schemas.microsoft.com/office/powerpoint/2010/main" val="23821203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kern="1200" dirty="0">
                <a:solidFill>
                  <a:schemeClr val="tx1"/>
                </a:solidFill>
                <a:effectLst/>
                <a:latin typeface="Arial" pitchFamily="34" charset="0"/>
                <a:ea typeface="+mn-ea"/>
                <a:cs typeface="+mn-cs"/>
              </a:rPr>
              <a:t>On the right side of this slide is a schematic illustration of an elevation of the example building.  This figure illustrates that the forces contributing</a:t>
            </a:r>
            <a:r>
              <a:rPr lang="en-US" sz="1100" b="0" kern="1200" baseline="0" dirty="0">
                <a:solidFill>
                  <a:schemeClr val="tx1"/>
                </a:solidFill>
                <a:effectLst/>
                <a:latin typeface="Arial" pitchFamily="34" charset="0"/>
                <a:ea typeface="+mn-ea"/>
                <a:cs typeface="+mn-cs"/>
              </a:rPr>
              <a:t> to the superstructure base shear are derived from the second level and higher.  The figure also shows that the forces contributing the seismic isolation base shear are derived from the first level and higher.</a:t>
            </a:r>
            <a:endParaRPr lang="en-US" sz="1100" b="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a:p>
            <a:r>
              <a:rPr lang="en-US" sz="1100" b="0" kern="1200" dirty="0">
                <a:solidFill>
                  <a:schemeClr val="tx1"/>
                </a:solidFill>
                <a:effectLst/>
                <a:latin typeface="Arial" pitchFamily="34" charset="0"/>
                <a:ea typeface="+mn-ea"/>
                <a:cs typeface="+mn-cs"/>
              </a:rPr>
              <a:t>The lateral shear force required for the design of the isolation system, foundation and other structural elements below the isolation system is given by </a:t>
            </a:r>
            <a:r>
              <a:rPr lang="en-US" sz="1100" b="0" i="1" kern="1200" dirty="0">
                <a:solidFill>
                  <a:schemeClr val="tx1"/>
                </a:solidFill>
                <a:effectLst/>
                <a:latin typeface="Arial" pitchFamily="34" charset="0"/>
                <a:ea typeface="+mn-ea"/>
                <a:cs typeface="+mn-cs"/>
              </a:rPr>
              <a:t>V</a:t>
            </a:r>
            <a:r>
              <a:rPr lang="en-US" sz="1100" b="0" i="1" kern="1200" baseline="-25000" dirty="0">
                <a:solidFill>
                  <a:schemeClr val="tx1"/>
                </a:solidFill>
                <a:effectLst/>
                <a:latin typeface="Arial" pitchFamily="34" charset="0"/>
                <a:ea typeface="+mn-ea"/>
                <a:cs typeface="+mn-cs"/>
              </a:rPr>
              <a:t>b</a:t>
            </a:r>
            <a:r>
              <a:rPr lang="en-US" sz="1100" b="0" kern="1200" dirty="0">
                <a:solidFill>
                  <a:schemeClr val="tx1"/>
                </a:solidFill>
                <a:effectLst/>
                <a:latin typeface="Arial" pitchFamily="34" charset="0"/>
                <a:ea typeface="+mn-ea"/>
                <a:cs typeface="+mn-cs"/>
              </a:rPr>
              <a:t>. The overturning loads (i.e. axial loads) from the superstructure, which are used for the design of the isolation system, foundation, and elements below the isolation system is given by the unreduced lateral force </a:t>
            </a:r>
            <a:r>
              <a:rPr lang="en-US" sz="1100" b="0" i="1" kern="1200" dirty="0">
                <a:solidFill>
                  <a:schemeClr val="tx1"/>
                </a:solidFill>
                <a:effectLst/>
                <a:latin typeface="Arial" pitchFamily="34" charset="0"/>
                <a:ea typeface="+mn-ea"/>
                <a:cs typeface="+mn-cs"/>
              </a:rPr>
              <a:t>V</a:t>
            </a:r>
            <a:r>
              <a:rPr lang="en-US" sz="1100" b="0" i="1" kern="1200" baseline="-25000" dirty="0">
                <a:solidFill>
                  <a:schemeClr val="tx1"/>
                </a:solidFill>
                <a:effectLst/>
                <a:latin typeface="Arial" pitchFamily="34" charset="0"/>
                <a:ea typeface="+mn-ea"/>
                <a:cs typeface="+mn-cs"/>
              </a:rPr>
              <a:t>st</a:t>
            </a:r>
            <a:r>
              <a:rPr lang="en-US" sz="1100" b="0" kern="1200" dirty="0">
                <a:solidFill>
                  <a:schemeClr val="tx1"/>
                </a:solidFill>
                <a:effectLst/>
                <a:latin typeface="Arial" pitchFamily="34" charset="0"/>
                <a:ea typeface="+mn-ea"/>
                <a:cs typeface="+mn-cs"/>
              </a:rPr>
              <a:t>. Subject to the limits of </a:t>
            </a:r>
            <a:r>
              <a:rPr lang="en-US" sz="1100" b="0" i="1" kern="1200" dirty="0">
                <a:solidFill>
                  <a:schemeClr val="tx1"/>
                </a:solidFill>
                <a:effectLst/>
                <a:latin typeface="Arial" pitchFamily="34" charset="0"/>
                <a:ea typeface="+mn-ea"/>
                <a:cs typeface="+mn-cs"/>
              </a:rPr>
              <a:t>§17.5.4.3</a:t>
            </a:r>
            <a:r>
              <a:rPr lang="en-US" sz="1100" b="0" kern="1200" dirty="0">
                <a:solidFill>
                  <a:schemeClr val="tx1"/>
                </a:solidFill>
                <a:effectLst/>
                <a:latin typeface="Arial" pitchFamily="34" charset="0"/>
                <a:ea typeface="+mn-ea"/>
                <a:cs typeface="+mn-cs"/>
              </a:rPr>
              <a:t>, the base shear, </a:t>
            </a:r>
            <a:r>
              <a:rPr lang="en-US" sz="1100" b="0" i="1" kern="1200" dirty="0">
                <a:solidFill>
                  <a:schemeClr val="tx1"/>
                </a:solidFill>
                <a:effectLst/>
                <a:latin typeface="Arial" pitchFamily="34" charset="0"/>
                <a:ea typeface="+mn-ea"/>
                <a:cs typeface="+mn-cs"/>
              </a:rPr>
              <a:t>V</a:t>
            </a:r>
            <a:r>
              <a:rPr lang="en-US" sz="1100" b="0" i="1" kern="1200" baseline="-25000" dirty="0">
                <a:solidFill>
                  <a:schemeClr val="tx1"/>
                </a:solidFill>
                <a:effectLst/>
                <a:latin typeface="Arial" pitchFamily="34" charset="0"/>
                <a:ea typeface="+mn-ea"/>
                <a:cs typeface="+mn-cs"/>
              </a:rPr>
              <a:t>s </a:t>
            </a:r>
            <a:r>
              <a:rPr lang="en-US" sz="1100" b="0" kern="1200" dirty="0">
                <a:solidFill>
                  <a:schemeClr val="tx1"/>
                </a:solidFill>
                <a:effectLst/>
                <a:latin typeface="Arial" pitchFamily="34" charset="0"/>
                <a:ea typeface="+mn-ea"/>
                <a:cs typeface="+mn-cs"/>
              </a:rPr>
              <a:t>, for the design of superstructure above the isolation level is taken as </a:t>
            </a:r>
            <a:r>
              <a:rPr lang="en-US" sz="1100" b="0" i="1" kern="1200" dirty="0">
                <a:solidFill>
                  <a:schemeClr val="tx1"/>
                </a:solidFill>
                <a:effectLst/>
                <a:latin typeface="Arial" pitchFamily="34" charset="0"/>
                <a:ea typeface="+mn-ea"/>
                <a:cs typeface="+mn-cs"/>
              </a:rPr>
              <a:t>V</a:t>
            </a:r>
            <a:r>
              <a:rPr lang="en-US" sz="1100" b="0" i="1" kern="1200" baseline="-25000" dirty="0">
                <a:solidFill>
                  <a:schemeClr val="tx1"/>
                </a:solidFill>
                <a:effectLst/>
                <a:latin typeface="Arial" pitchFamily="34" charset="0"/>
                <a:ea typeface="+mn-ea"/>
                <a:cs typeface="+mn-cs"/>
              </a:rPr>
              <a:t>st</a:t>
            </a:r>
            <a:r>
              <a:rPr lang="en-US" sz="1100" b="0" kern="1200" dirty="0">
                <a:solidFill>
                  <a:schemeClr val="tx1"/>
                </a:solidFill>
                <a:effectLst/>
                <a:latin typeface="Arial" pitchFamily="34" charset="0"/>
                <a:ea typeface="+mn-ea"/>
                <a:cs typeface="+mn-cs"/>
              </a:rPr>
              <a:t> reduced by the </a:t>
            </a:r>
            <a:r>
              <a:rPr lang="en-US" sz="1100" b="0" i="1" kern="1200" dirty="0">
                <a:solidFill>
                  <a:schemeClr val="tx1"/>
                </a:solidFill>
                <a:effectLst/>
                <a:latin typeface="Arial" pitchFamily="34" charset="0"/>
                <a:ea typeface="+mn-ea"/>
                <a:cs typeface="+mn-cs"/>
              </a:rPr>
              <a:t>R</a:t>
            </a:r>
            <a:r>
              <a:rPr lang="en-US" sz="1100" b="0" i="1" kern="1200" baseline="-25000" dirty="0">
                <a:solidFill>
                  <a:schemeClr val="tx1"/>
                </a:solidFill>
                <a:effectLst/>
                <a:latin typeface="Arial" pitchFamily="34" charset="0"/>
                <a:ea typeface="+mn-ea"/>
                <a:cs typeface="+mn-cs"/>
              </a:rPr>
              <a:t>I</a:t>
            </a:r>
            <a:r>
              <a:rPr lang="en-US" sz="1100" b="0" kern="1200" dirty="0">
                <a:solidFill>
                  <a:schemeClr val="tx1"/>
                </a:solidFill>
                <a:effectLst/>
                <a:latin typeface="Arial" pitchFamily="34" charset="0"/>
                <a:ea typeface="+mn-ea"/>
                <a:cs typeface="+mn-cs"/>
              </a:rPr>
              <a:t> factor.</a:t>
            </a:r>
          </a:p>
          <a:p>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43</a:t>
            </a:fld>
            <a:endParaRPr lang="en-US" dirty="0"/>
          </a:p>
        </p:txBody>
      </p:sp>
    </p:spTree>
    <p:extLst>
      <p:ext uri="{BB962C8B-B14F-4D97-AF65-F5344CB8AC3E}">
        <p14:creationId xmlns:p14="http://schemas.microsoft.com/office/powerpoint/2010/main" val="39818836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Since a OCBF superstructure is used</a:t>
            </a:r>
            <a:r>
              <a:rPr lang="en-US" sz="1100" kern="1200" baseline="0" dirty="0">
                <a:solidFill>
                  <a:schemeClr val="tx1"/>
                </a:solidFill>
                <a:effectLst/>
                <a:latin typeface="Arial" pitchFamily="34" charset="0"/>
                <a:ea typeface="+mn-ea"/>
                <a:cs typeface="+mn-cs"/>
              </a:rPr>
              <a:t> (to save on ductile detailing requirements) the </a:t>
            </a:r>
            <a:r>
              <a:rPr lang="en-US" sz="1100" kern="1200" dirty="0">
                <a:solidFill>
                  <a:schemeClr val="tx1"/>
                </a:solidFill>
                <a:effectLst/>
                <a:latin typeface="Arial" pitchFamily="34" charset="0"/>
                <a:ea typeface="+mn-ea"/>
                <a:cs typeface="+mn-cs"/>
              </a:rPr>
              <a:t>unreduced forces are used for the superstructure design. While the</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structural shear</a:t>
            </a:r>
            <a:r>
              <a:rPr lang="en-US" sz="1100" kern="1200" baseline="0" dirty="0">
                <a:solidFill>
                  <a:schemeClr val="tx1"/>
                </a:solidFill>
                <a:effectLst/>
                <a:latin typeface="Arial" pitchFamily="34" charset="0"/>
                <a:ea typeface="+mn-ea"/>
                <a:cs typeface="+mn-cs"/>
              </a:rPr>
              <a:t> is quite large (</a:t>
            </a:r>
            <a:r>
              <a:rPr lang="en-US" sz="1100" i="1" kern="1200" baseline="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i="1" kern="1200" baseline="0" dirty="0">
                <a:solidFill>
                  <a:schemeClr val="tx1"/>
                </a:solidFill>
                <a:effectLst/>
                <a:latin typeface="Arial" pitchFamily="34" charset="0"/>
                <a:ea typeface="+mn-ea"/>
                <a:cs typeface="+mn-cs"/>
              </a:rPr>
              <a:t>/W</a:t>
            </a:r>
            <a:r>
              <a:rPr lang="en-US" sz="1100" kern="1200" baseline="0" dirty="0">
                <a:solidFill>
                  <a:schemeClr val="tx1"/>
                </a:solidFill>
                <a:effectLst/>
                <a:latin typeface="Arial" pitchFamily="34" charset="0"/>
                <a:ea typeface="+mn-ea"/>
                <a:cs typeface="+mn-cs"/>
              </a:rPr>
              <a:t>=0.34 in upper-bound), keep in mind that this is for unreduced forces (i.e. R=1.0) and for the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event. Other building types are designed for the DBE (about 67% of MCE</a:t>
            </a:r>
            <a:r>
              <a:rPr lang="en-US" sz="1100" kern="1200" baseline="-25000" dirty="0">
                <a:solidFill>
                  <a:schemeClr val="tx1"/>
                </a:solidFill>
                <a:effectLst/>
                <a:latin typeface="Arial" pitchFamily="34" charset="0"/>
                <a:ea typeface="+mn-ea"/>
                <a:cs typeface="+mn-cs"/>
              </a:rPr>
              <a:t>R</a:t>
            </a:r>
            <a:r>
              <a:rPr lang="en-US" sz="1100" kern="1200" baseline="0" dirty="0">
                <a:solidFill>
                  <a:schemeClr val="tx1"/>
                </a:solidFill>
                <a:effectLst/>
                <a:latin typeface="Arial" pitchFamily="34" charset="0"/>
                <a:ea typeface="+mn-ea"/>
                <a:cs typeface="+mn-cs"/>
              </a:rPr>
              <a:t>) and large R factors (which means damage).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value of </a:t>
            </a:r>
            <a:r>
              <a:rPr lang="en-US" sz="1100" i="1" kern="120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i="1" kern="120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shall also be checked against </a:t>
            </a:r>
            <a:r>
              <a:rPr lang="en-US" sz="1100" i="1" kern="1200" dirty="0">
                <a:solidFill>
                  <a:schemeClr val="tx1"/>
                </a:solidFill>
                <a:effectLst/>
                <a:latin typeface="Arial" pitchFamily="34" charset="0"/>
                <a:ea typeface="+mn-ea"/>
                <a:cs typeface="+mn-cs"/>
              </a:rPr>
              <a:t>Standard</a:t>
            </a:r>
            <a:r>
              <a:rPr lang="en-US" sz="1100" kern="1200" baseline="0" dirty="0">
                <a:solidFill>
                  <a:schemeClr val="tx1"/>
                </a:solidFill>
                <a:effectLst/>
                <a:latin typeface="Arial" pitchFamily="34" charset="0"/>
                <a:ea typeface="+mn-ea"/>
                <a:cs typeface="+mn-cs"/>
              </a:rPr>
              <a:t> </a:t>
            </a:r>
            <a:r>
              <a:rPr lang="en-US" sz="1100" i="1" kern="1200" dirty="0">
                <a:solidFill>
                  <a:schemeClr val="tx1"/>
                </a:solidFill>
                <a:effectLst/>
                <a:latin typeface="Arial" pitchFamily="34" charset="0"/>
                <a:ea typeface="+mn-ea"/>
                <a:cs typeface="+mn-cs"/>
              </a:rPr>
              <a:t>§17.5.4.3</a:t>
            </a:r>
            <a:r>
              <a:rPr lang="en-US" sz="1100" kern="1200" dirty="0">
                <a:solidFill>
                  <a:schemeClr val="tx1"/>
                </a:solidFill>
                <a:effectLst/>
                <a:latin typeface="Arial" pitchFamily="34" charset="0"/>
                <a:ea typeface="+mn-ea"/>
                <a:cs typeface="+mn-cs"/>
              </a:rPr>
              <a:t> to ensure it meets the minimum requirements. As shown, the value of </a:t>
            </a:r>
            <a:r>
              <a:rPr lang="en-US" sz="1100" i="1" kern="1200" dirty="0">
                <a:solidFill>
                  <a:schemeClr val="tx1"/>
                </a:solidFill>
                <a:effectLst/>
                <a:latin typeface="Arial" pitchFamily="34" charset="0"/>
                <a:ea typeface="+mn-ea"/>
                <a:cs typeface="+mn-cs"/>
              </a:rPr>
              <a:t>V</a:t>
            </a:r>
            <a:r>
              <a:rPr lang="en-US" sz="1100" i="1" kern="1200" baseline="-25000" dirty="0">
                <a:solidFill>
                  <a:schemeClr val="tx1"/>
                </a:solidFill>
                <a:effectLst/>
                <a:latin typeface="Arial" pitchFamily="34" charset="0"/>
                <a:ea typeface="+mn-ea"/>
                <a:cs typeface="+mn-cs"/>
              </a:rPr>
              <a:t>s</a:t>
            </a:r>
            <a:r>
              <a:rPr lang="en-US" sz="1100" kern="1200" dirty="0">
                <a:solidFill>
                  <a:schemeClr val="tx1"/>
                </a:solidFill>
                <a:effectLst/>
                <a:latin typeface="Arial" pitchFamily="34" charset="0"/>
                <a:ea typeface="+mn-ea"/>
                <a:cs typeface="+mn-cs"/>
              </a:rPr>
              <a:t> is not governed by the minimum requirements.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44</a:t>
            </a:fld>
            <a:endParaRPr lang="en-US" dirty="0"/>
          </a:p>
        </p:txBody>
      </p:sp>
    </p:spTree>
    <p:extLst>
      <p:ext uri="{BB962C8B-B14F-4D97-AF65-F5344CB8AC3E}">
        <p14:creationId xmlns:p14="http://schemas.microsoft.com/office/powerpoint/2010/main" val="2235463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 contains two graphs.  The first graph at the lower left shows story shear force vs. elevation.  The horizontal axis is labeled “Shear force (kip)” and runs from 0</a:t>
            </a:r>
            <a:r>
              <a:rPr lang="en-US" sz="1100" kern="1200" baseline="0" dirty="0">
                <a:solidFill>
                  <a:schemeClr val="tx1"/>
                </a:solidFill>
                <a:effectLst/>
                <a:latin typeface="Arial" pitchFamily="34" charset="0"/>
                <a:ea typeface="+mn-ea"/>
                <a:cs typeface="+mn-cs"/>
              </a:rPr>
              <a:t> to 5000 kips.  The vertical axis is labeled “Elevation (feet)” and runs from -5 to 50 feet.  Two lines are shown on the graph “Upper Bound ELF” and “Lower Bound ELF”.  The graph illustrates that the story shear forces for upper bound ELF properties are greater than the story shear forces for lower bound ELF properties at all levels of the building.  The second graph illustrates the distribution of story forces over the height of the building.  This graph shows that the story forces do not increase uniformly from the base to the top of the building, as was the case in the previous edition of the </a:t>
            </a:r>
            <a:r>
              <a:rPr lang="en-US" sz="1100" i="1" kern="1200" baseline="0" dirty="0">
                <a:solidFill>
                  <a:schemeClr val="tx1"/>
                </a:solidFill>
                <a:effectLst/>
                <a:latin typeface="Arial" pitchFamily="34" charset="0"/>
                <a:ea typeface="+mn-ea"/>
                <a:cs typeface="+mn-cs"/>
              </a:rPr>
              <a:t>Standard</a:t>
            </a:r>
            <a:r>
              <a:rPr lang="en-US" sz="1100" i="0" kern="1200" baseline="0" dirty="0">
                <a:solidFill>
                  <a:schemeClr val="tx1"/>
                </a:solidFill>
                <a:effectLst/>
                <a:latin typeface="Arial" pitchFamily="34" charset="0"/>
                <a:ea typeface="+mn-ea"/>
                <a:cs typeface="+mn-cs"/>
              </a:rPr>
              <a:t>, but that the story forces vary over the height with low values near the base, increasing to higher values near mid height, then decreasing again at the roof level.</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has been revised to incorporate a more realistic distribution of lateral forces over the buildings height. A comparison</a:t>
            </a:r>
            <a:r>
              <a:rPr lang="en-US" sz="1100" kern="1200" baseline="0" dirty="0">
                <a:solidFill>
                  <a:schemeClr val="tx1"/>
                </a:solidFill>
                <a:effectLst/>
                <a:latin typeface="Arial" pitchFamily="34" charset="0"/>
                <a:ea typeface="+mn-ea"/>
                <a:cs typeface="+mn-cs"/>
              </a:rPr>
              <a:t> of the lateral force calculated for a fixed-based building (Ch12.8.3) and isolated building (Ch17.5.5) is given. Seismically isolated buildings have a more uniform distribution over the building height. Note that the penthouse has a lower weight, hence lower force.</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 new method calculates the force of the base level, immediately above the isolation plane, then distributes the remainder of the base shear among the other levels. The vertical distribution of the upper-</a:t>
            </a:r>
            <a:r>
              <a:rPr lang="en-US" sz="1100" kern="1200" baseline="0" dirty="0">
                <a:solidFill>
                  <a:schemeClr val="tx1"/>
                </a:solidFill>
                <a:effectLst/>
                <a:latin typeface="Arial" pitchFamily="34" charset="0"/>
                <a:ea typeface="+mn-ea"/>
                <a:cs typeface="+mn-cs"/>
              </a:rPr>
              <a:t> and lower-bound </a:t>
            </a:r>
            <a:r>
              <a:rPr lang="en-US" sz="1100" kern="1200" dirty="0">
                <a:solidFill>
                  <a:schemeClr val="tx1"/>
                </a:solidFill>
                <a:effectLst/>
                <a:latin typeface="Arial" pitchFamily="34" charset="0"/>
                <a:ea typeface="+mn-ea"/>
                <a:cs typeface="+mn-cs"/>
              </a:rPr>
              <a:t>unreduced lateral forces is shown</a:t>
            </a:r>
            <a:r>
              <a:rPr lang="en-US" sz="1100" kern="1200" baseline="0" dirty="0">
                <a:solidFill>
                  <a:schemeClr val="tx1"/>
                </a:solidFill>
                <a:effectLst/>
                <a:latin typeface="Arial" pitchFamily="34" charset="0"/>
                <a:ea typeface="+mn-ea"/>
                <a:cs typeface="+mn-cs"/>
              </a:rPr>
              <a:t> for the example building.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45</a:t>
            </a:fld>
            <a:endParaRPr lang="en-US" dirty="0"/>
          </a:p>
        </p:txBody>
      </p:sp>
    </p:spTree>
    <p:extLst>
      <p:ext uri="{BB962C8B-B14F-4D97-AF65-F5344CB8AC3E}">
        <p14:creationId xmlns:p14="http://schemas.microsoft.com/office/powerpoint/2010/main" val="12441812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There is a small photograph of an elastomeric lead core bearing with red</a:t>
            </a:r>
            <a:r>
              <a:rPr lang="en-US" baseline="0" dirty="0"/>
              <a:t> arrows representing compression forces acting on the bearings.  There is also an isometric illustration of the building frame with one of the seismic isolation bearings circled in read to indicate the focus of this slide is the vertical loads acting on an individual bearing.</a:t>
            </a: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The vertical load on each bearing depends on their relative vertical compression stiffness </a:t>
            </a:r>
            <a:r>
              <a:rPr lang="en-US" i="1" dirty="0"/>
              <a:t>K</a:t>
            </a:r>
            <a:r>
              <a:rPr lang="en-US" i="1" baseline="-25000" dirty="0"/>
              <a:t>v</a:t>
            </a:r>
            <a:r>
              <a:rPr lang="en-US" dirty="0"/>
              <a:t> and soil stiffness, the rigidity of the base level diaphragm/framing and the mass distribution. Hence modelling this realistically in 3-D</a:t>
            </a:r>
            <a:r>
              <a:rPr lang="en-US" baseline="0" dirty="0"/>
              <a:t> will give an accurate distribution of bearing compression loads.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2400" u="sng" baseline="0" dirty="0">
              <a:solidFill>
                <a:schemeClr val="accent6">
                  <a:lumMod val="75000"/>
                </a:schemeClr>
              </a:solidFill>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In the vertical stiffness equation, </a:t>
            </a:r>
            <a:r>
              <a:rPr lang="en-US" sz="1200" i="1" kern="1200" dirty="0">
                <a:solidFill>
                  <a:schemeClr val="tx1"/>
                </a:solidFill>
                <a:effectLst/>
                <a:latin typeface="Arial" pitchFamily="34" charset="0"/>
                <a:ea typeface="+mn-ea"/>
                <a:cs typeface="+mn-cs"/>
              </a:rPr>
              <a:t>A </a:t>
            </a:r>
            <a:r>
              <a:rPr lang="en-US" sz="1200" kern="1200" dirty="0">
                <a:solidFill>
                  <a:schemeClr val="tx1"/>
                </a:solidFill>
                <a:effectLst/>
                <a:latin typeface="Arial" pitchFamily="34" charset="0"/>
                <a:ea typeface="+mn-ea"/>
                <a:cs typeface="+mn-cs"/>
              </a:rPr>
              <a:t>is the bonded rubber area, </a:t>
            </a:r>
            <a:r>
              <a:rPr lang="en-US" sz="1200" i="1" kern="1200" dirty="0" err="1">
                <a:solidFill>
                  <a:schemeClr val="tx1"/>
                </a:solidFill>
                <a:effectLst/>
                <a:latin typeface="Arial" pitchFamily="34" charset="0"/>
                <a:ea typeface="+mn-ea"/>
                <a:cs typeface="+mn-cs"/>
              </a:rPr>
              <a:t>t</a:t>
            </a:r>
            <a:r>
              <a:rPr lang="en-US" sz="1200" i="1" kern="1200" baseline="-25000" dirty="0" err="1">
                <a:solidFill>
                  <a:schemeClr val="tx1"/>
                </a:solidFill>
                <a:effectLst/>
                <a:latin typeface="Arial" pitchFamily="34" charset="0"/>
                <a:ea typeface="+mn-ea"/>
                <a:cs typeface="+mn-cs"/>
              </a:rPr>
              <a:t>i</a:t>
            </a:r>
            <a:r>
              <a:rPr lang="en-US" sz="1200" kern="1200" dirty="0">
                <a:solidFill>
                  <a:schemeClr val="tx1"/>
                </a:solidFill>
                <a:effectLst/>
                <a:latin typeface="Arial" pitchFamily="34" charset="0"/>
                <a:ea typeface="+mn-ea"/>
                <a:cs typeface="+mn-cs"/>
              </a:rPr>
              <a:t> is the individual rubber layers thickness, </a:t>
            </a:r>
            <a:r>
              <a:rPr lang="en-US" sz="1200" i="1" kern="1200" dirty="0">
                <a:solidFill>
                  <a:schemeClr val="tx1"/>
                </a:solidFill>
                <a:effectLst/>
                <a:latin typeface="Arial" pitchFamily="34" charset="0"/>
                <a:ea typeface="+mn-ea"/>
                <a:cs typeface="+mn-cs"/>
              </a:rPr>
              <a:t>K</a:t>
            </a:r>
            <a:r>
              <a:rPr lang="en-US" sz="1200" kern="1200" dirty="0">
                <a:solidFill>
                  <a:schemeClr val="tx1"/>
                </a:solidFill>
                <a:effectLst/>
                <a:latin typeface="Arial" pitchFamily="34" charset="0"/>
                <a:ea typeface="+mn-ea"/>
                <a:cs typeface="+mn-cs"/>
              </a:rPr>
              <a:t> is the bulk modulus of rubber, assumed as 290 </a:t>
            </a:r>
            <a:r>
              <a:rPr lang="en-US" sz="1200" kern="1200" dirty="0" err="1">
                <a:solidFill>
                  <a:schemeClr val="tx1"/>
                </a:solidFill>
                <a:effectLst/>
                <a:latin typeface="Arial" pitchFamily="34" charset="0"/>
                <a:ea typeface="+mn-ea"/>
                <a:cs typeface="+mn-cs"/>
              </a:rPr>
              <a:t>ksi</a:t>
            </a:r>
            <a:r>
              <a:rPr lang="en-US" sz="1200" kern="1200" dirty="0">
                <a:solidFill>
                  <a:schemeClr val="tx1"/>
                </a:solidFill>
                <a:effectLst/>
                <a:latin typeface="Arial" pitchFamily="34" charset="0"/>
                <a:ea typeface="+mn-ea"/>
                <a:cs typeface="+mn-cs"/>
              </a:rPr>
              <a:t> and </a:t>
            </a:r>
            <a:r>
              <a:rPr lang="en-US" sz="1200" i="1" kern="1200" dirty="0" err="1">
                <a:solidFill>
                  <a:schemeClr val="tx1"/>
                </a:solidFill>
                <a:effectLst/>
                <a:latin typeface="Arial" pitchFamily="34" charset="0"/>
                <a:ea typeface="+mn-ea"/>
                <a:cs typeface="+mn-cs"/>
              </a:rPr>
              <a:t>E</a:t>
            </a:r>
            <a:r>
              <a:rPr lang="en-US" sz="1200" i="1" kern="1200" baseline="-25000" dirty="0" err="1">
                <a:solidFill>
                  <a:schemeClr val="tx1"/>
                </a:solidFill>
                <a:effectLst/>
                <a:latin typeface="Arial" pitchFamily="34" charset="0"/>
                <a:ea typeface="+mn-ea"/>
                <a:cs typeface="+mn-cs"/>
              </a:rPr>
              <a:t>ci</a:t>
            </a:r>
            <a:r>
              <a:rPr lang="en-US" sz="1200" kern="1200" dirty="0">
                <a:solidFill>
                  <a:schemeClr val="tx1"/>
                </a:solidFill>
                <a:effectLst/>
                <a:latin typeface="Arial" pitchFamily="34" charset="0"/>
                <a:ea typeface="+mn-ea"/>
                <a:cs typeface="+mn-cs"/>
              </a:rPr>
              <a:t> is the compression modulus for incompressible material behavior which is dependent on the rubber shear modulus, shape factor and the bearing geometry (see Constantinou et al., 2007 for details).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u="sng"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46</a:t>
            </a:fld>
            <a:endParaRPr lang="en-US"/>
          </a:p>
        </p:txBody>
      </p:sp>
    </p:spTree>
    <p:extLst>
      <p:ext uri="{BB962C8B-B14F-4D97-AF65-F5344CB8AC3E}">
        <p14:creationId xmlns:p14="http://schemas.microsoft.com/office/powerpoint/2010/main" val="3275430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An illustration shows the entire floor framing plan of a</a:t>
            </a:r>
            <a:r>
              <a:rPr lang="en-US" sz="1100" kern="1200" baseline="0" dirty="0">
                <a:solidFill>
                  <a:schemeClr val="tx1"/>
                </a:solidFill>
                <a:effectLst/>
                <a:latin typeface="Arial" pitchFamily="34" charset="0"/>
                <a:ea typeface="+mn-ea"/>
                <a:cs typeface="+mn-cs"/>
              </a:rPr>
              <a:t> typical floor.  A red box around the upper left quadrant of the floor plan shows that, due to double symmetry, it may be possible to evaluate results from just one-fourth of the floor plan.</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Since the isolation system and lateral-force resisting system have a symmetrical layout (in two directions), only the critical demands need</a:t>
            </a:r>
            <a:r>
              <a:rPr lang="en-US" sz="1100" kern="1200" baseline="0" dirty="0">
                <a:solidFill>
                  <a:schemeClr val="tx1"/>
                </a:solidFill>
                <a:effectLst/>
                <a:latin typeface="Arial" pitchFamily="34" charset="0"/>
                <a:ea typeface="+mn-ea"/>
                <a:cs typeface="+mn-cs"/>
              </a:rPr>
              <a:t> to known in one quadrant (as they are similar in others)</a:t>
            </a:r>
            <a:r>
              <a:rPr lang="en-US" sz="1100" kern="1200" dirty="0">
                <a:solidFill>
                  <a:schemeClr val="tx1"/>
                </a:solidFill>
                <a:effectLst/>
                <a:latin typeface="Arial" pitchFamily="34" charset="0"/>
                <a:ea typeface="+mn-ea"/>
                <a:cs typeface="+mn-cs"/>
              </a:rPr>
              <a:t>. That is, loads and displacements at Gridlines 5, 6 and 7 are similar to those at Gridlines 3, 2 and 1, respectively; and loads and displacements at Gridlines D and E are similar to those at Gridlines B and A, respectively. Hence the</a:t>
            </a:r>
            <a:r>
              <a:rPr lang="en-US" sz="1100" kern="1200" baseline="0" dirty="0">
                <a:solidFill>
                  <a:schemeClr val="tx1"/>
                </a:solidFill>
                <a:effectLst/>
                <a:latin typeface="Arial" pitchFamily="34" charset="0"/>
                <a:ea typeface="+mn-ea"/>
                <a:cs typeface="+mn-cs"/>
              </a:rPr>
              <a:t> loads and displacements are only shown per the top-left snippet locations in the following slides.</a:t>
            </a:r>
          </a:p>
          <a:p>
            <a:endParaRPr lang="en-NZ" sz="1100" kern="1200" baseline="0" dirty="0">
              <a:solidFill>
                <a:schemeClr val="tx1"/>
              </a:solidFill>
              <a:effectLst/>
              <a:latin typeface="Arial" pitchFamily="34" charset="0"/>
              <a:ea typeface="+mn-ea"/>
              <a:cs typeface="+mn-cs"/>
            </a:endParaRPr>
          </a:p>
          <a:p>
            <a:endParaRPr lang="en-US" baseline="0" dirty="0"/>
          </a:p>
          <a:p>
            <a:endParaRPr lang="en-US"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47</a:t>
            </a:fld>
            <a:endParaRPr lang="en-US"/>
          </a:p>
        </p:txBody>
      </p:sp>
    </p:spTree>
    <p:extLst>
      <p:ext uri="{BB962C8B-B14F-4D97-AF65-F5344CB8AC3E}">
        <p14:creationId xmlns:p14="http://schemas.microsoft.com/office/powerpoint/2010/main" val="2695515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p>
          <a:p>
            <a:endParaRPr lang="en-US" baseline="0" dirty="0"/>
          </a:p>
          <a:p>
            <a:r>
              <a:rPr lang="en-US" baseline="0" dirty="0"/>
              <a:t>Values of dead load (D) and reduced live load (L) are shown at each isolator location (click).  Long-term gravity design loads on isolators are defined by 1.2D + 1.6L load combination.  Long-term design loads on isolators range from about 180 kips at corner isolators (A1) to about 660 kips at an interior isolator (C3).</a:t>
            </a:r>
          </a:p>
          <a:p>
            <a:endParaRPr lang="en-US" baseline="0" dirty="0"/>
          </a:p>
          <a:p>
            <a:pPr defTabSz="970270">
              <a:defRPr/>
            </a:pPr>
            <a:r>
              <a:rPr lang="en-US" baseline="0" dirty="0"/>
              <a:t>Based on the load combination, 1.0D + 0.5L</a:t>
            </a:r>
            <a:r>
              <a:rPr lang="en-US" baseline="-25000" dirty="0"/>
              <a:t>red</a:t>
            </a:r>
            <a:r>
              <a:rPr lang="en-US" baseline="0" dirty="0"/>
              <a:t>, the weight on individual bearings varies from about 120 kips to about 460 kip. The typical, or average weight, supported by all bearing is about 290 kips (i.e., 35 bearings x 290 kips/bearing = 10,200 kips).  This typical weight is used for prototype testing of isolator units. </a:t>
            </a:r>
            <a:r>
              <a:rPr lang="en-US" sz="1100" kern="1200" dirty="0">
                <a:solidFill>
                  <a:schemeClr val="tx1"/>
                </a:solidFill>
                <a:effectLst/>
                <a:latin typeface="Arial" pitchFamily="34" charset="0"/>
                <a:ea typeface="+mn-ea"/>
                <a:cs typeface="+mn-cs"/>
              </a:rPr>
              <a:t>This is because the mechanical properties of the isolation system are not (materially) affected by fluctuations in the axial load on individual isolators.  Rather, the behavior is determined by the average load on all the isolators, which is D+0.5L.  It is noted, however, the effect of varying axial load on the properties of individual isolators is of interest as it affects the design of the isolator and of the structure in the vicinity of the isolator. </a:t>
            </a:r>
          </a:p>
          <a:p>
            <a:pPr defTabSz="970270">
              <a:defRPr/>
            </a:pPr>
            <a:endParaRPr lang="en-NZ" sz="110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48</a:t>
            </a:fld>
            <a:endParaRPr lang="en-US"/>
          </a:p>
        </p:txBody>
      </p:sp>
    </p:spTree>
    <p:extLst>
      <p:ext uri="{BB962C8B-B14F-4D97-AF65-F5344CB8AC3E}">
        <p14:creationId xmlns:p14="http://schemas.microsoft.com/office/powerpoint/2010/main" val="29483810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endParaRPr lang="en-US" sz="1100" b="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a:p>
            <a:r>
              <a:rPr lang="en-US" sz="1100" b="0" kern="1200" dirty="0">
                <a:solidFill>
                  <a:schemeClr val="tx1"/>
                </a:solidFill>
                <a:effectLst/>
                <a:latin typeface="Arial" pitchFamily="34" charset="0"/>
                <a:ea typeface="+mn-ea"/>
                <a:cs typeface="+mn-cs"/>
              </a:rPr>
              <a:t>The horizontal</a:t>
            </a:r>
            <a:r>
              <a:rPr lang="en-US" sz="1100" b="0" kern="1200" baseline="0" dirty="0">
                <a:solidFill>
                  <a:schemeClr val="tx1"/>
                </a:solidFill>
                <a:effectLst/>
                <a:latin typeface="Arial" pitchFamily="34" charset="0"/>
                <a:ea typeface="+mn-ea"/>
                <a:cs typeface="+mn-cs"/>
              </a:rPr>
              <a:t> earthquake, which has the vertical shear force distribution shown earlier, causes overturning and axial forces in the bearings. </a:t>
            </a:r>
            <a:r>
              <a:rPr lang="en-US" sz="1100" b="0" kern="1200" dirty="0">
                <a:solidFill>
                  <a:schemeClr val="tx1"/>
                </a:solidFill>
                <a:effectLst/>
                <a:latin typeface="Arial" pitchFamily="34" charset="0"/>
                <a:ea typeface="+mn-ea"/>
                <a:cs typeface="+mn-cs"/>
              </a:rPr>
              <a:t>This table gives the maximum and minimum demands from horizontal earthquake and additional forces due to the application of an accidental eccentricity. They are enveloped for an</a:t>
            </a:r>
            <a:r>
              <a:rPr lang="en-US" sz="1100" b="0" kern="1200" baseline="0" dirty="0">
                <a:solidFill>
                  <a:schemeClr val="tx1"/>
                </a:solidFill>
                <a:effectLst/>
                <a:latin typeface="Arial" pitchFamily="34" charset="0"/>
                <a:ea typeface="+mn-ea"/>
                <a:cs typeface="+mn-cs"/>
              </a:rPr>
              <a:t> earthquake in the forwards or backwards direction.</a:t>
            </a:r>
            <a:r>
              <a:rPr lang="en-US" sz="1100" b="0" kern="1200" dirty="0">
                <a:solidFill>
                  <a:schemeClr val="tx1"/>
                </a:solidFill>
                <a:effectLst/>
                <a:latin typeface="Arial" pitchFamily="34" charset="0"/>
                <a:ea typeface="+mn-ea"/>
                <a:cs typeface="+mn-cs"/>
              </a:rPr>
              <a:t> </a:t>
            </a:r>
            <a:r>
              <a:rPr lang="en-US" sz="1100" b="0" kern="1200" baseline="0" dirty="0">
                <a:solidFill>
                  <a:schemeClr val="tx1"/>
                </a:solidFill>
                <a:effectLst/>
                <a:latin typeface="Arial" pitchFamily="34" charset="0"/>
                <a:ea typeface="+mn-ea"/>
                <a:cs typeface="+mn-cs"/>
              </a:rPr>
              <a:t>The larger forces occur where the bearing is below the lateral-force resisting system frame (i.e. where the braces end). The same calculation needs to be done for the lower-bound properties (not shown).</a:t>
            </a:r>
          </a:p>
          <a:p>
            <a:endParaRPr lang="en-NZ" sz="1100" b="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49</a:t>
            </a:fld>
            <a:endParaRPr lang="en-US"/>
          </a:p>
        </p:txBody>
      </p:sp>
    </p:spTree>
    <p:extLst>
      <p:ext uri="{BB962C8B-B14F-4D97-AF65-F5344CB8AC3E}">
        <p14:creationId xmlns:p14="http://schemas.microsoft.com/office/powerpoint/2010/main" val="748123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illustration shows the structure plan,</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which is regular and symmetrical in configuration, and which has plan dimensions of 100 feet by 150 feet at all floors except for the penthouse.  The penthouse is approximately 50 feet by 100 feet in plan.  Columns are spaced at 25 feet in both directions. </a:t>
            </a:r>
            <a:r>
              <a:rPr lang="en-US" baseline="0" dirty="0"/>
              <a:t>35 lead-rubber bearings are used to isolate the building and are located beneath each column.</a:t>
            </a: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 shows </a:t>
            </a:r>
            <a:r>
              <a:rPr lang="en-US" baseline="0" dirty="0"/>
              <a:t>typical floor framing  - 4 bays x 6 bays. The beams sizes on the base level, just above the isolators, are larger and with moment-resisting connections.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5</a:t>
            </a:fld>
            <a:endParaRPr lang="en-US" dirty="0"/>
          </a:p>
        </p:txBody>
      </p:sp>
    </p:spTree>
    <p:extLst>
      <p:ext uri="{BB962C8B-B14F-4D97-AF65-F5344CB8AC3E}">
        <p14:creationId xmlns:p14="http://schemas.microsoft.com/office/powerpoint/2010/main" val="1451557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r>
              <a:rPr lang="en-US" dirty="0"/>
              <a:t>There is also a small photograph of an elastomeric lead core bearing with red</a:t>
            </a:r>
            <a:r>
              <a:rPr lang="en-US" baseline="0" dirty="0"/>
              <a:t> arrows representing compression forces acting on the bearings.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Using the load combinations 1.2D</a:t>
            </a:r>
            <a:r>
              <a:rPr lang="en-US" sz="1100" kern="1200" baseline="0" dirty="0">
                <a:solidFill>
                  <a:schemeClr val="tx1"/>
                </a:solidFill>
                <a:effectLst/>
                <a:latin typeface="Arial" pitchFamily="34" charset="0"/>
                <a:ea typeface="+mn-ea"/>
                <a:cs typeface="+mn-cs"/>
              </a:rPr>
              <a:t> +0.5L + 1.0E and 0.9D – 1.0E</a:t>
            </a:r>
            <a:r>
              <a:rPr lang="en-US" sz="1100" kern="1200" dirty="0">
                <a:solidFill>
                  <a:schemeClr val="tx1"/>
                </a:solidFill>
                <a:effectLst/>
                <a:latin typeface="Arial" pitchFamily="34" charset="0"/>
                <a:ea typeface="+mn-ea"/>
                <a:cs typeface="+mn-cs"/>
              </a:rPr>
              <a:t>, and incorporating vertical earthquake actions using ±0.2</a:t>
            </a:r>
            <a:r>
              <a:rPr lang="en-US" sz="1100" i="1" kern="1200" dirty="0">
                <a:solidFill>
                  <a:schemeClr val="tx1"/>
                </a:solidFill>
                <a:effectLst/>
                <a:latin typeface="Arial" pitchFamily="34" charset="0"/>
                <a:ea typeface="+mn-ea"/>
                <a:cs typeface="+mn-cs"/>
              </a:rPr>
              <a:t>S</a:t>
            </a:r>
            <a:r>
              <a:rPr lang="en-US" sz="1100" i="1" kern="1200" baseline="-25000" dirty="0">
                <a:solidFill>
                  <a:schemeClr val="tx1"/>
                </a:solidFill>
                <a:effectLst/>
                <a:latin typeface="Arial" pitchFamily="34" charset="0"/>
                <a:ea typeface="+mn-ea"/>
                <a:cs typeface="+mn-cs"/>
              </a:rPr>
              <a:t>MS</a:t>
            </a:r>
            <a:r>
              <a:rPr lang="en-US" sz="1100" i="1" kern="1200" dirty="0">
                <a:solidFill>
                  <a:schemeClr val="tx1"/>
                </a:solidFill>
                <a:effectLst/>
                <a:latin typeface="Arial" pitchFamily="34" charset="0"/>
                <a:ea typeface="+mn-ea"/>
                <a:cs typeface="+mn-cs"/>
              </a:rPr>
              <a:t>D</a:t>
            </a:r>
            <a:r>
              <a:rPr lang="en-US" sz="1100" kern="1200" dirty="0">
                <a:solidFill>
                  <a:schemeClr val="tx1"/>
                </a:solidFill>
                <a:effectLst/>
                <a:latin typeface="Arial" pitchFamily="34" charset="0"/>
                <a:ea typeface="+mn-ea"/>
                <a:cs typeface="+mn-cs"/>
              </a:rPr>
              <a:t>, gives the maximum and minimum downward vertical forces as shown. </a:t>
            </a:r>
          </a:p>
          <a:p>
            <a:endParaRPr lang="en-US" sz="1100" b="0" kern="1200" baseline="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It is noted that tension stresses are developed in a number of locations. This tension stress is acceptable for a high-quality elastomeric bearing if it is less than three times the shear modulus of rubber . This is a capacity 120 kip (i.e. 3</a:t>
            </a:r>
            <a:r>
              <a:rPr lang="en-US" sz="1100" i="1" kern="1200" dirty="0">
                <a:solidFill>
                  <a:schemeClr val="tx1"/>
                </a:solidFill>
                <a:effectLst/>
                <a:latin typeface="Arial" pitchFamily="34" charset="0"/>
                <a:ea typeface="+mn-ea"/>
                <a:cs typeface="+mn-cs"/>
              </a:rPr>
              <a:t>GA</a:t>
            </a:r>
            <a:r>
              <a:rPr lang="en-US" sz="1100" kern="1200" dirty="0">
                <a:solidFill>
                  <a:schemeClr val="tx1"/>
                </a:solidFill>
                <a:effectLst/>
                <a:latin typeface="Arial" pitchFamily="34" charset="0"/>
                <a:ea typeface="+mn-ea"/>
                <a:cs typeface="+mn-cs"/>
              </a:rPr>
              <a:t>) for the upper- properties. Hence there are four bearing locations (Gridline A2, E2, A6 and E6) where there is a potential uplift issue.</a:t>
            </a:r>
          </a:p>
          <a:p>
            <a:endParaRPr lang="en-NZ"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50</a:t>
            </a:fld>
            <a:endParaRPr lang="en-US"/>
          </a:p>
        </p:txBody>
      </p:sp>
    </p:spTree>
    <p:extLst>
      <p:ext uri="{BB962C8B-B14F-4D97-AF65-F5344CB8AC3E}">
        <p14:creationId xmlns:p14="http://schemas.microsoft.com/office/powerpoint/2010/main" val="31044272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An illustration shows the modes of displacement of the structure that are calculated in the process of seismic isolation design.  The levels of displacement shown are the design displacement, D-sub-D, the maximum displacement, D-sub-M, and the total maximum displacement (including torsion), D-sub-TM.  The figure contains a red shaded area covering the “D-sub-D” label, indicating that D-sub-D is no longer calculated in the current </a:t>
            </a:r>
            <a:r>
              <a:rPr lang="en-US" i="0" baseline="0" dirty="0"/>
              <a:t>Standard.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i="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i="0" dirty="0"/>
              <a:t>This</a:t>
            </a:r>
            <a:r>
              <a:rPr lang="en-US" dirty="0"/>
              <a:t> slide illustrates </a:t>
            </a:r>
            <a:r>
              <a:rPr lang="en-US" baseline="0" dirty="0"/>
              <a:t>definitions and the equation to calculate the “total” displacement at corners of the isolated structure that includes potential rotation, as well as, translation of the isolation system.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This equation now includes a new term</a:t>
            </a:r>
            <a:r>
              <a:rPr lang="en-US" sz="1100" b="0" i="1" kern="1200" dirty="0">
                <a:solidFill>
                  <a:schemeClr val="tx1"/>
                </a:solidFill>
                <a:effectLst/>
                <a:latin typeface="Arial" pitchFamily="34" charset="0"/>
                <a:ea typeface="+mn-ea"/>
                <a:cs typeface="+mn-cs"/>
              </a:rPr>
              <a:t> P</a:t>
            </a:r>
            <a:r>
              <a:rPr lang="en-US" sz="1100" b="0" i="1" kern="1200" baseline="-25000" dirty="0">
                <a:solidFill>
                  <a:schemeClr val="tx1"/>
                </a:solidFill>
                <a:effectLst/>
                <a:latin typeface="Arial" pitchFamily="34" charset="0"/>
                <a:ea typeface="+mn-ea"/>
                <a:cs typeface="+mn-cs"/>
              </a:rPr>
              <a:t>T</a:t>
            </a:r>
            <a:r>
              <a:rPr lang="en-US" sz="1100" b="0" kern="1200" dirty="0">
                <a:solidFill>
                  <a:schemeClr val="tx1"/>
                </a:solidFill>
                <a:effectLst/>
                <a:latin typeface="Arial" pitchFamily="34" charset="0"/>
                <a:ea typeface="+mn-ea"/>
                <a:cs typeface="+mn-cs"/>
              </a:rPr>
              <a:t>,</a:t>
            </a:r>
            <a:r>
              <a:rPr lang="en-US" sz="1100" b="0" kern="1200" baseline="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which offers an improvement by relaxing the assumption of equal translation and torsional periods. </a:t>
            </a:r>
            <a:r>
              <a:rPr lang="en-US" baseline="0" dirty="0"/>
              <a:t>5% accidental eccentricity increases corner displacement by about 15% for buildings square in plan, and by abut 30% for buildings that longest dimensions many times greater than the other.  Systems with proportional stiffer isolators near the perimeter of structure (e.g., de Young Museum) provide greater resistance to torsion and the effects of actual plus accidental mass eccentricity.  Total maximum displacement (</a:t>
            </a:r>
            <a:r>
              <a:rPr lang="en-US" i="1" baseline="0" dirty="0"/>
              <a:t>D</a:t>
            </a:r>
            <a:r>
              <a:rPr lang="en-US" i="1" baseline="-25000" dirty="0"/>
              <a:t>TM</a:t>
            </a:r>
            <a:r>
              <a:rPr lang="en-US" baseline="0" dirty="0"/>
              <a:t>) is used to verify stability of isolators and to establish minimum moat clearance.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51</a:t>
            </a:fld>
            <a:endParaRPr lang="en-US"/>
          </a:p>
        </p:txBody>
      </p:sp>
    </p:spTree>
    <p:extLst>
      <p:ext uri="{BB962C8B-B14F-4D97-AF65-F5344CB8AC3E}">
        <p14:creationId xmlns:p14="http://schemas.microsoft.com/office/powerpoint/2010/main" val="42524392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p>
          <a:p>
            <a:endParaRPr lang="en-US" sz="1100" b="0" i="0" kern="1200" baseline="0" dirty="0">
              <a:solidFill>
                <a:schemeClr val="tx1"/>
              </a:solidFill>
              <a:effectLst/>
              <a:latin typeface="Arial" pitchFamily="34" charset="0"/>
              <a:ea typeface="+mn-ea"/>
              <a:cs typeface="+mn-cs"/>
            </a:endParaRPr>
          </a:p>
          <a:p>
            <a:r>
              <a:rPr lang="en-US" sz="1100" b="0" i="0" kern="1200" baseline="0" dirty="0">
                <a:solidFill>
                  <a:schemeClr val="tx1"/>
                </a:solidFill>
                <a:effectLst/>
                <a:latin typeface="Arial" pitchFamily="34" charset="0"/>
                <a:ea typeface="+mn-ea"/>
                <a:cs typeface="+mn-cs"/>
              </a:rPr>
              <a:t>The minimum amplification</a:t>
            </a:r>
            <a:r>
              <a:rPr lang="en-US" sz="1100" b="0" i="0" kern="1200" dirty="0">
                <a:solidFill>
                  <a:schemeClr val="tx1"/>
                </a:solidFill>
                <a:effectLst/>
                <a:latin typeface="Arial" pitchFamily="34" charset="0"/>
                <a:ea typeface="+mn-ea"/>
                <a:cs typeface="+mn-cs"/>
              </a:rPr>
              <a:t> factors are shown here when enveloped</a:t>
            </a:r>
            <a:r>
              <a:rPr lang="en-US" sz="1100" b="0" i="0" kern="1200" baseline="0" dirty="0">
                <a:solidFill>
                  <a:schemeClr val="tx1"/>
                </a:solidFill>
                <a:effectLst/>
                <a:latin typeface="Arial" pitchFamily="34" charset="0"/>
                <a:ea typeface="+mn-ea"/>
                <a:cs typeface="+mn-cs"/>
              </a:rPr>
              <a:t> for accidental eccentricity in either X- or Y- directions</a:t>
            </a:r>
            <a:r>
              <a:rPr lang="en-US" sz="1100" b="0" i="0" kern="120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The resulting total</a:t>
            </a:r>
            <a:r>
              <a:rPr lang="en-US" sz="1100" b="0" kern="1200" baseline="0" dirty="0">
                <a:solidFill>
                  <a:schemeClr val="tx1"/>
                </a:solidFill>
                <a:effectLst/>
                <a:latin typeface="Arial" pitchFamily="34" charset="0"/>
                <a:ea typeface="+mn-ea"/>
                <a:cs typeface="+mn-cs"/>
              </a:rPr>
              <a:t> </a:t>
            </a:r>
            <a:r>
              <a:rPr lang="en-US" sz="1100" b="0" kern="1200" dirty="0">
                <a:solidFill>
                  <a:schemeClr val="tx1"/>
                </a:solidFill>
                <a:effectLst/>
                <a:latin typeface="Arial" pitchFamily="34" charset="0"/>
                <a:ea typeface="+mn-ea"/>
                <a:cs typeface="+mn-cs"/>
              </a:rPr>
              <a:t>maximum displacements </a:t>
            </a:r>
            <a:r>
              <a:rPr lang="en-US" sz="1100" b="0" i="1" kern="1200" dirty="0">
                <a:solidFill>
                  <a:schemeClr val="tx1"/>
                </a:solidFill>
                <a:effectLst/>
                <a:latin typeface="Arial" pitchFamily="34" charset="0"/>
                <a:ea typeface="+mn-ea"/>
                <a:cs typeface="+mn-cs"/>
              </a:rPr>
              <a:t>D</a:t>
            </a:r>
            <a:r>
              <a:rPr lang="en-US" sz="1100" b="0" i="1" kern="1200" baseline="-25000" dirty="0">
                <a:solidFill>
                  <a:schemeClr val="tx1"/>
                </a:solidFill>
                <a:effectLst/>
                <a:latin typeface="Arial" pitchFamily="34" charset="0"/>
                <a:ea typeface="+mn-ea"/>
                <a:cs typeface="+mn-cs"/>
              </a:rPr>
              <a:t>TM</a:t>
            </a:r>
            <a:r>
              <a:rPr lang="en-US" sz="1100" b="0" kern="1200" dirty="0">
                <a:solidFill>
                  <a:schemeClr val="tx1"/>
                </a:solidFill>
                <a:effectLst/>
                <a:latin typeface="Arial" pitchFamily="34" charset="0"/>
                <a:ea typeface="+mn-ea"/>
                <a:cs typeface="+mn-cs"/>
              </a:rPr>
              <a:t> </a:t>
            </a:r>
            <a:r>
              <a:rPr lang="en-NZ" sz="1100" b="0" kern="1200" dirty="0">
                <a:solidFill>
                  <a:schemeClr val="tx1"/>
                </a:solidFill>
                <a:effectLst/>
                <a:latin typeface="Arial" pitchFamily="34" charset="0"/>
                <a:ea typeface="+mn-ea"/>
                <a:cs typeface="+mn-cs"/>
              </a:rPr>
              <a:t>are shown for</a:t>
            </a:r>
            <a:r>
              <a:rPr lang="en-NZ" sz="1100" b="0" kern="1200" baseline="0" dirty="0">
                <a:solidFill>
                  <a:schemeClr val="tx1"/>
                </a:solidFill>
                <a:effectLst/>
                <a:latin typeface="Arial" pitchFamily="34" charset="0"/>
                <a:ea typeface="+mn-ea"/>
                <a:cs typeface="+mn-cs"/>
              </a:rPr>
              <a:t> the upper- and lower-bound properties.</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52</a:t>
            </a:fld>
            <a:endParaRPr lang="en-US"/>
          </a:p>
        </p:txBody>
      </p:sp>
    </p:spTree>
    <p:extLst>
      <p:ext uri="{BB962C8B-B14F-4D97-AF65-F5344CB8AC3E}">
        <p14:creationId xmlns:p14="http://schemas.microsoft.com/office/powerpoint/2010/main" val="6387427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The stability check is illustrated here since its a critical check for the design of the lead-rubber bearings,</a:t>
            </a:r>
            <a:r>
              <a:rPr lang="en-US" sz="1100" kern="1200" baseline="0" dirty="0">
                <a:solidFill>
                  <a:schemeClr val="tx1"/>
                </a:solidFill>
                <a:effectLst/>
                <a:latin typeface="Arial" pitchFamily="34" charset="0"/>
                <a:ea typeface="+mn-ea"/>
                <a:cs typeface="+mn-cs"/>
              </a:rPr>
              <a:t> and may be overly conservative to use enveloped (incompatible) displacements and vertical loads</a:t>
            </a:r>
            <a:r>
              <a:rPr lang="en-US" sz="1100" kern="1200" dirty="0">
                <a:solidFill>
                  <a:schemeClr val="tx1"/>
                </a:solidFill>
                <a:effectLst/>
                <a:latin typeface="Arial" pitchFamily="34" charset="0"/>
                <a:ea typeface="+mn-ea"/>
                <a:cs typeface="+mn-cs"/>
              </a:rPr>
              <a:t>.</a:t>
            </a:r>
            <a:r>
              <a:rPr lang="en-US" sz="1100" kern="1200" baseline="0" dirty="0">
                <a:solidFill>
                  <a:schemeClr val="tx1"/>
                </a:solidFill>
                <a:effectLst/>
                <a:latin typeface="Arial" pitchFamily="34" charset="0"/>
                <a:ea typeface="+mn-ea"/>
                <a:cs typeface="+mn-cs"/>
              </a:rPr>
              <a:t> H</a:t>
            </a:r>
            <a:r>
              <a:rPr lang="en-US" sz="1100" kern="1200" dirty="0">
                <a:solidFill>
                  <a:schemeClr val="tx1"/>
                </a:solidFill>
                <a:effectLst/>
                <a:latin typeface="Arial" pitchFamily="34" charset="0"/>
                <a:ea typeface="+mn-ea"/>
                <a:cs typeface="+mn-cs"/>
              </a:rPr>
              <a:t>owever,</a:t>
            </a:r>
            <a:r>
              <a:rPr lang="en-US" sz="1100" kern="1200" baseline="0" dirty="0">
                <a:solidFill>
                  <a:schemeClr val="tx1"/>
                </a:solidFill>
                <a:effectLst/>
                <a:latin typeface="Arial" pitchFamily="34" charset="0"/>
                <a:ea typeface="+mn-ea"/>
                <a:cs typeface="+mn-cs"/>
              </a:rPr>
              <a:t> its usually the manufacturers responsibility to do these design checks (as you give them displacements and loads)</a:t>
            </a:r>
            <a:r>
              <a:rPr lang="en-US" sz="1100" kern="1200" dirty="0">
                <a:solidFill>
                  <a:schemeClr val="tx1"/>
                </a:solidFill>
                <a:effectLst/>
                <a:latin typeface="Arial" pitchFamily="34" charset="0"/>
                <a:ea typeface="+mn-ea"/>
                <a:cs typeface="+mn-cs"/>
              </a:rPr>
              <a:t>. The equation</a:t>
            </a:r>
            <a:r>
              <a:rPr lang="en-US" sz="1100" kern="1200" baseline="0" dirty="0">
                <a:solidFill>
                  <a:schemeClr val="tx1"/>
                </a:solidFill>
                <a:effectLst/>
                <a:latin typeface="Arial" pitchFamily="34" charset="0"/>
                <a:ea typeface="+mn-ea"/>
                <a:cs typeface="+mn-cs"/>
              </a:rPr>
              <a:t> used to calculate the maximum allowable rubber layer thickness was shown earlier in the preliminary design.</a:t>
            </a:r>
            <a:endParaRPr lang="en-US" sz="1100" kern="1200" dirty="0">
              <a:solidFill>
                <a:schemeClr val="tx1"/>
              </a:solidFill>
              <a:effectLst/>
              <a:latin typeface="Arial" pitchFamily="34" charset="0"/>
              <a:ea typeface="+mn-ea"/>
              <a:cs typeface="+mn-cs"/>
            </a:endParaRPr>
          </a:p>
          <a:p>
            <a:endParaRPr lang="en-US" sz="1100" b="0" kern="1200" dirty="0">
              <a:solidFill>
                <a:schemeClr val="tx1"/>
              </a:solidFill>
              <a:effectLst/>
              <a:latin typeface="Arial" pitchFamily="34" charset="0"/>
              <a:ea typeface="+mn-ea"/>
              <a:cs typeface="+mn-cs"/>
            </a:endParaRPr>
          </a:p>
          <a:p>
            <a:r>
              <a:rPr lang="en-US" sz="1100" b="0" kern="1200" dirty="0">
                <a:solidFill>
                  <a:schemeClr val="tx1"/>
                </a:solidFill>
                <a:effectLst/>
                <a:latin typeface="Arial" pitchFamily="34" charset="0"/>
                <a:ea typeface="+mn-ea"/>
                <a:cs typeface="+mn-cs"/>
              </a:rPr>
              <a:t>The critical bearing location is Gridlines B4 and D4 which require a rubber thickness less than 0.28 inches which is at the lower limit for what can be satisfactorily constructed by manufactures. Note that all</a:t>
            </a:r>
            <a:r>
              <a:rPr lang="en-US" sz="1100" b="0" kern="1200" baseline="0" dirty="0">
                <a:solidFill>
                  <a:schemeClr val="tx1"/>
                </a:solidFill>
                <a:effectLst/>
                <a:latin typeface="Arial" pitchFamily="34" charset="0"/>
                <a:ea typeface="+mn-ea"/>
                <a:cs typeface="+mn-cs"/>
              </a:rPr>
              <a:t> bearings can be design for this worst case so that there is only one bearing type.</a:t>
            </a:r>
            <a:r>
              <a:rPr lang="en-US" sz="1100" b="0" kern="1200" dirty="0">
                <a:solidFill>
                  <a:schemeClr val="tx1"/>
                </a:solidFill>
                <a:effectLst/>
                <a:latin typeface="Arial" pitchFamily="34" charset="0"/>
                <a:ea typeface="+mn-ea"/>
                <a:cs typeface="+mn-cs"/>
              </a:rPr>
              <a:t> This would give a final bearing with 5.225/0.275 = 19 rubber layers each 0.275 inches (7 mm) thick. The rubber shear strains due to lateral displacements are high at 294% in the corner locations, but are achievable for a quality manufacturer. </a:t>
            </a:r>
          </a:p>
          <a:p>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53</a:t>
            </a:fld>
            <a:endParaRPr lang="en-US"/>
          </a:p>
        </p:txBody>
      </p:sp>
    </p:spTree>
    <p:extLst>
      <p:ext uri="{BB962C8B-B14F-4D97-AF65-F5344CB8AC3E}">
        <p14:creationId xmlns:p14="http://schemas.microsoft.com/office/powerpoint/2010/main" val="4172271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drawing shows the framing plan of the first floor of the structure.  Yellow lines along each grid line indicate the locations of heavy steel framing members.  These heavy members resist P-delta moments that are induced by the bearings.  A</a:t>
            </a:r>
            <a:r>
              <a:rPr lang="en-US" sz="1200" kern="1200" baseline="0" dirty="0">
                <a:solidFill>
                  <a:schemeClr val="tx1"/>
                </a:solidFill>
                <a:effectLst/>
                <a:latin typeface="Arial" pitchFamily="34" charset="0"/>
                <a:ea typeface="+mn-ea"/>
                <a:cs typeface="+mn-cs"/>
              </a:rPr>
              <a:t> second drawing indicates the displaced position of an elastomeric bearing, and the method of computing P-delta moments for the bearing.</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Computer analysis programs may not correctly calculate the large P-delta moments at the isolator level. The slide shows that moments</a:t>
            </a:r>
            <a:r>
              <a:rPr lang="en-US" sz="1200" kern="1200" baseline="0" dirty="0">
                <a:solidFill>
                  <a:schemeClr val="tx1"/>
                </a:solidFill>
                <a:effectLst/>
                <a:latin typeface="Arial" pitchFamily="34" charset="0"/>
                <a:ea typeface="+mn-ea"/>
                <a:cs typeface="+mn-cs"/>
              </a:rPr>
              <a:t> are caused by both displaced vertical loads, P, as well as horizontal shear, V. </a:t>
            </a:r>
            <a:r>
              <a:rPr lang="en-US" sz="1200" kern="1200" dirty="0">
                <a:solidFill>
                  <a:schemeClr val="tx1"/>
                </a:solidFill>
                <a:effectLst/>
                <a:latin typeface="Arial" pitchFamily="34" charset="0"/>
                <a:ea typeface="+mn-ea"/>
                <a:cs typeface="+mn-cs"/>
              </a:rPr>
              <a:t>For the elastomeric bearing, the P-delta moment is split one-half up and one-half down. </a:t>
            </a:r>
            <a:r>
              <a:rPr lang="en-US" sz="1100" baseline="0" dirty="0"/>
              <a:t>At the base level, heavier W24 x 146 girders/framing on column (isolator) lines are required to resist moments due to P-d loads and horizontal shear in isolators.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54</a:t>
            </a:fld>
            <a:endParaRPr lang="en-US"/>
          </a:p>
        </p:txBody>
      </p:sp>
    </p:spTree>
    <p:extLst>
      <p:ext uri="{BB962C8B-B14F-4D97-AF65-F5344CB8AC3E}">
        <p14:creationId xmlns:p14="http://schemas.microsoft.com/office/powerpoint/2010/main" val="35012595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a:t>As shown, an ELF Procedure is permitted for final design of this building since all the Standards criteria are met.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kern="1200" dirty="0">
              <a:solidFill>
                <a:schemeClr val="tx1"/>
              </a:solidFill>
              <a:effectLst/>
              <a:latin typeface="Arial" pitchFamily="34"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NZ"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55</a:t>
            </a:fld>
            <a:endParaRPr lang="en-US"/>
          </a:p>
        </p:txBody>
      </p:sp>
    </p:spTree>
    <p:extLst>
      <p:ext uri="{BB962C8B-B14F-4D97-AF65-F5344CB8AC3E}">
        <p14:creationId xmlns:p14="http://schemas.microsoft.com/office/powerpoint/2010/main" val="28698012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i="0" dirty="0"/>
              <a:t>This slide contains an acceleration response spectrum that illustrates a simple method to account for vertical earthquake accelerations.</a:t>
            </a:r>
            <a:r>
              <a:rPr lang="en-US" sz="1200" i="0" baseline="0" dirty="0"/>
              <a:t>  The spectrum shows that vertical earthquake accelerations may be approximated as roughly two-thirds of the maximum amplitude of the MCE-sub-R horizontal earthquake response spectrum.</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i="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i="0" dirty="0"/>
              <a:t>The </a:t>
            </a:r>
            <a:r>
              <a:rPr lang="en-US" dirty="0"/>
              <a:t>±0.2S</a:t>
            </a:r>
            <a:r>
              <a:rPr lang="en-US" baseline="-25000" dirty="0"/>
              <a:t>MS</a:t>
            </a:r>
            <a:r>
              <a:rPr lang="en-US" dirty="0"/>
              <a:t>D</a:t>
            </a:r>
            <a:r>
              <a:rPr lang="en-NZ" sz="1100" i="1" baseline="0" dirty="0"/>
              <a:t> </a:t>
            </a:r>
            <a:r>
              <a:rPr lang="en-US" sz="1200" i="0" dirty="0"/>
              <a:t>assumes the vertical response spectrum is about 2/3 of the horizontal with 30% combination i.e. 0.67 x 0.3 = </a:t>
            </a:r>
            <a:r>
              <a:rPr lang="en-NZ" sz="1200" i="0" dirty="0"/>
              <a:t>0.2 </a:t>
            </a:r>
            <a:r>
              <a:rPr lang="en-US" sz="1200" i="0" dirty="0"/>
              <a:t>factor.</a:t>
            </a:r>
            <a:r>
              <a:rPr lang="en-US" sz="1200" i="0" baseline="0" dirty="0"/>
              <a:t> Hence </a:t>
            </a:r>
            <a:r>
              <a:rPr lang="en-US" sz="1200" i="0" dirty="0"/>
              <a:t>it</a:t>
            </a:r>
            <a:r>
              <a:rPr lang="en-US" sz="1200" i="0" baseline="0" dirty="0"/>
              <a:t> assumes the vertical acceleration is about 0.93g for this site.</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Another approach, recommended in commentary, is to compute a more refined vertical spectrum using the 2009 NEHRP Provisions in Chapter 23.</a:t>
            </a:r>
            <a:endParaRPr lang="en-US" sz="1100" b="0" i="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56</a:t>
            </a:fld>
            <a:endParaRPr lang="en-US"/>
          </a:p>
        </p:txBody>
      </p:sp>
    </p:spTree>
    <p:extLst>
      <p:ext uri="{BB962C8B-B14F-4D97-AF65-F5344CB8AC3E}">
        <p14:creationId xmlns:p14="http://schemas.microsoft.com/office/powerpoint/2010/main" val="22654012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graph is shown on this slide that indicates the relationship between the horizontal design response spectrum and the vertical design response spectrum.  The vertical response</a:t>
            </a:r>
            <a:r>
              <a:rPr lang="en-US" sz="1200" kern="1200" baseline="0" dirty="0">
                <a:solidFill>
                  <a:schemeClr val="tx1"/>
                </a:solidFill>
                <a:effectLst/>
                <a:latin typeface="Arial" pitchFamily="34" charset="0"/>
                <a:ea typeface="+mn-ea"/>
                <a:cs typeface="+mn-cs"/>
              </a:rPr>
              <a:t> spectrum must not fall below 50 percent of the horizontal response spectrum.  At periods above about 0.4 seconds it is shown that this limitation governs the vertical response spectrum.</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 2009 Provisions have a simplified method to calculate the  vertical spectrum through the parameter </a:t>
            </a:r>
            <a:r>
              <a:rPr lang="en-US" sz="1200" i="1" kern="1200" dirty="0">
                <a:solidFill>
                  <a:schemeClr val="tx1"/>
                </a:solidFill>
                <a:effectLst/>
                <a:latin typeface="Arial" pitchFamily="34" charset="0"/>
                <a:ea typeface="+mn-ea"/>
                <a:cs typeface="+mn-cs"/>
              </a:rPr>
              <a:t>S</a:t>
            </a:r>
            <a:r>
              <a:rPr lang="en-US" sz="1200" i="1" kern="1200" baseline="-25000" dirty="0">
                <a:solidFill>
                  <a:schemeClr val="tx1"/>
                </a:solidFill>
                <a:effectLst/>
                <a:latin typeface="Arial" pitchFamily="34" charset="0"/>
                <a:ea typeface="+mn-ea"/>
                <a:cs typeface="+mn-cs"/>
              </a:rPr>
              <a:t>S</a:t>
            </a:r>
            <a:r>
              <a:rPr lang="en-US" sz="1200" kern="1200" dirty="0">
                <a:solidFill>
                  <a:schemeClr val="tx1"/>
                </a:solidFill>
                <a:effectLst/>
                <a:latin typeface="Arial" pitchFamily="34" charset="0"/>
                <a:ea typeface="+mn-ea"/>
                <a:cs typeface="+mn-cs"/>
              </a:rPr>
              <a:t> (short-period horizontal spectral acceleration), as well as the site class classification. The resulting vertical</a:t>
            </a:r>
            <a:r>
              <a:rPr lang="en-US" sz="1200" kern="1200" baseline="0" dirty="0">
                <a:solidFill>
                  <a:schemeClr val="tx1"/>
                </a:solidFill>
                <a:effectLst/>
                <a:latin typeface="Arial" pitchFamily="34" charset="0"/>
                <a:ea typeface="+mn-ea"/>
                <a:cs typeface="+mn-cs"/>
              </a:rPr>
              <a:t> response spectrum to use for design is shown.</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57</a:t>
            </a:fld>
            <a:endParaRPr lang="en-US"/>
          </a:p>
        </p:txBody>
      </p:sp>
    </p:spTree>
    <p:extLst>
      <p:ext uri="{BB962C8B-B14F-4D97-AF65-F5344CB8AC3E}">
        <p14:creationId xmlns:p14="http://schemas.microsoft.com/office/powerpoint/2010/main" val="936441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drawing shows a simple single-degree-of-freedom (SDOF) vertical oscillator</a:t>
            </a:r>
            <a:r>
              <a:rPr lang="en-US" sz="1200" kern="1200" baseline="0" dirty="0">
                <a:solidFill>
                  <a:schemeClr val="tx1"/>
                </a:solidFill>
                <a:effectLst/>
                <a:latin typeface="Arial" pitchFamily="34" charset="0"/>
                <a:ea typeface="+mn-ea"/>
                <a:cs typeface="+mn-cs"/>
              </a:rPr>
              <a:t> as a way of illustrating the approach to performing vertical response spectrum analysis.  Two springs are shown in series, the upper spring representing the stiffness of the bearings, and the lower spring representing the stiffness of the soil.  At the top of the springs a mass is shown, representing the total mass of the superstructure.</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A single degree of freedom analysis should be used initially to estimate the vertical period and resulting vertical base reaction. Here the vertical stiffness</a:t>
            </a:r>
            <a:r>
              <a:rPr lang="en-US" sz="1200" kern="1200" baseline="0" dirty="0">
                <a:solidFill>
                  <a:schemeClr val="tx1"/>
                </a:solidFill>
                <a:effectLst/>
                <a:latin typeface="Arial" pitchFamily="34" charset="0"/>
                <a:ea typeface="+mn-ea"/>
                <a:cs typeface="+mn-cs"/>
              </a:rPr>
              <a:t> only considers the bearings and soil-structure interaction (where geotechnical expertise is required).</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58</a:t>
            </a:fld>
            <a:endParaRPr lang="en-US"/>
          </a:p>
        </p:txBody>
      </p:sp>
    </p:spTree>
    <p:extLst>
      <p:ext uri="{BB962C8B-B14F-4D97-AF65-F5344CB8AC3E}">
        <p14:creationId xmlns:p14="http://schemas.microsoft.com/office/powerpoint/2010/main" val="31154287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Our</a:t>
            </a:r>
            <a:r>
              <a:rPr lang="en-US" sz="1200" kern="1200" baseline="0" dirty="0">
                <a:solidFill>
                  <a:schemeClr val="tx1"/>
                </a:solidFill>
                <a:effectLst/>
                <a:latin typeface="Arial" pitchFamily="34" charset="0"/>
                <a:ea typeface="+mn-ea"/>
                <a:cs typeface="+mn-cs"/>
              </a:rPr>
              <a:t> practices for modelling buildings are focused on horizontal actions, not vertical. Hence special modelling considerations are necessary, as </a:t>
            </a:r>
            <a:r>
              <a:rPr lang="en-US" sz="1200" b="0" kern="1200" dirty="0">
                <a:solidFill>
                  <a:schemeClr val="tx1"/>
                </a:solidFill>
                <a:effectLst/>
                <a:latin typeface="Arial" pitchFamily="34" charset="0"/>
                <a:ea typeface="+mn-ea"/>
                <a:cs typeface="+mn-cs"/>
              </a:rPr>
              <a:t>outlined in the </a:t>
            </a:r>
            <a:r>
              <a:rPr lang="en-US" sz="1200" b="0" i="1" kern="1200" dirty="0">
                <a:solidFill>
                  <a:schemeClr val="tx1"/>
                </a:solidFill>
                <a:effectLst/>
                <a:latin typeface="Arial" pitchFamily="34" charset="0"/>
                <a:ea typeface="+mn-ea"/>
                <a:cs typeface="+mn-cs"/>
              </a:rPr>
              <a:t>Standard </a:t>
            </a:r>
            <a:r>
              <a:rPr lang="en-US" sz="1200" b="0" kern="1200" dirty="0">
                <a:solidFill>
                  <a:schemeClr val="tx1"/>
                </a:solidFill>
                <a:effectLst/>
                <a:latin typeface="Arial" pitchFamily="34" charset="0"/>
                <a:ea typeface="+mn-ea"/>
                <a:cs typeface="+mn-cs"/>
              </a:rPr>
              <a:t>commentary </a:t>
            </a:r>
            <a:r>
              <a:rPr lang="en-US" sz="1200" b="0" i="1" kern="1200" dirty="0">
                <a:solidFill>
                  <a:schemeClr val="tx1"/>
                </a:solidFill>
                <a:effectLst/>
                <a:latin typeface="Arial" pitchFamily="34" charset="0"/>
                <a:ea typeface="+mn-ea"/>
                <a:cs typeface="+mn-cs"/>
              </a:rPr>
              <a:t>§C17.6.2. </a:t>
            </a:r>
            <a:r>
              <a:rPr lang="en-US" sz="1200" kern="1200" dirty="0">
                <a:solidFill>
                  <a:schemeClr val="tx1"/>
                </a:solidFill>
                <a:effectLst/>
                <a:latin typeface="Arial" pitchFamily="34" charset="0"/>
                <a:ea typeface="+mn-ea"/>
                <a:cs typeface="+mn-cs"/>
              </a:rPr>
              <a:t>The multi-degree of freedom ETABS model shows that the longest period for a vertical mode shape is around 0.34 seconds, so we would expect a lower base reaction than 1.09g using the vertical response spectrum analysis.</a:t>
            </a:r>
            <a:endParaRPr lang="en-US" sz="1200" kern="1200" baseline="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59</a:t>
            </a:fld>
            <a:endParaRPr lang="en-US"/>
          </a:p>
        </p:txBody>
      </p:sp>
    </p:spTree>
    <p:extLst>
      <p:ext uri="{BB962C8B-B14F-4D97-AF65-F5344CB8AC3E}">
        <p14:creationId xmlns:p14="http://schemas.microsoft.com/office/powerpoint/2010/main" val="329023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a:t>
            </a:r>
            <a:r>
              <a:rPr lang="en-US" baseline="0" dirty="0"/>
              <a:t> is a p</a:t>
            </a:r>
            <a:r>
              <a:rPr lang="en-US" dirty="0"/>
              <a:t>lan view showing penthouse</a:t>
            </a:r>
            <a:r>
              <a:rPr lang="en-US" baseline="0" dirty="0"/>
              <a:t> roof framing, measuring 50 feet by 100 feet.</a:t>
            </a:r>
            <a:endParaRPr lang="en-US" dirty="0"/>
          </a:p>
          <a:p>
            <a:endParaRPr lang="en-US" dirty="0"/>
          </a:p>
          <a:p>
            <a:r>
              <a:rPr lang="en-US" dirty="0"/>
              <a:t>Note</a:t>
            </a:r>
            <a:r>
              <a:rPr lang="en-US" baseline="0" dirty="0"/>
              <a:t> the labeling of the longitudinal (X-direction) in the left-right direction of the page, and transverse (Y-direction) in the up-down direction of the page.</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6</a:t>
            </a:fld>
            <a:endParaRPr lang="en-US" dirty="0"/>
          </a:p>
        </p:txBody>
      </p:sp>
    </p:spTree>
    <p:extLst>
      <p:ext uri="{BB962C8B-B14F-4D97-AF65-F5344CB8AC3E}">
        <p14:creationId xmlns:p14="http://schemas.microsoft.com/office/powerpoint/2010/main" val="24058236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baseline="0" dirty="0"/>
              <a:t>A drawing shows the grid lines corresponding to the upper left quadrant of the floor plan. </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 vertical response spectrum analysis resulted in a total reaction in the upwards/downwards direction of 7174 kip, which is equivalent to 7174/10200 = 0.7g</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which is less than that assumed for the ELF analysis.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itchFamily="34" charset="0"/>
                <a:ea typeface="+mn-ea"/>
                <a:cs typeface="+mn-cs"/>
              </a:rPr>
              <a:t>These vertical earthquake effects are</a:t>
            </a:r>
            <a:r>
              <a:rPr lang="en-US" sz="1200" b="0" i="0" kern="1200" baseline="0" dirty="0">
                <a:solidFill>
                  <a:schemeClr val="tx1"/>
                </a:solidFill>
                <a:effectLst/>
                <a:latin typeface="Arial" pitchFamily="34" charset="0"/>
                <a:ea typeface="+mn-ea"/>
                <a:cs typeface="+mn-cs"/>
              </a:rPr>
              <a:t> combined with the two horizontal earthquake components using the orthogonal rule 100%-30%-30%.</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60</a:t>
            </a:fld>
            <a:endParaRPr lang="en-US"/>
          </a:p>
        </p:txBody>
      </p:sp>
    </p:spTree>
    <p:extLst>
      <p:ext uri="{BB962C8B-B14F-4D97-AF65-F5344CB8AC3E}">
        <p14:creationId xmlns:p14="http://schemas.microsoft.com/office/powerpoint/2010/main" val="680425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a:t>Two graphs are shown at the bottom of the slide.  The left graph</a:t>
            </a:r>
            <a:r>
              <a:rPr lang="en-NZ" baseline="0" dirty="0"/>
              <a:t> shows acceleration response spectra for seven different ground motions, as well as a smoothed “target” spectrum.  The seven response spectra fall in a range both above and below the target spectrum.  The right graph is also an acceleration response spectrum plot.  On this graph are shown the target response spectrum from the previous graph along with the average of the seven records from previous graph.  The average response spectrum matches the target response spectrum closely over the period range of interests, from approximately 1.1 to 2.7 seconds.</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Selection and scaling of appropriate ground motions should be performed by a ground motion expert. It is noted that </a:t>
            </a:r>
            <a:r>
              <a:rPr lang="en-NZ" dirty="0"/>
              <a:t>ground motion criteria</a:t>
            </a:r>
            <a:r>
              <a:rPr lang="en-NZ" baseline="0" dirty="0"/>
              <a:t> for seismically isolated structures is different from that required for the NLRHA of other structures in the </a:t>
            </a:r>
            <a:r>
              <a:rPr lang="en-NZ" i="1" baseline="0" dirty="0"/>
              <a:t>Standard</a:t>
            </a:r>
            <a:r>
              <a:rPr lang="en-NZ" baseline="0" dirty="0"/>
              <a:t> (</a:t>
            </a:r>
            <a:r>
              <a:rPr lang="en-NZ" i="0" baseline="0" dirty="0"/>
              <a:t>ASCE 7-2016).</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61</a:t>
            </a:fld>
            <a:endParaRPr lang="en-US"/>
          </a:p>
        </p:txBody>
      </p:sp>
    </p:spTree>
    <p:extLst>
      <p:ext uri="{BB962C8B-B14F-4D97-AF65-F5344CB8AC3E}">
        <p14:creationId xmlns:p14="http://schemas.microsoft.com/office/powerpoint/2010/main" val="33822493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sz="1100" dirty="0"/>
              <a:t>At the </a:t>
            </a:r>
            <a:r>
              <a:rPr lang="en-NZ" sz="1100" dirty="0" err="1"/>
              <a:t>center</a:t>
            </a:r>
            <a:r>
              <a:rPr lang="en-NZ" sz="1100" dirty="0"/>
              <a:t> of this slide are shown two earthquake </a:t>
            </a:r>
            <a:r>
              <a:rPr lang="en-NZ" sz="1100" dirty="0" err="1"/>
              <a:t>accelerographs</a:t>
            </a:r>
            <a:r>
              <a:rPr lang="en-NZ" sz="1100" dirty="0"/>
              <a:t>,</a:t>
            </a:r>
            <a:r>
              <a:rPr lang="en-NZ" sz="1100" baseline="0" dirty="0"/>
              <a:t> with the vertical axes </a:t>
            </a:r>
            <a:r>
              <a:rPr lang="en-NZ" sz="1100" baseline="0" dirty="0" err="1"/>
              <a:t>labeled</a:t>
            </a:r>
            <a:r>
              <a:rPr lang="en-NZ" sz="1100" baseline="0" dirty="0"/>
              <a:t> “Acceleration Amplitude 1, (g)” and “Acceleration Amplitude 2, (g), with scales running from -0.8 g to 0.8 g.  The horizontal axes are the time scale, running from 0 to 40 seconds.  These two plots are meant to illustrate schematically that a typical earthquake record for seismic isolation design consists of two orthogonal components applied simultaneously to the structure.</a:t>
            </a:r>
            <a:endParaRPr lang="en-US" sz="1100" b="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100" b="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Only for sites within 3 miles of an active fault does the </a:t>
            </a:r>
            <a:r>
              <a:rPr lang="en-US" sz="1100" b="0" i="1" kern="1200" dirty="0">
                <a:solidFill>
                  <a:schemeClr val="tx1"/>
                </a:solidFill>
                <a:effectLst/>
                <a:latin typeface="Arial" pitchFamily="34" charset="0"/>
                <a:ea typeface="+mn-ea"/>
                <a:cs typeface="+mn-cs"/>
              </a:rPr>
              <a:t>Standard</a:t>
            </a:r>
            <a:r>
              <a:rPr lang="en-US" sz="1100" b="0" kern="1200" dirty="0">
                <a:solidFill>
                  <a:schemeClr val="tx1"/>
                </a:solidFill>
                <a:effectLst/>
                <a:latin typeface="Arial" pitchFamily="34" charset="0"/>
                <a:ea typeface="+mn-ea"/>
                <a:cs typeface="+mn-cs"/>
              </a:rPr>
              <a:t> specify how the two scaled components of each record should be applied to a three-dimensional model (i.e., how the two components of each record should be oriented with respect to the axes of the model).  For other sites, the </a:t>
            </a:r>
            <a:r>
              <a:rPr lang="en-US" sz="1100" b="0" i="1" kern="1200" dirty="0">
                <a:solidFill>
                  <a:schemeClr val="tx1"/>
                </a:solidFill>
                <a:effectLst/>
                <a:latin typeface="Arial" pitchFamily="34" charset="0"/>
                <a:ea typeface="+mn-ea"/>
                <a:cs typeface="+mn-cs"/>
              </a:rPr>
              <a:t>Standards </a:t>
            </a:r>
            <a:r>
              <a:rPr lang="en-US" sz="1100" b="0" kern="1200" dirty="0">
                <a:solidFill>
                  <a:schemeClr val="tx1"/>
                </a:solidFill>
                <a:effectLst/>
                <a:latin typeface="Arial" pitchFamily="34" charset="0"/>
                <a:ea typeface="+mn-ea"/>
                <a:cs typeface="+mn-cs"/>
              </a:rPr>
              <a:t>commentary states that individual pairs of horizontal ground motion components need not be applied in multiple orientations. </a:t>
            </a:r>
            <a:endParaRPr lang="en-US" sz="1050" b="0" i="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62</a:t>
            </a:fld>
            <a:endParaRPr lang="en-US"/>
          </a:p>
        </p:txBody>
      </p:sp>
    </p:spTree>
    <p:extLst>
      <p:ext uri="{BB962C8B-B14F-4D97-AF65-F5344CB8AC3E}">
        <p14:creationId xmlns:p14="http://schemas.microsoft.com/office/powerpoint/2010/main" val="14759687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This slide shows five</a:t>
            </a:r>
            <a:r>
              <a:rPr lang="en-US" sz="1200" kern="1200" baseline="0" dirty="0">
                <a:solidFill>
                  <a:schemeClr val="tx1"/>
                </a:solidFill>
                <a:effectLst/>
                <a:latin typeface="Arial" pitchFamily="34" charset="0"/>
                <a:ea typeface="+mn-ea"/>
                <a:cs typeface="+mn-cs"/>
              </a:rPr>
              <a:t> different screen shots from input tables of the structural analysis software ETABS.  Properties that must be entered in the software include the following:  Approximate mass and rotational inertias of individual isolators; vertical stiffness in U1 direction; linear isolator properties, used in nonlinear modal history analysis; mid-height of isolation bearing; lower bound isolator properties in U2 and U3 directions; zero elastic torsional stiffness, and elastic bending stiffness about X and Y axes.</a:t>
            </a: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For most types of isolators, force-deflection properties can be approximated by bilinear, hysteretic curves that can be modeled using commercially available nonlinear structural analysis programs.  The initial stiffness, yield strength and post yield stiffness ratio of a single bearing for the lower-bound properties specified in ETABS is given. It is noted that ETABS also asks for linear properties which are used in the nonlinear modal history analysis. It is recommended to specify a low effective stiffness, say equal to the post-elastic stiffness, and zero effective damping.</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kern="1200" dirty="0">
              <a:solidFill>
                <a:schemeClr val="tx1"/>
              </a:solidFill>
              <a:effectLst/>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63</a:t>
            </a:fld>
            <a:endParaRPr lang="en-US"/>
          </a:p>
        </p:txBody>
      </p:sp>
    </p:spTree>
    <p:extLst>
      <p:ext uri="{BB962C8B-B14F-4D97-AF65-F5344CB8AC3E}">
        <p14:creationId xmlns:p14="http://schemas.microsoft.com/office/powerpoint/2010/main" val="30912110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100" b="0" i="0" kern="1200" dirty="0">
                <a:solidFill>
                  <a:schemeClr val="tx1"/>
                </a:solidFill>
                <a:effectLst/>
                <a:latin typeface="Arial" pitchFamily="34" charset="0"/>
                <a:ea typeface="+mn-ea"/>
                <a:cs typeface="+mn-cs"/>
              </a:rPr>
              <a:t>This slide illustrates a screen shot from the structural analysis software ETABS, showing the definition of the modal case for analysis, which</a:t>
            </a:r>
            <a:r>
              <a:rPr lang="en-US" sz="1100" b="0" i="0" kern="1200" baseline="0" dirty="0">
                <a:solidFill>
                  <a:schemeClr val="tx1"/>
                </a:solidFill>
                <a:effectLst/>
                <a:latin typeface="Arial" pitchFamily="34" charset="0"/>
                <a:ea typeface="+mn-ea"/>
                <a:cs typeface="+mn-cs"/>
              </a:rPr>
              <a:t> is used for the Fast-Nonlinear Analysis (FNA).</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64</a:t>
            </a:fld>
            <a:endParaRPr lang="en-US"/>
          </a:p>
        </p:txBody>
      </p:sp>
    </p:spTree>
    <p:extLst>
      <p:ext uri="{BB962C8B-B14F-4D97-AF65-F5344CB8AC3E}">
        <p14:creationId xmlns:p14="http://schemas.microsoft.com/office/powerpoint/2010/main" val="1805419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itchFamily="34" charset="0"/>
                <a:ea typeface="+mn-ea"/>
                <a:cs typeface="+mn-cs"/>
              </a:rPr>
              <a:t>This slide illustrates a screen shot from the structural analysis software ETABS, showing the definition of load cases for time</a:t>
            </a:r>
            <a:r>
              <a:rPr lang="en-US" sz="1200" b="0" i="0" kern="1200" baseline="0" dirty="0">
                <a:solidFill>
                  <a:schemeClr val="tx1"/>
                </a:solidFill>
                <a:effectLst/>
                <a:latin typeface="Arial" pitchFamily="34" charset="0"/>
                <a:ea typeface="+mn-ea"/>
                <a:cs typeface="+mn-cs"/>
              </a:rPr>
              <a:t> history analysis.  </a:t>
            </a:r>
            <a:r>
              <a:rPr lang="en-US" sz="1200" u="none" kern="1200" dirty="0">
                <a:solidFill>
                  <a:schemeClr val="tx1"/>
                </a:solidFill>
                <a:effectLst/>
                <a:latin typeface="Arial" pitchFamily="34" charset="0"/>
                <a:ea typeface="+mn-ea"/>
                <a:cs typeface="+mn-cs"/>
              </a:rPr>
              <a:t>Guidance</a:t>
            </a:r>
            <a:r>
              <a:rPr lang="en-US" sz="1200" u="none" kern="1200" baseline="0" dirty="0">
                <a:solidFill>
                  <a:schemeClr val="tx1"/>
                </a:solidFill>
                <a:effectLst/>
                <a:latin typeface="Arial" pitchFamily="34" charset="0"/>
                <a:ea typeface="+mn-ea"/>
                <a:cs typeface="+mn-cs"/>
              </a:rPr>
              <a:t> is shown for ETABS inputs for each of the earthquake records.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200" b="0" i="0" u="none"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65</a:t>
            </a:fld>
            <a:endParaRPr lang="en-US"/>
          </a:p>
        </p:txBody>
      </p:sp>
    </p:spTree>
    <p:extLst>
      <p:ext uri="{BB962C8B-B14F-4D97-AF65-F5344CB8AC3E}">
        <p14:creationId xmlns:p14="http://schemas.microsoft.com/office/powerpoint/2010/main" val="36351265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A graph illustrates the base shear force-displacement hysteresis loops for static equivalent lateral force (ELF) analysis and for nonlinear response history analysis (NLRHA).  The graph shows</a:t>
            </a:r>
            <a:r>
              <a:rPr lang="en-US" sz="1100" kern="1200" baseline="0" dirty="0">
                <a:solidFill>
                  <a:schemeClr val="tx1"/>
                </a:solidFill>
                <a:effectLst/>
                <a:latin typeface="Arial" pitchFamily="34" charset="0"/>
                <a:ea typeface="+mn-ea"/>
                <a:cs typeface="+mn-cs"/>
              </a:rPr>
              <a:t> that all the hysteresis loops from the NLRHA fall inside the bounding loop from the ELF procedure.</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Due to the many inputs required for NLRHA it is important to carry out verification checks. This slide</a:t>
            </a:r>
            <a:r>
              <a:rPr lang="en-US" sz="1100" kern="1200" baseline="0" dirty="0">
                <a:solidFill>
                  <a:schemeClr val="tx1"/>
                </a:solidFill>
                <a:effectLst/>
                <a:latin typeface="Arial" pitchFamily="34" charset="0"/>
                <a:ea typeface="+mn-ea"/>
                <a:cs typeface="+mn-cs"/>
              </a:rPr>
              <a:t> </a:t>
            </a:r>
            <a:r>
              <a:rPr lang="en-US" sz="1100" kern="1200" dirty="0">
                <a:solidFill>
                  <a:schemeClr val="tx1"/>
                </a:solidFill>
                <a:effectLst/>
                <a:latin typeface="Arial" pitchFamily="34" charset="0"/>
                <a:ea typeface="+mn-ea"/>
                <a:cs typeface="+mn-cs"/>
              </a:rPr>
              <a:t>shows the NLRHA hysteretic response (base shear vs. displacement) of the isolation system in the X and Y directions from ground motion 5, which compares well to the ELF procedure.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66</a:t>
            </a:fld>
            <a:endParaRPr lang="en-US"/>
          </a:p>
        </p:txBody>
      </p:sp>
    </p:spTree>
    <p:extLst>
      <p:ext uri="{BB962C8B-B14F-4D97-AF65-F5344CB8AC3E}">
        <p14:creationId xmlns:p14="http://schemas.microsoft.com/office/powerpoint/2010/main" val="16981807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There is a graph that shows earthquake displacement records for the</a:t>
            </a:r>
            <a:r>
              <a:rPr lang="en-US" sz="1100" kern="1200" baseline="0" dirty="0">
                <a:solidFill>
                  <a:schemeClr val="tx1"/>
                </a:solidFill>
                <a:effectLst/>
                <a:latin typeface="Arial" pitchFamily="34" charset="0"/>
                <a:ea typeface="+mn-ea"/>
                <a:cs typeface="+mn-cs"/>
              </a:rPr>
              <a:t> isolation system, </a:t>
            </a:r>
            <a:r>
              <a:rPr lang="en-US" sz="1100" kern="1200" dirty="0">
                <a:solidFill>
                  <a:schemeClr val="tx1"/>
                </a:solidFill>
                <a:effectLst/>
                <a:latin typeface="Arial" pitchFamily="34" charset="0"/>
                <a:ea typeface="+mn-ea"/>
                <a:cs typeface="+mn-cs"/>
              </a:rPr>
              <a:t>with the horizontal axis</a:t>
            </a:r>
            <a:r>
              <a:rPr lang="en-US" sz="1100" kern="1200" baseline="0" dirty="0">
                <a:solidFill>
                  <a:schemeClr val="tx1"/>
                </a:solidFill>
                <a:effectLst/>
                <a:latin typeface="Arial" pitchFamily="34" charset="0"/>
                <a:ea typeface="+mn-ea"/>
                <a:cs typeface="+mn-cs"/>
              </a:rPr>
              <a:t> labeled “Time (seconds)” running from 0 to 40 seconds.  The vertical axis is labeled “Displacement (inch)” running from -12 to 12 inches.  One displacement record is labeled “X-direction” and the other “Y-direction”.  Also shown on the graph is the square-root-of-sum-of-squares combination of the X and Y displacement records labeled “SRSS”</a:t>
            </a:r>
            <a:endParaRPr lang="en-US" sz="1100" kern="1200" dirty="0">
              <a:solidFill>
                <a:schemeClr val="tx1"/>
              </a:solidFill>
              <a:effectLst/>
              <a:latin typeface="Arial" pitchFamily="34" charset="0"/>
              <a:ea typeface="+mn-ea"/>
              <a:cs typeface="+mn-cs"/>
            </a:endParaRPr>
          </a:p>
          <a:p>
            <a:endParaRPr lang="en-US" sz="1100" kern="1200" dirty="0">
              <a:solidFill>
                <a:schemeClr val="tx1"/>
              </a:solidFill>
              <a:effectLst/>
              <a:latin typeface="Arial" pitchFamily="34" charset="0"/>
              <a:ea typeface="+mn-ea"/>
              <a:cs typeface="+mn-cs"/>
            </a:endParaRPr>
          </a:p>
          <a:p>
            <a:r>
              <a:rPr lang="en-US" sz="1100" kern="1200" dirty="0">
                <a:solidFill>
                  <a:schemeClr val="tx1"/>
                </a:solidFill>
                <a:effectLst/>
                <a:latin typeface="Arial" pitchFamily="34" charset="0"/>
                <a:ea typeface="+mn-ea"/>
                <a:cs typeface="+mn-cs"/>
              </a:rPr>
              <a:t>This</a:t>
            </a:r>
            <a:r>
              <a:rPr lang="en-US" sz="1100" kern="1200" baseline="0" dirty="0">
                <a:solidFill>
                  <a:schemeClr val="tx1"/>
                </a:solidFill>
                <a:effectLst/>
                <a:latin typeface="Arial" pitchFamily="34" charset="0"/>
                <a:ea typeface="+mn-ea"/>
                <a:cs typeface="+mn-cs"/>
              </a:rPr>
              <a:t> slide </a:t>
            </a:r>
            <a:r>
              <a:rPr lang="en-US" sz="1100" kern="1200" dirty="0">
                <a:solidFill>
                  <a:schemeClr val="tx1"/>
                </a:solidFill>
                <a:effectLst/>
                <a:latin typeface="Arial" pitchFamily="34" charset="0"/>
                <a:ea typeface="+mn-ea"/>
                <a:cs typeface="+mn-cs"/>
              </a:rPr>
              <a:t>shows the displacement history of the isolation system in the X and Y directions for ground motion 5, Loma Prieta, using lower-bound properties. The peak X and Y displacements were 11.9</a:t>
            </a:r>
            <a:r>
              <a:rPr lang="en-US" sz="1100" kern="1200" baseline="0" dirty="0">
                <a:solidFill>
                  <a:schemeClr val="tx1"/>
                </a:solidFill>
                <a:effectLst/>
                <a:latin typeface="Arial" pitchFamily="34" charset="0"/>
                <a:ea typeface="+mn-ea"/>
                <a:cs typeface="+mn-cs"/>
              </a:rPr>
              <a:t> and</a:t>
            </a:r>
            <a:r>
              <a:rPr lang="en-US" sz="1100" kern="1200" dirty="0">
                <a:solidFill>
                  <a:schemeClr val="tx1"/>
                </a:solidFill>
                <a:effectLst/>
                <a:latin typeface="Arial" pitchFamily="34" charset="0"/>
                <a:ea typeface="+mn-ea"/>
                <a:cs typeface="+mn-cs"/>
              </a:rPr>
              <a:t> 6.5 respectively. Simply</a:t>
            </a:r>
            <a:r>
              <a:rPr lang="en-US" sz="1100" kern="1200" baseline="0" dirty="0">
                <a:solidFill>
                  <a:schemeClr val="tx1"/>
                </a:solidFill>
                <a:effectLst/>
                <a:latin typeface="Arial" pitchFamily="34" charset="0"/>
                <a:ea typeface="+mn-ea"/>
                <a:cs typeface="+mn-cs"/>
              </a:rPr>
              <a:t> t</a:t>
            </a:r>
            <a:r>
              <a:rPr lang="en-US" sz="1100" kern="1200" dirty="0">
                <a:solidFill>
                  <a:schemeClr val="tx1"/>
                </a:solidFill>
                <a:effectLst/>
                <a:latin typeface="Arial" pitchFamily="34" charset="0"/>
                <a:ea typeface="+mn-ea"/>
                <a:cs typeface="+mn-cs"/>
              </a:rPr>
              <a:t>aking the SRSS of these maximum X and Y displacements is overly conservative i.e. (11.9</a:t>
            </a:r>
            <a:r>
              <a:rPr lang="en-US" sz="1100" kern="1200" baseline="30000" dirty="0">
                <a:solidFill>
                  <a:schemeClr val="tx1"/>
                </a:solidFill>
                <a:effectLst/>
                <a:latin typeface="Arial" pitchFamily="34" charset="0"/>
                <a:ea typeface="+mn-ea"/>
                <a:cs typeface="+mn-cs"/>
              </a:rPr>
              <a:t>2</a:t>
            </a:r>
            <a:r>
              <a:rPr lang="en-US" sz="1100" kern="1200" dirty="0">
                <a:solidFill>
                  <a:schemeClr val="tx1"/>
                </a:solidFill>
                <a:effectLst/>
                <a:latin typeface="Arial" pitchFamily="34" charset="0"/>
                <a:ea typeface="+mn-ea"/>
                <a:cs typeface="+mn-cs"/>
              </a:rPr>
              <a:t>+6.5</a:t>
            </a:r>
            <a:r>
              <a:rPr lang="en-US" sz="1100" kern="1200" baseline="30000" dirty="0">
                <a:solidFill>
                  <a:schemeClr val="tx1"/>
                </a:solidFill>
                <a:effectLst/>
                <a:latin typeface="Arial" pitchFamily="34" charset="0"/>
                <a:ea typeface="+mn-ea"/>
                <a:cs typeface="+mn-cs"/>
              </a:rPr>
              <a:t>2</a:t>
            </a:r>
            <a:r>
              <a:rPr lang="en-US" sz="1100" kern="1200" dirty="0">
                <a:solidFill>
                  <a:schemeClr val="tx1"/>
                </a:solidFill>
                <a:effectLst/>
                <a:latin typeface="Arial" pitchFamily="34" charset="0"/>
                <a:ea typeface="+mn-ea"/>
                <a:cs typeface="+mn-cs"/>
              </a:rPr>
              <a:t>)</a:t>
            </a:r>
            <a:r>
              <a:rPr lang="en-US" sz="1100" kern="1200" baseline="30000" dirty="0">
                <a:solidFill>
                  <a:schemeClr val="tx1"/>
                </a:solidFill>
                <a:effectLst/>
                <a:latin typeface="Arial" pitchFamily="34" charset="0"/>
                <a:ea typeface="+mn-ea"/>
                <a:cs typeface="+mn-cs"/>
              </a:rPr>
              <a:t>1/2</a:t>
            </a:r>
            <a:r>
              <a:rPr lang="en-US" sz="1100" kern="1200" dirty="0">
                <a:solidFill>
                  <a:schemeClr val="tx1"/>
                </a:solidFill>
                <a:effectLst/>
                <a:latin typeface="Arial" pitchFamily="34" charset="0"/>
                <a:ea typeface="+mn-ea"/>
                <a:cs typeface="+mn-cs"/>
              </a:rPr>
              <a:t> = 13.6 inches.</a:t>
            </a:r>
            <a:r>
              <a:rPr lang="en-US" sz="1100" kern="1200" baseline="0" dirty="0">
                <a:solidFill>
                  <a:schemeClr val="tx1"/>
                </a:solidFill>
                <a:effectLst/>
                <a:latin typeface="Arial" pitchFamily="34" charset="0"/>
                <a:ea typeface="+mn-ea"/>
                <a:cs typeface="+mn-cs"/>
              </a:rPr>
              <a:t> The </a:t>
            </a:r>
            <a:r>
              <a:rPr lang="en-US" sz="1100" kern="1200" dirty="0">
                <a:solidFill>
                  <a:schemeClr val="tx1"/>
                </a:solidFill>
                <a:effectLst/>
                <a:latin typeface="Arial" pitchFamily="34" charset="0"/>
                <a:ea typeface="+mn-ea"/>
                <a:cs typeface="+mn-cs"/>
              </a:rPr>
              <a:t>SRSS should be instead be taken at each time step,</a:t>
            </a:r>
            <a:r>
              <a:rPr lang="en-US" sz="1100" kern="1200" baseline="0" dirty="0">
                <a:solidFill>
                  <a:schemeClr val="tx1"/>
                </a:solidFill>
                <a:effectLst/>
                <a:latin typeface="Arial" pitchFamily="34" charset="0"/>
                <a:ea typeface="+mn-ea"/>
                <a:cs typeface="+mn-cs"/>
              </a:rPr>
              <a:t> which </a:t>
            </a:r>
            <a:r>
              <a:rPr lang="en-US" sz="1100" kern="1200" dirty="0">
                <a:solidFill>
                  <a:schemeClr val="tx1"/>
                </a:solidFill>
                <a:effectLst/>
                <a:latin typeface="Arial" pitchFamily="34" charset="0"/>
                <a:ea typeface="+mn-ea"/>
                <a:cs typeface="+mn-cs"/>
              </a:rPr>
              <a:t>gives a </a:t>
            </a:r>
            <a:r>
              <a:rPr lang="en-US" sz="1100" kern="1200" baseline="0" dirty="0">
                <a:solidFill>
                  <a:schemeClr val="tx1"/>
                </a:solidFill>
                <a:effectLst/>
                <a:latin typeface="Arial" pitchFamily="34" charset="0"/>
                <a:ea typeface="+mn-ea"/>
                <a:cs typeface="+mn-cs"/>
              </a:rPr>
              <a:t>maximum displacement of 12.0 inches. </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67</a:t>
            </a:fld>
            <a:endParaRPr lang="en-US"/>
          </a:p>
        </p:txBody>
      </p:sp>
    </p:spTree>
    <p:extLst>
      <p:ext uri="{BB962C8B-B14F-4D97-AF65-F5344CB8AC3E}">
        <p14:creationId xmlns:p14="http://schemas.microsoft.com/office/powerpoint/2010/main" val="24231476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This table summarizes peak SRSS combinations of isolation system displacements and base shears for each ground motion from the NLRHA. The</a:t>
            </a:r>
            <a:r>
              <a:rPr lang="en-US" sz="1100" kern="1200" baseline="0" dirty="0">
                <a:solidFill>
                  <a:schemeClr val="tx1"/>
                </a:solidFill>
                <a:effectLst/>
                <a:latin typeface="Arial" pitchFamily="34" charset="0"/>
                <a:ea typeface="+mn-ea"/>
                <a:cs typeface="+mn-cs"/>
              </a:rPr>
              <a:t> average of the seven ground motions may be used for design</a:t>
            </a:r>
            <a:r>
              <a:rPr lang="en-US" sz="1100" kern="1200" dirty="0">
                <a:solidFill>
                  <a:schemeClr val="tx1"/>
                </a:solidFill>
                <a:effectLst/>
                <a:latin typeface="Arial" pitchFamily="34" charset="0"/>
                <a:ea typeface="+mn-ea"/>
                <a:cs typeface="+mn-cs"/>
              </a:rPr>
              <a:t>. </a:t>
            </a:r>
          </a:p>
          <a:p>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68</a:t>
            </a:fld>
            <a:endParaRPr lang="en-US"/>
          </a:p>
        </p:txBody>
      </p:sp>
    </p:spTree>
    <p:extLst>
      <p:ext uri="{BB962C8B-B14F-4D97-AF65-F5344CB8AC3E}">
        <p14:creationId xmlns:p14="http://schemas.microsoft.com/office/powerpoint/2010/main" val="18121627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kern="1200" dirty="0">
                <a:solidFill>
                  <a:schemeClr val="tx1"/>
                </a:solidFill>
                <a:effectLst/>
                <a:latin typeface="Arial" pitchFamily="34" charset="0"/>
                <a:ea typeface="+mn-ea"/>
                <a:cs typeface="+mn-cs"/>
              </a:rPr>
              <a:t>The</a:t>
            </a:r>
            <a:r>
              <a:rPr lang="en-US" sz="1100" kern="1200" baseline="0" dirty="0">
                <a:solidFill>
                  <a:schemeClr val="tx1"/>
                </a:solidFill>
                <a:effectLst/>
                <a:latin typeface="Arial" pitchFamily="34" charset="0"/>
                <a:ea typeface="+mn-ea"/>
                <a:cs typeface="+mn-cs"/>
              </a:rPr>
              <a:t> table compares the NLRHA to the ELF results. </a:t>
            </a:r>
            <a:r>
              <a:rPr lang="en-US" sz="1100" kern="1200" dirty="0">
                <a:solidFill>
                  <a:schemeClr val="tx1"/>
                </a:solidFill>
                <a:effectLst/>
                <a:latin typeface="Arial" pitchFamily="34" charset="0"/>
                <a:ea typeface="+mn-ea"/>
                <a:cs typeface="+mn-cs"/>
              </a:rPr>
              <a:t>To avoid possible under-design, the </a:t>
            </a:r>
            <a:r>
              <a:rPr lang="en-US" sz="1100" i="1" kern="1200" dirty="0">
                <a:solidFill>
                  <a:schemeClr val="tx1"/>
                </a:solidFill>
                <a:effectLst/>
                <a:latin typeface="Arial" pitchFamily="34" charset="0"/>
                <a:ea typeface="+mn-ea"/>
                <a:cs typeface="+mn-cs"/>
              </a:rPr>
              <a:t>Standard</a:t>
            </a:r>
            <a:r>
              <a:rPr lang="en-US" sz="1100" kern="1200" dirty="0">
                <a:solidFill>
                  <a:schemeClr val="tx1"/>
                </a:solidFill>
                <a:effectLst/>
                <a:latin typeface="Arial" pitchFamily="34" charset="0"/>
                <a:ea typeface="+mn-ea"/>
                <a:cs typeface="+mn-cs"/>
              </a:rPr>
              <a:t> establishes minimum limits on results of dynamic analysis to be used for design. These limits are established as a percentage of the corresponding parameter calculated using the ELF procedure equations.  Here it is shown</a:t>
            </a:r>
            <a:r>
              <a:rPr lang="en-US" sz="1100" kern="1200" baseline="0" dirty="0">
                <a:solidFill>
                  <a:schemeClr val="tx1"/>
                </a:solidFill>
                <a:effectLst/>
                <a:latin typeface="Arial" pitchFamily="34" charset="0"/>
                <a:ea typeface="+mn-ea"/>
                <a:cs typeface="+mn-cs"/>
              </a:rPr>
              <a:t> that the NLRHA displacement of 8.9 inches is less than the Standards minimum requirements (of 10.4 inches), hence the lower limit governs.</a:t>
            </a:r>
          </a:p>
          <a:p>
            <a:endParaRPr lang="en-NZ" sz="110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69</a:t>
            </a:fld>
            <a:endParaRPr lang="en-US"/>
          </a:p>
        </p:txBody>
      </p:sp>
    </p:spTree>
    <p:extLst>
      <p:ext uri="{BB962C8B-B14F-4D97-AF65-F5344CB8AC3E}">
        <p14:creationId xmlns:p14="http://schemas.microsoft.com/office/powerpoint/2010/main" val="4061214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Early</a:t>
            </a:r>
            <a:r>
              <a:rPr lang="en-US" baseline="0" dirty="0"/>
              <a:t> in the project the designer should consider how they can configure the structure (or use specific lateral-force resisting systems) which minimize uplift forces on the bearings. Isolation bearings are rather poor at sustaining tension loads and it adds complication to analysis and testing if designing for uplift.</a:t>
            </a:r>
          </a:p>
          <a:p>
            <a:endParaRPr lang="en-US" baseline="0" dirty="0"/>
          </a:p>
          <a:p>
            <a:r>
              <a:rPr lang="en-US" baseline="0" dirty="0"/>
              <a:t>The following slides show how the framing was configured to minimize tension in the bearings.</a:t>
            </a:r>
          </a:p>
          <a:p>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7</a:t>
            </a:fld>
            <a:endParaRPr lang="en-US" dirty="0"/>
          </a:p>
        </p:txBody>
      </p:sp>
    </p:spTree>
    <p:extLst>
      <p:ext uri="{BB962C8B-B14F-4D97-AF65-F5344CB8AC3E}">
        <p14:creationId xmlns:p14="http://schemas.microsoft.com/office/powerpoint/2010/main" val="23018321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kern="1200" dirty="0">
                <a:solidFill>
                  <a:schemeClr val="tx1"/>
                </a:solidFill>
                <a:effectLst/>
                <a:latin typeface="Arial" pitchFamily="34" charset="0"/>
                <a:ea typeface="+mn-ea"/>
                <a:cs typeface="+mn-cs"/>
              </a:rPr>
              <a:t>This slides contains a graph showing the variation in design story force</a:t>
            </a:r>
            <a:r>
              <a:rPr lang="en-US" sz="1100" kern="1200" baseline="0" dirty="0">
                <a:solidFill>
                  <a:schemeClr val="tx1"/>
                </a:solidFill>
                <a:effectLst/>
                <a:latin typeface="Arial" pitchFamily="34" charset="0"/>
                <a:ea typeface="+mn-ea"/>
                <a:cs typeface="+mn-cs"/>
              </a:rPr>
              <a:t> over the height of the building.  The horizontal axis of the graph is labeled “Shear force (kip)” and runs from 0 to 4500 kips.  The vertical axis is labeled “Elevation (feet)”, running from -5 to 50 feet.  Three lines are shown on the graph.  Two are labeled “NLRHA X-direction” and “NLRHA Y-direction”.  These two lines begin at 2600 kips and 2200 kips, respectively, at the first story of the building, and both reach a value of about 750 kips at the penthouse story.  A third curve, labeled ELF (Equivalent Lateral Force procedure) generally has story shear values greater than the HLRHA curves.  The ELF curves starts at 3500 kips at the first story and reduces to about 750 kips at the penthouse story.</a:t>
            </a:r>
          </a:p>
          <a:p>
            <a:endParaRPr lang="en-US" sz="1100" b="0" i="0" kern="1200" dirty="0">
              <a:solidFill>
                <a:schemeClr val="tx1"/>
              </a:solidFill>
              <a:effectLst/>
              <a:latin typeface="Arial" pitchFamily="34" charset="0"/>
              <a:ea typeface="+mn-ea"/>
              <a:cs typeface="+mn-cs"/>
            </a:endParaRPr>
          </a:p>
          <a:p>
            <a:r>
              <a:rPr lang="en-US" sz="1100" b="0" i="0" kern="1200" dirty="0">
                <a:solidFill>
                  <a:schemeClr val="tx1"/>
                </a:solidFill>
                <a:effectLst/>
                <a:latin typeface="Arial" pitchFamily="34" charset="0"/>
                <a:ea typeface="+mn-ea"/>
                <a:cs typeface="+mn-cs"/>
              </a:rPr>
              <a:t>The upper-bound properties gave</a:t>
            </a:r>
            <a:r>
              <a:rPr lang="en-US" sz="1100" b="0" i="0" kern="1200" baseline="0" dirty="0">
                <a:solidFill>
                  <a:schemeClr val="tx1"/>
                </a:solidFill>
                <a:effectLst/>
                <a:latin typeface="Arial" pitchFamily="34" charset="0"/>
                <a:ea typeface="+mn-ea"/>
                <a:cs typeface="+mn-cs"/>
              </a:rPr>
              <a:t> the worst case lateral loadings. Shown is a comparison of the NLRHA and ELF story shears. Torsion is added to these forces using the same approach as ELF procedure.</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70</a:t>
            </a:fld>
            <a:endParaRPr lang="en-US"/>
          </a:p>
        </p:txBody>
      </p:sp>
    </p:spTree>
    <p:extLst>
      <p:ext uri="{BB962C8B-B14F-4D97-AF65-F5344CB8AC3E}">
        <p14:creationId xmlns:p14="http://schemas.microsoft.com/office/powerpoint/2010/main" val="21276763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i="0" kern="1200" dirty="0">
                <a:solidFill>
                  <a:schemeClr val="tx1"/>
                </a:solidFill>
                <a:effectLst/>
                <a:latin typeface="Arial" pitchFamily="34" charset="0"/>
                <a:ea typeface="+mn-ea"/>
                <a:cs typeface="+mn-cs"/>
              </a:rPr>
              <a:t>Again,</a:t>
            </a:r>
            <a:r>
              <a:rPr lang="en-US" sz="1100" b="0" i="0" kern="1200" baseline="0" dirty="0">
                <a:solidFill>
                  <a:schemeClr val="tx1"/>
                </a:solidFill>
                <a:effectLst/>
                <a:latin typeface="Arial" pitchFamily="34" charset="0"/>
                <a:ea typeface="+mn-ea"/>
                <a:cs typeface="+mn-cs"/>
              </a:rPr>
              <a:t> the minimum limits of the </a:t>
            </a:r>
            <a:r>
              <a:rPr lang="en-US" sz="1100" b="0" i="1" kern="1200" baseline="0" dirty="0">
                <a:solidFill>
                  <a:schemeClr val="tx1"/>
                </a:solidFill>
                <a:effectLst/>
                <a:latin typeface="Arial" pitchFamily="34" charset="0"/>
                <a:ea typeface="+mn-ea"/>
                <a:cs typeface="+mn-cs"/>
              </a:rPr>
              <a:t>Standard</a:t>
            </a:r>
            <a:r>
              <a:rPr lang="en-US" sz="1100" b="0" i="0" kern="1200" baseline="0" dirty="0">
                <a:solidFill>
                  <a:schemeClr val="tx1"/>
                </a:solidFill>
                <a:effectLst/>
                <a:latin typeface="Arial" pitchFamily="34" charset="0"/>
                <a:ea typeface="+mn-ea"/>
                <a:cs typeface="+mn-cs"/>
              </a:rPr>
              <a:t> govern and the NLRHA lateral forces have to be scaled up to meet the minimum criteria. The minimum limits are different for elements above and below the isolators, and also different depending on the configuration of the superstructure.</a:t>
            </a:r>
            <a:endParaRPr lang="en-NZ" sz="1100" b="0" i="0" kern="1200" baseline="0" dirty="0">
              <a:solidFill>
                <a:schemeClr val="tx1"/>
              </a:solidFill>
              <a:effectLst/>
              <a:latin typeface="Arial" pitchFamily="34" charset="0"/>
              <a:ea typeface="+mn-ea"/>
              <a:cs typeface="+mn-cs"/>
            </a:endParaRPr>
          </a:p>
          <a:p>
            <a:endParaRPr lang="en-US"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71</a:t>
            </a:fld>
            <a:endParaRPr lang="en-US"/>
          </a:p>
        </p:txBody>
      </p:sp>
    </p:spTree>
    <p:extLst>
      <p:ext uri="{BB962C8B-B14F-4D97-AF65-F5344CB8AC3E}">
        <p14:creationId xmlns:p14="http://schemas.microsoft.com/office/powerpoint/2010/main" val="29879041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sz="1100" b="0" kern="1200" dirty="0">
                <a:solidFill>
                  <a:schemeClr val="tx1"/>
                </a:solidFill>
                <a:effectLst/>
                <a:latin typeface="Arial" pitchFamily="34" charset="0"/>
                <a:ea typeface="+mn-ea"/>
                <a:cs typeface="+mn-cs"/>
              </a:rPr>
              <a:t>The combination of vertical/axial loads on the bearings to be used for design consist of static dead and live loads, torsion (from the ELF procedure), vertical earthquake loads per the vertical response spectrum analysis, as well as the overturning/vertical effects of horizontal earthquake loads from the NLRHA (which</a:t>
            </a:r>
            <a:r>
              <a:rPr lang="en-US" sz="1100" b="0" kern="1200" baseline="0" dirty="0">
                <a:solidFill>
                  <a:schemeClr val="tx1"/>
                </a:solidFill>
                <a:effectLst/>
                <a:latin typeface="Arial" pitchFamily="34" charset="0"/>
                <a:ea typeface="+mn-ea"/>
                <a:cs typeface="+mn-cs"/>
              </a:rPr>
              <a:t> are increased by scale factors per minimum requirements). </a:t>
            </a:r>
          </a:p>
          <a:p>
            <a:endParaRPr lang="en-US" sz="1100" b="0" i="0" kern="1200" baseline="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i="0" kern="1200" dirty="0">
                <a:solidFill>
                  <a:schemeClr val="tx1"/>
                </a:solidFill>
                <a:effectLst/>
                <a:latin typeface="Arial" pitchFamily="34" charset="0"/>
                <a:ea typeface="+mn-ea"/>
                <a:cs typeface="+mn-cs"/>
              </a:rPr>
              <a:t>These loads are less critical than the ELF analysis. Although tension still occurs in some bearings, the force is less than 3GA so is manageable for quality manufacturers.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72</a:t>
            </a:fld>
            <a:endParaRPr lang="en-US"/>
          </a:p>
        </p:txBody>
      </p:sp>
    </p:spTree>
    <p:extLst>
      <p:ext uri="{BB962C8B-B14F-4D97-AF65-F5344CB8AC3E}">
        <p14:creationId xmlns:p14="http://schemas.microsoft.com/office/powerpoint/2010/main" val="8120058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baseline="0" dirty="0"/>
              <a:t>This slide illustrates the sequence and cycles of prototype testing required by Section 17.8.2.2 of the </a:t>
            </a:r>
            <a:r>
              <a:rPr lang="en-US" i="1" baseline="0" dirty="0"/>
              <a:t>Standard. </a:t>
            </a:r>
          </a:p>
          <a:p>
            <a:endParaRPr lang="en-US" baseline="0" dirty="0"/>
          </a:p>
          <a:p>
            <a:r>
              <a:rPr lang="en-US" baseline="0" dirty="0"/>
              <a:t>There are four distinct elements of prototype testing.  Firstly, the prototype isolators are tested under the same conditions as that which will be done for production testing, so that acceptance criteria can be set for production isolators.  Secondly, cyclic load tests at constant and incremental displacement amplitudes are required to establish the force-deflection properties of isolators (e.g., stiffness, strength and bounds) for typical, maximum, and minimum vertical loads.  Thirdly, 14 cycles of load at the 75% of the maximum displacement (D</a:t>
            </a:r>
            <a:r>
              <a:rPr lang="en-US" baseline="-25000" dirty="0"/>
              <a:t>M</a:t>
            </a:r>
            <a:r>
              <a:rPr lang="en-US" baseline="0" dirty="0"/>
              <a:t>= 7.8 inches) are required to assess isolator prototype “durability” for typical vertical load (290 kips).   The number of cycles is based on the formula, 30 S</a:t>
            </a:r>
            <a:r>
              <a:rPr lang="en-US" baseline="-25000" dirty="0"/>
              <a:t>M1</a:t>
            </a:r>
            <a:r>
              <a:rPr lang="en-US" baseline="0" dirty="0"/>
              <a:t>/S</a:t>
            </a:r>
            <a:r>
              <a:rPr lang="en-US" baseline="-25000" dirty="0"/>
              <a:t>MS</a:t>
            </a:r>
            <a:r>
              <a:rPr lang="en-US" baseline="0" dirty="0"/>
              <a:t>B</a:t>
            </a:r>
            <a:r>
              <a:rPr lang="en-US" baseline="-25000" dirty="0"/>
              <a:t>M</a:t>
            </a:r>
            <a:r>
              <a:rPr lang="en-US" baseline="0" dirty="0"/>
              <a:t> </a:t>
            </a:r>
            <a:r>
              <a:rPr lang="en-US" baseline="0" dirty="0">
                <a:latin typeface="Arial"/>
                <a:cs typeface="Arial"/>
              </a:rPr>
              <a:t>≥ 10</a:t>
            </a:r>
            <a:r>
              <a:rPr lang="en-US" baseline="0" dirty="0"/>
              <a:t> cycles of load which is a conservative estimate of the effective number of cycles for two maximum considered earthquake events (i.e., main shock plus after shock as large as the main shock)   Finally, static load tests are required to check isolator stability at maximum displacement and for both maximum downward load (830 kips) and minimum downward load which includes uplift. Tension is elastomeric isolators is discouraged, although quality isolators can sustain tension stresses up to 3GA. Capabilities and of tension testing should be coordinated with the manufacturer.</a:t>
            </a:r>
          </a:p>
          <a:p>
            <a:endParaRPr lang="en-NZ" sz="1100" b="0" i="0" kern="1200" baseline="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73</a:t>
            </a:fld>
            <a:endParaRPr lang="en-US"/>
          </a:p>
        </p:txBody>
      </p:sp>
    </p:spTree>
    <p:extLst>
      <p:ext uri="{BB962C8B-B14F-4D97-AF65-F5344CB8AC3E}">
        <p14:creationId xmlns:p14="http://schemas.microsoft.com/office/powerpoint/2010/main" val="763575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a:solidFill>
                  <a:schemeClr val="tx1"/>
                </a:solidFill>
                <a:effectLst/>
                <a:latin typeface="Arial" pitchFamily="34" charset="0"/>
                <a:ea typeface="+mn-ea"/>
                <a:cs typeface="+mn-cs"/>
              </a:rPr>
              <a:t>A graph shows the later force vs. displacement characteristics of an isolation bearing evaluated for both lower bound and upper bound properties.  The graph illustrates that for upper bound properties the shear stiffness and shear strength of the isolation bearing are both higher than when the evaluation is carried out using lower bound properties.</a:t>
            </a:r>
            <a:endParaRPr lang="en-US" dirty="0"/>
          </a:p>
          <a:p>
            <a:endParaRPr lang="en-US" dirty="0"/>
          </a:p>
          <a:p>
            <a:r>
              <a:rPr lang="en-US" dirty="0"/>
              <a:t>The Standard provides acceptance criteria of the isolators with (the</a:t>
            </a:r>
            <a:r>
              <a:rPr lang="en-US" baseline="0" dirty="0"/>
              <a:t> authors interpretation) of each clause’s intent as follows</a:t>
            </a:r>
            <a:r>
              <a:rPr lang="en-US" dirty="0"/>
              <a:t>:</a:t>
            </a:r>
          </a:p>
          <a:p>
            <a:pPr marL="242567" indent="-242567">
              <a:buAutoNum type="arabicParenBoth"/>
            </a:pPr>
            <a:r>
              <a:rPr lang="en-US" baseline="0" dirty="0"/>
              <a:t>The test specimens should have </a:t>
            </a:r>
            <a:r>
              <a:rPr lang="en-US" dirty="0"/>
              <a:t>increasing resistance with </a:t>
            </a:r>
            <a:r>
              <a:rPr lang="en-US" baseline="0" dirty="0"/>
              <a:t>displacement to verify that the isolation system will not accumulate residual displacement in a given direction.</a:t>
            </a:r>
          </a:p>
          <a:p>
            <a:pPr marL="242567" indent="-242567">
              <a:buAutoNum type="arabicParenBoth" startAt="2"/>
            </a:pPr>
            <a:r>
              <a:rPr lang="en-US" baseline="0" dirty="0"/>
              <a:t>To ensure limited variation due to manufacturing, the two test specimens should have the similar/reliable properties.</a:t>
            </a:r>
          </a:p>
          <a:p>
            <a:pPr marL="0" indent="0">
              <a:buNone/>
            </a:pPr>
            <a:r>
              <a:rPr lang="en-US" baseline="0" dirty="0"/>
              <a:t>(3) &amp; (4) </a:t>
            </a:r>
            <a:r>
              <a:rPr lang="en-NZ" baseline="0" dirty="0"/>
              <a:t>The measured force-displacement response should lie between the limits set forth by the engineer-of-record (i.e., the shaded region contained by the sample shear force-lateral displacement loops in the Figure, as adjusted for the project-specific application) for the specified cycles of dynamic loading. The bearing should also be durable (i.e. have limited degradation &amp; or recoverable properties) </a:t>
            </a:r>
            <a:r>
              <a:rPr lang="en-US" baseline="0" dirty="0"/>
              <a:t>such that the isolation system would still be functional during aftershocks </a:t>
            </a:r>
          </a:p>
          <a:p>
            <a:pPr marL="0" indent="0">
              <a:buNone/>
            </a:pPr>
            <a:r>
              <a:rPr lang="en-US" baseline="0" dirty="0"/>
              <a:t> (5) remains stable for maximum earthquake loads – the tests specimens must be shown capable of supporting maximum (and minimum) vertical load at total maximum (MCE</a:t>
            </a:r>
            <a:r>
              <a:rPr lang="en-US" baseline="-25000" dirty="0"/>
              <a:t>R</a:t>
            </a:r>
            <a:r>
              <a:rPr lang="en-US" baseline="0" dirty="0"/>
              <a:t>) earthquake displacement.</a:t>
            </a:r>
          </a:p>
          <a:p>
            <a:pPr marL="0" indent="0">
              <a:buNone/>
            </a:pPr>
            <a:endParaRPr lang="en-NZ" baseline="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242567" indent="-242567">
              <a:buAutoNum type="arabicParenBoth" startAt="2"/>
            </a:pPr>
            <a:endParaRPr lang="en-US" baseline="0" dirty="0"/>
          </a:p>
          <a:p>
            <a:pPr marL="242567" indent="-242567">
              <a:buAutoNum type="arabicParenBoth" startAt="2"/>
            </a:pPr>
            <a:endParaRPr lang="en-US"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74</a:t>
            </a:fld>
            <a:endParaRPr lang="en-US"/>
          </a:p>
        </p:txBody>
      </p:sp>
    </p:spTree>
    <p:extLst>
      <p:ext uri="{BB962C8B-B14F-4D97-AF65-F5344CB8AC3E}">
        <p14:creationId xmlns:p14="http://schemas.microsoft.com/office/powerpoint/2010/main" val="5199007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sz="2400" i="0" u="sng" dirty="0"/>
              <a:t>All</a:t>
            </a:r>
            <a:r>
              <a:rPr lang="en-NZ" sz="2400" i="0" dirty="0"/>
              <a:t> isolators must be subjected to a combined compression and shear load cycle before being installed. This is to verify the </a:t>
            </a:r>
            <a:r>
              <a:rPr lang="en-NZ" sz="2400" i="0" baseline="0" dirty="0"/>
              <a:t>properties and </a:t>
            </a:r>
            <a:r>
              <a:rPr lang="en-NZ" sz="2400" i="0" dirty="0"/>
              <a:t>reveal</a:t>
            </a:r>
            <a:r>
              <a:rPr lang="en-NZ" sz="2400" i="0" baseline="0" dirty="0"/>
              <a:t> any defects and is commonly referred to as quality control testing.</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sz="2400" i="0" baseline="0" dirty="0"/>
          </a:p>
          <a:p>
            <a:endParaRPr lang="en-US" sz="1100" b="0" i="0" kern="1200" dirty="0">
              <a:solidFill>
                <a:schemeClr val="tx1"/>
              </a:solidFill>
              <a:effectLst/>
              <a:latin typeface="Arial"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75</a:t>
            </a:fld>
            <a:endParaRPr lang="en-US"/>
          </a:p>
        </p:txBody>
      </p:sp>
    </p:spTree>
    <p:extLst>
      <p:ext uri="{BB962C8B-B14F-4D97-AF65-F5344CB8AC3E}">
        <p14:creationId xmlns:p14="http://schemas.microsoft.com/office/powerpoint/2010/main" val="2821407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 is an elevation</a:t>
            </a:r>
            <a:r>
              <a:rPr lang="en-US" baseline="0" dirty="0"/>
              <a:t> view showing longitudinal bracing on Lines B and D.  </a:t>
            </a:r>
            <a:r>
              <a:rPr lang="en-US" sz="1100" kern="1200" dirty="0">
                <a:solidFill>
                  <a:schemeClr val="tx1"/>
                </a:solidFill>
                <a:effectLst/>
                <a:latin typeface="Arial" pitchFamily="34" charset="0"/>
                <a:ea typeface="+mn-ea"/>
                <a:cs typeface="+mn-cs"/>
              </a:rPr>
              <a:t>The lateral force resisting system consists of a roughly symmetrical pattern of concentrically braced frames.  These frames are located on Gridlines B and D in the longitudinal direction and on Gridlines 2, 4 and 6 in the transverse direction.  It should be noted that the locations</a:t>
            </a:r>
            <a:r>
              <a:rPr lang="en-US" sz="1100" kern="1200" baseline="0" dirty="0">
                <a:solidFill>
                  <a:schemeClr val="tx1"/>
                </a:solidFill>
                <a:effectLst/>
                <a:latin typeface="Arial" pitchFamily="34" charset="0"/>
                <a:ea typeface="+mn-ea"/>
                <a:cs typeface="+mn-cs"/>
              </a:rPr>
              <a:t> of the braced frames spread out gradually, and the number of braces increases, from the top of the building to the bottom.  This distributes overturning forces to many bays, which minimizes the uplift force in any individual bay.</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8</a:t>
            </a:fld>
            <a:endParaRPr lang="en-US" dirty="0"/>
          </a:p>
        </p:txBody>
      </p:sp>
    </p:spTree>
    <p:extLst>
      <p:ext uri="{BB962C8B-B14F-4D97-AF65-F5344CB8AC3E}">
        <p14:creationId xmlns:p14="http://schemas.microsoft.com/office/powerpoint/2010/main" val="1046642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figure</a:t>
            </a:r>
            <a:r>
              <a:rPr lang="en-US" baseline="0" dirty="0"/>
              <a:t> is similar to the figure on the previous slide, but it </a:t>
            </a:r>
            <a:r>
              <a:rPr lang="en-US" dirty="0"/>
              <a:t>shows two transverse cross sections, illustrating </a:t>
            </a:r>
            <a:r>
              <a:rPr lang="en-US" baseline="0" dirty="0"/>
              <a:t>transverse bracing on Lines 2 and 6 on the left, and Line 4 bracing on the right.  As in the previous slide, braces are spread out near the base of the building to minimize uplift forces in any individual bay.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baseline="0" dirty="0"/>
          </a:p>
        </p:txBody>
      </p:sp>
      <p:sp>
        <p:nvSpPr>
          <p:cNvPr id="4" name="Footer Placeholder 3"/>
          <p:cNvSpPr>
            <a:spLocks noGrp="1"/>
          </p:cNvSpPr>
          <p:nvPr>
            <p:ph type="ftr" sz="quarter" idx="10"/>
          </p:nvPr>
        </p:nvSpPr>
        <p:spPr/>
        <p:txBody>
          <a:bodyPr/>
          <a:lstStyle/>
          <a:p>
            <a:pPr>
              <a:defRPr/>
            </a:pPr>
            <a:r>
              <a:rPr lang="en-US" dirty="0"/>
              <a:t>FEMA P-752 Notes</a:t>
            </a:r>
          </a:p>
        </p:txBody>
      </p:sp>
      <p:sp>
        <p:nvSpPr>
          <p:cNvPr id="5" name="Slide Number Placeholder 4"/>
          <p:cNvSpPr>
            <a:spLocks noGrp="1"/>
          </p:cNvSpPr>
          <p:nvPr>
            <p:ph type="sldNum" sz="quarter" idx="11"/>
          </p:nvPr>
        </p:nvSpPr>
        <p:spPr/>
        <p:txBody>
          <a:bodyPr/>
          <a:lstStyle/>
          <a:p>
            <a:pPr>
              <a:defRPr/>
            </a:pPr>
            <a:r>
              <a:rPr lang="en-US" dirty="0"/>
              <a:t>Introduction 1-</a:t>
            </a:r>
            <a:fld id="{0BCA867C-EB47-4D0B-A24F-7993B2C5EA2C}" type="slidenum">
              <a:rPr lang="en-US" smtClean="0"/>
              <a:pPr>
                <a:defRPr/>
              </a:pPr>
              <a:t>9</a:t>
            </a:fld>
            <a:endParaRPr lang="en-US" dirty="0"/>
          </a:p>
        </p:txBody>
      </p:sp>
    </p:spTree>
    <p:extLst>
      <p:ext uri="{BB962C8B-B14F-4D97-AF65-F5344CB8AC3E}">
        <p14:creationId xmlns:p14="http://schemas.microsoft.com/office/powerpoint/2010/main" val="2923216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a:t>Instructional Material Complementing FEMA P-1051,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89832" y="6345238"/>
            <a:ext cx="99940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a:t>Instructional Material Complementing FEMA P-1051,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345194" y="634523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39.png"/><Relationship Id="rId5" Type="http://schemas.openxmlformats.org/officeDocument/2006/relationships/image" Target="../media/image38.wmf"/><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wmf"/><Relationship Id="rId7"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wmf"/><Relationship Id="rId4" Type="http://schemas.openxmlformats.org/officeDocument/2006/relationships/image" Target="../media/image51.wmf"/><Relationship Id="rId9"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70.wmf"/></Relationships>
</file>

<file path=ppt/slides/_rels/slide49.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70.wmf"/></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70.wmf"/></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70.wmf"/></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2.png"/><Relationship Id="rId5" Type="http://schemas.openxmlformats.org/officeDocument/2006/relationships/image" Target="../media/image81.wmf"/><Relationship Id="rId4" Type="http://schemas.openxmlformats.org/officeDocument/2006/relationships/oleObject" Target="../embeddings/oleObject2.bin"/></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70.wmf"/></Relationships>
</file>

<file path=ppt/slides/_rels/slide61.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85.emf"/></Relationships>
</file>

<file path=ppt/slides/_rels/slide6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7.wmf"/></Relationships>
</file>

<file path=ppt/slides/_rels/slide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sp>
        <p:nvSpPr>
          <p:cNvPr id="11" name="TextBox 10">
            <a:hlinkClick r:id="rId3" action="ppaction://hlinksldjump" tooltip="Any modifications made to the file represent the presenters' opinion only. "/>
          </p:cNvPr>
          <p:cNvSpPr txBox="1"/>
          <p:nvPr/>
        </p:nvSpPr>
        <p:spPr>
          <a:xfrm>
            <a:off x="7511733"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5" name="Picture 4" descr="15"/>
          <p:cNvPicPr>
            <a:picLocks noChangeAspect="1"/>
          </p:cNvPicPr>
          <p:nvPr/>
        </p:nvPicPr>
        <p:blipFill rotWithShape="1">
          <a:blip r:embed="rId4" cstate="print"/>
          <a:srcRect l="86555" t="5911" b="63538"/>
          <a:stretch/>
        </p:blipFill>
        <p:spPr>
          <a:xfrm>
            <a:off x="8308622" y="1684962"/>
            <a:ext cx="587402" cy="538949"/>
          </a:xfrm>
          <a:prstGeom prst="rect">
            <a:avLst/>
          </a:prstGeom>
        </p:spPr>
      </p:pic>
      <p:pic>
        <p:nvPicPr>
          <p:cNvPr id="8" name="Picture 7" descr="NEHRP Provisions FEMA P-1052 Cover&#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532" y="934367"/>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Title 1"/>
          <p:cNvSpPr txBox="1">
            <a:spLocks/>
          </p:cNvSpPr>
          <p:nvPr/>
        </p:nvSpPr>
        <p:spPr bwMode="auto">
          <a:xfrm>
            <a:off x="4107854" y="2789535"/>
            <a:ext cx="4819686" cy="4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pPr algn="r"/>
            <a:r>
              <a:rPr lang="en-US" sz="1500" i="1" kern="0" dirty="0">
                <a:solidFill>
                  <a:schemeClr val="tx1"/>
                </a:solidFill>
                <a:latin typeface="Times New Roman" panose="02020603050405020304" pitchFamily="18" charset="0"/>
                <a:cs typeface="Times New Roman" panose="02020603050405020304" pitchFamily="18" charset="0"/>
              </a:rPr>
              <a:t>William </a:t>
            </a:r>
            <a:r>
              <a:rPr lang="en-US" sz="1500" i="1" kern="0" dirty="0" err="1">
                <a:solidFill>
                  <a:schemeClr val="tx1"/>
                </a:solidFill>
                <a:latin typeface="Times New Roman" panose="02020603050405020304" pitchFamily="18" charset="0"/>
                <a:cs typeface="Times New Roman" panose="02020603050405020304" pitchFamily="18" charset="0"/>
              </a:rPr>
              <a:t>McVitty</a:t>
            </a:r>
            <a:r>
              <a:rPr lang="en-US" sz="1500" i="1" kern="0" dirty="0">
                <a:solidFill>
                  <a:schemeClr val="tx1"/>
                </a:solidFill>
                <a:latin typeface="Times New Roman" panose="02020603050405020304" pitchFamily="18" charset="0"/>
                <a:cs typeface="Times New Roman" panose="02020603050405020304" pitchFamily="18" charset="0"/>
              </a:rPr>
              <a:t>, P.E., M.S., Andrew Taylor, S.E., </a:t>
            </a:r>
            <a:r>
              <a:rPr lang="en-US" sz="1500" i="1" kern="0" dirty="0" err="1">
                <a:solidFill>
                  <a:schemeClr val="tx1"/>
                </a:solidFill>
                <a:latin typeface="Times New Roman" panose="02020603050405020304" pitchFamily="18" charset="0"/>
                <a:cs typeface="Times New Roman" panose="02020603050405020304" pitchFamily="18" charset="0"/>
              </a:rPr>
              <a:t>Ph.D</a:t>
            </a:r>
            <a:endParaRPr lang="en-US" sz="1500" i="1" kern="0" dirty="0">
              <a:solidFill>
                <a:schemeClr val="tx1"/>
              </a:solidFill>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4706435" y="2387096"/>
            <a:ext cx="4189589" cy="478508"/>
          </a:xfrm>
        </p:spPr>
        <p:txBody>
          <a:bodyPr/>
          <a:lstStyle/>
          <a:p>
            <a:pPr algn="r"/>
            <a:r>
              <a:rPr lang="en-US" sz="2000" dirty="0">
                <a:solidFill>
                  <a:srgbClr val="111111"/>
                </a:solidFill>
                <a:latin typeface="Times New Roman" panose="02020603050405020304" pitchFamily="18" charset="0"/>
                <a:cs typeface="Times New Roman" panose="02020603050405020304" pitchFamily="18" charset="0"/>
              </a:rPr>
              <a:t>Seismically Isolated Structures</a:t>
            </a:r>
          </a:p>
        </p:txBody>
      </p:sp>
    </p:spTree>
    <p:extLst>
      <p:ext uri="{BB962C8B-B14F-4D97-AF65-F5344CB8AC3E}">
        <p14:creationId xmlns:p14="http://schemas.microsoft.com/office/powerpoint/2010/main" val="2811837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10</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9" name="Picture 8" descr="An elevation of an elastomeric bearing on top of a concrete footing.  Above the isolator is a steel column and large steel beams framing into the column just above the isolator.&#10;"/>
          <p:cNvPicPr/>
          <p:nvPr/>
        </p:nvPicPr>
        <p:blipFill>
          <a:blip r:embed="rId3" cstate="print"/>
          <a:srcRect/>
          <a:stretch>
            <a:fillRect/>
          </a:stretch>
        </p:blipFill>
        <p:spPr bwMode="auto">
          <a:xfrm>
            <a:off x="2004500" y="1192696"/>
            <a:ext cx="5212377" cy="4785317"/>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918091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11</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13" name="TextBox 12"/>
          <p:cNvSpPr txBox="1"/>
          <p:nvPr/>
        </p:nvSpPr>
        <p:spPr>
          <a:xfrm>
            <a:off x="3536950" y="5966416"/>
            <a:ext cx="4940300" cy="400110"/>
          </a:xfrm>
          <a:prstGeom prst="rect">
            <a:avLst/>
          </a:prstGeom>
          <a:noFill/>
          <a:ln w="19050">
            <a:solidFill>
              <a:srgbClr val="FF0000"/>
            </a:solidFill>
          </a:ln>
        </p:spPr>
        <p:txBody>
          <a:bodyPr wrap="square" rtlCol="0">
            <a:spAutoFit/>
          </a:bodyPr>
          <a:lstStyle/>
          <a:p>
            <a:r>
              <a:rPr lang="en-US" sz="2000" dirty="0">
                <a:solidFill>
                  <a:srgbClr val="FF0000"/>
                </a:solidFill>
              </a:rPr>
              <a:t>Seismic Weight = 10,200 kip (D+0.5L</a:t>
            </a:r>
            <a:r>
              <a:rPr lang="en-US" sz="2000" baseline="-25000" dirty="0">
                <a:solidFill>
                  <a:srgbClr val="FF0000"/>
                </a:solidFill>
              </a:rPr>
              <a:t>red</a:t>
            </a:r>
            <a:r>
              <a:rPr lang="en-US" sz="2000" dirty="0">
                <a:solidFill>
                  <a:srgbClr val="FF0000"/>
                </a:solidFill>
              </a:rPr>
              <a:t>)</a:t>
            </a:r>
          </a:p>
        </p:txBody>
      </p:sp>
      <p:pic>
        <p:nvPicPr>
          <p:cNvPr id="6" name="Picture 5" descr="An elevation of a typical column at Grid D.  Running horizontally at each floor level is a tabulation of the dead and live loads tributary for all of the columns at that level.  At the bottom of the diagram is a tabulation of the total column loads carried by the seismic isolation bearings at the bottom of the columns. Total dead load is 9100 kips and total unreduced live load is 5500 ki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269" y="1521912"/>
            <a:ext cx="8471554" cy="4338516"/>
          </a:xfrm>
          <a:prstGeom prst="rect">
            <a:avLst/>
          </a:prstGeom>
        </p:spPr>
      </p:pic>
      <p:sp>
        <p:nvSpPr>
          <p:cNvPr id="14" name="TextBox 13"/>
          <p:cNvSpPr txBox="1"/>
          <p:nvPr/>
        </p:nvSpPr>
        <p:spPr>
          <a:xfrm>
            <a:off x="273269" y="1298684"/>
            <a:ext cx="4427220" cy="461665"/>
          </a:xfrm>
          <a:prstGeom prst="rect">
            <a:avLst/>
          </a:prstGeom>
          <a:noFill/>
        </p:spPr>
        <p:txBody>
          <a:bodyPr wrap="square" rtlCol="0">
            <a:spAutoFit/>
          </a:bodyPr>
          <a:lstStyle/>
          <a:p>
            <a:pPr marL="342900" indent="-342900">
              <a:buFont typeface="Arial" panose="020B0604020202020204" pitchFamily="34" charset="0"/>
              <a:buChar char="•"/>
            </a:pPr>
            <a:r>
              <a:rPr lang="en-US" dirty="0"/>
              <a:t>Gravity Loads</a:t>
            </a:r>
          </a:p>
        </p:txBody>
      </p:sp>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904929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12</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73100" y="1192696"/>
            <a:ext cx="8033578" cy="5072932"/>
          </a:xfrm>
        </p:spPr>
        <p:txBody>
          <a:bodyPr/>
          <a:lstStyle/>
          <a:p>
            <a:pPr marL="0" indent="0">
              <a:buNone/>
            </a:pPr>
            <a:r>
              <a:rPr lang="en-US" dirty="0">
                <a:solidFill>
                  <a:schemeClr val="accent6">
                    <a:lumMod val="75000"/>
                  </a:schemeClr>
                </a:solidFill>
              </a:rPr>
              <a:t>Performance Criteria:</a:t>
            </a:r>
          </a:p>
          <a:p>
            <a:r>
              <a:rPr lang="en-US" sz="2400" dirty="0"/>
              <a:t>Emergency Operation Centre: Occupancy Category IV</a:t>
            </a:r>
          </a:p>
          <a:p>
            <a:pPr marL="0" indent="0">
              <a:spcBef>
                <a:spcPts val="1200"/>
              </a:spcBef>
              <a:buNone/>
            </a:pPr>
            <a:r>
              <a:rPr lang="en-US" sz="2400" dirty="0"/>
              <a:t>Project specific </a:t>
            </a:r>
            <a:r>
              <a:rPr lang="en-US" sz="2400" u="sng" dirty="0">
                <a:solidFill>
                  <a:schemeClr val="accent6">
                    <a:lumMod val="75000"/>
                  </a:schemeClr>
                </a:solidFill>
              </a:rPr>
              <a:t>goals</a:t>
            </a:r>
            <a:r>
              <a:rPr lang="en-US" sz="2400" dirty="0"/>
              <a:t> are to:</a:t>
            </a:r>
          </a:p>
          <a:p>
            <a:pPr marL="457200" indent="-457200">
              <a:buAutoNum type="arabicPeriod"/>
            </a:pPr>
            <a:r>
              <a:rPr lang="en-NZ" sz="2000" dirty="0"/>
              <a:t>Resist minor and moderate earthquakes without damage. </a:t>
            </a:r>
          </a:p>
          <a:p>
            <a:pPr marL="457200" indent="-457200">
              <a:buAutoNum type="arabicPeriod"/>
            </a:pPr>
            <a:r>
              <a:rPr lang="en-NZ" sz="2000" dirty="0"/>
              <a:t>Resist major earthquakes without failure of the isolation system, or significant damage to structural and nonstructural components, or major disruption to facility function. </a:t>
            </a:r>
            <a:endParaRPr lang="en-US" sz="2400" dirty="0"/>
          </a:p>
          <a:p>
            <a:pPr marL="0" indent="0">
              <a:buNone/>
            </a:pPr>
            <a:r>
              <a:rPr lang="en-US" sz="2400" dirty="0"/>
              <a:t>Implicitly achieved by using a </a:t>
            </a:r>
            <a:r>
              <a:rPr lang="en-US" sz="2400" i="1" dirty="0"/>
              <a:t>Standard</a:t>
            </a:r>
            <a:r>
              <a:rPr lang="en-US" sz="2400" dirty="0"/>
              <a:t>-compliant isolated building, accordingly:</a:t>
            </a:r>
            <a:endParaRPr lang="en-US" sz="2400" i="1" dirty="0"/>
          </a:p>
          <a:p>
            <a:pPr marL="342900" lvl="1" indent="-342900">
              <a:buFontTx/>
              <a:buChar char="•"/>
            </a:pPr>
            <a:r>
              <a:rPr lang="en-US" sz="2000" dirty="0"/>
              <a:t>Occupancy Importance Factor: </a:t>
            </a:r>
            <a:r>
              <a:rPr lang="en-US" sz="2400" i="1" dirty="0">
                <a:solidFill>
                  <a:schemeClr val="accent6">
                    <a:lumMod val="75000"/>
                  </a:schemeClr>
                </a:solidFill>
              </a:rPr>
              <a:t>I</a:t>
            </a:r>
            <a:r>
              <a:rPr lang="en-US" sz="2400" i="1" baseline="-25000" dirty="0">
                <a:solidFill>
                  <a:schemeClr val="accent6">
                    <a:lumMod val="75000"/>
                  </a:schemeClr>
                </a:solidFill>
              </a:rPr>
              <a:t>e</a:t>
            </a:r>
            <a:r>
              <a:rPr lang="en-US" sz="2400" i="1" dirty="0">
                <a:solidFill>
                  <a:schemeClr val="accent6">
                    <a:lumMod val="75000"/>
                  </a:schemeClr>
                </a:solidFill>
              </a:rPr>
              <a:t> = 1.0 </a:t>
            </a:r>
            <a:r>
              <a:rPr lang="en-US" sz="2000" dirty="0"/>
              <a:t>for all isolated structures  (</a:t>
            </a:r>
            <a:r>
              <a:rPr lang="en-US" sz="2000" i="1" dirty="0"/>
              <a:t>I</a:t>
            </a:r>
            <a:r>
              <a:rPr lang="en-US" sz="2000" i="1" baseline="-25000" dirty="0"/>
              <a:t>e</a:t>
            </a:r>
            <a:r>
              <a:rPr lang="en-US" sz="2000" i="1" dirty="0"/>
              <a:t> = 1.5 </a:t>
            </a:r>
            <a:r>
              <a:rPr lang="en-US" sz="2000" dirty="0"/>
              <a:t>for other conventional Category IV structures)</a:t>
            </a:r>
          </a:p>
          <a:p>
            <a:pPr lvl="1"/>
            <a:endParaRPr lang="en-US" sz="2400" dirty="0"/>
          </a:p>
          <a:p>
            <a:endParaRPr lang="en-US" sz="2400" dirty="0"/>
          </a:p>
          <a:p>
            <a:pPr lvl="1"/>
            <a:endParaRPr lang="en-US" sz="2400" dirty="0"/>
          </a:p>
        </p:txBody>
      </p:sp>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234568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13</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7" name="Picture 6" descr="Examples of several project-specific earthquake response spectra that could be used for design.  These spectra are meant to be a schematic illustration only, so the details of the shapes and magnitudes of the spectra are not relevant. &#10;"/>
          <p:cNvPicPr>
            <a:picLocks noChangeAspect="1"/>
          </p:cNvPicPr>
          <p:nvPr/>
        </p:nvPicPr>
        <p:blipFill>
          <a:blip r:embed="rId3" cstate="print"/>
          <a:stretch>
            <a:fillRect/>
          </a:stretch>
        </p:blipFill>
        <p:spPr>
          <a:xfrm>
            <a:off x="5948539" y="2303904"/>
            <a:ext cx="2976801" cy="2474785"/>
          </a:xfrm>
          <a:prstGeom prst="rect">
            <a:avLst/>
          </a:prstGeom>
        </p:spPr>
      </p:pic>
      <p:sp>
        <p:nvSpPr>
          <p:cNvPr id="6" name="Rectangle 5"/>
          <p:cNvSpPr/>
          <p:nvPr/>
        </p:nvSpPr>
        <p:spPr>
          <a:xfrm>
            <a:off x="2462388" y="4778689"/>
            <a:ext cx="6681615" cy="461665"/>
          </a:xfrm>
          <a:prstGeom prst="rect">
            <a:avLst/>
          </a:prstGeom>
        </p:spPr>
        <p:txBody>
          <a:bodyPr wrap="square">
            <a:spAutoFit/>
          </a:bodyPr>
          <a:lstStyle/>
          <a:p>
            <a:pPr marL="0" lvl="1"/>
            <a:r>
              <a:rPr lang="en-US" dirty="0">
                <a:solidFill>
                  <a:srgbClr val="FF0000"/>
                </a:solidFill>
                <a:sym typeface="Wingdings" panose="05000000000000000000" pitchFamily="2" charset="2"/>
              </a:rPr>
              <a:t></a:t>
            </a:r>
            <a:r>
              <a:rPr lang="en-US" i="1" dirty="0">
                <a:solidFill>
                  <a:srgbClr val="FF0000"/>
                </a:solidFill>
                <a:sym typeface="Wingdings" panose="05000000000000000000" pitchFamily="2" charset="2"/>
              </a:rPr>
              <a:t> </a:t>
            </a:r>
            <a:r>
              <a:rPr lang="en-US" i="1" dirty="0">
                <a:solidFill>
                  <a:srgbClr val="FF0000"/>
                </a:solidFill>
              </a:rPr>
              <a:t>§</a:t>
            </a:r>
            <a:r>
              <a:rPr lang="en-US" i="1" dirty="0">
                <a:solidFill>
                  <a:srgbClr val="FF0000"/>
                </a:solidFill>
                <a:sym typeface="Wingdings" panose="05000000000000000000" pitchFamily="2" charset="2"/>
              </a:rPr>
              <a:t>11.4.7 </a:t>
            </a:r>
            <a:r>
              <a:rPr lang="en-US" dirty="0">
                <a:solidFill>
                  <a:srgbClr val="FF0000"/>
                </a:solidFill>
                <a:sym typeface="Wingdings" panose="05000000000000000000" pitchFamily="2" charset="2"/>
              </a:rPr>
              <a:t>Site-specific hazard analysis required</a:t>
            </a:r>
            <a:endParaRPr lang="en-US" dirty="0"/>
          </a:p>
        </p:txBody>
      </p:sp>
      <p:sp>
        <p:nvSpPr>
          <p:cNvPr id="3" name="Content Placeholder 2"/>
          <p:cNvSpPr>
            <a:spLocks noGrp="1"/>
          </p:cNvSpPr>
          <p:nvPr>
            <p:ph idx="1"/>
          </p:nvPr>
        </p:nvSpPr>
        <p:spPr>
          <a:xfrm>
            <a:off x="540689" y="1192696"/>
            <a:ext cx="8165989" cy="5072932"/>
          </a:xfrm>
        </p:spPr>
        <p:txBody>
          <a:bodyPr/>
          <a:lstStyle/>
          <a:p>
            <a:pPr marL="0" indent="0">
              <a:buNone/>
            </a:pPr>
            <a:r>
              <a:rPr lang="en-US" dirty="0">
                <a:solidFill>
                  <a:schemeClr val="accent6">
                    <a:lumMod val="75000"/>
                  </a:schemeClr>
                </a:solidFill>
              </a:rPr>
              <a:t>Ground Motions Criteria:</a:t>
            </a:r>
          </a:p>
          <a:p>
            <a:r>
              <a:rPr lang="en-US" sz="2400" dirty="0"/>
              <a:t>Site Hazard and Soil Conditions</a:t>
            </a:r>
          </a:p>
          <a:p>
            <a:pPr lvl="1"/>
            <a:r>
              <a:rPr lang="en-US" sz="2400" dirty="0"/>
              <a:t>Region of high-seismicity</a:t>
            </a:r>
          </a:p>
          <a:p>
            <a:pPr lvl="1"/>
            <a:r>
              <a:rPr lang="en-US" sz="2400" dirty="0"/>
              <a:t>Seismic Design Category D</a:t>
            </a:r>
          </a:p>
          <a:p>
            <a:pPr lvl="1"/>
            <a:r>
              <a:rPr lang="en-US" sz="2400" dirty="0"/>
              <a:t>Soil site class D</a:t>
            </a:r>
          </a:p>
          <a:p>
            <a:r>
              <a:rPr lang="en-US" sz="2400" dirty="0"/>
              <a:t>Spectral Accelerations</a:t>
            </a:r>
          </a:p>
          <a:p>
            <a:pPr lvl="1"/>
            <a:r>
              <a:rPr lang="en-US" sz="2400" dirty="0">
                <a:sym typeface="Wingdings" panose="05000000000000000000" pitchFamily="2" charset="2"/>
              </a:rPr>
              <a:t>S</a:t>
            </a:r>
            <a:r>
              <a:rPr lang="en-US" sz="2400" baseline="-25000" dirty="0">
                <a:sym typeface="Wingdings" panose="05000000000000000000" pitchFamily="2" charset="2"/>
              </a:rPr>
              <a:t>MS</a:t>
            </a:r>
            <a:r>
              <a:rPr lang="en-US" sz="2400" dirty="0"/>
              <a:t> = 1.4 </a:t>
            </a:r>
            <a:endParaRPr lang="en-US" sz="2400" dirty="0">
              <a:sym typeface="Wingdings" panose="05000000000000000000" pitchFamily="2" charset="2"/>
            </a:endParaRPr>
          </a:p>
          <a:p>
            <a:pPr lvl="1"/>
            <a:r>
              <a:rPr lang="en-US" sz="2400" dirty="0">
                <a:sym typeface="Wingdings" panose="05000000000000000000" pitchFamily="2" charset="2"/>
              </a:rPr>
              <a:t>S</a:t>
            </a:r>
            <a:r>
              <a:rPr lang="en-US" sz="2400" baseline="-25000" dirty="0">
                <a:sym typeface="Wingdings" panose="05000000000000000000" pitchFamily="2" charset="2"/>
              </a:rPr>
              <a:t>M1</a:t>
            </a:r>
            <a:r>
              <a:rPr lang="en-US" sz="2400" dirty="0"/>
              <a:t> = 0.9 </a:t>
            </a:r>
          </a:p>
          <a:p>
            <a:pPr lvl="1"/>
            <a:r>
              <a:rPr lang="en-US" sz="2400" dirty="0"/>
              <a:t>S</a:t>
            </a:r>
            <a:r>
              <a:rPr lang="en-US" sz="2400" baseline="-25000" dirty="0"/>
              <a:t>1</a:t>
            </a:r>
            <a:r>
              <a:rPr lang="en-US" sz="2400" dirty="0"/>
              <a:t> = 0.5 </a:t>
            </a:r>
          </a:p>
          <a:p>
            <a:pPr lvl="1"/>
            <a:endParaRPr lang="en-US" sz="2400" dirty="0"/>
          </a:p>
          <a:p>
            <a:pPr marL="457200" lvl="1" indent="0">
              <a:buNone/>
            </a:pPr>
            <a:endParaRPr lang="en-US" sz="2400" dirty="0"/>
          </a:p>
          <a:p>
            <a:endParaRPr lang="en-US" sz="2400" dirty="0"/>
          </a:p>
          <a:p>
            <a:pPr lvl="1"/>
            <a:endParaRPr lang="en-US" sz="2400" dirty="0"/>
          </a:p>
        </p:txBody>
      </p:sp>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64710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ipe(down)">
                                      <p:cBhvr>
                                        <p:cTn id="13" dur="500"/>
                                        <p:tgtEl>
                                          <p:spTgt spid="3">
                                            <p:txEl>
                                              <p:pRg st="7" end="7"/>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down)">
                                      <p:cBhvr>
                                        <p:cTn id="16" dur="500"/>
                                        <p:tgtEl>
                                          <p:spTgt spid="3">
                                            <p:txEl>
                                              <p:pRg st="8" end="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wipe(down)">
                                      <p:cBhvr>
                                        <p:cTn id="21" dur="500"/>
                                        <p:tgtEl>
                                          <p:spTgt spid="6">
                                            <p:txEl>
                                              <p:pRg st="0" end="0"/>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14</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540689" y="1192696"/>
            <a:ext cx="8165989" cy="5072932"/>
          </a:xfrm>
        </p:spPr>
        <p:txBody>
          <a:bodyPr/>
          <a:lstStyle/>
          <a:p>
            <a:pPr marL="0" indent="0">
              <a:buNone/>
            </a:pPr>
            <a:r>
              <a:rPr lang="en-US" dirty="0">
                <a:solidFill>
                  <a:schemeClr val="accent6">
                    <a:lumMod val="75000"/>
                  </a:schemeClr>
                </a:solidFill>
              </a:rPr>
              <a:t>Design Basis:</a:t>
            </a:r>
          </a:p>
          <a:p>
            <a:r>
              <a:rPr lang="en-US" sz="2400" dirty="0"/>
              <a:t>Seismic force-resisting system (50ft high):</a:t>
            </a:r>
          </a:p>
          <a:p>
            <a:pPr lvl="1"/>
            <a:r>
              <a:rPr lang="en-US" sz="2400" dirty="0"/>
              <a:t>Can use a steel </a:t>
            </a:r>
            <a:r>
              <a:rPr lang="en-US" sz="2400" u="sng" dirty="0">
                <a:solidFill>
                  <a:schemeClr val="accent6">
                    <a:lumMod val="75000"/>
                  </a:schemeClr>
                </a:solidFill>
              </a:rPr>
              <a:t>Ordinary</a:t>
            </a:r>
            <a:r>
              <a:rPr lang="en-US" sz="2400" dirty="0"/>
              <a:t> CBF (</a:t>
            </a:r>
            <a:r>
              <a:rPr lang="en-US" sz="2400" i="1" dirty="0"/>
              <a:t>§17.2.5.4)</a:t>
            </a:r>
            <a:r>
              <a:rPr lang="en-US" sz="2400" dirty="0"/>
              <a:t>, provided:</a:t>
            </a:r>
          </a:p>
          <a:p>
            <a:pPr lvl="2"/>
            <a:r>
              <a:rPr lang="en-US" sz="2400" dirty="0"/>
              <a:t>OCBF remains elastic for MCE</a:t>
            </a:r>
            <a:r>
              <a:rPr lang="en-US" sz="2400" baseline="-25000" dirty="0"/>
              <a:t>R</a:t>
            </a:r>
            <a:r>
              <a:rPr lang="en-US" sz="2400" dirty="0"/>
              <a:t> (</a:t>
            </a:r>
            <a:r>
              <a:rPr lang="en-US" sz="2400" i="1" dirty="0"/>
              <a:t>R</a:t>
            </a:r>
            <a:r>
              <a:rPr lang="en-US" sz="2400" i="1" baseline="-25000" dirty="0"/>
              <a:t>I</a:t>
            </a:r>
            <a:r>
              <a:rPr lang="en-US" sz="2400" dirty="0"/>
              <a:t> = 1.0)</a:t>
            </a:r>
            <a:endParaRPr lang="en-US" sz="2400" i="1" baseline="-25000" dirty="0"/>
          </a:p>
          <a:p>
            <a:pPr lvl="2"/>
            <a:r>
              <a:rPr lang="en-US" sz="2400" dirty="0"/>
              <a:t>Increase displacement capacity by 120%</a:t>
            </a:r>
          </a:p>
          <a:p>
            <a:pPr lvl="2"/>
            <a:endParaRPr lang="en-US" sz="2400" dirty="0"/>
          </a:p>
          <a:p>
            <a:r>
              <a:rPr lang="en-US" sz="2400" dirty="0"/>
              <a:t>Horizontal or Vertical irregularities of superstructure:</a:t>
            </a:r>
          </a:p>
          <a:p>
            <a:pPr lvl="1"/>
            <a:r>
              <a:rPr lang="en-US" sz="2400" dirty="0"/>
              <a:t>None </a:t>
            </a:r>
            <a:r>
              <a:rPr lang="en-US" sz="2000" dirty="0"/>
              <a:t>(</a:t>
            </a:r>
            <a:r>
              <a:rPr lang="en-US" sz="2000" i="1" dirty="0"/>
              <a:t>Standard</a:t>
            </a:r>
            <a:r>
              <a:rPr lang="en-US" sz="2000" dirty="0"/>
              <a:t> Tables 12.3-1, 12.3-2)</a:t>
            </a:r>
          </a:p>
          <a:p>
            <a:pPr lvl="1"/>
            <a:endParaRPr lang="en-US" sz="2400" dirty="0"/>
          </a:p>
          <a:p>
            <a:r>
              <a:rPr lang="en-US" sz="2400" dirty="0"/>
              <a:t>Redundancy factor</a:t>
            </a:r>
          </a:p>
          <a:p>
            <a:pPr lvl="1"/>
            <a:r>
              <a:rPr lang="el-GR" sz="2400" i="1" dirty="0"/>
              <a:t>ρ</a:t>
            </a:r>
            <a:r>
              <a:rPr lang="en-US" sz="2400" dirty="0"/>
              <a:t> = 1.0 </a:t>
            </a:r>
            <a:r>
              <a:rPr lang="en-US" sz="2000" dirty="0"/>
              <a:t>(</a:t>
            </a:r>
            <a:r>
              <a:rPr lang="en-US" sz="2000" i="1" dirty="0"/>
              <a:t>§17.2.3</a:t>
            </a:r>
            <a:r>
              <a:rPr lang="en-US" sz="2000" dirty="0"/>
              <a:t>)</a:t>
            </a:r>
          </a:p>
          <a:p>
            <a:endParaRPr lang="en-US" sz="2400" dirty="0"/>
          </a:p>
          <a:p>
            <a:endParaRPr lang="en-US" sz="2400" dirty="0"/>
          </a:p>
          <a:p>
            <a:pPr marL="457200" lvl="1" indent="0">
              <a:buNone/>
            </a:pPr>
            <a:endParaRPr lang="en-US" sz="2400" dirty="0"/>
          </a:p>
          <a:p>
            <a:endParaRPr lang="en-US" sz="2400" dirty="0"/>
          </a:p>
          <a:p>
            <a:pPr lvl="1"/>
            <a:endParaRPr lang="en-US" sz="2400" dirty="0"/>
          </a:p>
        </p:txBody>
      </p:sp>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77916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ipe(down)">
                                      <p:cBhvr>
                                        <p:cTn id="10" dur="500"/>
                                        <p:tgtEl>
                                          <p:spTgt spid="3">
                                            <p:txEl>
                                              <p:pRg st="7" end="7"/>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wipe(down)">
                                      <p:cBhvr>
                                        <p:cTn id="13" dur="500"/>
                                        <p:tgtEl>
                                          <p:spTgt spid="3">
                                            <p:txEl>
                                              <p:pRg st="9" end="9"/>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10" end="10"/>
                                            </p:txEl>
                                          </p:spTgt>
                                        </p:tgtEl>
                                        <p:attrNameLst>
                                          <p:attrName>style.visibility</p:attrName>
                                        </p:attrNameLst>
                                      </p:cBhvr>
                                      <p:to>
                                        <p:strVal val="visible"/>
                                      </p:to>
                                    </p:set>
                                    <p:animEffect transition="in" filter="wipe(down)">
                                      <p:cBhvr>
                                        <p:cTn id="16"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15</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540689" y="1192696"/>
            <a:ext cx="8165989" cy="5072932"/>
          </a:xfrm>
        </p:spPr>
        <p:txBody>
          <a:bodyPr/>
          <a:lstStyle/>
          <a:p>
            <a:pPr marL="0" indent="0">
              <a:buNone/>
            </a:pPr>
            <a:r>
              <a:rPr lang="en-US" dirty="0">
                <a:solidFill>
                  <a:schemeClr val="accent6">
                    <a:lumMod val="75000"/>
                  </a:schemeClr>
                </a:solidFill>
              </a:rPr>
              <a:t>Design Basis:</a:t>
            </a:r>
          </a:p>
          <a:p>
            <a:r>
              <a:rPr lang="en-US" sz="2400" dirty="0"/>
              <a:t>Isolation System: 35 lead-rubber bearings</a:t>
            </a:r>
          </a:p>
          <a:p>
            <a:endParaRPr lang="en-NZ" sz="2400" dirty="0"/>
          </a:p>
          <a:p>
            <a:endParaRPr lang="en-US" sz="2400" dirty="0"/>
          </a:p>
          <a:p>
            <a:r>
              <a:rPr lang="en-US" sz="2400" dirty="0"/>
              <a:t>Lateral analysis procedure:</a:t>
            </a:r>
          </a:p>
          <a:p>
            <a:pPr lvl="1"/>
            <a:r>
              <a:rPr lang="en-US" sz="2400" dirty="0"/>
              <a:t>Equivalent Lateral Force (ELF) analysis permitted</a:t>
            </a:r>
          </a:p>
          <a:p>
            <a:pPr lvl="1"/>
            <a:r>
              <a:rPr lang="en-US" sz="2400" dirty="0"/>
              <a:t>However, Response History analysis also conducted for verification and to investigate uplift. </a:t>
            </a:r>
          </a:p>
          <a:p>
            <a:endParaRPr lang="en-US" sz="2400" dirty="0"/>
          </a:p>
          <a:p>
            <a:pPr marL="457200" lvl="1" indent="0">
              <a:buNone/>
            </a:pPr>
            <a:endParaRPr lang="en-US" sz="2400" dirty="0"/>
          </a:p>
          <a:p>
            <a:endParaRPr lang="en-US" sz="2400" dirty="0"/>
          </a:p>
          <a:p>
            <a:pPr lvl="1"/>
            <a:endParaRPr lang="en-US" sz="2400" dirty="0"/>
          </a:p>
        </p:txBody>
      </p:sp>
      <p:sp>
        <p:nvSpPr>
          <p:cNvPr id="7" name="TextBox 6"/>
          <p:cNvSpPr txBox="1"/>
          <p:nvPr/>
        </p:nvSpPr>
        <p:spPr>
          <a:xfrm>
            <a:off x="6049217" y="2500143"/>
            <a:ext cx="3138291" cy="523220"/>
          </a:xfrm>
          <a:prstGeom prst="rect">
            <a:avLst/>
          </a:prstGeom>
          <a:noFill/>
        </p:spPr>
        <p:txBody>
          <a:bodyPr wrap="square" rtlCol="0">
            <a:spAutoFit/>
          </a:bodyPr>
          <a:lstStyle/>
          <a:p>
            <a:r>
              <a:rPr lang="en-NZ" sz="1400" dirty="0">
                <a:solidFill>
                  <a:schemeClr val="bg1">
                    <a:lumMod val="50000"/>
                  </a:schemeClr>
                </a:solidFill>
              </a:rPr>
              <a:t>Reference: MCEER-11-0004</a:t>
            </a:r>
          </a:p>
          <a:p>
            <a:r>
              <a:rPr lang="en-NZ" sz="1400" dirty="0">
                <a:solidFill>
                  <a:schemeClr val="bg1">
                    <a:lumMod val="50000"/>
                  </a:schemeClr>
                </a:solidFill>
              </a:rPr>
              <a:t>SUNY, Buffalo, NY</a:t>
            </a:r>
            <a:endParaRPr lang="en-US" sz="1400" dirty="0">
              <a:solidFill>
                <a:schemeClr val="bg1">
                  <a:lumMod val="50000"/>
                </a:schemeClr>
              </a:solidFill>
            </a:endParaRPr>
          </a:p>
        </p:txBody>
      </p:sp>
      <p:pic>
        <p:nvPicPr>
          <p:cNvPr id="6" name="Picture 3" descr="Elastomeric isolation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3030" y="1418481"/>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2725033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ipe(down)">
                                      <p:cBhvr>
                                        <p:cTn id="10" dur="500"/>
                                        <p:tgtEl>
                                          <p:spTgt spid="3">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ipe(down)">
                                      <p:cBhvr>
                                        <p:cTn id="1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16</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graphicFrame>
        <p:nvGraphicFramePr>
          <p:cNvPr id="7" name="Diagram 6" descr="The steps for design of a seismically isolated building.  The steps are numbered from I through VII, and are to be followed sequentially"/>
          <p:cNvGraphicFramePr/>
          <p:nvPr>
            <p:extLst>
              <p:ext uri="{D42A27DB-BD31-4B8C-83A1-F6EECF244321}">
                <p14:modId xmlns:p14="http://schemas.microsoft.com/office/powerpoint/2010/main" val="4066560646"/>
              </p:ext>
            </p:extLst>
          </p:nvPr>
        </p:nvGraphicFramePr>
        <p:xfrm>
          <a:off x="0" y="763326"/>
          <a:ext cx="9048584" cy="6019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a:solidFill>
                  <a:srgbClr val="FF0000"/>
                </a:solidFill>
              </a:rPr>
              <a:t>2. Design Steps</a:t>
            </a:r>
          </a:p>
        </p:txBody>
      </p:sp>
    </p:spTree>
    <p:extLst>
      <p:ext uri="{BB962C8B-B14F-4D97-AF65-F5344CB8AC3E}">
        <p14:creationId xmlns:p14="http://schemas.microsoft.com/office/powerpoint/2010/main" val="3940323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17</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8" name="Picture 7" descr="These two plots are meant to illustrate schematically that a typical earthquake record for seismic isolation design consists of two orthogonal components applied simultaneously to the structure."/>
          <p:cNvPicPr/>
          <p:nvPr/>
        </p:nvPicPr>
        <p:blipFill>
          <a:blip r:embed="rId3" cstate="print"/>
          <a:srcRect/>
          <a:stretch>
            <a:fillRect/>
          </a:stretch>
        </p:blipFill>
        <p:spPr bwMode="auto">
          <a:xfrm>
            <a:off x="4713764" y="5334832"/>
            <a:ext cx="3396335" cy="1059618"/>
          </a:xfrm>
          <a:prstGeom prst="rect">
            <a:avLst/>
          </a:prstGeom>
          <a:noFill/>
          <a:ln w="9525">
            <a:noFill/>
            <a:miter lim="800000"/>
            <a:headEnd/>
            <a:tailEnd/>
          </a:ln>
        </p:spPr>
      </p:pic>
      <p:pic>
        <p:nvPicPr>
          <p:cNvPr id="7" name="Picture 6" descr="Earthquake Accelerographs, with the vertical axes labeled “Acceleration Amplitude 1, (g)” and “Acceleration Amplitude 2, (g), with scales running from -0.8 g to 0.8 g. The horizontal axes are the time scale, running from 0 to 40 seconds. "/>
          <p:cNvPicPr/>
          <p:nvPr/>
        </p:nvPicPr>
        <p:blipFill>
          <a:blip r:embed="rId4" cstate="print"/>
          <a:srcRect/>
          <a:stretch>
            <a:fillRect/>
          </a:stretch>
        </p:blipFill>
        <p:spPr bwMode="auto">
          <a:xfrm>
            <a:off x="985520" y="5322132"/>
            <a:ext cx="3622221" cy="1059618"/>
          </a:xfrm>
          <a:prstGeom prst="rect">
            <a:avLst/>
          </a:prstGeom>
          <a:noFill/>
          <a:ln w="9525">
            <a:noFill/>
            <a:miter lim="800000"/>
            <a:headEnd/>
            <a:tailEnd/>
          </a:ln>
        </p:spPr>
      </p:pic>
      <p:pic>
        <p:nvPicPr>
          <p:cNvPr id="9" name="Picture 8" descr="Design response spectra provided by the web site"/>
          <p:cNvPicPr>
            <a:picLocks noChangeAspect="1"/>
          </p:cNvPicPr>
          <p:nvPr/>
        </p:nvPicPr>
        <p:blipFill>
          <a:blip r:embed="rId5" cstate="print"/>
          <a:stretch>
            <a:fillRect/>
          </a:stretch>
        </p:blipFill>
        <p:spPr>
          <a:xfrm>
            <a:off x="6141711" y="3576047"/>
            <a:ext cx="2303789" cy="1915272"/>
          </a:xfrm>
          <a:prstGeom prst="rect">
            <a:avLst/>
          </a:prstGeom>
        </p:spPr>
      </p:pic>
      <p:pic>
        <p:nvPicPr>
          <p:cNvPr id="6" name="Picture 4" descr="a vicinity map for the projec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4241"/>
          <a:stretch/>
        </p:blipFill>
        <p:spPr bwMode="auto">
          <a:xfrm>
            <a:off x="6031286" y="1341100"/>
            <a:ext cx="2508190" cy="21456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Content Placeholder 2"/>
          <p:cNvSpPr>
            <a:spLocks noGrp="1"/>
          </p:cNvSpPr>
          <p:nvPr>
            <p:ph idx="1"/>
          </p:nvPr>
        </p:nvSpPr>
        <p:spPr>
          <a:xfrm>
            <a:off x="673100" y="1333500"/>
            <a:ext cx="5163820" cy="4777740"/>
          </a:xfrm>
        </p:spPr>
        <p:txBody>
          <a:bodyPr/>
          <a:lstStyle/>
          <a:p>
            <a:pPr marL="0" indent="0">
              <a:buNone/>
            </a:pPr>
            <a:r>
              <a:rPr lang="en-US" sz="2400" u="sng" dirty="0">
                <a:solidFill>
                  <a:schemeClr val="accent6">
                    <a:lumMod val="75000"/>
                  </a:schemeClr>
                </a:solidFill>
              </a:rPr>
              <a:t>Step 1: Ground Motion Criteria</a:t>
            </a:r>
          </a:p>
          <a:p>
            <a:pPr marL="457200" indent="-457200">
              <a:buFont typeface="+mj-lt"/>
              <a:buAutoNum type="alphaLcParenR"/>
            </a:pPr>
            <a:r>
              <a:rPr lang="en-US" sz="2400" dirty="0"/>
              <a:t>Determine the sites spectral accelerations using the USGS website.</a:t>
            </a:r>
          </a:p>
          <a:p>
            <a:pPr marL="457200" indent="-457200">
              <a:buFont typeface="+mj-lt"/>
              <a:buAutoNum type="alphaLcParenR"/>
            </a:pPr>
            <a:r>
              <a:rPr lang="en-US" sz="2400" dirty="0"/>
              <a:t>Check if a site-specific hazard analysis is required to develop the response spectrum.</a:t>
            </a:r>
          </a:p>
          <a:p>
            <a:pPr marL="457200" indent="-457200">
              <a:buFont typeface="+mj-lt"/>
              <a:buAutoNum type="alphaLcParenR"/>
            </a:pPr>
            <a:r>
              <a:rPr lang="en-US" sz="2400" dirty="0"/>
              <a:t>If a NLRHA is likely, also select and scale ground motions and determine proximity to faults.</a:t>
            </a:r>
          </a:p>
          <a:p>
            <a:endParaRPr lang="en-US" sz="2400" dirty="0"/>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213273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00"/>
                                        <p:tgtEl>
                                          <p:spTgt spid="3">
                                            <p:txEl>
                                              <p:pRg st="3" end="3"/>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18</a:t>
            </a:fld>
            <a:endParaRPr lang="en-US" dirty="0"/>
          </a:p>
        </p:txBody>
      </p:sp>
      <p:sp>
        <p:nvSpPr>
          <p:cNvPr id="25" name="TextBox 24"/>
          <p:cNvSpPr txBox="1"/>
          <p:nvPr/>
        </p:nvSpPr>
        <p:spPr>
          <a:xfrm>
            <a:off x="3142527" y="6094458"/>
            <a:ext cx="5525554" cy="369332"/>
          </a:xfrm>
          <a:prstGeom prst="rect">
            <a:avLst/>
          </a:prstGeom>
          <a:noFill/>
        </p:spPr>
        <p:txBody>
          <a:bodyPr wrap="square" rtlCol="0">
            <a:spAutoFit/>
          </a:bodyPr>
          <a:lstStyle/>
          <a:p>
            <a:r>
              <a:rPr lang="en-US" sz="1800" dirty="0">
                <a:solidFill>
                  <a:srgbClr val="FF0000"/>
                </a:solidFill>
              </a:rPr>
              <a:t>Not acceptable, need ≥ 0.25inch and ≤ 250%, iterate</a:t>
            </a:r>
          </a:p>
        </p:txBody>
      </p:sp>
      <p:pic>
        <p:nvPicPr>
          <p:cNvPr id="7" name="Picture 6" descr="A spreadsheet aids in the trial an error iteration of the bearing dimens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3641" y="1945253"/>
            <a:ext cx="3804662" cy="3988376"/>
          </a:xfrm>
          <a:prstGeom prst="rect">
            <a:avLst/>
          </a:prstGeom>
        </p:spPr>
      </p:pic>
      <p:pic>
        <p:nvPicPr>
          <p:cNvPr id="30" name="Picture 3" descr="An elastomeric isolation bearing that has a wedge cut out of it to indicate the internal construction of the isolator.  Internal alternating layers of rubber and steel are visible, with the rubber layers about 10 mm thick and the steel layers about 3 mm thick.  Also visible at the interior of the bearing is a vertical lead cylinder which is inserted into a vertical hole at the center of the isolat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4025" y="704828"/>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518160" y="1948582"/>
            <a:ext cx="4320540" cy="3477875"/>
          </a:xfrm>
          <a:prstGeom prst="rect">
            <a:avLst/>
          </a:prstGeom>
        </p:spPr>
        <p:txBody>
          <a:bodyPr wrap="square">
            <a:spAutoFit/>
          </a:bodyPr>
          <a:lstStyle/>
          <a:p>
            <a:pPr marL="342900" indent="-342900">
              <a:buFont typeface="Arial" panose="020B0604020202020204" pitchFamily="34" charset="0"/>
              <a:buChar char="•"/>
            </a:pPr>
            <a:r>
              <a:rPr lang="en-US" sz="2200" dirty="0"/>
              <a:t>Select trial bearing dimensions and lower bound properties.</a:t>
            </a:r>
          </a:p>
          <a:p>
            <a:pPr marL="342900" indent="-342900">
              <a:buFont typeface="Arial" panose="020B0604020202020204" pitchFamily="34" charset="0"/>
              <a:buChar char="•"/>
            </a:pPr>
            <a:r>
              <a:rPr lang="en-US" sz="2200" dirty="0"/>
              <a:t>Quickly estimate displacements (and rough compression forces) using the ELF procedure.</a:t>
            </a:r>
          </a:p>
          <a:p>
            <a:pPr marL="342900" indent="-342900">
              <a:buFont typeface="Arial" panose="020B0604020202020204" pitchFamily="34" charset="0"/>
              <a:buChar char="•"/>
            </a:pPr>
            <a:r>
              <a:rPr lang="en-US" sz="2200" dirty="0"/>
              <a:t>Assess the bearings adequacy (stability) and iterate on bearing dimensions</a:t>
            </a:r>
          </a:p>
        </p:txBody>
      </p:sp>
      <p:sp>
        <p:nvSpPr>
          <p:cNvPr id="3" name="Content Placeholder 2"/>
          <p:cNvSpPr>
            <a:spLocks noGrp="1"/>
          </p:cNvSpPr>
          <p:nvPr>
            <p:ph idx="1"/>
          </p:nvPr>
        </p:nvSpPr>
        <p:spPr>
          <a:xfrm>
            <a:off x="673100" y="1333500"/>
            <a:ext cx="7804150" cy="615083"/>
          </a:xfrm>
        </p:spPr>
        <p:txBody>
          <a:bodyPr/>
          <a:lstStyle/>
          <a:p>
            <a:pPr marL="0" indent="0">
              <a:buNone/>
            </a:pPr>
            <a:r>
              <a:rPr lang="en-US" sz="2400" u="sng" dirty="0">
                <a:solidFill>
                  <a:schemeClr val="accent6">
                    <a:lumMod val="75000"/>
                  </a:schemeClr>
                </a:solidFill>
              </a:rPr>
              <a:t>Step 2: Preliminary Design (Elastomeric System)</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102753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down)">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down)">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wipe(down)">
                                      <p:cBhvr>
                                        <p:cTn id="17" dur="500"/>
                                        <p:tgtEl>
                                          <p:spTgt spid="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19</a:t>
            </a:fld>
            <a:endParaRPr lang="en-US" dirty="0"/>
          </a:p>
        </p:txBody>
      </p:sp>
      <p:pic>
        <p:nvPicPr>
          <p:cNvPr id="7" name="Picture 6" descr="Isometric view of the framing system for the example building.  At each floor is a horizontal red arrow, indicating that in the Equivalent Lateral Force (ELF) procedure the total base shear is distributed up the height of the building and applied at each floor level.&#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1231" y="3964333"/>
            <a:ext cx="2630098" cy="1667448"/>
          </a:xfrm>
          <a:prstGeom prst="rect">
            <a:avLst/>
          </a:prstGeom>
        </p:spPr>
      </p:pic>
      <p:pic>
        <p:nvPicPr>
          <p:cNvPr id="29" name="Picture 28" descr="Two Force-Displacement hysteresis loops.  One loop is for “upper bound” isolation properties, with a higher value of effective stiffness; the other loop is for “lower bound” isolation system properties, with a lower value of effective stiffness.  "/>
          <p:cNvPicPr/>
          <p:nvPr/>
        </p:nvPicPr>
        <p:blipFill>
          <a:blip r:embed="rId4" cstate="print"/>
          <a:srcRect/>
          <a:stretch>
            <a:fillRect/>
          </a:stretch>
        </p:blipFill>
        <p:spPr bwMode="auto">
          <a:xfrm>
            <a:off x="6313118" y="1835234"/>
            <a:ext cx="2626324" cy="1846421"/>
          </a:xfrm>
          <a:prstGeom prst="rect">
            <a:avLst/>
          </a:prstGeom>
          <a:noFill/>
          <a:ln w="9525">
            <a:noFill/>
            <a:miter lim="800000"/>
            <a:headEnd/>
            <a:tailEnd/>
          </a:ln>
        </p:spPr>
      </p:pic>
      <p:sp>
        <p:nvSpPr>
          <p:cNvPr id="6" name="Rectangle 5"/>
          <p:cNvSpPr/>
          <p:nvPr/>
        </p:nvSpPr>
        <p:spPr>
          <a:xfrm>
            <a:off x="495298" y="1810472"/>
            <a:ext cx="5817820" cy="3785652"/>
          </a:xfrm>
          <a:prstGeom prst="rect">
            <a:avLst/>
          </a:prstGeom>
        </p:spPr>
        <p:txBody>
          <a:bodyPr wrap="square">
            <a:spAutoFit/>
          </a:bodyPr>
          <a:lstStyle/>
          <a:p>
            <a:r>
              <a:rPr lang="en-US" dirty="0"/>
              <a:t>When bearing design appears promising:</a:t>
            </a:r>
          </a:p>
          <a:p>
            <a:pPr marL="342900" indent="-342900">
              <a:buFont typeface="Arial" panose="020B0604020202020204" pitchFamily="34" charset="0"/>
              <a:buChar char="•"/>
            </a:pPr>
            <a:r>
              <a:rPr lang="en-US" dirty="0"/>
              <a:t>Proceed with formal determination of isolation system properties.</a:t>
            </a:r>
          </a:p>
          <a:p>
            <a:pPr marL="342900" indent="-342900">
              <a:buFont typeface="Arial" panose="020B0604020202020204" pitchFamily="34" charset="0"/>
              <a:buChar char="•"/>
            </a:pPr>
            <a:r>
              <a:rPr lang="en-US" dirty="0"/>
              <a:t>Conduct ELF procedure for upper- and lower-bound properties using a 3-D ETABS model.</a:t>
            </a:r>
          </a:p>
          <a:p>
            <a:pPr marL="342900" indent="-342900">
              <a:buFont typeface="Arial" panose="020B0604020202020204" pitchFamily="34" charset="0"/>
              <a:buChar char="•"/>
            </a:pPr>
            <a:r>
              <a:rPr lang="en-US" dirty="0"/>
              <a:t>Designer may want to alter distribution of bearing types (e.g. some with and without lead cores so that torsion is minimized)</a:t>
            </a:r>
          </a:p>
        </p:txBody>
      </p:sp>
      <p:sp>
        <p:nvSpPr>
          <p:cNvPr id="3" name="Content Placeholder 2"/>
          <p:cNvSpPr>
            <a:spLocks noGrp="1"/>
          </p:cNvSpPr>
          <p:nvPr>
            <p:ph idx="1"/>
          </p:nvPr>
        </p:nvSpPr>
        <p:spPr>
          <a:xfrm>
            <a:off x="673099" y="1333500"/>
            <a:ext cx="7930855" cy="671462"/>
          </a:xfrm>
        </p:spPr>
        <p:txBody>
          <a:bodyPr/>
          <a:lstStyle/>
          <a:p>
            <a:pPr marL="0" indent="0">
              <a:buNone/>
            </a:pPr>
            <a:r>
              <a:rPr lang="en-US" sz="2400" u="sng" dirty="0">
                <a:solidFill>
                  <a:schemeClr val="accent6">
                    <a:lumMod val="75000"/>
                  </a:schemeClr>
                </a:solidFill>
              </a:rPr>
              <a:t>Step 3: Equivalent Lateral Force (ELF) Analysis</a:t>
            </a:r>
            <a:endParaRPr lang="en-US" sz="2400" dirty="0"/>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286574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wipe(down)">
                                      <p:cBhvr>
                                        <p:cTn id="2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6775554" y="6381750"/>
            <a:ext cx="2271010" cy="319088"/>
          </a:xfrm>
        </p:spPr>
        <p:txBody>
          <a:bodyPr/>
          <a:lstStyle/>
          <a:p>
            <a:pPr>
              <a:defRPr/>
            </a:pPr>
            <a:fld id="{C89CB261-678F-46C7-9B50-9F41C27EFD57}" type="slidenum">
              <a:rPr lang="en-US" smtClean="0"/>
              <a:pPr>
                <a:defRPr/>
              </a:pPr>
              <a:t>2</a:t>
            </a:fld>
            <a:endParaRPr lang="en-US" dirty="0"/>
          </a:p>
        </p:txBody>
      </p:sp>
      <p:sp>
        <p:nvSpPr>
          <p:cNvPr id="4" name="Footer Placeholder 3"/>
          <p:cNvSpPr>
            <a:spLocks noGrp="1"/>
          </p:cNvSpPr>
          <p:nvPr>
            <p:ph type="ftr" sz="quarter" idx="10"/>
          </p:nvPr>
        </p:nvSpPr>
        <p:spPr/>
        <p:txBody>
          <a:bodyPr/>
          <a:lstStyle/>
          <a:p>
            <a:pPr>
              <a:defRPr/>
            </a:pPr>
            <a:r>
              <a:rPr lang="en-US" dirty="0"/>
              <a:t>Instructional Material Complementing FEMA P-1051, Design Examples</a:t>
            </a:r>
            <a:endParaRPr lang="en-US" i="1" dirty="0"/>
          </a:p>
        </p:txBody>
      </p:sp>
      <p:pic>
        <p:nvPicPr>
          <p:cNvPr id="6" name="Picture 5" descr="Cover of the document FEMA P-1050-1, 2015 Edition, “NEHRP Recommended Seismic Provisions for New Buildings and Other Structures”&#10;"/>
          <p:cNvPicPr>
            <a:picLocks noChangeAspect="1"/>
          </p:cNvPicPr>
          <p:nvPr/>
        </p:nvPicPr>
        <p:blipFill>
          <a:blip r:embed="rId3" cstate="print"/>
          <a:stretch>
            <a:fillRect/>
          </a:stretch>
        </p:blipFill>
        <p:spPr>
          <a:xfrm>
            <a:off x="6072505" y="1427751"/>
            <a:ext cx="2902497" cy="3681903"/>
          </a:xfrm>
          <a:prstGeom prst="rect">
            <a:avLst/>
          </a:prstGeom>
          <a:ln>
            <a:solidFill>
              <a:schemeClr val="accent6">
                <a:lumMod val="50000"/>
              </a:schemeClr>
            </a:solidFill>
          </a:ln>
        </p:spPr>
      </p:pic>
      <p:sp>
        <p:nvSpPr>
          <p:cNvPr id="3" name="Content Placeholder 2"/>
          <p:cNvSpPr>
            <a:spLocks noGrp="1"/>
          </p:cNvSpPr>
          <p:nvPr>
            <p:ph idx="1"/>
          </p:nvPr>
        </p:nvSpPr>
        <p:spPr>
          <a:xfrm>
            <a:off x="437391" y="1427751"/>
            <a:ext cx="5494282" cy="4475021"/>
          </a:xfrm>
        </p:spPr>
        <p:txBody>
          <a:bodyPr/>
          <a:lstStyle/>
          <a:p>
            <a:pPr>
              <a:spcBef>
                <a:spcPts val="1200"/>
              </a:spcBef>
            </a:pPr>
            <a:r>
              <a:rPr lang="en-US" dirty="0"/>
              <a:t>Illustrate application of the new NEHRP Provisions through a design example</a:t>
            </a:r>
          </a:p>
          <a:p>
            <a:pPr marL="400050" lvl="1" indent="-400050">
              <a:spcBef>
                <a:spcPts val="1200"/>
              </a:spcBef>
              <a:spcAft>
                <a:spcPts val="1200"/>
              </a:spcAft>
            </a:pPr>
            <a:r>
              <a:rPr lang="en-US" sz="2400" dirty="0"/>
              <a:t>Hypothetical three-story emergency operation center (EOC) located in a region of high seismicity is isolated.</a:t>
            </a:r>
          </a:p>
          <a:p>
            <a:pPr marL="0" lvl="1" indent="0">
              <a:spcBef>
                <a:spcPts val="1200"/>
              </a:spcBef>
              <a:buNone/>
            </a:pPr>
            <a:r>
              <a:rPr lang="en-US" sz="2400" dirty="0"/>
              <a:t>Note: A </a:t>
            </a:r>
            <a:r>
              <a:rPr lang="en-US" sz="2400" u="sng" dirty="0">
                <a:solidFill>
                  <a:schemeClr val="accent6">
                    <a:lumMod val="75000"/>
                  </a:schemeClr>
                </a:solidFill>
              </a:rPr>
              <a:t>full replacement</a:t>
            </a:r>
            <a:r>
              <a:rPr lang="en-US" sz="2400" dirty="0">
                <a:solidFill>
                  <a:schemeClr val="accent6">
                    <a:lumMod val="75000"/>
                  </a:schemeClr>
                </a:solidFill>
              </a:rPr>
              <a:t> </a:t>
            </a:r>
            <a:r>
              <a:rPr lang="en-US" sz="2400" dirty="0"/>
              <a:t>of Chapter 17, ASCE 7-2016 (the </a:t>
            </a:r>
            <a:r>
              <a:rPr lang="en-US" sz="2400" i="1" dirty="0"/>
              <a:t>Standard</a:t>
            </a:r>
            <a:r>
              <a:rPr lang="en-US" sz="2400" dirty="0"/>
              <a:t>) was recommended. </a:t>
            </a:r>
          </a:p>
          <a:p>
            <a:pPr>
              <a:spcBef>
                <a:spcPts val="1200"/>
              </a:spcBef>
            </a:pPr>
            <a:endParaRPr lang="en-US" dirty="0"/>
          </a:p>
          <a:p>
            <a:pPr>
              <a:spcBef>
                <a:spcPts val="1200"/>
              </a:spcBef>
            </a:pPr>
            <a:endParaRPr lang="en-US" dirty="0"/>
          </a:p>
          <a:p>
            <a:endParaRPr lang="en-NZ" dirty="0"/>
          </a:p>
          <a:p>
            <a:endParaRPr lang="en-NZ" dirty="0"/>
          </a:p>
        </p:txBody>
      </p:sp>
      <p:sp>
        <p:nvSpPr>
          <p:cNvPr id="2" name="Title 1"/>
          <p:cNvSpPr>
            <a:spLocks noGrp="1"/>
          </p:cNvSpPr>
          <p:nvPr>
            <p:ph type="title"/>
          </p:nvPr>
        </p:nvSpPr>
        <p:spPr/>
        <p:txBody>
          <a:bodyPr/>
          <a:lstStyle/>
          <a:p>
            <a:r>
              <a:rPr lang="en-NZ" dirty="0"/>
              <a:t>Presentation Objectives</a:t>
            </a:r>
          </a:p>
        </p:txBody>
      </p:sp>
    </p:spTree>
    <p:extLst>
      <p:ext uri="{BB962C8B-B14F-4D97-AF65-F5344CB8AC3E}">
        <p14:creationId xmlns:p14="http://schemas.microsoft.com/office/powerpoint/2010/main" val="3766339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20</a:t>
            </a:fld>
            <a:endParaRPr lang="en-US" dirty="0"/>
          </a:p>
        </p:txBody>
      </p:sp>
      <p:pic>
        <p:nvPicPr>
          <p:cNvPr id="18" name="Picture 17" descr="Indicates the relationship between the horizontal design response spectrum and the vertical design response spectrum.  The vertical response spectrum must not fall below 50 percent of the horizontal response spectrum.  At periods above about 0.4 seconds it is shown that this limitation governs the vertical response spectrum."/>
          <p:cNvPicPr/>
          <p:nvPr/>
        </p:nvPicPr>
        <p:blipFill>
          <a:blip r:embed="rId3" cstate="print"/>
          <a:srcRect/>
          <a:stretch>
            <a:fillRect/>
          </a:stretch>
        </p:blipFill>
        <p:spPr bwMode="auto">
          <a:xfrm>
            <a:off x="5350595" y="2734699"/>
            <a:ext cx="3641612" cy="2717583"/>
          </a:xfrm>
          <a:prstGeom prst="rect">
            <a:avLst/>
          </a:prstGeom>
          <a:noFill/>
          <a:ln w="9525">
            <a:noFill/>
            <a:miter lim="800000"/>
            <a:headEnd/>
            <a:tailEnd/>
          </a:ln>
        </p:spPr>
      </p:pic>
      <p:sp>
        <p:nvSpPr>
          <p:cNvPr id="6" name="Rectangle 5"/>
          <p:cNvSpPr/>
          <p:nvPr/>
        </p:nvSpPr>
        <p:spPr>
          <a:xfrm>
            <a:off x="486495" y="1950032"/>
            <a:ext cx="4930458" cy="4154984"/>
          </a:xfrm>
          <a:prstGeom prst="rect">
            <a:avLst/>
          </a:prstGeom>
        </p:spPr>
        <p:txBody>
          <a:bodyPr wrap="square">
            <a:spAutoFit/>
          </a:bodyPr>
          <a:lstStyle/>
          <a:p>
            <a:pPr marL="342900" indent="-342900">
              <a:buFont typeface="Arial" panose="020B0604020202020204" pitchFamily="34" charset="0"/>
              <a:buChar char="•"/>
            </a:pPr>
            <a:r>
              <a:rPr lang="en-US" dirty="0"/>
              <a:t>Could be as simple at ±0.2S</a:t>
            </a:r>
            <a:r>
              <a:rPr lang="en-US" baseline="-25000" dirty="0"/>
              <a:t>MS</a:t>
            </a:r>
            <a:r>
              <a:rPr lang="en-US" dirty="0"/>
              <a:t>D </a:t>
            </a:r>
          </a:p>
          <a:p>
            <a:endParaRPr lang="en-US" dirty="0"/>
          </a:p>
          <a:p>
            <a:pPr marL="342900" indent="-342900">
              <a:buFont typeface="Arial" panose="020B0604020202020204" pitchFamily="34" charset="0"/>
              <a:buChar char="•"/>
            </a:pPr>
            <a:r>
              <a:rPr lang="en-US" dirty="0"/>
              <a:t>Or by more refined analysis:</a:t>
            </a:r>
          </a:p>
          <a:p>
            <a:pPr marL="457200" indent="-457200">
              <a:buFont typeface="+mj-lt"/>
              <a:buAutoNum type="alphaLcParenR"/>
            </a:pPr>
            <a:r>
              <a:rPr lang="en-US" dirty="0"/>
              <a:t>Construct a vertical response spectrum and perform a vertical response spectrum analysis. Use orthogonal combination rule: 100% + 30% + 30%</a:t>
            </a:r>
          </a:p>
          <a:p>
            <a:pPr marL="457200" indent="-457200">
              <a:buFont typeface="+mj-lt"/>
              <a:buAutoNum type="alphaLcParenR"/>
            </a:pPr>
            <a:r>
              <a:rPr lang="en-US" dirty="0"/>
              <a:t>Explicitly include vertical acceleration record in NLRHA</a:t>
            </a:r>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784667"/>
          </a:xfrm>
        </p:spPr>
        <p:txBody>
          <a:bodyPr/>
          <a:lstStyle/>
          <a:p>
            <a:pPr marL="0" indent="0">
              <a:buNone/>
            </a:pPr>
            <a:r>
              <a:rPr lang="en-US" sz="2400" u="sng" dirty="0">
                <a:solidFill>
                  <a:schemeClr val="accent6">
                    <a:lumMod val="75000"/>
                  </a:schemeClr>
                </a:solidFill>
              </a:rPr>
              <a:t>Step 4: Vertical Earthquake Effects</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127225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wipe(down)">
                                      <p:cBhvr>
                                        <p:cTn id="10" dur="500"/>
                                        <p:tgtEl>
                                          <p:spTgt spid="6">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wipe(down)">
                                      <p:cBhvr>
                                        <p:cTn id="13" dur="500"/>
                                        <p:tgtEl>
                                          <p:spTgt spid="6">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21</a:t>
            </a:fld>
            <a:endParaRPr lang="en-US" dirty="0"/>
          </a:p>
        </p:txBody>
      </p:sp>
      <p:sp>
        <p:nvSpPr>
          <p:cNvPr id="6" name="Rectangle 5"/>
          <p:cNvSpPr/>
          <p:nvPr/>
        </p:nvSpPr>
        <p:spPr>
          <a:xfrm>
            <a:off x="673100" y="1979031"/>
            <a:ext cx="8160799" cy="3416320"/>
          </a:xfrm>
          <a:prstGeom prst="rect">
            <a:avLst/>
          </a:prstGeom>
        </p:spPr>
        <p:txBody>
          <a:bodyPr wrap="square">
            <a:spAutoFit/>
          </a:bodyPr>
          <a:lstStyle/>
          <a:p>
            <a:pPr marL="342900" indent="-342900">
              <a:buFont typeface="Arial" panose="020B0604020202020204" pitchFamily="34" charset="0"/>
              <a:buChar char="•"/>
            </a:pPr>
            <a:r>
              <a:rPr lang="en-US" dirty="0"/>
              <a:t>Assess adequacy of bearings, again, but using the more refined ELF analysis (Step 3) and vertical earthquake analysis.</a:t>
            </a:r>
          </a:p>
          <a:p>
            <a:pPr marL="342900" indent="-342900">
              <a:buFont typeface="Arial" panose="020B0604020202020204" pitchFamily="34" charset="0"/>
              <a:buChar char="•"/>
            </a:pPr>
            <a:r>
              <a:rPr lang="en-US" dirty="0"/>
              <a:t>If uplift/tension is a problem, modify the structure to reduce to acceptable amount.</a:t>
            </a:r>
          </a:p>
          <a:p>
            <a:pPr marL="342900" indent="-342900">
              <a:buFont typeface="Arial" panose="020B0604020202020204" pitchFamily="34" charset="0"/>
              <a:buChar char="•"/>
            </a:pPr>
            <a:r>
              <a:rPr lang="en-US" dirty="0"/>
              <a:t>Assess other governing design requirements, and if not satisfied then modify the structure and/or isolation system. </a:t>
            </a:r>
            <a:r>
              <a:rPr lang="en-US" dirty="0">
                <a:solidFill>
                  <a:schemeClr val="accent6">
                    <a:lumMod val="75000"/>
                  </a:schemeClr>
                </a:solidFill>
              </a:rPr>
              <a:t>(</a:t>
            </a:r>
            <a:r>
              <a:rPr lang="en-US" u="sng" dirty="0">
                <a:solidFill>
                  <a:schemeClr val="accent6">
                    <a:lumMod val="75000"/>
                  </a:schemeClr>
                </a:solidFill>
              </a:rPr>
              <a:t>Optimize</a:t>
            </a:r>
            <a:r>
              <a:rPr lang="en-US" dirty="0">
                <a:solidFill>
                  <a:schemeClr val="accent6">
                    <a:lumMod val="75000"/>
                  </a:schemeClr>
                </a:solidFill>
              </a:rPr>
              <a:t>)</a:t>
            </a:r>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784667"/>
          </a:xfrm>
        </p:spPr>
        <p:txBody>
          <a:bodyPr/>
          <a:lstStyle/>
          <a:p>
            <a:pPr marL="0" indent="0">
              <a:buNone/>
            </a:pPr>
            <a:r>
              <a:rPr lang="en-US" sz="2400" u="sng" dirty="0">
                <a:solidFill>
                  <a:schemeClr val="accent6">
                    <a:lumMod val="75000"/>
                  </a:schemeClr>
                </a:solidFill>
              </a:rPr>
              <a:t>Step 5: ELF Analysis (revisited)</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574414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22</a:t>
            </a:fld>
            <a:endParaRPr lang="en-US" dirty="0"/>
          </a:p>
        </p:txBody>
      </p:sp>
      <p:sp>
        <p:nvSpPr>
          <p:cNvPr id="6" name="Rectangle 5"/>
          <p:cNvSpPr/>
          <p:nvPr/>
        </p:nvSpPr>
        <p:spPr>
          <a:xfrm>
            <a:off x="673100" y="1904916"/>
            <a:ext cx="7357717" cy="3416320"/>
          </a:xfrm>
          <a:prstGeom prst="rect">
            <a:avLst/>
          </a:prstGeom>
        </p:spPr>
        <p:txBody>
          <a:bodyPr wrap="square">
            <a:spAutoFit/>
          </a:bodyPr>
          <a:lstStyle/>
          <a:p>
            <a:pPr marL="342900" indent="-342900">
              <a:buFont typeface="Arial" panose="020B0604020202020204" pitchFamily="34" charset="0"/>
              <a:buChar char="•"/>
            </a:pPr>
            <a:r>
              <a:rPr lang="en-US" dirty="0"/>
              <a:t>First check if a response spectrum or response history analysis is required?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The applicability of the ELF Procedure has been widened in this code cycle.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Depends on the site, structures and isolation systems characteristics</a:t>
            </a:r>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784667"/>
          </a:xfrm>
        </p:spPr>
        <p:txBody>
          <a:bodyPr/>
          <a:lstStyle/>
          <a:p>
            <a:pPr marL="0" indent="0">
              <a:buNone/>
            </a:pPr>
            <a:r>
              <a:rPr lang="en-US" sz="2400" u="sng" dirty="0">
                <a:solidFill>
                  <a:schemeClr val="accent6">
                    <a:lumMod val="75000"/>
                  </a:schemeClr>
                </a:solidFill>
              </a:rPr>
              <a:t>Step 6: Dynamic Analyses</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978953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23</a:t>
            </a:fld>
            <a:endParaRPr lang="en-US" dirty="0"/>
          </a:p>
        </p:txBody>
      </p:sp>
      <p:sp>
        <p:nvSpPr>
          <p:cNvPr id="10" name="TextBox 9"/>
          <p:cNvSpPr txBox="1"/>
          <p:nvPr/>
        </p:nvSpPr>
        <p:spPr>
          <a:xfrm>
            <a:off x="5541479" y="4952765"/>
            <a:ext cx="3267986" cy="769441"/>
          </a:xfrm>
          <a:prstGeom prst="rect">
            <a:avLst/>
          </a:prstGeom>
          <a:noFill/>
        </p:spPr>
        <p:txBody>
          <a:bodyPr wrap="square" rtlCol="0">
            <a:spAutoFit/>
          </a:bodyPr>
          <a:lstStyle/>
          <a:p>
            <a:pPr algn="ctr"/>
            <a:r>
              <a:rPr lang="en-US" sz="1100" dirty="0"/>
              <a:t>Base Shear Force-Displacement Behavior of Isolation System for Lower Bound Properties, comparison of ELF and NLRHA for Ground Motion 5</a:t>
            </a:r>
          </a:p>
        </p:txBody>
      </p:sp>
      <p:pic>
        <p:nvPicPr>
          <p:cNvPr id="9" name="Picture 8" descr="The base shear force-displacement hysteresis loops for static equivalent lateral force (ELF) analysis and for nonlinear response history analysis (NLRHA).  All the hysteresis loops from the NLRHA fall inside the bounding loop from the ELF procedure.&#10;"/>
          <p:cNvPicPr/>
          <p:nvPr/>
        </p:nvPicPr>
        <p:blipFill>
          <a:blip r:embed="rId3" cstate="print"/>
          <a:srcRect/>
          <a:stretch>
            <a:fillRect/>
          </a:stretch>
        </p:blipFill>
        <p:spPr bwMode="auto">
          <a:xfrm>
            <a:off x="5376186" y="1904916"/>
            <a:ext cx="3598573" cy="3047849"/>
          </a:xfrm>
          <a:prstGeom prst="rect">
            <a:avLst/>
          </a:prstGeom>
          <a:noFill/>
          <a:ln w="9525">
            <a:noFill/>
            <a:miter lim="800000"/>
            <a:headEnd/>
            <a:tailEnd/>
          </a:ln>
        </p:spPr>
      </p:pic>
      <p:sp>
        <p:nvSpPr>
          <p:cNvPr id="6" name="Rectangle 5"/>
          <p:cNvSpPr/>
          <p:nvPr/>
        </p:nvSpPr>
        <p:spPr>
          <a:xfrm>
            <a:off x="673101" y="1904916"/>
            <a:ext cx="4717883" cy="4154984"/>
          </a:xfrm>
          <a:prstGeom prst="rect">
            <a:avLst/>
          </a:prstGeom>
        </p:spPr>
        <p:txBody>
          <a:bodyPr wrap="square">
            <a:spAutoFit/>
          </a:bodyPr>
          <a:lstStyle/>
          <a:p>
            <a:pPr marL="342900" indent="-342900">
              <a:buFont typeface="Arial" panose="020B0604020202020204" pitchFamily="34" charset="0"/>
              <a:buChar char="•"/>
            </a:pPr>
            <a:r>
              <a:rPr lang="en-US" dirty="0"/>
              <a:t>Model and analyze the structure in the lower- and the upper-bound conditions for the MCE</a:t>
            </a:r>
            <a:r>
              <a:rPr lang="en-US" baseline="-25000" dirty="0"/>
              <a:t>R</a:t>
            </a:r>
            <a:r>
              <a:rPr lang="en-US" dirty="0"/>
              <a:t> using seven ground motions.</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Decide method of accounting for vertical earthquake effects</a:t>
            </a:r>
          </a:p>
          <a:p>
            <a:pPr marL="342900" indent="-342900">
              <a:buFont typeface="Arial" panose="020B0604020202020204" pitchFamily="34" charset="0"/>
              <a:buChar char="•"/>
            </a:pPr>
            <a:r>
              <a:rPr lang="en-US" dirty="0"/>
              <a:t>Consider how to account for accidental torsion effects</a:t>
            </a:r>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784667"/>
          </a:xfrm>
        </p:spPr>
        <p:txBody>
          <a:bodyPr/>
          <a:lstStyle/>
          <a:p>
            <a:pPr marL="0" indent="0">
              <a:buNone/>
            </a:pPr>
            <a:r>
              <a:rPr lang="en-US" sz="2400" u="sng" dirty="0">
                <a:solidFill>
                  <a:schemeClr val="accent6">
                    <a:lumMod val="75000"/>
                  </a:schemeClr>
                </a:solidFill>
              </a:rPr>
              <a:t>Step 6: Dynamic Analyses (Response History)</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3285274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24</a:t>
            </a:fld>
            <a:endParaRPr lang="en-US" dirty="0"/>
          </a:p>
        </p:txBody>
      </p:sp>
      <p:pic>
        <p:nvPicPr>
          <p:cNvPr id="11" name="Picture 10" descr="The variation in design story force over the height of the building.  The horizontal axis is labeled “Shear force (kip)” and runs from 0 to 4500 kips.  The vertical axis is labeled “Elevation (feet)”, running from -5 to 50 feet.  Three lines are shown on the graph.  Two are labeled “NLRHA X-direction” and “NLRHA Y-direction”.  These two lines begin at 2600 kips and 2200 kips, respectively, at the first story of the building, and both reach a value of about 750 kips at the penthouse story.  A third curve, labeled ELF (Equivalent Lateral Force procedure) generally has story shear values greater than the HLRHA curves.  The ELF curves starts at 3500 kips at the first story and reduces to about 750 kips at the penthouse story."/>
          <p:cNvPicPr/>
          <p:nvPr/>
        </p:nvPicPr>
        <p:blipFill>
          <a:blip r:embed="rId3" cstate="print"/>
          <a:srcRect/>
          <a:stretch>
            <a:fillRect/>
          </a:stretch>
        </p:blipFill>
        <p:spPr bwMode="auto">
          <a:xfrm>
            <a:off x="5414840" y="1904916"/>
            <a:ext cx="3164617" cy="2067169"/>
          </a:xfrm>
          <a:prstGeom prst="rect">
            <a:avLst/>
          </a:prstGeom>
          <a:noFill/>
          <a:ln w="9525">
            <a:noFill/>
            <a:miter lim="800000"/>
            <a:headEnd/>
            <a:tailEnd/>
          </a:ln>
        </p:spPr>
      </p:pic>
      <p:sp>
        <p:nvSpPr>
          <p:cNvPr id="6" name="Rectangle 5"/>
          <p:cNvSpPr/>
          <p:nvPr/>
        </p:nvSpPr>
        <p:spPr>
          <a:xfrm>
            <a:off x="673102" y="1904916"/>
            <a:ext cx="4719483" cy="4524315"/>
          </a:xfrm>
          <a:prstGeom prst="rect">
            <a:avLst/>
          </a:prstGeom>
        </p:spPr>
        <p:txBody>
          <a:bodyPr wrap="square">
            <a:spAutoFit/>
          </a:bodyPr>
          <a:lstStyle/>
          <a:p>
            <a:pPr marL="342900" indent="-342900">
              <a:buFont typeface="Arial" panose="020B0604020202020204" pitchFamily="34" charset="0"/>
              <a:buChar char="•"/>
            </a:pPr>
            <a:r>
              <a:rPr lang="en-US" dirty="0"/>
              <a:t>Decide on final design actions (i.e. story shears, drifts, etc) by comparing NLRHA and ELF results.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Specify final bearing displacements, axial forces, properties and bounds for manufacturers design and testing.</a:t>
            </a:r>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784667"/>
          </a:xfrm>
        </p:spPr>
        <p:txBody>
          <a:bodyPr/>
          <a:lstStyle/>
          <a:p>
            <a:pPr marL="0" indent="0">
              <a:buNone/>
            </a:pPr>
            <a:r>
              <a:rPr lang="en-US" sz="2400" u="sng" dirty="0">
                <a:solidFill>
                  <a:schemeClr val="accent6">
                    <a:lumMod val="75000"/>
                  </a:schemeClr>
                </a:solidFill>
              </a:rPr>
              <a:t>Step 7: Final Specifications</a:t>
            </a:r>
          </a:p>
        </p:txBody>
      </p:sp>
      <p:sp>
        <p:nvSpPr>
          <p:cNvPr id="2" name="Title 1"/>
          <p:cNvSpPr>
            <a:spLocks noGrp="1"/>
          </p:cNvSpPr>
          <p:nvPr>
            <p:ph type="title"/>
          </p:nvPr>
        </p:nvSpPr>
        <p:spPr/>
        <p:txBody>
          <a:bodyPr/>
          <a:lstStyle/>
          <a:p>
            <a:r>
              <a:rPr lang="en-US" dirty="0"/>
              <a:t>2. Design Steps</a:t>
            </a:r>
          </a:p>
        </p:txBody>
      </p:sp>
    </p:spTree>
    <p:extLst>
      <p:ext uri="{BB962C8B-B14F-4D97-AF65-F5344CB8AC3E}">
        <p14:creationId xmlns:p14="http://schemas.microsoft.com/office/powerpoint/2010/main" val="257506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25</a:t>
            </a:fld>
            <a:endParaRPr lang="en-US" dirty="0"/>
          </a:p>
        </p:txBody>
      </p:sp>
      <p:sp>
        <p:nvSpPr>
          <p:cNvPr id="9" name="TextBox 8"/>
          <p:cNvSpPr txBox="1"/>
          <p:nvPr/>
        </p:nvSpPr>
        <p:spPr>
          <a:xfrm>
            <a:off x="2663184" y="6088790"/>
            <a:ext cx="5120938" cy="307777"/>
          </a:xfrm>
          <a:prstGeom prst="rect">
            <a:avLst/>
          </a:prstGeom>
          <a:noFill/>
        </p:spPr>
        <p:txBody>
          <a:bodyPr wrap="square" rtlCol="0">
            <a:spAutoFit/>
          </a:bodyPr>
          <a:lstStyle/>
          <a:p>
            <a:r>
              <a:rPr lang="en-NZ" sz="1400" dirty="0">
                <a:solidFill>
                  <a:schemeClr val="bg1">
                    <a:lumMod val="50000"/>
                  </a:schemeClr>
                </a:solidFill>
              </a:rPr>
              <a:t>Reference: MCEER, SUNY, Buffalo, NY</a:t>
            </a:r>
            <a:endParaRPr lang="en-US" sz="1400" dirty="0">
              <a:solidFill>
                <a:schemeClr val="bg1">
                  <a:lumMod val="50000"/>
                </a:schemeClr>
              </a:solidFill>
            </a:endParaRPr>
          </a:p>
        </p:txBody>
      </p:sp>
      <p:pic>
        <p:nvPicPr>
          <p:cNvPr id="30" name="Picture 3" descr="An elastomeric lead-core seismic isolation bear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442" y="4429354"/>
            <a:ext cx="2324309" cy="164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RFD-Based Analysis and Design Procedures for Bridge Bearings and Seismic Isolators.”"/>
          <p:cNvPicPr>
            <a:picLocks noChangeAspect="1"/>
          </p:cNvPicPr>
          <p:nvPr/>
        </p:nvPicPr>
        <p:blipFill>
          <a:blip r:embed="rId4" cstate="print"/>
          <a:stretch>
            <a:fillRect/>
          </a:stretch>
        </p:blipFill>
        <p:spPr>
          <a:xfrm>
            <a:off x="3322548" y="4427978"/>
            <a:ext cx="1259500" cy="1660811"/>
          </a:xfrm>
          <a:prstGeom prst="rect">
            <a:avLst/>
          </a:prstGeom>
        </p:spPr>
      </p:pic>
      <p:pic>
        <p:nvPicPr>
          <p:cNvPr id="17" name="Picture 16" descr="“Performance of Seismic Isolation Hardware under Service and Seismic Loading” "/>
          <p:cNvPicPr>
            <a:picLocks noChangeAspect="1"/>
          </p:cNvPicPr>
          <p:nvPr/>
        </p:nvPicPr>
        <p:blipFill>
          <a:blip r:embed="rId5" cstate="print"/>
          <a:stretch>
            <a:fillRect/>
          </a:stretch>
        </p:blipFill>
        <p:spPr>
          <a:xfrm>
            <a:off x="1919235" y="4425072"/>
            <a:ext cx="1279161" cy="1646779"/>
          </a:xfrm>
          <a:prstGeom prst="rect">
            <a:avLst/>
          </a:prstGeom>
        </p:spPr>
      </p:pic>
      <p:sp>
        <p:nvSpPr>
          <p:cNvPr id="3" name="Content Placeholder 2"/>
          <p:cNvSpPr>
            <a:spLocks noGrp="1"/>
          </p:cNvSpPr>
          <p:nvPr>
            <p:ph idx="1"/>
          </p:nvPr>
        </p:nvSpPr>
        <p:spPr>
          <a:xfrm>
            <a:off x="673100" y="1237229"/>
            <a:ext cx="7804150" cy="5202472"/>
          </a:xfrm>
        </p:spPr>
        <p:txBody>
          <a:bodyPr/>
          <a:lstStyle/>
          <a:p>
            <a:r>
              <a:rPr lang="en-US" sz="2400" u="sng" dirty="0">
                <a:solidFill>
                  <a:schemeClr val="accent6">
                    <a:lumMod val="75000"/>
                  </a:schemeClr>
                </a:solidFill>
              </a:rPr>
              <a:t>Philosophy:</a:t>
            </a:r>
          </a:p>
          <a:p>
            <a:pPr marL="0" indent="0">
              <a:buNone/>
            </a:pPr>
            <a:r>
              <a:rPr lang="en-US" sz="2400" kern="1200" dirty="0">
                <a:latin typeface="Arial" pitchFamily="34" charset="0"/>
              </a:rPr>
              <a:t>Use information from previously manufactured and tested bearings, </a:t>
            </a:r>
            <a:r>
              <a:rPr lang="en-US" sz="2400" u="sng" kern="1200" dirty="0">
                <a:latin typeface="Arial" pitchFamily="34" charset="0"/>
              </a:rPr>
              <a:t>instead</a:t>
            </a:r>
            <a:r>
              <a:rPr lang="en-US" sz="2400" kern="1200" dirty="0">
                <a:latin typeface="Arial" pitchFamily="34" charset="0"/>
              </a:rPr>
              <a:t> of doing theoretical optimizations which give atypical designs.</a:t>
            </a:r>
          </a:p>
          <a:p>
            <a:endParaRPr lang="en-US" sz="1600" kern="1200" dirty="0">
              <a:latin typeface="Arial" pitchFamily="34" charset="0"/>
            </a:endParaRPr>
          </a:p>
          <a:p>
            <a:r>
              <a:rPr lang="en-US" sz="2400" kern="1200" dirty="0">
                <a:latin typeface="Arial" pitchFamily="34" charset="0"/>
              </a:rPr>
              <a:t>Following is applicable for lead-rubber bearings and is based on Constantinou et al 2007 &amp; 2011 MCEER reports (recommend you download, free)</a:t>
            </a:r>
          </a:p>
          <a:p>
            <a:endParaRPr lang="en-US" sz="2400" kern="1200" dirty="0">
              <a:latin typeface="Arial" pitchFamily="34" charset="0"/>
            </a:endParaRPr>
          </a:p>
          <a:p>
            <a:endParaRPr lang="en-US" sz="2400" kern="1200" dirty="0">
              <a:latin typeface="Arial" pitchFamily="34" charset="0"/>
            </a:endParaRPr>
          </a:p>
          <a:p>
            <a:endParaRPr lang="en-US" sz="2400" u="sng" dirty="0">
              <a:solidFill>
                <a:schemeClr val="accent6">
                  <a:lumMod val="75000"/>
                </a:schemeClr>
              </a:solidFill>
            </a:endParaRPr>
          </a:p>
          <a:p>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rgbClr val="FF0000"/>
                </a:solidFill>
              </a:rPr>
              <a:t>3. Preliminary Design</a:t>
            </a:r>
          </a:p>
        </p:txBody>
      </p:sp>
    </p:spTree>
    <p:extLst>
      <p:ext uri="{BB962C8B-B14F-4D97-AF65-F5344CB8AC3E}">
        <p14:creationId xmlns:p14="http://schemas.microsoft.com/office/powerpoint/2010/main" val="79154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26</a:t>
            </a:fld>
            <a:endParaRPr lang="en-US" dirty="0"/>
          </a:p>
        </p:txBody>
      </p:sp>
      <p:sp>
        <p:nvSpPr>
          <p:cNvPr id="14" name="Rectangle 13"/>
          <p:cNvSpPr/>
          <p:nvPr/>
        </p:nvSpPr>
        <p:spPr>
          <a:xfrm>
            <a:off x="5560465" y="5288578"/>
            <a:ext cx="3580303" cy="1200329"/>
          </a:xfrm>
          <a:prstGeom prst="rect">
            <a:avLst/>
          </a:prstGeom>
        </p:spPr>
        <p:txBody>
          <a:bodyPr wrap="square">
            <a:spAutoFit/>
          </a:bodyPr>
          <a:lstStyle/>
          <a:p>
            <a:r>
              <a:rPr lang="en-US" sz="1800" i="1" dirty="0">
                <a:latin typeface="Times New Roman" panose="02020603050405020304" pitchFamily="18" charset="0"/>
                <a:ea typeface="Times New Roman" panose="02020603050405020304" pitchFamily="18" charset="0"/>
              </a:rPr>
              <a:t>G = </a:t>
            </a:r>
            <a:r>
              <a:rPr lang="en-US" sz="1800" dirty="0">
                <a:latin typeface="Times New Roman" panose="02020603050405020304" pitchFamily="18" charset="0"/>
                <a:ea typeface="Times New Roman" panose="02020603050405020304" pitchFamily="18" charset="0"/>
              </a:rPr>
              <a:t>Shear modulus of rubber</a:t>
            </a:r>
          </a:p>
          <a:p>
            <a:r>
              <a:rPr lang="en-US" sz="1800" i="1" dirty="0">
                <a:latin typeface="Times New Roman" panose="02020603050405020304" pitchFamily="18" charset="0"/>
                <a:ea typeface="Times New Roman" panose="02020603050405020304" pitchFamily="18" charset="0"/>
              </a:rPr>
              <a:t>D</a:t>
            </a:r>
            <a:r>
              <a:rPr lang="en-US" sz="1800" i="1" baseline="-25000" dirty="0">
                <a:latin typeface="Times New Roman" panose="02020603050405020304" pitchFamily="18" charset="0"/>
                <a:ea typeface="Times New Roman" panose="02020603050405020304" pitchFamily="18" charset="0"/>
              </a:rPr>
              <a:t>B</a:t>
            </a:r>
            <a:r>
              <a:rPr lang="en-US" sz="1800" i="1" dirty="0">
                <a:latin typeface="Times New Roman" panose="02020603050405020304" pitchFamily="18" charset="0"/>
                <a:ea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rPr>
              <a:t>Diameter of the bearing</a:t>
            </a:r>
          </a:p>
          <a:p>
            <a:r>
              <a:rPr lang="en-US" sz="1800" i="1" dirty="0">
                <a:latin typeface="Times New Roman" panose="02020603050405020304" pitchFamily="18" charset="0"/>
                <a:ea typeface="Times New Roman" panose="02020603050405020304" pitchFamily="18" charset="0"/>
              </a:rPr>
              <a:t>T</a:t>
            </a:r>
            <a:r>
              <a:rPr lang="en-US" sz="1800" i="1" baseline="-25000" dirty="0">
                <a:latin typeface="Times New Roman" panose="02020603050405020304" pitchFamily="18" charset="0"/>
                <a:ea typeface="Times New Roman" panose="02020603050405020304" pitchFamily="18" charset="0"/>
              </a:rPr>
              <a:t>r</a:t>
            </a:r>
            <a:r>
              <a:rPr lang="en-US" sz="1800" dirty="0">
                <a:latin typeface="Times New Roman" panose="02020603050405020304" pitchFamily="18" charset="0"/>
                <a:ea typeface="Times New Roman" panose="02020603050405020304" pitchFamily="18" charset="0"/>
              </a:rPr>
              <a:t>  = Total thickness of rubber</a:t>
            </a:r>
            <a:r>
              <a:rPr lang="en-US" sz="1800" i="1" dirty="0">
                <a:latin typeface="Times New Roman" panose="02020603050405020304" pitchFamily="18" charset="0"/>
                <a:ea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rPr>
              <a:t>(sum of the individual rubber layers)</a:t>
            </a:r>
            <a:endParaRPr lang="en-US" sz="1800" dirty="0"/>
          </a:p>
        </p:txBody>
      </p:sp>
      <p:pic>
        <p:nvPicPr>
          <p:cNvPr id="11" name="Picture 10" descr="Post-elastic stiffnes formulat -- kd"/>
          <p:cNvPicPr>
            <a:picLocks noChangeAspect="1"/>
          </p:cNvPicPr>
          <p:nvPr/>
        </p:nvPicPr>
        <p:blipFill>
          <a:blip r:embed="rId3" cstate="print"/>
          <a:stretch>
            <a:fillRect/>
          </a:stretch>
        </p:blipFill>
        <p:spPr>
          <a:xfrm>
            <a:off x="2756853" y="5320386"/>
            <a:ext cx="2510921" cy="807082"/>
          </a:xfrm>
          <a:prstGeom prst="rect">
            <a:avLst/>
          </a:prstGeom>
        </p:spPr>
      </p:pic>
      <p:sp>
        <p:nvSpPr>
          <p:cNvPr id="15" name="Rectangle 14"/>
          <p:cNvSpPr/>
          <p:nvPr/>
        </p:nvSpPr>
        <p:spPr>
          <a:xfrm>
            <a:off x="175807" y="5474782"/>
            <a:ext cx="2852897" cy="461665"/>
          </a:xfrm>
          <a:prstGeom prst="rect">
            <a:avLst/>
          </a:prstGeom>
        </p:spPr>
        <p:txBody>
          <a:bodyPr wrap="none">
            <a:spAutoFit/>
          </a:bodyPr>
          <a:lstStyle/>
          <a:p>
            <a:r>
              <a:rPr lang="en-US" dirty="0">
                <a:solidFill>
                  <a:srgbClr val="000000"/>
                </a:solidFill>
                <a:latin typeface="Times New Roman" panose="02020603050405020304" pitchFamily="18" charset="0"/>
                <a:ea typeface="Times New Roman" panose="02020603050405020304" pitchFamily="18" charset="0"/>
              </a:rPr>
              <a:t>Post-elastic stiffness, </a:t>
            </a:r>
          </a:p>
        </p:txBody>
      </p:sp>
      <p:sp>
        <p:nvSpPr>
          <p:cNvPr id="12" name="Rectangle 11"/>
          <p:cNvSpPr/>
          <p:nvPr/>
        </p:nvSpPr>
        <p:spPr>
          <a:xfrm>
            <a:off x="5494400" y="4567864"/>
            <a:ext cx="3500685" cy="646331"/>
          </a:xfrm>
          <a:prstGeom prst="rect">
            <a:avLst/>
          </a:prstGeom>
        </p:spPr>
        <p:txBody>
          <a:bodyPr wrap="square">
            <a:spAutoFit/>
          </a:bodyPr>
          <a:lstStyle/>
          <a:p>
            <a:r>
              <a:rPr lang="en-US" sz="1800" i="1" dirty="0">
                <a:latin typeface="Times New Roman" panose="02020603050405020304" pitchFamily="18" charset="0"/>
                <a:ea typeface="Times New Roman" panose="02020603050405020304" pitchFamily="18" charset="0"/>
              </a:rPr>
              <a:t>D</a:t>
            </a:r>
            <a:r>
              <a:rPr lang="en-US" sz="1800" i="1" baseline="-25000" dirty="0">
                <a:latin typeface="Times New Roman" panose="02020603050405020304" pitchFamily="18" charset="0"/>
                <a:ea typeface="Times New Roman" panose="02020603050405020304" pitchFamily="18" charset="0"/>
              </a:rPr>
              <a:t>L</a:t>
            </a:r>
            <a:r>
              <a:rPr lang="en-US" sz="1800" dirty="0">
                <a:solidFill>
                  <a:srgbClr val="000000"/>
                </a:solidFill>
                <a:latin typeface="Times New Roman" panose="02020603050405020304" pitchFamily="18" charset="0"/>
                <a:ea typeface="Times New Roman" panose="02020603050405020304" pitchFamily="18" charset="0"/>
              </a:rPr>
              <a:t> = Diameter of the lead core </a:t>
            </a:r>
          </a:p>
          <a:p>
            <a:r>
              <a:rPr lang="en-US" sz="1800" i="1" dirty="0">
                <a:solidFill>
                  <a:srgbClr val="000000"/>
                </a:solidFill>
                <a:latin typeface="Times New Roman" panose="02020603050405020304" pitchFamily="18" charset="0"/>
                <a:ea typeface="Times New Roman" panose="02020603050405020304" pitchFamily="18" charset="0"/>
              </a:rPr>
              <a:t>σ</a:t>
            </a:r>
            <a:r>
              <a:rPr lang="en-US" sz="1800" i="1" baseline="-25000" dirty="0">
                <a:solidFill>
                  <a:srgbClr val="000000"/>
                </a:solidFill>
                <a:latin typeface="Times New Roman" panose="02020603050405020304" pitchFamily="18" charset="0"/>
                <a:ea typeface="Times New Roman" panose="02020603050405020304" pitchFamily="18" charset="0"/>
              </a:rPr>
              <a:t>YL </a:t>
            </a:r>
            <a:r>
              <a:rPr lang="en-US" sz="1800" dirty="0">
                <a:solidFill>
                  <a:srgbClr val="000000"/>
                </a:solidFill>
                <a:latin typeface="Times New Roman" panose="02020603050405020304" pitchFamily="18" charset="0"/>
                <a:ea typeface="Times New Roman" panose="02020603050405020304" pitchFamily="18" charset="0"/>
              </a:rPr>
              <a:t>= Effective yield stress of lead</a:t>
            </a:r>
            <a:endParaRPr lang="en-US" sz="1800" dirty="0"/>
          </a:p>
        </p:txBody>
      </p:sp>
      <p:pic>
        <p:nvPicPr>
          <p:cNvPr id="9" name="Picture 8" descr="Characteristic strength formula -- Qd"/>
          <p:cNvPicPr>
            <a:picLocks noChangeAspect="1"/>
          </p:cNvPicPr>
          <p:nvPr/>
        </p:nvPicPr>
        <p:blipFill>
          <a:blip r:embed="rId4" cstate="print"/>
          <a:stretch>
            <a:fillRect/>
          </a:stretch>
        </p:blipFill>
        <p:spPr>
          <a:xfrm>
            <a:off x="3133668" y="4554087"/>
            <a:ext cx="1707628" cy="742447"/>
          </a:xfrm>
          <a:prstGeom prst="rect">
            <a:avLst/>
          </a:prstGeom>
        </p:spPr>
      </p:pic>
      <p:sp>
        <p:nvSpPr>
          <p:cNvPr id="16" name="Rectangle 15"/>
          <p:cNvSpPr/>
          <p:nvPr/>
        </p:nvSpPr>
        <p:spPr>
          <a:xfrm>
            <a:off x="175807" y="4682241"/>
            <a:ext cx="3034805" cy="461665"/>
          </a:xfrm>
          <a:prstGeom prst="rect">
            <a:avLst/>
          </a:prstGeom>
        </p:spPr>
        <p:txBody>
          <a:bodyPr wrap="none">
            <a:spAutoFit/>
          </a:bodyPr>
          <a:lstStyle/>
          <a:p>
            <a:r>
              <a:rPr lang="en-US" dirty="0">
                <a:solidFill>
                  <a:srgbClr val="000000"/>
                </a:solidFill>
                <a:latin typeface="Times New Roman" panose="02020603050405020304" pitchFamily="18" charset="0"/>
                <a:ea typeface="Times New Roman" panose="02020603050405020304" pitchFamily="18" charset="0"/>
              </a:rPr>
              <a:t>Characteristic strength,</a:t>
            </a:r>
          </a:p>
        </p:txBody>
      </p:sp>
      <p:sp>
        <p:nvSpPr>
          <p:cNvPr id="17" name="TextBox 16"/>
          <p:cNvSpPr txBox="1"/>
          <p:nvPr/>
        </p:nvSpPr>
        <p:spPr>
          <a:xfrm>
            <a:off x="2534130" y="4314139"/>
            <a:ext cx="4237169" cy="307777"/>
          </a:xfrm>
          <a:prstGeom prst="rect">
            <a:avLst/>
          </a:prstGeom>
          <a:noFill/>
        </p:spPr>
        <p:txBody>
          <a:bodyPr wrap="square" rtlCol="0">
            <a:spAutoFit/>
          </a:bodyPr>
          <a:lstStyle/>
          <a:p>
            <a:pPr algn="ctr"/>
            <a:r>
              <a:rPr lang="en-NZ" sz="1400" dirty="0">
                <a:solidFill>
                  <a:schemeClr val="bg1">
                    <a:lumMod val="50000"/>
                  </a:schemeClr>
                </a:solidFill>
              </a:rPr>
              <a:t>Reference: MCEER-15-0005SUNY, Buffalo, NY</a:t>
            </a:r>
            <a:endParaRPr lang="en-US" sz="1400" dirty="0">
              <a:solidFill>
                <a:schemeClr val="bg1">
                  <a:lumMod val="50000"/>
                </a:schemeClr>
              </a:solidFill>
            </a:endParaRPr>
          </a:p>
        </p:txBody>
      </p:sp>
      <p:pic>
        <p:nvPicPr>
          <p:cNvPr id="7" name="Picture 6" descr="plot showing an idealized, straight-line representation of the same test data"/>
          <p:cNvPicPr/>
          <p:nvPr/>
        </p:nvPicPr>
        <p:blipFill>
          <a:blip r:embed="rId5" cstate="print"/>
          <a:srcRect/>
          <a:stretch>
            <a:fillRect/>
          </a:stretch>
        </p:blipFill>
        <p:spPr bwMode="auto">
          <a:xfrm>
            <a:off x="4652715" y="2036859"/>
            <a:ext cx="4162425" cy="2371725"/>
          </a:xfrm>
          <a:prstGeom prst="rect">
            <a:avLst/>
          </a:prstGeom>
          <a:noFill/>
          <a:ln w="9525">
            <a:noFill/>
            <a:miter lim="800000"/>
            <a:headEnd/>
            <a:tailEnd/>
          </a:ln>
        </p:spPr>
      </p:pic>
      <p:sp>
        <p:nvSpPr>
          <p:cNvPr id="10" name="TextBox 9"/>
          <p:cNvSpPr txBox="1"/>
          <p:nvPr/>
        </p:nvSpPr>
        <p:spPr>
          <a:xfrm>
            <a:off x="5324004" y="1753357"/>
            <a:ext cx="3153245" cy="400110"/>
          </a:xfrm>
          <a:prstGeom prst="rect">
            <a:avLst/>
          </a:prstGeom>
          <a:noFill/>
        </p:spPr>
        <p:txBody>
          <a:bodyPr wrap="square" rtlCol="0">
            <a:spAutoFit/>
          </a:bodyPr>
          <a:lstStyle/>
          <a:p>
            <a:r>
              <a:rPr lang="en-US" sz="2000" dirty="0"/>
              <a:t>Bi-linear Idealization</a:t>
            </a:r>
          </a:p>
        </p:txBody>
      </p:sp>
      <p:pic>
        <p:nvPicPr>
          <p:cNvPr id="8" name="Picture 7" descr="illustrative force-displacement plot for dynamic cyclic testing of lead-rubber isolation bearing"/>
          <p:cNvPicPr/>
          <p:nvPr/>
        </p:nvPicPr>
        <p:blipFill>
          <a:blip r:embed="rId6" cstate="print"/>
          <a:srcRect/>
          <a:stretch>
            <a:fillRect/>
          </a:stretch>
        </p:blipFill>
        <p:spPr bwMode="auto">
          <a:xfrm>
            <a:off x="1017768" y="2162755"/>
            <a:ext cx="3395208" cy="2104036"/>
          </a:xfrm>
          <a:prstGeom prst="rect">
            <a:avLst/>
          </a:prstGeom>
          <a:noFill/>
          <a:ln w="9525">
            <a:noFill/>
            <a:miter lim="800000"/>
            <a:headEnd/>
            <a:tailEnd/>
          </a:ln>
        </p:spPr>
      </p:pic>
      <p:sp>
        <p:nvSpPr>
          <p:cNvPr id="6" name="TextBox 5"/>
          <p:cNvSpPr txBox="1"/>
          <p:nvPr/>
        </p:nvSpPr>
        <p:spPr>
          <a:xfrm>
            <a:off x="1728692" y="1758320"/>
            <a:ext cx="2405988" cy="404435"/>
          </a:xfrm>
          <a:prstGeom prst="rect">
            <a:avLst/>
          </a:prstGeom>
          <a:noFill/>
        </p:spPr>
        <p:txBody>
          <a:bodyPr wrap="square" rtlCol="0">
            <a:spAutoFit/>
          </a:bodyPr>
          <a:lstStyle/>
          <a:p>
            <a:r>
              <a:rPr lang="en-US" sz="2000" dirty="0"/>
              <a:t>Dynamic test data</a:t>
            </a:r>
          </a:p>
        </p:txBody>
      </p:sp>
      <p:sp>
        <p:nvSpPr>
          <p:cNvPr id="3" name="Content Placeholder 2"/>
          <p:cNvSpPr>
            <a:spLocks noGrp="1"/>
          </p:cNvSpPr>
          <p:nvPr>
            <p:ph idx="1"/>
          </p:nvPr>
        </p:nvSpPr>
        <p:spPr>
          <a:xfrm>
            <a:off x="673100" y="1333500"/>
            <a:ext cx="7804150" cy="443394"/>
          </a:xfrm>
        </p:spPr>
        <p:txBody>
          <a:bodyPr/>
          <a:lstStyle/>
          <a:p>
            <a:r>
              <a:rPr lang="en-US" sz="2400" u="sng" dirty="0">
                <a:solidFill>
                  <a:schemeClr val="accent6">
                    <a:lumMod val="75000"/>
                  </a:schemeClr>
                </a:solidFill>
              </a:rPr>
              <a:t>Force-Displacement Behavior</a:t>
            </a:r>
          </a:p>
        </p:txBody>
      </p:sp>
      <p:pic>
        <p:nvPicPr>
          <p:cNvPr id="30" name="Picture 3" descr="Elastomeric lead-core seismic isolation bear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accent6">
                    <a:lumMod val="75000"/>
                  </a:schemeClr>
                </a:solidFill>
              </a:rPr>
              <a:t>3. Preliminary Design</a:t>
            </a:r>
          </a:p>
        </p:txBody>
      </p:sp>
    </p:spTree>
    <p:extLst>
      <p:ext uri="{BB962C8B-B14F-4D97-AF65-F5344CB8AC3E}">
        <p14:creationId xmlns:p14="http://schemas.microsoft.com/office/powerpoint/2010/main" val="372548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par>
                                <p:cTn id="16" presetID="2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2" grpId="0"/>
      <p:bldP spid="16"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27</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7" name="Picture 6" descr="G upper and lower bound formulas"/>
          <p:cNvPicPr>
            <a:picLocks noChangeAspect="1"/>
          </p:cNvPicPr>
          <p:nvPr/>
        </p:nvPicPr>
        <p:blipFill>
          <a:blip r:embed="rId3" cstate="print"/>
          <a:stretch>
            <a:fillRect/>
          </a:stretch>
        </p:blipFill>
        <p:spPr>
          <a:xfrm>
            <a:off x="1566407" y="5170754"/>
            <a:ext cx="6512118" cy="874312"/>
          </a:xfrm>
          <a:prstGeom prst="rect">
            <a:avLst/>
          </a:prstGeom>
        </p:spPr>
      </p:pic>
      <p:sp>
        <p:nvSpPr>
          <p:cNvPr id="8" name="TextBox 7"/>
          <p:cNvSpPr txBox="1"/>
          <p:nvPr/>
        </p:nvSpPr>
        <p:spPr>
          <a:xfrm>
            <a:off x="673101" y="4142110"/>
            <a:ext cx="7291816" cy="707886"/>
          </a:xfrm>
          <a:prstGeom prst="rect">
            <a:avLst/>
          </a:prstGeom>
          <a:noFill/>
        </p:spPr>
        <p:txBody>
          <a:bodyPr wrap="square" rtlCol="0">
            <a:spAutoFit/>
          </a:bodyPr>
          <a:lstStyle/>
          <a:p>
            <a:pPr marL="342900" lvl="0" indent="-342900">
              <a:spcBef>
                <a:spcPct val="20000"/>
              </a:spcBef>
              <a:buFontTx/>
              <a:buChar char="•"/>
            </a:pPr>
            <a:r>
              <a:rPr lang="en-US" sz="2000" kern="0" dirty="0">
                <a:solidFill>
                  <a:srgbClr val="000000"/>
                </a:solidFill>
                <a:latin typeface="Arial"/>
              </a:rPr>
              <a:t>Values of </a:t>
            </a:r>
            <a:r>
              <a:rPr lang="en-US" sz="2000" i="1" kern="0" dirty="0">
                <a:solidFill>
                  <a:srgbClr val="000000"/>
                </a:solidFill>
                <a:latin typeface="Arial"/>
              </a:rPr>
              <a:t>G </a:t>
            </a:r>
            <a:r>
              <a:rPr lang="en-US" sz="2000" kern="0" dirty="0">
                <a:solidFill>
                  <a:srgbClr val="000000"/>
                </a:solidFill>
                <a:latin typeface="Arial"/>
              </a:rPr>
              <a:t>taking into account uncertainty in the nominal value, </a:t>
            </a:r>
            <a:r>
              <a:rPr lang="en-US" sz="2000" kern="0" dirty="0" err="1">
                <a:solidFill>
                  <a:srgbClr val="000000"/>
                </a:solidFill>
                <a:latin typeface="Arial"/>
              </a:rPr>
              <a:t>scragging</a:t>
            </a:r>
            <a:r>
              <a:rPr lang="en-US" sz="2000" kern="0" dirty="0">
                <a:solidFill>
                  <a:srgbClr val="000000"/>
                </a:solidFill>
                <a:latin typeface="Arial"/>
              </a:rPr>
              <a:t> and aging effects :</a:t>
            </a:r>
            <a:endParaRPr lang="en-US" sz="1600" u="sng" kern="0" dirty="0">
              <a:solidFill>
                <a:srgbClr val="2D2DB9">
                  <a:lumMod val="75000"/>
                </a:srgbClr>
              </a:solidFill>
              <a:latin typeface="Arial"/>
            </a:endParaRPr>
          </a:p>
        </p:txBody>
      </p:sp>
      <p:pic>
        <p:nvPicPr>
          <p:cNvPr id="6" name="Picture 5" descr="σYL Formlas for upper and lower bound"/>
          <p:cNvPicPr>
            <a:picLocks noChangeAspect="1"/>
          </p:cNvPicPr>
          <p:nvPr/>
        </p:nvPicPr>
        <p:blipFill>
          <a:blip r:embed="rId4" cstate="print"/>
          <a:stretch>
            <a:fillRect/>
          </a:stretch>
        </p:blipFill>
        <p:spPr>
          <a:xfrm>
            <a:off x="1566407" y="2957329"/>
            <a:ext cx="6398509" cy="873569"/>
          </a:xfrm>
          <a:prstGeom prst="rect">
            <a:avLst/>
          </a:prstGeom>
        </p:spPr>
      </p:pic>
      <p:sp>
        <p:nvSpPr>
          <p:cNvPr id="3" name="Content Placeholder 2"/>
          <p:cNvSpPr>
            <a:spLocks noGrp="1"/>
          </p:cNvSpPr>
          <p:nvPr>
            <p:ph idx="1"/>
          </p:nvPr>
        </p:nvSpPr>
        <p:spPr>
          <a:xfrm>
            <a:off x="673100" y="1432820"/>
            <a:ext cx="7804150" cy="1524509"/>
          </a:xfrm>
        </p:spPr>
        <p:txBody>
          <a:bodyPr/>
          <a:lstStyle/>
          <a:p>
            <a:r>
              <a:rPr lang="en-US" sz="2400" u="sng" dirty="0">
                <a:solidFill>
                  <a:schemeClr val="accent6">
                    <a:lumMod val="75000"/>
                  </a:schemeClr>
                </a:solidFill>
              </a:rPr>
              <a:t>Default Nominal Properties and Bounding</a:t>
            </a:r>
          </a:p>
          <a:p>
            <a:pPr marL="0" indent="0">
              <a:buNone/>
            </a:pPr>
            <a:endParaRPr lang="en-US" sz="2000" dirty="0"/>
          </a:p>
          <a:p>
            <a:r>
              <a:rPr lang="en-US" sz="2000" dirty="0"/>
              <a:t>Values of </a:t>
            </a:r>
            <a:r>
              <a:rPr lang="en-US" sz="2000" i="1" dirty="0"/>
              <a:t>σ</a:t>
            </a:r>
            <a:r>
              <a:rPr lang="en-US" sz="2000" i="1" baseline="-25000" dirty="0"/>
              <a:t>YL</a:t>
            </a:r>
            <a:r>
              <a:rPr lang="en-US" sz="2000" dirty="0"/>
              <a:t> taking into account uncertainty in the nominal value, speed of motion and heating effects are:</a:t>
            </a:r>
          </a:p>
        </p:txBody>
      </p:sp>
      <p:pic>
        <p:nvPicPr>
          <p:cNvPr id="30" name="Picture 3" descr="Elastomeric lead-core seismic isolation bear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accent6">
                    <a:lumMod val="75000"/>
                  </a:schemeClr>
                </a:solidFill>
              </a:rPr>
              <a:t>3. Preliminary Design</a:t>
            </a:r>
          </a:p>
        </p:txBody>
      </p:sp>
    </p:spTree>
    <p:extLst>
      <p:ext uri="{BB962C8B-B14F-4D97-AF65-F5344CB8AC3E}">
        <p14:creationId xmlns:p14="http://schemas.microsoft.com/office/powerpoint/2010/main" val="2801931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28</a:t>
            </a:fld>
            <a:endParaRPr lang="en-US" dirty="0"/>
          </a:p>
        </p:txBody>
      </p:sp>
      <p:sp>
        <p:nvSpPr>
          <p:cNvPr id="23" name="TextBox 22"/>
          <p:cNvSpPr txBox="1"/>
          <p:nvPr/>
        </p:nvSpPr>
        <p:spPr>
          <a:xfrm>
            <a:off x="2165226" y="6119417"/>
            <a:ext cx="4455675" cy="307777"/>
          </a:xfrm>
          <a:prstGeom prst="rect">
            <a:avLst/>
          </a:prstGeom>
          <a:noFill/>
        </p:spPr>
        <p:txBody>
          <a:bodyPr wrap="square" rtlCol="0">
            <a:spAutoFit/>
          </a:bodyPr>
          <a:lstStyle/>
          <a:p>
            <a:r>
              <a:rPr lang="en-NZ" sz="1400" dirty="0">
                <a:solidFill>
                  <a:schemeClr val="bg1">
                    <a:lumMod val="50000"/>
                  </a:schemeClr>
                </a:solidFill>
              </a:rPr>
              <a:t>Reference: MCEER, SUNY, Buffalo, NY with edits</a:t>
            </a:r>
            <a:endParaRPr lang="en-US" sz="1400" dirty="0">
              <a:solidFill>
                <a:schemeClr val="bg1">
                  <a:lumMod val="50000"/>
                </a:schemeClr>
              </a:solidFill>
            </a:endParaRPr>
          </a:p>
        </p:txBody>
      </p:sp>
      <p:pic>
        <p:nvPicPr>
          <p:cNvPr id="6" name="Picture 5" descr="Schematic drawing of elevation of a lead-core seismic isolation bea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682" y="4333521"/>
            <a:ext cx="4628539" cy="2048229"/>
          </a:xfrm>
          <a:prstGeom prst="rect">
            <a:avLst/>
          </a:prstGeom>
        </p:spPr>
      </p:pic>
      <p:sp>
        <p:nvSpPr>
          <p:cNvPr id="33" name="TextBox 32"/>
          <p:cNvSpPr txBox="1"/>
          <p:nvPr/>
        </p:nvSpPr>
        <p:spPr>
          <a:xfrm rot="16200000">
            <a:off x="-160545" y="4889251"/>
            <a:ext cx="1254531" cy="400110"/>
          </a:xfrm>
          <a:prstGeom prst="rect">
            <a:avLst/>
          </a:prstGeom>
          <a:noFill/>
        </p:spPr>
        <p:txBody>
          <a:bodyPr wrap="square" rtlCol="0">
            <a:spAutoFit/>
          </a:bodyPr>
          <a:lstStyle/>
          <a:p>
            <a:r>
              <a:rPr lang="en-US" sz="2000" dirty="0"/>
              <a:t>Section</a:t>
            </a:r>
          </a:p>
        </p:txBody>
      </p:sp>
      <p:pic>
        <p:nvPicPr>
          <p:cNvPr id="24" name="Picture 23" descr="schematic drawing of the plan view "/>
          <p:cNvPicPr>
            <a:picLocks noChangeAspect="1"/>
          </p:cNvPicPr>
          <p:nvPr/>
        </p:nvPicPr>
        <p:blipFill>
          <a:blip r:embed="rId4" cstate="print"/>
          <a:stretch>
            <a:fillRect/>
          </a:stretch>
        </p:blipFill>
        <p:spPr>
          <a:xfrm>
            <a:off x="822840" y="2353390"/>
            <a:ext cx="1991351" cy="1980132"/>
          </a:xfrm>
          <a:prstGeom prst="rect">
            <a:avLst/>
          </a:prstGeom>
        </p:spPr>
      </p:pic>
      <p:sp>
        <p:nvSpPr>
          <p:cNvPr id="32" name="TextBox 31"/>
          <p:cNvSpPr txBox="1"/>
          <p:nvPr/>
        </p:nvSpPr>
        <p:spPr>
          <a:xfrm rot="16200000">
            <a:off x="-36778" y="3051048"/>
            <a:ext cx="1006997" cy="400110"/>
          </a:xfrm>
          <a:prstGeom prst="rect">
            <a:avLst/>
          </a:prstGeom>
          <a:noFill/>
        </p:spPr>
        <p:txBody>
          <a:bodyPr wrap="square" rtlCol="0">
            <a:spAutoFit/>
          </a:bodyPr>
          <a:lstStyle/>
          <a:p>
            <a:r>
              <a:rPr lang="en-US" sz="2000" dirty="0"/>
              <a:t>Plan</a:t>
            </a:r>
          </a:p>
        </p:txBody>
      </p:sp>
      <p:sp>
        <p:nvSpPr>
          <p:cNvPr id="31" name="Rectangle 30"/>
          <p:cNvSpPr/>
          <p:nvPr/>
        </p:nvSpPr>
        <p:spPr>
          <a:xfrm>
            <a:off x="3617260" y="2425183"/>
            <a:ext cx="5370484" cy="2215991"/>
          </a:xfrm>
          <a:prstGeom prst="rect">
            <a:avLst/>
          </a:prstGeom>
        </p:spPr>
        <p:txBody>
          <a:bodyPr wrap="square">
            <a:spAutoFit/>
          </a:bodyPr>
          <a:lstStyle/>
          <a:p>
            <a:pPr marL="342900" indent="-342900">
              <a:buFont typeface="Arial" panose="020B0604020202020204" pitchFamily="34" charset="0"/>
              <a:buChar char="•"/>
            </a:pPr>
            <a:r>
              <a:rPr lang="en-US" sz="2000" dirty="0"/>
              <a:t>Size the lead core, </a:t>
            </a:r>
            <a:r>
              <a:rPr lang="en-US" sz="2000" i="1" dirty="0"/>
              <a:t>D</a:t>
            </a:r>
            <a:r>
              <a:rPr lang="en-US" sz="2000" i="1" baseline="-25000" dirty="0"/>
              <a:t>L</a:t>
            </a:r>
            <a:r>
              <a:rPr lang="en-US" sz="2000" i="1" dirty="0"/>
              <a:t> </a:t>
            </a:r>
            <a:r>
              <a:rPr lang="en-US" sz="2000" dirty="0"/>
              <a:t>so that the strength of the isolation system is some desirable proportion of the seismic weight, </a:t>
            </a:r>
            <a:r>
              <a:rPr lang="en-US" sz="2000" i="1" dirty="0"/>
              <a:t>W </a:t>
            </a:r>
            <a:r>
              <a:rPr lang="en-US" sz="1800" dirty="0"/>
              <a:t>(i.e. </a:t>
            </a:r>
            <a:r>
              <a:rPr lang="en-US" sz="1800" i="1" dirty="0"/>
              <a:t>Q</a:t>
            </a:r>
            <a:r>
              <a:rPr lang="en-US" sz="1800" i="1" baseline="-25000" dirty="0"/>
              <a:t>d</a:t>
            </a:r>
            <a:r>
              <a:rPr lang="en-US" sz="1800" i="1" dirty="0"/>
              <a:t>/W</a:t>
            </a:r>
            <a:r>
              <a:rPr lang="en-US" sz="1800" dirty="0"/>
              <a:t> ≥ 0.05)</a:t>
            </a:r>
          </a:p>
          <a:p>
            <a:pPr marL="342900" indent="-342900">
              <a:buFont typeface="Arial" panose="020B0604020202020204" pitchFamily="34" charset="0"/>
              <a:buChar char="•"/>
            </a:pPr>
            <a:r>
              <a:rPr lang="en-US" sz="2000" i="1" dirty="0"/>
              <a:t>D</a:t>
            </a:r>
            <a:r>
              <a:rPr lang="en-US" sz="2000" i="1" baseline="-25000" dirty="0"/>
              <a:t>B</a:t>
            </a:r>
            <a:r>
              <a:rPr lang="en-US" sz="2000" dirty="0"/>
              <a:t> should be in the range of 3</a:t>
            </a:r>
            <a:r>
              <a:rPr lang="en-US" sz="2000" i="1" dirty="0"/>
              <a:t>D</a:t>
            </a:r>
            <a:r>
              <a:rPr lang="en-US" sz="2000" i="1" baseline="-25000" dirty="0"/>
              <a:t>L </a:t>
            </a:r>
            <a:r>
              <a:rPr lang="en-US" sz="2000" dirty="0"/>
              <a:t>to 6</a:t>
            </a:r>
            <a:r>
              <a:rPr lang="en-US" sz="2000" i="1" dirty="0"/>
              <a:t>D</a:t>
            </a:r>
            <a:r>
              <a:rPr lang="en-US" sz="2000" i="1" baseline="-25000" dirty="0"/>
              <a:t>L</a:t>
            </a:r>
            <a:endParaRPr lang="en-US" sz="2000" dirty="0"/>
          </a:p>
          <a:p>
            <a:pPr marL="342900" lvl="0" indent="-342900">
              <a:buFont typeface="Arial" panose="020B0604020202020204" pitchFamily="34" charset="0"/>
              <a:buChar char="•"/>
            </a:pPr>
            <a:r>
              <a:rPr lang="en-US" sz="2000" i="1" dirty="0"/>
              <a:t>T</a:t>
            </a:r>
            <a:r>
              <a:rPr lang="en-US" sz="2000" i="1" baseline="-25000" dirty="0"/>
              <a:t>r</a:t>
            </a:r>
            <a:r>
              <a:rPr lang="en-US" sz="2000" dirty="0"/>
              <a:t> should be about equal to or larger than </a:t>
            </a:r>
            <a:r>
              <a:rPr lang="en-US" sz="2000" i="1" dirty="0"/>
              <a:t>D</a:t>
            </a:r>
            <a:r>
              <a:rPr lang="en-US" sz="2000" i="1" baseline="-25000" dirty="0"/>
              <a:t>L</a:t>
            </a:r>
            <a:endParaRPr lang="en-US" sz="2000" dirty="0"/>
          </a:p>
        </p:txBody>
      </p:sp>
      <p:sp>
        <p:nvSpPr>
          <p:cNvPr id="3" name="Content Placeholder 2"/>
          <p:cNvSpPr>
            <a:spLocks noGrp="1"/>
          </p:cNvSpPr>
          <p:nvPr>
            <p:ph idx="1"/>
          </p:nvPr>
        </p:nvSpPr>
        <p:spPr>
          <a:xfrm>
            <a:off x="673100" y="1432821"/>
            <a:ext cx="7804150" cy="1032588"/>
          </a:xfrm>
        </p:spPr>
        <p:txBody>
          <a:bodyPr/>
          <a:lstStyle/>
          <a:p>
            <a:r>
              <a:rPr lang="en-US" sz="2400" u="sng" dirty="0">
                <a:solidFill>
                  <a:schemeClr val="accent6">
                    <a:lumMod val="75000"/>
                  </a:schemeClr>
                </a:solidFill>
              </a:rPr>
              <a:t>Select Trial Bearing Dimensions</a:t>
            </a:r>
          </a:p>
          <a:p>
            <a:pPr marL="0" indent="0">
              <a:buNone/>
            </a:pPr>
            <a:r>
              <a:rPr lang="en-US" sz="2400" dirty="0"/>
              <a:t>Approximate values for the variables </a:t>
            </a:r>
            <a:r>
              <a:rPr lang="en-US" sz="2400" i="1" dirty="0"/>
              <a:t>D</a:t>
            </a:r>
            <a:r>
              <a:rPr lang="en-US" sz="2400" i="1" baseline="-25000" dirty="0"/>
              <a:t>L</a:t>
            </a:r>
            <a:r>
              <a:rPr lang="en-US" sz="2400" i="1" dirty="0"/>
              <a:t>, D</a:t>
            </a:r>
            <a:r>
              <a:rPr lang="en-US" sz="2400" i="1" baseline="-25000" dirty="0"/>
              <a:t>B</a:t>
            </a:r>
            <a:r>
              <a:rPr lang="en-US" sz="2400" i="1" dirty="0"/>
              <a:t> </a:t>
            </a:r>
            <a:r>
              <a:rPr lang="en-US" sz="2400" dirty="0"/>
              <a:t>and/or </a:t>
            </a:r>
            <a:r>
              <a:rPr lang="en-US" sz="2400" i="1" dirty="0"/>
              <a:t>T</a:t>
            </a:r>
            <a:r>
              <a:rPr lang="en-US" sz="2400" i="1" baseline="-25000" dirty="0"/>
              <a:t>r</a:t>
            </a:r>
          </a:p>
          <a:p>
            <a:pPr marL="0" indent="0">
              <a:buNone/>
            </a:pPr>
            <a:endParaRPr lang="en-US" sz="2400" i="1" baseline="-25000" dirty="0"/>
          </a:p>
          <a:p>
            <a:endParaRPr lang="en-US" sz="2400" dirty="0"/>
          </a:p>
          <a:p>
            <a:pPr marL="0" indent="0">
              <a:buNone/>
            </a:pPr>
            <a:endParaRPr lang="en-US" sz="2000" dirty="0"/>
          </a:p>
        </p:txBody>
      </p:sp>
      <p:pic>
        <p:nvPicPr>
          <p:cNvPr id="30" name="Picture 3" descr="Elastomeric lead-core seismic isolation bear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accent6">
                    <a:lumMod val="75000"/>
                  </a:schemeClr>
                </a:solidFill>
              </a:rPr>
              <a:t>3. Preliminary Design</a:t>
            </a:r>
          </a:p>
        </p:txBody>
      </p:sp>
    </p:spTree>
    <p:extLst>
      <p:ext uri="{BB962C8B-B14F-4D97-AF65-F5344CB8AC3E}">
        <p14:creationId xmlns:p14="http://schemas.microsoft.com/office/powerpoint/2010/main" val="416395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29</a:t>
            </a:fld>
            <a:endParaRPr lang="en-US" dirty="0"/>
          </a:p>
        </p:txBody>
      </p:sp>
      <p:pic>
        <p:nvPicPr>
          <p:cNvPr id="10" name="Picture 9" descr="A straight-line idealization of the load-deflection behavior of an elastomeric, lead-core bearing"/>
          <p:cNvPicPr/>
          <p:nvPr/>
        </p:nvPicPr>
        <p:blipFill>
          <a:blip r:embed="rId3" cstate="print"/>
          <a:srcRect/>
          <a:stretch>
            <a:fillRect/>
          </a:stretch>
        </p:blipFill>
        <p:spPr bwMode="auto">
          <a:xfrm>
            <a:off x="4961691" y="3436373"/>
            <a:ext cx="4021217" cy="2100381"/>
          </a:xfrm>
          <a:prstGeom prst="rect">
            <a:avLst/>
          </a:prstGeom>
          <a:noFill/>
          <a:ln w="9525">
            <a:noFill/>
            <a:miter lim="800000"/>
            <a:headEnd/>
            <a:tailEnd/>
          </a:ln>
        </p:spPr>
      </p:pic>
      <p:pic>
        <p:nvPicPr>
          <p:cNvPr id="6" name="Picture 5" descr="Table -- Isolation System Forece Displacement Behvior (Step 2) is highlight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479" y="3008671"/>
            <a:ext cx="4374878" cy="2884605"/>
          </a:xfrm>
          <a:prstGeom prst="rect">
            <a:avLst/>
          </a:prstGeom>
        </p:spPr>
      </p:pic>
      <p:sp>
        <p:nvSpPr>
          <p:cNvPr id="3" name="Content Placeholder 2"/>
          <p:cNvSpPr>
            <a:spLocks noGrp="1"/>
          </p:cNvSpPr>
          <p:nvPr>
            <p:ph idx="1"/>
          </p:nvPr>
        </p:nvSpPr>
        <p:spPr>
          <a:xfrm>
            <a:off x="673100" y="1432820"/>
            <a:ext cx="7804150" cy="1575851"/>
          </a:xfrm>
        </p:spPr>
        <p:txBody>
          <a:bodyPr/>
          <a:lstStyle/>
          <a:p>
            <a:r>
              <a:rPr lang="en-US" sz="2400" u="sng" dirty="0">
                <a:solidFill>
                  <a:schemeClr val="accent6">
                    <a:lumMod val="75000"/>
                  </a:schemeClr>
                </a:solidFill>
              </a:rPr>
              <a:t>Isolation System Behavior</a:t>
            </a:r>
          </a:p>
          <a:p>
            <a:pPr marL="0" indent="0">
              <a:buNone/>
            </a:pPr>
            <a:r>
              <a:rPr lang="en-US" sz="2200" dirty="0"/>
              <a:t>Using the equations, default nominal properties and trial bearing dimensions in the previous slides, calculate the overall behavior for the lower bound properties:</a:t>
            </a:r>
            <a:endParaRPr lang="en-US" sz="2200" i="1" baseline="-25000" dirty="0"/>
          </a:p>
          <a:p>
            <a:pPr marL="0" indent="0">
              <a:buNone/>
            </a:pPr>
            <a:endParaRPr lang="en-US" sz="2400" i="1" baseline="-25000" dirty="0"/>
          </a:p>
          <a:p>
            <a:endParaRPr lang="en-US" sz="2400" dirty="0"/>
          </a:p>
          <a:p>
            <a:pPr marL="0" indent="0">
              <a:buNone/>
            </a:pPr>
            <a:endParaRPr lang="en-US" sz="2000" dirty="0"/>
          </a:p>
        </p:txBody>
      </p:sp>
      <p:pic>
        <p:nvPicPr>
          <p:cNvPr id="30" name="Picture 3" descr="elastomeric lead-core seismic isolation bear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accent6">
                    <a:lumMod val="75000"/>
                  </a:schemeClr>
                </a:solidFill>
              </a:rPr>
              <a:t>3. Preliminary Design</a:t>
            </a:r>
          </a:p>
        </p:txBody>
      </p:sp>
    </p:spTree>
    <p:extLst>
      <p:ext uri="{BB962C8B-B14F-4D97-AF65-F5344CB8AC3E}">
        <p14:creationId xmlns:p14="http://schemas.microsoft.com/office/powerpoint/2010/main" val="111599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346011" y="6394450"/>
            <a:ext cx="1504950" cy="306388"/>
          </a:xfrm>
        </p:spPr>
        <p:txBody>
          <a:bodyPr/>
          <a:lstStyle/>
          <a:p>
            <a:pPr>
              <a:defRPr/>
            </a:pPr>
            <a:fld id="{C89CB261-678F-46C7-9B50-9F41C27EFD57}" type="slidenum">
              <a:rPr lang="en-US" smtClean="0"/>
              <a:pPr>
                <a:defRPr/>
              </a:pPr>
              <a:t>3</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807720" y="1386839"/>
            <a:ext cx="7669530" cy="4236721"/>
          </a:xfrm>
        </p:spPr>
        <p:txBody>
          <a:bodyPr/>
          <a:lstStyle/>
          <a:p>
            <a:pPr marL="514350" indent="-514350">
              <a:buFont typeface="+mj-lt"/>
              <a:buAutoNum type="arabicPeriod"/>
            </a:pPr>
            <a:r>
              <a:rPr lang="en-US" dirty="0"/>
              <a:t>Project Information</a:t>
            </a:r>
          </a:p>
          <a:p>
            <a:pPr marL="514350" indent="-514350">
              <a:buFont typeface="+mj-lt"/>
              <a:buAutoNum type="arabicPeriod"/>
            </a:pPr>
            <a:r>
              <a:rPr lang="en-US" dirty="0"/>
              <a:t>Design Steps</a:t>
            </a:r>
          </a:p>
          <a:p>
            <a:pPr marL="514350" indent="-514350">
              <a:buFont typeface="+mj-lt"/>
              <a:buAutoNum type="arabicPeriod"/>
            </a:pPr>
            <a:r>
              <a:rPr lang="en-US" dirty="0"/>
              <a:t>Preliminary Design </a:t>
            </a:r>
          </a:p>
          <a:p>
            <a:pPr marL="514350" indent="-514350">
              <a:buFont typeface="+mj-lt"/>
              <a:buAutoNum type="arabicPeriod"/>
            </a:pPr>
            <a:r>
              <a:rPr lang="en-US" dirty="0"/>
              <a:t>Isolation System Properties</a:t>
            </a:r>
          </a:p>
          <a:p>
            <a:pPr marL="514350" indent="-514350">
              <a:buFont typeface="+mj-lt"/>
              <a:buAutoNum type="arabicPeriod"/>
            </a:pPr>
            <a:r>
              <a:rPr lang="en-US" dirty="0"/>
              <a:t>Equivalent Lateral Force (ELF) Procedure</a:t>
            </a:r>
          </a:p>
          <a:p>
            <a:pPr marL="514350" indent="-514350">
              <a:buFont typeface="+mj-lt"/>
              <a:buAutoNum type="arabicPeriod"/>
            </a:pPr>
            <a:r>
              <a:rPr lang="en-US" dirty="0"/>
              <a:t>Dynamic Analysis</a:t>
            </a:r>
          </a:p>
          <a:p>
            <a:pPr marL="914400" lvl="1" indent="-514350">
              <a:buFont typeface="+mj-lt"/>
              <a:buAutoNum type="alphaLcParenR"/>
            </a:pPr>
            <a:r>
              <a:rPr lang="en-US" sz="2000" dirty="0"/>
              <a:t>Vertical Response Spectrum</a:t>
            </a:r>
          </a:p>
          <a:p>
            <a:pPr marL="914400" lvl="1" indent="-514350">
              <a:buFont typeface="+mj-lt"/>
              <a:buAutoNum type="alphaLcParenR"/>
            </a:pPr>
            <a:r>
              <a:rPr lang="en-US" sz="2000" dirty="0"/>
              <a:t>Response History</a:t>
            </a:r>
          </a:p>
          <a:p>
            <a:pPr marL="514350" indent="-514350">
              <a:buFont typeface="+mj-lt"/>
              <a:buAutoNum type="arabicPeriod"/>
            </a:pPr>
            <a:r>
              <a:rPr lang="en-US" dirty="0"/>
              <a:t>Testing Requirements</a:t>
            </a:r>
          </a:p>
          <a:p>
            <a:pPr marL="514350" indent="-514350">
              <a:buFont typeface="+mj-lt"/>
              <a:buAutoNum type="arabicPeriod"/>
            </a:pPr>
            <a:endParaRPr lang="en-US" dirty="0"/>
          </a:p>
          <a:p>
            <a:pPr marL="514350" indent="-514350">
              <a:buFont typeface="+mj-lt"/>
              <a:buAutoNum type="arabicPeriod"/>
            </a:pPr>
            <a:endParaRPr lang="en-US" dirty="0"/>
          </a:p>
        </p:txBody>
      </p:sp>
      <p:sp>
        <p:nvSpPr>
          <p:cNvPr id="2" name="Title 1"/>
          <p:cNvSpPr>
            <a:spLocks noGrp="1"/>
          </p:cNvSpPr>
          <p:nvPr>
            <p:ph type="title"/>
          </p:nvPr>
        </p:nvSpPr>
        <p:spPr>
          <a:xfrm>
            <a:off x="673100" y="269875"/>
            <a:ext cx="7772400" cy="922821"/>
          </a:xfrm>
        </p:spPr>
        <p:txBody>
          <a:bodyPr/>
          <a:lstStyle/>
          <a:p>
            <a:r>
              <a:rPr lang="en-US" dirty="0"/>
              <a:t>Overview of Design Example</a:t>
            </a:r>
          </a:p>
        </p:txBody>
      </p:sp>
    </p:spTree>
    <p:extLst>
      <p:ext uri="{BB962C8B-B14F-4D97-AF65-F5344CB8AC3E}">
        <p14:creationId xmlns:p14="http://schemas.microsoft.com/office/powerpoint/2010/main" val="86284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30</a:t>
            </a:fld>
            <a:endParaRPr lang="en-US" dirty="0"/>
          </a:p>
        </p:txBody>
      </p:sp>
      <p:pic>
        <p:nvPicPr>
          <p:cNvPr id="6" name="Picture 5" descr="Equivalent Lateral Force Procedure (MECR) (Step 2) and Required Rubber Layer Thickness (Steps 3 and 4) are highlighed in blue box." title="Properties (Section 15.4.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8701" y="1939449"/>
            <a:ext cx="3965436" cy="4291625"/>
          </a:xfrm>
          <a:prstGeom prst="rect">
            <a:avLst/>
          </a:prstGeom>
        </p:spPr>
      </p:pic>
      <p:sp>
        <p:nvSpPr>
          <p:cNvPr id="18" name="Rectangle 17"/>
          <p:cNvSpPr/>
          <p:nvPr/>
        </p:nvSpPr>
        <p:spPr>
          <a:xfrm>
            <a:off x="518160" y="1948582"/>
            <a:ext cx="4320540" cy="3046988"/>
          </a:xfrm>
          <a:prstGeom prst="rect">
            <a:avLst/>
          </a:prstGeom>
        </p:spPr>
        <p:txBody>
          <a:bodyPr wrap="square">
            <a:spAutoFit/>
          </a:bodyPr>
          <a:lstStyle/>
          <a:p>
            <a:pPr marL="342900" indent="-342900">
              <a:buFont typeface="Arial" panose="020B0604020202020204" pitchFamily="34" charset="0"/>
              <a:buChar char="•"/>
            </a:pPr>
            <a:r>
              <a:rPr lang="en-US" dirty="0"/>
              <a:t>Quickly estimate displacement, </a:t>
            </a:r>
            <a:r>
              <a:rPr lang="en-US" i="1" dirty="0"/>
              <a:t>D</a:t>
            </a:r>
            <a:r>
              <a:rPr lang="en-US" i="1" baseline="-25000" dirty="0"/>
              <a:t>TM</a:t>
            </a:r>
            <a:r>
              <a:rPr lang="en-US" dirty="0"/>
              <a:t>, and compression force, </a:t>
            </a:r>
            <a:r>
              <a:rPr lang="en-US" i="1" dirty="0"/>
              <a:t>P</a:t>
            </a:r>
            <a:r>
              <a:rPr lang="en-US" i="1" baseline="-25000" dirty="0"/>
              <a:t>u</a:t>
            </a:r>
            <a:r>
              <a:rPr lang="en-US" dirty="0"/>
              <a:t>, using the ELF procedure.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May be conservative as design is not refined</a:t>
            </a:r>
          </a:p>
          <a:p>
            <a:pPr marL="342900" indent="-342900">
              <a:buFont typeface="Arial" panose="020B0604020202020204" pitchFamily="34" charset="0"/>
              <a:buChar char="•"/>
            </a:pPr>
            <a:endParaRPr lang="en-US" dirty="0"/>
          </a:p>
        </p:txBody>
      </p:sp>
      <p:sp>
        <p:nvSpPr>
          <p:cNvPr id="3" name="Content Placeholder 2"/>
          <p:cNvSpPr>
            <a:spLocks noGrp="1"/>
          </p:cNvSpPr>
          <p:nvPr>
            <p:ph idx="4294967295"/>
          </p:nvPr>
        </p:nvSpPr>
        <p:spPr>
          <a:xfrm>
            <a:off x="1339850" y="1333500"/>
            <a:ext cx="7804150" cy="614363"/>
          </a:xfrm>
        </p:spPr>
        <p:txBody>
          <a:bodyPr/>
          <a:lstStyle/>
          <a:p>
            <a:pPr marL="0" indent="0">
              <a:buNone/>
            </a:pPr>
            <a:r>
              <a:rPr lang="en-US" sz="2400" u="sng" dirty="0">
                <a:solidFill>
                  <a:schemeClr val="accent6">
                    <a:lumMod val="75000"/>
                  </a:schemeClr>
                </a:solidFill>
              </a:rPr>
              <a:t>Estimate Displacements and Forces</a:t>
            </a:r>
          </a:p>
        </p:txBody>
      </p:sp>
      <p:pic>
        <p:nvPicPr>
          <p:cNvPr id="14" name="Picture 3" descr="elastomeric lead-core seismic isolation bear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accent6">
                    <a:lumMod val="75000"/>
                  </a:schemeClr>
                </a:solidFill>
              </a:rPr>
              <a:t>3. Preliminary Design</a:t>
            </a:r>
            <a:endParaRPr lang="en-US" dirty="0"/>
          </a:p>
        </p:txBody>
      </p:sp>
    </p:spTree>
    <p:extLst>
      <p:ext uri="{BB962C8B-B14F-4D97-AF65-F5344CB8AC3E}">
        <p14:creationId xmlns:p14="http://schemas.microsoft.com/office/powerpoint/2010/main" val="1229079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31</a:t>
            </a:fld>
            <a:endParaRPr lang="en-US" dirty="0"/>
          </a:p>
        </p:txBody>
      </p:sp>
      <p:graphicFrame>
        <p:nvGraphicFramePr>
          <p:cNvPr id="7" name="Object 6" descr="Calculation for the maximum allowoable rubber layer thickness for stability"/>
          <p:cNvGraphicFramePr>
            <a:graphicFrameLocks noChangeAspect="1"/>
          </p:cNvGraphicFramePr>
          <p:nvPr>
            <p:extLst>
              <p:ext uri="{D42A27DB-BD31-4B8C-83A1-F6EECF244321}">
                <p14:modId xmlns:p14="http://schemas.microsoft.com/office/powerpoint/2010/main" val="2269275079"/>
              </p:ext>
            </p:extLst>
          </p:nvPr>
        </p:nvGraphicFramePr>
        <p:xfrm>
          <a:off x="718628" y="3018743"/>
          <a:ext cx="3396042" cy="927151"/>
        </p:xfrm>
        <a:graphic>
          <a:graphicData uri="http://schemas.openxmlformats.org/presentationml/2006/ole">
            <mc:AlternateContent xmlns:mc="http://schemas.openxmlformats.org/markup-compatibility/2006">
              <mc:Choice xmlns:v="urn:schemas-microsoft-com:vml" Requires="v">
                <p:oleObj spid="_x0000_s2179" r:id="rId4" imgW="3060700" imgH="838200" progId="">
                  <p:embed/>
                </p:oleObj>
              </mc:Choice>
              <mc:Fallback>
                <p:oleObj r:id="rId4" imgW="3060700" imgH="838200" progId="">
                  <p:embed/>
                  <p:pic>
                    <p:nvPicPr>
                      <p:cNvPr id="0" name="Picture 1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628" y="3018743"/>
                        <a:ext cx="3396042" cy="9271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p:nvPr/>
        </p:nvSpPr>
        <p:spPr>
          <a:xfrm>
            <a:off x="329878" y="1948582"/>
            <a:ext cx="4270776" cy="4247317"/>
          </a:xfrm>
          <a:prstGeom prst="rect">
            <a:avLst/>
          </a:prstGeom>
        </p:spPr>
        <p:txBody>
          <a:bodyPr wrap="square">
            <a:spAutoFit/>
          </a:bodyPr>
          <a:lstStyle/>
          <a:p>
            <a:pPr marL="342900" indent="-342900">
              <a:buFont typeface="Arial" panose="020B0604020202020204" pitchFamily="34" charset="0"/>
              <a:buChar char="•"/>
            </a:pPr>
            <a:r>
              <a:rPr lang="en-US" sz="2000" dirty="0"/>
              <a:t>Calculate the maximum allowable rubber layer thickness for stability:</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endParaRPr lang="en-US" dirty="0"/>
          </a:p>
          <a:p>
            <a:endParaRPr lang="en-US" sz="1000" dirty="0"/>
          </a:p>
          <a:p>
            <a:r>
              <a:rPr lang="en-US" dirty="0"/>
              <a:t>    </a:t>
            </a:r>
            <a:r>
              <a:rPr lang="en-US" sz="2000" dirty="0"/>
              <a:t>and shear strain (</a:t>
            </a:r>
            <a:r>
              <a:rPr lang="en-US" sz="2000" i="1" dirty="0"/>
              <a:t>D</a:t>
            </a:r>
            <a:r>
              <a:rPr lang="en-US" sz="2000" i="1" baseline="-25000" dirty="0"/>
              <a:t>TM </a:t>
            </a:r>
            <a:r>
              <a:rPr lang="en-US" sz="2000" i="1" dirty="0"/>
              <a:t>/T</a:t>
            </a:r>
            <a:r>
              <a:rPr lang="en-US" sz="2000" i="1" baseline="-25000" dirty="0"/>
              <a:t>r </a:t>
            </a:r>
            <a:r>
              <a:rPr lang="en-US" sz="2000" i="1" dirty="0"/>
              <a:t>)</a:t>
            </a:r>
          </a:p>
          <a:p>
            <a:endParaRPr lang="en-US" sz="1100" dirty="0"/>
          </a:p>
          <a:p>
            <a:pPr marL="342900" indent="-342900">
              <a:buFont typeface="Arial" panose="020B0604020202020204" pitchFamily="34" charset="0"/>
              <a:buChar char="•"/>
            </a:pPr>
            <a:r>
              <a:rPr lang="en-US" sz="2000" dirty="0"/>
              <a:t>Acceptable designs have about               t ≥ 0.25inch and                        shear strain ≤ 250%</a:t>
            </a:r>
          </a:p>
        </p:txBody>
      </p:sp>
      <p:pic>
        <p:nvPicPr>
          <p:cNvPr id="2" name="Picture 1" descr="The empirical equations shown are from Constantinou et al. (2011). The bearing stability is a critical (typically governing) check and is critical at maximum displacements and high axial loads, hence the lower bound properties are used. &#10;&#10;The first design iteration required a rubber thickness of 0.072 of an inch and had a shear strain of over 300%, which is not practical to construct. Therefore the size of the lead core and diameter of the bearing were increased to get a rubber layer thickness that is practical to construct and to reduce the shear strain." title="Properities (Section 15.4.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7774" y="1777339"/>
            <a:ext cx="7540896" cy="4864895"/>
          </a:xfrm>
          <a:prstGeom prst="rect">
            <a:avLst/>
          </a:prstGeom>
        </p:spPr>
      </p:pic>
      <p:sp>
        <p:nvSpPr>
          <p:cNvPr id="3" name="Content Placeholder 2"/>
          <p:cNvSpPr>
            <a:spLocks noGrp="1"/>
          </p:cNvSpPr>
          <p:nvPr>
            <p:ph idx="4294967295"/>
          </p:nvPr>
        </p:nvSpPr>
        <p:spPr>
          <a:xfrm>
            <a:off x="1339850" y="1333500"/>
            <a:ext cx="7804150" cy="614363"/>
          </a:xfrm>
        </p:spPr>
        <p:txBody>
          <a:bodyPr/>
          <a:lstStyle/>
          <a:p>
            <a:r>
              <a:rPr lang="en-US" sz="2400" u="sng" dirty="0">
                <a:solidFill>
                  <a:schemeClr val="accent6">
                    <a:lumMod val="75000"/>
                  </a:schemeClr>
                </a:solidFill>
              </a:rPr>
              <a:t>Bearing Adequacy</a:t>
            </a:r>
          </a:p>
        </p:txBody>
      </p:sp>
      <p:pic>
        <p:nvPicPr>
          <p:cNvPr id="33" name="Picture 3" descr="elastomeric lead-core seismic isolation bear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82463" y="249929"/>
            <a:ext cx="1530667" cy="10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p:txBody>
          <a:bodyPr/>
          <a:lstStyle/>
          <a:p>
            <a:r>
              <a:rPr lang="en-US" dirty="0">
                <a:solidFill>
                  <a:schemeClr val="accent6">
                    <a:lumMod val="75000"/>
                  </a:schemeClr>
                </a:solidFill>
              </a:rPr>
              <a:t>3. Preliminary Design</a:t>
            </a:r>
            <a:endParaRPr lang="en-US" dirty="0"/>
          </a:p>
        </p:txBody>
      </p:sp>
    </p:spTree>
    <p:extLst>
      <p:ext uri="{BB962C8B-B14F-4D97-AF65-F5344CB8AC3E}">
        <p14:creationId xmlns:p14="http://schemas.microsoft.com/office/powerpoint/2010/main" val="76800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xEl>
                                              <p:pRg st="8" end="8"/>
                                            </p:txEl>
                                          </p:spTgt>
                                        </p:tgtEl>
                                        <p:attrNameLst>
                                          <p:attrName>style.visibility</p:attrName>
                                        </p:attrNameLst>
                                      </p:cBhvr>
                                      <p:to>
                                        <p:strVal val="visible"/>
                                      </p:to>
                                    </p:set>
                                    <p:animEffect transition="in" filter="wipe(down)">
                                      <p:cBhvr>
                                        <p:cTn id="7" dur="500"/>
                                        <p:tgtEl>
                                          <p:spTgt spid="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32</a:t>
            </a:fld>
            <a:endParaRPr lang="en-US" dirty="0"/>
          </a:p>
        </p:txBody>
      </p:sp>
      <p:sp>
        <p:nvSpPr>
          <p:cNvPr id="9" name="Rectangle 8"/>
          <p:cNvSpPr/>
          <p:nvPr/>
        </p:nvSpPr>
        <p:spPr>
          <a:xfrm>
            <a:off x="550174" y="2581326"/>
            <a:ext cx="7484041" cy="3285515"/>
          </a:xfrm>
          <a:prstGeom prst="rect">
            <a:avLst/>
          </a:prstGeom>
        </p:spPr>
        <p:txBody>
          <a:bodyPr wrap="square">
            <a:spAutoFit/>
          </a:bodyPr>
          <a:lstStyle/>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typically </a:t>
            </a:r>
            <a:r>
              <a:rPr lang="en-US" u="sng" dirty="0">
                <a:solidFill>
                  <a:schemeClr val="accent6">
                    <a:lumMod val="75000"/>
                  </a:schemeClr>
                </a:solidFill>
              </a:rPr>
              <a:t>custom designed</a:t>
            </a:r>
            <a:r>
              <a:rPr lang="en-US" dirty="0">
                <a:solidFill>
                  <a:schemeClr val="accent6">
                    <a:lumMod val="75000"/>
                  </a:schemeClr>
                </a:solidFill>
              </a:rPr>
              <a:t> </a:t>
            </a:r>
            <a:r>
              <a:rPr lang="en-US" dirty="0"/>
              <a:t>and </a:t>
            </a:r>
            <a:r>
              <a:rPr lang="en-US" u="sng" dirty="0">
                <a:solidFill>
                  <a:schemeClr val="accent6">
                    <a:lumMod val="75000"/>
                  </a:schemeClr>
                </a:solidFill>
              </a:rPr>
              <a:t>proprietarily constructed</a:t>
            </a:r>
            <a:r>
              <a:rPr lang="en-US" dirty="0"/>
              <a:t>, and</a:t>
            </a:r>
          </a:p>
          <a:p>
            <a:pPr marL="342900" lvl="1" indent="-342900" defTabSz="457177" eaLnBrk="1" fontAlgn="auto" hangingPunct="1">
              <a:spcBef>
                <a:spcPts val="200"/>
              </a:spcBef>
              <a:spcAft>
                <a:spcPts val="0"/>
              </a:spcAft>
              <a:buSzPct val="100000"/>
              <a:buFont typeface="Arial" panose="020B0604020202020204" pitchFamily="34" charset="0"/>
              <a:buChar char="•"/>
              <a:defRPr/>
            </a:pPr>
            <a:r>
              <a:rPr lang="en-US" dirty="0"/>
              <a:t>manufactured using </a:t>
            </a:r>
            <a:r>
              <a:rPr lang="en-US" u="sng" dirty="0">
                <a:solidFill>
                  <a:schemeClr val="accent6">
                    <a:lumMod val="75000"/>
                  </a:schemeClr>
                </a:solidFill>
              </a:rPr>
              <a:t>non-traditional materials</a:t>
            </a:r>
            <a:r>
              <a:rPr lang="en-US" dirty="0"/>
              <a:t> (lead, elastomers, Teflon)</a:t>
            </a:r>
          </a:p>
          <a:p>
            <a:pPr marL="342900" lvl="1" indent="-342900" defTabSz="457177" eaLnBrk="1" fontAlgn="auto" hangingPunct="1">
              <a:spcBef>
                <a:spcPts val="200"/>
              </a:spcBef>
              <a:spcAft>
                <a:spcPts val="0"/>
              </a:spcAft>
              <a:buSzPct val="100000"/>
              <a:buFont typeface="Arial" panose="020B0604020202020204" pitchFamily="34" charset="0"/>
              <a:buChar char="•"/>
              <a:defRPr/>
            </a:pPr>
            <a:endParaRPr lang="en-US" sz="1050" dirty="0"/>
          </a:p>
          <a:p>
            <a:pPr marL="0" lvl="1" defTabSz="457177" eaLnBrk="1" fontAlgn="auto" hangingPunct="1">
              <a:spcBef>
                <a:spcPts val="200"/>
              </a:spcBef>
              <a:spcAft>
                <a:spcPts val="0"/>
              </a:spcAft>
              <a:buSzPct val="100000"/>
              <a:defRPr/>
            </a:pPr>
            <a:r>
              <a:rPr lang="en-US" i="1" dirty="0"/>
              <a:t>Much like </a:t>
            </a:r>
            <a:r>
              <a:rPr lang="en-US" i="1" dirty="0">
                <a:solidFill>
                  <a:srgbClr val="CC6600"/>
                </a:solidFill>
              </a:rPr>
              <a:t>baked bread</a:t>
            </a:r>
            <a:r>
              <a:rPr lang="en-US" i="1" dirty="0"/>
              <a:t>, their </a:t>
            </a:r>
            <a:r>
              <a:rPr lang="en-US" i="1" u="sng" dirty="0"/>
              <a:t>behavior</a:t>
            </a:r>
            <a:r>
              <a:rPr lang="en-US" i="1" dirty="0"/>
              <a:t> </a:t>
            </a:r>
            <a:r>
              <a:rPr lang="en-US" i="1" dirty="0">
                <a:solidFill>
                  <a:srgbClr val="CC6600"/>
                </a:solidFill>
              </a:rPr>
              <a:t>(taste) </a:t>
            </a:r>
            <a:r>
              <a:rPr lang="en-US" i="1" dirty="0"/>
              <a:t>may </a:t>
            </a:r>
            <a:r>
              <a:rPr lang="en-US" i="1" u="sng" dirty="0"/>
              <a:t>vary significantly between projects</a:t>
            </a:r>
            <a:r>
              <a:rPr lang="en-US" i="1" dirty="0"/>
              <a:t> </a:t>
            </a:r>
            <a:r>
              <a:rPr lang="en-US" i="1" dirty="0">
                <a:solidFill>
                  <a:srgbClr val="CC6600"/>
                </a:solidFill>
              </a:rPr>
              <a:t>(batches) </a:t>
            </a:r>
            <a:r>
              <a:rPr lang="en-US" i="1" u="sng" dirty="0"/>
              <a:t>and suppliers</a:t>
            </a:r>
            <a:r>
              <a:rPr lang="en-US" i="1" dirty="0"/>
              <a:t> </a:t>
            </a:r>
            <a:r>
              <a:rPr lang="en-US" i="1" dirty="0">
                <a:solidFill>
                  <a:srgbClr val="CC6600"/>
                </a:solidFill>
              </a:rPr>
              <a:t>(bakers)</a:t>
            </a:r>
            <a:endParaRPr lang="en-NZ" i="1" dirty="0">
              <a:solidFill>
                <a:srgbClr val="CC6600"/>
              </a:solidFill>
            </a:endParaRPr>
          </a:p>
          <a:p>
            <a:pPr marL="0" indent="0">
              <a:buNone/>
            </a:pPr>
            <a:endParaRPr lang="en-NZ" dirty="0"/>
          </a:p>
        </p:txBody>
      </p:sp>
      <p:sp>
        <p:nvSpPr>
          <p:cNvPr id="7" name="Rectangle 6"/>
          <p:cNvSpPr/>
          <p:nvPr/>
        </p:nvSpPr>
        <p:spPr>
          <a:xfrm>
            <a:off x="550174" y="1816397"/>
            <a:ext cx="8530216" cy="830997"/>
          </a:xfrm>
          <a:prstGeom prst="rect">
            <a:avLst/>
          </a:prstGeom>
        </p:spPr>
        <p:txBody>
          <a:bodyPr wrap="square">
            <a:spAutoFit/>
          </a:bodyPr>
          <a:lstStyle/>
          <a:p>
            <a:r>
              <a:rPr lang="en-US" dirty="0"/>
              <a:t>Bearings have variability and uncertainty in their properties, since they are:</a:t>
            </a:r>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Introduction</a:t>
            </a:r>
          </a:p>
        </p:txBody>
      </p:sp>
      <p:sp>
        <p:nvSpPr>
          <p:cNvPr id="2" name="Title 1"/>
          <p:cNvSpPr>
            <a:spLocks noGrp="1"/>
          </p:cNvSpPr>
          <p:nvPr>
            <p:ph type="title"/>
          </p:nvPr>
        </p:nvSpPr>
        <p:spPr/>
        <p:txBody>
          <a:bodyPr/>
          <a:lstStyle/>
          <a:p>
            <a:r>
              <a:rPr lang="en-US" dirty="0">
                <a:solidFill>
                  <a:srgbClr val="FF0000"/>
                </a:solidFill>
              </a:rPr>
              <a:t>4. Isolation System Properties</a:t>
            </a:r>
          </a:p>
        </p:txBody>
      </p:sp>
    </p:spTree>
    <p:extLst>
      <p:ext uri="{BB962C8B-B14F-4D97-AF65-F5344CB8AC3E}">
        <p14:creationId xmlns:p14="http://schemas.microsoft.com/office/powerpoint/2010/main" val="237349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185758" y="6381750"/>
            <a:ext cx="1504950" cy="306388"/>
          </a:xfrm>
        </p:spPr>
        <p:txBody>
          <a:bodyPr/>
          <a:lstStyle/>
          <a:p>
            <a:pPr>
              <a:defRPr/>
            </a:pPr>
            <a:r>
              <a:rPr lang="en-US" dirty="0"/>
              <a:t> </a:t>
            </a:r>
            <a:fld id="{C89CB261-678F-46C7-9B50-9F41C27EFD57}" type="slidenum">
              <a:rPr lang="en-US" smtClean="0"/>
              <a:pPr>
                <a:defRPr/>
              </a:pPr>
              <a:t>33</a:t>
            </a:fld>
            <a:endParaRPr lang="en-US" dirty="0"/>
          </a:p>
        </p:txBody>
      </p:sp>
      <p:sp>
        <p:nvSpPr>
          <p:cNvPr id="7" name="Rectangle 6"/>
          <p:cNvSpPr/>
          <p:nvPr/>
        </p:nvSpPr>
        <p:spPr>
          <a:xfrm>
            <a:off x="573621" y="1807191"/>
            <a:ext cx="8117087" cy="4893647"/>
          </a:xfrm>
          <a:prstGeom prst="rect">
            <a:avLst/>
          </a:prstGeom>
        </p:spPr>
        <p:txBody>
          <a:bodyPr wrap="square">
            <a:spAutoFit/>
          </a:bodyPr>
          <a:lstStyle/>
          <a:p>
            <a:pPr marL="342900" indent="-342900">
              <a:buFont typeface="Arial" panose="020B0604020202020204" pitchFamily="34" charset="0"/>
              <a:buChar char="•"/>
            </a:pPr>
            <a:r>
              <a:rPr lang="en-US" dirty="0"/>
              <a:t>Our bearing’s force-deflection model assumes constant properties, however a bearing’s properties are variable… So:</a:t>
            </a:r>
          </a:p>
          <a:p>
            <a:pPr marL="342900" indent="-342900">
              <a:buFont typeface="Arial" panose="020B0604020202020204" pitchFamily="34" charset="0"/>
              <a:buChar char="•"/>
            </a:pPr>
            <a:r>
              <a:rPr lang="en-US" dirty="0"/>
              <a:t>Use a property modification (</a:t>
            </a:r>
            <a:r>
              <a:rPr lang="el-GR" dirty="0"/>
              <a:t>λ</a:t>
            </a:r>
            <a:r>
              <a:rPr lang="en-NZ" dirty="0"/>
              <a:t>) factor approach and bounding procedures to account for this.</a:t>
            </a:r>
          </a:p>
          <a:p>
            <a:pPr marL="342900" indent="-342900">
              <a:buFont typeface="Arial" panose="020B0604020202020204" pitchFamily="34" charset="0"/>
              <a:buChar char="•"/>
            </a:pPr>
            <a:r>
              <a:rPr lang="en-NZ" dirty="0"/>
              <a:t>Standard uses three categories of </a:t>
            </a:r>
            <a:r>
              <a:rPr lang="el-GR" dirty="0"/>
              <a:t>λ</a:t>
            </a:r>
            <a:r>
              <a:rPr lang="en-NZ" dirty="0"/>
              <a:t> factors:</a:t>
            </a:r>
          </a:p>
          <a:p>
            <a:pPr marL="961200" lvl="1" indent="-457200">
              <a:spcBef>
                <a:spcPts val="600"/>
              </a:spcBef>
              <a:spcAft>
                <a:spcPts val="600"/>
              </a:spcAft>
              <a:buFont typeface="Wingdings" panose="05000000000000000000" pitchFamily="2" charset="2"/>
              <a:buChar char="§"/>
            </a:pPr>
            <a:r>
              <a:rPr lang="en-US" sz="1800" dirty="0"/>
              <a:t>λ</a:t>
            </a:r>
            <a:r>
              <a:rPr lang="en-US" sz="1800" baseline="-25000" dirty="0"/>
              <a:t>ae.max</a:t>
            </a:r>
            <a:r>
              <a:rPr lang="en-US" sz="1800" dirty="0"/>
              <a:t> and</a:t>
            </a:r>
            <a:r>
              <a:rPr lang="en-US" sz="1800" baseline="-25000" dirty="0"/>
              <a:t> </a:t>
            </a:r>
            <a:r>
              <a:rPr lang="en-US" sz="1800" dirty="0"/>
              <a:t>λ</a:t>
            </a:r>
            <a:r>
              <a:rPr lang="en-US" sz="1800" baseline="-25000" dirty="0"/>
              <a:t>ae.min </a:t>
            </a:r>
            <a:r>
              <a:rPr lang="en-US" sz="1800" dirty="0"/>
              <a:t>which account for aging and environmental effects. (i.e. aging, contamination, low temperatures, cumulative travel)</a:t>
            </a:r>
          </a:p>
          <a:p>
            <a:pPr marL="961200" lvl="1" indent="-457200">
              <a:spcBef>
                <a:spcPts val="600"/>
              </a:spcBef>
              <a:spcAft>
                <a:spcPts val="600"/>
              </a:spcAft>
              <a:buFont typeface="Wingdings" panose="05000000000000000000" pitchFamily="2" charset="2"/>
              <a:buChar char="§"/>
            </a:pPr>
            <a:r>
              <a:rPr lang="en-US" sz="1800" dirty="0"/>
              <a:t>λ</a:t>
            </a:r>
            <a:r>
              <a:rPr lang="en-US" sz="1800" baseline="-25000" dirty="0"/>
              <a:t>test,max</a:t>
            </a:r>
            <a:r>
              <a:rPr lang="en-US" sz="1800" dirty="0"/>
              <a:t> and</a:t>
            </a:r>
            <a:r>
              <a:rPr lang="en-US" sz="1800" baseline="-25000" dirty="0"/>
              <a:t> </a:t>
            </a:r>
            <a:r>
              <a:rPr lang="en-US" sz="1800" dirty="0"/>
              <a:t>λ</a:t>
            </a:r>
            <a:r>
              <a:rPr lang="en-US" sz="1800" baseline="-25000" dirty="0"/>
              <a:t>test.min  </a:t>
            </a:r>
            <a:r>
              <a:rPr lang="en-US" sz="1800" dirty="0"/>
              <a:t>which account for scragging, hysteretic heating and speed of loading (observed in dynamic prototype testing)</a:t>
            </a:r>
          </a:p>
          <a:p>
            <a:pPr marL="961200" lvl="1" indent="-457200">
              <a:spcBef>
                <a:spcPts val="600"/>
              </a:spcBef>
              <a:spcAft>
                <a:spcPts val="600"/>
              </a:spcAft>
              <a:buFont typeface="Wingdings" panose="05000000000000000000" pitchFamily="2" charset="2"/>
              <a:buChar char="§"/>
            </a:pPr>
            <a:r>
              <a:rPr lang="en-US" sz="1800" dirty="0"/>
              <a:t>λ</a:t>
            </a:r>
            <a:r>
              <a:rPr lang="en-US" sz="1800" baseline="-25000" dirty="0"/>
              <a:t>spec,max</a:t>
            </a:r>
            <a:r>
              <a:rPr lang="en-US" sz="1800" dirty="0"/>
              <a:t> and</a:t>
            </a:r>
            <a:r>
              <a:rPr lang="en-US" sz="1800" baseline="-25000" dirty="0"/>
              <a:t> </a:t>
            </a:r>
            <a:r>
              <a:rPr lang="en-US" sz="1800" dirty="0"/>
              <a:t>λ</a:t>
            </a:r>
            <a:r>
              <a:rPr lang="en-US" sz="1800" baseline="-25000" dirty="0"/>
              <a:t>spec.min  </a:t>
            </a:r>
            <a:r>
              <a:rPr lang="en-US" sz="1800" dirty="0"/>
              <a:t>which account for manufacturing variations.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endParaRPr lang="en-US" dirty="0"/>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Bounding Procedures</a:t>
            </a: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330771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fade">
                                      <p:cBhvr>
                                        <p:cTn id="15" dur="500"/>
                                        <p:tgtEl>
                                          <p:spTgt spid="7">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xEl>
                                              <p:pRg st="4" end="4"/>
                                            </p:txEl>
                                          </p:spTgt>
                                        </p:tgtEl>
                                        <p:attrNameLst>
                                          <p:attrName>style.visibility</p:attrName>
                                        </p:attrNameLst>
                                      </p:cBhvr>
                                      <p:to>
                                        <p:strVal val="visible"/>
                                      </p:to>
                                    </p:set>
                                    <p:animEffect transition="in" filter="fade">
                                      <p:cBhvr>
                                        <p:cTn id="18" dur="500"/>
                                        <p:tgtEl>
                                          <p:spTgt spid="7">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animEffect transition="in" filter="fade">
                                      <p:cBhvr>
                                        <p:cTn id="21"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34</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9" name="Picture 8" descr="Max and Minimum -- Strength: Effective yield stree of lead σYL"/>
          <p:cNvPicPr>
            <a:picLocks noChangeAspect="1"/>
          </p:cNvPicPr>
          <p:nvPr/>
        </p:nvPicPr>
        <p:blipFill>
          <a:blip r:embed="rId3" cstate="print"/>
          <a:stretch>
            <a:fillRect/>
          </a:stretch>
        </p:blipFill>
        <p:spPr>
          <a:xfrm>
            <a:off x="2282300" y="4916481"/>
            <a:ext cx="4869097" cy="742130"/>
          </a:xfrm>
          <a:prstGeom prst="rect">
            <a:avLst/>
          </a:prstGeom>
        </p:spPr>
      </p:pic>
      <p:pic>
        <p:nvPicPr>
          <p:cNvPr id="6" name="Picture 5" descr="Max and Minimum -- Stiffness: Shear modulus of rubber, G:&#10;&#10;&#10;"/>
          <p:cNvPicPr>
            <a:picLocks noChangeAspect="1"/>
          </p:cNvPicPr>
          <p:nvPr/>
        </p:nvPicPr>
        <p:blipFill>
          <a:blip r:embed="rId4" cstate="print"/>
          <a:stretch>
            <a:fillRect/>
          </a:stretch>
        </p:blipFill>
        <p:spPr>
          <a:xfrm>
            <a:off x="2314064" y="3612870"/>
            <a:ext cx="4837333" cy="776886"/>
          </a:xfrm>
          <a:prstGeom prst="rect">
            <a:avLst/>
          </a:prstGeom>
        </p:spPr>
      </p:pic>
      <p:sp>
        <p:nvSpPr>
          <p:cNvPr id="7" name="Rectangle 6"/>
          <p:cNvSpPr/>
          <p:nvPr/>
        </p:nvSpPr>
        <p:spPr>
          <a:xfrm>
            <a:off x="613784" y="1997711"/>
            <a:ext cx="8530216" cy="3539430"/>
          </a:xfrm>
          <a:prstGeom prst="rect">
            <a:avLst/>
          </a:prstGeom>
        </p:spPr>
        <p:txBody>
          <a:bodyPr wrap="square">
            <a:spAutoFit/>
          </a:bodyPr>
          <a:lstStyle/>
          <a:p>
            <a:pPr marL="342900" indent="-342900">
              <a:buFont typeface="Arial" panose="020B0604020202020204" pitchFamily="34" charset="0"/>
              <a:buChar char="•"/>
            </a:pPr>
            <a:r>
              <a:rPr lang="en-US" sz="2000" dirty="0"/>
              <a:t>Changes over the life of the bearing (i.e. 30-50 years)</a:t>
            </a:r>
          </a:p>
          <a:p>
            <a:pPr marL="342900" indent="-342900">
              <a:buFont typeface="Arial" panose="020B0604020202020204" pitchFamily="34" charset="0"/>
              <a:buChar char="•"/>
            </a:pPr>
            <a:r>
              <a:rPr lang="en-US" sz="2000" dirty="0"/>
              <a:t>Based on qualification test data</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For quality manufactures of lead-rubber bearings:</a:t>
            </a:r>
          </a:p>
          <a:p>
            <a:pPr marL="800100" lvl="1" indent="-342900">
              <a:buFont typeface="Arial" panose="020B0604020202020204" pitchFamily="34" charset="0"/>
              <a:buChar char="-"/>
            </a:pPr>
            <a:r>
              <a:rPr lang="en-US" sz="2000" dirty="0"/>
              <a:t>Stiffness: Shear modulus of rubber, </a:t>
            </a:r>
            <a:r>
              <a:rPr lang="en-US" sz="2000" i="1" dirty="0"/>
              <a:t>G</a:t>
            </a:r>
            <a:r>
              <a:rPr lang="en-US" sz="2000" dirty="0"/>
              <a:t>:</a:t>
            </a:r>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r>
              <a:rPr lang="en-US" sz="2000" dirty="0"/>
              <a:t>Strength: Effective yield stress of lead </a:t>
            </a:r>
            <a:r>
              <a:rPr lang="en-US" sz="2000" i="1" dirty="0"/>
              <a:t>σ</a:t>
            </a:r>
            <a:r>
              <a:rPr lang="en-US" sz="2000" i="1" baseline="-25000" dirty="0"/>
              <a:t>YL</a:t>
            </a:r>
            <a:r>
              <a:rPr lang="en-US" sz="2000" dirty="0"/>
              <a:t> :</a:t>
            </a:r>
          </a:p>
          <a:p>
            <a:pPr marL="800100" lvl="1"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NZ" dirty="0"/>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Aging &amp; Environmental Effects, λ</a:t>
            </a:r>
            <a:r>
              <a:rPr lang="en-US" sz="2400" u="sng" baseline="-25000" dirty="0">
                <a:solidFill>
                  <a:schemeClr val="accent6">
                    <a:lumMod val="75000"/>
                  </a:schemeClr>
                </a:solidFill>
              </a:rPr>
              <a:t>ae,max</a:t>
            </a:r>
            <a:r>
              <a:rPr lang="en-US" sz="2400" u="sng" dirty="0">
                <a:solidFill>
                  <a:schemeClr val="accent6">
                    <a:lumMod val="75000"/>
                  </a:schemeClr>
                </a:solidFill>
              </a:rPr>
              <a:t> and λ</a:t>
            </a:r>
            <a:r>
              <a:rPr lang="en-US" sz="2400" u="sng" baseline="-25000" dirty="0">
                <a:solidFill>
                  <a:schemeClr val="accent6">
                    <a:lumMod val="75000"/>
                  </a:schemeClr>
                </a:solidFill>
              </a:rPr>
              <a:t>ae,min </a:t>
            </a:r>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201614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500"/>
                                        <p:tgtEl>
                                          <p:spTgt spid="7">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8" end="8"/>
                                            </p:txEl>
                                          </p:spTgt>
                                        </p:tgtEl>
                                        <p:attrNameLst>
                                          <p:attrName>style.visibility</p:attrName>
                                        </p:attrNameLst>
                                      </p:cBhvr>
                                      <p:to>
                                        <p:strVal val="visible"/>
                                      </p:to>
                                    </p:set>
                                    <p:animEffect transition="in" filter="fade">
                                      <p:cBhvr>
                                        <p:cTn id="13" dur="500"/>
                                        <p:tgtEl>
                                          <p:spTgt spid="7">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35</a:t>
            </a:fld>
            <a:endParaRPr lang="en-US" dirty="0"/>
          </a:p>
        </p:txBody>
      </p:sp>
      <p:pic>
        <p:nvPicPr>
          <p:cNvPr id="11" name="Picture 10" descr="Strength: Effective yield stress of lead σYL :&#10;"/>
          <p:cNvPicPr>
            <a:picLocks noChangeAspect="1"/>
          </p:cNvPicPr>
          <p:nvPr/>
        </p:nvPicPr>
        <p:blipFill>
          <a:blip r:embed="rId3" cstate="print"/>
          <a:stretch>
            <a:fillRect/>
          </a:stretch>
        </p:blipFill>
        <p:spPr>
          <a:xfrm>
            <a:off x="3133703" y="5143038"/>
            <a:ext cx="2535006" cy="851453"/>
          </a:xfrm>
          <a:prstGeom prst="rect">
            <a:avLst/>
          </a:prstGeom>
        </p:spPr>
      </p:pic>
      <p:pic>
        <p:nvPicPr>
          <p:cNvPr id="10" name="Picture 9" descr="Stiffness: Shear modulus of rubber, G:&#10;"/>
          <p:cNvPicPr>
            <a:picLocks noChangeAspect="1"/>
          </p:cNvPicPr>
          <p:nvPr/>
        </p:nvPicPr>
        <p:blipFill>
          <a:blip r:embed="rId3" cstate="print"/>
          <a:stretch>
            <a:fillRect/>
          </a:stretch>
        </p:blipFill>
        <p:spPr>
          <a:xfrm>
            <a:off x="3133703" y="3687681"/>
            <a:ext cx="2535006" cy="851453"/>
          </a:xfrm>
          <a:prstGeom prst="rect">
            <a:avLst/>
          </a:prstGeom>
        </p:spPr>
      </p:pic>
      <p:sp>
        <p:nvSpPr>
          <p:cNvPr id="7" name="Rectangle 6"/>
          <p:cNvSpPr/>
          <p:nvPr/>
        </p:nvSpPr>
        <p:spPr>
          <a:xfrm>
            <a:off x="613784" y="2023131"/>
            <a:ext cx="8530216" cy="3847207"/>
          </a:xfrm>
          <a:prstGeom prst="rect">
            <a:avLst/>
          </a:prstGeom>
        </p:spPr>
        <p:txBody>
          <a:bodyPr wrap="square">
            <a:spAutoFit/>
          </a:bodyPr>
          <a:lstStyle/>
          <a:p>
            <a:pPr marL="342900" indent="-342900">
              <a:buFont typeface="Arial" panose="020B0604020202020204" pitchFamily="34" charset="0"/>
              <a:buChar char="•"/>
            </a:pPr>
            <a:r>
              <a:rPr lang="en-US" sz="2000" dirty="0"/>
              <a:t>Consult with manufacturer on quality and control procedures and specification tolerance.</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For quality manufactures, :</a:t>
            </a:r>
          </a:p>
          <a:p>
            <a:pPr marL="800100" lvl="1" indent="-342900">
              <a:buFont typeface="Arial" panose="020B0604020202020204" pitchFamily="34" charset="0"/>
              <a:buChar char="-"/>
            </a:pPr>
            <a:r>
              <a:rPr lang="en-US" sz="2000" dirty="0"/>
              <a:t>Stiffness: Shear modulus of rubber, </a:t>
            </a:r>
            <a:r>
              <a:rPr lang="en-US" sz="2000" i="1" dirty="0"/>
              <a:t>G</a:t>
            </a:r>
            <a:r>
              <a:rPr lang="en-US" sz="2000" dirty="0"/>
              <a:t>:</a:t>
            </a:r>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endParaRPr lang="en-US" sz="2000" dirty="0"/>
          </a:p>
          <a:p>
            <a:pPr marL="800100" lvl="1" indent="-342900">
              <a:buFont typeface="Arial" panose="020B0604020202020204" pitchFamily="34" charset="0"/>
              <a:buChar char="-"/>
            </a:pPr>
            <a:r>
              <a:rPr lang="en-US" sz="2000" dirty="0"/>
              <a:t>Strength: Effective yield stress of lead </a:t>
            </a:r>
            <a:r>
              <a:rPr lang="en-US" sz="2000" i="1" dirty="0"/>
              <a:t>σ</a:t>
            </a:r>
            <a:r>
              <a:rPr lang="en-US" sz="2000" i="1" baseline="-25000" dirty="0"/>
              <a:t>YL</a:t>
            </a:r>
            <a:r>
              <a:rPr lang="en-US" sz="2000" dirty="0"/>
              <a:t> :</a:t>
            </a:r>
          </a:p>
          <a:p>
            <a:pPr marL="800100" lvl="1"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NZ" dirty="0"/>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Manufacturing  Variations, λ</a:t>
            </a:r>
            <a:r>
              <a:rPr lang="en-US" sz="2400" u="sng" baseline="-25000" dirty="0">
                <a:solidFill>
                  <a:schemeClr val="accent6">
                    <a:lumMod val="75000"/>
                  </a:schemeClr>
                </a:solidFill>
              </a:rPr>
              <a:t>spec,max</a:t>
            </a:r>
            <a:r>
              <a:rPr lang="en-US" sz="2400" u="sng" dirty="0">
                <a:solidFill>
                  <a:schemeClr val="accent6">
                    <a:lumMod val="75000"/>
                  </a:schemeClr>
                </a:solidFill>
              </a:rPr>
              <a:t> and λ</a:t>
            </a:r>
            <a:r>
              <a:rPr lang="en-US" sz="2400" u="sng" baseline="-25000" dirty="0">
                <a:solidFill>
                  <a:schemeClr val="accent6">
                    <a:lumMod val="75000"/>
                  </a:schemeClr>
                </a:solidFill>
              </a:rPr>
              <a:t>spec,min </a:t>
            </a:r>
            <a:endParaRPr lang="en-US" sz="2400" u="sng" dirty="0">
              <a:solidFill>
                <a:schemeClr val="accent6">
                  <a:lumMod val="75000"/>
                </a:schemeClr>
              </a:solidFill>
            </a:endParaRP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212897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8" end="8"/>
                                            </p:txEl>
                                          </p:spTgt>
                                        </p:tgtEl>
                                        <p:attrNameLst>
                                          <p:attrName>style.visibility</p:attrName>
                                        </p:attrNameLst>
                                      </p:cBhvr>
                                      <p:to>
                                        <p:strVal val="visible"/>
                                      </p:to>
                                    </p:set>
                                    <p:animEffect transition="in" filter="fade">
                                      <p:cBhvr>
                                        <p:cTn id="13" dur="500"/>
                                        <p:tgtEl>
                                          <p:spTgt spid="7">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36</a:t>
            </a:fld>
            <a:endParaRPr lang="en-US" dirty="0"/>
          </a:p>
        </p:txBody>
      </p:sp>
      <p:pic>
        <p:nvPicPr>
          <p:cNvPr id="6" name="Picture 5" title="Fictitious Test DAta for Two Prototype LR Bearings"/>
          <p:cNvPicPr>
            <a:picLocks noChangeAspect="1"/>
          </p:cNvPicPr>
          <p:nvPr/>
        </p:nvPicPr>
        <p:blipFill>
          <a:blip r:embed="rId3" cstate="print"/>
          <a:stretch>
            <a:fillRect/>
          </a:stretch>
        </p:blipFill>
        <p:spPr>
          <a:xfrm>
            <a:off x="1150309" y="4104422"/>
            <a:ext cx="6817982" cy="2199974"/>
          </a:xfrm>
          <a:prstGeom prst="rect">
            <a:avLst/>
          </a:prstGeom>
        </p:spPr>
      </p:pic>
      <p:sp>
        <p:nvSpPr>
          <p:cNvPr id="9" name="TextBox 8"/>
          <p:cNvSpPr txBox="1"/>
          <p:nvPr/>
        </p:nvSpPr>
        <p:spPr>
          <a:xfrm>
            <a:off x="7035541" y="2951399"/>
            <a:ext cx="1865500" cy="738664"/>
          </a:xfrm>
          <a:prstGeom prst="rect">
            <a:avLst/>
          </a:prstGeom>
          <a:noFill/>
        </p:spPr>
        <p:txBody>
          <a:bodyPr wrap="square" rtlCol="0">
            <a:spAutoFit/>
          </a:bodyPr>
          <a:lstStyle/>
          <a:p>
            <a:pPr algn="ctr"/>
            <a:r>
              <a:rPr lang="en-NZ" sz="1400" dirty="0">
                <a:solidFill>
                  <a:schemeClr val="bg1">
                    <a:lumMod val="50000"/>
                  </a:schemeClr>
                </a:solidFill>
              </a:rPr>
              <a:t>Reference: MCEER-15-0005</a:t>
            </a:r>
          </a:p>
          <a:p>
            <a:pPr algn="ctr"/>
            <a:r>
              <a:rPr lang="en-NZ" sz="1400" dirty="0">
                <a:solidFill>
                  <a:schemeClr val="bg1">
                    <a:lumMod val="50000"/>
                  </a:schemeClr>
                </a:solidFill>
              </a:rPr>
              <a:t>SUNY, Buffalo, NY</a:t>
            </a:r>
            <a:endParaRPr lang="en-US" sz="1400" dirty="0">
              <a:solidFill>
                <a:schemeClr val="bg1">
                  <a:lumMod val="50000"/>
                </a:schemeClr>
              </a:solidFill>
            </a:endParaRPr>
          </a:p>
        </p:txBody>
      </p:sp>
      <p:pic>
        <p:nvPicPr>
          <p:cNvPr id="8" name="Picture 7" descr="The shear force-displacement curve for an elastomeric, lead-core, isolation bearing tested under dynamic conditions"/>
          <p:cNvPicPr/>
          <p:nvPr/>
        </p:nvPicPr>
        <p:blipFill>
          <a:blip r:embed="rId4" cstate="print"/>
          <a:srcRect/>
          <a:stretch>
            <a:fillRect/>
          </a:stretch>
        </p:blipFill>
        <p:spPr bwMode="auto">
          <a:xfrm>
            <a:off x="2079523" y="1812897"/>
            <a:ext cx="4792980" cy="2265680"/>
          </a:xfrm>
          <a:prstGeom prst="rect">
            <a:avLst/>
          </a:prstGeom>
          <a:noFill/>
          <a:ln w="9525">
            <a:noFill/>
            <a:miter lim="800000"/>
            <a:headEnd/>
            <a:tailEnd/>
          </a:ln>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Dynamic Prototype (or Similar) Bearing Test Data</a:t>
            </a: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4290350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37</a:t>
            </a:fld>
            <a:endParaRPr lang="en-US" dirty="0"/>
          </a:p>
        </p:txBody>
      </p:sp>
      <p:pic>
        <p:nvPicPr>
          <p:cNvPr id="6" name="Picture 5" descr="There is no engineering judgement or estimation involved in the determination of the maximum force and displacement or energy dissipated per cycle (EDC). Fmax and Dmax are self-evident and EDC is determined by numerical integration of the record force-displacement data file.&#10;&#10;However, there is judgement (different methods) in determining the shear modulus of rubber and effective yield stress of lead. This slide shows one such approach."/>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85" y="1928511"/>
            <a:ext cx="8835831" cy="3915241"/>
          </a:xfrm>
          <a:prstGeom prst="rect">
            <a:avLst/>
          </a:prstGeom>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Nominal Properties and λ</a:t>
            </a:r>
            <a:r>
              <a:rPr lang="en-US" sz="2400" u="sng" baseline="-25000" dirty="0">
                <a:solidFill>
                  <a:schemeClr val="accent6">
                    <a:lumMod val="75000"/>
                  </a:schemeClr>
                </a:solidFill>
              </a:rPr>
              <a:t>test,max</a:t>
            </a:r>
            <a:r>
              <a:rPr lang="en-US" sz="2400" u="sng" dirty="0">
                <a:solidFill>
                  <a:schemeClr val="accent6">
                    <a:lumMod val="75000"/>
                  </a:schemeClr>
                </a:solidFill>
              </a:rPr>
              <a:t> and λ</a:t>
            </a:r>
            <a:r>
              <a:rPr lang="en-US" sz="2400" u="sng" baseline="-25000" dirty="0">
                <a:solidFill>
                  <a:schemeClr val="accent6">
                    <a:lumMod val="75000"/>
                  </a:schemeClr>
                </a:solidFill>
              </a:rPr>
              <a:t>test,min</a:t>
            </a:r>
            <a:r>
              <a:rPr lang="en-US" sz="2400" u="sng" dirty="0">
                <a:solidFill>
                  <a:schemeClr val="accent6">
                    <a:lumMod val="75000"/>
                  </a:schemeClr>
                </a:solidFill>
              </a:rPr>
              <a:t> </a:t>
            </a: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19222761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38</a:t>
            </a:fld>
            <a:endParaRPr lang="en-US" dirty="0"/>
          </a:p>
        </p:txBody>
      </p:sp>
      <p:sp>
        <p:nvSpPr>
          <p:cNvPr id="63" name="TextBox 62"/>
          <p:cNvSpPr txBox="1"/>
          <p:nvPr/>
        </p:nvSpPr>
        <p:spPr>
          <a:xfrm>
            <a:off x="673100" y="4646128"/>
            <a:ext cx="6299200" cy="1815882"/>
          </a:xfrm>
          <a:prstGeom prst="rect">
            <a:avLst/>
          </a:prstGeom>
          <a:noFill/>
        </p:spPr>
        <p:txBody>
          <a:bodyPr wrap="square" rtlCol="0">
            <a:spAutoFit/>
          </a:bodyPr>
          <a:lstStyle/>
          <a:p>
            <a:r>
              <a:rPr lang="en-US" sz="1600" dirty="0"/>
              <a:t>Effective yield stress of lead </a:t>
            </a:r>
            <a:r>
              <a:rPr lang="en-US" sz="1600" i="1" dirty="0"/>
              <a:t>σ</a:t>
            </a:r>
            <a:r>
              <a:rPr lang="en-US" sz="1600" i="1" baseline="-25000" dirty="0"/>
              <a:t>YL</a:t>
            </a:r>
            <a:r>
              <a:rPr lang="en-US" sz="1600" dirty="0"/>
              <a:t>:</a:t>
            </a:r>
          </a:p>
          <a:p>
            <a:pPr marL="285750" indent="-285750">
              <a:buFont typeface="Arial" panose="020B0604020202020204" pitchFamily="34" charset="0"/>
              <a:buChar char="•"/>
            </a:pPr>
            <a:r>
              <a:rPr lang="en-US" sz="1600" dirty="0"/>
              <a:t>λ</a:t>
            </a:r>
            <a:r>
              <a:rPr lang="en-US" sz="1600" baseline="-25000" dirty="0"/>
              <a:t>test,max</a:t>
            </a:r>
            <a:r>
              <a:rPr lang="en-US" sz="1600" dirty="0"/>
              <a:t> = First cycle/Nominal = 2.27/1.69 = 1.34</a:t>
            </a:r>
          </a:p>
          <a:p>
            <a:pPr marL="285750" indent="-285750">
              <a:buFont typeface="Arial" panose="020B0604020202020204" pitchFamily="34" charset="0"/>
              <a:buChar char="•"/>
            </a:pPr>
            <a:r>
              <a:rPr lang="en-US" sz="1600" dirty="0"/>
              <a:t>λ</a:t>
            </a:r>
            <a:r>
              <a:rPr lang="en-US" sz="1600" baseline="-25000" dirty="0"/>
              <a:t>test,min  </a:t>
            </a:r>
            <a:r>
              <a:rPr lang="en-US" sz="1600" dirty="0"/>
              <a:t>= 2</a:t>
            </a:r>
            <a:r>
              <a:rPr lang="en-US" sz="1600" baseline="30000" dirty="0"/>
              <a:t>nd</a:t>
            </a:r>
            <a:r>
              <a:rPr lang="en-US" sz="1600" dirty="0"/>
              <a:t> Cycle*/Nominal  = 1.56/1.69 = 0.92</a:t>
            </a:r>
            <a:endParaRPr lang="en-US" sz="1600" baseline="-25000" dirty="0"/>
          </a:p>
          <a:p>
            <a:r>
              <a:rPr lang="en-US" sz="1600" dirty="0"/>
              <a:t>Shear modulus of rubber, G:</a:t>
            </a:r>
          </a:p>
          <a:p>
            <a:pPr marL="285750" indent="-285750">
              <a:buFont typeface="Arial" panose="020B0604020202020204" pitchFamily="34" charset="0"/>
              <a:buChar char="•"/>
            </a:pPr>
            <a:r>
              <a:rPr lang="en-US" sz="1600" dirty="0"/>
              <a:t>λ</a:t>
            </a:r>
            <a:r>
              <a:rPr lang="en-US" sz="1600" baseline="-25000" dirty="0"/>
              <a:t>test,max</a:t>
            </a:r>
            <a:r>
              <a:rPr lang="en-US" sz="1600" dirty="0"/>
              <a:t> = Heating effects mask scragging = 1.15 from other data</a:t>
            </a:r>
          </a:p>
          <a:p>
            <a:pPr marL="285750" indent="-285750">
              <a:buFont typeface="Arial" panose="020B0604020202020204" pitchFamily="34" charset="0"/>
              <a:buChar char="•"/>
            </a:pPr>
            <a:r>
              <a:rPr lang="en-US" sz="1600" dirty="0"/>
              <a:t>λ</a:t>
            </a:r>
            <a:r>
              <a:rPr lang="en-US" sz="1600" baseline="-25000" dirty="0"/>
              <a:t>test,min  </a:t>
            </a:r>
            <a:r>
              <a:rPr lang="en-US" sz="1600" dirty="0"/>
              <a:t>=</a:t>
            </a:r>
            <a:r>
              <a:rPr lang="en-US" sz="1600" baseline="-25000" dirty="0"/>
              <a:t> </a:t>
            </a:r>
            <a:r>
              <a:rPr lang="en-US" sz="1600" dirty="0"/>
              <a:t>1.0</a:t>
            </a:r>
          </a:p>
          <a:p>
            <a:pPr marL="285750" indent="-285750">
              <a:buFont typeface="Arial" panose="020B0604020202020204" pitchFamily="34" charset="0"/>
              <a:buChar char="•"/>
            </a:pPr>
            <a:endParaRPr lang="en-US" sz="1600" dirty="0"/>
          </a:p>
        </p:txBody>
      </p:sp>
      <p:sp>
        <p:nvSpPr>
          <p:cNvPr id="62" name="TextBox 61"/>
          <p:cNvSpPr txBox="1"/>
          <p:nvPr/>
        </p:nvSpPr>
        <p:spPr>
          <a:xfrm>
            <a:off x="6952446" y="4022880"/>
            <a:ext cx="2070100" cy="1246495"/>
          </a:xfrm>
          <a:prstGeom prst="rect">
            <a:avLst/>
          </a:prstGeom>
          <a:noFill/>
        </p:spPr>
        <p:txBody>
          <a:bodyPr wrap="square" rtlCol="0">
            <a:spAutoFit/>
          </a:bodyPr>
          <a:lstStyle/>
          <a:p>
            <a:r>
              <a:rPr lang="en-US" sz="1500" dirty="0">
                <a:solidFill>
                  <a:srgbClr val="FF0000"/>
                </a:solidFill>
              </a:rPr>
              <a:t>Nominal Properties = </a:t>
            </a:r>
            <a:r>
              <a:rPr lang="en-US" sz="1500" dirty="0"/>
              <a:t>average among the three cycles, and averaged for the two bearings</a:t>
            </a:r>
            <a:endParaRPr lang="en-US" sz="1500" dirty="0">
              <a:solidFill>
                <a:srgbClr val="FF0000"/>
              </a:solidFill>
            </a:endParaRPr>
          </a:p>
        </p:txBody>
      </p:sp>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Nominal Properties and λ</a:t>
            </a:r>
            <a:r>
              <a:rPr lang="en-US" sz="2400" u="sng" baseline="-25000" dirty="0">
                <a:solidFill>
                  <a:schemeClr val="accent6">
                    <a:lumMod val="75000"/>
                  </a:schemeClr>
                </a:solidFill>
              </a:rPr>
              <a:t>test,max</a:t>
            </a:r>
            <a:r>
              <a:rPr lang="en-US" sz="2400" u="sng" dirty="0">
                <a:solidFill>
                  <a:schemeClr val="accent6">
                    <a:lumMod val="75000"/>
                  </a:schemeClr>
                </a:solidFill>
              </a:rPr>
              <a:t> and λ</a:t>
            </a:r>
            <a:r>
              <a:rPr lang="en-US" sz="2400" u="sng" baseline="-25000" dirty="0">
                <a:solidFill>
                  <a:schemeClr val="accent6">
                    <a:lumMod val="75000"/>
                  </a:schemeClr>
                </a:solidFill>
              </a:rPr>
              <a:t>test,min</a:t>
            </a:r>
            <a:r>
              <a:rPr lang="en-US" sz="2400" u="sng" dirty="0">
                <a:solidFill>
                  <a:schemeClr val="accent6">
                    <a:lumMod val="75000"/>
                  </a:schemeClr>
                </a:solidFill>
              </a:rPr>
              <a:t> </a:t>
            </a: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pic>
        <p:nvPicPr>
          <p:cNvPr id="6" name="Picture 5" title="Mechanical Properties of LR Bearing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0" y="1843684"/>
            <a:ext cx="6553200" cy="2711226"/>
          </a:xfrm>
          <a:prstGeom prst="rect">
            <a:avLst/>
          </a:prstGeom>
        </p:spPr>
      </p:pic>
    </p:spTree>
    <p:extLst>
      <p:ext uri="{BB962C8B-B14F-4D97-AF65-F5344CB8AC3E}">
        <p14:creationId xmlns:p14="http://schemas.microsoft.com/office/powerpoint/2010/main" val="374298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
                                            <p:txEl>
                                              <p:pRg st="0" end="0"/>
                                            </p:txEl>
                                          </p:spTgt>
                                        </p:tgtEl>
                                        <p:attrNameLst>
                                          <p:attrName>style.visibility</p:attrName>
                                        </p:attrNameLst>
                                      </p:cBhvr>
                                      <p:to>
                                        <p:strVal val="visible"/>
                                      </p:to>
                                    </p:set>
                                    <p:animEffect transition="in" filter="fade">
                                      <p:cBhvr>
                                        <p:cTn id="12" dur="500"/>
                                        <p:tgtEl>
                                          <p:spTgt spid="6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3">
                                            <p:txEl>
                                              <p:pRg st="1" end="1"/>
                                            </p:txEl>
                                          </p:spTgt>
                                        </p:tgtEl>
                                        <p:attrNameLst>
                                          <p:attrName>style.visibility</p:attrName>
                                        </p:attrNameLst>
                                      </p:cBhvr>
                                      <p:to>
                                        <p:strVal val="visible"/>
                                      </p:to>
                                    </p:set>
                                    <p:animEffect transition="in" filter="fade">
                                      <p:cBhvr>
                                        <p:cTn id="15" dur="500"/>
                                        <p:tgtEl>
                                          <p:spTgt spid="6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3">
                                            <p:txEl>
                                              <p:pRg st="2" end="2"/>
                                            </p:txEl>
                                          </p:spTgt>
                                        </p:tgtEl>
                                        <p:attrNameLst>
                                          <p:attrName>style.visibility</p:attrName>
                                        </p:attrNameLst>
                                      </p:cBhvr>
                                      <p:to>
                                        <p:strVal val="visible"/>
                                      </p:to>
                                    </p:set>
                                    <p:animEffect transition="in" filter="fade">
                                      <p:cBhvr>
                                        <p:cTn id="18" dur="500"/>
                                        <p:tgtEl>
                                          <p:spTgt spid="6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3">
                                            <p:txEl>
                                              <p:pRg st="3" end="3"/>
                                            </p:txEl>
                                          </p:spTgt>
                                        </p:tgtEl>
                                        <p:attrNameLst>
                                          <p:attrName>style.visibility</p:attrName>
                                        </p:attrNameLst>
                                      </p:cBhvr>
                                      <p:to>
                                        <p:strVal val="visible"/>
                                      </p:to>
                                    </p:set>
                                    <p:animEffect transition="in" filter="fade">
                                      <p:cBhvr>
                                        <p:cTn id="23" dur="500"/>
                                        <p:tgtEl>
                                          <p:spTgt spid="63">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3">
                                            <p:txEl>
                                              <p:pRg st="4" end="4"/>
                                            </p:txEl>
                                          </p:spTgt>
                                        </p:tgtEl>
                                        <p:attrNameLst>
                                          <p:attrName>style.visibility</p:attrName>
                                        </p:attrNameLst>
                                      </p:cBhvr>
                                      <p:to>
                                        <p:strVal val="visible"/>
                                      </p:to>
                                    </p:set>
                                    <p:animEffect transition="in" filter="fade">
                                      <p:cBhvr>
                                        <p:cTn id="26" dur="500"/>
                                        <p:tgtEl>
                                          <p:spTgt spid="63">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3">
                                            <p:txEl>
                                              <p:pRg st="5" end="5"/>
                                            </p:txEl>
                                          </p:spTgt>
                                        </p:tgtEl>
                                        <p:attrNameLst>
                                          <p:attrName>style.visibility</p:attrName>
                                        </p:attrNameLst>
                                      </p:cBhvr>
                                      <p:to>
                                        <p:strVal val="visible"/>
                                      </p:to>
                                    </p:set>
                                    <p:animEffect transition="in" filter="fade">
                                      <p:cBhvr>
                                        <p:cTn id="29" dur="500"/>
                                        <p:tgtEl>
                                          <p:spTgt spid="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39</a:t>
            </a:fld>
            <a:endParaRPr lang="en-US" dirty="0"/>
          </a:p>
        </p:txBody>
      </p:sp>
      <p:pic>
        <p:nvPicPr>
          <p:cNvPr id="15" name="Picture 14" descr="Later force vs. displacement characteristics of an isolation bearing evaluated for both lower bound and upper bound properties.  For upper bound properties the shear stiffness and shear strength of the isolation bearing are both higher than when the evaluation is carried out using lower bound properties."/>
          <p:cNvPicPr/>
          <p:nvPr/>
        </p:nvPicPr>
        <p:blipFill>
          <a:blip r:embed="rId3" cstate="print"/>
          <a:srcRect/>
          <a:stretch>
            <a:fillRect/>
          </a:stretch>
        </p:blipFill>
        <p:spPr bwMode="auto">
          <a:xfrm>
            <a:off x="1900237" y="3512820"/>
            <a:ext cx="5318125" cy="2881630"/>
          </a:xfrm>
          <a:prstGeom prst="rect">
            <a:avLst/>
          </a:prstGeom>
          <a:noFill/>
          <a:ln w="9525">
            <a:noFill/>
            <a:miter lim="800000"/>
            <a:headEnd/>
            <a:tailEnd/>
          </a:ln>
        </p:spPr>
      </p:pic>
      <p:pic>
        <p:nvPicPr>
          <p:cNvPr id="6" name="Picture 5" descr="The maximum and minimum λ factors for the shear modulus of rubber and effective yield stress of lead are calculated based on Equations 17.2-1 and 17.2-2."/>
          <p:cNvPicPr>
            <a:picLocks noChangeAspect="1"/>
          </p:cNvPicPr>
          <p:nvPr/>
        </p:nvPicPr>
        <p:blipFill>
          <a:blip r:embed="rId4" cstate="print"/>
          <a:stretch>
            <a:fillRect/>
          </a:stretch>
        </p:blipFill>
        <p:spPr>
          <a:xfrm>
            <a:off x="2865712" y="1967363"/>
            <a:ext cx="3387173" cy="1421919"/>
          </a:xfrm>
          <a:prstGeom prst="rect">
            <a:avLst/>
          </a:prstGeom>
        </p:spPr>
      </p:pic>
      <p:sp>
        <p:nvSpPr>
          <p:cNvPr id="3" name="Content Placeholder 2"/>
          <p:cNvSpPr>
            <a:spLocks noGrp="1"/>
          </p:cNvSpPr>
          <p:nvPr>
            <p:ph idx="1"/>
          </p:nvPr>
        </p:nvSpPr>
        <p:spPr>
          <a:xfrm>
            <a:off x="673100" y="1333500"/>
            <a:ext cx="7238196" cy="479397"/>
          </a:xfrm>
        </p:spPr>
        <p:txBody>
          <a:bodyPr/>
          <a:lstStyle/>
          <a:p>
            <a:r>
              <a:rPr lang="en-US" sz="2400" u="sng" dirty="0">
                <a:solidFill>
                  <a:schemeClr val="accent6">
                    <a:lumMod val="75000"/>
                  </a:schemeClr>
                </a:solidFill>
              </a:rPr>
              <a:t>Upper- &amp; Lower-Bound Behavior</a:t>
            </a:r>
          </a:p>
        </p:txBody>
      </p:sp>
      <p:sp>
        <p:nvSpPr>
          <p:cNvPr id="2" name="Title 1"/>
          <p:cNvSpPr>
            <a:spLocks noGrp="1"/>
          </p:cNvSpPr>
          <p:nvPr>
            <p:ph type="title"/>
          </p:nvPr>
        </p:nvSpPr>
        <p:spPr/>
        <p:txBody>
          <a:bodyPr/>
          <a:lstStyle/>
          <a:p>
            <a:r>
              <a:rPr lang="en-US" dirty="0">
                <a:solidFill>
                  <a:schemeClr val="accent6">
                    <a:lumMod val="75000"/>
                  </a:schemeClr>
                </a:solidFill>
              </a:rPr>
              <a:t>4. Isolation System Properties</a:t>
            </a:r>
          </a:p>
        </p:txBody>
      </p:sp>
    </p:spTree>
    <p:extLst>
      <p:ext uri="{BB962C8B-B14F-4D97-AF65-F5344CB8AC3E}">
        <p14:creationId xmlns:p14="http://schemas.microsoft.com/office/powerpoint/2010/main" val="2654073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461292" y="6378603"/>
            <a:ext cx="1504950" cy="306388"/>
          </a:xfrm>
        </p:spPr>
        <p:txBody>
          <a:bodyPr/>
          <a:lstStyle/>
          <a:p>
            <a:pPr>
              <a:defRPr/>
            </a:pPr>
            <a:fld id="{C89CB261-678F-46C7-9B50-9F41C27EFD57}" type="slidenum">
              <a:rPr lang="en-US" smtClean="0"/>
              <a:pPr>
                <a:defRPr/>
              </a:pPr>
              <a:t>4</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6" name="Picture 5" descr="Emergency Operations Centre (EOC), which is a three story, steel frame structure with a large, centrally located mechanical penthouse.  Story heights are 14 feet at the first floor to accommodate computer access flooring and other architectural and mechanical systems and 12 feet at the second, third and penthouse floors.  The roof and penthouse roof decks are designed for significant live load to accommodate a helicopter landing pad and to meet other functional requirements of the EOC. &#10;"/>
          <p:cNvPicPr/>
          <p:nvPr/>
        </p:nvPicPr>
        <p:blipFill>
          <a:blip r:embed="rId3" cstate="print"/>
          <a:srcRect/>
          <a:stretch>
            <a:fillRect/>
          </a:stretch>
        </p:blipFill>
        <p:spPr bwMode="auto">
          <a:xfrm>
            <a:off x="416063" y="1998124"/>
            <a:ext cx="8311874" cy="4383626"/>
          </a:xfrm>
          <a:prstGeom prst="rect">
            <a:avLst/>
          </a:prstGeom>
          <a:noFill/>
          <a:ln w="9525">
            <a:noFill/>
            <a:miter lim="800000"/>
            <a:headEnd/>
            <a:tailEnd/>
          </a:ln>
        </p:spPr>
      </p:pic>
      <p:sp>
        <p:nvSpPr>
          <p:cNvPr id="7" name="TextBox 6"/>
          <p:cNvSpPr txBox="1"/>
          <p:nvPr/>
        </p:nvSpPr>
        <p:spPr>
          <a:xfrm>
            <a:off x="891540" y="1217371"/>
            <a:ext cx="4427220" cy="461665"/>
          </a:xfrm>
          <a:prstGeom prst="rect">
            <a:avLst/>
          </a:prstGeom>
          <a:noFill/>
        </p:spPr>
        <p:txBody>
          <a:bodyPr wrap="square" rtlCol="0">
            <a:spAutoFit/>
          </a:bodyPr>
          <a:lstStyle/>
          <a:p>
            <a:pPr marL="342900" indent="-342900">
              <a:buFont typeface="Arial" panose="020B0604020202020204" pitchFamily="34" charset="0"/>
              <a:buChar char="•"/>
            </a:pPr>
            <a:r>
              <a:rPr lang="en-US" u="sng" dirty="0">
                <a:solidFill>
                  <a:schemeClr val="accent6">
                    <a:lumMod val="75000"/>
                  </a:schemeClr>
                </a:solidFill>
              </a:rPr>
              <a:t>Structural Description</a:t>
            </a:r>
          </a:p>
        </p:txBody>
      </p:sp>
      <p:sp>
        <p:nvSpPr>
          <p:cNvPr id="2" name="Title 1"/>
          <p:cNvSpPr>
            <a:spLocks noGrp="1"/>
          </p:cNvSpPr>
          <p:nvPr>
            <p:ph type="title"/>
          </p:nvPr>
        </p:nvSpPr>
        <p:spPr>
          <a:xfrm>
            <a:off x="673100" y="269875"/>
            <a:ext cx="7772400" cy="922821"/>
          </a:xfrm>
        </p:spPr>
        <p:txBody>
          <a:bodyPr/>
          <a:lstStyle/>
          <a:p>
            <a:r>
              <a:rPr lang="en-US" dirty="0">
                <a:solidFill>
                  <a:srgbClr val="FF0000"/>
                </a:solidFill>
              </a:rPr>
              <a:t>1. Project Information</a:t>
            </a:r>
          </a:p>
        </p:txBody>
      </p:sp>
    </p:spTree>
    <p:extLst>
      <p:ext uri="{BB962C8B-B14F-4D97-AF65-F5344CB8AC3E}">
        <p14:creationId xmlns:p14="http://schemas.microsoft.com/office/powerpoint/2010/main" val="18338002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40</a:t>
            </a:fld>
            <a:endParaRPr lang="en-US" dirty="0"/>
          </a:p>
        </p:txBody>
      </p:sp>
      <p:pic>
        <p:nvPicPr>
          <p:cNvPr id="6" name="Picture 5" descr="(LEFT FIGURE) Simple single-degree-of-freedom oscillator, consisting of a flexible shaft fixed at the bottom end, and with a lumped mass attached to the top end.  The flexible shaft is labelled “Isolation System”.  &#10;&#10;(RIGHT FIGURE) Load-displacement plot showing a typical hysteresis loop from a seismic isolation system.  The area within the hysteresis loop is the energy dissipated by the isolation system during a single cycle of oscillation.  This energy can be related to the damping of the isolation system, which is labeled “beta-sub-eff” on the drawing.  There is also an inclined line from the origin of the plot to the upper right corner of the hysteresis loop, indicating the effective stiffness of the isolation system, and labeled “k-sub-eff”.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5745" y="3358058"/>
            <a:ext cx="5247110" cy="2561581"/>
          </a:xfrm>
          <a:prstGeom prst="rect">
            <a:avLst/>
          </a:prstGeom>
        </p:spPr>
      </p:pic>
      <p:sp>
        <p:nvSpPr>
          <p:cNvPr id="3" name="Content Placeholder 2"/>
          <p:cNvSpPr>
            <a:spLocks noGrp="1"/>
          </p:cNvSpPr>
          <p:nvPr>
            <p:ph idx="1"/>
          </p:nvPr>
        </p:nvSpPr>
        <p:spPr>
          <a:xfrm>
            <a:off x="673100" y="1412875"/>
            <a:ext cx="7978140" cy="2135683"/>
          </a:xfrm>
        </p:spPr>
        <p:txBody>
          <a:bodyPr/>
          <a:lstStyle/>
          <a:p>
            <a:pPr marL="522900" lvl="1" indent="-342900">
              <a:buFont typeface="Arial" panose="020B0604020202020204" pitchFamily="34" charset="0"/>
              <a:buChar char="•"/>
            </a:pPr>
            <a:r>
              <a:rPr lang="en-NZ" sz="2400" dirty="0"/>
              <a:t>Single-degree-of-freedom, displacement-based method.</a:t>
            </a:r>
          </a:p>
          <a:p>
            <a:pPr marL="522900" lvl="1" indent="-342900">
              <a:buFont typeface="Arial" panose="020B0604020202020204" pitchFamily="34" charset="0"/>
              <a:buChar char="•"/>
            </a:pPr>
            <a:r>
              <a:rPr lang="en-NZ" sz="2400" dirty="0"/>
              <a:t>Assumes linear-elastic behaviour (effective stiffness and effective damping) of the nonlinear isolators.</a:t>
            </a:r>
          </a:p>
          <a:p>
            <a:pPr marL="522900" lvl="1" indent="-342900">
              <a:buFont typeface="Arial" panose="020B0604020202020204" pitchFamily="34" charset="0"/>
              <a:buChar char="•"/>
            </a:pPr>
            <a:r>
              <a:rPr lang="en-NZ" sz="2400" dirty="0"/>
              <a:t>Iterative procedure</a:t>
            </a:r>
          </a:p>
        </p:txBody>
      </p:sp>
      <p:sp>
        <p:nvSpPr>
          <p:cNvPr id="2" name="Title 1"/>
          <p:cNvSpPr>
            <a:spLocks noGrp="1"/>
          </p:cNvSpPr>
          <p:nvPr>
            <p:ph type="title"/>
          </p:nvPr>
        </p:nvSpPr>
        <p:spPr/>
        <p:txBody>
          <a:bodyPr/>
          <a:lstStyle/>
          <a:p>
            <a:r>
              <a:rPr lang="en-US" dirty="0">
                <a:solidFill>
                  <a:srgbClr val="FF0000"/>
                </a:solidFill>
              </a:rPr>
              <a:t>5. ELF Procedure</a:t>
            </a:r>
          </a:p>
        </p:txBody>
      </p:sp>
    </p:spTree>
    <p:extLst>
      <p:ext uri="{BB962C8B-B14F-4D97-AF65-F5344CB8AC3E}">
        <p14:creationId xmlns:p14="http://schemas.microsoft.com/office/powerpoint/2010/main" val="1824270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41</a:t>
            </a:fld>
            <a:endParaRPr lang="en-US" dirty="0"/>
          </a:p>
        </p:txBody>
      </p:sp>
      <p:pic>
        <p:nvPicPr>
          <p:cNvPr id="41" name="Picture 40" descr="Displacement formula with input numbers"/>
          <p:cNvPicPr/>
          <p:nvPr/>
        </p:nvPicPr>
        <p:blipFill>
          <a:blip r:embed="rId3" cstate="print"/>
          <a:srcRect/>
          <a:stretch>
            <a:fillRect/>
          </a:stretch>
        </p:blipFill>
        <p:spPr bwMode="auto">
          <a:xfrm>
            <a:off x="2906664" y="5717205"/>
            <a:ext cx="3128376" cy="488012"/>
          </a:xfrm>
          <a:prstGeom prst="rect">
            <a:avLst/>
          </a:prstGeom>
          <a:noFill/>
          <a:ln w="9525">
            <a:noFill/>
            <a:miter lim="800000"/>
            <a:headEnd/>
            <a:tailEnd/>
          </a:ln>
        </p:spPr>
      </p:pic>
      <p:pic>
        <p:nvPicPr>
          <p:cNvPr id="40" name="Picture 39" descr="Displacment Formula"/>
          <p:cNvPicPr/>
          <p:nvPr/>
        </p:nvPicPr>
        <p:blipFill>
          <a:blip r:embed="rId4" cstate="print"/>
          <a:srcRect/>
          <a:stretch>
            <a:fillRect/>
          </a:stretch>
        </p:blipFill>
        <p:spPr bwMode="auto">
          <a:xfrm>
            <a:off x="1252168" y="5645432"/>
            <a:ext cx="1037808" cy="647247"/>
          </a:xfrm>
          <a:prstGeom prst="rect">
            <a:avLst/>
          </a:prstGeom>
          <a:noFill/>
          <a:ln w="9525">
            <a:noFill/>
            <a:miter lim="800000"/>
            <a:headEnd/>
            <a:tailEnd/>
          </a:ln>
        </p:spPr>
      </p:pic>
      <p:sp>
        <p:nvSpPr>
          <p:cNvPr id="35" name="Rectangle 34"/>
          <p:cNvSpPr/>
          <p:nvPr/>
        </p:nvSpPr>
        <p:spPr>
          <a:xfrm>
            <a:off x="308920" y="3218593"/>
            <a:ext cx="8433732" cy="2451953"/>
          </a:xfrm>
          <a:prstGeom prst="rect">
            <a:avLst/>
          </a:prstGeom>
        </p:spPr>
        <p:txBody>
          <a:bodyPr wrap="square">
            <a:spAutoFit/>
          </a:bodyPr>
          <a:lstStyle/>
          <a:p>
            <a:pPr marL="180000" lvl="1"/>
            <a:endParaRPr lang="en-US" sz="2000" dirty="0"/>
          </a:p>
          <a:p>
            <a:pPr marL="522900" lvl="1" indent="-342900">
              <a:buAutoNum type="arabicPeriod" startAt="4"/>
            </a:pPr>
            <a:r>
              <a:rPr lang="en-US" sz="1600" dirty="0"/>
              <a:t>Calculate the effective damping </a:t>
            </a:r>
            <a:r>
              <a:rPr lang="en-US" sz="1600" i="1" dirty="0"/>
              <a:t>β</a:t>
            </a:r>
            <a:r>
              <a:rPr lang="en-US" sz="1600" i="1" baseline="-25000" dirty="0"/>
              <a:t>M</a:t>
            </a:r>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endParaRPr lang="en-US" sz="1600" i="1" baseline="-25000" dirty="0"/>
          </a:p>
          <a:p>
            <a:pPr marL="522900" lvl="1" indent="-342900">
              <a:buAutoNum type="arabicPeriod" startAt="4"/>
            </a:pPr>
            <a:r>
              <a:rPr lang="en-US" sz="1600" dirty="0"/>
              <a:t>Interpolate the damping coefficient </a:t>
            </a:r>
            <a:r>
              <a:rPr lang="en-US" sz="1600" i="1" dirty="0"/>
              <a:t>B</a:t>
            </a:r>
            <a:r>
              <a:rPr lang="en-US" sz="1600" i="1" baseline="-25000" dirty="0"/>
              <a:t>M</a:t>
            </a:r>
            <a:r>
              <a:rPr lang="en-US" sz="1600" dirty="0"/>
              <a:t> from </a:t>
            </a:r>
            <a:r>
              <a:rPr lang="en-US" sz="1600" i="1" dirty="0"/>
              <a:t>Table 17.5-1</a:t>
            </a:r>
          </a:p>
          <a:p>
            <a:pPr marL="522900" lvl="1" indent="-342900">
              <a:buAutoNum type="arabicPeriod" startAt="4"/>
            </a:pPr>
            <a:endParaRPr lang="en-US" sz="1600" i="1" dirty="0"/>
          </a:p>
          <a:p>
            <a:pPr marL="522900" lvl="1" indent="-342900">
              <a:buAutoNum type="arabicPeriod" startAt="4"/>
            </a:pPr>
            <a:endParaRPr lang="en-US" sz="1600" i="1" dirty="0"/>
          </a:p>
          <a:p>
            <a:pPr marL="522900" lvl="1" indent="-342900">
              <a:buAutoNum type="arabicPeriod" startAt="4"/>
            </a:pPr>
            <a:r>
              <a:rPr lang="en-US" sz="1600" dirty="0"/>
              <a:t>Check the displacement matches what was initially assumed in Step 1</a:t>
            </a:r>
          </a:p>
        </p:txBody>
      </p:sp>
      <p:pic>
        <p:nvPicPr>
          <p:cNvPr id="42" name="Picture 41" descr="Damping Coefficient Bm&#10;&#10;Bm = 1.444"/>
          <p:cNvPicPr/>
          <p:nvPr/>
        </p:nvPicPr>
        <p:blipFill>
          <a:blip r:embed="rId5" cstate="print"/>
          <a:srcRect/>
          <a:stretch>
            <a:fillRect/>
          </a:stretch>
        </p:blipFill>
        <p:spPr bwMode="auto">
          <a:xfrm>
            <a:off x="1248537" y="4916913"/>
            <a:ext cx="699499" cy="385969"/>
          </a:xfrm>
          <a:prstGeom prst="rect">
            <a:avLst/>
          </a:prstGeom>
          <a:noFill/>
          <a:ln w="9525">
            <a:noFill/>
            <a:miter lim="800000"/>
            <a:headEnd/>
            <a:tailEnd/>
          </a:ln>
        </p:spPr>
      </p:pic>
      <p:pic>
        <p:nvPicPr>
          <p:cNvPr id="16" name="Picture 15" descr="Calculation for the effective dam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041" y="3903338"/>
            <a:ext cx="4033670" cy="655824"/>
          </a:xfrm>
          <a:prstGeom prst="rect">
            <a:avLst/>
          </a:prstGeom>
        </p:spPr>
      </p:pic>
      <p:pic>
        <p:nvPicPr>
          <p:cNvPr id="14" name="Picture 13" descr="Calculation for effective period"/>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5041" y="2908542"/>
            <a:ext cx="3778008" cy="611504"/>
          </a:xfrm>
          <a:prstGeom prst="rect">
            <a:avLst/>
          </a:prstGeom>
        </p:spPr>
      </p:pic>
      <p:pic>
        <p:nvPicPr>
          <p:cNvPr id="13" name="Picture 12" descr="CAlculation for effective stiffnes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2028" y="1866280"/>
            <a:ext cx="3937634" cy="684511"/>
          </a:xfrm>
          <a:prstGeom prst="rect">
            <a:avLst/>
          </a:prstGeom>
        </p:spPr>
      </p:pic>
      <p:pic>
        <p:nvPicPr>
          <p:cNvPr id="17" name="Picture 16" descr="Preliminarty design -- lower-bound" title="Properities (Section 15.4.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84581" y="1166985"/>
            <a:ext cx="4703819" cy="4964178"/>
          </a:xfrm>
          <a:prstGeom prst="rect">
            <a:avLst/>
          </a:prstGeom>
        </p:spPr>
      </p:pic>
      <p:sp>
        <p:nvSpPr>
          <p:cNvPr id="3" name="Content Placeholder 2"/>
          <p:cNvSpPr>
            <a:spLocks noGrp="1"/>
          </p:cNvSpPr>
          <p:nvPr>
            <p:ph idx="1"/>
          </p:nvPr>
        </p:nvSpPr>
        <p:spPr>
          <a:xfrm>
            <a:off x="308920" y="1201497"/>
            <a:ext cx="4884521" cy="2319960"/>
          </a:xfrm>
        </p:spPr>
        <p:txBody>
          <a:bodyPr/>
          <a:lstStyle/>
          <a:p>
            <a:pPr marL="637200" lvl="1" indent="-457200">
              <a:buFont typeface="+mj-lt"/>
              <a:buAutoNum type="arabicPeriod"/>
            </a:pPr>
            <a:r>
              <a:rPr lang="en-NZ" sz="1600" dirty="0"/>
              <a:t>Assume a displacement, </a:t>
            </a:r>
            <a:r>
              <a:rPr lang="en-US" sz="1600" dirty="0"/>
              <a:t>say </a:t>
            </a:r>
            <a:r>
              <a:rPr lang="en-US" sz="1600" i="1" dirty="0"/>
              <a:t>D</a:t>
            </a:r>
            <a:r>
              <a:rPr lang="en-US" sz="1600" i="1" baseline="-25000" dirty="0"/>
              <a:t>M</a:t>
            </a:r>
            <a:r>
              <a:rPr lang="en-US" sz="1600" i="1" dirty="0"/>
              <a:t> </a:t>
            </a:r>
            <a:r>
              <a:rPr lang="en-US" sz="1600" dirty="0"/>
              <a:t>= 11.2 inch</a:t>
            </a:r>
          </a:p>
          <a:p>
            <a:pPr marL="637200" lvl="1" indent="-457200">
              <a:buFont typeface="+mj-lt"/>
              <a:buAutoNum type="arabicPeriod"/>
            </a:pPr>
            <a:r>
              <a:rPr lang="en-US" sz="1600" dirty="0"/>
              <a:t>Calculate the effective stiffness </a:t>
            </a:r>
            <a:r>
              <a:rPr lang="en-US" sz="1600" i="1" dirty="0"/>
              <a:t>k</a:t>
            </a:r>
            <a:r>
              <a:rPr lang="en-US" sz="1600" i="1" baseline="-25000" dirty="0"/>
              <a:t>M</a:t>
            </a:r>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endParaRPr lang="en-US" sz="1600" i="1" baseline="-25000" dirty="0"/>
          </a:p>
          <a:p>
            <a:pPr marL="637200" lvl="1" indent="-457200">
              <a:buFont typeface="+mj-lt"/>
              <a:buAutoNum type="arabicPeriod"/>
            </a:pPr>
            <a:r>
              <a:rPr lang="en-US" sz="1600" dirty="0"/>
              <a:t>Calculate the effective period </a:t>
            </a:r>
            <a:r>
              <a:rPr lang="en-US" sz="1600" i="1" dirty="0"/>
              <a:t>T</a:t>
            </a:r>
            <a:r>
              <a:rPr lang="en-US" sz="1600" i="1" baseline="-25000" dirty="0"/>
              <a:t>M</a:t>
            </a:r>
            <a:r>
              <a:rPr lang="en-US" sz="1600" dirty="0"/>
              <a:t> </a:t>
            </a:r>
            <a:endParaRPr lang="en-NZ" sz="1600" dirty="0"/>
          </a:p>
        </p:txBody>
      </p:sp>
      <p:sp>
        <p:nvSpPr>
          <p:cNvPr id="2" name="Title 1"/>
          <p:cNvSpPr>
            <a:spLocks noGrp="1"/>
          </p:cNvSpPr>
          <p:nvPr>
            <p:ph type="title"/>
          </p:nvPr>
        </p:nvSpPr>
        <p:spPr>
          <a:xfrm>
            <a:off x="673100" y="269875"/>
            <a:ext cx="7969968" cy="795853"/>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198038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1" end="1"/>
                                            </p:txEl>
                                          </p:spTgt>
                                        </p:tgtEl>
                                        <p:attrNameLst>
                                          <p:attrName>style.visibility</p:attrName>
                                        </p:attrNameLst>
                                      </p:cBhvr>
                                      <p:to>
                                        <p:strVal val="visible"/>
                                      </p:to>
                                    </p:set>
                                    <p:animEffect transition="in" filter="fade">
                                      <p:cBhvr>
                                        <p:cTn id="17" dur="500"/>
                                        <p:tgtEl>
                                          <p:spTgt spid="3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xEl>
                                              <p:pRg st="7" end="7"/>
                                            </p:txEl>
                                          </p:spTgt>
                                        </p:tgtEl>
                                        <p:attrNameLst>
                                          <p:attrName>style.visibility</p:attrName>
                                        </p:attrNameLst>
                                      </p:cBhvr>
                                      <p:to>
                                        <p:strVal val="visible"/>
                                      </p:to>
                                    </p:set>
                                    <p:animEffect transition="in" filter="fade">
                                      <p:cBhvr>
                                        <p:cTn id="22" dur="500"/>
                                        <p:tgtEl>
                                          <p:spTgt spid="35">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5">
                                            <p:txEl>
                                              <p:pRg st="10" end="10"/>
                                            </p:txEl>
                                          </p:spTgt>
                                        </p:tgtEl>
                                        <p:attrNameLst>
                                          <p:attrName>style.visibility</p:attrName>
                                        </p:attrNameLst>
                                      </p:cBhvr>
                                      <p:to>
                                        <p:strVal val="visible"/>
                                      </p:to>
                                    </p:set>
                                    <p:animEffect transition="in" filter="fade">
                                      <p:cBhvr>
                                        <p:cTn id="30" dur="500"/>
                                        <p:tgtEl>
                                          <p:spTgt spid="35">
                                            <p:txEl>
                                              <p:pRg st="10" end="1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42</a:t>
            </a:fld>
            <a:endParaRPr lang="en-US" dirty="0"/>
          </a:p>
        </p:txBody>
      </p:sp>
      <p:pic>
        <p:nvPicPr>
          <p:cNvPr id="6" name="Picture 5" descr="shows two Force-Displacement hysteresis loops.  One loop is for “upper bound” isolation properties, with a higher value of effective stiffness; the other loop is for “lower bound” isolation system properties, with a lower value of effective stiffnes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547" y="3861754"/>
            <a:ext cx="4734453" cy="2391077"/>
          </a:xfrm>
          <a:prstGeom prst="rect">
            <a:avLst/>
          </a:prstGeom>
        </p:spPr>
      </p:pic>
      <p:pic>
        <p:nvPicPr>
          <p:cNvPr id="9" name="Picture 8" descr="an isometric view of the framing system for the example building.  At each floor is a horizontal red arrow, indicating that in the Equivalent Lateral Force (ELF) procedure the total base shear is distributed up the height of the building and applied at each floor level"/>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9060" y="1412875"/>
            <a:ext cx="4122280" cy="2448879"/>
          </a:xfrm>
          <a:prstGeom prst="rect">
            <a:avLst/>
          </a:prstGeom>
        </p:spPr>
      </p:pic>
      <p:sp>
        <p:nvSpPr>
          <p:cNvPr id="3" name="Content Placeholder 2"/>
          <p:cNvSpPr>
            <a:spLocks noGrp="1"/>
          </p:cNvSpPr>
          <p:nvPr>
            <p:ph idx="1"/>
          </p:nvPr>
        </p:nvSpPr>
        <p:spPr>
          <a:xfrm>
            <a:off x="673100" y="1412875"/>
            <a:ext cx="3728244" cy="4812996"/>
          </a:xfrm>
        </p:spPr>
        <p:txBody>
          <a:bodyPr/>
          <a:lstStyle/>
          <a:p>
            <a:pPr marL="522900" lvl="1" indent="-342900">
              <a:buFont typeface="Arial" panose="020B0604020202020204" pitchFamily="34" charset="0"/>
              <a:buChar char="•"/>
            </a:pPr>
            <a:r>
              <a:rPr lang="en-NZ" sz="2400" dirty="0"/>
              <a:t>Refine analysis with a 3-D model and optimise the isolation system design</a:t>
            </a:r>
          </a:p>
          <a:p>
            <a:pPr marL="180000" lvl="1" indent="0">
              <a:buNone/>
            </a:pPr>
            <a:endParaRPr lang="en-NZ" sz="2400" dirty="0"/>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r>
              <a:rPr lang="en-NZ" sz="2400" dirty="0"/>
              <a:t>ELF force-deflection behaviour of the “optimized” solution</a:t>
            </a:r>
          </a:p>
        </p:txBody>
      </p:sp>
      <p:sp>
        <p:nvSpPr>
          <p:cNvPr id="2" name="Title 1"/>
          <p:cNvSpPr>
            <a:spLocks noGrp="1"/>
          </p:cNvSpPr>
          <p:nvPr>
            <p:ph type="title"/>
          </p:nvPr>
        </p:nvSpPr>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31410818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43</a:t>
            </a:fld>
            <a:endParaRPr lang="en-US" dirty="0"/>
          </a:p>
        </p:txBody>
      </p:sp>
      <p:pic>
        <p:nvPicPr>
          <p:cNvPr id="22" name="Picture 21" descr="Vs = Vst / Ri"/>
          <p:cNvPicPr>
            <a:picLocks noChangeAspect="1"/>
          </p:cNvPicPr>
          <p:nvPr/>
        </p:nvPicPr>
        <p:blipFill>
          <a:blip r:embed="rId3" cstate="print"/>
          <a:stretch>
            <a:fillRect/>
          </a:stretch>
        </p:blipFill>
        <p:spPr>
          <a:xfrm>
            <a:off x="5420820" y="5459916"/>
            <a:ext cx="896141" cy="778341"/>
          </a:xfrm>
          <a:prstGeom prst="rect">
            <a:avLst/>
          </a:prstGeom>
          <a:solidFill>
            <a:schemeClr val="accent5">
              <a:lumMod val="60000"/>
              <a:lumOff val="40000"/>
            </a:schemeClr>
          </a:solidFill>
          <a:ln>
            <a:solidFill>
              <a:srgbClr val="00B050"/>
            </a:solidFill>
          </a:ln>
        </p:spPr>
      </p:pic>
      <p:sp>
        <p:nvSpPr>
          <p:cNvPr id="25" name="TextBox 24"/>
          <p:cNvSpPr txBox="1"/>
          <p:nvPr/>
        </p:nvSpPr>
        <p:spPr>
          <a:xfrm>
            <a:off x="1295181" y="5451409"/>
            <a:ext cx="4135512" cy="707886"/>
          </a:xfrm>
          <a:prstGeom prst="rect">
            <a:avLst/>
          </a:prstGeom>
          <a:noFill/>
        </p:spPr>
        <p:txBody>
          <a:bodyPr wrap="square" rtlCol="0">
            <a:spAutoFit/>
          </a:bodyPr>
          <a:lstStyle/>
          <a:p>
            <a:r>
              <a:rPr lang="en-US" sz="2000" i="1" dirty="0">
                <a:solidFill>
                  <a:srgbClr val="009900"/>
                </a:solidFill>
              </a:rPr>
              <a:t>R</a:t>
            </a:r>
            <a:r>
              <a:rPr lang="en-US" sz="2000" i="1" baseline="-25000" dirty="0">
                <a:solidFill>
                  <a:srgbClr val="009900"/>
                </a:solidFill>
              </a:rPr>
              <a:t>I</a:t>
            </a:r>
            <a:r>
              <a:rPr lang="en-US" sz="2000" dirty="0">
                <a:solidFill>
                  <a:srgbClr val="009900"/>
                </a:solidFill>
              </a:rPr>
              <a:t> can be up to 2.0, but is 1.0 for this OCBF example</a:t>
            </a:r>
          </a:p>
        </p:txBody>
      </p:sp>
      <p:sp>
        <p:nvSpPr>
          <p:cNvPr id="58" name="Rectangle 57"/>
          <p:cNvSpPr/>
          <p:nvPr/>
        </p:nvSpPr>
        <p:spPr>
          <a:xfrm>
            <a:off x="373380" y="4578110"/>
            <a:ext cx="5433145" cy="830997"/>
          </a:xfrm>
          <a:prstGeom prst="rect">
            <a:avLst/>
          </a:prstGeom>
        </p:spPr>
        <p:txBody>
          <a:bodyPr wrap="square">
            <a:spAutoFit/>
          </a:bodyPr>
          <a:lstStyle/>
          <a:p>
            <a:pPr marL="522900" lvl="1" indent="-342900">
              <a:buFont typeface="Arial" panose="020B0604020202020204" pitchFamily="34" charset="0"/>
              <a:buChar char="•"/>
            </a:pPr>
            <a:r>
              <a:rPr lang="en-NZ" dirty="0"/>
              <a:t>Superstructure designed to remain “essentially” elastic for MCE</a:t>
            </a:r>
            <a:r>
              <a:rPr lang="en-NZ" baseline="-25000" dirty="0"/>
              <a:t>R</a:t>
            </a:r>
            <a:endParaRPr lang="en-NZ" dirty="0"/>
          </a:p>
        </p:txBody>
      </p:sp>
      <p:pic>
        <p:nvPicPr>
          <p:cNvPr id="8" name="Picture 7" descr="Schematic of an elevation of the example building.  This figure illustrates that the forces contributing to the superstructure base shear are derived from the second level and higher.  The figure also shows that the forces contributing the seismic isolation base shear are derived from the first level and highe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4482" y="1799307"/>
            <a:ext cx="3718273" cy="3091227"/>
          </a:xfrm>
          <a:prstGeom prst="rect">
            <a:avLst/>
          </a:prstGeom>
        </p:spPr>
      </p:pic>
      <p:pic>
        <p:nvPicPr>
          <p:cNvPr id="9" name="Picture 8" descr="The lateral shear force required for the design of the isolation system, foundation and other structural elements below the isolation system is given by Vb. The overturning loads (i.e. axial loads) from the superstructure, which are used for the design of the isolation system, foundation, and elements below the isolation system is given by the unreduced lateral force Vst. Subject to the limits of §17.5.4.3, the base shear, Vs , for the design of superstructure above the isolation level is taken as Vst reduced by the RI facto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028" y="2508495"/>
            <a:ext cx="4683057" cy="1849937"/>
          </a:xfrm>
          <a:prstGeom prst="rect">
            <a:avLst/>
          </a:prstGeom>
        </p:spPr>
      </p:pic>
      <p:sp>
        <p:nvSpPr>
          <p:cNvPr id="3" name="Content Placeholder 2"/>
          <p:cNvSpPr>
            <a:spLocks noGrp="1"/>
          </p:cNvSpPr>
          <p:nvPr>
            <p:ph idx="1"/>
          </p:nvPr>
        </p:nvSpPr>
        <p:spPr>
          <a:xfrm>
            <a:off x="373380" y="1030328"/>
            <a:ext cx="4602705" cy="1376548"/>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Lateral Forces</a:t>
            </a:r>
          </a:p>
          <a:p>
            <a:pPr marL="180000" lvl="1" indent="0">
              <a:buNone/>
            </a:pPr>
            <a:r>
              <a:rPr lang="en-NZ" sz="2400" dirty="0"/>
              <a:t>Three types to design different components:</a:t>
            </a:r>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11493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44</a:t>
            </a:fld>
            <a:endParaRPr lang="en-US" dirty="0"/>
          </a:p>
        </p:txBody>
      </p:sp>
      <p:pic>
        <p:nvPicPr>
          <p:cNvPr id="6" name="Picture 5" title="Minimum Requirements of 17.5.4.3 for Reduced Lateral Force V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560" y="1940883"/>
            <a:ext cx="7924800" cy="4262411"/>
          </a:xfrm>
          <a:prstGeom prst="rect">
            <a:avLst/>
          </a:prstGeom>
        </p:spPr>
      </p:pic>
      <p:sp>
        <p:nvSpPr>
          <p:cNvPr id="3" name="Content Placeholder 2"/>
          <p:cNvSpPr>
            <a:spLocks noGrp="1"/>
          </p:cNvSpPr>
          <p:nvPr>
            <p:ph idx="1"/>
          </p:nvPr>
        </p:nvSpPr>
        <p:spPr>
          <a:xfrm>
            <a:off x="673100" y="1080948"/>
            <a:ext cx="7411720" cy="5144924"/>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Check Minimum Requirements for </a:t>
            </a:r>
            <a:r>
              <a:rPr lang="en-NZ" sz="2400" i="1" u="sng" dirty="0">
                <a:solidFill>
                  <a:schemeClr val="accent6">
                    <a:lumMod val="75000"/>
                  </a:schemeClr>
                </a:solidFill>
              </a:rPr>
              <a:t>V</a:t>
            </a:r>
            <a:r>
              <a:rPr lang="en-NZ" sz="2400" i="1" u="sng" baseline="-25000" dirty="0">
                <a:solidFill>
                  <a:schemeClr val="accent6">
                    <a:lumMod val="75000"/>
                  </a:schemeClr>
                </a:solidFill>
              </a:rPr>
              <a:t>s</a:t>
            </a:r>
          </a:p>
          <a:p>
            <a:pPr marL="522900" lvl="1" indent="-342900">
              <a:buFont typeface="Arial" panose="020B0604020202020204" pitchFamily="34" charset="0"/>
              <a:buChar char="•"/>
            </a:pPr>
            <a:r>
              <a:rPr lang="en-NZ" sz="2000" i="1" dirty="0"/>
              <a:t>V</a:t>
            </a:r>
            <a:r>
              <a:rPr lang="en-NZ" sz="2000" i="1" baseline="-25000" dirty="0"/>
              <a:t>s</a:t>
            </a:r>
            <a:r>
              <a:rPr lang="en-NZ" sz="2000" dirty="0"/>
              <a:t> = 3449 kip (upper-bound properties)</a:t>
            </a:r>
            <a:endParaRPr lang="en-NZ" sz="2000" i="1" baseline="-250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9644884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45</a:t>
            </a:fld>
            <a:endParaRPr lang="en-US" dirty="0"/>
          </a:p>
        </p:txBody>
      </p:sp>
      <p:pic>
        <p:nvPicPr>
          <p:cNvPr id="6" name="Picture 5" descr="story shear force vs. elevation.  The horizontal axis is labeled “Shear force (kip)” and runs from 0 to 5000 kips.  The vertical axis is labeled “Elevation (feet)” and runs from -5 to 50 feet.  Two lines are shown on the graph “Upper Bound ELF” and “Lower Bound ELF”.  The graph illustrates that the story shear forces for upper bound ELF properties are greater than the story shear forces for lower bound ELF properties at all levels of the building. "/>
          <p:cNvPicPr>
            <a:picLocks noChangeAspect="1"/>
          </p:cNvPicPr>
          <p:nvPr/>
        </p:nvPicPr>
        <p:blipFill>
          <a:blip r:embed="rId3" cstate="print"/>
          <a:stretch>
            <a:fillRect/>
          </a:stretch>
        </p:blipFill>
        <p:spPr>
          <a:xfrm>
            <a:off x="807720" y="3056660"/>
            <a:ext cx="4472940" cy="3169212"/>
          </a:xfrm>
          <a:prstGeom prst="rect">
            <a:avLst/>
          </a:prstGeom>
        </p:spPr>
      </p:pic>
      <p:sp>
        <p:nvSpPr>
          <p:cNvPr id="10" name="Rectangle 9"/>
          <p:cNvSpPr/>
          <p:nvPr/>
        </p:nvSpPr>
        <p:spPr>
          <a:xfrm>
            <a:off x="5438775" y="4021134"/>
            <a:ext cx="3006725" cy="1569660"/>
          </a:xfrm>
          <a:prstGeom prst="rect">
            <a:avLst/>
          </a:prstGeom>
        </p:spPr>
        <p:txBody>
          <a:bodyPr wrap="square">
            <a:spAutoFit/>
          </a:bodyPr>
          <a:lstStyle/>
          <a:p>
            <a:pPr marL="522900" lvl="1" indent="-342900">
              <a:buFont typeface="Arial" panose="020B0604020202020204" pitchFamily="34" charset="0"/>
              <a:buChar char="•"/>
            </a:pPr>
            <a:r>
              <a:rPr lang="en-NZ" dirty="0"/>
              <a:t>ELF Upper- and Lower-bound cumulative  shears</a:t>
            </a:r>
          </a:p>
        </p:txBody>
      </p:sp>
      <p:pic>
        <p:nvPicPr>
          <p:cNvPr id="9" name="Picture 8" descr="Distribution of story forces over the height of the building.  This graph shows that the story forces do not increase uniformly from the base to the top of the building, as was the case in the previous edition of the Standard, but that the story forces vary over the height with low values near the base, increasing to higher values near mid height, then decreasing again at the roof level."/>
          <p:cNvPicPr>
            <a:picLocks noChangeAspect="1"/>
          </p:cNvPicPr>
          <p:nvPr/>
        </p:nvPicPr>
        <p:blipFill>
          <a:blip r:embed="rId4" cstate="print"/>
          <a:stretch>
            <a:fillRect/>
          </a:stretch>
        </p:blipFill>
        <p:spPr>
          <a:xfrm>
            <a:off x="5628640" y="856031"/>
            <a:ext cx="2867190" cy="2959884"/>
          </a:xfrm>
          <a:prstGeom prst="rect">
            <a:avLst/>
          </a:prstGeom>
        </p:spPr>
      </p:pic>
      <p:sp>
        <p:nvSpPr>
          <p:cNvPr id="3" name="Content Placeholder 2"/>
          <p:cNvSpPr>
            <a:spLocks noGrp="1"/>
          </p:cNvSpPr>
          <p:nvPr>
            <p:ph idx="1"/>
          </p:nvPr>
        </p:nvSpPr>
        <p:spPr>
          <a:xfrm>
            <a:off x="459740" y="1285581"/>
            <a:ext cx="4820920" cy="1566446"/>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Vertical Distribution</a:t>
            </a:r>
          </a:p>
          <a:p>
            <a:pPr marL="522900" lvl="1" indent="-342900">
              <a:buFont typeface="Arial" panose="020B0604020202020204" pitchFamily="34" charset="0"/>
              <a:buChar char="•"/>
            </a:pPr>
            <a:r>
              <a:rPr lang="en-NZ" sz="2400" dirty="0"/>
              <a:t>New equations for calculating lateral force distribution</a:t>
            </a:r>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35756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46</a:t>
            </a:fld>
            <a:endParaRPr lang="en-US" dirty="0"/>
          </a:p>
        </p:txBody>
      </p:sp>
      <p:pic>
        <p:nvPicPr>
          <p:cNvPr id="8" name="Picture 7" descr="Approximation of the compression stiffness of a multi-layered elastomeric bering"/>
          <p:cNvPicPr>
            <a:picLocks noChangeAspect="1"/>
          </p:cNvPicPr>
          <p:nvPr/>
        </p:nvPicPr>
        <p:blipFill>
          <a:blip r:embed="rId3" cstate="print"/>
          <a:stretch>
            <a:fillRect/>
          </a:stretch>
        </p:blipFill>
        <p:spPr>
          <a:xfrm>
            <a:off x="3091559" y="5003698"/>
            <a:ext cx="3311471" cy="1063830"/>
          </a:xfrm>
          <a:prstGeom prst="rect">
            <a:avLst/>
          </a:prstGeom>
        </p:spPr>
      </p:pic>
      <p:pic>
        <p:nvPicPr>
          <p:cNvPr id="6" name="Picture 5" descr="An isometric illustration of the building frame with one of the seismic isolation bearings circled in read to indicate the focus of this slide is the vertical loads acting on an individual bear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4157" y="1599691"/>
            <a:ext cx="3596285" cy="2414487"/>
          </a:xfrm>
          <a:prstGeom prst="rect">
            <a:avLst/>
          </a:prstGeom>
        </p:spPr>
      </p:pic>
      <p:pic>
        <p:nvPicPr>
          <p:cNvPr id="15" name="Picture 14"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1016178"/>
            <a:ext cx="708936" cy="908141"/>
          </a:xfrm>
          <a:prstGeom prst="rect">
            <a:avLst/>
          </a:prstGeom>
        </p:spPr>
      </p:pic>
      <p:sp>
        <p:nvSpPr>
          <p:cNvPr id="18" name="Rectangle 17"/>
          <p:cNvSpPr/>
          <p:nvPr/>
        </p:nvSpPr>
        <p:spPr>
          <a:xfrm>
            <a:off x="673100" y="4133166"/>
            <a:ext cx="8148390" cy="830997"/>
          </a:xfrm>
          <a:prstGeom prst="rect">
            <a:avLst/>
          </a:prstGeom>
        </p:spPr>
        <p:txBody>
          <a:bodyPr wrap="square">
            <a:spAutoFit/>
          </a:bodyPr>
          <a:lstStyle/>
          <a:p>
            <a:pPr marL="522900" lvl="1" indent="-342900">
              <a:buFont typeface="Arial" panose="020B0604020202020204" pitchFamily="34" charset="0"/>
              <a:buChar char="•"/>
            </a:pPr>
            <a:r>
              <a:rPr lang="en-US" dirty="0"/>
              <a:t>The compression stiffness of a multi-layered elastomeric bearing can be approximated accordingly:</a:t>
            </a:r>
          </a:p>
        </p:txBody>
      </p:sp>
      <p:sp>
        <p:nvSpPr>
          <p:cNvPr id="3" name="Content Placeholder 2"/>
          <p:cNvSpPr>
            <a:spLocks noGrp="1"/>
          </p:cNvSpPr>
          <p:nvPr>
            <p:ph idx="1"/>
          </p:nvPr>
        </p:nvSpPr>
        <p:spPr>
          <a:xfrm>
            <a:off x="572495" y="1080948"/>
            <a:ext cx="4277801" cy="2513042"/>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Bearing Vertical Loads</a:t>
            </a:r>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r>
              <a:rPr lang="en-NZ" sz="2400" dirty="0"/>
              <a:t>Model the bearing (&amp; soil) vertical stiffness, framing stiffness and mass distribution realistically in 3-D.</a:t>
            </a:r>
          </a:p>
          <a:p>
            <a:pPr marL="522900" lvl="1" indent="-342900">
              <a:buFont typeface="Arial" panose="020B0604020202020204" pitchFamily="34" charset="0"/>
              <a:buChar char="•"/>
            </a:pPr>
            <a:endParaRPr lang="en-NZ" sz="2400" dirty="0"/>
          </a:p>
          <a:p>
            <a:pPr marL="522900" lvl="1" indent="-342900">
              <a:buFont typeface="Arial" panose="020B0604020202020204" pitchFamily="34" charset="0"/>
              <a:buChar char="•"/>
            </a:pPr>
            <a:endParaRPr lang="en-NZ" sz="20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66891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22488" y="6381750"/>
            <a:ext cx="4557712" cy="319088"/>
          </a:xfrm>
        </p:spPr>
        <p:txBody>
          <a:bodyPr/>
          <a:lstStyle/>
          <a:p>
            <a:pPr>
              <a:defRPr/>
            </a:pPr>
            <a:r>
              <a:rPr lang="en-US" dirty="0"/>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47</a:t>
            </a:fld>
            <a:endParaRPr lang="en-US" dirty="0"/>
          </a:p>
        </p:txBody>
      </p:sp>
      <p:pic>
        <p:nvPicPr>
          <p:cNvPr id="7" name="Picture 6" descr="Entire floor framing plan of a typical floor.  A red box around the upper left quadrant of the floor plan shows that, due to double symmetry, it may be possible to evaluate results from just one-fourth of the floor plan.&#10;&#10;Since the isolation system and lateral-force resisting system have a symmetrical layout (in two directions), only the critical demands need to known in one quadrant (as they are similar in others). That is, loads and displacements at Gridlines 5, 6 and 7 are similar to those at Gridlines 3, 2 and 1, respectively; and loads and displacements at Gridlines D and E are similar to those at Gridlines B and A, respectively. Hence the loads and displacements are only shown per the top-left snippet locations in the following slid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004" y="1192696"/>
            <a:ext cx="7126680" cy="4761608"/>
          </a:xfrm>
          <a:prstGeom prst="rect">
            <a:avLst/>
          </a:prstGeom>
        </p:spPr>
      </p:pic>
      <p:sp>
        <p:nvSpPr>
          <p:cNvPr id="120" name="Rectangle 119"/>
          <p:cNvSpPr/>
          <p:nvPr/>
        </p:nvSpPr>
        <p:spPr>
          <a:xfrm>
            <a:off x="5394092" y="1192696"/>
            <a:ext cx="3216312" cy="1569660"/>
          </a:xfrm>
          <a:prstGeom prst="rect">
            <a:avLst/>
          </a:prstGeom>
        </p:spPr>
        <p:txBody>
          <a:bodyPr wrap="square">
            <a:spAutoFit/>
          </a:bodyPr>
          <a:lstStyle/>
          <a:p>
            <a:pPr marL="342900" indent="-342900">
              <a:buFont typeface="Arial" panose="020B0604020202020204" pitchFamily="34" charset="0"/>
              <a:buChar char="•"/>
            </a:pPr>
            <a:r>
              <a:rPr lang="en-NZ" dirty="0"/>
              <a:t>Symmetry in isolation system and lateral-force resisting system</a:t>
            </a:r>
            <a:endParaRPr lang="en-US" dirty="0"/>
          </a:p>
        </p:txBody>
      </p:sp>
      <p:sp>
        <p:nvSpPr>
          <p:cNvPr id="2" name="Title 1"/>
          <p:cNvSpPr>
            <a:spLocks noGrp="1"/>
          </p:cNvSpPr>
          <p:nvPr>
            <p:ph type="title"/>
          </p:nvPr>
        </p:nvSpPr>
        <p:spPr>
          <a:xfrm>
            <a:off x="673100" y="269875"/>
            <a:ext cx="7772400" cy="922821"/>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27572969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48</a:t>
            </a:fld>
            <a:endParaRPr lang="en-US" dirty="0"/>
          </a:p>
        </p:txBody>
      </p:sp>
      <p:pic>
        <p:nvPicPr>
          <p:cNvPr id="7" name="Picture 6" title="Summary of dead (D) and reduced live loads (L) on bearings: D, L (ki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139" y="4569508"/>
            <a:ext cx="7223723" cy="1724862"/>
          </a:xfrm>
          <a:prstGeom prst="rect">
            <a:avLst/>
          </a:prstGeom>
        </p:spPr>
      </p:pic>
      <p:pic>
        <p:nvPicPr>
          <p:cNvPr id="14" name="Picture 13" descr="Grid lines corresponding to the upper left quadrant of the floor plan. "/>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6026193" y="178210"/>
            <a:ext cx="2899728" cy="2236992"/>
          </a:xfrm>
          <a:prstGeom prst="rect">
            <a:avLst/>
          </a:prstGeom>
        </p:spPr>
      </p:pic>
      <p:pic>
        <p:nvPicPr>
          <p:cNvPr id="26" name="Picture 25"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1016178"/>
            <a:ext cx="708936" cy="908141"/>
          </a:xfrm>
          <a:prstGeom prst="rect">
            <a:avLst/>
          </a:prstGeom>
        </p:spPr>
      </p:pic>
      <p:sp>
        <p:nvSpPr>
          <p:cNvPr id="3" name="Rectangle 2"/>
          <p:cNvSpPr/>
          <p:nvPr/>
        </p:nvSpPr>
        <p:spPr>
          <a:xfrm>
            <a:off x="731520" y="1179032"/>
            <a:ext cx="6240780" cy="3416320"/>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Gravity Loads:</a:t>
            </a:r>
            <a:r>
              <a:rPr lang="en-NZ" dirty="0">
                <a:solidFill>
                  <a:schemeClr val="accent6">
                    <a:lumMod val="75000"/>
                  </a:schemeClr>
                </a:solidFill>
              </a:rPr>
              <a:t> </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Dead and Reduced Live Loads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Critical long-term dead load:                1.2D + 1.6L = </a:t>
            </a:r>
            <a:r>
              <a:rPr lang="en-NZ" b="1" u="sng" dirty="0">
                <a:solidFill>
                  <a:schemeClr val="accent6">
                    <a:lumMod val="75000"/>
                  </a:schemeClr>
                </a:solidFill>
              </a:rPr>
              <a:t>660 kip</a:t>
            </a:r>
            <a:r>
              <a:rPr lang="en-NZ" b="1" dirty="0">
                <a:solidFill>
                  <a:schemeClr val="accent6">
                    <a:lumMod val="75000"/>
                  </a:schemeClr>
                </a:solidFill>
              </a:rPr>
              <a:t> </a:t>
            </a:r>
            <a:r>
              <a:rPr lang="en-NZ" dirty="0"/>
              <a:t>(C3)</a:t>
            </a:r>
          </a:p>
          <a:p>
            <a:pPr marL="342900" indent="-342900">
              <a:buFont typeface="Arial" panose="020B0604020202020204" pitchFamily="34" charset="0"/>
              <a:buChar char="•"/>
            </a:pPr>
            <a:r>
              <a:rPr lang="en-NZ" dirty="0"/>
              <a:t>Average load (used for prototype testing):                                       1.0D + 0.5L = </a:t>
            </a:r>
            <a:r>
              <a:rPr lang="en-NZ" b="1" u="sng" dirty="0">
                <a:solidFill>
                  <a:schemeClr val="accent6">
                    <a:lumMod val="75000"/>
                  </a:schemeClr>
                </a:solidFill>
              </a:rPr>
              <a:t>290 kip</a:t>
            </a:r>
            <a:endParaRPr lang="en-US" dirty="0"/>
          </a:p>
          <a:p>
            <a:pPr marL="342900" indent="-342900">
              <a:buFont typeface="Arial" panose="020B0604020202020204" pitchFamily="34" charset="0"/>
              <a:buChar char="•"/>
            </a:pPr>
            <a:endParaRPr lang="en-US" dirty="0"/>
          </a:p>
        </p:txBody>
      </p:sp>
      <p:sp>
        <p:nvSpPr>
          <p:cNvPr id="2" name="Title 1"/>
          <p:cNvSpPr>
            <a:spLocks noGrp="1"/>
          </p:cNvSpPr>
          <p:nvPr>
            <p:ph type="title"/>
          </p:nvPr>
        </p:nvSpPr>
        <p:spPr>
          <a:xfrm>
            <a:off x="673100" y="171141"/>
            <a:ext cx="6299200"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2085514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171141"/>
            <a:ext cx="6299200" cy="1021555"/>
          </a:xfrm>
        </p:spPr>
        <p:txBody>
          <a:bodyPr/>
          <a:lstStyle/>
          <a:p>
            <a:r>
              <a:rPr lang="en-US" dirty="0">
                <a:solidFill>
                  <a:schemeClr val="accent6">
                    <a:lumMod val="75000"/>
                  </a:schemeClr>
                </a:solidFill>
              </a:rPr>
              <a:t>5. ELF Procedure</a:t>
            </a:r>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49</a:t>
            </a:fld>
            <a:endParaRPr lang="en-US" dirty="0"/>
          </a:p>
        </p:txBody>
      </p:sp>
      <p:pic>
        <p:nvPicPr>
          <p:cNvPr id="14" name="Picture 13" descr="Grid lines corresponding to the upper left quadrant of the floor plan. "/>
          <p:cNvPicPr>
            <a:picLocks noChangeAspect="1"/>
          </p:cNvPicPr>
          <p:nvPr/>
        </p:nvPicPr>
        <p:blipFill rotWithShape="1">
          <a:blip r:embed="rId3"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sp>
        <p:nvSpPr>
          <p:cNvPr id="3" name="Rectangle 2"/>
          <p:cNvSpPr/>
          <p:nvPr/>
        </p:nvSpPr>
        <p:spPr>
          <a:xfrm>
            <a:off x="220401" y="1166248"/>
            <a:ext cx="6012759" cy="150810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Earthquake Loads:</a:t>
            </a:r>
          </a:p>
          <a:p>
            <a:pPr marL="342900" indent="-342900">
              <a:buFont typeface="Arial" panose="020B0604020202020204" pitchFamily="34" charset="0"/>
              <a:buChar char="•"/>
            </a:pPr>
            <a:endParaRPr lang="en-NZ" sz="2000" dirty="0"/>
          </a:p>
          <a:p>
            <a:r>
              <a:rPr lang="en-NZ" dirty="0">
                <a:solidFill>
                  <a:schemeClr val="accent6">
                    <a:lumMod val="75000"/>
                  </a:schemeClr>
                </a:solidFill>
              </a:rPr>
              <a:t> </a:t>
            </a:r>
          </a:p>
          <a:p>
            <a:r>
              <a:rPr lang="en-NZ" dirty="0"/>
              <a:t>    </a:t>
            </a:r>
            <a:endParaRPr lang="en-US" dirty="0"/>
          </a:p>
        </p:txBody>
      </p:sp>
      <p:sp>
        <p:nvSpPr>
          <p:cNvPr id="20" name="TextBox 19"/>
          <p:cNvSpPr txBox="1"/>
          <p:nvPr/>
        </p:nvSpPr>
        <p:spPr>
          <a:xfrm>
            <a:off x="456481" y="3398116"/>
            <a:ext cx="2221640" cy="1015663"/>
          </a:xfrm>
          <a:prstGeom prst="rect">
            <a:avLst/>
          </a:prstGeom>
          <a:noFill/>
          <a:ln w="28575">
            <a:noFill/>
          </a:ln>
        </p:spPr>
        <p:txBody>
          <a:bodyPr wrap="square" rtlCol="0">
            <a:spAutoFit/>
          </a:bodyPr>
          <a:lstStyle/>
          <a:p>
            <a:r>
              <a:rPr lang="en-NZ" sz="2000" dirty="0"/>
              <a:t>Overturning loads due to horizontal earthquake</a:t>
            </a:r>
          </a:p>
        </p:txBody>
      </p:sp>
      <p:sp>
        <p:nvSpPr>
          <p:cNvPr id="22" name="TextBox 21"/>
          <p:cNvSpPr txBox="1"/>
          <p:nvPr/>
        </p:nvSpPr>
        <p:spPr>
          <a:xfrm>
            <a:off x="571233" y="5212112"/>
            <a:ext cx="2221640" cy="1015663"/>
          </a:xfrm>
          <a:prstGeom prst="rect">
            <a:avLst/>
          </a:prstGeom>
          <a:noFill/>
          <a:ln w="28575">
            <a:noFill/>
          </a:ln>
        </p:spPr>
        <p:txBody>
          <a:bodyPr wrap="square" rtlCol="0">
            <a:spAutoFit/>
          </a:bodyPr>
          <a:lstStyle/>
          <a:p>
            <a:r>
              <a:rPr lang="en-NZ" sz="2000" dirty="0"/>
              <a:t>5% accidental eccentricity in X- and Y- directions</a:t>
            </a:r>
          </a:p>
        </p:txBody>
      </p:sp>
      <p:sp>
        <p:nvSpPr>
          <p:cNvPr id="23" name="TextBox 22"/>
          <p:cNvSpPr txBox="1"/>
          <p:nvPr/>
        </p:nvSpPr>
        <p:spPr>
          <a:xfrm>
            <a:off x="220401" y="1744259"/>
            <a:ext cx="2506002" cy="1347468"/>
          </a:xfrm>
          <a:prstGeom prst="rect">
            <a:avLst/>
          </a:prstGeom>
          <a:noFill/>
          <a:ln w="28575">
            <a:noFill/>
          </a:ln>
        </p:spPr>
        <p:txBody>
          <a:bodyPr wrap="square" rtlCol="0">
            <a:spAutoFit/>
          </a:bodyPr>
          <a:lstStyle/>
          <a:p>
            <a:pPr marL="342900" indent="-342900">
              <a:buFont typeface="Arial" panose="020B0604020202020204" pitchFamily="34" charset="0"/>
              <a:buChar char="•"/>
            </a:pPr>
            <a:r>
              <a:rPr lang="en-NZ" sz="2000" dirty="0"/>
              <a:t>Add vertical earthquake effects later using </a:t>
            </a:r>
            <a:r>
              <a:rPr lang="en-US" sz="2000" dirty="0"/>
              <a:t>±0.2</a:t>
            </a:r>
            <a:r>
              <a:rPr lang="en-US" sz="2000" i="1" dirty="0"/>
              <a:t>S</a:t>
            </a:r>
            <a:r>
              <a:rPr lang="en-US" sz="2000" i="1" baseline="-25000" dirty="0"/>
              <a:t>MS</a:t>
            </a:r>
            <a:r>
              <a:rPr lang="en-US" sz="2000" i="1" dirty="0"/>
              <a:t>D</a:t>
            </a:r>
            <a:endParaRPr lang="en-NZ" sz="2000" dirty="0"/>
          </a:p>
        </p:txBody>
      </p:sp>
      <p:pic>
        <p:nvPicPr>
          <p:cNvPr id="28" name="Picture 27" descr="elastomeric lead core bearing with red arrows representing compression forces acting on the bearing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5000" y="1058737"/>
            <a:ext cx="708936" cy="908141"/>
          </a:xfrm>
          <a:prstGeom prst="rect">
            <a:avLst/>
          </a:prstGeom>
        </p:spPr>
      </p:pic>
      <p:pic>
        <p:nvPicPr>
          <p:cNvPr id="8" name="Picture 7" descr="Summay of ELF X Direction loads on bearings: Max, Min (kips)&#10;&#10;Summay of ELF Y Direction loads on bearings: Max, Min (kips)&#10;&#10;Summay of accidental torsion loads on bearings: Max, Min (kips)&#10;&#10;" title="Upper Bound Propertitie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38109" y="2296226"/>
            <a:ext cx="5534341" cy="3861424"/>
          </a:xfrm>
          <a:prstGeom prst="rect">
            <a:avLst/>
          </a:prstGeom>
        </p:spPr>
      </p:pic>
    </p:spTree>
    <p:extLst>
      <p:ext uri="{BB962C8B-B14F-4D97-AF65-F5344CB8AC3E}">
        <p14:creationId xmlns:p14="http://schemas.microsoft.com/office/powerpoint/2010/main" val="1227436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7409622" y="6394450"/>
            <a:ext cx="1504950" cy="306388"/>
          </a:xfrm>
        </p:spPr>
        <p:txBody>
          <a:bodyPr/>
          <a:lstStyle/>
          <a:p>
            <a:pPr>
              <a:defRPr/>
            </a:pPr>
            <a:r>
              <a:rPr lang="en-US" dirty="0"/>
              <a:t>1 - </a:t>
            </a:r>
            <a:fld id="{C89CB261-678F-46C7-9B50-9F41C27EFD57}" type="slidenum">
              <a:rPr lang="en-US" smtClean="0"/>
              <a:pPr>
                <a:defRPr/>
              </a:pPr>
              <a:t>5</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43" name="Picture 42" descr="The structure plan, which is regular and symmetrical in configuration, and which has plan dimensions of 100 feet by 150 feet at all floors except for the penthouse. The penthouse is approximately 50 feet by 100 feet in plan. Columns are spaced at 25 feet in both directions. 35 lead-rubber bearings are used to isolate the building and are located beneath each column.&#10;&#10;Typical floor framing  - 4 bays x 6 bays. The beams sizes on the base level, just above the isolators, are larger and with moment-resisting connect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345" y="1192696"/>
            <a:ext cx="7271910" cy="4875199"/>
          </a:xfrm>
          <a:prstGeom prst="rect">
            <a:avLst/>
          </a:prstGeom>
        </p:spPr>
      </p:pic>
      <p:sp>
        <p:nvSpPr>
          <p:cNvPr id="2" name="Title 1"/>
          <p:cNvSpPr>
            <a:spLocks noGrp="1"/>
          </p:cNvSpPr>
          <p:nvPr>
            <p:ph type="title"/>
          </p:nvPr>
        </p:nvSpPr>
        <p:spPr>
          <a:xfrm>
            <a:off x="673100" y="269875"/>
            <a:ext cx="7772400" cy="922821"/>
          </a:xfrm>
        </p:spPr>
        <p:txBody>
          <a:bodyPr/>
          <a:lstStyle/>
          <a:p>
            <a:r>
              <a:rPr lang="en-US" dirty="0"/>
              <a:t>1. Project Information </a:t>
            </a:r>
          </a:p>
        </p:txBody>
      </p:sp>
    </p:spTree>
    <p:extLst>
      <p:ext uri="{BB962C8B-B14F-4D97-AF65-F5344CB8AC3E}">
        <p14:creationId xmlns:p14="http://schemas.microsoft.com/office/powerpoint/2010/main" val="15905548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50</a:t>
            </a:fld>
            <a:endParaRPr lang="en-US" dirty="0"/>
          </a:p>
        </p:txBody>
      </p:sp>
      <p:pic>
        <p:nvPicPr>
          <p:cNvPr id="7" name="Picture 6" title="ELF Maximum and Minimum Vertical Loads on Bearings, Upper-Bound Propert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0669" y="3286954"/>
            <a:ext cx="5517354" cy="2835385"/>
          </a:xfrm>
          <a:prstGeom prst="rect">
            <a:avLst/>
          </a:prstGeom>
        </p:spPr>
      </p:pic>
      <p:sp>
        <p:nvSpPr>
          <p:cNvPr id="9" name="Rectangle 8"/>
          <p:cNvSpPr/>
          <p:nvPr/>
        </p:nvSpPr>
        <p:spPr>
          <a:xfrm>
            <a:off x="384212" y="2619498"/>
            <a:ext cx="8450269" cy="461665"/>
          </a:xfrm>
          <a:prstGeom prst="rect">
            <a:avLst/>
          </a:prstGeom>
        </p:spPr>
        <p:txBody>
          <a:bodyPr wrap="square">
            <a:spAutoFit/>
          </a:bodyPr>
          <a:lstStyle/>
          <a:p>
            <a:pPr marL="342900" indent="-342900">
              <a:buFont typeface="Arial" panose="020B0604020202020204" pitchFamily="34" charset="0"/>
              <a:buChar char="•"/>
            </a:pPr>
            <a:r>
              <a:rPr lang="en-NZ" dirty="0"/>
              <a:t>Large tension loads are not desirable – look at NLRHA</a:t>
            </a:r>
          </a:p>
        </p:txBody>
      </p:sp>
      <p:sp>
        <p:nvSpPr>
          <p:cNvPr id="3" name="Rectangle 2"/>
          <p:cNvSpPr/>
          <p:nvPr/>
        </p:nvSpPr>
        <p:spPr>
          <a:xfrm>
            <a:off x="384212" y="1122301"/>
            <a:ext cx="5767571" cy="1877437"/>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Load Combinations: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Only shown for upper-bound properties</a:t>
            </a:r>
          </a:p>
          <a:p>
            <a:pPr marL="342900" indent="-342900">
              <a:buFont typeface="Arial" panose="020B0604020202020204" pitchFamily="34" charset="0"/>
              <a:buChar char="•"/>
            </a:pPr>
            <a:endParaRPr lang="en-NZ" sz="2000" dirty="0"/>
          </a:p>
        </p:txBody>
      </p:sp>
      <p:pic>
        <p:nvPicPr>
          <p:cNvPr id="14" name="Picture 13" descr="Grid lines corresponding to the upper left quadrant of the floor plan. "/>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pic>
        <p:nvPicPr>
          <p:cNvPr id="8" name="Picture 7" descr="elastomeric lead core bearing with red arrows representing compression forces acting on the bearing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2887" y="1122858"/>
            <a:ext cx="708936" cy="908141"/>
          </a:xfrm>
          <a:prstGeom prst="rect">
            <a:avLst/>
          </a:prstGeom>
        </p:spPr>
      </p:pic>
      <p:sp>
        <p:nvSpPr>
          <p:cNvPr id="2" name="Title 1"/>
          <p:cNvSpPr>
            <a:spLocks noGrp="1"/>
          </p:cNvSpPr>
          <p:nvPr>
            <p:ph type="title"/>
          </p:nvPr>
        </p:nvSpPr>
        <p:spPr>
          <a:xfrm>
            <a:off x="673100" y="171141"/>
            <a:ext cx="6299200"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49329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51</a:t>
            </a:fld>
            <a:endParaRPr lang="en-US" dirty="0"/>
          </a:p>
        </p:txBody>
      </p:sp>
      <p:sp>
        <p:nvSpPr>
          <p:cNvPr id="28" name="TextBox 27"/>
          <p:cNvSpPr txBox="1"/>
          <p:nvPr/>
        </p:nvSpPr>
        <p:spPr>
          <a:xfrm>
            <a:off x="673100" y="3882849"/>
            <a:ext cx="3783567" cy="2369880"/>
          </a:xfrm>
          <a:prstGeom prst="rect">
            <a:avLst/>
          </a:prstGeom>
          <a:noFill/>
        </p:spPr>
        <p:txBody>
          <a:bodyPr wrap="square" rtlCol="0">
            <a:spAutoFit/>
          </a:bodyPr>
          <a:lstStyle/>
          <a:p>
            <a:pPr marL="400050" indent="-400050">
              <a:spcBef>
                <a:spcPts val="600"/>
              </a:spcBef>
            </a:pPr>
            <a:r>
              <a:rPr lang="en-US" sz="1600" dirty="0"/>
              <a:t>Where:</a:t>
            </a:r>
          </a:p>
          <a:p>
            <a:pPr marL="400050" indent="-400050">
              <a:spcBef>
                <a:spcPts val="600"/>
              </a:spcBef>
            </a:pPr>
            <a:r>
              <a:rPr lang="en-US" sz="1600" dirty="0"/>
              <a:t>P</a:t>
            </a:r>
            <a:r>
              <a:rPr lang="en-US" sz="1600" i="1" baseline="-25000" dirty="0"/>
              <a:t>T </a:t>
            </a:r>
            <a:r>
              <a:rPr lang="en-US" sz="1600" dirty="0"/>
              <a:t>= ratio of the effective translational to torsional period of the isolation system</a:t>
            </a:r>
          </a:p>
          <a:p>
            <a:pPr marL="400050" indent="-400050">
              <a:spcBef>
                <a:spcPts val="600"/>
              </a:spcBef>
            </a:pPr>
            <a:r>
              <a:rPr lang="en-US" sz="1600" i="1" dirty="0"/>
              <a:t>y</a:t>
            </a:r>
            <a:r>
              <a:rPr lang="en-US" sz="1600" dirty="0"/>
              <a:t> (or </a:t>
            </a:r>
            <a:r>
              <a:rPr lang="en-US" sz="1600" i="1" dirty="0"/>
              <a:t>x</a:t>
            </a:r>
            <a:r>
              <a:rPr lang="en-US" sz="1600" dirty="0"/>
              <a:t>) = distance in plan from center of rigidity to corner</a:t>
            </a:r>
          </a:p>
          <a:p>
            <a:pPr marL="400050" indent="-400050">
              <a:spcBef>
                <a:spcPts val="600"/>
              </a:spcBef>
            </a:pPr>
            <a:r>
              <a:rPr lang="en-US" sz="1600" i="1" dirty="0"/>
              <a:t>e</a:t>
            </a:r>
            <a:r>
              <a:rPr lang="en-US" sz="1600" dirty="0"/>
              <a:t> = actual plus accidental eccentricity    </a:t>
            </a:r>
          </a:p>
          <a:p>
            <a:pPr marL="400050" indent="-400050">
              <a:spcBef>
                <a:spcPts val="600"/>
              </a:spcBef>
            </a:pPr>
            <a:r>
              <a:rPr lang="en-US" sz="1600" i="1" dirty="0"/>
              <a:t>b, d </a:t>
            </a:r>
            <a:r>
              <a:rPr lang="en-US" sz="1600" dirty="0"/>
              <a:t>= plan dimensions</a:t>
            </a:r>
          </a:p>
        </p:txBody>
      </p:sp>
      <p:pic>
        <p:nvPicPr>
          <p:cNvPr id="7" name="Picture 6" descr="Equation to calculate the “total” displacement at corners of the isolated structure that includes potential rotation, as well as, translation of the isolation system.  "/>
          <p:cNvPicPr>
            <a:picLocks noChangeAspect="1"/>
          </p:cNvPicPr>
          <p:nvPr/>
        </p:nvPicPr>
        <p:blipFill rotWithShape="1">
          <a:blip r:embed="rId3" cstate="print"/>
          <a:srcRect l="36293"/>
          <a:stretch/>
        </p:blipFill>
        <p:spPr>
          <a:xfrm>
            <a:off x="1141017" y="2994759"/>
            <a:ext cx="1818083" cy="815371"/>
          </a:xfrm>
          <a:prstGeom prst="rect">
            <a:avLst/>
          </a:prstGeom>
        </p:spPr>
      </p:pic>
      <p:sp>
        <p:nvSpPr>
          <p:cNvPr id="36" name="TextBox 35"/>
          <p:cNvSpPr txBox="1"/>
          <p:nvPr/>
        </p:nvSpPr>
        <p:spPr>
          <a:xfrm>
            <a:off x="3051084" y="3173469"/>
            <a:ext cx="1848576" cy="661720"/>
          </a:xfrm>
          <a:prstGeom prst="rect">
            <a:avLst/>
          </a:prstGeom>
          <a:noFill/>
        </p:spPr>
        <p:txBody>
          <a:bodyPr wrap="square" rtlCol="0">
            <a:spAutoFit/>
          </a:bodyPr>
          <a:lstStyle/>
          <a:p>
            <a:pPr marL="400050" indent="-400050">
              <a:spcBef>
                <a:spcPts val="600"/>
              </a:spcBef>
            </a:pPr>
            <a:r>
              <a:rPr lang="en-US" sz="1600" dirty="0"/>
              <a:t>≥ 1.15* </a:t>
            </a:r>
          </a:p>
          <a:p>
            <a:pPr marL="400050" indent="-400050">
              <a:spcBef>
                <a:spcPts val="600"/>
              </a:spcBef>
            </a:pPr>
            <a:r>
              <a:rPr lang="en-US" sz="1600" dirty="0"/>
              <a:t>*(in commentary)</a:t>
            </a:r>
          </a:p>
        </p:txBody>
      </p:sp>
      <p:sp>
        <p:nvSpPr>
          <p:cNvPr id="11" name="Rectangle 10"/>
          <p:cNvSpPr/>
          <p:nvPr/>
        </p:nvSpPr>
        <p:spPr>
          <a:xfrm>
            <a:off x="673100" y="1621204"/>
            <a:ext cx="4572000" cy="1323439"/>
          </a:xfrm>
          <a:prstGeom prst="rect">
            <a:avLst/>
          </a:prstGeom>
        </p:spPr>
        <p:txBody>
          <a:bodyPr>
            <a:spAutoFit/>
          </a:bodyPr>
          <a:lstStyle/>
          <a:p>
            <a:pPr marL="342900" indent="-342900">
              <a:buFont typeface="Arial" panose="020B0604020202020204" pitchFamily="34" charset="0"/>
              <a:buChar char="•"/>
            </a:pPr>
            <a:r>
              <a:rPr lang="en-NZ" sz="2000" dirty="0"/>
              <a:t>Increase the maximum (MCE</a:t>
            </a:r>
            <a:r>
              <a:rPr lang="en-NZ" sz="2000" baseline="-25000" dirty="0"/>
              <a:t>R</a:t>
            </a:r>
            <a:r>
              <a:rPr lang="en-NZ" sz="2000" dirty="0"/>
              <a:t>) displacement due to torsion to get the </a:t>
            </a:r>
            <a:r>
              <a:rPr lang="en-NZ" sz="2000" u="sng" dirty="0"/>
              <a:t>total</a:t>
            </a:r>
            <a:r>
              <a:rPr lang="en-NZ" sz="2000" dirty="0"/>
              <a:t> maximum displacement</a:t>
            </a:r>
          </a:p>
          <a:p>
            <a:pPr marL="342900" indent="-342900">
              <a:buFont typeface="Arial" panose="020B0604020202020204" pitchFamily="34" charset="0"/>
              <a:buChar char="•"/>
            </a:pPr>
            <a:r>
              <a:rPr lang="en-NZ" sz="2000" dirty="0"/>
              <a:t>Minimum amplification factor:</a:t>
            </a:r>
          </a:p>
        </p:txBody>
      </p:sp>
      <p:pic>
        <p:nvPicPr>
          <p:cNvPr id="6" name="Picture 5" descr="The modes of displacement of the structure that are calculated in the process of seismic isolation design. The levels of displacement shown are the design displacement, D-sub-D, the maximum displacement, D-sub-M, and the total maximum displacement (including torsion), D-sub-TM. The figure contains a red shaded area covering the “D-sub-D” label, indicating that D-sub-D is no longer calculated in the current Standard.  &#10;&#10;Definitions and the equation to calculate the “total” displacement at corners of the isolated structure that includes potential rotation, as well as, translation of the isolation system.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7900" y="1621203"/>
            <a:ext cx="4322757" cy="4631525"/>
          </a:xfrm>
          <a:prstGeom prst="rect">
            <a:avLst/>
          </a:prstGeom>
        </p:spPr>
      </p:pic>
      <p:sp>
        <p:nvSpPr>
          <p:cNvPr id="3" name="Rectangle 2"/>
          <p:cNvSpPr/>
          <p:nvPr/>
        </p:nvSpPr>
        <p:spPr>
          <a:xfrm>
            <a:off x="172720" y="1104814"/>
            <a:ext cx="5072380" cy="461665"/>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Total Maximum Displacements:</a:t>
            </a:r>
            <a:r>
              <a:rPr lang="en-NZ" dirty="0"/>
              <a:t>   </a:t>
            </a:r>
            <a:endParaRPr lang="en-US" dirty="0"/>
          </a:p>
        </p:txBody>
      </p:sp>
      <p:sp>
        <p:nvSpPr>
          <p:cNvPr id="2" name="Title 1"/>
          <p:cNvSpPr>
            <a:spLocks noGrp="1"/>
          </p:cNvSpPr>
          <p:nvPr>
            <p:ph type="title"/>
          </p:nvPr>
        </p:nvSpPr>
        <p:spPr>
          <a:xfrm>
            <a:off x="1422400" y="171141"/>
            <a:ext cx="6299200"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387025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52</a:t>
            </a:fld>
            <a:endParaRPr lang="en-US" dirty="0"/>
          </a:p>
        </p:txBody>
      </p:sp>
      <p:pic>
        <p:nvPicPr>
          <p:cNvPr id="7" name="Picture 6" title="Minimum Torsional Amplification Facto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9468" y="2645525"/>
            <a:ext cx="4785013" cy="3330228"/>
          </a:xfrm>
          <a:prstGeom prst="rect">
            <a:avLst/>
          </a:prstGeom>
        </p:spPr>
      </p:pic>
      <p:pic>
        <p:nvPicPr>
          <p:cNvPr id="14" name="Picture 13" descr="Grid lines corresponding to the upper left quadrant of the floor plan. "/>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sp>
        <p:nvSpPr>
          <p:cNvPr id="6" name="Rectangle 5"/>
          <p:cNvSpPr/>
          <p:nvPr/>
        </p:nvSpPr>
        <p:spPr>
          <a:xfrm>
            <a:off x="817168" y="2384186"/>
            <a:ext cx="3088232" cy="3416320"/>
          </a:xfrm>
          <a:prstGeom prst="rect">
            <a:avLst/>
          </a:prstGeom>
        </p:spPr>
        <p:txBody>
          <a:bodyPr wrap="square">
            <a:spAutoFit/>
          </a:bodyPr>
          <a:lstStyle/>
          <a:p>
            <a:pPr marL="342900" indent="-342900">
              <a:buFont typeface="Arial" panose="020B0604020202020204" pitchFamily="34" charset="0"/>
              <a:buChar char="•"/>
            </a:pPr>
            <a:r>
              <a:rPr lang="en-NZ" dirty="0"/>
              <a:t>Minimum amplification varies based on distance from center of mass</a:t>
            </a:r>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r>
              <a:rPr lang="en-NZ" dirty="0"/>
              <a:t>Calculate </a:t>
            </a:r>
            <a:r>
              <a:rPr lang="en-NZ" i="1" dirty="0"/>
              <a:t>D</a:t>
            </a:r>
            <a:r>
              <a:rPr lang="en-NZ" i="1" baseline="-25000" dirty="0"/>
              <a:t>TM</a:t>
            </a:r>
            <a:r>
              <a:rPr lang="en-NZ" dirty="0"/>
              <a:t> for both upper- and lower-bound</a:t>
            </a:r>
          </a:p>
        </p:txBody>
      </p:sp>
      <p:sp>
        <p:nvSpPr>
          <p:cNvPr id="3" name="Rectangle 2"/>
          <p:cNvSpPr/>
          <p:nvPr/>
        </p:nvSpPr>
        <p:spPr>
          <a:xfrm>
            <a:off x="456070" y="1503612"/>
            <a:ext cx="5478683" cy="830997"/>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Total Maximum Displacements:</a:t>
            </a:r>
            <a:endParaRPr lang="en-NZ" dirty="0">
              <a:solidFill>
                <a:schemeClr val="accent6">
                  <a:lumMod val="75000"/>
                </a:schemeClr>
              </a:solidFill>
            </a:endParaRPr>
          </a:p>
          <a:p>
            <a:r>
              <a:rPr lang="en-NZ" dirty="0"/>
              <a:t>    </a:t>
            </a:r>
            <a:endParaRPr lang="en-US" dirty="0"/>
          </a:p>
        </p:txBody>
      </p:sp>
      <p:sp>
        <p:nvSpPr>
          <p:cNvPr id="2" name="Title 1"/>
          <p:cNvSpPr>
            <a:spLocks noGrp="1"/>
          </p:cNvSpPr>
          <p:nvPr>
            <p:ph type="title"/>
          </p:nvPr>
        </p:nvSpPr>
        <p:spPr>
          <a:xfrm>
            <a:off x="0" y="191435"/>
            <a:ext cx="5934753"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420715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53</a:t>
            </a:fld>
            <a:endParaRPr lang="en-US" dirty="0"/>
          </a:p>
        </p:txBody>
      </p:sp>
      <p:sp>
        <p:nvSpPr>
          <p:cNvPr id="9" name="Rectangle 8"/>
          <p:cNvSpPr/>
          <p:nvPr/>
        </p:nvSpPr>
        <p:spPr>
          <a:xfrm>
            <a:off x="601798" y="4964112"/>
            <a:ext cx="2809312" cy="1323439"/>
          </a:xfrm>
          <a:prstGeom prst="rect">
            <a:avLst/>
          </a:prstGeom>
        </p:spPr>
        <p:txBody>
          <a:bodyPr wrap="square">
            <a:spAutoFit/>
          </a:bodyPr>
          <a:lstStyle/>
          <a:p>
            <a:pPr marL="342900" indent="-342900">
              <a:buFont typeface="Arial" panose="020B0604020202020204" pitchFamily="34" charset="0"/>
              <a:buChar char="•"/>
            </a:pPr>
            <a:r>
              <a:rPr lang="en-NZ" sz="2000" dirty="0"/>
              <a:t>Rubber shear strains achievable for quality manufactures</a:t>
            </a:r>
          </a:p>
        </p:txBody>
      </p:sp>
      <p:sp>
        <p:nvSpPr>
          <p:cNvPr id="11" name="Rectangle 10"/>
          <p:cNvSpPr/>
          <p:nvPr/>
        </p:nvSpPr>
        <p:spPr>
          <a:xfrm>
            <a:off x="567297" y="3640673"/>
            <a:ext cx="2809571" cy="1323439"/>
          </a:xfrm>
          <a:prstGeom prst="rect">
            <a:avLst/>
          </a:prstGeom>
        </p:spPr>
        <p:txBody>
          <a:bodyPr wrap="square">
            <a:spAutoFit/>
          </a:bodyPr>
          <a:lstStyle/>
          <a:p>
            <a:pPr marL="342900" indent="-342900">
              <a:buFont typeface="Arial" panose="020B0604020202020204" pitchFamily="34" charset="0"/>
              <a:buChar char="•"/>
            </a:pPr>
            <a:r>
              <a:rPr lang="en-NZ" sz="2000" dirty="0"/>
              <a:t>Could use single bearing type with 19 rubber layers each 0.275 inches thick</a:t>
            </a:r>
          </a:p>
        </p:txBody>
      </p:sp>
      <p:sp>
        <p:nvSpPr>
          <p:cNvPr id="8" name="Rectangle 7"/>
          <p:cNvSpPr/>
          <p:nvPr/>
        </p:nvSpPr>
        <p:spPr>
          <a:xfrm>
            <a:off x="605040" y="2586286"/>
            <a:ext cx="3121420" cy="1015663"/>
          </a:xfrm>
          <a:prstGeom prst="rect">
            <a:avLst/>
          </a:prstGeom>
        </p:spPr>
        <p:txBody>
          <a:bodyPr wrap="square">
            <a:spAutoFit/>
          </a:bodyPr>
          <a:lstStyle/>
          <a:p>
            <a:pPr marL="342900" indent="-342900">
              <a:buFont typeface="Arial" panose="020B0604020202020204" pitchFamily="34" charset="0"/>
              <a:buChar char="•"/>
            </a:pPr>
            <a:r>
              <a:rPr lang="en-NZ" sz="2000" u="sng" dirty="0">
                <a:solidFill>
                  <a:srgbClr val="FF0000"/>
                </a:solidFill>
              </a:rPr>
              <a:t>Design is reasonable! </a:t>
            </a:r>
            <a:r>
              <a:rPr lang="en-NZ" sz="2000" dirty="0"/>
              <a:t>as </a:t>
            </a:r>
            <a:r>
              <a:rPr lang="en-NZ" sz="2000" i="1" dirty="0" err="1"/>
              <a:t>t</a:t>
            </a:r>
            <a:r>
              <a:rPr lang="en-NZ" sz="2000" i="1" baseline="-25000" dirty="0" err="1"/>
              <a:t>i</a:t>
            </a:r>
            <a:r>
              <a:rPr lang="en-NZ" sz="2000" dirty="0"/>
              <a:t> ≥ 0.25 inch for critical bearing location</a:t>
            </a:r>
          </a:p>
        </p:txBody>
      </p:sp>
      <p:sp>
        <p:nvSpPr>
          <p:cNvPr id="3" name="Rectangle 2"/>
          <p:cNvSpPr/>
          <p:nvPr/>
        </p:nvSpPr>
        <p:spPr>
          <a:xfrm>
            <a:off x="567297" y="1156363"/>
            <a:ext cx="5473259" cy="1754326"/>
          </a:xfrm>
          <a:prstGeom prst="rect">
            <a:avLst/>
          </a:prstGeom>
        </p:spPr>
        <p:txBody>
          <a:bodyPr wrap="square">
            <a:spAutoFit/>
          </a:bodyPr>
          <a:lstStyle/>
          <a:p>
            <a:pPr marL="342900" indent="-342900">
              <a:buFont typeface="Arial" panose="020B0604020202020204" pitchFamily="34" charset="0"/>
              <a:buChar char="•"/>
            </a:pPr>
            <a:r>
              <a:rPr lang="en-NZ" u="sng" dirty="0">
                <a:solidFill>
                  <a:schemeClr val="accent6">
                    <a:lumMod val="75000"/>
                  </a:schemeClr>
                </a:solidFill>
              </a:rPr>
              <a:t>Bearing Stability and Shear Strain</a:t>
            </a:r>
          </a:p>
          <a:p>
            <a:pPr marL="342900" indent="-342900">
              <a:buFont typeface="Arial" panose="020B0604020202020204" pitchFamily="34" charset="0"/>
              <a:buChar char="•"/>
            </a:pPr>
            <a:r>
              <a:rPr lang="en-NZ" sz="2000" dirty="0"/>
              <a:t>Refined assessment with displacements and vertical loads from compatible locations and for upper- </a:t>
            </a:r>
            <a:r>
              <a:rPr lang="en-NZ" sz="2000" b="1" u="sng" dirty="0">
                <a:solidFill>
                  <a:schemeClr val="accent6">
                    <a:lumMod val="75000"/>
                  </a:schemeClr>
                </a:solidFill>
              </a:rPr>
              <a:t>or</a:t>
            </a:r>
            <a:r>
              <a:rPr lang="en-NZ" sz="2000" dirty="0"/>
              <a:t> lower-bound properties</a:t>
            </a:r>
          </a:p>
          <a:p>
            <a:r>
              <a:rPr lang="en-NZ" dirty="0"/>
              <a:t>   </a:t>
            </a:r>
            <a:endParaRPr lang="en-US" dirty="0"/>
          </a:p>
        </p:txBody>
      </p:sp>
      <p:pic>
        <p:nvPicPr>
          <p:cNvPr id="7" name="Picture 6" title="Upper-Bound Minimum Individual Rubber Layer Thickness, ti (inch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0862" y="2678289"/>
            <a:ext cx="4816930" cy="3338689"/>
          </a:xfrm>
          <a:prstGeom prst="rect">
            <a:avLst/>
          </a:prstGeom>
        </p:spPr>
      </p:pic>
      <p:pic>
        <p:nvPicPr>
          <p:cNvPr id="14" name="Picture 13" descr="Grid lines corresponding to the upper left quadrant of the floor plan&#10;&#10;The stability check is illustrated here since its a critical check for the design of the lead-rubber bearings, and may be overly conservative to use enveloped (incompatible) displacements and vertical loads. However, its usually the manufacturers responsibility to do these design checks (as you give them displacements and loads). The equation used to calculate the maximum allowable rubber layer thickness was shown earlier in the preliminary design."/>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5934753" y="29915"/>
            <a:ext cx="2899728" cy="2236992"/>
          </a:xfrm>
          <a:prstGeom prst="rect">
            <a:avLst/>
          </a:prstGeom>
        </p:spPr>
      </p:pic>
      <p:sp>
        <p:nvSpPr>
          <p:cNvPr id="2" name="Title 1"/>
          <p:cNvSpPr>
            <a:spLocks noGrp="1"/>
          </p:cNvSpPr>
          <p:nvPr>
            <p:ph type="title"/>
          </p:nvPr>
        </p:nvSpPr>
        <p:spPr>
          <a:xfrm>
            <a:off x="0" y="174830"/>
            <a:ext cx="5934753" cy="1021555"/>
          </a:xfrm>
        </p:spPr>
        <p:txBody>
          <a:bodyPr/>
          <a:lstStyle/>
          <a:p>
            <a:r>
              <a:rPr lang="en-US" dirty="0">
                <a:solidFill>
                  <a:schemeClr val="accent6">
                    <a:lumMod val="75000"/>
                  </a:schemeClr>
                </a:solidFill>
              </a:rPr>
              <a:t>5. ELF Procedure</a:t>
            </a:r>
            <a:endParaRPr lang="en-US" dirty="0"/>
          </a:p>
        </p:txBody>
      </p:sp>
    </p:spTree>
    <p:extLst>
      <p:ext uri="{BB962C8B-B14F-4D97-AF65-F5344CB8AC3E}">
        <p14:creationId xmlns:p14="http://schemas.microsoft.com/office/powerpoint/2010/main" val="2390704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54</a:t>
            </a:fld>
            <a:endParaRPr lang="en-US" dirty="0"/>
          </a:p>
        </p:txBody>
      </p:sp>
      <p:pic>
        <p:nvPicPr>
          <p:cNvPr id="6" name="Picture 5" descr="The framing plan of the first floor of the structure. Yellow lines along each grid line indicate the locations of heavy steel framing members. These heavy members resist P-delta moments that are induced by the bearing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0029" y="1944127"/>
            <a:ext cx="4607205" cy="3376977"/>
          </a:xfrm>
          <a:prstGeom prst="rect">
            <a:avLst/>
          </a:prstGeom>
        </p:spPr>
      </p:pic>
      <p:pic>
        <p:nvPicPr>
          <p:cNvPr id="7" name="Picture 6" descr="The displaced position of an elastomeric bearing, and the method of computing P-delta moments for the bear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826" y="1944127"/>
            <a:ext cx="3698556" cy="3798835"/>
          </a:xfrm>
          <a:prstGeom prst="rect">
            <a:avLst/>
          </a:prstGeom>
        </p:spPr>
      </p:pic>
      <p:sp>
        <p:nvSpPr>
          <p:cNvPr id="3" name="Content Placeholder 2"/>
          <p:cNvSpPr>
            <a:spLocks noGrp="1"/>
          </p:cNvSpPr>
          <p:nvPr>
            <p:ph idx="1"/>
          </p:nvPr>
        </p:nvSpPr>
        <p:spPr>
          <a:xfrm>
            <a:off x="673099" y="1080948"/>
            <a:ext cx="7389523" cy="628098"/>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P-delta Effects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5. ELF Procedure</a:t>
            </a:r>
          </a:p>
        </p:txBody>
      </p:sp>
    </p:spTree>
    <p:extLst>
      <p:ext uri="{BB962C8B-B14F-4D97-AF65-F5344CB8AC3E}">
        <p14:creationId xmlns:p14="http://schemas.microsoft.com/office/powerpoint/2010/main" val="17110988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55</a:t>
            </a:fld>
            <a:endParaRPr lang="en-US" dirty="0"/>
          </a:p>
        </p:txBody>
      </p:sp>
      <p:pic>
        <p:nvPicPr>
          <p:cNvPr id="8" name="Picture 7" title="Table 15.5-11 Restrictive Requirements for ELF (and Response Spectrum) Analysi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2440" y="1658424"/>
            <a:ext cx="4504102" cy="4256117"/>
          </a:xfrm>
          <a:prstGeom prst="rect">
            <a:avLst/>
          </a:prstGeom>
        </p:spPr>
      </p:pic>
      <p:sp>
        <p:nvSpPr>
          <p:cNvPr id="6" name="Rectangle 5"/>
          <p:cNvSpPr/>
          <p:nvPr/>
        </p:nvSpPr>
        <p:spPr>
          <a:xfrm>
            <a:off x="673100" y="2355322"/>
            <a:ext cx="3380740" cy="2862322"/>
          </a:xfrm>
          <a:prstGeom prst="rect">
            <a:avLst/>
          </a:prstGeom>
        </p:spPr>
        <p:txBody>
          <a:bodyPr wrap="square">
            <a:spAutoFit/>
          </a:bodyPr>
          <a:lstStyle/>
          <a:p>
            <a:pPr marL="522900" lvl="1" indent="-342900">
              <a:buFont typeface="Arial" panose="020B0604020202020204" pitchFamily="34" charset="0"/>
              <a:buChar char="•"/>
            </a:pPr>
            <a:r>
              <a:rPr lang="en-NZ" sz="2000" dirty="0"/>
              <a:t>ELF Procedure permitted for final design </a:t>
            </a:r>
          </a:p>
          <a:p>
            <a:pPr marL="522900" lvl="1" indent="-342900">
              <a:buFont typeface="Arial" panose="020B0604020202020204" pitchFamily="34" charset="0"/>
              <a:buChar char="•"/>
            </a:pPr>
            <a:endParaRPr lang="en-NZ" sz="2000" dirty="0"/>
          </a:p>
          <a:p>
            <a:pPr marL="522900" lvl="1" indent="-342900">
              <a:buFont typeface="Arial" panose="020B0604020202020204" pitchFamily="34" charset="0"/>
              <a:buChar char="•"/>
            </a:pPr>
            <a:r>
              <a:rPr lang="en-NZ" sz="2000" dirty="0"/>
              <a:t>However, uplift is an issue and more sophisticated analysis may show improved responses</a:t>
            </a:r>
          </a:p>
        </p:txBody>
      </p:sp>
      <p:sp>
        <p:nvSpPr>
          <p:cNvPr id="3" name="Content Placeholder 2"/>
          <p:cNvSpPr>
            <a:spLocks noGrp="1"/>
          </p:cNvSpPr>
          <p:nvPr>
            <p:ph idx="1"/>
          </p:nvPr>
        </p:nvSpPr>
        <p:spPr>
          <a:xfrm>
            <a:off x="444500" y="1290935"/>
            <a:ext cx="3837940" cy="803778"/>
          </a:xfrm>
        </p:spPr>
        <p:txBody>
          <a:bodyPr/>
          <a:lstStyle/>
          <a:p>
            <a:pPr marL="522900" lvl="1" indent="-342900">
              <a:buFont typeface="Arial" panose="020B0604020202020204" pitchFamily="34" charset="0"/>
              <a:buChar char="•"/>
            </a:pPr>
            <a:r>
              <a:rPr lang="en-NZ" sz="2400" u="sng" dirty="0">
                <a:solidFill>
                  <a:schemeClr val="accent6">
                    <a:lumMod val="75000"/>
                  </a:schemeClr>
                </a:solidFill>
              </a:rPr>
              <a:t>Analysis Procedure Selection  </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rgbClr val="FF0000"/>
                </a:solidFill>
              </a:rPr>
              <a:t>6. Dynamic Analyses</a:t>
            </a:r>
          </a:p>
        </p:txBody>
      </p:sp>
    </p:spTree>
    <p:extLst>
      <p:ext uri="{BB962C8B-B14F-4D97-AF65-F5344CB8AC3E}">
        <p14:creationId xmlns:p14="http://schemas.microsoft.com/office/powerpoint/2010/main" val="337212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a:pPr>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56</a:t>
            </a:fld>
            <a:endParaRPr lang="en-US" dirty="0"/>
          </a:p>
        </p:txBody>
      </p:sp>
      <p:sp>
        <p:nvSpPr>
          <p:cNvPr id="7" name="Rectangle 6"/>
          <p:cNvSpPr/>
          <p:nvPr/>
        </p:nvSpPr>
        <p:spPr>
          <a:xfrm>
            <a:off x="673099" y="1759667"/>
            <a:ext cx="3608357" cy="2677656"/>
          </a:xfrm>
          <a:prstGeom prst="rect">
            <a:avLst/>
          </a:prstGeom>
        </p:spPr>
        <p:txBody>
          <a:bodyPr wrap="square">
            <a:spAutoFit/>
          </a:bodyPr>
          <a:lstStyle/>
          <a:p>
            <a:pPr marL="522900" lvl="1" indent="-342900">
              <a:buFont typeface="Arial" panose="020B0604020202020204" pitchFamily="34" charset="0"/>
              <a:buChar char="•"/>
            </a:pPr>
            <a:r>
              <a:rPr lang="en-NZ" dirty="0"/>
              <a:t>In ELF Procedure, we simply used </a:t>
            </a:r>
            <a:r>
              <a:rPr lang="en-US" dirty="0"/>
              <a:t>±0.2S</a:t>
            </a:r>
            <a:r>
              <a:rPr lang="en-US" baseline="-25000" dirty="0"/>
              <a:t>MS</a:t>
            </a:r>
            <a:r>
              <a:rPr lang="en-US" dirty="0"/>
              <a:t>D</a:t>
            </a:r>
            <a:endParaRPr lang="en-NZ" sz="2000" i="1" dirty="0"/>
          </a:p>
          <a:p>
            <a:pPr marL="522900" lvl="1" indent="-342900">
              <a:buFont typeface="Arial" panose="020B0604020202020204" pitchFamily="34" charset="0"/>
              <a:buChar char="•"/>
            </a:pPr>
            <a:r>
              <a:rPr lang="en-NZ" dirty="0"/>
              <a:t>So it assumes that 100% vertical acceleration is about </a:t>
            </a:r>
            <a:r>
              <a:rPr lang="en-US" dirty="0"/>
              <a:t>±(2/3)S</a:t>
            </a:r>
            <a:r>
              <a:rPr lang="en-US" baseline="-25000" dirty="0"/>
              <a:t>MS </a:t>
            </a:r>
            <a:r>
              <a:rPr lang="en-US" dirty="0"/>
              <a:t>= </a:t>
            </a:r>
            <a:r>
              <a:rPr lang="en-US" b="1" dirty="0">
                <a:solidFill>
                  <a:schemeClr val="accent6">
                    <a:lumMod val="75000"/>
                  </a:schemeClr>
                </a:solidFill>
              </a:rPr>
              <a:t>0.93g</a:t>
            </a:r>
            <a:endParaRPr lang="en-NZ" dirty="0"/>
          </a:p>
        </p:txBody>
      </p:sp>
      <p:sp>
        <p:nvSpPr>
          <p:cNvPr id="6" name="Rectangle 5"/>
          <p:cNvSpPr/>
          <p:nvPr/>
        </p:nvSpPr>
        <p:spPr>
          <a:xfrm>
            <a:off x="673099" y="4861850"/>
            <a:ext cx="8033579" cy="830997"/>
          </a:xfrm>
          <a:prstGeom prst="rect">
            <a:avLst/>
          </a:prstGeom>
        </p:spPr>
        <p:txBody>
          <a:bodyPr wrap="square">
            <a:spAutoFit/>
          </a:bodyPr>
          <a:lstStyle/>
          <a:p>
            <a:pPr marL="522900" lvl="1" indent="-342900">
              <a:buFont typeface="Arial" panose="020B0604020202020204" pitchFamily="34" charset="0"/>
              <a:buChar char="•"/>
            </a:pPr>
            <a:r>
              <a:rPr lang="en-NZ" dirty="0"/>
              <a:t>Crude approach, but is only addressed in more detail in commentary.</a:t>
            </a:r>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pic>
        <p:nvPicPr>
          <p:cNvPr id="8" name="Picture 7" descr="An acceleration response spectrum that illustrates a simple method to account for vertical earthquake accelerations. The spectrum shows that vertical earthquake accelerations may be approximated as roughly two-thirds of the maximum amplitude of the MCE-sub-R horizontal earthquake response spectru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0352" y="1933313"/>
            <a:ext cx="4662971" cy="2704270"/>
          </a:xfrm>
          <a:prstGeom prst="rect">
            <a:avLst/>
          </a:prstGeom>
        </p:spPr>
      </p:pic>
    </p:spTree>
    <p:extLst>
      <p:ext uri="{BB962C8B-B14F-4D97-AF65-F5344CB8AC3E}">
        <p14:creationId xmlns:p14="http://schemas.microsoft.com/office/powerpoint/2010/main" val="378145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57</a:t>
            </a:fld>
            <a:endParaRPr lang="en-US" dirty="0"/>
          </a:p>
        </p:txBody>
      </p:sp>
      <p:pic>
        <p:nvPicPr>
          <p:cNvPr id="10" name="Picture 9" descr="Relationship between the horizontal design response spectrum and the vertical design response spectrum. The vertical response spectrum must not fall below 50 percent of the horizontal response spectrum. At periods above about 0.4 seconds it is shown that this limitation governs the vertical response spectrum."/>
          <p:cNvPicPr/>
          <p:nvPr/>
        </p:nvPicPr>
        <p:blipFill>
          <a:blip r:embed="rId3" cstate="print"/>
          <a:srcRect/>
          <a:stretch>
            <a:fillRect/>
          </a:stretch>
        </p:blipFill>
        <p:spPr bwMode="auto">
          <a:xfrm>
            <a:off x="1766252" y="2653921"/>
            <a:ext cx="5225415" cy="3388186"/>
          </a:xfrm>
          <a:prstGeom prst="rect">
            <a:avLst/>
          </a:prstGeom>
          <a:noFill/>
          <a:ln w="9525">
            <a:noFill/>
            <a:miter lim="800000"/>
            <a:headEnd/>
            <a:tailEnd/>
          </a:ln>
        </p:spPr>
      </p:pic>
      <p:sp>
        <p:nvSpPr>
          <p:cNvPr id="7" name="Rectangle 6"/>
          <p:cNvSpPr/>
          <p:nvPr/>
        </p:nvSpPr>
        <p:spPr>
          <a:xfrm>
            <a:off x="438856" y="1667505"/>
            <a:ext cx="8362244" cy="830997"/>
          </a:xfrm>
          <a:prstGeom prst="rect">
            <a:avLst/>
          </a:prstGeom>
        </p:spPr>
        <p:txBody>
          <a:bodyPr wrap="square">
            <a:spAutoFit/>
          </a:bodyPr>
          <a:lstStyle/>
          <a:p>
            <a:pPr marL="522900" lvl="1" indent="-342900">
              <a:buFont typeface="Arial" panose="020B0604020202020204" pitchFamily="34" charset="0"/>
              <a:buChar char="•"/>
            </a:pPr>
            <a:r>
              <a:rPr lang="en-NZ" dirty="0"/>
              <a:t>Vertical response spectrum per </a:t>
            </a:r>
            <a:r>
              <a:rPr lang="en-NZ" i="1" dirty="0"/>
              <a:t>Chapter 23 of 2009 NEHRP Provisions </a:t>
            </a:r>
            <a:r>
              <a:rPr lang="en-NZ" sz="2000" dirty="0"/>
              <a:t>(retained in 2015 Provisions)</a:t>
            </a:r>
            <a:endParaRPr lang="en-NZ" dirty="0"/>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a:pPr>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3543079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58</a:t>
            </a:fld>
            <a:endParaRPr lang="en-US" dirty="0"/>
          </a:p>
        </p:txBody>
      </p:sp>
      <p:graphicFrame>
        <p:nvGraphicFramePr>
          <p:cNvPr id="30" name="Object 29" descr="Vertical Period -- formula for T"/>
          <p:cNvGraphicFramePr>
            <a:graphicFrameLocks noChangeAspect="1"/>
          </p:cNvGraphicFramePr>
          <p:nvPr>
            <p:extLst>
              <p:ext uri="{D42A27DB-BD31-4B8C-83A1-F6EECF244321}">
                <p14:modId xmlns:p14="http://schemas.microsoft.com/office/powerpoint/2010/main" val="354813122"/>
              </p:ext>
            </p:extLst>
          </p:nvPr>
        </p:nvGraphicFramePr>
        <p:xfrm>
          <a:off x="5364867" y="3978354"/>
          <a:ext cx="3546649" cy="753865"/>
        </p:xfrm>
        <a:graphic>
          <a:graphicData uri="http://schemas.openxmlformats.org/presentationml/2006/ole">
            <mc:AlternateContent xmlns:mc="http://schemas.openxmlformats.org/markup-compatibility/2006">
              <mc:Choice xmlns:v="urn:schemas-microsoft-com:vml" Requires="v">
                <p:oleObj spid="_x0000_s4162" r:id="rId4" imgW="2094591" imgH="444307" progId="">
                  <p:embed/>
                </p:oleObj>
              </mc:Choice>
              <mc:Fallback>
                <p:oleObj r:id="rId4" imgW="2094591" imgH="444307" progId="">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867" y="3978354"/>
                        <a:ext cx="3546649" cy="7538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5"/>
          <p:cNvSpPr/>
          <p:nvPr/>
        </p:nvSpPr>
        <p:spPr>
          <a:xfrm>
            <a:off x="5228211" y="2492755"/>
            <a:ext cx="2976451" cy="3323987"/>
          </a:xfrm>
          <a:prstGeom prst="rect">
            <a:avLst/>
          </a:prstGeom>
        </p:spPr>
        <p:txBody>
          <a:bodyPr wrap="square">
            <a:spAutoFit/>
          </a:bodyPr>
          <a:lstStyle/>
          <a:p>
            <a:r>
              <a:rPr lang="en-US" sz="1800" dirty="0">
                <a:latin typeface="Times New Roman" panose="02020603050405020304" pitchFamily="18" charset="0"/>
                <a:ea typeface="Times New Roman" panose="02020603050405020304" pitchFamily="18" charset="0"/>
              </a:rPr>
              <a:t>1/</a:t>
            </a:r>
            <a:r>
              <a:rPr lang="en-US" sz="1800" dirty="0" err="1">
                <a:latin typeface="Times New Roman" panose="02020603050405020304" pitchFamily="18" charset="0"/>
                <a:ea typeface="Times New Roman" panose="02020603050405020304" pitchFamily="18" charset="0"/>
              </a:rPr>
              <a:t>k</a:t>
            </a:r>
            <a:r>
              <a:rPr lang="en-US" sz="1800" baseline="-25000" dirty="0" err="1">
                <a:latin typeface="Times New Roman" panose="02020603050405020304" pitchFamily="18" charset="0"/>
                <a:ea typeface="Times New Roman" panose="02020603050405020304" pitchFamily="18" charset="0"/>
              </a:rPr>
              <a:t>series</a:t>
            </a:r>
            <a:r>
              <a:rPr lang="en-US" sz="1800" dirty="0">
                <a:latin typeface="Times New Roman" panose="02020603050405020304" pitchFamily="18" charset="0"/>
                <a:ea typeface="Times New Roman" panose="02020603050405020304" pitchFamily="18" charset="0"/>
              </a:rPr>
              <a:t> = 1/</a:t>
            </a:r>
            <a:r>
              <a:rPr lang="en-US" sz="1800" dirty="0" err="1"/>
              <a:t>k</a:t>
            </a:r>
            <a:r>
              <a:rPr lang="en-US" sz="1800" baseline="-25000" dirty="0" err="1"/>
              <a:t>bearings</a:t>
            </a:r>
            <a:r>
              <a:rPr lang="en-US" sz="1800" baseline="-25000" dirty="0"/>
              <a:t> </a:t>
            </a:r>
            <a:r>
              <a:rPr lang="en-US" sz="1800" dirty="0">
                <a:latin typeface="Times New Roman" panose="02020603050405020304" pitchFamily="18" charset="0"/>
              </a:rPr>
              <a:t>+ 1/</a:t>
            </a:r>
            <a:r>
              <a:rPr lang="en-US" sz="1800" dirty="0"/>
              <a:t> </a:t>
            </a:r>
            <a:r>
              <a:rPr lang="en-US" sz="1800" dirty="0" err="1"/>
              <a:t>k</a:t>
            </a:r>
            <a:r>
              <a:rPr lang="en-US" sz="1800" baseline="-25000" dirty="0" err="1"/>
              <a:t>soil</a:t>
            </a:r>
            <a:endParaRPr lang="en-US" sz="1800" baseline="-25000" dirty="0"/>
          </a:p>
          <a:p>
            <a:endParaRPr lang="en-US" sz="1800" baseline="-25000" dirty="0"/>
          </a:p>
          <a:p>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a:t>
            </a:r>
            <a:r>
              <a:rPr lang="en-US" sz="1800" baseline="-25000" dirty="0" err="1">
                <a:latin typeface="Times New Roman" panose="02020603050405020304" pitchFamily="18" charset="0"/>
                <a:ea typeface="Times New Roman" panose="02020603050405020304" pitchFamily="18" charset="0"/>
              </a:rPr>
              <a:t>series</a:t>
            </a:r>
            <a:r>
              <a:rPr lang="en-US" sz="1800" dirty="0">
                <a:latin typeface="Times New Roman" panose="02020603050405020304" pitchFamily="18" charset="0"/>
                <a:ea typeface="Times New Roman" panose="02020603050405020304" pitchFamily="18" charset="0"/>
              </a:rPr>
              <a:t> = 17,920 kip/inch</a:t>
            </a:r>
          </a:p>
          <a:p>
            <a:endParaRPr lang="en-US" sz="1800" dirty="0">
              <a:latin typeface="Times New Roman" panose="02020603050405020304" pitchFamily="18" charset="0"/>
            </a:endParaRPr>
          </a:p>
          <a:p>
            <a:r>
              <a:rPr lang="en-US" sz="1800" dirty="0">
                <a:latin typeface="Times New Roman" panose="02020603050405020304" pitchFamily="18" charset="0"/>
              </a:rPr>
              <a:t>Vertical Period:</a:t>
            </a:r>
          </a:p>
          <a:p>
            <a:endParaRPr lang="en-US" sz="1800" dirty="0">
              <a:latin typeface="Times New Roman" panose="02020603050405020304" pitchFamily="18" charset="0"/>
            </a:endParaRPr>
          </a:p>
          <a:p>
            <a:endParaRPr lang="en-US" sz="1800" dirty="0">
              <a:latin typeface="Times New Roman" panose="02020603050405020304" pitchFamily="18" charset="0"/>
            </a:endParaRPr>
          </a:p>
          <a:p>
            <a:endParaRPr lang="en-US" sz="1800" dirty="0">
              <a:latin typeface="Times New Roman" panose="02020603050405020304" pitchFamily="18" charset="0"/>
            </a:endParaRPr>
          </a:p>
          <a:p>
            <a:endParaRPr lang="en-US" sz="1800" dirty="0">
              <a:latin typeface="Times New Roman" panose="02020603050405020304" pitchFamily="18" charset="0"/>
            </a:endParaRPr>
          </a:p>
          <a:p>
            <a:r>
              <a:rPr lang="en-US" sz="1800" dirty="0">
                <a:latin typeface="Times New Roman" panose="02020603050405020304" pitchFamily="18" charset="0"/>
              </a:rPr>
              <a:t>Vertical acceleration using refined response spectrum      = 1.09g</a:t>
            </a:r>
            <a:endParaRPr lang="en-US" sz="1800" dirty="0"/>
          </a:p>
        </p:txBody>
      </p:sp>
      <p:sp>
        <p:nvSpPr>
          <p:cNvPr id="27" name="TextBox 26"/>
          <p:cNvSpPr txBox="1"/>
          <p:nvPr/>
        </p:nvSpPr>
        <p:spPr>
          <a:xfrm>
            <a:off x="1545220" y="4520847"/>
            <a:ext cx="3304572" cy="307777"/>
          </a:xfrm>
          <a:prstGeom prst="rect">
            <a:avLst/>
          </a:prstGeom>
          <a:noFill/>
        </p:spPr>
        <p:txBody>
          <a:bodyPr wrap="square" rtlCol="0">
            <a:spAutoFit/>
          </a:bodyPr>
          <a:lstStyle/>
          <a:p>
            <a:r>
              <a:rPr lang="en-US" sz="1400" dirty="0" err="1"/>
              <a:t>k</a:t>
            </a:r>
            <a:r>
              <a:rPr lang="en-US" sz="1400" baseline="-25000" dirty="0" err="1"/>
              <a:t>soil</a:t>
            </a:r>
            <a:r>
              <a:rPr lang="en-US" sz="1400" dirty="0"/>
              <a:t> = 540 kip/inch x 35 shallow pads</a:t>
            </a:r>
          </a:p>
        </p:txBody>
      </p:sp>
      <p:sp>
        <p:nvSpPr>
          <p:cNvPr id="6" name="TextBox 5"/>
          <p:cNvSpPr txBox="1"/>
          <p:nvPr/>
        </p:nvSpPr>
        <p:spPr>
          <a:xfrm>
            <a:off x="1301026" y="3674614"/>
            <a:ext cx="3258274" cy="307777"/>
          </a:xfrm>
          <a:prstGeom prst="rect">
            <a:avLst/>
          </a:prstGeom>
          <a:noFill/>
        </p:spPr>
        <p:txBody>
          <a:bodyPr wrap="square" rtlCol="0">
            <a:spAutoFit/>
          </a:bodyPr>
          <a:lstStyle/>
          <a:p>
            <a:r>
              <a:rPr lang="en-US" sz="1400" dirty="0" err="1"/>
              <a:t>k</a:t>
            </a:r>
            <a:r>
              <a:rPr lang="en-US" sz="1400" baseline="-25000" dirty="0" err="1"/>
              <a:t>bearings</a:t>
            </a:r>
            <a:r>
              <a:rPr lang="en-US" sz="1400" baseline="-25000" dirty="0"/>
              <a:t> </a:t>
            </a:r>
            <a:r>
              <a:rPr lang="en-US" sz="1400" dirty="0"/>
              <a:t>= 10,000 kip/inch x 35 bearings</a:t>
            </a:r>
          </a:p>
        </p:txBody>
      </p:sp>
      <p:pic>
        <p:nvPicPr>
          <p:cNvPr id="8" name="Picture 7" descr="Simple single-degree-of-freedom (SDOF) vertical oscillator as a way of illustrating the approach to performing vertical response spectrum analysis.  Two springs are shown in series, the upper spring representing the stiffness of the bearings, and the lower spring representing the stiffness of the soil.  At the top of the springs a mass is shown, representing the total mass of the superstructure. W=10200 k"/>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752" y="2599638"/>
            <a:ext cx="1428129" cy="2629192"/>
          </a:xfrm>
          <a:prstGeom prst="rect">
            <a:avLst/>
          </a:prstGeom>
        </p:spPr>
      </p:pic>
      <p:sp>
        <p:nvSpPr>
          <p:cNvPr id="7" name="Rectangle 6"/>
          <p:cNvSpPr/>
          <p:nvPr/>
        </p:nvSpPr>
        <p:spPr>
          <a:xfrm>
            <a:off x="707811" y="1851334"/>
            <a:ext cx="8048746" cy="1200329"/>
          </a:xfrm>
          <a:prstGeom prst="rect">
            <a:avLst/>
          </a:prstGeom>
        </p:spPr>
        <p:txBody>
          <a:bodyPr wrap="square">
            <a:spAutoFit/>
          </a:bodyPr>
          <a:lstStyle/>
          <a:p>
            <a:pPr marL="522900" lvl="1" indent="-342900">
              <a:buFont typeface="Arial" panose="020B0604020202020204" pitchFamily="34" charset="0"/>
              <a:buChar char="•"/>
            </a:pPr>
            <a:r>
              <a:rPr lang="en-NZ" dirty="0"/>
              <a:t>Vertical period (ELF approximation)</a:t>
            </a:r>
          </a:p>
          <a:p>
            <a:pPr marL="522900" lvl="1" indent="-342900">
              <a:buFont typeface="Arial" panose="020B0604020202020204" pitchFamily="34" charset="0"/>
              <a:buChar char="•"/>
            </a:pPr>
            <a:endParaRPr lang="en-NZ" dirty="0"/>
          </a:p>
          <a:p>
            <a:pPr marL="522900" lvl="1" indent="-342900">
              <a:buFont typeface="Arial" panose="020B0604020202020204" pitchFamily="34" charset="0"/>
              <a:buChar char="•"/>
            </a:pPr>
            <a:endParaRPr lang="en-NZ" dirty="0"/>
          </a:p>
        </p:txBody>
      </p:sp>
      <p:sp>
        <p:nvSpPr>
          <p:cNvPr id="3" name="Content Placeholder 2"/>
          <p:cNvSpPr>
            <a:spLocks noGrp="1"/>
          </p:cNvSpPr>
          <p:nvPr>
            <p:ph idx="1"/>
          </p:nvPr>
        </p:nvSpPr>
        <p:spPr>
          <a:xfrm>
            <a:off x="673100" y="1218753"/>
            <a:ext cx="7389523" cy="628098"/>
          </a:xfrm>
        </p:spPr>
        <p:txBody>
          <a:bodyPr/>
          <a:lstStyle/>
          <a:p>
            <a:pPr marL="637200" lvl="1" indent="-457200">
              <a:buFont typeface="+mj-lt"/>
              <a:buAutoNum type="alphaLcParenR"/>
            </a:pPr>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28311"/>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45073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59</a:t>
            </a:fld>
            <a:endParaRPr lang="en-US" dirty="0"/>
          </a:p>
        </p:txBody>
      </p:sp>
      <p:sp>
        <p:nvSpPr>
          <p:cNvPr id="7" name="Rectangle 6"/>
          <p:cNvSpPr/>
          <p:nvPr/>
        </p:nvSpPr>
        <p:spPr>
          <a:xfrm>
            <a:off x="673099" y="2002143"/>
            <a:ext cx="8048746" cy="4031873"/>
          </a:xfrm>
          <a:prstGeom prst="rect">
            <a:avLst/>
          </a:prstGeom>
        </p:spPr>
        <p:txBody>
          <a:bodyPr wrap="square">
            <a:spAutoFit/>
          </a:bodyPr>
          <a:lstStyle/>
          <a:p>
            <a:pPr marL="522900" lvl="1" indent="-342900">
              <a:buFont typeface="Arial" panose="020B0604020202020204" pitchFamily="34" charset="0"/>
              <a:buChar char="•"/>
            </a:pPr>
            <a:r>
              <a:rPr lang="en-US" dirty="0"/>
              <a:t>ETABS modelling requires careful considerations     (</a:t>
            </a:r>
            <a:r>
              <a:rPr lang="en-US" sz="2000" dirty="0"/>
              <a:t>i.e. adding more degrees of freedom so that the mass is realistically distributed across the building footprint)</a:t>
            </a:r>
          </a:p>
          <a:p>
            <a:pPr marL="522900" lvl="1" indent="-342900">
              <a:buFont typeface="Arial" panose="020B0604020202020204" pitchFamily="34" charset="0"/>
              <a:buChar char="•"/>
            </a:pPr>
            <a:endParaRPr lang="en-NZ" sz="2000" dirty="0"/>
          </a:p>
          <a:p>
            <a:pPr marL="522900" lvl="1" indent="-342900">
              <a:buFont typeface="Arial" panose="020B0604020202020204" pitchFamily="34" charset="0"/>
              <a:buChar char="•"/>
            </a:pPr>
            <a:r>
              <a:rPr lang="en-NZ" dirty="0"/>
              <a:t>Vertical period from ETABS modal analysis = 0.34 sec</a:t>
            </a:r>
          </a:p>
          <a:p>
            <a:pPr marL="522900" lvl="1" indent="-342900">
              <a:buFont typeface="Arial" panose="020B0604020202020204" pitchFamily="34" charset="0"/>
              <a:buChar char="•"/>
            </a:pPr>
            <a:endParaRPr lang="en-NZ" dirty="0"/>
          </a:p>
          <a:p>
            <a:pPr marL="522900" lvl="1" indent="-342900">
              <a:buFont typeface="Arial" panose="020B0604020202020204" pitchFamily="34" charset="0"/>
              <a:buChar char="•"/>
            </a:pPr>
            <a:r>
              <a:rPr lang="en-NZ" dirty="0"/>
              <a:t>Add refined vertical response spectrum to ETABS and conduct vertical response spectrum analysis</a:t>
            </a:r>
          </a:p>
          <a:p>
            <a:pPr marL="522900" lvl="1" indent="-342900">
              <a:buFont typeface="Arial" panose="020B0604020202020204" pitchFamily="34" charset="0"/>
              <a:buChar char="•"/>
            </a:pPr>
            <a:endParaRPr lang="en-NZ" dirty="0"/>
          </a:p>
          <a:p>
            <a:pPr marL="522900" lvl="1" indent="-342900">
              <a:buFont typeface="Arial" panose="020B0604020202020204" pitchFamily="34" charset="0"/>
              <a:buChar char="•"/>
            </a:pPr>
            <a:endParaRPr lang="en-NZ" dirty="0"/>
          </a:p>
          <a:p>
            <a:pPr marL="522900" lvl="1" indent="-342900">
              <a:buFont typeface="Arial" panose="020B0604020202020204" pitchFamily="34" charset="0"/>
              <a:buChar char="•"/>
            </a:pPr>
            <a:endParaRPr lang="en-NZ" dirty="0"/>
          </a:p>
        </p:txBody>
      </p:sp>
      <p:sp>
        <p:nvSpPr>
          <p:cNvPr id="3" name="Content Placeholder 2"/>
          <p:cNvSpPr>
            <a:spLocks noGrp="1"/>
          </p:cNvSpPr>
          <p:nvPr>
            <p:ph idx="1"/>
          </p:nvPr>
        </p:nvSpPr>
        <p:spPr>
          <a:xfrm>
            <a:off x="673099" y="1202186"/>
            <a:ext cx="7389523" cy="628098"/>
          </a:xfrm>
        </p:spPr>
        <p:txBody>
          <a:bodyPr/>
          <a:lstStyle/>
          <a:p>
            <a:pPr marL="637200" lvl="1" indent="-457200">
              <a:buFont typeface="+mj-lt"/>
              <a:buAutoNum type="alphaLcParenR"/>
            </a:pPr>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3467770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8" name="Picture 7" descr="A plan view showing penthouse roof framing, measuring 50 feet by 100 feet.&#10;&#10;Note the labeling of the longitudinal (X-direction) in the left-right direction of the page, and transverse (Y-direction) in the up-down direction of the page."/>
          <p:cNvPicPr/>
          <p:nvPr/>
        </p:nvPicPr>
        <p:blipFill>
          <a:blip r:embed="rId3" cstate="print"/>
          <a:srcRect/>
          <a:stretch>
            <a:fillRect/>
          </a:stretch>
        </p:blipFill>
        <p:spPr bwMode="auto">
          <a:xfrm>
            <a:off x="1116386" y="1327867"/>
            <a:ext cx="6885828" cy="4603805"/>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1. Project Information  </a:t>
            </a:r>
          </a:p>
        </p:txBody>
      </p:sp>
    </p:spTree>
    <p:extLst>
      <p:ext uri="{BB962C8B-B14F-4D97-AF65-F5344CB8AC3E}">
        <p14:creationId xmlns:p14="http://schemas.microsoft.com/office/powerpoint/2010/main" val="13745008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29314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60</a:t>
            </a:fld>
            <a:endParaRPr lang="en-US" dirty="0"/>
          </a:p>
        </p:txBody>
      </p:sp>
      <p:pic>
        <p:nvPicPr>
          <p:cNvPr id="13" name="Picture 12" title="Bearings Axial Loads due to Vertical Earthquake Effects, Ev"/>
          <p:cNvPicPr>
            <a:picLocks noChangeAspect="1"/>
          </p:cNvPicPr>
          <p:nvPr/>
        </p:nvPicPr>
        <p:blipFill>
          <a:blip r:embed="rId3" cstate="print"/>
          <a:stretch>
            <a:fillRect/>
          </a:stretch>
        </p:blipFill>
        <p:spPr>
          <a:xfrm>
            <a:off x="1367624" y="4737674"/>
            <a:ext cx="6906070" cy="1510528"/>
          </a:xfrm>
          <a:prstGeom prst="rect">
            <a:avLst/>
          </a:prstGeom>
        </p:spPr>
      </p:pic>
      <p:sp>
        <p:nvSpPr>
          <p:cNvPr id="12" name="Rectangle 11"/>
          <p:cNvSpPr/>
          <p:nvPr/>
        </p:nvSpPr>
        <p:spPr>
          <a:xfrm>
            <a:off x="540327" y="3049989"/>
            <a:ext cx="8154786" cy="1923604"/>
          </a:xfrm>
          <a:prstGeom prst="rect">
            <a:avLst/>
          </a:prstGeom>
        </p:spPr>
        <p:txBody>
          <a:bodyPr wrap="square">
            <a:spAutoFit/>
          </a:bodyPr>
          <a:lstStyle/>
          <a:p>
            <a:pPr marL="522900" lvl="1" indent="-342900">
              <a:buFont typeface="Arial" panose="020B0604020202020204" pitchFamily="34" charset="0"/>
              <a:buChar char="•"/>
            </a:pPr>
            <a:r>
              <a:rPr lang="en-US" dirty="0"/>
              <a:t>Less than the 0.93g assumed by ELF</a:t>
            </a:r>
          </a:p>
          <a:p>
            <a:pPr marL="522900" lvl="1" indent="-342900">
              <a:buFont typeface="Arial" panose="020B0604020202020204" pitchFamily="34" charset="0"/>
              <a:buChar char="•"/>
            </a:pPr>
            <a:endParaRPr lang="en-US" sz="1100" dirty="0"/>
          </a:p>
          <a:p>
            <a:pPr marL="522900" lvl="1" indent="-342900">
              <a:buFont typeface="Arial" panose="020B0604020202020204" pitchFamily="34" charset="0"/>
              <a:buChar char="•"/>
            </a:pPr>
            <a:r>
              <a:rPr lang="en-US" dirty="0"/>
              <a:t>Also gives more realistic distribution over footprint</a:t>
            </a:r>
          </a:p>
          <a:p>
            <a:pPr marL="522900" lvl="1" indent="-342900">
              <a:buFont typeface="Arial" panose="020B0604020202020204" pitchFamily="34" charset="0"/>
              <a:buChar char="•"/>
            </a:pPr>
            <a:endParaRPr lang="en-US" sz="1100" dirty="0"/>
          </a:p>
          <a:p>
            <a:pPr marL="522900" lvl="1" indent="-342900">
              <a:buFont typeface="Arial" panose="020B0604020202020204" pitchFamily="34" charset="0"/>
              <a:buChar char="•"/>
            </a:pPr>
            <a:r>
              <a:rPr lang="en-US" dirty="0"/>
              <a:t>Use orthogonal combination rule: 100% + 30% + 30%</a:t>
            </a:r>
          </a:p>
          <a:p>
            <a:pPr marL="180000" lvl="1"/>
            <a:r>
              <a:rPr lang="en-US" dirty="0"/>
              <a:t> </a:t>
            </a:r>
          </a:p>
        </p:txBody>
      </p:sp>
      <p:sp>
        <p:nvSpPr>
          <p:cNvPr id="3" name="Content Placeholder 2"/>
          <p:cNvSpPr>
            <a:spLocks noGrp="1"/>
          </p:cNvSpPr>
          <p:nvPr>
            <p:ph idx="1"/>
          </p:nvPr>
        </p:nvSpPr>
        <p:spPr>
          <a:xfrm>
            <a:off x="540327" y="1086010"/>
            <a:ext cx="5527430" cy="1989700"/>
          </a:xfrm>
        </p:spPr>
        <p:txBody>
          <a:bodyPr/>
          <a:lstStyle/>
          <a:p>
            <a:pPr marL="637200" lvl="1" indent="-457200">
              <a:buFont typeface="+mj-lt"/>
              <a:buAutoNum type="alphaLcParenR"/>
            </a:pPr>
            <a:r>
              <a:rPr lang="en-NZ" sz="2400" u="sng" dirty="0">
                <a:solidFill>
                  <a:schemeClr val="accent6">
                    <a:lumMod val="75000"/>
                  </a:schemeClr>
                </a:solidFill>
              </a:rPr>
              <a:t>Vertical Response Spectrum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r>
              <a:rPr lang="en-US" sz="2400" kern="1200" dirty="0">
                <a:latin typeface="Arial" pitchFamily="34" charset="0"/>
              </a:rPr>
              <a:t>Total reaction in the upwards/downwards direction of 7174 kip (0.7g)</a:t>
            </a:r>
          </a:p>
          <a:p>
            <a:pPr marL="522900" lvl="1" indent="-342900">
              <a:buFont typeface="Arial" panose="020B0604020202020204" pitchFamily="34" charset="0"/>
              <a:buChar char="•"/>
            </a:pPr>
            <a:endParaRPr lang="en-NZ" sz="2400" dirty="0"/>
          </a:p>
        </p:txBody>
      </p:sp>
      <p:pic>
        <p:nvPicPr>
          <p:cNvPr id="9" name="Picture 8" descr="The grid lines corresponding to the upper left quadrant of the floor plan. "/>
          <p:cNvPicPr>
            <a:picLocks noChangeAspect="1"/>
          </p:cNvPicPr>
          <p:nvPr/>
        </p:nvPicPr>
        <p:blipFill rotWithShape="1">
          <a:blip r:embed="rId4" cstate="print">
            <a:duotone>
              <a:schemeClr val="accent2">
                <a:shade val="45000"/>
                <a:satMod val="135000"/>
              </a:schemeClr>
              <a:prstClr val="white"/>
            </a:duotone>
          </a:blip>
          <a:srcRect l="-1" t="-2" r="36021" b="33723"/>
          <a:stretch/>
        </p:blipFill>
        <p:spPr>
          <a:xfrm>
            <a:off x="6067757" y="214192"/>
            <a:ext cx="2899728" cy="2236992"/>
          </a:xfrm>
          <a:prstGeom prst="rect">
            <a:avLst/>
          </a:prstGeom>
        </p:spPr>
      </p:pic>
      <p:sp>
        <p:nvSpPr>
          <p:cNvPr id="2" name="Title 1"/>
          <p:cNvSpPr>
            <a:spLocks noGrp="1"/>
          </p:cNvSpPr>
          <p:nvPr>
            <p:ph type="title"/>
          </p:nvPr>
        </p:nvSpPr>
        <p:spPr>
          <a:xfrm>
            <a:off x="673100" y="269875"/>
            <a:ext cx="5984716"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3692767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Effect transition="in" filter="fade">
                                      <p:cBhvr>
                                        <p:cTn id="18"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360781"/>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61</a:t>
            </a:fld>
            <a:endParaRPr lang="en-US" dirty="0"/>
          </a:p>
        </p:txBody>
      </p:sp>
      <p:pic>
        <p:nvPicPr>
          <p:cNvPr id="11" name="Picture 10" descr="Acceleration response spectrum plot.  On this graph are shown the target response spectrum from the previous graph along with the average of the seven records from previous graph.  The average response spectrum matches the target response spectrum closely over the period range of interests, from approximately 1.1 to 2.7 seconds."/>
          <p:cNvPicPr/>
          <p:nvPr/>
        </p:nvPicPr>
        <p:blipFill>
          <a:blip r:embed="rId3" cstate="print"/>
          <a:srcRect/>
          <a:stretch>
            <a:fillRect/>
          </a:stretch>
        </p:blipFill>
        <p:spPr bwMode="auto">
          <a:xfrm>
            <a:off x="4624129" y="3703624"/>
            <a:ext cx="2943225" cy="2657475"/>
          </a:xfrm>
          <a:prstGeom prst="rect">
            <a:avLst/>
          </a:prstGeom>
          <a:noFill/>
          <a:ln w="9525">
            <a:noFill/>
            <a:miter lim="800000"/>
            <a:headEnd/>
            <a:tailEnd/>
          </a:ln>
        </p:spPr>
      </p:pic>
      <p:pic>
        <p:nvPicPr>
          <p:cNvPr id="12" name="Picture 11" descr="Acceleration response spectra for seven different ground motions, as well as a smoothed “target” spectrum.  The seven response spectra fall in a range both above and below the target spectrum.  "/>
          <p:cNvPicPr/>
          <p:nvPr/>
        </p:nvPicPr>
        <p:blipFill>
          <a:blip r:embed="rId4" cstate="print"/>
          <a:srcRect/>
          <a:stretch>
            <a:fillRect/>
          </a:stretch>
        </p:blipFill>
        <p:spPr bwMode="auto">
          <a:xfrm>
            <a:off x="1368266" y="3703941"/>
            <a:ext cx="2876550" cy="2656840"/>
          </a:xfrm>
          <a:prstGeom prst="rect">
            <a:avLst/>
          </a:prstGeom>
          <a:noFill/>
          <a:ln w="9525">
            <a:noFill/>
            <a:miter lim="800000"/>
            <a:headEnd/>
            <a:tailEnd/>
          </a:ln>
        </p:spPr>
      </p:pic>
      <p:sp>
        <p:nvSpPr>
          <p:cNvPr id="7" name="Rectangle 6"/>
          <p:cNvSpPr/>
          <p:nvPr/>
        </p:nvSpPr>
        <p:spPr>
          <a:xfrm>
            <a:off x="190831" y="1667505"/>
            <a:ext cx="8873656" cy="1938992"/>
          </a:xfrm>
          <a:prstGeom prst="rect">
            <a:avLst/>
          </a:prstGeom>
        </p:spPr>
        <p:txBody>
          <a:bodyPr wrap="square">
            <a:spAutoFit/>
          </a:bodyPr>
          <a:lstStyle/>
          <a:p>
            <a:pPr marL="180000" lvl="1"/>
            <a:r>
              <a:rPr lang="en-NZ" b="1" dirty="0"/>
              <a:t>Ground Motion Records:</a:t>
            </a:r>
          </a:p>
          <a:p>
            <a:pPr marL="980100" lvl="2" indent="-342900">
              <a:buFont typeface="Arial" panose="020B0604020202020204" pitchFamily="34" charset="0"/>
              <a:buChar char="-"/>
            </a:pPr>
            <a:r>
              <a:rPr lang="en-NZ" dirty="0"/>
              <a:t>Minimum of seven ground motions</a:t>
            </a:r>
          </a:p>
          <a:p>
            <a:pPr marL="980100" lvl="2" indent="-342900">
              <a:buFont typeface="Arial" panose="020B0604020202020204" pitchFamily="34" charset="0"/>
              <a:buChar char="-"/>
            </a:pPr>
            <a:r>
              <a:rPr lang="en-US" dirty="0"/>
              <a:t>Preferably selected from actual earthquake records</a:t>
            </a:r>
          </a:p>
          <a:p>
            <a:pPr marL="980100" lvl="2" indent="-342900">
              <a:buFont typeface="Arial" panose="020B0604020202020204" pitchFamily="34" charset="0"/>
              <a:buChar char="-"/>
            </a:pPr>
            <a:r>
              <a:rPr lang="en-US" dirty="0"/>
              <a:t>Scale to exceed MCE</a:t>
            </a:r>
            <a:r>
              <a:rPr lang="en-US" baseline="-25000" dirty="0"/>
              <a:t>R</a:t>
            </a:r>
            <a:r>
              <a:rPr lang="en-US" dirty="0"/>
              <a:t> spectrum over period range of interest (i.e. 0.75</a:t>
            </a:r>
            <a:r>
              <a:rPr lang="en-US" i="1" dirty="0"/>
              <a:t>T</a:t>
            </a:r>
            <a:r>
              <a:rPr lang="en-US" i="1" baseline="-25000" dirty="0"/>
              <a:t>M,UB</a:t>
            </a:r>
            <a:r>
              <a:rPr lang="en-US" dirty="0"/>
              <a:t> to 1.25</a:t>
            </a:r>
            <a:r>
              <a:rPr lang="en-US" i="1" dirty="0"/>
              <a:t>T</a:t>
            </a:r>
            <a:r>
              <a:rPr lang="en-US" i="1" baseline="-25000" dirty="0"/>
              <a:t>M,LB</a:t>
            </a:r>
            <a:r>
              <a:rPr lang="en-US" baseline="-25000" dirty="0"/>
              <a:t> </a:t>
            </a:r>
            <a:r>
              <a:rPr lang="en-US" dirty="0"/>
              <a:t>for amplitude scaling)</a:t>
            </a:r>
            <a:endParaRPr lang="en-NZ" baseline="-25000" dirty="0"/>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rgbClr val="FF0000"/>
                </a:solidFill>
              </a:rPr>
              <a:t>Response History Analysis</a:t>
            </a:r>
            <a:endParaRPr lang="en-NZ" sz="2400" i="1" u="sng" baseline="-25000" dirty="0">
              <a:solidFill>
                <a:srgbClr val="FF0000"/>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36460167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3" y="6381750"/>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62</a:t>
            </a:fld>
            <a:endParaRPr lang="en-US" dirty="0"/>
          </a:p>
        </p:txBody>
      </p:sp>
      <p:pic>
        <p:nvPicPr>
          <p:cNvPr id="10" name="Picture 9" descr="Scales running from -0.8 g to 0.8 g.  The horizontal axes are the time scale, running from 0 to 40 seconds.  Meant to illustrate schematically that a typical earthquake record for seismic isolation design consists of two orthogonal components applied simultaneously to the structure." title="“Acceleration Amplitude 2, (g)&quot;"/>
          <p:cNvPicPr/>
          <p:nvPr/>
        </p:nvPicPr>
        <p:blipFill>
          <a:blip r:embed="rId3" cstate="print"/>
          <a:srcRect/>
          <a:stretch>
            <a:fillRect/>
          </a:stretch>
        </p:blipFill>
        <p:spPr bwMode="auto">
          <a:xfrm>
            <a:off x="4739811" y="3013049"/>
            <a:ext cx="3836009" cy="1388769"/>
          </a:xfrm>
          <a:prstGeom prst="rect">
            <a:avLst/>
          </a:prstGeom>
          <a:noFill/>
          <a:ln w="9525">
            <a:noFill/>
            <a:miter lim="800000"/>
            <a:headEnd/>
            <a:tailEnd/>
          </a:ln>
        </p:spPr>
      </p:pic>
      <p:pic>
        <p:nvPicPr>
          <p:cNvPr id="9" name="Picture 8" descr="Scales running from -0.8 g to 0.8 g.  The horizontal axes are the time scale, running from 0 to 40 seconds.  Meant to illustrate schematically that a typical earthquake record for seismic isolation design consists of two orthogonal components applied simultaneously to the structure." title="“Acceleration Amplitude 1, (g)” "/>
          <p:cNvPicPr/>
          <p:nvPr/>
        </p:nvPicPr>
        <p:blipFill>
          <a:blip r:embed="rId4" cstate="print"/>
          <a:srcRect/>
          <a:stretch>
            <a:fillRect/>
          </a:stretch>
        </p:blipFill>
        <p:spPr bwMode="auto">
          <a:xfrm>
            <a:off x="468163" y="3013050"/>
            <a:ext cx="4091137" cy="1388769"/>
          </a:xfrm>
          <a:prstGeom prst="rect">
            <a:avLst/>
          </a:prstGeom>
          <a:noFill/>
          <a:ln w="9525">
            <a:noFill/>
            <a:miter lim="800000"/>
            <a:headEnd/>
            <a:tailEnd/>
          </a:ln>
        </p:spPr>
      </p:pic>
      <p:sp>
        <p:nvSpPr>
          <p:cNvPr id="7" name="Rectangle 6"/>
          <p:cNvSpPr/>
          <p:nvPr/>
        </p:nvSpPr>
        <p:spPr>
          <a:xfrm>
            <a:off x="190831" y="1667505"/>
            <a:ext cx="8873656" cy="3785652"/>
          </a:xfrm>
          <a:prstGeom prst="rect">
            <a:avLst/>
          </a:prstGeom>
        </p:spPr>
        <p:txBody>
          <a:bodyPr wrap="square">
            <a:spAutoFit/>
          </a:bodyPr>
          <a:lstStyle/>
          <a:p>
            <a:pPr marL="180000" lvl="1"/>
            <a:r>
              <a:rPr lang="en-NZ" b="1" dirty="0"/>
              <a:t>Structural Analysis &amp; Modelling</a:t>
            </a:r>
          </a:p>
          <a:p>
            <a:pPr marL="980100" lvl="2" indent="-342900">
              <a:buFont typeface="Arial" panose="020B0604020202020204" pitchFamily="34" charset="0"/>
              <a:buChar char="-"/>
            </a:pPr>
            <a:r>
              <a:rPr lang="en-NZ" dirty="0"/>
              <a:t>Two orthogonal components of horizontal earthquake acceleration applied to ETABS model</a:t>
            </a:r>
          </a:p>
          <a:p>
            <a:pPr marL="980100" lvl="2" indent="-342900">
              <a:buFont typeface="Arial" panose="020B0604020202020204" pitchFamily="34" charset="0"/>
              <a:buChar char="-"/>
            </a:pPr>
            <a:endParaRPr lang="en-NZ" dirty="0"/>
          </a:p>
          <a:p>
            <a:pPr marL="980100" lvl="2" indent="-342900">
              <a:buFont typeface="Arial" panose="020B0604020202020204" pitchFamily="34" charset="0"/>
              <a:buChar char="-"/>
            </a:pPr>
            <a:endParaRPr lang="en-NZ" dirty="0"/>
          </a:p>
          <a:p>
            <a:pPr marL="980100" lvl="2" indent="-342900">
              <a:buFont typeface="Arial" panose="020B0604020202020204" pitchFamily="34" charset="0"/>
              <a:buChar char="-"/>
            </a:pPr>
            <a:endParaRPr lang="en-NZ" dirty="0"/>
          </a:p>
          <a:p>
            <a:pPr marL="980100" lvl="2" indent="-342900">
              <a:buFont typeface="Arial" panose="020B0604020202020204" pitchFamily="34" charset="0"/>
              <a:buChar char="-"/>
            </a:pPr>
            <a:endParaRPr lang="en-NZ" dirty="0"/>
          </a:p>
          <a:p>
            <a:pPr marL="980100" lvl="2" indent="-342900">
              <a:buFont typeface="Arial" panose="020B0604020202020204" pitchFamily="34" charset="0"/>
              <a:buChar char="-"/>
            </a:pPr>
            <a:endParaRPr lang="en-NZ" dirty="0"/>
          </a:p>
          <a:p>
            <a:pPr marL="980100" lvl="2" indent="-342900">
              <a:buFont typeface="Arial" panose="020B0604020202020204" pitchFamily="34" charset="0"/>
              <a:buChar char="-"/>
            </a:pPr>
            <a:r>
              <a:rPr lang="en-NZ" dirty="0"/>
              <a:t>Apply in </a:t>
            </a:r>
            <a:r>
              <a:rPr lang="en-NZ" u="sng" dirty="0">
                <a:solidFill>
                  <a:schemeClr val="accent6">
                    <a:lumMod val="75000"/>
                  </a:schemeClr>
                </a:solidFill>
              </a:rPr>
              <a:t>only one </a:t>
            </a:r>
            <a:r>
              <a:rPr lang="en-NZ" dirty="0"/>
              <a:t>random orientation as active fault &gt; 3 km away</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34747206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63</a:t>
            </a:fld>
            <a:endParaRPr lang="en-US" dirty="0"/>
          </a:p>
        </p:txBody>
      </p:sp>
      <p:sp>
        <p:nvSpPr>
          <p:cNvPr id="34" name="Rectangle 33"/>
          <p:cNvSpPr/>
          <p:nvPr/>
        </p:nvSpPr>
        <p:spPr>
          <a:xfrm>
            <a:off x="7039876" y="5358686"/>
            <a:ext cx="770455" cy="830997"/>
          </a:xfrm>
          <a:prstGeom prst="rect">
            <a:avLst/>
          </a:prstGeom>
        </p:spPr>
        <p:txBody>
          <a:bodyPr wrap="square">
            <a:spAutoFit/>
          </a:bodyPr>
          <a:lstStyle/>
          <a:p>
            <a:r>
              <a:rPr lang="en-US" sz="1200" dirty="0">
                <a:solidFill>
                  <a:srgbClr val="FF0000"/>
                </a:solidFill>
                <a:latin typeface="+mn-lt"/>
                <a:ea typeface="Calibri" panose="020F0502020204030204" pitchFamily="34" charset="0"/>
              </a:rPr>
              <a:t>Zero elastic torsional stiffness</a:t>
            </a:r>
            <a:endParaRPr lang="en-US" sz="1200" dirty="0">
              <a:latin typeface="+mn-lt"/>
            </a:endParaRPr>
          </a:p>
        </p:txBody>
      </p:sp>
      <p:sp>
        <p:nvSpPr>
          <p:cNvPr id="39" name="Rectangle 38"/>
          <p:cNvSpPr/>
          <p:nvPr/>
        </p:nvSpPr>
        <p:spPr>
          <a:xfrm>
            <a:off x="662786" y="5460253"/>
            <a:ext cx="2193436" cy="729430"/>
          </a:xfrm>
          <a:prstGeom prst="rect">
            <a:avLst/>
          </a:prstGeom>
        </p:spPr>
        <p:txBody>
          <a:bodyPr wrap="square">
            <a:spAutoFit/>
          </a:bodyPr>
          <a:lstStyle/>
          <a:p>
            <a:pPr algn="ctr">
              <a:lnSpc>
                <a:spcPct val="115000"/>
              </a:lnSpc>
              <a:spcAft>
                <a:spcPts val="0"/>
              </a:spcAft>
            </a:pPr>
            <a:r>
              <a:rPr lang="en-US" sz="1200" dirty="0">
                <a:solidFill>
                  <a:srgbClr val="FF0000"/>
                </a:solidFill>
                <a:latin typeface="+mn-lt"/>
                <a:ea typeface="Calibri" panose="020F0502020204030204" pitchFamily="34" charset="0"/>
                <a:cs typeface="Times New Roman" panose="02020603050405020304" pitchFamily="18" charset="0"/>
              </a:rPr>
              <a:t>Elastic bending stiffness about X &amp; Y axes (arbitrary value shown)</a:t>
            </a:r>
            <a:endParaRPr lang="en-US" sz="1200" dirty="0">
              <a:latin typeface="+mn-lt"/>
              <a:ea typeface="Calibri" panose="020F0502020204030204" pitchFamily="34" charset="0"/>
              <a:cs typeface="Times New Roman" panose="02020603050405020304" pitchFamily="18" charset="0"/>
            </a:endParaRPr>
          </a:p>
        </p:txBody>
      </p:sp>
      <p:sp>
        <p:nvSpPr>
          <p:cNvPr id="14" name="TextBox 13"/>
          <p:cNvSpPr txBox="1"/>
          <p:nvPr/>
        </p:nvSpPr>
        <p:spPr>
          <a:xfrm>
            <a:off x="7767060" y="4676893"/>
            <a:ext cx="1275365" cy="830997"/>
          </a:xfrm>
          <a:prstGeom prst="rect">
            <a:avLst/>
          </a:prstGeom>
          <a:noFill/>
        </p:spPr>
        <p:txBody>
          <a:bodyPr wrap="square" rtlCol="0">
            <a:spAutoFit/>
          </a:bodyPr>
          <a:lstStyle/>
          <a:p>
            <a:r>
              <a:rPr lang="en-US" sz="1200" dirty="0">
                <a:solidFill>
                  <a:srgbClr val="FF0000"/>
                </a:solidFill>
              </a:rPr>
              <a:t>Lower-bound isolator properties in U2 &amp; U3 directions</a:t>
            </a:r>
          </a:p>
        </p:txBody>
      </p:sp>
      <p:sp>
        <p:nvSpPr>
          <p:cNvPr id="61" name="TextBox 60"/>
          <p:cNvSpPr txBox="1"/>
          <p:nvPr/>
        </p:nvSpPr>
        <p:spPr>
          <a:xfrm>
            <a:off x="7805598" y="3938636"/>
            <a:ext cx="1275365" cy="461665"/>
          </a:xfrm>
          <a:prstGeom prst="rect">
            <a:avLst/>
          </a:prstGeom>
          <a:noFill/>
        </p:spPr>
        <p:txBody>
          <a:bodyPr wrap="square" rtlCol="0">
            <a:spAutoFit/>
          </a:bodyPr>
          <a:lstStyle/>
          <a:p>
            <a:r>
              <a:rPr lang="en-US" sz="1200" dirty="0">
                <a:solidFill>
                  <a:srgbClr val="FF0000"/>
                </a:solidFill>
              </a:rPr>
              <a:t>Mid-height of LRB</a:t>
            </a:r>
          </a:p>
        </p:txBody>
      </p:sp>
      <p:sp>
        <p:nvSpPr>
          <p:cNvPr id="13" name="TextBox 12"/>
          <p:cNvSpPr txBox="1"/>
          <p:nvPr/>
        </p:nvSpPr>
        <p:spPr>
          <a:xfrm>
            <a:off x="7767060" y="2304781"/>
            <a:ext cx="1302514" cy="1392036"/>
          </a:xfrm>
          <a:prstGeom prst="rect">
            <a:avLst/>
          </a:prstGeom>
          <a:noFill/>
        </p:spPr>
        <p:txBody>
          <a:bodyPr wrap="square" rtlCol="0">
            <a:spAutoFit/>
          </a:bodyPr>
          <a:lstStyle/>
          <a:p>
            <a:r>
              <a:rPr lang="en-US" sz="1200" dirty="0">
                <a:solidFill>
                  <a:srgbClr val="FF0000"/>
                </a:solidFill>
              </a:rPr>
              <a:t>Used in Nonlinear Modal History (FNA) analysis. Set as a low value to avoid damping leakage</a:t>
            </a:r>
          </a:p>
        </p:txBody>
      </p:sp>
      <p:sp>
        <p:nvSpPr>
          <p:cNvPr id="15" name="TextBox 14"/>
          <p:cNvSpPr txBox="1"/>
          <p:nvPr/>
        </p:nvSpPr>
        <p:spPr>
          <a:xfrm>
            <a:off x="3529062" y="1911228"/>
            <a:ext cx="3443238" cy="285872"/>
          </a:xfrm>
          <a:prstGeom prst="rect">
            <a:avLst/>
          </a:prstGeom>
          <a:noFill/>
        </p:spPr>
        <p:txBody>
          <a:bodyPr wrap="square" rtlCol="0">
            <a:spAutoFit/>
          </a:bodyPr>
          <a:lstStyle/>
          <a:p>
            <a:r>
              <a:rPr lang="en-US" sz="1200" dirty="0">
                <a:solidFill>
                  <a:srgbClr val="FF0000"/>
                </a:solidFill>
              </a:rPr>
              <a:t>Vertical stiffness in U1 direction</a:t>
            </a:r>
          </a:p>
        </p:txBody>
      </p:sp>
      <p:sp>
        <p:nvSpPr>
          <p:cNvPr id="16" name="Text Box 10"/>
          <p:cNvSpPr txBox="1"/>
          <p:nvPr/>
        </p:nvSpPr>
        <p:spPr>
          <a:xfrm>
            <a:off x="1112803" y="2242323"/>
            <a:ext cx="2416259" cy="6819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200" dirty="0">
                <a:solidFill>
                  <a:srgbClr val="FF0000"/>
                </a:solidFill>
                <a:effectLst/>
                <a:ea typeface="Calibri" panose="020F0502020204030204" pitchFamily="34" charset="0"/>
                <a:cs typeface="Times New Roman" panose="02020603050405020304" pitchFamily="18" charset="0"/>
              </a:rPr>
              <a:t>Approximate mass and rotational inertias of individual isolator (arbitrary values shown)</a:t>
            </a:r>
            <a:endParaRPr lang="en-US" sz="1200" dirty="0">
              <a:effectLst/>
              <a:ea typeface="Calibri" panose="020F0502020204030204" pitchFamily="34" charset="0"/>
              <a:cs typeface="Times New Roman" panose="02020603050405020304" pitchFamily="18" charset="0"/>
            </a:endParaRPr>
          </a:p>
        </p:txBody>
      </p:sp>
      <p:pic>
        <p:nvPicPr>
          <p:cNvPr id="6" name="Picture 5" descr="Five different screen shots from input tables of the structural analysis software ETABS.  Properties that must be entered in the software include the following:  Approximate mass and rotational inertias of individual isolators; vertical stiffness in U1 direction; linear isolator properties, used in nonlinear modal history analysis; mid-height of isolation bearing; lower bound isolator properties in U2 and U3 directions; zero elastic torsional stiffness, and elastic bending stiffness about X and Y axes.&#10;&#10;For most types of isolators, force-deflection properties can be approximated by bilinear, hysteretic curves that can be modeled using commercially available nonlinear structural analysis programs.  The initial stiffness, yield strength and post yield stiffness ratio of a single bearing for the lower-bound properties specified in ETABS is given. It is noted that ETABS also asks for linear properties which are used in the nonlinear modal history analysis. It is recommended to specify a low effective stiffness, say equal to the post-elastic stiffness, and zero effective dam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78" y="2266514"/>
            <a:ext cx="7253397" cy="4015377"/>
          </a:xfrm>
          <a:prstGeom prst="rect">
            <a:avLst/>
          </a:prstGeom>
        </p:spPr>
      </p:pic>
      <p:sp>
        <p:nvSpPr>
          <p:cNvPr id="7" name="Rectangle 6"/>
          <p:cNvSpPr/>
          <p:nvPr/>
        </p:nvSpPr>
        <p:spPr>
          <a:xfrm>
            <a:off x="389613" y="1532745"/>
            <a:ext cx="8476091" cy="461665"/>
          </a:xfrm>
          <a:prstGeom prst="rect">
            <a:avLst/>
          </a:prstGeom>
        </p:spPr>
        <p:txBody>
          <a:bodyPr wrap="square">
            <a:spAutoFit/>
          </a:bodyPr>
          <a:lstStyle/>
          <a:p>
            <a:pPr marL="180000" lvl="1"/>
            <a:r>
              <a:rPr lang="en-NZ" b="1" dirty="0"/>
              <a:t>Defining Link Elements- Rubber Isolators (ETABS)</a:t>
            </a:r>
          </a:p>
        </p:txBody>
      </p:sp>
      <p:sp>
        <p:nvSpPr>
          <p:cNvPr id="3" name="Content Placeholder 2"/>
          <p:cNvSpPr>
            <a:spLocks noGrp="1"/>
          </p:cNvSpPr>
          <p:nvPr>
            <p:ph idx="1"/>
          </p:nvPr>
        </p:nvSpPr>
        <p:spPr>
          <a:xfrm>
            <a:off x="662786" y="1079791"/>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33835034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64</a:t>
            </a:fld>
            <a:endParaRPr lang="en-US" dirty="0"/>
          </a:p>
        </p:txBody>
      </p:sp>
      <p:sp>
        <p:nvSpPr>
          <p:cNvPr id="16" name="TextBox 15"/>
          <p:cNvSpPr txBox="1"/>
          <p:nvPr/>
        </p:nvSpPr>
        <p:spPr>
          <a:xfrm>
            <a:off x="5851373" y="3782576"/>
            <a:ext cx="2023559" cy="646331"/>
          </a:xfrm>
          <a:prstGeom prst="rect">
            <a:avLst/>
          </a:prstGeom>
          <a:noFill/>
        </p:spPr>
        <p:txBody>
          <a:bodyPr wrap="square" rtlCol="0">
            <a:spAutoFit/>
          </a:bodyPr>
          <a:lstStyle/>
          <a:p>
            <a:r>
              <a:rPr lang="en-US" sz="1200" dirty="0">
                <a:solidFill>
                  <a:srgbClr val="FF0000"/>
                </a:solidFill>
              </a:rPr>
              <a:t>Include acceleration in all 6 degrees of freedom and </a:t>
            </a:r>
            <a:r>
              <a:rPr lang="en-US" sz="1200" b="1" u="sng" dirty="0">
                <a:solidFill>
                  <a:srgbClr val="FF0000"/>
                </a:solidFill>
              </a:rPr>
              <a:t>include link elements</a:t>
            </a:r>
          </a:p>
        </p:txBody>
      </p:sp>
      <p:sp>
        <p:nvSpPr>
          <p:cNvPr id="13" name="TextBox 12"/>
          <p:cNvSpPr txBox="1"/>
          <p:nvPr/>
        </p:nvSpPr>
        <p:spPr>
          <a:xfrm>
            <a:off x="5976765" y="5094522"/>
            <a:ext cx="2023559" cy="1015663"/>
          </a:xfrm>
          <a:prstGeom prst="rect">
            <a:avLst/>
          </a:prstGeom>
          <a:noFill/>
        </p:spPr>
        <p:txBody>
          <a:bodyPr wrap="square" rtlCol="0">
            <a:spAutoFit/>
          </a:bodyPr>
          <a:lstStyle/>
          <a:p>
            <a:r>
              <a:rPr lang="en-US" sz="1200" dirty="0">
                <a:solidFill>
                  <a:srgbClr val="FF0000"/>
                </a:solidFill>
              </a:rPr>
              <a:t>Sufficiently large number of modes so that vertical loads are fully applied (may require convergence analysis)</a:t>
            </a:r>
          </a:p>
        </p:txBody>
      </p:sp>
      <p:sp>
        <p:nvSpPr>
          <p:cNvPr id="11" name="TextBox 10"/>
          <p:cNvSpPr txBox="1"/>
          <p:nvPr/>
        </p:nvSpPr>
        <p:spPr>
          <a:xfrm>
            <a:off x="5976765" y="2290565"/>
            <a:ext cx="2023559" cy="461665"/>
          </a:xfrm>
          <a:prstGeom prst="rect">
            <a:avLst/>
          </a:prstGeom>
          <a:noFill/>
        </p:spPr>
        <p:txBody>
          <a:bodyPr wrap="square" rtlCol="0">
            <a:spAutoFit/>
          </a:bodyPr>
          <a:lstStyle/>
          <a:p>
            <a:r>
              <a:rPr lang="en-US" sz="1200" dirty="0">
                <a:solidFill>
                  <a:srgbClr val="FF0000"/>
                </a:solidFill>
              </a:rPr>
              <a:t>Ritz vectors are recommended</a:t>
            </a:r>
          </a:p>
        </p:txBody>
      </p:sp>
      <p:pic>
        <p:nvPicPr>
          <p:cNvPr id="6" name="Picture 5" descr="The structural analysis software ETABS, showing the definition of the modal case for analysis, which is used for the Fast-Nonlinear Analysis (FNA).&#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73" y="2270383"/>
            <a:ext cx="4980356" cy="3782965"/>
          </a:xfrm>
          <a:prstGeom prst="rect">
            <a:avLst/>
          </a:prstGeom>
        </p:spPr>
      </p:pic>
      <p:sp>
        <p:nvSpPr>
          <p:cNvPr id="7" name="Rectangle 6"/>
          <p:cNvSpPr/>
          <p:nvPr/>
        </p:nvSpPr>
        <p:spPr>
          <a:xfrm>
            <a:off x="580445" y="1611846"/>
            <a:ext cx="8213698" cy="461665"/>
          </a:xfrm>
          <a:prstGeom prst="rect">
            <a:avLst/>
          </a:prstGeom>
        </p:spPr>
        <p:txBody>
          <a:bodyPr wrap="square">
            <a:spAutoFit/>
          </a:bodyPr>
          <a:lstStyle/>
          <a:p>
            <a:pPr marL="180000" lvl="1"/>
            <a:r>
              <a:rPr lang="en-NZ" b="1" dirty="0"/>
              <a:t>Defining Modal Case for Analysis (ETABS)</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8108543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65</a:t>
            </a:fld>
            <a:endParaRPr lang="en-US" dirty="0"/>
          </a:p>
        </p:txBody>
      </p:sp>
      <p:sp>
        <p:nvSpPr>
          <p:cNvPr id="47" name="TextBox 46"/>
          <p:cNvSpPr txBox="1"/>
          <p:nvPr/>
        </p:nvSpPr>
        <p:spPr>
          <a:xfrm>
            <a:off x="6793008" y="4591366"/>
            <a:ext cx="1953491" cy="1384995"/>
          </a:xfrm>
          <a:prstGeom prst="rect">
            <a:avLst/>
          </a:prstGeom>
          <a:noFill/>
        </p:spPr>
        <p:txBody>
          <a:bodyPr wrap="square" rtlCol="0">
            <a:spAutoFit/>
          </a:bodyPr>
          <a:lstStyle/>
          <a:p>
            <a:r>
              <a:rPr lang="en-US" sz="1200" dirty="0">
                <a:solidFill>
                  <a:srgbClr val="FF0000"/>
                </a:solidFill>
              </a:rPr>
              <a:t>Specify constant damping of 2% for all modes (as superstructure performs elastically) with manual override for purely isolated modes (i.e. first 6 modes)</a:t>
            </a:r>
          </a:p>
        </p:txBody>
      </p:sp>
      <p:pic>
        <p:nvPicPr>
          <p:cNvPr id="9" name="Picture 8" descr="Modal Dampening Window"/>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4872" y="4319185"/>
            <a:ext cx="3092944" cy="1829222"/>
          </a:xfrm>
          <a:prstGeom prst="rect">
            <a:avLst/>
          </a:prstGeom>
        </p:spPr>
      </p:pic>
      <p:sp>
        <p:nvSpPr>
          <p:cNvPr id="15" name="TextBox 14"/>
          <p:cNvSpPr txBox="1"/>
          <p:nvPr/>
        </p:nvSpPr>
        <p:spPr>
          <a:xfrm>
            <a:off x="4898683" y="3734288"/>
            <a:ext cx="3699497" cy="461665"/>
          </a:xfrm>
          <a:prstGeom prst="rect">
            <a:avLst/>
          </a:prstGeom>
          <a:noFill/>
        </p:spPr>
        <p:txBody>
          <a:bodyPr wrap="square" rtlCol="0">
            <a:spAutoFit/>
          </a:bodyPr>
          <a:lstStyle/>
          <a:p>
            <a:r>
              <a:rPr lang="en-US" sz="1200" dirty="0">
                <a:solidFill>
                  <a:srgbClr val="FF0000"/>
                </a:solidFill>
              </a:rPr>
              <a:t>Recommended to be equal to the number of time steps and step size in the ground motion record</a:t>
            </a:r>
          </a:p>
        </p:txBody>
      </p:sp>
      <p:sp>
        <p:nvSpPr>
          <p:cNvPr id="25" name="TextBox 24"/>
          <p:cNvSpPr txBox="1"/>
          <p:nvPr/>
        </p:nvSpPr>
        <p:spPr>
          <a:xfrm>
            <a:off x="4868872" y="3189540"/>
            <a:ext cx="4031950" cy="461665"/>
          </a:xfrm>
          <a:prstGeom prst="rect">
            <a:avLst/>
          </a:prstGeom>
          <a:noFill/>
        </p:spPr>
        <p:txBody>
          <a:bodyPr wrap="square" rtlCol="0">
            <a:spAutoFit/>
          </a:bodyPr>
          <a:lstStyle/>
          <a:p>
            <a:r>
              <a:rPr lang="en-US" sz="1200" dirty="0">
                <a:solidFill>
                  <a:srgbClr val="FF0000"/>
                </a:solidFill>
              </a:rPr>
              <a:t>Original (measured) earthquake record can be scaled here (i.e. 1158/386 = 3.0 scale factor)</a:t>
            </a:r>
          </a:p>
        </p:txBody>
      </p:sp>
      <p:sp>
        <p:nvSpPr>
          <p:cNvPr id="17" name="TextBox 16"/>
          <p:cNvSpPr txBox="1"/>
          <p:nvPr/>
        </p:nvSpPr>
        <p:spPr>
          <a:xfrm>
            <a:off x="4860916" y="2346221"/>
            <a:ext cx="4039906" cy="830997"/>
          </a:xfrm>
          <a:prstGeom prst="rect">
            <a:avLst/>
          </a:prstGeom>
          <a:noFill/>
        </p:spPr>
        <p:txBody>
          <a:bodyPr wrap="square" rtlCol="0">
            <a:spAutoFit/>
          </a:bodyPr>
          <a:lstStyle/>
          <a:p>
            <a:r>
              <a:rPr lang="en-US" sz="1200" dirty="0">
                <a:solidFill>
                  <a:srgbClr val="FF0000"/>
                </a:solidFill>
              </a:rPr>
              <a:t>Earthquake should start at end of vertical load case. In this load case is where the gravitational acceleration can be modified up or down for maximum and minimum vertical effects.</a:t>
            </a:r>
          </a:p>
        </p:txBody>
      </p:sp>
      <p:sp>
        <p:nvSpPr>
          <p:cNvPr id="21" name="TextBox 20"/>
          <p:cNvSpPr txBox="1"/>
          <p:nvPr/>
        </p:nvSpPr>
        <p:spPr>
          <a:xfrm>
            <a:off x="4868872" y="1991587"/>
            <a:ext cx="2649075" cy="276999"/>
          </a:xfrm>
          <a:prstGeom prst="rect">
            <a:avLst/>
          </a:prstGeom>
          <a:noFill/>
        </p:spPr>
        <p:txBody>
          <a:bodyPr wrap="square" rtlCol="0">
            <a:spAutoFit/>
          </a:bodyPr>
          <a:lstStyle/>
          <a:p>
            <a:r>
              <a:rPr lang="en-US" sz="1200" dirty="0">
                <a:solidFill>
                  <a:srgbClr val="FF0000"/>
                </a:solidFill>
              </a:rPr>
              <a:t>Fast Nonlinear Analysis (FNA)</a:t>
            </a:r>
          </a:p>
        </p:txBody>
      </p:sp>
      <p:pic>
        <p:nvPicPr>
          <p:cNvPr id="8" name="Picture 7" descr="The structural analysis software ETABS, showing the definition of load cases for time history analysis. Guidance is shown for ETABS inputs for each of the earthquake records.&#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526" y="2111997"/>
            <a:ext cx="4529157" cy="3952035"/>
          </a:xfrm>
          <a:prstGeom prst="rect">
            <a:avLst/>
          </a:prstGeom>
        </p:spPr>
      </p:pic>
      <p:sp>
        <p:nvSpPr>
          <p:cNvPr id="7" name="Rectangle 6"/>
          <p:cNvSpPr/>
          <p:nvPr/>
        </p:nvSpPr>
        <p:spPr>
          <a:xfrm>
            <a:off x="596347" y="1550254"/>
            <a:ext cx="8213698" cy="461665"/>
          </a:xfrm>
          <a:prstGeom prst="rect">
            <a:avLst/>
          </a:prstGeom>
        </p:spPr>
        <p:txBody>
          <a:bodyPr wrap="square">
            <a:spAutoFit/>
          </a:bodyPr>
          <a:lstStyle/>
          <a:p>
            <a:pPr marL="180000" lvl="1"/>
            <a:r>
              <a:rPr lang="en-NZ" b="1" dirty="0"/>
              <a:t>Defining Load Cases for Analysis (ETABS)</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4167880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66</a:t>
            </a:fld>
            <a:endParaRPr lang="en-US" dirty="0"/>
          </a:p>
        </p:txBody>
      </p:sp>
      <p:pic>
        <p:nvPicPr>
          <p:cNvPr id="8" name="Picture 7" descr="Base shear force-displacement hysteresis loops for static equivalent lateral force (ELF) analysis and for nonlinear response history analysis (NLRHA). All the hysteresis loops from the NLRHA fall inside the bounding loop from the ELF procedure.&#10;&#10;Due to the many inputs required for NLRHA it is important to carry out verification checks. The NLRHA hysteretic response (base shear vs. displacement) of the isolation system in the X and Y directions from ground motion 5, which compares well to the ELF procedure. "/>
          <p:cNvPicPr/>
          <p:nvPr/>
        </p:nvPicPr>
        <p:blipFill>
          <a:blip r:embed="rId3" cstate="print"/>
          <a:srcRect/>
          <a:stretch>
            <a:fillRect/>
          </a:stretch>
        </p:blipFill>
        <p:spPr bwMode="auto">
          <a:xfrm>
            <a:off x="1561584" y="2237697"/>
            <a:ext cx="5995431" cy="3888682"/>
          </a:xfrm>
          <a:prstGeom prst="rect">
            <a:avLst/>
          </a:prstGeom>
          <a:noFill/>
          <a:ln w="9525">
            <a:noFill/>
            <a:miter lim="800000"/>
            <a:headEnd/>
            <a:tailEnd/>
          </a:ln>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Model Verification</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0459877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67</a:t>
            </a:fld>
            <a:endParaRPr lang="en-US" dirty="0"/>
          </a:p>
        </p:txBody>
      </p:sp>
      <p:pic>
        <p:nvPicPr>
          <p:cNvPr id="9" name="Picture 8" descr="Graph shows earthquake displacement records for the isolation system, with the horizontal axis labeled “Time (seconds)” running from 0 to 40 seconds. Vertical axis labeled “Displacement (inch)” running from -12 to 12 inches.  One displacement record is labeled “X-direction” and the other “Y-direction”.  Also shown is the square-root-of-sum-of-squares combination of the X and Y displacement records labeled “SRSS”&#10;&#10;The displacement history of the isolation system in the X and Y directions for ground motion 5, Loma Prieta, using lower-bound properties. The peak X and Y displacements were 11.9 and 6.5 respectively. Simply taking the SRSS of these maximum X and Y displacements is overly conservative i.e. (11.92+6.52)1/2 = 13.6 inches. The SRSS should be instead be taken at each time step, which gives a maximum displacement of 12.0 inches. "/>
          <p:cNvPicPr/>
          <p:nvPr/>
        </p:nvPicPr>
        <p:blipFill>
          <a:blip r:embed="rId3" cstate="print"/>
          <a:srcRect/>
          <a:stretch>
            <a:fillRect/>
          </a:stretch>
        </p:blipFill>
        <p:spPr bwMode="auto">
          <a:xfrm>
            <a:off x="946205" y="2346224"/>
            <a:ext cx="7242355" cy="3519179"/>
          </a:xfrm>
          <a:prstGeom prst="rect">
            <a:avLst/>
          </a:prstGeom>
          <a:noFill/>
          <a:ln w="9525">
            <a:noFill/>
            <a:miter lim="800000"/>
            <a:headEnd/>
            <a:tailEnd/>
          </a:ln>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Post-Processing</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1349223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68</a:t>
            </a:fld>
            <a:endParaRPr lang="en-US" dirty="0"/>
          </a:p>
        </p:txBody>
      </p:sp>
      <p:sp>
        <p:nvSpPr>
          <p:cNvPr id="8" name="TextBox 7"/>
          <p:cNvSpPr txBox="1"/>
          <p:nvPr/>
        </p:nvSpPr>
        <p:spPr>
          <a:xfrm>
            <a:off x="1693704" y="5763711"/>
            <a:ext cx="6262358" cy="369332"/>
          </a:xfrm>
          <a:prstGeom prst="rect">
            <a:avLst/>
          </a:prstGeom>
          <a:noFill/>
        </p:spPr>
        <p:txBody>
          <a:bodyPr wrap="square" rtlCol="0">
            <a:spAutoFit/>
          </a:bodyPr>
          <a:lstStyle/>
          <a:p>
            <a:r>
              <a:rPr lang="en-US" sz="1800" dirty="0">
                <a:solidFill>
                  <a:srgbClr val="FF0000"/>
                </a:solidFill>
              </a:rPr>
              <a:t>Note: The displacement needs to be increased for torsion</a:t>
            </a:r>
          </a:p>
        </p:txBody>
      </p:sp>
      <p:pic>
        <p:nvPicPr>
          <p:cNvPr id="6" name="Picture 5" descr="Table summarizes peak SRSS combinations of isolation system displacements and base shears for each ground motion from the NLRHA. The average of the seven ground motions may be used for design. &#10;"/>
          <p:cNvPicPr>
            <a:picLocks noChangeAspect="1"/>
          </p:cNvPicPr>
          <p:nvPr/>
        </p:nvPicPr>
        <p:blipFill rotWithShape="1">
          <a:blip r:embed="rId3" cstate="print"/>
          <a:srcRect b="9358"/>
          <a:stretch/>
        </p:blipFill>
        <p:spPr>
          <a:xfrm>
            <a:off x="523148" y="2295604"/>
            <a:ext cx="8116711" cy="3206700"/>
          </a:xfrm>
          <a:prstGeom prst="rect">
            <a:avLst/>
          </a:prstGeom>
        </p:spPr>
      </p:pic>
      <p:sp>
        <p:nvSpPr>
          <p:cNvPr id="7" name="Rectangle 6"/>
          <p:cNvSpPr/>
          <p:nvPr/>
        </p:nvSpPr>
        <p:spPr>
          <a:xfrm>
            <a:off x="437321" y="1667505"/>
            <a:ext cx="8627165" cy="461665"/>
          </a:xfrm>
          <a:prstGeom prst="rect">
            <a:avLst/>
          </a:prstGeom>
        </p:spPr>
        <p:txBody>
          <a:bodyPr wrap="square">
            <a:spAutoFit/>
          </a:bodyPr>
          <a:lstStyle/>
          <a:p>
            <a:pPr marL="180000" lvl="1"/>
            <a:r>
              <a:rPr lang="en-NZ" b="1" dirty="0"/>
              <a:t>Post-Processing</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12713009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69</a:t>
            </a:fld>
            <a:endParaRPr lang="en-US" dirty="0"/>
          </a:p>
        </p:txBody>
      </p:sp>
      <p:sp>
        <p:nvSpPr>
          <p:cNvPr id="21" name="TextBox 20"/>
          <p:cNvSpPr txBox="1"/>
          <p:nvPr/>
        </p:nvSpPr>
        <p:spPr>
          <a:xfrm>
            <a:off x="685240" y="5618441"/>
            <a:ext cx="8396565" cy="369332"/>
          </a:xfrm>
          <a:prstGeom prst="rect">
            <a:avLst/>
          </a:prstGeom>
          <a:noFill/>
        </p:spPr>
        <p:txBody>
          <a:bodyPr wrap="square" rtlCol="0">
            <a:spAutoFit/>
          </a:bodyPr>
          <a:lstStyle/>
          <a:p>
            <a:r>
              <a:rPr lang="en-US" sz="1800" dirty="0">
                <a:solidFill>
                  <a:srgbClr val="00B050"/>
                </a:solidFill>
              </a:rPr>
              <a:t>Increase moat clearance for OCBF = 1.2 x 12.0 = 14.4 round up to </a:t>
            </a:r>
            <a:r>
              <a:rPr lang="en-US" sz="1800" u="sng" dirty="0">
                <a:solidFill>
                  <a:srgbClr val="00B050"/>
                </a:solidFill>
              </a:rPr>
              <a:t>15 inches</a:t>
            </a:r>
          </a:p>
        </p:txBody>
      </p:sp>
      <p:sp>
        <p:nvSpPr>
          <p:cNvPr id="20" name="TextBox 19"/>
          <p:cNvSpPr txBox="1"/>
          <p:nvPr/>
        </p:nvSpPr>
        <p:spPr>
          <a:xfrm>
            <a:off x="7352312" y="4885622"/>
            <a:ext cx="1712174" cy="646331"/>
          </a:xfrm>
          <a:prstGeom prst="rect">
            <a:avLst/>
          </a:prstGeom>
          <a:noFill/>
        </p:spPr>
        <p:txBody>
          <a:bodyPr wrap="square" rtlCol="0">
            <a:spAutoFit/>
          </a:bodyPr>
          <a:lstStyle/>
          <a:p>
            <a:r>
              <a:rPr lang="en-US" sz="1800" dirty="0">
                <a:solidFill>
                  <a:srgbClr val="00B050"/>
                </a:solidFill>
              </a:rPr>
              <a:t>Bearing design lower bound</a:t>
            </a:r>
          </a:p>
        </p:txBody>
      </p:sp>
      <p:sp>
        <p:nvSpPr>
          <p:cNvPr id="12" name="TextBox 11"/>
          <p:cNvSpPr txBox="1"/>
          <p:nvPr/>
        </p:nvSpPr>
        <p:spPr>
          <a:xfrm>
            <a:off x="1089329" y="5100621"/>
            <a:ext cx="5327374" cy="338554"/>
          </a:xfrm>
          <a:prstGeom prst="rect">
            <a:avLst/>
          </a:prstGeom>
          <a:noFill/>
        </p:spPr>
        <p:txBody>
          <a:bodyPr wrap="square" rtlCol="0">
            <a:spAutoFit/>
          </a:bodyPr>
          <a:lstStyle/>
          <a:p>
            <a:r>
              <a:rPr lang="en-US" sz="1600" dirty="0"/>
              <a:t>Including </a:t>
            </a:r>
            <a:r>
              <a:rPr lang="en-US" sz="1600" dirty="0">
                <a:solidFill>
                  <a:srgbClr val="FF0000"/>
                </a:solidFill>
              </a:rPr>
              <a:t>torsion</a:t>
            </a:r>
            <a:r>
              <a:rPr lang="en-US" sz="1600" dirty="0"/>
              <a:t> using amplification factor</a:t>
            </a:r>
          </a:p>
        </p:txBody>
      </p:sp>
      <p:pic>
        <p:nvPicPr>
          <p:cNvPr id="10" name="Picture 9" descr="These limits are established as a percentage of the corresponding parameter calculated using the ELF procedure equations.  Here it is shown that the NLRHA displacement of 8.9 inches is less than the Standards minimum requirements (of 10.4 inches), hence the lower limit gover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99" y="4078390"/>
            <a:ext cx="7630640" cy="1006455"/>
          </a:xfrm>
          <a:prstGeom prst="rect">
            <a:avLst/>
          </a:prstGeom>
        </p:spPr>
      </p:pic>
      <p:pic>
        <p:nvPicPr>
          <p:cNvPr id="13" name="Picture 12" descr="Table compares the NLRHA to the ELF results. To avoid possible under-design, the Standard establishes minimum limits on results of dynamic analysis to be used for desig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27" y="2378746"/>
            <a:ext cx="7673546" cy="1367624"/>
          </a:xfrm>
          <a:prstGeom prst="rect">
            <a:avLst/>
          </a:prstGeom>
        </p:spPr>
      </p:pic>
      <p:sp>
        <p:nvSpPr>
          <p:cNvPr id="7" name="Rectangle 6"/>
          <p:cNvSpPr/>
          <p:nvPr/>
        </p:nvSpPr>
        <p:spPr>
          <a:xfrm>
            <a:off x="424747" y="1664149"/>
            <a:ext cx="8627165" cy="461665"/>
          </a:xfrm>
          <a:prstGeom prst="rect">
            <a:avLst/>
          </a:prstGeom>
        </p:spPr>
        <p:txBody>
          <a:bodyPr wrap="square">
            <a:spAutoFit/>
          </a:bodyPr>
          <a:lstStyle/>
          <a:p>
            <a:pPr marL="180000" lvl="1"/>
            <a:r>
              <a:rPr lang="en-NZ" b="1" dirty="0"/>
              <a:t>Post-Processing - Displacements</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51632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7</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12250" y="1160890"/>
            <a:ext cx="7822138" cy="4741435"/>
          </a:xfrm>
        </p:spPr>
        <p:txBody>
          <a:bodyPr/>
          <a:lstStyle/>
          <a:p>
            <a:r>
              <a:rPr lang="en-US" dirty="0"/>
              <a:t>This structure is purposely configured to the </a:t>
            </a:r>
            <a:r>
              <a:rPr lang="en-US" u="sng" dirty="0">
                <a:solidFill>
                  <a:schemeClr val="accent6">
                    <a:lumMod val="75000"/>
                  </a:schemeClr>
                </a:solidFill>
              </a:rPr>
              <a:t>minimize uplift </a:t>
            </a:r>
            <a:r>
              <a:rPr lang="en-US" dirty="0"/>
              <a:t>(tension) demands, through:</a:t>
            </a:r>
          </a:p>
          <a:p>
            <a:pPr lvl="1"/>
            <a:r>
              <a:rPr lang="en-US" sz="2400" dirty="0"/>
              <a:t>Increasing the number of bays with bracing at lower stories.</a:t>
            </a:r>
          </a:p>
          <a:p>
            <a:pPr lvl="1"/>
            <a:r>
              <a:rPr lang="en-US" sz="2400" dirty="0"/>
              <a:t>Locating braces at interior (rather than perimeter) gridlines since they have greater gravity loading.</a:t>
            </a:r>
          </a:p>
          <a:p>
            <a:pPr lvl="1"/>
            <a:r>
              <a:rPr lang="en-US" sz="2400" dirty="0"/>
              <a:t>Avoiding common end columns for bracing in the transverse and longitudinal directions.</a:t>
            </a:r>
          </a:p>
        </p:txBody>
      </p:sp>
      <p:sp>
        <p:nvSpPr>
          <p:cNvPr id="2" name="Title 1"/>
          <p:cNvSpPr>
            <a:spLocks noGrp="1"/>
          </p:cNvSpPr>
          <p:nvPr>
            <p:ph type="title"/>
          </p:nvPr>
        </p:nvSpPr>
        <p:spPr>
          <a:xfrm>
            <a:off x="673100" y="269875"/>
            <a:ext cx="7772400" cy="739941"/>
          </a:xfrm>
        </p:spPr>
        <p:txBody>
          <a:bodyPr/>
          <a:lstStyle/>
          <a:p>
            <a:r>
              <a:rPr lang="en-US" dirty="0"/>
              <a:t>1. </a:t>
            </a:r>
            <a:r>
              <a:rPr lang="en-US"/>
              <a:t>Project Information   </a:t>
            </a:r>
            <a:endParaRPr lang="en-US" dirty="0"/>
          </a:p>
        </p:txBody>
      </p:sp>
    </p:spTree>
    <p:extLst>
      <p:ext uri="{BB962C8B-B14F-4D97-AF65-F5344CB8AC3E}">
        <p14:creationId xmlns:p14="http://schemas.microsoft.com/office/powerpoint/2010/main" val="11296511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70</a:t>
            </a:fld>
            <a:endParaRPr lang="en-US" dirty="0"/>
          </a:p>
        </p:txBody>
      </p:sp>
      <p:pic>
        <p:nvPicPr>
          <p:cNvPr id="6" name="Picture 5" descr="The variation in design story force over the height of the building.  The horizontal axis labeled “Shear force (kip)” and runs from 0 to 4500 kips.  The vertical axis labeled “Elevation (feet)”, running from -5 to 50 feet.  Three lines.  Two labeled “NLRHA X-direction” and “NLRHA Y-direction”.  These two lines begin at 2600 kips and 2200 kips, respectively, at the first story of the building, and both reach a value of about 750 kips at the penthouse story. A third curve, labeled ELF (Equivalent Lateral Force procedure) generally has story shear values greater than the HLRHA curves. The ELF curves starts at 3500 kips at the first story and reduces to about 750 kips at the penthouse story.&#10;&#10;The upper-bound properties gave the worst case lateral loadings. Shown is a comparison of the NLRHA and ELF story shears. Torsion is added to these forces using the same approach as ELF proced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99" y="2047021"/>
            <a:ext cx="7863928" cy="4049428"/>
          </a:xfrm>
          <a:prstGeom prst="rect">
            <a:avLst/>
          </a:prstGeom>
        </p:spPr>
      </p:pic>
      <p:sp>
        <p:nvSpPr>
          <p:cNvPr id="7" name="Rectangle 6"/>
          <p:cNvSpPr/>
          <p:nvPr/>
        </p:nvSpPr>
        <p:spPr>
          <a:xfrm>
            <a:off x="437321" y="1545382"/>
            <a:ext cx="8627165" cy="461665"/>
          </a:xfrm>
          <a:prstGeom prst="rect">
            <a:avLst/>
          </a:prstGeom>
        </p:spPr>
        <p:txBody>
          <a:bodyPr wrap="square">
            <a:spAutoFit/>
          </a:bodyPr>
          <a:lstStyle/>
          <a:p>
            <a:pPr marL="180000" lvl="1"/>
            <a:r>
              <a:rPr lang="en-NZ" b="1" dirty="0"/>
              <a:t>Post-Processing – Lateral Forces</a:t>
            </a:r>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22349913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167685" y="6234906"/>
            <a:ext cx="1504950" cy="306388"/>
          </a:xfrm>
        </p:spPr>
        <p:txBody>
          <a:bodyPr/>
          <a:lstStyle/>
          <a:p>
            <a:pPr>
              <a:defRPr/>
            </a:pPr>
            <a:fld id="{C89CB261-678F-46C7-9B50-9F41C27EFD57}" type="slidenum">
              <a:rPr lang="en-US" smtClean="0"/>
              <a:pPr>
                <a:defRPr/>
              </a:pPr>
              <a:t>71</a:t>
            </a:fld>
            <a:endParaRPr lang="en-US" dirty="0"/>
          </a:p>
        </p:txBody>
      </p:sp>
      <p:pic>
        <p:nvPicPr>
          <p:cNvPr id="11" name="Picture 10" descr="Y-direction scale factor: 0.8 x 3853/2410=1.28"/>
          <p:cNvPicPr>
            <a:picLocks noChangeAspect="1"/>
          </p:cNvPicPr>
          <p:nvPr/>
        </p:nvPicPr>
        <p:blipFill rotWithShape="1">
          <a:blip r:embed="rId3" cstate="print"/>
          <a:srcRect l="7275" t="-7878"/>
          <a:stretch/>
        </p:blipFill>
        <p:spPr>
          <a:xfrm>
            <a:off x="2080225" y="3509596"/>
            <a:ext cx="4994635" cy="440093"/>
          </a:xfrm>
          <a:prstGeom prst="rect">
            <a:avLst/>
          </a:prstGeom>
        </p:spPr>
      </p:pic>
      <p:pic>
        <p:nvPicPr>
          <p:cNvPr id="10" name="Picture 9" descr="X-direction scale factor: 0.8 x 3853/2834=1.09"/>
          <p:cNvPicPr>
            <a:picLocks noChangeAspect="1"/>
          </p:cNvPicPr>
          <p:nvPr/>
        </p:nvPicPr>
        <p:blipFill rotWithShape="1">
          <a:blip r:embed="rId4" cstate="print"/>
          <a:srcRect l="6188" t="-19372" b="-1"/>
          <a:stretch/>
        </p:blipFill>
        <p:spPr>
          <a:xfrm>
            <a:off x="2100104" y="3109957"/>
            <a:ext cx="4954879" cy="440093"/>
          </a:xfrm>
          <a:prstGeom prst="rect">
            <a:avLst/>
          </a:prstGeom>
        </p:spPr>
      </p:pic>
      <p:sp>
        <p:nvSpPr>
          <p:cNvPr id="7" name="Rectangle 6"/>
          <p:cNvSpPr/>
          <p:nvPr/>
        </p:nvSpPr>
        <p:spPr>
          <a:xfrm>
            <a:off x="437321" y="1545382"/>
            <a:ext cx="8627165" cy="5139869"/>
          </a:xfrm>
          <a:prstGeom prst="rect">
            <a:avLst/>
          </a:prstGeom>
        </p:spPr>
        <p:txBody>
          <a:bodyPr wrap="square">
            <a:spAutoFit/>
          </a:bodyPr>
          <a:lstStyle/>
          <a:p>
            <a:pPr marL="180000" lvl="1"/>
            <a:r>
              <a:rPr lang="en-NZ" b="1" dirty="0"/>
              <a:t>Post-Processing – Lateral Forces</a:t>
            </a:r>
          </a:p>
          <a:p>
            <a:pPr marL="522900" lvl="1" indent="-342900">
              <a:buFont typeface="Arial" panose="020B0604020202020204" pitchFamily="34" charset="0"/>
              <a:buChar char="•"/>
            </a:pPr>
            <a:r>
              <a:rPr lang="en-US" sz="2000" dirty="0"/>
              <a:t>All elements </a:t>
            </a:r>
            <a:r>
              <a:rPr lang="en-US" sz="2000" b="1" u="sng" dirty="0">
                <a:solidFill>
                  <a:schemeClr val="accent6">
                    <a:lumMod val="75000"/>
                  </a:schemeClr>
                </a:solidFill>
              </a:rPr>
              <a:t>above</a:t>
            </a:r>
            <a:r>
              <a:rPr lang="en-US" sz="2000" dirty="0"/>
              <a:t> the isolation system shall be designed for lateral force </a:t>
            </a:r>
            <a:r>
              <a:rPr lang="en-US" sz="2000" b="1" dirty="0"/>
              <a:t>no less </a:t>
            </a:r>
            <a:r>
              <a:rPr lang="en-US" sz="2000" dirty="0"/>
              <a:t>than 80% of the ELF </a:t>
            </a:r>
            <a:r>
              <a:rPr lang="en-US" sz="2000" i="1" dirty="0" err="1"/>
              <a:t>V</a:t>
            </a:r>
            <a:r>
              <a:rPr lang="en-US" sz="2000" i="1" baseline="-25000" dirty="0" err="1"/>
              <a:t>b</a:t>
            </a:r>
            <a:r>
              <a:rPr lang="en-US" sz="2000" dirty="0"/>
              <a:t> for this regular structure. Therefore increase NLRHA forces by:</a:t>
            </a:r>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endParaRPr lang="en-US" sz="2000" dirty="0"/>
          </a:p>
          <a:p>
            <a:pPr marL="522900" lvl="1" indent="-342900">
              <a:buFont typeface="Arial" panose="020B0604020202020204" pitchFamily="34" charset="0"/>
              <a:buChar char="•"/>
            </a:pPr>
            <a:r>
              <a:rPr lang="en-US" sz="2000" dirty="0"/>
              <a:t>All elements </a:t>
            </a:r>
            <a:r>
              <a:rPr lang="en-US" sz="2000" b="1" u="sng" dirty="0">
                <a:solidFill>
                  <a:schemeClr val="accent6">
                    <a:lumMod val="75000"/>
                  </a:schemeClr>
                </a:solidFill>
              </a:rPr>
              <a:t>below</a:t>
            </a:r>
            <a:r>
              <a:rPr lang="en-US" sz="2000" dirty="0"/>
              <a:t> the isolation system shall be designed for lateral force </a:t>
            </a:r>
            <a:r>
              <a:rPr lang="en-US" sz="2000" b="1" dirty="0"/>
              <a:t>no less </a:t>
            </a:r>
            <a:r>
              <a:rPr lang="en-US" sz="2000" dirty="0"/>
              <a:t>than 90% of the ELF </a:t>
            </a:r>
            <a:r>
              <a:rPr lang="en-US" sz="2000" i="1" dirty="0" err="1"/>
              <a:t>V</a:t>
            </a:r>
            <a:r>
              <a:rPr lang="en-US" sz="2000" i="1" baseline="-25000" dirty="0" err="1"/>
              <a:t>b</a:t>
            </a:r>
            <a:r>
              <a:rPr lang="en-US" sz="2000" dirty="0"/>
              <a:t> </a:t>
            </a:r>
          </a:p>
          <a:p>
            <a:pPr marL="180000" lvl="1"/>
            <a:r>
              <a:rPr lang="en-US" sz="2000" dirty="0"/>
              <a:t>	</a:t>
            </a:r>
            <a:r>
              <a:rPr lang="en-US" sz="2000" i="1" dirty="0"/>
              <a:t>i.e. increase scale factors above further by 0.9/0.8 = 1.13</a:t>
            </a:r>
          </a:p>
          <a:p>
            <a:pPr marL="180000" lvl="1"/>
            <a:r>
              <a:rPr lang="en-US" sz="2000" dirty="0"/>
              <a:t> </a:t>
            </a:r>
          </a:p>
          <a:p>
            <a:pPr marL="522900" lvl="1" indent="-342900">
              <a:buFont typeface="Arial" panose="020B0604020202020204" pitchFamily="34" charset="0"/>
              <a:buChar char="•"/>
            </a:pPr>
            <a:endParaRPr lang="en-US" sz="2000" b="1" dirty="0"/>
          </a:p>
          <a:p>
            <a:pPr marL="522900" lvl="1" indent="-342900">
              <a:buFont typeface="Arial" panose="020B0604020202020204" pitchFamily="34" charset="0"/>
              <a:buChar char="•"/>
            </a:pPr>
            <a:endParaRPr lang="en-US" sz="2000" dirty="0"/>
          </a:p>
          <a:p>
            <a:pPr marL="180000" lvl="1"/>
            <a:endParaRPr lang="en-US" b="1" dirty="0"/>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418606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7" end="7"/>
                                            </p:txEl>
                                          </p:spTgt>
                                        </p:tgtEl>
                                        <p:attrNameLst>
                                          <p:attrName>style.visibility</p:attrName>
                                        </p:attrNameLst>
                                      </p:cBhvr>
                                      <p:to>
                                        <p:strVal val="visible"/>
                                      </p:to>
                                    </p:set>
                                    <p:animEffect transition="in" filter="fade">
                                      <p:cBhvr>
                                        <p:cTn id="7" dur="500"/>
                                        <p:tgtEl>
                                          <p:spTgt spid="7">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8" end="8"/>
                                            </p:txEl>
                                          </p:spTgt>
                                        </p:tgtEl>
                                        <p:attrNameLst>
                                          <p:attrName>style.visibility</p:attrName>
                                        </p:attrNameLst>
                                      </p:cBhvr>
                                      <p:to>
                                        <p:strVal val="visible"/>
                                      </p:to>
                                    </p:set>
                                    <p:animEffect transition="in" filter="fade">
                                      <p:cBhvr>
                                        <p:cTn id="10"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72</a:t>
            </a:fld>
            <a:endParaRPr lang="en-US" dirty="0"/>
          </a:p>
        </p:txBody>
      </p:sp>
      <p:pic>
        <p:nvPicPr>
          <p:cNvPr id="12" name="Picture 11" descr="Table -- The combination of vertical/axial loads on the bearings to be used for design consist of static dead and live loads, torsion (from the ELF procedure), vertical earthquake loads per the vertical response spectrum analysis, as well as the overturning/vertical effects of horizontal earthquake loads from the NLRHA (which are increased by scale factors per minimum requirements). &#10;&#10;These loads are less critical than the ELF analysis. Although tension still occurs in some bearings, the force is less than 3GA so is manageable for quality manufacturers." title="Maximum and Minimum Bearing Vertical Loads, Upper-Bound Propert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4246" y="1604248"/>
            <a:ext cx="4948335" cy="4650828"/>
          </a:xfrm>
          <a:prstGeom prst="rect">
            <a:avLst/>
          </a:prstGeom>
        </p:spPr>
      </p:pic>
      <p:sp>
        <p:nvSpPr>
          <p:cNvPr id="7" name="Rectangle 6"/>
          <p:cNvSpPr/>
          <p:nvPr/>
        </p:nvSpPr>
        <p:spPr>
          <a:xfrm>
            <a:off x="437321" y="1667505"/>
            <a:ext cx="3446925" cy="4524315"/>
          </a:xfrm>
          <a:prstGeom prst="rect">
            <a:avLst/>
          </a:prstGeom>
        </p:spPr>
        <p:txBody>
          <a:bodyPr wrap="square">
            <a:spAutoFit/>
          </a:bodyPr>
          <a:lstStyle/>
          <a:p>
            <a:pPr marL="522900" lvl="1" indent="-342900">
              <a:buFont typeface="Arial" panose="020B0604020202020204" pitchFamily="34" charset="0"/>
              <a:buChar char="•"/>
            </a:pPr>
            <a:r>
              <a:rPr lang="en-NZ" b="1" dirty="0"/>
              <a:t>Post-Processing – Bearing Vertical Loads</a:t>
            </a:r>
          </a:p>
          <a:p>
            <a:pPr marL="522900" lvl="1" indent="-342900">
              <a:buFont typeface="Arial" panose="020B0604020202020204" pitchFamily="34" charset="0"/>
              <a:buChar char="•"/>
            </a:pPr>
            <a:endParaRPr lang="en-NZ" sz="1800" dirty="0"/>
          </a:p>
          <a:p>
            <a:pPr marL="522900" lvl="1" indent="-342900">
              <a:buFont typeface="Arial" panose="020B0604020202020204" pitchFamily="34" charset="0"/>
              <a:buChar char="•"/>
            </a:pPr>
            <a:r>
              <a:rPr lang="en-NZ" sz="1800" dirty="0"/>
              <a:t>Maximum compression loads are 829 and 986 kip for 100% and 30% of the maximum horizontal displacement, respectively.</a:t>
            </a:r>
          </a:p>
          <a:p>
            <a:pPr marL="522900" lvl="1" indent="-342900">
              <a:buFont typeface="Arial" panose="020B0604020202020204" pitchFamily="34" charset="0"/>
              <a:buChar char="•"/>
            </a:pPr>
            <a:endParaRPr lang="en-NZ" sz="1800" dirty="0"/>
          </a:p>
          <a:p>
            <a:pPr marL="522900" lvl="1" indent="-342900">
              <a:buFont typeface="Arial" panose="020B0604020202020204" pitchFamily="34" charset="0"/>
              <a:buChar char="•"/>
            </a:pPr>
            <a:r>
              <a:rPr lang="en-NZ" sz="1800" dirty="0"/>
              <a:t>Maximum tension loads are both 74 kip for 100% and 30% of the maximum horizontal displacement.</a:t>
            </a:r>
          </a:p>
          <a:p>
            <a:pPr marL="180000" lvl="1"/>
            <a:endParaRPr lang="en-NZ" sz="1800" dirty="0"/>
          </a:p>
        </p:txBody>
      </p:sp>
      <p:sp>
        <p:nvSpPr>
          <p:cNvPr id="3" name="Content Placeholder 2"/>
          <p:cNvSpPr>
            <a:spLocks noGrp="1"/>
          </p:cNvSpPr>
          <p:nvPr>
            <p:ph idx="1"/>
          </p:nvPr>
        </p:nvSpPr>
        <p:spPr>
          <a:xfrm>
            <a:off x="673099" y="1080948"/>
            <a:ext cx="7389523" cy="628098"/>
          </a:xfrm>
        </p:spPr>
        <p:txBody>
          <a:bodyPr/>
          <a:lstStyle/>
          <a:p>
            <a:pPr marL="637200" lvl="1" indent="-457200">
              <a:buFont typeface="+mj-lt"/>
              <a:buAutoNum type="alphaLcParenR" startAt="2"/>
            </a:pPr>
            <a:r>
              <a:rPr lang="en-NZ" sz="2400" u="sng" dirty="0">
                <a:solidFill>
                  <a:schemeClr val="accent6">
                    <a:lumMod val="75000"/>
                  </a:schemeClr>
                </a:solidFill>
              </a:rPr>
              <a:t>Response History Analysis</a:t>
            </a:r>
            <a:endParaRPr lang="en-NZ" sz="2400" i="1" u="sng" baseline="-25000" dirty="0">
              <a:solidFill>
                <a:schemeClr val="accent6">
                  <a:lumMod val="75000"/>
                </a:schemeClr>
              </a:solidFill>
            </a:endParaRPr>
          </a:p>
          <a:p>
            <a:pPr marL="522900" lvl="1" indent="-342900">
              <a:buFont typeface="Arial" panose="020B0604020202020204" pitchFamily="34" charset="0"/>
              <a:buChar char="•"/>
            </a:pPr>
            <a:endParaRPr lang="en-NZ" sz="2400"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6. Dynamic Analyses</a:t>
            </a:r>
          </a:p>
        </p:txBody>
      </p:sp>
    </p:spTree>
    <p:extLst>
      <p:ext uri="{BB962C8B-B14F-4D97-AF65-F5344CB8AC3E}">
        <p14:creationId xmlns:p14="http://schemas.microsoft.com/office/powerpoint/2010/main" val="196640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p:txBody>
          <a:bodyPr/>
          <a:lstStyle/>
          <a:p>
            <a:pPr>
              <a:defRPr/>
            </a:pPr>
            <a:r>
              <a:rPr lang="en-US" dirty="0"/>
              <a:t> </a:t>
            </a:r>
            <a:fld id="{C89CB261-678F-46C7-9B50-9F41C27EFD57}" type="slidenum">
              <a:rPr lang="en-US" smtClean="0"/>
              <a:pPr>
                <a:defRPr/>
              </a:pPr>
              <a:t>73</a:t>
            </a:fld>
            <a:endParaRPr lang="en-US" dirty="0"/>
          </a:p>
        </p:txBody>
      </p:sp>
      <p:pic>
        <p:nvPicPr>
          <p:cNvPr id="8" name="Picture 7" descr="Table -- There are four distinct elements of prototype testing.  Firstly, the prototype isolators are tested under the same conditions as that which will be done for production testing, so that acceptance criteria can be set for production isolators.  Secondly, cyclic load tests at constant and incremental displacement amplitudes are required to establish the force-deflection properties of isolators (e.g., stiffness, strength and bounds) for typical, maximum, and minimum vertical loads.  Thirdly, 14 cycles of load at the 75% of the maximum displacement (DM= 7.8 inches) are required to assess isolator prototype “durability” for typical vertical load (290 kips).   The number of cycles is based on the formula, 30 SM1/SMSBM ≥ 10 cycles of load which is a conservative estimate of the effective number of cycles for two maximum considered earthquake events (i.e., main shock plus after shock as large as the main shock)   Finally, static load tests are required to check isolator stability at maximum displacement and for both maximum downward load (830 kips) and minimum downward load which includes uplift. Tension is elastomeric isolators is discouraged, although quality isolators can sustain tension stresses up to 3GA. Capabilities and of tension testing should be coordinated with the manufactu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8665" y="1529886"/>
            <a:ext cx="4926368" cy="4571477"/>
          </a:xfrm>
          <a:prstGeom prst="rect">
            <a:avLst/>
          </a:prstGeom>
        </p:spPr>
      </p:pic>
      <p:sp>
        <p:nvSpPr>
          <p:cNvPr id="17" name="Content Placeholder 2"/>
          <p:cNvSpPr txBox="1">
            <a:spLocks/>
          </p:cNvSpPr>
          <p:nvPr/>
        </p:nvSpPr>
        <p:spPr bwMode="auto">
          <a:xfrm>
            <a:off x="212021" y="1790779"/>
            <a:ext cx="3231865" cy="3492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637200" lvl="1" indent="-457200">
              <a:buFont typeface="+mj-lt"/>
              <a:buAutoNum type="arabicPeriod"/>
            </a:pPr>
            <a:r>
              <a:rPr lang="en-NZ" sz="1800" kern="0" dirty="0"/>
              <a:t>For setting acceptance criteria of production testing</a:t>
            </a:r>
          </a:p>
          <a:p>
            <a:pPr marL="637200" lvl="1" indent="-457200">
              <a:buFont typeface="+mj-lt"/>
              <a:buAutoNum type="arabicPeriod"/>
            </a:pPr>
            <a:r>
              <a:rPr lang="en-NZ" sz="1800" kern="0" dirty="0"/>
              <a:t>To determine nominal properties and </a:t>
            </a:r>
            <a:r>
              <a:rPr lang="el-GR" sz="1800" kern="0" dirty="0"/>
              <a:t>λ</a:t>
            </a:r>
            <a:r>
              <a:rPr lang="en-NZ" sz="1800" kern="0" baseline="-25000" dirty="0"/>
              <a:t>test</a:t>
            </a:r>
            <a:r>
              <a:rPr lang="en-NZ" sz="1800" kern="0" dirty="0"/>
              <a:t> factors</a:t>
            </a:r>
          </a:p>
          <a:p>
            <a:pPr marL="637200" lvl="1" indent="-457200">
              <a:buFont typeface="+mj-lt"/>
              <a:buAutoNum type="arabicPeriod"/>
            </a:pPr>
            <a:r>
              <a:rPr lang="en-NZ" sz="1800" kern="0" dirty="0"/>
              <a:t>To check durability of isolator for multiple earthquake events</a:t>
            </a:r>
          </a:p>
          <a:p>
            <a:pPr marL="637200" lvl="1" indent="-457200">
              <a:buFont typeface="+mj-lt"/>
              <a:buAutoNum type="arabicPeriod"/>
            </a:pPr>
            <a:r>
              <a:rPr lang="en-NZ" sz="1800" kern="0" dirty="0"/>
              <a:t>Stability of isolator in extreme conditions</a:t>
            </a:r>
          </a:p>
        </p:txBody>
      </p:sp>
      <p:sp>
        <p:nvSpPr>
          <p:cNvPr id="3" name="Content Placeholder 2"/>
          <p:cNvSpPr>
            <a:spLocks noGrp="1"/>
          </p:cNvSpPr>
          <p:nvPr>
            <p:ph idx="1"/>
          </p:nvPr>
        </p:nvSpPr>
        <p:spPr>
          <a:xfrm>
            <a:off x="626800" y="1030327"/>
            <a:ext cx="7389523" cy="628098"/>
          </a:xfrm>
        </p:spPr>
        <p:txBody>
          <a:bodyPr/>
          <a:lstStyle/>
          <a:p>
            <a:pPr marL="522900" lvl="1" indent="-342900">
              <a:buFont typeface="Arial" panose="020B0604020202020204" pitchFamily="34" charset="0"/>
              <a:buChar char="•"/>
            </a:pPr>
            <a:r>
              <a:rPr lang="en-NZ" sz="2400" b="1" dirty="0"/>
              <a:t>Prototype testing of 2 isolators</a:t>
            </a:r>
          </a:p>
        </p:txBody>
      </p:sp>
      <p:sp>
        <p:nvSpPr>
          <p:cNvPr id="2" name="Title 1"/>
          <p:cNvSpPr>
            <a:spLocks noGrp="1"/>
          </p:cNvSpPr>
          <p:nvPr>
            <p:ph type="title"/>
          </p:nvPr>
        </p:nvSpPr>
        <p:spPr>
          <a:xfrm>
            <a:off x="673100" y="269875"/>
            <a:ext cx="7772400" cy="760452"/>
          </a:xfrm>
        </p:spPr>
        <p:txBody>
          <a:bodyPr/>
          <a:lstStyle/>
          <a:p>
            <a:r>
              <a:rPr lang="en-US" dirty="0">
                <a:solidFill>
                  <a:srgbClr val="FF0000"/>
                </a:solidFill>
              </a:rPr>
              <a:t>7. Testing Requirements</a:t>
            </a:r>
          </a:p>
        </p:txBody>
      </p:sp>
    </p:spTree>
    <p:extLst>
      <p:ext uri="{BB962C8B-B14F-4D97-AF65-F5344CB8AC3E}">
        <p14:creationId xmlns:p14="http://schemas.microsoft.com/office/powerpoint/2010/main" val="57039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fade">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fade">
                                      <p:cBhvr>
                                        <p:cTn id="22"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74</a:t>
            </a:fld>
            <a:endParaRPr lang="en-US" dirty="0"/>
          </a:p>
        </p:txBody>
      </p:sp>
      <p:sp>
        <p:nvSpPr>
          <p:cNvPr id="4" name="Footer Placeholder 3"/>
          <p:cNvSpPr>
            <a:spLocks noGrp="1"/>
          </p:cNvSpPr>
          <p:nvPr>
            <p:ph type="ftr" sz="quarter" idx="10"/>
          </p:nvPr>
        </p:nvSpPr>
        <p:spPr>
          <a:xfrm>
            <a:off x="2100104" y="6234906"/>
            <a:ext cx="4557712" cy="319088"/>
          </a:xfrm>
        </p:spPr>
        <p:txBody>
          <a:bodyPr/>
          <a:lstStyle/>
          <a:p>
            <a:pPr>
              <a:defRPr/>
            </a:pPr>
            <a:r>
              <a:rPr lang="en-US" dirty="0"/>
              <a:t>Instructional Material Complementing FEMA P-1051, Design Examples</a:t>
            </a:r>
            <a:endParaRPr lang="en-US" i="1" dirty="0"/>
          </a:p>
        </p:txBody>
      </p:sp>
      <p:sp>
        <p:nvSpPr>
          <p:cNvPr id="9" name="TextBox 8"/>
          <p:cNvSpPr txBox="1"/>
          <p:nvPr/>
        </p:nvSpPr>
        <p:spPr>
          <a:xfrm>
            <a:off x="5132440" y="5914304"/>
            <a:ext cx="4011560" cy="314856"/>
          </a:xfrm>
          <a:prstGeom prst="rect">
            <a:avLst/>
          </a:prstGeom>
          <a:noFill/>
        </p:spPr>
        <p:txBody>
          <a:bodyPr wrap="square" rtlCol="0">
            <a:spAutoFit/>
          </a:bodyPr>
          <a:lstStyle/>
          <a:p>
            <a:r>
              <a:rPr lang="en-NZ" sz="1400" dirty="0">
                <a:solidFill>
                  <a:schemeClr val="bg1">
                    <a:lumMod val="50000"/>
                  </a:schemeClr>
                </a:solidFill>
              </a:rPr>
              <a:t>Reference: MCEER-11-0004 SUNY, Buffalo, NY</a:t>
            </a:r>
            <a:endParaRPr lang="en-US" sz="1400" dirty="0">
              <a:solidFill>
                <a:schemeClr val="bg1">
                  <a:lumMod val="50000"/>
                </a:schemeClr>
              </a:solidFill>
            </a:endParaRPr>
          </a:p>
        </p:txBody>
      </p:sp>
      <p:pic>
        <p:nvPicPr>
          <p:cNvPr id="18" name="Picture 17" descr="Later force vs. displacement characteristics of an isolation bearing evaluated for both lower bound and upper bound properties. The upper bound properties the shear stiffness and shear strength of the isolation bearing are both higher than when the evaluation is carried out using lower bound properties."/>
          <p:cNvPicPr>
            <a:picLocks noChangeAspect="1"/>
          </p:cNvPicPr>
          <p:nvPr/>
        </p:nvPicPr>
        <p:blipFill>
          <a:blip r:embed="rId3" cstate="print"/>
          <a:stretch>
            <a:fillRect/>
          </a:stretch>
        </p:blipFill>
        <p:spPr>
          <a:xfrm>
            <a:off x="5313909" y="2694359"/>
            <a:ext cx="3830091" cy="3188745"/>
          </a:xfrm>
          <a:prstGeom prst="rect">
            <a:avLst/>
          </a:prstGeom>
        </p:spPr>
      </p:pic>
      <p:sp>
        <p:nvSpPr>
          <p:cNvPr id="17" name="Content Placeholder 2"/>
          <p:cNvSpPr txBox="1">
            <a:spLocks/>
          </p:cNvSpPr>
          <p:nvPr/>
        </p:nvSpPr>
        <p:spPr bwMode="auto">
          <a:xfrm>
            <a:off x="437321" y="1612043"/>
            <a:ext cx="6108314" cy="3492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a:lstStyle>
          <a:p>
            <a:pPr marL="637200" lvl="1" indent="-457200">
              <a:buFont typeface="+mj-lt"/>
              <a:buAutoNum type="arabicPeriod"/>
            </a:pPr>
            <a:r>
              <a:rPr lang="en-US" sz="2000" dirty="0"/>
              <a:t>Positive incremental restoring force capacity for re-centering</a:t>
            </a:r>
          </a:p>
          <a:p>
            <a:pPr marL="637200" lvl="1" indent="-457200">
              <a:buFont typeface="+mj-lt"/>
              <a:buAutoNum type="arabicPeriod"/>
            </a:pPr>
            <a:r>
              <a:rPr lang="en-US" sz="2000" dirty="0"/>
              <a:t>Reliable force-deflection properties with limited manufacturing variations</a:t>
            </a:r>
          </a:p>
          <a:p>
            <a:pPr marL="180000" lvl="1" indent="0">
              <a:buNone/>
            </a:pPr>
            <a:r>
              <a:rPr lang="en-NZ" sz="2000" kern="0" dirty="0"/>
              <a:t>3. &amp; 4. </a:t>
            </a:r>
            <a:r>
              <a:rPr lang="en-NZ" sz="2000" dirty="0"/>
              <a:t>Measured lateral force-displacement 	response that lies between the limits set 	forth by the engineer-of-record for the 	specified cycles of dynamic loading &amp; is 	durable for multiple earthquakes.</a:t>
            </a:r>
          </a:p>
          <a:p>
            <a:pPr marL="180000" lvl="1" indent="0">
              <a:buNone/>
            </a:pPr>
            <a:r>
              <a:rPr lang="en-NZ" sz="2000" kern="0" dirty="0"/>
              <a:t>5.   Remain stable under worst case loading conditions</a:t>
            </a:r>
          </a:p>
        </p:txBody>
      </p:sp>
      <p:sp>
        <p:nvSpPr>
          <p:cNvPr id="3" name="Content Placeholder 2"/>
          <p:cNvSpPr>
            <a:spLocks noGrp="1"/>
          </p:cNvSpPr>
          <p:nvPr>
            <p:ph idx="1"/>
          </p:nvPr>
        </p:nvSpPr>
        <p:spPr>
          <a:xfrm>
            <a:off x="626800" y="1030327"/>
            <a:ext cx="7389523" cy="628098"/>
          </a:xfrm>
        </p:spPr>
        <p:txBody>
          <a:bodyPr/>
          <a:lstStyle/>
          <a:p>
            <a:pPr marL="522900" lvl="1" indent="-342900">
              <a:buFont typeface="Arial" panose="020B0604020202020204" pitchFamily="34" charset="0"/>
              <a:buChar char="•"/>
            </a:pPr>
            <a:r>
              <a:rPr lang="en-NZ" sz="2400" b="1" dirty="0"/>
              <a:t>Prototype units are acceptable if they have:</a:t>
            </a:r>
            <a:endParaRPr lang="en-NZ" sz="2400" b="1" i="1" dirty="0"/>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7. Testing Requirements</a:t>
            </a:r>
          </a:p>
        </p:txBody>
      </p:sp>
    </p:spTree>
    <p:extLst>
      <p:ext uri="{BB962C8B-B14F-4D97-AF65-F5344CB8AC3E}">
        <p14:creationId xmlns:p14="http://schemas.microsoft.com/office/powerpoint/2010/main" val="170123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fade">
                                      <p:cBhvr>
                                        <p:cTn id="17" dur="500"/>
                                        <p:tgtEl>
                                          <p:spTgt spid="17">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Effect transition="in" filter="fade">
                                      <p:cBhvr>
                                        <p:cTn id="25"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2100104" y="6234906"/>
            <a:ext cx="4557712" cy="319088"/>
          </a:xfrm>
        </p:spPr>
        <p:txBody>
          <a:bodyPr/>
          <a:lstStyle/>
          <a:p>
            <a:pPr>
              <a:defRPr/>
            </a:pPr>
            <a:r>
              <a:rPr lang="en-US"/>
              <a:t>Instructional Material Complementing FEMA P-1051, Design Examples</a:t>
            </a:r>
            <a:endParaRPr lang="en-US" i="1" dirty="0"/>
          </a:p>
        </p:txBody>
      </p:sp>
      <p:sp>
        <p:nvSpPr>
          <p:cNvPr id="5" name="Slide Number Placeholder 4"/>
          <p:cNvSpPr>
            <a:spLocks noGrp="1"/>
          </p:cNvSpPr>
          <p:nvPr>
            <p:ph type="sldNum" sz="quarter" idx="11"/>
          </p:nvPr>
        </p:nvSpPr>
        <p:spPr>
          <a:xfrm>
            <a:off x="7019193" y="6247606"/>
            <a:ext cx="1504950" cy="306388"/>
          </a:xfrm>
        </p:spPr>
        <p:txBody>
          <a:bodyPr/>
          <a:lstStyle/>
          <a:p>
            <a:pPr>
              <a:defRPr/>
            </a:pPr>
            <a:fld id="{C89CB261-678F-46C7-9B50-9F41C27EFD57}" type="slidenum">
              <a:rPr lang="en-US" smtClean="0"/>
              <a:pPr>
                <a:defRPr/>
              </a:pPr>
              <a:t>75</a:t>
            </a:fld>
            <a:endParaRPr lang="en-US" dirty="0"/>
          </a:p>
        </p:txBody>
      </p:sp>
      <p:pic>
        <p:nvPicPr>
          <p:cNvPr id="8" name="Picture 7" descr="Example Production Test Requirements -- testing performed quasi-statically "/>
          <p:cNvPicPr>
            <a:picLocks noChangeAspect="1"/>
          </p:cNvPicPr>
          <p:nvPr/>
        </p:nvPicPr>
        <p:blipFill>
          <a:blip r:embed="rId3" cstate="print"/>
          <a:stretch>
            <a:fillRect/>
          </a:stretch>
        </p:blipFill>
        <p:spPr>
          <a:xfrm>
            <a:off x="1012554" y="1886994"/>
            <a:ext cx="7003769" cy="1423695"/>
          </a:xfrm>
          <a:prstGeom prst="rect">
            <a:avLst/>
          </a:prstGeom>
        </p:spPr>
      </p:pic>
      <p:sp>
        <p:nvSpPr>
          <p:cNvPr id="3" name="Content Placeholder 2"/>
          <p:cNvSpPr>
            <a:spLocks noGrp="1"/>
          </p:cNvSpPr>
          <p:nvPr>
            <p:ph idx="1"/>
          </p:nvPr>
        </p:nvSpPr>
        <p:spPr>
          <a:xfrm>
            <a:off x="626800" y="1147647"/>
            <a:ext cx="7389523" cy="628098"/>
          </a:xfrm>
        </p:spPr>
        <p:txBody>
          <a:bodyPr/>
          <a:lstStyle/>
          <a:p>
            <a:pPr marL="522900" lvl="1" indent="-342900">
              <a:buFont typeface="Arial" panose="020B0604020202020204" pitchFamily="34" charset="0"/>
              <a:buChar char="•"/>
            </a:pPr>
            <a:r>
              <a:rPr lang="en-NZ" sz="2400" b="1" dirty="0"/>
              <a:t>Production testing of </a:t>
            </a:r>
            <a:r>
              <a:rPr lang="en-NZ" sz="2400" b="1" u="sng" dirty="0">
                <a:solidFill>
                  <a:schemeClr val="accent6">
                    <a:lumMod val="75000"/>
                  </a:schemeClr>
                </a:solidFill>
              </a:rPr>
              <a:t>all</a:t>
            </a:r>
            <a:r>
              <a:rPr lang="en-NZ" sz="2400" b="1" dirty="0"/>
              <a:t> (100%) isolators</a:t>
            </a:r>
          </a:p>
        </p:txBody>
      </p:sp>
      <p:sp>
        <p:nvSpPr>
          <p:cNvPr id="2" name="Title 1"/>
          <p:cNvSpPr>
            <a:spLocks noGrp="1"/>
          </p:cNvSpPr>
          <p:nvPr>
            <p:ph type="title"/>
          </p:nvPr>
        </p:nvSpPr>
        <p:spPr>
          <a:xfrm>
            <a:off x="673100" y="269875"/>
            <a:ext cx="7772400" cy="760452"/>
          </a:xfrm>
        </p:spPr>
        <p:txBody>
          <a:bodyPr/>
          <a:lstStyle/>
          <a:p>
            <a:r>
              <a:rPr lang="en-US" dirty="0">
                <a:solidFill>
                  <a:schemeClr val="accent6">
                    <a:lumMod val="75000"/>
                  </a:schemeClr>
                </a:solidFill>
              </a:rPr>
              <a:t>7. Testing Requirements</a:t>
            </a:r>
          </a:p>
        </p:txBody>
      </p:sp>
    </p:spTree>
    <p:extLst>
      <p:ext uri="{BB962C8B-B14F-4D97-AF65-F5344CB8AC3E}">
        <p14:creationId xmlns:p14="http://schemas.microsoft.com/office/powerpoint/2010/main" val="19240724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pPr>
              <a:defRPr/>
            </a:pPr>
            <a:r>
              <a:rPr lang="en-US"/>
              <a:t>Instructional Material Complementing FEMA P-1051, Design Examples</a:t>
            </a:r>
            <a:endParaRPr lang="en-US" i="1" dirty="0"/>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914044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8</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8" name="Picture 7" descr="An elevation view showing longitudinal bracing on Lines B and D. The lateral force resisting system consists of a roughly symmetrical pattern of concentrically braced frames. These frames are located on Gridlines B and D in the longitudinal direction and on Gridlines 2, 4 and 6 in the transverse direction. It should be noted that the locations of the braced frames spread out gradually, and the number of braces increases, from the top of the building to the bottom. This distributes overturning forces to many bays, which minimizes the uplift force in any individual bay."/>
          <p:cNvPicPr/>
          <p:nvPr/>
        </p:nvPicPr>
        <p:blipFill>
          <a:blip r:embed="rId3" cstate="print"/>
          <a:srcRect/>
          <a:stretch>
            <a:fillRect/>
          </a:stretch>
        </p:blipFill>
        <p:spPr bwMode="auto">
          <a:xfrm>
            <a:off x="1592826" y="2064772"/>
            <a:ext cx="6397420" cy="2979175"/>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3099631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9CB261-678F-46C7-9B50-9F41C27EFD57}" type="slidenum">
              <a:rPr lang="en-US" smtClean="0"/>
              <a:pPr>
                <a:defRPr/>
              </a:pPr>
              <a:t>9</a:t>
            </a:fld>
            <a:endParaRPr lang="en-US" dirty="0"/>
          </a:p>
        </p:txBody>
      </p:sp>
      <p:sp>
        <p:nvSpPr>
          <p:cNvPr id="4" name="Footer Placeholder 3"/>
          <p:cNvSpPr>
            <a:spLocks noGrp="1"/>
          </p:cNvSpPr>
          <p:nvPr>
            <p:ph type="ftr" sz="quarter" idx="10"/>
          </p:nvPr>
        </p:nvSpPr>
        <p:spPr/>
        <p:txBody>
          <a:bodyPr/>
          <a:lstStyle/>
          <a:p>
            <a:pPr>
              <a:defRPr/>
            </a:pPr>
            <a:r>
              <a:rPr lang="en-US"/>
              <a:t>Instructional Material Complementing FEMA P-1051, Design Examples</a:t>
            </a:r>
            <a:endParaRPr lang="en-US" i="1" dirty="0"/>
          </a:p>
        </p:txBody>
      </p:sp>
      <p:pic>
        <p:nvPicPr>
          <p:cNvPr id="7" name="Picture 6" descr="Line 4 bracing"/>
          <p:cNvPicPr/>
          <p:nvPr/>
        </p:nvPicPr>
        <p:blipFill>
          <a:blip r:embed="rId3" cstate="print"/>
          <a:srcRect/>
          <a:stretch>
            <a:fillRect/>
          </a:stretch>
        </p:blipFill>
        <p:spPr bwMode="auto">
          <a:xfrm>
            <a:off x="4823951" y="2161046"/>
            <a:ext cx="4296697" cy="2913176"/>
          </a:xfrm>
          <a:prstGeom prst="rect">
            <a:avLst/>
          </a:prstGeom>
          <a:noFill/>
          <a:ln w="9525">
            <a:noFill/>
            <a:miter lim="800000"/>
            <a:headEnd/>
            <a:tailEnd/>
          </a:ln>
        </p:spPr>
      </p:pic>
      <p:pic>
        <p:nvPicPr>
          <p:cNvPr id="8" name="Picture 7" descr="transverse bracing on Lines 2 and 6"/>
          <p:cNvPicPr/>
          <p:nvPr/>
        </p:nvPicPr>
        <p:blipFill>
          <a:blip r:embed="rId4" cstate="print"/>
          <a:srcRect/>
          <a:stretch>
            <a:fillRect/>
          </a:stretch>
        </p:blipFill>
        <p:spPr bwMode="auto">
          <a:xfrm>
            <a:off x="240480" y="2154044"/>
            <a:ext cx="4318820" cy="2920178"/>
          </a:xfrm>
          <a:prstGeom prst="rect">
            <a:avLst/>
          </a:prstGeom>
          <a:noFill/>
          <a:ln w="9525">
            <a:noFill/>
            <a:miter lim="800000"/>
            <a:headEnd/>
            <a:tailEnd/>
          </a:ln>
        </p:spPr>
      </p:pic>
      <p:sp>
        <p:nvSpPr>
          <p:cNvPr id="2" name="Title 1"/>
          <p:cNvSpPr>
            <a:spLocks noGrp="1"/>
          </p:cNvSpPr>
          <p:nvPr>
            <p:ph type="title"/>
          </p:nvPr>
        </p:nvSpPr>
        <p:spPr>
          <a:xfrm>
            <a:off x="673100" y="269875"/>
            <a:ext cx="7772400" cy="922821"/>
          </a:xfrm>
        </p:spPr>
        <p:txBody>
          <a:bodyPr/>
          <a:lstStyle/>
          <a:p>
            <a:r>
              <a:rPr lang="en-US" dirty="0"/>
              <a:t>1. Project Information</a:t>
            </a:r>
          </a:p>
        </p:txBody>
      </p:sp>
    </p:spTree>
    <p:extLst>
      <p:ext uri="{BB962C8B-B14F-4D97-AF65-F5344CB8AC3E}">
        <p14:creationId xmlns:p14="http://schemas.microsoft.com/office/powerpoint/2010/main" val="79075324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42486</TotalTime>
  <Words>13469</Words>
  <Application>Microsoft Office PowerPoint</Application>
  <PresentationFormat>On-screen Show (4:3)</PresentationFormat>
  <Paragraphs>1035</Paragraphs>
  <Slides>76</Slides>
  <Notes>75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0</vt:i4>
      </vt:variant>
      <vt:variant>
        <vt:lpstr>Slide Titles</vt:lpstr>
      </vt:variant>
      <vt:variant>
        <vt:i4>76</vt:i4>
      </vt:variant>
    </vt:vector>
  </HeadingPairs>
  <TitlesOfParts>
    <vt:vector size="81" baseType="lpstr">
      <vt:lpstr>Arial</vt:lpstr>
      <vt:lpstr>Calibri</vt:lpstr>
      <vt:lpstr>Times New Roman</vt:lpstr>
      <vt:lpstr>Wingdings</vt:lpstr>
      <vt:lpstr>Default Design</vt:lpstr>
      <vt:lpstr>Seismically Isolated Structures</vt:lpstr>
      <vt:lpstr>Presentation Objectives</vt:lpstr>
      <vt:lpstr>Overview of Design Example</vt:lpstr>
      <vt:lpstr>1. Project Information</vt:lpstr>
      <vt:lpstr>1. Project Information </vt:lpstr>
      <vt:lpstr>1. Project Information  </vt:lpstr>
      <vt:lpstr>1. Project Information   </vt:lpstr>
      <vt:lpstr>1. Project Information</vt:lpstr>
      <vt:lpstr>1. Project Information</vt:lpstr>
      <vt:lpstr>1. Project Information</vt:lpstr>
      <vt:lpstr>1. Project Information</vt:lpstr>
      <vt:lpstr>1. Project Information</vt:lpstr>
      <vt:lpstr>1. Project Information</vt:lpstr>
      <vt:lpstr>1. Project Information</vt:lpstr>
      <vt:lpstr>1. Project Information</vt:lpstr>
      <vt:lpstr>2. Design Steps</vt:lpstr>
      <vt:lpstr>2. Design Steps</vt:lpstr>
      <vt:lpstr>2. Design Steps</vt:lpstr>
      <vt:lpstr>2. Design Steps</vt:lpstr>
      <vt:lpstr>2. Design Steps</vt:lpstr>
      <vt:lpstr>2. Design Steps</vt:lpstr>
      <vt:lpstr>2. Design Steps</vt:lpstr>
      <vt:lpstr>2. Design Steps</vt:lpstr>
      <vt:lpstr>2. Design Steps</vt:lpstr>
      <vt:lpstr>3. Preliminary Design</vt:lpstr>
      <vt:lpstr>3. Preliminary Design</vt:lpstr>
      <vt:lpstr>3. Preliminary Design</vt:lpstr>
      <vt:lpstr>3. Preliminary Design</vt:lpstr>
      <vt:lpstr>3. Preliminary Design</vt:lpstr>
      <vt:lpstr>3. Preliminary Design</vt:lpstr>
      <vt:lpstr>3. Preliminary Design</vt:lpstr>
      <vt:lpstr>4. Isolation System Properties</vt:lpstr>
      <vt:lpstr>4. Isolation System Properties</vt:lpstr>
      <vt:lpstr>4. Isolation System Properties</vt:lpstr>
      <vt:lpstr>4. Isolation System Properties</vt:lpstr>
      <vt:lpstr>4. Isolation System Properties</vt:lpstr>
      <vt:lpstr>4. Isolation System Properties</vt:lpstr>
      <vt:lpstr>4. Isolation System Properties</vt:lpstr>
      <vt:lpstr>4. Isolation System Properties</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5. ELF Procedure</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6. Dynamic Analyses</vt:lpstr>
      <vt:lpstr>7. Testing Requirements</vt:lpstr>
      <vt:lpstr>7. Testing Requirements</vt:lpstr>
      <vt:lpstr>7. Testing Requirements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818</cp:revision>
  <cp:lastPrinted>1998-07-06T16:25:22Z</cp:lastPrinted>
  <dcterms:created xsi:type="dcterms:W3CDTF">1998-06-02T20:38:30Z</dcterms:created>
  <dcterms:modified xsi:type="dcterms:W3CDTF">2016-09-21T20:49:59Z</dcterms:modified>
</cp:coreProperties>
</file>