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7"/>
  </p:notesMasterIdLst>
  <p:handoutMasterIdLst>
    <p:handoutMasterId r:id="rId158"/>
  </p:handoutMasterIdLst>
  <p:sldIdLst>
    <p:sldId id="786" r:id="rId2"/>
    <p:sldId id="517" r:id="rId3"/>
    <p:sldId id="518" r:id="rId4"/>
    <p:sldId id="519" r:id="rId5"/>
    <p:sldId id="686" r:id="rId6"/>
    <p:sldId id="688" r:id="rId7"/>
    <p:sldId id="689" r:id="rId8"/>
    <p:sldId id="645" r:id="rId9"/>
    <p:sldId id="646" r:id="rId10"/>
    <p:sldId id="647" r:id="rId11"/>
    <p:sldId id="648" r:id="rId12"/>
    <p:sldId id="649" r:id="rId13"/>
    <p:sldId id="697" r:id="rId14"/>
    <p:sldId id="650" r:id="rId15"/>
    <p:sldId id="651" r:id="rId16"/>
    <p:sldId id="652" r:id="rId17"/>
    <p:sldId id="653" r:id="rId18"/>
    <p:sldId id="654" r:id="rId19"/>
    <p:sldId id="655" r:id="rId20"/>
    <p:sldId id="656" r:id="rId21"/>
    <p:sldId id="657" r:id="rId22"/>
    <p:sldId id="773" r:id="rId23"/>
    <p:sldId id="774" r:id="rId24"/>
    <p:sldId id="775" r:id="rId25"/>
    <p:sldId id="776" r:id="rId26"/>
    <p:sldId id="777" r:id="rId27"/>
    <p:sldId id="788" r:id="rId28"/>
    <p:sldId id="658" r:id="rId29"/>
    <p:sldId id="706" r:id="rId30"/>
    <p:sldId id="707" r:id="rId31"/>
    <p:sldId id="691" r:id="rId32"/>
    <p:sldId id="694" r:id="rId33"/>
    <p:sldId id="705" r:id="rId34"/>
    <p:sldId id="695" r:id="rId35"/>
    <p:sldId id="693" r:id="rId36"/>
    <p:sldId id="690" r:id="rId37"/>
    <p:sldId id="643" r:id="rId38"/>
    <p:sldId id="576" r:id="rId39"/>
    <p:sldId id="702" r:id="rId40"/>
    <p:sldId id="644" r:id="rId41"/>
    <p:sldId id="779" r:id="rId42"/>
    <p:sldId id="666" r:id="rId43"/>
    <p:sldId id="667" r:id="rId44"/>
    <p:sldId id="668" r:id="rId45"/>
    <p:sldId id="696" r:id="rId46"/>
    <p:sldId id="669" r:id="rId47"/>
    <p:sldId id="672" r:id="rId48"/>
    <p:sldId id="673" r:id="rId49"/>
    <p:sldId id="674" r:id="rId50"/>
    <p:sldId id="675" r:id="rId51"/>
    <p:sldId id="676" r:id="rId52"/>
    <p:sldId id="677" r:id="rId53"/>
    <p:sldId id="678" r:id="rId54"/>
    <p:sldId id="708" r:id="rId55"/>
    <p:sldId id="699" r:id="rId56"/>
    <p:sldId id="661" r:id="rId57"/>
    <p:sldId id="790" r:id="rId58"/>
    <p:sldId id="664" r:id="rId59"/>
    <p:sldId id="663" r:id="rId60"/>
    <p:sldId id="709" r:id="rId61"/>
    <p:sldId id="725" r:id="rId62"/>
    <p:sldId id="726" r:id="rId63"/>
    <p:sldId id="727" r:id="rId64"/>
    <p:sldId id="791" r:id="rId65"/>
    <p:sldId id="710" r:id="rId66"/>
    <p:sldId id="711" r:id="rId67"/>
    <p:sldId id="712" r:id="rId68"/>
    <p:sldId id="713" r:id="rId69"/>
    <p:sldId id="714" r:id="rId70"/>
    <p:sldId id="715" r:id="rId71"/>
    <p:sldId id="716" r:id="rId72"/>
    <p:sldId id="784" r:id="rId73"/>
    <p:sldId id="780" r:id="rId74"/>
    <p:sldId id="782" r:id="rId75"/>
    <p:sldId id="783" r:id="rId76"/>
    <p:sldId id="717" r:id="rId77"/>
    <p:sldId id="718" r:id="rId78"/>
    <p:sldId id="719" r:id="rId79"/>
    <p:sldId id="720" r:id="rId80"/>
    <p:sldId id="721" r:id="rId81"/>
    <p:sldId id="722" r:id="rId82"/>
    <p:sldId id="723" r:id="rId83"/>
    <p:sldId id="724" r:id="rId84"/>
    <p:sldId id="728" r:id="rId85"/>
    <p:sldId id="729" r:id="rId86"/>
    <p:sldId id="731" r:id="rId87"/>
    <p:sldId id="732" r:id="rId88"/>
    <p:sldId id="733" r:id="rId89"/>
    <p:sldId id="734" r:id="rId90"/>
    <p:sldId id="735" r:id="rId91"/>
    <p:sldId id="736" r:id="rId92"/>
    <p:sldId id="737" r:id="rId93"/>
    <p:sldId id="738" r:id="rId94"/>
    <p:sldId id="739" r:id="rId95"/>
    <p:sldId id="740" r:id="rId96"/>
    <p:sldId id="741" r:id="rId97"/>
    <p:sldId id="742" r:id="rId98"/>
    <p:sldId id="743" r:id="rId99"/>
    <p:sldId id="793" r:id="rId100"/>
    <p:sldId id="746" r:id="rId101"/>
    <p:sldId id="785" r:id="rId102"/>
    <p:sldId id="747" r:id="rId103"/>
    <p:sldId id="748" r:id="rId104"/>
    <p:sldId id="749" r:id="rId105"/>
    <p:sldId id="750" r:id="rId106"/>
    <p:sldId id="751" r:id="rId107"/>
    <p:sldId id="752" r:id="rId108"/>
    <p:sldId id="753" r:id="rId109"/>
    <p:sldId id="754" r:id="rId110"/>
    <p:sldId id="755" r:id="rId111"/>
    <p:sldId id="757" r:id="rId112"/>
    <p:sldId id="585" r:id="rId113"/>
    <p:sldId id="586" r:id="rId114"/>
    <p:sldId id="587" r:id="rId115"/>
    <p:sldId id="588" r:id="rId116"/>
    <p:sldId id="589" r:id="rId117"/>
    <p:sldId id="590" r:id="rId118"/>
    <p:sldId id="591" r:id="rId119"/>
    <p:sldId id="592" r:id="rId120"/>
    <p:sldId id="595" r:id="rId121"/>
    <p:sldId id="596" r:id="rId122"/>
    <p:sldId id="597" r:id="rId123"/>
    <p:sldId id="598" r:id="rId124"/>
    <p:sldId id="599" r:id="rId125"/>
    <p:sldId id="600" r:id="rId126"/>
    <p:sldId id="601" r:id="rId127"/>
    <p:sldId id="634" r:id="rId128"/>
    <p:sldId id="602" r:id="rId129"/>
    <p:sldId id="610" r:id="rId130"/>
    <p:sldId id="611" r:id="rId131"/>
    <p:sldId id="612" r:id="rId132"/>
    <p:sldId id="613" r:id="rId133"/>
    <p:sldId id="614" r:id="rId134"/>
    <p:sldId id="615" r:id="rId135"/>
    <p:sldId id="616" r:id="rId136"/>
    <p:sldId id="617" r:id="rId137"/>
    <p:sldId id="789" r:id="rId138"/>
    <p:sldId id="620" r:id="rId139"/>
    <p:sldId id="621" r:id="rId140"/>
    <p:sldId id="630" r:id="rId141"/>
    <p:sldId id="758" r:id="rId142"/>
    <p:sldId id="759" r:id="rId143"/>
    <p:sldId id="760" r:id="rId144"/>
    <p:sldId id="768" r:id="rId145"/>
    <p:sldId id="770" r:id="rId146"/>
    <p:sldId id="771" r:id="rId147"/>
    <p:sldId id="767" r:id="rId148"/>
    <p:sldId id="765" r:id="rId149"/>
    <p:sldId id="761" r:id="rId150"/>
    <p:sldId id="764" r:id="rId151"/>
    <p:sldId id="772" r:id="rId152"/>
    <p:sldId id="629" r:id="rId153"/>
    <p:sldId id="642" r:id="rId154"/>
    <p:sldId id="787" r:id="rId155"/>
    <p:sldId id="792" r:id="rId156"/>
  </p:sldIdLst>
  <p:sldSz cx="9144000" cy="6858000" type="screen4x3"/>
  <p:notesSz cx="7315200" cy="9601200"/>
  <p:custDataLst>
    <p:tags r:id="rId159"/>
  </p:custDataLst>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Sommer" initials="DS" lastIdx="6" clrIdx="0">
    <p:extLst/>
  </p:cmAuthor>
  <p:cmAuthor id="2" name="Jiqiu Yuan" initials="JY"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DB9"/>
    <a:srgbClr val="33CCCC"/>
    <a:srgbClr val="F7FEA0"/>
    <a:srgbClr val="002D80"/>
    <a:srgbClr val="FF0000"/>
    <a:srgbClr val="333399"/>
    <a:srgbClr val="FF66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298" autoAdjust="0"/>
  </p:normalViewPr>
  <p:slideViewPr>
    <p:cSldViewPr snapToGrid="0">
      <p:cViewPr>
        <p:scale>
          <a:sx n="50" d="100"/>
          <a:sy n="50" d="100"/>
        </p:scale>
        <p:origin x="418" y="317"/>
      </p:cViewPr>
      <p:guideLst>
        <p:guide orient="horz" pos="2160"/>
        <p:guide pos="2880"/>
      </p:guideLst>
    </p:cSldViewPr>
  </p:slideViewPr>
  <p:outlineViewPr>
    <p:cViewPr>
      <p:scale>
        <a:sx n="33" d="100"/>
        <a:sy n="33" d="100"/>
      </p:scale>
      <p:origin x="0" y="73476"/>
    </p:cViewPr>
    <p:sldLst>
      <p:sld r:id="rId1" collapse="1"/>
      <p:sld r:id="rId2" collapse="1"/>
    </p:sldLst>
  </p:outlineViewPr>
  <p:notesTextViewPr>
    <p:cViewPr>
      <p:scale>
        <a:sx n="75" d="100"/>
        <a:sy n="75" d="100"/>
      </p:scale>
      <p:origin x="0" y="0"/>
    </p:cViewPr>
  </p:notesTextViewPr>
  <p:sorterViewPr>
    <p:cViewPr>
      <p:scale>
        <a:sx n="75" d="100"/>
        <a:sy n="75" d="100"/>
      </p:scale>
      <p:origin x="0" y="8250"/>
    </p:cViewPr>
  </p:sorterViewPr>
  <p:notesViewPr>
    <p:cSldViewPr snapToGrid="0">
      <p:cViewPr>
        <p:scale>
          <a:sx n="66" d="100"/>
          <a:sy n="66" d="100"/>
        </p:scale>
        <p:origin x="-1788"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ags" Target="tags/tag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commentAuthors" Target="commentAuthor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_rels/viewProps.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315200" cy="480060"/>
          </a:xfrm>
          <a:prstGeom prst="rect">
            <a:avLst/>
          </a:prstGeom>
        </p:spPr>
        <p:txBody>
          <a:bodyPr vert="horz" lIns="94265" tIns="47133" rIns="94265" bIns="47133" rtlCol="0"/>
          <a:lstStyle>
            <a:lvl1pPr algn="ctr">
              <a:defRPr sz="1200">
                <a:solidFill>
                  <a:srgbClr val="000090"/>
                </a:solidFill>
                <a:latin typeface="Arial" charset="0"/>
                <a:ea typeface="ＭＳ Ｐゴシック" pitchFamily="34" charset="-128"/>
                <a:cs typeface="+mn-cs"/>
              </a:defRPr>
            </a:lvl1pPr>
          </a:lstStyle>
          <a:p>
            <a:pPr>
              <a:defRPr/>
            </a:pPr>
            <a:r>
              <a:rPr lang="en-US"/>
              <a:t>Instructional Material Complementing FEMA P-751, Design Examples </a:t>
            </a:r>
          </a:p>
          <a:p>
            <a:pPr>
              <a:defRPr/>
            </a:pPr>
            <a:endParaRPr lang="en-US">
              <a:solidFill>
                <a:schemeClr val="tx1"/>
              </a:solidFill>
            </a:endParaRPr>
          </a:p>
        </p:txBody>
      </p:sp>
      <p:sp>
        <p:nvSpPr>
          <p:cNvPr id="3" name="Footer Placeholder 2"/>
          <p:cNvSpPr>
            <a:spLocks noGrp="1"/>
          </p:cNvSpPr>
          <p:nvPr>
            <p:ph type="ftr" sz="quarter" idx="2"/>
          </p:nvPr>
        </p:nvSpPr>
        <p:spPr>
          <a:xfrm>
            <a:off x="0" y="9119519"/>
            <a:ext cx="3170583" cy="480060"/>
          </a:xfrm>
          <a:prstGeom prst="rect">
            <a:avLst/>
          </a:prstGeom>
        </p:spPr>
        <p:txBody>
          <a:bodyPr vert="horz" wrap="square" lIns="94265" tIns="47133" rIns="94265" bIns="47133" numCol="1" anchor="b" anchorCtr="0" compatLnSpc="1">
            <a:prstTxWarp prst="textNoShape">
              <a:avLst/>
            </a:prstTxWarp>
          </a:bodyPr>
          <a:lstStyle>
            <a:lvl1pPr>
              <a:defRPr sz="1200"/>
            </a:lvl1pPr>
          </a:lstStyle>
          <a:p>
            <a:r>
              <a:rPr lang="en-US"/>
              <a:t>10 – Masonry </a:t>
            </a:r>
          </a:p>
        </p:txBody>
      </p:sp>
      <p:sp>
        <p:nvSpPr>
          <p:cNvPr id="4" name="Slide Number Placeholder 3"/>
          <p:cNvSpPr>
            <a:spLocks noGrp="1"/>
          </p:cNvSpPr>
          <p:nvPr>
            <p:ph type="sldNum" sz="quarter" idx="3"/>
          </p:nvPr>
        </p:nvSpPr>
        <p:spPr>
          <a:xfrm>
            <a:off x="4142962" y="9119519"/>
            <a:ext cx="3170583" cy="480060"/>
          </a:xfrm>
          <a:prstGeom prst="rect">
            <a:avLst/>
          </a:prstGeom>
        </p:spPr>
        <p:txBody>
          <a:bodyPr vert="horz" wrap="square" lIns="94265" tIns="47133" rIns="94265" bIns="47133" numCol="1" anchor="b" anchorCtr="0" compatLnSpc="1">
            <a:prstTxWarp prst="textNoShape">
              <a:avLst/>
            </a:prstTxWarp>
          </a:bodyPr>
          <a:lstStyle>
            <a:lvl1pPr algn="r">
              <a:defRPr sz="1200"/>
            </a:lvl1pPr>
          </a:lstStyle>
          <a:p>
            <a:fld id="{AC81B36E-EBB4-438D-B7F9-E268DA43F69F}" type="slidenum">
              <a:rPr lang="en-US"/>
              <a:pPr/>
              <a:t>‹#›</a:t>
            </a:fld>
            <a:endParaRPr lang="en-US"/>
          </a:p>
        </p:txBody>
      </p:sp>
    </p:spTree>
    <p:extLst>
      <p:ext uri="{BB962C8B-B14F-4D97-AF65-F5344CB8AC3E}">
        <p14:creationId xmlns:p14="http://schemas.microsoft.com/office/powerpoint/2010/main" val="5524210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4"/>
          <p:cNvSpPr>
            <a:spLocks noGrp="1" noRot="1" noChangeAspect="1" noChangeArrowheads="1" noTextEdit="1"/>
          </p:cNvSpPr>
          <p:nvPr>
            <p:ph type="sldImg" idx="2"/>
          </p:nvPr>
        </p:nvSpPr>
        <p:spPr bwMode="auto">
          <a:xfrm>
            <a:off x="1260475" y="720725"/>
            <a:ext cx="4799013" cy="3598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732183" y="4560570"/>
            <a:ext cx="5850835" cy="4320540"/>
          </a:xfrm>
          <a:prstGeom prst="rect">
            <a:avLst/>
          </a:prstGeom>
          <a:noFill/>
          <a:ln>
            <a:noFill/>
          </a:ln>
          <a:effectLst/>
          <a:extLst/>
        </p:spPr>
        <p:txBody>
          <a:bodyPr vert="horz" wrap="square" lIns="96631" tIns="48316" rIns="96631" bIns="4831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9119519"/>
            <a:ext cx="3170583" cy="481681"/>
          </a:xfrm>
          <a:prstGeom prst="rect">
            <a:avLst/>
          </a:prstGeom>
          <a:noFill/>
          <a:ln>
            <a:noFill/>
          </a:ln>
          <a:effectLst/>
          <a:extLst/>
        </p:spPr>
        <p:txBody>
          <a:bodyPr vert="horz" wrap="square" lIns="96631" tIns="48316" rIns="96631" bIns="48316" numCol="1" anchor="b" anchorCtr="0" compatLnSpc="1">
            <a:prstTxWarp prst="textNoShape">
              <a:avLst/>
            </a:prstTxWarp>
          </a:bodyPr>
          <a:lstStyle>
            <a:lvl1pPr defTabSz="967204">
              <a:defRPr sz="1300">
                <a:latin typeface="Arial" charset="0"/>
                <a:ea typeface="+mn-ea"/>
                <a:cs typeface="+mn-cs"/>
              </a:defRPr>
            </a:lvl1pPr>
          </a:lstStyle>
          <a:p>
            <a:pPr>
              <a:defRPr/>
            </a:pPr>
            <a:endParaRPr lang="en-US" dirty="0"/>
          </a:p>
        </p:txBody>
      </p:sp>
      <p:sp>
        <p:nvSpPr>
          <p:cNvPr id="7175" name="Rectangle 7"/>
          <p:cNvSpPr>
            <a:spLocks noGrp="1" noChangeArrowheads="1"/>
          </p:cNvSpPr>
          <p:nvPr>
            <p:ph type="sldNum" sz="quarter" idx="5"/>
          </p:nvPr>
        </p:nvSpPr>
        <p:spPr bwMode="auto">
          <a:xfrm>
            <a:off x="4142962" y="9119519"/>
            <a:ext cx="3170583" cy="480060"/>
          </a:xfrm>
          <a:prstGeom prst="rect">
            <a:avLst/>
          </a:prstGeom>
          <a:noFill/>
          <a:ln>
            <a:noFill/>
          </a:ln>
          <a:effectLst/>
          <a:extLst/>
        </p:spPr>
        <p:txBody>
          <a:bodyPr vert="horz" wrap="square" lIns="96631" tIns="48316" rIns="96631" bIns="48316" numCol="1" anchor="b" anchorCtr="0" compatLnSpc="1">
            <a:prstTxWarp prst="textNoShape">
              <a:avLst/>
            </a:prstTxWarp>
          </a:bodyPr>
          <a:lstStyle>
            <a:lvl1pPr algn="r" defTabSz="967204">
              <a:defRPr sz="1300"/>
            </a:lvl1pPr>
          </a:lstStyle>
          <a:p>
            <a:r>
              <a:rPr lang="en-US" dirty="0"/>
              <a:t>Design of Masonry Structures - </a:t>
            </a:r>
            <a:fld id="{765B3024-CA5C-4C3E-9F55-F41CDE14E6D4}" type="slidenum">
              <a:rPr lang="en-US" smtClean="0"/>
              <a:pPr/>
              <a:t>‹#›</a:t>
            </a:fld>
            <a:endParaRPr lang="en-US" dirty="0"/>
          </a:p>
        </p:txBody>
      </p:sp>
    </p:spTree>
    <p:extLst>
      <p:ext uri="{BB962C8B-B14F-4D97-AF65-F5344CB8AC3E}">
        <p14:creationId xmlns:p14="http://schemas.microsoft.com/office/powerpoint/2010/main" val="9752227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Title slide, consisting</a:t>
            </a:r>
            <a:r>
              <a:rPr lang="en-US" baseline="0" dirty="0"/>
              <a:t> of an image of the cover of the data disk containing the 2015  NEHRP Recommended Seismic Provisions.</a:t>
            </a:r>
            <a:endParaRPr lang="en-US" dirty="0">
              <a:latin typeface="Arial" pitchFamily="34" charset="0"/>
              <a:ea typeface="ＭＳ Ｐゴシック" pitchFamily="34" charset="-128"/>
            </a:endParaRPr>
          </a:p>
          <a:p>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Title Slide for Masonry Structures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picture presents basics of</a:t>
            </a:r>
            <a:r>
              <a:rPr lang="en-US" baseline="0" dirty="0">
                <a:latin typeface="Arial" pitchFamily="34" charset="0"/>
                <a:ea typeface="ＭＳ Ｐゴシック" pitchFamily="34" charset="-128"/>
              </a:rPr>
              <a:t> concrete masonry units (CMU)</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Masonry units have three basic systems of dimensions:  nominal, specified, and actual. </a:t>
            </a:r>
          </a:p>
          <a:p>
            <a:pPr eaLnBrk="1" hangingPunct="1"/>
            <a:r>
              <a:rPr lang="en-US" dirty="0">
                <a:latin typeface="Arial" pitchFamily="34" charset="0"/>
                <a:ea typeface="ＭＳ Ｐゴシック" pitchFamily="34" charset="-128"/>
              </a:rPr>
              <a:t>Nominal dimensions are used to lay out a structure.  A common size C90 unit has nominal dimensions of 8 by 8 by 16 inches. </a:t>
            </a:r>
          </a:p>
          <a:p>
            <a:pPr eaLnBrk="1" hangingPunct="1"/>
            <a:r>
              <a:rPr lang="en-US" dirty="0">
                <a:latin typeface="Arial" pitchFamily="34" charset="0"/>
                <a:ea typeface="ＭＳ Ｐゴシック" pitchFamily="34" charset="-128"/>
              </a:rPr>
              <a:t>Specified dimensions are nominal dimensions minus one-half the thickness of a joint on all sides of the unit.  Since masonry joints are normally 3/8-in. thick, the specified dimensions of a nominal 8 x 8 x 16-in. unit are 7-5/8 by 7-5/8 by 15-5/8 inches.</a:t>
            </a:r>
          </a:p>
          <a:p>
            <a:pPr eaLnBrk="1" hangingPunct="1"/>
            <a:r>
              <a:rPr lang="en-US" dirty="0">
                <a:latin typeface="Arial" pitchFamily="34" charset="0"/>
                <a:ea typeface="ＭＳ Ｐゴシック" pitchFamily="34" charset="-128"/>
              </a:rPr>
              <a:t>Actual dimensions are what the unit actually measures and should lie within the specified dimensions, plus or minus the specified dimensional tolerance.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Rectangle 2"/>
          <p:cNvSpPr>
            <a:spLocks noGrp="1" noRot="1" noChangeAspect="1" noChangeArrowheads="1" noTextEdit="1"/>
          </p:cNvSpPr>
          <p:nvPr>
            <p:ph type="sldImg"/>
          </p:nvPr>
        </p:nvSpPr>
        <p:spPr>
          <a:xfrm>
            <a:off x="1262063" y="722313"/>
            <a:ext cx="4795837" cy="3597275"/>
          </a:xfrm>
          <a:ln/>
        </p:spPr>
      </p:sp>
      <p:sp>
        <p:nvSpPr>
          <p:cNvPr id="219140"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discusses</a:t>
            </a:r>
            <a:r>
              <a:rPr lang="en-US" baseline="0" dirty="0">
                <a:latin typeface="Arial" pitchFamily="34" charset="0"/>
                <a:ea typeface="ＭＳ Ｐゴシック" pitchFamily="34" charset="-128"/>
              </a:rPr>
              <a:t> slenderness of piers and columns.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 does not use moment magnifiers for piers or columns.  Slenderness is addressed by multiplying axial capacity by slenderness-dependent modification factors.  Since axial loads are usually quite low compared to axial capacity in concentric compression, slenderness effects are usually not significant.</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Rectangle 2"/>
          <p:cNvSpPr>
            <a:spLocks noGrp="1" noRot="1" noChangeAspect="1" noChangeArrowheads="1" noTextEdit="1"/>
          </p:cNvSpPr>
          <p:nvPr>
            <p:ph type="sldImg"/>
          </p:nvPr>
        </p:nvSpPr>
        <p:spPr>
          <a:xfrm>
            <a:off x="1271588" y="714375"/>
            <a:ext cx="4772025" cy="3579813"/>
          </a:xfrm>
          <a:ln/>
        </p:spPr>
      </p:sp>
      <p:sp>
        <p:nvSpPr>
          <p:cNvPr id="221188"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Figure shows truss analogy for developing shear strength in wall.</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2"/>
          <p:cNvSpPr>
            <a:spLocks noGrp="1" noRot="1" noChangeAspect="1" noChangeArrowheads="1" noTextEdit="1"/>
          </p:cNvSpPr>
          <p:nvPr>
            <p:ph type="sldImg"/>
          </p:nvPr>
        </p:nvSpPr>
        <p:spPr>
          <a:xfrm>
            <a:off x="1262063" y="722313"/>
            <a:ext cx="4795837" cy="3597275"/>
          </a:xfrm>
          <a:ln/>
        </p:spPr>
      </p:sp>
      <p:sp>
        <p:nvSpPr>
          <p:cNvPr id="223236"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shows the equation and limits for nominal shear strength.</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9.3.4 of TMS 402 addresses nominal shear strength of reinforced masonry in a way that is quite similar to design of reinforced concrete.  Nominal shear resistance is taken as the summation of resistance from masonry, plus resistance from shear reinforcement, multiplied by a </a:t>
            </a:r>
            <a:r>
              <a:rPr lang="en-US" dirty="0">
                <a:latin typeface="Symbol" panose="05050102010706020507" pitchFamily="18" charset="2"/>
                <a:ea typeface="ＭＳ Ｐゴシック" pitchFamily="34" charset="-128"/>
              </a:rPr>
              <a:t>g</a:t>
            </a:r>
            <a:r>
              <a:rPr lang="en-US" baseline="-25000" dirty="0">
                <a:latin typeface="Arial" pitchFamily="34" charset="0"/>
                <a:ea typeface="ＭＳ Ｐゴシック" pitchFamily="34" charset="-128"/>
              </a:rPr>
              <a:t>g</a:t>
            </a:r>
            <a:r>
              <a:rPr lang="en-US" dirty="0">
                <a:latin typeface="Arial" pitchFamily="34" charset="0"/>
                <a:ea typeface="ＭＳ Ｐゴシック" pitchFamily="34" charset="-128"/>
              </a:rPr>
              <a:t> factor to account for lower tested strength in partially</a:t>
            </a:r>
            <a:r>
              <a:rPr lang="en-US" baseline="0" dirty="0">
                <a:latin typeface="Arial" pitchFamily="34" charset="0"/>
                <a:ea typeface="ＭＳ Ｐゴシック" pitchFamily="34" charset="-128"/>
              </a:rPr>
              <a:t> grouted walls</a:t>
            </a:r>
            <a:r>
              <a:rPr lang="en-US" dirty="0">
                <a:latin typeface="Arial" pitchFamily="34" charset="0"/>
                <a:ea typeface="ＭＳ Ｐゴシック" pitchFamily="34" charset="-128"/>
              </a:rPr>
              <a:t>.  To prevent diagonal crushing of masonry, upper limits are imposed on </a:t>
            </a:r>
            <a:r>
              <a:rPr lang="en-US" dirty="0" err="1">
                <a:latin typeface="Arial" pitchFamily="34" charset="0"/>
                <a:ea typeface="ＭＳ Ｐゴシック" pitchFamily="34" charset="-128"/>
              </a:rPr>
              <a:t>V</a:t>
            </a:r>
            <a:r>
              <a:rPr lang="en-US" baseline="-25000" dirty="0" err="1">
                <a:latin typeface="Arial" pitchFamily="34" charset="0"/>
                <a:ea typeface="ＭＳ Ｐゴシック" pitchFamily="34" charset="-128"/>
              </a:rPr>
              <a:t>n</a:t>
            </a:r>
            <a:r>
              <a:rPr lang="en-US" baseline="-25000" dirty="0">
                <a:latin typeface="Arial" pitchFamily="34" charset="0"/>
                <a:ea typeface="ＭＳ Ｐゴシック" pitchFamily="34" charset="-128"/>
              </a:rPr>
              <a:t> </a:t>
            </a:r>
            <a:r>
              <a:rPr lang="en-US" dirty="0">
                <a:latin typeface="Arial" pitchFamily="34" charset="0"/>
                <a:ea typeface="ＭＳ Ｐゴシック" pitchFamily="34" charset="-128"/>
              </a:rPr>
              <a:t>(and thereby on V</a:t>
            </a:r>
            <a:r>
              <a:rPr lang="en-US" baseline="-25000" dirty="0">
                <a:latin typeface="Arial" pitchFamily="34" charset="0"/>
                <a:ea typeface="ＭＳ Ｐゴシック" pitchFamily="34" charset="-128"/>
              </a:rPr>
              <a:t>s</a:t>
            </a:r>
            <a:r>
              <a:rPr lang="en-US" dirty="0">
                <a:latin typeface="Arial" pitchFamily="34" charset="0"/>
                <a:ea typeface="ＭＳ Ｐゴシック" pitchFamily="34" charset="-128"/>
              </a:rPr>
              <a: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102</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2"/>
          <p:cNvSpPr>
            <a:spLocks noGrp="1" noRot="1" noChangeAspect="1" noChangeArrowheads="1" noTextEdit="1"/>
          </p:cNvSpPr>
          <p:nvPr>
            <p:ph type="sldImg"/>
          </p:nvPr>
        </p:nvSpPr>
        <p:spPr>
          <a:xfrm>
            <a:off x="1262063" y="722313"/>
            <a:ext cx="4795837" cy="3597275"/>
          </a:xfrm>
          <a:ln/>
        </p:spPr>
      </p:sp>
      <p:sp>
        <p:nvSpPr>
          <p:cNvPr id="22528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a:t>
            </a:r>
            <a:r>
              <a:rPr lang="en-US" baseline="0" dirty="0">
                <a:latin typeface="Arial" pitchFamily="34" charset="0"/>
                <a:ea typeface="ＭＳ Ｐゴシック" pitchFamily="34" charset="-128"/>
              </a:rPr>
              <a:t> gives the equations for shear strength of the masonry and of the reinforcing steel.</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Nominal shear resistance due to masonry depends on the aspect ratio of the element, and varies from 2.25 to 4 times the product of the square root of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m</a:t>
            </a:r>
            <a:r>
              <a:rPr lang="en-US" altLang="ja-JP" dirty="0">
                <a:latin typeface="Arial" pitchFamily="34" charset="0"/>
                <a:ea typeface="ＭＳ Ｐゴシック" pitchFamily="34" charset="-128"/>
              </a:rPr>
              <a:t>, and the cross-sectional area of the element.</a:t>
            </a:r>
          </a:p>
          <a:p>
            <a:pPr eaLnBrk="1" hangingPunct="1"/>
            <a:r>
              <a:rPr lang="en-US" dirty="0">
                <a:latin typeface="Arial" pitchFamily="34" charset="0"/>
                <a:ea typeface="ＭＳ Ｐゴシック" pitchFamily="34" charset="-128"/>
              </a:rPr>
              <a:t>Nominal shear resistance due to shear reinforcement is computed similarly to reinforced concrete as the product of the number of layers of shear reinforcement crossing a 45-degree crack, the cross-sectional area of each layer of reinforcement, and the specified tensile yield strength of the reinforcement.  TMS 402 uses an efficiency factor to account for the fact that shear reinforcement does not yield uniformly over the height of a wall element.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103</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2"/>
          <p:cNvSpPr>
            <a:spLocks noGrp="1" noRot="1" noChangeAspect="1" noChangeArrowheads="1" noTextEdit="1"/>
          </p:cNvSpPr>
          <p:nvPr>
            <p:ph type="sldImg"/>
          </p:nvPr>
        </p:nvSpPr>
        <p:spPr>
          <a:xfrm>
            <a:off x="1262063" y="722313"/>
            <a:ext cx="4795837" cy="3597275"/>
          </a:xfrm>
          <a:ln/>
        </p:spPr>
      </p:sp>
      <p:sp>
        <p:nvSpPr>
          <p:cNvPr id="22733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a:t>
            </a:r>
            <a:r>
              <a:rPr lang="en-US" baseline="0" dirty="0">
                <a:latin typeface="Arial" pitchFamily="34" charset="0"/>
                <a:ea typeface="ＭＳ Ｐゴシック" pitchFamily="34" charset="-128"/>
              </a:rPr>
              <a:t> lists requirements for beams.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9.3.4 2 of TMS 402 addresses requirements for beams, defined as elements whose design axial load is low.  To prevent brittle fracture of tensile reinforcement following flexural cracking, nominal capacity is required to be at least equal to 1.3 times the computed cracking capacity.  To prevent lateral-torsional buckling, lateral bracing is required to be spaced at most 32 times the beam width.  To ensure reasonable flexural capacity, the total depth (nominal dimension) cannot be less than 8 in. </a:t>
            </a:r>
            <a:r>
              <a:rPr lang="en-US" baseline="0" dirty="0">
                <a:latin typeface="Arial" pitchFamily="34" charset="0"/>
                <a:ea typeface="ＭＳ Ｐゴシック" pitchFamily="34" charset="-128"/>
              </a:rPr>
              <a:t> Deep beam provisions have been added to account for nonlinear stress variations over the height of the section when aspect rations are small.</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104</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2"/>
          <p:cNvSpPr>
            <a:spLocks noGrp="1" noRot="1" noChangeAspect="1" noChangeArrowheads="1" noTextEdit="1"/>
          </p:cNvSpPr>
          <p:nvPr>
            <p:ph type="sldImg"/>
          </p:nvPr>
        </p:nvSpPr>
        <p:spPr>
          <a:xfrm>
            <a:off x="1262063" y="722313"/>
            <a:ext cx="4795837" cy="3597275"/>
          </a:xfrm>
          <a:ln/>
        </p:spPr>
      </p:sp>
      <p:sp>
        <p:nvSpPr>
          <p:cNvPr id="229380"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requirements for piers.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the context of TMS 402 and TMS 602, a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pier</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is a vertical spanning portion</a:t>
            </a:r>
            <a:r>
              <a:rPr lang="en-US" altLang="ja-JP" baseline="0" dirty="0">
                <a:latin typeface="Arial" pitchFamily="34" charset="0"/>
                <a:ea typeface="ＭＳ Ｐゴシック" pitchFamily="34" charset="-128"/>
              </a:rPr>
              <a:t> of a wall adjacent to an opening</a:t>
            </a:r>
            <a:r>
              <a:rPr lang="en-US" altLang="ja-JP" dirty="0">
                <a:latin typeface="Arial" pitchFamily="34" charset="0"/>
                <a:ea typeface="ＭＳ Ｐゴシック" pitchFamily="34" charset="-128"/>
              </a:rPr>
              <a:t> resisting axial compression and meeting certain geometric criteria.</a:t>
            </a:r>
          </a:p>
          <a:p>
            <a:pPr eaLnBrk="1" hangingPunct="1"/>
            <a:r>
              <a:rPr lang="en-US" dirty="0">
                <a:latin typeface="Arial" pitchFamily="34" charset="0"/>
                <a:ea typeface="ＭＳ Ｐゴシック" pitchFamily="34" charset="-128"/>
              </a:rPr>
              <a:t>For piers, design axial load cannot exceed </a:t>
            </a:r>
            <a:r>
              <a:rPr lang="en-US" dirty="0">
                <a:latin typeface="Arial" pitchFamily="34" charset="0"/>
                <a:ea typeface="ＭＳ Ｐゴシック" pitchFamily="34" charset="-128"/>
                <a:sym typeface="Symbol" pitchFamily="18" charset="2"/>
              </a:rPr>
              <a:t>0.3 A</a:t>
            </a:r>
            <a:r>
              <a:rPr lang="en-US" baseline="-25000" dirty="0">
                <a:latin typeface="Arial" pitchFamily="34" charset="0"/>
                <a:ea typeface="ＭＳ Ｐゴシック" pitchFamily="34" charset="-128"/>
                <a:sym typeface="Symbol" pitchFamily="18" charset="2"/>
              </a:rPr>
              <a:t>n</a:t>
            </a:r>
            <a:r>
              <a:rPr lang="en-US" dirty="0">
                <a:latin typeface="Arial" pitchFamily="34" charset="0"/>
                <a:ea typeface="ＭＳ Ｐゴシック" pitchFamily="34" charset="-128"/>
                <a:sym typeface="Symbol" pitchFamily="18" charset="2"/>
              </a:rPr>
              <a:t> </a:t>
            </a:r>
            <a:r>
              <a:rPr lang="en-US" dirty="0" err="1">
                <a:latin typeface="Arial" pitchFamily="34" charset="0"/>
                <a:ea typeface="ＭＳ Ｐゴシック" pitchFamily="34" charset="-128"/>
                <a:sym typeface="Symbol" pitchFamily="18" charset="2"/>
              </a:rPr>
              <a:t>f</a:t>
            </a:r>
            <a:r>
              <a:rPr lang="en-US" baseline="-25000" dirty="0" err="1">
                <a:latin typeface="Arial" pitchFamily="34" charset="0"/>
                <a:ea typeface="ＭＳ Ｐゴシック" pitchFamily="34" charset="-128"/>
                <a:sym typeface="Symbol" pitchFamily="18" charset="2"/>
              </a:rPr>
              <a:t>m</a:t>
            </a:r>
            <a:r>
              <a:rPr lang="en-US" dirty="0">
                <a:latin typeface="Arial" pitchFamily="34" charset="0"/>
                <a:ea typeface="ＭＳ Ｐゴシック" pitchFamily="34" charset="-128"/>
                <a:sym typeface="Symbol" pitchFamily="18" charset="2"/>
              </a:rPr>
              <a:t>.  The n</a:t>
            </a:r>
            <a:r>
              <a:rPr lang="en-US" dirty="0">
                <a:latin typeface="Arial" pitchFamily="34" charset="0"/>
                <a:ea typeface="ＭＳ Ｐゴシック" pitchFamily="34" charset="-128"/>
              </a:rPr>
              <a:t>ominal thickness must be between 6 and 16 in.  The nominal plan length must be between 3 and 6 times the nominal thickness.  The clear height must not be more than 5 times the nominal plan length.</a:t>
            </a:r>
          </a:p>
          <a:p>
            <a:pPr eaLnBrk="1" hangingPunct="1"/>
            <a:r>
              <a:rPr lang="en-US" dirty="0">
                <a:latin typeface="Arial" pitchFamily="34" charset="0"/>
                <a:ea typeface="ＭＳ Ｐゴシック" pitchFamily="34" charset="-128"/>
              </a:rPr>
              <a:t>The pier designation has been removed from TMS 402 starting with the 2016 edition.  Vertical elements should be designed as walls, columns, or pilasters once the 2016 standard</a:t>
            </a:r>
            <a:r>
              <a:rPr lang="en-US" baseline="0" dirty="0">
                <a:latin typeface="Arial" pitchFamily="34" charset="0"/>
                <a:ea typeface="ＭＳ Ｐゴシック" pitchFamily="34" charset="-128"/>
              </a:rPr>
              <a:t> is adopted.</a:t>
            </a:r>
            <a:r>
              <a:rPr lang="en-US" dirty="0">
                <a:latin typeface="Arial" pitchFamily="34" charset="0"/>
                <a:ea typeface="ＭＳ Ｐゴシック" pitchFamily="34" charset="-128"/>
              </a:rPr>
              <a:t> </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105</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2"/>
          <p:cNvSpPr>
            <a:spLocks noGrp="1" noRot="1" noChangeAspect="1" noChangeArrowheads="1" noTextEdit="1"/>
          </p:cNvSpPr>
          <p:nvPr>
            <p:ph type="sldImg"/>
          </p:nvPr>
        </p:nvSpPr>
        <p:spPr>
          <a:xfrm>
            <a:off x="1262063" y="722313"/>
            <a:ext cx="4795837" cy="3597275"/>
          </a:xfrm>
          <a:ln/>
        </p:spPr>
      </p:sp>
      <p:sp>
        <p:nvSpPr>
          <p:cNvPr id="231428"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 requirements for columns.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the context of TMS 402 and TMS 602, a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column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is an isolated structural element resisting axial compression, and meeting certain geometric criteria.  Wall segments are normally not columns.  There are no separate requirements for a column if it is designed using ASD or strength design, so all the provisions are common to all columns and are found in Chapter 5, Section 5.3.</a:t>
            </a:r>
          </a:p>
          <a:p>
            <a:pPr eaLnBrk="1" hangingPunct="1"/>
            <a:r>
              <a:rPr lang="en-US" dirty="0">
                <a:latin typeface="Arial" pitchFamily="34" charset="0"/>
                <a:ea typeface="ＭＳ Ｐゴシック" pitchFamily="34" charset="-128"/>
              </a:rPr>
              <a:t>Columns must have a ratio of total longitudinal reinforcement to gross cross-sectional area between 0.0025 and 0.04.  They must meet maximum flexural reinforcement requirements of Section 9.3.3.5 of TMS 402.  Longitudinal reinforcement must be supported laterally (tied).  Their least cross-sectional dimension must be at least 8 in.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106</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Rectangle 2"/>
          <p:cNvSpPr>
            <a:spLocks noGrp="1" noRot="1" noChangeAspect="1" noChangeArrowheads="1" noTextEdit="1"/>
          </p:cNvSpPr>
          <p:nvPr>
            <p:ph type="sldImg"/>
          </p:nvPr>
        </p:nvSpPr>
        <p:spPr>
          <a:xfrm>
            <a:off x="1262063" y="722313"/>
            <a:ext cx="4795837" cy="3597275"/>
          </a:xfrm>
          <a:ln/>
        </p:spPr>
      </p:sp>
      <p:sp>
        <p:nvSpPr>
          <p:cNvPr id="233476"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The figure</a:t>
            </a:r>
            <a:r>
              <a:rPr lang="en-US" baseline="0" dirty="0">
                <a:latin typeface="Arial" pitchFamily="34" charset="0"/>
                <a:ea typeface="ＭＳ Ｐゴシック" pitchFamily="34" charset="-128"/>
              </a:rPr>
              <a:t> shows </a:t>
            </a:r>
            <a:r>
              <a:rPr lang="en-US" dirty="0">
                <a:latin typeface="Arial" pitchFamily="34" charset="0"/>
                <a:ea typeface="ＭＳ Ｐゴシック" pitchFamily="34" charset="-128"/>
              </a:rPr>
              <a:t>a basic interaction diagram for masonry.</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discusses the design of walls for out of plane loads, and shows a basic interaction diagram for masonry.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107</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2"/>
          <p:cNvSpPr>
            <a:spLocks noGrp="1" noRot="1" noChangeAspect="1" noChangeArrowheads="1" noTextEdit="1"/>
          </p:cNvSpPr>
          <p:nvPr>
            <p:ph type="sldImg"/>
          </p:nvPr>
        </p:nvSpPr>
        <p:spPr>
          <a:xfrm>
            <a:off x="1262063" y="722313"/>
            <a:ext cx="4795837" cy="3597275"/>
          </a:xfrm>
          <a:ln/>
        </p:spPr>
      </p:sp>
      <p:sp>
        <p:nvSpPr>
          <p:cNvPr id="23552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 requirements for design of walls for out of plane loads.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Maximum reinforcement requirements are given by Section 3.3.3.5 of TMS 402.  Slenderness effects are addressed (for walls loaded out of plane only) by computing a magnified moment based on computed out-of-plane deflections,</a:t>
            </a:r>
            <a:r>
              <a:rPr lang="en-US" baseline="0" dirty="0">
                <a:latin typeface="Arial" pitchFamily="34" charset="0"/>
                <a:ea typeface="ＭＳ Ｐゴシック" pitchFamily="34" charset="-128"/>
              </a:rPr>
              <a:t> or with a magnifier factor based on Euler buckling strength.</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108</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Rectangle 2"/>
          <p:cNvSpPr>
            <a:spLocks noGrp="1" noRot="1" noChangeAspect="1" noChangeArrowheads="1" noTextEdit="1"/>
          </p:cNvSpPr>
          <p:nvPr>
            <p:ph type="sldImg"/>
          </p:nvPr>
        </p:nvSpPr>
        <p:spPr>
          <a:xfrm>
            <a:off x="1262063" y="722313"/>
            <a:ext cx="4795837" cy="3597275"/>
          </a:xfrm>
          <a:ln/>
        </p:spPr>
      </p:sp>
      <p:sp>
        <p:nvSpPr>
          <p:cNvPr id="23757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figure</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shows a basic interaction diagram for masonry.</a:t>
            </a:r>
            <a:r>
              <a:rPr lang="en-US" baseline="0" dirty="0">
                <a:latin typeface="Arial" pitchFamily="34" charset="0"/>
                <a:ea typeface="ＭＳ Ｐゴシック" pitchFamily="34" charset="-128"/>
              </a:rPr>
              <a:t>  The maximum axial load on the interaction diagram is limited by ductility requirements to be below the balance point.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Flexural design of walls for in-plane loads is again handled using a strength interaction diagram.  Because such walls have multiple layers of reinforcement over their depth, hand computations are tedious, and hand approximations (see design example at the end of this module) or computer spreadsheet calculations are preferable.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109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picture presents basics of</a:t>
            </a:r>
            <a:r>
              <a:rPr lang="en-US" baseline="0" dirty="0">
                <a:latin typeface="Arial" pitchFamily="34" charset="0"/>
                <a:ea typeface="ＭＳ Ｐゴシック" pitchFamily="34" charset="-128"/>
              </a:rPr>
              <a:t> brick masonry units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Clay masonry units are specified by ASTM C62 (building brick) or C216 (facing brick).  They are usually solid and may have small core holes to facilitate drying and firing.  Because clay masonry units usually have more than enough compressive strength, the core holes are ignored unless they occupy more than 25% of the area of the units.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2"/>
          <p:cNvSpPr>
            <a:spLocks noGrp="1" noRot="1" noChangeAspect="1" noChangeArrowheads="1" noTextEdit="1"/>
          </p:cNvSpPr>
          <p:nvPr>
            <p:ph type="sldImg"/>
          </p:nvPr>
        </p:nvSpPr>
        <p:spPr>
          <a:xfrm>
            <a:off x="1262063" y="722313"/>
            <a:ext cx="4795837" cy="3597275"/>
          </a:xfrm>
          <a:ln/>
        </p:spPr>
      </p:sp>
      <p:sp>
        <p:nvSpPr>
          <p:cNvPr id="239620"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 requirements</a:t>
            </a:r>
            <a:r>
              <a:rPr lang="en-US" baseline="0" dirty="0">
                <a:latin typeface="Arial" pitchFamily="34" charset="0"/>
                <a:ea typeface="ＭＳ Ｐゴシック" pitchFamily="34" charset="-128"/>
              </a:rPr>
              <a:t> for the design of walls for in plane loads.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Code Section 9.3.6 addresses design of walls for in-plane loads.  Maximum longitudinal (flexural) reinforcement is specified by Section 9.3.3.5.  Nominal shear strength is calculated by Section 9.3.4.1.2.  Vertical reinforcement must be at least one-third the horizontal reinforcement.  Usually this will not govern since a certain amount of vertical reinforcement is needed to resist out-of-plane loads (see the example at the end of this module).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2"/>
          <p:cNvSpPr>
            <a:spLocks noGrp="1" noRot="1" noChangeAspect="1" noChangeArrowheads="1" noTextEdit="1"/>
          </p:cNvSpPr>
          <p:nvPr>
            <p:ph type="sldImg"/>
          </p:nvPr>
        </p:nvSpPr>
        <p:spPr>
          <a:xfrm>
            <a:off x="1262063" y="747713"/>
            <a:ext cx="4795837" cy="3597275"/>
          </a:xfrm>
          <a:ln/>
        </p:spPr>
      </p:sp>
      <p:sp>
        <p:nvSpPr>
          <p:cNvPr id="241668"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the introduction slide</a:t>
            </a:r>
            <a:r>
              <a:rPr lang="en-US" baseline="0" dirty="0">
                <a:latin typeface="Arial" pitchFamily="34" charset="0"/>
                <a:ea typeface="ＭＳ Ｐゴシック" pitchFamily="34" charset="-128"/>
              </a:rPr>
              <a:t> for simplified design for wall-type structures.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Most practicing engineers are very familiar with the behavior of frame-type structures.  Many, however, may never have formally studied the behavior of wall-type structures.  For that reason, it is appropriate to review that behavior.  The following series of slides presents the basic starting point for design of wall-type structures and their components.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111</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1" name="Rectangle 2"/>
          <p:cNvSpPr>
            <a:spLocks noGrp="1" noRot="1" noChangeAspect="1" noChangeArrowheads="1" noTextEdit="1"/>
          </p:cNvSpPr>
          <p:nvPr>
            <p:ph type="sldImg"/>
          </p:nvPr>
        </p:nvSpPr>
        <p:spPr>
          <a:xfrm>
            <a:off x="1262063" y="747713"/>
            <a:ext cx="4795837" cy="3597275"/>
          </a:xfrm>
          <a:ln/>
        </p:spPr>
      </p:sp>
      <p:sp>
        <p:nvSpPr>
          <p:cNvPr id="247812"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a:t>
            </a:r>
            <a:r>
              <a:rPr lang="en-US" baseline="0" dirty="0">
                <a:latin typeface="Arial" pitchFamily="34" charset="0"/>
                <a:ea typeface="ＭＳ Ｐゴシック" pitchFamily="34" charset="-128"/>
              </a:rPr>
              <a:t> shows a </a:t>
            </a:r>
            <a:r>
              <a:rPr lang="en-US" dirty="0">
                <a:latin typeface="Arial" pitchFamily="34" charset="0"/>
                <a:ea typeface="ＭＳ Ｐゴシック" pitchFamily="34" charset="-128"/>
              </a:rPr>
              <a:t>graphic of</a:t>
            </a:r>
            <a:r>
              <a:rPr lang="en-US" baseline="0" dirty="0">
                <a:latin typeface="Arial" pitchFamily="34" charset="0"/>
                <a:ea typeface="ＭＳ Ｐゴシック" pitchFamily="34" charset="-128"/>
              </a:rPr>
              <a:t> a building with horizontal load applied at the roof and distributed to the parallel walls. The perpendicular wall is highlighted for design of out of plane forces.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shows how wall-type structures resist lateral loads.  </a:t>
            </a:r>
          </a:p>
          <a:p>
            <a:pPr eaLnBrk="1" hangingPunct="1"/>
            <a:r>
              <a:rPr lang="en-US" dirty="0">
                <a:latin typeface="Arial" pitchFamily="34" charset="0"/>
                <a:ea typeface="ＭＳ Ｐゴシック" pitchFamily="34" charset="-128"/>
              </a:rPr>
              <a:t>Vertically spanning strips in the walls oriented perpendicular to the direction of lateral load resist combinations of axial load (from self-weight and roof bearing) and moments from out-of-plane wind.  </a:t>
            </a:r>
          </a:p>
          <a:p>
            <a:pPr eaLnBrk="1" hangingPunct="1"/>
            <a:r>
              <a:rPr lang="en-US" dirty="0">
                <a:latin typeface="Arial" pitchFamily="34" charset="0"/>
                <a:ea typeface="ＭＳ Ｐゴシック" pitchFamily="34" charset="-128"/>
              </a:rPr>
              <a:t>Reactions from those strips are transferred to horizontal diaphragms that must resist in-plane shears and moments.  The load transfer to diaphragms and the in-plane resistance are accomplished with the help of the bond beams that act as diaphragm chords.  </a:t>
            </a:r>
          </a:p>
          <a:p>
            <a:pPr eaLnBrk="1" hangingPunct="1"/>
            <a:r>
              <a:rPr lang="en-US" dirty="0">
                <a:latin typeface="Arial" pitchFamily="34" charset="0"/>
                <a:ea typeface="ＭＳ Ｐゴシック" pitchFamily="34" charset="-128"/>
              </a:rPr>
              <a:t>The diaphragms, in turn, transfer their reactions to walls oriented parallel to the direction of lateral load, which then act as shear walls.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112</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2"/>
          <p:cNvSpPr>
            <a:spLocks noGrp="1" noRot="1" noChangeAspect="1" noChangeArrowheads="1" noTextEdit="1"/>
          </p:cNvSpPr>
          <p:nvPr>
            <p:ph type="sldImg"/>
          </p:nvPr>
        </p:nvSpPr>
        <p:spPr>
          <a:xfrm>
            <a:off x="1262063" y="747713"/>
            <a:ext cx="4795837" cy="3597275"/>
          </a:xfrm>
          <a:ln/>
        </p:spPr>
      </p:sp>
      <p:sp>
        <p:nvSpPr>
          <p:cNvPr id="249860"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graphic of a wall elevation and</a:t>
            </a:r>
            <a:r>
              <a:rPr lang="en-US" baseline="0" dirty="0">
                <a:latin typeface="Arial" pitchFamily="34" charset="0"/>
                <a:ea typeface="ＭＳ Ｐゴシック" pitchFamily="34" charset="-128"/>
              </a:rPr>
              <a:t> the effect of openings for lateral load perpendicular to the wall.</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When walls oriented perpendicular to the direction of lateral load have door or window openings, these interrupt the path of vertical force transmission and change the design concept to a combination of horizontally spanning and vertically spanning strips.  </a:t>
            </a:r>
          </a:p>
          <a:p>
            <a:pPr eaLnBrk="1" hangingPunct="1"/>
            <a:r>
              <a:rPr lang="en-US" dirty="0">
                <a:latin typeface="Arial" pitchFamily="34" charset="0"/>
                <a:ea typeface="ＭＳ Ｐゴシック" pitchFamily="34" charset="-128"/>
              </a:rPr>
              <a:t>The openings</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vertical strips resist the loads that act directly on them and also reactions from the horizontal strips that they support.  Strip B, for example, resists loads acting on its own width and also loads from the right half of the horizontal strips at the door and from the left half of the horizontal strips at the window.  Strip B therefore resists loads tributary to an effective width extending from the center of the opening to the left, to the center of the opening to the right.</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113</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a:xfrm>
            <a:off x="1262063" y="747713"/>
            <a:ext cx="4795837" cy="3597275"/>
          </a:xfrm>
          <a:ln/>
        </p:spPr>
      </p:sp>
      <p:sp>
        <p:nvSpPr>
          <p:cNvPr id="251908"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discusses the effect of openings.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Openings in effect increase the original design actions on each strip by a factor equal to the ratio of the effective width of the strip divided by the actual width.  This is precise for wind loads.  It is usually conservative for seismic loads because the masses associated with doors and windows are often less than those associated with walls.</a:t>
            </a:r>
          </a:p>
          <a:p>
            <a:pPr eaLnBrk="1" hangingPunct="1"/>
            <a:r>
              <a:rPr lang="en-US" dirty="0">
                <a:latin typeface="Arial" pitchFamily="34" charset="0"/>
                <a:ea typeface="ＭＳ Ｐゴシック" pitchFamily="34" charset="-128"/>
              </a:rPr>
              <a:t>Basically, because the openings don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t change the loads on the wall, the wall</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required vertical reinforcement remains the same, and the designer must simply move that steel horizontally so that it does not coincide with the openings.</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Rectangle 2"/>
          <p:cNvSpPr>
            <a:spLocks noGrp="1" noRot="1" noChangeAspect="1" noChangeArrowheads="1" noTextEdit="1"/>
          </p:cNvSpPr>
          <p:nvPr>
            <p:ph type="sldImg"/>
          </p:nvPr>
        </p:nvSpPr>
        <p:spPr>
          <a:xfrm>
            <a:off x="1262063" y="747713"/>
            <a:ext cx="4795837" cy="3597275"/>
          </a:xfrm>
          <a:ln/>
        </p:spPr>
      </p:sp>
      <p:sp>
        <p:nvSpPr>
          <p:cNvPr id="253956"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graphic of a building</a:t>
            </a:r>
            <a:r>
              <a:rPr lang="en-US" baseline="0" dirty="0">
                <a:latin typeface="Arial" pitchFamily="34" charset="0"/>
                <a:ea typeface="ＭＳ Ｐゴシック" pitchFamily="34" charset="-128"/>
              </a:rPr>
              <a:t> with horizontal load applied to the roof. Moment diagrams are shown for moment due to eccentricity and for wind or seismic loading.</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Vertically spanning strips in walls perpendicular to the direction of lateral load are subjected to axial load and possibly to eccentric gravity load from the roof.  </a:t>
            </a:r>
          </a:p>
          <a:p>
            <a:pPr eaLnBrk="1" hangingPunct="1"/>
            <a:r>
              <a:rPr lang="en-US" dirty="0">
                <a:latin typeface="Arial" pitchFamily="34" charset="0"/>
                <a:ea typeface="ＭＳ Ｐゴシック" pitchFamily="34" charset="-128"/>
              </a:rPr>
              <a:t>If the strips are assumed to be simply supported at the level of the slab, the moment diagram due to eccentric gravity load varies linearly from its maximum value at the roof, to zero at the slab.  These moments must be combined with moments from out-of-plane wind and earthquake forces.  </a:t>
            </a:r>
          </a:p>
          <a:p>
            <a:pPr eaLnBrk="1" hangingPunct="1"/>
            <a:r>
              <a:rPr lang="en-US" dirty="0">
                <a:latin typeface="Arial" pitchFamily="34" charset="0"/>
                <a:ea typeface="ＭＳ Ｐゴシック" pitchFamily="34" charset="-128"/>
              </a:rPr>
              <a:t>This example shows the effect on the moment diagram due to a parapet and also shows that wind can act in either direction.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2"/>
          <p:cNvSpPr>
            <a:spLocks noGrp="1" noRot="1" noChangeAspect="1" noChangeArrowheads="1" noTextEdit="1"/>
          </p:cNvSpPr>
          <p:nvPr>
            <p:ph type="sldImg"/>
          </p:nvPr>
        </p:nvSpPr>
        <p:spPr>
          <a:xfrm>
            <a:off x="1262063" y="747713"/>
            <a:ext cx="4795837" cy="3597275"/>
          </a:xfrm>
          <a:ln/>
        </p:spPr>
      </p:sp>
      <p:sp>
        <p:nvSpPr>
          <p:cNvPr id="256004"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graphic of a building with horizontal load applied and an interaction diagram for masonry with point</a:t>
            </a:r>
            <a:r>
              <a:rPr lang="en-US" baseline="0" dirty="0">
                <a:latin typeface="Arial" pitchFamily="34" charset="0"/>
                <a:ea typeface="ＭＳ Ｐゴシック" pitchFamily="34" charset="-128"/>
              </a:rPr>
              <a:t> Mu, Pu within the interaction curve.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Design of the vertical strips consists simply of comparing the combination of factored design moment and axial load, with the design capacity expressed in terms of a moment-axial force interaction diagram, including the effects of phi-factors.  </a:t>
            </a:r>
          </a:p>
          <a:p>
            <a:pPr eaLnBrk="1" hangingPunct="1"/>
            <a:r>
              <a:rPr lang="en-US" dirty="0">
                <a:latin typeface="Arial" pitchFamily="34" charset="0"/>
                <a:ea typeface="ＭＳ Ｐゴシック" pitchFamily="34" charset="-128"/>
              </a:rPr>
              <a:t>In such walls, axial loads are usually quite low, and the out-of-plane flexural capacity of the strips is essentially proportional to their flexural reinforcement.  </a:t>
            </a:r>
          </a:p>
          <a:p>
            <a:pPr eaLnBrk="1" hangingPunct="1"/>
            <a:r>
              <a:rPr lang="en-US" dirty="0">
                <a:latin typeface="Arial" pitchFamily="34" charset="0"/>
                <a:ea typeface="ＭＳ Ｐゴシック" pitchFamily="34" charset="-128"/>
              </a:rPr>
              <a:t>Moment-axial force interaction diagrams can be computed by hand or by spreadsheet.  Such walls usually have only a single layer of reinforcement at their </a:t>
            </a:r>
            <a:r>
              <a:rPr lang="en-US" dirty="0" err="1">
                <a:latin typeface="Arial" pitchFamily="34" charset="0"/>
                <a:ea typeface="ＭＳ Ｐゴシック" pitchFamily="34" charset="-128"/>
              </a:rPr>
              <a:t>midplane</a:t>
            </a:r>
            <a:r>
              <a:rPr lang="en-US" dirty="0">
                <a:latin typeface="Arial" pitchFamily="34" charset="0"/>
                <a:ea typeface="ＭＳ Ｐゴシック" pitchFamily="34" charset="-128"/>
              </a:rPr>
              <a:t>.  </a:t>
            </a:r>
          </a:p>
          <a:p>
            <a:pPr eaLnBrk="1" hangingPunct="1"/>
            <a:r>
              <a:rPr lang="en-US" dirty="0">
                <a:latin typeface="Arial" pitchFamily="34" charset="0"/>
                <a:ea typeface="ＭＳ Ｐゴシック" pitchFamily="34" charset="-128"/>
              </a:rPr>
              <a:t>Because such a single layer usually cannot be supported laterally, it is not considered effective in resisting compressive stress.  It is permitted to be included in computing maximum tensile reinforcement.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2"/>
          <p:cNvSpPr>
            <a:spLocks noGrp="1" noRot="1" noChangeAspect="1" noChangeArrowheads="1" noTextEdit="1"/>
          </p:cNvSpPr>
          <p:nvPr>
            <p:ph type="sldImg"/>
          </p:nvPr>
        </p:nvSpPr>
        <p:spPr>
          <a:xfrm>
            <a:off x="1262063" y="747713"/>
            <a:ext cx="4795837" cy="3597275"/>
          </a:xfrm>
          <a:ln/>
        </p:spPr>
      </p:sp>
      <p:sp>
        <p:nvSpPr>
          <p:cNvPr id="258052"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a:t>
            </a:r>
            <a:r>
              <a:rPr lang="en-US" baseline="0" dirty="0">
                <a:latin typeface="Arial" pitchFamily="34" charset="0"/>
                <a:ea typeface="ＭＳ Ｐゴシック" pitchFamily="34" charset="-128"/>
              </a:rPr>
              <a:t> a graphic of a building with horizontal load applied at the roof, and an elevation of a wall of height h with axial and shear load applied to the top of wall.</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Parallel walls must be designed to resist shears from the diaphragms plus moments and axial forces.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2"/>
          <p:cNvSpPr>
            <a:spLocks noGrp="1" noRot="1" noChangeAspect="1" noChangeArrowheads="1" noTextEdit="1"/>
          </p:cNvSpPr>
          <p:nvPr>
            <p:ph type="sldImg"/>
          </p:nvPr>
        </p:nvSpPr>
        <p:spPr>
          <a:xfrm>
            <a:off x="1262063" y="747713"/>
            <a:ext cx="4795837" cy="3597275"/>
          </a:xfrm>
          <a:ln/>
        </p:spPr>
      </p:sp>
      <p:sp>
        <p:nvSpPr>
          <p:cNvPr id="260100"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graphic of a building with horizontal load applied and an interaction diagram for masonry with point</a:t>
            </a:r>
            <a:r>
              <a:rPr lang="en-US" baseline="0" dirty="0">
                <a:latin typeface="Arial" pitchFamily="34" charset="0"/>
                <a:ea typeface="ＭＳ Ｐゴシック" pitchFamily="34" charset="-128"/>
              </a:rPr>
              <a:t> Mu, Pu within the interaction curve.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Flexural design of shear walls is expressed in terms of the relationship between combinations of factored moment and axial force and a moment-axial force interaction diagram.  </a:t>
            </a:r>
          </a:p>
          <a:p>
            <a:pPr eaLnBrk="1" hangingPunct="1"/>
            <a:r>
              <a:rPr lang="en-US" dirty="0">
                <a:latin typeface="Arial" pitchFamily="34" charset="0"/>
                <a:ea typeface="ＭＳ Ｐゴシック" pitchFamily="34" charset="-128"/>
              </a:rPr>
              <a:t>The easiest way to generate such a diagram is by use of a spreadsheet in which the position of the neutral axis is moved from one side of the cross-section to the other; forces in masonry and reinforcement are computed; and the resulting axial force and moment are calculated.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Rectangle 2"/>
          <p:cNvSpPr>
            <a:spLocks noGrp="1" noRot="1" noChangeAspect="1" noChangeArrowheads="1" noTextEdit="1"/>
          </p:cNvSpPr>
          <p:nvPr>
            <p:ph type="sldImg"/>
          </p:nvPr>
        </p:nvSpPr>
        <p:spPr>
          <a:xfrm>
            <a:off x="1262063" y="747713"/>
            <a:ext cx="4795837" cy="3597275"/>
          </a:xfrm>
          <a:ln/>
        </p:spPr>
      </p:sp>
      <p:sp>
        <p:nvSpPr>
          <p:cNvPr id="262148"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graphic of a building with horizontal load applied and</a:t>
            </a:r>
            <a:r>
              <a:rPr lang="en-US" baseline="0" dirty="0">
                <a:latin typeface="Arial" pitchFamily="34" charset="0"/>
                <a:ea typeface="ＭＳ Ｐゴシック" pitchFamily="34" charset="-128"/>
              </a:rPr>
              <a:t> the equations for masonry shear strength.</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shear design of shear walls is quite similar to that of reinforced concrete shear walls.  Nominal resistance is taken as the summation of resistance from masonry plus the resistance from shear reinforcement.  A factor gg has been included to account for the lower strength values seen experimentally for partially grouted walls.  Nominal resistance due to masonry is considered to vary with the aspect ratio of the element.  Capacity design is required for shear walls -- they must either be designed for a design strength at least equal to 1.25 times the shear associated with development of the nominal flexural strength or for a nominal strength at least equal to 2.5 times the required shear strength.</a:t>
            </a:r>
          </a:p>
          <a:p>
            <a:pPr eaLnBrk="1" hangingPunct="1"/>
            <a:r>
              <a:rPr lang="en-US" dirty="0">
                <a:latin typeface="Arial" pitchFamily="34" charset="0"/>
                <a:ea typeface="ＭＳ Ｐゴシック" pitchFamily="34" charset="-128"/>
              </a:rPr>
              <a:t>Because the </a:t>
            </a:r>
            <a:r>
              <a:rPr lang="en-US" dirty="0" err="1">
                <a:latin typeface="Arial" pitchFamily="34" charset="0"/>
                <a:ea typeface="ＭＳ Ｐゴシック" pitchFamily="34" charset="-128"/>
              </a:rPr>
              <a:t>nondimensional</a:t>
            </a:r>
            <a:r>
              <a:rPr lang="en-US" dirty="0">
                <a:latin typeface="Arial" pitchFamily="34" charset="0"/>
                <a:ea typeface="ＭＳ Ｐゴシック" pitchFamily="34" charset="-128"/>
              </a:rPr>
              <a:t> aspect ratio need not be taken greater than 1.0, nominal resistance due to masonry varies from 2.25 to 4.0 times the product of the area and the square root of the specified compressive strength of the masonry.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introduces the basics of masonry mortar</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Mortar for unit masonry is specified by ASTM C270.  In specifying mortar, the designer must make three decisions:</a:t>
            </a:r>
          </a:p>
          <a:p>
            <a:pPr eaLnBrk="1" hangingPunct="1"/>
            <a:r>
              <a:rPr lang="en-US" dirty="0">
                <a:latin typeface="Arial" pitchFamily="34" charset="0"/>
                <a:ea typeface="ＭＳ Ｐゴシック" pitchFamily="34" charset="-128"/>
              </a:rPr>
              <a:t>The first decision involves the cementitious system to be used.  Three cementitious systems are available:  </a:t>
            </a:r>
            <a:r>
              <a:rPr lang="en-US" dirty="0" err="1">
                <a:latin typeface="Arial" pitchFamily="34" charset="0"/>
                <a:ea typeface="ＭＳ Ｐゴシック" pitchFamily="34" charset="-128"/>
              </a:rPr>
              <a:t>portland</a:t>
            </a:r>
            <a:r>
              <a:rPr lang="en-US" dirty="0">
                <a:latin typeface="Arial" pitchFamily="34" charset="0"/>
                <a:ea typeface="ＭＳ Ｐゴシック" pitchFamily="34" charset="-128"/>
              </a:rPr>
              <a:t> cement-lime mortar; masonry cement mortar; and mortar cement mortar.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a:t>
            </a:fld>
            <a:endParaRPr 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2"/>
          <p:cNvSpPr>
            <a:spLocks noGrp="1" noRot="1" noChangeAspect="1" noChangeArrowheads="1" noTextEdit="1"/>
          </p:cNvSpPr>
          <p:nvPr>
            <p:ph type="sldImg"/>
          </p:nvPr>
        </p:nvSpPr>
        <p:spPr>
          <a:xfrm>
            <a:off x="1262063" y="747713"/>
            <a:ext cx="4795837" cy="3597275"/>
          </a:xfrm>
          <a:ln/>
        </p:spPr>
      </p:sp>
      <p:sp>
        <p:nvSpPr>
          <p:cNvPr id="264196"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graphic of a building with horizontal load applied and a</a:t>
            </a:r>
            <a:r>
              <a:rPr lang="en-US" baseline="0" dirty="0">
                <a:latin typeface="Arial" pitchFamily="34" charset="0"/>
                <a:ea typeface="ＭＳ Ｐゴシック" pitchFamily="34" charset="-128"/>
              </a:rPr>
              <a:t> discussion of the distribution of shears to shear walls.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designing low-rise masonry buildings for lateral load, it is also necessary to compute the distribution of lateral loads to shear walls.  </a:t>
            </a:r>
          </a:p>
          <a:p>
            <a:pPr eaLnBrk="1" hangingPunct="1"/>
            <a:r>
              <a:rPr lang="en-US" dirty="0">
                <a:latin typeface="Arial" pitchFamily="34" charset="0"/>
                <a:ea typeface="ＭＳ Ｐゴシック" pitchFamily="34" charset="-128"/>
              </a:rPr>
              <a:t>The classic approach is to first determine whether the diaphragm is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rigid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or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flexible</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compared to the lateral force resisting system and then to carry out the appropriate analysis for wall shears.  In the next few slides, the appropriate analysis for each case is briefly explained.  </a:t>
            </a:r>
          </a:p>
          <a:p>
            <a:pPr eaLnBrk="1" hangingPunct="1"/>
            <a:r>
              <a:rPr lang="en-US" dirty="0">
                <a:latin typeface="Arial" pitchFamily="34" charset="0"/>
                <a:ea typeface="ＭＳ Ｐゴシック" pitchFamily="34" charset="-128"/>
              </a:rPr>
              <a:t>At the end, however, the designer is encouraged to reduce design effort by simplifying the analysis for each case and finally by bounding the shears from each case.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120</a:t>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2"/>
          <p:cNvSpPr>
            <a:spLocks noGrp="1" noRot="1" noChangeAspect="1" noChangeArrowheads="1" noTextEdit="1"/>
          </p:cNvSpPr>
          <p:nvPr>
            <p:ph type="sldImg"/>
          </p:nvPr>
        </p:nvSpPr>
        <p:spPr>
          <a:xfrm>
            <a:off x="1262063" y="747713"/>
            <a:ext cx="4795837" cy="3597275"/>
          </a:xfrm>
          <a:ln/>
        </p:spPr>
      </p:sp>
      <p:sp>
        <p:nvSpPr>
          <p:cNvPr id="266244"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graphic of a building with horizontal load applied and a</a:t>
            </a:r>
            <a:r>
              <a:rPr lang="en-US" baseline="0" dirty="0">
                <a:latin typeface="Arial" pitchFamily="34" charset="0"/>
                <a:ea typeface="ＭＳ Ｐゴシック" pitchFamily="34" charset="-128"/>
              </a:rPr>
              <a:t> discussion of the distribution of shears to shear walls.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a structure with a rigid diaphragm, the classic approach is first to locate the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center of rigidity,</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or shear center of the plan.  The shear center is the point through which lateral forces must be applied so that the building will not twist in plan.  </a:t>
            </a:r>
          </a:p>
          <a:p>
            <a:pPr eaLnBrk="1" hangingPunct="1"/>
            <a:r>
              <a:rPr lang="en-US" dirty="0">
                <a:latin typeface="Arial" pitchFamily="34" charset="0"/>
                <a:ea typeface="ＭＳ Ｐゴシック" pitchFamily="34" charset="-128"/>
              </a:rPr>
              <a:t>The lateral load is then decomposed into a load acting through the center of rigidity and a torsional moment about the center of rigidity.  </a:t>
            </a:r>
          </a:p>
          <a:p>
            <a:pPr eaLnBrk="1" hangingPunct="1"/>
            <a:r>
              <a:rPr lang="en-US" dirty="0">
                <a:latin typeface="Arial" pitchFamily="34" charset="0"/>
                <a:ea typeface="ＭＳ Ｐゴシック" pitchFamily="34" charset="-128"/>
              </a:rPr>
              <a:t>The lateral load produces direct shears on shear walls oriented parallel to the direction of the lateral load; the torsional moment produces torsional shears on all shear walls.  For each wall, direct shears and torsional shears are added to get the design shear.  This process is tedious.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121</a:t>
            </a:fld>
            <a:endParaRPr 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2"/>
          <p:cNvSpPr>
            <a:spLocks noGrp="1" noRot="1" noChangeAspect="1" noChangeArrowheads="1" noTextEdit="1"/>
          </p:cNvSpPr>
          <p:nvPr>
            <p:ph type="sldImg"/>
          </p:nvPr>
        </p:nvSpPr>
        <p:spPr>
          <a:xfrm>
            <a:off x="1262063" y="747713"/>
            <a:ext cx="4795837" cy="3597275"/>
          </a:xfrm>
          <a:ln/>
        </p:spPr>
      </p:sp>
      <p:sp>
        <p:nvSpPr>
          <p:cNvPr id="268292"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plan</a:t>
            </a:r>
            <a:r>
              <a:rPr lang="en-US" baseline="0" dirty="0">
                <a:latin typeface="Arial" pitchFamily="34" charset="0"/>
                <a:ea typeface="ＭＳ Ｐゴシック" pitchFamily="34" charset="-128"/>
              </a:rPr>
              <a:t> view </a:t>
            </a:r>
            <a:r>
              <a:rPr lang="en-US" dirty="0">
                <a:latin typeface="Arial" pitchFamily="34" charset="0"/>
                <a:ea typeface="ＭＳ Ｐゴシック" pitchFamily="34" charset="-128"/>
              </a:rPr>
              <a:t>of a building with load applied. The building</a:t>
            </a:r>
            <a:r>
              <a:rPr lang="en-US" baseline="0" dirty="0">
                <a:latin typeface="Arial" pitchFamily="34" charset="0"/>
                <a:ea typeface="ＭＳ Ｐゴシック" pitchFamily="34" charset="-128"/>
              </a:rPr>
              <a:t> has solid wall on three elevations and two openings between wall segments on the fourth elevation.</a:t>
            </a:r>
            <a:r>
              <a:rPr lang="en-US" dirty="0">
                <a:latin typeface="Arial" pitchFamily="34" charset="0"/>
                <a:ea typeface="ＭＳ Ｐゴシック" pitchFamily="34" charset="-128"/>
              </a:rPr>
              <a:t> The slide also has a</a:t>
            </a:r>
            <a:r>
              <a:rPr lang="en-US" baseline="0" dirty="0">
                <a:latin typeface="Arial" pitchFamily="34" charset="0"/>
                <a:ea typeface="ＭＳ Ｐゴシック" pitchFamily="34" charset="-128"/>
              </a:rPr>
              <a:t> discussion of the distribution of shears to shear walls for a rigid diaphragm building.</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process can be simplified considerably by neglecting plan torsion.  This assumption is generally valid if the building has several walls oriented in each plan direction and well-distributed about the plan perimeter.  It is not valid for garage-type buildings with one side almost completely open.  </a:t>
            </a:r>
          </a:p>
          <a:p>
            <a:pPr eaLnBrk="1" hangingPunct="1"/>
            <a:r>
              <a:rPr lang="en-US" dirty="0">
                <a:latin typeface="Arial" pitchFamily="34" charset="0"/>
                <a:ea typeface="ＭＳ Ｐゴシック" pitchFamily="34" charset="-128"/>
              </a:rPr>
              <a:t>For low-rise buildings, it also is possible to neglect flexural deformations because they are quite small.  Considering shearing deformations only and assuming uniform wall thickness and story height, the shearing stiffness of different walls is simply proportional to their plan lengths.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122</a:t>
            </a:fld>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2"/>
          <p:cNvSpPr>
            <a:spLocks noGrp="1" noRot="1" noChangeAspect="1" noChangeArrowheads="1" noTextEdit="1"/>
          </p:cNvSpPr>
          <p:nvPr>
            <p:ph type="sldImg"/>
          </p:nvPr>
        </p:nvSpPr>
        <p:spPr>
          <a:xfrm>
            <a:off x="1262063" y="747713"/>
            <a:ext cx="4795837" cy="3597275"/>
          </a:xfrm>
          <a:ln/>
        </p:spPr>
      </p:sp>
      <p:sp>
        <p:nvSpPr>
          <p:cNvPr id="270340"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plan</a:t>
            </a:r>
            <a:r>
              <a:rPr lang="en-US" baseline="0" dirty="0">
                <a:latin typeface="Arial" pitchFamily="34" charset="0"/>
                <a:ea typeface="ＭＳ Ｐゴシック" pitchFamily="34" charset="-128"/>
              </a:rPr>
              <a:t> view </a:t>
            </a:r>
            <a:r>
              <a:rPr lang="en-US" dirty="0">
                <a:latin typeface="Arial" pitchFamily="34" charset="0"/>
                <a:ea typeface="ＭＳ Ｐゴシック" pitchFamily="34" charset="-128"/>
              </a:rPr>
              <a:t>of a building with load applied. The building</a:t>
            </a:r>
            <a:r>
              <a:rPr lang="en-US" baseline="0" dirty="0">
                <a:latin typeface="Arial" pitchFamily="34" charset="0"/>
                <a:ea typeface="ＭＳ Ｐゴシック" pitchFamily="34" charset="-128"/>
              </a:rPr>
              <a:t> has solid wall on three elevations and two openings between wall segments on the fourth elevation.</a:t>
            </a:r>
            <a:r>
              <a:rPr lang="en-US" dirty="0">
                <a:latin typeface="Arial" pitchFamily="34" charset="0"/>
                <a:ea typeface="ＭＳ Ｐゴシック" pitchFamily="34" charset="-128"/>
              </a:rPr>
              <a:t> The slide also has a</a:t>
            </a:r>
            <a:r>
              <a:rPr lang="en-US" baseline="0" dirty="0">
                <a:latin typeface="Arial" pitchFamily="34" charset="0"/>
                <a:ea typeface="ＭＳ Ｐゴシック" pitchFamily="34" charset="-128"/>
              </a:rPr>
              <a:t> simplified distribution of shears to shear walls for a rigid diaphragm building.</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Consider the building plan shown above in which the wall on the left has a plan length of 40 </a:t>
            </a:r>
            <a:r>
              <a:rPr lang="en-US" dirty="0" err="1">
                <a:latin typeface="Arial" pitchFamily="34" charset="0"/>
                <a:ea typeface="ＭＳ Ｐゴシック" pitchFamily="34" charset="-128"/>
              </a:rPr>
              <a:t>ft</a:t>
            </a:r>
            <a:r>
              <a:rPr lang="en-US" dirty="0">
                <a:latin typeface="Arial" pitchFamily="34" charset="0"/>
                <a:ea typeface="ＭＳ Ｐゴシック" pitchFamily="34" charset="-128"/>
              </a:rPr>
              <a:t> and the wall on the right is composed of three segments with a plan length of 8 </a:t>
            </a:r>
            <a:r>
              <a:rPr lang="en-US" dirty="0" err="1">
                <a:latin typeface="Arial" pitchFamily="34" charset="0"/>
                <a:ea typeface="ＭＳ Ｐゴシック" pitchFamily="34" charset="-128"/>
              </a:rPr>
              <a:t>ft</a:t>
            </a:r>
            <a:r>
              <a:rPr lang="en-US" dirty="0">
                <a:latin typeface="Arial" pitchFamily="34" charset="0"/>
                <a:ea typeface="ＭＳ Ｐゴシック" pitchFamily="34" charset="-128"/>
              </a:rPr>
              <a:t> each.</a:t>
            </a:r>
          </a:p>
          <a:p>
            <a:pPr eaLnBrk="1" hangingPunct="1"/>
            <a:r>
              <a:rPr lang="en-US" dirty="0">
                <a:latin typeface="Arial" pitchFamily="34" charset="0"/>
                <a:ea typeface="ＭＳ Ｐゴシック" pitchFamily="34" charset="-128"/>
              </a:rPr>
              <a:t>The left and right walls together have a total stiffness proportional to their total plan length of 64 ft.  The wall on the left represents 40/64 (or 5/8) of that stiffness and, therefore, resists 5/8 the applied shear.  The wall on the right resists the remaining 3/8 of the applied shear.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123</a:t>
            </a:fld>
            <a:endParaRPr 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Rectangle 2"/>
          <p:cNvSpPr>
            <a:spLocks noGrp="1" noRot="1" noChangeAspect="1" noChangeArrowheads="1" noTextEdit="1"/>
          </p:cNvSpPr>
          <p:nvPr>
            <p:ph type="sldImg"/>
          </p:nvPr>
        </p:nvSpPr>
        <p:spPr>
          <a:xfrm>
            <a:off x="1262063" y="747713"/>
            <a:ext cx="4795837" cy="3597275"/>
          </a:xfrm>
          <a:ln/>
        </p:spPr>
      </p:sp>
      <p:sp>
        <p:nvSpPr>
          <p:cNvPr id="272388"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graphic of a building with horizontal load applied at the roof. The</a:t>
            </a:r>
            <a:r>
              <a:rPr lang="en-US" baseline="0" dirty="0">
                <a:latin typeface="Arial" pitchFamily="34" charset="0"/>
                <a:ea typeface="ＭＳ Ｐゴシック" pitchFamily="34" charset="-128"/>
              </a:rPr>
              <a:t> slide also discusses distribution of shear for flexible diaphragm buildings.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For buildings with flexible diaphragms, the diaphragm is idealized as a simply supported beam acting in the horizontal plane and resting on the shear walls.  Because the shear walls are very stiff compared to the diaphragm, the shears on the shear walls depend on the tributary areas of the diaphragm that each shear wall supports.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124</a:t>
            </a:fld>
            <a:endParaRPr 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2"/>
          <p:cNvSpPr>
            <a:spLocks noGrp="1" noRot="1" noChangeAspect="1" noChangeArrowheads="1" noTextEdit="1"/>
          </p:cNvSpPr>
          <p:nvPr>
            <p:ph type="sldImg"/>
          </p:nvPr>
        </p:nvSpPr>
        <p:spPr>
          <a:xfrm>
            <a:off x="1262063" y="747713"/>
            <a:ext cx="4795837" cy="3597275"/>
          </a:xfrm>
          <a:ln/>
        </p:spPr>
      </p:sp>
      <p:sp>
        <p:nvSpPr>
          <p:cNvPr id="274436"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plan</a:t>
            </a:r>
            <a:r>
              <a:rPr lang="en-US" baseline="0" dirty="0">
                <a:latin typeface="Arial" pitchFamily="34" charset="0"/>
                <a:ea typeface="ＭＳ Ｐゴシック" pitchFamily="34" charset="-128"/>
              </a:rPr>
              <a:t> view </a:t>
            </a:r>
            <a:r>
              <a:rPr lang="en-US" dirty="0">
                <a:latin typeface="Arial" pitchFamily="34" charset="0"/>
                <a:ea typeface="ＭＳ Ｐゴシック" pitchFamily="34" charset="-128"/>
              </a:rPr>
              <a:t>of a building with load applied. The building</a:t>
            </a:r>
            <a:r>
              <a:rPr lang="en-US" baseline="0" dirty="0">
                <a:latin typeface="Arial" pitchFamily="34" charset="0"/>
                <a:ea typeface="ＭＳ Ｐゴシック" pitchFamily="34" charset="-128"/>
              </a:rPr>
              <a:t> has solid wall on three elevations and two openings between wall segments on the fourth elevation.</a:t>
            </a:r>
            <a:r>
              <a:rPr lang="en-US" dirty="0">
                <a:latin typeface="Arial" pitchFamily="34" charset="0"/>
                <a:ea typeface="ＭＳ Ｐゴシック" pitchFamily="34" charset="-128"/>
              </a:rPr>
              <a:t> The slide also has a</a:t>
            </a:r>
            <a:r>
              <a:rPr lang="en-US" baseline="0" dirty="0">
                <a:latin typeface="Arial" pitchFamily="34" charset="0"/>
                <a:ea typeface="ＭＳ Ｐゴシック" pitchFamily="34" charset="-128"/>
              </a:rPr>
              <a:t> simplified distribution of shears to shear walls for a flexible diaphragm building.</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For the same building studied above but with a flexible diaphragm, the left and right shear walls each resist 1/2 the total lateral load.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125</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Rectangle 2"/>
          <p:cNvSpPr>
            <a:spLocks noGrp="1" noRot="1" noChangeAspect="1" noChangeArrowheads="1" noTextEdit="1"/>
          </p:cNvSpPr>
          <p:nvPr>
            <p:ph type="sldImg"/>
          </p:nvPr>
        </p:nvSpPr>
        <p:spPr>
          <a:xfrm>
            <a:off x="1262063" y="747713"/>
            <a:ext cx="4795837" cy="3597275"/>
          </a:xfrm>
          <a:ln/>
        </p:spPr>
      </p:sp>
      <p:sp>
        <p:nvSpPr>
          <p:cNvPr id="276484"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a plan</a:t>
            </a:r>
            <a:r>
              <a:rPr lang="en-US" baseline="0" dirty="0">
                <a:latin typeface="Arial" pitchFamily="34" charset="0"/>
                <a:ea typeface="ＭＳ Ｐゴシック" pitchFamily="34" charset="-128"/>
              </a:rPr>
              <a:t> view </a:t>
            </a:r>
            <a:r>
              <a:rPr lang="en-US" dirty="0">
                <a:latin typeface="Arial" pitchFamily="34" charset="0"/>
                <a:ea typeface="ＭＳ Ｐゴシック" pitchFamily="34" charset="-128"/>
              </a:rPr>
              <a:t>of a building with load applied. The</a:t>
            </a:r>
            <a:r>
              <a:rPr lang="en-US" baseline="0" dirty="0">
                <a:latin typeface="Arial" pitchFamily="34" charset="0"/>
                <a:ea typeface="ＭＳ Ｐゴシック" pitchFamily="34" charset="-128"/>
              </a:rPr>
              <a:t> shear forces from the rigid and flexible diaphragm analyses are enveloped.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Further, it is possible to avoid the need to classify the diaphragm as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rigid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or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flexible.</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Simply design each wall for the more critical of the simplified rigid-diaphragm case and the flexible-diaphragm case. </a:t>
            </a:r>
          </a:p>
          <a:p>
            <a:pPr eaLnBrk="1" hangingPunct="1"/>
            <a:r>
              <a:rPr lang="en-US" dirty="0">
                <a:latin typeface="Arial" pitchFamily="34" charset="0"/>
                <a:ea typeface="ＭＳ Ｐゴシック" pitchFamily="34" charset="-128"/>
              </a:rPr>
              <a:t>For this example, the left-hand wall had a shear of 5/8 V for the rigid-diaphragm case and a shear of 1/2 V for the flexible-diaphragm case.  It could therefore be designed for the more severe of the two design shears or 5/8 V.  </a:t>
            </a:r>
          </a:p>
          <a:p>
            <a:pPr eaLnBrk="1" hangingPunct="1"/>
            <a:r>
              <a:rPr lang="en-US" dirty="0">
                <a:latin typeface="Arial" pitchFamily="34" charset="0"/>
                <a:ea typeface="ＭＳ Ｐゴシック" pitchFamily="34" charset="-128"/>
              </a:rPr>
              <a:t>The right-hand wall would be similarly designed for the worse of 3/8 V (rigid) and 1/2 V (flexible) or 1/2 V.  </a:t>
            </a:r>
          </a:p>
          <a:p>
            <a:pPr eaLnBrk="1" hangingPunct="1"/>
            <a:r>
              <a:rPr lang="en-US" dirty="0">
                <a:latin typeface="Arial" pitchFamily="34" charset="0"/>
                <a:ea typeface="ＭＳ Ｐゴシック" pitchFamily="34" charset="-128"/>
              </a:rPr>
              <a:t>Even though these two design shears sum to more than V, the design is conservative and valid.  It might be too conservative for a few cases in which event the diaphragm stiffness would have to be evaluated.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126</a:t>
            </a:fld>
            <a:endParaRPr 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2"/>
          <p:cNvSpPr>
            <a:spLocks noGrp="1" noRot="1" noChangeAspect="1" noChangeArrowheads="1" noTextEdit="1"/>
          </p:cNvSpPr>
          <p:nvPr>
            <p:ph type="sldImg"/>
          </p:nvPr>
        </p:nvSpPr>
        <p:spPr>
          <a:xfrm>
            <a:off x="1262063" y="747713"/>
            <a:ext cx="4795837" cy="3597275"/>
          </a:xfrm>
          <a:ln/>
        </p:spPr>
      </p:sp>
      <p:sp>
        <p:nvSpPr>
          <p:cNvPr id="278532"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a:t>
            </a:r>
            <a:r>
              <a:rPr lang="en-US" baseline="0" dirty="0">
                <a:latin typeface="Arial" pitchFamily="34" charset="0"/>
                <a:ea typeface="ＭＳ Ｐゴシック" pitchFamily="34" charset="-128"/>
              </a:rPr>
              <a:t> slide discusses diaphragm design and shows a plan view of a diaphragm with a distributed load on one face and shear and moment on the perpendicular faces.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If the diaphragm is continuous, diaphragm shears are resisted by the total depth of the diaphragm.  If the diaphragm is discontinuous, diaphragms are resisted by cover only.  Flexural resistance comes from forces in diaphragm chords separated by the internal lever arm (distance between chords)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127</a:t>
            </a:fld>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Rectangle 2"/>
          <p:cNvSpPr>
            <a:spLocks noGrp="1" noRot="1" noChangeAspect="1" noChangeArrowheads="1" noTextEdit="1"/>
          </p:cNvSpPr>
          <p:nvPr>
            <p:ph type="sldImg"/>
          </p:nvPr>
        </p:nvSpPr>
        <p:spPr>
          <a:xfrm>
            <a:off x="1262063" y="747713"/>
            <a:ext cx="4795837" cy="3597275"/>
          </a:xfrm>
          <a:ln/>
        </p:spPr>
      </p:sp>
      <p:sp>
        <p:nvSpPr>
          <p:cNvPr id="280580"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detailing</a:t>
            </a:r>
            <a:r>
              <a:rPr lang="en-US" baseline="0" dirty="0">
                <a:latin typeface="Arial" pitchFamily="34" charset="0"/>
                <a:ea typeface="ＭＳ Ｐゴシック" pitchFamily="34" charset="-128"/>
              </a:rPr>
              <a:t> considerations for load transfer.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After designing the out-of-plane strips, the in-plane shear walls and the lintels, additional details would have to be addressed:  wall-diaphragm connections, design of lintels for out-of-plane loads between wall-diaphragm connections, connections between bond beam and walls, and connections between walls and foundations.  </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128</a:t>
            </a:fld>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7" name="Rectangle 2"/>
          <p:cNvSpPr>
            <a:spLocks noGrp="1" noRot="1" noChangeAspect="1" noChangeArrowheads="1" noTextEdit="1"/>
          </p:cNvSpPr>
          <p:nvPr>
            <p:ph type="sldImg"/>
          </p:nvPr>
        </p:nvSpPr>
        <p:spPr>
          <a:xfrm>
            <a:off x="1243013" y="709613"/>
            <a:ext cx="4841875" cy="3630612"/>
          </a:xfrm>
          <a:ln/>
        </p:spPr>
      </p:sp>
      <p:sp>
        <p:nvSpPr>
          <p:cNvPr id="282628"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The top figure shows the shear and moment distribution for in-plane</a:t>
            </a:r>
            <a:r>
              <a:rPr lang="en-US" baseline="0" dirty="0">
                <a:latin typeface="Arial" pitchFamily="34" charset="0"/>
                <a:ea typeface="ＭＳ Ｐゴシック" pitchFamily="34" charset="-128"/>
              </a:rPr>
              <a:t> loading. The bottom figure show the moment distribution for out-of-plane loading. </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first step is computation of factored design shears and moments.</a:t>
            </a:r>
          </a:p>
          <a:p>
            <a:pPr eaLnBrk="1" hangingPunct="1"/>
            <a:r>
              <a:rPr lang="en-US" dirty="0">
                <a:latin typeface="Arial" pitchFamily="34" charset="0"/>
                <a:ea typeface="ＭＳ Ｐゴシック" pitchFamily="34" charset="-128"/>
              </a:rPr>
              <a:t>Factored design moments and shears for in-plane loading depend on actions transferred to shear walls by horizontal diaphragms at each floor level.</a:t>
            </a:r>
          </a:p>
          <a:p>
            <a:pPr eaLnBrk="1" hangingPunct="1"/>
            <a:r>
              <a:rPr lang="en-US" dirty="0">
                <a:latin typeface="Arial" pitchFamily="34" charset="0"/>
                <a:ea typeface="ＭＳ Ｐゴシック" pitchFamily="34" charset="-128"/>
              </a:rPr>
              <a:t>Factored design moments and shears for out-of-plane loading depend on wind or earthquake forces acting between floor levels.</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129</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desirable properties of masonry mortar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Mortar for unit masonry is specified by ASTM C270.  In specifying mortar, the designer must make three decisions:</a:t>
            </a:r>
          </a:p>
          <a:p>
            <a:pPr eaLnBrk="1" hangingPunct="1"/>
            <a:r>
              <a:rPr lang="en-US" dirty="0">
                <a:latin typeface="Arial" pitchFamily="34" charset="0"/>
                <a:ea typeface="ＭＳ Ｐゴシック" pitchFamily="34" charset="-128"/>
              </a:rPr>
              <a:t>The first decision involves the cementitious system to be used.  Three cementitious systems are available:  </a:t>
            </a:r>
            <a:r>
              <a:rPr lang="en-US" dirty="0" err="1">
                <a:latin typeface="Arial" pitchFamily="34" charset="0"/>
                <a:ea typeface="ＭＳ Ｐゴシック" pitchFamily="34" charset="-128"/>
              </a:rPr>
              <a:t>portland</a:t>
            </a:r>
            <a:r>
              <a:rPr lang="en-US" dirty="0">
                <a:latin typeface="Arial" pitchFamily="34" charset="0"/>
                <a:ea typeface="ＭＳ Ｐゴシック" pitchFamily="34" charset="-128"/>
              </a:rPr>
              <a:t> cement-lime mortar; masonry cement mortar; and mortar cement mortar.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a:t>
            </a:fld>
            <a:endParaRPr 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Rectangle 2"/>
          <p:cNvSpPr>
            <a:spLocks noGrp="1" noRot="1" noChangeAspect="1" noChangeArrowheads="1" noTextEdit="1"/>
          </p:cNvSpPr>
          <p:nvPr>
            <p:ph type="sldImg"/>
          </p:nvPr>
        </p:nvSpPr>
        <p:spPr>
          <a:xfrm>
            <a:off x="1258888" y="720725"/>
            <a:ext cx="4840287" cy="3629025"/>
          </a:xfrm>
          <a:ln/>
        </p:spPr>
      </p:sp>
      <p:sp>
        <p:nvSpPr>
          <p:cNvPr id="284676"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The next step is to design the flexural reinforcement as governed by out-of-plane loading, which usually will govern over the reinforcement necessary to resist in-plane loading.</a:t>
            </a:r>
          </a:p>
          <a:p>
            <a:pPr eaLnBrk="1" hangingPunct="1"/>
            <a:r>
              <a:rPr lang="en-US" dirty="0">
                <a:latin typeface="Arial" pitchFamily="34" charset="0"/>
                <a:ea typeface="ＭＳ Ｐゴシック" pitchFamily="34" charset="-128"/>
              </a:rPr>
              <a:t>The practical wall thickness is governed by available unit dimensions.  Using concrete masonry units, nominal dimensions of 8 by 8 by 16 in. are most common.  This implies a specified thickness of 7-5/8 in., and a single curtain of reinforcement, placed in the center of grouted cells.</a:t>
            </a:r>
          </a:p>
          <a:p>
            <a:pPr eaLnBrk="1" hangingPunct="1"/>
            <a:r>
              <a:rPr lang="en-US" dirty="0">
                <a:latin typeface="Arial" pitchFamily="34" charset="0"/>
                <a:ea typeface="ＭＳ Ｐゴシック" pitchFamily="34" charset="-128"/>
              </a:rPr>
              <a:t>The specified wall thickness is </a:t>
            </a:r>
            <a:r>
              <a:rPr lang="en-US" dirty="0">
                <a:latin typeface="Arial" pitchFamily="34" charset="0"/>
                <a:ea typeface="ＭＳ Ｐゴシック" pitchFamily="34" charset="-128"/>
                <a:sym typeface="Symbol" pitchFamily="18" charset="2"/>
              </a:rPr>
              <a:t>7-5/8 in.</a:t>
            </a:r>
          </a:p>
          <a:p>
            <a:pPr eaLnBrk="1" hangingPunct="1"/>
            <a:r>
              <a:rPr lang="en-US" dirty="0">
                <a:latin typeface="Arial" pitchFamily="34" charset="0"/>
                <a:ea typeface="ＭＳ Ｐゴシック" pitchFamily="34" charset="-128"/>
                <a:sym typeface="Symbol" pitchFamily="18" charset="2"/>
              </a:rPr>
              <a:t>Proportion flexural reinforcement to resist out-of- plane wind or earthquake forces.  Because axial loads are small, the necessary reinforcement can be estimated by dividing the maximum factored design moment from out-of-plane loads by the product of the specified steel yield strength and the internal lever arm.  </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130</a:t>
            </a:fld>
            <a:endParaRPr 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3" name="Rectangle 2"/>
          <p:cNvSpPr>
            <a:spLocks noGrp="1" noRot="1" noChangeAspect="1" noChangeArrowheads="1" noTextEdit="1"/>
          </p:cNvSpPr>
          <p:nvPr>
            <p:ph type="sldImg"/>
          </p:nvPr>
        </p:nvSpPr>
        <p:spPr>
          <a:xfrm>
            <a:off x="1243013" y="709613"/>
            <a:ext cx="4841875" cy="3630612"/>
          </a:xfrm>
          <a:ln/>
        </p:spPr>
      </p:sp>
      <p:sp>
        <p:nvSpPr>
          <p:cNvPr id="286724"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aseline="0" dirty="0">
                <a:latin typeface="Arial" pitchFamily="34" charset="0"/>
                <a:ea typeface="ＭＳ Ｐゴシック" pitchFamily="34" charset="-128"/>
              </a:rPr>
              <a:t>A simplified axial load-moment interaction diagram for masonry is shown.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next step is to design flexural reinforcement as governed by in-plane loading.  A moment-axial force interaction diagram can be computed by hand or by spreadsheet.  As an initial estimate for hand calculations, the approach of Cardenas and </a:t>
            </a:r>
            <a:r>
              <a:rPr lang="en-US" dirty="0" err="1">
                <a:latin typeface="Arial" pitchFamily="34" charset="0"/>
                <a:ea typeface="ＭＳ Ｐゴシック" pitchFamily="34" charset="-128"/>
              </a:rPr>
              <a:t>Magura</a:t>
            </a:r>
            <a:r>
              <a:rPr lang="en-US" dirty="0">
                <a:latin typeface="Arial" pitchFamily="34" charset="0"/>
                <a:ea typeface="ＭＳ Ｐゴシック" pitchFamily="34" charset="-128"/>
              </a:rPr>
              <a:t> can also be used, and is discussed in a few more slides.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131</a:t>
            </a:fld>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Rectangle 2"/>
          <p:cNvSpPr>
            <a:spLocks noGrp="1" noRot="1" noChangeAspect="1" noChangeArrowheads="1" noTextEdit="1"/>
          </p:cNvSpPr>
          <p:nvPr>
            <p:ph type="sldImg"/>
          </p:nvPr>
        </p:nvSpPr>
        <p:spPr>
          <a:xfrm>
            <a:off x="1243013" y="709613"/>
            <a:ext cx="4841875" cy="3630612"/>
          </a:xfrm>
          <a:ln/>
        </p:spPr>
      </p:sp>
      <p:sp>
        <p:nvSpPr>
          <p:cNvPr id="288772"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graph shows a simplified</a:t>
            </a:r>
            <a:r>
              <a:rPr lang="en-US" baseline="0" dirty="0">
                <a:latin typeface="Arial" pitchFamily="34" charset="0"/>
                <a:ea typeface="ＭＳ Ｐゴシック" pitchFamily="34" charset="-128"/>
              </a:rPr>
              <a:t> axial load-moment interaction diagram with the area below the balance point as “Design permitted” and the area above the balance point as “Design prohibited”.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As noted previously, TMS 402 places strict limits on maximum flexural reinforcement.  To keep the compressive stress block from crushing, the maximum steel percentage decreases as axial load increases so that design above the balance point is impossible.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132</a:t>
            </a:fld>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9" name="Rectangle 2"/>
          <p:cNvSpPr>
            <a:spLocks noGrp="1" noRot="1" noChangeAspect="1" noChangeArrowheads="1" noTextEdit="1"/>
          </p:cNvSpPr>
          <p:nvPr>
            <p:ph type="sldImg"/>
          </p:nvPr>
        </p:nvSpPr>
        <p:spPr>
          <a:xfrm>
            <a:off x="1243013" y="709613"/>
            <a:ext cx="4841875" cy="3630612"/>
          </a:xfrm>
          <a:ln/>
        </p:spPr>
      </p:sp>
      <p:sp>
        <p:nvSpPr>
          <p:cNvPr id="290820"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considerations for revising the design if necessary.</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After determining the reinforcement required to resist out-of-plane loads, and the reinforcement required to resist in-plane loads, the greater of the two requirements governs.  If out-of-plane requirements considerably exceed in-plane requirements, consider making the wall thicker.  In-plane over-capacities in flexure can lead to an unacceptable increase in shear demand if capacity design is used (see subsequent example).</a:t>
            </a:r>
          </a:p>
          <a:p>
            <a:pPr eaLnBrk="1" hangingPunct="1"/>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133</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Rectangle 2"/>
          <p:cNvSpPr>
            <a:spLocks noGrp="1" noRot="1" noChangeAspect="1" noChangeArrowheads="1" noTextEdit="1"/>
          </p:cNvSpPr>
          <p:nvPr>
            <p:ph type="sldImg"/>
          </p:nvPr>
        </p:nvSpPr>
        <p:spPr>
          <a:xfrm>
            <a:off x="1243013" y="709613"/>
            <a:ext cx="4841875" cy="3630612"/>
          </a:xfrm>
          <a:ln/>
        </p:spPr>
      </p:sp>
      <p:sp>
        <p:nvSpPr>
          <p:cNvPr id="292868"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aseline="0" dirty="0">
                <a:latin typeface="Arial" pitchFamily="34" charset="0"/>
                <a:ea typeface="ＭＳ Ｐゴシック" pitchFamily="34" charset="-128"/>
              </a:rPr>
              <a:t>A graphic of wall shears and moments is shown with shears and moments from factored design loads, corresponding to nominal flexural capacity, and corresponding to probably flexural capacity.</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checking shear capacity, the first step is to estimate the design shear.</a:t>
            </a:r>
          </a:p>
          <a:p>
            <a:pPr eaLnBrk="1" hangingPunct="1"/>
            <a:r>
              <a:rPr lang="en-US" dirty="0">
                <a:latin typeface="Arial" pitchFamily="34" charset="0"/>
                <a:ea typeface="ＭＳ Ｐゴシック" pitchFamily="34" charset="-128"/>
              </a:rPr>
              <a:t>If the structure is essentially elastic, factored design shears should be computed based on factored design actions.</a:t>
            </a:r>
          </a:p>
          <a:p>
            <a:pPr eaLnBrk="1" hangingPunct="1"/>
            <a:r>
              <a:rPr lang="en-US" dirty="0">
                <a:latin typeface="Arial" pitchFamily="34" charset="0"/>
                <a:ea typeface="ＭＳ Ｐゴシック" pitchFamily="34" charset="-128"/>
              </a:rPr>
              <a:t>If the structure is expected to have significant inelastic flexural deformation, then capacity design should be used.  Design shears should be computed based on flexural capacity.</a:t>
            </a:r>
          </a:p>
          <a:p>
            <a:pPr eaLnBrk="1" hangingPunct="1"/>
            <a:r>
              <a:rPr lang="en-US" dirty="0">
                <a:latin typeface="Arial" pitchFamily="34" charset="0"/>
                <a:ea typeface="ＭＳ Ｐゴシック" pitchFamily="34" charset="-128"/>
              </a:rPr>
              <a:t>In the above figure, the gray diagrams represent shears and moments from factored design loads.  The black diagrams represent shears and moments corresponding to nominal flexural capacity.  They are the gray </a:t>
            </a:r>
            <a:r>
              <a:rPr lang="en-US" dirty="0" err="1">
                <a:latin typeface="Arial" pitchFamily="34" charset="0"/>
                <a:ea typeface="ＭＳ Ｐゴシック" pitchFamily="34" charset="-128"/>
              </a:rPr>
              <a:t>diagrams,divided</a:t>
            </a:r>
            <a:r>
              <a:rPr lang="en-US" dirty="0">
                <a:latin typeface="Arial" pitchFamily="34" charset="0"/>
                <a:ea typeface="ＭＳ Ｐゴシック" pitchFamily="34" charset="-128"/>
              </a:rPr>
              <a:t> by the capacity reduction factor for flexure.  The red diagrams represent the shears and moments corresponding to the probable flexural capacity.  They are the black diagrams, multiplied by the ratio of the probable yield strength of the flexural reinforcement divided by the specified yield strength and also multiplied by the ratio of the probable area of reinforcement divided by the required reinforcement.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134</a:t>
            </a:fld>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5" name="Rectangle 2"/>
          <p:cNvSpPr>
            <a:spLocks noGrp="1" noRot="1" noChangeAspect="1" noChangeArrowheads="1" noTextEdit="1"/>
          </p:cNvSpPr>
          <p:nvPr>
            <p:ph type="sldImg"/>
          </p:nvPr>
        </p:nvSpPr>
        <p:spPr>
          <a:xfrm>
            <a:off x="1243013" y="709613"/>
            <a:ext cx="4841875" cy="3630612"/>
          </a:xfrm>
          <a:ln/>
        </p:spPr>
      </p:sp>
      <p:sp>
        <p:nvSpPr>
          <p:cNvPr id="294916"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a:t>
            </a:r>
            <a:r>
              <a:rPr lang="en-US" baseline="0" dirty="0">
                <a:latin typeface="Arial" pitchFamily="34" charset="0"/>
                <a:ea typeface="ＭＳ Ｐゴシック" pitchFamily="34" charset="-128"/>
              </a:rPr>
              <a:t> slide shows a free body diagram of force in the rebar due to horizontal shear is shown.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As discussed previously, shear resistance is calculated similarly to that of reinforced concrete.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135</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Rectangle 2"/>
          <p:cNvSpPr>
            <a:spLocks noGrp="1" noRot="1" noChangeAspect="1" noChangeArrowheads="1" noTextEdit="1"/>
          </p:cNvSpPr>
          <p:nvPr>
            <p:ph type="sldImg"/>
          </p:nvPr>
        </p:nvSpPr>
        <p:spPr>
          <a:xfrm>
            <a:off x="1243013" y="709613"/>
            <a:ext cx="4841875" cy="3630612"/>
          </a:xfrm>
          <a:ln/>
        </p:spPr>
      </p:sp>
      <p:sp>
        <p:nvSpPr>
          <p:cNvPr id="296964"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As discussed previously, </a:t>
            </a:r>
            <a:r>
              <a:rPr lang="en-US" dirty="0" err="1">
                <a:latin typeface="Arial" pitchFamily="34" charset="0"/>
                <a:ea typeface="ＭＳ Ｐゴシック" pitchFamily="34" charset="-128"/>
              </a:rPr>
              <a:t>V</a:t>
            </a:r>
            <a:r>
              <a:rPr lang="en-US" baseline="-25000" dirty="0" err="1">
                <a:latin typeface="Arial" pitchFamily="34" charset="0"/>
                <a:ea typeface="ＭＳ Ｐゴシック" pitchFamily="34" charset="-128"/>
              </a:rPr>
              <a:t>m</a:t>
            </a:r>
            <a:r>
              <a:rPr lang="en-US" dirty="0">
                <a:latin typeface="Arial" pitchFamily="34" charset="0"/>
                <a:ea typeface="ＭＳ Ｐゴシック" pitchFamily="34" charset="-128"/>
              </a:rPr>
              <a:t> depends on aspect ratio.</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136</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Slide Image Placeholder 1"/>
          <p:cNvSpPr>
            <a:spLocks noGrp="1" noRot="1" noChangeAspect="1" noTextEdit="1"/>
          </p:cNvSpPr>
          <p:nvPr>
            <p:ph type="sldImg"/>
          </p:nvPr>
        </p:nvSpPr>
        <p:spPr>
          <a:ln/>
        </p:spPr>
      </p:sp>
      <p:sp>
        <p:nvSpPr>
          <p:cNvPr id="29901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A plot with Mu/</a:t>
            </a:r>
            <a:r>
              <a:rPr lang="en-US" dirty="0" err="1">
                <a:latin typeface="Arial" pitchFamily="34" charset="0"/>
                <a:ea typeface="ＭＳ Ｐゴシック" pitchFamily="34" charset="-128"/>
              </a:rPr>
              <a:t>Vudv</a:t>
            </a:r>
            <a:r>
              <a:rPr lang="en-US" baseline="0" dirty="0">
                <a:latin typeface="Arial" pitchFamily="34" charset="0"/>
                <a:ea typeface="ＭＳ Ｐゴシック" pitchFamily="34" charset="-128"/>
              </a:rPr>
              <a:t> on the x-axis and </a:t>
            </a:r>
            <a:r>
              <a:rPr lang="en-US" baseline="0" dirty="0" err="1">
                <a:latin typeface="Arial" pitchFamily="34" charset="0"/>
                <a:ea typeface="ＭＳ Ｐゴシック" pitchFamily="34" charset="-128"/>
              </a:rPr>
              <a:t>Vn</a:t>
            </a:r>
            <a:r>
              <a:rPr lang="en-US" baseline="0" dirty="0">
                <a:latin typeface="Arial" pitchFamily="34" charset="0"/>
                <a:ea typeface="ＭＳ Ｐゴシック" pitchFamily="34" charset="-128"/>
              </a:rPr>
              <a:t>/(</a:t>
            </a:r>
            <a:r>
              <a:rPr lang="en-US" baseline="0" dirty="0" err="1">
                <a:latin typeface="Arial" pitchFamily="34" charset="0"/>
                <a:ea typeface="ＭＳ Ｐゴシック" pitchFamily="34" charset="-128"/>
              </a:rPr>
              <a:t>hLw</a:t>
            </a:r>
            <a:r>
              <a:rPr lang="en-US" baseline="0" dirty="0">
                <a:latin typeface="Arial" pitchFamily="34" charset="0"/>
                <a:ea typeface="ＭＳ Ｐゴシック" pitchFamily="34" charset="-128"/>
              </a:rPr>
              <a:t> x </a:t>
            </a:r>
            <a:r>
              <a:rPr lang="en-US" baseline="0" dirty="0" err="1">
                <a:latin typeface="Arial" pitchFamily="34" charset="0"/>
                <a:ea typeface="ＭＳ Ｐゴシック" pitchFamily="34" charset="-128"/>
              </a:rPr>
              <a:t>sqrt</a:t>
            </a:r>
            <a:r>
              <a:rPr lang="en-US" baseline="0" dirty="0">
                <a:latin typeface="Arial" pitchFamily="34" charset="0"/>
                <a:ea typeface="ＭＳ Ｐゴシック" pitchFamily="34" charset="-128"/>
              </a:rPr>
              <a:t>(</a:t>
            </a:r>
            <a:r>
              <a:rPr lang="en-US" baseline="0" dirty="0" err="1">
                <a:latin typeface="Arial" pitchFamily="34" charset="0"/>
                <a:ea typeface="ＭＳ Ｐゴシック" pitchFamily="34" charset="-128"/>
              </a:rPr>
              <a:t>f’m</a:t>
            </a:r>
            <a:r>
              <a:rPr lang="en-US" baseline="0" dirty="0">
                <a:latin typeface="Arial" pitchFamily="34" charset="0"/>
                <a:ea typeface="ＭＳ Ｐゴシック" pitchFamily="34" charset="-128"/>
              </a:rPr>
              <a:t>)) on the y-axis is shown.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As discussed previously, total shear resistance is limited to prevent diagonal crushing of masonry.</a:t>
            </a:r>
          </a:p>
          <a:p>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137</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2"/>
          <p:cNvSpPr>
            <a:spLocks noGrp="1" noRot="1" noChangeAspect="1" noChangeArrowheads="1" noTextEdit="1"/>
          </p:cNvSpPr>
          <p:nvPr>
            <p:ph type="sldImg"/>
          </p:nvPr>
        </p:nvSpPr>
        <p:spPr>
          <a:xfrm>
            <a:off x="1243013" y="709613"/>
            <a:ext cx="4841875" cy="3630612"/>
          </a:xfrm>
          <a:ln/>
        </p:spPr>
      </p:sp>
      <p:sp>
        <p:nvSpPr>
          <p:cNvPr id="301060"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Finally, the designer must check detailing, including cover and placement of flexural and shear reinforcement.  Boundary elements are not required because ductility demand is usually low and maximum flexural reinforcement is closely controlled.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138</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7" name="Rectangle 2"/>
          <p:cNvSpPr>
            <a:spLocks noGrp="1" noRot="1" noChangeAspect="1" noChangeArrowheads="1" noTextEdit="1"/>
          </p:cNvSpPr>
          <p:nvPr>
            <p:ph type="sldImg"/>
          </p:nvPr>
        </p:nvSpPr>
        <p:spPr>
          <a:xfrm>
            <a:off x="1243013" y="709613"/>
            <a:ext cx="4841875" cy="3630612"/>
          </a:xfrm>
          <a:ln/>
        </p:spPr>
      </p:sp>
      <p:sp>
        <p:nvSpPr>
          <p:cNvPr id="303108"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discusses detailing considerations for reinforcement.</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Detailing requirements usually are not difficult to satisfy.</a:t>
            </a:r>
          </a:p>
          <a:p>
            <a:pPr eaLnBrk="1" hangingPunct="1"/>
            <a:r>
              <a:rPr lang="en-US" dirty="0">
                <a:latin typeface="Arial" pitchFamily="34" charset="0"/>
                <a:ea typeface="ＭＳ Ｐゴシック" pitchFamily="34" charset="-128"/>
              </a:rPr>
              <a:t>Cover requirements are satisfied automatically by putting reinforcement in grouted cells.</a:t>
            </a:r>
          </a:p>
          <a:p>
            <a:pPr eaLnBrk="1" hangingPunct="1"/>
            <a:r>
              <a:rPr lang="en-US" dirty="0">
                <a:latin typeface="Arial" pitchFamily="34" charset="0"/>
                <a:ea typeface="ＭＳ Ｐゴシック" pitchFamily="34" charset="-128"/>
              </a:rPr>
              <a:t>Flexural and shear reinforcement must comply with the minimum flexural reinforcement and spacing dictated by the Seismic Design Category.  </a:t>
            </a:r>
          </a:p>
          <a:p>
            <a:pPr eaLnBrk="1" hangingPunct="1"/>
            <a:r>
              <a:rPr lang="en-US" dirty="0">
                <a:latin typeface="Arial" pitchFamily="34" charset="0"/>
                <a:ea typeface="ＭＳ Ｐゴシック" pitchFamily="34" charset="-128"/>
              </a:rPr>
              <a:t>Flexural reinforcement is normally placed in single curtain.  </a:t>
            </a:r>
          </a:p>
          <a:p>
            <a:pPr eaLnBrk="1" hangingPunct="1"/>
            <a:r>
              <a:rPr lang="en-US" dirty="0">
                <a:latin typeface="Arial" pitchFamily="34" charset="0"/>
                <a:ea typeface="ＭＳ Ｐゴシック" pitchFamily="34" charset="-128"/>
              </a:rPr>
              <a:t>Typical reinforcement would be at least #4 bars @ 48 in.  </a:t>
            </a:r>
          </a:p>
          <a:p>
            <a:pPr eaLnBrk="1" hangingPunct="1"/>
            <a:r>
              <a:rPr lang="en-US" dirty="0">
                <a:latin typeface="Arial" pitchFamily="34" charset="0"/>
                <a:ea typeface="ＭＳ Ｐゴシック" pitchFamily="34" charset="-128"/>
              </a:rPr>
              <a:t>Horizontal reinforcement is also placed in the same single curtain.</a:t>
            </a:r>
          </a:p>
          <a:p>
            <a:pPr eaLnBrk="1" hangingPunct="1"/>
            <a:r>
              <a:rPr lang="en-US" dirty="0">
                <a:latin typeface="Arial" pitchFamily="34" charset="0"/>
                <a:ea typeface="ＭＳ Ｐゴシック" pitchFamily="34" charset="-128"/>
              </a:rPr>
              <a:t>Typical  reinforcement would be at least #4 bars @ 48 in.  </a:t>
            </a:r>
          </a:p>
          <a:p>
            <a:pPr eaLnBrk="1" hangingPunct="1"/>
            <a:r>
              <a:rPr lang="en-US" dirty="0">
                <a:latin typeface="Arial" pitchFamily="34" charset="0"/>
                <a:ea typeface="ＭＳ Ｐゴシック" pitchFamily="34" charset="-128"/>
              </a:rPr>
              <a:t>Additional reinforcement (usually uniformly distributed) can be added if required to resist in-plane flexure.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139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different types of mortar and their uses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Within each cementitious system, the designer must specify the mortar type.  Mortar type describes the amount of cement in the mortar compared to the amount of other constituents.</a:t>
            </a:r>
          </a:p>
          <a:p>
            <a:pPr eaLnBrk="1" hangingPunct="1"/>
            <a:r>
              <a:rPr lang="en-US" dirty="0">
                <a:latin typeface="Arial" pitchFamily="34" charset="0"/>
                <a:ea typeface="ＭＳ Ｐゴシック" pitchFamily="34" charset="-128"/>
              </a:rPr>
              <a:t>The designations for mortar type were intentionally selected as alternating letters in the phrase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mason work,</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avoiding the connotations that might be associated with designations such as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A,</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B,</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C,</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and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D.</a:t>
            </a:r>
            <a:r>
              <a:rPr lang="ja-JP" altLang="en-US" dirty="0">
                <a:latin typeface="Arial" pitchFamily="34" charset="0"/>
                <a:ea typeface="ＭＳ Ｐゴシック" pitchFamily="34" charset="-128"/>
              </a:rPr>
              <a:t>”</a:t>
            </a:r>
            <a:endParaRPr lang="en-US" altLang="ja-JP"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Going from Type K to Type M, mortar has an increasing volume proportion of </a:t>
            </a:r>
            <a:r>
              <a:rPr lang="en-US" dirty="0" err="1">
                <a:latin typeface="Arial" pitchFamily="34" charset="0"/>
                <a:ea typeface="ＭＳ Ｐゴシック" pitchFamily="34" charset="-128"/>
              </a:rPr>
              <a:t>portland</a:t>
            </a:r>
            <a:r>
              <a:rPr lang="en-US" dirty="0">
                <a:latin typeface="Arial" pitchFamily="34" charset="0"/>
                <a:ea typeface="ＭＳ Ｐゴシック" pitchFamily="34" charset="-128"/>
              </a:rPr>
              <a:t> cement or other cements.  It sets up faster and has higher compressive and tensile bond strengths.  As the volume proportion of </a:t>
            </a:r>
            <a:r>
              <a:rPr lang="en-US" dirty="0" err="1">
                <a:latin typeface="Arial" pitchFamily="34" charset="0"/>
                <a:ea typeface="ＭＳ Ｐゴシック" pitchFamily="34" charset="-128"/>
              </a:rPr>
              <a:t>portland</a:t>
            </a:r>
            <a:r>
              <a:rPr lang="en-US" dirty="0">
                <a:latin typeface="Arial" pitchFamily="34" charset="0"/>
                <a:ea typeface="ＭＳ Ｐゴシック" pitchFamily="34" charset="-128"/>
              </a:rPr>
              <a:t> cement increases, mortar is less able to deform when hardened.</a:t>
            </a:r>
          </a:p>
          <a:p>
            <a:pPr eaLnBrk="1" hangingPunct="1"/>
            <a:r>
              <a:rPr lang="en-US" dirty="0">
                <a:latin typeface="Arial" pitchFamily="34" charset="0"/>
                <a:ea typeface="ＭＳ Ｐゴシック" pitchFamily="34" charset="-128"/>
              </a:rPr>
              <a:t>Types N and S are specified for modern masonry construction.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a:t>
            </a:fld>
            <a:endParaRPr 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5" name="Rectangle 2"/>
          <p:cNvSpPr>
            <a:spLocks noGrp="1" noRot="1" noChangeAspect="1" noChangeArrowheads="1" noTextEdit="1"/>
          </p:cNvSpPr>
          <p:nvPr>
            <p:ph type="sldImg"/>
          </p:nvPr>
        </p:nvSpPr>
        <p:spPr>
          <a:xfrm>
            <a:off x="1243013" y="709613"/>
            <a:ext cx="4841875" cy="3630612"/>
          </a:xfrm>
          <a:ln/>
        </p:spPr>
      </p:sp>
      <p:sp>
        <p:nvSpPr>
          <p:cNvPr id="305156" name="Rectangle 3"/>
          <p:cNvSpPr>
            <a:spLocks noGrp="1" noChangeArrowheads="1"/>
          </p:cNvSpPr>
          <p:nvPr>
            <p:ph type="body" idx="1"/>
          </p:nvPr>
        </p:nvSpPr>
        <p:spPr>
          <a:xfrm>
            <a:off x="957470" y="4576789"/>
            <a:ext cx="5415170" cy="4338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simplified axial load-moment interaction</a:t>
            </a:r>
            <a:r>
              <a:rPr lang="en-US" baseline="0" dirty="0">
                <a:latin typeface="Arial" pitchFamily="34" charset="0"/>
                <a:ea typeface="ＭＳ Ｐゴシック" pitchFamily="34" charset="-128"/>
              </a:rPr>
              <a:t> diagram for masonry with the zone below the balance point highlighted for design.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Now let</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look briefly at Cardenas and </a:t>
            </a:r>
            <a:r>
              <a:rPr lang="en-US" altLang="ja-JP" dirty="0" err="1">
                <a:latin typeface="Arial" pitchFamily="34" charset="0"/>
                <a:ea typeface="ＭＳ Ｐゴシック" pitchFamily="34" charset="-128"/>
              </a:rPr>
              <a:t>Magura</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approximation for flexural strength.</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140</a:t>
            </a:fld>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Slide Image Placeholder 1"/>
          <p:cNvSpPr>
            <a:spLocks noGrp="1" noRot="1" noChangeAspect="1" noTextEdit="1"/>
          </p:cNvSpPr>
          <p:nvPr>
            <p:ph type="sldImg"/>
          </p:nvPr>
        </p:nvSpPr>
        <p:spPr>
          <a:ln/>
        </p:spPr>
      </p:sp>
      <p:sp>
        <p:nvSpPr>
          <p:cNvPr id="30720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200" kern="1200" dirty="0">
                <a:solidFill>
                  <a:schemeClr val="tx1"/>
                </a:solidFill>
                <a:effectLst/>
                <a:latin typeface="Arial" charset="0"/>
                <a:ea typeface="ＭＳ Ｐゴシック" charset="0"/>
                <a:cs typeface="ＭＳ Ｐゴシック" charset="0"/>
              </a:rPr>
              <a:t>The figure shows the exterior end wall elevation of the 5-bay, 1-story example structure.  The story height is 28’-0” with a 2’-0” parapet above, for a total building height of 30’-0”.  The overall elevation is 100’-0” long.  A continuous stem wall and footing are shown below grade.  There are 5 door openings spaced evenly across the elevation; the openings are 12’-0” wide and 12’-0” tall.  The two end piers are 4’-0” wide and the four interior piers are 8’-0” wide.  The wall is labeled 12” masonry.</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elevation of wall for example problem in P-751.</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141</a:t>
            </a:fld>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Slide Image Placeholder 1"/>
          <p:cNvSpPr>
            <a:spLocks noGrp="1" noRot="1" noChangeAspect="1" noTextEdit="1"/>
          </p:cNvSpPr>
          <p:nvPr>
            <p:ph type="sldImg"/>
          </p:nvPr>
        </p:nvSpPr>
        <p:spPr>
          <a:ln/>
        </p:spPr>
      </p:sp>
      <p:sp>
        <p:nvSpPr>
          <p:cNvPr id="3092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200" kern="1200" dirty="0">
                <a:solidFill>
                  <a:schemeClr val="tx1"/>
                </a:solidFill>
                <a:effectLst/>
                <a:latin typeface="Arial" charset="0"/>
                <a:ea typeface="ＭＳ Ｐゴシック" charset="0"/>
                <a:cs typeface="ＭＳ Ｐゴシック" charset="0"/>
              </a:rPr>
              <a:t>The figure shows a free body diagram of a single 8’ wide x 12’ tall pier.  At the top of the pier the forces are </a:t>
            </a:r>
            <a:r>
              <a:rPr lang="en-US" sz="1200" kern="1200" dirty="0" err="1">
                <a:solidFill>
                  <a:schemeClr val="tx1"/>
                </a:solidFill>
                <a:effectLst/>
                <a:latin typeface="Arial" charset="0"/>
                <a:ea typeface="ＭＳ Ｐゴシック" charset="0"/>
                <a:cs typeface="ＭＳ Ｐゴシック" charset="0"/>
              </a:rPr>
              <a:t>P</a:t>
            </a:r>
            <a:r>
              <a:rPr lang="en-US" sz="1200" kern="1200" baseline="-25000" dirty="0" err="1">
                <a:solidFill>
                  <a:schemeClr val="tx1"/>
                </a:solidFill>
                <a:effectLst/>
                <a:latin typeface="Arial" charset="0"/>
                <a:ea typeface="ＭＳ Ｐゴシック" charset="0"/>
                <a:cs typeface="ＭＳ Ｐゴシック" charset="0"/>
              </a:rPr>
              <a:t>top</a:t>
            </a:r>
            <a:r>
              <a:rPr lang="en-US" sz="1200" kern="1200" dirty="0">
                <a:solidFill>
                  <a:schemeClr val="tx1"/>
                </a:solidFill>
                <a:effectLst/>
                <a:latin typeface="Arial" charset="0"/>
                <a:ea typeface="ＭＳ Ｐゴシック" charset="0"/>
                <a:cs typeface="ＭＳ Ｐゴシック" charset="0"/>
              </a:rPr>
              <a:t> = 45.1 kips, </a:t>
            </a:r>
            <a:r>
              <a:rPr lang="en-US" sz="1200" kern="1200" dirty="0" err="1">
                <a:solidFill>
                  <a:schemeClr val="tx1"/>
                </a:solidFill>
                <a:effectLst/>
                <a:latin typeface="Arial" charset="0"/>
                <a:ea typeface="ＭＳ Ｐゴシック" charset="0"/>
                <a:cs typeface="ＭＳ Ｐゴシック" charset="0"/>
              </a:rPr>
              <a:t>V</a:t>
            </a:r>
            <a:r>
              <a:rPr lang="en-US" sz="1200" kern="1200" baseline="-25000" dirty="0" err="1">
                <a:solidFill>
                  <a:schemeClr val="tx1"/>
                </a:solidFill>
                <a:effectLst/>
                <a:latin typeface="Arial" charset="0"/>
                <a:ea typeface="ＭＳ Ｐゴシック" charset="0"/>
                <a:cs typeface="ＭＳ Ｐゴシック" charset="0"/>
              </a:rPr>
              <a:t>top</a:t>
            </a:r>
            <a:r>
              <a:rPr lang="en-US" sz="1200" kern="1200" dirty="0">
                <a:solidFill>
                  <a:schemeClr val="tx1"/>
                </a:solidFill>
                <a:effectLst/>
                <a:latin typeface="Arial" charset="0"/>
                <a:ea typeface="ＭＳ Ｐゴシック" charset="0"/>
                <a:cs typeface="ＭＳ Ｐゴシック" charset="0"/>
              </a:rPr>
              <a:t> = 41.0 kips, and </a:t>
            </a:r>
            <a:r>
              <a:rPr lang="en-US" sz="1200" kern="1200" dirty="0" err="1">
                <a:solidFill>
                  <a:schemeClr val="tx1"/>
                </a:solidFill>
                <a:effectLst/>
                <a:latin typeface="Arial" charset="0"/>
                <a:ea typeface="ＭＳ Ｐゴシック" charset="0"/>
                <a:cs typeface="ＭＳ Ｐゴシック" charset="0"/>
              </a:rPr>
              <a:t>M</a:t>
            </a:r>
            <a:r>
              <a:rPr lang="en-US" sz="1200" kern="1200" baseline="-25000" dirty="0" err="1">
                <a:solidFill>
                  <a:schemeClr val="tx1"/>
                </a:solidFill>
                <a:effectLst/>
                <a:latin typeface="Arial" charset="0"/>
                <a:ea typeface="ＭＳ Ｐゴシック" charset="0"/>
                <a:cs typeface="ＭＳ Ｐゴシック" charset="0"/>
              </a:rPr>
              <a:t>top</a:t>
            </a:r>
            <a:r>
              <a:rPr lang="en-US" sz="1200" kern="1200" dirty="0">
                <a:solidFill>
                  <a:schemeClr val="tx1"/>
                </a:solidFill>
                <a:effectLst/>
                <a:latin typeface="Arial" charset="0"/>
                <a:ea typeface="ＭＳ Ｐゴシック" charset="0"/>
                <a:cs typeface="ＭＳ Ｐゴシック" charset="0"/>
              </a:rPr>
              <a:t> = 523 </a:t>
            </a:r>
            <a:r>
              <a:rPr lang="en-US" sz="1200" kern="1200" dirty="0" err="1">
                <a:solidFill>
                  <a:schemeClr val="tx1"/>
                </a:solidFill>
                <a:effectLst/>
                <a:latin typeface="Arial" charset="0"/>
                <a:ea typeface="ＭＳ Ｐゴシック" charset="0"/>
                <a:cs typeface="ＭＳ Ｐゴシック" charset="0"/>
              </a:rPr>
              <a:t>ft</a:t>
            </a:r>
            <a:r>
              <a:rPr lang="en-US" sz="1200" kern="1200" dirty="0">
                <a:solidFill>
                  <a:schemeClr val="tx1"/>
                </a:solidFill>
                <a:effectLst/>
                <a:latin typeface="Arial" charset="0"/>
                <a:ea typeface="ＭＳ Ｐゴシック" charset="0"/>
                <a:cs typeface="ＭＳ Ｐゴシック" charset="0"/>
              </a:rPr>
              <a:t>-kip for axial, shear, and moment respectively.  At the bottom of the pier the forces are </a:t>
            </a:r>
            <a:r>
              <a:rPr lang="en-US" sz="1200" kern="1200" dirty="0" err="1">
                <a:solidFill>
                  <a:schemeClr val="tx1"/>
                </a:solidFill>
                <a:effectLst/>
                <a:latin typeface="Arial" charset="0"/>
                <a:ea typeface="ＭＳ Ｐゴシック" charset="0"/>
                <a:cs typeface="ＭＳ Ｐゴシック" charset="0"/>
              </a:rPr>
              <a:t>R</a:t>
            </a:r>
            <a:r>
              <a:rPr lang="en-US" sz="1200" kern="1200" baseline="-25000" dirty="0" err="1">
                <a:solidFill>
                  <a:schemeClr val="tx1"/>
                </a:solidFill>
                <a:effectLst/>
                <a:latin typeface="Arial" charset="0"/>
                <a:ea typeface="ＭＳ Ｐゴシック" charset="0"/>
                <a:cs typeface="ＭＳ Ｐゴシック" charset="0"/>
              </a:rPr>
              <a:t>bot</a:t>
            </a:r>
            <a:r>
              <a:rPr lang="en-US" sz="1200" kern="1200" dirty="0">
                <a:solidFill>
                  <a:schemeClr val="tx1"/>
                </a:solidFill>
                <a:effectLst/>
                <a:latin typeface="Arial" charset="0"/>
                <a:ea typeface="ＭＳ Ｐゴシック" charset="0"/>
                <a:cs typeface="ＭＳ Ｐゴシック" charset="0"/>
              </a:rPr>
              <a:t> = 55.0 kips, </a:t>
            </a:r>
            <a:r>
              <a:rPr lang="en-US" sz="1200" kern="1200" dirty="0" err="1">
                <a:solidFill>
                  <a:schemeClr val="tx1"/>
                </a:solidFill>
                <a:effectLst/>
                <a:latin typeface="Arial" charset="0"/>
                <a:ea typeface="ＭＳ Ｐゴシック" charset="0"/>
                <a:cs typeface="ＭＳ Ｐゴシック" charset="0"/>
              </a:rPr>
              <a:t>V</a:t>
            </a:r>
            <a:r>
              <a:rPr lang="en-US" sz="1200" kern="1200" baseline="-25000" dirty="0" err="1">
                <a:solidFill>
                  <a:schemeClr val="tx1"/>
                </a:solidFill>
                <a:effectLst/>
                <a:latin typeface="Arial" charset="0"/>
                <a:ea typeface="ＭＳ Ｐゴシック" charset="0"/>
                <a:cs typeface="ＭＳ Ｐゴシック" charset="0"/>
              </a:rPr>
              <a:t>bot</a:t>
            </a:r>
            <a:r>
              <a:rPr lang="en-US" sz="1200" kern="1200" dirty="0">
                <a:solidFill>
                  <a:schemeClr val="tx1"/>
                </a:solidFill>
                <a:effectLst/>
                <a:latin typeface="Arial" charset="0"/>
                <a:ea typeface="ＭＳ Ｐゴシック" charset="0"/>
                <a:cs typeface="ＭＳ Ｐゴシック" charset="0"/>
              </a:rPr>
              <a:t> = 43.6 kips, and </a:t>
            </a:r>
            <a:r>
              <a:rPr lang="en-US" sz="1200" kern="1200" dirty="0" err="1">
                <a:solidFill>
                  <a:schemeClr val="tx1"/>
                </a:solidFill>
                <a:effectLst/>
                <a:latin typeface="Arial" charset="0"/>
                <a:ea typeface="ＭＳ Ｐゴシック" charset="0"/>
                <a:cs typeface="ＭＳ Ｐゴシック" charset="0"/>
              </a:rPr>
              <a:t>M</a:t>
            </a:r>
            <a:r>
              <a:rPr lang="en-US" sz="1200" kern="1200" baseline="-25000" dirty="0" err="1">
                <a:solidFill>
                  <a:schemeClr val="tx1"/>
                </a:solidFill>
                <a:effectLst/>
                <a:latin typeface="Arial" charset="0"/>
                <a:ea typeface="ＭＳ Ｐゴシック" charset="0"/>
                <a:cs typeface="ＭＳ Ｐゴシック" charset="0"/>
              </a:rPr>
              <a:t>bot</a:t>
            </a:r>
            <a:r>
              <a:rPr lang="en-US" sz="1200" kern="1200" dirty="0">
                <a:solidFill>
                  <a:schemeClr val="tx1"/>
                </a:solidFill>
                <a:effectLst/>
                <a:latin typeface="Arial" charset="0"/>
                <a:ea typeface="ＭＳ Ｐゴシック" charset="0"/>
                <a:cs typeface="ＭＳ Ｐゴシック" charset="0"/>
              </a:rPr>
              <a:t> = 0 for axial, shear, and moment respectively.</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a pier of the wall and forces acting on pier.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142</a:t>
            </a:fld>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Slide Image Placeholder 1"/>
          <p:cNvSpPr>
            <a:spLocks noGrp="1" noRot="1" noChangeAspect="1" noTextEdit="1"/>
          </p:cNvSpPr>
          <p:nvPr>
            <p:ph type="sldImg"/>
          </p:nvPr>
        </p:nvSpPr>
        <p:spPr>
          <a:ln/>
        </p:spPr>
      </p:sp>
      <p:sp>
        <p:nvSpPr>
          <p:cNvPr id="3112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kern="1200" dirty="0">
                <a:solidFill>
                  <a:schemeClr val="tx1"/>
                </a:solidFill>
                <a:effectLst/>
                <a:latin typeface="Arial" charset="0"/>
                <a:ea typeface="ＭＳ Ｐゴシック" charset="0"/>
                <a:cs typeface="ＭＳ Ｐゴシック" charset="0"/>
              </a:rPr>
              <a:t>The figure shows a section through the length of a single pier with the grouted cells filled in.  Overall length of the pier is 8’-0” = 96”.  Distance ‘d’ from the extreme compression fiber to the outermost steel is 92”.  Axial load is distributed uniformly across the length of the wall with the resultant P = (P</a:t>
            </a:r>
            <a:r>
              <a:rPr lang="en-US" sz="1200" b="0" kern="1200" baseline="-25000" dirty="0">
                <a:solidFill>
                  <a:schemeClr val="tx1"/>
                </a:solidFill>
                <a:effectLst/>
                <a:latin typeface="Arial" charset="0"/>
                <a:ea typeface="ＭＳ Ｐゴシック" charset="0"/>
                <a:cs typeface="ＭＳ Ｐゴシック" charset="0"/>
              </a:rPr>
              <a:t>f</a:t>
            </a:r>
            <a:r>
              <a:rPr lang="en-US" sz="1200" b="0" kern="1200" dirty="0">
                <a:solidFill>
                  <a:schemeClr val="tx1"/>
                </a:solidFill>
                <a:effectLst/>
                <a:latin typeface="Arial" charset="0"/>
                <a:ea typeface="ＭＳ Ｐゴシック" charset="0"/>
                <a:cs typeface="ＭＳ Ｐゴシック" charset="0"/>
              </a:rPr>
              <a:t> + P</a:t>
            </a:r>
            <a:r>
              <a:rPr lang="en-US" sz="1200" b="0" kern="1200" baseline="-25000" dirty="0">
                <a:solidFill>
                  <a:schemeClr val="tx1"/>
                </a:solidFill>
                <a:effectLst/>
                <a:latin typeface="Arial" charset="0"/>
                <a:ea typeface="ＭＳ Ｐゴシック" charset="0"/>
                <a:cs typeface="ＭＳ Ｐゴシック" charset="0"/>
              </a:rPr>
              <a:t>w</a:t>
            </a:r>
            <a:r>
              <a:rPr lang="en-US" sz="1200" b="0" kern="1200" dirty="0">
                <a:solidFill>
                  <a:schemeClr val="tx1"/>
                </a:solidFill>
                <a:effectLst/>
                <a:latin typeface="Arial" charset="0"/>
                <a:ea typeface="ＭＳ Ｐゴシック" charset="0"/>
                <a:cs typeface="ＭＳ Ｐゴシック" charset="0"/>
              </a:rPr>
              <a:t>) acting at the center of the wall length.</a:t>
            </a:r>
          </a:p>
          <a:p>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section of wall with grouted cells and reinforcement.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143</a:t>
            </a:fld>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Slide Image Placeholder 1"/>
          <p:cNvSpPr>
            <a:spLocks noGrp="1" noRot="1" noChangeAspect="1" noTextEdit="1"/>
          </p:cNvSpPr>
          <p:nvPr>
            <p:ph type="sldImg"/>
          </p:nvPr>
        </p:nvSpPr>
        <p:spPr>
          <a:ln/>
        </p:spPr>
      </p:sp>
      <p:sp>
        <p:nvSpPr>
          <p:cNvPr id="3133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kern="1200" dirty="0">
                <a:solidFill>
                  <a:schemeClr val="tx1"/>
                </a:solidFill>
                <a:effectLst/>
                <a:latin typeface="Arial" charset="0"/>
                <a:ea typeface="ＭＳ Ｐゴシック" charset="0"/>
                <a:cs typeface="ＭＳ Ｐゴシック" charset="0"/>
              </a:rPr>
              <a:t>The figure shows a section through the length of a single pier with the grouted cells filled in as in the previous slide.  Overall length of the pier is 8’-0” = 96”.  Distance ‘d’ from the extreme compression fiber to the outermost steel is 92”.  Axial load is distributed uniformly across the length of the wall with the resultant P = (P</a:t>
            </a:r>
            <a:r>
              <a:rPr lang="en-US" sz="1200" b="0" kern="1200" baseline="-25000" dirty="0">
                <a:solidFill>
                  <a:schemeClr val="tx1"/>
                </a:solidFill>
                <a:effectLst/>
                <a:latin typeface="Arial" charset="0"/>
                <a:ea typeface="ＭＳ Ｐゴシック" charset="0"/>
                <a:cs typeface="ＭＳ Ｐゴシック" charset="0"/>
              </a:rPr>
              <a:t>f</a:t>
            </a:r>
            <a:r>
              <a:rPr lang="en-US" sz="1200" b="0" kern="1200" dirty="0">
                <a:solidFill>
                  <a:schemeClr val="tx1"/>
                </a:solidFill>
                <a:effectLst/>
                <a:latin typeface="Arial" charset="0"/>
                <a:ea typeface="ＭＳ Ｐゴシック" charset="0"/>
                <a:cs typeface="ＭＳ Ｐゴシック" charset="0"/>
              </a:rPr>
              <a:t> + P</a:t>
            </a:r>
            <a:r>
              <a:rPr lang="en-US" sz="1200" b="0" kern="1200" baseline="-25000" dirty="0">
                <a:solidFill>
                  <a:schemeClr val="tx1"/>
                </a:solidFill>
                <a:effectLst/>
                <a:latin typeface="Arial" charset="0"/>
                <a:ea typeface="ＭＳ Ｐゴシック" charset="0"/>
                <a:cs typeface="ＭＳ Ｐゴシック" charset="0"/>
              </a:rPr>
              <a:t>w</a:t>
            </a:r>
            <a:r>
              <a:rPr lang="en-US" sz="1200" b="0" kern="1200" dirty="0">
                <a:solidFill>
                  <a:schemeClr val="tx1"/>
                </a:solidFill>
                <a:effectLst/>
                <a:latin typeface="Arial" charset="0"/>
                <a:ea typeface="ＭＳ Ｐゴシック" charset="0"/>
                <a:cs typeface="ＭＳ Ｐゴシック" charset="0"/>
              </a:rPr>
              <a:t>) acting at the center of the wall length.  A strain diagram is shown below the section with the extreme compressive strain </a:t>
            </a:r>
            <a:r>
              <a:rPr lang="en-US" sz="1200" b="0" kern="1200" dirty="0" err="1">
                <a:solidFill>
                  <a:schemeClr val="tx1"/>
                </a:solidFill>
                <a:effectLst/>
                <a:latin typeface="Arial" charset="0"/>
                <a:ea typeface="ＭＳ Ｐゴシック" charset="0"/>
                <a:cs typeface="ＭＳ Ｐゴシック" charset="0"/>
              </a:rPr>
              <a:t>e</a:t>
            </a:r>
            <a:r>
              <a:rPr lang="en-US" sz="1200" b="0" kern="1200" baseline="-25000" dirty="0" err="1">
                <a:solidFill>
                  <a:schemeClr val="tx1"/>
                </a:solidFill>
                <a:effectLst/>
                <a:latin typeface="Arial" charset="0"/>
                <a:ea typeface="ＭＳ Ｐゴシック" charset="0"/>
                <a:cs typeface="ＭＳ Ｐゴシック" charset="0"/>
              </a:rPr>
              <a:t>m</a:t>
            </a:r>
            <a:r>
              <a:rPr lang="en-US" sz="1200" b="0" kern="1200" dirty="0">
                <a:solidFill>
                  <a:schemeClr val="tx1"/>
                </a:solidFill>
                <a:effectLst/>
                <a:latin typeface="Arial" charset="0"/>
                <a:ea typeface="ＭＳ Ｐゴシック" charset="0"/>
                <a:cs typeface="ＭＳ Ｐゴシック" charset="0"/>
              </a:rPr>
              <a:t> = 0.0025, and the tensile strain at the steel at the end of the wall 4e</a:t>
            </a:r>
            <a:r>
              <a:rPr lang="en-US" sz="1200" b="0" kern="1200" baseline="-25000" dirty="0">
                <a:solidFill>
                  <a:schemeClr val="tx1"/>
                </a:solidFill>
                <a:effectLst/>
                <a:latin typeface="Arial" charset="0"/>
                <a:ea typeface="ＭＳ Ｐゴシック" charset="0"/>
                <a:cs typeface="ＭＳ Ｐゴシック" charset="0"/>
              </a:rPr>
              <a:t>y</a:t>
            </a:r>
            <a:r>
              <a:rPr lang="en-US" sz="1200" b="0" kern="1200" dirty="0">
                <a:solidFill>
                  <a:schemeClr val="tx1"/>
                </a:solidFill>
                <a:effectLst/>
                <a:latin typeface="Arial" charset="0"/>
                <a:ea typeface="ＭＳ Ｐゴシック" charset="0"/>
                <a:cs typeface="ＭＳ Ｐゴシック" charset="0"/>
              </a:rPr>
              <a:t> = 0.0083, and a linear strain variation between these two points.  The neutral axis (dimension ‘c’) is located 21.3” from the extreme compression face.  The strain at the steel along the length of the wall is shown on the strain diagram.  The compression strains in the steel in the first two cells are 0.0020 and 0.0011 acting at 17.3” and 9.3” from the neutral axis respectively.  The tensile strains in the steel are, in order, 0.0017, 0.0045, 0.0073 and 0.0083 as previously mentioned.  The respective distances of the tension steel to the neutral axis are 14.7”, 38.7”, 62.7”, and 70.7”.</a:t>
            </a:r>
            <a:endParaRPr lang="en-US" sz="1200" b="1" kern="1200" dirty="0">
              <a:solidFill>
                <a:schemeClr val="tx1"/>
              </a:solidFill>
              <a:effectLst/>
              <a:latin typeface="Arial" charset="0"/>
              <a:ea typeface="ＭＳ Ｐゴシック" charset="0"/>
              <a:cs typeface="ＭＳ Ｐゴシック" charset="0"/>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strain profile on wall section.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144</a:t>
            </a:fld>
            <a:endParaRPr 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Slide Image Placeholder 1"/>
          <p:cNvSpPr>
            <a:spLocks noGrp="1" noRot="1" noChangeAspect="1" noTextEdit="1"/>
          </p:cNvSpPr>
          <p:nvPr>
            <p:ph type="sldImg"/>
          </p:nvPr>
        </p:nvSpPr>
        <p:spPr>
          <a:ln/>
        </p:spPr>
      </p:sp>
      <p:sp>
        <p:nvSpPr>
          <p:cNvPr id="3153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kern="1200" dirty="0">
                <a:solidFill>
                  <a:schemeClr val="tx1"/>
                </a:solidFill>
                <a:effectLst/>
                <a:latin typeface="Arial" charset="0"/>
                <a:ea typeface="ＭＳ Ｐゴシック" charset="0"/>
                <a:cs typeface="ＭＳ Ｐゴシック" charset="0"/>
              </a:rPr>
              <a:t>The figure shows </a:t>
            </a:r>
            <a:r>
              <a:rPr lang="en-US" sz="1200" kern="1200" dirty="0">
                <a:solidFill>
                  <a:schemeClr val="tx1"/>
                </a:solidFill>
                <a:effectLst/>
                <a:latin typeface="Arial" charset="0"/>
                <a:ea typeface="ＭＳ Ｐゴシック" charset="0"/>
                <a:cs typeface="ＭＳ Ｐゴシック" charset="0"/>
              </a:rPr>
              <a:t>two stress diagrams.  The first stress diagram shows the masonry compressive stress with a magnitude of 0.8f’</a:t>
            </a:r>
            <a:r>
              <a:rPr lang="en-US" sz="1200" kern="1200" baseline="-25000" dirty="0">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and a length ‘a’ of 17.0”.  The resultant force C</a:t>
            </a:r>
            <a:r>
              <a:rPr lang="en-US" sz="1200" kern="1200" baseline="-25000" dirty="0">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is located 12.8” from the neutral axis.  The second stress diagram shows the steel tensile and compressive stresses. The steel stresses are shown for each steel location.  Steel stresses in tension and compression are capped at the yield stress of </a:t>
            </a:r>
            <a:r>
              <a:rPr lang="en-US" sz="1200" kern="1200" dirty="0" err="1">
                <a:solidFill>
                  <a:schemeClr val="tx1"/>
                </a:solidFill>
                <a:effectLst/>
                <a:latin typeface="Arial" charset="0"/>
                <a:ea typeface="ＭＳ Ｐゴシック" charset="0"/>
                <a:cs typeface="ＭＳ Ｐゴシック" charset="0"/>
              </a:rPr>
              <a:t>f</a:t>
            </a:r>
            <a:r>
              <a:rPr lang="en-US" sz="1200" kern="1200" baseline="-25000" dirty="0" err="1">
                <a:solidFill>
                  <a:schemeClr val="tx1"/>
                </a:solidFill>
                <a:effectLst/>
                <a:latin typeface="Arial" charset="0"/>
                <a:ea typeface="ＭＳ Ｐゴシック" charset="0"/>
                <a:cs typeface="ＭＳ Ｐゴシック" charset="0"/>
              </a:rPr>
              <a:t>y</a:t>
            </a:r>
            <a:r>
              <a:rPr lang="en-US" sz="1200" kern="1200" dirty="0">
                <a:solidFill>
                  <a:schemeClr val="tx1"/>
                </a:solidFill>
                <a:effectLst/>
                <a:latin typeface="Arial" charset="0"/>
                <a:ea typeface="ＭＳ Ｐゴシック" charset="0"/>
                <a:cs typeface="ＭＳ Ｐゴシック" charset="0"/>
              </a:rPr>
              <a:t> = 60 </a:t>
            </a:r>
            <a:r>
              <a:rPr lang="en-US" sz="1200" kern="1200" dirty="0" err="1">
                <a:solidFill>
                  <a:schemeClr val="tx1"/>
                </a:solidFill>
                <a:effectLst/>
                <a:latin typeface="Arial" charset="0"/>
                <a:ea typeface="ＭＳ Ｐゴシック" charset="0"/>
                <a:cs typeface="ＭＳ Ｐゴシック" charset="0"/>
              </a:rPr>
              <a:t>ksi</a:t>
            </a:r>
            <a:r>
              <a:rPr lang="en-US" sz="1200" kern="1200" dirty="0">
                <a:solidFill>
                  <a:schemeClr val="tx1"/>
                </a:solidFill>
                <a:effectLst/>
                <a:latin typeface="Arial" charset="0"/>
                <a:ea typeface="ＭＳ Ｐゴシック" charset="0"/>
                <a:cs typeface="ＭＳ Ｐゴシック" charset="0"/>
              </a:rPr>
              <a:t>.  Stresses C</a:t>
            </a:r>
            <a:r>
              <a:rPr lang="en-US" sz="1200" kern="1200" baseline="-25000" dirty="0">
                <a:solidFill>
                  <a:schemeClr val="tx1"/>
                </a:solidFill>
                <a:effectLst/>
                <a:latin typeface="Arial" charset="0"/>
                <a:ea typeface="ＭＳ Ｐゴシック" charset="0"/>
                <a:cs typeface="ＭＳ Ｐゴシック" charset="0"/>
              </a:rPr>
              <a:t>s1</a:t>
            </a:r>
            <a:r>
              <a:rPr lang="en-US" sz="1200" kern="1200" dirty="0">
                <a:solidFill>
                  <a:schemeClr val="tx1"/>
                </a:solidFill>
                <a:effectLst/>
                <a:latin typeface="Arial" charset="0"/>
                <a:ea typeface="ＭＳ Ｐゴシック" charset="0"/>
                <a:cs typeface="ＭＳ Ｐゴシック" charset="0"/>
              </a:rPr>
              <a:t>, C</a:t>
            </a:r>
            <a:r>
              <a:rPr lang="en-US" sz="1200" kern="1200" baseline="-25000" dirty="0">
                <a:solidFill>
                  <a:schemeClr val="tx1"/>
                </a:solidFill>
                <a:effectLst/>
                <a:latin typeface="Arial" charset="0"/>
                <a:ea typeface="ＭＳ Ｐゴシック" charset="0"/>
                <a:cs typeface="ＭＳ Ｐゴシック" charset="0"/>
              </a:rPr>
              <a:t>s2</a:t>
            </a:r>
            <a:r>
              <a:rPr lang="en-US" sz="1200" kern="1200" dirty="0">
                <a:solidFill>
                  <a:schemeClr val="tx1"/>
                </a:solidFill>
                <a:effectLst/>
                <a:latin typeface="Arial" charset="0"/>
                <a:ea typeface="ＭＳ Ｐゴシック" charset="0"/>
                <a:cs typeface="ＭＳ Ｐゴシック" charset="0"/>
              </a:rPr>
              <a:t>, and T</a:t>
            </a:r>
            <a:r>
              <a:rPr lang="en-US" sz="1200" kern="1200" baseline="-25000" dirty="0">
                <a:solidFill>
                  <a:schemeClr val="tx1"/>
                </a:solidFill>
                <a:effectLst/>
                <a:latin typeface="Arial" charset="0"/>
                <a:ea typeface="ＭＳ Ｐゴシック" charset="0"/>
                <a:cs typeface="ＭＳ Ｐゴシック" charset="0"/>
              </a:rPr>
              <a:t>s3</a:t>
            </a:r>
            <a:r>
              <a:rPr lang="en-US" sz="1200" kern="1200" dirty="0">
                <a:solidFill>
                  <a:schemeClr val="tx1"/>
                </a:solidFill>
                <a:effectLst/>
                <a:latin typeface="Arial" charset="0"/>
                <a:ea typeface="ＭＳ Ｐゴシック" charset="0"/>
                <a:cs typeface="ＭＳ Ｐゴシック" charset="0"/>
              </a:rPr>
              <a:t> are shown in the linear elastic stress range, while T</a:t>
            </a:r>
            <a:r>
              <a:rPr lang="en-US" sz="1200" kern="1200" baseline="-25000" dirty="0">
                <a:solidFill>
                  <a:schemeClr val="tx1"/>
                </a:solidFill>
                <a:effectLst/>
                <a:latin typeface="Arial" charset="0"/>
                <a:ea typeface="ＭＳ Ｐゴシック" charset="0"/>
                <a:cs typeface="ＭＳ Ｐゴシック" charset="0"/>
              </a:rPr>
              <a:t>s2</a:t>
            </a:r>
            <a:r>
              <a:rPr lang="en-US" sz="1200" kern="1200" dirty="0">
                <a:solidFill>
                  <a:schemeClr val="tx1"/>
                </a:solidFill>
                <a:effectLst/>
                <a:latin typeface="Arial" charset="0"/>
                <a:ea typeface="ＭＳ Ｐゴシック" charset="0"/>
                <a:cs typeface="ＭＳ Ｐゴシック" charset="0"/>
              </a:rPr>
              <a:t> and T­</a:t>
            </a:r>
            <a:r>
              <a:rPr lang="en-US" sz="1200" kern="1200" baseline="-25000" dirty="0">
                <a:solidFill>
                  <a:schemeClr val="tx1"/>
                </a:solidFill>
                <a:effectLst/>
                <a:latin typeface="Arial" charset="0"/>
                <a:ea typeface="ＭＳ Ｐゴシック" charset="0"/>
                <a:cs typeface="ＭＳ Ｐゴシック" charset="0"/>
              </a:rPr>
              <a:t>s1</a:t>
            </a:r>
            <a:r>
              <a:rPr lang="en-US" sz="1200" kern="1200" dirty="0">
                <a:solidFill>
                  <a:schemeClr val="tx1"/>
                </a:solidFill>
                <a:effectLst/>
                <a:latin typeface="Arial" charset="0"/>
                <a:ea typeface="ＭＳ Ｐゴシック" charset="0"/>
                <a:cs typeface="ＭＳ Ｐゴシック" charset="0"/>
              </a:rPr>
              <a:t> are shown at the yield stress.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stress profile on wall section.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145</a:t>
            </a:fld>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Slide Image Placeholder 1"/>
          <p:cNvSpPr>
            <a:spLocks noGrp="1" noRot="1" noChangeAspect="1" noTextEdit="1"/>
          </p:cNvSpPr>
          <p:nvPr>
            <p:ph type="sldImg"/>
          </p:nvPr>
        </p:nvSpPr>
        <p:spPr>
          <a:ln/>
        </p:spPr>
      </p:sp>
      <p:sp>
        <p:nvSpPr>
          <p:cNvPr id="31744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Slide shows ductility check calculations.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146</a:t>
            </a:fld>
            <a:endParaRPr 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Slide Image Placeholder 1"/>
          <p:cNvSpPr>
            <a:spLocks noGrp="1" noRot="1" noChangeAspect="1" noTextEdit="1"/>
          </p:cNvSpPr>
          <p:nvPr>
            <p:ph type="sldImg"/>
          </p:nvPr>
        </p:nvSpPr>
        <p:spPr>
          <a:ln/>
        </p:spPr>
      </p:sp>
      <p:sp>
        <p:nvSpPr>
          <p:cNvPr id="31949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kern="1200" dirty="0">
                <a:solidFill>
                  <a:schemeClr val="tx1"/>
                </a:solidFill>
                <a:effectLst/>
                <a:latin typeface="Arial" charset="0"/>
                <a:ea typeface="ＭＳ Ｐゴシック" charset="0"/>
                <a:cs typeface="ＭＳ Ｐゴシック" charset="0"/>
              </a:rPr>
              <a:t>The figure shows a section through the length of a single pier with the grouted cells filled in as in previous slides.  Overall length of the pier is 8’-0” = 96”.  Distance from the center of the pier to the outermost steel is 44”. Two stress and strain profiles are shown below the section.</a:t>
            </a:r>
            <a:endParaRPr lang="en-US" sz="1200" b="1"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Stress and strain profiles are shown for the P = 0 case.  The strain diagram is shown superimposed on the stress diagram with the extreme compressive strain </a:t>
            </a:r>
            <a:r>
              <a:rPr lang="en-US" sz="1200" kern="1200" dirty="0" err="1">
                <a:solidFill>
                  <a:schemeClr val="tx1"/>
                </a:solidFill>
                <a:effectLst/>
                <a:latin typeface="Arial" charset="0"/>
                <a:ea typeface="ＭＳ Ｐゴシック" charset="0"/>
                <a:cs typeface="ＭＳ Ｐゴシック" charset="0"/>
              </a:rPr>
              <a:t>e</a:t>
            </a:r>
            <a:r>
              <a:rPr lang="en-US" sz="1200" kern="1200" baseline="-25000" dirty="0" err="1">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 0.0025, and a linear strain variation discontinued below the tensile yield strain of the steel </a:t>
            </a:r>
            <a:r>
              <a:rPr lang="en-US" sz="1200" kern="1200" dirty="0" err="1">
                <a:solidFill>
                  <a:schemeClr val="tx1"/>
                </a:solidFill>
                <a:effectLst/>
                <a:latin typeface="Arial" charset="0"/>
                <a:ea typeface="ＭＳ Ｐゴシック" charset="0"/>
                <a:cs typeface="ＭＳ Ｐゴシック" charset="0"/>
              </a:rPr>
              <a:t>e</a:t>
            </a:r>
            <a:r>
              <a:rPr lang="en-US" sz="1200" kern="1200" baseline="-25000" dirty="0" err="1">
                <a:solidFill>
                  <a:schemeClr val="tx1"/>
                </a:solidFill>
                <a:effectLst/>
                <a:latin typeface="Arial" charset="0"/>
                <a:ea typeface="ＭＳ Ｐゴシック" charset="0"/>
                <a:cs typeface="ＭＳ Ｐゴシック" charset="0"/>
              </a:rPr>
              <a:t>y</a:t>
            </a:r>
            <a:r>
              <a:rPr lang="en-US" sz="1200" kern="1200" dirty="0">
                <a:solidFill>
                  <a:schemeClr val="tx1"/>
                </a:solidFill>
                <a:effectLst/>
                <a:latin typeface="Arial" charset="0"/>
                <a:ea typeface="ＭＳ Ｐゴシック" charset="0"/>
                <a:cs typeface="ＭＳ Ｐゴシック" charset="0"/>
              </a:rPr>
              <a:t> = </a:t>
            </a:r>
            <a:r>
              <a:rPr lang="en-US" sz="1200" kern="1200" dirty="0" err="1">
                <a:solidFill>
                  <a:schemeClr val="tx1"/>
                </a:solidFill>
                <a:effectLst/>
                <a:latin typeface="Arial" charset="0"/>
                <a:ea typeface="ＭＳ Ｐゴシック" charset="0"/>
                <a:cs typeface="ＭＳ Ｐゴシック" charset="0"/>
              </a:rPr>
              <a:t>F</a:t>
            </a:r>
            <a:r>
              <a:rPr lang="en-US" sz="1200" kern="1200" baseline="-25000" dirty="0" err="1">
                <a:solidFill>
                  <a:schemeClr val="tx1"/>
                </a:solidFill>
                <a:effectLst/>
                <a:latin typeface="Arial" charset="0"/>
                <a:ea typeface="ＭＳ Ｐゴシック" charset="0"/>
                <a:cs typeface="ＭＳ Ｐゴシック" charset="0"/>
              </a:rPr>
              <a:t>y</a:t>
            </a:r>
            <a:r>
              <a:rPr lang="en-US" sz="1200" kern="1200" dirty="0">
                <a:solidFill>
                  <a:schemeClr val="tx1"/>
                </a:solidFill>
                <a:effectLst/>
                <a:latin typeface="Arial" charset="0"/>
                <a:ea typeface="ＭＳ Ｐゴシック" charset="0"/>
                <a:cs typeface="ＭＳ Ｐゴシック" charset="0"/>
              </a:rPr>
              <a:t>/E = 0.00207.  The neutral axis (dimension ‘c’) is located 14.2” from the extreme compression face.  The masonry compressive stress is shown with a magnitude of 0.8f’</a:t>
            </a:r>
            <a:r>
              <a:rPr lang="en-US" sz="1200" kern="1200" baseline="-25000" dirty="0">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and a length ‘a’ of 11.3”, with the resultant force C</a:t>
            </a:r>
            <a:r>
              <a:rPr lang="en-US" sz="1200" kern="1200" baseline="-25000" dirty="0">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acting at 42.35” from the center of the pier.  All the steel in tension is shown at yield.  T</a:t>
            </a:r>
            <a:r>
              <a:rPr lang="en-US" sz="1200" kern="1200" baseline="-25000" dirty="0">
                <a:solidFill>
                  <a:schemeClr val="tx1"/>
                </a:solidFill>
                <a:effectLst/>
                <a:latin typeface="Arial" charset="0"/>
                <a:ea typeface="ＭＳ Ｐゴシック" charset="0"/>
                <a:cs typeface="ＭＳ Ｐゴシック" charset="0"/>
              </a:rPr>
              <a:t>s4</a:t>
            </a:r>
            <a:r>
              <a:rPr lang="en-US" sz="1200" kern="1200" dirty="0">
                <a:solidFill>
                  <a:schemeClr val="tx1"/>
                </a:solidFill>
                <a:effectLst/>
                <a:latin typeface="Arial" charset="0"/>
                <a:ea typeface="ＭＳ Ｐゴシック" charset="0"/>
                <a:cs typeface="ＭＳ Ｐゴシック" charset="0"/>
              </a:rPr>
              <a:t> and T</a:t>
            </a:r>
            <a:r>
              <a:rPr lang="en-US" sz="1200" kern="1200" baseline="-25000" dirty="0">
                <a:solidFill>
                  <a:schemeClr val="tx1"/>
                </a:solidFill>
                <a:effectLst/>
                <a:latin typeface="Arial" charset="0"/>
                <a:ea typeface="ＭＳ Ｐゴシック" charset="0"/>
                <a:cs typeface="ＭＳ Ｐゴシック" charset="0"/>
              </a:rPr>
              <a:t>s3</a:t>
            </a:r>
            <a:r>
              <a:rPr lang="en-US" sz="1200" kern="1200" dirty="0">
                <a:solidFill>
                  <a:schemeClr val="tx1"/>
                </a:solidFill>
                <a:effectLst/>
                <a:latin typeface="Arial" charset="0"/>
                <a:ea typeface="ＭＳ Ｐゴシック" charset="0"/>
                <a:cs typeface="ＭＳ Ｐゴシック" charset="0"/>
              </a:rPr>
              <a:t> are 12” on either side of the pier centerline.  T</a:t>
            </a:r>
            <a:r>
              <a:rPr lang="en-US" sz="1200" kern="1200" baseline="-25000" dirty="0">
                <a:solidFill>
                  <a:schemeClr val="tx1"/>
                </a:solidFill>
                <a:effectLst/>
                <a:latin typeface="Arial" charset="0"/>
                <a:ea typeface="ＭＳ Ｐゴシック" charset="0"/>
                <a:cs typeface="ＭＳ Ｐゴシック" charset="0"/>
              </a:rPr>
              <a:t>s2</a:t>
            </a:r>
            <a:r>
              <a:rPr lang="en-US" sz="1200" kern="1200" dirty="0">
                <a:solidFill>
                  <a:schemeClr val="tx1"/>
                </a:solidFill>
                <a:effectLst/>
                <a:latin typeface="Arial" charset="0"/>
                <a:ea typeface="ＭＳ Ｐゴシック" charset="0"/>
                <a:cs typeface="ＭＳ Ｐゴシック" charset="0"/>
              </a:rPr>
              <a:t> is 36” from the centerline, and T</a:t>
            </a:r>
            <a:r>
              <a:rPr lang="en-US" sz="1200" kern="1200" baseline="-25000" dirty="0">
                <a:solidFill>
                  <a:schemeClr val="tx1"/>
                </a:solidFill>
                <a:effectLst/>
                <a:latin typeface="Arial" charset="0"/>
                <a:ea typeface="ＭＳ Ｐゴシック" charset="0"/>
                <a:cs typeface="ＭＳ Ｐゴシック" charset="0"/>
              </a:rPr>
              <a:t>s1</a:t>
            </a:r>
            <a:r>
              <a:rPr lang="en-US" sz="1200" kern="1200" dirty="0">
                <a:solidFill>
                  <a:schemeClr val="tx1"/>
                </a:solidFill>
                <a:effectLst/>
                <a:latin typeface="Arial" charset="0"/>
                <a:ea typeface="ＭＳ Ｐゴシック" charset="0"/>
                <a:cs typeface="ＭＳ Ｐゴシック" charset="0"/>
              </a:rPr>
              <a:t> was previously defined at 44” from the centerline.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analysis of section with zero axial load.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147</a:t>
            </a:fld>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Slide Image Placeholder 1"/>
          <p:cNvSpPr>
            <a:spLocks noGrp="1" noRot="1" noChangeAspect="1" noTextEdit="1"/>
          </p:cNvSpPr>
          <p:nvPr>
            <p:ph type="sldImg"/>
          </p:nvPr>
        </p:nvSpPr>
        <p:spPr>
          <a:ln/>
        </p:spPr>
      </p:sp>
      <p:sp>
        <p:nvSpPr>
          <p:cNvPr id="32153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200" kern="1200" dirty="0">
                <a:solidFill>
                  <a:schemeClr val="tx1"/>
                </a:solidFill>
                <a:effectLst/>
                <a:latin typeface="Arial" charset="0"/>
                <a:ea typeface="ＭＳ Ｐゴシック" charset="0"/>
                <a:cs typeface="ＭＳ Ｐゴシック" charset="0"/>
              </a:rPr>
              <a:t>The figure shows a section through the length of a single pier with the grouted cells filled in as in previous</a:t>
            </a:r>
            <a:r>
              <a:rPr lang="en-US" sz="1200" kern="1200" baseline="0" dirty="0">
                <a:solidFill>
                  <a:schemeClr val="tx1"/>
                </a:solidFill>
                <a:effectLst/>
                <a:latin typeface="Arial" charset="0"/>
                <a:ea typeface="ＭＳ Ｐゴシック" charset="0"/>
                <a:cs typeface="ＭＳ Ｐゴシック" charset="0"/>
              </a:rPr>
              <a:t> slides</a:t>
            </a:r>
            <a:r>
              <a:rPr lang="en-US" sz="1200" kern="1200" dirty="0">
                <a:solidFill>
                  <a:schemeClr val="tx1"/>
                </a:solidFill>
                <a:effectLst/>
                <a:latin typeface="Arial" charset="0"/>
                <a:ea typeface="ＭＳ Ｐゴシック" charset="0"/>
                <a:cs typeface="ＭＳ Ｐゴシック" charset="0"/>
              </a:rPr>
              <a:t>.  Overall length of the pier is 8’-0” = 96”.  Distance from the center of the pier to the outermost steel is 44”.</a:t>
            </a:r>
          </a:p>
          <a:p>
            <a:pPr eaLnBrk="1" hangingPunct="1"/>
            <a:r>
              <a:rPr lang="en-US" sz="1200" kern="1200" dirty="0">
                <a:solidFill>
                  <a:schemeClr val="tx1"/>
                </a:solidFill>
                <a:effectLst/>
                <a:latin typeface="Arial" charset="0"/>
                <a:ea typeface="ＭＳ Ｐゴシック" charset="0"/>
                <a:cs typeface="ＭＳ Ｐゴシック" charset="0"/>
              </a:rPr>
              <a:t>Stress and strain profiles are shown for the balanced case.  The strain diagram is shown superimposed on the stress diagram with the extreme compressive strain </a:t>
            </a:r>
            <a:r>
              <a:rPr lang="en-US" sz="1200" kern="1200" dirty="0" err="1">
                <a:solidFill>
                  <a:schemeClr val="tx1"/>
                </a:solidFill>
                <a:effectLst/>
                <a:latin typeface="Arial" charset="0"/>
                <a:ea typeface="ＭＳ Ｐゴシック" charset="0"/>
                <a:cs typeface="ＭＳ Ｐゴシック" charset="0"/>
              </a:rPr>
              <a:t>e</a:t>
            </a:r>
            <a:r>
              <a:rPr lang="en-US" sz="1200" kern="1200" baseline="-25000" dirty="0" err="1">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 0.0025, and a linear strain variation to a maximum tensile strain equal to the tensile yield strain of the steel </a:t>
            </a:r>
            <a:r>
              <a:rPr lang="en-US" sz="1200" kern="1200" dirty="0" err="1">
                <a:solidFill>
                  <a:schemeClr val="tx1"/>
                </a:solidFill>
                <a:effectLst/>
                <a:latin typeface="Arial" charset="0"/>
                <a:ea typeface="ＭＳ Ｐゴシック" charset="0"/>
                <a:cs typeface="ＭＳ Ｐゴシック" charset="0"/>
              </a:rPr>
              <a:t>e</a:t>
            </a:r>
            <a:r>
              <a:rPr lang="en-US" sz="1200" kern="1200" baseline="-25000" dirty="0" err="1">
                <a:solidFill>
                  <a:schemeClr val="tx1"/>
                </a:solidFill>
                <a:effectLst/>
                <a:latin typeface="Arial" charset="0"/>
                <a:ea typeface="ＭＳ Ｐゴシック" charset="0"/>
                <a:cs typeface="ＭＳ Ｐゴシック" charset="0"/>
              </a:rPr>
              <a:t>y</a:t>
            </a:r>
            <a:r>
              <a:rPr lang="en-US" sz="1200" kern="1200" dirty="0">
                <a:solidFill>
                  <a:schemeClr val="tx1"/>
                </a:solidFill>
                <a:effectLst/>
                <a:latin typeface="Arial" charset="0"/>
                <a:ea typeface="ＭＳ Ｐゴシック" charset="0"/>
                <a:cs typeface="ＭＳ Ｐゴシック" charset="0"/>
              </a:rPr>
              <a:t> = </a:t>
            </a:r>
            <a:r>
              <a:rPr lang="en-US" sz="1200" kern="1200" dirty="0" err="1">
                <a:solidFill>
                  <a:schemeClr val="tx1"/>
                </a:solidFill>
                <a:effectLst/>
                <a:latin typeface="Arial" charset="0"/>
                <a:ea typeface="ＭＳ Ｐゴシック" charset="0"/>
                <a:cs typeface="ＭＳ Ｐゴシック" charset="0"/>
              </a:rPr>
              <a:t>F</a:t>
            </a:r>
            <a:r>
              <a:rPr lang="en-US" sz="1200" kern="1200" baseline="-25000" dirty="0" err="1">
                <a:solidFill>
                  <a:schemeClr val="tx1"/>
                </a:solidFill>
                <a:effectLst/>
                <a:latin typeface="Arial" charset="0"/>
                <a:ea typeface="ＭＳ Ｐゴシック" charset="0"/>
                <a:cs typeface="ＭＳ Ｐゴシック" charset="0"/>
              </a:rPr>
              <a:t>y</a:t>
            </a:r>
            <a:r>
              <a:rPr lang="en-US" sz="1200" kern="1200" dirty="0">
                <a:solidFill>
                  <a:schemeClr val="tx1"/>
                </a:solidFill>
                <a:effectLst/>
                <a:latin typeface="Arial" charset="0"/>
                <a:ea typeface="ＭＳ Ｐゴシック" charset="0"/>
                <a:cs typeface="ＭＳ Ｐゴシック" charset="0"/>
              </a:rPr>
              <a:t>/E = 0.00207.  The neutral axis (dimension ‘c’) is 50.3”, which is 2.3” past the centroid of the pier.  The masonry compressive stress is shown in three components, each with a magnitude of 0.8f’</a:t>
            </a:r>
            <a:r>
              <a:rPr lang="en-US" sz="1200" kern="1200" baseline="-25000" dirty="0">
                <a:solidFill>
                  <a:schemeClr val="tx1"/>
                </a:solidFill>
                <a:effectLst/>
                <a:latin typeface="Arial" charset="0"/>
                <a:ea typeface="ＭＳ Ｐゴシック" charset="0"/>
                <a:cs typeface="ＭＳ Ｐゴシック" charset="0"/>
              </a:rPr>
              <a:t>m</a:t>
            </a:r>
            <a:r>
              <a:rPr lang="en-US" sz="1200" kern="1200" dirty="0">
                <a:solidFill>
                  <a:schemeClr val="tx1"/>
                </a:solidFill>
                <a:effectLst/>
                <a:latin typeface="Arial" charset="0"/>
                <a:ea typeface="ＭＳ Ｐゴシック" charset="0"/>
                <a:cs typeface="ＭＳ Ｐゴシック" charset="0"/>
              </a:rPr>
              <a:t> with a total dimension ‘a’ of 40.3”.  The first component is for the first two grouted cells over a length of 16” with the resultant force C</a:t>
            </a:r>
            <a:r>
              <a:rPr lang="en-US" sz="1200" kern="1200" baseline="-25000" dirty="0">
                <a:solidFill>
                  <a:schemeClr val="tx1"/>
                </a:solidFill>
                <a:effectLst/>
                <a:latin typeface="Arial" charset="0"/>
                <a:ea typeface="ＭＳ Ｐゴシック" charset="0"/>
                <a:cs typeface="ＭＳ Ｐゴシック" charset="0"/>
              </a:rPr>
              <a:t>m1</a:t>
            </a:r>
            <a:r>
              <a:rPr lang="en-US" sz="1200" kern="1200" dirty="0">
                <a:solidFill>
                  <a:schemeClr val="tx1"/>
                </a:solidFill>
                <a:effectLst/>
                <a:latin typeface="Arial" charset="0"/>
                <a:ea typeface="ＭＳ Ｐゴシック" charset="0"/>
                <a:cs typeface="ＭＳ Ｐゴシック" charset="0"/>
              </a:rPr>
              <a:t>.  The second component is over a length of 16” for the next two cells which are </a:t>
            </a:r>
            <a:r>
              <a:rPr lang="en-US" sz="1200" kern="1200" dirty="0" err="1">
                <a:solidFill>
                  <a:schemeClr val="tx1"/>
                </a:solidFill>
                <a:effectLst/>
                <a:latin typeface="Arial" charset="0"/>
                <a:ea typeface="ＭＳ Ｐゴシック" charset="0"/>
                <a:cs typeface="ＭＳ Ｐゴシック" charset="0"/>
              </a:rPr>
              <a:t>ungrouted</a:t>
            </a:r>
            <a:r>
              <a:rPr lang="en-US" sz="1200" kern="1200" dirty="0">
                <a:solidFill>
                  <a:schemeClr val="tx1"/>
                </a:solidFill>
                <a:effectLst/>
                <a:latin typeface="Arial" charset="0"/>
                <a:ea typeface="ＭＳ Ｐゴシック" charset="0"/>
                <a:cs typeface="ＭＳ Ｐゴシック" charset="0"/>
              </a:rPr>
              <a:t> with the resultant force C</a:t>
            </a:r>
            <a:r>
              <a:rPr lang="en-US" sz="1200" kern="1200" baseline="-25000" dirty="0">
                <a:solidFill>
                  <a:schemeClr val="tx1"/>
                </a:solidFill>
                <a:effectLst/>
                <a:latin typeface="Arial" charset="0"/>
                <a:ea typeface="ＭＳ Ｐゴシック" charset="0"/>
                <a:cs typeface="ＭＳ Ｐゴシック" charset="0"/>
              </a:rPr>
              <a:t>m2</a:t>
            </a:r>
            <a:r>
              <a:rPr lang="en-US" sz="1200" kern="1200" dirty="0">
                <a:solidFill>
                  <a:schemeClr val="tx1"/>
                </a:solidFill>
                <a:effectLst/>
                <a:latin typeface="Arial" charset="0"/>
                <a:ea typeface="ＭＳ Ｐゴシック" charset="0"/>
                <a:cs typeface="ＭＳ Ｐゴシック" charset="0"/>
              </a:rPr>
              <a:t>.  The third component is for the next grouted cell over a length of 8.3” with the resultant force C</a:t>
            </a:r>
            <a:r>
              <a:rPr lang="en-US" sz="1200" kern="1200" baseline="-25000" dirty="0">
                <a:solidFill>
                  <a:schemeClr val="tx1"/>
                </a:solidFill>
                <a:effectLst/>
                <a:latin typeface="Arial" charset="0"/>
                <a:ea typeface="ＭＳ Ｐゴシック" charset="0"/>
                <a:cs typeface="ＭＳ Ｐゴシック" charset="0"/>
              </a:rPr>
              <a:t>m3</a:t>
            </a:r>
            <a:r>
              <a:rPr lang="en-US" sz="1200" kern="1200" dirty="0">
                <a:solidFill>
                  <a:schemeClr val="tx1"/>
                </a:solidFill>
                <a:effectLst/>
                <a:latin typeface="Arial" charset="0"/>
                <a:ea typeface="ＭＳ Ｐゴシック" charset="0"/>
                <a:cs typeface="ＭＳ Ｐゴシック" charset="0"/>
              </a:rPr>
              <a:t>.  The steel in the first grouted cell is shown at yield stress with resultant C</a:t>
            </a:r>
            <a:r>
              <a:rPr lang="en-US" sz="1200" kern="1200" baseline="-25000" dirty="0">
                <a:solidFill>
                  <a:schemeClr val="tx1"/>
                </a:solidFill>
                <a:effectLst/>
                <a:latin typeface="Arial" charset="0"/>
                <a:ea typeface="ＭＳ Ｐゴシック" charset="0"/>
                <a:cs typeface="ＭＳ Ｐゴシック" charset="0"/>
              </a:rPr>
              <a:t>s1</a:t>
            </a:r>
            <a:r>
              <a:rPr lang="en-US" sz="1200" kern="1200" dirty="0">
                <a:solidFill>
                  <a:schemeClr val="tx1"/>
                </a:solidFill>
                <a:effectLst/>
                <a:latin typeface="Arial" charset="0"/>
                <a:ea typeface="ＭＳ Ｐゴシック" charset="0"/>
                <a:cs typeface="ＭＳ Ｐゴシック" charset="0"/>
              </a:rPr>
              <a:t>.  The steel in the second grouted cell is in the linear elastic range with a resultant C</a:t>
            </a:r>
            <a:r>
              <a:rPr lang="en-US" sz="1200" kern="1200" baseline="-25000" dirty="0">
                <a:solidFill>
                  <a:schemeClr val="tx1"/>
                </a:solidFill>
                <a:effectLst/>
                <a:latin typeface="Arial" charset="0"/>
                <a:ea typeface="ＭＳ Ｐゴシック" charset="0"/>
                <a:cs typeface="ＭＳ Ｐゴシック" charset="0"/>
              </a:rPr>
              <a:t>s2</a:t>
            </a:r>
            <a:r>
              <a:rPr lang="en-US" sz="1200" kern="1200" dirty="0">
                <a:solidFill>
                  <a:schemeClr val="tx1"/>
                </a:solidFill>
                <a:effectLst/>
                <a:latin typeface="Arial" charset="0"/>
                <a:ea typeface="ＭＳ Ｐゴシック" charset="0"/>
                <a:cs typeface="ＭＳ Ｐゴシック" charset="0"/>
              </a:rPr>
              <a:t>.  The steel in the next grouted cell is marked by * and not labeled further. The tension steel in the grouted cell at the end of the pier is at yield with a resultant T</a:t>
            </a:r>
            <a:r>
              <a:rPr lang="en-US" sz="1200" kern="1200" baseline="-25000" dirty="0">
                <a:solidFill>
                  <a:schemeClr val="tx1"/>
                </a:solidFill>
                <a:effectLst/>
                <a:latin typeface="Arial" charset="0"/>
                <a:ea typeface="ＭＳ Ｐゴシック" charset="0"/>
                <a:cs typeface="ＭＳ Ｐゴシック" charset="0"/>
              </a:rPr>
              <a:t>s1</a:t>
            </a:r>
            <a:r>
              <a:rPr lang="en-US" sz="1200" kern="1200" dirty="0">
                <a:solidFill>
                  <a:schemeClr val="tx1"/>
                </a:solidFill>
                <a:effectLst/>
                <a:latin typeface="Arial" charset="0"/>
                <a:ea typeface="ＭＳ Ｐゴシック" charset="0"/>
                <a:cs typeface="ＭＳ Ｐゴシック" charset="0"/>
              </a:rPr>
              <a:t>.  The tension steel in the second grouted cell is in the linear elastic range with a resultant T</a:t>
            </a:r>
            <a:r>
              <a:rPr lang="en-US" sz="1200" kern="1200" baseline="-25000" dirty="0">
                <a:solidFill>
                  <a:schemeClr val="tx1"/>
                </a:solidFill>
                <a:effectLst/>
                <a:latin typeface="Arial" charset="0"/>
                <a:ea typeface="ＭＳ Ｐゴシック" charset="0"/>
                <a:cs typeface="ＭＳ Ｐゴシック" charset="0"/>
              </a:rPr>
              <a:t>s2</a:t>
            </a:r>
            <a:r>
              <a:rPr lang="en-US" sz="1200" kern="1200" dirty="0">
                <a:solidFill>
                  <a:schemeClr val="tx1"/>
                </a:solidFill>
                <a:effectLst/>
                <a:latin typeface="Arial" charset="0"/>
                <a:ea typeface="ＭＳ Ｐゴシック" charset="0"/>
                <a:cs typeface="ＭＳ Ｐゴシック" charset="0"/>
              </a:rPr>
              <a:t>. The steel in the next grouted cell is marked by * and not labeled further.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shows strain profile under balanced conditions.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148</a:t>
            </a:fld>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Slide Image Placeholder 1"/>
          <p:cNvSpPr>
            <a:spLocks noGrp="1" noRot="1" noChangeAspect="1" noTextEdit="1"/>
          </p:cNvSpPr>
          <p:nvPr>
            <p:ph type="sldImg"/>
          </p:nvPr>
        </p:nvSpPr>
        <p:spPr>
          <a:ln/>
        </p:spPr>
      </p:sp>
      <p:sp>
        <p:nvSpPr>
          <p:cNvPr id="32358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Slide provides calculations for wall axial strength and corresponding flexural strength.</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149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two ways of specifying mortar.</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Under ASTM C270, mortar can be specified by proportion or by property.  The proportion specification is the default.</a:t>
            </a:r>
          </a:p>
          <a:p>
            <a:pPr eaLnBrk="1" hangingPunct="1"/>
            <a:r>
              <a:rPr lang="en-US" dirty="0">
                <a:latin typeface="Arial" pitchFamily="34" charset="0"/>
                <a:ea typeface="ＭＳ Ｐゴシック" pitchFamily="34" charset="-128"/>
              </a:rPr>
              <a:t>When mortar is specified by proportion, a Type S PCL mortar has volume proportions of 1 part cement to about 0.5 parts hydrated mason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lime to about 4.5 parts mason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sand.  A Type N masonry cement mortar (using the most common single-bag case) has one part Type N masonry cement and about 3 parts mason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sand.</a:t>
            </a:r>
          </a:p>
          <a:p>
            <a:pPr eaLnBrk="1" hangingPunct="1"/>
            <a:r>
              <a:rPr lang="en-US" dirty="0">
                <a:latin typeface="Arial" pitchFamily="34" charset="0"/>
                <a:ea typeface="ＭＳ Ｐゴシック" pitchFamily="34" charset="-128"/>
              </a:rPr>
              <a:t>Note that the amount of water is not specified.  This is because the water should be adjusted by the mason in the field to achieve good workability.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a:t>
            </a:fld>
            <a:endParaRPr 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Slide Image Placeholder 1"/>
          <p:cNvSpPr>
            <a:spLocks noGrp="1" noRot="1" noChangeAspect="1" noTextEdit="1"/>
          </p:cNvSpPr>
          <p:nvPr>
            <p:ph type="sldImg"/>
          </p:nvPr>
        </p:nvSpPr>
        <p:spPr>
          <a:ln/>
        </p:spPr>
      </p:sp>
      <p:sp>
        <p:nvSpPr>
          <p:cNvPr id="32563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Axial Force –Bending Moment interaction diagram for wall section.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150</a:t>
            </a:fld>
            <a:endParaRPr 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Slide Image Placeholder 1"/>
          <p:cNvSpPr>
            <a:spLocks noGrp="1" noRot="1" noChangeAspect="1" noTextEdit="1"/>
          </p:cNvSpPr>
          <p:nvPr>
            <p:ph type="sldImg"/>
          </p:nvPr>
        </p:nvSpPr>
        <p:spPr>
          <a:ln/>
        </p:spPr>
      </p:sp>
      <p:sp>
        <p:nvSpPr>
          <p:cNvPr id="32768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ＭＳ Ｐゴシック" charset="0"/>
                <a:cs typeface="ＭＳ Ｐゴシック" charset="0"/>
              </a:rPr>
              <a:t>The figure shows the low-axial load portion of a simplified axial load – moment interaction diagram</a:t>
            </a:r>
            <a:r>
              <a:rPr lang="en-US" sz="1200" b="0" kern="1200" dirty="0">
                <a:solidFill>
                  <a:schemeClr val="tx1"/>
                </a:solidFill>
                <a:effectLst/>
                <a:latin typeface="Arial" charset="0"/>
                <a:ea typeface="ＭＳ Ｐゴシック" charset="0"/>
                <a:cs typeface="ＭＳ Ｐゴシック" charset="0"/>
              </a:rPr>
              <a:t>.  The x-axis is </a:t>
            </a:r>
            <a:r>
              <a:rPr lang="en-US" sz="1200" b="0" kern="1200" dirty="0" err="1">
                <a:solidFill>
                  <a:schemeClr val="tx1"/>
                </a:solidFill>
                <a:effectLst/>
                <a:latin typeface="Arial" charset="0"/>
                <a:ea typeface="ＭＳ Ｐゴシック" charset="0"/>
                <a:cs typeface="ＭＳ Ｐゴシック" charset="0"/>
              </a:rPr>
              <a:t>fM</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with units of </a:t>
            </a:r>
            <a:r>
              <a:rPr lang="en-US" sz="1200" b="0" kern="1200" dirty="0" err="1">
                <a:solidFill>
                  <a:schemeClr val="tx1"/>
                </a:solidFill>
                <a:effectLst/>
                <a:latin typeface="Arial" charset="0"/>
                <a:ea typeface="ＭＳ Ｐゴシック" charset="0"/>
                <a:cs typeface="ＭＳ Ｐゴシック" charset="0"/>
              </a:rPr>
              <a:t>ft</a:t>
            </a:r>
            <a:r>
              <a:rPr lang="en-US" sz="1200" b="0" kern="1200" dirty="0">
                <a:solidFill>
                  <a:schemeClr val="tx1"/>
                </a:solidFill>
                <a:effectLst/>
                <a:latin typeface="Arial" charset="0"/>
                <a:ea typeface="ＭＳ Ｐゴシック" charset="0"/>
                <a:cs typeface="ＭＳ Ｐゴシック" charset="0"/>
              </a:rPr>
              <a:t>-kips, and the y-axis is </a:t>
            </a:r>
            <a:r>
              <a:rPr lang="en-US" sz="1200" b="0" kern="1200" dirty="0" err="1">
                <a:solidFill>
                  <a:schemeClr val="tx1"/>
                </a:solidFill>
                <a:effectLst/>
                <a:latin typeface="Arial" charset="0"/>
                <a:ea typeface="ＭＳ Ｐゴシック" charset="0"/>
                <a:cs typeface="ＭＳ Ｐゴシック" charset="0"/>
              </a:rPr>
              <a:t>fP</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with units of kips.  The curve is formed from coordinates (</a:t>
            </a:r>
            <a:r>
              <a:rPr lang="en-US" sz="1200" b="0" kern="1200" dirty="0" err="1">
                <a:solidFill>
                  <a:schemeClr val="tx1"/>
                </a:solidFill>
                <a:effectLst/>
                <a:latin typeface="Arial" charset="0"/>
                <a:ea typeface="ＭＳ Ｐゴシック" charset="0"/>
                <a:cs typeface="ＭＳ Ｐゴシック" charset="0"/>
              </a:rPr>
              <a:t>fM</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 988, </a:t>
            </a:r>
            <a:r>
              <a:rPr lang="en-US" sz="1200" b="0" kern="1200" dirty="0" err="1">
                <a:solidFill>
                  <a:schemeClr val="tx1"/>
                </a:solidFill>
                <a:effectLst/>
                <a:latin typeface="Arial" charset="0"/>
                <a:ea typeface="ＭＳ Ｐゴシック" charset="0"/>
                <a:cs typeface="ＭＳ Ｐゴシック" charset="0"/>
              </a:rPr>
              <a:t>fP</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 0) and the balance point (</a:t>
            </a:r>
            <a:r>
              <a:rPr lang="en-US" sz="1200" b="0" kern="1200" dirty="0" err="1">
                <a:solidFill>
                  <a:schemeClr val="tx1"/>
                </a:solidFill>
                <a:effectLst/>
                <a:latin typeface="Arial" charset="0"/>
                <a:ea typeface="ＭＳ Ｐゴシック" charset="0"/>
                <a:cs typeface="ＭＳ Ｐゴシック" charset="0"/>
              </a:rPr>
              <a:t>fM</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 1765, </a:t>
            </a:r>
            <a:r>
              <a:rPr lang="en-US" sz="1200" b="0" kern="1200" dirty="0" err="1">
                <a:solidFill>
                  <a:schemeClr val="tx1"/>
                </a:solidFill>
                <a:effectLst/>
                <a:latin typeface="Arial" charset="0"/>
                <a:ea typeface="ＭＳ Ｐゴシック" charset="0"/>
                <a:cs typeface="ＭＳ Ｐゴシック" charset="0"/>
              </a:rPr>
              <a:t>fP</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 481). </a:t>
            </a:r>
            <a:r>
              <a:rPr lang="en-US" sz="1200" b="0" kern="1200" dirty="0" err="1">
                <a:solidFill>
                  <a:schemeClr val="tx1"/>
                </a:solidFill>
                <a:effectLst/>
                <a:latin typeface="Arial" charset="0"/>
                <a:ea typeface="ＭＳ Ｐゴシック" charset="0"/>
                <a:cs typeface="ＭＳ Ｐゴシック" charset="0"/>
              </a:rPr>
              <a:t>fP</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max for ductility = 223 kips is shown as a dashed horizontal line.  The curve continues above the balance point with decreasing moment capacity with increasing axial load but the curve is cut off.  Demands are shown at a moment M</a:t>
            </a:r>
            <a:r>
              <a:rPr lang="en-US" sz="1200" b="0" kern="1200" baseline="-25000" dirty="0">
                <a:solidFill>
                  <a:schemeClr val="tx1"/>
                </a:solidFill>
                <a:effectLst/>
                <a:latin typeface="Arial" charset="0"/>
                <a:ea typeface="ＭＳ Ｐゴシック" charset="0"/>
                <a:cs typeface="ＭＳ Ｐゴシック" charset="0"/>
              </a:rPr>
              <a:t>u</a:t>
            </a:r>
            <a:r>
              <a:rPr lang="en-US" sz="1200" b="0" kern="1200" dirty="0">
                <a:solidFill>
                  <a:schemeClr val="tx1"/>
                </a:solidFill>
                <a:effectLst/>
                <a:latin typeface="Arial" charset="0"/>
                <a:ea typeface="ＭＳ Ｐゴシック" charset="0"/>
                <a:cs typeface="ＭＳ Ｐゴシック" charset="0"/>
              </a:rPr>
              <a:t> = 523 </a:t>
            </a:r>
            <a:r>
              <a:rPr lang="en-US" sz="1200" b="0" kern="1200" dirty="0" err="1">
                <a:solidFill>
                  <a:schemeClr val="tx1"/>
                </a:solidFill>
                <a:effectLst/>
                <a:latin typeface="Arial" charset="0"/>
                <a:ea typeface="ＭＳ Ｐゴシック" charset="0"/>
                <a:cs typeface="ＭＳ Ｐゴシック" charset="0"/>
              </a:rPr>
              <a:t>ft</a:t>
            </a:r>
            <a:r>
              <a:rPr lang="en-US" sz="1200" b="0" kern="1200" dirty="0">
                <a:solidFill>
                  <a:schemeClr val="tx1"/>
                </a:solidFill>
                <a:effectLst/>
                <a:latin typeface="Arial" charset="0"/>
                <a:ea typeface="ＭＳ Ｐゴシック" charset="0"/>
                <a:cs typeface="ＭＳ Ｐゴシック" charset="0"/>
              </a:rPr>
              <a:t>-kips with axial loads </a:t>
            </a:r>
            <a:r>
              <a:rPr lang="en-US" sz="1200" b="0" kern="1200" dirty="0" err="1">
                <a:solidFill>
                  <a:schemeClr val="tx1"/>
                </a:solidFill>
                <a:effectLst/>
                <a:latin typeface="Arial" charset="0"/>
                <a:ea typeface="ＭＳ Ｐゴシック" charset="0"/>
                <a:cs typeface="ＭＳ Ｐゴシック" charset="0"/>
              </a:rPr>
              <a:t>P</a:t>
            </a:r>
            <a:r>
              <a:rPr lang="en-US" sz="1200" b="0" kern="1200" baseline="-25000" dirty="0" err="1">
                <a:solidFill>
                  <a:schemeClr val="tx1"/>
                </a:solidFill>
                <a:effectLst/>
                <a:latin typeface="Arial" charset="0"/>
                <a:ea typeface="ＭＳ Ｐゴシック" charset="0"/>
                <a:cs typeface="ＭＳ Ｐゴシック" charset="0"/>
              </a:rPr>
              <a:t>u,min</a:t>
            </a:r>
            <a:r>
              <a:rPr lang="en-US" sz="1200" b="0" kern="1200" dirty="0">
                <a:solidFill>
                  <a:schemeClr val="tx1"/>
                </a:solidFill>
                <a:effectLst/>
                <a:latin typeface="Arial" charset="0"/>
                <a:ea typeface="ＭＳ Ｐゴシック" charset="0"/>
                <a:cs typeface="ＭＳ Ｐゴシック" charset="0"/>
              </a:rPr>
              <a:t> = 41 kips and </a:t>
            </a:r>
            <a:r>
              <a:rPr lang="en-US" sz="1200" b="0" kern="1200" dirty="0" err="1">
                <a:solidFill>
                  <a:schemeClr val="tx1"/>
                </a:solidFill>
                <a:effectLst/>
                <a:latin typeface="Arial" charset="0"/>
                <a:ea typeface="ＭＳ Ｐゴシック" charset="0"/>
                <a:cs typeface="ＭＳ Ｐゴシック" charset="0"/>
              </a:rPr>
              <a:t>P</a:t>
            </a:r>
            <a:r>
              <a:rPr lang="en-US" sz="1200" b="0" kern="1200" baseline="-25000" dirty="0" err="1">
                <a:solidFill>
                  <a:schemeClr val="tx1"/>
                </a:solidFill>
                <a:effectLst/>
                <a:latin typeface="Arial" charset="0"/>
                <a:ea typeface="ＭＳ Ｐゴシック" charset="0"/>
                <a:cs typeface="ＭＳ Ｐゴシック" charset="0"/>
              </a:rPr>
              <a:t>u,max</a:t>
            </a:r>
            <a:r>
              <a:rPr lang="en-US" sz="1200" b="0" kern="1200" dirty="0">
                <a:solidFill>
                  <a:schemeClr val="tx1"/>
                </a:solidFill>
                <a:effectLst/>
                <a:latin typeface="Arial" charset="0"/>
                <a:ea typeface="ＭＳ Ｐゴシック" charset="0"/>
                <a:cs typeface="ＭＳ Ｐゴシック" charset="0"/>
              </a:rPr>
              <a:t> = 67 kips.  Both points are within the bounds of the interaction curve.  A horizontal line is drawn from </a:t>
            </a:r>
            <a:r>
              <a:rPr lang="en-US" sz="1200" b="0" kern="1200" dirty="0" err="1">
                <a:solidFill>
                  <a:schemeClr val="tx1"/>
                </a:solidFill>
                <a:effectLst/>
                <a:latin typeface="Arial" charset="0"/>
                <a:ea typeface="ＭＳ Ｐゴシック" charset="0"/>
                <a:cs typeface="ＭＳ Ｐゴシック" charset="0"/>
              </a:rPr>
              <a:t>P</a:t>
            </a:r>
            <a:r>
              <a:rPr lang="en-US" sz="1200" b="0" kern="1200" baseline="-25000" dirty="0" err="1">
                <a:solidFill>
                  <a:schemeClr val="tx1"/>
                </a:solidFill>
                <a:effectLst/>
                <a:latin typeface="Arial" charset="0"/>
                <a:ea typeface="ＭＳ Ｐゴシック" charset="0"/>
                <a:cs typeface="ＭＳ Ｐゴシック" charset="0"/>
              </a:rPr>
              <a:t>u,max</a:t>
            </a:r>
            <a:r>
              <a:rPr lang="en-US" sz="1200" b="0" kern="1200" dirty="0">
                <a:solidFill>
                  <a:schemeClr val="tx1"/>
                </a:solidFill>
                <a:effectLst/>
                <a:latin typeface="Arial" charset="0"/>
                <a:ea typeface="ＭＳ Ｐゴシック" charset="0"/>
                <a:cs typeface="ＭＳ Ｐゴシック" charset="0"/>
              </a:rPr>
              <a:t> to the curve, where </a:t>
            </a:r>
            <a:r>
              <a:rPr lang="en-US" sz="1200" b="0" kern="1200" dirty="0" err="1">
                <a:solidFill>
                  <a:schemeClr val="tx1"/>
                </a:solidFill>
                <a:effectLst/>
                <a:latin typeface="Arial" charset="0"/>
                <a:ea typeface="ＭＳ Ｐゴシック" charset="0"/>
                <a:cs typeface="ＭＳ Ｐゴシック" charset="0"/>
              </a:rPr>
              <a:t>fM</a:t>
            </a:r>
            <a:r>
              <a:rPr lang="en-US" sz="1200" b="0" kern="1200" baseline="-25000" dirty="0" err="1">
                <a:solidFill>
                  <a:schemeClr val="tx1"/>
                </a:solidFill>
                <a:effectLst/>
                <a:latin typeface="Arial" charset="0"/>
                <a:ea typeface="ＭＳ Ｐゴシック" charset="0"/>
                <a:cs typeface="ＭＳ Ｐゴシック" charset="0"/>
              </a:rPr>
              <a:t>n</a:t>
            </a:r>
            <a:r>
              <a:rPr lang="en-US" sz="1200" b="0" kern="1200" dirty="0">
                <a:solidFill>
                  <a:schemeClr val="tx1"/>
                </a:solidFill>
                <a:effectLst/>
                <a:latin typeface="Arial" charset="0"/>
                <a:ea typeface="ＭＳ Ｐゴシック" charset="0"/>
                <a:cs typeface="ＭＳ Ｐゴシック" charset="0"/>
              </a:rPr>
              <a:t> = 1096 </a:t>
            </a:r>
            <a:r>
              <a:rPr lang="en-US" sz="1200" b="0" kern="1200" dirty="0" err="1">
                <a:solidFill>
                  <a:schemeClr val="tx1"/>
                </a:solidFill>
                <a:effectLst/>
                <a:latin typeface="Arial" charset="0"/>
                <a:ea typeface="ＭＳ Ｐゴシック" charset="0"/>
                <a:cs typeface="ＭＳ Ｐゴシック" charset="0"/>
              </a:rPr>
              <a:t>ft</a:t>
            </a:r>
            <a:r>
              <a:rPr lang="en-US" sz="1200" b="0" kern="1200" dirty="0">
                <a:solidFill>
                  <a:schemeClr val="tx1"/>
                </a:solidFill>
                <a:effectLst/>
                <a:latin typeface="Arial" charset="0"/>
                <a:ea typeface="ＭＳ Ｐゴシック" charset="0"/>
                <a:cs typeface="ＭＳ Ｐゴシック" charset="0"/>
              </a:rPr>
              <a:t>-kips.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Diagram determining if wall has adequate strength.</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151</a:t>
            </a:fld>
            <a:endParaRPr 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Further information on the topics presented here is given in these web sites.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152</a:t>
            </a:fld>
            <a:endParaRPr 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acknowledgements for the presentation.</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153</a:t>
            </a:fld>
            <a:endParaRPr 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Slide Image Placeholder 1"/>
          <p:cNvSpPr>
            <a:spLocks noGrp="1" noRot="1" noChangeAspect="1" noTextEdit="1"/>
          </p:cNvSpPr>
          <p:nvPr>
            <p:ph type="sldImg"/>
          </p:nvPr>
        </p:nvSpPr>
        <p:spPr>
          <a:ln/>
        </p:spPr>
      </p:sp>
      <p:sp>
        <p:nvSpPr>
          <p:cNvPr id="33382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Slide</a:t>
            </a:r>
            <a:r>
              <a:rPr lang="en-US" baseline="0" dirty="0">
                <a:latin typeface="Arial" pitchFamily="34" charset="0"/>
                <a:ea typeface="ＭＳ Ｐゴシック" pitchFamily="34" charset="-128"/>
              </a:rPr>
              <a:t> is a questions slide with a graphic of a CGI person sitting on a large question mark.</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Slide prompts participants for questions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154</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two ways of specifying mortar.</a:t>
            </a:r>
          </a:p>
          <a:p>
            <a:pPr eaLnBrk="1" hangingPunct="1"/>
            <a:endParaRPr lang="en-US" altLang="ja-JP" dirty="0">
              <a:latin typeface="Arial" pitchFamily="34" charset="0"/>
              <a:ea typeface="ＭＳ Ｐゴシック" pitchFamily="34" charset="-128"/>
            </a:endParaRPr>
          </a:p>
          <a:p>
            <a:pPr eaLnBrk="1" hangingPunct="1"/>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Flow</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is a standard ASTM measurement of the workability of a mortar.  Mortar in the field typically has a flow of 130 to 135.  ASTM specifications have no requirements for the properties of mortar mixed to field flow.  ASTM property specifications are based on mortar with a so-called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laboratory flow</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of 110 representing the characteristics of mortar after some of the water has been absorbed from it by the surrounding units.</a:t>
            </a:r>
          </a:p>
          <a:p>
            <a:pPr eaLnBrk="1" hangingPunct="1"/>
            <a:r>
              <a:rPr lang="en-US" dirty="0">
                <a:latin typeface="Arial" pitchFamily="34" charset="0"/>
                <a:ea typeface="ＭＳ Ｐゴシック" pitchFamily="34" charset="-128"/>
              </a:rPr>
              <a:t>To specify mortar by proportion according to ASTM C270 is relatively simple.   The required proportions are given in the specification, and compliance is verified by verifying that the mortar is being batched using those proportions.</a:t>
            </a:r>
          </a:p>
          <a:p>
            <a:pPr eaLnBrk="1" hangingPunct="1"/>
            <a:r>
              <a:rPr lang="en-US" dirty="0">
                <a:latin typeface="Arial" pitchFamily="34" charset="0"/>
                <a:ea typeface="ＭＳ Ｐゴシック" pitchFamily="34" charset="-128"/>
              </a:rPr>
              <a:t>To specify mortar by property according to ASTM C270, one must evaluate, at laboratory flow of 110, the compressive strength, air content, and </a:t>
            </a:r>
            <a:r>
              <a:rPr lang="en-US" dirty="0" err="1">
                <a:latin typeface="Arial" pitchFamily="34" charset="0"/>
                <a:ea typeface="ＭＳ Ｐゴシック" pitchFamily="34" charset="-128"/>
              </a:rPr>
              <a:t>retentivity</a:t>
            </a:r>
            <a:r>
              <a:rPr lang="en-US" dirty="0">
                <a:latin typeface="Arial" pitchFamily="34" charset="0"/>
                <a:ea typeface="ＭＳ Ｐゴシック" pitchFamily="34" charset="-128"/>
              </a:rPr>
              <a:t> of different mortars and then decide on volume proportions that will meet the required criteria.  Finally, one must verify in the field that the mortar s being batched using those proportions.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presents basics of specifying</a:t>
            </a:r>
            <a:r>
              <a:rPr lang="en-US" baseline="0" dirty="0">
                <a:latin typeface="Arial" pitchFamily="34" charset="0"/>
                <a:ea typeface="ＭＳ Ｐゴシック" pitchFamily="34" charset="-128"/>
              </a:rPr>
              <a:t> masonry mortar by proportion.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proportion specification is the default.  Unless the property specification is used, no mortar testing is necessary.</a:t>
            </a:r>
          </a:p>
          <a:p>
            <a:pPr eaLnBrk="1" hangingPunct="1"/>
            <a:r>
              <a:rPr lang="en-US" dirty="0">
                <a:latin typeface="Arial" pitchFamily="34" charset="0"/>
                <a:ea typeface="ＭＳ Ｐゴシック" pitchFamily="34" charset="-128"/>
              </a:rPr>
              <a:t>Some suggest that the words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by proportion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be added to the end of specifications to emphasize that compliance with proportion specifications involves no testing whatsoever.</a:t>
            </a:r>
          </a:p>
          <a:p>
            <a:pPr eaLnBrk="1" hangingPunct="1"/>
            <a:r>
              <a:rPr lang="en-US" dirty="0">
                <a:latin typeface="Arial" pitchFamily="34" charset="0"/>
                <a:ea typeface="ＭＳ Ｐゴシック" pitchFamily="34" charset="-128"/>
              </a:rPr>
              <a:t>The proportion of water is not specified.  It is determined by the mason to achieve good productivity and workmanship.</a:t>
            </a:r>
          </a:p>
          <a:p>
            <a:pPr eaLnBrk="1" hangingPunct="1"/>
            <a:r>
              <a:rPr lang="en-US" dirty="0">
                <a:latin typeface="Arial" pitchFamily="34" charset="0"/>
                <a:ea typeface="ＭＳ Ｐゴシック" pitchFamily="34" charset="-128"/>
              </a:rPr>
              <a:t>Masonry units absorb water from the mortar decreasing its water-cement ratio and increasing its compressive strength.  Mortar need not have high compressive strength.</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introduces the basics</a:t>
            </a:r>
            <a:r>
              <a:rPr lang="en-US" baseline="0" dirty="0">
                <a:latin typeface="Arial" pitchFamily="34" charset="0"/>
                <a:ea typeface="ＭＳ Ｐゴシック" pitchFamily="34" charset="-128"/>
              </a:rPr>
              <a:t> of masonry grout.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Grout for unit masonry is specified by ASTM C 476, which addresses two kinds of grout:  fine grout which is composed of cement, sand and water and coarse grout, which is composed of cement, sand, pea gravel and water.  The fairly common practice of specifying grout as concrete is acceptable but only if the resulting mixture proportion conforms to C476.</a:t>
            </a:r>
          </a:p>
          <a:p>
            <a:pPr eaLnBrk="1" hangingPunct="1"/>
            <a:r>
              <a:rPr lang="en-US" dirty="0">
                <a:latin typeface="Arial" pitchFamily="34" charset="0"/>
                <a:ea typeface="ＭＳ Ｐゴシック" pitchFamily="34" charset="-128"/>
              </a:rPr>
              <a:t>ASTM C 476 permits a small amount of hydrated lime but does not require any.  Lime is usually not used in plant-batched grout because lime is not available in such plants.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two ways of specifying grout.</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Under ASTM C476, grout can be specified by proportion or by compressive strength.</a:t>
            </a:r>
          </a:p>
          <a:p>
            <a:pPr eaLnBrk="1" hangingPunct="1"/>
            <a:r>
              <a:rPr lang="en-US" dirty="0">
                <a:latin typeface="Arial" pitchFamily="34" charset="0"/>
                <a:ea typeface="ＭＳ Ｐゴシック" pitchFamily="34" charset="-128"/>
              </a:rPr>
              <a:t>The proportion specification is simpler.  It requires only that volume proportions of ingredients be verified.</a:t>
            </a:r>
          </a:p>
          <a:p>
            <a:pPr eaLnBrk="1" hangingPunct="1"/>
            <a:r>
              <a:rPr lang="en-US" dirty="0">
                <a:latin typeface="Arial" pitchFamily="34" charset="0"/>
                <a:ea typeface="ＭＳ Ｐゴシック" pitchFamily="34" charset="-128"/>
              </a:rPr>
              <a:t>Specification by compressive strength is more complex.  It requires compression testing of grout in a permeable mold (ASTM C 1019).</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In this first slide, we see examples of different applications of masonry :  on the left, a low-rise bearing-wall building of reinforced masonry; in the center, a high-rise bearing-wall building of reinforced masonry; and on the right, stone and clay unit veneer over a frame structure.</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Topic 13 deals with the seismic design of masonry structures.  </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basics of grout specification.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If grout is specified by proportion, compliance is verified only by verifying proportions. </a:t>
            </a:r>
          </a:p>
          <a:p>
            <a:pPr eaLnBrk="1" hangingPunct="1"/>
            <a:r>
              <a:rPr lang="en-US" dirty="0">
                <a:latin typeface="Arial" pitchFamily="34" charset="0"/>
                <a:ea typeface="ＭＳ Ｐゴシック" pitchFamily="34" charset="-128"/>
              </a:rPr>
              <a:t>For example, fine grout has volume proportions of 1 part cement to about 3 parts mason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sand.  Coarse grout has volume proportions of 1 part cement to about 3 parts mason</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sand and about 2 parts pea gravel.</a:t>
            </a:r>
          </a:p>
          <a:p>
            <a:pPr eaLnBrk="1" hangingPunct="1"/>
            <a:r>
              <a:rPr lang="en-US" dirty="0">
                <a:latin typeface="Arial" pitchFamily="34" charset="0"/>
                <a:ea typeface="ＭＳ Ｐゴシック" pitchFamily="34" charset="-128"/>
              </a:rPr>
              <a:t>Unless the compressive-strength specification is used, no grout testing is necessary.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basics of grout</a:t>
            </a:r>
            <a:r>
              <a:rPr lang="en-US" baseline="0" dirty="0">
                <a:latin typeface="Arial" pitchFamily="34" charset="0"/>
                <a:ea typeface="ＭＳ Ｐゴシック" pitchFamily="34" charset="-128"/>
              </a:rPr>
              <a:t> in masonry.</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proportion of water in grout is not specified.  The slump should be 8 to 11 inches.</a:t>
            </a:r>
          </a:p>
          <a:p>
            <a:pPr eaLnBrk="1" hangingPunct="1"/>
            <a:r>
              <a:rPr lang="en-US" dirty="0">
                <a:latin typeface="Arial" pitchFamily="34" charset="0"/>
                <a:ea typeface="ＭＳ Ｐゴシック" pitchFamily="34" charset="-128"/>
              </a:rPr>
              <a:t>Masonry units absorb water from the grout, decreasing its water-cement ratio and increasing its compressive strength.  High-slump grout will still be strong enough.</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compares</a:t>
            </a:r>
            <a:r>
              <a:rPr lang="en-US" baseline="0" dirty="0">
                <a:latin typeface="Arial" pitchFamily="34" charset="0"/>
                <a:ea typeface="ＭＳ Ｐゴシック" pitchFamily="34" charset="-128"/>
              </a:rPr>
              <a:t> the use of </a:t>
            </a:r>
            <a:r>
              <a:rPr lang="en-US" baseline="0" dirty="0" err="1">
                <a:latin typeface="Arial" pitchFamily="34" charset="0"/>
                <a:ea typeface="ＭＳ Ｐゴシック" pitchFamily="34" charset="-128"/>
              </a:rPr>
              <a:t>f’m</a:t>
            </a:r>
            <a:r>
              <a:rPr lang="en-US" baseline="0" dirty="0">
                <a:latin typeface="Arial" pitchFamily="34" charset="0"/>
                <a:ea typeface="ＭＳ Ｐゴシック" pitchFamily="34" charset="-128"/>
              </a:rPr>
              <a:t> in masonry to </a:t>
            </a:r>
            <a:r>
              <a:rPr lang="en-US" baseline="0" dirty="0" err="1">
                <a:latin typeface="Arial" pitchFamily="34" charset="0"/>
                <a:ea typeface="ＭＳ Ｐゴシック" pitchFamily="34" charset="-128"/>
              </a:rPr>
              <a:t>f’c</a:t>
            </a:r>
            <a:r>
              <a:rPr lang="en-US" baseline="0" dirty="0">
                <a:latin typeface="Arial" pitchFamily="34" charset="0"/>
                <a:ea typeface="ＭＳ Ｐゴシック" pitchFamily="34" charset="-128"/>
              </a:rPr>
              <a:t> in concrete.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designing and specifying masonry according to TMS 402, the role of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m</a:t>
            </a:r>
            <a:r>
              <a:rPr lang="en-US" altLang="ja-JP" dirty="0">
                <a:latin typeface="Arial" pitchFamily="34" charset="0"/>
                <a:ea typeface="ＭＳ Ｐゴシック" pitchFamily="34" charset="-128"/>
              </a:rPr>
              <a:t> is analogous to that of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c</a:t>
            </a:r>
            <a:r>
              <a:rPr lang="en-US" altLang="ja-JP" dirty="0">
                <a:latin typeface="Arial" pitchFamily="34" charset="0"/>
                <a:ea typeface="ＭＳ Ｐゴシック" pitchFamily="34" charset="-128"/>
              </a:rPr>
              <a:t> for concrete.</a:t>
            </a:r>
          </a:p>
          <a:p>
            <a:pPr eaLnBrk="1" hangingPunct="1"/>
            <a:r>
              <a:rPr lang="en-US" dirty="0">
                <a:latin typeface="Arial" pitchFamily="34" charset="0"/>
                <a:ea typeface="ＭＳ Ｐゴシック" pitchFamily="34" charset="-128"/>
              </a:rPr>
              <a:t>For concrete, the designer states an assumed value of f</a:t>
            </a:r>
            <a:r>
              <a:rPr lang="en-US" baseline="-25000" dirty="0">
                <a:latin typeface="Arial" pitchFamily="34" charset="0"/>
                <a:ea typeface="ＭＳ Ｐゴシック" pitchFamily="34" charset="-128"/>
              </a:rPr>
              <a:t>c</a:t>
            </a:r>
            <a:r>
              <a:rPr lang="en-US" dirty="0">
                <a:latin typeface="Arial" pitchFamily="34" charset="0"/>
                <a:ea typeface="ＭＳ Ｐゴシック" pitchFamily="34" charset="-128"/>
                <a:sym typeface="Symbol" pitchFamily="18" charset="2"/>
              </a:rPr>
              <a:t> and </a:t>
            </a:r>
            <a:r>
              <a:rPr lang="en-US" dirty="0">
                <a:latin typeface="Arial" pitchFamily="34" charset="0"/>
                <a:ea typeface="ＭＳ Ｐゴシック" pitchFamily="34" charset="-128"/>
              </a:rPr>
              <a:t>compliance is verified by compression tests on cylinders cast in the field and cured under ideal conditions.</a:t>
            </a:r>
          </a:p>
          <a:p>
            <a:pPr eaLnBrk="1" hangingPunct="1"/>
            <a:r>
              <a:rPr lang="en-US" dirty="0">
                <a:latin typeface="Arial" pitchFamily="34" charset="0"/>
                <a:ea typeface="ＭＳ Ｐゴシック" pitchFamily="34" charset="-128"/>
              </a:rPr>
              <a:t>For masonry, the designer states an assumed value of </a:t>
            </a:r>
            <a:r>
              <a:rPr lang="en-US" dirty="0" err="1">
                <a:latin typeface="Arial" pitchFamily="34" charset="0"/>
                <a:ea typeface="ＭＳ Ｐゴシック" pitchFamily="34" charset="-128"/>
              </a:rPr>
              <a:t>f</a:t>
            </a:r>
            <a:r>
              <a:rPr lang="en-US" baseline="-25000" dirty="0" err="1">
                <a:latin typeface="Arial" pitchFamily="34" charset="0"/>
                <a:ea typeface="ＭＳ Ｐゴシック" pitchFamily="34" charset="-128"/>
              </a:rPr>
              <a:t>m</a:t>
            </a:r>
            <a:r>
              <a:rPr lang="en-US" dirty="0">
                <a:latin typeface="Arial" pitchFamily="34" charset="0"/>
                <a:ea typeface="ＭＳ Ｐゴシック" pitchFamily="34" charset="-128"/>
                <a:sym typeface="Symbol" pitchFamily="18" charset="2"/>
              </a:rPr>
              <a:t> and c</a:t>
            </a:r>
            <a:r>
              <a:rPr lang="en-US" dirty="0">
                <a:latin typeface="Arial" pitchFamily="34" charset="0"/>
                <a:ea typeface="ＭＳ Ｐゴシック" pitchFamily="34" charset="-128"/>
              </a:rPr>
              <a:t>ompliance is verified either by the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unit strength method,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or by the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prism test method.</a:t>
            </a:r>
            <a:r>
              <a:rPr lang="ja-JP" altLang="en-US" dirty="0">
                <a:latin typeface="Arial" pitchFamily="34" charset="0"/>
                <a:ea typeface="ＭＳ Ｐゴシック" pitchFamily="34" charset="-128"/>
              </a:rPr>
              <a:t>”</a:t>
            </a:r>
            <a:endParaRPr lang="en-US" altLang="ja-JP"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a:t>
            </a:r>
            <a:r>
              <a:rPr lang="en-US" baseline="0" dirty="0">
                <a:latin typeface="Arial" pitchFamily="34" charset="0"/>
                <a:ea typeface="ＭＳ Ｐゴシック" pitchFamily="34" charset="-128"/>
              </a:rPr>
              <a:t> two most common ways to very compliance with the specified </a:t>
            </a:r>
            <a:r>
              <a:rPr lang="en-US" baseline="0" dirty="0" err="1">
                <a:latin typeface="Arial" pitchFamily="34" charset="0"/>
                <a:ea typeface="ＭＳ Ｐゴシック" pitchFamily="34" charset="-128"/>
              </a:rPr>
              <a:t>f’m</a:t>
            </a:r>
            <a:r>
              <a:rPr lang="en-US" baseline="0" dirty="0">
                <a:latin typeface="Arial" pitchFamily="34" charset="0"/>
                <a:ea typeface="ＭＳ Ｐゴシック" pitchFamily="34" charset="-128"/>
              </a:rPr>
              <a: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 offers two ways of demonstrating compliance with the specified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m</a:t>
            </a:r>
            <a:r>
              <a:rPr lang="en-US" altLang="ja-JP" dirty="0">
                <a:latin typeface="Arial" pitchFamily="34" charset="0"/>
                <a:ea typeface="ＭＳ Ｐゴシック" pitchFamily="34" charset="-128"/>
              </a:rPr>
              <a:t>.  The simplest is the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unit strength method.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Using compressive strengths for standard ASTM units obtained by the unit manufacturer as part of production quality control, mortar meeting ASTM C270 and grout meeting ASTM C476 or having a compressive strength of at least 2000 psi, conservative values for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m</a:t>
            </a:r>
            <a:r>
              <a:rPr lang="en-US" altLang="ja-JP" dirty="0">
                <a:latin typeface="Arial" pitchFamily="34" charset="0"/>
                <a:ea typeface="ＭＳ Ｐゴシック" pitchFamily="34" charset="-128"/>
              </a:rPr>
              <a:t> can be taken from Tables 1 and 2 of the Specification. </a:t>
            </a:r>
          </a:p>
          <a:p>
            <a:pPr eaLnBrk="1" hangingPunct="1"/>
            <a:r>
              <a:rPr lang="en-US" dirty="0">
                <a:latin typeface="Arial" pitchFamily="34" charset="0"/>
                <a:ea typeface="ＭＳ Ｐゴシック" pitchFamily="34" charset="-128"/>
              </a:rPr>
              <a:t>Alternatively, prisms can be constructed and tested by ASTM C1314.</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picture shows a unit of </a:t>
            </a:r>
            <a:r>
              <a:rPr lang="en-US" baseline="0" dirty="0">
                <a:latin typeface="Arial" pitchFamily="34" charset="0"/>
                <a:ea typeface="ＭＳ Ｐゴシック" pitchFamily="34" charset="-128"/>
              </a:rPr>
              <a:t>clay brick and concrete block.</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For example, in clay masonry, if units have a compressive strength of at least 4150 psi and ASTM C270 Type N mortar is used, the prism strength can be taken as 1500 psi.</a:t>
            </a:r>
          </a:p>
          <a:p>
            <a:pPr eaLnBrk="1" hangingPunct="1"/>
            <a:r>
              <a:rPr lang="en-US" dirty="0">
                <a:latin typeface="Arial" pitchFamily="34" charset="0"/>
                <a:ea typeface="ＭＳ Ｐゴシック" pitchFamily="34" charset="-128"/>
              </a:rPr>
              <a:t>In concrete masonry, if units have a compressive strength of at least 2000 psi (which happens to be the minimum for C90 units) and ASTM C270 Type S mortar is used, the prism strength can be taken as 2000 psi.</a:t>
            </a:r>
          </a:p>
          <a:p>
            <a:pPr eaLnBrk="1" hangingPunct="1"/>
            <a:r>
              <a:rPr lang="en-US" dirty="0">
                <a:latin typeface="Arial" pitchFamily="34" charset="0"/>
                <a:ea typeface="ＭＳ Ｐゴシック" pitchFamily="34" charset="-128"/>
              </a:rPr>
              <a:t>A specified prism strength of 2000 psi for concrete</a:t>
            </a:r>
            <a:r>
              <a:rPr lang="en-US" baseline="0" dirty="0">
                <a:latin typeface="Arial" pitchFamily="34" charset="0"/>
                <a:ea typeface="ＭＳ Ｐゴシック" pitchFamily="34" charset="-128"/>
              </a:rPr>
              <a:t> masonry </a:t>
            </a:r>
            <a:r>
              <a:rPr lang="en-US" dirty="0">
                <a:latin typeface="Arial" pitchFamily="34" charset="0"/>
                <a:ea typeface="ＭＳ Ｐゴシック" pitchFamily="34" charset="-128"/>
              </a:rPr>
              <a:t>is</a:t>
            </a:r>
            <a:r>
              <a:rPr lang="en-US" baseline="0" dirty="0">
                <a:latin typeface="Arial" pitchFamily="34" charset="0"/>
                <a:ea typeface="ＭＳ Ｐゴシック" pitchFamily="34" charset="-128"/>
              </a:rPr>
              <a:t> the typical minimum strength using commonly available materials</a:t>
            </a:r>
            <a:r>
              <a:rPr lang="en-US" dirty="0">
                <a:latin typeface="Arial" pitchFamily="34" charset="0"/>
                <a:ea typeface="ＭＳ Ｐゴシック" pitchFamily="34" charset="-128"/>
              </a:rPr>
              <a:t>. However, prior to the 2013 edition of the</a:t>
            </a:r>
            <a:r>
              <a:rPr lang="en-US" baseline="0" dirty="0">
                <a:latin typeface="Arial" pitchFamily="34" charset="0"/>
                <a:ea typeface="ＭＳ Ｐゴシック" pitchFamily="34" charset="-128"/>
              </a:rPr>
              <a:t> specification and the 2015 edition of ASTM C90, the most common strength value used for concrete masonry was 1500 psi.</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procedure to comply with</a:t>
            </a:r>
            <a:r>
              <a:rPr lang="en-US" baseline="0" dirty="0">
                <a:latin typeface="Arial" pitchFamily="34" charset="0"/>
                <a:ea typeface="ＭＳ Ｐゴシック" pitchFamily="34" charset="-128"/>
              </a:rPr>
              <a:t> the specified </a:t>
            </a:r>
            <a:r>
              <a:rPr lang="en-US" baseline="0" dirty="0" err="1">
                <a:latin typeface="Arial" pitchFamily="34" charset="0"/>
                <a:ea typeface="ＭＳ Ｐゴシック" pitchFamily="34" charset="-128"/>
              </a:rPr>
              <a:t>f’m</a:t>
            </a:r>
            <a:r>
              <a:rPr lang="en-US" baseline="0" dirty="0">
                <a:latin typeface="Arial" pitchFamily="34" charset="0"/>
                <a:ea typeface="ＭＳ Ｐゴシック" pitchFamily="34" charset="-128"/>
              </a:rPr>
              <a:t>  using the unit strength method.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If compliance with the specified f</a:t>
            </a:r>
            <a:r>
              <a:rPr lang="ja-JP" altLang="en-US" dirty="0">
                <a:latin typeface="Arial" pitchFamily="34" charset="0"/>
                <a:ea typeface="ＭＳ Ｐゴシック" pitchFamily="34" charset="-128"/>
              </a:rPr>
              <a:t>’</a:t>
            </a:r>
            <a:r>
              <a:rPr lang="en-US" altLang="ja-JP" baseline="-25000" dirty="0">
                <a:latin typeface="Arial" pitchFamily="34" charset="0"/>
                <a:ea typeface="ＭＳ Ｐゴシック" pitchFamily="34" charset="-128"/>
              </a:rPr>
              <a:t>m</a:t>
            </a:r>
            <a:r>
              <a:rPr lang="en-US" altLang="ja-JP" dirty="0">
                <a:latin typeface="Arial" pitchFamily="34" charset="0"/>
                <a:ea typeface="ＭＳ Ｐゴシック" pitchFamily="34" charset="-128"/>
              </a:rPr>
              <a:t> is verified by the unit strength method and compliance with ASTM C270 (mortar) and ASTM C476 (grout) is verified by proportion), no job-specific testing whatsoever is required.</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items required to comply with specified products and execution per the TMS 602 Specification.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Finally, the TMS 602 Specification requires compliance with the specified products (Article 2), which means units, mortar, grout and accessory materials, and with the specified execution (Article 3), which means inspection, preparation and installation of masonry, reinforcement, grout and </a:t>
            </a:r>
            <a:r>
              <a:rPr lang="en-US" dirty="0" err="1">
                <a:latin typeface="Arial" pitchFamily="34" charset="0"/>
                <a:ea typeface="ＭＳ Ｐゴシック" pitchFamily="34" charset="-128"/>
              </a:rPr>
              <a:t>prestressing</a:t>
            </a:r>
            <a:r>
              <a:rPr lang="en-US" dirty="0">
                <a:latin typeface="Arial" pitchFamily="34" charset="0"/>
                <a:ea typeface="ＭＳ Ｐゴシック" pitchFamily="34" charset="-128"/>
              </a:rPr>
              <a:t> tendons.</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a:ln/>
        </p:spPr>
      </p:sp>
      <p:sp>
        <p:nvSpPr>
          <p:cNvPr id="7168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This slide lists the typical procedure for strength design of reinforced masonry shear walls.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graphic of a horizontal expansion joint</a:t>
            </a:r>
            <a:r>
              <a:rPr lang="en-US" baseline="0" dirty="0">
                <a:latin typeface="Arial" pitchFamily="34" charset="0"/>
                <a:ea typeface="ＭＳ Ｐゴシック" pitchFamily="34" charset="-128"/>
              </a:rPr>
              <a:t> to avoid transferring load from the structure to the clay masonry veneer.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One of the most important details in a masonry building is the expansion joint under shelf angles in clay masonry veneer.  Clay masonry expands over time; concrete and concrete masonry shrink.  If the veneer is laid without the expansion joint, it will end up supporting the building even though it is not made to resist the resulting compression.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Rot="1" noChangeAspect="1" noChangeArrowheads="1" noTextEdit="1"/>
          </p:cNvSpPr>
          <p:nvPr>
            <p:ph type="sldImg"/>
          </p:nvPr>
        </p:nvSpPr>
        <p:spPr>
          <a:xfrm>
            <a:off x="1271588" y="714375"/>
            <a:ext cx="4772025" cy="3579813"/>
          </a:xfrm>
          <a:ln/>
        </p:spPr>
      </p:sp>
      <p:sp>
        <p:nvSpPr>
          <p:cNvPr id="75780"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Slide shows diagram of fully grouted wall with mortar in all cells.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Rot="1" noChangeAspect="1" noChangeArrowheads="1" noTextEdit="1"/>
          </p:cNvSpPr>
          <p:nvPr>
            <p:ph type="sldImg"/>
          </p:nvPr>
        </p:nvSpPr>
        <p:spPr>
          <a:xfrm>
            <a:off x="1270000" y="714375"/>
            <a:ext cx="4776788" cy="3581400"/>
          </a:xfrm>
          <a:ln/>
        </p:spPr>
      </p:sp>
      <p:sp>
        <p:nvSpPr>
          <p:cNvPr id="22532"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presents an overview of the presentation.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Rot="1" noChangeAspect="1" noChangeArrowheads="1" noTextEdit="1"/>
          </p:cNvSpPr>
          <p:nvPr>
            <p:ph type="sldImg"/>
          </p:nvPr>
        </p:nvSpPr>
        <p:spPr>
          <a:xfrm>
            <a:off x="1271588" y="714375"/>
            <a:ext cx="4772025" cy="3579813"/>
          </a:xfrm>
          <a:ln/>
        </p:spPr>
      </p:sp>
      <p:sp>
        <p:nvSpPr>
          <p:cNvPr id="77828"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Slide shows non-grouted wall. The webs are ordinarily not mortared.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Rot="1" noChangeAspect="1" noChangeArrowheads="1" noTextEdit="1"/>
          </p:cNvSpPr>
          <p:nvPr>
            <p:ph type="sldImg"/>
          </p:nvPr>
        </p:nvSpPr>
        <p:spPr>
          <a:xfrm>
            <a:off x="1271588" y="714375"/>
            <a:ext cx="4772025" cy="3579813"/>
          </a:xfrm>
          <a:ln/>
        </p:spPr>
      </p:sp>
      <p:sp>
        <p:nvSpPr>
          <p:cNvPr id="79876"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Slide shows partially grouted wall. Note that the webs that are not adjacent to a grouted cell usually do not have any mortar.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a:xfrm>
            <a:off x="1271588" y="714375"/>
            <a:ext cx="4772025" cy="3579813"/>
          </a:xfrm>
          <a:ln/>
        </p:spPr>
      </p:sp>
      <p:sp>
        <p:nvSpPr>
          <p:cNvPr id="81924"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picture shows a</a:t>
            </a:r>
            <a:r>
              <a:rPr lang="en-US" baseline="0" dirty="0">
                <a:latin typeface="Arial" pitchFamily="34" charset="0"/>
                <a:ea typeface="ＭＳ Ｐゴシック" pitchFamily="34" charset="-128"/>
              </a:rPr>
              <a:t> wall subject to out of plane forces deflecting out in the direction of the force.  The wall boundary conditions are shown acting as not restraining rotation.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loading applies to all masonry walls, whether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participating</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or not.  If not participating, the connections at the top must allow relative motion in the plane of the wall.</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a:ln/>
        </p:spPr>
      </p:sp>
      <p:sp>
        <p:nvSpPr>
          <p:cNvPr id="8397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Tee-beam design </a:t>
            </a:r>
            <a:r>
              <a:rPr lang="en-US" baseline="0" dirty="0">
                <a:latin typeface="Arial" pitchFamily="34" charset="0"/>
                <a:ea typeface="ＭＳ Ｐゴシック" pitchFamily="34" charset="-128"/>
              </a:rPr>
              <a:t>grouted wall.</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Tee-beam design is much the same as in reinforced concrete.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Rot="1" noChangeAspect="1" noChangeArrowheads="1" noTextEdit="1"/>
          </p:cNvSpPr>
          <p:nvPr>
            <p:ph type="sldImg"/>
          </p:nvPr>
        </p:nvSpPr>
        <p:spPr>
          <a:xfrm>
            <a:off x="1271588" y="714375"/>
            <a:ext cx="4772025" cy="3579813"/>
          </a:xfrm>
          <a:ln/>
        </p:spPr>
      </p:sp>
      <p:sp>
        <p:nvSpPr>
          <p:cNvPr id="86020"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a:t>
            </a:r>
            <a:r>
              <a:rPr lang="en-US" baseline="0" dirty="0">
                <a:latin typeface="Arial" pitchFamily="34" charset="0"/>
                <a:ea typeface="ＭＳ Ｐゴシック" pitchFamily="34" charset="-128"/>
              </a:rPr>
              <a:t> walls subject to out of plane forces spanning horizontally between pilasters.  The wall is shown deflecting freely at the top and bottom, with rotational restraint at the pilasters.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style of construction was popular in the mid twentieth century.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Rot="1" noChangeAspect="1" noChangeArrowheads="1" noTextEdit="1"/>
          </p:cNvSpPr>
          <p:nvPr>
            <p:ph type="sldImg"/>
          </p:nvPr>
        </p:nvSpPr>
        <p:spPr>
          <a:xfrm>
            <a:off x="1271588" y="714375"/>
            <a:ext cx="4772025" cy="3579813"/>
          </a:xfrm>
          <a:ln/>
        </p:spPr>
      </p:sp>
      <p:sp>
        <p:nvSpPr>
          <p:cNvPr id="88068"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wall subject to an in plane force distributed to wall</a:t>
            </a:r>
            <a:r>
              <a:rPr lang="en-US" baseline="0" dirty="0">
                <a:latin typeface="Arial" pitchFamily="34" charset="0"/>
                <a:ea typeface="ＭＳ Ｐゴシック" pitchFamily="34" charset="-128"/>
              </a:rPr>
              <a:t> segments of various length.</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Basic concept of analysis for distribution of seismic forces; the unit force will be higher in the stiffer elements.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Rot="1" noChangeAspect="1" noChangeArrowheads="1" noTextEdit="1"/>
          </p:cNvSpPr>
          <p:nvPr>
            <p:ph type="sldImg"/>
          </p:nvPr>
        </p:nvSpPr>
        <p:spPr>
          <a:xfrm>
            <a:off x="1270000" y="714375"/>
            <a:ext cx="4776788" cy="3581400"/>
          </a:xfrm>
          <a:ln/>
        </p:spPr>
      </p:sp>
      <p:sp>
        <p:nvSpPr>
          <p:cNvPr id="90116"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the introductory slide to the Masonry Behavior subject in the presentation.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2"/>
          <p:cNvSpPr>
            <a:spLocks noGrp="1" noRot="1" noChangeAspect="1" noChangeArrowheads="1" noTextEdit="1"/>
          </p:cNvSpPr>
          <p:nvPr>
            <p:ph type="sldImg"/>
          </p:nvPr>
        </p:nvSpPr>
        <p:spPr>
          <a:xfrm>
            <a:off x="1270000" y="714375"/>
            <a:ext cx="4776788" cy="3581400"/>
          </a:xfrm>
          <a:ln/>
        </p:spPr>
      </p:sp>
      <p:sp>
        <p:nvSpPr>
          <p:cNvPr id="92164"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basics of masonry behavior.</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the context of the TMS 402/602 Code and Specification as referenced by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masonry is composed of units held together by mortar.  The masonry is usually reinforced (either by prescription or by design methodology), and the reinforcement is surrounded by grout.  The result is an integral material very similar to reinforced concrete.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Rot="1" noChangeAspect="1" noChangeArrowheads="1" noTextEdit="1"/>
          </p:cNvSpPr>
          <p:nvPr>
            <p:ph type="sldImg"/>
          </p:nvPr>
        </p:nvSpPr>
        <p:spPr>
          <a:xfrm>
            <a:off x="1262063" y="747713"/>
            <a:ext cx="4795837" cy="3597275"/>
          </a:xfrm>
          <a:ln/>
        </p:spPr>
      </p:sp>
      <p:sp>
        <p:nvSpPr>
          <p:cNvPr id="94212" name="Rectangle 3"/>
          <p:cNvSpPr>
            <a:spLocks noGrp="1" noChangeArrowheads="1"/>
          </p:cNvSpPr>
          <p:nvPr>
            <p:ph type="body" idx="1"/>
          </p:nvPr>
        </p:nvSpPr>
        <p:spPr>
          <a:xfrm>
            <a:off x="974035" y="4588142"/>
            <a:ext cx="5367130" cy="4267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illustrates typical materials and construction of a reinforced hollow masonry wall. Modern reinforced masonry is commonly composed of hollow concrete or clay masonry units, jointed together by cementitious mortar.  Deformed reinforcement is placed vertically and horizontally within voids in the masonry, which are then filled with grout, a fluid concrete-like mixture.</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a:ln/>
        </p:spPr>
      </p:sp>
      <p:sp>
        <p:nvSpPr>
          <p:cNvPr id="9625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illustrates</a:t>
            </a:r>
            <a:r>
              <a:rPr lang="en-US" baseline="0" dirty="0">
                <a:latin typeface="Arial" pitchFamily="34" charset="0"/>
                <a:ea typeface="ＭＳ Ｐゴシック" pitchFamily="34" charset="-128"/>
              </a:rPr>
              <a:t> the stress states in masonry units and mortar under compression load.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Emphasize that the failure of a masonry prism in compression usually occurs upon a tensile splitting failure, and the restraint of the lateral expansion of the mortar is what creates the tension in the masonry unit.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objectives of the presentation.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Because many in the intended audience may not have studied masonry recently, the module begins with a review of the basic components of masonry and of the basic behavior of wall-type structures.  It then addresses the specification of masonry units, mortar, grout, and accessory materials.  It continues with the rudiments of the mechanical behavior of masonry.  It then reviews The Masonry Society (TMS) Code and Specification, which is the fundamental technical resource behind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It concludes with the design and detailing of a reinforced masonry shear wall.</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2"/>
          <p:cNvSpPr>
            <a:spLocks noGrp="1" noRot="1" noChangeAspect="1" noChangeArrowheads="1" noTextEdit="1"/>
          </p:cNvSpPr>
          <p:nvPr>
            <p:ph type="sldImg"/>
          </p:nvPr>
        </p:nvSpPr>
        <p:spPr>
          <a:xfrm>
            <a:off x="1270000" y="714375"/>
            <a:ext cx="4776788" cy="3581400"/>
          </a:xfrm>
          <a:ln/>
        </p:spPr>
      </p:sp>
      <p:sp>
        <p:nvSpPr>
          <p:cNvPr id="98308"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prism of masonry subject to compression, and a plot of stress on the y-axis vs. strain on the x-axis [from lowest to highest</a:t>
            </a:r>
            <a:r>
              <a:rPr lang="en-US" baseline="0" dirty="0">
                <a:latin typeface="Arial" pitchFamily="34" charset="0"/>
                <a:ea typeface="ＭＳ Ｐゴシック" pitchFamily="34" charset="-128"/>
              </a:rPr>
              <a:t> strength] </a:t>
            </a:r>
            <a:r>
              <a:rPr lang="en-US" dirty="0">
                <a:latin typeface="Arial" pitchFamily="34" charset="0"/>
                <a:ea typeface="ＭＳ Ｐゴシック" pitchFamily="34" charset="-128"/>
              </a:rPr>
              <a:t>of mortar, the prism assemblage, and masonry units.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Compressive stress-strain behavior is evaluated using a masonry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prism</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composed of units bonded by mortar and filled with grout (if it is intended to represent grouted construction).  The individual behavior of units, mortar, and grout is not nearly as important as the behavior of the composite.</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Rot="1" noChangeAspect="1" noChangeArrowheads="1" noTextEdit="1"/>
          </p:cNvSpPr>
          <p:nvPr>
            <p:ph type="sldImg"/>
          </p:nvPr>
        </p:nvSpPr>
        <p:spPr>
          <a:xfrm>
            <a:off x="1271588" y="714375"/>
            <a:ext cx="4772025" cy="3579813"/>
          </a:xfrm>
          <a:ln/>
        </p:spPr>
      </p:sp>
      <p:sp>
        <p:nvSpPr>
          <p:cNvPr id="100356"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three illustrations.</a:t>
            </a:r>
            <a:r>
              <a:rPr lang="en-US" baseline="0" dirty="0">
                <a:latin typeface="Arial" pitchFamily="34" charset="0"/>
                <a:ea typeface="ＭＳ Ｐゴシック" pitchFamily="34" charset="-128"/>
              </a:rPr>
              <a:t>  The first is a plan view of a masonry wall. The second is an elevation of a wall with stack bond, and a section showing that head joints with mortar create a continuous vertical plane. The third is an elevation of a wall with running bond, and a section showing that head joints with mortar are interrupted by units in a vertical plane.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Head joints are weak because the mortar shrinks.  In contrast to bed joints, there is no gravity action to maintain the contact.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Rot="1" noChangeAspect="1" noChangeArrowheads="1" noTextEdit="1"/>
          </p:cNvSpPr>
          <p:nvPr>
            <p:ph type="sldImg"/>
          </p:nvPr>
        </p:nvSpPr>
        <p:spPr>
          <a:xfrm>
            <a:off x="1271588" y="714375"/>
            <a:ext cx="4772025" cy="3579813"/>
          </a:xfrm>
          <a:ln/>
        </p:spPr>
      </p:sp>
      <p:sp>
        <p:nvSpPr>
          <p:cNvPr id="102404"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a:t>
            </a:r>
            <a:r>
              <a:rPr lang="en-US" baseline="0" dirty="0">
                <a:latin typeface="Arial" pitchFamily="34" charset="0"/>
                <a:ea typeface="ＭＳ Ｐゴシック" pitchFamily="34" charset="-128"/>
              </a:rPr>
              <a:t> shows a picture of a multi-</a:t>
            </a:r>
            <a:r>
              <a:rPr lang="en-US" baseline="0" dirty="0" err="1">
                <a:latin typeface="Arial" pitchFamily="34" charset="0"/>
                <a:ea typeface="ＭＳ Ｐゴシック" pitchFamily="34" charset="-128"/>
              </a:rPr>
              <a:t>wythe</a:t>
            </a:r>
            <a:r>
              <a:rPr lang="en-US" baseline="0" dirty="0">
                <a:latin typeface="Arial" pitchFamily="34" charset="0"/>
                <a:ea typeface="ＭＳ Ｐゴシック" pitchFamily="34" charset="-128"/>
              </a:rPr>
              <a:t> brick wall with no ties between </a:t>
            </a:r>
            <a:r>
              <a:rPr lang="en-US" baseline="0" dirty="0" err="1">
                <a:latin typeface="Arial" pitchFamily="34" charset="0"/>
                <a:ea typeface="ＭＳ Ｐゴシック" pitchFamily="34" charset="-128"/>
              </a:rPr>
              <a:t>wythes</a:t>
            </a:r>
            <a:r>
              <a:rPr lang="en-US" baseline="0" dirty="0">
                <a:latin typeface="Arial" pitchFamily="34" charset="0"/>
                <a:ea typeface="ＭＳ Ｐゴシック" pitchFamily="34" charset="-128"/>
              </a:rPr>
              <a: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A multi-</a:t>
            </a:r>
            <a:r>
              <a:rPr lang="en-US" dirty="0" err="1">
                <a:latin typeface="Arial" pitchFamily="34" charset="0"/>
                <a:ea typeface="ＭＳ Ｐゴシック" pitchFamily="34" charset="-128"/>
              </a:rPr>
              <a:t>wythe</a:t>
            </a:r>
            <a:r>
              <a:rPr lang="en-US" dirty="0">
                <a:latin typeface="Arial" pitchFamily="34" charset="0"/>
                <a:ea typeface="ＭＳ Ｐゴシック" pitchFamily="34" charset="-128"/>
              </a:rPr>
              <a:t> wall may act as a composite wall, or it may act as a series of parallel thin walls.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2"/>
          <p:cNvSpPr>
            <a:spLocks noGrp="1" noRot="1" noChangeAspect="1" noChangeArrowheads="1" noTextEdit="1"/>
          </p:cNvSpPr>
          <p:nvPr>
            <p:ph type="sldImg"/>
          </p:nvPr>
        </p:nvSpPr>
        <p:spPr>
          <a:xfrm>
            <a:off x="1271588" y="714375"/>
            <a:ext cx="4772025" cy="3579813"/>
          </a:xfrm>
          <a:ln/>
        </p:spPr>
      </p:sp>
      <p:sp>
        <p:nvSpPr>
          <p:cNvPr id="104452"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a picture of a</a:t>
            </a:r>
            <a:r>
              <a:rPr lang="en-US" baseline="0" dirty="0">
                <a:latin typeface="Arial" pitchFamily="34" charset="0"/>
                <a:ea typeface="ＭＳ Ｐゴシック" pitchFamily="34" charset="-128"/>
              </a:rPr>
              <a:t> concrete block with grouted cells, where the grout has pulled away from the unit at the interface.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Slide shows photograph of grout-block separation.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2"/>
          <p:cNvSpPr>
            <a:spLocks noGrp="1" noRot="1" noChangeAspect="1" noChangeArrowheads="1" noTextEdit="1"/>
          </p:cNvSpPr>
          <p:nvPr>
            <p:ph type="sldImg"/>
          </p:nvPr>
        </p:nvSpPr>
        <p:spPr>
          <a:xfrm>
            <a:off x="1271588" y="714375"/>
            <a:ext cx="4772025" cy="3579813"/>
          </a:xfrm>
          <a:ln/>
        </p:spPr>
      </p:sp>
      <p:sp>
        <p:nvSpPr>
          <p:cNvPr id="106500"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a:t>
            </a:r>
            <a:r>
              <a:rPr lang="en-US" baseline="0" dirty="0">
                <a:latin typeface="Arial" pitchFamily="34" charset="0"/>
                <a:ea typeface="ＭＳ Ｐゴシック" pitchFamily="34" charset="-128"/>
              </a:rPr>
              <a:t> slide shows pictures of sections through grouted walls with grout consolidated by [from left to right] puddling, admixtures and puddling, vibration, and admixture and vibrations.  The number of cracks in the grout decrease from left to right.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Slide shoes various defects in grouted wall.</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a:ln/>
        </p:spPr>
      </p:sp>
      <p:sp>
        <p:nvSpPr>
          <p:cNvPr id="1085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Slide shows cell with congested reinforcement making it difficult to flow grout into place. </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Rot="1" noChangeAspect="1" noChangeArrowheads="1" noTextEdit="1"/>
          </p:cNvSpPr>
          <p:nvPr>
            <p:ph type="sldImg"/>
          </p:nvPr>
        </p:nvSpPr>
        <p:spPr>
          <a:xfrm>
            <a:off x="1271588" y="714375"/>
            <a:ext cx="4772025" cy="3579813"/>
          </a:xfrm>
          <a:ln/>
        </p:spPr>
      </p:sp>
      <p:sp>
        <p:nvSpPr>
          <p:cNvPr id="110596"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Slide shows photo of masonry wall with spalled face shells.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p:cNvSpPr>
            <a:spLocks noGrp="1" noRot="1" noChangeAspect="1" noChangeArrowheads="1" noTextEdit="1"/>
          </p:cNvSpPr>
          <p:nvPr>
            <p:ph type="sldImg"/>
          </p:nvPr>
        </p:nvSpPr>
        <p:spPr>
          <a:xfrm>
            <a:off x="1271588" y="714375"/>
            <a:ext cx="4772025" cy="3579813"/>
          </a:xfrm>
          <a:ln/>
        </p:spPr>
      </p:sp>
      <p:sp>
        <p:nvSpPr>
          <p:cNvPr id="112644"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a:t>
            </a:r>
            <a:r>
              <a:rPr lang="en-US" baseline="0" dirty="0">
                <a:latin typeface="Arial" pitchFamily="34" charset="0"/>
                <a:ea typeface="ＭＳ Ｐゴシック" pitchFamily="34" charset="-128"/>
              </a:rPr>
              <a:t> shows illustrations of two masonry walls subject to in plane shear force.  The unreinforced wall separates and slides in a stair-step pattern. The wall with horizontal reinforcing has distributed diagonal cracks. An illustration of a vertical truss with horizontal force applied is shown adjacent to the reinforced wall.</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truss analogy is that vertical and diagonal struts of masonry resist compression in conjunction with horizontal and vertical tension ties of rebar.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Rot="1" noChangeAspect="1" noChangeArrowheads="1" noTextEdit="1"/>
          </p:cNvSpPr>
          <p:nvPr>
            <p:ph type="sldImg"/>
          </p:nvPr>
        </p:nvSpPr>
        <p:spPr>
          <a:xfrm>
            <a:off x="1271588" y="714375"/>
            <a:ext cx="4772025" cy="3579813"/>
          </a:xfrm>
          <a:ln/>
        </p:spPr>
      </p:sp>
      <p:sp>
        <p:nvSpPr>
          <p:cNvPr id="114692"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illustrations of tall unreinforced and reinforced wall piers subject to in</a:t>
            </a:r>
            <a:r>
              <a:rPr lang="en-US" baseline="0" dirty="0">
                <a:latin typeface="Arial" pitchFamily="34" charset="0"/>
                <a:ea typeface="ＭＳ Ｐゴシック" pitchFamily="34" charset="-128"/>
              </a:rPr>
              <a:t> plane shear force. The unreinforced wall is shown rocking as a rigid body. The reinforced wall is shown with high compressive stresses in the bottom corner of the wall and moment developed at the base.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If unreinforced masonry does not fail in shear or slide, it will rock (overturn).  If the masonry is reinforced, the vertical steel forms a couple with masonry in compression to resist the overturning moment.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2"/>
          <p:cNvSpPr>
            <a:spLocks noGrp="1" noRot="1" noChangeAspect="1" noChangeArrowheads="1" noTextEdit="1"/>
          </p:cNvSpPr>
          <p:nvPr>
            <p:ph type="sldImg"/>
          </p:nvPr>
        </p:nvSpPr>
        <p:spPr>
          <a:xfrm>
            <a:off x="1271588" y="714375"/>
            <a:ext cx="4772025" cy="3579813"/>
          </a:xfrm>
          <a:ln/>
        </p:spPr>
      </p:sp>
      <p:sp>
        <p:nvSpPr>
          <p:cNvPr id="116740"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hysteresis</a:t>
            </a:r>
            <a:r>
              <a:rPr lang="en-US" baseline="0" dirty="0">
                <a:latin typeface="Arial" pitchFamily="34" charset="0"/>
                <a:ea typeface="ＭＳ Ｐゴシック" pitchFamily="34" charset="-128"/>
              </a:rPr>
              <a:t> plots for an unconfined and a confined wall subject to flexure.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Reinforced masonry is relatively ductile in bending.  The confinement figure is not particularly pertinent, as it is difficult to confine masonry.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Rot="1" noChangeAspect="1" noChangeArrowheads="1" noTextEdit="1"/>
          </p:cNvSpPr>
          <p:nvPr>
            <p:ph type="sldImg"/>
          </p:nvPr>
        </p:nvSpPr>
        <p:spPr>
          <a:xfrm>
            <a:off x="1270000" y="714375"/>
            <a:ext cx="4776788" cy="3581400"/>
          </a:xfrm>
          <a:ln/>
        </p:spPr>
      </p:sp>
      <p:sp>
        <p:nvSpPr>
          <p:cNvPr id="26628"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sections referenced by the NEHRP provisions for the design of reinforced masonry.</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2"/>
          <p:cNvSpPr>
            <a:spLocks noGrp="1" noRot="1" noChangeAspect="1" noChangeArrowheads="1" noTextEdit="1"/>
          </p:cNvSpPr>
          <p:nvPr>
            <p:ph type="sldImg"/>
          </p:nvPr>
        </p:nvSpPr>
        <p:spPr>
          <a:xfrm>
            <a:off x="1271588" y="714375"/>
            <a:ext cx="4772025" cy="3579813"/>
          </a:xfrm>
          <a:ln/>
        </p:spPr>
      </p:sp>
      <p:sp>
        <p:nvSpPr>
          <p:cNvPr id="118788"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Slide shows possible out-of-plane failures (flexural strength and anchorage failures)  in masonry walls,</a:t>
            </a:r>
            <a:r>
              <a:rPr lang="en-US" baseline="0" dirty="0">
                <a:latin typeface="Arial" pitchFamily="34" charset="0"/>
                <a:ea typeface="ＭＳ Ｐゴシック" pitchFamily="34" charset="-128"/>
              </a:rPr>
              <a:t> which includes a figure of masonry wall, a masonry all fail with flexural failure, and a masonry wall fail with anchorage failure. </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2"/>
          <p:cNvSpPr>
            <a:spLocks noGrp="1" noRot="1" noChangeAspect="1" noChangeArrowheads="1" noTextEdit="1"/>
          </p:cNvSpPr>
          <p:nvPr>
            <p:ph type="sldImg"/>
          </p:nvPr>
        </p:nvSpPr>
        <p:spPr>
          <a:xfrm>
            <a:off x="1271588" y="714375"/>
            <a:ext cx="4772025" cy="3579813"/>
          </a:xfrm>
          <a:ln/>
        </p:spPr>
      </p:sp>
      <p:sp>
        <p:nvSpPr>
          <p:cNvPr id="120836"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Slide shows photo of house with out-of-plane masonry wall failures.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Rot="1" noChangeAspect="1" noChangeArrowheads="1" noTextEdit="1"/>
          </p:cNvSpPr>
          <p:nvPr>
            <p:ph type="sldImg"/>
          </p:nvPr>
        </p:nvSpPr>
        <p:spPr>
          <a:xfrm>
            <a:off x="1271588" y="714375"/>
            <a:ext cx="4772025" cy="3579813"/>
          </a:xfrm>
          <a:ln/>
        </p:spPr>
      </p:sp>
      <p:sp>
        <p:nvSpPr>
          <p:cNvPr id="122884"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a summary</a:t>
            </a:r>
            <a:r>
              <a:rPr lang="en-US" baseline="0" dirty="0">
                <a:latin typeface="Arial" pitchFamily="34" charset="0"/>
                <a:ea typeface="ＭＳ Ｐゴシック" pitchFamily="34" charset="-128"/>
              </a:rPr>
              <a:t> of masonry behavior.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Summary of Masonry Behavior</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2"/>
          <p:cNvSpPr>
            <a:spLocks noGrp="1" noRot="1" noChangeAspect="1" noChangeArrowheads="1" noTextEdit="1"/>
          </p:cNvSpPr>
          <p:nvPr>
            <p:ph type="sldImg"/>
          </p:nvPr>
        </p:nvSpPr>
        <p:spPr>
          <a:xfrm>
            <a:off x="1271588" y="714375"/>
            <a:ext cx="4772025" cy="3579813"/>
          </a:xfrm>
          <a:ln/>
        </p:spPr>
      </p:sp>
      <p:sp>
        <p:nvSpPr>
          <p:cNvPr id="124932" name="Rectangle 3"/>
          <p:cNvSpPr>
            <a:spLocks noGrp="1" noChangeArrowheads="1"/>
          </p:cNvSpPr>
          <p:nvPr>
            <p:ph type="body" idx="1"/>
          </p:nvPr>
        </p:nvSpPr>
        <p:spPr>
          <a:xfrm>
            <a:off x="975693" y="4533000"/>
            <a:ext cx="5363817"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lists design implications for masonry structures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Design implications for masonry structures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Rot="1" noChangeAspect="1" noChangeArrowheads="1" noTextEdit="1"/>
          </p:cNvSpPr>
          <p:nvPr>
            <p:ph type="sldImg"/>
          </p:nvPr>
        </p:nvSpPr>
        <p:spPr>
          <a:xfrm>
            <a:off x="1270000" y="714375"/>
            <a:ext cx="4776788" cy="3581400"/>
          </a:xfrm>
          <a:ln/>
        </p:spPr>
      </p:sp>
      <p:sp>
        <p:nvSpPr>
          <p:cNvPr id="126980"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the introduction</a:t>
            </a:r>
            <a:r>
              <a:rPr lang="en-US" baseline="0" dirty="0">
                <a:latin typeface="Arial" pitchFamily="34" charset="0"/>
                <a:ea typeface="ＭＳ Ｐゴシック" pitchFamily="34" charset="-128"/>
              </a:rPr>
              <a:t> slide to the section of the presentation on Organization of TMS 402 Code.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noTextEdit="1"/>
          </p:cNvSpPr>
          <p:nvPr>
            <p:ph type="sldImg"/>
          </p:nvPr>
        </p:nvSpPr>
        <p:spPr>
          <a:ln/>
        </p:spPr>
      </p:sp>
      <p:sp>
        <p:nvSpPr>
          <p:cNvPr id="12902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pitchFamily="34" charset="0"/>
                <a:ea typeface="ＭＳ Ｐゴシック" pitchFamily="34" charset="-128"/>
              </a:rPr>
              <a:t>Slide is a diagram of design standards used for Masonry structures.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shows the different organizations that participate in developing the TMS</a:t>
            </a:r>
            <a:r>
              <a:rPr lang="en-US" baseline="0" dirty="0">
                <a:latin typeface="Arial" pitchFamily="34" charset="0"/>
                <a:ea typeface="ＭＳ Ｐゴシック" pitchFamily="34" charset="-128"/>
              </a:rPr>
              <a:t> 402 Code and TMS 602 Specification.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reference TMS 402 and 602.  That document is developed under ANSI-consensus rules by the Masonry Standards Joint Committee, which is sponsored jointly by The Masonry Society, The American Concrete Institute, and The American Society of Civil Engineers.</a:t>
            </a:r>
          </a:p>
          <a:p>
            <a:pPr eaLnBrk="1" hangingPunct="1"/>
            <a:r>
              <a:rPr lang="en-US" dirty="0">
                <a:latin typeface="Arial" pitchFamily="34" charset="0"/>
                <a:ea typeface="ＭＳ Ｐゴシック" pitchFamily="34" charset="-128"/>
              </a:rPr>
              <a:t>Starting</a:t>
            </a:r>
            <a:r>
              <a:rPr lang="en-US" baseline="0" dirty="0">
                <a:latin typeface="Arial" pitchFamily="34" charset="0"/>
                <a:ea typeface="ＭＳ Ｐゴシック" pitchFamily="34" charset="-128"/>
              </a:rPr>
              <a:t> with the 2016 edition, The Masonry Society will be the sole sponsor of the document and the Masonry Standards Joint Committee will no longer exist.  ACI 530 and ASCE 5 and 6 will no longer be current standards.  For this reason, the code and specification will be referred to as TMS 402 and TMS 602 throughout this presentation.</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the organization of TMS 402.</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shows the organization of TMS 402.  It is linked to the TMS 602 Specification.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TMS 402-13 has been significantly reorganized from previous editions.  It is now divided into four main parts; General, </a:t>
            </a:r>
            <a:r>
              <a:rPr lang="en-US" baseline="0" dirty="0">
                <a:latin typeface="Arial" pitchFamily="34" charset="0"/>
                <a:ea typeface="ＭＳ Ｐゴシック" pitchFamily="34" charset="-128"/>
              </a:rPr>
              <a:t>Design Requirements, Engineered Design Methods, and Prescriptive Design Methods.</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57</a:t>
            </a:fld>
            <a:endParaRPr lang="en-US" dirty="0"/>
          </a:p>
        </p:txBody>
      </p:sp>
    </p:spTree>
    <p:extLst>
      <p:ext uri="{BB962C8B-B14F-4D97-AF65-F5344CB8AC3E}">
        <p14:creationId xmlns:p14="http://schemas.microsoft.com/office/powerpoint/2010/main" val="26870198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shows the organization of TMS 602.</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602 is referenced by and linked to TMS 402.  The Specification has three articles governing general provisions, products, and execution, respectively.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connections between the code and the specification.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 references and is intended to be used with TMS 602.</a:t>
            </a:r>
          </a:p>
          <a:p>
            <a:pPr eaLnBrk="1" hangingPunct="1"/>
            <a:r>
              <a:rPr lang="en-US" dirty="0">
                <a:latin typeface="Arial" pitchFamily="34" charset="0"/>
                <a:ea typeface="ＭＳ Ｐゴシック" pitchFamily="34" charset="-128"/>
              </a:rPr>
              <a:t>In the Code, design provisions are given in Chapters 1 through 14 and Appendices A, B,</a:t>
            </a:r>
            <a:r>
              <a:rPr lang="en-US" baseline="0" dirty="0">
                <a:latin typeface="Arial" pitchFamily="34" charset="0"/>
                <a:ea typeface="ＭＳ Ｐゴシック" pitchFamily="34" charset="-128"/>
              </a:rPr>
              <a:t> and C</a:t>
            </a:r>
            <a:r>
              <a:rPr lang="en-US" dirty="0">
                <a:latin typeface="Arial" pitchFamily="34" charset="0"/>
                <a:ea typeface="ＭＳ Ｐゴシック" pitchFamily="34" charset="-128"/>
              </a:rPr>
              <a:t>.  Section 3.1 requires a QA program in accordance with the Specification.  Section 1.4 invokes the Specification by reference.</a:t>
            </a:r>
          </a:p>
          <a:p>
            <a:pPr eaLnBrk="1" hangingPunct="1"/>
            <a:r>
              <a:rPr lang="en-US" dirty="0">
                <a:latin typeface="Arial" pitchFamily="34" charset="0"/>
                <a:ea typeface="ＭＳ Ｐゴシック" pitchFamily="34" charset="-128"/>
              </a:rPr>
              <a:t>The Specifications requires verification of compliance with specified </a:t>
            </a:r>
            <a:r>
              <a:rPr lang="en-US" dirty="0" err="1">
                <a:latin typeface="Arial" pitchFamily="34" charset="0"/>
                <a:ea typeface="ＭＳ Ｐゴシック" pitchFamily="34" charset="-128"/>
              </a:rPr>
              <a:t>f</a:t>
            </a:r>
            <a:r>
              <a:rPr lang="en-US" baseline="-25000" dirty="0" err="1">
                <a:latin typeface="Arial" pitchFamily="34" charset="0"/>
                <a:ea typeface="ＭＳ Ｐゴシック" pitchFamily="34" charset="-128"/>
              </a:rPr>
              <a:t>m</a:t>
            </a:r>
            <a:r>
              <a:rPr lang="en-US" dirty="0">
                <a:latin typeface="Arial" pitchFamily="34" charset="0"/>
                <a:ea typeface="ＭＳ Ｐゴシック" pitchFamily="34" charset="-128"/>
                <a:sym typeface="Symbol" pitchFamily="18" charset="2"/>
              </a:rPr>
              <a:t>; compliance with the </a:t>
            </a:r>
            <a:r>
              <a:rPr lang="en-US" dirty="0">
                <a:latin typeface="Arial" pitchFamily="34" charset="0"/>
                <a:ea typeface="ＭＳ Ｐゴシック" pitchFamily="34" charset="-128"/>
              </a:rPr>
              <a:t>required level of quality assurance; and compliance with the specified products and execution.</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Rot="1" noChangeAspect="1" noChangeArrowheads="1" noTextEdit="1"/>
          </p:cNvSpPr>
          <p:nvPr>
            <p:ph type="sldImg"/>
          </p:nvPr>
        </p:nvSpPr>
        <p:spPr>
          <a:xfrm>
            <a:off x="1270000" y="714375"/>
            <a:ext cx="4776788" cy="3581400"/>
          </a:xfrm>
          <a:ln/>
        </p:spPr>
      </p:sp>
      <p:sp>
        <p:nvSpPr>
          <p:cNvPr id="28676"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references used for the design of reinforced masonry.</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a:t>
            </a:r>
            <a:r>
              <a:rPr lang="en-US" baseline="0" dirty="0">
                <a:latin typeface="Arial" pitchFamily="34" charset="0"/>
                <a:ea typeface="ＭＳ Ｐゴシック" pitchFamily="34" charset="-128"/>
              </a:rPr>
              <a:t> slide lists the sections in Part 1 of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Part 1 of TMS 402 gives general requirements, notation and definitions, and QA and Construction requirements.  </a:t>
            </a:r>
            <a:r>
              <a:rPr lang="en-US" altLang="ja-JP" dirty="0">
                <a:latin typeface="Arial" pitchFamily="34" charset="0"/>
                <a:ea typeface="ＭＳ Ｐゴシック" pitchFamily="34" charset="-128"/>
              </a:rPr>
              <a:t>As with other slides, the sections marked in orange are emphasized in the slides that immediately follow.</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quality assurance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3.1</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of TMS 402 requires a quality assurance program in accordance with the Specification.  The section contemplates three levels of quality assurance (A, B, C):  compliance with specified </a:t>
            </a:r>
            <a:r>
              <a:rPr lang="en-US" dirty="0" err="1">
                <a:latin typeface="Arial" pitchFamily="34" charset="0"/>
                <a:ea typeface="ＭＳ Ｐゴシック" pitchFamily="34" charset="-128"/>
              </a:rPr>
              <a:t>f</a:t>
            </a:r>
            <a:r>
              <a:rPr lang="en-US" baseline="-25000" dirty="0" err="1">
                <a:latin typeface="Arial" pitchFamily="34" charset="0"/>
                <a:ea typeface="ＭＳ Ｐゴシック" pitchFamily="34" charset="-128"/>
              </a:rPr>
              <a:t>m</a:t>
            </a:r>
            <a:r>
              <a:rPr lang="en-US" dirty="0">
                <a:latin typeface="Arial" pitchFamily="34" charset="0"/>
                <a:ea typeface="ＭＳ Ｐゴシック" pitchFamily="34" charset="-128"/>
                <a:sym typeface="Symbol" pitchFamily="18" charset="2"/>
              </a:rPr>
              <a:t>, </a:t>
            </a:r>
            <a:r>
              <a:rPr lang="en-US" dirty="0">
                <a:latin typeface="Arial" pitchFamily="34" charset="0"/>
                <a:ea typeface="ＭＳ Ｐゴシック" pitchFamily="34" charset="-128"/>
              </a:rPr>
              <a:t>increasing levels of quality assurance with increasingly strict requirements for inspection, and for compliance with specified products and execution.</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2"/>
          <p:cNvSpPr>
            <a:spLocks noGrp="1" noRot="1" noChangeAspect="1" noChangeArrowheads="1" noTextEdit="1"/>
          </p:cNvSpPr>
          <p:nvPr>
            <p:ph type="sldImg"/>
          </p:nvPr>
        </p:nvSpPr>
        <p:spPr>
          <a:xfrm>
            <a:off x="1262063" y="722313"/>
            <a:ext cx="4795837" cy="3597275"/>
          </a:xfrm>
          <a:ln/>
        </p:spPr>
      </p:sp>
      <p:sp>
        <p:nvSpPr>
          <p:cNvPr id="182276"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quality assurance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3.1 of TMS 402 gives minimum requirements for inspection, tests, and submittals.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2"/>
          <p:cNvSpPr>
            <a:spLocks noGrp="1" noRot="1" noChangeAspect="1" noChangeArrowheads="1" noTextEdit="1"/>
          </p:cNvSpPr>
          <p:nvPr>
            <p:ph type="sldImg"/>
          </p:nvPr>
        </p:nvSpPr>
        <p:spPr>
          <a:xfrm>
            <a:off x="1262063" y="722313"/>
            <a:ext cx="4795837" cy="3597275"/>
          </a:xfrm>
          <a:ln/>
        </p:spPr>
      </p:sp>
      <p:sp>
        <p:nvSpPr>
          <p:cNvPr id="18432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construction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That section specifies a minimum grout spacing (Table 3.2.1).</a:t>
            </a:r>
          </a:p>
          <a:p>
            <a:pPr eaLnBrk="1" hangingPunct="1"/>
            <a:r>
              <a:rPr lang="en-US" dirty="0">
                <a:latin typeface="Arial" pitchFamily="34" charset="0"/>
                <a:ea typeface="ＭＳ Ｐゴシック" pitchFamily="34" charset="-128"/>
              </a:rPr>
              <a:t>With respect to embedded conduits, pipes and sleeves, it requires that the effects of openings be considered in design and that masonry alone be considered effective in resisting loads.</a:t>
            </a:r>
          </a:p>
          <a:p>
            <a:pPr eaLnBrk="1" hangingPunct="1"/>
            <a:r>
              <a:rPr lang="en-US" dirty="0">
                <a:latin typeface="Arial" pitchFamily="34" charset="0"/>
                <a:ea typeface="ＭＳ Ｐゴシック" pitchFamily="34" charset="-128"/>
              </a:rPr>
              <a:t>With respect to anchorage of masonry to structural members, frames and other construction, it requires that the type, size, and location of connectors be shown on drawings.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a:t>
            </a:r>
            <a:r>
              <a:rPr lang="en-US" baseline="0" dirty="0">
                <a:latin typeface="Arial" pitchFamily="34" charset="0"/>
                <a:ea typeface="ＭＳ Ｐゴシック" pitchFamily="34" charset="-128"/>
              </a:rPr>
              <a:t> slide lists the sections in Part 2 of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Part 2 of TMS 402 gives design requirements and criteria that apply independent of which analysis method is used.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64</a:t>
            </a:fld>
            <a:endParaRPr lang="en-US" dirty="0"/>
          </a:p>
        </p:txBody>
      </p:sp>
    </p:spTree>
    <p:extLst>
      <p:ext uri="{BB962C8B-B14F-4D97-AF65-F5344CB8AC3E}">
        <p14:creationId xmlns:p14="http://schemas.microsoft.com/office/powerpoint/2010/main" val="203058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is a summary of the material property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Code Section 4.2 deals with material properties to be used for design.  It specifies the values of chord modulus of elasticity, shear modulus, thermal expansion coefficients, and creep coefficients for clay, concrete, and AAC masonry.  It also gives moisture expansion coefficients to be used for clay masonry and shrinkage coefficients to be used for concrete and AAC masonry.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The figure</a:t>
            </a:r>
            <a:r>
              <a:rPr lang="en-US" baseline="0" dirty="0">
                <a:latin typeface="Arial" pitchFamily="34" charset="0"/>
                <a:ea typeface="ＭＳ Ｐゴシック" pitchFamily="34" charset="-128"/>
              </a:rPr>
              <a:t> shows the </a:t>
            </a:r>
            <a:r>
              <a:rPr lang="en-US" dirty="0">
                <a:ea typeface="ＭＳ Ｐゴシック" pitchFamily="34" charset="-128"/>
              </a:rPr>
              <a:t>bed joints of face-shell bedded hollow masonry.</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 uses two different ways of computing section properties.  To compute member stresses or capacities, use the weakest section.  For hollow unit masonry bedded on the outside only (face-shell bedding), this is the area of the face shells only.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a:ea typeface="ＭＳ Ｐゴシック" pitchFamily="34" charset="-128"/>
              </a:rPr>
              <a:t>This pictures shows</a:t>
            </a:r>
            <a:r>
              <a:rPr lang="en-US" baseline="0" dirty="0">
                <a:ea typeface="ＭＳ Ｐゴシック" pitchFamily="34" charset="-128"/>
              </a:rPr>
              <a:t> a basic masonry unit. </a:t>
            </a:r>
            <a:endParaRPr lang="en-US" dirty="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is a summary of the section property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For computing slenderness-related properties, use the average section (the net area of units of face-shell bedded masonry).</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details</a:t>
            </a:r>
            <a:r>
              <a:rPr lang="en-US" baseline="0" dirty="0">
                <a:latin typeface="Arial" pitchFamily="34" charset="0"/>
                <a:ea typeface="ＭＳ Ｐゴシック" pitchFamily="34" charset="-128"/>
              </a:rPr>
              <a:t> of reinforcement </a:t>
            </a:r>
            <a:r>
              <a:rPr lang="en-US" dirty="0">
                <a:latin typeface="Arial" pitchFamily="34" charset="0"/>
                <a:ea typeface="ＭＳ Ｐゴシック" pitchFamily="34" charset="-128"/>
              </a:rPr>
              <a:t>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Reinforcing bars must be embedded in grout; joint reinforcement can be embedded in mortar.  Minimum distances between reinforcement and the insides of cells or void spaces are specified as are minimum cover distances for protection of reinforcement from corrosion.  Standard hooks are defined.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Grp="1" noRot="1" noChangeAspect="1" noChangeArrowheads="1" noTextEdit="1"/>
          </p:cNvSpPr>
          <p:nvPr>
            <p:ph type="sldImg"/>
          </p:nvPr>
        </p:nvSpPr>
        <p:spPr>
          <a:xfrm>
            <a:off x="1262063" y="722313"/>
            <a:ext cx="4795837" cy="3597275"/>
          </a:xfrm>
          <a:ln/>
        </p:spPr>
      </p:sp>
      <p:sp>
        <p:nvSpPr>
          <p:cNvPr id="149508"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and where they are applicable.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Chapter 7 applies to all masonry except glass unit masonry and veneers.  It seeks to improve performance of masonry structures in earthquakes by improving the ductility of masonry members and the connectivity of masonry members.</a:t>
            </a:r>
          </a:p>
          <a:p>
            <a:pPr eaLnBrk="1" hangingPunct="1"/>
            <a:r>
              <a:rPr lang="en-US" dirty="0">
                <a:latin typeface="Arial" pitchFamily="34" charset="0"/>
                <a:ea typeface="ＭＳ Ｐゴシック" pitchFamily="34" charset="-128"/>
              </a:rPr>
              <a:t>Seismic requirements for autoclaved aerated concrete (AAC) masonry are somewhat different and are not addressed in</a:t>
            </a:r>
            <a:r>
              <a:rPr lang="en-US" baseline="0" dirty="0">
                <a:latin typeface="Arial" pitchFamily="34" charset="0"/>
                <a:ea typeface="ＭＳ Ｐゴシック" pitchFamily="34" charset="-128"/>
              </a:rPr>
              <a:t> this presentation</a:t>
            </a:r>
            <a:r>
              <a:rPr lang="en-US" dirty="0">
                <a:latin typeface="Arial" pitchFamily="34" charset="0"/>
                <a:ea typeface="ＭＳ Ｐゴシック" pitchFamily="34" charset="-128"/>
              </a:rPr>
              <a: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Rot="1" noChangeAspect="1" noChangeArrowheads="1" noTextEdit="1"/>
          </p:cNvSpPr>
          <p:nvPr>
            <p:ph type="sldImg"/>
          </p:nvPr>
        </p:nvSpPr>
        <p:spPr>
          <a:xfrm>
            <a:off x="1270000" y="714375"/>
            <a:ext cx="4776788" cy="3581400"/>
          </a:xfrm>
          <a:ln/>
        </p:spPr>
      </p:sp>
      <p:sp>
        <p:nvSpPr>
          <p:cNvPr id="30724" name="Rectangle 3"/>
          <p:cNvSpPr>
            <a:spLocks noGrp="1" noChangeArrowheads="1"/>
          </p:cNvSpPr>
          <p:nvPr>
            <p:ph type="body" idx="1"/>
          </p:nvPr>
        </p:nvSpPr>
        <p:spPr>
          <a:xfrm>
            <a:off x="974035" y="4533000"/>
            <a:ext cx="5367130" cy="4372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the intro slide to the masonry</a:t>
            </a:r>
            <a:r>
              <a:rPr lang="en-US" baseline="0" dirty="0">
                <a:latin typeface="Arial" pitchFamily="34" charset="0"/>
                <a:ea typeface="ＭＳ Ｐゴシック" pitchFamily="34" charset="-128"/>
              </a:rPr>
              <a:t> basics section of the presentation.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is a list of topics covered in this review module on masonry design according to the </a:t>
            </a:r>
            <a:r>
              <a:rPr lang="en-US" i="1" dirty="0">
                <a:latin typeface="Arial" pitchFamily="34" charset="0"/>
                <a:ea typeface="ＭＳ Ｐゴシック" pitchFamily="34" charset="-128"/>
              </a:rPr>
              <a:t>NEHRP Recommended Provisions</a:t>
            </a:r>
            <a:r>
              <a:rPr lang="en-US" dirty="0">
                <a:latin typeface="Arial" pitchFamily="34" charset="0"/>
                <a:ea typeface="ＭＳ Ｐゴシック" pitchFamily="34" charset="-128"/>
              </a:rPr>
              <a:t>, which is developed for the Federal Emergency Management Agency (FEMA) by the Building Seismic Safety Council (BSSC) of the National Institute of Building Sciences (NIBS).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Chapter 7, the structure</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Seismic Design Category (SDC) is defined according to ASCE 7.  The SDC depends on seismic risk (geographic location), importance, and underlying soil.</a:t>
            </a:r>
          </a:p>
          <a:p>
            <a:pPr eaLnBrk="1" hangingPunct="1"/>
            <a:r>
              <a:rPr lang="en-US" dirty="0">
                <a:latin typeface="Arial" pitchFamily="34" charset="0"/>
                <a:ea typeface="ＭＳ Ｐゴシック" pitchFamily="34" charset="-128"/>
              </a:rPr>
              <a:t>The SDC determines the required types of shear walls (prescriptive reinforcement); the prescriptive reinforcement required for other masonry elements; and the permitted design approaches for LFRS (lateral force-resisting system).</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2"/>
          <p:cNvSpPr>
            <a:spLocks noGrp="1" noRot="1" noChangeAspect="1" noChangeArrowheads="1" noTextEdit="1"/>
          </p:cNvSpPr>
          <p:nvPr>
            <p:ph type="sldImg"/>
          </p:nvPr>
        </p:nvSpPr>
        <p:spPr>
          <a:xfrm>
            <a:off x="1258888" y="720725"/>
            <a:ext cx="4794250" cy="3595688"/>
          </a:xfrm>
          <a:ln/>
        </p:spPr>
      </p:sp>
      <p:sp>
        <p:nvSpPr>
          <p:cNvPr id="15360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Seismic design requirements are keyed to ASCE 7 Seismic Design Categories (from A up to F).  Requirements are cumulative; requirements in each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higher</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category are added to requirements in the previous category.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2"/>
          <p:cNvSpPr>
            <a:spLocks noGrp="1" noRot="1" noChangeAspect="1" noChangeArrowheads="1" noTextEdit="1"/>
          </p:cNvSpPr>
          <p:nvPr>
            <p:ph type="sldImg"/>
          </p:nvPr>
        </p:nvSpPr>
        <p:spPr>
          <a:xfrm>
            <a:off x="1258888" y="720725"/>
            <a:ext cx="4794250" cy="3595688"/>
          </a:xfrm>
          <a:ln/>
        </p:spPr>
      </p:sp>
      <p:sp>
        <p:nvSpPr>
          <p:cNvPr id="15565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Seismic design requirements are keyed to ASCE 7 Seismic Design Categories (from A up to F).  Requirements are cumulative; requirements in each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higher</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category are added to requirements in the previous category.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noTextEdit="1"/>
          </p:cNvSpPr>
          <p:nvPr>
            <p:ph type="sldImg"/>
          </p:nvPr>
        </p:nvSpPr>
        <p:spPr>
          <a:ln/>
        </p:spPr>
      </p:sp>
      <p:sp>
        <p:nvSpPr>
          <p:cNvPr id="157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general analysis</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Basics of seismic design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noTextEdit="1"/>
          </p:cNvSpPr>
          <p:nvPr>
            <p:ph type="sldImg"/>
          </p:nvPr>
        </p:nvSpPr>
        <p:spPr>
          <a:ln/>
        </p:spPr>
      </p:sp>
      <p:sp>
        <p:nvSpPr>
          <p:cNvPr id="159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general analysis 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Basics of seismic design.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noTextEdit="1"/>
          </p:cNvSpPr>
          <p:nvPr>
            <p:ph type="sldImg"/>
          </p:nvPr>
        </p:nvSpPr>
        <p:spPr>
          <a:ln/>
        </p:spPr>
      </p:sp>
      <p:sp>
        <p:nvSpPr>
          <p:cNvPr id="1617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element</a:t>
            </a:r>
            <a:r>
              <a:rPr lang="en-US" baseline="0" dirty="0">
                <a:latin typeface="Arial" pitchFamily="34" charset="0"/>
                <a:ea typeface="ＭＳ Ｐゴシック" pitchFamily="34" charset="-128"/>
              </a:rPr>
              <a:t> classification </a:t>
            </a:r>
            <a:r>
              <a:rPr lang="en-US" dirty="0">
                <a:latin typeface="Arial" pitchFamily="34" charset="0"/>
                <a:ea typeface="ＭＳ Ｐゴシック" pitchFamily="34" charset="-128"/>
              </a:rPr>
              <a:t>seismic design provisions</a:t>
            </a:r>
            <a:r>
              <a:rPr lang="en-US" baseline="0" dirty="0">
                <a:latin typeface="Arial" pitchFamily="34" charset="0"/>
                <a:ea typeface="ＭＳ Ｐゴシック" pitchFamily="34" charset="-128"/>
              </a:rPr>
              <a:t> in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Basics of seismic design.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2"/>
          <p:cNvSpPr>
            <a:spLocks noGrp="1" noRot="1" noChangeAspect="1" noChangeArrowheads="1" noTextEdit="1"/>
          </p:cNvSpPr>
          <p:nvPr>
            <p:ph type="sldImg"/>
          </p:nvPr>
        </p:nvSpPr>
        <p:spPr>
          <a:xfrm>
            <a:off x="1262063" y="722313"/>
            <a:ext cx="4795837" cy="3597275"/>
          </a:xfrm>
          <a:ln/>
        </p:spPr>
      </p:sp>
      <p:sp>
        <p:nvSpPr>
          <p:cNvPr id="16384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A.</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Seismic Design Category A, a drift limit of 0.007 and a minimum design connection force are imposed for wall-to-roof and wall-to-floor connections.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76</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2"/>
          <p:cNvSpPr>
            <a:spLocks noGrp="1" noRot="1" noChangeAspect="1" noChangeArrowheads="1" noTextEdit="1"/>
          </p:cNvSpPr>
          <p:nvPr>
            <p:ph type="sldImg"/>
          </p:nvPr>
        </p:nvSpPr>
        <p:spPr>
          <a:xfrm>
            <a:off x="1262063" y="722313"/>
            <a:ext cx="4795837" cy="3597275"/>
          </a:xfrm>
          <a:ln/>
        </p:spPr>
      </p:sp>
      <p:sp>
        <p:nvSpPr>
          <p:cNvPr id="16589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B.</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Seismic Design Category B, the lateral force resisting system cannot be designed empirically.</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77</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2"/>
          <p:cNvSpPr>
            <a:spLocks noGrp="1" noRot="1" noChangeAspect="1" noChangeArrowheads="1" noTextEdit="1"/>
          </p:cNvSpPr>
          <p:nvPr>
            <p:ph type="sldImg"/>
          </p:nvPr>
        </p:nvSpPr>
        <p:spPr>
          <a:xfrm>
            <a:off x="1262063" y="722313"/>
            <a:ext cx="4795837" cy="3597275"/>
          </a:xfrm>
          <a:ln/>
        </p:spPr>
      </p:sp>
      <p:sp>
        <p:nvSpPr>
          <p:cNvPr id="167940"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C.</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Seismic Design Category C, all walls must be considered shear walls unless isolated.  Shear walls must meet minimum prescriptive requirements for reinforcement and connections (ordinary reinforced, intermediate reinforced, or special reinforced) and other walls must meet minimum prescriptive requirements for horizontal or vertical reinforcement.</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2"/>
          <p:cNvSpPr>
            <a:spLocks noGrp="1" noRot="1" noChangeAspect="1" noChangeArrowheads="1" noTextEdit="1"/>
          </p:cNvSpPr>
          <p:nvPr>
            <p:ph type="sldImg"/>
          </p:nvPr>
        </p:nvSpPr>
        <p:spPr>
          <a:xfrm>
            <a:off x="1262063" y="722313"/>
            <a:ext cx="4795837" cy="3597275"/>
          </a:xfrm>
          <a:ln/>
        </p:spPr>
      </p:sp>
      <p:sp>
        <p:nvSpPr>
          <p:cNvPr id="169988"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Seismic Design Category D, masonry that is part of the lateral force resisting system must be reinforced so that </a:t>
            </a:r>
            <a:r>
              <a:rPr lang="en-US" dirty="0">
                <a:latin typeface="Arial" pitchFamily="34" charset="0"/>
                <a:ea typeface="ＭＳ Ｐゴシック" pitchFamily="34" charset="-128"/>
                <a:sym typeface="Symbol" pitchFamily="18" charset="2"/>
              </a:rPr>
              <a:t></a:t>
            </a:r>
            <a:r>
              <a:rPr lang="en-US" baseline="-25000" dirty="0">
                <a:latin typeface="Arial" pitchFamily="34" charset="0"/>
                <a:ea typeface="ＭＳ Ｐゴシック" pitchFamily="34" charset="-128"/>
                <a:sym typeface="Symbol" pitchFamily="18" charset="2"/>
              </a:rPr>
              <a:t>v</a:t>
            </a:r>
            <a:r>
              <a:rPr lang="en-US" dirty="0">
                <a:latin typeface="Arial" pitchFamily="34" charset="0"/>
                <a:ea typeface="ＭＳ Ｐゴシック" pitchFamily="34" charset="-128"/>
                <a:sym typeface="Symbol" pitchFamily="18" charset="2"/>
              </a:rPr>
              <a:t> + </a:t>
            </a:r>
            <a:r>
              <a:rPr lang="en-US" baseline="-25000" dirty="0">
                <a:latin typeface="Arial" pitchFamily="34" charset="0"/>
                <a:ea typeface="ＭＳ Ｐゴシック" pitchFamily="34" charset="-128"/>
                <a:sym typeface="Symbol" pitchFamily="18" charset="2"/>
              </a:rPr>
              <a:t>h</a:t>
            </a:r>
            <a:r>
              <a:rPr lang="en-US" dirty="0">
                <a:latin typeface="Arial" pitchFamily="34" charset="0"/>
                <a:ea typeface="ＭＳ Ｐゴシック" pitchFamily="34" charset="-128"/>
                <a:sym typeface="Symbol" pitchFamily="18" charset="2"/>
              </a:rPr>
              <a:t>  0.002, and </a:t>
            </a:r>
            <a:r>
              <a:rPr lang="en-US" baseline="-25000" dirty="0">
                <a:latin typeface="Arial" pitchFamily="34" charset="0"/>
                <a:ea typeface="ＭＳ Ｐゴシック" pitchFamily="34" charset="-128"/>
                <a:sym typeface="Symbol" pitchFamily="18" charset="2"/>
              </a:rPr>
              <a:t>v</a:t>
            </a:r>
            <a:r>
              <a:rPr lang="en-US" dirty="0">
                <a:latin typeface="Arial" pitchFamily="34" charset="0"/>
                <a:ea typeface="ＭＳ Ｐゴシック" pitchFamily="34" charset="-128"/>
                <a:sym typeface="Symbol" pitchFamily="18" charset="2"/>
              </a:rPr>
              <a:t> and </a:t>
            </a:r>
            <a:r>
              <a:rPr lang="en-US" baseline="-25000" dirty="0">
                <a:latin typeface="Arial" pitchFamily="34" charset="0"/>
                <a:ea typeface="ＭＳ Ｐゴシック" pitchFamily="34" charset="-128"/>
                <a:sym typeface="Symbol" pitchFamily="18" charset="2"/>
              </a:rPr>
              <a:t>h</a:t>
            </a:r>
            <a:r>
              <a:rPr lang="en-US" dirty="0">
                <a:latin typeface="Arial" pitchFamily="34" charset="0"/>
                <a:ea typeface="ＭＳ Ｐゴシック" pitchFamily="34" charset="-128"/>
                <a:sym typeface="Symbol" pitchFamily="18" charset="2"/>
              </a:rPr>
              <a:t>  0.0007.  </a:t>
            </a:r>
            <a:r>
              <a:rPr lang="en-US" dirty="0">
                <a:latin typeface="Arial" pitchFamily="34" charset="0"/>
                <a:ea typeface="ＭＳ Ｐゴシック" pitchFamily="34" charset="-128"/>
              </a:rPr>
              <a:t>Type N mortar and masonry cement mortars are prohibited in the lateral force resisting system.  Shear walls must meet minimum prescriptive requirements for reinforcement and connections (special reinforced) and other walls must meet minimum prescriptive requirements for horizontal and vertical reinforcement.</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an overview of topics covered for the masonry basics section.</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Let</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start by reviewing masonry basics.  Masonry is made up of units, mortar, grout, and accessory materials.  The mortar holds the units together as well as apart, compensating for their dimensional tolerances.  The grout is a fluid concrete mixture used to fill voids in the masonry and to anchor deformed reinforcement.</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a:ln/>
        </p:spPr>
      </p:sp>
      <p:sp>
        <p:nvSpPr>
          <p:cNvPr id="17203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D.</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Basics of seismic design.</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illustrates the minimum reinforcement requirements for special reinforced masonry shear walls.</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2"/>
          <p:cNvSpPr>
            <a:spLocks noGrp="1" noRot="1" noChangeAspect="1" noChangeArrowheads="1" noTextEdit="1"/>
          </p:cNvSpPr>
          <p:nvPr>
            <p:ph type="sldImg"/>
          </p:nvPr>
        </p:nvSpPr>
        <p:spPr>
          <a:xfrm>
            <a:off x="1262063" y="722313"/>
            <a:ext cx="4795837" cy="3597275"/>
          </a:xfrm>
          <a:ln/>
        </p:spPr>
      </p:sp>
      <p:sp>
        <p:nvSpPr>
          <p:cNvPr id="17613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is a summary of the seismic design provisions</a:t>
            </a:r>
            <a:r>
              <a:rPr lang="en-US" baseline="0" dirty="0">
                <a:latin typeface="Arial" pitchFamily="34" charset="0"/>
                <a:ea typeface="ＭＳ Ｐゴシック" pitchFamily="34" charset="-128"/>
              </a:rPr>
              <a:t> in TMS 402 for SDC E and F.</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In Seismic Design Categories E and F, additional requirements are imposed for stack-bond masonry because it is inherently weaker in flexure across continuous head joints.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summarizes the requirements for different shear wall types and the Seismic Design Categories in which each type is permitted to be used.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the content in</a:t>
            </a:r>
            <a:r>
              <a:rPr lang="en-US" baseline="0" dirty="0">
                <a:latin typeface="Arial" pitchFamily="34" charset="0"/>
                <a:ea typeface="ＭＳ Ｐゴシック" pitchFamily="34" charset="-128"/>
              </a:rPr>
              <a:t> Chapter 9 of TMS 402, Strength Design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Now let</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move to Chapter 9 of TMS 402 dealing with strength design.  It is this chapter that first addresses the fundamental basis for strength design.</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fundamental</a:t>
            </a:r>
            <a:r>
              <a:rPr lang="en-US" baseline="0" dirty="0">
                <a:latin typeface="Arial" pitchFamily="34" charset="0"/>
                <a:ea typeface="ＭＳ Ｐゴシック" pitchFamily="34" charset="-128"/>
              </a:rPr>
              <a:t> basics for strength design.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Factored design actions must not exceed nominal capacities, reduced by  </a:t>
            </a:r>
            <a:r>
              <a:rPr lang="en-US" i="1" dirty="0">
                <a:latin typeface="Symbol" pitchFamily="18" charset="2"/>
                <a:ea typeface="ＭＳ Ｐゴシック" pitchFamily="34" charset="-128"/>
              </a:rPr>
              <a:t>f</a:t>
            </a:r>
            <a:r>
              <a:rPr lang="en-US" dirty="0">
                <a:latin typeface="Arial" pitchFamily="34" charset="0"/>
                <a:ea typeface="ＭＳ Ｐゴシック" pitchFamily="34" charset="-128"/>
              </a:rPr>
              <a:t> </a:t>
            </a:r>
            <a:r>
              <a:rPr lang="en-US" dirty="0">
                <a:latin typeface="Arial" pitchFamily="34" charset="0"/>
                <a:ea typeface="ＭＳ Ｐゴシック" pitchFamily="34" charset="-128"/>
                <a:sym typeface="Symbol" pitchFamily="18" charset="2"/>
              </a:rPr>
              <a:t>factors.  The q</a:t>
            </a:r>
            <a:r>
              <a:rPr lang="en-US" dirty="0">
                <a:latin typeface="Arial" pitchFamily="34" charset="0"/>
                <a:ea typeface="ＭＳ Ｐゴシック" pitchFamily="34" charset="-128"/>
              </a:rPr>
              <a:t>uotient of load factor divided by </a:t>
            </a:r>
            <a:r>
              <a:rPr lang="en-US" i="1" dirty="0">
                <a:latin typeface="Symbol" pitchFamily="18" charset="2"/>
                <a:ea typeface="ＭＳ Ｐゴシック" pitchFamily="34" charset="-128"/>
              </a:rPr>
              <a:t>f  </a:t>
            </a:r>
            <a:r>
              <a:rPr lang="en-US" dirty="0">
                <a:latin typeface="Arial" pitchFamily="34" charset="0"/>
                <a:ea typeface="ＭＳ Ｐゴシック" pitchFamily="34" charset="-128"/>
                <a:sym typeface="Symbol" pitchFamily="18" charset="2"/>
              </a:rPr>
              <a:t>factor is analogous to safety factor of allowable stress design and should be comparable to that safety factor.</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discusses the requirement for design strength</a:t>
            </a:r>
            <a:r>
              <a:rPr lang="en-US" baseline="0" dirty="0">
                <a:latin typeface="Arial" pitchFamily="34" charset="0"/>
                <a:ea typeface="ＭＳ Ｐゴシック" pitchFamily="34" charset="-128"/>
              </a:rPr>
              <a:t> in strength design.</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design strength must exceed required strength.  </a:t>
            </a:r>
          </a:p>
          <a:p>
            <a:pPr eaLnBrk="1" hangingPunct="1"/>
            <a:r>
              <a:rPr lang="en-US" dirty="0">
                <a:latin typeface="Arial" pitchFamily="34" charset="0"/>
                <a:ea typeface="ＭＳ Ｐゴシック" pitchFamily="34" charset="-128"/>
              </a:rPr>
              <a:t>To give additional protection against brittle shear failure, the design shear strength for special reinforced masonry shear walls must exceed the shear corresponding to the development of 1.25 times the nominal flexural strength (capacity design).  The nominal shear strength need not, however, exceed 2.5 times the required shear strength.</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86</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The table of this slide summarizes the capacity reduction factors used by TMS 402.  For reinforced masonry, they are quite similar to those of ACI 318.</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87</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summarizes capacity reduction factors for the design of anchor bolts.</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88</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deformation requirements for shear walls.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 imposes the drift limits of ASCE 7-10.  It requires that deflections of unreinforced masonry be based on </a:t>
            </a:r>
            <a:r>
              <a:rPr lang="en-US" dirty="0" err="1">
                <a:latin typeface="Arial" pitchFamily="34" charset="0"/>
                <a:ea typeface="ＭＳ Ｐゴシック" pitchFamily="34" charset="-128"/>
              </a:rPr>
              <a:t>uncracked</a:t>
            </a:r>
            <a:r>
              <a:rPr lang="en-US" dirty="0">
                <a:latin typeface="Arial" pitchFamily="34" charset="0"/>
                <a:ea typeface="ＭＳ Ｐゴシック" pitchFamily="34" charset="-128"/>
              </a:rPr>
              <a:t> sections and that deflections of reinforced masonry be based on cracked sections.</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89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figure illustrates common types of masonry bond patterns, including running bond, stack bond, 1/3 running bond, and </a:t>
            </a:r>
            <a:r>
              <a:rPr lang="en-US" dirty="0" err="1">
                <a:latin typeface="Arial" pitchFamily="34" charset="0"/>
                <a:ea typeface="ＭＳ Ｐゴシック" pitchFamily="34" charset="-128"/>
              </a:rPr>
              <a:t>flemish</a:t>
            </a:r>
            <a:r>
              <a:rPr lang="en-US" baseline="0" dirty="0">
                <a:latin typeface="Arial" pitchFamily="34" charset="0"/>
                <a:ea typeface="ＭＳ Ｐゴシック" pitchFamily="34" charset="-128"/>
              </a:rPr>
              <a:t> bond</a:t>
            </a:r>
            <a:r>
              <a:rPr lang="en-US" dirty="0">
                <a:latin typeface="Arial" pitchFamily="34" charset="0"/>
                <a:ea typeface="ＭＳ Ｐゴシック" pitchFamily="34" charset="-128"/>
              </a:rPr>
              <a:t>.</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Masonry units can be laid in different bond patterns. The most common of these is 1/2 running bond, often called simply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running bond.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Horizontal bed joints are continuous; vertical head joints alternate courses, and the head joint of one course aligns with the middle of the unit on the adjacent courses.  In stack bond (referred to in TMS 402 and Specification as </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other than running bond</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 the head joints are continuous between adjacent courses. </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limit states for anchor bolts.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Tensile capacity is governed by tensile breakout, by yield of the anchor in tension, and by tensile pullout (for bent-bar anchor bolts only).</a:t>
            </a:r>
          </a:p>
          <a:p>
            <a:pPr eaLnBrk="1" hangingPunct="1"/>
            <a:r>
              <a:rPr lang="en-US" dirty="0">
                <a:latin typeface="Arial" pitchFamily="34" charset="0"/>
                <a:ea typeface="ＭＳ Ｐゴシック" pitchFamily="34" charset="-128"/>
              </a:rPr>
              <a:t>Shear capacity is governed by shear breakout and by yield of the anchor in shear.</a:t>
            </a:r>
          </a:p>
          <a:p>
            <a:pPr eaLnBrk="1" hangingPunct="1"/>
            <a:r>
              <a:rPr lang="en-US" dirty="0">
                <a:latin typeface="Arial" pitchFamily="34" charset="0"/>
                <a:ea typeface="ＭＳ Ｐゴシック" pitchFamily="34" charset="-128"/>
              </a:rPr>
              <a:t>Combined tension and shear are conservatively handled using a linear interaction relationship.</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90</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Slide Image Placeholder 1"/>
          <p:cNvSpPr>
            <a:spLocks noGrp="1" noRot="1" noChangeAspect="1" noTextEdit="1"/>
          </p:cNvSpPr>
          <p:nvPr>
            <p:ph type="sldImg"/>
          </p:nvPr>
        </p:nvSpPr>
        <p:spPr>
          <a:ln/>
        </p:spPr>
      </p:sp>
      <p:sp>
        <p:nvSpPr>
          <p:cNvPr id="20070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ranges of masonry compressive strength that</a:t>
            </a:r>
            <a:r>
              <a:rPr lang="en-US" baseline="0" dirty="0">
                <a:latin typeface="Arial" pitchFamily="34" charset="0"/>
                <a:ea typeface="ＭＳ Ｐゴシック" pitchFamily="34" charset="-128"/>
              </a:rPr>
              <a:t> the strength design provisions apply to.</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r>
              <a:rPr lang="en-US" dirty="0">
                <a:latin typeface="Arial" pitchFamily="34" charset="0"/>
                <a:ea typeface="ＭＳ Ｐゴシック" pitchFamily="34" charset="-128"/>
              </a:rPr>
              <a:t>Compressive strength of </a:t>
            </a:r>
            <a:r>
              <a:rPr lang="en-US" sz="1200" dirty="0">
                <a:latin typeface="Arial" pitchFamily="34" charset="0"/>
                <a:ea typeface="ＭＳ Ｐゴシック" pitchFamily="34" charset="-128"/>
              </a:rPr>
              <a:t>masonry</a:t>
            </a:r>
            <a:r>
              <a:rPr lang="en-US" dirty="0">
                <a:latin typeface="Arial" pitchFamily="34" charset="0"/>
                <a:ea typeface="ＭＳ Ｐゴシック" pitchFamily="34" charset="-128"/>
              </a:rPr>
              <a:t>. </a:t>
            </a:r>
            <a:r>
              <a:rPr lang="en-US" baseline="0" dirty="0">
                <a:latin typeface="Arial" pitchFamily="34" charset="0"/>
                <a:ea typeface="ＭＳ Ｐゴシック" pitchFamily="34" charset="-128"/>
              </a:rPr>
              <a:t> Remember that with the adoption of TMS 402-13, the default strength of new concrete masonry will be 2000 psi using Type S mortar.</a:t>
            </a:r>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91</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2"/>
          <p:cNvSpPr>
            <a:spLocks noGrp="1" noRot="1" noChangeAspect="1" noChangeArrowheads="1" noTextEdit="1"/>
          </p:cNvSpPr>
          <p:nvPr>
            <p:ph type="sldImg"/>
          </p:nvPr>
        </p:nvSpPr>
        <p:spPr>
          <a:xfrm>
            <a:off x="1262063" y="722313"/>
            <a:ext cx="4795837" cy="3597275"/>
          </a:xfrm>
          <a:ln/>
        </p:spPr>
      </p:sp>
      <p:sp>
        <p:nvSpPr>
          <p:cNvPr id="202756"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 information on modulus of rupture</a:t>
            </a:r>
            <a:r>
              <a:rPr lang="en-US" baseline="0" dirty="0">
                <a:latin typeface="Arial" pitchFamily="34" charset="0"/>
                <a:ea typeface="ＭＳ Ｐゴシック" pitchFamily="34" charset="-128"/>
              </a:rPr>
              <a:t> of walls.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TMS 402</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specifies identical values of the modulus of rupture for in-plane and out-of-plane bending (Table 9.1.9.2).  Modulus of rupture values are lower for masonry cement and air-entrained </a:t>
            </a:r>
            <a:r>
              <a:rPr lang="en-US" dirty="0" err="1">
                <a:latin typeface="Arial" pitchFamily="34" charset="0"/>
                <a:ea typeface="ＭＳ Ｐゴシック" pitchFamily="34" charset="-128"/>
              </a:rPr>
              <a:t>portland</a:t>
            </a:r>
            <a:r>
              <a:rPr lang="en-US" dirty="0">
                <a:latin typeface="Arial" pitchFamily="34" charset="0"/>
                <a:ea typeface="ＭＳ Ｐゴシック" pitchFamily="34" charset="-128"/>
              </a:rPr>
              <a:t> cement-lime mortar and are higher for grouted masonry.  For grouted stack-bond masonry, </a:t>
            </a:r>
            <a:r>
              <a:rPr lang="en-US" dirty="0" err="1">
                <a:latin typeface="Arial" pitchFamily="34" charset="0"/>
                <a:ea typeface="ＭＳ Ｐゴシック" pitchFamily="34" charset="-128"/>
              </a:rPr>
              <a:t>f</a:t>
            </a:r>
            <a:r>
              <a:rPr lang="en-US" baseline="-25000" dirty="0" err="1">
                <a:latin typeface="Arial" pitchFamily="34" charset="0"/>
                <a:ea typeface="ＭＳ Ｐゴシック" pitchFamily="34" charset="-128"/>
              </a:rPr>
              <a:t>r</a:t>
            </a:r>
            <a:r>
              <a:rPr lang="en-US" dirty="0">
                <a:latin typeface="Arial" pitchFamily="34" charset="0"/>
                <a:ea typeface="ＭＳ Ｐゴシック" pitchFamily="34" charset="-128"/>
              </a:rPr>
              <a:t> = 335 psi parallel to bed joints.</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92</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2"/>
          <p:cNvSpPr>
            <a:spLocks noGrp="1" noRot="1" noChangeAspect="1" noChangeArrowheads="1" noTextEdit="1"/>
          </p:cNvSpPr>
          <p:nvPr>
            <p:ph type="sldImg"/>
          </p:nvPr>
        </p:nvSpPr>
        <p:spPr>
          <a:xfrm>
            <a:off x="1262063" y="722313"/>
            <a:ext cx="4795837" cy="3597275"/>
          </a:xfrm>
          <a:ln/>
        </p:spPr>
      </p:sp>
      <p:sp>
        <p:nvSpPr>
          <p:cNvPr id="204804"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discusses</a:t>
            </a:r>
            <a:r>
              <a:rPr lang="en-US" baseline="0" dirty="0">
                <a:latin typeface="Arial" pitchFamily="34" charset="0"/>
                <a:ea typeface="ＭＳ Ｐゴシック" pitchFamily="34" charset="-128"/>
              </a:rPr>
              <a:t> the strength of reinforcement.</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specified yield strength of reinforcement is not to be taken in excess of 60 </a:t>
            </a:r>
            <a:r>
              <a:rPr lang="en-US" dirty="0" err="1">
                <a:latin typeface="Arial" pitchFamily="34" charset="0"/>
                <a:ea typeface="ＭＳ Ｐゴシック" pitchFamily="34" charset="-128"/>
              </a:rPr>
              <a:t>ksi</a:t>
            </a:r>
            <a:r>
              <a:rPr lang="en-US" dirty="0">
                <a:latin typeface="Arial" pitchFamily="34" charset="0"/>
                <a:ea typeface="ＭＳ Ｐゴシック" pitchFamily="34" charset="-128"/>
              </a:rPr>
              <a:t>.  </a:t>
            </a:r>
          </a:p>
          <a:p>
            <a:pPr eaLnBrk="1" hangingPunct="1"/>
            <a:r>
              <a:rPr lang="en-US" dirty="0">
                <a:latin typeface="Arial" pitchFamily="34" charset="0"/>
                <a:ea typeface="ＭＳ Ｐゴシック" pitchFamily="34" charset="-128"/>
              </a:rPr>
              <a:t>The actual yield strength is not to exceed 1.3 times the specified value (to avoid excesses of actual flexural capacity, which can lead to excessive shear demand).</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2"/>
          <p:cNvSpPr>
            <a:spLocks noGrp="1" noRot="1" noChangeAspect="1" noChangeArrowheads="1" noTextEdit="1"/>
          </p:cNvSpPr>
          <p:nvPr>
            <p:ph type="sldImg"/>
          </p:nvPr>
        </p:nvSpPr>
        <p:spPr>
          <a:xfrm>
            <a:off x="1262063" y="722313"/>
            <a:ext cx="4795837" cy="3597275"/>
          </a:xfrm>
          <a:ln/>
        </p:spPr>
      </p:sp>
      <p:sp>
        <p:nvSpPr>
          <p:cNvPr id="206852"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a:t>
            </a:r>
            <a:r>
              <a:rPr lang="en-US" baseline="0" dirty="0">
                <a:latin typeface="Arial" pitchFamily="34" charset="0"/>
                <a:ea typeface="ＭＳ Ｐゴシック" pitchFamily="34" charset="-128"/>
              </a:rPr>
              <a:t> assumptions made for reinforced masonry for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Masonry in flexural tension is considered to be cracked.  Flexural tension is to be resisted entirely by reinforcing steel.  Design is similar to strength design of reinforced concrete.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The compressive strength of reinforcement is to be ignored unless the reinforcement is tied in compliance with Code 5.3.1.4.</a:t>
            </a: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2"/>
          <p:cNvSpPr>
            <a:spLocks noGrp="1" noRot="1" noChangeAspect="1" noChangeArrowheads="1" noTextEdit="1"/>
          </p:cNvSpPr>
          <p:nvPr>
            <p:ph type="sldImg"/>
          </p:nvPr>
        </p:nvSpPr>
        <p:spPr>
          <a:xfrm>
            <a:off x="1262063" y="722313"/>
            <a:ext cx="4795837" cy="3597275"/>
          </a:xfrm>
          <a:ln/>
        </p:spPr>
      </p:sp>
      <p:sp>
        <p:nvSpPr>
          <p:cNvPr id="208900"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slide lists the sections within the TMS 402 reinforced masonry provisions.</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9.3 of TMS 402 deals in detail with the assumptions underlying strength design of reinforced masonry:</a:t>
            </a:r>
          </a:p>
          <a:p>
            <a:pPr eaLnBrk="1" hangingPunct="1"/>
            <a:r>
              <a:rPr lang="en-US" dirty="0">
                <a:latin typeface="Arial" pitchFamily="34" charset="0"/>
                <a:ea typeface="ＭＳ Ｐゴシック" pitchFamily="34" charset="-128"/>
              </a:rPr>
              <a:t>Section 9.3.3 addresses reinforcement requirements and details, including maximum steel percentage.</a:t>
            </a:r>
          </a:p>
          <a:p>
            <a:pPr eaLnBrk="1" hangingPunct="1"/>
            <a:r>
              <a:rPr lang="en-US" dirty="0">
                <a:latin typeface="Arial" pitchFamily="34" charset="0"/>
                <a:ea typeface="ＭＳ Ｐゴシック" pitchFamily="34" charset="-128"/>
              </a:rPr>
              <a:t>Section 9.3.4	addresses design of piers, beams and columns, including nominal axial and flexural strength and nominal shear strength</a:t>
            </a:r>
          </a:p>
          <a:p>
            <a:pPr eaLnBrk="1" hangingPunct="1"/>
            <a:r>
              <a:rPr lang="en-US" dirty="0">
                <a:latin typeface="Arial" pitchFamily="34" charset="0"/>
                <a:ea typeface="ＭＳ Ｐゴシック" pitchFamily="34" charset="-128"/>
              </a:rPr>
              <a:t>Section 9.3.5 addresses design of walls for out-of-plane loads.</a:t>
            </a:r>
          </a:p>
          <a:p>
            <a:pPr eaLnBrk="1" hangingPunct="1"/>
            <a:r>
              <a:rPr lang="en-US" dirty="0">
                <a:latin typeface="Arial" pitchFamily="34" charset="0"/>
                <a:ea typeface="ＭＳ Ｐゴシック" pitchFamily="34" charset="-128"/>
              </a:rPr>
              <a:t>Section 9.3.6 addresses design of walls for in-plane loads.</a:t>
            </a:r>
          </a:p>
          <a:p>
            <a:pPr eaLnBrk="1" hangingPunct="1"/>
            <a:r>
              <a:rPr lang="en-US" dirty="0">
                <a:latin typeface="Arial" pitchFamily="34" charset="0"/>
                <a:ea typeface="ＭＳ Ｐゴシック" pitchFamily="34" charset="-128"/>
              </a:rPr>
              <a:t>Let</a:t>
            </a:r>
            <a:r>
              <a:rPr lang="ja-JP" altLang="en-US" dirty="0">
                <a:latin typeface="Arial" pitchFamily="34" charset="0"/>
                <a:ea typeface="ＭＳ Ｐゴシック" pitchFamily="34" charset="-128"/>
              </a:rPr>
              <a:t>’</a:t>
            </a:r>
            <a:r>
              <a:rPr lang="en-US" altLang="ja-JP" dirty="0">
                <a:latin typeface="Arial" pitchFamily="34" charset="0"/>
                <a:ea typeface="ＭＳ Ｐゴシック" pitchFamily="34" charset="-128"/>
              </a:rPr>
              <a:t>s look at each of these in more detail.</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95</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2"/>
          <p:cNvSpPr>
            <a:spLocks noGrp="1" noRot="1" noChangeAspect="1" noChangeArrowheads="1" noTextEdit="1"/>
          </p:cNvSpPr>
          <p:nvPr>
            <p:ph type="sldImg"/>
          </p:nvPr>
        </p:nvSpPr>
        <p:spPr>
          <a:xfrm>
            <a:off x="1262063" y="722313"/>
            <a:ext cx="4795837" cy="3597275"/>
          </a:xfrm>
          <a:ln/>
        </p:spPr>
      </p:sp>
      <p:sp>
        <p:nvSpPr>
          <p:cNvPr id="210948" name="Rectangle 3"/>
          <p:cNvSpPr>
            <a:spLocks noGrp="1" noChangeArrowheads="1"/>
          </p:cNvSpPr>
          <p:nvPr>
            <p:ph type="body" idx="1"/>
          </p:nvPr>
        </p:nvSpPr>
        <p:spPr>
          <a:xfrm>
            <a:off x="974035" y="4560570"/>
            <a:ext cx="5367130" cy="4320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98" tIns="47551" rIns="95098" bIns="47551"/>
          <a:lstStyle/>
          <a:p>
            <a:pPr eaLnBrk="1" hangingPunct="1"/>
            <a:r>
              <a:rPr lang="en-US" dirty="0">
                <a:latin typeface="Arial" pitchFamily="34" charset="0"/>
                <a:ea typeface="ＭＳ Ｐゴシック" pitchFamily="34" charset="-128"/>
              </a:rPr>
              <a:t>This section lists design assumptions for reinforced masonry</a:t>
            </a:r>
            <a:r>
              <a:rPr lang="en-US" baseline="0" dirty="0">
                <a:latin typeface="Arial" pitchFamily="34" charset="0"/>
                <a:ea typeface="ＭＳ Ｐゴシック" pitchFamily="34" charset="-128"/>
              </a:rPr>
              <a:t> per TMS 402.</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The basic assumptions of flexural design in reinforced masonry are quite similar to those of reinforced concrete.</a:t>
            </a:r>
          </a:p>
          <a:p>
            <a:pPr eaLnBrk="1" hangingPunct="1"/>
            <a:r>
              <a:rPr lang="en-US" dirty="0">
                <a:latin typeface="Arial" pitchFamily="34" charset="0"/>
                <a:ea typeface="ＭＳ Ｐゴシック" pitchFamily="34" charset="-128"/>
              </a:rPr>
              <a:t>Continuity between reinforcement and grout is assumed.  Equilibrium must be satisfied.  The maximum usable strain is to be taken as </a:t>
            </a:r>
            <a:r>
              <a:rPr lang="en-US" dirty="0">
                <a:latin typeface="Arial" pitchFamily="34" charset="0"/>
                <a:ea typeface="ＭＳ Ｐゴシック" pitchFamily="34" charset="-128"/>
                <a:sym typeface="Symbol" pitchFamily="18" charset="2"/>
              </a:rPr>
              <a:t></a:t>
            </a:r>
            <a:r>
              <a:rPr lang="en-US" baseline="-25000" dirty="0">
                <a:latin typeface="Arial" pitchFamily="34" charset="0"/>
                <a:ea typeface="ＭＳ Ｐゴシック" pitchFamily="34" charset="-128"/>
                <a:sym typeface="Symbol" pitchFamily="18" charset="2"/>
              </a:rPr>
              <a:t>mu</a:t>
            </a:r>
            <a:r>
              <a:rPr lang="en-US" dirty="0">
                <a:latin typeface="Arial" pitchFamily="34" charset="0"/>
                <a:ea typeface="ＭＳ Ｐゴシック" pitchFamily="34" charset="-128"/>
                <a:sym typeface="Symbol" pitchFamily="18" charset="2"/>
              </a:rPr>
              <a:t> = 0.0035 for clay masonry and 0.0025 for concrete masonry.</a:t>
            </a:r>
          </a:p>
          <a:p>
            <a:pPr eaLnBrk="1" hangingPunct="1"/>
            <a:r>
              <a:rPr lang="en-US" dirty="0">
                <a:latin typeface="Arial" pitchFamily="34" charset="0"/>
                <a:ea typeface="ＭＳ Ｐゴシック" pitchFamily="34" charset="-128"/>
                <a:sym typeface="Symbol" pitchFamily="18" charset="2"/>
              </a:rPr>
              <a:t>P</a:t>
            </a:r>
            <a:r>
              <a:rPr lang="en-US" dirty="0">
                <a:latin typeface="Arial" pitchFamily="34" charset="0"/>
                <a:ea typeface="ＭＳ Ｐゴシック" pitchFamily="34" charset="-128"/>
              </a:rPr>
              <a:t>lane sections are assumed to remain plane.  An elastoplastic stress-strain curve is used for </a:t>
            </a:r>
            <a:r>
              <a:rPr lang="en-US" dirty="0" err="1">
                <a:latin typeface="Arial" pitchFamily="34" charset="0"/>
                <a:ea typeface="ＭＳ Ｐゴシック" pitchFamily="34" charset="-128"/>
              </a:rPr>
              <a:t>for</a:t>
            </a:r>
            <a:r>
              <a:rPr lang="en-US" dirty="0">
                <a:latin typeface="Arial" pitchFamily="34" charset="0"/>
                <a:ea typeface="ＭＳ Ｐゴシック" pitchFamily="34" charset="-128"/>
              </a:rPr>
              <a:t> reinforcement; and the tensile strength of masonry is to be neglected.</a:t>
            </a:r>
          </a:p>
          <a:p>
            <a:pPr eaLnBrk="1" hangingPunct="1"/>
            <a:r>
              <a:rPr lang="en-US" dirty="0">
                <a:latin typeface="Arial" pitchFamily="34" charset="0"/>
                <a:ea typeface="ＭＳ Ｐゴシック" pitchFamily="34" charset="-128"/>
              </a:rPr>
              <a:t>The compressive stress block is idealized as an equivalent rectangle with a height of 0.80 </a:t>
            </a:r>
            <a:r>
              <a:rPr lang="en-US" dirty="0" err="1">
                <a:latin typeface="Arial" pitchFamily="34" charset="0"/>
                <a:ea typeface="ＭＳ Ｐゴシック" pitchFamily="34" charset="-128"/>
              </a:rPr>
              <a:t>f</a:t>
            </a:r>
            <a:r>
              <a:rPr lang="en-US" baseline="-25000" dirty="0" err="1">
                <a:latin typeface="Arial" pitchFamily="34" charset="0"/>
                <a:ea typeface="ＭＳ Ｐゴシック" pitchFamily="34" charset="-128"/>
              </a:rPr>
              <a:t>m</a:t>
            </a:r>
            <a:r>
              <a:rPr lang="en-US" dirty="0">
                <a:latin typeface="Arial" pitchFamily="34" charset="0"/>
                <a:ea typeface="ＭＳ Ｐゴシック" pitchFamily="34" charset="-128"/>
                <a:sym typeface="Symbol" pitchFamily="18" charset="2"/>
              </a:rPr>
              <a:t></a:t>
            </a:r>
            <a:r>
              <a:rPr lang="en-US" dirty="0">
                <a:latin typeface="Arial" pitchFamily="34" charset="0"/>
                <a:ea typeface="ＭＳ Ｐゴシック" pitchFamily="34" charset="-128"/>
              </a:rPr>
              <a:t> and a depth of 0.80 c.</a:t>
            </a: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96</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2"/>
          <p:cNvSpPr>
            <a:spLocks noGrp="1" noChangeArrowheads="1"/>
          </p:cNvSpPr>
          <p:nvPr>
            <p:ph type="body" idx="1"/>
          </p:nvPr>
        </p:nvSpPr>
        <p:spPr>
          <a:xfrm>
            <a:off x="972380" y="4586520"/>
            <a:ext cx="5368786" cy="42670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281" tIns="46806" rIns="95281" bIns="46806"/>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The figure shows the stain distribution and equivalent rectangular stress block for the flexural</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design of reinforced masonry</a:t>
            </a:r>
            <a:r>
              <a:rPr lang="en-US" baseline="0" dirty="0">
                <a:latin typeface="Arial" pitchFamily="34" charset="0"/>
                <a:ea typeface="ＭＳ Ｐゴシック" pitchFamily="34" charset="-128"/>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latin typeface="Arial" pitchFamily="34" charset="0"/>
              <a:ea typeface="ＭＳ Ｐゴシック" pitchFamily="34"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This slide summarizes how those flexural assumptions are applied.  As will be discussed subsequently, sections are required to be tension-controlled so the strain gradient varies across the depth of the cross-section from the maximum useful strain in the masonry to a steel strain at least equal to yield.  Reinforcement is considered to be elastoplastic.  The equivalent rectangular stress block is taken as shown.  </a:t>
            </a:r>
          </a:p>
          <a:p>
            <a:pPr eaLnBrk="1" hangingPunct="1"/>
            <a:r>
              <a:rPr lang="en-US" dirty="0">
                <a:latin typeface="Arial" pitchFamily="34" charset="0"/>
                <a:ea typeface="ＭＳ Ｐゴシック" pitchFamily="34" charset="-128"/>
              </a:rPr>
              <a:t>The axial force in the cross-section is computed as the difference between the compressive and the tensile forces, and the moment is computed as the summation of each of those forces times its respective distance from the plastic centroid (usually the centerline) of the cross-section.  </a:t>
            </a:r>
          </a:p>
          <a:p>
            <a:pPr eaLnBrk="1" hangingPunct="1"/>
            <a:r>
              <a:rPr lang="en-US" dirty="0">
                <a:latin typeface="Arial" pitchFamily="34" charset="0"/>
                <a:ea typeface="ＭＳ Ｐゴシック" pitchFamily="34" charset="-128"/>
              </a:rPr>
              <a:t>For concrete and masonry design, the plastic centroid is defined as the line of action of the resultant force in the cross-section corresponding to a uniform compressive strain equal to the maximum useful strain in the concrete or masonry. </a:t>
            </a:r>
          </a:p>
        </p:txBody>
      </p:sp>
      <p:sp>
        <p:nvSpPr>
          <p:cNvPr id="212996" name="Rectangle 3"/>
          <p:cNvSpPr>
            <a:spLocks noGrp="1" noRot="1" noChangeAspect="1" noChangeArrowheads="1" noTextEdit="1"/>
          </p:cNvSpPr>
          <p:nvPr>
            <p:ph type="sldImg"/>
          </p:nvPr>
        </p:nvSpPr>
        <p:spPr>
          <a:xfrm>
            <a:off x="1268413" y="725488"/>
            <a:ext cx="4786312" cy="3589337"/>
          </a:xfrm>
          <a:ln w="12700" cap="flat">
            <a:solidFill>
              <a:schemeClr val="tx1"/>
            </a:solidFill>
          </a:ln>
        </p:spPr>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pitchFamily="34" charset="0"/>
                <a:ea typeface="ＭＳ Ｐゴシック" pitchFamily="34" charset="-128"/>
              </a:rPr>
              <a:t>This slide lists reinforcement</a:t>
            </a:r>
            <a:r>
              <a:rPr lang="en-US" baseline="0" dirty="0">
                <a:latin typeface="Arial" pitchFamily="34" charset="0"/>
                <a:ea typeface="ＭＳ Ｐゴシック" pitchFamily="34" charset="-128"/>
              </a:rPr>
              <a:t> requirements and details.</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Section 9.3.3 of TMS 402 addresses reinforcement requirements and details.</a:t>
            </a:r>
          </a:p>
          <a:p>
            <a:pPr eaLnBrk="1" hangingPunct="1"/>
            <a:r>
              <a:rPr lang="en-US" dirty="0">
                <a:latin typeface="Arial" pitchFamily="34" charset="0"/>
                <a:ea typeface="ＭＳ Ｐゴシック" pitchFamily="34" charset="-128"/>
              </a:rPr>
              <a:t>The diameter of reinforcement in eighths of an inch must not exceed </a:t>
            </a:r>
            <a:r>
              <a:rPr lang="en-US" dirty="0">
                <a:latin typeface="Arial" pitchFamily="34" charset="0"/>
                <a:ea typeface="ＭＳ Ｐゴシック" pitchFamily="34" charset="-128"/>
                <a:sym typeface="Symbol" pitchFamily="18" charset="2"/>
              </a:rPr>
              <a:t>1/8 the nominal wall thickness.  For example, in a nominal 8-in. wall, reinforcement must not be larger in diameter than #8 (nominal diameter 8/8 inch).  This is intended to prevent failure by the masonry by splitting along the bar.</a:t>
            </a:r>
          </a:p>
          <a:p>
            <a:pPr eaLnBrk="1" hangingPunct="1"/>
            <a:r>
              <a:rPr lang="en-US" dirty="0">
                <a:latin typeface="Arial" pitchFamily="34" charset="0"/>
                <a:ea typeface="ＭＳ Ｐゴシック" pitchFamily="34" charset="-128"/>
                <a:sym typeface="Symbol" pitchFamily="18" charset="2"/>
              </a:rPr>
              <a:t>Standard hooks are defined.  Development length is based on pullout and on splitting (bar-to-cover and bar-to-bar).  In walls, shear reinforcement must be bent around extreme longitudinal bars (intended to increase the effectiveness of the hooks).</a:t>
            </a:r>
          </a:p>
          <a:p>
            <a:pPr eaLnBrk="1" hangingPunct="1"/>
            <a:r>
              <a:rPr lang="en-US" dirty="0">
                <a:latin typeface="Arial" pitchFamily="34" charset="0"/>
                <a:ea typeface="ＭＳ Ｐゴシック" pitchFamily="34" charset="-128"/>
                <a:sym typeface="Symbol" pitchFamily="18" charset="2"/>
              </a:rPr>
              <a:t>Required splice length is based on required development length; welded and mechanical splices must develop 1.25 </a:t>
            </a:r>
            <a:r>
              <a:rPr lang="en-US" dirty="0" err="1">
                <a:latin typeface="Arial" pitchFamily="34" charset="0"/>
                <a:ea typeface="ＭＳ Ｐゴシック" pitchFamily="34" charset="-128"/>
                <a:sym typeface="Symbol" pitchFamily="18" charset="2"/>
              </a:rPr>
              <a:t>f</a:t>
            </a:r>
            <a:r>
              <a:rPr lang="en-US" baseline="-25000" dirty="0" err="1">
                <a:latin typeface="Arial" pitchFamily="34" charset="0"/>
                <a:ea typeface="ＭＳ Ｐゴシック" pitchFamily="34" charset="-128"/>
                <a:sym typeface="Symbol" pitchFamily="18" charset="2"/>
              </a:rPr>
              <a:t>y</a:t>
            </a:r>
            <a:r>
              <a:rPr lang="en-US" dirty="0">
                <a:latin typeface="Arial" pitchFamily="34" charset="0"/>
                <a:ea typeface="ＭＳ Ｐゴシック" pitchFamily="34" charset="-128"/>
                <a:sym typeface="Symbol" pitchFamily="18" charset="2"/>
              </a:rPr>
              <a:t> .</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p:txBody>
      </p:sp>
      <p:sp>
        <p:nvSpPr>
          <p:cNvPr id="2" name="Slide Number Placeholder 1"/>
          <p:cNvSpPr>
            <a:spLocks noGrp="1"/>
          </p:cNvSpPr>
          <p:nvPr>
            <p:ph type="sldNum" sz="quarter" idx="10"/>
          </p:nvPr>
        </p:nvSpPr>
        <p:spPr/>
        <p:txBody>
          <a:bodyPr/>
          <a:lstStyle/>
          <a:p>
            <a:r>
              <a:rPr lang="en-US"/>
              <a:t>Design of Masonry Structures - </a:t>
            </a:r>
            <a:fld id="{765B3024-CA5C-4C3E-9F55-F41CDE14E6D4}" type="slidenum">
              <a:rPr lang="en-US" smtClean="0"/>
              <a:pPr/>
              <a:t>98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Arial" pitchFamily="34" charset="0"/>
                <a:ea typeface="ＭＳ Ｐゴシック" pitchFamily="34" charset="-128"/>
              </a:rPr>
              <a:t>The figure shows the stain distribution and equivalent rectangular stress block for the flexural</a:t>
            </a:r>
            <a:r>
              <a:rPr lang="en-US" baseline="0" dirty="0">
                <a:latin typeface="Arial" pitchFamily="34" charset="0"/>
                <a:ea typeface="ＭＳ Ｐゴシック" pitchFamily="34" charset="-128"/>
              </a:rPr>
              <a:t> </a:t>
            </a:r>
            <a:r>
              <a:rPr lang="en-US" dirty="0">
                <a:latin typeface="Arial" pitchFamily="34" charset="0"/>
                <a:ea typeface="ＭＳ Ｐゴシック" pitchFamily="34" charset="-128"/>
              </a:rPr>
              <a:t>design of reinforced masonry</a:t>
            </a:r>
            <a:r>
              <a:rPr lang="en-US" baseline="0" dirty="0">
                <a:latin typeface="Arial" pitchFamily="34" charset="0"/>
                <a:ea typeface="ＭＳ Ｐゴシック" pitchFamily="34" charset="-128"/>
              </a:rPr>
              <a:t>.</a:t>
            </a: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discusses</a:t>
            </a:r>
            <a:r>
              <a:rPr lang="en-US" baseline="0" dirty="0">
                <a:latin typeface="Arial" pitchFamily="34" charset="0"/>
                <a:ea typeface="ＭＳ Ｐゴシック" pitchFamily="34" charset="-128"/>
              </a:rPr>
              <a:t> the maximum reinforcement allowed and shows stress and strain distributions over a wall section subject to axial load and flexure.</a:t>
            </a:r>
            <a:endParaRPr lang="en-US" dirty="0">
              <a:latin typeface="Arial" pitchFamily="34" charset="0"/>
              <a:ea typeface="ＭＳ Ｐゴシック" pitchFamily="34" charset="-128"/>
            </a:endParaRPr>
          </a:p>
          <a:p>
            <a:pPr eaLnBrk="1" hangingPunct="1"/>
            <a:endParaRPr lang="en-US" dirty="0">
              <a:latin typeface="Arial" pitchFamily="34" charset="0"/>
              <a:ea typeface="ＭＳ Ｐゴシック" pitchFamily="34" charset="-128"/>
            </a:endParaRPr>
          </a:p>
          <a:p>
            <a:pPr eaLnBrk="1" hangingPunct="1"/>
            <a:r>
              <a:rPr lang="en-US" dirty="0">
                <a:latin typeface="Arial" pitchFamily="34" charset="0"/>
                <a:ea typeface="ＭＳ Ｐゴシック" pitchFamily="34" charset="-128"/>
              </a:rPr>
              <a:t>This slide illustrates the principle behind the maximum reinforcement limitations of Section 9.3.3.5 of TMS 402.  Assumed is a critical strain gradient, whose maximum value on the compression side of the element is the maximum useful strain in masonry and whose maximum value on the tension side of the element is a multiple of the specified yield strain in that reinforcement.  That multiple depends on the expected flexural ductility demand on the element.  In contrast to the calculation of flexural capacity, the contribution of compressive reinforcement can be considered.</a:t>
            </a:r>
          </a:p>
          <a:p>
            <a:pPr eaLnBrk="1" hangingPunct="1"/>
            <a:r>
              <a:rPr lang="en-US" dirty="0">
                <a:latin typeface="Arial" pitchFamily="34" charset="0"/>
                <a:ea typeface="ＭＳ Ｐゴシック" pitchFamily="34" charset="-128"/>
              </a:rPr>
              <a:t>That critical gradient defines the location of the neutral axis and the dimensions of the compressive stress block.  That, in turn, gives the maximum compressive capacity of that block.  The combination of tensile steel area (acting at a stress limited by </a:t>
            </a:r>
            <a:r>
              <a:rPr lang="en-US" i="1" dirty="0" err="1">
                <a:latin typeface="Arial" pitchFamily="34" charset="0"/>
                <a:ea typeface="ＭＳ Ｐゴシック" pitchFamily="34" charset="-128"/>
              </a:rPr>
              <a:t>f</a:t>
            </a:r>
            <a:r>
              <a:rPr lang="en-US" i="1" baseline="-25000" dirty="0" err="1">
                <a:latin typeface="Arial" pitchFamily="34" charset="0"/>
                <a:ea typeface="ＭＳ Ｐゴシック" pitchFamily="34" charset="-128"/>
              </a:rPr>
              <a:t>y</a:t>
            </a:r>
            <a:r>
              <a:rPr lang="en-US" dirty="0">
                <a:latin typeface="Arial" pitchFamily="34" charset="0"/>
                <a:ea typeface="ＭＳ Ｐゴシック" pitchFamily="34" charset="-128"/>
              </a:rPr>
              <a:t>) and axial compression must not exceed that compressive capacity.  The intent of this provision is to prevent compressive crushing of that block and, therefore, ensure tension-controlled behavior.</a:t>
            </a:r>
          </a:p>
        </p:txBody>
      </p:sp>
      <p:sp>
        <p:nvSpPr>
          <p:cNvPr id="4" name="Slide Number Placeholder 3"/>
          <p:cNvSpPr>
            <a:spLocks noGrp="1"/>
          </p:cNvSpPr>
          <p:nvPr>
            <p:ph type="sldNum" sz="quarter" idx="10"/>
          </p:nvPr>
        </p:nvSpPr>
        <p:spPr/>
        <p:txBody>
          <a:bodyPr/>
          <a:lstStyle/>
          <a:p>
            <a:r>
              <a:rPr lang="en-US"/>
              <a:t>Design of Masonry Structures - </a:t>
            </a:r>
            <a:fld id="{765B3024-CA5C-4C3E-9F55-F41CDE14E6D4}" type="slidenum">
              <a:rPr lang="en-US" smtClean="0"/>
              <a:pPr/>
              <a:t>99</a:t>
            </a:fld>
            <a:endParaRPr lang="en-US" dirty="0"/>
          </a:p>
        </p:txBody>
      </p:sp>
    </p:spTree>
    <p:extLst>
      <p:ext uri="{BB962C8B-B14F-4D97-AF65-F5344CB8AC3E}">
        <p14:creationId xmlns:p14="http://schemas.microsoft.com/office/powerpoint/2010/main" val="405233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D7EC9CEF-34A2-485E-85AB-890B90C35875}" type="slidenum">
              <a:rPr lang="en-US"/>
              <a:pPr/>
              <a:t>‹#›</a:t>
            </a:fld>
            <a:endParaRPr lang="en-US"/>
          </a:p>
        </p:txBody>
      </p:sp>
    </p:spTree>
    <p:extLst>
      <p:ext uri="{BB962C8B-B14F-4D97-AF65-F5344CB8AC3E}">
        <p14:creationId xmlns:p14="http://schemas.microsoft.com/office/powerpoint/2010/main" val="3815797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61D31CA3-CC92-48B7-828F-DAC9552AF2FC}" type="slidenum">
              <a:rPr lang="en-US"/>
              <a:pPr/>
              <a:t>‹#›</a:t>
            </a:fld>
            <a:endParaRPr lang="en-US"/>
          </a:p>
        </p:txBody>
      </p:sp>
    </p:spTree>
    <p:extLst>
      <p:ext uri="{BB962C8B-B14F-4D97-AF65-F5344CB8AC3E}">
        <p14:creationId xmlns:p14="http://schemas.microsoft.com/office/powerpoint/2010/main" val="1600783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256A8288-D69D-4D04-A778-B0489B020DE8}" type="slidenum">
              <a:rPr lang="en-US"/>
              <a:pPr/>
              <a:t>‹#›</a:t>
            </a:fld>
            <a:endParaRPr lang="en-US"/>
          </a:p>
        </p:txBody>
      </p:sp>
    </p:spTree>
    <p:extLst>
      <p:ext uri="{BB962C8B-B14F-4D97-AF65-F5344CB8AC3E}">
        <p14:creationId xmlns:p14="http://schemas.microsoft.com/office/powerpoint/2010/main" val="22766003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AE667B69-9010-4AE1-A338-72A5C472A2C1}" type="slidenum">
              <a:rPr lang="en-US"/>
              <a:pPr/>
              <a:t>‹#›</a:t>
            </a:fld>
            <a:endParaRPr lang="en-US"/>
          </a:p>
        </p:txBody>
      </p:sp>
    </p:spTree>
    <p:extLst>
      <p:ext uri="{BB962C8B-B14F-4D97-AF65-F5344CB8AC3E}">
        <p14:creationId xmlns:p14="http://schemas.microsoft.com/office/powerpoint/2010/main" val="4071381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6" name="Rectangle 11"/>
          <p:cNvSpPr>
            <a:spLocks noGrp="1" noChangeArrowheads="1"/>
          </p:cNvSpPr>
          <p:nvPr>
            <p:ph type="sldNum" sz="quarter" idx="11"/>
          </p:nvPr>
        </p:nvSpPr>
        <p:spPr/>
        <p:txBody>
          <a:bodyPr/>
          <a:lstStyle>
            <a:lvl1pPr>
              <a:defRPr/>
            </a:lvl1pPr>
          </a:lstStyle>
          <a:p>
            <a:r>
              <a:rPr lang="en-US"/>
              <a:t>Design of Masonry Structures 12 - </a:t>
            </a:r>
            <a:fld id="{639521D1-C660-48E3-A6E4-F6B93D6F9A69}" type="slidenum">
              <a:rPr lang="en-US"/>
              <a:pPr/>
              <a:t>‹#›</a:t>
            </a:fld>
            <a:endParaRPr lang="en-US"/>
          </a:p>
        </p:txBody>
      </p:sp>
    </p:spTree>
    <p:extLst>
      <p:ext uri="{BB962C8B-B14F-4D97-AF65-F5344CB8AC3E}">
        <p14:creationId xmlns:p14="http://schemas.microsoft.com/office/powerpoint/2010/main" val="5281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AE2C0AAE-D2D7-490C-9CC3-DE6235C9F373}" type="slidenum">
              <a:rPr lang="en-US"/>
              <a:pPr/>
              <a:t>‹#›</a:t>
            </a:fld>
            <a:endParaRPr lang="en-US"/>
          </a:p>
        </p:txBody>
      </p:sp>
    </p:spTree>
    <p:extLst>
      <p:ext uri="{BB962C8B-B14F-4D97-AF65-F5344CB8AC3E}">
        <p14:creationId xmlns:p14="http://schemas.microsoft.com/office/powerpoint/2010/main" val="1701931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5" name="Rectangle 11"/>
          <p:cNvSpPr>
            <a:spLocks noGrp="1" noChangeArrowheads="1"/>
          </p:cNvSpPr>
          <p:nvPr>
            <p:ph type="sldNum" sz="quarter" idx="11"/>
          </p:nvPr>
        </p:nvSpPr>
        <p:spPr/>
        <p:txBody>
          <a:bodyPr/>
          <a:lstStyle>
            <a:lvl1pPr>
              <a:defRPr/>
            </a:lvl1pPr>
          </a:lstStyle>
          <a:p>
            <a:r>
              <a:rPr lang="en-US"/>
              <a:t>Design of Masonry Structures 12 - </a:t>
            </a:r>
            <a:fld id="{92676C5C-518E-477A-ABE8-6F48CBEF3785}" type="slidenum">
              <a:rPr lang="en-US"/>
              <a:pPr/>
              <a:t>‹#›</a:t>
            </a:fld>
            <a:endParaRPr lang="en-US"/>
          </a:p>
        </p:txBody>
      </p:sp>
    </p:spTree>
    <p:extLst>
      <p:ext uri="{BB962C8B-B14F-4D97-AF65-F5344CB8AC3E}">
        <p14:creationId xmlns:p14="http://schemas.microsoft.com/office/powerpoint/2010/main" val="1821633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6" name="Rectangle 11"/>
          <p:cNvSpPr>
            <a:spLocks noGrp="1" noChangeArrowheads="1"/>
          </p:cNvSpPr>
          <p:nvPr>
            <p:ph type="sldNum" sz="quarter" idx="11"/>
          </p:nvPr>
        </p:nvSpPr>
        <p:spPr/>
        <p:txBody>
          <a:bodyPr/>
          <a:lstStyle>
            <a:lvl1pPr>
              <a:defRPr/>
            </a:lvl1pPr>
          </a:lstStyle>
          <a:p>
            <a:r>
              <a:rPr lang="en-US"/>
              <a:t>Design of Masonry Structures 12 - </a:t>
            </a:r>
            <a:fld id="{B729D0A1-3EF8-4C48-B846-E7827EED6566}" type="slidenum">
              <a:rPr lang="en-US"/>
              <a:pPr/>
              <a:t>‹#›</a:t>
            </a:fld>
            <a:endParaRPr lang="en-US"/>
          </a:p>
        </p:txBody>
      </p:sp>
    </p:spTree>
    <p:extLst>
      <p:ext uri="{BB962C8B-B14F-4D97-AF65-F5344CB8AC3E}">
        <p14:creationId xmlns:p14="http://schemas.microsoft.com/office/powerpoint/2010/main" val="2899587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8" name="Rectangle 11"/>
          <p:cNvSpPr>
            <a:spLocks noGrp="1" noChangeArrowheads="1"/>
          </p:cNvSpPr>
          <p:nvPr>
            <p:ph type="sldNum" sz="quarter" idx="11"/>
          </p:nvPr>
        </p:nvSpPr>
        <p:spPr/>
        <p:txBody>
          <a:bodyPr/>
          <a:lstStyle>
            <a:lvl1pPr>
              <a:defRPr/>
            </a:lvl1pPr>
          </a:lstStyle>
          <a:p>
            <a:r>
              <a:rPr lang="en-US"/>
              <a:t>Design of Masonry Structures 12 - </a:t>
            </a:r>
            <a:fld id="{68728037-7A6B-43A5-9279-ECE19820456F}" type="slidenum">
              <a:rPr lang="en-US"/>
              <a:pPr/>
              <a:t>‹#›</a:t>
            </a:fld>
            <a:endParaRPr lang="en-US"/>
          </a:p>
        </p:txBody>
      </p:sp>
    </p:spTree>
    <p:extLst>
      <p:ext uri="{BB962C8B-B14F-4D97-AF65-F5344CB8AC3E}">
        <p14:creationId xmlns:p14="http://schemas.microsoft.com/office/powerpoint/2010/main" val="1533664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4" name="Rectangle 11"/>
          <p:cNvSpPr>
            <a:spLocks noGrp="1" noChangeArrowheads="1"/>
          </p:cNvSpPr>
          <p:nvPr>
            <p:ph type="sldNum" sz="quarter" idx="11"/>
          </p:nvPr>
        </p:nvSpPr>
        <p:spPr/>
        <p:txBody>
          <a:bodyPr/>
          <a:lstStyle>
            <a:lvl1pPr>
              <a:defRPr/>
            </a:lvl1pPr>
          </a:lstStyle>
          <a:p>
            <a:r>
              <a:rPr lang="en-US"/>
              <a:t>Design of Masonry Structures 12 - </a:t>
            </a:r>
            <a:fld id="{300591E9-BD67-4F13-8D82-25813170FAAE}" type="slidenum">
              <a:rPr lang="en-US"/>
              <a:pPr/>
              <a:t>‹#›</a:t>
            </a:fld>
            <a:endParaRPr lang="en-US"/>
          </a:p>
        </p:txBody>
      </p:sp>
    </p:spTree>
    <p:extLst>
      <p:ext uri="{BB962C8B-B14F-4D97-AF65-F5344CB8AC3E}">
        <p14:creationId xmlns:p14="http://schemas.microsoft.com/office/powerpoint/2010/main" val="2459683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3" name="Rectangle 11"/>
          <p:cNvSpPr>
            <a:spLocks noGrp="1" noChangeArrowheads="1"/>
          </p:cNvSpPr>
          <p:nvPr>
            <p:ph type="sldNum" sz="quarter" idx="11"/>
          </p:nvPr>
        </p:nvSpPr>
        <p:spPr/>
        <p:txBody>
          <a:bodyPr/>
          <a:lstStyle>
            <a:lvl1pPr>
              <a:defRPr/>
            </a:lvl1pPr>
          </a:lstStyle>
          <a:p>
            <a:r>
              <a:rPr lang="en-US"/>
              <a:t>Design of Masonry Structures 12 - </a:t>
            </a:r>
            <a:fld id="{EF749C7F-3CD7-41D9-99E5-579B16AC8F24}" type="slidenum">
              <a:rPr lang="en-US"/>
              <a:pPr/>
              <a:t>‹#›</a:t>
            </a:fld>
            <a:endParaRPr lang="en-US"/>
          </a:p>
        </p:txBody>
      </p:sp>
    </p:spTree>
    <p:extLst>
      <p:ext uri="{BB962C8B-B14F-4D97-AF65-F5344CB8AC3E}">
        <p14:creationId xmlns:p14="http://schemas.microsoft.com/office/powerpoint/2010/main" val="309122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6" name="Rectangle 11"/>
          <p:cNvSpPr>
            <a:spLocks noGrp="1" noChangeArrowheads="1"/>
          </p:cNvSpPr>
          <p:nvPr>
            <p:ph type="sldNum" sz="quarter" idx="11"/>
          </p:nvPr>
        </p:nvSpPr>
        <p:spPr/>
        <p:txBody>
          <a:bodyPr/>
          <a:lstStyle>
            <a:lvl1pPr>
              <a:defRPr/>
            </a:lvl1pPr>
          </a:lstStyle>
          <a:p>
            <a:r>
              <a:rPr lang="en-US"/>
              <a:t>Design of Masonry Structures 12 - </a:t>
            </a:r>
            <a:fld id="{89062F22-991E-4154-A7CE-03639D62BADC}" type="slidenum">
              <a:rPr lang="en-US"/>
              <a:pPr/>
              <a:t>‹#›</a:t>
            </a:fld>
            <a:endParaRPr lang="en-US"/>
          </a:p>
        </p:txBody>
      </p:sp>
    </p:spTree>
    <p:extLst>
      <p:ext uri="{BB962C8B-B14F-4D97-AF65-F5344CB8AC3E}">
        <p14:creationId xmlns:p14="http://schemas.microsoft.com/office/powerpoint/2010/main" val="1420409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p:txBody>
          <a:bodyPr/>
          <a:lstStyle>
            <a:lvl1pPr>
              <a:defRPr/>
            </a:lvl1pPr>
          </a:lstStyle>
          <a:p>
            <a:pPr>
              <a:defRPr/>
            </a:pPr>
            <a:r>
              <a:rPr lang="en-US"/>
              <a:t>Instructional Material Complementing FEMA P-1051, Design Examples</a:t>
            </a:r>
            <a:endParaRPr lang="en-US" i="1"/>
          </a:p>
        </p:txBody>
      </p:sp>
      <p:sp>
        <p:nvSpPr>
          <p:cNvPr id="6" name="Rectangle 11"/>
          <p:cNvSpPr>
            <a:spLocks noGrp="1" noChangeArrowheads="1"/>
          </p:cNvSpPr>
          <p:nvPr>
            <p:ph type="sldNum" sz="quarter" idx="11"/>
          </p:nvPr>
        </p:nvSpPr>
        <p:spPr/>
        <p:txBody>
          <a:bodyPr/>
          <a:lstStyle>
            <a:lvl1pPr>
              <a:defRPr/>
            </a:lvl1pPr>
          </a:lstStyle>
          <a:p>
            <a:r>
              <a:rPr lang="en-US"/>
              <a:t>Design of Masonry Structures 12 - </a:t>
            </a:r>
            <a:fld id="{78B4F27E-3CC5-428E-8CF9-DFCD43E46C09}" type="slidenum">
              <a:rPr lang="en-US"/>
              <a:pPr/>
              <a:t>‹#›</a:t>
            </a:fld>
            <a:endParaRPr lang="en-US"/>
          </a:p>
        </p:txBody>
      </p:sp>
    </p:spTree>
    <p:extLst>
      <p:ext uri="{BB962C8B-B14F-4D97-AF65-F5344CB8AC3E}">
        <p14:creationId xmlns:p14="http://schemas.microsoft.com/office/powerpoint/2010/main" val="1102807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704850" y="14208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6" name="Rectangle 10"/>
          <p:cNvSpPr>
            <a:spLocks noGrp="1" noChangeArrowheads="1"/>
          </p:cNvSpPr>
          <p:nvPr>
            <p:ph type="ftr" sz="quarter" idx="3"/>
          </p:nvPr>
        </p:nvSpPr>
        <p:spPr bwMode="auto">
          <a:xfrm>
            <a:off x="2055813" y="6629400"/>
            <a:ext cx="4405312" cy="228600"/>
          </a:xfrm>
          <a:prstGeom prst="rect">
            <a:avLst/>
          </a:prstGeom>
          <a:noFill/>
          <a:ln>
            <a:noFill/>
          </a:ln>
          <a:effectLst/>
          <a:extLst/>
        </p:spPr>
        <p:txBody>
          <a:bodyPr vert="horz" wrap="square" lIns="91440" tIns="45720" rIns="91440" bIns="45720" numCol="1" anchor="b" anchorCtr="1" compatLnSpc="1">
            <a:prstTxWarp prst="textNoShape">
              <a:avLst/>
            </a:prstTxWarp>
          </a:bodyPr>
          <a:lstStyle>
            <a:lvl1pPr algn="ctr">
              <a:spcBef>
                <a:spcPct val="50000"/>
              </a:spcBef>
              <a:defRPr sz="900" b="1">
                <a:solidFill>
                  <a:schemeClr val="accent2"/>
                </a:solidFill>
                <a:latin typeface="Arial" charset="0"/>
                <a:ea typeface="+mn-ea"/>
                <a:cs typeface="+mn-cs"/>
              </a:defRPr>
            </a:lvl1pPr>
          </a:lstStyle>
          <a:p>
            <a:pPr>
              <a:defRPr/>
            </a:pPr>
            <a:r>
              <a:rPr lang="en-US"/>
              <a:t>Instructional Material Complementing FEMA P-1051, Design Examples</a:t>
            </a:r>
            <a:endParaRPr lang="en-US" i="1"/>
          </a:p>
        </p:txBody>
      </p:sp>
      <p:sp>
        <p:nvSpPr>
          <p:cNvPr id="4107" name="Rectangle 11"/>
          <p:cNvSpPr>
            <a:spLocks noGrp="1" noChangeArrowheads="1"/>
          </p:cNvSpPr>
          <p:nvPr>
            <p:ph type="sldNum" sz="quarter" idx="4"/>
          </p:nvPr>
        </p:nvSpPr>
        <p:spPr bwMode="auto">
          <a:xfrm>
            <a:off x="6356350" y="6570663"/>
            <a:ext cx="2787650" cy="2873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900" b="1">
                <a:solidFill>
                  <a:schemeClr val="accent2"/>
                </a:solidFill>
              </a:defRPr>
            </a:lvl1pPr>
          </a:lstStyle>
          <a:p>
            <a:r>
              <a:rPr lang="en-US"/>
              <a:t>Design of Masonry Structures - </a:t>
            </a:r>
            <a:fld id="{79F89377-0802-4DCA-99B6-E6BB6EF5A07D}" type="slidenum">
              <a:rPr lang="en-US"/>
              <a:pPr/>
              <a:t>‹#›</a:t>
            </a:fld>
            <a:endParaRPr lang="en-US"/>
          </a:p>
        </p:txBody>
      </p:sp>
      <p:pic>
        <p:nvPicPr>
          <p:cNvPr id="1030" name="Picture 8" descr="FEMAnewlogo"/>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42875" y="6442075"/>
            <a:ext cx="9175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146175" y="645318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 id="2147483937" r:id="rId13"/>
  </p:sldLayoutIdLst>
  <p:hf hdr="0" dt="0"/>
  <p:txStyles>
    <p:titleStyle>
      <a:lvl1pPr algn="ctr" rtl="0" eaLnBrk="0" fontAlgn="base" hangingPunct="0">
        <a:spcBef>
          <a:spcPct val="0"/>
        </a:spcBef>
        <a:spcAft>
          <a:spcPct val="0"/>
        </a:spcAft>
        <a:defRPr sz="3600" b="1">
          <a:solidFill>
            <a:schemeClr val="accent2"/>
          </a:solidFill>
          <a:latin typeface="+mj-lt"/>
          <a:ea typeface="ＭＳ Ｐゴシック" charset="0"/>
          <a:cs typeface="ＭＳ Ｐゴシック" charset="0"/>
        </a:defRPr>
      </a:lvl1pPr>
      <a:lvl2pPr algn="ctr" rtl="0" eaLnBrk="0" fontAlgn="base" hangingPunct="0">
        <a:spcBef>
          <a:spcPct val="0"/>
        </a:spcBef>
        <a:spcAft>
          <a:spcPct val="0"/>
        </a:spcAft>
        <a:defRPr sz="3600" b="1">
          <a:solidFill>
            <a:schemeClr val="accent2"/>
          </a:solidFill>
          <a:latin typeface="Arial" charset="0"/>
          <a:ea typeface="ＭＳ Ｐゴシック" charset="0"/>
          <a:cs typeface="ＭＳ Ｐゴシック" charset="0"/>
        </a:defRPr>
      </a:lvl2pPr>
      <a:lvl3pPr algn="ctr" rtl="0" eaLnBrk="0" fontAlgn="base" hangingPunct="0">
        <a:spcBef>
          <a:spcPct val="0"/>
        </a:spcBef>
        <a:spcAft>
          <a:spcPct val="0"/>
        </a:spcAft>
        <a:defRPr sz="3600" b="1">
          <a:solidFill>
            <a:schemeClr val="accent2"/>
          </a:solidFill>
          <a:latin typeface="Arial" charset="0"/>
          <a:ea typeface="ＭＳ Ｐゴシック" charset="0"/>
          <a:cs typeface="ＭＳ Ｐゴシック" charset="0"/>
        </a:defRPr>
      </a:lvl3pPr>
      <a:lvl4pPr algn="ctr" rtl="0" eaLnBrk="0" fontAlgn="base" hangingPunct="0">
        <a:spcBef>
          <a:spcPct val="0"/>
        </a:spcBef>
        <a:spcAft>
          <a:spcPct val="0"/>
        </a:spcAft>
        <a:defRPr sz="3600" b="1">
          <a:solidFill>
            <a:schemeClr val="accent2"/>
          </a:solidFill>
          <a:latin typeface="Arial" charset="0"/>
          <a:ea typeface="ＭＳ Ｐゴシック" charset="0"/>
          <a:cs typeface="ＭＳ Ｐゴシック" charset="0"/>
        </a:defRPr>
      </a:lvl4pPr>
      <a:lvl5pPr algn="ctr" rtl="0" eaLnBrk="0" fontAlgn="base" hangingPunct="0">
        <a:spcBef>
          <a:spcPct val="0"/>
        </a:spcBef>
        <a:spcAft>
          <a:spcPct val="0"/>
        </a:spcAft>
        <a:defRPr sz="3600" b="1">
          <a:solidFill>
            <a:schemeClr val="accent2"/>
          </a:solidFill>
          <a:latin typeface="Arial" charset="0"/>
          <a:ea typeface="ＭＳ Ｐゴシック" charset="0"/>
          <a:cs typeface="ＭＳ Ｐゴシック" charset="0"/>
        </a:defRPr>
      </a:lvl5pPr>
      <a:lvl6pPr marL="457200" algn="ctr" rtl="0" fontAlgn="base">
        <a:spcBef>
          <a:spcPct val="0"/>
        </a:spcBef>
        <a:spcAft>
          <a:spcPct val="0"/>
        </a:spcAft>
        <a:defRPr sz="3600" b="1">
          <a:solidFill>
            <a:schemeClr val="accent2"/>
          </a:solidFill>
          <a:latin typeface="Arial" charset="0"/>
        </a:defRPr>
      </a:lvl6pPr>
      <a:lvl7pPr marL="914400" algn="ctr" rtl="0" fontAlgn="base">
        <a:spcBef>
          <a:spcPct val="0"/>
        </a:spcBef>
        <a:spcAft>
          <a:spcPct val="0"/>
        </a:spcAft>
        <a:defRPr sz="3600" b="1">
          <a:solidFill>
            <a:schemeClr val="accent2"/>
          </a:solidFill>
          <a:latin typeface="Arial" charset="0"/>
        </a:defRPr>
      </a:lvl7pPr>
      <a:lvl8pPr marL="1371600" algn="ctr" rtl="0" fontAlgn="base">
        <a:spcBef>
          <a:spcPct val="0"/>
        </a:spcBef>
        <a:spcAft>
          <a:spcPct val="0"/>
        </a:spcAft>
        <a:defRPr sz="3600" b="1">
          <a:solidFill>
            <a:schemeClr val="accent2"/>
          </a:solidFill>
          <a:latin typeface="Arial" charset="0"/>
        </a:defRPr>
      </a:lvl8pPr>
      <a:lvl9pPr marL="1828800" algn="ctr" rtl="0" fontAlgn="base">
        <a:spcBef>
          <a:spcPct val="0"/>
        </a:spcBef>
        <a:spcAft>
          <a:spcPct val="0"/>
        </a:spcAft>
        <a:defRPr sz="3600" b="1">
          <a:solidFill>
            <a:schemeClr val="accent2"/>
          </a:solidFill>
          <a:latin typeface="Arial" charset="0"/>
        </a:defRPr>
      </a:lvl9pPr>
    </p:titleStyle>
    <p:bodyStyle>
      <a:lvl1pPr marL="342900" indent="-342900" algn="l" rtl="0" eaLnBrk="0" fontAlgn="base" hangingPunct="0">
        <a:spcBef>
          <a:spcPct val="20000"/>
        </a:spcBef>
        <a:spcAft>
          <a:spcPct val="0"/>
        </a:spcAft>
        <a:buClr>
          <a:srgbClr val="FF0000"/>
        </a:buClr>
        <a:buSzPct val="125000"/>
        <a:buFont typeface="Arial" pitchFamily="34" charset="0"/>
        <a:buChar char="●"/>
        <a:defRPr sz="2400" b="1">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200" b="1">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55.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2.wmf"/><Relationship Id="rId4" Type="http://schemas.openxmlformats.org/officeDocument/2006/relationships/oleObject" Target="../embeddings/oleObject1.bin"/></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image" Target="../media/image24.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3.wmf"/><Relationship Id="rId4" Type="http://schemas.openxmlformats.org/officeDocument/2006/relationships/oleObject" Target="../embeddings/oleObject2.bin"/></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6.emf"/><Relationship Id="rId4" Type="http://schemas.openxmlformats.org/officeDocument/2006/relationships/oleObject" Target="../embeddings/oleObject4.bin"/></Relationships>
</file>

<file path=ppt/slides/_rels/slide1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28.wmf"/><Relationship Id="rId10" Type="http://schemas.openxmlformats.org/officeDocument/2006/relationships/image" Target="../media/image25.jpeg"/><Relationship Id="rId4" Type="http://schemas.openxmlformats.org/officeDocument/2006/relationships/oleObject" Target="../embeddings/oleObject5.bin"/><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30.emf"/><Relationship Id="rId4" Type="http://schemas.openxmlformats.org/officeDocument/2006/relationships/oleObject" Target="../embeddings/oleObject6.bin"/></Relationships>
</file>

<file path=ppt/slides/_rels/slide1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31.emf"/><Relationship Id="rId4" Type="http://schemas.openxmlformats.org/officeDocument/2006/relationships/oleObject" Target="../embeddings/oleObject7.bin"/></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3.xml"/><Relationship Id="rId1" Type="http://schemas.openxmlformats.org/officeDocument/2006/relationships/vmlDrawing" Target="../drawings/vmlDrawing7.vml"/><Relationship Id="rId5" Type="http://schemas.openxmlformats.org/officeDocument/2006/relationships/image" Target="../media/image24.wmf"/><Relationship Id="rId4" Type="http://schemas.openxmlformats.org/officeDocument/2006/relationships/oleObject" Target="../embeddings/oleObject8.bin"/></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8" Type="http://schemas.openxmlformats.org/officeDocument/2006/relationships/hyperlink" Target="http://www.ncma.org/" TargetMode="External"/><Relationship Id="rId3" Type="http://schemas.openxmlformats.org/officeDocument/2006/relationships/hyperlink" Target="http://www.bssconline.org/" TargetMode="External"/><Relationship Id="rId7" Type="http://schemas.openxmlformats.org/officeDocument/2006/relationships/hyperlink" Target="http://www.masonrystandards.org/" TargetMode="External"/><Relationship Id="rId2" Type="http://schemas.openxmlformats.org/officeDocument/2006/relationships/notesSlide" Target="../notesSlides/notesSlide152.xml"/><Relationship Id="rId1" Type="http://schemas.openxmlformats.org/officeDocument/2006/relationships/slideLayout" Target="../slideLayouts/slideLayout2.xml"/><Relationship Id="rId6" Type="http://schemas.openxmlformats.org/officeDocument/2006/relationships/hyperlink" Target="http://www.seinstitute.org/" TargetMode="External"/><Relationship Id="rId5" Type="http://schemas.openxmlformats.org/officeDocument/2006/relationships/hyperlink" Target="http://www.concrete.org/" TargetMode="External"/><Relationship Id="rId4" Type="http://schemas.openxmlformats.org/officeDocument/2006/relationships/hyperlink" Target="http://www.masonrysociety.org/" TargetMode="External"/><Relationship Id="rId9" Type="http://schemas.openxmlformats.org/officeDocument/2006/relationships/hyperlink" Target="http://www.bia.org/" TargetMode="Externa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17411"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C88328FB-1F4E-4D6D-8036-E84279125C3F}" type="slidenum">
              <a:rPr lang="en-US" sz="900">
                <a:solidFill>
                  <a:schemeClr val="accent2"/>
                </a:solidFill>
              </a:rPr>
              <a:pPr eaLnBrk="1" hangingPunct="1"/>
              <a:t>1</a:t>
            </a:fld>
            <a:endParaRPr lang="en-US" sz="900">
              <a:solidFill>
                <a:schemeClr val="accent2"/>
              </a:solidFill>
            </a:endParaRPr>
          </a:p>
        </p:txBody>
      </p:sp>
      <p:sp>
        <p:nvSpPr>
          <p:cNvPr id="11" name="TextBox 10">
            <a:hlinkClick r:id="rId3" action="ppaction://hlinksldjump" tooltip="Any modifications made to the file represent the presenters' opinion only. "/>
          </p:cNvPr>
          <p:cNvSpPr txBox="1"/>
          <p:nvPr/>
        </p:nvSpPr>
        <p:spPr>
          <a:xfrm>
            <a:off x="7682520" y="6148254"/>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10" name="Picture 9" descr="2015 NEHRP Recommended Seismic Provis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372" y="1009092"/>
            <a:ext cx="3825028" cy="49388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7413" name="TextBox 7"/>
          <p:cNvSpPr txBox="1">
            <a:spLocks noChangeArrowheads="1"/>
          </p:cNvSpPr>
          <p:nvPr/>
        </p:nvSpPr>
        <p:spPr bwMode="auto">
          <a:xfrm>
            <a:off x="4933950" y="4220493"/>
            <a:ext cx="37625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r>
              <a:rPr lang="en-US" sz="1600" b="1" i="1" dirty="0">
                <a:latin typeface="Times New Roman" pitchFamily="18" charset="0"/>
                <a:cs typeface="Times New Roman" pitchFamily="18" charset="0"/>
              </a:rPr>
              <a:t>Edited by David Sommer, PE, SE</a:t>
            </a:r>
          </a:p>
          <a:p>
            <a:pPr algn="r" eaLnBrk="1" hangingPunct="1"/>
            <a:r>
              <a:rPr lang="en-US" sz="1600" b="1" i="1" dirty="0">
                <a:latin typeface="Times New Roman" pitchFamily="18" charset="0"/>
                <a:cs typeface="Times New Roman" pitchFamily="18" charset="0"/>
              </a:rPr>
              <a:t>Includes materials originally developed by</a:t>
            </a:r>
          </a:p>
          <a:p>
            <a:pPr algn="r" eaLnBrk="1" hangingPunct="1"/>
            <a:r>
              <a:rPr lang="en-US" sz="1600" b="1" i="1" dirty="0">
                <a:latin typeface="Times New Roman" pitchFamily="18" charset="0"/>
                <a:cs typeface="Times New Roman" pitchFamily="18" charset="0"/>
              </a:rPr>
              <a:t>Richard </a:t>
            </a:r>
            <a:r>
              <a:rPr lang="en-US" sz="1600" b="1" i="1" dirty="0" err="1">
                <a:latin typeface="Times New Roman" pitchFamily="18" charset="0"/>
                <a:cs typeface="Times New Roman" pitchFamily="18" charset="0"/>
              </a:rPr>
              <a:t>Klingner</a:t>
            </a:r>
            <a:r>
              <a:rPr lang="en-US" sz="1600" b="1" i="1" dirty="0">
                <a:latin typeface="Times New Roman" pitchFamily="18" charset="0"/>
                <a:cs typeface="Times New Roman" pitchFamily="18" charset="0"/>
              </a:rPr>
              <a:t>, PE, PhD</a:t>
            </a:r>
          </a:p>
        </p:txBody>
      </p:sp>
      <p:sp>
        <p:nvSpPr>
          <p:cNvPr id="17409" name="Title 1"/>
          <p:cNvSpPr>
            <a:spLocks noGrp="1"/>
          </p:cNvSpPr>
          <p:nvPr>
            <p:ph type="ctrTitle"/>
          </p:nvPr>
        </p:nvSpPr>
        <p:spPr>
          <a:xfrm>
            <a:off x="4343400" y="2684989"/>
            <a:ext cx="4353118" cy="1470025"/>
          </a:xfrm>
        </p:spPr>
        <p:txBody>
          <a:bodyPr/>
          <a:lstStyle/>
          <a:p>
            <a:pPr algn="r"/>
            <a:r>
              <a:rPr lang="en-US" sz="2800" dirty="0">
                <a:solidFill>
                  <a:schemeClr val="tx1"/>
                </a:solidFill>
                <a:latin typeface="Times New Roman" panose="02020603050405020304" pitchFamily="18" charset="0"/>
                <a:ea typeface="ＭＳ Ｐゴシック" pitchFamily="34" charset="-128"/>
                <a:cs typeface="Times New Roman" panose="02020603050405020304" pitchFamily="18" charset="0"/>
              </a:rPr>
              <a:t>Masonry Structures</a:t>
            </a:r>
            <a:br>
              <a:rPr lang="en-US" sz="2800" dirty="0">
                <a:solidFill>
                  <a:schemeClr val="tx1"/>
                </a:solidFill>
                <a:latin typeface="Times New Roman" panose="02020603050405020304" pitchFamily="18" charset="0"/>
                <a:ea typeface="ＭＳ Ｐゴシック" pitchFamily="34" charset="-128"/>
                <a:cs typeface="Times New Roman" panose="02020603050405020304" pitchFamily="18" charset="0"/>
              </a:rPr>
            </a:br>
            <a:r>
              <a:rPr lang="en-US" sz="1800" i="1" dirty="0">
                <a:solidFill>
                  <a:schemeClr val="tx1"/>
                </a:solidFill>
                <a:latin typeface="Times New Roman" panose="02020603050405020304" pitchFamily="18" charset="0"/>
                <a:ea typeface="ＭＳ Ｐゴシック" pitchFamily="34" charset="-128"/>
                <a:cs typeface="Times New Roman" panose="02020603050405020304" pitchFamily="18" charset="0"/>
              </a:rPr>
              <a:t>James Robert Harris, PE, PhD, and Fredrick R. </a:t>
            </a:r>
            <a:r>
              <a:rPr lang="en-US" sz="1800" i="1" dirty="0" err="1">
                <a:solidFill>
                  <a:schemeClr val="tx1"/>
                </a:solidFill>
                <a:latin typeface="Times New Roman" panose="02020603050405020304" pitchFamily="18" charset="0"/>
                <a:ea typeface="ＭＳ Ｐゴシック" pitchFamily="34" charset="-128"/>
                <a:cs typeface="Times New Roman" panose="02020603050405020304" pitchFamily="18" charset="0"/>
              </a:rPr>
              <a:t>Rutz</a:t>
            </a:r>
            <a:r>
              <a:rPr lang="en-US" sz="1800" i="1" dirty="0">
                <a:solidFill>
                  <a:schemeClr val="tx1"/>
                </a:solidFill>
                <a:latin typeface="Times New Roman" panose="02020603050405020304" pitchFamily="18" charset="0"/>
                <a:ea typeface="ＭＳ Ｐゴシック" pitchFamily="34" charset="-128"/>
                <a:cs typeface="Times New Roman" panose="02020603050405020304" pitchFamily="18" charset="0"/>
              </a:rPr>
              <a:t>, PE, PhD</a:t>
            </a:r>
            <a:endParaRPr lang="en-US" sz="2800" i="1" dirty="0">
              <a:solidFill>
                <a:schemeClr val="tx1"/>
              </a:solidFill>
              <a:latin typeface="Times New Roman" panose="02020603050405020304" pitchFamily="18" charset="0"/>
              <a:ea typeface="ＭＳ Ｐゴシック" pitchFamily="34" charset="-128"/>
              <a:cs typeface="Times New Roman" panose="02020603050405020304" pitchFamily="18" charset="0"/>
            </a:endParaRPr>
          </a:p>
        </p:txBody>
      </p:sp>
      <p:pic>
        <p:nvPicPr>
          <p:cNvPr id="296962" name="Picture 2" title="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9293" y="2028825"/>
            <a:ext cx="657225"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584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AFC6F34-C817-4D5B-A586-86D346CCEEE6}" type="slidenum">
              <a:rPr lang="en-US" sz="900">
                <a:solidFill>
                  <a:schemeClr val="accent2"/>
                </a:solidFill>
              </a:rPr>
              <a:pPr eaLnBrk="1" hangingPunct="1"/>
              <a:t>10</a:t>
            </a:fld>
            <a:endParaRPr lang="en-US" sz="900">
              <a:solidFill>
                <a:schemeClr val="accent2"/>
              </a:solidFill>
            </a:endParaRPr>
          </a:p>
        </p:txBody>
      </p:sp>
      <p:grpSp>
        <p:nvGrpSpPr>
          <p:cNvPr id="35845" name="Group 4" descr="Basics of concrete masonry units (CMU)&#10;"/>
          <p:cNvGrpSpPr>
            <a:grpSpLocks/>
          </p:cNvGrpSpPr>
          <p:nvPr/>
        </p:nvGrpSpPr>
        <p:grpSpPr bwMode="auto">
          <a:xfrm>
            <a:off x="6248400" y="2152650"/>
            <a:ext cx="2438400" cy="1146175"/>
            <a:chOff x="1824" y="2520"/>
            <a:chExt cx="2196" cy="1032"/>
          </a:xfrm>
        </p:grpSpPr>
        <p:sp>
          <p:nvSpPr>
            <p:cNvPr id="35846" name="AutoShape 5"/>
            <p:cNvSpPr>
              <a:spLocks noChangeArrowheads="1"/>
            </p:cNvSpPr>
            <p:nvPr/>
          </p:nvSpPr>
          <p:spPr bwMode="auto">
            <a:xfrm>
              <a:off x="1824" y="2520"/>
              <a:ext cx="2196" cy="1032"/>
            </a:xfrm>
            <a:prstGeom prst="cube">
              <a:avLst>
                <a:gd name="adj" fmla="val 41366"/>
              </a:avLst>
            </a:prstGeom>
            <a:solidFill>
              <a:srgbClr val="DDDDDD"/>
            </a:solidFill>
            <a:ln w="12700">
              <a:solidFill>
                <a:srgbClr val="000000"/>
              </a:solidFill>
              <a:miter lim="800000"/>
              <a:headEnd type="none" w="sm" len="sm"/>
              <a:tailEnd type="none" w="sm" len="sm"/>
            </a:ln>
          </p:spPr>
          <p:txBody>
            <a:bodyPr wrap="none" anchor="ctr"/>
            <a:lstStyle/>
            <a:p>
              <a:endParaRPr lang="en-US"/>
            </a:p>
          </p:txBody>
        </p:sp>
        <p:sp>
          <p:nvSpPr>
            <p:cNvPr id="35847" name="AutoShape 6"/>
            <p:cNvSpPr>
              <a:spLocks noChangeArrowheads="1"/>
            </p:cNvSpPr>
            <p:nvPr/>
          </p:nvSpPr>
          <p:spPr bwMode="auto">
            <a:xfrm>
              <a:off x="2052"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35848" name="AutoShape 7"/>
            <p:cNvSpPr>
              <a:spLocks noChangeArrowheads="1"/>
            </p:cNvSpPr>
            <p:nvPr/>
          </p:nvSpPr>
          <p:spPr bwMode="auto">
            <a:xfrm>
              <a:off x="2844"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grpSp>
      <p:sp>
        <p:nvSpPr>
          <p:cNvPr id="35844" name="Rectangle 3"/>
          <p:cNvSpPr>
            <a:spLocks noGrp="1" noChangeArrowheads="1"/>
          </p:cNvSpPr>
          <p:nvPr>
            <p:ph type="body" idx="1"/>
          </p:nvPr>
        </p:nvSpPr>
        <p:spPr>
          <a:xfrm>
            <a:off x="165100" y="1466850"/>
            <a:ext cx="6159500" cy="5048250"/>
          </a:xfrm>
        </p:spPr>
        <p:txBody>
          <a:bodyPr/>
          <a:lstStyle/>
          <a:p>
            <a:pPr marL="334963" indent="-334963" defTabSz="1076325" eaLnBrk="1" hangingPunct="1">
              <a:lnSpc>
                <a:spcPct val="90000"/>
              </a:lnSpc>
            </a:pPr>
            <a:r>
              <a:rPr lang="en-US" dirty="0">
                <a:ea typeface="ＭＳ Ｐゴシック" pitchFamily="34" charset="-128"/>
              </a:rPr>
              <a:t>Concrete masonry units (CMU):</a:t>
            </a:r>
          </a:p>
          <a:p>
            <a:pPr marL="806450" lvl="1" indent="-268288" defTabSz="1076325" eaLnBrk="1" hangingPunct="1">
              <a:lnSpc>
                <a:spcPct val="90000"/>
              </a:lnSpc>
              <a:buClr>
                <a:srgbClr val="FF0000"/>
              </a:buClr>
            </a:pPr>
            <a:r>
              <a:rPr lang="en-US" dirty="0">
                <a:ea typeface="ＭＳ Ｐゴシック" pitchFamily="34" charset="-128"/>
              </a:rPr>
              <a:t>Specified by ASTM C 90</a:t>
            </a:r>
          </a:p>
          <a:p>
            <a:pPr marL="806450" lvl="1" indent="-268288" defTabSz="1076325" eaLnBrk="1" hangingPunct="1">
              <a:lnSpc>
                <a:spcPct val="90000"/>
              </a:lnSpc>
              <a:buClr>
                <a:srgbClr val="FF0000"/>
              </a:buClr>
            </a:pPr>
            <a:r>
              <a:rPr lang="en-US" dirty="0">
                <a:ea typeface="ＭＳ Ｐゴシック" pitchFamily="34" charset="-128"/>
              </a:rPr>
              <a:t>Minimum specified compressive strength (net area) of 2000 psi (average)</a:t>
            </a:r>
          </a:p>
          <a:p>
            <a:pPr marL="806450" lvl="1" indent="-268288" defTabSz="1076325" eaLnBrk="1" hangingPunct="1">
              <a:lnSpc>
                <a:spcPct val="90000"/>
              </a:lnSpc>
              <a:buClr>
                <a:srgbClr val="FF0000"/>
              </a:buClr>
            </a:pPr>
            <a:r>
              <a:rPr lang="en-US" dirty="0">
                <a:ea typeface="ＭＳ Ｐゴシック" pitchFamily="34" charset="-128"/>
              </a:rPr>
              <a:t>Net area is about 55% of gross area</a:t>
            </a:r>
          </a:p>
          <a:p>
            <a:pPr marL="806450" lvl="1" indent="-268288" defTabSz="1076325" eaLnBrk="1" hangingPunct="1">
              <a:lnSpc>
                <a:spcPct val="90000"/>
              </a:lnSpc>
              <a:buFontTx/>
              <a:buNone/>
            </a:pPr>
            <a:r>
              <a:rPr lang="en-US" dirty="0">
                <a:ea typeface="ＭＳ Ｐゴシック" pitchFamily="34" charset="-128"/>
              </a:rPr>
              <a:t>    (varies with size)</a:t>
            </a:r>
          </a:p>
          <a:p>
            <a:pPr marL="806450" lvl="1" indent="-268288" defTabSz="1076325" eaLnBrk="1" hangingPunct="1">
              <a:lnSpc>
                <a:spcPct val="90000"/>
              </a:lnSpc>
              <a:buClr>
                <a:srgbClr val="FF0000"/>
              </a:buClr>
            </a:pPr>
            <a:r>
              <a:rPr lang="en-US" dirty="0">
                <a:ea typeface="ＭＳ Ｐゴシック" pitchFamily="34" charset="-128"/>
              </a:rPr>
              <a:t>Nominal versus specified versus actual dimensions</a:t>
            </a:r>
          </a:p>
          <a:p>
            <a:pPr marL="806450" lvl="1" indent="-268288" defTabSz="1076325" eaLnBrk="1" hangingPunct="1">
              <a:lnSpc>
                <a:spcPct val="90000"/>
              </a:lnSpc>
              <a:buClr>
                <a:srgbClr val="FF0000"/>
              </a:buClr>
            </a:pPr>
            <a:r>
              <a:rPr lang="en-US" dirty="0">
                <a:ea typeface="ＭＳ Ｐゴシック" pitchFamily="34" charset="-128"/>
              </a:rPr>
              <a:t>Type I and Type II designations no longer exist</a:t>
            </a:r>
          </a:p>
        </p:txBody>
      </p:sp>
      <p:sp>
        <p:nvSpPr>
          <p:cNvPr id="35843" name="Rectangle 2"/>
          <p:cNvSpPr>
            <a:spLocks noGrp="1" noChangeArrowheads="1"/>
          </p:cNvSpPr>
          <p:nvPr>
            <p:ph type="title"/>
          </p:nvPr>
        </p:nvSpPr>
        <p:spPr/>
        <p:txBody>
          <a:bodyPr/>
          <a:lstStyle/>
          <a:p>
            <a:pPr defTabSz="1076325" eaLnBrk="1" hangingPunct="1"/>
            <a:r>
              <a:rPr lang="en-US">
                <a:solidFill>
                  <a:srgbClr val="2D2DB9"/>
                </a:solidFill>
                <a:ea typeface="ＭＳ Ｐゴシック" pitchFamily="34" charset="-128"/>
              </a:rPr>
              <a:t>Masonry Units</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1811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1A97AEA-C0E4-4DF1-8B57-7EE574C200C4}" type="slidenum">
              <a:rPr lang="en-US" sz="900">
                <a:solidFill>
                  <a:schemeClr val="accent2"/>
                </a:solidFill>
              </a:rPr>
              <a:pPr eaLnBrk="1" hangingPunct="1"/>
              <a:t>100</a:t>
            </a:fld>
            <a:endParaRPr lang="en-US" sz="900">
              <a:solidFill>
                <a:schemeClr val="accent2"/>
              </a:solidFill>
            </a:endParaRPr>
          </a:p>
        </p:txBody>
      </p:sp>
      <p:graphicFrame>
        <p:nvGraphicFramePr>
          <p:cNvPr id="218117" name="Object 4" descr="Slenderness of piers and columns"/>
          <p:cNvGraphicFramePr>
            <a:graphicFrameLocks noChangeAspect="1"/>
          </p:cNvGraphicFramePr>
          <p:nvPr>
            <p:extLst>
              <p:ext uri="{D42A27DB-BD31-4B8C-83A1-F6EECF244321}">
                <p14:modId xmlns:p14="http://schemas.microsoft.com/office/powerpoint/2010/main" val="2785996639"/>
              </p:ext>
            </p:extLst>
          </p:nvPr>
        </p:nvGraphicFramePr>
        <p:xfrm>
          <a:off x="2615514" y="3037682"/>
          <a:ext cx="3614738" cy="2374900"/>
        </p:xfrm>
        <a:graphic>
          <a:graphicData uri="http://schemas.openxmlformats.org/presentationml/2006/ole">
            <mc:AlternateContent xmlns:mc="http://schemas.openxmlformats.org/markup-compatibility/2006">
              <mc:Choice xmlns:v="urn:schemas-microsoft-com:vml" Requires="v">
                <p:oleObj spid="_x0000_s218185" name="Equation" r:id="rId4" imgW="1625600" imgH="1016000" progId="Equation.3">
                  <p:embed/>
                </p:oleObj>
              </mc:Choice>
              <mc:Fallback>
                <p:oleObj name="Equation" r:id="rId4" imgW="1625600" imgH="10160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5514" y="3037682"/>
                        <a:ext cx="3614738" cy="237490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18116" name="Rectangle 3"/>
          <p:cNvSpPr>
            <a:spLocks noGrp="1" noChangeArrowheads="1"/>
          </p:cNvSpPr>
          <p:nvPr>
            <p:ph type="body" idx="1"/>
          </p:nvPr>
        </p:nvSpPr>
        <p:spPr>
          <a:xfrm>
            <a:off x="328613" y="1774825"/>
            <a:ext cx="8518824" cy="1005445"/>
          </a:xfrm>
          <a:noFill/>
        </p:spPr>
        <p:txBody>
          <a:bodyPr lIns="90488" tIns="44450" rIns="90488" bIns="44450"/>
          <a:lstStyle/>
          <a:p>
            <a:pPr marL="334963" indent="-334963" defTabSz="1076325" eaLnBrk="1" hangingPunct="1"/>
            <a:r>
              <a:rPr lang="en-US">
                <a:ea typeface="ＭＳ Ｐゴシック" pitchFamily="34" charset="-128"/>
              </a:rPr>
              <a:t>Slenderness is addressed by multiplying axial capacity by slenderness-dependent modification factors </a:t>
            </a:r>
          </a:p>
        </p:txBody>
      </p:sp>
      <p:sp>
        <p:nvSpPr>
          <p:cNvPr id="218115" name="Rectangle 2"/>
          <p:cNvSpPr>
            <a:spLocks noGrp="1" noChangeArrowheads="1"/>
          </p:cNvSpPr>
          <p:nvPr>
            <p:ph type="title"/>
          </p:nvPr>
        </p:nvSpPr>
        <p:spPr>
          <a:xfrm>
            <a:off x="389088" y="247650"/>
            <a:ext cx="8397875" cy="1239838"/>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9.3.4, Design of Beams, </a:t>
            </a:r>
            <a:br>
              <a:rPr lang="en-US" dirty="0">
                <a:solidFill>
                  <a:srgbClr val="2D2DB9"/>
                </a:solidFill>
                <a:ea typeface="ＭＳ Ｐゴシック" pitchFamily="34" charset="-128"/>
              </a:rPr>
            </a:br>
            <a:r>
              <a:rPr lang="en-US" dirty="0">
                <a:solidFill>
                  <a:srgbClr val="2D2DB9"/>
                </a:solidFill>
                <a:ea typeface="ＭＳ Ｐゴシック" pitchFamily="34" charset="-128"/>
              </a:rPr>
              <a:t>Piers, and Columns</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2016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E97DED2-5CF2-4136-97F9-5B1A642BDBC2}" type="slidenum">
              <a:rPr lang="en-US" sz="900">
                <a:solidFill>
                  <a:schemeClr val="accent2"/>
                </a:solidFill>
              </a:rPr>
              <a:pPr eaLnBrk="1" hangingPunct="1"/>
              <a:t>101</a:t>
            </a:fld>
            <a:endParaRPr lang="en-US" sz="900">
              <a:solidFill>
                <a:schemeClr val="accent2"/>
              </a:solidFill>
            </a:endParaRPr>
          </a:p>
        </p:txBody>
      </p:sp>
      <p:grpSp>
        <p:nvGrpSpPr>
          <p:cNvPr id="2" name="Group 1" descr="Truss analogy for developing shear strength in wall.&#10;"/>
          <p:cNvGrpSpPr/>
          <p:nvPr/>
        </p:nvGrpSpPr>
        <p:grpSpPr>
          <a:xfrm>
            <a:off x="0" y="3214688"/>
            <a:ext cx="8856663" cy="3005137"/>
            <a:chOff x="0" y="3214688"/>
            <a:chExt cx="8856663" cy="3005137"/>
          </a:xfrm>
        </p:grpSpPr>
        <p:sp>
          <p:nvSpPr>
            <p:cNvPr id="220165" name="Rectangle 4"/>
            <p:cNvSpPr>
              <a:spLocks noChangeArrowheads="1"/>
            </p:cNvSpPr>
            <p:nvPr/>
          </p:nvSpPr>
          <p:spPr bwMode="black">
            <a:xfrm>
              <a:off x="2168525" y="5895975"/>
              <a:ext cx="2790825" cy="23813"/>
            </a:xfrm>
            <a:prstGeom prst="rect">
              <a:avLst/>
            </a:prstGeom>
            <a:solidFill>
              <a:srgbClr val="00FFFF"/>
            </a:solidFill>
            <a:ln w="9525">
              <a:solidFill>
                <a:schemeClr val="tx1"/>
              </a:solidFill>
              <a:miter lim="800000"/>
              <a:headEnd/>
              <a:tailEnd/>
            </a:ln>
          </p:spPr>
          <p:txBody>
            <a:bodyPr/>
            <a:lstStyle/>
            <a:p>
              <a:endParaRPr lang="en-US"/>
            </a:p>
          </p:txBody>
        </p:sp>
        <p:sp>
          <p:nvSpPr>
            <p:cNvPr id="220166" name="Rectangle 5"/>
            <p:cNvSpPr>
              <a:spLocks noChangeArrowheads="1"/>
            </p:cNvSpPr>
            <p:nvPr/>
          </p:nvSpPr>
          <p:spPr bwMode="black">
            <a:xfrm>
              <a:off x="2168525" y="4019550"/>
              <a:ext cx="2790825" cy="23813"/>
            </a:xfrm>
            <a:prstGeom prst="rect">
              <a:avLst/>
            </a:prstGeom>
            <a:solidFill>
              <a:srgbClr val="00FFFF"/>
            </a:solidFill>
            <a:ln w="9525">
              <a:solidFill>
                <a:schemeClr val="tx1"/>
              </a:solidFill>
              <a:miter lim="800000"/>
              <a:headEnd/>
              <a:tailEnd/>
            </a:ln>
          </p:spPr>
          <p:txBody>
            <a:bodyPr/>
            <a:lstStyle/>
            <a:p>
              <a:endParaRPr lang="en-US"/>
            </a:p>
          </p:txBody>
        </p:sp>
        <p:sp>
          <p:nvSpPr>
            <p:cNvPr id="220167" name="Rectangle 6"/>
            <p:cNvSpPr>
              <a:spLocks noChangeArrowheads="1"/>
            </p:cNvSpPr>
            <p:nvPr/>
          </p:nvSpPr>
          <p:spPr bwMode="black">
            <a:xfrm>
              <a:off x="2168525" y="4957763"/>
              <a:ext cx="2790825" cy="23812"/>
            </a:xfrm>
            <a:prstGeom prst="rect">
              <a:avLst/>
            </a:prstGeom>
            <a:solidFill>
              <a:srgbClr val="00FFFF"/>
            </a:solidFill>
            <a:ln w="9525">
              <a:solidFill>
                <a:schemeClr val="tx1"/>
              </a:solidFill>
              <a:miter lim="800000"/>
              <a:headEnd/>
              <a:tailEnd/>
            </a:ln>
          </p:spPr>
          <p:txBody>
            <a:bodyPr/>
            <a:lstStyle/>
            <a:p>
              <a:endParaRPr lang="en-US"/>
            </a:p>
          </p:txBody>
        </p:sp>
        <p:sp>
          <p:nvSpPr>
            <p:cNvPr id="220168" name="Oval 7"/>
            <p:cNvSpPr>
              <a:spLocks noChangeArrowheads="1"/>
            </p:cNvSpPr>
            <p:nvPr/>
          </p:nvSpPr>
          <p:spPr bwMode="black">
            <a:xfrm>
              <a:off x="2654300" y="4043363"/>
              <a:ext cx="19050" cy="15875"/>
            </a:xfrm>
            <a:prstGeom prst="ellipse">
              <a:avLst/>
            </a:prstGeom>
            <a:solidFill>
              <a:srgbClr val="FFFF00"/>
            </a:solidFill>
            <a:ln w="9525">
              <a:solidFill>
                <a:schemeClr val="tx1"/>
              </a:solidFill>
              <a:round/>
              <a:headEnd/>
              <a:tailEnd/>
            </a:ln>
          </p:spPr>
          <p:txBody>
            <a:bodyPr/>
            <a:lstStyle/>
            <a:p>
              <a:endParaRPr lang="en-US"/>
            </a:p>
          </p:txBody>
        </p:sp>
        <p:sp>
          <p:nvSpPr>
            <p:cNvPr id="220169" name="Freeform 8"/>
            <p:cNvSpPr>
              <a:spLocks/>
            </p:cNvSpPr>
            <p:nvPr/>
          </p:nvSpPr>
          <p:spPr bwMode="black">
            <a:xfrm>
              <a:off x="2527300" y="3922713"/>
              <a:ext cx="142875" cy="133350"/>
            </a:xfrm>
            <a:custGeom>
              <a:avLst/>
              <a:gdLst>
                <a:gd name="T0" fmla="*/ 2147483647 w 269"/>
                <a:gd name="T1" fmla="*/ 0 h 267"/>
                <a:gd name="T2" fmla="*/ 2147483647 w 269"/>
                <a:gd name="T3" fmla="*/ 2147483647 h 267"/>
                <a:gd name="T4" fmla="*/ 2147483647 w 269"/>
                <a:gd name="T5" fmla="*/ 2147483647 h 267"/>
                <a:gd name="T6" fmla="*/ 0 w 269"/>
                <a:gd name="T7" fmla="*/ 2147483647 h 267"/>
                <a:gd name="T8" fmla="*/ 2147483647 w 269"/>
                <a:gd name="T9" fmla="*/ 0 h 267"/>
                <a:gd name="T10" fmla="*/ 0 60000 65536"/>
                <a:gd name="T11" fmla="*/ 0 60000 65536"/>
                <a:gd name="T12" fmla="*/ 0 60000 65536"/>
                <a:gd name="T13" fmla="*/ 0 60000 65536"/>
                <a:gd name="T14" fmla="*/ 0 60000 65536"/>
                <a:gd name="T15" fmla="*/ 0 w 269"/>
                <a:gd name="T16" fmla="*/ 0 h 267"/>
                <a:gd name="T17" fmla="*/ 269 w 269"/>
                <a:gd name="T18" fmla="*/ 267 h 267"/>
              </a:gdLst>
              <a:ahLst/>
              <a:cxnLst>
                <a:cxn ang="T10">
                  <a:pos x="T0" y="T1"/>
                </a:cxn>
                <a:cxn ang="T11">
                  <a:pos x="T2" y="T3"/>
                </a:cxn>
                <a:cxn ang="T12">
                  <a:pos x="T4" y="T5"/>
                </a:cxn>
                <a:cxn ang="T13">
                  <a:pos x="T6" y="T7"/>
                </a:cxn>
                <a:cxn ang="T14">
                  <a:pos x="T8" y="T9"/>
                </a:cxn>
              </a:cxnLst>
              <a:rect l="T15" t="T16" r="T17" b="T18"/>
              <a:pathLst>
                <a:path w="269" h="267">
                  <a:moveTo>
                    <a:pt x="23" y="0"/>
                  </a:moveTo>
                  <a:lnTo>
                    <a:pt x="269" y="245"/>
                  </a:lnTo>
                  <a:lnTo>
                    <a:pt x="246" y="267"/>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220170" name="Oval 9"/>
            <p:cNvSpPr>
              <a:spLocks noChangeArrowheads="1"/>
            </p:cNvSpPr>
            <p:nvPr/>
          </p:nvSpPr>
          <p:spPr bwMode="black">
            <a:xfrm>
              <a:off x="2838450" y="411638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171" name="Freeform 10"/>
            <p:cNvSpPr>
              <a:spLocks/>
            </p:cNvSpPr>
            <p:nvPr/>
          </p:nvSpPr>
          <p:spPr bwMode="black">
            <a:xfrm>
              <a:off x="2660650" y="4043363"/>
              <a:ext cx="187325" cy="88900"/>
            </a:xfrm>
            <a:custGeom>
              <a:avLst/>
              <a:gdLst>
                <a:gd name="T0" fmla="*/ 2147483647 w 356"/>
                <a:gd name="T1" fmla="*/ 0 h 176"/>
                <a:gd name="T2" fmla="*/ 2147483647 w 356"/>
                <a:gd name="T3" fmla="*/ 2147483647 h 176"/>
                <a:gd name="T4" fmla="*/ 2147483647 w 356"/>
                <a:gd name="T5" fmla="*/ 2147483647 h 176"/>
                <a:gd name="T6" fmla="*/ 0 w 356"/>
                <a:gd name="T7" fmla="*/ 2147483647 h 176"/>
                <a:gd name="T8" fmla="*/ 2147483647 w 356"/>
                <a:gd name="T9" fmla="*/ 0 h 176"/>
                <a:gd name="T10" fmla="*/ 0 60000 65536"/>
                <a:gd name="T11" fmla="*/ 0 60000 65536"/>
                <a:gd name="T12" fmla="*/ 0 60000 65536"/>
                <a:gd name="T13" fmla="*/ 0 60000 65536"/>
                <a:gd name="T14" fmla="*/ 0 60000 65536"/>
                <a:gd name="T15" fmla="*/ 0 w 356"/>
                <a:gd name="T16" fmla="*/ 0 h 176"/>
                <a:gd name="T17" fmla="*/ 356 w 356"/>
                <a:gd name="T18" fmla="*/ 176 h 176"/>
              </a:gdLst>
              <a:ahLst/>
              <a:cxnLst>
                <a:cxn ang="T10">
                  <a:pos x="T0" y="T1"/>
                </a:cxn>
                <a:cxn ang="T11">
                  <a:pos x="T2" y="T3"/>
                </a:cxn>
                <a:cxn ang="T12">
                  <a:pos x="T4" y="T5"/>
                </a:cxn>
                <a:cxn ang="T13">
                  <a:pos x="T6" y="T7"/>
                </a:cxn>
                <a:cxn ang="T14">
                  <a:pos x="T8" y="T9"/>
                </a:cxn>
              </a:cxnLst>
              <a:rect l="T15" t="T16" r="T17" b="T18"/>
              <a:pathLst>
                <a:path w="356" h="176">
                  <a:moveTo>
                    <a:pt x="13" y="0"/>
                  </a:moveTo>
                  <a:lnTo>
                    <a:pt x="356" y="146"/>
                  </a:lnTo>
                  <a:lnTo>
                    <a:pt x="344" y="176"/>
                  </a:lnTo>
                  <a:lnTo>
                    <a:pt x="0" y="30"/>
                  </a:lnTo>
                  <a:lnTo>
                    <a:pt x="13" y="0"/>
                  </a:lnTo>
                  <a:close/>
                </a:path>
              </a:pathLst>
            </a:custGeom>
            <a:solidFill>
              <a:srgbClr val="FFFF00"/>
            </a:solidFill>
            <a:ln w="9525">
              <a:solidFill>
                <a:schemeClr val="tx1"/>
              </a:solidFill>
              <a:round/>
              <a:headEnd/>
              <a:tailEnd/>
            </a:ln>
          </p:spPr>
          <p:txBody>
            <a:bodyPr/>
            <a:lstStyle/>
            <a:p>
              <a:endParaRPr lang="en-US"/>
            </a:p>
          </p:txBody>
        </p:sp>
        <p:sp>
          <p:nvSpPr>
            <p:cNvPr id="220172" name="Oval 11"/>
            <p:cNvSpPr>
              <a:spLocks noChangeArrowheads="1"/>
            </p:cNvSpPr>
            <p:nvPr/>
          </p:nvSpPr>
          <p:spPr bwMode="black">
            <a:xfrm>
              <a:off x="2974975" y="4395788"/>
              <a:ext cx="17463" cy="19050"/>
            </a:xfrm>
            <a:prstGeom prst="ellipse">
              <a:avLst/>
            </a:prstGeom>
            <a:solidFill>
              <a:srgbClr val="FFFF00"/>
            </a:solidFill>
            <a:ln w="9525">
              <a:solidFill>
                <a:schemeClr val="tx1"/>
              </a:solidFill>
              <a:round/>
              <a:headEnd/>
              <a:tailEnd/>
            </a:ln>
          </p:spPr>
          <p:txBody>
            <a:bodyPr/>
            <a:lstStyle/>
            <a:p>
              <a:endParaRPr lang="en-US"/>
            </a:p>
          </p:txBody>
        </p:sp>
        <p:sp>
          <p:nvSpPr>
            <p:cNvPr id="220173" name="Freeform 12"/>
            <p:cNvSpPr>
              <a:spLocks/>
            </p:cNvSpPr>
            <p:nvPr/>
          </p:nvSpPr>
          <p:spPr bwMode="black">
            <a:xfrm>
              <a:off x="2838450" y="4119563"/>
              <a:ext cx="152400" cy="288925"/>
            </a:xfrm>
            <a:custGeom>
              <a:avLst/>
              <a:gdLst>
                <a:gd name="T0" fmla="*/ 2147483647 w 290"/>
                <a:gd name="T1" fmla="*/ 0 h 567"/>
                <a:gd name="T2" fmla="*/ 2147483647 w 290"/>
                <a:gd name="T3" fmla="*/ 2147483647 h 567"/>
                <a:gd name="T4" fmla="*/ 2147483647 w 290"/>
                <a:gd name="T5" fmla="*/ 2147483647 h 567"/>
                <a:gd name="T6" fmla="*/ 0 w 290"/>
                <a:gd name="T7" fmla="*/ 2147483647 h 567"/>
                <a:gd name="T8" fmla="*/ 2147483647 w 290"/>
                <a:gd name="T9" fmla="*/ 0 h 567"/>
                <a:gd name="T10" fmla="*/ 0 60000 65536"/>
                <a:gd name="T11" fmla="*/ 0 60000 65536"/>
                <a:gd name="T12" fmla="*/ 0 60000 65536"/>
                <a:gd name="T13" fmla="*/ 0 60000 65536"/>
                <a:gd name="T14" fmla="*/ 0 60000 65536"/>
                <a:gd name="T15" fmla="*/ 0 w 290"/>
                <a:gd name="T16" fmla="*/ 0 h 567"/>
                <a:gd name="T17" fmla="*/ 290 w 290"/>
                <a:gd name="T18" fmla="*/ 567 h 567"/>
              </a:gdLst>
              <a:ahLst/>
              <a:cxnLst>
                <a:cxn ang="T10">
                  <a:pos x="T0" y="T1"/>
                </a:cxn>
                <a:cxn ang="T11">
                  <a:pos x="T2" y="T3"/>
                </a:cxn>
                <a:cxn ang="T12">
                  <a:pos x="T4" y="T5"/>
                </a:cxn>
                <a:cxn ang="T13">
                  <a:pos x="T6" y="T7"/>
                </a:cxn>
                <a:cxn ang="T14">
                  <a:pos x="T8" y="T9"/>
                </a:cxn>
              </a:cxnLst>
              <a:rect l="T15" t="T16" r="T17" b="T18"/>
              <a:pathLst>
                <a:path w="290" h="567">
                  <a:moveTo>
                    <a:pt x="29" y="0"/>
                  </a:moveTo>
                  <a:lnTo>
                    <a:pt x="290" y="553"/>
                  </a:lnTo>
                  <a:lnTo>
                    <a:pt x="261" y="567"/>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220174" name="Oval 13"/>
            <p:cNvSpPr>
              <a:spLocks noChangeArrowheads="1"/>
            </p:cNvSpPr>
            <p:nvPr/>
          </p:nvSpPr>
          <p:spPr bwMode="black">
            <a:xfrm>
              <a:off x="3114675" y="4478338"/>
              <a:ext cx="15875" cy="17462"/>
            </a:xfrm>
            <a:prstGeom prst="ellipse">
              <a:avLst/>
            </a:prstGeom>
            <a:solidFill>
              <a:srgbClr val="FFFF00"/>
            </a:solidFill>
            <a:ln w="9525">
              <a:solidFill>
                <a:schemeClr val="tx1"/>
              </a:solidFill>
              <a:round/>
              <a:headEnd/>
              <a:tailEnd/>
            </a:ln>
          </p:spPr>
          <p:txBody>
            <a:bodyPr/>
            <a:lstStyle/>
            <a:p>
              <a:endParaRPr lang="en-US"/>
            </a:p>
          </p:txBody>
        </p:sp>
        <p:sp>
          <p:nvSpPr>
            <p:cNvPr id="220175" name="Freeform 14"/>
            <p:cNvSpPr>
              <a:spLocks/>
            </p:cNvSpPr>
            <p:nvPr/>
          </p:nvSpPr>
          <p:spPr bwMode="black">
            <a:xfrm>
              <a:off x="2979738" y="4395788"/>
              <a:ext cx="147637" cy="96837"/>
            </a:xfrm>
            <a:custGeom>
              <a:avLst/>
              <a:gdLst>
                <a:gd name="T0" fmla="*/ 2147483647 w 278"/>
                <a:gd name="T1" fmla="*/ 0 h 191"/>
                <a:gd name="T2" fmla="*/ 2147483647 w 278"/>
                <a:gd name="T3" fmla="*/ 2147483647 h 191"/>
                <a:gd name="T4" fmla="*/ 2147483647 w 278"/>
                <a:gd name="T5" fmla="*/ 2147483647 h 191"/>
                <a:gd name="T6" fmla="*/ 0 w 278"/>
                <a:gd name="T7" fmla="*/ 2147483647 h 191"/>
                <a:gd name="T8" fmla="*/ 2147483647 w 278"/>
                <a:gd name="T9" fmla="*/ 0 h 191"/>
                <a:gd name="T10" fmla="*/ 0 60000 65536"/>
                <a:gd name="T11" fmla="*/ 0 60000 65536"/>
                <a:gd name="T12" fmla="*/ 0 60000 65536"/>
                <a:gd name="T13" fmla="*/ 0 60000 65536"/>
                <a:gd name="T14" fmla="*/ 0 60000 65536"/>
                <a:gd name="T15" fmla="*/ 0 w 278"/>
                <a:gd name="T16" fmla="*/ 0 h 191"/>
                <a:gd name="T17" fmla="*/ 278 w 278"/>
                <a:gd name="T18" fmla="*/ 191 h 191"/>
              </a:gdLst>
              <a:ahLst/>
              <a:cxnLst>
                <a:cxn ang="T10">
                  <a:pos x="T0" y="T1"/>
                </a:cxn>
                <a:cxn ang="T11">
                  <a:pos x="T2" y="T3"/>
                </a:cxn>
                <a:cxn ang="T12">
                  <a:pos x="T4" y="T5"/>
                </a:cxn>
                <a:cxn ang="T13">
                  <a:pos x="T6" y="T7"/>
                </a:cxn>
                <a:cxn ang="T14">
                  <a:pos x="T8" y="T9"/>
                </a:cxn>
              </a:cxnLst>
              <a:rect l="T15" t="T16" r="T17" b="T18"/>
              <a:pathLst>
                <a:path w="278" h="191">
                  <a:moveTo>
                    <a:pt x="16" y="0"/>
                  </a:moveTo>
                  <a:lnTo>
                    <a:pt x="278" y="162"/>
                  </a:lnTo>
                  <a:lnTo>
                    <a:pt x="262" y="191"/>
                  </a:lnTo>
                  <a:lnTo>
                    <a:pt x="0" y="28"/>
                  </a:lnTo>
                  <a:lnTo>
                    <a:pt x="16" y="0"/>
                  </a:lnTo>
                  <a:close/>
                </a:path>
              </a:pathLst>
            </a:custGeom>
            <a:solidFill>
              <a:srgbClr val="FFFF00"/>
            </a:solidFill>
            <a:ln w="9525">
              <a:solidFill>
                <a:schemeClr val="tx1"/>
              </a:solidFill>
              <a:round/>
              <a:headEnd/>
              <a:tailEnd/>
            </a:ln>
          </p:spPr>
          <p:txBody>
            <a:bodyPr/>
            <a:lstStyle/>
            <a:p>
              <a:endParaRPr lang="en-US"/>
            </a:p>
          </p:txBody>
        </p:sp>
        <p:sp>
          <p:nvSpPr>
            <p:cNvPr id="220176" name="Oval 15"/>
            <p:cNvSpPr>
              <a:spLocks noChangeArrowheads="1"/>
            </p:cNvSpPr>
            <p:nvPr/>
          </p:nvSpPr>
          <p:spPr bwMode="black">
            <a:xfrm>
              <a:off x="3333750" y="4584700"/>
              <a:ext cx="17463" cy="17463"/>
            </a:xfrm>
            <a:prstGeom prst="ellipse">
              <a:avLst/>
            </a:prstGeom>
            <a:solidFill>
              <a:srgbClr val="FFFF00"/>
            </a:solidFill>
            <a:ln w="9525">
              <a:solidFill>
                <a:schemeClr val="tx1"/>
              </a:solidFill>
              <a:round/>
              <a:headEnd/>
              <a:tailEnd/>
            </a:ln>
          </p:spPr>
          <p:txBody>
            <a:bodyPr/>
            <a:lstStyle/>
            <a:p>
              <a:endParaRPr lang="en-US"/>
            </a:p>
          </p:txBody>
        </p:sp>
        <p:sp>
          <p:nvSpPr>
            <p:cNvPr id="220177" name="Freeform 16"/>
            <p:cNvSpPr>
              <a:spLocks/>
            </p:cNvSpPr>
            <p:nvPr/>
          </p:nvSpPr>
          <p:spPr bwMode="black">
            <a:xfrm>
              <a:off x="3119438" y="4481513"/>
              <a:ext cx="227012" cy="120650"/>
            </a:xfrm>
            <a:custGeom>
              <a:avLst/>
              <a:gdLst>
                <a:gd name="T0" fmla="*/ 2147483647 w 431"/>
                <a:gd name="T1" fmla="*/ 0 h 240"/>
                <a:gd name="T2" fmla="*/ 2147483647 w 431"/>
                <a:gd name="T3" fmla="*/ 2147483647 h 240"/>
                <a:gd name="T4" fmla="*/ 2147483647 w 431"/>
                <a:gd name="T5" fmla="*/ 2147483647 h 240"/>
                <a:gd name="T6" fmla="*/ 0 w 431"/>
                <a:gd name="T7" fmla="*/ 2147483647 h 240"/>
                <a:gd name="T8" fmla="*/ 2147483647 w 431"/>
                <a:gd name="T9" fmla="*/ 0 h 240"/>
                <a:gd name="T10" fmla="*/ 0 60000 65536"/>
                <a:gd name="T11" fmla="*/ 0 60000 65536"/>
                <a:gd name="T12" fmla="*/ 0 60000 65536"/>
                <a:gd name="T13" fmla="*/ 0 60000 65536"/>
                <a:gd name="T14" fmla="*/ 0 60000 65536"/>
                <a:gd name="T15" fmla="*/ 0 w 431"/>
                <a:gd name="T16" fmla="*/ 0 h 240"/>
                <a:gd name="T17" fmla="*/ 431 w 431"/>
                <a:gd name="T18" fmla="*/ 240 h 240"/>
              </a:gdLst>
              <a:ahLst/>
              <a:cxnLst>
                <a:cxn ang="T10">
                  <a:pos x="T0" y="T1"/>
                </a:cxn>
                <a:cxn ang="T11">
                  <a:pos x="T2" y="T3"/>
                </a:cxn>
                <a:cxn ang="T12">
                  <a:pos x="T4" y="T5"/>
                </a:cxn>
                <a:cxn ang="T13">
                  <a:pos x="T6" y="T7"/>
                </a:cxn>
                <a:cxn ang="T14">
                  <a:pos x="T8" y="T9"/>
                </a:cxn>
              </a:cxnLst>
              <a:rect l="T15" t="T16" r="T17" b="T18"/>
              <a:pathLst>
                <a:path w="431" h="240">
                  <a:moveTo>
                    <a:pt x="14" y="0"/>
                  </a:moveTo>
                  <a:lnTo>
                    <a:pt x="431" y="212"/>
                  </a:lnTo>
                  <a:lnTo>
                    <a:pt x="417" y="240"/>
                  </a:lnTo>
                  <a:lnTo>
                    <a:pt x="0" y="29"/>
                  </a:lnTo>
                  <a:lnTo>
                    <a:pt x="14" y="0"/>
                  </a:lnTo>
                  <a:close/>
                </a:path>
              </a:pathLst>
            </a:custGeom>
            <a:solidFill>
              <a:srgbClr val="FFFF00"/>
            </a:solidFill>
            <a:ln w="9525">
              <a:solidFill>
                <a:schemeClr val="tx1"/>
              </a:solidFill>
              <a:round/>
              <a:headEnd/>
              <a:tailEnd/>
            </a:ln>
          </p:spPr>
          <p:txBody>
            <a:bodyPr/>
            <a:lstStyle/>
            <a:p>
              <a:endParaRPr lang="en-US"/>
            </a:p>
          </p:txBody>
        </p:sp>
        <p:sp>
          <p:nvSpPr>
            <p:cNvPr id="220178" name="Oval 17"/>
            <p:cNvSpPr>
              <a:spLocks noChangeArrowheads="1"/>
            </p:cNvSpPr>
            <p:nvPr/>
          </p:nvSpPr>
          <p:spPr bwMode="black">
            <a:xfrm>
              <a:off x="3379788" y="4732338"/>
              <a:ext cx="19050" cy="19050"/>
            </a:xfrm>
            <a:prstGeom prst="ellipse">
              <a:avLst/>
            </a:prstGeom>
            <a:solidFill>
              <a:srgbClr val="FFFF00"/>
            </a:solidFill>
            <a:ln w="9525">
              <a:solidFill>
                <a:schemeClr val="tx1"/>
              </a:solidFill>
              <a:round/>
              <a:headEnd/>
              <a:tailEnd/>
            </a:ln>
          </p:spPr>
          <p:txBody>
            <a:bodyPr/>
            <a:lstStyle/>
            <a:p>
              <a:endParaRPr lang="en-US"/>
            </a:p>
          </p:txBody>
        </p:sp>
        <p:sp>
          <p:nvSpPr>
            <p:cNvPr id="220179" name="Freeform 18"/>
            <p:cNvSpPr>
              <a:spLocks/>
            </p:cNvSpPr>
            <p:nvPr/>
          </p:nvSpPr>
          <p:spPr bwMode="black">
            <a:xfrm>
              <a:off x="3335338" y="4589463"/>
              <a:ext cx="63500" cy="155575"/>
            </a:xfrm>
            <a:custGeom>
              <a:avLst/>
              <a:gdLst>
                <a:gd name="T0" fmla="*/ 2147483647 w 120"/>
                <a:gd name="T1" fmla="*/ 0 h 303"/>
                <a:gd name="T2" fmla="*/ 2147483647 w 120"/>
                <a:gd name="T3" fmla="*/ 2147483647 h 303"/>
                <a:gd name="T4" fmla="*/ 2147483647 w 120"/>
                <a:gd name="T5" fmla="*/ 2147483647 h 303"/>
                <a:gd name="T6" fmla="*/ 0 w 120"/>
                <a:gd name="T7" fmla="*/ 2147483647 h 303"/>
                <a:gd name="T8" fmla="*/ 2147483647 w 120"/>
                <a:gd name="T9" fmla="*/ 0 h 303"/>
                <a:gd name="T10" fmla="*/ 0 60000 65536"/>
                <a:gd name="T11" fmla="*/ 0 60000 65536"/>
                <a:gd name="T12" fmla="*/ 0 60000 65536"/>
                <a:gd name="T13" fmla="*/ 0 60000 65536"/>
                <a:gd name="T14" fmla="*/ 0 60000 65536"/>
                <a:gd name="T15" fmla="*/ 0 w 120"/>
                <a:gd name="T16" fmla="*/ 0 h 303"/>
                <a:gd name="T17" fmla="*/ 120 w 120"/>
                <a:gd name="T18" fmla="*/ 303 h 303"/>
              </a:gdLst>
              <a:ahLst/>
              <a:cxnLst>
                <a:cxn ang="T10">
                  <a:pos x="T0" y="T1"/>
                </a:cxn>
                <a:cxn ang="T11">
                  <a:pos x="T2" y="T3"/>
                </a:cxn>
                <a:cxn ang="T12">
                  <a:pos x="T4" y="T5"/>
                </a:cxn>
                <a:cxn ang="T13">
                  <a:pos x="T6" y="T7"/>
                </a:cxn>
                <a:cxn ang="T14">
                  <a:pos x="T8" y="T9"/>
                </a:cxn>
              </a:cxnLst>
              <a:rect l="T15" t="T16" r="T17" b="T18"/>
              <a:pathLst>
                <a:path w="120" h="303">
                  <a:moveTo>
                    <a:pt x="30" y="0"/>
                  </a:moveTo>
                  <a:lnTo>
                    <a:pt x="120" y="293"/>
                  </a:lnTo>
                  <a:lnTo>
                    <a:pt x="89" y="303"/>
                  </a:lnTo>
                  <a:lnTo>
                    <a:pt x="0" y="10"/>
                  </a:lnTo>
                  <a:lnTo>
                    <a:pt x="30" y="0"/>
                  </a:lnTo>
                  <a:close/>
                </a:path>
              </a:pathLst>
            </a:custGeom>
            <a:solidFill>
              <a:srgbClr val="FFFF00"/>
            </a:solidFill>
            <a:ln w="9525">
              <a:solidFill>
                <a:schemeClr val="tx1"/>
              </a:solidFill>
              <a:round/>
              <a:headEnd/>
              <a:tailEnd/>
            </a:ln>
          </p:spPr>
          <p:txBody>
            <a:bodyPr/>
            <a:lstStyle/>
            <a:p>
              <a:endParaRPr lang="en-US"/>
            </a:p>
          </p:txBody>
        </p:sp>
        <p:sp>
          <p:nvSpPr>
            <p:cNvPr id="220180" name="Oval 19"/>
            <p:cNvSpPr>
              <a:spLocks noChangeArrowheads="1"/>
            </p:cNvSpPr>
            <p:nvPr/>
          </p:nvSpPr>
          <p:spPr bwMode="black">
            <a:xfrm>
              <a:off x="3487738" y="4835525"/>
              <a:ext cx="19050" cy="19050"/>
            </a:xfrm>
            <a:prstGeom prst="ellipse">
              <a:avLst/>
            </a:prstGeom>
            <a:solidFill>
              <a:srgbClr val="FFFF00"/>
            </a:solidFill>
            <a:ln w="9525">
              <a:solidFill>
                <a:schemeClr val="tx1"/>
              </a:solidFill>
              <a:round/>
              <a:headEnd/>
              <a:tailEnd/>
            </a:ln>
          </p:spPr>
          <p:txBody>
            <a:bodyPr/>
            <a:lstStyle/>
            <a:p>
              <a:endParaRPr lang="en-US"/>
            </a:p>
          </p:txBody>
        </p:sp>
        <p:sp>
          <p:nvSpPr>
            <p:cNvPr id="220181" name="Freeform 20"/>
            <p:cNvSpPr>
              <a:spLocks/>
            </p:cNvSpPr>
            <p:nvPr/>
          </p:nvSpPr>
          <p:spPr bwMode="black">
            <a:xfrm>
              <a:off x="3384550" y="4735513"/>
              <a:ext cx="119063" cy="115887"/>
            </a:xfrm>
            <a:custGeom>
              <a:avLst/>
              <a:gdLst>
                <a:gd name="T0" fmla="*/ 2147483647 w 227"/>
                <a:gd name="T1" fmla="*/ 0 h 226"/>
                <a:gd name="T2" fmla="*/ 2147483647 w 227"/>
                <a:gd name="T3" fmla="*/ 2147483647 h 226"/>
                <a:gd name="T4" fmla="*/ 2147483647 w 227"/>
                <a:gd name="T5" fmla="*/ 2147483647 h 226"/>
                <a:gd name="T6" fmla="*/ 0 w 227"/>
                <a:gd name="T7" fmla="*/ 2147483647 h 226"/>
                <a:gd name="T8" fmla="*/ 2147483647 w 227"/>
                <a:gd name="T9" fmla="*/ 0 h 226"/>
                <a:gd name="T10" fmla="*/ 0 60000 65536"/>
                <a:gd name="T11" fmla="*/ 0 60000 65536"/>
                <a:gd name="T12" fmla="*/ 0 60000 65536"/>
                <a:gd name="T13" fmla="*/ 0 60000 65536"/>
                <a:gd name="T14" fmla="*/ 0 60000 65536"/>
                <a:gd name="T15" fmla="*/ 0 w 227"/>
                <a:gd name="T16" fmla="*/ 0 h 226"/>
                <a:gd name="T17" fmla="*/ 227 w 227"/>
                <a:gd name="T18" fmla="*/ 226 h 226"/>
              </a:gdLst>
              <a:ahLst/>
              <a:cxnLst>
                <a:cxn ang="T10">
                  <a:pos x="T0" y="T1"/>
                </a:cxn>
                <a:cxn ang="T11">
                  <a:pos x="T2" y="T3"/>
                </a:cxn>
                <a:cxn ang="T12">
                  <a:pos x="T4" y="T5"/>
                </a:cxn>
                <a:cxn ang="T13">
                  <a:pos x="T6" y="T7"/>
                </a:cxn>
                <a:cxn ang="T14">
                  <a:pos x="T8" y="T9"/>
                </a:cxn>
              </a:cxnLst>
              <a:rect l="T15" t="T16" r="T17" b="T18"/>
              <a:pathLst>
                <a:path w="227" h="226">
                  <a:moveTo>
                    <a:pt x="23" y="0"/>
                  </a:moveTo>
                  <a:lnTo>
                    <a:pt x="227" y="203"/>
                  </a:lnTo>
                  <a:lnTo>
                    <a:pt x="205" y="226"/>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220182" name="Oval 21"/>
            <p:cNvSpPr>
              <a:spLocks noChangeArrowheads="1"/>
            </p:cNvSpPr>
            <p:nvPr/>
          </p:nvSpPr>
          <p:spPr bwMode="black">
            <a:xfrm>
              <a:off x="3636963" y="4918075"/>
              <a:ext cx="15875" cy="17463"/>
            </a:xfrm>
            <a:prstGeom prst="ellipse">
              <a:avLst/>
            </a:prstGeom>
            <a:solidFill>
              <a:srgbClr val="FFFF00"/>
            </a:solidFill>
            <a:ln w="9525">
              <a:solidFill>
                <a:schemeClr val="tx1"/>
              </a:solidFill>
              <a:round/>
              <a:headEnd/>
              <a:tailEnd/>
            </a:ln>
          </p:spPr>
          <p:txBody>
            <a:bodyPr/>
            <a:lstStyle/>
            <a:p>
              <a:endParaRPr lang="en-US"/>
            </a:p>
          </p:txBody>
        </p:sp>
        <p:sp>
          <p:nvSpPr>
            <p:cNvPr id="220183" name="Freeform 22"/>
            <p:cNvSpPr>
              <a:spLocks/>
            </p:cNvSpPr>
            <p:nvPr/>
          </p:nvSpPr>
          <p:spPr bwMode="black">
            <a:xfrm>
              <a:off x="3494088" y="4838700"/>
              <a:ext cx="155575" cy="95250"/>
            </a:xfrm>
            <a:custGeom>
              <a:avLst/>
              <a:gdLst>
                <a:gd name="T0" fmla="*/ 2147483647 w 296"/>
                <a:gd name="T1" fmla="*/ 0 h 190"/>
                <a:gd name="T2" fmla="*/ 2147483647 w 296"/>
                <a:gd name="T3" fmla="*/ 2147483647 h 190"/>
                <a:gd name="T4" fmla="*/ 2147483647 w 296"/>
                <a:gd name="T5" fmla="*/ 2147483647 h 190"/>
                <a:gd name="T6" fmla="*/ 0 w 296"/>
                <a:gd name="T7" fmla="*/ 2147483647 h 190"/>
                <a:gd name="T8" fmla="*/ 2147483647 w 296"/>
                <a:gd name="T9" fmla="*/ 0 h 190"/>
                <a:gd name="T10" fmla="*/ 0 60000 65536"/>
                <a:gd name="T11" fmla="*/ 0 60000 65536"/>
                <a:gd name="T12" fmla="*/ 0 60000 65536"/>
                <a:gd name="T13" fmla="*/ 0 60000 65536"/>
                <a:gd name="T14" fmla="*/ 0 60000 65536"/>
                <a:gd name="T15" fmla="*/ 0 w 296"/>
                <a:gd name="T16" fmla="*/ 0 h 190"/>
                <a:gd name="T17" fmla="*/ 296 w 296"/>
                <a:gd name="T18" fmla="*/ 190 h 190"/>
              </a:gdLst>
              <a:ahLst/>
              <a:cxnLst>
                <a:cxn ang="T10">
                  <a:pos x="T0" y="T1"/>
                </a:cxn>
                <a:cxn ang="T11">
                  <a:pos x="T2" y="T3"/>
                </a:cxn>
                <a:cxn ang="T12">
                  <a:pos x="T4" y="T5"/>
                </a:cxn>
                <a:cxn ang="T13">
                  <a:pos x="T6" y="T7"/>
                </a:cxn>
                <a:cxn ang="T14">
                  <a:pos x="T8" y="T9"/>
                </a:cxn>
              </a:cxnLst>
              <a:rect l="T15" t="T16" r="T17" b="T18"/>
              <a:pathLst>
                <a:path w="296" h="190">
                  <a:moveTo>
                    <a:pt x="16" y="0"/>
                  </a:moveTo>
                  <a:lnTo>
                    <a:pt x="296" y="162"/>
                  </a:lnTo>
                  <a:lnTo>
                    <a:pt x="280" y="190"/>
                  </a:lnTo>
                  <a:lnTo>
                    <a:pt x="0" y="29"/>
                  </a:lnTo>
                  <a:lnTo>
                    <a:pt x="16" y="0"/>
                  </a:lnTo>
                  <a:close/>
                </a:path>
              </a:pathLst>
            </a:custGeom>
            <a:solidFill>
              <a:srgbClr val="FFFF00"/>
            </a:solidFill>
            <a:ln w="9525">
              <a:solidFill>
                <a:schemeClr val="tx1"/>
              </a:solidFill>
              <a:round/>
              <a:headEnd/>
              <a:tailEnd/>
            </a:ln>
          </p:spPr>
          <p:txBody>
            <a:bodyPr/>
            <a:lstStyle/>
            <a:p>
              <a:endParaRPr lang="en-US"/>
            </a:p>
          </p:txBody>
        </p:sp>
        <p:sp>
          <p:nvSpPr>
            <p:cNvPr id="220184" name="Oval 23"/>
            <p:cNvSpPr>
              <a:spLocks noChangeArrowheads="1"/>
            </p:cNvSpPr>
            <p:nvPr/>
          </p:nvSpPr>
          <p:spPr bwMode="black">
            <a:xfrm>
              <a:off x="3752850" y="5137150"/>
              <a:ext cx="17463" cy="14288"/>
            </a:xfrm>
            <a:prstGeom prst="ellipse">
              <a:avLst/>
            </a:prstGeom>
            <a:solidFill>
              <a:srgbClr val="FFFF00"/>
            </a:solidFill>
            <a:ln w="9525">
              <a:solidFill>
                <a:schemeClr val="tx1"/>
              </a:solidFill>
              <a:round/>
              <a:headEnd/>
              <a:tailEnd/>
            </a:ln>
          </p:spPr>
          <p:txBody>
            <a:bodyPr/>
            <a:lstStyle/>
            <a:p>
              <a:endParaRPr lang="en-US"/>
            </a:p>
          </p:txBody>
        </p:sp>
        <p:sp>
          <p:nvSpPr>
            <p:cNvPr id="220185" name="Freeform 24"/>
            <p:cNvSpPr>
              <a:spLocks/>
            </p:cNvSpPr>
            <p:nvPr/>
          </p:nvSpPr>
          <p:spPr bwMode="black">
            <a:xfrm>
              <a:off x="3636963" y="4924425"/>
              <a:ext cx="133350" cy="223838"/>
            </a:xfrm>
            <a:custGeom>
              <a:avLst/>
              <a:gdLst>
                <a:gd name="T0" fmla="*/ 2147483647 w 250"/>
                <a:gd name="T1" fmla="*/ 0 h 445"/>
                <a:gd name="T2" fmla="*/ 2147483647 w 250"/>
                <a:gd name="T3" fmla="*/ 2147483647 h 445"/>
                <a:gd name="T4" fmla="*/ 2147483647 w 250"/>
                <a:gd name="T5" fmla="*/ 2147483647 h 445"/>
                <a:gd name="T6" fmla="*/ 0 w 250"/>
                <a:gd name="T7" fmla="*/ 2147483647 h 445"/>
                <a:gd name="T8" fmla="*/ 2147483647 w 250"/>
                <a:gd name="T9" fmla="*/ 0 h 445"/>
                <a:gd name="T10" fmla="*/ 0 60000 65536"/>
                <a:gd name="T11" fmla="*/ 0 60000 65536"/>
                <a:gd name="T12" fmla="*/ 0 60000 65536"/>
                <a:gd name="T13" fmla="*/ 0 60000 65536"/>
                <a:gd name="T14" fmla="*/ 0 60000 65536"/>
                <a:gd name="T15" fmla="*/ 0 w 250"/>
                <a:gd name="T16" fmla="*/ 0 h 445"/>
                <a:gd name="T17" fmla="*/ 250 w 250"/>
                <a:gd name="T18" fmla="*/ 445 h 445"/>
              </a:gdLst>
              <a:ahLst/>
              <a:cxnLst>
                <a:cxn ang="T10">
                  <a:pos x="T0" y="T1"/>
                </a:cxn>
                <a:cxn ang="T11">
                  <a:pos x="T2" y="T3"/>
                </a:cxn>
                <a:cxn ang="T12">
                  <a:pos x="T4" y="T5"/>
                </a:cxn>
                <a:cxn ang="T13">
                  <a:pos x="T6" y="T7"/>
                </a:cxn>
                <a:cxn ang="T14">
                  <a:pos x="T8" y="T9"/>
                </a:cxn>
              </a:cxnLst>
              <a:rect l="T15" t="T16" r="T17" b="T18"/>
              <a:pathLst>
                <a:path w="250" h="445">
                  <a:moveTo>
                    <a:pt x="29" y="0"/>
                  </a:moveTo>
                  <a:lnTo>
                    <a:pt x="250" y="431"/>
                  </a:lnTo>
                  <a:lnTo>
                    <a:pt x="221" y="445"/>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220186" name="Oval 25"/>
            <p:cNvSpPr>
              <a:spLocks noChangeArrowheads="1"/>
            </p:cNvSpPr>
            <p:nvPr/>
          </p:nvSpPr>
          <p:spPr bwMode="black">
            <a:xfrm>
              <a:off x="4040188" y="5310188"/>
              <a:ext cx="15875" cy="14287"/>
            </a:xfrm>
            <a:prstGeom prst="ellipse">
              <a:avLst/>
            </a:prstGeom>
            <a:solidFill>
              <a:srgbClr val="FFFF00"/>
            </a:solidFill>
            <a:ln w="9525">
              <a:solidFill>
                <a:schemeClr val="tx1"/>
              </a:solidFill>
              <a:round/>
              <a:headEnd/>
              <a:tailEnd/>
            </a:ln>
          </p:spPr>
          <p:txBody>
            <a:bodyPr/>
            <a:lstStyle/>
            <a:p>
              <a:endParaRPr lang="en-US"/>
            </a:p>
          </p:txBody>
        </p:sp>
        <p:sp>
          <p:nvSpPr>
            <p:cNvPr id="220187" name="Freeform 26"/>
            <p:cNvSpPr>
              <a:spLocks/>
            </p:cNvSpPr>
            <p:nvPr/>
          </p:nvSpPr>
          <p:spPr bwMode="black">
            <a:xfrm>
              <a:off x="3757613" y="5137150"/>
              <a:ext cx="295275" cy="187325"/>
            </a:xfrm>
            <a:custGeom>
              <a:avLst/>
              <a:gdLst>
                <a:gd name="T0" fmla="*/ 2147483647 w 559"/>
                <a:gd name="T1" fmla="*/ 0 h 370"/>
                <a:gd name="T2" fmla="*/ 2147483647 w 559"/>
                <a:gd name="T3" fmla="*/ 2147483647 h 370"/>
                <a:gd name="T4" fmla="*/ 2147483647 w 559"/>
                <a:gd name="T5" fmla="*/ 2147483647 h 370"/>
                <a:gd name="T6" fmla="*/ 0 w 559"/>
                <a:gd name="T7" fmla="*/ 2147483647 h 370"/>
                <a:gd name="T8" fmla="*/ 2147483647 w 559"/>
                <a:gd name="T9" fmla="*/ 0 h 370"/>
                <a:gd name="T10" fmla="*/ 0 60000 65536"/>
                <a:gd name="T11" fmla="*/ 0 60000 65536"/>
                <a:gd name="T12" fmla="*/ 0 60000 65536"/>
                <a:gd name="T13" fmla="*/ 0 60000 65536"/>
                <a:gd name="T14" fmla="*/ 0 60000 65536"/>
                <a:gd name="T15" fmla="*/ 0 w 559"/>
                <a:gd name="T16" fmla="*/ 0 h 370"/>
                <a:gd name="T17" fmla="*/ 559 w 559"/>
                <a:gd name="T18" fmla="*/ 370 h 370"/>
              </a:gdLst>
              <a:ahLst/>
              <a:cxnLst>
                <a:cxn ang="T10">
                  <a:pos x="T0" y="T1"/>
                </a:cxn>
                <a:cxn ang="T11">
                  <a:pos x="T2" y="T3"/>
                </a:cxn>
                <a:cxn ang="T12">
                  <a:pos x="T4" y="T5"/>
                </a:cxn>
                <a:cxn ang="T13">
                  <a:pos x="T6" y="T7"/>
                </a:cxn>
                <a:cxn ang="T14">
                  <a:pos x="T8" y="T9"/>
                </a:cxn>
              </a:cxnLst>
              <a:rect l="T15" t="T16" r="T17" b="T18"/>
              <a:pathLst>
                <a:path w="559" h="370">
                  <a:moveTo>
                    <a:pt x="19" y="0"/>
                  </a:moveTo>
                  <a:lnTo>
                    <a:pt x="559" y="342"/>
                  </a:lnTo>
                  <a:lnTo>
                    <a:pt x="540" y="370"/>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220188" name="Oval 27"/>
            <p:cNvSpPr>
              <a:spLocks noChangeArrowheads="1"/>
            </p:cNvSpPr>
            <p:nvPr/>
          </p:nvSpPr>
          <p:spPr bwMode="black">
            <a:xfrm>
              <a:off x="4149725" y="5467350"/>
              <a:ext cx="20638" cy="15875"/>
            </a:xfrm>
            <a:prstGeom prst="ellipse">
              <a:avLst/>
            </a:prstGeom>
            <a:solidFill>
              <a:srgbClr val="FFFF00"/>
            </a:solidFill>
            <a:ln w="9525">
              <a:solidFill>
                <a:schemeClr val="tx1"/>
              </a:solidFill>
              <a:round/>
              <a:headEnd/>
              <a:tailEnd/>
            </a:ln>
          </p:spPr>
          <p:txBody>
            <a:bodyPr/>
            <a:lstStyle/>
            <a:p>
              <a:endParaRPr lang="en-US"/>
            </a:p>
          </p:txBody>
        </p:sp>
        <p:sp>
          <p:nvSpPr>
            <p:cNvPr id="220189" name="Freeform 28"/>
            <p:cNvSpPr>
              <a:spLocks/>
            </p:cNvSpPr>
            <p:nvPr/>
          </p:nvSpPr>
          <p:spPr bwMode="black">
            <a:xfrm>
              <a:off x="4040188" y="5313363"/>
              <a:ext cx="125412" cy="166687"/>
            </a:xfrm>
            <a:custGeom>
              <a:avLst/>
              <a:gdLst>
                <a:gd name="T0" fmla="*/ 2147483647 w 238"/>
                <a:gd name="T1" fmla="*/ 0 h 328"/>
                <a:gd name="T2" fmla="*/ 2147483647 w 238"/>
                <a:gd name="T3" fmla="*/ 2147483647 h 328"/>
                <a:gd name="T4" fmla="*/ 2147483647 w 238"/>
                <a:gd name="T5" fmla="*/ 2147483647 h 328"/>
                <a:gd name="T6" fmla="*/ 0 w 238"/>
                <a:gd name="T7" fmla="*/ 2147483647 h 328"/>
                <a:gd name="T8" fmla="*/ 2147483647 w 238"/>
                <a:gd name="T9" fmla="*/ 0 h 328"/>
                <a:gd name="T10" fmla="*/ 0 60000 65536"/>
                <a:gd name="T11" fmla="*/ 0 60000 65536"/>
                <a:gd name="T12" fmla="*/ 0 60000 65536"/>
                <a:gd name="T13" fmla="*/ 0 60000 65536"/>
                <a:gd name="T14" fmla="*/ 0 60000 65536"/>
                <a:gd name="T15" fmla="*/ 0 w 238"/>
                <a:gd name="T16" fmla="*/ 0 h 328"/>
                <a:gd name="T17" fmla="*/ 238 w 238"/>
                <a:gd name="T18" fmla="*/ 328 h 328"/>
              </a:gdLst>
              <a:ahLst/>
              <a:cxnLst>
                <a:cxn ang="T10">
                  <a:pos x="T0" y="T1"/>
                </a:cxn>
                <a:cxn ang="T11">
                  <a:pos x="T2" y="T3"/>
                </a:cxn>
                <a:cxn ang="T12">
                  <a:pos x="T4" y="T5"/>
                </a:cxn>
                <a:cxn ang="T13">
                  <a:pos x="T6" y="T7"/>
                </a:cxn>
                <a:cxn ang="T14">
                  <a:pos x="T8" y="T9"/>
                </a:cxn>
              </a:cxnLst>
              <a:rect l="T15" t="T16" r="T17" b="T18"/>
              <a:pathLst>
                <a:path w="238" h="328">
                  <a:moveTo>
                    <a:pt x="27" y="0"/>
                  </a:moveTo>
                  <a:lnTo>
                    <a:pt x="238" y="310"/>
                  </a:lnTo>
                  <a:lnTo>
                    <a:pt x="212" y="328"/>
                  </a:lnTo>
                  <a:lnTo>
                    <a:pt x="0" y="18"/>
                  </a:lnTo>
                  <a:lnTo>
                    <a:pt x="27" y="0"/>
                  </a:lnTo>
                  <a:close/>
                </a:path>
              </a:pathLst>
            </a:custGeom>
            <a:solidFill>
              <a:srgbClr val="FFFF00"/>
            </a:solidFill>
            <a:ln w="9525">
              <a:solidFill>
                <a:schemeClr val="tx1"/>
              </a:solidFill>
              <a:round/>
              <a:headEnd/>
              <a:tailEnd/>
            </a:ln>
          </p:spPr>
          <p:txBody>
            <a:bodyPr/>
            <a:lstStyle/>
            <a:p>
              <a:endParaRPr lang="en-US"/>
            </a:p>
          </p:txBody>
        </p:sp>
        <p:sp>
          <p:nvSpPr>
            <p:cNvPr id="220190" name="Oval 29"/>
            <p:cNvSpPr>
              <a:spLocks noChangeArrowheads="1"/>
            </p:cNvSpPr>
            <p:nvPr/>
          </p:nvSpPr>
          <p:spPr bwMode="black">
            <a:xfrm>
              <a:off x="4406900" y="5657850"/>
              <a:ext cx="15875" cy="19050"/>
            </a:xfrm>
            <a:prstGeom prst="ellipse">
              <a:avLst/>
            </a:prstGeom>
            <a:solidFill>
              <a:srgbClr val="FFFF00"/>
            </a:solidFill>
            <a:ln w="9525">
              <a:solidFill>
                <a:schemeClr val="tx1"/>
              </a:solidFill>
              <a:round/>
              <a:headEnd/>
              <a:tailEnd/>
            </a:ln>
          </p:spPr>
          <p:txBody>
            <a:bodyPr/>
            <a:lstStyle/>
            <a:p>
              <a:endParaRPr lang="en-US"/>
            </a:p>
          </p:txBody>
        </p:sp>
        <p:sp>
          <p:nvSpPr>
            <p:cNvPr id="220191" name="Freeform 30"/>
            <p:cNvSpPr>
              <a:spLocks/>
            </p:cNvSpPr>
            <p:nvPr/>
          </p:nvSpPr>
          <p:spPr bwMode="black">
            <a:xfrm>
              <a:off x="4152900" y="5467350"/>
              <a:ext cx="266700" cy="206375"/>
            </a:xfrm>
            <a:custGeom>
              <a:avLst/>
              <a:gdLst>
                <a:gd name="T0" fmla="*/ 2147483647 w 504"/>
                <a:gd name="T1" fmla="*/ 0 h 408"/>
                <a:gd name="T2" fmla="*/ 2147483647 w 504"/>
                <a:gd name="T3" fmla="*/ 2147483647 h 408"/>
                <a:gd name="T4" fmla="*/ 2147483647 w 504"/>
                <a:gd name="T5" fmla="*/ 2147483647 h 408"/>
                <a:gd name="T6" fmla="*/ 0 w 504"/>
                <a:gd name="T7" fmla="*/ 2147483647 h 408"/>
                <a:gd name="T8" fmla="*/ 2147483647 w 504"/>
                <a:gd name="T9" fmla="*/ 0 h 408"/>
                <a:gd name="T10" fmla="*/ 0 60000 65536"/>
                <a:gd name="T11" fmla="*/ 0 60000 65536"/>
                <a:gd name="T12" fmla="*/ 0 60000 65536"/>
                <a:gd name="T13" fmla="*/ 0 60000 65536"/>
                <a:gd name="T14" fmla="*/ 0 60000 65536"/>
                <a:gd name="T15" fmla="*/ 0 w 504"/>
                <a:gd name="T16" fmla="*/ 0 h 408"/>
                <a:gd name="T17" fmla="*/ 504 w 504"/>
                <a:gd name="T18" fmla="*/ 408 h 408"/>
              </a:gdLst>
              <a:ahLst/>
              <a:cxnLst>
                <a:cxn ang="T10">
                  <a:pos x="T0" y="T1"/>
                </a:cxn>
                <a:cxn ang="T11">
                  <a:pos x="T2" y="T3"/>
                </a:cxn>
                <a:cxn ang="T12">
                  <a:pos x="T4" y="T5"/>
                </a:cxn>
                <a:cxn ang="T13">
                  <a:pos x="T6" y="T7"/>
                </a:cxn>
                <a:cxn ang="T14">
                  <a:pos x="T8" y="T9"/>
                </a:cxn>
              </a:cxnLst>
              <a:rect l="T15" t="T16" r="T17" b="T18"/>
              <a:pathLst>
                <a:path w="504" h="408">
                  <a:moveTo>
                    <a:pt x="20" y="0"/>
                  </a:moveTo>
                  <a:lnTo>
                    <a:pt x="504" y="381"/>
                  </a:lnTo>
                  <a:lnTo>
                    <a:pt x="484" y="408"/>
                  </a:lnTo>
                  <a:lnTo>
                    <a:pt x="0" y="26"/>
                  </a:lnTo>
                  <a:lnTo>
                    <a:pt x="20" y="0"/>
                  </a:lnTo>
                  <a:close/>
                </a:path>
              </a:pathLst>
            </a:custGeom>
            <a:solidFill>
              <a:srgbClr val="FFFF00"/>
            </a:solidFill>
            <a:ln w="9525">
              <a:solidFill>
                <a:schemeClr val="tx1"/>
              </a:solidFill>
              <a:round/>
              <a:headEnd/>
              <a:tailEnd/>
            </a:ln>
          </p:spPr>
          <p:txBody>
            <a:bodyPr/>
            <a:lstStyle/>
            <a:p>
              <a:endParaRPr lang="en-US"/>
            </a:p>
          </p:txBody>
        </p:sp>
        <p:sp>
          <p:nvSpPr>
            <p:cNvPr id="220192" name="Oval 31"/>
            <p:cNvSpPr>
              <a:spLocks noChangeArrowheads="1"/>
            </p:cNvSpPr>
            <p:nvPr/>
          </p:nvSpPr>
          <p:spPr bwMode="black">
            <a:xfrm>
              <a:off x="4587875" y="5883275"/>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193" name="Freeform 32"/>
            <p:cNvSpPr>
              <a:spLocks/>
            </p:cNvSpPr>
            <p:nvPr/>
          </p:nvSpPr>
          <p:spPr bwMode="black">
            <a:xfrm>
              <a:off x="4406900" y="5661025"/>
              <a:ext cx="196850" cy="234950"/>
            </a:xfrm>
            <a:custGeom>
              <a:avLst/>
              <a:gdLst>
                <a:gd name="T0" fmla="*/ 2147483647 w 369"/>
                <a:gd name="T1" fmla="*/ 0 h 462"/>
                <a:gd name="T2" fmla="*/ 2147483647 w 369"/>
                <a:gd name="T3" fmla="*/ 2147483647 h 462"/>
                <a:gd name="T4" fmla="*/ 2147483647 w 369"/>
                <a:gd name="T5" fmla="*/ 2147483647 h 462"/>
                <a:gd name="T6" fmla="*/ 0 w 369"/>
                <a:gd name="T7" fmla="*/ 2147483647 h 462"/>
                <a:gd name="T8" fmla="*/ 2147483647 w 369"/>
                <a:gd name="T9" fmla="*/ 0 h 462"/>
                <a:gd name="T10" fmla="*/ 0 60000 65536"/>
                <a:gd name="T11" fmla="*/ 0 60000 65536"/>
                <a:gd name="T12" fmla="*/ 0 60000 65536"/>
                <a:gd name="T13" fmla="*/ 0 60000 65536"/>
                <a:gd name="T14" fmla="*/ 0 60000 65536"/>
                <a:gd name="T15" fmla="*/ 0 w 369"/>
                <a:gd name="T16" fmla="*/ 0 h 462"/>
                <a:gd name="T17" fmla="*/ 369 w 369"/>
                <a:gd name="T18" fmla="*/ 462 h 462"/>
              </a:gdLst>
              <a:ahLst/>
              <a:cxnLst>
                <a:cxn ang="T10">
                  <a:pos x="T0" y="T1"/>
                </a:cxn>
                <a:cxn ang="T11">
                  <a:pos x="T2" y="T3"/>
                </a:cxn>
                <a:cxn ang="T12">
                  <a:pos x="T4" y="T5"/>
                </a:cxn>
                <a:cxn ang="T13">
                  <a:pos x="T6" y="T7"/>
                </a:cxn>
                <a:cxn ang="T14">
                  <a:pos x="T8" y="T9"/>
                </a:cxn>
              </a:cxnLst>
              <a:rect l="T15" t="T16" r="T17" b="T18"/>
              <a:pathLst>
                <a:path w="369" h="462">
                  <a:moveTo>
                    <a:pt x="26" y="0"/>
                  </a:moveTo>
                  <a:lnTo>
                    <a:pt x="369" y="441"/>
                  </a:lnTo>
                  <a:lnTo>
                    <a:pt x="343" y="462"/>
                  </a:lnTo>
                  <a:lnTo>
                    <a:pt x="0" y="21"/>
                  </a:lnTo>
                  <a:lnTo>
                    <a:pt x="26" y="0"/>
                  </a:lnTo>
                  <a:close/>
                </a:path>
              </a:pathLst>
            </a:custGeom>
            <a:solidFill>
              <a:srgbClr val="FFFF00"/>
            </a:solidFill>
            <a:ln w="9525">
              <a:solidFill>
                <a:schemeClr val="tx1"/>
              </a:solidFill>
              <a:round/>
              <a:headEnd/>
              <a:tailEnd/>
            </a:ln>
          </p:spPr>
          <p:txBody>
            <a:bodyPr/>
            <a:lstStyle/>
            <a:p>
              <a:endParaRPr lang="en-US"/>
            </a:p>
          </p:txBody>
        </p:sp>
        <p:sp>
          <p:nvSpPr>
            <p:cNvPr id="220194" name="Freeform 33"/>
            <p:cNvSpPr>
              <a:spLocks/>
            </p:cNvSpPr>
            <p:nvPr/>
          </p:nvSpPr>
          <p:spPr bwMode="black">
            <a:xfrm>
              <a:off x="4591050" y="5883275"/>
              <a:ext cx="260350" cy="190500"/>
            </a:xfrm>
            <a:custGeom>
              <a:avLst/>
              <a:gdLst>
                <a:gd name="T0" fmla="*/ 2147483647 w 494"/>
                <a:gd name="T1" fmla="*/ 0 h 374"/>
                <a:gd name="T2" fmla="*/ 2147483647 w 494"/>
                <a:gd name="T3" fmla="*/ 2147483647 h 374"/>
                <a:gd name="T4" fmla="*/ 2147483647 w 494"/>
                <a:gd name="T5" fmla="*/ 2147483647 h 374"/>
                <a:gd name="T6" fmla="*/ 0 w 494"/>
                <a:gd name="T7" fmla="*/ 2147483647 h 374"/>
                <a:gd name="T8" fmla="*/ 2147483647 w 494"/>
                <a:gd name="T9" fmla="*/ 0 h 374"/>
                <a:gd name="T10" fmla="*/ 0 60000 65536"/>
                <a:gd name="T11" fmla="*/ 0 60000 65536"/>
                <a:gd name="T12" fmla="*/ 0 60000 65536"/>
                <a:gd name="T13" fmla="*/ 0 60000 65536"/>
                <a:gd name="T14" fmla="*/ 0 60000 65536"/>
                <a:gd name="T15" fmla="*/ 0 w 494"/>
                <a:gd name="T16" fmla="*/ 0 h 374"/>
                <a:gd name="T17" fmla="*/ 494 w 494"/>
                <a:gd name="T18" fmla="*/ 374 h 374"/>
              </a:gdLst>
              <a:ahLst/>
              <a:cxnLst>
                <a:cxn ang="T10">
                  <a:pos x="T0" y="T1"/>
                </a:cxn>
                <a:cxn ang="T11">
                  <a:pos x="T2" y="T3"/>
                </a:cxn>
                <a:cxn ang="T12">
                  <a:pos x="T4" y="T5"/>
                </a:cxn>
                <a:cxn ang="T13">
                  <a:pos x="T6" y="T7"/>
                </a:cxn>
                <a:cxn ang="T14">
                  <a:pos x="T8" y="T9"/>
                </a:cxn>
              </a:cxnLst>
              <a:rect l="T15" t="T16" r="T17" b="T18"/>
              <a:pathLst>
                <a:path w="494" h="374">
                  <a:moveTo>
                    <a:pt x="18" y="0"/>
                  </a:moveTo>
                  <a:lnTo>
                    <a:pt x="494" y="348"/>
                  </a:lnTo>
                  <a:lnTo>
                    <a:pt x="476" y="374"/>
                  </a:lnTo>
                  <a:lnTo>
                    <a:pt x="0" y="27"/>
                  </a:lnTo>
                  <a:lnTo>
                    <a:pt x="18" y="0"/>
                  </a:lnTo>
                  <a:close/>
                </a:path>
              </a:pathLst>
            </a:custGeom>
            <a:solidFill>
              <a:srgbClr val="FFFF00"/>
            </a:solidFill>
            <a:ln w="9525">
              <a:solidFill>
                <a:schemeClr val="tx1"/>
              </a:solidFill>
              <a:round/>
              <a:headEnd/>
              <a:tailEnd/>
            </a:ln>
          </p:spPr>
          <p:txBody>
            <a:bodyPr/>
            <a:lstStyle/>
            <a:p>
              <a:endParaRPr lang="en-US"/>
            </a:p>
          </p:txBody>
        </p:sp>
        <p:sp>
          <p:nvSpPr>
            <p:cNvPr id="220195" name="Oval 34"/>
            <p:cNvSpPr>
              <a:spLocks noChangeArrowheads="1"/>
            </p:cNvSpPr>
            <p:nvPr/>
          </p:nvSpPr>
          <p:spPr bwMode="black">
            <a:xfrm>
              <a:off x="3740150" y="4146550"/>
              <a:ext cx="17463" cy="15875"/>
            </a:xfrm>
            <a:prstGeom prst="ellipse">
              <a:avLst/>
            </a:prstGeom>
            <a:solidFill>
              <a:srgbClr val="FFFF00"/>
            </a:solidFill>
            <a:ln w="9525">
              <a:solidFill>
                <a:schemeClr val="tx1"/>
              </a:solidFill>
              <a:round/>
              <a:headEnd/>
              <a:tailEnd/>
            </a:ln>
          </p:spPr>
          <p:txBody>
            <a:bodyPr/>
            <a:lstStyle/>
            <a:p>
              <a:endParaRPr lang="en-US"/>
            </a:p>
          </p:txBody>
        </p:sp>
        <p:sp>
          <p:nvSpPr>
            <p:cNvPr id="220196" name="Freeform 35"/>
            <p:cNvSpPr>
              <a:spLocks/>
            </p:cNvSpPr>
            <p:nvPr/>
          </p:nvSpPr>
          <p:spPr bwMode="black">
            <a:xfrm>
              <a:off x="3617913" y="3900488"/>
              <a:ext cx="139700" cy="258762"/>
            </a:xfrm>
            <a:custGeom>
              <a:avLst/>
              <a:gdLst>
                <a:gd name="T0" fmla="*/ 2147483647 w 263"/>
                <a:gd name="T1" fmla="*/ 0 h 510"/>
                <a:gd name="T2" fmla="*/ 2147483647 w 263"/>
                <a:gd name="T3" fmla="*/ 2147483647 h 510"/>
                <a:gd name="T4" fmla="*/ 2147483647 w 263"/>
                <a:gd name="T5" fmla="*/ 2147483647 h 510"/>
                <a:gd name="T6" fmla="*/ 0 w 263"/>
                <a:gd name="T7" fmla="*/ 2147483647 h 510"/>
                <a:gd name="T8" fmla="*/ 2147483647 w 263"/>
                <a:gd name="T9" fmla="*/ 0 h 510"/>
                <a:gd name="T10" fmla="*/ 0 60000 65536"/>
                <a:gd name="T11" fmla="*/ 0 60000 65536"/>
                <a:gd name="T12" fmla="*/ 0 60000 65536"/>
                <a:gd name="T13" fmla="*/ 0 60000 65536"/>
                <a:gd name="T14" fmla="*/ 0 60000 65536"/>
                <a:gd name="T15" fmla="*/ 0 w 263"/>
                <a:gd name="T16" fmla="*/ 0 h 510"/>
                <a:gd name="T17" fmla="*/ 263 w 263"/>
                <a:gd name="T18" fmla="*/ 510 h 510"/>
              </a:gdLst>
              <a:ahLst/>
              <a:cxnLst>
                <a:cxn ang="T10">
                  <a:pos x="T0" y="T1"/>
                </a:cxn>
                <a:cxn ang="T11">
                  <a:pos x="T2" y="T3"/>
                </a:cxn>
                <a:cxn ang="T12">
                  <a:pos x="T4" y="T5"/>
                </a:cxn>
                <a:cxn ang="T13">
                  <a:pos x="T6" y="T7"/>
                </a:cxn>
                <a:cxn ang="T14">
                  <a:pos x="T8" y="T9"/>
                </a:cxn>
              </a:cxnLst>
              <a:rect l="T15" t="T16" r="T17" b="T18"/>
              <a:pathLst>
                <a:path w="263" h="510">
                  <a:moveTo>
                    <a:pt x="28" y="0"/>
                  </a:moveTo>
                  <a:lnTo>
                    <a:pt x="263" y="496"/>
                  </a:lnTo>
                  <a:lnTo>
                    <a:pt x="235" y="510"/>
                  </a:lnTo>
                  <a:lnTo>
                    <a:pt x="0" y="14"/>
                  </a:lnTo>
                  <a:lnTo>
                    <a:pt x="28" y="0"/>
                  </a:lnTo>
                  <a:close/>
                </a:path>
              </a:pathLst>
            </a:custGeom>
            <a:solidFill>
              <a:srgbClr val="FFFF00"/>
            </a:solidFill>
            <a:ln w="9525">
              <a:solidFill>
                <a:schemeClr val="tx1"/>
              </a:solidFill>
              <a:round/>
              <a:headEnd/>
              <a:tailEnd/>
            </a:ln>
          </p:spPr>
          <p:txBody>
            <a:bodyPr/>
            <a:lstStyle/>
            <a:p>
              <a:endParaRPr lang="en-US"/>
            </a:p>
          </p:txBody>
        </p:sp>
        <p:sp>
          <p:nvSpPr>
            <p:cNvPr id="220197" name="Oval 36"/>
            <p:cNvSpPr>
              <a:spLocks noChangeArrowheads="1"/>
            </p:cNvSpPr>
            <p:nvPr/>
          </p:nvSpPr>
          <p:spPr bwMode="black">
            <a:xfrm>
              <a:off x="4152900" y="4346575"/>
              <a:ext cx="19050" cy="15875"/>
            </a:xfrm>
            <a:prstGeom prst="ellipse">
              <a:avLst/>
            </a:prstGeom>
            <a:solidFill>
              <a:srgbClr val="FFFF00"/>
            </a:solidFill>
            <a:ln w="9525">
              <a:solidFill>
                <a:schemeClr val="tx1"/>
              </a:solidFill>
              <a:round/>
              <a:headEnd/>
              <a:tailEnd/>
            </a:ln>
          </p:spPr>
          <p:txBody>
            <a:bodyPr/>
            <a:lstStyle/>
            <a:p>
              <a:endParaRPr lang="en-US"/>
            </a:p>
          </p:txBody>
        </p:sp>
        <p:sp>
          <p:nvSpPr>
            <p:cNvPr id="220198" name="Freeform 37"/>
            <p:cNvSpPr>
              <a:spLocks/>
            </p:cNvSpPr>
            <p:nvPr/>
          </p:nvSpPr>
          <p:spPr bwMode="black">
            <a:xfrm>
              <a:off x="3744913" y="4146550"/>
              <a:ext cx="420687" cy="215900"/>
            </a:xfrm>
            <a:custGeom>
              <a:avLst/>
              <a:gdLst>
                <a:gd name="T0" fmla="*/ 2147483647 w 797"/>
                <a:gd name="T1" fmla="*/ 0 h 424"/>
                <a:gd name="T2" fmla="*/ 2147483647 w 797"/>
                <a:gd name="T3" fmla="*/ 2147483647 h 424"/>
                <a:gd name="T4" fmla="*/ 2147483647 w 797"/>
                <a:gd name="T5" fmla="*/ 2147483647 h 424"/>
                <a:gd name="T6" fmla="*/ 0 w 797"/>
                <a:gd name="T7" fmla="*/ 2147483647 h 424"/>
                <a:gd name="T8" fmla="*/ 2147483647 w 797"/>
                <a:gd name="T9" fmla="*/ 0 h 424"/>
                <a:gd name="T10" fmla="*/ 0 60000 65536"/>
                <a:gd name="T11" fmla="*/ 0 60000 65536"/>
                <a:gd name="T12" fmla="*/ 0 60000 65536"/>
                <a:gd name="T13" fmla="*/ 0 60000 65536"/>
                <a:gd name="T14" fmla="*/ 0 60000 65536"/>
                <a:gd name="T15" fmla="*/ 0 w 797"/>
                <a:gd name="T16" fmla="*/ 0 h 424"/>
                <a:gd name="T17" fmla="*/ 797 w 797"/>
                <a:gd name="T18" fmla="*/ 424 h 424"/>
              </a:gdLst>
              <a:ahLst/>
              <a:cxnLst>
                <a:cxn ang="T10">
                  <a:pos x="T0" y="T1"/>
                </a:cxn>
                <a:cxn ang="T11">
                  <a:pos x="T2" y="T3"/>
                </a:cxn>
                <a:cxn ang="T12">
                  <a:pos x="T4" y="T5"/>
                </a:cxn>
                <a:cxn ang="T13">
                  <a:pos x="T6" y="T7"/>
                </a:cxn>
                <a:cxn ang="T14">
                  <a:pos x="T8" y="T9"/>
                </a:cxn>
              </a:cxnLst>
              <a:rect l="T15" t="T16" r="T17" b="T18"/>
              <a:pathLst>
                <a:path w="797" h="424">
                  <a:moveTo>
                    <a:pt x="14" y="0"/>
                  </a:moveTo>
                  <a:lnTo>
                    <a:pt x="797" y="396"/>
                  </a:lnTo>
                  <a:lnTo>
                    <a:pt x="783" y="424"/>
                  </a:lnTo>
                  <a:lnTo>
                    <a:pt x="0" y="29"/>
                  </a:lnTo>
                  <a:lnTo>
                    <a:pt x="14" y="0"/>
                  </a:lnTo>
                  <a:close/>
                </a:path>
              </a:pathLst>
            </a:custGeom>
            <a:solidFill>
              <a:srgbClr val="FFFF00"/>
            </a:solidFill>
            <a:ln w="9525">
              <a:solidFill>
                <a:schemeClr val="tx1"/>
              </a:solidFill>
              <a:round/>
              <a:headEnd/>
              <a:tailEnd/>
            </a:ln>
          </p:spPr>
          <p:txBody>
            <a:bodyPr/>
            <a:lstStyle/>
            <a:p>
              <a:endParaRPr lang="en-US"/>
            </a:p>
          </p:txBody>
        </p:sp>
        <p:sp>
          <p:nvSpPr>
            <p:cNvPr id="220199" name="Oval 38"/>
            <p:cNvSpPr>
              <a:spLocks noChangeArrowheads="1"/>
            </p:cNvSpPr>
            <p:nvPr/>
          </p:nvSpPr>
          <p:spPr bwMode="black">
            <a:xfrm>
              <a:off x="4225925" y="4575175"/>
              <a:ext cx="20638" cy="14288"/>
            </a:xfrm>
            <a:prstGeom prst="ellipse">
              <a:avLst/>
            </a:prstGeom>
            <a:solidFill>
              <a:srgbClr val="FFFF00"/>
            </a:solidFill>
            <a:ln w="9525">
              <a:solidFill>
                <a:schemeClr val="tx1"/>
              </a:solidFill>
              <a:round/>
              <a:headEnd/>
              <a:tailEnd/>
            </a:ln>
          </p:spPr>
          <p:txBody>
            <a:bodyPr/>
            <a:lstStyle/>
            <a:p>
              <a:endParaRPr lang="en-US"/>
            </a:p>
          </p:txBody>
        </p:sp>
        <p:sp>
          <p:nvSpPr>
            <p:cNvPr id="220200" name="Freeform 39"/>
            <p:cNvSpPr>
              <a:spLocks/>
            </p:cNvSpPr>
            <p:nvPr/>
          </p:nvSpPr>
          <p:spPr bwMode="black">
            <a:xfrm>
              <a:off x="4152900" y="4352925"/>
              <a:ext cx="88900" cy="231775"/>
            </a:xfrm>
            <a:custGeom>
              <a:avLst/>
              <a:gdLst>
                <a:gd name="T0" fmla="*/ 2147483647 w 168"/>
                <a:gd name="T1" fmla="*/ 0 h 460"/>
                <a:gd name="T2" fmla="*/ 2147483647 w 168"/>
                <a:gd name="T3" fmla="*/ 2147483647 h 460"/>
                <a:gd name="T4" fmla="*/ 2147483647 w 168"/>
                <a:gd name="T5" fmla="*/ 2147483647 h 460"/>
                <a:gd name="T6" fmla="*/ 0 w 168"/>
                <a:gd name="T7" fmla="*/ 2147483647 h 460"/>
                <a:gd name="T8" fmla="*/ 2147483647 w 168"/>
                <a:gd name="T9" fmla="*/ 0 h 460"/>
                <a:gd name="T10" fmla="*/ 0 60000 65536"/>
                <a:gd name="T11" fmla="*/ 0 60000 65536"/>
                <a:gd name="T12" fmla="*/ 0 60000 65536"/>
                <a:gd name="T13" fmla="*/ 0 60000 65536"/>
                <a:gd name="T14" fmla="*/ 0 60000 65536"/>
                <a:gd name="T15" fmla="*/ 0 w 168"/>
                <a:gd name="T16" fmla="*/ 0 h 460"/>
                <a:gd name="T17" fmla="*/ 168 w 168"/>
                <a:gd name="T18" fmla="*/ 460 h 460"/>
              </a:gdLst>
              <a:ahLst/>
              <a:cxnLst>
                <a:cxn ang="T10">
                  <a:pos x="T0" y="T1"/>
                </a:cxn>
                <a:cxn ang="T11">
                  <a:pos x="T2" y="T3"/>
                </a:cxn>
                <a:cxn ang="T12">
                  <a:pos x="T4" y="T5"/>
                </a:cxn>
                <a:cxn ang="T13">
                  <a:pos x="T6" y="T7"/>
                </a:cxn>
                <a:cxn ang="T14">
                  <a:pos x="T8" y="T9"/>
                </a:cxn>
              </a:cxnLst>
              <a:rect l="T15" t="T16" r="T17" b="T18"/>
              <a:pathLst>
                <a:path w="168" h="460">
                  <a:moveTo>
                    <a:pt x="30" y="0"/>
                  </a:moveTo>
                  <a:lnTo>
                    <a:pt x="168" y="450"/>
                  </a:lnTo>
                  <a:lnTo>
                    <a:pt x="137" y="460"/>
                  </a:lnTo>
                  <a:lnTo>
                    <a:pt x="0" y="10"/>
                  </a:lnTo>
                  <a:lnTo>
                    <a:pt x="30" y="0"/>
                  </a:lnTo>
                  <a:close/>
                </a:path>
              </a:pathLst>
            </a:custGeom>
            <a:solidFill>
              <a:srgbClr val="FFFF00"/>
            </a:solidFill>
            <a:ln w="9525">
              <a:solidFill>
                <a:schemeClr val="tx1"/>
              </a:solidFill>
              <a:round/>
              <a:headEnd/>
              <a:tailEnd/>
            </a:ln>
          </p:spPr>
          <p:txBody>
            <a:bodyPr/>
            <a:lstStyle/>
            <a:p>
              <a:endParaRPr lang="en-US"/>
            </a:p>
          </p:txBody>
        </p:sp>
        <p:sp>
          <p:nvSpPr>
            <p:cNvPr id="220201" name="Oval 40"/>
            <p:cNvSpPr>
              <a:spLocks noChangeArrowheads="1"/>
            </p:cNvSpPr>
            <p:nvPr/>
          </p:nvSpPr>
          <p:spPr bwMode="black">
            <a:xfrm>
              <a:off x="4391025" y="466566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02" name="Freeform 41"/>
            <p:cNvSpPr>
              <a:spLocks/>
            </p:cNvSpPr>
            <p:nvPr/>
          </p:nvSpPr>
          <p:spPr bwMode="black">
            <a:xfrm>
              <a:off x="4233863" y="4575175"/>
              <a:ext cx="169862" cy="106363"/>
            </a:xfrm>
            <a:custGeom>
              <a:avLst/>
              <a:gdLst>
                <a:gd name="T0" fmla="*/ 2147483647 w 328"/>
                <a:gd name="T1" fmla="*/ 0 h 209"/>
                <a:gd name="T2" fmla="*/ 2147483647 w 328"/>
                <a:gd name="T3" fmla="*/ 2147483647 h 209"/>
                <a:gd name="T4" fmla="*/ 2147483647 w 328"/>
                <a:gd name="T5" fmla="*/ 2147483647 h 209"/>
                <a:gd name="T6" fmla="*/ 0 w 328"/>
                <a:gd name="T7" fmla="*/ 2147483647 h 209"/>
                <a:gd name="T8" fmla="*/ 2147483647 w 328"/>
                <a:gd name="T9" fmla="*/ 0 h 209"/>
                <a:gd name="T10" fmla="*/ 0 60000 65536"/>
                <a:gd name="T11" fmla="*/ 0 60000 65536"/>
                <a:gd name="T12" fmla="*/ 0 60000 65536"/>
                <a:gd name="T13" fmla="*/ 0 60000 65536"/>
                <a:gd name="T14" fmla="*/ 0 60000 65536"/>
                <a:gd name="T15" fmla="*/ 0 w 328"/>
                <a:gd name="T16" fmla="*/ 0 h 209"/>
                <a:gd name="T17" fmla="*/ 328 w 328"/>
                <a:gd name="T18" fmla="*/ 209 h 209"/>
              </a:gdLst>
              <a:ahLst/>
              <a:cxnLst>
                <a:cxn ang="T10">
                  <a:pos x="T0" y="T1"/>
                </a:cxn>
                <a:cxn ang="T11">
                  <a:pos x="T2" y="T3"/>
                </a:cxn>
                <a:cxn ang="T12">
                  <a:pos x="T4" y="T5"/>
                </a:cxn>
                <a:cxn ang="T13">
                  <a:pos x="T6" y="T7"/>
                </a:cxn>
                <a:cxn ang="T14">
                  <a:pos x="T8" y="T9"/>
                </a:cxn>
              </a:cxnLst>
              <a:rect l="T15" t="T16" r="T17" b="T18"/>
              <a:pathLst>
                <a:path w="328" h="209">
                  <a:moveTo>
                    <a:pt x="17" y="0"/>
                  </a:moveTo>
                  <a:lnTo>
                    <a:pt x="328" y="181"/>
                  </a:lnTo>
                  <a:lnTo>
                    <a:pt x="312" y="209"/>
                  </a:lnTo>
                  <a:lnTo>
                    <a:pt x="0" y="28"/>
                  </a:lnTo>
                  <a:lnTo>
                    <a:pt x="17" y="0"/>
                  </a:lnTo>
                  <a:close/>
                </a:path>
              </a:pathLst>
            </a:custGeom>
            <a:solidFill>
              <a:srgbClr val="FFFF00"/>
            </a:solidFill>
            <a:ln w="9525">
              <a:solidFill>
                <a:schemeClr val="tx1"/>
              </a:solidFill>
              <a:round/>
              <a:headEnd/>
              <a:tailEnd/>
            </a:ln>
          </p:spPr>
          <p:txBody>
            <a:bodyPr/>
            <a:lstStyle/>
            <a:p>
              <a:endParaRPr lang="en-US"/>
            </a:p>
          </p:txBody>
        </p:sp>
        <p:sp>
          <p:nvSpPr>
            <p:cNvPr id="220203" name="Oval 42"/>
            <p:cNvSpPr>
              <a:spLocks noChangeArrowheads="1"/>
            </p:cNvSpPr>
            <p:nvPr/>
          </p:nvSpPr>
          <p:spPr bwMode="black">
            <a:xfrm>
              <a:off x="4514850" y="4899025"/>
              <a:ext cx="19050" cy="15875"/>
            </a:xfrm>
            <a:prstGeom prst="ellipse">
              <a:avLst/>
            </a:prstGeom>
            <a:solidFill>
              <a:srgbClr val="FFFF00"/>
            </a:solidFill>
            <a:ln w="9525">
              <a:solidFill>
                <a:schemeClr val="tx1"/>
              </a:solidFill>
              <a:round/>
              <a:headEnd/>
              <a:tailEnd/>
            </a:ln>
          </p:spPr>
          <p:txBody>
            <a:bodyPr/>
            <a:lstStyle/>
            <a:p>
              <a:endParaRPr lang="en-US"/>
            </a:p>
          </p:txBody>
        </p:sp>
        <p:sp>
          <p:nvSpPr>
            <p:cNvPr id="220204" name="Freeform 43"/>
            <p:cNvSpPr>
              <a:spLocks/>
            </p:cNvSpPr>
            <p:nvPr/>
          </p:nvSpPr>
          <p:spPr bwMode="black">
            <a:xfrm>
              <a:off x="4391025" y="4672013"/>
              <a:ext cx="139700" cy="239712"/>
            </a:xfrm>
            <a:custGeom>
              <a:avLst/>
              <a:gdLst>
                <a:gd name="T0" fmla="*/ 2147483647 w 265"/>
                <a:gd name="T1" fmla="*/ 0 h 474"/>
                <a:gd name="T2" fmla="*/ 2147483647 w 265"/>
                <a:gd name="T3" fmla="*/ 2147483647 h 474"/>
                <a:gd name="T4" fmla="*/ 2147483647 w 265"/>
                <a:gd name="T5" fmla="*/ 2147483647 h 474"/>
                <a:gd name="T6" fmla="*/ 0 w 265"/>
                <a:gd name="T7" fmla="*/ 2147483647 h 474"/>
                <a:gd name="T8" fmla="*/ 2147483647 w 265"/>
                <a:gd name="T9" fmla="*/ 0 h 474"/>
                <a:gd name="T10" fmla="*/ 0 60000 65536"/>
                <a:gd name="T11" fmla="*/ 0 60000 65536"/>
                <a:gd name="T12" fmla="*/ 0 60000 65536"/>
                <a:gd name="T13" fmla="*/ 0 60000 65536"/>
                <a:gd name="T14" fmla="*/ 0 60000 65536"/>
                <a:gd name="T15" fmla="*/ 0 w 265"/>
                <a:gd name="T16" fmla="*/ 0 h 474"/>
                <a:gd name="T17" fmla="*/ 265 w 265"/>
                <a:gd name="T18" fmla="*/ 474 h 474"/>
              </a:gdLst>
              <a:ahLst/>
              <a:cxnLst>
                <a:cxn ang="T10">
                  <a:pos x="T0" y="T1"/>
                </a:cxn>
                <a:cxn ang="T11">
                  <a:pos x="T2" y="T3"/>
                </a:cxn>
                <a:cxn ang="T12">
                  <a:pos x="T4" y="T5"/>
                </a:cxn>
                <a:cxn ang="T13">
                  <a:pos x="T6" y="T7"/>
                </a:cxn>
                <a:cxn ang="T14">
                  <a:pos x="T8" y="T9"/>
                </a:cxn>
              </a:cxnLst>
              <a:rect l="T15" t="T16" r="T17" b="T18"/>
              <a:pathLst>
                <a:path w="265" h="474">
                  <a:moveTo>
                    <a:pt x="29" y="0"/>
                  </a:moveTo>
                  <a:lnTo>
                    <a:pt x="265" y="460"/>
                  </a:lnTo>
                  <a:lnTo>
                    <a:pt x="236" y="474"/>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220205" name="Oval 44"/>
            <p:cNvSpPr>
              <a:spLocks noChangeArrowheads="1"/>
            </p:cNvSpPr>
            <p:nvPr/>
          </p:nvSpPr>
          <p:spPr bwMode="black">
            <a:xfrm>
              <a:off x="4752975" y="5041900"/>
              <a:ext cx="17463" cy="15875"/>
            </a:xfrm>
            <a:prstGeom prst="ellipse">
              <a:avLst/>
            </a:prstGeom>
            <a:solidFill>
              <a:srgbClr val="FFFF00"/>
            </a:solidFill>
            <a:ln w="9525">
              <a:solidFill>
                <a:schemeClr val="tx1"/>
              </a:solidFill>
              <a:round/>
              <a:headEnd/>
              <a:tailEnd/>
            </a:ln>
          </p:spPr>
          <p:txBody>
            <a:bodyPr/>
            <a:lstStyle/>
            <a:p>
              <a:endParaRPr lang="en-US"/>
            </a:p>
          </p:txBody>
        </p:sp>
        <p:sp>
          <p:nvSpPr>
            <p:cNvPr id="220206" name="Freeform 45"/>
            <p:cNvSpPr>
              <a:spLocks/>
            </p:cNvSpPr>
            <p:nvPr/>
          </p:nvSpPr>
          <p:spPr bwMode="black">
            <a:xfrm>
              <a:off x="4521200" y="4899025"/>
              <a:ext cx="244475" cy="158750"/>
            </a:xfrm>
            <a:custGeom>
              <a:avLst/>
              <a:gdLst>
                <a:gd name="T0" fmla="*/ 2147483647 w 467"/>
                <a:gd name="T1" fmla="*/ 0 h 311"/>
                <a:gd name="T2" fmla="*/ 2147483647 w 467"/>
                <a:gd name="T3" fmla="*/ 2147483647 h 311"/>
                <a:gd name="T4" fmla="*/ 2147483647 w 467"/>
                <a:gd name="T5" fmla="*/ 2147483647 h 311"/>
                <a:gd name="T6" fmla="*/ 0 w 467"/>
                <a:gd name="T7" fmla="*/ 2147483647 h 311"/>
                <a:gd name="T8" fmla="*/ 2147483647 w 467"/>
                <a:gd name="T9" fmla="*/ 0 h 311"/>
                <a:gd name="T10" fmla="*/ 0 60000 65536"/>
                <a:gd name="T11" fmla="*/ 0 60000 65536"/>
                <a:gd name="T12" fmla="*/ 0 60000 65536"/>
                <a:gd name="T13" fmla="*/ 0 60000 65536"/>
                <a:gd name="T14" fmla="*/ 0 60000 65536"/>
                <a:gd name="T15" fmla="*/ 0 w 467"/>
                <a:gd name="T16" fmla="*/ 0 h 311"/>
                <a:gd name="T17" fmla="*/ 467 w 467"/>
                <a:gd name="T18" fmla="*/ 311 h 311"/>
              </a:gdLst>
              <a:ahLst/>
              <a:cxnLst>
                <a:cxn ang="T10">
                  <a:pos x="T0" y="T1"/>
                </a:cxn>
                <a:cxn ang="T11">
                  <a:pos x="T2" y="T3"/>
                </a:cxn>
                <a:cxn ang="T12">
                  <a:pos x="T4" y="T5"/>
                </a:cxn>
                <a:cxn ang="T13">
                  <a:pos x="T6" y="T7"/>
                </a:cxn>
                <a:cxn ang="T14">
                  <a:pos x="T8" y="T9"/>
                </a:cxn>
              </a:cxnLst>
              <a:rect l="T15" t="T16" r="T17" b="T18"/>
              <a:pathLst>
                <a:path w="467" h="311">
                  <a:moveTo>
                    <a:pt x="19" y="0"/>
                  </a:moveTo>
                  <a:lnTo>
                    <a:pt x="467" y="283"/>
                  </a:lnTo>
                  <a:lnTo>
                    <a:pt x="449" y="311"/>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220207" name="Oval 46"/>
            <p:cNvSpPr>
              <a:spLocks noChangeArrowheads="1"/>
            </p:cNvSpPr>
            <p:nvPr/>
          </p:nvSpPr>
          <p:spPr bwMode="black">
            <a:xfrm>
              <a:off x="4892675" y="5237163"/>
              <a:ext cx="15875" cy="14287"/>
            </a:xfrm>
            <a:prstGeom prst="ellipse">
              <a:avLst/>
            </a:prstGeom>
            <a:solidFill>
              <a:srgbClr val="FFFF00"/>
            </a:solidFill>
            <a:ln w="9525">
              <a:solidFill>
                <a:schemeClr val="tx1"/>
              </a:solidFill>
              <a:round/>
              <a:headEnd/>
              <a:tailEnd/>
            </a:ln>
          </p:spPr>
          <p:txBody>
            <a:bodyPr/>
            <a:lstStyle/>
            <a:p>
              <a:endParaRPr lang="en-US"/>
            </a:p>
          </p:txBody>
        </p:sp>
        <p:sp>
          <p:nvSpPr>
            <p:cNvPr id="220208" name="Freeform 47"/>
            <p:cNvSpPr>
              <a:spLocks/>
            </p:cNvSpPr>
            <p:nvPr/>
          </p:nvSpPr>
          <p:spPr bwMode="black">
            <a:xfrm>
              <a:off x="4756150" y="5045075"/>
              <a:ext cx="149225" cy="203200"/>
            </a:xfrm>
            <a:custGeom>
              <a:avLst/>
              <a:gdLst>
                <a:gd name="T0" fmla="*/ 2147483647 w 287"/>
                <a:gd name="T1" fmla="*/ 0 h 400"/>
                <a:gd name="T2" fmla="*/ 2147483647 w 287"/>
                <a:gd name="T3" fmla="*/ 2147483647 h 400"/>
                <a:gd name="T4" fmla="*/ 2147483647 w 287"/>
                <a:gd name="T5" fmla="*/ 2147483647 h 400"/>
                <a:gd name="T6" fmla="*/ 0 w 287"/>
                <a:gd name="T7" fmla="*/ 2147483647 h 400"/>
                <a:gd name="T8" fmla="*/ 2147483647 w 287"/>
                <a:gd name="T9" fmla="*/ 0 h 400"/>
                <a:gd name="T10" fmla="*/ 0 60000 65536"/>
                <a:gd name="T11" fmla="*/ 0 60000 65536"/>
                <a:gd name="T12" fmla="*/ 0 60000 65536"/>
                <a:gd name="T13" fmla="*/ 0 60000 65536"/>
                <a:gd name="T14" fmla="*/ 0 60000 65536"/>
                <a:gd name="T15" fmla="*/ 0 w 287"/>
                <a:gd name="T16" fmla="*/ 0 h 400"/>
                <a:gd name="T17" fmla="*/ 287 w 287"/>
                <a:gd name="T18" fmla="*/ 400 h 400"/>
              </a:gdLst>
              <a:ahLst/>
              <a:cxnLst>
                <a:cxn ang="T10">
                  <a:pos x="T0" y="T1"/>
                </a:cxn>
                <a:cxn ang="T11">
                  <a:pos x="T2" y="T3"/>
                </a:cxn>
                <a:cxn ang="T12">
                  <a:pos x="T4" y="T5"/>
                </a:cxn>
                <a:cxn ang="T13">
                  <a:pos x="T6" y="T7"/>
                </a:cxn>
                <a:cxn ang="T14">
                  <a:pos x="T8" y="T9"/>
                </a:cxn>
              </a:cxnLst>
              <a:rect l="T15" t="T16" r="T17" b="T18"/>
              <a:pathLst>
                <a:path w="287" h="400">
                  <a:moveTo>
                    <a:pt x="26" y="0"/>
                  </a:moveTo>
                  <a:lnTo>
                    <a:pt x="287" y="382"/>
                  </a:lnTo>
                  <a:lnTo>
                    <a:pt x="260" y="400"/>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220209" name="Freeform 48"/>
            <p:cNvSpPr>
              <a:spLocks/>
            </p:cNvSpPr>
            <p:nvPr/>
          </p:nvSpPr>
          <p:spPr bwMode="black">
            <a:xfrm>
              <a:off x="4895850" y="5237163"/>
              <a:ext cx="85725" cy="69850"/>
            </a:xfrm>
            <a:custGeom>
              <a:avLst/>
              <a:gdLst>
                <a:gd name="T0" fmla="*/ 2147483647 w 164"/>
                <a:gd name="T1" fmla="*/ 0 h 140"/>
                <a:gd name="T2" fmla="*/ 2147483647 w 164"/>
                <a:gd name="T3" fmla="*/ 2147483647 h 140"/>
                <a:gd name="T4" fmla="*/ 2147483647 w 164"/>
                <a:gd name="T5" fmla="*/ 2147483647 h 140"/>
                <a:gd name="T6" fmla="*/ 0 w 164"/>
                <a:gd name="T7" fmla="*/ 2147483647 h 140"/>
                <a:gd name="T8" fmla="*/ 2147483647 w 164"/>
                <a:gd name="T9" fmla="*/ 0 h 140"/>
                <a:gd name="T10" fmla="*/ 0 60000 65536"/>
                <a:gd name="T11" fmla="*/ 0 60000 65536"/>
                <a:gd name="T12" fmla="*/ 0 60000 65536"/>
                <a:gd name="T13" fmla="*/ 0 60000 65536"/>
                <a:gd name="T14" fmla="*/ 0 60000 65536"/>
                <a:gd name="T15" fmla="*/ 0 w 164"/>
                <a:gd name="T16" fmla="*/ 0 h 140"/>
                <a:gd name="T17" fmla="*/ 164 w 164"/>
                <a:gd name="T18" fmla="*/ 140 h 140"/>
              </a:gdLst>
              <a:ahLst/>
              <a:cxnLst>
                <a:cxn ang="T10">
                  <a:pos x="T0" y="T1"/>
                </a:cxn>
                <a:cxn ang="T11">
                  <a:pos x="T2" y="T3"/>
                </a:cxn>
                <a:cxn ang="T12">
                  <a:pos x="T4" y="T5"/>
                </a:cxn>
                <a:cxn ang="T13">
                  <a:pos x="T6" y="T7"/>
                </a:cxn>
                <a:cxn ang="T14">
                  <a:pos x="T8" y="T9"/>
                </a:cxn>
              </a:cxnLst>
              <a:rect l="T15" t="T16" r="T17" b="T18"/>
              <a:pathLst>
                <a:path w="164" h="140">
                  <a:moveTo>
                    <a:pt x="21" y="0"/>
                  </a:moveTo>
                  <a:lnTo>
                    <a:pt x="164" y="113"/>
                  </a:lnTo>
                  <a:lnTo>
                    <a:pt x="144" y="140"/>
                  </a:lnTo>
                  <a:lnTo>
                    <a:pt x="0" y="26"/>
                  </a:lnTo>
                  <a:lnTo>
                    <a:pt x="21" y="0"/>
                  </a:lnTo>
                  <a:close/>
                </a:path>
              </a:pathLst>
            </a:custGeom>
            <a:solidFill>
              <a:srgbClr val="FFFF00"/>
            </a:solidFill>
            <a:ln w="9525">
              <a:solidFill>
                <a:schemeClr val="tx1"/>
              </a:solidFill>
              <a:round/>
              <a:headEnd/>
              <a:tailEnd/>
            </a:ln>
          </p:spPr>
          <p:txBody>
            <a:bodyPr/>
            <a:lstStyle/>
            <a:p>
              <a:endParaRPr lang="en-US"/>
            </a:p>
          </p:txBody>
        </p:sp>
        <p:sp>
          <p:nvSpPr>
            <p:cNvPr id="220210" name="Oval 49"/>
            <p:cNvSpPr>
              <a:spLocks noChangeArrowheads="1"/>
            </p:cNvSpPr>
            <p:nvPr/>
          </p:nvSpPr>
          <p:spPr bwMode="black">
            <a:xfrm>
              <a:off x="2239963" y="4368800"/>
              <a:ext cx="14287" cy="14288"/>
            </a:xfrm>
            <a:prstGeom prst="ellipse">
              <a:avLst/>
            </a:prstGeom>
            <a:solidFill>
              <a:srgbClr val="FFFF00"/>
            </a:solidFill>
            <a:ln w="9525">
              <a:solidFill>
                <a:schemeClr val="tx1"/>
              </a:solidFill>
              <a:round/>
              <a:headEnd/>
              <a:tailEnd/>
            </a:ln>
          </p:spPr>
          <p:txBody>
            <a:bodyPr/>
            <a:lstStyle/>
            <a:p>
              <a:endParaRPr lang="en-US"/>
            </a:p>
          </p:txBody>
        </p:sp>
        <p:sp>
          <p:nvSpPr>
            <p:cNvPr id="220211" name="Freeform 50"/>
            <p:cNvSpPr>
              <a:spLocks/>
            </p:cNvSpPr>
            <p:nvPr/>
          </p:nvSpPr>
          <p:spPr bwMode="black">
            <a:xfrm>
              <a:off x="2176463" y="4341813"/>
              <a:ext cx="73025" cy="41275"/>
            </a:xfrm>
            <a:custGeom>
              <a:avLst/>
              <a:gdLst>
                <a:gd name="T0" fmla="*/ 2147483647 w 138"/>
                <a:gd name="T1" fmla="*/ 0 h 84"/>
                <a:gd name="T2" fmla="*/ 2147483647 w 138"/>
                <a:gd name="T3" fmla="*/ 2147483647 h 84"/>
                <a:gd name="T4" fmla="*/ 2147483647 w 138"/>
                <a:gd name="T5" fmla="*/ 2147483647 h 84"/>
                <a:gd name="T6" fmla="*/ 0 w 138"/>
                <a:gd name="T7" fmla="*/ 2147483647 h 84"/>
                <a:gd name="T8" fmla="*/ 2147483647 w 138"/>
                <a:gd name="T9" fmla="*/ 0 h 84"/>
                <a:gd name="T10" fmla="*/ 0 60000 65536"/>
                <a:gd name="T11" fmla="*/ 0 60000 65536"/>
                <a:gd name="T12" fmla="*/ 0 60000 65536"/>
                <a:gd name="T13" fmla="*/ 0 60000 65536"/>
                <a:gd name="T14" fmla="*/ 0 60000 65536"/>
                <a:gd name="T15" fmla="*/ 0 w 138"/>
                <a:gd name="T16" fmla="*/ 0 h 84"/>
                <a:gd name="T17" fmla="*/ 138 w 138"/>
                <a:gd name="T18" fmla="*/ 84 h 84"/>
              </a:gdLst>
              <a:ahLst/>
              <a:cxnLst>
                <a:cxn ang="T10">
                  <a:pos x="T0" y="T1"/>
                </a:cxn>
                <a:cxn ang="T11">
                  <a:pos x="T2" y="T3"/>
                </a:cxn>
                <a:cxn ang="T12">
                  <a:pos x="T4" y="T5"/>
                </a:cxn>
                <a:cxn ang="T13">
                  <a:pos x="T6" y="T7"/>
                </a:cxn>
                <a:cxn ang="T14">
                  <a:pos x="T8" y="T9"/>
                </a:cxn>
              </a:cxnLst>
              <a:rect l="T15" t="T16" r="T17" b="T18"/>
              <a:pathLst>
                <a:path w="138" h="84">
                  <a:moveTo>
                    <a:pt x="12" y="0"/>
                  </a:moveTo>
                  <a:lnTo>
                    <a:pt x="138" y="54"/>
                  </a:lnTo>
                  <a:lnTo>
                    <a:pt x="126" y="84"/>
                  </a:lnTo>
                  <a:lnTo>
                    <a:pt x="0" y="31"/>
                  </a:lnTo>
                  <a:lnTo>
                    <a:pt x="12" y="0"/>
                  </a:lnTo>
                  <a:close/>
                </a:path>
              </a:pathLst>
            </a:custGeom>
            <a:solidFill>
              <a:srgbClr val="FFFF00"/>
            </a:solidFill>
            <a:ln w="9525">
              <a:solidFill>
                <a:schemeClr val="tx1"/>
              </a:solidFill>
              <a:round/>
              <a:headEnd/>
              <a:tailEnd/>
            </a:ln>
          </p:spPr>
          <p:txBody>
            <a:bodyPr/>
            <a:lstStyle/>
            <a:p>
              <a:endParaRPr lang="en-US"/>
            </a:p>
          </p:txBody>
        </p:sp>
        <p:sp>
          <p:nvSpPr>
            <p:cNvPr id="220212" name="Oval 51"/>
            <p:cNvSpPr>
              <a:spLocks noChangeArrowheads="1"/>
            </p:cNvSpPr>
            <p:nvPr/>
          </p:nvSpPr>
          <p:spPr bwMode="black">
            <a:xfrm>
              <a:off x="2366963" y="4625975"/>
              <a:ext cx="14287" cy="15875"/>
            </a:xfrm>
            <a:prstGeom prst="ellipse">
              <a:avLst/>
            </a:prstGeom>
            <a:solidFill>
              <a:srgbClr val="FFFF00"/>
            </a:solidFill>
            <a:ln w="9525">
              <a:solidFill>
                <a:schemeClr val="tx1"/>
              </a:solidFill>
              <a:round/>
              <a:headEnd/>
              <a:tailEnd/>
            </a:ln>
          </p:spPr>
          <p:txBody>
            <a:bodyPr/>
            <a:lstStyle/>
            <a:p>
              <a:endParaRPr lang="en-US"/>
            </a:p>
          </p:txBody>
        </p:sp>
        <p:sp>
          <p:nvSpPr>
            <p:cNvPr id="220213" name="Freeform 52"/>
            <p:cNvSpPr>
              <a:spLocks/>
            </p:cNvSpPr>
            <p:nvPr/>
          </p:nvSpPr>
          <p:spPr bwMode="black">
            <a:xfrm>
              <a:off x="2239963" y="4371975"/>
              <a:ext cx="141287" cy="266700"/>
            </a:xfrm>
            <a:custGeom>
              <a:avLst/>
              <a:gdLst>
                <a:gd name="T0" fmla="*/ 2147483647 w 272"/>
                <a:gd name="T1" fmla="*/ 0 h 527"/>
                <a:gd name="T2" fmla="*/ 2147483647 w 272"/>
                <a:gd name="T3" fmla="*/ 2147483647 h 527"/>
                <a:gd name="T4" fmla="*/ 2147483647 w 272"/>
                <a:gd name="T5" fmla="*/ 2147483647 h 527"/>
                <a:gd name="T6" fmla="*/ 0 w 272"/>
                <a:gd name="T7" fmla="*/ 2147483647 h 527"/>
                <a:gd name="T8" fmla="*/ 2147483647 w 272"/>
                <a:gd name="T9" fmla="*/ 0 h 527"/>
                <a:gd name="T10" fmla="*/ 0 60000 65536"/>
                <a:gd name="T11" fmla="*/ 0 60000 65536"/>
                <a:gd name="T12" fmla="*/ 0 60000 65536"/>
                <a:gd name="T13" fmla="*/ 0 60000 65536"/>
                <a:gd name="T14" fmla="*/ 0 60000 65536"/>
                <a:gd name="T15" fmla="*/ 0 w 272"/>
                <a:gd name="T16" fmla="*/ 0 h 527"/>
                <a:gd name="T17" fmla="*/ 272 w 272"/>
                <a:gd name="T18" fmla="*/ 527 h 527"/>
              </a:gdLst>
              <a:ahLst/>
              <a:cxnLst>
                <a:cxn ang="T10">
                  <a:pos x="T0" y="T1"/>
                </a:cxn>
                <a:cxn ang="T11">
                  <a:pos x="T2" y="T3"/>
                </a:cxn>
                <a:cxn ang="T12">
                  <a:pos x="T4" y="T5"/>
                </a:cxn>
                <a:cxn ang="T13">
                  <a:pos x="T6" y="T7"/>
                </a:cxn>
                <a:cxn ang="T14">
                  <a:pos x="T8" y="T9"/>
                </a:cxn>
              </a:cxnLst>
              <a:rect l="T15" t="T16" r="T17" b="T18"/>
              <a:pathLst>
                <a:path w="272" h="527">
                  <a:moveTo>
                    <a:pt x="29" y="0"/>
                  </a:moveTo>
                  <a:lnTo>
                    <a:pt x="272" y="513"/>
                  </a:lnTo>
                  <a:lnTo>
                    <a:pt x="243" y="527"/>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220214" name="Oval 53"/>
            <p:cNvSpPr>
              <a:spLocks noChangeArrowheads="1"/>
            </p:cNvSpPr>
            <p:nvPr/>
          </p:nvSpPr>
          <p:spPr bwMode="black">
            <a:xfrm>
              <a:off x="2581275" y="4754563"/>
              <a:ext cx="19050" cy="17462"/>
            </a:xfrm>
            <a:prstGeom prst="ellipse">
              <a:avLst/>
            </a:prstGeom>
            <a:solidFill>
              <a:srgbClr val="FFFF00"/>
            </a:solidFill>
            <a:ln w="9525">
              <a:solidFill>
                <a:schemeClr val="tx1"/>
              </a:solidFill>
              <a:round/>
              <a:headEnd/>
              <a:tailEnd/>
            </a:ln>
          </p:spPr>
          <p:txBody>
            <a:bodyPr/>
            <a:lstStyle/>
            <a:p>
              <a:endParaRPr lang="en-US"/>
            </a:p>
          </p:txBody>
        </p:sp>
        <p:sp>
          <p:nvSpPr>
            <p:cNvPr id="220215" name="Freeform 54"/>
            <p:cNvSpPr>
              <a:spLocks/>
            </p:cNvSpPr>
            <p:nvPr/>
          </p:nvSpPr>
          <p:spPr bwMode="black">
            <a:xfrm>
              <a:off x="2368550" y="4625975"/>
              <a:ext cx="225425" cy="142875"/>
            </a:xfrm>
            <a:custGeom>
              <a:avLst/>
              <a:gdLst>
                <a:gd name="T0" fmla="*/ 2147483647 w 427"/>
                <a:gd name="T1" fmla="*/ 0 h 283"/>
                <a:gd name="T2" fmla="*/ 2147483647 w 427"/>
                <a:gd name="T3" fmla="*/ 2147483647 h 283"/>
                <a:gd name="T4" fmla="*/ 2147483647 w 427"/>
                <a:gd name="T5" fmla="*/ 2147483647 h 283"/>
                <a:gd name="T6" fmla="*/ 0 w 427"/>
                <a:gd name="T7" fmla="*/ 2147483647 h 283"/>
                <a:gd name="T8" fmla="*/ 2147483647 w 427"/>
                <a:gd name="T9" fmla="*/ 0 h 283"/>
                <a:gd name="T10" fmla="*/ 0 60000 65536"/>
                <a:gd name="T11" fmla="*/ 0 60000 65536"/>
                <a:gd name="T12" fmla="*/ 0 60000 65536"/>
                <a:gd name="T13" fmla="*/ 0 60000 65536"/>
                <a:gd name="T14" fmla="*/ 0 60000 65536"/>
                <a:gd name="T15" fmla="*/ 0 w 427"/>
                <a:gd name="T16" fmla="*/ 0 h 283"/>
                <a:gd name="T17" fmla="*/ 427 w 427"/>
                <a:gd name="T18" fmla="*/ 283 h 283"/>
              </a:gdLst>
              <a:ahLst/>
              <a:cxnLst>
                <a:cxn ang="T10">
                  <a:pos x="T0" y="T1"/>
                </a:cxn>
                <a:cxn ang="T11">
                  <a:pos x="T2" y="T3"/>
                </a:cxn>
                <a:cxn ang="T12">
                  <a:pos x="T4" y="T5"/>
                </a:cxn>
                <a:cxn ang="T13">
                  <a:pos x="T6" y="T7"/>
                </a:cxn>
                <a:cxn ang="T14">
                  <a:pos x="T8" y="T9"/>
                </a:cxn>
              </a:cxnLst>
              <a:rect l="T15" t="T16" r="T17" b="T18"/>
              <a:pathLst>
                <a:path w="427" h="283">
                  <a:moveTo>
                    <a:pt x="19" y="0"/>
                  </a:moveTo>
                  <a:lnTo>
                    <a:pt x="427" y="255"/>
                  </a:lnTo>
                  <a:lnTo>
                    <a:pt x="409" y="283"/>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220216" name="Oval 55"/>
            <p:cNvSpPr>
              <a:spLocks noChangeArrowheads="1"/>
            </p:cNvSpPr>
            <p:nvPr/>
          </p:nvSpPr>
          <p:spPr bwMode="black">
            <a:xfrm>
              <a:off x="2711450" y="4818063"/>
              <a:ext cx="15875" cy="14287"/>
            </a:xfrm>
            <a:prstGeom prst="ellipse">
              <a:avLst/>
            </a:prstGeom>
            <a:solidFill>
              <a:srgbClr val="FFFF00"/>
            </a:solidFill>
            <a:ln w="9525">
              <a:solidFill>
                <a:schemeClr val="tx1"/>
              </a:solidFill>
              <a:round/>
              <a:headEnd/>
              <a:tailEnd/>
            </a:ln>
          </p:spPr>
          <p:txBody>
            <a:bodyPr/>
            <a:lstStyle/>
            <a:p>
              <a:endParaRPr lang="en-US"/>
            </a:p>
          </p:txBody>
        </p:sp>
        <p:sp>
          <p:nvSpPr>
            <p:cNvPr id="220217" name="Freeform 56"/>
            <p:cNvSpPr>
              <a:spLocks/>
            </p:cNvSpPr>
            <p:nvPr/>
          </p:nvSpPr>
          <p:spPr bwMode="black">
            <a:xfrm>
              <a:off x="2587625" y="4757738"/>
              <a:ext cx="136525" cy="74612"/>
            </a:xfrm>
            <a:custGeom>
              <a:avLst/>
              <a:gdLst>
                <a:gd name="T0" fmla="*/ 2147483647 w 257"/>
                <a:gd name="T1" fmla="*/ 0 h 150"/>
                <a:gd name="T2" fmla="*/ 2147483647 w 257"/>
                <a:gd name="T3" fmla="*/ 2147483647 h 150"/>
                <a:gd name="T4" fmla="*/ 2147483647 w 257"/>
                <a:gd name="T5" fmla="*/ 2147483647 h 150"/>
                <a:gd name="T6" fmla="*/ 0 w 257"/>
                <a:gd name="T7" fmla="*/ 2147483647 h 150"/>
                <a:gd name="T8" fmla="*/ 2147483647 w 257"/>
                <a:gd name="T9" fmla="*/ 0 h 150"/>
                <a:gd name="T10" fmla="*/ 0 60000 65536"/>
                <a:gd name="T11" fmla="*/ 0 60000 65536"/>
                <a:gd name="T12" fmla="*/ 0 60000 65536"/>
                <a:gd name="T13" fmla="*/ 0 60000 65536"/>
                <a:gd name="T14" fmla="*/ 0 60000 65536"/>
                <a:gd name="T15" fmla="*/ 0 w 257"/>
                <a:gd name="T16" fmla="*/ 0 h 150"/>
                <a:gd name="T17" fmla="*/ 257 w 257"/>
                <a:gd name="T18" fmla="*/ 150 h 150"/>
              </a:gdLst>
              <a:ahLst/>
              <a:cxnLst>
                <a:cxn ang="T10">
                  <a:pos x="T0" y="T1"/>
                </a:cxn>
                <a:cxn ang="T11">
                  <a:pos x="T2" y="T3"/>
                </a:cxn>
                <a:cxn ang="T12">
                  <a:pos x="T4" y="T5"/>
                </a:cxn>
                <a:cxn ang="T13">
                  <a:pos x="T6" y="T7"/>
                </a:cxn>
                <a:cxn ang="T14">
                  <a:pos x="T8" y="T9"/>
                </a:cxn>
              </a:cxnLst>
              <a:rect l="T15" t="T16" r="T17" b="T18"/>
              <a:pathLst>
                <a:path w="257" h="150">
                  <a:moveTo>
                    <a:pt x="14" y="0"/>
                  </a:moveTo>
                  <a:lnTo>
                    <a:pt x="257" y="122"/>
                  </a:lnTo>
                  <a:lnTo>
                    <a:pt x="243" y="150"/>
                  </a:lnTo>
                  <a:lnTo>
                    <a:pt x="0" y="28"/>
                  </a:lnTo>
                  <a:lnTo>
                    <a:pt x="14" y="0"/>
                  </a:lnTo>
                  <a:close/>
                </a:path>
              </a:pathLst>
            </a:custGeom>
            <a:solidFill>
              <a:srgbClr val="FFFF00"/>
            </a:solidFill>
            <a:ln w="9525">
              <a:solidFill>
                <a:schemeClr val="tx1"/>
              </a:solidFill>
              <a:round/>
              <a:headEnd/>
              <a:tailEnd/>
            </a:ln>
          </p:spPr>
          <p:txBody>
            <a:bodyPr/>
            <a:lstStyle/>
            <a:p>
              <a:endParaRPr lang="en-US"/>
            </a:p>
          </p:txBody>
        </p:sp>
        <p:sp>
          <p:nvSpPr>
            <p:cNvPr id="220218" name="Oval 57"/>
            <p:cNvSpPr>
              <a:spLocks noChangeArrowheads="1"/>
            </p:cNvSpPr>
            <p:nvPr/>
          </p:nvSpPr>
          <p:spPr bwMode="black">
            <a:xfrm>
              <a:off x="2743200" y="4921250"/>
              <a:ext cx="19050" cy="17463"/>
            </a:xfrm>
            <a:prstGeom prst="ellipse">
              <a:avLst/>
            </a:prstGeom>
            <a:solidFill>
              <a:srgbClr val="FFFF00"/>
            </a:solidFill>
            <a:ln w="9525">
              <a:solidFill>
                <a:schemeClr val="tx1"/>
              </a:solidFill>
              <a:round/>
              <a:headEnd/>
              <a:tailEnd/>
            </a:ln>
          </p:spPr>
          <p:txBody>
            <a:bodyPr/>
            <a:lstStyle/>
            <a:p>
              <a:endParaRPr lang="en-US"/>
            </a:p>
          </p:txBody>
        </p:sp>
        <p:sp>
          <p:nvSpPr>
            <p:cNvPr id="220219" name="Freeform 58"/>
            <p:cNvSpPr>
              <a:spLocks/>
            </p:cNvSpPr>
            <p:nvPr/>
          </p:nvSpPr>
          <p:spPr bwMode="black">
            <a:xfrm>
              <a:off x="2711450" y="4824413"/>
              <a:ext cx="47625" cy="109537"/>
            </a:xfrm>
            <a:custGeom>
              <a:avLst/>
              <a:gdLst>
                <a:gd name="T0" fmla="*/ 2147483647 w 94"/>
                <a:gd name="T1" fmla="*/ 0 h 217"/>
                <a:gd name="T2" fmla="*/ 2147483647 w 94"/>
                <a:gd name="T3" fmla="*/ 2147483647 h 217"/>
                <a:gd name="T4" fmla="*/ 2147483647 w 94"/>
                <a:gd name="T5" fmla="*/ 2147483647 h 217"/>
                <a:gd name="T6" fmla="*/ 0 w 94"/>
                <a:gd name="T7" fmla="*/ 2147483647 h 217"/>
                <a:gd name="T8" fmla="*/ 2147483647 w 94"/>
                <a:gd name="T9" fmla="*/ 0 h 217"/>
                <a:gd name="T10" fmla="*/ 0 60000 65536"/>
                <a:gd name="T11" fmla="*/ 0 60000 65536"/>
                <a:gd name="T12" fmla="*/ 0 60000 65536"/>
                <a:gd name="T13" fmla="*/ 0 60000 65536"/>
                <a:gd name="T14" fmla="*/ 0 60000 65536"/>
                <a:gd name="T15" fmla="*/ 0 w 94"/>
                <a:gd name="T16" fmla="*/ 0 h 217"/>
                <a:gd name="T17" fmla="*/ 94 w 94"/>
                <a:gd name="T18" fmla="*/ 217 h 217"/>
              </a:gdLst>
              <a:ahLst/>
              <a:cxnLst>
                <a:cxn ang="T10">
                  <a:pos x="T0" y="T1"/>
                </a:cxn>
                <a:cxn ang="T11">
                  <a:pos x="T2" y="T3"/>
                </a:cxn>
                <a:cxn ang="T12">
                  <a:pos x="T4" y="T5"/>
                </a:cxn>
                <a:cxn ang="T13">
                  <a:pos x="T6" y="T7"/>
                </a:cxn>
                <a:cxn ang="T14">
                  <a:pos x="T8" y="T9"/>
                </a:cxn>
              </a:cxnLst>
              <a:rect l="T15" t="T16" r="T17" b="T18"/>
              <a:pathLst>
                <a:path w="94" h="217">
                  <a:moveTo>
                    <a:pt x="31" y="0"/>
                  </a:moveTo>
                  <a:lnTo>
                    <a:pt x="94" y="207"/>
                  </a:lnTo>
                  <a:lnTo>
                    <a:pt x="63" y="217"/>
                  </a:lnTo>
                  <a:lnTo>
                    <a:pt x="0" y="10"/>
                  </a:lnTo>
                  <a:lnTo>
                    <a:pt x="31" y="0"/>
                  </a:lnTo>
                  <a:close/>
                </a:path>
              </a:pathLst>
            </a:custGeom>
            <a:solidFill>
              <a:srgbClr val="FFFF00"/>
            </a:solidFill>
            <a:ln w="9525">
              <a:solidFill>
                <a:schemeClr val="tx1"/>
              </a:solidFill>
              <a:round/>
              <a:headEnd/>
              <a:tailEnd/>
            </a:ln>
          </p:spPr>
          <p:txBody>
            <a:bodyPr/>
            <a:lstStyle/>
            <a:p>
              <a:endParaRPr lang="en-US"/>
            </a:p>
          </p:txBody>
        </p:sp>
        <p:sp>
          <p:nvSpPr>
            <p:cNvPr id="220220" name="Oval 59"/>
            <p:cNvSpPr>
              <a:spLocks noChangeArrowheads="1"/>
            </p:cNvSpPr>
            <p:nvPr/>
          </p:nvSpPr>
          <p:spPr bwMode="black">
            <a:xfrm>
              <a:off x="2924175" y="5094288"/>
              <a:ext cx="17463" cy="17462"/>
            </a:xfrm>
            <a:prstGeom prst="ellipse">
              <a:avLst/>
            </a:prstGeom>
            <a:solidFill>
              <a:srgbClr val="FFFF00"/>
            </a:solidFill>
            <a:ln w="9525">
              <a:solidFill>
                <a:schemeClr val="tx1"/>
              </a:solidFill>
              <a:round/>
              <a:headEnd/>
              <a:tailEnd/>
            </a:ln>
          </p:spPr>
          <p:txBody>
            <a:bodyPr/>
            <a:lstStyle/>
            <a:p>
              <a:endParaRPr lang="en-US"/>
            </a:p>
          </p:txBody>
        </p:sp>
        <p:sp>
          <p:nvSpPr>
            <p:cNvPr id="220221" name="Freeform 60"/>
            <p:cNvSpPr>
              <a:spLocks/>
            </p:cNvSpPr>
            <p:nvPr/>
          </p:nvSpPr>
          <p:spPr bwMode="black">
            <a:xfrm>
              <a:off x="2746375" y="4924425"/>
              <a:ext cx="193675" cy="184150"/>
            </a:xfrm>
            <a:custGeom>
              <a:avLst/>
              <a:gdLst>
                <a:gd name="T0" fmla="*/ 2147483647 w 365"/>
                <a:gd name="T1" fmla="*/ 0 h 363"/>
                <a:gd name="T2" fmla="*/ 2147483647 w 365"/>
                <a:gd name="T3" fmla="*/ 2147483647 h 363"/>
                <a:gd name="T4" fmla="*/ 2147483647 w 365"/>
                <a:gd name="T5" fmla="*/ 2147483647 h 363"/>
                <a:gd name="T6" fmla="*/ 0 w 365"/>
                <a:gd name="T7" fmla="*/ 2147483647 h 363"/>
                <a:gd name="T8" fmla="*/ 2147483647 w 365"/>
                <a:gd name="T9" fmla="*/ 0 h 363"/>
                <a:gd name="T10" fmla="*/ 0 60000 65536"/>
                <a:gd name="T11" fmla="*/ 0 60000 65536"/>
                <a:gd name="T12" fmla="*/ 0 60000 65536"/>
                <a:gd name="T13" fmla="*/ 0 60000 65536"/>
                <a:gd name="T14" fmla="*/ 0 60000 65536"/>
                <a:gd name="T15" fmla="*/ 0 w 365"/>
                <a:gd name="T16" fmla="*/ 0 h 363"/>
                <a:gd name="T17" fmla="*/ 365 w 365"/>
                <a:gd name="T18" fmla="*/ 363 h 363"/>
              </a:gdLst>
              <a:ahLst/>
              <a:cxnLst>
                <a:cxn ang="T10">
                  <a:pos x="T0" y="T1"/>
                </a:cxn>
                <a:cxn ang="T11">
                  <a:pos x="T2" y="T3"/>
                </a:cxn>
                <a:cxn ang="T12">
                  <a:pos x="T4" y="T5"/>
                </a:cxn>
                <a:cxn ang="T13">
                  <a:pos x="T6" y="T7"/>
                </a:cxn>
                <a:cxn ang="T14">
                  <a:pos x="T8" y="T9"/>
                </a:cxn>
              </a:cxnLst>
              <a:rect l="T15" t="T16" r="T17" b="T18"/>
              <a:pathLst>
                <a:path w="365" h="363">
                  <a:moveTo>
                    <a:pt x="23" y="0"/>
                  </a:moveTo>
                  <a:lnTo>
                    <a:pt x="365" y="341"/>
                  </a:lnTo>
                  <a:lnTo>
                    <a:pt x="343" y="363"/>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220222" name="Oval 61"/>
            <p:cNvSpPr>
              <a:spLocks noChangeArrowheads="1"/>
            </p:cNvSpPr>
            <p:nvPr/>
          </p:nvSpPr>
          <p:spPr bwMode="black">
            <a:xfrm>
              <a:off x="3035300" y="515461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23" name="Freeform 62"/>
            <p:cNvSpPr>
              <a:spLocks/>
            </p:cNvSpPr>
            <p:nvPr/>
          </p:nvSpPr>
          <p:spPr bwMode="black">
            <a:xfrm>
              <a:off x="2928938" y="5094288"/>
              <a:ext cx="119062" cy="76200"/>
            </a:xfrm>
            <a:custGeom>
              <a:avLst/>
              <a:gdLst>
                <a:gd name="T0" fmla="*/ 2147483647 w 222"/>
                <a:gd name="T1" fmla="*/ 0 h 148"/>
                <a:gd name="T2" fmla="*/ 2147483647 w 222"/>
                <a:gd name="T3" fmla="*/ 2147483647 h 148"/>
                <a:gd name="T4" fmla="*/ 2147483647 w 222"/>
                <a:gd name="T5" fmla="*/ 2147483647 h 148"/>
                <a:gd name="T6" fmla="*/ 0 w 222"/>
                <a:gd name="T7" fmla="*/ 2147483647 h 148"/>
                <a:gd name="T8" fmla="*/ 2147483647 w 222"/>
                <a:gd name="T9" fmla="*/ 0 h 148"/>
                <a:gd name="T10" fmla="*/ 0 60000 65536"/>
                <a:gd name="T11" fmla="*/ 0 60000 65536"/>
                <a:gd name="T12" fmla="*/ 0 60000 65536"/>
                <a:gd name="T13" fmla="*/ 0 60000 65536"/>
                <a:gd name="T14" fmla="*/ 0 60000 65536"/>
                <a:gd name="T15" fmla="*/ 0 w 222"/>
                <a:gd name="T16" fmla="*/ 0 h 148"/>
                <a:gd name="T17" fmla="*/ 222 w 222"/>
                <a:gd name="T18" fmla="*/ 148 h 148"/>
              </a:gdLst>
              <a:ahLst/>
              <a:cxnLst>
                <a:cxn ang="T10">
                  <a:pos x="T0" y="T1"/>
                </a:cxn>
                <a:cxn ang="T11">
                  <a:pos x="T2" y="T3"/>
                </a:cxn>
                <a:cxn ang="T12">
                  <a:pos x="T4" y="T5"/>
                </a:cxn>
                <a:cxn ang="T13">
                  <a:pos x="T6" y="T7"/>
                </a:cxn>
                <a:cxn ang="T14">
                  <a:pos x="T8" y="T9"/>
                </a:cxn>
              </a:cxnLst>
              <a:rect l="T15" t="T16" r="T17" b="T18"/>
              <a:pathLst>
                <a:path w="222" h="148">
                  <a:moveTo>
                    <a:pt x="16" y="0"/>
                  </a:moveTo>
                  <a:lnTo>
                    <a:pt x="222" y="119"/>
                  </a:lnTo>
                  <a:lnTo>
                    <a:pt x="205" y="148"/>
                  </a:lnTo>
                  <a:lnTo>
                    <a:pt x="0" y="28"/>
                  </a:lnTo>
                  <a:lnTo>
                    <a:pt x="16" y="0"/>
                  </a:lnTo>
                  <a:close/>
                </a:path>
              </a:pathLst>
            </a:custGeom>
            <a:solidFill>
              <a:srgbClr val="FFFF00"/>
            </a:solidFill>
            <a:ln w="9525">
              <a:solidFill>
                <a:schemeClr val="tx1"/>
              </a:solidFill>
              <a:round/>
              <a:headEnd/>
              <a:tailEnd/>
            </a:ln>
          </p:spPr>
          <p:txBody>
            <a:bodyPr/>
            <a:lstStyle/>
            <a:p>
              <a:endParaRPr lang="en-US"/>
            </a:p>
          </p:txBody>
        </p:sp>
        <p:sp>
          <p:nvSpPr>
            <p:cNvPr id="220224" name="Oval 63"/>
            <p:cNvSpPr>
              <a:spLocks noChangeArrowheads="1"/>
            </p:cNvSpPr>
            <p:nvPr/>
          </p:nvSpPr>
          <p:spPr bwMode="black">
            <a:xfrm>
              <a:off x="3148013" y="5367338"/>
              <a:ext cx="17462" cy="17462"/>
            </a:xfrm>
            <a:prstGeom prst="ellipse">
              <a:avLst/>
            </a:prstGeom>
            <a:solidFill>
              <a:srgbClr val="FFFF00"/>
            </a:solidFill>
            <a:ln w="9525">
              <a:solidFill>
                <a:schemeClr val="tx1"/>
              </a:solidFill>
              <a:round/>
              <a:headEnd/>
              <a:tailEnd/>
            </a:ln>
          </p:spPr>
          <p:txBody>
            <a:bodyPr/>
            <a:lstStyle/>
            <a:p>
              <a:endParaRPr lang="en-US"/>
            </a:p>
          </p:txBody>
        </p:sp>
        <p:sp>
          <p:nvSpPr>
            <p:cNvPr id="220225" name="Freeform 64"/>
            <p:cNvSpPr>
              <a:spLocks/>
            </p:cNvSpPr>
            <p:nvPr/>
          </p:nvSpPr>
          <p:spPr bwMode="black">
            <a:xfrm>
              <a:off x="3035300" y="5160963"/>
              <a:ext cx="130175" cy="219075"/>
            </a:xfrm>
            <a:custGeom>
              <a:avLst/>
              <a:gdLst>
                <a:gd name="T0" fmla="*/ 2147483647 w 245"/>
                <a:gd name="T1" fmla="*/ 0 h 437"/>
                <a:gd name="T2" fmla="*/ 2147483647 w 245"/>
                <a:gd name="T3" fmla="*/ 2147483647 h 437"/>
                <a:gd name="T4" fmla="*/ 2147483647 w 245"/>
                <a:gd name="T5" fmla="*/ 2147483647 h 437"/>
                <a:gd name="T6" fmla="*/ 0 w 245"/>
                <a:gd name="T7" fmla="*/ 2147483647 h 437"/>
                <a:gd name="T8" fmla="*/ 2147483647 w 245"/>
                <a:gd name="T9" fmla="*/ 0 h 437"/>
                <a:gd name="T10" fmla="*/ 0 60000 65536"/>
                <a:gd name="T11" fmla="*/ 0 60000 65536"/>
                <a:gd name="T12" fmla="*/ 0 60000 65536"/>
                <a:gd name="T13" fmla="*/ 0 60000 65536"/>
                <a:gd name="T14" fmla="*/ 0 60000 65536"/>
                <a:gd name="T15" fmla="*/ 0 w 245"/>
                <a:gd name="T16" fmla="*/ 0 h 437"/>
                <a:gd name="T17" fmla="*/ 245 w 245"/>
                <a:gd name="T18" fmla="*/ 437 h 437"/>
              </a:gdLst>
              <a:ahLst/>
              <a:cxnLst>
                <a:cxn ang="T10">
                  <a:pos x="T0" y="T1"/>
                </a:cxn>
                <a:cxn ang="T11">
                  <a:pos x="T2" y="T3"/>
                </a:cxn>
                <a:cxn ang="T12">
                  <a:pos x="T4" y="T5"/>
                </a:cxn>
                <a:cxn ang="T13">
                  <a:pos x="T6" y="T7"/>
                </a:cxn>
                <a:cxn ang="T14">
                  <a:pos x="T8" y="T9"/>
                </a:cxn>
              </a:cxnLst>
              <a:rect l="T15" t="T16" r="T17" b="T18"/>
              <a:pathLst>
                <a:path w="245" h="437">
                  <a:moveTo>
                    <a:pt x="29" y="0"/>
                  </a:moveTo>
                  <a:lnTo>
                    <a:pt x="245" y="423"/>
                  </a:lnTo>
                  <a:lnTo>
                    <a:pt x="217" y="437"/>
                  </a:lnTo>
                  <a:lnTo>
                    <a:pt x="0" y="15"/>
                  </a:lnTo>
                  <a:lnTo>
                    <a:pt x="29" y="0"/>
                  </a:lnTo>
                  <a:close/>
                </a:path>
              </a:pathLst>
            </a:custGeom>
            <a:solidFill>
              <a:srgbClr val="FFFF00"/>
            </a:solidFill>
            <a:ln w="9525">
              <a:solidFill>
                <a:schemeClr val="tx1"/>
              </a:solidFill>
              <a:round/>
              <a:headEnd/>
              <a:tailEnd/>
            </a:ln>
          </p:spPr>
          <p:txBody>
            <a:bodyPr/>
            <a:lstStyle/>
            <a:p>
              <a:endParaRPr lang="en-US"/>
            </a:p>
          </p:txBody>
        </p:sp>
        <p:sp>
          <p:nvSpPr>
            <p:cNvPr id="220226" name="Oval 65"/>
            <p:cNvSpPr>
              <a:spLocks noChangeArrowheads="1"/>
            </p:cNvSpPr>
            <p:nvPr/>
          </p:nvSpPr>
          <p:spPr bwMode="black">
            <a:xfrm>
              <a:off x="3448050" y="5549900"/>
              <a:ext cx="17463" cy="17463"/>
            </a:xfrm>
            <a:prstGeom prst="ellipse">
              <a:avLst/>
            </a:prstGeom>
            <a:solidFill>
              <a:srgbClr val="FFFF00"/>
            </a:solidFill>
            <a:ln w="9525">
              <a:solidFill>
                <a:schemeClr val="tx1"/>
              </a:solidFill>
              <a:round/>
              <a:headEnd/>
              <a:tailEnd/>
            </a:ln>
          </p:spPr>
          <p:txBody>
            <a:bodyPr/>
            <a:lstStyle/>
            <a:p>
              <a:endParaRPr lang="en-US"/>
            </a:p>
          </p:txBody>
        </p:sp>
        <p:sp>
          <p:nvSpPr>
            <p:cNvPr id="220227" name="Freeform 66"/>
            <p:cNvSpPr>
              <a:spLocks/>
            </p:cNvSpPr>
            <p:nvPr/>
          </p:nvSpPr>
          <p:spPr bwMode="black">
            <a:xfrm>
              <a:off x="3152775" y="5370513"/>
              <a:ext cx="309563" cy="193675"/>
            </a:xfrm>
            <a:custGeom>
              <a:avLst/>
              <a:gdLst>
                <a:gd name="T0" fmla="*/ 2147483647 w 587"/>
                <a:gd name="T1" fmla="*/ 0 h 387"/>
                <a:gd name="T2" fmla="*/ 2147483647 w 587"/>
                <a:gd name="T3" fmla="*/ 2147483647 h 387"/>
                <a:gd name="T4" fmla="*/ 2147483647 w 587"/>
                <a:gd name="T5" fmla="*/ 2147483647 h 387"/>
                <a:gd name="T6" fmla="*/ 0 w 587"/>
                <a:gd name="T7" fmla="*/ 2147483647 h 387"/>
                <a:gd name="T8" fmla="*/ 2147483647 w 587"/>
                <a:gd name="T9" fmla="*/ 0 h 387"/>
                <a:gd name="T10" fmla="*/ 0 60000 65536"/>
                <a:gd name="T11" fmla="*/ 0 60000 65536"/>
                <a:gd name="T12" fmla="*/ 0 60000 65536"/>
                <a:gd name="T13" fmla="*/ 0 60000 65536"/>
                <a:gd name="T14" fmla="*/ 0 60000 65536"/>
                <a:gd name="T15" fmla="*/ 0 w 587"/>
                <a:gd name="T16" fmla="*/ 0 h 387"/>
                <a:gd name="T17" fmla="*/ 587 w 587"/>
                <a:gd name="T18" fmla="*/ 387 h 387"/>
              </a:gdLst>
              <a:ahLst/>
              <a:cxnLst>
                <a:cxn ang="T10">
                  <a:pos x="T0" y="T1"/>
                </a:cxn>
                <a:cxn ang="T11">
                  <a:pos x="T2" y="T3"/>
                </a:cxn>
                <a:cxn ang="T12">
                  <a:pos x="T4" y="T5"/>
                </a:cxn>
                <a:cxn ang="T13">
                  <a:pos x="T6" y="T7"/>
                </a:cxn>
                <a:cxn ang="T14">
                  <a:pos x="T8" y="T9"/>
                </a:cxn>
              </a:cxnLst>
              <a:rect l="T15" t="T16" r="T17" b="T18"/>
              <a:pathLst>
                <a:path w="587" h="387">
                  <a:moveTo>
                    <a:pt x="18" y="0"/>
                  </a:moveTo>
                  <a:lnTo>
                    <a:pt x="587" y="359"/>
                  </a:lnTo>
                  <a:lnTo>
                    <a:pt x="569" y="387"/>
                  </a:lnTo>
                  <a:lnTo>
                    <a:pt x="0" y="28"/>
                  </a:lnTo>
                  <a:lnTo>
                    <a:pt x="18" y="0"/>
                  </a:lnTo>
                  <a:close/>
                </a:path>
              </a:pathLst>
            </a:custGeom>
            <a:solidFill>
              <a:srgbClr val="FFFF00"/>
            </a:solidFill>
            <a:ln w="9525">
              <a:solidFill>
                <a:schemeClr val="tx1"/>
              </a:solidFill>
              <a:round/>
              <a:headEnd/>
              <a:tailEnd/>
            </a:ln>
          </p:spPr>
          <p:txBody>
            <a:bodyPr/>
            <a:lstStyle/>
            <a:p>
              <a:endParaRPr lang="en-US"/>
            </a:p>
          </p:txBody>
        </p:sp>
        <p:sp>
          <p:nvSpPr>
            <p:cNvPr id="220228" name="Oval 67"/>
            <p:cNvSpPr>
              <a:spLocks noChangeArrowheads="1"/>
            </p:cNvSpPr>
            <p:nvPr/>
          </p:nvSpPr>
          <p:spPr bwMode="black">
            <a:xfrm>
              <a:off x="3551238" y="5694363"/>
              <a:ext cx="19050" cy="19050"/>
            </a:xfrm>
            <a:prstGeom prst="ellipse">
              <a:avLst/>
            </a:prstGeom>
            <a:solidFill>
              <a:srgbClr val="FFFF00"/>
            </a:solidFill>
            <a:ln w="9525">
              <a:solidFill>
                <a:schemeClr val="tx1"/>
              </a:solidFill>
              <a:round/>
              <a:headEnd/>
              <a:tailEnd/>
            </a:ln>
          </p:spPr>
          <p:txBody>
            <a:bodyPr/>
            <a:lstStyle/>
            <a:p>
              <a:endParaRPr lang="en-US"/>
            </a:p>
          </p:txBody>
        </p:sp>
        <p:sp>
          <p:nvSpPr>
            <p:cNvPr id="220229" name="Freeform 68"/>
            <p:cNvSpPr>
              <a:spLocks/>
            </p:cNvSpPr>
            <p:nvPr/>
          </p:nvSpPr>
          <p:spPr bwMode="black">
            <a:xfrm>
              <a:off x="3449638" y="5554663"/>
              <a:ext cx="117475" cy="152400"/>
            </a:xfrm>
            <a:custGeom>
              <a:avLst/>
              <a:gdLst>
                <a:gd name="T0" fmla="*/ 2147483647 w 222"/>
                <a:gd name="T1" fmla="*/ 0 h 305"/>
                <a:gd name="T2" fmla="*/ 2147483647 w 222"/>
                <a:gd name="T3" fmla="*/ 2147483647 h 305"/>
                <a:gd name="T4" fmla="*/ 2147483647 w 222"/>
                <a:gd name="T5" fmla="*/ 2147483647 h 305"/>
                <a:gd name="T6" fmla="*/ 0 w 222"/>
                <a:gd name="T7" fmla="*/ 2147483647 h 305"/>
                <a:gd name="T8" fmla="*/ 2147483647 w 222"/>
                <a:gd name="T9" fmla="*/ 0 h 305"/>
                <a:gd name="T10" fmla="*/ 0 60000 65536"/>
                <a:gd name="T11" fmla="*/ 0 60000 65536"/>
                <a:gd name="T12" fmla="*/ 0 60000 65536"/>
                <a:gd name="T13" fmla="*/ 0 60000 65536"/>
                <a:gd name="T14" fmla="*/ 0 60000 65536"/>
                <a:gd name="T15" fmla="*/ 0 w 222"/>
                <a:gd name="T16" fmla="*/ 0 h 305"/>
                <a:gd name="T17" fmla="*/ 222 w 222"/>
                <a:gd name="T18" fmla="*/ 305 h 305"/>
              </a:gdLst>
              <a:ahLst/>
              <a:cxnLst>
                <a:cxn ang="T10">
                  <a:pos x="T0" y="T1"/>
                </a:cxn>
                <a:cxn ang="T11">
                  <a:pos x="T2" y="T3"/>
                </a:cxn>
                <a:cxn ang="T12">
                  <a:pos x="T4" y="T5"/>
                </a:cxn>
                <a:cxn ang="T13">
                  <a:pos x="T6" y="T7"/>
                </a:cxn>
                <a:cxn ang="T14">
                  <a:pos x="T8" y="T9"/>
                </a:cxn>
              </a:cxnLst>
              <a:rect l="T15" t="T16" r="T17" b="T18"/>
              <a:pathLst>
                <a:path w="222" h="305">
                  <a:moveTo>
                    <a:pt x="26" y="0"/>
                  </a:moveTo>
                  <a:lnTo>
                    <a:pt x="222" y="287"/>
                  </a:lnTo>
                  <a:lnTo>
                    <a:pt x="196" y="305"/>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220230" name="Oval 69"/>
            <p:cNvSpPr>
              <a:spLocks noChangeArrowheads="1"/>
            </p:cNvSpPr>
            <p:nvPr/>
          </p:nvSpPr>
          <p:spPr bwMode="black">
            <a:xfrm>
              <a:off x="3814763" y="5892800"/>
              <a:ext cx="14287" cy="17463"/>
            </a:xfrm>
            <a:prstGeom prst="ellipse">
              <a:avLst/>
            </a:prstGeom>
            <a:solidFill>
              <a:srgbClr val="FFFF00"/>
            </a:solidFill>
            <a:ln w="9525">
              <a:solidFill>
                <a:schemeClr val="tx1"/>
              </a:solidFill>
              <a:round/>
              <a:headEnd/>
              <a:tailEnd/>
            </a:ln>
          </p:spPr>
          <p:txBody>
            <a:bodyPr/>
            <a:lstStyle/>
            <a:p>
              <a:endParaRPr lang="en-US"/>
            </a:p>
          </p:txBody>
        </p:sp>
        <p:sp>
          <p:nvSpPr>
            <p:cNvPr id="220231" name="Freeform 70"/>
            <p:cNvSpPr>
              <a:spLocks/>
            </p:cNvSpPr>
            <p:nvPr/>
          </p:nvSpPr>
          <p:spPr bwMode="black">
            <a:xfrm>
              <a:off x="3554413" y="5697538"/>
              <a:ext cx="273050" cy="209550"/>
            </a:xfrm>
            <a:custGeom>
              <a:avLst/>
              <a:gdLst>
                <a:gd name="T0" fmla="*/ 2147483647 w 518"/>
                <a:gd name="T1" fmla="*/ 0 h 418"/>
                <a:gd name="T2" fmla="*/ 2147483647 w 518"/>
                <a:gd name="T3" fmla="*/ 2147483647 h 418"/>
                <a:gd name="T4" fmla="*/ 2147483647 w 518"/>
                <a:gd name="T5" fmla="*/ 2147483647 h 418"/>
                <a:gd name="T6" fmla="*/ 0 w 518"/>
                <a:gd name="T7" fmla="*/ 2147483647 h 418"/>
                <a:gd name="T8" fmla="*/ 2147483647 w 518"/>
                <a:gd name="T9" fmla="*/ 0 h 418"/>
                <a:gd name="T10" fmla="*/ 0 60000 65536"/>
                <a:gd name="T11" fmla="*/ 0 60000 65536"/>
                <a:gd name="T12" fmla="*/ 0 60000 65536"/>
                <a:gd name="T13" fmla="*/ 0 60000 65536"/>
                <a:gd name="T14" fmla="*/ 0 60000 65536"/>
                <a:gd name="T15" fmla="*/ 0 w 518"/>
                <a:gd name="T16" fmla="*/ 0 h 418"/>
                <a:gd name="T17" fmla="*/ 518 w 518"/>
                <a:gd name="T18" fmla="*/ 418 h 418"/>
              </a:gdLst>
              <a:ahLst/>
              <a:cxnLst>
                <a:cxn ang="T10">
                  <a:pos x="T0" y="T1"/>
                </a:cxn>
                <a:cxn ang="T11">
                  <a:pos x="T2" y="T3"/>
                </a:cxn>
                <a:cxn ang="T12">
                  <a:pos x="T4" y="T5"/>
                </a:cxn>
                <a:cxn ang="T13">
                  <a:pos x="T6" y="T7"/>
                </a:cxn>
                <a:cxn ang="T14">
                  <a:pos x="T8" y="T9"/>
                </a:cxn>
              </a:cxnLst>
              <a:rect l="T15" t="T16" r="T17" b="T18"/>
              <a:pathLst>
                <a:path w="518" h="418">
                  <a:moveTo>
                    <a:pt x="20" y="0"/>
                  </a:moveTo>
                  <a:lnTo>
                    <a:pt x="518" y="392"/>
                  </a:lnTo>
                  <a:lnTo>
                    <a:pt x="497" y="418"/>
                  </a:lnTo>
                  <a:lnTo>
                    <a:pt x="0" y="26"/>
                  </a:lnTo>
                  <a:lnTo>
                    <a:pt x="20" y="0"/>
                  </a:lnTo>
                  <a:close/>
                </a:path>
              </a:pathLst>
            </a:custGeom>
            <a:solidFill>
              <a:srgbClr val="FFFF00"/>
            </a:solidFill>
            <a:ln w="9525">
              <a:solidFill>
                <a:schemeClr val="tx1"/>
              </a:solidFill>
              <a:round/>
              <a:headEnd/>
              <a:tailEnd/>
            </a:ln>
          </p:spPr>
          <p:txBody>
            <a:bodyPr/>
            <a:lstStyle/>
            <a:p>
              <a:endParaRPr lang="en-US"/>
            </a:p>
          </p:txBody>
        </p:sp>
        <p:sp>
          <p:nvSpPr>
            <p:cNvPr id="220232" name="Freeform 71"/>
            <p:cNvSpPr>
              <a:spLocks/>
            </p:cNvSpPr>
            <p:nvPr/>
          </p:nvSpPr>
          <p:spPr bwMode="black">
            <a:xfrm>
              <a:off x="3816350" y="5895975"/>
              <a:ext cx="114300" cy="136525"/>
            </a:xfrm>
            <a:custGeom>
              <a:avLst/>
              <a:gdLst>
                <a:gd name="T0" fmla="*/ 2147483647 w 220"/>
                <a:gd name="T1" fmla="*/ 0 h 270"/>
                <a:gd name="T2" fmla="*/ 2147483647 w 220"/>
                <a:gd name="T3" fmla="*/ 2147483647 h 270"/>
                <a:gd name="T4" fmla="*/ 2147483647 w 220"/>
                <a:gd name="T5" fmla="*/ 2147483647 h 270"/>
                <a:gd name="T6" fmla="*/ 0 w 220"/>
                <a:gd name="T7" fmla="*/ 2147483647 h 270"/>
                <a:gd name="T8" fmla="*/ 2147483647 w 220"/>
                <a:gd name="T9" fmla="*/ 0 h 270"/>
                <a:gd name="T10" fmla="*/ 0 60000 65536"/>
                <a:gd name="T11" fmla="*/ 0 60000 65536"/>
                <a:gd name="T12" fmla="*/ 0 60000 65536"/>
                <a:gd name="T13" fmla="*/ 0 60000 65536"/>
                <a:gd name="T14" fmla="*/ 0 60000 65536"/>
                <a:gd name="T15" fmla="*/ 0 w 220"/>
                <a:gd name="T16" fmla="*/ 0 h 270"/>
                <a:gd name="T17" fmla="*/ 220 w 220"/>
                <a:gd name="T18" fmla="*/ 270 h 270"/>
              </a:gdLst>
              <a:ahLst/>
              <a:cxnLst>
                <a:cxn ang="T10">
                  <a:pos x="T0" y="T1"/>
                </a:cxn>
                <a:cxn ang="T11">
                  <a:pos x="T2" y="T3"/>
                </a:cxn>
                <a:cxn ang="T12">
                  <a:pos x="T4" y="T5"/>
                </a:cxn>
                <a:cxn ang="T13">
                  <a:pos x="T6" y="T7"/>
                </a:cxn>
                <a:cxn ang="T14">
                  <a:pos x="T8" y="T9"/>
                </a:cxn>
              </a:cxnLst>
              <a:rect l="T15" t="T16" r="T17" b="T18"/>
              <a:pathLst>
                <a:path w="220" h="270">
                  <a:moveTo>
                    <a:pt x="27" y="0"/>
                  </a:moveTo>
                  <a:lnTo>
                    <a:pt x="220" y="249"/>
                  </a:lnTo>
                  <a:lnTo>
                    <a:pt x="193" y="270"/>
                  </a:lnTo>
                  <a:lnTo>
                    <a:pt x="0" y="20"/>
                  </a:lnTo>
                  <a:lnTo>
                    <a:pt x="27" y="0"/>
                  </a:lnTo>
                  <a:close/>
                </a:path>
              </a:pathLst>
            </a:custGeom>
            <a:solidFill>
              <a:srgbClr val="FFFF00"/>
            </a:solidFill>
            <a:ln w="9525">
              <a:solidFill>
                <a:schemeClr val="tx1"/>
              </a:solidFill>
              <a:round/>
              <a:headEnd/>
              <a:tailEnd/>
            </a:ln>
          </p:spPr>
          <p:txBody>
            <a:bodyPr/>
            <a:lstStyle/>
            <a:p>
              <a:endParaRPr lang="en-US"/>
            </a:p>
          </p:txBody>
        </p:sp>
        <p:sp>
          <p:nvSpPr>
            <p:cNvPr id="220233" name="Oval 72"/>
            <p:cNvSpPr>
              <a:spLocks noChangeArrowheads="1"/>
            </p:cNvSpPr>
            <p:nvPr/>
          </p:nvSpPr>
          <p:spPr bwMode="black">
            <a:xfrm>
              <a:off x="2492375" y="562768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34" name="Freeform 73"/>
            <p:cNvSpPr>
              <a:spLocks/>
            </p:cNvSpPr>
            <p:nvPr/>
          </p:nvSpPr>
          <p:spPr bwMode="black">
            <a:xfrm>
              <a:off x="2193925" y="5346700"/>
              <a:ext cx="311150" cy="293688"/>
            </a:xfrm>
            <a:custGeom>
              <a:avLst/>
              <a:gdLst>
                <a:gd name="T0" fmla="*/ 2147483647 w 588"/>
                <a:gd name="T1" fmla="*/ 0 h 586"/>
                <a:gd name="T2" fmla="*/ 2147483647 w 588"/>
                <a:gd name="T3" fmla="*/ 2147483647 h 586"/>
                <a:gd name="T4" fmla="*/ 2147483647 w 588"/>
                <a:gd name="T5" fmla="*/ 2147483647 h 586"/>
                <a:gd name="T6" fmla="*/ 0 w 588"/>
                <a:gd name="T7" fmla="*/ 2147483647 h 586"/>
                <a:gd name="T8" fmla="*/ 2147483647 w 588"/>
                <a:gd name="T9" fmla="*/ 0 h 586"/>
                <a:gd name="T10" fmla="*/ 0 60000 65536"/>
                <a:gd name="T11" fmla="*/ 0 60000 65536"/>
                <a:gd name="T12" fmla="*/ 0 60000 65536"/>
                <a:gd name="T13" fmla="*/ 0 60000 65536"/>
                <a:gd name="T14" fmla="*/ 0 60000 65536"/>
                <a:gd name="T15" fmla="*/ 0 w 588"/>
                <a:gd name="T16" fmla="*/ 0 h 586"/>
                <a:gd name="T17" fmla="*/ 588 w 588"/>
                <a:gd name="T18" fmla="*/ 586 h 586"/>
              </a:gdLst>
              <a:ahLst/>
              <a:cxnLst>
                <a:cxn ang="T10">
                  <a:pos x="T0" y="T1"/>
                </a:cxn>
                <a:cxn ang="T11">
                  <a:pos x="T2" y="T3"/>
                </a:cxn>
                <a:cxn ang="T12">
                  <a:pos x="T4" y="T5"/>
                </a:cxn>
                <a:cxn ang="T13">
                  <a:pos x="T6" y="T7"/>
                </a:cxn>
                <a:cxn ang="T14">
                  <a:pos x="T8" y="T9"/>
                </a:cxn>
              </a:cxnLst>
              <a:rect l="T15" t="T16" r="T17" b="T18"/>
              <a:pathLst>
                <a:path w="588" h="586">
                  <a:moveTo>
                    <a:pt x="22" y="0"/>
                  </a:moveTo>
                  <a:lnTo>
                    <a:pt x="588" y="564"/>
                  </a:lnTo>
                  <a:lnTo>
                    <a:pt x="565" y="586"/>
                  </a:lnTo>
                  <a:lnTo>
                    <a:pt x="0" y="23"/>
                  </a:lnTo>
                  <a:lnTo>
                    <a:pt x="22" y="0"/>
                  </a:lnTo>
                  <a:close/>
                </a:path>
              </a:pathLst>
            </a:custGeom>
            <a:solidFill>
              <a:srgbClr val="FFFF00"/>
            </a:solidFill>
            <a:ln w="9525">
              <a:solidFill>
                <a:schemeClr val="tx1"/>
              </a:solidFill>
              <a:round/>
              <a:headEnd/>
              <a:tailEnd/>
            </a:ln>
          </p:spPr>
          <p:txBody>
            <a:bodyPr/>
            <a:lstStyle/>
            <a:p>
              <a:endParaRPr lang="en-US"/>
            </a:p>
          </p:txBody>
        </p:sp>
        <p:sp>
          <p:nvSpPr>
            <p:cNvPr id="220235" name="Oval 74"/>
            <p:cNvSpPr>
              <a:spLocks noChangeArrowheads="1"/>
            </p:cNvSpPr>
            <p:nvPr/>
          </p:nvSpPr>
          <p:spPr bwMode="black">
            <a:xfrm>
              <a:off x="2501900" y="563403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36" name="Freeform 75"/>
            <p:cNvSpPr>
              <a:spLocks/>
            </p:cNvSpPr>
            <p:nvPr/>
          </p:nvSpPr>
          <p:spPr bwMode="black">
            <a:xfrm>
              <a:off x="2495550" y="5627688"/>
              <a:ext cx="19050" cy="22225"/>
            </a:xfrm>
            <a:custGeom>
              <a:avLst/>
              <a:gdLst>
                <a:gd name="T0" fmla="*/ 2147483647 w 34"/>
                <a:gd name="T1" fmla="*/ 0 h 38"/>
                <a:gd name="T2" fmla="*/ 2147483647 w 34"/>
                <a:gd name="T3" fmla="*/ 2147483647 h 38"/>
                <a:gd name="T4" fmla="*/ 2147483647 w 34"/>
                <a:gd name="T5" fmla="*/ 2147483647 h 38"/>
                <a:gd name="T6" fmla="*/ 0 w 34"/>
                <a:gd name="T7" fmla="*/ 2147483647 h 38"/>
                <a:gd name="T8" fmla="*/ 2147483647 w 34"/>
                <a:gd name="T9" fmla="*/ 0 h 38"/>
                <a:gd name="T10" fmla="*/ 0 60000 65536"/>
                <a:gd name="T11" fmla="*/ 0 60000 65536"/>
                <a:gd name="T12" fmla="*/ 0 60000 65536"/>
                <a:gd name="T13" fmla="*/ 0 60000 65536"/>
                <a:gd name="T14" fmla="*/ 0 60000 65536"/>
                <a:gd name="T15" fmla="*/ 0 w 34"/>
                <a:gd name="T16" fmla="*/ 0 h 38"/>
                <a:gd name="T17" fmla="*/ 34 w 34"/>
                <a:gd name="T18" fmla="*/ 38 h 38"/>
              </a:gdLst>
              <a:ahLst/>
              <a:cxnLst>
                <a:cxn ang="T10">
                  <a:pos x="T0" y="T1"/>
                </a:cxn>
                <a:cxn ang="T11">
                  <a:pos x="T2" y="T3"/>
                </a:cxn>
                <a:cxn ang="T12">
                  <a:pos x="T4" y="T5"/>
                </a:cxn>
                <a:cxn ang="T13">
                  <a:pos x="T6" y="T7"/>
                </a:cxn>
                <a:cxn ang="T14">
                  <a:pos x="T8" y="T9"/>
                </a:cxn>
              </a:cxnLst>
              <a:rect l="T15" t="T16" r="T17" b="T18"/>
              <a:pathLst>
                <a:path w="34" h="38">
                  <a:moveTo>
                    <a:pt x="17" y="0"/>
                  </a:moveTo>
                  <a:lnTo>
                    <a:pt x="34" y="10"/>
                  </a:lnTo>
                  <a:lnTo>
                    <a:pt x="18" y="38"/>
                  </a:lnTo>
                  <a:lnTo>
                    <a:pt x="0" y="28"/>
                  </a:lnTo>
                  <a:lnTo>
                    <a:pt x="17" y="0"/>
                  </a:lnTo>
                  <a:close/>
                </a:path>
              </a:pathLst>
            </a:custGeom>
            <a:solidFill>
              <a:srgbClr val="FFFF00"/>
            </a:solidFill>
            <a:ln w="9525">
              <a:solidFill>
                <a:schemeClr val="tx1"/>
              </a:solidFill>
              <a:round/>
              <a:headEnd/>
              <a:tailEnd/>
            </a:ln>
          </p:spPr>
          <p:txBody>
            <a:bodyPr/>
            <a:lstStyle/>
            <a:p>
              <a:endParaRPr lang="en-US"/>
            </a:p>
          </p:txBody>
        </p:sp>
        <p:sp>
          <p:nvSpPr>
            <p:cNvPr id="220237" name="Oval 76"/>
            <p:cNvSpPr>
              <a:spLocks noChangeArrowheads="1"/>
            </p:cNvSpPr>
            <p:nvPr/>
          </p:nvSpPr>
          <p:spPr bwMode="black">
            <a:xfrm>
              <a:off x="2609850" y="583406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38" name="Freeform 77"/>
            <p:cNvSpPr>
              <a:spLocks/>
            </p:cNvSpPr>
            <p:nvPr/>
          </p:nvSpPr>
          <p:spPr bwMode="black">
            <a:xfrm>
              <a:off x="2501900" y="5637213"/>
              <a:ext cx="123825" cy="209550"/>
            </a:xfrm>
            <a:custGeom>
              <a:avLst/>
              <a:gdLst>
                <a:gd name="T0" fmla="*/ 2147483647 w 233"/>
                <a:gd name="T1" fmla="*/ 0 h 411"/>
                <a:gd name="T2" fmla="*/ 2147483647 w 233"/>
                <a:gd name="T3" fmla="*/ 2147483647 h 411"/>
                <a:gd name="T4" fmla="*/ 2147483647 w 233"/>
                <a:gd name="T5" fmla="*/ 2147483647 h 411"/>
                <a:gd name="T6" fmla="*/ 0 w 233"/>
                <a:gd name="T7" fmla="*/ 2147483647 h 411"/>
                <a:gd name="T8" fmla="*/ 2147483647 w 233"/>
                <a:gd name="T9" fmla="*/ 0 h 411"/>
                <a:gd name="T10" fmla="*/ 0 60000 65536"/>
                <a:gd name="T11" fmla="*/ 0 60000 65536"/>
                <a:gd name="T12" fmla="*/ 0 60000 65536"/>
                <a:gd name="T13" fmla="*/ 0 60000 65536"/>
                <a:gd name="T14" fmla="*/ 0 60000 65536"/>
                <a:gd name="T15" fmla="*/ 0 w 233"/>
                <a:gd name="T16" fmla="*/ 0 h 411"/>
                <a:gd name="T17" fmla="*/ 233 w 233"/>
                <a:gd name="T18" fmla="*/ 411 h 411"/>
              </a:gdLst>
              <a:ahLst/>
              <a:cxnLst>
                <a:cxn ang="T10">
                  <a:pos x="T0" y="T1"/>
                </a:cxn>
                <a:cxn ang="T11">
                  <a:pos x="T2" y="T3"/>
                </a:cxn>
                <a:cxn ang="T12">
                  <a:pos x="T4" y="T5"/>
                </a:cxn>
                <a:cxn ang="T13">
                  <a:pos x="T6" y="T7"/>
                </a:cxn>
                <a:cxn ang="T14">
                  <a:pos x="T8" y="T9"/>
                </a:cxn>
              </a:cxnLst>
              <a:rect l="T15" t="T16" r="T17" b="T18"/>
              <a:pathLst>
                <a:path w="233" h="411">
                  <a:moveTo>
                    <a:pt x="29" y="0"/>
                  </a:moveTo>
                  <a:lnTo>
                    <a:pt x="233" y="397"/>
                  </a:lnTo>
                  <a:lnTo>
                    <a:pt x="205" y="411"/>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220239" name="Oval 78"/>
            <p:cNvSpPr>
              <a:spLocks noChangeArrowheads="1"/>
            </p:cNvSpPr>
            <p:nvPr/>
          </p:nvSpPr>
          <p:spPr bwMode="black">
            <a:xfrm>
              <a:off x="2949575" y="604043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220240" name="Freeform 79"/>
            <p:cNvSpPr>
              <a:spLocks/>
            </p:cNvSpPr>
            <p:nvPr/>
          </p:nvSpPr>
          <p:spPr bwMode="black">
            <a:xfrm>
              <a:off x="2613025" y="5834063"/>
              <a:ext cx="349250" cy="222250"/>
            </a:xfrm>
            <a:custGeom>
              <a:avLst/>
              <a:gdLst>
                <a:gd name="T0" fmla="*/ 2147483647 w 661"/>
                <a:gd name="T1" fmla="*/ 0 h 435"/>
                <a:gd name="T2" fmla="*/ 2147483647 w 661"/>
                <a:gd name="T3" fmla="*/ 2147483647 h 435"/>
                <a:gd name="T4" fmla="*/ 2147483647 w 661"/>
                <a:gd name="T5" fmla="*/ 2147483647 h 435"/>
                <a:gd name="T6" fmla="*/ 0 w 661"/>
                <a:gd name="T7" fmla="*/ 2147483647 h 435"/>
                <a:gd name="T8" fmla="*/ 2147483647 w 661"/>
                <a:gd name="T9" fmla="*/ 0 h 435"/>
                <a:gd name="T10" fmla="*/ 0 60000 65536"/>
                <a:gd name="T11" fmla="*/ 0 60000 65536"/>
                <a:gd name="T12" fmla="*/ 0 60000 65536"/>
                <a:gd name="T13" fmla="*/ 0 60000 65536"/>
                <a:gd name="T14" fmla="*/ 0 60000 65536"/>
                <a:gd name="T15" fmla="*/ 0 w 661"/>
                <a:gd name="T16" fmla="*/ 0 h 435"/>
                <a:gd name="T17" fmla="*/ 661 w 661"/>
                <a:gd name="T18" fmla="*/ 435 h 435"/>
              </a:gdLst>
              <a:ahLst/>
              <a:cxnLst>
                <a:cxn ang="T10">
                  <a:pos x="T0" y="T1"/>
                </a:cxn>
                <a:cxn ang="T11">
                  <a:pos x="T2" y="T3"/>
                </a:cxn>
                <a:cxn ang="T12">
                  <a:pos x="T4" y="T5"/>
                </a:cxn>
                <a:cxn ang="T13">
                  <a:pos x="T6" y="T7"/>
                </a:cxn>
                <a:cxn ang="T14">
                  <a:pos x="T8" y="T9"/>
                </a:cxn>
              </a:cxnLst>
              <a:rect l="T15" t="T16" r="T17" b="T18"/>
              <a:pathLst>
                <a:path w="661" h="435">
                  <a:moveTo>
                    <a:pt x="18" y="0"/>
                  </a:moveTo>
                  <a:lnTo>
                    <a:pt x="661" y="407"/>
                  </a:lnTo>
                  <a:lnTo>
                    <a:pt x="643" y="435"/>
                  </a:lnTo>
                  <a:lnTo>
                    <a:pt x="0" y="29"/>
                  </a:lnTo>
                  <a:lnTo>
                    <a:pt x="18" y="0"/>
                  </a:lnTo>
                  <a:close/>
                </a:path>
              </a:pathLst>
            </a:custGeom>
            <a:solidFill>
              <a:srgbClr val="FFFF00"/>
            </a:solidFill>
            <a:ln w="9525">
              <a:solidFill>
                <a:schemeClr val="tx1"/>
              </a:solidFill>
              <a:round/>
              <a:headEnd/>
              <a:tailEnd/>
            </a:ln>
          </p:spPr>
          <p:txBody>
            <a:bodyPr/>
            <a:lstStyle/>
            <a:p>
              <a:endParaRPr lang="en-US"/>
            </a:p>
          </p:txBody>
        </p:sp>
        <p:sp>
          <p:nvSpPr>
            <p:cNvPr id="220241" name="Freeform 80"/>
            <p:cNvSpPr>
              <a:spLocks/>
            </p:cNvSpPr>
            <p:nvPr/>
          </p:nvSpPr>
          <p:spPr bwMode="black">
            <a:xfrm>
              <a:off x="2949575" y="6043613"/>
              <a:ext cx="22225" cy="19050"/>
            </a:xfrm>
            <a:custGeom>
              <a:avLst/>
              <a:gdLst>
                <a:gd name="T0" fmla="*/ 2147483647 w 40"/>
                <a:gd name="T1" fmla="*/ 0 h 39"/>
                <a:gd name="T2" fmla="*/ 2147483647 w 40"/>
                <a:gd name="T3" fmla="*/ 2147483647 h 39"/>
                <a:gd name="T4" fmla="*/ 2147483647 w 40"/>
                <a:gd name="T5" fmla="*/ 2147483647 h 39"/>
                <a:gd name="T6" fmla="*/ 0 w 40"/>
                <a:gd name="T7" fmla="*/ 2147483647 h 39"/>
                <a:gd name="T8" fmla="*/ 2147483647 w 40"/>
                <a:gd name="T9" fmla="*/ 0 h 39"/>
                <a:gd name="T10" fmla="*/ 0 60000 65536"/>
                <a:gd name="T11" fmla="*/ 0 60000 65536"/>
                <a:gd name="T12" fmla="*/ 0 60000 65536"/>
                <a:gd name="T13" fmla="*/ 0 60000 65536"/>
                <a:gd name="T14" fmla="*/ 0 60000 65536"/>
                <a:gd name="T15" fmla="*/ 0 w 40"/>
                <a:gd name="T16" fmla="*/ 0 h 39"/>
                <a:gd name="T17" fmla="*/ 40 w 40"/>
                <a:gd name="T18" fmla="*/ 39 h 39"/>
              </a:gdLst>
              <a:ahLst/>
              <a:cxnLst>
                <a:cxn ang="T10">
                  <a:pos x="T0" y="T1"/>
                </a:cxn>
                <a:cxn ang="T11">
                  <a:pos x="T2" y="T3"/>
                </a:cxn>
                <a:cxn ang="T12">
                  <a:pos x="T4" y="T5"/>
                </a:cxn>
                <a:cxn ang="T13">
                  <a:pos x="T6" y="T7"/>
                </a:cxn>
                <a:cxn ang="T14">
                  <a:pos x="T8" y="T9"/>
                </a:cxn>
              </a:cxnLst>
              <a:rect l="T15" t="T16" r="T17" b="T18"/>
              <a:pathLst>
                <a:path w="40" h="39">
                  <a:moveTo>
                    <a:pt x="26" y="0"/>
                  </a:moveTo>
                  <a:lnTo>
                    <a:pt x="40" y="21"/>
                  </a:lnTo>
                  <a:lnTo>
                    <a:pt x="14" y="39"/>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220242" name="Rectangle 103"/>
            <p:cNvSpPr>
              <a:spLocks noChangeArrowheads="1"/>
            </p:cNvSpPr>
            <p:nvPr/>
          </p:nvSpPr>
          <p:spPr bwMode="black">
            <a:xfrm>
              <a:off x="3063875" y="4718050"/>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220243" name="Rectangle 104"/>
            <p:cNvSpPr>
              <a:spLocks noChangeArrowheads="1"/>
            </p:cNvSpPr>
            <p:nvPr/>
          </p:nvSpPr>
          <p:spPr bwMode="black">
            <a:xfrm>
              <a:off x="3063875" y="5187950"/>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220244" name="Rectangle 105"/>
            <p:cNvSpPr>
              <a:spLocks noChangeArrowheads="1"/>
            </p:cNvSpPr>
            <p:nvPr/>
          </p:nvSpPr>
          <p:spPr bwMode="black">
            <a:xfrm>
              <a:off x="3063875" y="5657850"/>
              <a:ext cx="984250" cy="31750"/>
            </a:xfrm>
            <a:prstGeom prst="rect">
              <a:avLst/>
            </a:prstGeom>
            <a:solidFill>
              <a:srgbClr val="E5E5E5"/>
            </a:solidFill>
            <a:ln w="9525">
              <a:solidFill>
                <a:schemeClr val="tx1"/>
              </a:solidFill>
              <a:miter lim="800000"/>
              <a:headEnd/>
              <a:tailEnd/>
            </a:ln>
          </p:spPr>
          <p:txBody>
            <a:bodyPr/>
            <a:lstStyle/>
            <a:p>
              <a:endParaRPr lang="en-US"/>
            </a:p>
          </p:txBody>
        </p:sp>
        <p:sp>
          <p:nvSpPr>
            <p:cNvPr id="220245" name="Rectangle 106"/>
            <p:cNvSpPr>
              <a:spLocks noChangeArrowheads="1"/>
            </p:cNvSpPr>
            <p:nvPr/>
          </p:nvSpPr>
          <p:spPr bwMode="black">
            <a:xfrm>
              <a:off x="3063875" y="6126163"/>
              <a:ext cx="984250" cy="33337"/>
            </a:xfrm>
            <a:prstGeom prst="rect">
              <a:avLst/>
            </a:prstGeom>
            <a:solidFill>
              <a:srgbClr val="E5E5E5"/>
            </a:solidFill>
            <a:ln w="9525">
              <a:solidFill>
                <a:schemeClr val="tx1"/>
              </a:solidFill>
              <a:miter lim="800000"/>
              <a:headEnd/>
              <a:tailEnd/>
            </a:ln>
          </p:spPr>
          <p:txBody>
            <a:bodyPr/>
            <a:lstStyle/>
            <a:p>
              <a:endParaRPr lang="en-US"/>
            </a:p>
          </p:txBody>
        </p:sp>
        <p:sp>
          <p:nvSpPr>
            <p:cNvPr id="220246" name="Rectangle 107"/>
            <p:cNvSpPr>
              <a:spLocks noChangeArrowheads="1"/>
            </p:cNvSpPr>
            <p:nvPr/>
          </p:nvSpPr>
          <p:spPr bwMode="black">
            <a:xfrm>
              <a:off x="3063875" y="3779838"/>
              <a:ext cx="984250" cy="33337"/>
            </a:xfrm>
            <a:prstGeom prst="rect">
              <a:avLst/>
            </a:prstGeom>
            <a:solidFill>
              <a:srgbClr val="E5E5E5"/>
            </a:solidFill>
            <a:ln w="9525">
              <a:solidFill>
                <a:schemeClr val="tx1"/>
              </a:solidFill>
              <a:miter lim="800000"/>
              <a:headEnd/>
              <a:tailEnd/>
            </a:ln>
          </p:spPr>
          <p:txBody>
            <a:bodyPr/>
            <a:lstStyle/>
            <a:p>
              <a:endParaRPr lang="en-US"/>
            </a:p>
          </p:txBody>
        </p:sp>
        <p:sp>
          <p:nvSpPr>
            <p:cNvPr id="220247" name="Rectangle 108"/>
            <p:cNvSpPr>
              <a:spLocks noChangeArrowheads="1"/>
            </p:cNvSpPr>
            <p:nvPr/>
          </p:nvSpPr>
          <p:spPr bwMode="black">
            <a:xfrm>
              <a:off x="3063875" y="4249738"/>
              <a:ext cx="984250" cy="30162"/>
            </a:xfrm>
            <a:prstGeom prst="rect">
              <a:avLst/>
            </a:prstGeom>
            <a:solidFill>
              <a:srgbClr val="E5E5E5"/>
            </a:solidFill>
            <a:ln w="9525">
              <a:solidFill>
                <a:schemeClr val="tx1"/>
              </a:solidFill>
              <a:miter lim="800000"/>
              <a:headEnd/>
              <a:tailEnd/>
            </a:ln>
          </p:spPr>
          <p:txBody>
            <a:bodyPr/>
            <a:lstStyle/>
            <a:p>
              <a:endParaRPr lang="en-US"/>
            </a:p>
          </p:txBody>
        </p:sp>
        <p:sp>
          <p:nvSpPr>
            <p:cNvPr id="220248" name="Rectangle 109"/>
            <p:cNvSpPr>
              <a:spLocks noChangeArrowheads="1"/>
            </p:cNvSpPr>
            <p:nvPr/>
          </p:nvSpPr>
          <p:spPr bwMode="black">
            <a:xfrm>
              <a:off x="3048000" y="4735513"/>
              <a:ext cx="33338" cy="468312"/>
            </a:xfrm>
            <a:prstGeom prst="rect">
              <a:avLst/>
            </a:prstGeom>
            <a:solidFill>
              <a:srgbClr val="E5E5E5"/>
            </a:solidFill>
            <a:ln w="9525">
              <a:solidFill>
                <a:schemeClr val="tx1"/>
              </a:solidFill>
              <a:miter lim="800000"/>
              <a:headEnd/>
              <a:tailEnd/>
            </a:ln>
          </p:spPr>
          <p:txBody>
            <a:bodyPr/>
            <a:lstStyle/>
            <a:p>
              <a:endParaRPr lang="en-US"/>
            </a:p>
          </p:txBody>
        </p:sp>
        <p:sp>
          <p:nvSpPr>
            <p:cNvPr id="220249" name="Rectangle 110"/>
            <p:cNvSpPr>
              <a:spLocks noChangeArrowheads="1"/>
            </p:cNvSpPr>
            <p:nvPr/>
          </p:nvSpPr>
          <p:spPr bwMode="black">
            <a:xfrm>
              <a:off x="2062163" y="4735513"/>
              <a:ext cx="30162" cy="468312"/>
            </a:xfrm>
            <a:prstGeom prst="rect">
              <a:avLst/>
            </a:prstGeom>
            <a:solidFill>
              <a:srgbClr val="E5E5E5"/>
            </a:solidFill>
            <a:ln w="9525">
              <a:solidFill>
                <a:schemeClr val="tx1"/>
              </a:solidFill>
              <a:miter lim="800000"/>
              <a:headEnd/>
              <a:tailEnd/>
            </a:ln>
          </p:spPr>
          <p:txBody>
            <a:bodyPr/>
            <a:lstStyle/>
            <a:p>
              <a:endParaRPr lang="en-US"/>
            </a:p>
          </p:txBody>
        </p:sp>
        <p:sp>
          <p:nvSpPr>
            <p:cNvPr id="220250" name="Rectangle 111"/>
            <p:cNvSpPr>
              <a:spLocks noChangeArrowheads="1"/>
            </p:cNvSpPr>
            <p:nvPr/>
          </p:nvSpPr>
          <p:spPr bwMode="black">
            <a:xfrm>
              <a:off x="2076450" y="5187950"/>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220251" name="Rectangle 112"/>
            <p:cNvSpPr>
              <a:spLocks noChangeArrowheads="1"/>
            </p:cNvSpPr>
            <p:nvPr/>
          </p:nvSpPr>
          <p:spPr bwMode="black">
            <a:xfrm>
              <a:off x="2076450" y="5657850"/>
              <a:ext cx="987425" cy="31750"/>
            </a:xfrm>
            <a:prstGeom prst="rect">
              <a:avLst/>
            </a:prstGeom>
            <a:solidFill>
              <a:srgbClr val="E5E5E5"/>
            </a:solidFill>
            <a:ln w="9525">
              <a:solidFill>
                <a:schemeClr val="tx1"/>
              </a:solidFill>
              <a:miter lim="800000"/>
              <a:headEnd/>
              <a:tailEnd/>
            </a:ln>
          </p:spPr>
          <p:txBody>
            <a:bodyPr/>
            <a:lstStyle/>
            <a:p>
              <a:endParaRPr lang="en-US"/>
            </a:p>
          </p:txBody>
        </p:sp>
        <p:sp>
          <p:nvSpPr>
            <p:cNvPr id="220252" name="Rectangle 113"/>
            <p:cNvSpPr>
              <a:spLocks noChangeArrowheads="1"/>
            </p:cNvSpPr>
            <p:nvPr/>
          </p:nvSpPr>
          <p:spPr bwMode="black">
            <a:xfrm>
              <a:off x="2076450" y="6126163"/>
              <a:ext cx="987425" cy="33337"/>
            </a:xfrm>
            <a:prstGeom prst="rect">
              <a:avLst/>
            </a:prstGeom>
            <a:solidFill>
              <a:srgbClr val="E5E5E5"/>
            </a:solidFill>
            <a:ln w="9525">
              <a:solidFill>
                <a:schemeClr val="tx1"/>
              </a:solidFill>
              <a:miter lim="800000"/>
              <a:headEnd/>
              <a:tailEnd/>
            </a:ln>
          </p:spPr>
          <p:txBody>
            <a:bodyPr/>
            <a:lstStyle/>
            <a:p>
              <a:endParaRPr lang="en-US"/>
            </a:p>
          </p:txBody>
        </p:sp>
        <p:sp>
          <p:nvSpPr>
            <p:cNvPr id="220253" name="Rectangle 114"/>
            <p:cNvSpPr>
              <a:spLocks noChangeArrowheads="1"/>
            </p:cNvSpPr>
            <p:nvPr/>
          </p:nvSpPr>
          <p:spPr bwMode="black">
            <a:xfrm>
              <a:off x="2062163" y="5673725"/>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220254" name="Rectangle 115"/>
            <p:cNvSpPr>
              <a:spLocks noChangeArrowheads="1"/>
            </p:cNvSpPr>
            <p:nvPr/>
          </p:nvSpPr>
          <p:spPr bwMode="black">
            <a:xfrm>
              <a:off x="2552700"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55" name="Rectangle 116"/>
            <p:cNvSpPr>
              <a:spLocks noChangeArrowheads="1"/>
            </p:cNvSpPr>
            <p:nvPr/>
          </p:nvSpPr>
          <p:spPr bwMode="black">
            <a:xfrm>
              <a:off x="2062163" y="5203825"/>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220256" name="Rectangle 117"/>
            <p:cNvSpPr>
              <a:spLocks noChangeArrowheads="1"/>
            </p:cNvSpPr>
            <p:nvPr/>
          </p:nvSpPr>
          <p:spPr bwMode="black">
            <a:xfrm>
              <a:off x="3048000" y="56737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220257" name="Rectangle 118"/>
            <p:cNvSpPr>
              <a:spLocks noChangeArrowheads="1"/>
            </p:cNvSpPr>
            <p:nvPr/>
          </p:nvSpPr>
          <p:spPr bwMode="black">
            <a:xfrm>
              <a:off x="3538538"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58" name="Rectangle 119"/>
            <p:cNvSpPr>
              <a:spLocks noChangeArrowheads="1"/>
            </p:cNvSpPr>
            <p:nvPr/>
          </p:nvSpPr>
          <p:spPr bwMode="black">
            <a:xfrm>
              <a:off x="2076450" y="4718050"/>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220259" name="Rectangle 120"/>
            <p:cNvSpPr>
              <a:spLocks noChangeArrowheads="1"/>
            </p:cNvSpPr>
            <p:nvPr/>
          </p:nvSpPr>
          <p:spPr bwMode="black">
            <a:xfrm>
              <a:off x="2076450" y="3779838"/>
              <a:ext cx="987425" cy="33337"/>
            </a:xfrm>
            <a:prstGeom prst="rect">
              <a:avLst/>
            </a:prstGeom>
            <a:solidFill>
              <a:srgbClr val="E5E5E5"/>
            </a:solidFill>
            <a:ln w="9525">
              <a:solidFill>
                <a:schemeClr val="tx1"/>
              </a:solidFill>
              <a:miter lim="800000"/>
              <a:headEnd/>
              <a:tailEnd/>
            </a:ln>
          </p:spPr>
          <p:txBody>
            <a:bodyPr/>
            <a:lstStyle/>
            <a:p>
              <a:endParaRPr lang="en-US"/>
            </a:p>
          </p:txBody>
        </p:sp>
        <p:sp>
          <p:nvSpPr>
            <p:cNvPr id="220260" name="Rectangle 121"/>
            <p:cNvSpPr>
              <a:spLocks noChangeArrowheads="1"/>
            </p:cNvSpPr>
            <p:nvPr/>
          </p:nvSpPr>
          <p:spPr bwMode="black">
            <a:xfrm>
              <a:off x="2076450" y="4249738"/>
              <a:ext cx="987425" cy="30162"/>
            </a:xfrm>
            <a:prstGeom prst="rect">
              <a:avLst/>
            </a:prstGeom>
            <a:solidFill>
              <a:srgbClr val="E5E5E5"/>
            </a:solidFill>
            <a:ln w="9525">
              <a:solidFill>
                <a:schemeClr val="tx1"/>
              </a:solidFill>
              <a:miter lim="800000"/>
              <a:headEnd/>
              <a:tailEnd/>
            </a:ln>
          </p:spPr>
          <p:txBody>
            <a:bodyPr/>
            <a:lstStyle/>
            <a:p>
              <a:endParaRPr lang="en-US"/>
            </a:p>
          </p:txBody>
        </p:sp>
        <p:sp>
          <p:nvSpPr>
            <p:cNvPr id="220261" name="Rectangle 122"/>
            <p:cNvSpPr>
              <a:spLocks noChangeArrowheads="1"/>
            </p:cNvSpPr>
            <p:nvPr/>
          </p:nvSpPr>
          <p:spPr bwMode="black">
            <a:xfrm>
              <a:off x="2062163" y="3794125"/>
              <a:ext cx="30162" cy="471488"/>
            </a:xfrm>
            <a:prstGeom prst="rect">
              <a:avLst/>
            </a:prstGeom>
            <a:solidFill>
              <a:srgbClr val="E5E5E5"/>
            </a:solidFill>
            <a:ln w="9525">
              <a:solidFill>
                <a:schemeClr val="tx1"/>
              </a:solidFill>
              <a:miter lim="800000"/>
              <a:headEnd/>
              <a:tailEnd/>
            </a:ln>
          </p:spPr>
          <p:txBody>
            <a:bodyPr/>
            <a:lstStyle/>
            <a:p>
              <a:endParaRPr lang="en-US"/>
            </a:p>
          </p:txBody>
        </p:sp>
        <p:sp>
          <p:nvSpPr>
            <p:cNvPr id="220262" name="Rectangle 123"/>
            <p:cNvSpPr>
              <a:spLocks noChangeArrowheads="1"/>
            </p:cNvSpPr>
            <p:nvPr/>
          </p:nvSpPr>
          <p:spPr bwMode="black">
            <a:xfrm>
              <a:off x="2062163" y="4265613"/>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220263" name="Rectangle 124"/>
            <p:cNvSpPr>
              <a:spLocks noChangeArrowheads="1"/>
            </p:cNvSpPr>
            <p:nvPr/>
          </p:nvSpPr>
          <p:spPr bwMode="black">
            <a:xfrm>
              <a:off x="2552700"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64" name="Rectangle 125"/>
            <p:cNvSpPr>
              <a:spLocks noChangeArrowheads="1"/>
            </p:cNvSpPr>
            <p:nvPr/>
          </p:nvSpPr>
          <p:spPr bwMode="black">
            <a:xfrm>
              <a:off x="3048000" y="3794125"/>
              <a:ext cx="33338" cy="471488"/>
            </a:xfrm>
            <a:prstGeom prst="rect">
              <a:avLst/>
            </a:prstGeom>
            <a:solidFill>
              <a:srgbClr val="E5E5E5"/>
            </a:solidFill>
            <a:ln w="9525">
              <a:solidFill>
                <a:schemeClr val="tx1"/>
              </a:solidFill>
              <a:miter lim="800000"/>
              <a:headEnd/>
              <a:tailEnd/>
            </a:ln>
          </p:spPr>
          <p:txBody>
            <a:bodyPr/>
            <a:lstStyle/>
            <a:p>
              <a:endParaRPr lang="en-US"/>
            </a:p>
          </p:txBody>
        </p:sp>
        <p:sp>
          <p:nvSpPr>
            <p:cNvPr id="220265" name="Rectangle 126"/>
            <p:cNvSpPr>
              <a:spLocks noChangeArrowheads="1"/>
            </p:cNvSpPr>
            <p:nvPr/>
          </p:nvSpPr>
          <p:spPr bwMode="black">
            <a:xfrm>
              <a:off x="3538538"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66" name="Rectangle 127"/>
            <p:cNvSpPr>
              <a:spLocks noChangeArrowheads="1"/>
            </p:cNvSpPr>
            <p:nvPr/>
          </p:nvSpPr>
          <p:spPr bwMode="black">
            <a:xfrm>
              <a:off x="5019675" y="4735513"/>
              <a:ext cx="33338" cy="468312"/>
            </a:xfrm>
            <a:prstGeom prst="rect">
              <a:avLst/>
            </a:prstGeom>
            <a:solidFill>
              <a:srgbClr val="E5E5E5"/>
            </a:solidFill>
            <a:ln w="9525">
              <a:solidFill>
                <a:schemeClr val="tx1"/>
              </a:solidFill>
              <a:miter lim="800000"/>
              <a:headEnd/>
              <a:tailEnd/>
            </a:ln>
          </p:spPr>
          <p:txBody>
            <a:bodyPr/>
            <a:lstStyle/>
            <a:p>
              <a:endParaRPr lang="en-US"/>
            </a:p>
          </p:txBody>
        </p:sp>
        <p:sp>
          <p:nvSpPr>
            <p:cNvPr id="220267" name="Rectangle 128"/>
            <p:cNvSpPr>
              <a:spLocks noChangeArrowheads="1"/>
            </p:cNvSpPr>
            <p:nvPr/>
          </p:nvSpPr>
          <p:spPr bwMode="black">
            <a:xfrm>
              <a:off x="3914775" y="4792663"/>
              <a:ext cx="36513" cy="468312"/>
            </a:xfrm>
            <a:prstGeom prst="rect">
              <a:avLst/>
            </a:prstGeom>
            <a:solidFill>
              <a:srgbClr val="E5E5E5"/>
            </a:solidFill>
            <a:ln w="9525">
              <a:solidFill>
                <a:schemeClr val="tx1"/>
              </a:solidFill>
              <a:miter lim="800000"/>
              <a:headEnd/>
              <a:tailEnd/>
            </a:ln>
          </p:spPr>
          <p:txBody>
            <a:bodyPr/>
            <a:lstStyle/>
            <a:p>
              <a:endParaRPr lang="en-US"/>
            </a:p>
          </p:txBody>
        </p:sp>
        <p:sp>
          <p:nvSpPr>
            <p:cNvPr id="220268" name="Rectangle 129"/>
            <p:cNvSpPr>
              <a:spLocks noChangeArrowheads="1"/>
            </p:cNvSpPr>
            <p:nvPr/>
          </p:nvSpPr>
          <p:spPr bwMode="black">
            <a:xfrm>
              <a:off x="4048125" y="5187950"/>
              <a:ext cx="989013" cy="33338"/>
            </a:xfrm>
            <a:prstGeom prst="rect">
              <a:avLst/>
            </a:prstGeom>
            <a:solidFill>
              <a:srgbClr val="E5E5E5"/>
            </a:solidFill>
            <a:ln w="9525">
              <a:solidFill>
                <a:schemeClr val="tx1"/>
              </a:solidFill>
              <a:miter lim="800000"/>
              <a:headEnd/>
              <a:tailEnd/>
            </a:ln>
          </p:spPr>
          <p:txBody>
            <a:bodyPr/>
            <a:lstStyle/>
            <a:p>
              <a:endParaRPr lang="en-US"/>
            </a:p>
          </p:txBody>
        </p:sp>
        <p:sp>
          <p:nvSpPr>
            <p:cNvPr id="220269" name="Rectangle 130"/>
            <p:cNvSpPr>
              <a:spLocks noChangeArrowheads="1"/>
            </p:cNvSpPr>
            <p:nvPr/>
          </p:nvSpPr>
          <p:spPr bwMode="black">
            <a:xfrm>
              <a:off x="4048125" y="5657850"/>
              <a:ext cx="989013" cy="31750"/>
            </a:xfrm>
            <a:prstGeom prst="rect">
              <a:avLst/>
            </a:prstGeom>
            <a:solidFill>
              <a:srgbClr val="E5E5E5"/>
            </a:solidFill>
            <a:ln w="9525">
              <a:solidFill>
                <a:schemeClr val="tx1"/>
              </a:solidFill>
              <a:miter lim="800000"/>
              <a:headEnd/>
              <a:tailEnd/>
            </a:ln>
          </p:spPr>
          <p:txBody>
            <a:bodyPr/>
            <a:lstStyle/>
            <a:p>
              <a:endParaRPr lang="en-US"/>
            </a:p>
          </p:txBody>
        </p:sp>
        <p:sp>
          <p:nvSpPr>
            <p:cNvPr id="220270" name="Rectangle 131"/>
            <p:cNvSpPr>
              <a:spLocks noChangeArrowheads="1"/>
            </p:cNvSpPr>
            <p:nvPr/>
          </p:nvSpPr>
          <p:spPr bwMode="black">
            <a:xfrm>
              <a:off x="4048125" y="6126163"/>
              <a:ext cx="989013" cy="33337"/>
            </a:xfrm>
            <a:prstGeom prst="rect">
              <a:avLst/>
            </a:prstGeom>
            <a:solidFill>
              <a:srgbClr val="E5E5E5"/>
            </a:solidFill>
            <a:ln w="9525">
              <a:solidFill>
                <a:schemeClr val="tx1"/>
              </a:solidFill>
              <a:miter lim="800000"/>
              <a:headEnd/>
              <a:tailEnd/>
            </a:ln>
          </p:spPr>
          <p:txBody>
            <a:bodyPr/>
            <a:lstStyle/>
            <a:p>
              <a:endParaRPr lang="en-US"/>
            </a:p>
          </p:txBody>
        </p:sp>
        <p:sp>
          <p:nvSpPr>
            <p:cNvPr id="220271" name="Rectangle 132"/>
            <p:cNvSpPr>
              <a:spLocks noChangeArrowheads="1"/>
            </p:cNvSpPr>
            <p:nvPr/>
          </p:nvSpPr>
          <p:spPr bwMode="black">
            <a:xfrm>
              <a:off x="4032250" y="5673725"/>
              <a:ext cx="36513" cy="469900"/>
            </a:xfrm>
            <a:prstGeom prst="rect">
              <a:avLst/>
            </a:prstGeom>
            <a:solidFill>
              <a:srgbClr val="E5E5E5"/>
            </a:solidFill>
            <a:ln w="9525">
              <a:solidFill>
                <a:schemeClr val="tx1"/>
              </a:solidFill>
              <a:miter lim="800000"/>
              <a:headEnd/>
              <a:tailEnd/>
            </a:ln>
          </p:spPr>
          <p:txBody>
            <a:bodyPr/>
            <a:lstStyle/>
            <a:p>
              <a:endParaRPr lang="en-US"/>
            </a:p>
          </p:txBody>
        </p:sp>
        <p:sp>
          <p:nvSpPr>
            <p:cNvPr id="220272" name="Rectangle 133"/>
            <p:cNvSpPr>
              <a:spLocks noChangeArrowheads="1"/>
            </p:cNvSpPr>
            <p:nvPr/>
          </p:nvSpPr>
          <p:spPr bwMode="black">
            <a:xfrm>
              <a:off x="4524375"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73" name="Rectangle 134"/>
            <p:cNvSpPr>
              <a:spLocks noChangeArrowheads="1"/>
            </p:cNvSpPr>
            <p:nvPr/>
          </p:nvSpPr>
          <p:spPr bwMode="black">
            <a:xfrm>
              <a:off x="5019675" y="56737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220274" name="Rectangle 135"/>
            <p:cNvSpPr>
              <a:spLocks noChangeArrowheads="1"/>
            </p:cNvSpPr>
            <p:nvPr/>
          </p:nvSpPr>
          <p:spPr bwMode="black">
            <a:xfrm>
              <a:off x="5019675" y="52038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220275" name="Rectangle 136"/>
            <p:cNvSpPr>
              <a:spLocks noChangeArrowheads="1"/>
            </p:cNvSpPr>
            <p:nvPr/>
          </p:nvSpPr>
          <p:spPr bwMode="black">
            <a:xfrm>
              <a:off x="4048125" y="4718050"/>
              <a:ext cx="989013" cy="33338"/>
            </a:xfrm>
            <a:prstGeom prst="rect">
              <a:avLst/>
            </a:prstGeom>
            <a:solidFill>
              <a:srgbClr val="E5E5E5"/>
            </a:solidFill>
            <a:ln w="9525">
              <a:solidFill>
                <a:schemeClr val="tx1"/>
              </a:solidFill>
              <a:miter lim="800000"/>
              <a:headEnd/>
              <a:tailEnd/>
            </a:ln>
          </p:spPr>
          <p:txBody>
            <a:bodyPr/>
            <a:lstStyle/>
            <a:p>
              <a:endParaRPr lang="en-US"/>
            </a:p>
          </p:txBody>
        </p:sp>
        <p:sp>
          <p:nvSpPr>
            <p:cNvPr id="220276" name="Rectangle 137"/>
            <p:cNvSpPr>
              <a:spLocks noChangeArrowheads="1"/>
            </p:cNvSpPr>
            <p:nvPr/>
          </p:nvSpPr>
          <p:spPr bwMode="black">
            <a:xfrm>
              <a:off x="4048125" y="3779838"/>
              <a:ext cx="989013" cy="33337"/>
            </a:xfrm>
            <a:prstGeom prst="rect">
              <a:avLst/>
            </a:prstGeom>
            <a:solidFill>
              <a:srgbClr val="E5E5E5"/>
            </a:solidFill>
            <a:ln w="9525">
              <a:solidFill>
                <a:schemeClr val="tx1"/>
              </a:solidFill>
              <a:miter lim="800000"/>
              <a:headEnd/>
              <a:tailEnd/>
            </a:ln>
          </p:spPr>
          <p:txBody>
            <a:bodyPr/>
            <a:lstStyle/>
            <a:p>
              <a:endParaRPr lang="en-US"/>
            </a:p>
          </p:txBody>
        </p:sp>
        <p:sp>
          <p:nvSpPr>
            <p:cNvPr id="220277" name="Rectangle 138"/>
            <p:cNvSpPr>
              <a:spLocks noChangeArrowheads="1"/>
            </p:cNvSpPr>
            <p:nvPr/>
          </p:nvSpPr>
          <p:spPr bwMode="black">
            <a:xfrm>
              <a:off x="4048125" y="4249738"/>
              <a:ext cx="989013" cy="30162"/>
            </a:xfrm>
            <a:prstGeom prst="rect">
              <a:avLst/>
            </a:prstGeom>
            <a:solidFill>
              <a:srgbClr val="E5E5E5"/>
            </a:solidFill>
            <a:ln w="9525">
              <a:solidFill>
                <a:schemeClr val="tx1"/>
              </a:solidFill>
              <a:miter lim="800000"/>
              <a:headEnd/>
              <a:tailEnd/>
            </a:ln>
          </p:spPr>
          <p:txBody>
            <a:bodyPr/>
            <a:lstStyle/>
            <a:p>
              <a:endParaRPr lang="en-US"/>
            </a:p>
          </p:txBody>
        </p:sp>
        <p:sp>
          <p:nvSpPr>
            <p:cNvPr id="220278" name="Rectangle 139"/>
            <p:cNvSpPr>
              <a:spLocks noChangeArrowheads="1"/>
            </p:cNvSpPr>
            <p:nvPr/>
          </p:nvSpPr>
          <p:spPr bwMode="black">
            <a:xfrm>
              <a:off x="4032250" y="3794125"/>
              <a:ext cx="36513" cy="471488"/>
            </a:xfrm>
            <a:prstGeom prst="rect">
              <a:avLst/>
            </a:prstGeom>
            <a:solidFill>
              <a:srgbClr val="E5E5E5"/>
            </a:solidFill>
            <a:ln w="9525">
              <a:solidFill>
                <a:schemeClr val="tx1"/>
              </a:solidFill>
              <a:miter lim="800000"/>
              <a:headEnd/>
              <a:tailEnd/>
            </a:ln>
          </p:spPr>
          <p:txBody>
            <a:bodyPr/>
            <a:lstStyle/>
            <a:p>
              <a:endParaRPr lang="en-US"/>
            </a:p>
          </p:txBody>
        </p:sp>
        <p:sp>
          <p:nvSpPr>
            <p:cNvPr id="220279" name="Rectangle 140"/>
            <p:cNvSpPr>
              <a:spLocks noChangeArrowheads="1"/>
            </p:cNvSpPr>
            <p:nvPr/>
          </p:nvSpPr>
          <p:spPr bwMode="black">
            <a:xfrm>
              <a:off x="4524375"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220280" name="Rectangle 141"/>
            <p:cNvSpPr>
              <a:spLocks noChangeArrowheads="1"/>
            </p:cNvSpPr>
            <p:nvPr/>
          </p:nvSpPr>
          <p:spPr bwMode="black">
            <a:xfrm>
              <a:off x="5019675" y="3794125"/>
              <a:ext cx="33338" cy="471488"/>
            </a:xfrm>
            <a:prstGeom prst="rect">
              <a:avLst/>
            </a:prstGeom>
            <a:solidFill>
              <a:srgbClr val="E5E5E5"/>
            </a:solidFill>
            <a:ln w="9525">
              <a:solidFill>
                <a:schemeClr val="tx1"/>
              </a:solidFill>
              <a:miter lim="800000"/>
              <a:headEnd/>
              <a:tailEnd/>
            </a:ln>
          </p:spPr>
          <p:txBody>
            <a:bodyPr/>
            <a:lstStyle/>
            <a:p>
              <a:endParaRPr lang="en-US"/>
            </a:p>
          </p:txBody>
        </p:sp>
        <p:sp>
          <p:nvSpPr>
            <p:cNvPr id="220281" name="Rectangle 142"/>
            <p:cNvSpPr>
              <a:spLocks noChangeArrowheads="1"/>
            </p:cNvSpPr>
            <p:nvPr/>
          </p:nvSpPr>
          <p:spPr bwMode="black">
            <a:xfrm>
              <a:off x="5019675" y="4265613"/>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220282" name="Line 168"/>
            <p:cNvSpPr>
              <a:spLocks noChangeShapeType="1"/>
            </p:cNvSpPr>
            <p:nvPr/>
          </p:nvSpPr>
          <p:spPr bwMode="auto">
            <a:xfrm>
              <a:off x="1277938" y="3892550"/>
              <a:ext cx="760412"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0283" name="Line 169"/>
            <p:cNvSpPr>
              <a:spLocks noChangeShapeType="1"/>
            </p:cNvSpPr>
            <p:nvPr/>
          </p:nvSpPr>
          <p:spPr bwMode="auto">
            <a:xfrm rot="10800000">
              <a:off x="5105400" y="6157913"/>
              <a:ext cx="685800" cy="158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0284" name="Text Box 171"/>
            <p:cNvSpPr txBox="1">
              <a:spLocks noChangeArrowheads="1"/>
            </p:cNvSpPr>
            <p:nvPr/>
          </p:nvSpPr>
          <p:spPr bwMode="auto">
            <a:xfrm>
              <a:off x="0" y="4257675"/>
              <a:ext cx="2049463"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With </a:t>
              </a:r>
            </a:p>
            <a:p>
              <a:r>
                <a:rPr lang="en-US"/>
                <a:t>horizontal</a:t>
              </a:r>
            </a:p>
            <a:p>
              <a:r>
                <a:rPr lang="en-US"/>
                <a:t>reinforcement</a:t>
              </a:r>
            </a:p>
          </p:txBody>
        </p:sp>
        <p:sp>
          <p:nvSpPr>
            <p:cNvPr id="220285" name="Line 173"/>
            <p:cNvSpPr>
              <a:spLocks noChangeShapeType="1"/>
            </p:cNvSpPr>
            <p:nvPr/>
          </p:nvSpPr>
          <p:spPr bwMode="auto">
            <a:xfrm flipV="1">
              <a:off x="6677025" y="3716338"/>
              <a:ext cx="0" cy="2466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86" name="Line 174"/>
            <p:cNvSpPr>
              <a:spLocks noChangeShapeType="1"/>
            </p:cNvSpPr>
            <p:nvPr/>
          </p:nvSpPr>
          <p:spPr bwMode="auto">
            <a:xfrm flipV="1">
              <a:off x="8093075" y="3752850"/>
              <a:ext cx="0" cy="2466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87" name="Line 175"/>
            <p:cNvSpPr>
              <a:spLocks noChangeShapeType="1"/>
            </p:cNvSpPr>
            <p:nvPr/>
          </p:nvSpPr>
          <p:spPr bwMode="auto">
            <a:xfrm flipV="1">
              <a:off x="6677025" y="3990975"/>
              <a:ext cx="1377950" cy="14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88" name="Line 176"/>
            <p:cNvSpPr>
              <a:spLocks noChangeShapeType="1"/>
            </p:cNvSpPr>
            <p:nvPr/>
          </p:nvSpPr>
          <p:spPr bwMode="auto">
            <a:xfrm>
              <a:off x="6705600" y="4949825"/>
              <a:ext cx="13636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89" name="Line 177"/>
            <p:cNvSpPr>
              <a:spLocks noChangeShapeType="1"/>
            </p:cNvSpPr>
            <p:nvPr/>
          </p:nvSpPr>
          <p:spPr bwMode="auto">
            <a:xfrm>
              <a:off x="6677025" y="5864225"/>
              <a:ext cx="1393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90" name="Line 178"/>
            <p:cNvSpPr>
              <a:spLocks noChangeShapeType="1"/>
            </p:cNvSpPr>
            <p:nvPr/>
          </p:nvSpPr>
          <p:spPr bwMode="auto">
            <a:xfrm>
              <a:off x="5857875" y="3971925"/>
              <a:ext cx="7604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0291" name="Line 179"/>
            <p:cNvSpPr>
              <a:spLocks noChangeShapeType="1"/>
            </p:cNvSpPr>
            <p:nvPr/>
          </p:nvSpPr>
          <p:spPr bwMode="auto">
            <a:xfrm>
              <a:off x="6705600" y="4005263"/>
              <a:ext cx="1379538" cy="958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92" name="Line 180"/>
            <p:cNvSpPr>
              <a:spLocks noChangeShapeType="1"/>
            </p:cNvSpPr>
            <p:nvPr/>
          </p:nvSpPr>
          <p:spPr bwMode="auto">
            <a:xfrm>
              <a:off x="6677025" y="4949825"/>
              <a:ext cx="1408113" cy="9001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93" name="Line 181"/>
            <p:cNvSpPr>
              <a:spLocks noChangeShapeType="1"/>
            </p:cNvSpPr>
            <p:nvPr/>
          </p:nvSpPr>
          <p:spPr bwMode="auto">
            <a:xfrm flipH="1" flipV="1">
              <a:off x="7764463" y="3730625"/>
              <a:ext cx="320675" cy="246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94" name="Line 182"/>
            <p:cNvSpPr>
              <a:spLocks noChangeShapeType="1"/>
            </p:cNvSpPr>
            <p:nvPr/>
          </p:nvSpPr>
          <p:spPr bwMode="auto">
            <a:xfrm>
              <a:off x="6677025" y="5878513"/>
              <a:ext cx="406400" cy="276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95" name="Text Box 183"/>
            <p:cNvSpPr txBox="1">
              <a:spLocks noChangeArrowheads="1"/>
            </p:cNvSpPr>
            <p:nvPr/>
          </p:nvSpPr>
          <p:spPr bwMode="auto">
            <a:xfrm>
              <a:off x="7251700" y="36655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p>
          </p:txBody>
        </p:sp>
        <p:sp>
          <p:nvSpPr>
            <p:cNvPr id="220296" name="Text Box 184"/>
            <p:cNvSpPr txBox="1">
              <a:spLocks noChangeArrowheads="1"/>
            </p:cNvSpPr>
            <p:nvPr/>
          </p:nvSpPr>
          <p:spPr bwMode="auto">
            <a:xfrm>
              <a:off x="6438900" y="3214688"/>
              <a:ext cx="218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Truss analogy:</a:t>
              </a:r>
            </a:p>
          </p:txBody>
        </p:sp>
        <p:sp>
          <p:nvSpPr>
            <p:cNvPr id="220297" name="Line 185"/>
            <p:cNvSpPr>
              <a:spLocks noChangeShapeType="1"/>
            </p:cNvSpPr>
            <p:nvPr/>
          </p:nvSpPr>
          <p:spPr bwMode="auto">
            <a:xfrm flipH="1">
              <a:off x="8166100" y="5867400"/>
              <a:ext cx="69056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0298" name="AutoShape 189"/>
            <p:cNvSpPr>
              <a:spLocks noChangeArrowheads="1"/>
            </p:cNvSpPr>
            <p:nvPr/>
          </p:nvSpPr>
          <p:spPr bwMode="auto">
            <a:xfrm rot="-2951830">
              <a:off x="3192462" y="4021138"/>
              <a:ext cx="485775" cy="641350"/>
            </a:xfrm>
            <a:prstGeom prst="downArrow">
              <a:avLst>
                <a:gd name="adj1" fmla="val 50000"/>
                <a:gd name="adj2" fmla="val 33007"/>
              </a:avLst>
            </a:prstGeom>
            <a:solidFill>
              <a:srgbClr val="FF0000"/>
            </a:solidFill>
            <a:ln w="9525">
              <a:solidFill>
                <a:schemeClr val="tx1"/>
              </a:solidFill>
              <a:miter lim="800000"/>
              <a:headEnd/>
              <a:tailEnd/>
            </a:ln>
          </p:spPr>
          <p:txBody>
            <a:bodyPr wrap="none" anchor="ctr"/>
            <a:lstStyle/>
            <a:p>
              <a:endParaRPr lang="en-US"/>
            </a:p>
          </p:txBody>
        </p:sp>
        <p:sp>
          <p:nvSpPr>
            <p:cNvPr id="220299" name="AutoShape 190"/>
            <p:cNvSpPr>
              <a:spLocks noChangeArrowheads="1"/>
            </p:cNvSpPr>
            <p:nvPr/>
          </p:nvSpPr>
          <p:spPr bwMode="auto">
            <a:xfrm rot="7793221">
              <a:off x="3871913" y="4614863"/>
              <a:ext cx="485775" cy="701675"/>
            </a:xfrm>
            <a:prstGeom prst="downArrow">
              <a:avLst>
                <a:gd name="adj1" fmla="val 50000"/>
                <a:gd name="adj2" fmla="val 36111"/>
              </a:avLst>
            </a:prstGeom>
            <a:solidFill>
              <a:srgbClr val="FF0000"/>
            </a:solidFill>
            <a:ln w="9525">
              <a:solidFill>
                <a:schemeClr val="tx1"/>
              </a:solidFill>
              <a:miter lim="800000"/>
              <a:headEnd/>
              <a:tailEnd/>
            </a:ln>
          </p:spPr>
          <p:txBody>
            <a:bodyPr wrap="none" anchor="ctr"/>
            <a:lstStyle/>
            <a:p>
              <a:endParaRPr lang="en-US"/>
            </a:p>
          </p:txBody>
        </p:sp>
      </p:grpSp>
      <p:sp>
        <p:nvSpPr>
          <p:cNvPr id="220162" name="Content Placeholder 1"/>
          <p:cNvSpPr>
            <a:spLocks noGrp="1"/>
          </p:cNvSpPr>
          <p:nvPr>
            <p:ph idx="1"/>
          </p:nvPr>
        </p:nvSpPr>
        <p:spPr>
          <a:xfrm>
            <a:off x="390525" y="1527176"/>
            <a:ext cx="8229600" cy="1366838"/>
          </a:xfrm>
        </p:spPr>
        <p:txBody>
          <a:bodyPr/>
          <a:lstStyle/>
          <a:p>
            <a:pPr lvl="1">
              <a:buClr>
                <a:srgbClr val="FF0000"/>
              </a:buClr>
            </a:pPr>
            <a:r>
              <a:rPr lang="en-US" sz="2400">
                <a:ea typeface="ＭＳ Ｐゴシック" pitchFamily="34" charset="-128"/>
              </a:rPr>
              <a:t>Objectives:</a:t>
            </a:r>
          </a:p>
          <a:p>
            <a:pPr lvl="1">
              <a:buClr>
                <a:srgbClr val="FF0000"/>
              </a:buClr>
              <a:buFontTx/>
              <a:buChar char="•"/>
            </a:pPr>
            <a:r>
              <a:rPr lang="en-US" sz="2400">
                <a:ea typeface="ＭＳ Ｐゴシック" pitchFamily="34" charset="-128"/>
              </a:rPr>
              <a:t>  Avoid crushing of diagonal strut</a:t>
            </a:r>
          </a:p>
          <a:p>
            <a:pPr lvl="1">
              <a:buClr>
                <a:srgbClr val="FF0000"/>
              </a:buClr>
              <a:buFontTx/>
              <a:buChar char="•"/>
            </a:pPr>
            <a:r>
              <a:rPr lang="en-US" sz="2400">
                <a:ea typeface="ＭＳ Ｐゴシック" pitchFamily="34" charset="-128"/>
              </a:rPr>
              <a:t>  Preclude critical (brittle) shear- related failures</a:t>
            </a:r>
          </a:p>
        </p:txBody>
      </p:sp>
      <p:sp>
        <p:nvSpPr>
          <p:cNvPr id="220161" name="Rectangle 187"/>
          <p:cNvSpPr>
            <a:spLocks noGrp="1" noChangeArrowheads="1"/>
          </p:cNvSpPr>
          <p:nvPr>
            <p:ph type="title"/>
          </p:nvPr>
        </p:nvSpPr>
        <p:spPr>
          <a:noFill/>
        </p:spPr>
        <p:txBody>
          <a:bodyPr/>
          <a:lstStyle/>
          <a:p>
            <a:pPr defTabSz="1076325" eaLnBrk="1" hangingPunct="1"/>
            <a:r>
              <a:rPr lang="en-US" sz="3200" dirty="0">
                <a:solidFill>
                  <a:srgbClr val="2D2DB9"/>
                </a:solidFill>
                <a:ea typeface="ＭＳ Ｐゴシック" pitchFamily="34" charset="-128"/>
              </a:rPr>
              <a:t>Code 9.3.4, Nominal Shear Strength</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Basis for requirements</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2221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B5430F6-26DC-42A8-977F-8F1CC54DAEFD}" type="slidenum">
              <a:rPr lang="en-US" sz="900">
                <a:solidFill>
                  <a:schemeClr val="accent2"/>
                </a:solidFill>
              </a:rPr>
              <a:pPr eaLnBrk="1" hangingPunct="1"/>
              <a:t>102</a:t>
            </a:fld>
            <a:endParaRPr lang="en-US" sz="900">
              <a:solidFill>
                <a:schemeClr val="accent2"/>
              </a:solidFill>
            </a:endParaRPr>
          </a:p>
        </p:txBody>
      </p:sp>
      <p:sp>
        <p:nvSpPr>
          <p:cNvPr id="222212" name="Rectangle 3"/>
          <p:cNvSpPr>
            <a:spLocks noGrp="1" noChangeArrowheads="1"/>
          </p:cNvSpPr>
          <p:nvPr>
            <p:ph type="body" idx="1"/>
          </p:nvPr>
        </p:nvSpPr>
        <p:spPr>
          <a:xfrm>
            <a:off x="755650" y="1841500"/>
            <a:ext cx="7766050" cy="4025900"/>
          </a:xfrm>
          <a:noFill/>
        </p:spPr>
        <p:txBody>
          <a:bodyPr lIns="90488" tIns="44450" rIns="90488" bIns="44450"/>
          <a:lstStyle/>
          <a:p>
            <a:pPr marL="334963" indent="-334963" defTabSz="1076325" eaLnBrk="1" hangingPunct="1"/>
            <a:r>
              <a:rPr lang="en-US" dirty="0" err="1">
                <a:ea typeface="ＭＳ Ｐゴシック" pitchFamily="34" charset="-128"/>
              </a:rPr>
              <a:t>V</a:t>
            </a:r>
            <a:r>
              <a:rPr lang="en-US" baseline="-25000" dirty="0" err="1">
                <a:ea typeface="ＭＳ Ｐゴシック" pitchFamily="34" charset="-128"/>
              </a:rPr>
              <a:t>n</a:t>
            </a:r>
            <a:r>
              <a:rPr lang="en-US" dirty="0">
                <a:ea typeface="ＭＳ Ｐゴシック" pitchFamily="34" charset="-128"/>
              </a:rPr>
              <a:t> = (</a:t>
            </a:r>
            <a:r>
              <a:rPr lang="en-US" dirty="0" err="1">
                <a:ea typeface="ＭＳ Ｐゴシック" pitchFamily="34" charset="-128"/>
              </a:rPr>
              <a:t>V</a:t>
            </a:r>
            <a:r>
              <a:rPr lang="en-US" baseline="-25000" dirty="0" err="1">
                <a:ea typeface="ＭＳ Ｐゴシック" pitchFamily="34" charset="-128"/>
              </a:rPr>
              <a:t>nm</a:t>
            </a:r>
            <a:r>
              <a:rPr lang="en-US" dirty="0">
                <a:ea typeface="ＭＳ Ｐゴシック" pitchFamily="34" charset="-128"/>
              </a:rPr>
              <a:t> + </a:t>
            </a:r>
            <a:r>
              <a:rPr lang="en-US" dirty="0" err="1">
                <a:ea typeface="ＭＳ Ｐゴシック" pitchFamily="34" charset="-128"/>
              </a:rPr>
              <a:t>V</a:t>
            </a:r>
            <a:r>
              <a:rPr lang="en-US" baseline="-25000" dirty="0" err="1">
                <a:ea typeface="ＭＳ Ｐゴシック" pitchFamily="34" charset="-128"/>
              </a:rPr>
              <a:t>ns</a:t>
            </a:r>
            <a:r>
              <a:rPr lang="en-US" dirty="0">
                <a:ea typeface="ＭＳ Ｐゴシック" pitchFamily="34" charset="-128"/>
              </a:rPr>
              <a:t>)</a:t>
            </a:r>
            <a:r>
              <a:rPr lang="en-US" dirty="0">
                <a:latin typeface="Symbol" panose="05050102010706020507" pitchFamily="18" charset="2"/>
                <a:ea typeface="ＭＳ Ｐゴシック" pitchFamily="34" charset="-128"/>
              </a:rPr>
              <a:t>g</a:t>
            </a:r>
            <a:r>
              <a:rPr lang="en-US" baseline="-25000" dirty="0">
                <a:ea typeface="ＭＳ Ｐゴシック" pitchFamily="34" charset="-128"/>
              </a:rPr>
              <a:t>g</a:t>
            </a:r>
          </a:p>
          <a:p>
            <a:pPr marL="334963" indent="-334963" defTabSz="1076325" eaLnBrk="1" hangingPunct="1"/>
            <a:r>
              <a:rPr lang="en-US" dirty="0" err="1">
                <a:ea typeface="ＭＳ Ｐゴシック" pitchFamily="34" charset="-128"/>
              </a:rPr>
              <a:t>V</a:t>
            </a:r>
            <a:r>
              <a:rPr lang="en-US" baseline="-25000" dirty="0" err="1">
                <a:ea typeface="ＭＳ Ｐゴシック" pitchFamily="34" charset="-128"/>
              </a:rPr>
              <a:t>n</a:t>
            </a:r>
            <a:r>
              <a:rPr lang="en-US" dirty="0">
                <a:ea typeface="ＭＳ Ｐゴシック" pitchFamily="34" charset="-128"/>
              </a:rPr>
              <a:t> shall not exceed:</a:t>
            </a:r>
          </a:p>
          <a:p>
            <a:pPr marL="806450" lvl="1" indent="-268288" defTabSz="1076325" eaLnBrk="1" hangingPunct="1">
              <a:buClr>
                <a:srgbClr val="FF0000"/>
              </a:buClr>
            </a:pPr>
            <a:r>
              <a:rPr lang="en-US" dirty="0">
                <a:ea typeface="ＭＳ Ｐゴシック" pitchFamily="34" charset="-128"/>
              </a:rPr>
              <a:t>M</a:t>
            </a:r>
            <a:r>
              <a:rPr lang="en-US" baseline="-25000" dirty="0">
                <a:ea typeface="ＭＳ Ｐゴシック" pitchFamily="34" charset="-128"/>
              </a:rPr>
              <a:t>u </a:t>
            </a:r>
            <a:r>
              <a:rPr lang="en-US" dirty="0">
                <a:ea typeface="ＭＳ Ｐゴシック" pitchFamily="34" charset="-128"/>
              </a:rPr>
              <a:t>/ V</a:t>
            </a:r>
            <a:r>
              <a:rPr lang="en-US" baseline="-25000" dirty="0">
                <a:ea typeface="ＭＳ Ｐゴシック" pitchFamily="34" charset="-128"/>
              </a:rPr>
              <a:t>u</a:t>
            </a:r>
            <a:r>
              <a:rPr lang="en-US" dirty="0">
                <a:ea typeface="ＭＳ Ｐゴシック" pitchFamily="34" charset="-128"/>
              </a:rPr>
              <a:t> d</a:t>
            </a:r>
            <a:r>
              <a:rPr lang="en-US" baseline="-25000" dirty="0">
                <a:ea typeface="ＭＳ Ｐゴシック" pitchFamily="34" charset="-128"/>
              </a:rPr>
              <a:t>v</a:t>
            </a:r>
            <a:r>
              <a:rPr lang="en-US" dirty="0">
                <a:ea typeface="ＭＳ Ｐゴシック" pitchFamily="34" charset="-128"/>
              </a:rPr>
              <a:t> </a:t>
            </a:r>
            <a:r>
              <a:rPr lang="en-US" dirty="0">
                <a:ea typeface="ＭＳ Ｐゴシック" pitchFamily="34" charset="-128"/>
                <a:sym typeface="Symbol" pitchFamily="18" charset="2"/>
              </a:rPr>
              <a:t> 0.25		</a:t>
            </a:r>
            <a:r>
              <a:rPr lang="en-US" dirty="0" err="1">
                <a:ea typeface="ＭＳ Ｐゴシック" pitchFamily="34" charset="-128"/>
                <a:sym typeface="Symbol" pitchFamily="18" charset="2"/>
              </a:rPr>
              <a:t>V</a:t>
            </a:r>
            <a:r>
              <a:rPr lang="en-US" baseline="-25000" dirty="0" err="1">
                <a:ea typeface="ＭＳ Ｐゴシック" pitchFamily="34" charset="-128"/>
                <a:sym typeface="Symbol" pitchFamily="18" charset="2"/>
              </a:rPr>
              <a:t>n</a:t>
            </a:r>
            <a:r>
              <a:rPr lang="en-US" dirty="0">
                <a:ea typeface="ＭＳ Ｐゴシック" pitchFamily="34" charset="-128"/>
                <a:sym typeface="Symbol" pitchFamily="18" charset="2"/>
              </a:rPr>
              <a:t>  6 A</a:t>
            </a:r>
            <a:r>
              <a:rPr lang="en-US" baseline="-25000" dirty="0">
                <a:ea typeface="ＭＳ Ｐゴシック" pitchFamily="34" charset="-128"/>
                <a:sym typeface="Symbol" pitchFamily="18" charset="2"/>
              </a:rPr>
              <a:t>n</a:t>
            </a:r>
            <a:r>
              <a:rPr lang="en-US" dirty="0">
                <a:ea typeface="ＭＳ Ｐゴシック" pitchFamily="34" charset="-128"/>
                <a:sym typeface="Symbol" pitchFamily="18" charset="2"/>
              </a:rPr>
              <a:t>  </a:t>
            </a:r>
            <a:r>
              <a:rPr lang="en-US" dirty="0" err="1">
                <a:ea typeface="ＭＳ Ｐゴシック" pitchFamily="34" charset="-128"/>
                <a:sym typeface="Symbol" pitchFamily="18" charset="2"/>
              </a:rPr>
              <a:t>f</a:t>
            </a:r>
            <a:r>
              <a:rPr lang="en-US" baseline="-25000" dirty="0" err="1">
                <a:ea typeface="ＭＳ Ｐゴシック" pitchFamily="34" charset="-128"/>
                <a:sym typeface="Symbol" pitchFamily="18" charset="2"/>
              </a:rPr>
              <a:t>m</a:t>
            </a:r>
            <a:r>
              <a:rPr lang="en-US" dirty="0">
                <a:ea typeface="ＭＳ Ｐゴシック" pitchFamily="34" charset="-128"/>
                <a:sym typeface="Symbol" pitchFamily="18" charset="2"/>
              </a:rPr>
              <a:t></a:t>
            </a:r>
          </a:p>
          <a:p>
            <a:pPr marL="806450" lvl="1" indent="-268288" defTabSz="1076325" eaLnBrk="1" hangingPunct="1">
              <a:buClr>
                <a:srgbClr val="FF0000"/>
              </a:buClr>
            </a:pPr>
            <a:r>
              <a:rPr lang="en-US" dirty="0">
                <a:ea typeface="ＭＳ Ｐゴシック" pitchFamily="34" charset="-128"/>
              </a:rPr>
              <a:t>M</a:t>
            </a:r>
            <a:r>
              <a:rPr lang="en-US" baseline="-25000" dirty="0">
                <a:ea typeface="ＭＳ Ｐゴシック" pitchFamily="34" charset="-128"/>
              </a:rPr>
              <a:t>u</a:t>
            </a:r>
            <a:r>
              <a:rPr lang="en-US" dirty="0">
                <a:ea typeface="ＭＳ Ｐゴシック" pitchFamily="34" charset="-128"/>
              </a:rPr>
              <a:t> / V</a:t>
            </a:r>
            <a:r>
              <a:rPr lang="en-US" baseline="-25000" dirty="0">
                <a:ea typeface="ＭＳ Ｐゴシック" pitchFamily="34" charset="-128"/>
              </a:rPr>
              <a:t>u</a:t>
            </a:r>
            <a:r>
              <a:rPr lang="en-US" dirty="0">
                <a:ea typeface="ＭＳ Ｐゴシック" pitchFamily="34" charset="-128"/>
              </a:rPr>
              <a:t> d</a:t>
            </a:r>
            <a:r>
              <a:rPr lang="en-US" baseline="-25000" dirty="0">
                <a:ea typeface="ＭＳ Ｐゴシック" pitchFamily="34" charset="-128"/>
              </a:rPr>
              <a:t>v</a:t>
            </a:r>
            <a:r>
              <a:rPr lang="en-US" dirty="0">
                <a:ea typeface="ＭＳ Ｐゴシック" pitchFamily="34" charset="-128"/>
              </a:rPr>
              <a:t> </a:t>
            </a:r>
            <a:r>
              <a:rPr lang="en-US" dirty="0">
                <a:ea typeface="ＭＳ Ｐゴシック" pitchFamily="34" charset="-128"/>
                <a:sym typeface="Symbol" pitchFamily="18" charset="2"/>
              </a:rPr>
              <a:t> 1.0		</a:t>
            </a:r>
            <a:r>
              <a:rPr lang="en-US" dirty="0" err="1">
                <a:ea typeface="ＭＳ Ｐゴシック" pitchFamily="34" charset="-128"/>
                <a:sym typeface="Symbol" pitchFamily="18" charset="2"/>
              </a:rPr>
              <a:t>V</a:t>
            </a:r>
            <a:r>
              <a:rPr lang="en-US" baseline="-25000" dirty="0" err="1">
                <a:ea typeface="ＭＳ Ｐゴシック" pitchFamily="34" charset="-128"/>
                <a:sym typeface="Symbol" pitchFamily="18" charset="2"/>
              </a:rPr>
              <a:t>n</a:t>
            </a:r>
            <a:r>
              <a:rPr lang="en-US" dirty="0">
                <a:ea typeface="ＭＳ Ｐゴシック" pitchFamily="34" charset="-128"/>
                <a:sym typeface="Symbol" pitchFamily="18" charset="2"/>
              </a:rPr>
              <a:t>  4 A</a:t>
            </a:r>
            <a:r>
              <a:rPr lang="en-US" baseline="-25000" dirty="0">
                <a:ea typeface="ＭＳ Ｐゴシック" pitchFamily="34" charset="-128"/>
                <a:sym typeface="Symbol" pitchFamily="18" charset="2"/>
              </a:rPr>
              <a:t>n</a:t>
            </a:r>
            <a:r>
              <a:rPr lang="en-US" dirty="0">
                <a:ea typeface="ＭＳ Ｐゴシック" pitchFamily="34" charset="-128"/>
                <a:sym typeface="Symbol" pitchFamily="18" charset="2"/>
              </a:rPr>
              <a:t>  </a:t>
            </a:r>
            <a:r>
              <a:rPr lang="en-US" dirty="0" err="1">
                <a:ea typeface="ＭＳ Ｐゴシック" pitchFamily="34" charset="-128"/>
                <a:sym typeface="Symbol" pitchFamily="18" charset="2"/>
              </a:rPr>
              <a:t>f</a:t>
            </a:r>
            <a:r>
              <a:rPr lang="en-US" baseline="-25000" dirty="0" err="1">
                <a:ea typeface="ＭＳ Ｐゴシック" pitchFamily="34" charset="-128"/>
                <a:sym typeface="Symbol" pitchFamily="18" charset="2"/>
              </a:rPr>
              <a:t>m</a:t>
            </a:r>
            <a:r>
              <a:rPr lang="en-US" dirty="0">
                <a:ea typeface="ＭＳ Ｐゴシック" pitchFamily="34" charset="-128"/>
                <a:sym typeface="Symbol" pitchFamily="18" charset="2"/>
              </a:rPr>
              <a:t></a:t>
            </a:r>
          </a:p>
          <a:p>
            <a:pPr marL="806450" lvl="1" indent="-268288" defTabSz="1076325" eaLnBrk="1" hangingPunct="1">
              <a:buClr>
                <a:srgbClr val="FF0000"/>
              </a:buClr>
            </a:pPr>
            <a:r>
              <a:rPr lang="en-US" dirty="0">
                <a:ea typeface="ＭＳ Ｐゴシック" pitchFamily="34" charset="-128"/>
              </a:rPr>
              <a:t>Linear interpolation between these extremes</a:t>
            </a:r>
          </a:p>
          <a:p>
            <a:pPr marL="806450" lvl="1" indent="-268288" defTabSz="1076325" eaLnBrk="1" hangingPunct="1">
              <a:buClr>
                <a:srgbClr val="FF0000"/>
              </a:buClr>
            </a:pPr>
            <a:r>
              <a:rPr lang="en-US" dirty="0">
                <a:ea typeface="ＭＳ Ｐゴシック" pitchFamily="34" charset="-128"/>
              </a:rPr>
              <a:t>Objective is to avoid crushing of diagonal strut</a:t>
            </a:r>
          </a:p>
          <a:p>
            <a:pPr marL="806450" lvl="1" indent="-268288" defTabSz="1076325" eaLnBrk="1" hangingPunct="1">
              <a:buClr>
                <a:srgbClr val="FF0000"/>
              </a:buClr>
            </a:pPr>
            <a:r>
              <a:rPr lang="en-US" dirty="0">
                <a:ea typeface="ＭＳ Ｐゴシック" pitchFamily="34" charset="-128"/>
              </a:rPr>
              <a:t>Objective is to preclude critical (brittle) shear-related failures</a:t>
            </a:r>
          </a:p>
          <a:p>
            <a:pPr marL="406400" indent="-268288" defTabSz="1076325" eaLnBrk="1" hangingPunct="1"/>
            <a:r>
              <a:rPr lang="en-US" dirty="0">
                <a:latin typeface="Symbol" panose="05050102010706020507" pitchFamily="18" charset="2"/>
                <a:ea typeface="ＭＳ Ｐゴシック" pitchFamily="34" charset="-128"/>
              </a:rPr>
              <a:t>g</a:t>
            </a:r>
            <a:r>
              <a:rPr lang="en-US" baseline="-25000" dirty="0">
                <a:latin typeface="+mj-lt"/>
                <a:ea typeface="ＭＳ Ｐゴシック" pitchFamily="34" charset="-128"/>
              </a:rPr>
              <a:t>g</a:t>
            </a:r>
            <a:r>
              <a:rPr lang="en-US" dirty="0">
                <a:ea typeface="ＭＳ Ｐゴシック" pitchFamily="34" charset="-128"/>
              </a:rPr>
              <a:t> = 1.0 for fully grouted walls</a:t>
            </a:r>
          </a:p>
          <a:p>
            <a:pPr marL="138112" indent="0" defTabSz="1076325" eaLnBrk="1" hangingPunct="1">
              <a:buNone/>
            </a:pPr>
            <a:r>
              <a:rPr lang="en-US" dirty="0">
                <a:ea typeface="ＭＳ Ｐゴシック" pitchFamily="34" charset="-128"/>
              </a:rPr>
              <a:t>       = 0.75 for partially grouted walls</a:t>
            </a:r>
            <a:endParaRPr lang="en-US" baseline="-25000" dirty="0">
              <a:ea typeface="ＭＳ Ｐゴシック" pitchFamily="34" charset="-128"/>
            </a:endParaRPr>
          </a:p>
        </p:txBody>
      </p:sp>
      <p:sp>
        <p:nvSpPr>
          <p:cNvPr id="222211" name="Rectangle 2"/>
          <p:cNvSpPr>
            <a:spLocks noGrp="1" noChangeArrowheads="1"/>
          </p:cNvSpPr>
          <p:nvPr>
            <p:ph type="title"/>
          </p:nvPr>
        </p:nvSpPr>
        <p:spPr>
          <a:xfrm>
            <a:off x="457200" y="369888"/>
            <a:ext cx="8229600" cy="1047750"/>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9.3.4, Nominal Shear Strength</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2425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158B20F-FFFE-4A11-AE17-72F72649C876}" type="slidenum">
              <a:rPr lang="en-US" sz="900">
                <a:solidFill>
                  <a:schemeClr val="accent2"/>
                </a:solidFill>
              </a:rPr>
              <a:pPr eaLnBrk="1" hangingPunct="1"/>
              <a:t>103</a:t>
            </a:fld>
            <a:endParaRPr lang="en-US" sz="900">
              <a:solidFill>
                <a:schemeClr val="accent2"/>
              </a:solidFill>
            </a:endParaRPr>
          </a:p>
        </p:txBody>
      </p:sp>
      <p:sp>
        <p:nvSpPr>
          <p:cNvPr id="224268" name="Text Box 11"/>
          <p:cNvSpPr txBox="1">
            <a:spLocks noChangeArrowheads="1"/>
          </p:cNvSpPr>
          <p:nvPr/>
        </p:nvSpPr>
        <p:spPr bwMode="auto">
          <a:xfrm>
            <a:off x="3305175" y="5264150"/>
            <a:ext cx="3298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Empirical – from research</a:t>
            </a:r>
          </a:p>
        </p:txBody>
      </p:sp>
      <p:sp>
        <p:nvSpPr>
          <p:cNvPr id="224265" name="Text Box 8"/>
          <p:cNvSpPr txBox="1">
            <a:spLocks noChangeArrowheads="1"/>
          </p:cNvSpPr>
          <p:nvPr/>
        </p:nvSpPr>
        <p:spPr bwMode="auto">
          <a:xfrm>
            <a:off x="6670675" y="4143375"/>
            <a:ext cx="998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t>(9-25)</a:t>
            </a:r>
          </a:p>
        </p:txBody>
      </p:sp>
      <p:grpSp>
        <p:nvGrpSpPr>
          <p:cNvPr id="2" name="Group 1" descr="Equation for reinforcing steel.&#10;"/>
          <p:cNvGrpSpPr/>
          <p:nvPr/>
        </p:nvGrpSpPr>
        <p:grpSpPr>
          <a:xfrm>
            <a:off x="1136650" y="3878263"/>
            <a:ext cx="2841625" cy="1636712"/>
            <a:chOff x="1136650" y="3878263"/>
            <a:chExt cx="2841625" cy="1636712"/>
          </a:xfrm>
        </p:grpSpPr>
        <p:graphicFrame>
          <p:nvGraphicFramePr>
            <p:cNvPr id="224262" name="Object 5"/>
            <p:cNvGraphicFramePr>
              <a:graphicFrameLocks noChangeAspect="1"/>
            </p:cNvGraphicFramePr>
            <p:nvPr>
              <p:extLst>
                <p:ext uri="{D42A27DB-BD31-4B8C-83A1-F6EECF244321}">
                  <p14:modId xmlns:p14="http://schemas.microsoft.com/office/powerpoint/2010/main" val="1949583488"/>
                </p:ext>
              </p:extLst>
            </p:nvPr>
          </p:nvGraphicFramePr>
          <p:xfrm>
            <a:off x="1136650" y="3878263"/>
            <a:ext cx="2841625" cy="1077912"/>
          </p:xfrm>
          <a:graphic>
            <a:graphicData uri="http://schemas.openxmlformats.org/presentationml/2006/ole">
              <mc:AlternateContent xmlns:mc="http://schemas.openxmlformats.org/markup-compatibility/2006">
                <mc:Choice xmlns:v="urn:schemas-microsoft-com:vml" Requires="v">
                  <p:oleObj spid="_x0000_s224403" name="Equation" r:id="rId4" imgW="1104900" imgH="419100" progId="Equation.DSMT4">
                    <p:embed/>
                  </p:oleObj>
                </mc:Choice>
                <mc:Fallback>
                  <p:oleObj name="Equation" r:id="rId4" imgW="1104900" imgH="419100" progId="Equation.DSMT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6650" y="3878263"/>
                          <a:ext cx="28416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4266" name="Line 9"/>
            <p:cNvSpPr>
              <a:spLocks noChangeShapeType="1"/>
            </p:cNvSpPr>
            <p:nvPr/>
          </p:nvSpPr>
          <p:spPr bwMode="auto">
            <a:xfrm flipH="1" flipV="1">
              <a:off x="2278063" y="4614863"/>
              <a:ext cx="290512" cy="8858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4267" name="Line 10"/>
            <p:cNvSpPr>
              <a:spLocks noChangeShapeType="1"/>
            </p:cNvSpPr>
            <p:nvPr/>
          </p:nvSpPr>
          <p:spPr bwMode="auto">
            <a:xfrm>
              <a:off x="2568575" y="5514975"/>
              <a:ext cx="6683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24264" name="Text Box 7"/>
          <p:cNvSpPr txBox="1">
            <a:spLocks noChangeArrowheads="1"/>
          </p:cNvSpPr>
          <p:nvPr/>
        </p:nvSpPr>
        <p:spPr bwMode="auto">
          <a:xfrm>
            <a:off x="6642100" y="2633663"/>
            <a:ext cx="1446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t>(9-24)</a:t>
            </a:r>
          </a:p>
        </p:txBody>
      </p:sp>
      <p:graphicFrame>
        <p:nvGraphicFramePr>
          <p:cNvPr id="224261" name="Object 4" descr="Equation for shear strength of the masonry &#10;"/>
          <p:cNvGraphicFramePr>
            <a:graphicFrameLocks noChangeAspect="1"/>
          </p:cNvGraphicFramePr>
          <p:nvPr>
            <p:extLst>
              <p:ext uri="{D42A27DB-BD31-4B8C-83A1-F6EECF244321}">
                <p14:modId xmlns:p14="http://schemas.microsoft.com/office/powerpoint/2010/main" val="1877591398"/>
              </p:ext>
            </p:extLst>
          </p:nvPr>
        </p:nvGraphicFramePr>
        <p:xfrm>
          <a:off x="1033463" y="2371725"/>
          <a:ext cx="5226050" cy="1131888"/>
        </p:xfrm>
        <a:graphic>
          <a:graphicData uri="http://schemas.openxmlformats.org/presentationml/2006/ole">
            <mc:AlternateContent xmlns:mc="http://schemas.openxmlformats.org/markup-compatibility/2006">
              <mc:Choice xmlns:v="urn:schemas-microsoft-com:vml" Requires="v">
                <p:oleObj spid="_x0000_s224404" name="Equation" r:id="rId6" imgW="2222500" imgH="482600" progId="Equation.DSMT4">
                  <p:embed/>
                </p:oleObj>
              </mc:Choice>
              <mc:Fallback>
                <p:oleObj name="Equation" r:id="rId6" imgW="2222500" imgH="482600"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3463" y="2371725"/>
                        <a:ext cx="5226050"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4260" name="Rectangle 3"/>
          <p:cNvSpPr>
            <a:spLocks noGrp="1" noChangeArrowheads="1"/>
          </p:cNvSpPr>
          <p:nvPr>
            <p:ph type="body" idx="1"/>
          </p:nvPr>
        </p:nvSpPr>
        <p:spPr>
          <a:xfrm>
            <a:off x="755650" y="1612900"/>
            <a:ext cx="7766050" cy="673100"/>
          </a:xfrm>
          <a:noFill/>
        </p:spPr>
        <p:txBody>
          <a:bodyPr lIns="90488" tIns="44450" rIns="90488" bIns="44450"/>
          <a:lstStyle/>
          <a:p>
            <a:pPr marL="334963" indent="-334963" defTabSz="1076325" eaLnBrk="1" hangingPunct="1"/>
            <a:r>
              <a:rPr lang="en-US">
                <a:ea typeface="ＭＳ Ｐゴシック" pitchFamily="34" charset="-128"/>
              </a:rPr>
              <a:t>V</a:t>
            </a:r>
            <a:r>
              <a:rPr lang="en-US" baseline="-25000">
                <a:ea typeface="ＭＳ Ｐゴシック" pitchFamily="34" charset="-128"/>
              </a:rPr>
              <a:t>m</a:t>
            </a:r>
            <a:r>
              <a:rPr lang="en-US">
                <a:ea typeface="ＭＳ Ｐゴシック" pitchFamily="34" charset="-128"/>
              </a:rPr>
              <a:t> and V</a:t>
            </a:r>
            <a:r>
              <a:rPr lang="en-US" baseline="-25000">
                <a:ea typeface="ＭＳ Ｐゴシック" pitchFamily="34" charset="-128"/>
              </a:rPr>
              <a:t>s</a:t>
            </a:r>
            <a:r>
              <a:rPr lang="en-US">
                <a:ea typeface="ＭＳ Ｐゴシック" pitchFamily="34" charset="-128"/>
              </a:rPr>
              <a:t> are given by:</a:t>
            </a:r>
          </a:p>
        </p:txBody>
      </p:sp>
      <p:sp>
        <p:nvSpPr>
          <p:cNvPr id="224259" name="Rectangle 2"/>
          <p:cNvSpPr>
            <a:spLocks noGrp="1" noChangeArrowheads="1"/>
          </p:cNvSpPr>
          <p:nvPr>
            <p:ph type="title"/>
          </p:nvPr>
        </p:nvSpPr>
        <p:spPr>
          <a:xfrm>
            <a:off x="457200" y="369888"/>
            <a:ext cx="8229600" cy="1047750"/>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9.3.4, Nominal Shear Strength</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2630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53365D85-77D8-4E44-A166-0DD8D562F7AC}" type="slidenum">
              <a:rPr lang="en-US" sz="900">
                <a:solidFill>
                  <a:schemeClr val="accent2"/>
                </a:solidFill>
              </a:rPr>
              <a:pPr eaLnBrk="1" hangingPunct="1"/>
              <a:t>104</a:t>
            </a:fld>
            <a:endParaRPr lang="en-US" sz="900">
              <a:solidFill>
                <a:schemeClr val="accent2"/>
              </a:solidFill>
            </a:endParaRPr>
          </a:p>
        </p:txBody>
      </p:sp>
      <p:sp>
        <p:nvSpPr>
          <p:cNvPr id="226308" name="Rectangle 3"/>
          <p:cNvSpPr>
            <a:spLocks noGrp="1" noChangeArrowheads="1"/>
          </p:cNvSpPr>
          <p:nvPr>
            <p:ph type="body" idx="1"/>
          </p:nvPr>
        </p:nvSpPr>
        <p:spPr>
          <a:xfrm>
            <a:off x="688975" y="1699054"/>
            <a:ext cx="7766050" cy="3124200"/>
          </a:xfrm>
          <a:noFill/>
        </p:spPr>
        <p:txBody>
          <a:bodyPr lIns="90488" tIns="44450" rIns="90488" bIns="44450"/>
          <a:lstStyle/>
          <a:p>
            <a:pPr marL="334963" indent="-334963" defTabSz="1076325" eaLnBrk="1" hangingPunct="1"/>
            <a:r>
              <a:rPr lang="en-US" dirty="0">
                <a:ea typeface="ＭＳ Ｐゴシック" pitchFamily="34" charset="-128"/>
              </a:rPr>
              <a:t>P</a:t>
            </a:r>
            <a:r>
              <a:rPr lang="en-US" baseline="-25000" dirty="0">
                <a:ea typeface="ＭＳ Ｐゴシック" pitchFamily="34" charset="-128"/>
              </a:rPr>
              <a:t>u</a:t>
            </a:r>
            <a:r>
              <a:rPr lang="en-US" dirty="0">
                <a:ea typeface="ＭＳ Ｐゴシック" pitchFamily="34" charset="-128"/>
              </a:rPr>
              <a:t> </a:t>
            </a:r>
            <a:r>
              <a:rPr lang="en-US" dirty="0">
                <a:ea typeface="ＭＳ Ｐゴシック" pitchFamily="34" charset="-128"/>
                <a:sym typeface="Symbol" pitchFamily="18" charset="2"/>
              </a:rPr>
              <a:t> 0.05 A</a:t>
            </a:r>
            <a:r>
              <a:rPr lang="en-US" baseline="-25000" dirty="0">
                <a:ea typeface="ＭＳ Ｐゴシック" pitchFamily="34" charset="-128"/>
                <a:sym typeface="Symbol" pitchFamily="18" charset="2"/>
              </a:rPr>
              <a:t>n</a:t>
            </a:r>
            <a:r>
              <a:rPr lang="en-US" dirty="0">
                <a:ea typeface="ＭＳ Ｐゴシック" pitchFamily="34" charset="-128"/>
                <a:sym typeface="Symbol" pitchFamily="18" charset="2"/>
              </a:rPr>
              <a:t> </a:t>
            </a:r>
            <a:r>
              <a:rPr lang="en-US" dirty="0" err="1">
                <a:ea typeface="ＭＳ Ｐゴシック" pitchFamily="34" charset="-128"/>
                <a:sym typeface="Symbol" pitchFamily="18" charset="2"/>
              </a:rPr>
              <a:t>f</a:t>
            </a:r>
            <a:r>
              <a:rPr lang="en-US" baseline="-25000" dirty="0" err="1">
                <a:ea typeface="ＭＳ Ｐゴシック" pitchFamily="34" charset="-128"/>
                <a:sym typeface="Symbol" pitchFamily="18" charset="2"/>
              </a:rPr>
              <a:t>m</a:t>
            </a:r>
            <a:r>
              <a:rPr lang="en-US" dirty="0">
                <a:ea typeface="ＭＳ Ｐゴシック" pitchFamily="34" charset="-128"/>
                <a:sym typeface="Symbol" pitchFamily="18" charset="2"/>
              </a:rPr>
              <a:t></a:t>
            </a:r>
          </a:p>
          <a:p>
            <a:pPr marL="334963" indent="-334963" defTabSz="1076325" eaLnBrk="1" hangingPunct="1"/>
            <a:r>
              <a:rPr lang="en-US" dirty="0" err="1">
                <a:ea typeface="ＭＳ Ｐゴシック" pitchFamily="34" charset="-128"/>
              </a:rPr>
              <a:t>M</a:t>
            </a:r>
            <a:r>
              <a:rPr lang="en-US" baseline="-25000" dirty="0" err="1">
                <a:ea typeface="ＭＳ Ｐゴシック" pitchFamily="34" charset="-128"/>
              </a:rPr>
              <a:t>n</a:t>
            </a:r>
            <a:r>
              <a:rPr lang="en-US" dirty="0">
                <a:ea typeface="ＭＳ Ｐゴシック" pitchFamily="34" charset="-128"/>
              </a:rPr>
              <a:t> </a:t>
            </a:r>
            <a:r>
              <a:rPr lang="en-US" dirty="0">
                <a:ea typeface="ＭＳ Ｐゴシック" pitchFamily="34" charset="-128"/>
                <a:sym typeface="Symbol" pitchFamily="18" charset="2"/>
              </a:rPr>
              <a:t> 1.3 </a:t>
            </a:r>
            <a:r>
              <a:rPr lang="en-US" dirty="0" err="1">
                <a:ea typeface="ＭＳ Ｐゴシック" pitchFamily="34" charset="-128"/>
                <a:sym typeface="Symbol" pitchFamily="18" charset="2"/>
              </a:rPr>
              <a:t>M</a:t>
            </a:r>
            <a:r>
              <a:rPr lang="en-US" baseline="-25000" dirty="0" err="1">
                <a:ea typeface="ＭＳ Ｐゴシック" pitchFamily="34" charset="-128"/>
                <a:sym typeface="Symbol" pitchFamily="18" charset="2"/>
              </a:rPr>
              <a:t>cr</a:t>
            </a:r>
            <a:r>
              <a:rPr lang="en-US" baseline="-25000" dirty="0">
                <a:ea typeface="ＭＳ Ｐゴシック" pitchFamily="34" charset="-128"/>
                <a:sym typeface="Symbol" pitchFamily="18" charset="2"/>
              </a:rPr>
              <a:t>  </a:t>
            </a:r>
            <a:r>
              <a:rPr lang="en-US" dirty="0">
                <a:ea typeface="ＭＳ Ｐゴシック" pitchFamily="34" charset="-128"/>
                <a:sym typeface="Symbol" pitchFamily="18" charset="2"/>
              </a:rPr>
              <a:t>(To prevent brittle failures in lightly-                                              reinforced beams)</a:t>
            </a:r>
          </a:p>
          <a:p>
            <a:pPr marL="334963" indent="-334963" defTabSz="1076325" eaLnBrk="1" hangingPunct="1"/>
            <a:r>
              <a:rPr lang="en-US" dirty="0">
                <a:ea typeface="ＭＳ Ｐゴシック" pitchFamily="34" charset="-128"/>
              </a:rPr>
              <a:t>Lateral bracing spaced at most 32 times beam width (5.2.1.2)</a:t>
            </a:r>
          </a:p>
          <a:p>
            <a:pPr marL="334963" indent="-334963" defTabSz="1076325" eaLnBrk="1" hangingPunct="1"/>
            <a:r>
              <a:rPr lang="en-US" dirty="0">
                <a:ea typeface="ＭＳ Ｐゴシック" pitchFamily="34" charset="-128"/>
              </a:rPr>
              <a:t>Nominal depth not less than 8 in.</a:t>
            </a:r>
          </a:p>
          <a:p>
            <a:pPr marL="334963" indent="-334963" defTabSz="1076325" eaLnBrk="1" hangingPunct="1"/>
            <a:r>
              <a:rPr lang="en-US" dirty="0">
                <a:ea typeface="ＭＳ Ｐゴシック" pitchFamily="34" charset="-128"/>
              </a:rPr>
              <a:t>Additional requirements for deep beams (5.2.2)</a:t>
            </a:r>
          </a:p>
        </p:txBody>
      </p:sp>
      <p:sp>
        <p:nvSpPr>
          <p:cNvPr id="226307" name="Rectangle 2"/>
          <p:cNvSpPr>
            <a:spLocks noGrp="1" noChangeArrowheads="1"/>
          </p:cNvSpPr>
          <p:nvPr>
            <p:ph type="title"/>
          </p:nvPr>
        </p:nvSpPr>
        <p:spPr>
          <a:xfrm>
            <a:off x="284206" y="369888"/>
            <a:ext cx="8575589" cy="1047750"/>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9.3.4.2, Requirements for Beams</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283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39E98F0-2748-48BE-9B8C-4BFA9134D1BB}" type="slidenum">
              <a:rPr lang="en-US" sz="900">
                <a:solidFill>
                  <a:schemeClr val="accent2"/>
                </a:solidFill>
              </a:rPr>
              <a:pPr eaLnBrk="1" hangingPunct="1"/>
              <a:t>105</a:t>
            </a:fld>
            <a:endParaRPr lang="en-US" sz="900">
              <a:solidFill>
                <a:schemeClr val="accent2"/>
              </a:solidFill>
            </a:endParaRPr>
          </a:p>
        </p:txBody>
      </p:sp>
      <p:sp>
        <p:nvSpPr>
          <p:cNvPr id="228356" name="Rectangle 3"/>
          <p:cNvSpPr>
            <a:spLocks noGrp="1" noChangeArrowheads="1"/>
          </p:cNvSpPr>
          <p:nvPr>
            <p:ph type="body" idx="1"/>
          </p:nvPr>
        </p:nvSpPr>
        <p:spPr>
          <a:xfrm>
            <a:off x="609600" y="1752600"/>
            <a:ext cx="8089900" cy="4648200"/>
          </a:xfrm>
          <a:noFill/>
        </p:spPr>
        <p:txBody>
          <a:bodyPr lIns="90488" tIns="44450" rIns="90488" bIns="44450"/>
          <a:lstStyle/>
          <a:p>
            <a:pPr marL="334963" indent="-334963" defTabSz="1076325" eaLnBrk="1" hangingPunct="1"/>
            <a:r>
              <a:rPr lang="en-US" dirty="0">
                <a:ea typeface="ＭＳ Ｐゴシック" pitchFamily="34" charset="-128"/>
              </a:rPr>
              <a:t>Vertically spanning portion of wall next to opening</a:t>
            </a:r>
          </a:p>
          <a:p>
            <a:pPr marL="334963" indent="-334963" defTabSz="1076325" eaLnBrk="1" hangingPunct="1"/>
            <a:r>
              <a:rPr lang="en-US" dirty="0">
                <a:ea typeface="ＭＳ Ｐゴシック" pitchFamily="34" charset="-128"/>
              </a:rPr>
              <a:t>P</a:t>
            </a:r>
            <a:r>
              <a:rPr lang="en-US" baseline="-25000" dirty="0">
                <a:ea typeface="ＭＳ Ｐゴシック" pitchFamily="34" charset="-128"/>
              </a:rPr>
              <a:t>u</a:t>
            </a:r>
            <a:r>
              <a:rPr lang="en-US" dirty="0">
                <a:ea typeface="ＭＳ Ｐゴシック" pitchFamily="34" charset="-128"/>
              </a:rPr>
              <a:t> </a:t>
            </a:r>
            <a:r>
              <a:rPr lang="en-US" dirty="0">
                <a:ea typeface="ＭＳ Ｐゴシック" pitchFamily="34" charset="-128"/>
                <a:sym typeface="Symbol" pitchFamily="18" charset="2"/>
              </a:rPr>
              <a:t> 0.3 A</a:t>
            </a:r>
            <a:r>
              <a:rPr lang="en-US" baseline="-25000" dirty="0">
                <a:ea typeface="ＭＳ Ｐゴシック" pitchFamily="34" charset="-128"/>
                <a:sym typeface="Symbol" pitchFamily="18" charset="2"/>
              </a:rPr>
              <a:t>n</a:t>
            </a:r>
            <a:r>
              <a:rPr lang="en-US" dirty="0">
                <a:ea typeface="ＭＳ Ｐゴシック" pitchFamily="34" charset="-128"/>
                <a:sym typeface="Symbol" pitchFamily="18" charset="2"/>
              </a:rPr>
              <a:t> </a:t>
            </a:r>
            <a:r>
              <a:rPr lang="en-US" dirty="0" err="1">
                <a:ea typeface="ＭＳ Ｐゴシック" pitchFamily="34" charset="-128"/>
                <a:sym typeface="Symbol" pitchFamily="18" charset="2"/>
              </a:rPr>
              <a:t>f</a:t>
            </a:r>
            <a:r>
              <a:rPr lang="en-US" baseline="-25000" dirty="0" err="1">
                <a:ea typeface="ＭＳ Ｐゴシック" pitchFamily="34" charset="-128"/>
                <a:sym typeface="Symbol" pitchFamily="18" charset="2"/>
              </a:rPr>
              <a:t>m</a:t>
            </a:r>
            <a:r>
              <a:rPr lang="en-US" dirty="0">
                <a:ea typeface="ＭＳ Ｐゴシック" pitchFamily="34" charset="-128"/>
                <a:sym typeface="Symbol" pitchFamily="18" charset="2"/>
              </a:rPr>
              <a:t></a:t>
            </a:r>
          </a:p>
          <a:p>
            <a:pPr marL="334963" indent="-334963" defTabSz="1076325" eaLnBrk="1" hangingPunct="1"/>
            <a:r>
              <a:rPr lang="en-US" dirty="0">
                <a:ea typeface="ＭＳ Ｐゴシック" pitchFamily="34" charset="-128"/>
              </a:rPr>
              <a:t>Nominal thickness 16 in. max. *</a:t>
            </a:r>
          </a:p>
          <a:p>
            <a:pPr marL="334963" indent="-334963" defTabSz="1076325" eaLnBrk="1" hangingPunct="1"/>
            <a:r>
              <a:rPr lang="en-US" dirty="0">
                <a:ea typeface="ＭＳ Ｐゴシック" pitchFamily="34" charset="-128"/>
              </a:rPr>
              <a:t>Nominal plan length between 3 and 6 times the nominal thickness *</a:t>
            </a:r>
          </a:p>
          <a:p>
            <a:pPr marL="334963" indent="-334963" defTabSz="1076325" eaLnBrk="1" hangingPunct="1"/>
            <a:r>
              <a:rPr lang="en-US" dirty="0">
                <a:ea typeface="ＭＳ Ｐゴシック" pitchFamily="34" charset="-128"/>
              </a:rPr>
              <a:t>Lateral support spacing requirements*</a:t>
            </a:r>
          </a:p>
          <a:p>
            <a:pPr marL="334963" indent="-334963" defTabSz="1076325" eaLnBrk="1" hangingPunct="1"/>
            <a:r>
              <a:rPr lang="en-US" dirty="0">
                <a:ea typeface="ＭＳ Ｐゴシック" pitchFamily="34" charset="-128"/>
              </a:rPr>
              <a:t>Pier designation removed in TMS 402-16</a:t>
            </a:r>
          </a:p>
          <a:p>
            <a:pPr marL="0" indent="0" defTabSz="1076325" eaLnBrk="1" hangingPunct="1">
              <a:buNone/>
            </a:pPr>
            <a:endParaRPr lang="en-US" sz="1200" dirty="0">
              <a:ea typeface="ＭＳ Ｐゴシック" pitchFamily="34" charset="-128"/>
            </a:endParaRPr>
          </a:p>
          <a:p>
            <a:pPr marL="334963" indent="-334963" defTabSz="1076325" eaLnBrk="1" hangingPunct="1">
              <a:buFont typeface="Arial" pitchFamily="34" charset="0"/>
              <a:buNone/>
            </a:pPr>
            <a:r>
              <a:rPr lang="en-US" dirty="0">
                <a:ea typeface="ＭＳ Ｐゴシック" pitchFamily="34" charset="-128"/>
              </a:rPr>
              <a:t>*  Judgment-based dimensions - intended to distinguish piers from walls and to prevent local buckling</a:t>
            </a:r>
          </a:p>
        </p:txBody>
      </p:sp>
      <p:sp>
        <p:nvSpPr>
          <p:cNvPr id="228355" name="Rectangle 2"/>
          <p:cNvSpPr>
            <a:spLocks noGrp="1" noChangeArrowheads="1"/>
          </p:cNvSpPr>
          <p:nvPr>
            <p:ph type="title"/>
          </p:nvPr>
        </p:nvSpPr>
        <p:spPr>
          <a:xfrm>
            <a:off x="457200" y="369888"/>
            <a:ext cx="8229600" cy="1047750"/>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9.3.4.3, Requirements for Piers</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040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868D22E-4916-46F1-AC76-3001A2D6EDF6}" type="slidenum">
              <a:rPr lang="en-US" sz="900">
                <a:solidFill>
                  <a:schemeClr val="accent2"/>
                </a:solidFill>
              </a:rPr>
              <a:pPr eaLnBrk="1" hangingPunct="1"/>
              <a:t>106</a:t>
            </a:fld>
            <a:endParaRPr lang="en-US" sz="900">
              <a:solidFill>
                <a:schemeClr val="accent2"/>
              </a:solidFill>
            </a:endParaRPr>
          </a:p>
        </p:txBody>
      </p:sp>
      <p:sp>
        <p:nvSpPr>
          <p:cNvPr id="230404" name="Rectangle 3"/>
          <p:cNvSpPr>
            <a:spLocks noGrp="1" noChangeArrowheads="1"/>
          </p:cNvSpPr>
          <p:nvPr>
            <p:ph type="body" idx="1"/>
          </p:nvPr>
        </p:nvSpPr>
        <p:spPr>
          <a:xfrm>
            <a:off x="609600" y="1905000"/>
            <a:ext cx="8089900" cy="3352800"/>
          </a:xfrm>
          <a:noFill/>
        </p:spPr>
        <p:txBody>
          <a:bodyPr lIns="90488" tIns="44450" rIns="90488" bIns="44450"/>
          <a:lstStyle/>
          <a:p>
            <a:pPr marL="334963" indent="-334963" defTabSz="1076325" eaLnBrk="1" hangingPunct="1">
              <a:lnSpc>
                <a:spcPct val="90000"/>
              </a:lnSpc>
            </a:pPr>
            <a:r>
              <a:rPr lang="en-US" dirty="0">
                <a:ea typeface="ＭＳ Ｐゴシック" pitchFamily="34" charset="-128"/>
                <a:sym typeface="Symbol" pitchFamily="18" charset="2"/>
              </a:rPr>
              <a:t>Isolated elements (wall segments are not columns)</a:t>
            </a:r>
          </a:p>
          <a:p>
            <a:pPr marL="334963" indent="-334963" defTabSz="1076325" eaLnBrk="1" hangingPunct="1">
              <a:lnSpc>
                <a:spcPct val="90000"/>
              </a:lnSpc>
            </a:pPr>
            <a:r>
              <a:rPr lang="en-US" dirty="0">
                <a:ea typeface="ＭＳ Ｐゴシック" pitchFamily="34" charset="-128"/>
                <a:sym typeface="Symbol" pitchFamily="18" charset="2"/>
              </a:rPr>
              <a:t>No separate requirements for ASD vs. Strength Design, all provisions in Section 5.3</a:t>
            </a:r>
          </a:p>
          <a:p>
            <a:pPr marL="334963" indent="-334963" defTabSz="1076325" eaLnBrk="1" hangingPunct="1">
              <a:lnSpc>
                <a:spcPct val="90000"/>
              </a:lnSpc>
            </a:pPr>
            <a:r>
              <a:rPr lang="en-US" dirty="0">
                <a:ea typeface="ＭＳ Ｐゴシック" pitchFamily="34" charset="-128"/>
                <a:sym typeface="Symbol" pitchFamily="18" charset="2"/>
              </a:rPr>
              <a:t></a:t>
            </a:r>
            <a:r>
              <a:rPr lang="en-US" baseline="-25000" dirty="0">
                <a:ea typeface="ＭＳ Ｐゴシック" pitchFamily="34" charset="-128"/>
                <a:sym typeface="Symbol" pitchFamily="18" charset="2"/>
              </a:rPr>
              <a:t>g</a:t>
            </a:r>
            <a:r>
              <a:rPr lang="en-US" dirty="0">
                <a:ea typeface="ＭＳ Ｐゴシック" pitchFamily="34" charset="-128"/>
                <a:sym typeface="Symbol" pitchFamily="18" charset="2"/>
              </a:rPr>
              <a:t>  0.0025  (1.14.1)</a:t>
            </a:r>
          </a:p>
          <a:p>
            <a:pPr marL="334963" indent="-334963" defTabSz="1076325" eaLnBrk="1" hangingPunct="1">
              <a:lnSpc>
                <a:spcPct val="90000"/>
              </a:lnSpc>
            </a:pPr>
            <a:r>
              <a:rPr lang="en-US" dirty="0">
                <a:ea typeface="ＭＳ Ｐゴシック" pitchFamily="34" charset="-128"/>
                <a:sym typeface="Symbol" pitchFamily="18" charset="2"/>
              </a:rPr>
              <a:t></a:t>
            </a:r>
            <a:r>
              <a:rPr lang="en-US" baseline="-25000" dirty="0">
                <a:ea typeface="ＭＳ Ｐゴシック" pitchFamily="34" charset="-128"/>
                <a:sym typeface="Symbol" pitchFamily="18" charset="2"/>
              </a:rPr>
              <a:t>g</a:t>
            </a:r>
            <a:r>
              <a:rPr lang="en-US" dirty="0">
                <a:ea typeface="ＭＳ Ｐゴシック" pitchFamily="34" charset="-128"/>
                <a:sym typeface="Symbol" pitchFamily="18" charset="2"/>
              </a:rPr>
              <a:t>  0.04 (1.14.1, and also meet Code 3.3.3.5</a:t>
            </a:r>
          </a:p>
          <a:p>
            <a:pPr marL="334963" indent="-334963" defTabSz="1076325" eaLnBrk="1" hangingPunct="1">
              <a:lnSpc>
                <a:spcPct val="90000"/>
              </a:lnSpc>
            </a:pPr>
            <a:r>
              <a:rPr lang="en-US" dirty="0">
                <a:ea typeface="ＭＳ Ｐゴシック" pitchFamily="34" charset="-128"/>
              </a:rPr>
              <a:t>Lateral ties in accordance with Code 2.1.6.5</a:t>
            </a:r>
          </a:p>
          <a:p>
            <a:pPr marL="334963" indent="-334963" defTabSz="1076325" eaLnBrk="1" hangingPunct="1">
              <a:lnSpc>
                <a:spcPct val="90000"/>
              </a:lnSpc>
            </a:pPr>
            <a:r>
              <a:rPr lang="en-US" dirty="0">
                <a:ea typeface="ＭＳ Ｐゴシック" pitchFamily="34" charset="-128"/>
              </a:rPr>
              <a:t>Solid-grouted</a:t>
            </a:r>
          </a:p>
          <a:p>
            <a:pPr marL="334963" indent="-334963" defTabSz="1076325" eaLnBrk="1" hangingPunct="1">
              <a:lnSpc>
                <a:spcPct val="90000"/>
              </a:lnSpc>
            </a:pPr>
            <a:r>
              <a:rPr lang="en-US" dirty="0">
                <a:ea typeface="ＭＳ Ｐゴシック" pitchFamily="34" charset="-128"/>
              </a:rPr>
              <a:t>Least cross-section dimension </a:t>
            </a:r>
            <a:r>
              <a:rPr lang="en-US" dirty="0">
                <a:ea typeface="ＭＳ Ｐゴシック" pitchFamily="34" charset="-128"/>
                <a:sym typeface="Symbol" pitchFamily="18" charset="2"/>
              </a:rPr>
              <a:t> 8 in.</a:t>
            </a:r>
          </a:p>
        </p:txBody>
      </p:sp>
      <p:sp>
        <p:nvSpPr>
          <p:cNvPr id="230403" name="Rectangle 2"/>
          <p:cNvSpPr>
            <a:spLocks noGrp="1" noChangeArrowheads="1"/>
          </p:cNvSpPr>
          <p:nvPr>
            <p:ph type="title"/>
          </p:nvPr>
        </p:nvSpPr>
        <p:spPr>
          <a:xfrm>
            <a:off x="457200" y="369888"/>
            <a:ext cx="8229600" cy="1047750"/>
          </a:xfrm>
          <a:noFill/>
        </p:spPr>
        <p:txBody>
          <a:bodyPr lIns="90488" tIns="44450" rIns="90488" bIns="44450" anchor="ctr"/>
          <a:lstStyle/>
          <a:p>
            <a:pPr defTabSz="1076325" eaLnBrk="1" hangingPunct="1"/>
            <a:r>
              <a:rPr lang="en-US" dirty="0">
                <a:solidFill>
                  <a:srgbClr val="2D2DB9"/>
                </a:solidFill>
                <a:ea typeface="ＭＳ Ｐゴシック" pitchFamily="34" charset="-128"/>
              </a:rPr>
              <a:t>Requirements for Columns</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245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FD3B344-E1E3-4121-AABA-58CE34E91E49}" type="slidenum">
              <a:rPr lang="en-US" sz="900">
                <a:solidFill>
                  <a:schemeClr val="accent2"/>
                </a:solidFill>
              </a:rPr>
              <a:pPr eaLnBrk="1" hangingPunct="1"/>
              <a:t>107</a:t>
            </a:fld>
            <a:endParaRPr lang="en-US" sz="900">
              <a:solidFill>
                <a:schemeClr val="accent2"/>
              </a:solidFill>
            </a:endParaRPr>
          </a:p>
        </p:txBody>
      </p:sp>
      <p:sp>
        <p:nvSpPr>
          <p:cNvPr id="232453" name="Text Box 4"/>
          <p:cNvSpPr txBox="1">
            <a:spLocks noChangeArrowheads="1"/>
          </p:cNvSpPr>
          <p:nvPr/>
        </p:nvSpPr>
        <p:spPr bwMode="auto">
          <a:xfrm>
            <a:off x="3629025" y="5608638"/>
            <a:ext cx="1636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pure flexure</a:t>
            </a:r>
          </a:p>
        </p:txBody>
      </p:sp>
      <p:grpSp>
        <p:nvGrpSpPr>
          <p:cNvPr id="232454" name="Group 5" descr="A basic interaction diagram for masonry.&#10;"/>
          <p:cNvGrpSpPr>
            <a:grpSpLocks/>
          </p:cNvGrpSpPr>
          <p:nvPr/>
        </p:nvGrpSpPr>
        <p:grpSpPr bwMode="auto">
          <a:xfrm>
            <a:off x="2168525" y="3414713"/>
            <a:ext cx="4017963" cy="2122487"/>
            <a:chOff x="1356" y="2407"/>
            <a:chExt cx="2531" cy="1337"/>
          </a:xfrm>
        </p:grpSpPr>
        <p:sp>
          <p:nvSpPr>
            <p:cNvPr id="232455" name="Line 6"/>
            <p:cNvSpPr>
              <a:spLocks noChangeShapeType="1"/>
            </p:cNvSpPr>
            <p:nvPr/>
          </p:nvSpPr>
          <p:spPr bwMode="auto">
            <a:xfrm flipV="1">
              <a:off x="1737" y="2411"/>
              <a:ext cx="0" cy="133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2456" name="Line 7"/>
            <p:cNvSpPr>
              <a:spLocks noChangeShapeType="1"/>
            </p:cNvSpPr>
            <p:nvPr/>
          </p:nvSpPr>
          <p:spPr bwMode="auto">
            <a:xfrm>
              <a:off x="1610" y="3427"/>
              <a:ext cx="171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2457" name="Freeform 8"/>
            <p:cNvSpPr>
              <a:spLocks/>
            </p:cNvSpPr>
            <p:nvPr/>
          </p:nvSpPr>
          <p:spPr bwMode="auto">
            <a:xfrm>
              <a:off x="1737" y="2538"/>
              <a:ext cx="889" cy="1079"/>
            </a:xfrm>
            <a:custGeom>
              <a:avLst/>
              <a:gdLst>
                <a:gd name="T0" fmla="*/ 0 w 672"/>
                <a:gd name="T1" fmla="*/ 0 h 816"/>
                <a:gd name="T2" fmla="*/ 25544 w 672"/>
                <a:gd name="T3" fmla="*/ 16307 h 816"/>
                <a:gd name="T4" fmla="*/ 23740 w 672"/>
                <a:gd name="T5" fmla="*/ 21781 h 816"/>
                <a:gd name="T6" fmla="*/ 18247 w 672"/>
                <a:gd name="T7" fmla="*/ 25411 h 816"/>
                <a:gd name="T8" fmla="*/ 0 w 672"/>
                <a:gd name="T9" fmla="*/ 30831 h 816"/>
                <a:gd name="T10" fmla="*/ 0 60000 65536"/>
                <a:gd name="T11" fmla="*/ 0 60000 65536"/>
                <a:gd name="T12" fmla="*/ 0 60000 65536"/>
                <a:gd name="T13" fmla="*/ 0 60000 65536"/>
                <a:gd name="T14" fmla="*/ 0 60000 65536"/>
                <a:gd name="T15" fmla="*/ 0 w 672"/>
                <a:gd name="T16" fmla="*/ 0 h 816"/>
                <a:gd name="T17" fmla="*/ 672 w 672"/>
                <a:gd name="T18" fmla="*/ 816 h 816"/>
              </a:gdLst>
              <a:ahLst/>
              <a:cxnLst>
                <a:cxn ang="T10">
                  <a:pos x="T0" y="T1"/>
                </a:cxn>
                <a:cxn ang="T11">
                  <a:pos x="T2" y="T3"/>
                </a:cxn>
                <a:cxn ang="T12">
                  <a:pos x="T4" y="T5"/>
                </a:cxn>
                <a:cxn ang="T13">
                  <a:pos x="T6" y="T7"/>
                </a:cxn>
                <a:cxn ang="T14">
                  <a:pos x="T8" y="T9"/>
                </a:cxn>
              </a:cxnLst>
              <a:rect l="T15" t="T16" r="T17" b="T18"/>
              <a:pathLst>
                <a:path w="672" h="816">
                  <a:moveTo>
                    <a:pt x="0" y="0"/>
                  </a:moveTo>
                  <a:lnTo>
                    <a:pt x="672" y="432"/>
                  </a:lnTo>
                  <a:lnTo>
                    <a:pt x="624" y="576"/>
                  </a:lnTo>
                  <a:lnTo>
                    <a:pt x="480" y="672"/>
                  </a:lnTo>
                  <a:lnTo>
                    <a:pt x="0" y="816"/>
                  </a:lnTo>
                </a:path>
              </a:pathLst>
            </a:custGeom>
            <a:noFill/>
            <a:ln w="3810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2458" name="Text Box 9"/>
            <p:cNvSpPr txBox="1">
              <a:spLocks noChangeArrowheads="1"/>
            </p:cNvSpPr>
            <p:nvPr/>
          </p:nvSpPr>
          <p:spPr bwMode="auto">
            <a:xfrm>
              <a:off x="1356" y="2460"/>
              <a:ext cx="28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a:t>
              </a:r>
              <a:r>
                <a:rPr lang="en-US" sz="2000" b="1" baseline="-25000"/>
                <a:t>n</a:t>
              </a:r>
            </a:p>
          </p:txBody>
        </p:sp>
        <p:sp>
          <p:nvSpPr>
            <p:cNvPr id="232459" name="Text Box 10"/>
            <p:cNvSpPr txBox="1">
              <a:spLocks noChangeArrowheads="1"/>
            </p:cNvSpPr>
            <p:nvPr/>
          </p:nvSpPr>
          <p:spPr bwMode="auto">
            <a:xfrm>
              <a:off x="3348" y="3334"/>
              <a:ext cx="3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M</a:t>
              </a:r>
              <a:r>
                <a:rPr lang="en-US" sz="2000" b="1" baseline="-25000"/>
                <a:t>n</a:t>
              </a:r>
            </a:p>
          </p:txBody>
        </p:sp>
        <p:sp>
          <p:nvSpPr>
            <p:cNvPr id="232460" name="Text Box 11"/>
            <p:cNvSpPr txBox="1">
              <a:spLocks noChangeArrowheads="1"/>
            </p:cNvSpPr>
            <p:nvPr/>
          </p:nvSpPr>
          <p:spPr bwMode="auto">
            <a:xfrm>
              <a:off x="2190" y="2407"/>
              <a:ext cx="150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pure compression</a:t>
              </a:r>
            </a:p>
          </p:txBody>
        </p:sp>
        <p:sp>
          <p:nvSpPr>
            <p:cNvPr id="232461" name="Text Box 12"/>
            <p:cNvSpPr txBox="1">
              <a:spLocks noChangeArrowheads="1"/>
            </p:cNvSpPr>
            <p:nvPr/>
          </p:nvSpPr>
          <p:spPr bwMode="auto">
            <a:xfrm>
              <a:off x="2740" y="2890"/>
              <a:ext cx="114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dirty="0"/>
                <a:t>balance point</a:t>
              </a:r>
            </a:p>
          </p:txBody>
        </p:sp>
        <p:sp>
          <p:nvSpPr>
            <p:cNvPr id="232462" name="Freeform 13"/>
            <p:cNvSpPr>
              <a:spLocks/>
            </p:cNvSpPr>
            <p:nvPr/>
          </p:nvSpPr>
          <p:spPr bwMode="auto">
            <a:xfrm flipV="1">
              <a:off x="1800" y="2474"/>
              <a:ext cx="318" cy="74"/>
            </a:xfrm>
            <a:custGeom>
              <a:avLst/>
              <a:gdLst>
                <a:gd name="T0" fmla="*/ 9303 w 240"/>
                <a:gd name="T1" fmla="*/ 0 h 56"/>
                <a:gd name="T2" fmla="*/ 7453 w 240"/>
                <a:gd name="T3" fmla="*/ 1789 h 56"/>
                <a:gd name="T4" fmla="*/ 0 w 240"/>
                <a:gd name="T5" fmla="*/ 1789 h 56"/>
                <a:gd name="T6" fmla="*/ 0 60000 65536"/>
                <a:gd name="T7" fmla="*/ 0 60000 65536"/>
                <a:gd name="T8" fmla="*/ 0 60000 65536"/>
                <a:gd name="T9" fmla="*/ 0 w 240"/>
                <a:gd name="T10" fmla="*/ 0 h 56"/>
                <a:gd name="T11" fmla="*/ 240 w 240"/>
                <a:gd name="T12" fmla="*/ 56 h 56"/>
              </a:gdLst>
              <a:ahLst/>
              <a:cxnLst>
                <a:cxn ang="T6">
                  <a:pos x="T0" y="T1"/>
                </a:cxn>
                <a:cxn ang="T7">
                  <a:pos x="T2" y="T3"/>
                </a:cxn>
                <a:cxn ang="T8">
                  <a:pos x="T4" y="T5"/>
                </a:cxn>
              </a:cxnLst>
              <a:rect l="T9" t="T10" r="T11" b="T12"/>
              <a:pathLst>
                <a:path w="240" h="56">
                  <a:moveTo>
                    <a:pt x="240" y="0"/>
                  </a:moveTo>
                  <a:cubicBezTo>
                    <a:pt x="236" y="20"/>
                    <a:pt x="232" y="40"/>
                    <a:pt x="192" y="48"/>
                  </a:cubicBezTo>
                  <a:cubicBezTo>
                    <a:pt x="152" y="56"/>
                    <a:pt x="76" y="52"/>
                    <a:pt x="0" y="48"/>
                  </a:cubicBezTo>
                </a:path>
              </a:pathLst>
            </a:custGeom>
            <a:noFill/>
            <a:ln w="9525">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2463" name="Line 14"/>
            <p:cNvSpPr>
              <a:spLocks noChangeShapeType="1"/>
            </p:cNvSpPr>
            <p:nvPr/>
          </p:nvSpPr>
          <p:spPr bwMode="auto">
            <a:xfrm flipH="1" flipV="1">
              <a:off x="2372" y="3427"/>
              <a:ext cx="190" cy="19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32452" name="Rectangle 3"/>
          <p:cNvSpPr>
            <a:spLocks noGrp="1" noChangeArrowheads="1"/>
          </p:cNvSpPr>
          <p:nvPr>
            <p:ph type="body" idx="1"/>
          </p:nvPr>
        </p:nvSpPr>
        <p:spPr>
          <a:xfrm>
            <a:off x="447675" y="1354138"/>
            <a:ext cx="8337550" cy="2112962"/>
          </a:xfrm>
          <a:noFill/>
        </p:spPr>
        <p:txBody>
          <a:bodyPr lIns="90488" tIns="44450" rIns="90488" bIns="44450"/>
          <a:lstStyle/>
          <a:p>
            <a:pPr marL="334963" indent="-334963" defTabSz="1076325" eaLnBrk="1" hangingPunct="1"/>
            <a:r>
              <a:rPr lang="en-US" dirty="0">
                <a:ea typeface="ＭＳ Ｐゴシック" pitchFamily="34" charset="-128"/>
              </a:rPr>
              <a:t>Capacity under combinations of flexure and axial load is based on the assumptions of Code 9.3.2 </a:t>
            </a:r>
          </a:p>
          <a:p>
            <a:pPr marL="334963" indent="-334963" defTabSz="1076325" eaLnBrk="1" hangingPunct="1"/>
            <a:r>
              <a:rPr lang="en-US" dirty="0">
                <a:ea typeface="ＭＳ Ｐゴシック" pitchFamily="34" charset="-128"/>
              </a:rPr>
              <a:t>Interaction diagram</a:t>
            </a:r>
          </a:p>
          <a:p>
            <a:pPr marL="334963" indent="-334963" defTabSz="1076325" eaLnBrk="1" hangingPunct="1"/>
            <a:r>
              <a:rPr lang="en-US" dirty="0">
                <a:ea typeface="ＭＳ Ｐゴシック" pitchFamily="34" charset="-128"/>
              </a:rPr>
              <a:t>Note </a:t>
            </a:r>
            <a:r>
              <a:rPr lang="en-US" dirty="0" err="1">
                <a:ea typeface="ＭＳ Ｐゴシック" pitchFamily="34" charset="-128"/>
              </a:rPr>
              <a:t>P</a:t>
            </a:r>
            <a:r>
              <a:rPr lang="en-US" baseline="-25000" dirty="0" err="1">
                <a:ea typeface="ＭＳ Ｐゴシック" pitchFamily="34" charset="-128"/>
              </a:rPr>
              <a:t>max</a:t>
            </a:r>
            <a:r>
              <a:rPr lang="en-US" dirty="0">
                <a:ea typeface="ＭＳ Ｐゴシック" pitchFamily="34" charset="-128"/>
              </a:rPr>
              <a:t> &gt;&gt; </a:t>
            </a:r>
            <a:r>
              <a:rPr lang="en-US" dirty="0" err="1">
                <a:ea typeface="ＭＳ Ｐゴシック" pitchFamily="34" charset="-128"/>
              </a:rPr>
              <a:t>P</a:t>
            </a:r>
            <a:r>
              <a:rPr lang="en-US" baseline="-25000" dirty="0" err="1">
                <a:ea typeface="ＭＳ Ｐゴシック" pitchFamily="34" charset="-128"/>
              </a:rPr>
              <a:t>balance</a:t>
            </a:r>
            <a:endParaRPr lang="en-US" baseline="-25000" dirty="0">
              <a:ea typeface="ＭＳ Ｐゴシック" pitchFamily="34" charset="-128"/>
            </a:endParaRPr>
          </a:p>
        </p:txBody>
      </p:sp>
      <p:sp>
        <p:nvSpPr>
          <p:cNvPr id="232451" name="Rectangle 2"/>
          <p:cNvSpPr>
            <a:spLocks noGrp="1" noChangeArrowheads="1"/>
          </p:cNvSpPr>
          <p:nvPr>
            <p:ph type="title"/>
          </p:nvPr>
        </p:nvSpPr>
        <p:spPr>
          <a:xfrm>
            <a:off x="328613" y="231775"/>
            <a:ext cx="8397875" cy="1095375"/>
          </a:xfrm>
          <a:noFill/>
        </p:spPr>
        <p:txBody>
          <a:bodyPr lIns="90488" tIns="44450" rIns="90488" bIns="44450" anchor="b"/>
          <a:lstStyle/>
          <a:p>
            <a:pPr defTabSz="1076325" eaLnBrk="1" hangingPunct="1"/>
            <a:r>
              <a:rPr lang="en-US" sz="3200" dirty="0">
                <a:solidFill>
                  <a:srgbClr val="2D2DB9"/>
                </a:solidFill>
                <a:ea typeface="ＭＳ Ｐゴシック" pitchFamily="34" charset="-128"/>
              </a:rPr>
              <a:t>Code 9.3.5, Design of Walls for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Out-of-Plane Loads</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44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F84485F4-072E-4E1F-9702-DB103DC82F92}" type="slidenum">
              <a:rPr lang="en-US" sz="900">
                <a:solidFill>
                  <a:schemeClr val="accent2"/>
                </a:solidFill>
              </a:rPr>
              <a:pPr eaLnBrk="1" hangingPunct="1"/>
              <a:t>108</a:t>
            </a:fld>
            <a:endParaRPr lang="en-US" sz="900">
              <a:solidFill>
                <a:schemeClr val="accent2"/>
              </a:solidFill>
            </a:endParaRPr>
          </a:p>
        </p:txBody>
      </p:sp>
      <p:sp>
        <p:nvSpPr>
          <p:cNvPr id="234500" name="Rectangle 3"/>
          <p:cNvSpPr>
            <a:spLocks noGrp="1" noChangeArrowheads="1"/>
          </p:cNvSpPr>
          <p:nvPr>
            <p:ph type="body" idx="1"/>
          </p:nvPr>
        </p:nvSpPr>
        <p:spPr>
          <a:xfrm>
            <a:off x="457200" y="1752600"/>
            <a:ext cx="8497888" cy="3657600"/>
          </a:xfrm>
          <a:noFill/>
        </p:spPr>
        <p:txBody>
          <a:bodyPr lIns="90488" tIns="44450" rIns="90488" bIns="44450"/>
          <a:lstStyle/>
          <a:p>
            <a:pPr marL="334963" indent="-334963" defTabSz="1076325" eaLnBrk="1" hangingPunct="1"/>
            <a:r>
              <a:rPr lang="en-US" dirty="0">
                <a:ea typeface="ＭＳ Ｐゴシック" pitchFamily="34" charset="-128"/>
              </a:rPr>
              <a:t>Maximum reinforcement by Code 9.3.3.5</a:t>
            </a:r>
          </a:p>
          <a:p>
            <a:pPr marL="334963" indent="-334963" defTabSz="1076325" eaLnBrk="1" hangingPunct="1"/>
            <a:r>
              <a:rPr lang="en-US" dirty="0">
                <a:ea typeface="ＭＳ Ｐゴシック" pitchFamily="34" charset="-128"/>
              </a:rPr>
              <a:t>Procedures for computing out-of-plane moments and deflections considering secondary effects (P – </a:t>
            </a:r>
            <a:r>
              <a:rPr lang="en-US" dirty="0">
                <a:latin typeface="Symbol" pitchFamily="18" charset="2"/>
                <a:ea typeface="ＭＳ Ｐゴシック" pitchFamily="34" charset="-128"/>
              </a:rPr>
              <a:t>D</a:t>
            </a:r>
            <a:r>
              <a:rPr lang="en-US" dirty="0">
                <a:ea typeface="ＭＳ Ｐゴシック" pitchFamily="34" charset="-128"/>
              </a:rPr>
              <a:t>) or using a moment magnifier</a:t>
            </a:r>
          </a:p>
          <a:p>
            <a:pPr marL="334963" indent="-334963" defTabSz="1076325" eaLnBrk="1" hangingPunct="1"/>
            <a:r>
              <a:rPr lang="en-US" u="sng" dirty="0">
                <a:ea typeface="ＭＳ Ｐゴシック" pitchFamily="34" charset="-128"/>
              </a:rPr>
              <a:t>Note</a:t>
            </a:r>
            <a:r>
              <a:rPr lang="en-US" dirty="0">
                <a:ea typeface="ＭＳ Ｐゴシック" pitchFamily="34" charset="-128"/>
              </a:rPr>
              <a:t> 9.3.5.4.2 – M and </a:t>
            </a:r>
            <a:r>
              <a:rPr lang="en-US" dirty="0">
                <a:latin typeface="Symbol" pitchFamily="18" charset="2"/>
                <a:ea typeface="ＭＳ Ｐゴシック" pitchFamily="34" charset="-128"/>
              </a:rPr>
              <a:t>D </a:t>
            </a:r>
            <a:r>
              <a:rPr lang="en-US" dirty="0">
                <a:ea typeface="ＭＳ Ｐゴシック" pitchFamily="34" charset="-128"/>
              </a:rPr>
              <a:t>equations are based on simple supports top &amp; bottom.  If other support conditions, use appropriate calculations.  Don</a:t>
            </a:r>
            <a:r>
              <a:rPr lang="ja-JP" altLang="en-US" dirty="0">
                <a:ea typeface="ＭＳ Ｐゴシック" pitchFamily="34" charset="-128"/>
              </a:rPr>
              <a:t>’</a:t>
            </a:r>
            <a:r>
              <a:rPr lang="en-US" altLang="ja-JP" dirty="0">
                <a:ea typeface="ＭＳ Ｐゴシック" pitchFamily="34" charset="-128"/>
              </a:rPr>
              <a:t>t treat code as a cook-book!</a:t>
            </a:r>
            <a:endParaRPr lang="en-US" dirty="0">
              <a:ea typeface="ＭＳ Ｐゴシック" pitchFamily="34" charset="-128"/>
            </a:endParaRPr>
          </a:p>
        </p:txBody>
      </p:sp>
      <p:sp>
        <p:nvSpPr>
          <p:cNvPr id="234499" name="Rectangle 2"/>
          <p:cNvSpPr>
            <a:spLocks noGrp="1" noChangeArrowheads="1"/>
          </p:cNvSpPr>
          <p:nvPr>
            <p:ph type="title"/>
          </p:nvPr>
        </p:nvSpPr>
        <p:spPr>
          <a:xfrm>
            <a:off x="328613" y="247650"/>
            <a:ext cx="8397875" cy="1239838"/>
          </a:xfrm>
          <a:noFill/>
        </p:spPr>
        <p:txBody>
          <a:bodyPr lIns="90488" tIns="44450" rIns="90488" bIns="44450" anchor="b"/>
          <a:lstStyle/>
          <a:p>
            <a:pPr defTabSz="1076325" eaLnBrk="1" hangingPunct="1"/>
            <a:r>
              <a:rPr lang="en-US" sz="3200" dirty="0">
                <a:solidFill>
                  <a:srgbClr val="2D2DB9"/>
                </a:solidFill>
                <a:ea typeface="ＭＳ Ｐゴシック" pitchFamily="34" charset="-128"/>
              </a:rPr>
              <a:t>Code 9.3.5, Design of Walls for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Out-of-Plane Loads</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654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1CB3707-876D-4E0B-932E-D52864475E0A}" type="slidenum">
              <a:rPr lang="en-US" sz="900">
                <a:solidFill>
                  <a:schemeClr val="accent2"/>
                </a:solidFill>
              </a:rPr>
              <a:pPr eaLnBrk="1" hangingPunct="1"/>
              <a:t>109</a:t>
            </a:fld>
            <a:endParaRPr lang="en-US" sz="900">
              <a:solidFill>
                <a:schemeClr val="accent2"/>
              </a:solidFill>
            </a:endParaRPr>
          </a:p>
        </p:txBody>
      </p:sp>
      <p:grpSp>
        <p:nvGrpSpPr>
          <p:cNvPr id="2" name="Group 1" descr="Basic interaction diagram for masonry.  The maximum axial load on the interaction diagram is limited by ductility requirements to be below the balance point.&#10;"/>
          <p:cNvGrpSpPr/>
          <p:nvPr/>
        </p:nvGrpSpPr>
        <p:grpSpPr>
          <a:xfrm>
            <a:off x="541338" y="2995613"/>
            <a:ext cx="8061325" cy="3140075"/>
            <a:chOff x="246063" y="2995613"/>
            <a:chExt cx="8061325" cy="3140075"/>
          </a:xfrm>
        </p:grpSpPr>
        <p:sp>
          <p:nvSpPr>
            <p:cNvPr id="236549" name="Text Box 4"/>
            <p:cNvSpPr txBox="1">
              <a:spLocks noChangeArrowheads="1"/>
            </p:cNvSpPr>
            <p:nvPr/>
          </p:nvSpPr>
          <p:spPr bwMode="auto">
            <a:xfrm>
              <a:off x="3729038" y="5738813"/>
              <a:ext cx="16367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pure flexure</a:t>
              </a:r>
            </a:p>
          </p:txBody>
        </p:sp>
        <p:grpSp>
          <p:nvGrpSpPr>
            <p:cNvPr id="236550" name="Group 5"/>
            <p:cNvGrpSpPr>
              <a:grpSpLocks/>
            </p:cNvGrpSpPr>
            <p:nvPr/>
          </p:nvGrpSpPr>
          <p:grpSpPr bwMode="auto">
            <a:xfrm>
              <a:off x="2152650" y="2995613"/>
              <a:ext cx="4471988" cy="3065462"/>
              <a:chOff x="1356" y="2407"/>
              <a:chExt cx="2335" cy="1337"/>
            </a:xfrm>
          </p:grpSpPr>
          <p:sp>
            <p:nvSpPr>
              <p:cNvPr id="236567" name="Line 6"/>
              <p:cNvSpPr>
                <a:spLocks noChangeShapeType="1"/>
              </p:cNvSpPr>
              <p:nvPr/>
            </p:nvSpPr>
            <p:spPr bwMode="auto">
              <a:xfrm flipV="1">
                <a:off x="1737" y="2411"/>
                <a:ext cx="0" cy="133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6568" name="Line 7"/>
              <p:cNvSpPr>
                <a:spLocks noChangeShapeType="1"/>
              </p:cNvSpPr>
              <p:nvPr/>
            </p:nvSpPr>
            <p:spPr bwMode="auto">
              <a:xfrm>
                <a:off x="1610" y="3427"/>
                <a:ext cx="171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6569" name="Freeform 8"/>
              <p:cNvSpPr>
                <a:spLocks/>
              </p:cNvSpPr>
              <p:nvPr/>
            </p:nvSpPr>
            <p:spPr bwMode="auto">
              <a:xfrm>
                <a:off x="1737" y="2538"/>
                <a:ext cx="889" cy="1079"/>
              </a:xfrm>
              <a:custGeom>
                <a:avLst/>
                <a:gdLst>
                  <a:gd name="T0" fmla="*/ 0 w 672"/>
                  <a:gd name="T1" fmla="*/ 0 h 816"/>
                  <a:gd name="T2" fmla="*/ 25544 w 672"/>
                  <a:gd name="T3" fmla="*/ 16307 h 816"/>
                  <a:gd name="T4" fmla="*/ 23740 w 672"/>
                  <a:gd name="T5" fmla="*/ 21781 h 816"/>
                  <a:gd name="T6" fmla="*/ 18247 w 672"/>
                  <a:gd name="T7" fmla="*/ 25411 h 816"/>
                  <a:gd name="T8" fmla="*/ 0 w 672"/>
                  <a:gd name="T9" fmla="*/ 30831 h 816"/>
                  <a:gd name="T10" fmla="*/ 0 60000 65536"/>
                  <a:gd name="T11" fmla="*/ 0 60000 65536"/>
                  <a:gd name="T12" fmla="*/ 0 60000 65536"/>
                  <a:gd name="T13" fmla="*/ 0 60000 65536"/>
                  <a:gd name="T14" fmla="*/ 0 60000 65536"/>
                  <a:gd name="T15" fmla="*/ 0 w 672"/>
                  <a:gd name="T16" fmla="*/ 0 h 816"/>
                  <a:gd name="T17" fmla="*/ 672 w 672"/>
                  <a:gd name="T18" fmla="*/ 816 h 816"/>
                </a:gdLst>
                <a:ahLst/>
                <a:cxnLst>
                  <a:cxn ang="T10">
                    <a:pos x="T0" y="T1"/>
                  </a:cxn>
                  <a:cxn ang="T11">
                    <a:pos x="T2" y="T3"/>
                  </a:cxn>
                  <a:cxn ang="T12">
                    <a:pos x="T4" y="T5"/>
                  </a:cxn>
                  <a:cxn ang="T13">
                    <a:pos x="T6" y="T7"/>
                  </a:cxn>
                  <a:cxn ang="T14">
                    <a:pos x="T8" y="T9"/>
                  </a:cxn>
                </a:cxnLst>
                <a:rect l="T15" t="T16" r="T17" b="T18"/>
                <a:pathLst>
                  <a:path w="672" h="816">
                    <a:moveTo>
                      <a:pt x="0" y="0"/>
                    </a:moveTo>
                    <a:lnTo>
                      <a:pt x="672" y="432"/>
                    </a:lnTo>
                    <a:lnTo>
                      <a:pt x="624" y="576"/>
                    </a:lnTo>
                    <a:lnTo>
                      <a:pt x="480" y="672"/>
                    </a:lnTo>
                    <a:lnTo>
                      <a:pt x="0" y="816"/>
                    </a:lnTo>
                  </a:path>
                </a:pathLst>
              </a:custGeom>
              <a:noFill/>
              <a:ln w="3810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70" name="Text Box 9"/>
              <p:cNvSpPr txBox="1">
                <a:spLocks noChangeArrowheads="1"/>
              </p:cNvSpPr>
              <p:nvPr/>
            </p:nvSpPr>
            <p:spPr bwMode="auto">
              <a:xfrm>
                <a:off x="1356" y="2460"/>
                <a:ext cx="23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a:t>
                </a:r>
                <a:r>
                  <a:rPr lang="en-US" sz="2000" b="1" baseline="-25000"/>
                  <a:t>n</a:t>
                </a:r>
              </a:p>
            </p:txBody>
          </p:sp>
          <p:sp>
            <p:nvSpPr>
              <p:cNvPr id="236571" name="Text Box 10"/>
              <p:cNvSpPr txBox="1">
                <a:spLocks noChangeArrowheads="1"/>
              </p:cNvSpPr>
              <p:nvPr/>
            </p:nvSpPr>
            <p:spPr bwMode="auto">
              <a:xfrm>
                <a:off x="3348" y="3334"/>
                <a:ext cx="25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M</a:t>
                </a:r>
                <a:r>
                  <a:rPr lang="en-US" sz="2000" b="1" baseline="-25000"/>
                  <a:t>n</a:t>
                </a:r>
              </a:p>
            </p:txBody>
          </p:sp>
          <p:sp>
            <p:nvSpPr>
              <p:cNvPr id="236572" name="Text Box 11"/>
              <p:cNvSpPr txBox="1">
                <a:spLocks noChangeArrowheads="1"/>
              </p:cNvSpPr>
              <p:nvPr/>
            </p:nvSpPr>
            <p:spPr bwMode="auto">
              <a:xfrm>
                <a:off x="2190" y="2407"/>
                <a:ext cx="124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pure compression</a:t>
                </a:r>
              </a:p>
            </p:txBody>
          </p:sp>
          <p:sp>
            <p:nvSpPr>
              <p:cNvPr id="236573" name="Text Box 12"/>
              <p:cNvSpPr txBox="1">
                <a:spLocks noChangeArrowheads="1"/>
              </p:cNvSpPr>
              <p:nvPr/>
            </p:nvSpPr>
            <p:spPr bwMode="auto">
              <a:xfrm>
                <a:off x="2740" y="2890"/>
                <a:ext cx="95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balance point</a:t>
                </a:r>
              </a:p>
            </p:txBody>
          </p:sp>
          <p:sp>
            <p:nvSpPr>
              <p:cNvPr id="236574" name="Freeform 13"/>
              <p:cNvSpPr>
                <a:spLocks/>
              </p:cNvSpPr>
              <p:nvPr/>
            </p:nvSpPr>
            <p:spPr bwMode="auto">
              <a:xfrm flipV="1">
                <a:off x="1800" y="2474"/>
                <a:ext cx="318" cy="74"/>
              </a:xfrm>
              <a:custGeom>
                <a:avLst/>
                <a:gdLst>
                  <a:gd name="T0" fmla="*/ 9303 w 240"/>
                  <a:gd name="T1" fmla="*/ 0 h 56"/>
                  <a:gd name="T2" fmla="*/ 7453 w 240"/>
                  <a:gd name="T3" fmla="*/ 1789 h 56"/>
                  <a:gd name="T4" fmla="*/ 0 w 240"/>
                  <a:gd name="T5" fmla="*/ 1789 h 56"/>
                  <a:gd name="T6" fmla="*/ 0 60000 65536"/>
                  <a:gd name="T7" fmla="*/ 0 60000 65536"/>
                  <a:gd name="T8" fmla="*/ 0 60000 65536"/>
                  <a:gd name="T9" fmla="*/ 0 w 240"/>
                  <a:gd name="T10" fmla="*/ 0 h 56"/>
                  <a:gd name="T11" fmla="*/ 240 w 240"/>
                  <a:gd name="T12" fmla="*/ 56 h 56"/>
                </a:gdLst>
                <a:ahLst/>
                <a:cxnLst>
                  <a:cxn ang="T6">
                    <a:pos x="T0" y="T1"/>
                  </a:cxn>
                  <a:cxn ang="T7">
                    <a:pos x="T2" y="T3"/>
                  </a:cxn>
                  <a:cxn ang="T8">
                    <a:pos x="T4" y="T5"/>
                  </a:cxn>
                </a:cxnLst>
                <a:rect l="T9" t="T10" r="T11" b="T12"/>
                <a:pathLst>
                  <a:path w="240" h="56">
                    <a:moveTo>
                      <a:pt x="240" y="0"/>
                    </a:moveTo>
                    <a:cubicBezTo>
                      <a:pt x="236" y="20"/>
                      <a:pt x="232" y="40"/>
                      <a:pt x="192" y="48"/>
                    </a:cubicBezTo>
                    <a:cubicBezTo>
                      <a:pt x="152" y="56"/>
                      <a:pt x="76" y="52"/>
                      <a:pt x="0" y="48"/>
                    </a:cubicBezTo>
                  </a:path>
                </a:pathLst>
              </a:custGeom>
              <a:noFill/>
              <a:ln w="9525">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75" name="Line 14"/>
              <p:cNvSpPr>
                <a:spLocks noChangeShapeType="1"/>
              </p:cNvSpPr>
              <p:nvPr/>
            </p:nvSpPr>
            <p:spPr bwMode="auto">
              <a:xfrm flipH="1" flipV="1">
                <a:off x="2372" y="3427"/>
                <a:ext cx="190" cy="19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36551" name="Line 15"/>
            <p:cNvSpPr>
              <a:spLocks noChangeShapeType="1"/>
            </p:cNvSpPr>
            <p:nvPr/>
          </p:nvSpPr>
          <p:spPr bwMode="auto">
            <a:xfrm flipH="1">
              <a:off x="4629150" y="4340225"/>
              <a:ext cx="247650" cy="2174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6552" name="Line 16"/>
            <p:cNvSpPr>
              <a:spLocks noChangeShapeType="1"/>
            </p:cNvSpPr>
            <p:nvPr/>
          </p:nvSpPr>
          <p:spPr bwMode="auto">
            <a:xfrm>
              <a:off x="2917825" y="4789488"/>
              <a:ext cx="168275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36553" name="Text Box 17"/>
            <p:cNvSpPr txBox="1">
              <a:spLocks noChangeArrowheads="1"/>
            </p:cNvSpPr>
            <p:nvPr/>
          </p:nvSpPr>
          <p:spPr bwMode="auto">
            <a:xfrm>
              <a:off x="246063" y="4146550"/>
              <a:ext cx="165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P</a:t>
              </a:r>
              <a:r>
                <a:rPr lang="en-US" sz="2000" b="1" baseline="-25000"/>
                <a:t>n</a:t>
              </a:r>
              <a:r>
                <a:rPr lang="en-US" sz="2000" b="1"/>
                <a:t> max. per </a:t>
              </a:r>
            </a:p>
            <a:p>
              <a:pPr eaLnBrk="1" hangingPunct="1"/>
              <a:r>
                <a:rPr lang="en-US" sz="2000" b="1"/>
                <a:t>ductility</a:t>
              </a:r>
            </a:p>
            <a:p>
              <a:pPr eaLnBrk="1" hangingPunct="1"/>
              <a:r>
                <a:rPr lang="en-US" sz="2000" b="1"/>
                <a:t>requirement</a:t>
              </a:r>
            </a:p>
          </p:txBody>
        </p:sp>
        <p:sp>
          <p:nvSpPr>
            <p:cNvPr id="236554" name="Line 18"/>
            <p:cNvSpPr>
              <a:spLocks noChangeShapeType="1"/>
            </p:cNvSpPr>
            <p:nvPr/>
          </p:nvSpPr>
          <p:spPr bwMode="auto">
            <a:xfrm>
              <a:off x="1958975" y="4616450"/>
              <a:ext cx="900113" cy="144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6555" name="Line 19"/>
            <p:cNvSpPr>
              <a:spLocks noChangeShapeType="1"/>
            </p:cNvSpPr>
            <p:nvPr/>
          </p:nvSpPr>
          <p:spPr bwMode="auto">
            <a:xfrm>
              <a:off x="1958975" y="4137025"/>
              <a:ext cx="0" cy="9858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56" name="Line 22"/>
            <p:cNvSpPr>
              <a:spLocks noChangeShapeType="1"/>
            </p:cNvSpPr>
            <p:nvPr/>
          </p:nvSpPr>
          <p:spPr bwMode="auto">
            <a:xfrm flipV="1">
              <a:off x="2932113" y="3584575"/>
              <a:ext cx="246062" cy="1603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57" name="Line 23"/>
            <p:cNvSpPr>
              <a:spLocks noChangeShapeType="1"/>
            </p:cNvSpPr>
            <p:nvPr/>
          </p:nvSpPr>
          <p:spPr bwMode="auto">
            <a:xfrm flipV="1">
              <a:off x="2903538" y="3773488"/>
              <a:ext cx="522287" cy="349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58" name="Line 24"/>
            <p:cNvSpPr>
              <a:spLocks noChangeShapeType="1"/>
            </p:cNvSpPr>
            <p:nvPr/>
          </p:nvSpPr>
          <p:spPr bwMode="auto">
            <a:xfrm flipV="1">
              <a:off x="2917825" y="3990975"/>
              <a:ext cx="754063" cy="4937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59" name="Line 25"/>
            <p:cNvSpPr>
              <a:spLocks noChangeShapeType="1"/>
            </p:cNvSpPr>
            <p:nvPr/>
          </p:nvSpPr>
          <p:spPr bwMode="auto">
            <a:xfrm flipV="1">
              <a:off x="2989263" y="4151313"/>
              <a:ext cx="958850" cy="6238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60" name="Line 26"/>
            <p:cNvSpPr>
              <a:spLocks noChangeShapeType="1"/>
            </p:cNvSpPr>
            <p:nvPr/>
          </p:nvSpPr>
          <p:spPr bwMode="auto">
            <a:xfrm flipV="1">
              <a:off x="3556000" y="4354513"/>
              <a:ext cx="638175" cy="40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61" name="Line 27"/>
            <p:cNvSpPr>
              <a:spLocks noChangeShapeType="1"/>
            </p:cNvSpPr>
            <p:nvPr/>
          </p:nvSpPr>
          <p:spPr bwMode="auto">
            <a:xfrm flipV="1">
              <a:off x="4064000" y="4527550"/>
              <a:ext cx="392113" cy="2476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62" name="Line 28"/>
            <p:cNvSpPr>
              <a:spLocks noChangeShapeType="1"/>
            </p:cNvSpPr>
            <p:nvPr/>
          </p:nvSpPr>
          <p:spPr bwMode="auto">
            <a:xfrm flipH="1">
              <a:off x="3541713" y="3716338"/>
              <a:ext cx="2452687" cy="5651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6563" name="Text Box 29"/>
            <p:cNvSpPr txBox="1">
              <a:spLocks noChangeArrowheads="1"/>
            </p:cNvSpPr>
            <p:nvPr/>
          </p:nvSpPr>
          <p:spPr bwMode="auto">
            <a:xfrm>
              <a:off x="6048375" y="3479800"/>
              <a:ext cx="22590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a:t>Excluded portion</a:t>
              </a:r>
            </a:p>
            <a:p>
              <a:pPr eaLnBrk="1" hangingPunct="1"/>
              <a:r>
                <a:rPr lang="en-US" sz="2000" b="1"/>
                <a:t>non-ductile</a:t>
              </a:r>
            </a:p>
          </p:txBody>
        </p:sp>
        <p:sp>
          <p:nvSpPr>
            <p:cNvPr id="236564" name="Line 30"/>
            <p:cNvSpPr>
              <a:spLocks noChangeShapeType="1"/>
            </p:cNvSpPr>
            <p:nvPr/>
          </p:nvSpPr>
          <p:spPr bwMode="auto">
            <a:xfrm>
              <a:off x="6022975" y="3454400"/>
              <a:ext cx="0" cy="6683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65" name="Rectangle 31"/>
            <p:cNvSpPr>
              <a:spLocks noChangeArrowheads="1"/>
            </p:cNvSpPr>
            <p:nvPr/>
          </p:nvSpPr>
          <p:spPr bwMode="auto">
            <a:xfrm>
              <a:off x="2974975" y="3090863"/>
              <a:ext cx="769938"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36566" name="Line 32"/>
            <p:cNvSpPr>
              <a:spLocks noChangeShapeType="1"/>
            </p:cNvSpPr>
            <p:nvPr/>
          </p:nvSpPr>
          <p:spPr bwMode="auto">
            <a:xfrm flipH="1">
              <a:off x="3048000" y="3236913"/>
              <a:ext cx="711200" cy="428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36548" name="Rectangle 3"/>
          <p:cNvSpPr>
            <a:spLocks noGrp="1" noChangeArrowheads="1"/>
          </p:cNvSpPr>
          <p:nvPr>
            <p:ph type="body" idx="1"/>
          </p:nvPr>
        </p:nvSpPr>
        <p:spPr>
          <a:xfrm>
            <a:off x="387350" y="1571626"/>
            <a:ext cx="8337550" cy="1334828"/>
          </a:xfrm>
          <a:noFill/>
        </p:spPr>
        <p:txBody>
          <a:bodyPr lIns="90488" tIns="44450" rIns="90488" bIns="44450"/>
          <a:lstStyle/>
          <a:p>
            <a:pPr marL="334963" indent="-334963" defTabSz="1076325" eaLnBrk="1" hangingPunct="1"/>
            <a:r>
              <a:rPr lang="en-US" dirty="0">
                <a:ea typeface="ＭＳ Ｐゴシック" pitchFamily="34" charset="-128"/>
              </a:rPr>
              <a:t>Capacity under combinations of flexure and axial load is based on the assumptions of Code 9.3.2 </a:t>
            </a:r>
          </a:p>
          <a:p>
            <a:pPr marL="334963" indent="-334963" defTabSz="1076325" eaLnBrk="1" hangingPunct="1"/>
            <a:r>
              <a:rPr lang="en-US" dirty="0">
                <a:ea typeface="ＭＳ Ｐゴシック" pitchFamily="34" charset="-128"/>
              </a:rPr>
              <a:t>Interaction diagram:</a:t>
            </a:r>
          </a:p>
        </p:txBody>
      </p:sp>
      <p:sp>
        <p:nvSpPr>
          <p:cNvPr id="236547" name="Rectangle 2"/>
          <p:cNvSpPr>
            <a:spLocks noGrp="1" noChangeArrowheads="1"/>
          </p:cNvSpPr>
          <p:nvPr>
            <p:ph type="title"/>
          </p:nvPr>
        </p:nvSpPr>
        <p:spPr>
          <a:xfrm>
            <a:off x="328613" y="247650"/>
            <a:ext cx="8397875" cy="1239838"/>
          </a:xfrm>
          <a:noFill/>
        </p:spPr>
        <p:txBody>
          <a:bodyPr lIns="90488" tIns="44450" rIns="90488" bIns="44450" anchor="b"/>
          <a:lstStyle/>
          <a:p>
            <a:pPr defTabSz="1076325" eaLnBrk="1" hangingPunct="1"/>
            <a:r>
              <a:rPr lang="en-US" sz="3200" dirty="0">
                <a:solidFill>
                  <a:srgbClr val="2D2DB9"/>
                </a:solidFill>
                <a:ea typeface="ＭＳ Ｐゴシック" pitchFamily="34" charset="-128"/>
              </a:rPr>
              <a:t>Code 9.3.6, Design of Walls for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In-plane Loads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789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F20F76A-1FE0-4594-917D-BACBA57157F3}" type="slidenum">
              <a:rPr lang="en-US" sz="900">
                <a:solidFill>
                  <a:schemeClr val="accent2"/>
                </a:solidFill>
              </a:rPr>
              <a:pPr eaLnBrk="1" hangingPunct="1"/>
              <a:t>11</a:t>
            </a:fld>
            <a:endParaRPr lang="en-US" sz="900">
              <a:solidFill>
                <a:schemeClr val="accent2"/>
              </a:solidFill>
            </a:endParaRPr>
          </a:p>
        </p:txBody>
      </p:sp>
      <p:grpSp>
        <p:nvGrpSpPr>
          <p:cNvPr id="37893" name="Group 4" descr="Basics of brick masonry units&#10;"/>
          <p:cNvGrpSpPr>
            <a:grpSpLocks/>
          </p:cNvGrpSpPr>
          <p:nvPr/>
        </p:nvGrpSpPr>
        <p:grpSpPr bwMode="auto">
          <a:xfrm>
            <a:off x="3203575" y="4605337"/>
            <a:ext cx="2705100" cy="1104900"/>
            <a:chOff x="3888" y="1812"/>
            <a:chExt cx="1704" cy="696"/>
          </a:xfrm>
        </p:grpSpPr>
        <p:sp>
          <p:nvSpPr>
            <p:cNvPr id="37894" name="AutoShape 5"/>
            <p:cNvSpPr>
              <a:spLocks noChangeArrowheads="1"/>
            </p:cNvSpPr>
            <p:nvPr/>
          </p:nvSpPr>
          <p:spPr bwMode="auto">
            <a:xfrm>
              <a:off x="3888" y="1812"/>
              <a:ext cx="1704" cy="696"/>
            </a:xfrm>
            <a:prstGeom prst="cube">
              <a:avLst>
                <a:gd name="adj" fmla="val 39894"/>
              </a:avLst>
            </a:prstGeom>
            <a:solidFill>
              <a:srgbClr val="FF9900"/>
            </a:solidFill>
            <a:ln w="12700">
              <a:solidFill>
                <a:schemeClr val="tx1"/>
              </a:solidFill>
              <a:miter lim="800000"/>
              <a:headEnd type="none" w="sm" len="sm"/>
              <a:tailEnd type="none" w="sm" len="sm"/>
            </a:ln>
          </p:spPr>
          <p:txBody>
            <a:bodyPr wrap="none" anchor="ctr"/>
            <a:lstStyle/>
            <a:p>
              <a:endParaRPr lang="en-US"/>
            </a:p>
          </p:txBody>
        </p:sp>
        <p:sp>
          <p:nvSpPr>
            <p:cNvPr id="37895" name="Oval 6"/>
            <p:cNvSpPr>
              <a:spLocks noChangeArrowheads="1"/>
            </p:cNvSpPr>
            <p:nvPr/>
          </p:nvSpPr>
          <p:spPr bwMode="auto">
            <a:xfrm>
              <a:off x="4212"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sp>
          <p:nvSpPr>
            <p:cNvPr id="37896" name="Oval 7"/>
            <p:cNvSpPr>
              <a:spLocks noChangeArrowheads="1"/>
            </p:cNvSpPr>
            <p:nvPr/>
          </p:nvSpPr>
          <p:spPr bwMode="auto">
            <a:xfrm>
              <a:off x="5040"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sp>
          <p:nvSpPr>
            <p:cNvPr id="37897" name="Oval 8"/>
            <p:cNvSpPr>
              <a:spLocks noChangeArrowheads="1"/>
            </p:cNvSpPr>
            <p:nvPr/>
          </p:nvSpPr>
          <p:spPr bwMode="auto">
            <a:xfrm>
              <a:off x="4626"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grpSp>
      <p:sp>
        <p:nvSpPr>
          <p:cNvPr id="37892" name="Rectangle 3"/>
          <p:cNvSpPr>
            <a:spLocks noGrp="1" noChangeArrowheads="1"/>
          </p:cNvSpPr>
          <p:nvPr>
            <p:ph type="body" idx="1"/>
          </p:nvPr>
        </p:nvSpPr>
        <p:spPr>
          <a:xfrm>
            <a:off x="830263" y="1349375"/>
            <a:ext cx="7451725" cy="3197225"/>
          </a:xfrm>
        </p:spPr>
        <p:txBody>
          <a:bodyPr/>
          <a:lstStyle/>
          <a:p>
            <a:pPr marL="334963" indent="-334963" defTabSz="1076325" eaLnBrk="1" hangingPunct="1"/>
            <a:r>
              <a:rPr lang="en-US" dirty="0">
                <a:ea typeface="ＭＳ Ｐゴシック" pitchFamily="34" charset="-128"/>
              </a:rPr>
              <a:t>Clay masonry units:</a:t>
            </a:r>
          </a:p>
          <a:p>
            <a:pPr marL="806450" lvl="1" indent="-268288" defTabSz="1076325" eaLnBrk="1" hangingPunct="1">
              <a:buClr>
                <a:srgbClr val="FF0000"/>
              </a:buClr>
            </a:pPr>
            <a:r>
              <a:rPr lang="en-US" dirty="0">
                <a:ea typeface="ＭＳ Ｐゴシック" pitchFamily="34" charset="-128"/>
              </a:rPr>
              <a:t>Specified by ASTM C 62 or C 216</a:t>
            </a:r>
          </a:p>
          <a:p>
            <a:pPr marL="806450" lvl="1" indent="-268288" defTabSz="1076325" eaLnBrk="1" hangingPunct="1">
              <a:buClr>
                <a:srgbClr val="FF0000"/>
              </a:buClr>
            </a:pPr>
            <a:r>
              <a:rPr lang="en-US" dirty="0">
                <a:ea typeface="ＭＳ Ｐゴシック" pitchFamily="34" charset="-128"/>
              </a:rPr>
              <a:t>Usually solid, with small core holes for manufacturing purposes</a:t>
            </a:r>
          </a:p>
          <a:p>
            <a:pPr marL="806450" lvl="1" indent="-268288" defTabSz="1076325" eaLnBrk="1" hangingPunct="1">
              <a:buClr>
                <a:srgbClr val="FF0000"/>
              </a:buClr>
            </a:pPr>
            <a:r>
              <a:rPr lang="en-US" dirty="0">
                <a:ea typeface="ＭＳ Ｐゴシック" pitchFamily="34" charset="-128"/>
              </a:rPr>
              <a:t>If cores occupy </a:t>
            </a:r>
            <a:r>
              <a:rPr lang="en-US" dirty="0">
                <a:ea typeface="ＭＳ Ｐゴシック" pitchFamily="34" charset="-128"/>
                <a:sym typeface="Symbol" pitchFamily="18" charset="2"/>
              </a:rPr>
              <a:t> 25% of </a:t>
            </a:r>
            <a:r>
              <a:rPr lang="en-US" dirty="0">
                <a:ea typeface="ＭＳ Ｐゴシック" pitchFamily="34" charset="-128"/>
              </a:rPr>
              <a:t>net area, units can be considered 100% solid</a:t>
            </a:r>
          </a:p>
          <a:p>
            <a:pPr marL="806450" lvl="1" indent="-268288" defTabSz="1076325" eaLnBrk="1" hangingPunct="1">
              <a:buClr>
                <a:srgbClr val="FF0000"/>
              </a:buClr>
            </a:pPr>
            <a:r>
              <a:rPr lang="en-US" dirty="0">
                <a:ea typeface="ＭＳ Ｐゴシック" pitchFamily="34" charset="-128"/>
              </a:rPr>
              <a:t>Hollow units are similar to CMU - can be reinforced</a:t>
            </a:r>
          </a:p>
        </p:txBody>
      </p:sp>
      <p:sp>
        <p:nvSpPr>
          <p:cNvPr id="37891" name="Rectangle 2"/>
          <p:cNvSpPr>
            <a:spLocks noGrp="1" noChangeArrowheads="1"/>
          </p:cNvSpPr>
          <p:nvPr>
            <p:ph type="title"/>
          </p:nvPr>
        </p:nvSpPr>
        <p:spPr>
          <a:xfrm>
            <a:off x="441325" y="153820"/>
            <a:ext cx="8229600" cy="1136818"/>
          </a:xfrm>
        </p:spPr>
        <p:txBody>
          <a:bodyPr/>
          <a:lstStyle/>
          <a:p>
            <a:pPr defTabSz="1076325" eaLnBrk="1" hangingPunct="1"/>
            <a:r>
              <a:rPr lang="en-US" dirty="0">
                <a:solidFill>
                  <a:srgbClr val="2D2DB9"/>
                </a:solidFill>
                <a:ea typeface="ＭＳ Ｐゴシック" pitchFamily="34" charset="-128"/>
              </a:rPr>
              <a:t>Masonry Units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859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CB02381-68A5-42E3-B5D5-8D75D3046CDD}" type="slidenum">
              <a:rPr lang="en-US" sz="900">
                <a:solidFill>
                  <a:schemeClr val="accent2"/>
                </a:solidFill>
              </a:rPr>
              <a:pPr eaLnBrk="1" hangingPunct="1"/>
              <a:t>110</a:t>
            </a:fld>
            <a:endParaRPr lang="en-US" sz="900">
              <a:solidFill>
                <a:schemeClr val="accent2"/>
              </a:solidFill>
            </a:endParaRPr>
          </a:p>
        </p:txBody>
      </p:sp>
      <p:sp>
        <p:nvSpPr>
          <p:cNvPr id="238596" name="Rectangle 3"/>
          <p:cNvSpPr>
            <a:spLocks noGrp="1" noChangeArrowheads="1"/>
          </p:cNvSpPr>
          <p:nvPr>
            <p:ph type="body" idx="1"/>
          </p:nvPr>
        </p:nvSpPr>
        <p:spPr>
          <a:xfrm>
            <a:off x="765175" y="1812925"/>
            <a:ext cx="7613650" cy="2703513"/>
          </a:xfrm>
          <a:noFill/>
        </p:spPr>
        <p:txBody>
          <a:bodyPr lIns="90488" tIns="44450" rIns="90488" bIns="44450"/>
          <a:lstStyle/>
          <a:p>
            <a:pPr marL="334963" indent="-334963" defTabSz="1076325" eaLnBrk="1" hangingPunct="1"/>
            <a:r>
              <a:rPr lang="en-US" dirty="0">
                <a:ea typeface="ＭＳ Ｐゴシック" pitchFamily="34" charset="-128"/>
              </a:rPr>
              <a:t>Maximum reinforcement by Code 9.3.3.5</a:t>
            </a:r>
          </a:p>
          <a:p>
            <a:pPr marL="334963" indent="-334963" defTabSz="1076325" eaLnBrk="1" hangingPunct="1"/>
            <a:r>
              <a:rPr lang="en-US" dirty="0">
                <a:ea typeface="ＭＳ Ｐゴシック" pitchFamily="34" charset="-128"/>
              </a:rPr>
              <a:t>Vertical reinforcement not less than one-third the horizontal reinforcement</a:t>
            </a:r>
          </a:p>
          <a:p>
            <a:pPr marL="334963" indent="-334963" defTabSz="1076325" eaLnBrk="1" hangingPunct="1"/>
            <a:r>
              <a:rPr lang="en-US" dirty="0">
                <a:ea typeface="ＭＳ Ｐゴシック" pitchFamily="34" charset="-128"/>
              </a:rPr>
              <a:t>Nominal shear strength by Code 9.3.4.1.2</a:t>
            </a:r>
          </a:p>
        </p:txBody>
      </p:sp>
      <p:sp>
        <p:nvSpPr>
          <p:cNvPr id="238595" name="Rectangle 2"/>
          <p:cNvSpPr>
            <a:spLocks noGrp="1" noChangeArrowheads="1"/>
          </p:cNvSpPr>
          <p:nvPr>
            <p:ph type="title"/>
          </p:nvPr>
        </p:nvSpPr>
        <p:spPr>
          <a:xfrm>
            <a:off x="328613" y="247650"/>
            <a:ext cx="8397875" cy="1239838"/>
          </a:xfrm>
          <a:noFill/>
        </p:spPr>
        <p:txBody>
          <a:bodyPr lIns="90488" tIns="44450" rIns="90488" bIns="44450" anchor="b"/>
          <a:lstStyle/>
          <a:p>
            <a:pPr defTabSz="1076325" eaLnBrk="1" hangingPunct="1"/>
            <a:r>
              <a:rPr lang="en-US" dirty="0">
                <a:solidFill>
                  <a:srgbClr val="2D2DB9"/>
                </a:solidFill>
                <a:ea typeface="ＭＳ Ｐゴシック" pitchFamily="34" charset="-128"/>
              </a:rPr>
              <a:t>Code 9.3.6, Design of Walls for </a:t>
            </a:r>
            <a:br>
              <a:rPr lang="en-US" dirty="0">
                <a:solidFill>
                  <a:srgbClr val="2D2DB9"/>
                </a:solidFill>
                <a:ea typeface="ＭＳ Ｐゴシック" pitchFamily="34" charset="-128"/>
              </a:rPr>
            </a:br>
            <a:r>
              <a:rPr lang="en-US" dirty="0">
                <a:solidFill>
                  <a:srgbClr val="2D2DB9"/>
                </a:solidFill>
                <a:ea typeface="ＭＳ Ｐゴシック" pitchFamily="34" charset="-128"/>
              </a:rPr>
              <a:t>In-plane Loads</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4064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C5BEF35-E559-4006-BAB1-0DABE832FAEC}" type="slidenum">
              <a:rPr lang="en-US" sz="900">
                <a:solidFill>
                  <a:schemeClr val="accent2"/>
                </a:solidFill>
              </a:rPr>
              <a:pPr eaLnBrk="1" hangingPunct="1"/>
              <a:t>111</a:t>
            </a:fld>
            <a:endParaRPr lang="en-US" sz="900">
              <a:solidFill>
                <a:schemeClr val="accent2"/>
              </a:solidFill>
            </a:endParaRPr>
          </a:p>
        </p:txBody>
      </p:sp>
      <p:sp>
        <p:nvSpPr>
          <p:cNvPr id="240644" name="Rectangle 3"/>
          <p:cNvSpPr>
            <a:spLocks noGrp="1" noChangeArrowheads="1"/>
          </p:cNvSpPr>
          <p:nvPr>
            <p:ph type="body" idx="1"/>
          </p:nvPr>
        </p:nvSpPr>
        <p:spPr>
          <a:xfrm>
            <a:off x="800100" y="3078852"/>
            <a:ext cx="7315200" cy="1406653"/>
          </a:xfrm>
        </p:spPr>
        <p:txBody>
          <a:bodyPr/>
          <a:lstStyle/>
          <a:p>
            <a:pPr algn="ctr" eaLnBrk="1" hangingPunct="1">
              <a:buFont typeface="Arial" pitchFamily="34" charset="0"/>
              <a:buNone/>
            </a:pPr>
            <a:r>
              <a:rPr lang="en-US" sz="3200" dirty="0">
                <a:ea typeface="ＭＳ Ｐゴシック" pitchFamily="34" charset="-128"/>
              </a:rPr>
              <a:t>Simplified Design for Wall-type Structures</a:t>
            </a:r>
            <a:endParaRPr lang="en-US" sz="3200" dirty="0">
              <a:ea typeface="ＭＳ Ｐゴシック" pitchFamily="34" charset="-128"/>
              <a:cs typeface="Arial" pitchFamily="34" charset="0"/>
            </a:endParaRPr>
          </a:p>
        </p:txBody>
      </p:sp>
      <p:sp>
        <p:nvSpPr>
          <p:cNvPr id="240643" name="Rectangle 2"/>
          <p:cNvSpPr>
            <a:spLocks noGrp="1" noChangeArrowheads="1"/>
          </p:cNvSpPr>
          <p:nvPr>
            <p:ph type="title"/>
          </p:nvPr>
        </p:nvSpPr>
        <p:spPr>
          <a:xfrm>
            <a:off x="228600" y="1651689"/>
            <a:ext cx="8458200" cy="1543050"/>
          </a:xfrm>
        </p:spPr>
        <p:txBody>
          <a:bodyPr/>
          <a:lstStyle/>
          <a:p>
            <a:pPr eaLnBrk="1" hangingPunct="1"/>
            <a:r>
              <a:rPr lang="en-US" sz="3200" i="1" dirty="0">
                <a:solidFill>
                  <a:srgbClr val="2D2DB9"/>
                </a:solidFill>
                <a:ea typeface="ＭＳ Ｐゴシック" pitchFamily="34" charset="-128"/>
              </a:rPr>
              <a:t>NEHRP Recommended Provisions</a:t>
            </a:r>
            <a:r>
              <a:rPr lang="en-US" sz="3200" dirty="0">
                <a:solidFill>
                  <a:srgbClr val="2D2DB9"/>
                </a:solidFill>
                <a:ea typeface="ＭＳ Ｐゴシック" pitchFamily="34" charset="-128"/>
              </a:rPr>
              <a:t> Masonry Design</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46786"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BD221D2-7E99-4B5B-AA04-55B04218E402}" type="slidenum">
              <a:rPr lang="en-US" sz="900">
                <a:solidFill>
                  <a:schemeClr val="accent2"/>
                </a:solidFill>
              </a:rPr>
              <a:pPr eaLnBrk="1" hangingPunct="1"/>
              <a:t>112</a:t>
            </a:fld>
            <a:endParaRPr lang="en-US" sz="900">
              <a:solidFill>
                <a:schemeClr val="accent2"/>
              </a:solidFill>
            </a:endParaRPr>
          </a:p>
        </p:txBody>
      </p:sp>
      <p:sp>
        <p:nvSpPr>
          <p:cNvPr id="246789" name="Rectangle 39"/>
          <p:cNvSpPr>
            <a:spLocks noChangeArrowheads="1"/>
          </p:cNvSpPr>
          <p:nvPr/>
        </p:nvSpPr>
        <p:spPr bwMode="auto">
          <a:xfrm>
            <a:off x="238125" y="4632325"/>
            <a:ext cx="7154863"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sz="2300" b="1"/>
              <a:t>Vertical strips of walls perpendicular to lateral forces resist combinations of axial load and out-of-plane moments, and transfer their reactions to horizontal diaphragms</a:t>
            </a:r>
          </a:p>
        </p:txBody>
      </p:sp>
      <p:sp>
        <p:nvSpPr>
          <p:cNvPr id="246790" name="Text Box 40"/>
          <p:cNvSpPr txBox="1">
            <a:spLocks noChangeArrowheads="1"/>
          </p:cNvSpPr>
          <p:nvPr/>
        </p:nvSpPr>
        <p:spPr bwMode="auto">
          <a:xfrm>
            <a:off x="4672013" y="2963863"/>
            <a:ext cx="42259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300" b="1"/>
              <a:t>Bond beams transfer reactions from walls to horizontal diaphragms and  act as diaphragm chords</a:t>
            </a:r>
          </a:p>
        </p:txBody>
      </p:sp>
      <p:sp>
        <p:nvSpPr>
          <p:cNvPr id="246788" name="Text Box 3"/>
          <p:cNvSpPr txBox="1">
            <a:spLocks noChangeArrowheads="1"/>
          </p:cNvSpPr>
          <p:nvPr/>
        </p:nvSpPr>
        <p:spPr bwMode="auto">
          <a:xfrm>
            <a:off x="4918075" y="1525588"/>
            <a:ext cx="422592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300" b="1"/>
              <a:t>Walls parallel to lateral forces act as shear walls</a:t>
            </a:r>
          </a:p>
        </p:txBody>
      </p:sp>
      <p:grpSp>
        <p:nvGrpSpPr>
          <p:cNvPr id="2" name="Group 1" descr="A building with horizontal load applied at the roof and distributed to the parallel walls. The perpendicular wall is highlighted for design of out of plane forces.&#10;"/>
          <p:cNvGrpSpPr/>
          <p:nvPr/>
        </p:nvGrpSpPr>
        <p:grpSpPr>
          <a:xfrm>
            <a:off x="333375" y="1668463"/>
            <a:ext cx="4600575" cy="2955925"/>
            <a:chOff x="333375" y="1668463"/>
            <a:chExt cx="4600575" cy="2955925"/>
          </a:xfrm>
        </p:grpSpPr>
        <p:pic>
          <p:nvPicPr>
            <p:cNvPr id="246791" name="Picture 44" descr="5"/>
            <p:cNvPicPr>
              <a:picLocks noChangeAspect="1" noChangeArrowheads="1"/>
            </p:cNvPicPr>
            <p:nvPr/>
          </p:nvPicPr>
          <p:blipFill>
            <a:blip r:embed="rId3">
              <a:extLst>
                <a:ext uri="{28A0092B-C50C-407E-A947-70E740481C1C}">
                  <a14:useLocalDpi xmlns:a14="http://schemas.microsoft.com/office/drawing/2010/main" val="0"/>
                </a:ext>
              </a:extLst>
            </a:blip>
            <a:srcRect l="28206" t="38684" r="32129" b="41130"/>
            <a:stretch>
              <a:fillRect/>
            </a:stretch>
          </p:blipFill>
          <p:spPr bwMode="auto">
            <a:xfrm>
              <a:off x="333375" y="1668463"/>
              <a:ext cx="430530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92" name="Freeform 45"/>
            <p:cNvSpPr>
              <a:spLocks/>
            </p:cNvSpPr>
            <p:nvPr/>
          </p:nvSpPr>
          <p:spPr bwMode="auto">
            <a:xfrm>
              <a:off x="4022725" y="1852613"/>
              <a:ext cx="911225" cy="1171575"/>
            </a:xfrm>
            <a:custGeom>
              <a:avLst/>
              <a:gdLst>
                <a:gd name="T0" fmla="*/ 2147483647 w 372"/>
                <a:gd name="T1" fmla="*/ 0 h 336"/>
                <a:gd name="T2" fmla="*/ 0 w 372"/>
                <a:gd name="T3" fmla="*/ 2147483647 h 336"/>
                <a:gd name="T4" fmla="*/ 0 60000 65536"/>
                <a:gd name="T5" fmla="*/ 0 60000 65536"/>
                <a:gd name="T6" fmla="*/ 0 w 372"/>
                <a:gd name="T7" fmla="*/ 0 h 336"/>
                <a:gd name="T8" fmla="*/ 372 w 372"/>
                <a:gd name="T9" fmla="*/ 336 h 336"/>
              </a:gdLst>
              <a:ahLst/>
              <a:cxnLst>
                <a:cxn ang="T4">
                  <a:pos x="T0" y="T1"/>
                </a:cxn>
                <a:cxn ang="T5">
                  <a:pos x="T2" y="T3"/>
                </a:cxn>
              </a:cxnLst>
              <a:rect l="T6" t="T7" r="T8" b="T9"/>
              <a:pathLst>
                <a:path w="372" h="336">
                  <a:moveTo>
                    <a:pt x="372" y="0"/>
                  </a:moveTo>
                  <a:cubicBezTo>
                    <a:pt x="372" y="0"/>
                    <a:pt x="186" y="168"/>
                    <a:pt x="0" y="336"/>
                  </a:cubicBezTo>
                </a:path>
              </a:pathLst>
            </a:custGeom>
            <a:noFill/>
            <a:ln w="31750"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6793" name="Freeform 46"/>
            <p:cNvSpPr>
              <a:spLocks/>
            </p:cNvSpPr>
            <p:nvPr/>
          </p:nvSpPr>
          <p:spPr bwMode="auto">
            <a:xfrm>
              <a:off x="3546475" y="3103563"/>
              <a:ext cx="1020763" cy="952500"/>
            </a:xfrm>
            <a:custGeom>
              <a:avLst/>
              <a:gdLst>
                <a:gd name="T0" fmla="*/ 2147483647 w 698"/>
                <a:gd name="T1" fmla="*/ 2147483647 h 600"/>
                <a:gd name="T2" fmla="*/ 2147483647 w 698"/>
                <a:gd name="T3" fmla="*/ 2147483647 h 600"/>
                <a:gd name="T4" fmla="*/ 2147483647 w 698"/>
                <a:gd name="T5" fmla="*/ 0 h 600"/>
                <a:gd name="T6" fmla="*/ 0 60000 65536"/>
                <a:gd name="T7" fmla="*/ 0 60000 65536"/>
                <a:gd name="T8" fmla="*/ 0 60000 65536"/>
                <a:gd name="T9" fmla="*/ 0 w 698"/>
                <a:gd name="T10" fmla="*/ 0 h 600"/>
                <a:gd name="T11" fmla="*/ 698 w 698"/>
                <a:gd name="T12" fmla="*/ 600 h 600"/>
              </a:gdLst>
              <a:ahLst/>
              <a:cxnLst>
                <a:cxn ang="T6">
                  <a:pos x="T0" y="T1"/>
                </a:cxn>
                <a:cxn ang="T7">
                  <a:pos x="T2" y="T3"/>
                </a:cxn>
                <a:cxn ang="T8">
                  <a:pos x="T4" y="T5"/>
                </a:cxn>
              </a:cxnLst>
              <a:rect l="T9" t="T10" r="T11" b="T12"/>
              <a:pathLst>
                <a:path w="698" h="600">
                  <a:moveTo>
                    <a:pt x="698" y="576"/>
                  </a:moveTo>
                  <a:cubicBezTo>
                    <a:pt x="459" y="588"/>
                    <a:pt x="220" y="600"/>
                    <a:pt x="110" y="504"/>
                  </a:cubicBezTo>
                  <a:cubicBezTo>
                    <a:pt x="0" y="408"/>
                    <a:pt x="19" y="204"/>
                    <a:pt x="38" y="0"/>
                  </a:cubicBezTo>
                </a:path>
              </a:pathLst>
            </a:custGeom>
            <a:noFill/>
            <a:ln w="31750"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6794" name="Freeform 47"/>
            <p:cNvSpPr>
              <a:spLocks/>
            </p:cNvSpPr>
            <p:nvPr/>
          </p:nvSpPr>
          <p:spPr bwMode="auto">
            <a:xfrm>
              <a:off x="863600" y="3671888"/>
              <a:ext cx="1009650" cy="952500"/>
            </a:xfrm>
            <a:custGeom>
              <a:avLst/>
              <a:gdLst>
                <a:gd name="T0" fmla="*/ 2147483647 w 636"/>
                <a:gd name="T1" fmla="*/ 2147483647 h 600"/>
                <a:gd name="T2" fmla="*/ 2147483647 w 636"/>
                <a:gd name="T3" fmla="*/ 2147483647 h 600"/>
                <a:gd name="T4" fmla="*/ 2147483647 w 636"/>
                <a:gd name="T5" fmla="*/ 0 h 600"/>
                <a:gd name="T6" fmla="*/ 0 60000 65536"/>
                <a:gd name="T7" fmla="*/ 0 60000 65536"/>
                <a:gd name="T8" fmla="*/ 0 60000 65536"/>
                <a:gd name="T9" fmla="*/ 0 w 636"/>
                <a:gd name="T10" fmla="*/ 0 h 600"/>
                <a:gd name="T11" fmla="*/ 636 w 636"/>
                <a:gd name="T12" fmla="*/ 600 h 600"/>
              </a:gdLst>
              <a:ahLst/>
              <a:cxnLst>
                <a:cxn ang="T6">
                  <a:pos x="T0" y="T1"/>
                </a:cxn>
                <a:cxn ang="T7">
                  <a:pos x="T2" y="T3"/>
                </a:cxn>
                <a:cxn ang="T8">
                  <a:pos x="T4" y="T5"/>
                </a:cxn>
              </a:cxnLst>
              <a:rect l="T9" t="T10" r="T11" b="T12"/>
              <a:pathLst>
                <a:path w="636" h="600">
                  <a:moveTo>
                    <a:pt x="60" y="600"/>
                  </a:moveTo>
                  <a:cubicBezTo>
                    <a:pt x="30" y="458"/>
                    <a:pt x="0" y="316"/>
                    <a:pt x="96" y="216"/>
                  </a:cubicBezTo>
                  <a:cubicBezTo>
                    <a:pt x="192" y="116"/>
                    <a:pt x="414" y="58"/>
                    <a:pt x="636" y="0"/>
                  </a:cubicBezTo>
                </a:path>
              </a:pathLst>
            </a:custGeom>
            <a:noFill/>
            <a:ln w="31750"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46787" name="Rectangle 2"/>
          <p:cNvSpPr>
            <a:spLocks noGrp="1" noChangeArrowheads="1"/>
          </p:cNvSpPr>
          <p:nvPr>
            <p:ph type="title"/>
          </p:nvPr>
        </p:nvSpPr>
        <p:spPr>
          <a:xfrm>
            <a:off x="247650" y="0"/>
            <a:ext cx="8686800" cy="1504950"/>
          </a:xfrm>
        </p:spPr>
        <p:txBody>
          <a:bodyPr/>
          <a:lstStyle/>
          <a:p>
            <a:pPr eaLnBrk="1" hangingPunct="1"/>
            <a:r>
              <a:rPr lang="en-US" sz="3200">
                <a:solidFill>
                  <a:srgbClr val="2D2DB9"/>
                </a:solidFill>
                <a:ea typeface="ＭＳ Ｐゴシック" pitchFamily="34" charset="-128"/>
              </a:rPr>
              <a:t>Essential Function of Walls in Resisting Lateral Forces</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4883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D5EEEEB-7649-4AE7-8961-2D7B2E1501E0}" type="slidenum">
              <a:rPr lang="en-US" sz="900">
                <a:solidFill>
                  <a:schemeClr val="accent2"/>
                </a:solidFill>
              </a:rPr>
              <a:pPr eaLnBrk="1" hangingPunct="1"/>
              <a:t>113</a:t>
            </a:fld>
            <a:endParaRPr lang="en-US" sz="900">
              <a:solidFill>
                <a:schemeClr val="accent2"/>
              </a:solidFill>
            </a:endParaRPr>
          </a:p>
        </p:txBody>
      </p:sp>
      <p:sp>
        <p:nvSpPr>
          <p:cNvPr id="248868" name="Rectangle 69"/>
          <p:cNvSpPr>
            <a:spLocks noChangeArrowheads="1"/>
          </p:cNvSpPr>
          <p:nvPr/>
        </p:nvSpPr>
        <p:spPr bwMode="auto">
          <a:xfrm>
            <a:off x="5902325" y="5967413"/>
            <a:ext cx="1028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Width C </a:t>
            </a:r>
          </a:p>
        </p:txBody>
      </p:sp>
      <p:sp>
        <p:nvSpPr>
          <p:cNvPr id="248864" name="Rectangle 65"/>
          <p:cNvSpPr>
            <a:spLocks noChangeArrowheads="1"/>
          </p:cNvSpPr>
          <p:nvPr/>
        </p:nvSpPr>
        <p:spPr bwMode="auto">
          <a:xfrm>
            <a:off x="5330825" y="1462088"/>
            <a:ext cx="17811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2000" b="1"/>
              <a:t>Effective width of strip C</a:t>
            </a:r>
          </a:p>
        </p:txBody>
      </p:sp>
      <p:sp>
        <p:nvSpPr>
          <p:cNvPr id="248867" name="Rectangle 68"/>
          <p:cNvSpPr>
            <a:spLocks noChangeArrowheads="1"/>
          </p:cNvSpPr>
          <p:nvPr/>
        </p:nvSpPr>
        <p:spPr bwMode="auto">
          <a:xfrm>
            <a:off x="3571875" y="5978525"/>
            <a:ext cx="958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Width B</a:t>
            </a:r>
          </a:p>
        </p:txBody>
      </p:sp>
      <p:sp>
        <p:nvSpPr>
          <p:cNvPr id="248863" name="Rectangle 64"/>
          <p:cNvSpPr>
            <a:spLocks noChangeArrowheads="1"/>
          </p:cNvSpPr>
          <p:nvPr/>
        </p:nvSpPr>
        <p:spPr bwMode="auto">
          <a:xfrm>
            <a:off x="3097213" y="1462088"/>
            <a:ext cx="17573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2000" b="1"/>
              <a:t>Effective width of strip B</a:t>
            </a:r>
          </a:p>
        </p:txBody>
      </p:sp>
      <p:sp>
        <p:nvSpPr>
          <p:cNvPr id="248862" name="Rectangle 63"/>
          <p:cNvSpPr>
            <a:spLocks noChangeArrowheads="1"/>
          </p:cNvSpPr>
          <p:nvPr/>
        </p:nvSpPr>
        <p:spPr bwMode="auto">
          <a:xfrm>
            <a:off x="1520825" y="5992813"/>
            <a:ext cx="1028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Width A </a:t>
            </a:r>
          </a:p>
        </p:txBody>
      </p:sp>
      <p:sp>
        <p:nvSpPr>
          <p:cNvPr id="248861" name="Rectangle 62"/>
          <p:cNvSpPr>
            <a:spLocks noChangeArrowheads="1"/>
          </p:cNvSpPr>
          <p:nvPr/>
        </p:nvSpPr>
        <p:spPr bwMode="auto">
          <a:xfrm>
            <a:off x="1296988" y="1476375"/>
            <a:ext cx="17764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2000" b="1"/>
              <a:t>Effective width of strip A</a:t>
            </a:r>
          </a:p>
        </p:txBody>
      </p:sp>
      <p:grpSp>
        <p:nvGrpSpPr>
          <p:cNvPr id="2" name="Group 1" descr="A wall elevation and the effect of openings for lateral load perpendicular to the wall.&#10;"/>
          <p:cNvGrpSpPr/>
          <p:nvPr/>
        </p:nvGrpSpPr>
        <p:grpSpPr>
          <a:xfrm>
            <a:off x="1379538" y="2151063"/>
            <a:ext cx="6392862" cy="3673475"/>
            <a:chOff x="1379538" y="2151063"/>
            <a:chExt cx="6392862" cy="3673475"/>
          </a:xfrm>
        </p:grpSpPr>
        <p:sp>
          <p:nvSpPr>
            <p:cNvPr id="248836" name="Rectangle 4" descr="Wide upward diagonal"/>
            <p:cNvSpPr>
              <a:spLocks noChangeArrowheads="1"/>
            </p:cNvSpPr>
            <p:nvPr/>
          </p:nvSpPr>
          <p:spPr bwMode="auto">
            <a:xfrm>
              <a:off x="1408113" y="5478463"/>
              <a:ext cx="6276975" cy="346075"/>
            </a:xfrm>
            <a:prstGeom prst="rect">
              <a:avLst/>
            </a:prstGeom>
            <a:pattFill prst="wdUpDiag">
              <a:fgClr>
                <a:srgbClr val="FFFFFF"/>
              </a:fgClr>
              <a:bgClr>
                <a:srgbClr val="000000"/>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837" name="Rectangle 5"/>
            <p:cNvSpPr>
              <a:spLocks noChangeArrowheads="1"/>
            </p:cNvSpPr>
            <p:nvPr/>
          </p:nvSpPr>
          <p:spPr bwMode="auto">
            <a:xfrm>
              <a:off x="1733550" y="3082925"/>
              <a:ext cx="5454650" cy="2393950"/>
            </a:xfrm>
            <a:prstGeom prst="rect">
              <a:avLst/>
            </a:prstGeom>
            <a:solidFill>
              <a:srgbClr val="B2B2B2"/>
            </a:solidFill>
            <a:ln w="11113">
              <a:solidFill>
                <a:srgbClr val="000000"/>
              </a:solidFill>
              <a:miter lim="800000"/>
              <a:headEnd/>
              <a:tailEnd/>
            </a:ln>
          </p:spPr>
          <p:txBody>
            <a:bodyPr/>
            <a:lstStyle/>
            <a:p>
              <a:endParaRPr lang="en-US"/>
            </a:p>
          </p:txBody>
        </p:sp>
        <p:sp>
          <p:nvSpPr>
            <p:cNvPr id="248838" name="Rectangle 6"/>
            <p:cNvSpPr>
              <a:spLocks noChangeArrowheads="1"/>
            </p:cNvSpPr>
            <p:nvPr/>
          </p:nvSpPr>
          <p:spPr bwMode="auto">
            <a:xfrm>
              <a:off x="2316163" y="3883025"/>
              <a:ext cx="922337" cy="1593850"/>
            </a:xfrm>
            <a:prstGeom prst="rect">
              <a:avLst/>
            </a:prstGeom>
            <a:solidFill>
              <a:srgbClr val="FFFFFF"/>
            </a:solidFill>
            <a:ln w="11113">
              <a:solidFill>
                <a:srgbClr val="000000"/>
              </a:solidFill>
              <a:miter lim="800000"/>
              <a:headEnd/>
              <a:tailEnd/>
            </a:ln>
          </p:spPr>
          <p:txBody>
            <a:bodyPr/>
            <a:lstStyle/>
            <a:p>
              <a:endParaRPr lang="en-US"/>
            </a:p>
          </p:txBody>
        </p:sp>
        <p:sp>
          <p:nvSpPr>
            <p:cNvPr id="248839" name="Rectangle 7"/>
            <p:cNvSpPr>
              <a:spLocks noChangeArrowheads="1"/>
            </p:cNvSpPr>
            <p:nvPr/>
          </p:nvSpPr>
          <p:spPr bwMode="auto">
            <a:xfrm>
              <a:off x="4756150" y="3883025"/>
              <a:ext cx="806450" cy="677863"/>
            </a:xfrm>
            <a:prstGeom prst="rect">
              <a:avLst/>
            </a:prstGeom>
            <a:solidFill>
              <a:srgbClr val="FFFFFF"/>
            </a:solidFill>
            <a:ln w="11113">
              <a:solidFill>
                <a:srgbClr val="000000"/>
              </a:solidFill>
              <a:miter lim="800000"/>
              <a:headEnd/>
              <a:tailEnd/>
            </a:ln>
          </p:spPr>
          <p:txBody>
            <a:bodyPr/>
            <a:lstStyle/>
            <a:p>
              <a:endParaRPr lang="en-US"/>
            </a:p>
          </p:txBody>
        </p:sp>
        <p:grpSp>
          <p:nvGrpSpPr>
            <p:cNvPr id="248840" name="Group 8"/>
            <p:cNvGrpSpPr>
              <a:grpSpLocks/>
            </p:cNvGrpSpPr>
            <p:nvPr/>
          </p:nvGrpSpPr>
          <p:grpSpPr bwMode="auto">
            <a:xfrm>
              <a:off x="4756150" y="3313113"/>
              <a:ext cx="806450" cy="334962"/>
              <a:chOff x="2768" y="1895"/>
              <a:chExt cx="248" cy="103"/>
            </a:xfrm>
          </p:grpSpPr>
          <p:sp>
            <p:nvSpPr>
              <p:cNvPr id="248898" name="Rectangle 9"/>
              <p:cNvSpPr>
                <a:spLocks noChangeArrowheads="1"/>
              </p:cNvSpPr>
              <p:nvPr/>
            </p:nvSpPr>
            <p:spPr bwMode="auto">
              <a:xfrm>
                <a:off x="2768" y="1895"/>
                <a:ext cx="248" cy="103"/>
              </a:xfrm>
              <a:prstGeom prst="rect">
                <a:avLst/>
              </a:prstGeom>
              <a:solidFill>
                <a:srgbClr val="FFFFFF"/>
              </a:solidFill>
              <a:ln w="11113">
                <a:solidFill>
                  <a:srgbClr val="000000"/>
                </a:solidFill>
                <a:miter lim="800000"/>
                <a:headEnd/>
                <a:tailEnd/>
              </a:ln>
            </p:spPr>
            <p:txBody>
              <a:bodyPr/>
              <a:lstStyle/>
              <a:p>
                <a:endParaRPr lang="en-US"/>
              </a:p>
            </p:txBody>
          </p:sp>
          <p:grpSp>
            <p:nvGrpSpPr>
              <p:cNvPr id="248899" name="Group 10"/>
              <p:cNvGrpSpPr>
                <a:grpSpLocks/>
              </p:cNvGrpSpPr>
              <p:nvPr/>
            </p:nvGrpSpPr>
            <p:grpSpPr bwMode="auto">
              <a:xfrm>
                <a:off x="2803" y="1921"/>
                <a:ext cx="177" cy="47"/>
                <a:chOff x="2803" y="1921"/>
                <a:chExt cx="177" cy="47"/>
              </a:xfrm>
            </p:grpSpPr>
            <p:sp>
              <p:nvSpPr>
                <p:cNvPr id="248900" name="Line 11"/>
                <p:cNvSpPr>
                  <a:spLocks noChangeShapeType="1"/>
                </p:cNvSpPr>
                <p:nvPr/>
              </p:nvSpPr>
              <p:spPr bwMode="auto">
                <a:xfrm>
                  <a:off x="2847" y="1944"/>
                  <a:ext cx="9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901" name="Freeform 12"/>
                <p:cNvSpPr>
                  <a:spLocks/>
                </p:cNvSpPr>
                <p:nvPr/>
              </p:nvSpPr>
              <p:spPr bwMode="auto">
                <a:xfrm>
                  <a:off x="2803" y="1921"/>
                  <a:ext cx="45" cy="46"/>
                </a:xfrm>
                <a:custGeom>
                  <a:avLst/>
                  <a:gdLst>
                    <a:gd name="T0" fmla="*/ 0 w 92"/>
                    <a:gd name="T1" fmla="*/ 0 h 92"/>
                    <a:gd name="T2" fmla="*/ 0 w 92"/>
                    <a:gd name="T3" fmla="*/ 1 h 92"/>
                    <a:gd name="T4" fmla="*/ 0 w 92"/>
                    <a:gd name="T5" fmla="*/ 1 h 92"/>
                    <a:gd name="T6" fmla="*/ 0 w 92"/>
                    <a:gd name="T7" fmla="*/ 0 h 92"/>
                    <a:gd name="T8" fmla="*/ 0 60000 65536"/>
                    <a:gd name="T9" fmla="*/ 0 60000 65536"/>
                    <a:gd name="T10" fmla="*/ 0 60000 65536"/>
                    <a:gd name="T11" fmla="*/ 0 60000 65536"/>
                    <a:gd name="T12" fmla="*/ 0 w 92"/>
                    <a:gd name="T13" fmla="*/ 0 h 92"/>
                    <a:gd name="T14" fmla="*/ 92 w 92"/>
                    <a:gd name="T15" fmla="*/ 92 h 92"/>
                  </a:gdLst>
                  <a:ahLst/>
                  <a:cxnLst>
                    <a:cxn ang="T8">
                      <a:pos x="T0" y="T1"/>
                    </a:cxn>
                    <a:cxn ang="T9">
                      <a:pos x="T2" y="T3"/>
                    </a:cxn>
                    <a:cxn ang="T10">
                      <a:pos x="T4" y="T5"/>
                    </a:cxn>
                    <a:cxn ang="T11">
                      <a:pos x="T6" y="T7"/>
                    </a:cxn>
                  </a:cxnLst>
                  <a:rect l="T12" t="T13" r="T14" b="T15"/>
                  <a:pathLst>
                    <a:path w="92" h="92">
                      <a:moveTo>
                        <a:pt x="92" y="0"/>
                      </a:moveTo>
                      <a:lnTo>
                        <a:pt x="0" y="47"/>
                      </a:lnTo>
                      <a:lnTo>
                        <a:pt x="92" y="92"/>
                      </a:lnTo>
                      <a:lnTo>
                        <a:pt x="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902" name="Freeform 13"/>
                <p:cNvSpPr>
                  <a:spLocks/>
                </p:cNvSpPr>
                <p:nvPr/>
              </p:nvSpPr>
              <p:spPr bwMode="auto">
                <a:xfrm>
                  <a:off x="2935" y="1922"/>
                  <a:ext cx="45" cy="46"/>
                </a:xfrm>
                <a:custGeom>
                  <a:avLst/>
                  <a:gdLst>
                    <a:gd name="T0" fmla="*/ 0 w 92"/>
                    <a:gd name="T1" fmla="*/ 1 h 92"/>
                    <a:gd name="T2" fmla="*/ 0 w 92"/>
                    <a:gd name="T3" fmla="*/ 1 h 92"/>
                    <a:gd name="T4" fmla="*/ 0 w 92"/>
                    <a:gd name="T5" fmla="*/ 0 h 92"/>
                    <a:gd name="T6" fmla="*/ 0 w 92"/>
                    <a:gd name="T7" fmla="*/ 1 h 92"/>
                    <a:gd name="T8" fmla="*/ 0 60000 65536"/>
                    <a:gd name="T9" fmla="*/ 0 60000 65536"/>
                    <a:gd name="T10" fmla="*/ 0 60000 65536"/>
                    <a:gd name="T11" fmla="*/ 0 60000 65536"/>
                    <a:gd name="T12" fmla="*/ 0 w 92"/>
                    <a:gd name="T13" fmla="*/ 0 h 92"/>
                    <a:gd name="T14" fmla="*/ 92 w 92"/>
                    <a:gd name="T15" fmla="*/ 92 h 92"/>
                  </a:gdLst>
                  <a:ahLst/>
                  <a:cxnLst>
                    <a:cxn ang="T8">
                      <a:pos x="T0" y="T1"/>
                    </a:cxn>
                    <a:cxn ang="T9">
                      <a:pos x="T2" y="T3"/>
                    </a:cxn>
                    <a:cxn ang="T10">
                      <a:pos x="T4" y="T5"/>
                    </a:cxn>
                    <a:cxn ang="T11">
                      <a:pos x="T6" y="T7"/>
                    </a:cxn>
                  </a:cxnLst>
                  <a:rect l="T12" t="T13" r="T14" b="T15"/>
                  <a:pathLst>
                    <a:path w="92" h="92">
                      <a:moveTo>
                        <a:pt x="0" y="92"/>
                      </a:moveTo>
                      <a:lnTo>
                        <a:pt x="92" y="45"/>
                      </a:lnTo>
                      <a:lnTo>
                        <a:pt x="0" y="0"/>
                      </a:lnTo>
                      <a:lnTo>
                        <a:pt x="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248841" name="Rectangle 14"/>
            <p:cNvSpPr>
              <a:spLocks noChangeArrowheads="1"/>
            </p:cNvSpPr>
            <p:nvPr/>
          </p:nvSpPr>
          <p:spPr bwMode="auto">
            <a:xfrm>
              <a:off x="3243263" y="3082925"/>
              <a:ext cx="1509712" cy="2393950"/>
            </a:xfrm>
            <a:prstGeom prst="rect">
              <a:avLst/>
            </a:prstGeom>
            <a:solidFill>
              <a:srgbClr val="DDDDDD"/>
            </a:solidFill>
            <a:ln w="11113">
              <a:solidFill>
                <a:srgbClr val="000000"/>
              </a:solidFill>
              <a:miter lim="800000"/>
              <a:headEnd/>
              <a:tailEnd/>
            </a:ln>
          </p:spPr>
          <p:txBody>
            <a:bodyPr/>
            <a:lstStyle/>
            <a:p>
              <a:endParaRPr lang="en-US"/>
            </a:p>
          </p:txBody>
        </p:sp>
        <p:grpSp>
          <p:nvGrpSpPr>
            <p:cNvPr id="248842" name="Group 15"/>
            <p:cNvGrpSpPr>
              <a:grpSpLocks/>
            </p:cNvGrpSpPr>
            <p:nvPr/>
          </p:nvGrpSpPr>
          <p:grpSpPr bwMode="auto">
            <a:xfrm>
              <a:off x="3884613" y="3667125"/>
              <a:ext cx="155575" cy="1600200"/>
              <a:chOff x="2501" y="2004"/>
              <a:chExt cx="48" cy="490"/>
            </a:xfrm>
          </p:grpSpPr>
          <p:sp>
            <p:nvSpPr>
              <p:cNvPr id="248895" name="Line 16"/>
              <p:cNvSpPr>
                <a:spLocks noChangeShapeType="1"/>
              </p:cNvSpPr>
              <p:nvPr/>
            </p:nvSpPr>
            <p:spPr bwMode="auto">
              <a:xfrm>
                <a:off x="2526" y="2048"/>
                <a:ext cx="1" cy="410"/>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96" name="Freeform 17"/>
              <p:cNvSpPr>
                <a:spLocks/>
              </p:cNvSpPr>
              <p:nvPr/>
            </p:nvSpPr>
            <p:spPr bwMode="auto">
              <a:xfrm>
                <a:off x="2502" y="2004"/>
                <a:ext cx="47" cy="45"/>
              </a:xfrm>
              <a:custGeom>
                <a:avLst/>
                <a:gdLst>
                  <a:gd name="T0" fmla="*/ 1 w 93"/>
                  <a:gd name="T1" fmla="*/ 1 h 90"/>
                  <a:gd name="T2" fmla="*/ 1 w 93"/>
                  <a:gd name="T3" fmla="*/ 0 h 90"/>
                  <a:gd name="T4" fmla="*/ 0 w 93"/>
                  <a:gd name="T5" fmla="*/ 1 h 90"/>
                  <a:gd name="T6" fmla="*/ 1 w 93"/>
                  <a:gd name="T7" fmla="*/ 1 h 90"/>
                  <a:gd name="T8" fmla="*/ 0 60000 65536"/>
                  <a:gd name="T9" fmla="*/ 0 60000 65536"/>
                  <a:gd name="T10" fmla="*/ 0 60000 65536"/>
                  <a:gd name="T11" fmla="*/ 0 60000 65536"/>
                  <a:gd name="T12" fmla="*/ 0 w 93"/>
                  <a:gd name="T13" fmla="*/ 0 h 90"/>
                  <a:gd name="T14" fmla="*/ 93 w 93"/>
                  <a:gd name="T15" fmla="*/ 90 h 90"/>
                </a:gdLst>
                <a:ahLst/>
                <a:cxnLst>
                  <a:cxn ang="T8">
                    <a:pos x="T0" y="T1"/>
                  </a:cxn>
                  <a:cxn ang="T9">
                    <a:pos x="T2" y="T3"/>
                  </a:cxn>
                  <a:cxn ang="T10">
                    <a:pos x="T4" y="T5"/>
                  </a:cxn>
                  <a:cxn ang="T11">
                    <a:pos x="T6" y="T7"/>
                  </a:cxn>
                </a:cxnLst>
                <a:rect l="T12" t="T13" r="T14" b="T15"/>
                <a:pathLst>
                  <a:path w="93" h="90">
                    <a:moveTo>
                      <a:pt x="93" y="90"/>
                    </a:moveTo>
                    <a:lnTo>
                      <a:pt x="46" y="0"/>
                    </a:lnTo>
                    <a:lnTo>
                      <a:pt x="0" y="90"/>
                    </a:lnTo>
                    <a:lnTo>
                      <a:pt x="93"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97" name="Freeform 18"/>
              <p:cNvSpPr>
                <a:spLocks/>
              </p:cNvSpPr>
              <p:nvPr/>
            </p:nvSpPr>
            <p:spPr bwMode="auto">
              <a:xfrm>
                <a:off x="2501" y="2449"/>
                <a:ext cx="48" cy="45"/>
              </a:xfrm>
              <a:custGeom>
                <a:avLst/>
                <a:gdLst>
                  <a:gd name="T0" fmla="*/ 0 w 95"/>
                  <a:gd name="T1" fmla="*/ 0 h 90"/>
                  <a:gd name="T2" fmla="*/ 1 w 95"/>
                  <a:gd name="T3" fmla="*/ 1 h 90"/>
                  <a:gd name="T4" fmla="*/ 1 w 95"/>
                  <a:gd name="T5" fmla="*/ 0 h 90"/>
                  <a:gd name="T6" fmla="*/ 0 w 95"/>
                  <a:gd name="T7" fmla="*/ 0 h 90"/>
                  <a:gd name="T8" fmla="*/ 0 60000 65536"/>
                  <a:gd name="T9" fmla="*/ 0 60000 65536"/>
                  <a:gd name="T10" fmla="*/ 0 60000 65536"/>
                  <a:gd name="T11" fmla="*/ 0 60000 65536"/>
                  <a:gd name="T12" fmla="*/ 0 w 95"/>
                  <a:gd name="T13" fmla="*/ 0 h 90"/>
                  <a:gd name="T14" fmla="*/ 95 w 95"/>
                  <a:gd name="T15" fmla="*/ 90 h 90"/>
                </a:gdLst>
                <a:ahLst/>
                <a:cxnLst>
                  <a:cxn ang="T8">
                    <a:pos x="T0" y="T1"/>
                  </a:cxn>
                  <a:cxn ang="T9">
                    <a:pos x="T2" y="T3"/>
                  </a:cxn>
                  <a:cxn ang="T10">
                    <a:pos x="T4" y="T5"/>
                  </a:cxn>
                  <a:cxn ang="T11">
                    <a:pos x="T6" y="T7"/>
                  </a:cxn>
                </a:cxnLst>
                <a:rect l="T12" t="T13" r="T14" b="T15"/>
                <a:pathLst>
                  <a:path w="95" h="90">
                    <a:moveTo>
                      <a:pt x="0" y="0"/>
                    </a:moveTo>
                    <a:lnTo>
                      <a:pt x="48" y="90"/>
                    </a:lnTo>
                    <a:lnTo>
                      <a:pt x="9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843" name="Line 19"/>
            <p:cNvSpPr>
              <a:spLocks noChangeShapeType="1"/>
            </p:cNvSpPr>
            <p:nvPr/>
          </p:nvSpPr>
          <p:spPr bwMode="auto">
            <a:xfrm flipV="1">
              <a:off x="2311400" y="3876675"/>
              <a:ext cx="927100" cy="160496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44" name="Line 20"/>
            <p:cNvSpPr>
              <a:spLocks noChangeShapeType="1"/>
            </p:cNvSpPr>
            <p:nvPr/>
          </p:nvSpPr>
          <p:spPr bwMode="auto">
            <a:xfrm>
              <a:off x="2311400" y="3876675"/>
              <a:ext cx="939800" cy="162401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45" name="Line 21"/>
            <p:cNvSpPr>
              <a:spLocks noChangeShapeType="1"/>
            </p:cNvSpPr>
            <p:nvPr/>
          </p:nvSpPr>
          <p:spPr bwMode="auto">
            <a:xfrm>
              <a:off x="4752975" y="3876675"/>
              <a:ext cx="835025" cy="704850"/>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46" name="Line 22"/>
            <p:cNvSpPr>
              <a:spLocks noChangeShapeType="1"/>
            </p:cNvSpPr>
            <p:nvPr/>
          </p:nvSpPr>
          <p:spPr bwMode="auto">
            <a:xfrm flipV="1">
              <a:off x="4752975" y="3876675"/>
              <a:ext cx="809625" cy="68897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48847" name="Group 23"/>
            <p:cNvGrpSpPr>
              <a:grpSpLocks/>
            </p:cNvGrpSpPr>
            <p:nvPr/>
          </p:nvGrpSpPr>
          <p:grpSpPr bwMode="auto">
            <a:xfrm>
              <a:off x="4756150" y="4797425"/>
              <a:ext cx="806450" cy="334963"/>
              <a:chOff x="2768" y="2350"/>
              <a:chExt cx="248" cy="103"/>
            </a:xfrm>
          </p:grpSpPr>
          <p:sp>
            <p:nvSpPr>
              <p:cNvPr id="248890" name="Rectangle 24"/>
              <p:cNvSpPr>
                <a:spLocks noChangeArrowheads="1"/>
              </p:cNvSpPr>
              <p:nvPr/>
            </p:nvSpPr>
            <p:spPr bwMode="auto">
              <a:xfrm>
                <a:off x="2768" y="2350"/>
                <a:ext cx="248" cy="103"/>
              </a:xfrm>
              <a:prstGeom prst="rect">
                <a:avLst/>
              </a:prstGeom>
              <a:solidFill>
                <a:srgbClr val="FFFFFF"/>
              </a:solidFill>
              <a:ln w="11113">
                <a:solidFill>
                  <a:srgbClr val="000000"/>
                </a:solidFill>
                <a:miter lim="800000"/>
                <a:headEnd/>
                <a:tailEnd/>
              </a:ln>
            </p:spPr>
            <p:txBody>
              <a:bodyPr/>
              <a:lstStyle/>
              <a:p>
                <a:endParaRPr lang="en-US"/>
              </a:p>
            </p:txBody>
          </p:sp>
          <p:grpSp>
            <p:nvGrpSpPr>
              <p:cNvPr id="248891" name="Group 25"/>
              <p:cNvGrpSpPr>
                <a:grpSpLocks/>
              </p:cNvGrpSpPr>
              <p:nvPr/>
            </p:nvGrpSpPr>
            <p:grpSpPr bwMode="auto">
              <a:xfrm>
                <a:off x="2803" y="2376"/>
                <a:ext cx="177" cy="47"/>
                <a:chOff x="2803" y="2376"/>
                <a:chExt cx="177" cy="47"/>
              </a:xfrm>
            </p:grpSpPr>
            <p:sp>
              <p:nvSpPr>
                <p:cNvPr id="248892" name="Line 26"/>
                <p:cNvSpPr>
                  <a:spLocks noChangeShapeType="1"/>
                </p:cNvSpPr>
                <p:nvPr/>
              </p:nvSpPr>
              <p:spPr bwMode="auto">
                <a:xfrm>
                  <a:off x="2847" y="2400"/>
                  <a:ext cx="9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93" name="Freeform 27"/>
                <p:cNvSpPr>
                  <a:spLocks/>
                </p:cNvSpPr>
                <p:nvPr/>
              </p:nvSpPr>
              <p:spPr bwMode="auto">
                <a:xfrm>
                  <a:off x="2803" y="2376"/>
                  <a:ext cx="45" cy="47"/>
                </a:xfrm>
                <a:custGeom>
                  <a:avLst/>
                  <a:gdLst>
                    <a:gd name="T0" fmla="*/ 0 w 92"/>
                    <a:gd name="T1" fmla="*/ 0 h 94"/>
                    <a:gd name="T2" fmla="*/ 0 w 92"/>
                    <a:gd name="T3" fmla="*/ 1 h 94"/>
                    <a:gd name="T4" fmla="*/ 0 w 92"/>
                    <a:gd name="T5" fmla="*/ 1 h 94"/>
                    <a:gd name="T6" fmla="*/ 0 w 92"/>
                    <a:gd name="T7" fmla="*/ 0 h 94"/>
                    <a:gd name="T8" fmla="*/ 0 60000 65536"/>
                    <a:gd name="T9" fmla="*/ 0 60000 65536"/>
                    <a:gd name="T10" fmla="*/ 0 60000 65536"/>
                    <a:gd name="T11" fmla="*/ 0 60000 65536"/>
                    <a:gd name="T12" fmla="*/ 0 w 92"/>
                    <a:gd name="T13" fmla="*/ 0 h 94"/>
                    <a:gd name="T14" fmla="*/ 92 w 92"/>
                    <a:gd name="T15" fmla="*/ 94 h 94"/>
                  </a:gdLst>
                  <a:ahLst/>
                  <a:cxnLst>
                    <a:cxn ang="T8">
                      <a:pos x="T0" y="T1"/>
                    </a:cxn>
                    <a:cxn ang="T9">
                      <a:pos x="T2" y="T3"/>
                    </a:cxn>
                    <a:cxn ang="T10">
                      <a:pos x="T4" y="T5"/>
                    </a:cxn>
                    <a:cxn ang="T11">
                      <a:pos x="T6" y="T7"/>
                    </a:cxn>
                  </a:cxnLst>
                  <a:rect l="T12" t="T13" r="T14" b="T15"/>
                  <a:pathLst>
                    <a:path w="92" h="94">
                      <a:moveTo>
                        <a:pt x="92" y="0"/>
                      </a:moveTo>
                      <a:lnTo>
                        <a:pt x="0" y="47"/>
                      </a:lnTo>
                      <a:lnTo>
                        <a:pt x="92" y="94"/>
                      </a:lnTo>
                      <a:lnTo>
                        <a:pt x="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94" name="Freeform 28"/>
                <p:cNvSpPr>
                  <a:spLocks/>
                </p:cNvSpPr>
                <p:nvPr/>
              </p:nvSpPr>
              <p:spPr bwMode="auto">
                <a:xfrm>
                  <a:off x="2935" y="2377"/>
                  <a:ext cx="45" cy="46"/>
                </a:xfrm>
                <a:custGeom>
                  <a:avLst/>
                  <a:gdLst>
                    <a:gd name="T0" fmla="*/ 0 w 92"/>
                    <a:gd name="T1" fmla="*/ 1 h 92"/>
                    <a:gd name="T2" fmla="*/ 0 w 92"/>
                    <a:gd name="T3" fmla="*/ 1 h 92"/>
                    <a:gd name="T4" fmla="*/ 0 w 92"/>
                    <a:gd name="T5" fmla="*/ 0 h 92"/>
                    <a:gd name="T6" fmla="*/ 0 w 92"/>
                    <a:gd name="T7" fmla="*/ 1 h 92"/>
                    <a:gd name="T8" fmla="*/ 0 60000 65536"/>
                    <a:gd name="T9" fmla="*/ 0 60000 65536"/>
                    <a:gd name="T10" fmla="*/ 0 60000 65536"/>
                    <a:gd name="T11" fmla="*/ 0 60000 65536"/>
                    <a:gd name="T12" fmla="*/ 0 w 92"/>
                    <a:gd name="T13" fmla="*/ 0 h 92"/>
                    <a:gd name="T14" fmla="*/ 92 w 92"/>
                    <a:gd name="T15" fmla="*/ 92 h 92"/>
                  </a:gdLst>
                  <a:ahLst/>
                  <a:cxnLst>
                    <a:cxn ang="T8">
                      <a:pos x="T0" y="T1"/>
                    </a:cxn>
                    <a:cxn ang="T9">
                      <a:pos x="T2" y="T3"/>
                    </a:cxn>
                    <a:cxn ang="T10">
                      <a:pos x="T4" y="T5"/>
                    </a:cxn>
                    <a:cxn ang="T11">
                      <a:pos x="T6" y="T7"/>
                    </a:cxn>
                  </a:cxnLst>
                  <a:rect l="T12" t="T13" r="T14" b="T15"/>
                  <a:pathLst>
                    <a:path w="92" h="92">
                      <a:moveTo>
                        <a:pt x="0" y="92"/>
                      </a:moveTo>
                      <a:lnTo>
                        <a:pt x="92" y="45"/>
                      </a:lnTo>
                      <a:lnTo>
                        <a:pt x="0" y="0"/>
                      </a:lnTo>
                      <a:lnTo>
                        <a:pt x="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248848" name="Rectangle 29"/>
            <p:cNvSpPr>
              <a:spLocks noChangeArrowheads="1"/>
            </p:cNvSpPr>
            <p:nvPr/>
          </p:nvSpPr>
          <p:spPr bwMode="auto">
            <a:xfrm>
              <a:off x="5568950" y="3082925"/>
              <a:ext cx="1619250" cy="2393950"/>
            </a:xfrm>
            <a:prstGeom prst="rect">
              <a:avLst/>
            </a:prstGeom>
            <a:solidFill>
              <a:srgbClr val="DDDDDD"/>
            </a:solidFill>
            <a:ln w="11113">
              <a:solidFill>
                <a:srgbClr val="000000"/>
              </a:solidFill>
              <a:miter lim="800000"/>
              <a:headEnd/>
              <a:tailEnd/>
            </a:ln>
          </p:spPr>
          <p:txBody>
            <a:bodyPr/>
            <a:lstStyle/>
            <a:p>
              <a:endParaRPr lang="en-US"/>
            </a:p>
          </p:txBody>
        </p:sp>
        <p:grpSp>
          <p:nvGrpSpPr>
            <p:cNvPr id="248849" name="Group 30"/>
            <p:cNvGrpSpPr>
              <a:grpSpLocks/>
            </p:cNvGrpSpPr>
            <p:nvPr/>
          </p:nvGrpSpPr>
          <p:grpSpPr bwMode="auto">
            <a:xfrm>
              <a:off x="6300788" y="3533775"/>
              <a:ext cx="157162" cy="1601788"/>
              <a:chOff x="3242" y="1963"/>
              <a:chExt cx="48" cy="491"/>
            </a:xfrm>
          </p:grpSpPr>
          <p:sp>
            <p:nvSpPr>
              <p:cNvPr id="248887" name="Line 31"/>
              <p:cNvSpPr>
                <a:spLocks noChangeShapeType="1"/>
              </p:cNvSpPr>
              <p:nvPr/>
            </p:nvSpPr>
            <p:spPr bwMode="auto">
              <a:xfrm>
                <a:off x="3265" y="2007"/>
                <a:ext cx="1" cy="410"/>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88" name="Freeform 32"/>
              <p:cNvSpPr>
                <a:spLocks/>
              </p:cNvSpPr>
              <p:nvPr/>
            </p:nvSpPr>
            <p:spPr bwMode="auto">
              <a:xfrm>
                <a:off x="3243" y="1963"/>
                <a:ext cx="47" cy="46"/>
              </a:xfrm>
              <a:custGeom>
                <a:avLst/>
                <a:gdLst>
                  <a:gd name="T0" fmla="*/ 1 w 93"/>
                  <a:gd name="T1" fmla="*/ 1 h 91"/>
                  <a:gd name="T2" fmla="*/ 1 w 93"/>
                  <a:gd name="T3" fmla="*/ 0 h 91"/>
                  <a:gd name="T4" fmla="*/ 0 w 93"/>
                  <a:gd name="T5" fmla="*/ 1 h 91"/>
                  <a:gd name="T6" fmla="*/ 1 w 93"/>
                  <a:gd name="T7" fmla="*/ 1 h 91"/>
                  <a:gd name="T8" fmla="*/ 0 60000 65536"/>
                  <a:gd name="T9" fmla="*/ 0 60000 65536"/>
                  <a:gd name="T10" fmla="*/ 0 60000 65536"/>
                  <a:gd name="T11" fmla="*/ 0 60000 65536"/>
                  <a:gd name="T12" fmla="*/ 0 w 93"/>
                  <a:gd name="T13" fmla="*/ 0 h 91"/>
                  <a:gd name="T14" fmla="*/ 93 w 93"/>
                  <a:gd name="T15" fmla="*/ 91 h 91"/>
                </a:gdLst>
                <a:ahLst/>
                <a:cxnLst>
                  <a:cxn ang="T8">
                    <a:pos x="T0" y="T1"/>
                  </a:cxn>
                  <a:cxn ang="T9">
                    <a:pos x="T2" y="T3"/>
                  </a:cxn>
                  <a:cxn ang="T10">
                    <a:pos x="T4" y="T5"/>
                  </a:cxn>
                  <a:cxn ang="T11">
                    <a:pos x="T6" y="T7"/>
                  </a:cxn>
                </a:cxnLst>
                <a:rect l="T12" t="T13" r="T14" b="T15"/>
                <a:pathLst>
                  <a:path w="93" h="91">
                    <a:moveTo>
                      <a:pt x="93" y="91"/>
                    </a:moveTo>
                    <a:lnTo>
                      <a:pt x="45" y="0"/>
                    </a:lnTo>
                    <a:lnTo>
                      <a:pt x="0" y="91"/>
                    </a:lnTo>
                    <a:lnTo>
                      <a:pt x="93"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89" name="Freeform 33"/>
              <p:cNvSpPr>
                <a:spLocks/>
              </p:cNvSpPr>
              <p:nvPr/>
            </p:nvSpPr>
            <p:spPr bwMode="auto">
              <a:xfrm>
                <a:off x="3242" y="2408"/>
                <a:ext cx="47" cy="46"/>
              </a:xfrm>
              <a:custGeom>
                <a:avLst/>
                <a:gdLst>
                  <a:gd name="T0" fmla="*/ 0 w 94"/>
                  <a:gd name="T1" fmla="*/ 0 h 92"/>
                  <a:gd name="T2" fmla="*/ 1 w 94"/>
                  <a:gd name="T3" fmla="*/ 1 h 92"/>
                  <a:gd name="T4" fmla="*/ 1 w 94"/>
                  <a:gd name="T5" fmla="*/ 0 h 92"/>
                  <a:gd name="T6" fmla="*/ 0 w 94"/>
                  <a:gd name="T7" fmla="*/ 0 h 92"/>
                  <a:gd name="T8" fmla="*/ 0 60000 65536"/>
                  <a:gd name="T9" fmla="*/ 0 60000 65536"/>
                  <a:gd name="T10" fmla="*/ 0 60000 65536"/>
                  <a:gd name="T11" fmla="*/ 0 60000 65536"/>
                  <a:gd name="T12" fmla="*/ 0 w 94"/>
                  <a:gd name="T13" fmla="*/ 0 h 92"/>
                  <a:gd name="T14" fmla="*/ 94 w 94"/>
                  <a:gd name="T15" fmla="*/ 92 h 92"/>
                </a:gdLst>
                <a:ahLst/>
                <a:cxnLst>
                  <a:cxn ang="T8">
                    <a:pos x="T0" y="T1"/>
                  </a:cxn>
                  <a:cxn ang="T9">
                    <a:pos x="T2" y="T3"/>
                  </a:cxn>
                  <a:cxn ang="T10">
                    <a:pos x="T4" y="T5"/>
                  </a:cxn>
                  <a:cxn ang="T11">
                    <a:pos x="T6" y="T7"/>
                  </a:cxn>
                </a:cxnLst>
                <a:rect l="T12" t="T13" r="T14" b="T15"/>
                <a:pathLst>
                  <a:path w="94" h="92">
                    <a:moveTo>
                      <a:pt x="0" y="0"/>
                    </a:moveTo>
                    <a:lnTo>
                      <a:pt x="47" y="92"/>
                    </a:lnTo>
                    <a:lnTo>
                      <a:pt x="9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850" name="Line 34"/>
            <p:cNvSpPr>
              <a:spLocks noChangeShapeType="1"/>
            </p:cNvSpPr>
            <p:nvPr/>
          </p:nvSpPr>
          <p:spPr bwMode="auto">
            <a:xfrm flipH="1" flipV="1">
              <a:off x="2763838" y="2181225"/>
              <a:ext cx="11112" cy="690563"/>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51" name="Line 35"/>
            <p:cNvSpPr>
              <a:spLocks noChangeShapeType="1"/>
            </p:cNvSpPr>
            <p:nvPr/>
          </p:nvSpPr>
          <p:spPr bwMode="auto">
            <a:xfrm flipH="1" flipV="1">
              <a:off x="5114925" y="2195513"/>
              <a:ext cx="12700" cy="676275"/>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52" name="Line 36"/>
            <p:cNvSpPr>
              <a:spLocks noChangeShapeType="1"/>
            </p:cNvSpPr>
            <p:nvPr/>
          </p:nvSpPr>
          <p:spPr bwMode="auto">
            <a:xfrm flipV="1">
              <a:off x="7194550" y="2151063"/>
              <a:ext cx="3175" cy="720725"/>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53" name="Rectangle 37"/>
            <p:cNvSpPr>
              <a:spLocks noChangeArrowheads="1"/>
            </p:cNvSpPr>
            <p:nvPr/>
          </p:nvSpPr>
          <p:spPr bwMode="auto">
            <a:xfrm>
              <a:off x="1733550" y="3082925"/>
              <a:ext cx="574675" cy="2393950"/>
            </a:xfrm>
            <a:prstGeom prst="rect">
              <a:avLst/>
            </a:prstGeom>
            <a:solidFill>
              <a:srgbClr val="DDDDDD"/>
            </a:solidFill>
            <a:ln w="11113">
              <a:solidFill>
                <a:srgbClr val="000000"/>
              </a:solidFill>
              <a:miter lim="800000"/>
              <a:headEnd/>
              <a:tailEnd/>
            </a:ln>
          </p:spPr>
          <p:txBody>
            <a:bodyPr/>
            <a:lstStyle/>
            <a:p>
              <a:endParaRPr lang="en-US"/>
            </a:p>
          </p:txBody>
        </p:sp>
        <p:sp>
          <p:nvSpPr>
            <p:cNvPr id="248854" name="Line 38"/>
            <p:cNvSpPr>
              <a:spLocks noChangeShapeType="1"/>
            </p:cNvSpPr>
            <p:nvPr/>
          </p:nvSpPr>
          <p:spPr bwMode="auto">
            <a:xfrm flipV="1">
              <a:off x="1728788" y="2209800"/>
              <a:ext cx="3175" cy="661988"/>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48855" name="Group 39"/>
            <p:cNvGrpSpPr>
              <a:grpSpLocks/>
            </p:cNvGrpSpPr>
            <p:nvPr/>
          </p:nvGrpSpPr>
          <p:grpSpPr bwMode="auto">
            <a:xfrm>
              <a:off x="1947863" y="3762375"/>
              <a:ext cx="152400" cy="1603375"/>
              <a:chOff x="1907" y="2033"/>
              <a:chExt cx="47" cy="491"/>
            </a:xfrm>
          </p:grpSpPr>
          <p:sp>
            <p:nvSpPr>
              <p:cNvPr id="248884" name="Line 40"/>
              <p:cNvSpPr>
                <a:spLocks noChangeShapeType="1"/>
              </p:cNvSpPr>
              <p:nvPr/>
            </p:nvSpPr>
            <p:spPr bwMode="auto">
              <a:xfrm>
                <a:off x="1931" y="2077"/>
                <a:ext cx="1" cy="410"/>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85" name="Freeform 41"/>
              <p:cNvSpPr>
                <a:spLocks/>
              </p:cNvSpPr>
              <p:nvPr/>
            </p:nvSpPr>
            <p:spPr bwMode="auto">
              <a:xfrm>
                <a:off x="1908" y="2033"/>
                <a:ext cx="46" cy="46"/>
              </a:xfrm>
              <a:custGeom>
                <a:avLst/>
                <a:gdLst>
                  <a:gd name="T0" fmla="*/ 0 w 94"/>
                  <a:gd name="T1" fmla="*/ 1 h 91"/>
                  <a:gd name="T2" fmla="*/ 0 w 94"/>
                  <a:gd name="T3" fmla="*/ 0 h 91"/>
                  <a:gd name="T4" fmla="*/ 0 w 94"/>
                  <a:gd name="T5" fmla="*/ 1 h 91"/>
                  <a:gd name="T6" fmla="*/ 0 w 94"/>
                  <a:gd name="T7" fmla="*/ 1 h 91"/>
                  <a:gd name="T8" fmla="*/ 0 60000 65536"/>
                  <a:gd name="T9" fmla="*/ 0 60000 65536"/>
                  <a:gd name="T10" fmla="*/ 0 60000 65536"/>
                  <a:gd name="T11" fmla="*/ 0 60000 65536"/>
                  <a:gd name="T12" fmla="*/ 0 w 94"/>
                  <a:gd name="T13" fmla="*/ 0 h 91"/>
                  <a:gd name="T14" fmla="*/ 94 w 94"/>
                  <a:gd name="T15" fmla="*/ 91 h 91"/>
                </a:gdLst>
                <a:ahLst/>
                <a:cxnLst>
                  <a:cxn ang="T8">
                    <a:pos x="T0" y="T1"/>
                  </a:cxn>
                  <a:cxn ang="T9">
                    <a:pos x="T2" y="T3"/>
                  </a:cxn>
                  <a:cxn ang="T10">
                    <a:pos x="T4" y="T5"/>
                  </a:cxn>
                  <a:cxn ang="T11">
                    <a:pos x="T6" y="T7"/>
                  </a:cxn>
                </a:cxnLst>
                <a:rect l="T12" t="T13" r="T14" b="T15"/>
                <a:pathLst>
                  <a:path w="94" h="91">
                    <a:moveTo>
                      <a:pt x="94" y="91"/>
                    </a:moveTo>
                    <a:lnTo>
                      <a:pt x="47" y="0"/>
                    </a:lnTo>
                    <a:lnTo>
                      <a:pt x="0" y="91"/>
                    </a:lnTo>
                    <a:lnTo>
                      <a:pt x="94"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86" name="Freeform 42"/>
              <p:cNvSpPr>
                <a:spLocks/>
              </p:cNvSpPr>
              <p:nvPr/>
            </p:nvSpPr>
            <p:spPr bwMode="auto">
              <a:xfrm>
                <a:off x="1907" y="2478"/>
                <a:ext cx="46" cy="46"/>
              </a:xfrm>
              <a:custGeom>
                <a:avLst/>
                <a:gdLst>
                  <a:gd name="T0" fmla="*/ 0 w 93"/>
                  <a:gd name="T1" fmla="*/ 0 h 92"/>
                  <a:gd name="T2" fmla="*/ 0 w 93"/>
                  <a:gd name="T3" fmla="*/ 1 h 92"/>
                  <a:gd name="T4" fmla="*/ 0 w 93"/>
                  <a:gd name="T5" fmla="*/ 0 h 92"/>
                  <a:gd name="T6" fmla="*/ 0 w 93"/>
                  <a:gd name="T7" fmla="*/ 0 h 92"/>
                  <a:gd name="T8" fmla="*/ 0 60000 65536"/>
                  <a:gd name="T9" fmla="*/ 0 60000 65536"/>
                  <a:gd name="T10" fmla="*/ 0 60000 65536"/>
                  <a:gd name="T11" fmla="*/ 0 60000 65536"/>
                  <a:gd name="T12" fmla="*/ 0 w 93"/>
                  <a:gd name="T13" fmla="*/ 0 h 92"/>
                  <a:gd name="T14" fmla="*/ 93 w 93"/>
                  <a:gd name="T15" fmla="*/ 92 h 92"/>
                </a:gdLst>
                <a:ahLst/>
                <a:cxnLst>
                  <a:cxn ang="T8">
                    <a:pos x="T0" y="T1"/>
                  </a:cxn>
                  <a:cxn ang="T9">
                    <a:pos x="T2" y="T3"/>
                  </a:cxn>
                  <a:cxn ang="T10">
                    <a:pos x="T4" y="T5"/>
                  </a:cxn>
                  <a:cxn ang="T11">
                    <a:pos x="T6" y="T7"/>
                  </a:cxn>
                </a:cxnLst>
                <a:rect l="T12" t="T13" r="T14" b="T15"/>
                <a:pathLst>
                  <a:path w="93" h="92">
                    <a:moveTo>
                      <a:pt x="0" y="0"/>
                    </a:moveTo>
                    <a:lnTo>
                      <a:pt x="48" y="92"/>
                    </a:lnTo>
                    <a:lnTo>
                      <a:pt x="93"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8856" name="Rectangle 43"/>
            <p:cNvSpPr>
              <a:spLocks noChangeArrowheads="1"/>
            </p:cNvSpPr>
            <p:nvPr/>
          </p:nvSpPr>
          <p:spPr bwMode="auto">
            <a:xfrm>
              <a:off x="1379538" y="3238500"/>
              <a:ext cx="831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solidFill>
                    <a:srgbClr val="000000"/>
                  </a:solidFill>
                </a:rPr>
                <a:t>Strip A</a:t>
              </a:r>
            </a:p>
          </p:txBody>
        </p:sp>
        <p:grpSp>
          <p:nvGrpSpPr>
            <p:cNvPr id="248857" name="Group 44"/>
            <p:cNvGrpSpPr>
              <a:grpSpLocks/>
            </p:cNvGrpSpPr>
            <p:nvPr/>
          </p:nvGrpSpPr>
          <p:grpSpPr bwMode="auto">
            <a:xfrm>
              <a:off x="2316163" y="3313113"/>
              <a:ext cx="922337" cy="334962"/>
              <a:chOff x="2020" y="1895"/>
              <a:chExt cx="283" cy="103"/>
            </a:xfrm>
          </p:grpSpPr>
          <p:sp>
            <p:nvSpPr>
              <p:cNvPr id="248879" name="Rectangle 45"/>
              <p:cNvSpPr>
                <a:spLocks noChangeArrowheads="1"/>
              </p:cNvSpPr>
              <p:nvPr/>
            </p:nvSpPr>
            <p:spPr bwMode="auto">
              <a:xfrm>
                <a:off x="2020" y="1895"/>
                <a:ext cx="283" cy="103"/>
              </a:xfrm>
              <a:prstGeom prst="rect">
                <a:avLst/>
              </a:prstGeom>
              <a:solidFill>
                <a:srgbClr val="FFFFFF"/>
              </a:solidFill>
              <a:ln w="11113">
                <a:solidFill>
                  <a:srgbClr val="000000"/>
                </a:solidFill>
                <a:miter lim="800000"/>
                <a:headEnd/>
                <a:tailEnd/>
              </a:ln>
            </p:spPr>
            <p:txBody>
              <a:bodyPr/>
              <a:lstStyle/>
              <a:p>
                <a:endParaRPr lang="en-US"/>
              </a:p>
            </p:txBody>
          </p:sp>
          <p:grpSp>
            <p:nvGrpSpPr>
              <p:cNvPr id="248880" name="Group 46"/>
              <p:cNvGrpSpPr>
                <a:grpSpLocks/>
              </p:cNvGrpSpPr>
              <p:nvPr/>
            </p:nvGrpSpPr>
            <p:grpSpPr bwMode="auto">
              <a:xfrm>
                <a:off x="2059" y="1921"/>
                <a:ext cx="204" cy="47"/>
                <a:chOff x="2059" y="1921"/>
                <a:chExt cx="204" cy="47"/>
              </a:xfrm>
            </p:grpSpPr>
            <p:sp>
              <p:nvSpPr>
                <p:cNvPr id="248881" name="Line 47"/>
                <p:cNvSpPr>
                  <a:spLocks noChangeShapeType="1"/>
                </p:cNvSpPr>
                <p:nvPr/>
              </p:nvSpPr>
              <p:spPr bwMode="auto">
                <a:xfrm>
                  <a:off x="2104" y="1944"/>
                  <a:ext cx="12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82" name="Freeform 48"/>
                <p:cNvSpPr>
                  <a:spLocks/>
                </p:cNvSpPr>
                <p:nvPr/>
              </p:nvSpPr>
              <p:spPr bwMode="auto">
                <a:xfrm>
                  <a:off x="2059" y="1921"/>
                  <a:ext cx="46" cy="46"/>
                </a:xfrm>
                <a:custGeom>
                  <a:avLst/>
                  <a:gdLst>
                    <a:gd name="T0" fmla="*/ 1 w 91"/>
                    <a:gd name="T1" fmla="*/ 0 h 92"/>
                    <a:gd name="T2" fmla="*/ 0 w 91"/>
                    <a:gd name="T3" fmla="*/ 1 h 92"/>
                    <a:gd name="T4" fmla="*/ 1 w 91"/>
                    <a:gd name="T5" fmla="*/ 1 h 92"/>
                    <a:gd name="T6" fmla="*/ 1 w 91"/>
                    <a:gd name="T7" fmla="*/ 0 h 92"/>
                    <a:gd name="T8" fmla="*/ 0 60000 65536"/>
                    <a:gd name="T9" fmla="*/ 0 60000 65536"/>
                    <a:gd name="T10" fmla="*/ 0 60000 65536"/>
                    <a:gd name="T11" fmla="*/ 0 60000 65536"/>
                    <a:gd name="T12" fmla="*/ 0 w 91"/>
                    <a:gd name="T13" fmla="*/ 0 h 92"/>
                    <a:gd name="T14" fmla="*/ 91 w 91"/>
                    <a:gd name="T15" fmla="*/ 92 h 92"/>
                  </a:gdLst>
                  <a:ahLst/>
                  <a:cxnLst>
                    <a:cxn ang="T8">
                      <a:pos x="T0" y="T1"/>
                    </a:cxn>
                    <a:cxn ang="T9">
                      <a:pos x="T2" y="T3"/>
                    </a:cxn>
                    <a:cxn ang="T10">
                      <a:pos x="T4" y="T5"/>
                    </a:cxn>
                    <a:cxn ang="T11">
                      <a:pos x="T6" y="T7"/>
                    </a:cxn>
                  </a:cxnLst>
                  <a:rect l="T12" t="T13" r="T14" b="T15"/>
                  <a:pathLst>
                    <a:path w="91" h="92">
                      <a:moveTo>
                        <a:pt x="91" y="0"/>
                      </a:moveTo>
                      <a:lnTo>
                        <a:pt x="0" y="47"/>
                      </a:lnTo>
                      <a:lnTo>
                        <a:pt x="91" y="92"/>
                      </a:lnTo>
                      <a:lnTo>
                        <a:pt x="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8883" name="Freeform 49"/>
                <p:cNvSpPr>
                  <a:spLocks/>
                </p:cNvSpPr>
                <p:nvPr/>
              </p:nvSpPr>
              <p:spPr bwMode="auto">
                <a:xfrm>
                  <a:off x="2217" y="1922"/>
                  <a:ext cx="46" cy="46"/>
                </a:xfrm>
                <a:custGeom>
                  <a:avLst/>
                  <a:gdLst>
                    <a:gd name="T0" fmla="*/ 0 w 92"/>
                    <a:gd name="T1" fmla="*/ 1 h 92"/>
                    <a:gd name="T2" fmla="*/ 1 w 92"/>
                    <a:gd name="T3" fmla="*/ 1 h 92"/>
                    <a:gd name="T4" fmla="*/ 0 w 92"/>
                    <a:gd name="T5" fmla="*/ 0 h 92"/>
                    <a:gd name="T6" fmla="*/ 0 w 92"/>
                    <a:gd name="T7" fmla="*/ 1 h 92"/>
                    <a:gd name="T8" fmla="*/ 0 60000 65536"/>
                    <a:gd name="T9" fmla="*/ 0 60000 65536"/>
                    <a:gd name="T10" fmla="*/ 0 60000 65536"/>
                    <a:gd name="T11" fmla="*/ 0 60000 65536"/>
                    <a:gd name="T12" fmla="*/ 0 w 92"/>
                    <a:gd name="T13" fmla="*/ 0 h 92"/>
                    <a:gd name="T14" fmla="*/ 92 w 92"/>
                    <a:gd name="T15" fmla="*/ 92 h 92"/>
                  </a:gdLst>
                  <a:ahLst/>
                  <a:cxnLst>
                    <a:cxn ang="T8">
                      <a:pos x="T0" y="T1"/>
                    </a:cxn>
                    <a:cxn ang="T9">
                      <a:pos x="T2" y="T3"/>
                    </a:cxn>
                    <a:cxn ang="T10">
                      <a:pos x="T4" y="T5"/>
                    </a:cxn>
                    <a:cxn ang="T11">
                      <a:pos x="T6" y="T7"/>
                    </a:cxn>
                  </a:cxnLst>
                  <a:rect l="T12" t="T13" r="T14" b="T15"/>
                  <a:pathLst>
                    <a:path w="92" h="92">
                      <a:moveTo>
                        <a:pt x="0" y="92"/>
                      </a:moveTo>
                      <a:lnTo>
                        <a:pt x="92" y="45"/>
                      </a:lnTo>
                      <a:lnTo>
                        <a:pt x="0" y="0"/>
                      </a:lnTo>
                      <a:lnTo>
                        <a:pt x="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248858" name="Group 50"/>
            <p:cNvGrpSpPr>
              <a:grpSpLocks/>
            </p:cNvGrpSpPr>
            <p:nvPr/>
          </p:nvGrpSpPr>
          <p:grpSpPr bwMode="auto">
            <a:xfrm>
              <a:off x="1728788" y="2317750"/>
              <a:ext cx="1046162" cy="153988"/>
              <a:chOff x="1840" y="1590"/>
              <a:chExt cx="321" cy="47"/>
            </a:xfrm>
          </p:grpSpPr>
          <p:sp>
            <p:nvSpPr>
              <p:cNvPr id="248876" name="Line 51"/>
              <p:cNvSpPr>
                <a:spLocks noChangeShapeType="1"/>
              </p:cNvSpPr>
              <p:nvPr/>
            </p:nvSpPr>
            <p:spPr bwMode="auto">
              <a:xfrm>
                <a:off x="1884" y="1613"/>
                <a:ext cx="240" cy="1"/>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77" name="Freeform 52"/>
              <p:cNvSpPr>
                <a:spLocks/>
              </p:cNvSpPr>
              <p:nvPr/>
            </p:nvSpPr>
            <p:spPr bwMode="auto">
              <a:xfrm>
                <a:off x="1840" y="1590"/>
                <a:ext cx="46" cy="46"/>
              </a:xfrm>
              <a:custGeom>
                <a:avLst/>
                <a:gdLst>
                  <a:gd name="T0" fmla="*/ 1 w 91"/>
                  <a:gd name="T1" fmla="*/ 0 h 91"/>
                  <a:gd name="T2" fmla="*/ 0 w 91"/>
                  <a:gd name="T3" fmla="*/ 1 h 91"/>
                  <a:gd name="T4" fmla="*/ 1 w 91"/>
                  <a:gd name="T5" fmla="*/ 1 h 91"/>
                  <a:gd name="T6" fmla="*/ 1 w 91"/>
                  <a:gd name="T7" fmla="*/ 0 h 91"/>
                  <a:gd name="T8" fmla="*/ 0 60000 65536"/>
                  <a:gd name="T9" fmla="*/ 0 60000 65536"/>
                  <a:gd name="T10" fmla="*/ 0 60000 65536"/>
                  <a:gd name="T11" fmla="*/ 0 60000 65536"/>
                  <a:gd name="T12" fmla="*/ 0 w 91"/>
                  <a:gd name="T13" fmla="*/ 0 h 91"/>
                  <a:gd name="T14" fmla="*/ 91 w 91"/>
                  <a:gd name="T15" fmla="*/ 91 h 91"/>
                </a:gdLst>
                <a:ahLst/>
                <a:cxnLst>
                  <a:cxn ang="T8">
                    <a:pos x="T0" y="T1"/>
                  </a:cxn>
                  <a:cxn ang="T9">
                    <a:pos x="T2" y="T3"/>
                  </a:cxn>
                  <a:cxn ang="T10">
                    <a:pos x="T4" y="T5"/>
                  </a:cxn>
                  <a:cxn ang="T11">
                    <a:pos x="T6" y="T7"/>
                  </a:cxn>
                </a:cxnLst>
                <a:rect l="T12" t="T13" r="T14" b="T15"/>
                <a:pathLst>
                  <a:path w="91" h="91">
                    <a:moveTo>
                      <a:pt x="91" y="0"/>
                    </a:moveTo>
                    <a:lnTo>
                      <a:pt x="0" y="47"/>
                    </a:lnTo>
                    <a:lnTo>
                      <a:pt x="91" y="91"/>
                    </a:lnTo>
                    <a:lnTo>
                      <a:pt x="91" y="0"/>
                    </a:lnTo>
                    <a:close/>
                  </a:path>
                </a:pathLst>
              </a:custGeom>
              <a:solidFill>
                <a:schemeClr val="bg1"/>
              </a:solidFill>
              <a:ln w="9525">
                <a:solidFill>
                  <a:schemeClr val="tx1"/>
                </a:solidFill>
                <a:round/>
                <a:headEnd/>
                <a:tailEnd/>
              </a:ln>
            </p:spPr>
            <p:txBody>
              <a:bodyPr/>
              <a:lstStyle/>
              <a:p>
                <a:endParaRPr lang="en-US"/>
              </a:p>
            </p:txBody>
          </p:sp>
          <p:sp>
            <p:nvSpPr>
              <p:cNvPr id="248878" name="Freeform 53"/>
              <p:cNvSpPr>
                <a:spLocks/>
              </p:cNvSpPr>
              <p:nvPr/>
            </p:nvSpPr>
            <p:spPr bwMode="auto">
              <a:xfrm>
                <a:off x="2115" y="1591"/>
                <a:ext cx="46" cy="46"/>
              </a:xfrm>
              <a:custGeom>
                <a:avLst/>
                <a:gdLst>
                  <a:gd name="T0" fmla="*/ 0 w 91"/>
                  <a:gd name="T1" fmla="*/ 1 h 91"/>
                  <a:gd name="T2" fmla="*/ 1 w 91"/>
                  <a:gd name="T3" fmla="*/ 1 h 91"/>
                  <a:gd name="T4" fmla="*/ 0 w 91"/>
                  <a:gd name="T5" fmla="*/ 0 h 91"/>
                  <a:gd name="T6" fmla="*/ 0 w 91"/>
                  <a:gd name="T7" fmla="*/ 1 h 91"/>
                  <a:gd name="T8" fmla="*/ 0 60000 65536"/>
                  <a:gd name="T9" fmla="*/ 0 60000 65536"/>
                  <a:gd name="T10" fmla="*/ 0 60000 65536"/>
                  <a:gd name="T11" fmla="*/ 0 60000 65536"/>
                  <a:gd name="T12" fmla="*/ 0 w 91"/>
                  <a:gd name="T13" fmla="*/ 0 h 91"/>
                  <a:gd name="T14" fmla="*/ 91 w 91"/>
                  <a:gd name="T15" fmla="*/ 91 h 91"/>
                </a:gdLst>
                <a:ahLst/>
                <a:cxnLst>
                  <a:cxn ang="T8">
                    <a:pos x="T0" y="T1"/>
                  </a:cxn>
                  <a:cxn ang="T9">
                    <a:pos x="T2" y="T3"/>
                  </a:cxn>
                  <a:cxn ang="T10">
                    <a:pos x="T4" y="T5"/>
                  </a:cxn>
                  <a:cxn ang="T11">
                    <a:pos x="T6" y="T7"/>
                  </a:cxn>
                </a:cxnLst>
                <a:rect l="T12" t="T13" r="T14" b="T15"/>
                <a:pathLst>
                  <a:path w="91" h="91">
                    <a:moveTo>
                      <a:pt x="0" y="91"/>
                    </a:moveTo>
                    <a:lnTo>
                      <a:pt x="91" y="45"/>
                    </a:lnTo>
                    <a:lnTo>
                      <a:pt x="0" y="0"/>
                    </a:lnTo>
                    <a:lnTo>
                      <a:pt x="0" y="91"/>
                    </a:lnTo>
                    <a:close/>
                  </a:path>
                </a:pathLst>
              </a:custGeom>
              <a:solidFill>
                <a:schemeClr val="bg1"/>
              </a:solidFill>
              <a:ln w="9525">
                <a:solidFill>
                  <a:schemeClr val="tx1"/>
                </a:solidFill>
                <a:round/>
                <a:headEnd/>
                <a:tailEnd/>
              </a:ln>
            </p:spPr>
            <p:txBody>
              <a:bodyPr/>
              <a:lstStyle/>
              <a:p>
                <a:endParaRPr lang="en-US"/>
              </a:p>
            </p:txBody>
          </p:sp>
        </p:grpSp>
        <p:grpSp>
          <p:nvGrpSpPr>
            <p:cNvPr id="248859" name="Group 54"/>
            <p:cNvGrpSpPr>
              <a:grpSpLocks/>
            </p:cNvGrpSpPr>
            <p:nvPr/>
          </p:nvGrpSpPr>
          <p:grpSpPr bwMode="auto">
            <a:xfrm>
              <a:off x="2774950" y="2317750"/>
              <a:ext cx="2327275" cy="153988"/>
              <a:chOff x="2161" y="1590"/>
              <a:chExt cx="713" cy="47"/>
            </a:xfrm>
          </p:grpSpPr>
          <p:sp>
            <p:nvSpPr>
              <p:cNvPr id="248873" name="Line 55"/>
              <p:cNvSpPr>
                <a:spLocks noChangeShapeType="1"/>
              </p:cNvSpPr>
              <p:nvPr/>
            </p:nvSpPr>
            <p:spPr bwMode="auto">
              <a:xfrm>
                <a:off x="2205" y="1613"/>
                <a:ext cx="632" cy="1"/>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74" name="Freeform 56"/>
              <p:cNvSpPr>
                <a:spLocks/>
              </p:cNvSpPr>
              <p:nvPr/>
            </p:nvSpPr>
            <p:spPr bwMode="auto">
              <a:xfrm>
                <a:off x="2161" y="1590"/>
                <a:ext cx="46" cy="46"/>
              </a:xfrm>
              <a:custGeom>
                <a:avLst/>
                <a:gdLst>
                  <a:gd name="T0" fmla="*/ 0 w 94"/>
                  <a:gd name="T1" fmla="*/ 0 h 91"/>
                  <a:gd name="T2" fmla="*/ 0 w 94"/>
                  <a:gd name="T3" fmla="*/ 1 h 91"/>
                  <a:gd name="T4" fmla="*/ 0 w 94"/>
                  <a:gd name="T5" fmla="*/ 1 h 91"/>
                  <a:gd name="T6" fmla="*/ 0 w 94"/>
                  <a:gd name="T7" fmla="*/ 0 h 91"/>
                  <a:gd name="T8" fmla="*/ 0 60000 65536"/>
                  <a:gd name="T9" fmla="*/ 0 60000 65536"/>
                  <a:gd name="T10" fmla="*/ 0 60000 65536"/>
                  <a:gd name="T11" fmla="*/ 0 60000 65536"/>
                  <a:gd name="T12" fmla="*/ 0 w 94"/>
                  <a:gd name="T13" fmla="*/ 0 h 91"/>
                  <a:gd name="T14" fmla="*/ 94 w 94"/>
                  <a:gd name="T15" fmla="*/ 91 h 91"/>
                </a:gdLst>
                <a:ahLst/>
                <a:cxnLst>
                  <a:cxn ang="T8">
                    <a:pos x="T0" y="T1"/>
                  </a:cxn>
                  <a:cxn ang="T9">
                    <a:pos x="T2" y="T3"/>
                  </a:cxn>
                  <a:cxn ang="T10">
                    <a:pos x="T4" y="T5"/>
                  </a:cxn>
                  <a:cxn ang="T11">
                    <a:pos x="T6" y="T7"/>
                  </a:cxn>
                </a:cxnLst>
                <a:rect l="T12" t="T13" r="T14" b="T15"/>
                <a:pathLst>
                  <a:path w="94" h="91">
                    <a:moveTo>
                      <a:pt x="94" y="0"/>
                    </a:moveTo>
                    <a:lnTo>
                      <a:pt x="0" y="47"/>
                    </a:lnTo>
                    <a:lnTo>
                      <a:pt x="94" y="91"/>
                    </a:lnTo>
                    <a:lnTo>
                      <a:pt x="94" y="0"/>
                    </a:lnTo>
                    <a:close/>
                  </a:path>
                </a:pathLst>
              </a:custGeom>
              <a:solidFill>
                <a:schemeClr val="bg1"/>
              </a:solidFill>
              <a:ln w="9525">
                <a:solidFill>
                  <a:schemeClr val="tx1"/>
                </a:solidFill>
                <a:round/>
                <a:headEnd/>
                <a:tailEnd/>
              </a:ln>
            </p:spPr>
            <p:txBody>
              <a:bodyPr/>
              <a:lstStyle/>
              <a:p>
                <a:endParaRPr lang="en-US"/>
              </a:p>
            </p:txBody>
          </p:sp>
          <p:sp>
            <p:nvSpPr>
              <p:cNvPr id="248875" name="Freeform 57"/>
              <p:cNvSpPr>
                <a:spLocks/>
              </p:cNvSpPr>
              <p:nvPr/>
            </p:nvSpPr>
            <p:spPr bwMode="auto">
              <a:xfrm>
                <a:off x="2828" y="1591"/>
                <a:ext cx="46" cy="46"/>
              </a:xfrm>
              <a:custGeom>
                <a:avLst/>
                <a:gdLst>
                  <a:gd name="T0" fmla="*/ 0 w 91"/>
                  <a:gd name="T1" fmla="*/ 1 h 91"/>
                  <a:gd name="T2" fmla="*/ 1 w 91"/>
                  <a:gd name="T3" fmla="*/ 1 h 91"/>
                  <a:gd name="T4" fmla="*/ 0 w 91"/>
                  <a:gd name="T5" fmla="*/ 0 h 91"/>
                  <a:gd name="T6" fmla="*/ 0 w 91"/>
                  <a:gd name="T7" fmla="*/ 1 h 91"/>
                  <a:gd name="T8" fmla="*/ 0 60000 65536"/>
                  <a:gd name="T9" fmla="*/ 0 60000 65536"/>
                  <a:gd name="T10" fmla="*/ 0 60000 65536"/>
                  <a:gd name="T11" fmla="*/ 0 60000 65536"/>
                  <a:gd name="T12" fmla="*/ 0 w 91"/>
                  <a:gd name="T13" fmla="*/ 0 h 91"/>
                  <a:gd name="T14" fmla="*/ 91 w 91"/>
                  <a:gd name="T15" fmla="*/ 91 h 91"/>
                </a:gdLst>
                <a:ahLst/>
                <a:cxnLst>
                  <a:cxn ang="T8">
                    <a:pos x="T0" y="T1"/>
                  </a:cxn>
                  <a:cxn ang="T9">
                    <a:pos x="T2" y="T3"/>
                  </a:cxn>
                  <a:cxn ang="T10">
                    <a:pos x="T4" y="T5"/>
                  </a:cxn>
                  <a:cxn ang="T11">
                    <a:pos x="T6" y="T7"/>
                  </a:cxn>
                </a:cxnLst>
                <a:rect l="T12" t="T13" r="T14" b="T15"/>
                <a:pathLst>
                  <a:path w="91" h="91">
                    <a:moveTo>
                      <a:pt x="0" y="91"/>
                    </a:moveTo>
                    <a:lnTo>
                      <a:pt x="91" y="45"/>
                    </a:lnTo>
                    <a:lnTo>
                      <a:pt x="0" y="0"/>
                    </a:lnTo>
                    <a:lnTo>
                      <a:pt x="0" y="91"/>
                    </a:lnTo>
                    <a:close/>
                  </a:path>
                </a:pathLst>
              </a:custGeom>
              <a:solidFill>
                <a:schemeClr val="bg1"/>
              </a:solidFill>
              <a:ln w="9525">
                <a:solidFill>
                  <a:schemeClr val="tx1"/>
                </a:solidFill>
                <a:round/>
                <a:headEnd/>
                <a:tailEnd/>
              </a:ln>
            </p:spPr>
            <p:txBody>
              <a:bodyPr/>
              <a:lstStyle/>
              <a:p>
                <a:endParaRPr lang="en-US"/>
              </a:p>
            </p:txBody>
          </p:sp>
        </p:grpSp>
        <p:grpSp>
          <p:nvGrpSpPr>
            <p:cNvPr id="248860" name="Group 58"/>
            <p:cNvGrpSpPr>
              <a:grpSpLocks/>
            </p:cNvGrpSpPr>
            <p:nvPr/>
          </p:nvGrpSpPr>
          <p:grpSpPr bwMode="auto">
            <a:xfrm>
              <a:off x="5102225" y="2317750"/>
              <a:ext cx="2092325" cy="153988"/>
              <a:chOff x="2874" y="1590"/>
              <a:chExt cx="642" cy="47"/>
            </a:xfrm>
          </p:grpSpPr>
          <p:sp>
            <p:nvSpPr>
              <p:cNvPr id="248870" name="Line 59"/>
              <p:cNvSpPr>
                <a:spLocks noChangeShapeType="1"/>
              </p:cNvSpPr>
              <p:nvPr/>
            </p:nvSpPr>
            <p:spPr bwMode="auto">
              <a:xfrm>
                <a:off x="2918" y="1613"/>
                <a:ext cx="560" cy="1"/>
              </a:xfrm>
              <a:prstGeom prst="line">
                <a:avLst/>
              </a:prstGeom>
              <a:noFill/>
              <a:ln w="1111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71" name="Freeform 60"/>
              <p:cNvSpPr>
                <a:spLocks/>
              </p:cNvSpPr>
              <p:nvPr/>
            </p:nvSpPr>
            <p:spPr bwMode="auto">
              <a:xfrm>
                <a:off x="2874" y="1590"/>
                <a:ext cx="46" cy="46"/>
              </a:xfrm>
              <a:custGeom>
                <a:avLst/>
                <a:gdLst>
                  <a:gd name="T0" fmla="*/ 0 w 93"/>
                  <a:gd name="T1" fmla="*/ 0 h 91"/>
                  <a:gd name="T2" fmla="*/ 0 w 93"/>
                  <a:gd name="T3" fmla="*/ 1 h 91"/>
                  <a:gd name="T4" fmla="*/ 0 w 93"/>
                  <a:gd name="T5" fmla="*/ 1 h 91"/>
                  <a:gd name="T6" fmla="*/ 0 w 93"/>
                  <a:gd name="T7" fmla="*/ 0 h 91"/>
                  <a:gd name="T8" fmla="*/ 0 60000 65536"/>
                  <a:gd name="T9" fmla="*/ 0 60000 65536"/>
                  <a:gd name="T10" fmla="*/ 0 60000 65536"/>
                  <a:gd name="T11" fmla="*/ 0 60000 65536"/>
                  <a:gd name="T12" fmla="*/ 0 w 93"/>
                  <a:gd name="T13" fmla="*/ 0 h 91"/>
                  <a:gd name="T14" fmla="*/ 93 w 93"/>
                  <a:gd name="T15" fmla="*/ 91 h 91"/>
                </a:gdLst>
                <a:ahLst/>
                <a:cxnLst>
                  <a:cxn ang="T8">
                    <a:pos x="T0" y="T1"/>
                  </a:cxn>
                  <a:cxn ang="T9">
                    <a:pos x="T2" y="T3"/>
                  </a:cxn>
                  <a:cxn ang="T10">
                    <a:pos x="T4" y="T5"/>
                  </a:cxn>
                  <a:cxn ang="T11">
                    <a:pos x="T6" y="T7"/>
                  </a:cxn>
                </a:cxnLst>
                <a:rect l="T12" t="T13" r="T14" b="T15"/>
                <a:pathLst>
                  <a:path w="93" h="91">
                    <a:moveTo>
                      <a:pt x="93" y="0"/>
                    </a:moveTo>
                    <a:lnTo>
                      <a:pt x="0" y="47"/>
                    </a:lnTo>
                    <a:lnTo>
                      <a:pt x="93" y="91"/>
                    </a:lnTo>
                    <a:lnTo>
                      <a:pt x="93" y="0"/>
                    </a:lnTo>
                    <a:close/>
                  </a:path>
                </a:pathLst>
              </a:custGeom>
              <a:solidFill>
                <a:schemeClr val="bg1"/>
              </a:solidFill>
              <a:ln w="9525">
                <a:solidFill>
                  <a:schemeClr val="tx1"/>
                </a:solidFill>
                <a:round/>
                <a:headEnd/>
                <a:tailEnd/>
              </a:ln>
            </p:spPr>
            <p:txBody>
              <a:bodyPr/>
              <a:lstStyle/>
              <a:p>
                <a:endParaRPr lang="en-US"/>
              </a:p>
            </p:txBody>
          </p:sp>
          <p:sp>
            <p:nvSpPr>
              <p:cNvPr id="248872" name="Freeform 61"/>
              <p:cNvSpPr>
                <a:spLocks/>
              </p:cNvSpPr>
              <p:nvPr/>
            </p:nvSpPr>
            <p:spPr bwMode="auto">
              <a:xfrm>
                <a:off x="3469" y="1591"/>
                <a:ext cx="47" cy="46"/>
              </a:xfrm>
              <a:custGeom>
                <a:avLst/>
                <a:gdLst>
                  <a:gd name="T0" fmla="*/ 0 w 93"/>
                  <a:gd name="T1" fmla="*/ 1 h 91"/>
                  <a:gd name="T2" fmla="*/ 1 w 93"/>
                  <a:gd name="T3" fmla="*/ 1 h 91"/>
                  <a:gd name="T4" fmla="*/ 0 w 93"/>
                  <a:gd name="T5" fmla="*/ 0 h 91"/>
                  <a:gd name="T6" fmla="*/ 0 w 93"/>
                  <a:gd name="T7" fmla="*/ 1 h 91"/>
                  <a:gd name="T8" fmla="*/ 0 60000 65536"/>
                  <a:gd name="T9" fmla="*/ 0 60000 65536"/>
                  <a:gd name="T10" fmla="*/ 0 60000 65536"/>
                  <a:gd name="T11" fmla="*/ 0 60000 65536"/>
                  <a:gd name="T12" fmla="*/ 0 w 93"/>
                  <a:gd name="T13" fmla="*/ 0 h 91"/>
                  <a:gd name="T14" fmla="*/ 93 w 93"/>
                  <a:gd name="T15" fmla="*/ 91 h 91"/>
                </a:gdLst>
                <a:ahLst/>
                <a:cxnLst>
                  <a:cxn ang="T8">
                    <a:pos x="T0" y="T1"/>
                  </a:cxn>
                  <a:cxn ang="T9">
                    <a:pos x="T2" y="T3"/>
                  </a:cxn>
                  <a:cxn ang="T10">
                    <a:pos x="T4" y="T5"/>
                  </a:cxn>
                  <a:cxn ang="T11">
                    <a:pos x="T6" y="T7"/>
                  </a:cxn>
                </a:cxnLst>
                <a:rect l="T12" t="T13" r="T14" b="T15"/>
                <a:pathLst>
                  <a:path w="93" h="91">
                    <a:moveTo>
                      <a:pt x="0" y="91"/>
                    </a:moveTo>
                    <a:lnTo>
                      <a:pt x="93" y="45"/>
                    </a:lnTo>
                    <a:lnTo>
                      <a:pt x="0" y="0"/>
                    </a:lnTo>
                    <a:lnTo>
                      <a:pt x="0" y="91"/>
                    </a:lnTo>
                    <a:close/>
                  </a:path>
                </a:pathLst>
              </a:custGeom>
              <a:solidFill>
                <a:schemeClr val="bg1"/>
              </a:solidFill>
              <a:ln w="9525">
                <a:solidFill>
                  <a:schemeClr val="tx1"/>
                </a:solidFill>
                <a:round/>
                <a:headEnd/>
                <a:tailEnd/>
              </a:ln>
            </p:spPr>
            <p:txBody>
              <a:bodyPr/>
              <a:lstStyle/>
              <a:p>
                <a:endParaRPr lang="en-US"/>
              </a:p>
            </p:txBody>
          </p:sp>
        </p:grpSp>
        <p:sp>
          <p:nvSpPr>
            <p:cNvPr id="248865" name="Rectangle 66"/>
            <p:cNvSpPr>
              <a:spLocks noChangeArrowheads="1"/>
            </p:cNvSpPr>
            <p:nvPr/>
          </p:nvSpPr>
          <p:spPr bwMode="auto">
            <a:xfrm>
              <a:off x="3556000" y="3238500"/>
              <a:ext cx="831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solidFill>
                    <a:srgbClr val="000000"/>
                  </a:solidFill>
                </a:rPr>
                <a:t>Strip B</a:t>
              </a:r>
            </a:p>
          </p:txBody>
        </p:sp>
        <p:sp>
          <p:nvSpPr>
            <p:cNvPr id="248866" name="Rectangle 67"/>
            <p:cNvSpPr>
              <a:spLocks noChangeArrowheads="1"/>
            </p:cNvSpPr>
            <p:nvPr/>
          </p:nvSpPr>
          <p:spPr bwMode="auto">
            <a:xfrm>
              <a:off x="5902325" y="3238500"/>
              <a:ext cx="831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solidFill>
                    <a:srgbClr val="000000"/>
                  </a:solidFill>
                </a:rPr>
                <a:t>Strip C</a:t>
              </a:r>
            </a:p>
          </p:txBody>
        </p:sp>
        <p:sp>
          <p:nvSpPr>
            <p:cNvPr id="248869" name="Rectangle 70"/>
            <p:cNvSpPr>
              <a:spLocks noChangeArrowheads="1"/>
            </p:cNvSpPr>
            <p:nvPr/>
          </p:nvSpPr>
          <p:spPr bwMode="auto">
            <a:xfrm>
              <a:off x="1382713" y="5454650"/>
              <a:ext cx="6389687" cy="46038"/>
            </a:xfrm>
            <a:prstGeom prst="rect">
              <a:avLst/>
            </a:prstGeom>
            <a:solidFill>
              <a:schemeClr val="tx1"/>
            </a:solidFill>
            <a:ln w="9525">
              <a:solidFill>
                <a:schemeClr val="tx1"/>
              </a:solidFill>
              <a:miter lim="800000"/>
              <a:headEnd/>
              <a:tailEnd/>
            </a:ln>
          </p:spPr>
          <p:txBody>
            <a:bodyPr/>
            <a:lstStyle/>
            <a:p>
              <a:endParaRPr lang="en-US"/>
            </a:p>
          </p:txBody>
        </p:sp>
      </p:grpSp>
      <p:sp>
        <p:nvSpPr>
          <p:cNvPr id="248835" name="Rectangle 2"/>
          <p:cNvSpPr>
            <a:spLocks noGrp="1" noChangeArrowheads="1"/>
          </p:cNvSpPr>
          <p:nvPr>
            <p:ph type="title"/>
          </p:nvPr>
        </p:nvSpPr>
        <p:spPr>
          <a:xfrm>
            <a:off x="187325" y="228600"/>
            <a:ext cx="8686800" cy="1031875"/>
          </a:xfrm>
        </p:spPr>
        <p:txBody>
          <a:bodyPr/>
          <a:lstStyle/>
          <a:p>
            <a:pPr eaLnBrk="1" hangingPunct="1"/>
            <a:r>
              <a:rPr lang="en-US" dirty="0">
                <a:solidFill>
                  <a:srgbClr val="2D2DB9"/>
                </a:solidFill>
                <a:ea typeface="ＭＳ Ｐゴシック" pitchFamily="34" charset="-128"/>
              </a:rPr>
              <a:t>Effect of Openings for Lateral Load Perpendicular to the Wall</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088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69009D0-1FD6-4EBB-B97B-B6DC243AD9B3}" type="slidenum">
              <a:rPr lang="en-US" sz="900">
                <a:solidFill>
                  <a:schemeClr val="accent2"/>
                </a:solidFill>
              </a:rPr>
              <a:pPr eaLnBrk="1" hangingPunct="1"/>
              <a:t>114</a:t>
            </a:fld>
            <a:endParaRPr lang="en-US" sz="900">
              <a:solidFill>
                <a:schemeClr val="accent2"/>
              </a:solidFill>
            </a:endParaRPr>
          </a:p>
        </p:txBody>
      </p:sp>
      <p:graphicFrame>
        <p:nvGraphicFramePr>
          <p:cNvPr id="250885" name="Object 4" descr="Actions in Strip B = Original Actions multiplied by Effective Width B over Actual Width B"/>
          <p:cNvGraphicFramePr>
            <a:graphicFrameLocks noChangeAspect="1"/>
          </p:cNvGraphicFramePr>
          <p:nvPr>
            <p:extLst>
              <p:ext uri="{D42A27DB-BD31-4B8C-83A1-F6EECF244321}">
                <p14:modId xmlns:p14="http://schemas.microsoft.com/office/powerpoint/2010/main" val="1379113495"/>
              </p:ext>
            </p:extLst>
          </p:nvPr>
        </p:nvGraphicFramePr>
        <p:xfrm>
          <a:off x="450850" y="3727450"/>
          <a:ext cx="8242300" cy="1114425"/>
        </p:xfrm>
        <a:graphic>
          <a:graphicData uri="http://schemas.openxmlformats.org/presentationml/2006/ole">
            <mc:AlternateContent xmlns:mc="http://schemas.openxmlformats.org/markup-compatibility/2006">
              <mc:Choice xmlns:v="urn:schemas-microsoft-com:vml" Requires="v">
                <p:oleObj spid="_x0000_s250951" name="Equation" r:id="rId4" imgW="4324453" imgH="542836" progId="Equation.3">
                  <p:embed/>
                </p:oleObj>
              </mc:Choice>
              <mc:Fallback>
                <p:oleObj name="Equation" r:id="rId4" imgW="4324453" imgH="542836"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850" y="3727450"/>
                        <a:ext cx="8242300" cy="1114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50882" name="Content Placeholder 1"/>
          <p:cNvSpPr>
            <a:spLocks noGrp="1"/>
          </p:cNvSpPr>
          <p:nvPr>
            <p:ph idx="1"/>
          </p:nvPr>
        </p:nvSpPr>
        <p:spPr>
          <a:xfrm>
            <a:off x="562233" y="1420813"/>
            <a:ext cx="8019535" cy="2282825"/>
          </a:xfrm>
        </p:spPr>
        <p:txBody>
          <a:bodyPr/>
          <a:lstStyle/>
          <a:p>
            <a:pPr marL="0" indent="0">
              <a:buFont typeface="Arial" pitchFamily="34" charset="0"/>
              <a:buNone/>
            </a:pPr>
            <a:r>
              <a:rPr lang="en-US" sz="2800" dirty="0">
                <a:ea typeface="ＭＳ Ｐゴシック" pitchFamily="34" charset="-128"/>
              </a:rPr>
              <a:t>Openings increase most original design actions on each strip by a factor equal to the ratio of the effective width of the strip divided by the actual width</a:t>
            </a:r>
          </a:p>
        </p:txBody>
      </p:sp>
      <p:sp>
        <p:nvSpPr>
          <p:cNvPr id="250881"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Effect of Openings</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293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1D4D33E-739D-4E28-AB45-3A9A13B58162}" type="slidenum">
              <a:rPr lang="en-US" sz="900">
                <a:solidFill>
                  <a:schemeClr val="accent2"/>
                </a:solidFill>
              </a:rPr>
              <a:pPr eaLnBrk="1" hangingPunct="1"/>
              <a:t>115</a:t>
            </a:fld>
            <a:endParaRPr lang="en-US" sz="900">
              <a:solidFill>
                <a:schemeClr val="accent2"/>
              </a:solidFill>
            </a:endParaRPr>
          </a:p>
        </p:txBody>
      </p:sp>
      <p:grpSp>
        <p:nvGrpSpPr>
          <p:cNvPr id="2" name="Group 1" descr="Moment diagrams are shown for moment due to eccentricity and for wind or seismic loading.&#10;"/>
          <p:cNvGrpSpPr/>
          <p:nvPr/>
        </p:nvGrpSpPr>
        <p:grpSpPr>
          <a:xfrm>
            <a:off x="387350" y="3294063"/>
            <a:ext cx="5394325" cy="2678112"/>
            <a:chOff x="387350" y="3294063"/>
            <a:chExt cx="5394325" cy="2678112"/>
          </a:xfrm>
        </p:grpSpPr>
        <p:grpSp>
          <p:nvGrpSpPr>
            <p:cNvPr id="252933" name="Group 39"/>
            <p:cNvGrpSpPr>
              <a:grpSpLocks/>
            </p:cNvGrpSpPr>
            <p:nvPr/>
          </p:nvGrpSpPr>
          <p:grpSpPr bwMode="auto">
            <a:xfrm>
              <a:off x="387350" y="3294063"/>
              <a:ext cx="5394325" cy="2678112"/>
              <a:chOff x="207" y="2340"/>
              <a:chExt cx="3398" cy="1687"/>
            </a:xfrm>
          </p:grpSpPr>
          <p:sp>
            <p:nvSpPr>
              <p:cNvPr id="252938" name="Line 40"/>
              <p:cNvSpPr>
                <a:spLocks noChangeShapeType="1"/>
              </p:cNvSpPr>
              <p:nvPr/>
            </p:nvSpPr>
            <p:spPr bwMode="auto">
              <a:xfrm>
                <a:off x="232" y="2680"/>
                <a:ext cx="3373" cy="2"/>
              </a:xfrm>
              <a:prstGeom prst="line">
                <a:avLst/>
              </a:prstGeom>
              <a:noFill/>
              <a:ln w="7938">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939" name="Line 41"/>
              <p:cNvSpPr>
                <a:spLocks noChangeShapeType="1"/>
              </p:cNvSpPr>
              <p:nvPr/>
            </p:nvSpPr>
            <p:spPr bwMode="auto">
              <a:xfrm>
                <a:off x="207" y="2425"/>
                <a:ext cx="2" cy="15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940" name="Freeform 42"/>
              <p:cNvSpPr>
                <a:spLocks/>
              </p:cNvSpPr>
              <p:nvPr/>
            </p:nvSpPr>
            <p:spPr bwMode="auto">
              <a:xfrm>
                <a:off x="213" y="2682"/>
                <a:ext cx="217" cy="1326"/>
              </a:xfrm>
              <a:custGeom>
                <a:avLst/>
                <a:gdLst>
                  <a:gd name="T0" fmla="*/ 0 w 274"/>
                  <a:gd name="T1" fmla="*/ 0 h 1674"/>
                  <a:gd name="T2" fmla="*/ 13 w 274"/>
                  <a:gd name="T3" fmla="*/ 0 h 1674"/>
                  <a:gd name="T4" fmla="*/ 0 w 274"/>
                  <a:gd name="T5" fmla="*/ 80 h 1674"/>
                  <a:gd name="T6" fmla="*/ 0 w 274"/>
                  <a:gd name="T7" fmla="*/ 0 h 1674"/>
                  <a:gd name="T8" fmla="*/ 0 60000 65536"/>
                  <a:gd name="T9" fmla="*/ 0 60000 65536"/>
                  <a:gd name="T10" fmla="*/ 0 60000 65536"/>
                  <a:gd name="T11" fmla="*/ 0 60000 65536"/>
                  <a:gd name="T12" fmla="*/ 0 w 274"/>
                  <a:gd name="T13" fmla="*/ 0 h 1674"/>
                  <a:gd name="T14" fmla="*/ 274 w 274"/>
                  <a:gd name="T15" fmla="*/ 1674 h 1674"/>
                </a:gdLst>
                <a:ahLst/>
                <a:cxnLst>
                  <a:cxn ang="T8">
                    <a:pos x="T0" y="T1"/>
                  </a:cxn>
                  <a:cxn ang="T9">
                    <a:pos x="T2" y="T3"/>
                  </a:cxn>
                  <a:cxn ang="T10">
                    <a:pos x="T4" y="T5"/>
                  </a:cxn>
                  <a:cxn ang="T11">
                    <a:pos x="T6" y="T7"/>
                  </a:cxn>
                </a:cxnLst>
                <a:rect l="T12" t="T13" r="T14" b="T15"/>
                <a:pathLst>
                  <a:path w="274" h="1674">
                    <a:moveTo>
                      <a:pt x="0" y="0"/>
                    </a:moveTo>
                    <a:lnTo>
                      <a:pt x="274" y="0"/>
                    </a:lnTo>
                    <a:lnTo>
                      <a:pt x="0" y="1674"/>
                    </a:lnTo>
                    <a:lnTo>
                      <a:pt x="0" y="0"/>
                    </a:lnTo>
                    <a:close/>
                  </a:path>
                </a:pathLst>
              </a:custGeom>
              <a:solidFill>
                <a:srgbClr val="CCCCFF"/>
              </a:solidFill>
              <a:ln w="9525">
                <a:solidFill>
                  <a:schemeClr val="tx1"/>
                </a:solidFill>
                <a:round/>
                <a:headEnd/>
                <a:tailEnd/>
              </a:ln>
            </p:spPr>
            <p:txBody>
              <a:bodyPr/>
              <a:lstStyle/>
              <a:p>
                <a:endParaRPr lang="en-US"/>
              </a:p>
            </p:txBody>
          </p:sp>
          <p:sp>
            <p:nvSpPr>
              <p:cNvPr id="252941" name="Freeform 43"/>
              <p:cNvSpPr>
                <a:spLocks/>
              </p:cNvSpPr>
              <p:nvPr/>
            </p:nvSpPr>
            <p:spPr bwMode="auto">
              <a:xfrm>
                <a:off x="213" y="2682"/>
                <a:ext cx="217" cy="1326"/>
              </a:xfrm>
              <a:custGeom>
                <a:avLst/>
                <a:gdLst>
                  <a:gd name="T0" fmla="*/ 0 w 274"/>
                  <a:gd name="T1" fmla="*/ 0 h 1674"/>
                  <a:gd name="T2" fmla="*/ 13 w 274"/>
                  <a:gd name="T3" fmla="*/ 0 h 1674"/>
                  <a:gd name="T4" fmla="*/ 0 w 274"/>
                  <a:gd name="T5" fmla="*/ 80 h 1674"/>
                  <a:gd name="T6" fmla="*/ 0 w 274"/>
                  <a:gd name="T7" fmla="*/ 0 h 1674"/>
                  <a:gd name="T8" fmla="*/ 0 60000 65536"/>
                  <a:gd name="T9" fmla="*/ 0 60000 65536"/>
                  <a:gd name="T10" fmla="*/ 0 60000 65536"/>
                  <a:gd name="T11" fmla="*/ 0 60000 65536"/>
                  <a:gd name="T12" fmla="*/ 0 w 274"/>
                  <a:gd name="T13" fmla="*/ 0 h 1674"/>
                  <a:gd name="T14" fmla="*/ 274 w 274"/>
                  <a:gd name="T15" fmla="*/ 1674 h 1674"/>
                </a:gdLst>
                <a:ahLst/>
                <a:cxnLst>
                  <a:cxn ang="T8">
                    <a:pos x="T0" y="T1"/>
                  </a:cxn>
                  <a:cxn ang="T9">
                    <a:pos x="T2" y="T3"/>
                  </a:cxn>
                  <a:cxn ang="T10">
                    <a:pos x="T4" y="T5"/>
                  </a:cxn>
                  <a:cxn ang="T11">
                    <a:pos x="T6" y="T7"/>
                  </a:cxn>
                </a:cxnLst>
                <a:rect l="T12" t="T13" r="T14" b="T15"/>
                <a:pathLst>
                  <a:path w="274" h="1674">
                    <a:moveTo>
                      <a:pt x="0" y="0"/>
                    </a:moveTo>
                    <a:lnTo>
                      <a:pt x="274" y="0"/>
                    </a:lnTo>
                    <a:lnTo>
                      <a:pt x="0" y="1674"/>
                    </a:lnTo>
                    <a:lnTo>
                      <a:pt x="0" y="0"/>
                    </a:lnTo>
                    <a:close/>
                  </a:path>
                </a:pathLst>
              </a:custGeom>
              <a:noFill/>
              <a:ln w="95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2942" name="Line 44"/>
              <p:cNvSpPr>
                <a:spLocks noChangeShapeType="1"/>
              </p:cNvSpPr>
              <p:nvPr/>
            </p:nvSpPr>
            <p:spPr bwMode="auto">
              <a:xfrm>
                <a:off x="213" y="4010"/>
                <a:ext cx="3229"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943" name="Line 45"/>
              <p:cNvSpPr>
                <a:spLocks noChangeShapeType="1"/>
              </p:cNvSpPr>
              <p:nvPr/>
            </p:nvSpPr>
            <p:spPr bwMode="auto">
              <a:xfrm>
                <a:off x="1877" y="2435"/>
                <a:ext cx="1" cy="15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944" name="Line 46"/>
              <p:cNvSpPr>
                <a:spLocks noChangeShapeType="1"/>
              </p:cNvSpPr>
              <p:nvPr/>
            </p:nvSpPr>
            <p:spPr bwMode="auto">
              <a:xfrm>
                <a:off x="3280" y="2435"/>
                <a:ext cx="2" cy="15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945" name="Freeform 47"/>
              <p:cNvSpPr>
                <a:spLocks/>
              </p:cNvSpPr>
              <p:nvPr/>
            </p:nvSpPr>
            <p:spPr bwMode="auto">
              <a:xfrm>
                <a:off x="1862" y="2454"/>
                <a:ext cx="145" cy="228"/>
              </a:xfrm>
              <a:custGeom>
                <a:avLst/>
                <a:gdLst>
                  <a:gd name="T0" fmla="*/ 0 w 182"/>
                  <a:gd name="T1" fmla="*/ 0 h 287"/>
                  <a:gd name="T2" fmla="*/ 2 w 182"/>
                  <a:gd name="T3" fmla="*/ 2 h 287"/>
                  <a:gd name="T4" fmla="*/ 2 w 182"/>
                  <a:gd name="T5" fmla="*/ 2 h 287"/>
                  <a:gd name="T6" fmla="*/ 2 w 182"/>
                  <a:gd name="T7" fmla="*/ 4 h 287"/>
                  <a:gd name="T8" fmla="*/ 2 w 182"/>
                  <a:gd name="T9" fmla="*/ 5 h 287"/>
                  <a:gd name="T10" fmla="*/ 2 w 182"/>
                  <a:gd name="T11" fmla="*/ 6 h 287"/>
                  <a:gd name="T12" fmla="*/ 2 w 182"/>
                  <a:gd name="T13" fmla="*/ 7 h 287"/>
                  <a:gd name="T14" fmla="*/ 2 w 182"/>
                  <a:gd name="T15" fmla="*/ 8 h 287"/>
                  <a:gd name="T16" fmla="*/ 2 w 182"/>
                  <a:gd name="T17" fmla="*/ 9 h 287"/>
                  <a:gd name="T18" fmla="*/ 3 w 182"/>
                  <a:gd name="T19" fmla="*/ 9 h 287"/>
                  <a:gd name="T20" fmla="*/ 4 w 182"/>
                  <a:gd name="T21" fmla="*/ 11 h 287"/>
                  <a:gd name="T22" fmla="*/ 5 w 182"/>
                  <a:gd name="T23" fmla="*/ 11 h 287"/>
                  <a:gd name="T24" fmla="*/ 6 w 182"/>
                  <a:gd name="T25" fmla="*/ 11 h 287"/>
                  <a:gd name="T26" fmla="*/ 7 w 182"/>
                  <a:gd name="T27" fmla="*/ 13 h 287"/>
                  <a:gd name="T28" fmla="*/ 7 w 182"/>
                  <a:gd name="T29" fmla="*/ 14 h 287"/>
                  <a:gd name="T30" fmla="*/ 9 w 182"/>
                  <a:gd name="T31" fmla="*/ 14 h 287"/>
                  <a:gd name="T32" fmla="*/ 9 w 182"/>
                  <a:gd name="T33" fmla="*/ 14 h 2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2"/>
                  <a:gd name="T52" fmla="*/ 0 h 287"/>
                  <a:gd name="T53" fmla="*/ 182 w 182"/>
                  <a:gd name="T54" fmla="*/ 287 h 2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2" h="287">
                    <a:moveTo>
                      <a:pt x="0" y="0"/>
                    </a:moveTo>
                    <a:lnTo>
                      <a:pt x="4" y="21"/>
                    </a:lnTo>
                    <a:lnTo>
                      <a:pt x="7" y="44"/>
                    </a:lnTo>
                    <a:lnTo>
                      <a:pt x="11" y="67"/>
                    </a:lnTo>
                    <a:lnTo>
                      <a:pt x="17" y="88"/>
                    </a:lnTo>
                    <a:lnTo>
                      <a:pt x="23" y="109"/>
                    </a:lnTo>
                    <a:lnTo>
                      <a:pt x="29" y="128"/>
                    </a:lnTo>
                    <a:lnTo>
                      <a:pt x="38" y="149"/>
                    </a:lnTo>
                    <a:lnTo>
                      <a:pt x="50" y="166"/>
                    </a:lnTo>
                    <a:lnTo>
                      <a:pt x="61" y="184"/>
                    </a:lnTo>
                    <a:lnTo>
                      <a:pt x="76" y="201"/>
                    </a:lnTo>
                    <a:lnTo>
                      <a:pt x="92" y="216"/>
                    </a:lnTo>
                    <a:lnTo>
                      <a:pt x="107" y="232"/>
                    </a:lnTo>
                    <a:lnTo>
                      <a:pt x="126" y="245"/>
                    </a:lnTo>
                    <a:lnTo>
                      <a:pt x="143" y="260"/>
                    </a:lnTo>
                    <a:lnTo>
                      <a:pt x="163" y="274"/>
                    </a:lnTo>
                    <a:lnTo>
                      <a:pt x="182" y="287"/>
                    </a:lnTo>
                  </a:path>
                </a:pathLst>
              </a:custGeom>
              <a:noFill/>
              <a:ln w="95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2946" name="Freeform 48"/>
              <p:cNvSpPr>
                <a:spLocks/>
              </p:cNvSpPr>
              <p:nvPr/>
            </p:nvSpPr>
            <p:spPr bwMode="auto">
              <a:xfrm>
                <a:off x="1702" y="2682"/>
                <a:ext cx="297" cy="1335"/>
              </a:xfrm>
              <a:custGeom>
                <a:avLst/>
                <a:gdLst>
                  <a:gd name="T0" fmla="*/ 20 w 373"/>
                  <a:gd name="T1" fmla="*/ 0 h 1686"/>
                  <a:gd name="T2" fmla="*/ 18 w 373"/>
                  <a:gd name="T3" fmla="*/ 2 h 1686"/>
                  <a:gd name="T4" fmla="*/ 18 w 373"/>
                  <a:gd name="T5" fmla="*/ 2 h 1686"/>
                  <a:gd name="T6" fmla="*/ 17 w 373"/>
                  <a:gd name="T7" fmla="*/ 3 h 1686"/>
                  <a:gd name="T8" fmla="*/ 17 w 373"/>
                  <a:gd name="T9" fmla="*/ 4 h 1686"/>
                  <a:gd name="T10" fmla="*/ 17 w 373"/>
                  <a:gd name="T11" fmla="*/ 5 h 1686"/>
                  <a:gd name="T12" fmla="*/ 16 w 373"/>
                  <a:gd name="T13" fmla="*/ 6 h 1686"/>
                  <a:gd name="T14" fmla="*/ 14 w 373"/>
                  <a:gd name="T15" fmla="*/ 6 h 1686"/>
                  <a:gd name="T16" fmla="*/ 14 w 373"/>
                  <a:gd name="T17" fmla="*/ 8 h 1686"/>
                  <a:gd name="T18" fmla="*/ 14 w 373"/>
                  <a:gd name="T19" fmla="*/ 8 h 1686"/>
                  <a:gd name="T20" fmla="*/ 14 w 373"/>
                  <a:gd name="T21" fmla="*/ 10 h 1686"/>
                  <a:gd name="T22" fmla="*/ 14 w 373"/>
                  <a:gd name="T23" fmla="*/ 10 h 1686"/>
                  <a:gd name="T24" fmla="*/ 13 w 373"/>
                  <a:gd name="T25" fmla="*/ 12 h 1686"/>
                  <a:gd name="T26" fmla="*/ 11 w 373"/>
                  <a:gd name="T27" fmla="*/ 13 h 1686"/>
                  <a:gd name="T28" fmla="*/ 11 w 373"/>
                  <a:gd name="T29" fmla="*/ 13 h 1686"/>
                  <a:gd name="T30" fmla="*/ 11 w 373"/>
                  <a:gd name="T31" fmla="*/ 14 h 1686"/>
                  <a:gd name="T32" fmla="*/ 11 w 373"/>
                  <a:gd name="T33" fmla="*/ 16 h 1686"/>
                  <a:gd name="T34" fmla="*/ 11 w 373"/>
                  <a:gd name="T35" fmla="*/ 16 h 1686"/>
                  <a:gd name="T36" fmla="*/ 11 w 373"/>
                  <a:gd name="T37" fmla="*/ 17 h 1686"/>
                  <a:gd name="T38" fmla="*/ 10 w 373"/>
                  <a:gd name="T39" fmla="*/ 17 h 1686"/>
                  <a:gd name="T40" fmla="*/ 9 w 373"/>
                  <a:gd name="T41" fmla="*/ 18 h 1686"/>
                  <a:gd name="T42" fmla="*/ 9 w 373"/>
                  <a:gd name="T43" fmla="*/ 20 h 1686"/>
                  <a:gd name="T44" fmla="*/ 9 w 373"/>
                  <a:gd name="T45" fmla="*/ 20 h 1686"/>
                  <a:gd name="T46" fmla="*/ 9 w 373"/>
                  <a:gd name="T47" fmla="*/ 21 h 1686"/>
                  <a:gd name="T48" fmla="*/ 8 w 373"/>
                  <a:gd name="T49" fmla="*/ 22 h 1686"/>
                  <a:gd name="T50" fmla="*/ 7 w 373"/>
                  <a:gd name="T51" fmla="*/ 23 h 1686"/>
                  <a:gd name="T52" fmla="*/ 7 w 373"/>
                  <a:gd name="T53" fmla="*/ 25 h 1686"/>
                  <a:gd name="T54" fmla="*/ 6 w 373"/>
                  <a:gd name="T55" fmla="*/ 28 h 1686"/>
                  <a:gd name="T56" fmla="*/ 5 w 373"/>
                  <a:gd name="T57" fmla="*/ 29 h 1686"/>
                  <a:gd name="T58" fmla="*/ 4 w 373"/>
                  <a:gd name="T59" fmla="*/ 32 h 1686"/>
                  <a:gd name="T60" fmla="*/ 3 w 373"/>
                  <a:gd name="T61" fmla="*/ 34 h 1686"/>
                  <a:gd name="T62" fmla="*/ 2 w 373"/>
                  <a:gd name="T63" fmla="*/ 36 h 1686"/>
                  <a:gd name="T64" fmla="*/ 2 w 373"/>
                  <a:gd name="T65" fmla="*/ 39 h 1686"/>
                  <a:gd name="T66" fmla="*/ 2 w 373"/>
                  <a:gd name="T67" fmla="*/ 40 h 1686"/>
                  <a:gd name="T68" fmla="*/ 2 w 373"/>
                  <a:gd name="T69" fmla="*/ 40 h 1686"/>
                  <a:gd name="T70" fmla="*/ 2 w 373"/>
                  <a:gd name="T71" fmla="*/ 42 h 1686"/>
                  <a:gd name="T72" fmla="*/ 2 w 373"/>
                  <a:gd name="T73" fmla="*/ 44 h 1686"/>
                  <a:gd name="T74" fmla="*/ 2 w 373"/>
                  <a:gd name="T75" fmla="*/ 44 h 1686"/>
                  <a:gd name="T76" fmla="*/ 2 w 373"/>
                  <a:gd name="T77" fmla="*/ 46 h 1686"/>
                  <a:gd name="T78" fmla="*/ 2 w 373"/>
                  <a:gd name="T79" fmla="*/ 47 h 1686"/>
                  <a:gd name="T80" fmla="*/ 2 w 373"/>
                  <a:gd name="T81" fmla="*/ 47 h 1686"/>
                  <a:gd name="T82" fmla="*/ 0 w 373"/>
                  <a:gd name="T83" fmla="*/ 49 h 1686"/>
                  <a:gd name="T84" fmla="*/ 0 w 373"/>
                  <a:gd name="T85" fmla="*/ 49 h 1686"/>
                  <a:gd name="T86" fmla="*/ 0 w 373"/>
                  <a:gd name="T87" fmla="*/ 50 h 1686"/>
                  <a:gd name="T88" fmla="*/ 2 w 373"/>
                  <a:gd name="T89" fmla="*/ 51 h 1686"/>
                  <a:gd name="T90" fmla="*/ 2 w 373"/>
                  <a:gd name="T91" fmla="*/ 52 h 1686"/>
                  <a:gd name="T92" fmla="*/ 2 w 373"/>
                  <a:gd name="T93" fmla="*/ 54 h 1686"/>
                  <a:gd name="T94" fmla="*/ 2 w 373"/>
                  <a:gd name="T95" fmla="*/ 55 h 1686"/>
                  <a:gd name="T96" fmla="*/ 2 w 373"/>
                  <a:gd name="T97" fmla="*/ 55 h 1686"/>
                  <a:gd name="T98" fmla="*/ 2 w 373"/>
                  <a:gd name="T99" fmla="*/ 56 h 1686"/>
                  <a:gd name="T100" fmla="*/ 2 w 373"/>
                  <a:gd name="T101" fmla="*/ 58 h 1686"/>
                  <a:gd name="T102" fmla="*/ 2 w 373"/>
                  <a:gd name="T103" fmla="*/ 59 h 1686"/>
                  <a:gd name="T104" fmla="*/ 2 w 373"/>
                  <a:gd name="T105" fmla="*/ 62 h 1686"/>
                  <a:gd name="T106" fmla="*/ 3 w 373"/>
                  <a:gd name="T107" fmla="*/ 63 h 1686"/>
                  <a:gd name="T108" fmla="*/ 4 w 373"/>
                  <a:gd name="T109" fmla="*/ 65 h 1686"/>
                  <a:gd name="T110" fmla="*/ 5 w 373"/>
                  <a:gd name="T111" fmla="*/ 67 h 1686"/>
                  <a:gd name="T112" fmla="*/ 6 w 373"/>
                  <a:gd name="T113" fmla="*/ 70 h 1686"/>
                  <a:gd name="T114" fmla="*/ 7 w 373"/>
                  <a:gd name="T115" fmla="*/ 71 h 1686"/>
                  <a:gd name="T116" fmla="*/ 7 w 373"/>
                  <a:gd name="T117" fmla="*/ 73 h 1686"/>
                  <a:gd name="T118" fmla="*/ 9 w 373"/>
                  <a:gd name="T119" fmla="*/ 75 h 1686"/>
                  <a:gd name="T120" fmla="*/ 10 w 373"/>
                  <a:gd name="T121" fmla="*/ 77 h 1686"/>
                  <a:gd name="T122" fmla="*/ 11 w 373"/>
                  <a:gd name="T123" fmla="*/ 82 h 16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3"/>
                  <a:gd name="T187" fmla="*/ 0 h 1686"/>
                  <a:gd name="T188" fmla="*/ 373 w 373"/>
                  <a:gd name="T189" fmla="*/ 1686 h 16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3" h="1686">
                    <a:moveTo>
                      <a:pt x="373" y="0"/>
                    </a:moveTo>
                    <a:lnTo>
                      <a:pt x="352" y="31"/>
                    </a:lnTo>
                    <a:lnTo>
                      <a:pt x="343" y="46"/>
                    </a:lnTo>
                    <a:lnTo>
                      <a:pt x="331" y="61"/>
                    </a:lnTo>
                    <a:lnTo>
                      <a:pt x="323" y="79"/>
                    </a:lnTo>
                    <a:lnTo>
                      <a:pt x="310" y="96"/>
                    </a:lnTo>
                    <a:lnTo>
                      <a:pt x="302" y="115"/>
                    </a:lnTo>
                    <a:lnTo>
                      <a:pt x="291" y="132"/>
                    </a:lnTo>
                    <a:lnTo>
                      <a:pt x="281" y="153"/>
                    </a:lnTo>
                    <a:lnTo>
                      <a:pt x="272" y="174"/>
                    </a:lnTo>
                    <a:lnTo>
                      <a:pt x="258" y="197"/>
                    </a:lnTo>
                    <a:lnTo>
                      <a:pt x="251" y="222"/>
                    </a:lnTo>
                    <a:lnTo>
                      <a:pt x="237" y="247"/>
                    </a:lnTo>
                    <a:lnTo>
                      <a:pt x="228" y="272"/>
                    </a:lnTo>
                    <a:lnTo>
                      <a:pt x="220" y="289"/>
                    </a:lnTo>
                    <a:lnTo>
                      <a:pt x="214" y="303"/>
                    </a:lnTo>
                    <a:lnTo>
                      <a:pt x="209" y="318"/>
                    </a:lnTo>
                    <a:lnTo>
                      <a:pt x="205" y="335"/>
                    </a:lnTo>
                    <a:lnTo>
                      <a:pt x="197" y="349"/>
                    </a:lnTo>
                    <a:lnTo>
                      <a:pt x="191" y="366"/>
                    </a:lnTo>
                    <a:lnTo>
                      <a:pt x="184" y="387"/>
                    </a:lnTo>
                    <a:lnTo>
                      <a:pt x="176" y="404"/>
                    </a:lnTo>
                    <a:lnTo>
                      <a:pt x="168" y="422"/>
                    </a:lnTo>
                    <a:lnTo>
                      <a:pt x="161" y="441"/>
                    </a:lnTo>
                    <a:lnTo>
                      <a:pt x="153" y="462"/>
                    </a:lnTo>
                    <a:lnTo>
                      <a:pt x="145" y="483"/>
                    </a:lnTo>
                    <a:lnTo>
                      <a:pt x="128" y="527"/>
                    </a:lnTo>
                    <a:lnTo>
                      <a:pt x="111" y="571"/>
                    </a:lnTo>
                    <a:lnTo>
                      <a:pt x="94" y="613"/>
                    </a:lnTo>
                    <a:lnTo>
                      <a:pt x="76" y="661"/>
                    </a:lnTo>
                    <a:lnTo>
                      <a:pt x="61" y="707"/>
                    </a:lnTo>
                    <a:lnTo>
                      <a:pt x="46" y="755"/>
                    </a:lnTo>
                    <a:lnTo>
                      <a:pt x="32" y="801"/>
                    </a:lnTo>
                    <a:lnTo>
                      <a:pt x="26" y="824"/>
                    </a:lnTo>
                    <a:lnTo>
                      <a:pt x="21" y="849"/>
                    </a:lnTo>
                    <a:lnTo>
                      <a:pt x="17" y="872"/>
                    </a:lnTo>
                    <a:lnTo>
                      <a:pt x="11" y="895"/>
                    </a:lnTo>
                    <a:lnTo>
                      <a:pt x="7" y="918"/>
                    </a:lnTo>
                    <a:lnTo>
                      <a:pt x="5" y="941"/>
                    </a:lnTo>
                    <a:lnTo>
                      <a:pt x="2" y="962"/>
                    </a:lnTo>
                    <a:lnTo>
                      <a:pt x="2" y="985"/>
                    </a:lnTo>
                    <a:lnTo>
                      <a:pt x="0" y="1006"/>
                    </a:lnTo>
                    <a:lnTo>
                      <a:pt x="0" y="1027"/>
                    </a:lnTo>
                    <a:lnTo>
                      <a:pt x="0" y="1048"/>
                    </a:lnTo>
                    <a:lnTo>
                      <a:pt x="2" y="1069"/>
                    </a:lnTo>
                    <a:lnTo>
                      <a:pt x="3" y="1090"/>
                    </a:lnTo>
                    <a:lnTo>
                      <a:pt x="5" y="1111"/>
                    </a:lnTo>
                    <a:lnTo>
                      <a:pt x="9" y="1132"/>
                    </a:lnTo>
                    <a:lnTo>
                      <a:pt x="13" y="1153"/>
                    </a:lnTo>
                    <a:lnTo>
                      <a:pt x="17" y="1174"/>
                    </a:lnTo>
                    <a:lnTo>
                      <a:pt x="21" y="1195"/>
                    </a:lnTo>
                    <a:lnTo>
                      <a:pt x="32" y="1236"/>
                    </a:lnTo>
                    <a:lnTo>
                      <a:pt x="44" y="1278"/>
                    </a:lnTo>
                    <a:lnTo>
                      <a:pt x="57" y="1318"/>
                    </a:lnTo>
                    <a:lnTo>
                      <a:pt x="72" y="1360"/>
                    </a:lnTo>
                    <a:lnTo>
                      <a:pt x="90" y="1400"/>
                    </a:lnTo>
                    <a:lnTo>
                      <a:pt x="107" y="1441"/>
                    </a:lnTo>
                    <a:lnTo>
                      <a:pt x="126" y="1483"/>
                    </a:lnTo>
                    <a:lnTo>
                      <a:pt x="145" y="1523"/>
                    </a:lnTo>
                    <a:lnTo>
                      <a:pt x="164" y="1563"/>
                    </a:lnTo>
                    <a:lnTo>
                      <a:pt x="186" y="1603"/>
                    </a:lnTo>
                    <a:lnTo>
                      <a:pt x="230" y="1686"/>
                    </a:lnTo>
                  </a:path>
                </a:pathLst>
              </a:custGeom>
              <a:noFill/>
              <a:ln w="95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2947" name="Freeform 49"/>
              <p:cNvSpPr>
                <a:spLocks/>
              </p:cNvSpPr>
              <p:nvPr/>
            </p:nvSpPr>
            <p:spPr bwMode="auto">
              <a:xfrm>
                <a:off x="3135" y="2463"/>
                <a:ext cx="142" cy="228"/>
              </a:xfrm>
              <a:custGeom>
                <a:avLst/>
                <a:gdLst>
                  <a:gd name="T0" fmla="*/ 9 w 178"/>
                  <a:gd name="T1" fmla="*/ 0 h 288"/>
                  <a:gd name="T2" fmla="*/ 9 w 178"/>
                  <a:gd name="T3" fmla="*/ 2 h 288"/>
                  <a:gd name="T4" fmla="*/ 9 w 178"/>
                  <a:gd name="T5" fmla="*/ 2 h 288"/>
                  <a:gd name="T6" fmla="*/ 9 w 178"/>
                  <a:gd name="T7" fmla="*/ 3 h 288"/>
                  <a:gd name="T8" fmla="*/ 9 w 178"/>
                  <a:gd name="T9" fmla="*/ 4 h 288"/>
                  <a:gd name="T10" fmla="*/ 9 w 178"/>
                  <a:gd name="T11" fmla="*/ 5 h 288"/>
                  <a:gd name="T12" fmla="*/ 8 w 178"/>
                  <a:gd name="T13" fmla="*/ 6 h 288"/>
                  <a:gd name="T14" fmla="*/ 7 w 178"/>
                  <a:gd name="T15" fmla="*/ 7 h 288"/>
                  <a:gd name="T16" fmla="*/ 7 w 178"/>
                  <a:gd name="T17" fmla="*/ 8 h 288"/>
                  <a:gd name="T18" fmla="*/ 7 w 178"/>
                  <a:gd name="T19" fmla="*/ 8 h 288"/>
                  <a:gd name="T20" fmla="*/ 6 w 178"/>
                  <a:gd name="T21" fmla="*/ 8 h 288"/>
                  <a:gd name="T22" fmla="*/ 6 w 178"/>
                  <a:gd name="T23" fmla="*/ 9 h 288"/>
                  <a:gd name="T24" fmla="*/ 6 w 178"/>
                  <a:gd name="T25" fmla="*/ 10 h 288"/>
                  <a:gd name="T26" fmla="*/ 5 w 178"/>
                  <a:gd name="T27" fmla="*/ 10 h 288"/>
                  <a:gd name="T28" fmla="*/ 4 w 178"/>
                  <a:gd name="T29" fmla="*/ 11 h 288"/>
                  <a:gd name="T30" fmla="*/ 3 w 178"/>
                  <a:gd name="T31" fmla="*/ 12 h 288"/>
                  <a:gd name="T32" fmla="*/ 2 w 178"/>
                  <a:gd name="T33" fmla="*/ 13 h 288"/>
                  <a:gd name="T34" fmla="*/ 2 w 178"/>
                  <a:gd name="T35" fmla="*/ 13 h 288"/>
                  <a:gd name="T36" fmla="*/ 0 w 178"/>
                  <a:gd name="T37" fmla="*/ 13 h 2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8"/>
                  <a:gd name="T58" fmla="*/ 0 h 288"/>
                  <a:gd name="T59" fmla="*/ 178 w 178"/>
                  <a:gd name="T60" fmla="*/ 288 h 2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8" h="288">
                    <a:moveTo>
                      <a:pt x="178" y="0"/>
                    </a:moveTo>
                    <a:lnTo>
                      <a:pt x="174" y="23"/>
                    </a:lnTo>
                    <a:lnTo>
                      <a:pt x="170" y="44"/>
                    </a:lnTo>
                    <a:lnTo>
                      <a:pt x="167" y="67"/>
                    </a:lnTo>
                    <a:lnTo>
                      <a:pt x="163" y="88"/>
                    </a:lnTo>
                    <a:lnTo>
                      <a:pt x="157" y="109"/>
                    </a:lnTo>
                    <a:lnTo>
                      <a:pt x="147" y="130"/>
                    </a:lnTo>
                    <a:lnTo>
                      <a:pt x="140" y="150"/>
                    </a:lnTo>
                    <a:lnTo>
                      <a:pt x="136" y="159"/>
                    </a:lnTo>
                    <a:lnTo>
                      <a:pt x="132" y="169"/>
                    </a:lnTo>
                    <a:lnTo>
                      <a:pt x="123" y="176"/>
                    </a:lnTo>
                    <a:lnTo>
                      <a:pt x="117" y="186"/>
                    </a:lnTo>
                    <a:lnTo>
                      <a:pt x="105" y="201"/>
                    </a:lnTo>
                    <a:lnTo>
                      <a:pt x="90" y="217"/>
                    </a:lnTo>
                    <a:lnTo>
                      <a:pt x="73" y="232"/>
                    </a:lnTo>
                    <a:lnTo>
                      <a:pt x="55" y="247"/>
                    </a:lnTo>
                    <a:lnTo>
                      <a:pt x="38" y="261"/>
                    </a:lnTo>
                    <a:lnTo>
                      <a:pt x="19" y="274"/>
                    </a:lnTo>
                    <a:lnTo>
                      <a:pt x="0" y="288"/>
                    </a:lnTo>
                  </a:path>
                </a:pathLst>
              </a:custGeom>
              <a:noFill/>
              <a:ln w="95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2948" name="Freeform 50"/>
              <p:cNvSpPr>
                <a:spLocks/>
              </p:cNvSpPr>
              <p:nvPr/>
            </p:nvSpPr>
            <p:spPr bwMode="auto">
              <a:xfrm>
                <a:off x="3142" y="2691"/>
                <a:ext cx="297" cy="1336"/>
              </a:xfrm>
              <a:custGeom>
                <a:avLst/>
                <a:gdLst>
                  <a:gd name="T0" fmla="*/ 0 w 374"/>
                  <a:gd name="T1" fmla="*/ 0 h 1685"/>
                  <a:gd name="T2" fmla="*/ 2 w 374"/>
                  <a:gd name="T3" fmla="*/ 2 h 1685"/>
                  <a:gd name="T4" fmla="*/ 2 w 374"/>
                  <a:gd name="T5" fmla="*/ 2 h 1685"/>
                  <a:gd name="T6" fmla="*/ 2 w 374"/>
                  <a:gd name="T7" fmla="*/ 3 h 1685"/>
                  <a:gd name="T8" fmla="*/ 2 w 374"/>
                  <a:gd name="T9" fmla="*/ 4 h 1685"/>
                  <a:gd name="T10" fmla="*/ 3 w 374"/>
                  <a:gd name="T11" fmla="*/ 5 h 1685"/>
                  <a:gd name="T12" fmla="*/ 4 w 374"/>
                  <a:gd name="T13" fmla="*/ 6 h 1685"/>
                  <a:gd name="T14" fmla="*/ 4 w 374"/>
                  <a:gd name="T15" fmla="*/ 6 h 1685"/>
                  <a:gd name="T16" fmla="*/ 5 w 374"/>
                  <a:gd name="T17" fmla="*/ 8 h 1685"/>
                  <a:gd name="T18" fmla="*/ 6 w 374"/>
                  <a:gd name="T19" fmla="*/ 8 h 1685"/>
                  <a:gd name="T20" fmla="*/ 6 w 374"/>
                  <a:gd name="T21" fmla="*/ 10 h 1685"/>
                  <a:gd name="T22" fmla="*/ 6 w 374"/>
                  <a:gd name="T23" fmla="*/ 10 h 1685"/>
                  <a:gd name="T24" fmla="*/ 7 w 374"/>
                  <a:gd name="T25" fmla="*/ 13 h 1685"/>
                  <a:gd name="T26" fmla="*/ 7 w 374"/>
                  <a:gd name="T27" fmla="*/ 13 h 1685"/>
                  <a:gd name="T28" fmla="*/ 8 w 374"/>
                  <a:gd name="T29" fmla="*/ 13 h 1685"/>
                  <a:gd name="T30" fmla="*/ 8 w 374"/>
                  <a:gd name="T31" fmla="*/ 14 h 1685"/>
                  <a:gd name="T32" fmla="*/ 9 w 374"/>
                  <a:gd name="T33" fmla="*/ 16 h 1685"/>
                  <a:gd name="T34" fmla="*/ 9 w 374"/>
                  <a:gd name="T35" fmla="*/ 17 h 1685"/>
                  <a:gd name="T36" fmla="*/ 9 w 374"/>
                  <a:gd name="T37" fmla="*/ 17 h 1685"/>
                  <a:gd name="T38" fmla="*/ 9 w 374"/>
                  <a:gd name="T39" fmla="*/ 18 h 1685"/>
                  <a:gd name="T40" fmla="*/ 10 w 374"/>
                  <a:gd name="T41" fmla="*/ 19 h 1685"/>
                  <a:gd name="T42" fmla="*/ 10 w 374"/>
                  <a:gd name="T43" fmla="*/ 20 h 1685"/>
                  <a:gd name="T44" fmla="*/ 11 w 374"/>
                  <a:gd name="T45" fmla="*/ 21 h 1685"/>
                  <a:gd name="T46" fmla="*/ 11 w 374"/>
                  <a:gd name="T47" fmla="*/ 22 h 1685"/>
                  <a:gd name="T48" fmla="*/ 11 w 374"/>
                  <a:gd name="T49" fmla="*/ 23 h 1685"/>
                  <a:gd name="T50" fmla="*/ 11 w 374"/>
                  <a:gd name="T51" fmla="*/ 23 h 1685"/>
                  <a:gd name="T52" fmla="*/ 12 w 374"/>
                  <a:gd name="T53" fmla="*/ 26 h 1685"/>
                  <a:gd name="T54" fmla="*/ 14 w 374"/>
                  <a:gd name="T55" fmla="*/ 28 h 1685"/>
                  <a:gd name="T56" fmla="*/ 14 w 374"/>
                  <a:gd name="T57" fmla="*/ 30 h 1685"/>
                  <a:gd name="T58" fmla="*/ 14 w 374"/>
                  <a:gd name="T59" fmla="*/ 33 h 1685"/>
                  <a:gd name="T60" fmla="*/ 16 w 374"/>
                  <a:gd name="T61" fmla="*/ 35 h 1685"/>
                  <a:gd name="T62" fmla="*/ 17 w 374"/>
                  <a:gd name="T63" fmla="*/ 37 h 1685"/>
                  <a:gd name="T64" fmla="*/ 17 w 374"/>
                  <a:gd name="T65" fmla="*/ 39 h 1685"/>
                  <a:gd name="T66" fmla="*/ 17 w 374"/>
                  <a:gd name="T67" fmla="*/ 40 h 1685"/>
                  <a:gd name="T68" fmla="*/ 17 w 374"/>
                  <a:gd name="T69" fmla="*/ 41 h 1685"/>
                  <a:gd name="T70" fmla="*/ 17 w 374"/>
                  <a:gd name="T71" fmla="*/ 43 h 1685"/>
                  <a:gd name="T72" fmla="*/ 17 w 374"/>
                  <a:gd name="T73" fmla="*/ 44 h 1685"/>
                  <a:gd name="T74" fmla="*/ 18 w 374"/>
                  <a:gd name="T75" fmla="*/ 44 h 1685"/>
                  <a:gd name="T76" fmla="*/ 18 w 374"/>
                  <a:gd name="T77" fmla="*/ 47 h 1685"/>
                  <a:gd name="T78" fmla="*/ 18 w 374"/>
                  <a:gd name="T79" fmla="*/ 47 h 1685"/>
                  <a:gd name="T80" fmla="*/ 19 w 374"/>
                  <a:gd name="T81" fmla="*/ 48 h 1685"/>
                  <a:gd name="T82" fmla="*/ 19 w 374"/>
                  <a:gd name="T83" fmla="*/ 49 h 1685"/>
                  <a:gd name="T84" fmla="*/ 19 w 374"/>
                  <a:gd name="T85" fmla="*/ 50 h 1685"/>
                  <a:gd name="T86" fmla="*/ 19 w 374"/>
                  <a:gd name="T87" fmla="*/ 52 h 1685"/>
                  <a:gd name="T88" fmla="*/ 19 w 374"/>
                  <a:gd name="T89" fmla="*/ 52 h 1685"/>
                  <a:gd name="T90" fmla="*/ 18 w 374"/>
                  <a:gd name="T91" fmla="*/ 54 h 1685"/>
                  <a:gd name="T92" fmla="*/ 18 w 374"/>
                  <a:gd name="T93" fmla="*/ 54 h 1685"/>
                  <a:gd name="T94" fmla="*/ 18 w 374"/>
                  <a:gd name="T95" fmla="*/ 56 h 1685"/>
                  <a:gd name="T96" fmla="*/ 17 w 374"/>
                  <a:gd name="T97" fmla="*/ 56 h 1685"/>
                  <a:gd name="T98" fmla="*/ 17 w 374"/>
                  <a:gd name="T99" fmla="*/ 58 h 1685"/>
                  <a:gd name="T100" fmla="*/ 17 w 374"/>
                  <a:gd name="T101" fmla="*/ 59 h 1685"/>
                  <a:gd name="T102" fmla="*/ 17 w 374"/>
                  <a:gd name="T103" fmla="*/ 60 h 1685"/>
                  <a:gd name="T104" fmla="*/ 17 w 374"/>
                  <a:gd name="T105" fmla="*/ 62 h 1685"/>
                  <a:gd name="T106" fmla="*/ 16 w 374"/>
                  <a:gd name="T107" fmla="*/ 64 h 1685"/>
                  <a:gd name="T108" fmla="*/ 15 w 374"/>
                  <a:gd name="T109" fmla="*/ 67 h 1685"/>
                  <a:gd name="T110" fmla="*/ 14 w 374"/>
                  <a:gd name="T111" fmla="*/ 68 h 1685"/>
                  <a:gd name="T112" fmla="*/ 14 w 374"/>
                  <a:gd name="T113" fmla="*/ 71 h 1685"/>
                  <a:gd name="T114" fmla="*/ 13 w 374"/>
                  <a:gd name="T115" fmla="*/ 73 h 1685"/>
                  <a:gd name="T116" fmla="*/ 11 w 374"/>
                  <a:gd name="T117" fmla="*/ 75 h 1685"/>
                  <a:gd name="T118" fmla="*/ 11 w 374"/>
                  <a:gd name="T119" fmla="*/ 76 h 1685"/>
                  <a:gd name="T120" fmla="*/ 10 w 374"/>
                  <a:gd name="T121" fmla="*/ 78 h 1685"/>
                  <a:gd name="T122" fmla="*/ 7 w 374"/>
                  <a:gd name="T123" fmla="*/ 83 h 16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4"/>
                  <a:gd name="T187" fmla="*/ 0 h 1685"/>
                  <a:gd name="T188" fmla="*/ 374 w 374"/>
                  <a:gd name="T189" fmla="*/ 1685 h 16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4" h="1685">
                    <a:moveTo>
                      <a:pt x="0" y="0"/>
                    </a:moveTo>
                    <a:lnTo>
                      <a:pt x="22" y="30"/>
                    </a:lnTo>
                    <a:lnTo>
                      <a:pt x="31" y="46"/>
                    </a:lnTo>
                    <a:lnTo>
                      <a:pt x="41" y="63"/>
                    </a:lnTo>
                    <a:lnTo>
                      <a:pt x="50" y="80"/>
                    </a:lnTo>
                    <a:lnTo>
                      <a:pt x="62" y="95"/>
                    </a:lnTo>
                    <a:lnTo>
                      <a:pt x="71" y="115"/>
                    </a:lnTo>
                    <a:lnTo>
                      <a:pt x="81" y="134"/>
                    </a:lnTo>
                    <a:lnTo>
                      <a:pt x="92" y="153"/>
                    </a:lnTo>
                    <a:lnTo>
                      <a:pt x="102" y="176"/>
                    </a:lnTo>
                    <a:lnTo>
                      <a:pt x="114" y="197"/>
                    </a:lnTo>
                    <a:lnTo>
                      <a:pt x="123" y="222"/>
                    </a:lnTo>
                    <a:lnTo>
                      <a:pt x="135" y="247"/>
                    </a:lnTo>
                    <a:lnTo>
                      <a:pt x="146" y="275"/>
                    </a:lnTo>
                    <a:lnTo>
                      <a:pt x="152" y="287"/>
                    </a:lnTo>
                    <a:lnTo>
                      <a:pt x="158" y="304"/>
                    </a:lnTo>
                    <a:lnTo>
                      <a:pt x="163" y="319"/>
                    </a:lnTo>
                    <a:lnTo>
                      <a:pt x="169" y="333"/>
                    </a:lnTo>
                    <a:lnTo>
                      <a:pt x="175" y="352"/>
                    </a:lnTo>
                    <a:lnTo>
                      <a:pt x="181" y="369"/>
                    </a:lnTo>
                    <a:lnTo>
                      <a:pt x="188" y="387"/>
                    </a:lnTo>
                    <a:lnTo>
                      <a:pt x="194" y="404"/>
                    </a:lnTo>
                    <a:lnTo>
                      <a:pt x="202" y="421"/>
                    </a:lnTo>
                    <a:lnTo>
                      <a:pt x="209" y="444"/>
                    </a:lnTo>
                    <a:lnTo>
                      <a:pt x="219" y="463"/>
                    </a:lnTo>
                    <a:lnTo>
                      <a:pt x="229" y="484"/>
                    </a:lnTo>
                    <a:lnTo>
                      <a:pt x="244" y="526"/>
                    </a:lnTo>
                    <a:lnTo>
                      <a:pt x="261" y="569"/>
                    </a:lnTo>
                    <a:lnTo>
                      <a:pt x="278" y="614"/>
                    </a:lnTo>
                    <a:lnTo>
                      <a:pt x="294" y="660"/>
                    </a:lnTo>
                    <a:lnTo>
                      <a:pt x="311" y="706"/>
                    </a:lnTo>
                    <a:lnTo>
                      <a:pt x="326" y="754"/>
                    </a:lnTo>
                    <a:lnTo>
                      <a:pt x="342" y="800"/>
                    </a:lnTo>
                    <a:lnTo>
                      <a:pt x="347" y="825"/>
                    </a:lnTo>
                    <a:lnTo>
                      <a:pt x="351" y="848"/>
                    </a:lnTo>
                    <a:lnTo>
                      <a:pt x="355" y="871"/>
                    </a:lnTo>
                    <a:lnTo>
                      <a:pt x="359" y="894"/>
                    </a:lnTo>
                    <a:lnTo>
                      <a:pt x="365" y="917"/>
                    </a:lnTo>
                    <a:lnTo>
                      <a:pt x="368" y="940"/>
                    </a:lnTo>
                    <a:lnTo>
                      <a:pt x="370" y="963"/>
                    </a:lnTo>
                    <a:lnTo>
                      <a:pt x="372" y="984"/>
                    </a:lnTo>
                    <a:lnTo>
                      <a:pt x="374" y="1005"/>
                    </a:lnTo>
                    <a:lnTo>
                      <a:pt x="374" y="1028"/>
                    </a:lnTo>
                    <a:lnTo>
                      <a:pt x="372" y="1051"/>
                    </a:lnTo>
                    <a:lnTo>
                      <a:pt x="372" y="1072"/>
                    </a:lnTo>
                    <a:lnTo>
                      <a:pt x="370" y="1093"/>
                    </a:lnTo>
                    <a:lnTo>
                      <a:pt x="367" y="1111"/>
                    </a:lnTo>
                    <a:lnTo>
                      <a:pt x="365" y="1132"/>
                    </a:lnTo>
                    <a:lnTo>
                      <a:pt x="359" y="1153"/>
                    </a:lnTo>
                    <a:lnTo>
                      <a:pt x="355" y="1174"/>
                    </a:lnTo>
                    <a:lnTo>
                      <a:pt x="351" y="1195"/>
                    </a:lnTo>
                    <a:lnTo>
                      <a:pt x="342" y="1237"/>
                    </a:lnTo>
                    <a:lnTo>
                      <a:pt x="328" y="1277"/>
                    </a:lnTo>
                    <a:lnTo>
                      <a:pt x="313" y="1319"/>
                    </a:lnTo>
                    <a:lnTo>
                      <a:pt x="299" y="1360"/>
                    </a:lnTo>
                    <a:lnTo>
                      <a:pt x="282" y="1400"/>
                    </a:lnTo>
                    <a:lnTo>
                      <a:pt x="265" y="1442"/>
                    </a:lnTo>
                    <a:lnTo>
                      <a:pt x="246" y="1482"/>
                    </a:lnTo>
                    <a:lnTo>
                      <a:pt x="229" y="1522"/>
                    </a:lnTo>
                    <a:lnTo>
                      <a:pt x="206" y="1563"/>
                    </a:lnTo>
                    <a:lnTo>
                      <a:pt x="186" y="1605"/>
                    </a:lnTo>
                    <a:lnTo>
                      <a:pt x="144" y="1685"/>
                    </a:lnTo>
                  </a:path>
                </a:pathLst>
              </a:custGeom>
              <a:noFill/>
              <a:ln w="95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2949" name="Rectangle 51"/>
              <p:cNvSpPr>
                <a:spLocks noChangeArrowheads="1"/>
              </p:cNvSpPr>
              <p:nvPr/>
            </p:nvSpPr>
            <p:spPr bwMode="auto">
              <a:xfrm>
                <a:off x="558" y="2340"/>
                <a:ext cx="719"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M = P e </a:t>
                </a:r>
              </a:p>
            </p:txBody>
          </p:sp>
          <p:sp>
            <p:nvSpPr>
              <p:cNvPr id="252950" name="Rectangle 52"/>
              <p:cNvSpPr>
                <a:spLocks noChangeArrowheads="1"/>
              </p:cNvSpPr>
              <p:nvPr/>
            </p:nvSpPr>
            <p:spPr bwMode="auto">
              <a:xfrm>
                <a:off x="506" y="3313"/>
                <a:ext cx="932"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M = P e / 2</a:t>
                </a:r>
              </a:p>
            </p:txBody>
          </p:sp>
          <p:sp>
            <p:nvSpPr>
              <p:cNvPr id="252951" name="Text Box 53"/>
              <p:cNvSpPr txBox="1">
                <a:spLocks noChangeArrowheads="1"/>
              </p:cNvSpPr>
              <p:nvPr/>
            </p:nvSpPr>
            <p:spPr bwMode="auto">
              <a:xfrm>
                <a:off x="2163" y="3219"/>
                <a:ext cx="8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M</a:t>
                </a:r>
                <a:r>
                  <a:rPr lang="en-US" b="1" baseline="-25000"/>
                  <a:t>wind, eq</a:t>
                </a:r>
              </a:p>
            </p:txBody>
          </p:sp>
        </p:grpSp>
        <p:sp>
          <p:nvSpPr>
            <p:cNvPr id="252934" name="Oval 54"/>
            <p:cNvSpPr>
              <a:spLocks noChangeArrowheads="1"/>
            </p:cNvSpPr>
            <p:nvPr/>
          </p:nvSpPr>
          <p:spPr bwMode="auto">
            <a:xfrm>
              <a:off x="508000" y="4791075"/>
              <a:ext cx="128588" cy="114300"/>
            </a:xfrm>
            <a:prstGeom prst="ellipse">
              <a:avLst/>
            </a:prstGeom>
            <a:solidFill>
              <a:schemeClr val="tx1"/>
            </a:solidFill>
            <a:ln w="9525">
              <a:solidFill>
                <a:schemeClr val="tx1"/>
              </a:solidFill>
              <a:round/>
              <a:headEnd/>
              <a:tailEnd/>
            </a:ln>
          </p:spPr>
          <p:txBody>
            <a:bodyPr wrap="none" anchor="ctr"/>
            <a:lstStyle/>
            <a:p>
              <a:endParaRPr lang="en-US"/>
            </a:p>
          </p:txBody>
        </p:sp>
        <p:sp>
          <p:nvSpPr>
            <p:cNvPr id="252935" name="Oval 56"/>
            <p:cNvSpPr>
              <a:spLocks noChangeArrowheads="1"/>
            </p:cNvSpPr>
            <p:nvPr/>
          </p:nvSpPr>
          <p:spPr bwMode="auto">
            <a:xfrm>
              <a:off x="688975" y="3783013"/>
              <a:ext cx="128588" cy="114300"/>
            </a:xfrm>
            <a:prstGeom prst="ellipse">
              <a:avLst/>
            </a:prstGeom>
            <a:solidFill>
              <a:schemeClr val="tx1"/>
            </a:solidFill>
            <a:ln w="9525">
              <a:solidFill>
                <a:schemeClr val="tx1"/>
              </a:solidFill>
              <a:round/>
              <a:headEnd/>
              <a:tailEnd/>
            </a:ln>
          </p:spPr>
          <p:txBody>
            <a:bodyPr wrap="none" anchor="ctr"/>
            <a:lstStyle/>
            <a:p>
              <a:endParaRPr lang="en-US"/>
            </a:p>
          </p:txBody>
        </p:sp>
        <p:sp>
          <p:nvSpPr>
            <p:cNvPr id="252936" name="Text Box 57"/>
            <p:cNvSpPr txBox="1">
              <a:spLocks noChangeArrowheads="1"/>
            </p:cNvSpPr>
            <p:nvPr/>
          </p:nvSpPr>
          <p:spPr bwMode="auto">
            <a:xfrm>
              <a:off x="1098550" y="4635500"/>
              <a:ext cx="361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a:t>
              </a:r>
            </a:p>
          </p:txBody>
        </p:sp>
      </p:grpSp>
      <p:pic>
        <p:nvPicPr>
          <p:cNvPr id="252937" name="Picture 58" descr="Graphic of a building with horizontal load applied to the roof&#10;"/>
          <p:cNvPicPr>
            <a:picLocks noChangeAspect="1" noChangeArrowheads="1"/>
          </p:cNvPicPr>
          <p:nvPr/>
        </p:nvPicPr>
        <p:blipFill>
          <a:blip r:embed="rId3" cstate="print">
            <a:extLst>
              <a:ext uri="{28A0092B-C50C-407E-A947-70E740481C1C}">
                <a14:useLocalDpi xmlns:a14="http://schemas.microsoft.com/office/drawing/2010/main" val="0"/>
              </a:ext>
            </a:extLst>
          </a:blip>
          <a:srcRect l="28554" t="39819" r="33435" b="41856"/>
          <a:stretch>
            <a:fillRect/>
          </a:stretch>
        </p:blipFill>
        <p:spPr bwMode="auto">
          <a:xfrm>
            <a:off x="5835650" y="1474788"/>
            <a:ext cx="2954338"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0" name="Content Placeholder 1"/>
          <p:cNvSpPr>
            <a:spLocks noGrp="1"/>
          </p:cNvSpPr>
          <p:nvPr>
            <p:ph idx="1"/>
          </p:nvPr>
        </p:nvSpPr>
        <p:spPr>
          <a:xfrm>
            <a:off x="387350" y="1589089"/>
            <a:ext cx="4556125" cy="1290638"/>
          </a:xfrm>
        </p:spPr>
        <p:txBody>
          <a:bodyPr/>
          <a:lstStyle/>
          <a:p>
            <a:pPr marL="0" indent="0">
              <a:buFont typeface="Arial" pitchFamily="34" charset="0"/>
              <a:buNone/>
            </a:pPr>
            <a:r>
              <a:rPr lang="en-US">
                <a:ea typeface="ＭＳ Ｐゴシック" pitchFamily="34" charset="-128"/>
              </a:rPr>
              <a:t>Moments and axial forces due to combinations of gravity and lateral load</a:t>
            </a:r>
          </a:p>
        </p:txBody>
      </p:sp>
      <p:sp>
        <p:nvSpPr>
          <p:cNvPr id="252929"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Design of Vertical Strips in Perpendicular Walls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4980"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BC5EDCF-39C9-4F15-8B97-D138E258A985}" type="slidenum">
              <a:rPr lang="en-US" sz="900">
                <a:solidFill>
                  <a:schemeClr val="accent2"/>
                </a:solidFill>
              </a:rPr>
              <a:pPr eaLnBrk="1" hangingPunct="1"/>
              <a:t>116</a:t>
            </a:fld>
            <a:endParaRPr lang="en-US" sz="900">
              <a:solidFill>
                <a:schemeClr val="accent2"/>
              </a:solidFill>
            </a:endParaRPr>
          </a:p>
        </p:txBody>
      </p:sp>
      <p:pic>
        <p:nvPicPr>
          <p:cNvPr id="254981" name="Picture 47" descr="Graphic of a building with horizontal load applied&#10;"/>
          <p:cNvPicPr>
            <a:picLocks noChangeAspect="1" noChangeArrowheads="1"/>
          </p:cNvPicPr>
          <p:nvPr/>
        </p:nvPicPr>
        <p:blipFill>
          <a:blip r:embed="rId3">
            <a:extLst>
              <a:ext uri="{28A0092B-C50C-407E-A947-70E740481C1C}">
                <a14:useLocalDpi xmlns:a14="http://schemas.microsoft.com/office/drawing/2010/main" val="0"/>
              </a:ext>
            </a:extLst>
          </a:blip>
          <a:srcRect l="28554" t="39819" r="33435" b="41856"/>
          <a:stretch>
            <a:fillRect/>
          </a:stretch>
        </p:blipFill>
        <p:spPr bwMode="auto">
          <a:xfrm>
            <a:off x="4354513" y="2736850"/>
            <a:ext cx="4310062"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Interaction diagram for masonry with point Mu, Pu within the interaction curve."/>
          <p:cNvGrpSpPr/>
          <p:nvPr/>
        </p:nvGrpSpPr>
        <p:grpSpPr>
          <a:xfrm>
            <a:off x="263525" y="2874963"/>
            <a:ext cx="4090988" cy="3278187"/>
            <a:chOff x="0" y="2906713"/>
            <a:chExt cx="4090988" cy="3278187"/>
          </a:xfrm>
        </p:grpSpPr>
        <p:sp>
          <p:nvSpPr>
            <p:cNvPr id="254982" name="Line 58"/>
            <p:cNvSpPr>
              <a:spLocks noChangeShapeType="1"/>
            </p:cNvSpPr>
            <p:nvPr/>
          </p:nvSpPr>
          <p:spPr bwMode="auto">
            <a:xfrm>
              <a:off x="623888" y="3424238"/>
              <a:ext cx="0" cy="2409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83" name="Line 59"/>
            <p:cNvSpPr>
              <a:spLocks noChangeShapeType="1"/>
            </p:cNvSpPr>
            <p:nvPr/>
          </p:nvSpPr>
          <p:spPr bwMode="auto">
            <a:xfrm>
              <a:off x="522288" y="5718175"/>
              <a:ext cx="32956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84" name="Line 60"/>
            <p:cNvSpPr>
              <a:spLocks noChangeShapeType="1"/>
            </p:cNvSpPr>
            <p:nvPr/>
          </p:nvSpPr>
          <p:spPr bwMode="auto">
            <a:xfrm>
              <a:off x="638175" y="3556000"/>
              <a:ext cx="7842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85" name="Freeform 63"/>
            <p:cNvSpPr>
              <a:spLocks/>
            </p:cNvSpPr>
            <p:nvPr/>
          </p:nvSpPr>
          <p:spPr bwMode="auto">
            <a:xfrm>
              <a:off x="1393825" y="3556000"/>
              <a:ext cx="1798638" cy="1292225"/>
            </a:xfrm>
            <a:custGeom>
              <a:avLst/>
              <a:gdLst>
                <a:gd name="T0" fmla="*/ 0 w 1133"/>
                <a:gd name="T1" fmla="*/ 0 h 814"/>
                <a:gd name="T2" fmla="*/ 2147483647 w 1133"/>
                <a:gd name="T3" fmla="*/ 2147483647 h 814"/>
                <a:gd name="T4" fmla="*/ 2147483647 w 1133"/>
                <a:gd name="T5" fmla="*/ 2147483647 h 814"/>
                <a:gd name="T6" fmla="*/ 2147483647 w 1133"/>
                <a:gd name="T7" fmla="*/ 2147483647 h 814"/>
                <a:gd name="T8" fmla="*/ 0 60000 65536"/>
                <a:gd name="T9" fmla="*/ 0 60000 65536"/>
                <a:gd name="T10" fmla="*/ 0 60000 65536"/>
                <a:gd name="T11" fmla="*/ 0 60000 65536"/>
                <a:gd name="T12" fmla="*/ 0 w 1133"/>
                <a:gd name="T13" fmla="*/ 0 h 814"/>
                <a:gd name="T14" fmla="*/ 1133 w 1133"/>
                <a:gd name="T15" fmla="*/ 814 h 814"/>
              </a:gdLst>
              <a:ahLst/>
              <a:cxnLst>
                <a:cxn ang="T8">
                  <a:pos x="T0" y="T1"/>
                </a:cxn>
                <a:cxn ang="T9">
                  <a:pos x="T2" y="T3"/>
                </a:cxn>
                <a:cxn ang="T10">
                  <a:pos x="T4" y="T5"/>
                </a:cxn>
                <a:cxn ang="T11">
                  <a:pos x="T6" y="T7"/>
                </a:cxn>
              </a:cxnLst>
              <a:rect l="T12" t="T13" r="T14" b="T15"/>
              <a:pathLst>
                <a:path w="1133" h="814">
                  <a:moveTo>
                    <a:pt x="0" y="0"/>
                  </a:moveTo>
                  <a:cubicBezTo>
                    <a:pt x="132" y="63"/>
                    <a:pt x="265" y="126"/>
                    <a:pt x="402" y="210"/>
                  </a:cubicBezTo>
                  <a:cubicBezTo>
                    <a:pt x="539" y="294"/>
                    <a:pt x="701" y="402"/>
                    <a:pt x="823" y="503"/>
                  </a:cubicBezTo>
                  <a:cubicBezTo>
                    <a:pt x="945" y="604"/>
                    <a:pt x="1081" y="761"/>
                    <a:pt x="1133" y="814"/>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4986" name="Text Box 64"/>
            <p:cNvSpPr txBox="1">
              <a:spLocks noChangeArrowheads="1"/>
            </p:cNvSpPr>
            <p:nvPr/>
          </p:nvSpPr>
          <p:spPr bwMode="auto">
            <a:xfrm>
              <a:off x="0" y="2906713"/>
              <a:ext cx="74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i="1">
                  <a:latin typeface="Symbol" pitchFamily="18" charset="2"/>
                </a:rPr>
                <a:t>f </a:t>
              </a:r>
              <a:r>
                <a:rPr lang="en-US" b="1" i="1"/>
                <a:t>P</a:t>
              </a:r>
              <a:r>
                <a:rPr lang="en-US" b="1" i="1" baseline="-25000"/>
                <a:t>n</a:t>
              </a:r>
            </a:p>
          </p:txBody>
        </p:sp>
        <p:sp>
          <p:nvSpPr>
            <p:cNvPr id="254987" name="Text Box 65"/>
            <p:cNvSpPr txBox="1">
              <a:spLocks noChangeArrowheads="1"/>
            </p:cNvSpPr>
            <p:nvPr/>
          </p:nvSpPr>
          <p:spPr bwMode="auto">
            <a:xfrm>
              <a:off x="3370263" y="5727700"/>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i="1">
                  <a:latin typeface="Symbol" pitchFamily="18" charset="2"/>
                </a:rPr>
                <a:t>f</a:t>
              </a:r>
              <a:r>
                <a:rPr lang="en-US" b="1" i="1"/>
                <a:t>M</a:t>
              </a:r>
              <a:r>
                <a:rPr lang="en-US" b="1" i="1" baseline="-25000"/>
                <a:t>n</a:t>
              </a:r>
            </a:p>
          </p:txBody>
        </p:sp>
        <p:sp>
          <p:nvSpPr>
            <p:cNvPr id="254988" name="Freeform 66"/>
            <p:cNvSpPr>
              <a:spLocks/>
            </p:cNvSpPr>
            <p:nvPr/>
          </p:nvSpPr>
          <p:spPr bwMode="auto">
            <a:xfrm>
              <a:off x="2249488" y="4848225"/>
              <a:ext cx="928687" cy="869950"/>
            </a:xfrm>
            <a:custGeom>
              <a:avLst/>
              <a:gdLst>
                <a:gd name="T0" fmla="*/ 2147483647 w 576"/>
                <a:gd name="T1" fmla="*/ 0 h 557"/>
                <a:gd name="T2" fmla="*/ 2147483647 w 576"/>
                <a:gd name="T3" fmla="*/ 2147483647 h 557"/>
                <a:gd name="T4" fmla="*/ 2147483647 w 576"/>
                <a:gd name="T5" fmla="*/ 2147483647 h 557"/>
                <a:gd name="T6" fmla="*/ 0 w 576"/>
                <a:gd name="T7" fmla="*/ 2147483647 h 557"/>
                <a:gd name="T8" fmla="*/ 0 60000 65536"/>
                <a:gd name="T9" fmla="*/ 0 60000 65536"/>
                <a:gd name="T10" fmla="*/ 0 60000 65536"/>
                <a:gd name="T11" fmla="*/ 0 60000 65536"/>
                <a:gd name="T12" fmla="*/ 0 w 576"/>
                <a:gd name="T13" fmla="*/ 0 h 557"/>
                <a:gd name="T14" fmla="*/ 576 w 576"/>
                <a:gd name="T15" fmla="*/ 557 h 557"/>
              </a:gdLst>
              <a:ahLst/>
              <a:cxnLst>
                <a:cxn ang="T8">
                  <a:pos x="T0" y="T1"/>
                </a:cxn>
                <a:cxn ang="T9">
                  <a:pos x="T2" y="T3"/>
                </a:cxn>
                <a:cxn ang="T10">
                  <a:pos x="T4" y="T5"/>
                </a:cxn>
                <a:cxn ang="T11">
                  <a:pos x="T6" y="T7"/>
                </a:cxn>
              </a:cxnLst>
              <a:rect l="T12" t="T13" r="T14" b="T15"/>
              <a:pathLst>
                <a:path w="576" h="557">
                  <a:moveTo>
                    <a:pt x="576" y="0"/>
                  </a:moveTo>
                  <a:cubicBezTo>
                    <a:pt x="527" y="76"/>
                    <a:pt x="479" y="152"/>
                    <a:pt x="421" y="219"/>
                  </a:cubicBezTo>
                  <a:cubicBezTo>
                    <a:pt x="363" y="286"/>
                    <a:pt x="299" y="346"/>
                    <a:pt x="229" y="402"/>
                  </a:cubicBezTo>
                  <a:cubicBezTo>
                    <a:pt x="159" y="458"/>
                    <a:pt x="32" y="531"/>
                    <a:pt x="0" y="557"/>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4989" name="Line 67"/>
            <p:cNvSpPr>
              <a:spLocks noChangeShapeType="1"/>
            </p:cNvSpPr>
            <p:nvPr/>
          </p:nvSpPr>
          <p:spPr bwMode="auto">
            <a:xfrm>
              <a:off x="638175" y="5051425"/>
              <a:ext cx="239553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4990" name="Text Box 68"/>
            <p:cNvSpPr txBox="1">
              <a:spLocks noChangeArrowheads="1"/>
            </p:cNvSpPr>
            <p:nvPr/>
          </p:nvSpPr>
          <p:spPr bwMode="auto">
            <a:xfrm>
              <a:off x="1098550" y="4868863"/>
              <a:ext cx="15128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M</a:t>
              </a:r>
              <a:r>
                <a:rPr lang="en-US" b="1" baseline="-25000"/>
                <a:t>u</a:t>
              </a:r>
              <a:r>
                <a:rPr lang="en-US" b="1"/>
                <a:t>, P</a:t>
              </a:r>
              <a:r>
                <a:rPr lang="en-US" b="1" baseline="-25000"/>
                <a:t>u      </a:t>
              </a:r>
              <a:r>
                <a:rPr lang="en-US" sz="4800" b="1" baseline="-25000"/>
                <a:t>.</a:t>
              </a:r>
            </a:p>
          </p:txBody>
        </p:sp>
        <p:sp>
          <p:nvSpPr>
            <p:cNvPr id="254991" name="Line 69"/>
            <p:cNvSpPr>
              <a:spLocks noChangeShapeType="1"/>
            </p:cNvSpPr>
            <p:nvPr/>
          </p:nvSpPr>
          <p:spPr bwMode="auto">
            <a:xfrm>
              <a:off x="2090738" y="5180013"/>
              <a:ext cx="361950" cy="219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4992" name="Line 70"/>
            <p:cNvSpPr>
              <a:spLocks noChangeShapeType="1"/>
            </p:cNvSpPr>
            <p:nvPr/>
          </p:nvSpPr>
          <p:spPr bwMode="auto">
            <a:xfrm flipV="1">
              <a:off x="638175" y="3540125"/>
              <a:ext cx="623888" cy="4810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3" name="Line 72"/>
            <p:cNvSpPr>
              <a:spLocks noChangeShapeType="1"/>
            </p:cNvSpPr>
            <p:nvPr/>
          </p:nvSpPr>
          <p:spPr bwMode="auto">
            <a:xfrm flipV="1">
              <a:off x="609600" y="3686175"/>
              <a:ext cx="1044575" cy="7985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4" name="Line 73"/>
            <p:cNvSpPr>
              <a:spLocks noChangeShapeType="1"/>
            </p:cNvSpPr>
            <p:nvPr/>
          </p:nvSpPr>
          <p:spPr bwMode="auto">
            <a:xfrm flipV="1">
              <a:off x="623888" y="3832225"/>
              <a:ext cx="1306512" cy="10445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5" name="Line 74"/>
            <p:cNvSpPr>
              <a:spLocks noChangeShapeType="1"/>
            </p:cNvSpPr>
            <p:nvPr/>
          </p:nvSpPr>
          <p:spPr bwMode="auto">
            <a:xfrm flipV="1">
              <a:off x="885825" y="3976688"/>
              <a:ext cx="1247775" cy="10747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6" name="Line 75"/>
            <p:cNvSpPr>
              <a:spLocks noChangeShapeType="1"/>
            </p:cNvSpPr>
            <p:nvPr/>
          </p:nvSpPr>
          <p:spPr bwMode="auto">
            <a:xfrm flipV="1">
              <a:off x="1408113" y="4151313"/>
              <a:ext cx="1030287" cy="900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7" name="Line 76"/>
            <p:cNvSpPr>
              <a:spLocks noChangeShapeType="1"/>
            </p:cNvSpPr>
            <p:nvPr/>
          </p:nvSpPr>
          <p:spPr bwMode="auto">
            <a:xfrm flipV="1">
              <a:off x="1814513" y="4310063"/>
              <a:ext cx="827087" cy="741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8" name="Line 77"/>
            <p:cNvSpPr>
              <a:spLocks noChangeShapeType="1"/>
            </p:cNvSpPr>
            <p:nvPr/>
          </p:nvSpPr>
          <p:spPr bwMode="auto">
            <a:xfrm flipV="1">
              <a:off x="2293938" y="4513263"/>
              <a:ext cx="593725" cy="5381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999" name="Line 78"/>
            <p:cNvSpPr>
              <a:spLocks noChangeShapeType="1"/>
            </p:cNvSpPr>
            <p:nvPr/>
          </p:nvSpPr>
          <p:spPr bwMode="auto">
            <a:xfrm flipV="1">
              <a:off x="2728913" y="4732338"/>
              <a:ext cx="347662"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54978" name="Content Placeholder 1"/>
          <p:cNvSpPr>
            <a:spLocks noGrp="1"/>
          </p:cNvSpPr>
          <p:nvPr>
            <p:ph idx="1"/>
          </p:nvPr>
        </p:nvSpPr>
        <p:spPr>
          <a:xfrm>
            <a:off x="711200" y="1570038"/>
            <a:ext cx="4287838" cy="1255713"/>
          </a:xfrm>
        </p:spPr>
        <p:txBody>
          <a:bodyPr/>
          <a:lstStyle/>
          <a:p>
            <a:pPr marL="0" indent="0">
              <a:buFont typeface="Arial" pitchFamily="34" charset="0"/>
              <a:buNone/>
            </a:pPr>
            <a:r>
              <a:rPr lang="en-US">
                <a:ea typeface="ＭＳ Ｐゴシック" pitchFamily="34" charset="-128"/>
              </a:rPr>
              <a:t>Moment-axial force interaction diagram (with the help of a spreadsheet)</a:t>
            </a:r>
          </a:p>
        </p:txBody>
      </p:sp>
      <p:sp>
        <p:nvSpPr>
          <p:cNvPr id="254977"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Design of Vertical Strips in </a:t>
            </a:r>
            <a:br>
              <a:rPr lang="en-US" dirty="0">
                <a:solidFill>
                  <a:srgbClr val="2D2DB9"/>
                </a:solidFill>
                <a:ea typeface="ＭＳ Ｐゴシック" pitchFamily="34" charset="-128"/>
              </a:rPr>
            </a:br>
            <a:r>
              <a:rPr lang="en-US" dirty="0">
                <a:solidFill>
                  <a:srgbClr val="2D2DB9"/>
                </a:solidFill>
                <a:ea typeface="ＭＳ Ｐゴシック" pitchFamily="34" charset="-128"/>
              </a:rPr>
              <a:t>Out-of-Plane Walls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702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CEEEFC2-55F3-43A3-A0B5-DBDC18A9E5D2}" type="slidenum">
              <a:rPr lang="en-US" sz="900">
                <a:solidFill>
                  <a:schemeClr val="accent2"/>
                </a:solidFill>
              </a:rPr>
              <a:pPr eaLnBrk="1" hangingPunct="1"/>
              <a:t>117</a:t>
            </a:fld>
            <a:endParaRPr lang="en-US" sz="900">
              <a:solidFill>
                <a:schemeClr val="accent2"/>
              </a:solidFill>
            </a:endParaRPr>
          </a:p>
        </p:txBody>
      </p:sp>
      <p:pic>
        <p:nvPicPr>
          <p:cNvPr id="257037" name="Picture 47" descr="Graphic of a building with horizontal load applied at the roof&#10;"/>
          <p:cNvPicPr>
            <a:picLocks noChangeAspect="1" noChangeArrowheads="1"/>
          </p:cNvPicPr>
          <p:nvPr/>
        </p:nvPicPr>
        <p:blipFill>
          <a:blip r:embed="rId3" cstate="print">
            <a:extLst>
              <a:ext uri="{28A0092B-C50C-407E-A947-70E740481C1C}">
                <a14:useLocalDpi xmlns:a14="http://schemas.microsoft.com/office/drawing/2010/main" val="0"/>
              </a:ext>
            </a:extLst>
          </a:blip>
          <a:srcRect l="28554" t="39819" r="33435" b="41856"/>
          <a:stretch>
            <a:fillRect/>
          </a:stretch>
        </p:blipFill>
        <p:spPr bwMode="auto">
          <a:xfrm>
            <a:off x="5703888" y="2563813"/>
            <a:ext cx="2954337"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Elevation of a wall of height h with axial and shear load applied to the top of wall.&#10;"/>
          <p:cNvGrpSpPr/>
          <p:nvPr/>
        </p:nvGrpSpPr>
        <p:grpSpPr>
          <a:xfrm>
            <a:off x="977686" y="3132438"/>
            <a:ext cx="4051300" cy="2759075"/>
            <a:chOff x="1027113" y="3429000"/>
            <a:chExt cx="4051300" cy="2759075"/>
          </a:xfrm>
        </p:grpSpPr>
        <p:sp>
          <p:nvSpPr>
            <p:cNvPr id="257029" name="Freeform 39"/>
            <p:cNvSpPr>
              <a:spLocks/>
            </p:cNvSpPr>
            <p:nvPr/>
          </p:nvSpPr>
          <p:spPr bwMode="auto">
            <a:xfrm>
              <a:off x="2638425" y="3970338"/>
              <a:ext cx="876300" cy="260350"/>
            </a:xfrm>
            <a:custGeom>
              <a:avLst/>
              <a:gdLst>
                <a:gd name="T0" fmla="*/ 2147483647 w 360"/>
                <a:gd name="T1" fmla="*/ 0 h 107"/>
                <a:gd name="T2" fmla="*/ 2147483647 w 360"/>
                <a:gd name="T3" fmla="*/ 2147483647 h 107"/>
                <a:gd name="T4" fmla="*/ 0 w 360"/>
                <a:gd name="T5" fmla="*/ 2147483647 h 107"/>
                <a:gd name="T6" fmla="*/ 0 w 360"/>
                <a:gd name="T7" fmla="*/ 2147483647 h 107"/>
                <a:gd name="T8" fmla="*/ 2147483647 w 360"/>
                <a:gd name="T9" fmla="*/ 2147483647 h 107"/>
                <a:gd name="T10" fmla="*/ 2147483647 w 360"/>
                <a:gd name="T11" fmla="*/ 2147483647 h 107"/>
                <a:gd name="T12" fmla="*/ 2147483647 w 360"/>
                <a:gd name="T13" fmla="*/ 2147483647 h 107"/>
                <a:gd name="T14" fmla="*/ 2147483647 w 360"/>
                <a:gd name="T15" fmla="*/ 0 h 107"/>
                <a:gd name="T16" fmla="*/ 0 60000 65536"/>
                <a:gd name="T17" fmla="*/ 0 60000 65536"/>
                <a:gd name="T18" fmla="*/ 0 60000 65536"/>
                <a:gd name="T19" fmla="*/ 0 60000 65536"/>
                <a:gd name="T20" fmla="*/ 0 60000 65536"/>
                <a:gd name="T21" fmla="*/ 0 60000 65536"/>
                <a:gd name="T22" fmla="*/ 0 60000 65536"/>
                <a:gd name="T23" fmla="*/ 0 60000 65536"/>
                <a:gd name="T24" fmla="*/ 0 w 360"/>
                <a:gd name="T25" fmla="*/ 0 h 107"/>
                <a:gd name="T26" fmla="*/ 360 w 360"/>
                <a:gd name="T27" fmla="*/ 107 h 1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0" h="107">
                  <a:moveTo>
                    <a:pt x="270" y="0"/>
                  </a:moveTo>
                  <a:lnTo>
                    <a:pt x="270" y="26"/>
                  </a:lnTo>
                  <a:lnTo>
                    <a:pt x="0" y="26"/>
                  </a:lnTo>
                  <a:lnTo>
                    <a:pt x="0" y="81"/>
                  </a:lnTo>
                  <a:lnTo>
                    <a:pt x="270" y="81"/>
                  </a:lnTo>
                  <a:lnTo>
                    <a:pt x="270" y="107"/>
                  </a:lnTo>
                  <a:lnTo>
                    <a:pt x="360" y="54"/>
                  </a:lnTo>
                  <a:lnTo>
                    <a:pt x="270" y="0"/>
                  </a:lnTo>
                  <a:close/>
                </a:path>
              </a:pathLst>
            </a:custGeom>
            <a:solidFill>
              <a:srgbClr val="000000"/>
            </a:solidFill>
            <a:ln w="12700">
              <a:solidFill>
                <a:schemeClr val="tx1"/>
              </a:solidFill>
              <a:prstDash val="solid"/>
              <a:round/>
              <a:headEnd/>
              <a:tailEnd/>
            </a:ln>
          </p:spPr>
          <p:txBody>
            <a:bodyPr/>
            <a:lstStyle/>
            <a:p>
              <a:endParaRPr lang="en-US"/>
            </a:p>
          </p:txBody>
        </p:sp>
        <p:sp>
          <p:nvSpPr>
            <p:cNvPr id="257030" name="Rectangle 40"/>
            <p:cNvSpPr>
              <a:spLocks noChangeArrowheads="1"/>
            </p:cNvSpPr>
            <p:nvPr/>
          </p:nvSpPr>
          <p:spPr bwMode="auto">
            <a:xfrm>
              <a:off x="1666875" y="4295775"/>
              <a:ext cx="2798763" cy="1628775"/>
            </a:xfrm>
            <a:prstGeom prst="rect">
              <a:avLst/>
            </a:prstGeom>
            <a:solidFill>
              <a:srgbClr val="B2B2B2"/>
            </a:solidFill>
            <a:ln w="12700">
              <a:solidFill>
                <a:schemeClr val="tx1"/>
              </a:solidFill>
              <a:miter lim="800000"/>
              <a:headEnd/>
              <a:tailEnd/>
            </a:ln>
          </p:spPr>
          <p:txBody>
            <a:bodyPr/>
            <a:lstStyle/>
            <a:p>
              <a:pPr algn="ctr" eaLnBrk="0" hangingPunct="0"/>
              <a:endParaRPr lang="es-PE" sz="2400"/>
            </a:p>
          </p:txBody>
        </p:sp>
        <p:sp>
          <p:nvSpPr>
            <p:cNvPr id="257031" name="Rectangle 41" descr="Wide upward diagonal"/>
            <p:cNvSpPr>
              <a:spLocks noChangeArrowheads="1"/>
            </p:cNvSpPr>
            <p:nvPr/>
          </p:nvSpPr>
          <p:spPr bwMode="auto">
            <a:xfrm>
              <a:off x="1223963" y="5927725"/>
              <a:ext cx="3684587" cy="260350"/>
            </a:xfrm>
            <a:prstGeom prst="rect">
              <a:avLst/>
            </a:prstGeom>
            <a:pattFill prst="wdUpDiag">
              <a:fgClr>
                <a:schemeClr val="bg1"/>
              </a:fgClr>
              <a:bgClr>
                <a:srgbClr val="000000"/>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7032" name="Rectangle 42"/>
            <p:cNvSpPr>
              <a:spLocks noChangeArrowheads="1"/>
            </p:cNvSpPr>
            <p:nvPr/>
          </p:nvSpPr>
          <p:spPr bwMode="auto">
            <a:xfrm>
              <a:off x="1136650" y="5908675"/>
              <a:ext cx="3941763" cy="38100"/>
            </a:xfrm>
            <a:prstGeom prst="rect">
              <a:avLst/>
            </a:prstGeom>
            <a:solidFill>
              <a:srgbClr val="000000"/>
            </a:solidFill>
            <a:ln w="9525">
              <a:solidFill>
                <a:schemeClr val="tx1"/>
              </a:solidFill>
              <a:miter lim="800000"/>
              <a:headEnd/>
              <a:tailEnd/>
            </a:ln>
          </p:spPr>
          <p:txBody>
            <a:bodyPr/>
            <a:lstStyle/>
            <a:p>
              <a:endParaRPr lang="en-US"/>
            </a:p>
          </p:txBody>
        </p:sp>
        <p:sp>
          <p:nvSpPr>
            <p:cNvPr id="257033" name="Freeform 43"/>
            <p:cNvSpPr>
              <a:spLocks/>
            </p:cNvSpPr>
            <p:nvPr/>
          </p:nvSpPr>
          <p:spPr bwMode="auto">
            <a:xfrm>
              <a:off x="2889250" y="3429000"/>
              <a:ext cx="263525" cy="515938"/>
            </a:xfrm>
            <a:custGeom>
              <a:avLst/>
              <a:gdLst>
                <a:gd name="T0" fmla="*/ 0 w 108"/>
                <a:gd name="T1" fmla="*/ 2147483647 h 212"/>
                <a:gd name="T2" fmla="*/ 2147483647 w 108"/>
                <a:gd name="T3" fmla="*/ 2147483647 h 212"/>
                <a:gd name="T4" fmla="*/ 2147483647 w 108"/>
                <a:gd name="T5" fmla="*/ 0 h 212"/>
                <a:gd name="T6" fmla="*/ 2147483647 w 108"/>
                <a:gd name="T7" fmla="*/ 0 h 212"/>
                <a:gd name="T8" fmla="*/ 2147483647 w 108"/>
                <a:gd name="T9" fmla="*/ 2147483647 h 212"/>
                <a:gd name="T10" fmla="*/ 2147483647 w 108"/>
                <a:gd name="T11" fmla="*/ 2147483647 h 212"/>
                <a:gd name="T12" fmla="*/ 2147483647 w 108"/>
                <a:gd name="T13" fmla="*/ 2147483647 h 212"/>
                <a:gd name="T14" fmla="*/ 0 w 108"/>
                <a:gd name="T15" fmla="*/ 2147483647 h 212"/>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212"/>
                <a:gd name="T26" fmla="*/ 108 w 108"/>
                <a:gd name="T27" fmla="*/ 212 h 2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212">
                  <a:moveTo>
                    <a:pt x="0" y="159"/>
                  </a:moveTo>
                  <a:lnTo>
                    <a:pt x="27" y="159"/>
                  </a:lnTo>
                  <a:lnTo>
                    <a:pt x="27" y="0"/>
                  </a:lnTo>
                  <a:lnTo>
                    <a:pt x="81" y="0"/>
                  </a:lnTo>
                  <a:lnTo>
                    <a:pt x="81" y="159"/>
                  </a:lnTo>
                  <a:lnTo>
                    <a:pt x="108" y="159"/>
                  </a:lnTo>
                  <a:lnTo>
                    <a:pt x="54" y="212"/>
                  </a:lnTo>
                  <a:lnTo>
                    <a:pt x="0" y="159"/>
                  </a:lnTo>
                  <a:close/>
                </a:path>
              </a:pathLst>
            </a:custGeom>
            <a:solidFill>
              <a:srgbClr val="000000"/>
            </a:solidFill>
            <a:ln w="12700">
              <a:solidFill>
                <a:schemeClr val="tx1"/>
              </a:solidFill>
              <a:prstDash val="solid"/>
              <a:round/>
              <a:headEnd/>
              <a:tailEnd/>
            </a:ln>
          </p:spPr>
          <p:txBody>
            <a:bodyPr/>
            <a:lstStyle/>
            <a:p>
              <a:endParaRPr lang="en-US"/>
            </a:p>
          </p:txBody>
        </p:sp>
        <p:sp>
          <p:nvSpPr>
            <p:cNvPr id="257034" name="Rectangle 44"/>
            <p:cNvSpPr>
              <a:spLocks noChangeArrowheads="1"/>
            </p:cNvSpPr>
            <p:nvPr/>
          </p:nvSpPr>
          <p:spPr bwMode="auto">
            <a:xfrm>
              <a:off x="3522663" y="3441700"/>
              <a:ext cx="20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P</a:t>
              </a:r>
            </a:p>
          </p:txBody>
        </p:sp>
        <p:sp>
          <p:nvSpPr>
            <p:cNvPr id="257035" name="Rectangle 45"/>
            <p:cNvSpPr>
              <a:spLocks noChangeArrowheads="1"/>
            </p:cNvSpPr>
            <p:nvPr/>
          </p:nvSpPr>
          <p:spPr bwMode="auto">
            <a:xfrm>
              <a:off x="3865563" y="3900488"/>
              <a:ext cx="20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V</a:t>
              </a:r>
            </a:p>
          </p:txBody>
        </p:sp>
        <p:sp>
          <p:nvSpPr>
            <p:cNvPr id="257036" name="Rectangle 46"/>
            <p:cNvSpPr>
              <a:spLocks noChangeArrowheads="1"/>
            </p:cNvSpPr>
            <p:nvPr/>
          </p:nvSpPr>
          <p:spPr bwMode="auto">
            <a:xfrm>
              <a:off x="1027113" y="4992688"/>
              <a:ext cx="1857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h</a:t>
              </a:r>
            </a:p>
          </p:txBody>
        </p:sp>
      </p:grpSp>
      <p:sp>
        <p:nvSpPr>
          <p:cNvPr id="257026" name="Content Placeholder 1"/>
          <p:cNvSpPr>
            <a:spLocks noGrp="1"/>
          </p:cNvSpPr>
          <p:nvPr>
            <p:ph idx="1"/>
          </p:nvPr>
        </p:nvSpPr>
        <p:spPr>
          <a:xfrm>
            <a:off x="623888" y="1638300"/>
            <a:ext cx="5162550" cy="4525963"/>
          </a:xfrm>
        </p:spPr>
        <p:txBody>
          <a:bodyPr/>
          <a:lstStyle/>
          <a:p>
            <a:pPr marL="0" indent="0">
              <a:buFont typeface="Arial" pitchFamily="34" charset="0"/>
              <a:buNone/>
            </a:pPr>
            <a:r>
              <a:rPr lang="en-US">
                <a:ea typeface="ＭＳ Ｐゴシック" pitchFamily="34" charset="-128"/>
              </a:rPr>
              <a:t>Moments, axial forces, and shears due to combinations of gravity and lateral loads</a:t>
            </a:r>
            <a:endParaRPr lang="en-US">
              <a:ea typeface="ＭＳ Ｐゴシック" pitchFamily="34" charset="-128"/>
              <a:cs typeface="Arial" pitchFamily="34" charset="0"/>
            </a:endParaRPr>
          </a:p>
        </p:txBody>
      </p:sp>
      <p:sp>
        <p:nvSpPr>
          <p:cNvPr id="257025"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Design of Shear Walls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9076"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D26A5AE-FD1A-4982-9341-FEDD1AD2DDFE}" type="slidenum">
              <a:rPr lang="en-US" sz="900">
                <a:solidFill>
                  <a:schemeClr val="accent2"/>
                </a:solidFill>
              </a:rPr>
              <a:pPr eaLnBrk="1" hangingPunct="1"/>
              <a:t>118</a:t>
            </a:fld>
            <a:endParaRPr lang="en-US" sz="900">
              <a:solidFill>
                <a:schemeClr val="accent2"/>
              </a:solidFill>
            </a:endParaRPr>
          </a:p>
        </p:txBody>
      </p:sp>
      <p:pic>
        <p:nvPicPr>
          <p:cNvPr id="259077" name="Picture 48" descr="Graphic of a building with horizontal load applied"/>
          <p:cNvPicPr>
            <a:picLocks noChangeAspect="1" noChangeArrowheads="1"/>
          </p:cNvPicPr>
          <p:nvPr/>
        </p:nvPicPr>
        <p:blipFill>
          <a:blip r:embed="rId3">
            <a:extLst>
              <a:ext uri="{28A0092B-C50C-407E-A947-70E740481C1C}">
                <a14:useLocalDpi xmlns:a14="http://schemas.microsoft.com/office/drawing/2010/main" val="0"/>
              </a:ext>
            </a:extLst>
          </a:blip>
          <a:srcRect l="28554" t="39819" r="33435" b="41856"/>
          <a:stretch>
            <a:fillRect/>
          </a:stretch>
        </p:blipFill>
        <p:spPr bwMode="auto">
          <a:xfrm>
            <a:off x="4286250" y="2344738"/>
            <a:ext cx="463232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Interaction diagram for masonry with point Mu, Pu within the interaction curve.&#10;"/>
          <p:cNvGrpSpPr/>
          <p:nvPr/>
        </p:nvGrpSpPr>
        <p:grpSpPr>
          <a:xfrm>
            <a:off x="195262" y="2891631"/>
            <a:ext cx="4090988" cy="3278187"/>
            <a:chOff x="0" y="2906713"/>
            <a:chExt cx="4090988" cy="3278187"/>
          </a:xfrm>
        </p:grpSpPr>
        <p:sp>
          <p:nvSpPr>
            <p:cNvPr id="259078" name="Line 49"/>
            <p:cNvSpPr>
              <a:spLocks noChangeShapeType="1"/>
            </p:cNvSpPr>
            <p:nvPr/>
          </p:nvSpPr>
          <p:spPr bwMode="auto">
            <a:xfrm>
              <a:off x="623888" y="3424238"/>
              <a:ext cx="0" cy="2409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79" name="Line 50"/>
            <p:cNvSpPr>
              <a:spLocks noChangeShapeType="1"/>
            </p:cNvSpPr>
            <p:nvPr/>
          </p:nvSpPr>
          <p:spPr bwMode="auto">
            <a:xfrm>
              <a:off x="522288" y="5718175"/>
              <a:ext cx="32956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80" name="Line 51"/>
            <p:cNvSpPr>
              <a:spLocks noChangeShapeType="1"/>
            </p:cNvSpPr>
            <p:nvPr/>
          </p:nvSpPr>
          <p:spPr bwMode="auto">
            <a:xfrm>
              <a:off x="638175" y="3556000"/>
              <a:ext cx="7842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81" name="Freeform 52"/>
            <p:cNvSpPr>
              <a:spLocks/>
            </p:cNvSpPr>
            <p:nvPr/>
          </p:nvSpPr>
          <p:spPr bwMode="auto">
            <a:xfrm>
              <a:off x="1393825" y="3556000"/>
              <a:ext cx="1798638" cy="1292225"/>
            </a:xfrm>
            <a:custGeom>
              <a:avLst/>
              <a:gdLst>
                <a:gd name="T0" fmla="*/ 0 w 1133"/>
                <a:gd name="T1" fmla="*/ 0 h 814"/>
                <a:gd name="T2" fmla="*/ 2147483647 w 1133"/>
                <a:gd name="T3" fmla="*/ 2147483647 h 814"/>
                <a:gd name="T4" fmla="*/ 2147483647 w 1133"/>
                <a:gd name="T5" fmla="*/ 2147483647 h 814"/>
                <a:gd name="T6" fmla="*/ 2147483647 w 1133"/>
                <a:gd name="T7" fmla="*/ 2147483647 h 814"/>
                <a:gd name="T8" fmla="*/ 0 60000 65536"/>
                <a:gd name="T9" fmla="*/ 0 60000 65536"/>
                <a:gd name="T10" fmla="*/ 0 60000 65536"/>
                <a:gd name="T11" fmla="*/ 0 60000 65536"/>
                <a:gd name="T12" fmla="*/ 0 w 1133"/>
                <a:gd name="T13" fmla="*/ 0 h 814"/>
                <a:gd name="T14" fmla="*/ 1133 w 1133"/>
                <a:gd name="T15" fmla="*/ 814 h 814"/>
              </a:gdLst>
              <a:ahLst/>
              <a:cxnLst>
                <a:cxn ang="T8">
                  <a:pos x="T0" y="T1"/>
                </a:cxn>
                <a:cxn ang="T9">
                  <a:pos x="T2" y="T3"/>
                </a:cxn>
                <a:cxn ang="T10">
                  <a:pos x="T4" y="T5"/>
                </a:cxn>
                <a:cxn ang="T11">
                  <a:pos x="T6" y="T7"/>
                </a:cxn>
              </a:cxnLst>
              <a:rect l="T12" t="T13" r="T14" b="T15"/>
              <a:pathLst>
                <a:path w="1133" h="814">
                  <a:moveTo>
                    <a:pt x="0" y="0"/>
                  </a:moveTo>
                  <a:cubicBezTo>
                    <a:pt x="132" y="63"/>
                    <a:pt x="265" y="126"/>
                    <a:pt x="402" y="210"/>
                  </a:cubicBezTo>
                  <a:cubicBezTo>
                    <a:pt x="539" y="294"/>
                    <a:pt x="701" y="402"/>
                    <a:pt x="823" y="503"/>
                  </a:cubicBezTo>
                  <a:cubicBezTo>
                    <a:pt x="945" y="604"/>
                    <a:pt x="1081" y="761"/>
                    <a:pt x="1133" y="814"/>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9082" name="Text Box 53"/>
            <p:cNvSpPr txBox="1">
              <a:spLocks noChangeArrowheads="1"/>
            </p:cNvSpPr>
            <p:nvPr/>
          </p:nvSpPr>
          <p:spPr bwMode="auto">
            <a:xfrm>
              <a:off x="0" y="2906713"/>
              <a:ext cx="74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i="1">
                  <a:latin typeface="Symbol" pitchFamily="18" charset="2"/>
                </a:rPr>
                <a:t>f </a:t>
              </a:r>
              <a:r>
                <a:rPr lang="en-US" b="1" i="1"/>
                <a:t>P</a:t>
              </a:r>
              <a:r>
                <a:rPr lang="en-US" b="1" i="1" baseline="-25000"/>
                <a:t>n</a:t>
              </a:r>
            </a:p>
          </p:txBody>
        </p:sp>
        <p:sp>
          <p:nvSpPr>
            <p:cNvPr id="259083" name="Text Box 54"/>
            <p:cNvSpPr txBox="1">
              <a:spLocks noChangeArrowheads="1"/>
            </p:cNvSpPr>
            <p:nvPr/>
          </p:nvSpPr>
          <p:spPr bwMode="auto">
            <a:xfrm>
              <a:off x="3370263" y="5727700"/>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i="1">
                  <a:latin typeface="Symbol" pitchFamily="18" charset="2"/>
                </a:rPr>
                <a:t>f</a:t>
              </a:r>
              <a:r>
                <a:rPr lang="en-US" b="1" i="1"/>
                <a:t>M</a:t>
              </a:r>
              <a:r>
                <a:rPr lang="en-US" b="1" i="1" baseline="-25000"/>
                <a:t>n</a:t>
              </a:r>
            </a:p>
          </p:txBody>
        </p:sp>
        <p:sp>
          <p:nvSpPr>
            <p:cNvPr id="259084" name="Freeform 55"/>
            <p:cNvSpPr>
              <a:spLocks/>
            </p:cNvSpPr>
            <p:nvPr/>
          </p:nvSpPr>
          <p:spPr bwMode="auto">
            <a:xfrm>
              <a:off x="2249488" y="4848225"/>
              <a:ext cx="928687" cy="869950"/>
            </a:xfrm>
            <a:custGeom>
              <a:avLst/>
              <a:gdLst>
                <a:gd name="T0" fmla="*/ 2147483647 w 576"/>
                <a:gd name="T1" fmla="*/ 0 h 557"/>
                <a:gd name="T2" fmla="*/ 2147483647 w 576"/>
                <a:gd name="T3" fmla="*/ 2147483647 h 557"/>
                <a:gd name="T4" fmla="*/ 2147483647 w 576"/>
                <a:gd name="T5" fmla="*/ 2147483647 h 557"/>
                <a:gd name="T6" fmla="*/ 0 w 576"/>
                <a:gd name="T7" fmla="*/ 2147483647 h 557"/>
                <a:gd name="T8" fmla="*/ 0 60000 65536"/>
                <a:gd name="T9" fmla="*/ 0 60000 65536"/>
                <a:gd name="T10" fmla="*/ 0 60000 65536"/>
                <a:gd name="T11" fmla="*/ 0 60000 65536"/>
                <a:gd name="T12" fmla="*/ 0 w 576"/>
                <a:gd name="T13" fmla="*/ 0 h 557"/>
                <a:gd name="T14" fmla="*/ 576 w 576"/>
                <a:gd name="T15" fmla="*/ 557 h 557"/>
              </a:gdLst>
              <a:ahLst/>
              <a:cxnLst>
                <a:cxn ang="T8">
                  <a:pos x="T0" y="T1"/>
                </a:cxn>
                <a:cxn ang="T9">
                  <a:pos x="T2" y="T3"/>
                </a:cxn>
                <a:cxn ang="T10">
                  <a:pos x="T4" y="T5"/>
                </a:cxn>
                <a:cxn ang="T11">
                  <a:pos x="T6" y="T7"/>
                </a:cxn>
              </a:cxnLst>
              <a:rect l="T12" t="T13" r="T14" b="T15"/>
              <a:pathLst>
                <a:path w="576" h="557">
                  <a:moveTo>
                    <a:pt x="576" y="0"/>
                  </a:moveTo>
                  <a:cubicBezTo>
                    <a:pt x="527" y="76"/>
                    <a:pt x="479" y="152"/>
                    <a:pt x="421" y="219"/>
                  </a:cubicBezTo>
                  <a:cubicBezTo>
                    <a:pt x="363" y="286"/>
                    <a:pt x="299" y="346"/>
                    <a:pt x="229" y="402"/>
                  </a:cubicBezTo>
                  <a:cubicBezTo>
                    <a:pt x="159" y="458"/>
                    <a:pt x="32" y="531"/>
                    <a:pt x="0" y="557"/>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9085" name="Line 56"/>
            <p:cNvSpPr>
              <a:spLocks noChangeShapeType="1"/>
            </p:cNvSpPr>
            <p:nvPr/>
          </p:nvSpPr>
          <p:spPr bwMode="auto">
            <a:xfrm>
              <a:off x="638175" y="5051425"/>
              <a:ext cx="239553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9086" name="Text Box 57"/>
            <p:cNvSpPr txBox="1">
              <a:spLocks noChangeArrowheads="1"/>
            </p:cNvSpPr>
            <p:nvPr/>
          </p:nvSpPr>
          <p:spPr bwMode="auto">
            <a:xfrm>
              <a:off x="1098550" y="4868863"/>
              <a:ext cx="15128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M</a:t>
              </a:r>
              <a:r>
                <a:rPr lang="en-US" b="1" baseline="-25000"/>
                <a:t>u</a:t>
              </a:r>
              <a:r>
                <a:rPr lang="en-US" b="1"/>
                <a:t>, P</a:t>
              </a:r>
              <a:r>
                <a:rPr lang="en-US" b="1" baseline="-25000"/>
                <a:t>u      </a:t>
              </a:r>
              <a:r>
                <a:rPr lang="en-US" sz="4800" b="1" baseline="-25000"/>
                <a:t>.</a:t>
              </a:r>
            </a:p>
          </p:txBody>
        </p:sp>
        <p:sp>
          <p:nvSpPr>
            <p:cNvPr id="259087" name="Line 58"/>
            <p:cNvSpPr>
              <a:spLocks noChangeShapeType="1"/>
            </p:cNvSpPr>
            <p:nvPr/>
          </p:nvSpPr>
          <p:spPr bwMode="auto">
            <a:xfrm>
              <a:off x="2090738" y="5180013"/>
              <a:ext cx="361950" cy="219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9088" name="Line 59"/>
            <p:cNvSpPr>
              <a:spLocks noChangeShapeType="1"/>
            </p:cNvSpPr>
            <p:nvPr/>
          </p:nvSpPr>
          <p:spPr bwMode="auto">
            <a:xfrm flipV="1">
              <a:off x="638175" y="3540125"/>
              <a:ext cx="623888" cy="4810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89" name="Line 60"/>
            <p:cNvSpPr>
              <a:spLocks noChangeShapeType="1"/>
            </p:cNvSpPr>
            <p:nvPr/>
          </p:nvSpPr>
          <p:spPr bwMode="auto">
            <a:xfrm flipV="1">
              <a:off x="609600" y="3686175"/>
              <a:ext cx="1044575" cy="7985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0" name="Line 61"/>
            <p:cNvSpPr>
              <a:spLocks noChangeShapeType="1"/>
            </p:cNvSpPr>
            <p:nvPr/>
          </p:nvSpPr>
          <p:spPr bwMode="auto">
            <a:xfrm flipV="1">
              <a:off x="623888" y="3832225"/>
              <a:ext cx="1306512" cy="10445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1" name="Line 62"/>
            <p:cNvSpPr>
              <a:spLocks noChangeShapeType="1"/>
            </p:cNvSpPr>
            <p:nvPr/>
          </p:nvSpPr>
          <p:spPr bwMode="auto">
            <a:xfrm flipV="1">
              <a:off x="885825" y="3976688"/>
              <a:ext cx="1247775" cy="10747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2" name="Line 63"/>
            <p:cNvSpPr>
              <a:spLocks noChangeShapeType="1"/>
            </p:cNvSpPr>
            <p:nvPr/>
          </p:nvSpPr>
          <p:spPr bwMode="auto">
            <a:xfrm flipV="1">
              <a:off x="1408113" y="4151313"/>
              <a:ext cx="1030287" cy="900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3" name="Line 64"/>
            <p:cNvSpPr>
              <a:spLocks noChangeShapeType="1"/>
            </p:cNvSpPr>
            <p:nvPr/>
          </p:nvSpPr>
          <p:spPr bwMode="auto">
            <a:xfrm flipV="1">
              <a:off x="1814513" y="4310063"/>
              <a:ext cx="827087" cy="741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4" name="Line 65"/>
            <p:cNvSpPr>
              <a:spLocks noChangeShapeType="1"/>
            </p:cNvSpPr>
            <p:nvPr/>
          </p:nvSpPr>
          <p:spPr bwMode="auto">
            <a:xfrm flipV="1">
              <a:off x="2293938" y="4513263"/>
              <a:ext cx="593725" cy="5381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95" name="Line 66"/>
            <p:cNvSpPr>
              <a:spLocks noChangeShapeType="1"/>
            </p:cNvSpPr>
            <p:nvPr/>
          </p:nvSpPr>
          <p:spPr bwMode="auto">
            <a:xfrm flipV="1">
              <a:off x="2728913" y="4732338"/>
              <a:ext cx="347662"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59074" name="Content Placeholder 1"/>
          <p:cNvSpPr>
            <a:spLocks noGrp="1"/>
          </p:cNvSpPr>
          <p:nvPr>
            <p:ph idx="1"/>
          </p:nvPr>
        </p:nvSpPr>
        <p:spPr>
          <a:xfrm>
            <a:off x="704850" y="1420813"/>
            <a:ext cx="4765675" cy="1714500"/>
          </a:xfrm>
        </p:spPr>
        <p:txBody>
          <a:bodyPr/>
          <a:lstStyle/>
          <a:p>
            <a:pPr marL="0" indent="0">
              <a:buFont typeface="Arial" pitchFamily="34" charset="0"/>
              <a:buNone/>
            </a:pPr>
            <a:r>
              <a:rPr lang="en-US">
                <a:ea typeface="ＭＳ Ｐゴシック" pitchFamily="34" charset="-128"/>
              </a:rPr>
              <a:t>Moment-axial force interaction diagram (with the help of a spreadsheet)</a:t>
            </a:r>
          </a:p>
        </p:txBody>
      </p:sp>
      <p:sp>
        <p:nvSpPr>
          <p:cNvPr id="259073" name="Rectangle 2"/>
          <p:cNvSpPr>
            <a:spLocks noGrp="1" noChangeArrowheads="1"/>
          </p:cNvSpPr>
          <p:nvPr>
            <p:ph type="title"/>
          </p:nvPr>
        </p:nvSpPr>
        <p:spPr/>
        <p:txBody>
          <a:bodyPr/>
          <a:lstStyle/>
          <a:p>
            <a:pPr eaLnBrk="1" hangingPunct="1"/>
            <a:r>
              <a:rPr lang="en-US" sz="3200" dirty="0">
                <a:solidFill>
                  <a:srgbClr val="2D2DB9"/>
                </a:solidFill>
                <a:ea typeface="ＭＳ Ｐゴシック" pitchFamily="34" charset="-128"/>
              </a:rPr>
              <a:t>Design of </a:t>
            </a:r>
            <a:r>
              <a:rPr lang="en-US" dirty="0">
                <a:solidFill>
                  <a:srgbClr val="2D2DB9"/>
                </a:solidFill>
                <a:ea typeface="ＭＳ Ｐゴシック" pitchFamily="34" charset="-128"/>
              </a:rPr>
              <a:t>Shear</a:t>
            </a:r>
            <a:r>
              <a:rPr lang="en-US" sz="3200" dirty="0">
                <a:solidFill>
                  <a:srgbClr val="2D2DB9"/>
                </a:solidFill>
                <a:ea typeface="ＭＳ Ｐゴシック" pitchFamily="34" charset="-128"/>
              </a:rPr>
              <a:t> Walls</a:t>
            </a:r>
            <a:endParaRPr lang="en-US" sz="3200" dirty="0">
              <a:solidFill>
                <a:srgbClr val="2D2DB9"/>
              </a:solidFill>
              <a:ea typeface="ＭＳ Ｐゴシック" pitchFamily="34" charset="-128"/>
              <a:cs typeface="Arial"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4"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61125"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182FB0A-FCB0-46F5-89AD-47F948B01873}" type="slidenum">
              <a:rPr lang="en-US" sz="900">
                <a:solidFill>
                  <a:schemeClr val="accent2"/>
                </a:solidFill>
              </a:rPr>
              <a:pPr eaLnBrk="1" hangingPunct="1"/>
              <a:t>119</a:t>
            </a:fld>
            <a:endParaRPr lang="en-US" sz="900">
              <a:solidFill>
                <a:schemeClr val="accent2"/>
              </a:solidFill>
            </a:endParaRPr>
          </a:p>
        </p:txBody>
      </p:sp>
      <p:graphicFrame>
        <p:nvGraphicFramePr>
          <p:cNvPr id="261129" name="Object 44" descr="V sub nm Equation"/>
          <p:cNvGraphicFramePr>
            <a:graphicFrameLocks noChangeAspect="1"/>
          </p:cNvGraphicFramePr>
          <p:nvPr>
            <p:extLst>
              <p:ext uri="{D42A27DB-BD31-4B8C-83A1-F6EECF244321}">
                <p14:modId xmlns:p14="http://schemas.microsoft.com/office/powerpoint/2010/main" val="62185421"/>
              </p:ext>
            </p:extLst>
          </p:nvPr>
        </p:nvGraphicFramePr>
        <p:xfrm>
          <a:off x="623888" y="4554538"/>
          <a:ext cx="7410450" cy="1470025"/>
        </p:xfrm>
        <a:graphic>
          <a:graphicData uri="http://schemas.openxmlformats.org/presentationml/2006/ole">
            <mc:AlternateContent xmlns:mc="http://schemas.openxmlformats.org/markup-compatibility/2006">
              <mc:Choice xmlns:v="urn:schemas-microsoft-com:vml" Requires="v">
                <p:oleObj spid="_x0000_s261303" name="Equation" r:id="rId4" imgW="2425700" imgH="482600" progId="Equation.DSMT4">
                  <p:embed/>
                </p:oleObj>
              </mc:Choice>
              <mc:Fallback>
                <p:oleObj name="Equation" r:id="rId4" imgW="2425700" imgH="482600" progId="Equation.DSMT4">
                  <p:embed/>
                  <p:pic>
                    <p:nvPicPr>
                      <p:cNvPr id="0" name="Object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888" y="4554538"/>
                        <a:ext cx="741045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2" name="TextBox 1"/>
              <p:cNvSpPr txBox="1"/>
              <p:nvPr/>
            </p:nvSpPr>
            <p:spPr>
              <a:xfrm>
                <a:off x="624840" y="3675856"/>
                <a:ext cx="4248920" cy="758028"/>
              </a:xfrm>
              <a:prstGeom prst="rect">
                <a:avLst/>
              </a:prstGeom>
              <a:noFill/>
            </p:spPr>
            <p:txBody>
              <a:bodyPr wrap="none" rtlCol="0">
                <a:spAutoFit/>
              </a:bodyPr>
              <a:lstStyle/>
              <a:p>
                <a14:m>
                  <m:oMath xmlns:m="http://schemas.openxmlformats.org/officeDocument/2006/math">
                    <m:sSub>
                      <m:sSubPr>
                        <m:ctrlPr>
                          <a:rPr lang="en-US" sz="4000" b="0" i="1" smtClean="0">
                            <a:latin typeface="Cambria Math" panose="02040503050406030204" pitchFamily="18" charset="0"/>
                          </a:rPr>
                        </m:ctrlPr>
                      </m:sSubPr>
                      <m:e>
                        <m:r>
                          <a:rPr lang="en-US" sz="4000" i="1">
                            <a:latin typeface="Cambria Math"/>
                          </a:rPr>
                          <m:t>𝑉</m:t>
                        </m:r>
                      </m:e>
                      <m:sub>
                        <m:r>
                          <a:rPr lang="en-US" sz="4000" b="0" i="1" smtClean="0">
                            <a:latin typeface="Cambria Math"/>
                          </a:rPr>
                          <m:t>𝑛</m:t>
                        </m:r>
                      </m:sub>
                    </m:sSub>
                    <m:r>
                      <a:rPr lang="en-US" sz="4000" b="0" i="1" smtClean="0">
                        <a:latin typeface="Cambria Math"/>
                      </a:rPr>
                      <m:t>=</m:t>
                    </m:r>
                  </m:oMath>
                </a14:m>
                <a:r>
                  <a:rPr lang="en-US" sz="4000" dirty="0"/>
                  <a:t>(</a:t>
                </a:r>
                <a14:m>
                  <m:oMath xmlns:m="http://schemas.openxmlformats.org/officeDocument/2006/math">
                    <m:sSub>
                      <m:sSubPr>
                        <m:ctrlPr>
                          <a:rPr lang="en-US" sz="4000" i="1">
                            <a:latin typeface="Cambria Math" panose="02040503050406030204" pitchFamily="18" charset="0"/>
                          </a:rPr>
                        </m:ctrlPr>
                      </m:sSubPr>
                      <m:e>
                        <m:r>
                          <a:rPr lang="en-US" sz="4000" i="1">
                            <a:latin typeface="Cambria Math"/>
                          </a:rPr>
                          <m:t>𝑉</m:t>
                        </m:r>
                      </m:e>
                      <m:sub>
                        <m:r>
                          <a:rPr lang="en-US" sz="4000" i="1">
                            <a:latin typeface="Cambria Math"/>
                          </a:rPr>
                          <m:t>𝑛</m:t>
                        </m:r>
                        <m:r>
                          <a:rPr lang="en-US" sz="4000" b="0" i="1" smtClean="0">
                            <a:latin typeface="Cambria Math"/>
                          </a:rPr>
                          <m:t>𝑚</m:t>
                        </m:r>
                      </m:sub>
                    </m:sSub>
                    <m:r>
                      <a:rPr lang="en-US" sz="4000" b="0" i="1" smtClean="0">
                        <a:latin typeface="Cambria Math"/>
                      </a:rPr>
                      <m:t>+</m:t>
                    </m:r>
                    <m:sSub>
                      <m:sSubPr>
                        <m:ctrlPr>
                          <a:rPr lang="en-US" sz="4000" i="1">
                            <a:latin typeface="Cambria Math" panose="02040503050406030204" pitchFamily="18" charset="0"/>
                          </a:rPr>
                        </m:ctrlPr>
                      </m:sSubPr>
                      <m:e>
                        <m:r>
                          <a:rPr lang="en-US" sz="4000" i="1">
                            <a:latin typeface="Cambria Math"/>
                          </a:rPr>
                          <m:t>𝑉</m:t>
                        </m:r>
                      </m:e>
                      <m:sub>
                        <m:r>
                          <a:rPr lang="en-US" sz="4000" i="1">
                            <a:latin typeface="Cambria Math"/>
                          </a:rPr>
                          <m:t>𝑛</m:t>
                        </m:r>
                        <m:r>
                          <a:rPr lang="en-US" sz="4000" b="0" i="1" smtClean="0">
                            <a:latin typeface="Cambria Math"/>
                          </a:rPr>
                          <m:t>𝑠</m:t>
                        </m:r>
                      </m:sub>
                    </m:sSub>
                  </m:oMath>
                </a14:m>
                <a:r>
                  <a:rPr lang="en-US" sz="4000" dirty="0"/>
                  <a:t>) </a:t>
                </a:r>
                <a14:m>
                  <m:oMath xmlns:m="http://schemas.openxmlformats.org/officeDocument/2006/math">
                    <m:sSub>
                      <m:sSubPr>
                        <m:ctrlPr>
                          <a:rPr lang="en-US" sz="4000" i="1">
                            <a:latin typeface="Cambria Math" panose="02040503050406030204" pitchFamily="18" charset="0"/>
                          </a:rPr>
                        </m:ctrlPr>
                      </m:sSubPr>
                      <m:e>
                        <m:r>
                          <a:rPr lang="en-US" sz="4000" i="1">
                            <a:latin typeface="Cambria Math"/>
                            <a:ea typeface="Cambria Math"/>
                          </a:rPr>
                          <m:t>𝛾</m:t>
                        </m:r>
                      </m:e>
                      <m:sub>
                        <m:r>
                          <a:rPr lang="en-US" sz="4000" i="1">
                            <a:latin typeface="Cambria Math"/>
                          </a:rPr>
                          <m:t>𝑔</m:t>
                        </m:r>
                      </m:sub>
                    </m:sSub>
                  </m:oMath>
                </a14:m>
                <a:endParaRPr lang="en-US" sz="4000" dirty="0"/>
              </a:p>
            </p:txBody>
          </p:sp>
        </mc:Choice>
        <mc:Fallback xmlns="">
          <p:sp>
            <p:nvSpPr>
              <p:cNvPr id="2" name="TextBox 1"/>
              <p:cNvSpPr txBox="1">
                <a:spLocks noRot="1" noChangeAspect="1" noMove="1" noResize="1" noEditPoints="1" noAdjustHandles="1" noChangeArrowheads="1" noChangeShapeType="1" noTextEdit="1"/>
              </p:cNvSpPr>
              <p:nvPr/>
            </p:nvSpPr>
            <p:spPr>
              <a:xfrm>
                <a:off x="624840" y="3675856"/>
                <a:ext cx="4248920" cy="758028"/>
              </a:xfrm>
              <a:prstGeom prst="rect">
                <a:avLst/>
              </a:prstGeom>
              <a:blipFill rotWithShape="1">
                <a:blip r:embed="rId9"/>
                <a:stretch>
                  <a:fillRect t="-15323" b="-26613"/>
                </a:stretch>
              </a:blipFill>
            </p:spPr>
            <p:txBody>
              <a:bodyPr/>
              <a:lstStyle/>
              <a:p>
                <a:r>
                  <a:rPr lang="en-US">
                    <a:noFill/>
                  </a:rPr>
                  <a:t> </a:t>
                </a:r>
              </a:p>
            </p:txBody>
          </p:sp>
        </mc:Fallback>
      </mc:AlternateContent>
      <p:pic>
        <p:nvPicPr>
          <p:cNvPr id="261127" name="Picture 43" descr="Graphic of a building with horizontal load applied and the equations for masonry shear strength.&#10;"/>
          <p:cNvPicPr>
            <a:picLocks noChangeAspect="1" noChangeArrowheads="1"/>
          </p:cNvPicPr>
          <p:nvPr/>
        </p:nvPicPr>
        <p:blipFill>
          <a:blip r:embed="rId10">
            <a:extLst>
              <a:ext uri="{28A0092B-C50C-407E-A947-70E740481C1C}">
                <a14:useLocalDpi xmlns:a14="http://schemas.microsoft.com/office/drawing/2010/main" val="0"/>
              </a:ext>
            </a:extLst>
          </a:blip>
          <a:srcRect l="28554" t="39819" r="33435" b="41856"/>
          <a:stretch>
            <a:fillRect/>
          </a:stretch>
        </p:blipFill>
        <p:spPr bwMode="auto">
          <a:xfrm>
            <a:off x="4573588" y="1271588"/>
            <a:ext cx="4303712"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123" name="Content Placeholder 1"/>
          <p:cNvSpPr>
            <a:spLocks noGrp="1"/>
          </p:cNvSpPr>
          <p:nvPr>
            <p:ph sz="half" idx="2"/>
          </p:nvPr>
        </p:nvSpPr>
        <p:spPr>
          <a:xfrm>
            <a:off x="534988" y="1879600"/>
            <a:ext cx="4038600" cy="1311275"/>
          </a:xfrm>
        </p:spPr>
        <p:txBody>
          <a:bodyPr/>
          <a:lstStyle/>
          <a:p>
            <a:pPr marL="0" indent="0">
              <a:buFont typeface="Arial" pitchFamily="34" charset="0"/>
              <a:buNone/>
            </a:pPr>
            <a:r>
              <a:rPr lang="en-US">
                <a:ea typeface="ＭＳ Ｐゴシック" pitchFamily="34" charset="-128"/>
              </a:rPr>
              <a:t>Shearing resistance</a:t>
            </a:r>
          </a:p>
          <a:p>
            <a:pPr marL="0" indent="0">
              <a:buFont typeface="Arial" pitchFamily="34" charset="0"/>
              <a:buNone/>
            </a:pPr>
            <a:r>
              <a:rPr lang="en-US">
                <a:ea typeface="ＭＳ Ｐゴシック" pitchFamily="34" charset="-128"/>
              </a:rPr>
              <a:t>Per TMS 402:</a:t>
            </a:r>
            <a:endParaRPr lang="en-US">
              <a:ea typeface="ＭＳ Ｐゴシック" pitchFamily="34" charset="-128"/>
              <a:cs typeface="Arial" pitchFamily="34" charset="0"/>
            </a:endParaRPr>
          </a:p>
        </p:txBody>
      </p:sp>
      <p:sp>
        <p:nvSpPr>
          <p:cNvPr id="261121"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Design of Shear Walls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993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FD53883-A73E-4467-91B0-A0E13A1A5BBC}" type="slidenum">
              <a:rPr lang="en-US" sz="900">
                <a:solidFill>
                  <a:schemeClr val="accent2"/>
                </a:solidFill>
              </a:rPr>
              <a:pPr eaLnBrk="1" hangingPunct="1"/>
              <a:t>12</a:t>
            </a:fld>
            <a:endParaRPr lang="en-US" sz="900">
              <a:solidFill>
                <a:schemeClr val="accent2"/>
              </a:solidFill>
            </a:endParaRPr>
          </a:p>
        </p:txBody>
      </p:sp>
      <p:sp>
        <p:nvSpPr>
          <p:cNvPr id="39940" name="Rectangle 3"/>
          <p:cNvSpPr>
            <a:spLocks noGrp="1" noChangeArrowheads="1"/>
          </p:cNvSpPr>
          <p:nvPr>
            <p:ph type="body" idx="1"/>
          </p:nvPr>
        </p:nvSpPr>
        <p:spPr>
          <a:xfrm>
            <a:off x="222250" y="1657350"/>
            <a:ext cx="8674100" cy="4468813"/>
          </a:xfrm>
        </p:spPr>
        <p:txBody>
          <a:bodyPr/>
          <a:lstStyle/>
          <a:p>
            <a:pPr marL="334963" indent="-334963" defTabSz="1076325" eaLnBrk="1" hangingPunct="1"/>
            <a:r>
              <a:rPr lang="en-US">
                <a:ea typeface="ＭＳ Ｐゴシック" pitchFamily="34" charset="-128"/>
              </a:rPr>
              <a:t>Mortar for unit masonry is specified by ASTM C 270</a:t>
            </a:r>
          </a:p>
          <a:p>
            <a:pPr marL="334963" indent="-334963" defTabSz="1076325" eaLnBrk="1" hangingPunct="1"/>
            <a:r>
              <a:rPr lang="en-US">
                <a:ea typeface="ＭＳ Ｐゴシック" pitchFamily="34" charset="-128"/>
              </a:rPr>
              <a:t>Three cementitious systems</a:t>
            </a:r>
          </a:p>
          <a:p>
            <a:pPr marL="806450" lvl="1" indent="-268288" defTabSz="1076325" eaLnBrk="1" hangingPunct="1">
              <a:buClr>
                <a:srgbClr val="FF0000"/>
              </a:buClr>
            </a:pPr>
            <a:r>
              <a:rPr lang="en-US">
                <a:ea typeface="ＭＳ Ｐゴシック" pitchFamily="34" charset="-128"/>
              </a:rPr>
              <a:t>Portland cement + lime + sand  (</a:t>
            </a:r>
            <a:r>
              <a:rPr lang="ja-JP" altLang="en-US">
                <a:ea typeface="ＭＳ Ｐゴシック" pitchFamily="34" charset="-128"/>
              </a:rPr>
              <a:t>“</a:t>
            </a:r>
            <a:r>
              <a:rPr lang="en-US" altLang="ja-JP">
                <a:ea typeface="ＭＳ Ｐゴシック" pitchFamily="34" charset="-128"/>
              </a:rPr>
              <a:t>traditional</a:t>
            </a:r>
            <a:r>
              <a:rPr lang="ja-JP" altLang="en-US">
                <a:ea typeface="ＭＳ Ｐゴシック" pitchFamily="34" charset="-128"/>
              </a:rPr>
              <a:t>”</a:t>
            </a:r>
            <a:r>
              <a:rPr lang="en-US" altLang="ja-JP">
                <a:ea typeface="ＭＳ Ｐゴシック" pitchFamily="34" charset="-128"/>
              </a:rPr>
              <a:t>)</a:t>
            </a:r>
          </a:p>
          <a:p>
            <a:pPr marL="806450" lvl="1" indent="-268288" defTabSz="1076325" eaLnBrk="1" hangingPunct="1">
              <a:buClr>
                <a:srgbClr val="FF0000"/>
              </a:buClr>
            </a:pPr>
            <a:r>
              <a:rPr lang="en-US">
                <a:ea typeface="ＭＳ Ｐゴシック" pitchFamily="34" charset="-128"/>
              </a:rPr>
              <a:t>Masonry cement mortar  (lime is included in cement)</a:t>
            </a:r>
          </a:p>
          <a:p>
            <a:pPr marL="806450" lvl="1" indent="-268288" defTabSz="1076325" eaLnBrk="1" hangingPunct="1">
              <a:buClr>
                <a:srgbClr val="FF0000"/>
              </a:buClr>
            </a:pPr>
            <a:r>
              <a:rPr lang="en-US">
                <a:ea typeface="ＭＳ Ｐゴシック" pitchFamily="34" charset="-128"/>
              </a:rPr>
              <a:t>Mortar cement mortar  (lime is included in cement, higher air contents)</a:t>
            </a:r>
          </a:p>
        </p:txBody>
      </p:sp>
      <p:sp>
        <p:nvSpPr>
          <p:cNvPr id="39939" name="Rectangle 2"/>
          <p:cNvSpPr>
            <a:spLocks noGrp="1" noChangeArrowheads="1"/>
          </p:cNvSpPr>
          <p:nvPr>
            <p:ph type="title"/>
          </p:nvPr>
        </p:nvSpPr>
        <p:spPr/>
        <p:txBody>
          <a:bodyPr/>
          <a:lstStyle/>
          <a:p>
            <a:pPr defTabSz="1076325" eaLnBrk="1" hangingPunct="1"/>
            <a:r>
              <a:rPr lang="en-US" dirty="0">
                <a:solidFill>
                  <a:srgbClr val="2D2DB9"/>
                </a:solidFill>
                <a:ea typeface="ＭＳ Ｐゴシック" pitchFamily="34" charset="-128"/>
              </a:rPr>
              <a:t>Masonry Mortar</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6317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BB61191-6A6C-4164-B927-3DBD85EB2D31}" type="slidenum">
              <a:rPr lang="en-US" sz="900">
                <a:solidFill>
                  <a:schemeClr val="accent2"/>
                </a:solidFill>
              </a:rPr>
              <a:pPr eaLnBrk="1" hangingPunct="1"/>
              <a:t>120</a:t>
            </a:fld>
            <a:endParaRPr lang="en-US" sz="900">
              <a:solidFill>
                <a:schemeClr val="accent2"/>
              </a:solidFill>
            </a:endParaRPr>
          </a:p>
        </p:txBody>
      </p:sp>
      <p:pic>
        <p:nvPicPr>
          <p:cNvPr id="263173" name="Picture 39" descr="Graphic of a building with horizontal load applied and a discussion of the distribution of shears to shear walls.&#10;"/>
          <p:cNvPicPr>
            <a:picLocks noChangeAspect="1" noChangeArrowheads="1"/>
          </p:cNvPicPr>
          <p:nvPr/>
        </p:nvPicPr>
        <p:blipFill>
          <a:blip r:embed="rId3" cstate="print">
            <a:extLst>
              <a:ext uri="{28A0092B-C50C-407E-A947-70E740481C1C}">
                <a14:useLocalDpi xmlns:a14="http://schemas.microsoft.com/office/drawing/2010/main" val="0"/>
              </a:ext>
            </a:extLst>
          </a:blip>
          <a:srcRect l="27921" t="41264" r="31827" b="39534"/>
          <a:stretch>
            <a:fillRect/>
          </a:stretch>
        </p:blipFill>
        <p:spPr bwMode="auto">
          <a:xfrm>
            <a:off x="228600" y="1895475"/>
            <a:ext cx="4103688"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Rectangle 3"/>
          <p:cNvSpPr>
            <a:spLocks noGrp="1" noChangeArrowheads="1"/>
          </p:cNvSpPr>
          <p:nvPr>
            <p:ph type="body" idx="1"/>
          </p:nvPr>
        </p:nvSpPr>
        <p:spPr>
          <a:xfrm>
            <a:off x="4332287" y="1912938"/>
            <a:ext cx="4441825" cy="3268662"/>
          </a:xfrm>
        </p:spPr>
        <p:txBody>
          <a:bodyPr/>
          <a:lstStyle/>
          <a:p>
            <a:pPr eaLnBrk="1" hangingPunct="1"/>
            <a:r>
              <a:rPr lang="en-US" dirty="0">
                <a:ea typeface="ＭＳ Ｐゴシック" pitchFamily="34" charset="-128"/>
              </a:rPr>
              <a:t>Classical approach</a:t>
            </a:r>
          </a:p>
          <a:p>
            <a:pPr lvl="1" eaLnBrk="1" hangingPunct="1">
              <a:buClr>
                <a:srgbClr val="FF0000"/>
              </a:buClr>
            </a:pPr>
            <a:r>
              <a:rPr lang="en-US" dirty="0">
                <a:ea typeface="ＭＳ Ｐゴシック" pitchFamily="34" charset="-128"/>
              </a:rPr>
              <a:t>Determine whether the diaphragm is </a:t>
            </a:r>
            <a:r>
              <a:rPr lang="ja-JP" altLang="en-US" dirty="0">
                <a:ea typeface="ＭＳ Ｐゴシック" pitchFamily="34" charset="-128"/>
              </a:rPr>
              <a:t>“</a:t>
            </a:r>
            <a:r>
              <a:rPr lang="en-US" altLang="ja-JP" dirty="0">
                <a:ea typeface="ＭＳ Ｐゴシック" pitchFamily="34" charset="-128"/>
              </a:rPr>
              <a:t>rigid</a:t>
            </a:r>
            <a:r>
              <a:rPr lang="ja-JP" altLang="en-US" dirty="0">
                <a:ea typeface="ＭＳ Ｐゴシック" pitchFamily="34" charset="-128"/>
              </a:rPr>
              <a:t>”</a:t>
            </a:r>
            <a:r>
              <a:rPr lang="en-US" altLang="ja-JP" dirty="0">
                <a:ea typeface="ＭＳ Ｐゴシック" pitchFamily="34" charset="-128"/>
              </a:rPr>
              <a:t> or </a:t>
            </a:r>
            <a:r>
              <a:rPr lang="ja-JP" altLang="en-US" dirty="0">
                <a:ea typeface="ＭＳ Ｐゴシック" pitchFamily="34" charset="-128"/>
              </a:rPr>
              <a:t>“</a:t>
            </a:r>
            <a:r>
              <a:rPr lang="en-US" altLang="ja-JP" dirty="0">
                <a:ea typeface="ＭＳ Ｐゴシック" pitchFamily="34" charset="-128"/>
              </a:rPr>
              <a:t>flexible</a:t>
            </a:r>
            <a:r>
              <a:rPr lang="ja-JP" altLang="en-US" dirty="0">
                <a:ea typeface="ＭＳ Ｐゴシック" pitchFamily="34" charset="-128"/>
              </a:rPr>
              <a:t>”</a:t>
            </a:r>
            <a:endParaRPr lang="en-US" altLang="ja-JP" dirty="0">
              <a:ea typeface="ＭＳ Ｐゴシック" pitchFamily="34" charset="-128"/>
              <a:cs typeface="Arial" pitchFamily="34" charset="0"/>
            </a:endParaRPr>
          </a:p>
          <a:p>
            <a:pPr lvl="1" eaLnBrk="1" hangingPunct="1">
              <a:buClr>
                <a:srgbClr val="FF0000"/>
              </a:buClr>
            </a:pPr>
            <a:r>
              <a:rPr lang="en-US" dirty="0">
                <a:ea typeface="ＭＳ Ｐゴシック" pitchFamily="34" charset="-128"/>
                <a:cs typeface="Arial" pitchFamily="34" charset="0"/>
              </a:rPr>
              <a:t>Carry out an appropriate analysis for shears</a:t>
            </a:r>
          </a:p>
        </p:txBody>
      </p:sp>
      <p:sp>
        <p:nvSpPr>
          <p:cNvPr id="263171" name="Rectangle 2"/>
          <p:cNvSpPr>
            <a:spLocks noGrp="1" noChangeArrowheads="1"/>
          </p:cNvSpPr>
          <p:nvPr>
            <p:ph type="title"/>
          </p:nvPr>
        </p:nvSpPr>
        <p:spPr>
          <a:xfrm>
            <a:off x="228600" y="304800"/>
            <a:ext cx="8458200" cy="1409700"/>
          </a:xfrm>
        </p:spPr>
        <p:txBody>
          <a:bodyPr/>
          <a:lstStyle/>
          <a:p>
            <a:pPr eaLnBrk="1" hangingPunct="1"/>
            <a:r>
              <a:rPr lang="en-US" dirty="0">
                <a:solidFill>
                  <a:srgbClr val="2D2DB9"/>
                </a:solidFill>
                <a:ea typeface="ＭＳ Ｐゴシック" pitchFamily="34" charset="-128"/>
              </a:rPr>
              <a:t>Distribution of Shears to Shear Walls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6521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DF86C07-6CF9-4F41-853C-8B39240D6FC2}" type="slidenum">
              <a:rPr lang="en-US" sz="900">
                <a:solidFill>
                  <a:schemeClr val="accent2"/>
                </a:solidFill>
              </a:rPr>
              <a:pPr eaLnBrk="1" hangingPunct="1"/>
              <a:t>121</a:t>
            </a:fld>
            <a:endParaRPr lang="en-US" sz="900">
              <a:solidFill>
                <a:schemeClr val="accent2"/>
              </a:solidFill>
            </a:endParaRPr>
          </a:p>
        </p:txBody>
      </p:sp>
      <p:pic>
        <p:nvPicPr>
          <p:cNvPr id="265221" name="Picture 39" descr="Graphic of a building with horizontal load applied and a discussion of the distribution of shears to shear walls.&#10;"/>
          <p:cNvPicPr>
            <a:picLocks noChangeAspect="1" noChangeArrowheads="1"/>
          </p:cNvPicPr>
          <p:nvPr/>
        </p:nvPicPr>
        <p:blipFill>
          <a:blip r:embed="rId3" cstate="print">
            <a:extLst>
              <a:ext uri="{28A0092B-C50C-407E-A947-70E740481C1C}">
                <a14:useLocalDpi xmlns:a14="http://schemas.microsoft.com/office/drawing/2010/main" val="0"/>
              </a:ext>
            </a:extLst>
          </a:blip>
          <a:srcRect l="27921" t="41264" r="31827" b="39534"/>
          <a:stretch>
            <a:fillRect/>
          </a:stretch>
        </p:blipFill>
        <p:spPr bwMode="auto">
          <a:xfrm>
            <a:off x="228600" y="2217737"/>
            <a:ext cx="4103688"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0" name="Rectangle 3"/>
          <p:cNvSpPr>
            <a:spLocks noGrp="1" noChangeArrowheads="1"/>
          </p:cNvSpPr>
          <p:nvPr>
            <p:ph type="body" idx="1"/>
          </p:nvPr>
        </p:nvSpPr>
        <p:spPr>
          <a:xfrm>
            <a:off x="4332288" y="2024063"/>
            <a:ext cx="4354512" cy="4102100"/>
          </a:xfrm>
        </p:spPr>
        <p:txBody>
          <a:bodyPr/>
          <a:lstStyle/>
          <a:p>
            <a:pPr eaLnBrk="1" hangingPunct="1"/>
            <a:r>
              <a:rPr lang="en-US" dirty="0">
                <a:ea typeface="ＭＳ Ｐゴシック" pitchFamily="34" charset="-128"/>
              </a:rPr>
              <a:t>Locate center of rigidity</a:t>
            </a:r>
          </a:p>
          <a:p>
            <a:pPr eaLnBrk="1" hangingPunct="1"/>
            <a:r>
              <a:rPr lang="en-US" dirty="0">
                <a:ea typeface="ＭＳ Ｐゴシック" pitchFamily="34" charset="-128"/>
              </a:rPr>
              <a:t>Treat the lateral load as the superposition of a load acting through the center of rigidity and a torsional moment about that center of rigidity</a:t>
            </a:r>
            <a:endParaRPr lang="en-US" dirty="0">
              <a:ea typeface="ＭＳ Ｐゴシック" pitchFamily="34" charset="-128"/>
              <a:cs typeface="Arial" pitchFamily="34" charset="0"/>
            </a:endParaRPr>
          </a:p>
        </p:txBody>
      </p:sp>
      <p:sp>
        <p:nvSpPr>
          <p:cNvPr id="265219" name="Rectangle 2"/>
          <p:cNvSpPr>
            <a:spLocks noGrp="1" noChangeArrowheads="1"/>
          </p:cNvSpPr>
          <p:nvPr>
            <p:ph type="title"/>
          </p:nvPr>
        </p:nvSpPr>
        <p:spPr>
          <a:xfrm>
            <a:off x="228600" y="304800"/>
            <a:ext cx="8458200" cy="1409700"/>
          </a:xfrm>
        </p:spPr>
        <p:txBody>
          <a:bodyPr/>
          <a:lstStyle/>
          <a:p>
            <a:pPr eaLnBrk="1" hangingPunct="1"/>
            <a:r>
              <a:rPr lang="en-US" dirty="0">
                <a:solidFill>
                  <a:srgbClr val="2D2DB9"/>
                </a:solidFill>
                <a:ea typeface="ＭＳ Ｐゴシック" pitchFamily="34" charset="-128"/>
              </a:rPr>
              <a:t>Classical Analysis of Structures with Rigid Diaphragms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6726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C00A452-7025-40B3-8395-27D4EBCF1DC9}" type="slidenum">
              <a:rPr lang="en-US" sz="900">
                <a:solidFill>
                  <a:schemeClr val="accent2"/>
                </a:solidFill>
              </a:rPr>
              <a:pPr eaLnBrk="1" hangingPunct="1"/>
              <a:t>122</a:t>
            </a:fld>
            <a:endParaRPr lang="en-US" sz="900">
              <a:solidFill>
                <a:schemeClr val="accent2"/>
              </a:solidFill>
            </a:endParaRPr>
          </a:p>
        </p:txBody>
      </p:sp>
      <p:grpSp>
        <p:nvGrpSpPr>
          <p:cNvPr id="267269" name="Group 18" descr="A plan view of a building with load applied. The building has solid wall on three elevations and two openings between wall segments on the fourth elevation. Slide also has a discussion of the distribution of shears to shear walls for a rigid diaphragm building.&#10;"/>
          <p:cNvGrpSpPr>
            <a:grpSpLocks/>
          </p:cNvGrpSpPr>
          <p:nvPr/>
        </p:nvGrpSpPr>
        <p:grpSpPr bwMode="auto">
          <a:xfrm>
            <a:off x="489937" y="1763542"/>
            <a:ext cx="3517900" cy="3086100"/>
            <a:chOff x="196" y="1402"/>
            <a:chExt cx="2216" cy="1944"/>
          </a:xfrm>
        </p:grpSpPr>
        <p:sp>
          <p:nvSpPr>
            <p:cNvPr id="267270" name="Rectangle 5"/>
            <p:cNvSpPr>
              <a:spLocks noChangeArrowheads="1"/>
            </p:cNvSpPr>
            <p:nvPr/>
          </p:nvSpPr>
          <p:spPr bwMode="auto">
            <a:xfrm>
              <a:off x="196" y="1692"/>
              <a:ext cx="1735" cy="1654"/>
            </a:xfrm>
            <a:prstGeom prst="rect">
              <a:avLst/>
            </a:prstGeom>
            <a:solidFill>
              <a:srgbClr val="B2B2B2"/>
            </a:solidFill>
            <a:ln w="12700">
              <a:solidFill>
                <a:srgbClr val="000000"/>
              </a:solidFill>
              <a:miter lim="800000"/>
              <a:headEnd/>
              <a:tailEnd/>
            </a:ln>
          </p:spPr>
          <p:txBody>
            <a:bodyPr/>
            <a:lstStyle/>
            <a:p>
              <a:endParaRPr lang="en-US"/>
            </a:p>
          </p:txBody>
        </p:sp>
        <p:sp>
          <p:nvSpPr>
            <p:cNvPr id="267271" name="Rectangle 6"/>
            <p:cNvSpPr>
              <a:spLocks noChangeArrowheads="1"/>
            </p:cNvSpPr>
            <p:nvPr/>
          </p:nvSpPr>
          <p:spPr bwMode="auto">
            <a:xfrm>
              <a:off x="893" y="1402"/>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40 ft</a:t>
              </a:r>
            </a:p>
          </p:txBody>
        </p:sp>
        <p:sp>
          <p:nvSpPr>
            <p:cNvPr id="267272" name="Rectangle 7"/>
            <p:cNvSpPr>
              <a:spLocks noChangeArrowheads="1"/>
            </p:cNvSpPr>
            <p:nvPr/>
          </p:nvSpPr>
          <p:spPr bwMode="auto">
            <a:xfrm>
              <a:off x="265" y="1764"/>
              <a:ext cx="1592" cy="1514"/>
            </a:xfrm>
            <a:prstGeom prst="rect">
              <a:avLst/>
            </a:prstGeom>
            <a:solidFill>
              <a:srgbClr val="FFFFFF"/>
            </a:solidFill>
            <a:ln w="12700">
              <a:solidFill>
                <a:srgbClr val="000000"/>
              </a:solidFill>
              <a:miter lim="800000"/>
              <a:headEnd/>
              <a:tailEnd/>
            </a:ln>
          </p:spPr>
          <p:txBody>
            <a:bodyPr/>
            <a:lstStyle/>
            <a:p>
              <a:endParaRPr lang="en-US"/>
            </a:p>
          </p:txBody>
        </p:sp>
        <p:sp>
          <p:nvSpPr>
            <p:cNvPr id="267273" name="Rectangle 8"/>
            <p:cNvSpPr>
              <a:spLocks noChangeArrowheads="1"/>
            </p:cNvSpPr>
            <p:nvPr/>
          </p:nvSpPr>
          <p:spPr bwMode="auto">
            <a:xfrm>
              <a:off x="1864" y="2003"/>
              <a:ext cx="69" cy="351"/>
            </a:xfrm>
            <a:prstGeom prst="rect">
              <a:avLst/>
            </a:prstGeom>
            <a:solidFill>
              <a:srgbClr val="FFFFFF"/>
            </a:solidFill>
            <a:ln w="12700">
              <a:solidFill>
                <a:srgbClr val="000000"/>
              </a:solidFill>
              <a:miter lim="800000"/>
              <a:headEnd/>
              <a:tailEnd/>
            </a:ln>
          </p:spPr>
          <p:txBody>
            <a:bodyPr/>
            <a:lstStyle/>
            <a:p>
              <a:endParaRPr lang="en-US"/>
            </a:p>
          </p:txBody>
        </p:sp>
        <p:sp>
          <p:nvSpPr>
            <p:cNvPr id="267274" name="Rectangle 9"/>
            <p:cNvSpPr>
              <a:spLocks noChangeArrowheads="1"/>
            </p:cNvSpPr>
            <p:nvPr/>
          </p:nvSpPr>
          <p:spPr bwMode="auto">
            <a:xfrm>
              <a:off x="1860" y="2717"/>
              <a:ext cx="68" cy="351"/>
            </a:xfrm>
            <a:prstGeom prst="rect">
              <a:avLst/>
            </a:prstGeom>
            <a:solidFill>
              <a:srgbClr val="FFFFFF"/>
            </a:solidFill>
            <a:ln w="12700">
              <a:solidFill>
                <a:srgbClr val="000000"/>
              </a:solidFill>
              <a:miter lim="800000"/>
              <a:headEnd/>
              <a:tailEnd/>
            </a:ln>
          </p:spPr>
          <p:txBody>
            <a:bodyPr/>
            <a:lstStyle/>
            <a:p>
              <a:endParaRPr lang="en-US"/>
            </a:p>
          </p:txBody>
        </p:sp>
        <p:sp>
          <p:nvSpPr>
            <p:cNvPr id="267275" name="Rectangle 10"/>
            <p:cNvSpPr>
              <a:spLocks noChangeArrowheads="1"/>
            </p:cNvSpPr>
            <p:nvPr/>
          </p:nvSpPr>
          <p:spPr bwMode="auto">
            <a:xfrm>
              <a:off x="2124" y="1723"/>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7276" name="Rectangle 11"/>
            <p:cNvSpPr>
              <a:spLocks noChangeArrowheads="1"/>
            </p:cNvSpPr>
            <p:nvPr/>
          </p:nvSpPr>
          <p:spPr bwMode="auto">
            <a:xfrm>
              <a:off x="1420" y="2458"/>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solidFill>
                    <a:srgbClr val="000000"/>
                  </a:solidFill>
                </a:rPr>
                <a:t>40 ft</a:t>
              </a:r>
            </a:p>
          </p:txBody>
        </p:sp>
        <p:sp>
          <p:nvSpPr>
            <p:cNvPr id="267277" name="Rectangle 12"/>
            <p:cNvSpPr>
              <a:spLocks noChangeArrowheads="1"/>
            </p:cNvSpPr>
            <p:nvPr/>
          </p:nvSpPr>
          <p:spPr bwMode="auto">
            <a:xfrm>
              <a:off x="2124" y="2077"/>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7278" name="Rectangle 13"/>
            <p:cNvSpPr>
              <a:spLocks noChangeArrowheads="1"/>
            </p:cNvSpPr>
            <p:nvPr/>
          </p:nvSpPr>
          <p:spPr bwMode="auto">
            <a:xfrm>
              <a:off x="2124" y="2421"/>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7279" name="Rectangle 14"/>
            <p:cNvSpPr>
              <a:spLocks noChangeArrowheads="1"/>
            </p:cNvSpPr>
            <p:nvPr/>
          </p:nvSpPr>
          <p:spPr bwMode="auto">
            <a:xfrm>
              <a:off x="2124" y="2760"/>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7280" name="Rectangle 15"/>
            <p:cNvSpPr>
              <a:spLocks noChangeArrowheads="1"/>
            </p:cNvSpPr>
            <p:nvPr/>
          </p:nvSpPr>
          <p:spPr bwMode="auto">
            <a:xfrm>
              <a:off x="2124" y="3097"/>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7281" name="Freeform 16"/>
            <p:cNvSpPr>
              <a:spLocks/>
            </p:cNvSpPr>
            <p:nvPr/>
          </p:nvSpPr>
          <p:spPr bwMode="auto">
            <a:xfrm>
              <a:off x="952" y="2484"/>
              <a:ext cx="268" cy="440"/>
            </a:xfrm>
            <a:custGeom>
              <a:avLst/>
              <a:gdLst>
                <a:gd name="T0" fmla="*/ 0 w 180"/>
                <a:gd name="T1" fmla="*/ 13321 h 295"/>
                <a:gd name="T2" fmla="*/ 7994 w 180"/>
                <a:gd name="T3" fmla="*/ 13321 h 295"/>
                <a:gd name="T4" fmla="*/ 7994 w 180"/>
                <a:gd name="T5" fmla="*/ 53295 h 295"/>
                <a:gd name="T6" fmla="*/ 23843 w 180"/>
                <a:gd name="T7" fmla="*/ 53295 h 295"/>
                <a:gd name="T8" fmla="*/ 23843 w 180"/>
                <a:gd name="T9" fmla="*/ 13321 h 295"/>
                <a:gd name="T10" fmla="*/ 31776 w 180"/>
                <a:gd name="T11" fmla="*/ 13321 h 295"/>
                <a:gd name="T12" fmla="*/ 15955 w 180"/>
                <a:gd name="T13" fmla="*/ 0 h 295"/>
                <a:gd name="T14" fmla="*/ 0 w 180"/>
                <a:gd name="T15" fmla="*/ 13321 h 295"/>
                <a:gd name="T16" fmla="*/ 0 60000 65536"/>
                <a:gd name="T17" fmla="*/ 0 60000 65536"/>
                <a:gd name="T18" fmla="*/ 0 60000 65536"/>
                <a:gd name="T19" fmla="*/ 0 60000 65536"/>
                <a:gd name="T20" fmla="*/ 0 60000 65536"/>
                <a:gd name="T21" fmla="*/ 0 60000 65536"/>
                <a:gd name="T22" fmla="*/ 0 60000 65536"/>
                <a:gd name="T23" fmla="*/ 0 60000 65536"/>
                <a:gd name="T24" fmla="*/ 0 w 180"/>
                <a:gd name="T25" fmla="*/ 0 h 295"/>
                <a:gd name="T26" fmla="*/ 180 w 180"/>
                <a:gd name="T27" fmla="*/ 295 h 2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0" h="295">
                  <a:moveTo>
                    <a:pt x="0" y="74"/>
                  </a:moveTo>
                  <a:lnTo>
                    <a:pt x="45" y="74"/>
                  </a:lnTo>
                  <a:lnTo>
                    <a:pt x="45" y="295"/>
                  </a:lnTo>
                  <a:lnTo>
                    <a:pt x="135" y="295"/>
                  </a:lnTo>
                  <a:lnTo>
                    <a:pt x="135" y="74"/>
                  </a:lnTo>
                  <a:lnTo>
                    <a:pt x="180" y="74"/>
                  </a:lnTo>
                  <a:lnTo>
                    <a:pt x="90" y="0"/>
                  </a:lnTo>
                  <a:lnTo>
                    <a:pt x="0" y="74"/>
                  </a:lnTo>
                  <a:close/>
                </a:path>
              </a:pathLst>
            </a:custGeom>
            <a:solidFill>
              <a:srgbClr val="000000"/>
            </a:solidFill>
            <a:ln w="12700">
              <a:solidFill>
                <a:srgbClr val="000000"/>
              </a:solidFill>
              <a:prstDash val="solid"/>
              <a:round/>
              <a:headEnd/>
              <a:tailEnd/>
            </a:ln>
          </p:spPr>
          <p:txBody>
            <a:bodyPr/>
            <a:lstStyle/>
            <a:p>
              <a:endParaRPr lang="en-US"/>
            </a:p>
          </p:txBody>
        </p:sp>
        <p:sp>
          <p:nvSpPr>
            <p:cNvPr id="267282" name="Text Box 17"/>
            <p:cNvSpPr txBox="1">
              <a:spLocks noChangeArrowheads="1"/>
            </p:cNvSpPr>
            <p:nvPr/>
          </p:nvSpPr>
          <p:spPr bwMode="auto">
            <a:xfrm>
              <a:off x="574" y="2653"/>
              <a:ext cx="3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b="1">
                  <a:solidFill>
                    <a:srgbClr val="000000"/>
                  </a:solidFill>
                </a:rPr>
                <a:t>V</a:t>
              </a:r>
            </a:p>
          </p:txBody>
        </p:sp>
      </p:grpSp>
      <p:sp>
        <p:nvSpPr>
          <p:cNvPr id="267268" name="Rectangle 3"/>
          <p:cNvSpPr>
            <a:spLocks noGrp="1" noChangeArrowheads="1"/>
          </p:cNvSpPr>
          <p:nvPr>
            <p:ph type="body" idx="1"/>
          </p:nvPr>
        </p:nvSpPr>
        <p:spPr>
          <a:xfrm>
            <a:off x="4211638" y="1528763"/>
            <a:ext cx="4659312" cy="4835525"/>
          </a:xfrm>
        </p:spPr>
        <p:txBody>
          <a:bodyPr/>
          <a:lstStyle/>
          <a:p>
            <a:pPr eaLnBrk="1" hangingPunct="1">
              <a:lnSpc>
                <a:spcPct val="90000"/>
              </a:lnSpc>
            </a:pPr>
            <a:r>
              <a:rPr lang="en-US" sz="2000" dirty="0">
                <a:ea typeface="ＭＳ Ｐゴシック" pitchFamily="34" charset="-128"/>
              </a:rPr>
              <a:t>Consider only the shearing stiffness, which is proportional to plan length</a:t>
            </a:r>
            <a:endParaRPr lang="en-US" sz="2000" dirty="0">
              <a:ea typeface="ＭＳ Ｐゴシック" pitchFamily="34" charset="-128"/>
              <a:cs typeface="Arial" pitchFamily="34" charset="0"/>
            </a:endParaRPr>
          </a:p>
          <a:p>
            <a:pPr eaLnBrk="1" hangingPunct="1">
              <a:lnSpc>
                <a:spcPct val="90000"/>
              </a:lnSpc>
            </a:pPr>
            <a:r>
              <a:rPr lang="en-US" sz="2000" dirty="0">
                <a:ea typeface="ＭＳ Ｐゴシック" pitchFamily="34" charset="-128"/>
                <a:cs typeface="Arial" pitchFamily="34" charset="0"/>
              </a:rPr>
              <a:t>Neglect plan torsion</a:t>
            </a:r>
          </a:p>
          <a:p>
            <a:pPr lvl="1" eaLnBrk="1" hangingPunct="1">
              <a:lnSpc>
                <a:spcPct val="90000"/>
              </a:lnSpc>
              <a:buFontTx/>
              <a:buNone/>
            </a:pPr>
            <a:r>
              <a:rPr lang="en-US" sz="2000" dirty="0">
                <a:ea typeface="ＭＳ Ｐゴシック" pitchFamily="34" charset="-128"/>
                <a:cs typeface="Arial" pitchFamily="34" charset="0"/>
              </a:rPr>
              <a:t>Reasonable assumption for:</a:t>
            </a:r>
          </a:p>
          <a:p>
            <a:pPr lvl="1" eaLnBrk="1" hangingPunct="1">
              <a:lnSpc>
                <a:spcPct val="90000"/>
              </a:lnSpc>
              <a:buClr>
                <a:srgbClr val="FF0000"/>
              </a:buClr>
            </a:pPr>
            <a:r>
              <a:rPr lang="en-US" sz="2000" dirty="0">
                <a:ea typeface="ＭＳ Ｐゴシック" pitchFamily="34" charset="-128"/>
                <a:cs typeface="Arial" pitchFamily="34" charset="0"/>
              </a:rPr>
              <a:t>Walls well-distributed and same thickness</a:t>
            </a:r>
          </a:p>
          <a:p>
            <a:pPr lvl="1" eaLnBrk="1" hangingPunct="1">
              <a:lnSpc>
                <a:spcPct val="90000"/>
              </a:lnSpc>
              <a:buClr>
                <a:srgbClr val="FF0000"/>
              </a:buClr>
            </a:pPr>
            <a:r>
              <a:rPr lang="en-US" sz="2000" dirty="0">
                <a:ea typeface="ＭＳ Ｐゴシック" pitchFamily="34" charset="-128"/>
                <a:cs typeface="Arial" pitchFamily="34" charset="0"/>
              </a:rPr>
              <a:t>Low-rise buildings</a:t>
            </a:r>
          </a:p>
          <a:p>
            <a:pPr lvl="1" eaLnBrk="1" hangingPunct="1">
              <a:lnSpc>
                <a:spcPct val="90000"/>
              </a:lnSpc>
              <a:buClr>
                <a:srgbClr val="FF0000"/>
              </a:buClr>
            </a:pPr>
            <a:r>
              <a:rPr lang="en-US" sz="2000" dirty="0">
                <a:ea typeface="ＭＳ Ｐゴシック" pitchFamily="34" charset="-128"/>
                <a:cs typeface="Arial" pitchFamily="34" charset="0"/>
              </a:rPr>
              <a:t>Short, long walls</a:t>
            </a:r>
          </a:p>
          <a:p>
            <a:pPr lvl="1" eaLnBrk="1" hangingPunct="1">
              <a:lnSpc>
                <a:spcPct val="90000"/>
              </a:lnSpc>
              <a:buFontTx/>
              <a:buNone/>
            </a:pPr>
            <a:r>
              <a:rPr lang="en-US" sz="2000" dirty="0">
                <a:ea typeface="ＭＳ Ｐゴシック" pitchFamily="34" charset="-128"/>
                <a:cs typeface="Arial" pitchFamily="34" charset="0"/>
              </a:rPr>
              <a:t>Not valid for:</a:t>
            </a:r>
          </a:p>
          <a:p>
            <a:pPr lvl="1" eaLnBrk="1" hangingPunct="1">
              <a:lnSpc>
                <a:spcPct val="90000"/>
              </a:lnSpc>
              <a:buClr>
                <a:srgbClr val="FF0000"/>
              </a:buClr>
            </a:pPr>
            <a:r>
              <a:rPr lang="en-US" sz="2000" dirty="0" err="1">
                <a:ea typeface="ＭＳ Ｐゴシック" pitchFamily="34" charset="-128"/>
                <a:cs typeface="Arial" pitchFamily="34" charset="0"/>
              </a:rPr>
              <a:t>Bldgs</a:t>
            </a:r>
            <a:r>
              <a:rPr lang="en-US" sz="2000" dirty="0">
                <a:ea typeface="ＭＳ Ｐゴシック" pitchFamily="34" charset="-128"/>
                <a:cs typeface="Arial" pitchFamily="34" charset="0"/>
              </a:rPr>
              <a:t> with large openings in walls</a:t>
            </a:r>
          </a:p>
          <a:p>
            <a:pPr lvl="1" eaLnBrk="1" hangingPunct="1">
              <a:lnSpc>
                <a:spcPct val="90000"/>
              </a:lnSpc>
              <a:buClr>
                <a:srgbClr val="FF0000"/>
              </a:buClr>
            </a:pPr>
            <a:r>
              <a:rPr lang="en-US" sz="2000" dirty="0">
                <a:ea typeface="ＭＳ Ｐゴシック" pitchFamily="34" charset="-128"/>
                <a:cs typeface="Arial" pitchFamily="34" charset="0"/>
              </a:rPr>
              <a:t>Tall, narrow walls</a:t>
            </a:r>
          </a:p>
        </p:txBody>
      </p:sp>
      <p:sp>
        <p:nvSpPr>
          <p:cNvPr id="267267" name="Rectangle 2"/>
          <p:cNvSpPr>
            <a:spLocks noGrp="1" noChangeArrowheads="1"/>
          </p:cNvSpPr>
          <p:nvPr>
            <p:ph type="title"/>
          </p:nvPr>
        </p:nvSpPr>
        <p:spPr>
          <a:xfrm>
            <a:off x="114300" y="0"/>
            <a:ext cx="8915400" cy="1409700"/>
          </a:xfrm>
        </p:spPr>
        <p:txBody>
          <a:bodyPr/>
          <a:lstStyle/>
          <a:p>
            <a:pPr eaLnBrk="1" hangingPunct="1"/>
            <a:r>
              <a:rPr lang="en-US" dirty="0">
                <a:solidFill>
                  <a:srgbClr val="2D2DB9"/>
                </a:solidFill>
                <a:ea typeface="ＭＳ Ｐゴシック" pitchFamily="34" charset="-128"/>
              </a:rPr>
              <a:t>Simplified Analysis of Structures with Rigid Diaphragms</a:t>
            </a:r>
            <a:endParaRPr lang="en-US" dirty="0">
              <a:solidFill>
                <a:srgbClr val="2D2DB9"/>
              </a:solidFill>
              <a:ea typeface="ＭＳ Ｐゴシック" pitchFamily="34" charset="-128"/>
              <a:cs typeface="Arial" pitchFamily="34"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6931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B31DA6C-0873-44AD-BD08-DF44B62D49F6}" type="slidenum">
              <a:rPr lang="en-US" sz="900">
                <a:solidFill>
                  <a:schemeClr val="accent2"/>
                </a:solidFill>
              </a:rPr>
              <a:pPr eaLnBrk="1" hangingPunct="1"/>
              <a:t>123</a:t>
            </a:fld>
            <a:endParaRPr lang="en-US" sz="900">
              <a:solidFill>
                <a:schemeClr val="accent2"/>
              </a:solidFill>
            </a:endParaRPr>
          </a:p>
        </p:txBody>
      </p:sp>
      <p:graphicFrame>
        <p:nvGraphicFramePr>
          <p:cNvPr id="269317" name="Object 17" descr="Vleft = 5/8 V total&#10;&#10;Vright = 3/8 V total"/>
          <p:cNvGraphicFramePr>
            <a:graphicFrameLocks noChangeAspect="1"/>
          </p:cNvGraphicFramePr>
          <p:nvPr>
            <p:extLst>
              <p:ext uri="{D42A27DB-BD31-4B8C-83A1-F6EECF244321}">
                <p14:modId xmlns:p14="http://schemas.microsoft.com/office/powerpoint/2010/main" val="3800810058"/>
              </p:ext>
            </p:extLst>
          </p:nvPr>
        </p:nvGraphicFramePr>
        <p:xfrm>
          <a:off x="3930993" y="2765424"/>
          <a:ext cx="5060263" cy="1831886"/>
        </p:xfrm>
        <a:graphic>
          <a:graphicData uri="http://schemas.openxmlformats.org/presentationml/2006/ole">
            <mc:AlternateContent xmlns:mc="http://schemas.openxmlformats.org/markup-compatibility/2006">
              <mc:Choice xmlns:v="urn:schemas-microsoft-com:vml" Requires="v">
                <p:oleObj spid="_x0000_s269399" name="Equation" r:id="rId4" imgW="3143192" imgH="1095390" progId="Equation.3">
                  <p:embed/>
                </p:oleObj>
              </mc:Choice>
              <mc:Fallback>
                <p:oleObj name="Equation" r:id="rId4" imgW="3143192" imgH="1095390"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0993" y="2765424"/>
                        <a:ext cx="5060263" cy="1831886"/>
                      </a:xfrm>
                      <a:prstGeom prst="rect">
                        <a:avLst/>
                      </a:prstGeom>
                      <a:noFill/>
                      <a:ln>
                        <a:noFill/>
                      </a:ln>
                      <a:extLst/>
                    </p:spPr>
                  </p:pic>
                </p:oleObj>
              </mc:Fallback>
            </mc:AlternateContent>
          </a:graphicData>
        </a:graphic>
      </p:graphicFrame>
      <p:grpSp>
        <p:nvGrpSpPr>
          <p:cNvPr id="269318" name="Group 33" descr="Plan view of a building with load applied. The building has solid wall on three elevations and two openings between wall segments on the fourth elevation. The slide also has a simplified distribution of shears to shear walls for a rigid diaphragm building.&#10;"/>
          <p:cNvGrpSpPr>
            <a:grpSpLocks/>
          </p:cNvGrpSpPr>
          <p:nvPr/>
        </p:nvGrpSpPr>
        <p:grpSpPr bwMode="auto">
          <a:xfrm>
            <a:off x="375294" y="2127205"/>
            <a:ext cx="3140075" cy="2724150"/>
            <a:chOff x="134" y="934"/>
            <a:chExt cx="1978" cy="1716"/>
          </a:xfrm>
        </p:grpSpPr>
        <p:sp>
          <p:nvSpPr>
            <p:cNvPr id="269319" name="Rectangle 20"/>
            <p:cNvSpPr>
              <a:spLocks noChangeArrowheads="1"/>
            </p:cNvSpPr>
            <p:nvPr/>
          </p:nvSpPr>
          <p:spPr bwMode="auto">
            <a:xfrm>
              <a:off x="134" y="1188"/>
              <a:ext cx="1521" cy="1450"/>
            </a:xfrm>
            <a:prstGeom prst="rect">
              <a:avLst/>
            </a:prstGeom>
            <a:solidFill>
              <a:srgbClr val="B2B2B2"/>
            </a:solidFill>
            <a:ln w="12700">
              <a:solidFill>
                <a:srgbClr val="000000"/>
              </a:solidFill>
              <a:miter lim="800000"/>
              <a:headEnd/>
              <a:tailEnd/>
            </a:ln>
          </p:spPr>
          <p:txBody>
            <a:bodyPr/>
            <a:lstStyle/>
            <a:p>
              <a:endParaRPr lang="en-US"/>
            </a:p>
          </p:txBody>
        </p:sp>
        <p:sp>
          <p:nvSpPr>
            <p:cNvPr id="269320" name="Rectangle 21"/>
            <p:cNvSpPr>
              <a:spLocks noChangeArrowheads="1"/>
            </p:cNvSpPr>
            <p:nvPr/>
          </p:nvSpPr>
          <p:spPr bwMode="auto">
            <a:xfrm>
              <a:off x="745" y="934"/>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40 ft</a:t>
              </a:r>
            </a:p>
          </p:txBody>
        </p:sp>
        <p:sp>
          <p:nvSpPr>
            <p:cNvPr id="269321" name="Rectangle 22"/>
            <p:cNvSpPr>
              <a:spLocks noChangeArrowheads="1"/>
            </p:cNvSpPr>
            <p:nvPr/>
          </p:nvSpPr>
          <p:spPr bwMode="auto">
            <a:xfrm>
              <a:off x="194" y="1251"/>
              <a:ext cx="1396" cy="1327"/>
            </a:xfrm>
            <a:prstGeom prst="rect">
              <a:avLst/>
            </a:prstGeom>
            <a:solidFill>
              <a:srgbClr val="FFFFFF"/>
            </a:solidFill>
            <a:ln w="12700">
              <a:solidFill>
                <a:srgbClr val="000000"/>
              </a:solidFill>
              <a:miter lim="800000"/>
              <a:headEnd/>
              <a:tailEnd/>
            </a:ln>
          </p:spPr>
          <p:txBody>
            <a:bodyPr/>
            <a:lstStyle/>
            <a:p>
              <a:endParaRPr lang="en-US"/>
            </a:p>
          </p:txBody>
        </p:sp>
        <p:sp>
          <p:nvSpPr>
            <p:cNvPr id="269322" name="Rectangle 23"/>
            <p:cNvSpPr>
              <a:spLocks noChangeArrowheads="1"/>
            </p:cNvSpPr>
            <p:nvPr/>
          </p:nvSpPr>
          <p:spPr bwMode="auto">
            <a:xfrm>
              <a:off x="1596" y="1461"/>
              <a:ext cx="60" cy="307"/>
            </a:xfrm>
            <a:prstGeom prst="rect">
              <a:avLst/>
            </a:prstGeom>
            <a:solidFill>
              <a:srgbClr val="FFFFFF"/>
            </a:solidFill>
            <a:ln w="12700">
              <a:solidFill>
                <a:srgbClr val="000000"/>
              </a:solidFill>
              <a:miter lim="800000"/>
              <a:headEnd/>
              <a:tailEnd/>
            </a:ln>
          </p:spPr>
          <p:txBody>
            <a:bodyPr/>
            <a:lstStyle/>
            <a:p>
              <a:endParaRPr lang="en-US"/>
            </a:p>
          </p:txBody>
        </p:sp>
        <p:sp>
          <p:nvSpPr>
            <p:cNvPr id="269323" name="Rectangle 24"/>
            <p:cNvSpPr>
              <a:spLocks noChangeArrowheads="1"/>
            </p:cNvSpPr>
            <p:nvPr/>
          </p:nvSpPr>
          <p:spPr bwMode="auto">
            <a:xfrm>
              <a:off x="1592" y="2086"/>
              <a:ext cx="60" cy="308"/>
            </a:xfrm>
            <a:prstGeom prst="rect">
              <a:avLst/>
            </a:prstGeom>
            <a:solidFill>
              <a:srgbClr val="FFFFFF"/>
            </a:solidFill>
            <a:ln w="12700">
              <a:solidFill>
                <a:srgbClr val="000000"/>
              </a:solidFill>
              <a:miter lim="800000"/>
              <a:headEnd/>
              <a:tailEnd/>
            </a:ln>
          </p:spPr>
          <p:txBody>
            <a:bodyPr/>
            <a:lstStyle/>
            <a:p>
              <a:endParaRPr lang="en-US"/>
            </a:p>
          </p:txBody>
        </p:sp>
        <p:sp>
          <p:nvSpPr>
            <p:cNvPr id="269324" name="Rectangle 25"/>
            <p:cNvSpPr>
              <a:spLocks noChangeArrowheads="1"/>
            </p:cNvSpPr>
            <p:nvPr/>
          </p:nvSpPr>
          <p:spPr bwMode="auto">
            <a:xfrm>
              <a:off x="1824" y="1215"/>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9325" name="Rectangle 26"/>
            <p:cNvSpPr>
              <a:spLocks noChangeArrowheads="1"/>
            </p:cNvSpPr>
            <p:nvPr/>
          </p:nvSpPr>
          <p:spPr bwMode="auto">
            <a:xfrm>
              <a:off x="1159" y="1859"/>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solidFill>
                    <a:srgbClr val="000000"/>
                  </a:solidFill>
                </a:rPr>
                <a:t>40 ft</a:t>
              </a:r>
            </a:p>
          </p:txBody>
        </p:sp>
        <p:sp>
          <p:nvSpPr>
            <p:cNvPr id="269326" name="Rectangle 27"/>
            <p:cNvSpPr>
              <a:spLocks noChangeArrowheads="1"/>
            </p:cNvSpPr>
            <p:nvPr/>
          </p:nvSpPr>
          <p:spPr bwMode="auto">
            <a:xfrm>
              <a:off x="1824" y="1526"/>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9327" name="Rectangle 28"/>
            <p:cNvSpPr>
              <a:spLocks noChangeArrowheads="1"/>
            </p:cNvSpPr>
            <p:nvPr/>
          </p:nvSpPr>
          <p:spPr bwMode="auto">
            <a:xfrm>
              <a:off x="1824" y="1827"/>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9328" name="Rectangle 29"/>
            <p:cNvSpPr>
              <a:spLocks noChangeArrowheads="1"/>
            </p:cNvSpPr>
            <p:nvPr/>
          </p:nvSpPr>
          <p:spPr bwMode="auto">
            <a:xfrm>
              <a:off x="1824" y="2124"/>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9329" name="Rectangle 30"/>
            <p:cNvSpPr>
              <a:spLocks noChangeArrowheads="1"/>
            </p:cNvSpPr>
            <p:nvPr/>
          </p:nvSpPr>
          <p:spPr bwMode="auto">
            <a:xfrm>
              <a:off x="1824" y="2420"/>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69330" name="Freeform 31"/>
            <p:cNvSpPr>
              <a:spLocks/>
            </p:cNvSpPr>
            <p:nvPr/>
          </p:nvSpPr>
          <p:spPr bwMode="auto">
            <a:xfrm>
              <a:off x="797" y="1882"/>
              <a:ext cx="234" cy="386"/>
            </a:xfrm>
            <a:custGeom>
              <a:avLst/>
              <a:gdLst>
                <a:gd name="T0" fmla="*/ 0 w 180"/>
                <a:gd name="T1" fmla="*/ 2442 h 295"/>
                <a:gd name="T2" fmla="*/ 1382 w 180"/>
                <a:gd name="T3" fmla="*/ 2442 h 295"/>
                <a:gd name="T4" fmla="*/ 1382 w 180"/>
                <a:gd name="T5" fmla="*/ 9726 h 295"/>
                <a:gd name="T6" fmla="*/ 4103 w 180"/>
                <a:gd name="T7" fmla="*/ 9726 h 295"/>
                <a:gd name="T8" fmla="*/ 4103 w 180"/>
                <a:gd name="T9" fmla="*/ 2442 h 295"/>
                <a:gd name="T10" fmla="*/ 5443 w 180"/>
                <a:gd name="T11" fmla="*/ 2442 h 295"/>
                <a:gd name="T12" fmla="*/ 2722 w 180"/>
                <a:gd name="T13" fmla="*/ 0 h 295"/>
                <a:gd name="T14" fmla="*/ 0 w 180"/>
                <a:gd name="T15" fmla="*/ 2442 h 295"/>
                <a:gd name="T16" fmla="*/ 0 60000 65536"/>
                <a:gd name="T17" fmla="*/ 0 60000 65536"/>
                <a:gd name="T18" fmla="*/ 0 60000 65536"/>
                <a:gd name="T19" fmla="*/ 0 60000 65536"/>
                <a:gd name="T20" fmla="*/ 0 60000 65536"/>
                <a:gd name="T21" fmla="*/ 0 60000 65536"/>
                <a:gd name="T22" fmla="*/ 0 60000 65536"/>
                <a:gd name="T23" fmla="*/ 0 60000 65536"/>
                <a:gd name="T24" fmla="*/ 0 w 180"/>
                <a:gd name="T25" fmla="*/ 0 h 295"/>
                <a:gd name="T26" fmla="*/ 180 w 180"/>
                <a:gd name="T27" fmla="*/ 295 h 2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0" h="295">
                  <a:moveTo>
                    <a:pt x="0" y="74"/>
                  </a:moveTo>
                  <a:lnTo>
                    <a:pt x="45" y="74"/>
                  </a:lnTo>
                  <a:lnTo>
                    <a:pt x="45" y="295"/>
                  </a:lnTo>
                  <a:lnTo>
                    <a:pt x="135" y="295"/>
                  </a:lnTo>
                  <a:lnTo>
                    <a:pt x="135" y="74"/>
                  </a:lnTo>
                  <a:lnTo>
                    <a:pt x="180" y="74"/>
                  </a:lnTo>
                  <a:lnTo>
                    <a:pt x="90" y="0"/>
                  </a:lnTo>
                  <a:lnTo>
                    <a:pt x="0" y="74"/>
                  </a:lnTo>
                  <a:close/>
                </a:path>
              </a:pathLst>
            </a:custGeom>
            <a:solidFill>
              <a:srgbClr val="000000"/>
            </a:solidFill>
            <a:ln w="12700">
              <a:solidFill>
                <a:srgbClr val="000000"/>
              </a:solidFill>
              <a:prstDash val="solid"/>
              <a:round/>
              <a:headEnd/>
              <a:tailEnd/>
            </a:ln>
          </p:spPr>
          <p:txBody>
            <a:bodyPr/>
            <a:lstStyle/>
            <a:p>
              <a:endParaRPr lang="en-US"/>
            </a:p>
          </p:txBody>
        </p:sp>
        <p:sp>
          <p:nvSpPr>
            <p:cNvPr id="269331" name="Text Box 32"/>
            <p:cNvSpPr txBox="1">
              <a:spLocks noChangeArrowheads="1"/>
            </p:cNvSpPr>
            <p:nvPr/>
          </p:nvSpPr>
          <p:spPr bwMode="auto">
            <a:xfrm>
              <a:off x="465" y="2031"/>
              <a:ext cx="27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b="1">
                  <a:solidFill>
                    <a:srgbClr val="000000"/>
                  </a:solidFill>
                </a:rPr>
                <a:t>V</a:t>
              </a:r>
            </a:p>
          </p:txBody>
        </p:sp>
      </p:grpSp>
      <p:sp>
        <p:nvSpPr>
          <p:cNvPr id="269315" name="Rectangle 2"/>
          <p:cNvSpPr>
            <a:spLocks noGrp="1" noChangeArrowheads="1"/>
          </p:cNvSpPr>
          <p:nvPr>
            <p:ph type="title"/>
          </p:nvPr>
        </p:nvSpPr>
        <p:spPr>
          <a:xfrm>
            <a:off x="75856" y="414248"/>
            <a:ext cx="8915400" cy="1352550"/>
          </a:xfrm>
        </p:spPr>
        <p:txBody>
          <a:bodyPr/>
          <a:lstStyle/>
          <a:p>
            <a:pPr eaLnBrk="1" hangingPunct="1"/>
            <a:r>
              <a:rPr lang="en-US" sz="3200" dirty="0">
                <a:solidFill>
                  <a:srgbClr val="2D2DB9"/>
                </a:solidFill>
                <a:ea typeface="ＭＳ Ｐゴシック" pitchFamily="34" charset="-128"/>
              </a:rPr>
              <a:t>Simplified Analysis of Structures with Rigid Diaphragms</a:t>
            </a:r>
            <a:endParaRPr lang="en-US" sz="3200" dirty="0">
              <a:solidFill>
                <a:srgbClr val="2D2DB9"/>
              </a:solidFill>
              <a:ea typeface="ＭＳ Ｐゴシック" pitchFamily="34" charset="-128"/>
              <a:cs typeface="Arial" pitchFamily="34"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136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63D116D-893C-4212-AEDD-37FFFD47CB31}" type="slidenum">
              <a:rPr lang="en-US" sz="900">
                <a:solidFill>
                  <a:schemeClr val="accent2"/>
                </a:solidFill>
              </a:rPr>
              <a:pPr eaLnBrk="1" hangingPunct="1"/>
              <a:t>124</a:t>
            </a:fld>
            <a:endParaRPr lang="en-US" sz="900">
              <a:solidFill>
                <a:schemeClr val="accent2"/>
              </a:solidFill>
            </a:endParaRPr>
          </a:p>
        </p:txBody>
      </p:sp>
      <p:pic>
        <p:nvPicPr>
          <p:cNvPr id="271365" name="Picture 39" descr="2408-02"/>
          <p:cNvPicPr>
            <a:picLocks noChangeAspect="1" noChangeArrowheads="1"/>
          </p:cNvPicPr>
          <p:nvPr/>
        </p:nvPicPr>
        <p:blipFill>
          <a:blip r:embed="rId3" cstate="print">
            <a:extLst>
              <a:ext uri="{28A0092B-C50C-407E-A947-70E740481C1C}">
                <a14:useLocalDpi xmlns:a14="http://schemas.microsoft.com/office/drawing/2010/main" val="0"/>
              </a:ext>
            </a:extLst>
          </a:blip>
          <a:srcRect l="27921" t="41264" r="31827" b="39534"/>
          <a:stretch>
            <a:fillRect/>
          </a:stretch>
        </p:blipFill>
        <p:spPr bwMode="auto">
          <a:xfrm>
            <a:off x="0" y="2951163"/>
            <a:ext cx="4103688"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4" name="Rectangle 3"/>
          <p:cNvSpPr>
            <a:spLocks noGrp="1" noChangeArrowheads="1"/>
          </p:cNvSpPr>
          <p:nvPr>
            <p:ph type="body" idx="1"/>
          </p:nvPr>
        </p:nvSpPr>
        <p:spPr>
          <a:xfrm>
            <a:off x="4008438" y="1989138"/>
            <a:ext cx="4659312" cy="2846387"/>
          </a:xfrm>
        </p:spPr>
        <p:txBody>
          <a:bodyPr/>
          <a:lstStyle/>
          <a:p>
            <a:pPr eaLnBrk="1" hangingPunct="1">
              <a:lnSpc>
                <a:spcPct val="90000"/>
              </a:lnSpc>
            </a:pPr>
            <a:r>
              <a:rPr lang="en-US">
                <a:ea typeface="ＭＳ Ｐゴシック" pitchFamily="34" charset="-128"/>
              </a:rPr>
              <a:t>Distribute shears according to tributary areas of the diaphragm independent of the relative stiffnesses  of the shear walls</a:t>
            </a:r>
            <a:endParaRPr lang="en-US">
              <a:ea typeface="ＭＳ Ｐゴシック" pitchFamily="34" charset="-128"/>
              <a:cs typeface="Arial" pitchFamily="34" charset="0"/>
            </a:endParaRPr>
          </a:p>
        </p:txBody>
      </p:sp>
      <p:sp>
        <p:nvSpPr>
          <p:cNvPr id="271363" name="Rectangle 2"/>
          <p:cNvSpPr>
            <a:spLocks noGrp="1" noChangeArrowheads="1"/>
          </p:cNvSpPr>
          <p:nvPr>
            <p:ph type="title"/>
          </p:nvPr>
        </p:nvSpPr>
        <p:spPr>
          <a:xfrm>
            <a:off x="228600" y="304800"/>
            <a:ext cx="8458200" cy="1409700"/>
          </a:xfrm>
        </p:spPr>
        <p:txBody>
          <a:bodyPr/>
          <a:lstStyle/>
          <a:p>
            <a:pPr eaLnBrk="1" hangingPunct="1"/>
            <a:r>
              <a:rPr lang="en-US" sz="3200">
                <a:solidFill>
                  <a:srgbClr val="2D2DB9"/>
                </a:solidFill>
                <a:ea typeface="ＭＳ Ｐゴシック" pitchFamily="34" charset="-128"/>
              </a:rPr>
              <a:t>Classical Analysis of Structures with Flexible Diaphragms</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3410"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76E0ADA-4B7C-451D-B38C-306ED669ECF6}" type="slidenum">
              <a:rPr lang="en-US" sz="900">
                <a:solidFill>
                  <a:schemeClr val="accent2"/>
                </a:solidFill>
              </a:rPr>
              <a:pPr eaLnBrk="1" hangingPunct="1"/>
              <a:t>125</a:t>
            </a:fld>
            <a:endParaRPr lang="en-US" sz="900">
              <a:solidFill>
                <a:schemeClr val="accent2"/>
              </a:solidFill>
            </a:endParaRPr>
          </a:p>
        </p:txBody>
      </p:sp>
      <p:graphicFrame>
        <p:nvGraphicFramePr>
          <p:cNvPr id="273426" name="Object 17" descr="Vleft = 1/2 V total&#10;&#10;Vright = 1/2 V total"/>
          <p:cNvGraphicFramePr>
            <a:graphicFrameLocks noChangeAspect="1"/>
          </p:cNvGraphicFramePr>
          <p:nvPr>
            <p:extLst>
              <p:ext uri="{D42A27DB-BD31-4B8C-83A1-F6EECF244321}">
                <p14:modId xmlns:p14="http://schemas.microsoft.com/office/powerpoint/2010/main" val="385850945"/>
              </p:ext>
            </p:extLst>
          </p:nvPr>
        </p:nvGraphicFramePr>
        <p:xfrm>
          <a:off x="5506994" y="2323499"/>
          <a:ext cx="2582863" cy="2217738"/>
        </p:xfrm>
        <a:graphic>
          <a:graphicData uri="http://schemas.openxmlformats.org/presentationml/2006/ole">
            <mc:AlternateContent xmlns:mc="http://schemas.openxmlformats.org/markup-compatibility/2006">
              <mc:Choice xmlns:v="urn:schemas-microsoft-com:vml" Requires="v">
                <p:oleObj spid="_x0000_s273497" name="Equation" r:id="rId4" imgW="1114316" imgH="942878" progId="Equation.3">
                  <p:embed/>
                </p:oleObj>
              </mc:Choice>
              <mc:Fallback>
                <p:oleObj name="Equation" r:id="rId4" imgW="1114316" imgH="942878"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6994" y="2323499"/>
                        <a:ext cx="2582863"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 name="Group 1" descr="A simplified distribution of shears to shear walls for a flexible diaphragm building.&#10;"/>
          <p:cNvGrpSpPr/>
          <p:nvPr/>
        </p:nvGrpSpPr>
        <p:grpSpPr>
          <a:xfrm>
            <a:off x="927894" y="1752600"/>
            <a:ext cx="3330575" cy="2895600"/>
            <a:chOff x="436563" y="1520825"/>
            <a:chExt cx="3330575" cy="2895600"/>
          </a:xfrm>
        </p:grpSpPr>
        <p:sp>
          <p:nvSpPr>
            <p:cNvPr id="273412" name="Rectangle 3"/>
            <p:cNvSpPr>
              <a:spLocks noChangeArrowheads="1"/>
            </p:cNvSpPr>
            <p:nvPr/>
          </p:nvSpPr>
          <p:spPr bwMode="auto">
            <a:xfrm>
              <a:off x="436563" y="1952625"/>
              <a:ext cx="2586037" cy="2463800"/>
            </a:xfrm>
            <a:prstGeom prst="rect">
              <a:avLst/>
            </a:prstGeom>
            <a:solidFill>
              <a:srgbClr val="B2B2B2"/>
            </a:solidFill>
            <a:ln w="12700">
              <a:solidFill>
                <a:srgbClr val="000000"/>
              </a:solidFill>
              <a:miter lim="800000"/>
              <a:headEnd/>
              <a:tailEnd/>
            </a:ln>
          </p:spPr>
          <p:txBody>
            <a:bodyPr/>
            <a:lstStyle/>
            <a:p>
              <a:endParaRPr lang="en-US"/>
            </a:p>
          </p:txBody>
        </p:sp>
        <p:sp>
          <p:nvSpPr>
            <p:cNvPr id="273413" name="Rectangle 4"/>
            <p:cNvSpPr>
              <a:spLocks noChangeArrowheads="1"/>
            </p:cNvSpPr>
            <p:nvPr/>
          </p:nvSpPr>
          <p:spPr bwMode="auto">
            <a:xfrm>
              <a:off x="1474788" y="1520825"/>
              <a:ext cx="6270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40 ft</a:t>
              </a:r>
            </a:p>
          </p:txBody>
        </p:sp>
        <p:sp>
          <p:nvSpPr>
            <p:cNvPr id="273414" name="Rectangle 5"/>
            <p:cNvSpPr>
              <a:spLocks noChangeArrowheads="1"/>
            </p:cNvSpPr>
            <p:nvPr/>
          </p:nvSpPr>
          <p:spPr bwMode="auto">
            <a:xfrm>
              <a:off x="539750" y="2060575"/>
              <a:ext cx="2371725" cy="2254250"/>
            </a:xfrm>
            <a:prstGeom prst="rect">
              <a:avLst/>
            </a:prstGeom>
            <a:solidFill>
              <a:srgbClr val="FFFFFF"/>
            </a:solidFill>
            <a:ln w="12700">
              <a:solidFill>
                <a:srgbClr val="000000"/>
              </a:solidFill>
              <a:miter lim="800000"/>
              <a:headEnd/>
              <a:tailEnd/>
            </a:ln>
          </p:spPr>
          <p:txBody>
            <a:bodyPr/>
            <a:lstStyle/>
            <a:p>
              <a:endParaRPr lang="en-US"/>
            </a:p>
          </p:txBody>
        </p:sp>
        <p:sp>
          <p:nvSpPr>
            <p:cNvPr id="273415" name="Rectangle 6"/>
            <p:cNvSpPr>
              <a:spLocks noChangeArrowheads="1"/>
            </p:cNvSpPr>
            <p:nvPr/>
          </p:nvSpPr>
          <p:spPr bwMode="auto">
            <a:xfrm>
              <a:off x="2922588" y="2416175"/>
              <a:ext cx="101600" cy="522288"/>
            </a:xfrm>
            <a:prstGeom prst="rect">
              <a:avLst/>
            </a:prstGeom>
            <a:solidFill>
              <a:srgbClr val="FFFFFF"/>
            </a:solidFill>
            <a:ln w="12700">
              <a:solidFill>
                <a:srgbClr val="000000"/>
              </a:solidFill>
              <a:miter lim="800000"/>
              <a:headEnd/>
              <a:tailEnd/>
            </a:ln>
          </p:spPr>
          <p:txBody>
            <a:bodyPr/>
            <a:lstStyle/>
            <a:p>
              <a:endParaRPr lang="en-US"/>
            </a:p>
          </p:txBody>
        </p:sp>
        <p:sp>
          <p:nvSpPr>
            <p:cNvPr id="273416" name="Rectangle 7"/>
            <p:cNvSpPr>
              <a:spLocks noChangeArrowheads="1"/>
            </p:cNvSpPr>
            <p:nvPr/>
          </p:nvSpPr>
          <p:spPr bwMode="auto">
            <a:xfrm>
              <a:off x="2916238" y="3479800"/>
              <a:ext cx="101600" cy="522288"/>
            </a:xfrm>
            <a:prstGeom prst="rect">
              <a:avLst/>
            </a:prstGeom>
            <a:solidFill>
              <a:srgbClr val="FFFFFF"/>
            </a:solidFill>
            <a:ln w="12700">
              <a:solidFill>
                <a:srgbClr val="000000"/>
              </a:solidFill>
              <a:miter lim="800000"/>
              <a:headEnd/>
              <a:tailEnd/>
            </a:ln>
          </p:spPr>
          <p:txBody>
            <a:bodyPr/>
            <a:lstStyle/>
            <a:p>
              <a:endParaRPr lang="en-US"/>
            </a:p>
          </p:txBody>
        </p:sp>
        <p:sp>
          <p:nvSpPr>
            <p:cNvPr id="273417" name="Rectangle 8"/>
            <p:cNvSpPr>
              <a:spLocks noChangeArrowheads="1"/>
            </p:cNvSpPr>
            <p:nvPr/>
          </p:nvSpPr>
          <p:spPr bwMode="auto">
            <a:xfrm>
              <a:off x="3309938" y="1998663"/>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3418" name="Rectangle 9"/>
            <p:cNvSpPr>
              <a:spLocks noChangeArrowheads="1"/>
            </p:cNvSpPr>
            <p:nvPr/>
          </p:nvSpPr>
          <p:spPr bwMode="auto">
            <a:xfrm>
              <a:off x="2146300" y="3094038"/>
              <a:ext cx="6270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solidFill>
                    <a:srgbClr val="000000"/>
                  </a:solidFill>
                </a:rPr>
                <a:t>40 ft</a:t>
              </a:r>
            </a:p>
          </p:txBody>
        </p:sp>
        <p:sp>
          <p:nvSpPr>
            <p:cNvPr id="273419" name="Rectangle 10"/>
            <p:cNvSpPr>
              <a:spLocks noChangeArrowheads="1"/>
            </p:cNvSpPr>
            <p:nvPr/>
          </p:nvSpPr>
          <p:spPr bwMode="auto">
            <a:xfrm>
              <a:off x="3309938" y="2525713"/>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3420" name="Rectangle 11"/>
            <p:cNvSpPr>
              <a:spLocks noChangeArrowheads="1"/>
            </p:cNvSpPr>
            <p:nvPr/>
          </p:nvSpPr>
          <p:spPr bwMode="auto">
            <a:xfrm>
              <a:off x="3309938" y="30384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3421" name="Rectangle 12"/>
            <p:cNvSpPr>
              <a:spLocks noChangeArrowheads="1"/>
            </p:cNvSpPr>
            <p:nvPr/>
          </p:nvSpPr>
          <p:spPr bwMode="auto">
            <a:xfrm>
              <a:off x="3309938" y="3543300"/>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3422" name="Rectangle 13"/>
            <p:cNvSpPr>
              <a:spLocks noChangeArrowheads="1"/>
            </p:cNvSpPr>
            <p:nvPr/>
          </p:nvSpPr>
          <p:spPr bwMode="auto">
            <a:xfrm>
              <a:off x="3309938" y="4044950"/>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3423" name="Line 14"/>
            <p:cNvSpPr>
              <a:spLocks noChangeShapeType="1"/>
            </p:cNvSpPr>
            <p:nvPr/>
          </p:nvSpPr>
          <p:spPr bwMode="auto">
            <a:xfrm>
              <a:off x="1752600" y="1962150"/>
              <a:ext cx="0" cy="2419350"/>
            </a:xfrm>
            <a:prstGeom prst="line">
              <a:avLst/>
            </a:prstGeom>
            <a:noFill/>
            <a:ln w="31750">
              <a:solidFill>
                <a:srgbClr val="F97D07"/>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73424" name="Freeform 15"/>
            <p:cNvSpPr>
              <a:spLocks/>
            </p:cNvSpPr>
            <p:nvPr/>
          </p:nvSpPr>
          <p:spPr bwMode="auto">
            <a:xfrm>
              <a:off x="1563688" y="3132138"/>
              <a:ext cx="398462" cy="655637"/>
            </a:xfrm>
            <a:custGeom>
              <a:avLst/>
              <a:gdLst>
                <a:gd name="T0" fmla="*/ 0 w 180"/>
                <a:gd name="T1" fmla="*/ 2147483647 h 295"/>
                <a:gd name="T2" fmla="*/ 2147483647 w 180"/>
                <a:gd name="T3" fmla="*/ 2147483647 h 295"/>
                <a:gd name="T4" fmla="*/ 2147483647 w 180"/>
                <a:gd name="T5" fmla="*/ 2147483647 h 295"/>
                <a:gd name="T6" fmla="*/ 2147483647 w 180"/>
                <a:gd name="T7" fmla="*/ 2147483647 h 295"/>
                <a:gd name="T8" fmla="*/ 2147483647 w 180"/>
                <a:gd name="T9" fmla="*/ 2147483647 h 295"/>
                <a:gd name="T10" fmla="*/ 2147483647 w 180"/>
                <a:gd name="T11" fmla="*/ 2147483647 h 295"/>
                <a:gd name="T12" fmla="*/ 2147483647 w 180"/>
                <a:gd name="T13" fmla="*/ 0 h 295"/>
                <a:gd name="T14" fmla="*/ 0 w 180"/>
                <a:gd name="T15" fmla="*/ 2147483647 h 295"/>
                <a:gd name="T16" fmla="*/ 0 60000 65536"/>
                <a:gd name="T17" fmla="*/ 0 60000 65536"/>
                <a:gd name="T18" fmla="*/ 0 60000 65536"/>
                <a:gd name="T19" fmla="*/ 0 60000 65536"/>
                <a:gd name="T20" fmla="*/ 0 60000 65536"/>
                <a:gd name="T21" fmla="*/ 0 60000 65536"/>
                <a:gd name="T22" fmla="*/ 0 60000 65536"/>
                <a:gd name="T23" fmla="*/ 0 60000 65536"/>
                <a:gd name="T24" fmla="*/ 0 w 180"/>
                <a:gd name="T25" fmla="*/ 0 h 295"/>
                <a:gd name="T26" fmla="*/ 180 w 180"/>
                <a:gd name="T27" fmla="*/ 295 h 2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0" h="295">
                  <a:moveTo>
                    <a:pt x="0" y="74"/>
                  </a:moveTo>
                  <a:lnTo>
                    <a:pt x="45" y="74"/>
                  </a:lnTo>
                  <a:lnTo>
                    <a:pt x="45" y="295"/>
                  </a:lnTo>
                  <a:lnTo>
                    <a:pt x="135" y="295"/>
                  </a:lnTo>
                  <a:lnTo>
                    <a:pt x="135" y="74"/>
                  </a:lnTo>
                  <a:lnTo>
                    <a:pt x="180" y="74"/>
                  </a:lnTo>
                  <a:lnTo>
                    <a:pt x="90" y="0"/>
                  </a:lnTo>
                  <a:lnTo>
                    <a:pt x="0" y="74"/>
                  </a:lnTo>
                  <a:close/>
                </a:path>
              </a:pathLst>
            </a:custGeom>
            <a:solidFill>
              <a:srgbClr val="000000"/>
            </a:solidFill>
            <a:ln w="12700">
              <a:solidFill>
                <a:srgbClr val="000000"/>
              </a:solidFill>
              <a:prstDash val="solid"/>
              <a:round/>
              <a:headEnd/>
              <a:tailEnd/>
            </a:ln>
          </p:spPr>
          <p:txBody>
            <a:bodyPr/>
            <a:lstStyle/>
            <a:p>
              <a:endParaRPr lang="en-US"/>
            </a:p>
          </p:txBody>
        </p:sp>
        <p:sp>
          <p:nvSpPr>
            <p:cNvPr id="273427" name="AutoShape 18"/>
            <p:cNvSpPr>
              <a:spLocks noChangeArrowheads="1"/>
            </p:cNvSpPr>
            <p:nvPr/>
          </p:nvSpPr>
          <p:spPr bwMode="auto">
            <a:xfrm>
              <a:off x="762000" y="2438400"/>
              <a:ext cx="685800" cy="323850"/>
            </a:xfrm>
            <a:prstGeom prst="leftArrow">
              <a:avLst>
                <a:gd name="adj1" fmla="val 50000"/>
                <a:gd name="adj2" fmla="val 52941"/>
              </a:avLst>
            </a:prstGeom>
            <a:solidFill>
              <a:srgbClr val="F97D07"/>
            </a:solidFill>
            <a:ln w="12700">
              <a:solidFill>
                <a:srgbClr val="000000"/>
              </a:solidFill>
              <a:miter lim="800000"/>
              <a:headEnd/>
              <a:tailEnd/>
            </a:ln>
          </p:spPr>
          <p:txBody>
            <a:bodyPr wrap="none" anchor="ctr"/>
            <a:lstStyle/>
            <a:p>
              <a:endParaRPr lang="en-US"/>
            </a:p>
          </p:txBody>
        </p:sp>
        <p:sp>
          <p:nvSpPr>
            <p:cNvPr id="273428" name="AutoShape 19"/>
            <p:cNvSpPr>
              <a:spLocks noChangeArrowheads="1"/>
            </p:cNvSpPr>
            <p:nvPr/>
          </p:nvSpPr>
          <p:spPr bwMode="auto">
            <a:xfrm flipH="1">
              <a:off x="2000250" y="2438400"/>
              <a:ext cx="685800" cy="323850"/>
            </a:xfrm>
            <a:prstGeom prst="leftArrow">
              <a:avLst>
                <a:gd name="adj1" fmla="val 50000"/>
                <a:gd name="adj2" fmla="val 52941"/>
              </a:avLst>
            </a:prstGeom>
            <a:solidFill>
              <a:srgbClr val="F97D07"/>
            </a:solidFill>
            <a:ln w="12700">
              <a:solidFill>
                <a:srgbClr val="000000"/>
              </a:solidFill>
              <a:miter lim="800000"/>
              <a:headEnd/>
              <a:tailEnd/>
            </a:ln>
          </p:spPr>
          <p:txBody>
            <a:bodyPr wrap="none" anchor="ctr"/>
            <a:lstStyle/>
            <a:p>
              <a:endParaRPr lang="en-US"/>
            </a:p>
          </p:txBody>
        </p:sp>
        <p:sp>
          <p:nvSpPr>
            <p:cNvPr id="273429" name="Text Box 20"/>
            <p:cNvSpPr txBox="1">
              <a:spLocks noChangeArrowheads="1"/>
            </p:cNvSpPr>
            <p:nvPr/>
          </p:nvSpPr>
          <p:spPr bwMode="auto">
            <a:xfrm>
              <a:off x="763588" y="2020888"/>
              <a:ext cx="725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s-PE" b="1">
                  <a:solidFill>
                    <a:srgbClr val="F97D07"/>
                  </a:solidFill>
                </a:rPr>
                <a:t>half</a:t>
              </a:r>
            </a:p>
          </p:txBody>
        </p:sp>
        <p:sp>
          <p:nvSpPr>
            <p:cNvPr id="273430" name="Text Box 21"/>
            <p:cNvSpPr txBox="1">
              <a:spLocks noChangeArrowheads="1"/>
            </p:cNvSpPr>
            <p:nvPr/>
          </p:nvSpPr>
          <p:spPr bwMode="auto">
            <a:xfrm>
              <a:off x="1906588" y="2020888"/>
              <a:ext cx="725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s-PE" b="1">
                  <a:solidFill>
                    <a:srgbClr val="F97D07"/>
                  </a:solidFill>
                </a:rPr>
                <a:t>half</a:t>
              </a:r>
            </a:p>
          </p:txBody>
        </p:sp>
        <p:sp>
          <p:nvSpPr>
            <p:cNvPr id="273431" name="Text Box 22"/>
            <p:cNvSpPr txBox="1">
              <a:spLocks noChangeArrowheads="1"/>
            </p:cNvSpPr>
            <p:nvPr/>
          </p:nvSpPr>
          <p:spPr bwMode="auto">
            <a:xfrm>
              <a:off x="911225" y="3221038"/>
              <a:ext cx="501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b="1">
                  <a:solidFill>
                    <a:srgbClr val="000000"/>
                  </a:solidFill>
                </a:rPr>
                <a:t>V</a:t>
              </a:r>
            </a:p>
          </p:txBody>
        </p:sp>
      </p:grpSp>
      <p:sp>
        <p:nvSpPr>
          <p:cNvPr id="273411" name="Rectangle 2"/>
          <p:cNvSpPr>
            <a:spLocks noGrp="1" noChangeArrowheads="1"/>
          </p:cNvSpPr>
          <p:nvPr>
            <p:ph type="title"/>
          </p:nvPr>
        </p:nvSpPr>
        <p:spPr>
          <a:xfrm>
            <a:off x="304800" y="190500"/>
            <a:ext cx="8458200" cy="1352550"/>
          </a:xfrm>
        </p:spPr>
        <p:txBody>
          <a:bodyPr/>
          <a:lstStyle/>
          <a:p>
            <a:pPr eaLnBrk="1" hangingPunct="1"/>
            <a:r>
              <a:rPr lang="en-US" sz="3200">
                <a:solidFill>
                  <a:srgbClr val="2D2DB9"/>
                </a:solidFill>
                <a:ea typeface="ＭＳ Ｐゴシック" pitchFamily="34" charset="-128"/>
              </a:rPr>
              <a:t>Classical Analysis of Structures with Flexible Diaphragms</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545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A4CCD43-A40E-43C9-9E5D-ECA0F60CD6F4}" type="slidenum">
              <a:rPr lang="en-US" sz="900">
                <a:solidFill>
                  <a:schemeClr val="accent2"/>
                </a:solidFill>
              </a:rPr>
              <a:pPr eaLnBrk="1" hangingPunct="1"/>
              <a:t>126</a:t>
            </a:fld>
            <a:endParaRPr lang="en-US" sz="900">
              <a:solidFill>
                <a:schemeClr val="accent2"/>
              </a:solidFill>
            </a:endParaRPr>
          </a:p>
        </p:txBody>
      </p:sp>
      <p:grpSp>
        <p:nvGrpSpPr>
          <p:cNvPr id="275461" name="Group 35" descr="A plan view of a building with load applied. The shear forces from the rigid and flexible diaphragm analyses are enveloped.&#10;"/>
          <p:cNvGrpSpPr>
            <a:grpSpLocks/>
          </p:cNvGrpSpPr>
          <p:nvPr/>
        </p:nvGrpSpPr>
        <p:grpSpPr bwMode="auto">
          <a:xfrm>
            <a:off x="0" y="2587625"/>
            <a:ext cx="9144000" cy="2724150"/>
            <a:chOff x="0" y="1630"/>
            <a:chExt cx="5760" cy="1716"/>
          </a:xfrm>
        </p:grpSpPr>
        <p:sp>
          <p:nvSpPr>
            <p:cNvPr id="275462" name="Rectangle 3"/>
            <p:cNvSpPr>
              <a:spLocks noChangeArrowheads="1"/>
            </p:cNvSpPr>
            <p:nvPr/>
          </p:nvSpPr>
          <p:spPr bwMode="auto">
            <a:xfrm>
              <a:off x="0" y="1923"/>
              <a:ext cx="576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nchor="ctr">
              <a:spAutoFit/>
            </a:bodyPr>
            <a:lstStyle/>
            <a:p>
              <a:endParaRPr lang="en-US"/>
            </a:p>
          </p:txBody>
        </p:sp>
        <p:sp>
          <p:nvSpPr>
            <p:cNvPr id="275463" name="Text Box 17"/>
            <p:cNvSpPr txBox="1">
              <a:spLocks noChangeArrowheads="1"/>
            </p:cNvSpPr>
            <p:nvPr/>
          </p:nvSpPr>
          <p:spPr bwMode="auto">
            <a:xfrm>
              <a:off x="650" y="2213"/>
              <a:ext cx="763"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800" b="1">
                  <a:solidFill>
                    <a:srgbClr val="F97D07"/>
                  </a:solidFill>
                </a:rPr>
                <a:t>5 / 8 V</a:t>
              </a:r>
            </a:p>
            <a:p>
              <a:r>
                <a:rPr lang="en-US" sz="2800" b="1"/>
                <a:t>1 / 2 V</a:t>
              </a:r>
            </a:p>
          </p:txBody>
        </p:sp>
        <p:sp>
          <p:nvSpPr>
            <p:cNvPr id="275464" name="Text Box 18"/>
            <p:cNvSpPr txBox="1">
              <a:spLocks noChangeArrowheads="1"/>
            </p:cNvSpPr>
            <p:nvPr/>
          </p:nvSpPr>
          <p:spPr bwMode="auto">
            <a:xfrm>
              <a:off x="4202" y="2249"/>
              <a:ext cx="763"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800" b="1"/>
                <a:t>3 / 8 V</a:t>
              </a:r>
            </a:p>
            <a:p>
              <a:r>
                <a:rPr lang="en-US" sz="2800" b="1">
                  <a:solidFill>
                    <a:srgbClr val="F97D07"/>
                  </a:solidFill>
                </a:rPr>
                <a:t>1 / 2 V</a:t>
              </a:r>
            </a:p>
          </p:txBody>
        </p:sp>
        <p:grpSp>
          <p:nvGrpSpPr>
            <p:cNvPr id="275465" name="Group 21"/>
            <p:cNvGrpSpPr>
              <a:grpSpLocks/>
            </p:cNvGrpSpPr>
            <p:nvPr/>
          </p:nvGrpSpPr>
          <p:grpSpPr bwMode="auto">
            <a:xfrm>
              <a:off x="1886" y="1630"/>
              <a:ext cx="1978" cy="1716"/>
              <a:chOff x="134" y="934"/>
              <a:chExt cx="1978" cy="1716"/>
            </a:xfrm>
          </p:grpSpPr>
          <p:sp>
            <p:nvSpPr>
              <p:cNvPr id="275466" name="Rectangle 22"/>
              <p:cNvSpPr>
                <a:spLocks noChangeArrowheads="1"/>
              </p:cNvSpPr>
              <p:nvPr/>
            </p:nvSpPr>
            <p:spPr bwMode="auto">
              <a:xfrm>
                <a:off x="134" y="1188"/>
                <a:ext cx="1521" cy="1450"/>
              </a:xfrm>
              <a:prstGeom prst="rect">
                <a:avLst/>
              </a:prstGeom>
              <a:solidFill>
                <a:srgbClr val="B2B2B2"/>
              </a:solidFill>
              <a:ln w="12700">
                <a:solidFill>
                  <a:srgbClr val="000000"/>
                </a:solidFill>
                <a:miter lim="800000"/>
                <a:headEnd/>
                <a:tailEnd/>
              </a:ln>
            </p:spPr>
            <p:txBody>
              <a:bodyPr/>
              <a:lstStyle/>
              <a:p>
                <a:endParaRPr lang="en-US"/>
              </a:p>
            </p:txBody>
          </p:sp>
          <p:sp>
            <p:nvSpPr>
              <p:cNvPr id="275467" name="Rectangle 23"/>
              <p:cNvSpPr>
                <a:spLocks noChangeArrowheads="1"/>
              </p:cNvSpPr>
              <p:nvPr/>
            </p:nvSpPr>
            <p:spPr bwMode="auto">
              <a:xfrm>
                <a:off x="745" y="934"/>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40 ft</a:t>
                </a:r>
              </a:p>
            </p:txBody>
          </p:sp>
          <p:sp>
            <p:nvSpPr>
              <p:cNvPr id="275468" name="Rectangle 24"/>
              <p:cNvSpPr>
                <a:spLocks noChangeArrowheads="1"/>
              </p:cNvSpPr>
              <p:nvPr/>
            </p:nvSpPr>
            <p:spPr bwMode="auto">
              <a:xfrm>
                <a:off x="194" y="1251"/>
                <a:ext cx="1396" cy="1327"/>
              </a:xfrm>
              <a:prstGeom prst="rect">
                <a:avLst/>
              </a:prstGeom>
              <a:solidFill>
                <a:srgbClr val="FFFFFF"/>
              </a:solidFill>
              <a:ln w="12700">
                <a:solidFill>
                  <a:srgbClr val="000000"/>
                </a:solidFill>
                <a:miter lim="800000"/>
                <a:headEnd/>
                <a:tailEnd/>
              </a:ln>
            </p:spPr>
            <p:txBody>
              <a:bodyPr/>
              <a:lstStyle/>
              <a:p>
                <a:endParaRPr lang="en-US"/>
              </a:p>
            </p:txBody>
          </p:sp>
          <p:sp>
            <p:nvSpPr>
              <p:cNvPr id="275469" name="Rectangle 25"/>
              <p:cNvSpPr>
                <a:spLocks noChangeArrowheads="1"/>
              </p:cNvSpPr>
              <p:nvPr/>
            </p:nvSpPr>
            <p:spPr bwMode="auto">
              <a:xfrm>
                <a:off x="1596" y="1461"/>
                <a:ext cx="60" cy="307"/>
              </a:xfrm>
              <a:prstGeom prst="rect">
                <a:avLst/>
              </a:prstGeom>
              <a:solidFill>
                <a:srgbClr val="FFFFFF"/>
              </a:solidFill>
              <a:ln w="12700">
                <a:solidFill>
                  <a:srgbClr val="000000"/>
                </a:solidFill>
                <a:miter lim="800000"/>
                <a:headEnd/>
                <a:tailEnd/>
              </a:ln>
            </p:spPr>
            <p:txBody>
              <a:bodyPr/>
              <a:lstStyle/>
              <a:p>
                <a:endParaRPr lang="en-US"/>
              </a:p>
            </p:txBody>
          </p:sp>
          <p:sp>
            <p:nvSpPr>
              <p:cNvPr id="275470" name="Rectangle 26"/>
              <p:cNvSpPr>
                <a:spLocks noChangeArrowheads="1"/>
              </p:cNvSpPr>
              <p:nvPr/>
            </p:nvSpPr>
            <p:spPr bwMode="auto">
              <a:xfrm>
                <a:off x="1592" y="2086"/>
                <a:ext cx="60" cy="308"/>
              </a:xfrm>
              <a:prstGeom prst="rect">
                <a:avLst/>
              </a:prstGeom>
              <a:solidFill>
                <a:srgbClr val="FFFFFF"/>
              </a:solidFill>
              <a:ln w="12700">
                <a:solidFill>
                  <a:srgbClr val="000000"/>
                </a:solidFill>
                <a:miter lim="800000"/>
                <a:headEnd/>
                <a:tailEnd/>
              </a:ln>
            </p:spPr>
            <p:txBody>
              <a:bodyPr/>
              <a:lstStyle/>
              <a:p>
                <a:endParaRPr lang="en-US"/>
              </a:p>
            </p:txBody>
          </p:sp>
          <p:sp>
            <p:nvSpPr>
              <p:cNvPr id="275471" name="Rectangle 27"/>
              <p:cNvSpPr>
                <a:spLocks noChangeArrowheads="1"/>
              </p:cNvSpPr>
              <p:nvPr/>
            </p:nvSpPr>
            <p:spPr bwMode="auto">
              <a:xfrm>
                <a:off x="1824" y="1215"/>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5472" name="Rectangle 28"/>
              <p:cNvSpPr>
                <a:spLocks noChangeArrowheads="1"/>
              </p:cNvSpPr>
              <p:nvPr/>
            </p:nvSpPr>
            <p:spPr bwMode="auto">
              <a:xfrm>
                <a:off x="1159" y="1859"/>
                <a:ext cx="3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solidFill>
                      <a:srgbClr val="000000"/>
                    </a:solidFill>
                  </a:rPr>
                  <a:t>40 ft</a:t>
                </a:r>
              </a:p>
            </p:txBody>
          </p:sp>
          <p:sp>
            <p:nvSpPr>
              <p:cNvPr id="275473" name="Rectangle 29"/>
              <p:cNvSpPr>
                <a:spLocks noChangeArrowheads="1"/>
              </p:cNvSpPr>
              <p:nvPr/>
            </p:nvSpPr>
            <p:spPr bwMode="auto">
              <a:xfrm>
                <a:off x="1824" y="1526"/>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5474" name="Rectangle 30"/>
              <p:cNvSpPr>
                <a:spLocks noChangeArrowheads="1"/>
              </p:cNvSpPr>
              <p:nvPr/>
            </p:nvSpPr>
            <p:spPr bwMode="auto">
              <a:xfrm>
                <a:off x="1824" y="1827"/>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5475" name="Rectangle 31"/>
              <p:cNvSpPr>
                <a:spLocks noChangeArrowheads="1"/>
              </p:cNvSpPr>
              <p:nvPr/>
            </p:nvSpPr>
            <p:spPr bwMode="auto">
              <a:xfrm>
                <a:off x="1824" y="2124"/>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5476" name="Rectangle 32"/>
              <p:cNvSpPr>
                <a:spLocks noChangeArrowheads="1"/>
              </p:cNvSpPr>
              <p:nvPr/>
            </p:nvSpPr>
            <p:spPr bwMode="auto">
              <a:xfrm>
                <a:off x="1824" y="2420"/>
                <a:ext cx="28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s-PE" sz="2400" b="1"/>
                  <a:t>8 ft</a:t>
                </a:r>
              </a:p>
            </p:txBody>
          </p:sp>
          <p:sp>
            <p:nvSpPr>
              <p:cNvPr id="275477" name="Freeform 33"/>
              <p:cNvSpPr>
                <a:spLocks/>
              </p:cNvSpPr>
              <p:nvPr/>
            </p:nvSpPr>
            <p:spPr bwMode="auto">
              <a:xfrm>
                <a:off x="797" y="1882"/>
                <a:ext cx="234" cy="386"/>
              </a:xfrm>
              <a:custGeom>
                <a:avLst/>
                <a:gdLst>
                  <a:gd name="T0" fmla="*/ 0 w 180"/>
                  <a:gd name="T1" fmla="*/ 2442 h 295"/>
                  <a:gd name="T2" fmla="*/ 1382 w 180"/>
                  <a:gd name="T3" fmla="*/ 2442 h 295"/>
                  <a:gd name="T4" fmla="*/ 1382 w 180"/>
                  <a:gd name="T5" fmla="*/ 9726 h 295"/>
                  <a:gd name="T6" fmla="*/ 4103 w 180"/>
                  <a:gd name="T7" fmla="*/ 9726 h 295"/>
                  <a:gd name="T8" fmla="*/ 4103 w 180"/>
                  <a:gd name="T9" fmla="*/ 2442 h 295"/>
                  <a:gd name="T10" fmla="*/ 5443 w 180"/>
                  <a:gd name="T11" fmla="*/ 2442 h 295"/>
                  <a:gd name="T12" fmla="*/ 2722 w 180"/>
                  <a:gd name="T13" fmla="*/ 0 h 295"/>
                  <a:gd name="T14" fmla="*/ 0 w 180"/>
                  <a:gd name="T15" fmla="*/ 2442 h 295"/>
                  <a:gd name="T16" fmla="*/ 0 60000 65536"/>
                  <a:gd name="T17" fmla="*/ 0 60000 65536"/>
                  <a:gd name="T18" fmla="*/ 0 60000 65536"/>
                  <a:gd name="T19" fmla="*/ 0 60000 65536"/>
                  <a:gd name="T20" fmla="*/ 0 60000 65536"/>
                  <a:gd name="T21" fmla="*/ 0 60000 65536"/>
                  <a:gd name="T22" fmla="*/ 0 60000 65536"/>
                  <a:gd name="T23" fmla="*/ 0 60000 65536"/>
                  <a:gd name="T24" fmla="*/ 0 w 180"/>
                  <a:gd name="T25" fmla="*/ 0 h 295"/>
                  <a:gd name="T26" fmla="*/ 180 w 180"/>
                  <a:gd name="T27" fmla="*/ 295 h 2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0" h="295">
                    <a:moveTo>
                      <a:pt x="0" y="74"/>
                    </a:moveTo>
                    <a:lnTo>
                      <a:pt x="45" y="74"/>
                    </a:lnTo>
                    <a:lnTo>
                      <a:pt x="45" y="295"/>
                    </a:lnTo>
                    <a:lnTo>
                      <a:pt x="135" y="295"/>
                    </a:lnTo>
                    <a:lnTo>
                      <a:pt x="135" y="74"/>
                    </a:lnTo>
                    <a:lnTo>
                      <a:pt x="180" y="74"/>
                    </a:lnTo>
                    <a:lnTo>
                      <a:pt x="90" y="0"/>
                    </a:lnTo>
                    <a:lnTo>
                      <a:pt x="0" y="74"/>
                    </a:lnTo>
                    <a:close/>
                  </a:path>
                </a:pathLst>
              </a:custGeom>
              <a:solidFill>
                <a:srgbClr val="000000"/>
              </a:solidFill>
              <a:ln w="12700">
                <a:solidFill>
                  <a:srgbClr val="000000"/>
                </a:solidFill>
                <a:prstDash val="solid"/>
                <a:round/>
                <a:headEnd/>
                <a:tailEnd/>
              </a:ln>
            </p:spPr>
            <p:txBody>
              <a:bodyPr/>
              <a:lstStyle/>
              <a:p>
                <a:endParaRPr lang="en-US"/>
              </a:p>
            </p:txBody>
          </p:sp>
          <p:sp>
            <p:nvSpPr>
              <p:cNvPr id="275478" name="Text Box 34"/>
              <p:cNvSpPr txBox="1">
                <a:spLocks noChangeArrowheads="1"/>
              </p:cNvSpPr>
              <p:nvPr/>
            </p:nvSpPr>
            <p:spPr bwMode="auto">
              <a:xfrm>
                <a:off x="465" y="2031"/>
                <a:ext cx="27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b="1">
                    <a:solidFill>
                      <a:srgbClr val="000000"/>
                    </a:solidFill>
                  </a:rPr>
                  <a:t>V</a:t>
                </a:r>
              </a:p>
            </p:txBody>
          </p:sp>
        </p:grpSp>
      </p:grpSp>
      <p:sp>
        <p:nvSpPr>
          <p:cNvPr id="275460" name="Text Box 20"/>
          <p:cNvSpPr txBox="1">
            <a:spLocks noChangeArrowheads="1"/>
          </p:cNvSpPr>
          <p:nvPr/>
        </p:nvSpPr>
        <p:spPr bwMode="auto">
          <a:xfrm>
            <a:off x="1196975" y="1582738"/>
            <a:ext cx="575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b="1"/>
              <a:t>Design for the worse of the two cases:</a:t>
            </a:r>
            <a:endParaRPr lang="en-US"/>
          </a:p>
        </p:txBody>
      </p:sp>
      <p:sp>
        <p:nvSpPr>
          <p:cNvPr id="275459" name="Rectangle 2"/>
          <p:cNvSpPr>
            <a:spLocks noGrp="1" noChangeArrowheads="1"/>
          </p:cNvSpPr>
          <p:nvPr>
            <p:ph type="title"/>
          </p:nvPr>
        </p:nvSpPr>
        <p:spPr>
          <a:xfrm>
            <a:off x="304800" y="190500"/>
            <a:ext cx="8458200" cy="1352550"/>
          </a:xfrm>
        </p:spPr>
        <p:txBody>
          <a:bodyPr/>
          <a:lstStyle/>
          <a:p>
            <a:pPr eaLnBrk="1" hangingPunct="1"/>
            <a:r>
              <a:rPr lang="en-US" sz="3200">
                <a:solidFill>
                  <a:srgbClr val="2D2DB9"/>
                </a:solidFill>
                <a:ea typeface="ＭＳ Ｐゴシック" pitchFamily="34" charset="-128"/>
              </a:rPr>
              <a:t>Simplified Diaphragm Analysis</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750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0222431-17D2-467F-83C1-C917D2E6548A}" type="slidenum">
              <a:rPr lang="en-US" sz="900">
                <a:solidFill>
                  <a:schemeClr val="accent2"/>
                </a:solidFill>
              </a:rPr>
              <a:pPr eaLnBrk="1" hangingPunct="1"/>
              <a:t>127</a:t>
            </a:fld>
            <a:endParaRPr lang="en-US" sz="900">
              <a:solidFill>
                <a:schemeClr val="accent2"/>
              </a:solidFill>
            </a:endParaRPr>
          </a:p>
        </p:txBody>
      </p:sp>
      <p:grpSp>
        <p:nvGrpSpPr>
          <p:cNvPr id="277509" name="Group 62" descr="If the diaphragm is continuous, diaphragm shears are resisted by the total depth of the diaphragm.  If the diaphragm is discontinuous, diaphragms are resisted by cover only.  Flexural resistance comes from forces in diaphragm chords separated by the internal lever arm (distance between chords)"/>
          <p:cNvGrpSpPr>
            <a:grpSpLocks/>
          </p:cNvGrpSpPr>
          <p:nvPr/>
        </p:nvGrpSpPr>
        <p:grpSpPr bwMode="auto">
          <a:xfrm>
            <a:off x="1071563" y="2584450"/>
            <a:ext cx="7062787" cy="3238500"/>
            <a:chOff x="656" y="2067"/>
            <a:chExt cx="4449" cy="2040"/>
          </a:xfrm>
        </p:grpSpPr>
        <p:sp>
          <p:nvSpPr>
            <p:cNvPr id="277510" name="Rectangle 40"/>
            <p:cNvSpPr>
              <a:spLocks noChangeArrowheads="1"/>
            </p:cNvSpPr>
            <p:nvPr/>
          </p:nvSpPr>
          <p:spPr bwMode="auto">
            <a:xfrm>
              <a:off x="2903" y="3877"/>
              <a:ext cx="149"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400" b="1">
                  <a:solidFill>
                    <a:srgbClr val="000000"/>
                  </a:solidFill>
                </a:rPr>
                <a:t>w</a:t>
              </a:r>
              <a:endParaRPr lang="en-US" sz="2400" b="1"/>
            </a:p>
          </p:txBody>
        </p:sp>
        <p:sp>
          <p:nvSpPr>
            <p:cNvPr id="277511" name="Line 41"/>
            <p:cNvSpPr>
              <a:spLocks noChangeShapeType="1"/>
            </p:cNvSpPr>
            <p:nvPr/>
          </p:nvSpPr>
          <p:spPr bwMode="auto">
            <a:xfrm flipV="1">
              <a:off x="1869" y="3619"/>
              <a:ext cx="1" cy="1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12" name="Freeform 42"/>
            <p:cNvSpPr>
              <a:spLocks/>
            </p:cNvSpPr>
            <p:nvPr/>
          </p:nvSpPr>
          <p:spPr bwMode="auto">
            <a:xfrm>
              <a:off x="1826" y="3535"/>
              <a:ext cx="87" cy="85"/>
            </a:xfrm>
            <a:custGeom>
              <a:avLst/>
              <a:gdLst>
                <a:gd name="T0" fmla="*/ 7 w 106"/>
                <a:gd name="T1" fmla="*/ 7 h 104"/>
                <a:gd name="T2" fmla="*/ 4 w 106"/>
                <a:gd name="T3" fmla="*/ 0 h 104"/>
                <a:gd name="T4" fmla="*/ 0 w 106"/>
                <a:gd name="T5" fmla="*/ 7 h 104"/>
                <a:gd name="T6" fmla="*/ 7 w 106"/>
                <a:gd name="T7" fmla="*/ 7 h 104"/>
                <a:gd name="T8" fmla="*/ 0 60000 65536"/>
                <a:gd name="T9" fmla="*/ 0 60000 65536"/>
                <a:gd name="T10" fmla="*/ 0 60000 65536"/>
                <a:gd name="T11" fmla="*/ 0 60000 65536"/>
                <a:gd name="T12" fmla="*/ 0 w 106"/>
                <a:gd name="T13" fmla="*/ 0 h 104"/>
                <a:gd name="T14" fmla="*/ 106 w 106"/>
                <a:gd name="T15" fmla="*/ 104 h 104"/>
              </a:gdLst>
              <a:ahLst/>
              <a:cxnLst>
                <a:cxn ang="T8">
                  <a:pos x="T0" y="T1"/>
                </a:cxn>
                <a:cxn ang="T9">
                  <a:pos x="T2" y="T3"/>
                </a:cxn>
                <a:cxn ang="T10">
                  <a:pos x="T4" y="T5"/>
                </a:cxn>
                <a:cxn ang="T11">
                  <a:pos x="T6" y="T7"/>
                </a:cxn>
              </a:cxnLst>
              <a:rect l="T12" t="T13" r="T14" b="T15"/>
              <a:pathLst>
                <a:path w="106" h="104">
                  <a:moveTo>
                    <a:pt x="106" y="104"/>
                  </a:moveTo>
                  <a:lnTo>
                    <a:pt x="52" y="0"/>
                  </a:lnTo>
                  <a:lnTo>
                    <a:pt x="0" y="104"/>
                  </a:lnTo>
                  <a:lnTo>
                    <a:pt x="106"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7513" name="Line 43"/>
            <p:cNvSpPr>
              <a:spLocks noChangeShapeType="1"/>
            </p:cNvSpPr>
            <p:nvPr/>
          </p:nvSpPr>
          <p:spPr bwMode="auto">
            <a:xfrm flipV="1">
              <a:off x="2666" y="3619"/>
              <a:ext cx="2" cy="1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14" name="Freeform 44"/>
            <p:cNvSpPr>
              <a:spLocks/>
            </p:cNvSpPr>
            <p:nvPr/>
          </p:nvSpPr>
          <p:spPr bwMode="auto">
            <a:xfrm>
              <a:off x="2625" y="3535"/>
              <a:ext cx="87" cy="85"/>
            </a:xfrm>
            <a:custGeom>
              <a:avLst/>
              <a:gdLst>
                <a:gd name="T0" fmla="*/ 9 w 105"/>
                <a:gd name="T1" fmla="*/ 7 h 104"/>
                <a:gd name="T2" fmla="*/ 4 w 105"/>
                <a:gd name="T3" fmla="*/ 0 h 104"/>
                <a:gd name="T4" fmla="*/ 0 w 105"/>
                <a:gd name="T5" fmla="*/ 7 h 104"/>
                <a:gd name="T6" fmla="*/ 9 w 105"/>
                <a:gd name="T7" fmla="*/ 7 h 104"/>
                <a:gd name="T8" fmla="*/ 0 60000 65536"/>
                <a:gd name="T9" fmla="*/ 0 60000 65536"/>
                <a:gd name="T10" fmla="*/ 0 60000 65536"/>
                <a:gd name="T11" fmla="*/ 0 60000 65536"/>
                <a:gd name="T12" fmla="*/ 0 w 105"/>
                <a:gd name="T13" fmla="*/ 0 h 104"/>
                <a:gd name="T14" fmla="*/ 105 w 105"/>
                <a:gd name="T15" fmla="*/ 104 h 104"/>
              </a:gdLst>
              <a:ahLst/>
              <a:cxnLst>
                <a:cxn ang="T8">
                  <a:pos x="T0" y="T1"/>
                </a:cxn>
                <a:cxn ang="T9">
                  <a:pos x="T2" y="T3"/>
                </a:cxn>
                <a:cxn ang="T10">
                  <a:pos x="T4" y="T5"/>
                </a:cxn>
                <a:cxn ang="T11">
                  <a:pos x="T6" y="T7"/>
                </a:cxn>
              </a:cxnLst>
              <a:rect l="T12" t="T13" r="T14" b="T15"/>
              <a:pathLst>
                <a:path w="105" h="104">
                  <a:moveTo>
                    <a:pt x="105" y="104"/>
                  </a:moveTo>
                  <a:lnTo>
                    <a:pt x="50" y="0"/>
                  </a:lnTo>
                  <a:lnTo>
                    <a:pt x="0" y="104"/>
                  </a:lnTo>
                  <a:lnTo>
                    <a:pt x="105"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7515" name="Line 45"/>
            <p:cNvSpPr>
              <a:spLocks noChangeShapeType="1"/>
            </p:cNvSpPr>
            <p:nvPr/>
          </p:nvSpPr>
          <p:spPr bwMode="auto">
            <a:xfrm flipV="1">
              <a:off x="3065" y="3619"/>
              <a:ext cx="1" cy="1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16" name="Freeform 46"/>
            <p:cNvSpPr>
              <a:spLocks/>
            </p:cNvSpPr>
            <p:nvPr/>
          </p:nvSpPr>
          <p:spPr bwMode="auto">
            <a:xfrm>
              <a:off x="3022" y="3535"/>
              <a:ext cx="87" cy="85"/>
            </a:xfrm>
            <a:custGeom>
              <a:avLst/>
              <a:gdLst>
                <a:gd name="T0" fmla="*/ 9 w 105"/>
                <a:gd name="T1" fmla="*/ 7 h 104"/>
                <a:gd name="T2" fmla="*/ 5 w 105"/>
                <a:gd name="T3" fmla="*/ 0 h 104"/>
                <a:gd name="T4" fmla="*/ 0 w 105"/>
                <a:gd name="T5" fmla="*/ 7 h 104"/>
                <a:gd name="T6" fmla="*/ 9 w 105"/>
                <a:gd name="T7" fmla="*/ 7 h 104"/>
                <a:gd name="T8" fmla="*/ 0 60000 65536"/>
                <a:gd name="T9" fmla="*/ 0 60000 65536"/>
                <a:gd name="T10" fmla="*/ 0 60000 65536"/>
                <a:gd name="T11" fmla="*/ 0 60000 65536"/>
                <a:gd name="T12" fmla="*/ 0 w 105"/>
                <a:gd name="T13" fmla="*/ 0 h 104"/>
                <a:gd name="T14" fmla="*/ 105 w 105"/>
                <a:gd name="T15" fmla="*/ 104 h 104"/>
              </a:gdLst>
              <a:ahLst/>
              <a:cxnLst>
                <a:cxn ang="T8">
                  <a:pos x="T0" y="T1"/>
                </a:cxn>
                <a:cxn ang="T9">
                  <a:pos x="T2" y="T3"/>
                </a:cxn>
                <a:cxn ang="T10">
                  <a:pos x="T4" y="T5"/>
                </a:cxn>
                <a:cxn ang="T11">
                  <a:pos x="T6" y="T7"/>
                </a:cxn>
              </a:cxnLst>
              <a:rect l="T12" t="T13" r="T14" b="T15"/>
              <a:pathLst>
                <a:path w="105" h="104">
                  <a:moveTo>
                    <a:pt x="105" y="104"/>
                  </a:moveTo>
                  <a:lnTo>
                    <a:pt x="51" y="0"/>
                  </a:lnTo>
                  <a:lnTo>
                    <a:pt x="0" y="104"/>
                  </a:lnTo>
                  <a:lnTo>
                    <a:pt x="105"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7517" name="Line 47"/>
            <p:cNvSpPr>
              <a:spLocks noChangeShapeType="1"/>
            </p:cNvSpPr>
            <p:nvPr/>
          </p:nvSpPr>
          <p:spPr bwMode="auto">
            <a:xfrm flipV="1">
              <a:off x="2269" y="3619"/>
              <a:ext cx="2" cy="1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18" name="Freeform 48"/>
            <p:cNvSpPr>
              <a:spLocks/>
            </p:cNvSpPr>
            <p:nvPr/>
          </p:nvSpPr>
          <p:spPr bwMode="auto">
            <a:xfrm>
              <a:off x="2226" y="3535"/>
              <a:ext cx="88" cy="85"/>
            </a:xfrm>
            <a:custGeom>
              <a:avLst/>
              <a:gdLst>
                <a:gd name="T0" fmla="*/ 11 w 105"/>
                <a:gd name="T1" fmla="*/ 7 h 104"/>
                <a:gd name="T2" fmla="*/ 6 w 105"/>
                <a:gd name="T3" fmla="*/ 0 h 104"/>
                <a:gd name="T4" fmla="*/ 0 w 105"/>
                <a:gd name="T5" fmla="*/ 7 h 104"/>
                <a:gd name="T6" fmla="*/ 11 w 105"/>
                <a:gd name="T7" fmla="*/ 7 h 104"/>
                <a:gd name="T8" fmla="*/ 0 60000 65536"/>
                <a:gd name="T9" fmla="*/ 0 60000 65536"/>
                <a:gd name="T10" fmla="*/ 0 60000 65536"/>
                <a:gd name="T11" fmla="*/ 0 60000 65536"/>
                <a:gd name="T12" fmla="*/ 0 w 105"/>
                <a:gd name="T13" fmla="*/ 0 h 104"/>
                <a:gd name="T14" fmla="*/ 105 w 105"/>
                <a:gd name="T15" fmla="*/ 104 h 104"/>
              </a:gdLst>
              <a:ahLst/>
              <a:cxnLst>
                <a:cxn ang="T8">
                  <a:pos x="T0" y="T1"/>
                </a:cxn>
                <a:cxn ang="T9">
                  <a:pos x="T2" y="T3"/>
                </a:cxn>
                <a:cxn ang="T10">
                  <a:pos x="T4" y="T5"/>
                </a:cxn>
                <a:cxn ang="T11">
                  <a:pos x="T6" y="T7"/>
                </a:cxn>
              </a:cxnLst>
              <a:rect l="T12" t="T13" r="T14" b="T15"/>
              <a:pathLst>
                <a:path w="105" h="104">
                  <a:moveTo>
                    <a:pt x="105" y="104"/>
                  </a:moveTo>
                  <a:lnTo>
                    <a:pt x="52" y="0"/>
                  </a:lnTo>
                  <a:lnTo>
                    <a:pt x="0" y="104"/>
                  </a:lnTo>
                  <a:lnTo>
                    <a:pt x="105"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7519" name="Rectangle 49"/>
            <p:cNvSpPr>
              <a:spLocks noChangeArrowheads="1"/>
            </p:cNvSpPr>
            <p:nvPr/>
          </p:nvSpPr>
          <p:spPr bwMode="auto">
            <a:xfrm>
              <a:off x="1088" y="2986"/>
              <a:ext cx="27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77520" name="Rectangle 51"/>
            <p:cNvSpPr>
              <a:spLocks noChangeArrowheads="1"/>
            </p:cNvSpPr>
            <p:nvPr/>
          </p:nvSpPr>
          <p:spPr bwMode="auto">
            <a:xfrm>
              <a:off x="2416" y="2349"/>
              <a:ext cx="34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77521" name="Rectangle 52"/>
            <p:cNvSpPr>
              <a:spLocks noChangeArrowheads="1"/>
            </p:cNvSpPr>
            <p:nvPr/>
          </p:nvSpPr>
          <p:spPr bwMode="auto">
            <a:xfrm>
              <a:off x="2414" y="2347"/>
              <a:ext cx="383"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400" b="1">
                  <a:solidFill>
                    <a:srgbClr val="000000"/>
                  </a:solidFill>
                </a:rPr>
                <a:t>L / 2</a:t>
              </a:r>
              <a:endParaRPr lang="en-US" sz="2400" b="1"/>
            </a:p>
          </p:txBody>
        </p:sp>
        <p:sp>
          <p:nvSpPr>
            <p:cNvPr id="277522" name="Rectangle 53"/>
            <p:cNvSpPr>
              <a:spLocks noChangeArrowheads="1"/>
            </p:cNvSpPr>
            <p:nvPr/>
          </p:nvSpPr>
          <p:spPr bwMode="auto">
            <a:xfrm>
              <a:off x="1340" y="3349"/>
              <a:ext cx="147"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77523" name="Rectangle 55"/>
            <p:cNvSpPr>
              <a:spLocks noChangeArrowheads="1"/>
            </p:cNvSpPr>
            <p:nvPr/>
          </p:nvSpPr>
          <p:spPr bwMode="auto">
            <a:xfrm>
              <a:off x="1417" y="2586"/>
              <a:ext cx="14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77524" name="Rectangle 57"/>
            <p:cNvSpPr>
              <a:spLocks noChangeArrowheads="1"/>
            </p:cNvSpPr>
            <p:nvPr/>
          </p:nvSpPr>
          <p:spPr bwMode="auto">
            <a:xfrm>
              <a:off x="1826" y="2596"/>
              <a:ext cx="1524" cy="795"/>
            </a:xfrm>
            <a:prstGeom prst="rect">
              <a:avLst/>
            </a:prstGeom>
            <a:solidFill>
              <a:srgbClr val="B2B2B2"/>
            </a:solidFill>
            <a:ln w="12700">
              <a:solidFill>
                <a:srgbClr val="000000"/>
              </a:solidFill>
              <a:miter lim="800000"/>
              <a:headEnd/>
              <a:tailEnd/>
            </a:ln>
          </p:spPr>
          <p:txBody>
            <a:bodyPr/>
            <a:lstStyle/>
            <a:p>
              <a:endParaRPr lang="en-US"/>
            </a:p>
          </p:txBody>
        </p:sp>
        <p:sp>
          <p:nvSpPr>
            <p:cNvPr id="277525" name="Freeform 58"/>
            <p:cNvSpPr>
              <a:spLocks/>
            </p:cNvSpPr>
            <p:nvPr/>
          </p:nvSpPr>
          <p:spPr bwMode="auto">
            <a:xfrm>
              <a:off x="1713" y="2067"/>
              <a:ext cx="198" cy="465"/>
            </a:xfrm>
            <a:custGeom>
              <a:avLst/>
              <a:gdLst>
                <a:gd name="T0" fmla="*/ 0 w 240"/>
                <a:gd name="T1" fmla="*/ 33 h 566"/>
                <a:gd name="T2" fmla="*/ 5 w 240"/>
                <a:gd name="T3" fmla="*/ 33 h 566"/>
                <a:gd name="T4" fmla="*/ 5 w 240"/>
                <a:gd name="T5" fmla="*/ 0 h 566"/>
                <a:gd name="T6" fmla="*/ 14 w 240"/>
                <a:gd name="T7" fmla="*/ 0 h 566"/>
                <a:gd name="T8" fmla="*/ 14 w 240"/>
                <a:gd name="T9" fmla="*/ 33 h 566"/>
                <a:gd name="T10" fmla="*/ 20 w 240"/>
                <a:gd name="T11" fmla="*/ 33 h 566"/>
                <a:gd name="T12" fmla="*/ 10 w 240"/>
                <a:gd name="T13" fmla="*/ 44 h 566"/>
                <a:gd name="T14" fmla="*/ 0 w 240"/>
                <a:gd name="T15" fmla="*/ 33 h 56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66"/>
                <a:gd name="T26" fmla="*/ 240 w 240"/>
                <a:gd name="T27" fmla="*/ 566 h 5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66">
                  <a:moveTo>
                    <a:pt x="0" y="423"/>
                  </a:moveTo>
                  <a:lnTo>
                    <a:pt x="60" y="423"/>
                  </a:lnTo>
                  <a:lnTo>
                    <a:pt x="60" y="0"/>
                  </a:lnTo>
                  <a:lnTo>
                    <a:pt x="181" y="0"/>
                  </a:lnTo>
                  <a:lnTo>
                    <a:pt x="181" y="423"/>
                  </a:lnTo>
                  <a:lnTo>
                    <a:pt x="240" y="423"/>
                  </a:lnTo>
                  <a:lnTo>
                    <a:pt x="121" y="566"/>
                  </a:lnTo>
                  <a:lnTo>
                    <a:pt x="0" y="423"/>
                  </a:lnTo>
                  <a:close/>
                </a:path>
              </a:pathLst>
            </a:custGeom>
            <a:solidFill>
              <a:srgbClr val="000000"/>
            </a:solidFill>
            <a:ln w="12700">
              <a:solidFill>
                <a:srgbClr val="000000"/>
              </a:solidFill>
              <a:prstDash val="solid"/>
              <a:round/>
              <a:headEnd/>
              <a:tailEnd/>
            </a:ln>
          </p:spPr>
          <p:txBody>
            <a:bodyPr/>
            <a:lstStyle/>
            <a:p>
              <a:endParaRPr lang="en-US"/>
            </a:p>
          </p:txBody>
        </p:sp>
        <p:sp>
          <p:nvSpPr>
            <p:cNvPr id="277526" name="Rectangle 59"/>
            <p:cNvSpPr>
              <a:spLocks noChangeArrowheads="1"/>
            </p:cNvSpPr>
            <p:nvPr/>
          </p:nvSpPr>
          <p:spPr bwMode="auto">
            <a:xfrm>
              <a:off x="4088" y="2833"/>
              <a:ext cx="101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400" b="1" dirty="0">
                  <a:solidFill>
                    <a:srgbClr val="000000"/>
                  </a:solidFill>
                </a:rPr>
                <a:t>M = w L</a:t>
              </a:r>
              <a:r>
                <a:rPr lang="en-US" sz="2400" b="1" baseline="30000" dirty="0">
                  <a:solidFill>
                    <a:srgbClr val="000000"/>
                  </a:solidFill>
                </a:rPr>
                <a:t>2 </a:t>
              </a:r>
              <a:r>
                <a:rPr lang="en-US" sz="2400" b="1" dirty="0">
                  <a:solidFill>
                    <a:srgbClr val="000000"/>
                  </a:solidFill>
                </a:rPr>
                <a:t>/ 8</a:t>
              </a:r>
              <a:endParaRPr lang="en-US" sz="2400" b="1" dirty="0"/>
            </a:p>
          </p:txBody>
        </p:sp>
        <p:sp>
          <p:nvSpPr>
            <p:cNvPr id="277527" name="Freeform 60"/>
            <p:cNvSpPr>
              <a:spLocks/>
            </p:cNvSpPr>
            <p:nvPr/>
          </p:nvSpPr>
          <p:spPr bwMode="auto">
            <a:xfrm>
              <a:off x="3493" y="2767"/>
              <a:ext cx="349" cy="600"/>
            </a:xfrm>
            <a:custGeom>
              <a:avLst/>
              <a:gdLst>
                <a:gd name="T0" fmla="*/ 12 w 424"/>
                <a:gd name="T1" fmla="*/ 39 h 729"/>
                <a:gd name="T2" fmla="*/ 12 w 424"/>
                <a:gd name="T3" fmla="*/ 39 h 729"/>
                <a:gd name="T4" fmla="*/ 13 w 424"/>
                <a:gd name="T5" fmla="*/ 39 h 729"/>
                <a:gd name="T6" fmla="*/ 16 w 424"/>
                <a:gd name="T7" fmla="*/ 37 h 729"/>
                <a:gd name="T8" fmla="*/ 17 w 424"/>
                <a:gd name="T9" fmla="*/ 36 h 729"/>
                <a:gd name="T10" fmla="*/ 20 w 424"/>
                <a:gd name="T11" fmla="*/ 35 h 729"/>
                <a:gd name="T12" fmla="*/ 21 w 424"/>
                <a:gd name="T13" fmla="*/ 33 h 729"/>
                <a:gd name="T14" fmla="*/ 21 w 424"/>
                <a:gd name="T15" fmla="*/ 30 h 729"/>
                <a:gd name="T16" fmla="*/ 22 w 424"/>
                <a:gd name="T17" fmla="*/ 29 h 729"/>
                <a:gd name="T18" fmla="*/ 22 w 424"/>
                <a:gd name="T19" fmla="*/ 26 h 729"/>
                <a:gd name="T20" fmla="*/ 22 w 424"/>
                <a:gd name="T21" fmla="*/ 24 h 729"/>
                <a:gd name="T22" fmla="*/ 21 w 424"/>
                <a:gd name="T23" fmla="*/ 21 h 729"/>
                <a:gd name="T24" fmla="*/ 21 w 424"/>
                <a:gd name="T25" fmla="*/ 18 h 729"/>
                <a:gd name="T26" fmla="*/ 20 w 424"/>
                <a:gd name="T27" fmla="*/ 17 h 729"/>
                <a:gd name="T28" fmla="*/ 17 w 424"/>
                <a:gd name="T29" fmla="*/ 15 h 729"/>
                <a:gd name="T30" fmla="*/ 16 w 424"/>
                <a:gd name="T31" fmla="*/ 14 h 729"/>
                <a:gd name="T32" fmla="*/ 13 w 424"/>
                <a:gd name="T33" fmla="*/ 13 h 729"/>
                <a:gd name="T34" fmla="*/ 12 w 424"/>
                <a:gd name="T35" fmla="*/ 13 h 729"/>
                <a:gd name="T36" fmla="*/ 12 w 424"/>
                <a:gd name="T37" fmla="*/ 13 h 729"/>
                <a:gd name="T38" fmla="*/ 12 w 424"/>
                <a:gd name="T39" fmla="*/ 0 h 729"/>
                <a:gd name="T40" fmla="*/ 13 w 424"/>
                <a:gd name="T41" fmla="*/ 2 h 729"/>
                <a:gd name="T42" fmla="*/ 16 w 424"/>
                <a:gd name="T43" fmla="*/ 2 h 729"/>
                <a:gd name="T44" fmla="*/ 18 w 424"/>
                <a:gd name="T45" fmla="*/ 2 h 729"/>
                <a:gd name="T46" fmla="*/ 21 w 424"/>
                <a:gd name="T47" fmla="*/ 2 h 729"/>
                <a:gd name="T48" fmla="*/ 22 w 424"/>
                <a:gd name="T49" fmla="*/ 3 h 729"/>
                <a:gd name="T50" fmla="*/ 24 w 424"/>
                <a:gd name="T51" fmla="*/ 5 h 729"/>
                <a:gd name="T52" fmla="*/ 25 w 424"/>
                <a:gd name="T53" fmla="*/ 6 h 729"/>
                <a:gd name="T54" fmla="*/ 27 w 424"/>
                <a:gd name="T55" fmla="*/ 7 h 729"/>
                <a:gd name="T56" fmla="*/ 29 w 424"/>
                <a:gd name="T57" fmla="*/ 10 h 729"/>
                <a:gd name="T58" fmla="*/ 30 w 424"/>
                <a:gd name="T59" fmla="*/ 12 h 729"/>
                <a:gd name="T60" fmla="*/ 30 w 424"/>
                <a:gd name="T61" fmla="*/ 13 h 729"/>
                <a:gd name="T62" fmla="*/ 32 w 424"/>
                <a:gd name="T63" fmla="*/ 16 h 729"/>
                <a:gd name="T64" fmla="*/ 33 w 424"/>
                <a:gd name="T65" fmla="*/ 18 h 729"/>
                <a:gd name="T66" fmla="*/ 33 w 424"/>
                <a:gd name="T67" fmla="*/ 21 h 729"/>
                <a:gd name="T68" fmla="*/ 33 w 424"/>
                <a:gd name="T69" fmla="*/ 23 h 729"/>
                <a:gd name="T70" fmla="*/ 34 w 424"/>
                <a:gd name="T71" fmla="*/ 26 h 729"/>
                <a:gd name="T72" fmla="*/ 33 w 424"/>
                <a:gd name="T73" fmla="*/ 29 h 729"/>
                <a:gd name="T74" fmla="*/ 33 w 424"/>
                <a:gd name="T75" fmla="*/ 30 h 729"/>
                <a:gd name="T76" fmla="*/ 33 w 424"/>
                <a:gd name="T77" fmla="*/ 33 h 729"/>
                <a:gd name="T78" fmla="*/ 32 w 424"/>
                <a:gd name="T79" fmla="*/ 36 h 729"/>
                <a:gd name="T80" fmla="*/ 30 w 424"/>
                <a:gd name="T81" fmla="*/ 38 h 729"/>
                <a:gd name="T82" fmla="*/ 30 w 424"/>
                <a:gd name="T83" fmla="*/ 40 h 729"/>
                <a:gd name="T84" fmla="*/ 29 w 424"/>
                <a:gd name="T85" fmla="*/ 43 h 729"/>
                <a:gd name="T86" fmla="*/ 27 w 424"/>
                <a:gd name="T87" fmla="*/ 44 h 729"/>
                <a:gd name="T88" fmla="*/ 25 w 424"/>
                <a:gd name="T89" fmla="*/ 45 h 729"/>
                <a:gd name="T90" fmla="*/ 24 w 424"/>
                <a:gd name="T91" fmla="*/ 47 h 729"/>
                <a:gd name="T92" fmla="*/ 22 w 424"/>
                <a:gd name="T93" fmla="*/ 48 h 729"/>
                <a:gd name="T94" fmla="*/ 21 w 424"/>
                <a:gd name="T95" fmla="*/ 49 h 729"/>
                <a:gd name="T96" fmla="*/ 18 w 424"/>
                <a:gd name="T97" fmla="*/ 50 h 729"/>
                <a:gd name="T98" fmla="*/ 16 w 424"/>
                <a:gd name="T99" fmla="*/ 51 h 729"/>
                <a:gd name="T100" fmla="*/ 13 w 424"/>
                <a:gd name="T101" fmla="*/ 52 h 729"/>
                <a:gd name="T102" fmla="*/ 12 w 424"/>
                <a:gd name="T103" fmla="*/ 52 h 729"/>
                <a:gd name="T104" fmla="*/ 12 w 424"/>
                <a:gd name="T105" fmla="*/ 58 h 729"/>
                <a:gd name="T106" fmla="*/ 0 w 424"/>
                <a:gd name="T107" fmla="*/ 45 h 729"/>
                <a:gd name="T108" fmla="*/ 12 w 424"/>
                <a:gd name="T109" fmla="*/ 33 h 729"/>
                <a:gd name="T110" fmla="*/ 12 w 424"/>
                <a:gd name="T111" fmla="*/ 39 h 72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4"/>
                <a:gd name="T169" fmla="*/ 0 h 729"/>
                <a:gd name="T170" fmla="*/ 424 w 424"/>
                <a:gd name="T171" fmla="*/ 729 h 72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4" h="729">
                  <a:moveTo>
                    <a:pt x="142" y="486"/>
                  </a:moveTo>
                  <a:lnTo>
                    <a:pt x="156" y="486"/>
                  </a:lnTo>
                  <a:lnTo>
                    <a:pt x="169" y="483"/>
                  </a:lnTo>
                  <a:lnTo>
                    <a:pt x="196" y="473"/>
                  </a:lnTo>
                  <a:lnTo>
                    <a:pt x="221" y="458"/>
                  </a:lnTo>
                  <a:lnTo>
                    <a:pt x="240" y="438"/>
                  </a:lnTo>
                  <a:lnTo>
                    <a:pt x="257" y="415"/>
                  </a:lnTo>
                  <a:lnTo>
                    <a:pt x="271" y="386"/>
                  </a:lnTo>
                  <a:lnTo>
                    <a:pt x="280" y="358"/>
                  </a:lnTo>
                  <a:lnTo>
                    <a:pt x="282" y="325"/>
                  </a:lnTo>
                  <a:lnTo>
                    <a:pt x="280" y="292"/>
                  </a:lnTo>
                  <a:lnTo>
                    <a:pt x="271" y="261"/>
                  </a:lnTo>
                  <a:lnTo>
                    <a:pt x="257" y="233"/>
                  </a:lnTo>
                  <a:lnTo>
                    <a:pt x="240" y="210"/>
                  </a:lnTo>
                  <a:lnTo>
                    <a:pt x="221" y="188"/>
                  </a:lnTo>
                  <a:lnTo>
                    <a:pt x="196" y="175"/>
                  </a:lnTo>
                  <a:lnTo>
                    <a:pt x="169" y="165"/>
                  </a:lnTo>
                  <a:lnTo>
                    <a:pt x="156" y="163"/>
                  </a:lnTo>
                  <a:lnTo>
                    <a:pt x="142" y="162"/>
                  </a:lnTo>
                  <a:lnTo>
                    <a:pt x="142" y="0"/>
                  </a:lnTo>
                  <a:lnTo>
                    <a:pt x="169" y="2"/>
                  </a:lnTo>
                  <a:lnTo>
                    <a:pt x="198" y="6"/>
                  </a:lnTo>
                  <a:lnTo>
                    <a:pt x="227" y="15"/>
                  </a:lnTo>
                  <a:lnTo>
                    <a:pt x="252" y="25"/>
                  </a:lnTo>
                  <a:lnTo>
                    <a:pt x="277" y="38"/>
                  </a:lnTo>
                  <a:lnTo>
                    <a:pt x="300" y="56"/>
                  </a:lnTo>
                  <a:lnTo>
                    <a:pt x="323" y="73"/>
                  </a:lnTo>
                  <a:lnTo>
                    <a:pt x="342" y="94"/>
                  </a:lnTo>
                  <a:lnTo>
                    <a:pt x="361" y="117"/>
                  </a:lnTo>
                  <a:lnTo>
                    <a:pt x="374" y="144"/>
                  </a:lnTo>
                  <a:lnTo>
                    <a:pt x="390" y="169"/>
                  </a:lnTo>
                  <a:lnTo>
                    <a:pt x="401" y="198"/>
                  </a:lnTo>
                  <a:lnTo>
                    <a:pt x="409" y="227"/>
                  </a:lnTo>
                  <a:lnTo>
                    <a:pt x="419" y="260"/>
                  </a:lnTo>
                  <a:lnTo>
                    <a:pt x="422" y="290"/>
                  </a:lnTo>
                  <a:lnTo>
                    <a:pt x="424" y="325"/>
                  </a:lnTo>
                  <a:lnTo>
                    <a:pt x="422" y="358"/>
                  </a:lnTo>
                  <a:lnTo>
                    <a:pt x="419" y="390"/>
                  </a:lnTo>
                  <a:lnTo>
                    <a:pt x="409" y="419"/>
                  </a:lnTo>
                  <a:lnTo>
                    <a:pt x="401" y="450"/>
                  </a:lnTo>
                  <a:lnTo>
                    <a:pt x="390" y="481"/>
                  </a:lnTo>
                  <a:lnTo>
                    <a:pt x="374" y="504"/>
                  </a:lnTo>
                  <a:lnTo>
                    <a:pt x="361" y="531"/>
                  </a:lnTo>
                  <a:lnTo>
                    <a:pt x="342" y="554"/>
                  </a:lnTo>
                  <a:lnTo>
                    <a:pt x="323" y="573"/>
                  </a:lnTo>
                  <a:lnTo>
                    <a:pt x="300" y="592"/>
                  </a:lnTo>
                  <a:lnTo>
                    <a:pt x="277" y="609"/>
                  </a:lnTo>
                  <a:lnTo>
                    <a:pt x="252" y="623"/>
                  </a:lnTo>
                  <a:lnTo>
                    <a:pt x="227" y="632"/>
                  </a:lnTo>
                  <a:lnTo>
                    <a:pt x="198" y="640"/>
                  </a:lnTo>
                  <a:lnTo>
                    <a:pt x="169" y="648"/>
                  </a:lnTo>
                  <a:lnTo>
                    <a:pt x="142" y="648"/>
                  </a:lnTo>
                  <a:lnTo>
                    <a:pt x="142" y="729"/>
                  </a:lnTo>
                  <a:lnTo>
                    <a:pt x="0" y="567"/>
                  </a:lnTo>
                  <a:lnTo>
                    <a:pt x="142" y="406"/>
                  </a:lnTo>
                  <a:lnTo>
                    <a:pt x="142" y="486"/>
                  </a:lnTo>
                  <a:close/>
                </a:path>
              </a:pathLst>
            </a:custGeom>
            <a:solidFill>
              <a:srgbClr val="000000"/>
            </a:solidFill>
            <a:ln w="12700">
              <a:solidFill>
                <a:srgbClr val="000000"/>
              </a:solidFill>
              <a:prstDash val="solid"/>
              <a:round/>
              <a:headEnd/>
              <a:tailEnd/>
            </a:ln>
          </p:spPr>
          <p:txBody>
            <a:bodyPr/>
            <a:lstStyle/>
            <a:p>
              <a:endParaRPr lang="en-US"/>
            </a:p>
          </p:txBody>
        </p:sp>
        <p:sp>
          <p:nvSpPr>
            <p:cNvPr id="277528" name="Rectangle 61"/>
            <p:cNvSpPr>
              <a:spLocks noChangeArrowheads="1"/>
            </p:cNvSpPr>
            <p:nvPr/>
          </p:nvSpPr>
          <p:spPr bwMode="auto">
            <a:xfrm>
              <a:off x="656" y="2925"/>
              <a:ext cx="931"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400" b="1">
                  <a:solidFill>
                    <a:srgbClr val="000000"/>
                  </a:solidFill>
                </a:rPr>
                <a:t>V = w L / 2</a:t>
              </a:r>
              <a:endParaRPr lang="en-US" sz="2400" b="1"/>
            </a:p>
          </p:txBody>
        </p:sp>
      </p:grpSp>
      <p:sp>
        <p:nvSpPr>
          <p:cNvPr id="277508" name="Rectangle 3"/>
          <p:cNvSpPr>
            <a:spLocks noGrp="1" noChangeArrowheads="1"/>
          </p:cNvSpPr>
          <p:nvPr>
            <p:ph type="body" idx="1"/>
          </p:nvPr>
        </p:nvSpPr>
        <p:spPr>
          <a:xfrm>
            <a:off x="508000" y="1204913"/>
            <a:ext cx="8145463" cy="1189037"/>
          </a:xfrm>
        </p:spPr>
        <p:txBody>
          <a:bodyPr/>
          <a:lstStyle/>
          <a:p>
            <a:pPr eaLnBrk="1" hangingPunct="1">
              <a:lnSpc>
                <a:spcPct val="90000"/>
              </a:lnSpc>
            </a:pPr>
            <a:r>
              <a:rPr lang="en-US">
                <a:ea typeface="ＭＳ Ｐゴシック" pitchFamily="34" charset="-128"/>
              </a:rPr>
              <a:t>Diaphragm shears are resisted by total depth or by cover (for plank diaphragms).  Diaphragm moments are resisted by diaphragm chords in bond beams.</a:t>
            </a:r>
            <a:endParaRPr lang="en-US">
              <a:ea typeface="ＭＳ Ｐゴシック" pitchFamily="34" charset="-128"/>
              <a:cs typeface="Arial" pitchFamily="34" charset="0"/>
            </a:endParaRPr>
          </a:p>
        </p:txBody>
      </p:sp>
      <p:sp>
        <p:nvSpPr>
          <p:cNvPr id="277507" name="Rectangle 2"/>
          <p:cNvSpPr>
            <a:spLocks noGrp="1" noChangeArrowheads="1"/>
          </p:cNvSpPr>
          <p:nvPr>
            <p:ph type="title"/>
          </p:nvPr>
        </p:nvSpPr>
        <p:spPr>
          <a:xfrm>
            <a:off x="228600" y="0"/>
            <a:ext cx="8458200" cy="1409700"/>
          </a:xfrm>
        </p:spPr>
        <p:txBody>
          <a:bodyPr/>
          <a:lstStyle/>
          <a:p>
            <a:pPr eaLnBrk="1" hangingPunct="1"/>
            <a:r>
              <a:rPr lang="en-US" sz="3200">
                <a:solidFill>
                  <a:srgbClr val="2D2DB9"/>
                </a:solidFill>
                <a:ea typeface="ＭＳ Ｐゴシック" pitchFamily="34" charset="-128"/>
              </a:rPr>
              <a:t>Diaphragm Design</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95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DB1CA0B-A135-4783-8F85-D567E87959C7}" type="slidenum">
              <a:rPr lang="en-US" sz="900">
                <a:solidFill>
                  <a:schemeClr val="accent2"/>
                </a:solidFill>
              </a:rPr>
              <a:pPr eaLnBrk="1" hangingPunct="1"/>
              <a:t>128</a:t>
            </a:fld>
            <a:endParaRPr lang="en-US" sz="900">
              <a:solidFill>
                <a:schemeClr val="accent2"/>
              </a:solidFill>
            </a:endParaRPr>
          </a:p>
        </p:txBody>
      </p:sp>
      <p:sp>
        <p:nvSpPr>
          <p:cNvPr id="279556" name="Rectangle 3"/>
          <p:cNvSpPr>
            <a:spLocks noGrp="1" noChangeArrowheads="1"/>
          </p:cNvSpPr>
          <p:nvPr>
            <p:ph type="body" idx="1"/>
          </p:nvPr>
        </p:nvSpPr>
        <p:spPr>
          <a:xfrm>
            <a:off x="457200" y="1600200"/>
            <a:ext cx="8229600" cy="3394075"/>
          </a:xfrm>
        </p:spPr>
        <p:txBody>
          <a:bodyPr/>
          <a:lstStyle/>
          <a:p>
            <a:pPr eaLnBrk="1" hangingPunct="1"/>
            <a:r>
              <a:rPr lang="en-US">
                <a:ea typeface="ＭＳ Ｐゴシック" pitchFamily="34" charset="-128"/>
              </a:rPr>
              <a:t>Wall-diaphragm connections</a:t>
            </a:r>
          </a:p>
          <a:p>
            <a:pPr eaLnBrk="1" hangingPunct="1"/>
            <a:r>
              <a:rPr lang="en-US">
                <a:ea typeface="ＭＳ Ｐゴシック" pitchFamily="34" charset="-128"/>
              </a:rPr>
              <a:t>Design of lintels for out-of-plane loads between wall-diaphragm connections</a:t>
            </a:r>
            <a:endParaRPr lang="en-US">
              <a:ea typeface="ＭＳ Ｐゴシック" pitchFamily="34" charset="-128"/>
              <a:cs typeface="Arial" pitchFamily="34" charset="0"/>
            </a:endParaRPr>
          </a:p>
          <a:p>
            <a:pPr eaLnBrk="1" hangingPunct="1"/>
            <a:r>
              <a:rPr lang="en-US">
                <a:ea typeface="ＭＳ Ｐゴシック" pitchFamily="34" charset="-128"/>
                <a:cs typeface="Arial" pitchFamily="34" charset="0"/>
              </a:rPr>
              <a:t>Connections between bond beam and walls</a:t>
            </a:r>
          </a:p>
          <a:p>
            <a:pPr eaLnBrk="1" hangingPunct="1"/>
            <a:r>
              <a:rPr lang="en-US">
                <a:ea typeface="ＭＳ Ｐゴシック" pitchFamily="34" charset="-128"/>
                <a:cs typeface="Arial" pitchFamily="34" charset="0"/>
              </a:rPr>
              <a:t>Connections between walls and foundation</a:t>
            </a:r>
            <a:endParaRPr lang="en-US">
              <a:ea typeface="ＭＳ Ｐゴシック" pitchFamily="34" charset="-128"/>
            </a:endParaRPr>
          </a:p>
        </p:txBody>
      </p:sp>
      <p:sp>
        <p:nvSpPr>
          <p:cNvPr id="279555" name="Rectangle 2"/>
          <p:cNvSpPr>
            <a:spLocks noGrp="1" noChangeArrowheads="1"/>
          </p:cNvSpPr>
          <p:nvPr>
            <p:ph type="title"/>
          </p:nvPr>
        </p:nvSpPr>
        <p:spPr/>
        <p:txBody>
          <a:bodyPr/>
          <a:lstStyle/>
          <a:p>
            <a:pPr eaLnBrk="1" hangingPunct="1"/>
            <a:r>
              <a:rPr lang="en-US" sz="3200">
                <a:solidFill>
                  <a:srgbClr val="2D2DB9"/>
                </a:solidFill>
                <a:ea typeface="ＭＳ Ｐゴシック" pitchFamily="34" charset="-128"/>
              </a:rPr>
              <a:t>Details</a:t>
            </a:r>
            <a:endParaRPr lang="en-US" sz="3200">
              <a:solidFill>
                <a:srgbClr val="2D2DB9"/>
              </a:solidFill>
              <a:ea typeface="ＭＳ Ｐゴシック" pitchFamily="34" charset="-128"/>
              <a:cs typeface="Arial"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8160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1BDC134-C9CB-43EB-B224-F9ADAD28CBBA}" type="slidenum">
              <a:rPr lang="en-US" sz="900">
                <a:solidFill>
                  <a:schemeClr val="accent2"/>
                </a:solidFill>
              </a:rPr>
              <a:pPr eaLnBrk="1" hangingPunct="1"/>
              <a:t>129</a:t>
            </a:fld>
            <a:endParaRPr lang="en-US" sz="900">
              <a:solidFill>
                <a:schemeClr val="accent2"/>
              </a:solidFill>
            </a:endParaRPr>
          </a:p>
        </p:txBody>
      </p:sp>
      <p:grpSp>
        <p:nvGrpSpPr>
          <p:cNvPr id="2" name="Group 1" descr="(TOP) The shear and moment distribution for in-plane loading. &#10;&#10;(BOTTOM) The moment distribution for out-of-plane loading. "/>
          <p:cNvGrpSpPr/>
          <p:nvPr/>
        </p:nvGrpSpPr>
        <p:grpSpPr>
          <a:xfrm>
            <a:off x="5743575" y="1606550"/>
            <a:ext cx="3070225" cy="4375150"/>
            <a:chOff x="5743575" y="1606550"/>
            <a:chExt cx="3070225" cy="4375150"/>
          </a:xfrm>
        </p:grpSpPr>
        <p:sp>
          <p:nvSpPr>
            <p:cNvPr id="281605" name="Rectangle 5" descr="Wide upward diagonal"/>
            <p:cNvSpPr>
              <a:spLocks noChangeArrowheads="1"/>
            </p:cNvSpPr>
            <p:nvPr/>
          </p:nvSpPr>
          <p:spPr bwMode="auto">
            <a:xfrm>
              <a:off x="5889625" y="3422650"/>
              <a:ext cx="2690813" cy="107950"/>
            </a:xfrm>
            <a:prstGeom prst="rect">
              <a:avLst/>
            </a:prstGeom>
            <a:pattFill prst="wdUpDiag">
              <a:fgClr>
                <a:schemeClr val="tx1"/>
              </a:fgClr>
              <a:bgClr>
                <a:srgbClr val="FFFFFF"/>
              </a:bgClr>
            </a:patt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281606" name="Line 6"/>
            <p:cNvSpPr>
              <a:spLocks noChangeShapeType="1"/>
            </p:cNvSpPr>
            <p:nvPr/>
          </p:nvSpPr>
          <p:spPr bwMode="auto">
            <a:xfrm>
              <a:off x="5743575" y="3422650"/>
              <a:ext cx="3013075"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07" name="Line 7"/>
            <p:cNvSpPr>
              <a:spLocks noChangeShapeType="1"/>
            </p:cNvSpPr>
            <p:nvPr/>
          </p:nvSpPr>
          <p:spPr bwMode="auto">
            <a:xfrm>
              <a:off x="6434138" y="1606550"/>
              <a:ext cx="0" cy="179387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08" name="Freeform 8"/>
            <p:cNvSpPr>
              <a:spLocks/>
            </p:cNvSpPr>
            <p:nvPr/>
          </p:nvSpPr>
          <p:spPr bwMode="auto">
            <a:xfrm>
              <a:off x="6356350" y="1622425"/>
              <a:ext cx="666750" cy="1800225"/>
            </a:xfrm>
            <a:custGeom>
              <a:avLst/>
              <a:gdLst>
                <a:gd name="T0" fmla="*/ 2147483647 w 696"/>
                <a:gd name="T1" fmla="*/ 0 h 1880"/>
                <a:gd name="T2" fmla="*/ 2147483647 w 696"/>
                <a:gd name="T3" fmla="*/ 2147483647 h 1880"/>
                <a:gd name="T4" fmla="*/ 2147483647 w 696"/>
                <a:gd name="T5" fmla="*/ 2147483647 h 1880"/>
                <a:gd name="T6" fmla="*/ 2147483647 w 696"/>
                <a:gd name="T7" fmla="*/ 2147483647 h 1880"/>
                <a:gd name="T8" fmla="*/ 2147483647 w 696"/>
                <a:gd name="T9" fmla="*/ 2147483647 h 1880"/>
                <a:gd name="T10" fmla="*/ 2147483647 w 696"/>
                <a:gd name="T11" fmla="*/ 2147483647 h 1880"/>
                <a:gd name="T12" fmla="*/ 2147483647 w 696"/>
                <a:gd name="T13" fmla="*/ 2147483647 h 1880"/>
                <a:gd name="T14" fmla="*/ 0 60000 65536"/>
                <a:gd name="T15" fmla="*/ 0 60000 65536"/>
                <a:gd name="T16" fmla="*/ 0 60000 65536"/>
                <a:gd name="T17" fmla="*/ 0 60000 65536"/>
                <a:gd name="T18" fmla="*/ 0 60000 65536"/>
                <a:gd name="T19" fmla="*/ 0 60000 65536"/>
                <a:gd name="T20" fmla="*/ 0 60000 65536"/>
                <a:gd name="T21" fmla="*/ 0 w 696"/>
                <a:gd name="T22" fmla="*/ 0 h 1880"/>
                <a:gd name="T23" fmla="*/ 696 w 696"/>
                <a:gd name="T24" fmla="*/ 1880 h 18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6" h="1880">
                  <a:moveTo>
                    <a:pt x="80" y="0"/>
                  </a:moveTo>
                  <a:cubicBezTo>
                    <a:pt x="69" y="24"/>
                    <a:pt x="25" y="81"/>
                    <a:pt x="16" y="144"/>
                  </a:cubicBezTo>
                  <a:cubicBezTo>
                    <a:pt x="7" y="207"/>
                    <a:pt x="0" y="279"/>
                    <a:pt x="24" y="376"/>
                  </a:cubicBezTo>
                  <a:cubicBezTo>
                    <a:pt x="48" y="473"/>
                    <a:pt x="103" y="599"/>
                    <a:pt x="160" y="728"/>
                  </a:cubicBezTo>
                  <a:cubicBezTo>
                    <a:pt x="217" y="857"/>
                    <a:pt x="293" y="1009"/>
                    <a:pt x="368" y="1152"/>
                  </a:cubicBezTo>
                  <a:cubicBezTo>
                    <a:pt x="443" y="1295"/>
                    <a:pt x="553" y="1463"/>
                    <a:pt x="608" y="1584"/>
                  </a:cubicBezTo>
                  <a:cubicBezTo>
                    <a:pt x="663" y="1705"/>
                    <a:pt x="678" y="1818"/>
                    <a:pt x="696" y="1880"/>
                  </a:cubicBez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1609" name="Line 9"/>
            <p:cNvSpPr>
              <a:spLocks noChangeShapeType="1"/>
            </p:cNvSpPr>
            <p:nvPr/>
          </p:nvSpPr>
          <p:spPr bwMode="auto">
            <a:xfrm>
              <a:off x="7797800" y="1606550"/>
              <a:ext cx="0" cy="179387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10" name="Freeform 10"/>
            <p:cNvSpPr>
              <a:spLocks/>
            </p:cNvSpPr>
            <p:nvPr/>
          </p:nvSpPr>
          <p:spPr bwMode="auto">
            <a:xfrm>
              <a:off x="7621588" y="1622425"/>
              <a:ext cx="796925" cy="1816100"/>
            </a:xfrm>
            <a:custGeom>
              <a:avLst/>
              <a:gdLst>
                <a:gd name="T0" fmla="*/ 2147483647 w 832"/>
                <a:gd name="T1" fmla="*/ 0 h 1896"/>
                <a:gd name="T2" fmla="*/ 2147483647 w 832"/>
                <a:gd name="T3" fmla="*/ 2147483647 h 1896"/>
                <a:gd name="T4" fmla="*/ 2147483647 w 832"/>
                <a:gd name="T5" fmla="*/ 2147483647 h 1896"/>
                <a:gd name="T6" fmla="*/ 2147483647 w 832"/>
                <a:gd name="T7" fmla="*/ 2147483647 h 1896"/>
                <a:gd name="T8" fmla="*/ 2147483647 w 832"/>
                <a:gd name="T9" fmla="*/ 2147483647 h 1896"/>
                <a:gd name="T10" fmla="*/ 2147483647 w 832"/>
                <a:gd name="T11" fmla="*/ 2147483647 h 1896"/>
                <a:gd name="T12" fmla="*/ 2147483647 w 832"/>
                <a:gd name="T13" fmla="*/ 2147483647 h 1896"/>
                <a:gd name="T14" fmla="*/ 0 60000 65536"/>
                <a:gd name="T15" fmla="*/ 0 60000 65536"/>
                <a:gd name="T16" fmla="*/ 0 60000 65536"/>
                <a:gd name="T17" fmla="*/ 0 60000 65536"/>
                <a:gd name="T18" fmla="*/ 0 60000 65536"/>
                <a:gd name="T19" fmla="*/ 0 60000 65536"/>
                <a:gd name="T20" fmla="*/ 0 60000 65536"/>
                <a:gd name="T21" fmla="*/ 0 w 832"/>
                <a:gd name="T22" fmla="*/ 0 h 1896"/>
                <a:gd name="T23" fmla="*/ 832 w 832"/>
                <a:gd name="T24" fmla="*/ 1896 h 18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2" h="1896">
                  <a:moveTo>
                    <a:pt x="184" y="0"/>
                  </a:moveTo>
                  <a:cubicBezTo>
                    <a:pt x="175" y="47"/>
                    <a:pt x="157" y="181"/>
                    <a:pt x="128" y="280"/>
                  </a:cubicBezTo>
                  <a:cubicBezTo>
                    <a:pt x="99" y="379"/>
                    <a:pt x="16" y="471"/>
                    <a:pt x="8" y="592"/>
                  </a:cubicBezTo>
                  <a:cubicBezTo>
                    <a:pt x="0" y="713"/>
                    <a:pt x="43" y="881"/>
                    <a:pt x="80" y="1008"/>
                  </a:cubicBezTo>
                  <a:cubicBezTo>
                    <a:pt x="117" y="1135"/>
                    <a:pt x="164" y="1240"/>
                    <a:pt x="232" y="1352"/>
                  </a:cubicBezTo>
                  <a:cubicBezTo>
                    <a:pt x="300" y="1464"/>
                    <a:pt x="388" y="1589"/>
                    <a:pt x="488" y="1680"/>
                  </a:cubicBezTo>
                  <a:cubicBezTo>
                    <a:pt x="588" y="1771"/>
                    <a:pt x="760" y="1851"/>
                    <a:pt x="832" y="1896"/>
                  </a:cubicBez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1611" name="Text Box 11"/>
            <p:cNvSpPr txBox="1">
              <a:spLocks noChangeArrowheads="1"/>
            </p:cNvSpPr>
            <p:nvPr/>
          </p:nvSpPr>
          <p:spPr bwMode="auto">
            <a:xfrm>
              <a:off x="7850188" y="2287588"/>
              <a:ext cx="9636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a:t>MOMENTS</a:t>
              </a:r>
            </a:p>
          </p:txBody>
        </p:sp>
        <p:sp>
          <p:nvSpPr>
            <p:cNvPr id="281612" name="Text Box 12"/>
            <p:cNvSpPr txBox="1">
              <a:spLocks noChangeArrowheads="1"/>
            </p:cNvSpPr>
            <p:nvPr/>
          </p:nvSpPr>
          <p:spPr bwMode="auto">
            <a:xfrm>
              <a:off x="6588125" y="2089150"/>
              <a:ext cx="8175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a:t>SHEARS</a:t>
              </a:r>
            </a:p>
          </p:txBody>
        </p:sp>
        <p:sp>
          <p:nvSpPr>
            <p:cNvPr id="281613" name="Line 13"/>
            <p:cNvSpPr>
              <a:spLocks noChangeShapeType="1"/>
            </p:cNvSpPr>
            <p:nvPr/>
          </p:nvSpPr>
          <p:spPr bwMode="auto">
            <a:xfrm flipH="1">
              <a:off x="7508875" y="2846388"/>
              <a:ext cx="211138"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14" name="Line 14"/>
            <p:cNvSpPr>
              <a:spLocks noChangeShapeType="1"/>
            </p:cNvSpPr>
            <p:nvPr/>
          </p:nvSpPr>
          <p:spPr bwMode="auto">
            <a:xfrm>
              <a:off x="7621588" y="2846388"/>
              <a:ext cx="0" cy="569912"/>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1615" name="Text Box 15"/>
            <p:cNvSpPr txBox="1">
              <a:spLocks noChangeArrowheads="1"/>
            </p:cNvSpPr>
            <p:nvPr/>
          </p:nvSpPr>
          <p:spPr bwMode="auto">
            <a:xfrm>
              <a:off x="7083425" y="2992438"/>
              <a:ext cx="5413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dirty="0"/>
                <a:t>M / V</a:t>
              </a:r>
            </a:p>
          </p:txBody>
        </p:sp>
        <p:sp>
          <p:nvSpPr>
            <p:cNvPr id="281616" name="Line 17"/>
            <p:cNvSpPr>
              <a:spLocks noChangeShapeType="1"/>
            </p:cNvSpPr>
            <p:nvPr/>
          </p:nvSpPr>
          <p:spPr bwMode="auto">
            <a:xfrm>
              <a:off x="7073900" y="4064000"/>
              <a:ext cx="0" cy="19177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17" name="Line 18"/>
            <p:cNvSpPr>
              <a:spLocks noChangeShapeType="1"/>
            </p:cNvSpPr>
            <p:nvPr/>
          </p:nvSpPr>
          <p:spPr bwMode="auto">
            <a:xfrm>
              <a:off x="7067550" y="4343400"/>
              <a:ext cx="7620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18" name="Line 19"/>
            <p:cNvSpPr>
              <a:spLocks noChangeShapeType="1"/>
            </p:cNvSpPr>
            <p:nvPr/>
          </p:nvSpPr>
          <p:spPr bwMode="auto">
            <a:xfrm>
              <a:off x="7067550" y="4800600"/>
              <a:ext cx="7620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19" name="Line 20"/>
            <p:cNvSpPr>
              <a:spLocks noChangeShapeType="1"/>
            </p:cNvSpPr>
            <p:nvPr/>
          </p:nvSpPr>
          <p:spPr bwMode="auto">
            <a:xfrm>
              <a:off x="7067550" y="5257800"/>
              <a:ext cx="7620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20" name="Line 21"/>
            <p:cNvSpPr>
              <a:spLocks noChangeShapeType="1"/>
            </p:cNvSpPr>
            <p:nvPr/>
          </p:nvSpPr>
          <p:spPr bwMode="auto">
            <a:xfrm>
              <a:off x="7067550" y="5715000"/>
              <a:ext cx="7620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81621" name="Freeform 22"/>
            <p:cNvSpPr>
              <a:spLocks/>
            </p:cNvSpPr>
            <p:nvPr/>
          </p:nvSpPr>
          <p:spPr bwMode="auto">
            <a:xfrm>
              <a:off x="6908800" y="4279900"/>
              <a:ext cx="330200" cy="1504950"/>
            </a:xfrm>
            <a:custGeom>
              <a:avLst/>
              <a:gdLst>
                <a:gd name="T0" fmla="*/ 2147483647 w 208"/>
                <a:gd name="T1" fmla="*/ 0 h 948"/>
                <a:gd name="T2" fmla="*/ 2147483647 w 208"/>
                <a:gd name="T3" fmla="*/ 2147483647 h 948"/>
                <a:gd name="T4" fmla="*/ 2147483647 w 208"/>
                <a:gd name="T5" fmla="*/ 2147483647 h 948"/>
                <a:gd name="T6" fmla="*/ 2147483647 w 208"/>
                <a:gd name="T7" fmla="*/ 2147483647 h 948"/>
                <a:gd name="T8" fmla="*/ 2147483647 w 208"/>
                <a:gd name="T9" fmla="*/ 2147483647 h 948"/>
                <a:gd name="T10" fmla="*/ 2147483647 w 208"/>
                <a:gd name="T11" fmla="*/ 2147483647 h 948"/>
                <a:gd name="T12" fmla="*/ 2147483647 w 208"/>
                <a:gd name="T13" fmla="*/ 2147483647 h 948"/>
                <a:gd name="T14" fmla="*/ 2147483647 w 208"/>
                <a:gd name="T15" fmla="*/ 2147483647 h 948"/>
                <a:gd name="T16" fmla="*/ 2147483647 w 208"/>
                <a:gd name="T17" fmla="*/ 2147483647 h 948"/>
                <a:gd name="T18" fmla="*/ 2147483647 w 208"/>
                <a:gd name="T19" fmla="*/ 2147483647 h 948"/>
                <a:gd name="T20" fmla="*/ 2147483647 w 208"/>
                <a:gd name="T21" fmla="*/ 2147483647 h 948"/>
                <a:gd name="T22" fmla="*/ 2147483647 w 208"/>
                <a:gd name="T23" fmla="*/ 2147483647 h 948"/>
                <a:gd name="T24" fmla="*/ 2147483647 w 208"/>
                <a:gd name="T25" fmla="*/ 2147483647 h 948"/>
                <a:gd name="T26" fmla="*/ 2147483647 w 208"/>
                <a:gd name="T27" fmla="*/ 2147483647 h 948"/>
                <a:gd name="T28" fmla="*/ 2147483647 w 208"/>
                <a:gd name="T29" fmla="*/ 2147483647 h 948"/>
                <a:gd name="T30" fmla="*/ 2147483647 w 208"/>
                <a:gd name="T31" fmla="*/ 2147483647 h 948"/>
                <a:gd name="T32" fmla="*/ 2147483647 w 208"/>
                <a:gd name="T33" fmla="*/ 2147483647 h 948"/>
                <a:gd name="T34" fmla="*/ 2147483647 w 208"/>
                <a:gd name="T35" fmla="*/ 2147483647 h 9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8"/>
                <a:gd name="T55" fmla="*/ 0 h 948"/>
                <a:gd name="T56" fmla="*/ 208 w 208"/>
                <a:gd name="T57" fmla="*/ 948 h 9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8" h="948">
                  <a:moveTo>
                    <a:pt x="140" y="0"/>
                  </a:moveTo>
                  <a:lnTo>
                    <a:pt x="208" y="40"/>
                  </a:lnTo>
                  <a:lnTo>
                    <a:pt x="136" y="64"/>
                  </a:lnTo>
                  <a:cubicBezTo>
                    <a:pt x="105" y="80"/>
                    <a:pt x="40" y="108"/>
                    <a:pt x="20" y="136"/>
                  </a:cubicBezTo>
                  <a:cubicBezTo>
                    <a:pt x="0" y="164"/>
                    <a:pt x="3" y="206"/>
                    <a:pt x="16" y="232"/>
                  </a:cubicBezTo>
                  <a:cubicBezTo>
                    <a:pt x="29" y="258"/>
                    <a:pt x="76" y="276"/>
                    <a:pt x="100" y="292"/>
                  </a:cubicBezTo>
                  <a:lnTo>
                    <a:pt x="160" y="328"/>
                  </a:lnTo>
                  <a:lnTo>
                    <a:pt x="96" y="364"/>
                  </a:lnTo>
                  <a:cubicBezTo>
                    <a:pt x="76" y="382"/>
                    <a:pt x="47" y="411"/>
                    <a:pt x="40" y="436"/>
                  </a:cubicBezTo>
                  <a:cubicBezTo>
                    <a:pt x="33" y="461"/>
                    <a:pt x="42" y="490"/>
                    <a:pt x="56" y="516"/>
                  </a:cubicBezTo>
                  <a:cubicBezTo>
                    <a:pt x="70" y="542"/>
                    <a:pt x="99" y="575"/>
                    <a:pt x="124" y="592"/>
                  </a:cubicBezTo>
                  <a:lnTo>
                    <a:pt x="208" y="616"/>
                  </a:lnTo>
                  <a:lnTo>
                    <a:pt x="112" y="664"/>
                  </a:lnTo>
                  <a:cubicBezTo>
                    <a:pt x="88" y="680"/>
                    <a:pt x="72" y="688"/>
                    <a:pt x="64" y="712"/>
                  </a:cubicBezTo>
                  <a:cubicBezTo>
                    <a:pt x="56" y="736"/>
                    <a:pt x="56" y="784"/>
                    <a:pt x="64" y="808"/>
                  </a:cubicBezTo>
                  <a:cubicBezTo>
                    <a:pt x="72" y="832"/>
                    <a:pt x="88" y="840"/>
                    <a:pt x="112" y="856"/>
                  </a:cubicBezTo>
                  <a:lnTo>
                    <a:pt x="208" y="904"/>
                  </a:lnTo>
                  <a:lnTo>
                    <a:pt x="124" y="948"/>
                  </a:ln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81604" name="Rectangle 3"/>
          <p:cNvSpPr>
            <a:spLocks noGrp="1" noChangeArrowheads="1"/>
          </p:cNvSpPr>
          <p:nvPr>
            <p:ph type="body" idx="1"/>
          </p:nvPr>
        </p:nvSpPr>
        <p:spPr>
          <a:xfrm>
            <a:off x="711200" y="1714500"/>
            <a:ext cx="4902200" cy="4329113"/>
          </a:xfrm>
        </p:spPr>
        <p:txBody>
          <a:bodyPr/>
          <a:lstStyle/>
          <a:p>
            <a:pPr marL="366713" indent="-366713" defTabSz="977900" eaLnBrk="1" hangingPunct="1"/>
            <a:r>
              <a:rPr lang="en-US">
                <a:ea typeface="ＭＳ Ｐゴシック" pitchFamily="34" charset="-128"/>
              </a:rPr>
              <a:t>Factored design moments and shears for in-plane loading depend on actions transferred to shear walls by horizontal diaphragms at each floor level.</a:t>
            </a:r>
          </a:p>
          <a:p>
            <a:pPr marL="366713" indent="-366713" defTabSz="977900" eaLnBrk="1" hangingPunct="1"/>
            <a:r>
              <a:rPr lang="en-US">
                <a:ea typeface="ＭＳ Ｐゴシック" pitchFamily="34" charset="-128"/>
              </a:rPr>
              <a:t>Factored design moments and shears for out-of-plane loading depend on wind or earthquake forces acting between floor levels</a:t>
            </a:r>
          </a:p>
        </p:txBody>
      </p:sp>
      <p:sp>
        <p:nvSpPr>
          <p:cNvPr id="281603"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Compute Factored Design Moments and Shears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4198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26149E-5BF2-4FE0-8CA0-98E5A340B3F9}" type="slidenum">
              <a:rPr lang="en-US" sz="900">
                <a:solidFill>
                  <a:schemeClr val="accent2"/>
                </a:solidFill>
              </a:rPr>
              <a:pPr eaLnBrk="1" hangingPunct="1"/>
              <a:t>13</a:t>
            </a:fld>
            <a:endParaRPr lang="en-US" sz="900">
              <a:solidFill>
                <a:schemeClr val="accent2"/>
              </a:solidFill>
            </a:endParaRPr>
          </a:p>
        </p:txBody>
      </p:sp>
      <p:sp>
        <p:nvSpPr>
          <p:cNvPr id="41989" name="Line 5" descr="black arrow"/>
          <p:cNvSpPr>
            <a:spLocks noChangeShapeType="1"/>
          </p:cNvSpPr>
          <p:nvPr/>
        </p:nvSpPr>
        <p:spPr bwMode="auto">
          <a:xfrm flipH="1">
            <a:off x="2192338" y="3962400"/>
            <a:ext cx="2524125"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90" name="Rectangle 6" descr="black rectangle"/>
          <p:cNvSpPr>
            <a:spLocks noChangeArrowheads="1"/>
          </p:cNvSpPr>
          <p:nvPr/>
        </p:nvSpPr>
        <p:spPr bwMode="auto">
          <a:xfrm>
            <a:off x="4716463" y="3657600"/>
            <a:ext cx="4137025" cy="6096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1991" name="Rectangle 7" descr="black rectangle"/>
          <p:cNvSpPr>
            <a:spLocks noChangeArrowheads="1"/>
          </p:cNvSpPr>
          <p:nvPr/>
        </p:nvSpPr>
        <p:spPr bwMode="auto">
          <a:xfrm>
            <a:off x="4716463" y="2060575"/>
            <a:ext cx="4137025" cy="4937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1992" name="Line 8" descr="black arrow"/>
          <p:cNvSpPr>
            <a:spLocks noChangeShapeType="1"/>
          </p:cNvSpPr>
          <p:nvPr/>
        </p:nvSpPr>
        <p:spPr bwMode="auto">
          <a:xfrm flipH="1">
            <a:off x="2801938" y="2306638"/>
            <a:ext cx="194468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988" name="Rectangle 3"/>
          <p:cNvSpPr>
            <a:spLocks noGrp="1" noChangeArrowheads="1"/>
          </p:cNvSpPr>
          <p:nvPr>
            <p:ph type="body" idx="1"/>
          </p:nvPr>
        </p:nvSpPr>
        <p:spPr>
          <a:xfrm>
            <a:off x="222250" y="1657350"/>
            <a:ext cx="8631238" cy="4468813"/>
          </a:xfrm>
        </p:spPr>
        <p:txBody>
          <a:bodyPr/>
          <a:lstStyle/>
          <a:p>
            <a:pPr marL="334963" indent="-334963" defTabSz="1076325" eaLnBrk="1" hangingPunct="1"/>
            <a:r>
              <a:rPr lang="en-US" dirty="0">
                <a:ea typeface="ＭＳ Ｐゴシック" pitchFamily="34" charset="-128"/>
              </a:rPr>
              <a:t>Plastic mortar properties</a:t>
            </a:r>
          </a:p>
          <a:p>
            <a:pPr marL="806450" lvl="1" indent="-268288" defTabSz="1076325" eaLnBrk="1" hangingPunct="1">
              <a:buClr>
                <a:srgbClr val="FF0000"/>
              </a:buClr>
            </a:pPr>
            <a:r>
              <a:rPr lang="en-US" dirty="0">
                <a:ea typeface="ＭＳ Ｐゴシック" pitchFamily="34" charset="-128"/>
              </a:rPr>
              <a:t>Workability                              Important for good bond</a:t>
            </a:r>
          </a:p>
          <a:p>
            <a:pPr marL="806450" lvl="1" indent="-268288" defTabSz="1076325" eaLnBrk="1" hangingPunct="1">
              <a:buClr>
                <a:srgbClr val="FF0000"/>
              </a:buClr>
            </a:pPr>
            <a:r>
              <a:rPr lang="en-US" dirty="0">
                <a:ea typeface="ＭＳ Ｐゴシック" pitchFamily="34" charset="-128"/>
              </a:rPr>
              <a:t>Water </a:t>
            </a:r>
            <a:r>
              <a:rPr lang="en-US" dirty="0" err="1">
                <a:ea typeface="ＭＳ Ｐゴシック" pitchFamily="34" charset="-128"/>
              </a:rPr>
              <a:t>retentivity</a:t>
            </a:r>
            <a:endParaRPr lang="en-US" dirty="0">
              <a:ea typeface="ＭＳ Ｐゴシック" pitchFamily="34" charset="-128"/>
            </a:endParaRPr>
          </a:p>
          <a:p>
            <a:pPr marL="806450" lvl="1" indent="-268288" defTabSz="1076325" eaLnBrk="1" hangingPunct="1">
              <a:buClr>
                <a:srgbClr val="FF0000"/>
              </a:buClr>
            </a:pPr>
            <a:r>
              <a:rPr lang="en-US" dirty="0">
                <a:ea typeface="ＭＳ Ｐゴシック" pitchFamily="34" charset="-128"/>
              </a:rPr>
              <a:t>Rate of hardening</a:t>
            </a:r>
          </a:p>
          <a:p>
            <a:pPr marL="334963" indent="-334963" defTabSz="1076325" eaLnBrk="1" hangingPunct="1"/>
            <a:r>
              <a:rPr lang="en-US" dirty="0">
                <a:ea typeface="ＭＳ Ｐゴシック" pitchFamily="34" charset="-128"/>
              </a:rPr>
              <a:t>Hardened mortar properties</a:t>
            </a:r>
          </a:p>
          <a:p>
            <a:pPr marL="806450" lvl="1" indent="-268288" defTabSz="1076325" eaLnBrk="1" hangingPunct="1">
              <a:buClr>
                <a:srgbClr val="FF0000"/>
              </a:buClr>
            </a:pPr>
            <a:r>
              <a:rPr lang="en-US" dirty="0">
                <a:ea typeface="ＭＳ Ｐゴシック" pitchFamily="34" charset="-128"/>
              </a:rPr>
              <a:t>Bond                                        Important, seldom specified</a:t>
            </a:r>
          </a:p>
          <a:p>
            <a:pPr marL="806450" lvl="1" indent="-268288" defTabSz="1076325" eaLnBrk="1" hangingPunct="1">
              <a:buClr>
                <a:srgbClr val="FF0000"/>
              </a:buClr>
            </a:pPr>
            <a:r>
              <a:rPr lang="en-US" dirty="0">
                <a:ea typeface="ＭＳ Ｐゴシック" pitchFamily="34" charset="-128"/>
              </a:rPr>
              <a:t>Compressive strength</a:t>
            </a:r>
          </a:p>
          <a:p>
            <a:pPr marL="806450" lvl="1" indent="-268288" defTabSz="1076325" eaLnBrk="1" hangingPunct="1">
              <a:buClr>
                <a:srgbClr val="FF0000"/>
              </a:buClr>
            </a:pPr>
            <a:r>
              <a:rPr lang="en-US" dirty="0">
                <a:ea typeface="ＭＳ Ｐゴシック" pitchFamily="34" charset="-128"/>
              </a:rPr>
              <a:t>Volume stability</a:t>
            </a:r>
          </a:p>
          <a:p>
            <a:pPr marL="806450" lvl="1" indent="-268288" defTabSz="1076325" eaLnBrk="1" hangingPunct="1">
              <a:buClr>
                <a:srgbClr val="FF0000"/>
              </a:buClr>
            </a:pPr>
            <a:r>
              <a:rPr lang="en-US" dirty="0">
                <a:ea typeface="ＭＳ Ｐゴシック" pitchFamily="34" charset="-128"/>
              </a:rPr>
              <a:t>Durability</a:t>
            </a:r>
          </a:p>
        </p:txBody>
      </p:sp>
      <p:sp>
        <p:nvSpPr>
          <p:cNvPr id="41987" name="Rectangle 2"/>
          <p:cNvSpPr>
            <a:spLocks noGrp="1" noChangeArrowheads="1"/>
          </p:cNvSpPr>
          <p:nvPr>
            <p:ph type="title"/>
          </p:nvPr>
        </p:nvSpPr>
        <p:spPr/>
        <p:txBody>
          <a:bodyPr/>
          <a:lstStyle/>
          <a:p>
            <a:pPr defTabSz="1076325" eaLnBrk="1" hangingPunct="1"/>
            <a:r>
              <a:rPr lang="en-US">
                <a:solidFill>
                  <a:srgbClr val="2D2DB9"/>
                </a:solidFill>
                <a:ea typeface="ＭＳ Ｐゴシック" pitchFamily="34" charset="-128"/>
              </a:rPr>
              <a:t>Masonry Mortar</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8365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580D865-3D05-43CB-9229-F0EB9C54F257}" type="slidenum">
              <a:rPr lang="en-US" sz="900">
                <a:solidFill>
                  <a:schemeClr val="accent2"/>
                </a:solidFill>
              </a:rPr>
              <a:pPr eaLnBrk="1" hangingPunct="1"/>
              <a:t>130</a:t>
            </a:fld>
            <a:endParaRPr lang="en-US" sz="900">
              <a:solidFill>
                <a:schemeClr val="accent2"/>
              </a:solidFill>
            </a:endParaRPr>
          </a:p>
        </p:txBody>
      </p:sp>
      <p:sp>
        <p:nvSpPr>
          <p:cNvPr id="283652" name="Rectangle 3"/>
          <p:cNvSpPr>
            <a:spLocks noGrp="1" noChangeArrowheads="1"/>
          </p:cNvSpPr>
          <p:nvPr>
            <p:ph type="body" idx="1"/>
          </p:nvPr>
        </p:nvSpPr>
        <p:spPr>
          <a:xfrm>
            <a:off x="684212" y="1585912"/>
            <a:ext cx="7767809" cy="4555395"/>
          </a:xfrm>
        </p:spPr>
        <p:txBody>
          <a:bodyPr/>
          <a:lstStyle/>
          <a:p>
            <a:pPr marL="366713" indent="-366713" defTabSz="977900" eaLnBrk="1" hangingPunct="1"/>
            <a:r>
              <a:rPr lang="en-US" dirty="0">
                <a:ea typeface="ＭＳ Ｐゴシック" pitchFamily="34" charset="-128"/>
              </a:rPr>
              <a:t>Practical wall thickness is governed by available unit dimensions:</a:t>
            </a:r>
          </a:p>
          <a:p>
            <a:pPr marL="795338" lvl="1" indent="-306388" defTabSz="977900" eaLnBrk="1" hangingPunct="1">
              <a:buClr>
                <a:srgbClr val="FF0000"/>
              </a:buClr>
            </a:pPr>
            <a:r>
              <a:rPr lang="en-US" sz="2400" dirty="0">
                <a:ea typeface="ＭＳ Ｐゴシック" pitchFamily="34" charset="-128"/>
              </a:rPr>
              <a:t>8- by 8- by 16-in. nominal dimensions is most common</a:t>
            </a:r>
          </a:p>
          <a:p>
            <a:pPr marL="795338" lvl="1" indent="-306388" defTabSz="977900" eaLnBrk="1" hangingPunct="1">
              <a:buClr>
                <a:srgbClr val="FF0000"/>
              </a:buClr>
            </a:pPr>
            <a:r>
              <a:rPr lang="en-US" sz="2400" dirty="0">
                <a:ea typeface="ＭＳ Ｐゴシック" pitchFamily="34" charset="-128"/>
              </a:rPr>
              <a:t>Specified thickness = 7-5/8 in.</a:t>
            </a:r>
          </a:p>
          <a:p>
            <a:pPr marL="795338" lvl="1" indent="-306388" defTabSz="977900" eaLnBrk="1" hangingPunct="1">
              <a:buClr>
                <a:srgbClr val="FF0000"/>
              </a:buClr>
            </a:pPr>
            <a:r>
              <a:rPr lang="en-US" sz="2400" dirty="0">
                <a:ea typeface="ＭＳ Ｐゴシック" pitchFamily="34" charset="-128"/>
              </a:rPr>
              <a:t>One curtain of bars, placed in center of grouted cells</a:t>
            </a:r>
          </a:p>
          <a:p>
            <a:pPr marL="366713" indent="-366713" defTabSz="977900" eaLnBrk="1" hangingPunct="1"/>
            <a:r>
              <a:rPr lang="en-US" dirty="0">
                <a:ea typeface="ＭＳ Ｐゴシック" pitchFamily="34" charset="-128"/>
              </a:rPr>
              <a:t>Practical wall thickness =</a:t>
            </a:r>
            <a:r>
              <a:rPr lang="en-US" dirty="0">
                <a:ea typeface="ＭＳ Ｐゴシック" pitchFamily="34" charset="-128"/>
                <a:sym typeface="Symbol" pitchFamily="18" charset="2"/>
              </a:rPr>
              <a:t> 7-5/8 in.</a:t>
            </a:r>
          </a:p>
          <a:p>
            <a:pPr marL="366713" indent="-366713" defTabSz="977900" eaLnBrk="1" hangingPunct="1"/>
            <a:r>
              <a:rPr lang="en-US" dirty="0">
                <a:ea typeface="ＭＳ Ｐゴシック" pitchFamily="34" charset="-128"/>
                <a:sym typeface="Symbol" pitchFamily="18" charset="2"/>
              </a:rPr>
              <a:t>Can have nominal 6</a:t>
            </a:r>
            <a:r>
              <a:rPr lang="ja-JP" altLang="en-US" dirty="0">
                <a:ea typeface="ＭＳ Ｐゴシック" pitchFamily="34" charset="-128"/>
                <a:sym typeface="Symbol" pitchFamily="18" charset="2"/>
              </a:rPr>
              <a:t>”</a:t>
            </a:r>
            <a:r>
              <a:rPr lang="en-US" altLang="ja-JP" dirty="0">
                <a:ea typeface="ＭＳ Ｐゴシック" pitchFamily="34" charset="-128"/>
                <a:sym typeface="Symbol" pitchFamily="18" charset="2"/>
              </a:rPr>
              <a:t> through 12</a:t>
            </a:r>
            <a:r>
              <a:rPr lang="ja-JP" altLang="en-US" dirty="0">
                <a:ea typeface="ＭＳ Ｐゴシック" pitchFamily="34" charset="-128"/>
                <a:sym typeface="Symbol" pitchFamily="18" charset="2"/>
              </a:rPr>
              <a:t>”</a:t>
            </a:r>
            <a:r>
              <a:rPr lang="en-US" altLang="ja-JP" dirty="0">
                <a:ea typeface="ＭＳ Ｐゴシック" pitchFamily="34" charset="-128"/>
                <a:sym typeface="Symbol" pitchFamily="18" charset="2"/>
              </a:rPr>
              <a:t> </a:t>
            </a:r>
          </a:p>
          <a:p>
            <a:pPr marL="366713" indent="-366713" defTabSz="977900" eaLnBrk="1" hangingPunct="1"/>
            <a:r>
              <a:rPr lang="en-US" dirty="0">
                <a:ea typeface="ＭＳ Ｐゴシック" pitchFamily="34" charset="-128"/>
                <a:sym typeface="Symbol" pitchFamily="18" charset="2"/>
              </a:rPr>
              <a:t>Proportion flexural reinforcement to resist out-of- plane wind or earthquake forces</a:t>
            </a:r>
            <a:endParaRPr lang="en-US" dirty="0">
              <a:ea typeface="ＭＳ Ｐゴシック" pitchFamily="34" charset="-128"/>
            </a:endParaRPr>
          </a:p>
        </p:txBody>
      </p:sp>
      <p:sp>
        <p:nvSpPr>
          <p:cNvPr id="283651"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Design Flexural Reinforcement as Governed by Out-of-plane Loading</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856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83B1854-4EE3-4EC3-8960-4AA9DBCAFD7D}" type="slidenum">
              <a:rPr lang="en-US" sz="900">
                <a:solidFill>
                  <a:schemeClr val="accent2"/>
                </a:solidFill>
              </a:rPr>
              <a:pPr eaLnBrk="1" hangingPunct="1"/>
              <a:t>131</a:t>
            </a:fld>
            <a:endParaRPr lang="en-US" sz="900">
              <a:solidFill>
                <a:schemeClr val="accent2"/>
              </a:solidFill>
            </a:endParaRPr>
          </a:p>
        </p:txBody>
      </p:sp>
      <p:grpSp>
        <p:nvGrpSpPr>
          <p:cNvPr id="2" name="Group 1" descr="A simplified axial load-moment interaction diagram for masonry is shown."/>
          <p:cNvGrpSpPr/>
          <p:nvPr/>
        </p:nvGrpSpPr>
        <p:grpSpPr>
          <a:xfrm>
            <a:off x="5548313" y="2257425"/>
            <a:ext cx="2794000" cy="2463800"/>
            <a:chOff x="5548313" y="2257425"/>
            <a:chExt cx="2794000" cy="2463800"/>
          </a:xfrm>
        </p:grpSpPr>
        <p:grpSp>
          <p:nvGrpSpPr>
            <p:cNvPr id="285701" name="Group 4"/>
            <p:cNvGrpSpPr>
              <a:grpSpLocks/>
            </p:cNvGrpSpPr>
            <p:nvPr/>
          </p:nvGrpSpPr>
          <p:grpSpPr bwMode="auto">
            <a:xfrm>
              <a:off x="5548313" y="2257425"/>
              <a:ext cx="2794000" cy="2463800"/>
              <a:chOff x="1344" y="1872"/>
              <a:chExt cx="2112" cy="1862"/>
            </a:xfrm>
          </p:grpSpPr>
          <p:sp>
            <p:nvSpPr>
              <p:cNvPr id="285710" name="Line 5"/>
              <p:cNvSpPr>
                <a:spLocks noChangeShapeType="1"/>
              </p:cNvSpPr>
              <p:nvPr/>
            </p:nvSpPr>
            <p:spPr bwMode="auto">
              <a:xfrm>
                <a:off x="1344" y="3408"/>
                <a:ext cx="2016"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85711" name="Line 6"/>
              <p:cNvSpPr>
                <a:spLocks noChangeShapeType="1"/>
              </p:cNvSpPr>
              <p:nvPr/>
            </p:nvSpPr>
            <p:spPr bwMode="auto">
              <a:xfrm flipV="1">
                <a:off x="1488" y="1968"/>
                <a:ext cx="0" cy="1584"/>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85712" name="Text Box 7"/>
              <p:cNvSpPr txBox="1">
                <a:spLocks noChangeArrowheads="1"/>
              </p:cNvSpPr>
              <p:nvPr/>
            </p:nvSpPr>
            <p:spPr bwMode="auto">
              <a:xfrm>
                <a:off x="1536" y="1872"/>
                <a:ext cx="105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Axial Capacity</a:t>
                </a:r>
              </a:p>
            </p:txBody>
          </p:sp>
          <p:sp>
            <p:nvSpPr>
              <p:cNvPr id="285713" name="Text Box 8"/>
              <p:cNvSpPr txBox="1">
                <a:spLocks noChangeArrowheads="1"/>
              </p:cNvSpPr>
              <p:nvPr/>
            </p:nvSpPr>
            <p:spPr bwMode="auto">
              <a:xfrm>
                <a:off x="2208" y="3504"/>
                <a:ext cx="124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Flexural Capacity</a:t>
                </a:r>
              </a:p>
            </p:txBody>
          </p:sp>
          <p:sp>
            <p:nvSpPr>
              <p:cNvPr id="285714" name="Freeform 9"/>
              <p:cNvSpPr>
                <a:spLocks/>
              </p:cNvSpPr>
              <p:nvPr/>
            </p:nvSpPr>
            <p:spPr bwMode="auto">
              <a:xfrm>
                <a:off x="1488" y="2112"/>
                <a:ext cx="1440" cy="1392"/>
              </a:xfrm>
              <a:custGeom>
                <a:avLst/>
                <a:gdLst>
                  <a:gd name="T0" fmla="*/ 0 w 1440"/>
                  <a:gd name="T1" fmla="*/ 0 h 1392"/>
                  <a:gd name="T2" fmla="*/ 1440 w 1440"/>
                  <a:gd name="T3" fmla="*/ 960 h 1392"/>
                  <a:gd name="T4" fmla="*/ 1392 w 1440"/>
                  <a:gd name="T5" fmla="*/ 1016 h 1392"/>
                  <a:gd name="T6" fmla="*/ 1136 w 1440"/>
                  <a:gd name="T7" fmla="*/ 1176 h 1392"/>
                  <a:gd name="T8" fmla="*/ 672 w 1440"/>
                  <a:gd name="T9" fmla="*/ 1296 h 1392"/>
                  <a:gd name="T10" fmla="*/ 0 w 1440"/>
                  <a:gd name="T11" fmla="*/ 1392 h 1392"/>
                  <a:gd name="T12" fmla="*/ 0 60000 65536"/>
                  <a:gd name="T13" fmla="*/ 0 60000 65536"/>
                  <a:gd name="T14" fmla="*/ 0 60000 65536"/>
                  <a:gd name="T15" fmla="*/ 0 60000 65536"/>
                  <a:gd name="T16" fmla="*/ 0 60000 65536"/>
                  <a:gd name="T17" fmla="*/ 0 60000 65536"/>
                  <a:gd name="T18" fmla="*/ 0 w 1440"/>
                  <a:gd name="T19" fmla="*/ 0 h 1392"/>
                  <a:gd name="T20" fmla="*/ 1440 w 1440"/>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1440" h="1392">
                    <a:moveTo>
                      <a:pt x="0" y="0"/>
                    </a:moveTo>
                    <a:lnTo>
                      <a:pt x="1440" y="960"/>
                    </a:lnTo>
                    <a:lnTo>
                      <a:pt x="1392" y="1016"/>
                    </a:lnTo>
                    <a:cubicBezTo>
                      <a:pt x="1341" y="1052"/>
                      <a:pt x="1256" y="1129"/>
                      <a:pt x="1136" y="1176"/>
                    </a:cubicBezTo>
                    <a:cubicBezTo>
                      <a:pt x="1016" y="1223"/>
                      <a:pt x="861" y="1260"/>
                      <a:pt x="672" y="1296"/>
                    </a:cubicBezTo>
                    <a:lnTo>
                      <a:pt x="0" y="1392"/>
                    </a:lnTo>
                  </a:path>
                </a:pathLst>
              </a:custGeom>
              <a:noFill/>
              <a:ln w="28575"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85702" name="Line 11"/>
            <p:cNvSpPr>
              <a:spLocks noChangeShapeType="1"/>
            </p:cNvSpPr>
            <p:nvPr/>
          </p:nvSpPr>
          <p:spPr bwMode="auto">
            <a:xfrm>
              <a:off x="5719763" y="3962400"/>
              <a:ext cx="1798637"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85703" name="Line 12"/>
            <p:cNvSpPr>
              <a:spLocks noChangeShapeType="1"/>
            </p:cNvSpPr>
            <p:nvPr/>
          </p:nvSpPr>
          <p:spPr bwMode="auto">
            <a:xfrm flipV="1">
              <a:off x="5748338" y="2786063"/>
              <a:ext cx="304800" cy="1889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4" name="Line 13"/>
            <p:cNvSpPr>
              <a:spLocks noChangeShapeType="1"/>
            </p:cNvSpPr>
            <p:nvPr/>
          </p:nvSpPr>
          <p:spPr bwMode="auto">
            <a:xfrm flipV="1">
              <a:off x="5748338" y="2960688"/>
              <a:ext cx="522287" cy="349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5" name="Line 14"/>
            <p:cNvSpPr>
              <a:spLocks noChangeShapeType="1"/>
            </p:cNvSpPr>
            <p:nvPr/>
          </p:nvSpPr>
          <p:spPr bwMode="auto">
            <a:xfrm flipV="1">
              <a:off x="5762625" y="3106738"/>
              <a:ext cx="798513" cy="5365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6" name="Line 17"/>
            <p:cNvSpPr>
              <a:spLocks noChangeShapeType="1"/>
            </p:cNvSpPr>
            <p:nvPr/>
          </p:nvSpPr>
          <p:spPr bwMode="auto">
            <a:xfrm flipV="1">
              <a:off x="5878513" y="3294063"/>
              <a:ext cx="914400" cy="6540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7" name="Line 18"/>
            <p:cNvSpPr>
              <a:spLocks noChangeShapeType="1"/>
            </p:cNvSpPr>
            <p:nvPr/>
          </p:nvSpPr>
          <p:spPr bwMode="auto">
            <a:xfrm flipV="1">
              <a:off x="6386513" y="3482975"/>
              <a:ext cx="652462" cy="465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8" name="Line 20"/>
            <p:cNvSpPr>
              <a:spLocks noChangeShapeType="1"/>
            </p:cNvSpPr>
            <p:nvPr/>
          </p:nvSpPr>
          <p:spPr bwMode="auto">
            <a:xfrm flipV="1">
              <a:off x="6821488" y="3643313"/>
              <a:ext cx="493712" cy="333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09" name="Line 21"/>
            <p:cNvSpPr>
              <a:spLocks noChangeShapeType="1"/>
            </p:cNvSpPr>
            <p:nvPr/>
          </p:nvSpPr>
          <p:spPr bwMode="auto">
            <a:xfrm flipV="1">
              <a:off x="7388225" y="3802063"/>
              <a:ext cx="203200" cy="1460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85700" name="Rectangle 3"/>
          <p:cNvSpPr>
            <a:spLocks noGrp="1" noChangeArrowheads="1"/>
          </p:cNvSpPr>
          <p:nvPr>
            <p:ph type="body" idx="1"/>
          </p:nvPr>
        </p:nvSpPr>
        <p:spPr>
          <a:xfrm>
            <a:off x="685800" y="2514600"/>
            <a:ext cx="4927600" cy="2743200"/>
          </a:xfrm>
        </p:spPr>
        <p:txBody>
          <a:bodyPr/>
          <a:lstStyle/>
          <a:p>
            <a:pPr marL="366713" indent="-366713" defTabSz="977900" eaLnBrk="1" hangingPunct="1"/>
            <a:r>
              <a:rPr lang="en-US">
                <a:ea typeface="ＭＳ Ｐゴシック" pitchFamily="34" charset="-128"/>
              </a:rPr>
              <a:t>Construct moment – axial force interaction diagram</a:t>
            </a:r>
          </a:p>
          <a:p>
            <a:pPr marL="795338" lvl="1" indent="-306388" defTabSz="977900" eaLnBrk="1" hangingPunct="1">
              <a:buClr>
                <a:srgbClr val="FF0000"/>
              </a:buClr>
            </a:pPr>
            <a:r>
              <a:rPr lang="en-US">
                <a:ea typeface="ＭＳ Ｐゴシック" pitchFamily="34" charset="-128"/>
              </a:rPr>
              <a:t>Initial estimate (more later)</a:t>
            </a:r>
          </a:p>
          <a:p>
            <a:pPr marL="795338" lvl="1" indent="-306388" defTabSz="977900" eaLnBrk="1" hangingPunct="1">
              <a:buClr>
                <a:srgbClr val="FF0000"/>
              </a:buClr>
            </a:pPr>
            <a:r>
              <a:rPr lang="en-US">
                <a:ea typeface="ＭＳ Ｐゴシック" pitchFamily="34" charset="-128"/>
              </a:rPr>
              <a:t>Computer programs</a:t>
            </a:r>
          </a:p>
          <a:p>
            <a:pPr marL="795338" lvl="1" indent="-306388" defTabSz="977900" eaLnBrk="1" hangingPunct="1">
              <a:buClr>
                <a:srgbClr val="FF0000"/>
              </a:buClr>
            </a:pPr>
            <a:r>
              <a:rPr lang="en-US">
                <a:ea typeface="ＭＳ Ｐゴシック" pitchFamily="34" charset="-128"/>
              </a:rPr>
              <a:t>Spreadsheets</a:t>
            </a:r>
          </a:p>
          <a:p>
            <a:pPr marL="795338" lvl="1" indent="-306388" defTabSz="977900" eaLnBrk="1" hangingPunct="1">
              <a:buClr>
                <a:srgbClr val="FF0000"/>
              </a:buClr>
            </a:pPr>
            <a:r>
              <a:rPr lang="en-US">
                <a:ea typeface="ＭＳ Ｐゴシック" pitchFamily="34" charset="-128"/>
              </a:rPr>
              <a:t>Tables</a:t>
            </a:r>
          </a:p>
        </p:txBody>
      </p:sp>
      <p:sp>
        <p:nvSpPr>
          <p:cNvPr id="285699"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Design Flexural Reinforcement as Governed by In-plane Loading</a:t>
            </a: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8774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B9D069D-B9E3-4513-A002-FC6DECA1B2A6}" type="slidenum">
              <a:rPr lang="en-US" sz="900">
                <a:solidFill>
                  <a:schemeClr val="accent2"/>
                </a:solidFill>
              </a:rPr>
              <a:pPr eaLnBrk="1" hangingPunct="1"/>
              <a:t>132</a:t>
            </a:fld>
            <a:endParaRPr lang="en-US" sz="900">
              <a:solidFill>
                <a:schemeClr val="accent2"/>
              </a:solidFill>
            </a:endParaRPr>
          </a:p>
        </p:txBody>
      </p:sp>
      <p:grpSp>
        <p:nvGrpSpPr>
          <p:cNvPr id="2" name="Group 1" descr="Simplified axial load-moment interaction diagram with the area below the balance point as “Design permitted” and the area above the balance point as “Design prohibited”."/>
          <p:cNvGrpSpPr/>
          <p:nvPr/>
        </p:nvGrpSpPr>
        <p:grpSpPr>
          <a:xfrm>
            <a:off x="5373688" y="1712913"/>
            <a:ext cx="3552825" cy="3443287"/>
            <a:chOff x="5373688" y="1712913"/>
            <a:chExt cx="3552825" cy="3443287"/>
          </a:xfrm>
        </p:grpSpPr>
        <p:grpSp>
          <p:nvGrpSpPr>
            <p:cNvPr id="287749" name="Group 27"/>
            <p:cNvGrpSpPr>
              <a:grpSpLocks/>
            </p:cNvGrpSpPr>
            <p:nvPr/>
          </p:nvGrpSpPr>
          <p:grpSpPr bwMode="auto">
            <a:xfrm>
              <a:off x="5373688" y="1712913"/>
              <a:ext cx="3552825" cy="3443287"/>
              <a:chOff x="1344" y="1872"/>
              <a:chExt cx="2016" cy="1791"/>
            </a:xfrm>
          </p:grpSpPr>
          <p:sp>
            <p:nvSpPr>
              <p:cNvPr id="287753" name="Line 28"/>
              <p:cNvSpPr>
                <a:spLocks noChangeShapeType="1"/>
              </p:cNvSpPr>
              <p:nvPr/>
            </p:nvSpPr>
            <p:spPr bwMode="auto">
              <a:xfrm>
                <a:off x="1344" y="3408"/>
                <a:ext cx="2016"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87754" name="Line 29"/>
              <p:cNvSpPr>
                <a:spLocks noChangeShapeType="1"/>
              </p:cNvSpPr>
              <p:nvPr/>
            </p:nvSpPr>
            <p:spPr bwMode="auto">
              <a:xfrm flipV="1">
                <a:off x="1488" y="1968"/>
                <a:ext cx="0" cy="1584"/>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87755" name="Text Box 30"/>
              <p:cNvSpPr txBox="1">
                <a:spLocks noChangeArrowheads="1"/>
              </p:cNvSpPr>
              <p:nvPr/>
            </p:nvSpPr>
            <p:spPr bwMode="auto">
              <a:xfrm>
                <a:off x="1536" y="1872"/>
                <a:ext cx="792"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Axial Capacity</a:t>
                </a:r>
              </a:p>
            </p:txBody>
          </p:sp>
          <p:sp>
            <p:nvSpPr>
              <p:cNvPr id="287756" name="Text Box 31"/>
              <p:cNvSpPr txBox="1">
                <a:spLocks noChangeArrowheads="1"/>
              </p:cNvSpPr>
              <p:nvPr/>
            </p:nvSpPr>
            <p:spPr bwMode="auto">
              <a:xfrm>
                <a:off x="2208" y="3504"/>
                <a:ext cx="937"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Flexural Capacity</a:t>
                </a:r>
              </a:p>
            </p:txBody>
          </p:sp>
          <p:sp>
            <p:nvSpPr>
              <p:cNvPr id="287757" name="Freeform 32"/>
              <p:cNvSpPr>
                <a:spLocks/>
              </p:cNvSpPr>
              <p:nvPr/>
            </p:nvSpPr>
            <p:spPr bwMode="auto">
              <a:xfrm>
                <a:off x="1488" y="2112"/>
                <a:ext cx="1440" cy="1392"/>
              </a:xfrm>
              <a:custGeom>
                <a:avLst/>
                <a:gdLst>
                  <a:gd name="T0" fmla="*/ 0 w 1440"/>
                  <a:gd name="T1" fmla="*/ 0 h 1392"/>
                  <a:gd name="T2" fmla="*/ 1440 w 1440"/>
                  <a:gd name="T3" fmla="*/ 960 h 1392"/>
                  <a:gd name="T4" fmla="*/ 1392 w 1440"/>
                  <a:gd name="T5" fmla="*/ 1016 h 1392"/>
                  <a:gd name="T6" fmla="*/ 1136 w 1440"/>
                  <a:gd name="T7" fmla="*/ 1176 h 1392"/>
                  <a:gd name="T8" fmla="*/ 672 w 1440"/>
                  <a:gd name="T9" fmla="*/ 1296 h 1392"/>
                  <a:gd name="T10" fmla="*/ 0 w 1440"/>
                  <a:gd name="T11" fmla="*/ 1392 h 1392"/>
                  <a:gd name="T12" fmla="*/ 0 60000 65536"/>
                  <a:gd name="T13" fmla="*/ 0 60000 65536"/>
                  <a:gd name="T14" fmla="*/ 0 60000 65536"/>
                  <a:gd name="T15" fmla="*/ 0 60000 65536"/>
                  <a:gd name="T16" fmla="*/ 0 60000 65536"/>
                  <a:gd name="T17" fmla="*/ 0 60000 65536"/>
                  <a:gd name="T18" fmla="*/ 0 w 1440"/>
                  <a:gd name="T19" fmla="*/ 0 h 1392"/>
                  <a:gd name="T20" fmla="*/ 1440 w 1440"/>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1440" h="1392">
                    <a:moveTo>
                      <a:pt x="0" y="0"/>
                    </a:moveTo>
                    <a:lnTo>
                      <a:pt x="1440" y="960"/>
                    </a:lnTo>
                    <a:lnTo>
                      <a:pt x="1392" y="1016"/>
                    </a:lnTo>
                    <a:cubicBezTo>
                      <a:pt x="1341" y="1052"/>
                      <a:pt x="1256" y="1129"/>
                      <a:pt x="1136" y="1176"/>
                    </a:cubicBezTo>
                    <a:cubicBezTo>
                      <a:pt x="1016" y="1223"/>
                      <a:pt x="861" y="1260"/>
                      <a:pt x="672" y="1296"/>
                    </a:cubicBezTo>
                    <a:lnTo>
                      <a:pt x="0" y="1392"/>
                    </a:lnTo>
                  </a:path>
                </a:pathLst>
              </a:custGeom>
              <a:noFill/>
              <a:ln w="28575"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87750" name="Line 33"/>
            <p:cNvSpPr>
              <a:spLocks noChangeShapeType="1"/>
            </p:cNvSpPr>
            <p:nvPr/>
          </p:nvSpPr>
          <p:spPr bwMode="auto">
            <a:xfrm flipV="1">
              <a:off x="5610225" y="4071938"/>
              <a:ext cx="2466975" cy="142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87751" name="Text Box 47"/>
            <p:cNvSpPr txBox="1">
              <a:spLocks noChangeArrowheads="1"/>
            </p:cNvSpPr>
            <p:nvPr/>
          </p:nvSpPr>
          <p:spPr bwMode="auto">
            <a:xfrm>
              <a:off x="6032500" y="3251200"/>
              <a:ext cx="1573213" cy="314325"/>
            </a:xfrm>
            <a:prstGeom prst="rect">
              <a:avLst/>
            </a:prstGeom>
            <a:solidFill>
              <a:schemeClr val="bg1"/>
            </a:solidFill>
            <a:ln w="9525">
              <a:solidFill>
                <a:schemeClr val="tx1"/>
              </a:solidFill>
              <a:miter lim="800000"/>
              <a:headEnd/>
              <a:tailEnd/>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400">
                  <a:solidFill>
                    <a:srgbClr val="FF0000"/>
                  </a:solidFill>
                </a:rPr>
                <a:t>Design prohibited</a:t>
              </a:r>
            </a:p>
          </p:txBody>
        </p:sp>
        <p:sp>
          <p:nvSpPr>
            <p:cNvPr id="287752" name="Text Box 48"/>
            <p:cNvSpPr txBox="1">
              <a:spLocks noChangeArrowheads="1"/>
            </p:cNvSpPr>
            <p:nvPr/>
          </p:nvSpPr>
          <p:spPr bwMode="auto">
            <a:xfrm>
              <a:off x="6867525" y="4229100"/>
              <a:ext cx="1533525" cy="314325"/>
            </a:xfrm>
            <a:prstGeom prst="rect">
              <a:avLst/>
            </a:prstGeom>
            <a:solidFill>
              <a:schemeClr val="bg1"/>
            </a:solidFill>
            <a:ln w="9525">
              <a:solidFill>
                <a:schemeClr val="tx1"/>
              </a:solidFill>
              <a:miter lim="800000"/>
              <a:headEnd/>
              <a:tailEnd/>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400">
                  <a:solidFill>
                    <a:srgbClr val="00CC00"/>
                  </a:solidFill>
                </a:rPr>
                <a:t>Design permitted</a:t>
              </a:r>
            </a:p>
          </p:txBody>
        </p:sp>
      </p:grpSp>
      <p:sp>
        <p:nvSpPr>
          <p:cNvPr id="287748" name="Rectangle 3"/>
          <p:cNvSpPr>
            <a:spLocks noGrp="1" noChangeArrowheads="1"/>
          </p:cNvSpPr>
          <p:nvPr>
            <p:ph type="body" idx="1"/>
          </p:nvPr>
        </p:nvSpPr>
        <p:spPr>
          <a:xfrm>
            <a:off x="227013" y="1908174"/>
            <a:ext cx="5067300" cy="3248025"/>
          </a:xfrm>
        </p:spPr>
        <p:txBody>
          <a:bodyPr/>
          <a:lstStyle/>
          <a:p>
            <a:pPr marL="366713" indent="-366713" defTabSz="977900" eaLnBrk="1" hangingPunct="1"/>
            <a:r>
              <a:rPr lang="en-US" sz="2000">
                <a:ea typeface="ＭＳ Ｐゴシック" pitchFamily="34" charset="-128"/>
              </a:rPr>
              <a:t>Objective -- Keep compressive stress block from crushing (brittle failure):</a:t>
            </a:r>
          </a:p>
          <a:p>
            <a:pPr marL="795338" lvl="1" indent="-306388" defTabSz="977900" eaLnBrk="1" hangingPunct="1">
              <a:buClr>
                <a:srgbClr val="FF0000"/>
              </a:buClr>
            </a:pPr>
            <a:r>
              <a:rPr lang="en-US" sz="2000">
                <a:ea typeface="ＭＳ Ｐゴシック" pitchFamily="34" charset="-128"/>
              </a:rPr>
              <a:t>Walls must be below balance point.</a:t>
            </a:r>
          </a:p>
          <a:p>
            <a:pPr marL="795338" lvl="1" indent="-306388" defTabSz="977900" eaLnBrk="1" hangingPunct="1">
              <a:buClr>
                <a:srgbClr val="FF0000"/>
              </a:buClr>
            </a:pPr>
            <a:r>
              <a:rPr lang="en-US" sz="2000">
                <a:ea typeface="ＭＳ Ｐゴシック" pitchFamily="34" charset="-128"/>
              </a:rPr>
              <a:t>Maximum steel percentage decreases as axial load increases, so that design above balance point is impossible.</a:t>
            </a:r>
          </a:p>
        </p:txBody>
      </p:sp>
      <p:sp>
        <p:nvSpPr>
          <p:cNvPr id="287747"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Strict Limits on Maximum Flexural Reinforcement</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8979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9BA51B7-FA0E-4C57-8AE1-7CDB7CCE09D9}" type="slidenum">
              <a:rPr lang="en-US" sz="900">
                <a:solidFill>
                  <a:schemeClr val="accent2"/>
                </a:solidFill>
              </a:rPr>
              <a:pPr eaLnBrk="1" hangingPunct="1"/>
              <a:t>133</a:t>
            </a:fld>
            <a:endParaRPr lang="en-US" sz="900">
              <a:solidFill>
                <a:schemeClr val="accent2"/>
              </a:solidFill>
            </a:endParaRPr>
          </a:p>
        </p:txBody>
      </p:sp>
      <p:sp>
        <p:nvSpPr>
          <p:cNvPr id="289796" name="Rectangle 3"/>
          <p:cNvSpPr>
            <a:spLocks noGrp="1" noChangeArrowheads="1"/>
          </p:cNvSpPr>
          <p:nvPr>
            <p:ph type="body" idx="1"/>
          </p:nvPr>
        </p:nvSpPr>
        <p:spPr>
          <a:xfrm>
            <a:off x="685800" y="1371600"/>
            <a:ext cx="7924800" cy="4535488"/>
          </a:xfrm>
        </p:spPr>
        <p:txBody>
          <a:bodyPr/>
          <a:lstStyle/>
          <a:p>
            <a:pPr marL="366713" indent="-366713" defTabSz="977900" eaLnBrk="1" hangingPunct="1"/>
            <a:r>
              <a:rPr lang="en-US">
                <a:ea typeface="ＭＳ Ｐゴシック" pitchFamily="34" charset="-128"/>
              </a:rPr>
              <a:t>If flexural reinforcement required for out-of-plane moments is less than or equal to that required for in-plane moments, no adjustment is necessary.  Use the larger amount.</a:t>
            </a:r>
          </a:p>
          <a:p>
            <a:pPr marL="366713" indent="-366713" defTabSz="977900" eaLnBrk="1" hangingPunct="1"/>
            <a:r>
              <a:rPr lang="en-US">
                <a:ea typeface="ＭＳ Ｐゴシック" pitchFamily="34" charset="-128"/>
              </a:rPr>
              <a:t>If flexural reinforcement required for out-of-plane moments exceeds that required for in-plane moments, consider making the wall thicker so that in-plane flexural capacity does not have to be increased.  Excess in-plane reinforcement increases shear demand.</a:t>
            </a:r>
          </a:p>
        </p:txBody>
      </p:sp>
      <p:sp>
        <p:nvSpPr>
          <p:cNvPr id="289795"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Revise Design as Necessary</a:t>
            </a: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9184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0CFFA51-09CD-4513-98CA-EC2B6AF553DD}" type="slidenum">
              <a:rPr lang="en-US" sz="900">
                <a:solidFill>
                  <a:schemeClr val="accent2"/>
                </a:solidFill>
              </a:rPr>
              <a:pPr eaLnBrk="1" hangingPunct="1"/>
              <a:t>134</a:t>
            </a:fld>
            <a:endParaRPr lang="en-US" sz="900">
              <a:solidFill>
                <a:schemeClr val="accent2"/>
              </a:solidFill>
            </a:endParaRPr>
          </a:p>
        </p:txBody>
      </p:sp>
      <p:grpSp>
        <p:nvGrpSpPr>
          <p:cNvPr id="291845" name="Group 4" descr="Wall shears and moments is shown with shears and moments from factored design loads, corresponding to nominal flexural capacity, and corresponding to probably flexural capacity.&#10;"/>
          <p:cNvGrpSpPr>
            <a:grpSpLocks/>
          </p:cNvGrpSpPr>
          <p:nvPr/>
        </p:nvGrpSpPr>
        <p:grpSpPr bwMode="auto">
          <a:xfrm>
            <a:off x="954088" y="3468688"/>
            <a:ext cx="7723187" cy="2362200"/>
            <a:chOff x="720" y="2304"/>
            <a:chExt cx="4865" cy="1488"/>
          </a:xfrm>
        </p:grpSpPr>
        <p:sp>
          <p:nvSpPr>
            <p:cNvPr id="291846" name="Rectangle 5" descr="Wide upward diagonal"/>
            <p:cNvSpPr>
              <a:spLocks noChangeArrowheads="1"/>
            </p:cNvSpPr>
            <p:nvPr/>
          </p:nvSpPr>
          <p:spPr bwMode="auto">
            <a:xfrm>
              <a:off x="788" y="3702"/>
              <a:ext cx="3190" cy="90"/>
            </a:xfrm>
            <a:prstGeom prst="rect">
              <a:avLst/>
            </a:prstGeom>
            <a:pattFill prst="wdUpDiag">
              <a:fgClr>
                <a:schemeClr val="bg2"/>
              </a:fgClr>
              <a:bgClr>
                <a:schemeClr val="bg1"/>
              </a:bgClr>
            </a:patt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grpSp>
          <p:nvGrpSpPr>
            <p:cNvPr id="291847" name="Group 6"/>
            <p:cNvGrpSpPr>
              <a:grpSpLocks/>
            </p:cNvGrpSpPr>
            <p:nvPr/>
          </p:nvGrpSpPr>
          <p:grpSpPr bwMode="auto">
            <a:xfrm>
              <a:off x="912" y="2437"/>
              <a:ext cx="156" cy="1265"/>
              <a:chOff x="840" y="1744"/>
              <a:chExt cx="328" cy="1808"/>
            </a:xfrm>
          </p:grpSpPr>
          <p:sp>
            <p:nvSpPr>
              <p:cNvPr id="291865" name="Rectangle 7"/>
              <p:cNvSpPr>
                <a:spLocks noChangeArrowheads="1"/>
              </p:cNvSpPr>
              <p:nvPr/>
            </p:nvSpPr>
            <p:spPr bwMode="auto">
              <a:xfrm>
                <a:off x="840" y="1744"/>
                <a:ext cx="328" cy="1808"/>
              </a:xfrm>
              <a:prstGeom prst="rect">
                <a:avLst/>
              </a:prstGeom>
              <a:solidFill>
                <a:schemeClr val="accent1"/>
              </a:solidFill>
              <a:ln w="12700">
                <a:solidFill>
                  <a:schemeClr val="bg2"/>
                </a:solidFill>
                <a:miter lim="800000"/>
                <a:headEnd type="none" w="sm" len="sm"/>
                <a:tailEnd type="none" w="sm" len="sm"/>
              </a:ln>
            </p:spPr>
            <p:txBody>
              <a:bodyPr wrap="none" anchor="ctr"/>
              <a:lstStyle/>
              <a:p>
                <a:endParaRPr lang="en-US"/>
              </a:p>
            </p:txBody>
          </p:sp>
          <p:sp>
            <p:nvSpPr>
              <p:cNvPr id="291866" name="Line 8"/>
              <p:cNvSpPr>
                <a:spLocks noChangeShapeType="1"/>
              </p:cNvSpPr>
              <p:nvPr/>
            </p:nvSpPr>
            <p:spPr bwMode="auto">
              <a:xfrm>
                <a:off x="840" y="2002"/>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67" name="Line 9"/>
              <p:cNvSpPr>
                <a:spLocks noChangeShapeType="1"/>
              </p:cNvSpPr>
              <p:nvPr/>
            </p:nvSpPr>
            <p:spPr bwMode="auto">
              <a:xfrm>
                <a:off x="840" y="2260"/>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68" name="Line 10"/>
              <p:cNvSpPr>
                <a:spLocks noChangeShapeType="1"/>
              </p:cNvSpPr>
              <p:nvPr/>
            </p:nvSpPr>
            <p:spPr bwMode="auto">
              <a:xfrm>
                <a:off x="840" y="2518"/>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69" name="Line 11"/>
              <p:cNvSpPr>
                <a:spLocks noChangeShapeType="1"/>
              </p:cNvSpPr>
              <p:nvPr/>
            </p:nvSpPr>
            <p:spPr bwMode="auto">
              <a:xfrm>
                <a:off x="840" y="2777"/>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70" name="Line 12"/>
              <p:cNvSpPr>
                <a:spLocks noChangeShapeType="1"/>
              </p:cNvSpPr>
              <p:nvPr/>
            </p:nvSpPr>
            <p:spPr bwMode="auto">
              <a:xfrm>
                <a:off x="840" y="3035"/>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71" name="Line 13"/>
              <p:cNvSpPr>
                <a:spLocks noChangeShapeType="1"/>
              </p:cNvSpPr>
              <p:nvPr/>
            </p:nvSpPr>
            <p:spPr bwMode="auto">
              <a:xfrm>
                <a:off x="840" y="3293"/>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72" name="Line 14"/>
              <p:cNvSpPr>
                <a:spLocks noChangeShapeType="1"/>
              </p:cNvSpPr>
              <p:nvPr/>
            </p:nvSpPr>
            <p:spPr bwMode="auto">
              <a:xfrm>
                <a:off x="840" y="1744"/>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1873" name="Line 15"/>
              <p:cNvSpPr>
                <a:spLocks noChangeShapeType="1"/>
              </p:cNvSpPr>
              <p:nvPr/>
            </p:nvSpPr>
            <p:spPr bwMode="auto">
              <a:xfrm>
                <a:off x="840" y="3552"/>
                <a:ext cx="328"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grpSp>
        <p:sp>
          <p:nvSpPr>
            <p:cNvPr id="291848" name="Line 16"/>
            <p:cNvSpPr>
              <a:spLocks noChangeShapeType="1"/>
            </p:cNvSpPr>
            <p:nvPr/>
          </p:nvSpPr>
          <p:spPr bwMode="auto">
            <a:xfrm>
              <a:off x="720" y="3696"/>
              <a:ext cx="3386" cy="6"/>
            </a:xfrm>
            <a:prstGeom prst="line">
              <a:avLst/>
            </a:prstGeom>
            <a:noFill/>
            <a:ln w="28575">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1849" name="Line 17"/>
            <p:cNvSpPr>
              <a:spLocks noChangeShapeType="1"/>
            </p:cNvSpPr>
            <p:nvPr/>
          </p:nvSpPr>
          <p:spPr bwMode="auto">
            <a:xfrm>
              <a:off x="1677" y="2376"/>
              <a:ext cx="0" cy="131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1850" name="Freeform 18"/>
            <p:cNvSpPr>
              <a:spLocks/>
            </p:cNvSpPr>
            <p:nvPr/>
          </p:nvSpPr>
          <p:spPr bwMode="auto">
            <a:xfrm>
              <a:off x="1632" y="2387"/>
              <a:ext cx="487" cy="1315"/>
            </a:xfrm>
            <a:custGeom>
              <a:avLst/>
              <a:gdLst>
                <a:gd name="T0" fmla="*/ 1 w 696"/>
                <a:gd name="T1" fmla="*/ 0 h 1880"/>
                <a:gd name="T2" fmla="*/ 1 w 696"/>
                <a:gd name="T3" fmla="*/ 1 h 1880"/>
                <a:gd name="T4" fmla="*/ 1 w 696"/>
                <a:gd name="T5" fmla="*/ 3 h 1880"/>
                <a:gd name="T6" fmla="*/ 1 w 696"/>
                <a:gd name="T7" fmla="*/ 7 h 1880"/>
                <a:gd name="T8" fmla="*/ 3 w 696"/>
                <a:gd name="T9" fmla="*/ 10 h 1880"/>
                <a:gd name="T10" fmla="*/ 6 w 696"/>
                <a:gd name="T11" fmla="*/ 15 h 1880"/>
                <a:gd name="T12" fmla="*/ 7 w 696"/>
                <a:gd name="T13" fmla="*/ 18 h 1880"/>
                <a:gd name="T14" fmla="*/ 0 60000 65536"/>
                <a:gd name="T15" fmla="*/ 0 60000 65536"/>
                <a:gd name="T16" fmla="*/ 0 60000 65536"/>
                <a:gd name="T17" fmla="*/ 0 60000 65536"/>
                <a:gd name="T18" fmla="*/ 0 60000 65536"/>
                <a:gd name="T19" fmla="*/ 0 60000 65536"/>
                <a:gd name="T20" fmla="*/ 0 60000 65536"/>
                <a:gd name="T21" fmla="*/ 0 w 696"/>
                <a:gd name="T22" fmla="*/ 0 h 1880"/>
                <a:gd name="T23" fmla="*/ 696 w 696"/>
                <a:gd name="T24" fmla="*/ 1880 h 18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6" h="1880">
                  <a:moveTo>
                    <a:pt x="80" y="0"/>
                  </a:moveTo>
                  <a:cubicBezTo>
                    <a:pt x="69" y="24"/>
                    <a:pt x="25" y="81"/>
                    <a:pt x="16" y="144"/>
                  </a:cubicBezTo>
                  <a:cubicBezTo>
                    <a:pt x="7" y="207"/>
                    <a:pt x="0" y="279"/>
                    <a:pt x="24" y="376"/>
                  </a:cubicBezTo>
                  <a:cubicBezTo>
                    <a:pt x="48" y="473"/>
                    <a:pt x="103" y="599"/>
                    <a:pt x="160" y="728"/>
                  </a:cubicBezTo>
                  <a:cubicBezTo>
                    <a:pt x="217" y="857"/>
                    <a:pt x="293" y="1009"/>
                    <a:pt x="368" y="1152"/>
                  </a:cubicBezTo>
                  <a:cubicBezTo>
                    <a:pt x="443" y="1295"/>
                    <a:pt x="553" y="1463"/>
                    <a:pt x="608" y="1584"/>
                  </a:cubicBezTo>
                  <a:cubicBezTo>
                    <a:pt x="663" y="1705"/>
                    <a:pt x="678" y="1818"/>
                    <a:pt x="696" y="1880"/>
                  </a:cubicBezTo>
                </a:path>
              </a:pathLst>
            </a:custGeom>
            <a:noFill/>
            <a:ln w="28575" cap="flat" cmpd="sng">
              <a:solidFill>
                <a:schemeClr val="bg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851" name="Line 19"/>
            <p:cNvSpPr>
              <a:spLocks noChangeShapeType="1"/>
            </p:cNvSpPr>
            <p:nvPr/>
          </p:nvSpPr>
          <p:spPr bwMode="auto">
            <a:xfrm>
              <a:off x="3194" y="2376"/>
              <a:ext cx="0" cy="131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1852" name="Freeform 20"/>
            <p:cNvSpPr>
              <a:spLocks/>
            </p:cNvSpPr>
            <p:nvPr/>
          </p:nvSpPr>
          <p:spPr bwMode="auto">
            <a:xfrm>
              <a:off x="3065" y="2387"/>
              <a:ext cx="582" cy="1327"/>
            </a:xfrm>
            <a:custGeom>
              <a:avLst/>
              <a:gdLst>
                <a:gd name="T0" fmla="*/ 1 w 832"/>
                <a:gd name="T1" fmla="*/ 0 h 1896"/>
                <a:gd name="T2" fmla="*/ 1 w 832"/>
                <a:gd name="T3" fmla="*/ 3 h 1896"/>
                <a:gd name="T4" fmla="*/ 1 w 832"/>
                <a:gd name="T5" fmla="*/ 6 h 1896"/>
                <a:gd name="T6" fmla="*/ 1 w 832"/>
                <a:gd name="T7" fmla="*/ 10 h 1896"/>
                <a:gd name="T8" fmla="*/ 2 w 832"/>
                <a:gd name="T9" fmla="*/ 13 h 1896"/>
                <a:gd name="T10" fmla="*/ 5 w 832"/>
                <a:gd name="T11" fmla="*/ 17 h 1896"/>
                <a:gd name="T12" fmla="*/ 8 w 832"/>
                <a:gd name="T13" fmla="*/ 18 h 1896"/>
                <a:gd name="T14" fmla="*/ 0 60000 65536"/>
                <a:gd name="T15" fmla="*/ 0 60000 65536"/>
                <a:gd name="T16" fmla="*/ 0 60000 65536"/>
                <a:gd name="T17" fmla="*/ 0 60000 65536"/>
                <a:gd name="T18" fmla="*/ 0 60000 65536"/>
                <a:gd name="T19" fmla="*/ 0 60000 65536"/>
                <a:gd name="T20" fmla="*/ 0 60000 65536"/>
                <a:gd name="T21" fmla="*/ 0 w 832"/>
                <a:gd name="T22" fmla="*/ 0 h 1896"/>
                <a:gd name="T23" fmla="*/ 832 w 832"/>
                <a:gd name="T24" fmla="*/ 1896 h 18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2" h="1896">
                  <a:moveTo>
                    <a:pt x="184" y="0"/>
                  </a:moveTo>
                  <a:cubicBezTo>
                    <a:pt x="175" y="47"/>
                    <a:pt x="157" y="181"/>
                    <a:pt x="128" y="280"/>
                  </a:cubicBezTo>
                  <a:cubicBezTo>
                    <a:pt x="99" y="379"/>
                    <a:pt x="16" y="471"/>
                    <a:pt x="8" y="592"/>
                  </a:cubicBezTo>
                  <a:cubicBezTo>
                    <a:pt x="0" y="713"/>
                    <a:pt x="43" y="881"/>
                    <a:pt x="80" y="1008"/>
                  </a:cubicBezTo>
                  <a:cubicBezTo>
                    <a:pt x="117" y="1135"/>
                    <a:pt x="164" y="1240"/>
                    <a:pt x="232" y="1352"/>
                  </a:cubicBezTo>
                  <a:cubicBezTo>
                    <a:pt x="300" y="1464"/>
                    <a:pt x="388" y="1589"/>
                    <a:pt x="488" y="1680"/>
                  </a:cubicBezTo>
                  <a:cubicBezTo>
                    <a:pt x="588" y="1771"/>
                    <a:pt x="760" y="1851"/>
                    <a:pt x="832" y="1896"/>
                  </a:cubicBezTo>
                </a:path>
              </a:pathLst>
            </a:custGeom>
            <a:noFill/>
            <a:ln w="28575" cap="flat" cmpd="sng">
              <a:solidFill>
                <a:schemeClr val="bg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853" name="Text Box 21"/>
            <p:cNvSpPr txBox="1">
              <a:spLocks noChangeArrowheads="1"/>
            </p:cNvSpPr>
            <p:nvPr/>
          </p:nvSpPr>
          <p:spPr bwMode="auto">
            <a:xfrm>
              <a:off x="4093" y="3284"/>
              <a:ext cx="1492"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400" b="1" dirty="0">
                  <a:solidFill>
                    <a:srgbClr val="FF5050"/>
                  </a:solidFill>
                </a:rPr>
                <a:t>shears and moments</a:t>
              </a:r>
            </a:p>
            <a:p>
              <a:pPr algn="ctr"/>
              <a:r>
                <a:rPr lang="en-US" sz="1400" b="1" dirty="0">
                  <a:solidFill>
                    <a:srgbClr val="FF5050"/>
                  </a:solidFill>
                </a:rPr>
                <a:t> corresponding to</a:t>
              </a:r>
            </a:p>
            <a:p>
              <a:pPr algn="ctr"/>
              <a:r>
                <a:rPr lang="en-US" sz="1400" b="1" dirty="0">
                  <a:solidFill>
                    <a:srgbClr val="FF5050"/>
                  </a:solidFill>
                </a:rPr>
                <a:t>probable flexural capacity</a:t>
              </a:r>
            </a:p>
          </p:txBody>
        </p:sp>
        <p:sp>
          <p:nvSpPr>
            <p:cNvPr id="291854" name="Text Box 22"/>
            <p:cNvSpPr txBox="1">
              <a:spLocks noChangeArrowheads="1"/>
            </p:cNvSpPr>
            <p:nvPr/>
          </p:nvSpPr>
          <p:spPr bwMode="auto">
            <a:xfrm>
              <a:off x="3888" y="2304"/>
              <a:ext cx="168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400" b="1" dirty="0">
                  <a:solidFill>
                    <a:schemeClr val="bg2"/>
                  </a:solidFill>
                </a:rPr>
                <a:t>shears and moments from factored design loads</a:t>
              </a:r>
            </a:p>
          </p:txBody>
        </p:sp>
        <p:sp>
          <p:nvSpPr>
            <p:cNvPr id="291855" name="Text Box 23"/>
            <p:cNvSpPr txBox="1">
              <a:spLocks noChangeArrowheads="1"/>
            </p:cNvSpPr>
            <p:nvPr/>
          </p:nvSpPr>
          <p:spPr bwMode="auto">
            <a:xfrm>
              <a:off x="3312" y="2544"/>
              <a:ext cx="6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a:solidFill>
                    <a:schemeClr val="bg2"/>
                  </a:solidFill>
                </a:rPr>
                <a:t>WALL</a:t>
              </a:r>
            </a:p>
            <a:p>
              <a:r>
                <a:rPr lang="en-US" sz="1200" b="1">
                  <a:solidFill>
                    <a:schemeClr val="bg2"/>
                  </a:solidFill>
                </a:rPr>
                <a:t>MOMENTS</a:t>
              </a:r>
            </a:p>
          </p:txBody>
        </p:sp>
        <p:sp>
          <p:nvSpPr>
            <p:cNvPr id="291856" name="Text Box 24"/>
            <p:cNvSpPr txBox="1">
              <a:spLocks noChangeArrowheads="1"/>
            </p:cNvSpPr>
            <p:nvPr/>
          </p:nvSpPr>
          <p:spPr bwMode="auto">
            <a:xfrm>
              <a:off x="1920" y="2544"/>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a:solidFill>
                    <a:schemeClr val="bg2"/>
                  </a:solidFill>
                </a:rPr>
                <a:t>WALL</a:t>
              </a:r>
            </a:p>
            <a:p>
              <a:r>
                <a:rPr lang="en-US" sz="1200" b="1">
                  <a:solidFill>
                    <a:schemeClr val="bg2"/>
                  </a:solidFill>
                </a:rPr>
                <a:t>SHEARS</a:t>
              </a:r>
            </a:p>
          </p:txBody>
        </p:sp>
        <p:sp>
          <p:nvSpPr>
            <p:cNvPr id="291857" name="Line 25"/>
            <p:cNvSpPr>
              <a:spLocks noChangeShapeType="1"/>
            </p:cNvSpPr>
            <p:nvPr/>
          </p:nvSpPr>
          <p:spPr bwMode="auto">
            <a:xfrm flipH="1">
              <a:off x="2983" y="3281"/>
              <a:ext cx="154"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1858" name="Line 26"/>
            <p:cNvSpPr>
              <a:spLocks noChangeShapeType="1"/>
            </p:cNvSpPr>
            <p:nvPr/>
          </p:nvSpPr>
          <p:spPr bwMode="auto">
            <a:xfrm>
              <a:off x="3065" y="3281"/>
              <a:ext cx="0" cy="416"/>
            </a:xfrm>
            <a:prstGeom prst="line">
              <a:avLst/>
            </a:prstGeom>
            <a:noFill/>
            <a:ln w="12700">
              <a:solidFill>
                <a:schemeClr val="bg2"/>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1859" name="Text Box 27"/>
            <p:cNvSpPr txBox="1">
              <a:spLocks noChangeArrowheads="1"/>
            </p:cNvSpPr>
            <p:nvPr/>
          </p:nvSpPr>
          <p:spPr bwMode="auto">
            <a:xfrm>
              <a:off x="2688" y="3408"/>
              <a:ext cx="34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200" b="1">
                  <a:solidFill>
                    <a:schemeClr val="bg2"/>
                  </a:solidFill>
                </a:rPr>
                <a:t>M / V</a:t>
              </a:r>
            </a:p>
          </p:txBody>
        </p:sp>
        <p:sp>
          <p:nvSpPr>
            <p:cNvPr id="291860" name="Freeform 28"/>
            <p:cNvSpPr>
              <a:spLocks/>
            </p:cNvSpPr>
            <p:nvPr/>
          </p:nvSpPr>
          <p:spPr bwMode="auto">
            <a:xfrm>
              <a:off x="1611" y="2388"/>
              <a:ext cx="597" cy="1315"/>
            </a:xfrm>
            <a:custGeom>
              <a:avLst/>
              <a:gdLst>
                <a:gd name="T0" fmla="*/ 11 w 696"/>
                <a:gd name="T1" fmla="*/ 0 h 1880"/>
                <a:gd name="T2" fmla="*/ 3 w 696"/>
                <a:gd name="T3" fmla="*/ 1 h 1880"/>
                <a:gd name="T4" fmla="*/ 3 w 696"/>
                <a:gd name="T5" fmla="*/ 3 h 1880"/>
                <a:gd name="T6" fmla="*/ 21 w 696"/>
                <a:gd name="T7" fmla="*/ 7 h 1880"/>
                <a:gd name="T8" fmla="*/ 51 w 696"/>
                <a:gd name="T9" fmla="*/ 10 h 1880"/>
                <a:gd name="T10" fmla="*/ 82 w 696"/>
                <a:gd name="T11" fmla="*/ 15 h 1880"/>
                <a:gd name="T12" fmla="*/ 95 w 696"/>
                <a:gd name="T13" fmla="*/ 18 h 1880"/>
                <a:gd name="T14" fmla="*/ 0 60000 65536"/>
                <a:gd name="T15" fmla="*/ 0 60000 65536"/>
                <a:gd name="T16" fmla="*/ 0 60000 65536"/>
                <a:gd name="T17" fmla="*/ 0 60000 65536"/>
                <a:gd name="T18" fmla="*/ 0 60000 65536"/>
                <a:gd name="T19" fmla="*/ 0 60000 65536"/>
                <a:gd name="T20" fmla="*/ 0 60000 65536"/>
                <a:gd name="T21" fmla="*/ 0 w 696"/>
                <a:gd name="T22" fmla="*/ 0 h 1880"/>
                <a:gd name="T23" fmla="*/ 696 w 696"/>
                <a:gd name="T24" fmla="*/ 1880 h 18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6" h="1880">
                  <a:moveTo>
                    <a:pt x="80" y="0"/>
                  </a:moveTo>
                  <a:cubicBezTo>
                    <a:pt x="69" y="24"/>
                    <a:pt x="25" y="81"/>
                    <a:pt x="16" y="144"/>
                  </a:cubicBezTo>
                  <a:cubicBezTo>
                    <a:pt x="7" y="207"/>
                    <a:pt x="0" y="279"/>
                    <a:pt x="24" y="376"/>
                  </a:cubicBezTo>
                  <a:cubicBezTo>
                    <a:pt x="48" y="473"/>
                    <a:pt x="103" y="599"/>
                    <a:pt x="160" y="728"/>
                  </a:cubicBezTo>
                  <a:cubicBezTo>
                    <a:pt x="217" y="857"/>
                    <a:pt x="293" y="1009"/>
                    <a:pt x="368" y="1152"/>
                  </a:cubicBezTo>
                  <a:cubicBezTo>
                    <a:pt x="443" y="1295"/>
                    <a:pt x="553" y="1463"/>
                    <a:pt x="608" y="1584"/>
                  </a:cubicBezTo>
                  <a:cubicBezTo>
                    <a:pt x="663" y="1705"/>
                    <a:pt x="678" y="1818"/>
                    <a:pt x="696" y="1880"/>
                  </a:cubicBezTo>
                </a:path>
              </a:pathLst>
            </a:custGeom>
            <a:noFill/>
            <a:ln w="28575"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861" name="Freeform 29"/>
            <p:cNvSpPr>
              <a:spLocks/>
            </p:cNvSpPr>
            <p:nvPr/>
          </p:nvSpPr>
          <p:spPr bwMode="auto">
            <a:xfrm>
              <a:off x="3024" y="2388"/>
              <a:ext cx="759" cy="1327"/>
            </a:xfrm>
            <a:custGeom>
              <a:avLst/>
              <a:gdLst>
                <a:gd name="T0" fmla="*/ 57 w 832"/>
                <a:gd name="T1" fmla="*/ 0 h 1896"/>
                <a:gd name="T2" fmla="*/ 39 w 832"/>
                <a:gd name="T3" fmla="*/ 3 h 1896"/>
                <a:gd name="T4" fmla="*/ 5 w 832"/>
                <a:gd name="T5" fmla="*/ 6 h 1896"/>
                <a:gd name="T6" fmla="*/ 25 w 832"/>
                <a:gd name="T7" fmla="*/ 10 h 1896"/>
                <a:gd name="T8" fmla="*/ 70 w 832"/>
                <a:gd name="T9" fmla="*/ 13 h 1896"/>
                <a:gd name="T10" fmla="*/ 147 w 832"/>
                <a:gd name="T11" fmla="*/ 17 h 1896"/>
                <a:gd name="T12" fmla="*/ 252 w 832"/>
                <a:gd name="T13" fmla="*/ 18 h 1896"/>
                <a:gd name="T14" fmla="*/ 0 60000 65536"/>
                <a:gd name="T15" fmla="*/ 0 60000 65536"/>
                <a:gd name="T16" fmla="*/ 0 60000 65536"/>
                <a:gd name="T17" fmla="*/ 0 60000 65536"/>
                <a:gd name="T18" fmla="*/ 0 60000 65536"/>
                <a:gd name="T19" fmla="*/ 0 60000 65536"/>
                <a:gd name="T20" fmla="*/ 0 60000 65536"/>
                <a:gd name="T21" fmla="*/ 0 w 832"/>
                <a:gd name="T22" fmla="*/ 0 h 1896"/>
                <a:gd name="T23" fmla="*/ 832 w 832"/>
                <a:gd name="T24" fmla="*/ 1896 h 18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2" h="1896">
                  <a:moveTo>
                    <a:pt x="184" y="0"/>
                  </a:moveTo>
                  <a:cubicBezTo>
                    <a:pt x="175" y="47"/>
                    <a:pt x="157" y="181"/>
                    <a:pt x="128" y="280"/>
                  </a:cubicBezTo>
                  <a:cubicBezTo>
                    <a:pt x="99" y="379"/>
                    <a:pt x="16" y="471"/>
                    <a:pt x="8" y="592"/>
                  </a:cubicBezTo>
                  <a:cubicBezTo>
                    <a:pt x="0" y="713"/>
                    <a:pt x="43" y="881"/>
                    <a:pt x="80" y="1008"/>
                  </a:cubicBezTo>
                  <a:cubicBezTo>
                    <a:pt x="117" y="1135"/>
                    <a:pt x="164" y="1240"/>
                    <a:pt x="232" y="1352"/>
                  </a:cubicBezTo>
                  <a:cubicBezTo>
                    <a:pt x="300" y="1464"/>
                    <a:pt x="388" y="1589"/>
                    <a:pt x="488" y="1680"/>
                  </a:cubicBezTo>
                  <a:cubicBezTo>
                    <a:pt x="588" y="1771"/>
                    <a:pt x="760" y="1851"/>
                    <a:pt x="832" y="1896"/>
                  </a:cubicBezTo>
                </a:path>
              </a:pathLst>
            </a:custGeom>
            <a:noFill/>
            <a:ln w="28575"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862" name="Text Box 30"/>
            <p:cNvSpPr txBox="1">
              <a:spLocks noChangeArrowheads="1"/>
            </p:cNvSpPr>
            <p:nvPr/>
          </p:nvSpPr>
          <p:spPr bwMode="auto">
            <a:xfrm>
              <a:off x="3984" y="2736"/>
              <a:ext cx="1584"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400" b="1"/>
                <a:t>shears and moments corresponding to nominal flexural capacity</a:t>
              </a:r>
            </a:p>
          </p:txBody>
        </p:sp>
        <p:sp>
          <p:nvSpPr>
            <p:cNvPr id="291863" name="Freeform 31"/>
            <p:cNvSpPr>
              <a:spLocks/>
            </p:cNvSpPr>
            <p:nvPr/>
          </p:nvSpPr>
          <p:spPr bwMode="auto">
            <a:xfrm>
              <a:off x="1599" y="2391"/>
              <a:ext cx="735" cy="1315"/>
            </a:xfrm>
            <a:custGeom>
              <a:avLst/>
              <a:gdLst>
                <a:gd name="T0" fmla="*/ 163 w 696"/>
                <a:gd name="T1" fmla="*/ 0 h 1880"/>
                <a:gd name="T2" fmla="*/ 31 w 696"/>
                <a:gd name="T3" fmla="*/ 1 h 1880"/>
                <a:gd name="T4" fmla="*/ 48 w 696"/>
                <a:gd name="T5" fmla="*/ 3 h 1880"/>
                <a:gd name="T6" fmla="*/ 324 w 696"/>
                <a:gd name="T7" fmla="*/ 7 h 1880"/>
                <a:gd name="T8" fmla="*/ 750 w 696"/>
                <a:gd name="T9" fmla="*/ 10 h 1880"/>
                <a:gd name="T10" fmla="*/ 1236 w 696"/>
                <a:gd name="T11" fmla="*/ 15 h 1880"/>
                <a:gd name="T12" fmla="*/ 1412 w 696"/>
                <a:gd name="T13" fmla="*/ 18 h 1880"/>
                <a:gd name="T14" fmla="*/ 0 60000 65536"/>
                <a:gd name="T15" fmla="*/ 0 60000 65536"/>
                <a:gd name="T16" fmla="*/ 0 60000 65536"/>
                <a:gd name="T17" fmla="*/ 0 60000 65536"/>
                <a:gd name="T18" fmla="*/ 0 60000 65536"/>
                <a:gd name="T19" fmla="*/ 0 60000 65536"/>
                <a:gd name="T20" fmla="*/ 0 60000 65536"/>
                <a:gd name="T21" fmla="*/ 0 w 696"/>
                <a:gd name="T22" fmla="*/ 0 h 1880"/>
                <a:gd name="T23" fmla="*/ 696 w 696"/>
                <a:gd name="T24" fmla="*/ 1880 h 18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6" h="1880">
                  <a:moveTo>
                    <a:pt x="80" y="0"/>
                  </a:moveTo>
                  <a:cubicBezTo>
                    <a:pt x="69" y="24"/>
                    <a:pt x="25" y="81"/>
                    <a:pt x="16" y="144"/>
                  </a:cubicBezTo>
                  <a:cubicBezTo>
                    <a:pt x="7" y="207"/>
                    <a:pt x="0" y="279"/>
                    <a:pt x="24" y="376"/>
                  </a:cubicBezTo>
                  <a:cubicBezTo>
                    <a:pt x="48" y="473"/>
                    <a:pt x="103" y="599"/>
                    <a:pt x="160" y="728"/>
                  </a:cubicBezTo>
                  <a:cubicBezTo>
                    <a:pt x="217" y="857"/>
                    <a:pt x="293" y="1009"/>
                    <a:pt x="368" y="1152"/>
                  </a:cubicBezTo>
                  <a:cubicBezTo>
                    <a:pt x="443" y="1295"/>
                    <a:pt x="553" y="1463"/>
                    <a:pt x="608" y="1584"/>
                  </a:cubicBezTo>
                  <a:cubicBezTo>
                    <a:pt x="663" y="1705"/>
                    <a:pt x="678" y="1818"/>
                    <a:pt x="696" y="1880"/>
                  </a:cubicBez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864" name="Freeform 32"/>
            <p:cNvSpPr>
              <a:spLocks/>
            </p:cNvSpPr>
            <p:nvPr/>
          </p:nvSpPr>
          <p:spPr bwMode="auto">
            <a:xfrm>
              <a:off x="2958" y="2382"/>
              <a:ext cx="1047" cy="1327"/>
            </a:xfrm>
            <a:custGeom>
              <a:avLst/>
              <a:gdLst>
                <a:gd name="T0" fmla="*/ 3654 w 832"/>
                <a:gd name="T1" fmla="*/ 0 h 1896"/>
                <a:gd name="T2" fmla="*/ 2538 w 832"/>
                <a:gd name="T3" fmla="*/ 3 h 1896"/>
                <a:gd name="T4" fmla="*/ 155 w 832"/>
                <a:gd name="T5" fmla="*/ 6 h 1896"/>
                <a:gd name="T6" fmla="*/ 1588 w 832"/>
                <a:gd name="T7" fmla="*/ 10 h 1896"/>
                <a:gd name="T8" fmla="*/ 4598 w 832"/>
                <a:gd name="T9" fmla="*/ 13 h 1896"/>
                <a:gd name="T10" fmla="*/ 9685 w 832"/>
                <a:gd name="T11" fmla="*/ 17 h 1896"/>
                <a:gd name="T12" fmla="*/ 16532 w 832"/>
                <a:gd name="T13" fmla="*/ 18 h 1896"/>
                <a:gd name="T14" fmla="*/ 0 60000 65536"/>
                <a:gd name="T15" fmla="*/ 0 60000 65536"/>
                <a:gd name="T16" fmla="*/ 0 60000 65536"/>
                <a:gd name="T17" fmla="*/ 0 60000 65536"/>
                <a:gd name="T18" fmla="*/ 0 60000 65536"/>
                <a:gd name="T19" fmla="*/ 0 60000 65536"/>
                <a:gd name="T20" fmla="*/ 0 60000 65536"/>
                <a:gd name="T21" fmla="*/ 0 w 832"/>
                <a:gd name="T22" fmla="*/ 0 h 1896"/>
                <a:gd name="T23" fmla="*/ 832 w 832"/>
                <a:gd name="T24" fmla="*/ 1896 h 18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2" h="1896">
                  <a:moveTo>
                    <a:pt x="184" y="0"/>
                  </a:moveTo>
                  <a:cubicBezTo>
                    <a:pt x="175" y="47"/>
                    <a:pt x="157" y="181"/>
                    <a:pt x="128" y="280"/>
                  </a:cubicBezTo>
                  <a:cubicBezTo>
                    <a:pt x="99" y="379"/>
                    <a:pt x="16" y="471"/>
                    <a:pt x="8" y="592"/>
                  </a:cubicBezTo>
                  <a:cubicBezTo>
                    <a:pt x="0" y="713"/>
                    <a:pt x="43" y="881"/>
                    <a:pt x="80" y="1008"/>
                  </a:cubicBezTo>
                  <a:cubicBezTo>
                    <a:pt x="117" y="1135"/>
                    <a:pt x="164" y="1240"/>
                    <a:pt x="232" y="1352"/>
                  </a:cubicBezTo>
                  <a:cubicBezTo>
                    <a:pt x="300" y="1464"/>
                    <a:pt x="388" y="1589"/>
                    <a:pt x="488" y="1680"/>
                  </a:cubicBezTo>
                  <a:cubicBezTo>
                    <a:pt x="588" y="1771"/>
                    <a:pt x="760" y="1851"/>
                    <a:pt x="832" y="1896"/>
                  </a:cubicBez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91844" name="Rectangle 3"/>
          <p:cNvSpPr>
            <a:spLocks noGrp="1" noChangeArrowheads="1"/>
          </p:cNvSpPr>
          <p:nvPr>
            <p:ph type="body" idx="1"/>
          </p:nvPr>
        </p:nvSpPr>
        <p:spPr>
          <a:xfrm>
            <a:off x="700088" y="1098550"/>
            <a:ext cx="7924800" cy="2286000"/>
          </a:xfrm>
        </p:spPr>
        <p:txBody>
          <a:bodyPr/>
          <a:lstStyle/>
          <a:p>
            <a:pPr marL="366713" indent="-366713" defTabSz="977900" eaLnBrk="1" hangingPunct="1">
              <a:lnSpc>
                <a:spcPct val="90000"/>
              </a:lnSpc>
            </a:pPr>
            <a:r>
              <a:rPr lang="en-US">
                <a:ea typeface="ＭＳ Ｐゴシック" pitchFamily="34" charset="-128"/>
              </a:rPr>
              <a:t>Elastic structures or those with considerable shear overstrength:</a:t>
            </a:r>
          </a:p>
          <a:p>
            <a:pPr marL="795338" lvl="1" indent="-306388" defTabSz="977900" eaLnBrk="1" hangingPunct="1">
              <a:lnSpc>
                <a:spcPct val="90000"/>
              </a:lnSpc>
              <a:buClr>
                <a:srgbClr val="FF0000"/>
              </a:buClr>
            </a:pPr>
            <a:r>
              <a:rPr lang="en-US">
                <a:ea typeface="ＭＳ Ｐゴシック" pitchFamily="34" charset="-128"/>
              </a:rPr>
              <a:t>Compute factored design shears based on factored design actions.</a:t>
            </a:r>
          </a:p>
          <a:p>
            <a:pPr marL="366713" indent="-366713" defTabSz="977900" eaLnBrk="1" hangingPunct="1">
              <a:lnSpc>
                <a:spcPct val="90000"/>
              </a:lnSpc>
            </a:pPr>
            <a:r>
              <a:rPr lang="en-US">
                <a:ea typeface="ＭＳ Ｐゴシック" pitchFamily="34" charset="-128"/>
              </a:rPr>
              <a:t>Inelastic structures:</a:t>
            </a:r>
          </a:p>
          <a:p>
            <a:pPr marL="795338" lvl="1" indent="-306388" defTabSz="977900" eaLnBrk="1" hangingPunct="1">
              <a:lnSpc>
                <a:spcPct val="90000"/>
              </a:lnSpc>
              <a:buClr>
                <a:srgbClr val="FF0000"/>
              </a:buClr>
            </a:pPr>
            <a:r>
              <a:rPr lang="en-US">
                <a:ea typeface="ＭＳ Ｐゴシック" pitchFamily="34" charset="-128"/>
              </a:rPr>
              <a:t>Compute design shears based on flexural capacity</a:t>
            </a:r>
          </a:p>
        </p:txBody>
      </p:sp>
      <p:sp>
        <p:nvSpPr>
          <p:cNvPr id="291843" name="Rectangle 2"/>
          <p:cNvSpPr>
            <a:spLocks noGrp="1" noChangeArrowheads="1"/>
          </p:cNvSpPr>
          <p:nvPr>
            <p:ph type="title"/>
          </p:nvPr>
        </p:nvSpPr>
        <p:spPr>
          <a:xfrm>
            <a:off x="471488" y="0"/>
            <a:ext cx="8229600" cy="1143000"/>
          </a:xfrm>
        </p:spPr>
        <p:txBody>
          <a:bodyPr/>
          <a:lstStyle/>
          <a:p>
            <a:pPr defTabSz="977900" eaLnBrk="1" hangingPunct="1"/>
            <a:r>
              <a:rPr lang="en-US" sz="3200">
                <a:solidFill>
                  <a:srgbClr val="2D2DB9"/>
                </a:solidFill>
                <a:ea typeface="ＭＳ Ｐゴシック" pitchFamily="34" charset="-128"/>
              </a:rPr>
              <a:t>Check Shear Capacity (1)</a:t>
            </a: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9389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ACC3BD1-D925-4194-8C9F-133DF896CFC7}" type="slidenum">
              <a:rPr lang="en-US" sz="900">
                <a:solidFill>
                  <a:schemeClr val="accent2"/>
                </a:solidFill>
              </a:rPr>
              <a:pPr eaLnBrk="1" hangingPunct="1"/>
              <a:t>135</a:t>
            </a:fld>
            <a:endParaRPr lang="en-US" sz="900">
              <a:solidFill>
                <a:schemeClr val="accent2"/>
              </a:solidFill>
            </a:endParaRPr>
          </a:p>
        </p:txBody>
      </p:sp>
      <p:grpSp>
        <p:nvGrpSpPr>
          <p:cNvPr id="293893" name="Group 13" descr="S free body diagram of force in the rebar due to horizontal shear is shown.&#10;&#10;Shear resistance is calculated similarly to that of reinforced concrete.&#10;"/>
          <p:cNvGrpSpPr>
            <a:grpSpLocks/>
          </p:cNvGrpSpPr>
          <p:nvPr/>
        </p:nvGrpSpPr>
        <p:grpSpPr bwMode="auto">
          <a:xfrm>
            <a:off x="4648200" y="2822575"/>
            <a:ext cx="3530600" cy="2874962"/>
            <a:chOff x="1712" y="1902"/>
            <a:chExt cx="2224" cy="1811"/>
          </a:xfrm>
        </p:grpSpPr>
        <p:sp>
          <p:nvSpPr>
            <p:cNvPr id="293894" name="Freeform 4"/>
            <p:cNvSpPr>
              <a:spLocks/>
            </p:cNvSpPr>
            <p:nvPr/>
          </p:nvSpPr>
          <p:spPr bwMode="auto">
            <a:xfrm>
              <a:off x="2592" y="2256"/>
              <a:ext cx="1344" cy="1248"/>
            </a:xfrm>
            <a:custGeom>
              <a:avLst/>
              <a:gdLst>
                <a:gd name="T0" fmla="*/ 0 w 1344"/>
                <a:gd name="T1" fmla="*/ 0 h 1248"/>
                <a:gd name="T2" fmla="*/ 1339 w 1344"/>
                <a:gd name="T3" fmla="*/ 2 h 1248"/>
                <a:gd name="T4" fmla="*/ 1344 w 1344"/>
                <a:gd name="T5" fmla="*/ 1248 h 1248"/>
                <a:gd name="T6" fmla="*/ 1104 w 1344"/>
                <a:gd name="T7" fmla="*/ 1056 h 1248"/>
                <a:gd name="T8" fmla="*/ 720 w 1344"/>
                <a:gd name="T9" fmla="*/ 768 h 1248"/>
                <a:gd name="T10" fmla="*/ 624 w 1344"/>
                <a:gd name="T11" fmla="*/ 624 h 1248"/>
                <a:gd name="T12" fmla="*/ 336 w 1344"/>
                <a:gd name="T13" fmla="*/ 480 h 1248"/>
                <a:gd name="T14" fmla="*/ 288 w 1344"/>
                <a:gd name="T15" fmla="*/ 384 h 1248"/>
                <a:gd name="T16" fmla="*/ 240 w 1344"/>
                <a:gd name="T17" fmla="*/ 336 h 1248"/>
                <a:gd name="T18" fmla="*/ 48 w 1344"/>
                <a:gd name="T19" fmla="*/ 96 h 1248"/>
                <a:gd name="T20" fmla="*/ 0 w 1344"/>
                <a:gd name="T21" fmla="*/ 0 h 12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4"/>
                <a:gd name="T34" fmla="*/ 0 h 1248"/>
                <a:gd name="T35" fmla="*/ 1344 w 1344"/>
                <a:gd name="T36" fmla="*/ 1248 h 12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4" h="1248">
                  <a:moveTo>
                    <a:pt x="0" y="0"/>
                  </a:moveTo>
                  <a:lnTo>
                    <a:pt x="1339" y="2"/>
                  </a:lnTo>
                  <a:lnTo>
                    <a:pt x="1344" y="1248"/>
                  </a:lnTo>
                  <a:lnTo>
                    <a:pt x="1104" y="1056"/>
                  </a:lnTo>
                  <a:lnTo>
                    <a:pt x="720" y="768"/>
                  </a:lnTo>
                  <a:lnTo>
                    <a:pt x="624" y="624"/>
                  </a:lnTo>
                  <a:lnTo>
                    <a:pt x="336" y="480"/>
                  </a:lnTo>
                  <a:lnTo>
                    <a:pt x="288" y="384"/>
                  </a:lnTo>
                  <a:lnTo>
                    <a:pt x="240" y="336"/>
                  </a:lnTo>
                  <a:lnTo>
                    <a:pt x="48" y="96"/>
                  </a:lnTo>
                  <a:lnTo>
                    <a:pt x="0" y="0"/>
                  </a:lnTo>
                  <a:close/>
                </a:path>
              </a:pathLst>
            </a:custGeom>
            <a:solidFill>
              <a:srgbClr val="DDDDDD"/>
            </a:solidFill>
            <a:ln w="12700" cap="flat" cmpd="sng">
              <a:solidFill>
                <a:schemeClr val="bg2"/>
              </a:solidFill>
              <a:prstDash val="solid"/>
              <a:round/>
              <a:headEnd type="none" w="sm" len="sm"/>
              <a:tailEnd type="none" w="sm" len="sm"/>
            </a:ln>
          </p:spPr>
          <p:txBody>
            <a:bodyPr/>
            <a:lstStyle/>
            <a:p>
              <a:endParaRPr lang="en-US"/>
            </a:p>
          </p:txBody>
        </p:sp>
        <p:sp>
          <p:nvSpPr>
            <p:cNvPr id="293895" name="Line 5"/>
            <p:cNvSpPr>
              <a:spLocks noChangeShapeType="1"/>
            </p:cNvSpPr>
            <p:nvPr/>
          </p:nvSpPr>
          <p:spPr bwMode="auto">
            <a:xfrm flipH="1">
              <a:off x="2358" y="2423"/>
              <a:ext cx="1518"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3896" name="Line 6"/>
            <p:cNvSpPr>
              <a:spLocks noChangeShapeType="1"/>
            </p:cNvSpPr>
            <p:nvPr/>
          </p:nvSpPr>
          <p:spPr bwMode="auto">
            <a:xfrm flipH="1">
              <a:off x="2641" y="2717"/>
              <a:ext cx="1235"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3897" name="Line 7"/>
            <p:cNvSpPr>
              <a:spLocks noChangeShapeType="1"/>
            </p:cNvSpPr>
            <p:nvPr/>
          </p:nvSpPr>
          <p:spPr bwMode="auto">
            <a:xfrm flipH="1">
              <a:off x="2916" y="3011"/>
              <a:ext cx="960"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3898" name="Line 8"/>
            <p:cNvSpPr>
              <a:spLocks noChangeShapeType="1"/>
            </p:cNvSpPr>
            <p:nvPr/>
          </p:nvSpPr>
          <p:spPr bwMode="auto">
            <a:xfrm flipH="1">
              <a:off x="3199" y="3306"/>
              <a:ext cx="677"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3899" name="Text Box 9"/>
            <p:cNvSpPr txBox="1">
              <a:spLocks noChangeArrowheads="1"/>
            </p:cNvSpPr>
            <p:nvPr/>
          </p:nvSpPr>
          <p:spPr bwMode="auto">
            <a:xfrm>
              <a:off x="3508" y="3463"/>
              <a:ext cx="40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b="1"/>
                <a:t>45 </a:t>
              </a:r>
              <a:r>
                <a:rPr lang="en-US" sz="2000" b="1" baseline="30000"/>
                <a:t>o</a:t>
              </a:r>
            </a:p>
          </p:txBody>
        </p:sp>
        <p:sp>
          <p:nvSpPr>
            <p:cNvPr id="293900" name="Text Box 10"/>
            <p:cNvSpPr txBox="1">
              <a:spLocks noChangeArrowheads="1"/>
            </p:cNvSpPr>
            <p:nvPr/>
          </p:nvSpPr>
          <p:spPr bwMode="auto">
            <a:xfrm>
              <a:off x="1712" y="2740"/>
              <a:ext cx="7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b="1">
                  <a:sym typeface="Symbol" pitchFamily="18" charset="2"/>
                </a:rPr>
                <a:t> </a:t>
              </a:r>
              <a:r>
                <a:rPr lang="en-US" b="1"/>
                <a:t>A</a:t>
              </a:r>
              <a:r>
                <a:rPr lang="en-US" b="1" baseline="-25000"/>
                <a:t>v </a:t>
              </a:r>
              <a:r>
                <a:rPr lang="en-US" b="1"/>
                <a:t>f</a:t>
              </a:r>
              <a:r>
                <a:rPr lang="en-US" b="1" baseline="-25000"/>
                <a:t>y</a:t>
              </a:r>
              <a:r>
                <a:rPr lang="en-US" b="1">
                  <a:sym typeface="Symbol" pitchFamily="18" charset="2"/>
                </a:rPr>
                <a:t> </a:t>
              </a:r>
              <a:endParaRPr lang="en-US" b="1"/>
            </a:p>
          </p:txBody>
        </p:sp>
        <p:sp>
          <p:nvSpPr>
            <p:cNvPr id="293901" name="AutoShape 11"/>
            <p:cNvSpPr>
              <a:spLocks noChangeArrowheads="1"/>
            </p:cNvSpPr>
            <p:nvPr/>
          </p:nvSpPr>
          <p:spPr bwMode="auto">
            <a:xfrm>
              <a:off x="2871" y="2058"/>
              <a:ext cx="676" cy="110"/>
            </a:xfrm>
            <a:prstGeom prst="rightArrow">
              <a:avLst>
                <a:gd name="adj1" fmla="val 50000"/>
                <a:gd name="adj2" fmla="val 153636"/>
              </a:avLst>
            </a:prstGeom>
            <a:solidFill>
              <a:schemeClr val="tx1"/>
            </a:solidFill>
            <a:ln w="12700">
              <a:solidFill>
                <a:schemeClr val="bg2"/>
              </a:solidFill>
              <a:miter lim="800000"/>
              <a:headEnd type="none" w="sm" len="sm"/>
              <a:tailEnd type="none" w="sm" len="sm"/>
            </a:ln>
          </p:spPr>
          <p:txBody>
            <a:bodyPr wrap="none" anchor="ctr"/>
            <a:lstStyle/>
            <a:p>
              <a:endParaRPr lang="en-US"/>
            </a:p>
          </p:txBody>
        </p:sp>
        <p:sp>
          <p:nvSpPr>
            <p:cNvPr id="293902" name="Text Box 12"/>
            <p:cNvSpPr txBox="1">
              <a:spLocks noChangeArrowheads="1"/>
            </p:cNvSpPr>
            <p:nvPr/>
          </p:nvSpPr>
          <p:spPr bwMode="auto">
            <a:xfrm>
              <a:off x="3631" y="1902"/>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b="1"/>
                <a:t>V</a:t>
              </a:r>
            </a:p>
          </p:txBody>
        </p:sp>
      </p:grpSp>
      <p:sp>
        <p:nvSpPr>
          <p:cNvPr id="293892" name="Rectangle 3"/>
          <p:cNvSpPr>
            <a:spLocks noGrp="1" noChangeArrowheads="1"/>
          </p:cNvSpPr>
          <p:nvPr>
            <p:ph type="body" idx="1"/>
          </p:nvPr>
        </p:nvSpPr>
        <p:spPr>
          <a:xfrm>
            <a:off x="685800" y="1233488"/>
            <a:ext cx="7008813" cy="2136775"/>
          </a:xfrm>
        </p:spPr>
        <p:txBody>
          <a:bodyPr/>
          <a:lstStyle/>
          <a:p>
            <a:pPr marL="366713" indent="-366713" defTabSz="977900" eaLnBrk="1" hangingPunct="1">
              <a:lnSpc>
                <a:spcPct val="90000"/>
              </a:lnSpc>
            </a:pPr>
            <a:r>
              <a:rPr lang="en-US" dirty="0" err="1">
                <a:ea typeface="ＭＳ Ｐゴシック" pitchFamily="34" charset="-128"/>
              </a:rPr>
              <a:t>V</a:t>
            </a:r>
            <a:r>
              <a:rPr lang="en-US" baseline="-25000" dirty="0" err="1">
                <a:ea typeface="ＭＳ Ｐゴシック" pitchFamily="34" charset="-128"/>
              </a:rPr>
              <a:t>n</a:t>
            </a:r>
            <a:r>
              <a:rPr lang="en-US" dirty="0">
                <a:ea typeface="ＭＳ Ｐゴシック" pitchFamily="34" charset="-128"/>
              </a:rPr>
              <a:t> = (</a:t>
            </a:r>
            <a:r>
              <a:rPr lang="en-US" dirty="0" err="1">
                <a:ea typeface="ＭＳ Ｐゴシック" pitchFamily="34" charset="-128"/>
              </a:rPr>
              <a:t>V</a:t>
            </a:r>
            <a:r>
              <a:rPr lang="en-US" baseline="-25000" dirty="0" err="1">
                <a:ea typeface="ＭＳ Ｐゴシック" pitchFamily="34" charset="-128"/>
              </a:rPr>
              <a:t>nm</a:t>
            </a:r>
            <a:r>
              <a:rPr lang="en-US" dirty="0">
                <a:ea typeface="ＭＳ Ｐゴシック" pitchFamily="34" charset="-128"/>
              </a:rPr>
              <a:t> + </a:t>
            </a:r>
            <a:r>
              <a:rPr lang="en-US" dirty="0" err="1">
                <a:ea typeface="ＭＳ Ｐゴシック" pitchFamily="34" charset="-128"/>
              </a:rPr>
              <a:t>V</a:t>
            </a:r>
            <a:r>
              <a:rPr lang="en-US" baseline="-25000" dirty="0" err="1">
                <a:ea typeface="ＭＳ Ｐゴシック" pitchFamily="34" charset="-128"/>
              </a:rPr>
              <a:t>ns</a:t>
            </a:r>
            <a:r>
              <a:rPr lang="en-US" dirty="0">
                <a:ea typeface="ＭＳ Ｐゴシック" pitchFamily="34" charset="-128"/>
              </a:rPr>
              <a:t>)</a:t>
            </a:r>
            <a:r>
              <a:rPr lang="en-US" dirty="0">
                <a:latin typeface="Symbol" panose="05050102010706020507" pitchFamily="18" charset="2"/>
                <a:ea typeface="ＭＳ Ｐゴシック" pitchFamily="34" charset="-128"/>
              </a:rPr>
              <a:t>g</a:t>
            </a:r>
            <a:r>
              <a:rPr lang="en-US" baseline="-25000" dirty="0">
                <a:ea typeface="ＭＳ Ｐゴシック" pitchFamily="34" charset="-128"/>
              </a:rPr>
              <a:t>g</a:t>
            </a:r>
          </a:p>
          <a:p>
            <a:pPr marL="366713" indent="-366713" defTabSz="977900" eaLnBrk="1" hangingPunct="1">
              <a:lnSpc>
                <a:spcPct val="90000"/>
              </a:lnSpc>
            </a:pPr>
            <a:r>
              <a:rPr lang="en-US" dirty="0" err="1">
                <a:ea typeface="ＭＳ Ｐゴシック" pitchFamily="34" charset="-128"/>
              </a:rPr>
              <a:t>V</a:t>
            </a:r>
            <a:r>
              <a:rPr lang="en-US" baseline="-25000" dirty="0" err="1">
                <a:ea typeface="ＭＳ Ｐゴシック" pitchFamily="34" charset="-128"/>
              </a:rPr>
              <a:t>nm</a:t>
            </a:r>
            <a:r>
              <a:rPr lang="en-US" dirty="0">
                <a:ea typeface="ＭＳ Ｐゴシック" pitchFamily="34" charset="-128"/>
              </a:rPr>
              <a:t> depends on (M</a:t>
            </a:r>
            <a:r>
              <a:rPr lang="en-US" baseline="-25000" dirty="0">
                <a:ea typeface="ＭＳ Ｐゴシック" pitchFamily="34" charset="-128"/>
              </a:rPr>
              <a:t>u</a:t>
            </a:r>
            <a:r>
              <a:rPr lang="en-US" dirty="0">
                <a:ea typeface="ＭＳ Ｐゴシック" pitchFamily="34" charset="-128"/>
              </a:rPr>
              <a:t> / </a:t>
            </a:r>
            <a:r>
              <a:rPr lang="en-US" dirty="0" err="1">
                <a:ea typeface="ＭＳ Ｐゴシック" pitchFamily="34" charset="-128"/>
              </a:rPr>
              <a:t>V</a:t>
            </a:r>
            <a:r>
              <a:rPr lang="en-US" baseline="-25000" dirty="0" err="1">
                <a:ea typeface="ＭＳ Ｐゴシック" pitchFamily="34" charset="-128"/>
              </a:rPr>
              <a:t>u</a:t>
            </a:r>
            <a:r>
              <a:rPr lang="en-US" dirty="0" err="1">
                <a:ea typeface="ＭＳ Ｐゴシック" pitchFamily="34" charset="-128"/>
              </a:rPr>
              <a:t>d</a:t>
            </a:r>
            <a:r>
              <a:rPr lang="en-US" baseline="-25000" dirty="0" err="1">
                <a:ea typeface="ＭＳ Ｐゴシック" pitchFamily="34" charset="-128"/>
              </a:rPr>
              <a:t>v</a:t>
            </a:r>
            <a:r>
              <a:rPr lang="en-US" dirty="0">
                <a:ea typeface="ＭＳ Ｐゴシック" pitchFamily="34" charset="-128"/>
              </a:rPr>
              <a:t>) ratio</a:t>
            </a:r>
          </a:p>
          <a:p>
            <a:pPr marL="366713" indent="-366713" defTabSz="977900" eaLnBrk="1" hangingPunct="1">
              <a:lnSpc>
                <a:spcPct val="90000"/>
              </a:lnSpc>
            </a:pPr>
            <a:r>
              <a:rPr lang="en-US" dirty="0" err="1">
                <a:ea typeface="ＭＳ Ｐゴシック" pitchFamily="34" charset="-128"/>
              </a:rPr>
              <a:t>V</a:t>
            </a:r>
            <a:r>
              <a:rPr lang="en-US" baseline="-25000" dirty="0" err="1">
                <a:ea typeface="ＭＳ Ｐゴシック" pitchFamily="34" charset="-128"/>
              </a:rPr>
              <a:t>ns</a:t>
            </a:r>
            <a:r>
              <a:rPr lang="en-US" dirty="0">
                <a:ea typeface="ＭＳ Ｐゴシック" pitchFamily="34" charset="-128"/>
              </a:rPr>
              <a:t> = (0.5) A</a:t>
            </a:r>
            <a:r>
              <a:rPr lang="en-US" baseline="-25000" dirty="0">
                <a:ea typeface="ＭＳ Ｐゴシック" pitchFamily="34" charset="-128"/>
              </a:rPr>
              <a:t>v </a:t>
            </a:r>
            <a:r>
              <a:rPr lang="en-US" dirty="0" err="1">
                <a:ea typeface="ＭＳ Ｐゴシック" pitchFamily="34" charset="-128"/>
              </a:rPr>
              <a:t>f</a:t>
            </a:r>
            <a:r>
              <a:rPr lang="en-US" baseline="-25000" dirty="0" err="1">
                <a:ea typeface="ＭＳ Ｐゴシック" pitchFamily="34" charset="-128"/>
              </a:rPr>
              <a:t>y</a:t>
            </a:r>
            <a:r>
              <a:rPr lang="en-US" dirty="0">
                <a:ea typeface="ＭＳ Ｐゴシック" pitchFamily="34" charset="-128"/>
              </a:rPr>
              <a:t>   (note efficiency factor when combining </a:t>
            </a:r>
            <a:r>
              <a:rPr lang="en-US" dirty="0" err="1">
                <a:ea typeface="ＭＳ Ｐゴシック" pitchFamily="34" charset="-128"/>
              </a:rPr>
              <a:t>V</a:t>
            </a:r>
            <a:r>
              <a:rPr lang="en-US" baseline="-25000" dirty="0" err="1">
                <a:ea typeface="ＭＳ Ｐゴシック" pitchFamily="34" charset="-128"/>
              </a:rPr>
              <a:t>nm</a:t>
            </a:r>
            <a:r>
              <a:rPr lang="en-US" dirty="0">
                <a:ea typeface="ＭＳ Ｐゴシック" pitchFamily="34" charset="-128"/>
              </a:rPr>
              <a:t> and </a:t>
            </a:r>
            <a:r>
              <a:rPr lang="en-US" dirty="0" err="1">
                <a:ea typeface="ＭＳ Ｐゴシック" pitchFamily="34" charset="-128"/>
              </a:rPr>
              <a:t>V</a:t>
            </a:r>
            <a:r>
              <a:rPr lang="en-US" baseline="-25000" dirty="0" err="1">
                <a:ea typeface="ＭＳ Ｐゴシック" pitchFamily="34" charset="-128"/>
              </a:rPr>
              <a:t>ns</a:t>
            </a:r>
            <a:r>
              <a:rPr lang="en-US" dirty="0">
                <a:ea typeface="ＭＳ Ｐゴシック" pitchFamily="34" charset="-128"/>
              </a:rPr>
              <a:t>)</a:t>
            </a:r>
          </a:p>
          <a:p>
            <a:pPr marL="366713" indent="-366713" defTabSz="977900" eaLnBrk="1" hangingPunct="1">
              <a:lnSpc>
                <a:spcPct val="90000"/>
              </a:lnSpc>
            </a:pPr>
            <a:r>
              <a:rPr lang="en-US" dirty="0">
                <a:latin typeface="Symbol" panose="05050102010706020507" pitchFamily="18" charset="2"/>
                <a:ea typeface="ＭＳ Ｐゴシック" pitchFamily="34" charset="-128"/>
              </a:rPr>
              <a:t>g</a:t>
            </a:r>
            <a:r>
              <a:rPr lang="en-US" baseline="-25000" dirty="0">
                <a:ea typeface="ＭＳ Ｐゴシック" pitchFamily="34" charset="-128"/>
              </a:rPr>
              <a:t>g</a:t>
            </a:r>
            <a:r>
              <a:rPr lang="en-US" dirty="0">
                <a:ea typeface="ＭＳ Ｐゴシック" pitchFamily="34" charset="-128"/>
              </a:rPr>
              <a:t> = 1.0 for fully grouted walls</a:t>
            </a:r>
            <a:endParaRPr lang="en-US" baseline="-25000" dirty="0">
              <a:ea typeface="ＭＳ Ｐゴシック" pitchFamily="34" charset="-128"/>
            </a:endParaRPr>
          </a:p>
        </p:txBody>
      </p:sp>
      <p:sp>
        <p:nvSpPr>
          <p:cNvPr id="293891" name="Rectangle 2"/>
          <p:cNvSpPr>
            <a:spLocks noGrp="1" noChangeArrowheads="1"/>
          </p:cNvSpPr>
          <p:nvPr>
            <p:ph type="title"/>
          </p:nvPr>
        </p:nvSpPr>
        <p:spPr>
          <a:xfrm>
            <a:off x="457200" y="0"/>
            <a:ext cx="8229600" cy="1143000"/>
          </a:xfrm>
        </p:spPr>
        <p:txBody>
          <a:bodyPr/>
          <a:lstStyle/>
          <a:p>
            <a:pPr defTabSz="977900" eaLnBrk="1" hangingPunct="1"/>
            <a:r>
              <a:rPr lang="en-US" sz="3200">
                <a:solidFill>
                  <a:srgbClr val="2D2DB9"/>
                </a:solidFill>
                <a:ea typeface="ＭＳ Ｐゴシック" pitchFamily="34" charset="-128"/>
              </a:rPr>
              <a:t>Check Shear Capacity (2)</a:t>
            </a:r>
          </a:p>
        </p:txBody>
      </p:sp>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Footer Placeholder 4"/>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95938"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B4DA0C5-C891-4BF9-B2A5-D65B2BE68A30}" type="slidenum">
              <a:rPr lang="en-US" sz="900">
                <a:solidFill>
                  <a:schemeClr val="accent2"/>
                </a:solidFill>
              </a:rPr>
              <a:pPr eaLnBrk="1" hangingPunct="1"/>
              <a:t>136</a:t>
            </a:fld>
            <a:endParaRPr lang="en-US" sz="900">
              <a:solidFill>
                <a:schemeClr val="accent2"/>
              </a:solidFill>
            </a:endParaRPr>
          </a:p>
        </p:txBody>
      </p:sp>
      <p:sp>
        <p:nvSpPr>
          <p:cNvPr id="295942" name="Text Box 7"/>
          <p:cNvSpPr txBox="1">
            <a:spLocks noChangeArrowheads="1"/>
          </p:cNvSpPr>
          <p:nvPr/>
        </p:nvSpPr>
        <p:spPr bwMode="auto">
          <a:xfrm>
            <a:off x="7702550" y="3941763"/>
            <a:ext cx="1155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t>(9-24)</a:t>
            </a:r>
          </a:p>
        </p:txBody>
      </p:sp>
      <p:graphicFrame>
        <p:nvGraphicFramePr>
          <p:cNvPr id="295941" name="Object 5" descr="Vnm depends on aspect ratio.&#10;"/>
          <p:cNvGraphicFramePr>
            <a:graphicFrameLocks noGrp="1" noChangeAspect="1"/>
          </p:cNvGraphicFramePr>
          <p:nvPr>
            <p:ph sz="half" idx="2"/>
            <p:extLst>
              <p:ext uri="{D42A27DB-BD31-4B8C-83A1-F6EECF244321}">
                <p14:modId xmlns:p14="http://schemas.microsoft.com/office/powerpoint/2010/main" val="2994560759"/>
              </p:ext>
            </p:extLst>
          </p:nvPr>
        </p:nvGraphicFramePr>
        <p:xfrm>
          <a:off x="569913" y="3505200"/>
          <a:ext cx="6986587" cy="1516063"/>
        </p:xfrm>
        <a:graphic>
          <a:graphicData uri="http://schemas.openxmlformats.org/presentationml/2006/ole">
            <mc:AlternateContent xmlns:mc="http://schemas.openxmlformats.org/markup-compatibility/2006">
              <mc:Choice xmlns:v="urn:schemas-microsoft-com:vml" Requires="v">
                <p:oleObj spid="_x0000_s296008" name="Equation" r:id="rId4" imgW="2222500" imgH="482600" progId="Equation.DSMT4">
                  <p:embed/>
                </p:oleObj>
              </mc:Choice>
              <mc:Fallback>
                <p:oleObj name="Equation" r:id="rId4" imgW="2222500" imgH="482600" progId="Equation.DSMT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913" y="3505200"/>
                        <a:ext cx="6986587" cy="151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5940" name="Rectangle 3"/>
          <p:cNvSpPr>
            <a:spLocks noGrp="1" noChangeArrowheads="1"/>
          </p:cNvSpPr>
          <p:nvPr>
            <p:ph type="body" sz="half" idx="1"/>
          </p:nvPr>
        </p:nvSpPr>
        <p:spPr>
          <a:xfrm>
            <a:off x="457200" y="1955800"/>
            <a:ext cx="8229600" cy="735227"/>
          </a:xfrm>
        </p:spPr>
        <p:txBody>
          <a:bodyPr numCol="2"/>
          <a:lstStyle/>
          <a:p>
            <a:pPr marL="366713" indent="-366713" defTabSz="977900" eaLnBrk="1" hangingPunct="1"/>
            <a:r>
              <a:rPr lang="en-US" sz="2000" dirty="0" err="1">
                <a:ea typeface="ＭＳ Ｐゴシック" pitchFamily="34" charset="-128"/>
              </a:rPr>
              <a:t>V</a:t>
            </a:r>
            <a:r>
              <a:rPr lang="en-US" sz="2000" baseline="-25000" dirty="0" err="1">
                <a:ea typeface="ＭＳ Ｐゴシック" pitchFamily="34" charset="-128"/>
              </a:rPr>
              <a:t>nm</a:t>
            </a:r>
            <a:r>
              <a:rPr lang="en-US" sz="2000" dirty="0">
                <a:ea typeface="ＭＳ Ｐゴシック" pitchFamily="34" charset="-128"/>
              </a:rPr>
              <a:t> depends on (M</a:t>
            </a:r>
            <a:r>
              <a:rPr lang="en-US" sz="2000" baseline="-25000" dirty="0">
                <a:ea typeface="ＭＳ Ｐゴシック" pitchFamily="34" charset="-128"/>
              </a:rPr>
              <a:t>u</a:t>
            </a:r>
            <a:r>
              <a:rPr lang="en-US" sz="2000" dirty="0">
                <a:ea typeface="ＭＳ Ｐゴシック" pitchFamily="34" charset="-128"/>
              </a:rPr>
              <a:t> / </a:t>
            </a:r>
            <a:r>
              <a:rPr lang="en-US" sz="2000" dirty="0" err="1">
                <a:ea typeface="ＭＳ Ｐゴシック" pitchFamily="34" charset="-128"/>
              </a:rPr>
              <a:t>V</a:t>
            </a:r>
            <a:r>
              <a:rPr lang="en-US" sz="2000" baseline="-25000" dirty="0" err="1">
                <a:ea typeface="ＭＳ Ｐゴシック" pitchFamily="34" charset="-128"/>
              </a:rPr>
              <a:t>u</a:t>
            </a:r>
            <a:r>
              <a:rPr lang="en-US" sz="2000" dirty="0" err="1">
                <a:ea typeface="ＭＳ Ｐゴシック" pitchFamily="34" charset="-128"/>
              </a:rPr>
              <a:t>d</a:t>
            </a:r>
            <a:r>
              <a:rPr lang="en-US" sz="2000" baseline="-25000" dirty="0" err="1">
                <a:ea typeface="ＭＳ Ｐゴシック" pitchFamily="34" charset="-128"/>
              </a:rPr>
              <a:t>v</a:t>
            </a:r>
            <a:r>
              <a:rPr lang="en-US" sz="2000" dirty="0">
                <a:ea typeface="ＭＳ Ｐゴシック" pitchFamily="34" charset="-128"/>
              </a:rPr>
              <a:t>) ratio and axial force</a:t>
            </a:r>
          </a:p>
          <a:p>
            <a:pPr marL="366713" indent="-366713" defTabSz="977900" eaLnBrk="1" hangingPunct="1"/>
            <a:r>
              <a:rPr lang="en-US" sz="2000" dirty="0">
                <a:ea typeface="ＭＳ Ｐゴシック" pitchFamily="34" charset="-128"/>
              </a:rPr>
              <a:t>(M</a:t>
            </a:r>
            <a:r>
              <a:rPr lang="en-US" sz="2000" baseline="-25000" dirty="0">
                <a:ea typeface="ＭＳ Ｐゴシック" pitchFamily="34" charset="-128"/>
              </a:rPr>
              <a:t>u</a:t>
            </a:r>
            <a:r>
              <a:rPr lang="en-US" sz="2000" dirty="0">
                <a:ea typeface="ＭＳ Ｐゴシック" pitchFamily="34" charset="-128"/>
              </a:rPr>
              <a:t> / </a:t>
            </a:r>
            <a:r>
              <a:rPr lang="en-US" sz="2000" dirty="0" err="1">
                <a:ea typeface="ＭＳ Ｐゴシック" pitchFamily="34" charset="-128"/>
              </a:rPr>
              <a:t>V</a:t>
            </a:r>
            <a:r>
              <a:rPr lang="en-US" sz="2000" baseline="-25000" dirty="0" err="1">
                <a:ea typeface="ＭＳ Ｐゴシック" pitchFamily="34" charset="-128"/>
              </a:rPr>
              <a:t>u</a:t>
            </a:r>
            <a:r>
              <a:rPr lang="en-US" sz="2000" dirty="0" err="1">
                <a:ea typeface="ＭＳ Ｐゴシック" pitchFamily="34" charset="-128"/>
              </a:rPr>
              <a:t>d</a:t>
            </a:r>
            <a:r>
              <a:rPr lang="en-US" sz="2000" baseline="-25000" dirty="0" err="1">
                <a:ea typeface="ＭＳ Ｐゴシック" pitchFamily="34" charset="-128"/>
              </a:rPr>
              <a:t>v</a:t>
            </a:r>
            <a:r>
              <a:rPr lang="en-US" sz="2000" dirty="0">
                <a:ea typeface="ＭＳ Ｐゴシック" pitchFamily="34" charset="-128"/>
              </a:rPr>
              <a:t>) need not be taken greater than 1.0</a:t>
            </a:r>
          </a:p>
        </p:txBody>
      </p:sp>
      <p:sp>
        <p:nvSpPr>
          <p:cNvPr id="295939"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Shear Resistance from Masonry, </a:t>
            </a:r>
            <a:br>
              <a:rPr lang="en-US" sz="3200">
                <a:solidFill>
                  <a:srgbClr val="2D2DB9"/>
                </a:solidFill>
                <a:ea typeface="ＭＳ Ｐゴシック" pitchFamily="34" charset="-128"/>
              </a:rPr>
            </a:br>
            <a:r>
              <a:rPr lang="en-US" sz="3200">
                <a:solidFill>
                  <a:srgbClr val="2D2DB9"/>
                </a:solidFill>
                <a:ea typeface="ＭＳ Ｐゴシック" pitchFamily="34" charset="-128"/>
              </a:rPr>
              <a:t>V</a:t>
            </a:r>
            <a:r>
              <a:rPr lang="en-US" sz="3200" baseline="-25000">
                <a:solidFill>
                  <a:srgbClr val="2D2DB9"/>
                </a:solidFill>
                <a:ea typeface="ＭＳ Ｐゴシック" pitchFamily="34" charset="-128"/>
              </a:rPr>
              <a:t>nm</a:t>
            </a:r>
            <a:r>
              <a:rPr lang="en-US" sz="3200">
                <a:solidFill>
                  <a:srgbClr val="2D2DB9"/>
                </a:solidFill>
                <a:ea typeface="ＭＳ Ｐゴシック" pitchFamily="34" charset="-128"/>
              </a:rPr>
              <a:t> (1)</a:t>
            </a:r>
          </a:p>
        </p:txBody>
      </p:sp>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29798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12 - </a:t>
            </a:r>
            <a:fld id="{701C3B5B-929A-4524-8F89-AA724BD7DE96}" type="slidenum">
              <a:rPr lang="en-US" sz="900">
                <a:solidFill>
                  <a:schemeClr val="accent2"/>
                </a:solidFill>
              </a:rPr>
              <a:pPr eaLnBrk="1" hangingPunct="1"/>
              <a:t>137</a:t>
            </a:fld>
            <a:endParaRPr lang="en-US" sz="900">
              <a:solidFill>
                <a:schemeClr val="accent2"/>
              </a:solidFill>
            </a:endParaRPr>
          </a:p>
        </p:txBody>
      </p:sp>
      <p:grpSp>
        <p:nvGrpSpPr>
          <p:cNvPr id="297989" name="Group 5" descr="Plot with Mu/Vudv on the x-axis and Vn/(hLw x sqrt(f’m)) on the y-axis is shown.&#10;"/>
          <p:cNvGrpSpPr>
            <a:grpSpLocks/>
          </p:cNvGrpSpPr>
          <p:nvPr/>
        </p:nvGrpSpPr>
        <p:grpSpPr bwMode="auto">
          <a:xfrm>
            <a:off x="993775" y="2955925"/>
            <a:ext cx="7267575" cy="3160713"/>
            <a:chOff x="228" y="1269"/>
            <a:chExt cx="5031" cy="2188"/>
          </a:xfrm>
        </p:grpSpPr>
        <p:sp>
          <p:nvSpPr>
            <p:cNvPr id="297991" name="Text Box 6"/>
            <p:cNvSpPr txBox="1">
              <a:spLocks noChangeArrowheads="1"/>
            </p:cNvSpPr>
            <p:nvPr/>
          </p:nvSpPr>
          <p:spPr bwMode="auto">
            <a:xfrm>
              <a:off x="228" y="1283"/>
              <a:ext cx="1311"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b="1"/>
                <a:t>V</a:t>
              </a:r>
              <a:r>
                <a:rPr lang="en-US" sz="2000" b="1" baseline="-25000"/>
                <a:t>n</a:t>
              </a:r>
              <a:r>
                <a:rPr lang="en-US" sz="2000" b="1"/>
                <a:t> / h L</a:t>
              </a:r>
              <a:r>
                <a:rPr lang="en-US" sz="2000" b="1" baseline="-25000"/>
                <a:t>w</a:t>
              </a:r>
              <a:r>
                <a:rPr lang="en-US" sz="2000" b="1"/>
                <a:t> </a:t>
              </a:r>
              <a:r>
                <a:rPr lang="en-US" sz="2000" b="1">
                  <a:sym typeface="Symbol" pitchFamily="18" charset="2"/>
                </a:rPr>
                <a:t> f</a:t>
              </a:r>
              <a:r>
                <a:rPr lang="en-US" sz="2000" b="1" baseline="-25000">
                  <a:sym typeface="Symbol" pitchFamily="18" charset="2"/>
                </a:rPr>
                <a:t>m</a:t>
              </a:r>
              <a:r>
                <a:rPr lang="ja-JP" altLang="en-US" sz="2000" b="1">
                  <a:sym typeface="Symbol" pitchFamily="18" charset="2"/>
                </a:rPr>
                <a:t>’</a:t>
              </a:r>
              <a:r>
                <a:rPr lang="en-US" altLang="ja-JP" sz="2000" b="1">
                  <a:sym typeface="Symbol" pitchFamily="18" charset="2"/>
                </a:rPr>
                <a:t>  </a:t>
              </a:r>
              <a:endParaRPr lang="en-US" sz="2000" b="1"/>
            </a:p>
          </p:txBody>
        </p:sp>
        <p:grpSp>
          <p:nvGrpSpPr>
            <p:cNvPr id="297992" name="Group 7"/>
            <p:cNvGrpSpPr>
              <a:grpSpLocks/>
            </p:cNvGrpSpPr>
            <p:nvPr/>
          </p:nvGrpSpPr>
          <p:grpSpPr bwMode="auto">
            <a:xfrm>
              <a:off x="1610" y="1269"/>
              <a:ext cx="53" cy="1888"/>
              <a:chOff x="1610" y="1549"/>
              <a:chExt cx="53" cy="1888"/>
            </a:xfrm>
          </p:grpSpPr>
          <p:sp>
            <p:nvSpPr>
              <p:cNvPr id="298016" name="Line 8"/>
              <p:cNvSpPr>
                <a:spLocks noChangeShapeType="1"/>
              </p:cNvSpPr>
              <p:nvPr/>
            </p:nvSpPr>
            <p:spPr bwMode="auto">
              <a:xfrm flipV="1">
                <a:off x="1663" y="1549"/>
                <a:ext cx="0" cy="1888"/>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8017" name="Line 9"/>
              <p:cNvSpPr>
                <a:spLocks noChangeShapeType="1"/>
              </p:cNvSpPr>
              <p:nvPr/>
            </p:nvSpPr>
            <p:spPr bwMode="auto">
              <a:xfrm flipH="1">
                <a:off x="1610" y="1707"/>
                <a:ext cx="53"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18" name="Line 10"/>
              <p:cNvSpPr>
                <a:spLocks noChangeShapeType="1"/>
              </p:cNvSpPr>
              <p:nvPr/>
            </p:nvSpPr>
            <p:spPr bwMode="auto">
              <a:xfrm flipH="1">
                <a:off x="1610" y="2049"/>
                <a:ext cx="53"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19" name="Line 11"/>
              <p:cNvSpPr>
                <a:spLocks noChangeShapeType="1"/>
              </p:cNvSpPr>
              <p:nvPr/>
            </p:nvSpPr>
            <p:spPr bwMode="auto">
              <a:xfrm flipH="1">
                <a:off x="1610" y="2392"/>
                <a:ext cx="53"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20" name="Line 12"/>
              <p:cNvSpPr>
                <a:spLocks noChangeShapeType="1"/>
              </p:cNvSpPr>
              <p:nvPr/>
            </p:nvSpPr>
            <p:spPr bwMode="auto">
              <a:xfrm flipH="1">
                <a:off x="1610" y="2734"/>
                <a:ext cx="53"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21" name="Line 13"/>
              <p:cNvSpPr>
                <a:spLocks noChangeShapeType="1"/>
              </p:cNvSpPr>
              <p:nvPr/>
            </p:nvSpPr>
            <p:spPr bwMode="auto">
              <a:xfrm flipH="1">
                <a:off x="1610" y="3077"/>
                <a:ext cx="53" cy="0"/>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grpSp>
        <p:sp>
          <p:nvSpPr>
            <p:cNvPr id="297993" name="Text Box 14"/>
            <p:cNvSpPr txBox="1">
              <a:spLocks noChangeArrowheads="1"/>
            </p:cNvSpPr>
            <p:nvPr/>
          </p:nvSpPr>
          <p:spPr bwMode="auto">
            <a:xfrm>
              <a:off x="1327" y="1304"/>
              <a:ext cx="28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10</a:t>
              </a:r>
            </a:p>
          </p:txBody>
        </p:sp>
        <p:sp>
          <p:nvSpPr>
            <p:cNvPr id="297994" name="Text Box 15"/>
            <p:cNvSpPr txBox="1">
              <a:spLocks noChangeArrowheads="1"/>
            </p:cNvSpPr>
            <p:nvPr/>
          </p:nvSpPr>
          <p:spPr bwMode="auto">
            <a:xfrm>
              <a:off x="1389" y="1647"/>
              <a:ext cx="2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8</a:t>
              </a:r>
            </a:p>
          </p:txBody>
        </p:sp>
        <p:sp>
          <p:nvSpPr>
            <p:cNvPr id="297995" name="Text Box 16"/>
            <p:cNvSpPr txBox="1">
              <a:spLocks noChangeArrowheads="1"/>
            </p:cNvSpPr>
            <p:nvPr/>
          </p:nvSpPr>
          <p:spPr bwMode="auto">
            <a:xfrm>
              <a:off x="1389" y="1990"/>
              <a:ext cx="2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6</a:t>
              </a:r>
            </a:p>
          </p:txBody>
        </p:sp>
        <p:sp>
          <p:nvSpPr>
            <p:cNvPr id="297996" name="Text Box 17"/>
            <p:cNvSpPr txBox="1">
              <a:spLocks noChangeArrowheads="1"/>
            </p:cNvSpPr>
            <p:nvPr/>
          </p:nvSpPr>
          <p:spPr bwMode="auto">
            <a:xfrm>
              <a:off x="1389" y="2332"/>
              <a:ext cx="2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4</a:t>
              </a:r>
            </a:p>
          </p:txBody>
        </p:sp>
        <p:sp>
          <p:nvSpPr>
            <p:cNvPr id="297997" name="Text Box 18"/>
            <p:cNvSpPr txBox="1">
              <a:spLocks noChangeArrowheads="1"/>
            </p:cNvSpPr>
            <p:nvPr/>
          </p:nvSpPr>
          <p:spPr bwMode="auto">
            <a:xfrm>
              <a:off x="1389" y="2675"/>
              <a:ext cx="2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2</a:t>
              </a:r>
            </a:p>
          </p:txBody>
        </p:sp>
        <p:grpSp>
          <p:nvGrpSpPr>
            <p:cNvPr id="297998" name="Group 19"/>
            <p:cNvGrpSpPr>
              <a:grpSpLocks/>
            </p:cNvGrpSpPr>
            <p:nvPr/>
          </p:nvGrpSpPr>
          <p:grpSpPr bwMode="auto">
            <a:xfrm>
              <a:off x="1335" y="2982"/>
              <a:ext cx="2916" cy="233"/>
              <a:chOff x="1335" y="3262"/>
              <a:chExt cx="2916" cy="233"/>
            </a:xfrm>
          </p:grpSpPr>
          <p:sp>
            <p:nvSpPr>
              <p:cNvPr id="298011" name="Line 20"/>
              <p:cNvSpPr>
                <a:spLocks noChangeShapeType="1"/>
              </p:cNvSpPr>
              <p:nvPr/>
            </p:nvSpPr>
            <p:spPr bwMode="auto">
              <a:xfrm>
                <a:off x="1521" y="3384"/>
                <a:ext cx="2730" cy="0"/>
              </a:xfrm>
              <a:prstGeom prst="line">
                <a:avLst/>
              </a:prstGeom>
              <a:noFill/>
              <a:ln w="12700">
                <a:solidFill>
                  <a:schemeClr val="bg2"/>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298012" name="Line 21"/>
              <p:cNvSpPr>
                <a:spLocks noChangeShapeType="1"/>
              </p:cNvSpPr>
              <p:nvPr/>
            </p:nvSpPr>
            <p:spPr bwMode="auto">
              <a:xfrm>
                <a:off x="2228" y="3393"/>
                <a:ext cx="0" cy="53"/>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13" name="Line 22"/>
              <p:cNvSpPr>
                <a:spLocks noChangeShapeType="1"/>
              </p:cNvSpPr>
              <p:nvPr/>
            </p:nvSpPr>
            <p:spPr bwMode="auto">
              <a:xfrm>
                <a:off x="3076" y="3393"/>
                <a:ext cx="0" cy="53"/>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14" name="Line 23"/>
              <p:cNvSpPr>
                <a:spLocks noChangeShapeType="1"/>
              </p:cNvSpPr>
              <p:nvPr/>
            </p:nvSpPr>
            <p:spPr bwMode="auto">
              <a:xfrm>
                <a:off x="3977" y="3393"/>
                <a:ext cx="0" cy="53"/>
              </a:xfrm>
              <a:prstGeom prst="line">
                <a:avLst/>
              </a:prstGeom>
              <a:noFill/>
              <a:ln w="12700">
                <a:solidFill>
                  <a:schemeClr val="bg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15" name="Text Box 24"/>
              <p:cNvSpPr txBox="1">
                <a:spLocks noChangeArrowheads="1"/>
              </p:cNvSpPr>
              <p:nvPr/>
            </p:nvSpPr>
            <p:spPr bwMode="auto">
              <a:xfrm>
                <a:off x="1335" y="3262"/>
                <a:ext cx="2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0</a:t>
                </a:r>
              </a:p>
            </p:txBody>
          </p:sp>
        </p:grpSp>
        <p:sp>
          <p:nvSpPr>
            <p:cNvPr id="297999" name="Text Box 25"/>
            <p:cNvSpPr txBox="1">
              <a:spLocks noChangeArrowheads="1"/>
            </p:cNvSpPr>
            <p:nvPr/>
          </p:nvSpPr>
          <p:spPr bwMode="auto">
            <a:xfrm>
              <a:off x="2123" y="3158"/>
              <a:ext cx="3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0.5</a:t>
              </a:r>
            </a:p>
          </p:txBody>
        </p:sp>
        <p:sp>
          <p:nvSpPr>
            <p:cNvPr id="298000" name="Text Box 26"/>
            <p:cNvSpPr txBox="1">
              <a:spLocks noChangeArrowheads="1"/>
            </p:cNvSpPr>
            <p:nvPr/>
          </p:nvSpPr>
          <p:spPr bwMode="auto">
            <a:xfrm>
              <a:off x="3872" y="3158"/>
              <a:ext cx="3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1.5</a:t>
              </a:r>
            </a:p>
          </p:txBody>
        </p:sp>
        <p:sp>
          <p:nvSpPr>
            <p:cNvPr id="298001" name="Text Box 27"/>
            <p:cNvSpPr txBox="1">
              <a:spLocks noChangeArrowheads="1"/>
            </p:cNvSpPr>
            <p:nvPr/>
          </p:nvSpPr>
          <p:spPr bwMode="auto">
            <a:xfrm>
              <a:off x="2971" y="3158"/>
              <a:ext cx="3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1.0</a:t>
              </a:r>
            </a:p>
          </p:txBody>
        </p:sp>
        <p:sp>
          <p:nvSpPr>
            <p:cNvPr id="298002" name="Text Box 28"/>
            <p:cNvSpPr txBox="1">
              <a:spLocks noChangeArrowheads="1"/>
            </p:cNvSpPr>
            <p:nvPr/>
          </p:nvSpPr>
          <p:spPr bwMode="auto">
            <a:xfrm>
              <a:off x="4362" y="3038"/>
              <a:ext cx="897"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b="1"/>
                <a:t>M</a:t>
              </a:r>
              <a:r>
                <a:rPr lang="en-US" sz="2000" b="1" baseline="-25000"/>
                <a:t>u</a:t>
              </a:r>
              <a:r>
                <a:rPr lang="en-US" sz="2000" b="1"/>
                <a:t> / V</a:t>
              </a:r>
              <a:r>
                <a:rPr lang="en-US" sz="2000" b="1" baseline="-25000"/>
                <a:t>u</a:t>
              </a:r>
              <a:r>
                <a:rPr lang="en-US" sz="2000" b="1"/>
                <a:t> d</a:t>
              </a:r>
              <a:r>
                <a:rPr lang="en-US" sz="2000" b="1" baseline="-25000"/>
                <a:t>v</a:t>
              </a:r>
            </a:p>
          </p:txBody>
        </p:sp>
        <p:sp>
          <p:nvSpPr>
            <p:cNvPr id="298003" name="Line 29"/>
            <p:cNvSpPr>
              <a:spLocks noChangeShapeType="1"/>
            </p:cNvSpPr>
            <p:nvPr/>
          </p:nvSpPr>
          <p:spPr bwMode="auto">
            <a:xfrm>
              <a:off x="1660" y="2457"/>
              <a:ext cx="2698" cy="0"/>
            </a:xfrm>
            <a:prstGeom prst="line">
              <a:avLst/>
            </a:prstGeom>
            <a:noFill/>
            <a:ln w="12700">
              <a:solidFill>
                <a:schemeClr val="bg2"/>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04" name="Text Box 30"/>
            <p:cNvSpPr txBox="1">
              <a:spLocks noChangeArrowheads="1"/>
            </p:cNvSpPr>
            <p:nvPr/>
          </p:nvSpPr>
          <p:spPr bwMode="auto">
            <a:xfrm>
              <a:off x="4511" y="2344"/>
              <a:ext cx="3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4.0</a:t>
              </a:r>
            </a:p>
          </p:txBody>
        </p:sp>
        <p:sp>
          <p:nvSpPr>
            <p:cNvPr id="298005" name="Line 31"/>
            <p:cNvSpPr>
              <a:spLocks noChangeShapeType="1"/>
            </p:cNvSpPr>
            <p:nvPr/>
          </p:nvSpPr>
          <p:spPr bwMode="auto">
            <a:xfrm flipV="1">
              <a:off x="3080" y="1920"/>
              <a:ext cx="0" cy="1184"/>
            </a:xfrm>
            <a:prstGeom prst="line">
              <a:avLst/>
            </a:prstGeom>
            <a:noFill/>
            <a:ln w="12700">
              <a:solidFill>
                <a:schemeClr val="bg2"/>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06" name="Line 32"/>
            <p:cNvSpPr>
              <a:spLocks noChangeShapeType="1"/>
            </p:cNvSpPr>
            <p:nvPr/>
          </p:nvSpPr>
          <p:spPr bwMode="auto">
            <a:xfrm>
              <a:off x="1660" y="2121"/>
              <a:ext cx="2698" cy="0"/>
            </a:xfrm>
            <a:prstGeom prst="line">
              <a:avLst/>
            </a:prstGeom>
            <a:noFill/>
            <a:ln w="12700">
              <a:solidFill>
                <a:schemeClr val="bg2"/>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07" name="Line 33"/>
            <p:cNvSpPr>
              <a:spLocks noChangeShapeType="1"/>
            </p:cNvSpPr>
            <p:nvPr/>
          </p:nvSpPr>
          <p:spPr bwMode="auto">
            <a:xfrm flipV="1">
              <a:off x="1936" y="1928"/>
              <a:ext cx="0" cy="1184"/>
            </a:xfrm>
            <a:prstGeom prst="line">
              <a:avLst/>
            </a:prstGeom>
            <a:noFill/>
            <a:ln w="12700">
              <a:solidFill>
                <a:schemeClr val="bg2"/>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298008" name="Freeform 34"/>
            <p:cNvSpPr>
              <a:spLocks/>
            </p:cNvSpPr>
            <p:nvPr/>
          </p:nvSpPr>
          <p:spPr bwMode="auto">
            <a:xfrm>
              <a:off x="1664" y="2116"/>
              <a:ext cx="2668" cy="340"/>
            </a:xfrm>
            <a:custGeom>
              <a:avLst/>
              <a:gdLst>
                <a:gd name="T0" fmla="*/ 0 w 2668"/>
                <a:gd name="T1" fmla="*/ 0 h 340"/>
                <a:gd name="T2" fmla="*/ 268 w 2668"/>
                <a:gd name="T3" fmla="*/ 4 h 340"/>
                <a:gd name="T4" fmla="*/ 1420 w 2668"/>
                <a:gd name="T5" fmla="*/ 340 h 340"/>
                <a:gd name="T6" fmla="*/ 2668 w 2668"/>
                <a:gd name="T7" fmla="*/ 336 h 340"/>
                <a:gd name="T8" fmla="*/ 0 60000 65536"/>
                <a:gd name="T9" fmla="*/ 0 60000 65536"/>
                <a:gd name="T10" fmla="*/ 0 60000 65536"/>
                <a:gd name="T11" fmla="*/ 0 60000 65536"/>
                <a:gd name="T12" fmla="*/ 0 w 2668"/>
                <a:gd name="T13" fmla="*/ 0 h 340"/>
                <a:gd name="T14" fmla="*/ 2668 w 2668"/>
                <a:gd name="T15" fmla="*/ 340 h 340"/>
              </a:gdLst>
              <a:ahLst/>
              <a:cxnLst>
                <a:cxn ang="T8">
                  <a:pos x="T0" y="T1"/>
                </a:cxn>
                <a:cxn ang="T9">
                  <a:pos x="T2" y="T3"/>
                </a:cxn>
                <a:cxn ang="T10">
                  <a:pos x="T4" y="T5"/>
                </a:cxn>
                <a:cxn ang="T11">
                  <a:pos x="T6" y="T7"/>
                </a:cxn>
              </a:cxnLst>
              <a:rect l="T12" t="T13" r="T14" b="T15"/>
              <a:pathLst>
                <a:path w="2668" h="340">
                  <a:moveTo>
                    <a:pt x="0" y="0"/>
                  </a:moveTo>
                  <a:lnTo>
                    <a:pt x="268" y="4"/>
                  </a:lnTo>
                  <a:lnTo>
                    <a:pt x="1420" y="340"/>
                  </a:lnTo>
                  <a:lnTo>
                    <a:pt x="2668" y="336"/>
                  </a:lnTo>
                </a:path>
              </a:pathLst>
            </a:custGeom>
            <a:noFill/>
            <a:ln w="28575" cap="flat"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8009" name="Text Box 35"/>
            <p:cNvSpPr txBox="1">
              <a:spLocks noChangeArrowheads="1"/>
            </p:cNvSpPr>
            <p:nvPr/>
          </p:nvSpPr>
          <p:spPr bwMode="auto">
            <a:xfrm>
              <a:off x="1751" y="3224"/>
              <a:ext cx="40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0.25</a:t>
              </a:r>
            </a:p>
          </p:txBody>
        </p:sp>
        <p:sp>
          <p:nvSpPr>
            <p:cNvPr id="298010" name="Text Box 36"/>
            <p:cNvSpPr txBox="1">
              <a:spLocks noChangeArrowheads="1"/>
            </p:cNvSpPr>
            <p:nvPr/>
          </p:nvSpPr>
          <p:spPr bwMode="auto">
            <a:xfrm>
              <a:off x="4511" y="2024"/>
              <a:ext cx="3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b="1"/>
                <a:t>6.0</a:t>
              </a:r>
            </a:p>
          </p:txBody>
        </p:sp>
      </p:grpSp>
      <p:sp>
        <p:nvSpPr>
          <p:cNvPr id="297986" name="Content Placeholder 2"/>
          <p:cNvSpPr>
            <a:spLocks noGrp="1"/>
          </p:cNvSpPr>
          <p:nvPr>
            <p:ph idx="1"/>
          </p:nvPr>
        </p:nvSpPr>
        <p:spPr/>
        <p:txBody>
          <a:bodyPr/>
          <a:lstStyle/>
          <a:p>
            <a:pPr marL="366713" indent="-366713" defTabSz="977900" eaLnBrk="1" hangingPunct="1"/>
            <a:r>
              <a:rPr lang="en-US">
                <a:ea typeface="ＭＳ Ｐゴシック" pitchFamily="34" charset="-128"/>
              </a:rPr>
              <a:t>V</a:t>
            </a:r>
            <a:r>
              <a:rPr lang="en-US" baseline="-25000">
                <a:ea typeface="ＭＳ Ｐゴシック" pitchFamily="34" charset="-128"/>
              </a:rPr>
              <a:t>n</a:t>
            </a:r>
            <a:r>
              <a:rPr lang="en-US">
                <a:ea typeface="ＭＳ Ｐゴシック" pitchFamily="34" charset="-128"/>
              </a:rPr>
              <a:t> = resistance from masonry (V</a:t>
            </a:r>
            <a:r>
              <a:rPr lang="en-US" baseline="-25000">
                <a:ea typeface="ＭＳ Ｐゴシック" pitchFamily="34" charset="-128"/>
              </a:rPr>
              <a:t>nm</a:t>
            </a:r>
            <a:r>
              <a:rPr lang="en-US">
                <a:ea typeface="ＭＳ Ｐゴシック" pitchFamily="34" charset="-128"/>
              </a:rPr>
              <a:t>) plus resistance from reinforcement (V</a:t>
            </a:r>
            <a:r>
              <a:rPr lang="en-US" baseline="-25000">
                <a:ea typeface="ＭＳ Ｐゴシック" pitchFamily="34" charset="-128"/>
              </a:rPr>
              <a:t>ns</a:t>
            </a:r>
            <a:r>
              <a:rPr lang="en-US">
                <a:ea typeface="ＭＳ Ｐゴシック" pitchFamily="34" charset="-128"/>
              </a:rPr>
              <a:t>)</a:t>
            </a:r>
            <a:endParaRPr lang="en-US">
              <a:ea typeface="ＭＳ Ｐゴシック" pitchFamily="34" charset="-128"/>
              <a:sym typeface="Symbol" pitchFamily="18" charset="2"/>
            </a:endParaRPr>
          </a:p>
          <a:p>
            <a:pPr marL="366713" indent="-366713" defTabSz="977900" eaLnBrk="1" hangingPunct="1"/>
            <a:r>
              <a:rPr lang="en-US">
                <a:ea typeface="ＭＳ Ｐゴシック" pitchFamily="34" charset="-128"/>
              </a:rPr>
              <a:t>Upper limit on V</a:t>
            </a:r>
            <a:r>
              <a:rPr lang="en-US" baseline="-25000">
                <a:ea typeface="ＭＳ Ｐゴシック" pitchFamily="34" charset="-128"/>
              </a:rPr>
              <a:t>n</a:t>
            </a:r>
            <a:r>
              <a:rPr lang="en-US">
                <a:ea typeface="ＭＳ Ｐゴシック" pitchFamily="34" charset="-128"/>
              </a:rPr>
              <a:t> depends on (</a:t>
            </a:r>
            <a:r>
              <a:rPr lang="en-US" sz="2000">
                <a:ea typeface="ＭＳ Ｐゴシック" pitchFamily="34" charset="-128"/>
              </a:rPr>
              <a:t>M</a:t>
            </a:r>
            <a:r>
              <a:rPr lang="en-US" sz="2000" baseline="-25000">
                <a:ea typeface="ＭＳ Ｐゴシック" pitchFamily="34" charset="-128"/>
              </a:rPr>
              <a:t>u</a:t>
            </a:r>
            <a:r>
              <a:rPr lang="en-US" sz="2000">
                <a:ea typeface="ＭＳ Ｐゴシック" pitchFamily="34" charset="-128"/>
              </a:rPr>
              <a:t> / V</a:t>
            </a:r>
            <a:r>
              <a:rPr lang="en-US" sz="2000" baseline="-25000">
                <a:ea typeface="ＭＳ Ｐゴシック" pitchFamily="34" charset="-128"/>
              </a:rPr>
              <a:t>u</a:t>
            </a:r>
            <a:r>
              <a:rPr lang="en-US" sz="2000">
                <a:ea typeface="ＭＳ Ｐゴシック" pitchFamily="34" charset="-128"/>
              </a:rPr>
              <a:t> d</a:t>
            </a:r>
            <a:r>
              <a:rPr lang="en-US" sz="2000" baseline="-25000">
                <a:ea typeface="ＭＳ Ｐゴシック" pitchFamily="34" charset="-128"/>
              </a:rPr>
              <a:t>v</a:t>
            </a:r>
            <a:r>
              <a:rPr lang="en-US">
                <a:ea typeface="ＭＳ Ｐゴシック" pitchFamily="34" charset="-128"/>
              </a:rPr>
              <a:t>) ratio</a:t>
            </a:r>
          </a:p>
        </p:txBody>
      </p:sp>
      <p:sp>
        <p:nvSpPr>
          <p:cNvPr id="297985" name="Title 1"/>
          <p:cNvSpPr>
            <a:spLocks noGrp="1"/>
          </p:cNvSpPr>
          <p:nvPr>
            <p:ph type="title"/>
          </p:nvPr>
        </p:nvSpPr>
        <p:spPr/>
        <p:txBody>
          <a:bodyPr/>
          <a:lstStyle/>
          <a:p>
            <a:r>
              <a:rPr lang="en-US" sz="3200">
                <a:solidFill>
                  <a:srgbClr val="2D2DB9"/>
                </a:solidFill>
                <a:ea typeface="ＭＳ Ｐゴシック" pitchFamily="34" charset="-128"/>
              </a:rPr>
              <a:t>Total Shear Resistance, V</a:t>
            </a:r>
            <a:r>
              <a:rPr lang="en-US" sz="3200" baseline="-25000">
                <a:solidFill>
                  <a:srgbClr val="2D2DB9"/>
                </a:solidFill>
                <a:ea typeface="ＭＳ Ｐゴシック" pitchFamily="34" charset="-128"/>
              </a:rPr>
              <a:t>n</a:t>
            </a:r>
            <a:r>
              <a:rPr lang="en-US" sz="3200">
                <a:solidFill>
                  <a:srgbClr val="2D2DB9"/>
                </a:solidFill>
                <a:ea typeface="ＭＳ Ｐゴシック" pitchFamily="34" charset="-128"/>
              </a:rPr>
              <a:t> (1)</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0003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0CF2DFB-25C1-421A-8575-49C75C37D963}" type="slidenum">
              <a:rPr lang="en-US" sz="900">
                <a:solidFill>
                  <a:schemeClr val="accent2"/>
                </a:solidFill>
              </a:rPr>
              <a:pPr eaLnBrk="1" hangingPunct="1"/>
              <a:t>138</a:t>
            </a:fld>
            <a:endParaRPr lang="en-US" sz="900">
              <a:solidFill>
                <a:schemeClr val="accent2"/>
              </a:solidFill>
            </a:endParaRPr>
          </a:p>
        </p:txBody>
      </p:sp>
      <p:sp>
        <p:nvSpPr>
          <p:cNvPr id="300036" name="Rectangle 3"/>
          <p:cNvSpPr>
            <a:spLocks noGrp="1" noChangeArrowheads="1"/>
          </p:cNvSpPr>
          <p:nvPr>
            <p:ph type="body" idx="1"/>
          </p:nvPr>
        </p:nvSpPr>
        <p:spPr>
          <a:xfrm>
            <a:off x="685800" y="1828800"/>
            <a:ext cx="7924800" cy="2438400"/>
          </a:xfrm>
        </p:spPr>
        <p:txBody>
          <a:bodyPr/>
          <a:lstStyle/>
          <a:p>
            <a:pPr marL="366713" indent="-366713" defTabSz="977900" eaLnBrk="1" hangingPunct="1"/>
            <a:r>
              <a:rPr lang="en-US">
                <a:ea typeface="ＭＳ Ｐゴシック" pitchFamily="34" charset="-128"/>
              </a:rPr>
              <a:t>Cover</a:t>
            </a:r>
          </a:p>
          <a:p>
            <a:pPr marL="366713" indent="-366713" defTabSz="977900" eaLnBrk="1" hangingPunct="1"/>
            <a:r>
              <a:rPr lang="en-US">
                <a:ea typeface="ＭＳ Ｐゴシック" pitchFamily="34" charset="-128"/>
              </a:rPr>
              <a:t>Placement of flexural and shear reinforcement</a:t>
            </a:r>
          </a:p>
          <a:p>
            <a:pPr marL="366713" indent="-366713" defTabSz="977900" eaLnBrk="1" hangingPunct="1"/>
            <a:r>
              <a:rPr lang="en-US">
                <a:ea typeface="ＭＳ Ｐゴシック" pitchFamily="34" charset="-128"/>
              </a:rPr>
              <a:t>Boundary elements not required:</a:t>
            </a:r>
          </a:p>
          <a:p>
            <a:pPr marL="795338" lvl="1" indent="-306388" defTabSz="977900" eaLnBrk="1" hangingPunct="1">
              <a:buClr>
                <a:srgbClr val="FF0000"/>
              </a:buClr>
            </a:pPr>
            <a:r>
              <a:rPr lang="en-US">
                <a:ea typeface="ＭＳ Ｐゴシック" pitchFamily="34" charset="-128"/>
              </a:rPr>
              <a:t>Ductility demand is low</a:t>
            </a:r>
          </a:p>
          <a:p>
            <a:pPr marL="795338" lvl="1" indent="-306388" defTabSz="977900" eaLnBrk="1" hangingPunct="1">
              <a:buClr>
                <a:srgbClr val="FF0000"/>
              </a:buClr>
            </a:pPr>
            <a:r>
              <a:rPr lang="en-US">
                <a:ea typeface="ＭＳ Ｐゴシック" pitchFamily="34" charset="-128"/>
              </a:rPr>
              <a:t>Maximum flexural reinforcement is closely controlled to delay the onset of toe crushing</a:t>
            </a:r>
          </a:p>
        </p:txBody>
      </p:sp>
      <p:sp>
        <p:nvSpPr>
          <p:cNvPr id="300035" name="Rectangle 2"/>
          <p:cNvSpPr>
            <a:spLocks noGrp="1" noChangeArrowheads="1"/>
          </p:cNvSpPr>
          <p:nvPr>
            <p:ph type="title"/>
          </p:nvPr>
        </p:nvSpPr>
        <p:spPr/>
        <p:txBody>
          <a:bodyPr/>
          <a:lstStyle/>
          <a:p>
            <a:pPr defTabSz="977900" eaLnBrk="1" hangingPunct="1"/>
            <a:r>
              <a:rPr lang="en-US" sz="3200">
                <a:solidFill>
                  <a:srgbClr val="2D2DB9"/>
                </a:solidFill>
                <a:ea typeface="ＭＳ Ｐゴシック" pitchFamily="34" charset="-128"/>
              </a:rPr>
              <a:t>Check Detailing</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0208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FC9D14B-0EA9-4226-899D-150A6AC368EA}" type="slidenum">
              <a:rPr lang="en-US" sz="900">
                <a:solidFill>
                  <a:schemeClr val="accent2"/>
                </a:solidFill>
              </a:rPr>
              <a:pPr eaLnBrk="1" hangingPunct="1"/>
              <a:t>139</a:t>
            </a:fld>
            <a:endParaRPr lang="en-US" sz="900">
              <a:solidFill>
                <a:schemeClr val="accent2"/>
              </a:solidFill>
            </a:endParaRPr>
          </a:p>
        </p:txBody>
      </p:sp>
      <p:sp>
        <p:nvSpPr>
          <p:cNvPr id="302084" name="Rectangle 3"/>
          <p:cNvSpPr>
            <a:spLocks noGrp="1" noChangeArrowheads="1"/>
          </p:cNvSpPr>
          <p:nvPr>
            <p:ph type="body" idx="1"/>
          </p:nvPr>
        </p:nvSpPr>
        <p:spPr>
          <a:xfrm>
            <a:off x="370767" y="971550"/>
            <a:ext cx="8402466" cy="5195888"/>
          </a:xfrm>
        </p:spPr>
        <p:txBody>
          <a:bodyPr/>
          <a:lstStyle/>
          <a:p>
            <a:pPr marL="366713" indent="-366713" defTabSz="977900" eaLnBrk="1" hangingPunct="1"/>
            <a:r>
              <a:rPr lang="en-US" dirty="0">
                <a:ea typeface="ＭＳ Ｐゴシック" pitchFamily="34" charset="-128"/>
              </a:rPr>
              <a:t>Cover:</a:t>
            </a:r>
          </a:p>
          <a:p>
            <a:pPr marL="795338" lvl="1" indent="-306388" defTabSz="977900" eaLnBrk="1" hangingPunct="1">
              <a:buClr>
                <a:srgbClr val="FF0000"/>
              </a:buClr>
            </a:pPr>
            <a:r>
              <a:rPr lang="en-US" dirty="0">
                <a:ea typeface="ＭＳ Ｐゴシック" pitchFamily="34" charset="-128"/>
              </a:rPr>
              <a:t>Automatically satisfied by putting reinforcement in grouted cells</a:t>
            </a:r>
          </a:p>
          <a:p>
            <a:pPr marL="366713" indent="-366713" defTabSz="977900" eaLnBrk="1" hangingPunct="1"/>
            <a:r>
              <a:rPr lang="en-US" dirty="0">
                <a:ea typeface="ＭＳ Ｐゴシック" pitchFamily="34" charset="-128"/>
              </a:rPr>
              <a:t>Placement of flexural and shear reinforcement:</a:t>
            </a:r>
          </a:p>
          <a:p>
            <a:pPr marL="795338" lvl="1" indent="-306388" defTabSz="977900" eaLnBrk="1" hangingPunct="1">
              <a:buClr>
                <a:srgbClr val="FF0000"/>
              </a:buClr>
            </a:pPr>
            <a:r>
              <a:rPr lang="en-US" dirty="0">
                <a:ea typeface="ＭＳ Ｐゴシック" pitchFamily="34" charset="-128"/>
              </a:rPr>
              <a:t>Minimum flexural reinforcement and spacing dictated by Seismic Design Category</a:t>
            </a:r>
          </a:p>
          <a:p>
            <a:pPr marL="795338" lvl="1" indent="-306388" defTabSz="977900" eaLnBrk="1" hangingPunct="1">
              <a:buClr>
                <a:srgbClr val="FF0000"/>
              </a:buClr>
            </a:pPr>
            <a:r>
              <a:rPr lang="en-US" dirty="0">
                <a:ea typeface="ＭＳ Ｐゴシック" pitchFamily="34" charset="-128"/>
              </a:rPr>
              <a:t>Flexural reinforcement placed in single curtain.  Typical reinforcement for SDC D would be at least #4 bars @ 48 in.</a:t>
            </a:r>
          </a:p>
          <a:p>
            <a:pPr marL="795338" lvl="1" indent="-306388" defTabSz="977900" eaLnBrk="1" hangingPunct="1">
              <a:buClr>
                <a:srgbClr val="FF0000"/>
              </a:buClr>
            </a:pPr>
            <a:r>
              <a:rPr lang="en-US" dirty="0">
                <a:ea typeface="ＭＳ Ｐゴシック" pitchFamily="34" charset="-128"/>
              </a:rPr>
              <a:t>Place horizontal reinforcement in single curtain. Typical  reinforcement for SDC D would be at least #4 bars @ 48 in.</a:t>
            </a:r>
          </a:p>
          <a:p>
            <a:pPr marL="795338" lvl="1" indent="-306388" defTabSz="977900" eaLnBrk="1" hangingPunct="1">
              <a:buClr>
                <a:srgbClr val="FF0000"/>
              </a:buClr>
            </a:pPr>
            <a:r>
              <a:rPr lang="en-US" dirty="0">
                <a:ea typeface="ＭＳ Ｐゴシック" pitchFamily="34" charset="-128"/>
              </a:rPr>
              <a:t>Add more flexural reinforcement if required, usually uniformly distributed.</a:t>
            </a:r>
          </a:p>
        </p:txBody>
      </p:sp>
      <p:sp>
        <p:nvSpPr>
          <p:cNvPr id="302083" name="Rectangle 2"/>
          <p:cNvSpPr>
            <a:spLocks noGrp="1" noChangeArrowheads="1"/>
          </p:cNvSpPr>
          <p:nvPr>
            <p:ph type="title"/>
          </p:nvPr>
        </p:nvSpPr>
        <p:spPr>
          <a:xfrm>
            <a:off x="457200" y="0"/>
            <a:ext cx="8229600" cy="1143000"/>
          </a:xfrm>
        </p:spPr>
        <p:txBody>
          <a:bodyPr/>
          <a:lstStyle/>
          <a:p>
            <a:pPr defTabSz="977900" eaLnBrk="1" hangingPunct="1"/>
            <a:r>
              <a:rPr lang="en-US" sz="3200">
                <a:solidFill>
                  <a:srgbClr val="2D2DB9"/>
                </a:solidFill>
                <a:ea typeface="ＭＳ Ｐゴシック" pitchFamily="34" charset="-128"/>
              </a:rPr>
              <a:t>Detailing (1)</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4403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CEB38C6-9A2D-4098-97AC-7CD1C2DB06B8}" type="slidenum">
              <a:rPr lang="en-US" sz="900">
                <a:solidFill>
                  <a:schemeClr val="accent2"/>
                </a:solidFill>
              </a:rPr>
              <a:pPr eaLnBrk="1" hangingPunct="1"/>
              <a:t>14</a:t>
            </a:fld>
            <a:endParaRPr lang="en-US" sz="900">
              <a:solidFill>
                <a:schemeClr val="accent2"/>
              </a:solidFill>
            </a:endParaRPr>
          </a:p>
        </p:txBody>
      </p:sp>
      <p:sp>
        <p:nvSpPr>
          <p:cNvPr id="44036" name="Rectangle 3"/>
          <p:cNvSpPr>
            <a:spLocks noGrp="1" noChangeArrowheads="1"/>
          </p:cNvSpPr>
          <p:nvPr>
            <p:ph type="body" idx="1"/>
          </p:nvPr>
        </p:nvSpPr>
        <p:spPr>
          <a:xfrm>
            <a:off x="349250" y="1425575"/>
            <a:ext cx="8235950" cy="4468813"/>
          </a:xfrm>
        </p:spPr>
        <p:txBody>
          <a:bodyPr/>
          <a:lstStyle/>
          <a:p>
            <a:pPr marL="334963" indent="-334963" defTabSz="1076325" eaLnBrk="1" hangingPunct="1">
              <a:lnSpc>
                <a:spcPct val="90000"/>
              </a:lnSpc>
            </a:pPr>
            <a:r>
              <a:rPr lang="en-US" dirty="0">
                <a:ea typeface="ＭＳ Ｐゴシック" pitchFamily="34" charset="-128"/>
              </a:rPr>
              <a:t>Within each cementitious system, mortar is specified by type (</a:t>
            </a:r>
            <a:r>
              <a:rPr lang="en-US" dirty="0">
                <a:solidFill>
                  <a:srgbClr val="FF0000"/>
                </a:solidFill>
                <a:ea typeface="ＭＳ Ｐゴシック" pitchFamily="34" charset="-128"/>
              </a:rPr>
              <a:t>M</a:t>
            </a:r>
            <a:r>
              <a:rPr lang="en-US" dirty="0">
                <a:ea typeface="ＭＳ Ｐゴシック" pitchFamily="34" charset="-128"/>
              </a:rPr>
              <a:t> a </a:t>
            </a:r>
            <a:r>
              <a:rPr lang="en-US" dirty="0">
                <a:solidFill>
                  <a:srgbClr val="FF0000"/>
                </a:solidFill>
                <a:ea typeface="ＭＳ Ｐゴシック" pitchFamily="34" charset="-128"/>
              </a:rPr>
              <a:t>S</a:t>
            </a:r>
            <a:r>
              <a:rPr lang="en-US" dirty="0">
                <a:ea typeface="ＭＳ Ｐゴシック" pitchFamily="34" charset="-128"/>
              </a:rPr>
              <a:t> o </a:t>
            </a:r>
            <a:r>
              <a:rPr lang="en-US" dirty="0">
                <a:solidFill>
                  <a:srgbClr val="FF0000"/>
                </a:solidFill>
                <a:ea typeface="ＭＳ Ｐゴシック" pitchFamily="34" charset="-128"/>
              </a:rPr>
              <a:t>N</a:t>
            </a:r>
            <a:r>
              <a:rPr lang="en-US" dirty="0">
                <a:ea typeface="ＭＳ Ｐゴシック" pitchFamily="34" charset="-128"/>
              </a:rPr>
              <a:t> w </a:t>
            </a:r>
            <a:r>
              <a:rPr lang="en-US" dirty="0">
                <a:solidFill>
                  <a:srgbClr val="FF0000"/>
                </a:solidFill>
                <a:ea typeface="ＭＳ Ｐゴシック" pitchFamily="34" charset="-128"/>
              </a:rPr>
              <a:t>O</a:t>
            </a:r>
            <a:r>
              <a:rPr lang="en-US" dirty="0">
                <a:ea typeface="ＭＳ Ｐゴシック" pitchFamily="34" charset="-128"/>
              </a:rPr>
              <a:t> r </a:t>
            </a:r>
            <a:r>
              <a:rPr lang="en-US" dirty="0">
                <a:solidFill>
                  <a:srgbClr val="FF0000"/>
                </a:solidFill>
                <a:ea typeface="ＭＳ Ｐゴシック" pitchFamily="34" charset="-128"/>
              </a:rPr>
              <a:t>K</a:t>
            </a:r>
            <a:r>
              <a:rPr lang="en-US" dirty="0">
                <a:ea typeface="ＭＳ Ｐゴシック" pitchFamily="34" charset="-128"/>
              </a:rPr>
              <a:t>):</a:t>
            </a:r>
          </a:p>
          <a:p>
            <a:pPr marL="806450" lvl="1" indent="-268288" defTabSz="1076325" eaLnBrk="1" hangingPunct="1">
              <a:lnSpc>
                <a:spcPct val="90000"/>
              </a:lnSpc>
              <a:buClr>
                <a:srgbClr val="FF0000"/>
              </a:buClr>
            </a:pPr>
            <a:r>
              <a:rPr lang="en-US" dirty="0">
                <a:ea typeface="ＭＳ Ｐゴシック" pitchFamily="34" charset="-128"/>
              </a:rPr>
              <a:t>Going from Type K to Type M, mortar has an increasing volume proportion of </a:t>
            </a:r>
            <a:r>
              <a:rPr lang="en-US" dirty="0" err="1">
                <a:ea typeface="ＭＳ Ｐゴシック" pitchFamily="34" charset="-128"/>
              </a:rPr>
              <a:t>portland</a:t>
            </a:r>
            <a:r>
              <a:rPr lang="en-US" dirty="0">
                <a:ea typeface="ＭＳ Ｐゴシック" pitchFamily="34" charset="-128"/>
              </a:rPr>
              <a:t> cement.  It sets up faster and has higher compressive and tensile bond strengths.</a:t>
            </a:r>
          </a:p>
          <a:p>
            <a:pPr marL="806450" lvl="1" indent="-268288" defTabSz="1076325" eaLnBrk="1" hangingPunct="1">
              <a:lnSpc>
                <a:spcPct val="90000"/>
              </a:lnSpc>
              <a:buClr>
                <a:srgbClr val="FF0000"/>
              </a:buClr>
            </a:pPr>
            <a:r>
              <a:rPr lang="en-US" dirty="0">
                <a:ea typeface="ＭＳ Ｐゴシック" pitchFamily="34" charset="-128"/>
              </a:rPr>
              <a:t>As the volume proportion of </a:t>
            </a:r>
            <a:r>
              <a:rPr lang="en-US" dirty="0" err="1">
                <a:ea typeface="ＭＳ Ｐゴシック" pitchFamily="34" charset="-128"/>
              </a:rPr>
              <a:t>portland</a:t>
            </a:r>
            <a:r>
              <a:rPr lang="en-US" dirty="0">
                <a:ea typeface="ＭＳ Ｐゴシック" pitchFamily="34" charset="-128"/>
              </a:rPr>
              <a:t> cement increases, mortar is less able to deform when hardened.</a:t>
            </a:r>
          </a:p>
          <a:p>
            <a:pPr marL="806450" lvl="1" indent="-268288" defTabSz="1076325" eaLnBrk="1" hangingPunct="1">
              <a:lnSpc>
                <a:spcPct val="90000"/>
              </a:lnSpc>
              <a:buClr>
                <a:srgbClr val="FF0000"/>
              </a:buClr>
            </a:pPr>
            <a:r>
              <a:rPr lang="en-US" dirty="0">
                <a:ea typeface="ＭＳ Ｐゴシック" pitchFamily="34" charset="-128"/>
              </a:rPr>
              <a:t>Types M and S are specified for modern structural masonry construction.</a:t>
            </a:r>
          </a:p>
          <a:p>
            <a:pPr marL="806450" lvl="1" indent="-268288" defTabSz="1076325" eaLnBrk="1" hangingPunct="1">
              <a:lnSpc>
                <a:spcPct val="90000"/>
              </a:lnSpc>
              <a:buClr>
                <a:srgbClr val="FF0000"/>
              </a:buClr>
            </a:pPr>
            <a:r>
              <a:rPr lang="en-US" dirty="0">
                <a:ea typeface="ＭＳ Ｐゴシック" pitchFamily="34" charset="-128"/>
              </a:rPr>
              <a:t>Type N for non-loadbearing and for brick veneer</a:t>
            </a:r>
          </a:p>
          <a:p>
            <a:pPr marL="806450" lvl="1" indent="-268288" defTabSz="1076325" eaLnBrk="1" hangingPunct="1">
              <a:lnSpc>
                <a:spcPct val="90000"/>
              </a:lnSpc>
              <a:buClr>
                <a:srgbClr val="FF0000"/>
              </a:buClr>
            </a:pPr>
            <a:r>
              <a:rPr lang="en-US" dirty="0">
                <a:ea typeface="ＭＳ Ｐゴシック" pitchFamily="34" charset="-128"/>
              </a:rPr>
              <a:t>Type O or K for historic masonry repairs</a:t>
            </a:r>
          </a:p>
        </p:txBody>
      </p:sp>
      <p:sp>
        <p:nvSpPr>
          <p:cNvPr id="44035" name="Rectangle 2"/>
          <p:cNvSpPr>
            <a:spLocks noGrp="1" noChangeArrowheads="1"/>
          </p:cNvSpPr>
          <p:nvPr>
            <p:ph type="title"/>
          </p:nvPr>
        </p:nvSpPr>
        <p:spPr/>
        <p:txBody>
          <a:bodyPr/>
          <a:lstStyle/>
          <a:p>
            <a:pPr defTabSz="1076325" eaLnBrk="1" hangingPunct="1"/>
            <a:r>
              <a:rPr lang="en-US" dirty="0">
                <a:solidFill>
                  <a:srgbClr val="2D2DB9"/>
                </a:solidFill>
                <a:ea typeface="ＭＳ Ｐゴシック" pitchFamily="34" charset="-128"/>
              </a:rPr>
              <a:t>Masonry Mortar</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0413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27B91F4-4581-4750-B8D8-FD90EB4B0CD9}" type="slidenum">
              <a:rPr lang="en-US" sz="900">
                <a:solidFill>
                  <a:schemeClr val="accent2"/>
                </a:solidFill>
              </a:rPr>
              <a:pPr eaLnBrk="1" hangingPunct="1"/>
              <a:t>140</a:t>
            </a:fld>
            <a:endParaRPr lang="en-US" sz="900">
              <a:solidFill>
                <a:schemeClr val="accent2"/>
              </a:solidFill>
            </a:endParaRPr>
          </a:p>
        </p:txBody>
      </p:sp>
      <p:sp>
        <p:nvSpPr>
          <p:cNvPr id="304134" name="Text Box 13"/>
          <p:cNvSpPr txBox="1">
            <a:spLocks noChangeArrowheads="1"/>
          </p:cNvSpPr>
          <p:nvPr/>
        </p:nvSpPr>
        <p:spPr bwMode="auto">
          <a:xfrm>
            <a:off x="5119290" y="1633752"/>
            <a:ext cx="3002756" cy="1006475"/>
          </a:xfrm>
          <a:prstGeom prst="rect">
            <a:avLst/>
          </a:prstGeom>
          <a:noFill/>
          <a:ln w="28575">
            <a:solidFill>
              <a:srgbClr val="00206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000" dirty="0"/>
              <a:t>For ductile behavior, consider portion of curve below balance point</a:t>
            </a:r>
          </a:p>
        </p:txBody>
      </p:sp>
      <p:grpSp>
        <p:nvGrpSpPr>
          <p:cNvPr id="2" name="Group 1" descr="Simplified axial load-moment interaction diagram for masonry with the zone below the balance point highlighted for design."/>
          <p:cNvGrpSpPr/>
          <p:nvPr/>
        </p:nvGrpSpPr>
        <p:grpSpPr>
          <a:xfrm>
            <a:off x="918368" y="2640013"/>
            <a:ext cx="6680201" cy="2755900"/>
            <a:chOff x="696913" y="2479675"/>
            <a:chExt cx="6680201" cy="2755900"/>
          </a:xfrm>
        </p:grpSpPr>
        <p:sp>
          <p:nvSpPr>
            <p:cNvPr id="304136" name="Line 5"/>
            <p:cNvSpPr>
              <a:spLocks noChangeShapeType="1"/>
            </p:cNvSpPr>
            <p:nvPr/>
          </p:nvSpPr>
          <p:spPr bwMode="auto">
            <a:xfrm>
              <a:off x="2119313" y="4930775"/>
              <a:ext cx="32004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304137" name="Line 6"/>
            <p:cNvSpPr>
              <a:spLocks noChangeShapeType="1"/>
            </p:cNvSpPr>
            <p:nvPr/>
          </p:nvSpPr>
          <p:spPr bwMode="auto">
            <a:xfrm flipV="1">
              <a:off x="2347913" y="2644775"/>
              <a:ext cx="0" cy="2514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304138" name="Text Box 7"/>
            <p:cNvSpPr txBox="1">
              <a:spLocks noChangeArrowheads="1"/>
            </p:cNvSpPr>
            <p:nvPr/>
          </p:nvSpPr>
          <p:spPr bwMode="auto">
            <a:xfrm>
              <a:off x="696913" y="2808288"/>
              <a:ext cx="1444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Axial  Capacity</a:t>
              </a:r>
            </a:p>
          </p:txBody>
        </p:sp>
        <p:sp>
          <p:nvSpPr>
            <p:cNvPr id="304139" name="Text Box 8"/>
            <p:cNvSpPr txBox="1">
              <a:spLocks noChangeArrowheads="1"/>
            </p:cNvSpPr>
            <p:nvPr/>
          </p:nvSpPr>
          <p:spPr bwMode="auto">
            <a:xfrm>
              <a:off x="5676901" y="4765675"/>
              <a:ext cx="1700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400" b="1"/>
                <a:t>Flexural  Capacity</a:t>
              </a:r>
            </a:p>
          </p:txBody>
        </p:sp>
        <p:sp>
          <p:nvSpPr>
            <p:cNvPr id="304140" name="Freeform 9"/>
            <p:cNvSpPr>
              <a:spLocks/>
            </p:cNvSpPr>
            <p:nvPr/>
          </p:nvSpPr>
          <p:spPr bwMode="auto">
            <a:xfrm>
              <a:off x="2347913" y="2873375"/>
              <a:ext cx="2286000" cy="2209800"/>
            </a:xfrm>
            <a:custGeom>
              <a:avLst/>
              <a:gdLst>
                <a:gd name="T0" fmla="*/ 0 w 1440"/>
                <a:gd name="T1" fmla="*/ 0 h 1392"/>
                <a:gd name="T2" fmla="*/ 1440 w 1440"/>
                <a:gd name="T3" fmla="*/ 960 h 1392"/>
                <a:gd name="T4" fmla="*/ 1392 w 1440"/>
                <a:gd name="T5" fmla="*/ 1016 h 1392"/>
                <a:gd name="T6" fmla="*/ 1136 w 1440"/>
                <a:gd name="T7" fmla="*/ 1176 h 1392"/>
                <a:gd name="T8" fmla="*/ 672 w 1440"/>
                <a:gd name="T9" fmla="*/ 1296 h 1392"/>
                <a:gd name="T10" fmla="*/ 0 w 1440"/>
                <a:gd name="T11" fmla="*/ 1392 h 1392"/>
                <a:gd name="T12" fmla="*/ 0 60000 65536"/>
                <a:gd name="T13" fmla="*/ 0 60000 65536"/>
                <a:gd name="T14" fmla="*/ 0 60000 65536"/>
                <a:gd name="T15" fmla="*/ 0 60000 65536"/>
                <a:gd name="T16" fmla="*/ 0 60000 65536"/>
                <a:gd name="T17" fmla="*/ 0 60000 65536"/>
                <a:gd name="T18" fmla="*/ 0 w 1440"/>
                <a:gd name="T19" fmla="*/ 0 h 1392"/>
                <a:gd name="T20" fmla="*/ 1440 w 1440"/>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1440" h="1392">
                  <a:moveTo>
                    <a:pt x="0" y="0"/>
                  </a:moveTo>
                  <a:lnTo>
                    <a:pt x="1440" y="960"/>
                  </a:lnTo>
                  <a:lnTo>
                    <a:pt x="1392" y="1016"/>
                  </a:lnTo>
                  <a:cubicBezTo>
                    <a:pt x="1341" y="1052"/>
                    <a:pt x="1256" y="1129"/>
                    <a:pt x="1136" y="1176"/>
                  </a:cubicBezTo>
                  <a:cubicBezTo>
                    <a:pt x="1016" y="1223"/>
                    <a:pt x="861" y="1260"/>
                    <a:pt x="672" y="1296"/>
                  </a:cubicBezTo>
                  <a:lnTo>
                    <a:pt x="0" y="1392"/>
                  </a:lnTo>
                </a:path>
              </a:pathLst>
            </a:custGeom>
            <a:noFill/>
            <a:ln w="28575"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41" name="Oval 10"/>
            <p:cNvSpPr>
              <a:spLocks noChangeArrowheads="1"/>
            </p:cNvSpPr>
            <p:nvPr/>
          </p:nvSpPr>
          <p:spPr bwMode="auto">
            <a:xfrm>
              <a:off x="2652713" y="4244975"/>
              <a:ext cx="2362200" cy="990600"/>
            </a:xfrm>
            <a:prstGeom prst="ellipse">
              <a:avLst/>
            </a:prstGeom>
            <a:noFill/>
            <a:ln w="12700">
              <a:solidFill>
                <a:schemeClr val="tx1"/>
              </a:solidFill>
              <a:prstDash val="lg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4142" name="Freeform 11"/>
            <p:cNvSpPr>
              <a:spLocks/>
            </p:cNvSpPr>
            <p:nvPr/>
          </p:nvSpPr>
          <p:spPr bwMode="auto">
            <a:xfrm>
              <a:off x="4951413" y="2479675"/>
              <a:ext cx="1447800" cy="2133600"/>
            </a:xfrm>
            <a:custGeom>
              <a:avLst/>
              <a:gdLst>
                <a:gd name="T0" fmla="*/ 864 w 912"/>
                <a:gd name="T1" fmla="*/ 0 h 1344"/>
                <a:gd name="T2" fmla="*/ 768 w 912"/>
                <a:gd name="T3" fmla="*/ 720 h 1344"/>
                <a:gd name="T4" fmla="*/ 0 w 912"/>
                <a:gd name="T5" fmla="*/ 1344 h 1344"/>
                <a:gd name="T6" fmla="*/ 0 60000 65536"/>
                <a:gd name="T7" fmla="*/ 0 60000 65536"/>
                <a:gd name="T8" fmla="*/ 0 60000 65536"/>
                <a:gd name="T9" fmla="*/ 0 w 912"/>
                <a:gd name="T10" fmla="*/ 0 h 1344"/>
                <a:gd name="T11" fmla="*/ 912 w 912"/>
                <a:gd name="T12" fmla="*/ 1344 h 1344"/>
              </a:gdLst>
              <a:ahLst/>
              <a:cxnLst>
                <a:cxn ang="T6">
                  <a:pos x="T0" y="T1"/>
                </a:cxn>
                <a:cxn ang="T7">
                  <a:pos x="T2" y="T3"/>
                </a:cxn>
                <a:cxn ang="T8">
                  <a:pos x="T4" y="T5"/>
                </a:cxn>
              </a:cxnLst>
              <a:rect l="T9" t="T10" r="T11" b="T12"/>
              <a:pathLst>
                <a:path w="912" h="1344">
                  <a:moveTo>
                    <a:pt x="864" y="0"/>
                  </a:moveTo>
                  <a:cubicBezTo>
                    <a:pt x="888" y="248"/>
                    <a:pt x="912" y="496"/>
                    <a:pt x="768" y="720"/>
                  </a:cubicBezTo>
                  <a:cubicBezTo>
                    <a:pt x="624" y="944"/>
                    <a:pt x="312" y="1144"/>
                    <a:pt x="0" y="1344"/>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35" name="Line 15"/>
            <p:cNvSpPr>
              <a:spLocks noChangeShapeType="1"/>
            </p:cNvSpPr>
            <p:nvPr/>
          </p:nvSpPr>
          <p:spPr bwMode="auto">
            <a:xfrm>
              <a:off x="2336800" y="4441825"/>
              <a:ext cx="2263775"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04130" name="Content Placeholder 1"/>
          <p:cNvSpPr>
            <a:spLocks noGrp="1"/>
          </p:cNvSpPr>
          <p:nvPr>
            <p:ph idx="1"/>
          </p:nvPr>
        </p:nvSpPr>
        <p:spPr>
          <a:xfrm>
            <a:off x="519113" y="1176339"/>
            <a:ext cx="8229600" cy="774700"/>
          </a:xfrm>
        </p:spPr>
        <p:txBody>
          <a:bodyPr/>
          <a:lstStyle/>
          <a:p>
            <a:pPr marL="0" indent="0">
              <a:buFont typeface="Arial" pitchFamily="34" charset="0"/>
              <a:buNone/>
            </a:pPr>
            <a:r>
              <a:rPr lang="en-US" dirty="0">
                <a:ea typeface="ＭＳ Ｐゴシック" pitchFamily="34" charset="-128"/>
              </a:rPr>
              <a:t>Moment-axial force interaction diagram for low axial load</a:t>
            </a:r>
          </a:p>
          <a:p>
            <a:pPr marL="0" indent="0">
              <a:buFont typeface="Arial" pitchFamily="34" charset="0"/>
              <a:buNone/>
            </a:pPr>
            <a:endParaRPr lang="en-US" dirty="0">
              <a:ea typeface="ＭＳ Ｐゴシック" pitchFamily="34" charset="-128"/>
            </a:endParaRPr>
          </a:p>
        </p:txBody>
      </p:sp>
      <p:sp>
        <p:nvSpPr>
          <p:cNvPr id="304129" name="Rectangle 2"/>
          <p:cNvSpPr>
            <a:spLocks noGrp="1" noChangeArrowheads="1"/>
          </p:cNvSpPr>
          <p:nvPr>
            <p:ph type="title"/>
          </p:nvPr>
        </p:nvSpPr>
        <p:spPr>
          <a:xfrm>
            <a:off x="481013" y="122238"/>
            <a:ext cx="8229600" cy="1143000"/>
          </a:xfrm>
        </p:spPr>
        <p:txBody>
          <a:bodyPr/>
          <a:lstStyle/>
          <a:p>
            <a:pPr defTabSz="977900" eaLnBrk="1" hangingPunct="1"/>
            <a:r>
              <a:rPr lang="en-US" sz="3200">
                <a:solidFill>
                  <a:srgbClr val="2D2DB9"/>
                </a:solidFill>
                <a:ea typeface="ＭＳ Ｐゴシック" pitchFamily="34" charset="-128"/>
              </a:rPr>
              <a:t>In-Plane Flexural Strength </a:t>
            </a:r>
            <a:br>
              <a:rPr lang="en-US" sz="3200">
                <a:solidFill>
                  <a:srgbClr val="2D2DB9"/>
                </a:solidFill>
                <a:ea typeface="ＭＳ Ｐゴシック" pitchFamily="34" charset="-128"/>
              </a:rPr>
            </a:br>
            <a:r>
              <a:rPr lang="en-US" sz="3200">
                <a:solidFill>
                  <a:srgbClr val="2D2DB9"/>
                </a:solidFill>
                <a:ea typeface="ＭＳ Ｐゴシック" pitchFamily="34" charset="-128"/>
              </a:rPr>
              <a:t>of Lineal Walls (1)</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9"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06180"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5AE32B1-85CB-4B5D-B3C9-651843CF4585}" type="slidenum">
              <a:rPr lang="en-US" sz="900">
                <a:solidFill>
                  <a:schemeClr val="accent2"/>
                </a:solidFill>
              </a:rPr>
              <a:pPr eaLnBrk="1" hangingPunct="1"/>
              <a:t>141</a:t>
            </a:fld>
            <a:endParaRPr lang="en-US" sz="900">
              <a:solidFill>
                <a:schemeClr val="accent2"/>
              </a:solidFill>
            </a:endParaRPr>
          </a:p>
        </p:txBody>
      </p:sp>
      <p:sp>
        <p:nvSpPr>
          <p:cNvPr id="306178" name="Content Placeholder 2"/>
          <p:cNvSpPr>
            <a:spLocks noGrp="1"/>
          </p:cNvSpPr>
          <p:nvPr>
            <p:ph idx="1"/>
          </p:nvPr>
        </p:nvSpPr>
        <p:spPr>
          <a:xfrm>
            <a:off x="260010" y="5199669"/>
            <a:ext cx="2866250" cy="1077563"/>
          </a:xfrm>
          <a:ln>
            <a:solidFill>
              <a:schemeClr val="accent2"/>
            </a:solidFill>
            <a:miter lim="800000"/>
            <a:headEnd/>
            <a:tailEnd/>
          </a:ln>
        </p:spPr>
        <p:txBody>
          <a:bodyPr/>
          <a:lstStyle/>
          <a:p>
            <a:pPr marL="0" indent="0">
              <a:buFont typeface="Arial" pitchFamily="34" charset="0"/>
              <a:buNone/>
            </a:pPr>
            <a:r>
              <a:rPr lang="en-US" sz="1800" dirty="0">
                <a:solidFill>
                  <a:srgbClr val="002D80"/>
                </a:solidFill>
                <a:ea typeface="ＭＳ Ｐゴシック" pitchFamily="34" charset="-128"/>
              </a:rPr>
              <a:t>Refer to NEHRP Design</a:t>
            </a:r>
          </a:p>
          <a:p>
            <a:pPr marL="0" indent="0">
              <a:buFont typeface="Arial" pitchFamily="34" charset="0"/>
              <a:buNone/>
            </a:pPr>
            <a:r>
              <a:rPr lang="en-US" sz="1800" dirty="0">
                <a:solidFill>
                  <a:srgbClr val="002D80"/>
                </a:solidFill>
                <a:ea typeface="ＭＳ Ｐゴシック" pitchFamily="34" charset="-128"/>
              </a:rPr>
              <a:t>Examples (FEMA  P-751) </a:t>
            </a:r>
          </a:p>
          <a:p>
            <a:pPr marL="0" indent="0">
              <a:buFont typeface="Arial" pitchFamily="34" charset="0"/>
              <a:buNone/>
            </a:pPr>
            <a:r>
              <a:rPr lang="en-US" sz="1800" dirty="0">
                <a:solidFill>
                  <a:srgbClr val="002D80"/>
                </a:solidFill>
                <a:ea typeface="ＭＳ Ｐゴシック" pitchFamily="34" charset="-128"/>
              </a:rPr>
              <a:t>Ch. 13, Masonry</a:t>
            </a:r>
            <a:endParaRPr lang="en-US" sz="1800" dirty="0">
              <a:ea typeface="ＭＳ Ｐゴシック" pitchFamily="34" charset="-128"/>
            </a:endParaRPr>
          </a:p>
        </p:txBody>
      </p:sp>
      <p:sp>
        <p:nvSpPr>
          <p:cNvPr id="306186" name="Text Box 10"/>
          <p:cNvSpPr txBox="1">
            <a:spLocks noChangeArrowheads="1"/>
          </p:cNvSpPr>
          <p:nvPr/>
        </p:nvSpPr>
        <p:spPr bwMode="auto">
          <a:xfrm>
            <a:off x="5989637" y="5145088"/>
            <a:ext cx="1760538" cy="8223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solidFill>
                  <a:srgbClr val="FF0000"/>
                </a:solidFill>
              </a:rPr>
              <a:t>Shear Wall:</a:t>
            </a:r>
          </a:p>
          <a:p>
            <a:pPr eaLnBrk="1" hangingPunct="1"/>
            <a:r>
              <a:rPr lang="en-US" dirty="0">
                <a:solidFill>
                  <a:srgbClr val="FF0000"/>
                </a:solidFill>
              </a:rPr>
              <a:t>Next slide</a:t>
            </a:r>
          </a:p>
        </p:txBody>
      </p:sp>
      <p:pic>
        <p:nvPicPr>
          <p:cNvPr id="2" name="Picture 1" descr="Exterior end wall elevation of the 5-bay, 1-story example structure.  The story height is 28’-0” with a 2’-0” parapet above, for a total building height of 30’-0”.  The overall elevation is 100’-0” long.  A continuous stem wall and footing are shown below grade.  There are 5 door openings spaced evenly across the elevation; the openings are 12’-0” wide and 12’-0” tall.  The two end piers are 4’-0” wide and the four interior piers are 8’-0” wide.  The wall is labeled 12” mason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67" y="931863"/>
            <a:ext cx="8439665" cy="4951270"/>
          </a:xfrm>
          <a:prstGeom prst="rect">
            <a:avLst/>
          </a:prstGeom>
        </p:spPr>
      </p:pic>
      <p:sp>
        <p:nvSpPr>
          <p:cNvPr id="306177" name="Title 1"/>
          <p:cNvSpPr>
            <a:spLocks noGrp="1"/>
          </p:cNvSpPr>
          <p:nvPr>
            <p:ph type="title"/>
          </p:nvPr>
        </p:nvSpPr>
        <p:spPr>
          <a:xfrm>
            <a:off x="457200" y="111213"/>
            <a:ext cx="8229600" cy="931863"/>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08227"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F7DBDF65-7749-41A5-9406-A139DA399988}" type="slidenum">
              <a:rPr lang="en-US" sz="900">
                <a:solidFill>
                  <a:schemeClr val="accent2"/>
                </a:solidFill>
              </a:rPr>
              <a:pPr eaLnBrk="1" hangingPunct="1"/>
              <a:t>142</a:t>
            </a:fld>
            <a:endParaRPr lang="en-US" sz="900">
              <a:solidFill>
                <a:schemeClr val="accent2"/>
              </a:solidFill>
            </a:endParaRPr>
          </a:p>
        </p:txBody>
      </p:sp>
      <p:sp>
        <p:nvSpPr>
          <p:cNvPr id="308233" name="Rectangle 11"/>
          <p:cNvSpPr>
            <a:spLocks noChangeArrowheads="1"/>
          </p:cNvSpPr>
          <p:nvPr/>
        </p:nvSpPr>
        <p:spPr bwMode="auto">
          <a:xfrm>
            <a:off x="5975735" y="5043488"/>
            <a:ext cx="2573338" cy="830262"/>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en-US" sz="2400" dirty="0">
                <a:solidFill>
                  <a:srgbClr val="002D80"/>
                </a:solidFill>
              </a:rPr>
              <a:t>Refer to NEHRP </a:t>
            </a:r>
          </a:p>
          <a:p>
            <a:pPr algn="ctr"/>
            <a:r>
              <a:rPr lang="en-US" sz="2400" dirty="0">
                <a:solidFill>
                  <a:srgbClr val="002D80"/>
                </a:solidFill>
              </a:rPr>
              <a:t>Ch. 13, Masonry</a:t>
            </a:r>
          </a:p>
        </p:txBody>
      </p:sp>
      <p:sp>
        <p:nvSpPr>
          <p:cNvPr id="308230" name="Text Box 6"/>
          <p:cNvSpPr txBox="1">
            <a:spLocks noChangeArrowheads="1"/>
          </p:cNvSpPr>
          <p:nvPr/>
        </p:nvSpPr>
        <p:spPr bwMode="auto">
          <a:xfrm>
            <a:off x="4724786" y="3617119"/>
            <a:ext cx="2001837" cy="519113"/>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800" b="1" dirty="0">
                <a:solidFill>
                  <a:srgbClr val="002D80"/>
                </a:solidFill>
              </a:rPr>
              <a:t>Shear Wall</a:t>
            </a:r>
          </a:p>
        </p:txBody>
      </p:sp>
      <p:pic>
        <p:nvPicPr>
          <p:cNvPr id="2" name="Picture 1" descr="A free body diagram of a single 8’ wide x 12’ tall pier.  At the top of the pier the forces are Ptop = 45.1 kips, Vtop = 41.0 kips, and Mtop = 523 ft-kip for axial, shear, and moment respectively.  At the bottom of the pier the forces are Rbot = 55.0 kips, Vbot = 43.6 kips, and Mbot = 0 for axial, shear, and moment respectively.&#10;&#10;Slide shows a pier of the wall and forces acting on pi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80" y="853764"/>
            <a:ext cx="7217977" cy="5526711"/>
          </a:xfrm>
          <a:prstGeom prst="rect">
            <a:avLst/>
          </a:prstGeom>
        </p:spPr>
      </p:pic>
      <p:sp>
        <p:nvSpPr>
          <p:cNvPr id="308225" name="Title 1"/>
          <p:cNvSpPr>
            <a:spLocks noGrp="1"/>
          </p:cNvSpPr>
          <p:nvPr>
            <p:ph type="title"/>
          </p:nvPr>
        </p:nvSpPr>
        <p:spPr>
          <a:xfrm>
            <a:off x="471488" y="0"/>
            <a:ext cx="8229600" cy="722313"/>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5"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0276"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8EFD442-7671-4E71-9F03-52E0610EEC42}" type="slidenum">
              <a:rPr lang="en-US" sz="900">
                <a:solidFill>
                  <a:schemeClr val="accent2"/>
                </a:solidFill>
              </a:rPr>
              <a:pPr eaLnBrk="1" hangingPunct="1"/>
              <a:t>143</a:t>
            </a:fld>
            <a:endParaRPr lang="en-US" sz="900">
              <a:solidFill>
                <a:schemeClr val="accent2"/>
              </a:solidFill>
            </a:endParaRPr>
          </a:p>
        </p:txBody>
      </p:sp>
      <p:sp>
        <p:nvSpPr>
          <p:cNvPr id="310274" name="Content Placeholder 2"/>
          <p:cNvSpPr>
            <a:spLocks noGrp="1"/>
          </p:cNvSpPr>
          <p:nvPr>
            <p:ph idx="1"/>
          </p:nvPr>
        </p:nvSpPr>
        <p:spPr>
          <a:xfrm>
            <a:off x="704850" y="5908675"/>
            <a:ext cx="8229600" cy="538163"/>
          </a:xfrm>
        </p:spPr>
        <p:txBody>
          <a:bodyPr/>
          <a:lstStyle/>
          <a:p>
            <a:pPr marL="0" indent="0" algn="ctr">
              <a:buFont typeface="Arial" pitchFamily="34" charset="0"/>
              <a:buNone/>
            </a:pPr>
            <a:r>
              <a:rPr lang="en-US">
                <a:ea typeface="ＭＳ Ｐゴシック" pitchFamily="34" charset="-128"/>
              </a:rPr>
              <a:t>Trial design: (6) cells w/ (2) #6</a:t>
            </a:r>
          </a:p>
        </p:txBody>
      </p:sp>
      <p:pic>
        <p:nvPicPr>
          <p:cNvPr id="310278" name="Picture 18" descr="Section through the length of a single pier with the grouted cells filled in.  Overall length of the pier is 8’-0” = 96”.  Distance ‘d’ from the extreme compression fiber to the outermost steel is 92”.  Axial load is distributed uniformly across the length of the wall with the resultant P = (Pf + Pw) acting at the center of the wall length.&#10;&#10;Shows section of wall with grouted cells and reinforcement."/>
          <p:cNvPicPr>
            <a:picLocks noChangeAspect="1" noChangeArrowheads="1"/>
          </p:cNvPicPr>
          <p:nvPr/>
        </p:nvPicPr>
        <p:blipFill>
          <a:blip r:embed="rId3" cstate="print">
            <a:extLst>
              <a:ext uri="{28A0092B-C50C-407E-A947-70E740481C1C}">
                <a14:useLocalDpi xmlns:a14="http://schemas.microsoft.com/office/drawing/2010/main" val="0"/>
              </a:ext>
            </a:extLst>
          </a:blip>
          <a:srcRect l="7272" r="12120" b="61555"/>
          <a:stretch>
            <a:fillRect/>
          </a:stretch>
        </p:blipFill>
        <p:spPr bwMode="auto">
          <a:xfrm>
            <a:off x="0" y="479425"/>
            <a:ext cx="91440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279" name="Rectangle 11"/>
          <p:cNvSpPr>
            <a:spLocks noChangeArrowheads="1"/>
          </p:cNvSpPr>
          <p:nvPr/>
        </p:nvSpPr>
        <p:spPr bwMode="auto">
          <a:xfrm>
            <a:off x="6211888" y="836613"/>
            <a:ext cx="2614612" cy="830262"/>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r>
              <a:rPr lang="en-US" sz="2400" dirty="0">
                <a:solidFill>
                  <a:srgbClr val="002D80"/>
                </a:solidFill>
              </a:rPr>
              <a:t>Refer to NEHRP </a:t>
            </a:r>
          </a:p>
          <a:p>
            <a:pPr algn="ctr"/>
            <a:r>
              <a:rPr lang="en-US" sz="2400" dirty="0">
                <a:solidFill>
                  <a:srgbClr val="002D80"/>
                </a:solidFill>
              </a:rPr>
              <a:t>Ch. 13, Masonry</a:t>
            </a:r>
          </a:p>
        </p:txBody>
      </p:sp>
      <p:sp>
        <p:nvSpPr>
          <p:cNvPr id="310273" name="Title 1"/>
          <p:cNvSpPr>
            <a:spLocks noGrp="1"/>
          </p:cNvSpPr>
          <p:nvPr>
            <p:ph type="title"/>
          </p:nvPr>
        </p:nvSpPr>
        <p:spPr>
          <a:xfrm>
            <a:off x="457200" y="0"/>
            <a:ext cx="8229600" cy="722313"/>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3"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2324"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3FA8C5A-F080-4A89-A59D-1AB82620F397}" type="slidenum">
              <a:rPr lang="en-US" sz="900">
                <a:solidFill>
                  <a:schemeClr val="accent2"/>
                </a:solidFill>
              </a:rPr>
              <a:pPr eaLnBrk="1" hangingPunct="1"/>
              <a:t>144</a:t>
            </a:fld>
            <a:endParaRPr lang="en-US" sz="900">
              <a:solidFill>
                <a:schemeClr val="accent2"/>
              </a:solidFill>
            </a:endParaRPr>
          </a:p>
        </p:txBody>
      </p:sp>
      <p:sp>
        <p:nvSpPr>
          <p:cNvPr id="312331" name="Rectangle 12"/>
          <p:cNvSpPr>
            <a:spLocks noChangeArrowheads="1"/>
          </p:cNvSpPr>
          <p:nvPr/>
        </p:nvSpPr>
        <p:spPr bwMode="auto">
          <a:xfrm>
            <a:off x="6824957" y="1460269"/>
            <a:ext cx="2074863" cy="707886"/>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sz="2000" dirty="0">
                <a:solidFill>
                  <a:srgbClr val="002D80"/>
                </a:solidFill>
              </a:rPr>
              <a:t>Refer to NEHRP </a:t>
            </a:r>
          </a:p>
          <a:p>
            <a:r>
              <a:rPr lang="en-US" sz="2000" dirty="0">
                <a:solidFill>
                  <a:srgbClr val="002D80"/>
                </a:solidFill>
              </a:rPr>
              <a:t>Ch. 13, Masonry</a:t>
            </a:r>
          </a:p>
        </p:txBody>
      </p:sp>
      <p:sp>
        <p:nvSpPr>
          <p:cNvPr id="312328" name="Text Box 8"/>
          <p:cNvSpPr txBox="1">
            <a:spLocks noChangeArrowheads="1"/>
          </p:cNvSpPr>
          <p:nvPr/>
        </p:nvSpPr>
        <p:spPr bwMode="auto">
          <a:xfrm>
            <a:off x="6824957" y="3617697"/>
            <a:ext cx="2022475" cy="1616075"/>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dirty="0">
                <a:solidFill>
                  <a:srgbClr val="002D80"/>
                </a:solidFill>
              </a:rPr>
              <a:t>Note:  </a:t>
            </a:r>
            <a:r>
              <a:rPr lang="en-US" sz="2000" dirty="0">
                <a:solidFill>
                  <a:srgbClr val="002D80"/>
                </a:solidFill>
                <a:latin typeface="Symbol" pitchFamily="18" charset="2"/>
              </a:rPr>
              <a:t>a</a:t>
            </a:r>
            <a:r>
              <a:rPr lang="en-US" sz="2000" dirty="0">
                <a:solidFill>
                  <a:srgbClr val="002D80"/>
                </a:solidFill>
              </a:rPr>
              <a:t> = 4 </a:t>
            </a:r>
          </a:p>
          <a:p>
            <a:pPr eaLnBrk="1" hangingPunct="1"/>
            <a:r>
              <a:rPr lang="en-US" sz="2000" dirty="0">
                <a:solidFill>
                  <a:srgbClr val="002D80"/>
                </a:solidFill>
              </a:rPr>
              <a:t>for Special</a:t>
            </a:r>
          </a:p>
          <a:p>
            <a:pPr eaLnBrk="1" hangingPunct="1"/>
            <a:r>
              <a:rPr lang="en-US" sz="2000" dirty="0">
                <a:solidFill>
                  <a:srgbClr val="002D80"/>
                </a:solidFill>
              </a:rPr>
              <a:t>Reinforced</a:t>
            </a:r>
          </a:p>
          <a:p>
            <a:pPr eaLnBrk="1" hangingPunct="1"/>
            <a:r>
              <a:rPr lang="en-US" sz="2000" dirty="0">
                <a:solidFill>
                  <a:srgbClr val="002D80"/>
                </a:solidFill>
              </a:rPr>
              <a:t>Masonry Shear </a:t>
            </a:r>
          </a:p>
          <a:p>
            <a:pPr eaLnBrk="1" hangingPunct="1"/>
            <a:r>
              <a:rPr lang="en-US" sz="2000" dirty="0">
                <a:solidFill>
                  <a:srgbClr val="002D80"/>
                </a:solidFill>
              </a:rPr>
              <a:t>Wall</a:t>
            </a:r>
          </a:p>
        </p:txBody>
      </p:sp>
      <p:pic>
        <p:nvPicPr>
          <p:cNvPr id="2" name="Picture 1" descr="A section through the length of a single pier with the grouted cells filled in as in the previous slide.  Overall length of the pier is 8’-0” = 96”.  Distance ‘d’ from the extreme compression fiber to the outermost steel is 92”.  Axial load is distributed uniformly across the length of the wall with the resultant P = (Pf + Pw) acting at the center of the wall length.  A strain diagram is shown below the section with the extreme compressive strain em = 0.0025, and the tensile strain at the steel at the end of the wall 4ey = 0.0083, and a linear strain variation between these two points.  The neutral axis (dimension ‘c’) is located 21.3” from the extreme compression face.  The strain at the steel along the length of the wall is shown on the strain diagram.  The compression strains in the steel in the first two cells are 0.0020 and 0.0011 acting at 17.3” and 9.3” from the neutral axis respectively.  The tensile strains in the steel are, in order, 0.0017, 0.0045, 0.0073 and 0.0083 as previously mentioned.  The respective distances of the tension steel to the neutral axis are 14.7”, 38.7”, 62.7”, and 70.7”.&#10;&#10;Shows strain profile on wall sec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280" y="1304111"/>
            <a:ext cx="7994822" cy="5010760"/>
          </a:xfrm>
          <a:prstGeom prst="rect">
            <a:avLst/>
          </a:prstGeom>
        </p:spPr>
      </p:pic>
      <p:sp>
        <p:nvSpPr>
          <p:cNvPr id="312322" name="Content Placeholder 2"/>
          <p:cNvSpPr>
            <a:spLocks noGrp="1"/>
          </p:cNvSpPr>
          <p:nvPr>
            <p:ph idx="1"/>
          </p:nvPr>
        </p:nvSpPr>
        <p:spPr>
          <a:xfrm>
            <a:off x="346869" y="713434"/>
            <a:ext cx="8229600" cy="415925"/>
          </a:xfrm>
        </p:spPr>
        <p:txBody>
          <a:bodyPr/>
          <a:lstStyle/>
          <a:p>
            <a:pPr marL="0" indent="0" algn="ctr">
              <a:buFont typeface="Arial" pitchFamily="34" charset="0"/>
              <a:buNone/>
            </a:pPr>
            <a:r>
              <a:rPr lang="en-US">
                <a:ea typeface="ＭＳ Ｐゴシック" pitchFamily="34" charset="-128"/>
              </a:rPr>
              <a:t>Ductility Check</a:t>
            </a:r>
          </a:p>
        </p:txBody>
      </p:sp>
      <p:sp>
        <p:nvSpPr>
          <p:cNvPr id="312321" name="Title 1"/>
          <p:cNvSpPr>
            <a:spLocks noGrp="1"/>
          </p:cNvSpPr>
          <p:nvPr>
            <p:ph type="title"/>
          </p:nvPr>
        </p:nvSpPr>
        <p:spPr>
          <a:xfrm>
            <a:off x="346869" y="141934"/>
            <a:ext cx="8229600" cy="571500"/>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437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1131C2-9491-4ACD-912E-6E6703DC6217}" type="slidenum">
              <a:rPr lang="en-US" sz="900">
                <a:solidFill>
                  <a:schemeClr val="accent2"/>
                </a:solidFill>
              </a:rPr>
              <a:pPr eaLnBrk="1" hangingPunct="1"/>
              <a:t>145</a:t>
            </a:fld>
            <a:endParaRPr lang="en-US" sz="900">
              <a:solidFill>
                <a:schemeClr val="accent2"/>
              </a:solidFill>
            </a:endParaRPr>
          </a:p>
        </p:txBody>
      </p:sp>
      <p:pic>
        <p:nvPicPr>
          <p:cNvPr id="2" name="Picture 1" descr="Two stress diagrams.  The first stress diagram shows the masonry compressive stress with a magnitude of 0.8f’m and a length ‘a’ of 17.0”.  The resultant force Cm is located 12.8” from the neutral axis.  The second stress diagram shows the steel tensile and compressive stresses. The steel stresses are shown for each steel location.  Steel stresses in tension and compression are capped at the yield stress of fy = 60 ksi.  Stresses Cs1, Cs2, and Ts3 are shown in the linear elastic stress range, while Ts2 and T­s1 are shown at the yield stre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87" y="1497518"/>
            <a:ext cx="8293013" cy="4744533"/>
          </a:xfrm>
          <a:prstGeom prst="rect">
            <a:avLst/>
          </a:prstGeom>
        </p:spPr>
      </p:pic>
      <p:sp>
        <p:nvSpPr>
          <p:cNvPr id="314376" name="Text Box 10"/>
          <p:cNvSpPr txBox="1">
            <a:spLocks noChangeArrowheads="1"/>
          </p:cNvSpPr>
          <p:nvPr/>
        </p:nvSpPr>
        <p:spPr bwMode="auto">
          <a:xfrm>
            <a:off x="3552052" y="2143630"/>
            <a:ext cx="4953000" cy="461962"/>
          </a:xfrm>
          <a:prstGeom prst="rect">
            <a:avLst/>
          </a:prstGeom>
          <a:noFill/>
          <a:ln w="38100">
            <a:solidFill>
              <a:srgbClr val="002D8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solidFill>
                  <a:srgbClr val="002D80"/>
                </a:solidFill>
              </a:rPr>
              <a:t>Refer to NEHRP Ch. 13, Masonry</a:t>
            </a:r>
          </a:p>
        </p:txBody>
      </p:sp>
      <p:sp>
        <p:nvSpPr>
          <p:cNvPr id="314370" name="Content Placeholder 2"/>
          <p:cNvSpPr>
            <a:spLocks noGrp="1"/>
          </p:cNvSpPr>
          <p:nvPr>
            <p:ph idx="1"/>
          </p:nvPr>
        </p:nvSpPr>
        <p:spPr>
          <a:xfrm>
            <a:off x="522288" y="602222"/>
            <a:ext cx="8229600" cy="609040"/>
          </a:xfrm>
        </p:spPr>
        <p:txBody>
          <a:bodyPr anchor="ctr"/>
          <a:lstStyle/>
          <a:p>
            <a:pPr marL="0" indent="0" algn="ctr">
              <a:buFont typeface="Arial" pitchFamily="34" charset="0"/>
              <a:buNone/>
            </a:pPr>
            <a:r>
              <a:rPr lang="en-US" dirty="0">
                <a:ea typeface="ＭＳ Ｐゴシック" pitchFamily="34" charset="-128"/>
              </a:rPr>
              <a:t>Ductility Check (cont.)</a:t>
            </a:r>
          </a:p>
        </p:txBody>
      </p:sp>
      <p:sp>
        <p:nvSpPr>
          <p:cNvPr id="314369" name="Title 1"/>
          <p:cNvSpPr>
            <a:spLocks noGrp="1"/>
          </p:cNvSpPr>
          <p:nvPr>
            <p:ph type="title"/>
          </p:nvPr>
        </p:nvSpPr>
        <p:spPr>
          <a:xfrm>
            <a:off x="457200" y="3175"/>
            <a:ext cx="8229600" cy="561975"/>
          </a:xfrm>
        </p:spPr>
        <p:txBody>
          <a:bodyPr/>
          <a:lstStyle/>
          <a:p>
            <a:r>
              <a:rPr lang="en-US">
                <a:ea typeface="ＭＳ Ｐゴシック" pitchFamily="34" charset="-128"/>
              </a:rPr>
              <a:t>Design Example (1)</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9"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6420"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A41FE32-3593-46A6-95F6-73B0762AA8B5}" type="slidenum">
              <a:rPr lang="en-US" sz="900">
                <a:solidFill>
                  <a:schemeClr val="accent2"/>
                </a:solidFill>
              </a:rPr>
              <a:pPr eaLnBrk="1" hangingPunct="1"/>
              <a:t>146</a:t>
            </a:fld>
            <a:endParaRPr lang="en-US" sz="900">
              <a:solidFill>
                <a:schemeClr val="accent2"/>
              </a:solidFill>
            </a:endParaRPr>
          </a:p>
        </p:txBody>
      </p:sp>
      <p:sp>
        <p:nvSpPr>
          <p:cNvPr id="316422" name="Text Box 7"/>
          <p:cNvSpPr txBox="1">
            <a:spLocks noChangeArrowheads="1"/>
          </p:cNvSpPr>
          <p:nvPr/>
        </p:nvSpPr>
        <p:spPr bwMode="auto">
          <a:xfrm>
            <a:off x="2109788" y="5637213"/>
            <a:ext cx="4953000" cy="461962"/>
          </a:xfrm>
          <a:prstGeom prst="rect">
            <a:avLst/>
          </a:prstGeom>
          <a:noFill/>
          <a:ln w="38100">
            <a:solidFill>
              <a:srgbClr val="002D8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dirty="0">
                <a:solidFill>
                  <a:srgbClr val="002D80"/>
                </a:solidFill>
              </a:rPr>
              <a:t>Refer to NEHRP Ch. 13, Masonry</a:t>
            </a:r>
          </a:p>
        </p:txBody>
      </p:sp>
      <p:sp>
        <p:nvSpPr>
          <p:cNvPr id="316418" name="Content Placeholder 2"/>
          <p:cNvSpPr>
            <a:spLocks noGrp="1"/>
          </p:cNvSpPr>
          <p:nvPr>
            <p:ph idx="1"/>
          </p:nvPr>
        </p:nvSpPr>
        <p:spPr>
          <a:xfrm>
            <a:off x="704850" y="1341438"/>
            <a:ext cx="8229600" cy="4605337"/>
          </a:xfrm>
        </p:spPr>
        <p:txBody>
          <a:bodyPr/>
          <a:lstStyle/>
          <a:p>
            <a:pPr marL="0" indent="0" algn="ctr">
              <a:buFont typeface="Arial" pitchFamily="34" charset="0"/>
              <a:buNone/>
            </a:pPr>
            <a:r>
              <a:rPr lang="en-US" dirty="0">
                <a:solidFill>
                  <a:srgbClr val="002D80"/>
                </a:solidFill>
                <a:ea typeface="ＭＳ Ｐゴシック" pitchFamily="34" charset="-128"/>
              </a:rPr>
              <a:t>Ductility Check (continued)</a:t>
            </a:r>
          </a:p>
          <a:p>
            <a:pPr marL="0" indent="0" algn="ctr">
              <a:buFont typeface="Arial" pitchFamily="34" charset="0"/>
              <a:buNone/>
            </a:pPr>
            <a:endParaRPr lang="en-US" dirty="0">
              <a:solidFill>
                <a:srgbClr val="002D80"/>
              </a:solidFill>
              <a:ea typeface="ＭＳ Ｐゴシック" pitchFamily="34" charset="-128"/>
            </a:endParaRPr>
          </a:p>
          <a:p>
            <a:pPr marL="0" indent="0" algn="ctr">
              <a:buFont typeface="Arial" pitchFamily="34" charset="0"/>
              <a:buNone/>
            </a:pPr>
            <a:r>
              <a:rPr lang="en-US" dirty="0">
                <a:latin typeface="Symbol" pitchFamily="18" charset="2"/>
                <a:ea typeface="ＭＳ Ｐゴシック" pitchFamily="34" charset="-128"/>
              </a:rPr>
              <a:t>S</a:t>
            </a:r>
            <a:r>
              <a:rPr lang="en-US" i="1" dirty="0">
                <a:ea typeface="ＭＳ Ｐゴシック" pitchFamily="34" charset="-128"/>
              </a:rPr>
              <a:t>C</a:t>
            </a:r>
            <a:r>
              <a:rPr lang="en-US" dirty="0">
                <a:ea typeface="ＭＳ Ｐゴシック" pitchFamily="34" charset="-128"/>
              </a:rPr>
              <a:t> &gt; </a:t>
            </a:r>
            <a:r>
              <a:rPr lang="en-US" dirty="0">
                <a:latin typeface="Symbol" pitchFamily="18" charset="2"/>
                <a:ea typeface="ＭＳ Ｐゴシック" pitchFamily="34" charset="-128"/>
              </a:rPr>
              <a:t>S</a:t>
            </a:r>
            <a:r>
              <a:rPr lang="en-US" i="1" dirty="0">
                <a:ea typeface="ＭＳ Ｐゴシック" pitchFamily="34" charset="-128"/>
              </a:rPr>
              <a:t>T + P</a:t>
            </a:r>
            <a:endParaRPr lang="en-US" dirty="0">
              <a:ea typeface="ＭＳ Ｐゴシック" pitchFamily="34" charset="-128"/>
            </a:endParaRPr>
          </a:p>
          <a:p>
            <a:pPr marL="0" indent="0" algn="ctr">
              <a:buNone/>
            </a:pPr>
            <a:r>
              <a:rPr lang="en-US" i="1" dirty="0">
                <a:ea typeface="ＭＳ Ｐゴシック" pitchFamily="34" charset="-128"/>
              </a:rPr>
              <a:t>Cm</a:t>
            </a:r>
            <a:r>
              <a:rPr lang="en-US" dirty="0">
                <a:ea typeface="ＭＳ Ｐゴシック" pitchFamily="34" charset="-128"/>
              </a:rPr>
              <a:t> + </a:t>
            </a:r>
            <a:r>
              <a:rPr lang="en-US" i="1" dirty="0">
                <a:ea typeface="ＭＳ Ｐゴシック" pitchFamily="34" charset="-128"/>
              </a:rPr>
              <a:t>Cs1</a:t>
            </a:r>
            <a:r>
              <a:rPr lang="en-US" dirty="0">
                <a:ea typeface="ＭＳ Ｐゴシック" pitchFamily="34" charset="-128"/>
              </a:rPr>
              <a:t> + </a:t>
            </a:r>
            <a:r>
              <a:rPr lang="en-US" i="1" dirty="0">
                <a:ea typeface="ＭＳ Ｐゴシック" pitchFamily="34" charset="-128"/>
              </a:rPr>
              <a:t>Cs2</a:t>
            </a:r>
            <a:r>
              <a:rPr lang="en-US" dirty="0">
                <a:ea typeface="ＭＳ Ｐゴシック" pitchFamily="34" charset="-128"/>
              </a:rPr>
              <a:t> &gt; </a:t>
            </a:r>
            <a:r>
              <a:rPr lang="en-US" i="1" dirty="0">
                <a:ea typeface="ＭＳ Ｐゴシック" pitchFamily="34" charset="-128"/>
              </a:rPr>
              <a:t>Ts1</a:t>
            </a:r>
            <a:r>
              <a:rPr lang="en-US" dirty="0">
                <a:ea typeface="ＭＳ Ｐゴシック" pitchFamily="34" charset="-128"/>
              </a:rPr>
              <a:t> + </a:t>
            </a:r>
            <a:r>
              <a:rPr lang="en-US" i="1" dirty="0">
                <a:ea typeface="ＭＳ Ｐゴシック" pitchFamily="34" charset="-128"/>
              </a:rPr>
              <a:t>Ts2</a:t>
            </a:r>
            <a:r>
              <a:rPr lang="en-US" dirty="0">
                <a:ea typeface="ＭＳ Ｐゴシック" pitchFamily="34" charset="-128"/>
              </a:rPr>
              <a:t> + </a:t>
            </a:r>
            <a:r>
              <a:rPr lang="en-US" i="1" dirty="0">
                <a:ea typeface="ＭＳ Ｐゴシック" pitchFamily="34" charset="-128"/>
              </a:rPr>
              <a:t>Ts3</a:t>
            </a:r>
            <a:r>
              <a:rPr lang="en-US" dirty="0">
                <a:ea typeface="ＭＳ Ｐゴシック" pitchFamily="34" charset="-128"/>
              </a:rPr>
              <a:t> +</a:t>
            </a:r>
            <a:r>
              <a:rPr lang="en-US" i="1" dirty="0">
                <a:ea typeface="ＭＳ Ｐゴシック" pitchFamily="34" charset="-128"/>
              </a:rPr>
              <a:t> Ts4 </a:t>
            </a:r>
            <a:r>
              <a:rPr lang="en-US" dirty="0">
                <a:ea typeface="ＭＳ Ｐゴシック" pitchFamily="34" charset="-128"/>
              </a:rPr>
              <a:t>+ </a:t>
            </a:r>
            <a:r>
              <a:rPr lang="en-US" i="1" dirty="0">
                <a:ea typeface="ＭＳ Ｐゴシック" pitchFamily="34" charset="-128"/>
              </a:rPr>
              <a:t>P</a:t>
            </a:r>
            <a:endParaRPr lang="en-US" dirty="0">
              <a:ea typeface="ＭＳ Ｐゴシック" pitchFamily="34" charset="-128"/>
            </a:endParaRPr>
          </a:p>
          <a:p>
            <a:pPr marL="0" indent="0" algn="ctr">
              <a:buFont typeface="Arial" pitchFamily="34" charset="0"/>
              <a:buNone/>
            </a:pPr>
            <a:r>
              <a:rPr lang="en-US" dirty="0">
                <a:ea typeface="ＭＳ Ｐゴシック" pitchFamily="34" charset="-128"/>
              </a:rPr>
              <a:t>315.5 + 53.6 + 28.1 &gt; 52.8 + 52.8 + 52.8 + 43.4 + 45.1 </a:t>
            </a:r>
          </a:p>
          <a:p>
            <a:pPr marL="0" indent="0" algn="ctr">
              <a:buFont typeface="Arial" pitchFamily="34" charset="0"/>
              <a:buNone/>
            </a:pPr>
            <a:r>
              <a:rPr lang="en-US" dirty="0">
                <a:ea typeface="ＭＳ Ｐゴシック" pitchFamily="34" charset="-128"/>
              </a:rPr>
              <a:t>397 kips &gt; 247 kips     OK</a:t>
            </a:r>
          </a:p>
          <a:p>
            <a:pPr marL="0" indent="0" algn="ctr">
              <a:buFont typeface="Arial" pitchFamily="34" charset="0"/>
              <a:buNone/>
            </a:pPr>
            <a:endParaRPr lang="en-US" dirty="0">
              <a:solidFill>
                <a:srgbClr val="002D80"/>
              </a:solidFill>
              <a:ea typeface="ＭＳ Ｐゴシック" pitchFamily="34" charset="-128"/>
            </a:endParaRPr>
          </a:p>
          <a:p>
            <a:pPr marL="0" indent="0" algn="ctr">
              <a:buFont typeface="Arial" pitchFamily="34" charset="0"/>
              <a:buNone/>
            </a:pPr>
            <a:r>
              <a:rPr lang="en-US" dirty="0">
                <a:solidFill>
                  <a:srgbClr val="002D80"/>
                </a:solidFill>
                <a:ea typeface="ＭＳ Ｐゴシック" pitchFamily="34" charset="-128"/>
              </a:rPr>
              <a:t>OK because comp capacity &gt; tension capacity</a:t>
            </a:r>
          </a:p>
        </p:txBody>
      </p:sp>
      <p:sp>
        <p:nvSpPr>
          <p:cNvPr id="316417" name="Title 1"/>
          <p:cNvSpPr>
            <a:spLocks noGrp="1"/>
          </p:cNvSpPr>
          <p:nvPr>
            <p:ph type="title"/>
          </p:nvPr>
        </p:nvSpPr>
        <p:spPr>
          <a:xfrm>
            <a:off x="457200" y="0"/>
            <a:ext cx="8229600" cy="884238"/>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7"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8468"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D329F04-3ED9-46F5-815E-25701CD19EF4}" type="slidenum">
              <a:rPr lang="en-US" sz="900">
                <a:solidFill>
                  <a:schemeClr val="accent2"/>
                </a:solidFill>
              </a:rPr>
              <a:pPr eaLnBrk="1" hangingPunct="1"/>
              <a:t>147</a:t>
            </a:fld>
            <a:endParaRPr lang="en-US" sz="900">
              <a:solidFill>
                <a:schemeClr val="accent2"/>
              </a:solidFill>
            </a:endParaRPr>
          </a:p>
        </p:txBody>
      </p:sp>
      <p:sp>
        <p:nvSpPr>
          <p:cNvPr id="318466" name="Content Placeholder 2"/>
          <p:cNvSpPr>
            <a:spLocks noGrp="1"/>
          </p:cNvSpPr>
          <p:nvPr>
            <p:ph idx="1"/>
          </p:nvPr>
        </p:nvSpPr>
        <p:spPr>
          <a:xfrm>
            <a:off x="5965825" y="5737933"/>
            <a:ext cx="1755775" cy="558800"/>
          </a:xfrm>
        </p:spPr>
        <p:txBody>
          <a:bodyPr/>
          <a:lstStyle/>
          <a:p>
            <a:pPr marL="0" indent="0">
              <a:buFont typeface="Arial" pitchFamily="34" charset="0"/>
              <a:buNone/>
            </a:pPr>
            <a:r>
              <a:rPr lang="en-US" i="1">
                <a:solidFill>
                  <a:srgbClr val="002D80"/>
                </a:solidFill>
                <a:ea typeface="ＭＳ Ｐゴシック" pitchFamily="34" charset="-128"/>
              </a:rPr>
              <a:t>P</a:t>
            </a:r>
            <a:r>
              <a:rPr lang="en-US">
                <a:solidFill>
                  <a:srgbClr val="002D80"/>
                </a:solidFill>
                <a:ea typeface="ＭＳ Ｐゴシック" pitchFamily="34" charset="-128"/>
              </a:rPr>
              <a:t> = 0 Case</a:t>
            </a:r>
          </a:p>
        </p:txBody>
      </p:sp>
      <p:sp>
        <p:nvSpPr>
          <p:cNvPr id="318473" name="Rectangle 9"/>
          <p:cNvSpPr>
            <a:spLocks noChangeArrowheads="1"/>
          </p:cNvSpPr>
          <p:nvPr/>
        </p:nvSpPr>
        <p:spPr bwMode="auto">
          <a:xfrm>
            <a:off x="260007" y="5799931"/>
            <a:ext cx="4953000" cy="4619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sz="2400" dirty="0">
                <a:solidFill>
                  <a:srgbClr val="002D80"/>
                </a:solidFill>
              </a:rPr>
              <a:t>Refer to NEHRP Ch. 13, Masonry</a:t>
            </a:r>
          </a:p>
        </p:txBody>
      </p:sp>
      <p:pic>
        <p:nvPicPr>
          <p:cNvPr id="2" name="Picture 1" descr="Section through the length of a single pier with the grouted cells filled in as in previous slides.  Overall length of the pier is 8’-0” = 96”.  Distance from the center of the pier to the outermost steel is 44”. Two stress and strain profiles are shown below the section.&#10;Stress and strain profiles are shown for the P = 0 case.  The strain diagram is shown superimposed on the stress diagram with the extreme compressive strain em = 0.0025, and a linear strain variation discontinued below the tensile yield strain of the steel ey = Fy/E = 0.00207.  The neutral axis (dimension ‘c’) is located 14.2” from the extreme compression face.  The masonry compressive stress is shown with a magnitude of 0.8f’m and a length ‘a’ of 11.3”, with the resultant force Cm acting at 42.35” from the center of the pier.  All the steel in tension is shown at yield.  Ts4 and Ts3 are 12” on either side of the pier centerline.  Ts2 is 36” from the centerline, and Ts1 was previously defined at 44” from the centerline.&#10;&#10;Shows analysis of section with zero axial loa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2752"/>
            <a:ext cx="9144000" cy="4498848"/>
          </a:xfrm>
          <a:prstGeom prst="rect">
            <a:avLst/>
          </a:prstGeom>
        </p:spPr>
      </p:pic>
      <p:sp>
        <p:nvSpPr>
          <p:cNvPr id="318465" name="Title 1"/>
          <p:cNvSpPr>
            <a:spLocks noGrp="1"/>
          </p:cNvSpPr>
          <p:nvPr>
            <p:ph type="title"/>
          </p:nvPr>
        </p:nvSpPr>
        <p:spPr>
          <a:xfrm>
            <a:off x="457200" y="274638"/>
            <a:ext cx="8229600" cy="703262"/>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Footer Placeholder 1"/>
          <p:cNvSpPr>
            <a:spLocks noGrp="1"/>
          </p:cNvSpPr>
          <p:nvPr>
            <p:ph type="ftr" sz="quarter" idx="10"/>
          </p:nvPr>
        </p:nvSpPr>
        <p:spPr>
          <a:xfrm>
            <a:off x="1951038" y="6518165"/>
            <a:ext cx="4405312"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chemeClr val="accent2"/>
                </a:solidFill>
              </a:rPr>
              <a:t>Instructional Material Complementing FEMA P-1051, Design Examples</a:t>
            </a:r>
            <a:endParaRPr lang="en-US" sz="900" i="1" dirty="0">
              <a:solidFill>
                <a:schemeClr val="accent2"/>
              </a:solidFill>
            </a:endParaRPr>
          </a:p>
        </p:txBody>
      </p:sp>
      <p:sp>
        <p:nvSpPr>
          <p:cNvPr id="320516" name="Slide Number Placeholder 2"/>
          <p:cNvSpPr>
            <a:spLocks noGrp="1"/>
          </p:cNvSpPr>
          <p:nvPr>
            <p:ph type="sldNum" sz="quarter" idx="11"/>
          </p:nvPr>
        </p:nvSpPr>
        <p:spPr>
          <a:xfrm>
            <a:off x="6356350" y="6468738"/>
            <a:ext cx="2787650" cy="287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chemeClr val="accent2"/>
                </a:solidFill>
              </a:rPr>
              <a:t>Design of Masonry Structures - </a:t>
            </a:r>
            <a:fld id="{F560AD07-7E04-4C39-BD03-5FE887A1C08A}" type="slidenum">
              <a:rPr lang="en-US" sz="900">
                <a:solidFill>
                  <a:schemeClr val="accent2"/>
                </a:solidFill>
              </a:rPr>
              <a:pPr eaLnBrk="1" hangingPunct="1"/>
              <a:t>148</a:t>
            </a:fld>
            <a:endParaRPr lang="en-US" sz="900" dirty="0">
              <a:solidFill>
                <a:schemeClr val="accent2"/>
              </a:solidFill>
            </a:endParaRPr>
          </a:p>
        </p:txBody>
      </p:sp>
      <p:pic>
        <p:nvPicPr>
          <p:cNvPr id="2" name="Picture 1" descr="Section through the length of a single pier with the grouted cells filled in as in previous slides. Overall length of the pier is 8’-0” = 96”.  Distance from the center of the pier to the outermost steel is 44”.&#10;Stress and strain profiles are shown for the balanced case. The strain diagram is shown superimposed on the stress diagram with the extreme compressive strain em = 0.0025, and a linear strain variation to a maximum tensile strain equal to the tensile yield strain of the steel ey = Fy/E = 0.00207. The neutral axis (dimension ‘c’) is 50.3”, which is 2.3” past the centroid of the pier.  The masonry compressive stress is shown in three components, each with a magnitude of 0.8f’m with a total dimension ‘a’ of 40.3”.  The first component is for the first two grouted cells over a length of 16” with the resultant force Cm1.  The second component is over a length of 16” for the next two cells which are ungrouted with the resultant force Cm2.  The third component is for the next grouted cell over a length of 8.3” with the resultant force Cm3.  The steel in the first grouted cell is shown at yield stress with resultant Cs1.  The steel in the second grouted cell is in the linear elastic range with a resultant Cs2.  The steel in the next grouted cell is marked by * and not labeled further. The tension steel in the grouted cell at the end of the pier is at yield with a resultant Ts1.  The tension steel in the second grouted cell is in the linear elastic range with a resultant Ts2. The steel in the next grouted cell is marked by * and not labeled further.&#10;&#10;Shows strain profile under balanced condit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044" y="1570311"/>
            <a:ext cx="6870357" cy="4715806"/>
          </a:xfrm>
          <a:prstGeom prst="rect">
            <a:avLst/>
          </a:prstGeom>
        </p:spPr>
      </p:pic>
      <p:sp>
        <p:nvSpPr>
          <p:cNvPr id="320514" name="Content Placeholder 2"/>
          <p:cNvSpPr>
            <a:spLocks noGrp="1"/>
          </p:cNvSpPr>
          <p:nvPr>
            <p:ph idx="1"/>
          </p:nvPr>
        </p:nvSpPr>
        <p:spPr>
          <a:xfrm>
            <a:off x="5770563" y="873168"/>
            <a:ext cx="2895600" cy="480592"/>
          </a:xfrm>
        </p:spPr>
        <p:txBody>
          <a:bodyPr/>
          <a:lstStyle/>
          <a:p>
            <a:pPr marL="0" indent="0">
              <a:buFont typeface="Arial" pitchFamily="34" charset="0"/>
              <a:buNone/>
            </a:pPr>
            <a:r>
              <a:rPr lang="en-US" dirty="0">
                <a:solidFill>
                  <a:srgbClr val="002D80"/>
                </a:solidFill>
                <a:ea typeface="ＭＳ Ｐゴシック" pitchFamily="34" charset="-128"/>
              </a:rPr>
              <a:t>Balanced Case</a:t>
            </a:r>
            <a:endParaRPr lang="en-US" dirty="0">
              <a:ea typeface="ＭＳ Ｐゴシック" pitchFamily="34" charset="-128"/>
            </a:endParaRPr>
          </a:p>
        </p:txBody>
      </p:sp>
      <p:sp>
        <p:nvSpPr>
          <p:cNvPr id="320522" name="Rectangle 11"/>
          <p:cNvSpPr>
            <a:spLocks noChangeArrowheads="1"/>
          </p:cNvSpPr>
          <p:nvPr/>
        </p:nvSpPr>
        <p:spPr bwMode="auto">
          <a:xfrm>
            <a:off x="274638" y="882483"/>
            <a:ext cx="4953000" cy="461963"/>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sz="2400" dirty="0">
                <a:solidFill>
                  <a:srgbClr val="002D80"/>
                </a:solidFill>
              </a:rPr>
              <a:t>Refer to NEHRP Ch. 13, Masonry</a:t>
            </a:r>
          </a:p>
        </p:txBody>
      </p:sp>
      <p:sp>
        <p:nvSpPr>
          <p:cNvPr id="320513" name="Title 1"/>
          <p:cNvSpPr>
            <a:spLocks noGrp="1"/>
          </p:cNvSpPr>
          <p:nvPr>
            <p:ph type="title"/>
          </p:nvPr>
        </p:nvSpPr>
        <p:spPr>
          <a:xfrm>
            <a:off x="436563" y="185355"/>
            <a:ext cx="8229600" cy="581025"/>
          </a:xfrm>
        </p:spPr>
        <p:txBody>
          <a:bodyPr/>
          <a:lstStyle/>
          <a:p>
            <a:r>
              <a:rPr lang="en-US" sz="3200" dirty="0">
                <a:solidFill>
                  <a:srgbClr val="2D2DB9"/>
                </a:solidFill>
                <a:ea typeface="ＭＳ Ｐゴシック" pitchFamily="34" charset="-128"/>
              </a:rPr>
              <a:t>Design Example (1)</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22564"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7382815-06A3-4DAB-9555-A6C1D91B8E63}" type="slidenum">
              <a:rPr lang="en-US" sz="900">
                <a:solidFill>
                  <a:schemeClr val="accent2"/>
                </a:solidFill>
              </a:rPr>
              <a:pPr eaLnBrk="1" hangingPunct="1"/>
              <a:t>149</a:t>
            </a:fld>
            <a:endParaRPr lang="en-US" sz="900">
              <a:solidFill>
                <a:schemeClr val="accent2"/>
              </a:solidFill>
            </a:endParaRPr>
          </a:p>
        </p:txBody>
      </p:sp>
      <p:sp>
        <p:nvSpPr>
          <p:cNvPr id="322562" name="Content Placeholder 2"/>
          <p:cNvSpPr>
            <a:spLocks noGrp="1"/>
          </p:cNvSpPr>
          <p:nvPr>
            <p:ph idx="1"/>
          </p:nvPr>
        </p:nvSpPr>
        <p:spPr>
          <a:xfrm>
            <a:off x="563562" y="2847975"/>
            <a:ext cx="8229600" cy="2778125"/>
          </a:xfrm>
        </p:spPr>
        <p:txBody>
          <a:bodyPr/>
          <a:lstStyle/>
          <a:p>
            <a:pPr marL="0" indent="0" algn="ctr">
              <a:buFont typeface="Arial" pitchFamily="34" charset="0"/>
              <a:buNone/>
              <a:tabLst>
                <a:tab pos="228600" algn="l"/>
                <a:tab pos="5943600" algn="r"/>
              </a:tabLst>
            </a:pPr>
            <a:r>
              <a:rPr lang="en-US" i="1" dirty="0" err="1">
                <a:ea typeface="ＭＳ Ｐゴシック" pitchFamily="34" charset="-128"/>
              </a:rPr>
              <a:t>Pn</a:t>
            </a:r>
            <a:r>
              <a:rPr lang="en-US" i="1" dirty="0">
                <a:ea typeface="ＭＳ Ｐゴシック" pitchFamily="34" charset="-128"/>
              </a:rPr>
              <a:t> </a:t>
            </a:r>
            <a:r>
              <a:rPr lang="en-US" dirty="0">
                <a:ea typeface="ＭＳ Ｐゴシック" pitchFamily="34" charset="-128"/>
              </a:rPr>
              <a:t>= </a:t>
            </a:r>
            <a:r>
              <a:rPr lang="en-US" dirty="0">
                <a:latin typeface="Symbol" pitchFamily="18" charset="2"/>
                <a:ea typeface="ＭＳ Ｐゴシック" pitchFamily="34" charset="-128"/>
              </a:rPr>
              <a:t>S</a:t>
            </a:r>
            <a:r>
              <a:rPr lang="en-US" i="1" dirty="0">
                <a:ea typeface="ＭＳ Ｐゴシック" pitchFamily="34" charset="-128"/>
              </a:rPr>
              <a:t>C</a:t>
            </a:r>
            <a:r>
              <a:rPr lang="en-US" dirty="0">
                <a:ea typeface="ＭＳ Ｐゴシック" pitchFamily="34" charset="-128"/>
              </a:rPr>
              <a:t> - </a:t>
            </a:r>
            <a:r>
              <a:rPr lang="en-US" dirty="0">
                <a:latin typeface="Symbol" pitchFamily="18" charset="2"/>
                <a:ea typeface="ＭＳ Ｐゴシック" pitchFamily="34" charset="-128"/>
              </a:rPr>
              <a:t>S</a:t>
            </a:r>
            <a:r>
              <a:rPr lang="en-US" i="1" dirty="0">
                <a:ea typeface="ＭＳ Ｐゴシック" pitchFamily="34" charset="-128"/>
              </a:rPr>
              <a:t>T</a:t>
            </a:r>
            <a:r>
              <a:rPr lang="en-US" dirty="0">
                <a:ea typeface="ＭＳ Ｐゴシック" pitchFamily="34" charset="-128"/>
              </a:rPr>
              <a:t> = 534 kips</a:t>
            </a:r>
          </a:p>
          <a:p>
            <a:pPr marL="0" indent="0" algn="ctr">
              <a:buFont typeface="Arial" pitchFamily="34" charset="0"/>
              <a:buNone/>
              <a:tabLst>
                <a:tab pos="228600" algn="l"/>
                <a:tab pos="5943600" algn="r"/>
              </a:tabLst>
            </a:pPr>
            <a:r>
              <a:rPr lang="en-US" i="1" dirty="0" err="1">
                <a:latin typeface="Symbol" pitchFamily="18" charset="2"/>
                <a:ea typeface="ＭＳ Ｐゴシック" pitchFamily="34" charset="-128"/>
              </a:rPr>
              <a:t>f</a:t>
            </a:r>
            <a:r>
              <a:rPr lang="en-US" i="1" dirty="0" err="1">
                <a:ea typeface="ＭＳ Ｐゴシック" pitchFamily="34" charset="-128"/>
              </a:rPr>
              <a:t>Pn</a:t>
            </a:r>
            <a:r>
              <a:rPr lang="en-US" dirty="0">
                <a:ea typeface="ＭＳ Ｐゴシック" pitchFamily="34" charset="-128"/>
              </a:rPr>
              <a:t> = (0.9)(534) = 481 kips</a:t>
            </a:r>
          </a:p>
          <a:p>
            <a:pPr marL="0" indent="0" algn="ctr">
              <a:buFont typeface="Arial" pitchFamily="34" charset="0"/>
              <a:buNone/>
              <a:tabLst>
                <a:tab pos="228600" algn="l"/>
                <a:tab pos="5943600" algn="r"/>
              </a:tabLst>
            </a:pPr>
            <a:r>
              <a:rPr lang="en-US" dirty="0">
                <a:latin typeface="Symbol" pitchFamily="18" charset="2"/>
                <a:ea typeface="ＭＳ Ｐゴシック" pitchFamily="34" charset="-128"/>
              </a:rPr>
              <a:t>S</a:t>
            </a:r>
            <a:r>
              <a:rPr lang="en-US" dirty="0">
                <a:ea typeface="ＭＳ Ｐゴシック" pitchFamily="34" charset="-128"/>
              </a:rPr>
              <a:t> </a:t>
            </a:r>
            <a:r>
              <a:rPr lang="en-US" i="1" dirty="0" err="1">
                <a:ea typeface="ＭＳ Ｐゴシック" pitchFamily="34" charset="-128"/>
              </a:rPr>
              <a:t>Mcl</a:t>
            </a:r>
            <a:r>
              <a:rPr lang="en-US" i="1" dirty="0">
                <a:ea typeface="ＭＳ Ｐゴシック" pitchFamily="34" charset="-128"/>
              </a:rPr>
              <a:t> </a:t>
            </a:r>
            <a:r>
              <a:rPr lang="en-US" dirty="0">
                <a:ea typeface="ＭＳ Ｐゴシック" pitchFamily="34" charset="-128"/>
              </a:rPr>
              <a:t>= 0:</a:t>
            </a:r>
          </a:p>
          <a:p>
            <a:pPr marL="0" indent="0" algn="ctr">
              <a:buFont typeface="Arial" pitchFamily="34" charset="0"/>
              <a:buNone/>
              <a:tabLst>
                <a:tab pos="228600" algn="l"/>
                <a:tab pos="5943600" algn="r"/>
              </a:tabLst>
            </a:pPr>
            <a:r>
              <a:rPr lang="en-US" i="1" dirty="0" err="1">
                <a:ea typeface="ＭＳ Ｐゴシック" pitchFamily="34" charset="-128"/>
              </a:rPr>
              <a:t>Mn</a:t>
            </a:r>
            <a:r>
              <a:rPr lang="en-US" i="1" dirty="0">
                <a:ea typeface="ＭＳ Ｐゴシック" pitchFamily="34" charset="-128"/>
              </a:rPr>
              <a:t> </a:t>
            </a:r>
            <a:r>
              <a:rPr lang="en-US" dirty="0">
                <a:ea typeface="ＭＳ Ｐゴシック" pitchFamily="34" charset="-128"/>
              </a:rPr>
              <a:t>= = 23,540 in.-kips</a:t>
            </a:r>
          </a:p>
          <a:p>
            <a:pPr marL="0" indent="0" algn="ctr">
              <a:buFont typeface="Arial" pitchFamily="34" charset="0"/>
              <a:buNone/>
              <a:tabLst>
                <a:tab pos="228600" algn="l"/>
                <a:tab pos="5943600" algn="r"/>
              </a:tabLst>
            </a:pPr>
            <a:r>
              <a:rPr lang="en-US" i="1" dirty="0" err="1">
                <a:latin typeface="Symbol" pitchFamily="18" charset="2"/>
                <a:ea typeface="ＭＳ Ｐゴシック" pitchFamily="34" charset="-128"/>
              </a:rPr>
              <a:t>f</a:t>
            </a:r>
            <a:r>
              <a:rPr lang="en-US" i="1" dirty="0" err="1">
                <a:ea typeface="ＭＳ Ｐゴシック" pitchFamily="34" charset="-128"/>
              </a:rPr>
              <a:t>Mn</a:t>
            </a:r>
            <a:r>
              <a:rPr lang="en-US" dirty="0">
                <a:ea typeface="ＭＳ Ｐゴシック" pitchFamily="34" charset="-128"/>
              </a:rPr>
              <a:t> = (0.9)(23,540) = 1,765 </a:t>
            </a:r>
            <a:r>
              <a:rPr lang="en-US" dirty="0" err="1">
                <a:ea typeface="ＭＳ Ｐゴシック" pitchFamily="34" charset="-128"/>
              </a:rPr>
              <a:t>ft</a:t>
            </a:r>
            <a:r>
              <a:rPr lang="en-US" dirty="0">
                <a:ea typeface="ＭＳ Ｐゴシック" pitchFamily="34" charset="-128"/>
              </a:rPr>
              <a:t>-kips</a:t>
            </a:r>
          </a:p>
        </p:txBody>
      </p:sp>
      <p:sp>
        <p:nvSpPr>
          <p:cNvPr id="322566" name="Rectangle 8"/>
          <p:cNvSpPr>
            <a:spLocks noChangeArrowheads="1"/>
          </p:cNvSpPr>
          <p:nvPr/>
        </p:nvSpPr>
        <p:spPr bwMode="auto">
          <a:xfrm>
            <a:off x="2201862" y="995363"/>
            <a:ext cx="4953000" cy="46196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sz="2400" dirty="0">
                <a:solidFill>
                  <a:srgbClr val="002D80"/>
                </a:solidFill>
              </a:rPr>
              <a:t>Refer to NEHRP Ch. 13, Masonry</a:t>
            </a:r>
          </a:p>
        </p:txBody>
      </p:sp>
      <p:sp>
        <p:nvSpPr>
          <p:cNvPr id="322561" name="Title 1"/>
          <p:cNvSpPr>
            <a:spLocks noGrp="1"/>
          </p:cNvSpPr>
          <p:nvPr>
            <p:ph type="title"/>
          </p:nvPr>
        </p:nvSpPr>
        <p:spPr>
          <a:xfrm>
            <a:off x="563562" y="274638"/>
            <a:ext cx="8229600" cy="741362"/>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4608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48E0941-5C4D-453F-82A9-31A763F6641F}" type="slidenum">
              <a:rPr lang="en-US" sz="900">
                <a:solidFill>
                  <a:schemeClr val="accent2"/>
                </a:solidFill>
              </a:rPr>
              <a:pPr eaLnBrk="1" hangingPunct="1"/>
              <a:t>15</a:t>
            </a:fld>
            <a:endParaRPr lang="en-US" sz="900">
              <a:solidFill>
                <a:schemeClr val="accent2"/>
              </a:solidFill>
            </a:endParaRPr>
          </a:p>
        </p:txBody>
      </p:sp>
      <p:sp>
        <p:nvSpPr>
          <p:cNvPr id="46084" name="Rectangle 3"/>
          <p:cNvSpPr>
            <a:spLocks noGrp="1" noChangeArrowheads="1"/>
          </p:cNvSpPr>
          <p:nvPr>
            <p:ph type="body" idx="1"/>
          </p:nvPr>
        </p:nvSpPr>
        <p:spPr>
          <a:xfrm>
            <a:off x="377825" y="1581150"/>
            <a:ext cx="8388350" cy="4697413"/>
          </a:xfrm>
        </p:spPr>
        <p:txBody>
          <a:bodyPr/>
          <a:lstStyle/>
          <a:p>
            <a:pPr marL="334963" indent="-334963" defTabSz="1076325" eaLnBrk="1" hangingPunct="1">
              <a:lnSpc>
                <a:spcPct val="90000"/>
              </a:lnSpc>
            </a:pPr>
            <a:r>
              <a:rPr lang="en-US" dirty="0">
                <a:ea typeface="ＭＳ Ｐゴシック" pitchFamily="34" charset="-128"/>
              </a:rPr>
              <a:t>Under ASTM C270, mortar can be specified by proportion or by property.</a:t>
            </a:r>
          </a:p>
          <a:p>
            <a:pPr marL="334963" indent="-334963" defTabSz="1076325" eaLnBrk="1" hangingPunct="1">
              <a:lnSpc>
                <a:spcPct val="90000"/>
              </a:lnSpc>
            </a:pPr>
            <a:r>
              <a:rPr lang="en-US" dirty="0">
                <a:ea typeface="ＭＳ Ｐゴシック" pitchFamily="34" charset="-128"/>
              </a:rPr>
              <a:t>If mortar is specified by proportion, compliance is verified only by verifying proportions.  For example:</a:t>
            </a:r>
          </a:p>
          <a:p>
            <a:pPr marL="806450" lvl="1" indent="-268288" defTabSz="1076325" eaLnBrk="1" hangingPunct="1">
              <a:lnSpc>
                <a:spcPct val="90000"/>
              </a:lnSpc>
              <a:buClr>
                <a:srgbClr val="FF0000"/>
              </a:buClr>
            </a:pPr>
            <a:r>
              <a:rPr lang="en-US" dirty="0">
                <a:ea typeface="ＭＳ Ｐゴシック" pitchFamily="34" charset="-128"/>
              </a:rPr>
              <a:t>Type S PCL mortar has volume proportions of 1 part cement to about 0.5 parts hydrated mason</a:t>
            </a:r>
            <a:r>
              <a:rPr lang="ja-JP" altLang="en-US" dirty="0">
                <a:ea typeface="ＭＳ Ｐゴシック" pitchFamily="34" charset="-128"/>
              </a:rPr>
              <a:t>’</a:t>
            </a:r>
            <a:r>
              <a:rPr lang="en-US" altLang="ja-JP" dirty="0">
                <a:ea typeface="ＭＳ Ｐゴシック" pitchFamily="34" charset="-128"/>
              </a:rPr>
              <a:t>s lime to about 4.5 parts mason</a:t>
            </a:r>
            <a:r>
              <a:rPr lang="ja-JP" altLang="en-US" dirty="0">
                <a:ea typeface="ＭＳ Ｐゴシック" pitchFamily="34" charset="-128"/>
              </a:rPr>
              <a:t>’</a:t>
            </a:r>
            <a:r>
              <a:rPr lang="en-US" altLang="ja-JP" dirty="0">
                <a:ea typeface="ＭＳ Ｐゴシック" pitchFamily="34" charset="-128"/>
              </a:rPr>
              <a:t>s sand</a:t>
            </a:r>
          </a:p>
          <a:p>
            <a:pPr marL="806450" lvl="1" indent="-268288" defTabSz="1076325" eaLnBrk="1" hangingPunct="1">
              <a:lnSpc>
                <a:spcPct val="90000"/>
              </a:lnSpc>
              <a:buClr>
                <a:srgbClr val="FF0000"/>
              </a:buClr>
            </a:pPr>
            <a:r>
              <a:rPr lang="en-US" dirty="0">
                <a:ea typeface="ＭＳ Ｐゴシック" pitchFamily="34" charset="-128"/>
              </a:rPr>
              <a:t>Type N masonry cement mortar (single-bag) has one part Type N masonry cement and 3 parts mason</a:t>
            </a:r>
            <a:r>
              <a:rPr lang="ja-JP" altLang="en-US" dirty="0">
                <a:ea typeface="ＭＳ Ｐゴシック" pitchFamily="34" charset="-128"/>
              </a:rPr>
              <a:t>’</a:t>
            </a:r>
            <a:r>
              <a:rPr lang="en-US" altLang="ja-JP" dirty="0">
                <a:ea typeface="ＭＳ Ｐゴシック" pitchFamily="34" charset="-128"/>
              </a:rPr>
              <a:t>s sand</a:t>
            </a:r>
            <a:endParaRPr lang="en-US" dirty="0">
              <a:ea typeface="ＭＳ Ｐゴシック" pitchFamily="34" charset="-128"/>
            </a:endParaRPr>
          </a:p>
        </p:txBody>
      </p:sp>
      <p:sp>
        <p:nvSpPr>
          <p:cNvPr id="46083" name="Rectangle 2"/>
          <p:cNvSpPr>
            <a:spLocks noGrp="1" noChangeArrowheads="1"/>
          </p:cNvSpPr>
          <p:nvPr>
            <p:ph type="title"/>
          </p:nvPr>
        </p:nvSpPr>
        <p:spPr/>
        <p:txBody>
          <a:bodyPr/>
          <a:lstStyle/>
          <a:p>
            <a:pPr defTabSz="1076325" eaLnBrk="1" hangingPunct="1"/>
            <a:r>
              <a:rPr lang="en-US" dirty="0">
                <a:solidFill>
                  <a:srgbClr val="2D2DB9"/>
                </a:solidFill>
                <a:ea typeface="ＭＳ Ｐゴシック" pitchFamily="34" charset="-128"/>
              </a:rPr>
              <a:t>Masonry</a:t>
            </a:r>
            <a:r>
              <a:rPr lang="en-US" sz="3200" dirty="0">
                <a:solidFill>
                  <a:srgbClr val="2D2DB9"/>
                </a:solidFill>
                <a:ea typeface="ＭＳ Ｐゴシック" pitchFamily="34" charset="-128"/>
              </a:rPr>
              <a:t> Mortar</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2461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9D76EE4-7449-43E0-9D95-0AFB7D904210}" type="slidenum">
              <a:rPr lang="en-US" sz="900">
                <a:solidFill>
                  <a:schemeClr val="accent2"/>
                </a:solidFill>
              </a:rPr>
              <a:pPr eaLnBrk="1" hangingPunct="1"/>
              <a:t>150</a:t>
            </a:fld>
            <a:endParaRPr lang="en-US" sz="900">
              <a:solidFill>
                <a:schemeClr val="accent2"/>
              </a:solidFill>
            </a:endParaRPr>
          </a:p>
        </p:txBody>
      </p:sp>
      <p:sp>
        <p:nvSpPr>
          <p:cNvPr id="324610" name="Content Placeholder 2"/>
          <p:cNvSpPr>
            <a:spLocks noGrp="1"/>
          </p:cNvSpPr>
          <p:nvPr>
            <p:ph idx="1"/>
          </p:nvPr>
        </p:nvSpPr>
        <p:spPr>
          <a:xfrm>
            <a:off x="704850" y="5654675"/>
            <a:ext cx="8229600" cy="593725"/>
          </a:xfrm>
        </p:spPr>
        <p:txBody>
          <a:bodyPr/>
          <a:lstStyle/>
          <a:p>
            <a:pPr marL="0" indent="0" algn="ctr">
              <a:buFont typeface="Arial" pitchFamily="34" charset="0"/>
              <a:buNone/>
            </a:pPr>
            <a:r>
              <a:rPr lang="en-US" i="1">
                <a:solidFill>
                  <a:srgbClr val="002D80"/>
                </a:solidFill>
                <a:latin typeface="Symbol" pitchFamily="18" charset="2"/>
                <a:ea typeface="ＭＳ Ｐゴシック" pitchFamily="34" charset="-128"/>
              </a:rPr>
              <a:t>f</a:t>
            </a:r>
            <a:r>
              <a:rPr lang="en-US" i="1">
                <a:solidFill>
                  <a:srgbClr val="002D80"/>
                </a:solidFill>
                <a:ea typeface="ＭＳ Ｐゴシック" pitchFamily="34" charset="-128"/>
              </a:rPr>
              <a:t>P</a:t>
            </a:r>
            <a:r>
              <a:rPr lang="en-US" i="1" baseline="-25000">
                <a:solidFill>
                  <a:srgbClr val="002D80"/>
                </a:solidFill>
                <a:ea typeface="ＭＳ Ｐゴシック" pitchFamily="34" charset="-128"/>
              </a:rPr>
              <a:t>n</a:t>
            </a:r>
            <a:r>
              <a:rPr lang="en-US" i="1">
                <a:solidFill>
                  <a:srgbClr val="002D80"/>
                </a:solidFill>
                <a:ea typeface="ＭＳ Ｐゴシック" pitchFamily="34" charset="-128"/>
              </a:rPr>
              <a:t> – </a:t>
            </a:r>
            <a:r>
              <a:rPr lang="en-US" i="1">
                <a:solidFill>
                  <a:srgbClr val="002D80"/>
                </a:solidFill>
                <a:latin typeface="Symbol" pitchFamily="18" charset="2"/>
                <a:ea typeface="ＭＳ Ｐゴシック" pitchFamily="34" charset="-128"/>
              </a:rPr>
              <a:t>f</a:t>
            </a:r>
            <a:r>
              <a:rPr lang="en-US" i="1">
                <a:solidFill>
                  <a:srgbClr val="002D80"/>
                </a:solidFill>
                <a:ea typeface="ＭＳ Ｐゴシック" pitchFamily="34" charset="-128"/>
              </a:rPr>
              <a:t>M</a:t>
            </a:r>
            <a:r>
              <a:rPr lang="en-US" i="1" baseline="-25000">
                <a:solidFill>
                  <a:srgbClr val="002D80"/>
                </a:solidFill>
                <a:ea typeface="ＭＳ Ｐゴシック" pitchFamily="34" charset="-128"/>
              </a:rPr>
              <a:t>n</a:t>
            </a:r>
            <a:r>
              <a:rPr lang="en-US">
                <a:solidFill>
                  <a:srgbClr val="002D80"/>
                </a:solidFill>
                <a:ea typeface="ＭＳ Ｐゴシック" pitchFamily="34" charset="-128"/>
              </a:rPr>
              <a:t> Diagram</a:t>
            </a:r>
            <a:endParaRPr lang="en-US">
              <a:ea typeface="ＭＳ Ｐゴシック" pitchFamily="34" charset="-128"/>
            </a:endParaRPr>
          </a:p>
        </p:txBody>
      </p:sp>
      <p:pic>
        <p:nvPicPr>
          <p:cNvPr id="324614" name="Picture 19" descr="Axial Force –Bending Moment interaction diagram for wall section.&#10;"/>
          <p:cNvPicPr>
            <a:picLocks noChangeAspect="1" noChangeArrowheads="1"/>
          </p:cNvPicPr>
          <p:nvPr/>
        </p:nvPicPr>
        <p:blipFill>
          <a:blip r:embed="rId3" cstate="print">
            <a:extLst>
              <a:ext uri="{28A0092B-C50C-407E-A947-70E740481C1C}">
                <a14:useLocalDpi xmlns:a14="http://schemas.microsoft.com/office/drawing/2010/main" val="0"/>
              </a:ext>
            </a:extLst>
          </a:blip>
          <a:srcRect l="58961" b="57951"/>
          <a:stretch>
            <a:fillRect/>
          </a:stretch>
        </p:blipFill>
        <p:spPr bwMode="auto">
          <a:xfrm>
            <a:off x="1096963" y="1435100"/>
            <a:ext cx="6950075"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4615" name="Rectangle 4"/>
          <p:cNvSpPr>
            <a:spLocks noChangeArrowheads="1"/>
          </p:cNvSpPr>
          <p:nvPr/>
        </p:nvSpPr>
        <p:spPr bwMode="auto">
          <a:xfrm>
            <a:off x="2117725" y="866775"/>
            <a:ext cx="4953000" cy="4619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r>
              <a:rPr lang="en-US" sz="2400" dirty="0">
                <a:solidFill>
                  <a:srgbClr val="002D80"/>
                </a:solidFill>
              </a:rPr>
              <a:t>Refer to NEHRP Ch. 13, Masonry</a:t>
            </a:r>
          </a:p>
        </p:txBody>
      </p:sp>
      <p:sp>
        <p:nvSpPr>
          <p:cNvPr id="324617" name="Text Box 6"/>
          <p:cNvSpPr txBox="1">
            <a:spLocks noChangeArrowheads="1"/>
          </p:cNvSpPr>
          <p:nvPr/>
        </p:nvSpPr>
        <p:spPr bwMode="auto">
          <a:xfrm>
            <a:off x="1054100" y="4884738"/>
            <a:ext cx="157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Next Slide</a:t>
            </a:r>
          </a:p>
        </p:txBody>
      </p:sp>
      <p:sp>
        <p:nvSpPr>
          <p:cNvPr id="324609" name="Title 1"/>
          <p:cNvSpPr>
            <a:spLocks noGrp="1"/>
          </p:cNvSpPr>
          <p:nvPr>
            <p:ph type="title"/>
          </p:nvPr>
        </p:nvSpPr>
        <p:spPr>
          <a:xfrm>
            <a:off x="457200" y="106363"/>
            <a:ext cx="8229600" cy="615950"/>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26659"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8A39797-0475-49C2-8CFF-BF45D342EF18}" type="slidenum">
              <a:rPr lang="en-US" sz="900">
                <a:solidFill>
                  <a:schemeClr val="accent2"/>
                </a:solidFill>
              </a:rPr>
              <a:pPr eaLnBrk="1" hangingPunct="1"/>
              <a:t>151</a:t>
            </a:fld>
            <a:endParaRPr lang="en-US" sz="900">
              <a:solidFill>
                <a:schemeClr val="accent2"/>
              </a:solidFill>
            </a:endParaRPr>
          </a:p>
        </p:txBody>
      </p:sp>
      <p:sp>
        <p:nvSpPr>
          <p:cNvPr id="326662" name="Rectangle 4"/>
          <p:cNvSpPr>
            <a:spLocks noChangeArrowheads="1"/>
          </p:cNvSpPr>
          <p:nvPr/>
        </p:nvSpPr>
        <p:spPr bwMode="auto">
          <a:xfrm>
            <a:off x="2117725" y="866775"/>
            <a:ext cx="4953000" cy="461963"/>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r>
              <a:rPr lang="en-US" sz="2400" dirty="0">
                <a:solidFill>
                  <a:srgbClr val="002D80"/>
                </a:solidFill>
              </a:rPr>
              <a:t>Refer to NEHRP Ch. 13, Masonry</a:t>
            </a:r>
          </a:p>
        </p:txBody>
      </p:sp>
      <p:grpSp>
        <p:nvGrpSpPr>
          <p:cNvPr id="3" name="Group 2" descr="Low-axial load portion of a simplified axial load – moment interaction diagram.  The x-axis is fMn with units of ft-kips, and the y-axis is fPn with units of kips.  The curve is formed from coordinates (fMn = 988, fPn = 0) and the balance point (fMn = 1765, fPn = 481). fPn max for ductility = 223 kips is shown as a dashed horizontal line.  The curve continues above the balance point with decreasing moment capacity with increasing axial load but the curve is cut off.  Demands are shown at a moment Mu = 523 ft-kips with axial loads Pu,min = 41 kips and Pu,max = 67 kips.  Both points are within the bounds of the interaction curve.  A horizontal line is drawn from Pu,max to the curve, where fMn = 1096 ft-kips."/>
          <p:cNvGrpSpPr/>
          <p:nvPr/>
        </p:nvGrpSpPr>
        <p:grpSpPr>
          <a:xfrm>
            <a:off x="188913" y="1493838"/>
            <a:ext cx="8955087" cy="4770437"/>
            <a:chOff x="188913" y="1493838"/>
            <a:chExt cx="8955087" cy="4770437"/>
          </a:xfrm>
        </p:grpSpPr>
        <p:pic>
          <p:nvPicPr>
            <p:cNvPr id="326661" name="Picture 19" descr="Low-axial load portion of a simplified axial load – moment interaction diagram.  The x-axis is fMn with units of ft-kips, and the y-axis is fPn with units of kips.  The curve is formed from coordinates (fMn = 988, fPn = 0) and the balance point (fMn = 1765, fPn = 481). fPn max for ductility = 223 kips is shown as a dashed horizontal line.  The curve continues above the balance point with decreasing moment capacity with increasing axial load but the curve is cut off.  Demands are shown at a moment Mu = 523 ft-kips with axial loads Pu,min = 41 kips and Pu,max = 67 kips.  Both points are within the bounds of the interaction curve.  A horizontal line is drawn from Pu,max to the curve, where fMn = 1096 ft-kips."/>
            <p:cNvPicPr>
              <a:picLocks noChangeAspect="1" noChangeArrowheads="1"/>
            </p:cNvPicPr>
            <p:nvPr/>
          </p:nvPicPr>
          <p:blipFill>
            <a:blip r:embed="rId3" cstate="print">
              <a:extLst>
                <a:ext uri="{28A0092B-C50C-407E-A947-70E740481C1C}">
                  <a14:useLocalDpi xmlns:a14="http://schemas.microsoft.com/office/drawing/2010/main" val="0"/>
                </a:ext>
              </a:extLst>
            </a:blip>
            <a:srcRect t="43193"/>
            <a:stretch>
              <a:fillRect/>
            </a:stretch>
          </p:blipFill>
          <p:spPr bwMode="auto">
            <a:xfrm>
              <a:off x="188913" y="1493838"/>
              <a:ext cx="8955087"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505067" y="2527299"/>
              <a:ext cx="169277" cy="251601"/>
            </a:xfrm>
            <a:prstGeom prst="rect">
              <a:avLst/>
            </a:prstGeom>
            <a:solidFill>
              <a:schemeClr val="bg1"/>
            </a:solidFill>
          </p:spPr>
          <p:txBody>
            <a:bodyPr vert="vert270" wrap="square" lIns="0" tIns="0" rIns="0" bIns="0" rtlCol="0">
              <a:spAutoFit/>
            </a:bodyPr>
            <a:lstStyle/>
            <a:p>
              <a:r>
                <a:rPr lang="en-US" sz="1100" i="1" dirty="0" err="1">
                  <a:latin typeface="Times New Roman" panose="02020603050405020304" pitchFamily="18" charset="0"/>
                  <a:cs typeface="Times New Roman" panose="02020603050405020304" pitchFamily="18" charset="0"/>
                </a:rPr>
                <a:t>ɸM</a:t>
              </a:r>
              <a:r>
                <a:rPr lang="en-US" sz="1100" i="1" baseline="-25000" dirty="0" err="1">
                  <a:latin typeface="Times New Roman" panose="02020603050405020304" pitchFamily="18" charset="0"/>
                  <a:cs typeface="Times New Roman" panose="02020603050405020304" pitchFamily="18" charset="0"/>
                </a:rPr>
                <a:t>n</a:t>
              </a:r>
              <a:r>
                <a:rPr lang="en-US" sz="1100" i="1" baseline="-25000" dirty="0">
                  <a:latin typeface="Times New Roman" panose="02020603050405020304" pitchFamily="18" charset="0"/>
                  <a:cs typeface="Times New Roman" panose="02020603050405020304" pitchFamily="18" charset="0"/>
                </a:rPr>
                <a:t> </a:t>
              </a:r>
            </a:p>
          </p:txBody>
        </p:sp>
      </p:grpSp>
      <p:sp>
        <p:nvSpPr>
          <p:cNvPr id="326657" name="Title 1"/>
          <p:cNvSpPr>
            <a:spLocks noGrp="1"/>
          </p:cNvSpPr>
          <p:nvPr>
            <p:ph type="title"/>
          </p:nvPr>
        </p:nvSpPr>
        <p:spPr>
          <a:xfrm>
            <a:off x="471488" y="41275"/>
            <a:ext cx="8229600" cy="681038"/>
          </a:xfrm>
        </p:spPr>
        <p:txBody>
          <a:bodyPr/>
          <a:lstStyle/>
          <a:p>
            <a:r>
              <a:rPr lang="en-US" sz="3200">
                <a:solidFill>
                  <a:srgbClr val="2D2DB9"/>
                </a:solidFill>
                <a:ea typeface="ＭＳ Ｐゴシック" pitchFamily="34" charset="-128"/>
              </a:rPr>
              <a:t>Design Example (1)</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2870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5AA97781-441B-4E54-9F63-270973D80621}" type="slidenum">
              <a:rPr lang="en-US" sz="900">
                <a:solidFill>
                  <a:schemeClr val="accent2"/>
                </a:solidFill>
              </a:rPr>
              <a:pPr eaLnBrk="1" hangingPunct="1"/>
              <a:t>152</a:t>
            </a:fld>
            <a:endParaRPr lang="en-US" sz="900">
              <a:solidFill>
                <a:schemeClr val="accent2"/>
              </a:solidFill>
            </a:endParaRPr>
          </a:p>
        </p:txBody>
      </p:sp>
      <p:sp>
        <p:nvSpPr>
          <p:cNvPr id="328708" name="Rectangle 3"/>
          <p:cNvSpPr>
            <a:spLocks noGrp="1" noChangeArrowheads="1"/>
          </p:cNvSpPr>
          <p:nvPr>
            <p:ph type="body" idx="1"/>
          </p:nvPr>
        </p:nvSpPr>
        <p:spPr>
          <a:xfrm>
            <a:off x="1022350" y="2076450"/>
            <a:ext cx="7212013" cy="2830513"/>
          </a:xfrm>
        </p:spPr>
        <p:txBody>
          <a:bodyPr/>
          <a:lstStyle/>
          <a:p>
            <a:pPr marL="334963" indent="-334963" defTabSz="1076325" eaLnBrk="1" hangingPunct="1">
              <a:lnSpc>
                <a:spcPct val="90000"/>
              </a:lnSpc>
            </a:pPr>
            <a:r>
              <a:rPr lang="en-US" dirty="0">
                <a:ea typeface="ＭＳ Ｐゴシック" pitchFamily="34" charset="-128"/>
              </a:rPr>
              <a:t>BSSC = </a:t>
            </a:r>
            <a:r>
              <a:rPr lang="en-US" dirty="0">
                <a:solidFill>
                  <a:srgbClr val="0099CC"/>
                </a:solidFill>
                <a:ea typeface="ＭＳ Ｐゴシック" pitchFamily="34" charset="-128"/>
                <a:hlinkClick r:id="rId3"/>
              </a:rPr>
              <a:t>www.bssconline.org</a:t>
            </a:r>
            <a:endParaRPr lang="en-US" dirty="0">
              <a:solidFill>
                <a:srgbClr val="0099CC"/>
              </a:solidFill>
              <a:ea typeface="ＭＳ Ｐゴシック" pitchFamily="34" charset="-128"/>
            </a:endParaRPr>
          </a:p>
          <a:p>
            <a:pPr marL="334963" indent="-334963" defTabSz="1076325" eaLnBrk="1" hangingPunct="1">
              <a:lnSpc>
                <a:spcPct val="90000"/>
              </a:lnSpc>
            </a:pPr>
            <a:r>
              <a:rPr lang="en-US" dirty="0">
                <a:ea typeface="ＭＳ Ｐゴシック" pitchFamily="34" charset="-128"/>
              </a:rPr>
              <a:t>TMS = </a:t>
            </a:r>
            <a:r>
              <a:rPr lang="en-US" dirty="0">
                <a:solidFill>
                  <a:srgbClr val="0099CC"/>
                </a:solidFill>
                <a:ea typeface="ＭＳ Ｐゴシック" pitchFamily="34" charset="-128"/>
                <a:hlinkClick r:id="rId4"/>
              </a:rPr>
              <a:t>www.masonrysociety.org</a:t>
            </a:r>
            <a:endParaRPr lang="en-US" dirty="0">
              <a:solidFill>
                <a:srgbClr val="0099CC"/>
              </a:solidFill>
              <a:ea typeface="ＭＳ Ｐゴシック" pitchFamily="34" charset="-128"/>
            </a:endParaRPr>
          </a:p>
          <a:p>
            <a:pPr marL="334963" indent="-334963" defTabSz="1076325" eaLnBrk="1" hangingPunct="1">
              <a:lnSpc>
                <a:spcPct val="90000"/>
              </a:lnSpc>
            </a:pPr>
            <a:r>
              <a:rPr lang="en-US" dirty="0">
                <a:ea typeface="ＭＳ Ｐゴシック" pitchFamily="34" charset="-128"/>
              </a:rPr>
              <a:t>ACI = </a:t>
            </a:r>
            <a:r>
              <a:rPr lang="en-US" dirty="0">
                <a:ea typeface="ＭＳ Ｐゴシック" pitchFamily="34" charset="-128"/>
                <a:hlinkClick r:id="rId5"/>
              </a:rPr>
              <a:t>www.concrete.org</a:t>
            </a:r>
            <a:endParaRPr lang="en-US" dirty="0">
              <a:ea typeface="ＭＳ Ｐゴシック" pitchFamily="34" charset="-128"/>
            </a:endParaRPr>
          </a:p>
          <a:p>
            <a:pPr marL="334963" indent="-334963" defTabSz="1076325" eaLnBrk="1" hangingPunct="1">
              <a:lnSpc>
                <a:spcPct val="90000"/>
              </a:lnSpc>
            </a:pPr>
            <a:r>
              <a:rPr lang="en-US" dirty="0">
                <a:ea typeface="ＭＳ Ｐゴシック" pitchFamily="34" charset="-128"/>
              </a:rPr>
              <a:t>ASCE / SEI = </a:t>
            </a:r>
            <a:r>
              <a:rPr lang="en-US" dirty="0">
                <a:ea typeface="ＭＳ Ｐゴシック" pitchFamily="34" charset="-128"/>
                <a:hlinkClick r:id="rId6"/>
              </a:rPr>
              <a:t>www.seinstitute.org</a:t>
            </a:r>
            <a:endParaRPr lang="en-US" dirty="0">
              <a:ea typeface="ＭＳ Ｐゴシック" pitchFamily="34" charset="-128"/>
            </a:endParaRPr>
          </a:p>
          <a:p>
            <a:pPr marL="334963" indent="-334963" defTabSz="1076325" eaLnBrk="1" hangingPunct="1">
              <a:lnSpc>
                <a:spcPct val="90000"/>
              </a:lnSpc>
            </a:pPr>
            <a:r>
              <a:rPr lang="en-US" dirty="0">
                <a:ea typeface="ＭＳ Ｐゴシック" pitchFamily="34" charset="-128"/>
              </a:rPr>
              <a:t>MSJC = </a:t>
            </a:r>
            <a:r>
              <a:rPr lang="en-US" dirty="0">
                <a:ea typeface="ＭＳ Ｐゴシック" pitchFamily="34" charset="-128"/>
                <a:hlinkClick r:id="rId7"/>
              </a:rPr>
              <a:t>www.masonrystandards.org</a:t>
            </a:r>
            <a:endParaRPr lang="en-US" dirty="0">
              <a:ea typeface="ＭＳ Ｐゴシック" pitchFamily="34" charset="-128"/>
            </a:endParaRPr>
          </a:p>
          <a:p>
            <a:pPr marL="334963" indent="-334963" defTabSz="1076325" eaLnBrk="1" hangingPunct="1">
              <a:lnSpc>
                <a:spcPct val="90000"/>
              </a:lnSpc>
            </a:pPr>
            <a:r>
              <a:rPr lang="en-US" dirty="0">
                <a:ea typeface="ＭＳ Ｐゴシック" pitchFamily="34" charset="-128"/>
              </a:rPr>
              <a:t>NCMA = </a:t>
            </a:r>
            <a:r>
              <a:rPr lang="en-US" dirty="0">
                <a:ea typeface="ＭＳ Ｐゴシック" pitchFamily="34" charset="-128"/>
                <a:hlinkClick r:id="rId8"/>
              </a:rPr>
              <a:t>www.ncma.org</a:t>
            </a:r>
            <a:endParaRPr lang="en-US" dirty="0">
              <a:ea typeface="ＭＳ Ｐゴシック" pitchFamily="34" charset="-128"/>
            </a:endParaRPr>
          </a:p>
          <a:p>
            <a:pPr marL="334963" indent="-334963" defTabSz="1076325" eaLnBrk="1" hangingPunct="1">
              <a:lnSpc>
                <a:spcPct val="90000"/>
              </a:lnSpc>
            </a:pPr>
            <a:r>
              <a:rPr lang="en-US" dirty="0">
                <a:ea typeface="ＭＳ Ｐゴシック" pitchFamily="34" charset="-128"/>
              </a:rPr>
              <a:t>BIA = </a:t>
            </a:r>
            <a:r>
              <a:rPr lang="en-US" dirty="0">
                <a:ea typeface="ＭＳ Ｐゴシック" pitchFamily="34" charset="-128"/>
                <a:hlinkClick r:id="rId9"/>
              </a:rPr>
              <a:t>www.bia.org</a:t>
            </a:r>
            <a:endParaRPr lang="en-US" dirty="0">
              <a:ea typeface="ＭＳ Ｐゴシック" pitchFamily="34" charset="-128"/>
            </a:endParaRPr>
          </a:p>
        </p:txBody>
      </p:sp>
      <p:sp>
        <p:nvSpPr>
          <p:cNvPr id="328707" name="Rectangle 2"/>
          <p:cNvSpPr>
            <a:spLocks noGrp="1" noChangeArrowheads="1"/>
          </p:cNvSpPr>
          <p:nvPr>
            <p:ph type="title"/>
          </p:nvPr>
        </p:nvSpPr>
        <p:spPr>
          <a:xfrm>
            <a:off x="271463" y="612775"/>
            <a:ext cx="8397875" cy="573088"/>
          </a:xfrm>
        </p:spPr>
        <p:txBody>
          <a:bodyPr/>
          <a:lstStyle/>
          <a:p>
            <a:pPr defTabSz="1076325" eaLnBrk="1" hangingPunct="1"/>
            <a:r>
              <a:rPr lang="en-US" sz="3200">
                <a:solidFill>
                  <a:srgbClr val="2D2DB9"/>
                </a:solidFill>
                <a:ea typeface="ＭＳ Ｐゴシック" pitchFamily="34" charset="-128"/>
              </a:rPr>
              <a:t>Web sites for more information</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307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chemeClr val="accent2"/>
                </a:solidFill>
              </a:rPr>
              <a:t>Design of Masonry Structures  - </a:t>
            </a:r>
            <a:fld id="{92EFD2B6-E340-4BD0-B842-72A9AF53B8F0}" type="slidenum">
              <a:rPr lang="en-US" sz="900">
                <a:solidFill>
                  <a:schemeClr val="accent2"/>
                </a:solidFill>
              </a:rPr>
              <a:pPr eaLnBrk="1" hangingPunct="1"/>
              <a:t>153</a:t>
            </a:fld>
            <a:endParaRPr lang="en-US" sz="900" dirty="0">
              <a:solidFill>
                <a:schemeClr val="accent2"/>
              </a:solidFill>
            </a:endParaRPr>
          </a:p>
        </p:txBody>
      </p:sp>
      <p:sp>
        <p:nvSpPr>
          <p:cNvPr id="330756" name="Rectangle 3"/>
          <p:cNvSpPr>
            <a:spLocks noGrp="1" noChangeArrowheads="1"/>
          </p:cNvSpPr>
          <p:nvPr>
            <p:ph type="body" idx="1"/>
          </p:nvPr>
        </p:nvSpPr>
        <p:spPr>
          <a:xfrm>
            <a:off x="442913" y="1405128"/>
            <a:ext cx="8229600" cy="4452938"/>
          </a:xfrm>
        </p:spPr>
        <p:txBody>
          <a:bodyPr/>
          <a:lstStyle/>
          <a:p>
            <a:pPr eaLnBrk="1" hangingPunct="1">
              <a:lnSpc>
                <a:spcPct val="120000"/>
              </a:lnSpc>
            </a:pPr>
            <a:r>
              <a:rPr lang="en-US" sz="2000" dirty="0">
                <a:ea typeface="ＭＳ Ｐゴシック" pitchFamily="34" charset="-128"/>
              </a:rPr>
              <a:t>This presentation was adapted from material prepared by Prof. Richard E. </a:t>
            </a:r>
            <a:r>
              <a:rPr lang="en-US" sz="2000" dirty="0" err="1">
                <a:ea typeface="ＭＳ Ｐゴシック" pitchFamily="34" charset="-128"/>
              </a:rPr>
              <a:t>Klingner</a:t>
            </a:r>
            <a:r>
              <a:rPr lang="en-US" sz="2000" dirty="0">
                <a:ea typeface="ＭＳ Ｐゴシック" pitchFamily="34" charset="-128"/>
              </a:rPr>
              <a:t>, University of Texas at Austin and by Dr. James Harris, J.R. Harris &amp; Co.</a:t>
            </a:r>
          </a:p>
          <a:p>
            <a:pPr eaLnBrk="1" hangingPunct="1">
              <a:lnSpc>
                <a:spcPct val="120000"/>
              </a:lnSpc>
            </a:pPr>
            <a:r>
              <a:rPr lang="en-US" sz="2000" dirty="0">
                <a:ea typeface="ＭＳ Ｐゴシック" pitchFamily="34" charset="-128"/>
              </a:rPr>
              <a:t>Some of the material originally prepared by Prof. </a:t>
            </a:r>
            <a:r>
              <a:rPr lang="en-US" sz="2000" dirty="0" err="1">
                <a:ea typeface="ＭＳ Ｐゴシック" pitchFamily="34" charset="-128"/>
              </a:rPr>
              <a:t>Klingner</a:t>
            </a:r>
            <a:r>
              <a:rPr lang="en-US" sz="2000" dirty="0">
                <a:ea typeface="ＭＳ Ｐゴシック" pitchFamily="34" charset="-128"/>
              </a:rPr>
              <a:t> was for a US Army short course.</a:t>
            </a:r>
          </a:p>
          <a:p>
            <a:pPr eaLnBrk="1" hangingPunct="1">
              <a:lnSpc>
                <a:spcPct val="120000"/>
              </a:lnSpc>
            </a:pPr>
            <a:r>
              <a:rPr lang="en-US" sz="2000" dirty="0">
                <a:ea typeface="ＭＳ Ｐゴシック" pitchFamily="34" charset="-128"/>
              </a:rPr>
              <a:t>Some of the material originally prepared by Prof. </a:t>
            </a:r>
            <a:r>
              <a:rPr lang="en-US" sz="2000" dirty="0" err="1">
                <a:ea typeface="ＭＳ Ｐゴシック" pitchFamily="34" charset="-128"/>
              </a:rPr>
              <a:t>Klingner</a:t>
            </a:r>
            <a:r>
              <a:rPr lang="en-US" sz="2000" dirty="0">
                <a:ea typeface="ＭＳ Ｐゴシック" pitchFamily="34" charset="-128"/>
              </a:rPr>
              <a:t> was for The Masonry Society and is used with their permission.</a:t>
            </a:r>
          </a:p>
          <a:p>
            <a:pPr eaLnBrk="1" hangingPunct="1">
              <a:lnSpc>
                <a:spcPct val="120000"/>
              </a:lnSpc>
            </a:pPr>
            <a:r>
              <a:rPr lang="en-US" sz="2000" dirty="0">
                <a:ea typeface="ＭＳ Ｐゴシック" pitchFamily="34" charset="-128"/>
              </a:rPr>
              <a:t>The material originally prepared by Dr. Harris was for FEMA, The Building Seismic Safety Council, and the American Society of Civil Engineers.</a:t>
            </a:r>
          </a:p>
        </p:txBody>
      </p:sp>
      <p:sp>
        <p:nvSpPr>
          <p:cNvPr id="330755" name="Rectangle 2"/>
          <p:cNvSpPr>
            <a:spLocks noGrp="1" noChangeArrowheads="1"/>
          </p:cNvSpPr>
          <p:nvPr>
            <p:ph type="title"/>
          </p:nvPr>
        </p:nvSpPr>
        <p:spPr>
          <a:xfrm>
            <a:off x="442913" y="288512"/>
            <a:ext cx="8229600" cy="808038"/>
          </a:xfrm>
        </p:spPr>
        <p:txBody>
          <a:bodyPr/>
          <a:lstStyle/>
          <a:p>
            <a:pPr eaLnBrk="1" hangingPunct="1"/>
            <a:r>
              <a:rPr lang="en-US" sz="3200" dirty="0">
                <a:solidFill>
                  <a:srgbClr val="2D2DB9"/>
                </a:solidFill>
                <a:ea typeface="ＭＳ Ｐゴシック" pitchFamily="34" charset="-128"/>
              </a:rPr>
              <a:t>Acknowledgements</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332803"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chemeClr val="accent2"/>
                </a:solidFill>
              </a:rPr>
              <a:t>Design of Masonry Structures  - </a:t>
            </a:r>
            <a:fld id="{EAE623E3-439C-4894-A800-49270B17DAE5}" type="slidenum">
              <a:rPr lang="en-US" sz="900">
                <a:solidFill>
                  <a:schemeClr val="accent2"/>
                </a:solidFill>
              </a:rPr>
              <a:pPr eaLnBrk="1" hangingPunct="1"/>
              <a:t>154</a:t>
            </a:fld>
            <a:endParaRPr lang="en-US" sz="900" dirty="0">
              <a:solidFill>
                <a:schemeClr val="accent2"/>
              </a:solidFill>
            </a:endParaRPr>
          </a:p>
        </p:txBody>
      </p:sp>
      <p:pic>
        <p:nvPicPr>
          <p:cNvPr id="332804" name="Picture 2" descr="Person sitting on green question ma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1213" y="1692275"/>
            <a:ext cx="272415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2801" name="Title 1"/>
          <p:cNvSpPr>
            <a:spLocks noGrp="1"/>
          </p:cNvSpPr>
          <p:nvPr>
            <p:ph type="title"/>
          </p:nvPr>
        </p:nvSpPr>
        <p:spPr/>
        <p:txBody>
          <a:bodyPr/>
          <a:lstStyle/>
          <a:p>
            <a:r>
              <a:rPr lang="en-US" sz="3200">
                <a:solidFill>
                  <a:srgbClr val="2D2DB9"/>
                </a:solidFill>
                <a:ea typeface="ＭＳ Ｐゴシック" pitchFamily="34" charset="-128"/>
              </a:rPr>
              <a:t>Questions?</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2273477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4813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CB29E81-2A1A-4B91-AABB-84E0F972ADF8}" type="slidenum">
              <a:rPr lang="en-US" sz="900">
                <a:solidFill>
                  <a:schemeClr val="accent2"/>
                </a:solidFill>
              </a:rPr>
              <a:pPr eaLnBrk="1" hangingPunct="1"/>
              <a:t>16</a:t>
            </a:fld>
            <a:endParaRPr lang="en-US" sz="900">
              <a:solidFill>
                <a:schemeClr val="accent2"/>
              </a:solidFill>
            </a:endParaRPr>
          </a:p>
        </p:txBody>
      </p:sp>
      <p:sp>
        <p:nvSpPr>
          <p:cNvPr id="48133" name="Rectangle 4"/>
          <p:cNvSpPr>
            <a:spLocks noGrp="1" noChangeArrowheads="1"/>
          </p:cNvSpPr>
          <p:nvPr>
            <p:ph type="body" idx="1"/>
          </p:nvPr>
        </p:nvSpPr>
        <p:spPr>
          <a:xfrm>
            <a:off x="339725" y="1524000"/>
            <a:ext cx="8464550" cy="4267200"/>
          </a:xfrm>
        </p:spPr>
        <p:txBody>
          <a:bodyPr/>
          <a:lstStyle/>
          <a:p>
            <a:pPr marL="334963" indent="-334963" defTabSz="1076325" eaLnBrk="1" hangingPunct="1">
              <a:lnSpc>
                <a:spcPct val="90000"/>
              </a:lnSpc>
            </a:pPr>
            <a:r>
              <a:rPr lang="en-US" dirty="0">
                <a:ea typeface="ＭＳ Ｐゴシック" pitchFamily="34" charset="-128"/>
              </a:rPr>
              <a:t>Under ASTM C270, mortar can be specified by proportion or by property:</a:t>
            </a:r>
          </a:p>
          <a:p>
            <a:pPr marL="806450" lvl="1" indent="-268288" defTabSz="1076325" eaLnBrk="1" hangingPunct="1">
              <a:lnSpc>
                <a:spcPct val="90000"/>
              </a:lnSpc>
              <a:buClr>
                <a:srgbClr val="FF0000"/>
              </a:buClr>
            </a:pPr>
            <a:r>
              <a:rPr lang="en-US" dirty="0">
                <a:ea typeface="ＭＳ Ｐゴシック" pitchFamily="34" charset="-128"/>
              </a:rPr>
              <a:t>Proportion specification is simpler -- verify in the field that volume proportions meet proportion limits.</a:t>
            </a:r>
          </a:p>
          <a:p>
            <a:pPr marL="806450" lvl="1" indent="-268288" defTabSz="1076325" eaLnBrk="1" hangingPunct="1">
              <a:lnSpc>
                <a:spcPct val="90000"/>
              </a:lnSpc>
              <a:buClr>
                <a:srgbClr val="FF0000"/>
              </a:buClr>
            </a:pPr>
            <a:r>
              <a:rPr lang="en-US" dirty="0">
                <a:ea typeface="ＭＳ Ｐゴシック" pitchFamily="34" charset="-128"/>
              </a:rPr>
              <a:t>Property specification is more complex: (1) establish the proportions necessary to produce a mortar that, tested at laboratory flow, will meet the required compressive strength, air content, and </a:t>
            </a:r>
            <a:r>
              <a:rPr lang="en-US" dirty="0" err="1">
                <a:ea typeface="ＭＳ Ｐゴシック" pitchFamily="34" charset="-128"/>
              </a:rPr>
              <a:t>retentivity</a:t>
            </a:r>
            <a:r>
              <a:rPr lang="en-US" dirty="0">
                <a:ea typeface="ＭＳ Ｐゴシック" pitchFamily="34" charset="-128"/>
              </a:rPr>
              <a:t> (ability to retain water) requirements and (2) verify in the field that volume proportions meet proportion limits.</a:t>
            </a:r>
          </a:p>
        </p:txBody>
      </p:sp>
      <p:sp>
        <p:nvSpPr>
          <p:cNvPr id="48132" name="Rectangle 3"/>
          <p:cNvSpPr>
            <a:spLocks noGrp="1" noChangeArrowheads="1"/>
          </p:cNvSpPr>
          <p:nvPr>
            <p:ph type="title"/>
          </p:nvPr>
        </p:nvSpPr>
        <p:spPr/>
        <p:txBody>
          <a:bodyPr/>
          <a:lstStyle/>
          <a:p>
            <a:pPr defTabSz="1076325" eaLnBrk="1" hangingPunct="1"/>
            <a:r>
              <a:rPr lang="en-US" dirty="0">
                <a:solidFill>
                  <a:srgbClr val="2D2DB9"/>
                </a:solidFill>
                <a:ea typeface="ＭＳ Ｐゴシック" pitchFamily="34" charset="-128"/>
              </a:rPr>
              <a:t>Masonry Mortar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5017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0B1B2EB-318D-4A1D-B074-6EA577AE39E0}" type="slidenum">
              <a:rPr lang="en-US" sz="900">
                <a:solidFill>
                  <a:schemeClr val="accent2"/>
                </a:solidFill>
              </a:rPr>
              <a:pPr eaLnBrk="1" hangingPunct="1"/>
              <a:t>17</a:t>
            </a:fld>
            <a:endParaRPr lang="en-US" sz="900">
              <a:solidFill>
                <a:schemeClr val="accent2"/>
              </a:solidFill>
            </a:endParaRPr>
          </a:p>
        </p:txBody>
      </p:sp>
      <p:sp>
        <p:nvSpPr>
          <p:cNvPr id="50180" name="Rectangle 3"/>
          <p:cNvSpPr>
            <a:spLocks noGrp="1" noChangeArrowheads="1"/>
          </p:cNvSpPr>
          <p:nvPr>
            <p:ph type="body" idx="1"/>
          </p:nvPr>
        </p:nvSpPr>
        <p:spPr>
          <a:xfrm>
            <a:off x="382537" y="1295400"/>
            <a:ext cx="8378927" cy="4964113"/>
          </a:xfrm>
        </p:spPr>
        <p:txBody>
          <a:bodyPr/>
          <a:lstStyle/>
          <a:p>
            <a:pPr marL="334963" indent="-334963" defTabSz="1076325" eaLnBrk="1" hangingPunct="1"/>
            <a:r>
              <a:rPr lang="en-US" dirty="0">
                <a:ea typeface="ＭＳ Ｐゴシック" pitchFamily="34" charset="-128"/>
              </a:rPr>
              <a:t>The proportion specification is the default.  Unless the property specification is used, no mortar testing is necessary.</a:t>
            </a:r>
          </a:p>
          <a:p>
            <a:pPr marL="334963" indent="-334963" defTabSz="1076325" eaLnBrk="1" hangingPunct="1"/>
            <a:r>
              <a:rPr lang="en-US" dirty="0">
                <a:ea typeface="ＭＳ Ｐゴシック" pitchFamily="34" charset="-128"/>
              </a:rPr>
              <a:t>The proportion of water is not specified.  It is determined by the mason to achieve good productivity and workmanship.</a:t>
            </a:r>
          </a:p>
          <a:p>
            <a:pPr marL="334963" indent="-334963" defTabSz="1076325" eaLnBrk="1" hangingPunct="1"/>
            <a:r>
              <a:rPr lang="en-US" dirty="0">
                <a:ea typeface="ＭＳ Ｐゴシック" pitchFamily="34" charset="-128"/>
              </a:rPr>
              <a:t>Masonry units absorb water from the mortar decreasing its water-cement ratio and increasing its compressive strength.  Mortar need not have high compressive strength.</a:t>
            </a:r>
          </a:p>
        </p:txBody>
      </p:sp>
      <p:sp>
        <p:nvSpPr>
          <p:cNvPr id="50179" name="Rectangle 2"/>
          <p:cNvSpPr>
            <a:spLocks noGrp="1" noChangeArrowheads="1"/>
          </p:cNvSpPr>
          <p:nvPr>
            <p:ph type="title"/>
          </p:nvPr>
        </p:nvSpPr>
        <p:spPr>
          <a:xfrm>
            <a:off x="271463" y="323850"/>
            <a:ext cx="8397875" cy="573088"/>
          </a:xfrm>
        </p:spPr>
        <p:txBody>
          <a:bodyPr/>
          <a:lstStyle/>
          <a:p>
            <a:pPr defTabSz="1076325" eaLnBrk="1" hangingPunct="1"/>
            <a:r>
              <a:rPr lang="en-US" dirty="0">
                <a:solidFill>
                  <a:srgbClr val="2D2DB9"/>
                </a:solidFill>
                <a:ea typeface="ＭＳ Ｐゴシック" pitchFamily="34" charset="-128"/>
              </a:rPr>
              <a:t>Masonry Mortar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5222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52B26EB4-8D9B-4663-91AF-183EE42A415E}" type="slidenum">
              <a:rPr lang="en-US" sz="900">
                <a:solidFill>
                  <a:schemeClr val="accent2"/>
                </a:solidFill>
              </a:rPr>
              <a:pPr eaLnBrk="1" hangingPunct="1"/>
              <a:t>18</a:t>
            </a:fld>
            <a:endParaRPr lang="en-US" sz="900">
              <a:solidFill>
                <a:schemeClr val="accent2"/>
              </a:solidFill>
            </a:endParaRPr>
          </a:p>
        </p:txBody>
      </p:sp>
      <p:sp>
        <p:nvSpPr>
          <p:cNvPr id="52228" name="Rectangle 3"/>
          <p:cNvSpPr>
            <a:spLocks noGrp="1" noChangeArrowheads="1"/>
          </p:cNvSpPr>
          <p:nvPr>
            <p:ph type="body" idx="1"/>
          </p:nvPr>
        </p:nvSpPr>
        <p:spPr>
          <a:xfrm>
            <a:off x="222250" y="1657350"/>
            <a:ext cx="8674100" cy="4468813"/>
          </a:xfrm>
        </p:spPr>
        <p:txBody>
          <a:bodyPr/>
          <a:lstStyle/>
          <a:p>
            <a:pPr marL="334963" indent="-334963" defTabSz="1076325" eaLnBrk="1" hangingPunct="1">
              <a:lnSpc>
                <a:spcPct val="90000"/>
              </a:lnSpc>
            </a:pPr>
            <a:r>
              <a:rPr lang="en-US">
                <a:ea typeface="ＭＳ Ｐゴシック" pitchFamily="34" charset="-128"/>
              </a:rPr>
              <a:t>Grout for unit masonry is specified by ASTM C 476</a:t>
            </a:r>
          </a:p>
          <a:p>
            <a:pPr marL="334963" indent="-334963" defTabSz="1076325" eaLnBrk="1" hangingPunct="1">
              <a:lnSpc>
                <a:spcPct val="90000"/>
              </a:lnSpc>
            </a:pPr>
            <a:r>
              <a:rPr lang="en-US">
                <a:ea typeface="ＭＳ Ｐゴシック" pitchFamily="34" charset="-128"/>
              </a:rPr>
              <a:t>Two kinds of grout:</a:t>
            </a:r>
          </a:p>
          <a:p>
            <a:pPr marL="806450" lvl="1" indent="-268288" defTabSz="1076325" eaLnBrk="1" hangingPunct="1">
              <a:lnSpc>
                <a:spcPct val="90000"/>
              </a:lnSpc>
              <a:buClr>
                <a:srgbClr val="FF0000"/>
              </a:buClr>
            </a:pPr>
            <a:r>
              <a:rPr lang="en-US">
                <a:ea typeface="ＭＳ Ｐゴシック" pitchFamily="34" charset="-128"/>
              </a:rPr>
              <a:t>Fine grout (cement, sand, water)</a:t>
            </a:r>
          </a:p>
          <a:p>
            <a:pPr marL="806450" lvl="1" indent="-268288" defTabSz="1076325" eaLnBrk="1" hangingPunct="1">
              <a:lnSpc>
                <a:spcPct val="90000"/>
              </a:lnSpc>
              <a:buClr>
                <a:srgbClr val="FF0000"/>
              </a:buClr>
            </a:pPr>
            <a:r>
              <a:rPr lang="en-US">
                <a:ea typeface="ＭＳ Ｐゴシック" pitchFamily="34" charset="-128"/>
              </a:rPr>
              <a:t>Coarse grout (cement, sand, pea gravel, water)</a:t>
            </a:r>
          </a:p>
          <a:p>
            <a:pPr marL="334963" indent="-334963" defTabSz="1076325" eaLnBrk="1" hangingPunct="1">
              <a:lnSpc>
                <a:spcPct val="90000"/>
              </a:lnSpc>
            </a:pPr>
            <a:r>
              <a:rPr lang="en-US">
                <a:ea typeface="ＭＳ Ｐゴシック" pitchFamily="34" charset="-128"/>
              </a:rPr>
              <a:t>ASTM C 476 permits a small amount of hydrated lime, but does not require any.  Lime is usually not used in plant – batched grout.</a:t>
            </a:r>
          </a:p>
        </p:txBody>
      </p:sp>
      <p:sp>
        <p:nvSpPr>
          <p:cNvPr id="52227" name="Rectangle 2"/>
          <p:cNvSpPr>
            <a:spLocks noGrp="1" noChangeArrowheads="1"/>
          </p:cNvSpPr>
          <p:nvPr>
            <p:ph type="title"/>
          </p:nvPr>
        </p:nvSpPr>
        <p:spPr>
          <a:xfrm>
            <a:off x="271463" y="342900"/>
            <a:ext cx="8397875" cy="573088"/>
          </a:xfrm>
        </p:spPr>
        <p:txBody>
          <a:bodyPr/>
          <a:lstStyle/>
          <a:p>
            <a:pPr defTabSz="1076325" eaLnBrk="1" hangingPunct="1"/>
            <a:r>
              <a:rPr lang="en-US" dirty="0">
                <a:solidFill>
                  <a:srgbClr val="2D2DB9"/>
                </a:solidFill>
                <a:ea typeface="ＭＳ Ｐゴシック" pitchFamily="34" charset="-128"/>
              </a:rPr>
              <a:t>Grout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5427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1584BE-7AB7-4EE4-9B7B-4C81E9B91EEF}" type="slidenum">
              <a:rPr lang="en-US" sz="900">
                <a:solidFill>
                  <a:schemeClr val="accent2"/>
                </a:solidFill>
              </a:rPr>
              <a:pPr eaLnBrk="1" hangingPunct="1"/>
              <a:t>19</a:t>
            </a:fld>
            <a:endParaRPr lang="en-US" sz="900">
              <a:solidFill>
                <a:schemeClr val="accent2"/>
              </a:solidFill>
            </a:endParaRPr>
          </a:p>
        </p:txBody>
      </p:sp>
      <p:sp>
        <p:nvSpPr>
          <p:cNvPr id="54276" name="Rectangle 3"/>
          <p:cNvSpPr>
            <a:spLocks noGrp="1" noChangeArrowheads="1"/>
          </p:cNvSpPr>
          <p:nvPr>
            <p:ph type="body" idx="1"/>
          </p:nvPr>
        </p:nvSpPr>
        <p:spPr>
          <a:xfrm>
            <a:off x="778028" y="1447800"/>
            <a:ext cx="7384743" cy="4792663"/>
          </a:xfrm>
        </p:spPr>
        <p:txBody>
          <a:bodyPr/>
          <a:lstStyle/>
          <a:p>
            <a:pPr marL="334963" indent="-334963" defTabSz="1076325" eaLnBrk="1" hangingPunct="1"/>
            <a:r>
              <a:rPr lang="en-US" dirty="0">
                <a:ea typeface="ＭＳ Ｐゴシック" pitchFamily="34" charset="-128"/>
              </a:rPr>
              <a:t>Under ASTM C476, grout can be specified by proportion or by compressive strength:</a:t>
            </a:r>
          </a:p>
          <a:p>
            <a:pPr marL="806450" lvl="1" indent="-268288" defTabSz="1076325" eaLnBrk="1" hangingPunct="1">
              <a:buClr>
                <a:srgbClr val="FF0000"/>
              </a:buClr>
            </a:pPr>
            <a:r>
              <a:rPr lang="en-US" dirty="0">
                <a:ea typeface="ＭＳ Ｐゴシック" pitchFamily="34" charset="-128"/>
              </a:rPr>
              <a:t>Proportion specification is simpler.  It requires only that volume proportions of ingredients be verified.</a:t>
            </a:r>
          </a:p>
          <a:p>
            <a:pPr marL="806450" lvl="1" indent="-268288" defTabSz="1076325" eaLnBrk="1" hangingPunct="1">
              <a:buClr>
                <a:srgbClr val="FF0000"/>
              </a:buClr>
            </a:pPr>
            <a:r>
              <a:rPr lang="en-US" dirty="0">
                <a:ea typeface="ＭＳ Ｐゴシック" pitchFamily="34" charset="-128"/>
              </a:rPr>
              <a:t>Specification by compressive strength is more complex.  It requires compression testing of grout in a permeable mold (ASTM C 1019).</a:t>
            </a:r>
          </a:p>
        </p:txBody>
      </p:sp>
      <p:sp>
        <p:nvSpPr>
          <p:cNvPr id="54275" name="Rectangle 2"/>
          <p:cNvSpPr>
            <a:spLocks noGrp="1" noChangeArrowheads="1"/>
          </p:cNvSpPr>
          <p:nvPr>
            <p:ph type="title"/>
          </p:nvPr>
        </p:nvSpPr>
        <p:spPr>
          <a:xfrm>
            <a:off x="271463" y="323850"/>
            <a:ext cx="8397875" cy="573088"/>
          </a:xfrm>
        </p:spPr>
        <p:txBody>
          <a:bodyPr/>
          <a:lstStyle/>
          <a:p>
            <a:pPr defTabSz="1076325" eaLnBrk="1" hangingPunct="1"/>
            <a:r>
              <a:rPr lang="en-US" dirty="0">
                <a:solidFill>
                  <a:srgbClr val="2D2DB9"/>
                </a:solidFill>
                <a:ea typeface="ＭＳ Ｐゴシック" pitchFamily="34" charset="-128"/>
              </a:rPr>
              <a:t>Grout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459"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D131182-05C5-4FF9-900B-ED510FBAEB0B}" type="slidenum">
              <a:rPr lang="en-US" sz="900">
                <a:solidFill>
                  <a:schemeClr val="accent2"/>
                </a:solidFill>
              </a:rPr>
              <a:pPr eaLnBrk="1" hangingPunct="1"/>
              <a:t>2</a:t>
            </a:fld>
            <a:endParaRPr lang="en-US" sz="900">
              <a:solidFill>
                <a:schemeClr val="accent2"/>
              </a:solidFill>
            </a:endParaRPr>
          </a:p>
        </p:txBody>
      </p:sp>
      <p:pic>
        <p:nvPicPr>
          <p:cNvPr id="16390" name="Picture 6" descr="A low-rise bearing-wall building of reinforced masonry"/>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8" y="3017520"/>
            <a:ext cx="4008437" cy="2057400"/>
          </a:xfrm>
          <a:prstGeom prst="rect">
            <a:avLst/>
          </a:prstGeom>
          <a:noFill/>
          <a:ln>
            <a:noFill/>
          </a:ln>
          <a:effectLst>
            <a:outerShdw blurRad="63500" dist="99190" dir="7788334" algn="ctr" rotWithShape="0">
              <a:srgbClr val="B2B2B2">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6391" name="Picture 7" descr="A high-rise bearing-wall building of reinforced masonry"/>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9500" y="2045970"/>
            <a:ext cx="1854200" cy="3333750"/>
          </a:xfrm>
          <a:prstGeom prst="rect">
            <a:avLst/>
          </a:prstGeom>
          <a:noFill/>
          <a:ln>
            <a:noFill/>
          </a:ln>
          <a:effectLst>
            <a:outerShdw blurRad="63500" dist="96720" dir="6791915"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6392" name="Picture 8" descr="Stone and clay unit veneer over a frame structure.&#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8250" y="3188970"/>
            <a:ext cx="3657600" cy="2482850"/>
          </a:xfrm>
          <a:prstGeom prst="rect">
            <a:avLst/>
          </a:prstGeom>
          <a:noFill/>
          <a:ln>
            <a:noFill/>
          </a:ln>
          <a:effectLst>
            <a:outerShdw blurRad="63500" dist="109250" dir="7532261"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
        <p:nvSpPr>
          <p:cNvPr id="19457" name="Title 1"/>
          <p:cNvSpPr>
            <a:spLocks noGrp="1"/>
          </p:cNvSpPr>
          <p:nvPr>
            <p:ph type="title"/>
          </p:nvPr>
        </p:nvSpPr>
        <p:spPr/>
        <p:txBody>
          <a:bodyPr/>
          <a:lstStyle/>
          <a:p>
            <a:r>
              <a:rPr lang="en-US" sz="3200" dirty="0">
                <a:solidFill>
                  <a:srgbClr val="2D2DB9"/>
                </a:solidFill>
                <a:ea typeface="ＭＳ Ｐゴシック" pitchFamily="34" charset="-128"/>
              </a:rPr>
              <a:t>SEISMIC DESIGN OF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MASONRY STRUCTURES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56322" name="Slide Number Placeholder 4"/>
          <p:cNvSpPr>
            <a:spLocks noGrp="1"/>
          </p:cNvSpPr>
          <p:nvPr>
            <p:ph type="sldNum" sz="quarter" idx="11"/>
          </p:nvPr>
        </p:nvSpPr>
        <p:spPr>
          <a:xfrm>
            <a:off x="6356350" y="6577013"/>
            <a:ext cx="2787650" cy="287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068605C-C892-4321-8E81-B23BE7FD6AC1}" type="slidenum">
              <a:rPr lang="en-US" sz="900">
                <a:solidFill>
                  <a:schemeClr val="accent2"/>
                </a:solidFill>
              </a:rPr>
              <a:pPr eaLnBrk="1" hangingPunct="1"/>
              <a:t>20</a:t>
            </a:fld>
            <a:endParaRPr lang="en-US" sz="900">
              <a:solidFill>
                <a:schemeClr val="accent2"/>
              </a:solidFill>
            </a:endParaRPr>
          </a:p>
        </p:txBody>
      </p:sp>
      <p:sp>
        <p:nvSpPr>
          <p:cNvPr id="56324" name="Rectangle 3"/>
          <p:cNvSpPr>
            <a:spLocks noGrp="1" noChangeArrowheads="1"/>
          </p:cNvSpPr>
          <p:nvPr>
            <p:ph type="body" idx="1"/>
          </p:nvPr>
        </p:nvSpPr>
        <p:spPr>
          <a:xfrm>
            <a:off x="566584" y="1492250"/>
            <a:ext cx="8010832" cy="4964113"/>
          </a:xfrm>
        </p:spPr>
        <p:txBody>
          <a:bodyPr/>
          <a:lstStyle/>
          <a:p>
            <a:pPr marL="334963" indent="-334963" defTabSz="1076325" eaLnBrk="1" hangingPunct="1">
              <a:lnSpc>
                <a:spcPct val="90000"/>
              </a:lnSpc>
            </a:pPr>
            <a:r>
              <a:rPr lang="en-US" dirty="0">
                <a:ea typeface="ＭＳ Ｐゴシック" pitchFamily="34" charset="-128"/>
              </a:rPr>
              <a:t>If grout is specified by proportion, compliance is verified only by verifying proportions. For example:</a:t>
            </a:r>
          </a:p>
          <a:p>
            <a:pPr marL="806450" lvl="1" indent="-268288" defTabSz="1076325" eaLnBrk="1" hangingPunct="1">
              <a:lnSpc>
                <a:spcPct val="90000"/>
              </a:lnSpc>
              <a:buClr>
                <a:srgbClr val="FF0000"/>
              </a:buClr>
            </a:pPr>
            <a:r>
              <a:rPr lang="en-US" dirty="0">
                <a:ea typeface="ＭＳ Ｐゴシック" pitchFamily="34" charset="-128"/>
              </a:rPr>
              <a:t>Fine grout has volume proportions of 1 part cement to about 3 parts mason</a:t>
            </a:r>
            <a:r>
              <a:rPr lang="ja-JP" altLang="en-US" dirty="0">
                <a:ea typeface="ＭＳ Ｐゴシック" pitchFamily="34" charset="-128"/>
              </a:rPr>
              <a:t>’</a:t>
            </a:r>
            <a:r>
              <a:rPr lang="en-US" altLang="ja-JP" dirty="0">
                <a:ea typeface="ＭＳ Ｐゴシック" pitchFamily="34" charset="-128"/>
              </a:rPr>
              <a:t>s sand.</a:t>
            </a:r>
          </a:p>
          <a:p>
            <a:pPr marL="806450" lvl="1" indent="-268288" defTabSz="1076325" eaLnBrk="1" hangingPunct="1">
              <a:lnSpc>
                <a:spcPct val="90000"/>
              </a:lnSpc>
              <a:buClr>
                <a:srgbClr val="FF0000"/>
              </a:buClr>
            </a:pPr>
            <a:r>
              <a:rPr lang="en-US" dirty="0">
                <a:ea typeface="ＭＳ Ｐゴシック" pitchFamily="34" charset="-128"/>
              </a:rPr>
              <a:t>Coarse grout has volume proportions of 1 part cement to about 3 parts mason</a:t>
            </a:r>
            <a:r>
              <a:rPr lang="ja-JP" altLang="en-US" dirty="0">
                <a:ea typeface="ＭＳ Ｐゴシック" pitchFamily="34" charset="-128"/>
              </a:rPr>
              <a:t>’</a:t>
            </a:r>
            <a:r>
              <a:rPr lang="en-US" altLang="ja-JP" dirty="0">
                <a:ea typeface="ＭＳ Ｐゴシック" pitchFamily="34" charset="-128"/>
              </a:rPr>
              <a:t>s sand and about 2 parts pea gravel.</a:t>
            </a:r>
          </a:p>
          <a:p>
            <a:pPr marL="334963" indent="-334963" defTabSz="1076325" eaLnBrk="1" hangingPunct="1">
              <a:lnSpc>
                <a:spcPct val="90000"/>
              </a:lnSpc>
            </a:pPr>
            <a:r>
              <a:rPr lang="en-US" dirty="0">
                <a:ea typeface="ＭＳ Ｐゴシック" pitchFamily="34" charset="-128"/>
              </a:rPr>
              <a:t>Unless the compressive-strength specification is used, no grout testing is necessary.</a:t>
            </a:r>
          </a:p>
        </p:txBody>
      </p:sp>
      <p:sp>
        <p:nvSpPr>
          <p:cNvPr id="56323" name="Rectangle 2"/>
          <p:cNvSpPr>
            <a:spLocks noGrp="1" noChangeArrowheads="1"/>
          </p:cNvSpPr>
          <p:nvPr>
            <p:ph type="title"/>
          </p:nvPr>
        </p:nvSpPr>
        <p:spPr>
          <a:xfrm>
            <a:off x="271463" y="304800"/>
            <a:ext cx="8397875" cy="573088"/>
          </a:xfrm>
        </p:spPr>
        <p:txBody>
          <a:bodyPr/>
          <a:lstStyle/>
          <a:p>
            <a:pPr defTabSz="1076325" eaLnBrk="1" hangingPunct="1"/>
            <a:r>
              <a:rPr lang="en-US">
                <a:solidFill>
                  <a:srgbClr val="2D2DB9"/>
                </a:solidFill>
                <a:ea typeface="ＭＳ Ｐゴシック" pitchFamily="34" charset="-128"/>
              </a:rPr>
              <a:t>Grout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5837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52788C1-0131-437A-896C-46BA4F34E6F1}" type="slidenum">
              <a:rPr lang="en-US" sz="900">
                <a:solidFill>
                  <a:schemeClr val="accent2"/>
                </a:solidFill>
              </a:rPr>
              <a:pPr eaLnBrk="1" hangingPunct="1"/>
              <a:t>21</a:t>
            </a:fld>
            <a:endParaRPr lang="en-US" sz="900">
              <a:solidFill>
                <a:schemeClr val="accent2"/>
              </a:solidFill>
            </a:endParaRPr>
          </a:p>
        </p:txBody>
      </p:sp>
      <p:sp>
        <p:nvSpPr>
          <p:cNvPr id="58372" name="Rectangle 3"/>
          <p:cNvSpPr>
            <a:spLocks noGrp="1" noChangeArrowheads="1"/>
          </p:cNvSpPr>
          <p:nvPr>
            <p:ph type="body" idx="1"/>
          </p:nvPr>
        </p:nvSpPr>
        <p:spPr>
          <a:xfrm>
            <a:off x="732708" y="1638300"/>
            <a:ext cx="7678584" cy="4583113"/>
          </a:xfrm>
        </p:spPr>
        <p:txBody>
          <a:bodyPr/>
          <a:lstStyle/>
          <a:p>
            <a:pPr marL="334963" indent="-334963" defTabSz="1076325" eaLnBrk="1" hangingPunct="1"/>
            <a:r>
              <a:rPr lang="en-US" dirty="0">
                <a:ea typeface="ＭＳ Ｐゴシック" pitchFamily="34" charset="-128"/>
              </a:rPr>
              <a:t>The proportion of water is not specified. The slump should be 8 to 11 in.</a:t>
            </a:r>
          </a:p>
          <a:p>
            <a:pPr marL="334963" indent="-334963" defTabSz="1076325" eaLnBrk="1" hangingPunct="1"/>
            <a:r>
              <a:rPr lang="en-US" dirty="0">
                <a:ea typeface="ＭＳ Ｐゴシック" pitchFamily="34" charset="-128"/>
              </a:rPr>
              <a:t>Masonry units absorb water from the grout decreasing its water-cement ratio and increasing its compressive strength. High-slump grout will still be strong enough.</a:t>
            </a:r>
          </a:p>
        </p:txBody>
      </p:sp>
      <p:sp>
        <p:nvSpPr>
          <p:cNvPr id="58371" name="Rectangle 2"/>
          <p:cNvSpPr>
            <a:spLocks noGrp="1" noChangeArrowheads="1"/>
          </p:cNvSpPr>
          <p:nvPr>
            <p:ph type="title"/>
          </p:nvPr>
        </p:nvSpPr>
        <p:spPr>
          <a:xfrm>
            <a:off x="271463" y="342900"/>
            <a:ext cx="8397875" cy="573088"/>
          </a:xfrm>
        </p:spPr>
        <p:txBody>
          <a:bodyPr/>
          <a:lstStyle/>
          <a:p>
            <a:pPr defTabSz="1076325" eaLnBrk="1" hangingPunct="1"/>
            <a:r>
              <a:rPr lang="en-US" dirty="0">
                <a:solidFill>
                  <a:srgbClr val="2D2DB9"/>
                </a:solidFill>
                <a:ea typeface="ＭＳ Ｐゴシック" pitchFamily="34" charset="-128"/>
              </a:rPr>
              <a:t>Grout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6041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E428BF2-E033-4922-A17A-61C13587B733}" type="slidenum">
              <a:rPr lang="en-US" sz="900">
                <a:solidFill>
                  <a:schemeClr val="accent2"/>
                </a:solidFill>
              </a:rPr>
              <a:pPr eaLnBrk="1" hangingPunct="1"/>
              <a:t>22</a:t>
            </a:fld>
            <a:endParaRPr lang="en-US" sz="900">
              <a:solidFill>
                <a:schemeClr val="accent2"/>
              </a:solidFill>
            </a:endParaRPr>
          </a:p>
        </p:txBody>
      </p:sp>
      <p:sp>
        <p:nvSpPr>
          <p:cNvPr id="60420" name="Rectangle 3"/>
          <p:cNvSpPr>
            <a:spLocks noGrp="1" noChangeArrowheads="1"/>
          </p:cNvSpPr>
          <p:nvPr>
            <p:ph type="body" idx="1"/>
          </p:nvPr>
        </p:nvSpPr>
        <p:spPr>
          <a:xfrm>
            <a:off x="527050" y="1314450"/>
            <a:ext cx="8032750" cy="4887913"/>
          </a:xfrm>
        </p:spPr>
        <p:txBody>
          <a:bodyPr/>
          <a:lstStyle/>
          <a:p>
            <a:pPr marL="334963" indent="-334963" defTabSz="1076325" eaLnBrk="1" hangingPunct="1"/>
            <a:r>
              <a:rPr lang="en-US">
                <a:ea typeface="ＭＳ Ｐゴシック" pitchFamily="34" charset="-128"/>
              </a:rPr>
              <a:t>Concrete:</a:t>
            </a:r>
          </a:p>
          <a:p>
            <a:pPr marL="806450" lvl="1" indent="-268288" defTabSz="1076325" eaLnBrk="1" hangingPunct="1">
              <a:buClr>
                <a:srgbClr val="FF0000"/>
              </a:buClr>
            </a:pPr>
            <a:r>
              <a:rPr lang="en-US">
                <a:ea typeface="ＭＳ Ｐゴシック" pitchFamily="34" charset="-128"/>
              </a:rPr>
              <a:t>Designer specifies value of f</a:t>
            </a:r>
            <a:r>
              <a:rPr lang="en-US" baseline="-25000">
                <a:ea typeface="ＭＳ Ｐゴシック" pitchFamily="34" charset="-128"/>
              </a:rPr>
              <a:t>c</a:t>
            </a:r>
            <a:r>
              <a:rPr lang="en-US">
                <a:ea typeface="ＭＳ Ｐゴシック" pitchFamily="34" charset="-128"/>
                <a:sym typeface="Symbol" pitchFamily="18" charset="2"/>
              </a:rPr>
              <a:t></a:t>
            </a:r>
            <a:endParaRPr lang="en-US">
              <a:ea typeface="ＭＳ Ｐゴシック" pitchFamily="34" charset="-128"/>
            </a:endParaRPr>
          </a:p>
          <a:p>
            <a:pPr marL="806450" lvl="1" indent="-268288" defTabSz="1076325" eaLnBrk="1" hangingPunct="1">
              <a:buClr>
                <a:srgbClr val="FF0000"/>
              </a:buClr>
            </a:pPr>
            <a:r>
              <a:rPr lang="en-US">
                <a:ea typeface="ＭＳ Ｐゴシック" pitchFamily="34" charset="-128"/>
              </a:rPr>
              <a:t>Compliance is verified by compression tests on cylinders cast in the field and cured under ideal conditions</a:t>
            </a:r>
          </a:p>
          <a:p>
            <a:pPr marL="334963" indent="-334963" defTabSz="1076325" eaLnBrk="1" hangingPunct="1"/>
            <a:r>
              <a:rPr lang="en-US">
                <a:ea typeface="ＭＳ Ｐゴシック" pitchFamily="34" charset="-128"/>
              </a:rPr>
              <a:t>Masonry</a:t>
            </a:r>
          </a:p>
          <a:p>
            <a:pPr marL="806450" lvl="1" indent="-268288" defTabSz="1076325" eaLnBrk="1" hangingPunct="1">
              <a:buClr>
                <a:srgbClr val="FF0000"/>
              </a:buClr>
            </a:pPr>
            <a:r>
              <a:rPr lang="en-US">
                <a:ea typeface="ＭＳ Ｐゴシック" pitchFamily="34" charset="-128"/>
              </a:rPr>
              <a:t>Designer specifies value of f</a:t>
            </a:r>
            <a:r>
              <a:rPr lang="en-US" baseline="-25000">
                <a:ea typeface="ＭＳ Ｐゴシック" pitchFamily="34" charset="-128"/>
              </a:rPr>
              <a:t>m</a:t>
            </a:r>
            <a:r>
              <a:rPr lang="en-US">
                <a:ea typeface="ＭＳ Ｐゴシック" pitchFamily="34" charset="-128"/>
                <a:sym typeface="Symbol" pitchFamily="18" charset="2"/>
              </a:rPr>
              <a:t></a:t>
            </a:r>
            <a:endParaRPr lang="en-US">
              <a:ea typeface="ＭＳ Ｐゴシック" pitchFamily="34" charset="-128"/>
            </a:endParaRPr>
          </a:p>
          <a:p>
            <a:pPr marL="806450" lvl="1" indent="-268288" defTabSz="1076325" eaLnBrk="1" hangingPunct="1">
              <a:buClr>
                <a:srgbClr val="FF0000"/>
              </a:buClr>
            </a:pPr>
            <a:r>
              <a:rPr lang="en-US">
                <a:ea typeface="ＭＳ Ｐゴシック" pitchFamily="34" charset="-128"/>
              </a:rPr>
              <a:t>Compliance is verified by </a:t>
            </a:r>
            <a:r>
              <a:rPr lang="ja-JP" altLang="en-US">
                <a:ea typeface="ＭＳ Ｐゴシック" pitchFamily="34" charset="-128"/>
              </a:rPr>
              <a:t>“</a:t>
            </a:r>
            <a:r>
              <a:rPr lang="en-US" altLang="ja-JP">
                <a:ea typeface="ＭＳ Ｐゴシック" pitchFamily="34" charset="-128"/>
              </a:rPr>
              <a:t>unit strength method</a:t>
            </a:r>
            <a:r>
              <a:rPr lang="ja-JP" altLang="en-US">
                <a:ea typeface="ＭＳ Ｐゴシック" pitchFamily="34" charset="-128"/>
              </a:rPr>
              <a:t>”</a:t>
            </a:r>
            <a:r>
              <a:rPr lang="en-US" altLang="ja-JP">
                <a:ea typeface="ＭＳ Ｐゴシック" pitchFamily="34" charset="-128"/>
              </a:rPr>
              <a:t> or by </a:t>
            </a:r>
            <a:r>
              <a:rPr lang="ja-JP" altLang="en-US">
                <a:ea typeface="ＭＳ Ｐゴシック" pitchFamily="34" charset="-128"/>
              </a:rPr>
              <a:t>“</a:t>
            </a:r>
            <a:r>
              <a:rPr lang="en-US" altLang="ja-JP">
                <a:ea typeface="ＭＳ Ｐゴシック" pitchFamily="34" charset="-128"/>
              </a:rPr>
              <a:t>prism test method</a:t>
            </a:r>
            <a:r>
              <a:rPr lang="ja-JP" altLang="en-US">
                <a:ea typeface="ＭＳ Ｐゴシック" pitchFamily="34" charset="-128"/>
              </a:rPr>
              <a:t>”</a:t>
            </a:r>
            <a:endParaRPr lang="en-US">
              <a:ea typeface="ＭＳ Ｐゴシック" pitchFamily="34" charset="-128"/>
            </a:endParaRPr>
          </a:p>
        </p:txBody>
      </p:sp>
      <p:sp>
        <p:nvSpPr>
          <p:cNvPr id="60419" name="Rectangle 2"/>
          <p:cNvSpPr>
            <a:spLocks noGrp="1" noChangeArrowheads="1"/>
          </p:cNvSpPr>
          <p:nvPr>
            <p:ph type="title"/>
          </p:nvPr>
        </p:nvSpPr>
        <p:spPr/>
        <p:txBody>
          <a:bodyPr/>
          <a:lstStyle/>
          <a:p>
            <a:pPr defTabSz="1076325" eaLnBrk="1" hangingPunct="1"/>
            <a:r>
              <a:rPr lang="en-US" sz="3200">
                <a:solidFill>
                  <a:srgbClr val="2D2DB9"/>
                </a:solidFill>
                <a:ea typeface="ＭＳ Ｐゴシック" pitchFamily="34" charset="-128"/>
              </a:rPr>
              <a:t>Role of f</a:t>
            </a:r>
            <a:r>
              <a:rPr lang="en-US" sz="3200" baseline="-25000">
                <a:solidFill>
                  <a:srgbClr val="2D2DB9"/>
                </a:solidFill>
                <a:ea typeface="ＭＳ Ｐゴシック" pitchFamily="34" charset="-128"/>
              </a:rPr>
              <a:t>m</a:t>
            </a:r>
            <a:r>
              <a:rPr lang="en-US" sz="3200">
                <a:solidFill>
                  <a:srgbClr val="2D2DB9"/>
                </a:solidFill>
                <a:ea typeface="ＭＳ Ｐゴシック" pitchFamily="34" charset="-128"/>
                <a:sym typeface="Symbol" pitchFamily="18" charset="2"/>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6246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F87BF74E-A52F-4CE4-A685-E1B6361182F1}" type="slidenum">
              <a:rPr lang="en-US" sz="900">
                <a:solidFill>
                  <a:schemeClr val="accent2"/>
                </a:solidFill>
              </a:rPr>
              <a:pPr eaLnBrk="1" hangingPunct="1"/>
              <a:t>23</a:t>
            </a:fld>
            <a:endParaRPr lang="en-US" sz="900">
              <a:solidFill>
                <a:schemeClr val="accent2"/>
              </a:solidFill>
            </a:endParaRPr>
          </a:p>
        </p:txBody>
      </p:sp>
      <p:sp>
        <p:nvSpPr>
          <p:cNvPr id="62468" name="Rectangle 3"/>
          <p:cNvSpPr>
            <a:spLocks noGrp="1" noChangeArrowheads="1"/>
          </p:cNvSpPr>
          <p:nvPr>
            <p:ph type="body" idx="1"/>
          </p:nvPr>
        </p:nvSpPr>
        <p:spPr>
          <a:xfrm>
            <a:off x="527050" y="1981200"/>
            <a:ext cx="8204200" cy="3962400"/>
          </a:xfrm>
        </p:spPr>
        <p:txBody>
          <a:bodyPr/>
          <a:lstStyle/>
          <a:p>
            <a:pPr marL="334963" indent="-334963" defTabSz="1076325" eaLnBrk="1" hangingPunct="1"/>
            <a:r>
              <a:rPr lang="en-US" dirty="0">
                <a:ea typeface="ＭＳ Ｐゴシック" pitchFamily="34" charset="-128"/>
              </a:rPr>
              <a:t>Unit strength method (Spec 1.4.B.2):</a:t>
            </a:r>
          </a:p>
          <a:p>
            <a:pPr marL="806450" lvl="1" indent="-268288" defTabSz="1076325" eaLnBrk="1" hangingPunct="1">
              <a:buClr>
                <a:srgbClr val="FF0000"/>
              </a:buClr>
            </a:pPr>
            <a:r>
              <a:rPr lang="en-US" dirty="0">
                <a:ea typeface="ＭＳ Ｐゴシック" pitchFamily="34" charset="-128"/>
              </a:rPr>
              <a:t>Compressive strengths from unit manufacturer</a:t>
            </a:r>
          </a:p>
          <a:p>
            <a:pPr marL="806450" lvl="1" indent="-268288" defTabSz="1076325" eaLnBrk="1" hangingPunct="1">
              <a:buClr>
                <a:srgbClr val="FF0000"/>
              </a:buClr>
            </a:pPr>
            <a:r>
              <a:rPr lang="en-US" dirty="0">
                <a:ea typeface="ＭＳ Ｐゴシック" pitchFamily="34" charset="-128"/>
              </a:rPr>
              <a:t>Grout strength equals or exceeds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r>
              <a:rPr lang="en-US" baseline="-25000" dirty="0">
                <a:ea typeface="ＭＳ Ｐゴシック" pitchFamily="34" charset="-128"/>
                <a:sym typeface="Symbol" pitchFamily="18" charset="2"/>
              </a:rPr>
              <a:t>,</a:t>
            </a:r>
            <a:r>
              <a:rPr lang="en-US" baseline="-25000" dirty="0">
                <a:ea typeface="ＭＳ Ｐゴシック" pitchFamily="34" charset="-128"/>
              </a:rPr>
              <a:t>min</a:t>
            </a:r>
            <a:r>
              <a:rPr lang="en-US" dirty="0">
                <a:ea typeface="ＭＳ Ｐゴシック" pitchFamily="34" charset="-128"/>
              </a:rPr>
              <a:t> = 2,000 psi</a:t>
            </a:r>
          </a:p>
          <a:p>
            <a:pPr marL="334963" indent="-334963" defTabSz="1076325" eaLnBrk="1" hangingPunct="1"/>
            <a:r>
              <a:rPr lang="en-US" dirty="0">
                <a:ea typeface="ＭＳ Ｐゴシック" pitchFamily="34" charset="-128"/>
              </a:rPr>
              <a:t>Prism test method (Spec 1.4.B.3):</a:t>
            </a:r>
          </a:p>
          <a:p>
            <a:pPr marL="806450" lvl="1" indent="-268288" defTabSz="1076325" eaLnBrk="1" hangingPunct="1">
              <a:buClr>
                <a:srgbClr val="FF0000"/>
              </a:buClr>
            </a:pPr>
            <a:r>
              <a:rPr lang="en-US" dirty="0">
                <a:ea typeface="ＭＳ Ｐゴシック" pitchFamily="34" charset="-128"/>
              </a:rPr>
              <a:t>Pro -- can permit optimization of materials</a:t>
            </a:r>
          </a:p>
          <a:p>
            <a:pPr marL="806450" lvl="1" indent="-268288" defTabSz="1076325" eaLnBrk="1" hangingPunct="1">
              <a:buClr>
                <a:srgbClr val="FF0000"/>
              </a:buClr>
            </a:pPr>
            <a:r>
              <a:rPr lang="en-US" dirty="0">
                <a:ea typeface="ＭＳ Ｐゴシック" pitchFamily="34" charset="-128"/>
              </a:rPr>
              <a:t>Con -- require testing, qualified testing lab, and procedures in case of non-complying results</a:t>
            </a:r>
          </a:p>
        </p:txBody>
      </p:sp>
      <p:sp>
        <p:nvSpPr>
          <p:cNvPr id="62467" name="Rectangle 2"/>
          <p:cNvSpPr>
            <a:spLocks noGrp="1" noChangeArrowheads="1"/>
          </p:cNvSpPr>
          <p:nvPr>
            <p:ph type="title"/>
          </p:nvPr>
        </p:nvSpPr>
        <p:spPr>
          <a:xfrm>
            <a:off x="271463" y="457200"/>
            <a:ext cx="8397875" cy="1089025"/>
          </a:xfrm>
        </p:spPr>
        <p:txBody>
          <a:bodyPr/>
          <a:lstStyle/>
          <a:p>
            <a:pPr defTabSz="1076325" eaLnBrk="1" hangingPunct="1"/>
            <a:r>
              <a:rPr lang="en-US" sz="3200">
                <a:solidFill>
                  <a:srgbClr val="2D2DB9"/>
                </a:solidFill>
                <a:ea typeface="ＭＳ Ｐゴシック" pitchFamily="34" charset="-128"/>
              </a:rPr>
              <a:t>Verify Compliance with Specified f</a:t>
            </a:r>
            <a:r>
              <a:rPr lang="en-US" sz="3200" baseline="-25000">
                <a:solidFill>
                  <a:srgbClr val="2D2DB9"/>
                </a:solidFill>
                <a:ea typeface="ＭＳ Ｐゴシック" pitchFamily="34" charset="-128"/>
              </a:rPr>
              <a:t>m</a:t>
            </a:r>
            <a:r>
              <a:rPr lang="en-US" sz="3200">
                <a:solidFill>
                  <a:srgbClr val="2D2DB9"/>
                </a:solidFill>
                <a:ea typeface="ＭＳ Ｐゴシック" pitchFamily="34" charset="-128"/>
                <a:sym typeface="Symbol" pitchFamily="18" charset="2"/>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6451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C603BCA-BD7C-413B-8181-9FEA53B22B90}" type="slidenum">
              <a:rPr lang="en-US" sz="900">
                <a:solidFill>
                  <a:schemeClr val="accent2"/>
                </a:solidFill>
              </a:rPr>
              <a:pPr eaLnBrk="1" hangingPunct="1"/>
              <a:t>24</a:t>
            </a:fld>
            <a:endParaRPr lang="en-US" sz="900">
              <a:solidFill>
                <a:schemeClr val="accent2"/>
              </a:solidFill>
            </a:endParaRPr>
          </a:p>
        </p:txBody>
      </p:sp>
      <p:grpSp>
        <p:nvGrpSpPr>
          <p:cNvPr id="64518" name="Group 9" descr="concrete brick"/>
          <p:cNvGrpSpPr>
            <a:grpSpLocks noChangeAspect="1"/>
          </p:cNvGrpSpPr>
          <p:nvPr/>
        </p:nvGrpSpPr>
        <p:grpSpPr bwMode="auto">
          <a:xfrm>
            <a:off x="6811963" y="3940175"/>
            <a:ext cx="1773237" cy="833438"/>
            <a:chOff x="1824" y="2520"/>
            <a:chExt cx="2196" cy="1032"/>
          </a:xfrm>
        </p:grpSpPr>
        <p:sp>
          <p:nvSpPr>
            <p:cNvPr id="64519" name="AutoShape 10"/>
            <p:cNvSpPr>
              <a:spLocks noChangeAspect="1" noChangeArrowheads="1"/>
            </p:cNvSpPr>
            <p:nvPr/>
          </p:nvSpPr>
          <p:spPr bwMode="auto">
            <a:xfrm>
              <a:off x="1824" y="2520"/>
              <a:ext cx="2196" cy="1032"/>
            </a:xfrm>
            <a:prstGeom prst="cube">
              <a:avLst>
                <a:gd name="adj" fmla="val 41366"/>
              </a:avLst>
            </a:prstGeom>
            <a:solidFill>
              <a:srgbClr val="DDDDDD"/>
            </a:solidFill>
            <a:ln w="12700">
              <a:solidFill>
                <a:srgbClr val="000000"/>
              </a:solidFill>
              <a:miter lim="800000"/>
              <a:headEnd type="none" w="sm" len="sm"/>
              <a:tailEnd type="none" w="sm" len="sm"/>
            </a:ln>
          </p:spPr>
          <p:txBody>
            <a:bodyPr wrap="none" anchor="ctr"/>
            <a:lstStyle/>
            <a:p>
              <a:endParaRPr lang="en-US"/>
            </a:p>
          </p:txBody>
        </p:sp>
        <p:sp>
          <p:nvSpPr>
            <p:cNvPr id="64520" name="AutoShape 11"/>
            <p:cNvSpPr>
              <a:spLocks noChangeAspect="1" noChangeArrowheads="1"/>
            </p:cNvSpPr>
            <p:nvPr/>
          </p:nvSpPr>
          <p:spPr bwMode="auto">
            <a:xfrm>
              <a:off x="2052"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64521" name="AutoShape 12"/>
            <p:cNvSpPr>
              <a:spLocks noChangeAspect="1" noChangeArrowheads="1"/>
            </p:cNvSpPr>
            <p:nvPr/>
          </p:nvSpPr>
          <p:spPr bwMode="auto">
            <a:xfrm>
              <a:off x="2844"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grpSp>
      <p:grpSp>
        <p:nvGrpSpPr>
          <p:cNvPr id="64517" name="Group 4" descr="clay brick"/>
          <p:cNvGrpSpPr>
            <a:grpSpLocks/>
          </p:cNvGrpSpPr>
          <p:nvPr/>
        </p:nvGrpSpPr>
        <p:grpSpPr bwMode="auto">
          <a:xfrm>
            <a:off x="7046913" y="2355850"/>
            <a:ext cx="1562100" cy="685800"/>
            <a:chOff x="3888" y="1812"/>
            <a:chExt cx="1704" cy="696"/>
          </a:xfrm>
        </p:grpSpPr>
        <p:sp>
          <p:nvSpPr>
            <p:cNvPr id="64522" name="AutoShape 5"/>
            <p:cNvSpPr>
              <a:spLocks noChangeArrowheads="1"/>
            </p:cNvSpPr>
            <p:nvPr/>
          </p:nvSpPr>
          <p:spPr bwMode="auto">
            <a:xfrm>
              <a:off x="3888" y="1812"/>
              <a:ext cx="1704" cy="696"/>
            </a:xfrm>
            <a:prstGeom prst="cube">
              <a:avLst>
                <a:gd name="adj" fmla="val 39894"/>
              </a:avLst>
            </a:prstGeom>
            <a:solidFill>
              <a:srgbClr val="FF9900"/>
            </a:solidFill>
            <a:ln w="12700">
              <a:solidFill>
                <a:schemeClr val="tx1"/>
              </a:solidFill>
              <a:miter lim="800000"/>
              <a:headEnd type="none" w="sm" len="sm"/>
              <a:tailEnd type="none" w="sm" len="sm"/>
            </a:ln>
          </p:spPr>
          <p:txBody>
            <a:bodyPr wrap="none" anchor="ctr"/>
            <a:lstStyle/>
            <a:p>
              <a:endParaRPr lang="en-US"/>
            </a:p>
          </p:txBody>
        </p:sp>
        <p:sp>
          <p:nvSpPr>
            <p:cNvPr id="64523" name="Oval 6"/>
            <p:cNvSpPr>
              <a:spLocks noChangeArrowheads="1"/>
            </p:cNvSpPr>
            <p:nvPr/>
          </p:nvSpPr>
          <p:spPr bwMode="auto">
            <a:xfrm>
              <a:off x="4212"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sp>
          <p:nvSpPr>
            <p:cNvPr id="64524" name="Oval 7"/>
            <p:cNvSpPr>
              <a:spLocks noChangeArrowheads="1"/>
            </p:cNvSpPr>
            <p:nvPr/>
          </p:nvSpPr>
          <p:spPr bwMode="auto">
            <a:xfrm>
              <a:off x="5040"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sp>
          <p:nvSpPr>
            <p:cNvPr id="64525" name="Oval 8"/>
            <p:cNvSpPr>
              <a:spLocks noChangeArrowheads="1"/>
            </p:cNvSpPr>
            <p:nvPr/>
          </p:nvSpPr>
          <p:spPr bwMode="auto">
            <a:xfrm>
              <a:off x="4626" y="1896"/>
              <a:ext cx="240" cy="108"/>
            </a:xfrm>
            <a:prstGeom prst="ellipse">
              <a:avLst/>
            </a:prstGeom>
            <a:solidFill>
              <a:srgbClr val="000000"/>
            </a:solidFill>
            <a:ln w="12700">
              <a:solidFill>
                <a:srgbClr val="FFFFFF"/>
              </a:solidFill>
              <a:round/>
              <a:headEnd type="none" w="sm" len="sm"/>
              <a:tailEnd type="none" w="sm" len="sm"/>
            </a:ln>
          </p:spPr>
          <p:txBody>
            <a:bodyPr wrap="none" anchor="ctr"/>
            <a:lstStyle/>
            <a:p>
              <a:endParaRPr lang="en-US"/>
            </a:p>
          </p:txBody>
        </p:sp>
      </p:grpSp>
      <p:sp>
        <p:nvSpPr>
          <p:cNvPr id="64516" name="Rectangle 3"/>
          <p:cNvSpPr>
            <a:spLocks noGrp="1" noChangeArrowheads="1"/>
          </p:cNvSpPr>
          <p:nvPr>
            <p:ph type="body" idx="1"/>
          </p:nvPr>
        </p:nvSpPr>
        <p:spPr>
          <a:xfrm>
            <a:off x="381000" y="2057400"/>
            <a:ext cx="8204200" cy="3810000"/>
          </a:xfrm>
        </p:spPr>
        <p:txBody>
          <a:bodyPr/>
          <a:lstStyle/>
          <a:p>
            <a:pPr marL="334963" indent="-334963" defTabSz="1076325" eaLnBrk="1" hangingPunct="1">
              <a:lnSpc>
                <a:spcPct val="90000"/>
              </a:lnSpc>
            </a:pPr>
            <a:r>
              <a:rPr lang="en-US" dirty="0">
                <a:ea typeface="ＭＳ Ｐゴシック" pitchFamily="34" charset="-128"/>
              </a:rPr>
              <a:t>Clay masonry units (Table 1)</a:t>
            </a:r>
          </a:p>
          <a:p>
            <a:pPr marL="806450" lvl="1" indent="-268288" defTabSz="1076325" eaLnBrk="1" hangingPunct="1">
              <a:lnSpc>
                <a:spcPct val="90000"/>
              </a:lnSpc>
              <a:buFontTx/>
              <a:buNone/>
            </a:pPr>
            <a:r>
              <a:rPr lang="en-US" dirty="0">
                <a:ea typeface="ＭＳ Ｐゴシック" pitchFamily="34" charset="-128"/>
              </a:rPr>
              <a:t>Example:</a:t>
            </a:r>
          </a:p>
          <a:p>
            <a:pPr marL="806450" lvl="1" indent="-268288" defTabSz="1076325" eaLnBrk="1" hangingPunct="1">
              <a:lnSpc>
                <a:spcPct val="90000"/>
              </a:lnSpc>
              <a:buClr>
                <a:srgbClr val="FF0000"/>
              </a:buClr>
            </a:pPr>
            <a:r>
              <a:rPr lang="en-US" dirty="0">
                <a:ea typeface="ＭＳ Ｐゴシック" pitchFamily="34" charset="-128"/>
              </a:rPr>
              <a:t>Unit compressive strength </a:t>
            </a:r>
            <a:r>
              <a:rPr lang="en-US" dirty="0">
                <a:ea typeface="ＭＳ Ｐゴシック" pitchFamily="34" charset="-128"/>
                <a:sym typeface="Symbol" pitchFamily="18" charset="2"/>
              </a:rPr>
              <a:t> 4150 psi</a:t>
            </a:r>
          </a:p>
          <a:p>
            <a:pPr marL="806450" lvl="1" indent="-268288" defTabSz="1076325" eaLnBrk="1" hangingPunct="1">
              <a:lnSpc>
                <a:spcPct val="90000"/>
              </a:lnSpc>
              <a:buClr>
                <a:srgbClr val="FF0000"/>
              </a:buClr>
            </a:pPr>
            <a:r>
              <a:rPr lang="en-US" dirty="0">
                <a:ea typeface="ＭＳ Ｐゴシック" pitchFamily="34" charset="-128"/>
                <a:sym typeface="Symbol" pitchFamily="18" charset="2"/>
              </a:rPr>
              <a:t>Type N mortar</a:t>
            </a:r>
          </a:p>
          <a:p>
            <a:pPr marL="806450" lvl="1" indent="-268288" defTabSz="1076325" eaLnBrk="1" hangingPunct="1">
              <a:lnSpc>
                <a:spcPct val="90000"/>
              </a:lnSpc>
              <a:buClr>
                <a:srgbClr val="FF0000"/>
              </a:buClr>
            </a:pPr>
            <a:r>
              <a:rPr lang="en-US" dirty="0">
                <a:ea typeface="ＭＳ Ｐゴシック" pitchFamily="34" charset="-128"/>
                <a:sym typeface="Symbol" pitchFamily="18" charset="2"/>
              </a:rPr>
              <a:t>Prism strength can be taken as 1500 psi</a:t>
            </a:r>
            <a:r>
              <a:rPr lang="en-US" dirty="0">
                <a:ea typeface="ＭＳ Ｐゴシック" pitchFamily="34" charset="-128"/>
              </a:rPr>
              <a:t> </a:t>
            </a:r>
          </a:p>
          <a:p>
            <a:pPr marL="334963" indent="-334963" defTabSz="1076325" eaLnBrk="1" hangingPunct="1">
              <a:lnSpc>
                <a:spcPct val="90000"/>
              </a:lnSpc>
            </a:pPr>
            <a:r>
              <a:rPr lang="en-US" dirty="0">
                <a:ea typeface="ＭＳ Ｐゴシック" pitchFamily="34" charset="-128"/>
              </a:rPr>
              <a:t>Concrete masonry units (Table 2)</a:t>
            </a:r>
          </a:p>
          <a:p>
            <a:pPr marL="806450" lvl="1" indent="-268288" defTabSz="1076325" eaLnBrk="1" hangingPunct="1">
              <a:lnSpc>
                <a:spcPct val="90000"/>
              </a:lnSpc>
              <a:buFontTx/>
              <a:buNone/>
            </a:pPr>
            <a:r>
              <a:rPr lang="en-US" dirty="0">
                <a:ea typeface="ＭＳ Ｐゴシック" pitchFamily="34" charset="-128"/>
              </a:rPr>
              <a:t>Example:</a:t>
            </a:r>
          </a:p>
          <a:p>
            <a:pPr marL="806450" lvl="1" indent="-268288" defTabSz="1076325" eaLnBrk="1" hangingPunct="1">
              <a:lnSpc>
                <a:spcPct val="90000"/>
              </a:lnSpc>
              <a:buClr>
                <a:srgbClr val="FF0000"/>
              </a:buClr>
            </a:pPr>
            <a:r>
              <a:rPr lang="en-US" dirty="0">
                <a:ea typeface="ＭＳ Ｐゴシック" pitchFamily="34" charset="-128"/>
              </a:rPr>
              <a:t>Unit compressive strength </a:t>
            </a:r>
            <a:r>
              <a:rPr lang="en-US" dirty="0">
                <a:ea typeface="ＭＳ Ｐゴシック" pitchFamily="34" charset="-128"/>
                <a:sym typeface="Symbol" pitchFamily="18" charset="2"/>
              </a:rPr>
              <a:t> 2000 psi</a:t>
            </a:r>
          </a:p>
          <a:p>
            <a:pPr marL="806450" lvl="1" indent="-268288" defTabSz="1076325" eaLnBrk="1" hangingPunct="1">
              <a:lnSpc>
                <a:spcPct val="90000"/>
              </a:lnSpc>
              <a:buClr>
                <a:srgbClr val="FF0000"/>
              </a:buClr>
            </a:pPr>
            <a:r>
              <a:rPr lang="en-US" dirty="0">
                <a:ea typeface="ＭＳ Ｐゴシック" pitchFamily="34" charset="-128"/>
                <a:sym typeface="Symbol" pitchFamily="18" charset="2"/>
              </a:rPr>
              <a:t>Type S mortar</a:t>
            </a:r>
          </a:p>
          <a:p>
            <a:pPr marL="806450" lvl="1" indent="-268288" defTabSz="1076325" eaLnBrk="1" hangingPunct="1">
              <a:lnSpc>
                <a:spcPct val="90000"/>
              </a:lnSpc>
              <a:buClr>
                <a:srgbClr val="FF0000"/>
              </a:buClr>
            </a:pPr>
            <a:r>
              <a:rPr lang="en-US" dirty="0">
                <a:ea typeface="ＭＳ Ｐゴシック" pitchFamily="34" charset="-128"/>
                <a:sym typeface="Symbol" pitchFamily="18" charset="2"/>
              </a:rPr>
              <a:t>Prism strength can be taken as 2000 psi</a:t>
            </a:r>
            <a:endParaRPr lang="en-US" dirty="0">
              <a:ea typeface="ＭＳ Ｐゴシック" pitchFamily="34" charset="-128"/>
            </a:endParaRPr>
          </a:p>
        </p:txBody>
      </p:sp>
      <p:sp>
        <p:nvSpPr>
          <p:cNvPr id="64515" name="Rectangle 2"/>
          <p:cNvSpPr>
            <a:spLocks noGrp="1" noChangeArrowheads="1"/>
          </p:cNvSpPr>
          <p:nvPr>
            <p:ph type="title"/>
          </p:nvPr>
        </p:nvSpPr>
        <p:spPr>
          <a:xfrm>
            <a:off x="271463" y="457200"/>
            <a:ext cx="8397875" cy="1089025"/>
          </a:xfrm>
        </p:spPr>
        <p:txBody>
          <a:bodyPr/>
          <a:lstStyle/>
          <a:p>
            <a:pPr defTabSz="1076325" eaLnBrk="1" hangingPunct="1"/>
            <a:r>
              <a:rPr lang="en-US" sz="3200">
                <a:solidFill>
                  <a:srgbClr val="2D2DB9"/>
                </a:solidFill>
                <a:ea typeface="ＭＳ Ｐゴシック" pitchFamily="34" charset="-128"/>
              </a:rPr>
              <a:t>Example of Unit Strength Method (Specification Tables 1, 2)</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6656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32D44DA-DB92-4800-BDE2-634109817261}" type="slidenum">
              <a:rPr lang="en-US" sz="900">
                <a:solidFill>
                  <a:schemeClr val="accent2"/>
                </a:solidFill>
              </a:rPr>
              <a:pPr eaLnBrk="1" hangingPunct="1"/>
              <a:t>25</a:t>
            </a:fld>
            <a:endParaRPr lang="en-US" sz="900">
              <a:solidFill>
                <a:schemeClr val="accent2"/>
              </a:solidFill>
            </a:endParaRPr>
          </a:p>
        </p:txBody>
      </p:sp>
      <p:sp>
        <p:nvSpPr>
          <p:cNvPr id="66564" name="Rectangle 3"/>
          <p:cNvSpPr>
            <a:spLocks noGrp="1" noChangeArrowheads="1"/>
          </p:cNvSpPr>
          <p:nvPr>
            <p:ph type="body" idx="1"/>
          </p:nvPr>
        </p:nvSpPr>
        <p:spPr>
          <a:xfrm>
            <a:off x="527050" y="1847850"/>
            <a:ext cx="8204200" cy="3306763"/>
          </a:xfrm>
        </p:spPr>
        <p:txBody>
          <a:bodyPr/>
          <a:lstStyle/>
          <a:p>
            <a:pPr marL="334963" indent="-334963" defTabSz="1076325" eaLnBrk="1" hangingPunct="1"/>
            <a:r>
              <a:rPr lang="en-US" dirty="0">
                <a:ea typeface="ＭＳ Ｐゴシック" pitchFamily="34" charset="-128"/>
              </a:rPr>
              <a:t>Designer determines required m</a:t>
            </a:r>
            <a:r>
              <a:rPr lang="en-US" dirty="0">
                <a:ea typeface="ＭＳ Ｐゴシック" pitchFamily="34" charset="-128"/>
                <a:sym typeface="Symbol" pitchFamily="18" charset="2"/>
              </a:rPr>
              <a:t>aterial specification:</a:t>
            </a:r>
          </a:p>
          <a:p>
            <a:pPr marL="806450" lvl="1" indent="-268288" defTabSz="1076325" eaLnBrk="1" hangingPunct="1">
              <a:buClr>
                <a:srgbClr val="FF0000"/>
              </a:buClr>
            </a:pPr>
            <a:r>
              <a:rPr lang="en-US" dirty="0">
                <a:ea typeface="ＭＳ Ｐゴシック" pitchFamily="34" charset="-128"/>
              </a:rPr>
              <a:t>Designer states assumed value of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p>
          <a:p>
            <a:pPr marL="806450" lvl="1" indent="-268288" defTabSz="1076325" eaLnBrk="1" hangingPunct="1">
              <a:buClr>
                <a:srgbClr val="FF0000"/>
              </a:buClr>
            </a:pPr>
            <a:r>
              <a:rPr lang="en-US" dirty="0">
                <a:ea typeface="ＭＳ Ｐゴシック" pitchFamily="34" charset="-128"/>
              </a:rPr>
              <a:t>Specifier specifies units, mortar and grout that will satisfy </a:t>
            </a:r>
            <a:r>
              <a:rPr lang="ja-JP" altLang="en-US" dirty="0">
                <a:ea typeface="ＭＳ Ｐゴシック" pitchFamily="34" charset="-128"/>
              </a:rPr>
              <a:t>“</a:t>
            </a:r>
            <a:r>
              <a:rPr lang="en-US" altLang="ja-JP" dirty="0">
                <a:ea typeface="ＭＳ Ｐゴシック" pitchFamily="34" charset="-128"/>
              </a:rPr>
              <a:t>unit strength method</a:t>
            </a:r>
            <a:r>
              <a:rPr lang="ja-JP" altLang="en-US" dirty="0">
                <a:ea typeface="ＭＳ Ｐゴシック" pitchFamily="34" charset="-128"/>
              </a:rPr>
              <a:t>”</a:t>
            </a:r>
            <a:endParaRPr lang="en-US" altLang="ja-JP" dirty="0">
              <a:ea typeface="ＭＳ Ｐゴシック" pitchFamily="34" charset="-128"/>
            </a:endParaRPr>
          </a:p>
          <a:p>
            <a:pPr marL="806450" lvl="1" indent="-268288" defTabSz="1076325" eaLnBrk="1" hangingPunct="1">
              <a:buClr>
                <a:srgbClr val="FF0000"/>
              </a:buClr>
            </a:pPr>
            <a:r>
              <a:rPr lang="en-US" dirty="0">
                <a:ea typeface="ＭＳ Ｐゴシック" pitchFamily="34" charset="-128"/>
              </a:rPr>
              <a:t>Compliance with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r>
              <a:rPr lang="en-US" dirty="0">
                <a:ea typeface="ＭＳ Ｐゴシック" pitchFamily="34" charset="-128"/>
              </a:rPr>
              <a:t> can be verified with no tests on mortar, grout, or prisms  (but need verification of units</a:t>
            </a:r>
            <a:r>
              <a:rPr lang="ja-JP" altLang="en-US" dirty="0">
                <a:ea typeface="ＭＳ Ｐゴシック" pitchFamily="34" charset="-128"/>
              </a:rPr>
              <a:t>’</a:t>
            </a:r>
            <a:r>
              <a:rPr lang="en-US" altLang="ja-JP" dirty="0">
                <a:ea typeface="ＭＳ Ｐゴシック" pitchFamily="34" charset="-128"/>
              </a:rPr>
              <a:t> compressive strength)</a:t>
            </a:r>
          </a:p>
          <a:p>
            <a:pPr marL="806450" lvl="1" indent="-268288" defTabSz="1076325" eaLnBrk="1" hangingPunct="1">
              <a:buFontTx/>
              <a:buNone/>
            </a:pPr>
            <a:endParaRPr lang="en-US" dirty="0">
              <a:ea typeface="ＭＳ Ｐゴシック" pitchFamily="34" charset="-128"/>
            </a:endParaRPr>
          </a:p>
        </p:txBody>
      </p:sp>
      <p:sp>
        <p:nvSpPr>
          <p:cNvPr id="66563" name="Rectangle 2"/>
          <p:cNvSpPr>
            <a:spLocks noGrp="1" noChangeArrowheads="1"/>
          </p:cNvSpPr>
          <p:nvPr>
            <p:ph type="title"/>
          </p:nvPr>
        </p:nvSpPr>
        <p:spPr>
          <a:xfrm>
            <a:off x="271463" y="457200"/>
            <a:ext cx="8397875" cy="1089025"/>
          </a:xfrm>
        </p:spPr>
        <p:txBody>
          <a:bodyPr/>
          <a:lstStyle/>
          <a:p>
            <a:pPr defTabSz="1076325" eaLnBrk="1" hangingPunct="1"/>
            <a:r>
              <a:rPr lang="en-US" dirty="0">
                <a:solidFill>
                  <a:srgbClr val="2D2DB9"/>
                </a:solidFill>
                <a:ea typeface="ＭＳ Ｐゴシック" pitchFamily="34" charset="-128"/>
              </a:rPr>
              <a:t>Application of Unit Strength Method (Specification Tables 1, 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6861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14A23B0-80E3-46FC-8004-B9BE34658DC6}" type="slidenum">
              <a:rPr lang="en-US" sz="900">
                <a:solidFill>
                  <a:schemeClr val="accent2"/>
                </a:solidFill>
              </a:rPr>
              <a:pPr eaLnBrk="1" hangingPunct="1"/>
              <a:t>26</a:t>
            </a:fld>
            <a:endParaRPr lang="en-US" sz="900">
              <a:solidFill>
                <a:schemeClr val="accent2"/>
              </a:solidFill>
            </a:endParaRPr>
          </a:p>
        </p:txBody>
      </p:sp>
      <p:sp>
        <p:nvSpPr>
          <p:cNvPr id="68612" name="Rectangle 3"/>
          <p:cNvSpPr>
            <a:spLocks noGrp="1" noChangeArrowheads="1"/>
          </p:cNvSpPr>
          <p:nvPr>
            <p:ph type="body" idx="1"/>
          </p:nvPr>
        </p:nvSpPr>
        <p:spPr>
          <a:xfrm>
            <a:off x="544513" y="1733550"/>
            <a:ext cx="7881937" cy="3935413"/>
          </a:xfrm>
        </p:spPr>
        <p:txBody>
          <a:bodyPr/>
          <a:lstStyle/>
          <a:p>
            <a:pPr marL="334963" indent="-334963" defTabSz="1076325" eaLnBrk="1" hangingPunct="1"/>
            <a:r>
              <a:rPr lang="en-US">
                <a:ea typeface="ＭＳ Ｐゴシック" pitchFamily="34" charset="-128"/>
              </a:rPr>
              <a:t>Products -- Specification Part 2:</a:t>
            </a:r>
          </a:p>
          <a:p>
            <a:pPr marL="806450" lvl="1" indent="-268288" defTabSz="1076325" eaLnBrk="1" hangingPunct="1">
              <a:buClr>
                <a:srgbClr val="FF0000"/>
              </a:buClr>
            </a:pPr>
            <a:r>
              <a:rPr lang="en-US">
                <a:ea typeface="ＭＳ Ｐゴシック" pitchFamily="34" charset="-128"/>
              </a:rPr>
              <a:t>Units, mortar, grout, accessory materials</a:t>
            </a:r>
          </a:p>
          <a:p>
            <a:pPr marL="334963" indent="-334963" defTabSz="1076325" eaLnBrk="1" hangingPunct="1"/>
            <a:r>
              <a:rPr lang="en-US">
                <a:ea typeface="ＭＳ Ｐゴシック" pitchFamily="34" charset="-128"/>
              </a:rPr>
              <a:t>Execution -- Specification Part 3</a:t>
            </a:r>
          </a:p>
          <a:p>
            <a:pPr marL="806450" lvl="1" indent="-268288" defTabSz="1076325" eaLnBrk="1" hangingPunct="1">
              <a:buClr>
                <a:srgbClr val="FF0000"/>
              </a:buClr>
            </a:pPr>
            <a:r>
              <a:rPr lang="en-US">
                <a:ea typeface="ＭＳ Ｐゴシック" pitchFamily="34" charset="-128"/>
              </a:rPr>
              <a:t>Inspection</a:t>
            </a:r>
          </a:p>
          <a:p>
            <a:pPr marL="806450" lvl="1" indent="-268288" defTabSz="1076325" eaLnBrk="1" hangingPunct="1">
              <a:buClr>
                <a:srgbClr val="FF0000"/>
              </a:buClr>
            </a:pPr>
            <a:r>
              <a:rPr lang="en-US">
                <a:ea typeface="ＭＳ Ｐゴシック" pitchFamily="34" charset="-128"/>
              </a:rPr>
              <a:t>Preparation</a:t>
            </a:r>
          </a:p>
          <a:p>
            <a:pPr marL="806450" lvl="1" indent="-268288" defTabSz="1076325" eaLnBrk="1" hangingPunct="1">
              <a:buClr>
                <a:srgbClr val="FF0000"/>
              </a:buClr>
            </a:pPr>
            <a:r>
              <a:rPr lang="en-US">
                <a:ea typeface="ＭＳ Ｐゴシック" pitchFamily="34" charset="-128"/>
              </a:rPr>
              <a:t>Installation of masonry units, mortar, reinforcement, grout, prestressing tendons</a:t>
            </a:r>
          </a:p>
        </p:txBody>
      </p:sp>
      <p:sp>
        <p:nvSpPr>
          <p:cNvPr id="68611" name="Rectangle 2"/>
          <p:cNvSpPr>
            <a:spLocks noGrp="1" noChangeArrowheads="1"/>
          </p:cNvSpPr>
          <p:nvPr>
            <p:ph type="title"/>
          </p:nvPr>
        </p:nvSpPr>
        <p:spPr>
          <a:xfrm>
            <a:off x="271463" y="457200"/>
            <a:ext cx="8397875" cy="1089025"/>
          </a:xfrm>
        </p:spPr>
        <p:txBody>
          <a:bodyPr/>
          <a:lstStyle/>
          <a:p>
            <a:pPr defTabSz="1076325" eaLnBrk="1" hangingPunct="1"/>
            <a:r>
              <a:rPr lang="en-US" dirty="0">
                <a:solidFill>
                  <a:srgbClr val="2D2DB9"/>
                </a:solidFill>
                <a:ea typeface="ＭＳ Ｐゴシック" pitchFamily="34" charset="-128"/>
              </a:rPr>
              <a:t>Comply with Specified Products</a:t>
            </a:r>
            <a:br>
              <a:rPr lang="en-US" dirty="0">
                <a:solidFill>
                  <a:srgbClr val="2D2DB9"/>
                </a:solidFill>
                <a:ea typeface="ＭＳ Ｐゴシック" pitchFamily="34" charset="-128"/>
              </a:rPr>
            </a:br>
            <a:r>
              <a:rPr lang="en-US" dirty="0">
                <a:solidFill>
                  <a:srgbClr val="2D2DB9"/>
                </a:solidFill>
                <a:ea typeface="ＭＳ Ｐゴシック" pitchFamily="34" charset="-128"/>
              </a:rPr>
              <a:t>and Execution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7066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12 - </a:t>
            </a:r>
            <a:fld id="{0BC9BF2B-BF6F-4109-B2DA-89EFD23F2457}" type="slidenum">
              <a:rPr lang="en-US" sz="900">
                <a:solidFill>
                  <a:schemeClr val="accent2"/>
                </a:solidFill>
              </a:rPr>
              <a:pPr eaLnBrk="1" hangingPunct="1"/>
              <a:t>27</a:t>
            </a:fld>
            <a:endParaRPr lang="en-US" sz="900">
              <a:solidFill>
                <a:schemeClr val="accent2"/>
              </a:solidFill>
            </a:endParaRPr>
          </a:p>
        </p:txBody>
      </p:sp>
      <p:sp>
        <p:nvSpPr>
          <p:cNvPr id="70658" name="Content Placeholder 2"/>
          <p:cNvSpPr>
            <a:spLocks noGrp="1"/>
          </p:cNvSpPr>
          <p:nvPr>
            <p:ph idx="1"/>
          </p:nvPr>
        </p:nvSpPr>
        <p:spPr>
          <a:xfrm>
            <a:off x="704850" y="1589088"/>
            <a:ext cx="8229600" cy="4525962"/>
          </a:xfrm>
        </p:spPr>
        <p:txBody>
          <a:bodyPr/>
          <a:lstStyle/>
          <a:p>
            <a:pPr marL="366713" indent="-366713" defTabSz="977900" eaLnBrk="1" hangingPunct="1">
              <a:lnSpc>
                <a:spcPct val="90000"/>
              </a:lnSpc>
              <a:buSzPct val="100000"/>
            </a:pPr>
            <a:r>
              <a:rPr lang="en-US">
                <a:ea typeface="ＭＳ Ｐゴシック" pitchFamily="34" charset="-128"/>
              </a:rPr>
              <a:t>Select trial design.</a:t>
            </a:r>
          </a:p>
          <a:p>
            <a:pPr marL="366713" indent="-366713" defTabSz="977900" eaLnBrk="1" hangingPunct="1">
              <a:lnSpc>
                <a:spcPct val="90000"/>
              </a:lnSpc>
              <a:buSzPct val="100000"/>
            </a:pPr>
            <a:r>
              <a:rPr lang="en-US">
                <a:ea typeface="ＭＳ Ｐゴシック" pitchFamily="34" charset="-128"/>
              </a:rPr>
              <a:t>Compute factored design moments and shears for in- and out-of-plane loading.  Include p-</a:t>
            </a:r>
            <a:r>
              <a:rPr lang="en-US">
                <a:latin typeface="Symbol" pitchFamily="18" charset="2"/>
                <a:ea typeface="ＭＳ Ｐゴシック" pitchFamily="34" charset="-128"/>
              </a:rPr>
              <a:t>d</a:t>
            </a:r>
            <a:r>
              <a:rPr lang="en-US">
                <a:ea typeface="ＭＳ Ｐゴシック" pitchFamily="34" charset="-128"/>
              </a:rPr>
              <a:t> for out-of-plane deflection and moment.</a:t>
            </a:r>
          </a:p>
          <a:p>
            <a:pPr marL="366713" indent="-366713" defTabSz="977900" eaLnBrk="1" hangingPunct="1">
              <a:lnSpc>
                <a:spcPct val="90000"/>
              </a:lnSpc>
              <a:buSzPct val="100000"/>
            </a:pPr>
            <a:r>
              <a:rPr lang="en-US">
                <a:ea typeface="ＭＳ Ｐゴシック" pitchFamily="34" charset="-128"/>
              </a:rPr>
              <a:t>Design flexural reinforcement as controlled by out-of-plane loading.</a:t>
            </a:r>
          </a:p>
          <a:p>
            <a:pPr marL="366713" indent="-366713" defTabSz="977900" eaLnBrk="1" hangingPunct="1">
              <a:lnSpc>
                <a:spcPct val="90000"/>
              </a:lnSpc>
              <a:buSzPct val="100000"/>
            </a:pPr>
            <a:r>
              <a:rPr lang="en-US">
                <a:ea typeface="ＭＳ Ｐゴシック" pitchFamily="34" charset="-128"/>
              </a:rPr>
              <a:t>Design flexural reinforcement as controlled by in-plane loading and revise design as necessary.</a:t>
            </a:r>
          </a:p>
          <a:p>
            <a:pPr marL="366713" indent="-366713" defTabSz="977900" eaLnBrk="1" hangingPunct="1">
              <a:lnSpc>
                <a:spcPct val="90000"/>
              </a:lnSpc>
              <a:buSzPct val="100000"/>
            </a:pPr>
            <a:r>
              <a:rPr lang="en-US">
                <a:ea typeface="ＭＳ Ｐゴシック" pitchFamily="34" charset="-128"/>
              </a:rPr>
              <a:t>Check to ensure ductility.</a:t>
            </a:r>
          </a:p>
          <a:p>
            <a:pPr marL="366713" indent="-366713" defTabSz="977900" eaLnBrk="1" hangingPunct="1">
              <a:lnSpc>
                <a:spcPct val="90000"/>
              </a:lnSpc>
              <a:buSzPct val="100000"/>
            </a:pPr>
            <a:r>
              <a:rPr lang="en-US">
                <a:ea typeface="ＭＳ Ｐゴシック" pitchFamily="34" charset="-128"/>
              </a:rPr>
              <a:t>Check shear capacity and revise if required.</a:t>
            </a:r>
          </a:p>
          <a:p>
            <a:pPr marL="366713" indent="-366713" defTabSz="977900" eaLnBrk="1" hangingPunct="1">
              <a:lnSpc>
                <a:spcPct val="90000"/>
              </a:lnSpc>
              <a:buSzPct val="100000"/>
            </a:pPr>
            <a:r>
              <a:rPr lang="en-US">
                <a:ea typeface="ＭＳ Ｐゴシック" pitchFamily="34" charset="-128"/>
              </a:rPr>
              <a:t>Check detailing.</a:t>
            </a:r>
          </a:p>
        </p:txBody>
      </p:sp>
      <p:sp>
        <p:nvSpPr>
          <p:cNvPr id="70657" name="Title 1"/>
          <p:cNvSpPr>
            <a:spLocks noGrp="1"/>
          </p:cNvSpPr>
          <p:nvPr>
            <p:ph type="title"/>
          </p:nvPr>
        </p:nvSpPr>
        <p:spPr/>
        <p:txBody>
          <a:bodyPr/>
          <a:lstStyle/>
          <a:p>
            <a:r>
              <a:rPr lang="en-US" dirty="0">
                <a:solidFill>
                  <a:srgbClr val="2D2DB9"/>
                </a:solidFill>
                <a:ea typeface="ＭＳ Ｐゴシック" pitchFamily="34" charset="-128"/>
              </a:rPr>
              <a:t>Procedure for Strength Design of Reinforced Masonry Shear Walls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7270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1307B28-E62E-415A-A7F8-D2C8FCFC0277}" type="slidenum">
              <a:rPr lang="en-US" sz="900">
                <a:solidFill>
                  <a:schemeClr val="accent2"/>
                </a:solidFill>
              </a:rPr>
              <a:pPr eaLnBrk="1" hangingPunct="1"/>
              <a:t>28</a:t>
            </a:fld>
            <a:endParaRPr lang="en-US" sz="900">
              <a:solidFill>
                <a:schemeClr val="accent2"/>
              </a:solidFill>
            </a:endParaRPr>
          </a:p>
        </p:txBody>
      </p:sp>
      <p:grpSp>
        <p:nvGrpSpPr>
          <p:cNvPr id="72709" name="Group 4" title="A horizontal expansion joint to avoid transferring load from the structure to the clay masonry veneer"/>
          <p:cNvGrpSpPr>
            <a:grpSpLocks/>
          </p:cNvGrpSpPr>
          <p:nvPr/>
        </p:nvGrpSpPr>
        <p:grpSpPr bwMode="auto">
          <a:xfrm>
            <a:off x="519113" y="2649538"/>
            <a:ext cx="7778750" cy="2765425"/>
            <a:chOff x="327" y="1980"/>
            <a:chExt cx="4900" cy="1742"/>
          </a:xfrm>
        </p:grpSpPr>
        <p:sp>
          <p:nvSpPr>
            <p:cNvPr id="72710" name="Rectangle 5"/>
            <p:cNvSpPr>
              <a:spLocks noChangeArrowheads="1"/>
            </p:cNvSpPr>
            <p:nvPr/>
          </p:nvSpPr>
          <p:spPr bwMode="auto">
            <a:xfrm>
              <a:off x="3964" y="2026"/>
              <a:ext cx="93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2200" b="1"/>
                <a:t>Weepholes</a:t>
              </a:r>
            </a:p>
          </p:txBody>
        </p:sp>
        <p:sp>
          <p:nvSpPr>
            <p:cNvPr id="72711" name="Rectangle 6"/>
            <p:cNvSpPr>
              <a:spLocks noChangeArrowheads="1"/>
            </p:cNvSpPr>
            <p:nvPr/>
          </p:nvSpPr>
          <p:spPr bwMode="auto">
            <a:xfrm>
              <a:off x="851" y="2982"/>
              <a:ext cx="94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2200" b="1"/>
                <a:t>Shelf angle</a:t>
              </a:r>
            </a:p>
          </p:txBody>
        </p:sp>
        <p:sp>
          <p:nvSpPr>
            <p:cNvPr id="72712" name="Rectangle 7"/>
            <p:cNvSpPr>
              <a:spLocks noChangeArrowheads="1"/>
            </p:cNvSpPr>
            <p:nvPr/>
          </p:nvSpPr>
          <p:spPr bwMode="auto">
            <a:xfrm>
              <a:off x="4234" y="2552"/>
              <a:ext cx="726"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2200" b="1"/>
                <a:t>Flashing</a:t>
              </a:r>
            </a:p>
          </p:txBody>
        </p:sp>
        <p:sp>
          <p:nvSpPr>
            <p:cNvPr id="72713" name="Rectangle 8"/>
            <p:cNvSpPr>
              <a:spLocks noChangeArrowheads="1"/>
            </p:cNvSpPr>
            <p:nvPr/>
          </p:nvSpPr>
          <p:spPr bwMode="auto">
            <a:xfrm>
              <a:off x="4237" y="3084"/>
              <a:ext cx="990"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2200" b="1"/>
                <a:t>Sealant gap</a:t>
              </a:r>
            </a:p>
            <a:p>
              <a:pPr algn="ctr" eaLnBrk="0" hangingPunct="0"/>
              <a:r>
                <a:rPr lang="en-US" sz="2200" b="1"/>
                <a:t>~ 3 / 8 in.</a:t>
              </a:r>
            </a:p>
          </p:txBody>
        </p:sp>
        <p:sp>
          <p:nvSpPr>
            <p:cNvPr id="72714" name="Freeform 9"/>
            <p:cNvSpPr>
              <a:spLocks/>
            </p:cNvSpPr>
            <p:nvPr/>
          </p:nvSpPr>
          <p:spPr bwMode="auto">
            <a:xfrm>
              <a:off x="327" y="2157"/>
              <a:ext cx="2678" cy="1384"/>
            </a:xfrm>
            <a:custGeom>
              <a:avLst/>
              <a:gdLst>
                <a:gd name="T0" fmla="*/ 333219 w 1492"/>
                <a:gd name="T1" fmla="*/ 0 h 707"/>
                <a:gd name="T2" fmla="*/ 2994440 w 1492"/>
                <a:gd name="T3" fmla="*/ 0 h 707"/>
                <a:gd name="T4" fmla="*/ 2994440 w 1492"/>
                <a:gd name="T5" fmla="*/ 4382327 h 707"/>
                <a:gd name="T6" fmla="*/ 2163519 w 1492"/>
                <a:gd name="T7" fmla="*/ 4382327 h 707"/>
                <a:gd name="T8" fmla="*/ 2163519 w 1492"/>
                <a:gd name="T9" fmla="*/ 1095075 h 707"/>
                <a:gd name="T10" fmla="*/ 416171 w 1492"/>
                <a:gd name="T11" fmla="*/ 1095075 h 707"/>
                <a:gd name="T12" fmla="*/ 416171 w 1492"/>
                <a:gd name="T13" fmla="*/ 823098 h 707"/>
                <a:gd name="T14" fmla="*/ 249250 w 1492"/>
                <a:gd name="T15" fmla="*/ 545408 h 707"/>
                <a:gd name="T16" fmla="*/ 666766 w 1492"/>
                <a:gd name="T17" fmla="*/ 545408 h 707"/>
                <a:gd name="T18" fmla="*/ 0 w 1492"/>
                <a:gd name="T19" fmla="*/ 271855 h 707"/>
                <a:gd name="T20" fmla="*/ 499833 w 1492"/>
                <a:gd name="T21" fmla="*/ 271855 h 707"/>
                <a:gd name="T22" fmla="*/ 333219 w 1492"/>
                <a:gd name="T23" fmla="*/ 0 h 7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92"/>
                <a:gd name="T37" fmla="*/ 0 h 707"/>
                <a:gd name="T38" fmla="*/ 1492 w 1492"/>
                <a:gd name="T39" fmla="*/ 707 h 7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92" h="707">
                  <a:moveTo>
                    <a:pt x="166" y="0"/>
                  </a:moveTo>
                  <a:lnTo>
                    <a:pt x="1492" y="0"/>
                  </a:lnTo>
                  <a:lnTo>
                    <a:pt x="1492" y="707"/>
                  </a:lnTo>
                  <a:lnTo>
                    <a:pt x="1078" y="707"/>
                  </a:lnTo>
                  <a:lnTo>
                    <a:pt x="1078" y="177"/>
                  </a:lnTo>
                  <a:lnTo>
                    <a:pt x="207" y="177"/>
                  </a:lnTo>
                  <a:lnTo>
                    <a:pt x="207" y="133"/>
                  </a:lnTo>
                  <a:lnTo>
                    <a:pt x="124" y="88"/>
                  </a:lnTo>
                  <a:lnTo>
                    <a:pt x="332" y="88"/>
                  </a:lnTo>
                  <a:lnTo>
                    <a:pt x="0" y="44"/>
                  </a:lnTo>
                  <a:lnTo>
                    <a:pt x="249" y="44"/>
                  </a:lnTo>
                  <a:lnTo>
                    <a:pt x="166" y="0"/>
                  </a:lnTo>
                  <a:close/>
                </a:path>
              </a:pathLst>
            </a:custGeom>
            <a:solidFill>
              <a:srgbClr val="969696"/>
            </a:solidFill>
            <a:ln w="12700">
              <a:solidFill>
                <a:schemeClr val="tx1"/>
              </a:solidFill>
              <a:prstDash val="solid"/>
              <a:round/>
              <a:headEnd/>
              <a:tailEnd/>
            </a:ln>
          </p:spPr>
          <p:txBody>
            <a:bodyPr/>
            <a:lstStyle/>
            <a:p>
              <a:endParaRPr lang="en-US"/>
            </a:p>
          </p:txBody>
        </p:sp>
        <p:sp>
          <p:nvSpPr>
            <p:cNvPr id="72715" name="Freeform 10"/>
            <p:cNvSpPr>
              <a:spLocks/>
            </p:cNvSpPr>
            <p:nvPr/>
          </p:nvSpPr>
          <p:spPr bwMode="auto">
            <a:xfrm>
              <a:off x="3078" y="2243"/>
              <a:ext cx="478" cy="433"/>
            </a:xfrm>
            <a:custGeom>
              <a:avLst/>
              <a:gdLst>
                <a:gd name="T0" fmla="*/ 0 w 449"/>
                <a:gd name="T1" fmla="*/ 0 h 403"/>
                <a:gd name="T2" fmla="*/ 0 w 449"/>
                <a:gd name="T3" fmla="*/ 1024 h 403"/>
                <a:gd name="T4" fmla="*/ 1013 w 449"/>
                <a:gd name="T5" fmla="*/ 1023 h 403"/>
                <a:gd name="T6" fmla="*/ 0 60000 65536"/>
                <a:gd name="T7" fmla="*/ 0 60000 65536"/>
                <a:gd name="T8" fmla="*/ 0 60000 65536"/>
                <a:gd name="T9" fmla="*/ 0 w 449"/>
                <a:gd name="T10" fmla="*/ 0 h 403"/>
                <a:gd name="T11" fmla="*/ 449 w 449"/>
                <a:gd name="T12" fmla="*/ 403 h 403"/>
              </a:gdLst>
              <a:ahLst/>
              <a:cxnLst>
                <a:cxn ang="T6">
                  <a:pos x="T0" y="T1"/>
                </a:cxn>
                <a:cxn ang="T7">
                  <a:pos x="T2" y="T3"/>
                </a:cxn>
                <a:cxn ang="T8">
                  <a:pos x="T4" y="T5"/>
                </a:cxn>
              </a:cxnLst>
              <a:rect l="T9" t="T10" r="T11" b="T12"/>
              <a:pathLst>
                <a:path w="449" h="403">
                  <a:moveTo>
                    <a:pt x="0" y="0"/>
                  </a:moveTo>
                  <a:lnTo>
                    <a:pt x="0" y="403"/>
                  </a:lnTo>
                  <a:lnTo>
                    <a:pt x="449" y="402"/>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716" name="Rectangle 11"/>
            <p:cNvSpPr>
              <a:spLocks noChangeArrowheads="1"/>
            </p:cNvSpPr>
            <p:nvPr/>
          </p:nvSpPr>
          <p:spPr bwMode="auto">
            <a:xfrm>
              <a:off x="3216" y="2160"/>
              <a:ext cx="520" cy="433"/>
            </a:xfrm>
            <a:prstGeom prst="rect">
              <a:avLst/>
            </a:prstGeom>
            <a:solidFill>
              <a:srgbClr val="FF9933"/>
            </a:solidFill>
            <a:ln w="12700">
              <a:solidFill>
                <a:schemeClr val="tx1"/>
              </a:solidFill>
              <a:miter lim="800000"/>
              <a:headEnd/>
              <a:tailEnd/>
            </a:ln>
          </p:spPr>
          <p:txBody>
            <a:bodyPr/>
            <a:lstStyle/>
            <a:p>
              <a:endParaRPr lang="en-US"/>
            </a:p>
          </p:txBody>
        </p:sp>
        <p:sp>
          <p:nvSpPr>
            <p:cNvPr id="72717" name="Rectangle 12"/>
            <p:cNvSpPr>
              <a:spLocks noChangeArrowheads="1"/>
            </p:cNvSpPr>
            <p:nvPr/>
          </p:nvSpPr>
          <p:spPr bwMode="auto">
            <a:xfrm>
              <a:off x="3235" y="3289"/>
              <a:ext cx="520" cy="433"/>
            </a:xfrm>
            <a:prstGeom prst="rect">
              <a:avLst/>
            </a:prstGeom>
            <a:solidFill>
              <a:srgbClr val="FF9933"/>
            </a:solidFill>
            <a:ln w="12700">
              <a:solidFill>
                <a:schemeClr val="tx1"/>
              </a:solidFill>
              <a:miter lim="800000"/>
              <a:headEnd/>
              <a:tailEnd/>
            </a:ln>
          </p:spPr>
          <p:txBody>
            <a:bodyPr/>
            <a:lstStyle/>
            <a:p>
              <a:endParaRPr lang="en-US"/>
            </a:p>
          </p:txBody>
        </p:sp>
        <p:sp>
          <p:nvSpPr>
            <p:cNvPr id="72718" name="Rectangle 13"/>
            <p:cNvSpPr>
              <a:spLocks noChangeArrowheads="1"/>
            </p:cNvSpPr>
            <p:nvPr/>
          </p:nvSpPr>
          <p:spPr bwMode="auto">
            <a:xfrm>
              <a:off x="3235" y="2769"/>
              <a:ext cx="520" cy="434"/>
            </a:xfrm>
            <a:prstGeom prst="rect">
              <a:avLst/>
            </a:prstGeom>
            <a:solidFill>
              <a:srgbClr val="FF9933"/>
            </a:solidFill>
            <a:ln w="12700">
              <a:solidFill>
                <a:schemeClr val="tx1"/>
              </a:solidFill>
              <a:miter lim="800000"/>
              <a:headEnd/>
              <a:tailEnd/>
            </a:ln>
          </p:spPr>
          <p:txBody>
            <a:bodyPr/>
            <a:lstStyle/>
            <a:p>
              <a:endParaRPr lang="en-US"/>
            </a:p>
          </p:txBody>
        </p:sp>
        <p:sp>
          <p:nvSpPr>
            <p:cNvPr id="72719" name="Freeform 14"/>
            <p:cNvSpPr>
              <a:spLocks/>
            </p:cNvSpPr>
            <p:nvPr/>
          </p:nvSpPr>
          <p:spPr bwMode="auto">
            <a:xfrm>
              <a:off x="2688" y="1980"/>
              <a:ext cx="1173" cy="739"/>
            </a:xfrm>
            <a:custGeom>
              <a:avLst/>
              <a:gdLst>
                <a:gd name="T0" fmla="*/ 0 w 1173"/>
                <a:gd name="T1" fmla="*/ 0 h 739"/>
                <a:gd name="T2" fmla="*/ 391 w 1173"/>
                <a:gd name="T3" fmla="*/ 112 h 739"/>
                <a:gd name="T4" fmla="*/ 504 w 1173"/>
                <a:gd name="T5" fmla="*/ 653 h 739"/>
                <a:gd name="T6" fmla="*/ 1117 w 1173"/>
                <a:gd name="T7" fmla="*/ 653 h 739"/>
                <a:gd name="T8" fmla="*/ 1173 w 1173"/>
                <a:gd name="T9" fmla="*/ 739 h 739"/>
                <a:gd name="T10" fmla="*/ 0 60000 65536"/>
                <a:gd name="T11" fmla="*/ 0 60000 65536"/>
                <a:gd name="T12" fmla="*/ 0 60000 65536"/>
                <a:gd name="T13" fmla="*/ 0 60000 65536"/>
                <a:gd name="T14" fmla="*/ 0 60000 65536"/>
                <a:gd name="T15" fmla="*/ 0 w 1173"/>
                <a:gd name="T16" fmla="*/ 0 h 739"/>
                <a:gd name="T17" fmla="*/ 1173 w 1173"/>
                <a:gd name="T18" fmla="*/ 739 h 739"/>
              </a:gdLst>
              <a:ahLst/>
              <a:cxnLst>
                <a:cxn ang="T10">
                  <a:pos x="T0" y="T1"/>
                </a:cxn>
                <a:cxn ang="T11">
                  <a:pos x="T2" y="T3"/>
                </a:cxn>
                <a:cxn ang="T12">
                  <a:pos x="T4" y="T5"/>
                </a:cxn>
                <a:cxn ang="T13">
                  <a:pos x="T6" y="T7"/>
                </a:cxn>
                <a:cxn ang="T14">
                  <a:pos x="T8" y="T9"/>
                </a:cxn>
              </a:cxnLst>
              <a:rect l="T15" t="T16" r="T17" b="T18"/>
              <a:pathLst>
                <a:path w="1173" h="739">
                  <a:moveTo>
                    <a:pt x="0" y="0"/>
                  </a:moveTo>
                  <a:lnTo>
                    <a:pt x="391" y="112"/>
                  </a:lnTo>
                  <a:lnTo>
                    <a:pt x="504" y="653"/>
                  </a:lnTo>
                  <a:lnTo>
                    <a:pt x="1117" y="653"/>
                  </a:lnTo>
                  <a:lnTo>
                    <a:pt x="1173" y="739"/>
                  </a:lnTo>
                </a:path>
              </a:pathLst>
            </a:custGeom>
            <a:noFill/>
            <a:ln w="38100" cmpd="sng">
              <a:solidFill>
                <a:srgbClr val="FF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72720" name="Group 15"/>
            <p:cNvGrpSpPr>
              <a:grpSpLocks/>
            </p:cNvGrpSpPr>
            <p:nvPr/>
          </p:nvGrpSpPr>
          <p:grpSpPr bwMode="auto">
            <a:xfrm>
              <a:off x="3227" y="2413"/>
              <a:ext cx="516" cy="65"/>
              <a:chOff x="4181" y="2382"/>
              <a:chExt cx="287" cy="33"/>
            </a:xfrm>
          </p:grpSpPr>
          <p:sp>
            <p:nvSpPr>
              <p:cNvPr id="72727" name="Line 16"/>
              <p:cNvSpPr>
                <a:spLocks noChangeShapeType="1"/>
              </p:cNvSpPr>
              <p:nvPr/>
            </p:nvSpPr>
            <p:spPr bwMode="auto">
              <a:xfrm>
                <a:off x="4181" y="2382"/>
                <a:ext cx="63" cy="7"/>
              </a:xfrm>
              <a:prstGeom prst="line">
                <a:avLst/>
              </a:prstGeom>
              <a:noFill/>
              <a:ln w="1588">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28" name="Line 17"/>
              <p:cNvSpPr>
                <a:spLocks noChangeShapeType="1"/>
              </p:cNvSpPr>
              <p:nvPr/>
            </p:nvSpPr>
            <p:spPr bwMode="auto">
              <a:xfrm>
                <a:off x="4293" y="2395"/>
                <a:ext cx="63" cy="7"/>
              </a:xfrm>
              <a:prstGeom prst="line">
                <a:avLst/>
              </a:prstGeom>
              <a:noFill/>
              <a:ln w="1588">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29" name="Line 18"/>
              <p:cNvSpPr>
                <a:spLocks noChangeShapeType="1"/>
              </p:cNvSpPr>
              <p:nvPr/>
            </p:nvSpPr>
            <p:spPr bwMode="auto">
              <a:xfrm>
                <a:off x="4405" y="2407"/>
                <a:ext cx="63" cy="8"/>
              </a:xfrm>
              <a:prstGeom prst="line">
                <a:avLst/>
              </a:prstGeom>
              <a:noFill/>
              <a:ln w="1588">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72721" name="Freeform 19"/>
            <p:cNvSpPr>
              <a:spLocks/>
            </p:cNvSpPr>
            <p:nvPr/>
          </p:nvSpPr>
          <p:spPr bwMode="auto">
            <a:xfrm>
              <a:off x="3663" y="2643"/>
              <a:ext cx="104" cy="121"/>
            </a:xfrm>
            <a:custGeom>
              <a:avLst/>
              <a:gdLst>
                <a:gd name="T0" fmla="*/ 537311 w 51"/>
                <a:gd name="T1" fmla="*/ 369518 h 62"/>
                <a:gd name="T2" fmla="*/ 9835 w 51"/>
                <a:gd name="T3" fmla="*/ 369518 h 62"/>
                <a:gd name="T4" fmla="*/ 170075 w 51"/>
                <a:gd name="T5" fmla="*/ 231735 h 62"/>
                <a:gd name="T6" fmla="*/ 159142 w 51"/>
                <a:gd name="T7" fmla="*/ 118740 h 62"/>
                <a:gd name="T8" fmla="*/ 0 w 51"/>
                <a:gd name="T9" fmla="*/ 0 h 62"/>
                <a:gd name="T10" fmla="*/ 527464 w 51"/>
                <a:gd name="T11" fmla="*/ 0 h 62"/>
                <a:gd name="T12" fmla="*/ 423749 w 51"/>
                <a:gd name="T13" fmla="*/ 112993 h 62"/>
                <a:gd name="T14" fmla="*/ 423749 w 51"/>
                <a:gd name="T15" fmla="*/ 243514 h 62"/>
                <a:gd name="T16" fmla="*/ 537311 w 51"/>
                <a:gd name="T17" fmla="*/ 36951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62"/>
                <a:gd name="T29" fmla="*/ 51 w 51"/>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62">
                  <a:moveTo>
                    <a:pt x="51" y="62"/>
                  </a:moveTo>
                  <a:lnTo>
                    <a:pt x="1" y="62"/>
                  </a:lnTo>
                  <a:lnTo>
                    <a:pt x="16" y="39"/>
                  </a:lnTo>
                  <a:lnTo>
                    <a:pt x="15" y="20"/>
                  </a:lnTo>
                  <a:lnTo>
                    <a:pt x="0" y="0"/>
                  </a:lnTo>
                  <a:lnTo>
                    <a:pt x="50" y="0"/>
                  </a:lnTo>
                  <a:lnTo>
                    <a:pt x="40" y="19"/>
                  </a:lnTo>
                  <a:lnTo>
                    <a:pt x="40" y="41"/>
                  </a:lnTo>
                  <a:lnTo>
                    <a:pt x="51" y="62"/>
                  </a:lnTo>
                  <a:close/>
                </a:path>
              </a:pathLst>
            </a:custGeom>
            <a:solidFill>
              <a:srgbClr val="000000"/>
            </a:solidFill>
            <a:ln w="12700">
              <a:solidFill>
                <a:srgbClr val="FFFFFF"/>
              </a:solidFill>
              <a:prstDash val="solid"/>
              <a:round/>
              <a:headEnd/>
              <a:tailEnd/>
            </a:ln>
          </p:spPr>
          <p:txBody>
            <a:bodyPr/>
            <a:lstStyle/>
            <a:p>
              <a:endParaRPr lang="en-US"/>
            </a:p>
          </p:txBody>
        </p:sp>
        <p:sp>
          <p:nvSpPr>
            <p:cNvPr id="72722" name="Oval 20"/>
            <p:cNvSpPr>
              <a:spLocks noChangeArrowheads="1"/>
            </p:cNvSpPr>
            <p:nvPr/>
          </p:nvSpPr>
          <p:spPr bwMode="auto">
            <a:xfrm>
              <a:off x="3550" y="2636"/>
              <a:ext cx="128" cy="129"/>
            </a:xfrm>
            <a:prstGeom prst="ellipse">
              <a:avLst/>
            </a:prstGeom>
            <a:solidFill>
              <a:srgbClr val="000000"/>
            </a:solidFill>
            <a:ln w="12700">
              <a:solidFill>
                <a:srgbClr val="FFFFFF"/>
              </a:solidFill>
              <a:round/>
              <a:headEnd/>
              <a:tailEnd/>
            </a:ln>
          </p:spPr>
          <p:txBody>
            <a:bodyPr/>
            <a:lstStyle/>
            <a:p>
              <a:endParaRPr lang="en-US"/>
            </a:p>
          </p:txBody>
        </p:sp>
        <p:sp>
          <p:nvSpPr>
            <p:cNvPr id="72723" name="Freeform 21"/>
            <p:cNvSpPr>
              <a:spLocks/>
            </p:cNvSpPr>
            <p:nvPr/>
          </p:nvSpPr>
          <p:spPr bwMode="auto">
            <a:xfrm>
              <a:off x="3340" y="2729"/>
              <a:ext cx="815" cy="501"/>
            </a:xfrm>
            <a:custGeom>
              <a:avLst/>
              <a:gdLst>
                <a:gd name="T0" fmla="*/ 1741 w 765"/>
                <a:gd name="T1" fmla="*/ 1193 h 466"/>
                <a:gd name="T2" fmla="*/ 276 w 765"/>
                <a:gd name="T3" fmla="*/ 949 h 466"/>
                <a:gd name="T4" fmla="*/ 86 w 765"/>
                <a:gd name="T5" fmla="*/ 0 h 466"/>
                <a:gd name="T6" fmla="*/ 0 60000 65536"/>
                <a:gd name="T7" fmla="*/ 0 60000 65536"/>
                <a:gd name="T8" fmla="*/ 0 60000 65536"/>
                <a:gd name="T9" fmla="*/ 0 w 765"/>
                <a:gd name="T10" fmla="*/ 0 h 466"/>
                <a:gd name="T11" fmla="*/ 765 w 765"/>
                <a:gd name="T12" fmla="*/ 466 h 466"/>
              </a:gdLst>
              <a:ahLst/>
              <a:cxnLst>
                <a:cxn ang="T6">
                  <a:pos x="T0" y="T1"/>
                </a:cxn>
                <a:cxn ang="T7">
                  <a:pos x="T2" y="T3"/>
                </a:cxn>
                <a:cxn ang="T8">
                  <a:pos x="T4" y="T5"/>
                </a:cxn>
              </a:cxnLst>
              <a:rect l="T9" t="T10" r="T11" b="T12"/>
              <a:pathLst>
                <a:path w="765" h="466">
                  <a:moveTo>
                    <a:pt x="765" y="466"/>
                  </a:moveTo>
                  <a:cubicBezTo>
                    <a:pt x="503" y="457"/>
                    <a:pt x="242" y="448"/>
                    <a:pt x="121" y="370"/>
                  </a:cubicBezTo>
                  <a:cubicBezTo>
                    <a:pt x="0" y="292"/>
                    <a:pt x="19" y="146"/>
                    <a:pt x="38" y="0"/>
                  </a:cubicBezTo>
                </a:path>
              </a:pathLst>
            </a:custGeom>
            <a:noFill/>
            <a:ln w="12700"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724" name="Line 22"/>
            <p:cNvSpPr>
              <a:spLocks noChangeShapeType="1"/>
            </p:cNvSpPr>
            <p:nvPr/>
          </p:nvSpPr>
          <p:spPr bwMode="auto">
            <a:xfrm flipV="1">
              <a:off x="1965" y="2595"/>
              <a:ext cx="1109" cy="457"/>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2725" name="Freeform 23"/>
            <p:cNvSpPr>
              <a:spLocks/>
            </p:cNvSpPr>
            <p:nvPr/>
          </p:nvSpPr>
          <p:spPr bwMode="auto">
            <a:xfrm>
              <a:off x="3863" y="2241"/>
              <a:ext cx="307" cy="283"/>
            </a:xfrm>
            <a:custGeom>
              <a:avLst/>
              <a:gdLst>
                <a:gd name="T0" fmla="*/ 565 w 288"/>
                <a:gd name="T1" fmla="*/ 0 h 263"/>
                <a:gd name="T2" fmla="*/ 565 w 288"/>
                <a:gd name="T3" fmla="*/ 569 h 263"/>
                <a:gd name="T4" fmla="*/ 0 w 288"/>
                <a:gd name="T5" fmla="*/ 677 h 263"/>
                <a:gd name="T6" fmla="*/ 0 60000 65536"/>
                <a:gd name="T7" fmla="*/ 0 60000 65536"/>
                <a:gd name="T8" fmla="*/ 0 60000 65536"/>
                <a:gd name="T9" fmla="*/ 0 w 288"/>
                <a:gd name="T10" fmla="*/ 0 h 263"/>
                <a:gd name="T11" fmla="*/ 288 w 288"/>
                <a:gd name="T12" fmla="*/ 263 h 263"/>
              </a:gdLst>
              <a:ahLst/>
              <a:cxnLst>
                <a:cxn ang="T6">
                  <a:pos x="T0" y="T1"/>
                </a:cxn>
                <a:cxn ang="T7">
                  <a:pos x="T2" y="T3"/>
                </a:cxn>
                <a:cxn ang="T8">
                  <a:pos x="T4" y="T5"/>
                </a:cxn>
              </a:cxnLst>
              <a:rect l="T9" t="T10" r="T11" b="T12"/>
              <a:pathLst>
                <a:path w="288" h="263">
                  <a:moveTo>
                    <a:pt x="247" y="0"/>
                  </a:moveTo>
                  <a:cubicBezTo>
                    <a:pt x="267" y="88"/>
                    <a:pt x="288" y="177"/>
                    <a:pt x="247" y="220"/>
                  </a:cubicBezTo>
                  <a:cubicBezTo>
                    <a:pt x="206" y="263"/>
                    <a:pt x="48" y="254"/>
                    <a:pt x="0" y="261"/>
                  </a:cubicBezTo>
                </a:path>
              </a:pathLst>
            </a:custGeom>
            <a:noFill/>
            <a:ln w="12700" cap="flat" cmpd="sng">
              <a:solidFill>
                <a:srgbClr val="FFFF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726" name="Freeform 24"/>
            <p:cNvSpPr>
              <a:spLocks/>
            </p:cNvSpPr>
            <p:nvPr/>
          </p:nvSpPr>
          <p:spPr bwMode="auto">
            <a:xfrm>
              <a:off x="3907" y="2742"/>
              <a:ext cx="438" cy="180"/>
            </a:xfrm>
            <a:custGeom>
              <a:avLst/>
              <a:gdLst>
                <a:gd name="T0" fmla="*/ 911 w 412"/>
                <a:gd name="T1" fmla="*/ 34 h 167"/>
                <a:gd name="T2" fmla="*/ 274 w 412"/>
                <a:gd name="T3" fmla="*/ 437 h 167"/>
                <a:gd name="T4" fmla="*/ 0 w 412"/>
                <a:gd name="T5" fmla="*/ 0 h 167"/>
                <a:gd name="T6" fmla="*/ 0 60000 65536"/>
                <a:gd name="T7" fmla="*/ 0 60000 65536"/>
                <a:gd name="T8" fmla="*/ 0 60000 65536"/>
                <a:gd name="T9" fmla="*/ 0 w 412"/>
                <a:gd name="T10" fmla="*/ 0 h 167"/>
                <a:gd name="T11" fmla="*/ 412 w 412"/>
                <a:gd name="T12" fmla="*/ 167 h 167"/>
              </a:gdLst>
              <a:ahLst/>
              <a:cxnLst>
                <a:cxn ang="T6">
                  <a:pos x="T0" y="T1"/>
                </a:cxn>
                <a:cxn ang="T7">
                  <a:pos x="T2" y="T3"/>
                </a:cxn>
                <a:cxn ang="T8">
                  <a:pos x="T4" y="T5"/>
                </a:cxn>
              </a:cxnLst>
              <a:rect l="T9" t="T10" r="T11" b="T12"/>
              <a:pathLst>
                <a:path w="412" h="167">
                  <a:moveTo>
                    <a:pt x="412" y="14"/>
                  </a:moveTo>
                  <a:cubicBezTo>
                    <a:pt x="302" y="90"/>
                    <a:pt x="193" y="167"/>
                    <a:pt x="124" y="165"/>
                  </a:cubicBezTo>
                  <a:cubicBezTo>
                    <a:pt x="55" y="163"/>
                    <a:pt x="27" y="81"/>
                    <a:pt x="0" y="0"/>
                  </a:cubicBezTo>
                </a:path>
              </a:pathLst>
            </a:custGeom>
            <a:noFill/>
            <a:ln w="12700" cap="flat" cmpd="sng">
              <a:solidFill>
                <a:srgbClr val="FFFF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72706" name="Content Placeholder 1"/>
          <p:cNvSpPr>
            <a:spLocks noGrp="1"/>
          </p:cNvSpPr>
          <p:nvPr>
            <p:ph idx="1"/>
          </p:nvPr>
        </p:nvSpPr>
        <p:spPr/>
        <p:txBody>
          <a:bodyPr/>
          <a:lstStyle/>
          <a:p>
            <a:pPr marL="0" indent="0">
              <a:buFont typeface="Arial" pitchFamily="34" charset="0"/>
              <a:buNone/>
            </a:pPr>
            <a:r>
              <a:rPr lang="en-US">
                <a:ea typeface="ＭＳ Ｐゴシック" pitchFamily="34" charset="-128"/>
              </a:rPr>
              <a:t>Horizontally oriented expansion joint under shelf angle:</a:t>
            </a:r>
          </a:p>
        </p:txBody>
      </p:sp>
      <p:sp>
        <p:nvSpPr>
          <p:cNvPr id="72705" name="Rectangle 2"/>
          <p:cNvSpPr>
            <a:spLocks noGrp="1" noChangeArrowheads="1"/>
          </p:cNvSpPr>
          <p:nvPr>
            <p:ph type="title"/>
          </p:nvPr>
        </p:nvSpPr>
        <p:spPr/>
        <p:txBody>
          <a:bodyPr/>
          <a:lstStyle/>
          <a:p>
            <a:pPr defTabSz="1076325" eaLnBrk="1" hangingPunct="1"/>
            <a:r>
              <a:rPr lang="en-US" sz="3200">
                <a:solidFill>
                  <a:srgbClr val="2D2DB9"/>
                </a:solidFill>
                <a:ea typeface="ＭＳ Ｐゴシック" pitchFamily="34" charset="-128"/>
              </a:rPr>
              <a:t>Accessory Materials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74756"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45B27D8-F13A-43DF-8494-E5EE2EFC65C6}" type="slidenum">
              <a:rPr lang="en-US" sz="900">
                <a:solidFill>
                  <a:schemeClr val="accent2"/>
                </a:solidFill>
              </a:rPr>
              <a:pPr eaLnBrk="1" hangingPunct="1"/>
              <a:t>29</a:t>
            </a:fld>
            <a:endParaRPr lang="en-US" sz="900">
              <a:solidFill>
                <a:schemeClr val="accent2"/>
              </a:solidFill>
            </a:endParaRPr>
          </a:p>
        </p:txBody>
      </p:sp>
      <p:sp>
        <p:nvSpPr>
          <p:cNvPr id="74754" name="Content Placeholder 1"/>
          <p:cNvSpPr>
            <a:spLocks noGrp="1"/>
          </p:cNvSpPr>
          <p:nvPr>
            <p:ph idx="1"/>
          </p:nvPr>
        </p:nvSpPr>
        <p:spPr>
          <a:xfrm>
            <a:off x="704850" y="3792538"/>
            <a:ext cx="8229600" cy="2154237"/>
          </a:xfrm>
        </p:spPr>
        <p:txBody>
          <a:bodyPr/>
          <a:lstStyle/>
          <a:p>
            <a:pPr marL="0" indent="0">
              <a:buFont typeface="Arial" pitchFamily="34" charset="0"/>
              <a:buNone/>
            </a:pPr>
            <a:r>
              <a:rPr lang="en-US">
                <a:ea typeface="ＭＳ Ｐゴシック" pitchFamily="34" charset="-128"/>
              </a:rPr>
              <a:t>Fully grouted wall:</a:t>
            </a:r>
          </a:p>
          <a:p>
            <a:pPr marL="0" indent="0">
              <a:buFont typeface="Arial" pitchFamily="34" charset="0"/>
              <a:buNone/>
            </a:pPr>
            <a:r>
              <a:rPr lang="en-US">
                <a:ea typeface="ＭＳ Ｐゴシック" pitchFamily="34" charset="-128"/>
              </a:rPr>
              <a:t>Area assumed effective in longitudinal shear</a:t>
            </a:r>
          </a:p>
        </p:txBody>
      </p:sp>
      <p:pic>
        <p:nvPicPr>
          <p:cNvPr id="74757" name="Picture 5" descr="2408-05"/>
          <p:cNvPicPr>
            <a:picLocks noChangeAspect="1" noChangeArrowheads="1"/>
          </p:cNvPicPr>
          <p:nvPr/>
        </p:nvPicPr>
        <p:blipFill>
          <a:blip r:embed="rId3">
            <a:extLst>
              <a:ext uri="{28A0092B-C50C-407E-A947-70E740481C1C}">
                <a14:useLocalDpi xmlns:a14="http://schemas.microsoft.com/office/drawing/2010/main" val="0"/>
              </a:ext>
            </a:extLst>
          </a:blip>
          <a:srcRect l="19975" t="39236" r="19975" b="49353"/>
          <a:stretch>
            <a:fillRect/>
          </a:stretch>
        </p:blipFill>
        <p:spPr bwMode="auto">
          <a:xfrm>
            <a:off x="0" y="1544638"/>
            <a:ext cx="91440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3"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Component Design Basics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1509"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0A6C210-79FF-462D-B432-2C50C2368A75}" type="slidenum">
              <a:rPr lang="en-US" sz="900">
                <a:solidFill>
                  <a:schemeClr val="accent2"/>
                </a:solidFill>
              </a:rPr>
              <a:pPr eaLnBrk="1" hangingPunct="1"/>
              <a:t>3</a:t>
            </a:fld>
            <a:endParaRPr lang="en-US" sz="900">
              <a:solidFill>
                <a:schemeClr val="accent2"/>
              </a:solidFill>
            </a:endParaRPr>
          </a:p>
        </p:txBody>
      </p:sp>
      <p:sp>
        <p:nvSpPr>
          <p:cNvPr id="21507" name="Content Placeholder 1"/>
          <p:cNvSpPr>
            <a:spLocks noGrp="1"/>
          </p:cNvSpPr>
          <p:nvPr>
            <p:ph sz="half" idx="2"/>
          </p:nvPr>
        </p:nvSpPr>
        <p:spPr/>
        <p:txBody>
          <a:bodyPr/>
          <a:lstStyle/>
          <a:p>
            <a:pPr>
              <a:lnSpc>
                <a:spcPct val="120000"/>
              </a:lnSpc>
            </a:pPr>
            <a:r>
              <a:rPr lang="en-US" sz="2000" dirty="0">
                <a:ea typeface="ＭＳ Ｐゴシック" pitchFamily="34" charset="-128"/>
              </a:rPr>
              <a:t>Shear wall in-plane design</a:t>
            </a:r>
          </a:p>
          <a:p>
            <a:pPr>
              <a:lnSpc>
                <a:spcPct val="120000"/>
              </a:lnSpc>
            </a:pPr>
            <a:r>
              <a:rPr lang="en-US" sz="2000" dirty="0">
                <a:ea typeface="ＭＳ Ｐゴシック" pitchFamily="34" charset="-128"/>
              </a:rPr>
              <a:t>Masonry walls out-of-plane</a:t>
            </a:r>
          </a:p>
          <a:p>
            <a:pPr>
              <a:lnSpc>
                <a:spcPct val="120000"/>
              </a:lnSpc>
            </a:pPr>
            <a:r>
              <a:rPr lang="en-US" sz="2000" dirty="0" err="1">
                <a:ea typeface="ＭＳ Ｐゴシック" pitchFamily="34" charset="-128"/>
              </a:rPr>
              <a:t>Overstrength</a:t>
            </a:r>
            <a:r>
              <a:rPr lang="en-US" sz="2000" dirty="0">
                <a:ea typeface="ＭＳ Ｐゴシック" pitchFamily="34" charset="-128"/>
              </a:rPr>
              <a:t> concepts</a:t>
            </a:r>
          </a:p>
          <a:p>
            <a:pPr>
              <a:lnSpc>
                <a:spcPct val="120000"/>
              </a:lnSpc>
            </a:pPr>
            <a:r>
              <a:rPr lang="en-US" sz="2000" dirty="0">
                <a:ea typeface="ＭＳ Ｐゴシック" pitchFamily="34" charset="-128"/>
              </a:rPr>
              <a:t>Details</a:t>
            </a:r>
          </a:p>
          <a:p>
            <a:pPr>
              <a:lnSpc>
                <a:spcPct val="120000"/>
              </a:lnSpc>
            </a:pPr>
            <a:r>
              <a:rPr lang="en-US" sz="2000" dirty="0">
                <a:ea typeface="ＭＳ Ｐゴシック" pitchFamily="34" charset="-128"/>
              </a:rPr>
              <a:t>Simplified design for wall-type structures</a:t>
            </a:r>
          </a:p>
          <a:p>
            <a:pPr>
              <a:lnSpc>
                <a:spcPct val="120000"/>
              </a:lnSpc>
            </a:pPr>
            <a:r>
              <a:rPr lang="en-US" sz="2000" dirty="0">
                <a:ea typeface="ＭＳ Ｐゴシック" pitchFamily="34" charset="-128"/>
              </a:rPr>
              <a:t>Shear wall design example</a:t>
            </a:r>
          </a:p>
          <a:p>
            <a:endParaRPr lang="en-US" sz="2000" dirty="0">
              <a:ea typeface="ＭＳ Ｐゴシック" pitchFamily="34" charset="-128"/>
            </a:endParaRPr>
          </a:p>
        </p:txBody>
      </p:sp>
      <p:sp>
        <p:nvSpPr>
          <p:cNvPr id="19460" name="Rectangle 3"/>
          <p:cNvSpPr>
            <a:spLocks noGrp="1" noChangeArrowheads="1"/>
          </p:cNvSpPr>
          <p:nvPr>
            <p:ph sz="half" idx="1"/>
          </p:nvPr>
        </p:nvSpPr>
        <p:spPr/>
        <p:txBody>
          <a:bodyPr/>
          <a:lstStyle/>
          <a:p>
            <a:pPr eaLnBrk="1" hangingPunct="1">
              <a:lnSpc>
                <a:spcPct val="120000"/>
              </a:lnSpc>
              <a:defRPr/>
            </a:pPr>
            <a:r>
              <a:rPr lang="en-US" sz="2000" dirty="0">
                <a:ea typeface="ＭＳ Ｐゴシック" pitchFamily="34" charset="-128"/>
                <a:cs typeface="+mn-cs"/>
              </a:rPr>
              <a:t>Context in the </a:t>
            </a:r>
            <a:r>
              <a:rPr lang="en-US" sz="2000" i="1" dirty="0">
                <a:ea typeface="ＭＳ Ｐゴシック" pitchFamily="34" charset="-128"/>
                <a:cs typeface="+mn-cs"/>
              </a:rPr>
              <a:t>Provisions</a:t>
            </a:r>
          </a:p>
          <a:p>
            <a:pPr eaLnBrk="1" hangingPunct="1">
              <a:lnSpc>
                <a:spcPct val="120000"/>
              </a:lnSpc>
              <a:defRPr/>
            </a:pPr>
            <a:r>
              <a:rPr lang="en-US" sz="2000" dirty="0">
                <a:ea typeface="ＭＳ Ｐゴシック" pitchFamily="34" charset="-128"/>
                <a:cs typeface="+mn-cs"/>
              </a:rPr>
              <a:t>Reference standards</a:t>
            </a:r>
            <a:endParaRPr lang="en-US" sz="2000" i="1" dirty="0">
              <a:ea typeface="ＭＳ Ｐゴシック" pitchFamily="34" charset="-128"/>
              <a:cs typeface="+mn-cs"/>
            </a:endParaRPr>
          </a:p>
          <a:p>
            <a:pPr eaLnBrk="1" hangingPunct="1">
              <a:lnSpc>
                <a:spcPct val="120000"/>
              </a:lnSpc>
              <a:defRPr/>
            </a:pPr>
            <a:r>
              <a:rPr lang="en-US" sz="2000" dirty="0">
                <a:ea typeface="ＭＳ Ｐゴシック" pitchFamily="34" charset="-128"/>
                <a:cs typeface="+mn-cs"/>
              </a:rPr>
              <a:t>Masonry basics</a:t>
            </a:r>
          </a:p>
          <a:p>
            <a:pPr eaLnBrk="1" hangingPunct="1">
              <a:lnSpc>
                <a:spcPct val="120000"/>
              </a:lnSpc>
              <a:defRPr/>
            </a:pPr>
            <a:r>
              <a:rPr lang="en-US" sz="2000" dirty="0">
                <a:ea typeface="ＭＳ Ｐゴシック" pitchFamily="34" charset="-128"/>
                <a:cs typeface="+mn-cs"/>
              </a:rPr>
              <a:t>Masonry behavior</a:t>
            </a:r>
          </a:p>
          <a:p>
            <a:pPr eaLnBrk="1" hangingPunct="1">
              <a:lnSpc>
                <a:spcPct val="120000"/>
              </a:lnSpc>
              <a:defRPr/>
            </a:pPr>
            <a:r>
              <a:rPr lang="en-US" sz="2000" dirty="0">
                <a:ea typeface="ＭＳ Ｐゴシック" pitchFamily="34" charset="-128"/>
                <a:cs typeface="+mn-cs"/>
              </a:rPr>
              <a:t>Organization of TMS 402 Code</a:t>
            </a:r>
          </a:p>
          <a:p>
            <a:pPr eaLnBrk="1" hangingPunct="1">
              <a:lnSpc>
                <a:spcPct val="120000"/>
              </a:lnSpc>
              <a:defRPr/>
            </a:pPr>
            <a:r>
              <a:rPr lang="en-US" sz="2000" dirty="0">
                <a:ea typeface="ＭＳ Ｐゴシック" pitchFamily="34" charset="-128"/>
                <a:cs typeface="+mn-cs"/>
              </a:rPr>
              <a:t>Types of shear walls</a:t>
            </a:r>
          </a:p>
          <a:p>
            <a:pPr marL="0" indent="0" eaLnBrk="1" hangingPunct="1">
              <a:lnSpc>
                <a:spcPct val="120000"/>
              </a:lnSpc>
              <a:buFont typeface="Arial" pitchFamily="34" charset="0"/>
              <a:buNone/>
              <a:defRPr/>
            </a:pPr>
            <a:endParaRPr lang="en-US" sz="2000" dirty="0">
              <a:ea typeface="ＭＳ Ｐゴシック" pitchFamily="34" charset="-128"/>
              <a:cs typeface="+mn-cs"/>
            </a:endParaRPr>
          </a:p>
        </p:txBody>
      </p:sp>
      <p:sp>
        <p:nvSpPr>
          <p:cNvPr id="21505" name="Rectangle 2"/>
          <p:cNvSpPr>
            <a:spLocks noGrp="1" noChangeArrowheads="1"/>
          </p:cNvSpPr>
          <p:nvPr>
            <p:ph type="title"/>
          </p:nvPr>
        </p:nvSpPr>
        <p:spPr/>
        <p:txBody>
          <a:bodyPr/>
          <a:lstStyle/>
          <a:p>
            <a:pPr eaLnBrk="1" hangingPunct="1"/>
            <a:r>
              <a:rPr lang="en-US" sz="3200" i="1">
                <a:solidFill>
                  <a:srgbClr val="2D2DB9"/>
                </a:solidFill>
                <a:ea typeface="ＭＳ Ｐゴシック" pitchFamily="34" charset="-128"/>
              </a:rPr>
              <a:t>NEHRP Recommended Provisions</a:t>
            </a:r>
            <a:br>
              <a:rPr lang="en-US" sz="3200" i="1">
                <a:solidFill>
                  <a:srgbClr val="2D2DB9"/>
                </a:solidFill>
                <a:ea typeface="ＭＳ Ｐゴシック" pitchFamily="34" charset="-128"/>
              </a:rPr>
            </a:br>
            <a:r>
              <a:rPr lang="en-US" sz="3200">
                <a:solidFill>
                  <a:srgbClr val="2D2DB9"/>
                </a:solidFill>
                <a:ea typeface="ＭＳ Ｐゴシック" pitchFamily="34" charset="-128"/>
              </a:rPr>
              <a:t>Masonry Structures: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7680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A35556-1310-4D2C-8415-6BDA9185EA9D}" type="slidenum">
              <a:rPr lang="en-US" sz="900">
                <a:solidFill>
                  <a:schemeClr val="accent2"/>
                </a:solidFill>
              </a:rPr>
              <a:pPr eaLnBrk="1" hangingPunct="1"/>
              <a:t>30</a:t>
            </a:fld>
            <a:endParaRPr lang="en-US" sz="900">
              <a:solidFill>
                <a:schemeClr val="accent2"/>
              </a:solidFill>
            </a:endParaRPr>
          </a:p>
        </p:txBody>
      </p:sp>
      <p:sp>
        <p:nvSpPr>
          <p:cNvPr id="76802" name="Content Placeholder 1"/>
          <p:cNvSpPr>
            <a:spLocks noGrp="1"/>
          </p:cNvSpPr>
          <p:nvPr>
            <p:ph idx="1"/>
          </p:nvPr>
        </p:nvSpPr>
        <p:spPr>
          <a:xfrm>
            <a:off x="704850" y="4267200"/>
            <a:ext cx="8229600" cy="1679575"/>
          </a:xfrm>
        </p:spPr>
        <p:txBody>
          <a:bodyPr/>
          <a:lstStyle/>
          <a:p>
            <a:pPr marL="0" indent="0">
              <a:buFont typeface="Arial" pitchFamily="34" charset="0"/>
              <a:buNone/>
            </a:pPr>
            <a:r>
              <a:rPr lang="en-US">
                <a:ea typeface="ＭＳ Ｐゴシック" pitchFamily="34" charset="-128"/>
              </a:rPr>
              <a:t>No grout in wall:</a:t>
            </a:r>
          </a:p>
          <a:p>
            <a:pPr marL="0" indent="0">
              <a:buFont typeface="Arial" pitchFamily="34" charset="0"/>
              <a:buNone/>
            </a:pPr>
            <a:r>
              <a:rPr lang="en-US">
                <a:ea typeface="ＭＳ Ｐゴシック" pitchFamily="34" charset="-128"/>
              </a:rPr>
              <a:t>Face shells are the only area assumed effective in longitudinal shear.</a:t>
            </a:r>
          </a:p>
        </p:txBody>
      </p:sp>
      <p:pic>
        <p:nvPicPr>
          <p:cNvPr id="76805" name="Picture 6" descr="Non-grouted wall. The webs are ordinarily not mortared.&#10;"/>
          <p:cNvPicPr>
            <a:picLocks noChangeAspect="1" noChangeArrowheads="1"/>
          </p:cNvPicPr>
          <p:nvPr/>
        </p:nvPicPr>
        <p:blipFill>
          <a:blip r:embed="rId3">
            <a:extLst>
              <a:ext uri="{28A0092B-C50C-407E-A947-70E740481C1C}">
                <a14:useLocalDpi xmlns:a14="http://schemas.microsoft.com/office/drawing/2010/main" val="0"/>
              </a:ext>
            </a:extLst>
          </a:blip>
          <a:srcRect l="20343" t="40846" r="19792" b="51010"/>
          <a:stretch>
            <a:fillRect/>
          </a:stretch>
        </p:blipFill>
        <p:spPr bwMode="auto">
          <a:xfrm>
            <a:off x="0" y="1957388"/>
            <a:ext cx="91440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1"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Component Design Basics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7885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319F0B3-28A6-4A4B-8806-C99E54CA972A}" type="slidenum">
              <a:rPr lang="en-US" sz="900">
                <a:solidFill>
                  <a:schemeClr val="accent2"/>
                </a:solidFill>
              </a:rPr>
              <a:pPr eaLnBrk="1" hangingPunct="1"/>
              <a:t>31</a:t>
            </a:fld>
            <a:endParaRPr lang="en-US" sz="900">
              <a:solidFill>
                <a:schemeClr val="accent2"/>
              </a:solidFill>
            </a:endParaRPr>
          </a:p>
        </p:txBody>
      </p:sp>
      <p:sp>
        <p:nvSpPr>
          <p:cNvPr id="78850" name="Content Placeholder 1"/>
          <p:cNvSpPr>
            <a:spLocks noGrp="1"/>
          </p:cNvSpPr>
          <p:nvPr>
            <p:ph idx="1"/>
          </p:nvPr>
        </p:nvSpPr>
        <p:spPr>
          <a:xfrm>
            <a:off x="457200" y="3625850"/>
            <a:ext cx="8229600" cy="2320925"/>
          </a:xfrm>
        </p:spPr>
        <p:txBody>
          <a:bodyPr/>
          <a:lstStyle/>
          <a:p>
            <a:pPr marL="0" indent="0">
              <a:buFont typeface="Arial" pitchFamily="34" charset="0"/>
              <a:buNone/>
            </a:pPr>
            <a:r>
              <a:rPr lang="en-US" dirty="0">
                <a:ea typeface="ＭＳ Ｐゴシック" pitchFamily="34" charset="-128"/>
              </a:rPr>
              <a:t>Partially grouted wall:</a:t>
            </a:r>
          </a:p>
          <a:p>
            <a:pPr marL="0" indent="0">
              <a:buFont typeface="Arial" pitchFamily="34" charset="0"/>
              <a:buNone/>
            </a:pPr>
            <a:r>
              <a:rPr lang="en-US" dirty="0">
                <a:ea typeface="ＭＳ Ｐゴシック" pitchFamily="34" charset="-128"/>
              </a:rPr>
              <a:t>Area assumed effective in longitudinal shear includes grouted cells and adjacent webs.</a:t>
            </a:r>
          </a:p>
        </p:txBody>
      </p:sp>
      <p:grpSp>
        <p:nvGrpSpPr>
          <p:cNvPr id="3" name="Group 2" descr="Partially grouted wall. Note that the webs that are not adjacent to a grouted cell usually do not have any mortar.&#10;"/>
          <p:cNvGrpSpPr/>
          <p:nvPr/>
        </p:nvGrpSpPr>
        <p:grpSpPr>
          <a:xfrm>
            <a:off x="0" y="1624013"/>
            <a:ext cx="9144000" cy="2001837"/>
            <a:chOff x="0" y="1624013"/>
            <a:chExt cx="9144000" cy="2001837"/>
          </a:xfrm>
        </p:grpSpPr>
        <p:pic>
          <p:nvPicPr>
            <p:cNvPr id="78853" name="Picture 394" descr="2408-04"/>
            <p:cNvPicPr>
              <a:picLocks noChangeAspect="1" noChangeArrowheads="1"/>
            </p:cNvPicPr>
            <p:nvPr/>
          </p:nvPicPr>
          <p:blipFill>
            <a:blip r:embed="rId3">
              <a:extLst>
                <a:ext uri="{28A0092B-C50C-407E-A947-70E740481C1C}">
                  <a14:useLocalDpi xmlns:a14="http://schemas.microsoft.com/office/drawing/2010/main" val="0"/>
                </a:ext>
              </a:extLst>
            </a:blip>
            <a:srcRect l="20731" t="37090" r="20364" b="52951"/>
            <a:stretch>
              <a:fillRect/>
            </a:stretch>
          </p:blipFill>
          <p:spPr bwMode="auto">
            <a:xfrm>
              <a:off x="0" y="1624013"/>
              <a:ext cx="9144000"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787858" y="2392854"/>
              <a:ext cx="128016" cy="548640"/>
            </a:xfrm>
            <a:prstGeom prst="rect">
              <a:avLst/>
            </a:prstGeom>
            <a:solidFill>
              <a:schemeClr val="bg1"/>
            </a:solidFill>
          </p:spPr>
          <p:txBody>
            <a:bodyPr wrap="square" rtlCol="0">
              <a:spAutoFit/>
            </a:bodyPr>
            <a:lstStyle/>
            <a:p>
              <a:endParaRPr lang="en-US" dirty="0"/>
            </a:p>
          </p:txBody>
        </p:sp>
        <p:sp>
          <p:nvSpPr>
            <p:cNvPr id="8" name="TextBox 7"/>
            <p:cNvSpPr txBox="1"/>
            <p:nvPr/>
          </p:nvSpPr>
          <p:spPr>
            <a:xfrm>
              <a:off x="1027638" y="2400474"/>
              <a:ext cx="128016" cy="548640"/>
            </a:xfrm>
            <a:prstGeom prst="rect">
              <a:avLst/>
            </a:prstGeom>
            <a:solidFill>
              <a:schemeClr val="bg1"/>
            </a:solidFill>
          </p:spPr>
          <p:txBody>
            <a:bodyPr wrap="square" rtlCol="0">
              <a:spAutoFit/>
            </a:bodyPr>
            <a:lstStyle/>
            <a:p>
              <a:endParaRPr lang="en-US" dirty="0"/>
            </a:p>
          </p:txBody>
        </p:sp>
        <p:sp>
          <p:nvSpPr>
            <p:cNvPr id="9" name="TextBox 8"/>
            <p:cNvSpPr txBox="1"/>
            <p:nvPr/>
          </p:nvSpPr>
          <p:spPr>
            <a:xfrm>
              <a:off x="8060898" y="2400474"/>
              <a:ext cx="128016" cy="548640"/>
            </a:xfrm>
            <a:prstGeom prst="rect">
              <a:avLst/>
            </a:prstGeom>
            <a:solidFill>
              <a:schemeClr val="bg1"/>
            </a:solidFill>
          </p:spPr>
          <p:txBody>
            <a:bodyPr wrap="square" rtlCol="0">
              <a:spAutoFit/>
            </a:bodyPr>
            <a:lstStyle/>
            <a:p>
              <a:endParaRPr lang="en-US" dirty="0"/>
            </a:p>
          </p:txBody>
        </p:sp>
        <p:sp>
          <p:nvSpPr>
            <p:cNvPr id="10" name="TextBox 9"/>
            <p:cNvSpPr txBox="1"/>
            <p:nvPr/>
          </p:nvSpPr>
          <p:spPr>
            <a:xfrm>
              <a:off x="7268418" y="2392854"/>
              <a:ext cx="128016" cy="548640"/>
            </a:xfrm>
            <a:prstGeom prst="rect">
              <a:avLst/>
            </a:prstGeom>
            <a:solidFill>
              <a:schemeClr val="bg1"/>
            </a:solidFill>
          </p:spPr>
          <p:txBody>
            <a:bodyPr wrap="square" rtlCol="0">
              <a:spAutoFit/>
            </a:bodyPr>
            <a:lstStyle/>
            <a:p>
              <a:endParaRPr lang="en-US" dirty="0"/>
            </a:p>
          </p:txBody>
        </p:sp>
        <p:sp>
          <p:nvSpPr>
            <p:cNvPr id="11" name="TextBox 10"/>
            <p:cNvSpPr txBox="1"/>
            <p:nvPr/>
          </p:nvSpPr>
          <p:spPr>
            <a:xfrm>
              <a:off x="2948340" y="2408268"/>
              <a:ext cx="128016" cy="548640"/>
            </a:xfrm>
            <a:prstGeom prst="rect">
              <a:avLst/>
            </a:prstGeom>
            <a:solidFill>
              <a:schemeClr val="bg1"/>
            </a:solidFill>
          </p:spPr>
          <p:txBody>
            <a:bodyPr wrap="square" rtlCol="0">
              <a:spAutoFit/>
            </a:bodyPr>
            <a:lstStyle/>
            <a:p>
              <a:endParaRPr lang="en-US" dirty="0"/>
            </a:p>
          </p:txBody>
        </p:sp>
        <p:sp>
          <p:nvSpPr>
            <p:cNvPr id="12" name="TextBox 11"/>
            <p:cNvSpPr txBox="1"/>
            <p:nvPr/>
          </p:nvSpPr>
          <p:spPr>
            <a:xfrm>
              <a:off x="3748440" y="2408268"/>
              <a:ext cx="128016" cy="548640"/>
            </a:xfrm>
            <a:prstGeom prst="rect">
              <a:avLst/>
            </a:prstGeom>
            <a:solidFill>
              <a:schemeClr val="bg1"/>
            </a:solidFill>
          </p:spPr>
          <p:txBody>
            <a:bodyPr wrap="square" rtlCol="0">
              <a:spAutoFit/>
            </a:bodyPr>
            <a:lstStyle/>
            <a:p>
              <a:endParaRPr lang="en-US" dirty="0"/>
            </a:p>
          </p:txBody>
        </p:sp>
        <p:sp>
          <p:nvSpPr>
            <p:cNvPr id="13" name="TextBox 12"/>
            <p:cNvSpPr txBox="1"/>
            <p:nvPr/>
          </p:nvSpPr>
          <p:spPr>
            <a:xfrm>
              <a:off x="4549140" y="2392854"/>
              <a:ext cx="128016" cy="548640"/>
            </a:xfrm>
            <a:prstGeom prst="rect">
              <a:avLst/>
            </a:prstGeom>
            <a:solidFill>
              <a:schemeClr val="bg1"/>
            </a:solidFill>
          </p:spPr>
          <p:txBody>
            <a:bodyPr wrap="square" rtlCol="0">
              <a:spAutoFit/>
            </a:bodyPr>
            <a:lstStyle/>
            <a:p>
              <a:endParaRPr lang="en-US" dirty="0"/>
            </a:p>
          </p:txBody>
        </p:sp>
        <p:sp>
          <p:nvSpPr>
            <p:cNvPr id="14" name="TextBox 13"/>
            <p:cNvSpPr txBox="1"/>
            <p:nvPr/>
          </p:nvSpPr>
          <p:spPr>
            <a:xfrm>
              <a:off x="6300678" y="2400648"/>
              <a:ext cx="128016" cy="548640"/>
            </a:xfrm>
            <a:prstGeom prst="rect">
              <a:avLst/>
            </a:prstGeom>
            <a:solidFill>
              <a:schemeClr val="bg1"/>
            </a:solidFill>
          </p:spPr>
          <p:txBody>
            <a:bodyPr wrap="square" rtlCol="0">
              <a:spAutoFit/>
            </a:bodyPr>
            <a:lstStyle/>
            <a:p>
              <a:endParaRPr lang="en-US" dirty="0"/>
            </a:p>
          </p:txBody>
        </p:sp>
        <p:sp>
          <p:nvSpPr>
            <p:cNvPr id="15" name="TextBox 14"/>
            <p:cNvSpPr txBox="1"/>
            <p:nvPr/>
          </p:nvSpPr>
          <p:spPr>
            <a:xfrm>
              <a:off x="6468780" y="2408094"/>
              <a:ext cx="128016" cy="548640"/>
            </a:xfrm>
            <a:prstGeom prst="rect">
              <a:avLst/>
            </a:prstGeom>
            <a:solidFill>
              <a:schemeClr val="bg1"/>
            </a:solidFill>
          </p:spPr>
          <p:txBody>
            <a:bodyPr wrap="square" rtlCol="0">
              <a:spAutoFit/>
            </a:bodyPr>
            <a:lstStyle/>
            <a:p>
              <a:endParaRPr lang="en-US" dirty="0"/>
            </a:p>
          </p:txBody>
        </p:sp>
      </p:grpSp>
      <p:sp>
        <p:nvSpPr>
          <p:cNvPr id="78849" name="Rectangle 2"/>
          <p:cNvSpPr>
            <a:spLocks noGrp="1" noChangeArrowheads="1"/>
          </p:cNvSpPr>
          <p:nvPr>
            <p:ph type="title"/>
          </p:nvPr>
        </p:nvSpPr>
        <p:spPr>
          <a:xfrm>
            <a:off x="457200" y="274638"/>
            <a:ext cx="8229600" cy="1143000"/>
          </a:xfrm>
        </p:spPr>
        <p:txBody>
          <a:bodyPr/>
          <a:lstStyle/>
          <a:p>
            <a:pPr eaLnBrk="1" hangingPunct="1"/>
            <a:r>
              <a:rPr lang="en-US" sz="3200" dirty="0">
                <a:solidFill>
                  <a:srgbClr val="2D2DB9"/>
                </a:solidFill>
                <a:ea typeface="ＭＳ Ｐゴシック" pitchFamily="34" charset="-128"/>
              </a:rPr>
              <a:t>Component Design Basics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8089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7CCD3C7-F94A-461B-8CCB-F1D53C69524A}" type="slidenum">
              <a:rPr lang="en-US" sz="900">
                <a:solidFill>
                  <a:schemeClr val="accent2"/>
                </a:solidFill>
              </a:rPr>
              <a:pPr eaLnBrk="1" hangingPunct="1"/>
              <a:t>32</a:t>
            </a:fld>
            <a:endParaRPr lang="en-US" sz="900">
              <a:solidFill>
                <a:schemeClr val="accent2"/>
              </a:solidFill>
            </a:endParaRPr>
          </a:p>
        </p:txBody>
      </p:sp>
      <p:grpSp>
        <p:nvGrpSpPr>
          <p:cNvPr id="80900" name="Group 3" descr="A wall subject to out of plane forces deflecting out in the direction of the force.  The wall boundary conditions are shown acting as not restraining rotation.&#10;"/>
          <p:cNvGrpSpPr>
            <a:grpSpLocks/>
          </p:cNvGrpSpPr>
          <p:nvPr/>
        </p:nvGrpSpPr>
        <p:grpSpPr bwMode="auto">
          <a:xfrm>
            <a:off x="769938" y="1277620"/>
            <a:ext cx="5419725" cy="3962400"/>
            <a:chOff x="2378" y="1592"/>
            <a:chExt cx="1727" cy="1138"/>
          </a:xfrm>
        </p:grpSpPr>
        <p:grpSp>
          <p:nvGrpSpPr>
            <p:cNvPr id="80903" name="Group 4"/>
            <p:cNvGrpSpPr>
              <a:grpSpLocks/>
            </p:cNvGrpSpPr>
            <p:nvPr/>
          </p:nvGrpSpPr>
          <p:grpSpPr bwMode="auto">
            <a:xfrm>
              <a:off x="2746" y="1733"/>
              <a:ext cx="956" cy="954"/>
              <a:chOff x="2746" y="1733"/>
              <a:chExt cx="956" cy="954"/>
            </a:xfrm>
          </p:grpSpPr>
          <p:sp>
            <p:nvSpPr>
              <p:cNvPr id="81253" name="Oval 5"/>
              <p:cNvSpPr>
                <a:spLocks noChangeArrowheads="1"/>
              </p:cNvSpPr>
              <p:nvPr/>
            </p:nvSpPr>
            <p:spPr bwMode="black">
              <a:xfrm>
                <a:off x="2784" y="265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54" name="Freeform 6"/>
              <p:cNvSpPr>
                <a:spLocks/>
              </p:cNvSpPr>
              <p:nvPr/>
            </p:nvSpPr>
            <p:spPr bwMode="black">
              <a:xfrm>
                <a:off x="2785" y="2656"/>
                <a:ext cx="18"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255" name="Oval 7"/>
              <p:cNvSpPr>
                <a:spLocks noChangeArrowheads="1"/>
              </p:cNvSpPr>
              <p:nvPr/>
            </p:nvSpPr>
            <p:spPr bwMode="black">
              <a:xfrm>
                <a:off x="2788" y="2637"/>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56" name="Freeform 8"/>
              <p:cNvSpPr>
                <a:spLocks/>
              </p:cNvSpPr>
              <p:nvPr/>
            </p:nvSpPr>
            <p:spPr bwMode="black">
              <a:xfrm>
                <a:off x="2784" y="2641"/>
                <a:ext cx="15"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8"/>
                    </a:moveTo>
                    <a:lnTo>
                      <a:pt x="18" y="0"/>
                    </a:lnTo>
                    <a:lnTo>
                      <a:pt x="58" y="10"/>
                    </a:lnTo>
                    <a:lnTo>
                      <a:pt x="41"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257" name="Oval 9"/>
              <p:cNvSpPr>
                <a:spLocks noChangeArrowheads="1"/>
              </p:cNvSpPr>
              <p:nvPr/>
            </p:nvSpPr>
            <p:spPr bwMode="black">
              <a:xfrm>
                <a:off x="2774" y="2639"/>
                <a:ext cx="11" cy="11"/>
              </a:xfrm>
              <a:prstGeom prst="ellipse">
                <a:avLst/>
              </a:prstGeom>
              <a:solidFill>
                <a:schemeClr val="folHlink"/>
              </a:solidFill>
              <a:ln w="9525">
                <a:solidFill>
                  <a:schemeClr val="tx1"/>
                </a:solidFill>
                <a:round/>
                <a:headEnd/>
                <a:tailEnd/>
              </a:ln>
            </p:spPr>
            <p:txBody>
              <a:bodyPr/>
              <a:lstStyle/>
              <a:p>
                <a:endParaRPr lang="en-US"/>
              </a:p>
            </p:txBody>
          </p:sp>
          <p:sp>
            <p:nvSpPr>
              <p:cNvPr id="81258" name="Freeform 10"/>
              <p:cNvSpPr>
                <a:spLocks/>
              </p:cNvSpPr>
              <p:nvPr/>
            </p:nvSpPr>
            <p:spPr bwMode="black">
              <a:xfrm>
                <a:off x="2779" y="2637"/>
                <a:ext cx="15" cy="13"/>
              </a:xfrm>
              <a:custGeom>
                <a:avLst/>
                <a:gdLst>
                  <a:gd name="T0" fmla="*/ 0 w 64"/>
                  <a:gd name="T1" fmla="*/ 0 h 49"/>
                  <a:gd name="T2" fmla="*/ 0 w 64"/>
                  <a:gd name="T3" fmla="*/ 0 h 49"/>
                  <a:gd name="T4" fmla="*/ 0 w 64"/>
                  <a:gd name="T5" fmla="*/ 0 h 49"/>
                  <a:gd name="T6" fmla="*/ 0 w 64"/>
                  <a:gd name="T7" fmla="*/ 0 h 49"/>
                  <a:gd name="T8" fmla="*/ 0 w 64"/>
                  <a:gd name="T9" fmla="*/ 0 h 49"/>
                  <a:gd name="T10" fmla="*/ 0 60000 65536"/>
                  <a:gd name="T11" fmla="*/ 0 60000 65536"/>
                  <a:gd name="T12" fmla="*/ 0 60000 65536"/>
                  <a:gd name="T13" fmla="*/ 0 60000 65536"/>
                  <a:gd name="T14" fmla="*/ 0 60000 65536"/>
                  <a:gd name="T15" fmla="*/ 0 w 64"/>
                  <a:gd name="T16" fmla="*/ 0 h 49"/>
                  <a:gd name="T17" fmla="*/ 64 w 64"/>
                  <a:gd name="T18" fmla="*/ 49 h 49"/>
                </a:gdLst>
                <a:ahLst/>
                <a:cxnLst>
                  <a:cxn ang="T10">
                    <a:pos x="T0" y="T1"/>
                  </a:cxn>
                  <a:cxn ang="T11">
                    <a:pos x="T2" y="T3"/>
                  </a:cxn>
                  <a:cxn ang="T12">
                    <a:pos x="T4" y="T5"/>
                  </a:cxn>
                  <a:cxn ang="T13">
                    <a:pos x="T6" y="T7"/>
                  </a:cxn>
                  <a:cxn ang="T14">
                    <a:pos x="T8" y="T9"/>
                  </a:cxn>
                </a:cxnLst>
                <a:rect l="T15" t="T16" r="T17" b="T18"/>
                <a:pathLst>
                  <a:path w="64" h="49">
                    <a:moveTo>
                      <a:pt x="64" y="40"/>
                    </a:moveTo>
                    <a:lnTo>
                      <a:pt x="8" y="49"/>
                    </a:lnTo>
                    <a:lnTo>
                      <a:pt x="0" y="9"/>
                    </a:lnTo>
                    <a:lnTo>
                      <a:pt x="56" y="0"/>
                    </a:lnTo>
                    <a:lnTo>
                      <a:pt x="64" y="40"/>
                    </a:lnTo>
                    <a:close/>
                  </a:path>
                </a:pathLst>
              </a:custGeom>
              <a:solidFill>
                <a:schemeClr val="folHlink"/>
              </a:solidFill>
              <a:ln w="9525">
                <a:solidFill>
                  <a:schemeClr val="tx1"/>
                </a:solidFill>
                <a:round/>
                <a:headEnd/>
                <a:tailEnd/>
              </a:ln>
            </p:spPr>
            <p:txBody>
              <a:bodyPr/>
              <a:lstStyle/>
              <a:p>
                <a:endParaRPr lang="en-US"/>
              </a:p>
            </p:txBody>
          </p:sp>
          <p:sp>
            <p:nvSpPr>
              <p:cNvPr id="81259" name="Oval 11"/>
              <p:cNvSpPr>
                <a:spLocks noChangeArrowheads="1"/>
              </p:cNvSpPr>
              <p:nvPr/>
            </p:nvSpPr>
            <p:spPr bwMode="black">
              <a:xfrm>
                <a:off x="2771" y="265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60" name="Freeform 12"/>
              <p:cNvSpPr>
                <a:spLocks/>
              </p:cNvSpPr>
              <p:nvPr/>
            </p:nvSpPr>
            <p:spPr bwMode="black">
              <a:xfrm>
                <a:off x="2771" y="2643"/>
                <a:ext cx="14"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53" y="10"/>
                    </a:moveTo>
                    <a:lnTo>
                      <a:pt x="41" y="62"/>
                    </a:lnTo>
                    <a:lnTo>
                      <a:pt x="0" y="52"/>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261" name="Oval 13"/>
              <p:cNvSpPr>
                <a:spLocks noChangeArrowheads="1"/>
              </p:cNvSpPr>
              <p:nvPr/>
            </p:nvSpPr>
            <p:spPr bwMode="black">
              <a:xfrm>
                <a:off x="2767" y="2653"/>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62" name="Freeform 14"/>
              <p:cNvSpPr>
                <a:spLocks/>
              </p:cNvSpPr>
              <p:nvPr/>
            </p:nvSpPr>
            <p:spPr bwMode="black">
              <a:xfrm>
                <a:off x="2772" y="2652"/>
                <a:ext cx="5"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6"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263" name="Oval 15"/>
              <p:cNvSpPr>
                <a:spLocks noChangeArrowheads="1"/>
              </p:cNvSpPr>
              <p:nvPr/>
            </p:nvSpPr>
            <p:spPr bwMode="black">
              <a:xfrm>
                <a:off x="2760" y="264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64" name="Freeform 16"/>
              <p:cNvSpPr>
                <a:spLocks/>
              </p:cNvSpPr>
              <p:nvPr/>
            </p:nvSpPr>
            <p:spPr bwMode="black">
              <a:xfrm>
                <a:off x="2761" y="2644"/>
                <a:ext cx="16" cy="17"/>
              </a:xfrm>
              <a:custGeom>
                <a:avLst/>
                <a:gdLst>
                  <a:gd name="T0" fmla="*/ 0 w 64"/>
                  <a:gd name="T1" fmla="*/ 0 h 66"/>
                  <a:gd name="T2" fmla="*/ 0 w 64"/>
                  <a:gd name="T3" fmla="*/ 0 h 66"/>
                  <a:gd name="T4" fmla="*/ 0 w 64"/>
                  <a:gd name="T5" fmla="*/ 0 h 66"/>
                  <a:gd name="T6" fmla="*/ 0 w 64"/>
                  <a:gd name="T7" fmla="*/ 0 h 66"/>
                  <a:gd name="T8" fmla="*/ 0 w 64"/>
                  <a:gd name="T9" fmla="*/ 0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28" y="66"/>
                    </a:moveTo>
                    <a:lnTo>
                      <a:pt x="0" y="20"/>
                    </a:lnTo>
                    <a:lnTo>
                      <a:pt x="36" y="0"/>
                    </a:lnTo>
                    <a:lnTo>
                      <a:pt x="64"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265" name="Oval 17"/>
              <p:cNvSpPr>
                <a:spLocks noChangeArrowheads="1"/>
              </p:cNvSpPr>
              <p:nvPr/>
            </p:nvSpPr>
            <p:spPr bwMode="black">
              <a:xfrm>
                <a:off x="2746" y="2644"/>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66" name="Freeform 18"/>
              <p:cNvSpPr>
                <a:spLocks/>
              </p:cNvSpPr>
              <p:nvPr/>
            </p:nvSpPr>
            <p:spPr bwMode="black">
              <a:xfrm>
                <a:off x="2751" y="2642"/>
                <a:ext cx="15"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267" name="Oval 19"/>
              <p:cNvSpPr>
                <a:spLocks noChangeArrowheads="1"/>
              </p:cNvSpPr>
              <p:nvPr/>
            </p:nvSpPr>
            <p:spPr bwMode="black">
              <a:xfrm>
                <a:off x="2756" y="265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68" name="Freeform 20"/>
              <p:cNvSpPr>
                <a:spLocks/>
              </p:cNvSpPr>
              <p:nvPr/>
            </p:nvSpPr>
            <p:spPr bwMode="black">
              <a:xfrm>
                <a:off x="2747" y="2646"/>
                <a:ext cx="18" cy="20"/>
              </a:xfrm>
              <a:custGeom>
                <a:avLst/>
                <a:gdLst>
                  <a:gd name="T0" fmla="*/ 0 w 71"/>
                  <a:gd name="T1" fmla="*/ 0 h 81"/>
                  <a:gd name="T2" fmla="*/ 0 w 71"/>
                  <a:gd name="T3" fmla="*/ 0 h 81"/>
                  <a:gd name="T4" fmla="*/ 0 w 71"/>
                  <a:gd name="T5" fmla="*/ 0 h 81"/>
                  <a:gd name="T6" fmla="*/ 0 w 71"/>
                  <a:gd name="T7" fmla="*/ 0 h 81"/>
                  <a:gd name="T8" fmla="*/ 0 w 71"/>
                  <a:gd name="T9" fmla="*/ 0 h 81"/>
                  <a:gd name="T10" fmla="*/ 0 60000 65536"/>
                  <a:gd name="T11" fmla="*/ 0 60000 65536"/>
                  <a:gd name="T12" fmla="*/ 0 60000 65536"/>
                  <a:gd name="T13" fmla="*/ 0 60000 65536"/>
                  <a:gd name="T14" fmla="*/ 0 60000 65536"/>
                  <a:gd name="T15" fmla="*/ 0 w 71"/>
                  <a:gd name="T16" fmla="*/ 0 h 81"/>
                  <a:gd name="T17" fmla="*/ 71 w 71"/>
                  <a:gd name="T18" fmla="*/ 81 h 81"/>
                </a:gdLst>
                <a:ahLst/>
                <a:cxnLst>
                  <a:cxn ang="T10">
                    <a:pos x="T0" y="T1"/>
                  </a:cxn>
                  <a:cxn ang="T11">
                    <a:pos x="T2" y="T3"/>
                  </a:cxn>
                  <a:cxn ang="T12">
                    <a:pos x="T4" y="T5"/>
                  </a:cxn>
                  <a:cxn ang="T13">
                    <a:pos x="T6" y="T7"/>
                  </a:cxn>
                  <a:cxn ang="T14">
                    <a:pos x="T8" y="T9"/>
                  </a:cxn>
                </a:cxnLst>
                <a:rect l="T15" t="T16" r="T17" b="T18"/>
                <a:pathLst>
                  <a:path w="71" h="81">
                    <a:moveTo>
                      <a:pt x="33" y="0"/>
                    </a:moveTo>
                    <a:lnTo>
                      <a:pt x="71"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269" name="Oval 21"/>
              <p:cNvSpPr>
                <a:spLocks noChangeArrowheads="1"/>
              </p:cNvSpPr>
              <p:nvPr/>
            </p:nvSpPr>
            <p:spPr bwMode="black">
              <a:xfrm>
                <a:off x="2752" y="267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70" name="Freeform 22"/>
              <p:cNvSpPr>
                <a:spLocks/>
              </p:cNvSpPr>
              <p:nvPr/>
            </p:nvSpPr>
            <p:spPr bwMode="black">
              <a:xfrm>
                <a:off x="2752" y="2662"/>
                <a:ext cx="14" cy="21"/>
              </a:xfrm>
              <a:custGeom>
                <a:avLst/>
                <a:gdLst>
                  <a:gd name="T0" fmla="*/ 0 w 58"/>
                  <a:gd name="T1" fmla="*/ 0 h 85"/>
                  <a:gd name="T2" fmla="*/ 0 w 58"/>
                  <a:gd name="T3" fmla="*/ 0 h 85"/>
                  <a:gd name="T4" fmla="*/ 0 w 58"/>
                  <a:gd name="T5" fmla="*/ 0 h 85"/>
                  <a:gd name="T6" fmla="*/ 0 w 58"/>
                  <a:gd name="T7" fmla="*/ 0 h 85"/>
                  <a:gd name="T8" fmla="*/ 0 w 58"/>
                  <a:gd name="T9" fmla="*/ 0 h 85"/>
                  <a:gd name="T10" fmla="*/ 0 60000 65536"/>
                  <a:gd name="T11" fmla="*/ 0 60000 65536"/>
                  <a:gd name="T12" fmla="*/ 0 60000 65536"/>
                  <a:gd name="T13" fmla="*/ 0 60000 65536"/>
                  <a:gd name="T14" fmla="*/ 0 60000 65536"/>
                  <a:gd name="T15" fmla="*/ 0 w 58"/>
                  <a:gd name="T16" fmla="*/ 0 h 85"/>
                  <a:gd name="T17" fmla="*/ 58 w 58"/>
                  <a:gd name="T18" fmla="*/ 85 h 85"/>
                </a:gdLst>
                <a:ahLst/>
                <a:cxnLst>
                  <a:cxn ang="T10">
                    <a:pos x="T0" y="T1"/>
                  </a:cxn>
                  <a:cxn ang="T11">
                    <a:pos x="T2" y="T3"/>
                  </a:cxn>
                  <a:cxn ang="T12">
                    <a:pos x="T4" y="T5"/>
                  </a:cxn>
                  <a:cxn ang="T13">
                    <a:pos x="T6" y="T7"/>
                  </a:cxn>
                  <a:cxn ang="T14">
                    <a:pos x="T8" y="T9"/>
                  </a:cxn>
                </a:cxnLst>
                <a:rect l="T15" t="T16" r="T17" b="T18"/>
                <a:pathLst>
                  <a:path w="58" h="85">
                    <a:moveTo>
                      <a:pt x="58" y="10"/>
                    </a:moveTo>
                    <a:lnTo>
                      <a:pt x="41" y="85"/>
                    </a:lnTo>
                    <a:lnTo>
                      <a:pt x="0" y="74"/>
                    </a:lnTo>
                    <a:lnTo>
                      <a:pt x="17" y="0"/>
                    </a:lnTo>
                    <a:lnTo>
                      <a:pt x="58" y="10"/>
                    </a:lnTo>
                    <a:close/>
                  </a:path>
                </a:pathLst>
              </a:custGeom>
              <a:solidFill>
                <a:schemeClr val="folHlink"/>
              </a:solidFill>
              <a:ln w="9525">
                <a:solidFill>
                  <a:schemeClr val="tx1"/>
                </a:solidFill>
                <a:round/>
                <a:headEnd/>
                <a:tailEnd/>
              </a:ln>
            </p:spPr>
            <p:txBody>
              <a:bodyPr/>
              <a:lstStyle/>
              <a:p>
                <a:endParaRPr lang="en-US"/>
              </a:p>
            </p:txBody>
          </p:sp>
          <p:sp>
            <p:nvSpPr>
              <p:cNvPr id="81271" name="Oval 23"/>
              <p:cNvSpPr>
                <a:spLocks noChangeArrowheads="1"/>
              </p:cNvSpPr>
              <p:nvPr/>
            </p:nvSpPr>
            <p:spPr bwMode="black">
              <a:xfrm>
                <a:off x="2766" y="267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72" name="Freeform 24"/>
              <p:cNvSpPr>
                <a:spLocks/>
              </p:cNvSpPr>
              <p:nvPr/>
            </p:nvSpPr>
            <p:spPr bwMode="black">
              <a:xfrm>
                <a:off x="2756" y="2675"/>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73" name="Oval 25"/>
              <p:cNvSpPr>
                <a:spLocks noChangeArrowheads="1"/>
              </p:cNvSpPr>
              <p:nvPr/>
            </p:nvSpPr>
            <p:spPr bwMode="black">
              <a:xfrm>
                <a:off x="2768" y="2661"/>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74" name="Freeform 26"/>
              <p:cNvSpPr>
                <a:spLocks/>
              </p:cNvSpPr>
              <p:nvPr/>
            </p:nvSpPr>
            <p:spPr bwMode="black">
              <a:xfrm>
                <a:off x="2766" y="2665"/>
                <a:ext cx="13" cy="16"/>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5"/>
                    </a:moveTo>
                    <a:lnTo>
                      <a:pt x="12" y="0"/>
                    </a:lnTo>
                    <a:lnTo>
                      <a:pt x="52" y="7"/>
                    </a:lnTo>
                    <a:lnTo>
                      <a:pt x="41" y="62"/>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275" name="Oval 27"/>
              <p:cNvSpPr>
                <a:spLocks noChangeArrowheads="1"/>
              </p:cNvSpPr>
              <p:nvPr/>
            </p:nvSpPr>
            <p:spPr bwMode="black">
              <a:xfrm>
                <a:off x="2773" y="266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76" name="Freeform 28"/>
              <p:cNvSpPr>
                <a:spLocks/>
              </p:cNvSpPr>
              <p:nvPr/>
            </p:nvSpPr>
            <p:spPr bwMode="black">
              <a:xfrm>
                <a:off x="2773" y="2660"/>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2"/>
                    </a:moveTo>
                    <a:lnTo>
                      <a:pt x="18" y="0"/>
                    </a:lnTo>
                    <a:lnTo>
                      <a:pt x="23" y="40"/>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277" name="Oval 29"/>
              <p:cNvSpPr>
                <a:spLocks noChangeArrowheads="1"/>
              </p:cNvSpPr>
              <p:nvPr/>
            </p:nvSpPr>
            <p:spPr bwMode="black">
              <a:xfrm>
                <a:off x="2780" y="267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78" name="Freeform 30"/>
              <p:cNvSpPr>
                <a:spLocks/>
              </p:cNvSpPr>
              <p:nvPr/>
            </p:nvSpPr>
            <p:spPr bwMode="black">
              <a:xfrm>
                <a:off x="2773" y="2663"/>
                <a:ext cx="17"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8"/>
                    </a:lnTo>
                    <a:lnTo>
                      <a:pt x="29" y="69"/>
                    </a:lnTo>
                    <a:lnTo>
                      <a:pt x="0" y="20"/>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279" name="Oval 31"/>
              <p:cNvSpPr>
                <a:spLocks noChangeArrowheads="1"/>
              </p:cNvSpPr>
              <p:nvPr/>
            </p:nvSpPr>
            <p:spPr bwMode="black">
              <a:xfrm>
                <a:off x="2794" y="267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80" name="Freeform 32"/>
              <p:cNvSpPr>
                <a:spLocks/>
              </p:cNvSpPr>
              <p:nvPr/>
            </p:nvSpPr>
            <p:spPr bwMode="black">
              <a:xfrm>
                <a:off x="2784" y="2670"/>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81" name="Oval 33"/>
              <p:cNvSpPr>
                <a:spLocks noChangeArrowheads="1"/>
              </p:cNvSpPr>
              <p:nvPr/>
            </p:nvSpPr>
            <p:spPr bwMode="black">
              <a:xfrm>
                <a:off x="2934" y="263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82" name="Freeform 34"/>
              <p:cNvSpPr>
                <a:spLocks/>
              </p:cNvSpPr>
              <p:nvPr/>
            </p:nvSpPr>
            <p:spPr bwMode="black">
              <a:xfrm>
                <a:off x="2934" y="2633"/>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283" name="Oval 35"/>
              <p:cNvSpPr>
                <a:spLocks noChangeArrowheads="1"/>
              </p:cNvSpPr>
              <p:nvPr/>
            </p:nvSpPr>
            <p:spPr bwMode="black">
              <a:xfrm>
                <a:off x="2938" y="261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84" name="Freeform 36"/>
              <p:cNvSpPr>
                <a:spLocks/>
              </p:cNvSpPr>
              <p:nvPr/>
            </p:nvSpPr>
            <p:spPr bwMode="black">
              <a:xfrm>
                <a:off x="2934" y="2618"/>
                <a:ext cx="14"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7"/>
                    </a:moveTo>
                    <a:lnTo>
                      <a:pt x="18" y="0"/>
                    </a:lnTo>
                    <a:lnTo>
                      <a:pt x="58" y="10"/>
                    </a:lnTo>
                    <a:lnTo>
                      <a:pt x="40" y="78"/>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285" name="Oval 37"/>
              <p:cNvSpPr>
                <a:spLocks noChangeArrowheads="1"/>
              </p:cNvSpPr>
              <p:nvPr/>
            </p:nvSpPr>
            <p:spPr bwMode="black">
              <a:xfrm>
                <a:off x="2924" y="261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86" name="Freeform 38"/>
              <p:cNvSpPr>
                <a:spLocks/>
              </p:cNvSpPr>
              <p:nvPr/>
            </p:nvSpPr>
            <p:spPr bwMode="black">
              <a:xfrm>
                <a:off x="2928" y="2614"/>
                <a:ext cx="16"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287" name="Oval 39"/>
              <p:cNvSpPr>
                <a:spLocks noChangeArrowheads="1"/>
              </p:cNvSpPr>
              <p:nvPr/>
            </p:nvSpPr>
            <p:spPr bwMode="black">
              <a:xfrm>
                <a:off x="2921" y="262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88" name="Freeform 40"/>
              <p:cNvSpPr>
                <a:spLocks/>
              </p:cNvSpPr>
              <p:nvPr/>
            </p:nvSpPr>
            <p:spPr bwMode="black">
              <a:xfrm>
                <a:off x="2921" y="2620"/>
                <a:ext cx="13"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53" y="10"/>
                    </a:moveTo>
                    <a:lnTo>
                      <a:pt x="41" y="62"/>
                    </a:lnTo>
                    <a:lnTo>
                      <a:pt x="0" y="52"/>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289" name="Oval 41"/>
              <p:cNvSpPr>
                <a:spLocks noChangeArrowheads="1"/>
              </p:cNvSpPr>
              <p:nvPr/>
            </p:nvSpPr>
            <p:spPr bwMode="black">
              <a:xfrm>
                <a:off x="2917" y="263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90" name="Freeform 42"/>
              <p:cNvSpPr>
                <a:spLocks/>
              </p:cNvSpPr>
              <p:nvPr/>
            </p:nvSpPr>
            <p:spPr bwMode="black">
              <a:xfrm>
                <a:off x="2921" y="2629"/>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291" name="Oval 43"/>
              <p:cNvSpPr>
                <a:spLocks noChangeArrowheads="1"/>
              </p:cNvSpPr>
              <p:nvPr/>
            </p:nvSpPr>
            <p:spPr bwMode="black">
              <a:xfrm>
                <a:off x="2910" y="261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92" name="Freeform 44"/>
              <p:cNvSpPr>
                <a:spLocks/>
              </p:cNvSpPr>
              <p:nvPr/>
            </p:nvSpPr>
            <p:spPr bwMode="black">
              <a:xfrm>
                <a:off x="2911" y="2621"/>
                <a:ext cx="16" cy="16"/>
              </a:xfrm>
              <a:custGeom>
                <a:avLst/>
                <a:gdLst>
                  <a:gd name="T0" fmla="*/ 0 w 64"/>
                  <a:gd name="T1" fmla="*/ 0 h 67"/>
                  <a:gd name="T2" fmla="*/ 0 w 64"/>
                  <a:gd name="T3" fmla="*/ 0 h 67"/>
                  <a:gd name="T4" fmla="*/ 0 w 64"/>
                  <a:gd name="T5" fmla="*/ 0 h 67"/>
                  <a:gd name="T6" fmla="*/ 0 w 64"/>
                  <a:gd name="T7" fmla="*/ 0 h 67"/>
                  <a:gd name="T8" fmla="*/ 0 w 64"/>
                  <a:gd name="T9" fmla="*/ 0 h 67"/>
                  <a:gd name="T10" fmla="*/ 0 60000 65536"/>
                  <a:gd name="T11" fmla="*/ 0 60000 65536"/>
                  <a:gd name="T12" fmla="*/ 0 60000 65536"/>
                  <a:gd name="T13" fmla="*/ 0 60000 65536"/>
                  <a:gd name="T14" fmla="*/ 0 60000 65536"/>
                  <a:gd name="T15" fmla="*/ 0 w 64"/>
                  <a:gd name="T16" fmla="*/ 0 h 67"/>
                  <a:gd name="T17" fmla="*/ 64 w 64"/>
                  <a:gd name="T18" fmla="*/ 67 h 67"/>
                </a:gdLst>
                <a:ahLst/>
                <a:cxnLst>
                  <a:cxn ang="T10">
                    <a:pos x="T0" y="T1"/>
                  </a:cxn>
                  <a:cxn ang="T11">
                    <a:pos x="T2" y="T3"/>
                  </a:cxn>
                  <a:cxn ang="T12">
                    <a:pos x="T4" y="T5"/>
                  </a:cxn>
                  <a:cxn ang="T13">
                    <a:pos x="T6" y="T7"/>
                  </a:cxn>
                  <a:cxn ang="T14">
                    <a:pos x="T8" y="T9"/>
                  </a:cxn>
                </a:cxnLst>
                <a:rect l="T15" t="T16" r="T17" b="T18"/>
                <a:pathLst>
                  <a:path w="64" h="67">
                    <a:moveTo>
                      <a:pt x="28" y="67"/>
                    </a:moveTo>
                    <a:lnTo>
                      <a:pt x="0" y="21"/>
                    </a:lnTo>
                    <a:lnTo>
                      <a:pt x="36" y="0"/>
                    </a:lnTo>
                    <a:lnTo>
                      <a:pt x="64" y="46"/>
                    </a:lnTo>
                    <a:lnTo>
                      <a:pt x="28" y="67"/>
                    </a:lnTo>
                    <a:close/>
                  </a:path>
                </a:pathLst>
              </a:custGeom>
              <a:solidFill>
                <a:schemeClr val="folHlink"/>
              </a:solidFill>
              <a:ln w="9525">
                <a:solidFill>
                  <a:schemeClr val="tx1"/>
                </a:solidFill>
                <a:round/>
                <a:headEnd/>
                <a:tailEnd/>
              </a:ln>
            </p:spPr>
            <p:txBody>
              <a:bodyPr/>
              <a:lstStyle/>
              <a:p>
                <a:endParaRPr lang="en-US"/>
              </a:p>
            </p:txBody>
          </p:sp>
          <p:sp>
            <p:nvSpPr>
              <p:cNvPr id="81293" name="Oval 45"/>
              <p:cNvSpPr>
                <a:spLocks noChangeArrowheads="1"/>
              </p:cNvSpPr>
              <p:nvPr/>
            </p:nvSpPr>
            <p:spPr bwMode="black">
              <a:xfrm>
                <a:off x="2896" y="262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94" name="Freeform 46"/>
              <p:cNvSpPr>
                <a:spLocks/>
              </p:cNvSpPr>
              <p:nvPr/>
            </p:nvSpPr>
            <p:spPr bwMode="black">
              <a:xfrm>
                <a:off x="2900" y="2618"/>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295" name="Oval 47"/>
              <p:cNvSpPr>
                <a:spLocks noChangeArrowheads="1"/>
              </p:cNvSpPr>
              <p:nvPr/>
            </p:nvSpPr>
            <p:spPr bwMode="black">
              <a:xfrm>
                <a:off x="2906" y="263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96" name="Freeform 48"/>
              <p:cNvSpPr>
                <a:spLocks/>
              </p:cNvSpPr>
              <p:nvPr/>
            </p:nvSpPr>
            <p:spPr bwMode="black">
              <a:xfrm>
                <a:off x="2897" y="2623"/>
                <a:ext cx="18" cy="20"/>
              </a:xfrm>
              <a:custGeom>
                <a:avLst/>
                <a:gdLst>
                  <a:gd name="T0" fmla="*/ 0 w 71"/>
                  <a:gd name="T1" fmla="*/ 0 h 81"/>
                  <a:gd name="T2" fmla="*/ 0 w 71"/>
                  <a:gd name="T3" fmla="*/ 0 h 81"/>
                  <a:gd name="T4" fmla="*/ 0 w 71"/>
                  <a:gd name="T5" fmla="*/ 0 h 81"/>
                  <a:gd name="T6" fmla="*/ 0 w 71"/>
                  <a:gd name="T7" fmla="*/ 0 h 81"/>
                  <a:gd name="T8" fmla="*/ 0 w 71"/>
                  <a:gd name="T9" fmla="*/ 0 h 81"/>
                  <a:gd name="T10" fmla="*/ 0 60000 65536"/>
                  <a:gd name="T11" fmla="*/ 0 60000 65536"/>
                  <a:gd name="T12" fmla="*/ 0 60000 65536"/>
                  <a:gd name="T13" fmla="*/ 0 60000 65536"/>
                  <a:gd name="T14" fmla="*/ 0 60000 65536"/>
                  <a:gd name="T15" fmla="*/ 0 w 71"/>
                  <a:gd name="T16" fmla="*/ 0 h 81"/>
                  <a:gd name="T17" fmla="*/ 71 w 71"/>
                  <a:gd name="T18" fmla="*/ 81 h 81"/>
                </a:gdLst>
                <a:ahLst/>
                <a:cxnLst>
                  <a:cxn ang="T10">
                    <a:pos x="T0" y="T1"/>
                  </a:cxn>
                  <a:cxn ang="T11">
                    <a:pos x="T2" y="T3"/>
                  </a:cxn>
                  <a:cxn ang="T12">
                    <a:pos x="T4" y="T5"/>
                  </a:cxn>
                  <a:cxn ang="T13">
                    <a:pos x="T6" y="T7"/>
                  </a:cxn>
                  <a:cxn ang="T14">
                    <a:pos x="T8" y="T9"/>
                  </a:cxn>
                </a:cxnLst>
                <a:rect l="T15" t="T16" r="T17" b="T18"/>
                <a:pathLst>
                  <a:path w="71" h="81">
                    <a:moveTo>
                      <a:pt x="33" y="0"/>
                    </a:moveTo>
                    <a:lnTo>
                      <a:pt x="71"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297" name="Oval 49"/>
              <p:cNvSpPr>
                <a:spLocks noChangeArrowheads="1"/>
              </p:cNvSpPr>
              <p:nvPr/>
            </p:nvSpPr>
            <p:spPr bwMode="black">
              <a:xfrm>
                <a:off x="2902" y="2653"/>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98" name="Freeform 50"/>
              <p:cNvSpPr>
                <a:spLocks/>
              </p:cNvSpPr>
              <p:nvPr/>
            </p:nvSpPr>
            <p:spPr bwMode="black">
              <a:xfrm>
                <a:off x="2902" y="2639"/>
                <a:ext cx="14" cy="21"/>
              </a:xfrm>
              <a:custGeom>
                <a:avLst/>
                <a:gdLst>
                  <a:gd name="T0" fmla="*/ 0 w 58"/>
                  <a:gd name="T1" fmla="*/ 0 h 84"/>
                  <a:gd name="T2" fmla="*/ 0 w 58"/>
                  <a:gd name="T3" fmla="*/ 0 h 84"/>
                  <a:gd name="T4" fmla="*/ 0 w 58"/>
                  <a:gd name="T5" fmla="*/ 0 h 84"/>
                  <a:gd name="T6" fmla="*/ 0 w 58"/>
                  <a:gd name="T7" fmla="*/ 0 h 84"/>
                  <a:gd name="T8" fmla="*/ 0 w 58"/>
                  <a:gd name="T9" fmla="*/ 0 h 84"/>
                  <a:gd name="T10" fmla="*/ 0 60000 65536"/>
                  <a:gd name="T11" fmla="*/ 0 60000 65536"/>
                  <a:gd name="T12" fmla="*/ 0 60000 65536"/>
                  <a:gd name="T13" fmla="*/ 0 60000 65536"/>
                  <a:gd name="T14" fmla="*/ 0 60000 65536"/>
                  <a:gd name="T15" fmla="*/ 0 w 58"/>
                  <a:gd name="T16" fmla="*/ 0 h 84"/>
                  <a:gd name="T17" fmla="*/ 58 w 58"/>
                  <a:gd name="T18" fmla="*/ 84 h 84"/>
                </a:gdLst>
                <a:ahLst/>
                <a:cxnLst>
                  <a:cxn ang="T10">
                    <a:pos x="T0" y="T1"/>
                  </a:cxn>
                  <a:cxn ang="T11">
                    <a:pos x="T2" y="T3"/>
                  </a:cxn>
                  <a:cxn ang="T12">
                    <a:pos x="T4" y="T5"/>
                  </a:cxn>
                  <a:cxn ang="T13">
                    <a:pos x="T6" y="T7"/>
                  </a:cxn>
                  <a:cxn ang="T14">
                    <a:pos x="T8" y="T9"/>
                  </a:cxn>
                </a:cxnLst>
                <a:rect l="T15" t="T16" r="T17" b="T18"/>
                <a:pathLst>
                  <a:path w="58" h="84">
                    <a:moveTo>
                      <a:pt x="58" y="10"/>
                    </a:moveTo>
                    <a:lnTo>
                      <a:pt x="41" y="84"/>
                    </a:lnTo>
                    <a:lnTo>
                      <a:pt x="0" y="74"/>
                    </a:lnTo>
                    <a:lnTo>
                      <a:pt x="17" y="0"/>
                    </a:lnTo>
                    <a:lnTo>
                      <a:pt x="58" y="10"/>
                    </a:lnTo>
                    <a:close/>
                  </a:path>
                </a:pathLst>
              </a:custGeom>
              <a:solidFill>
                <a:schemeClr val="folHlink"/>
              </a:solidFill>
              <a:ln w="9525">
                <a:solidFill>
                  <a:schemeClr val="tx1"/>
                </a:solidFill>
                <a:round/>
                <a:headEnd/>
                <a:tailEnd/>
              </a:ln>
            </p:spPr>
            <p:txBody>
              <a:bodyPr/>
              <a:lstStyle/>
              <a:p>
                <a:endParaRPr lang="en-US"/>
              </a:p>
            </p:txBody>
          </p:sp>
          <p:sp>
            <p:nvSpPr>
              <p:cNvPr id="81299" name="Oval 51"/>
              <p:cNvSpPr>
                <a:spLocks noChangeArrowheads="1"/>
              </p:cNvSpPr>
              <p:nvPr/>
            </p:nvSpPr>
            <p:spPr bwMode="black">
              <a:xfrm>
                <a:off x="2915" y="265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00" name="Freeform 52"/>
              <p:cNvSpPr>
                <a:spLocks/>
              </p:cNvSpPr>
              <p:nvPr/>
            </p:nvSpPr>
            <p:spPr bwMode="black">
              <a:xfrm>
                <a:off x="2906" y="2651"/>
                <a:ext cx="15"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01" name="Oval 53"/>
              <p:cNvSpPr>
                <a:spLocks noChangeArrowheads="1"/>
              </p:cNvSpPr>
              <p:nvPr/>
            </p:nvSpPr>
            <p:spPr bwMode="black">
              <a:xfrm>
                <a:off x="2918" y="2637"/>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02" name="Freeform 54"/>
              <p:cNvSpPr>
                <a:spLocks/>
              </p:cNvSpPr>
              <p:nvPr/>
            </p:nvSpPr>
            <p:spPr bwMode="black">
              <a:xfrm>
                <a:off x="2915" y="2642"/>
                <a:ext cx="13" cy="15"/>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1" y="0"/>
                    </a:lnTo>
                    <a:lnTo>
                      <a:pt x="52"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303" name="Oval 55"/>
              <p:cNvSpPr>
                <a:spLocks noChangeArrowheads="1"/>
              </p:cNvSpPr>
              <p:nvPr/>
            </p:nvSpPr>
            <p:spPr bwMode="black">
              <a:xfrm>
                <a:off x="2923" y="263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04" name="Freeform 56"/>
              <p:cNvSpPr>
                <a:spLocks/>
              </p:cNvSpPr>
              <p:nvPr/>
            </p:nvSpPr>
            <p:spPr bwMode="black">
              <a:xfrm>
                <a:off x="2923" y="2637"/>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8"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305" name="Oval 57"/>
              <p:cNvSpPr>
                <a:spLocks noChangeArrowheads="1"/>
              </p:cNvSpPr>
              <p:nvPr/>
            </p:nvSpPr>
            <p:spPr bwMode="black">
              <a:xfrm>
                <a:off x="2930" y="264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06" name="Freeform 58"/>
              <p:cNvSpPr>
                <a:spLocks/>
              </p:cNvSpPr>
              <p:nvPr/>
            </p:nvSpPr>
            <p:spPr bwMode="black">
              <a:xfrm>
                <a:off x="2923" y="2639"/>
                <a:ext cx="16" cy="18"/>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307" name="Oval 59"/>
              <p:cNvSpPr>
                <a:spLocks noChangeArrowheads="1"/>
              </p:cNvSpPr>
              <p:nvPr/>
            </p:nvSpPr>
            <p:spPr bwMode="black">
              <a:xfrm>
                <a:off x="2944" y="264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08" name="Freeform 60"/>
              <p:cNvSpPr>
                <a:spLocks/>
              </p:cNvSpPr>
              <p:nvPr/>
            </p:nvSpPr>
            <p:spPr bwMode="black">
              <a:xfrm>
                <a:off x="2934" y="2647"/>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09" name="Oval 61"/>
              <p:cNvSpPr>
                <a:spLocks noChangeArrowheads="1"/>
              </p:cNvSpPr>
              <p:nvPr/>
            </p:nvSpPr>
            <p:spPr bwMode="black">
              <a:xfrm>
                <a:off x="3083" y="2607"/>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10" name="Freeform 62"/>
              <p:cNvSpPr>
                <a:spLocks/>
              </p:cNvSpPr>
              <p:nvPr/>
            </p:nvSpPr>
            <p:spPr bwMode="black">
              <a:xfrm>
                <a:off x="3084" y="2609"/>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311" name="Oval 63"/>
              <p:cNvSpPr>
                <a:spLocks noChangeArrowheads="1"/>
              </p:cNvSpPr>
              <p:nvPr/>
            </p:nvSpPr>
            <p:spPr bwMode="black">
              <a:xfrm>
                <a:off x="3088" y="259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12" name="Freeform 64"/>
              <p:cNvSpPr>
                <a:spLocks/>
              </p:cNvSpPr>
              <p:nvPr/>
            </p:nvSpPr>
            <p:spPr bwMode="black">
              <a:xfrm>
                <a:off x="3083" y="2594"/>
                <a:ext cx="15"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8"/>
                    </a:moveTo>
                    <a:lnTo>
                      <a:pt x="17" y="0"/>
                    </a:lnTo>
                    <a:lnTo>
                      <a:pt x="58" y="10"/>
                    </a:lnTo>
                    <a:lnTo>
                      <a:pt x="40"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313" name="Oval 65"/>
              <p:cNvSpPr>
                <a:spLocks noChangeArrowheads="1"/>
              </p:cNvSpPr>
              <p:nvPr/>
            </p:nvSpPr>
            <p:spPr bwMode="black">
              <a:xfrm>
                <a:off x="3074" y="259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14" name="Freeform 66"/>
              <p:cNvSpPr>
                <a:spLocks/>
              </p:cNvSpPr>
              <p:nvPr/>
            </p:nvSpPr>
            <p:spPr bwMode="black">
              <a:xfrm>
                <a:off x="3078" y="2590"/>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315" name="Oval 67"/>
              <p:cNvSpPr>
                <a:spLocks noChangeArrowheads="1"/>
              </p:cNvSpPr>
              <p:nvPr/>
            </p:nvSpPr>
            <p:spPr bwMode="black">
              <a:xfrm>
                <a:off x="3071" y="260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16" name="Freeform 68"/>
              <p:cNvSpPr>
                <a:spLocks/>
              </p:cNvSpPr>
              <p:nvPr/>
            </p:nvSpPr>
            <p:spPr bwMode="black">
              <a:xfrm>
                <a:off x="3071" y="2596"/>
                <a:ext cx="13" cy="16"/>
              </a:xfrm>
              <a:custGeom>
                <a:avLst/>
                <a:gdLst>
                  <a:gd name="T0" fmla="*/ 0 w 53"/>
                  <a:gd name="T1" fmla="*/ 0 h 63"/>
                  <a:gd name="T2" fmla="*/ 0 w 53"/>
                  <a:gd name="T3" fmla="*/ 0 h 63"/>
                  <a:gd name="T4" fmla="*/ 0 w 53"/>
                  <a:gd name="T5" fmla="*/ 0 h 63"/>
                  <a:gd name="T6" fmla="*/ 0 w 53"/>
                  <a:gd name="T7" fmla="*/ 0 h 63"/>
                  <a:gd name="T8" fmla="*/ 0 w 53"/>
                  <a:gd name="T9" fmla="*/ 0 h 63"/>
                  <a:gd name="T10" fmla="*/ 0 60000 65536"/>
                  <a:gd name="T11" fmla="*/ 0 60000 65536"/>
                  <a:gd name="T12" fmla="*/ 0 60000 65536"/>
                  <a:gd name="T13" fmla="*/ 0 60000 65536"/>
                  <a:gd name="T14" fmla="*/ 0 60000 65536"/>
                  <a:gd name="T15" fmla="*/ 0 w 53"/>
                  <a:gd name="T16" fmla="*/ 0 h 63"/>
                  <a:gd name="T17" fmla="*/ 53 w 53"/>
                  <a:gd name="T18" fmla="*/ 63 h 63"/>
                </a:gdLst>
                <a:ahLst/>
                <a:cxnLst>
                  <a:cxn ang="T10">
                    <a:pos x="T0" y="T1"/>
                  </a:cxn>
                  <a:cxn ang="T11">
                    <a:pos x="T2" y="T3"/>
                  </a:cxn>
                  <a:cxn ang="T12">
                    <a:pos x="T4" y="T5"/>
                  </a:cxn>
                  <a:cxn ang="T13">
                    <a:pos x="T6" y="T7"/>
                  </a:cxn>
                  <a:cxn ang="T14">
                    <a:pos x="T8" y="T9"/>
                  </a:cxn>
                </a:cxnLst>
                <a:rect l="T15" t="T16" r="T17" b="T18"/>
                <a:pathLst>
                  <a:path w="53" h="63">
                    <a:moveTo>
                      <a:pt x="53" y="10"/>
                    </a:moveTo>
                    <a:lnTo>
                      <a:pt x="41" y="63"/>
                    </a:lnTo>
                    <a:lnTo>
                      <a:pt x="0" y="52"/>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317" name="Oval 69"/>
              <p:cNvSpPr>
                <a:spLocks noChangeArrowheads="1"/>
              </p:cNvSpPr>
              <p:nvPr/>
            </p:nvSpPr>
            <p:spPr bwMode="black">
              <a:xfrm>
                <a:off x="3067" y="260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18" name="Freeform 70"/>
              <p:cNvSpPr>
                <a:spLocks/>
              </p:cNvSpPr>
              <p:nvPr/>
            </p:nvSpPr>
            <p:spPr bwMode="black">
              <a:xfrm>
                <a:off x="3071" y="2606"/>
                <a:ext cx="6" cy="10"/>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3"/>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319" name="Oval 71"/>
              <p:cNvSpPr>
                <a:spLocks noChangeArrowheads="1"/>
              </p:cNvSpPr>
              <p:nvPr/>
            </p:nvSpPr>
            <p:spPr bwMode="black">
              <a:xfrm>
                <a:off x="3060" y="259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20" name="Freeform 72"/>
              <p:cNvSpPr>
                <a:spLocks/>
              </p:cNvSpPr>
              <p:nvPr/>
            </p:nvSpPr>
            <p:spPr bwMode="black">
              <a:xfrm>
                <a:off x="3061" y="2597"/>
                <a:ext cx="15" cy="17"/>
              </a:xfrm>
              <a:custGeom>
                <a:avLst/>
                <a:gdLst>
                  <a:gd name="T0" fmla="*/ 0 w 64"/>
                  <a:gd name="T1" fmla="*/ 0 h 66"/>
                  <a:gd name="T2" fmla="*/ 0 w 64"/>
                  <a:gd name="T3" fmla="*/ 0 h 66"/>
                  <a:gd name="T4" fmla="*/ 0 w 64"/>
                  <a:gd name="T5" fmla="*/ 0 h 66"/>
                  <a:gd name="T6" fmla="*/ 0 w 64"/>
                  <a:gd name="T7" fmla="*/ 0 h 66"/>
                  <a:gd name="T8" fmla="*/ 0 w 64"/>
                  <a:gd name="T9" fmla="*/ 0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28" y="66"/>
                    </a:moveTo>
                    <a:lnTo>
                      <a:pt x="0" y="20"/>
                    </a:lnTo>
                    <a:lnTo>
                      <a:pt x="36" y="0"/>
                    </a:lnTo>
                    <a:lnTo>
                      <a:pt x="64"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321" name="Oval 73"/>
              <p:cNvSpPr>
                <a:spLocks noChangeArrowheads="1"/>
              </p:cNvSpPr>
              <p:nvPr/>
            </p:nvSpPr>
            <p:spPr bwMode="black">
              <a:xfrm>
                <a:off x="3046" y="259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22" name="Freeform 74"/>
              <p:cNvSpPr>
                <a:spLocks/>
              </p:cNvSpPr>
              <p:nvPr/>
            </p:nvSpPr>
            <p:spPr bwMode="black">
              <a:xfrm>
                <a:off x="3050" y="2595"/>
                <a:ext cx="16" cy="12"/>
              </a:xfrm>
              <a:custGeom>
                <a:avLst/>
                <a:gdLst>
                  <a:gd name="T0" fmla="*/ 0 w 64"/>
                  <a:gd name="T1" fmla="*/ 0 h 49"/>
                  <a:gd name="T2" fmla="*/ 0 w 64"/>
                  <a:gd name="T3" fmla="*/ 0 h 49"/>
                  <a:gd name="T4" fmla="*/ 0 w 64"/>
                  <a:gd name="T5" fmla="*/ 0 h 49"/>
                  <a:gd name="T6" fmla="*/ 0 w 64"/>
                  <a:gd name="T7" fmla="*/ 0 h 49"/>
                  <a:gd name="T8" fmla="*/ 0 w 64"/>
                  <a:gd name="T9" fmla="*/ 0 h 49"/>
                  <a:gd name="T10" fmla="*/ 0 60000 65536"/>
                  <a:gd name="T11" fmla="*/ 0 60000 65536"/>
                  <a:gd name="T12" fmla="*/ 0 60000 65536"/>
                  <a:gd name="T13" fmla="*/ 0 60000 65536"/>
                  <a:gd name="T14" fmla="*/ 0 60000 65536"/>
                  <a:gd name="T15" fmla="*/ 0 w 64"/>
                  <a:gd name="T16" fmla="*/ 0 h 49"/>
                  <a:gd name="T17" fmla="*/ 64 w 64"/>
                  <a:gd name="T18" fmla="*/ 49 h 49"/>
                </a:gdLst>
                <a:ahLst/>
                <a:cxnLst>
                  <a:cxn ang="T10">
                    <a:pos x="T0" y="T1"/>
                  </a:cxn>
                  <a:cxn ang="T11">
                    <a:pos x="T2" y="T3"/>
                  </a:cxn>
                  <a:cxn ang="T12">
                    <a:pos x="T4" y="T5"/>
                  </a:cxn>
                  <a:cxn ang="T13">
                    <a:pos x="T6" y="T7"/>
                  </a:cxn>
                  <a:cxn ang="T14">
                    <a:pos x="T8" y="T9"/>
                  </a:cxn>
                </a:cxnLst>
                <a:rect l="T15" t="T16" r="T17" b="T18"/>
                <a:pathLst>
                  <a:path w="64" h="49">
                    <a:moveTo>
                      <a:pt x="64" y="40"/>
                    </a:moveTo>
                    <a:lnTo>
                      <a:pt x="8" y="49"/>
                    </a:lnTo>
                    <a:lnTo>
                      <a:pt x="0" y="9"/>
                    </a:lnTo>
                    <a:lnTo>
                      <a:pt x="56" y="0"/>
                    </a:lnTo>
                    <a:lnTo>
                      <a:pt x="64" y="40"/>
                    </a:lnTo>
                    <a:close/>
                  </a:path>
                </a:pathLst>
              </a:custGeom>
              <a:solidFill>
                <a:schemeClr val="folHlink"/>
              </a:solidFill>
              <a:ln w="9525">
                <a:solidFill>
                  <a:schemeClr val="tx1"/>
                </a:solidFill>
                <a:round/>
                <a:headEnd/>
                <a:tailEnd/>
              </a:ln>
            </p:spPr>
            <p:txBody>
              <a:bodyPr/>
              <a:lstStyle/>
              <a:p>
                <a:endParaRPr lang="en-US"/>
              </a:p>
            </p:txBody>
          </p:sp>
          <p:sp>
            <p:nvSpPr>
              <p:cNvPr id="81323" name="Oval 75"/>
              <p:cNvSpPr>
                <a:spLocks noChangeArrowheads="1"/>
              </p:cNvSpPr>
              <p:nvPr/>
            </p:nvSpPr>
            <p:spPr bwMode="black">
              <a:xfrm>
                <a:off x="3055" y="2611"/>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24" name="Freeform 76"/>
              <p:cNvSpPr>
                <a:spLocks/>
              </p:cNvSpPr>
              <p:nvPr/>
            </p:nvSpPr>
            <p:spPr bwMode="black">
              <a:xfrm>
                <a:off x="3047" y="2599"/>
                <a:ext cx="18" cy="20"/>
              </a:xfrm>
              <a:custGeom>
                <a:avLst/>
                <a:gdLst>
                  <a:gd name="T0" fmla="*/ 0 w 72"/>
                  <a:gd name="T1" fmla="*/ 0 h 81"/>
                  <a:gd name="T2" fmla="*/ 0 w 72"/>
                  <a:gd name="T3" fmla="*/ 0 h 81"/>
                  <a:gd name="T4" fmla="*/ 0 w 72"/>
                  <a:gd name="T5" fmla="*/ 0 h 81"/>
                  <a:gd name="T6" fmla="*/ 0 w 72"/>
                  <a:gd name="T7" fmla="*/ 0 h 81"/>
                  <a:gd name="T8" fmla="*/ 0 w 72"/>
                  <a:gd name="T9" fmla="*/ 0 h 81"/>
                  <a:gd name="T10" fmla="*/ 0 60000 65536"/>
                  <a:gd name="T11" fmla="*/ 0 60000 65536"/>
                  <a:gd name="T12" fmla="*/ 0 60000 65536"/>
                  <a:gd name="T13" fmla="*/ 0 60000 65536"/>
                  <a:gd name="T14" fmla="*/ 0 60000 65536"/>
                  <a:gd name="T15" fmla="*/ 0 w 72"/>
                  <a:gd name="T16" fmla="*/ 0 h 81"/>
                  <a:gd name="T17" fmla="*/ 72 w 72"/>
                  <a:gd name="T18" fmla="*/ 81 h 81"/>
                </a:gdLst>
                <a:ahLst/>
                <a:cxnLst>
                  <a:cxn ang="T10">
                    <a:pos x="T0" y="T1"/>
                  </a:cxn>
                  <a:cxn ang="T11">
                    <a:pos x="T2" y="T3"/>
                  </a:cxn>
                  <a:cxn ang="T12">
                    <a:pos x="T4" y="T5"/>
                  </a:cxn>
                  <a:cxn ang="T13">
                    <a:pos x="T6" y="T7"/>
                  </a:cxn>
                  <a:cxn ang="T14">
                    <a:pos x="T8" y="T9"/>
                  </a:cxn>
                </a:cxnLst>
                <a:rect l="T15" t="T16" r="T17" b="T18"/>
                <a:pathLst>
                  <a:path w="72" h="81">
                    <a:moveTo>
                      <a:pt x="34" y="0"/>
                    </a:moveTo>
                    <a:lnTo>
                      <a:pt x="72" y="58"/>
                    </a:lnTo>
                    <a:lnTo>
                      <a:pt x="39" y="81"/>
                    </a:lnTo>
                    <a:lnTo>
                      <a:pt x="0" y="23"/>
                    </a:lnTo>
                    <a:lnTo>
                      <a:pt x="34" y="0"/>
                    </a:lnTo>
                    <a:close/>
                  </a:path>
                </a:pathLst>
              </a:custGeom>
              <a:solidFill>
                <a:schemeClr val="folHlink"/>
              </a:solidFill>
              <a:ln w="9525">
                <a:solidFill>
                  <a:schemeClr val="tx1"/>
                </a:solidFill>
                <a:round/>
                <a:headEnd/>
                <a:tailEnd/>
              </a:ln>
            </p:spPr>
            <p:txBody>
              <a:bodyPr/>
              <a:lstStyle/>
              <a:p>
                <a:endParaRPr lang="en-US"/>
              </a:p>
            </p:txBody>
          </p:sp>
          <p:sp>
            <p:nvSpPr>
              <p:cNvPr id="81325" name="Oval 77"/>
              <p:cNvSpPr>
                <a:spLocks noChangeArrowheads="1"/>
              </p:cNvSpPr>
              <p:nvPr/>
            </p:nvSpPr>
            <p:spPr bwMode="black">
              <a:xfrm>
                <a:off x="3051" y="263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26" name="Freeform 78"/>
              <p:cNvSpPr>
                <a:spLocks/>
              </p:cNvSpPr>
              <p:nvPr/>
            </p:nvSpPr>
            <p:spPr bwMode="black">
              <a:xfrm>
                <a:off x="3051" y="2615"/>
                <a:ext cx="15" cy="21"/>
              </a:xfrm>
              <a:custGeom>
                <a:avLst/>
                <a:gdLst>
                  <a:gd name="T0" fmla="*/ 0 w 57"/>
                  <a:gd name="T1" fmla="*/ 0 h 85"/>
                  <a:gd name="T2" fmla="*/ 0 w 57"/>
                  <a:gd name="T3" fmla="*/ 0 h 85"/>
                  <a:gd name="T4" fmla="*/ 0 w 57"/>
                  <a:gd name="T5" fmla="*/ 0 h 85"/>
                  <a:gd name="T6" fmla="*/ 0 w 57"/>
                  <a:gd name="T7" fmla="*/ 0 h 85"/>
                  <a:gd name="T8" fmla="*/ 0 w 57"/>
                  <a:gd name="T9" fmla="*/ 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57" y="11"/>
                    </a:moveTo>
                    <a:lnTo>
                      <a:pt x="41" y="85"/>
                    </a:lnTo>
                    <a:lnTo>
                      <a:pt x="0" y="75"/>
                    </a:lnTo>
                    <a:lnTo>
                      <a:pt x="17" y="0"/>
                    </a:lnTo>
                    <a:lnTo>
                      <a:pt x="57" y="11"/>
                    </a:lnTo>
                    <a:close/>
                  </a:path>
                </a:pathLst>
              </a:custGeom>
              <a:solidFill>
                <a:schemeClr val="folHlink"/>
              </a:solidFill>
              <a:ln w="9525">
                <a:solidFill>
                  <a:schemeClr val="tx1"/>
                </a:solidFill>
                <a:round/>
                <a:headEnd/>
                <a:tailEnd/>
              </a:ln>
            </p:spPr>
            <p:txBody>
              <a:bodyPr/>
              <a:lstStyle/>
              <a:p>
                <a:endParaRPr lang="en-US"/>
              </a:p>
            </p:txBody>
          </p:sp>
          <p:sp>
            <p:nvSpPr>
              <p:cNvPr id="81327" name="Oval 79"/>
              <p:cNvSpPr>
                <a:spLocks noChangeArrowheads="1"/>
              </p:cNvSpPr>
              <p:nvPr/>
            </p:nvSpPr>
            <p:spPr bwMode="black">
              <a:xfrm>
                <a:off x="3065" y="262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28" name="Freeform 80"/>
              <p:cNvSpPr>
                <a:spLocks/>
              </p:cNvSpPr>
              <p:nvPr/>
            </p:nvSpPr>
            <p:spPr bwMode="black">
              <a:xfrm>
                <a:off x="3055" y="2628"/>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29" name="Oval 81"/>
              <p:cNvSpPr>
                <a:spLocks noChangeArrowheads="1"/>
              </p:cNvSpPr>
              <p:nvPr/>
            </p:nvSpPr>
            <p:spPr bwMode="black">
              <a:xfrm>
                <a:off x="3068" y="261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30" name="Freeform 82"/>
              <p:cNvSpPr>
                <a:spLocks/>
              </p:cNvSpPr>
              <p:nvPr/>
            </p:nvSpPr>
            <p:spPr bwMode="black">
              <a:xfrm>
                <a:off x="3065" y="2618"/>
                <a:ext cx="13" cy="16"/>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1" y="0"/>
                    </a:lnTo>
                    <a:lnTo>
                      <a:pt x="52"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331" name="Oval 83"/>
              <p:cNvSpPr>
                <a:spLocks noChangeArrowheads="1"/>
              </p:cNvSpPr>
              <p:nvPr/>
            </p:nvSpPr>
            <p:spPr bwMode="black">
              <a:xfrm>
                <a:off x="3072" y="261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32" name="Freeform 84"/>
              <p:cNvSpPr>
                <a:spLocks/>
              </p:cNvSpPr>
              <p:nvPr/>
            </p:nvSpPr>
            <p:spPr bwMode="black">
              <a:xfrm>
                <a:off x="3072" y="2613"/>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2"/>
                    </a:moveTo>
                    <a:lnTo>
                      <a:pt x="18" y="0"/>
                    </a:lnTo>
                    <a:lnTo>
                      <a:pt x="23" y="41"/>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333" name="Oval 85"/>
              <p:cNvSpPr>
                <a:spLocks noChangeArrowheads="1"/>
              </p:cNvSpPr>
              <p:nvPr/>
            </p:nvSpPr>
            <p:spPr bwMode="black">
              <a:xfrm>
                <a:off x="3080" y="2625"/>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34" name="Freeform 86"/>
              <p:cNvSpPr>
                <a:spLocks/>
              </p:cNvSpPr>
              <p:nvPr/>
            </p:nvSpPr>
            <p:spPr bwMode="black">
              <a:xfrm>
                <a:off x="3073" y="2616"/>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335" name="Oval 87"/>
              <p:cNvSpPr>
                <a:spLocks noChangeArrowheads="1"/>
              </p:cNvSpPr>
              <p:nvPr/>
            </p:nvSpPr>
            <p:spPr bwMode="black">
              <a:xfrm>
                <a:off x="3093" y="262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36" name="Freeform 88"/>
              <p:cNvSpPr>
                <a:spLocks/>
              </p:cNvSpPr>
              <p:nvPr/>
            </p:nvSpPr>
            <p:spPr bwMode="black">
              <a:xfrm>
                <a:off x="3084" y="2623"/>
                <a:ext cx="15"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37" name="Oval 89"/>
              <p:cNvSpPr>
                <a:spLocks noChangeArrowheads="1"/>
              </p:cNvSpPr>
              <p:nvPr/>
            </p:nvSpPr>
            <p:spPr bwMode="black">
              <a:xfrm>
                <a:off x="3233" y="258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38" name="Freeform 90"/>
              <p:cNvSpPr>
                <a:spLocks/>
              </p:cNvSpPr>
              <p:nvPr/>
            </p:nvSpPr>
            <p:spPr bwMode="black">
              <a:xfrm>
                <a:off x="3234" y="2586"/>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339" name="Oval 91"/>
              <p:cNvSpPr>
                <a:spLocks noChangeArrowheads="1"/>
              </p:cNvSpPr>
              <p:nvPr/>
            </p:nvSpPr>
            <p:spPr bwMode="black">
              <a:xfrm>
                <a:off x="3238" y="256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40" name="Freeform 92"/>
              <p:cNvSpPr>
                <a:spLocks/>
              </p:cNvSpPr>
              <p:nvPr/>
            </p:nvSpPr>
            <p:spPr bwMode="black">
              <a:xfrm>
                <a:off x="3233" y="2571"/>
                <a:ext cx="15"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7"/>
                    </a:moveTo>
                    <a:lnTo>
                      <a:pt x="17" y="0"/>
                    </a:lnTo>
                    <a:lnTo>
                      <a:pt x="58" y="10"/>
                    </a:lnTo>
                    <a:lnTo>
                      <a:pt x="40" y="78"/>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341" name="Oval 93"/>
              <p:cNvSpPr>
                <a:spLocks noChangeArrowheads="1"/>
              </p:cNvSpPr>
              <p:nvPr/>
            </p:nvSpPr>
            <p:spPr bwMode="black">
              <a:xfrm>
                <a:off x="3224" y="256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42" name="Freeform 94"/>
              <p:cNvSpPr>
                <a:spLocks/>
              </p:cNvSpPr>
              <p:nvPr/>
            </p:nvSpPr>
            <p:spPr bwMode="black">
              <a:xfrm>
                <a:off x="3228" y="2567"/>
                <a:ext cx="16"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343" name="Oval 95"/>
              <p:cNvSpPr>
                <a:spLocks noChangeArrowheads="1"/>
              </p:cNvSpPr>
              <p:nvPr/>
            </p:nvSpPr>
            <p:spPr bwMode="black">
              <a:xfrm>
                <a:off x="3220" y="258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44" name="Freeform 96"/>
              <p:cNvSpPr>
                <a:spLocks/>
              </p:cNvSpPr>
              <p:nvPr/>
            </p:nvSpPr>
            <p:spPr bwMode="black">
              <a:xfrm>
                <a:off x="3220" y="2573"/>
                <a:ext cx="14"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53" y="10"/>
                    </a:moveTo>
                    <a:lnTo>
                      <a:pt x="40" y="62"/>
                    </a:lnTo>
                    <a:lnTo>
                      <a:pt x="0" y="52"/>
                    </a:lnTo>
                    <a:lnTo>
                      <a:pt x="12"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345" name="Oval 97"/>
              <p:cNvSpPr>
                <a:spLocks noChangeArrowheads="1"/>
              </p:cNvSpPr>
              <p:nvPr/>
            </p:nvSpPr>
            <p:spPr bwMode="black">
              <a:xfrm>
                <a:off x="3217" y="258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46" name="Freeform 98"/>
              <p:cNvSpPr>
                <a:spLocks/>
              </p:cNvSpPr>
              <p:nvPr/>
            </p:nvSpPr>
            <p:spPr bwMode="black">
              <a:xfrm>
                <a:off x="3221" y="2582"/>
                <a:ext cx="5"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347" name="Oval 99"/>
              <p:cNvSpPr>
                <a:spLocks noChangeArrowheads="1"/>
              </p:cNvSpPr>
              <p:nvPr/>
            </p:nvSpPr>
            <p:spPr bwMode="black">
              <a:xfrm>
                <a:off x="3210" y="2571"/>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48" name="Freeform 100"/>
              <p:cNvSpPr>
                <a:spLocks/>
              </p:cNvSpPr>
              <p:nvPr/>
            </p:nvSpPr>
            <p:spPr bwMode="black">
              <a:xfrm>
                <a:off x="3210" y="2574"/>
                <a:ext cx="16" cy="16"/>
              </a:xfrm>
              <a:custGeom>
                <a:avLst/>
                <a:gdLst>
                  <a:gd name="T0" fmla="*/ 0 w 64"/>
                  <a:gd name="T1" fmla="*/ 0 h 66"/>
                  <a:gd name="T2" fmla="*/ 0 w 64"/>
                  <a:gd name="T3" fmla="*/ 0 h 66"/>
                  <a:gd name="T4" fmla="*/ 0 w 64"/>
                  <a:gd name="T5" fmla="*/ 0 h 66"/>
                  <a:gd name="T6" fmla="*/ 0 w 64"/>
                  <a:gd name="T7" fmla="*/ 0 h 66"/>
                  <a:gd name="T8" fmla="*/ 0 w 64"/>
                  <a:gd name="T9" fmla="*/ 0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28" y="66"/>
                    </a:moveTo>
                    <a:lnTo>
                      <a:pt x="0" y="20"/>
                    </a:lnTo>
                    <a:lnTo>
                      <a:pt x="36" y="0"/>
                    </a:lnTo>
                    <a:lnTo>
                      <a:pt x="64"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349" name="Oval 101"/>
              <p:cNvSpPr>
                <a:spLocks noChangeArrowheads="1"/>
              </p:cNvSpPr>
              <p:nvPr/>
            </p:nvSpPr>
            <p:spPr bwMode="black">
              <a:xfrm>
                <a:off x="3196" y="257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50" name="Freeform 102"/>
              <p:cNvSpPr>
                <a:spLocks/>
              </p:cNvSpPr>
              <p:nvPr/>
            </p:nvSpPr>
            <p:spPr bwMode="black">
              <a:xfrm>
                <a:off x="3200" y="2571"/>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351" name="Oval 103"/>
              <p:cNvSpPr>
                <a:spLocks noChangeArrowheads="1"/>
              </p:cNvSpPr>
              <p:nvPr/>
            </p:nvSpPr>
            <p:spPr bwMode="black">
              <a:xfrm>
                <a:off x="3205" y="258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52" name="Freeform 104"/>
              <p:cNvSpPr>
                <a:spLocks/>
              </p:cNvSpPr>
              <p:nvPr/>
            </p:nvSpPr>
            <p:spPr bwMode="black">
              <a:xfrm>
                <a:off x="3197" y="2576"/>
                <a:ext cx="17" cy="20"/>
              </a:xfrm>
              <a:custGeom>
                <a:avLst/>
                <a:gdLst>
                  <a:gd name="T0" fmla="*/ 0 w 72"/>
                  <a:gd name="T1" fmla="*/ 0 h 81"/>
                  <a:gd name="T2" fmla="*/ 0 w 72"/>
                  <a:gd name="T3" fmla="*/ 0 h 81"/>
                  <a:gd name="T4" fmla="*/ 0 w 72"/>
                  <a:gd name="T5" fmla="*/ 0 h 81"/>
                  <a:gd name="T6" fmla="*/ 0 w 72"/>
                  <a:gd name="T7" fmla="*/ 0 h 81"/>
                  <a:gd name="T8" fmla="*/ 0 w 72"/>
                  <a:gd name="T9" fmla="*/ 0 h 81"/>
                  <a:gd name="T10" fmla="*/ 0 60000 65536"/>
                  <a:gd name="T11" fmla="*/ 0 60000 65536"/>
                  <a:gd name="T12" fmla="*/ 0 60000 65536"/>
                  <a:gd name="T13" fmla="*/ 0 60000 65536"/>
                  <a:gd name="T14" fmla="*/ 0 60000 65536"/>
                  <a:gd name="T15" fmla="*/ 0 w 72"/>
                  <a:gd name="T16" fmla="*/ 0 h 81"/>
                  <a:gd name="T17" fmla="*/ 72 w 72"/>
                  <a:gd name="T18" fmla="*/ 81 h 81"/>
                </a:gdLst>
                <a:ahLst/>
                <a:cxnLst>
                  <a:cxn ang="T10">
                    <a:pos x="T0" y="T1"/>
                  </a:cxn>
                  <a:cxn ang="T11">
                    <a:pos x="T2" y="T3"/>
                  </a:cxn>
                  <a:cxn ang="T12">
                    <a:pos x="T4" y="T5"/>
                  </a:cxn>
                  <a:cxn ang="T13">
                    <a:pos x="T6" y="T7"/>
                  </a:cxn>
                  <a:cxn ang="T14">
                    <a:pos x="T8" y="T9"/>
                  </a:cxn>
                </a:cxnLst>
                <a:rect l="T15" t="T16" r="T17" b="T18"/>
                <a:pathLst>
                  <a:path w="72" h="81">
                    <a:moveTo>
                      <a:pt x="33" y="0"/>
                    </a:moveTo>
                    <a:lnTo>
                      <a:pt x="72"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353" name="Oval 105"/>
              <p:cNvSpPr>
                <a:spLocks noChangeArrowheads="1"/>
              </p:cNvSpPr>
              <p:nvPr/>
            </p:nvSpPr>
            <p:spPr bwMode="black">
              <a:xfrm>
                <a:off x="3201" y="2606"/>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54" name="Freeform 106"/>
              <p:cNvSpPr>
                <a:spLocks/>
              </p:cNvSpPr>
              <p:nvPr/>
            </p:nvSpPr>
            <p:spPr bwMode="black">
              <a:xfrm>
                <a:off x="3201" y="2592"/>
                <a:ext cx="14"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1" y="84"/>
                    </a:lnTo>
                    <a:lnTo>
                      <a:pt x="0" y="74"/>
                    </a:lnTo>
                    <a:lnTo>
                      <a:pt x="17"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355" name="Oval 107"/>
              <p:cNvSpPr>
                <a:spLocks noChangeArrowheads="1"/>
              </p:cNvSpPr>
              <p:nvPr/>
            </p:nvSpPr>
            <p:spPr bwMode="black">
              <a:xfrm>
                <a:off x="3215" y="260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56" name="Freeform 108"/>
              <p:cNvSpPr>
                <a:spLocks/>
              </p:cNvSpPr>
              <p:nvPr/>
            </p:nvSpPr>
            <p:spPr bwMode="black">
              <a:xfrm>
                <a:off x="3205" y="2604"/>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57" name="Oval 109"/>
              <p:cNvSpPr>
                <a:spLocks noChangeArrowheads="1"/>
              </p:cNvSpPr>
              <p:nvPr/>
            </p:nvSpPr>
            <p:spPr bwMode="black">
              <a:xfrm>
                <a:off x="3218" y="2590"/>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58" name="Freeform 110"/>
              <p:cNvSpPr>
                <a:spLocks/>
              </p:cNvSpPr>
              <p:nvPr/>
            </p:nvSpPr>
            <p:spPr bwMode="black">
              <a:xfrm>
                <a:off x="3215" y="2595"/>
                <a:ext cx="13" cy="15"/>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5"/>
                    </a:moveTo>
                    <a:lnTo>
                      <a:pt x="11" y="0"/>
                    </a:lnTo>
                    <a:lnTo>
                      <a:pt x="52" y="7"/>
                    </a:lnTo>
                    <a:lnTo>
                      <a:pt x="41" y="62"/>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359" name="Oval 111"/>
              <p:cNvSpPr>
                <a:spLocks noChangeArrowheads="1"/>
              </p:cNvSpPr>
              <p:nvPr/>
            </p:nvSpPr>
            <p:spPr bwMode="black">
              <a:xfrm>
                <a:off x="3222" y="259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60" name="Freeform 112"/>
              <p:cNvSpPr>
                <a:spLocks/>
              </p:cNvSpPr>
              <p:nvPr/>
            </p:nvSpPr>
            <p:spPr bwMode="black">
              <a:xfrm>
                <a:off x="3222" y="2590"/>
                <a:ext cx="6"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8"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361" name="Oval 113"/>
              <p:cNvSpPr>
                <a:spLocks noChangeArrowheads="1"/>
              </p:cNvSpPr>
              <p:nvPr/>
            </p:nvSpPr>
            <p:spPr bwMode="black">
              <a:xfrm>
                <a:off x="3229" y="260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62" name="Freeform 114"/>
              <p:cNvSpPr>
                <a:spLocks/>
              </p:cNvSpPr>
              <p:nvPr/>
            </p:nvSpPr>
            <p:spPr bwMode="black">
              <a:xfrm>
                <a:off x="3223" y="2592"/>
                <a:ext cx="16" cy="18"/>
              </a:xfrm>
              <a:custGeom>
                <a:avLst/>
                <a:gdLst>
                  <a:gd name="T0" fmla="*/ 0 w 64"/>
                  <a:gd name="T1" fmla="*/ 0 h 69"/>
                  <a:gd name="T2" fmla="*/ 0 w 64"/>
                  <a:gd name="T3" fmla="*/ 0 h 69"/>
                  <a:gd name="T4" fmla="*/ 0 w 64"/>
                  <a:gd name="T5" fmla="*/ 0 h 69"/>
                  <a:gd name="T6" fmla="*/ 0 w 64"/>
                  <a:gd name="T7" fmla="*/ 0 h 69"/>
                  <a:gd name="T8" fmla="*/ 0 w 64"/>
                  <a:gd name="T9" fmla="*/ 0 h 69"/>
                  <a:gd name="T10" fmla="*/ 0 60000 65536"/>
                  <a:gd name="T11" fmla="*/ 0 60000 65536"/>
                  <a:gd name="T12" fmla="*/ 0 60000 65536"/>
                  <a:gd name="T13" fmla="*/ 0 60000 65536"/>
                  <a:gd name="T14" fmla="*/ 0 60000 65536"/>
                  <a:gd name="T15" fmla="*/ 0 w 64"/>
                  <a:gd name="T16" fmla="*/ 0 h 69"/>
                  <a:gd name="T17" fmla="*/ 64 w 64"/>
                  <a:gd name="T18" fmla="*/ 69 h 69"/>
                </a:gdLst>
                <a:ahLst/>
                <a:cxnLst>
                  <a:cxn ang="T10">
                    <a:pos x="T0" y="T1"/>
                  </a:cxn>
                  <a:cxn ang="T11">
                    <a:pos x="T2" y="T3"/>
                  </a:cxn>
                  <a:cxn ang="T12">
                    <a:pos x="T4" y="T5"/>
                  </a:cxn>
                  <a:cxn ang="T13">
                    <a:pos x="T6" y="T7"/>
                  </a:cxn>
                  <a:cxn ang="T14">
                    <a:pos x="T8" y="T9"/>
                  </a:cxn>
                </a:cxnLst>
                <a:rect l="T15" t="T16" r="T17" b="T18"/>
                <a:pathLst>
                  <a:path w="64" h="69">
                    <a:moveTo>
                      <a:pt x="35" y="0"/>
                    </a:moveTo>
                    <a:lnTo>
                      <a:pt x="64"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363" name="Oval 115"/>
              <p:cNvSpPr>
                <a:spLocks noChangeArrowheads="1"/>
              </p:cNvSpPr>
              <p:nvPr/>
            </p:nvSpPr>
            <p:spPr bwMode="black">
              <a:xfrm>
                <a:off x="3243" y="260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64" name="Freeform 116"/>
              <p:cNvSpPr>
                <a:spLocks/>
              </p:cNvSpPr>
              <p:nvPr/>
            </p:nvSpPr>
            <p:spPr bwMode="black">
              <a:xfrm>
                <a:off x="3233" y="2600"/>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65" name="Oval 117"/>
              <p:cNvSpPr>
                <a:spLocks noChangeArrowheads="1"/>
              </p:cNvSpPr>
              <p:nvPr/>
            </p:nvSpPr>
            <p:spPr bwMode="black">
              <a:xfrm>
                <a:off x="3383" y="256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66" name="Freeform 118"/>
              <p:cNvSpPr>
                <a:spLocks/>
              </p:cNvSpPr>
              <p:nvPr/>
            </p:nvSpPr>
            <p:spPr bwMode="black">
              <a:xfrm>
                <a:off x="3383" y="2562"/>
                <a:ext cx="19" cy="22"/>
              </a:xfrm>
              <a:custGeom>
                <a:avLst/>
                <a:gdLst>
                  <a:gd name="T0" fmla="*/ 0 w 75"/>
                  <a:gd name="T1" fmla="*/ 0 h 86"/>
                  <a:gd name="T2" fmla="*/ 0 w 75"/>
                  <a:gd name="T3" fmla="*/ 0 h 86"/>
                  <a:gd name="T4" fmla="*/ 0 w 75"/>
                  <a:gd name="T5" fmla="*/ 0 h 86"/>
                  <a:gd name="T6" fmla="*/ 0 w 75"/>
                  <a:gd name="T7" fmla="*/ 0 h 86"/>
                  <a:gd name="T8" fmla="*/ 0 w 75"/>
                  <a:gd name="T9" fmla="*/ 0 h 86"/>
                  <a:gd name="T10" fmla="*/ 0 60000 65536"/>
                  <a:gd name="T11" fmla="*/ 0 60000 65536"/>
                  <a:gd name="T12" fmla="*/ 0 60000 65536"/>
                  <a:gd name="T13" fmla="*/ 0 60000 65536"/>
                  <a:gd name="T14" fmla="*/ 0 60000 65536"/>
                  <a:gd name="T15" fmla="*/ 0 w 75"/>
                  <a:gd name="T16" fmla="*/ 0 h 86"/>
                  <a:gd name="T17" fmla="*/ 75 w 75"/>
                  <a:gd name="T18" fmla="*/ 86 h 86"/>
                </a:gdLst>
                <a:ahLst/>
                <a:cxnLst>
                  <a:cxn ang="T10">
                    <a:pos x="T0" y="T1"/>
                  </a:cxn>
                  <a:cxn ang="T11">
                    <a:pos x="T2" y="T3"/>
                  </a:cxn>
                  <a:cxn ang="T12">
                    <a:pos x="T4" y="T5"/>
                  </a:cxn>
                  <a:cxn ang="T13">
                    <a:pos x="T6" y="T7"/>
                  </a:cxn>
                  <a:cxn ang="T14">
                    <a:pos x="T8" y="T9"/>
                  </a:cxn>
                </a:cxnLst>
                <a:rect l="T15" t="T16" r="T17" b="T18"/>
                <a:pathLst>
                  <a:path w="75" h="86">
                    <a:moveTo>
                      <a:pt x="39" y="86"/>
                    </a:moveTo>
                    <a:lnTo>
                      <a:pt x="0" y="23"/>
                    </a:lnTo>
                    <a:lnTo>
                      <a:pt x="35" y="0"/>
                    </a:lnTo>
                    <a:lnTo>
                      <a:pt x="75" y="63"/>
                    </a:lnTo>
                    <a:lnTo>
                      <a:pt x="39" y="86"/>
                    </a:lnTo>
                    <a:close/>
                  </a:path>
                </a:pathLst>
              </a:custGeom>
              <a:solidFill>
                <a:schemeClr val="folHlink"/>
              </a:solidFill>
              <a:ln w="9525">
                <a:solidFill>
                  <a:schemeClr val="tx1"/>
                </a:solidFill>
                <a:round/>
                <a:headEnd/>
                <a:tailEnd/>
              </a:ln>
            </p:spPr>
            <p:txBody>
              <a:bodyPr/>
              <a:lstStyle/>
              <a:p>
                <a:endParaRPr lang="en-US"/>
              </a:p>
            </p:txBody>
          </p:sp>
          <p:sp>
            <p:nvSpPr>
              <p:cNvPr id="81367" name="Oval 119"/>
              <p:cNvSpPr>
                <a:spLocks noChangeArrowheads="1"/>
              </p:cNvSpPr>
              <p:nvPr/>
            </p:nvSpPr>
            <p:spPr bwMode="black">
              <a:xfrm>
                <a:off x="3387" y="254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68" name="Freeform 120"/>
              <p:cNvSpPr>
                <a:spLocks/>
              </p:cNvSpPr>
              <p:nvPr/>
            </p:nvSpPr>
            <p:spPr bwMode="black">
              <a:xfrm>
                <a:off x="3383" y="2547"/>
                <a:ext cx="14" cy="20"/>
              </a:xfrm>
              <a:custGeom>
                <a:avLst/>
                <a:gdLst>
                  <a:gd name="T0" fmla="*/ 0 w 59"/>
                  <a:gd name="T1" fmla="*/ 0 h 78"/>
                  <a:gd name="T2" fmla="*/ 0 w 59"/>
                  <a:gd name="T3" fmla="*/ 0 h 78"/>
                  <a:gd name="T4" fmla="*/ 0 w 59"/>
                  <a:gd name="T5" fmla="*/ 0 h 78"/>
                  <a:gd name="T6" fmla="*/ 0 w 59"/>
                  <a:gd name="T7" fmla="*/ 0 h 78"/>
                  <a:gd name="T8" fmla="*/ 0 w 59"/>
                  <a:gd name="T9" fmla="*/ 0 h 78"/>
                  <a:gd name="T10" fmla="*/ 0 60000 65536"/>
                  <a:gd name="T11" fmla="*/ 0 60000 65536"/>
                  <a:gd name="T12" fmla="*/ 0 60000 65536"/>
                  <a:gd name="T13" fmla="*/ 0 60000 65536"/>
                  <a:gd name="T14" fmla="*/ 0 60000 65536"/>
                  <a:gd name="T15" fmla="*/ 0 w 59"/>
                  <a:gd name="T16" fmla="*/ 0 h 78"/>
                  <a:gd name="T17" fmla="*/ 59 w 59"/>
                  <a:gd name="T18" fmla="*/ 78 h 78"/>
                </a:gdLst>
                <a:ahLst/>
                <a:cxnLst>
                  <a:cxn ang="T10">
                    <a:pos x="T0" y="T1"/>
                  </a:cxn>
                  <a:cxn ang="T11">
                    <a:pos x="T2" y="T3"/>
                  </a:cxn>
                  <a:cxn ang="T12">
                    <a:pos x="T4" y="T5"/>
                  </a:cxn>
                  <a:cxn ang="T13">
                    <a:pos x="T6" y="T7"/>
                  </a:cxn>
                  <a:cxn ang="T14">
                    <a:pos x="T8" y="T9"/>
                  </a:cxn>
                </a:cxnLst>
                <a:rect l="T15" t="T16" r="T17" b="T18"/>
                <a:pathLst>
                  <a:path w="59" h="78">
                    <a:moveTo>
                      <a:pt x="0" y="68"/>
                    </a:moveTo>
                    <a:lnTo>
                      <a:pt x="18" y="0"/>
                    </a:lnTo>
                    <a:lnTo>
                      <a:pt x="59" y="10"/>
                    </a:lnTo>
                    <a:lnTo>
                      <a:pt x="41"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369" name="Oval 121"/>
              <p:cNvSpPr>
                <a:spLocks noChangeArrowheads="1"/>
              </p:cNvSpPr>
              <p:nvPr/>
            </p:nvSpPr>
            <p:spPr bwMode="black">
              <a:xfrm>
                <a:off x="3373" y="2545"/>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70" name="Freeform 122"/>
              <p:cNvSpPr>
                <a:spLocks/>
              </p:cNvSpPr>
              <p:nvPr/>
            </p:nvSpPr>
            <p:spPr bwMode="black">
              <a:xfrm>
                <a:off x="3377" y="2543"/>
                <a:ext cx="16"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371" name="Oval 123"/>
              <p:cNvSpPr>
                <a:spLocks noChangeArrowheads="1"/>
              </p:cNvSpPr>
              <p:nvPr/>
            </p:nvSpPr>
            <p:spPr bwMode="black">
              <a:xfrm>
                <a:off x="3370" y="255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72" name="Freeform 124"/>
              <p:cNvSpPr>
                <a:spLocks/>
              </p:cNvSpPr>
              <p:nvPr/>
            </p:nvSpPr>
            <p:spPr bwMode="black">
              <a:xfrm>
                <a:off x="3370" y="2549"/>
                <a:ext cx="13" cy="16"/>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60000 65536"/>
                  <a:gd name="T11" fmla="*/ 0 60000 65536"/>
                  <a:gd name="T12" fmla="*/ 0 60000 65536"/>
                  <a:gd name="T13" fmla="*/ 0 60000 65536"/>
                  <a:gd name="T14" fmla="*/ 0 60000 65536"/>
                  <a:gd name="T15" fmla="*/ 0 w 54"/>
                  <a:gd name="T16" fmla="*/ 0 h 63"/>
                  <a:gd name="T17" fmla="*/ 54 w 54"/>
                  <a:gd name="T18" fmla="*/ 63 h 63"/>
                </a:gdLst>
                <a:ahLst/>
                <a:cxnLst>
                  <a:cxn ang="T10">
                    <a:pos x="T0" y="T1"/>
                  </a:cxn>
                  <a:cxn ang="T11">
                    <a:pos x="T2" y="T3"/>
                  </a:cxn>
                  <a:cxn ang="T12">
                    <a:pos x="T4" y="T5"/>
                  </a:cxn>
                  <a:cxn ang="T13">
                    <a:pos x="T6" y="T7"/>
                  </a:cxn>
                  <a:cxn ang="T14">
                    <a:pos x="T8" y="T9"/>
                  </a:cxn>
                </a:cxnLst>
                <a:rect l="T15" t="T16" r="T17" b="T18"/>
                <a:pathLst>
                  <a:path w="54" h="63">
                    <a:moveTo>
                      <a:pt x="54" y="10"/>
                    </a:moveTo>
                    <a:lnTo>
                      <a:pt x="41" y="63"/>
                    </a:lnTo>
                    <a:lnTo>
                      <a:pt x="0" y="53"/>
                    </a:lnTo>
                    <a:lnTo>
                      <a:pt x="13" y="0"/>
                    </a:lnTo>
                    <a:lnTo>
                      <a:pt x="54" y="10"/>
                    </a:lnTo>
                    <a:close/>
                  </a:path>
                </a:pathLst>
              </a:custGeom>
              <a:solidFill>
                <a:schemeClr val="folHlink"/>
              </a:solidFill>
              <a:ln w="9525">
                <a:solidFill>
                  <a:schemeClr val="tx1"/>
                </a:solidFill>
                <a:round/>
                <a:headEnd/>
                <a:tailEnd/>
              </a:ln>
            </p:spPr>
            <p:txBody>
              <a:bodyPr/>
              <a:lstStyle/>
              <a:p>
                <a:endParaRPr lang="en-US"/>
              </a:p>
            </p:txBody>
          </p:sp>
          <p:sp>
            <p:nvSpPr>
              <p:cNvPr id="81373" name="Oval 125"/>
              <p:cNvSpPr>
                <a:spLocks noChangeArrowheads="1"/>
              </p:cNvSpPr>
              <p:nvPr/>
            </p:nvSpPr>
            <p:spPr bwMode="black">
              <a:xfrm>
                <a:off x="3366" y="255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74" name="Freeform 126"/>
              <p:cNvSpPr>
                <a:spLocks/>
              </p:cNvSpPr>
              <p:nvPr/>
            </p:nvSpPr>
            <p:spPr bwMode="black">
              <a:xfrm>
                <a:off x="3370" y="2559"/>
                <a:ext cx="6" cy="10"/>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60000 65536"/>
                  <a:gd name="T11" fmla="*/ 0 60000 65536"/>
                  <a:gd name="T12" fmla="*/ 0 60000 65536"/>
                  <a:gd name="T13" fmla="*/ 0 60000 65536"/>
                  <a:gd name="T14" fmla="*/ 0 60000 65536"/>
                  <a:gd name="T15" fmla="*/ 0 w 22"/>
                  <a:gd name="T16" fmla="*/ 0 h 44"/>
                  <a:gd name="T17" fmla="*/ 22 w 22"/>
                  <a:gd name="T18" fmla="*/ 44 h 44"/>
                </a:gdLst>
                <a:ahLst/>
                <a:cxnLst>
                  <a:cxn ang="T10">
                    <a:pos x="T0" y="T1"/>
                  </a:cxn>
                  <a:cxn ang="T11">
                    <a:pos x="T2" y="T3"/>
                  </a:cxn>
                  <a:cxn ang="T12">
                    <a:pos x="T4" y="T5"/>
                  </a:cxn>
                  <a:cxn ang="T13">
                    <a:pos x="T6" y="T7"/>
                  </a:cxn>
                  <a:cxn ang="T14">
                    <a:pos x="T8" y="T9"/>
                  </a:cxn>
                </a:cxnLst>
                <a:rect l="T15" t="T16" r="T17" b="T18"/>
                <a:pathLst>
                  <a:path w="22" h="44">
                    <a:moveTo>
                      <a:pt x="22" y="41"/>
                    </a:moveTo>
                    <a:lnTo>
                      <a:pt x="7" y="44"/>
                    </a:lnTo>
                    <a:lnTo>
                      <a:pt x="0" y="3"/>
                    </a:lnTo>
                    <a:lnTo>
                      <a:pt x="15" y="0"/>
                    </a:lnTo>
                    <a:lnTo>
                      <a:pt x="22" y="41"/>
                    </a:lnTo>
                    <a:close/>
                  </a:path>
                </a:pathLst>
              </a:custGeom>
              <a:solidFill>
                <a:schemeClr val="folHlink"/>
              </a:solidFill>
              <a:ln w="9525">
                <a:solidFill>
                  <a:schemeClr val="tx1"/>
                </a:solidFill>
                <a:round/>
                <a:headEnd/>
                <a:tailEnd/>
              </a:ln>
            </p:spPr>
            <p:txBody>
              <a:bodyPr/>
              <a:lstStyle/>
              <a:p>
                <a:endParaRPr lang="en-US"/>
              </a:p>
            </p:txBody>
          </p:sp>
          <p:sp>
            <p:nvSpPr>
              <p:cNvPr id="81375" name="Oval 127"/>
              <p:cNvSpPr>
                <a:spLocks noChangeArrowheads="1"/>
              </p:cNvSpPr>
              <p:nvPr/>
            </p:nvSpPr>
            <p:spPr bwMode="black">
              <a:xfrm>
                <a:off x="3359" y="254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76" name="Freeform 128"/>
              <p:cNvSpPr>
                <a:spLocks/>
              </p:cNvSpPr>
              <p:nvPr/>
            </p:nvSpPr>
            <p:spPr bwMode="black">
              <a:xfrm>
                <a:off x="3360" y="2550"/>
                <a:ext cx="16" cy="17"/>
              </a:xfrm>
              <a:custGeom>
                <a:avLst/>
                <a:gdLst>
                  <a:gd name="T0" fmla="*/ 0 w 63"/>
                  <a:gd name="T1" fmla="*/ 0 h 66"/>
                  <a:gd name="T2" fmla="*/ 0 w 63"/>
                  <a:gd name="T3" fmla="*/ 0 h 66"/>
                  <a:gd name="T4" fmla="*/ 0 w 63"/>
                  <a:gd name="T5" fmla="*/ 0 h 66"/>
                  <a:gd name="T6" fmla="*/ 0 w 63"/>
                  <a:gd name="T7" fmla="*/ 0 h 66"/>
                  <a:gd name="T8" fmla="*/ 0 w 63"/>
                  <a:gd name="T9" fmla="*/ 0 h 66"/>
                  <a:gd name="T10" fmla="*/ 0 60000 65536"/>
                  <a:gd name="T11" fmla="*/ 0 60000 65536"/>
                  <a:gd name="T12" fmla="*/ 0 60000 65536"/>
                  <a:gd name="T13" fmla="*/ 0 60000 65536"/>
                  <a:gd name="T14" fmla="*/ 0 60000 65536"/>
                  <a:gd name="T15" fmla="*/ 0 w 63"/>
                  <a:gd name="T16" fmla="*/ 0 h 66"/>
                  <a:gd name="T17" fmla="*/ 63 w 63"/>
                  <a:gd name="T18" fmla="*/ 66 h 66"/>
                </a:gdLst>
                <a:ahLst/>
                <a:cxnLst>
                  <a:cxn ang="T10">
                    <a:pos x="T0" y="T1"/>
                  </a:cxn>
                  <a:cxn ang="T11">
                    <a:pos x="T2" y="T3"/>
                  </a:cxn>
                  <a:cxn ang="T12">
                    <a:pos x="T4" y="T5"/>
                  </a:cxn>
                  <a:cxn ang="T13">
                    <a:pos x="T6" y="T7"/>
                  </a:cxn>
                  <a:cxn ang="T14">
                    <a:pos x="T8" y="T9"/>
                  </a:cxn>
                </a:cxnLst>
                <a:rect l="T15" t="T16" r="T17" b="T18"/>
                <a:pathLst>
                  <a:path w="63" h="66">
                    <a:moveTo>
                      <a:pt x="28" y="66"/>
                    </a:moveTo>
                    <a:lnTo>
                      <a:pt x="0" y="20"/>
                    </a:lnTo>
                    <a:lnTo>
                      <a:pt x="35" y="0"/>
                    </a:lnTo>
                    <a:lnTo>
                      <a:pt x="63"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377" name="Oval 129"/>
              <p:cNvSpPr>
                <a:spLocks noChangeArrowheads="1"/>
              </p:cNvSpPr>
              <p:nvPr/>
            </p:nvSpPr>
            <p:spPr bwMode="black">
              <a:xfrm>
                <a:off x="3345" y="255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78" name="Freeform 130"/>
              <p:cNvSpPr>
                <a:spLocks/>
              </p:cNvSpPr>
              <p:nvPr/>
            </p:nvSpPr>
            <p:spPr bwMode="black">
              <a:xfrm>
                <a:off x="3349" y="2548"/>
                <a:ext cx="16"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379" name="Oval 131"/>
              <p:cNvSpPr>
                <a:spLocks noChangeArrowheads="1"/>
              </p:cNvSpPr>
              <p:nvPr/>
            </p:nvSpPr>
            <p:spPr bwMode="black">
              <a:xfrm>
                <a:off x="3355" y="2564"/>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80" name="Freeform 132"/>
              <p:cNvSpPr>
                <a:spLocks/>
              </p:cNvSpPr>
              <p:nvPr/>
            </p:nvSpPr>
            <p:spPr bwMode="black">
              <a:xfrm>
                <a:off x="3346" y="2552"/>
                <a:ext cx="18" cy="20"/>
              </a:xfrm>
              <a:custGeom>
                <a:avLst/>
                <a:gdLst>
                  <a:gd name="T0" fmla="*/ 0 w 71"/>
                  <a:gd name="T1" fmla="*/ 0 h 80"/>
                  <a:gd name="T2" fmla="*/ 0 w 71"/>
                  <a:gd name="T3" fmla="*/ 0 h 80"/>
                  <a:gd name="T4" fmla="*/ 0 w 71"/>
                  <a:gd name="T5" fmla="*/ 0 h 80"/>
                  <a:gd name="T6" fmla="*/ 0 w 71"/>
                  <a:gd name="T7" fmla="*/ 0 h 80"/>
                  <a:gd name="T8" fmla="*/ 0 w 71"/>
                  <a:gd name="T9" fmla="*/ 0 h 80"/>
                  <a:gd name="T10" fmla="*/ 0 60000 65536"/>
                  <a:gd name="T11" fmla="*/ 0 60000 65536"/>
                  <a:gd name="T12" fmla="*/ 0 60000 65536"/>
                  <a:gd name="T13" fmla="*/ 0 60000 65536"/>
                  <a:gd name="T14" fmla="*/ 0 60000 65536"/>
                  <a:gd name="T15" fmla="*/ 0 w 71"/>
                  <a:gd name="T16" fmla="*/ 0 h 80"/>
                  <a:gd name="T17" fmla="*/ 71 w 71"/>
                  <a:gd name="T18" fmla="*/ 80 h 80"/>
                </a:gdLst>
                <a:ahLst/>
                <a:cxnLst>
                  <a:cxn ang="T10">
                    <a:pos x="T0" y="T1"/>
                  </a:cxn>
                  <a:cxn ang="T11">
                    <a:pos x="T2" y="T3"/>
                  </a:cxn>
                  <a:cxn ang="T12">
                    <a:pos x="T4" y="T5"/>
                  </a:cxn>
                  <a:cxn ang="T13">
                    <a:pos x="T6" y="T7"/>
                  </a:cxn>
                  <a:cxn ang="T14">
                    <a:pos x="T8" y="T9"/>
                  </a:cxn>
                </a:cxnLst>
                <a:rect l="T15" t="T16" r="T17" b="T18"/>
                <a:pathLst>
                  <a:path w="71" h="80">
                    <a:moveTo>
                      <a:pt x="33" y="0"/>
                    </a:moveTo>
                    <a:lnTo>
                      <a:pt x="71" y="57"/>
                    </a:lnTo>
                    <a:lnTo>
                      <a:pt x="38" y="80"/>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381" name="Oval 133"/>
              <p:cNvSpPr>
                <a:spLocks noChangeArrowheads="1"/>
              </p:cNvSpPr>
              <p:nvPr/>
            </p:nvSpPr>
            <p:spPr bwMode="black">
              <a:xfrm>
                <a:off x="3350" y="2583"/>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82" name="Freeform 134"/>
              <p:cNvSpPr>
                <a:spLocks/>
              </p:cNvSpPr>
              <p:nvPr/>
            </p:nvSpPr>
            <p:spPr bwMode="black">
              <a:xfrm>
                <a:off x="3350" y="2568"/>
                <a:ext cx="15"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0" y="84"/>
                    </a:lnTo>
                    <a:lnTo>
                      <a:pt x="0" y="74"/>
                    </a:lnTo>
                    <a:lnTo>
                      <a:pt x="16"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383" name="Oval 135"/>
              <p:cNvSpPr>
                <a:spLocks noChangeArrowheads="1"/>
              </p:cNvSpPr>
              <p:nvPr/>
            </p:nvSpPr>
            <p:spPr bwMode="black">
              <a:xfrm>
                <a:off x="3364" y="258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84" name="Freeform 136"/>
              <p:cNvSpPr>
                <a:spLocks/>
              </p:cNvSpPr>
              <p:nvPr/>
            </p:nvSpPr>
            <p:spPr bwMode="black">
              <a:xfrm>
                <a:off x="3355" y="2581"/>
                <a:ext cx="15"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85" name="Oval 137"/>
              <p:cNvSpPr>
                <a:spLocks noChangeArrowheads="1"/>
              </p:cNvSpPr>
              <p:nvPr/>
            </p:nvSpPr>
            <p:spPr bwMode="black">
              <a:xfrm>
                <a:off x="3367" y="256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86" name="Freeform 138"/>
              <p:cNvSpPr>
                <a:spLocks/>
              </p:cNvSpPr>
              <p:nvPr/>
            </p:nvSpPr>
            <p:spPr bwMode="black">
              <a:xfrm>
                <a:off x="3364" y="2571"/>
                <a:ext cx="13" cy="16"/>
              </a:xfrm>
              <a:custGeom>
                <a:avLst/>
                <a:gdLst>
                  <a:gd name="T0" fmla="*/ 0 w 53"/>
                  <a:gd name="T1" fmla="*/ 0 h 63"/>
                  <a:gd name="T2" fmla="*/ 0 w 53"/>
                  <a:gd name="T3" fmla="*/ 0 h 63"/>
                  <a:gd name="T4" fmla="*/ 0 w 53"/>
                  <a:gd name="T5" fmla="*/ 0 h 63"/>
                  <a:gd name="T6" fmla="*/ 0 w 53"/>
                  <a:gd name="T7" fmla="*/ 0 h 63"/>
                  <a:gd name="T8" fmla="*/ 0 w 53"/>
                  <a:gd name="T9" fmla="*/ 0 h 63"/>
                  <a:gd name="T10" fmla="*/ 0 60000 65536"/>
                  <a:gd name="T11" fmla="*/ 0 60000 65536"/>
                  <a:gd name="T12" fmla="*/ 0 60000 65536"/>
                  <a:gd name="T13" fmla="*/ 0 60000 65536"/>
                  <a:gd name="T14" fmla="*/ 0 60000 65536"/>
                  <a:gd name="T15" fmla="*/ 0 w 53"/>
                  <a:gd name="T16" fmla="*/ 0 h 63"/>
                  <a:gd name="T17" fmla="*/ 53 w 53"/>
                  <a:gd name="T18" fmla="*/ 63 h 63"/>
                </a:gdLst>
                <a:ahLst/>
                <a:cxnLst>
                  <a:cxn ang="T10">
                    <a:pos x="T0" y="T1"/>
                  </a:cxn>
                  <a:cxn ang="T11">
                    <a:pos x="T2" y="T3"/>
                  </a:cxn>
                  <a:cxn ang="T12">
                    <a:pos x="T4" y="T5"/>
                  </a:cxn>
                  <a:cxn ang="T13">
                    <a:pos x="T6" y="T7"/>
                  </a:cxn>
                  <a:cxn ang="T14">
                    <a:pos x="T8" y="T9"/>
                  </a:cxn>
                </a:cxnLst>
                <a:rect l="T15" t="T16" r="T17" b="T18"/>
                <a:pathLst>
                  <a:path w="53" h="63">
                    <a:moveTo>
                      <a:pt x="0" y="55"/>
                    </a:moveTo>
                    <a:lnTo>
                      <a:pt x="12" y="0"/>
                    </a:lnTo>
                    <a:lnTo>
                      <a:pt x="53"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387" name="Oval 139"/>
              <p:cNvSpPr>
                <a:spLocks noChangeArrowheads="1"/>
              </p:cNvSpPr>
              <p:nvPr/>
            </p:nvSpPr>
            <p:spPr bwMode="black">
              <a:xfrm>
                <a:off x="3371" y="2566"/>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88" name="Freeform 140"/>
              <p:cNvSpPr>
                <a:spLocks/>
              </p:cNvSpPr>
              <p:nvPr/>
            </p:nvSpPr>
            <p:spPr bwMode="black">
              <a:xfrm>
                <a:off x="3371" y="2566"/>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2"/>
                    </a:moveTo>
                    <a:lnTo>
                      <a:pt x="17" y="0"/>
                    </a:lnTo>
                    <a:lnTo>
                      <a:pt x="23" y="41"/>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389" name="Oval 141"/>
              <p:cNvSpPr>
                <a:spLocks noChangeArrowheads="1"/>
              </p:cNvSpPr>
              <p:nvPr/>
            </p:nvSpPr>
            <p:spPr bwMode="black">
              <a:xfrm>
                <a:off x="3379" y="257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390" name="Freeform 142"/>
              <p:cNvSpPr>
                <a:spLocks/>
              </p:cNvSpPr>
              <p:nvPr/>
            </p:nvSpPr>
            <p:spPr bwMode="black">
              <a:xfrm>
                <a:off x="3372" y="2569"/>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9"/>
                    </a:lnTo>
                    <a:lnTo>
                      <a:pt x="29" y="69"/>
                    </a:lnTo>
                    <a:lnTo>
                      <a:pt x="0" y="21"/>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391" name="Oval 143"/>
              <p:cNvSpPr>
                <a:spLocks noChangeArrowheads="1"/>
              </p:cNvSpPr>
              <p:nvPr/>
            </p:nvSpPr>
            <p:spPr bwMode="black">
              <a:xfrm>
                <a:off x="3392" y="2576"/>
                <a:ext cx="11" cy="10"/>
              </a:xfrm>
              <a:prstGeom prst="ellipse">
                <a:avLst/>
              </a:prstGeom>
              <a:solidFill>
                <a:schemeClr val="folHlink"/>
              </a:solidFill>
              <a:ln w="9525">
                <a:solidFill>
                  <a:schemeClr val="tx1"/>
                </a:solidFill>
                <a:round/>
                <a:headEnd/>
                <a:tailEnd/>
              </a:ln>
            </p:spPr>
            <p:txBody>
              <a:bodyPr/>
              <a:lstStyle/>
              <a:p>
                <a:endParaRPr lang="en-US"/>
              </a:p>
            </p:txBody>
          </p:sp>
          <p:sp>
            <p:nvSpPr>
              <p:cNvPr id="81392" name="Freeform 144"/>
              <p:cNvSpPr>
                <a:spLocks/>
              </p:cNvSpPr>
              <p:nvPr/>
            </p:nvSpPr>
            <p:spPr bwMode="black">
              <a:xfrm>
                <a:off x="3383" y="2576"/>
                <a:ext cx="15"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393" name="Oval 145"/>
              <p:cNvSpPr>
                <a:spLocks noChangeArrowheads="1"/>
              </p:cNvSpPr>
              <p:nvPr/>
            </p:nvSpPr>
            <p:spPr bwMode="black">
              <a:xfrm>
                <a:off x="3532" y="253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94" name="Freeform 146"/>
              <p:cNvSpPr>
                <a:spLocks/>
              </p:cNvSpPr>
              <p:nvPr/>
            </p:nvSpPr>
            <p:spPr bwMode="black">
              <a:xfrm>
                <a:off x="3533" y="2539"/>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39" y="87"/>
                    </a:moveTo>
                    <a:lnTo>
                      <a:pt x="0" y="23"/>
                    </a:lnTo>
                    <a:lnTo>
                      <a:pt x="35" y="0"/>
                    </a:lnTo>
                    <a:lnTo>
                      <a:pt x="75" y="64"/>
                    </a:lnTo>
                    <a:lnTo>
                      <a:pt x="39" y="87"/>
                    </a:lnTo>
                    <a:close/>
                  </a:path>
                </a:pathLst>
              </a:custGeom>
              <a:solidFill>
                <a:schemeClr val="folHlink"/>
              </a:solidFill>
              <a:ln w="9525">
                <a:solidFill>
                  <a:schemeClr val="tx1"/>
                </a:solidFill>
                <a:round/>
                <a:headEnd/>
                <a:tailEnd/>
              </a:ln>
            </p:spPr>
            <p:txBody>
              <a:bodyPr/>
              <a:lstStyle/>
              <a:p>
                <a:endParaRPr lang="en-US"/>
              </a:p>
            </p:txBody>
          </p:sp>
          <p:sp>
            <p:nvSpPr>
              <p:cNvPr id="81395" name="Oval 147"/>
              <p:cNvSpPr>
                <a:spLocks noChangeArrowheads="1"/>
              </p:cNvSpPr>
              <p:nvPr/>
            </p:nvSpPr>
            <p:spPr bwMode="black">
              <a:xfrm>
                <a:off x="3537" y="252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96" name="Freeform 148"/>
              <p:cNvSpPr>
                <a:spLocks/>
              </p:cNvSpPr>
              <p:nvPr/>
            </p:nvSpPr>
            <p:spPr bwMode="black">
              <a:xfrm>
                <a:off x="3532" y="2524"/>
                <a:ext cx="15" cy="19"/>
              </a:xfrm>
              <a:custGeom>
                <a:avLst/>
                <a:gdLst>
                  <a:gd name="T0" fmla="*/ 0 w 59"/>
                  <a:gd name="T1" fmla="*/ 0 h 78"/>
                  <a:gd name="T2" fmla="*/ 0 w 59"/>
                  <a:gd name="T3" fmla="*/ 0 h 78"/>
                  <a:gd name="T4" fmla="*/ 0 w 59"/>
                  <a:gd name="T5" fmla="*/ 0 h 78"/>
                  <a:gd name="T6" fmla="*/ 0 w 59"/>
                  <a:gd name="T7" fmla="*/ 0 h 78"/>
                  <a:gd name="T8" fmla="*/ 0 w 59"/>
                  <a:gd name="T9" fmla="*/ 0 h 78"/>
                  <a:gd name="T10" fmla="*/ 0 60000 65536"/>
                  <a:gd name="T11" fmla="*/ 0 60000 65536"/>
                  <a:gd name="T12" fmla="*/ 0 60000 65536"/>
                  <a:gd name="T13" fmla="*/ 0 60000 65536"/>
                  <a:gd name="T14" fmla="*/ 0 60000 65536"/>
                  <a:gd name="T15" fmla="*/ 0 w 59"/>
                  <a:gd name="T16" fmla="*/ 0 h 78"/>
                  <a:gd name="T17" fmla="*/ 59 w 59"/>
                  <a:gd name="T18" fmla="*/ 78 h 78"/>
                </a:gdLst>
                <a:ahLst/>
                <a:cxnLst>
                  <a:cxn ang="T10">
                    <a:pos x="T0" y="T1"/>
                  </a:cxn>
                  <a:cxn ang="T11">
                    <a:pos x="T2" y="T3"/>
                  </a:cxn>
                  <a:cxn ang="T12">
                    <a:pos x="T4" y="T5"/>
                  </a:cxn>
                  <a:cxn ang="T13">
                    <a:pos x="T6" y="T7"/>
                  </a:cxn>
                  <a:cxn ang="T14">
                    <a:pos x="T8" y="T9"/>
                  </a:cxn>
                </a:cxnLst>
                <a:rect l="T15" t="T16" r="T17" b="T18"/>
                <a:pathLst>
                  <a:path w="59" h="78">
                    <a:moveTo>
                      <a:pt x="0" y="68"/>
                    </a:moveTo>
                    <a:lnTo>
                      <a:pt x="18" y="0"/>
                    </a:lnTo>
                    <a:lnTo>
                      <a:pt x="59" y="10"/>
                    </a:lnTo>
                    <a:lnTo>
                      <a:pt x="41"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397" name="Oval 149"/>
              <p:cNvSpPr>
                <a:spLocks noChangeArrowheads="1"/>
              </p:cNvSpPr>
              <p:nvPr/>
            </p:nvSpPr>
            <p:spPr bwMode="black">
              <a:xfrm>
                <a:off x="3523" y="252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398" name="Freeform 150"/>
              <p:cNvSpPr>
                <a:spLocks/>
              </p:cNvSpPr>
              <p:nvPr/>
            </p:nvSpPr>
            <p:spPr bwMode="black">
              <a:xfrm>
                <a:off x="3527" y="2520"/>
                <a:ext cx="16" cy="12"/>
              </a:xfrm>
              <a:custGeom>
                <a:avLst/>
                <a:gdLst>
                  <a:gd name="T0" fmla="*/ 0 w 64"/>
                  <a:gd name="T1" fmla="*/ 0 h 49"/>
                  <a:gd name="T2" fmla="*/ 0 w 64"/>
                  <a:gd name="T3" fmla="*/ 0 h 49"/>
                  <a:gd name="T4" fmla="*/ 0 w 64"/>
                  <a:gd name="T5" fmla="*/ 0 h 49"/>
                  <a:gd name="T6" fmla="*/ 0 w 64"/>
                  <a:gd name="T7" fmla="*/ 0 h 49"/>
                  <a:gd name="T8" fmla="*/ 0 w 64"/>
                  <a:gd name="T9" fmla="*/ 0 h 49"/>
                  <a:gd name="T10" fmla="*/ 0 60000 65536"/>
                  <a:gd name="T11" fmla="*/ 0 60000 65536"/>
                  <a:gd name="T12" fmla="*/ 0 60000 65536"/>
                  <a:gd name="T13" fmla="*/ 0 60000 65536"/>
                  <a:gd name="T14" fmla="*/ 0 60000 65536"/>
                  <a:gd name="T15" fmla="*/ 0 w 64"/>
                  <a:gd name="T16" fmla="*/ 0 h 49"/>
                  <a:gd name="T17" fmla="*/ 64 w 64"/>
                  <a:gd name="T18" fmla="*/ 49 h 49"/>
                </a:gdLst>
                <a:ahLst/>
                <a:cxnLst>
                  <a:cxn ang="T10">
                    <a:pos x="T0" y="T1"/>
                  </a:cxn>
                  <a:cxn ang="T11">
                    <a:pos x="T2" y="T3"/>
                  </a:cxn>
                  <a:cxn ang="T12">
                    <a:pos x="T4" y="T5"/>
                  </a:cxn>
                  <a:cxn ang="T13">
                    <a:pos x="T6" y="T7"/>
                  </a:cxn>
                  <a:cxn ang="T14">
                    <a:pos x="T8" y="T9"/>
                  </a:cxn>
                </a:cxnLst>
                <a:rect l="T15" t="T16" r="T17" b="T18"/>
                <a:pathLst>
                  <a:path w="64" h="49">
                    <a:moveTo>
                      <a:pt x="64" y="40"/>
                    </a:moveTo>
                    <a:lnTo>
                      <a:pt x="8" y="49"/>
                    </a:lnTo>
                    <a:lnTo>
                      <a:pt x="0" y="8"/>
                    </a:lnTo>
                    <a:lnTo>
                      <a:pt x="56" y="0"/>
                    </a:lnTo>
                    <a:lnTo>
                      <a:pt x="64" y="40"/>
                    </a:lnTo>
                    <a:close/>
                  </a:path>
                </a:pathLst>
              </a:custGeom>
              <a:solidFill>
                <a:schemeClr val="folHlink"/>
              </a:solidFill>
              <a:ln w="9525">
                <a:solidFill>
                  <a:schemeClr val="tx1"/>
                </a:solidFill>
                <a:round/>
                <a:headEnd/>
                <a:tailEnd/>
              </a:ln>
            </p:spPr>
            <p:txBody>
              <a:bodyPr/>
              <a:lstStyle/>
              <a:p>
                <a:endParaRPr lang="en-US"/>
              </a:p>
            </p:txBody>
          </p:sp>
          <p:sp>
            <p:nvSpPr>
              <p:cNvPr id="81399" name="Oval 151"/>
              <p:cNvSpPr>
                <a:spLocks noChangeArrowheads="1"/>
              </p:cNvSpPr>
              <p:nvPr/>
            </p:nvSpPr>
            <p:spPr bwMode="black">
              <a:xfrm>
                <a:off x="3520" y="253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00" name="Freeform 152"/>
              <p:cNvSpPr>
                <a:spLocks/>
              </p:cNvSpPr>
              <p:nvPr/>
            </p:nvSpPr>
            <p:spPr bwMode="black">
              <a:xfrm>
                <a:off x="3520" y="2526"/>
                <a:ext cx="13" cy="16"/>
              </a:xfrm>
              <a:custGeom>
                <a:avLst/>
                <a:gdLst>
                  <a:gd name="T0" fmla="*/ 0 w 54"/>
                  <a:gd name="T1" fmla="*/ 0 h 62"/>
                  <a:gd name="T2" fmla="*/ 0 w 54"/>
                  <a:gd name="T3" fmla="*/ 0 h 62"/>
                  <a:gd name="T4" fmla="*/ 0 w 54"/>
                  <a:gd name="T5" fmla="*/ 0 h 62"/>
                  <a:gd name="T6" fmla="*/ 0 w 54"/>
                  <a:gd name="T7" fmla="*/ 0 h 62"/>
                  <a:gd name="T8" fmla="*/ 0 w 54"/>
                  <a:gd name="T9" fmla="*/ 0 h 62"/>
                  <a:gd name="T10" fmla="*/ 0 60000 65536"/>
                  <a:gd name="T11" fmla="*/ 0 60000 65536"/>
                  <a:gd name="T12" fmla="*/ 0 60000 65536"/>
                  <a:gd name="T13" fmla="*/ 0 60000 65536"/>
                  <a:gd name="T14" fmla="*/ 0 60000 65536"/>
                  <a:gd name="T15" fmla="*/ 0 w 54"/>
                  <a:gd name="T16" fmla="*/ 0 h 62"/>
                  <a:gd name="T17" fmla="*/ 54 w 54"/>
                  <a:gd name="T18" fmla="*/ 62 h 62"/>
                </a:gdLst>
                <a:ahLst/>
                <a:cxnLst>
                  <a:cxn ang="T10">
                    <a:pos x="T0" y="T1"/>
                  </a:cxn>
                  <a:cxn ang="T11">
                    <a:pos x="T2" y="T3"/>
                  </a:cxn>
                  <a:cxn ang="T12">
                    <a:pos x="T4" y="T5"/>
                  </a:cxn>
                  <a:cxn ang="T13">
                    <a:pos x="T6" y="T7"/>
                  </a:cxn>
                  <a:cxn ang="T14">
                    <a:pos x="T8" y="T9"/>
                  </a:cxn>
                </a:cxnLst>
                <a:rect l="T15" t="T16" r="T17" b="T18"/>
                <a:pathLst>
                  <a:path w="54" h="62">
                    <a:moveTo>
                      <a:pt x="54" y="10"/>
                    </a:moveTo>
                    <a:lnTo>
                      <a:pt x="41" y="62"/>
                    </a:lnTo>
                    <a:lnTo>
                      <a:pt x="0" y="52"/>
                    </a:lnTo>
                    <a:lnTo>
                      <a:pt x="13" y="0"/>
                    </a:lnTo>
                    <a:lnTo>
                      <a:pt x="54" y="10"/>
                    </a:lnTo>
                    <a:close/>
                  </a:path>
                </a:pathLst>
              </a:custGeom>
              <a:solidFill>
                <a:schemeClr val="folHlink"/>
              </a:solidFill>
              <a:ln w="9525">
                <a:solidFill>
                  <a:schemeClr val="tx1"/>
                </a:solidFill>
                <a:round/>
                <a:headEnd/>
                <a:tailEnd/>
              </a:ln>
            </p:spPr>
            <p:txBody>
              <a:bodyPr/>
              <a:lstStyle/>
              <a:p>
                <a:endParaRPr lang="en-US"/>
              </a:p>
            </p:txBody>
          </p:sp>
          <p:sp>
            <p:nvSpPr>
              <p:cNvPr id="81401" name="Oval 153"/>
              <p:cNvSpPr>
                <a:spLocks noChangeArrowheads="1"/>
              </p:cNvSpPr>
              <p:nvPr/>
            </p:nvSpPr>
            <p:spPr bwMode="black">
              <a:xfrm>
                <a:off x="3516" y="253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02" name="Freeform 154"/>
              <p:cNvSpPr>
                <a:spLocks/>
              </p:cNvSpPr>
              <p:nvPr/>
            </p:nvSpPr>
            <p:spPr bwMode="black">
              <a:xfrm>
                <a:off x="3520" y="2535"/>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6"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403" name="Oval 155"/>
              <p:cNvSpPr>
                <a:spLocks noChangeArrowheads="1"/>
              </p:cNvSpPr>
              <p:nvPr/>
            </p:nvSpPr>
            <p:spPr bwMode="black">
              <a:xfrm>
                <a:off x="3509" y="2524"/>
                <a:ext cx="10" cy="11"/>
              </a:xfrm>
              <a:prstGeom prst="ellipse">
                <a:avLst/>
              </a:prstGeom>
              <a:solidFill>
                <a:schemeClr val="folHlink"/>
              </a:solidFill>
              <a:ln w="9525">
                <a:solidFill>
                  <a:schemeClr val="tx1"/>
                </a:solidFill>
                <a:round/>
                <a:headEnd/>
                <a:tailEnd/>
              </a:ln>
            </p:spPr>
            <p:txBody>
              <a:bodyPr/>
              <a:lstStyle/>
              <a:p>
                <a:endParaRPr lang="en-US"/>
              </a:p>
            </p:txBody>
          </p:sp>
          <p:sp>
            <p:nvSpPr>
              <p:cNvPr id="81404" name="Freeform 156"/>
              <p:cNvSpPr>
                <a:spLocks/>
              </p:cNvSpPr>
              <p:nvPr/>
            </p:nvSpPr>
            <p:spPr bwMode="black">
              <a:xfrm>
                <a:off x="3509" y="2527"/>
                <a:ext cx="16" cy="17"/>
              </a:xfrm>
              <a:custGeom>
                <a:avLst/>
                <a:gdLst>
                  <a:gd name="T0" fmla="*/ 0 w 63"/>
                  <a:gd name="T1" fmla="*/ 0 h 66"/>
                  <a:gd name="T2" fmla="*/ 0 w 63"/>
                  <a:gd name="T3" fmla="*/ 0 h 66"/>
                  <a:gd name="T4" fmla="*/ 0 w 63"/>
                  <a:gd name="T5" fmla="*/ 0 h 66"/>
                  <a:gd name="T6" fmla="*/ 0 w 63"/>
                  <a:gd name="T7" fmla="*/ 0 h 66"/>
                  <a:gd name="T8" fmla="*/ 0 w 63"/>
                  <a:gd name="T9" fmla="*/ 0 h 66"/>
                  <a:gd name="T10" fmla="*/ 0 60000 65536"/>
                  <a:gd name="T11" fmla="*/ 0 60000 65536"/>
                  <a:gd name="T12" fmla="*/ 0 60000 65536"/>
                  <a:gd name="T13" fmla="*/ 0 60000 65536"/>
                  <a:gd name="T14" fmla="*/ 0 60000 65536"/>
                  <a:gd name="T15" fmla="*/ 0 w 63"/>
                  <a:gd name="T16" fmla="*/ 0 h 66"/>
                  <a:gd name="T17" fmla="*/ 63 w 63"/>
                  <a:gd name="T18" fmla="*/ 66 h 66"/>
                </a:gdLst>
                <a:ahLst/>
                <a:cxnLst>
                  <a:cxn ang="T10">
                    <a:pos x="T0" y="T1"/>
                  </a:cxn>
                  <a:cxn ang="T11">
                    <a:pos x="T2" y="T3"/>
                  </a:cxn>
                  <a:cxn ang="T12">
                    <a:pos x="T4" y="T5"/>
                  </a:cxn>
                  <a:cxn ang="T13">
                    <a:pos x="T6" y="T7"/>
                  </a:cxn>
                  <a:cxn ang="T14">
                    <a:pos x="T8" y="T9"/>
                  </a:cxn>
                </a:cxnLst>
                <a:rect l="T15" t="T16" r="T17" b="T18"/>
                <a:pathLst>
                  <a:path w="63" h="66">
                    <a:moveTo>
                      <a:pt x="27" y="66"/>
                    </a:moveTo>
                    <a:lnTo>
                      <a:pt x="0" y="20"/>
                    </a:lnTo>
                    <a:lnTo>
                      <a:pt x="35" y="0"/>
                    </a:lnTo>
                    <a:lnTo>
                      <a:pt x="63" y="46"/>
                    </a:lnTo>
                    <a:lnTo>
                      <a:pt x="27" y="66"/>
                    </a:lnTo>
                    <a:close/>
                  </a:path>
                </a:pathLst>
              </a:custGeom>
              <a:solidFill>
                <a:schemeClr val="folHlink"/>
              </a:solidFill>
              <a:ln w="9525">
                <a:solidFill>
                  <a:schemeClr val="tx1"/>
                </a:solidFill>
                <a:round/>
                <a:headEnd/>
                <a:tailEnd/>
              </a:ln>
            </p:spPr>
            <p:txBody>
              <a:bodyPr/>
              <a:lstStyle/>
              <a:p>
                <a:endParaRPr lang="en-US"/>
              </a:p>
            </p:txBody>
          </p:sp>
          <p:sp>
            <p:nvSpPr>
              <p:cNvPr id="81405" name="Oval 157"/>
              <p:cNvSpPr>
                <a:spLocks noChangeArrowheads="1"/>
              </p:cNvSpPr>
              <p:nvPr/>
            </p:nvSpPr>
            <p:spPr bwMode="black">
              <a:xfrm>
                <a:off x="3495" y="252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06" name="Freeform 158"/>
              <p:cNvSpPr>
                <a:spLocks/>
              </p:cNvSpPr>
              <p:nvPr/>
            </p:nvSpPr>
            <p:spPr bwMode="black">
              <a:xfrm>
                <a:off x="3499" y="2524"/>
                <a:ext cx="16"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407" name="Oval 159"/>
              <p:cNvSpPr>
                <a:spLocks noChangeArrowheads="1"/>
              </p:cNvSpPr>
              <p:nvPr/>
            </p:nvSpPr>
            <p:spPr bwMode="black">
              <a:xfrm>
                <a:off x="3504" y="254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08" name="Freeform 160"/>
              <p:cNvSpPr>
                <a:spLocks/>
              </p:cNvSpPr>
              <p:nvPr/>
            </p:nvSpPr>
            <p:spPr bwMode="black">
              <a:xfrm>
                <a:off x="3496" y="2529"/>
                <a:ext cx="18" cy="20"/>
              </a:xfrm>
              <a:custGeom>
                <a:avLst/>
                <a:gdLst>
                  <a:gd name="T0" fmla="*/ 0 w 71"/>
                  <a:gd name="T1" fmla="*/ 0 h 81"/>
                  <a:gd name="T2" fmla="*/ 0 w 71"/>
                  <a:gd name="T3" fmla="*/ 0 h 81"/>
                  <a:gd name="T4" fmla="*/ 0 w 71"/>
                  <a:gd name="T5" fmla="*/ 0 h 81"/>
                  <a:gd name="T6" fmla="*/ 0 w 71"/>
                  <a:gd name="T7" fmla="*/ 0 h 81"/>
                  <a:gd name="T8" fmla="*/ 0 w 71"/>
                  <a:gd name="T9" fmla="*/ 0 h 81"/>
                  <a:gd name="T10" fmla="*/ 0 60000 65536"/>
                  <a:gd name="T11" fmla="*/ 0 60000 65536"/>
                  <a:gd name="T12" fmla="*/ 0 60000 65536"/>
                  <a:gd name="T13" fmla="*/ 0 60000 65536"/>
                  <a:gd name="T14" fmla="*/ 0 60000 65536"/>
                  <a:gd name="T15" fmla="*/ 0 w 71"/>
                  <a:gd name="T16" fmla="*/ 0 h 81"/>
                  <a:gd name="T17" fmla="*/ 71 w 71"/>
                  <a:gd name="T18" fmla="*/ 81 h 81"/>
                </a:gdLst>
                <a:ahLst/>
                <a:cxnLst>
                  <a:cxn ang="T10">
                    <a:pos x="T0" y="T1"/>
                  </a:cxn>
                  <a:cxn ang="T11">
                    <a:pos x="T2" y="T3"/>
                  </a:cxn>
                  <a:cxn ang="T12">
                    <a:pos x="T4" y="T5"/>
                  </a:cxn>
                  <a:cxn ang="T13">
                    <a:pos x="T6" y="T7"/>
                  </a:cxn>
                  <a:cxn ang="T14">
                    <a:pos x="T8" y="T9"/>
                  </a:cxn>
                </a:cxnLst>
                <a:rect l="T15" t="T16" r="T17" b="T18"/>
                <a:pathLst>
                  <a:path w="71" h="81">
                    <a:moveTo>
                      <a:pt x="33" y="0"/>
                    </a:moveTo>
                    <a:lnTo>
                      <a:pt x="71"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409" name="Oval 161"/>
              <p:cNvSpPr>
                <a:spLocks noChangeArrowheads="1"/>
              </p:cNvSpPr>
              <p:nvPr/>
            </p:nvSpPr>
            <p:spPr bwMode="black">
              <a:xfrm>
                <a:off x="3500" y="256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10" name="Freeform 162"/>
              <p:cNvSpPr>
                <a:spLocks/>
              </p:cNvSpPr>
              <p:nvPr/>
            </p:nvSpPr>
            <p:spPr bwMode="black">
              <a:xfrm>
                <a:off x="3500" y="2545"/>
                <a:ext cx="14" cy="21"/>
              </a:xfrm>
              <a:custGeom>
                <a:avLst/>
                <a:gdLst>
                  <a:gd name="T0" fmla="*/ 0 w 57"/>
                  <a:gd name="T1" fmla="*/ 0 h 85"/>
                  <a:gd name="T2" fmla="*/ 0 w 57"/>
                  <a:gd name="T3" fmla="*/ 0 h 85"/>
                  <a:gd name="T4" fmla="*/ 0 w 57"/>
                  <a:gd name="T5" fmla="*/ 0 h 85"/>
                  <a:gd name="T6" fmla="*/ 0 w 57"/>
                  <a:gd name="T7" fmla="*/ 0 h 85"/>
                  <a:gd name="T8" fmla="*/ 0 w 57"/>
                  <a:gd name="T9" fmla="*/ 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57" y="10"/>
                    </a:moveTo>
                    <a:lnTo>
                      <a:pt x="40" y="85"/>
                    </a:lnTo>
                    <a:lnTo>
                      <a:pt x="0" y="74"/>
                    </a:lnTo>
                    <a:lnTo>
                      <a:pt x="16"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411" name="Oval 163"/>
              <p:cNvSpPr>
                <a:spLocks noChangeArrowheads="1"/>
              </p:cNvSpPr>
              <p:nvPr/>
            </p:nvSpPr>
            <p:spPr bwMode="black">
              <a:xfrm>
                <a:off x="3514" y="255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12" name="Freeform 164"/>
              <p:cNvSpPr>
                <a:spLocks/>
              </p:cNvSpPr>
              <p:nvPr/>
            </p:nvSpPr>
            <p:spPr bwMode="black">
              <a:xfrm>
                <a:off x="3504" y="2557"/>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413" name="Oval 165"/>
              <p:cNvSpPr>
                <a:spLocks noChangeArrowheads="1"/>
              </p:cNvSpPr>
              <p:nvPr/>
            </p:nvSpPr>
            <p:spPr bwMode="black">
              <a:xfrm>
                <a:off x="3517" y="254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14" name="Freeform 166"/>
              <p:cNvSpPr>
                <a:spLocks/>
              </p:cNvSpPr>
              <p:nvPr/>
            </p:nvSpPr>
            <p:spPr bwMode="black">
              <a:xfrm>
                <a:off x="3514" y="2548"/>
                <a:ext cx="13" cy="15"/>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5"/>
                    </a:moveTo>
                    <a:lnTo>
                      <a:pt x="12" y="0"/>
                    </a:lnTo>
                    <a:lnTo>
                      <a:pt x="52" y="7"/>
                    </a:lnTo>
                    <a:lnTo>
                      <a:pt x="41" y="62"/>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415" name="Oval 167"/>
              <p:cNvSpPr>
                <a:spLocks noChangeArrowheads="1"/>
              </p:cNvSpPr>
              <p:nvPr/>
            </p:nvSpPr>
            <p:spPr bwMode="black">
              <a:xfrm>
                <a:off x="3521" y="254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16" name="Freeform 168"/>
              <p:cNvSpPr>
                <a:spLocks/>
              </p:cNvSpPr>
              <p:nvPr/>
            </p:nvSpPr>
            <p:spPr bwMode="black">
              <a:xfrm>
                <a:off x="3521" y="2543"/>
                <a:ext cx="6" cy="11"/>
              </a:xfrm>
              <a:custGeom>
                <a:avLst/>
                <a:gdLst>
                  <a:gd name="T0" fmla="*/ 0 w 22"/>
                  <a:gd name="T1" fmla="*/ 0 h 43"/>
                  <a:gd name="T2" fmla="*/ 0 w 22"/>
                  <a:gd name="T3" fmla="*/ 0 h 43"/>
                  <a:gd name="T4" fmla="*/ 0 w 22"/>
                  <a:gd name="T5" fmla="*/ 0 h 43"/>
                  <a:gd name="T6" fmla="*/ 0 w 22"/>
                  <a:gd name="T7" fmla="*/ 0 h 43"/>
                  <a:gd name="T8" fmla="*/ 0 w 22"/>
                  <a:gd name="T9" fmla="*/ 0 h 43"/>
                  <a:gd name="T10" fmla="*/ 0 60000 65536"/>
                  <a:gd name="T11" fmla="*/ 0 60000 65536"/>
                  <a:gd name="T12" fmla="*/ 0 60000 65536"/>
                  <a:gd name="T13" fmla="*/ 0 60000 65536"/>
                  <a:gd name="T14" fmla="*/ 0 60000 65536"/>
                  <a:gd name="T15" fmla="*/ 0 w 22"/>
                  <a:gd name="T16" fmla="*/ 0 h 43"/>
                  <a:gd name="T17" fmla="*/ 22 w 22"/>
                  <a:gd name="T18" fmla="*/ 43 h 43"/>
                </a:gdLst>
                <a:ahLst/>
                <a:cxnLst>
                  <a:cxn ang="T10">
                    <a:pos x="T0" y="T1"/>
                  </a:cxn>
                  <a:cxn ang="T11">
                    <a:pos x="T2" y="T3"/>
                  </a:cxn>
                  <a:cxn ang="T12">
                    <a:pos x="T4" y="T5"/>
                  </a:cxn>
                  <a:cxn ang="T13">
                    <a:pos x="T6" y="T7"/>
                  </a:cxn>
                  <a:cxn ang="T14">
                    <a:pos x="T8" y="T9"/>
                  </a:cxn>
                </a:cxnLst>
                <a:rect l="T15" t="T16" r="T17" b="T18"/>
                <a:pathLst>
                  <a:path w="22" h="43">
                    <a:moveTo>
                      <a:pt x="0" y="2"/>
                    </a:moveTo>
                    <a:lnTo>
                      <a:pt x="17" y="0"/>
                    </a:lnTo>
                    <a:lnTo>
                      <a:pt x="22" y="40"/>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417" name="Oval 169"/>
              <p:cNvSpPr>
                <a:spLocks noChangeArrowheads="1"/>
              </p:cNvSpPr>
              <p:nvPr/>
            </p:nvSpPr>
            <p:spPr bwMode="black">
              <a:xfrm>
                <a:off x="3528" y="2555"/>
                <a:ext cx="11" cy="10"/>
              </a:xfrm>
              <a:prstGeom prst="ellipse">
                <a:avLst/>
              </a:prstGeom>
              <a:solidFill>
                <a:schemeClr val="folHlink"/>
              </a:solidFill>
              <a:ln w="9525">
                <a:solidFill>
                  <a:schemeClr val="tx1"/>
                </a:solidFill>
                <a:round/>
                <a:headEnd/>
                <a:tailEnd/>
              </a:ln>
            </p:spPr>
            <p:txBody>
              <a:bodyPr/>
              <a:lstStyle/>
              <a:p>
                <a:endParaRPr lang="en-US"/>
              </a:p>
            </p:txBody>
          </p:sp>
          <p:sp>
            <p:nvSpPr>
              <p:cNvPr id="81418" name="Freeform 170"/>
              <p:cNvSpPr>
                <a:spLocks/>
              </p:cNvSpPr>
              <p:nvPr/>
            </p:nvSpPr>
            <p:spPr bwMode="black">
              <a:xfrm>
                <a:off x="3522" y="2545"/>
                <a:ext cx="16" cy="18"/>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8"/>
                    </a:lnTo>
                    <a:lnTo>
                      <a:pt x="29" y="69"/>
                    </a:lnTo>
                    <a:lnTo>
                      <a:pt x="0" y="20"/>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419" name="Oval 171"/>
              <p:cNvSpPr>
                <a:spLocks noChangeArrowheads="1"/>
              </p:cNvSpPr>
              <p:nvPr/>
            </p:nvSpPr>
            <p:spPr bwMode="black">
              <a:xfrm>
                <a:off x="3542" y="255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20" name="Freeform 172"/>
              <p:cNvSpPr>
                <a:spLocks/>
              </p:cNvSpPr>
              <p:nvPr/>
            </p:nvSpPr>
            <p:spPr bwMode="black">
              <a:xfrm>
                <a:off x="3533" y="2553"/>
                <a:ext cx="15"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421" name="Oval 173"/>
              <p:cNvSpPr>
                <a:spLocks noChangeArrowheads="1"/>
              </p:cNvSpPr>
              <p:nvPr/>
            </p:nvSpPr>
            <p:spPr bwMode="black">
              <a:xfrm>
                <a:off x="3682" y="251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22" name="Freeform 174"/>
              <p:cNvSpPr>
                <a:spLocks/>
              </p:cNvSpPr>
              <p:nvPr/>
            </p:nvSpPr>
            <p:spPr bwMode="black">
              <a:xfrm>
                <a:off x="3682" y="2515"/>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423" name="Oval 175"/>
              <p:cNvSpPr>
                <a:spLocks noChangeArrowheads="1"/>
              </p:cNvSpPr>
              <p:nvPr/>
            </p:nvSpPr>
            <p:spPr bwMode="black">
              <a:xfrm>
                <a:off x="3686" y="249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24" name="Freeform 176"/>
              <p:cNvSpPr>
                <a:spLocks/>
              </p:cNvSpPr>
              <p:nvPr/>
            </p:nvSpPr>
            <p:spPr bwMode="black">
              <a:xfrm>
                <a:off x="3682" y="2500"/>
                <a:ext cx="14" cy="20"/>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8"/>
                    </a:moveTo>
                    <a:lnTo>
                      <a:pt x="17" y="0"/>
                    </a:lnTo>
                    <a:lnTo>
                      <a:pt x="58" y="11"/>
                    </a:lnTo>
                    <a:lnTo>
                      <a:pt x="40"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425" name="Oval 177"/>
              <p:cNvSpPr>
                <a:spLocks noChangeArrowheads="1"/>
              </p:cNvSpPr>
              <p:nvPr/>
            </p:nvSpPr>
            <p:spPr bwMode="black">
              <a:xfrm>
                <a:off x="3672" y="249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426" name="Freeform 178"/>
              <p:cNvSpPr>
                <a:spLocks/>
              </p:cNvSpPr>
              <p:nvPr/>
            </p:nvSpPr>
            <p:spPr bwMode="black">
              <a:xfrm>
                <a:off x="3676" y="2496"/>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427" name="Oval 179"/>
              <p:cNvSpPr>
                <a:spLocks noChangeArrowheads="1"/>
              </p:cNvSpPr>
              <p:nvPr/>
            </p:nvSpPr>
            <p:spPr bwMode="black">
              <a:xfrm>
                <a:off x="3669" y="251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28" name="Freeform 180"/>
              <p:cNvSpPr>
                <a:spLocks/>
              </p:cNvSpPr>
              <p:nvPr/>
            </p:nvSpPr>
            <p:spPr bwMode="black">
              <a:xfrm>
                <a:off x="3669" y="2502"/>
                <a:ext cx="13" cy="16"/>
              </a:xfrm>
              <a:custGeom>
                <a:avLst/>
                <a:gdLst>
                  <a:gd name="T0" fmla="*/ 0 w 53"/>
                  <a:gd name="T1" fmla="*/ 0 h 63"/>
                  <a:gd name="T2" fmla="*/ 0 w 53"/>
                  <a:gd name="T3" fmla="*/ 0 h 63"/>
                  <a:gd name="T4" fmla="*/ 0 w 53"/>
                  <a:gd name="T5" fmla="*/ 0 h 63"/>
                  <a:gd name="T6" fmla="*/ 0 w 53"/>
                  <a:gd name="T7" fmla="*/ 0 h 63"/>
                  <a:gd name="T8" fmla="*/ 0 w 53"/>
                  <a:gd name="T9" fmla="*/ 0 h 63"/>
                  <a:gd name="T10" fmla="*/ 0 60000 65536"/>
                  <a:gd name="T11" fmla="*/ 0 60000 65536"/>
                  <a:gd name="T12" fmla="*/ 0 60000 65536"/>
                  <a:gd name="T13" fmla="*/ 0 60000 65536"/>
                  <a:gd name="T14" fmla="*/ 0 60000 65536"/>
                  <a:gd name="T15" fmla="*/ 0 w 53"/>
                  <a:gd name="T16" fmla="*/ 0 h 63"/>
                  <a:gd name="T17" fmla="*/ 53 w 53"/>
                  <a:gd name="T18" fmla="*/ 63 h 63"/>
                </a:gdLst>
                <a:ahLst/>
                <a:cxnLst>
                  <a:cxn ang="T10">
                    <a:pos x="T0" y="T1"/>
                  </a:cxn>
                  <a:cxn ang="T11">
                    <a:pos x="T2" y="T3"/>
                  </a:cxn>
                  <a:cxn ang="T12">
                    <a:pos x="T4" y="T5"/>
                  </a:cxn>
                  <a:cxn ang="T13">
                    <a:pos x="T6" y="T7"/>
                  </a:cxn>
                  <a:cxn ang="T14">
                    <a:pos x="T8" y="T9"/>
                  </a:cxn>
                </a:cxnLst>
                <a:rect l="T15" t="T16" r="T17" b="T18"/>
                <a:pathLst>
                  <a:path w="53" h="63">
                    <a:moveTo>
                      <a:pt x="53" y="10"/>
                    </a:moveTo>
                    <a:lnTo>
                      <a:pt x="41" y="63"/>
                    </a:lnTo>
                    <a:lnTo>
                      <a:pt x="0" y="53"/>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429" name="Oval 181"/>
              <p:cNvSpPr>
                <a:spLocks noChangeArrowheads="1"/>
              </p:cNvSpPr>
              <p:nvPr/>
            </p:nvSpPr>
            <p:spPr bwMode="black">
              <a:xfrm>
                <a:off x="3665" y="251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30" name="Freeform 182"/>
              <p:cNvSpPr>
                <a:spLocks/>
              </p:cNvSpPr>
              <p:nvPr/>
            </p:nvSpPr>
            <p:spPr bwMode="black">
              <a:xfrm>
                <a:off x="3669" y="2512"/>
                <a:ext cx="6" cy="10"/>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23" y="41"/>
                    </a:moveTo>
                    <a:lnTo>
                      <a:pt x="8" y="44"/>
                    </a:lnTo>
                    <a:lnTo>
                      <a:pt x="0" y="3"/>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431" name="Oval 183"/>
              <p:cNvSpPr>
                <a:spLocks noChangeArrowheads="1"/>
              </p:cNvSpPr>
              <p:nvPr/>
            </p:nvSpPr>
            <p:spPr bwMode="black">
              <a:xfrm>
                <a:off x="3658" y="250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32" name="Freeform 184"/>
              <p:cNvSpPr>
                <a:spLocks/>
              </p:cNvSpPr>
              <p:nvPr/>
            </p:nvSpPr>
            <p:spPr bwMode="black">
              <a:xfrm>
                <a:off x="3659" y="2503"/>
                <a:ext cx="16" cy="17"/>
              </a:xfrm>
              <a:custGeom>
                <a:avLst/>
                <a:gdLst>
                  <a:gd name="T0" fmla="*/ 0 w 64"/>
                  <a:gd name="T1" fmla="*/ 0 h 67"/>
                  <a:gd name="T2" fmla="*/ 0 w 64"/>
                  <a:gd name="T3" fmla="*/ 0 h 67"/>
                  <a:gd name="T4" fmla="*/ 0 w 64"/>
                  <a:gd name="T5" fmla="*/ 0 h 67"/>
                  <a:gd name="T6" fmla="*/ 0 w 64"/>
                  <a:gd name="T7" fmla="*/ 0 h 67"/>
                  <a:gd name="T8" fmla="*/ 0 w 64"/>
                  <a:gd name="T9" fmla="*/ 0 h 67"/>
                  <a:gd name="T10" fmla="*/ 0 60000 65536"/>
                  <a:gd name="T11" fmla="*/ 0 60000 65536"/>
                  <a:gd name="T12" fmla="*/ 0 60000 65536"/>
                  <a:gd name="T13" fmla="*/ 0 60000 65536"/>
                  <a:gd name="T14" fmla="*/ 0 60000 65536"/>
                  <a:gd name="T15" fmla="*/ 0 w 64"/>
                  <a:gd name="T16" fmla="*/ 0 h 67"/>
                  <a:gd name="T17" fmla="*/ 64 w 64"/>
                  <a:gd name="T18" fmla="*/ 67 h 67"/>
                </a:gdLst>
                <a:ahLst/>
                <a:cxnLst>
                  <a:cxn ang="T10">
                    <a:pos x="T0" y="T1"/>
                  </a:cxn>
                  <a:cxn ang="T11">
                    <a:pos x="T2" y="T3"/>
                  </a:cxn>
                  <a:cxn ang="T12">
                    <a:pos x="T4" y="T5"/>
                  </a:cxn>
                  <a:cxn ang="T13">
                    <a:pos x="T6" y="T7"/>
                  </a:cxn>
                  <a:cxn ang="T14">
                    <a:pos x="T8" y="T9"/>
                  </a:cxn>
                </a:cxnLst>
                <a:rect l="T15" t="T16" r="T17" b="T18"/>
                <a:pathLst>
                  <a:path w="64" h="67">
                    <a:moveTo>
                      <a:pt x="28" y="67"/>
                    </a:moveTo>
                    <a:lnTo>
                      <a:pt x="0" y="21"/>
                    </a:lnTo>
                    <a:lnTo>
                      <a:pt x="36" y="0"/>
                    </a:lnTo>
                    <a:lnTo>
                      <a:pt x="64" y="46"/>
                    </a:lnTo>
                    <a:lnTo>
                      <a:pt x="28" y="67"/>
                    </a:lnTo>
                    <a:close/>
                  </a:path>
                </a:pathLst>
              </a:custGeom>
              <a:solidFill>
                <a:schemeClr val="folHlink"/>
              </a:solidFill>
              <a:ln w="9525">
                <a:solidFill>
                  <a:schemeClr val="tx1"/>
                </a:solidFill>
                <a:round/>
                <a:headEnd/>
                <a:tailEnd/>
              </a:ln>
            </p:spPr>
            <p:txBody>
              <a:bodyPr/>
              <a:lstStyle/>
              <a:p>
                <a:endParaRPr lang="en-US"/>
              </a:p>
            </p:txBody>
          </p:sp>
          <p:sp>
            <p:nvSpPr>
              <p:cNvPr id="81433" name="Oval 185"/>
              <p:cNvSpPr>
                <a:spLocks noChangeArrowheads="1"/>
              </p:cNvSpPr>
              <p:nvPr/>
            </p:nvSpPr>
            <p:spPr bwMode="black">
              <a:xfrm>
                <a:off x="3644" y="250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34" name="Freeform 186"/>
              <p:cNvSpPr>
                <a:spLocks/>
              </p:cNvSpPr>
              <p:nvPr/>
            </p:nvSpPr>
            <p:spPr bwMode="black">
              <a:xfrm>
                <a:off x="3648" y="2501"/>
                <a:ext cx="16"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435" name="Oval 187"/>
              <p:cNvSpPr>
                <a:spLocks noChangeArrowheads="1"/>
              </p:cNvSpPr>
              <p:nvPr/>
            </p:nvSpPr>
            <p:spPr bwMode="black">
              <a:xfrm>
                <a:off x="3654" y="2517"/>
                <a:ext cx="10" cy="11"/>
              </a:xfrm>
              <a:prstGeom prst="ellipse">
                <a:avLst/>
              </a:prstGeom>
              <a:solidFill>
                <a:schemeClr val="folHlink"/>
              </a:solidFill>
              <a:ln w="9525">
                <a:solidFill>
                  <a:schemeClr val="tx1"/>
                </a:solidFill>
                <a:round/>
                <a:headEnd/>
                <a:tailEnd/>
              </a:ln>
            </p:spPr>
            <p:txBody>
              <a:bodyPr/>
              <a:lstStyle/>
              <a:p>
                <a:endParaRPr lang="en-US"/>
              </a:p>
            </p:txBody>
          </p:sp>
          <p:sp>
            <p:nvSpPr>
              <p:cNvPr id="81436" name="Freeform 188"/>
              <p:cNvSpPr>
                <a:spLocks/>
              </p:cNvSpPr>
              <p:nvPr/>
            </p:nvSpPr>
            <p:spPr bwMode="black">
              <a:xfrm>
                <a:off x="3645" y="2505"/>
                <a:ext cx="18" cy="20"/>
              </a:xfrm>
              <a:custGeom>
                <a:avLst/>
                <a:gdLst>
                  <a:gd name="T0" fmla="*/ 0 w 72"/>
                  <a:gd name="T1" fmla="*/ 0 h 80"/>
                  <a:gd name="T2" fmla="*/ 0 w 72"/>
                  <a:gd name="T3" fmla="*/ 0 h 80"/>
                  <a:gd name="T4" fmla="*/ 0 w 72"/>
                  <a:gd name="T5" fmla="*/ 0 h 80"/>
                  <a:gd name="T6" fmla="*/ 0 w 72"/>
                  <a:gd name="T7" fmla="*/ 0 h 80"/>
                  <a:gd name="T8" fmla="*/ 0 w 72"/>
                  <a:gd name="T9" fmla="*/ 0 h 80"/>
                  <a:gd name="T10" fmla="*/ 0 60000 65536"/>
                  <a:gd name="T11" fmla="*/ 0 60000 65536"/>
                  <a:gd name="T12" fmla="*/ 0 60000 65536"/>
                  <a:gd name="T13" fmla="*/ 0 60000 65536"/>
                  <a:gd name="T14" fmla="*/ 0 60000 65536"/>
                  <a:gd name="T15" fmla="*/ 0 w 72"/>
                  <a:gd name="T16" fmla="*/ 0 h 80"/>
                  <a:gd name="T17" fmla="*/ 72 w 72"/>
                  <a:gd name="T18" fmla="*/ 80 h 80"/>
                </a:gdLst>
                <a:ahLst/>
                <a:cxnLst>
                  <a:cxn ang="T10">
                    <a:pos x="T0" y="T1"/>
                  </a:cxn>
                  <a:cxn ang="T11">
                    <a:pos x="T2" y="T3"/>
                  </a:cxn>
                  <a:cxn ang="T12">
                    <a:pos x="T4" y="T5"/>
                  </a:cxn>
                  <a:cxn ang="T13">
                    <a:pos x="T6" y="T7"/>
                  </a:cxn>
                  <a:cxn ang="T14">
                    <a:pos x="T8" y="T9"/>
                  </a:cxn>
                </a:cxnLst>
                <a:rect l="T15" t="T16" r="T17" b="T18"/>
                <a:pathLst>
                  <a:path w="72" h="80">
                    <a:moveTo>
                      <a:pt x="34" y="0"/>
                    </a:moveTo>
                    <a:lnTo>
                      <a:pt x="72" y="57"/>
                    </a:lnTo>
                    <a:lnTo>
                      <a:pt x="39" y="80"/>
                    </a:lnTo>
                    <a:lnTo>
                      <a:pt x="0" y="23"/>
                    </a:lnTo>
                    <a:lnTo>
                      <a:pt x="34" y="0"/>
                    </a:lnTo>
                    <a:close/>
                  </a:path>
                </a:pathLst>
              </a:custGeom>
              <a:solidFill>
                <a:schemeClr val="folHlink"/>
              </a:solidFill>
              <a:ln w="9525">
                <a:solidFill>
                  <a:schemeClr val="tx1"/>
                </a:solidFill>
                <a:round/>
                <a:headEnd/>
                <a:tailEnd/>
              </a:ln>
            </p:spPr>
            <p:txBody>
              <a:bodyPr/>
              <a:lstStyle/>
              <a:p>
                <a:endParaRPr lang="en-US"/>
              </a:p>
            </p:txBody>
          </p:sp>
          <p:sp>
            <p:nvSpPr>
              <p:cNvPr id="81437" name="Oval 189"/>
              <p:cNvSpPr>
                <a:spLocks noChangeArrowheads="1"/>
              </p:cNvSpPr>
              <p:nvPr/>
            </p:nvSpPr>
            <p:spPr bwMode="black">
              <a:xfrm>
                <a:off x="3650" y="253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38" name="Freeform 190"/>
              <p:cNvSpPr>
                <a:spLocks/>
              </p:cNvSpPr>
              <p:nvPr/>
            </p:nvSpPr>
            <p:spPr bwMode="black">
              <a:xfrm>
                <a:off x="3650" y="2521"/>
                <a:ext cx="14"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1" y="84"/>
                    </a:lnTo>
                    <a:lnTo>
                      <a:pt x="0" y="74"/>
                    </a:lnTo>
                    <a:lnTo>
                      <a:pt x="17"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439" name="Oval 191"/>
              <p:cNvSpPr>
                <a:spLocks noChangeArrowheads="1"/>
              </p:cNvSpPr>
              <p:nvPr/>
            </p:nvSpPr>
            <p:spPr bwMode="black">
              <a:xfrm>
                <a:off x="3663" y="253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40" name="Freeform 192"/>
              <p:cNvSpPr>
                <a:spLocks/>
              </p:cNvSpPr>
              <p:nvPr/>
            </p:nvSpPr>
            <p:spPr bwMode="black">
              <a:xfrm>
                <a:off x="3654" y="2534"/>
                <a:ext cx="15"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441" name="Oval 193"/>
              <p:cNvSpPr>
                <a:spLocks noChangeArrowheads="1"/>
              </p:cNvSpPr>
              <p:nvPr/>
            </p:nvSpPr>
            <p:spPr bwMode="black">
              <a:xfrm>
                <a:off x="3666" y="252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42" name="Freeform 194"/>
              <p:cNvSpPr>
                <a:spLocks/>
              </p:cNvSpPr>
              <p:nvPr/>
            </p:nvSpPr>
            <p:spPr bwMode="black">
              <a:xfrm>
                <a:off x="3663" y="2524"/>
                <a:ext cx="13" cy="16"/>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1" y="0"/>
                    </a:lnTo>
                    <a:lnTo>
                      <a:pt x="52"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443" name="Oval 195"/>
              <p:cNvSpPr>
                <a:spLocks noChangeArrowheads="1"/>
              </p:cNvSpPr>
              <p:nvPr/>
            </p:nvSpPr>
            <p:spPr bwMode="black">
              <a:xfrm>
                <a:off x="3671" y="251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44" name="Freeform 196"/>
              <p:cNvSpPr>
                <a:spLocks/>
              </p:cNvSpPr>
              <p:nvPr/>
            </p:nvSpPr>
            <p:spPr bwMode="black">
              <a:xfrm>
                <a:off x="3671" y="2519"/>
                <a:ext cx="5"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3"/>
                    </a:moveTo>
                    <a:lnTo>
                      <a:pt x="18" y="0"/>
                    </a:lnTo>
                    <a:lnTo>
                      <a:pt x="23" y="41"/>
                    </a:lnTo>
                    <a:lnTo>
                      <a:pt x="5" y="43"/>
                    </a:lnTo>
                    <a:lnTo>
                      <a:pt x="0" y="3"/>
                    </a:lnTo>
                    <a:close/>
                  </a:path>
                </a:pathLst>
              </a:custGeom>
              <a:solidFill>
                <a:schemeClr val="folHlink"/>
              </a:solidFill>
              <a:ln w="9525">
                <a:solidFill>
                  <a:schemeClr val="tx1"/>
                </a:solidFill>
                <a:round/>
                <a:headEnd/>
                <a:tailEnd/>
              </a:ln>
            </p:spPr>
            <p:txBody>
              <a:bodyPr/>
              <a:lstStyle/>
              <a:p>
                <a:endParaRPr lang="en-US"/>
              </a:p>
            </p:txBody>
          </p:sp>
          <p:sp>
            <p:nvSpPr>
              <p:cNvPr id="81445" name="Oval 197"/>
              <p:cNvSpPr>
                <a:spLocks noChangeArrowheads="1"/>
              </p:cNvSpPr>
              <p:nvPr/>
            </p:nvSpPr>
            <p:spPr bwMode="black">
              <a:xfrm>
                <a:off x="3678" y="2531"/>
                <a:ext cx="10" cy="11"/>
              </a:xfrm>
              <a:prstGeom prst="ellipse">
                <a:avLst/>
              </a:prstGeom>
              <a:solidFill>
                <a:schemeClr val="folHlink"/>
              </a:solidFill>
              <a:ln w="9525">
                <a:solidFill>
                  <a:schemeClr val="tx1"/>
                </a:solidFill>
                <a:round/>
                <a:headEnd/>
                <a:tailEnd/>
              </a:ln>
            </p:spPr>
            <p:txBody>
              <a:bodyPr/>
              <a:lstStyle/>
              <a:p>
                <a:endParaRPr lang="en-US"/>
              </a:p>
            </p:txBody>
          </p:sp>
          <p:sp>
            <p:nvSpPr>
              <p:cNvPr id="81446" name="Freeform 198"/>
              <p:cNvSpPr>
                <a:spLocks/>
              </p:cNvSpPr>
              <p:nvPr/>
            </p:nvSpPr>
            <p:spPr bwMode="black">
              <a:xfrm>
                <a:off x="3671" y="2522"/>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9"/>
                    </a:lnTo>
                    <a:lnTo>
                      <a:pt x="29" y="69"/>
                    </a:lnTo>
                    <a:lnTo>
                      <a:pt x="0" y="21"/>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447" name="Oval 199"/>
              <p:cNvSpPr>
                <a:spLocks noChangeArrowheads="1"/>
              </p:cNvSpPr>
              <p:nvPr/>
            </p:nvSpPr>
            <p:spPr bwMode="black">
              <a:xfrm>
                <a:off x="3692" y="252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48" name="Freeform 200"/>
              <p:cNvSpPr>
                <a:spLocks/>
              </p:cNvSpPr>
              <p:nvPr/>
            </p:nvSpPr>
            <p:spPr bwMode="black">
              <a:xfrm>
                <a:off x="3682" y="2529"/>
                <a:ext cx="16" cy="13"/>
              </a:xfrm>
              <a:custGeom>
                <a:avLst/>
                <a:gdLst>
                  <a:gd name="T0" fmla="*/ 0 w 62"/>
                  <a:gd name="T1" fmla="*/ 0 h 49"/>
                  <a:gd name="T2" fmla="*/ 0 w 62"/>
                  <a:gd name="T3" fmla="*/ 0 h 49"/>
                  <a:gd name="T4" fmla="*/ 0 w 62"/>
                  <a:gd name="T5" fmla="*/ 0 h 49"/>
                  <a:gd name="T6" fmla="*/ 0 w 62"/>
                  <a:gd name="T7" fmla="*/ 0 h 49"/>
                  <a:gd name="T8" fmla="*/ 0 w 62"/>
                  <a:gd name="T9" fmla="*/ 0 h 49"/>
                  <a:gd name="T10" fmla="*/ 0 60000 65536"/>
                  <a:gd name="T11" fmla="*/ 0 60000 65536"/>
                  <a:gd name="T12" fmla="*/ 0 60000 65536"/>
                  <a:gd name="T13" fmla="*/ 0 60000 65536"/>
                  <a:gd name="T14" fmla="*/ 0 60000 65536"/>
                  <a:gd name="T15" fmla="*/ 0 w 62"/>
                  <a:gd name="T16" fmla="*/ 0 h 49"/>
                  <a:gd name="T17" fmla="*/ 62 w 62"/>
                  <a:gd name="T18" fmla="*/ 49 h 49"/>
                </a:gdLst>
                <a:ahLst/>
                <a:cxnLst>
                  <a:cxn ang="T10">
                    <a:pos x="T0" y="T1"/>
                  </a:cxn>
                  <a:cxn ang="T11">
                    <a:pos x="T2" y="T3"/>
                  </a:cxn>
                  <a:cxn ang="T12">
                    <a:pos x="T4" y="T5"/>
                  </a:cxn>
                  <a:cxn ang="T13">
                    <a:pos x="T6" y="T7"/>
                  </a:cxn>
                  <a:cxn ang="T14">
                    <a:pos x="T8" y="T9"/>
                  </a:cxn>
                </a:cxnLst>
                <a:rect l="T15" t="T16" r="T17" b="T18"/>
                <a:pathLst>
                  <a:path w="62" h="49">
                    <a:moveTo>
                      <a:pt x="0" y="9"/>
                    </a:moveTo>
                    <a:lnTo>
                      <a:pt x="55" y="0"/>
                    </a:lnTo>
                    <a:lnTo>
                      <a:pt x="62" y="41"/>
                    </a:lnTo>
                    <a:lnTo>
                      <a:pt x="8" y="49"/>
                    </a:lnTo>
                    <a:lnTo>
                      <a:pt x="0" y="9"/>
                    </a:lnTo>
                    <a:close/>
                  </a:path>
                </a:pathLst>
              </a:custGeom>
              <a:solidFill>
                <a:schemeClr val="folHlink"/>
              </a:solidFill>
              <a:ln w="9525">
                <a:solidFill>
                  <a:schemeClr val="tx1"/>
                </a:solidFill>
                <a:round/>
                <a:headEnd/>
                <a:tailEnd/>
              </a:ln>
            </p:spPr>
            <p:txBody>
              <a:bodyPr/>
              <a:lstStyle/>
              <a:p>
                <a:endParaRPr lang="en-US"/>
              </a:p>
            </p:txBody>
          </p:sp>
          <p:sp>
            <p:nvSpPr>
              <p:cNvPr id="81449" name="Oval 201"/>
              <p:cNvSpPr>
                <a:spLocks noChangeArrowheads="1"/>
              </p:cNvSpPr>
              <p:nvPr/>
            </p:nvSpPr>
            <p:spPr bwMode="black">
              <a:xfrm>
                <a:off x="2771" y="175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450" name="Freeform 202"/>
              <p:cNvSpPr>
                <a:spLocks/>
              </p:cNvSpPr>
              <p:nvPr/>
            </p:nvSpPr>
            <p:spPr bwMode="black">
              <a:xfrm>
                <a:off x="2772" y="1752"/>
                <a:ext cx="18" cy="22"/>
              </a:xfrm>
              <a:custGeom>
                <a:avLst/>
                <a:gdLst>
                  <a:gd name="T0" fmla="*/ 0 w 75"/>
                  <a:gd name="T1" fmla="*/ 0 h 86"/>
                  <a:gd name="T2" fmla="*/ 0 w 75"/>
                  <a:gd name="T3" fmla="*/ 0 h 86"/>
                  <a:gd name="T4" fmla="*/ 0 w 75"/>
                  <a:gd name="T5" fmla="*/ 0 h 86"/>
                  <a:gd name="T6" fmla="*/ 0 w 75"/>
                  <a:gd name="T7" fmla="*/ 0 h 86"/>
                  <a:gd name="T8" fmla="*/ 0 w 75"/>
                  <a:gd name="T9" fmla="*/ 0 h 86"/>
                  <a:gd name="T10" fmla="*/ 0 60000 65536"/>
                  <a:gd name="T11" fmla="*/ 0 60000 65536"/>
                  <a:gd name="T12" fmla="*/ 0 60000 65536"/>
                  <a:gd name="T13" fmla="*/ 0 60000 65536"/>
                  <a:gd name="T14" fmla="*/ 0 60000 65536"/>
                  <a:gd name="T15" fmla="*/ 0 w 75"/>
                  <a:gd name="T16" fmla="*/ 0 h 86"/>
                  <a:gd name="T17" fmla="*/ 75 w 75"/>
                  <a:gd name="T18" fmla="*/ 86 h 86"/>
                </a:gdLst>
                <a:ahLst/>
                <a:cxnLst>
                  <a:cxn ang="T10">
                    <a:pos x="T0" y="T1"/>
                  </a:cxn>
                  <a:cxn ang="T11">
                    <a:pos x="T2" y="T3"/>
                  </a:cxn>
                  <a:cxn ang="T12">
                    <a:pos x="T4" y="T5"/>
                  </a:cxn>
                  <a:cxn ang="T13">
                    <a:pos x="T6" y="T7"/>
                  </a:cxn>
                  <a:cxn ang="T14">
                    <a:pos x="T8" y="T9"/>
                  </a:cxn>
                </a:cxnLst>
                <a:rect l="T15" t="T16" r="T17" b="T18"/>
                <a:pathLst>
                  <a:path w="75" h="86">
                    <a:moveTo>
                      <a:pt x="40" y="86"/>
                    </a:moveTo>
                    <a:lnTo>
                      <a:pt x="0" y="23"/>
                    </a:lnTo>
                    <a:lnTo>
                      <a:pt x="36" y="0"/>
                    </a:lnTo>
                    <a:lnTo>
                      <a:pt x="75" y="63"/>
                    </a:lnTo>
                    <a:lnTo>
                      <a:pt x="40" y="86"/>
                    </a:lnTo>
                    <a:close/>
                  </a:path>
                </a:pathLst>
              </a:custGeom>
              <a:solidFill>
                <a:schemeClr val="folHlink"/>
              </a:solidFill>
              <a:ln w="9525">
                <a:solidFill>
                  <a:schemeClr val="tx1"/>
                </a:solidFill>
                <a:round/>
                <a:headEnd/>
                <a:tailEnd/>
              </a:ln>
            </p:spPr>
            <p:txBody>
              <a:bodyPr/>
              <a:lstStyle/>
              <a:p>
                <a:endParaRPr lang="en-US"/>
              </a:p>
            </p:txBody>
          </p:sp>
          <p:sp>
            <p:nvSpPr>
              <p:cNvPr id="81451" name="Oval 203"/>
              <p:cNvSpPr>
                <a:spLocks noChangeArrowheads="1"/>
              </p:cNvSpPr>
              <p:nvPr/>
            </p:nvSpPr>
            <p:spPr bwMode="black">
              <a:xfrm>
                <a:off x="2775" y="1733"/>
                <a:ext cx="11" cy="10"/>
              </a:xfrm>
              <a:prstGeom prst="ellipse">
                <a:avLst/>
              </a:prstGeom>
              <a:solidFill>
                <a:schemeClr val="folHlink"/>
              </a:solidFill>
              <a:ln w="9525">
                <a:solidFill>
                  <a:schemeClr val="tx1"/>
                </a:solidFill>
                <a:round/>
                <a:headEnd/>
                <a:tailEnd/>
              </a:ln>
            </p:spPr>
            <p:txBody>
              <a:bodyPr/>
              <a:lstStyle/>
              <a:p>
                <a:endParaRPr lang="en-US"/>
              </a:p>
            </p:txBody>
          </p:sp>
          <p:sp>
            <p:nvSpPr>
              <p:cNvPr id="81452" name="Freeform 204"/>
              <p:cNvSpPr>
                <a:spLocks/>
              </p:cNvSpPr>
              <p:nvPr/>
            </p:nvSpPr>
            <p:spPr bwMode="black">
              <a:xfrm>
                <a:off x="2771" y="1737"/>
                <a:ext cx="15"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8"/>
                    </a:moveTo>
                    <a:lnTo>
                      <a:pt x="18" y="0"/>
                    </a:lnTo>
                    <a:lnTo>
                      <a:pt x="58" y="10"/>
                    </a:lnTo>
                    <a:lnTo>
                      <a:pt x="40" y="78"/>
                    </a:lnTo>
                    <a:lnTo>
                      <a:pt x="0" y="68"/>
                    </a:lnTo>
                    <a:close/>
                  </a:path>
                </a:pathLst>
              </a:custGeom>
              <a:solidFill>
                <a:schemeClr val="folHlink"/>
              </a:solidFill>
              <a:ln w="9525">
                <a:solidFill>
                  <a:schemeClr val="tx1"/>
                </a:solidFill>
                <a:round/>
                <a:headEnd/>
                <a:tailEnd/>
              </a:ln>
            </p:spPr>
            <p:txBody>
              <a:bodyPr/>
              <a:lstStyle/>
              <a:p>
                <a:endParaRPr lang="en-US"/>
              </a:p>
            </p:txBody>
          </p:sp>
        </p:grpSp>
        <p:grpSp>
          <p:nvGrpSpPr>
            <p:cNvPr id="80904" name="Group 205"/>
            <p:cNvGrpSpPr>
              <a:grpSpLocks/>
            </p:cNvGrpSpPr>
            <p:nvPr/>
          </p:nvGrpSpPr>
          <p:grpSpPr bwMode="auto">
            <a:xfrm>
              <a:off x="2378" y="1592"/>
              <a:ext cx="1650" cy="1138"/>
              <a:chOff x="2378" y="1592"/>
              <a:chExt cx="1650" cy="1138"/>
            </a:xfrm>
          </p:grpSpPr>
          <p:sp>
            <p:nvSpPr>
              <p:cNvPr id="81053" name="Oval 206"/>
              <p:cNvSpPr>
                <a:spLocks noChangeArrowheads="1"/>
              </p:cNvSpPr>
              <p:nvPr/>
            </p:nvSpPr>
            <p:spPr bwMode="black">
              <a:xfrm>
                <a:off x="2761" y="1735"/>
                <a:ext cx="11" cy="10"/>
              </a:xfrm>
              <a:prstGeom prst="ellipse">
                <a:avLst/>
              </a:prstGeom>
              <a:solidFill>
                <a:schemeClr val="folHlink"/>
              </a:solidFill>
              <a:ln w="9525">
                <a:solidFill>
                  <a:schemeClr val="tx1"/>
                </a:solidFill>
                <a:round/>
                <a:headEnd/>
                <a:tailEnd/>
              </a:ln>
            </p:spPr>
            <p:txBody>
              <a:bodyPr/>
              <a:lstStyle/>
              <a:p>
                <a:endParaRPr lang="en-US"/>
              </a:p>
            </p:txBody>
          </p:sp>
          <p:sp>
            <p:nvSpPr>
              <p:cNvPr id="81054" name="Freeform 207"/>
              <p:cNvSpPr>
                <a:spLocks/>
              </p:cNvSpPr>
              <p:nvPr/>
            </p:nvSpPr>
            <p:spPr bwMode="black">
              <a:xfrm>
                <a:off x="2766" y="1733"/>
                <a:ext cx="15"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055" name="Oval 208"/>
              <p:cNvSpPr>
                <a:spLocks noChangeArrowheads="1"/>
              </p:cNvSpPr>
              <p:nvPr/>
            </p:nvSpPr>
            <p:spPr bwMode="black">
              <a:xfrm>
                <a:off x="2758" y="174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056" name="Freeform 209"/>
              <p:cNvSpPr>
                <a:spLocks/>
              </p:cNvSpPr>
              <p:nvPr/>
            </p:nvSpPr>
            <p:spPr bwMode="black">
              <a:xfrm>
                <a:off x="2758" y="1739"/>
                <a:ext cx="14" cy="16"/>
              </a:xfrm>
              <a:custGeom>
                <a:avLst/>
                <a:gdLst>
                  <a:gd name="T0" fmla="*/ 0 w 53"/>
                  <a:gd name="T1" fmla="*/ 0 h 63"/>
                  <a:gd name="T2" fmla="*/ 0 w 53"/>
                  <a:gd name="T3" fmla="*/ 0 h 63"/>
                  <a:gd name="T4" fmla="*/ 0 w 53"/>
                  <a:gd name="T5" fmla="*/ 0 h 63"/>
                  <a:gd name="T6" fmla="*/ 0 w 53"/>
                  <a:gd name="T7" fmla="*/ 0 h 63"/>
                  <a:gd name="T8" fmla="*/ 0 w 53"/>
                  <a:gd name="T9" fmla="*/ 0 h 63"/>
                  <a:gd name="T10" fmla="*/ 0 60000 65536"/>
                  <a:gd name="T11" fmla="*/ 0 60000 65536"/>
                  <a:gd name="T12" fmla="*/ 0 60000 65536"/>
                  <a:gd name="T13" fmla="*/ 0 60000 65536"/>
                  <a:gd name="T14" fmla="*/ 0 60000 65536"/>
                  <a:gd name="T15" fmla="*/ 0 w 53"/>
                  <a:gd name="T16" fmla="*/ 0 h 63"/>
                  <a:gd name="T17" fmla="*/ 53 w 53"/>
                  <a:gd name="T18" fmla="*/ 63 h 63"/>
                </a:gdLst>
                <a:ahLst/>
                <a:cxnLst>
                  <a:cxn ang="T10">
                    <a:pos x="T0" y="T1"/>
                  </a:cxn>
                  <a:cxn ang="T11">
                    <a:pos x="T2" y="T3"/>
                  </a:cxn>
                  <a:cxn ang="T12">
                    <a:pos x="T4" y="T5"/>
                  </a:cxn>
                  <a:cxn ang="T13">
                    <a:pos x="T6" y="T7"/>
                  </a:cxn>
                  <a:cxn ang="T14">
                    <a:pos x="T8" y="T9"/>
                  </a:cxn>
                </a:cxnLst>
                <a:rect l="T15" t="T16" r="T17" b="T18"/>
                <a:pathLst>
                  <a:path w="53" h="63">
                    <a:moveTo>
                      <a:pt x="53" y="10"/>
                    </a:moveTo>
                    <a:lnTo>
                      <a:pt x="41" y="63"/>
                    </a:lnTo>
                    <a:lnTo>
                      <a:pt x="0" y="53"/>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057" name="Oval 210"/>
              <p:cNvSpPr>
                <a:spLocks noChangeArrowheads="1"/>
              </p:cNvSpPr>
              <p:nvPr/>
            </p:nvSpPr>
            <p:spPr bwMode="black">
              <a:xfrm>
                <a:off x="2754" y="1749"/>
                <a:ext cx="11" cy="10"/>
              </a:xfrm>
              <a:prstGeom prst="ellipse">
                <a:avLst/>
              </a:prstGeom>
              <a:solidFill>
                <a:schemeClr val="folHlink"/>
              </a:solidFill>
              <a:ln w="9525">
                <a:solidFill>
                  <a:schemeClr val="tx1"/>
                </a:solidFill>
                <a:round/>
                <a:headEnd/>
                <a:tailEnd/>
              </a:ln>
            </p:spPr>
            <p:txBody>
              <a:bodyPr/>
              <a:lstStyle/>
              <a:p>
                <a:endParaRPr lang="en-US"/>
              </a:p>
            </p:txBody>
          </p:sp>
          <p:sp>
            <p:nvSpPr>
              <p:cNvPr id="81058" name="Freeform 211"/>
              <p:cNvSpPr>
                <a:spLocks/>
              </p:cNvSpPr>
              <p:nvPr/>
            </p:nvSpPr>
            <p:spPr bwMode="black">
              <a:xfrm>
                <a:off x="2759" y="1748"/>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23" y="41"/>
                    </a:moveTo>
                    <a:lnTo>
                      <a:pt x="8" y="44"/>
                    </a:lnTo>
                    <a:lnTo>
                      <a:pt x="0" y="3"/>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059" name="Oval 212"/>
              <p:cNvSpPr>
                <a:spLocks noChangeArrowheads="1"/>
              </p:cNvSpPr>
              <p:nvPr/>
            </p:nvSpPr>
            <p:spPr bwMode="black">
              <a:xfrm>
                <a:off x="2747" y="1737"/>
                <a:ext cx="11" cy="11"/>
              </a:xfrm>
              <a:prstGeom prst="ellipse">
                <a:avLst/>
              </a:prstGeom>
              <a:solidFill>
                <a:schemeClr val="folHlink"/>
              </a:solidFill>
              <a:ln w="9525">
                <a:solidFill>
                  <a:schemeClr val="tx1"/>
                </a:solidFill>
                <a:round/>
                <a:headEnd/>
                <a:tailEnd/>
              </a:ln>
            </p:spPr>
            <p:txBody>
              <a:bodyPr/>
              <a:lstStyle/>
              <a:p>
                <a:endParaRPr lang="en-US"/>
              </a:p>
            </p:txBody>
          </p:sp>
          <p:sp>
            <p:nvSpPr>
              <p:cNvPr id="81060" name="Freeform 213"/>
              <p:cNvSpPr>
                <a:spLocks/>
              </p:cNvSpPr>
              <p:nvPr/>
            </p:nvSpPr>
            <p:spPr bwMode="black">
              <a:xfrm>
                <a:off x="2748" y="1740"/>
                <a:ext cx="16" cy="17"/>
              </a:xfrm>
              <a:custGeom>
                <a:avLst/>
                <a:gdLst>
                  <a:gd name="T0" fmla="*/ 0 w 64"/>
                  <a:gd name="T1" fmla="*/ 0 h 66"/>
                  <a:gd name="T2" fmla="*/ 0 w 64"/>
                  <a:gd name="T3" fmla="*/ 0 h 66"/>
                  <a:gd name="T4" fmla="*/ 0 w 64"/>
                  <a:gd name="T5" fmla="*/ 0 h 66"/>
                  <a:gd name="T6" fmla="*/ 0 w 64"/>
                  <a:gd name="T7" fmla="*/ 0 h 66"/>
                  <a:gd name="T8" fmla="*/ 0 w 64"/>
                  <a:gd name="T9" fmla="*/ 0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28" y="66"/>
                    </a:moveTo>
                    <a:lnTo>
                      <a:pt x="0" y="20"/>
                    </a:lnTo>
                    <a:lnTo>
                      <a:pt x="36" y="0"/>
                    </a:lnTo>
                    <a:lnTo>
                      <a:pt x="64"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061" name="Oval 214"/>
              <p:cNvSpPr>
                <a:spLocks noChangeArrowheads="1"/>
              </p:cNvSpPr>
              <p:nvPr/>
            </p:nvSpPr>
            <p:spPr bwMode="black">
              <a:xfrm>
                <a:off x="2733" y="1740"/>
                <a:ext cx="11" cy="10"/>
              </a:xfrm>
              <a:prstGeom prst="ellipse">
                <a:avLst/>
              </a:prstGeom>
              <a:solidFill>
                <a:schemeClr val="folHlink"/>
              </a:solidFill>
              <a:ln w="9525">
                <a:solidFill>
                  <a:schemeClr val="tx1"/>
                </a:solidFill>
                <a:round/>
                <a:headEnd/>
                <a:tailEnd/>
              </a:ln>
            </p:spPr>
            <p:txBody>
              <a:bodyPr/>
              <a:lstStyle/>
              <a:p>
                <a:endParaRPr lang="en-US"/>
              </a:p>
            </p:txBody>
          </p:sp>
          <p:sp>
            <p:nvSpPr>
              <p:cNvPr id="81062" name="Freeform 215"/>
              <p:cNvSpPr>
                <a:spLocks/>
              </p:cNvSpPr>
              <p:nvPr/>
            </p:nvSpPr>
            <p:spPr bwMode="black">
              <a:xfrm>
                <a:off x="2738" y="1737"/>
                <a:ext cx="15"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063" name="Oval 216"/>
              <p:cNvSpPr>
                <a:spLocks noChangeArrowheads="1"/>
              </p:cNvSpPr>
              <p:nvPr/>
            </p:nvSpPr>
            <p:spPr bwMode="black">
              <a:xfrm>
                <a:off x="2743" y="175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64" name="Freeform 217"/>
              <p:cNvSpPr>
                <a:spLocks/>
              </p:cNvSpPr>
              <p:nvPr/>
            </p:nvSpPr>
            <p:spPr bwMode="black">
              <a:xfrm>
                <a:off x="2734" y="1742"/>
                <a:ext cx="18" cy="20"/>
              </a:xfrm>
              <a:custGeom>
                <a:avLst/>
                <a:gdLst>
                  <a:gd name="T0" fmla="*/ 0 w 71"/>
                  <a:gd name="T1" fmla="*/ 0 h 80"/>
                  <a:gd name="T2" fmla="*/ 0 w 71"/>
                  <a:gd name="T3" fmla="*/ 0 h 80"/>
                  <a:gd name="T4" fmla="*/ 0 w 71"/>
                  <a:gd name="T5" fmla="*/ 0 h 80"/>
                  <a:gd name="T6" fmla="*/ 0 w 71"/>
                  <a:gd name="T7" fmla="*/ 0 h 80"/>
                  <a:gd name="T8" fmla="*/ 0 w 71"/>
                  <a:gd name="T9" fmla="*/ 0 h 80"/>
                  <a:gd name="T10" fmla="*/ 0 60000 65536"/>
                  <a:gd name="T11" fmla="*/ 0 60000 65536"/>
                  <a:gd name="T12" fmla="*/ 0 60000 65536"/>
                  <a:gd name="T13" fmla="*/ 0 60000 65536"/>
                  <a:gd name="T14" fmla="*/ 0 60000 65536"/>
                  <a:gd name="T15" fmla="*/ 0 w 71"/>
                  <a:gd name="T16" fmla="*/ 0 h 80"/>
                  <a:gd name="T17" fmla="*/ 71 w 71"/>
                  <a:gd name="T18" fmla="*/ 80 h 80"/>
                </a:gdLst>
                <a:ahLst/>
                <a:cxnLst>
                  <a:cxn ang="T10">
                    <a:pos x="T0" y="T1"/>
                  </a:cxn>
                  <a:cxn ang="T11">
                    <a:pos x="T2" y="T3"/>
                  </a:cxn>
                  <a:cxn ang="T12">
                    <a:pos x="T4" y="T5"/>
                  </a:cxn>
                  <a:cxn ang="T13">
                    <a:pos x="T6" y="T7"/>
                  </a:cxn>
                  <a:cxn ang="T14">
                    <a:pos x="T8" y="T9"/>
                  </a:cxn>
                </a:cxnLst>
                <a:rect l="T15" t="T16" r="T17" b="T18"/>
                <a:pathLst>
                  <a:path w="71" h="80">
                    <a:moveTo>
                      <a:pt x="33" y="0"/>
                    </a:moveTo>
                    <a:lnTo>
                      <a:pt x="71" y="57"/>
                    </a:lnTo>
                    <a:lnTo>
                      <a:pt x="38" y="80"/>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065" name="Oval 218"/>
              <p:cNvSpPr>
                <a:spLocks noChangeArrowheads="1"/>
              </p:cNvSpPr>
              <p:nvPr/>
            </p:nvSpPr>
            <p:spPr bwMode="black">
              <a:xfrm>
                <a:off x="2739" y="177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66" name="Freeform 219"/>
              <p:cNvSpPr>
                <a:spLocks/>
              </p:cNvSpPr>
              <p:nvPr/>
            </p:nvSpPr>
            <p:spPr bwMode="black">
              <a:xfrm>
                <a:off x="2739" y="1758"/>
                <a:ext cx="14" cy="21"/>
              </a:xfrm>
              <a:custGeom>
                <a:avLst/>
                <a:gdLst>
                  <a:gd name="T0" fmla="*/ 0 w 58"/>
                  <a:gd name="T1" fmla="*/ 0 h 84"/>
                  <a:gd name="T2" fmla="*/ 0 w 58"/>
                  <a:gd name="T3" fmla="*/ 0 h 84"/>
                  <a:gd name="T4" fmla="*/ 0 w 58"/>
                  <a:gd name="T5" fmla="*/ 0 h 84"/>
                  <a:gd name="T6" fmla="*/ 0 w 58"/>
                  <a:gd name="T7" fmla="*/ 0 h 84"/>
                  <a:gd name="T8" fmla="*/ 0 w 58"/>
                  <a:gd name="T9" fmla="*/ 0 h 84"/>
                  <a:gd name="T10" fmla="*/ 0 60000 65536"/>
                  <a:gd name="T11" fmla="*/ 0 60000 65536"/>
                  <a:gd name="T12" fmla="*/ 0 60000 65536"/>
                  <a:gd name="T13" fmla="*/ 0 60000 65536"/>
                  <a:gd name="T14" fmla="*/ 0 60000 65536"/>
                  <a:gd name="T15" fmla="*/ 0 w 58"/>
                  <a:gd name="T16" fmla="*/ 0 h 84"/>
                  <a:gd name="T17" fmla="*/ 58 w 58"/>
                  <a:gd name="T18" fmla="*/ 84 h 84"/>
                </a:gdLst>
                <a:ahLst/>
                <a:cxnLst>
                  <a:cxn ang="T10">
                    <a:pos x="T0" y="T1"/>
                  </a:cxn>
                  <a:cxn ang="T11">
                    <a:pos x="T2" y="T3"/>
                  </a:cxn>
                  <a:cxn ang="T12">
                    <a:pos x="T4" y="T5"/>
                  </a:cxn>
                  <a:cxn ang="T13">
                    <a:pos x="T6" y="T7"/>
                  </a:cxn>
                  <a:cxn ang="T14">
                    <a:pos x="T8" y="T9"/>
                  </a:cxn>
                </a:cxnLst>
                <a:rect l="T15" t="T16" r="T17" b="T18"/>
                <a:pathLst>
                  <a:path w="58" h="84">
                    <a:moveTo>
                      <a:pt x="58" y="10"/>
                    </a:moveTo>
                    <a:lnTo>
                      <a:pt x="41" y="84"/>
                    </a:lnTo>
                    <a:lnTo>
                      <a:pt x="0" y="74"/>
                    </a:lnTo>
                    <a:lnTo>
                      <a:pt x="17" y="0"/>
                    </a:lnTo>
                    <a:lnTo>
                      <a:pt x="58" y="10"/>
                    </a:lnTo>
                    <a:close/>
                  </a:path>
                </a:pathLst>
              </a:custGeom>
              <a:solidFill>
                <a:schemeClr val="folHlink"/>
              </a:solidFill>
              <a:ln w="9525">
                <a:solidFill>
                  <a:schemeClr val="tx1"/>
                </a:solidFill>
                <a:round/>
                <a:headEnd/>
                <a:tailEnd/>
              </a:ln>
            </p:spPr>
            <p:txBody>
              <a:bodyPr/>
              <a:lstStyle/>
              <a:p>
                <a:endParaRPr lang="en-US"/>
              </a:p>
            </p:txBody>
          </p:sp>
          <p:sp>
            <p:nvSpPr>
              <p:cNvPr id="81067" name="Oval 220"/>
              <p:cNvSpPr>
                <a:spLocks noChangeArrowheads="1"/>
              </p:cNvSpPr>
              <p:nvPr/>
            </p:nvSpPr>
            <p:spPr bwMode="black">
              <a:xfrm>
                <a:off x="2753" y="1770"/>
                <a:ext cx="10" cy="11"/>
              </a:xfrm>
              <a:prstGeom prst="ellipse">
                <a:avLst/>
              </a:prstGeom>
              <a:solidFill>
                <a:schemeClr val="folHlink"/>
              </a:solidFill>
              <a:ln w="9525">
                <a:solidFill>
                  <a:schemeClr val="tx1"/>
                </a:solidFill>
                <a:round/>
                <a:headEnd/>
                <a:tailEnd/>
              </a:ln>
            </p:spPr>
            <p:txBody>
              <a:bodyPr/>
              <a:lstStyle/>
              <a:p>
                <a:endParaRPr lang="en-US"/>
              </a:p>
            </p:txBody>
          </p:sp>
          <p:sp>
            <p:nvSpPr>
              <p:cNvPr id="81068" name="Freeform 221"/>
              <p:cNvSpPr>
                <a:spLocks/>
              </p:cNvSpPr>
              <p:nvPr/>
            </p:nvSpPr>
            <p:spPr bwMode="black">
              <a:xfrm>
                <a:off x="2743" y="1770"/>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069" name="Oval 222"/>
              <p:cNvSpPr>
                <a:spLocks noChangeArrowheads="1"/>
              </p:cNvSpPr>
              <p:nvPr/>
            </p:nvSpPr>
            <p:spPr bwMode="black">
              <a:xfrm>
                <a:off x="2755" y="1757"/>
                <a:ext cx="11" cy="10"/>
              </a:xfrm>
              <a:prstGeom prst="ellipse">
                <a:avLst/>
              </a:prstGeom>
              <a:solidFill>
                <a:schemeClr val="folHlink"/>
              </a:solidFill>
              <a:ln w="9525">
                <a:solidFill>
                  <a:schemeClr val="tx1"/>
                </a:solidFill>
                <a:round/>
                <a:headEnd/>
                <a:tailEnd/>
              </a:ln>
            </p:spPr>
            <p:txBody>
              <a:bodyPr/>
              <a:lstStyle/>
              <a:p>
                <a:endParaRPr lang="en-US"/>
              </a:p>
            </p:txBody>
          </p:sp>
          <p:sp>
            <p:nvSpPr>
              <p:cNvPr id="81070" name="Freeform 223"/>
              <p:cNvSpPr>
                <a:spLocks/>
              </p:cNvSpPr>
              <p:nvPr/>
            </p:nvSpPr>
            <p:spPr bwMode="black">
              <a:xfrm>
                <a:off x="2753" y="1761"/>
                <a:ext cx="13" cy="15"/>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1" y="0"/>
                    </a:lnTo>
                    <a:lnTo>
                      <a:pt x="52"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071" name="Oval 224"/>
              <p:cNvSpPr>
                <a:spLocks noChangeArrowheads="1"/>
              </p:cNvSpPr>
              <p:nvPr/>
            </p:nvSpPr>
            <p:spPr bwMode="black">
              <a:xfrm>
                <a:off x="2760" y="175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72" name="Freeform 225"/>
              <p:cNvSpPr>
                <a:spLocks/>
              </p:cNvSpPr>
              <p:nvPr/>
            </p:nvSpPr>
            <p:spPr bwMode="black">
              <a:xfrm>
                <a:off x="2760" y="1756"/>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2"/>
                    </a:moveTo>
                    <a:lnTo>
                      <a:pt x="18" y="0"/>
                    </a:lnTo>
                    <a:lnTo>
                      <a:pt x="23" y="41"/>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073" name="Oval 226"/>
              <p:cNvSpPr>
                <a:spLocks noChangeArrowheads="1"/>
              </p:cNvSpPr>
              <p:nvPr/>
            </p:nvSpPr>
            <p:spPr bwMode="black">
              <a:xfrm>
                <a:off x="2767" y="176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74" name="Freeform 227"/>
              <p:cNvSpPr>
                <a:spLocks/>
              </p:cNvSpPr>
              <p:nvPr/>
            </p:nvSpPr>
            <p:spPr bwMode="black">
              <a:xfrm>
                <a:off x="2760" y="1759"/>
                <a:ext cx="17"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9"/>
                    </a:lnTo>
                    <a:lnTo>
                      <a:pt x="29" y="69"/>
                    </a:lnTo>
                    <a:lnTo>
                      <a:pt x="0" y="21"/>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075" name="Oval 228"/>
              <p:cNvSpPr>
                <a:spLocks noChangeArrowheads="1"/>
              </p:cNvSpPr>
              <p:nvPr/>
            </p:nvSpPr>
            <p:spPr bwMode="black">
              <a:xfrm>
                <a:off x="2781" y="176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76" name="Freeform 229"/>
              <p:cNvSpPr>
                <a:spLocks/>
              </p:cNvSpPr>
              <p:nvPr/>
            </p:nvSpPr>
            <p:spPr bwMode="black">
              <a:xfrm>
                <a:off x="2771" y="1766"/>
                <a:ext cx="16" cy="12"/>
              </a:xfrm>
              <a:custGeom>
                <a:avLst/>
                <a:gdLst>
                  <a:gd name="T0" fmla="*/ 0 w 62"/>
                  <a:gd name="T1" fmla="*/ 0 h 49"/>
                  <a:gd name="T2" fmla="*/ 0 w 62"/>
                  <a:gd name="T3" fmla="*/ 0 h 49"/>
                  <a:gd name="T4" fmla="*/ 0 w 62"/>
                  <a:gd name="T5" fmla="*/ 0 h 49"/>
                  <a:gd name="T6" fmla="*/ 0 w 62"/>
                  <a:gd name="T7" fmla="*/ 0 h 49"/>
                  <a:gd name="T8" fmla="*/ 0 w 62"/>
                  <a:gd name="T9" fmla="*/ 0 h 49"/>
                  <a:gd name="T10" fmla="*/ 0 60000 65536"/>
                  <a:gd name="T11" fmla="*/ 0 60000 65536"/>
                  <a:gd name="T12" fmla="*/ 0 60000 65536"/>
                  <a:gd name="T13" fmla="*/ 0 60000 65536"/>
                  <a:gd name="T14" fmla="*/ 0 60000 65536"/>
                  <a:gd name="T15" fmla="*/ 0 w 62"/>
                  <a:gd name="T16" fmla="*/ 0 h 49"/>
                  <a:gd name="T17" fmla="*/ 62 w 62"/>
                  <a:gd name="T18" fmla="*/ 49 h 49"/>
                </a:gdLst>
                <a:ahLst/>
                <a:cxnLst>
                  <a:cxn ang="T10">
                    <a:pos x="T0" y="T1"/>
                  </a:cxn>
                  <a:cxn ang="T11">
                    <a:pos x="T2" y="T3"/>
                  </a:cxn>
                  <a:cxn ang="T12">
                    <a:pos x="T4" y="T5"/>
                  </a:cxn>
                  <a:cxn ang="T13">
                    <a:pos x="T6" y="T7"/>
                  </a:cxn>
                  <a:cxn ang="T14">
                    <a:pos x="T8" y="T9"/>
                  </a:cxn>
                </a:cxnLst>
                <a:rect l="T15" t="T16" r="T17" b="T18"/>
                <a:pathLst>
                  <a:path w="62" h="49">
                    <a:moveTo>
                      <a:pt x="0" y="8"/>
                    </a:moveTo>
                    <a:lnTo>
                      <a:pt x="55" y="0"/>
                    </a:lnTo>
                    <a:lnTo>
                      <a:pt x="62" y="40"/>
                    </a:lnTo>
                    <a:lnTo>
                      <a:pt x="8" y="49"/>
                    </a:lnTo>
                    <a:lnTo>
                      <a:pt x="0" y="8"/>
                    </a:lnTo>
                    <a:close/>
                  </a:path>
                </a:pathLst>
              </a:custGeom>
              <a:solidFill>
                <a:schemeClr val="folHlink"/>
              </a:solidFill>
              <a:ln w="9525">
                <a:solidFill>
                  <a:schemeClr val="tx1"/>
                </a:solidFill>
                <a:round/>
                <a:headEnd/>
                <a:tailEnd/>
              </a:ln>
            </p:spPr>
            <p:txBody>
              <a:bodyPr/>
              <a:lstStyle/>
              <a:p>
                <a:endParaRPr lang="en-US"/>
              </a:p>
            </p:txBody>
          </p:sp>
          <p:sp>
            <p:nvSpPr>
              <p:cNvPr id="81077" name="Oval 230"/>
              <p:cNvSpPr>
                <a:spLocks noChangeArrowheads="1"/>
              </p:cNvSpPr>
              <p:nvPr/>
            </p:nvSpPr>
            <p:spPr bwMode="black">
              <a:xfrm>
                <a:off x="2921" y="172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78" name="Freeform 231"/>
              <p:cNvSpPr>
                <a:spLocks/>
              </p:cNvSpPr>
              <p:nvPr/>
            </p:nvSpPr>
            <p:spPr bwMode="black">
              <a:xfrm>
                <a:off x="2921" y="1729"/>
                <a:ext cx="19" cy="21"/>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079" name="Oval 232"/>
              <p:cNvSpPr>
                <a:spLocks noChangeArrowheads="1"/>
              </p:cNvSpPr>
              <p:nvPr/>
            </p:nvSpPr>
            <p:spPr bwMode="black">
              <a:xfrm>
                <a:off x="2925" y="1709"/>
                <a:ext cx="10" cy="11"/>
              </a:xfrm>
              <a:prstGeom prst="ellipse">
                <a:avLst/>
              </a:prstGeom>
              <a:solidFill>
                <a:schemeClr val="folHlink"/>
              </a:solidFill>
              <a:ln w="9525">
                <a:solidFill>
                  <a:schemeClr val="tx1"/>
                </a:solidFill>
                <a:round/>
                <a:headEnd/>
                <a:tailEnd/>
              </a:ln>
            </p:spPr>
            <p:txBody>
              <a:bodyPr/>
              <a:lstStyle/>
              <a:p>
                <a:endParaRPr lang="en-US"/>
              </a:p>
            </p:txBody>
          </p:sp>
          <p:sp>
            <p:nvSpPr>
              <p:cNvPr id="81080" name="Freeform 233"/>
              <p:cNvSpPr>
                <a:spLocks/>
              </p:cNvSpPr>
              <p:nvPr/>
            </p:nvSpPr>
            <p:spPr bwMode="black">
              <a:xfrm>
                <a:off x="2921" y="1713"/>
                <a:ext cx="14" cy="20"/>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7"/>
                    </a:moveTo>
                    <a:lnTo>
                      <a:pt x="17" y="0"/>
                    </a:lnTo>
                    <a:lnTo>
                      <a:pt x="58" y="10"/>
                    </a:lnTo>
                    <a:lnTo>
                      <a:pt x="40" y="78"/>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081" name="Oval 234"/>
              <p:cNvSpPr>
                <a:spLocks noChangeArrowheads="1"/>
              </p:cNvSpPr>
              <p:nvPr/>
            </p:nvSpPr>
            <p:spPr bwMode="black">
              <a:xfrm>
                <a:off x="2911" y="171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82" name="Freeform 235"/>
              <p:cNvSpPr>
                <a:spLocks/>
              </p:cNvSpPr>
              <p:nvPr/>
            </p:nvSpPr>
            <p:spPr bwMode="black">
              <a:xfrm>
                <a:off x="2915" y="1709"/>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083" name="Oval 236"/>
              <p:cNvSpPr>
                <a:spLocks noChangeArrowheads="1"/>
              </p:cNvSpPr>
              <p:nvPr/>
            </p:nvSpPr>
            <p:spPr bwMode="black">
              <a:xfrm>
                <a:off x="2908" y="172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84" name="Freeform 237"/>
              <p:cNvSpPr>
                <a:spLocks/>
              </p:cNvSpPr>
              <p:nvPr/>
            </p:nvSpPr>
            <p:spPr bwMode="black">
              <a:xfrm>
                <a:off x="2908" y="1715"/>
                <a:ext cx="13"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53" y="10"/>
                    </a:moveTo>
                    <a:lnTo>
                      <a:pt x="40" y="62"/>
                    </a:lnTo>
                    <a:lnTo>
                      <a:pt x="0" y="52"/>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085" name="Oval 238"/>
              <p:cNvSpPr>
                <a:spLocks noChangeArrowheads="1"/>
              </p:cNvSpPr>
              <p:nvPr/>
            </p:nvSpPr>
            <p:spPr bwMode="black">
              <a:xfrm>
                <a:off x="2904" y="1725"/>
                <a:ext cx="10" cy="11"/>
              </a:xfrm>
              <a:prstGeom prst="ellipse">
                <a:avLst/>
              </a:prstGeom>
              <a:solidFill>
                <a:schemeClr val="folHlink"/>
              </a:solidFill>
              <a:ln w="9525">
                <a:solidFill>
                  <a:schemeClr val="tx1"/>
                </a:solidFill>
                <a:round/>
                <a:headEnd/>
                <a:tailEnd/>
              </a:ln>
            </p:spPr>
            <p:txBody>
              <a:bodyPr/>
              <a:lstStyle/>
              <a:p>
                <a:endParaRPr lang="en-US"/>
              </a:p>
            </p:txBody>
          </p:sp>
          <p:sp>
            <p:nvSpPr>
              <p:cNvPr id="81086" name="Freeform 239"/>
              <p:cNvSpPr>
                <a:spLocks/>
              </p:cNvSpPr>
              <p:nvPr/>
            </p:nvSpPr>
            <p:spPr bwMode="black">
              <a:xfrm>
                <a:off x="2908" y="1725"/>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087" name="Oval 240"/>
              <p:cNvSpPr>
                <a:spLocks noChangeArrowheads="1"/>
              </p:cNvSpPr>
              <p:nvPr/>
            </p:nvSpPr>
            <p:spPr bwMode="black">
              <a:xfrm>
                <a:off x="2897" y="171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88" name="Freeform 241"/>
              <p:cNvSpPr>
                <a:spLocks/>
              </p:cNvSpPr>
              <p:nvPr/>
            </p:nvSpPr>
            <p:spPr bwMode="black">
              <a:xfrm>
                <a:off x="2898" y="1716"/>
                <a:ext cx="16" cy="17"/>
              </a:xfrm>
              <a:custGeom>
                <a:avLst/>
                <a:gdLst>
                  <a:gd name="T0" fmla="*/ 0 w 64"/>
                  <a:gd name="T1" fmla="*/ 0 h 67"/>
                  <a:gd name="T2" fmla="*/ 0 w 64"/>
                  <a:gd name="T3" fmla="*/ 0 h 67"/>
                  <a:gd name="T4" fmla="*/ 0 w 64"/>
                  <a:gd name="T5" fmla="*/ 0 h 67"/>
                  <a:gd name="T6" fmla="*/ 0 w 64"/>
                  <a:gd name="T7" fmla="*/ 0 h 67"/>
                  <a:gd name="T8" fmla="*/ 0 w 64"/>
                  <a:gd name="T9" fmla="*/ 0 h 67"/>
                  <a:gd name="T10" fmla="*/ 0 60000 65536"/>
                  <a:gd name="T11" fmla="*/ 0 60000 65536"/>
                  <a:gd name="T12" fmla="*/ 0 60000 65536"/>
                  <a:gd name="T13" fmla="*/ 0 60000 65536"/>
                  <a:gd name="T14" fmla="*/ 0 60000 65536"/>
                  <a:gd name="T15" fmla="*/ 0 w 64"/>
                  <a:gd name="T16" fmla="*/ 0 h 67"/>
                  <a:gd name="T17" fmla="*/ 64 w 64"/>
                  <a:gd name="T18" fmla="*/ 67 h 67"/>
                </a:gdLst>
                <a:ahLst/>
                <a:cxnLst>
                  <a:cxn ang="T10">
                    <a:pos x="T0" y="T1"/>
                  </a:cxn>
                  <a:cxn ang="T11">
                    <a:pos x="T2" y="T3"/>
                  </a:cxn>
                  <a:cxn ang="T12">
                    <a:pos x="T4" y="T5"/>
                  </a:cxn>
                  <a:cxn ang="T13">
                    <a:pos x="T6" y="T7"/>
                  </a:cxn>
                  <a:cxn ang="T14">
                    <a:pos x="T8" y="T9"/>
                  </a:cxn>
                </a:cxnLst>
                <a:rect l="T15" t="T16" r="T17" b="T18"/>
                <a:pathLst>
                  <a:path w="64" h="67">
                    <a:moveTo>
                      <a:pt x="28" y="67"/>
                    </a:moveTo>
                    <a:lnTo>
                      <a:pt x="0" y="21"/>
                    </a:lnTo>
                    <a:lnTo>
                      <a:pt x="36" y="0"/>
                    </a:lnTo>
                    <a:lnTo>
                      <a:pt x="64" y="46"/>
                    </a:lnTo>
                    <a:lnTo>
                      <a:pt x="28" y="67"/>
                    </a:lnTo>
                    <a:close/>
                  </a:path>
                </a:pathLst>
              </a:custGeom>
              <a:solidFill>
                <a:schemeClr val="folHlink"/>
              </a:solidFill>
              <a:ln w="9525">
                <a:solidFill>
                  <a:schemeClr val="tx1"/>
                </a:solidFill>
                <a:round/>
                <a:headEnd/>
                <a:tailEnd/>
              </a:ln>
            </p:spPr>
            <p:txBody>
              <a:bodyPr/>
              <a:lstStyle/>
              <a:p>
                <a:endParaRPr lang="en-US"/>
              </a:p>
            </p:txBody>
          </p:sp>
          <p:sp>
            <p:nvSpPr>
              <p:cNvPr id="81089" name="Oval 242"/>
              <p:cNvSpPr>
                <a:spLocks noChangeArrowheads="1"/>
              </p:cNvSpPr>
              <p:nvPr/>
            </p:nvSpPr>
            <p:spPr bwMode="black">
              <a:xfrm>
                <a:off x="2883" y="171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90" name="Freeform 243"/>
              <p:cNvSpPr>
                <a:spLocks/>
              </p:cNvSpPr>
              <p:nvPr/>
            </p:nvSpPr>
            <p:spPr bwMode="black">
              <a:xfrm>
                <a:off x="2887" y="1714"/>
                <a:ext cx="16"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091" name="Oval 244"/>
              <p:cNvSpPr>
                <a:spLocks noChangeArrowheads="1"/>
              </p:cNvSpPr>
              <p:nvPr/>
            </p:nvSpPr>
            <p:spPr bwMode="black">
              <a:xfrm>
                <a:off x="2893" y="1730"/>
                <a:ext cx="10" cy="11"/>
              </a:xfrm>
              <a:prstGeom prst="ellipse">
                <a:avLst/>
              </a:prstGeom>
              <a:solidFill>
                <a:schemeClr val="folHlink"/>
              </a:solidFill>
              <a:ln w="9525">
                <a:solidFill>
                  <a:schemeClr val="tx1"/>
                </a:solidFill>
                <a:round/>
                <a:headEnd/>
                <a:tailEnd/>
              </a:ln>
            </p:spPr>
            <p:txBody>
              <a:bodyPr/>
              <a:lstStyle/>
              <a:p>
                <a:endParaRPr lang="en-US"/>
              </a:p>
            </p:txBody>
          </p:sp>
          <p:sp>
            <p:nvSpPr>
              <p:cNvPr id="81092" name="Freeform 245"/>
              <p:cNvSpPr>
                <a:spLocks/>
              </p:cNvSpPr>
              <p:nvPr/>
            </p:nvSpPr>
            <p:spPr bwMode="black">
              <a:xfrm>
                <a:off x="2884" y="1718"/>
                <a:ext cx="18" cy="20"/>
              </a:xfrm>
              <a:custGeom>
                <a:avLst/>
                <a:gdLst>
                  <a:gd name="T0" fmla="*/ 0 w 72"/>
                  <a:gd name="T1" fmla="*/ 0 h 81"/>
                  <a:gd name="T2" fmla="*/ 0 w 72"/>
                  <a:gd name="T3" fmla="*/ 0 h 81"/>
                  <a:gd name="T4" fmla="*/ 0 w 72"/>
                  <a:gd name="T5" fmla="*/ 0 h 81"/>
                  <a:gd name="T6" fmla="*/ 0 w 72"/>
                  <a:gd name="T7" fmla="*/ 0 h 81"/>
                  <a:gd name="T8" fmla="*/ 0 w 72"/>
                  <a:gd name="T9" fmla="*/ 0 h 81"/>
                  <a:gd name="T10" fmla="*/ 0 60000 65536"/>
                  <a:gd name="T11" fmla="*/ 0 60000 65536"/>
                  <a:gd name="T12" fmla="*/ 0 60000 65536"/>
                  <a:gd name="T13" fmla="*/ 0 60000 65536"/>
                  <a:gd name="T14" fmla="*/ 0 60000 65536"/>
                  <a:gd name="T15" fmla="*/ 0 w 72"/>
                  <a:gd name="T16" fmla="*/ 0 h 81"/>
                  <a:gd name="T17" fmla="*/ 72 w 72"/>
                  <a:gd name="T18" fmla="*/ 81 h 81"/>
                </a:gdLst>
                <a:ahLst/>
                <a:cxnLst>
                  <a:cxn ang="T10">
                    <a:pos x="T0" y="T1"/>
                  </a:cxn>
                  <a:cxn ang="T11">
                    <a:pos x="T2" y="T3"/>
                  </a:cxn>
                  <a:cxn ang="T12">
                    <a:pos x="T4" y="T5"/>
                  </a:cxn>
                  <a:cxn ang="T13">
                    <a:pos x="T6" y="T7"/>
                  </a:cxn>
                  <a:cxn ang="T14">
                    <a:pos x="T8" y="T9"/>
                  </a:cxn>
                </a:cxnLst>
                <a:rect l="T15" t="T16" r="T17" b="T18"/>
                <a:pathLst>
                  <a:path w="72" h="81">
                    <a:moveTo>
                      <a:pt x="34" y="0"/>
                    </a:moveTo>
                    <a:lnTo>
                      <a:pt x="72" y="58"/>
                    </a:lnTo>
                    <a:lnTo>
                      <a:pt x="39" y="81"/>
                    </a:lnTo>
                    <a:lnTo>
                      <a:pt x="0" y="23"/>
                    </a:lnTo>
                    <a:lnTo>
                      <a:pt x="34" y="0"/>
                    </a:lnTo>
                    <a:close/>
                  </a:path>
                </a:pathLst>
              </a:custGeom>
              <a:solidFill>
                <a:schemeClr val="folHlink"/>
              </a:solidFill>
              <a:ln w="9525">
                <a:solidFill>
                  <a:schemeClr val="tx1"/>
                </a:solidFill>
                <a:round/>
                <a:headEnd/>
                <a:tailEnd/>
              </a:ln>
            </p:spPr>
            <p:txBody>
              <a:bodyPr/>
              <a:lstStyle/>
              <a:p>
                <a:endParaRPr lang="en-US"/>
              </a:p>
            </p:txBody>
          </p:sp>
          <p:sp>
            <p:nvSpPr>
              <p:cNvPr id="81093" name="Oval 246"/>
              <p:cNvSpPr>
                <a:spLocks noChangeArrowheads="1"/>
              </p:cNvSpPr>
              <p:nvPr/>
            </p:nvSpPr>
            <p:spPr bwMode="black">
              <a:xfrm>
                <a:off x="2889" y="174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94" name="Freeform 247"/>
              <p:cNvSpPr>
                <a:spLocks/>
              </p:cNvSpPr>
              <p:nvPr/>
            </p:nvSpPr>
            <p:spPr bwMode="black">
              <a:xfrm>
                <a:off x="2889" y="1734"/>
                <a:ext cx="14"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1" y="84"/>
                    </a:lnTo>
                    <a:lnTo>
                      <a:pt x="0" y="74"/>
                    </a:lnTo>
                    <a:lnTo>
                      <a:pt x="17"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095" name="Oval 248"/>
              <p:cNvSpPr>
                <a:spLocks noChangeArrowheads="1"/>
              </p:cNvSpPr>
              <p:nvPr/>
            </p:nvSpPr>
            <p:spPr bwMode="black">
              <a:xfrm>
                <a:off x="2902" y="174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96" name="Freeform 249"/>
              <p:cNvSpPr>
                <a:spLocks/>
              </p:cNvSpPr>
              <p:nvPr/>
            </p:nvSpPr>
            <p:spPr bwMode="black">
              <a:xfrm>
                <a:off x="2893" y="1747"/>
                <a:ext cx="15"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097" name="Oval 250"/>
              <p:cNvSpPr>
                <a:spLocks noChangeArrowheads="1"/>
              </p:cNvSpPr>
              <p:nvPr/>
            </p:nvSpPr>
            <p:spPr bwMode="black">
              <a:xfrm>
                <a:off x="2905" y="173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98" name="Freeform 251"/>
              <p:cNvSpPr>
                <a:spLocks/>
              </p:cNvSpPr>
              <p:nvPr/>
            </p:nvSpPr>
            <p:spPr bwMode="black">
              <a:xfrm>
                <a:off x="2902" y="1737"/>
                <a:ext cx="13" cy="16"/>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4"/>
                    </a:moveTo>
                    <a:lnTo>
                      <a:pt x="11" y="0"/>
                    </a:lnTo>
                    <a:lnTo>
                      <a:pt x="52" y="7"/>
                    </a:lnTo>
                    <a:lnTo>
                      <a:pt x="41" y="62"/>
                    </a:lnTo>
                    <a:lnTo>
                      <a:pt x="0" y="54"/>
                    </a:lnTo>
                    <a:close/>
                  </a:path>
                </a:pathLst>
              </a:custGeom>
              <a:solidFill>
                <a:schemeClr val="folHlink"/>
              </a:solidFill>
              <a:ln w="9525">
                <a:solidFill>
                  <a:schemeClr val="tx1"/>
                </a:solidFill>
                <a:round/>
                <a:headEnd/>
                <a:tailEnd/>
              </a:ln>
            </p:spPr>
            <p:txBody>
              <a:bodyPr/>
              <a:lstStyle/>
              <a:p>
                <a:endParaRPr lang="en-US"/>
              </a:p>
            </p:txBody>
          </p:sp>
          <p:sp>
            <p:nvSpPr>
              <p:cNvPr id="81099" name="Oval 252"/>
              <p:cNvSpPr>
                <a:spLocks noChangeArrowheads="1"/>
              </p:cNvSpPr>
              <p:nvPr/>
            </p:nvSpPr>
            <p:spPr bwMode="black">
              <a:xfrm>
                <a:off x="2910" y="173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00" name="Freeform 253"/>
              <p:cNvSpPr>
                <a:spLocks/>
              </p:cNvSpPr>
              <p:nvPr/>
            </p:nvSpPr>
            <p:spPr bwMode="black">
              <a:xfrm>
                <a:off x="2910" y="1732"/>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8"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101" name="Oval 254"/>
              <p:cNvSpPr>
                <a:spLocks noChangeArrowheads="1"/>
              </p:cNvSpPr>
              <p:nvPr/>
            </p:nvSpPr>
            <p:spPr bwMode="black">
              <a:xfrm>
                <a:off x="2917" y="1744"/>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02" name="Freeform 255"/>
              <p:cNvSpPr>
                <a:spLocks/>
              </p:cNvSpPr>
              <p:nvPr/>
            </p:nvSpPr>
            <p:spPr bwMode="black">
              <a:xfrm>
                <a:off x="2910" y="1735"/>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103" name="Oval 256"/>
              <p:cNvSpPr>
                <a:spLocks noChangeArrowheads="1"/>
              </p:cNvSpPr>
              <p:nvPr/>
            </p:nvSpPr>
            <p:spPr bwMode="black">
              <a:xfrm>
                <a:off x="2931" y="174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04" name="Freeform 257"/>
              <p:cNvSpPr>
                <a:spLocks/>
              </p:cNvSpPr>
              <p:nvPr/>
            </p:nvSpPr>
            <p:spPr bwMode="black">
              <a:xfrm>
                <a:off x="2921" y="1742"/>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05" name="Oval 258"/>
              <p:cNvSpPr>
                <a:spLocks noChangeArrowheads="1"/>
              </p:cNvSpPr>
              <p:nvPr/>
            </p:nvSpPr>
            <p:spPr bwMode="black">
              <a:xfrm>
                <a:off x="3070" y="170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06" name="Freeform 259"/>
              <p:cNvSpPr>
                <a:spLocks/>
              </p:cNvSpPr>
              <p:nvPr/>
            </p:nvSpPr>
            <p:spPr bwMode="black">
              <a:xfrm>
                <a:off x="3071" y="1705"/>
                <a:ext cx="18"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39" y="87"/>
                    </a:moveTo>
                    <a:lnTo>
                      <a:pt x="0" y="23"/>
                    </a:lnTo>
                    <a:lnTo>
                      <a:pt x="35" y="0"/>
                    </a:lnTo>
                    <a:lnTo>
                      <a:pt x="75" y="64"/>
                    </a:lnTo>
                    <a:lnTo>
                      <a:pt x="39" y="87"/>
                    </a:lnTo>
                    <a:close/>
                  </a:path>
                </a:pathLst>
              </a:custGeom>
              <a:solidFill>
                <a:schemeClr val="folHlink"/>
              </a:solidFill>
              <a:ln w="9525">
                <a:solidFill>
                  <a:schemeClr val="tx1"/>
                </a:solidFill>
                <a:round/>
                <a:headEnd/>
                <a:tailEnd/>
              </a:ln>
            </p:spPr>
            <p:txBody>
              <a:bodyPr/>
              <a:lstStyle/>
              <a:p>
                <a:endParaRPr lang="en-US"/>
              </a:p>
            </p:txBody>
          </p:sp>
          <p:sp>
            <p:nvSpPr>
              <p:cNvPr id="81107" name="Oval 260"/>
              <p:cNvSpPr>
                <a:spLocks noChangeArrowheads="1"/>
              </p:cNvSpPr>
              <p:nvPr/>
            </p:nvSpPr>
            <p:spPr bwMode="black">
              <a:xfrm>
                <a:off x="3075" y="168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08" name="Freeform 261"/>
              <p:cNvSpPr>
                <a:spLocks/>
              </p:cNvSpPr>
              <p:nvPr/>
            </p:nvSpPr>
            <p:spPr bwMode="black">
              <a:xfrm>
                <a:off x="3070" y="1690"/>
                <a:ext cx="15" cy="19"/>
              </a:xfrm>
              <a:custGeom>
                <a:avLst/>
                <a:gdLst>
                  <a:gd name="T0" fmla="*/ 0 w 59"/>
                  <a:gd name="T1" fmla="*/ 0 h 78"/>
                  <a:gd name="T2" fmla="*/ 0 w 59"/>
                  <a:gd name="T3" fmla="*/ 0 h 78"/>
                  <a:gd name="T4" fmla="*/ 0 w 59"/>
                  <a:gd name="T5" fmla="*/ 0 h 78"/>
                  <a:gd name="T6" fmla="*/ 0 w 59"/>
                  <a:gd name="T7" fmla="*/ 0 h 78"/>
                  <a:gd name="T8" fmla="*/ 0 w 59"/>
                  <a:gd name="T9" fmla="*/ 0 h 78"/>
                  <a:gd name="T10" fmla="*/ 0 60000 65536"/>
                  <a:gd name="T11" fmla="*/ 0 60000 65536"/>
                  <a:gd name="T12" fmla="*/ 0 60000 65536"/>
                  <a:gd name="T13" fmla="*/ 0 60000 65536"/>
                  <a:gd name="T14" fmla="*/ 0 60000 65536"/>
                  <a:gd name="T15" fmla="*/ 0 w 59"/>
                  <a:gd name="T16" fmla="*/ 0 h 78"/>
                  <a:gd name="T17" fmla="*/ 59 w 59"/>
                  <a:gd name="T18" fmla="*/ 78 h 78"/>
                </a:gdLst>
                <a:ahLst/>
                <a:cxnLst>
                  <a:cxn ang="T10">
                    <a:pos x="T0" y="T1"/>
                  </a:cxn>
                  <a:cxn ang="T11">
                    <a:pos x="T2" y="T3"/>
                  </a:cxn>
                  <a:cxn ang="T12">
                    <a:pos x="T4" y="T5"/>
                  </a:cxn>
                  <a:cxn ang="T13">
                    <a:pos x="T6" y="T7"/>
                  </a:cxn>
                  <a:cxn ang="T14">
                    <a:pos x="T8" y="T9"/>
                  </a:cxn>
                </a:cxnLst>
                <a:rect l="T15" t="T16" r="T17" b="T18"/>
                <a:pathLst>
                  <a:path w="59" h="78">
                    <a:moveTo>
                      <a:pt x="0" y="68"/>
                    </a:moveTo>
                    <a:lnTo>
                      <a:pt x="18" y="0"/>
                    </a:lnTo>
                    <a:lnTo>
                      <a:pt x="59" y="11"/>
                    </a:lnTo>
                    <a:lnTo>
                      <a:pt x="41"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109" name="Oval 262"/>
              <p:cNvSpPr>
                <a:spLocks noChangeArrowheads="1"/>
              </p:cNvSpPr>
              <p:nvPr/>
            </p:nvSpPr>
            <p:spPr bwMode="black">
              <a:xfrm>
                <a:off x="3061" y="168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10" name="Freeform 263"/>
              <p:cNvSpPr>
                <a:spLocks/>
              </p:cNvSpPr>
              <p:nvPr/>
            </p:nvSpPr>
            <p:spPr bwMode="black">
              <a:xfrm>
                <a:off x="3065" y="1686"/>
                <a:ext cx="16"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111" name="Oval 264"/>
              <p:cNvSpPr>
                <a:spLocks noChangeArrowheads="1"/>
              </p:cNvSpPr>
              <p:nvPr/>
            </p:nvSpPr>
            <p:spPr bwMode="black">
              <a:xfrm>
                <a:off x="3057" y="1701"/>
                <a:ext cx="11" cy="11"/>
              </a:xfrm>
              <a:prstGeom prst="ellipse">
                <a:avLst/>
              </a:prstGeom>
              <a:solidFill>
                <a:schemeClr val="folHlink"/>
              </a:solidFill>
              <a:ln w="9525">
                <a:solidFill>
                  <a:schemeClr val="tx1"/>
                </a:solidFill>
                <a:round/>
                <a:headEnd/>
                <a:tailEnd/>
              </a:ln>
            </p:spPr>
            <p:txBody>
              <a:bodyPr/>
              <a:lstStyle/>
              <a:p>
                <a:endParaRPr lang="en-US"/>
              </a:p>
            </p:txBody>
          </p:sp>
          <p:sp>
            <p:nvSpPr>
              <p:cNvPr id="81112" name="Freeform 265"/>
              <p:cNvSpPr>
                <a:spLocks/>
              </p:cNvSpPr>
              <p:nvPr/>
            </p:nvSpPr>
            <p:spPr bwMode="black">
              <a:xfrm>
                <a:off x="3057" y="1692"/>
                <a:ext cx="14" cy="16"/>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60000 65536"/>
                  <a:gd name="T11" fmla="*/ 0 60000 65536"/>
                  <a:gd name="T12" fmla="*/ 0 60000 65536"/>
                  <a:gd name="T13" fmla="*/ 0 60000 65536"/>
                  <a:gd name="T14" fmla="*/ 0 60000 65536"/>
                  <a:gd name="T15" fmla="*/ 0 w 54"/>
                  <a:gd name="T16" fmla="*/ 0 h 63"/>
                  <a:gd name="T17" fmla="*/ 54 w 54"/>
                  <a:gd name="T18" fmla="*/ 63 h 63"/>
                </a:gdLst>
                <a:ahLst/>
                <a:cxnLst>
                  <a:cxn ang="T10">
                    <a:pos x="T0" y="T1"/>
                  </a:cxn>
                  <a:cxn ang="T11">
                    <a:pos x="T2" y="T3"/>
                  </a:cxn>
                  <a:cxn ang="T12">
                    <a:pos x="T4" y="T5"/>
                  </a:cxn>
                  <a:cxn ang="T13">
                    <a:pos x="T6" y="T7"/>
                  </a:cxn>
                  <a:cxn ang="T14">
                    <a:pos x="T8" y="T9"/>
                  </a:cxn>
                </a:cxnLst>
                <a:rect l="T15" t="T16" r="T17" b="T18"/>
                <a:pathLst>
                  <a:path w="54" h="63">
                    <a:moveTo>
                      <a:pt x="54" y="11"/>
                    </a:moveTo>
                    <a:lnTo>
                      <a:pt x="41" y="63"/>
                    </a:lnTo>
                    <a:lnTo>
                      <a:pt x="0" y="53"/>
                    </a:lnTo>
                    <a:lnTo>
                      <a:pt x="13" y="0"/>
                    </a:lnTo>
                    <a:lnTo>
                      <a:pt x="54" y="11"/>
                    </a:lnTo>
                    <a:close/>
                  </a:path>
                </a:pathLst>
              </a:custGeom>
              <a:solidFill>
                <a:schemeClr val="folHlink"/>
              </a:solidFill>
              <a:ln w="9525">
                <a:solidFill>
                  <a:schemeClr val="tx1"/>
                </a:solidFill>
                <a:round/>
                <a:headEnd/>
                <a:tailEnd/>
              </a:ln>
            </p:spPr>
            <p:txBody>
              <a:bodyPr/>
              <a:lstStyle/>
              <a:p>
                <a:endParaRPr lang="en-US"/>
              </a:p>
            </p:txBody>
          </p:sp>
          <p:sp>
            <p:nvSpPr>
              <p:cNvPr id="81113" name="Oval 266"/>
              <p:cNvSpPr>
                <a:spLocks noChangeArrowheads="1"/>
              </p:cNvSpPr>
              <p:nvPr/>
            </p:nvSpPr>
            <p:spPr bwMode="black">
              <a:xfrm>
                <a:off x="3054" y="170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14" name="Freeform 267"/>
              <p:cNvSpPr>
                <a:spLocks/>
              </p:cNvSpPr>
              <p:nvPr/>
            </p:nvSpPr>
            <p:spPr bwMode="black">
              <a:xfrm>
                <a:off x="3058" y="1701"/>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23" y="41"/>
                    </a:moveTo>
                    <a:lnTo>
                      <a:pt x="7" y="44"/>
                    </a:lnTo>
                    <a:lnTo>
                      <a:pt x="0" y="3"/>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115" name="Oval 268"/>
              <p:cNvSpPr>
                <a:spLocks noChangeArrowheads="1"/>
              </p:cNvSpPr>
              <p:nvPr/>
            </p:nvSpPr>
            <p:spPr bwMode="black">
              <a:xfrm>
                <a:off x="3047" y="1690"/>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16" name="Freeform 269"/>
              <p:cNvSpPr>
                <a:spLocks/>
              </p:cNvSpPr>
              <p:nvPr/>
            </p:nvSpPr>
            <p:spPr bwMode="black">
              <a:xfrm>
                <a:off x="3047" y="1693"/>
                <a:ext cx="16" cy="17"/>
              </a:xfrm>
              <a:custGeom>
                <a:avLst/>
                <a:gdLst>
                  <a:gd name="T0" fmla="*/ 0 w 63"/>
                  <a:gd name="T1" fmla="*/ 0 h 67"/>
                  <a:gd name="T2" fmla="*/ 0 w 63"/>
                  <a:gd name="T3" fmla="*/ 0 h 67"/>
                  <a:gd name="T4" fmla="*/ 0 w 63"/>
                  <a:gd name="T5" fmla="*/ 0 h 67"/>
                  <a:gd name="T6" fmla="*/ 0 w 63"/>
                  <a:gd name="T7" fmla="*/ 0 h 67"/>
                  <a:gd name="T8" fmla="*/ 0 w 63"/>
                  <a:gd name="T9" fmla="*/ 0 h 67"/>
                  <a:gd name="T10" fmla="*/ 0 60000 65536"/>
                  <a:gd name="T11" fmla="*/ 0 60000 65536"/>
                  <a:gd name="T12" fmla="*/ 0 60000 65536"/>
                  <a:gd name="T13" fmla="*/ 0 60000 65536"/>
                  <a:gd name="T14" fmla="*/ 0 60000 65536"/>
                  <a:gd name="T15" fmla="*/ 0 w 63"/>
                  <a:gd name="T16" fmla="*/ 0 h 67"/>
                  <a:gd name="T17" fmla="*/ 63 w 63"/>
                  <a:gd name="T18" fmla="*/ 67 h 67"/>
                </a:gdLst>
                <a:ahLst/>
                <a:cxnLst>
                  <a:cxn ang="T10">
                    <a:pos x="T0" y="T1"/>
                  </a:cxn>
                  <a:cxn ang="T11">
                    <a:pos x="T2" y="T3"/>
                  </a:cxn>
                  <a:cxn ang="T12">
                    <a:pos x="T4" y="T5"/>
                  </a:cxn>
                  <a:cxn ang="T13">
                    <a:pos x="T6" y="T7"/>
                  </a:cxn>
                  <a:cxn ang="T14">
                    <a:pos x="T8" y="T9"/>
                  </a:cxn>
                </a:cxnLst>
                <a:rect l="T15" t="T16" r="T17" b="T18"/>
                <a:pathLst>
                  <a:path w="63" h="67">
                    <a:moveTo>
                      <a:pt x="28" y="67"/>
                    </a:moveTo>
                    <a:lnTo>
                      <a:pt x="0" y="21"/>
                    </a:lnTo>
                    <a:lnTo>
                      <a:pt x="35" y="0"/>
                    </a:lnTo>
                    <a:lnTo>
                      <a:pt x="63" y="46"/>
                    </a:lnTo>
                    <a:lnTo>
                      <a:pt x="28" y="67"/>
                    </a:lnTo>
                    <a:close/>
                  </a:path>
                </a:pathLst>
              </a:custGeom>
              <a:solidFill>
                <a:schemeClr val="folHlink"/>
              </a:solidFill>
              <a:ln w="9525">
                <a:solidFill>
                  <a:schemeClr val="tx1"/>
                </a:solidFill>
                <a:round/>
                <a:headEnd/>
                <a:tailEnd/>
              </a:ln>
            </p:spPr>
            <p:txBody>
              <a:bodyPr/>
              <a:lstStyle/>
              <a:p>
                <a:endParaRPr lang="en-US"/>
              </a:p>
            </p:txBody>
          </p:sp>
          <p:sp>
            <p:nvSpPr>
              <p:cNvPr id="81117" name="Oval 270"/>
              <p:cNvSpPr>
                <a:spLocks noChangeArrowheads="1"/>
              </p:cNvSpPr>
              <p:nvPr/>
            </p:nvSpPr>
            <p:spPr bwMode="black">
              <a:xfrm>
                <a:off x="3033" y="169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18" name="Freeform 271"/>
              <p:cNvSpPr>
                <a:spLocks/>
              </p:cNvSpPr>
              <p:nvPr/>
            </p:nvSpPr>
            <p:spPr bwMode="black">
              <a:xfrm>
                <a:off x="3037" y="1690"/>
                <a:ext cx="16"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119" name="Oval 272"/>
              <p:cNvSpPr>
                <a:spLocks noChangeArrowheads="1"/>
              </p:cNvSpPr>
              <p:nvPr/>
            </p:nvSpPr>
            <p:spPr bwMode="black">
              <a:xfrm>
                <a:off x="3042" y="170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20" name="Freeform 273"/>
              <p:cNvSpPr>
                <a:spLocks/>
              </p:cNvSpPr>
              <p:nvPr/>
            </p:nvSpPr>
            <p:spPr bwMode="black">
              <a:xfrm>
                <a:off x="3034" y="1695"/>
                <a:ext cx="17" cy="20"/>
              </a:xfrm>
              <a:custGeom>
                <a:avLst/>
                <a:gdLst>
                  <a:gd name="T0" fmla="*/ 0 w 71"/>
                  <a:gd name="T1" fmla="*/ 0 h 80"/>
                  <a:gd name="T2" fmla="*/ 0 w 71"/>
                  <a:gd name="T3" fmla="*/ 0 h 80"/>
                  <a:gd name="T4" fmla="*/ 0 w 71"/>
                  <a:gd name="T5" fmla="*/ 0 h 80"/>
                  <a:gd name="T6" fmla="*/ 0 w 71"/>
                  <a:gd name="T7" fmla="*/ 0 h 80"/>
                  <a:gd name="T8" fmla="*/ 0 w 71"/>
                  <a:gd name="T9" fmla="*/ 0 h 80"/>
                  <a:gd name="T10" fmla="*/ 0 60000 65536"/>
                  <a:gd name="T11" fmla="*/ 0 60000 65536"/>
                  <a:gd name="T12" fmla="*/ 0 60000 65536"/>
                  <a:gd name="T13" fmla="*/ 0 60000 65536"/>
                  <a:gd name="T14" fmla="*/ 0 60000 65536"/>
                  <a:gd name="T15" fmla="*/ 0 w 71"/>
                  <a:gd name="T16" fmla="*/ 0 h 80"/>
                  <a:gd name="T17" fmla="*/ 71 w 71"/>
                  <a:gd name="T18" fmla="*/ 80 h 80"/>
                </a:gdLst>
                <a:ahLst/>
                <a:cxnLst>
                  <a:cxn ang="T10">
                    <a:pos x="T0" y="T1"/>
                  </a:cxn>
                  <a:cxn ang="T11">
                    <a:pos x="T2" y="T3"/>
                  </a:cxn>
                  <a:cxn ang="T12">
                    <a:pos x="T4" y="T5"/>
                  </a:cxn>
                  <a:cxn ang="T13">
                    <a:pos x="T6" y="T7"/>
                  </a:cxn>
                  <a:cxn ang="T14">
                    <a:pos x="T8" y="T9"/>
                  </a:cxn>
                </a:cxnLst>
                <a:rect l="T15" t="T16" r="T17" b="T18"/>
                <a:pathLst>
                  <a:path w="71" h="80">
                    <a:moveTo>
                      <a:pt x="33" y="0"/>
                    </a:moveTo>
                    <a:lnTo>
                      <a:pt x="71" y="57"/>
                    </a:lnTo>
                    <a:lnTo>
                      <a:pt x="38" y="80"/>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121" name="Oval 274"/>
              <p:cNvSpPr>
                <a:spLocks noChangeArrowheads="1"/>
              </p:cNvSpPr>
              <p:nvPr/>
            </p:nvSpPr>
            <p:spPr bwMode="black">
              <a:xfrm>
                <a:off x="3038" y="172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22" name="Freeform 275"/>
              <p:cNvSpPr>
                <a:spLocks/>
              </p:cNvSpPr>
              <p:nvPr/>
            </p:nvSpPr>
            <p:spPr bwMode="black">
              <a:xfrm>
                <a:off x="3038" y="1711"/>
                <a:ext cx="14"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1" y="84"/>
                    </a:lnTo>
                    <a:lnTo>
                      <a:pt x="0" y="74"/>
                    </a:lnTo>
                    <a:lnTo>
                      <a:pt x="16"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123" name="Oval 276"/>
              <p:cNvSpPr>
                <a:spLocks noChangeArrowheads="1"/>
              </p:cNvSpPr>
              <p:nvPr/>
            </p:nvSpPr>
            <p:spPr bwMode="black">
              <a:xfrm>
                <a:off x="3052" y="1723"/>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24" name="Freeform 277"/>
              <p:cNvSpPr>
                <a:spLocks/>
              </p:cNvSpPr>
              <p:nvPr/>
            </p:nvSpPr>
            <p:spPr bwMode="black">
              <a:xfrm>
                <a:off x="3042" y="1723"/>
                <a:ext cx="16" cy="13"/>
              </a:xfrm>
              <a:custGeom>
                <a:avLst/>
                <a:gdLst>
                  <a:gd name="T0" fmla="*/ 0 w 63"/>
                  <a:gd name="T1" fmla="*/ 0 h 49"/>
                  <a:gd name="T2" fmla="*/ 0 w 63"/>
                  <a:gd name="T3" fmla="*/ 0 h 49"/>
                  <a:gd name="T4" fmla="*/ 0 w 63"/>
                  <a:gd name="T5" fmla="*/ 0 h 49"/>
                  <a:gd name="T6" fmla="*/ 0 w 63"/>
                  <a:gd name="T7" fmla="*/ 0 h 49"/>
                  <a:gd name="T8" fmla="*/ 0 w 63"/>
                  <a:gd name="T9" fmla="*/ 0 h 49"/>
                  <a:gd name="T10" fmla="*/ 0 60000 65536"/>
                  <a:gd name="T11" fmla="*/ 0 60000 65536"/>
                  <a:gd name="T12" fmla="*/ 0 60000 65536"/>
                  <a:gd name="T13" fmla="*/ 0 60000 65536"/>
                  <a:gd name="T14" fmla="*/ 0 60000 65536"/>
                  <a:gd name="T15" fmla="*/ 0 w 63"/>
                  <a:gd name="T16" fmla="*/ 0 h 49"/>
                  <a:gd name="T17" fmla="*/ 63 w 63"/>
                  <a:gd name="T18" fmla="*/ 49 h 49"/>
                </a:gdLst>
                <a:ahLst/>
                <a:cxnLst>
                  <a:cxn ang="T10">
                    <a:pos x="T0" y="T1"/>
                  </a:cxn>
                  <a:cxn ang="T11">
                    <a:pos x="T2" y="T3"/>
                  </a:cxn>
                  <a:cxn ang="T12">
                    <a:pos x="T4" y="T5"/>
                  </a:cxn>
                  <a:cxn ang="T13">
                    <a:pos x="T6" y="T7"/>
                  </a:cxn>
                  <a:cxn ang="T14">
                    <a:pos x="T8" y="T9"/>
                  </a:cxn>
                </a:cxnLst>
                <a:rect l="T15" t="T16" r="T17" b="T18"/>
                <a:pathLst>
                  <a:path w="63" h="49">
                    <a:moveTo>
                      <a:pt x="0" y="9"/>
                    </a:moveTo>
                    <a:lnTo>
                      <a:pt x="55" y="0"/>
                    </a:lnTo>
                    <a:lnTo>
                      <a:pt x="63" y="40"/>
                    </a:lnTo>
                    <a:lnTo>
                      <a:pt x="8" y="49"/>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25" name="Oval 278"/>
              <p:cNvSpPr>
                <a:spLocks noChangeArrowheads="1"/>
              </p:cNvSpPr>
              <p:nvPr/>
            </p:nvSpPr>
            <p:spPr bwMode="black">
              <a:xfrm>
                <a:off x="3054" y="1710"/>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26" name="Freeform 279"/>
              <p:cNvSpPr>
                <a:spLocks/>
              </p:cNvSpPr>
              <p:nvPr/>
            </p:nvSpPr>
            <p:spPr bwMode="black">
              <a:xfrm>
                <a:off x="3052" y="1714"/>
                <a:ext cx="13" cy="15"/>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1" y="0"/>
                    </a:lnTo>
                    <a:lnTo>
                      <a:pt x="52" y="8"/>
                    </a:lnTo>
                    <a:lnTo>
                      <a:pt x="40"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127" name="Oval 280"/>
              <p:cNvSpPr>
                <a:spLocks noChangeArrowheads="1"/>
              </p:cNvSpPr>
              <p:nvPr/>
            </p:nvSpPr>
            <p:spPr bwMode="black">
              <a:xfrm>
                <a:off x="3059" y="170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28" name="Freeform 281"/>
              <p:cNvSpPr>
                <a:spLocks/>
              </p:cNvSpPr>
              <p:nvPr/>
            </p:nvSpPr>
            <p:spPr bwMode="black">
              <a:xfrm>
                <a:off x="3059" y="1709"/>
                <a:ext cx="6"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8"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129" name="Oval 282"/>
              <p:cNvSpPr>
                <a:spLocks noChangeArrowheads="1"/>
              </p:cNvSpPr>
              <p:nvPr/>
            </p:nvSpPr>
            <p:spPr bwMode="black">
              <a:xfrm>
                <a:off x="3066" y="172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30" name="Freeform 283"/>
              <p:cNvSpPr>
                <a:spLocks/>
              </p:cNvSpPr>
              <p:nvPr/>
            </p:nvSpPr>
            <p:spPr bwMode="black">
              <a:xfrm>
                <a:off x="3060" y="1712"/>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9"/>
                    </a:lnTo>
                    <a:lnTo>
                      <a:pt x="30" y="69"/>
                    </a:lnTo>
                    <a:lnTo>
                      <a:pt x="0" y="21"/>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131" name="Oval 284"/>
              <p:cNvSpPr>
                <a:spLocks noChangeArrowheads="1"/>
              </p:cNvSpPr>
              <p:nvPr/>
            </p:nvSpPr>
            <p:spPr bwMode="black">
              <a:xfrm>
                <a:off x="3080" y="171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32" name="Freeform 285"/>
              <p:cNvSpPr>
                <a:spLocks/>
              </p:cNvSpPr>
              <p:nvPr/>
            </p:nvSpPr>
            <p:spPr bwMode="black">
              <a:xfrm>
                <a:off x="3070" y="1719"/>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33" name="Oval 286"/>
              <p:cNvSpPr>
                <a:spLocks noChangeArrowheads="1"/>
              </p:cNvSpPr>
              <p:nvPr/>
            </p:nvSpPr>
            <p:spPr bwMode="black">
              <a:xfrm>
                <a:off x="3220" y="1679"/>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34" name="Freeform 287"/>
              <p:cNvSpPr>
                <a:spLocks/>
              </p:cNvSpPr>
              <p:nvPr/>
            </p:nvSpPr>
            <p:spPr bwMode="black">
              <a:xfrm>
                <a:off x="3220" y="1682"/>
                <a:ext cx="19" cy="21"/>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39" y="87"/>
                    </a:moveTo>
                    <a:lnTo>
                      <a:pt x="0" y="23"/>
                    </a:lnTo>
                    <a:lnTo>
                      <a:pt x="35" y="0"/>
                    </a:lnTo>
                    <a:lnTo>
                      <a:pt x="75" y="64"/>
                    </a:lnTo>
                    <a:lnTo>
                      <a:pt x="39" y="87"/>
                    </a:lnTo>
                    <a:close/>
                  </a:path>
                </a:pathLst>
              </a:custGeom>
              <a:solidFill>
                <a:schemeClr val="folHlink"/>
              </a:solidFill>
              <a:ln w="9525">
                <a:solidFill>
                  <a:schemeClr val="tx1"/>
                </a:solidFill>
                <a:round/>
                <a:headEnd/>
                <a:tailEnd/>
              </a:ln>
            </p:spPr>
            <p:txBody>
              <a:bodyPr/>
              <a:lstStyle/>
              <a:p>
                <a:endParaRPr lang="en-US"/>
              </a:p>
            </p:txBody>
          </p:sp>
          <p:sp>
            <p:nvSpPr>
              <p:cNvPr id="81135" name="Oval 288"/>
              <p:cNvSpPr>
                <a:spLocks noChangeArrowheads="1"/>
              </p:cNvSpPr>
              <p:nvPr/>
            </p:nvSpPr>
            <p:spPr bwMode="black">
              <a:xfrm>
                <a:off x="3224" y="166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36" name="Freeform 289"/>
              <p:cNvSpPr>
                <a:spLocks/>
              </p:cNvSpPr>
              <p:nvPr/>
            </p:nvSpPr>
            <p:spPr bwMode="black">
              <a:xfrm>
                <a:off x="3220" y="1666"/>
                <a:ext cx="14" cy="20"/>
              </a:xfrm>
              <a:custGeom>
                <a:avLst/>
                <a:gdLst>
                  <a:gd name="T0" fmla="*/ 0 w 59"/>
                  <a:gd name="T1" fmla="*/ 0 h 78"/>
                  <a:gd name="T2" fmla="*/ 0 w 59"/>
                  <a:gd name="T3" fmla="*/ 0 h 78"/>
                  <a:gd name="T4" fmla="*/ 0 w 59"/>
                  <a:gd name="T5" fmla="*/ 0 h 78"/>
                  <a:gd name="T6" fmla="*/ 0 w 59"/>
                  <a:gd name="T7" fmla="*/ 0 h 78"/>
                  <a:gd name="T8" fmla="*/ 0 w 59"/>
                  <a:gd name="T9" fmla="*/ 0 h 78"/>
                  <a:gd name="T10" fmla="*/ 0 60000 65536"/>
                  <a:gd name="T11" fmla="*/ 0 60000 65536"/>
                  <a:gd name="T12" fmla="*/ 0 60000 65536"/>
                  <a:gd name="T13" fmla="*/ 0 60000 65536"/>
                  <a:gd name="T14" fmla="*/ 0 60000 65536"/>
                  <a:gd name="T15" fmla="*/ 0 w 59"/>
                  <a:gd name="T16" fmla="*/ 0 h 78"/>
                  <a:gd name="T17" fmla="*/ 59 w 59"/>
                  <a:gd name="T18" fmla="*/ 78 h 78"/>
                </a:gdLst>
                <a:ahLst/>
                <a:cxnLst>
                  <a:cxn ang="T10">
                    <a:pos x="T0" y="T1"/>
                  </a:cxn>
                  <a:cxn ang="T11">
                    <a:pos x="T2" y="T3"/>
                  </a:cxn>
                  <a:cxn ang="T12">
                    <a:pos x="T4" y="T5"/>
                  </a:cxn>
                  <a:cxn ang="T13">
                    <a:pos x="T6" y="T7"/>
                  </a:cxn>
                  <a:cxn ang="T14">
                    <a:pos x="T8" y="T9"/>
                  </a:cxn>
                </a:cxnLst>
                <a:rect l="T15" t="T16" r="T17" b="T18"/>
                <a:pathLst>
                  <a:path w="59" h="78">
                    <a:moveTo>
                      <a:pt x="0" y="68"/>
                    </a:moveTo>
                    <a:lnTo>
                      <a:pt x="18" y="0"/>
                    </a:lnTo>
                    <a:lnTo>
                      <a:pt x="59" y="10"/>
                    </a:lnTo>
                    <a:lnTo>
                      <a:pt x="41"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137" name="Oval 290"/>
              <p:cNvSpPr>
                <a:spLocks noChangeArrowheads="1"/>
              </p:cNvSpPr>
              <p:nvPr/>
            </p:nvSpPr>
            <p:spPr bwMode="black">
              <a:xfrm>
                <a:off x="3210" y="166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38" name="Freeform 291"/>
              <p:cNvSpPr>
                <a:spLocks/>
              </p:cNvSpPr>
              <p:nvPr/>
            </p:nvSpPr>
            <p:spPr bwMode="black">
              <a:xfrm>
                <a:off x="3214" y="1662"/>
                <a:ext cx="16"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5"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139" name="Oval 292"/>
              <p:cNvSpPr>
                <a:spLocks noChangeArrowheads="1"/>
              </p:cNvSpPr>
              <p:nvPr/>
            </p:nvSpPr>
            <p:spPr bwMode="black">
              <a:xfrm>
                <a:off x="3207" y="167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40" name="Freeform 293"/>
              <p:cNvSpPr>
                <a:spLocks/>
              </p:cNvSpPr>
              <p:nvPr/>
            </p:nvSpPr>
            <p:spPr bwMode="black">
              <a:xfrm>
                <a:off x="3207" y="1668"/>
                <a:ext cx="13" cy="16"/>
              </a:xfrm>
              <a:custGeom>
                <a:avLst/>
                <a:gdLst>
                  <a:gd name="T0" fmla="*/ 0 w 54"/>
                  <a:gd name="T1" fmla="*/ 0 h 62"/>
                  <a:gd name="T2" fmla="*/ 0 w 54"/>
                  <a:gd name="T3" fmla="*/ 0 h 62"/>
                  <a:gd name="T4" fmla="*/ 0 w 54"/>
                  <a:gd name="T5" fmla="*/ 0 h 62"/>
                  <a:gd name="T6" fmla="*/ 0 w 54"/>
                  <a:gd name="T7" fmla="*/ 0 h 62"/>
                  <a:gd name="T8" fmla="*/ 0 w 54"/>
                  <a:gd name="T9" fmla="*/ 0 h 62"/>
                  <a:gd name="T10" fmla="*/ 0 60000 65536"/>
                  <a:gd name="T11" fmla="*/ 0 60000 65536"/>
                  <a:gd name="T12" fmla="*/ 0 60000 65536"/>
                  <a:gd name="T13" fmla="*/ 0 60000 65536"/>
                  <a:gd name="T14" fmla="*/ 0 60000 65536"/>
                  <a:gd name="T15" fmla="*/ 0 w 54"/>
                  <a:gd name="T16" fmla="*/ 0 h 62"/>
                  <a:gd name="T17" fmla="*/ 54 w 54"/>
                  <a:gd name="T18" fmla="*/ 62 h 62"/>
                </a:gdLst>
                <a:ahLst/>
                <a:cxnLst>
                  <a:cxn ang="T10">
                    <a:pos x="T0" y="T1"/>
                  </a:cxn>
                  <a:cxn ang="T11">
                    <a:pos x="T2" y="T3"/>
                  </a:cxn>
                  <a:cxn ang="T12">
                    <a:pos x="T4" y="T5"/>
                  </a:cxn>
                  <a:cxn ang="T13">
                    <a:pos x="T6" y="T7"/>
                  </a:cxn>
                  <a:cxn ang="T14">
                    <a:pos x="T8" y="T9"/>
                  </a:cxn>
                </a:cxnLst>
                <a:rect l="T15" t="T16" r="T17" b="T18"/>
                <a:pathLst>
                  <a:path w="54" h="62">
                    <a:moveTo>
                      <a:pt x="54" y="10"/>
                    </a:moveTo>
                    <a:lnTo>
                      <a:pt x="41" y="62"/>
                    </a:lnTo>
                    <a:lnTo>
                      <a:pt x="0" y="52"/>
                    </a:lnTo>
                    <a:lnTo>
                      <a:pt x="13" y="0"/>
                    </a:lnTo>
                    <a:lnTo>
                      <a:pt x="54" y="10"/>
                    </a:lnTo>
                    <a:close/>
                  </a:path>
                </a:pathLst>
              </a:custGeom>
              <a:solidFill>
                <a:schemeClr val="folHlink"/>
              </a:solidFill>
              <a:ln w="9525">
                <a:solidFill>
                  <a:schemeClr val="tx1"/>
                </a:solidFill>
                <a:round/>
                <a:headEnd/>
                <a:tailEnd/>
              </a:ln>
            </p:spPr>
            <p:txBody>
              <a:bodyPr/>
              <a:lstStyle/>
              <a:p>
                <a:endParaRPr lang="en-US"/>
              </a:p>
            </p:txBody>
          </p:sp>
          <p:sp>
            <p:nvSpPr>
              <p:cNvPr id="81141" name="Oval 294"/>
              <p:cNvSpPr>
                <a:spLocks noChangeArrowheads="1"/>
              </p:cNvSpPr>
              <p:nvPr/>
            </p:nvSpPr>
            <p:spPr bwMode="black">
              <a:xfrm>
                <a:off x="3203" y="167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42" name="Freeform 295"/>
              <p:cNvSpPr>
                <a:spLocks/>
              </p:cNvSpPr>
              <p:nvPr/>
            </p:nvSpPr>
            <p:spPr bwMode="black">
              <a:xfrm>
                <a:off x="3207" y="1678"/>
                <a:ext cx="6" cy="11"/>
              </a:xfrm>
              <a:custGeom>
                <a:avLst/>
                <a:gdLst>
                  <a:gd name="T0" fmla="*/ 0 w 22"/>
                  <a:gd name="T1" fmla="*/ 0 h 43"/>
                  <a:gd name="T2" fmla="*/ 0 w 22"/>
                  <a:gd name="T3" fmla="*/ 0 h 43"/>
                  <a:gd name="T4" fmla="*/ 0 w 22"/>
                  <a:gd name="T5" fmla="*/ 0 h 43"/>
                  <a:gd name="T6" fmla="*/ 0 w 22"/>
                  <a:gd name="T7" fmla="*/ 0 h 43"/>
                  <a:gd name="T8" fmla="*/ 0 w 22"/>
                  <a:gd name="T9" fmla="*/ 0 h 43"/>
                  <a:gd name="T10" fmla="*/ 0 60000 65536"/>
                  <a:gd name="T11" fmla="*/ 0 60000 65536"/>
                  <a:gd name="T12" fmla="*/ 0 60000 65536"/>
                  <a:gd name="T13" fmla="*/ 0 60000 65536"/>
                  <a:gd name="T14" fmla="*/ 0 60000 65536"/>
                  <a:gd name="T15" fmla="*/ 0 w 22"/>
                  <a:gd name="T16" fmla="*/ 0 h 43"/>
                  <a:gd name="T17" fmla="*/ 22 w 22"/>
                  <a:gd name="T18" fmla="*/ 43 h 43"/>
                </a:gdLst>
                <a:ahLst/>
                <a:cxnLst>
                  <a:cxn ang="T10">
                    <a:pos x="T0" y="T1"/>
                  </a:cxn>
                  <a:cxn ang="T11">
                    <a:pos x="T2" y="T3"/>
                  </a:cxn>
                  <a:cxn ang="T12">
                    <a:pos x="T4" y="T5"/>
                  </a:cxn>
                  <a:cxn ang="T13">
                    <a:pos x="T6" y="T7"/>
                  </a:cxn>
                  <a:cxn ang="T14">
                    <a:pos x="T8" y="T9"/>
                  </a:cxn>
                </a:cxnLst>
                <a:rect l="T15" t="T16" r="T17" b="T18"/>
                <a:pathLst>
                  <a:path w="22" h="43">
                    <a:moveTo>
                      <a:pt x="22" y="41"/>
                    </a:moveTo>
                    <a:lnTo>
                      <a:pt x="7" y="43"/>
                    </a:lnTo>
                    <a:lnTo>
                      <a:pt x="0" y="2"/>
                    </a:lnTo>
                    <a:lnTo>
                      <a:pt x="15" y="0"/>
                    </a:lnTo>
                    <a:lnTo>
                      <a:pt x="22" y="41"/>
                    </a:lnTo>
                    <a:close/>
                  </a:path>
                </a:pathLst>
              </a:custGeom>
              <a:solidFill>
                <a:schemeClr val="folHlink"/>
              </a:solidFill>
              <a:ln w="9525">
                <a:solidFill>
                  <a:schemeClr val="tx1"/>
                </a:solidFill>
                <a:round/>
                <a:headEnd/>
                <a:tailEnd/>
              </a:ln>
            </p:spPr>
            <p:txBody>
              <a:bodyPr/>
              <a:lstStyle/>
              <a:p>
                <a:endParaRPr lang="en-US"/>
              </a:p>
            </p:txBody>
          </p:sp>
          <p:sp>
            <p:nvSpPr>
              <p:cNvPr id="81143" name="Oval 296"/>
              <p:cNvSpPr>
                <a:spLocks noChangeArrowheads="1"/>
              </p:cNvSpPr>
              <p:nvPr/>
            </p:nvSpPr>
            <p:spPr bwMode="black">
              <a:xfrm>
                <a:off x="3196" y="166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44" name="Freeform 297"/>
              <p:cNvSpPr>
                <a:spLocks/>
              </p:cNvSpPr>
              <p:nvPr/>
            </p:nvSpPr>
            <p:spPr bwMode="black">
              <a:xfrm>
                <a:off x="3197" y="1669"/>
                <a:ext cx="16" cy="17"/>
              </a:xfrm>
              <a:custGeom>
                <a:avLst/>
                <a:gdLst>
                  <a:gd name="T0" fmla="*/ 0 w 63"/>
                  <a:gd name="T1" fmla="*/ 0 h 66"/>
                  <a:gd name="T2" fmla="*/ 0 w 63"/>
                  <a:gd name="T3" fmla="*/ 0 h 66"/>
                  <a:gd name="T4" fmla="*/ 0 w 63"/>
                  <a:gd name="T5" fmla="*/ 0 h 66"/>
                  <a:gd name="T6" fmla="*/ 0 w 63"/>
                  <a:gd name="T7" fmla="*/ 0 h 66"/>
                  <a:gd name="T8" fmla="*/ 0 w 63"/>
                  <a:gd name="T9" fmla="*/ 0 h 66"/>
                  <a:gd name="T10" fmla="*/ 0 60000 65536"/>
                  <a:gd name="T11" fmla="*/ 0 60000 65536"/>
                  <a:gd name="T12" fmla="*/ 0 60000 65536"/>
                  <a:gd name="T13" fmla="*/ 0 60000 65536"/>
                  <a:gd name="T14" fmla="*/ 0 60000 65536"/>
                  <a:gd name="T15" fmla="*/ 0 w 63"/>
                  <a:gd name="T16" fmla="*/ 0 h 66"/>
                  <a:gd name="T17" fmla="*/ 63 w 63"/>
                  <a:gd name="T18" fmla="*/ 66 h 66"/>
                </a:gdLst>
                <a:ahLst/>
                <a:cxnLst>
                  <a:cxn ang="T10">
                    <a:pos x="T0" y="T1"/>
                  </a:cxn>
                  <a:cxn ang="T11">
                    <a:pos x="T2" y="T3"/>
                  </a:cxn>
                  <a:cxn ang="T12">
                    <a:pos x="T4" y="T5"/>
                  </a:cxn>
                  <a:cxn ang="T13">
                    <a:pos x="T6" y="T7"/>
                  </a:cxn>
                  <a:cxn ang="T14">
                    <a:pos x="T8" y="T9"/>
                  </a:cxn>
                </a:cxnLst>
                <a:rect l="T15" t="T16" r="T17" b="T18"/>
                <a:pathLst>
                  <a:path w="63" h="66">
                    <a:moveTo>
                      <a:pt x="28" y="66"/>
                    </a:moveTo>
                    <a:lnTo>
                      <a:pt x="0" y="20"/>
                    </a:lnTo>
                    <a:lnTo>
                      <a:pt x="35" y="0"/>
                    </a:lnTo>
                    <a:lnTo>
                      <a:pt x="63"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145" name="Oval 298"/>
              <p:cNvSpPr>
                <a:spLocks noChangeArrowheads="1"/>
              </p:cNvSpPr>
              <p:nvPr/>
            </p:nvSpPr>
            <p:spPr bwMode="black">
              <a:xfrm>
                <a:off x="3182" y="166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46" name="Freeform 299"/>
              <p:cNvSpPr>
                <a:spLocks/>
              </p:cNvSpPr>
              <p:nvPr/>
            </p:nvSpPr>
            <p:spPr bwMode="black">
              <a:xfrm>
                <a:off x="3186" y="1667"/>
                <a:ext cx="16"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6"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147" name="Oval 300"/>
              <p:cNvSpPr>
                <a:spLocks noChangeArrowheads="1"/>
              </p:cNvSpPr>
              <p:nvPr/>
            </p:nvSpPr>
            <p:spPr bwMode="black">
              <a:xfrm>
                <a:off x="3192" y="1683"/>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48" name="Freeform 301"/>
              <p:cNvSpPr>
                <a:spLocks/>
              </p:cNvSpPr>
              <p:nvPr/>
            </p:nvSpPr>
            <p:spPr bwMode="black">
              <a:xfrm>
                <a:off x="3183" y="1671"/>
                <a:ext cx="18" cy="20"/>
              </a:xfrm>
              <a:custGeom>
                <a:avLst/>
                <a:gdLst>
                  <a:gd name="T0" fmla="*/ 0 w 71"/>
                  <a:gd name="T1" fmla="*/ 0 h 81"/>
                  <a:gd name="T2" fmla="*/ 0 w 71"/>
                  <a:gd name="T3" fmla="*/ 0 h 81"/>
                  <a:gd name="T4" fmla="*/ 0 w 71"/>
                  <a:gd name="T5" fmla="*/ 0 h 81"/>
                  <a:gd name="T6" fmla="*/ 0 w 71"/>
                  <a:gd name="T7" fmla="*/ 0 h 81"/>
                  <a:gd name="T8" fmla="*/ 0 w 71"/>
                  <a:gd name="T9" fmla="*/ 0 h 81"/>
                  <a:gd name="T10" fmla="*/ 0 60000 65536"/>
                  <a:gd name="T11" fmla="*/ 0 60000 65536"/>
                  <a:gd name="T12" fmla="*/ 0 60000 65536"/>
                  <a:gd name="T13" fmla="*/ 0 60000 65536"/>
                  <a:gd name="T14" fmla="*/ 0 60000 65536"/>
                  <a:gd name="T15" fmla="*/ 0 w 71"/>
                  <a:gd name="T16" fmla="*/ 0 h 81"/>
                  <a:gd name="T17" fmla="*/ 71 w 71"/>
                  <a:gd name="T18" fmla="*/ 81 h 81"/>
                </a:gdLst>
                <a:ahLst/>
                <a:cxnLst>
                  <a:cxn ang="T10">
                    <a:pos x="T0" y="T1"/>
                  </a:cxn>
                  <a:cxn ang="T11">
                    <a:pos x="T2" y="T3"/>
                  </a:cxn>
                  <a:cxn ang="T12">
                    <a:pos x="T4" y="T5"/>
                  </a:cxn>
                  <a:cxn ang="T13">
                    <a:pos x="T6" y="T7"/>
                  </a:cxn>
                  <a:cxn ang="T14">
                    <a:pos x="T8" y="T9"/>
                  </a:cxn>
                </a:cxnLst>
                <a:rect l="T15" t="T16" r="T17" b="T18"/>
                <a:pathLst>
                  <a:path w="71" h="81">
                    <a:moveTo>
                      <a:pt x="33" y="0"/>
                    </a:moveTo>
                    <a:lnTo>
                      <a:pt x="71"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149" name="Oval 302"/>
              <p:cNvSpPr>
                <a:spLocks noChangeArrowheads="1"/>
              </p:cNvSpPr>
              <p:nvPr/>
            </p:nvSpPr>
            <p:spPr bwMode="black">
              <a:xfrm>
                <a:off x="3188" y="170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50" name="Freeform 303"/>
              <p:cNvSpPr>
                <a:spLocks/>
              </p:cNvSpPr>
              <p:nvPr/>
            </p:nvSpPr>
            <p:spPr bwMode="black">
              <a:xfrm>
                <a:off x="3188" y="1687"/>
                <a:ext cx="14" cy="21"/>
              </a:xfrm>
              <a:custGeom>
                <a:avLst/>
                <a:gdLst>
                  <a:gd name="T0" fmla="*/ 0 w 57"/>
                  <a:gd name="T1" fmla="*/ 0 h 85"/>
                  <a:gd name="T2" fmla="*/ 0 w 57"/>
                  <a:gd name="T3" fmla="*/ 0 h 85"/>
                  <a:gd name="T4" fmla="*/ 0 w 57"/>
                  <a:gd name="T5" fmla="*/ 0 h 85"/>
                  <a:gd name="T6" fmla="*/ 0 w 57"/>
                  <a:gd name="T7" fmla="*/ 0 h 85"/>
                  <a:gd name="T8" fmla="*/ 0 w 57"/>
                  <a:gd name="T9" fmla="*/ 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57" y="10"/>
                    </a:moveTo>
                    <a:lnTo>
                      <a:pt x="40" y="85"/>
                    </a:lnTo>
                    <a:lnTo>
                      <a:pt x="0" y="74"/>
                    </a:lnTo>
                    <a:lnTo>
                      <a:pt x="16"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151" name="Oval 304"/>
              <p:cNvSpPr>
                <a:spLocks noChangeArrowheads="1"/>
              </p:cNvSpPr>
              <p:nvPr/>
            </p:nvSpPr>
            <p:spPr bwMode="black">
              <a:xfrm>
                <a:off x="3201" y="1700"/>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52" name="Freeform 305"/>
              <p:cNvSpPr>
                <a:spLocks/>
              </p:cNvSpPr>
              <p:nvPr/>
            </p:nvSpPr>
            <p:spPr bwMode="black">
              <a:xfrm>
                <a:off x="3192" y="1700"/>
                <a:ext cx="15"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53" name="Oval 306"/>
              <p:cNvSpPr>
                <a:spLocks noChangeArrowheads="1"/>
              </p:cNvSpPr>
              <p:nvPr/>
            </p:nvSpPr>
            <p:spPr bwMode="black">
              <a:xfrm>
                <a:off x="3204" y="168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54" name="Freeform 307"/>
              <p:cNvSpPr>
                <a:spLocks/>
              </p:cNvSpPr>
              <p:nvPr/>
            </p:nvSpPr>
            <p:spPr bwMode="black">
              <a:xfrm>
                <a:off x="3201" y="1690"/>
                <a:ext cx="13"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0" y="55"/>
                    </a:moveTo>
                    <a:lnTo>
                      <a:pt x="12" y="0"/>
                    </a:lnTo>
                    <a:lnTo>
                      <a:pt x="53" y="7"/>
                    </a:lnTo>
                    <a:lnTo>
                      <a:pt x="41" y="62"/>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155" name="Oval 308"/>
              <p:cNvSpPr>
                <a:spLocks noChangeArrowheads="1"/>
              </p:cNvSpPr>
              <p:nvPr/>
            </p:nvSpPr>
            <p:spPr bwMode="black">
              <a:xfrm>
                <a:off x="3209" y="1685"/>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56" name="Freeform 309"/>
              <p:cNvSpPr>
                <a:spLocks/>
              </p:cNvSpPr>
              <p:nvPr/>
            </p:nvSpPr>
            <p:spPr bwMode="black">
              <a:xfrm>
                <a:off x="3209" y="1685"/>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7"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157" name="Oval 310"/>
              <p:cNvSpPr>
                <a:spLocks noChangeArrowheads="1"/>
              </p:cNvSpPr>
              <p:nvPr/>
            </p:nvSpPr>
            <p:spPr bwMode="black">
              <a:xfrm>
                <a:off x="3216" y="169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58" name="Freeform 311"/>
              <p:cNvSpPr>
                <a:spLocks/>
              </p:cNvSpPr>
              <p:nvPr/>
            </p:nvSpPr>
            <p:spPr bwMode="black">
              <a:xfrm>
                <a:off x="3209" y="1688"/>
                <a:ext cx="17"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8"/>
                    </a:lnTo>
                    <a:lnTo>
                      <a:pt x="29" y="69"/>
                    </a:lnTo>
                    <a:lnTo>
                      <a:pt x="0" y="20"/>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159" name="Oval 312"/>
              <p:cNvSpPr>
                <a:spLocks noChangeArrowheads="1"/>
              </p:cNvSpPr>
              <p:nvPr/>
            </p:nvSpPr>
            <p:spPr bwMode="black">
              <a:xfrm>
                <a:off x="3230" y="1695"/>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60" name="Freeform 313"/>
              <p:cNvSpPr>
                <a:spLocks/>
              </p:cNvSpPr>
              <p:nvPr/>
            </p:nvSpPr>
            <p:spPr bwMode="black">
              <a:xfrm>
                <a:off x="3220" y="1695"/>
                <a:ext cx="16" cy="13"/>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61" name="Oval 314"/>
              <p:cNvSpPr>
                <a:spLocks noChangeArrowheads="1"/>
              </p:cNvSpPr>
              <p:nvPr/>
            </p:nvSpPr>
            <p:spPr bwMode="black">
              <a:xfrm>
                <a:off x="3370" y="165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62" name="Freeform 315"/>
              <p:cNvSpPr>
                <a:spLocks/>
              </p:cNvSpPr>
              <p:nvPr/>
            </p:nvSpPr>
            <p:spPr bwMode="black">
              <a:xfrm>
                <a:off x="3370" y="1658"/>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39" y="87"/>
                    </a:moveTo>
                    <a:lnTo>
                      <a:pt x="0" y="23"/>
                    </a:lnTo>
                    <a:lnTo>
                      <a:pt x="35" y="0"/>
                    </a:lnTo>
                    <a:lnTo>
                      <a:pt x="75" y="64"/>
                    </a:lnTo>
                    <a:lnTo>
                      <a:pt x="39" y="87"/>
                    </a:lnTo>
                    <a:close/>
                  </a:path>
                </a:pathLst>
              </a:custGeom>
              <a:solidFill>
                <a:schemeClr val="folHlink"/>
              </a:solidFill>
              <a:ln w="9525">
                <a:solidFill>
                  <a:schemeClr val="tx1"/>
                </a:solidFill>
                <a:round/>
                <a:headEnd/>
                <a:tailEnd/>
              </a:ln>
            </p:spPr>
            <p:txBody>
              <a:bodyPr/>
              <a:lstStyle/>
              <a:p>
                <a:endParaRPr lang="en-US"/>
              </a:p>
            </p:txBody>
          </p:sp>
          <p:sp>
            <p:nvSpPr>
              <p:cNvPr id="81163" name="Oval 316"/>
              <p:cNvSpPr>
                <a:spLocks noChangeArrowheads="1"/>
              </p:cNvSpPr>
              <p:nvPr/>
            </p:nvSpPr>
            <p:spPr bwMode="black">
              <a:xfrm>
                <a:off x="3374" y="163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64" name="Freeform 317"/>
              <p:cNvSpPr>
                <a:spLocks/>
              </p:cNvSpPr>
              <p:nvPr/>
            </p:nvSpPr>
            <p:spPr bwMode="black">
              <a:xfrm>
                <a:off x="3370" y="1643"/>
                <a:ext cx="14" cy="19"/>
              </a:xfrm>
              <a:custGeom>
                <a:avLst/>
                <a:gdLst>
                  <a:gd name="T0" fmla="*/ 0 w 59"/>
                  <a:gd name="T1" fmla="*/ 0 h 77"/>
                  <a:gd name="T2" fmla="*/ 0 w 59"/>
                  <a:gd name="T3" fmla="*/ 0 h 77"/>
                  <a:gd name="T4" fmla="*/ 0 w 59"/>
                  <a:gd name="T5" fmla="*/ 0 h 77"/>
                  <a:gd name="T6" fmla="*/ 0 w 59"/>
                  <a:gd name="T7" fmla="*/ 0 h 77"/>
                  <a:gd name="T8" fmla="*/ 0 w 59"/>
                  <a:gd name="T9" fmla="*/ 0 h 77"/>
                  <a:gd name="T10" fmla="*/ 0 60000 65536"/>
                  <a:gd name="T11" fmla="*/ 0 60000 65536"/>
                  <a:gd name="T12" fmla="*/ 0 60000 65536"/>
                  <a:gd name="T13" fmla="*/ 0 60000 65536"/>
                  <a:gd name="T14" fmla="*/ 0 60000 65536"/>
                  <a:gd name="T15" fmla="*/ 0 w 59"/>
                  <a:gd name="T16" fmla="*/ 0 h 77"/>
                  <a:gd name="T17" fmla="*/ 59 w 59"/>
                  <a:gd name="T18" fmla="*/ 77 h 77"/>
                </a:gdLst>
                <a:ahLst/>
                <a:cxnLst>
                  <a:cxn ang="T10">
                    <a:pos x="T0" y="T1"/>
                  </a:cxn>
                  <a:cxn ang="T11">
                    <a:pos x="T2" y="T3"/>
                  </a:cxn>
                  <a:cxn ang="T12">
                    <a:pos x="T4" y="T5"/>
                  </a:cxn>
                  <a:cxn ang="T13">
                    <a:pos x="T6" y="T7"/>
                  </a:cxn>
                  <a:cxn ang="T14">
                    <a:pos x="T8" y="T9"/>
                  </a:cxn>
                </a:cxnLst>
                <a:rect l="T15" t="T16" r="T17" b="T18"/>
                <a:pathLst>
                  <a:path w="59" h="77">
                    <a:moveTo>
                      <a:pt x="0" y="67"/>
                    </a:moveTo>
                    <a:lnTo>
                      <a:pt x="18" y="0"/>
                    </a:lnTo>
                    <a:lnTo>
                      <a:pt x="59" y="10"/>
                    </a:lnTo>
                    <a:lnTo>
                      <a:pt x="41" y="77"/>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165" name="Oval 318"/>
              <p:cNvSpPr>
                <a:spLocks noChangeArrowheads="1"/>
              </p:cNvSpPr>
              <p:nvPr/>
            </p:nvSpPr>
            <p:spPr bwMode="black">
              <a:xfrm>
                <a:off x="3360" y="1641"/>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66" name="Freeform 319"/>
              <p:cNvSpPr>
                <a:spLocks/>
              </p:cNvSpPr>
              <p:nvPr/>
            </p:nvSpPr>
            <p:spPr bwMode="black">
              <a:xfrm>
                <a:off x="3364" y="1639"/>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167" name="Oval 320"/>
              <p:cNvSpPr>
                <a:spLocks noChangeArrowheads="1"/>
              </p:cNvSpPr>
              <p:nvPr/>
            </p:nvSpPr>
            <p:spPr bwMode="black">
              <a:xfrm>
                <a:off x="3357" y="1654"/>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68" name="Freeform 321"/>
              <p:cNvSpPr>
                <a:spLocks/>
              </p:cNvSpPr>
              <p:nvPr/>
            </p:nvSpPr>
            <p:spPr bwMode="black">
              <a:xfrm>
                <a:off x="3357" y="1645"/>
                <a:ext cx="13" cy="16"/>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60000 65536"/>
                  <a:gd name="T11" fmla="*/ 0 60000 65536"/>
                  <a:gd name="T12" fmla="*/ 0 60000 65536"/>
                  <a:gd name="T13" fmla="*/ 0 60000 65536"/>
                  <a:gd name="T14" fmla="*/ 0 60000 65536"/>
                  <a:gd name="T15" fmla="*/ 0 w 54"/>
                  <a:gd name="T16" fmla="*/ 0 h 63"/>
                  <a:gd name="T17" fmla="*/ 54 w 54"/>
                  <a:gd name="T18" fmla="*/ 63 h 63"/>
                </a:gdLst>
                <a:ahLst/>
                <a:cxnLst>
                  <a:cxn ang="T10">
                    <a:pos x="T0" y="T1"/>
                  </a:cxn>
                  <a:cxn ang="T11">
                    <a:pos x="T2" y="T3"/>
                  </a:cxn>
                  <a:cxn ang="T12">
                    <a:pos x="T4" y="T5"/>
                  </a:cxn>
                  <a:cxn ang="T13">
                    <a:pos x="T6" y="T7"/>
                  </a:cxn>
                  <a:cxn ang="T14">
                    <a:pos x="T8" y="T9"/>
                  </a:cxn>
                </a:cxnLst>
                <a:rect l="T15" t="T16" r="T17" b="T18"/>
                <a:pathLst>
                  <a:path w="54" h="63">
                    <a:moveTo>
                      <a:pt x="54" y="11"/>
                    </a:moveTo>
                    <a:lnTo>
                      <a:pt x="41" y="63"/>
                    </a:lnTo>
                    <a:lnTo>
                      <a:pt x="0" y="53"/>
                    </a:lnTo>
                    <a:lnTo>
                      <a:pt x="13" y="0"/>
                    </a:lnTo>
                    <a:lnTo>
                      <a:pt x="54" y="11"/>
                    </a:lnTo>
                    <a:close/>
                  </a:path>
                </a:pathLst>
              </a:custGeom>
              <a:solidFill>
                <a:schemeClr val="folHlink"/>
              </a:solidFill>
              <a:ln w="9525">
                <a:solidFill>
                  <a:schemeClr val="tx1"/>
                </a:solidFill>
                <a:round/>
                <a:headEnd/>
                <a:tailEnd/>
              </a:ln>
            </p:spPr>
            <p:txBody>
              <a:bodyPr/>
              <a:lstStyle/>
              <a:p>
                <a:endParaRPr lang="en-US"/>
              </a:p>
            </p:txBody>
          </p:sp>
          <p:sp>
            <p:nvSpPr>
              <p:cNvPr id="81169" name="Oval 322"/>
              <p:cNvSpPr>
                <a:spLocks noChangeArrowheads="1"/>
              </p:cNvSpPr>
              <p:nvPr/>
            </p:nvSpPr>
            <p:spPr bwMode="black">
              <a:xfrm>
                <a:off x="3353" y="165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70" name="Freeform 323"/>
              <p:cNvSpPr>
                <a:spLocks/>
              </p:cNvSpPr>
              <p:nvPr/>
            </p:nvSpPr>
            <p:spPr bwMode="black">
              <a:xfrm>
                <a:off x="3357" y="1654"/>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0"/>
                    </a:moveTo>
                    <a:lnTo>
                      <a:pt x="8" y="43"/>
                    </a:lnTo>
                    <a:lnTo>
                      <a:pt x="0" y="2"/>
                    </a:lnTo>
                    <a:lnTo>
                      <a:pt x="16" y="0"/>
                    </a:lnTo>
                    <a:lnTo>
                      <a:pt x="23" y="40"/>
                    </a:lnTo>
                    <a:close/>
                  </a:path>
                </a:pathLst>
              </a:custGeom>
              <a:solidFill>
                <a:schemeClr val="folHlink"/>
              </a:solidFill>
              <a:ln w="9525">
                <a:solidFill>
                  <a:schemeClr val="tx1"/>
                </a:solidFill>
                <a:round/>
                <a:headEnd/>
                <a:tailEnd/>
              </a:ln>
            </p:spPr>
            <p:txBody>
              <a:bodyPr/>
              <a:lstStyle/>
              <a:p>
                <a:endParaRPr lang="en-US"/>
              </a:p>
            </p:txBody>
          </p:sp>
          <p:sp>
            <p:nvSpPr>
              <p:cNvPr id="81171" name="Oval 324"/>
              <p:cNvSpPr>
                <a:spLocks noChangeArrowheads="1"/>
              </p:cNvSpPr>
              <p:nvPr/>
            </p:nvSpPr>
            <p:spPr bwMode="black">
              <a:xfrm>
                <a:off x="3346" y="164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72" name="Freeform 325"/>
              <p:cNvSpPr>
                <a:spLocks/>
              </p:cNvSpPr>
              <p:nvPr/>
            </p:nvSpPr>
            <p:spPr bwMode="black">
              <a:xfrm>
                <a:off x="3347" y="1646"/>
                <a:ext cx="16" cy="17"/>
              </a:xfrm>
              <a:custGeom>
                <a:avLst/>
                <a:gdLst>
                  <a:gd name="T0" fmla="*/ 0 w 63"/>
                  <a:gd name="T1" fmla="*/ 0 h 67"/>
                  <a:gd name="T2" fmla="*/ 0 w 63"/>
                  <a:gd name="T3" fmla="*/ 0 h 67"/>
                  <a:gd name="T4" fmla="*/ 0 w 63"/>
                  <a:gd name="T5" fmla="*/ 0 h 67"/>
                  <a:gd name="T6" fmla="*/ 0 w 63"/>
                  <a:gd name="T7" fmla="*/ 0 h 67"/>
                  <a:gd name="T8" fmla="*/ 0 w 63"/>
                  <a:gd name="T9" fmla="*/ 0 h 67"/>
                  <a:gd name="T10" fmla="*/ 0 60000 65536"/>
                  <a:gd name="T11" fmla="*/ 0 60000 65536"/>
                  <a:gd name="T12" fmla="*/ 0 60000 65536"/>
                  <a:gd name="T13" fmla="*/ 0 60000 65536"/>
                  <a:gd name="T14" fmla="*/ 0 60000 65536"/>
                  <a:gd name="T15" fmla="*/ 0 w 63"/>
                  <a:gd name="T16" fmla="*/ 0 h 67"/>
                  <a:gd name="T17" fmla="*/ 63 w 63"/>
                  <a:gd name="T18" fmla="*/ 67 h 67"/>
                </a:gdLst>
                <a:ahLst/>
                <a:cxnLst>
                  <a:cxn ang="T10">
                    <a:pos x="T0" y="T1"/>
                  </a:cxn>
                  <a:cxn ang="T11">
                    <a:pos x="T2" y="T3"/>
                  </a:cxn>
                  <a:cxn ang="T12">
                    <a:pos x="T4" y="T5"/>
                  </a:cxn>
                  <a:cxn ang="T13">
                    <a:pos x="T6" y="T7"/>
                  </a:cxn>
                  <a:cxn ang="T14">
                    <a:pos x="T8" y="T9"/>
                  </a:cxn>
                </a:cxnLst>
                <a:rect l="T15" t="T16" r="T17" b="T18"/>
                <a:pathLst>
                  <a:path w="63" h="67">
                    <a:moveTo>
                      <a:pt x="27" y="67"/>
                    </a:moveTo>
                    <a:lnTo>
                      <a:pt x="0" y="21"/>
                    </a:lnTo>
                    <a:lnTo>
                      <a:pt x="35" y="0"/>
                    </a:lnTo>
                    <a:lnTo>
                      <a:pt x="63" y="46"/>
                    </a:lnTo>
                    <a:lnTo>
                      <a:pt x="27" y="67"/>
                    </a:lnTo>
                    <a:close/>
                  </a:path>
                </a:pathLst>
              </a:custGeom>
              <a:solidFill>
                <a:schemeClr val="folHlink"/>
              </a:solidFill>
              <a:ln w="9525">
                <a:solidFill>
                  <a:schemeClr val="tx1"/>
                </a:solidFill>
                <a:round/>
                <a:headEnd/>
                <a:tailEnd/>
              </a:ln>
            </p:spPr>
            <p:txBody>
              <a:bodyPr/>
              <a:lstStyle/>
              <a:p>
                <a:endParaRPr lang="en-US"/>
              </a:p>
            </p:txBody>
          </p:sp>
          <p:sp>
            <p:nvSpPr>
              <p:cNvPr id="81173" name="Oval 326"/>
              <p:cNvSpPr>
                <a:spLocks noChangeArrowheads="1"/>
              </p:cNvSpPr>
              <p:nvPr/>
            </p:nvSpPr>
            <p:spPr bwMode="black">
              <a:xfrm>
                <a:off x="3332" y="164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74" name="Freeform 327"/>
              <p:cNvSpPr>
                <a:spLocks/>
              </p:cNvSpPr>
              <p:nvPr/>
            </p:nvSpPr>
            <p:spPr bwMode="black">
              <a:xfrm>
                <a:off x="3336" y="1644"/>
                <a:ext cx="16"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63" y="41"/>
                    </a:moveTo>
                    <a:lnTo>
                      <a:pt x="7" y="50"/>
                    </a:lnTo>
                    <a:lnTo>
                      <a:pt x="0" y="9"/>
                    </a:lnTo>
                    <a:lnTo>
                      <a:pt x="55" y="0"/>
                    </a:lnTo>
                    <a:lnTo>
                      <a:pt x="63" y="41"/>
                    </a:lnTo>
                    <a:close/>
                  </a:path>
                </a:pathLst>
              </a:custGeom>
              <a:solidFill>
                <a:schemeClr val="folHlink"/>
              </a:solidFill>
              <a:ln w="9525">
                <a:solidFill>
                  <a:schemeClr val="tx1"/>
                </a:solidFill>
                <a:round/>
                <a:headEnd/>
                <a:tailEnd/>
              </a:ln>
            </p:spPr>
            <p:txBody>
              <a:bodyPr/>
              <a:lstStyle/>
              <a:p>
                <a:endParaRPr lang="en-US"/>
              </a:p>
            </p:txBody>
          </p:sp>
          <p:sp>
            <p:nvSpPr>
              <p:cNvPr id="81175" name="Oval 328"/>
              <p:cNvSpPr>
                <a:spLocks noChangeArrowheads="1"/>
              </p:cNvSpPr>
              <p:nvPr/>
            </p:nvSpPr>
            <p:spPr bwMode="black">
              <a:xfrm>
                <a:off x="3342" y="1660"/>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76" name="Freeform 329"/>
              <p:cNvSpPr>
                <a:spLocks/>
              </p:cNvSpPr>
              <p:nvPr/>
            </p:nvSpPr>
            <p:spPr bwMode="black">
              <a:xfrm>
                <a:off x="3333" y="1648"/>
                <a:ext cx="18" cy="20"/>
              </a:xfrm>
              <a:custGeom>
                <a:avLst/>
                <a:gdLst>
                  <a:gd name="T0" fmla="*/ 0 w 71"/>
                  <a:gd name="T1" fmla="*/ 0 h 80"/>
                  <a:gd name="T2" fmla="*/ 0 w 71"/>
                  <a:gd name="T3" fmla="*/ 0 h 80"/>
                  <a:gd name="T4" fmla="*/ 0 w 71"/>
                  <a:gd name="T5" fmla="*/ 0 h 80"/>
                  <a:gd name="T6" fmla="*/ 0 w 71"/>
                  <a:gd name="T7" fmla="*/ 0 h 80"/>
                  <a:gd name="T8" fmla="*/ 0 w 71"/>
                  <a:gd name="T9" fmla="*/ 0 h 80"/>
                  <a:gd name="T10" fmla="*/ 0 60000 65536"/>
                  <a:gd name="T11" fmla="*/ 0 60000 65536"/>
                  <a:gd name="T12" fmla="*/ 0 60000 65536"/>
                  <a:gd name="T13" fmla="*/ 0 60000 65536"/>
                  <a:gd name="T14" fmla="*/ 0 60000 65536"/>
                  <a:gd name="T15" fmla="*/ 0 w 71"/>
                  <a:gd name="T16" fmla="*/ 0 h 80"/>
                  <a:gd name="T17" fmla="*/ 71 w 71"/>
                  <a:gd name="T18" fmla="*/ 80 h 80"/>
                </a:gdLst>
                <a:ahLst/>
                <a:cxnLst>
                  <a:cxn ang="T10">
                    <a:pos x="T0" y="T1"/>
                  </a:cxn>
                  <a:cxn ang="T11">
                    <a:pos x="T2" y="T3"/>
                  </a:cxn>
                  <a:cxn ang="T12">
                    <a:pos x="T4" y="T5"/>
                  </a:cxn>
                  <a:cxn ang="T13">
                    <a:pos x="T6" y="T7"/>
                  </a:cxn>
                  <a:cxn ang="T14">
                    <a:pos x="T8" y="T9"/>
                  </a:cxn>
                </a:cxnLst>
                <a:rect l="T15" t="T16" r="T17" b="T18"/>
                <a:pathLst>
                  <a:path w="71" h="80">
                    <a:moveTo>
                      <a:pt x="33" y="0"/>
                    </a:moveTo>
                    <a:lnTo>
                      <a:pt x="71" y="57"/>
                    </a:lnTo>
                    <a:lnTo>
                      <a:pt x="38" y="80"/>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177" name="Oval 330"/>
              <p:cNvSpPr>
                <a:spLocks noChangeArrowheads="1"/>
              </p:cNvSpPr>
              <p:nvPr/>
            </p:nvSpPr>
            <p:spPr bwMode="black">
              <a:xfrm>
                <a:off x="3337" y="1679"/>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78" name="Freeform 331"/>
              <p:cNvSpPr>
                <a:spLocks/>
              </p:cNvSpPr>
              <p:nvPr/>
            </p:nvSpPr>
            <p:spPr bwMode="black">
              <a:xfrm>
                <a:off x="3337" y="1664"/>
                <a:ext cx="15"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0" y="84"/>
                    </a:lnTo>
                    <a:lnTo>
                      <a:pt x="0" y="74"/>
                    </a:lnTo>
                    <a:lnTo>
                      <a:pt x="16"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179" name="Oval 332"/>
              <p:cNvSpPr>
                <a:spLocks noChangeArrowheads="1"/>
              </p:cNvSpPr>
              <p:nvPr/>
            </p:nvSpPr>
            <p:spPr bwMode="black">
              <a:xfrm>
                <a:off x="3351" y="1676"/>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80" name="Freeform 333"/>
              <p:cNvSpPr>
                <a:spLocks/>
              </p:cNvSpPr>
              <p:nvPr/>
            </p:nvSpPr>
            <p:spPr bwMode="black">
              <a:xfrm>
                <a:off x="3342" y="1676"/>
                <a:ext cx="15"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81" name="Oval 334"/>
              <p:cNvSpPr>
                <a:spLocks noChangeArrowheads="1"/>
              </p:cNvSpPr>
              <p:nvPr/>
            </p:nvSpPr>
            <p:spPr bwMode="black">
              <a:xfrm>
                <a:off x="3354" y="166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82" name="Freeform 335"/>
              <p:cNvSpPr>
                <a:spLocks/>
              </p:cNvSpPr>
              <p:nvPr/>
            </p:nvSpPr>
            <p:spPr bwMode="black">
              <a:xfrm>
                <a:off x="3351" y="1667"/>
                <a:ext cx="13" cy="15"/>
              </a:xfrm>
              <a:custGeom>
                <a:avLst/>
                <a:gdLst>
                  <a:gd name="T0" fmla="*/ 0 w 52"/>
                  <a:gd name="T1" fmla="*/ 0 h 63"/>
                  <a:gd name="T2" fmla="*/ 0 w 52"/>
                  <a:gd name="T3" fmla="*/ 0 h 63"/>
                  <a:gd name="T4" fmla="*/ 0 w 52"/>
                  <a:gd name="T5" fmla="*/ 0 h 63"/>
                  <a:gd name="T6" fmla="*/ 0 w 52"/>
                  <a:gd name="T7" fmla="*/ 0 h 63"/>
                  <a:gd name="T8" fmla="*/ 0 w 52"/>
                  <a:gd name="T9" fmla="*/ 0 h 63"/>
                  <a:gd name="T10" fmla="*/ 0 60000 65536"/>
                  <a:gd name="T11" fmla="*/ 0 60000 65536"/>
                  <a:gd name="T12" fmla="*/ 0 60000 65536"/>
                  <a:gd name="T13" fmla="*/ 0 60000 65536"/>
                  <a:gd name="T14" fmla="*/ 0 60000 65536"/>
                  <a:gd name="T15" fmla="*/ 0 w 52"/>
                  <a:gd name="T16" fmla="*/ 0 h 63"/>
                  <a:gd name="T17" fmla="*/ 52 w 52"/>
                  <a:gd name="T18" fmla="*/ 63 h 63"/>
                </a:gdLst>
                <a:ahLst/>
                <a:cxnLst>
                  <a:cxn ang="T10">
                    <a:pos x="T0" y="T1"/>
                  </a:cxn>
                  <a:cxn ang="T11">
                    <a:pos x="T2" y="T3"/>
                  </a:cxn>
                  <a:cxn ang="T12">
                    <a:pos x="T4" y="T5"/>
                  </a:cxn>
                  <a:cxn ang="T13">
                    <a:pos x="T6" y="T7"/>
                  </a:cxn>
                  <a:cxn ang="T14">
                    <a:pos x="T8" y="T9"/>
                  </a:cxn>
                </a:cxnLst>
                <a:rect l="T15" t="T16" r="T17" b="T18"/>
                <a:pathLst>
                  <a:path w="52" h="63">
                    <a:moveTo>
                      <a:pt x="0" y="55"/>
                    </a:moveTo>
                    <a:lnTo>
                      <a:pt x="12" y="0"/>
                    </a:lnTo>
                    <a:lnTo>
                      <a:pt x="52" y="8"/>
                    </a:lnTo>
                    <a:lnTo>
                      <a:pt x="41" y="63"/>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183" name="Oval 336"/>
              <p:cNvSpPr>
                <a:spLocks noChangeArrowheads="1"/>
              </p:cNvSpPr>
              <p:nvPr/>
            </p:nvSpPr>
            <p:spPr bwMode="black">
              <a:xfrm>
                <a:off x="3358" y="166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84" name="Freeform 337"/>
              <p:cNvSpPr>
                <a:spLocks/>
              </p:cNvSpPr>
              <p:nvPr/>
            </p:nvSpPr>
            <p:spPr bwMode="black">
              <a:xfrm>
                <a:off x="3358" y="1662"/>
                <a:ext cx="6" cy="11"/>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60000 65536"/>
                  <a:gd name="T11" fmla="*/ 0 60000 65536"/>
                  <a:gd name="T12" fmla="*/ 0 60000 65536"/>
                  <a:gd name="T13" fmla="*/ 0 60000 65536"/>
                  <a:gd name="T14" fmla="*/ 0 60000 65536"/>
                  <a:gd name="T15" fmla="*/ 0 w 22"/>
                  <a:gd name="T16" fmla="*/ 0 h 44"/>
                  <a:gd name="T17" fmla="*/ 22 w 22"/>
                  <a:gd name="T18" fmla="*/ 44 h 44"/>
                </a:gdLst>
                <a:ahLst/>
                <a:cxnLst>
                  <a:cxn ang="T10">
                    <a:pos x="T0" y="T1"/>
                  </a:cxn>
                  <a:cxn ang="T11">
                    <a:pos x="T2" y="T3"/>
                  </a:cxn>
                  <a:cxn ang="T12">
                    <a:pos x="T4" y="T5"/>
                  </a:cxn>
                  <a:cxn ang="T13">
                    <a:pos x="T6" y="T7"/>
                  </a:cxn>
                  <a:cxn ang="T14">
                    <a:pos x="T8" y="T9"/>
                  </a:cxn>
                </a:cxnLst>
                <a:rect l="T15" t="T16" r="T17" b="T18"/>
                <a:pathLst>
                  <a:path w="22" h="44">
                    <a:moveTo>
                      <a:pt x="0" y="3"/>
                    </a:moveTo>
                    <a:lnTo>
                      <a:pt x="17" y="0"/>
                    </a:lnTo>
                    <a:lnTo>
                      <a:pt x="22"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185" name="Oval 338"/>
              <p:cNvSpPr>
                <a:spLocks noChangeArrowheads="1"/>
              </p:cNvSpPr>
              <p:nvPr/>
            </p:nvSpPr>
            <p:spPr bwMode="black">
              <a:xfrm>
                <a:off x="3366" y="1674"/>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86" name="Freeform 339"/>
              <p:cNvSpPr>
                <a:spLocks/>
              </p:cNvSpPr>
              <p:nvPr/>
            </p:nvSpPr>
            <p:spPr bwMode="black">
              <a:xfrm>
                <a:off x="3359" y="1665"/>
                <a:ext cx="16"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6" y="0"/>
                    </a:moveTo>
                    <a:lnTo>
                      <a:pt x="65" y="49"/>
                    </a:lnTo>
                    <a:lnTo>
                      <a:pt x="29" y="69"/>
                    </a:lnTo>
                    <a:lnTo>
                      <a:pt x="0" y="21"/>
                    </a:lnTo>
                    <a:lnTo>
                      <a:pt x="36" y="0"/>
                    </a:lnTo>
                    <a:close/>
                  </a:path>
                </a:pathLst>
              </a:custGeom>
              <a:solidFill>
                <a:schemeClr val="folHlink"/>
              </a:solidFill>
              <a:ln w="9525">
                <a:solidFill>
                  <a:schemeClr val="tx1"/>
                </a:solidFill>
                <a:round/>
                <a:headEnd/>
                <a:tailEnd/>
              </a:ln>
            </p:spPr>
            <p:txBody>
              <a:bodyPr/>
              <a:lstStyle/>
              <a:p>
                <a:endParaRPr lang="en-US"/>
              </a:p>
            </p:txBody>
          </p:sp>
          <p:sp>
            <p:nvSpPr>
              <p:cNvPr id="81187" name="Oval 340"/>
              <p:cNvSpPr>
                <a:spLocks noChangeArrowheads="1"/>
              </p:cNvSpPr>
              <p:nvPr/>
            </p:nvSpPr>
            <p:spPr bwMode="black">
              <a:xfrm>
                <a:off x="3379" y="167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88" name="Freeform 341"/>
              <p:cNvSpPr>
                <a:spLocks/>
              </p:cNvSpPr>
              <p:nvPr/>
            </p:nvSpPr>
            <p:spPr bwMode="black">
              <a:xfrm>
                <a:off x="3370" y="1672"/>
                <a:ext cx="15" cy="12"/>
              </a:xfrm>
              <a:custGeom>
                <a:avLst/>
                <a:gdLst>
                  <a:gd name="T0" fmla="*/ 0 w 63"/>
                  <a:gd name="T1" fmla="*/ 0 h 50"/>
                  <a:gd name="T2" fmla="*/ 0 w 63"/>
                  <a:gd name="T3" fmla="*/ 0 h 50"/>
                  <a:gd name="T4" fmla="*/ 0 w 63"/>
                  <a:gd name="T5" fmla="*/ 0 h 50"/>
                  <a:gd name="T6" fmla="*/ 0 w 63"/>
                  <a:gd name="T7" fmla="*/ 0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9"/>
                    </a:moveTo>
                    <a:lnTo>
                      <a:pt x="55" y="0"/>
                    </a:lnTo>
                    <a:lnTo>
                      <a:pt x="63"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189" name="Oval 342"/>
              <p:cNvSpPr>
                <a:spLocks noChangeArrowheads="1"/>
              </p:cNvSpPr>
              <p:nvPr/>
            </p:nvSpPr>
            <p:spPr bwMode="black">
              <a:xfrm>
                <a:off x="3519" y="1632"/>
                <a:ext cx="10" cy="11"/>
              </a:xfrm>
              <a:prstGeom prst="ellipse">
                <a:avLst/>
              </a:prstGeom>
              <a:solidFill>
                <a:schemeClr val="folHlink"/>
              </a:solidFill>
              <a:ln w="9525">
                <a:solidFill>
                  <a:schemeClr val="tx1"/>
                </a:solidFill>
                <a:round/>
                <a:headEnd/>
                <a:tailEnd/>
              </a:ln>
            </p:spPr>
            <p:txBody>
              <a:bodyPr/>
              <a:lstStyle/>
              <a:p>
                <a:endParaRPr lang="en-US"/>
              </a:p>
            </p:txBody>
          </p:sp>
          <p:sp>
            <p:nvSpPr>
              <p:cNvPr id="81190" name="Freeform 343"/>
              <p:cNvSpPr>
                <a:spLocks/>
              </p:cNvSpPr>
              <p:nvPr/>
            </p:nvSpPr>
            <p:spPr bwMode="black">
              <a:xfrm>
                <a:off x="3520" y="1635"/>
                <a:ext cx="18" cy="21"/>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191" name="Oval 344"/>
              <p:cNvSpPr>
                <a:spLocks noChangeArrowheads="1"/>
              </p:cNvSpPr>
              <p:nvPr/>
            </p:nvSpPr>
            <p:spPr bwMode="black">
              <a:xfrm>
                <a:off x="3523" y="1615"/>
                <a:ext cx="11" cy="11"/>
              </a:xfrm>
              <a:prstGeom prst="ellipse">
                <a:avLst/>
              </a:prstGeom>
              <a:solidFill>
                <a:schemeClr val="folHlink"/>
              </a:solidFill>
              <a:ln w="9525">
                <a:solidFill>
                  <a:schemeClr val="tx1"/>
                </a:solidFill>
                <a:round/>
                <a:headEnd/>
                <a:tailEnd/>
              </a:ln>
            </p:spPr>
            <p:txBody>
              <a:bodyPr/>
              <a:lstStyle/>
              <a:p>
                <a:endParaRPr lang="en-US"/>
              </a:p>
            </p:txBody>
          </p:sp>
          <p:sp>
            <p:nvSpPr>
              <p:cNvPr id="81192" name="Freeform 345"/>
              <p:cNvSpPr>
                <a:spLocks/>
              </p:cNvSpPr>
              <p:nvPr/>
            </p:nvSpPr>
            <p:spPr bwMode="black">
              <a:xfrm>
                <a:off x="3519" y="1619"/>
                <a:ext cx="15" cy="20"/>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8"/>
                    </a:moveTo>
                    <a:lnTo>
                      <a:pt x="17" y="0"/>
                    </a:lnTo>
                    <a:lnTo>
                      <a:pt x="58" y="10"/>
                    </a:lnTo>
                    <a:lnTo>
                      <a:pt x="40" y="78"/>
                    </a:lnTo>
                    <a:lnTo>
                      <a:pt x="0" y="68"/>
                    </a:lnTo>
                    <a:close/>
                  </a:path>
                </a:pathLst>
              </a:custGeom>
              <a:solidFill>
                <a:schemeClr val="folHlink"/>
              </a:solidFill>
              <a:ln w="9525">
                <a:solidFill>
                  <a:schemeClr val="tx1"/>
                </a:solidFill>
                <a:round/>
                <a:headEnd/>
                <a:tailEnd/>
              </a:ln>
            </p:spPr>
            <p:txBody>
              <a:bodyPr/>
              <a:lstStyle/>
              <a:p>
                <a:endParaRPr lang="en-US"/>
              </a:p>
            </p:txBody>
          </p:sp>
          <p:sp>
            <p:nvSpPr>
              <p:cNvPr id="81193" name="Oval 346"/>
              <p:cNvSpPr>
                <a:spLocks noChangeArrowheads="1"/>
              </p:cNvSpPr>
              <p:nvPr/>
            </p:nvSpPr>
            <p:spPr bwMode="black">
              <a:xfrm>
                <a:off x="3509" y="1618"/>
                <a:ext cx="11" cy="10"/>
              </a:xfrm>
              <a:prstGeom prst="ellipse">
                <a:avLst/>
              </a:prstGeom>
              <a:solidFill>
                <a:schemeClr val="folHlink"/>
              </a:solidFill>
              <a:ln w="9525">
                <a:solidFill>
                  <a:schemeClr val="tx1"/>
                </a:solidFill>
                <a:round/>
                <a:headEnd/>
                <a:tailEnd/>
              </a:ln>
            </p:spPr>
            <p:txBody>
              <a:bodyPr/>
              <a:lstStyle/>
              <a:p>
                <a:endParaRPr lang="en-US"/>
              </a:p>
            </p:txBody>
          </p:sp>
          <p:sp>
            <p:nvSpPr>
              <p:cNvPr id="81194" name="Freeform 347"/>
              <p:cNvSpPr>
                <a:spLocks/>
              </p:cNvSpPr>
              <p:nvPr/>
            </p:nvSpPr>
            <p:spPr bwMode="black">
              <a:xfrm>
                <a:off x="3514" y="1615"/>
                <a:ext cx="15" cy="13"/>
              </a:xfrm>
              <a:custGeom>
                <a:avLst/>
                <a:gdLst>
                  <a:gd name="T0" fmla="*/ 0 w 64"/>
                  <a:gd name="T1" fmla="*/ 0 h 49"/>
                  <a:gd name="T2" fmla="*/ 0 w 64"/>
                  <a:gd name="T3" fmla="*/ 0 h 49"/>
                  <a:gd name="T4" fmla="*/ 0 w 64"/>
                  <a:gd name="T5" fmla="*/ 0 h 49"/>
                  <a:gd name="T6" fmla="*/ 0 w 64"/>
                  <a:gd name="T7" fmla="*/ 0 h 49"/>
                  <a:gd name="T8" fmla="*/ 0 w 64"/>
                  <a:gd name="T9" fmla="*/ 0 h 49"/>
                  <a:gd name="T10" fmla="*/ 0 60000 65536"/>
                  <a:gd name="T11" fmla="*/ 0 60000 65536"/>
                  <a:gd name="T12" fmla="*/ 0 60000 65536"/>
                  <a:gd name="T13" fmla="*/ 0 60000 65536"/>
                  <a:gd name="T14" fmla="*/ 0 60000 65536"/>
                  <a:gd name="T15" fmla="*/ 0 w 64"/>
                  <a:gd name="T16" fmla="*/ 0 h 49"/>
                  <a:gd name="T17" fmla="*/ 64 w 64"/>
                  <a:gd name="T18" fmla="*/ 49 h 49"/>
                </a:gdLst>
                <a:ahLst/>
                <a:cxnLst>
                  <a:cxn ang="T10">
                    <a:pos x="T0" y="T1"/>
                  </a:cxn>
                  <a:cxn ang="T11">
                    <a:pos x="T2" y="T3"/>
                  </a:cxn>
                  <a:cxn ang="T12">
                    <a:pos x="T4" y="T5"/>
                  </a:cxn>
                  <a:cxn ang="T13">
                    <a:pos x="T6" y="T7"/>
                  </a:cxn>
                  <a:cxn ang="T14">
                    <a:pos x="T8" y="T9"/>
                  </a:cxn>
                </a:cxnLst>
                <a:rect l="T15" t="T16" r="T17" b="T18"/>
                <a:pathLst>
                  <a:path w="64" h="49">
                    <a:moveTo>
                      <a:pt x="64" y="41"/>
                    </a:moveTo>
                    <a:lnTo>
                      <a:pt x="8" y="49"/>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195" name="Oval 348"/>
              <p:cNvSpPr>
                <a:spLocks noChangeArrowheads="1"/>
              </p:cNvSpPr>
              <p:nvPr/>
            </p:nvSpPr>
            <p:spPr bwMode="black">
              <a:xfrm>
                <a:off x="3506" y="163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196" name="Freeform 349"/>
              <p:cNvSpPr>
                <a:spLocks/>
              </p:cNvSpPr>
              <p:nvPr/>
            </p:nvSpPr>
            <p:spPr bwMode="black">
              <a:xfrm>
                <a:off x="3506" y="1621"/>
                <a:ext cx="14" cy="16"/>
              </a:xfrm>
              <a:custGeom>
                <a:avLst/>
                <a:gdLst>
                  <a:gd name="T0" fmla="*/ 0 w 53"/>
                  <a:gd name="T1" fmla="*/ 0 h 63"/>
                  <a:gd name="T2" fmla="*/ 0 w 53"/>
                  <a:gd name="T3" fmla="*/ 0 h 63"/>
                  <a:gd name="T4" fmla="*/ 0 w 53"/>
                  <a:gd name="T5" fmla="*/ 0 h 63"/>
                  <a:gd name="T6" fmla="*/ 0 w 53"/>
                  <a:gd name="T7" fmla="*/ 0 h 63"/>
                  <a:gd name="T8" fmla="*/ 0 w 53"/>
                  <a:gd name="T9" fmla="*/ 0 h 63"/>
                  <a:gd name="T10" fmla="*/ 0 60000 65536"/>
                  <a:gd name="T11" fmla="*/ 0 60000 65536"/>
                  <a:gd name="T12" fmla="*/ 0 60000 65536"/>
                  <a:gd name="T13" fmla="*/ 0 60000 65536"/>
                  <a:gd name="T14" fmla="*/ 0 60000 65536"/>
                  <a:gd name="T15" fmla="*/ 0 w 53"/>
                  <a:gd name="T16" fmla="*/ 0 h 63"/>
                  <a:gd name="T17" fmla="*/ 53 w 53"/>
                  <a:gd name="T18" fmla="*/ 63 h 63"/>
                </a:gdLst>
                <a:ahLst/>
                <a:cxnLst>
                  <a:cxn ang="T10">
                    <a:pos x="T0" y="T1"/>
                  </a:cxn>
                  <a:cxn ang="T11">
                    <a:pos x="T2" y="T3"/>
                  </a:cxn>
                  <a:cxn ang="T12">
                    <a:pos x="T4" y="T5"/>
                  </a:cxn>
                  <a:cxn ang="T13">
                    <a:pos x="T6" y="T7"/>
                  </a:cxn>
                  <a:cxn ang="T14">
                    <a:pos x="T8" y="T9"/>
                  </a:cxn>
                </a:cxnLst>
                <a:rect l="T15" t="T16" r="T17" b="T18"/>
                <a:pathLst>
                  <a:path w="53" h="63">
                    <a:moveTo>
                      <a:pt x="53" y="10"/>
                    </a:moveTo>
                    <a:lnTo>
                      <a:pt x="40" y="63"/>
                    </a:lnTo>
                    <a:lnTo>
                      <a:pt x="0" y="52"/>
                    </a:lnTo>
                    <a:lnTo>
                      <a:pt x="13"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197" name="Oval 350"/>
              <p:cNvSpPr>
                <a:spLocks noChangeArrowheads="1"/>
              </p:cNvSpPr>
              <p:nvPr/>
            </p:nvSpPr>
            <p:spPr bwMode="black">
              <a:xfrm>
                <a:off x="3502" y="1631"/>
                <a:ext cx="11" cy="11"/>
              </a:xfrm>
              <a:prstGeom prst="ellipse">
                <a:avLst/>
              </a:prstGeom>
              <a:solidFill>
                <a:schemeClr val="folHlink"/>
              </a:solidFill>
              <a:ln w="9525">
                <a:solidFill>
                  <a:schemeClr val="tx1"/>
                </a:solidFill>
                <a:round/>
                <a:headEnd/>
                <a:tailEnd/>
              </a:ln>
            </p:spPr>
            <p:txBody>
              <a:bodyPr/>
              <a:lstStyle/>
              <a:p>
                <a:endParaRPr lang="en-US"/>
              </a:p>
            </p:txBody>
          </p:sp>
          <p:sp>
            <p:nvSpPr>
              <p:cNvPr id="81198" name="Freeform 351"/>
              <p:cNvSpPr>
                <a:spLocks/>
              </p:cNvSpPr>
              <p:nvPr/>
            </p:nvSpPr>
            <p:spPr bwMode="black">
              <a:xfrm>
                <a:off x="3507" y="1631"/>
                <a:ext cx="5"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3"/>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199" name="Oval 352"/>
              <p:cNvSpPr>
                <a:spLocks noChangeArrowheads="1"/>
              </p:cNvSpPr>
              <p:nvPr/>
            </p:nvSpPr>
            <p:spPr bwMode="black">
              <a:xfrm>
                <a:off x="3495" y="1620"/>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00" name="Freeform 353"/>
              <p:cNvSpPr>
                <a:spLocks/>
              </p:cNvSpPr>
              <p:nvPr/>
            </p:nvSpPr>
            <p:spPr bwMode="black">
              <a:xfrm>
                <a:off x="3496" y="1622"/>
                <a:ext cx="16" cy="17"/>
              </a:xfrm>
              <a:custGeom>
                <a:avLst/>
                <a:gdLst>
                  <a:gd name="T0" fmla="*/ 0 w 64"/>
                  <a:gd name="T1" fmla="*/ 0 h 66"/>
                  <a:gd name="T2" fmla="*/ 0 w 64"/>
                  <a:gd name="T3" fmla="*/ 0 h 66"/>
                  <a:gd name="T4" fmla="*/ 0 w 64"/>
                  <a:gd name="T5" fmla="*/ 0 h 66"/>
                  <a:gd name="T6" fmla="*/ 0 w 64"/>
                  <a:gd name="T7" fmla="*/ 0 h 66"/>
                  <a:gd name="T8" fmla="*/ 0 w 64"/>
                  <a:gd name="T9" fmla="*/ 0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28" y="66"/>
                    </a:moveTo>
                    <a:lnTo>
                      <a:pt x="0" y="20"/>
                    </a:lnTo>
                    <a:lnTo>
                      <a:pt x="36" y="0"/>
                    </a:lnTo>
                    <a:lnTo>
                      <a:pt x="64" y="46"/>
                    </a:lnTo>
                    <a:lnTo>
                      <a:pt x="28" y="66"/>
                    </a:lnTo>
                    <a:close/>
                  </a:path>
                </a:pathLst>
              </a:custGeom>
              <a:solidFill>
                <a:schemeClr val="folHlink"/>
              </a:solidFill>
              <a:ln w="9525">
                <a:solidFill>
                  <a:schemeClr val="tx1"/>
                </a:solidFill>
                <a:round/>
                <a:headEnd/>
                <a:tailEnd/>
              </a:ln>
            </p:spPr>
            <p:txBody>
              <a:bodyPr/>
              <a:lstStyle/>
              <a:p>
                <a:endParaRPr lang="en-US"/>
              </a:p>
            </p:txBody>
          </p:sp>
          <p:sp>
            <p:nvSpPr>
              <p:cNvPr id="81201" name="Oval 354"/>
              <p:cNvSpPr>
                <a:spLocks noChangeArrowheads="1"/>
              </p:cNvSpPr>
              <p:nvPr/>
            </p:nvSpPr>
            <p:spPr bwMode="black">
              <a:xfrm>
                <a:off x="3481" y="1622"/>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02" name="Freeform 355"/>
              <p:cNvSpPr>
                <a:spLocks/>
              </p:cNvSpPr>
              <p:nvPr/>
            </p:nvSpPr>
            <p:spPr bwMode="black">
              <a:xfrm>
                <a:off x="3486" y="1620"/>
                <a:ext cx="15" cy="12"/>
              </a:xfrm>
              <a:custGeom>
                <a:avLst/>
                <a:gdLst>
                  <a:gd name="T0" fmla="*/ 0 w 64"/>
                  <a:gd name="T1" fmla="*/ 0 h 49"/>
                  <a:gd name="T2" fmla="*/ 0 w 64"/>
                  <a:gd name="T3" fmla="*/ 0 h 49"/>
                  <a:gd name="T4" fmla="*/ 0 w 64"/>
                  <a:gd name="T5" fmla="*/ 0 h 49"/>
                  <a:gd name="T6" fmla="*/ 0 w 64"/>
                  <a:gd name="T7" fmla="*/ 0 h 49"/>
                  <a:gd name="T8" fmla="*/ 0 w 64"/>
                  <a:gd name="T9" fmla="*/ 0 h 49"/>
                  <a:gd name="T10" fmla="*/ 0 60000 65536"/>
                  <a:gd name="T11" fmla="*/ 0 60000 65536"/>
                  <a:gd name="T12" fmla="*/ 0 60000 65536"/>
                  <a:gd name="T13" fmla="*/ 0 60000 65536"/>
                  <a:gd name="T14" fmla="*/ 0 60000 65536"/>
                  <a:gd name="T15" fmla="*/ 0 w 64"/>
                  <a:gd name="T16" fmla="*/ 0 h 49"/>
                  <a:gd name="T17" fmla="*/ 64 w 64"/>
                  <a:gd name="T18" fmla="*/ 49 h 49"/>
                </a:gdLst>
                <a:ahLst/>
                <a:cxnLst>
                  <a:cxn ang="T10">
                    <a:pos x="T0" y="T1"/>
                  </a:cxn>
                  <a:cxn ang="T11">
                    <a:pos x="T2" y="T3"/>
                  </a:cxn>
                  <a:cxn ang="T12">
                    <a:pos x="T4" y="T5"/>
                  </a:cxn>
                  <a:cxn ang="T13">
                    <a:pos x="T6" y="T7"/>
                  </a:cxn>
                  <a:cxn ang="T14">
                    <a:pos x="T8" y="T9"/>
                  </a:cxn>
                </a:cxnLst>
                <a:rect l="T15" t="T16" r="T17" b="T18"/>
                <a:pathLst>
                  <a:path w="64" h="49">
                    <a:moveTo>
                      <a:pt x="64" y="40"/>
                    </a:moveTo>
                    <a:lnTo>
                      <a:pt x="8" y="49"/>
                    </a:lnTo>
                    <a:lnTo>
                      <a:pt x="0" y="8"/>
                    </a:lnTo>
                    <a:lnTo>
                      <a:pt x="56" y="0"/>
                    </a:lnTo>
                    <a:lnTo>
                      <a:pt x="64" y="40"/>
                    </a:lnTo>
                    <a:close/>
                  </a:path>
                </a:pathLst>
              </a:custGeom>
              <a:solidFill>
                <a:schemeClr val="folHlink"/>
              </a:solidFill>
              <a:ln w="9525">
                <a:solidFill>
                  <a:schemeClr val="tx1"/>
                </a:solidFill>
                <a:round/>
                <a:headEnd/>
                <a:tailEnd/>
              </a:ln>
            </p:spPr>
            <p:txBody>
              <a:bodyPr/>
              <a:lstStyle/>
              <a:p>
                <a:endParaRPr lang="en-US"/>
              </a:p>
            </p:txBody>
          </p:sp>
          <p:sp>
            <p:nvSpPr>
              <p:cNvPr id="81203" name="Oval 356"/>
              <p:cNvSpPr>
                <a:spLocks noChangeArrowheads="1"/>
              </p:cNvSpPr>
              <p:nvPr/>
            </p:nvSpPr>
            <p:spPr bwMode="black">
              <a:xfrm>
                <a:off x="3491" y="1636"/>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04" name="Freeform 357"/>
              <p:cNvSpPr>
                <a:spLocks/>
              </p:cNvSpPr>
              <p:nvPr/>
            </p:nvSpPr>
            <p:spPr bwMode="black">
              <a:xfrm>
                <a:off x="3482" y="1624"/>
                <a:ext cx="18" cy="20"/>
              </a:xfrm>
              <a:custGeom>
                <a:avLst/>
                <a:gdLst>
                  <a:gd name="T0" fmla="*/ 0 w 72"/>
                  <a:gd name="T1" fmla="*/ 0 h 81"/>
                  <a:gd name="T2" fmla="*/ 0 w 72"/>
                  <a:gd name="T3" fmla="*/ 0 h 81"/>
                  <a:gd name="T4" fmla="*/ 0 w 72"/>
                  <a:gd name="T5" fmla="*/ 0 h 81"/>
                  <a:gd name="T6" fmla="*/ 0 w 72"/>
                  <a:gd name="T7" fmla="*/ 0 h 81"/>
                  <a:gd name="T8" fmla="*/ 0 w 72"/>
                  <a:gd name="T9" fmla="*/ 0 h 81"/>
                  <a:gd name="T10" fmla="*/ 0 60000 65536"/>
                  <a:gd name="T11" fmla="*/ 0 60000 65536"/>
                  <a:gd name="T12" fmla="*/ 0 60000 65536"/>
                  <a:gd name="T13" fmla="*/ 0 60000 65536"/>
                  <a:gd name="T14" fmla="*/ 0 60000 65536"/>
                  <a:gd name="T15" fmla="*/ 0 w 72"/>
                  <a:gd name="T16" fmla="*/ 0 h 81"/>
                  <a:gd name="T17" fmla="*/ 72 w 72"/>
                  <a:gd name="T18" fmla="*/ 81 h 81"/>
                </a:gdLst>
                <a:ahLst/>
                <a:cxnLst>
                  <a:cxn ang="T10">
                    <a:pos x="T0" y="T1"/>
                  </a:cxn>
                  <a:cxn ang="T11">
                    <a:pos x="T2" y="T3"/>
                  </a:cxn>
                  <a:cxn ang="T12">
                    <a:pos x="T4" y="T5"/>
                  </a:cxn>
                  <a:cxn ang="T13">
                    <a:pos x="T6" y="T7"/>
                  </a:cxn>
                  <a:cxn ang="T14">
                    <a:pos x="T8" y="T9"/>
                  </a:cxn>
                </a:cxnLst>
                <a:rect l="T15" t="T16" r="T17" b="T18"/>
                <a:pathLst>
                  <a:path w="72" h="81">
                    <a:moveTo>
                      <a:pt x="33" y="0"/>
                    </a:moveTo>
                    <a:lnTo>
                      <a:pt x="72" y="58"/>
                    </a:lnTo>
                    <a:lnTo>
                      <a:pt x="39"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205" name="Oval 358"/>
              <p:cNvSpPr>
                <a:spLocks noChangeArrowheads="1"/>
              </p:cNvSpPr>
              <p:nvPr/>
            </p:nvSpPr>
            <p:spPr bwMode="black">
              <a:xfrm>
                <a:off x="3487" y="165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06" name="Freeform 359"/>
              <p:cNvSpPr>
                <a:spLocks/>
              </p:cNvSpPr>
              <p:nvPr/>
            </p:nvSpPr>
            <p:spPr bwMode="black">
              <a:xfrm>
                <a:off x="3487" y="1640"/>
                <a:ext cx="14" cy="21"/>
              </a:xfrm>
              <a:custGeom>
                <a:avLst/>
                <a:gdLst>
                  <a:gd name="T0" fmla="*/ 0 w 57"/>
                  <a:gd name="T1" fmla="*/ 0 h 85"/>
                  <a:gd name="T2" fmla="*/ 0 w 57"/>
                  <a:gd name="T3" fmla="*/ 0 h 85"/>
                  <a:gd name="T4" fmla="*/ 0 w 57"/>
                  <a:gd name="T5" fmla="*/ 0 h 85"/>
                  <a:gd name="T6" fmla="*/ 0 w 57"/>
                  <a:gd name="T7" fmla="*/ 0 h 85"/>
                  <a:gd name="T8" fmla="*/ 0 w 57"/>
                  <a:gd name="T9" fmla="*/ 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57" y="11"/>
                    </a:moveTo>
                    <a:lnTo>
                      <a:pt x="41" y="85"/>
                    </a:lnTo>
                    <a:lnTo>
                      <a:pt x="0" y="74"/>
                    </a:lnTo>
                    <a:lnTo>
                      <a:pt x="17" y="0"/>
                    </a:lnTo>
                    <a:lnTo>
                      <a:pt x="57" y="11"/>
                    </a:lnTo>
                    <a:close/>
                  </a:path>
                </a:pathLst>
              </a:custGeom>
              <a:solidFill>
                <a:schemeClr val="folHlink"/>
              </a:solidFill>
              <a:ln w="9525">
                <a:solidFill>
                  <a:schemeClr val="tx1"/>
                </a:solidFill>
                <a:round/>
                <a:headEnd/>
                <a:tailEnd/>
              </a:ln>
            </p:spPr>
            <p:txBody>
              <a:bodyPr/>
              <a:lstStyle/>
              <a:p>
                <a:endParaRPr lang="en-US"/>
              </a:p>
            </p:txBody>
          </p:sp>
          <p:sp>
            <p:nvSpPr>
              <p:cNvPr id="81207" name="Oval 360"/>
              <p:cNvSpPr>
                <a:spLocks noChangeArrowheads="1"/>
              </p:cNvSpPr>
              <p:nvPr/>
            </p:nvSpPr>
            <p:spPr bwMode="black">
              <a:xfrm>
                <a:off x="3500" y="1653"/>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08" name="Freeform 361"/>
              <p:cNvSpPr>
                <a:spLocks/>
              </p:cNvSpPr>
              <p:nvPr/>
            </p:nvSpPr>
            <p:spPr bwMode="black">
              <a:xfrm>
                <a:off x="3491" y="1653"/>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09" name="Oval 362"/>
              <p:cNvSpPr>
                <a:spLocks noChangeArrowheads="1"/>
              </p:cNvSpPr>
              <p:nvPr/>
            </p:nvSpPr>
            <p:spPr bwMode="black">
              <a:xfrm>
                <a:off x="3503" y="1639"/>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10" name="Freeform 363"/>
              <p:cNvSpPr>
                <a:spLocks/>
              </p:cNvSpPr>
              <p:nvPr/>
            </p:nvSpPr>
            <p:spPr bwMode="black">
              <a:xfrm>
                <a:off x="3500" y="1643"/>
                <a:ext cx="14" cy="16"/>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5"/>
                    </a:moveTo>
                    <a:lnTo>
                      <a:pt x="11" y="0"/>
                    </a:lnTo>
                    <a:lnTo>
                      <a:pt x="52" y="7"/>
                    </a:lnTo>
                    <a:lnTo>
                      <a:pt x="41" y="62"/>
                    </a:lnTo>
                    <a:lnTo>
                      <a:pt x="0" y="55"/>
                    </a:lnTo>
                    <a:close/>
                  </a:path>
                </a:pathLst>
              </a:custGeom>
              <a:solidFill>
                <a:schemeClr val="folHlink"/>
              </a:solidFill>
              <a:ln w="9525">
                <a:solidFill>
                  <a:schemeClr val="tx1"/>
                </a:solidFill>
                <a:round/>
                <a:headEnd/>
                <a:tailEnd/>
              </a:ln>
            </p:spPr>
            <p:txBody>
              <a:bodyPr/>
              <a:lstStyle/>
              <a:p>
                <a:endParaRPr lang="en-US"/>
              </a:p>
            </p:txBody>
          </p:sp>
          <p:sp>
            <p:nvSpPr>
              <p:cNvPr id="81211" name="Oval 364"/>
              <p:cNvSpPr>
                <a:spLocks noChangeArrowheads="1"/>
              </p:cNvSpPr>
              <p:nvPr/>
            </p:nvSpPr>
            <p:spPr bwMode="black">
              <a:xfrm>
                <a:off x="3508" y="163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12" name="Freeform 365"/>
              <p:cNvSpPr>
                <a:spLocks/>
              </p:cNvSpPr>
              <p:nvPr/>
            </p:nvSpPr>
            <p:spPr bwMode="black">
              <a:xfrm>
                <a:off x="3508" y="1638"/>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0" y="2"/>
                    </a:moveTo>
                    <a:lnTo>
                      <a:pt x="18" y="0"/>
                    </a:lnTo>
                    <a:lnTo>
                      <a:pt x="23" y="41"/>
                    </a:lnTo>
                    <a:lnTo>
                      <a:pt x="5" y="43"/>
                    </a:lnTo>
                    <a:lnTo>
                      <a:pt x="0" y="2"/>
                    </a:lnTo>
                    <a:close/>
                  </a:path>
                </a:pathLst>
              </a:custGeom>
              <a:solidFill>
                <a:schemeClr val="folHlink"/>
              </a:solidFill>
              <a:ln w="9525">
                <a:solidFill>
                  <a:schemeClr val="tx1"/>
                </a:solidFill>
                <a:round/>
                <a:headEnd/>
                <a:tailEnd/>
              </a:ln>
            </p:spPr>
            <p:txBody>
              <a:bodyPr/>
              <a:lstStyle/>
              <a:p>
                <a:endParaRPr lang="en-US"/>
              </a:p>
            </p:txBody>
          </p:sp>
          <p:sp>
            <p:nvSpPr>
              <p:cNvPr id="81213" name="Oval 366"/>
              <p:cNvSpPr>
                <a:spLocks noChangeArrowheads="1"/>
              </p:cNvSpPr>
              <p:nvPr/>
            </p:nvSpPr>
            <p:spPr bwMode="black">
              <a:xfrm>
                <a:off x="3515" y="1651"/>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14" name="Freeform 367"/>
              <p:cNvSpPr>
                <a:spLocks/>
              </p:cNvSpPr>
              <p:nvPr/>
            </p:nvSpPr>
            <p:spPr bwMode="black">
              <a:xfrm>
                <a:off x="3508" y="1641"/>
                <a:ext cx="17" cy="17"/>
              </a:xfrm>
              <a:custGeom>
                <a:avLst/>
                <a:gdLst>
                  <a:gd name="T0" fmla="*/ 0 w 65"/>
                  <a:gd name="T1" fmla="*/ 0 h 69"/>
                  <a:gd name="T2" fmla="*/ 0 w 65"/>
                  <a:gd name="T3" fmla="*/ 0 h 69"/>
                  <a:gd name="T4" fmla="*/ 0 w 65"/>
                  <a:gd name="T5" fmla="*/ 0 h 69"/>
                  <a:gd name="T6" fmla="*/ 0 w 65"/>
                  <a:gd name="T7" fmla="*/ 0 h 69"/>
                  <a:gd name="T8" fmla="*/ 0 w 65"/>
                  <a:gd name="T9" fmla="*/ 0 h 69"/>
                  <a:gd name="T10" fmla="*/ 0 60000 65536"/>
                  <a:gd name="T11" fmla="*/ 0 60000 65536"/>
                  <a:gd name="T12" fmla="*/ 0 60000 65536"/>
                  <a:gd name="T13" fmla="*/ 0 60000 65536"/>
                  <a:gd name="T14" fmla="*/ 0 60000 65536"/>
                  <a:gd name="T15" fmla="*/ 0 w 65"/>
                  <a:gd name="T16" fmla="*/ 0 h 69"/>
                  <a:gd name="T17" fmla="*/ 65 w 65"/>
                  <a:gd name="T18" fmla="*/ 69 h 69"/>
                </a:gdLst>
                <a:ahLst/>
                <a:cxnLst>
                  <a:cxn ang="T10">
                    <a:pos x="T0" y="T1"/>
                  </a:cxn>
                  <a:cxn ang="T11">
                    <a:pos x="T2" y="T3"/>
                  </a:cxn>
                  <a:cxn ang="T12">
                    <a:pos x="T4" y="T5"/>
                  </a:cxn>
                  <a:cxn ang="T13">
                    <a:pos x="T6" y="T7"/>
                  </a:cxn>
                  <a:cxn ang="T14">
                    <a:pos x="T8" y="T9"/>
                  </a:cxn>
                </a:cxnLst>
                <a:rect l="T15" t="T16" r="T17" b="T18"/>
                <a:pathLst>
                  <a:path w="65" h="69">
                    <a:moveTo>
                      <a:pt x="35" y="0"/>
                    </a:moveTo>
                    <a:lnTo>
                      <a:pt x="65"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215" name="Oval 368"/>
              <p:cNvSpPr>
                <a:spLocks noChangeArrowheads="1"/>
              </p:cNvSpPr>
              <p:nvPr/>
            </p:nvSpPr>
            <p:spPr bwMode="black">
              <a:xfrm>
                <a:off x="3529" y="1648"/>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16" name="Freeform 369"/>
              <p:cNvSpPr>
                <a:spLocks/>
              </p:cNvSpPr>
              <p:nvPr/>
            </p:nvSpPr>
            <p:spPr bwMode="black">
              <a:xfrm>
                <a:off x="3519" y="1648"/>
                <a:ext cx="16"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5" y="0"/>
                    </a:lnTo>
                    <a:lnTo>
                      <a:pt x="62" y="41"/>
                    </a:lnTo>
                    <a:lnTo>
                      <a:pt x="8"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17" name="Oval 370"/>
              <p:cNvSpPr>
                <a:spLocks noChangeArrowheads="1"/>
              </p:cNvSpPr>
              <p:nvPr/>
            </p:nvSpPr>
            <p:spPr bwMode="black">
              <a:xfrm>
                <a:off x="3669" y="160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18" name="Freeform 371"/>
              <p:cNvSpPr>
                <a:spLocks/>
              </p:cNvSpPr>
              <p:nvPr/>
            </p:nvSpPr>
            <p:spPr bwMode="black">
              <a:xfrm>
                <a:off x="3669" y="1611"/>
                <a:ext cx="19" cy="22"/>
              </a:xfrm>
              <a:custGeom>
                <a:avLst/>
                <a:gdLst>
                  <a:gd name="T0" fmla="*/ 0 w 75"/>
                  <a:gd name="T1" fmla="*/ 0 h 87"/>
                  <a:gd name="T2" fmla="*/ 0 w 75"/>
                  <a:gd name="T3" fmla="*/ 0 h 87"/>
                  <a:gd name="T4" fmla="*/ 0 w 75"/>
                  <a:gd name="T5" fmla="*/ 0 h 87"/>
                  <a:gd name="T6" fmla="*/ 0 w 75"/>
                  <a:gd name="T7" fmla="*/ 0 h 87"/>
                  <a:gd name="T8" fmla="*/ 0 w 75"/>
                  <a:gd name="T9" fmla="*/ 0 h 87"/>
                  <a:gd name="T10" fmla="*/ 0 60000 65536"/>
                  <a:gd name="T11" fmla="*/ 0 60000 65536"/>
                  <a:gd name="T12" fmla="*/ 0 60000 65536"/>
                  <a:gd name="T13" fmla="*/ 0 60000 65536"/>
                  <a:gd name="T14" fmla="*/ 0 60000 65536"/>
                  <a:gd name="T15" fmla="*/ 0 w 75"/>
                  <a:gd name="T16" fmla="*/ 0 h 87"/>
                  <a:gd name="T17" fmla="*/ 75 w 75"/>
                  <a:gd name="T18" fmla="*/ 87 h 87"/>
                </a:gdLst>
                <a:ahLst/>
                <a:cxnLst>
                  <a:cxn ang="T10">
                    <a:pos x="T0" y="T1"/>
                  </a:cxn>
                  <a:cxn ang="T11">
                    <a:pos x="T2" y="T3"/>
                  </a:cxn>
                  <a:cxn ang="T12">
                    <a:pos x="T4" y="T5"/>
                  </a:cxn>
                  <a:cxn ang="T13">
                    <a:pos x="T6" y="T7"/>
                  </a:cxn>
                  <a:cxn ang="T14">
                    <a:pos x="T8" y="T9"/>
                  </a:cxn>
                </a:cxnLst>
                <a:rect l="T15" t="T16" r="T17" b="T18"/>
                <a:pathLst>
                  <a:path w="75" h="87">
                    <a:moveTo>
                      <a:pt x="40" y="87"/>
                    </a:moveTo>
                    <a:lnTo>
                      <a:pt x="0" y="23"/>
                    </a:lnTo>
                    <a:lnTo>
                      <a:pt x="36" y="0"/>
                    </a:lnTo>
                    <a:lnTo>
                      <a:pt x="75" y="64"/>
                    </a:lnTo>
                    <a:lnTo>
                      <a:pt x="40" y="87"/>
                    </a:lnTo>
                    <a:close/>
                  </a:path>
                </a:pathLst>
              </a:custGeom>
              <a:solidFill>
                <a:schemeClr val="folHlink"/>
              </a:solidFill>
              <a:ln w="9525">
                <a:solidFill>
                  <a:schemeClr val="tx1"/>
                </a:solidFill>
                <a:round/>
                <a:headEnd/>
                <a:tailEnd/>
              </a:ln>
            </p:spPr>
            <p:txBody>
              <a:bodyPr/>
              <a:lstStyle/>
              <a:p>
                <a:endParaRPr lang="en-US"/>
              </a:p>
            </p:txBody>
          </p:sp>
          <p:sp>
            <p:nvSpPr>
              <p:cNvPr id="81219" name="Oval 372"/>
              <p:cNvSpPr>
                <a:spLocks noChangeArrowheads="1"/>
              </p:cNvSpPr>
              <p:nvPr/>
            </p:nvSpPr>
            <p:spPr bwMode="black">
              <a:xfrm>
                <a:off x="3673" y="159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20" name="Freeform 373"/>
              <p:cNvSpPr>
                <a:spLocks/>
              </p:cNvSpPr>
              <p:nvPr/>
            </p:nvSpPr>
            <p:spPr bwMode="black">
              <a:xfrm>
                <a:off x="3669" y="1596"/>
                <a:ext cx="14" cy="19"/>
              </a:xfrm>
              <a:custGeom>
                <a:avLst/>
                <a:gdLst>
                  <a:gd name="T0" fmla="*/ 0 w 58"/>
                  <a:gd name="T1" fmla="*/ 0 h 78"/>
                  <a:gd name="T2" fmla="*/ 0 w 58"/>
                  <a:gd name="T3" fmla="*/ 0 h 78"/>
                  <a:gd name="T4" fmla="*/ 0 w 58"/>
                  <a:gd name="T5" fmla="*/ 0 h 78"/>
                  <a:gd name="T6" fmla="*/ 0 w 58"/>
                  <a:gd name="T7" fmla="*/ 0 h 78"/>
                  <a:gd name="T8" fmla="*/ 0 w 58"/>
                  <a:gd name="T9" fmla="*/ 0 h 78"/>
                  <a:gd name="T10" fmla="*/ 0 60000 65536"/>
                  <a:gd name="T11" fmla="*/ 0 60000 65536"/>
                  <a:gd name="T12" fmla="*/ 0 60000 65536"/>
                  <a:gd name="T13" fmla="*/ 0 60000 65536"/>
                  <a:gd name="T14" fmla="*/ 0 60000 65536"/>
                  <a:gd name="T15" fmla="*/ 0 w 58"/>
                  <a:gd name="T16" fmla="*/ 0 h 78"/>
                  <a:gd name="T17" fmla="*/ 58 w 58"/>
                  <a:gd name="T18" fmla="*/ 78 h 78"/>
                </a:gdLst>
                <a:ahLst/>
                <a:cxnLst>
                  <a:cxn ang="T10">
                    <a:pos x="T0" y="T1"/>
                  </a:cxn>
                  <a:cxn ang="T11">
                    <a:pos x="T2" y="T3"/>
                  </a:cxn>
                  <a:cxn ang="T12">
                    <a:pos x="T4" y="T5"/>
                  </a:cxn>
                  <a:cxn ang="T13">
                    <a:pos x="T6" y="T7"/>
                  </a:cxn>
                  <a:cxn ang="T14">
                    <a:pos x="T8" y="T9"/>
                  </a:cxn>
                </a:cxnLst>
                <a:rect l="T15" t="T16" r="T17" b="T18"/>
                <a:pathLst>
                  <a:path w="58" h="78">
                    <a:moveTo>
                      <a:pt x="0" y="67"/>
                    </a:moveTo>
                    <a:lnTo>
                      <a:pt x="17" y="0"/>
                    </a:lnTo>
                    <a:lnTo>
                      <a:pt x="58" y="10"/>
                    </a:lnTo>
                    <a:lnTo>
                      <a:pt x="40" y="78"/>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221" name="Oval 374"/>
              <p:cNvSpPr>
                <a:spLocks noChangeArrowheads="1"/>
              </p:cNvSpPr>
              <p:nvPr/>
            </p:nvSpPr>
            <p:spPr bwMode="black">
              <a:xfrm>
                <a:off x="3659" y="1594"/>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22" name="Freeform 375"/>
              <p:cNvSpPr>
                <a:spLocks/>
              </p:cNvSpPr>
              <p:nvPr/>
            </p:nvSpPr>
            <p:spPr bwMode="black">
              <a:xfrm>
                <a:off x="3663" y="1592"/>
                <a:ext cx="16" cy="13"/>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223" name="Oval 376"/>
              <p:cNvSpPr>
                <a:spLocks noChangeArrowheads="1"/>
              </p:cNvSpPr>
              <p:nvPr/>
            </p:nvSpPr>
            <p:spPr bwMode="black">
              <a:xfrm>
                <a:off x="3656" y="1607"/>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24" name="Freeform 377"/>
              <p:cNvSpPr>
                <a:spLocks/>
              </p:cNvSpPr>
              <p:nvPr/>
            </p:nvSpPr>
            <p:spPr bwMode="black">
              <a:xfrm>
                <a:off x="3656" y="1598"/>
                <a:ext cx="13" cy="16"/>
              </a:xfrm>
              <a:custGeom>
                <a:avLst/>
                <a:gdLst>
                  <a:gd name="T0" fmla="*/ 0 w 53"/>
                  <a:gd name="T1" fmla="*/ 0 h 62"/>
                  <a:gd name="T2" fmla="*/ 0 w 53"/>
                  <a:gd name="T3" fmla="*/ 0 h 62"/>
                  <a:gd name="T4" fmla="*/ 0 w 53"/>
                  <a:gd name="T5" fmla="*/ 0 h 62"/>
                  <a:gd name="T6" fmla="*/ 0 w 53"/>
                  <a:gd name="T7" fmla="*/ 0 h 62"/>
                  <a:gd name="T8" fmla="*/ 0 w 53"/>
                  <a:gd name="T9" fmla="*/ 0 h 62"/>
                  <a:gd name="T10" fmla="*/ 0 60000 65536"/>
                  <a:gd name="T11" fmla="*/ 0 60000 65536"/>
                  <a:gd name="T12" fmla="*/ 0 60000 65536"/>
                  <a:gd name="T13" fmla="*/ 0 60000 65536"/>
                  <a:gd name="T14" fmla="*/ 0 60000 65536"/>
                  <a:gd name="T15" fmla="*/ 0 w 53"/>
                  <a:gd name="T16" fmla="*/ 0 h 62"/>
                  <a:gd name="T17" fmla="*/ 53 w 53"/>
                  <a:gd name="T18" fmla="*/ 62 h 62"/>
                </a:gdLst>
                <a:ahLst/>
                <a:cxnLst>
                  <a:cxn ang="T10">
                    <a:pos x="T0" y="T1"/>
                  </a:cxn>
                  <a:cxn ang="T11">
                    <a:pos x="T2" y="T3"/>
                  </a:cxn>
                  <a:cxn ang="T12">
                    <a:pos x="T4" y="T5"/>
                  </a:cxn>
                  <a:cxn ang="T13">
                    <a:pos x="T6" y="T7"/>
                  </a:cxn>
                  <a:cxn ang="T14">
                    <a:pos x="T8" y="T9"/>
                  </a:cxn>
                </a:cxnLst>
                <a:rect l="T15" t="T16" r="T17" b="T18"/>
                <a:pathLst>
                  <a:path w="53" h="62">
                    <a:moveTo>
                      <a:pt x="53" y="10"/>
                    </a:moveTo>
                    <a:lnTo>
                      <a:pt x="40" y="62"/>
                    </a:lnTo>
                    <a:lnTo>
                      <a:pt x="0" y="52"/>
                    </a:lnTo>
                    <a:lnTo>
                      <a:pt x="12" y="0"/>
                    </a:lnTo>
                    <a:lnTo>
                      <a:pt x="53" y="10"/>
                    </a:lnTo>
                    <a:close/>
                  </a:path>
                </a:pathLst>
              </a:custGeom>
              <a:solidFill>
                <a:schemeClr val="folHlink"/>
              </a:solidFill>
              <a:ln w="9525">
                <a:solidFill>
                  <a:schemeClr val="tx1"/>
                </a:solidFill>
                <a:round/>
                <a:headEnd/>
                <a:tailEnd/>
              </a:ln>
            </p:spPr>
            <p:txBody>
              <a:bodyPr/>
              <a:lstStyle/>
              <a:p>
                <a:endParaRPr lang="en-US"/>
              </a:p>
            </p:txBody>
          </p:sp>
          <p:sp>
            <p:nvSpPr>
              <p:cNvPr id="81225" name="Oval 378"/>
              <p:cNvSpPr>
                <a:spLocks noChangeArrowheads="1"/>
              </p:cNvSpPr>
              <p:nvPr/>
            </p:nvSpPr>
            <p:spPr bwMode="black">
              <a:xfrm>
                <a:off x="3652" y="1608"/>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26" name="Freeform 379"/>
              <p:cNvSpPr>
                <a:spLocks/>
              </p:cNvSpPr>
              <p:nvPr/>
            </p:nvSpPr>
            <p:spPr bwMode="black">
              <a:xfrm>
                <a:off x="3656" y="1607"/>
                <a:ext cx="6" cy="11"/>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41"/>
                    </a:moveTo>
                    <a:lnTo>
                      <a:pt x="8" y="43"/>
                    </a:lnTo>
                    <a:lnTo>
                      <a:pt x="0" y="2"/>
                    </a:lnTo>
                    <a:lnTo>
                      <a:pt x="15" y="0"/>
                    </a:lnTo>
                    <a:lnTo>
                      <a:pt x="23" y="41"/>
                    </a:lnTo>
                    <a:close/>
                  </a:path>
                </a:pathLst>
              </a:custGeom>
              <a:solidFill>
                <a:schemeClr val="folHlink"/>
              </a:solidFill>
              <a:ln w="9525">
                <a:solidFill>
                  <a:schemeClr val="tx1"/>
                </a:solidFill>
                <a:round/>
                <a:headEnd/>
                <a:tailEnd/>
              </a:ln>
            </p:spPr>
            <p:txBody>
              <a:bodyPr/>
              <a:lstStyle/>
              <a:p>
                <a:endParaRPr lang="en-US"/>
              </a:p>
            </p:txBody>
          </p:sp>
          <p:sp>
            <p:nvSpPr>
              <p:cNvPr id="81227" name="Oval 380"/>
              <p:cNvSpPr>
                <a:spLocks noChangeArrowheads="1"/>
              </p:cNvSpPr>
              <p:nvPr/>
            </p:nvSpPr>
            <p:spPr bwMode="black">
              <a:xfrm>
                <a:off x="3645" y="159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28" name="Freeform 381"/>
              <p:cNvSpPr>
                <a:spLocks/>
              </p:cNvSpPr>
              <p:nvPr/>
            </p:nvSpPr>
            <p:spPr bwMode="black">
              <a:xfrm>
                <a:off x="3646" y="1599"/>
                <a:ext cx="16" cy="17"/>
              </a:xfrm>
              <a:custGeom>
                <a:avLst/>
                <a:gdLst>
                  <a:gd name="T0" fmla="*/ 0 w 64"/>
                  <a:gd name="T1" fmla="*/ 0 h 67"/>
                  <a:gd name="T2" fmla="*/ 0 w 64"/>
                  <a:gd name="T3" fmla="*/ 0 h 67"/>
                  <a:gd name="T4" fmla="*/ 0 w 64"/>
                  <a:gd name="T5" fmla="*/ 0 h 67"/>
                  <a:gd name="T6" fmla="*/ 0 w 64"/>
                  <a:gd name="T7" fmla="*/ 0 h 67"/>
                  <a:gd name="T8" fmla="*/ 0 w 64"/>
                  <a:gd name="T9" fmla="*/ 0 h 67"/>
                  <a:gd name="T10" fmla="*/ 0 60000 65536"/>
                  <a:gd name="T11" fmla="*/ 0 60000 65536"/>
                  <a:gd name="T12" fmla="*/ 0 60000 65536"/>
                  <a:gd name="T13" fmla="*/ 0 60000 65536"/>
                  <a:gd name="T14" fmla="*/ 0 60000 65536"/>
                  <a:gd name="T15" fmla="*/ 0 w 64"/>
                  <a:gd name="T16" fmla="*/ 0 h 67"/>
                  <a:gd name="T17" fmla="*/ 64 w 64"/>
                  <a:gd name="T18" fmla="*/ 67 h 67"/>
                </a:gdLst>
                <a:ahLst/>
                <a:cxnLst>
                  <a:cxn ang="T10">
                    <a:pos x="T0" y="T1"/>
                  </a:cxn>
                  <a:cxn ang="T11">
                    <a:pos x="T2" y="T3"/>
                  </a:cxn>
                  <a:cxn ang="T12">
                    <a:pos x="T4" y="T5"/>
                  </a:cxn>
                  <a:cxn ang="T13">
                    <a:pos x="T6" y="T7"/>
                  </a:cxn>
                  <a:cxn ang="T14">
                    <a:pos x="T8" y="T9"/>
                  </a:cxn>
                </a:cxnLst>
                <a:rect l="T15" t="T16" r="T17" b="T18"/>
                <a:pathLst>
                  <a:path w="64" h="67">
                    <a:moveTo>
                      <a:pt x="28" y="67"/>
                    </a:moveTo>
                    <a:lnTo>
                      <a:pt x="0" y="21"/>
                    </a:lnTo>
                    <a:lnTo>
                      <a:pt x="36" y="0"/>
                    </a:lnTo>
                    <a:lnTo>
                      <a:pt x="64" y="46"/>
                    </a:lnTo>
                    <a:lnTo>
                      <a:pt x="28" y="67"/>
                    </a:lnTo>
                    <a:close/>
                  </a:path>
                </a:pathLst>
              </a:custGeom>
              <a:solidFill>
                <a:schemeClr val="folHlink"/>
              </a:solidFill>
              <a:ln w="9525">
                <a:solidFill>
                  <a:schemeClr val="tx1"/>
                </a:solidFill>
                <a:round/>
                <a:headEnd/>
                <a:tailEnd/>
              </a:ln>
            </p:spPr>
            <p:txBody>
              <a:bodyPr/>
              <a:lstStyle/>
              <a:p>
                <a:endParaRPr lang="en-US"/>
              </a:p>
            </p:txBody>
          </p:sp>
          <p:sp>
            <p:nvSpPr>
              <p:cNvPr id="81229" name="Oval 382"/>
              <p:cNvSpPr>
                <a:spLocks noChangeArrowheads="1"/>
              </p:cNvSpPr>
              <p:nvPr/>
            </p:nvSpPr>
            <p:spPr bwMode="black">
              <a:xfrm>
                <a:off x="3631" y="1599"/>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30" name="Freeform 383"/>
              <p:cNvSpPr>
                <a:spLocks/>
              </p:cNvSpPr>
              <p:nvPr/>
            </p:nvSpPr>
            <p:spPr bwMode="black">
              <a:xfrm>
                <a:off x="3635" y="1597"/>
                <a:ext cx="16" cy="12"/>
              </a:xfrm>
              <a:custGeom>
                <a:avLst/>
                <a:gdLst>
                  <a:gd name="T0" fmla="*/ 0 w 64"/>
                  <a:gd name="T1" fmla="*/ 0 h 50"/>
                  <a:gd name="T2" fmla="*/ 0 w 64"/>
                  <a:gd name="T3" fmla="*/ 0 h 50"/>
                  <a:gd name="T4" fmla="*/ 0 w 64"/>
                  <a:gd name="T5" fmla="*/ 0 h 50"/>
                  <a:gd name="T6" fmla="*/ 0 w 64"/>
                  <a:gd name="T7" fmla="*/ 0 h 50"/>
                  <a:gd name="T8" fmla="*/ 0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64" y="41"/>
                    </a:moveTo>
                    <a:lnTo>
                      <a:pt x="8" y="50"/>
                    </a:lnTo>
                    <a:lnTo>
                      <a:pt x="0" y="9"/>
                    </a:lnTo>
                    <a:lnTo>
                      <a:pt x="56" y="0"/>
                    </a:lnTo>
                    <a:lnTo>
                      <a:pt x="64" y="41"/>
                    </a:lnTo>
                    <a:close/>
                  </a:path>
                </a:pathLst>
              </a:custGeom>
              <a:solidFill>
                <a:schemeClr val="folHlink"/>
              </a:solidFill>
              <a:ln w="9525">
                <a:solidFill>
                  <a:schemeClr val="tx1"/>
                </a:solidFill>
                <a:round/>
                <a:headEnd/>
                <a:tailEnd/>
              </a:ln>
            </p:spPr>
            <p:txBody>
              <a:bodyPr/>
              <a:lstStyle/>
              <a:p>
                <a:endParaRPr lang="en-US"/>
              </a:p>
            </p:txBody>
          </p:sp>
          <p:sp>
            <p:nvSpPr>
              <p:cNvPr id="81231" name="Oval 384"/>
              <p:cNvSpPr>
                <a:spLocks noChangeArrowheads="1"/>
              </p:cNvSpPr>
              <p:nvPr/>
            </p:nvSpPr>
            <p:spPr bwMode="black">
              <a:xfrm>
                <a:off x="3641" y="161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32" name="Freeform 385"/>
              <p:cNvSpPr>
                <a:spLocks/>
              </p:cNvSpPr>
              <p:nvPr/>
            </p:nvSpPr>
            <p:spPr bwMode="black">
              <a:xfrm>
                <a:off x="3632" y="1601"/>
                <a:ext cx="18" cy="20"/>
              </a:xfrm>
              <a:custGeom>
                <a:avLst/>
                <a:gdLst>
                  <a:gd name="T0" fmla="*/ 0 w 72"/>
                  <a:gd name="T1" fmla="*/ 0 h 81"/>
                  <a:gd name="T2" fmla="*/ 0 w 72"/>
                  <a:gd name="T3" fmla="*/ 0 h 81"/>
                  <a:gd name="T4" fmla="*/ 0 w 72"/>
                  <a:gd name="T5" fmla="*/ 0 h 81"/>
                  <a:gd name="T6" fmla="*/ 0 w 72"/>
                  <a:gd name="T7" fmla="*/ 0 h 81"/>
                  <a:gd name="T8" fmla="*/ 0 w 72"/>
                  <a:gd name="T9" fmla="*/ 0 h 81"/>
                  <a:gd name="T10" fmla="*/ 0 60000 65536"/>
                  <a:gd name="T11" fmla="*/ 0 60000 65536"/>
                  <a:gd name="T12" fmla="*/ 0 60000 65536"/>
                  <a:gd name="T13" fmla="*/ 0 60000 65536"/>
                  <a:gd name="T14" fmla="*/ 0 60000 65536"/>
                  <a:gd name="T15" fmla="*/ 0 w 72"/>
                  <a:gd name="T16" fmla="*/ 0 h 81"/>
                  <a:gd name="T17" fmla="*/ 72 w 72"/>
                  <a:gd name="T18" fmla="*/ 81 h 81"/>
                </a:gdLst>
                <a:ahLst/>
                <a:cxnLst>
                  <a:cxn ang="T10">
                    <a:pos x="T0" y="T1"/>
                  </a:cxn>
                  <a:cxn ang="T11">
                    <a:pos x="T2" y="T3"/>
                  </a:cxn>
                  <a:cxn ang="T12">
                    <a:pos x="T4" y="T5"/>
                  </a:cxn>
                  <a:cxn ang="T13">
                    <a:pos x="T6" y="T7"/>
                  </a:cxn>
                  <a:cxn ang="T14">
                    <a:pos x="T8" y="T9"/>
                  </a:cxn>
                </a:cxnLst>
                <a:rect l="T15" t="T16" r="T17" b="T18"/>
                <a:pathLst>
                  <a:path w="72" h="81">
                    <a:moveTo>
                      <a:pt x="33" y="0"/>
                    </a:moveTo>
                    <a:lnTo>
                      <a:pt x="72" y="58"/>
                    </a:lnTo>
                    <a:lnTo>
                      <a:pt x="38" y="81"/>
                    </a:lnTo>
                    <a:lnTo>
                      <a:pt x="0" y="2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1233" name="Oval 386"/>
              <p:cNvSpPr>
                <a:spLocks noChangeArrowheads="1"/>
              </p:cNvSpPr>
              <p:nvPr/>
            </p:nvSpPr>
            <p:spPr bwMode="black">
              <a:xfrm>
                <a:off x="3637" y="1632"/>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34" name="Freeform 387"/>
              <p:cNvSpPr>
                <a:spLocks/>
              </p:cNvSpPr>
              <p:nvPr/>
            </p:nvSpPr>
            <p:spPr bwMode="black">
              <a:xfrm>
                <a:off x="3637" y="1617"/>
                <a:ext cx="14" cy="21"/>
              </a:xfrm>
              <a:custGeom>
                <a:avLst/>
                <a:gdLst>
                  <a:gd name="T0" fmla="*/ 0 w 57"/>
                  <a:gd name="T1" fmla="*/ 0 h 84"/>
                  <a:gd name="T2" fmla="*/ 0 w 57"/>
                  <a:gd name="T3" fmla="*/ 0 h 84"/>
                  <a:gd name="T4" fmla="*/ 0 w 57"/>
                  <a:gd name="T5" fmla="*/ 0 h 84"/>
                  <a:gd name="T6" fmla="*/ 0 w 57"/>
                  <a:gd name="T7" fmla="*/ 0 h 84"/>
                  <a:gd name="T8" fmla="*/ 0 w 57"/>
                  <a:gd name="T9" fmla="*/ 0 h 84"/>
                  <a:gd name="T10" fmla="*/ 0 60000 65536"/>
                  <a:gd name="T11" fmla="*/ 0 60000 65536"/>
                  <a:gd name="T12" fmla="*/ 0 60000 65536"/>
                  <a:gd name="T13" fmla="*/ 0 60000 65536"/>
                  <a:gd name="T14" fmla="*/ 0 60000 65536"/>
                  <a:gd name="T15" fmla="*/ 0 w 57"/>
                  <a:gd name="T16" fmla="*/ 0 h 84"/>
                  <a:gd name="T17" fmla="*/ 57 w 57"/>
                  <a:gd name="T18" fmla="*/ 84 h 84"/>
                </a:gdLst>
                <a:ahLst/>
                <a:cxnLst>
                  <a:cxn ang="T10">
                    <a:pos x="T0" y="T1"/>
                  </a:cxn>
                  <a:cxn ang="T11">
                    <a:pos x="T2" y="T3"/>
                  </a:cxn>
                  <a:cxn ang="T12">
                    <a:pos x="T4" y="T5"/>
                  </a:cxn>
                  <a:cxn ang="T13">
                    <a:pos x="T6" y="T7"/>
                  </a:cxn>
                  <a:cxn ang="T14">
                    <a:pos x="T8" y="T9"/>
                  </a:cxn>
                </a:cxnLst>
                <a:rect l="T15" t="T16" r="T17" b="T18"/>
                <a:pathLst>
                  <a:path w="57" h="84">
                    <a:moveTo>
                      <a:pt x="57" y="10"/>
                    </a:moveTo>
                    <a:lnTo>
                      <a:pt x="41" y="84"/>
                    </a:lnTo>
                    <a:lnTo>
                      <a:pt x="0" y="74"/>
                    </a:lnTo>
                    <a:lnTo>
                      <a:pt x="17" y="0"/>
                    </a:lnTo>
                    <a:lnTo>
                      <a:pt x="57" y="10"/>
                    </a:lnTo>
                    <a:close/>
                  </a:path>
                </a:pathLst>
              </a:custGeom>
              <a:solidFill>
                <a:schemeClr val="folHlink"/>
              </a:solidFill>
              <a:ln w="9525">
                <a:solidFill>
                  <a:schemeClr val="tx1"/>
                </a:solidFill>
                <a:round/>
                <a:headEnd/>
                <a:tailEnd/>
              </a:ln>
            </p:spPr>
            <p:txBody>
              <a:bodyPr/>
              <a:lstStyle/>
              <a:p>
                <a:endParaRPr lang="en-US"/>
              </a:p>
            </p:txBody>
          </p:sp>
          <p:sp>
            <p:nvSpPr>
              <p:cNvPr id="81235" name="Oval 388"/>
              <p:cNvSpPr>
                <a:spLocks noChangeArrowheads="1"/>
              </p:cNvSpPr>
              <p:nvPr/>
            </p:nvSpPr>
            <p:spPr bwMode="black">
              <a:xfrm>
                <a:off x="3650" y="1629"/>
                <a:ext cx="10" cy="11"/>
              </a:xfrm>
              <a:prstGeom prst="ellipse">
                <a:avLst/>
              </a:prstGeom>
              <a:solidFill>
                <a:schemeClr val="folHlink"/>
              </a:solidFill>
              <a:ln w="9525">
                <a:solidFill>
                  <a:schemeClr val="tx1"/>
                </a:solidFill>
                <a:round/>
                <a:headEnd/>
                <a:tailEnd/>
              </a:ln>
            </p:spPr>
            <p:txBody>
              <a:bodyPr/>
              <a:lstStyle/>
              <a:p>
                <a:endParaRPr lang="en-US"/>
              </a:p>
            </p:txBody>
          </p:sp>
          <p:sp>
            <p:nvSpPr>
              <p:cNvPr id="81236" name="Freeform 389"/>
              <p:cNvSpPr>
                <a:spLocks/>
              </p:cNvSpPr>
              <p:nvPr/>
            </p:nvSpPr>
            <p:spPr bwMode="black">
              <a:xfrm>
                <a:off x="3641" y="1629"/>
                <a:ext cx="15" cy="13"/>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37" name="Oval 390"/>
              <p:cNvSpPr>
                <a:spLocks noChangeArrowheads="1"/>
              </p:cNvSpPr>
              <p:nvPr/>
            </p:nvSpPr>
            <p:spPr bwMode="black">
              <a:xfrm>
                <a:off x="3653" y="1616"/>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38" name="Freeform 391"/>
              <p:cNvSpPr>
                <a:spLocks/>
              </p:cNvSpPr>
              <p:nvPr/>
            </p:nvSpPr>
            <p:spPr bwMode="black">
              <a:xfrm>
                <a:off x="3650" y="1620"/>
                <a:ext cx="13" cy="16"/>
              </a:xfrm>
              <a:custGeom>
                <a:avLst/>
                <a:gdLst>
                  <a:gd name="T0" fmla="*/ 0 w 52"/>
                  <a:gd name="T1" fmla="*/ 0 h 62"/>
                  <a:gd name="T2" fmla="*/ 0 w 52"/>
                  <a:gd name="T3" fmla="*/ 0 h 62"/>
                  <a:gd name="T4" fmla="*/ 0 w 52"/>
                  <a:gd name="T5" fmla="*/ 0 h 62"/>
                  <a:gd name="T6" fmla="*/ 0 w 52"/>
                  <a:gd name="T7" fmla="*/ 0 h 62"/>
                  <a:gd name="T8" fmla="*/ 0 w 52"/>
                  <a:gd name="T9" fmla="*/ 0 h 62"/>
                  <a:gd name="T10" fmla="*/ 0 60000 65536"/>
                  <a:gd name="T11" fmla="*/ 0 60000 65536"/>
                  <a:gd name="T12" fmla="*/ 0 60000 65536"/>
                  <a:gd name="T13" fmla="*/ 0 60000 65536"/>
                  <a:gd name="T14" fmla="*/ 0 60000 65536"/>
                  <a:gd name="T15" fmla="*/ 0 w 52"/>
                  <a:gd name="T16" fmla="*/ 0 h 62"/>
                  <a:gd name="T17" fmla="*/ 52 w 52"/>
                  <a:gd name="T18" fmla="*/ 62 h 62"/>
                </a:gdLst>
                <a:ahLst/>
                <a:cxnLst>
                  <a:cxn ang="T10">
                    <a:pos x="T0" y="T1"/>
                  </a:cxn>
                  <a:cxn ang="T11">
                    <a:pos x="T2" y="T3"/>
                  </a:cxn>
                  <a:cxn ang="T12">
                    <a:pos x="T4" y="T5"/>
                  </a:cxn>
                  <a:cxn ang="T13">
                    <a:pos x="T6" y="T7"/>
                  </a:cxn>
                  <a:cxn ang="T14">
                    <a:pos x="T8" y="T9"/>
                  </a:cxn>
                </a:cxnLst>
                <a:rect l="T15" t="T16" r="T17" b="T18"/>
                <a:pathLst>
                  <a:path w="52" h="62">
                    <a:moveTo>
                      <a:pt x="0" y="54"/>
                    </a:moveTo>
                    <a:lnTo>
                      <a:pt x="11" y="0"/>
                    </a:lnTo>
                    <a:lnTo>
                      <a:pt x="52" y="7"/>
                    </a:lnTo>
                    <a:lnTo>
                      <a:pt x="40" y="62"/>
                    </a:lnTo>
                    <a:lnTo>
                      <a:pt x="0" y="54"/>
                    </a:lnTo>
                    <a:close/>
                  </a:path>
                </a:pathLst>
              </a:custGeom>
              <a:solidFill>
                <a:schemeClr val="folHlink"/>
              </a:solidFill>
              <a:ln w="9525">
                <a:solidFill>
                  <a:schemeClr val="tx1"/>
                </a:solidFill>
                <a:round/>
                <a:headEnd/>
                <a:tailEnd/>
              </a:ln>
            </p:spPr>
            <p:txBody>
              <a:bodyPr/>
              <a:lstStyle/>
              <a:p>
                <a:endParaRPr lang="en-US"/>
              </a:p>
            </p:txBody>
          </p:sp>
          <p:sp>
            <p:nvSpPr>
              <p:cNvPr id="81239" name="Oval 392"/>
              <p:cNvSpPr>
                <a:spLocks noChangeArrowheads="1"/>
              </p:cNvSpPr>
              <p:nvPr/>
            </p:nvSpPr>
            <p:spPr bwMode="black">
              <a:xfrm>
                <a:off x="3658" y="161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40" name="Freeform 393"/>
              <p:cNvSpPr>
                <a:spLocks/>
              </p:cNvSpPr>
              <p:nvPr/>
            </p:nvSpPr>
            <p:spPr bwMode="black">
              <a:xfrm>
                <a:off x="3658" y="1615"/>
                <a:ext cx="5" cy="11"/>
              </a:xfrm>
              <a:custGeom>
                <a:avLst/>
                <a:gdLst>
                  <a:gd name="T0" fmla="*/ 0 w 23"/>
                  <a:gd name="T1" fmla="*/ 0 h 44"/>
                  <a:gd name="T2" fmla="*/ 0 w 23"/>
                  <a:gd name="T3" fmla="*/ 0 h 44"/>
                  <a:gd name="T4" fmla="*/ 0 w 23"/>
                  <a:gd name="T5" fmla="*/ 0 h 44"/>
                  <a:gd name="T6" fmla="*/ 0 w 23"/>
                  <a:gd name="T7" fmla="*/ 0 h 44"/>
                  <a:gd name="T8" fmla="*/ 0 w 23"/>
                  <a:gd name="T9" fmla="*/ 0 h 44"/>
                  <a:gd name="T10" fmla="*/ 0 60000 65536"/>
                  <a:gd name="T11" fmla="*/ 0 60000 65536"/>
                  <a:gd name="T12" fmla="*/ 0 60000 65536"/>
                  <a:gd name="T13" fmla="*/ 0 60000 65536"/>
                  <a:gd name="T14" fmla="*/ 0 60000 65536"/>
                  <a:gd name="T15" fmla="*/ 0 w 23"/>
                  <a:gd name="T16" fmla="*/ 0 h 44"/>
                  <a:gd name="T17" fmla="*/ 23 w 23"/>
                  <a:gd name="T18" fmla="*/ 44 h 44"/>
                </a:gdLst>
                <a:ahLst/>
                <a:cxnLst>
                  <a:cxn ang="T10">
                    <a:pos x="T0" y="T1"/>
                  </a:cxn>
                  <a:cxn ang="T11">
                    <a:pos x="T2" y="T3"/>
                  </a:cxn>
                  <a:cxn ang="T12">
                    <a:pos x="T4" y="T5"/>
                  </a:cxn>
                  <a:cxn ang="T13">
                    <a:pos x="T6" y="T7"/>
                  </a:cxn>
                  <a:cxn ang="T14">
                    <a:pos x="T8" y="T9"/>
                  </a:cxn>
                </a:cxnLst>
                <a:rect l="T15" t="T16" r="T17" b="T18"/>
                <a:pathLst>
                  <a:path w="23" h="44">
                    <a:moveTo>
                      <a:pt x="0" y="3"/>
                    </a:moveTo>
                    <a:lnTo>
                      <a:pt x="18" y="0"/>
                    </a:lnTo>
                    <a:lnTo>
                      <a:pt x="23" y="41"/>
                    </a:lnTo>
                    <a:lnTo>
                      <a:pt x="5" y="44"/>
                    </a:lnTo>
                    <a:lnTo>
                      <a:pt x="0" y="3"/>
                    </a:lnTo>
                    <a:close/>
                  </a:path>
                </a:pathLst>
              </a:custGeom>
              <a:solidFill>
                <a:schemeClr val="folHlink"/>
              </a:solidFill>
              <a:ln w="9525">
                <a:solidFill>
                  <a:schemeClr val="tx1"/>
                </a:solidFill>
                <a:round/>
                <a:headEnd/>
                <a:tailEnd/>
              </a:ln>
            </p:spPr>
            <p:txBody>
              <a:bodyPr/>
              <a:lstStyle/>
              <a:p>
                <a:endParaRPr lang="en-US"/>
              </a:p>
            </p:txBody>
          </p:sp>
          <p:sp>
            <p:nvSpPr>
              <p:cNvPr id="81241" name="Oval 394"/>
              <p:cNvSpPr>
                <a:spLocks noChangeArrowheads="1"/>
              </p:cNvSpPr>
              <p:nvPr/>
            </p:nvSpPr>
            <p:spPr bwMode="black">
              <a:xfrm>
                <a:off x="3665" y="162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242" name="Freeform 395"/>
              <p:cNvSpPr>
                <a:spLocks/>
              </p:cNvSpPr>
              <p:nvPr/>
            </p:nvSpPr>
            <p:spPr bwMode="black">
              <a:xfrm>
                <a:off x="3658" y="1618"/>
                <a:ext cx="16" cy="17"/>
              </a:xfrm>
              <a:custGeom>
                <a:avLst/>
                <a:gdLst>
                  <a:gd name="T0" fmla="*/ 0 w 64"/>
                  <a:gd name="T1" fmla="*/ 0 h 69"/>
                  <a:gd name="T2" fmla="*/ 0 w 64"/>
                  <a:gd name="T3" fmla="*/ 0 h 69"/>
                  <a:gd name="T4" fmla="*/ 0 w 64"/>
                  <a:gd name="T5" fmla="*/ 0 h 69"/>
                  <a:gd name="T6" fmla="*/ 0 w 64"/>
                  <a:gd name="T7" fmla="*/ 0 h 69"/>
                  <a:gd name="T8" fmla="*/ 0 w 64"/>
                  <a:gd name="T9" fmla="*/ 0 h 69"/>
                  <a:gd name="T10" fmla="*/ 0 60000 65536"/>
                  <a:gd name="T11" fmla="*/ 0 60000 65536"/>
                  <a:gd name="T12" fmla="*/ 0 60000 65536"/>
                  <a:gd name="T13" fmla="*/ 0 60000 65536"/>
                  <a:gd name="T14" fmla="*/ 0 60000 65536"/>
                  <a:gd name="T15" fmla="*/ 0 w 64"/>
                  <a:gd name="T16" fmla="*/ 0 h 69"/>
                  <a:gd name="T17" fmla="*/ 64 w 64"/>
                  <a:gd name="T18" fmla="*/ 69 h 69"/>
                </a:gdLst>
                <a:ahLst/>
                <a:cxnLst>
                  <a:cxn ang="T10">
                    <a:pos x="T0" y="T1"/>
                  </a:cxn>
                  <a:cxn ang="T11">
                    <a:pos x="T2" y="T3"/>
                  </a:cxn>
                  <a:cxn ang="T12">
                    <a:pos x="T4" y="T5"/>
                  </a:cxn>
                  <a:cxn ang="T13">
                    <a:pos x="T6" y="T7"/>
                  </a:cxn>
                  <a:cxn ang="T14">
                    <a:pos x="T8" y="T9"/>
                  </a:cxn>
                </a:cxnLst>
                <a:rect l="T15" t="T16" r="T17" b="T18"/>
                <a:pathLst>
                  <a:path w="64" h="69">
                    <a:moveTo>
                      <a:pt x="35" y="0"/>
                    </a:moveTo>
                    <a:lnTo>
                      <a:pt x="64" y="48"/>
                    </a:lnTo>
                    <a:lnTo>
                      <a:pt x="29" y="69"/>
                    </a:lnTo>
                    <a:lnTo>
                      <a:pt x="0" y="20"/>
                    </a:lnTo>
                    <a:lnTo>
                      <a:pt x="35" y="0"/>
                    </a:lnTo>
                    <a:close/>
                  </a:path>
                </a:pathLst>
              </a:custGeom>
              <a:solidFill>
                <a:schemeClr val="folHlink"/>
              </a:solidFill>
              <a:ln w="9525">
                <a:solidFill>
                  <a:schemeClr val="tx1"/>
                </a:solidFill>
                <a:round/>
                <a:headEnd/>
                <a:tailEnd/>
              </a:ln>
            </p:spPr>
            <p:txBody>
              <a:bodyPr/>
              <a:lstStyle/>
              <a:p>
                <a:endParaRPr lang="en-US"/>
              </a:p>
            </p:txBody>
          </p:sp>
          <p:sp>
            <p:nvSpPr>
              <p:cNvPr id="81243" name="Oval 396"/>
              <p:cNvSpPr>
                <a:spLocks noChangeArrowheads="1"/>
              </p:cNvSpPr>
              <p:nvPr/>
            </p:nvSpPr>
            <p:spPr bwMode="black">
              <a:xfrm>
                <a:off x="3678" y="1625"/>
                <a:ext cx="11" cy="10"/>
              </a:xfrm>
              <a:prstGeom prst="ellipse">
                <a:avLst/>
              </a:prstGeom>
              <a:solidFill>
                <a:schemeClr val="folHlink"/>
              </a:solidFill>
              <a:ln w="9525">
                <a:solidFill>
                  <a:schemeClr val="tx1"/>
                </a:solidFill>
                <a:round/>
                <a:headEnd/>
                <a:tailEnd/>
              </a:ln>
            </p:spPr>
            <p:txBody>
              <a:bodyPr/>
              <a:lstStyle/>
              <a:p>
                <a:endParaRPr lang="en-US"/>
              </a:p>
            </p:txBody>
          </p:sp>
          <p:sp>
            <p:nvSpPr>
              <p:cNvPr id="81244" name="Freeform 397"/>
              <p:cNvSpPr>
                <a:spLocks/>
              </p:cNvSpPr>
              <p:nvPr/>
            </p:nvSpPr>
            <p:spPr bwMode="black">
              <a:xfrm>
                <a:off x="3669" y="1625"/>
                <a:ext cx="16" cy="12"/>
              </a:xfrm>
              <a:custGeom>
                <a:avLst/>
                <a:gdLst>
                  <a:gd name="T0" fmla="*/ 0 w 62"/>
                  <a:gd name="T1" fmla="*/ 0 h 50"/>
                  <a:gd name="T2" fmla="*/ 0 w 62"/>
                  <a:gd name="T3" fmla="*/ 0 h 50"/>
                  <a:gd name="T4" fmla="*/ 0 w 62"/>
                  <a:gd name="T5" fmla="*/ 0 h 50"/>
                  <a:gd name="T6" fmla="*/ 0 w 62"/>
                  <a:gd name="T7" fmla="*/ 0 h 50"/>
                  <a:gd name="T8" fmla="*/ 0 w 62"/>
                  <a:gd name="T9" fmla="*/ 0 h 50"/>
                  <a:gd name="T10" fmla="*/ 0 60000 65536"/>
                  <a:gd name="T11" fmla="*/ 0 60000 65536"/>
                  <a:gd name="T12" fmla="*/ 0 60000 65536"/>
                  <a:gd name="T13" fmla="*/ 0 60000 65536"/>
                  <a:gd name="T14" fmla="*/ 0 60000 65536"/>
                  <a:gd name="T15" fmla="*/ 0 w 62"/>
                  <a:gd name="T16" fmla="*/ 0 h 50"/>
                  <a:gd name="T17" fmla="*/ 62 w 62"/>
                  <a:gd name="T18" fmla="*/ 50 h 50"/>
                </a:gdLst>
                <a:ahLst/>
                <a:cxnLst>
                  <a:cxn ang="T10">
                    <a:pos x="T0" y="T1"/>
                  </a:cxn>
                  <a:cxn ang="T11">
                    <a:pos x="T2" y="T3"/>
                  </a:cxn>
                  <a:cxn ang="T12">
                    <a:pos x="T4" y="T5"/>
                  </a:cxn>
                  <a:cxn ang="T13">
                    <a:pos x="T6" y="T7"/>
                  </a:cxn>
                  <a:cxn ang="T14">
                    <a:pos x="T8" y="T9"/>
                  </a:cxn>
                </a:cxnLst>
                <a:rect l="T15" t="T16" r="T17" b="T18"/>
                <a:pathLst>
                  <a:path w="62" h="50">
                    <a:moveTo>
                      <a:pt x="0" y="9"/>
                    </a:moveTo>
                    <a:lnTo>
                      <a:pt x="54" y="0"/>
                    </a:lnTo>
                    <a:lnTo>
                      <a:pt x="62" y="41"/>
                    </a:lnTo>
                    <a:lnTo>
                      <a:pt x="7" y="50"/>
                    </a:lnTo>
                    <a:lnTo>
                      <a:pt x="0" y="9"/>
                    </a:lnTo>
                    <a:close/>
                  </a:path>
                </a:pathLst>
              </a:custGeom>
              <a:solidFill>
                <a:schemeClr val="folHlink"/>
              </a:solidFill>
              <a:ln w="9525">
                <a:solidFill>
                  <a:schemeClr val="tx1"/>
                </a:solidFill>
                <a:round/>
                <a:headEnd/>
                <a:tailEnd/>
              </a:ln>
            </p:spPr>
            <p:txBody>
              <a:bodyPr/>
              <a:lstStyle/>
              <a:p>
                <a:endParaRPr lang="en-US"/>
              </a:p>
            </p:txBody>
          </p:sp>
          <p:sp>
            <p:nvSpPr>
              <p:cNvPr id="81245" name="Rectangle 398"/>
              <p:cNvSpPr>
                <a:spLocks noChangeArrowheads="1"/>
              </p:cNvSpPr>
              <p:nvPr/>
            </p:nvSpPr>
            <p:spPr bwMode="black">
              <a:xfrm>
                <a:off x="2604" y="1774"/>
                <a:ext cx="11" cy="896"/>
              </a:xfrm>
              <a:prstGeom prst="rect">
                <a:avLst/>
              </a:prstGeom>
              <a:solidFill>
                <a:schemeClr val="folHlink"/>
              </a:solidFill>
              <a:ln w="9525">
                <a:solidFill>
                  <a:schemeClr val="tx1"/>
                </a:solidFill>
                <a:miter lim="800000"/>
                <a:headEnd/>
                <a:tailEnd/>
              </a:ln>
            </p:spPr>
            <p:txBody>
              <a:bodyPr/>
              <a:lstStyle/>
              <a:p>
                <a:endParaRPr lang="en-US"/>
              </a:p>
            </p:txBody>
          </p:sp>
          <p:sp>
            <p:nvSpPr>
              <p:cNvPr id="81246" name="Rectangle 399"/>
              <p:cNvSpPr>
                <a:spLocks noChangeArrowheads="1"/>
              </p:cNvSpPr>
              <p:nvPr/>
            </p:nvSpPr>
            <p:spPr bwMode="black">
              <a:xfrm>
                <a:off x="2672" y="1784"/>
                <a:ext cx="10" cy="897"/>
              </a:xfrm>
              <a:prstGeom prst="rect">
                <a:avLst/>
              </a:prstGeom>
              <a:solidFill>
                <a:schemeClr val="folHlink"/>
              </a:solidFill>
              <a:ln w="9525">
                <a:solidFill>
                  <a:schemeClr val="tx1"/>
                </a:solidFill>
                <a:miter lim="800000"/>
                <a:headEnd/>
                <a:tailEnd/>
              </a:ln>
            </p:spPr>
            <p:txBody>
              <a:bodyPr/>
              <a:lstStyle/>
              <a:p>
                <a:endParaRPr lang="en-US"/>
              </a:p>
            </p:txBody>
          </p:sp>
          <p:sp>
            <p:nvSpPr>
              <p:cNvPr id="81247" name="Freeform 400"/>
              <p:cNvSpPr>
                <a:spLocks/>
              </p:cNvSpPr>
              <p:nvPr/>
            </p:nvSpPr>
            <p:spPr bwMode="black">
              <a:xfrm>
                <a:off x="2396" y="2676"/>
                <a:ext cx="282" cy="54"/>
              </a:xfrm>
              <a:custGeom>
                <a:avLst/>
                <a:gdLst>
                  <a:gd name="T0" fmla="*/ 0 w 1125"/>
                  <a:gd name="T1" fmla="*/ 0 h 216"/>
                  <a:gd name="T2" fmla="*/ 0 w 1125"/>
                  <a:gd name="T3" fmla="*/ 0 h 216"/>
                  <a:gd name="T4" fmla="*/ 0 w 1125"/>
                  <a:gd name="T5" fmla="*/ 0 h 216"/>
                  <a:gd name="T6" fmla="*/ 0 w 1125"/>
                  <a:gd name="T7" fmla="*/ 0 h 216"/>
                  <a:gd name="T8" fmla="*/ 0 w 1125"/>
                  <a:gd name="T9" fmla="*/ 0 h 216"/>
                  <a:gd name="T10" fmla="*/ 0 60000 65536"/>
                  <a:gd name="T11" fmla="*/ 0 60000 65536"/>
                  <a:gd name="T12" fmla="*/ 0 60000 65536"/>
                  <a:gd name="T13" fmla="*/ 0 60000 65536"/>
                  <a:gd name="T14" fmla="*/ 0 60000 65536"/>
                  <a:gd name="T15" fmla="*/ 0 w 1125"/>
                  <a:gd name="T16" fmla="*/ 0 h 216"/>
                  <a:gd name="T17" fmla="*/ 1125 w 1125"/>
                  <a:gd name="T18" fmla="*/ 216 h 216"/>
                </a:gdLst>
                <a:ahLst/>
                <a:cxnLst>
                  <a:cxn ang="T10">
                    <a:pos x="T0" y="T1"/>
                  </a:cxn>
                  <a:cxn ang="T11">
                    <a:pos x="T2" y="T3"/>
                  </a:cxn>
                  <a:cxn ang="T12">
                    <a:pos x="T4" y="T5"/>
                  </a:cxn>
                  <a:cxn ang="T13">
                    <a:pos x="T6" y="T7"/>
                  </a:cxn>
                  <a:cxn ang="T14">
                    <a:pos x="T8" y="T9"/>
                  </a:cxn>
                </a:cxnLst>
                <a:rect l="T15" t="T16" r="T17" b="T18"/>
                <a:pathLst>
                  <a:path w="1125" h="216">
                    <a:moveTo>
                      <a:pt x="0" y="175"/>
                    </a:moveTo>
                    <a:lnTo>
                      <a:pt x="1120" y="0"/>
                    </a:lnTo>
                    <a:lnTo>
                      <a:pt x="1125" y="41"/>
                    </a:lnTo>
                    <a:lnTo>
                      <a:pt x="5" y="216"/>
                    </a:lnTo>
                    <a:lnTo>
                      <a:pt x="0" y="175"/>
                    </a:lnTo>
                    <a:close/>
                  </a:path>
                </a:pathLst>
              </a:custGeom>
              <a:solidFill>
                <a:schemeClr val="folHlink"/>
              </a:solidFill>
              <a:ln w="9525">
                <a:solidFill>
                  <a:schemeClr val="tx1"/>
                </a:solidFill>
                <a:round/>
                <a:headEnd/>
                <a:tailEnd/>
              </a:ln>
            </p:spPr>
            <p:txBody>
              <a:bodyPr/>
              <a:lstStyle/>
              <a:p>
                <a:endParaRPr lang="en-US"/>
              </a:p>
            </p:txBody>
          </p:sp>
          <p:sp>
            <p:nvSpPr>
              <p:cNvPr id="81248" name="Freeform 401"/>
              <p:cNvSpPr>
                <a:spLocks/>
              </p:cNvSpPr>
              <p:nvPr/>
            </p:nvSpPr>
            <p:spPr bwMode="black">
              <a:xfrm>
                <a:off x="2378" y="2665"/>
                <a:ext cx="232" cy="47"/>
              </a:xfrm>
              <a:custGeom>
                <a:avLst/>
                <a:gdLst>
                  <a:gd name="T0" fmla="*/ 0 w 927"/>
                  <a:gd name="T1" fmla="*/ 0 h 186"/>
                  <a:gd name="T2" fmla="*/ 0 w 927"/>
                  <a:gd name="T3" fmla="*/ 0 h 186"/>
                  <a:gd name="T4" fmla="*/ 0 w 927"/>
                  <a:gd name="T5" fmla="*/ 0 h 186"/>
                  <a:gd name="T6" fmla="*/ 0 w 927"/>
                  <a:gd name="T7" fmla="*/ 0 h 186"/>
                  <a:gd name="T8" fmla="*/ 0 w 927"/>
                  <a:gd name="T9" fmla="*/ 0 h 186"/>
                  <a:gd name="T10" fmla="*/ 0 60000 65536"/>
                  <a:gd name="T11" fmla="*/ 0 60000 65536"/>
                  <a:gd name="T12" fmla="*/ 0 60000 65536"/>
                  <a:gd name="T13" fmla="*/ 0 60000 65536"/>
                  <a:gd name="T14" fmla="*/ 0 60000 65536"/>
                  <a:gd name="T15" fmla="*/ 0 w 927"/>
                  <a:gd name="T16" fmla="*/ 0 h 186"/>
                  <a:gd name="T17" fmla="*/ 927 w 927"/>
                  <a:gd name="T18" fmla="*/ 186 h 186"/>
                </a:gdLst>
                <a:ahLst/>
                <a:cxnLst>
                  <a:cxn ang="T10">
                    <a:pos x="T0" y="T1"/>
                  </a:cxn>
                  <a:cxn ang="T11">
                    <a:pos x="T2" y="T3"/>
                  </a:cxn>
                  <a:cxn ang="T12">
                    <a:pos x="T4" y="T5"/>
                  </a:cxn>
                  <a:cxn ang="T13">
                    <a:pos x="T6" y="T7"/>
                  </a:cxn>
                  <a:cxn ang="T14">
                    <a:pos x="T8" y="T9"/>
                  </a:cxn>
                </a:cxnLst>
                <a:rect l="T15" t="T16" r="T17" b="T18"/>
                <a:pathLst>
                  <a:path w="927" h="186">
                    <a:moveTo>
                      <a:pt x="0" y="145"/>
                    </a:moveTo>
                    <a:lnTo>
                      <a:pt x="922" y="0"/>
                    </a:lnTo>
                    <a:lnTo>
                      <a:pt x="927" y="41"/>
                    </a:lnTo>
                    <a:lnTo>
                      <a:pt x="6" y="186"/>
                    </a:lnTo>
                    <a:lnTo>
                      <a:pt x="0" y="145"/>
                    </a:lnTo>
                    <a:close/>
                  </a:path>
                </a:pathLst>
              </a:custGeom>
              <a:solidFill>
                <a:schemeClr val="folHlink"/>
              </a:solidFill>
              <a:ln w="9525">
                <a:solidFill>
                  <a:schemeClr val="tx1"/>
                </a:solidFill>
                <a:round/>
                <a:headEnd/>
                <a:tailEnd/>
              </a:ln>
            </p:spPr>
            <p:txBody>
              <a:bodyPr/>
              <a:lstStyle/>
              <a:p>
                <a:endParaRPr lang="en-US"/>
              </a:p>
            </p:txBody>
          </p:sp>
          <p:sp>
            <p:nvSpPr>
              <p:cNvPr id="81249" name="Freeform 402"/>
              <p:cNvSpPr>
                <a:spLocks/>
              </p:cNvSpPr>
              <p:nvPr/>
            </p:nvSpPr>
            <p:spPr bwMode="black">
              <a:xfrm>
                <a:off x="3771" y="2443"/>
                <a:ext cx="257" cy="50"/>
              </a:xfrm>
              <a:custGeom>
                <a:avLst/>
                <a:gdLst>
                  <a:gd name="T0" fmla="*/ 0 w 1025"/>
                  <a:gd name="T1" fmla="*/ 0 h 201"/>
                  <a:gd name="T2" fmla="*/ 0 w 1025"/>
                  <a:gd name="T3" fmla="*/ 0 h 201"/>
                  <a:gd name="T4" fmla="*/ 0 w 1025"/>
                  <a:gd name="T5" fmla="*/ 0 h 201"/>
                  <a:gd name="T6" fmla="*/ 0 w 1025"/>
                  <a:gd name="T7" fmla="*/ 0 h 201"/>
                  <a:gd name="T8" fmla="*/ 0 w 1025"/>
                  <a:gd name="T9" fmla="*/ 0 h 201"/>
                  <a:gd name="T10" fmla="*/ 0 60000 65536"/>
                  <a:gd name="T11" fmla="*/ 0 60000 65536"/>
                  <a:gd name="T12" fmla="*/ 0 60000 65536"/>
                  <a:gd name="T13" fmla="*/ 0 60000 65536"/>
                  <a:gd name="T14" fmla="*/ 0 60000 65536"/>
                  <a:gd name="T15" fmla="*/ 0 w 1025"/>
                  <a:gd name="T16" fmla="*/ 0 h 201"/>
                  <a:gd name="T17" fmla="*/ 1025 w 1025"/>
                  <a:gd name="T18" fmla="*/ 201 h 201"/>
                </a:gdLst>
                <a:ahLst/>
                <a:cxnLst>
                  <a:cxn ang="T10">
                    <a:pos x="T0" y="T1"/>
                  </a:cxn>
                  <a:cxn ang="T11">
                    <a:pos x="T2" y="T3"/>
                  </a:cxn>
                  <a:cxn ang="T12">
                    <a:pos x="T4" y="T5"/>
                  </a:cxn>
                  <a:cxn ang="T13">
                    <a:pos x="T6" y="T7"/>
                  </a:cxn>
                  <a:cxn ang="T14">
                    <a:pos x="T8" y="T9"/>
                  </a:cxn>
                </a:cxnLst>
                <a:rect l="T15" t="T16" r="T17" b="T18"/>
                <a:pathLst>
                  <a:path w="1025" h="201">
                    <a:moveTo>
                      <a:pt x="0" y="160"/>
                    </a:moveTo>
                    <a:lnTo>
                      <a:pt x="1020" y="0"/>
                    </a:lnTo>
                    <a:lnTo>
                      <a:pt x="1025" y="41"/>
                    </a:lnTo>
                    <a:lnTo>
                      <a:pt x="5" y="201"/>
                    </a:lnTo>
                    <a:lnTo>
                      <a:pt x="0" y="160"/>
                    </a:lnTo>
                    <a:close/>
                  </a:path>
                </a:pathLst>
              </a:custGeom>
              <a:solidFill>
                <a:schemeClr val="folHlink"/>
              </a:solidFill>
              <a:ln w="9525">
                <a:solidFill>
                  <a:schemeClr val="tx1"/>
                </a:solidFill>
                <a:round/>
                <a:headEnd/>
                <a:tailEnd/>
              </a:ln>
            </p:spPr>
            <p:txBody>
              <a:bodyPr/>
              <a:lstStyle/>
              <a:p>
                <a:endParaRPr lang="en-US"/>
              </a:p>
            </p:txBody>
          </p:sp>
          <p:sp>
            <p:nvSpPr>
              <p:cNvPr id="81250" name="Freeform 403"/>
              <p:cNvSpPr>
                <a:spLocks/>
              </p:cNvSpPr>
              <p:nvPr/>
            </p:nvSpPr>
            <p:spPr bwMode="black">
              <a:xfrm>
                <a:off x="3753" y="2464"/>
                <a:ext cx="270" cy="53"/>
              </a:xfrm>
              <a:custGeom>
                <a:avLst/>
                <a:gdLst>
                  <a:gd name="T0" fmla="*/ 0 w 1078"/>
                  <a:gd name="T1" fmla="*/ 0 h 210"/>
                  <a:gd name="T2" fmla="*/ 0 w 1078"/>
                  <a:gd name="T3" fmla="*/ 0 h 210"/>
                  <a:gd name="T4" fmla="*/ 0 w 1078"/>
                  <a:gd name="T5" fmla="*/ 0 h 210"/>
                  <a:gd name="T6" fmla="*/ 0 w 1078"/>
                  <a:gd name="T7" fmla="*/ 0 h 210"/>
                  <a:gd name="T8" fmla="*/ 0 w 1078"/>
                  <a:gd name="T9" fmla="*/ 0 h 210"/>
                  <a:gd name="T10" fmla="*/ 0 60000 65536"/>
                  <a:gd name="T11" fmla="*/ 0 60000 65536"/>
                  <a:gd name="T12" fmla="*/ 0 60000 65536"/>
                  <a:gd name="T13" fmla="*/ 0 60000 65536"/>
                  <a:gd name="T14" fmla="*/ 0 60000 65536"/>
                  <a:gd name="T15" fmla="*/ 0 w 1078"/>
                  <a:gd name="T16" fmla="*/ 0 h 210"/>
                  <a:gd name="T17" fmla="*/ 1078 w 1078"/>
                  <a:gd name="T18" fmla="*/ 210 h 210"/>
                </a:gdLst>
                <a:ahLst/>
                <a:cxnLst>
                  <a:cxn ang="T10">
                    <a:pos x="T0" y="T1"/>
                  </a:cxn>
                  <a:cxn ang="T11">
                    <a:pos x="T2" y="T3"/>
                  </a:cxn>
                  <a:cxn ang="T12">
                    <a:pos x="T4" y="T5"/>
                  </a:cxn>
                  <a:cxn ang="T13">
                    <a:pos x="T6" y="T7"/>
                  </a:cxn>
                  <a:cxn ang="T14">
                    <a:pos x="T8" y="T9"/>
                  </a:cxn>
                </a:cxnLst>
                <a:rect l="T15" t="T16" r="T17" b="T18"/>
                <a:pathLst>
                  <a:path w="1078" h="210">
                    <a:moveTo>
                      <a:pt x="0" y="169"/>
                    </a:moveTo>
                    <a:lnTo>
                      <a:pt x="1073" y="0"/>
                    </a:lnTo>
                    <a:lnTo>
                      <a:pt x="1078" y="41"/>
                    </a:lnTo>
                    <a:lnTo>
                      <a:pt x="5" y="210"/>
                    </a:lnTo>
                    <a:lnTo>
                      <a:pt x="0" y="169"/>
                    </a:lnTo>
                    <a:close/>
                  </a:path>
                </a:pathLst>
              </a:custGeom>
              <a:solidFill>
                <a:schemeClr val="folHlink"/>
              </a:solidFill>
              <a:ln w="9525">
                <a:solidFill>
                  <a:schemeClr val="tx1"/>
                </a:solidFill>
                <a:round/>
                <a:headEnd/>
                <a:tailEnd/>
              </a:ln>
            </p:spPr>
            <p:txBody>
              <a:bodyPr/>
              <a:lstStyle/>
              <a:p>
                <a:endParaRPr lang="en-US"/>
              </a:p>
            </p:txBody>
          </p:sp>
          <p:sp>
            <p:nvSpPr>
              <p:cNvPr id="81251" name="Freeform 404"/>
              <p:cNvSpPr>
                <a:spLocks/>
              </p:cNvSpPr>
              <p:nvPr/>
            </p:nvSpPr>
            <p:spPr bwMode="black">
              <a:xfrm>
                <a:off x="2605" y="2650"/>
                <a:ext cx="22" cy="23"/>
              </a:xfrm>
              <a:custGeom>
                <a:avLst/>
                <a:gdLst>
                  <a:gd name="T0" fmla="*/ 0 w 86"/>
                  <a:gd name="T1" fmla="*/ 0 h 93"/>
                  <a:gd name="T2" fmla="*/ 0 w 86"/>
                  <a:gd name="T3" fmla="*/ 0 h 93"/>
                  <a:gd name="T4" fmla="*/ 0 w 86"/>
                  <a:gd name="T5" fmla="*/ 0 h 93"/>
                  <a:gd name="T6" fmla="*/ 0 w 86"/>
                  <a:gd name="T7" fmla="*/ 0 h 93"/>
                  <a:gd name="T8" fmla="*/ 0 w 86"/>
                  <a:gd name="T9" fmla="*/ 0 h 93"/>
                  <a:gd name="T10" fmla="*/ 0 w 86"/>
                  <a:gd name="T11" fmla="*/ 0 h 93"/>
                  <a:gd name="T12" fmla="*/ 0 w 86"/>
                  <a:gd name="T13" fmla="*/ 0 h 93"/>
                  <a:gd name="T14" fmla="*/ 0 60000 65536"/>
                  <a:gd name="T15" fmla="*/ 0 60000 65536"/>
                  <a:gd name="T16" fmla="*/ 0 60000 65536"/>
                  <a:gd name="T17" fmla="*/ 0 60000 65536"/>
                  <a:gd name="T18" fmla="*/ 0 60000 65536"/>
                  <a:gd name="T19" fmla="*/ 0 60000 65536"/>
                  <a:gd name="T20" fmla="*/ 0 60000 65536"/>
                  <a:gd name="T21" fmla="*/ 0 w 86"/>
                  <a:gd name="T22" fmla="*/ 0 h 93"/>
                  <a:gd name="T23" fmla="*/ 86 w 86"/>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3">
                    <a:moveTo>
                      <a:pt x="0" y="67"/>
                    </a:moveTo>
                    <a:lnTo>
                      <a:pt x="52" y="0"/>
                    </a:lnTo>
                    <a:lnTo>
                      <a:pt x="86" y="25"/>
                    </a:lnTo>
                    <a:lnTo>
                      <a:pt x="33" y="93"/>
                    </a:lnTo>
                    <a:lnTo>
                      <a:pt x="0" y="67"/>
                    </a:lnTo>
                    <a:close/>
                  </a:path>
                </a:pathLst>
              </a:custGeom>
              <a:solidFill>
                <a:schemeClr val="folHlink"/>
              </a:solidFill>
              <a:ln w="9525">
                <a:solidFill>
                  <a:schemeClr val="tx1"/>
                </a:solidFill>
                <a:round/>
                <a:headEnd/>
                <a:tailEnd/>
              </a:ln>
            </p:spPr>
            <p:txBody>
              <a:bodyPr/>
              <a:lstStyle/>
              <a:p>
                <a:endParaRPr lang="en-US"/>
              </a:p>
            </p:txBody>
          </p:sp>
          <p:sp>
            <p:nvSpPr>
              <p:cNvPr id="81252" name="Freeform 405"/>
              <p:cNvSpPr>
                <a:spLocks/>
              </p:cNvSpPr>
              <p:nvPr/>
            </p:nvSpPr>
            <p:spPr bwMode="black">
              <a:xfrm>
                <a:off x="2618" y="2633"/>
                <a:ext cx="21" cy="23"/>
              </a:xfrm>
              <a:custGeom>
                <a:avLst/>
                <a:gdLst>
                  <a:gd name="T0" fmla="*/ 0 w 84"/>
                  <a:gd name="T1" fmla="*/ 0 h 94"/>
                  <a:gd name="T2" fmla="*/ 0 w 84"/>
                  <a:gd name="T3" fmla="*/ 0 h 94"/>
                  <a:gd name="T4" fmla="*/ 0 w 84"/>
                  <a:gd name="T5" fmla="*/ 0 h 94"/>
                  <a:gd name="T6" fmla="*/ 0 w 84"/>
                  <a:gd name="T7" fmla="*/ 0 h 94"/>
                  <a:gd name="T8" fmla="*/ 0 w 84"/>
                  <a:gd name="T9" fmla="*/ 0 h 94"/>
                  <a:gd name="T10" fmla="*/ 0 w 84"/>
                  <a:gd name="T11" fmla="*/ 0 h 94"/>
                  <a:gd name="T12" fmla="*/ 0 w 84"/>
                  <a:gd name="T13" fmla="*/ 0 h 94"/>
                  <a:gd name="T14" fmla="*/ 0 60000 65536"/>
                  <a:gd name="T15" fmla="*/ 0 60000 65536"/>
                  <a:gd name="T16" fmla="*/ 0 60000 65536"/>
                  <a:gd name="T17" fmla="*/ 0 60000 65536"/>
                  <a:gd name="T18" fmla="*/ 0 60000 65536"/>
                  <a:gd name="T19" fmla="*/ 0 60000 65536"/>
                  <a:gd name="T20" fmla="*/ 0 60000 65536"/>
                  <a:gd name="T21" fmla="*/ 0 w 84"/>
                  <a:gd name="T22" fmla="*/ 0 h 94"/>
                  <a:gd name="T23" fmla="*/ 84 w 8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94">
                    <a:moveTo>
                      <a:pt x="0" y="69"/>
                    </a:moveTo>
                    <a:lnTo>
                      <a:pt x="51" y="0"/>
                    </a:lnTo>
                    <a:lnTo>
                      <a:pt x="51" y="1"/>
                    </a:lnTo>
                    <a:lnTo>
                      <a:pt x="84" y="24"/>
                    </a:lnTo>
                    <a:lnTo>
                      <a:pt x="84" y="25"/>
                    </a:lnTo>
                    <a:lnTo>
                      <a:pt x="34" y="94"/>
                    </a:lnTo>
                    <a:lnTo>
                      <a:pt x="0" y="69"/>
                    </a:lnTo>
                    <a:close/>
                  </a:path>
                </a:pathLst>
              </a:custGeom>
              <a:solidFill>
                <a:schemeClr val="folHlink"/>
              </a:solidFill>
              <a:ln w="9525">
                <a:solidFill>
                  <a:schemeClr val="tx1"/>
                </a:solidFill>
                <a:round/>
                <a:headEnd/>
                <a:tailEnd/>
              </a:ln>
            </p:spPr>
            <p:txBody>
              <a:bodyPr/>
              <a:lstStyle/>
              <a:p>
                <a:endParaRPr lang="en-US"/>
              </a:p>
            </p:txBody>
          </p:sp>
        </p:grpSp>
        <p:sp>
          <p:nvSpPr>
            <p:cNvPr id="80905" name="Freeform 406"/>
            <p:cNvSpPr>
              <a:spLocks/>
            </p:cNvSpPr>
            <p:nvPr/>
          </p:nvSpPr>
          <p:spPr bwMode="black">
            <a:xfrm>
              <a:off x="2631" y="2615"/>
              <a:ext cx="21" cy="24"/>
            </a:xfrm>
            <a:custGeom>
              <a:avLst/>
              <a:gdLst>
                <a:gd name="T0" fmla="*/ 0 w 83"/>
                <a:gd name="T1" fmla="*/ 0 h 95"/>
                <a:gd name="T2" fmla="*/ 0 w 83"/>
                <a:gd name="T3" fmla="*/ 0 h 95"/>
                <a:gd name="T4" fmla="*/ 0 w 83"/>
                <a:gd name="T5" fmla="*/ 0 h 95"/>
                <a:gd name="T6" fmla="*/ 0 w 83"/>
                <a:gd name="T7" fmla="*/ 0 h 95"/>
                <a:gd name="T8" fmla="*/ 0 w 83"/>
                <a:gd name="T9" fmla="*/ 0 h 95"/>
                <a:gd name="T10" fmla="*/ 0 w 83"/>
                <a:gd name="T11" fmla="*/ 0 h 95"/>
                <a:gd name="T12" fmla="*/ 0 w 83"/>
                <a:gd name="T13" fmla="*/ 0 h 95"/>
                <a:gd name="T14" fmla="*/ 0 60000 65536"/>
                <a:gd name="T15" fmla="*/ 0 60000 65536"/>
                <a:gd name="T16" fmla="*/ 0 60000 65536"/>
                <a:gd name="T17" fmla="*/ 0 60000 65536"/>
                <a:gd name="T18" fmla="*/ 0 60000 65536"/>
                <a:gd name="T19" fmla="*/ 0 60000 65536"/>
                <a:gd name="T20" fmla="*/ 0 60000 65536"/>
                <a:gd name="T21" fmla="*/ 0 w 83"/>
                <a:gd name="T22" fmla="*/ 0 h 95"/>
                <a:gd name="T23" fmla="*/ 83 w 83"/>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95">
                  <a:moveTo>
                    <a:pt x="0" y="72"/>
                  </a:moveTo>
                  <a:lnTo>
                    <a:pt x="49" y="0"/>
                  </a:lnTo>
                  <a:lnTo>
                    <a:pt x="47" y="0"/>
                  </a:lnTo>
                  <a:lnTo>
                    <a:pt x="83" y="23"/>
                  </a:lnTo>
                  <a:lnTo>
                    <a:pt x="82" y="23"/>
                  </a:lnTo>
                  <a:lnTo>
                    <a:pt x="33" y="95"/>
                  </a:lnTo>
                  <a:lnTo>
                    <a:pt x="0" y="72"/>
                  </a:lnTo>
                  <a:close/>
                </a:path>
              </a:pathLst>
            </a:custGeom>
            <a:solidFill>
              <a:schemeClr val="folHlink"/>
            </a:solidFill>
            <a:ln w="9525">
              <a:solidFill>
                <a:schemeClr val="tx1"/>
              </a:solidFill>
              <a:round/>
              <a:headEnd/>
              <a:tailEnd/>
            </a:ln>
          </p:spPr>
          <p:txBody>
            <a:bodyPr/>
            <a:lstStyle/>
            <a:p>
              <a:endParaRPr lang="en-US"/>
            </a:p>
          </p:txBody>
        </p:sp>
        <p:sp>
          <p:nvSpPr>
            <p:cNvPr id="80906" name="Freeform 407"/>
            <p:cNvSpPr>
              <a:spLocks/>
            </p:cNvSpPr>
            <p:nvPr/>
          </p:nvSpPr>
          <p:spPr bwMode="black">
            <a:xfrm>
              <a:off x="2643" y="2597"/>
              <a:ext cx="20" cy="24"/>
            </a:xfrm>
            <a:custGeom>
              <a:avLst/>
              <a:gdLst>
                <a:gd name="T0" fmla="*/ 0 w 82"/>
                <a:gd name="T1" fmla="*/ 0 h 95"/>
                <a:gd name="T2" fmla="*/ 0 w 82"/>
                <a:gd name="T3" fmla="*/ 0 h 95"/>
                <a:gd name="T4" fmla="*/ 0 w 82"/>
                <a:gd name="T5" fmla="*/ 0 h 95"/>
                <a:gd name="T6" fmla="*/ 0 w 82"/>
                <a:gd name="T7" fmla="*/ 0 h 95"/>
                <a:gd name="T8" fmla="*/ 0 w 82"/>
                <a:gd name="T9" fmla="*/ 0 h 95"/>
                <a:gd name="T10" fmla="*/ 0 w 82"/>
                <a:gd name="T11" fmla="*/ 0 h 95"/>
                <a:gd name="T12" fmla="*/ 0 w 82"/>
                <a:gd name="T13" fmla="*/ 0 h 95"/>
                <a:gd name="T14" fmla="*/ 0 60000 65536"/>
                <a:gd name="T15" fmla="*/ 0 60000 65536"/>
                <a:gd name="T16" fmla="*/ 0 60000 65536"/>
                <a:gd name="T17" fmla="*/ 0 60000 65536"/>
                <a:gd name="T18" fmla="*/ 0 60000 65536"/>
                <a:gd name="T19" fmla="*/ 0 60000 65536"/>
                <a:gd name="T20" fmla="*/ 0 60000 65536"/>
                <a:gd name="T21" fmla="*/ 0 w 82"/>
                <a:gd name="T22" fmla="*/ 0 h 95"/>
                <a:gd name="T23" fmla="*/ 82 w 82"/>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5">
                  <a:moveTo>
                    <a:pt x="0" y="72"/>
                  </a:moveTo>
                  <a:lnTo>
                    <a:pt x="46" y="0"/>
                  </a:lnTo>
                  <a:lnTo>
                    <a:pt x="46" y="1"/>
                  </a:lnTo>
                  <a:lnTo>
                    <a:pt x="82" y="21"/>
                  </a:lnTo>
                  <a:lnTo>
                    <a:pt x="82" y="23"/>
                  </a:lnTo>
                  <a:lnTo>
                    <a:pt x="36" y="95"/>
                  </a:lnTo>
                  <a:lnTo>
                    <a:pt x="0" y="72"/>
                  </a:lnTo>
                  <a:close/>
                </a:path>
              </a:pathLst>
            </a:custGeom>
            <a:solidFill>
              <a:schemeClr val="folHlink"/>
            </a:solidFill>
            <a:ln w="9525">
              <a:solidFill>
                <a:schemeClr val="tx1"/>
              </a:solidFill>
              <a:round/>
              <a:headEnd/>
              <a:tailEnd/>
            </a:ln>
          </p:spPr>
          <p:txBody>
            <a:bodyPr/>
            <a:lstStyle/>
            <a:p>
              <a:endParaRPr lang="en-US"/>
            </a:p>
          </p:txBody>
        </p:sp>
        <p:sp>
          <p:nvSpPr>
            <p:cNvPr id="80907" name="Freeform 408"/>
            <p:cNvSpPr>
              <a:spLocks/>
            </p:cNvSpPr>
            <p:nvPr/>
          </p:nvSpPr>
          <p:spPr bwMode="black">
            <a:xfrm>
              <a:off x="2654" y="2579"/>
              <a:ext cx="20" cy="23"/>
            </a:xfrm>
            <a:custGeom>
              <a:avLst/>
              <a:gdLst>
                <a:gd name="T0" fmla="*/ 0 w 79"/>
                <a:gd name="T1" fmla="*/ 0 h 94"/>
                <a:gd name="T2" fmla="*/ 0 w 79"/>
                <a:gd name="T3" fmla="*/ 0 h 94"/>
                <a:gd name="T4" fmla="*/ 0 w 79"/>
                <a:gd name="T5" fmla="*/ 0 h 94"/>
                <a:gd name="T6" fmla="*/ 0 w 79"/>
                <a:gd name="T7" fmla="*/ 0 h 94"/>
                <a:gd name="T8" fmla="*/ 0 w 79"/>
                <a:gd name="T9" fmla="*/ 0 h 94"/>
                <a:gd name="T10" fmla="*/ 0 w 79"/>
                <a:gd name="T11" fmla="*/ 0 h 94"/>
                <a:gd name="T12" fmla="*/ 0 w 79"/>
                <a:gd name="T13" fmla="*/ 0 h 94"/>
                <a:gd name="T14" fmla="*/ 0 60000 65536"/>
                <a:gd name="T15" fmla="*/ 0 60000 65536"/>
                <a:gd name="T16" fmla="*/ 0 60000 65536"/>
                <a:gd name="T17" fmla="*/ 0 60000 65536"/>
                <a:gd name="T18" fmla="*/ 0 60000 65536"/>
                <a:gd name="T19" fmla="*/ 0 60000 65536"/>
                <a:gd name="T20" fmla="*/ 0 60000 65536"/>
                <a:gd name="T21" fmla="*/ 0 w 79"/>
                <a:gd name="T22" fmla="*/ 0 h 94"/>
                <a:gd name="T23" fmla="*/ 79 w 7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94">
                  <a:moveTo>
                    <a:pt x="0" y="74"/>
                  </a:moveTo>
                  <a:lnTo>
                    <a:pt x="43" y="0"/>
                  </a:lnTo>
                  <a:lnTo>
                    <a:pt x="79" y="20"/>
                  </a:lnTo>
                  <a:lnTo>
                    <a:pt x="36" y="94"/>
                  </a:lnTo>
                  <a:lnTo>
                    <a:pt x="0" y="74"/>
                  </a:lnTo>
                  <a:close/>
                </a:path>
              </a:pathLst>
            </a:custGeom>
            <a:solidFill>
              <a:schemeClr val="folHlink"/>
            </a:solidFill>
            <a:ln w="9525">
              <a:solidFill>
                <a:schemeClr val="tx1"/>
              </a:solidFill>
              <a:round/>
              <a:headEnd/>
              <a:tailEnd/>
            </a:ln>
          </p:spPr>
          <p:txBody>
            <a:bodyPr/>
            <a:lstStyle/>
            <a:p>
              <a:endParaRPr lang="en-US"/>
            </a:p>
          </p:txBody>
        </p:sp>
        <p:sp>
          <p:nvSpPr>
            <p:cNvPr id="80908" name="Freeform 409"/>
            <p:cNvSpPr>
              <a:spLocks/>
            </p:cNvSpPr>
            <p:nvPr/>
          </p:nvSpPr>
          <p:spPr bwMode="black">
            <a:xfrm>
              <a:off x="2665" y="2560"/>
              <a:ext cx="19" cy="24"/>
            </a:xfrm>
            <a:custGeom>
              <a:avLst/>
              <a:gdLst>
                <a:gd name="T0" fmla="*/ 0 w 78"/>
                <a:gd name="T1" fmla="*/ 0 h 94"/>
                <a:gd name="T2" fmla="*/ 0 w 78"/>
                <a:gd name="T3" fmla="*/ 0 h 94"/>
                <a:gd name="T4" fmla="*/ 0 w 78"/>
                <a:gd name="T5" fmla="*/ 0 h 94"/>
                <a:gd name="T6" fmla="*/ 0 w 78"/>
                <a:gd name="T7" fmla="*/ 0 h 94"/>
                <a:gd name="T8" fmla="*/ 0 w 78"/>
                <a:gd name="T9" fmla="*/ 0 h 94"/>
                <a:gd name="T10" fmla="*/ 0 w 78"/>
                <a:gd name="T11" fmla="*/ 0 h 94"/>
                <a:gd name="T12" fmla="*/ 0 w 78"/>
                <a:gd name="T13" fmla="*/ 0 h 94"/>
                <a:gd name="T14" fmla="*/ 0 60000 65536"/>
                <a:gd name="T15" fmla="*/ 0 60000 65536"/>
                <a:gd name="T16" fmla="*/ 0 60000 65536"/>
                <a:gd name="T17" fmla="*/ 0 60000 65536"/>
                <a:gd name="T18" fmla="*/ 0 60000 65536"/>
                <a:gd name="T19" fmla="*/ 0 60000 65536"/>
                <a:gd name="T20" fmla="*/ 0 60000 65536"/>
                <a:gd name="T21" fmla="*/ 0 w 78"/>
                <a:gd name="T22" fmla="*/ 0 h 94"/>
                <a:gd name="T23" fmla="*/ 78 w 78"/>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94">
                  <a:moveTo>
                    <a:pt x="0" y="74"/>
                  </a:moveTo>
                  <a:lnTo>
                    <a:pt x="42" y="0"/>
                  </a:lnTo>
                  <a:lnTo>
                    <a:pt x="42" y="1"/>
                  </a:lnTo>
                  <a:lnTo>
                    <a:pt x="78" y="19"/>
                  </a:lnTo>
                  <a:lnTo>
                    <a:pt x="78" y="20"/>
                  </a:lnTo>
                  <a:lnTo>
                    <a:pt x="36" y="94"/>
                  </a:lnTo>
                  <a:lnTo>
                    <a:pt x="0" y="74"/>
                  </a:lnTo>
                  <a:close/>
                </a:path>
              </a:pathLst>
            </a:custGeom>
            <a:solidFill>
              <a:schemeClr val="folHlink"/>
            </a:solidFill>
            <a:ln w="9525">
              <a:solidFill>
                <a:schemeClr val="tx1"/>
              </a:solidFill>
              <a:round/>
              <a:headEnd/>
              <a:tailEnd/>
            </a:ln>
          </p:spPr>
          <p:txBody>
            <a:bodyPr/>
            <a:lstStyle/>
            <a:p>
              <a:endParaRPr lang="en-US"/>
            </a:p>
          </p:txBody>
        </p:sp>
        <p:sp>
          <p:nvSpPr>
            <p:cNvPr id="80909" name="Freeform 410"/>
            <p:cNvSpPr>
              <a:spLocks/>
            </p:cNvSpPr>
            <p:nvPr/>
          </p:nvSpPr>
          <p:spPr bwMode="black">
            <a:xfrm>
              <a:off x="2676" y="2541"/>
              <a:ext cx="19" cy="24"/>
            </a:xfrm>
            <a:custGeom>
              <a:avLst/>
              <a:gdLst>
                <a:gd name="T0" fmla="*/ 0 w 77"/>
                <a:gd name="T1" fmla="*/ 0 h 95"/>
                <a:gd name="T2" fmla="*/ 0 w 77"/>
                <a:gd name="T3" fmla="*/ 0 h 95"/>
                <a:gd name="T4" fmla="*/ 0 w 77"/>
                <a:gd name="T5" fmla="*/ 0 h 95"/>
                <a:gd name="T6" fmla="*/ 0 w 77"/>
                <a:gd name="T7" fmla="*/ 0 h 95"/>
                <a:gd name="T8" fmla="*/ 0 w 77"/>
                <a:gd name="T9" fmla="*/ 0 h 95"/>
                <a:gd name="T10" fmla="*/ 0 w 77"/>
                <a:gd name="T11" fmla="*/ 0 h 95"/>
                <a:gd name="T12" fmla="*/ 0 w 77"/>
                <a:gd name="T13" fmla="*/ 0 h 95"/>
                <a:gd name="T14" fmla="*/ 0 60000 65536"/>
                <a:gd name="T15" fmla="*/ 0 60000 65536"/>
                <a:gd name="T16" fmla="*/ 0 60000 65536"/>
                <a:gd name="T17" fmla="*/ 0 60000 65536"/>
                <a:gd name="T18" fmla="*/ 0 60000 65536"/>
                <a:gd name="T19" fmla="*/ 0 60000 65536"/>
                <a:gd name="T20" fmla="*/ 0 60000 65536"/>
                <a:gd name="T21" fmla="*/ 0 w 77"/>
                <a:gd name="T22" fmla="*/ 0 h 95"/>
                <a:gd name="T23" fmla="*/ 77 w 77"/>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95">
                  <a:moveTo>
                    <a:pt x="0" y="77"/>
                  </a:moveTo>
                  <a:lnTo>
                    <a:pt x="40" y="0"/>
                  </a:lnTo>
                  <a:lnTo>
                    <a:pt x="38" y="0"/>
                  </a:lnTo>
                  <a:lnTo>
                    <a:pt x="77" y="18"/>
                  </a:lnTo>
                  <a:lnTo>
                    <a:pt x="75" y="18"/>
                  </a:lnTo>
                  <a:lnTo>
                    <a:pt x="36" y="95"/>
                  </a:lnTo>
                  <a:lnTo>
                    <a:pt x="0" y="77"/>
                  </a:lnTo>
                  <a:close/>
                </a:path>
              </a:pathLst>
            </a:custGeom>
            <a:solidFill>
              <a:schemeClr val="folHlink"/>
            </a:solidFill>
            <a:ln w="9525">
              <a:solidFill>
                <a:schemeClr val="tx1"/>
              </a:solidFill>
              <a:round/>
              <a:headEnd/>
              <a:tailEnd/>
            </a:ln>
          </p:spPr>
          <p:txBody>
            <a:bodyPr/>
            <a:lstStyle/>
            <a:p>
              <a:endParaRPr lang="en-US"/>
            </a:p>
          </p:txBody>
        </p:sp>
        <p:sp>
          <p:nvSpPr>
            <p:cNvPr id="80910" name="Freeform 411"/>
            <p:cNvSpPr>
              <a:spLocks/>
            </p:cNvSpPr>
            <p:nvPr/>
          </p:nvSpPr>
          <p:spPr bwMode="black">
            <a:xfrm>
              <a:off x="2685" y="2522"/>
              <a:ext cx="19"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0" y="78"/>
                  </a:moveTo>
                  <a:lnTo>
                    <a:pt x="37" y="0"/>
                  </a:lnTo>
                  <a:lnTo>
                    <a:pt x="75" y="18"/>
                  </a:lnTo>
                  <a:lnTo>
                    <a:pt x="39"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0911" name="Freeform 412"/>
            <p:cNvSpPr>
              <a:spLocks/>
            </p:cNvSpPr>
            <p:nvPr/>
          </p:nvSpPr>
          <p:spPr bwMode="black">
            <a:xfrm>
              <a:off x="2694" y="2502"/>
              <a:ext cx="19" cy="24"/>
            </a:xfrm>
            <a:custGeom>
              <a:avLst/>
              <a:gdLst>
                <a:gd name="T0" fmla="*/ 0 w 74"/>
                <a:gd name="T1" fmla="*/ 0 h 96"/>
                <a:gd name="T2" fmla="*/ 0 w 74"/>
                <a:gd name="T3" fmla="*/ 0 h 96"/>
                <a:gd name="T4" fmla="*/ 0 w 74"/>
                <a:gd name="T5" fmla="*/ 0 h 96"/>
                <a:gd name="T6" fmla="*/ 0 w 74"/>
                <a:gd name="T7" fmla="*/ 0 h 96"/>
                <a:gd name="T8" fmla="*/ 0 w 74"/>
                <a:gd name="T9" fmla="*/ 0 h 96"/>
                <a:gd name="T10" fmla="*/ 0 w 74"/>
                <a:gd name="T11" fmla="*/ 0 h 96"/>
                <a:gd name="T12" fmla="*/ 0 w 74"/>
                <a:gd name="T13" fmla="*/ 0 h 96"/>
                <a:gd name="T14" fmla="*/ 0 60000 65536"/>
                <a:gd name="T15" fmla="*/ 0 60000 65536"/>
                <a:gd name="T16" fmla="*/ 0 60000 65536"/>
                <a:gd name="T17" fmla="*/ 0 60000 65536"/>
                <a:gd name="T18" fmla="*/ 0 60000 65536"/>
                <a:gd name="T19" fmla="*/ 0 60000 65536"/>
                <a:gd name="T20" fmla="*/ 0 60000 65536"/>
                <a:gd name="T21" fmla="*/ 0 w 74"/>
                <a:gd name="T22" fmla="*/ 0 h 96"/>
                <a:gd name="T23" fmla="*/ 74 w 74"/>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96">
                  <a:moveTo>
                    <a:pt x="0" y="78"/>
                  </a:moveTo>
                  <a:lnTo>
                    <a:pt x="36" y="0"/>
                  </a:lnTo>
                  <a:lnTo>
                    <a:pt x="36" y="2"/>
                  </a:lnTo>
                  <a:lnTo>
                    <a:pt x="74" y="17"/>
                  </a:lnTo>
                  <a:lnTo>
                    <a:pt x="74" y="18"/>
                  </a:lnTo>
                  <a:lnTo>
                    <a:pt x="38"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0912" name="Freeform 413"/>
            <p:cNvSpPr>
              <a:spLocks/>
            </p:cNvSpPr>
            <p:nvPr/>
          </p:nvSpPr>
          <p:spPr bwMode="black">
            <a:xfrm>
              <a:off x="2703" y="2483"/>
              <a:ext cx="18" cy="23"/>
            </a:xfrm>
            <a:custGeom>
              <a:avLst/>
              <a:gdLst>
                <a:gd name="T0" fmla="*/ 0 w 70"/>
                <a:gd name="T1" fmla="*/ 0 h 96"/>
                <a:gd name="T2" fmla="*/ 0 w 70"/>
                <a:gd name="T3" fmla="*/ 0 h 96"/>
                <a:gd name="T4" fmla="*/ 0 w 70"/>
                <a:gd name="T5" fmla="*/ 0 h 96"/>
                <a:gd name="T6" fmla="*/ 0 w 70"/>
                <a:gd name="T7" fmla="*/ 0 h 96"/>
                <a:gd name="T8" fmla="*/ 0 w 70"/>
                <a:gd name="T9" fmla="*/ 0 h 96"/>
                <a:gd name="T10" fmla="*/ 0 w 70"/>
                <a:gd name="T11" fmla="*/ 0 h 96"/>
                <a:gd name="T12" fmla="*/ 0 w 70"/>
                <a:gd name="T13" fmla="*/ 0 h 96"/>
                <a:gd name="T14" fmla="*/ 0 60000 65536"/>
                <a:gd name="T15" fmla="*/ 0 60000 65536"/>
                <a:gd name="T16" fmla="*/ 0 60000 65536"/>
                <a:gd name="T17" fmla="*/ 0 60000 65536"/>
                <a:gd name="T18" fmla="*/ 0 60000 65536"/>
                <a:gd name="T19" fmla="*/ 0 60000 65536"/>
                <a:gd name="T20" fmla="*/ 0 60000 65536"/>
                <a:gd name="T21" fmla="*/ 0 w 70"/>
                <a:gd name="T22" fmla="*/ 0 h 96"/>
                <a:gd name="T23" fmla="*/ 70 w 70"/>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96">
                  <a:moveTo>
                    <a:pt x="0" y="81"/>
                  </a:moveTo>
                  <a:lnTo>
                    <a:pt x="32" y="0"/>
                  </a:lnTo>
                  <a:lnTo>
                    <a:pt x="70" y="15"/>
                  </a:lnTo>
                  <a:lnTo>
                    <a:pt x="38" y="96"/>
                  </a:lnTo>
                  <a:lnTo>
                    <a:pt x="0" y="81"/>
                  </a:lnTo>
                  <a:close/>
                </a:path>
              </a:pathLst>
            </a:custGeom>
            <a:solidFill>
              <a:schemeClr val="folHlink"/>
            </a:solidFill>
            <a:ln w="9525">
              <a:solidFill>
                <a:schemeClr val="tx1"/>
              </a:solidFill>
              <a:round/>
              <a:headEnd/>
              <a:tailEnd/>
            </a:ln>
          </p:spPr>
          <p:txBody>
            <a:bodyPr/>
            <a:lstStyle/>
            <a:p>
              <a:endParaRPr lang="en-US"/>
            </a:p>
          </p:txBody>
        </p:sp>
        <p:sp>
          <p:nvSpPr>
            <p:cNvPr id="80913" name="Freeform 414"/>
            <p:cNvSpPr>
              <a:spLocks/>
            </p:cNvSpPr>
            <p:nvPr/>
          </p:nvSpPr>
          <p:spPr bwMode="black">
            <a:xfrm>
              <a:off x="2711" y="2462"/>
              <a:ext cx="17" cy="24"/>
            </a:xfrm>
            <a:custGeom>
              <a:avLst/>
              <a:gdLst>
                <a:gd name="T0" fmla="*/ 0 w 68"/>
                <a:gd name="T1" fmla="*/ 0 h 95"/>
                <a:gd name="T2" fmla="*/ 0 w 68"/>
                <a:gd name="T3" fmla="*/ 0 h 95"/>
                <a:gd name="T4" fmla="*/ 0 w 68"/>
                <a:gd name="T5" fmla="*/ 0 h 95"/>
                <a:gd name="T6" fmla="*/ 0 w 68"/>
                <a:gd name="T7" fmla="*/ 0 h 95"/>
                <a:gd name="T8" fmla="*/ 0 w 68"/>
                <a:gd name="T9" fmla="*/ 0 h 95"/>
                <a:gd name="T10" fmla="*/ 0 w 68"/>
                <a:gd name="T11" fmla="*/ 0 h 95"/>
                <a:gd name="T12" fmla="*/ 0 w 68"/>
                <a:gd name="T13" fmla="*/ 0 h 95"/>
                <a:gd name="T14" fmla="*/ 0 60000 65536"/>
                <a:gd name="T15" fmla="*/ 0 60000 65536"/>
                <a:gd name="T16" fmla="*/ 0 60000 65536"/>
                <a:gd name="T17" fmla="*/ 0 60000 65536"/>
                <a:gd name="T18" fmla="*/ 0 60000 65536"/>
                <a:gd name="T19" fmla="*/ 0 60000 65536"/>
                <a:gd name="T20" fmla="*/ 0 60000 65536"/>
                <a:gd name="T21" fmla="*/ 0 w 68"/>
                <a:gd name="T22" fmla="*/ 0 h 95"/>
                <a:gd name="T23" fmla="*/ 68 w 68"/>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95">
                  <a:moveTo>
                    <a:pt x="0" y="80"/>
                  </a:moveTo>
                  <a:lnTo>
                    <a:pt x="30" y="0"/>
                  </a:lnTo>
                  <a:lnTo>
                    <a:pt x="30" y="1"/>
                  </a:lnTo>
                  <a:lnTo>
                    <a:pt x="68" y="14"/>
                  </a:lnTo>
                  <a:lnTo>
                    <a:pt x="68" y="15"/>
                  </a:lnTo>
                  <a:lnTo>
                    <a:pt x="38" y="95"/>
                  </a:lnTo>
                  <a:lnTo>
                    <a:pt x="0" y="80"/>
                  </a:lnTo>
                  <a:close/>
                </a:path>
              </a:pathLst>
            </a:custGeom>
            <a:solidFill>
              <a:schemeClr val="folHlink"/>
            </a:solidFill>
            <a:ln w="9525">
              <a:solidFill>
                <a:schemeClr val="tx1"/>
              </a:solidFill>
              <a:round/>
              <a:headEnd/>
              <a:tailEnd/>
            </a:ln>
          </p:spPr>
          <p:txBody>
            <a:bodyPr/>
            <a:lstStyle/>
            <a:p>
              <a:endParaRPr lang="en-US"/>
            </a:p>
          </p:txBody>
        </p:sp>
        <p:sp>
          <p:nvSpPr>
            <p:cNvPr id="80914" name="Freeform 415"/>
            <p:cNvSpPr>
              <a:spLocks/>
            </p:cNvSpPr>
            <p:nvPr/>
          </p:nvSpPr>
          <p:spPr bwMode="black">
            <a:xfrm>
              <a:off x="2719" y="2443"/>
              <a:ext cx="16" cy="23"/>
            </a:xfrm>
            <a:custGeom>
              <a:avLst/>
              <a:gdLst>
                <a:gd name="T0" fmla="*/ 0 w 65"/>
                <a:gd name="T1" fmla="*/ 0 h 94"/>
                <a:gd name="T2" fmla="*/ 0 w 65"/>
                <a:gd name="T3" fmla="*/ 0 h 94"/>
                <a:gd name="T4" fmla="*/ 0 w 65"/>
                <a:gd name="T5" fmla="*/ 0 h 94"/>
                <a:gd name="T6" fmla="*/ 0 w 65"/>
                <a:gd name="T7" fmla="*/ 0 h 94"/>
                <a:gd name="T8" fmla="*/ 0 w 65"/>
                <a:gd name="T9" fmla="*/ 0 h 94"/>
                <a:gd name="T10" fmla="*/ 0 w 65"/>
                <a:gd name="T11" fmla="*/ 0 h 94"/>
                <a:gd name="T12" fmla="*/ 0 w 65"/>
                <a:gd name="T13" fmla="*/ 0 h 94"/>
                <a:gd name="T14" fmla="*/ 0 60000 65536"/>
                <a:gd name="T15" fmla="*/ 0 60000 65536"/>
                <a:gd name="T16" fmla="*/ 0 60000 65536"/>
                <a:gd name="T17" fmla="*/ 0 60000 65536"/>
                <a:gd name="T18" fmla="*/ 0 60000 65536"/>
                <a:gd name="T19" fmla="*/ 0 60000 65536"/>
                <a:gd name="T20" fmla="*/ 0 60000 65536"/>
                <a:gd name="T21" fmla="*/ 0 w 65"/>
                <a:gd name="T22" fmla="*/ 0 h 94"/>
                <a:gd name="T23" fmla="*/ 65 w 65"/>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4">
                  <a:moveTo>
                    <a:pt x="0" y="81"/>
                  </a:moveTo>
                  <a:lnTo>
                    <a:pt x="27" y="0"/>
                  </a:lnTo>
                  <a:lnTo>
                    <a:pt x="65" y="13"/>
                  </a:lnTo>
                  <a:lnTo>
                    <a:pt x="38" y="94"/>
                  </a:lnTo>
                  <a:lnTo>
                    <a:pt x="0" y="81"/>
                  </a:lnTo>
                  <a:close/>
                </a:path>
              </a:pathLst>
            </a:custGeom>
            <a:solidFill>
              <a:schemeClr val="folHlink"/>
            </a:solidFill>
            <a:ln w="9525">
              <a:solidFill>
                <a:schemeClr val="tx1"/>
              </a:solidFill>
              <a:round/>
              <a:headEnd/>
              <a:tailEnd/>
            </a:ln>
          </p:spPr>
          <p:txBody>
            <a:bodyPr/>
            <a:lstStyle/>
            <a:p>
              <a:endParaRPr lang="en-US"/>
            </a:p>
          </p:txBody>
        </p:sp>
        <p:sp>
          <p:nvSpPr>
            <p:cNvPr id="80915" name="Freeform 416"/>
            <p:cNvSpPr>
              <a:spLocks/>
            </p:cNvSpPr>
            <p:nvPr/>
          </p:nvSpPr>
          <p:spPr bwMode="black">
            <a:xfrm>
              <a:off x="2725" y="2422"/>
              <a:ext cx="17" cy="24"/>
            </a:xfrm>
            <a:custGeom>
              <a:avLst/>
              <a:gdLst>
                <a:gd name="T0" fmla="*/ 0 w 65"/>
                <a:gd name="T1" fmla="*/ 0 h 96"/>
                <a:gd name="T2" fmla="*/ 0 w 65"/>
                <a:gd name="T3" fmla="*/ 0 h 96"/>
                <a:gd name="T4" fmla="*/ 0 w 65"/>
                <a:gd name="T5" fmla="*/ 0 h 96"/>
                <a:gd name="T6" fmla="*/ 0 w 65"/>
                <a:gd name="T7" fmla="*/ 0 h 96"/>
                <a:gd name="T8" fmla="*/ 0 w 65"/>
                <a:gd name="T9" fmla="*/ 0 h 96"/>
                <a:gd name="T10" fmla="*/ 0 w 65"/>
                <a:gd name="T11" fmla="*/ 0 h 96"/>
                <a:gd name="T12" fmla="*/ 0 w 65"/>
                <a:gd name="T13" fmla="*/ 0 h 96"/>
                <a:gd name="T14" fmla="*/ 0 60000 65536"/>
                <a:gd name="T15" fmla="*/ 0 60000 65536"/>
                <a:gd name="T16" fmla="*/ 0 60000 65536"/>
                <a:gd name="T17" fmla="*/ 0 60000 65536"/>
                <a:gd name="T18" fmla="*/ 0 60000 65536"/>
                <a:gd name="T19" fmla="*/ 0 60000 65536"/>
                <a:gd name="T20" fmla="*/ 0 60000 65536"/>
                <a:gd name="T21" fmla="*/ 0 w 65"/>
                <a:gd name="T22" fmla="*/ 0 h 96"/>
                <a:gd name="T23" fmla="*/ 65 w 6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6">
                  <a:moveTo>
                    <a:pt x="0" y="83"/>
                  </a:moveTo>
                  <a:lnTo>
                    <a:pt x="25" y="0"/>
                  </a:lnTo>
                  <a:lnTo>
                    <a:pt x="24" y="1"/>
                  </a:lnTo>
                  <a:lnTo>
                    <a:pt x="65" y="12"/>
                  </a:lnTo>
                  <a:lnTo>
                    <a:pt x="64" y="13"/>
                  </a:lnTo>
                  <a:lnTo>
                    <a:pt x="38" y="96"/>
                  </a:lnTo>
                  <a:lnTo>
                    <a:pt x="0" y="83"/>
                  </a:lnTo>
                  <a:close/>
                </a:path>
              </a:pathLst>
            </a:custGeom>
            <a:solidFill>
              <a:schemeClr val="folHlink"/>
            </a:solidFill>
            <a:ln w="9525">
              <a:solidFill>
                <a:schemeClr val="tx1"/>
              </a:solidFill>
              <a:round/>
              <a:headEnd/>
              <a:tailEnd/>
            </a:ln>
          </p:spPr>
          <p:txBody>
            <a:bodyPr/>
            <a:lstStyle/>
            <a:p>
              <a:endParaRPr lang="en-US"/>
            </a:p>
          </p:txBody>
        </p:sp>
        <p:sp>
          <p:nvSpPr>
            <p:cNvPr id="80916" name="Freeform 417"/>
            <p:cNvSpPr>
              <a:spLocks/>
            </p:cNvSpPr>
            <p:nvPr/>
          </p:nvSpPr>
          <p:spPr bwMode="black">
            <a:xfrm>
              <a:off x="2732" y="2402"/>
              <a:ext cx="15" cy="23"/>
            </a:xfrm>
            <a:custGeom>
              <a:avLst/>
              <a:gdLst>
                <a:gd name="T0" fmla="*/ 0 w 64"/>
                <a:gd name="T1" fmla="*/ 0 h 92"/>
                <a:gd name="T2" fmla="*/ 0 w 64"/>
                <a:gd name="T3" fmla="*/ 0 h 92"/>
                <a:gd name="T4" fmla="*/ 0 w 64"/>
                <a:gd name="T5" fmla="*/ 0 h 92"/>
                <a:gd name="T6" fmla="*/ 0 w 64"/>
                <a:gd name="T7" fmla="*/ 0 h 92"/>
                <a:gd name="T8" fmla="*/ 0 w 64"/>
                <a:gd name="T9" fmla="*/ 0 h 92"/>
                <a:gd name="T10" fmla="*/ 0 w 64"/>
                <a:gd name="T11" fmla="*/ 0 h 92"/>
                <a:gd name="T12" fmla="*/ 0 w 64"/>
                <a:gd name="T13" fmla="*/ 0 h 92"/>
                <a:gd name="T14" fmla="*/ 0 60000 65536"/>
                <a:gd name="T15" fmla="*/ 0 60000 65536"/>
                <a:gd name="T16" fmla="*/ 0 60000 65536"/>
                <a:gd name="T17" fmla="*/ 0 60000 65536"/>
                <a:gd name="T18" fmla="*/ 0 60000 65536"/>
                <a:gd name="T19" fmla="*/ 0 60000 65536"/>
                <a:gd name="T20" fmla="*/ 0 60000 65536"/>
                <a:gd name="T21" fmla="*/ 0 w 64"/>
                <a:gd name="T22" fmla="*/ 0 h 92"/>
                <a:gd name="T23" fmla="*/ 64 w 64"/>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2">
                  <a:moveTo>
                    <a:pt x="0" y="81"/>
                  </a:moveTo>
                  <a:lnTo>
                    <a:pt x="23" y="0"/>
                  </a:lnTo>
                  <a:lnTo>
                    <a:pt x="64" y="10"/>
                  </a:lnTo>
                  <a:lnTo>
                    <a:pt x="41" y="92"/>
                  </a:lnTo>
                  <a:lnTo>
                    <a:pt x="0" y="81"/>
                  </a:lnTo>
                  <a:close/>
                </a:path>
              </a:pathLst>
            </a:custGeom>
            <a:solidFill>
              <a:schemeClr val="folHlink"/>
            </a:solidFill>
            <a:ln w="9525">
              <a:solidFill>
                <a:schemeClr val="tx1"/>
              </a:solidFill>
              <a:round/>
              <a:headEnd/>
              <a:tailEnd/>
            </a:ln>
          </p:spPr>
          <p:txBody>
            <a:bodyPr/>
            <a:lstStyle/>
            <a:p>
              <a:endParaRPr lang="en-US"/>
            </a:p>
          </p:txBody>
        </p:sp>
        <p:sp>
          <p:nvSpPr>
            <p:cNvPr id="80917" name="Freeform 418"/>
            <p:cNvSpPr>
              <a:spLocks/>
            </p:cNvSpPr>
            <p:nvPr/>
          </p:nvSpPr>
          <p:spPr bwMode="black">
            <a:xfrm>
              <a:off x="2737" y="2381"/>
              <a:ext cx="16" cy="23"/>
            </a:xfrm>
            <a:custGeom>
              <a:avLst/>
              <a:gdLst>
                <a:gd name="T0" fmla="*/ 0 w 61"/>
                <a:gd name="T1" fmla="*/ 0 h 95"/>
                <a:gd name="T2" fmla="*/ 0 w 61"/>
                <a:gd name="T3" fmla="*/ 0 h 95"/>
                <a:gd name="T4" fmla="*/ 0 w 61"/>
                <a:gd name="T5" fmla="*/ 0 h 95"/>
                <a:gd name="T6" fmla="*/ 0 w 61"/>
                <a:gd name="T7" fmla="*/ 0 h 95"/>
                <a:gd name="T8" fmla="*/ 0 w 61"/>
                <a:gd name="T9" fmla="*/ 0 h 95"/>
                <a:gd name="T10" fmla="*/ 0 w 61"/>
                <a:gd name="T11" fmla="*/ 0 h 95"/>
                <a:gd name="T12" fmla="*/ 0 w 61"/>
                <a:gd name="T13" fmla="*/ 0 h 95"/>
                <a:gd name="T14" fmla="*/ 0 60000 65536"/>
                <a:gd name="T15" fmla="*/ 0 60000 65536"/>
                <a:gd name="T16" fmla="*/ 0 60000 65536"/>
                <a:gd name="T17" fmla="*/ 0 60000 65536"/>
                <a:gd name="T18" fmla="*/ 0 60000 65536"/>
                <a:gd name="T19" fmla="*/ 0 60000 65536"/>
                <a:gd name="T20" fmla="*/ 0 60000 65536"/>
                <a:gd name="T21" fmla="*/ 0 w 61"/>
                <a:gd name="T22" fmla="*/ 0 h 95"/>
                <a:gd name="T23" fmla="*/ 61 w 61"/>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5">
                  <a:moveTo>
                    <a:pt x="0" y="85"/>
                  </a:moveTo>
                  <a:lnTo>
                    <a:pt x="20" y="0"/>
                  </a:lnTo>
                  <a:lnTo>
                    <a:pt x="20" y="2"/>
                  </a:lnTo>
                  <a:lnTo>
                    <a:pt x="61" y="9"/>
                  </a:lnTo>
                  <a:lnTo>
                    <a:pt x="61" y="11"/>
                  </a:lnTo>
                  <a:lnTo>
                    <a:pt x="41" y="95"/>
                  </a:lnTo>
                  <a:lnTo>
                    <a:pt x="0" y="85"/>
                  </a:lnTo>
                  <a:close/>
                </a:path>
              </a:pathLst>
            </a:custGeom>
            <a:solidFill>
              <a:schemeClr val="folHlink"/>
            </a:solidFill>
            <a:ln w="9525">
              <a:solidFill>
                <a:schemeClr val="tx1"/>
              </a:solidFill>
              <a:round/>
              <a:headEnd/>
              <a:tailEnd/>
            </a:ln>
          </p:spPr>
          <p:txBody>
            <a:bodyPr/>
            <a:lstStyle/>
            <a:p>
              <a:endParaRPr lang="en-US"/>
            </a:p>
          </p:txBody>
        </p:sp>
        <p:sp>
          <p:nvSpPr>
            <p:cNvPr id="80918" name="Freeform 419"/>
            <p:cNvSpPr>
              <a:spLocks/>
            </p:cNvSpPr>
            <p:nvPr/>
          </p:nvSpPr>
          <p:spPr bwMode="black">
            <a:xfrm>
              <a:off x="2742" y="2360"/>
              <a:ext cx="15" cy="23"/>
            </a:xfrm>
            <a:custGeom>
              <a:avLst/>
              <a:gdLst>
                <a:gd name="T0" fmla="*/ 0 w 59"/>
                <a:gd name="T1" fmla="*/ 0 h 92"/>
                <a:gd name="T2" fmla="*/ 0 w 59"/>
                <a:gd name="T3" fmla="*/ 0 h 92"/>
                <a:gd name="T4" fmla="*/ 0 w 59"/>
                <a:gd name="T5" fmla="*/ 0 h 92"/>
                <a:gd name="T6" fmla="*/ 0 w 59"/>
                <a:gd name="T7" fmla="*/ 0 h 92"/>
                <a:gd name="T8" fmla="*/ 0 w 59"/>
                <a:gd name="T9" fmla="*/ 0 h 92"/>
                <a:gd name="T10" fmla="*/ 0 w 59"/>
                <a:gd name="T11" fmla="*/ 0 h 92"/>
                <a:gd name="T12" fmla="*/ 0 w 59"/>
                <a:gd name="T13" fmla="*/ 0 h 92"/>
                <a:gd name="T14" fmla="*/ 0 60000 65536"/>
                <a:gd name="T15" fmla="*/ 0 60000 65536"/>
                <a:gd name="T16" fmla="*/ 0 60000 65536"/>
                <a:gd name="T17" fmla="*/ 0 60000 65536"/>
                <a:gd name="T18" fmla="*/ 0 60000 65536"/>
                <a:gd name="T19" fmla="*/ 0 60000 65536"/>
                <a:gd name="T20" fmla="*/ 0 60000 65536"/>
                <a:gd name="T21" fmla="*/ 0 w 59"/>
                <a:gd name="T22" fmla="*/ 0 h 92"/>
                <a:gd name="T23" fmla="*/ 59 w 59"/>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92">
                  <a:moveTo>
                    <a:pt x="0" y="85"/>
                  </a:moveTo>
                  <a:lnTo>
                    <a:pt x="18" y="0"/>
                  </a:lnTo>
                  <a:lnTo>
                    <a:pt x="59" y="8"/>
                  </a:lnTo>
                  <a:lnTo>
                    <a:pt x="41" y="92"/>
                  </a:lnTo>
                  <a:lnTo>
                    <a:pt x="0" y="85"/>
                  </a:lnTo>
                  <a:close/>
                </a:path>
              </a:pathLst>
            </a:custGeom>
            <a:solidFill>
              <a:schemeClr val="folHlink"/>
            </a:solidFill>
            <a:ln w="9525">
              <a:solidFill>
                <a:schemeClr val="tx1"/>
              </a:solidFill>
              <a:round/>
              <a:headEnd/>
              <a:tailEnd/>
            </a:ln>
          </p:spPr>
          <p:txBody>
            <a:bodyPr/>
            <a:lstStyle/>
            <a:p>
              <a:endParaRPr lang="en-US"/>
            </a:p>
          </p:txBody>
        </p:sp>
        <p:sp>
          <p:nvSpPr>
            <p:cNvPr id="80919" name="Freeform 420"/>
            <p:cNvSpPr>
              <a:spLocks/>
            </p:cNvSpPr>
            <p:nvPr/>
          </p:nvSpPr>
          <p:spPr bwMode="black">
            <a:xfrm>
              <a:off x="2747" y="2339"/>
              <a:ext cx="14" cy="23"/>
            </a:xfrm>
            <a:custGeom>
              <a:avLst/>
              <a:gdLst>
                <a:gd name="T0" fmla="*/ 0 w 56"/>
                <a:gd name="T1" fmla="*/ 0 h 92"/>
                <a:gd name="T2" fmla="*/ 0 w 56"/>
                <a:gd name="T3" fmla="*/ 0 h 92"/>
                <a:gd name="T4" fmla="*/ 0 w 56"/>
                <a:gd name="T5" fmla="*/ 0 h 92"/>
                <a:gd name="T6" fmla="*/ 0 w 56"/>
                <a:gd name="T7" fmla="*/ 0 h 92"/>
                <a:gd name="T8" fmla="*/ 0 w 56"/>
                <a:gd name="T9" fmla="*/ 0 h 92"/>
                <a:gd name="T10" fmla="*/ 0 w 56"/>
                <a:gd name="T11" fmla="*/ 0 h 92"/>
                <a:gd name="T12" fmla="*/ 0 w 56"/>
                <a:gd name="T13" fmla="*/ 0 h 92"/>
                <a:gd name="T14" fmla="*/ 0 60000 65536"/>
                <a:gd name="T15" fmla="*/ 0 60000 65536"/>
                <a:gd name="T16" fmla="*/ 0 60000 65536"/>
                <a:gd name="T17" fmla="*/ 0 60000 65536"/>
                <a:gd name="T18" fmla="*/ 0 60000 65536"/>
                <a:gd name="T19" fmla="*/ 0 60000 65536"/>
                <a:gd name="T20" fmla="*/ 0 60000 65536"/>
                <a:gd name="T21" fmla="*/ 0 w 56"/>
                <a:gd name="T22" fmla="*/ 0 h 92"/>
                <a:gd name="T23" fmla="*/ 56 w 56"/>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2">
                  <a:moveTo>
                    <a:pt x="0" y="84"/>
                  </a:moveTo>
                  <a:lnTo>
                    <a:pt x="15" y="0"/>
                  </a:lnTo>
                  <a:lnTo>
                    <a:pt x="15" y="1"/>
                  </a:lnTo>
                  <a:lnTo>
                    <a:pt x="56" y="6"/>
                  </a:lnTo>
                  <a:lnTo>
                    <a:pt x="56" y="8"/>
                  </a:lnTo>
                  <a:lnTo>
                    <a:pt x="41" y="92"/>
                  </a:lnTo>
                  <a:lnTo>
                    <a:pt x="0" y="84"/>
                  </a:lnTo>
                  <a:close/>
                </a:path>
              </a:pathLst>
            </a:custGeom>
            <a:solidFill>
              <a:schemeClr val="folHlink"/>
            </a:solidFill>
            <a:ln w="9525">
              <a:solidFill>
                <a:schemeClr val="tx1"/>
              </a:solidFill>
              <a:round/>
              <a:headEnd/>
              <a:tailEnd/>
            </a:ln>
          </p:spPr>
          <p:txBody>
            <a:bodyPr/>
            <a:lstStyle/>
            <a:p>
              <a:endParaRPr lang="en-US"/>
            </a:p>
          </p:txBody>
        </p:sp>
        <p:sp>
          <p:nvSpPr>
            <p:cNvPr id="80920" name="Freeform 421"/>
            <p:cNvSpPr>
              <a:spLocks/>
            </p:cNvSpPr>
            <p:nvPr/>
          </p:nvSpPr>
          <p:spPr bwMode="black">
            <a:xfrm>
              <a:off x="2751" y="2318"/>
              <a:ext cx="13" cy="22"/>
            </a:xfrm>
            <a:custGeom>
              <a:avLst/>
              <a:gdLst>
                <a:gd name="T0" fmla="*/ 0 w 54"/>
                <a:gd name="T1" fmla="*/ 0 h 89"/>
                <a:gd name="T2" fmla="*/ 0 w 54"/>
                <a:gd name="T3" fmla="*/ 0 h 89"/>
                <a:gd name="T4" fmla="*/ 0 w 54"/>
                <a:gd name="T5" fmla="*/ 0 h 89"/>
                <a:gd name="T6" fmla="*/ 0 w 54"/>
                <a:gd name="T7" fmla="*/ 0 h 89"/>
                <a:gd name="T8" fmla="*/ 0 w 54"/>
                <a:gd name="T9" fmla="*/ 0 h 89"/>
                <a:gd name="T10" fmla="*/ 0 w 54"/>
                <a:gd name="T11" fmla="*/ 0 h 89"/>
                <a:gd name="T12" fmla="*/ 0 w 54"/>
                <a:gd name="T13" fmla="*/ 0 h 89"/>
                <a:gd name="T14" fmla="*/ 0 60000 65536"/>
                <a:gd name="T15" fmla="*/ 0 60000 65536"/>
                <a:gd name="T16" fmla="*/ 0 60000 65536"/>
                <a:gd name="T17" fmla="*/ 0 60000 65536"/>
                <a:gd name="T18" fmla="*/ 0 60000 65536"/>
                <a:gd name="T19" fmla="*/ 0 60000 65536"/>
                <a:gd name="T20" fmla="*/ 0 60000 65536"/>
                <a:gd name="T21" fmla="*/ 0 w 54"/>
                <a:gd name="T22" fmla="*/ 0 h 89"/>
                <a:gd name="T23" fmla="*/ 54 w 54"/>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89">
                  <a:moveTo>
                    <a:pt x="0" y="84"/>
                  </a:moveTo>
                  <a:lnTo>
                    <a:pt x="13" y="0"/>
                  </a:lnTo>
                  <a:lnTo>
                    <a:pt x="54" y="5"/>
                  </a:lnTo>
                  <a:lnTo>
                    <a:pt x="41" y="89"/>
                  </a:lnTo>
                  <a:lnTo>
                    <a:pt x="0" y="84"/>
                  </a:lnTo>
                  <a:close/>
                </a:path>
              </a:pathLst>
            </a:custGeom>
            <a:solidFill>
              <a:schemeClr val="folHlink"/>
            </a:solidFill>
            <a:ln w="9525">
              <a:solidFill>
                <a:schemeClr val="tx1"/>
              </a:solidFill>
              <a:round/>
              <a:headEnd/>
              <a:tailEnd/>
            </a:ln>
          </p:spPr>
          <p:txBody>
            <a:bodyPr/>
            <a:lstStyle/>
            <a:p>
              <a:endParaRPr lang="en-US"/>
            </a:p>
          </p:txBody>
        </p:sp>
        <p:sp>
          <p:nvSpPr>
            <p:cNvPr id="80921" name="Freeform 422"/>
            <p:cNvSpPr>
              <a:spLocks/>
            </p:cNvSpPr>
            <p:nvPr/>
          </p:nvSpPr>
          <p:spPr bwMode="black">
            <a:xfrm>
              <a:off x="2754" y="2297"/>
              <a:ext cx="12" cy="22"/>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60000 65536"/>
                <a:gd name="T15" fmla="*/ 0 60000 65536"/>
                <a:gd name="T16" fmla="*/ 0 60000 65536"/>
                <a:gd name="T17" fmla="*/ 0 60000 65536"/>
                <a:gd name="T18" fmla="*/ 0 60000 65536"/>
                <a:gd name="T19" fmla="*/ 0 60000 65536"/>
                <a:gd name="T20" fmla="*/ 0 60000 65536"/>
                <a:gd name="T21" fmla="*/ 0 w 51"/>
                <a:gd name="T22" fmla="*/ 0 h 91"/>
                <a:gd name="T23" fmla="*/ 51 w 51"/>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1">
                  <a:moveTo>
                    <a:pt x="0" y="86"/>
                  </a:moveTo>
                  <a:lnTo>
                    <a:pt x="10" y="0"/>
                  </a:lnTo>
                  <a:lnTo>
                    <a:pt x="10" y="2"/>
                  </a:lnTo>
                  <a:lnTo>
                    <a:pt x="51" y="4"/>
                  </a:lnTo>
                  <a:lnTo>
                    <a:pt x="51" y="5"/>
                  </a:lnTo>
                  <a:lnTo>
                    <a:pt x="41" y="91"/>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22" name="Freeform 423"/>
            <p:cNvSpPr>
              <a:spLocks/>
            </p:cNvSpPr>
            <p:nvPr/>
          </p:nvSpPr>
          <p:spPr bwMode="black">
            <a:xfrm>
              <a:off x="2756" y="2275"/>
              <a:ext cx="12" cy="23"/>
            </a:xfrm>
            <a:custGeom>
              <a:avLst/>
              <a:gdLst>
                <a:gd name="T0" fmla="*/ 0 w 49"/>
                <a:gd name="T1" fmla="*/ 0 h 88"/>
                <a:gd name="T2" fmla="*/ 0 w 49"/>
                <a:gd name="T3" fmla="*/ 0 h 88"/>
                <a:gd name="T4" fmla="*/ 0 w 49"/>
                <a:gd name="T5" fmla="*/ 0 h 88"/>
                <a:gd name="T6" fmla="*/ 0 w 49"/>
                <a:gd name="T7" fmla="*/ 0 h 88"/>
                <a:gd name="T8" fmla="*/ 0 w 49"/>
                <a:gd name="T9" fmla="*/ 0 h 88"/>
                <a:gd name="T10" fmla="*/ 0 w 49"/>
                <a:gd name="T11" fmla="*/ 0 h 88"/>
                <a:gd name="T12" fmla="*/ 0 w 49"/>
                <a:gd name="T13" fmla="*/ 0 h 88"/>
                <a:gd name="T14" fmla="*/ 0 60000 65536"/>
                <a:gd name="T15" fmla="*/ 0 60000 65536"/>
                <a:gd name="T16" fmla="*/ 0 60000 65536"/>
                <a:gd name="T17" fmla="*/ 0 60000 65536"/>
                <a:gd name="T18" fmla="*/ 0 60000 65536"/>
                <a:gd name="T19" fmla="*/ 0 60000 65536"/>
                <a:gd name="T20" fmla="*/ 0 60000 65536"/>
                <a:gd name="T21" fmla="*/ 0 w 49"/>
                <a:gd name="T22" fmla="*/ 0 h 88"/>
                <a:gd name="T23" fmla="*/ 49 w 49"/>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88">
                  <a:moveTo>
                    <a:pt x="0" y="86"/>
                  </a:moveTo>
                  <a:lnTo>
                    <a:pt x="8" y="0"/>
                  </a:lnTo>
                  <a:lnTo>
                    <a:pt x="49" y="2"/>
                  </a:lnTo>
                  <a:lnTo>
                    <a:pt x="41" y="88"/>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23" name="Freeform 424"/>
            <p:cNvSpPr>
              <a:spLocks/>
            </p:cNvSpPr>
            <p:nvPr/>
          </p:nvSpPr>
          <p:spPr bwMode="black">
            <a:xfrm>
              <a:off x="2758" y="2254"/>
              <a:ext cx="12" cy="22"/>
            </a:xfrm>
            <a:custGeom>
              <a:avLst/>
              <a:gdLst>
                <a:gd name="T0" fmla="*/ 0 w 46"/>
                <a:gd name="T1" fmla="*/ 0 h 88"/>
                <a:gd name="T2" fmla="*/ 0 w 46"/>
                <a:gd name="T3" fmla="*/ 0 h 88"/>
                <a:gd name="T4" fmla="*/ 0 w 46"/>
                <a:gd name="T5" fmla="*/ 0 h 88"/>
                <a:gd name="T6" fmla="*/ 0 w 46"/>
                <a:gd name="T7" fmla="*/ 0 h 88"/>
                <a:gd name="T8" fmla="*/ 0 w 46"/>
                <a:gd name="T9" fmla="*/ 0 h 88"/>
                <a:gd name="T10" fmla="*/ 0 w 46"/>
                <a:gd name="T11" fmla="*/ 0 h 88"/>
                <a:gd name="T12" fmla="*/ 0 w 46"/>
                <a:gd name="T13" fmla="*/ 0 h 88"/>
                <a:gd name="T14" fmla="*/ 0 60000 65536"/>
                <a:gd name="T15" fmla="*/ 0 60000 65536"/>
                <a:gd name="T16" fmla="*/ 0 60000 65536"/>
                <a:gd name="T17" fmla="*/ 0 60000 65536"/>
                <a:gd name="T18" fmla="*/ 0 60000 65536"/>
                <a:gd name="T19" fmla="*/ 0 60000 65536"/>
                <a:gd name="T20" fmla="*/ 0 60000 65536"/>
                <a:gd name="T21" fmla="*/ 0 w 46"/>
                <a:gd name="T22" fmla="*/ 0 h 88"/>
                <a:gd name="T23" fmla="*/ 46 w 46"/>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88">
                  <a:moveTo>
                    <a:pt x="0" y="86"/>
                  </a:moveTo>
                  <a:lnTo>
                    <a:pt x="5" y="0"/>
                  </a:lnTo>
                  <a:lnTo>
                    <a:pt x="5" y="2"/>
                  </a:lnTo>
                  <a:lnTo>
                    <a:pt x="46" y="2"/>
                  </a:lnTo>
                  <a:lnTo>
                    <a:pt x="46" y="3"/>
                  </a:lnTo>
                  <a:lnTo>
                    <a:pt x="41" y="88"/>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24" name="Freeform 425"/>
            <p:cNvSpPr>
              <a:spLocks/>
            </p:cNvSpPr>
            <p:nvPr/>
          </p:nvSpPr>
          <p:spPr bwMode="black">
            <a:xfrm>
              <a:off x="2760" y="2233"/>
              <a:ext cx="10" cy="21"/>
            </a:xfrm>
            <a:custGeom>
              <a:avLst/>
              <a:gdLst>
                <a:gd name="T0" fmla="*/ 0 w 43"/>
                <a:gd name="T1" fmla="*/ 0 h 87"/>
                <a:gd name="T2" fmla="*/ 0 w 43"/>
                <a:gd name="T3" fmla="*/ 0 h 87"/>
                <a:gd name="T4" fmla="*/ 0 w 43"/>
                <a:gd name="T5" fmla="*/ 0 h 87"/>
                <a:gd name="T6" fmla="*/ 0 w 43"/>
                <a:gd name="T7" fmla="*/ 0 h 87"/>
                <a:gd name="T8" fmla="*/ 0 w 43"/>
                <a:gd name="T9" fmla="*/ 0 h 87"/>
                <a:gd name="T10" fmla="*/ 0 w 43"/>
                <a:gd name="T11" fmla="*/ 0 h 87"/>
                <a:gd name="T12" fmla="*/ 0 w 43"/>
                <a:gd name="T13" fmla="*/ 0 h 87"/>
                <a:gd name="T14" fmla="*/ 0 60000 65536"/>
                <a:gd name="T15" fmla="*/ 0 60000 65536"/>
                <a:gd name="T16" fmla="*/ 0 60000 65536"/>
                <a:gd name="T17" fmla="*/ 0 60000 65536"/>
                <a:gd name="T18" fmla="*/ 0 60000 65536"/>
                <a:gd name="T19" fmla="*/ 0 60000 65536"/>
                <a:gd name="T20" fmla="*/ 0 60000 65536"/>
                <a:gd name="T21" fmla="*/ 0 w 43"/>
                <a:gd name="T22" fmla="*/ 0 h 87"/>
                <a:gd name="T23" fmla="*/ 43 w 4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7">
                  <a:moveTo>
                    <a:pt x="0" y="87"/>
                  </a:moveTo>
                  <a:lnTo>
                    <a:pt x="3" y="0"/>
                  </a:lnTo>
                  <a:lnTo>
                    <a:pt x="43" y="0"/>
                  </a:lnTo>
                  <a:lnTo>
                    <a:pt x="41" y="87"/>
                  </a:lnTo>
                  <a:lnTo>
                    <a:pt x="0" y="87"/>
                  </a:lnTo>
                  <a:close/>
                </a:path>
              </a:pathLst>
            </a:custGeom>
            <a:solidFill>
              <a:schemeClr val="folHlink"/>
            </a:solidFill>
            <a:ln w="9525">
              <a:solidFill>
                <a:schemeClr val="tx1"/>
              </a:solidFill>
              <a:round/>
              <a:headEnd/>
              <a:tailEnd/>
            </a:ln>
          </p:spPr>
          <p:txBody>
            <a:bodyPr/>
            <a:lstStyle/>
            <a:p>
              <a:endParaRPr lang="en-US"/>
            </a:p>
          </p:txBody>
        </p:sp>
        <p:sp>
          <p:nvSpPr>
            <p:cNvPr id="80925" name="Freeform 426"/>
            <p:cNvSpPr>
              <a:spLocks/>
            </p:cNvSpPr>
            <p:nvPr/>
          </p:nvSpPr>
          <p:spPr bwMode="black">
            <a:xfrm>
              <a:off x="2760" y="2211"/>
              <a:ext cx="10" cy="22"/>
            </a:xfrm>
            <a:custGeom>
              <a:avLst/>
              <a:gdLst>
                <a:gd name="T0" fmla="*/ 0 w 40"/>
                <a:gd name="T1" fmla="*/ 0 h 86"/>
                <a:gd name="T2" fmla="*/ 0 w 40"/>
                <a:gd name="T3" fmla="*/ 0 h 86"/>
                <a:gd name="T4" fmla="*/ 0 w 40"/>
                <a:gd name="T5" fmla="*/ 0 h 86"/>
                <a:gd name="T6" fmla="*/ 0 w 40"/>
                <a:gd name="T7" fmla="*/ 0 h 86"/>
                <a:gd name="T8" fmla="*/ 0 w 40"/>
                <a:gd name="T9" fmla="*/ 0 h 86"/>
                <a:gd name="T10" fmla="*/ 0 w 40"/>
                <a:gd name="T11" fmla="*/ 0 h 86"/>
                <a:gd name="T12" fmla="*/ 0 w 40"/>
                <a:gd name="T13" fmla="*/ 0 h 86"/>
                <a:gd name="T14" fmla="*/ 0 60000 65536"/>
                <a:gd name="T15" fmla="*/ 0 60000 65536"/>
                <a:gd name="T16" fmla="*/ 0 60000 65536"/>
                <a:gd name="T17" fmla="*/ 0 60000 65536"/>
                <a:gd name="T18" fmla="*/ 0 60000 65536"/>
                <a:gd name="T19" fmla="*/ 0 60000 65536"/>
                <a:gd name="T20" fmla="*/ 0 60000 65536"/>
                <a:gd name="T21" fmla="*/ 0 w 40"/>
                <a:gd name="T22" fmla="*/ 0 h 86"/>
                <a:gd name="T23" fmla="*/ 40 w 40"/>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86">
                  <a:moveTo>
                    <a:pt x="0" y="86"/>
                  </a:moveTo>
                  <a:lnTo>
                    <a:pt x="0" y="0"/>
                  </a:lnTo>
                  <a:lnTo>
                    <a:pt x="40" y="0"/>
                  </a:lnTo>
                  <a:lnTo>
                    <a:pt x="40" y="86"/>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26" name="Freeform 427"/>
            <p:cNvSpPr>
              <a:spLocks/>
            </p:cNvSpPr>
            <p:nvPr/>
          </p:nvSpPr>
          <p:spPr bwMode="black">
            <a:xfrm>
              <a:off x="2760" y="2190"/>
              <a:ext cx="10" cy="21"/>
            </a:xfrm>
            <a:custGeom>
              <a:avLst/>
              <a:gdLst>
                <a:gd name="T0" fmla="*/ 0 w 43"/>
                <a:gd name="T1" fmla="*/ 0 h 87"/>
                <a:gd name="T2" fmla="*/ 0 w 43"/>
                <a:gd name="T3" fmla="*/ 0 h 87"/>
                <a:gd name="T4" fmla="*/ 0 w 43"/>
                <a:gd name="T5" fmla="*/ 0 h 87"/>
                <a:gd name="T6" fmla="*/ 0 w 43"/>
                <a:gd name="T7" fmla="*/ 0 h 87"/>
                <a:gd name="T8" fmla="*/ 0 w 43"/>
                <a:gd name="T9" fmla="*/ 0 h 87"/>
                <a:gd name="T10" fmla="*/ 0 w 43"/>
                <a:gd name="T11" fmla="*/ 0 h 87"/>
                <a:gd name="T12" fmla="*/ 0 w 43"/>
                <a:gd name="T13" fmla="*/ 0 h 87"/>
                <a:gd name="T14" fmla="*/ 0 60000 65536"/>
                <a:gd name="T15" fmla="*/ 0 60000 65536"/>
                <a:gd name="T16" fmla="*/ 0 60000 65536"/>
                <a:gd name="T17" fmla="*/ 0 60000 65536"/>
                <a:gd name="T18" fmla="*/ 0 60000 65536"/>
                <a:gd name="T19" fmla="*/ 0 60000 65536"/>
                <a:gd name="T20" fmla="*/ 0 60000 65536"/>
                <a:gd name="T21" fmla="*/ 0 w 43"/>
                <a:gd name="T22" fmla="*/ 0 h 87"/>
                <a:gd name="T23" fmla="*/ 43 w 4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7">
                  <a:moveTo>
                    <a:pt x="3" y="87"/>
                  </a:moveTo>
                  <a:lnTo>
                    <a:pt x="0" y="1"/>
                  </a:lnTo>
                  <a:lnTo>
                    <a:pt x="0" y="3"/>
                  </a:lnTo>
                  <a:lnTo>
                    <a:pt x="41" y="0"/>
                  </a:lnTo>
                  <a:lnTo>
                    <a:pt x="41" y="1"/>
                  </a:lnTo>
                  <a:lnTo>
                    <a:pt x="43" y="87"/>
                  </a:lnTo>
                  <a:lnTo>
                    <a:pt x="3" y="87"/>
                  </a:lnTo>
                  <a:close/>
                </a:path>
              </a:pathLst>
            </a:custGeom>
            <a:solidFill>
              <a:schemeClr val="folHlink"/>
            </a:solidFill>
            <a:ln w="9525">
              <a:solidFill>
                <a:schemeClr val="tx1"/>
              </a:solidFill>
              <a:round/>
              <a:headEnd/>
              <a:tailEnd/>
            </a:ln>
          </p:spPr>
          <p:txBody>
            <a:bodyPr/>
            <a:lstStyle/>
            <a:p>
              <a:endParaRPr lang="en-US"/>
            </a:p>
          </p:txBody>
        </p:sp>
        <p:sp>
          <p:nvSpPr>
            <p:cNvPr id="80927" name="Freeform 428"/>
            <p:cNvSpPr>
              <a:spLocks/>
            </p:cNvSpPr>
            <p:nvPr/>
          </p:nvSpPr>
          <p:spPr bwMode="black">
            <a:xfrm>
              <a:off x="2758" y="2168"/>
              <a:ext cx="12" cy="22"/>
            </a:xfrm>
            <a:custGeom>
              <a:avLst/>
              <a:gdLst>
                <a:gd name="T0" fmla="*/ 0 w 46"/>
                <a:gd name="T1" fmla="*/ 0 h 88"/>
                <a:gd name="T2" fmla="*/ 0 w 46"/>
                <a:gd name="T3" fmla="*/ 0 h 88"/>
                <a:gd name="T4" fmla="*/ 0 w 46"/>
                <a:gd name="T5" fmla="*/ 0 h 88"/>
                <a:gd name="T6" fmla="*/ 0 w 46"/>
                <a:gd name="T7" fmla="*/ 0 h 88"/>
                <a:gd name="T8" fmla="*/ 0 w 46"/>
                <a:gd name="T9" fmla="*/ 0 h 88"/>
                <a:gd name="T10" fmla="*/ 0 w 46"/>
                <a:gd name="T11" fmla="*/ 0 h 88"/>
                <a:gd name="T12" fmla="*/ 0 w 46"/>
                <a:gd name="T13" fmla="*/ 0 h 88"/>
                <a:gd name="T14" fmla="*/ 0 60000 65536"/>
                <a:gd name="T15" fmla="*/ 0 60000 65536"/>
                <a:gd name="T16" fmla="*/ 0 60000 65536"/>
                <a:gd name="T17" fmla="*/ 0 60000 65536"/>
                <a:gd name="T18" fmla="*/ 0 60000 65536"/>
                <a:gd name="T19" fmla="*/ 0 60000 65536"/>
                <a:gd name="T20" fmla="*/ 0 60000 65536"/>
                <a:gd name="T21" fmla="*/ 0 w 46"/>
                <a:gd name="T22" fmla="*/ 0 h 88"/>
                <a:gd name="T23" fmla="*/ 46 w 46"/>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88">
                  <a:moveTo>
                    <a:pt x="5" y="88"/>
                  </a:moveTo>
                  <a:lnTo>
                    <a:pt x="0" y="2"/>
                  </a:lnTo>
                  <a:lnTo>
                    <a:pt x="41" y="0"/>
                  </a:lnTo>
                  <a:lnTo>
                    <a:pt x="46" y="85"/>
                  </a:lnTo>
                  <a:lnTo>
                    <a:pt x="5" y="88"/>
                  </a:lnTo>
                  <a:close/>
                </a:path>
              </a:pathLst>
            </a:custGeom>
            <a:solidFill>
              <a:schemeClr val="folHlink"/>
            </a:solidFill>
            <a:ln w="9525">
              <a:solidFill>
                <a:schemeClr val="tx1"/>
              </a:solidFill>
              <a:round/>
              <a:headEnd/>
              <a:tailEnd/>
            </a:ln>
          </p:spPr>
          <p:txBody>
            <a:bodyPr/>
            <a:lstStyle/>
            <a:p>
              <a:endParaRPr lang="en-US"/>
            </a:p>
          </p:txBody>
        </p:sp>
        <p:sp>
          <p:nvSpPr>
            <p:cNvPr id="80928" name="Freeform 429"/>
            <p:cNvSpPr>
              <a:spLocks/>
            </p:cNvSpPr>
            <p:nvPr/>
          </p:nvSpPr>
          <p:spPr bwMode="black">
            <a:xfrm>
              <a:off x="2756" y="2146"/>
              <a:ext cx="12" cy="23"/>
            </a:xfrm>
            <a:custGeom>
              <a:avLst/>
              <a:gdLst>
                <a:gd name="T0" fmla="*/ 0 w 49"/>
                <a:gd name="T1" fmla="*/ 0 h 89"/>
                <a:gd name="T2" fmla="*/ 0 w 49"/>
                <a:gd name="T3" fmla="*/ 0 h 89"/>
                <a:gd name="T4" fmla="*/ 0 w 49"/>
                <a:gd name="T5" fmla="*/ 0 h 89"/>
                <a:gd name="T6" fmla="*/ 0 w 49"/>
                <a:gd name="T7" fmla="*/ 0 h 89"/>
                <a:gd name="T8" fmla="*/ 0 w 49"/>
                <a:gd name="T9" fmla="*/ 0 h 89"/>
                <a:gd name="T10" fmla="*/ 0 w 49"/>
                <a:gd name="T11" fmla="*/ 0 h 89"/>
                <a:gd name="T12" fmla="*/ 0 w 49"/>
                <a:gd name="T13" fmla="*/ 0 h 89"/>
                <a:gd name="T14" fmla="*/ 0 60000 65536"/>
                <a:gd name="T15" fmla="*/ 0 60000 65536"/>
                <a:gd name="T16" fmla="*/ 0 60000 65536"/>
                <a:gd name="T17" fmla="*/ 0 60000 65536"/>
                <a:gd name="T18" fmla="*/ 0 60000 65536"/>
                <a:gd name="T19" fmla="*/ 0 60000 65536"/>
                <a:gd name="T20" fmla="*/ 0 60000 65536"/>
                <a:gd name="T21" fmla="*/ 0 w 49"/>
                <a:gd name="T22" fmla="*/ 0 h 89"/>
                <a:gd name="T23" fmla="*/ 49 w 49"/>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89">
                  <a:moveTo>
                    <a:pt x="8" y="89"/>
                  </a:moveTo>
                  <a:lnTo>
                    <a:pt x="0" y="3"/>
                  </a:lnTo>
                  <a:lnTo>
                    <a:pt x="0" y="5"/>
                  </a:lnTo>
                  <a:lnTo>
                    <a:pt x="41" y="0"/>
                  </a:lnTo>
                  <a:lnTo>
                    <a:pt x="41" y="1"/>
                  </a:lnTo>
                  <a:lnTo>
                    <a:pt x="49" y="87"/>
                  </a:lnTo>
                  <a:lnTo>
                    <a:pt x="8" y="89"/>
                  </a:lnTo>
                  <a:close/>
                </a:path>
              </a:pathLst>
            </a:custGeom>
            <a:solidFill>
              <a:schemeClr val="folHlink"/>
            </a:solidFill>
            <a:ln w="9525">
              <a:solidFill>
                <a:schemeClr val="tx1"/>
              </a:solidFill>
              <a:round/>
              <a:headEnd/>
              <a:tailEnd/>
            </a:ln>
          </p:spPr>
          <p:txBody>
            <a:bodyPr/>
            <a:lstStyle/>
            <a:p>
              <a:endParaRPr lang="en-US"/>
            </a:p>
          </p:txBody>
        </p:sp>
        <p:sp>
          <p:nvSpPr>
            <p:cNvPr id="80929" name="Freeform 430"/>
            <p:cNvSpPr>
              <a:spLocks/>
            </p:cNvSpPr>
            <p:nvPr/>
          </p:nvSpPr>
          <p:spPr bwMode="black">
            <a:xfrm>
              <a:off x="2754" y="2125"/>
              <a:ext cx="12" cy="23"/>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60000 65536"/>
                <a:gd name="T15" fmla="*/ 0 60000 65536"/>
                <a:gd name="T16" fmla="*/ 0 60000 65536"/>
                <a:gd name="T17" fmla="*/ 0 60000 65536"/>
                <a:gd name="T18" fmla="*/ 0 60000 65536"/>
                <a:gd name="T19" fmla="*/ 0 60000 65536"/>
                <a:gd name="T20" fmla="*/ 0 60000 65536"/>
                <a:gd name="T21" fmla="*/ 0 w 51"/>
                <a:gd name="T22" fmla="*/ 0 h 91"/>
                <a:gd name="T23" fmla="*/ 51 w 51"/>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1">
                  <a:moveTo>
                    <a:pt x="10" y="91"/>
                  </a:moveTo>
                  <a:lnTo>
                    <a:pt x="0" y="5"/>
                  </a:lnTo>
                  <a:lnTo>
                    <a:pt x="41" y="0"/>
                  </a:lnTo>
                  <a:lnTo>
                    <a:pt x="51" y="86"/>
                  </a:lnTo>
                  <a:lnTo>
                    <a:pt x="10" y="91"/>
                  </a:lnTo>
                  <a:close/>
                </a:path>
              </a:pathLst>
            </a:custGeom>
            <a:solidFill>
              <a:schemeClr val="folHlink"/>
            </a:solidFill>
            <a:ln w="9525">
              <a:solidFill>
                <a:schemeClr val="tx1"/>
              </a:solidFill>
              <a:round/>
              <a:headEnd/>
              <a:tailEnd/>
            </a:ln>
          </p:spPr>
          <p:txBody>
            <a:bodyPr/>
            <a:lstStyle/>
            <a:p>
              <a:endParaRPr lang="en-US"/>
            </a:p>
          </p:txBody>
        </p:sp>
        <p:sp>
          <p:nvSpPr>
            <p:cNvPr id="80930" name="Freeform 431"/>
            <p:cNvSpPr>
              <a:spLocks/>
            </p:cNvSpPr>
            <p:nvPr/>
          </p:nvSpPr>
          <p:spPr bwMode="black">
            <a:xfrm>
              <a:off x="2751" y="2103"/>
              <a:ext cx="13" cy="23"/>
            </a:xfrm>
            <a:custGeom>
              <a:avLst/>
              <a:gdLst>
                <a:gd name="T0" fmla="*/ 0 w 54"/>
                <a:gd name="T1" fmla="*/ 0 h 92"/>
                <a:gd name="T2" fmla="*/ 0 w 54"/>
                <a:gd name="T3" fmla="*/ 0 h 92"/>
                <a:gd name="T4" fmla="*/ 0 w 54"/>
                <a:gd name="T5" fmla="*/ 0 h 92"/>
                <a:gd name="T6" fmla="*/ 0 w 54"/>
                <a:gd name="T7" fmla="*/ 0 h 92"/>
                <a:gd name="T8" fmla="*/ 0 w 54"/>
                <a:gd name="T9" fmla="*/ 0 h 92"/>
                <a:gd name="T10" fmla="*/ 0 w 54"/>
                <a:gd name="T11" fmla="*/ 0 h 92"/>
                <a:gd name="T12" fmla="*/ 0 w 54"/>
                <a:gd name="T13" fmla="*/ 0 h 92"/>
                <a:gd name="T14" fmla="*/ 0 60000 65536"/>
                <a:gd name="T15" fmla="*/ 0 60000 65536"/>
                <a:gd name="T16" fmla="*/ 0 60000 65536"/>
                <a:gd name="T17" fmla="*/ 0 60000 65536"/>
                <a:gd name="T18" fmla="*/ 0 60000 65536"/>
                <a:gd name="T19" fmla="*/ 0 60000 65536"/>
                <a:gd name="T20" fmla="*/ 0 60000 65536"/>
                <a:gd name="T21" fmla="*/ 0 w 54"/>
                <a:gd name="T22" fmla="*/ 0 h 92"/>
                <a:gd name="T23" fmla="*/ 54 w 54"/>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92">
                  <a:moveTo>
                    <a:pt x="13" y="92"/>
                  </a:moveTo>
                  <a:lnTo>
                    <a:pt x="0" y="6"/>
                  </a:lnTo>
                  <a:lnTo>
                    <a:pt x="0" y="8"/>
                  </a:lnTo>
                  <a:lnTo>
                    <a:pt x="41" y="0"/>
                  </a:lnTo>
                  <a:lnTo>
                    <a:pt x="41" y="1"/>
                  </a:lnTo>
                  <a:lnTo>
                    <a:pt x="54" y="87"/>
                  </a:lnTo>
                  <a:lnTo>
                    <a:pt x="13" y="92"/>
                  </a:lnTo>
                  <a:close/>
                </a:path>
              </a:pathLst>
            </a:custGeom>
            <a:solidFill>
              <a:schemeClr val="folHlink"/>
            </a:solidFill>
            <a:ln w="9525">
              <a:solidFill>
                <a:schemeClr val="tx1"/>
              </a:solidFill>
              <a:round/>
              <a:headEnd/>
              <a:tailEnd/>
            </a:ln>
          </p:spPr>
          <p:txBody>
            <a:bodyPr/>
            <a:lstStyle/>
            <a:p>
              <a:endParaRPr lang="en-US"/>
            </a:p>
          </p:txBody>
        </p:sp>
        <p:sp>
          <p:nvSpPr>
            <p:cNvPr id="80931" name="Freeform 432"/>
            <p:cNvSpPr>
              <a:spLocks/>
            </p:cNvSpPr>
            <p:nvPr/>
          </p:nvSpPr>
          <p:spPr bwMode="black">
            <a:xfrm>
              <a:off x="2747" y="2082"/>
              <a:ext cx="14" cy="23"/>
            </a:xfrm>
            <a:custGeom>
              <a:avLst/>
              <a:gdLst>
                <a:gd name="T0" fmla="*/ 0 w 56"/>
                <a:gd name="T1" fmla="*/ 0 h 92"/>
                <a:gd name="T2" fmla="*/ 0 w 56"/>
                <a:gd name="T3" fmla="*/ 0 h 92"/>
                <a:gd name="T4" fmla="*/ 0 w 56"/>
                <a:gd name="T5" fmla="*/ 0 h 92"/>
                <a:gd name="T6" fmla="*/ 0 w 56"/>
                <a:gd name="T7" fmla="*/ 0 h 92"/>
                <a:gd name="T8" fmla="*/ 0 w 56"/>
                <a:gd name="T9" fmla="*/ 0 h 92"/>
                <a:gd name="T10" fmla="*/ 0 w 56"/>
                <a:gd name="T11" fmla="*/ 0 h 92"/>
                <a:gd name="T12" fmla="*/ 0 w 56"/>
                <a:gd name="T13" fmla="*/ 0 h 92"/>
                <a:gd name="T14" fmla="*/ 0 60000 65536"/>
                <a:gd name="T15" fmla="*/ 0 60000 65536"/>
                <a:gd name="T16" fmla="*/ 0 60000 65536"/>
                <a:gd name="T17" fmla="*/ 0 60000 65536"/>
                <a:gd name="T18" fmla="*/ 0 60000 65536"/>
                <a:gd name="T19" fmla="*/ 0 60000 65536"/>
                <a:gd name="T20" fmla="*/ 0 60000 65536"/>
                <a:gd name="T21" fmla="*/ 0 w 56"/>
                <a:gd name="T22" fmla="*/ 0 h 92"/>
                <a:gd name="T23" fmla="*/ 56 w 56"/>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2">
                  <a:moveTo>
                    <a:pt x="15" y="92"/>
                  </a:moveTo>
                  <a:lnTo>
                    <a:pt x="0" y="7"/>
                  </a:lnTo>
                  <a:lnTo>
                    <a:pt x="41" y="0"/>
                  </a:lnTo>
                  <a:lnTo>
                    <a:pt x="56" y="84"/>
                  </a:lnTo>
                  <a:lnTo>
                    <a:pt x="15" y="92"/>
                  </a:lnTo>
                  <a:close/>
                </a:path>
              </a:pathLst>
            </a:custGeom>
            <a:solidFill>
              <a:schemeClr val="folHlink"/>
            </a:solidFill>
            <a:ln w="9525">
              <a:solidFill>
                <a:schemeClr val="tx1"/>
              </a:solidFill>
              <a:round/>
              <a:headEnd/>
              <a:tailEnd/>
            </a:ln>
          </p:spPr>
          <p:txBody>
            <a:bodyPr/>
            <a:lstStyle/>
            <a:p>
              <a:endParaRPr lang="en-US"/>
            </a:p>
          </p:txBody>
        </p:sp>
        <p:sp>
          <p:nvSpPr>
            <p:cNvPr id="80932" name="Freeform 433"/>
            <p:cNvSpPr>
              <a:spLocks/>
            </p:cNvSpPr>
            <p:nvPr/>
          </p:nvSpPr>
          <p:spPr bwMode="black">
            <a:xfrm>
              <a:off x="2742" y="2061"/>
              <a:ext cx="15" cy="23"/>
            </a:xfrm>
            <a:custGeom>
              <a:avLst/>
              <a:gdLst>
                <a:gd name="T0" fmla="*/ 0 w 59"/>
                <a:gd name="T1" fmla="*/ 0 h 93"/>
                <a:gd name="T2" fmla="*/ 0 w 59"/>
                <a:gd name="T3" fmla="*/ 0 h 93"/>
                <a:gd name="T4" fmla="*/ 0 w 59"/>
                <a:gd name="T5" fmla="*/ 0 h 93"/>
                <a:gd name="T6" fmla="*/ 0 w 59"/>
                <a:gd name="T7" fmla="*/ 0 h 93"/>
                <a:gd name="T8" fmla="*/ 0 w 59"/>
                <a:gd name="T9" fmla="*/ 0 h 93"/>
                <a:gd name="T10" fmla="*/ 0 w 59"/>
                <a:gd name="T11" fmla="*/ 0 h 93"/>
                <a:gd name="T12" fmla="*/ 0 w 59"/>
                <a:gd name="T13" fmla="*/ 0 h 93"/>
                <a:gd name="T14" fmla="*/ 0 60000 65536"/>
                <a:gd name="T15" fmla="*/ 0 60000 65536"/>
                <a:gd name="T16" fmla="*/ 0 60000 65536"/>
                <a:gd name="T17" fmla="*/ 0 60000 65536"/>
                <a:gd name="T18" fmla="*/ 0 60000 65536"/>
                <a:gd name="T19" fmla="*/ 0 60000 65536"/>
                <a:gd name="T20" fmla="*/ 0 60000 65536"/>
                <a:gd name="T21" fmla="*/ 0 w 59"/>
                <a:gd name="T22" fmla="*/ 0 h 93"/>
                <a:gd name="T23" fmla="*/ 59 w 59"/>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93">
                  <a:moveTo>
                    <a:pt x="18" y="93"/>
                  </a:moveTo>
                  <a:lnTo>
                    <a:pt x="0" y="9"/>
                  </a:lnTo>
                  <a:lnTo>
                    <a:pt x="0" y="10"/>
                  </a:lnTo>
                  <a:lnTo>
                    <a:pt x="41" y="0"/>
                  </a:lnTo>
                  <a:lnTo>
                    <a:pt x="41" y="1"/>
                  </a:lnTo>
                  <a:lnTo>
                    <a:pt x="59" y="86"/>
                  </a:lnTo>
                  <a:lnTo>
                    <a:pt x="18" y="93"/>
                  </a:lnTo>
                  <a:close/>
                </a:path>
              </a:pathLst>
            </a:custGeom>
            <a:solidFill>
              <a:schemeClr val="folHlink"/>
            </a:solidFill>
            <a:ln w="9525">
              <a:solidFill>
                <a:schemeClr val="tx1"/>
              </a:solidFill>
              <a:round/>
              <a:headEnd/>
              <a:tailEnd/>
            </a:ln>
          </p:spPr>
          <p:txBody>
            <a:bodyPr/>
            <a:lstStyle/>
            <a:p>
              <a:endParaRPr lang="en-US"/>
            </a:p>
          </p:txBody>
        </p:sp>
        <p:sp>
          <p:nvSpPr>
            <p:cNvPr id="80933" name="Freeform 434"/>
            <p:cNvSpPr>
              <a:spLocks/>
            </p:cNvSpPr>
            <p:nvPr/>
          </p:nvSpPr>
          <p:spPr bwMode="black">
            <a:xfrm>
              <a:off x="2737" y="2040"/>
              <a:ext cx="16" cy="23"/>
            </a:xfrm>
            <a:custGeom>
              <a:avLst/>
              <a:gdLst>
                <a:gd name="T0" fmla="*/ 0 w 61"/>
                <a:gd name="T1" fmla="*/ 0 h 93"/>
                <a:gd name="T2" fmla="*/ 0 w 61"/>
                <a:gd name="T3" fmla="*/ 0 h 93"/>
                <a:gd name="T4" fmla="*/ 0 w 61"/>
                <a:gd name="T5" fmla="*/ 0 h 93"/>
                <a:gd name="T6" fmla="*/ 0 w 61"/>
                <a:gd name="T7" fmla="*/ 0 h 93"/>
                <a:gd name="T8" fmla="*/ 0 w 61"/>
                <a:gd name="T9" fmla="*/ 0 h 93"/>
                <a:gd name="T10" fmla="*/ 0 w 61"/>
                <a:gd name="T11" fmla="*/ 0 h 93"/>
                <a:gd name="T12" fmla="*/ 0 w 61"/>
                <a:gd name="T13" fmla="*/ 0 h 93"/>
                <a:gd name="T14" fmla="*/ 0 60000 65536"/>
                <a:gd name="T15" fmla="*/ 0 60000 65536"/>
                <a:gd name="T16" fmla="*/ 0 60000 65536"/>
                <a:gd name="T17" fmla="*/ 0 60000 65536"/>
                <a:gd name="T18" fmla="*/ 0 60000 65536"/>
                <a:gd name="T19" fmla="*/ 0 60000 65536"/>
                <a:gd name="T20" fmla="*/ 0 60000 65536"/>
                <a:gd name="T21" fmla="*/ 0 w 61"/>
                <a:gd name="T22" fmla="*/ 0 h 93"/>
                <a:gd name="T23" fmla="*/ 61 w 61"/>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3">
                  <a:moveTo>
                    <a:pt x="20" y="93"/>
                  </a:moveTo>
                  <a:lnTo>
                    <a:pt x="0" y="10"/>
                  </a:lnTo>
                  <a:lnTo>
                    <a:pt x="41" y="0"/>
                  </a:lnTo>
                  <a:lnTo>
                    <a:pt x="61" y="83"/>
                  </a:lnTo>
                  <a:lnTo>
                    <a:pt x="20" y="93"/>
                  </a:lnTo>
                  <a:close/>
                </a:path>
              </a:pathLst>
            </a:custGeom>
            <a:solidFill>
              <a:schemeClr val="folHlink"/>
            </a:solidFill>
            <a:ln w="9525">
              <a:solidFill>
                <a:schemeClr val="tx1"/>
              </a:solidFill>
              <a:round/>
              <a:headEnd/>
              <a:tailEnd/>
            </a:ln>
          </p:spPr>
          <p:txBody>
            <a:bodyPr/>
            <a:lstStyle/>
            <a:p>
              <a:endParaRPr lang="en-US"/>
            </a:p>
          </p:txBody>
        </p:sp>
        <p:sp>
          <p:nvSpPr>
            <p:cNvPr id="80934" name="Freeform 435"/>
            <p:cNvSpPr>
              <a:spLocks/>
            </p:cNvSpPr>
            <p:nvPr/>
          </p:nvSpPr>
          <p:spPr bwMode="black">
            <a:xfrm>
              <a:off x="2732" y="2019"/>
              <a:ext cx="15" cy="24"/>
            </a:xfrm>
            <a:custGeom>
              <a:avLst/>
              <a:gdLst>
                <a:gd name="T0" fmla="*/ 0 w 64"/>
                <a:gd name="T1" fmla="*/ 0 h 94"/>
                <a:gd name="T2" fmla="*/ 0 w 64"/>
                <a:gd name="T3" fmla="*/ 0 h 94"/>
                <a:gd name="T4" fmla="*/ 0 w 64"/>
                <a:gd name="T5" fmla="*/ 0 h 94"/>
                <a:gd name="T6" fmla="*/ 0 w 64"/>
                <a:gd name="T7" fmla="*/ 0 h 94"/>
                <a:gd name="T8" fmla="*/ 0 w 64"/>
                <a:gd name="T9" fmla="*/ 0 h 94"/>
                <a:gd name="T10" fmla="*/ 0 w 64"/>
                <a:gd name="T11" fmla="*/ 0 h 94"/>
                <a:gd name="T12" fmla="*/ 0 w 64"/>
                <a:gd name="T13" fmla="*/ 0 h 94"/>
                <a:gd name="T14" fmla="*/ 0 60000 65536"/>
                <a:gd name="T15" fmla="*/ 0 60000 65536"/>
                <a:gd name="T16" fmla="*/ 0 60000 65536"/>
                <a:gd name="T17" fmla="*/ 0 60000 65536"/>
                <a:gd name="T18" fmla="*/ 0 60000 65536"/>
                <a:gd name="T19" fmla="*/ 0 60000 65536"/>
                <a:gd name="T20" fmla="*/ 0 60000 65536"/>
                <a:gd name="T21" fmla="*/ 0 w 64"/>
                <a:gd name="T22" fmla="*/ 0 h 94"/>
                <a:gd name="T23" fmla="*/ 64 w 6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4">
                  <a:moveTo>
                    <a:pt x="23" y="94"/>
                  </a:moveTo>
                  <a:lnTo>
                    <a:pt x="0" y="11"/>
                  </a:lnTo>
                  <a:lnTo>
                    <a:pt x="1" y="12"/>
                  </a:lnTo>
                  <a:lnTo>
                    <a:pt x="40" y="0"/>
                  </a:lnTo>
                  <a:lnTo>
                    <a:pt x="41" y="1"/>
                  </a:lnTo>
                  <a:lnTo>
                    <a:pt x="64" y="84"/>
                  </a:lnTo>
                  <a:lnTo>
                    <a:pt x="23" y="94"/>
                  </a:lnTo>
                  <a:close/>
                </a:path>
              </a:pathLst>
            </a:custGeom>
            <a:solidFill>
              <a:schemeClr val="folHlink"/>
            </a:solidFill>
            <a:ln w="9525">
              <a:solidFill>
                <a:schemeClr val="tx1"/>
              </a:solidFill>
              <a:round/>
              <a:headEnd/>
              <a:tailEnd/>
            </a:ln>
          </p:spPr>
          <p:txBody>
            <a:bodyPr/>
            <a:lstStyle/>
            <a:p>
              <a:endParaRPr lang="en-US"/>
            </a:p>
          </p:txBody>
        </p:sp>
        <p:sp>
          <p:nvSpPr>
            <p:cNvPr id="80935" name="Freeform 436"/>
            <p:cNvSpPr>
              <a:spLocks/>
            </p:cNvSpPr>
            <p:nvPr/>
          </p:nvSpPr>
          <p:spPr bwMode="black">
            <a:xfrm>
              <a:off x="2725" y="1998"/>
              <a:ext cx="16" cy="24"/>
            </a:xfrm>
            <a:custGeom>
              <a:avLst/>
              <a:gdLst>
                <a:gd name="T0" fmla="*/ 0 w 64"/>
                <a:gd name="T1" fmla="*/ 0 h 94"/>
                <a:gd name="T2" fmla="*/ 0 w 64"/>
                <a:gd name="T3" fmla="*/ 0 h 94"/>
                <a:gd name="T4" fmla="*/ 0 w 64"/>
                <a:gd name="T5" fmla="*/ 0 h 94"/>
                <a:gd name="T6" fmla="*/ 0 w 64"/>
                <a:gd name="T7" fmla="*/ 0 h 94"/>
                <a:gd name="T8" fmla="*/ 0 w 64"/>
                <a:gd name="T9" fmla="*/ 0 h 94"/>
                <a:gd name="T10" fmla="*/ 0 w 64"/>
                <a:gd name="T11" fmla="*/ 0 h 94"/>
                <a:gd name="T12" fmla="*/ 0 w 64"/>
                <a:gd name="T13" fmla="*/ 0 h 94"/>
                <a:gd name="T14" fmla="*/ 0 60000 65536"/>
                <a:gd name="T15" fmla="*/ 0 60000 65536"/>
                <a:gd name="T16" fmla="*/ 0 60000 65536"/>
                <a:gd name="T17" fmla="*/ 0 60000 65536"/>
                <a:gd name="T18" fmla="*/ 0 60000 65536"/>
                <a:gd name="T19" fmla="*/ 0 60000 65536"/>
                <a:gd name="T20" fmla="*/ 0 60000 65536"/>
                <a:gd name="T21" fmla="*/ 0 w 64"/>
                <a:gd name="T22" fmla="*/ 0 h 94"/>
                <a:gd name="T23" fmla="*/ 64 w 6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4">
                  <a:moveTo>
                    <a:pt x="25" y="94"/>
                  </a:moveTo>
                  <a:lnTo>
                    <a:pt x="0" y="13"/>
                  </a:lnTo>
                  <a:lnTo>
                    <a:pt x="38" y="0"/>
                  </a:lnTo>
                  <a:lnTo>
                    <a:pt x="64" y="82"/>
                  </a:lnTo>
                  <a:lnTo>
                    <a:pt x="25" y="94"/>
                  </a:lnTo>
                  <a:close/>
                </a:path>
              </a:pathLst>
            </a:custGeom>
            <a:solidFill>
              <a:schemeClr val="folHlink"/>
            </a:solidFill>
            <a:ln w="9525">
              <a:solidFill>
                <a:schemeClr val="tx1"/>
              </a:solidFill>
              <a:round/>
              <a:headEnd/>
              <a:tailEnd/>
            </a:ln>
          </p:spPr>
          <p:txBody>
            <a:bodyPr/>
            <a:lstStyle/>
            <a:p>
              <a:endParaRPr lang="en-US"/>
            </a:p>
          </p:txBody>
        </p:sp>
        <p:sp>
          <p:nvSpPr>
            <p:cNvPr id="80936" name="Freeform 437"/>
            <p:cNvSpPr>
              <a:spLocks/>
            </p:cNvSpPr>
            <p:nvPr/>
          </p:nvSpPr>
          <p:spPr bwMode="black">
            <a:xfrm>
              <a:off x="2719" y="1978"/>
              <a:ext cx="16" cy="24"/>
            </a:xfrm>
            <a:custGeom>
              <a:avLst/>
              <a:gdLst>
                <a:gd name="T0" fmla="*/ 0 w 65"/>
                <a:gd name="T1" fmla="*/ 0 h 96"/>
                <a:gd name="T2" fmla="*/ 0 w 65"/>
                <a:gd name="T3" fmla="*/ 0 h 96"/>
                <a:gd name="T4" fmla="*/ 0 w 65"/>
                <a:gd name="T5" fmla="*/ 0 h 96"/>
                <a:gd name="T6" fmla="*/ 0 w 65"/>
                <a:gd name="T7" fmla="*/ 0 h 96"/>
                <a:gd name="T8" fmla="*/ 0 w 65"/>
                <a:gd name="T9" fmla="*/ 0 h 96"/>
                <a:gd name="T10" fmla="*/ 0 w 65"/>
                <a:gd name="T11" fmla="*/ 0 h 96"/>
                <a:gd name="T12" fmla="*/ 0 w 65"/>
                <a:gd name="T13" fmla="*/ 0 h 96"/>
                <a:gd name="T14" fmla="*/ 0 60000 65536"/>
                <a:gd name="T15" fmla="*/ 0 60000 65536"/>
                <a:gd name="T16" fmla="*/ 0 60000 65536"/>
                <a:gd name="T17" fmla="*/ 0 60000 65536"/>
                <a:gd name="T18" fmla="*/ 0 60000 65536"/>
                <a:gd name="T19" fmla="*/ 0 60000 65536"/>
                <a:gd name="T20" fmla="*/ 0 60000 65536"/>
                <a:gd name="T21" fmla="*/ 0 w 65"/>
                <a:gd name="T22" fmla="*/ 0 h 96"/>
                <a:gd name="T23" fmla="*/ 65 w 6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6">
                  <a:moveTo>
                    <a:pt x="27" y="96"/>
                  </a:moveTo>
                  <a:lnTo>
                    <a:pt x="0" y="14"/>
                  </a:lnTo>
                  <a:lnTo>
                    <a:pt x="0" y="15"/>
                  </a:lnTo>
                  <a:lnTo>
                    <a:pt x="38" y="0"/>
                  </a:lnTo>
                  <a:lnTo>
                    <a:pt x="38" y="1"/>
                  </a:lnTo>
                  <a:lnTo>
                    <a:pt x="65" y="83"/>
                  </a:lnTo>
                  <a:lnTo>
                    <a:pt x="27" y="96"/>
                  </a:lnTo>
                  <a:close/>
                </a:path>
              </a:pathLst>
            </a:custGeom>
            <a:solidFill>
              <a:schemeClr val="folHlink"/>
            </a:solidFill>
            <a:ln w="9525">
              <a:solidFill>
                <a:schemeClr val="tx1"/>
              </a:solidFill>
              <a:round/>
              <a:headEnd/>
              <a:tailEnd/>
            </a:ln>
          </p:spPr>
          <p:txBody>
            <a:bodyPr/>
            <a:lstStyle/>
            <a:p>
              <a:endParaRPr lang="en-US"/>
            </a:p>
          </p:txBody>
        </p:sp>
        <p:sp>
          <p:nvSpPr>
            <p:cNvPr id="80937" name="Freeform 438"/>
            <p:cNvSpPr>
              <a:spLocks/>
            </p:cNvSpPr>
            <p:nvPr/>
          </p:nvSpPr>
          <p:spPr bwMode="black">
            <a:xfrm>
              <a:off x="2711" y="1958"/>
              <a:ext cx="17" cy="24"/>
            </a:xfrm>
            <a:custGeom>
              <a:avLst/>
              <a:gdLst>
                <a:gd name="T0" fmla="*/ 0 w 68"/>
                <a:gd name="T1" fmla="*/ 0 h 96"/>
                <a:gd name="T2" fmla="*/ 0 w 68"/>
                <a:gd name="T3" fmla="*/ 0 h 96"/>
                <a:gd name="T4" fmla="*/ 0 w 68"/>
                <a:gd name="T5" fmla="*/ 0 h 96"/>
                <a:gd name="T6" fmla="*/ 0 w 68"/>
                <a:gd name="T7" fmla="*/ 0 h 96"/>
                <a:gd name="T8" fmla="*/ 0 w 68"/>
                <a:gd name="T9" fmla="*/ 0 h 96"/>
                <a:gd name="T10" fmla="*/ 0 w 68"/>
                <a:gd name="T11" fmla="*/ 0 h 96"/>
                <a:gd name="T12" fmla="*/ 0 w 68"/>
                <a:gd name="T13" fmla="*/ 0 h 96"/>
                <a:gd name="T14" fmla="*/ 0 60000 65536"/>
                <a:gd name="T15" fmla="*/ 0 60000 65536"/>
                <a:gd name="T16" fmla="*/ 0 60000 65536"/>
                <a:gd name="T17" fmla="*/ 0 60000 65536"/>
                <a:gd name="T18" fmla="*/ 0 60000 65536"/>
                <a:gd name="T19" fmla="*/ 0 60000 65536"/>
                <a:gd name="T20" fmla="*/ 0 60000 65536"/>
                <a:gd name="T21" fmla="*/ 0 w 68"/>
                <a:gd name="T22" fmla="*/ 0 h 96"/>
                <a:gd name="T23" fmla="*/ 68 w 68"/>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96">
                  <a:moveTo>
                    <a:pt x="30" y="96"/>
                  </a:moveTo>
                  <a:lnTo>
                    <a:pt x="0" y="16"/>
                  </a:lnTo>
                  <a:lnTo>
                    <a:pt x="38" y="0"/>
                  </a:lnTo>
                  <a:lnTo>
                    <a:pt x="68" y="81"/>
                  </a:lnTo>
                  <a:lnTo>
                    <a:pt x="30" y="96"/>
                  </a:lnTo>
                  <a:close/>
                </a:path>
              </a:pathLst>
            </a:custGeom>
            <a:solidFill>
              <a:schemeClr val="folHlink"/>
            </a:solidFill>
            <a:ln w="9525">
              <a:solidFill>
                <a:schemeClr val="tx1"/>
              </a:solidFill>
              <a:round/>
              <a:headEnd/>
              <a:tailEnd/>
            </a:ln>
          </p:spPr>
          <p:txBody>
            <a:bodyPr/>
            <a:lstStyle/>
            <a:p>
              <a:endParaRPr lang="en-US"/>
            </a:p>
          </p:txBody>
        </p:sp>
        <p:sp>
          <p:nvSpPr>
            <p:cNvPr id="80938" name="Freeform 439"/>
            <p:cNvSpPr>
              <a:spLocks/>
            </p:cNvSpPr>
            <p:nvPr/>
          </p:nvSpPr>
          <p:spPr bwMode="black">
            <a:xfrm>
              <a:off x="2703" y="1937"/>
              <a:ext cx="18" cy="24"/>
            </a:xfrm>
            <a:custGeom>
              <a:avLst/>
              <a:gdLst>
                <a:gd name="T0" fmla="*/ 0 w 70"/>
                <a:gd name="T1" fmla="*/ 0 h 96"/>
                <a:gd name="T2" fmla="*/ 0 w 70"/>
                <a:gd name="T3" fmla="*/ 0 h 96"/>
                <a:gd name="T4" fmla="*/ 0 w 70"/>
                <a:gd name="T5" fmla="*/ 0 h 96"/>
                <a:gd name="T6" fmla="*/ 0 w 70"/>
                <a:gd name="T7" fmla="*/ 0 h 96"/>
                <a:gd name="T8" fmla="*/ 0 w 70"/>
                <a:gd name="T9" fmla="*/ 0 h 96"/>
                <a:gd name="T10" fmla="*/ 0 w 70"/>
                <a:gd name="T11" fmla="*/ 0 h 96"/>
                <a:gd name="T12" fmla="*/ 0 w 70"/>
                <a:gd name="T13" fmla="*/ 0 h 96"/>
                <a:gd name="T14" fmla="*/ 0 60000 65536"/>
                <a:gd name="T15" fmla="*/ 0 60000 65536"/>
                <a:gd name="T16" fmla="*/ 0 60000 65536"/>
                <a:gd name="T17" fmla="*/ 0 60000 65536"/>
                <a:gd name="T18" fmla="*/ 0 60000 65536"/>
                <a:gd name="T19" fmla="*/ 0 60000 65536"/>
                <a:gd name="T20" fmla="*/ 0 60000 65536"/>
                <a:gd name="T21" fmla="*/ 0 w 70"/>
                <a:gd name="T22" fmla="*/ 0 h 96"/>
                <a:gd name="T23" fmla="*/ 70 w 70"/>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96">
                  <a:moveTo>
                    <a:pt x="32" y="96"/>
                  </a:moveTo>
                  <a:lnTo>
                    <a:pt x="0" y="16"/>
                  </a:lnTo>
                  <a:lnTo>
                    <a:pt x="0" y="18"/>
                  </a:lnTo>
                  <a:lnTo>
                    <a:pt x="38" y="0"/>
                  </a:lnTo>
                  <a:lnTo>
                    <a:pt x="38" y="1"/>
                  </a:lnTo>
                  <a:lnTo>
                    <a:pt x="70" y="80"/>
                  </a:lnTo>
                  <a:lnTo>
                    <a:pt x="32" y="96"/>
                  </a:lnTo>
                  <a:close/>
                </a:path>
              </a:pathLst>
            </a:custGeom>
            <a:solidFill>
              <a:schemeClr val="folHlink"/>
            </a:solidFill>
            <a:ln w="9525">
              <a:solidFill>
                <a:schemeClr val="tx1"/>
              </a:solidFill>
              <a:round/>
              <a:headEnd/>
              <a:tailEnd/>
            </a:ln>
          </p:spPr>
          <p:txBody>
            <a:bodyPr/>
            <a:lstStyle/>
            <a:p>
              <a:endParaRPr lang="en-US"/>
            </a:p>
          </p:txBody>
        </p:sp>
        <p:sp>
          <p:nvSpPr>
            <p:cNvPr id="80939" name="Freeform 440"/>
            <p:cNvSpPr>
              <a:spLocks/>
            </p:cNvSpPr>
            <p:nvPr/>
          </p:nvSpPr>
          <p:spPr bwMode="black">
            <a:xfrm>
              <a:off x="2694" y="1918"/>
              <a:ext cx="19" cy="24"/>
            </a:xfrm>
            <a:custGeom>
              <a:avLst/>
              <a:gdLst>
                <a:gd name="T0" fmla="*/ 0 w 74"/>
                <a:gd name="T1" fmla="*/ 0 h 97"/>
                <a:gd name="T2" fmla="*/ 0 w 74"/>
                <a:gd name="T3" fmla="*/ 0 h 97"/>
                <a:gd name="T4" fmla="*/ 0 w 74"/>
                <a:gd name="T5" fmla="*/ 0 h 97"/>
                <a:gd name="T6" fmla="*/ 0 w 74"/>
                <a:gd name="T7" fmla="*/ 0 h 97"/>
                <a:gd name="T8" fmla="*/ 0 w 74"/>
                <a:gd name="T9" fmla="*/ 0 h 97"/>
                <a:gd name="T10" fmla="*/ 0 w 74"/>
                <a:gd name="T11" fmla="*/ 0 h 97"/>
                <a:gd name="T12" fmla="*/ 0 w 74"/>
                <a:gd name="T13" fmla="*/ 0 h 97"/>
                <a:gd name="T14" fmla="*/ 0 60000 65536"/>
                <a:gd name="T15" fmla="*/ 0 60000 65536"/>
                <a:gd name="T16" fmla="*/ 0 60000 65536"/>
                <a:gd name="T17" fmla="*/ 0 60000 65536"/>
                <a:gd name="T18" fmla="*/ 0 60000 65536"/>
                <a:gd name="T19" fmla="*/ 0 60000 65536"/>
                <a:gd name="T20" fmla="*/ 0 60000 65536"/>
                <a:gd name="T21" fmla="*/ 0 w 74"/>
                <a:gd name="T22" fmla="*/ 0 h 97"/>
                <a:gd name="T23" fmla="*/ 74 w 74"/>
                <a:gd name="T24" fmla="*/ 97 h 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97">
                  <a:moveTo>
                    <a:pt x="36" y="97"/>
                  </a:moveTo>
                  <a:lnTo>
                    <a:pt x="0" y="17"/>
                  </a:lnTo>
                  <a:lnTo>
                    <a:pt x="38" y="0"/>
                  </a:lnTo>
                  <a:lnTo>
                    <a:pt x="74" y="79"/>
                  </a:lnTo>
                  <a:lnTo>
                    <a:pt x="36" y="97"/>
                  </a:lnTo>
                  <a:close/>
                </a:path>
              </a:pathLst>
            </a:custGeom>
            <a:solidFill>
              <a:schemeClr val="folHlink"/>
            </a:solidFill>
            <a:ln w="9525">
              <a:solidFill>
                <a:schemeClr val="tx1"/>
              </a:solidFill>
              <a:round/>
              <a:headEnd/>
              <a:tailEnd/>
            </a:ln>
          </p:spPr>
          <p:txBody>
            <a:bodyPr/>
            <a:lstStyle/>
            <a:p>
              <a:endParaRPr lang="en-US"/>
            </a:p>
          </p:txBody>
        </p:sp>
        <p:sp>
          <p:nvSpPr>
            <p:cNvPr id="80940" name="Freeform 441"/>
            <p:cNvSpPr>
              <a:spLocks/>
            </p:cNvSpPr>
            <p:nvPr/>
          </p:nvSpPr>
          <p:spPr bwMode="black">
            <a:xfrm>
              <a:off x="2685" y="1898"/>
              <a:ext cx="19" cy="24"/>
            </a:xfrm>
            <a:custGeom>
              <a:avLst/>
              <a:gdLst>
                <a:gd name="T0" fmla="*/ 0 w 75"/>
                <a:gd name="T1" fmla="*/ 0 h 97"/>
                <a:gd name="T2" fmla="*/ 0 w 75"/>
                <a:gd name="T3" fmla="*/ 0 h 97"/>
                <a:gd name="T4" fmla="*/ 0 w 75"/>
                <a:gd name="T5" fmla="*/ 0 h 97"/>
                <a:gd name="T6" fmla="*/ 0 w 75"/>
                <a:gd name="T7" fmla="*/ 0 h 97"/>
                <a:gd name="T8" fmla="*/ 0 w 75"/>
                <a:gd name="T9" fmla="*/ 0 h 97"/>
                <a:gd name="T10" fmla="*/ 0 w 75"/>
                <a:gd name="T11" fmla="*/ 0 h 97"/>
                <a:gd name="T12" fmla="*/ 0 w 75"/>
                <a:gd name="T13" fmla="*/ 0 h 97"/>
                <a:gd name="T14" fmla="*/ 0 60000 65536"/>
                <a:gd name="T15" fmla="*/ 0 60000 65536"/>
                <a:gd name="T16" fmla="*/ 0 60000 65536"/>
                <a:gd name="T17" fmla="*/ 0 60000 65536"/>
                <a:gd name="T18" fmla="*/ 0 60000 65536"/>
                <a:gd name="T19" fmla="*/ 0 60000 65536"/>
                <a:gd name="T20" fmla="*/ 0 60000 65536"/>
                <a:gd name="T21" fmla="*/ 0 w 75"/>
                <a:gd name="T22" fmla="*/ 0 h 97"/>
                <a:gd name="T23" fmla="*/ 75 w 75"/>
                <a:gd name="T24" fmla="*/ 97 h 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7">
                  <a:moveTo>
                    <a:pt x="37" y="97"/>
                  </a:moveTo>
                  <a:lnTo>
                    <a:pt x="0" y="20"/>
                  </a:lnTo>
                  <a:lnTo>
                    <a:pt x="2" y="21"/>
                  </a:lnTo>
                  <a:lnTo>
                    <a:pt x="37" y="0"/>
                  </a:lnTo>
                  <a:lnTo>
                    <a:pt x="39" y="2"/>
                  </a:lnTo>
                  <a:lnTo>
                    <a:pt x="75" y="80"/>
                  </a:lnTo>
                  <a:lnTo>
                    <a:pt x="37" y="97"/>
                  </a:lnTo>
                  <a:close/>
                </a:path>
              </a:pathLst>
            </a:custGeom>
            <a:solidFill>
              <a:schemeClr val="folHlink"/>
            </a:solidFill>
            <a:ln w="9525">
              <a:solidFill>
                <a:schemeClr val="tx1"/>
              </a:solidFill>
              <a:round/>
              <a:headEnd/>
              <a:tailEnd/>
            </a:ln>
          </p:spPr>
          <p:txBody>
            <a:bodyPr/>
            <a:lstStyle/>
            <a:p>
              <a:endParaRPr lang="en-US"/>
            </a:p>
          </p:txBody>
        </p:sp>
        <p:sp>
          <p:nvSpPr>
            <p:cNvPr id="80941" name="Freeform 442"/>
            <p:cNvSpPr>
              <a:spLocks/>
            </p:cNvSpPr>
            <p:nvPr/>
          </p:nvSpPr>
          <p:spPr bwMode="black">
            <a:xfrm>
              <a:off x="2676" y="1879"/>
              <a:ext cx="18"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40" y="96"/>
                  </a:moveTo>
                  <a:lnTo>
                    <a:pt x="0" y="20"/>
                  </a:lnTo>
                  <a:lnTo>
                    <a:pt x="36" y="0"/>
                  </a:lnTo>
                  <a:lnTo>
                    <a:pt x="75" y="75"/>
                  </a:lnTo>
                  <a:lnTo>
                    <a:pt x="40" y="96"/>
                  </a:lnTo>
                  <a:close/>
                </a:path>
              </a:pathLst>
            </a:custGeom>
            <a:solidFill>
              <a:schemeClr val="folHlink"/>
            </a:solidFill>
            <a:ln w="9525">
              <a:solidFill>
                <a:schemeClr val="tx1"/>
              </a:solidFill>
              <a:round/>
              <a:headEnd/>
              <a:tailEnd/>
            </a:ln>
          </p:spPr>
          <p:txBody>
            <a:bodyPr/>
            <a:lstStyle/>
            <a:p>
              <a:endParaRPr lang="en-US"/>
            </a:p>
          </p:txBody>
        </p:sp>
        <p:sp>
          <p:nvSpPr>
            <p:cNvPr id="80942" name="Freeform 443"/>
            <p:cNvSpPr>
              <a:spLocks/>
            </p:cNvSpPr>
            <p:nvPr/>
          </p:nvSpPr>
          <p:spPr bwMode="black">
            <a:xfrm>
              <a:off x="2665" y="1860"/>
              <a:ext cx="19" cy="24"/>
            </a:xfrm>
            <a:custGeom>
              <a:avLst/>
              <a:gdLst>
                <a:gd name="T0" fmla="*/ 0 w 78"/>
                <a:gd name="T1" fmla="*/ 0 h 95"/>
                <a:gd name="T2" fmla="*/ 0 w 78"/>
                <a:gd name="T3" fmla="*/ 0 h 95"/>
                <a:gd name="T4" fmla="*/ 0 w 78"/>
                <a:gd name="T5" fmla="*/ 0 h 95"/>
                <a:gd name="T6" fmla="*/ 0 w 78"/>
                <a:gd name="T7" fmla="*/ 0 h 95"/>
                <a:gd name="T8" fmla="*/ 0 w 78"/>
                <a:gd name="T9" fmla="*/ 0 h 95"/>
                <a:gd name="T10" fmla="*/ 0 w 78"/>
                <a:gd name="T11" fmla="*/ 0 h 95"/>
                <a:gd name="T12" fmla="*/ 0 w 78"/>
                <a:gd name="T13" fmla="*/ 0 h 95"/>
                <a:gd name="T14" fmla="*/ 0 60000 65536"/>
                <a:gd name="T15" fmla="*/ 0 60000 65536"/>
                <a:gd name="T16" fmla="*/ 0 60000 65536"/>
                <a:gd name="T17" fmla="*/ 0 60000 65536"/>
                <a:gd name="T18" fmla="*/ 0 60000 65536"/>
                <a:gd name="T19" fmla="*/ 0 60000 65536"/>
                <a:gd name="T20" fmla="*/ 0 60000 65536"/>
                <a:gd name="T21" fmla="*/ 0 w 78"/>
                <a:gd name="T22" fmla="*/ 0 h 95"/>
                <a:gd name="T23" fmla="*/ 78 w 78"/>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95">
                  <a:moveTo>
                    <a:pt x="42" y="95"/>
                  </a:moveTo>
                  <a:lnTo>
                    <a:pt x="0" y="20"/>
                  </a:lnTo>
                  <a:lnTo>
                    <a:pt x="36" y="0"/>
                  </a:lnTo>
                  <a:lnTo>
                    <a:pt x="78" y="75"/>
                  </a:lnTo>
                  <a:lnTo>
                    <a:pt x="42" y="95"/>
                  </a:lnTo>
                  <a:close/>
                </a:path>
              </a:pathLst>
            </a:custGeom>
            <a:solidFill>
              <a:schemeClr val="folHlink"/>
            </a:solidFill>
            <a:ln w="9525">
              <a:solidFill>
                <a:schemeClr val="tx1"/>
              </a:solidFill>
              <a:round/>
              <a:headEnd/>
              <a:tailEnd/>
            </a:ln>
          </p:spPr>
          <p:txBody>
            <a:bodyPr/>
            <a:lstStyle/>
            <a:p>
              <a:endParaRPr lang="en-US"/>
            </a:p>
          </p:txBody>
        </p:sp>
        <p:sp>
          <p:nvSpPr>
            <p:cNvPr id="80943" name="Freeform 444"/>
            <p:cNvSpPr>
              <a:spLocks/>
            </p:cNvSpPr>
            <p:nvPr/>
          </p:nvSpPr>
          <p:spPr bwMode="black">
            <a:xfrm>
              <a:off x="2654" y="1841"/>
              <a:ext cx="20" cy="24"/>
            </a:xfrm>
            <a:custGeom>
              <a:avLst/>
              <a:gdLst>
                <a:gd name="T0" fmla="*/ 0 w 79"/>
                <a:gd name="T1" fmla="*/ 0 h 96"/>
                <a:gd name="T2" fmla="*/ 0 w 79"/>
                <a:gd name="T3" fmla="*/ 0 h 96"/>
                <a:gd name="T4" fmla="*/ 0 w 79"/>
                <a:gd name="T5" fmla="*/ 0 h 96"/>
                <a:gd name="T6" fmla="*/ 0 w 79"/>
                <a:gd name="T7" fmla="*/ 0 h 96"/>
                <a:gd name="T8" fmla="*/ 0 w 79"/>
                <a:gd name="T9" fmla="*/ 0 h 96"/>
                <a:gd name="T10" fmla="*/ 0 w 79"/>
                <a:gd name="T11" fmla="*/ 0 h 96"/>
                <a:gd name="T12" fmla="*/ 0 w 79"/>
                <a:gd name="T13" fmla="*/ 0 h 96"/>
                <a:gd name="T14" fmla="*/ 0 60000 65536"/>
                <a:gd name="T15" fmla="*/ 0 60000 65536"/>
                <a:gd name="T16" fmla="*/ 0 60000 65536"/>
                <a:gd name="T17" fmla="*/ 0 60000 65536"/>
                <a:gd name="T18" fmla="*/ 0 60000 65536"/>
                <a:gd name="T19" fmla="*/ 0 60000 65536"/>
                <a:gd name="T20" fmla="*/ 0 60000 65536"/>
                <a:gd name="T21" fmla="*/ 0 w 79"/>
                <a:gd name="T22" fmla="*/ 0 h 96"/>
                <a:gd name="T23" fmla="*/ 79 w 7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96">
                  <a:moveTo>
                    <a:pt x="43" y="96"/>
                  </a:moveTo>
                  <a:lnTo>
                    <a:pt x="0" y="22"/>
                  </a:lnTo>
                  <a:lnTo>
                    <a:pt x="0" y="23"/>
                  </a:lnTo>
                  <a:lnTo>
                    <a:pt x="36" y="0"/>
                  </a:lnTo>
                  <a:lnTo>
                    <a:pt x="36" y="1"/>
                  </a:lnTo>
                  <a:lnTo>
                    <a:pt x="79" y="76"/>
                  </a:lnTo>
                  <a:lnTo>
                    <a:pt x="43" y="96"/>
                  </a:lnTo>
                  <a:close/>
                </a:path>
              </a:pathLst>
            </a:custGeom>
            <a:solidFill>
              <a:schemeClr val="folHlink"/>
            </a:solidFill>
            <a:ln w="9525">
              <a:solidFill>
                <a:schemeClr val="tx1"/>
              </a:solidFill>
              <a:round/>
              <a:headEnd/>
              <a:tailEnd/>
            </a:ln>
          </p:spPr>
          <p:txBody>
            <a:bodyPr/>
            <a:lstStyle/>
            <a:p>
              <a:endParaRPr lang="en-US"/>
            </a:p>
          </p:txBody>
        </p:sp>
        <p:sp>
          <p:nvSpPr>
            <p:cNvPr id="80944" name="Freeform 445"/>
            <p:cNvSpPr>
              <a:spLocks/>
            </p:cNvSpPr>
            <p:nvPr/>
          </p:nvSpPr>
          <p:spPr bwMode="black">
            <a:xfrm>
              <a:off x="2643" y="1823"/>
              <a:ext cx="20" cy="24"/>
            </a:xfrm>
            <a:custGeom>
              <a:avLst/>
              <a:gdLst>
                <a:gd name="T0" fmla="*/ 0 w 82"/>
                <a:gd name="T1" fmla="*/ 0 h 96"/>
                <a:gd name="T2" fmla="*/ 0 w 82"/>
                <a:gd name="T3" fmla="*/ 0 h 96"/>
                <a:gd name="T4" fmla="*/ 0 w 82"/>
                <a:gd name="T5" fmla="*/ 0 h 96"/>
                <a:gd name="T6" fmla="*/ 0 w 82"/>
                <a:gd name="T7" fmla="*/ 0 h 96"/>
                <a:gd name="T8" fmla="*/ 0 w 82"/>
                <a:gd name="T9" fmla="*/ 0 h 96"/>
                <a:gd name="T10" fmla="*/ 0 w 82"/>
                <a:gd name="T11" fmla="*/ 0 h 96"/>
                <a:gd name="T12" fmla="*/ 0 w 82"/>
                <a:gd name="T13" fmla="*/ 0 h 96"/>
                <a:gd name="T14" fmla="*/ 0 60000 65536"/>
                <a:gd name="T15" fmla="*/ 0 60000 65536"/>
                <a:gd name="T16" fmla="*/ 0 60000 65536"/>
                <a:gd name="T17" fmla="*/ 0 60000 65536"/>
                <a:gd name="T18" fmla="*/ 0 60000 65536"/>
                <a:gd name="T19" fmla="*/ 0 60000 65536"/>
                <a:gd name="T20" fmla="*/ 0 60000 65536"/>
                <a:gd name="T21" fmla="*/ 0 w 82"/>
                <a:gd name="T22" fmla="*/ 0 h 96"/>
                <a:gd name="T23" fmla="*/ 82 w 82"/>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6">
                  <a:moveTo>
                    <a:pt x="46" y="96"/>
                  </a:moveTo>
                  <a:lnTo>
                    <a:pt x="0" y="23"/>
                  </a:lnTo>
                  <a:lnTo>
                    <a:pt x="2" y="23"/>
                  </a:lnTo>
                  <a:lnTo>
                    <a:pt x="35" y="0"/>
                  </a:lnTo>
                  <a:lnTo>
                    <a:pt x="36" y="0"/>
                  </a:lnTo>
                  <a:lnTo>
                    <a:pt x="82" y="73"/>
                  </a:lnTo>
                  <a:lnTo>
                    <a:pt x="46" y="96"/>
                  </a:lnTo>
                  <a:close/>
                </a:path>
              </a:pathLst>
            </a:custGeom>
            <a:solidFill>
              <a:schemeClr val="folHlink"/>
            </a:solidFill>
            <a:ln w="9525">
              <a:solidFill>
                <a:schemeClr val="tx1"/>
              </a:solidFill>
              <a:round/>
              <a:headEnd/>
              <a:tailEnd/>
            </a:ln>
          </p:spPr>
          <p:txBody>
            <a:bodyPr/>
            <a:lstStyle/>
            <a:p>
              <a:endParaRPr lang="en-US"/>
            </a:p>
          </p:txBody>
        </p:sp>
        <p:sp>
          <p:nvSpPr>
            <p:cNvPr id="80945" name="Freeform 446"/>
            <p:cNvSpPr>
              <a:spLocks/>
            </p:cNvSpPr>
            <p:nvPr/>
          </p:nvSpPr>
          <p:spPr bwMode="black">
            <a:xfrm>
              <a:off x="2631" y="1806"/>
              <a:ext cx="20" cy="23"/>
            </a:xfrm>
            <a:custGeom>
              <a:avLst/>
              <a:gdLst>
                <a:gd name="T0" fmla="*/ 0 w 82"/>
                <a:gd name="T1" fmla="*/ 0 h 93"/>
                <a:gd name="T2" fmla="*/ 0 w 82"/>
                <a:gd name="T3" fmla="*/ 0 h 93"/>
                <a:gd name="T4" fmla="*/ 0 w 82"/>
                <a:gd name="T5" fmla="*/ 0 h 93"/>
                <a:gd name="T6" fmla="*/ 0 w 82"/>
                <a:gd name="T7" fmla="*/ 0 h 93"/>
                <a:gd name="T8" fmla="*/ 0 w 82"/>
                <a:gd name="T9" fmla="*/ 0 h 93"/>
                <a:gd name="T10" fmla="*/ 0 w 82"/>
                <a:gd name="T11" fmla="*/ 0 h 93"/>
                <a:gd name="T12" fmla="*/ 0 w 82"/>
                <a:gd name="T13" fmla="*/ 0 h 93"/>
                <a:gd name="T14" fmla="*/ 0 60000 65536"/>
                <a:gd name="T15" fmla="*/ 0 60000 65536"/>
                <a:gd name="T16" fmla="*/ 0 60000 65536"/>
                <a:gd name="T17" fmla="*/ 0 60000 65536"/>
                <a:gd name="T18" fmla="*/ 0 60000 65536"/>
                <a:gd name="T19" fmla="*/ 0 60000 65536"/>
                <a:gd name="T20" fmla="*/ 0 60000 65536"/>
                <a:gd name="T21" fmla="*/ 0 w 82"/>
                <a:gd name="T22" fmla="*/ 0 h 93"/>
                <a:gd name="T23" fmla="*/ 82 w 82"/>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3">
                  <a:moveTo>
                    <a:pt x="49" y="93"/>
                  </a:moveTo>
                  <a:lnTo>
                    <a:pt x="0" y="23"/>
                  </a:lnTo>
                  <a:lnTo>
                    <a:pt x="33" y="0"/>
                  </a:lnTo>
                  <a:lnTo>
                    <a:pt x="82" y="70"/>
                  </a:lnTo>
                  <a:lnTo>
                    <a:pt x="49" y="93"/>
                  </a:lnTo>
                  <a:close/>
                </a:path>
              </a:pathLst>
            </a:custGeom>
            <a:solidFill>
              <a:schemeClr val="folHlink"/>
            </a:solidFill>
            <a:ln w="9525">
              <a:solidFill>
                <a:schemeClr val="tx1"/>
              </a:solidFill>
              <a:round/>
              <a:headEnd/>
              <a:tailEnd/>
            </a:ln>
          </p:spPr>
          <p:txBody>
            <a:bodyPr/>
            <a:lstStyle/>
            <a:p>
              <a:endParaRPr lang="en-US"/>
            </a:p>
          </p:txBody>
        </p:sp>
        <p:sp>
          <p:nvSpPr>
            <p:cNvPr id="80946" name="Freeform 447"/>
            <p:cNvSpPr>
              <a:spLocks/>
            </p:cNvSpPr>
            <p:nvPr/>
          </p:nvSpPr>
          <p:spPr bwMode="black">
            <a:xfrm>
              <a:off x="2618" y="1788"/>
              <a:ext cx="21" cy="23"/>
            </a:xfrm>
            <a:custGeom>
              <a:avLst/>
              <a:gdLst>
                <a:gd name="T0" fmla="*/ 0 w 84"/>
                <a:gd name="T1" fmla="*/ 0 h 95"/>
                <a:gd name="T2" fmla="*/ 0 w 84"/>
                <a:gd name="T3" fmla="*/ 0 h 95"/>
                <a:gd name="T4" fmla="*/ 0 w 84"/>
                <a:gd name="T5" fmla="*/ 0 h 95"/>
                <a:gd name="T6" fmla="*/ 0 w 84"/>
                <a:gd name="T7" fmla="*/ 0 h 95"/>
                <a:gd name="T8" fmla="*/ 0 w 84"/>
                <a:gd name="T9" fmla="*/ 0 h 95"/>
                <a:gd name="T10" fmla="*/ 0 w 84"/>
                <a:gd name="T11" fmla="*/ 0 h 95"/>
                <a:gd name="T12" fmla="*/ 0 w 84"/>
                <a:gd name="T13" fmla="*/ 0 h 95"/>
                <a:gd name="T14" fmla="*/ 0 60000 65536"/>
                <a:gd name="T15" fmla="*/ 0 60000 65536"/>
                <a:gd name="T16" fmla="*/ 0 60000 65536"/>
                <a:gd name="T17" fmla="*/ 0 60000 65536"/>
                <a:gd name="T18" fmla="*/ 0 60000 65536"/>
                <a:gd name="T19" fmla="*/ 0 60000 65536"/>
                <a:gd name="T20" fmla="*/ 0 60000 65536"/>
                <a:gd name="T21" fmla="*/ 0 w 84"/>
                <a:gd name="T22" fmla="*/ 0 h 95"/>
                <a:gd name="T23" fmla="*/ 84 w 84"/>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95">
                  <a:moveTo>
                    <a:pt x="51" y="95"/>
                  </a:moveTo>
                  <a:lnTo>
                    <a:pt x="0" y="25"/>
                  </a:lnTo>
                  <a:lnTo>
                    <a:pt x="0" y="26"/>
                  </a:lnTo>
                  <a:lnTo>
                    <a:pt x="34" y="0"/>
                  </a:lnTo>
                  <a:lnTo>
                    <a:pt x="34" y="2"/>
                  </a:lnTo>
                  <a:lnTo>
                    <a:pt x="84" y="72"/>
                  </a:lnTo>
                  <a:lnTo>
                    <a:pt x="51" y="95"/>
                  </a:lnTo>
                  <a:close/>
                </a:path>
              </a:pathLst>
            </a:custGeom>
            <a:solidFill>
              <a:schemeClr val="folHlink"/>
            </a:solidFill>
            <a:ln w="9525">
              <a:solidFill>
                <a:schemeClr val="tx1"/>
              </a:solidFill>
              <a:round/>
              <a:headEnd/>
              <a:tailEnd/>
            </a:ln>
          </p:spPr>
          <p:txBody>
            <a:bodyPr/>
            <a:lstStyle/>
            <a:p>
              <a:endParaRPr lang="en-US"/>
            </a:p>
          </p:txBody>
        </p:sp>
        <p:sp>
          <p:nvSpPr>
            <p:cNvPr id="80947" name="Freeform 448"/>
            <p:cNvSpPr>
              <a:spLocks/>
            </p:cNvSpPr>
            <p:nvPr/>
          </p:nvSpPr>
          <p:spPr bwMode="black">
            <a:xfrm>
              <a:off x="2605" y="1771"/>
              <a:ext cx="22" cy="23"/>
            </a:xfrm>
            <a:custGeom>
              <a:avLst/>
              <a:gdLst>
                <a:gd name="T0" fmla="*/ 0 w 86"/>
                <a:gd name="T1" fmla="*/ 0 h 93"/>
                <a:gd name="T2" fmla="*/ 0 w 86"/>
                <a:gd name="T3" fmla="*/ 0 h 93"/>
                <a:gd name="T4" fmla="*/ 0 w 86"/>
                <a:gd name="T5" fmla="*/ 0 h 93"/>
                <a:gd name="T6" fmla="*/ 0 w 86"/>
                <a:gd name="T7" fmla="*/ 0 h 93"/>
                <a:gd name="T8" fmla="*/ 0 w 86"/>
                <a:gd name="T9" fmla="*/ 0 h 93"/>
                <a:gd name="T10" fmla="*/ 0 60000 65536"/>
                <a:gd name="T11" fmla="*/ 0 60000 65536"/>
                <a:gd name="T12" fmla="*/ 0 60000 65536"/>
                <a:gd name="T13" fmla="*/ 0 60000 65536"/>
                <a:gd name="T14" fmla="*/ 0 60000 65536"/>
                <a:gd name="T15" fmla="*/ 0 w 86"/>
                <a:gd name="T16" fmla="*/ 0 h 93"/>
                <a:gd name="T17" fmla="*/ 86 w 86"/>
                <a:gd name="T18" fmla="*/ 93 h 93"/>
              </a:gdLst>
              <a:ahLst/>
              <a:cxnLst>
                <a:cxn ang="T10">
                  <a:pos x="T0" y="T1"/>
                </a:cxn>
                <a:cxn ang="T11">
                  <a:pos x="T2" y="T3"/>
                </a:cxn>
                <a:cxn ang="T12">
                  <a:pos x="T4" y="T5"/>
                </a:cxn>
                <a:cxn ang="T13">
                  <a:pos x="T6" y="T7"/>
                </a:cxn>
                <a:cxn ang="T14">
                  <a:pos x="T8" y="T9"/>
                </a:cxn>
              </a:cxnLst>
              <a:rect l="T15" t="T16" r="T17" b="T18"/>
              <a:pathLst>
                <a:path w="86" h="93">
                  <a:moveTo>
                    <a:pt x="52" y="93"/>
                  </a:moveTo>
                  <a:lnTo>
                    <a:pt x="0" y="25"/>
                  </a:lnTo>
                  <a:lnTo>
                    <a:pt x="33" y="0"/>
                  </a:lnTo>
                  <a:lnTo>
                    <a:pt x="86" y="67"/>
                  </a:lnTo>
                  <a:lnTo>
                    <a:pt x="52" y="93"/>
                  </a:lnTo>
                  <a:close/>
                </a:path>
              </a:pathLst>
            </a:custGeom>
            <a:solidFill>
              <a:schemeClr val="folHlink"/>
            </a:solidFill>
            <a:ln w="9525">
              <a:solidFill>
                <a:schemeClr val="tx1"/>
              </a:solidFill>
              <a:round/>
              <a:headEnd/>
              <a:tailEnd/>
            </a:ln>
          </p:spPr>
          <p:txBody>
            <a:bodyPr/>
            <a:lstStyle/>
            <a:p>
              <a:endParaRPr lang="en-US"/>
            </a:p>
          </p:txBody>
        </p:sp>
        <p:sp>
          <p:nvSpPr>
            <p:cNvPr id="80948" name="Freeform 449"/>
            <p:cNvSpPr>
              <a:spLocks/>
            </p:cNvSpPr>
            <p:nvPr/>
          </p:nvSpPr>
          <p:spPr bwMode="black">
            <a:xfrm>
              <a:off x="2673" y="2661"/>
              <a:ext cx="21" cy="23"/>
            </a:xfrm>
            <a:custGeom>
              <a:avLst/>
              <a:gdLst>
                <a:gd name="T0" fmla="*/ 0 w 85"/>
                <a:gd name="T1" fmla="*/ 0 h 93"/>
                <a:gd name="T2" fmla="*/ 0 w 85"/>
                <a:gd name="T3" fmla="*/ 0 h 93"/>
                <a:gd name="T4" fmla="*/ 0 w 85"/>
                <a:gd name="T5" fmla="*/ 0 h 93"/>
                <a:gd name="T6" fmla="*/ 0 w 85"/>
                <a:gd name="T7" fmla="*/ 0 h 93"/>
                <a:gd name="T8" fmla="*/ 0 w 85"/>
                <a:gd name="T9" fmla="*/ 0 h 93"/>
                <a:gd name="T10" fmla="*/ 0 w 85"/>
                <a:gd name="T11" fmla="*/ 0 h 93"/>
                <a:gd name="T12" fmla="*/ 0 w 85"/>
                <a:gd name="T13" fmla="*/ 0 h 93"/>
                <a:gd name="T14" fmla="*/ 0 60000 65536"/>
                <a:gd name="T15" fmla="*/ 0 60000 65536"/>
                <a:gd name="T16" fmla="*/ 0 60000 65536"/>
                <a:gd name="T17" fmla="*/ 0 60000 65536"/>
                <a:gd name="T18" fmla="*/ 0 60000 65536"/>
                <a:gd name="T19" fmla="*/ 0 60000 65536"/>
                <a:gd name="T20" fmla="*/ 0 60000 65536"/>
                <a:gd name="T21" fmla="*/ 0 w 85"/>
                <a:gd name="T22" fmla="*/ 0 h 93"/>
                <a:gd name="T23" fmla="*/ 85 w 85"/>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93">
                  <a:moveTo>
                    <a:pt x="0" y="68"/>
                  </a:moveTo>
                  <a:lnTo>
                    <a:pt x="52" y="0"/>
                  </a:lnTo>
                  <a:lnTo>
                    <a:pt x="52" y="1"/>
                  </a:lnTo>
                  <a:lnTo>
                    <a:pt x="85" y="24"/>
                  </a:lnTo>
                  <a:lnTo>
                    <a:pt x="85" y="26"/>
                  </a:lnTo>
                  <a:lnTo>
                    <a:pt x="33" y="93"/>
                  </a:lnTo>
                  <a:lnTo>
                    <a:pt x="0" y="68"/>
                  </a:lnTo>
                  <a:close/>
                </a:path>
              </a:pathLst>
            </a:custGeom>
            <a:solidFill>
              <a:schemeClr val="folHlink"/>
            </a:solidFill>
            <a:ln w="9525">
              <a:solidFill>
                <a:schemeClr val="tx1"/>
              </a:solidFill>
              <a:round/>
              <a:headEnd/>
              <a:tailEnd/>
            </a:ln>
          </p:spPr>
          <p:txBody>
            <a:bodyPr/>
            <a:lstStyle/>
            <a:p>
              <a:endParaRPr lang="en-US"/>
            </a:p>
          </p:txBody>
        </p:sp>
        <p:sp>
          <p:nvSpPr>
            <p:cNvPr id="80949" name="Freeform 450"/>
            <p:cNvSpPr>
              <a:spLocks/>
            </p:cNvSpPr>
            <p:nvPr/>
          </p:nvSpPr>
          <p:spPr bwMode="black">
            <a:xfrm>
              <a:off x="2686" y="2644"/>
              <a:ext cx="21" cy="23"/>
            </a:xfrm>
            <a:custGeom>
              <a:avLst/>
              <a:gdLst>
                <a:gd name="T0" fmla="*/ 0 w 83"/>
                <a:gd name="T1" fmla="*/ 0 h 93"/>
                <a:gd name="T2" fmla="*/ 0 w 83"/>
                <a:gd name="T3" fmla="*/ 0 h 93"/>
                <a:gd name="T4" fmla="*/ 0 w 83"/>
                <a:gd name="T5" fmla="*/ 0 h 93"/>
                <a:gd name="T6" fmla="*/ 0 w 83"/>
                <a:gd name="T7" fmla="*/ 0 h 93"/>
                <a:gd name="T8" fmla="*/ 0 w 83"/>
                <a:gd name="T9" fmla="*/ 0 h 93"/>
                <a:gd name="T10" fmla="*/ 0 w 83"/>
                <a:gd name="T11" fmla="*/ 0 h 93"/>
                <a:gd name="T12" fmla="*/ 0 w 83"/>
                <a:gd name="T13" fmla="*/ 0 h 93"/>
                <a:gd name="T14" fmla="*/ 0 60000 65536"/>
                <a:gd name="T15" fmla="*/ 0 60000 65536"/>
                <a:gd name="T16" fmla="*/ 0 60000 65536"/>
                <a:gd name="T17" fmla="*/ 0 60000 65536"/>
                <a:gd name="T18" fmla="*/ 0 60000 65536"/>
                <a:gd name="T19" fmla="*/ 0 60000 65536"/>
                <a:gd name="T20" fmla="*/ 0 60000 65536"/>
                <a:gd name="T21" fmla="*/ 0 w 83"/>
                <a:gd name="T22" fmla="*/ 0 h 93"/>
                <a:gd name="T23" fmla="*/ 83 w 8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93">
                  <a:moveTo>
                    <a:pt x="0" y="70"/>
                  </a:moveTo>
                  <a:lnTo>
                    <a:pt x="50" y="0"/>
                  </a:lnTo>
                  <a:lnTo>
                    <a:pt x="83" y="23"/>
                  </a:lnTo>
                  <a:lnTo>
                    <a:pt x="33" y="93"/>
                  </a:lnTo>
                  <a:lnTo>
                    <a:pt x="0" y="70"/>
                  </a:lnTo>
                  <a:close/>
                </a:path>
              </a:pathLst>
            </a:custGeom>
            <a:solidFill>
              <a:schemeClr val="folHlink"/>
            </a:solidFill>
            <a:ln w="9525">
              <a:solidFill>
                <a:schemeClr val="tx1"/>
              </a:solidFill>
              <a:round/>
              <a:headEnd/>
              <a:tailEnd/>
            </a:ln>
          </p:spPr>
          <p:txBody>
            <a:bodyPr/>
            <a:lstStyle/>
            <a:p>
              <a:endParaRPr lang="en-US"/>
            </a:p>
          </p:txBody>
        </p:sp>
        <p:sp>
          <p:nvSpPr>
            <p:cNvPr id="80950" name="Freeform 451"/>
            <p:cNvSpPr>
              <a:spLocks/>
            </p:cNvSpPr>
            <p:nvPr/>
          </p:nvSpPr>
          <p:spPr bwMode="black">
            <a:xfrm>
              <a:off x="2698" y="2626"/>
              <a:ext cx="21" cy="23"/>
            </a:xfrm>
            <a:custGeom>
              <a:avLst/>
              <a:gdLst>
                <a:gd name="T0" fmla="*/ 0 w 83"/>
                <a:gd name="T1" fmla="*/ 0 h 94"/>
                <a:gd name="T2" fmla="*/ 0 w 83"/>
                <a:gd name="T3" fmla="*/ 0 h 94"/>
                <a:gd name="T4" fmla="*/ 0 w 83"/>
                <a:gd name="T5" fmla="*/ 0 h 94"/>
                <a:gd name="T6" fmla="*/ 0 w 83"/>
                <a:gd name="T7" fmla="*/ 0 h 94"/>
                <a:gd name="T8" fmla="*/ 0 w 83"/>
                <a:gd name="T9" fmla="*/ 0 h 94"/>
                <a:gd name="T10" fmla="*/ 0 w 83"/>
                <a:gd name="T11" fmla="*/ 0 h 94"/>
                <a:gd name="T12" fmla="*/ 0 w 83"/>
                <a:gd name="T13" fmla="*/ 0 h 94"/>
                <a:gd name="T14" fmla="*/ 0 60000 65536"/>
                <a:gd name="T15" fmla="*/ 0 60000 65536"/>
                <a:gd name="T16" fmla="*/ 0 60000 65536"/>
                <a:gd name="T17" fmla="*/ 0 60000 65536"/>
                <a:gd name="T18" fmla="*/ 0 60000 65536"/>
                <a:gd name="T19" fmla="*/ 0 60000 65536"/>
                <a:gd name="T20" fmla="*/ 0 60000 65536"/>
                <a:gd name="T21" fmla="*/ 0 w 83"/>
                <a:gd name="T22" fmla="*/ 0 h 94"/>
                <a:gd name="T23" fmla="*/ 83 w 83"/>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94">
                  <a:moveTo>
                    <a:pt x="0" y="71"/>
                  </a:moveTo>
                  <a:lnTo>
                    <a:pt x="48" y="0"/>
                  </a:lnTo>
                  <a:lnTo>
                    <a:pt x="47" y="0"/>
                  </a:lnTo>
                  <a:lnTo>
                    <a:pt x="83" y="23"/>
                  </a:lnTo>
                  <a:lnTo>
                    <a:pt x="81" y="23"/>
                  </a:lnTo>
                  <a:lnTo>
                    <a:pt x="33" y="94"/>
                  </a:lnTo>
                  <a:lnTo>
                    <a:pt x="0" y="71"/>
                  </a:lnTo>
                  <a:close/>
                </a:path>
              </a:pathLst>
            </a:custGeom>
            <a:solidFill>
              <a:schemeClr val="folHlink"/>
            </a:solidFill>
            <a:ln w="9525">
              <a:solidFill>
                <a:schemeClr val="tx1"/>
              </a:solidFill>
              <a:round/>
              <a:headEnd/>
              <a:tailEnd/>
            </a:ln>
          </p:spPr>
          <p:txBody>
            <a:bodyPr/>
            <a:lstStyle/>
            <a:p>
              <a:endParaRPr lang="en-US"/>
            </a:p>
          </p:txBody>
        </p:sp>
        <p:sp>
          <p:nvSpPr>
            <p:cNvPr id="80951" name="Freeform 452"/>
            <p:cNvSpPr>
              <a:spLocks/>
            </p:cNvSpPr>
            <p:nvPr/>
          </p:nvSpPr>
          <p:spPr bwMode="black">
            <a:xfrm>
              <a:off x="2710" y="2608"/>
              <a:ext cx="21" cy="23"/>
            </a:xfrm>
            <a:custGeom>
              <a:avLst/>
              <a:gdLst>
                <a:gd name="T0" fmla="*/ 0 w 81"/>
                <a:gd name="T1" fmla="*/ 0 h 95"/>
                <a:gd name="T2" fmla="*/ 0 w 81"/>
                <a:gd name="T3" fmla="*/ 0 h 95"/>
                <a:gd name="T4" fmla="*/ 0 w 81"/>
                <a:gd name="T5" fmla="*/ 0 h 95"/>
                <a:gd name="T6" fmla="*/ 0 w 81"/>
                <a:gd name="T7" fmla="*/ 0 h 95"/>
                <a:gd name="T8" fmla="*/ 0 w 81"/>
                <a:gd name="T9" fmla="*/ 0 h 95"/>
                <a:gd name="T10" fmla="*/ 0 w 81"/>
                <a:gd name="T11" fmla="*/ 0 h 95"/>
                <a:gd name="T12" fmla="*/ 0 w 81"/>
                <a:gd name="T13" fmla="*/ 0 h 95"/>
                <a:gd name="T14" fmla="*/ 0 60000 65536"/>
                <a:gd name="T15" fmla="*/ 0 60000 65536"/>
                <a:gd name="T16" fmla="*/ 0 60000 65536"/>
                <a:gd name="T17" fmla="*/ 0 60000 65536"/>
                <a:gd name="T18" fmla="*/ 0 60000 65536"/>
                <a:gd name="T19" fmla="*/ 0 60000 65536"/>
                <a:gd name="T20" fmla="*/ 0 60000 65536"/>
                <a:gd name="T21" fmla="*/ 0 w 81"/>
                <a:gd name="T22" fmla="*/ 0 h 95"/>
                <a:gd name="T23" fmla="*/ 81 w 81"/>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5">
                  <a:moveTo>
                    <a:pt x="0" y="72"/>
                  </a:moveTo>
                  <a:lnTo>
                    <a:pt x="46" y="0"/>
                  </a:lnTo>
                  <a:lnTo>
                    <a:pt x="46" y="1"/>
                  </a:lnTo>
                  <a:lnTo>
                    <a:pt x="81" y="22"/>
                  </a:lnTo>
                  <a:lnTo>
                    <a:pt x="81" y="23"/>
                  </a:lnTo>
                  <a:lnTo>
                    <a:pt x="36" y="95"/>
                  </a:lnTo>
                  <a:lnTo>
                    <a:pt x="0" y="72"/>
                  </a:lnTo>
                  <a:close/>
                </a:path>
              </a:pathLst>
            </a:custGeom>
            <a:solidFill>
              <a:schemeClr val="folHlink"/>
            </a:solidFill>
            <a:ln w="9525">
              <a:solidFill>
                <a:schemeClr val="tx1"/>
              </a:solidFill>
              <a:round/>
              <a:headEnd/>
              <a:tailEnd/>
            </a:ln>
          </p:spPr>
          <p:txBody>
            <a:bodyPr/>
            <a:lstStyle/>
            <a:p>
              <a:endParaRPr lang="en-US"/>
            </a:p>
          </p:txBody>
        </p:sp>
        <p:sp>
          <p:nvSpPr>
            <p:cNvPr id="80952" name="Freeform 453"/>
            <p:cNvSpPr>
              <a:spLocks/>
            </p:cNvSpPr>
            <p:nvPr/>
          </p:nvSpPr>
          <p:spPr bwMode="black">
            <a:xfrm>
              <a:off x="2722" y="2590"/>
              <a:ext cx="19" cy="23"/>
            </a:xfrm>
            <a:custGeom>
              <a:avLst/>
              <a:gdLst>
                <a:gd name="T0" fmla="*/ 0 w 79"/>
                <a:gd name="T1" fmla="*/ 0 h 95"/>
                <a:gd name="T2" fmla="*/ 0 w 79"/>
                <a:gd name="T3" fmla="*/ 0 h 95"/>
                <a:gd name="T4" fmla="*/ 0 w 79"/>
                <a:gd name="T5" fmla="*/ 0 h 95"/>
                <a:gd name="T6" fmla="*/ 0 w 79"/>
                <a:gd name="T7" fmla="*/ 0 h 95"/>
                <a:gd name="T8" fmla="*/ 0 w 79"/>
                <a:gd name="T9" fmla="*/ 0 h 95"/>
                <a:gd name="T10" fmla="*/ 0 w 79"/>
                <a:gd name="T11" fmla="*/ 0 h 95"/>
                <a:gd name="T12" fmla="*/ 0 w 79"/>
                <a:gd name="T13" fmla="*/ 0 h 95"/>
                <a:gd name="T14" fmla="*/ 0 60000 65536"/>
                <a:gd name="T15" fmla="*/ 0 60000 65536"/>
                <a:gd name="T16" fmla="*/ 0 60000 65536"/>
                <a:gd name="T17" fmla="*/ 0 60000 65536"/>
                <a:gd name="T18" fmla="*/ 0 60000 65536"/>
                <a:gd name="T19" fmla="*/ 0 60000 65536"/>
                <a:gd name="T20" fmla="*/ 0 60000 65536"/>
                <a:gd name="T21" fmla="*/ 0 w 79"/>
                <a:gd name="T22" fmla="*/ 0 h 95"/>
                <a:gd name="T23" fmla="*/ 79 w 79"/>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95">
                  <a:moveTo>
                    <a:pt x="0" y="74"/>
                  </a:moveTo>
                  <a:lnTo>
                    <a:pt x="43" y="0"/>
                  </a:lnTo>
                  <a:lnTo>
                    <a:pt x="79" y="21"/>
                  </a:lnTo>
                  <a:lnTo>
                    <a:pt x="35" y="95"/>
                  </a:lnTo>
                  <a:lnTo>
                    <a:pt x="0" y="74"/>
                  </a:lnTo>
                  <a:close/>
                </a:path>
              </a:pathLst>
            </a:custGeom>
            <a:solidFill>
              <a:schemeClr val="folHlink"/>
            </a:solidFill>
            <a:ln w="9525">
              <a:solidFill>
                <a:schemeClr val="tx1"/>
              </a:solidFill>
              <a:round/>
              <a:headEnd/>
              <a:tailEnd/>
            </a:ln>
          </p:spPr>
          <p:txBody>
            <a:bodyPr/>
            <a:lstStyle/>
            <a:p>
              <a:endParaRPr lang="en-US"/>
            </a:p>
          </p:txBody>
        </p:sp>
        <p:sp>
          <p:nvSpPr>
            <p:cNvPr id="80953" name="Freeform 454"/>
            <p:cNvSpPr>
              <a:spLocks/>
            </p:cNvSpPr>
            <p:nvPr/>
          </p:nvSpPr>
          <p:spPr bwMode="black">
            <a:xfrm>
              <a:off x="2732" y="2571"/>
              <a:ext cx="20" cy="24"/>
            </a:xfrm>
            <a:custGeom>
              <a:avLst/>
              <a:gdLst>
                <a:gd name="T0" fmla="*/ 0 w 77"/>
                <a:gd name="T1" fmla="*/ 0 h 96"/>
                <a:gd name="T2" fmla="*/ 0 w 77"/>
                <a:gd name="T3" fmla="*/ 0 h 96"/>
                <a:gd name="T4" fmla="*/ 0 w 77"/>
                <a:gd name="T5" fmla="*/ 0 h 96"/>
                <a:gd name="T6" fmla="*/ 0 w 77"/>
                <a:gd name="T7" fmla="*/ 0 h 96"/>
                <a:gd name="T8" fmla="*/ 0 w 77"/>
                <a:gd name="T9" fmla="*/ 0 h 96"/>
                <a:gd name="T10" fmla="*/ 0 w 77"/>
                <a:gd name="T11" fmla="*/ 0 h 96"/>
                <a:gd name="T12" fmla="*/ 0 w 77"/>
                <a:gd name="T13" fmla="*/ 0 h 96"/>
                <a:gd name="T14" fmla="*/ 0 60000 65536"/>
                <a:gd name="T15" fmla="*/ 0 60000 65536"/>
                <a:gd name="T16" fmla="*/ 0 60000 65536"/>
                <a:gd name="T17" fmla="*/ 0 60000 65536"/>
                <a:gd name="T18" fmla="*/ 0 60000 65536"/>
                <a:gd name="T19" fmla="*/ 0 60000 65536"/>
                <a:gd name="T20" fmla="*/ 0 60000 65536"/>
                <a:gd name="T21" fmla="*/ 0 w 77"/>
                <a:gd name="T22" fmla="*/ 0 h 96"/>
                <a:gd name="T23" fmla="*/ 77 w 77"/>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96">
                  <a:moveTo>
                    <a:pt x="0" y="75"/>
                  </a:moveTo>
                  <a:lnTo>
                    <a:pt x="42" y="0"/>
                  </a:lnTo>
                  <a:lnTo>
                    <a:pt x="42" y="1"/>
                  </a:lnTo>
                  <a:lnTo>
                    <a:pt x="77" y="19"/>
                  </a:lnTo>
                  <a:lnTo>
                    <a:pt x="77" y="20"/>
                  </a:lnTo>
                  <a:lnTo>
                    <a:pt x="36" y="96"/>
                  </a:lnTo>
                  <a:lnTo>
                    <a:pt x="0" y="75"/>
                  </a:lnTo>
                  <a:close/>
                </a:path>
              </a:pathLst>
            </a:custGeom>
            <a:solidFill>
              <a:schemeClr val="folHlink"/>
            </a:solidFill>
            <a:ln w="9525">
              <a:solidFill>
                <a:schemeClr val="tx1"/>
              </a:solidFill>
              <a:round/>
              <a:headEnd/>
              <a:tailEnd/>
            </a:ln>
          </p:spPr>
          <p:txBody>
            <a:bodyPr/>
            <a:lstStyle/>
            <a:p>
              <a:endParaRPr lang="en-US"/>
            </a:p>
          </p:txBody>
        </p:sp>
        <p:sp>
          <p:nvSpPr>
            <p:cNvPr id="80954" name="Freeform 455"/>
            <p:cNvSpPr>
              <a:spLocks/>
            </p:cNvSpPr>
            <p:nvPr/>
          </p:nvSpPr>
          <p:spPr bwMode="black">
            <a:xfrm>
              <a:off x="2743" y="2552"/>
              <a:ext cx="19" cy="23"/>
            </a:xfrm>
            <a:custGeom>
              <a:avLst/>
              <a:gdLst>
                <a:gd name="T0" fmla="*/ 0 w 76"/>
                <a:gd name="T1" fmla="*/ 0 h 95"/>
                <a:gd name="T2" fmla="*/ 0 w 76"/>
                <a:gd name="T3" fmla="*/ 0 h 95"/>
                <a:gd name="T4" fmla="*/ 0 w 76"/>
                <a:gd name="T5" fmla="*/ 0 h 95"/>
                <a:gd name="T6" fmla="*/ 0 w 76"/>
                <a:gd name="T7" fmla="*/ 0 h 95"/>
                <a:gd name="T8" fmla="*/ 0 w 76"/>
                <a:gd name="T9" fmla="*/ 0 h 95"/>
                <a:gd name="T10" fmla="*/ 0 w 76"/>
                <a:gd name="T11" fmla="*/ 0 h 95"/>
                <a:gd name="T12" fmla="*/ 0 w 76"/>
                <a:gd name="T13" fmla="*/ 0 h 95"/>
                <a:gd name="T14" fmla="*/ 0 60000 65536"/>
                <a:gd name="T15" fmla="*/ 0 60000 65536"/>
                <a:gd name="T16" fmla="*/ 0 60000 65536"/>
                <a:gd name="T17" fmla="*/ 0 60000 65536"/>
                <a:gd name="T18" fmla="*/ 0 60000 65536"/>
                <a:gd name="T19" fmla="*/ 0 60000 65536"/>
                <a:gd name="T20" fmla="*/ 0 60000 65536"/>
                <a:gd name="T21" fmla="*/ 0 w 76"/>
                <a:gd name="T22" fmla="*/ 0 h 95"/>
                <a:gd name="T23" fmla="*/ 76 w 76"/>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95">
                  <a:moveTo>
                    <a:pt x="0" y="77"/>
                  </a:moveTo>
                  <a:lnTo>
                    <a:pt x="39" y="0"/>
                  </a:lnTo>
                  <a:lnTo>
                    <a:pt x="38" y="0"/>
                  </a:lnTo>
                  <a:lnTo>
                    <a:pt x="76" y="18"/>
                  </a:lnTo>
                  <a:lnTo>
                    <a:pt x="75" y="18"/>
                  </a:lnTo>
                  <a:lnTo>
                    <a:pt x="35" y="95"/>
                  </a:lnTo>
                  <a:lnTo>
                    <a:pt x="0" y="77"/>
                  </a:lnTo>
                  <a:close/>
                </a:path>
              </a:pathLst>
            </a:custGeom>
            <a:solidFill>
              <a:schemeClr val="folHlink"/>
            </a:solidFill>
            <a:ln w="9525">
              <a:solidFill>
                <a:schemeClr val="tx1"/>
              </a:solidFill>
              <a:round/>
              <a:headEnd/>
              <a:tailEnd/>
            </a:ln>
          </p:spPr>
          <p:txBody>
            <a:bodyPr/>
            <a:lstStyle/>
            <a:p>
              <a:endParaRPr lang="en-US"/>
            </a:p>
          </p:txBody>
        </p:sp>
        <p:sp>
          <p:nvSpPr>
            <p:cNvPr id="80955" name="Freeform 456"/>
            <p:cNvSpPr>
              <a:spLocks/>
            </p:cNvSpPr>
            <p:nvPr/>
          </p:nvSpPr>
          <p:spPr bwMode="black">
            <a:xfrm>
              <a:off x="2753" y="2532"/>
              <a:ext cx="18"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0" y="78"/>
                  </a:moveTo>
                  <a:lnTo>
                    <a:pt x="37" y="0"/>
                  </a:lnTo>
                  <a:lnTo>
                    <a:pt x="75" y="18"/>
                  </a:lnTo>
                  <a:lnTo>
                    <a:pt x="38"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0956" name="Freeform 457"/>
            <p:cNvSpPr>
              <a:spLocks/>
            </p:cNvSpPr>
            <p:nvPr/>
          </p:nvSpPr>
          <p:spPr bwMode="black">
            <a:xfrm>
              <a:off x="2762" y="2513"/>
              <a:ext cx="18" cy="24"/>
            </a:xfrm>
            <a:custGeom>
              <a:avLst/>
              <a:gdLst>
                <a:gd name="T0" fmla="*/ 0 w 72"/>
                <a:gd name="T1" fmla="*/ 0 h 96"/>
                <a:gd name="T2" fmla="*/ 0 w 72"/>
                <a:gd name="T3" fmla="*/ 0 h 96"/>
                <a:gd name="T4" fmla="*/ 0 w 72"/>
                <a:gd name="T5" fmla="*/ 0 h 96"/>
                <a:gd name="T6" fmla="*/ 0 w 72"/>
                <a:gd name="T7" fmla="*/ 0 h 96"/>
                <a:gd name="T8" fmla="*/ 0 w 72"/>
                <a:gd name="T9" fmla="*/ 0 h 96"/>
                <a:gd name="T10" fmla="*/ 0 w 72"/>
                <a:gd name="T11" fmla="*/ 0 h 96"/>
                <a:gd name="T12" fmla="*/ 0 w 72"/>
                <a:gd name="T13" fmla="*/ 0 h 96"/>
                <a:gd name="T14" fmla="*/ 0 60000 65536"/>
                <a:gd name="T15" fmla="*/ 0 60000 65536"/>
                <a:gd name="T16" fmla="*/ 0 60000 65536"/>
                <a:gd name="T17" fmla="*/ 0 60000 65536"/>
                <a:gd name="T18" fmla="*/ 0 60000 65536"/>
                <a:gd name="T19" fmla="*/ 0 60000 65536"/>
                <a:gd name="T20" fmla="*/ 0 60000 65536"/>
                <a:gd name="T21" fmla="*/ 0 w 72"/>
                <a:gd name="T22" fmla="*/ 0 h 96"/>
                <a:gd name="T23" fmla="*/ 72 w 72"/>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96">
                  <a:moveTo>
                    <a:pt x="0" y="78"/>
                  </a:moveTo>
                  <a:lnTo>
                    <a:pt x="34" y="0"/>
                  </a:lnTo>
                  <a:lnTo>
                    <a:pt x="34" y="2"/>
                  </a:lnTo>
                  <a:lnTo>
                    <a:pt x="72" y="17"/>
                  </a:lnTo>
                  <a:lnTo>
                    <a:pt x="72" y="18"/>
                  </a:lnTo>
                  <a:lnTo>
                    <a:pt x="38"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0957" name="Freeform 458"/>
            <p:cNvSpPr>
              <a:spLocks/>
            </p:cNvSpPr>
            <p:nvPr/>
          </p:nvSpPr>
          <p:spPr bwMode="black">
            <a:xfrm>
              <a:off x="2770" y="2493"/>
              <a:ext cx="18" cy="24"/>
            </a:xfrm>
            <a:custGeom>
              <a:avLst/>
              <a:gdLst>
                <a:gd name="T0" fmla="*/ 0 w 71"/>
                <a:gd name="T1" fmla="*/ 0 h 95"/>
                <a:gd name="T2" fmla="*/ 0 w 71"/>
                <a:gd name="T3" fmla="*/ 0 h 95"/>
                <a:gd name="T4" fmla="*/ 0 w 71"/>
                <a:gd name="T5" fmla="*/ 0 h 95"/>
                <a:gd name="T6" fmla="*/ 0 w 71"/>
                <a:gd name="T7" fmla="*/ 0 h 95"/>
                <a:gd name="T8" fmla="*/ 0 w 71"/>
                <a:gd name="T9" fmla="*/ 0 h 95"/>
                <a:gd name="T10" fmla="*/ 0 w 71"/>
                <a:gd name="T11" fmla="*/ 0 h 95"/>
                <a:gd name="T12" fmla="*/ 0 w 71"/>
                <a:gd name="T13" fmla="*/ 0 h 95"/>
                <a:gd name="T14" fmla="*/ 0 60000 65536"/>
                <a:gd name="T15" fmla="*/ 0 60000 65536"/>
                <a:gd name="T16" fmla="*/ 0 60000 65536"/>
                <a:gd name="T17" fmla="*/ 0 60000 65536"/>
                <a:gd name="T18" fmla="*/ 0 60000 65536"/>
                <a:gd name="T19" fmla="*/ 0 60000 65536"/>
                <a:gd name="T20" fmla="*/ 0 60000 65536"/>
                <a:gd name="T21" fmla="*/ 0 w 71"/>
                <a:gd name="T22" fmla="*/ 0 h 95"/>
                <a:gd name="T23" fmla="*/ 71 w 71"/>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95">
                  <a:moveTo>
                    <a:pt x="0" y="80"/>
                  </a:moveTo>
                  <a:lnTo>
                    <a:pt x="33" y="0"/>
                  </a:lnTo>
                  <a:lnTo>
                    <a:pt x="71" y="16"/>
                  </a:lnTo>
                  <a:lnTo>
                    <a:pt x="38" y="95"/>
                  </a:lnTo>
                  <a:lnTo>
                    <a:pt x="0" y="80"/>
                  </a:lnTo>
                  <a:close/>
                </a:path>
              </a:pathLst>
            </a:custGeom>
            <a:solidFill>
              <a:schemeClr val="folHlink"/>
            </a:solidFill>
            <a:ln w="9525">
              <a:solidFill>
                <a:schemeClr val="tx1"/>
              </a:solidFill>
              <a:round/>
              <a:headEnd/>
              <a:tailEnd/>
            </a:ln>
          </p:spPr>
          <p:txBody>
            <a:bodyPr/>
            <a:lstStyle/>
            <a:p>
              <a:endParaRPr lang="en-US"/>
            </a:p>
          </p:txBody>
        </p:sp>
        <p:sp>
          <p:nvSpPr>
            <p:cNvPr id="80958" name="Freeform 459"/>
            <p:cNvSpPr>
              <a:spLocks/>
            </p:cNvSpPr>
            <p:nvPr/>
          </p:nvSpPr>
          <p:spPr bwMode="black">
            <a:xfrm>
              <a:off x="2779" y="2473"/>
              <a:ext cx="17" cy="24"/>
            </a:xfrm>
            <a:custGeom>
              <a:avLst/>
              <a:gdLst>
                <a:gd name="T0" fmla="*/ 0 w 69"/>
                <a:gd name="T1" fmla="*/ 0 h 96"/>
                <a:gd name="T2" fmla="*/ 0 w 69"/>
                <a:gd name="T3" fmla="*/ 0 h 96"/>
                <a:gd name="T4" fmla="*/ 0 w 69"/>
                <a:gd name="T5" fmla="*/ 0 h 96"/>
                <a:gd name="T6" fmla="*/ 0 w 69"/>
                <a:gd name="T7" fmla="*/ 0 h 96"/>
                <a:gd name="T8" fmla="*/ 0 w 69"/>
                <a:gd name="T9" fmla="*/ 0 h 96"/>
                <a:gd name="T10" fmla="*/ 0 w 69"/>
                <a:gd name="T11" fmla="*/ 0 h 96"/>
                <a:gd name="T12" fmla="*/ 0 w 69"/>
                <a:gd name="T13" fmla="*/ 0 h 96"/>
                <a:gd name="T14" fmla="*/ 0 60000 65536"/>
                <a:gd name="T15" fmla="*/ 0 60000 65536"/>
                <a:gd name="T16" fmla="*/ 0 60000 65536"/>
                <a:gd name="T17" fmla="*/ 0 60000 65536"/>
                <a:gd name="T18" fmla="*/ 0 60000 65536"/>
                <a:gd name="T19" fmla="*/ 0 60000 65536"/>
                <a:gd name="T20" fmla="*/ 0 60000 65536"/>
                <a:gd name="T21" fmla="*/ 0 w 69"/>
                <a:gd name="T22" fmla="*/ 0 h 96"/>
                <a:gd name="T23" fmla="*/ 69 w 6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96">
                  <a:moveTo>
                    <a:pt x="0" y="80"/>
                  </a:moveTo>
                  <a:lnTo>
                    <a:pt x="31" y="0"/>
                  </a:lnTo>
                  <a:lnTo>
                    <a:pt x="31" y="1"/>
                  </a:lnTo>
                  <a:lnTo>
                    <a:pt x="69" y="14"/>
                  </a:lnTo>
                  <a:lnTo>
                    <a:pt x="69" y="15"/>
                  </a:lnTo>
                  <a:lnTo>
                    <a:pt x="38" y="96"/>
                  </a:lnTo>
                  <a:lnTo>
                    <a:pt x="0" y="80"/>
                  </a:lnTo>
                  <a:close/>
                </a:path>
              </a:pathLst>
            </a:custGeom>
            <a:solidFill>
              <a:schemeClr val="folHlink"/>
            </a:solidFill>
            <a:ln w="9525">
              <a:solidFill>
                <a:schemeClr val="tx1"/>
              </a:solidFill>
              <a:round/>
              <a:headEnd/>
              <a:tailEnd/>
            </a:ln>
          </p:spPr>
          <p:txBody>
            <a:bodyPr/>
            <a:lstStyle/>
            <a:p>
              <a:endParaRPr lang="en-US"/>
            </a:p>
          </p:txBody>
        </p:sp>
        <p:sp>
          <p:nvSpPr>
            <p:cNvPr id="80959" name="Freeform 460"/>
            <p:cNvSpPr>
              <a:spLocks/>
            </p:cNvSpPr>
            <p:nvPr/>
          </p:nvSpPr>
          <p:spPr bwMode="black">
            <a:xfrm>
              <a:off x="2786" y="2453"/>
              <a:ext cx="16" cy="24"/>
            </a:xfrm>
            <a:custGeom>
              <a:avLst/>
              <a:gdLst>
                <a:gd name="T0" fmla="*/ 0 w 65"/>
                <a:gd name="T1" fmla="*/ 0 h 95"/>
                <a:gd name="T2" fmla="*/ 0 w 65"/>
                <a:gd name="T3" fmla="*/ 0 h 95"/>
                <a:gd name="T4" fmla="*/ 0 w 65"/>
                <a:gd name="T5" fmla="*/ 0 h 95"/>
                <a:gd name="T6" fmla="*/ 0 w 65"/>
                <a:gd name="T7" fmla="*/ 0 h 95"/>
                <a:gd name="T8" fmla="*/ 0 w 65"/>
                <a:gd name="T9" fmla="*/ 0 h 95"/>
                <a:gd name="T10" fmla="*/ 0 w 65"/>
                <a:gd name="T11" fmla="*/ 0 h 95"/>
                <a:gd name="T12" fmla="*/ 0 w 65"/>
                <a:gd name="T13" fmla="*/ 0 h 95"/>
                <a:gd name="T14" fmla="*/ 0 60000 65536"/>
                <a:gd name="T15" fmla="*/ 0 60000 65536"/>
                <a:gd name="T16" fmla="*/ 0 60000 65536"/>
                <a:gd name="T17" fmla="*/ 0 60000 65536"/>
                <a:gd name="T18" fmla="*/ 0 60000 65536"/>
                <a:gd name="T19" fmla="*/ 0 60000 65536"/>
                <a:gd name="T20" fmla="*/ 0 60000 65536"/>
                <a:gd name="T21" fmla="*/ 0 w 65"/>
                <a:gd name="T22" fmla="*/ 0 h 95"/>
                <a:gd name="T23" fmla="*/ 65 w 65"/>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5">
                  <a:moveTo>
                    <a:pt x="0" y="82"/>
                  </a:moveTo>
                  <a:lnTo>
                    <a:pt x="27" y="0"/>
                  </a:lnTo>
                  <a:lnTo>
                    <a:pt x="65" y="13"/>
                  </a:lnTo>
                  <a:lnTo>
                    <a:pt x="38" y="95"/>
                  </a:lnTo>
                  <a:lnTo>
                    <a:pt x="0" y="82"/>
                  </a:lnTo>
                  <a:close/>
                </a:path>
              </a:pathLst>
            </a:custGeom>
            <a:solidFill>
              <a:schemeClr val="folHlink"/>
            </a:solidFill>
            <a:ln w="9525">
              <a:solidFill>
                <a:schemeClr val="tx1"/>
              </a:solidFill>
              <a:round/>
              <a:headEnd/>
              <a:tailEnd/>
            </a:ln>
          </p:spPr>
          <p:txBody>
            <a:bodyPr/>
            <a:lstStyle/>
            <a:p>
              <a:endParaRPr lang="en-US"/>
            </a:p>
          </p:txBody>
        </p:sp>
        <p:sp>
          <p:nvSpPr>
            <p:cNvPr id="80960" name="Freeform 461"/>
            <p:cNvSpPr>
              <a:spLocks/>
            </p:cNvSpPr>
            <p:nvPr/>
          </p:nvSpPr>
          <p:spPr bwMode="black">
            <a:xfrm>
              <a:off x="2793" y="2433"/>
              <a:ext cx="16" cy="23"/>
            </a:xfrm>
            <a:custGeom>
              <a:avLst/>
              <a:gdLst>
                <a:gd name="T0" fmla="*/ 0 w 64"/>
                <a:gd name="T1" fmla="*/ 0 h 94"/>
                <a:gd name="T2" fmla="*/ 0 w 64"/>
                <a:gd name="T3" fmla="*/ 0 h 94"/>
                <a:gd name="T4" fmla="*/ 0 w 64"/>
                <a:gd name="T5" fmla="*/ 0 h 94"/>
                <a:gd name="T6" fmla="*/ 0 w 64"/>
                <a:gd name="T7" fmla="*/ 0 h 94"/>
                <a:gd name="T8" fmla="*/ 0 w 64"/>
                <a:gd name="T9" fmla="*/ 0 h 94"/>
                <a:gd name="T10" fmla="*/ 0 w 64"/>
                <a:gd name="T11" fmla="*/ 0 h 94"/>
                <a:gd name="T12" fmla="*/ 0 w 64"/>
                <a:gd name="T13" fmla="*/ 0 h 94"/>
                <a:gd name="T14" fmla="*/ 0 60000 65536"/>
                <a:gd name="T15" fmla="*/ 0 60000 65536"/>
                <a:gd name="T16" fmla="*/ 0 60000 65536"/>
                <a:gd name="T17" fmla="*/ 0 60000 65536"/>
                <a:gd name="T18" fmla="*/ 0 60000 65536"/>
                <a:gd name="T19" fmla="*/ 0 60000 65536"/>
                <a:gd name="T20" fmla="*/ 0 60000 65536"/>
                <a:gd name="T21" fmla="*/ 0 w 64"/>
                <a:gd name="T22" fmla="*/ 0 h 94"/>
                <a:gd name="T23" fmla="*/ 64 w 6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4">
                  <a:moveTo>
                    <a:pt x="0" y="81"/>
                  </a:moveTo>
                  <a:lnTo>
                    <a:pt x="25" y="0"/>
                  </a:lnTo>
                  <a:lnTo>
                    <a:pt x="24" y="1"/>
                  </a:lnTo>
                  <a:lnTo>
                    <a:pt x="64" y="11"/>
                  </a:lnTo>
                  <a:lnTo>
                    <a:pt x="63" y="12"/>
                  </a:lnTo>
                  <a:lnTo>
                    <a:pt x="38" y="94"/>
                  </a:lnTo>
                  <a:lnTo>
                    <a:pt x="0" y="81"/>
                  </a:lnTo>
                  <a:close/>
                </a:path>
              </a:pathLst>
            </a:custGeom>
            <a:solidFill>
              <a:schemeClr val="folHlink"/>
            </a:solidFill>
            <a:ln w="9525">
              <a:solidFill>
                <a:schemeClr val="tx1"/>
              </a:solidFill>
              <a:round/>
              <a:headEnd/>
              <a:tailEnd/>
            </a:ln>
          </p:spPr>
          <p:txBody>
            <a:bodyPr/>
            <a:lstStyle/>
            <a:p>
              <a:endParaRPr lang="en-US"/>
            </a:p>
          </p:txBody>
        </p:sp>
        <p:sp>
          <p:nvSpPr>
            <p:cNvPr id="80961" name="Freeform 462"/>
            <p:cNvSpPr>
              <a:spLocks/>
            </p:cNvSpPr>
            <p:nvPr/>
          </p:nvSpPr>
          <p:spPr bwMode="black">
            <a:xfrm>
              <a:off x="2799" y="2412"/>
              <a:ext cx="16" cy="24"/>
            </a:xfrm>
            <a:custGeom>
              <a:avLst/>
              <a:gdLst>
                <a:gd name="T0" fmla="*/ 0 w 63"/>
                <a:gd name="T1" fmla="*/ 0 h 93"/>
                <a:gd name="T2" fmla="*/ 0 w 63"/>
                <a:gd name="T3" fmla="*/ 0 h 93"/>
                <a:gd name="T4" fmla="*/ 0 w 63"/>
                <a:gd name="T5" fmla="*/ 0 h 93"/>
                <a:gd name="T6" fmla="*/ 0 w 63"/>
                <a:gd name="T7" fmla="*/ 0 h 93"/>
                <a:gd name="T8" fmla="*/ 0 w 63"/>
                <a:gd name="T9" fmla="*/ 0 h 93"/>
                <a:gd name="T10" fmla="*/ 0 w 63"/>
                <a:gd name="T11" fmla="*/ 0 h 93"/>
                <a:gd name="T12" fmla="*/ 0 w 63"/>
                <a:gd name="T13" fmla="*/ 0 h 93"/>
                <a:gd name="T14" fmla="*/ 0 60000 65536"/>
                <a:gd name="T15" fmla="*/ 0 60000 65536"/>
                <a:gd name="T16" fmla="*/ 0 60000 65536"/>
                <a:gd name="T17" fmla="*/ 0 60000 65536"/>
                <a:gd name="T18" fmla="*/ 0 60000 65536"/>
                <a:gd name="T19" fmla="*/ 0 60000 65536"/>
                <a:gd name="T20" fmla="*/ 0 60000 65536"/>
                <a:gd name="T21" fmla="*/ 0 w 63"/>
                <a:gd name="T22" fmla="*/ 0 h 93"/>
                <a:gd name="T23" fmla="*/ 63 w 6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93">
                  <a:moveTo>
                    <a:pt x="0" y="83"/>
                  </a:moveTo>
                  <a:lnTo>
                    <a:pt x="23" y="0"/>
                  </a:lnTo>
                  <a:lnTo>
                    <a:pt x="63" y="10"/>
                  </a:lnTo>
                  <a:lnTo>
                    <a:pt x="40" y="93"/>
                  </a:lnTo>
                  <a:lnTo>
                    <a:pt x="0" y="83"/>
                  </a:lnTo>
                  <a:close/>
                </a:path>
              </a:pathLst>
            </a:custGeom>
            <a:solidFill>
              <a:schemeClr val="folHlink"/>
            </a:solidFill>
            <a:ln w="9525">
              <a:solidFill>
                <a:schemeClr val="tx1"/>
              </a:solidFill>
              <a:round/>
              <a:headEnd/>
              <a:tailEnd/>
            </a:ln>
          </p:spPr>
          <p:txBody>
            <a:bodyPr/>
            <a:lstStyle/>
            <a:p>
              <a:endParaRPr lang="en-US"/>
            </a:p>
          </p:txBody>
        </p:sp>
        <p:sp>
          <p:nvSpPr>
            <p:cNvPr id="80962" name="Freeform 463"/>
            <p:cNvSpPr>
              <a:spLocks/>
            </p:cNvSpPr>
            <p:nvPr/>
          </p:nvSpPr>
          <p:spPr bwMode="black">
            <a:xfrm>
              <a:off x="2805" y="2391"/>
              <a:ext cx="15" cy="24"/>
            </a:xfrm>
            <a:custGeom>
              <a:avLst/>
              <a:gdLst>
                <a:gd name="T0" fmla="*/ 0 w 61"/>
                <a:gd name="T1" fmla="*/ 0 h 94"/>
                <a:gd name="T2" fmla="*/ 0 w 61"/>
                <a:gd name="T3" fmla="*/ 0 h 94"/>
                <a:gd name="T4" fmla="*/ 0 w 61"/>
                <a:gd name="T5" fmla="*/ 0 h 94"/>
                <a:gd name="T6" fmla="*/ 0 w 61"/>
                <a:gd name="T7" fmla="*/ 0 h 94"/>
                <a:gd name="T8" fmla="*/ 0 w 61"/>
                <a:gd name="T9" fmla="*/ 0 h 94"/>
                <a:gd name="T10" fmla="*/ 0 w 61"/>
                <a:gd name="T11" fmla="*/ 0 h 94"/>
                <a:gd name="T12" fmla="*/ 0 w 61"/>
                <a:gd name="T13" fmla="*/ 0 h 94"/>
                <a:gd name="T14" fmla="*/ 0 60000 65536"/>
                <a:gd name="T15" fmla="*/ 0 60000 65536"/>
                <a:gd name="T16" fmla="*/ 0 60000 65536"/>
                <a:gd name="T17" fmla="*/ 0 60000 65536"/>
                <a:gd name="T18" fmla="*/ 0 60000 65536"/>
                <a:gd name="T19" fmla="*/ 0 60000 65536"/>
                <a:gd name="T20" fmla="*/ 0 60000 65536"/>
                <a:gd name="T21" fmla="*/ 0 w 61"/>
                <a:gd name="T22" fmla="*/ 0 h 94"/>
                <a:gd name="T23" fmla="*/ 61 w 61"/>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4">
                  <a:moveTo>
                    <a:pt x="0" y="84"/>
                  </a:moveTo>
                  <a:lnTo>
                    <a:pt x="20" y="0"/>
                  </a:lnTo>
                  <a:lnTo>
                    <a:pt x="20" y="1"/>
                  </a:lnTo>
                  <a:lnTo>
                    <a:pt x="61" y="8"/>
                  </a:lnTo>
                  <a:lnTo>
                    <a:pt x="61" y="10"/>
                  </a:lnTo>
                  <a:lnTo>
                    <a:pt x="40" y="94"/>
                  </a:lnTo>
                  <a:lnTo>
                    <a:pt x="0" y="84"/>
                  </a:lnTo>
                  <a:close/>
                </a:path>
              </a:pathLst>
            </a:custGeom>
            <a:solidFill>
              <a:schemeClr val="folHlink"/>
            </a:solidFill>
            <a:ln w="9525">
              <a:solidFill>
                <a:schemeClr val="tx1"/>
              </a:solidFill>
              <a:round/>
              <a:headEnd/>
              <a:tailEnd/>
            </a:ln>
          </p:spPr>
          <p:txBody>
            <a:bodyPr/>
            <a:lstStyle/>
            <a:p>
              <a:endParaRPr lang="en-US"/>
            </a:p>
          </p:txBody>
        </p:sp>
        <p:sp>
          <p:nvSpPr>
            <p:cNvPr id="80963" name="Freeform 464"/>
            <p:cNvSpPr>
              <a:spLocks/>
            </p:cNvSpPr>
            <p:nvPr/>
          </p:nvSpPr>
          <p:spPr bwMode="black">
            <a:xfrm>
              <a:off x="2810" y="2371"/>
              <a:ext cx="14" cy="22"/>
            </a:xfrm>
            <a:custGeom>
              <a:avLst/>
              <a:gdLst>
                <a:gd name="T0" fmla="*/ 0 w 58"/>
                <a:gd name="T1" fmla="*/ 0 h 90"/>
                <a:gd name="T2" fmla="*/ 0 w 58"/>
                <a:gd name="T3" fmla="*/ 0 h 90"/>
                <a:gd name="T4" fmla="*/ 0 w 58"/>
                <a:gd name="T5" fmla="*/ 0 h 90"/>
                <a:gd name="T6" fmla="*/ 0 w 58"/>
                <a:gd name="T7" fmla="*/ 0 h 90"/>
                <a:gd name="T8" fmla="*/ 0 w 58"/>
                <a:gd name="T9" fmla="*/ 0 h 90"/>
                <a:gd name="T10" fmla="*/ 0 w 58"/>
                <a:gd name="T11" fmla="*/ 0 h 90"/>
                <a:gd name="T12" fmla="*/ 0 w 58"/>
                <a:gd name="T13" fmla="*/ 0 h 90"/>
                <a:gd name="T14" fmla="*/ 0 60000 65536"/>
                <a:gd name="T15" fmla="*/ 0 60000 65536"/>
                <a:gd name="T16" fmla="*/ 0 60000 65536"/>
                <a:gd name="T17" fmla="*/ 0 60000 65536"/>
                <a:gd name="T18" fmla="*/ 0 60000 65536"/>
                <a:gd name="T19" fmla="*/ 0 60000 65536"/>
                <a:gd name="T20" fmla="*/ 0 60000 65536"/>
                <a:gd name="T21" fmla="*/ 0 w 58"/>
                <a:gd name="T22" fmla="*/ 0 h 90"/>
                <a:gd name="T23" fmla="*/ 58 w 58"/>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90">
                  <a:moveTo>
                    <a:pt x="0" y="83"/>
                  </a:moveTo>
                  <a:lnTo>
                    <a:pt x="18" y="0"/>
                  </a:lnTo>
                  <a:lnTo>
                    <a:pt x="58" y="7"/>
                  </a:lnTo>
                  <a:lnTo>
                    <a:pt x="41" y="90"/>
                  </a:lnTo>
                  <a:lnTo>
                    <a:pt x="0" y="83"/>
                  </a:lnTo>
                  <a:close/>
                </a:path>
              </a:pathLst>
            </a:custGeom>
            <a:solidFill>
              <a:schemeClr val="folHlink"/>
            </a:solidFill>
            <a:ln w="9525">
              <a:solidFill>
                <a:schemeClr val="tx1"/>
              </a:solidFill>
              <a:round/>
              <a:headEnd/>
              <a:tailEnd/>
            </a:ln>
          </p:spPr>
          <p:txBody>
            <a:bodyPr/>
            <a:lstStyle/>
            <a:p>
              <a:endParaRPr lang="en-US"/>
            </a:p>
          </p:txBody>
        </p:sp>
        <p:sp>
          <p:nvSpPr>
            <p:cNvPr id="80964" name="Freeform 465"/>
            <p:cNvSpPr>
              <a:spLocks/>
            </p:cNvSpPr>
            <p:nvPr/>
          </p:nvSpPr>
          <p:spPr bwMode="black">
            <a:xfrm>
              <a:off x="2814" y="2349"/>
              <a:ext cx="14" cy="24"/>
            </a:xfrm>
            <a:custGeom>
              <a:avLst/>
              <a:gdLst>
                <a:gd name="T0" fmla="*/ 0 w 56"/>
                <a:gd name="T1" fmla="*/ 0 h 93"/>
                <a:gd name="T2" fmla="*/ 0 w 56"/>
                <a:gd name="T3" fmla="*/ 0 h 93"/>
                <a:gd name="T4" fmla="*/ 0 w 56"/>
                <a:gd name="T5" fmla="*/ 0 h 93"/>
                <a:gd name="T6" fmla="*/ 0 w 56"/>
                <a:gd name="T7" fmla="*/ 0 h 93"/>
                <a:gd name="T8" fmla="*/ 0 w 56"/>
                <a:gd name="T9" fmla="*/ 0 h 93"/>
                <a:gd name="T10" fmla="*/ 0 w 56"/>
                <a:gd name="T11" fmla="*/ 0 h 93"/>
                <a:gd name="T12" fmla="*/ 0 w 56"/>
                <a:gd name="T13" fmla="*/ 0 h 93"/>
                <a:gd name="T14" fmla="*/ 0 60000 65536"/>
                <a:gd name="T15" fmla="*/ 0 60000 65536"/>
                <a:gd name="T16" fmla="*/ 0 60000 65536"/>
                <a:gd name="T17" fmla="*/ 0 60000 65536"/>
                <a:gd name="T18" fmla="*/ 0 60000 65536"/>
                <a:gd name="T19" fmla="*/ 0 60000 65536"/>
                <a:gd name="T20" fmla="*/ 0 60000 65536"/>
                <a:gd name="T21" fmla="*/ 0 w 56"/>
                <a:gd name="T22" fmla="*/ 0 h 93"/>
                <a:gd name="T23" fmla="*/ 56 w 56"/>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3">
                  <a:moveTo>
                    <a:pt x="0" y="86"/>
                  </a:moveTo>
                  <a:lnTo>
                    <a:pt x="15" y="0"/>
                  </a:lnTo>
                  <a:lnTo>
                    <a:pt x="15" y="1"/>
                  </a:lnTo>
                  <a:lnTo>
                    <a:pt x="56" y="7"/>
                  </a:lnTo>
                  <a:lnTo>
                    <a:pt x="56" y="8"/>
                  </a:lnTo>
                  <a:lnTo>
                    <a:pt x="40" y="93"/>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65" name="Freeform 466"/>
            <p:cNvSpPr>
              <a:spLocks/>
            </p:cNvSpPr>
            <p:nvPr/>
          </p:nvSpPr>
          <p:spPr bwMode="black">
            <a:xfrm>
              <a:off x="2818" y="2329"/>
              <a:ext cx="13" cy="22"/>
            </a:xfrm>
            <a:custGeom>
              <a:avLst/>
              <a:gdLst>
                <a:gd name="T0" fmla="*/ 0 w 53"/>
                <a:gd name="T1" fmla="*/ 0 h 90"/>
                <a:gd name="T2" fmla="*/ 0 w 53"/>
                <a:gd name="T3" fmla="*/ 0 h 90"/>
                <a:gd name="T4" fmla="*/ 0 w 53"/>
                <a:gd name="T5" fmla="*/ 0 h 90"/>
                <a:gd name="T6" fmla="*/ 0 w 53"/>
                <a:gd name="T7" fmla="*/ 0 h 90"/>
                <a:gd name="T8" fmla="*/ 0 w 53"/>
                <a:gd name="T9" fmla="*/ 0 h 90"/>
                <a:gd name="T10" fmla="*/ 0 w 53"/>
                <a:gd name="T11" fmla="*/ 0 h 90"/>
                <a:gd name="T12" fmla="*/ 0 w 53"/>
                <a:gd name="T13" fmla="*/ 0 h 90"/>
                <a:gd name="T14" fmla="*/ 0 60000 65536"/>
                <a:gd name="T15" fmla="*/ 0 60000 65536"/>
                <a:gd name="T16" fmla="*/ 0 60000 65536"/>
                <a:gd name="T17" fmla="*/ 0 60000 65536"/>
                <a:gd name="T18" fmla="*/ 0 60000 65536"/>
                <a:gd name="T19" fmla="*/ 0 60000 65536"/>
                <a:gd name="T20" fmla="*/ 0 60000 65536"/>
                <a:gd name="T21" fmla="*/ 0 w 53"/>
                <a:gd name="T22" fmla="*/ 0 h 90"/>
                <a:gd name="T23" fmla="*/ 53 w 53"/>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90">
                  <a:moveTo>
                    <a:pt x="0" y="84"/>
                  </a:moveTo>
                  <a:lnTo>
                    <a:pt x="13" y="0"/>
                  </a:lnTo>
                  <a:lnTo>
                    <a:pt x="53" y="5"/>
                  </a:lnTo>
                  <a:lnTo>
                    <a:pt x="41" y="90"/>
                  </a:lnTo>
                  <a:lnTo>
                    <a:pt x="0" y="84"/>
                  </a:lnTo>
                  <a:close/>
                </a:path>
              </a:pathLst>
            </a:custGeom>
            <a:solidFill>
              <a:schemeClr val="folHlink"/>
            </a:solidFill>
            <a:ln w="9525">
              <a:solidFill>
                <a:schemeClr val="tx1"/>
              </a:solidFill>
              <a:round/>
              <a:headEnd/>
              <a:tailEnd/>
            </a:ln>
          </p:spPr>
          <p:txBody>
            <a:bodyPr/>
            <a:lstStyle/>
            <a:p>
              <a:endParaRPr lang="en-US"/>
            </a:p>
          </p:txBody>
        </p:sp>
        <p:sp>
          <p:nvSpPr>
            <p:cNvPr id="80966" name="Freeform 467"/>
            <p:cNvSpPr>
              <a:spLocks/>
            </p:cNvSpPr>
            <p:nvPr/>
          </p:nvSpPr>
          <p:spPr bwMode="black">
            <a:xfrm>
              <a:off x="2821" y="2307"/>
              <a:ext cx="13" cy="23"/>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60000 65536"/>
                <a:gd name="T15" fmla="*/ 0 60000 65536"/>
                <a:gd name="T16" fmla="*/ 0 60000 65536"/>
                <a:gd name="T17" fmla="*/ 0 60000 65536"/>
                <a:gd name="T18" fmla="*/ 0 60000 65536"/>
                <a:gd name="T19" fmla="*/ 0 60000 65536"/>
                <a:gd name="T20" fmla="*/ 0 60000 65536"/>
                <a:gd name="T21" fmla="*/ 0 w 51"/>
                <a:gd name="T22" fmla="*/ 0 h 91"/>
                <a:gd name="T23" fmla="*/ 51 w 51"/>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1">
                  <a:moveTo>
                    <a:pt x="0" y="86"/>
                  </a:moveTo>
                  <a:lnTo>
                    <a:pt x="10" y="0"/>
                  </a:lnTo>
                  <a:lnTo>
                    <a:pt x="10" y="2"/>
                  </a:lnTo>
                  <a:lnTo>
                    <a:pt x="51" y="4"/>
                  </a:lnTo>
                  <a:lnTo>
                    <a:pt x="51" y="6"/>
                  </a:lnTo>
                  <a:lnTo>
                    <a:pt x="40" y="91"/>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67" name="Freeform 468"/>
            <p:cNvSpPr>
              <a:spLocks/>
            </p:cNvSpPr>
            <p:nvPr/>
          </p:nvSpPr>
          <p:spPr bwMode="black">
            <a:xfrm>
              <a:off x="2824" y="2286"/>
              <a:ext cx="12" cy="22"/>
            </a:xfrm>
            <a:custGeom>
              <a:avLst/>
              <a:gdLst>
                <a:gd name="T0" fmla="*/ 0 w 48"/>
                <a:gd name="T1" fmla="*/ 0 h 88"/>
                <a:gd name="T2" fmla="*/ 0 w 48"/>
                <a:gd name="T3" fmla="*/ 0 h 88"/>
                <a:gd name="T4" fmla="*/ 0 w 48"/>
                <a:gd name="T5" fmla="*/ 0 h 88"/>
                <a:gd name="T6" fmla="*/ 0 w 48"/>
                <a:gd name="T7" fmla="*/ 0 h 88"/>
                <a:gd name="T8" fmla="*/ 0 w 48"/>
                <a:gd name="T9" fmla="*/ 0 h 88"/>
                <a:gd name="T10" fmla="*/ 0 w 48"/>
                <a:gd name="T11" fmla="*/ 0 h 88"/>
                <a:gd name="T12" fmla="*/ 0 w 48"/>
                <a:gd name="T13" fmla="*/ 0 h 88"/>
                <a:gd name="T14" fmla="*/ 0 60000 65536"/>
                <a:gd name="T15" fmla="*/ 0 60000 65536"/>
                <a:gd name="T16" fmla="*/ 0 60000 65536"/>
                <a:gd name="T17" fmla="*/ 0 60000 65536"/>
                <a:gd name="T18" fmla="*/ 0 60000 65536"/>
                <a:gd name="T19" fmla="*/ 0 60000 65536"/>
                <a:gd name="T20" fmla="*/ 0 60000 65536"/>
                <a:gd name="T21" fmla="*/ 0 w 48"/>
                <a:gd name="T22" fmla="*/ 0 h 88"/>
                <a:gd name="T23" fmla="*/ 48 w 48"/>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88">
                  <a:moveTo>
                    <a:pt x="0" y="86"/>
                  </a:moveTo>
                  <a:lnTo>
                    <a:pt x="7" y="0"/>
                  </a:lnTo>
                  <a:lnTo>
                    <a:pt x="48" y="3"/>
                  </a:lnTo>
                  <a:lnTo>
                    <a:pt x="41" y="88"/>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68" name="Freeform 469"/>
            <p:cNvSpPr>
              <a:spLocks/>
            </p:cNvSpPr>
            <p:nvPr/>
          </p:nvSpPr>
          <p:spPr bwMode="black">
            <a:xfrm>
              <a:off x="2826" y="2265"/>
              <a:ext cx="11" cy="22"/>
            </a:xfrm>
            <a:custGeom>
              <a:avLst/>
              <a:gdLst>
                <a:gd name="T0" fmla="*/ 0 w 46"/>
                <a:gd name="T1" fmla="*/ 0 h 89"/>
                <a:gd name="T2" fmla="*/ 0 w 46"/>
                <a:gd name="T3" fmla="*/ 0 h 89"/>
                <a:gd name="T4" fmla="*/ 0 w 46"/>
                <a:gd name="T5" fmla="*/ 0 h 89"/>
                <a:gd name="T6" fmla="*/ 0 w 46"/>
                <a:gd name="T7" fmla="*/ 0 h 89"/>
                <a:gd name="T8" fmla="*/ 0 w 46"/>
                <a:gd name="T9" fmla="*/ 0 h 89"/>
                <a:gd name="T10" fmla="*/ 0 w 46"/>
                <a:gd name="T11" fmla="*/ 0 h 89"/>
                <a:gd name="T12" fmla="*/ 0 w 46"/>
                <a:gd name="T13" fmla="*/ 0 h 89"/>
                <a:gd name="T14" fmla="*/ 0 60000 65536"/>
                <a:gd name="T15" fmla="*/ 0 60000 65536"/>
                <a:gd name="T16" fmla="*/ 0 60000 65536"/>
                <a:gd name="T17" fmla="*/ 0 60000 65536"/>
                <a:gd name="T18" fmla="*/ 0 60000 65536"/>
                <a:gd name="T19" fmla="*/ 0 60000 65536"/>
                <a:gd name="T20" fmla="*/ 0 60000 65536"/>
                <a:gd name="T21" fmla="*/ 0 w 46"/>
                <a:gd name="T22" fmla="*/ 0 h 89"/>
                <a:gd name="T23" fmla="*/ 46 w 46"/>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89">
                  <a:moveTo>
                    <a:pt x="0" y="86"/>
                  </a:moveTo>
                  <a:lnTo>
                    <a:pt x="6" y="0"/>
                  </a:lnTo>
                  <a:lnTo>
                    <a:pt x="6" y="2"/>
                  </a:lnTo>
                  <a:lnTo>
                    <a:pt x="46" y="2"/>
                  </a:lnTo>
                  <a:lnTo>
                    <a:pt x="46" y="3"/>
                  </a:lnTo>
                  <a:lnTo>
                    <a:pt x="41" y="89"/>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69" name="Freeform 470"/>
            <p:cNvSpPr>
              <a:spLocks/>
            </p:cNvSpPr>
            <p:nvPr/>
          </p:nvSpPr>
          <p:spPr bwMode="black">
            <a:xfrm>
              <a:off x="2827" y="2243"/>
              <a:ext cx="11" cy="22"/>
            </a:xfrm>
            <a:custGeom>
              <a:avLst/>
              <a:gdLst>
                <a:gd name="T0" fmla="*/ 0 w 43"/>
                <a:gd name="T1" fmla="*/ 0 h 87"/>
                <a:gd name="T2" fmla="*/ 0 w 43"/>
                <a:gd name="T3" fmla="*/ 0 h 87"/>
                <a:gd name="T4" fmla="*/ 0 w 43"/>
                <a:gd name="T5" fmla="*/ 0 h 87"/>
                <a:gd name="T6" fmla="*/ 0 w 43"/>
                <a:gd name="T7" fmla="*/ 0 h 87"/>
                <a:gd name="T8" fmla="*/ 0 w 43"/>
                <a:gd name="T9" fmla="*/ 0 h 87"/>
                <a:gd name="T10" fmla="*/ 0 w 43"/>
                <a:gd name="T11" fmla="*/ 0 h 87"/>
                <a:gd name="T12" fmla="*/ 0 w 43"/>
                <a:gd name="T13" fmla="*/ 0 h 87"/>
                <a:gd name="T14" fmla="*/ 0 60000 65536"/>
                <a:gd name="T15" fmla="*/ 0 60000 65536"/>
                <a:gd name="T16" fmla="*/ 0 60000 65536"/>
                <a:gd name="T17" fmla="*/ 0 60000 65536"/>
                <a:gd name="T18" fmla="*/ 0 60000 65536"/>
                <a:gd name="T19" fmla="*/ 0 60000 65536"/>
                <a:gd name="T20" fmla="*/ 0 60000 65536"/>
                <a:gd name="T21" fmla="*/ 0 w 43"/>
                <a:gd name="T22" fmla="*/ 0 h 87"/>
                <a:gd name="T23" fmla="*/ 43 w 4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7">
                  <a:moveTo>
                    <a:pt x="0" y="87"/>
                  </a:moveTo>
                  <a:lnTo>
                    <a:pt x="2" y="0"/>
                  </a:lnTo>
                  <a:lnTo>
                    <a:pt x="43" y="0"/>
                  </a:lnTo>
                  <a:lnTo>
                    <a:pt x="40" y="87"/>
                  </a:lnTo>
                  <a:lnTo>
                    <a:pt x="0" y="87"/>
                  </a:lnTo>
                  <a:close/>
                </a:path>
              </a:pathLst>
            </a:custGeom>
            <a:solidFill>
              <a:schemeClr val="folHlink"/>
            </a:solidFill>
            <a:ln w="9525">
              <a:solidFill>
                <a:schemeClr val="tx1"/>
              </a:solidFill>
              <a:round/>
              <a:headEnd/>
              <a:tailEnd/>
            </a:ln>
          </p:spPr>
          <p:txBody>
            <a:bodyPr/>
            <a:lstStyle/>
            <a:p>
              <a:endParaRPr lang="en-US"/>
            </a:p>
          </p:txBody>
        </p:sp>
        <p:sp>
          <p:nvSpPr>
            <p:cNvPr id="80970" name="Freeform 471"/>
            <p:cNvSpPr>
              <a:spLocks/>
            </p:cNvSpPr>
            <p:nvPr/>
          </p:nvSpPr>
          <p:spPr bwMode="black">
            <a:xfrm>
              <a:off x="2828" y="2222"/>
              <a:ext cx="10" cy="21"/>
            </a:xfrm>
            <a:custGeom>
              <a:avLst/>
              <a:gdLst>
                <a:gd name="T0" fmla="*/ 0 w 41"/>
                <a:gd name="T1" fmla="*/ 0 h 86"/>
                <a:gd name="T2" fmla="*/ 0 w 41"/>
                <a:gd name="T3" fmla="*/ 0 h 86"/>
                <a:gd name="T4" fmla="*/ 0 w 41"/>
                <a:gd name="T5" fmla="*/ 0 h 86"/>
                <a:gd name="T6" fmla="*/ 0 w 41"/>
                <a:gd name="T7" fmla="*/ 0 h 86"/>
                <a:gd name="T8" fmla="*/ 0 w 41"/>
                <a:gd name="T9" fmla="*/ 0 h 86"/>
                <a:gd name="T10" fmla="*/ 0 w 41"/>
                <a:gd name="T11" fmla="*/ 0 h 86"/>
                <a:gd name="T12" fmla="*/ 0 w 41"/>
                <a:gd name="T13" fmla="*/ 0 h 86"/>
                <a:gd name="T14" fmla="*/ 0 60000 65536"/>
                <a:gd name="T15" fmla="*/ 0 60000 65536"/>
                <a:gd name="T16" fmla="*/ 0 60000 65536"/>
                <a:gd name="T17" fmla="*/ 0 60000 65536"/>
                <a:gd name="T18" fmla="*/ 0 60000 65536"/>
                <a:gd name="T19" fmla="*/ 0 60000 65536"/>
                <a:gd name="T20" fmla="*/ 0 60000 65536"/>
                <a:gd name="T21" fmla="*/ 0 w 41"/>
                <a:gd name="T22" fmla="*/ 0 h 86"/>
                <a:gd name="T23" fmla="*/ 41 w 41"/>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86">
                  <a:moveTo>
                    <a:pt x="0" y="86"/>
                  </a:moveTo>
                  <a:lnTo>
                    <a:pt x="0" y="0"/>
                  </a:lnTo>
                  <a:lnTo>
                    <a:pt x="41" y="0"/>
                  </a:lnTo>
                  <a:lnTo>
                    <a:pt x="41" y="86"/>
                  </a:lnTo>
                  <a:lnTo>
                    <a:pt x="0" y="86"/>
                  </a:lnTo>
                  <a:close/>
                </a:path>
              </a:pathLst>
            </a:custGeom>
            <a:solidFill>
              <a:schemeClr val="folHlink"/>
            </a:solidFill>
            <a:ln w="9525">
              <a:solidFill>
                <a:schemeClr val="tx1"/>
              </a:solidFill>
              <a:round/>
              <a:headEnd/>
              <a:tailEnd/>
            </a:ln>
          </p:spPr>
          <p:txBody>
            <a:bodyPr/>
            <a:lstStyle/>
            <a:p>
              <a:endParaRPr lang="en-US"/>
            </a:p>
          </p:txBody>
        </p:sp>
        <p:sp>
          <p:nvSpPr>
            <p:cNvPr id="80971" name="Freeform 472"/>
            <p:cNvSpPr>
              <a:spLocks/>
            </p:cNvSpPr>
            <p:nvPr/>
          </p:nvSpPr>
          <p:spPr bwMode="black">
            <a:xfrm>
              <a:off x="2827" y="2200"/>
              <a:ext cx="11" cy="22"/>
            </a:xfrm>
            <a:custGeom>
              <a:avLst/>
              <a:gdLst>
                <a:gd name="T0" fmla="*/ 0 w 43"/>
                <a:gd name="T1" fmla="*/ 0 h 87"/>
                <a:gd name="T2" fmla="*/ 0 w 43"/>
                <a:gd name="T3" fmla="*/ 0 h 87"/>
                <a:gd name="T4" fmla="*/ 0 w 43"/>
                <a:gd name="T5" fmla="*/ 0 h 87"/>
                <a:gd name="T6" fmla="*/ 0 w 43"/>
                <a:gd name="T7" fmla="*/ 0 h 87"/>
                <a:gd name="T8" fmla="*/ 0 w 43"/>
                <a:gd name="T9" fmla="*/ 0 h 87"/>
                <a:gd name="T10" fmla="*/ 0 w 43"/>
                <a:gd name="T11" fmla="*/ 0 h 87"/>
                <a:gd name="T12" fmla="*/ 0 w 43"/>
                <a:gd name="T13" fmla="*/ 0 h 87"/>
                <a:gd name="T14" fmla="*/ 0 60000 65536"/>
                <a:gd name="T15" fmla="*/ 0 60000 65536"/>
                <a:gd name="T16" fmla="*/ 0 60000 65536"/>
                <a:gd name="T17" fmla="*/ 0 60000 65536"/>
                <a:gd name="T18" fmla="*/ 0 60000 65536"/>
                <a:gd name="T19" fmla="*/ 0 60000 65536"/>
                <a:gd name="T20" fmla="*/ 0 60000 65536"/>
                <a:gd name="T21" fmla="*/ 0 w 43"/>
                <a:gd name="T22" fmla="*/ 0 h 87"/>
                <a:gd name="T23" fmla="*/ 43 w 4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7">
                  <a:moveTo>
                    <a:pt x="2" y="87"/>
                  </a:moveTo>
                  <a:lnTo>
                    <a:pt x="0" y="2"/>
                  </a:lnTo>
                  <a:lnTo>
                    <a:pt x="0" y="3"/>
                  </a:lnTo>
                  <a:lnTo>
                    <a:pt x="40" y="0"/>
                  </a:lnTo>
                  <a:lnTo>
                    <a:pt x="40" y="2"/>
                  </a:lnTo>
                  <a:lnTo>
                    <a:pt x="43" y="87"/>
                  </a:lnTo>
                  <a:lnTo>
                    <a:pt x="2" y="87"/>
                  </a:lnTo>
                  <a:close/>
                </a:path>
              </a:pathLst>
            </a:custGeom>
            <a:solidFill>
              <a:schemeClr val="folHlink"/>
            </a:solidFill>
            <a:ln w="9525">
              <a:solidFill>
                <a:schemeClr val="tx1"/>
              </a:solidFill>
              <a:round/>
              <a:headEnd/>
              <a:tailEnd/>
            </a:ln>
          </p:spPr>
          <p:txBody>
            <a:bodyPr/>
            <a:lstStyle/>
            <a:p>
              <a:endParaRPr lang="en-US"/>
            </a:p>
          </p:txBody>
        </p:sp>
        <p:sp>
          <p:nvSpPr>
            <p:cNvPr id="80972" name="Freeform 473"/>
            <p:cNvSpPr>
              <a:spLocks/>
            </p:cNvSpPr>
            <p:nvPr/>
          </p:nvSpPr>
          <p:spPr bwMode="black">
            <a:xfrm>
              <a:off x="2826" y="2179"/>
              <a:ext cx="11" cy="22"/>
            </a:xfrm>
            <a:custGeom>
              <a:avLst/>
              <a:gdLst>
                <a:gd name="T0" fmla="*/ 0 w 46"/>
                <a:gd name="T1" fmla="*/ 0 h 88"/>
                <a:gd name="T2" fmla="*/ 0 w 46"/>
                <a:gd name="T3" fmla="*/ 0 h 88"/>
                <a:gd name="T4" fmla="*/ 0 w 46"/>
                <a:gd name="T5" fmla="*/ 0 h 88"/>
                <a:gd name="T6" fmla="*/ 0 w 46"/>
                <a:gd name="T7" fmla="*/ 0 h 88"/>
                <a:gd name="T8" fmla="*/ 0 w 46"/>
                <a:gd name="T9" fmla="*/ 0 h 88"/>
                <a:gd name="T10" fmla="*/ 0 w 46"/>
                <a:gd name="T11" fmla="*/ 0 h 88"/>
                <a:gd name="T12" fmla="*/ 0 w 46"/>
                <a:gd name="T13" fmla="*/ 0 h 88"/>
                <a:gd name="T14" fmla="*/ 0 60000 65536"/>
                <a:gd name="T15" fmla="*/ 0 60000 65536"/>
                <a:gd name="T16" fmla="*/ 0 60000 65536"/>
                <a:gd name="T17" fmla="*/ 0 60000 65536"/>
                <a:gd name="T18" fmla="*/ 0 60000 65536"/>
                <a:gd name="T19" fmla="*/ 0 60000 65536"/>
                <a:gd name="T20" fmla="*/ 0 60000 65536"/>
                <a:gd name="T21" fmla="*/ 0 w 46"/>
                <a:gd name="T22" fmla="*/ 0 h 88"/>
                <a:gd name="T23" fmla="*/ 46 w 46"/>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88">
                  <a:moveTo>
                    <a:pt x="6" y="88"/>
                  </a:moveTo>
                  <a:lnTo>
                    <a:pt x="0" y="2"/>
                  </a:lnTo>
                  <a:lnTo>
                    <a:pt x="41" y="0"/>
                  </a:lnTo>
                  <a:lnTo>
                    <a:pt x="46" y="85"/>
                  </a:lnTo>
                  <a:lnTo>
                    <a:pt x="6" y="88"/>
                  </a:lnTo>
                  <a:close/>
                </a:path>
              </a:pathLst>
            </a:custGeom>
            <a:solidFill>
              <a:schemeClr val="folHlink"/>
            </a:solidFill>
            <a:ln w="9525">
              <a:solidFill>
                <a:schemeClr val="tx1"/>
              </a:solidFill>
              <a:round/>
              <a:headEnd/>
              <a:tailEnd/>
            </a:ln>
          </p:spPr>
          <p:txBody>
            <a:bodyPr/>
            <a:lstStyle/>
            <a:p>
              <a:endParaRPr lang="en-US"/>
            </a:p>
          </p:txBody>
        </p:sp>
        <p:sp>
          <p:nvSpPr>
            <p:cNvPr id="80973" name="Freeform 474"/>
            <p:cNvSpPr>
              <a:spLocks/>
            </p:cNvSpPr>
            <p:nvPr/>
          </p:nvSpPr>
          <p:spPr bwMode="black">
            <a:xfrm>
              <a:off x="2824" y="2157"/>
              <a:ext cx="12" cy="22"/>
            </a:xfrm>
            <a:custGeom>
              <a:avLst/>
              <a:gdLst>
                <a:gd name="T0" fmla="*/ 0 w 48"/>
                <a:gd name="T1" fmla="*/ 0 h 89"/>
                <a:gd name="T2" fmla="*/ 0 w 48"/>
                <a:gd name="T3" fmla="*/ 0 h 89"/>
                <a:gd name="T4" fmla="*/ 0 w 48"/>
                <a:gd name="T5" fmla="*/ 0 h 89"/>
                <a:gd name="T6" fmla="*/ 0 w 48"/>
                <a:gd name="T7" fmla="*/ 0 h 89"/>
                <a:gd name="T8" fmla="*/ 0 w 48"/>
                <a:gd name="T9" fmla="*/ 0 h 89"/>
                <a:gd name="T10" fmla="*/ 0 w 48"/>
                <a:gd name="T11" fmla="*/ 0 h 89"/>
                <a:gd name="T12" fmla="*/ 0 w 48"/>
                <a:gd name="T13" fmla="*/ 0 h 89"/>
                <a:gd name="T14" fmla="*/ 0 60000 65536"/>
                <a:gd name="T15" fmla="*/ 0 60000 65536"/>
                <a:gd name="T16" fmla="*/ 0 60000 65536"/>
                <a:gd name="T17" fmla="*/ 0 60000 65536"/>
                <a:gd name="T18" fmla="*/ 0 60000 65536"/>
                <a:gd name="T19" fmla="*/ 0 60000 65536"/>
                <a:gd name="T20" fmla="*/ 0 60000 65536"/>
                <a:gd name="T21" fmla="*/ 0 w 48"/>
                <a:gd name="T22" fmla="*/ 0 h 89"/>
                <a:gd name="T23" fmla="*/ 48 w 48"/>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89">
                  <a:moveTo>
                    <a:pt x="7" y="89"/>
                  </a:moveTo>
                  <a:lnTo>
                    <a:pt x="0" y="4"/>
                  </a:lnTo>
                  <a:lnTo>
                    <a:pt x="0" y="5"/>
                  </a:lnTo>
                  <a:lnTo>
                    <a:pt x="41" y="0"/>
                  </a:lnTo>
                  <a:lnTo>
                    <a:pt x="41" y="1"/>
                  </a:lnTo>
                  <a:lnTo>
                    <a:pt x="48" y="87"/>
                  </a:lnTo>
                  <a:lnTo>
                    <a:pt x="7" y="89"/>
                  </a:lnTo>
                  <a:close/>
                </a:path>
              </a:pathLst>
            </a:custGeom>
            <a:solidFill>
              <a:schemeClr val="folHlink"/>
            </a:solidFill>
            <a:ln w="9525">
              <a:solidFill>
                <a:schemeClr val="tx1"/>
              </a:solidFill>
              <a:round/>
              <a:headEnd/>
              <a:tailEnd/>
            </a:ln>
          </p:spPr>
          <p:txBody>
            <a:bodyPr/>
            <a:lstStyle/>
            <a:p>
              <a:endParaRPr lang="en-US"/>
            </a:p>
          </p:txBody>
        </p:sp>
        <p:sp>
          <p:nvSpPr>
            <p:cNvPr id="80974" name="Freeform 475"/>
            <p:cNvSpPr>
              <a:spLocks/>
            </p:cNvSpPr>
            <p:nvPr/>
          </p:nvSpPr>
          <p:spPr bwMode="black">
            <a:xfrm>
              <a:off x="2821" y="2136"/>
              <a:ext cx="13" cy="22"/>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60000 65536"/>
                <a:gd name="T15" fmla="*/ 0 60000 65536"/>
                <a:gd name="T16" fmla="*/ 0 60000 65536"/>
                <a:gd name="T17" fmla="*/ 0 60000 65536"/>
                <a:gd name="T18" fmla="*/ 0 60000 65536"/>
                <a:gd name="T19" fmla="*/ 0 60000 65536"/>
                <a:gd name="T20" fmla="*/ 0 60000 65536"/>
                <a:gd name="T21" fmla="*/ 0 w 51"/>
                <a:gd name="T22" fmla="*/ 0 h 91"/>
                <a:gd name="T23" fmla="*/ 51 w 51"/>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1">
                  <a:moveTo>
                    <a:pt x="10" y="91"/>
                  </a:moveTo>
                  <a:lnTo>
                    <a:pt x="0" y="5"/>
                  </a:lnTo>
                  <a:lnTo>
                    <a:pt x="40" y="0"/>
                  </a:lnTo>
                  <a:lnTo>
                    <a:pt x="51" y="86"/>
                  </a:lnTo>
                  <a:lnTo>
                    <a:pt x="10" y="91"/>
                  </a:lnTo>
                  <a:close/>
                </a:path>
              </a:pathLst>
            </a:custGeom>
            <a:solidFill>
              <a:schemeClr val="folHlink"/>
            </a:solidFill>
            <a:ln w="9525">
              <a:solidFill>
                <a:schemeClr val="tx1"/>
              </a:solidFill>
              <a:round/>
              <a:headEnd/>
              <a:tailEnd/>
            </a:ln>
          </p:spPr>
          <p:txBody>
            <a:bodyPr/>
            <a:lstStyle/>
            <a:p>
              <a:endParaRPr lang="en-US"/>
            </a:p>
          </p:txBody>
        </p:sp>
        <p:sp>
          <p:nvSpPr>
            <p:cNvPr id="80975" name="Freeform 476"/>
            <p:cNvSpPr>
              <a:spLocks/>
            </p:cNvSpPr>
            <p:nvPr/>
          </p:nvSpPr>
          <p:spPr bwMode="black">
            <a:xfrm>
              <a:off x="2818" y="2114"/>
              <a:ext cx="13" cy="23"/>
            </a:xfrm>
            <a:custGeom>
              <a:avLst/>
              <a:gdLst>
                <a:gd name="T0" fmla="*/ 0 w 53"/>
                <a:gd name="T1" fmla="*/ 0 h 92"/>
                <a:gd name="T2" fmla="*/ 0 w 53"/>
                <a:gd name="T3" fmla="*/ 0 h 92"/>
                <a:gd name="T4" fmla="*/ 0 w 53"/>
                <a:gd name="T5" fmla="*/ 0 h 92"/>
                <a:gd name="T6" fmla="*/ 0 w 53"/>
                <a:gd name="T7" fmla="*/ 0 h 92"/>
                <a:gd name="T8" fmla="*/ 0 w 53"/>
                <a:gd name="T9" fmla="*/ 0 h 92"/>
                <a:gd name="T10" fmla="*/ 0 w 53"/>
                <a:gd name="T11" fmla="*/ 0 h 92"/>
                <a:gd name="T12" fmla="*/ 0 w 53"/>
                <a:gd name="T13" fmla="*/ 0 h 92"/>
                <a:gd name="T14" fmla="*/ 0 60000 65536"/>
                <a:gd name="T15" fmla="*/ 0 60000 65536"/>
                <a:gd name="T16" fmla="*/ 0 60000 65536"/>
                <a:gd name="T17" fmla="*/ 0 60000 65536"/>
                <a:gd name="T18" fmla="*/ 0 60000 65536"/>
                <a:gd name="T19" fmla="*/ 0 60000 65536"/>
                <a:gd name="T20" fmla="*/ 0 60000 65536"/>
                <a:gd name="T21" fmla="*/ 0 w 53"/>
                <a:gd name="T22" fmla="*/ 0 h 92"/>
                <a:gd name="T23" fmla="*/ 53 w 53"/>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92">
                  <a:moveTo>
                    <a:pt x="13" y="92"/>
                  </a:moveTo>
                  <a:lnTo>
                    <a:pt x="0" y="7"/>
                  </a:lnTo>
                  <a:lnTo>
                    <a:pt x="0" y="8"/>
                  </a:lnTo>
                  <a:lnTo>
                    <a:pt x="41" y="0"/>
                  </a:lnTo>
                  <a:lnTo>
                    <a:pt x="41" y="2"/>
                  </a:lnTo>
                  <a:lnTo>
                    <a:pt x="53" y="87"/>
                  </a:lnTo>
                  <a:lnTo>
                    <a:pt x="13" y="92"/>
                  </a:lnTo>
                  <a:close/>
                </a:path>
              </a:pathLst>
            </a:custGeom>
            <a:solidFill>
              <a:schemeClr val="folHlink"/>
            </a:solidFill>
            <a:ln w="9525">
              <a:solidFill>
                <a:schemeClr val="tx1"/>
              </a:solidFill>
              <a:round/>
              <a:headEnd/>
              <a:tailEnd/>
            </a:ln>
          </p:spPr>
          <p:txBody>
            <a:bodyPr/>
            <a:lstStyle/>
            <a:p>
              <a:endParaRPr lang="en-US"/>
            </a:p>
          </p:txBody>
        </p:sp>
        <p:sp>
          <p:nvSpPr>
            <p:cNvPr id="80976" name="Freeform 477"/>
            <p:cNvSpPr>
              <a:spLocks/>
            </p:cNvSpPr>
            <p:nvPr/>
          </p:nvSpPr>
          <p:spPr bwMode="black">
            <a:xfrm>
              <a:off x="2814" y="2093"/>
              <a:ext cx="14" cy="23"/>
            </a:xfrm>
            <a:custGeom>
              <a:avLst/>
              <a:gdLst>
                <a:gd name="T0" fmla="*/ 0 w 56"/>
                <a:gd name="T1" fmla="*/ 0 h 92"/>
                <a:gd name="T2" fmla="*/ 0 w 56"/>
                <a:gd name="T3" fmla="*/ 0 h 92"/>
                <a:gd name="T4" fmla="*/ 0 w 56"/>
                <a:gd name="T5" fmla="*/ 0 h 92"/>
                <a:gd name="T6" fmla="*/ 0 w 56"/>
                <a:gd name="T7" fmla="*/ 0 h 92"/>
                <a:gd name="T8" fmla="*/ 0 w 56"/>
                <a:gd name="T9" fmla="*/ 0 h 92"/>
                <a:gd name="T10" fmla="*/ 0 w 56"/>
                <a:gd name="T11" fmla="*/ 0 h 92"/>
                <a:gd name="T12" fmla="*/ 0 w 56"/>
                <a:gd name="T13" fmla="*/ 0 h 92"/>
                <a:gd name="T14" fmla="*/ 0 60000 65536"/>
                <a:gd name="T15" fmla="*/ 0 60000 65536"/>
                <a:gd name="T16" fmla="*/ 0 60000 65536"/>
                <a:gd name="T17" fmla="*/ 0 60000 65536"/>
                <a:gd name="T18" fmla="*/ 0 60000 65536"/>
                <a:gd name="T19" fmla="*/ 0 60000 65536"/>
                <a:gd name="T20" fmla="*/ 0 60000 65536"/>
                <a:gd name="T21" fmla="*/ 0 w 56"/>
                <a:gd name="T22" fmla="*/ 0 h 92"/>
                <a:gd name="T23" fmla="*/ 56 w 56"/>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2">
                  <a:moveTo>
                    <a:pt x="15" y="92"/>
                  </a:moveTo>
                  <a:lnTo>
                    <a:pt x="0" y="8"/>
                  </a:lnTo>
                  <a:lnTo>
                    <a:pt x="40" y="0"/>
                  </a:lnTo>
                  <a:lnTo>
                    <a:pt x="56" y="84"/>
                  </a:lnTo>
                  <a:lnTo>
                    <a:pt x="15" y="92"/>
                  </a:lnTo>
                  <a:close/>
                </a:path>
              </a:pathLst>
            </a:custGeom>
            <a:solidFill>
              <a:schemeClr val="folHlink"/>
            </a:solidFill>
            <a:ln w="9525">
              <a:solidFill>
                <a:schemeClr val="tx1"/>
              </a:solidFill>
              <a:round/>
              <a:headEnd/>
              <a:tailEnd/>
            </a:ln>
          </p:spPr>
          <p:txBody>
            <a:bodyPr/>
            <a:lstStyle/>
            <a:p>
              <a:endParaRPr lang="en-US"/>
            </a:p>
          </p:txBody>
        </p:sp>
        <p:sp>
          <p:nvSpPr>
            <p:cNvPr id="80977" name="Freeform 478"/>
            <p:cNvSpPr>
              <a:spLocks/>
            </p:cNvSpPr>
            <p:nvPr/>
          </p:nvSpPr>
          <p:spPr bwMode="black">
            <a:xfrm>
              <a:off x="2810" y="2071"/>
              <a:ext cx="14" cy="24"/>
            </a:xfrm>
            <a:custGeom>
              <a:avLst/>
              <a:gdLst>
                <a:gd name="T0" fmla="*/ 0 w 58"/>
                <a:gd name="T1" fmla="*/ 0 h 94"/>
                <a:gd name="T2" fmla="*/ 0 w 58"/>
                <a:gd name="T3" fmla="*/ 0 h 94"/>
                <a:gd name="T4" fmla="*/ 0 w 58"/>
                <a:gd name="T5" fmla="*/ 0 h 94"/>
                <a:gd name="T6" fmla="*/ 0 w 58"/>
                <a:gd name="T7" fmla="*/ 0 h 94"/>
                <a:gd name="T8" fmla="*/ 0 w 58"/>
                <a:gd name="T9" fmla="*/ 0 h 94"/>
                <a:gd name="T10" fmla="*/ 0 w 58"/>
                <a:gd name="T11" fmla="*/ 0 h 94"/>
                <a:gd name="T12" fmla="*/ 0 w 58"/>
                <a:gd name="T13" fmla="*/ 0 h 94"/>
                <a:gd name="T14" fmla="*/ 0 60000 65536"/>
                <a:gd name="T15" fmla="*/ 0 60000 65536"/>
                <a:gd name="T16" fmla="*/ 0 60000 65536"/>
                <a:gd name="T17" fmla="*/ 0 60000 65536"/>
                <a:gd name="T18" fmla="*/ 0 60000 65536"/>
                <a:gd name="T19" fmla="*/ 0 60000 65536"/>
                <a:gd name="T20" fmla="*/ 0 60000 65536"/>
                <a:gd name="T21" fmla="*/ 0 w 58"/>
                <a:gd name="T22" fmla="*/ 0 h 94"/>
                <a:gd name="T23" fmla="*/ 58 w 58"/>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94">
                  <a:moveTo>
                    <a:pt x="18" y="94"/>
                  </a:moveTo>
                  <a:lnTo>
                    <a:pt x="0" y="9"/>
                  </a:lnTo>
                  <a:lnTo>
                    <a:pt x="0" y="11"/>
                  </a:lnTo>
                  <a:lnTo>
                    <a:pt x="41" y="0"/>
                  </a:lnTo>
                  <a:lnTo>
                    <a:pt x="41" y="2"/>
                  </a:lnTo>
                  <a:lnTo>
                    <a:pt x="58" y="86"/>
                  </a:lnTo>
                  <a:lnTo>
                    <a:pt x="18" y="94"/>
                  </a:lnTo>
                  <a:close/>
                </a:path>
              </a:pathLst>
            </a:custGeom>
            <a:solidFill>
              <a:schemeClr val="folHlink"/>
            </a:solidFill>
            <a:ln w="9525">
              <a:solidFill>
                <a:schemeClr val="tx1"/>
              </a:solidFill>
              <a:round/>
              <a:headEnd/>
              <a:tailEnd/>
            </a:ln>
          </p:spPr>
          <p:txBody>
            <a:bodyPr/>
            <a:lstStyle/>
            <a:p>
              <a:endParaRPr lang="en-US"/>
            </a:p>
          </p:txBody>
        </p:sp>
        <p:sp>
          <p:nvSpPr>
            <p:cNvPr id="80978" name="Freeform 479"/>
            <p:cNvSpPr>
              <a:spLocks/>
            </p:cNvSpPr>
            <p:nvPr/>
          </p:nvSpPr>
          <p:spPr bwMode="black">
            <a:xfrm>
              <a:off x="2805" y="2051"/>
              <a:ext cx="15" cy="23"/>
            </a:xfrm>
            <a:custGeom>
              <a:avLst/>
              <a:gdLst>
                <a:gd name="T0" fmla="*/ 0 w 61"/>
                <a:gd name="T1" fmla="*/ 0 h 94"/>
                <a:gd name="T2" fmla="*/ 0 w 61"/>
                <a:gd name="T3" fmla="*/ 0 h 94"/>
                <a:gd name="T4" fmla="*/ 0 w 61"/>
                <a:gd name="T5" fmla="*/ 0 h 94"/>
                <a:gd name="T6" fmla="*/ 0 w 61"/>
                <a:gd name="T7" fmla="*/ 0 h 94"/>
                <a:gd name="T8" fmla="*/ 0 w 61"/>
                <a:gd name="T9" fmla="*/ 0 h 94"/>
                <a:gd name="T10" fmla="*/ 0 w 61"/>
                <a:gd name="T11" fmla="*/ 0 h 94"/>
                <a:gd name="T12" fmla="*/ 0 w 61"/>
                <a:gd name="T13" fmla="*/ 0 h 94"/>
                <a:gd name="T14" fmla="*/ 0 60000 65536"/>
                <a:gd name="T15" fmla="*/ 0 60000 65536"/>
                <a:gd name="T16" fmla="*/ 0 60000 65536"/>
                <a:gd name="T17" fmla="*/ 0 60000 65536"/>
                <a:gd name="T18" fmla="*/ 0 60000 65536"/>
                <a:gd name="T19" fmla="*/ 0 60000 65536"/>
                <a:gd name="T20" fmla="*/ 0 60000 65536"/>
                <a:gd name="T21" fmla="*/ 0 w 61"/>
                <a:gd name="T22" fmla="*/ 0 h 94"/>
                <a:gd name="T23" fmla="*/ 61 w 61"/>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4">
                  <a:moveTo>
                    <a:pt x="20" y="94"/>
                  </a:moveTo>
                  <a:lnTo>
                    <a:pt x="0" y="10"/>
                  </a:lnTo>
                  <a:lnTo>
                    <a:pt x="40" y="0"/>
                  </a:lnTo>
                  <a:lnTo>
                    <a:pt x="61" y="83"/>
                  </a:lnTo>
                  <a:lnTo>
                    <a:pt x="20" y="94"/>
                  </a:lnTo>
                  <a:close/>
                </a:path>
              </a:pathLst>
            </a:custGeom>
            <a:solidFill>
              <a:schemeClr val="folHlink"/>
            </a:solidFill>
            <a:ln w="9525">
              <a:solidFill>
                <a:schemeClr val="tx1"/>
              </a:solidFill>
              <a:round/>
              <a:headEnd/>
              <a:tailEnd/>
            </a:ln>
          </p:spPr>
          <p:txBody>
            <a:bodyPr/>
            <a:lstStyle/>
            <a:p>
              <a:endParaRPr lang="en-US"/>
            </a:p>
          </p:txBody>
        </p:sp>
        <p:sp>
          <p:nvSpPr>
            <p:cNvPr id="80979" name="Freeform 480"/>
            <p:cNvSpPr>
              <a:spLocks/>
            </p:cNvSpPr>
            <p:nvPr/>
          </p:nvSpPr>
          <p:spPr bwMode="black">
            <a:xfrm>
              <a:off x="2799" y="2029"/>
              <a:ext cx="16" cy="24"/>
            </a:xfrm>
            <a:custGeom>
              <a:avLst/>
              <a:gdLst>
                <a:gd name="T0" fmla="*/ 0 w 63"/>
                <a:gd name="T1" fmla="*/ 0 h 94"/>
                <a:gd name="T2" fmla="*/ 0 w 63"/>
                <a:gd name="T3" fmla="*/ 0 h 94"/>
                <a:gd name="T4" fmla="*/ 0 w 63"/>
                <a:gd name="T5" fmla="*/ 0 h 94"/>
                <a:gd name="T6" fmla="*/ 0 w 63"/>
                <a:gd name="T7" fmla="*/ 0 h 94"/>
                <a:gd name="T8" fmla="*/ 0 w 63"/>
                <a:gd name="T9" fmla="*/ 0 h 94"/>
                <a:gd name="T10" fmla="*/ 0 w 63"/>
                <a:gd name="T11" fmla="*/ 0 h 94"/>
                <a:gd name="T12" fmla="*/ 0 w 63"/>
                <a:gd name="T13" fmla="*/ 0 h 94"/>
                <a:gd name="T14" fmla="*/ 0 60000 65536"/>
                <a:gd name="T15" fmla="*/ 0 60000 65536"/>
                <a:gd name="T16" fmla="*/ 0 60000 65536"/>
                <a:gd name="T17" fmla="*/ 0 60000 65536"/>
                <a:gd name="T18" fmla="*/ 0 60000 65536"/>
                <a:gd name="T19" fmla="*/ 0 60000 65536"/>
                <a:gd name="T20" fmla="*/ 0 60000 65536"/>
                <a:gd name="T21" fmla="*/ 0 w 63"/>
                <a:gd name="T22" fmla="*/ 0 h 94"/>
                <a:gd name="T23" fmla="*/ 63 w 63"/>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94">
                  <a:moveTo>
                    <a:pt x="23" y="94"/>
                  </a:moveTo>
                  <a:lnTo>
                    <a:pt x="0" y="11"/>
                  </a:lnTo>
                  <a:lnTo>
                    <a:pt x="1" y="13"/>
                  </a:lnTo>
                  <a:lnTo>
                    <a:pt x="39" y="0"/>
                  </a:lnTo>
                  <a:lnTo>
                    <a:pt x="40" y="1"/>
                  </a:lnTo>
                  <a:lnTo>
                    <a:pt x="63" y="84"/>
                  </a:lnTo>
                  <a:lnTo>
                    <a:pt x="23" y="94"/>
                  </a:lnTo>
                  <a:close/>
                </a:path>
              </a:pathLst>
            </a:custGeom>
            <a:solidFill>
              <a:schemeClr val="folHlink"/>
            </a:solidFill>
            <a:ln w="9525">
              <a:solidFill>
                <a:schemeClr val="tx1"/>
              </a:solidFill>
              <a:round/>
              <a:headEnd/>
              <a:tailEnd/>
            </a:ln>
          </p:spPr>
          <p:txBody>
            <a:bodyPr/>
            <a:lstStyle/>
            <a:p>
              <a:endParaRPr lang="en-US"/>
            </a:p>
          </p:txBody>
        </p:sp>
        <p:sp>
          <p:nvSpPr>
            <p:cNvPr id="80980" name="Freeform 481"/>
            <p:cNvSpPr>
              <a:spLocks/>
            </p:cNvSpPr>
            <p:nvPr/>
          </p:nvSpPr>
          <p:spPr bwMode="black">
            <a:xfrm>
              <a:off x="2793" y="2009"/>
              <a:ext cx="16" cy="24"/>
            </a:xfrm>
            <a:custGeom>
              <a:avLst/>
              <a:gdLst>
                <a:gd name="T0" fmla="*/ 0 w 63"/>
                <a:gd name="T1" fmla="*/ 0 h 95"/>
                <a:gd name="T2" fmla="*/ 0 w 63"/>
                <a:gd name="T3" fmla="*/ 0 h 95"/>
                <a:gd name="T4" fmla="*/ 0 w 63"/>
                <a:gd name="T5" fmla="*/ 0 h 95"/>
                <a:gd name="T6" fmla="*/ 0 w 63"/>
                <a:gd name="T7" fmla="*/ 0 h 95"/>
                <a:gd name="T8" fmla="*/ 0 w 63"/>
                <a:gd name="T9" fmla="*/ 0 h 95"/>
                <a:gd name="T10" fmla="*/ 0 w 63"/>
                <a:gd name="T11" fmla="*/ 0 h 95"/>
                <a:gd name="T12" fmla="*/ 0 w 63"/>
                <a:gd name="T13" fmla="*/ 0 h 95"/>
                <a:gd name="T14" fmla="*/ 0 60000 65536"/>
                <a:gd name="T15" fmla="*/ 0 60000 65536"/>
                <a:gd name="T16" fmla="*/ 0 60000 65536"/>
                <a:gd name="T17" fmla="*/ 0 60000 65536"/>
                <a:gd name="T18" fmla="*/ 0 60000 65536"/>
                <a:gd name="T19" fmla="*/ 0 60000 65536"/>
                <a:gd name="T20" fmla="*/ 0 60000 65536"/>
                <a:gd name="T21" fmla="*/ 0 w 63"/>
                <a:gd name="T22" fmla="*/ 0 h 95"/>
                <a:gd name="T23" fmla="*/ 63 w 63"/>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95">
                  <a:moveTo>
                    <a:pt x="25" y="95"/>
                  </a:moveTo>
                  <a:lnTo>
                    <a:pt x="0" y="13"/>
                  </a:lnTo>
                  <a:lnTo>
                    <a:pt x="38" y="0"/>
                  </a:lnTo>
                  <a:lnTo>
                    <a:pt x="63" y="82"/>
                  </a:lnTo>
                  <a:lnTo>
                    <a:pt x="25" y="95"/>
                  </a:lnTo>
                  <a:close/>
                </a:path>
              </a:pathLst>
            </a:custGeom>
            <a:solidFill>
              <a:schemeClr val="folHlink"/>
            </a:solidFill>
            <a:ln w="9525">
              <a:solidFill>
                <a:schemeClr val="tx1"/>
              </a:solidFill>
              <a:round/>
              <a:headEnd/>
              <a:tailEnd/>
            </a:ln>
          </p:spPr>
          <p:txBody>
            <a:bodyPr/>
            <a:lstStyle/>
            <a:p>
              <a:endParaRPr lang="en-US"/>
            </a:p>
          </p:txBody>
        </p:sp>
        <p:sp>
          <p:nvSpPr>
            <p:cNvPr id="80981" name="Freeform 482"/>
            <p:cNvSpPr>
              <a:spLocks/>
            </p:cNvSpPr>
            <p:nvPr/>
          </p:nvSpPr>
          <p:spPr bwMode="black">
            <a:xfrm>
              <a:off x="2786" y="1988"/>
              <a:ext cx="16" cy="24"/>
            </a:xfrm>
            <a:custGeom>
              <a:avLst/>
              <a:gdLst>
                <a:gd name="T0" fmla="*/ 0 w 65"/>
                <a:gd name="T1" fmla="*/ 0 h 96"/>
                <a:gd name="T2" fmla="*/ 0 w 65"/>
                <a:gd name="T3" fmla="*/ 0 h 96"/>
                <a:gd name="T4" fmla="*/ 0 w 65"/>
                <a:gd name="T5" fmla="*/ 0 h 96"/>
                <a:gd name="T6" fmla="*/ 0 w 65"/>
                <a:gd name="T7" fmla="*/ 0 h 96"/>
                <a:gd name="T8" fmla="*/ 0 w 65"/>
                <a:gd name="T9" fmla="*/ 0 h 96"/>
                <a:gd name="T10" fmla="*/ 0 w 65"/>
                <a:gd name="T11" fmla="*/ 0 h 96"/>
                <a:gd name="T12" fmla="*/ 0 w 65"/>
                <a:gd name="T13" fmla="*/ 0 h 96"/>
                <a:gd name="T14" fmla="*/ 0 60000 65536"/>
                <a:gd name="T15" fmla="*/ 0 60000 65536"/>
                <a:gd name="T16" fmla="*/ 0 60000 65536"/>
                <a:gd name="T17" fmla="*/ 0 60000 65536"/>
                <a:gd name="T18" fmla="*/ 0 60000 65536"/>
                <a:gd name="T19" fmla="*/ 0 60000 65536"/>
                <a:gd name="T20" fmla="*/ 0 60000 65536"/>
                <a:gd name="T21" fmla="*/ 0 w 65"/>
                <a:gd name="T22" fmla="*/ 0 h 96"/>
                <a:gd name="T23" fmla="*/ 65 w 6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6">
                  <a:moveTo>
                    <a:pt x="27" y="96"/>
                  </a:moveTo>
                  <a:lnTo>
                    <a:pt x="0" y="14"/>
                  </a:lnTo>
                  <a:lnTo>
                    <a:pt x="0" y="15"/>
                  </a:lnTo>
                  <a:lnTo>
                    <a:pt x="38" y="0"/>
                  </a:lnTo>
                  <a:lnTo>
                    <a:pt x="38" y="1"/>
                  </a:lnTo>
                  <a:lnTo>
                    <a:pt x="65" y="83"/>
                  </a:lnTo>
                  <a:lnTo>
                    <a:pt x="27" y="96"/>
                  </a:lnTo>
                  <a:close/>
                </a:path>
              </a:pathLst>
            </a:custGeom>
            <a:solidFill>
              <a:schemeClr val="folHlink"/>
            </a:solidFill>
            <a:ln w="9525">
              <a:solidFill>
                <a:schemeClr val="tx1"/>
              </a:solidFill>
              <a:round/>
              <a:headEnd/>
              <a:tailEnd/>
            </a:ln>
          </p:spPr>
          <p:txBody>
            <a:bodyPr/>
            <a:lstStyle/>
            <a:p>
              <a:endParaRPr lang="en-US"/>
            </a:p>
          </p:txBody>
        </p:sp>
        <p:sp>
          <p:nvSpPr>
            <p:cNvPr id="80982" name="Freeform 483"/>
            <p:cNvSpPr>
              <a:spLocks/>
            </p:cNvSpPr>
            <p:nvPr/>
          </p:nvSpPr>
          <p:spPr bwMode="black">
            <a:xfrm>
              <a:off x="2779" y="1968"/>
              <a:ext cx="17" cy="24"/>
            </a:xfrm>
            <a:custGeom>
              <a:avLst/>
              <a:gdLst>
                <a:gd name="T0" fmla="*/ 0 w 69"/>
                <a:gd name="T1" fmla="*/ 0 h 96"/>
                <a:gd name="T2" fmla="*/ 0 w 69"/>
                <a:gd name="T3" fmla="*/ 0 h 96"/>
                <a:gd name="T4" fmla="*/ 0 w 69"/>
                <a:gd name="T5" fmla="*/ 0 h 96"/>
                <a:gd name="T6" fmla="*/ 0 w 69"/>
                <a:gd name="T7" fmla="*/ 0 h 96"/>
                <a:gd name="T8" fmla="*/ 0 w 69"/>
                <a:gd name="T9" fmla="*/ 0 h 96"/>
                <a:gd name="T10" fmla="*/ 0 w 69"/>
                <a:gd name="T11" fmla="*/ 0 h 96"/>
                <a:gd name="T12" fmla="*/ 0 w 69"/>
                <a:gd name="T13" fmla="*/ 0 h 96"/>
                <a:gd name="T14" fmla="*/ 0 60000 65536"/>
                <a:gd name="T15" fmla="*/ 0 60000 65536"/>
                <a:gd name="T16" fmla="*/ 0 60000 65536"/>
                <a:gd name="T17" fmla="*/ 0 60000 65536"/>
                <a:gd name="T18" fmla="*/ 0 60000 65536"/>
                <a:gd name="T19" fmla="*/ 0 60000 65536"/>
                <a:gd name="T20" fmla="*/ 0 60000 65536"/>
                <a:gd name="T21" fmla="*/ 0 w 69"/>
                <a:gd name="T22" fmla="*/ 0 h 96"/>
                <a:gd name="T23" fmla="*/ 69 w 6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96">
                  <a:moveTo>
                    <a:pt x="31" y="96"/>
                  </a:moveTo>
                  <a:lnTo>
                    <a:pt x="0" y="16"/>
                  </a:lnTo>
                  <a:lnTo>
                    <a:pt x="38" y="0"/>
                  </a:lnTo>
                  <a:lnTo>
                    <a:pt x="69" y="81"/>
                  </a:lnTo>
                  <a:lnTo>
                    <a:pt x="31" y="96"/>
                  </a:lnTo>
                  <a:close/>
                </a:path>
              </a:pathLst>
            </a:custGeom>
            <a:solidFill>
              <a:schemeClr val="folHlink"/>
            </a:solidFill>
            <a:ln w="9525">
              <a:solidFill>
                <a:schemeClr val="tx1"/>
              </a:solidFill>
              <a:round/>
              <a:headEnd/>
              <a:tailEnd/>
            </a:ln>
          </p:spPr>
          <p:txBody>
            <a:bodyPr/>
            <a:lstStyle/>
            <a:p>
              <a:endParaRPr lang="en-US"/>
            </a:p>
          </p:txBody>
        </p:sp>
        <p:sp>
          <p:nvSpPr>
            <p:cNvPr id="80983" name="Freeform 484"/>
            <p:cNvSpPr>
              <a:spLocks/>
            </p:cNvSpPr>
            <p:nvPr/>
          </p:nvSpPr>
          <p:spPr bwMode="black">
            <a:xfrm>
              <a:off x="2770" y="1948"/>
              <a:ext cx="18" cy="24"/>
            </a:xfrm>
            <a:custGeom>
              <a:avLst/>
              <a:gdLst>
                <a:gd name="T0" fmla="*/ 0 w 71"/>
                <a:gd name="T1" fmla="*/ 0 h 95"/>
                <a:gd name="T2" fmla="*/ 0 w 71"/>
                <a:gd name="T3" fmla="*/ 0 h 95"/>
                <a:gd name="T4" fmla="*/ 0 w 71"/>
                <a:gd name="T5" fmla="*/ 0 h 95"/>
                <a:gd name="T6" fmla="*/ 0 w 71"/>
                <a:gd name="T7" fmla="*/ 0 h 95"/>
                <a:gd name="T8" fmla="*/ 0 w 71"/>
                <a:gd name="T9" fmla="*/ 0 h 95"/>
                <a:gd name="T10" fmla="*/ 0 w 71"/>
                <a:gd name="T11" fmla="*/ 0 h 95"/>
                <a:gd name="T12" fmla="*/ 0 w 71"/>
                <a:gd name="T13" fmla="*/ 0 h 95"/>
                <a:gd name="T14" fmla="*/ 0 60000 65536"/>
                <a:gd name="T15" fmla="*/ 0 60000 65536"/>
                <a:gd name="T16" fmla="*/ 0 60000 65536"/>
                <a:gd name="T17" fmla="*/ 0 60000 65536"/>
                <a:gd name="T18" fmla="*/ 0 60000 65536"/>
                <a:gd name="T19" fmla="*/ 0 60000 65536"/>
                <a:gd name="T20" fmla="*/ 0 60000 65536"/>
                <a:gd name="T21" fmla="*/ 0 w 71"/>
                <a:gd name="T22" fmla="*/ 0 h 95"/>
                <a:gd name="T23" fmla="*/ 71 w 71"/>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95">
                  <a:moveTo>
                    <a:pt x="33" y="95"/>
                  </a:moveTo>
                  <a:lnTo>
                    <a:pt x="0" y="16"/>
                  </a:lnTo>
                  <a:lnTo>
                    <a:pt x="38" y="0"/>
                  </a:lnTo>
                  <a:lnTo>
                    <a:pt x="71" y="79"/>
                  </a:lnTo>
                  <a:lnTo>
                    <a:pt x="33" y="95"/>
                  </a:lnTo>
                  <a:close/>
                </a:path>
              </a:pathLst>
            </a:custGeom>
            <a:solidFill>
              <a:schemeClr val="folHlink"/>
            </a:solidFill>
            <a:ln w="9525">
              <a:solidFill>
                <a:schemeClr val="tx1"/>
              </a:solidFill>
              <a:round/>
              <a:headEnd/>
              <a:tailEnd/>
            </a:ln>
          </p:spPr>
          <p:txBody>
            <a:bodyPr/>
            <a:lstStyle/>
            <a:p>
              <a:endParaRPr lang="en-US"/>
            </a:p>
          </p:txBody>
        </p:sp>
        <p:sp>
          <p:nvSpPr>
            <p:cNvPr id="80984" name="Freeform 485"/>
            <p:cNvSpPr>
              <a:spLocks/>
            </p:cNvSpPr>
            <p:nvPr/>
          </p:nvSpPr>
          <p:spPr bwMode="black">
            <a:xfrm>
              <a:off x="2762" y="1928"/>
              <a:ext cx="18" cy="24"/>
            </a:xfrm>
            <a:custGeom>
              <a:avLst/>
              <a:gdLst>
                <a:gd name="T0" fmla="*/ 0 w 72"/>
                <a:gd name="T1" fmla="*/ 0 h 96"/>
                <a:gd name="T2" fmla="*/ 0 w 72"/>
                <a:gd name="T3" fmla="*/ 0 h 96"/>
                <a:gd name="T4" fmla="*/ 0 w 72"/>
                <a:gd name="T5" fmla="*/ 0 h 96"/>
                <a:gd name="T6" fmla="*/ 0 w 72"/>
                <a:gd name="T7" fmla="*/ 0 h 96"/>
                <a:gd name="T8" fmla="*/ 0 w 72"/>
                <a:gd name="T9" fmla="*/ 0 h 96"/>
                <a:gd name="T10" fmla="*/ 0 w 72"/>
                <a:gd name="T11" fmla="*/ 0 h 96"/>
                <a:gd name="T12" fmla="*/ 0 w 72"/>
                <a:gd name="T13" fmla="*/ 0 h 96"/>
                <a:gd name="T14" fmla="*/ 0 60000 65536"/>
                <a:gd name="T15" fmla="*/ 0 60000 65536"/>
                <a:gd name="T16" fmla="*/ 0 60000 65536"/>
                <a:gd name="T17" fmla="*/ 0 60000 65536"/>
                <a:gd name="T18" fmla="*/ 0 60000 65536"/>
                <a:gd name="T19" fmla="*/ 0 60000 65536"/>
                <a:gd name="T20" fmla="*/ 0 60000 65536"/>
                <a:gd name="T21" fmla="*/ 0 w 72"/>
                <a:gd name="T22" fmla="*/ 0 h 96"/>
                <a:gd name="T23" fmla="*/ 72 w 72"/>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96">
                  <a:moveTo>
                    <a:pt x="34" y="96"/>
                  </a:moveTo>
                  <a:lnTo>
                    <a:pt x="0" y="16"/>
                  </a:lnTo>
                  <a:lnTo>
                    <a:pt x="0" y="18"/>
                  </a:lnTo>
                  <a:lnTo>
                    <a:pt x="38" y="0"/>
                  </a:lnTo>
                  <a:lnTo>
                    <a:pt x="38" y="1"/>
                  </a:lnTo>
                  <a:lnTo>
                    <a:pt x="72" y="80"/>
                  </a:lnTo>
                  <a:lnTo>
                    <a:pt x="34" y="96"/>
                  </a:lnTo>
                  <a:close/>
                </a:path>
              </a:pathLst>
            </a:custGeom>
            <a:solidFill>
              <a:schemeClr val="folHlink"/>
            </a:solidFill>
            <a:ln w="9525">
              <a:solidFill>
                <a:schemeClr val="tx1"/>
              </a:solidFill>
              <a:round/>
              <a:headEnd/>
              <a:tailEnd/>
            </a:ln>
          </p:spPr>
          <p:txBody>
            <a:bodyPr/>
            <a:lstStyle/>
            <a:p>
              <a:endParaRPr lang="en-US"/>
            </a:p>
          </p:txBody>
        </p:sp>
        <p:sp>
          <p:nvSpPr>
            <p:cNvPr id="80985" name="Freeform 486"/>
            <p:cNvSpPr>
              <a:spLocks/>
            </p:cNvSpPr>
            <p:nvPr/>
          </p:nvSpPr>
          <p:spPr bwMode="black">
            <a:xfrm>
              <a:off x="2753" y="1908"/>
              <a:ext cx="18" cy="25"/>
            </a:xfrm>
            <a:custGeom>
              <a:avLst/>
              <a:gdLst>
                <a:gd name="T0" fmla="*/ 0 w 75"/>
                <a:gd name="T1" fmla="*/ 0 h 97"/>
                <a:gd name="T2" fmla="*/ 0 w 75"/>
                <a:gd name="T3" fmla="*/ 0 h 97"/>
                <a:gd name="T4" fmla="*/ 0 w 75"/>
                <a:gd name="T5" fmla="*/ 0 h 97"/>
                <a:gd name="T6" fmla="*/ 0 w 75"/>
                <a:gd name="T7" fmla="*/ 0 h 97"/>
                <a:gd name="T8" fmla="*/ 0 w 75"/>
                <a:gd name="T9" fmla="*/ 0 h 97"/>
                <a:gd name="T10" fmla="*/ 0 w 75"/>
                <a:gd name="T11" fmla="*/ 0 h 97"/>
                <a:gd name="T12" fmla="*/ 0 w 75"/>
                <a:gd name="T13" fmla="*/ 0 h 97"/>
                <a:gd name="T14" fmla="*/ 0 60000 65536"/>
                <a:gd name="T15" fmla="*/ 0 60000 65536"/>
                <a:gd name="T16" fmla="*/ 0 60000 65536"/>
                <a:gd name="T17" fmla="*/ 0 60000 65536"/>
                <a:gd name="T18" fmla="*/ 0 60000 65536"/>
                <a:gd name="T19" fmla="*/ 0 60000 65536"/>
                <a:gd name="T20" fmla="*/ 0 60000 65536"/>
                <a:gd name="T21" fmla="*/ 0 w 75"/>
                <a:gd name="T22" fmla="*/ 0 h 97"/>
                <a:gd name="T23" fmla="*/ 75 w 75"/>
                <a:gd name="T24" fmla="*/ 97 h 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7">
                  <a:moveTo>
                    <a:pt x="37" y="97"/>
                  </a:moveTo>
                  <a:lnTo>
                    <a:pt x="0" y="19"/>
                  </a:lnTo>
                  <a:lnTo>
                    <a:pt x="1" y="20"/>
                  </a:lnTo>
                  <a:lnTo>
                    <a:pt x="37" y="0"/>
                  </a:lnTo>
                  <a:lnTo>
                    <a:pt x="38" y="1"/>
                  </a:lnTo>
                  <a:lnTo>
                    <a:pt x="75" y="79"/>
                  </a:lnTo>
                  <a:lnTo>
                    <a:pt x="37" y="97"/>
                  </a:lnTo>
                  <a:close/>
                </a:path>
              </a:pathLst>
            </a:custGeom>
            <a:solidFill>
              <a:schemeClr val="folHlink"/>
            </a:solidFill>
            <a:ln w="9525">
              <a:solidFill>
                <a:schemeClr val="tx1"/>
              </a:solidFill>
              <a:round/>
              <a:headEnd/>
              <a:tailEnd/>
            </a:ln>
          </p:spPr>
          <p:txBody>
            <a:bodyPr/>
            <a:lstStyle/>
            <a:p>
              <a:endParaRPr lang="en-US"/>
            </a:p>
          </p:txBody>
        </p:sp>
        <p:sp>
          <p:nvSpPr>
            <p:cNvPr id="80986" name="Freeform 487"/>
            <p:cNvSpPr>
              <a:spLocks/>
            </p:cNvSpPr>
            <p:nvPr/>
          </p:nvSpPr>
          <p:spPr bwMode="black">
            <a:xfrm>
              <a:off x="2743" y="1890"/>
              <a:ext cx="19" cy="23"/>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39" y="96"/>
                  </a:moveTo>
                  <a:lnTo>
                    <a:pt x="0" y="21"/>
                  </a:lnTo>
                  <a:lnTo>
                    <a:pt x="35" y="0"/>
                  </a:lnTo>
                  <a:lnTo>
                    <a:pt x="75" y="76"/>
                  </a:lnTo>
                  <a:lnTo>
                    <a:pt x="39" y="96"/>
                  </a:lnTo>
                  <a:close/>
                </a:path>
              </a:pathLst>
            </a:custGeom>
            <a:solidFill>
              <a:schemeClr val="folHlink"/>
            </a:solidFill>
            <a:ln w="9525">
              <a:solidFill>
                <a:schemeClr val="tx1"/>
              </a:solidFill>
              <a:round/>
              <a:headEnd/>
              <a:tailEnd/>
            </a:ln>
          </p:spPr>
          <p:txBody>
            <a:bodyPr/>
            <a:lstStyle/>
            <a:p>
              <a:endParaRPr lang="en-US"/>
            </a:p>
          </p:txBody>
        </p:sp>
        <p:sp>
          <p:nvSpPr>
            <p:cNvPr id="80987" name="Freeform 488"/>
            <p:cNvSpPr>
              <a:spLocks/>
            </p:cNvSpPr>
            <p:nvPr/>
          </p:nvSpPr>
          <p:spPr bwMode="black">
            <a:xfrm>
              <a:off x="2732" y="1871"/>
              <a:ext cx="20" cy="24"/>
            </a:xfrm>
            <a:custGeom>
              <a:avLst/>
              <a:gdLst>
                <a:gd name="T0" fmla="*/ 0 w 77"/>
                <a:gd name="T1" fmla="*/ 0 h 96"/>
                <a:gd name="T2" fmla="*/ 0 w 77"/>
                <a:gd name="T3" fmla="*/ 0 h 96"/>
                <a:gd name="T4" fmla="*/ 0 w 77"/>
                <a:gd name="T5" fmla="*/ 0 h 96"/>
                <a:gd name="T6" fmla="*/ 0 w 77"/>
                <a:gd name="T7" fmla="*/ 0 h 96"/>
                <a:gd name="T8" fmla="*/ 0 w 77"/>
                <a:gd name="T9" fmla="*/ 0 h 96"/>
                <a:gd name="T10" fmla="*/ 0 w 77"/>
                <a:gd name="T11" fmla="*/ 0 h 96"/>
                <a:gd name="T12" fmla="*/ 0 w 77"/>
                <a:gd name="T13" fmla="*/ 0 h 96"/>
                <a:gd name="T14" fmla="*/ 0 60000 65536"/>
                <a:gd name="T15" fmla="*/ 0 60000 65536"/>
                <a:gd name="T16" fmla="*/ 0 60000 65536"/>
                <a:gd name="T17" fmla="*/ 0 60000 65536"/>
                <a:gd name="T18" fmla="*/ 0 60000 65536"/>
                <a:gd name="T19" fmla="*/ 0 60000 65536"/>
                <a:gd name="T20" fmla="*/ 0 60000 65536"/>
                <a:gd name="T21" fmla="*/ 0 w 77"/>
                <a:gd name="T22" fmla="*/ 0 h 96"/>
                <a:gd name="T23" fmla="*/ 77 w 77"/>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96">
                  <a:moveTo>
                    <a:pt x="42" y="96"/>
                  </a:moveTo>
                  <a:lnTo>
                    <a:pt x="0" y="20"/>
                  </a:lnTo>
                  <a:lnTo>
                    <a:pt x="36" y="0"/>
                  </a:lnTo>
                  <a:lnTo>
                    <a:pt x="77" y="75"/>
                  </a:lnTo>
                  <a:lnTo>
                    <a:pt x="42" y="96"/>
                  </a:lnTo>
                  <a:close/>
                </a:path>
              </a:pathLst>
            </a:custGeom>
            <a:solidFill>
              <a:schemeClr val="folHlink"/>
            </a:solidFill>
            <a:ln w="9525">
              <a:solidFill>
                <a:schemeClr val="tx1"/>
              </a:solidFill>
              <a:round/>
              <a:headEnd/>
              <a:tailEnd/>
            </a:ln>
          </p:spPr>
          <p:txBody>
            <a:bodyPr/>
            <a:lstStyle/>
            <a:p>
              <a:endParaRPr lang="en-US"/>
            </a:p>
          </p:txBody>
        </p:sp>
        <p:sp>
          <p:nvSpPr>
            <p:cNvPr id="80988" name="Freeform 489"/>
            <p:cNvSpPr>
              <a:spLocks/>
            </p:cNvSpPr>
            <p:nvPr/>
          </p:nvSpPr>
          <p:spPr bwMode="black">
            <a:xfrm>
              <a:off x="2722" y="1852"/>
              <a:ext cx="19" cy="24"/>
            </a:xfrm>
            <a:custGeom>
              <a:avLst/>
              <a:gdLst>
                <a:gd name="T0" fmla="*/ 0 w 79"/>
                <a:gd name="T1" fmla="*/ 0 h 96"/>
                <a:gd name="T2" fmla="*/ 0 w 79"/>
                <a:gd name="T3" fmla="*/ 0 h 96"/>
                <a:gd name="T4" fmla="*/ 0 w 79"/>
                <a:gd name="T5" fmla="*/ 0 h 96"/>
                <a:gd name="T6" fmla="*/ 0 w 79"/>
                <a:gd name="T7" fmla="*/ 0 h 96"/>
                <a:gd name="T8" fmla="*/ 0 w 79"/>
                <a:gd name="T9" fmla="*/ 0 h 96"/>
                <a:gd name="T10" fmla="*/ 0 w 79"/>
                <a:gd name="T11" fmla="*/ 0 h 96"/>
                <a:gd name="T12" fmla="*/ 0 w 79"/>
                <a:gd name="T13" fmla="*/ 0 h 96"/>
                <a:gd name="T14" fmla="*/ 0 60000 65536"/>
                <a:gd name="T15" fmla="*/ 0 60000 65536"/>
                <a:gd name="T16" fmla="*/ 0 60000 65536"/>
                <a:gd name="T17" fmla="*/ 0 60000 65536"/>
                <a:gd name="T18" fmla="*/ 0 60000 65536"/>
                <a:gd name="T19" fmla="*/ 0 60000 65536"/>
                <a:gd name="T20" fmla="*/ 0 60000 65536"/>
                <a:gd name="T21" fmla="*/ 0 w 79"/>
                <a:gd name="T22" fmla="*/ 0 h 96"/>
                <a:gd name="T23" fmla="*/ 79 w 7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96">
                  <a:moveTo>
                    <a:pt x="43" y="96"/>
                  </a:moveTo>
                  <a:lnTo>
                    <a:pt x="0" y="22"/>
                  </a:lnTo>
                  <a:lnTo>
                    <a:pt x="0" y="23"/>
                  </a:lnTo>
                  <a:lnTo>
                    <a:pt x="35" y="0"/>
                  </a:lnTo>
                  <a:lnTo>
                    <a:pt x="35" y="2"/>
                  </a:lnTo>
                  <a:lnTo>
                    <a:pt x="79" y="76"/>
                  </a:lnTo>
                  <a:lnTo>
                    <a:pt x="43" y="96"/>
                  </a:lnTo>
                  <a:close/>
                </a:path>
              </a:pathLst>
            </a:custGeom>
            <a:solidFill>
              <a:schemeClr val="folHlink"/>
            </a:solidFill>
            <a:ln w="9525">
              <a:solidFill>
                <a:schemeClr val="tx1"/>
              </a:solidFill>
              <a:round/>
              <a:headEnd/>
              <a:tailEnd/>
            </a:ln>
          </p:spPr>
          <p:txBody>
            <a:bodyPr/>
            <a:lstStyle/>
            <a:p>
              <a:endParaRPr lang="en-US"/>
            </a:p>
          </p:txBody>
        </p:sp>
        <p:sp>
          <p:nvSpPr>
            <p:cNvPr id="80989" name="Freeform 490"/>
            <p:cNvSpPr>
              <a:spLocks/>
            </p:cNvSpPr>
            <p:nvPr/>
          </p:nvSpPr>
          <p:spPr bwMode="black">
            <a:xfrm>
              <a:off x="2710" y="1834"/>
              <a:ext cx="21" cy="24"/>
            </a:xfrm>
            <a:custGeom>
              <a:avLst/>
              <a:gdLst>
                <a:gd name="T0" fmla="*/ 0 w 81"/>
                <a:gd name="T1" fmla="*/ 0 h 96"/>
                <a:gd name="T2" fmla="*/ 0 w 81"/>
                <a:gd name="T3" fmla="*/ 0 h 96"/>
                <a:gd name="T4" fmla="*/ 0 w 81"/>
                <a:gd name="T5" fmla="*/ 0 h 96"/>
                <a:gd name="T6" fmla="*/ 0 w 81"/>
                <a:gd name="T7" fmla="*/ 0 h 96"/>
                <a:gd name="T8" fmla="*/ 0 w 81"/>
                <a:gd name="T9" fmla="*/ 0 h 96"/>
                <a:gd name="T10" fmla="*/ 0 w 81"/>
                <a:gd name="T11" fmla="*/ 0 h 96"/>
                <a:gd name="T12" fmla="*/ 0 w 81"/>
                <a:gd name="T13" fmla="*/ 0 h 96"/>
                <a:gd name="T14" fmla="*/ 0 60000 65536"/>
                <a:gd name="T15" fmla="*/ 0 60000 65536"/>
                <a:gd name="T16" fmla="*/ 0 60000 65536"/>
                <a:gd name="T17" fmla="*/ 0 60000 65536"/>
                <a:gd name="T18" fmla="*/ 0 60000 65536"/>
                <a:gd name="T19" fmla="*/ 0 60000 65536"/>
                <a:gd name="T20" fmla="*/ 0 60000 65536"/>
                <a:gd name="T21" fmla="*/ 0 w 81"/>
                <a:gd name="T22" fmla="*/ 0 h 96"/>
                <a:gd name="T23" fmla="*/ 81 w 81"/>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6">
                  <a:moveTo>
                    <a:pt x="46" y="96"/>
                  </a:moveTo>
                  <a:lnTo>
                    <a:pt x="0" y="23"/>
                  </a:lnTo>
                  <a:lnTo>
                    <a:pt x="1" y="23"/>
                  </a:lnTo>
                  <a:lnTo>
                    <a:pt x="34" y="0"/>
                  </a:lnTo>
                  <a:lnTo>
                    <a:pt x="36" y="0"/>
                  </a:lnTo>
                  <a:lnTo>
                    <a:pt x="81" y="73"/>
                  </a:lnTo>
                  <a:lnTo>
                    <a:pt x="46" y="96"/>
                  </a:lnTo>
                  <a:close/>
                </a:path>
              </a:pathLst>
            </a:custGeom>
            <a:solidFill>
              <a:schemeClr val="folHlink"/>
            </a:solidFill>
            <a:ln w="9525">
              <a:solidFill>
                <a:schemeClr val="tx1"/>
              </a:solidFill>
              <a:round/>
              <a:headEnd/>
              <a:tailEnd/>
            </a:ln>
          </p:spPr>
          <p:txBody>
            <a:bodyPr/>
            <a:lstStyle/>
            <a:p>
              <a:endParaRPr lang="en-US"/>
            </a:p>
          </p:txBody>
        </p:sp>
        <p:sp>
          <p:nvSpPr>
            <p:cNvPr id="80990" name="Freeform 491"/>
            <p:cNvSpPr>
              <a:spLocks/>
            </p:cNvSpPr>
            <p:nvPr/>
          </p:nvSpPr>
          <p:spPr bwMode="black">
            <a:xfrm>
              <a:off x="2698" y="1816"/>
              <a:ext cx="21" cy="23"/>
            </a:xfrm>
            <a:custGeom>
              <a:avLst/>
              <a:gdLst>
                <a:gd name="T0" fmla="*/ 0 w 81"/>
                <a:gd name="T1" fmla="*/ 0 h 93"/>
                <a:gd name="T2" fmla="*/ 0 w 81"/>
                <a:gd name="T3" fmla="*/ 0 h 93"/>
                <a:gd name="T4" fmla="*/ 0 w 81"/>
                <a:gd name="T5" fmla="*/ 0 h 93"/>
                <a:gd name="T6" fmla="*/ 0 w 81"/>
                <a:gd name="T7" fmla="*/ 0 h 93"/>
                <a:gd name="T8" fmla="*/ 0 w 81"/>
                <a:gd name="T9" fmla="*/ 0 h 93"/>
                <a:gd name="T10" fmla="*/ 0 w 81"/>
                <a:gd name="T11" fmla="*/ 0 h 93"/>
                <a:gd name="T12" fmla="*/ 0 w 81"/>
                <a:gd name="T13" fmla="*/ 0 h 93"/>
                <a:gd name="T14" fmla="*/ 0 60000 65536"/>
                <a:gd name="T15" fmla="*/ 0 60000 65536"/>
                <a:gd name="T16" fmla="*/ 0 60000 65536"/>
                <a:gd name="T17" fmla="*/ 0 60000 65536"/>
                <a:gd name="T18" fmla="*/ 0 60000 65536"/>
                <a:gd name="T19" fmla="*/ 0 60000 65536"/>
                <a:gd name="T20" fmla="*/ 0 60000 65536"/>
                <a:gd name="T21" fmla="*/ 0 w 81"/>
                <a:gd name="T22" fmla="*/ 0 h 93"/>
                <a:gd name="T23" fmla="*/ 81 w 81"/>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3">
                  <a:moveTo>
                    <a:pt x="48" y="93"/>
                  </a:moveTo>
                  <a:lnTo>
                    <a:pt x="0" y="23"/>
                  </a:lnTo>
                  <a:lnTo>
                    <a:pt x="33" y="0"/>
                  </a:lnTo>
                  <a:lnTo>
                    <a:pt x="81" y="70"/>
                  </a:lnTo>
                  <a:lnTo>
                    <a:pt x="48" y="93"/>
                  </a:lnTo>
                  <a:close/>
                </a:path>
              </a:pathLst>
            </a:custGeom>
            <a:solidFill>
              <a:schemeClr val="folHlink"/>
            </a:solidFill>
            <a:ln w="9525">
              <a:solidFill>
                <a:schemeClr val="tx1"/>
              </a:solidFill>
              <a:round/>
              <a:headEnd/>
              <a:tailEnd/>
            </a:ln>
          </p:spPr>
          <p:txBody>
            <a:bodyPr/>
            <a:lstStyle/>
            <a:p>
              <a:endParaRPr lang="en-US"/>
            </a:p>
          </p:txBody>
        </p:sp>
        <p:sp>
          <p:nvSpPr>
            <p:cNvPr id="80991" name="Freeform 492"/>
            <p:cNvSpPr>
              <a:spLocks/>
            </p:cNvSpPr>
            <p:nvPr/>
          </p:nvSpPr>
          <p:spPr bwMode="black">
            <a:xfrm>
              <a:off x="2686" y="1798"/>
              <a:ext cx="21" cy="24"/>
            </a:xfrm>
            <a:custGeom>
              <a:avLst/>
              <a:gdLst>
                <a:gd name="T0" fmla="*/ 0 w 83"/>
                <a:gd name="T1" fmla="*/ 0 h 94"/>
                <a:gd name="T2" fmla="*/ 0 w 83"/>
                <a:gd name="T3" fmla="*/ 0 h 94"/>
                <a:gd name="T4" fmla="*/ 0 w 83"/>
                <a:gd name="T5" fmla="*/ 0 h 94"/>
                <a:gd name="T6" fmla="*/ 0 w 83"/>
                <a:gd name="T7" fmla="*/ 0 h 94"/>
                <a:gd name="T8" fmla="*/ 0 w 83"/>
                <a:gd name="T9" fmla="*/ 0 h 94"/>
                <a:gd name="T10" fmla="*/ 0 w 83"/>
                <a:gd name="T11" fmla="*/ 0 h 94"/>
                <a:gd name="T12" fmla="*/ 0 w 83"/>
                <a:gd name="T13" fmla="*/ 0 h 94"/>
                <a:gd name="T14" fmla="*/ 0 60000 65536"/>
                <a:gd name="T15" fmla="*/ 0 60000 65536"/>
                <a:gd name="T16" fmla="*/ 0 60000 65536"/>
                <a:gd name="T17" fmla="*/ 0 60000 65536"/>
                <a:gd name="T18" fmla="*/ 0 60000 65536"/>
                <a:gd name="T19" fmla="*/ 0 60000 65536"/>
                <a:gd name="T20" fmla="*/ 0 60000 65536"/>
                <a:gd name="T21" fmla="*/ 0 w 83"/>
                <a:gd name="T22" fmla="*/ 0 h 94"/>
                <a:gd name="T23" fmla="*/ 83 w 83"/>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94">
                  <a:moveTo>
                    <a:pt x="50" y="94"/>
                  </a:moveTo>
                  <a:lnTo>
                    <a:pt x="0" y="24"/>
                  </a:lnTo>
                  <a:lnTo>
                    <a:pt x="0" y="25"/>
                  </a:lnTo>
                  <a:lnTo>
                    <a:pt x="33" y="0"/>
                  </a:lnTo>
                  <a:lnTo>
                    <a:pt x="33" y="1"/>
                  </a:lnTo>
                  <a:lnTo>
                    <a:pt x="83" y="71"/>
                  </a:lnTo>
                  <a:lnTo>
                    <a:pt x="50" y="94"/>
                  </a:lnTo>
                  <a:close/>
                </a:path>
              </a:pathLst>
            </a:custGeom>
            <a:solidFill>
              <a:schemeClr val="folHlink"/>
            </a:solidFill>
            <a:ln w="9525">
              <a:solidFill>
                <a:schemeClr val="tx1"/>
              </a:solidFill>
              <a:round/>
              <a:headEnd/>
              <a:tailEnd/>
            </a:ln>
          </p:spPr>
          <p:txBody>
            <a:bodyPr/>
            <a:lstStyle/>
            <a:p>
              <a:endParaRPr lang="en-US"/>
            </a:p>
          </p:txBody>
        </p:sp>
        <p:sp>
          <p:nvSpPr>
            <p:cNvPr id="80992" name="Freeform 493"/>
            <p:cNvSpPr>
              <a:spLocks/>
            </p:cNvSpPr>
            <p:nvPr/>
          </p:nvSpPr>
          <p:spPr bwMode="black">
            <a:xfrm>
              <a:off x="2673" y="1781"/>
              <a:ext cx="21" cy="24"/>
            </a:xfrm>
            <a:custGeom>
              <a:avLst/>
              <a:gdLst>
                <a:gd name="T0" fmla="*/ 0 w 85"/>
                <a:gd name="T1" fmla="*/ 0 h 93"/>
                <a:gd name="T2" fmla="*/ 0 w 85"/>
                <a:gd name="T3" fmla="*/ 0 h 93"/>
                <a:gd name="T4" fmla="*/ 0 w 85"/>
                <a:gd name="T5" fmla="*/ 0 h 93"/>
                <a:gd name="T6" fmla="*/ 0 w 85"/>
                <a:gd name="T7" fmla="*/ 0 h 93"/>
                <a:gd name="T8" fmla="*/ 0 w 85"/>
                <a:gd name="T9" fmla="*/ 0 h 93"/>
                <a:gd name="T10" fmla="*/ 0 60000 65536"/>
                <a:gd name="T11" fmla="*/ 0 60000 65536"/>
                <a:gd name="T12" fmla="*/ 0 60000 65536"/>
                <a:gd name="T13" fmla="*/ 0 60000 65536"/>
                <a:gd name="T14" fmla="*/ 0 60000 65536"/>
                <a:gd name="T15" fmla="*/ 0 w 85"/>
                <a:gd name="T16" fmla="*/ 0 h 93"/>
                <a:gd name="T17" fmla="*/ 85 w 85"/>
                <a:gd name="T18" fmla="*/ 93 h 93"/>
              </a:gdLst>
              <a:ahLst/>
              <a:cxnLst>
                <a:cxn ang="T10">
                  <a:pos x="T0" y="T1"/>
                </a:cxn>
                <a:cxn ang="T11">
                  <a:pos x="T2" y="T3"/>
                </a:cxn>
                <a:cxn ang="T12">
                  <a:pos x="T4" y="T5"/>
                </a:cxn>
                <a:cxn ang="T13">
                  <a:pos x="T6" y="T7"/>
                </a:cxn>
                <a:cxn ang="T14">
                  <a:pos x="T8" y="T9"/>
                </a:cxn>
              </a:cxnLst>
              <a:rect l="T15" t="T16" r="T17" b="T18"/>
              <a:pathLst>
                <a:path w="85" h="93">
                  <a:moveTo>
                    <a:pt x="52" y="93"/>
                  </a:moveTo>
                  <a:lnTo>
                    <a:pt x="0" y="25"/>
                  </a:lnTo>
                  <a:lnTo>
                    <a:pt x="33" y="0"/>
                  </a:lnTo>
                  <a:lnTo>
                    <a:pt x="85" y="68"/>
                  </a:lnTo>
                  <a:lnTo>
                    <a:pt x="52" y="93"/>
                  </a:lnTo>
                  <a:close/>
                </a:path>
              </a:pathLst>
            </a:custGeom>
            <a:solidFill>
              <a:schemeClr val="folHlink"/>
            </a:solidFill>
            <a:ln w="9525">
              <a:solidFill>
                <a:schemeClr val="tx1"/>
              </a:solidFill>
              <a:round/>
              <a:headEnd/>
              <a:tailEnd/>
            </a:ln>
          </p:spPr>
          <p:txBody>
            <a:bodyPr/>
            <a:lstStyle/>
            <a:p>
              <a:endParaRPr lang="en-US"/>
            </a:p>
          </p:txBody>
        </p:sp>
        <p:sp>
          <p:nvSpPr>
            <p:cNvPr id="80993" name="Freeform 494"/>
            <p:cNvSpPr>
              <a:spLocks/>
            </p:cNvSpPr>
            <p:nvPr/>
          </p:nvSpPr>
          <p:spPr bwMode="black">
            <a:xfrm>
              <a:off x="2677" y="1610"/>
              <a:ext cx="1077" cy="180"/>
            </a:xfrm>
            <a:custGeom>
              <a:avLst/>
              <a:gdLst>
                <a:gd name="T0" fmla="*/ 0 w 4312"/>
                <a:gd name="T1" fmla="*/ 0 h 717"/>
                <a:gd name="T2" fmla="*/ 0 w 4312"/>
                <a:gd name="T3" fmla="*/ 0 h 717"/>
                <a:gd name="T4" fmla="*/ 0 w 4312"/>
                <a:gd name="T5" fmla="*/ 0 h 717"/>
                <a:gd name="T6" fmla="*/ 0 w 4312"/>
                <a:gd name="T7" fmla="*/ 0 h 717"/>
                <a:gd name="T8" fmla="*/ 0 w 4312"/>
                <a:gd name="T9" fmla="*/ 0 h 717"/>
                <a:gd name="T10" fmla="*/ 0 60000 65536"/>
                <a:gd name="T11" fmla="*/ 0 60000 65536"/>
                <a:gd name="T12" fmla="*/ 0 60000 65536"/>
                <a:gd name="T13" fmla="*/ 0 60000 65536"/>
                <a:gd name="T14" fmla="*/ 0 60000 65536"/>
                <a:gd name="T15" fmla="*/ 0 w 4312"/>
                <a:gd name="T16" fmla="*/ 0 h 717"/>
                <a:gd name="T17" fmla="*/ 4312 w 4312"/>
                <a:gd name="T18" fmla="*/ 717 h 717"/>
              </a:gdLst>
              <a:ahLst/>
              <a:cxnLst>
                <a:cxn ang="T10">
                  <a:pos x="T0" y="T1"/>
                </a:cxn>
                <a:cxn ang="T11">
                  <a:pos x="T2" y="T3"/>
                </a:cxn>
                <a:cxn ang="T12">
                  <a:pos x="T4" y="T5"/>
                </a:cxn>
                <a:cxn ang="T13">
                  <a:pos x="T6" y="T7"/>
                </a:cxn>
                <a:cxn ang="T14">
                  <a:pos x="T8" y="T9"/>
                </a:cxn>
              </a:cxnLst>
              <a:rect l="T15" t="T16" r="T17" b="T18"/>
              <a:pathLst>
                <a:path w="4312" h="717">
                  <a:moveTo>
                    <a:pt x="0" y="676"/>
                  </a:moveTo>
                  <a:lnTo>
                    <a:pt x="4307" y="0"/>
                  </a:lnTo>
                  <a:lnTo>
                    <a:pt x="4312" y="41"/>
                  </a:lnTo>
                  <a:lnTo>
                    <a:pt x="5" y="717"/>
                  </a:lnTo>
                  <a:lnTo>
                    <a:pt x="0" y="676"/>
                  </a:lnTo>
                  <a:close/>
                </a:path>
              </a:pathLst>
            </a:custGeom>
            <a:solidFill>
              <a:schemeClr val="folHlink"/>
            </a:solidFill>
            <a:ln w="9525">
              <a:solidFill>
                <a:schemeClr val="tx1"/>
              </a:solidFill>
              <a:round/>
              <a:headEnd/>
              <a:tailEnd/>
            </a:ln>
          </p:spPr>
          <p:txBody>
            <a:bodyPr/>
            <a:lstStyle/>
            <a:p>
              <a:endParaRPr lang="en-US"/>
            </a:p>
          </p:txBody>
        </p:sp>
        <p:sp>
          <p:nvSpPr>
            <p:cNvPr id="80994" name="Oval 495"/>
            <p:cNvSpPr>
              <a:spLocks noChangeArrowheads="1"/>
            </p:cNvSpPr>
            <p:nvPr/>
          </p:nvSpPr>
          <p:spPr bwMode="black">
            <a:xfrm>
              <a:off x="3762" y="2490"/>
              <a:ext cx="10" cy="10"/>
            </a:xfrm>
            <a:prstGeom prst="ellipse">
              <a:avLst/>
            </a:prstGeom>
            <a:solidFill>
              <a:schemeClr val="folHlink"/>
            </a:solidFill>
            <a:ln w="9525">
              <a:solidFill>
                <a:schemeClr val="tx1"/>
              </a:solidFill>
              <a:round/>
              <a:headEnd/>
              <a:tailEnd/>
            </a:ln>
          </p:spPr>
          <p:txBody>
            <a:bodyPr/>
            <a:lstStyle/>
            <a:p>
              <a:endParaRPr lang="en-US"/>
            </a:p>
          </p:txBody>
        </p:sp>
        <p:sp>
          <p:nvSpPr>
            <p:cNvPr id="80995" name="Freeform 496"/>
            <p:cNvSpPr>
              <a:spLocks/>
            </p:cNvSpPr>
            <p:nvPr/>
          </p:nvSpPr>
          <p:spPr bwMode="black">
            <a:xfrm>
              <a:off x="3749" y="2491"/>
              <a:ext cx="22" cy="24"/>
            </a:xfrm>
            <a:custGeom>
              <a:avLst/>
              <a:gdLst>
                <a:gd name="T0" fmla="*/ 0 w 86"/>
                <a:gd name="T1" fmla="*/ 0 h 93"/>
                <a:gd name="T2" fmla="*/ 0 w 86"/>
                <a:gd name="T3" fmla="*/ 0 h 93"/>
                <a:gd name="T4" fmla="*/ 0 w 86"/>
                <a:gd name="T5" fmla="*/ 0 h 93"/>
                <a:gd name="T6" fmla="*/ 0 w 86"/>
                <a:gd name="T7" fmla="*/ 0 h 93"/>
                <a:gd name="T8" fmla="*/ 0 w 86"/>
                <a:gd name="T9" fmla="*/ 0 h 93"/>
                <a:gd name="T10" fmla="*/ 0 60000 65536"/>
                <a:gd name="T11" fmla="*/ 0 60000 65536"/>
                <a:gd name="T12" fmla="*/ 0 60000 65536"/>
                <a:gd name="T13" fmla="*/ 0 60000 65536"/>
                <a:gd name="T14" fmla="*/ 0 60000 65536"/>
                <a:gd name="T15" fmla="*/ 0 w 86"/>
                <a:gd name="T16" fmla="*/ 0 h 93"/>
                <a:gd name="T17" fmla="*/ 86 w 86"/>
                <a:gd name="T18" fmla="*/ 93 h 93"/>
              </a:gdLst>
              <a:ahLst/>
              <a:cxnLst>
                <a:cxn ang="T10">
                  <a:pos x="T0" y="T1"/>
                </a:cxn>
                <a:cxn ang="T11">
                  <a:pos x="T2" y="T3"/>
                </a:cxn>
                <a:cxn ang="T12">
                  <a:pos x="T4" y="T5"/>
                </a:cxn>
                <a:cxn ang="T13">
                  <a:pos x="T6" y="T7"/>
                </a:cxn>
                <a:cxn ang="T14">
                  <a:pos x="T8" y="T9"/>
                </a:cxn>
              </a:cxnLst>
              <a:rect l="T15" t="T16" r="T17" b="T18"/>
              <a:pathLst>
                <a:path w="86" h="93">
                  <a:moveTo>
                    <a:pt x="0" y="68"/>
                  </a:moveTo>
                  <a:lnTo>
                    <a:pt x="53" y="0"/>
                  </a:lnTo>
                  <a:lnTo>
                    <a:pt x="86" y="25"/>
                  </a:lnTo>
                  <a:lnTo>
                    <a:pt x="33" y="93"/>
                  </a:lnTo>
                  <a:lnTo>
                    <a:pt x="0" y="68"/>
                  </a:lnTo>
                  <a:close/>
                </a:path>
              </a:pathLst>
            </a:custGeom>
            <a:solidFill>
              <a:schemeClr val="folHlink"/>
            </a:solidFill>
            <a:ln w="9525">
              <a:solidFill>
                <a:schemeClr val="tx1"/>
              </a:solidFill>
              <a:round/>
              <a:headEnd/>
              <a:tailEnd/>
            </a:ln>
          </p:spPr>
          <p:txBody>
            <a:bodyPr/>
            <a:lstStyle/>
            <a:p>
              <a:endParaRPr lang="en-US"/>
            </a:p>
          </p:txBody>
        </p:sp>
        <p:sp>
          <p:nvSpPr>
            <p:cNvPr id="80996" name="Freeform 497"/>
            <p:cNvSpPr>
              <a:spLocks/>
            </p:cNvSpPr>
            <p:nvPr/>
          </p:nvSpPr>
          <p:spPr bwMode="black">
            <a:xfrm>
              <a:off x="3763" y="2474"/>
              <a:ext cx="20" cy="24"/>
            </a:xfrm>
            <a:custGeom>
              <a:avLst/>
              <a:gdLst>
                <a:gd name="T0" fmla="*/ 0 w 83"/>
                <a:gd name="T1" fmla="*/ 0 h 93"/>
                <a:gd name="T2" fmla="*/ 0 w 83"/>
                <a:gd name="T3" fmla="*/ 0 h 93"/>
                <a:gd name="T4" fmla="*/ 0 w 83"/>
                <a:gd name="T5" fmla="*/ 0 h 93"/>
                <a:gd name="T6" fmla="*/ 0 w 83"/>
                <a:gd name="T7" fmla="*/ 0 h 93"/>
                <a:gd name="T8" fmla="*/ 0 w 83"/>
                <a:gd name="T9" fmla="*/ 0 h 93"/>
                <a:gd name="T10" fmla="*/ 0 w 83"/>
                <a:gd name="T11" fmla="*/ 0 h 93"/>
                <a:gd name="T12" fmla="*/ 0 w 83"/>
                <a:gd name="T13" fmla="*/ 0 h 93"/>
                <a:gd name="T14" fmla="*/ 0 60000 65536"/>
                <a:gd name="T15" fmla="*/ 0 60000 65536"/>
                <a:gd name="T16" fmla="*/ 0 60000 65536"/>
                <a:gd name="T17" fmla="*/ 0 60000 65536"/>
                <a:gd name="T18" fmla="*/ 0 60000 65536"/>
                <a:gd name="T19" fmla="*/ 0 60000 65536"/>
                <a:gd name="T20" fmla="*/ 0 60000 65536"/>
                <a:gd name="T21" fmla="*/ 0 w 83"/>
                <a:gd name="T22" fmla="*/ 0 h 93"/>
                <a:gd name="T23" fmla="*/ 83 w 8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93">
                  <a:moveTo>
                    <a:pt x="0" y="70"/>
                  </a:moveTo>
                  <a:lnTo>
                    <a:pt x="50" y="0"/>
                  </a:lnTo>
                  <a:lnTo>
                    <a:pt x="83" y="23"/>
                  </a:lnTo>
                  <a:lnTo>
                    <a:pt x="33" y="93"/>
                  </a:lnTo>
                  <a:lnTo>
                    <a:pt x="0" y="70"/>
                  </a:lnTo>
                  <a:close/>
                </a:path>
              </a:pathLst>
            </a:custGeom>
            <a:solidFill>
              <a:schemeClr val="folHlink"/>
            </a:solidFill>
            <a:ln w="9525">
              <a:solidFill>
                <a:schemeClr val="tx1"/>
              </a:solidFill>
              <a:round/>
              <a:headEnd/>
              <a:tailEnd/>
            </a:ln>
          </p:spPr>
          <p:txBody>
            <a:bodyPr/>
            <a:lstStyle/>
            <a:p>
              <a:endParaRPr lang="en-US"/>
            </a:p>
          </p:txBody>
        </p:sp>
        <p:sp>
          <p:nvSpPr>
            <p:cNvPr id="80997" name="Freeform 498"/>
            <p:cNvSpPr>
              <a:spLocks/>
            </p:cNvSpPr>
            <p:nvPr/>
          </p:nvSpPr>
          <p:spPr bwMode="black">
            <a:xfrm>
              <a:off x="3775" y="2457"/>
              <a:ext cx="21" cy="23"/>
            </a:xfrm>
            <a:custGeom>
              <a:avLst/>
              <a:gdLst>
                <a:gd name="T0" fmla="*/ 0 w 82"/>
                <a:gd name="T1" fmla="*/ 0 h 93"/>
                <a:gd name="T2" fmla="*/ 0 w 82"/>
                <a:gd name="T3" fmla="*/ 0 h 93"/>
                <a:gd name="T4" fmla="*/ 0 w 82"/>
                <a:gd name="T5" fmla="*/ 0 h 93"/>
                <a:gd name="T6" fmla="*/ 0 w 82"/>
                <a:gd name="T7" fmla="*/ 0 h 93"/>
                <a:gd name="T8" fmla="*/ 0 w 82"/>
                <a:gd name="T9" fmla="*/ 0 h 93"/>
                <a:gd name="T10" fmla="*/ 0 w 82"/>
                <a:gd name="T11" fmla="*/ 0 h 93"/>
                <a:gd name="T12" fmla="*/ 0 w 82"/>
                <a:gd name="T13" fmla="*/ 0 h 93"/>
                <a:gd name="T14" fmla="*/ 0 60000 65536"/>
                <a:gd name="T15" fmla="*/ 0 60000 65536"/>
                <a:gd name="T16" fmla="*/ 0 60000 65536"/>
                <a:gd name="T17" fmla="*/ 0 60000 65536"/>
                <a:gd name="T18" fmla="*/ 0 60000 65536"/>
                <a:gd name="T19" fmla="*/ 0 60000 65536"/>
                <a:gd name="T20" fmla="*/ 0 60000 65536"/>
                <a:gd name="T21" fmla="*/ 0 w 82"/>
                <a:gd name="T22" fmla="*/ 0 h 93"/>
                <a:gd name="T23" fmla="*/ 82 w 82"/>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3">
                  <a:moveTo>
                    <a:pt x="0" y="70"/>
                  </a:moveTo>
                  <a:lnTo>
                    <a:pt x="48" y="0"/>
                  </a:lnTo>
                  <a:lnTo>
                    <a:pt x="47" y="0"/>
                  </a:lnTo>
                  <a:lnTo>
                    <a:pt x="82" y="23"/>
                  </a:lnTo>
                  <a:lnTo>
                    <a:pt x="81" y="23"/>
                  </a:lnTo>
                  <a:lnTo>
                    <a:pt x="33" y="93"/>
                  </a:lnTo>
                  <a:lnTo>
                    <a:pt x="0" y="70"/>
                  </a:lnTo>
                  <a:close/>
                </a:path>
              </a:pathLst>
            </a:custGeom>
            <a:solidFill>
              <a:schemeClr val="folHlink"/>
            </a:solidFill>
            <a:ln w="9525">
              <a:solidFill>
                <a:schemeClr val="tx1"/>
              </a:solidFill>
              <a:round/>
              <a:headEnd/>
              <a:tailEnd/>
            </a:ln>
          </p:spPr>
          <p:txBody>
            <a:bodyPr/>
            <a:lstStyle/>
            <a:p>
              <a:endParaRPr lang="en-US"/>
            </a:p>
          </p:txBody>
        </p:sp>
        <p:sp>
          <p:nvSpPr>
            <p:cNvPr id="80998" name="Freeform 499"/>
            <p:cNvSpPr>
              <a:spLocks/>
            </p:cNvSpPr>
            <p:nvPr/>
          </p:nvSpPr>
          <p:spPr bwMode="black">
            <a:xfrm>
              <a:off x="3787" y="2438"/>
              <a:ext cx="20" cy="24"/>
            </a:xfrm>
            <a:custGeom>
              <a:avLst/>
              <a:gdLst>
                <a:gd name="T0" fmla="*/ 0 w 81"/>
                <a:gd name="T1" fmla="*/ 0 h 96"/>
                <a:gd name="T2" fmla="*/ 0 w 81"/>
                <a:gd name="T3" fmla="*/ 0 h 96"/>
                <a:gd name="T4" fmla="*/ 0 w 81"/>
                <a:gd name="T5" fmla="*/ 0 h 96"/>
                <a:gd name="T6" fmla="*/ 0 w 81"/>
                <a:gd name="T7" fmla="*/ 0 h 96"/>
                <a:gd name="T8" fmla="*/ 0 w 81"/>
                <a:gd name="T9" fmla="*/ 0 h 96"/>
                <a:gd name="T10" fmla="*/ 0 w 81"/>
                <a:gd name="T11" fmla="*/ 0 h 96"/>
                <a:gd name="T12" fmla="*/ 0 w 81"/>
                <a:gd name="T13" fmla="*/ 0 h 96"/>
                <a:gd name="T14" fmla="*/ 0 60000 65536"/>
                <a:gd name="T15" fmla="*/ 0 60000 65536"/>
                <a:gd name="T16" fmla="*/ 0 60000 65536"/>
                <a:gd name="T17" fmla="*/ 0 60000 65536"/>
                <a:gd name="T18" fmla="*/ 0 60000 65536"/>
                <a:gd name="T19" fmla="*/ 0 60000 65536"/>
                <a:gd name="T20" fmla="*/ 0 60000 65536"/>
                <a:gd name="T21" fmla="*/ 0 w 81"/>
                <a:gd name="T22" fmla="*/ 0 h 96"/>
                <a:gd name="T23" fmla="*/ 81 w 81"/>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6">
                  <a:moveTo>
                    <a:pt x="0" y="73"/>
                  </a:moveTo>
                  <a:lnTo>
                    <a:pt x="45" y="0"/>
                  </a:lnTo>
                  <a:lnTo>
                    <a:pt x="45" y="1"/>
                  </a:lnTo>
                  <a:lnTo>
                    <a:pt x="81" y="21"/>
                  </a:lnTo>
                  <a:lnTo>
                    <a:pt x="81" y="23"/>
                  </a:lnTo>
                  <a:lnTo>
                    <a:pt x="35" y="96"/>
                  </a:lnTo>
                  <a:lnTo>
                    <a:pt x="0" y="73"/>
                  </a:lnTo>
                  <a:close/>
                </a:path>
              </a:pathLst>
            </a:custGeom>
            <a:solidFill>
              <a:schemeClr val="folHlink"/>
            </a:solidFill>
            <a:ln w="9525">
              <a:solidFill>
                <a:schemeClr val="tx1"/>
              </a:solidFill>
              <a:round/>
              <a:headEnd/>
              <a:tailEnd/>
            </a:ln>
          </p:spPr>
          <p:txBody>
            <a:bodyPr/>
            <a:lstStyle/>
            <a:p>
              <a:endParaRPr lang="en-US"/>
            </a:p>
          </p:txBody>
        </p:sp>
        <p:sp>
          <p:nvSpPr>
            <p:cNvPr id="80999" name="Freeform 500"/>
            <p:cNvSpPr>
              <a:spLocks/>
            </p:cNvSpPr>
            <p:nvPr/>
          </p:nvSpPr>
          <p:spPr bwMode="black">
            <a:xfrm>
              <a:off x="3798" y="2420"/>
              <a:ext cx="20" cy="24"/>
            </a:xfrm>
            <a:custGeom>
              <a:avLst/>
              <a:gdLst>
                <a:gd name="T0" fmla="*/ 0 w 80"/>
                <a:gd name="T1" fmla="*/ 0 h 94"/>
                <a:gd name="T2" fmla="*/ 0 w 80"/>
                <a:gd name="T3" fmla="*/ 0 h 94"/>
                <a:gd name="T4" fmla="*/ 0 w 80"/>
                <a:gd name="T5" fmla="*/ 0 h 94"/>
                <a:gd name="T6" fmla="*/ 0 w 80"/>
                <a:gd name="T7" fmla="*/ 0 h 94"/>
                <a:gd name="T8" fmla="*/ 0 w 80"/>
                <a:gd name="T9" fmla="*/ 0 h 94"/>
                <a:gd name="T10" fmla="*/ 0 w 80"/>
                <a:gd name="T11" fmla="*/ 0 h 94"/>
                <a:gd name="T12" fmla="*/ 0 w 80"/>
                <a:gd name="T13" fmla="*/ 0 h 94"/>
                <a:gd name="T14" fmla="*/ 0 60000 65536"/>
                <a:gd name="T15" fmla="*/ 0 60000 65536"/>
                <a:gd name="T16" fmla="*/ 0 60000 65536"/>
                <a:gd name="T17" fmla="*/ 0 60000 65536"/>
                <a:gd name="T18" fmla="*/ 0 60000 65536"/>
                <a:gd name="T19" fmla="*/ 0 60000 65536"/>
                <a:gd name="T20" fmla="*/ 0 60000 65536"/>
                <a:gd name="T21" fmla="*/ 0 w 80"/>
                <a:gd name="T22" fmla="*/ 0 h 94"/>
                <a:gd name="T23" fmla="*/ 80 w 80"/>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94">
                  <a:moveTo>
                    <a:pt x="0" y="74"/>
                  </a:moveTo>
                  <a:lnTo>
                    <a:pt x="45" y="0"/>
                  </a:lnTo>
                  <a:lnTo>
                    <a:pt x="80" y="20"/>
                  </a:lnTo>
                  <a:lnTo>
                    <a:pt x="36" y="94"/>
                  </a:lnTo>
                  <a:lnTo>
                    <a:pt x="0" y="74"/>
                  </a:lnTo>
                  <a:close/>
                </a:path>
              </a:pathLst>
            </a:custGeom>
            <a:solidFill>
              <a:schemeClr val="folHlink"/>
            </a:solidFill>
            <a:ln w="9525">
              <a:solidFill>
                <a:schemeClr val="tx1"/>
              </a:solidFill>
              <a:round/>
              <a:headEnd/>
              <a:tailEnd/>
            </a:ln>
          </p:spPr>
          <p:txBody>
            <a:bodyPr/>
            <a:lstStyle/>
            <a:p>
              <a:endParaRPr lang="en-US"/>
            </a:p>
          </p:txBody>
        </p:sp>
        <p:sp>
          <p:nvSpPr>
            <p:cNvPr id="81000" name="Freeform 501"/>
            <p:cNvSpPr>
              <a:spLocks/>
            </p:cNvSpPr>
            <p:nvPr/>
          </p:nvSpPr>
          <p:spPr bwMode="black">
            <a:xfrm>
              <a:off x="3809" y="2401"/>
              <a:ext cx="20" cy="24"/>
            </a:xfrm>
            <a:custGeom>
              <a:avLst/>
              <a:gdLst>
                <a:gd name="T0" fmla="*/ 0 w 76"/>
                <a:gd name="T1" fmla="*/ 0 h 96"/>
                <a:gd name="T2" fmla="*/ 0 w 76"/>
                <a:gd name="T3" fmla="*/ 0 h 96"/>
                <a:gd name="T4" fmla="*/ 0 w 76"/>
                <a:gd name="T5" fmla="*/ 0 h 96"/>
                <a:gd name="T6" fmla="*/ 0 w 76"/>
                <a:gd name="T7" fmla="*/ 0 h 96"/>
                <a:gd name="T8" fmla="*/ 0 w 76"/>
                <a:gd name="T9" fmla="*/ 0 h 96"/>
                <a:gd name="T10" fmla="*/ 0 w 76"/>
                <a:gd name="T11" fmla="*/ 0 h 96"/>
                <a:gd name="T12" fmla="*/ 0 w 76"/>
                <a:gd name="T13" fmla="*/ 0 h 96"/>
                <a:gd name="T14" fmla="*/ 0 60000 65536"/>
                <a:gd name="T15" fmla="*/ 0 60000 65536"/>
                <a:gd name="T16" fmla="*/ 0 60000 65536"/>
                <a:gd name="T17" fmla="*/ 0 60000 65536"/>
                <a:gd name="T18" fmla="*/ 0 60000 65536"/>
                <a:gd name="T19" fmla="*/ 0 60000 65536"/>
                <a:gd name="T20" fmla="*/ 0 60000 65536"/>
                <a:gd name="T21" fmla="*/ 0 w 76"/>
                <a:gd name="T22" fmla="*/ 0 h 96"/>
                <a:gd name="T23" fmla="*/ 76 w 76"/>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96">
                  <a:moveTo>
                    <a:pt x="0" y="76"/>
                  </a:moveTo>
                  <a:lnTo>
                    <a:pt x="41" y="0"/>
                  </a:lnTo>
                  <a:lnTo>
                    <a:pt x="76" y="21"/>
                  </a:lnTo>
                  <a:lnTo>
                    <a:pt x="35" y="96"/>
                  </a:lnTo>
                  <a:lnTo>
                    <a:pt x="0" y="76"/>
                  </a:lnTo>
                  <a:close/>
                </a:path>
              </a:pathLst>
            </a:custGeom>
            <a:solidFill>
              <a:schemeClr val="folHlink"/>
            </a:solidFill>
            <a:ln w="9525">
              <a:solidFill>
                <a:schemeClr val="tx1"/>
              </a:solidFill>
              <a:round/>
              <a:headEnd/>
              <a:tailEnd/>
            </a:ln>
          </p:spPr>
          <p:txBody>
            <a:bodyPr/>
            <a:lstStyle/>
            <a:p>
              <a:endParaRPr lang="en-US"/>
            </a:p>
          </p:txBody>
        </p:sp>
        <p:sp>
          <p:nvSpPr>
            <p:cNvPr id="81001" name="Freeform 502"/>
            <p:cNvSpPr>
              <a:spLocks/>
            </p:cNvSpPr>
            <p:nvPr/>
          </p:nvSpPr>
          <p:spPr bwMode="black">
            <a:xfrm>
              <a:off x="3820" y="2383"/>
              <a:ext cx="19" cy="23"/>
            </a:xfrm>
            <a:custGeom>
              <a:avLst/>
              <a:gdLst>
                <a:gd name="T0" fmla="*/ 0 w 76"/>
                <a:gd name="T1" fmla="*/ 0 h 96"/>
                <a:gd name="T2" fmla="*/ 0 w 76"/>
                <a:gd name="T3" fmla="*/ 0 h 96"/>
                <a:gd name="T4" fmla="*/ 0 w 76"/>
                <a:gd name="T5" fmla="*/ 0 h 96"/>
                <a:gd name="T6" fmla="*/ 0 w 76"/>
                <a:gd name="T7" fmla="*/ 0 h 96"/>
                <a:gd name="T8" fmla="*/ 0 w 76"/>
                <a:gd name="T9" fmla="*/ 0 h 96"/>
                <a:gd name="T10" fmla="*/ 0 w 76"/>
                <a:gd name="T11" fmla="*/ 0 h 96"/>
                <a:gd name="T12" fmla="*/ 0 w 76"/>
                <a:gd name="T13" fmla="*/ 0 h 96"/>
                <a:gd name="T14" fmla="*/ 0 60000 65536"/>
                <a:gd name="T15" fmla="*/ 0 60000 65536"/>
                <a:gd name="T16" fmla="*/ 0 60000 65536"/>
                <a:gd name="T17" fmla="*/ 0 60000 65536"/>
                <a:gd name="T18" fmla="*/ 0 60000 65536"/>
                <a:gd name="T19" fmla="*/ 0 60000 65536"/>
                <a:gd name="T20" fmla="*/ 0 60000 65536"/>
                <a:gd name="T21" fmla="*/ 0 w 76"/>
                <a:gd name="T22" fmla="*/ 0 h 96"/>
                <a:gd name="T23" fmla="*/ 76 w 76"/>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96">
                  <a:moveTo>
                    <a:pt x="0" y="75"/>
                  </a:moveTo>
                  <a:lnTo>
                    <a:pt x="39" y="0"/>
                  </a:lnTo>
                  <a:lnTo>
                    <a:pt x="38" y="1"/>
                  </a:lnTo>
                  <a:lnTo>
                    <a:pt x="76" y="19"/>
                  </a:lnTo>
                  <a:lnTo>
                    <a:pt x="75" y="20"/>
                  </a:lnTo>
                  <a:lnTo>
                    <a:pt x="35" y="96"/>
                  </a:lnTo>
                  <a:lnTo>
                    <a:pt x="0" y="75"/>
                  </a:lnTo>
                  <a:close/>
                </a:path>
              </a:pathLst>
            </a:custGeom>
            <a:solidFill>
              <a:schemeClr val="folHlink"/>
            </a:solidFill>
            <a:ln w="9525">
              <a:solidFill>
                <a:schemeClr val="tx1"/>
              </a:solidFill>
              <a:round/>
              <a:headEnd/>
              <a:tailEnd/>
            </a:ln>
          </p:spPr>
          <p:txBody>
            <a:bodyPr/>
            <a:lstStyle/>
            <a:p>
              <a:endParaRPr lang="en-US"/>
            </a:p>
          </p:txBody>
        </p:sp>
        <p:sp>
          <p:nvSpPr>
            <p:cNvPr id="81002" name="Freeform 503"/>
            <p:cNvSpPr>
              <a:spLocks/>
            </p:cNvSpPr>
            <p:nvPr/>
          </p:nvSpPr>
          <p:spPr bwMode="black">
            <a:xfrm>
              <a:off x="3829" y="2363"/>
              <a:ext cx="19"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0" y="78"/>
                  </a:moveTo>
                  <a:lnTo>
                    <a:pt x="37" y="0"/>
                  </a:lnTo>
                  <a:lnTo>
                    <a:pt x="75" y="18"/>
                  </a:lnTo>
                  <a:lnTo>
                    <a:pt x="38"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1003" name="Freeform 504"/>
            <p:cNvSpPr>
              <a:spLocks/>
            </p:cNvSpPr>
            <p:nvPr/>
          </p:nvSpPr>
          <p:spPr bwMode="black">
            <a:xfrm>
              <a:off x="3838" y="2344"/>
              <a:ext cx="19" cy="24"/>
            </a:xfrm>
            <a:custGeom>
              <a:avLst/>
              <a:gdLst>
                <a:gd name="T0" fmla="*/ 0 w 73"/>
                <a:gd name="T1" fmla="*/ 0 h 96"/>
                <a:gd name="T2" fmla="*/ 0 w 73"/>
                <a:gd name="T3" fmla="*/ 0 h 96"/>
                <a:gd name="T4" fmla="*/ 0 w 73"/>
                <a:gd name="T5" fmla="*/ 0 h 96"/>
                <a:gd name="T6" fmla="*/ 0 w 73"/>
                <a:gd name="T7" fmla="*/ 0 h 96"/>
                <a:gd name="T8" fmla="*/ 0 w 73"/>
                <a:gd name="T9" fmla="*/ 0 h 96"/>
                <a:gd name="T10" fmla="*/ 0 w 73"/>
                <a:gd name="T11" fmla="*/ 0 h 96"/>
                <a:gd name="T12" fmla="*/ 0 w 73"/>
                <a:gd name="T13" fmla="*/ 0 h 96"/>
                <a:gd name="T14" fmla="*/ 0 60000 65536"/>
                <a:gd name="T15" fmla="*/ 0 60000 65536"/>
                <a:gd name="T16" fmla="*/ 0 60000 65536"/>
                <a:gd name="T17" fmla="*/ 0 60000 65536"/>
                <a:gd name="T18" fmla="*/ 0 60000 65536"/>
                <a:gd name="T19" fmla="*/ 0 60000 65536"/>
                <a:gd name="T20" fmla="*/ 0 60000 65536"/>
                <a:gd name="T21" fmla="*/ 0 w 73"/>
                <a:gd name="T22" fmla="*/ 0 h 96"/>
                <a:gd name="T23" fmla="*/ 73 w 73"/>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96">
                  <a:moveTo>
                    <a:pt x="0" y="78"/>
                  </a:moveTo>
                  <a:lnTo>
                    <a:pt x="35" y="0"/>
                  </a:lnTo>
                  <a:lnTo>
                    <a:pt x="35" y="2"/>
                  </a:lnTo>
                  <a:lnTo>
                    <a:pt x="73" y="17"/>
                  </a:lnTo>
                  <a:lnTo>
                    <a:pt x="73" y="18"/>
                  </a:lnTo>
                  <a:lnTo>
                    <a:pt x="38" y="96"/>
                  </a:lnTo>
                  <a:lnTo>
                    <a:pt x="0" y="78"/>
                  </a:lnTo>
                  <a:close/>
                </a:path>
              </a:pathLst>
            </a:custGeom>
            <a:solidFill>
              <a:schemeClr val="folHlink"/>
            </a:solidFill>
            <a:ln w="9525">
              <a:solidFill>
                <a:schemeClr val="tx1"/>
              </a:solidFill>
              <a:round/>
              <a:headEnd/>
              <a:tailEnd/>
            </a:ln>
          </p:spPr>
          <p:txBody>
            <a:bodyPr/>
            <a:lstStyle/>
            <a:p>
              <a:endParaRPr lang="en-US"/>
            </a:p>
          </p:txBody>
        </p:sp>
        <p:sp>
          <p:nvSpPr>
            <p:cNvPr id="81004" name="Freeform 505"/>
            <p:cNvSpPr>
              <a:spLocks/>
            </p:cNvSpPr>
            <p:nvPr/>
          </p:nvSpPr>
          <p:spPr bwMode="black">
            <a:xfrm>
              <a:off x="3847" y="2324"/>
              <a:ext cx="18" cy="24"/>
            </a:xfrm>
            <a:custGeom>
              <a:avLst/>
              <a:gdLst>
                <a:gd name="T0" fmla="*/ 0 w 70"/>
                <a:gd name="T1" fmla="*/ 0 h 96"/>
                <a:gd name="T2" fmla="*/ 0 w 70"/>
                <a:gd name="T3" fmla="*/ 0 h 96"/>
                <a:gd name="T4" fmla="*/ 0 w 70"/>
                <a:gd name="T5" fmla="*/ 0 h 96"/>
                <a:gd name="T6" fmla="*/ 0 w 70"/>
                <a:gd name="T7" fmla="*/ 0 h 96"/>
                <a:gd name="T8" fmla="*/ 0 w 70"/>
                <a:gd name="T9" fmla="*/ 0 h 96"/>
                <a:gd name="T10" fmla="*/ 0 w 70"/>
                <a:gd name="T11" fmla="*/ 0 h 96"/>
                <a:gd name="T12" fmla="*/ 0 w 70"/>
                <a:gd name="T13" fmla="*/ 0 h 96"/>
                <a:gd name="T14" fmla="*/ 0 60000 65536"/>
                <a:gd name="T15" fmla="*/ 0 60000 65536"/>
                <a:gd name="T16" fmla="*/ 0 60000 65536"/>
                <a:gd name="T17" fmla="*/ 0 60000 65536"/>
                <a:gd name="T18" fmla="*/ 0 60000 65536"/>
                <a:gd name="T19" fmla="*/ 0 60000 65536"/>
                <a:gd name="T20" fmla="*/ 0 60000 65536"/>
                <a:gd name="T21" fmla="*/ 0 w 70"/>
                <a:gd name="T22" fmla="*/ 0 h 96"/>
                <a:gd name="T23" fmla="*/ 70 w 70"/>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96">
                  <a:moveTo>
                    <a:pt x="0" y="81"/>
                  </a:moveTo>
                  <a:lnTo>
                    <a:pt x="32" y="0"/>
                  </a:lnTo>
                  <a:lnTo>
                    <a:pt x="70" y="15"/>
                  </a:lnTo>
                  <a:lnTo>
                    <a:pt x="38" y="96"/>
                  </a:lnTo>
                  <a:lnTo>
                    <a:pt x="0" y="81"/>
                  </a:lnTo>
                  <a:close/>
                </a:path>
              </a:pathLst>
            </a:custGeom>
            <a:solidFill>
              <a:schemeClr val="folHlink"/>
            </a:solidFill>
            <a:ln w="9525">
              <a:solidFill>
                <a:schemeClr val="tx1"/>
              </a:solidFill>
              <a:round/>
              <a:headEnd/>
              <a:tailEnd/>
            </a:ln>
          </p:spPr>
          <p:txBody>
            <a:bodyPr/>
            <a:lstStyle/>
            <a:p>
              <a:endParaRPr lang="en-US"/>
            </a:p>
          </p:txBody>
        </p:sp>
        <p:sp>
          <p:nvSpPr>
            <p:cNvPr id="81005" name="Freeform 506"/>
            <p:cNvSpPr>
              <a:spLocks/>
            </p:cNvSpPr>
            <p:nvPr/>
          </p:nvSpPr>
          <p:spPr bwMode="black">
            <a:xfrm>
              <a:off x="3855" y="2304"/>
              <a:ext cx="17" cy="24"/>
            </a:xfrm>
            <a:custGeom>
              <a:avLst/>
              <a:gdLst>
                <a:gd name="T0" fmla="*/ 0 w 69"/>
                <a:gd name="T1" fmla="*/ 0 h 95"/>
                <a:gd name="T2" fmla="*/ 0 w 69"/>
                <a:gd name="T3" fmla="*/ 0 h 95"/>
                <a:gd name="T4" fmla="*/ 0 w 69"/>
                <a:gd name="T5" fmla="*/ 0 h 95"/>
                <a:gd name="T6" fmla="*/ 0 w 69"/>
                <a:gd name="T7" fmla="*/ 0 h 95"/>
                <a:gd name="T8" fmla="*/ 0 w 69"/>
                <a:gd name="T9" fmla="*/ 0 h 95"/>
                <a:gd name="T10" fmla="*/ 0 w 69"/>
                <a:gd name="T11" fmla="*/ 0 h 95"/>
                <a:gd name="T12" fmla="*/ 0 w 69"/>
                <a:gd name="T13" fmla="*/ 0 h 95"/>
                <a:gd name="T14" fmla="*/ 0 60000 65536"/>
                <a:gd name="T15" fmla="*/ 0 60000 65536"/>
                <a:gd name="T16" fmla="*/ 0 60000 65536"/>
                <a:gd name="T17" fmla="*/ 0 60000 65536"/>
                <a:gd name="T18" fmla="*/ 0 60000 65536"/>
                <a:gd name="T19" fmla="*/ 0 60000 65536"/>
                <a:gd name="T20" fmla="*/ 0 60000 65536"/>
                <a:gd name="T21" fmla="*/ 0 w 69"/>
                <a:gd name="T22" fmla="*/ 0 h 95"/>
                <a:gd name="T23" fmla="*/ 69 w 69"/>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95">
                  <a:moveTo>
                    <a:pt x="0" y="80"/>
                  </a:moveTo>
                  <a:lnTo>
                    <a:pt x="30" y="0"/>
                  </a:lnTo>
                  <a:lnTo>
                    <a:pt x="30" y="1"/>
                  </a:lnTo>
                  <a:lnTo>
                    <a:pt x="69" y="14"/>
                  </a:lnTo>
                  <a:lnTo>
                    <a:pt x="69" y="15"/>
                  </a:lnTo>
                  <a:lnTo>
                    <a:pt x="38" y="95"/>
                  </a:lnTo>
                  <a:lnTo>
                    <a:pt x="0" y="80"/>
                  </a:lnTo>
                  <a:close/>
                </a:path>
              </a:pathLst>
            </a:custGeom>
            <a:solidFill>
              <a:schemeClr val="folHlink"/>
            </a:solidFill>
            <a:ln w="9525">
              <a:solidFill>
                <a:schemeClr val="tx1"/>
              </a:solidFill>
              <a:round/>
              <a:headEnd/>
              <a:tailEnd/>
            </a:ln>
          </p:spPr>
          <p:txBody>
            <a:bodyPr/>
            <a:lstStyle/>
            <a:p>
              <a:endParaRPr lang="en-US"/>
            </a:p>
          </p:txBody>
        </p:sp>
        <p:sp>
          <p:nvSpPr>
            <p:cNvPr id="81006" name="Freeform 507"/>
            <p:cNvSpPr>
              <a:spLocks/>
            </p:cNvSpPr>
            <p:nvPr/>
          </p:nvSpPr>
          <p:spPr bwMode="black">
            <a:xfrm>
              <a:off x="3863" y="2284"/>
              <a:ext cx="17" cy="23"/>
            </a:xfrm>
            <a:custGeom>
              <a:avLst/>
              <a:gdLst>
                <a:gd name="T0" fmla="*/ 0 w 68"/>
                <a:gd name="T1" fmla="*/ 0 h 94"/>
                <a:gd name="T2" fmla="*/ 0 w 68"/>
                <a:gd name="T3" fmla="*/ 0 h 94"/>
                <a:gd name="T4" fmla="*/ 0 w 68"/>
                <a:gd name="T5" fmla="*/ 0 h 94"/>
                <a:gd name="T6" fmla="*/ 0 w 68"/>
                <a:gd name="T7" fmla="*/ 0 h 94"/>
                <a:gd name="T8" fmla="*/ 0 w 68"/>
                <a:gd name="T9" fmla="*/ 0 h 94"/>
                <a:gd name="T10" fmla="*/ 0 w 68"/>
                <a:gd name="T11" fmla="*/ 0 h 94"/>
                <a:gd name="T12" fmla="*/ 0 w 68"/>
                <a:gd name="T13" fmla="*/ 0 h 94"/>
                <a:gd name="T14" fmla="*/ 0 60000 65536"/>
                <a:gd name="T15" fmla="*/ 0 60000 65536"/>
                <a:gd name="T16" fmla="*/ 0 60000 65536"/>
                <a:gd name="T17" fmla="*/ 0 60000 65536"/>
                <a:gd name="T18" fmla="*/ 0 60000 65536"/>
                <a:gd name="T19" fmla="*/ 0 60000 65536"/>
                <a:gd name="T20" fmla="*/ 0 60000 65536"/>
                <a:gd name="T21" fmla="*/ 0 w 68"/>
                <a:gd name="T22" fmla="*/ 0 h 94"/>
                <a:gd name="T23" fmla="*/ 68 w 68"/>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94">
                  <a:moveTo>
                    <a:pt x="0" y="81"/>
                  </a:moveTo>
                  <a:lnTo>
                    <a:pt x="28" y="0"/>
                  </a:lnTo>
                  <a:lnTo>
                    <a:pt x="27" y="0"/>
                  </a:lnTo>
                  <a:lnTo>
                    <a:pt x="68" y="13"/>
                  </a:lnTo>
                  <a:lnTo>
                    <a:pt x="67" y="13"/>
                  </a:lnTo>
                  <a:lnTo>
                    <a:pt x="39" y="94"/>
                  </a:lnTo>
                  <a:lnTo>
                    <a:pt x="0" y="81"/>
                  </a:lnTo>
                  <a:close/>
                </a:path>
              </a:pathLst>
            </a:custGeom>
            <a:solidFill>
              <a:schemeClr val="folHlink"/>
            </a:solidFill>
            <a:ln w="9525">
              <a:solidFill>
                <a:schemeClr val="tx1"/>
              </a:solidFill>
              <a:round/>
              <a:headEnd/>
              <a:tailEnd/>
            </a:ln>
          </p:spPr>
          <p:txBody>
            <a:bodyPr/>
            <a:lstStyle/>
            <a:p>
              <a:endParaRPr lang="en-US"/>
            </a:p>
          </p:txBody>
        </p:sp>
        <p:sp>
          <p:nvSpPr>
            <p:cNvPr id="81007" name="Freeform 508"/>
            <p:cNvSpPr>
              <a:spLocks/>
            </p:cNvSpPr>
            <p:nvPr/>
          </p:nvSpPr>
          <p:spPr bwMode="black">
            <a:xfrm>
              <a:off x="3870" y="2263"/>
              <a:ext cx="16" cy="24"/>
            </a:xfrm>
            <a:custGeom>
              <a:avLst/>
              <a:gdLst>
                <a:gd name="T0" fmla="*/ 0 w 65"/>
                <a:gd name="T1" fmla="*/ 0 h 96"/>
                <a:gd name="T2" fmla="*/ 0 w 65"/>
                <a:gd name="T3" fmla="*/ 0 h 96"/>
                <a:gd name="T4" fmla="*/ 0 w 65"/>
                <a:gd name="T5" fmla="*/ 0 h 96"/>
                <a:gd name="T6" fmla="*/ 0 w 65"/>
                <a:gd name="T7" fmla="*/ 0 h 96"/>
                <a:gd name="T8" fmla="*/ 0 w 65"/>
                <a:gd name="T9" fmla="*/ 0 h 96"/>
                <a:gd name="T10" fmla="*/ 0 w 65"/>
                <a:gd name="T11" fmla="*/ 0 h 96"/>
                <a:gd name="T12" fmla="*/ 0 w 65"/>
                <a:gd name="T13" fmla="*/ 0 h 96"/>
                <a:gd name="T14" fmla="*/ 0 60000 65536"/>
                <a:gd name="T15" fmla="*/ 0 60000 65536"/>
                <a:gd name="T16" fmla="*/ 0 60000 65536"/>
                <a:gd name="T17" fmla="*/ 0 60000 65536"/>
                <a:gd name="T18" fmla="*/ 0 60000 65536"/>
                <a:gd name="T19" fmla="*/ 0 60000 65536"/>
                <a:gd name="T20" fmla="*/ 0 60000 65536"/>
                <a:gd name="T21" fmla="*/ 0 w 65"/>
                <a:gd name="T22" fmla="*/ 0 h 96"/>
                <a:gd name="T23" fmla="*/ 65 w 6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6">
                  <a:moveTo>
                    <a:pt x="0" y="83"/>
                  </a:moveTo>
                  <a:lnTo>
                    <a:pt x="24" y="0"/>
                  </a:lnTo>
                  <a:lnTo>
                    <a:pt x="24" y="2"/>
                  </a:lnTo>
                  <a:lnTo>
                    <a:pt x="65" y="12"/>
                  </a:lnTo>
                  <a:lnTo>
                    <a:pt x="65" y="13"/>
                  </a:lnTo>
                  <a:lnTo>
                    <a:pt x="41" y="96"/>
                  </a:lnTo>
                  <a:lnTo>
                    <a:pt x="0" y="83"/>
                  </a:lnTo>
                  <a:close/>
                </a:path>
              </a:pathLst>
            </a:custGeom>
            <a:solidFill>
              <a:schemeClr val="folHlink"/>
            </a:solidFill>
            <a:ln w="9525">
              <a:solidFill>
                <a:schemeClr val="tx1"/>
              </a:solidFill>
              <a:round/>
              <a:headEnd/>
              <a:tailEnd/>
            </a:ln>
          </p:spPr>
          <p:txBody>
            <a:bodyPr/>
            <a:lstStyle/>
            <a:p>
              <a:endParaRPr lang="en-US"/>
            </a:p>
          </p:txBody>
        </p:sp>
        <p:sp>
          <p:nvSpPr>
            <p:cNvPr id="81008" name="Freeform 509"/>
            <p:cNvSpPr>
              <a:spLocks/>
            </p:cNvSpPr>
            <p:nvPr/>
          </p:nvSpPr>
          <p:spPr bwMode="black">
            <a:xfrm>
              <a:off x="3876" y="2243"/>
              <a:ext cx="15" cy="23"/>
            </a:xfrm>
            <a:custGeom>
              <a:avLst/>
              <a:gdLst>
                <a:gd name="T0" fmla="*/ 0 w 64"/>
                <a:gd name="T1" fmla="*/ 0 h 93"/>
                <a:gd name="T2" fmla="*/ 0 w 64"/>
                <a:gd name="T3" fmla="*/ 0 h 93"/>
                <a:gd name="T4" fmla="*/ 0 w 64"/>
                <a:gd name="T5" fmla="*/ 0 h 93"/>
                <a:gd name="T6" fmla="*/ 0 w 64"/>
                <a:gd name="T7" fmla="*/ 0 h 93"/>
                <a:gd name="T8" fmla="*/ 0 w 64"/>
                <a:gd name="T9" fmla="*/ 0 h 93"/>
                <a:gd name="T10" fmla="*/ 0 w 64"/>
                <a:gd name="T11" fmla="*/ 0 h 93"/>
                <a:gd name="T12" fmla="*/ 0 w 64"/>
                <a:gd name="T13" fmla="*/ 0 h 93"/>
                <a:gd name="T14" fmla="*/ 0 60000 65536"/>
                <a:gd name="T15" fmla="*/ 0 60000 65536"/>
                <a:gd name="T16" fmla="*/ 0 60000 65536"/>
                <a:gd name="T17" fmla="*/ 0 60000 65536"/>
                <a:gd name="T18" fmla="*/ 0 60000 65536"/>
                <a:gd name="T19" fmla="*/ 0 60000 65536"/>
                <a:gd name="T20" fmla="*/ 0 60000 65536"/>
                <a:gd name="T21" fmla="*/ 0 w 64"/>
                <a:gd name="T22" fmla="*/ 0 h 93"/>
                <a:gd name="T23" fmla="*/ 64 w 64"/>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3">
                  <a:moveTo>
                    <a:pt x="0" y="83"/>
                  </a:moveTo>
                  <a:lnTo>
                    <a:pt x="23" y="0"/>
                  </a:lnTo>
                  <a:lnTo>
                    <a:pt x="64" y="10"/>
                  </a:lnTo>
                  <a:lnTo>
                    <a:pt x="41" y="93"/>
                  </a:lnTo>
                  <a:lnTo>
                    <a:pt x="0" y="83"/>
                  </a:lnTo>
                  <a:close/>
                </a:path>
              </a:pathLst>
            </a:custGeom>
            <a:solidFill>
              <a:schemeClr val="folHlink"/>
            </a:solidFill>
            <a:ln w="9525">
              <a:solidFill>
                <a:schemeClr val="tx1"/>
              </a:solidFill>
              <a:round/>
              <a:headEnd/>
              <a:tailEnd/>
            </a:ln>
          </p:spPr>
          <p:txBody>
            <a:bodyPr/>
            <a:lstStyle/>
            <a:p>
              <a:endParaRPr lang="en-US"/>
            </a:p>
          </p:txBody>
        </p:sp>
        <p:sp>
          <p:nvSpPr>
            <p:cNvPr id="81009" name="Freeform 510"/>
            <p:cNvSpPr>
              <a:spLocks/>
            </p:cNvSpPr>
            <p:nvPr/>
          </p:nvSpPr>
          <p:spPr bwMode="black">
            <a:xfrm>
              <a:off x="3881" y="2222"/>
              <a:ext cx="16" cy="23"/>
            </a:xfrm>
            <a:custGeom>
              <a:avLst/>
              <a:gdLst>
                <a:gd name="T0" fmla="*/ 0 w 61"/>
                <a:gd name="T1" fmla="*/ 0 h 94"/>
                <a:gd name="T2" fmla="*/ 0 w 61"/>
                <a:gd name="T3" fmla="*/ 0 h 94"/>
                <a:gd name="T4" fmla="*/ 0 w 61"/>
                <a:gd name="T5" fmla="*/ 0 h 94"/>
                <a:gd name="T6" fmla="*/ 0 w 61"/>
                <a:gd name="T7" fmla="*/ 0 h 94"/>
                <a:gd name="T8" fmla="*/ 0 w 61"/>
                <a:gd name="T9" fmla="*/ 0 h 94"/>
                <a:gd name="T10" fmla="*/ 0 w 61"/>
                <a:gd name="T11" fmla="*/ 0 h 94"/>
                <a:gd name="T12" fmla="*/ 0 w 61"/>
                <a:gd name="T13" fmla="*/ 0 h 94"/>
                <a:gd name="T14" fmla="*/ 0 60000 65536"/>
                <a:gd name="T15" fmla="*/ 0 60000 65536"/>
                <a:gd name="T16" fmla="*/ 0 60000 65536"/>
                <a:gd name="T17" fmla="*/ 0 60000 65536"/>
                <a:gd name="T18" fmla="*/ 0 60000 65536"/>
                <a:gd name="T19" fmla="*/ 0 60000 65536"/>
                <a:gd name="T20" fmla="*/ 0 60000 65536"/>
                <a:gd name="T21" fmla="*/ 0 w 61"/>
                <a:gd name="T22" fmla="*/ 0 h 94"/>
                <a:gd name="T23" fmla="*/ 61 w 61"/>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4">
                  <a:moveTo>
                    <a:pt x="0" y="84"/>
                  </a:moveTo>
                  <a:lnTo>
                    <a:pt x="21" y="0"/>
                  </a:lnTo>
                  <a:lnTo>
                    <a:pt x="21" y="2"/>
                  </a:lnTo>
                  <a:lnTo>
                    <a:pt x="61" y="9"/>
                  </a:lnTo>
                  <a:lnTo>
                    <a:pt x="61" y="11"/>
                  </a:lnTo>
                  <a:lnTo>
                    <a:pt x="41" y="94"/>
                  </a:lnTo>
                  <a:lnTo>
                    <a:pt x="0" y="84"/>
                  </a:lnTo>
                  <a:close/>
                </a:path>
              </a:pathLst>
            </a:custGeom>
            <a:solidFill>
              <a:schemeClr val="folHlink"/>
            </a:solidFill>
            <a:ln w="9525">
              <a:solidFill>
                <a:schemeClr val="tx1"/>
              </a:solidFill>
              <a:round/>
              <a:headEnd/>
              <a:tailEnd/>
            </a:ln>
          </p:spPr>
          <p:txBody>
            <a:bodyPr/>
            <a:lstStyle/>
            <a:p>
              <a:endParaRPr lang="en-US"/>
            </a:p>
          </p:txBody>
        </p:sp>
        <p:sp>
          <p:nvSpPr>
            <p:cNvPr id="81010" name="Freeform 511"/>
            <p:cNvSpPr>
              <a:spLocks/>
            </p:cNvSpPr>
            <p:nvPr/>
          </p:nvSpPr>
          <p:spPr bwMode="black">
            <a:xfrm>
              <a:off x="3886" y="2201"/>
              <a:ext cx="15" cy="23"/>
            </a:xfrm>
            <a:custGeom>
              <a:avLst/>
              <a:gdLst>
                <a:gd name="T0" fmla="*/ 0 w 58"/>
                <a:gd name="T1" fmla="*/ 0 h 92"/>
                <a:gd name="T2" fmla="*/ 0 w 58"/>
                <a:gd name="T3" fmla="*/ 0 h 92"/>
                <a:gd name="T4" fmla="*/ 0 w 58"/>
                <a:gd name="T5" fmla="*/ 0 h 92"/>
                <a:gd name="T6" fmla="*/ 0 w 58"/>
                <a:gd name="T7" fmla="*/ 0 h 92"/>
                <a:gd name="T8" fmla="*/ 0 w 58"/>
                <a:gd name="T9" fmla="*/ 0 h 92"/>
                <a:gd name="T10" fmla="*/ 0 w 58"/>
                <a:gd name="T11" fmla="*/ 0 h 92"/>
                <a:gd name="T12" fmla="*/ 0 w 58"/>
                <a:gd name="T13" fmla="*/ 0 h 92"/>
                <a:gd name="T14" fmla="*/ 0 60000 65536"/>
                <a:gd name="T15" fmla="*/ 0 60000 65536"/>
                <a:gd name="T16" fmla="*/ 0 60000 65536"/>
                <a:gd name="T17" fmla="*/ 0 60000 65536"/>
                <a:gd name="T18" fmla="*/ 0 60000 65536"/>
                <a:gd name="T19" fmla="*/ 0 60000 65536"/>
                <a:gd name="T20" fmla="*/ 0 60000 65536"/>
                <a:gd name="T21" fmla="*/ 0 w 58"/>
                <a:gd name="T22" fmla="*/ 0 h 92"/>
                <a:gd name="T23" fmla="*/ 58 w 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92">
                  <a:moveTo>
                    <a:pt x="0" y="85"/>
                  </a:moveTo>
                  <a:lnTo>
                    <a:pt x="17" y="0"/>
                  </a:lnTo>
                  <a:lnTo>
                    <a:pt x="58" y="8"/>
                  </a:lnTo>
                  <a:lnTo>
                    <a:pt x="40" y="92"/>
                  </a:lnTo>
                  <a:lnTo>
                    <a:pt x="0" y="85"/>
                  </a:lnTo>
                  <a:close/>
                </a:path>
              </a:pathLst>
            </a:custGeom>
            <a:solidFill>
              <a:schemeClr val="folHlink"/>
            </a:solidFill>
            <a:ln w="9525">
              <a:solidFill>
                <a:schemeClr val="tx1"/>
              </a:solidFill>
              <a:round/>
              <a:headEnd/>
              <a:tailEnd/>
            </a:ln>
          </p:spPr>
          <p:txBody>
            <a:bodyPr/>
            <a:lstStyle/>
            <a:p>
              <a:endParaRPr lang="en-US"/>
            </a:p>
          </p:txBody>
        </p:sp>
        <p:sp>
          <p:nvSpPr>
            <p:cNvPr id="81011" name="Freeform 512"/>
            <p:cNvSpPr>
              <a:spLocks/>
            </p:cNvSpPr>
            <p:nvPr/>
          </p:nvSpPr>
          <p:spPr bwMode="black">
            <a:xfrm>
              <a:off x="3891" y="2180"/>
              <a:ext cx="14" cy="23"/>
            </a:xfrm>
            <a:custGeom>
              <a:avLst/>
              <a:gdLst>
                <a:gd name="T0" fmla="*/ 0 w 56"/>
                <a:gd name="T1" fmla="*/ 0 h 92"/>
                <a:gd name="T2" fmla="*/ 0 w 56"/>
                <a:gd name="T3" fmla="*/ 0 h 92"/>
                <a:gd name="T4" fmla="*/ 0 w 56"/>
                <a:gd name="T5" fmla="*/ 0 h 92"/>
                <a:gd name="T6" fmla="*/ 0 w 56"/>
                <a:gd name="T7" fmla="*/ 0 h 92"/>
                <a:gd name="T8" fmla="*/ 0 w 56"/>
                <a:gd name="T9" fmla="*/ 0 h 92"/>
                <a:gd name="T10" fmla="*/ 0 w 56"/>
                <a:gd name="T11" fmla="*/ 0 h 92"/>
                <a:gd name="T12" fmla="*/ 0 w 56"/>
                <a:gd name="T13" fmla="*/ 0 h 92"/>
                <a:gd name="T14" fmla="*/ 0 60000 65536"/>
                <a:gd name="T15" fmla="*/ 0 60000 65536"/>
                <a:gd name="T16" fmla="*/ 0 60000 65536"/>
                <a:gd name="T17" fmla="*/ 0 60000 65536"/>
                <a:gd name="T18" fmla="*/ 0 60000 65536"/>
                <a:gd name="T19" fmla="*/ 0 60000 65536"/>
                <a:gd name="T20" fmla="*/ 0 60000 65536"/>
                <a:gd name="T21" fmla="*/ 0 w 56"/>
                <a:gd name="T22" fmla="*/ 0 h 92"/>
                <a:gd name="T23" fmla="*/ 56 w 56"/>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2">
                  <a:moveTo>
                    <a:pt x="0" y="84"/>
                  </a:moveTo>
                  <a:lnTo>
                    <a:pt x="16" y="0"/>
                  </a:lnTo>
                  <a:lnTo>
                    <a:pt x="16" y="1"/>
                  </a:lnTo>
                  <a:lnTo>
                    <a:pt x="56" y="6"/>
                  </a:lnTo>
                  <a:lnTo>
                    <a:pt x="56" y="8"/>
                  </a:lnTo>
                  <a:lnTo>
                    <a:pt x="41" y="92"/>
                  </a:lnTo>
                  <a:lnTo>
                    <a:pt x="0" y="84"/>
                  </a:lnTo>
                  <a:close/>
                </a:path>
              </a:pathLst>
            </a:custGeom>
            <a:solidFill>
              <a:schemeClr val="folHlink"/>
            </a:solidFill>
            <a:ln w="9525">
              <a:solidFill>
                <a:schemeClr val="tx1"/>
              </a:solidFill>
              <a:round/>
              <a:headEnd/>
              <a:tailEnd/>
            </a:ln>
          </p:spPr>
          <p:txBody>
            <a:bodyPr/>
            <a:lstStyle/>
            <a:p>
              <a:endParaRPr lang="en-US"/>
            </a:p>
          </p:txBody>
        </p:sp>
        <p:sp>
          <p:nvSpPr>
            <p:cNvPr id="81012" name="Freeform 513"/>
            <p:cNvSpPr>
              <a:spLocks/>
            </p:cNvSpPr>
            <p:nvPr/>
          </p:nvSpPr>
          <p:spPr bwMode="black">
            <a:xfrm>
              <a:off x="3895" y="2159"/>
              <a:ext cx="13" cy="23"/>
            </a:xfrm>
            <a:custGeom>
              <a:avLst/>
              <a:gdLst>
                <a:gd name="T0" fmla="*/ 0 w 53"/>
                <a:gd name="T1" fmla="*/ 0 h 90"/>
                <a:gd name="T2" fmla="*/ 0 w 53"/>
                <a:gd name="T3" fmla="*/ 0 h 90"/>
                <a:gd name="T4" fmla="*/ 0 w 53"/>
                <a:gd name="T5" fmla="*/ 0 h 90"/>
                <a:gd name="T6" fmla="*/ 0 w 53"/>
                <a:gd name="T7" fmla="*/ 0 h 90"/>
                <a:gd name="T8" fmla="*/ 0 w 53"/>
                <a:gd name="T9" fmla="*/ 0 h 90"/>
                <a:gd name="T10" fmla="*/ 0 w 53"/>
                <a:gd name="T11" fmla="*/ 0 h 90"/>
                <a:gd name="T12" fmla="*/ 0 w 53"/>
                <a:gd name="T13" fmla="*/ 0 h 90"/>
                <a:gd name="T14" fmla="*/ 0 60000 65536"/>
                <a:gd name="T15" fmla="*/ 0 60000 65536"/>
                <a:gd name="T16" fmla="*/ 0 60000 65536"/>
                <a:gd name="T17" fmla="*/ 0 60000 65536"/>
                <a:gd name="T18" fmla="*/ 0 60000 65536"/>
                <a:gd name="T19" fmla="*/ 0 60000 65536"/>
                <a:gd name="T20" fmla="*/ 0 60000 65536"/>
                <a:gd name="T21" fmla="*/ 0 w 53"/>
                <a:gd name="T22" fmla="*/ 0 h 90"/>
                <a:gd name="T23" fmla="*/ 53 w 53"/>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90">
                  <a:moveTo>
                    <a:pt x="0" y="85"/>
                  </a:moveTo>
                  <a:lnTo>
                    <a:pt x="12" y="0"/>
                  </a:lnTo>
                  <a:lnTo>
                    <a:pt x="53" y="5"/>
                  </a:lnTo>
                  <a:lnTo>
                    <a:pt x="40" y="90"/>
                  </a:lnTo>
                  <a:lnTo>
                    <a:pt x="0" y="85"/>
                  </a:lnTo>
                  <a:close/>
                </a:path>
              </a:pathLst>
            </a:custGeom>
            <a:solidFill>
              <a:schemeClr val="folHlink"/>
            </a:solidFill>
            <a:ln w="9525">
              <a:solidFill>
                <a:schemeClr val="tx1"/>
              </a:solidFill>
              <a:round/>
              <a:headEnd/>
              <a:tailEnd/>
            </a:ln>
          </p:spPr>
          <p:txBody>
            <a:bodyPr/>
            <a:lstStyle/>
            <a:p>
              <a:endParaRPr lang="en-US"/>
            </a:p>
          </p:txBody>
        </p:sp>
        <p:sp>
          <p:nvSpPr>
            <p:cNvPr id="81013" name="Freeform 514"/>
            <p:cNvSpPr>
              <a:spLocks/>
            </p:cNvSpPr>
            <p:nvPr/>
          </p:nvSpPr>
          <p:spPr bwMode="black">
            <a:xfrm>
              <a:off x="3898" y="2138"/>
              <a:ext cx="13" cy="22"/>
            </a:xfrm>
            <a:custGeom>
              <a:avLst/>
              <a:gdLst>
                <a:gd name="T0" fmla="*/ 0 w 51"/>
                <a:gd name="T1" fmla="*/ 0 h 90"/>
                <a:gd name="T2" fmla="*/ 0 w 51"/>
                <a:gd name="T3" fmla="*/ 0 h 90"/>
                <a:gd name="T4" fmla="*/ 0 w 51"/>
                <a:gd name="T5" fmla="*/ 0 h 90"/>
                <a:gd name="T6" fmla="*/ 0 w 51"/>
                <a:gd name="T7" fmla="*/ 0 h 90"/>
                <a:gd name="T8" fmla="*/ 0 w 51"/>
                <a:gd name="T9" fmla="*/ 0 h 90"/>
                <a:gd name="T10" fmla="*/ 0 w 51"/>
                <a:gd name="T11" fmla="*/ 0 h 90"/>
                <a:gd name="T12" fmla="*/ 0 w 51"/>
                <a:gd name="T13" fmla="*/ 0 h 90"/>
                <a:gd name="T14" fmla="*/ 0 60000 65536"/>
                <a:gd name="T15" fmla="*/ 0 60000 65536"/>
                <a:gd name="T16" fmla="*/ 0 60000 65536"/>
                <a:gd name="T17" fmla="*/ 0 60000 65536"/>
                <a:gd name="T18" fmla="*/ 0 60000 65536"/>
                <a:gd name="T19" fmla="*/ 0 60000 65536"/>
                <a:gd name="T20" fmla="*/ 0 60000 65536"/>
                <a:gd name="T21" fmla="*/ 0 w 51"/>
                <a:gd name="T22" fmla="*/ 0 h 90"/>
                <a:gd name="T23" fmla="*/ 51 w 51"/>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0">
                  <a:moveTo>
                    <a:pt x="0" y="85"/>
                  </a:moveTo>
                  <a:lnTo>
                    <a:pt x="10" y="0"/>
                  </a:lnTo>
                  <a:lnTo>
                    <a:pt x="10" y="2"/>
                  </a:lnTo>
                  <a:lnTo>
                    <a:pt x="51" y="4"/>
                  </a:lnTo>
                  <a:lnTo>
                    <a:pt x="51" y="5"/>
                  </a:lnTo>
                  <a:lnTo>
                    <a:pt x="41" y="90"/>
                  </a:lnTo>
                  <a:lnTo>
                    <a:pt x="0" y="85"/>
                  </a:lnTo>
                  <a:close/>
                </a:path>
              </a:pathLst>
            </a:custGeom>
            <a:solidFill>
              <a:schemeClr val="folHlink"/>
            </a:solidFill>
            <a:ln w="9525">
              <a:solidFill>
                <a:schemeClr val="tx1"/>
              </a:solidFill>
              <a:round/>
              <a:headEnd/>
              <a:tailEnd/>
            </a:ln>
          </p:spPr>
          <p:txBody>
            <a:bodyPr/>
            <a:lstStyle/>
            <a:p>
              <a:endParaRPr lang="en-US"/>
            </a:p>
          </p:txBody>
        </p:sp>
        <p:sp>
          <p:nvSpPr>
            <p:cNvPr id="81014" name="Freeform 515"/>
            <p:cNvSpPr>
              <a:spLocks/>
            </p:cNvSpPr>
            <p:nvPr/>
          </p:nvSpPr>
          <p:spPr bwMode="black">
            <a:xfrm>
              <a:off x="3900" y="2117"/>
              <a:ext cx="12" cy="22"/>
            </a:xfrm>
            <a:custGeom>
              <a:avLst/>
              <a:gdLst>
                <a:gd name="T0" fmla="*/ 0 w 49"/>
                <a:gd name="T1" fmla="*/ 0 h 88"/>
                <a:gd name="T2" fmla="*/ 0 w 49"/>
                <a:gd name="T3" fmla="*/ 0 h 88"/>
                <a:gd name="T4" fmla="*/ 0 w 49"/>
                <a:gd name="T5" fmla="*/ 0 h 88"/>
                <a:gd name="T6" fmla="*/ 0 w 49"/>
                <a:gd name="T7" fmla="*/ 0 h 88"/>
                <a:gd name="T8" fmla="*/ 0 w 49"/>
                <a:gd name="T9" fmla="*/ 0 h 88"/>
                <a:gd name="T10" fmla="*/ 0 w 49"/>
                <a:gd name="T11" fmla="*/ 0 h 88"/>
                <a:gd name="T12" fmla="*/ 0 w 49"/>
                <a:gd name="T13" fmla="*/ 0 h 88"/>
                <a:gd name="T14" fmla="*/ 0 60000 65536"/>
                <a:gd name="T15" fmla="*/ 0 60000 65536"/>
                <a:gd name="T16" fmla="*/ 0 60000 65536"/>
                <a:gd name="T17" fmla="*/ 0 60000 65536"/>
                <a:gd name="T18" fmla="*/ 0 60000 65536"/>
                <a:gd name="T19" fmla="*/ 0 60000 65536"/>
                <a:gd name="T20" fmla="*/ 0 60000 65536"/>
                <a:gd name="T21" fmla="*/ 0 w 49"/>
                <a:gd name="T22" fmla="*/ 0 h 88"/>
                <a:gd name="T23" fmla="*/ 49 w 49"/>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88">
                  <a:moveTo>
                    <a:pt x="0" y="86"/>
                  </a:moveTo>
                  <a:lnTo>
                    <a:pt x="8" y="0"/>
                  </a:lnTo>
                  <a:lnTo>
                    <a:pt x="49" y="3"/>
                  </a:lnTo>
                  <a:lnTo>
                    <a:pt x="41" y="88"/>
                  </a:lnTo>
                  <a:lnTo>
                    <a:pt x="0" y="86"/>
                  </a:lnTo>
                  <a:close/>
                </a:path>
              </a:pathLst>
            </a:custGeom>
            <a:solidFill>
              <a:schemeClr val="folHlink"/>
            </a:solidFill>
            <a:ln w="9525">
              <a:solidFill>
                <a:schemeClr val="tx1"/>
              </a:solidFill>
              <a:round/>
              <a:headEnd/>
              <a:tailEnd/>
            </a:ln>
          </p:spPr>
          <p:txBody>
            <a:bodyPr/>
            <a:lstStyle/>
            <a:p>
              <a:endParaRPr lang="en-US"/>
            </a:p>
          </p:txBody>
        </p:sp>
        <p:sp>
          <p:nvSpPr>
            <p:cNvPr id="81015" name="Freeform 516"/>
            <p:cNvSpPr>
              <a:spLocks/>
            </p:cNvSpPr>
            <p:nvPr/>
          </p:nvSpPr>
          <p:spPr bwMode="black">
            <a:xfrm>
              <a:off x="3902" y="2095"/>
              <a:ext cx="12" cy="23"/>
            </a:xfrm>
            <a:custGeom>
              <a:avLst/>
              <a:gdLst>
                <a:gd name="T0" fmla="*/ 0 w 46"/>
                <a:gd name="T1" fmla="*/ 0 h 90"/>
                <a:gd name="T2" fmla="*/ 0 w 46"/>
                <a:gd name="T3" fmla="*/ 0 h 90"/>
                <a:gd name="T4" fmla="*/ 0 w 46"/>
                <a:gd name="T5" fmla="*/ 0 h 90"/>
                <a:gd name="T6" fmla="*/ 0 w 46"/>
                <a:gd name="T7" fmla="*/ 0 h 90"/>
                <a:gd name="T8" fmla="*/ 0 w 46"/>
                <a:gd name="T9" fmla="*/ 0 h 90"/>
                <a:gd name="T10" fmla="*/ 0 w 46"/>
                <a:gd name="T11" fmla="*/ 0 h 90"/>
                <a:gd name="T12" fmla="*/ 0 w 46"/>
                <a:gd name="T13" fmla="*/ 0 h 90"/>
                <a:gd name="T14" fmla="*/ 0 60000 65536"/>
                <a:gd name="T15" fmla="*/ 0 60000 65536"/>
                <a:gd name="T16" fmla="*/ 0 60000 65536"/>
                <a:gd name="T17" fmla="*/ 0 60000 65536"/>
                <a:gd name="T18" fmla="*/ 0 60000 65536"/>
                <a:gd name="T19" fmla="*/ 0 60000 65536"/>
                <a:gd name="T20" fmla="*/ 0 60000 65536"/>
                <a:gd name="T21" fmla="*/ 0 w 46"/>
                <a:gd name="T22" fmla="*/ 0 h 90"/>
                <a:gd name="T23" fmla="*/ 46 w 4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90">
                  <a:moveTo>
                    <a:pt x="0" y="87"/>
                  </a:moveTo>
                  <a:lnTo>
                    <a:pt x="5" y="0"/>
                  </a:lnTo>
                  <a:lnTo>
                    <a:pt x="5" y="1"/>
                  </a:lnTo>
                  <a:lnTo>
                    <a:pt x="46" y="1"/>
                  </a:lnTo>
                  <a:lnTo>
                    <a:pt x="46" y="3"/>
                  </a:lnTo>
                  <a:lnTo>
                    <a:pt x="41" y="90"/>
                  </a:lnTo>
                  <a:lnTo>
                    <a:pt x="0" y="87"/>
                  </a:lnTo>
                  <a:close/>
                </a:path>
              </a:pathLst>
            </a:custGeom>
            <a:solidFill>
              <a:schemeClr val="folHlink"/>
            </a:solidFill>
            <a:ln w="9525">
              <a:solidFill>
                <a:schemeClr val="tx1"/>
              </a:solidFill>
              <a:round/>
              <a:headEnd/>
              <a:tailEnd/>
            </a:ln>
          </p:spPr>
          <p:txBody>
            <a:bodyPr/>
            <a:lstStyle/>
            <a:p>
              <a:endParaRPr lang="en-US"/>
            </a:p>
          </p:txBody>
        </p:sp>
        <p:sp>
          <p:nvSpPr>
            <p:cNvPr id="81016" name="Freeform 517"/>
            <p:cNvSpPr>
              <a:spLocks/>
            </p:cNvSpPr>
            <p:nvPr/>
          </p:nvSpPr>
          <p:spPr bwMode="black">
            <a:xfrm>
              <a:off x="3904" y="2074"/>
              <a:ext cx="10" cy="22"/>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w 43"/>
                <a:gd name="T13" fmla="*/ 0 h 85"/>
                <a:gd name="T14" fmla="*/ 0 60000 65536"/>
                <a:gd name="T15" fmla="*/ 0 60000 65536"/>
                <a:gd name="T16" fmla="*/ 0 60000 65536"/>
                <a:gd name="T17" fmla="*/ 0 60000 65536"/>
                <a:gd name="T18" fmla="*/ 0 60000 65536"/>
                <a:gd name="T19" fmla="*/ 0 60000 65536"/>
                <a:gd name="T20" fmla="*/ 0 60000 65536"/>
                <a:gd name="T21" fmla="*/ 0 w 43"/>
                <a:gd name="T22" fmla="*/ 0 h 85"/>
                <a:gd name="T23" fmla="*/ 43 w 43"/>
                <a:gd name="T24" fmla="*/ 85 h 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5">
                  <a:moveTo>
                    <a:pt x="0" y="85"/>
                  </a:moveTo>
                  <a:lnTo>
                    <a:pt x="3" y="0"/>
                  </a:lnTo>
                  <a:lnTo>
                    <a:pt x="43" y="0"/>
                  </a:lnTo>
                  <a:lnTo>
                    <a:pt x="41" y="85"/>
                  </a:lnTo>
                  <a:lnTo>
                    <a:pt x="0" y="85"/>
                  </a:lnTo>
                  <a:close/>
                </a:path>
              </a:pathLst>
            </a:custGeom>
            <a:solidFill>
              <a:schemeClr val="folHlink"/>
            </a:solidFill>
            <a:ln w="9525">
              <a:solidFill>
                <a:schemeClr val="tx1"/>
              </a:solidFill>
              <a:round/>
              <a:headEnd/>
              <a:tailEnd/>
            </a:ln>
          </p:spPr>
          <p:txBody>
            <a:bodyPr/>
            <a:lstStyle/>
            <a:p>
              <a:endParaRPr lang="en-US"/>
            </a:p>
          </p:txBody>
        </p:sp>
        <p:sp>
          <p:nvSpPr>
            <p:cNvPr id="81017" name="Freeform 518"/>
            <p:cNvSpPr>
              <a:spLocks/>
            </p:cNvSpPr>
            <p:nvPr/>
          </p:nvSpPr>
          <p:spPr bwMode="black">
            <a:xfrm>
              <a:off x="3904" y="2053"/>
              <a:ext cx="10" cy="21"/>
            </a:xfrm>
            <a:custGeom>
              <a:avLst/>
              <a:gdLst>
                <a:gd name="T0" fmla="*/ 0 w 40"/>
                <a:gd name="T1" fmla="*/ 0 h 86"/>
                <a:gd name="T2" fmla="*/ 0 w 40"/>
                <a:gd name="T3" fmla="*/ 0 h 86"/>
                <a:gd name="T4" fmla="*/ 0 w 40"/>
                <a:gd name="T5" fmla="*/ 0 h 86"/>
                <a:gd name="T6" fmla="*/ 0 w 40"/>
                <a:gd name="T7" fmla="*/ 0 h 86"/>
                <a:gd name="T8" fmla="*/ 0 w 40"/>
                <a:gd name="T9" fmla="*/ 0 h 86"/>
                <a:gd name="T10" fmla="*/ 0 w 40"/>
                <a:gd name="T11" fmla="*/ 0 h 86"/>
                <a:gd name="T12" fmla="*/ 0 w 40"/>
                <a:gd name="T13" fmla="*/ 0 h 86"/>
                <a:gd name="T14" fmla="*/ 0 60000 65536"/>
                <a:gd name="T15" fmla="*/ 0 60000 65536"/>
                <a:gd name="T16" fmla="*/ 0 60000 65536"/>
                <a:gd name="T17" fmla="*/ 0 60000 65536"/>
                <a:gd name="T18" fmla="*/ 0 60000 65536"/>
                <a:gd name="T19" fmla="*/ 0 60000 65536"/>
                <a:gd name="T20" fmla="*/ 0 60000 65536"/>
                <a:gd name="T21" fmla="*/ 0 w 40"/>
                <a:gd name="T22" fmla="*/ 0 h 86"/>
                <a:gd name="T23" fmla="*/ 40 w 40"/>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86">
                  <a:moveTo>
                    <a:pt x="0" y="86"/>
                  </a:moveTo>
                  <a:lnTo>
                    <a:pt x="0" y="0"/>
                  </a:lnTo>
                  <a:lnTo>
                    <a:pt x="40" y="0"/>
                  </a:lnTo>
                  <a:lnTo>
                    <a:pt x="40" y="86"/>
                  </a:lnTo>
                  <a:lnTo>
                    <a:pt x="0" y="86"/>
                  </a:lnTo>
                  <a:close/>
                </a:path>
              </a:pathLst>
            </a:custGeom>
            <a:solidFill>
              <a:schemeClr val="folHlink"/>
            </a:solidFill>
            <a:ln w="9525">
              <a:solidFill>
                <a:schemeClr val="tx1"/>
              </a:solidFill>
              <a:round/>
              <a:headEnd/>
              <a:tailEnd/>
            </a:ln>
          </p:spPr>
          <p:txBody>
            <a:bodyPr/>
            <a:lstStyle/>
            <a:p>
              <a:endParaRPr lang="en-US"/>
            </a:p>
          </p:txBody>
        </p:sp>
        <p:sp>
          <p:nvSpPr>
            <p:cNvPr id="81018" name="Freeform 519"/>
            <p:cNvSpPr>
              <a:spLocks/>
            </p:cNvSpPr>
            <p:nvPr/>
          </p:nvSpPr>
          <p:spPr bwMode="black">
            <a:xfrm>
              <a:off x="3904" y="2031"/>
              <a:ext cx="10" cy="22"/>
            </a:xfrm>
            <a:custGeom>
              <a:avLst/>
              <a:gdLst>
                <a:gd name="T0" fmla="*/ 0 w 43"/>
                <a:gd name="T1" fmla="*/ 0 h 87"/>
                <a:gd name="T2" fmla="*/ 0 w 43"/>
                <a:gd name="T3" fmla="*/ 0 h 87"/>
                <a:gd name="T4" fmla="*/ 0 w 43"/>
                <a:gd name="T5" fmla="*/ 0 h 87"/>
                <a:gd name="T6" fmla="*/ 0 w 43"/>
                <a:gd name="T7" fmla="*/ 0 h 87"/>
                <a:gd name="T8" fmla="*/ 0 w 43"/>
                <a:gd name="T9" fmla="*/ 0 h 87"/>
                <a:gd name="T10" fmla="*/ 0 w 43"/>
                <a:gd name="T11" fmla="*/ 0 h 87"/>
                <a:gd name="T12" fmla="*/ 0 w 43"/>
                <a:gd name="T13" fmla="*/ 0 h 87"/>
                <a:gd name="T14" fmla="*/ 0 60000 65536"/>
                <a:gd name="T15" fmla="*/ 0 60000 65536"/>
                <a:gd name="T16" fmla="*/ 0 60000 65536"/>
                <a:gd name="T17" fmla="*/ 0 60000 65536"/>
                <a:gd name="T18" fmla="*/ 0 60000 65536"/>
                <a:gd name="T19" fmla="*/ 0 60000 65536"/>
                <a:gd name="T20" fmla="*/ 0 60000 65536"/>
                <a:gd name="T21" fmla="*/ 0 w 43"/>
                <a:gd name="T22" fmla="*/ 0 h 87"/>
                <a:gd name="T23" fmla="*/ 43 w 4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7">
                  <a:moveTo>
                    <a:pt x="3" y="87"/>
                  </a:moveTo>
                  <a:lnTo>
                    <a:pt x="0" y="2"/>
                  </a:lnTo>
                  <a:lnTo>
                    <a:pt x="0" y="3"/>
                  </a:lnTo>
                  <a:lnTo>
                    <a:pt x="41" y="0"/>
                  </a:lnTo>
                  <a:lnTo>
                    <a:pt x="41" y="2"/>
                  </a:lnTo>
                  <a:lnTo>
                    <a:pt x="43" y="87"/>
                  </a:lnTo>
                  <a:lnTo>
                    <a:pt x="3" y="87"/>
                  </a:lnTo>
                  <a:close/>
                </a:path>
              </a:pathLst>
            </a:custGeom>
            <a:solidFill>
              <a:schemeClr val="folHlink"/>
            </a:solidFill>
            <a:ln w="9525">
              <a:solidFill>
                <a:schemeClr val="tx1"/>
              </a:solidFill>
              <a:round/>
              <a:headEnd/>
              <a:tailEnd/>
            </a:ln>
          </p:spPr>
          <p:txBody>
            <a:bodyPr/>
            <a:lstStyle/>
            <a:p>
              <a:endParaRPr lang="en-US"/>
            </a:p>
          </p:txBody>
        </p:sp>
        <p:sp>
          <p:nvSpPr>
            <p:cNvPr id="81019" name="Freeform 520"/>
            <p:cNvSpPr>
              <a:spLocks/>
            </p:cNvSpPr>
            <p:nvPr/>
          </p:nvSpPr>
          <p:spPr bwMode="black">
            <a:xfrm>
              <a:off x="3902" y="2009"/>
              <a:ext cx="12" cy="23"/>
            </a:xfrm>
            <a:custGeom>
              <a:avLst/>
              <a:gdLst>
                <a:gd name="T0" fmla="*/ 0 w 46"/>
                <a:gd name="T1" fmla="*/ 0 h 90"/>
                <a:gd name="T2" fmla="*/ 0 w 46"/>
                <a:gd name="T3" fmla="*/ 0 h 90"/>
                <a:gd name="T4" fmla="*/ 0 w 46"/>
                <a:gd name="T5" fmla="*/ 0 h 90"/>
                <a:gd name="T6" fmla="*/ 0 w 46"/>
                <a:gd name="T7" fmla="*/ 0 h 90"/>
                <a:gd name="T8" fmla="*/ 0 w 46"/>
                <a:gd name="T9" fmla="*/ 0 h 90"/>
                <a:gd name="T10" fmla="*/ 0 w 46"/>
                <a:gd name="T11" fmla="*/ 0 h 90"/>
                <a:gd name="T12" fmla="*/ 0 w 46"/>
                <a:gd name="T13" fmla="*/ 0 h 90"/>
                <a:gd name="T14" fmla="*/ 0 60000 65536"/>
                <a:gd name="T15" fmla="*/ 0 60000 65536"/>
                <a:gd name="T16" fmla="*/ 0 60000 65536"/>
                <a:gd name="T17" fmla="*/ 0 60000 65536"/>
                <a:gd name="T18" fmla="*/ 0 60000 65536"/>
                <a:gd name="T19" fmla="*/ 0 60000 65536"/>
                <a:gd name="T20" fmla="*/ 0 60000 65536"/>
                <a:gd name="T21" fmla="*/ 0 w 46"/>
                <a:gd name="T22" fmla="*/ 0 h 90"/>
                <a:gd name="T23" fmla="*/ 46 w 4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90">
                  <a:moveTo>
                    <a:pt x="5" y="90"/>
                  </a:moveTo>
                  <a:lnTo>
                    <a:pt x="0" y="3"/>
                  </a:lnTo>
                  <a:lnTo>
                    <a:pt x="41" y="0"/>
                  </a:lnTo>
                  <a:lnTo>
                    <a:pt x="46" y="87"/>
                  </a:lnTo>
                  <a:lnTo>
                    <a:pt x="5" y="90"/>
                  </a:lnTo>
                  <a:close/>
                </a:path>
              </a:pathLst>
            </a:custGeom>
            <a:solidFill>
              <a:schemeClr val="folHlink"/>
            </a:solidFill>
            <a:ln w="9525">
              <a:solidFill>
                <a:schemeClr val="tx1"/>
              </a:solidFill>
              <a:round/>
              <a:headEnd/>
              <a:tailEnd/>
            </a:ln>
          </p:spPr>
          <p:txBody>
            <a:bodyPr/>
            <a:lstStyle/>
            <a:p>
              <a:endParaRPr lang="en-US"/>
            </a:p>
          </p:txBody>
        </p:sp>
        <p:sp>
          <p:nvSpPr>
            <p:cNvPr id="81020" name="Freeform 521"/>
            <p:cNvSpPr>
              <a:spLocks/>
            </p:cNvSpPr>
            <p:nvPr/>
          </p:nvSpPr>
          <p:spPr bwMode="black">
            <a:xfrm>
              <a:off x="3900" y="1988"/>
              <a:ext cx="12" cy="22"/>
            </a:xfrm>
            <a:custGeom>
              <a:avLst/>
              <a:gdLst>
                <a:gd name="T0" fmla="*/ 0 w 49"/>
                <a:gd name="T1" fmla="*/ 0 h 90"/>
                <a:gd name="T2" fmla="*/ 0 w 49"/>
                <a:gd name="T3" fmla="*/ 0 h 90"/>
                <a:gd name="T4" fmla="*/ 0 w 49"/>
                <a:gd name="T5" fmla="*/ 0 h 90"/>
                <a:gd name="T6" fmla="*/ 0 w 49"/>
                <a:gd name="T7" fmla="*/ 0 h 90"/>
                <a:gd name="T8" fmla="*/ 0 w 49"/>
                <a:gd name="T9" fmla="*/ 0 h 90"/>
                <a:gd name="T10" fmla="*/ 0 w 49"/>
                <a:gd name="T11" fmla="*/ 0 h 90"/>
                <a:gd name="T12" fmla="*/ 0 w 49"/>
                <a:gd name="T13" fmla="*/ 0 h 90"/>
                <a:gd name="T14" fmla="*/ 0 60000 65536"/>
                <a:gd name="T15" fmla="*/ 0 60000 65536"/>
                <a:gd name="T16" fmla="*/ 0 60000 65536"/>
                <a:gd name="T17" fmla="*/ 0 60000 65536"/>
                <a:gd name="T18" fmla="*/ 0 60000 65536"/>
                <a:gd name="T19" fmla="*/ 0 60000 65536"/>
                <a:gd name="T20" fmla="*/ 0 60000 65536"/>
                <a:gd name="T21" fmla="*/ 0 w 49"/>
                <a:gd name="T22" fmla="*/ 0 h 90"/>
                <a:gd name="T23" fmla="*/ 49 w 49"/>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90">
                  <a:moveTo>
                    <a:pt x="8" y="90"/>
                  </a:moveTo>
                  <a:lnTo>
                    <a:pt x="0" y="4"/>
                  </a:lnTo>
                  <a:lnTo>
                    <a:pt x="0" y="6"/>
                  </a:lnTo>
                  <a:lnTo>
                    <a:pt x="41" y="0"/>
                  </a:lnTo>
                  <a:lnTo>
                    <a:pt x="41" y="2"/>
                  </a:lnTo>
                  <a:lnTo>
                    <a:pt x="49" y="87"/>
                  </a:lnTo>
                  <a:lnTo>
                    <a:pt x="8" y="90"/>
                  </a:lnTo>
                  <a:close/>
                </a:path>
              </a:pathLst>
            </a:custGeom>
            <a:solidFill>
              <a:schemeClr val="folHlink"/>
            </a:solidFill>
            <a:ln w="9525">
              <a:solidFill>
                <a:schemeClr val="tx1"/>
              </a:solidFill>
              <a:round/>
              <a:headEnd/>
              <a:tailEnd/>
            </a:ln>
          </p:spPr>
          <p:txBody>
            <a:bodyPr/>
            <a:lstStyle/>
            <a:p>
              <a:endParaRPr lang="en-US"/>
            </a:p>
          </p:txBody>
        </p:sp>
        <p:sp>
          <p:nvSpPr>
            <p:cNvPr id="81021" name="Freeform 522"/>
            <p:cNvSpPr>
              <a:spLocks/>
            </p:cNvSpPr>
            <p:nvPr/>
          </p:nvSpPr>
          <p:spPr bwMode="black">
            <a:xfrm>
              <a:off x="3898" y="1967"/>
              <a:ext cx="13" cy="22"/>
            </a:xfrm>
            <a:custGeom>
              <a:avLst/>
              <a:gdLst>
                <a:gd name="T0" fmla="*/ 0 w 51"/>
                <a:gd name="T1" fmla="*/ 0 h 90"/>
                <a:gd name="T2" fmla="*/ 0 w 51"/>
                <a:gd name="T3" fmla="*/ 0 h 90"/>
                <a:gd name="T4" fmla="*/ 0 w 51"/>
                <a:gd name="T5" fmla="*/ 0 h 90"/>
                <a:gd name="T6" fmla="*/ 0 w 51"/>
                <a:gd name="T7" fmla="*/ 0 h 90"/>
                <a:gd name="T8" fmla="*/ 0 w 51"/>
                <a:gd name="T9" fmla="*/ 0 h 90"/>
                <a:gd name="T10" fmla="*/ 0 w 51"/>
                <a:gd name="T11" fmla="*/ 0 h 90"/>
                <a:gd name="T12" fmla="*/ 0 w 51"/>
                <a:gd name="T13" fmla="*/ 0 h 90"/>
                <a:gd name="T14" fmla="*/ 0 60000 65536"/>
                <a:gd name="T15" fmla="*/ 0 60000 65536"/>
                <a:gd name="T16" fmla="*/ 0 60000 65536"/>
                <a:gd name="T17" fmla="*/ 0 60000 65536"/>
                <a:gd name="T18" fmla="*/ 0 60000 65536"/>
                <a:gd name="T19" fmla="*/ 0 60000 65536"/>
                <a:gd name="T20" fmla="*/ 0 60000 65536"/>
                <a:gd name="T21" fmla="*/ 0 w 51"/>
                <a:gd name="T22" fmla="*/ 0 h 90"/>
                <a:gd name="T23" fmla="*/ 51 w 51"/>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90">
                  <a:moveTo>
                    <a:pt x="10" y="90"/>
                  </a:moveTo>
                  <a:lnTo>
                    <a:pt x="0" y="5"/>
                  </a:lnTo>
                  <a:lnTo>
                    <a:pt x="41" y="0"/>
                  </a:lnTo>
                  <a:lnTo>
                    <a:pt x="51" y="84"/>
                  </a:lnTo>
                  <a:lnTo>
                    <a:pt x="10" y="90"/>
                  </a:lnTo>
                  <a:close/>
                </a:path>
              </a:pathLst>
            </a:custGeom>
            <a:solidFill>
              <a:schemeClr val="folHlink"/>
            </a:solidFill>
            <a:ln w="9525">
              <a:solidFill>
                <a:schemeClr val="tx1"/>
              </a:solidFill>
              <a:round/>
              <a:headEnd/>
              <a:tailEnd/>
            </a:ln>
          </p:spPr>
          <p:txBody>
            <a:bodyPr/>
            <a:lstStyle/>
            <a:p>
              <a:endParaRPr lang="en-US"/>
            </a:p>
          </p:txBody>
        </p:sp>
        <p:sp>
          <p:nvSpPr>
            <p:cNvPr id="81022" name="Freeform 523"/>
            <p:cNvSpPr>
              <a:spLocks/>
            </p:cNvSpPr>
            <p:nvPr/>
          </p:nvSpPr>
          <p:spPr bwMode="black">
            <a:xfrm>
              <a:off x="3895" y="1945"/>
              <a:ext cx="13" cy="23"/>
            </a:xfrm>
            <a:custGeom>
              <a:avLst/>
              <a:gdLst>
                <a:gd name="T0" fmla="*/ 0 w 53"/>
                <a:gd name="T1" fmla="*/ 0 h 92"/>
                <a:gd name="T2" fmla="*/ 0 w 53"/>
                <a:gd name="T3" fmla="*/ 0 h 92"/>
                <a:gd name="T4" fmla="*/ 0 w 53"/>
                <a:gd name="T5" fmla="*/ 0 h 92"/>
                <a:gd name="T6" fmla="*/ 0 w 53"/>
                <a:gd name="T7" fmla="*/ 0 h 92"/>
                <a:gd name="T8" fmla="*/ 0 w 53"/>
                <a:gd name="T9" fmla="*/ 0 h 92"/>
                <a:gd name="T10" fmla="*/ 0 w 53"/>
                <a:gd name="T11" fmla="*/ 0 h 92"/>
                <a:gd name="T12" fmla="*/ 0 w 53"/>
                <a:gd name="T13" fmla="*/ 0 h 92"/>
                <a:gd name="T14" fmla="*/ 0 60000 65536"/>
                <a:gd name="T15" fmla="*/ 0 60000 65536"/>
                <a:gd name="T16" fmla="*/ 0 60000 65536"/>
                <a:gd name="T17" fmla="*/ 0 60000 65536"/>
                <a:gd name="T18" fmla="*/ 0 60000 65536"/>
                <a:gd name="T19" fmla="*/ 0 60000 65536"/>
                <a:gd name="T20" fmla="*/ 0 60000 65536"/>
                <a:gd name="T21" fmla="*/ 0 w 53"/>
                <a:gd name="T22" fmla="*/ 0 h 92"/>
                <a:gd name="T23" fmla="*/ 53 w 53"/>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92">
                  <a:moveTo>
                    <a:pt x="12" y="92"/>
                  </a:moveTo>
                  <a:lnTo>
                    <a:pt x="0" y="7"/>
                  </a:lnTo>
                  <a:lnTo>
                    <a:pt x="0" y="8"/>
                  </a:lnTo>
                  <a:lnTo>
                    <a:pt x="40" y="0"/>
                  </a:lnTo>
                  <a:lnTo>
                    <a:pt x="40" y="1"/>
                  </a:lnTo>
                  <a:lnTo>
                    <a:pt x="53" y="87"/>
                  </a:lnTo>
                  <a:lnTo>
                    <a:pt x="12" y="92"/>
                  </a:lnTo>
                  <a:close/>
                </a:path>
              </a:pathLst>
            </a:custGeom>
            <a:solidFill>
              <a:schemeClr val="folHlink"/>
            </a:solidFill>
            <a:ln w="9525">
              <a:solidFill>
                <a:schemeClr val="tx1"/>
              </a:solidFill>
              <a:round/>
              <a:headEnd/>
              <a:tailEnd/>
            </a:ln>
          </p:spPr>
          <p:txBody>
            <a:bodyPr/>
            <a:lstStyle/>
            <a:p>
              <a:endParaRPr lang="en-US"/>
            </a:p>
          </p:txBody>
        </p:sp>
        <p:sp>
          <p:nvSpPr>
            <p:cNvPr id="81023" name="Freeform 524"/>
            <p:cNvSpPr>
              <a:spLocks/>
            </p:cNvSpPr>
            <p:nvPr/>
          </p:nvSpPr>
          <p:spPr bwMode="black">
            <a:xfrm>
              <a:off x="3891" y="1924"/>
              <a:ext cx="14" cy="23"/>
            </a:xfrm>
            <a:custGeom>
              <a:avLst/>
              <a:gdLst>
                <a:gd name="T0" fmla="*/ 0 w 56"/>
                <a:gd name="T1" fmla="*/ 0 h 92"/>
                <a:gd name="T2" fmla="*/ 0 w 56"/>
                <a:gd name="T3" fmla="*/ 0 h 92"/>
                <a:gd name="T4" fmla="*/ 0 w 56"/>
                <a:gd name="T5" fmla="*/ 0 h 92"/>
                <a:gd name="T6" fmla="*/ 0 w 56"/>
                <a:gd name="T7" fmla="*/ 0 h 92"/>
                <a:gd name="T8" fmla="*/ 0 w 56"/>
                <a:gd name="T9" fmla="*/ 0 h 92"/>
                <a:gd name="T10" fmla="*/ 0 w 56"/>
                <a:gd name="T11" fmla="*/ 0 h 92"/>
                <a:gd name="T12" fmla="*/ 0 w 56"/>
                <a:gd name="T13" fmla="*/ 0 h 92"/>
                <a:gd name="T14" fmla="*/ 0 60000 65536"/>
                <a:gd name="T15" fmla="*/ 0 60000 65536"/>
                <a:gd name="T16" fmla="*/ 0 60000 65536"/>
                <a:gd name="T17" fmla="*/ 0 60000 65536"/>
                <a:gd name="T18" fmla="*/ 0 60000 65536"/>
                <a:gd name="T19" fmla="*/ 0 60000 65536"/>
                <a:gd name="T20" fmla="*/ 0 60000 65536"/>
                <a:gd name="T21" fmla="*/ 0 w 56"/>
                <a:gd name="T22" fmla="*/ 0 h 92"/>
                <a:gd name="T23" fmla="*/ 56 w 56"/>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92">
                  <a:moveTo>
                    <a:pt x="16" y="92"/>
                  </a:moveTo>
                  <a:lnTo>
                    <a:pt x="0" y="8"/>
                  </a:lnTo>
                  <a:lnTo>
                    <a:pt x="41" y="0"/>
                  </a:lnTo>
                  <a:lnTo>
                    <a:pt x="56" y="84"/>
                  </a:lnTo>
                  <a:lnTo>
                    <a:pt x="16" y="92"/>
                  </a:lnTo>
                  <a:close/>
                </a:path>
              </a:pathLst>
            </a:custGeom>
            <a:solidFill>
              <a:schemeClr val="folHlink"/>
            </a:solidFill>
            <a:ln w="9525">
              <a:solidFill>
                <a:schemeClr val="tx1"/>
              </a:solidFill>
              <a:round/>
              <a:headEnd/>
              <a:tailEnd/>
            </a:ln>
          </p:spPr>
          <p:txBody>
            <a:bodyPr/>
            <a:lstStyle/>
            <a:p>
              <a:endParaRPr lang="en-US"/>
            </a:p>
          </p:txBody>
        </p:sp>
        <p:sp>
          <p:nvSpPr>
            <p:cNvPr id="81024" name="Freeform 525"/>
            <p:cNvSpPr>
              <a:spLocks/>
            </p:cNvSpPr>
            <p:nvPr/>
          </p:nvSpPr>
          <p:spPr bwMode="black">
            <a:xfrm>
              <a:off x="3886" y="1902"/>
              <a:ext cx="15" cy="24"/>
            </a:xfrm>
            <a:custGeom>
              <a:avLst/>
              <a:gdLst>
                <a:gd name="T0" fmla="*/ 0 w 58"/>
                <a:gd name="T1" fmla="*/ 0 h 94"/>
                <a:gd name="T2" fmla="*/ 0 w 58"/>
                <a:gd name="T3" fmla="*/ 0 h 94"/>
                <a:gd name="T4" fmla="*/ 0 w 58"/>
                <a:gd name="T5" fmla="*/ 0 h 94"/>
                <a:gd name="T6" fmla="*/ 0 w 58"/>
                <a:gd name="T7" fmla="*/ 0 h 94"/>
                <a:gd name="T8" fmla="*/ 0 w 58"/>
                <a:gd name="T9" fmla="*/ 0 h 94"/>
                <a:gd name="T10" fmla="*/ 0 w 58"/>
                <a:gd name="T11" fmla="*/ 0 h 94"/>
                <a:gd name="T12" fmla="*/ 0 w 58"/>
                <a:gd name="T13" fmla="*/ 0 h 94"/>
                <a:gd name="T14" fmla="*/ 0 60000 65536"/>
                <a:gd name="T15" fmla="*/ 0 60000 65536"/>
                <a:gd name="T16" fmla="*/ 0 60000 65536"/>
                <a:gd name="T17" fmla="*/ 0 60000 65536"/>
                <a:gd name="T18" fmla="*/ 0 60000 65536"/>
                <a:gd name="T19" fmla="*/ 0 60000 65536"/>
                <a:gd name="T20" fmla="*/ 0 60000 65536"/>
                <a:gd name="T21" fmla="*/ 0 w 58"/>
                <a:gd name="T22" fmla="*/ 0 h 94"/>
                <a:gd name="T23" fmla="*/ 58 w 58"/>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94">
                  <a:moveTo>
                    <a:pt x="17" y="94"/>
                  </a:moveTo>
                  <a:lnTo>
                    <a:pt x="0" y="9"/>
                  </a:lnTo>
                  <a:lnTo>
                    <a:pt x="0" y="10"/>
                  </a:lnTo>
                  <a:lnTo>
                    <a:pt x="40" y="0"/>
                  </a:lnTo>
                  <a:lnTo>
                    <a:pt x="40" y="2"/>
                  </a:lnTo>
                  <a:lnTo>
                    <a:pt x="58" y="86"/>
                  </a:lnTo>
                  <a:lnTo>
                    <a:pt x="17" y="94"/>
                  </a:lnTo>
                  <a:close/>
                </a:path>
              </a:pathLst>
            </a:custGeom>
            <a:solidFill>
              <a:schemeClr val="folHlink"/>
            </a:solidFill>
            <a:ln w="9525">
              <a:solidFill>
                <a:schemeClr val="tx1"/>
              </a:solidFill>
              <a:round/>
              <a:headEnd/>
              <a:tailEnd/>
            </a:ln>
          </p:spPr>
          <p:txBody>
            <a:bodyPr/>
            <a:lstStyle/>
            <a:p>
              <a:endParaRPr lang="en-US"/>
            </a:p>
          </p:txBody>
        </p:sp>
        <p:sp>
          <p:nvSpPr>
            <p:cNvPr id="81025" name="Freeform 526"/>
            <p:cNvSpPr>
              <a:spLocks/>
            </p:cNvSpPr>
            <p:nvPr/>
          </p:nvSpPr>
          <p:spPr bwMode="black">
            <a:xfrm>
              <a:off x="3881" y="1882"/>
              <a:ext cx="16" cy="23"/>
            </a:xfrm>
            <a:custGeom>
              <a:avLst/>
              <a:gdLst>
                <a:gd name="T0" fmla="*/ 0 w 61"/>
                <a:gd name="T1" fmla="*/ 0 h 93"/>
                <a:gd name="T2" fmla="*/ 0 w 61"/>
                <a:gd name="T3" fmla="*/ 0 h 93"/>
                <a:gd name="T4" fmla="*/ 0 w 61"/>
                <a:gd name="T5" fmla="*/ 0 h 93"/>
                <a:gd name="T6" fmla="*/ 0 w 61"/>
                <a:gd name="T7" fmla="*/ 0 h 93"/>
                <a:gd name="T8" fmla="*/ 0 w 61"/>
                <a:gd name="T9" fmla="*/ 0 h 93"/>
                <a:gd name="T10" fmla="*/ 0 w 61"/>
                <a:gd name="T11" fmla="*/ 0 h 93"/>
                <a:gd name="T12" fmla="*/ 0 w 61"/>
                <a:gd name="T13" fmla="*/ 0 h 93"/>
                <a:gd name="T14" fmla="*/ 0 60000 65536"/>
                <a:gd name="T15" fmla="*/ 0 60000 65536"/>
                <a:gd name="T16" fmla="*/ 0 60000 65536"/>
                <a:gd name="T17" fmla="*/ 0 60000 65536"/>
                <a:gd name="T18" fmla="*/ 0 60000 65536"/>
                <a:gd name="T19" fmla="*/ 0 60000 65536"/>
                <a:gd name="T20" fmla="*/ 0 60000 65536"/>
                <a:gd name="T21" fmla="*/ 0 w 61"/>
                <a:gd name="T22" fmla="*/ 0 h 93"/>
                <a:gd name="T23" fmla="*/ 61 w 61"/>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93">
                  <a:moveTo>
                    <a:pt x="21" y="93"/>
                  </a:moveTo>
                  <a:lnTo>
                    <a:pt x="0" y="10"/>
                  </a:lnTo>
                  <a:lnTo>
                    <a:pt x="41" y="0"/>
                  </a:lnTo>
                  <a:lnTo>
                    <a:pt x="61" y="83"/>
                  </a:lnTo>
                  <a:lnTo>
                    <a:pt x="21" y="93"/>
                  </a:lnTo>
                  <a:close/>
                </a:path>
              </a:pathLst>
            </a:custGeom>
            <a:solidFill>
              <a:schemeClr val="folHlink"/>
            </a:solidFill>
            <a:ln w="9525">
              <a:solidFill>
                <a:schemeClr val="tx1"/>
              </a:solidFill>
              <a:round/>
              <a:headEnd/>
              <a:tailEnd/>
            </a:ln>
          </p:spPr>
          <p:txBody>
            <a:bodyPr/>
            <a:lstStyle/>
            <a:p>
              <a:endParaRPr lang="en-US"/>
            </a:p>
          </p:txBody>
        </p:sp>
        <p:sp>
          <p:nvSpPr>
            <p:cNvPr id="81026" name="Freeform 527"/>
            <p:cNvSpPr>
              <a:spLocks/>
            </p:cNvSpPr>
            <p:nvPr/>
          </p:nvSpPr>
          <p:spPr bwMode="black">
            <a:xfrm>
              <a:off x="3876" y="1860"/>
              <a:ext cx="15" cy="24"/>
            </a:xfrm>
            <a:custGeom>
              <a:avLst/>
              <a:gdLst>
                <a:gd name="T0" fmla="*/ 0 w 64"/>
                <a:gd name="T1" fmla="*/ 0 h 94"/>
                <a:gd name="T2" fmla="*/ 0 w 64"/>
                <a:gd name="T3" fmla="*/ 0 h 94"/>
                <a:gd name="T4" fmla="*/ 0 w 64"/>
                <a:gd name="T5" fmla="*/ 0 h 94"/>
                <a:gd name="T6" fmla="*/ 0 w 64"/>
                <a:gd name="T7" fmla="*/ 0 h 94"/>
                <a:gd name="T8" fmla="*/ 0 w 64"/>
                <a:gd name="T9" fmla="*/ 0 h 94"/>
                <a:gd name="T10" fmla="*/ 0 w 64"/>
                <a:gd name="T11" fmla="*/ 0 h 94"/>
                <a:gd name="T12" fmla="*/ 0 w 64"/>
                <a:gd name="T13" fmla="*/ 0 h 94"/>
                <a:gd name="T14" fmla="*/ 0 60000 65536"/>
                <a:gd name="T15" fmla="*/ 0 60000 65536"/>
                <a:gd name="T16" fmla="*/ 0 60000 65536"/>
                <a:gd name="T17" fmla="*/ 0 60000 65536"/>
                <a:gd name="T18" fmla="*/ 0 60000 65536"/>
                <a:gd name="T19" fmla="*/ 0 60000 65536"/>
                <a:gd name="T20" fmla="*/ 0 60000 65536"/>
                <a:gd name="T21" fmla="*/ 0 w 64"/>
                <a:gd name="T22" fmla="*/ 0 h 94"/>
                <a:gd name="T23" fmla="*/ 64 w 6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94">
                  <a:moveTo>
                    <a:pt x="23" y="94"/>
                  </a:moveTo>
                  <a:lnTo>
                    <a:pt x="0" y="11"/>
                  </a:lnTo>
                  <a:lnTo>
                    <a:pt x="0" y="13"/>
                  </a:lnTo>
                  <a:lnTo>
                    <a:pt x="41" y="0"/>
                  </a:lnTo>
                  <a:lnTo>
                    <a:pt x="41" y="1"/>
                  </a:lnTo>
                  <a:lnTo>
                    <a:pt x="64" y="84"/>
                  </a:lnTo>
                  <a:lnTo>
                    <a:pt x="23" y="94"/>
                  </a:lnTo>
                  <a:close/>
                </a:path>
              </a:pathLst>
            </a:custGeom>
            <a:solidFill>
              <a:schemeClr val="folHlink"/>
            </a:solidFill>
            <a:ln w="9525">
              <a:solidFill>
                <a:schemeClr val="tx1"/>
              </a:solidFill>
              <a:round/>
              <a:headEnd/>
              <a:tailEnd/>
            </a:ln>
          </p:spPr>
          <p:txBody>
            <a:bodyPr/>
            <a:lstStyle/>
            <a:p>
              <a:endParaRPr lang="en-US"/>
            </a:p>
          </p:txBody>
        </p:sp>
        <p:sp>
          <p:nvSpPr>
            <p:cNvPr id="81027" name="Freeform 528"/>
            <p:cNvSpPr>
              <a:spLocks/>
            </p:cNvSpPr>
            <p:nvPr/>
          </p:nvSpPr>
          <p:spPr bwMode="black">
            <a:xfrm>
              <a:off x="3870" y="1840"/>
              <a:ext cx="16" cy="24"/>
            </a:xfrm>
            <a:custGeom>
              <a:avLst/>
              <a:gdLst>
                <a:gd name="T0" fmla="*/ 0 w 65"/>
                <a:gd name="T1" fmla="*/ 0 h 96"/>
                <a:gd name="T2" fmla="*/ 0 w 65"/>
                <a:gd name="T3" fmla="*/ 0 h 96"/>
                <a:gd name="T4" fmla="*/ 0 w 65"/>
                <a:gd name="T5" fmla="*/ 0 h 96"/>
                <a:gd name="T6" fmla="*/ 0 w 65"/>
                <a:gd name="T7" fmla="*/ 0 h 96"/>
                <a:gd name="T8" fmla="*/ 0 w 65"/>
                <a:gd name="T9" fmla="*/ 0 h 96"/>
                <a:gd name="T10" fmla="*/ 0 w 65"/>
                <a:gd name="T11" fmla="*/ 0 h 96"/>
                <a:gd name="T12" fmla="*/ 0 w 65"/>
                <a:gd name="T13" fmla="*/ 0 h 96"/>
                <a:gd name="T14" fmla="*/ 0 60000 65536"/>
                <a:gd name="T15" fmla="*/ 0 60000 65536"/>
                <a:gd name="T16" fmla="*/ 0 60000 65536"/>
                <a:gd name="T17" fmla="*/ 0 60000 65536"/>
                <a:gd name="T18" fmla="*/ 0 60000 65536"/>
                <a:gd name="T19" fmla="*/ 0 60000 65536"/>
                <a:gd name="T20" fmla="*/ 0 60000 65536"/>
                <a:gd name="T21" fmla="*/ 0 w 65"/>
                <a:gd name="T22" fmla="*/ 0 h 96"/>
                <a:gd name="T23" fmla="*/ 65 w 6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96">
                  <a:moveTo>
                    <a:pt x="24" y="96"/>
                  </a:moveTo>
                  <a:lnTo>
                    <a:pt x="0" y="13"/>
                  </a:lnTo>
                  <a:lnTo>
                    <a:pt x="1" y="13"/>
                  </a:lnTo>
                  <a:lnTo>
                    <a:pt x="40" y="0"/>
                  </a:lnTo>
                  <a:lnTo>
                    <a:pt x="41" y="0"/>
                  </a:lnTo>
                  <a:lnTo>
                    <a:pt x="65" y="83"/>
                  </a:lnTo>
                  <a:lnTo>
                    <a:pt x="24" y="96"/>
                  </a:lnTo>
                  <a:close/>
                </a:path>
              </a:pathLst>
            </a:custGeom>
            <a:solidFill>
              <a:schemeClr val="folHlink"/>
            </a:solidFill>
            <a:ln w="9525">
              <a:solidFill>
                <a:schemeClr val="tx1"/>
              </a:solidFill>
              <a:round/>
              <a:headEnd/>
              <a:tailEnd/>
            </a:ln>
          </p:spPr>
          <p:txBody>
            <a:bodyPr/>
            <a:lstStyle/>
            <a:p>
              <a:endParaRPr lang="en-US"/>
            </a:p>
          </p:txBody>
        </p:sp>
        <p:sp>
          <p:nvSpPr>
            <p:cNvPr id="81028" name="Freeform 529"/>
            <p:cNvSpPr>
              <a:spLocks/>
            </p:cNvSpPr>
            <p:nvPr/>
          </p:nvSpPr>
          <p:spPr bwMode="black">
            <a:xfrm>
              <a:off x="3863" y="1819"/>
              <a:ext cx="16" cy="24"/>
            </a:xfrm>
            <a:custGeom>
              <a:avLst/>
              <a:gdLst>
                <a:gd name="T0" fmla="*/ 0 w 67"/>
                <a:gd name="T1" fmla="*/ 0 h 95"/>
                <a:gd name="T2" fmla="*/ 0 w 67"/>
                <a:gd name="T3" fmla="*/ 0 h 95"/>
                <a:gd name="T4" fmla="*/ 0 w 67"/>
                <a:gd name="T5" fmla="*/ 0 h 95"/>
                <a:gd name="T6" fmla="*/ 0 w 67"/>
                <a:gd name="T7" fmla="*/ 0 h 95"/>
                <a:gd name="T8" fmla="*/ 0 w 67"/>
                <a:gd name="T9" fmla="*/ 0 h 95"/>
                <a:gd name="T10" fmla="*/ 0 w 67"/>
                <a:gd name="T11" fmla="*/ 0 h 95"/>
                <a:gd name="T12" fmla="*/ 0 w 67"/>
                <a:gd name="T13" fmla="*/ 0 h 95"/>
                <a:gd name="T14" fmla="*/ 0 60000 65536"/>
                <a:gd name="T15" fmla="*/ 0 60000 65536"/>
                <a:gd name="T16" fmla="*/ 0 60000 65536"/>
                <a:gd name="T17" fmla="*/ 0 60000 65536"/>
                <a:gd name="T18" fmla="*/ 0 60000 65536"/>
                <a:gd name="T19" fmla="*/ 0 60000 65536"/>
                <a:gd name="T20" fmla="*/ 0 60000 65536"/>
                <a:gd name="T21" fmla="*/ 0 w 67"/>
                <a:gd name="T22" fmla="*/ 0 h 95"/>
                <a:gd name="T23" fmla="*/ 67 w 67"/>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95">
                  <a:moveTo>
                    <a:pt x="28" y="95"/>
                  </a:moveTo>
                  <a:lnTo>
                    <a:pt x="0" y="14"/>
                  </a:lnTo>
                  <a:lnTo>
                    <a:pt x="0" y="15"/>
                  </a:lnTo>
                  <a:lnTo>
                    <a:pt x="39" y="0"/>
                  </a:lnTo>
                  <a:lnTo>
                    <a:pt x="39" y="1"/>
                  </a:lnTo>
                  <a:lnTo>
                    <a:pt x="67" y="82"/>
                  </a:lnTo>
                  <a:lnTo>
                    <a:pt x="28" y="95"/>
                  </a:lnTo>
                  <a:close/>
                </a:path>
              </a:pathLst>
            </a:custGeom>
            <a:solidFill>
              <a:schemeClr val="folHlink"/>
            </a:solidFill>
            <a:ln w="9525">
              <a:solidFill>
                <a:schemeClr val="tx1"/>
              </a:solidFill>
              <a:round/>
              <a:headEnd/>
              <a:tailEnd/>
            </a:ln>
          </p:spPr>
          <p:txBody>
            <a:bodyPr/>
            <a:lstStyle/>
            <a:p>
              <a:endParaRPr lang="en-US"/>
            </a:p>
          </p:txBody>
        </p:sp>
        <p:sp>
          <p:nvSpPr>
            <p:cNvPr id="81029" name="Freeform 530"/>
            <p:cNvSpPr>
              <a:spLocks/>
            </p:cNvSpPr>
            <p:nvPr/>
          </p:nvSpPr>
          <p:spPr bwMode="black">
            <a:xfrm>
              <a:off x="3855" y="1799"/>
              <a:ext cx="17" cy="24"/>
            </a:xfrm>
            <a:custGeom>
              <a:avLst/>
              <a:gdLst>
                <a:gd name="T0" fmla="*/ 0 w 69"/>
                <a:gd name="T1" fmla="*/ 0 h 96"/>
                <a:gd name="T2" fmla="*/ 0 w 69"/>
                <a:gd name="T3" fmla="*/ 0 h 96"/>
                <a:gd name="T4" fmla="*/ 0 w 69"/>
                <a:gd name="T5" fmla="*/ 0 h 96"/>
                <a:gd name="T6" fmla="*/ 0 w 69"/>
                <a:gd name="T7" fmla="*/ 0 h 96"/>
                <a:gd name="T8" fmla="*/ 0 w 69"/>
                <a:gd name="T9" fmla="*/ 0 h 96"/>
                <a:gd name="T10" fmla="*/ 0 w 69"/>
                <a:gd name="T11" fmla="*/ 0 h 96"/>
                <a:gd name="T12" fmla="*/ 0 w 69"/>
                <a:gd name="T13" fmla="*/ 0 h 96"/>
                <a:gd name="T14" fmla="*/ 0 60000 65536"/>
                <a:gd name="T15" fmla="*/ 0 60000 65536"/>
                <a:gd name="T16" fmla="*/ 0 60000 65536"/>
                <a:gd name="T17" fmla="*/ 0 60000 65536"/>
                <a:gd name="T18" fmla="*/ 0 60000 65536"/>
                <a:gd name="T19" fmla="*/ 0 60000 65536"/>
                <a:gd name="T20" fmla="*/ 0 60000 65536"/>
                <a:gd name="T21" fmla="*/ 0 w 69"/>
                <a:gd name="T22" fmla="*/ 0 h 96"/>
                <a:gd name="T23" fmla="*/ 69 w 6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96">
                  <a:moveTo>
                    <a:pt x="30" y="96"/>
                  </a:moveTo>
                  <a:lnTo>
                    <a:pt x="0" y="16"/>
                  </a:lnTo>
                  <a:lnTo>
                    <a:pt x="38" y="0"/>
                  </a:lnTo>
                  <a:lnTo>
                    <a:pt x="69" y="81"/>
                  </a:lnTo>
                  <a:lnTo>
                    <a:pt x="30" y="96"/>
                  </a:lnTo>
                  <a:close/>
                </a:path>
              </a:pathLst>
            </a:custGeom>
            <a:solidFill>
              <a:schemeClr val="folHlink"/>
            </a:solidFill>
            <a:ln w="9525">
              <a:solidFill>
                <a:schemeClr val="tx1"/>
              </a:solidFill>
              <a:round/>
              <a:headEnd/>
              <a:tailEnd/>
            </a:ln>
          </p:spPr>
          <p:txBody>
            <a:bodyPr/>
            <a:lstStyle/>
            <a:p>
              <a:endParaRPr lang="en-US"/>
            </a:p>
          </p:txBody>
        </p:sp>
        <p:sp>
          <p:nvSpPr>
            <p:cNvPr id="81030" name="Freeform 531"/>
            <p:cNvSpPr>
              <a:spLocks/>
            </p:cNvSpPr>
            <p:nvPr/>
          </p:nvSpPr>
          <p:spPr bwMode="black">
            <a:xfrm>
              <a:off x="3847" y="1779"/>
              <a:ext cx="18" cy="24"/>
            </a:xfrm>
            <a:custGeom>
              <a:avLst/>
              <a:gdLst>
                <a:gd name="T0" fmla="*/ 0 w 70"/>
                <a:gd name="T1" fmla="*/ 0 h 97"/>
                <a:gd name="T2" fmla="*/ 0 w 70"/>
                <a:gd name="T3" fmla="*/ 0 h 97"/>
                <a:gd name="T4" fmla="*/ 0 w 70"/>
                <a:gd name="T5" fmla="*/ 0 h 97"/>
                <a:gd name="T6" fmla="*/ 0 w 70"/>
                <a:gd name="T7" fmla="*/ 0 h 97"/>
                <a:gd name="T8" fmla="*/ 0 w 70"/>
                <a:gd name="T9" fmla="*/ 0 h 97"/>
                <a:gd name="T10" fmla="*/ 0 w 70"/>
                <a:gd name="T11" fmla="*/ 0 h 97"/>
                <a:gd name="T12" fmla="*/ 0 w 70"/>
                <a:gd name="T13" fmla="*/ 0 h 97"/>
                <a:gd name="T14" fmla="*/ 0 60000 65536"/>
                <a:gd name="T15" fmla="*/ 0 60000 65536"/>
                <a:gd name="T16" fmla="*/ 0 60000 65536"/>
                <a:gd name="T17" fmla="*/ 0 60000 65536"/>
                <a:gd name="T18" fmla="*/ 0 60000 65536"/>
                <a:gd name="T19" fmla="*/ 0 60000 65536"/>
                <a:gd name="T20" fmla="*/ 0 60000 65536"/>
                <a:gd name="T21" fmla="*/ 0 w 70"/>
                <a:gd name="T22" fmla="*/ 0 h 97"/>
                <a:gd name="T23" fmla="*/ 70 w 70"/>
                <a:gd name="T24" fmla="*/ 97 h 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97">
                  <a:moveTo>
                    <a:pt x="32" y="97"/>
                  </a:moveTo>
                  <a:lnTo>
                    <a:pt x="0" y="16"/>
                  </a:lnTo>
                  <a:lnTo>
                    <a:pt x="0" y="18"/>
                  </a:lnTo>
                  <a:lnTo>
                    <a:pt x="38" y="0"/>
                  </a:lnTo>
                  <a:lnTo>
                    <a:pt x="38" y="1"/>
                  </a:lnTo>
                  <a:lnTo>
                    <a:pt x="70" y="81"/>
                  </a:lnTo>
                  <a:lnTo>
                    <a:pt x="32" y="97"/>
                  </a:lnTo>
                  <a:close/>
                </a:path>
              </a:pathLst>
            </a:custGeom>
            <a:solidFill>
              <a:schemeClr val="folHlink"/>
            </a:solidFill>
            <a:ln w="9525">
              <a:solidFill>
                <a:schemeClr val="tx1"/>
              </a:solidFill>
              <a:round/>
              <a:headEnd/>
              <a:tailEnd/>
            </a:ln>
          </p:spPr>
          <p:txBody>
            <a:bodyPr/>
            <a:lstStyle/>
            <a:p>
              <a:endParaRPr lang="en-US"/>
            </a:p>
          </p:txBody>
        </p:sp>
        <p:sp>
          <p:nvSpPr>
            <p:cNvPr id="81031" name="Freeform 532"/>
            <p:cNvSpPr>
              <a:spLocks/>
            </p:cNvSpPr>
            <p:nvPr/>
          </p:nvSpPr>
          <p:spPr bwMode="black">
            <a:xfrm>
              <a:off x="3838" y="1759"/>
              <a:ext cx="19" cy="24"/>
            </a:xfrm>
            <a:custGeom>
              <a:avLst/>
              <a:gdLst>
                <a:gd name="T0" fmla="*/ 0 w 73"/>
                <a:gd name="T1" fmla="*/ 0 h 96"/>
                <a:gd name="T2" fmla="*/ 0 w 73"/>
                <a:gd name="T3" fmla="*/ 0 h 96"/>
                <a:gd name="T4" fmla="*/ 0 w 73"/>
                <a:gd name="T5" fmla="*/ 0 h 96"/>
                <a:gd name="T6" fmla="*/ 0 w 73"/>
                <a:gd name="T7" fmla="*/ 0 h 96"/>
                <a:gd name="T8" fmla="*/ 0 w 73"/>
                <a:gd name="T9" fmla="*/ 0 h 96"/>
                <a:gd name="T10" fmla="*/ 0 w 73"/>
                <a:gd name="T11" fmla="*/ 0 h 96"/>
                <a:gd name="T12" fmla="*/ 0 w 73"/>
                <a:gd name="T13" fmla="*/ 0 h 96"/>
                <a:gd name="T14" fmla="*/ 0 60000 65536"/>
                <a:gd name="T15" fmla="*/ 0 60000 65536"/>
                <a:gd name="T16" fmla="*/ 0 60000 65536"/>
                <a:gd name="T17" fmla="*/ 0 60000 65536"/>
                <a:gd name="T18" fmla="*/ 0 60000 65536"/>
                <a:gd name="T19" fmla="*/ 0 60000 65536"/>
                <a:gd name="T20" fmla="*/ 0 60000 65536"/>
                <a:gd name="T21" fmla="*/ 0 w 73"/>
                <a:gd name="T22" fmla="*/ 0 h 96"/>
                <a:gd name="T23" fmla="*/ 73 w 73"/>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96">
                  <a:moveTo>
                    <a:pt x="35" y="96"/>
                  </a:moveTo>
                  <a:lnTo>
                    <a:pt x="0" y="18"/>
                  </a:lnTo>
                  <a:lnTo>
                    <a:pt x="38" y="0"/>
                  </a:lnTo>
                  <a:lnTo>
                    <a:pt x="73" y="78"/>
                  </a:lnTo>
                  <a:lnTo>
                    <a:pt x="35" y="96"/>
                  </a:lnTo>
                  <a:close/>
                </a:path>
              </a:pathLst>
            </a:custGeom>
            <a:solidFill>
              <a:schemeClr val="folHlink"/>
            </a:solidFill>
            <a:ln w="9525">
              <a:solidFill>
                <a:schemeClr val="tx1"/>
              </a:solidFill>
              <a:round/>
              <a:headEnd/>
              <a:tailEnd/>
            </a:ln>
          </p:spPr>
          <p:txBody>
            <a:bodyPr/>
            <a:lstStyle/>
            <a:p>
              <a:endParaRPr lang="en-US"/>
            </a:p>
          </p:txBody>
        </p:sp>
        <p:sp>
          <p:nvSpPr>
            <p:cNvPr id="81032" name="Freeform 533"/>
            <p:cNvSpPr>
              <a:spLocks/>
            </p:cNvSpPr>
            <p:nvPr/>
          </p:nvSpPr>
          <p:spPr bwMode="black">
            <a:xfrm>
              <a:off x="3829" y="1740"/>
              <a:ext cx="19"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37" y="96"/>
                  </a:moveTo>
                  <a:lnTo>
                    <a:pt x="0" y="18"/>
                  </a:lnTo>
                  <a:lnTo>
                    <a:pt x="1" y="18"/>
                  </a:lnTo>
                  <a:lnTo>
                    <a:pt x="37" y="0"/>
                  </a:lnTo>
                  <a:lnTo>
                    <a:pt x="38" y="0"/>
                  </a:lnTo>
                  <a:lnTo>
                    <a:pt x="75" y="78"/>
                  </a:lnTo>
                  <a:lnTo>
                    <a:pt x="37" y="96"/>
                  </a:lnTo>
                  <a:close/>
                </a:path>
              </a:pathLst>
            </a:custGeom>
            <a:solidFill>
              <a:schemeClr val="folHlink"/>
            </a:solidFill>
            <a:ln w="9525">
              <a:solidFill>
                <a:schemeClr val="tx1"/>
              </a:solidFill>
              <a:round/>
              <a:headEnd/>
              <a:tailEnd/>
            </a:ln>
          </p:spPr>
          <p:txBody>
            <a:bodyPr/>
            <a:lstStyle/>
            <a:p>
              <a:endParaRPr lang="en-US"/>
            </a:p>
          </p:txBody>
        </p:sp>
        <p:sp>
          <p:nvSpPr>
            <p:cNvPr id="81033" name="Freeform 534"/>
            <p:cNvSpPr>
              <a:spLocks/>
            </p:cNvSpPr>
            <p:nvPr/>
          </p:nvSpPr>
          <p:spPr bwMode="black">
            <a:xfrm>
              <a:off x="3820" y="1720"/>
              <a:ext cx="18" cy="24"/>
            </a:xfrm>
            <a:custGeom>
              <a:avLst/>
              <a:gdLst>
                <a:gd name="T0" fmla="*/ 0 w 75"/>
                <a:gd name="T1" fmla="*/ 0 h 96"/>
                <a:gd name="T2" fmla="*/ 0 w 75"/>
                <a:gd name="T3" fmla="*/ 0 h 96"/>
                <a:gd name="T4" fmla="*/ 0 w 75"/>
                <a:gd name="T5" fmla="*/ 0 h 96"/>
                <a:gd name="T6" fmla="*/ 0 w 75"/>
                <a:gd name="T7" fmla="*/ 0 h 96"/>
                <a:gd name="T8" fmla="*/ 0 w 75"/>
                <a:gd name="T9" fmla="*/ 0 h 96"/>
                <a:gd name="T10" fmla="*/ 0 w 75"/>
                <a:gd name="T11" fmla="*/ 0 h 96"/>
                <a:gd name="T12" fmla="*/ 0 w 75"/>
                <a:gd name="T13" fmla="*/ 0 h 96"/>
                <a:gd name="T14" fmla="*/ 0 60000 65536"/>
                <a:gd name="T15" fmla="*/ 0 60000 65536"/>
                <a:gd name="T16" fmla="*/ 0 60000 65536"/>
                <a:gd name="T17" fmla="*/ 0 60000 65536"/>
                <a:gd name="T18" fmla="*/ 0 60000 65536"/>
                <a:gd name="T19" fmla="*/ 0 60000 65536"/>
                <a:gd name="T20" fmla="*/ 0 60000 65536"/>
                <a:gd name="T21" fmla="*/ 0 w 75"/>
                <a:gd name="T22" fmla="*/ 0 h 96"/>
                <a:gd name="T23" fmla="*/ 75 w 75"/>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96">
                  <a:moveTo>
                    <a:pt x="39" y="96"/>
                  </a:moveTo>
                  <a:lnTo>
                    <a:pt x="0" y="19"/>
                  </a:lnTo>
                  <a:lnTo>
                    <a:pt x="0" y="20"/>
                  </a:lnTo>
                  <a:lnTo>
                    <a:pt x="35" y="0"/>
                  </a:lnTo>
                  <a:lnTo>
                    <a:pt x="35" y="1"/>
                  </a:lnTo>
                  <a:lnTo>
                    <a:pt x="75" y="78"/>
                  </a:lnTo>
                  <a:lnTo>
                    <a:pt x="39" y="96"/>
                  </a:lnTo>
                  <a:close/>
                </a:path>
              </a:pathLst>
            </a:custGeom>
            <a:solidFill>
              <a:schemeClr val="folHlink"/>
            </a:solidFill>
            <a:ln w="9525">
              <a:solidFill>
                <a:schemeClr val="tx1"/>
              </a:solidFill>
              <a:round/>
              <a:headEnd/>
              <a:tailEnd/>
            </a:ln>
          </p:spPr>
          <p:txBody>
            <a:bodyPr/>
            <a:lstStyle/>
            <a:p>
              <a:endParaRPr lang="en-US"/>
            </a:p>
          </p:txBody>
        </p:sp>
        <p:sp>
          <p:nvSpPr>
            <p:cNvPr id="81034" name="Freeform 535"/>
            <p:cNvSpPr>
              <a:spLocks/>
            </p:cNvSpPr>
            <p:nvPr/>
          </p:nvSpPr>
          <p:spPr bwMode="black">
            <a:xfrm>
              <a:off x="3809" y="1702"/>
              <a:ext cx="20" cy="23"/>
            </a:xfrm>
            <a:custGeom>
              <a:avLst/>
              <a:gdLst>
                <a:gd name="T0" fmla="*/ 0 w 76"/>
                <a:gd name="T1" fmla="*/ 0 h 94"/>
                <a:gd name="T2" fmla="*/ 0 w 76"/>
                <a:gd name="T3" fmla="*/ 0 h 94"/>
                <a:gd name="T4" fmla="*/ 0 w 76"/>
                <a:gd name="T5" fmla="*/ 0 h 94"/>
                <a:gd name="T6" fmla="*/ 0 w 76"/>
                <a:gd name="T7" fmla="*/ 0 h 94"/>
                <a:gd name="T8" fmla="*/ 0 w 76"/>
                <a:gd name="T9" fmla="*/ 0 h 94"/>
                <a:gd name="T10" fmla="*/ 0 w 76"/>
                <a:gd name="T11" fmla="*/ 0 h 94"/>
                <a:gd name="T12" fmla="*/ 0 w 76"/>
                <a:gd name="T13" fmla="*/ 0 h 94"/>
                <a:gd name="T14" fmla="*/ 0 60000 65536"/>
                <a:gd name="T15" fmla="*/ 0 60000 65536"/>
                <a:gd name="T16" fmla="*/ 0 60000 65536"/>
                <a:gd name="T17" fmla="*/ 0 60000 65536"/>
                <a:gd name="T18" fmla="*/ 0 60000 65536"/>
                <a:gd name="T19" fmla="*/ 0 60000 65536"/>
                <a:gd name="T20" fmla="*/ 0 60000 65536"/>
                <a:gd name="T21" fmla="*/ 0 w 76"/>
                <a:gd name="T22" fmla="*/ 0 h 94"/>
                <a:gd name="T23" fmla="*/ 76 w 76"/>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94">
                  <a:moveTo>
                    <a:pt x="41" y="94"/>
                  </a:moveTo>
                  <a:lnTo>
                    <a:pt x="0" y="20"/>
                  </a:lnTo>
                  <a:lnTo>
                    <a:pt x="35" y="0"/>
                  </a:lnTo>
                  <a:lnTo>
                    <a:pt x="76" y="74"/>
                  </a:lnTo>
                  <a:lnTo>
                    <a:pt x="41" y="94"/>
                  </a:lnTo>
                  <a:close/>
                </a:path>
              </a:pathLst>
            </a:custGeom>
            <a:solidFill>
              <a:schemeClr val="folHlink"/>
            </a:solidFill>
            <a:ln w="9525">
              <a:solidFill>
                <a:schemeClr val="tx1"/>
              </a:solidFill>
              <a:round/>
              <a:headEnd/>
              <a:tailEnd/>
            </a:ln>
          </p:spPr>
          <p:txBody>
            <a:bodyPr/>
            <a:lstStyle/>
            <a:p>
              <a:endParaRPr lang="en-US"/>
            </a:p>
          </p:txBody>
        </p:sp>
        <p:sp>
          <p:nvSpPr>
            <p:cNvPr id="81035" name="Freeform 536"/>
            <p:cNvSpPr>
              <a:spLocks/>
            </p:cNvSpPr>
            <p:nvPr/>
          </p:nvSpPr>
          <p:spPr bwMode="black">
            <a:xfrm>
              <a:off x="3798" y="1683"/>
              <a:ext cx="20" cy="24"/>
            </a:xfrm>
            <a:custGeom>
              <a:avLst/>
              <a:gdLst>
                <a:gd name="T0" fmla="*/ 0 w 80"/>
                <a:gd name="T1" fmla="*/ 0 h 96"/>
                <a:gd name="T2" fmla="*/ 0 w 80"/>
                <a:gd name="T3" fmla="*/ 0 h 96"/>
                <a:gd name="T4" fmla="*/ 0 w 80"/>
                <a:gd name="T5" fmla="*/ 0 h 96"/>
                <a:gd name="T6" fmla="*/ 0 w 80"/>
                <a:gd name="T7" fmla="*/ 0 h 96"/>
                <a:gd name="T8" fmla="*/ 0 w 80"/>
                <a:gd name="T9" fmla="*/ 0 h 96"/>
                <a:gd name="T10" fmla="*/ 0 w 80"/>
                <a:gd name="T11" fmla="*/ 0 h 96"/>
                <a:gd name="T12" fmla="*/ 0 w 80"/>
                <a:gd name="T13" fmla="*/ 0 h 96"/>
                <a:gd name="T14" fmla="*/ 0 60000 65536"/>
                <a:gd name="T15" fmla="*/ 0 60000 65536"/>
                <a:gd name="T16" fmla="*/ 0 60000 65536"/>
                <a:gd name="T17" fmla="*/ 0 60000 65536"/>
                <a:gd name="T18" fmla="*/ 0 60000 65536"/>
                <a:gd name="T19" fmla="*/ 0 60000 65536"/>
                <a:gd name="T20" fmla="*/ 0 60000 65536"/>
                <a:gd name="T21" fmla="*/ 0 w 80"/>
                <a:gd name="T22" fmla="*/ 0 h 96"/>
                <a:gd name="T23" fmla="*/ 80 w 80"/>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96">
                  <a:moveTo>
                    <a:pt x="45" y="96"/>
                  </a:moveTo>
                  <a:lnTo>
                    <a:pt x="0" y="22"/>
                  </a:lnTo>
                  <a:lnTo>
                    <a:pt x="0" y="23"/>
                  </a:lnTo>
                  <a:lnTo>
                    <a:pt x="36" y="0"/>
                  </a:lnTo>
                  <a:lnTo>
                    <a:pt x="36" y="2"/>
                  </a:lnTo>
                  <a:lnTo>
                    <a:pt x="80" y="76"/>
                  </a:lnTo>
                  <a:lnTo>
                    <a:pt x="45" y="96"/>
                  </a:lnTo>
                  <a:close/>
                </a:path>
              </a:pathLst>
            </a:custGeom>
            <a:solidFill>
              <a:schemeClr val="folHlink"/>
            </a:solidFill>
            <a:ln w="9525">
              <a:solidFill>
                <a:schemeClr val="tx1"/>
              </a:solidFill>
              <a:round/>
              <a:headEnd/>
              <a:tailEnd/>
            </a:ln>
          </p:spPr>
          <p:txBody>
            <a:bodyPr/>
            <a:lstStyle/>
            <a:p>
              <a:endParaRPr lang="en-US"/>
            </a:p>
          </p:txBody>
        </p:sp>
        <p:sp>
          <p:nvSpPr>
            <p:cNvPr id="81036" name="Freeform 537"/>
            <p:cNvSpPr>
              <a:spLocks/>
            </p:cNvSpPr>
            <p:nvPr/>
          </p:nvSpPr>
          <p:spPr bwMode="black">
            <a:xfrm>
              <a:off x="3787" y="1665"/>
              <a:ext cx="20" cy="24"/>
            </a:xfrm>
            <a:custGeom>
              <a:avLst/>
              <a:gdLst>
                <a:gd name="T0" fmla="*/ 0 w 81"/>
                <a:gd name="T1" fmla="*/ 0 h 96"/>
                <a:gd name="T2" fmla="*/ 0 w 81"/>
                <a:gd name="T3" fmla="*/ 0 h 96"/>
                <a:gd name="T4" fmla="*/ 0 w 81"/>
                <a:gd name="T5" fmla="*/ 0 h 96"/>
                <a:gd name="T6" fmla="*/ 0 w 81"/>
                <a:gd name="T7" fmla="*/ 0 h 96"/>
                <a:gd name="T8" fmla="*/ 0 w 81"/>
                <a:gd name="T9" fmla="*/ 0 h 96"/>
                <a:gd name="T10" fmla="*/ 0 w 81"/>
                <a:gd name="T11" fmla="*/ 0 h 96"/>
                <a:gd name="T12" fmla="*/ 0 w 81"/>
                <a:gd name="T13" fmla="*/ 0 h 96"/>
                <a:gd name="T14" fmla="*/ 0 60000 65536"/>
                <a:gd name="T15" fmla="*/ 0 60000 65536"/>
                <a:gd name="T16" fmla="*/ 0 60000 65536"/>
                <a:gd name="T17" fmla="*/ 0 60000 65536"/>
                <a:gd name="T18" fmla="*/ 0 60000 65536"/>
                <a:gd name="T19" fmla="*/ 0 60000 65536"/>
                <a:gd name="T20" fmla="*/ 0 60000 65536"/>
                <a:gd name="T21" fmla="*/ 0 w 81"/>
                <a:gd name="T22" fmla="*/ 0 h 96"/>
                <a:gd name="T23" fmla="*/ 81 w 81"/>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6">
                  <a:moveTo>
                    <a:pt x="45" y="96"/>
                  </a:moveTo>
                  <a:lnTo>
                    <a:pt x="0" y="23"/>
                  </a:lnTo>
                  <a:lnTo>
                    <a:pt x="1" y="23"/>
                  </a:lnTo>
                  <a:lnTo>
                    <a:pt x="34" y="0"/>
                  </a:lnTo>
                  <a:lnTo>
                    <a:pt x="35" y="0"/>
                  </a:lnTo>
                  <a:lnTo>
                    <a:pt x="81" y="73"/>
                  </a:lnTo>
                  <a:lnTo>
                    <a:pt x="45" y="96"/>
                  </a:lnTo>
                  <a:close/>
                </a:path>
              </a:pathLst>
            </a:custGeom>
            <a:solidFill>
              <a:schemeClr val="folHlink"/>
            </a:solidFill>
            <a:ln w="9525">
              <a:solidFill>
                <a:schemeClr val="tx1"/>
              </a:solidFill>
              <a:round/>
              <a:headEnd/>
              <a:tailEnd/>
            </a:ln>
          </p:spPr>
          <p:txBody>
            <a:bodyPr/>
            <a:lstStyle/>
            <a:p>
              <a:endParaRPr lang="en-US"/>
            </a:p>
          </p:txBody>
        </p:sp>
        <p:sp>
          <p:nvSpPr>
            <p:cNvPr id="81037" name="Freeform 538"/>
            <p:cNvSpPr>
              <a:spLocks/>
            </p:cNvSpPr>
            <p:nvPr/>
          </p:nvSpPr>
          <p:spPr bwMode="black">
            <a:xfrm>
              <a:off x="3775" y="1647"/>
              <a:ext cx="20" cy="23"/>
            </a:xfrm>
            <a:custGeom>
              <a:avLst/>
              <a:gdLst>
                <a:gd name="T0" fmla="*/ 0 w 81"/>
                <a:gd name="T1" fmla="*/ 0 h 93"/>
                <a:gd name="T2" fmla="*/ 0 w 81"/>
                <a:gd name="T3" fmla="*/ 0 h 93"/>
                <a:gd name="T4" fmla="*/ 0 w 81"/>
                <a:gd name="T5" fmla="*/ 0 h 93"/>
                <a:gd name="T6" fmla="*/ 0 w 81"/>
                <a:gd name="T7" fmla="*/ 0 h 93"/>
                <a:gd name="T8" fmla="*/ 0 w 81"/>
                <a:gd name="T9" fmla="*/ 0 h 93"/>
                <a:gd name="T10" fmla="*/ 0 w 81"/>
                <a:gd name="T11" fmla="*/ 0 h 93"/>
                <a:gd name="T12" fmla="*/ 0 w 81"/>
                <a:gd name="T13" fmla="*/ 0 h 93"/>
                <a:gd name="T14" fmla="*/ 0 60000 65536"/>
                <a:gd name="T15" fmla="*/ 0 60000 65536"/>
                <a:gd name="T16" fmla="*/ 0 60000 65536"/>
                <a:gd name="T17" fmla="*/ 0 60000 65536"/>
                <a:gd name="T18" fmla="*/ 0 60000 65536"/>
                <a:gd name="T19" fmla="*/ 0 60000 65536"/>
                <a:gd name="T20" fmla="*/ 0 60000 65536"/>
                <a:gd name="T21" fmla="*/ 0 w 81"/>
                <a:gd name="T22" fmla="*/ 0 h 93"/>
                <a:gd name="T23" fmla="*/ 81 w 81"/>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93">
                  <a:moveTo>
                    <a:pt x="48" y="93"/>
                  </a:moveTo>
                  <a:lnTo>
                    <a:pt x="0" y="23"/>
                  </a:lnTo>
                  <a:lnTo>
                    <a:pt x="33" y="0"/>
                  </a:lnTo>
                  <a:lnTo>
                    <a:pt x="81" y="70"/>
                  </a:lnTo>
                  <a:lnTo>
                    <a:pt x="48" y="93"/>
                  </a:lnTo>
                  <a:close/>
                </a:path>
              </a:pathLst>
            </a:custGeom>
            <a:solidFill>
              <a:schemeClr val="folHlink"/>
            </a:solidFill>
            <a:ln w="9525">
              <a:solidFill>
                <a:schemeClr val="tx1"/>
              </a:solidFill>
              <a:round/>
              <a:headEnd/>
              <a:tailEnd/>
            </a:ln>
          </p:spPr>
          <p:txBody>
            <a:bodyPr/>
            <a:lstStyle/>
            <a:p>
              <a:endParaRPr lang="en-US"/>
            </a:p>
          </p:txBody>
        </p:sp>
        <p:sp>
          <p:nvSpPr>
            <p:cNvPr id="81038" name="Oval 539"/>
            <p:cNvSpPr>
              <a:spLocks noChangeArrowheads="1"/>
            </p:cNvSpPr>
            <p:nvPr/>
          </p:nvSpPr>
          <p:spPr bwMode="black">
            <a:xfrm>
              <a:off x="3762" y="1627"/>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39" name="Freeform 540"/>
            <p:cNvSpPr>
              <a:spLocks/>
            </p:cNvSpPr>
            <p:nvPr/>
          </p:nvSpPr>
          <p:spPr bwMode="black">
            <a:xfrm>
              <a:off x="3763" y="1629"/>
              <a:ext cx="20" cy="24"/>
            </a:xfrm>
            <a:custGeom>
              <a:avLst/>
              <a:gdLst>
                <a:gd name="T0" fmla="*/ 0 w 83"/>
                <a:gd name="T1" fmla="*/ 0 h 93"/>
                <a:gd name="T2" fmla="*/ 0 w 83"/>
                <a:gd name="T3" fmla="*/ 0 h 93"/>
                <a:gd name="T4" fmla="*/ 0 w 83"/>
                <a:gd name="T5" fmla="*/ 0 h 93"/>
                <a:gd name="T6" fmla="*/ 0 w 83"/>
                <a:gd name="T7" fmla="*/ 0 h 93"/>
                <a:gd name="T8" fmla="*/ 0 w 83"/>
                <a:gd name="T9" fmla="*/ 0 h 93"/>
                <a:gd name="T10" fmla="*/ 0 60000 65536"/>
                <a:gd name="T11" fmla="*/ 0 60000 65536"/>
                <a:gd name="T12" fmla="*/ 0 60000 65536"/>
                <a:gd name="T13" fmla="*/ 0 60000 65536"/>
                <a:gd name="T14" fmla="*/ 0 60000 65536"/>
                <a:gd name="T15" fmla="*/ 0 w 83"/>
                <a:gd name="T16" fmla="*/ 0 h 93"/>
                <a:gd name="T17" fmla="*/ 83 w 83"/>
                <a:gd name="T18" fmla="*/ 93 h 93"/>
              </a:gdLst>
              <a:ahLst/>
              <a:cxnLst>
                <a:cxn ang="T10">
                  <a:pos x="T0" y="T1"/>
                </a:cxn>
                <a:cxn ang="T11">
                  <a:pos x="T2" y="T3"/>
                </a:cxn>
                <a:cxn ang="T12">
                  <a:pos x="T4" y="T5"/>
                </a:cxn>
                <a:cxn ang="T13">
                  <a:pos x="T6" y="T7"/>
                </a:cxn>
                <a:cxn ang="T14">
                  <a:pos x="T8" y="T9"/>
                </a:cxn>
              </a:cxnLst>
              <a:rect l="T15" t="T16" r="T17" b="T18"/>
              <a:pathLst>
                <a:path w="83" h="93">
                  <a:moveTo>
                    <a:pt x="50" y="93"/>
                  </a:moveTo>
                  <a:lnTo>
                    <a:pt x="0" y="23"/>
                  </a:lnTo>
                  <a:lnTo>
                    <a:pt x="33" y="0"/>
                  </a:lnTo>
                  <a:lnTo>
                    <a:pt x="83" y="70"/>
                  </a:lnTo>
                  <a:lnTo>
                    <a:pt x="50" y="93"/>
                  </a:lnTo>
                  <a:close/>
                </a:path>
              </a:pathLst>
            </a:custGeom>
            <a:solidFill>
              <a:schemeClr val="folHlink"/>
            </a:solidFill>
            <a:ln w="9525">
              <a:solidFill>
                <a:schemeClr val="tx1"/>
              </a:solidFill>
              <a:round/>
              <a:headEnd/>
              <a:tailEnd/>
            </a:ln>
          </p:spPr>
          <p:txBody>
            <a:bodyPr/>
            <a:lstStyle/>
            <a:p>
              <a:endParaRPr lang="en-US"/>
            </a:p>
          </p:txBody>
        </p:sp>
        <p:sp>
          <p:nvSpPr>
            <p:cNvPr id="81040" name="Freeform 541"/>
            <p:cNvSpPr>
              <a:spLocks/>
            </p:cNvSpPr>
            <p:nvPr/>
          </p:nvSpPr>
          <p:spPr bwMode="black">
            <a:xfrm>
              <a:off x="3749" y="1612"/>
              <a:ext cx="22" cy="24"/>
            </a:xfrm>
            <a:custGeom>
              <a:avLst/>
              <a:gdLst>
                <a:gd name="T0" fmla="*/ 0 w 86"/>
                <a:gd name="T1" fmla="*/ 0 h 93"/>
                <a:gd name="T2" fmla="*/ 0 w 86"/>
                <a:gd name="T3" fmla="*/ 0 h 93"/>
                <a:gd name="T4" fmla="*/ 0 w 86"/>
                <a:gd name="T5" fmla="*/ 0 h 93"/>
                <a:gd name="T6" fmla="*/ 0 w 86"/>
                <a:gd name="T7" fmla="*/ 0 h 93"/>
                <a:gd name="T8" fmla="*/ 0 w 86"/>
                <a:gd name="T9" fmla="*/ 0 h 93"/>
                <a:gd name="T10" fmla="*/ 0 60000 65536"/>
                <a:gd name="T11" fmla="*/ 0 60000 65536"/>
                <a:gd name="T12" fmla="*/ 0 60000 65536"/>
                <a:gd name="T13" fmla="*/ 0 60000 65536"/>
                <a:gd name="T14" fmla="*/ 0 60000 65536"/>
                <a:gd name="T15" fmla="*/ 0 w 86"/>
                <a:gd name="T16" fmla="*/ 0 h 93"/>
                <a:gd name="T17" fmla="*/ 86 w 86"/>
                <a:gd name="T18" fmla="*/ 93 h 93"/>
              </a:gdLst>
              <a:ahLst/>
              <a:cxnLst>
                <a:cxn ang="T10">
                  <a:pos x="T0" y="T1"/>
                </a:cxn>
                <a:cxn ang="T11">
                  <a:pos x="T2" y="T3"/>
                </a:cxn>
                <a:cxn ang="T12">
                  <a:pos x="T4" y="T5"/>
                </a:cxn>
                <a:cxn ang="T13">
                  <a:pos x="T6" y="T7"/>
                </a:cxn>
                <a:cxn ang="T14">
                  <a:pos x="T8" y="T9"/>
                </a:cxn>
              </a:cxnLst>
              <a:rect l="T15" t="T16" r="T17" b="T18"/>
              <a:pathLst>
                <a:path w="86" h="93">
                  <a:moveTo>
                    <a:pt x="53" y="93"/>
                  </a:moveTo>
                  <a:lnTo>
                    <a:pt x="0" y="25"/>
                  </a:lnTo>
                  <a:lnTo>
                    <a:pt x="33" y="0"/>
                  </a:lnTo>
                  <a:lnTo>
                    <a:pt x="86" y="68"/>
                  </a:lnTo>
                  <a:lnTo>
                    <a:pt x="53" y="93"/>
                  </a:lnTo>
                  <a:close/>
                </a:path>
              </a:pathLst>
            </a:custGeom>
            <a:solidFill>
              <a:schemeClr val="folHlink"/>
            </a:solidFill>
            <a:ln w="9525">
              <a:solidFill>
                <a:schemeClr val="tx1"/>
              </a:solidFill>
              <a:round/>
              <a:headEnd/>
              <a:tailEnd/>
            </a:ln>
          </p:spPr>
          <p:txBody>
            <a:bodyPr/>
            <a:lstStyle/>
            <a:p>
              <a:endParaRPr lang="en-US"/>
            </a:p>
          </p:txBody>
        </p:sp>
        <p:sp>
          <p:nvSpPr>
            <p:cNvPr id="81041" name="Freeform 542"/>
            <p:cNvSpPr>
              <a:spLocks/>
            </p:cNvSpPr>
            <p:nvPr/>
          </p:nvSpPr>
          <p:spPr bwMode="black">
            <a:xfrm>
              <a:off x="2677" y="2506"/>
              <a:ext cx="1077" cy="180"/>
            </a:xfrm>
            <a:custGeom>
              <a:avLst/>
              <a:gdLst>
                <a:gd name="T0" fmla="*/ 0 w 4312"/>
                <a:gd name="T1" fmla="*/ 0 h 718"/>
                <a:gd name="T2" fmla="*/ 0 w 4312"/>
                <a:gd name="T3" fmla="*/ 0 h 718"/>
                <a:gd name="T4" fmla="*/ 0 w 4312"/>
                <a:gd name="T5" fmla="*/ 0 h 718"/>
                <a:gd name="T6" fmla="*/ 0 w 4312"/>
                <a:gd name="T7" fmla="*/ 0 h 718"/>
                <a:gd name="T8" fmla="*/ 0 w 4312"/>
                <a:gd name="T9" fmla="*/ 0 h 718"/>
                <a:gd name="T10" fmla="*/ 0 60000 65536"/>
                <a:gd name="T11" fmla="*/ 0 60000 65536"/>
                <a:gd name="T12" fmla="*/ 0 60000 65536"/>
                <a:gd name="T13" fmla="*/ 0 60000 65536"/>
                <a:gd name="T14" fmla="*/ 0 60000 65536"/>
                <a:gd name="T15" fmla="*/ 0 w 4312"/>
                <a:gd name="T16" fmla="*/ 0 h 718"/>
                <a:gd name="T17" fmla="*/ 4312 w 4312"/>
                <a:gd name="T18" fmla="*/ 718 h 718"/>
              </a:gdLst>
              <a:ahLst/>
              <a:cxnLst>
                <a:cxn ang="T10">
                  <a:pos x="T0" y="T1"/>
                </a:cxn>
                <a:cxn ang="T11">
                  <a:pos x="T2" y="T3"/>
                </a:cxn>
                <a:cxn ang="T12">
                  <a:pos x="T4" y="T5"/>
                </a:cxn>
                <a:cxn ang="T13">
                  <a:pos x="T6" y="T7"/>
                </a:cxn>
                <a:cxn ang="T14">
                  <a:pos x="T8" y="T9"/>
                </a:cxn>
              </a:cxnLst>
              <a:rect l="T15" t="T16" r="T17" b="T18"/>
              <a:pathLst>
                <a:path w="4312" h="718">
                  <a:moveTo>
                    <a:pt x="4312" y="41"/>
                  </a:moveTo>
                  <a:lnTo>
                    <a:pt x="5" y="718"/>
                  </a:lnTo>
                  <a:lnTo>
                    <a:pt x="0" y="677"/>
                  </a:lnTo>
                  <a:lnTo>
                    <a:pt x="4307" y="0"/>
                  </a:lnTo>
                  <a:lnTo>
                    <a:pt x="4312" y="41"/>
                  </a:lnTo>
                  <a:close/>
                </a:path>
              </a:pathLst>
            </a:custGeom>
            <a:solidFill>
              <a:schemeClr val="folHlink"/>
            </a:solidFill>
            <a:ln w="9525">
              <a:solidFill>
                <a:schemeClr val="tx1"/>
              </a:solidFill>
              <a:round/>
              <a:headEnd/>
              <a:tailEnd/>
            </a:ln>
          </p:spPr>
          <p:txBody>
            <a:bodyPr/>
            <a:lstStyle/>
            <a:p>
              <a:endParaRPr lang="en-US"/>
            </a:p>
          </p:txBody>
        </p:sp>
        <p:sp>
          <p:nvSpPr>
            <p:cNvPr id="81042" name="Freeform 543"/>
            <p:cNvSpPr>
              <a:spLocks/>
            </p:cNvSpPr>
            <p:nvPr/>
          </p:nvSpPr>
          <p:spPr bwMode="black">
            <a:xfrm>
              <a:off x="2609" y="2665"/>
              <a:ext cx="69" cy="21"/>
            </a:xfrm>
            <a:custGeom>
              <a:avLst/>
              <a:gdLst>
                <a:gd name="T0" fmla="*/ 0 w 278"/>
                <a:gd name="T1" fmla="*/ 0 h 84"/>
                <a:gd name="T2" fmla="*/ 0 w 278"/>
                <a:gd name="T3" fmla="*/ 0 h 84"/>
                <a:gd name="T4" fmla="*/ 0 w 278"/>
                <a:gd name="T5" fmla="*/ 0 h 84"/>
                <a:gd name="T6" fmla="*/ 0 w 278"/>
                <a:gd name="T7" fmla="*/ 0 h 84"/>
                <a:gd name="T8" fmla="*/ 0 w 278"/>
                <a:gd name="T9" fmla="*/ 0 h 84"/>
                <a:gd name="T10" fmla="*/ 0 60000 65536"/>
                <a:gd name="T11" fmla="*/ 0 60000 65536"/>
                <a:gd name="T12" fmla="*/ 0 60000 65536"/>
                <a:gd name="T13" fmla="*/ 0 60000 65536"/>
                <a:gd name="T14" fmla="*/ 0 60000 65536"/>
                <a:gd name="T15" fmla="*/ 0 w 278"/>
                <a:gd name="T16" fmla="*/ 0 h 84"/>
                <a:gd name="T17" fmla="*/ 278 w 278"/>
                <a:gd name="T18" fmla="*/ 84 h 84"/>
              </a:gdLst>
              <a:ahLst/>
              <a:cxnLst>
                <a:cxn ang="T10">
                  <a:pos x="T0" y="T1"/>
                </a:cxn>
                <a:cxn ang="T11">
                  <a:pos x="T2" y="T3"/>
                </a:cxn>
                <a:cxn ang="T12">
                  <a:pos x="T4" y="T5"/>
                </a:cxn>
                <a:cxn ang="T13">
                  <a:pos x="T6" y="T7"/>
                </a:cxn>
                <a:cxn ang="T14">
                  <a:pos x="T8" y="T9"/>
                </a:cxn>
              </a:cxnLst>
              <a:rect l="T15" t="T16" r="T17" b="T18"/>
              <a:pathLst>
                <a:path w="278" h="84">
                  <a:moveTo>
                    <a:pt x="271" y="84"/>
                  </a:moveTo>
                  <a:lnTo>
                    <a:pt x="0" y="41"/>
                  </a:lnTo>
                  <a:lnTo>
                    <a:pt x="8" y="0"/>
                  </a:lnTo>
                  <a:lnTo>
                    <a:pt x="278" y="43"/>
                  </a:lnTo>
                  <a:lnTo>
                    <a:pt x="271" y="84"/>
                  </a:lnTo>
                  <a:close/>
                </a:path>
              </a:pathLst>
            </a:custGeom>
            <a:solidFill>
              <a:schemeClr val="folHlink"/>
            </a:solidFill>
            <a:ln w="9525">
              <a:solidFill>
                <a:schemeClr val="tx1"/>
              </a:solidFill>
              <a:round/>
              <a:headEnd/>
              <a:tailEnd/>
            </a:ln>
          </p:spPr>
          <p:txBody>
            <a:bodyPr/>
            <a:lstStyle/>
            <a:p>
              <a:endParaRPr lang="en-US"/>
            </a:p>
          </p:txBody>
        </p:sp>
        <p:sp>
          <p:nvSpPr>
            <p:cNvPr id="81043" name="Freeform 544"/>
            <p:cNvSpPr>
              <a:spLocks/>
            </p:cNvSpPr>
            <p:nvPr/>
          </p:nvSpPr>
          <p:spPr bwMode="black">
            <a:xfrm>
              <a:off x="2609" y="1769"/>
              <a:ext cx="69" cy="21"/>
            </a:xfrm>
            <a:custGeom>
              <a:avLst/>
              <a:gdLst>
                <a:gd name="T0" fmla="*/ 0 w 276"/>
                <a:gd name="T1" fmla="*/ 0 h 83"/>
                <a:gd name="T2" fmla="*/ 0 w 276"/>
                <a:gd name="T3" fmla="*/ 0 h 83"/>
                <a:gd name="T4" fmla="*/ 0 w 276"/>
                <a:gd name="T5" fmla="*/ 0 h 83"/>
                <a:gd name="T6" fmla="*/ 0 w 276"/>
                <a:gd name="T7" fmla="*/ 0 h 83"/>
                <a:gd name="T8" fmla="*/ 0 w 276"/>
                <a:gd name="T9" fmla="*/ 0 h 83"/>
                <a:gd name="T10" fmla="*/ 0 60000 65536"/>
                <a:gd name="T11" fmla="*/ 0 60000 65536"/>
                <a:gd name="T12" fmla="*/ 0 60000 65536"/>
                <a:gd name="T13" fmla="*/ 0 60000 65536"/>
                <a:gd name="T14" fmla="*/ 0 60000 65536"/>
                <a:gd name="T15" fmla="*/ 0 w 276"/>
                <a:gd name="T16" fmla="*/ 0 h 83"/>
                <a:gd name="T17" fmla="*/ 276 w 276"/>
                <a:gd name="T18" fmla="*/ 83 h 83"/>
              </a:gdLst>
              <a:ahLst/>
              <a:cxnLst>
                <a:cxn ang="T10">
                  <a:pos x="T0" y="T1"/>
                </a:cxn>
                <a:cxn ang="T11">
                  <a:pos x="T2" y="T3"/>
                </a:cxn>
                <a:cxn ang="T12">
                  <a:pos x="T4" y="T5"/>
                </a:cxn>
                <a:cxn ang="T13">
                  <a:pos x="T6" y="T7"/>
                </a:cxn>
                <a:cxn ang="T14">
                  <a:pos x="T8" y="T9"/>
                </a:cxn>
              </a:cxnLst>
              <a:rect l="T15" t="T16" r="T17" b="T18"/>
              <a:pathLst>
                <a:path w="276" h="83">
                  <a:moveTo>
                    <a:pt x="271" y="83"/>
                  </a:moveTo>
                  <a:lnTo>
                    <a:pt x="0" y="41"/>
                  </a:lnTo>
                  <a:lnTo>
                    <a:pt x="5" y="0"/>
                  </a:lnTo>
                  <a:lnTo>
                    <a:pt x="276" y="42"/>
                  </a:lnTo>
                  <a:lnTo>
                    <a:pt x="271" y="83"/>
                  </a:lnTo>
                  <a:close/>
                </a:path>
              </a:pathLst>
            </a:custGeom>
            <a:solidFill>
              <a:schemeClr val="folHlink"/>
            </a:solidFill>
            <a:ln w="9525">
              <a:solidFill>
                <a:schemeClr val="tx1"/>
              </a:solidFill>
              <a:round/>
              <a:headEnd/>
              <a:tailEnd/>
            </a:ln>
          </p:spPr>
          <p:txBody>
            <a:bodyPr/>
            <a:lstStyle/>
            <a:p>
              <a:endParaRPr lang="en-US"/>
            </a:p>
          </p:txBody>
        </p:sp>
        <p:sp>
          <p:nvSpPr>
            <p:cNvPr id="81044" name="Freeform 545"/>
            <p:cNvSpPr>
              <a:spLocks/>
            </p:cNvSpPr>
            <p:nvPr/>
          </p:nvSpPr>
          <p:spPr bwMode="black">
            <a:xfrm>
              <a:off x="2609" y="1599"/>
              <a:ext cx="1078" cy="180"/>
            </a:xfrm>
            <a:custGeom>
              <a:avLst/>
              <a:gdLst>
                <a:gd name="T0" fmla="*/ 0 w 4313"/>
                <a:gd name="T1" fmla="*/ 0 h 718"/>
                <a:gd name="T2" fmla="*/ 0 w 4313"/>
                <a:gd name="T3" fmla="*/ 0 h 718"/>
                <a:gd name="T4" fmla="*/ 0 w 4313"/>
                <a:gd name="T5" fmla="*/ 0 h 718"/>
                <a:gd name="T6" fmla="*/ 0 w 4313"/>
                <a:gd name="T7" fmla="*/ 0 h 718"/>
                <a:gd name="T8" fmla="*/ 0 w 4313"/>
                <a:gd name="T9" fmla="*/ 0 h 718"/>
                <a:gd name="T10" fmla="*/ 0 60000 65536"/>
                <a:gd name="T11" fmla="*/ 0 60000 65536"/>
                <a:gd name="T12" fmla="*/ 0 60000 65536"/>
                <a:gd name="T13" fmla="*/ 0 60000 65536"/>
                <a:gd name="T14" fmla="*/ 0 60000 65536"/>
                <a:gd name="T15" fmla="*/ 0 w 4313"/>
                <a:gd name="T16" fmla="*/ 0 h 718"/>
                <a:gd name="T17" fmla="*/ 4313 w 4313"/>
                <a:gd name="T18" fmla="*/ 718 h 718"/>
              </a:gdLst>
              <a:ahLst/>
              <a:cxnLst>
                <a:cxn ang="T10">
                  <a:pos x="T0" y="T1"/>
                </a:cxn>
                <a:cxn ang="T11">
                  <a:pos x="T2" y="T3"/>
                </a:cxn>
                <a:cxn ang="T12">
                  <a:pos x="T4" y="T5"/>
                </a:cxn>
                <a:cxn ang="T13">
                  <a:pos x="T6" y="T7"/>
                </a:cxn>
                <a:cxn ang="T14">
                  <a:pos x="T8" y="T9"/>
                </a:cxn>
              </a:cxnLst>
              <a:rect l="T15" t="T16" r="T17" b="T18"/>
              <a:pathLst>
                <a:path w="4313" h="718">
                  <a:moveTo>
                    <a:pt x="0" y="677"/>
                  </a:moveTo>
                  <a:lnTo>
                    <a:pt x="4308" y="0"/>
                  </a:lnTo>
                  <a:lnTo>
                    <a:pt x="4313" y="41"/>
                  </a:lnTo>
                  <a:lnTo>
                    <a:pt x="5" y="718"/>
                  </a:lnTo>
                  <a:lnTo>
                    <a:pt x="0" y="677"/>
                  </a:lnTo>
                  <a:close/>
                </a:path>
              </a:pathLst>
            </a:custGeom>
            <a:solidFill>
              <a:schemeClr val="folHlink"/>
            </a:solidFill>
            <a:ln w="9525">
              <a:solidFill>
                <a:schemeClr val="tx1"/>
              </a:solidFill>
              <a:round/>
              <a:headEnd/>
              <a:tailEnd/>
            </a:ln>
          </p:spPr>
          <p:txBody>
            <a:bodyPr/>
            <a:lstStyle/>
            <a:p>
              <a:endParaRPr lang="en-US"/>
            </a:p>
          </p:txBody>
        </p:sp>
        <p:sp>
          <p:nvSpPr>
            <p:cNvPr id="81045" name="Freeform 546"/>
            <p:cNvSpPr>
              <a:spLocks/>
            </p:cNvSpPr>
            <p:nvPr/>
          </p:nvSpPr>
          <p:spPr bwMode="black">
            <a:xfrm>
              <a:off x="3685" y="1599"/>
              <a:ext cx="70" cy="22"/>
            </a:xfrm>
            <a:custGeom>
              <a:avLst/>
              <a:gdLst>
                <a:gd name="T0" fmla="*/ 0 w 277"/>
                <a:gd name="T1" fmla="*/ 0 h 84"/>
                <a:gd name="T2" fmla="*/ 0 w 277"/>
                <a:gd name="T3" fmla="*/ 0 h 84"/>
                <a:gd name="T4" fmla="*/ 0 w 277"/>
                <a:gd name="T5" fmla="*/ 0 h 84"/>
                <a:gd name="T6" fmla="*/ 0 w 277"/>
                <a:gd name="T7" fmla="*/ 0 h 84"/>
                <a:gd name="T8" fmla="*/ 0 w 277"/>
                <a:gd name="T9" fmla="*/ 0 h 84"/>
                <a:gd name="T10" fmla="*/ 0 60000 65536"/>
                <a:gd name="T11" fmla="*/ 0 60000 65536"/>
                <a:gd name="T12" fmla="*/ 0 60000 65536"/>
                <a:gd name="T13" fmla="*/ 0 60000 65536"/>
                <a:gd name="T14" fmla="*/ 0 60000 65536"/>
                <a:gd name="T15" fmla="*/ 0 w 277"/>
                <a:gd name="T16" fmla="*/ 0 h 84"/>
                <a:gd name="T17" fmla="*/ 277 w 277"/>
                <a:gd name="T18" fmla="*/ 84 h 84"/>
              </a:gdLst>
              <a:ahLst/>
              <a:cxnLst>
                <a:cxn ang="T10">
                  <a:pos x="T0" y="T1"/>
                </a:cxn>
                <a:cxn ang="T11">
                  <a:pos x="T2" y="T3"/>
                </a:cxn>
                <a:cxn ang="T12">
                  <a:pos x="T4" y="T5"/>
                </a:cxn>
                <a:cxn ang="T13">
                  <a:pos x="T6" y="T7"/>
                </a:cxn>
                <a:cxn ang="T14">
                  <a:pos x="T8" y="T9"/>
                </a:cxn>
              </a:cxnLst>
              <a:rect l="T15" t="T16" r="T17" b="T18"/>
              <a:pathLst>
                <a:path w="277" h="84">
                  <a:moveTo>
                    <a:pt x="270" y="84"/>
                  </a:moveTo>
                  <a:lnTo>
                    <a:pt x="0" y="41"/>
                  </a:lnTo>
                  <a:lnTo>
                    <a:pt x="8" y="0"/>
                  </a:lnTo>
                  <a:lnTo>
                    <a:pt x="277" y="43"/>
                  </a:lnTo>
                  <a:lnTo>
                    <a:pt x="270" y="84"/>
                  </a:lnTo>
                  <a:close/>
                </a:path>
              </a:pathLst>
            </a:custGeom>
            <a:solidFill>
              <a:schemeClr val="folHlink"/>
            </a:solidFill>
            <a:ln w="9525">
              <a:solidFill>
                <a:schemeClr val="tx1"/>
              </a:solidFill>
              <a:round/>
              <a:headEnd/>
              <a:tailEnd/>
            </a:ln>
          </p:spPr>
          <p:txBody>
            <a:bodyPr/>
            <a:lstStyle/>
            <a:p>
              <a:endParaRPr lang="en-US"/>
            </a:p>
          </p:txBody>
        </p:sp>
        <p:sp>
          <p:nvSpPr>
            <p:cNvPr id="81046" name="Freeform 547"/>
            <p:cNvSpPr>
              <a:spLocks/>
            </p:cNvSpPr>
            <p:nvPr/>
          </p:nvSpPr>
          <p:spPr bwMode="black">
            <a:xfrm>
              <a:off x="4015" y="2267"/>
              <a:ext cx="85" cy="33"/>
            </a:xfrm>
            <a:custGeom>
              <a:avLst/>
              <a:gdLst>
                <a:gd name="T0" fmla="*/ 0 w 340"/>
                <a:gd name="T1" fmla="*/ 0 h 133"/>
                <a:gd name="T2" fmla="*/ 0 w 340"/>
                <a:gd name="T3" fmla="*/ 0 h 133"/>
                <a:gd name="T4" fmla="*/ 0 w 340"/>
                <a:gd name="T5" fmla="*/ 0 h 133"/>
                <a:gd name="T6" fmla="*/ 0 w 340"/>
                <a:gd name="T7" fmla="*/ 0 h 133"/>
                <a:gd name="T8" fmla="*/ 0 w 340"/>
                <a:gd name="T9" fmla="*/ 0 h 133"/>
                <a:gd name="T10" fmla="*/ 0 60000 65536"/>
                <a:gd name="T11" fmla="*/ 0 60000 65536"/>
                <a:gd name="T12" fmla="*/ 0 60000 65536"/>
                <a:gd name="T13" fmla="*/ 0 60000 65536"/>
                <a:gd name="T14" fmla="*/ 0 60000 65536"/>
                <a:gd name="T15" fmla="*/ 0 w 340"/>
                <a:gd name="T16" fmla="*/ 0 h 133"/>
                <a:gd name="T17" fmla="*/ 340 w 340"/>
                <a:gd name="T18" fmla="*/ 133 h 133"/>
              </a:gdLst>
              <a:ahLst/>
              <a:cxnLst>
                <a:cxn ang="T10">
                  <a:pos x="T0" y="T1"/>
                </a:cxn>
                <a:cxn ang="T11">
                  <a:pos x="T2" y="T3"/>
                </a:cxn>
                <a:cxn ang="T12">
                  <a:pos x="T4" y="T5"/>
                </a:cxn>
                <a:cxn ang="T13">
                  <a:pos x="T6" y="T7"/>
                </a:cxn>
                <a:cxn ang="T14">
                  <a:pos x="T8" y="T9"/>
                </a:cxn>
              </a:cxnLst>
              <a:rect l="T15" t="T16" r="T17" b="T18"/>
              <a:pathLst>
                <a:path w="340" h="133">
                  <a:moveTo>
                    <a:pt x="23" y="0"/>
                  </a:moveTo>
                  <a:lnTo>
                    <a:pt x="340" y="125"/>
                  </a:lnTo>
                  <a:lnTo>
                    <a:pt x="0" y="133"/>
                  </a:lnTo>
                  <a:lnTo>
                    <a:pt x="23" y="0"/>
                  </a:lnTo>
                  <a:close/>
                </a:path>
              </a:pathLst>
            </a:custGeom>
            <a:solidFill>
              <a:schemeClr val="folHlink"/>
            </a:solidFill>
            <a:ln w="9525">
              <a:solidFill>
                <a:schemeClr val="tx1"/>
              </a:solidFill>
              <a:round/>
              <a:headEnd/>
              <a:tailEnd/>
            </a:ln>
          </p:spPr>
          <p:txBody>
            <a:bodyPr/>
            <a:lstStyle/>
            <a:p>
              <a:endParaRPr lang="en-US"/>
            </a:p>
          </p:txBody>
        </p:sp>
        <p:sp>
          <p:nvSpPr>
            <p:cNvPr id="81047" name="Oval 548"/>
            <p:cNvSpPr>
              <a:spLocks noChangeArrowheads="1"/>
            </p:cNvSpPr>
            <p:nvPr/>
          </p:nvSpPr>
          <p:spPr bwMode="black">
            <a:xfrm>
              <a:off x="4095" y="2293"/>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48" name="Freeform 549"/>
            <p:cNvSpPr>
              <a:spLocks/>
            </p:cNvSpPr>
            <p:nvPr/>
          </p:nvSpPr>
          <p:spPr bwMode="black">
            <a:xfrm>
              <a:off x="4019" y="2262"/>
              <a:ext cx="83" cy="41"/>
            </a:xfrm>
            <a:custGeom>
              <a:avLst/>
              <a:gdLst>
                <a:gd name="T0" fmla="*/ 0 w 332"/>
                <a:gd name="T1" fmla="*/ 0 h 164"/>
                <a:gd name="T2" fmla="*/ 0 w 332"/>
                <a:gd name="T3" fmla="*/ 0 h 164"/>
                <a:gd name="T4" fmla="*/ 0 w 332"/>
                <a:gd name="T5" fmla="*/ 0 h 164"/>
                <a:gd name="T6" fmla="*/ 0 w 332"/>
                <a:gd name="T7" fmla="*/ 0 h 164"/>
                <a:gd name="T8" fmla="*/ 0 w 332"/>
                <a:gd name="T9" fmla="*/ 0 h 164"/>
                <a:gd name="T10" fmla="*/ 0 60000 65536"/>
                <a:gd name="T11" fmla="*/ 0 60000 65536"/>
                <a:gd name="T12" fmla="*/ 0 60000 65536"/>
                <a:gd name="T13" fmla="*/ 0 60000 65536"/>
                <a:gd name="T14" fmla="*/ 0 60000 65536"/>
                <a:gd name="T15" fmla="*/ 0 w 332"/>
                <a:gd name="T16" fmla="*/ 0 h 164"/>
                <a:gd name="T17" fmla="*/ 332 w 332"/>
                <a:gd name="T18" fmla="*/ 164 h 164"/>
              </a:gdLst>
              <a:ahLst/>
              <a:cxnLst>
                <a:cxn ang="T10">
                  <a:pos x="T0" y="T1"/>
                </a:cxn>
                <a:cxn ang="T11">
                  <a:pos x="T2" y="T3"/>
                </a:cxn>
                <a:cxn ang="T12">
                  <a:pos x="T4" y="T5"/>
                </a:cxn>
                <a:cxn ang="T13">
                  <a:pos x="T6" y="T7"/>
                </a:cxn>
                <a:cxn ang="T14">
                  <a:pos x="T8" y="T9"/>
                </a:cxn>
              </a:cxnLst>
              <a:rect l="T15" t="T16" r="T17" b="T18"/>
              <a:pathLst>
                <a:path w="332" h="164">
                  <a:moveTo>
                    <a:pt x="16" y="0"/>
                  </a:moveTo>
                  <a:lnTo>
                    <a:pt x="332" y="125"/>
                  </a:lnTo>
                  <a:lnTo>
                    <a:pt x="317" y="164"/>
                  </a:lnTo>
                  <a:lnTo>
                    <a:pt x="0" y="38"/>
                  </a:lnTo>
                  <a:lnTo>
                    <a:pt x="16" y="0"/>
                  </a:lnTo>
                  <a:close/>
                </a:path>
              </a:pathLst>
            </a:custGeom>
            <a:solidFill>
              <a:schemeClr val="folHlink"/>
            </a:solidFill>
            <a:ln w="9525">
              <a:solidFill>
                <a:schemeClr val="tx1"/>
              </a:solidFill>
              <a:round/>
              <a:headEnd/>
              <a:tailEnd/>
            </a:ln>
          </p:spPr>
          <p:txBody>
            <a:bodyPr/>
            <a:lstStyle/>
            <a:p>
              <a:endParaRPr lang="en-US"/>
            </a:p>
          </p:txBody>
        </p:sp>
        <p:sp>
          <p:nvSpPr>
            <p:cNvPr id="81049" name="Oval 550"/>
            <p:cNvSpPr>
              <a:spLocks noChangeArrowheads="1"/>
            </p:cNvSpPr>
            <p:nvPr/>
          </p:nvSpPr>
          <p:spPr bwMode="black">
            <a:xfrm>
              <a:off x="4010" y="2295"/>
              <a:ext cx="10" cy="10"/>
            </a:xfrm>
            <a:prstGeom prst="ellipse">
              <a:avLst/>
            </a:prstGeom>
            <a:solidFill>
              <a:schemeClr val="folHlink"/>
            </a:solidFill>
            <a:ln w="9525">
              <a:solidFill>
                <a:schemeClr val="tx1"/>
              </a:solidFill>
              <a:round/>
              <a:headEnd/>
              <a:tailEnd/>
            </a:ln>
          </p:spPr>
          <p:txBody>
            <a:bodyPr/>
            <a:lstStyle/>
            <a:p>
              <a:endParaRPr lang="en-US"/>
            </a:p>
          </p:txBody>
        </p:sp>
        <p:sp>
          <p:nvSpPr>
            <p:cNvPr id="81050" name="Freeform 551"/>
            <p:cNvSpPr>
              <a:spLocks/>
            </p:cNvSpPr>
            <p:nvPr/>
          </p:nvSpPr>
          <p:spPr bwMode="black">
            <a:xfrm>
              <a:off x="4015" y="2293"/>
              <a:ext cx="85" cy="12"/>
            </a:xfrm>
            <a:custGeom>
              <a:avLst/>
              <a:gdLst>
                <a:gd name="T0" fmla="*/ 0 w 340"/>
                <a:gd name="T1" fmla="*/ 0 h 48"/>
                <a:gd name="T2" fmla="*/ 0 w 340"/>
                <a:gd name="T3" fmla="*/ 0 h 48"/>
                <a:gd name="T4" fmla="*/ 0 w 340"/>
                <a:gd name="T5" fmla="*/ 0 h 48"/>
                <a:gd name="T6" fmla="*/ 0 w 340"/>
                <a:gd name="T7" fmla="*/ 0 h 48"/>
                <a:gd name="T8" fmla="*/ 0 w 340"/>
                <a:gd name="T9" fmla="*/ 0 h 48"/>
                <a:gd name="T10" fmla="*/ 0 60000 65536"/>
                <a:gd name="T11" fmla="*/ 0 60000 65536"/>
                <a:gd name="T12" fmla="*/ 0 60000 65536"/>
                <a:gd name="T13" fmla="*/ 0 60000 65536"/>
                <a:gd name="T14" fmla="*/ 0 60000 65536"/>
                <a:gd name="T15" fmla="*/ 0 w 340"/>
                <a:gd name="T16" fmla="*/ 0 h 48"/>
                <a:gd name="T17" fmla="*/ 340 w 340"/>
                <a:gd name="T18" fmla="*/ 48 h 48"/>
              </a:gdLst>
              <a:ahLst/>
              <a:cxnLst>
                <a:cxn ang="T10">
                  <a:pos x="T0" y="T1"/>
                </a:cxn>
                <a:cxn ang="T11">
                  <a:pos x="T2" y="T3"/>
                </a:cxn>
                <a:cxn ang="T12">
                  <a:pos x="T4" y="T5"/>
                </a:cxn>
                <a:cxn ang="T13">
                  <a:pos x="T6" y="T7"/>
                </a:cxn>
                <a:cxn ang="T14">
                  <a:pos x="T8" y="T9"/>
                </a:cxn>
              </a:cxnLst>
              <a:rect l="T15" t="T16" r="T17" b="T18"/>
              <a:pathLst>
                <a:path w="340" h="48">
                  <a:moveTo>
                    <a:pt x="340" y="41"/>
                  </a:moveTo>
                  <a:lnTo>
                    <a:pt x="0" y="48"/>
                  </a:lnTo>
                  <a:lnTo>
                    <a:pt x="0" y="8"/>
                  </a:lnTo>
                  <a:lnTo>
                    <a:pt x="340" y="0"/>
                  </a:lnTo>
                  <a:lnTo>
                    <a:pt x="340" y="41"/>
                  </a:lnTo>
                  <a:close/>
                </a:path>
              </a:pathLst>
            </a:custGeom>
            <a:solidFill>
              <a:schemeClr val="folHlink"/>
            </a:solidFill>
            <a:ln w="9525">
              <a:solidFill>
                <a:schemeClr val="tx1"/>
              </a:solidFill>
              <a:round/>
              <a:headEnd/>
              <a:tailEnd/>
            </a:ln>
          </p:spPr>
          <p:txBody>
            <a:bodyPr/>
            <a:lstStyle/>
            <a:p>
              <a:endParaRPr lang="en-US"/>
            </a:p>
          </p:txBody>
        </p:sp>
        <p:sp>
          <p:nvSpPr>
            <p:cNvPr id="81051" name="Freeform 552"/>
            <p:cNvSpPr>
              <a:spLocks/>
            </p:cNvSpPr>
            <p:nvPr/>
          </p:nvSpPr>
          <p:spPr bwMode="black">
            <a:xfrm>
              <a:off x="4010" y="2266"/>
              <a:ext cx="16" cy="35"/>
            </a:xfrm>
            <a:custGeom>
              <a:avLst/>
              <a:gdLst>
                <a:gd name="T0" fmla="*/ 0 w 63"/>
                <a:gd name="T1" fmla="*/ 0 h 141"/>
                <a:gd name="T2" fmla="*/ 0 w 63"/>
                <a:gd name="T3" fmla="*/ 0 h 141"/>
                <a:gd name="T4" fmla="*/ 0 w 63"/>
                <a:gd name="T5" fmla="*/ 0 h 141"/>
                <a:gd name="T6" fmla="*/ 0 w 63"/>
                <a:gd name="T7" fmla="*/ 0 h 141"/>
                <a:gd name="T8" fmla="*/ 0 w 63"/>
                <a:gd name="T9" fmla="*/ 0 h 141"/>
                <a:gd name="T10" fmla="*/ 0 60000 65536"/>
                <a:gd name="T11" fmla="*/ 0 60000 65536"/>
                <a:gd name="T12" fmla="*/ 0 60000 65536"/>
                <a:gd name="T13" fmla="*/ 0 60000 65536"/>
                <a:gd name="T14" fmla="*/ 0 60000 65536"/>
                <a:gd name="T15" fmla="*/ 0 w 63"/>
                <a:gd name="T16" fmla="*/ 0 h 141"/>
                <a:gd name="T17" fmla="*/ 63 w 63"/>
                <a:gd name="T18" fmla="*/ 141 h 141"/>
              </a:gdLst>
              <a:ahLst/>
              <a:cxnLst>
                <a:cxn ang="T10">
                  <a:pos x="T0" y="T1"/>
                </a:cxn>
                <a:cxn ang="T11">
                  <a:pos x="T2" y="T3"/>
                </a:cxn>
                <a:cxn ang="T12">
                  <a:pos x="T4" y="T5"/>
                </a:cxn>
                <a:cxn ang="T13">
                  <a:pos x="T6" y="T7"/>
                </a:cxn>
                <a:cxn ang="T14">
                  <a:pos x="T8" y="T9"/>
                </a:cxn>
              </a:cxnLst>
              <a:rect l="T15" t="T16" r="T17" b="T18"/>
              <a:pathLst>
                <a:path w="63" h="141">
                  <a:moveTo>
                    <a:pt x="0" y="133"/>
                  </a:moveTo>
                  <a:lnTo>
                    <a:pt x="23" y="0"/>
                  </a:lnTo>
                  <a:lnTo>
                    <a:pt x="63" y="8"/>
                  </a:lnTo>
                  <a:lnTo>
                    <a:pt x="41" y="141"/>
                  </a:lnTo>
                  <a:lnTo>
                    <a:pt x="0" y="133"/>
                  </a:lnTo>
                  <a:close/>
                </a:path>
              </a:pathLst>
            </a:custGeom>
            <a:solidFill>
              <a:schemeClr val="folHlink"/>
            </a:solidFill>
            <a:ln w="9525">
              <a:solidFill>
                <a:schemeClr val="tx1"/>
              </a:solidFill>
              <a:round/>
              <a:headEnd/>
              <a:tailEnd/>
            </a:ln>
          </p:spPr>
          <p:txBody>
            <a:bodyPr/>
            <a:lstStyle/>
            <a:p>
              <a:endParaRPr lang="en-US"/>
            </a:p>
          </p:txBody>
        </p:sp>
        <p:sp>
          <p:nvSpPr>
            <p:cNvPr id="81052" name="Freeform 553"/>
            <p:cNvSpPr>
              <a:spLocks/>
            </p:cNvSpPr>
            <p:nvPr/>
          </p:nvSpPr>
          <p:spPr bwMode="black">
            <a:xfrm>
              <a:off x="3302" y="2151"/>
              <a:ext cx="717" cy="137"/>
            </a:xfrm>
            <a:custGeom>
              <a:avLst/>
              <a:gdLst>
                <a:gd name="T0" fmla="*/ 0 w 2866"/>
                <a:gd name="T1" fmla="*/ 0 h 551"/>
                <a:gd name="T2" fmla="*/ 0 w 2866"/>
                <a:gd name="T3" fmla="*/ 0 h 551"/>
                <a:gd name="T4" fmla="*/ 0 w 2866"/>
                <a:gd name="T5" fmla="*/ 0 h 551"/>
                <a:gd name="T6" fmla="*/ 0 w 2866"/>
                <a:gd name="T7" fmla="*/ 0 h 551"/>
                <a:gd name="T8" fmla="*/ 0 w 2866"/>
                <a:gd name="T9" fmla="*/ 0 h 551"/>
                <a:gd name="T10" fmla="*/ 0 60000 65536"/>
                <a:gd name="T11" fmla="*/ 0 60000 65536"/>
                <a:gd name="T12" fmla="*/ 0 60000 65536"/>
                <a:gd name="T13" fmla="*/ 0 60000 65536"/>
                <a:gd name="T14" fmla="*/ 0 60000 65536"/>
                <a:gd name="T15" fmla="*/ 0 w 2866"/>
                <a:gd name="T16" fmla="*/ 0 h 551"/>
                <a:gd name="T17" fmla="*/ 2866 w 2866"/>
                <a:gd name="T18" fmla="*/ 551 h 551"/>
              </a:gdLst>
              <a:ahLst/>
              <a:cxnLst>
                <a:cxn ang="T10">
                  <a:pos x="T0" y="T1"/>
                </a:cxn>
                <a:cxn ang="T11">
                  <a:pos x="T2" y="T3"/>
                </a:cxn>
                <a:cxn ang="T12">
                  <a:pos x="T4" y="T5"/>
                </a:cxn>
                <a:cxn ang="T13">
                  <a:pos x="T6" y="T7"/>
                </a:cxn>
                <a:cxn ang="T14">
                  <a:pos x="T8" y="T9"/>
                </a:cxn>
              </a:cxnLst>
              <a:rect l="T15" t="T16" r="T17" b="T18"/>
              <a:pathLst>
                <a:path w="2866" h="551">
                  <a:moveTo>
                    <a:pt x="2859" y="551"/>
                  </a:moveTo>
                  <a:lnTo>
                    <a:pt x="0" y="41"/>
                  </a:lnTo>
                  <a:lnTo>
                    <a:pt x="8" y="0"/>
                  </a:lnTo>
                  <a:lnTo>
                    <a:pt x="2866" y="510"/>
                  </a:lnTo>
                  <a:lnTo>
                    <a:pt x="2859" y="551"/>
                  </a:lnTo>
                  <a:close/>
                </a:path>
              </a:pathLst>
            </a:custGeom>
            <a:solidFill>
              <a:schemeClr val="folHlink"/>
            </a:solidFill>
            <a:ln w="9525">
              <a:solidFill>
                <a:schemeClr val="tx1"/>
              </a:solidFill>
              <a:round/>
              <a:headEnd/>
              <a:tailEnd/>
            </a:ln>
          </p:spPr>
          <p:txBody>
            <a:bodyPr/>
            <a:lstStyle/>
            <a:p>
              <a:endParaRPr lang="en-US"/>
            </a:p>
          </p:txBody>
        </p:sp>
      </p:grpSp>
      <p:sp>
        <p:nvSpPr>
          <p:cNvPr id="80901" name="Text Box 554"/>
          <p:cNvSpPr txBox="1">
            <a:spLocks noChangeArrowheads="1"/>
          </p:cNvSpPr>
          <p:nvPr/>
        </p:nvSpPr>
        <p:spPr bwMode="auto">
          <a:xfrm>
            <a:off x="5715000" y="3004820"/>
            <a:ext cx="326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Out-of-plane forces, F</a:t>
            </a:r>
            <a:r>
              <a:rPr lang="en-US" baseline="-25000"/>
              <a:t>p</a:t>
            </a:r>
            <a:endParaRPr lang="en-US"/>
          </a:p>
        </p:txBody>
      </p:sp>
      <p:sp>
        <p:nvSpPr>
          <p:cNvPr id="80902" name="Text Box 555"/>
          <p:cNvSpPr txBox="1">
            <a:spLocks noChangeArrowheads="1"/>
          </p:cNvSpPr>
          <p:nvPr/>
        </p:nvSpPr>
        <p:spPr bwMode="auto">
          <a:xfrm>
            <a:off x="1727200" y="5205095"/>
            <a:ext cx="27971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Out-of-plane</a:t>
            </a:r>
          </a:p>
          <a:p>
            <a:r>
              <a:rPr lang="en-US"/>
              <a:t> bending and shear</a:t>
            </a:r>
          </a:p>
        </p:txBody>
      </p:sp>
      <p:sp>
        <p:nvSpPr>
          <p:cNvPr id="80899" name="Rectangle 2"/>
          <p:cNvSpPr>
            <a:spLocks noGrp="1" noChangeArrowheads="1"/>
          </p:cNvSpPr>
          <p:nvPr>
            <p:ph type="title"/>
          </p:nvPr>
        </p:nvSpPr>
        <p:spPr>
          <a:xfrm>
            <a:off x="428625" y="186826"/>
            <a:ext cx="8286750" cy="736600"/>
          </a:xfrm>
        </p:spPr>
        <p:txBody>
          <a:bodyPr/>
          <a:lstStyle/>
          <a:p>
            <a:pPr eaLnBrk="1" hangingPunct="1"/>
            <a:r>
              <a:rPr lang="en-US" dirty="0">
                <a:solidFill>
                  <a:srgbClr val="2D2DB9"/>
                </a:solidFill>
                <a:ea typeface="ＭＳ Ｐゴシック" pitchFamily="34" charset="-128"/>
              </a:rPr>
              <a:t>Component Design: Design of walls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82948"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14F83F-350E-4203-9C30-46014097257F}" type="slidenum">
              <a:rPr lang="en-US" sz="900">
                <a:solidFill>
                  <a:schemeClr val="accent2"/>
                </a:solidFill>
              </a:rPr>
              <a:pPr eaLnBrk="1" hangingPunct="1"/>
              <a:t>33</a:t>
            </a:fld>
            <a:endParaRPr lang="en-US" sz="900">
              <a:solidFill>
                <a:schemeClr val="accent2"/>
              </a:solidFill>
            </a:endParaRPr>
          </a:p>
        </p:txBody>
      </p:sp>
      <p:sp>
        <p:nvSpPr>
          <p:cNvPr id="82946" name="Content Placeholder 2"/>
          <p:cNvSpPr>
            <a:spLocks noGrp="1"/>
          </p:cNvSpPr>
          <p:nvPr>
            <p:ph idx="1"/>
          </p:nvPr>
        </p:nvSpPr>
        <p:spPr>
          <a:xfrm>
            <a:off x="478631" y="4876801"/>
            <a:ext cx="8229600" cy="1093787"/>
          </a:xfrm>
        </p:spPr>
        <p:txBody>
          <a:bodyPr/>
          <a:lstStyle/>
          <a:p>
            <a:pPr marL="0" indent="0">
              <a:buFont typeface="Arial" pitchFamily="34" charset="0"/>
              <a:buNone/>
            </a:pPr>
            <a:r>
              <a:rPr lang="en-US" dirty="0">
                <a:ea typeface="ＭＳ Ｐゴシック" pitchFamily="34" charset="-128"/>
              </a:rPr>
              <a:t>T - beam section assumed to resist out-of-plane flexure</a:t>
            </a:r>
          </a:p>
          <a:p>
            <a:pPr marL="0" indent="0">
              <a:buFont typeface="Arial" pitchFamily="34" charset="0"/>
              <a:buNone/>
            </a:pPr>
            <a:r>
              <a:rPr lang="en-US" dirty="0">
                <a:ea typeface="ＭＳ Ｐゴシック" pitchFamily="34" charset="-128"/>
              </a:rPr>
              <a:t>(Masonry laid in running bond)</a:t>
            </a:r>
          </a:p>
        </p:txBody>
      </p:sp>
      <p:grpSp>
        <p:nvGrpSpPr>
          <p:cNvPr id="2" name="Group 1" descr="Tee-beam design grouted wall.&#10;&#10;Tee-beam design is much the same as in reinforced concrete.&#10;"/>
          <p:cNvGrpSpPr/>
          <p:nvPr/>
        </p:nvGrpSpPr>
        <p:grpSpPr>
          <a:xfrm>
            <a:off x="449263" y="1674813"/>
            <a:ext cx="8243887" cy="2660650"/>
            <a:chOff x="449263" y="1674813"/>
            <a:chExt cx="8243887" cy="2660650"/>
          </a:xfrm>
        </p:grpSpPr>
        <p:pic>
          <p:nvPicPr>
            <p:cNvPr id="82950" name="Picture 7" descr="2408-07"/>
            <p:cNvPicPr>
              <a:picLocks noChangeAspect="1" noChangeArrowheads="1"/>
            </p:cNvPicPr>
            <p:nvPr/>
          </p:nvPicPr>
          <p:blipFill>
            <a:blip r:embed="rId3">
              <a:extLst>
                <a:ext uri="{28A0092B-C50C-407E-A947-70E740481C1C}">
                  <a14:useLocalDpi xmlns:a14="http://schemas.microsoft.com/office/drawing/2010/main" val="0"/>
                </a:ext>
              </a:extLst>
            </a:blip>
            <a:srcRect l="25020" t="40846" r="26532" b="47758"/>
            <a:stretch>
              <a:fillRect/>
            </a:stretch>
          </p:blipFill>
          <p:spPr bwMode="auto">
            <a:xfrm>
              <a:off x="449263" y="1825625"/>
              <a:ext cx="8243887"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1" name="Line 8"/>
            <p:cNvSpPr>
              <a:spLocks noChangeShapeType="1"/>
            </p:cNvSpPr>
            <p:nvPr/>
          </p:nvSpPr>
          <p:spPr bwMode="auto">
            <a:xfrm flipV="1">
              <a:off x="1639888" y="1974850"/>
              <a:ext cx="0" cy="434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52" name="Line 9"/>
            <p:cNvSpPr>
              <a:spLocks noChangeShapeType="1"/>
            </p:cNvSpPr>
            <p:nvPr/>
          </p:nvSpPr>
          <p:spPr bwMode="auto">
            <a:xfrm flipH="1" flipV="1">
              <a:off x="6313488" y="2033588"/>
              <a:ext cx="14287" cy="3476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53" name="Line 10"/>
            <p:cNvSpPr>
              <a:spLocks noChangeShapeType="1"/>
            </p:cNvSpPr>
            <p:nvPr/>
          </p:nvSpPr>
          <p:spPr bwMode="auto">
            <a:xfrm>
              <a:off x="1639888" y="2135188"/>
              <a:ext cx="4673600"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954" name="Text Box 12"/>
            <p:cNvSpPr txBox="1">
              <a:spLocks noChangeArrowheads="1"/>
            </p:cNvSpPr>
            <p:nvPr/>
          </p:nvSpPr>
          <p:spPr bwMode="auto">
            <a:xfrm>
              <a:off x="2433638" y="1674813"/>
              <a:ext cx="2714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beff = 6t &lt; s &lt; 72</a:t>
              </a:r>
              <a:r>
                <a:rPr lang="ja-JP" altLang="en-US" b="1"/>
                <a:t>”</a:t>
              </a:r>
              <a:endParaRPr lang="en-US" b="1"/>
            </a:p>
          </p:txBody>
        </p:sp>
        <p:sp>
          <p:nvSpPr>
            <p:cNvPr id="82955" name="Line 13"/>
            <p:cNvSpPr>
              <a:spLocks noChangeShapeType="1"/>
            </p:cNvSpPr>
            <p:nvPr/>
          </p:nvSpPr>
          <p:spPr bwMode="auto">
            <a:xfrm>
              <a:off x="4165600" y="3671888"/>
              <a:ext cx="0" cy="5667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56" name="Line 16"/>
            <p:cNvSpPr>
              <a:spLocks noChangeShapeType="1"/>
            </p:cNvSpPr>
            <p:nvPr/>
          </p:nvSpPr>
          <p:spPr bwMode="auto">
            <a:xfrm>
              <a:off x="1160463" y="4021138"/>
              <a:ext cx="6865937"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957" name="Line 17"/>
            <p:cNvSpPr>
              <a:spLocks noChangeShapeType="1"/>
            </p:cNvSpPr>
            <p:nvPr/>
          </p:nvSpPr>
          <p:spPr bwMode="auto">
            <a:xfrm flipV="1">
              <a:off x="1465263" y="4021138"/>
              <a:ext cx="6169025" cy="1587"/>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958" name="Text Box 18"/>
            <p:cNvSpPr txBox="1">
              <a:spLocks noChangeArrowheads="1"/>
            </p:cNvSpPr>
            <p:nvPr/>
          </p:nvSpPr>
          <p:spPr bwMode="auto">
            <a:xfrm>
              <a:off x="2816225" y="3541713"/>
              <a:ext cx="44846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pPr>
              <a:endParaRPr lang="en-US" sz="1800"/>
            </a:p>
          </p:txBody>
        </p:sp>
        <p:sp>
          <p:nvSpPr>
            <p:cNvPr id="82959" name="Text Box 19"/>
            <p:cNvSpPr txBox="1">
              <a:spLocks noChangeArrowheads="1"/>
            </p:cNvSpPr>
            <p:nvPr/>
          </p:nvSpPr>
          <p:spPr bwMode="auto">
            <a:xfrm>
              <a:off x="2754313" y="3548063"/>
              <a:ext cx="4564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s                                     s</a:t>
              </a:r>
            </a:p>
          </p:txBody>
        </p:sp>
        <p:sp>
          <p:nvSpPr>
            <p:cNvPr id="82960" name="Line 21"/>
            <p:cNvSpPr>
              <a:spLocks noChangeShapeType="1"/>
            </p:cNvSpPr>
            <p:nvPr/>
          </p:nvSpPr>
          <p:spPr bwMode="auto">
            <a:xfrm flipH="1">
              <a:off x="4049713" y="3919538"/>
              <a:ext cx="217487" cy="1873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61" name="Text Box 23"/>
            <p:cNvSpPr txBox="1">
              <a:spLocks noChangeArrowheads="1"/>
            </p:cNvSpPr>
            <p:nvPr/>
          </p:nvSpPr>
          <p:spPr bwMode="auto">
            <a:xfrm>
              <a:off x="3773488" y="1798638"/>
              <a:ext cx="1001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pPr>
              <a:r>
                <a:rPr lang="en-US" b="1"/>
                <a:t>-     -</a:t>
              </a:r>
            </a:p>
          </p:txBody>
        </p:sp>
      </p:grpSp>
      <p:sp>
        <p:nvSpPr>
          <p:cNvPr id="82945" name="Title 1"/>
          <p:cNvSpPr>
            <a:spLocks noGrp="1"/>
          </p:cNvSpPr>
          <p:nvPr>
            <p:ph type="title"/>
          </p:nvPr>
        </p:nvSpPr>
        <p:spPr/>
        <p:txBody>
          <a:bodyPr/>
          <a:lstStyle/>
          <a:p>
            <a:r>
              <a:rPr lang="en-US" sz="3200">
                <a:solidFill>
                  <a:srgbClr val="2D2DB9"/>
                </a:solidFill>
                <a:ea typeface="ＭＳ Ｐゴシック" pitchFamily="34" charset="-128"/>
              </a:rPr>
              <a:t>Component Design</a:t>
            </a:r>
            <a:br>
              <a:rPr lang="en-US" sz="3200">
                <a:solidFill>
                  <a:srgbClr val="2D2DB9"/>
                </a:solidFill>
                <a:ea typeface="ＭＳ Ｐゴシック" pitchFamily="34" charset="-128"/>
              </a:rPr>
            </a:br>
            <a:r>
              <a:rPr lang="en-US" sz="3200">
                <a:solidFill>
                  <a:srgbClr val="2D2DB9"/>
                </a:solidFill>
                <a:ea typeface="ＭＳ Ｐゴシック" pitchFamily="34" charset="-128"/>
              </a:rPr>
              <a:t>basics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84996"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F54D61A-4088-4EC1-83A3-5FDADC272C3C}" type="slidenum">
              <a:rPr lang="en-US" sz="900">
                <a:solidFill>
                  <a:schemeClr val="accent2"/>
                </a:solidFill>
              </a:rPr>
              <a:pPr eaLnBrk="1" hangingPunct="1"/>
              <a:t>34</a:t>
            </a:fld>
            <a:endParaRPr lang="en-US" sz="900">
              <a:solidFill>
                <a:schemeClr val="accent2"/>
              </a:solidFill>
            </a:endParaRPr>
          </a:p>
        </p:txBody>
      </p:sp>
      <p:sp>
        <p:nvSpPr>
          <p:cNvPr id="84994" name="Content Placeholder 1"/>
          <p:cNvSpPr>
            <a:spLocks noGrp="1"/>
          </p:cNvSpPr>
          <p:nvPr>
            <p:ph idx="1"/>
          </p:nvPr>
        </p:nvSpPr>
        <p:spPr>
          <a:xfrm>
            <a:off x="3581400" y="5241925"/>
            <a:ext cx="5353050" cy="704850"/>
          </a:xfrm>
        </p:spPr>
        <p:txBody>
          <a:bodyPr/>
          <a:lstStyle/>
          <a:p>
            <a:pPr marL="0" indent="0">
              <a:buFont typeface="Arial" pitchFamily="34" charset="0"/>
              <a:buNone/>
            </a:pPr>
            <a:r>
              <a:rPr lang="en-US">
                <a:ea typeface="ＭＳ Ｐゴシック" pitchFamily="34" charset="-128"/>
              </a:rPr>
              <a:t>Masonry can span horizontally</a:t>
            </a:r>
          </a:p>
        </p:txBody>
      </p:sp>
      <p:grpSp>
        <p:nvGrpSpPr>
          <p:cNvPr id="84997" name="Group 3" descr="Walls subject to out of plane forces spanning horizontally between pilasters.  The wall is shown deflecting freely at the top and bottom, with rotational restraint at the pilasters.&#10;&#10;This style of construction was popular in the mid twentieth century."/>
          <p:cNvGrpSpPr>
            <a:grpSpLocks/>
          </p:cNvGrpSpPr>
          <p:nvPr/>
        </p:nvGrpSpPr>
        <p:grpSpPr bwMode="auto">
          <a:xfrm>
            <a:off x="769938" y="965200"/>
            <a:ext cx="7721600" cy="4114800"/>
            <a:chOff x="1839" y="1444"/>
            <a:chExt cx="2800" cy="1432"/>
          </a:xfrm>
        </p:grpSpPr>
        <p:grpSp>
          <p:nvGrpSpPr>
            <p:cNvPr id="84998" name="Group 4"/>
            <p:cNvGrpSpPr>
              <a:grpSpLocks/>
            </p:cNvGrpSpPr>
            <p:nvPr/>
          </p:nvGrpSpPr>
          <p:grpSpPr bwMode="auto">
            <a:xfrm>
              <a:off x="2184" y="1623"/>
              <a:ext cx="2455" cy="1248"/>
              <a:chOff x="2184" y="1623"/>
              <a:chExt cx="2455" cy="1248"/>
            </a:xfrm>
          </p:grpSpPr>
          <p:sp>
            <p:nvSpPr>
              <p:cNvPr id="85171" name="Freeform 5"/>
              <p:cNvSpPr>
                <a:spLocks/>
              </p:cNvSpPr>
              <p:nvPr/>
            </p:nvSpPr>
            <p:spPr bwMode="black">
              <a:xfrm>
                <a:off x="4273" y="1731"/>
                <a:ext cx="67" cy="49"/>
              </a:xfrm>
              <a:custGeom>
                <a:avLst/>
                <a:gdLst>
                  <a:gd name="T0" fmla="*/ 0 w 201"/>
                  <a:gd name="T1" fmla="*/ 0 h 147"/>
                  <a:gd name="T2" fmla="*/ 0 w 201"/>
                  <a:gd name="T3" fmla="*/ 0 h 147"/>
                  <a:gd name="T4" fmla="*/ 0 w 201"/>
                  <a:gd name="T5" fmla="*/ 0 h 147"/>
                  <a:gd name="T6" fmla="*/ 0 w 201"/>
                  <a:gd name="T7" fmla="*/ 0 h 147"/>
                  <a:gd name="T8" fmla="*/ 0 w 201"/>
                  <a:gd name="T9" fmla="*/ 0 h 147"/>
                  <a:gd name="T10" fmla="*/ 0 60000 65536"/>
                  <a:gd name="T11" fmla="*/ 0 60000 65536"/>
                  <a:gd name="T12" fmla="*/ 0 60000 65536"/>
                  <a:gd name="T13" fmla="*/ 0 60000 65536"/>
                  <a:gd name="T14" fmla="*/ 0 60000 65536"/>
                  <a:gd name="T15" fmla="*/ 0 w 201"/>
                  <a:gd name="T16" fmla="*/ 0 h 147"/>
                  <a:gd name="T17" fmla="*/ 201 w 201"/>
                  <a:gd name="T18" fmla="*/ 147 h 147"/>
                </a:gdLst>
                <a:ahLst/>
                <a:cxnLst>
                  <a:cxn ang="T10">
                    <a:pos x="T0" y="T1"/>
                  </a:cxn>
                  <a:cxn ang="T11">
                    <a:pos x="T2" y="T3"/>
                  </a:cxn>
                  <a:cxn ang="T12">
                    <a:pos x="T4" y="T5"/>
                  </a:cxn>
                  <a:cxn ang="T13">
                    <a:pos x="T6" y="T7"/>
                  </a:cxn>
                  <a:cxn ang="T14">
                    <a:pos x="T8" y="T9"/>
                  </a:cxn>
                </a:cxnLst>
                <a:rect l="T15" t="T16" r="T17" b="T18"/>
                <a:pathLst>
                  <a:path w="201" h="147">
                    <a:moveTo>
                      <a:pt x="179" y="147"/>
                    </a:moveTo>
                    <a:lnTo>
                      <a:pt x="0" y="34"/>
                    </a:lnTo>
                    <a:lnTo>
                      <a:pt x="22" y="0"/>
                    </a:lnTo>
                    <a:lnTo>
                      <a:pt x="201" y="113"/>
                    </a:lnTo>
                    <a:lnTo>
                      <a:pt x="179" y="147"/>
                    </a:lnTo>
                    <a:close/>
                  </a:path>
                </a:pathLst>
              </a:custGeom>
              <a:solidFill>
                <a:schemeClr val="folHlink"/>
              </a:solidFill>
              <a:ln w="9525">
                <a:solidFill>
                  <a:schemeClr val="tx1"/>
                </a:solidFill>
                <a:round/>
                <a:headEnd/>
                <a:tailEnd/>
              </a:ln>
            </p:spPr>
            <p:txBody>
              <a:bodyPr/>
              <a:lstStyle/>
              <a:p>
                <a:endParaRPr lang="en-US"/>
              </a:p>
            </p:txBody>
          </p:sp>
          <p:sp>
            <p:nvSpPr>
              <p:cNvPr id="85172" name="Freeform 6"/>
              <p:cNvSpPr>
                <a:spLocks/>
              </p:cNvSpPr>
              <p:nvPr/>
            </p:nvSpPr>
            <p:spPr bwMode="black">
              <a:xfrm>
                <a:off x="4335" y="1742"/>
                <a:ext cx="109" cy="39"/>
              </a:xfrm>
              <a:custGeom>
                <a:avLst/>
                <a:gdLst>
                  <a:gd name="T0" fmla="*/ 0 w 329"/>
                  <a:gd name="T1" fmla="*/ 0 h 115"/>
                  <a:gd name="T2" fmla="*/ 0 w 329"/>
                  <a:gd name="T3" fmla="*/ 0 h 115"/>
                  <a:gd name="T4" fmla="*/ 0 w 329"/>
                  <a:gd name="T5" fmla="*/ 0 h 115"/>
                  <a:gd name="T6" fmla="*/ 0 w 329"/>
                  <a:gd name="T7" fmla="*/ 0 h 115"/>
                  <a:gd name="T8" fmla="*/ 0 w 329"/>
                  <a:gd name="T9" fmla="*/ 0 h 115"/>
                  <a:gd name="T10" fmla="*/ 0 60000 65536"/>
                  <a:gd name="T11" fmla="*/ 0 60000 65536"/>
                  <a:gd name="T12" fmla="*/ 0 60000 65536"/>
                  <a:gd name="T13" fmla="*/ 0 60000 65536"/>
                  <a:gd name="T14" fmla="*/ 0 60000 65536"/>
                  <a:gd name="T15" fmla="*/ 0 w 329"/>
                  <a:gd name="T16" fmla="*/ 0 h 115"/>
                  <a:gd name="T17" fmla="*/ 329 w 329"/>
                  <a:gd name="T18" fmla="*/ 115 h 115"/>
                </a:gdLst>
                <a:ahLst/>
                <a:cxnLst>
                  <a:cxn ang="T10">
                    <a:pos x="T0" y="T1"/>
                  </a:cxn>
                  <a:cxn ang="T11">
                    <a:pos x="T2" y="T3"/>
                  </a:cxn>
                  <a:cxn ang="T12">
                    <a:pos x="T4" y="T5"/>
                  </a:cxn>
                  <a:cxn ang="T13">
                    <a:pos x="T6" y="T7"/>
                  </a:cxn>
                  <a:cxn ang="T14">
                    <a:pos x="T8" y="T9"/>
                  </a:cxn>
                </a:cxnLst>
                <a:rect l="T15" t="T16" r="T17" b="T18"/>
                <a:pathLst>
                  <a:path w="329" h="115">
                    <a:moveTo>
                      <a:pt x="0" y="77"/>
                    </a:moveTo>
                    <a:lnTo>
                      <a:pt x="320" y="0"/>
                    </a:lnTo>
                    <a:lnTo>
                      <a:pt x="329" y="38"/>
                    </a:lnTo>
                    <a:lnTo>
                      <a:pt x="10" y="115"/>
                    </a:lnTo>
                    <a:lnTo>
                      <a:pt x="0" y="77"/>
                    </a:lnTo>
                    <a:close/>
                  </a:path>
                </a:pathLst>
              </a:custGeom>
              <a:solidFill>
                <a:schemeClr val="folHlink"/>
              </a:solidFill>
              <a:ln w="9525">
                <a:solidFill>
                  <a:schemeClr val="tx1"/>
                </a:solidFill>
                <a:round/>
                <a:headEnd/>
                <a:tailEnd/>
              </a:ln>
            </p:spPr>
            <p:txBody>
              <a:bodyPr/>
              <a:lstStyle/>
              <a:p>
                <a:endParaRPr lang="en-US"/>
              </a:p>
            </p:txBody>
          </p:sp>
          <p:sp>
            <p:nvSpPr>
              <p:cNvPr id="85173" name="Freeform 7"/>
              <p:cNvSpPr>
                <a:spLocks/>
              </p:cNvSpPr>
              <p:nvPr/>
            </p:nvSpPr>
            <p:spPr bwMode="black">
              <a:xfrm>
                <a:off x="4380" y="1705"/>
                <a:ext cx="66" cy="49"/>
              </a:xfrm>
              <a:custGeom>
                <a:avLst/>
                <a:gdLst>
                  <a:gd name="T0" fmla="*/ 0 w 199"/>
                  <a:gd name="T1" fmla="*/ 0 h 147"/>
                  <a:gd name="T2" fmla="*/ 0 w 199"/>
                  <a:gd name="T3" fmla="*/ 0 h 147"/>
                  <a:gd name="T4" fmla="*/ 0 w 199"/>
                  <a:gd name="T5" fmla="*/ 0 h 147"/>
                  <a:gd name="T6" fmla="*/ 0 w 199"/>
                  <a:gd name="T7" fmla="*/ 0 h 147"/>
                  <a:gd name="T8" fmla="*/ 0 w 199"/>
                  <a:gd name="T9" fmla="*/ 0 h 147"/>
                  <a:gd name="T10" fmla="*/ 0 60000 65536"/>
                  <a:gd name="T11" fmla="*/ 0 60000 65536"/>
                  <a:gd name="T12" fmla="*/ 0 60000 65536"/>
                  <a:gd name="T13" fmla="*/ 0 60000 65536"/>
                  <a:gd name="T14" fmla="*/ 0 60000 65536"/>
                  <a:gd name="T15" fmla="*/ 0 w 199"/>
                  <a:gd name="T16" fmla="*/ 0 h 147"/>
                  <a:gd name="T17" fmla="*/ 199 w 199"/>
                  <a:gd name="T18" fmla="*/ 147 h 147"/>
                </a:gdLst>
                <a:ahLst/>
                <a:cxnLst>
                  <a:cxn ang="T10">
                    <a:pos x="T0" y="T1"/>
                  </a:cxn>
                  <a:cxn ang="T11">
                    <a:pos x="T2" y="T3"/>
                  </a:cxn>
                  <a:cxn ang="T12">
                    <a:pos x="T4" y="T5"/>
                  </a:cxn>
                  <a:cxn ang="T13">
                    <a:pos x="T6" y="T7"/>
                  </a:cxn>
                  <a:cxn ang="T14">
                    <a:pos x="T8" y="T9"/>
                  </a:cxn>
                </a:cxnLst>
                <a:rect l="T15" t="T16" r="T17" b="T18"/>
                <a:pathLst>
                  <a:path w="199" h="147">
                    <a:moveTo>
                      <a:pt x="180" y="147"/>
                    </a:moveTo>
                    <a:lnTo>
                      <a:pt x="0" y="34"/>
                    </a:lnTo>
                    <a:lnTo>
                      <a:pt x="19" y="0"/>
                    </a:lnTo>
                    <a:lnTo>
                      <a:pt x="199" y="113"/>
                    </a:lnTo>
                    <a:lnTo>
                      <a:pt x="180" y="147"/>
                    </a:lnTo>
                    <a:close/>
                  </a:path>
                </a:pathLst>
              </a:custGeom>
              <a:solidFill>
                <a:schemeClr val="folHlink"/>
              </a:solidFill>
              <a:ln w="9525">
                <a:solidFill>
                  <a:schemeClr val="tx1"/>
                </a:solidFill>
                <a:round/>
                <a:headEnd/>
                <a:tailEnd/>
              </a:ln>
            </p:spPr>
            <p:txBody>
              <a:bodyPr/>
              <a:lstStyle/>
              <a:p>
                <a:endParaRPr lang="en-US"/>
              </a:p>
            </p:txBody>
          </p:sp>
          <p:sp>
            <p:nvSpPr>
              <p:cNvPr id="85174" name="Freeform 8"/>
              <p:cNvSpPr>
                <a:spLocks/>
              </p:cNvSpPr>
              <p:nvPr/>
            </p:nvSpPr>
            <p:spPr bwMode="black">
              <a:xfrm>
                <a:off x="4441" y="2306"/>
                <a:ext cx="129" cy="43"/>
              </a:xfrm>
              <a:custGeom>
                <a:avLst/>
                <a:gdLst>
                  <a:gd name="T0" fmla="*/ 0 w 385"/>
                  <a:gd name="T1" fmla="*/ 0 h 128"/>
                  <a:gd name="T2" fmla="*/ 0 w 385"/>
                  <a:gd name="T3" fmla="*/ 0 h 128"/>
                  <a:gd name="T4" fmla="*/ 0 w 385"/>
                  <a:gd name="T5" fmla="*/ 0 h 128"/>
                  <a:gd name="T6" fmla="*/ 0 w 385"/>
                  <a:gd name="T7" fmla="*/ 0 h 128"/>
                  <a:gd name="T8" fmla="*/ 0 w 385"/>
                  <a:gd name="T9" fmla="*/ 0 h 128"/>
                  <a:gd name="T10" fmla="*/ 0 60000 65536"/>
                  <a:gd name="T11" fmla="*/ 0 60000 65536"/>
                  <a:gd name="T12" fmla="*/ 0 60000 65536"/>
                  <a:gd name="T13" fmla="*/ 0 60000 65536"/>
                  <a:gd name="T14" fmla="*/ 0 60000 65536"/>
                  <a:gd name="T15" fmla="*/ 0 w 385"/>
                  <a:gd name="T16" fmla="*/ 0 h 128"/>
                  <a:gd name="T17" fmla="*/ 385 w 385"/>
                  <a:gd name="T18" fmla="*/ 128 h 128"/>
                </a:gdLst>
                <a:ahLst/>
                <a:cxnLst>
                  <a:cxn ang="T10">
                    <a:pos x="T0" y="T1"/>
                  </a:cxn>
                  <a:cxn ang="T11">
                    <a:pos x="T2" y="T3"/>
                  </a:cxn>
                  <a:cxn ang="T12">
                    <a:pos x="T4" y="T5"/>
                  </a:cxn>
                  <a:cxn ang="T13">
                    <a:pos x="T6" y="T7"/>
                  </a:cxn>
                  <a:cxn ang="T14">
                    <a:pos x="T8" y="T9"/>
                  </a:cxn>
                </a:cxnLst>
                <a:rect l="T15" t="T16" r="T17" b="T18"/>
                <a:pathLst>
                  <a:path w="385" h="128">
                    <a:moveTo>
                      <a:pt x="0" y="90"/>
                    </a:moveTo>
                    <a:lnTo>
                      <a:pt x="376" y="0"/>
                    </a:lnTo>
                    <a:lnTo>
                      <a:pt x="385" y="38"/>
                    </a:lnTo>
                    <a:lnTo>
                      <a:pt x="9" y="128"/>
                    </a:lnTo>
                    <a:lnTo>
                      <a:pt x="0" y="90"/>
                    </a:lnTo>
                    <a:close/>
                  </a:path>
                </a:pathLst>
              </a:custGeom>
              <a:solidFill>
                <a:schemeClr val="folHlink"/>
              </a:solidFill>
              <a:ln w="9525">
                <a:solidFill>
                  <a:schemeClr val="tx1"/>
                </a:solidFill>
                <a:round/>
                <a:headEnd/>
                <a:tailEnd/>
              </a:ln>
            </p:spPr>
            <p:txBody>
              <a:bodyPr/>
              <a:lstStyle/>
              <a:p>
                <a:endParaRPr lang="en-US"/>
              </a:p>
            </p:txBody>
          </p:sp>
          <p:sp>
            <p:nvSpPr>
              <p:cNvPr id="85175" name="Freeform 9"/>
              <p:cNvSpPr>
                <a:spLocks/>
              </p:cNvSpPr>
              <p:nvPr/>
            </p:nvSpPr>
            <p:spPr bwMode="black">
              <a:xfrm>
                <a:off x="3447" y="1928"/>
                <a:ext cx="66" cy="49"/>
              </a:xfrm>
              <a:custGeom>
                <a:avLst/>
                <a:gdLst>
                  <a:gd name="T0" fmla="*/ 0 w 199"/>
                  <a:gd name="T1" fmla="*/ 0 h 147"/>
                  <a:gd name="T2" fmla="*/ 0 w 199"/>
                  <a:gd name="T3" fmla="*/ 0 h 147"/>
                  <a:gd name="T4" fmla="*/ 0 w 199"/>
                  <a:gd name="T5" fmla="*/ 0 h 147"/>
                  <a:gd name="T6" fmla="*/ 0 w 199"/>
                  <a:gd name="T7" fmla="*/ 0 h 147"/>
                  <a:gd name="T8" fmla="*/ 0 w 199"/>
                  <a:gd name="T9" fmla="*/ 0 h 147"/>
                  <a:gd name="T10" fmla="*/ 0 60000 65536"/>
                  <a:gd name="T11" fmla="*/ 0 60000 65536"/>
                  <a:gd name="T12" fmla="*/ 0 60000 65536"/>
                  <a:gd name="T13" fmla="*/ 0 60000 65536"/>
                  <a:gd name="T14" fmla="*/ 0 60000 65536"/>
                  <a:gd name="T15" fmla="*/ 0 w 199"/>
                  <a:gd name="T16" fmla="*/ 0 h 147"/>
                  <a:gd name="T17" fmla="*/ 199 w 199"/>
                  <a:gd name="T18" fmla="*/ 147 h 147"/>
                </a:gdLst>
                <a:ahLst/>
                <a:cxnLst>
                  <a:cxn ang="T10">
                    <a:pos x="T0" y="T1"/>
                  </a:cxn>
                  <a:cxn ang="T11">
                    <a:pos x="T2" y="T3"/>
                  </a:cxn>
                  <a:cxn ang="T12">
                    <a:pos x="T4" y="T5"/>
                  </a:cxn>
                  <a:cxn ang="T13">
                    <a:pos x="T6" y="T7"/>
                  </a:cxn>
                  <a:cxn ang="T14">
                    <a:pos x="T8" y="T9"/>
                  </a:cxn>
                </a:cxnLst>
                <a:rect l="T15" t="T16" r="T17" b="T18"/>
                <a:pathLst>
                  <a:path w="199" h="147">
                    <a:moveTo>
                      <a:pt x="180" y="147"/>
                    </a:moveTo>
                    <a:lnTo>
                      <a:pt x="0" y="34"/>
                    </a:lnTo>
                    <a:lnTo>
                      <a:pt x="19" y="0"/>
                    </a:lnTo>
                    <a:lnTo>
                      <a:pt x="199" y="113"/>
                    </a:lnTo>
                    <a:lnTo>
                      <a:pt x="180" y="147"/>
                    </a:lnTo>
                    <a:close/>
                  </a:path>
                </a:pathLst>
              </a:custGeom>
              <a:solidFill>
                <a:schemeClr val="folHlink"/>
              </a:solidFill>
              <a:ln w="9525">
                <a:solidFill>
                  <a:schemeClr val="tx1"/>
                </a:solidFill>
                <a:round/>
                <a:headEnd/>
                <a:tailEnd/>
              </a:ln>
            </p:spPr>
            <p:txBody>
              <a:bodyPr/>
              <a:lstStyle/>
              <a:p>
                <a:endParaRPr lang="en-US"/>
              </a:p>
            </p:txBody>
          </p:sp>
          <p:sp>
            <p:nvSpPr>
              <p:cNvPr id="85176" name="Freeform 10"/>
              <p:cNvSpPr>
                <a:spLocks/>
              </p:cNvSpPr>
              <p:nvPr/>
            </p:nvSpPr>
            <p:spPr bwMode="black">
              <a:xfrm>
                <a:off x="3402" y="1965"/>
                <a:ext cx="109" cy="38"/>
              </a:xfrm>
              <a:custGeom>
                <a:avLst/>
                <a:gdLst>
                  <a:gd name="T0" fmla="*/ 0 w 328"/>
                  <a:gd name="T1" fmla="*/ 0 h 115"/>
                  <a:gd name="T2" fmla="*/ 0 w 328"/>
                  <a:gd name="T3" fmla="*/ 0 h 115"/>
                  <a:gd name="T4" fmla="*/ 0 w 328"/>
                  <a:gd name="T5" fmla="*/ 0 h 115"/>
                  <a:gd name="T6" fmla="*/ 0 w 328"/>
                  <a:gd name="T7" fmla="*/ 0 h 115"/>
                  <a:gd name="T8" fmla="*/ 0 w 328"/>
                  <a:gd name="T9" fmla="*/ 0 h 115"/>
                  <a:gd name="T10" fmla="*/ 0 60000 65536"/>
                  <a:gd name="T11" fmla="*/ 0 60000 65536"/>
                  <a:gd name="T12" fmla="*/ 0 60000 65536"/>
                  <a:gd name="T13" fmla="*/ 0 60000 65536"/>
                  <a:gd name="T14" fmla="*/ 0 60000 65536"/>
                  <a:gd name="T15" fmla="*/ 0 w 328"/>
                  <a:gd name="T16" fmla="*/ 0 h 115"/>
                  <a:gd name="T17" fmla="*/ 328 w 328"/>
                  <a:gd name="T18" fmla="*/ 115 h 115"/>
                </a:gdLst>
                <a:ahLst/>
                <a:cxnLst>
                  <a:cxn ang="T10">
                    <a:pos x="T0" y="T1"/>
                  </a:cxn>
                  <a:cxn ang="T11">
                    <a:pos x="T2" y="T3"/>
                  </a:cxn>
                  <a:cxn ang="T12">
                    <a:pos x="T4" y="T5"/>
                  </a:cxn>
                  <a:cxn ang="T13">
                    <a:pos x="T6" y="T7"/>
                  </a:cxn>
                  <a:cxn ang="T14">
                    <a:pos x="T8" y="T9"/>
                  </a:cxn>
                </a:cxnLst>
                <a:rect l="T15" t="T16" r="T17" b="T18"/>
                <a:pathLst>
                  <a:path w="328" h="115">
                    <a:moveTo>
                      <a:pt x="0" y="76"/>
                    </a:moveTo>
                    <a:lnTo>
                      <a:pt x="319" y="0"/>
                    </a:lnTo>
                    <a:lnTo>
                      <a:pt x="328" y="39"/>
                    </a:lnTo>
                    <a:lnTo>
                      <a:pt x="10" y="115"/>
                    </a:lnTo>
                    <a:lnTo>
                      <a:pt x="0" y="76"/>
                    </a:lnTo>
                    <a:close/>
                  </a:path>
                </a:pathLst>
              </a:custGeom>
              <a:solidFill>
                <a:schemeClr val="folHlink"/>
              </a:solidFill>
              <a:ln w="9525">
                <a:solidFill>
                  <a:schemeClr val="tx1"/>
                </a:solidFill>
                <a:round/>
                <a:headEnd/>
                <a:tailEnd/>
              </a:ln>
            </p:spPr>
            <p:txBody>
              <a:bodyPr/>
              <a:lstStyle/>
              <a:p>
                <a:endParaRPr lang="en-US"/>
              </a:p>
            </p:txBody>
          </p:sp>
          <p:sp>
            <p:nvSpPr>
              <p:cNvPr id="85177" name="Freeform 11"/>
              <p:cNvSpPr>
                <a:spLocks/>
              </p:cNvSpPr>
              <p:nvPr/>
            </p:nvSpPr>
            <p:spPr bwMode="black">
              <a:xfrm>
                <a:off x="3341" y="1954"/>
                <a:ext cx="66" cy="48"/>
              </a:xfrm>
              <a:custGeom>
                <a:avLst/>
                <a:gdLst>
                  <a:gd name="T0" fmla="*/ 0 w 199"/>
                  <a:gd name="T1" fmla="*/ 0 h 145"/>
                  <a:gd name="T2" fmla="*/ 0 w 199"/>
                  <a:gd name="T3" fmla="*/ 0 h 145"/>
                  <a:gd name="T4" fmla="*/ 0 w 199"/>
                  <a:gd name="T5" fmla="*/ 0 h 145"/>
                  <a:gd name="T6" fmla="*/ 0 w 199"/>
                  <a:gd name="T7" fmla="*/ 0 h 145"/>
                  <a:gd name="T8" fmla="*/ 0 w 199"/>
                  <a:gd name="T9" fmla="*/ 0 h 145"/>
                  <a:gd name="T10" fmla="*/ 0 60000 65536"/>
                  <a:gd name="T11" fmla="*/ 0 60000 65536"/>
                  <a:gd name="T12" fmla="*/ 0 60000 65536"/>
                  <a:gd name="T13" fmla="*/ 0 60000 65536"/>
                  <a:gd name="T14" fmla="*/ 0 60000 65536"/>
                  <a:gd name="T15" fmla="*/ 0 w 199"/>
                  <a:gd name="T16" fmla="*/ 0 h 145"/>
                  <a:gd name="T17" fmla="*/ 199 w 199"/>
                  <a:gd name="T18" fmla="*/ 145 h 145"/>
                </a:gdLst>
                <a:ahLst/>
                <a:cxnLst>
                  <a:cxn ang="T10">
                    <a:pos x="T0" y="T1"/>
                  </a:cxn>
                  <a:cxn ang="T11">
                    <a:pos x="T2" y="T3"/>
                  </a:cxn>
                  <a:cxn ang="T12">
                    <a:pos x="T4" y="T5"/>
                  </a:cxn>
                  <a:cxn ang="T13">
                    <a:pos x="T6" y="T7"/>
                  </a:cxn>
                  <a:cxn ang="T14">
                    <a:pos x="T8" y="T9"/>
                  </a:cxn>
                </a:cxnLst>
                <a:rect l="T15" t="T16" r="T17" b="T18"/>
                <a:pathLst>
                  <a:path w="199" h="145">
                    <a:moveTo>
                      <a:pt x="180" y="145"/>
                    </a:moveTo>
                    <a:lnTo>
                      <a:pt x="0" y="33"/>
                    </a:lnTo>
                    <a:lnTo>
                      <a:pt x="19" y="0"/>
                    </a:lnTo>
                    <a:lnTo>
                      <a:pt x="199" y="112"/>
                    </a:lnTo>
                    <a:lnTo>
                      <a:pt x="180" y="145"/>
                    </a:lnTo>
                    <a:close/>
                  </a:path>
                </a:pathLst>
              </a:custGeom>
              <a:solidFill>
                <a:schemeClr val="folHlink"/>
              </a:solidFill>
              <a:ln w="9525">
                <a:solidFill>
                  <a:schemeClr val="tx1"/>
                </a:solidFill>
                <a:round/>
                <a:headEnd/>
                <a:tailEnd/>
              </a:ln>
            </p:spPr>
            <p:txBody>
              <a:bodyPr/>
              <a:lstStyle/>
              <a:p>
                <a:endParaRPr lang="en-US"/>
              </a:p>
            </p:txBody>
          </p:sp>
          <p:sp>
            <p:nvSpPr>
              <p:cNvPr id="85178" name="Freeform 12"/>
              <p:cNvSpPr>
                <a:spLocks/>
              </p:cNvSpPr>
              <p:nvPr/>
            </p:nvSpPr>
            <p:spPr bwMode="black">
              <a:xfrm>
                <a:off x="2514" y="2151"/>
                <a:ext cx="67" cy="49"/>
              </a:xfrm>
              <a:custGeom>
                <a:avLst/>
                <a:gdLst>
                  <a:gd name="T0" fmla="*/ 0 w 200"/>
                  <a:gd name="T1" fmla="*/ 0 h 146"/>
                  <a:gd name="T2" fmla="*/ 0 w 200"/>
                  <a:gd name="T3" fmla="*/ 0 h 146"/>
                  <a:gd name="T4" fmla="*/ 0 w 200"/>
                  <a:gd name="T5" fmla="*/ 0 h 146"/>
                  <a:gd name="T6" fmla="*/ 0 w 200"/>
                  <a:gd name="T7" fmla="*/ 0 h 146"/>
                  <a:gd name="T8" fmla="*/ 0 w 200"/>
                  <a:gd name="T9" fmla="*/ 0 h 146"/>
                  <a:gd name="T10" fmla="*/ 0 60000 65536"/>
                  <a:gd name="T11" fmla="*/ 0 60000 65536"/>
                  <a:gd name="T12" fmla="*/ 0 60000 65536"/>
                  <a:gd name="T13" fmla="*/ 0 60000 65536"/>
                  <a:gd name="T14" fmla="*/ 0 60000 65536"/>
                  <a:gd name="T15" fmla="*/ 0 w 200"/>
                  <a:gd name="T16" fmla="*/ 0 h 146"/>
                  <a:gd name="T17" fmla="*/ 200 w 200"/>
                  <a:gd name="T18" fmla="*/ 146 h 146"/>
                </a:gdLst>
                <a:ahLst/>
                <a:cxnLst>
                  <a:cxn ang="T10">
                    <a:pos x="T0" y="T1"/>
                  </a:cxn>
                  <a:cxn ang="T11">
                    <a:pos x="T2" y="T3"/>
                  </a:cxn>
                  <a:cxn ang="T12">
                    <a:pos x="T4" y="T5"/>
                  </a:cxn>
                  <a:cxn ang="T13">
                    <a:pos x="T6" y="T7"/>
                  </a:cxn>
                  <a:cxn ang="T14">
                    <a:pos x="T8" y="T9"/>
                  </a:cxn>
                </a:cxnLst>
                <a:rect l="T15" t="T16" r="T17" b="T18"/>
                <a:pathLst>
                  <a:path w="200" h="146">
                    <a:moveTo>
                      <a:pt x="180" y="146"/>
                    </a:moveTo>
                    <a:lnTo>
                      <a:pt x="0" y="33"/>
                    </a:lnTo>
                    <a:lnTo>
                      <a:pt x="19" y="0"/>
                    </a:lnTo>
                    <a:lnTo>
                      <a:pt x="200" y="113"/>
                    </a:lnTo>
                    <a:lnTo>
                      <a:pt x="180" y="146"/>
                    </a:lnTo>
                    <a:close/>
                  </a:path>
                </a:pathLst>
              </a:custGeom>
              <a:solidFill>
                <a:schemeClr val="folHlink"/>
              </a:solidFill>
              <a:ln w="9525">
                <a:solidFill>
                  <a:schemeClr val="tx1"/>
                </a:solidFill>
                <a:round/>
                <a:headEnd/>
                <a:tailEnd/>
              </a:ln>
            </p:spPr>
            <p:txBody>
              <a:bodyPr/>
              <a:lstStyle/>
              <a:p>
                <a:endParaRPr lang="en-US"/>
              </a:p>
            </p:txBody>
          </p:sp>
          <p:sp>
            <p:nvSpPr>
              <p:cNvPr id="85179" name="Freeform 13"/>
              <p:cNvSpPr>
                <a:spLocks/>
              </p:cNvSpPr>
              <p:nvPr/>
            </p:nvSpPr>
            <p:spPr bwMode="black">
              <a:xfrm>
                <a:off x="2469" y="2188"/>
                <a:ext cx="110" cy="38"/>
              </a:xfrm>
              <a:custGeom>
                <a:avLst/>
                <a:gdLst>
                  <a:gd name="T0" fmla="*/ 0 w 329"/>
                  <a:gd name="T1" fmla="*/ 0 h 113"/>
                  <a:gd name="T2" fmla="*/ 0 w 329"/>
                  <a:gd name="T3" fmla="*/ 0 h 113"/>
                  <a:gd name="T4" fmla="*/ 0 w 329"/>
                  <a:gd name="T5" fmla="*/ 0 h 113"/>
                  <a:gd name="T6" fmla="*/ 0 w 329"/>
                  <a:gd name="T7" fmla="*/ 0 h 113"/>
                  <a:gd name="T8" fmla="*/ 0 w 329"/>
                  <a:gd name="T9" fmla="*/ 0 h 113"/>
                  <a:gd name="T10" fmla="*/ 0 60000 65536"/>
                  <a:gd name="T11" fmla="*/ 0 60000 65536"/>
                  <a:gd name="T12" fmla="*/ 0 60000 65536"/>
                  <a:gd name="T13" fmla="*/ 0 60000 65536"/>
                  <a:gd name="T14" fmla="*/ 0 60000 65536"/>
                  <a:gd name="T15" fmla="*/ 0 w 329"/>
                  <a:gd name="T16" fmla="*/ 0 h 113"/>
                  <a:gd name="T17" fmla="*/ 329 w 329"/>
                  <a:gd name="T18" fmla="*/ 113 h 113"/>
                </a:gdLst>
                <a:ahLst/>
                <a:cxnLst>
                  <a:cxn ang="T10">
                    <a:pos x="T0" y="T1"/>
                  </a:cxn>
                  <a:cxn ang="T11">
                    <a:pos x="T2" y="T3"/>
                  </a:cxn>
                  <a:cxn ang="T12">
                    <a:pos x="T4" y="T5"/>
                  </a:cxn>
                  <a:cxn ang="T13">
                    <a:pos x="T6" y="T7"/>
                  </a:cxn>
                  <a:cxn ang="T14">
                    <a:pos x="T8" y="T9"/>
                  </a:cxn>
                </a:cxnLst>
                <a:rect l="T15" t="T16" r="T17" b="T18"/>
                <a:pathLst>
                  <a:path w="329" h="113">
                    <a:moveTo>
                      <a:pt x="0" y="75"/>
                    </a:moveTo>
                    <a:lnTo>
                      <a:pt x="319" y="0"/>
                    </a:lnTo>
                    <a:lnTo>
                      <a:pt x="329" y="39"/>
                    </a:lnTo>
                    <a:lnTo>
                      <a:pt x="9" y="113"/>
                    </a:lnTo>
                    <a:lnTo>
                      <a:pt x="0" y="75"/>
                    </a:lnTo>
                    <a:close/>
                  </a:path>
                </a:pathLst>
              </a:custGeom>
              <a:solidFill>
                <a:schemeClr val="folHlink"/>
              </a:solidFill>
              <a:ln w="9525">
                <a:solidFill>
                  <a:schemeClr val="tx1"/>
                </a:solidFill>
                <a:round/>
                <a:headEnd/>
                <a:tailEnd/>
              </a:ln>
            </p:spPr>
            <p:txBody>
              <a:bodyPr/>
              <a:lstStyle/>
              <a:p>
                <a:endParaRPr lang="en-US"/>
              </a:p>
            </p:txBody>
          </p:sp>
          <p:sp>
            <p:nvSpPr>
              <p:cNvPr id="85180" name="Freeform 14"/>
              <p:cNvSpPr>
                <a:spLocks/>
              </p:cNvSpPr>
              <p:nvPr/>
            </p:nvSpPr>
            <p:spPr bwMode="black">
              <a:xfrm>
                <a:off x="2408" y="2176"/>
                <a:ext cx="66" cy="49"/>
              </a:xfrm>
              <a:custGeom>
                <a:avLst/>
                <a:gdLst>
                  <a:gd name="T0" fmla="*/ 0 w 200"/>
                  <a:gd name="T1" fmla="*/ 0 h 146"/>
                  <a:gd name="T2" fmla="*/ 0 w 200"/>
                  <a:gd name="T3" fmla="*/ 0 h 146"/>
                  <a:gd name="T4" fmla="*/ 0 w 200"/>
                  <a:gd name="T5" fmla="*/ 0 h 146"/>
                  <a:gd name="T6" fmla="*/ 0 w 200"/>
                  <a:gd name="T7" fmla="*/ 0 h 146"/>
                  <a:gd name="T8" fmla="*/ 0 w 200"/>
                  <a:gd name="T9" fmla="*/ 0 h 146"/>
                  <a:gd name="T10" fmla="*/ 0 60000 65536"/>
                  <a:gd name="T11" fmla="*/ 0 60000 65536"/>
                  <a:gd name="T12" fmla="*/ 0 60000 65536"/>
                  <a:gd name="T13" fmla="*/ 0 60000 65536"/>
                  <a:gd name="T14" fmla="*/ 0 60000 65536"/>
                  <a:gd name="T15" fmla="*/ 0 w 200"/>
                  <a:gd name="T16" fmla="*/ 0 h 146"/>
                  <a:gd name="T17" fmla="*/ 200 w 200"/>
                  <a:gd name="T18" fmla="*/ 146 h 146"/>
                </a:gdLst>
                <a:ahLst/>
                <a:cxnLst>
                  <a:cxn ang="T10">
                    <a:pos x="T0" y="T1"/>
                  </a:cxn>
                  <a:cxn ang="T11">
                    <a:pos x="T2" y="T3"/>
                  </a:cxn>
                  <a:cxn ang="T12">
                    <a:pos x="T4" y="T5"/>
                  </a:cxn>
                  <a:cxn ang="T13">
                    <a:pos x="T6" y="T7"/>
                  </a:cxn>
                  <a:cxn ang="T14">
                    <a:pos x="T8" y="T9"/>
                  </a:cxn>
                </a:cxnLst>
                <a:rect l="T15" t="T16" r="T17" b="T18"/>
                <a:pathLst>
                  <a:path w="200" h="146">
                    <a:moveTo>
                      <a:pt x="179" y="146"/>
                    </a:moveTo>
                    <a:lnTo>
                      <a:pt x="0" y="34"/>
                    </a:lnTo>
                    <a:lnTo>
                      <a:pt x="21" y="0"/>
                    </a:lnTo>
                    <a:lnTo>
                      <a:pt x="200" y="112"/>
                    </a:lnTo>
                    <a:lnTo>
                      <a:pt x="179" y="146"/>
                    </a:lnTo>
                    <a:close/>
                  </a:path>
                </a:pathLst>
              </a:custGeom>
              <a:solidFill>
                <a:schemeClr val="folHlink"/>
              </a:solidFill>
              <a:ln w="9525">
                <a:solidFill>
                  <a:schemeClr val="tx1"/>
                </a:solidFill>
                <a:round/>
                <a:headEnd/>
                <a:tailEnd/>
              </a:ln>
            </p:spPr>
            <p:txBody>
              <a:bodyPr/>
              <a:lstStyle/>
              <a:p>
                <a:endParaRPr lang="en-US"/>
              </a:p>
            </p:txBody>
          </p:sp>
          <p:sp>
            <p:nvSpPr>
              <p:cNvPr id="85181" name="Freeform 15"/>
              <p:cNvSpPr>
                <a:spLocks/>
              </p:cNvSpPr>
              <p:nvPr/>
            </p:nvSpPr>
            <p:spPr bwMode="black">
              <a:xfrm>
                <a:off x="3402" y="2610"/>
                <a:ext cx="109" cy="38"/>
              </a:xfrm>
              <a:custGeom>
                <a:avLst/>
                <a:gdLst>
                  <a:gd name="T0" fmla="*/ 0 w 328"/>
                  <a:gd name="T1" fmla="*/ 0 h 114"/>
                  <a:gd name="T2" fmla="*/ 0 w 328"/>
                  <a:gd name="T3" fmla="*/ 0 h 114"/>
                  <a:gd name="T4" fmla="*/ 0 w 328"/>
                  <a:gd name="T5" fmla="*/ 0 h 114"/>
                  <a:gd name="T6" fmla="*/ 0 w 328"/>
                  <a:gd name="T7" fmla="*/ 0 h 114"/>
                  <a:gd name="T8" fmla="*/ 0 w 328"/>
                  <a:gd name="T9" fmla="*/ 0 h 114"/>
                  <a:gd name="T10" fmla="*/ 0 60000 65536"/>
                  <a:gd name="T11" fmla="*/ 0 60000 65536"/>
                  <a:gd name="T12" fmla="*/ 0 60000 65536"/>
                  <a:gd name="T13" fmla="*/ 0 60000 65536"/>
                  <a:gd name="T14" fmla="*/ 0 60000 65536"/>
                  <a:gd name="T15" fmla="*/ 0 w 328"/>
                  <a:gd name="T16" fmla="*/ 0 h 114"/>
                  <a:gd name="T17" fmla="*/ 328 w 328"/>
                  <a:gd name="T18" fmla="*/ 114 h 114"/>
                </a:gdLst>
                <a:ahLst/>
                <a:cxnLst>
                  <a:cxn ang="T10">
                    <a:pos x="T0" y="T1"/>
                  </a:cxn>
                  <a:cxn ang="T11">
                    <a:pos x="T2" y="T3"/>
                  </a:cxn>
                  <a:cxn ang="T12">
                    <a:pos x="T4" y="T5"/>
                  </a:cxn>
                  <a:cxn ang="T13">
                    <a:pos x="T6" y="T7"/>
                  </a:cxn>
                  <a:cxn ang="T14">
                    <a:pos x="T8" y="T9"/>
                  </a:cxn>
                </a:cxnLst>
                <a:rect l="T15" t="T16" r="T17" b="T18"/>
                <a:pathLst>
                  <a:path w="328" h="114">
                    <a:moveTo>
                      <a:pt x="0" y="75"/>
                    </a:moveTo>
                    <a:lnTo>
                      <a:pt x="319" y="0"/>
                    </a:lnTo>
                    <a:lnTo>
                      <a:pt x="328" y="38"/>
                    </a:lnTo>
                    <a:lnTo>
                      <a:pt x="10" y="114"/>
                    </a:lnTo>
                    <a:lnTo>
                      <a:pt x="0" y="75"/>
                    </a:lnTo>
                    <a:close/>
                  </a:path>
                </a:pathLst>
              </a:custGeom>
              <a:solidFill>
                <a:schemeClr val="folHlink"/>
              </a:solidFill>
              <a:ln w="9525">
                <a:solidFill>
                  <a:schemeClr val="tx1"/>
                </a:solidFill>
                <a:round/>
                <a:headEnd/>
                <a:tailEnd/>
              </a:ln>
            </p:spPr>
            <p:txBody>
              <a:bodyPr/>
              <a:lstStyle/>
              <a:p>
                <a:endParaRPr lang="en-US"/>
              </a:p>
            </p:txBody>
          </p:sp>
          <p:sp>
            <p:nvSpPr>
              <p:cNvPr id="85182" name="Freeform 16"/>
              <p:cNvSpPr>
                <a:spLocks/>
              </p:cNvSpPr>
              <p:nvPr/>
            </p:nvSpPr>
            <p:spPr bwMode="black">
              <a:xfrm>
                <a:off x="3341" y="2599"/>
                <a:ext cx="66" cy="48"/>
              </a:xfrm>
              <a:custGeom>
                <a:avLst/>
                <a:gdLst>
                  <a:gd name="T0" fmla="*/ 0 w 199"/>
                  <a:gd name="T1" fmla="*/ 0 h 145"/>
                  <a:gd name="T2" fmla="*/ 0 w 199"/>
                  <a:gd name="T3" fmla="*/ 0 h 145"/>
                  <a:gd name="T4" fmla="*/ 0 w 199"/>
                  <a:gd name="T5" fmla="*/ 0 h 145"/>
                  <a:gd name="T6" fmla="*/ 0 w 199"/>
                  <a:gd name="T7" fmla="*/ 0 h 145"/>
                  <a:gd name="T8" fmla="*/ 0 w 199"/>
                  <a:gd name="T9" fmla="*/ 0 h 145"/>
                  <a:gd name="T10" fmla="*/ 0 60000 65536"/>
                  <a:gd name="T11" fmla="*/ 0 60000 65536"/>
                  <a:gd name="T12" fmla="*/ 0 60000 65536"/>
                  <a:gd name="T13" fmla="*/ 0 60000 65536"/>
                  <a:gd name="T14" fmla="*/ 0 60000 65536"/>
                  <a:gd name="T15" fmla="*/ 0 w 199"/>
                  <a:gd name="T16" fmla="*/ 0 h 145"/>
                  <a:gd name="T17" fmla="*/ 199 w 199"/>
                  <a:gd name="T18" fmla="*/ 145 h 145"/>
                </a:gdLst>
                <a:ahLst/>
                <a:cxnLst>
                  <a:cxn ang="T10">
                    <a:pos x="T0" y="T1"/>
                  </a:cxn>
                  <a:cxn ang="T11">
                    <a:pos x="T2" y="T3"/>
                  </a:cxn>
                  <a:cxn ang="T12">
                    <a:pos x="T4" y="T5"/>
                  </a:cxn>
                  <a:cxn ang="T13">
                    <a:pos x="T6" y="T7"/>
                  </a:cxn>
                  <a:cxn ang="T14">
                    <a:pos x="T8" y="T9"/>
                  </a:cxn>
                </a:cxnLst>
                <a:rect l="T15" t="T16" r="T17" b="T18"/>
                <a:pathLst>
                  <a:path w="199" h="145">
                    <a:moveTo>
                      <a:pt x="180" y="145"/>
                    </a:moveTo>
                    <a:lnTo>
                      <a:pt x="0" y="34"/>
                    </a:lnTo>
                    <a:lnTo>
                      <a:pt x="19" y="0"/>
                    </a:lnTo>
                    <a:lnTo>
                      <a:pt x="199" y="112"/>
                    </a:lnTo>
                    <a:lnTo>
                      <a:pt x="180" y="145"/>
                    </a:lnTo>
                    <a:close/>
                  </a:path>
                </a:pathLst>
              </a:custGeom>
              <a:solidFill>
                <a:schemeClr val="folHlink"/>
              </a:solidFill>
              <a:ln w="9525">
                <a:solidFill>
                  <a:schemeClr val="tx1"/>
                </a:solidFill>
                <a:round/>
                <a:headEnd/>
                <a:tailEnd/>
              </a:ln>
            </p:spPr>
            <p:txBody>
              <a:bodyPr/>
              <a:lstStyle/>
              <a:p>
                <a:endParaRPr lang="en-US"/>
              </a:p>
            </p:txBody>
          </p:sp>
          <p:sp>
            <p:nvSpPr>
              <p:cNvPr id="85183" name="Freeform 17"/>
              <p:cNvSpPr>
                <a:spLocks/>
              </p:cNvSpPr>
              <p:nvPr/>
            </p:nvSpPr>
            <p:spPr bwMode="black">
              <a:xfrm>
                <a:off x="2576" y="2598"/>
                <a:ext cx="769" cy="196"/>
              </a:xfrm>
              <a:custGeom>
                <a:avLst/>
                <a:gdLst>
                  <a:gd name="T0" fmla="*/ 0 w 2309"/>
                  <a:gd name="T1" fmla="*/ 0 h 588"/>
                  <a:gd name="T2" fmla="*/ 0 w 2309"/>
                  <a:gd name="T3" fmla="*/ 0 h 588"/>
                  <a:gd name="T4" fmla="*/ 0 w 2309"/>
                  <a:gd name="T5" fmla="*/ 0 h 588"/>
                  <a:gd name="T6" fmla="*/ 0 w 2309"/>
                  <a:gd name="T7" fmla="*/ 0 h 588"/>
                  <a:gd name="T8" fmla="*/ 0 w 2309"/>
                  <a:gd name="T9" fmla="*/ 0 h 588"/>
                  <a:gd name="T10" fmla="*/ 0 60000 65536"/>
                  <a:gd name="T11" fmla="*/ 0 60000 65536"/>
                  <a:gd name="T12" fmla="*/ 0 60000 65536"/>
                  <a:gd name="T13" fmla="*/ 0 60000 65536"/>
                  <a:gd name="T14" fmla="*/ 0 60000 65536"/>
                  <a:gd name="T15" fmla="*/ 0 w 2309"/>
                  <a:gd name="T16" fmla="*/ 0 h 588"/>
                  <a:gd name="T17" fmla="*/ 2309 w 2309"/>
                  <a:gd name="T18" fmla="*/ 588 h 588"/>
                </a:gdLst>
                <a:ahLst/>
                <a:cxnLst>
                  <a:cxn ang="T10">
                    <a:pos x="T0" y="T1"/>
                  </a:cxn>
                  <a:cxn ang="T11">
                    <a:pos x="T2" y="T3"/>
                  </a:cxn>
                  <a:cxn ang="T12">
                    <a:pos x="T4" y="T5"/>
                  </a:cxn>
                  <a:cxn ang="T13">
                    <a:pos x="T6" y="T7"/>
                  </a:cxn>
                  <a:cxn ang="T14">
                    <a:pos x="T8" y="T9"/>
                  </a:cxn>
                </a:cxnLst>
                <a:rect l="T15" t="T16" r="T17" b="T18"/>
                <a:pathLst>
                  <a:path w="2309" h="588">
                    <a:moveTo>
                      <a:pt x="0" y="549"/>
                    </a:moveTo>
                    <a:lnTo>
                      <a:pt x="2299" y="0"/>
                    </a:lnTo>
                    <a:lnTo>
                      <a:pt x="2309" y="38"/>
                    </a:lnTo>
                    <a:lnTo>
                      <a:pt x="10" y="588"/>
                    </a:lnTo>
                    <a:lnTo>
                      <a:pt x="0" y="549"/>
                    </a:lnTo>
                    <a:close/>
                  </a:path>
                </a:pathLst>
              </a:custGeom>
              <a:solidFill>
                <a:schemeClr val="folHlink"/>
              </a:solidFill>
              <a:ln w="9525">
                <a:solidFill>
                  <a:schemeClr val="tx1"/>
                </a:solidFill>
                <a:round/>
                <a:headEnd/>
                <a:tailEnd/>
              </a:ln>
            </p:spPr>
            <p:txBody>
              <a:bodyPr/>
              <a:lstStyle/>
              <a:p>
                <a:endParaRPr lang="en-US"/>
              </a:p>
            </p:txBody>
          </p:sp>
          <p:sp>
            <p:nvSpPr>
              <p:cNvPr id="85184" name="Freeform 18"/>
              <p:cNvSpPr>
                <a:spLocks/>
              </p:cNvSpPr>
              <p:nvPr/>
            </p:nvSpPr>
            <p:spPr bwMode="black">
              <a:xfrm>
                <a:off x="2408" y="2822"/>
                <a:ext cx="66" cy="48"/>
              </a:xfrm>
              <a:custGeom>
                <a:avLst/>
                <a:gdLst>
                  <a:gd name="T0" fmla="*/ 0 w 200"/>
                  <a:gd name="T1" fmla="*/ 0 h 145"/>
                  <a:gd name="T2" fmla="*/ 0 w 200"/>
                  <a:gd name="T3" fmla="*/ 0 h 145"/>
                  <a:gd name="T4" fmla="*/ 0 w 200"/>
                  <a:gd name="T5" fmla="*/ 0 h 145"/>
                  <a:gd name="T6" fmla="*/ 0 w 200"/>
                  <a:gd name="T7" fmla="*/ 0 h 145"/>
                  <a:gd name="T8" fmla="*/ 0 w 200"/>
                  <a:gd name="T9" fmla="*/ 0 h 145"/>
                  <a:gd name="T10" fmla="*/ 0 60000 65536"/>
                  <a:gd name="T11" fmla="*/ 0 60000 65536"/>
                  <a:gd name="T12" fmla="*/ 0 60000 65536"/>
                  <a:gd name="T13" fmla="*/ 0 60000 65536"/>
                  <a:gd name="T14" fmla="*/ 0 60000 65536"/>
                  <a:gd name="T15" fmla="*/ 0 w 200"/>
                  <a:gd name="T16" fmla="*/ 0 h 145"/>
                  <a:gd name="T17" fmla="*/ 200 w 200"/>
                  <a:gd name="T18" fmla="*/ 145 h 145"/>
                </a:gdLst>
                <a:ahLst/>
                <a:cxnLst>
                  <a:cxn ang="T10">
                    <a:pos x="T0" y="T1"/>
                  </a:cxn>
                  <a:cxn ang="T11">
                    <a:pos x="T2" y="T3"/>
                  </a:cxn>
                  <a:cxn ang="T12">
                    <a:pos x="T4" y="T5"/>
                  </a:cxn>
                  <a:cxn ang="T13">
                    <a:pos x="T6" y="T7"/>
                  </a:cxn>
                  <a:cxn ang="T14">
                    <a:pos x="T8" y="T9"/>
                  </a:cxn>
                </a:cxnLst>
                <a:rect l="T15" t="T16" r="T17" b="T18"/>
                <a:pathLst>
                  <a:path w="200" h="145">
                    <a:moveTo>
                      <a:pt x="179" y="145"/>
                    </a:moveTo>
                    <a:lnTo>
                      <a:pt x="0" y="33"/>
                    </a:lnTo>
                    <a:lnTo>
                      <a:pt x="21" y="0"/>
                    </a:lnTo>
                    <a:lnTo>
                      <a:pt x="200" y="112"/>
                    </a:lnTo>
                    <a:lnTo>
                      <a:pt x="179" y="145"/>
                    </a:lnTo>
                    <a:close/>
                  </a:path>
                </a:pathLst>
              </a:custGeom>
              <a:solidFill>
                <a:schemeClr val="folHlink"/>
              </a:solidFill>
              <a:ln w="9525">
                <a:solidFill>
                  <a:schemeClr val="tx1"/>
                </a:solidFill>
                <a:round/>
                <a:headEnd/>
                <a:tailEnd/>
              </a:ln>
            </p:spPr>
            <p:txBody>
              <a:bodyPr/>
              <a:lstStyle/>
              <a:p>
                <a:endParaRPr lang="en-US"/>
              </a:p>
            </p:txBody>
          </p:sp>
          <p:sp>
            <p:nvSpPr>
              <p:cNvPr id="85185" name="Freeform 19"/>
              <p:cNvSpPr>
                <a:spLocks/>
              </p:cNvSpPr>
              <p:nvPr/>
            </p:nvSpPr>
            <p:spPr bwMode="black">
              <a:xfrm>
                <a:off x="2469" y="2833"/>
                <a:ext cx="110" cy="38"/>
              </a:xfrm>
              <a:custGeom>
                <a:avLst/>
                <a:gdLst>
                  <a:gd name="T0" fmla="*/ 0 w 329"/>
                  <a:gd name="T1" fmla="*/ 0 h 115"/>
                  <a:gd name="T2" fmla="*/ 0 w 329"/>
                  <a:gd name="T3" fmla="*/ 0 h 115"/>
                  <a:gd name="T4" fmla="*/ 0 w 329"/>
                  <a:gd name="T5" fmla="*/ 0 h 115"/>
                  <a:gd name="T6" fmla="*/ 0 w 329"/>
                  <a:gd name="T7" fmla="*/ 0 h 115"/>
                  <a:gd name="T8" fmla="*/ 0 w 329"/>
                  <a:gd name="T9" fmla="*/ 0 h 115"/>
                  <a:gd name="T10" fmla="*/ 0 60000 65536"/>
                  <a:gd name="T11" fmla="*/ 0 60000 65536"/>
                  <a:gd name="T12" fmla="*/ 0 60000 65536"/>
                  <a:gd name="T13" fmla="*/ 0 60000 65536"/>
                  <a:gd name="T14" fmla="*/ 0 60000 65536"/>
                  <a:gd name="T15" fmla="*/ 0 w 329"/>
                  <a:gd name="T16" fmla="*/ 0 h 115"/>
                  <a:gd name="T17" fmla="*/ 329 w 329"/>
                  <a:gd name="T18" fmla="*/ 115 h 115"/>
                </a:gdLst>
                <a:ahLst/>
                <a:cxnLst>
                  <a:cxn ang="T10">
                    <a:pos x="T0" y="T1"/>
                  </a:cxn>
                  <a:cxn ang="T11">
                    <a:pos x="T2" y="T3"/>
                  </a:cxn>
                  <a:cxn ang="T12">
                    <a:pos x="T4" y="T5"/>
                  </a:cxn>
                  <a:cxn ang="T13">
                    <a:pos x="T6" y="T7"/>
                  </a:cxn>
                  <a:cxn ang="T14">
                    <a:pos x="T8" y="T9"/>
                  </a:cxn>
                </a:cxnLst>
                <a:rect l="T15" t="T16" r="T17" b="T18"/>
                <a:pathLst>
                  <a:path w="329" h="115">
                    <a:moveTo>
                      <a:pt x="0" y="76"/>
                    </a:moveTo>
                    <a:lnTo>
                      <a:pt x="319" y="0"/>
                    </a:lnTo>
                    <a:lnTo>
                      <a:pt x="329" y="39"/>
                    </a:lnTo>
                    <a:lnTo>
                      <a:pt x="9" y="115"/>
                    </a:lnTo>
                    <a:lnTo>
                      <a:pt x="0" y="76"/>
                    </a:lnTo>
                    <a:close/>
                  </a:path>
                </a:pathLst>
              </a:custGeom>
              <a:solidFill>
                <a:schemeClr val="folHlink"/>
              </a:solidFill>
              <a:ln w="9525">
                <a:solidFill>
                  <a:schemeClr val="tx1"/>
                </a:solidFill>
                <a:round/>
                <a:headEnd/>
                <a:tailEnd/>
              </a:ln>
            </p:spPr>
            <p:txBody>
              <a:bodyPr/>
              <a:lstStyle/>
              <a:p>
                <a:endParaRPr lang="en-US"/>
              </a:p>
            </p:txBody>
          </p:sp>
          <p:sp>
            <p:nvSpPr>
              <p:cNvPr id="85186" name="Freeform 20"/>
              <p:cNvSpPr>
                <a:spLocks/>
              </p:cNvSpPr>
              <p:nvPr/>
            </p:nvSpPr>
            <p:spPr bwMode="black">
              <a:xfrm>
                <a:off x="2269" y="2821"/>
                <a:ext cx="144" cy="46"/>
              </a:xfrm>
              <a:custGeom>
                <a:avLst/>
                <a:gdLst>
                  <a:gd name="T0" fmla="*/ 0 w 430"/>
                  <a:gd name="T1" fmla="*/ 0 h 139"/>
                  <a:gd name="T2" fmla="*/ 0 w 430"/>
                  <a:gd name="T3" fmla="*/ 0 h 139"/>
                  <a:gd name="T4" fmla="*/ 0 w 430"/>
                  <a:gd name="T5" fmla="*/ 0 h 139"/>
                  <a:gd name="T6" fmla="*/ 0 w 430"/>
                  <a:gd name="T7" fmla="*/ 0 h 139"/>
                  <a:gd name="T8" fmla="*/ 0 w 430"/>
                  <a:gd name="T9" fmla="*/ 0 h 139"/>
                  <a:gd name="T10" fmla="*/ 0 60000 65536"/>
                  <a:gd name="T11" fmla="*/ 0 60000 65536"/>
                  <a:gd name="T12" fmla="*/ 0 60000 65536"/>
                  <a:gd name="T13" fmla="*/ 0 60000 65536"/>
                  <a:gd name="T14" fmla="*/ 0 60000 65536"/>
                  <a:gd name="T15" fmla="*/ 0 w 430"/>
                  <a:gd name="T16" fmla="*/ 0 h 139"/>
                  <a:gd name="T17" fmla="*/ 430 w 430"/>
                  <a:gd name="T18" fmla="*/ 139 h 139"/>
                </a:gdLst>
                <a:ahLst/>
                <a:cxnLst>
                  <a:cxn ang="T10">
                    <a:pos x="T0" y="T1"/>
                  </a:cxn>
                  <a:cxn ang="T11">
                    <a:pos x="T2" y="T3"/>
                  </a:cxn>
                  <a:cxn ang="T12">
                    <a:pos x="T4" y="T5"/>
                  </a:cxn>
                  <a:cxn ang="T13">
                    <a:pos x="T6" y="T7"/>
                  </a:cxn>
                  <a:cxn ang="T14">
                    <a:pos x="T8" y="T9"/>
                  </a:cxn>
                </a:cxnLst>
                <a:rect l="T15" t="T16" r="T17" b="T18"/>
                <a:pathLst>
                  <a:path w="430" h="139">
                    <a:moveTo>
                      <a:pt x="0" y="100"/>
                    </a:moveTo>
                    <a:lnTo>
                      <a:pt x="421" y="0"/>
                    </a:lnTo>
                    <a:lnTo>
                      <a:pt x="430" y="39"/>
                    </a:lnTo>
                    <a:lnTo>
                      <a:pt x="10" y="139"/>
                    </a:lnTo>
                    <a:lnTo>
                      <a:pt x="0" y="100"/>
                    </a:lnTo>
                    <a:close/>
                  </a:path>
                </a:pathLst>
              </a:custGeom>
              <a:solidFill>
                <a:schemeClr val="folHlink"/>
              </a:solidFill>
              <a:ln w="9525">
                <a:solidFill>
                  <a:schemeClr val="tx1"/>
                </a:solidFill>
                <a:round/>
                <a:headEnd/>
                <a:tailEnd/>
              </a:ln>
            </p:spPr>
            <p:txBody>
              <a:bodyPr/>
              <a:lstStyle/>
              <a:p>
                <a:endParaRPr lang="en-US"/>
              </a:p>
            </p:txBody>
          </p:sp>
          <p:sp>
            <p:nvSpPr>
              <p:cNvPr id="85187" name="Rectangle 21"/>
              <p:cNvSpPr>
                <a:spLocks noChangeArrowheads="1"/>
              </p:cNvSpPr>
              <p:nvPr/>
            </p:nvSpPr>
            <p:spPr bwMode="black">
              <a:xfrm>
                <a:off x="2405" y="2182"/>
                <a:ext cx="13" cy="646"/>
              </a:xfrm>
              <a:prstGeom prst="rect">
                <a:avLst/>
              </a:prstGeom>
              <a:solidFill>
                <a:schemeClr val="folHlink"/>
              </a:solidFill>
              <a:ln w="9525">
                <a:solidFill>
                  <a:schemeClr val="tx1"/>
                </a:solidFill>
                <a:miter lim="800000"/>
                <a:headEnd/>
                <a:tailEnd/>
              </a:ln>
            </p:spPr>
            <p:txBody>
              <a:bodyPr/>
              <a:lstStyle/>
              <a:p>
                <a:endParaRPr lang="en-US"/>
              </a:p>
            </p:txBody>
          </p:sp>
          <p:sp>
            <p:nvSpPr>
              <p:cNvPr id="85188" name="Rectangle 22"/>
              <p:cNvSpPr>
                <a:spLocks noChangeArrowheads="1"/>
              </p:cNvSpPr>
              <p:nvPr/>
            </p:nvSpPr>
            <p:spPr bwMode="black">
              <a:xfrm>
                <a:off x="2464" y="2219"/>
                <a:ext cx="13" cy="646"/>
              </a:xfrm>
              <a:prstGeom prst="rect">
                <a:avLst/>
              </a:prstGeom>
              <a:solidFill>
                <a:schemeClr val="folHlink"/>
              </a:solidFill>
              <a:ln w="9525">
                <a:solidFill>
                  <a:schemeClr val="tx1"/>
                </a:solidFill>
                <a:miter lim="800000"/>
                <a:headEnd/>
                <a:tailEnd/>
              </a:ln>
            </p:spPr>
            <p:txBody>
              <a:bodyPr/>
              <a:lstStyle/>
              <a:p>
                <a:endParaRPr lang="en-US"/>
              </a:p>
            </p:txBody>
          </p:sp>
          <p:sp>
            <p:nvSpPr>
              <p:cNvPr id="85189" name="Rectangle 23"/>
              <p:cNvSpPr>
                <a:spLocks noChangeArrowheads="1"/>
              </p:cNvSpPr>
              <p:nvPr/>
            </p:nvSpPr>
            <p:spPr bwMode="black">
              <a:xfrm>
                <a:off x="2571" y="2194"/>
                <a:ext cx="13" cy="646"/>
              </a:xfrm>
              <a:prstGeom prst="rect">
                <a:avLst/>
              </a:prstGeom>
              <a:solidFill>
                <a:schemeClr val="folHlink"/>
              </a:solidFill>
              <a:ln w="9525">
                <a:solidFill>
                  <a:schemeClr val="tx1"/>
                </a:solidFill>
                <a:miter lim="800000"/>
                <a:headEnd/>
                <a:tailEnd/>
              </a:ln>
            </p:spPr>
            <p:txBody>
              <a:bodyPr/>
              <a:lstStyle/>
              <a:p>
                <a:endParaRPr lang="en-US"/>
              </a:p>
            </p:txBody>
          </p:sp>
          <p:sp>
            <p:nvSpPr>
              <p:cNvPr id="85190" name="Freeform 24"/>
              <p:cNvSpPr>
                <a:spLocks/>
              </p:cNvSpPr>
              <p:nvPr/>
            </p:nvSpPr>
            <p:spPr bwMode="black">
              <a:xfrm>
                <a:off x="2269" y="1660"/>
                <a:ext cx="2301" cy="562"/>
              </a:xfrm>
              <a:custGeom>
                <a:avLst/>
                <a:gdLst>
                  <a:gd name="T0" fmla="*/ 0 w 6901"/>
                  <a:gd name="T1" fmla="*/ 0 h 1685"/>
                  <a:gd name="T2" fmla="*/ 0 w 6901"/>
                  <a:gd name="T3" fmla="*/ 0 h 1685"/>
                  <a:gd name="T4" fmla="*/ 0 w 6901"/>
                  <a:gd name="T5" fmla="*/ 0 h 1685"/>
                  <a:gd name="T6" fmla="*/ 0 w 6901"/>
                  <a:gd name="T7" fmla="*/ 0 h 1685"/>
                  <a:gd name="T8" fmla="*/ 0 w 6901"/>
                  <a:gd name="T9" fmla="*/ 0 h 1685"/>
                  <a:gd name="T10" fmla="*/ 0 60000 65536"/>
                  <a:gd name="T11" fmla="*/ 0 60000 65536"/>
                  <a:gd name="T12" fmla="*/ 0 60000 65536"/>
                  <a:gd name="T13" fmla="*/ 0 60000 65536"/>
                  <a:gd name="T14" fmla="*/ 0 60000 65536"/>
                  <a:gd name="T15" fmla="*/ 0 w 6901"/>
                  <a:gd name="T16" fmla="*/ 0 h 1685"/>
                  <a:gd name="T17" fmla="*/ 6901 w 6901"/>
                  <a:gd name="T18" fmla="*/ 1685 h 1685"/>
                </a:gdLst>
                <a:ahLst/>
                <a:cxnLst>
                  <a:cxn ang="T10">
                    <a:pos x="T0" y="T1"/>
                  </a:cxn>
                  <a:cxn ang="T11">
                    <a:pos x="T2" y="T3"/>
                  </a:cxn>
                  <a:cxn ang="T12">
                    <a:pos x="T4" y="T5"/>
                  </a:cxn>
                  <a:cxn ang="T13">
                    <a:pos x="T6" y="T7"/>
                  </a:cxn>
                  <a:cxn ang="T14">
                    <a:pos x="T8" y="T9"/>
                  </a:cxn>
                </a:cxnLst>
                <a:rect l="T15" t="T16" r="T17" b="T18"/>
                <a:pathLst>
                  <a:path w="6901" h="1685">
                    <a:moveTo>
                      <a:pt x="0" y="1647"/>
                    </a:moveTo>
                    <a:lnTo>
                      <a:pt x="6892" y="0"/>
                    </a:lnTo>
                    <a:lnTo>
                      <a:pt x="6901" y="39"/>
                    </a:lnTo>
                    <a:lnTo>
                      <a:pt x="10" y="1685"/>
                    </a:lnTo>
                    <a:lnTo>
                      <a:pt x="0" y="1647"/>
                    </a:lnTo>
                    <a:close/>
                  </a:path>
                </a:pathLst>
              </a:custGeom>
              <a:solidFill>
                <a:schemeClr val="folHlink"/>
              </a:solidFill>
              <a:ln w="9525">
                <a:solidFill>
                  <a:schemeClr val="tx1"/>
                </a:solidFill>
                <a:round/>
                <a:headEnd/>
                <a:tailEnd/>
              </a:ln>
            </p:spPr>
            <p:txBody>
              <a:bodyPr/>
              <a:lstStyle/>
              <a:p>
                <a:endParaRPr lang="en-US"/>
              </a:p>
            </p:txBody>
          </p:sp>
          <p:sp>
            <p:nvSpPr>
              <p:cNvPr id="85191" name="Freeform 25"/>
              <p:cNvSpPr>
                <a:spLocks/>
              </p:cNvSpPr>
              <p:nvPr/>
            </p:nvSpPr>
            <p:spPr bwMode="black">
              <a:xfrm>
                <a:off x="2209" y="1623"/>
                <a:ext cx="2301" cy="562"/>
              </a:xfrm>
              <a:custGeom>
                <a:avLst/>
                <a:gdLst>
                  <a:gd name="T0" fmla="*/ 0 w 6901"/>
                  <a:gd name="T1" fmla="*/ 0 h 1685"/>
                  <a:gd name="T2" fmla="*/ 0 w 6901"/>
                  <a:gd name="T3" fmla="*/ 0 h 1685"/>
                  <a:gd name="T4" fmla="*/ 0 w 6901"/>
                  <a:gd name="T5" fmla="*/ 0 h 1685"/>
                  <a:gd name="T6" fmla="*/ 0 w 6901"/>
                  <a:gd name="T7" fmla="*/ 0 h 1685"/>
                  <a:gd name="T8" fmla="*/ 0 w 6901"/>
                  <a:gd name="T9" fmla="*/ 0 h 1685"/>
                  <a:gd name="T10" fmla="*/ 0 60000 65536"/>
                  <a:gd name="T11" fmla="*/ 0 60000 65536"/>
                  <a:gd name="T12" fmla="*/ 0 60000 65536"/>
                  <a:gd name="T13" fmla="*/ 0 60000 65536"/>
                  <a:gd name="T14" fmla="*/ 0 60000 65536"/>
                  <a:gd name="T15" fmla="*/ 0 w 6901"/>
                  <a:gd name="T16" fmla="*/ 0 h 1685"/>
                  <a:gd name="T17" fmla="*/ 6901 w 6901"/>
                  <a:gd name="T18" fmla="*/ 1685 h 1685"/>
                </a:gdLst>
                <a:ahLst/>
                <a:cxnLst>
                  <a:cxn ang="T10">
                    <a:pos x="T0" y="T1"/>
                  </a:cxn>
                  <a:cxn ang="T11">
                    <a:pos x="T2" y="T3"/>
                  </a:cxn>
                  <a:cxn ang="T12">
                    <a:pos x="T4" y="T5"/>
                  </a:cxn>
                  <a:cxn ang="T13">
                    <a:pos x="T6" y="T7"/>
                  </a:cxn>
                  <a:cxn ang="T14">
                    <a:pos x="T8" y="T9"/>
                  </a:cxn>
                </a:cxnLst>
                <a:rect l="T15" t="T16" r="T17" b="T18"/>
                <a:pathLst>
                  <a:path w="6901" h="1685">
                    <a:moveTo>
                      <a:pt x="0" y="1646"/>
                    </a:moveTo>
                    <a:lnTo>
                      <a:pt x="6891" y="0"/>
                    </a:lnTo>
                    <a:lnTo>
                      <a:pt x="6901" y="38"/>
                    </a:lnTo>
                    <a:lnTo>
                      <a:pt x="10" y="1685"/>
                    </a:lnTo>
                    <a:lnTo>
                      <a:pt x="0" y="1646"/>
                    </a:lnTo>
                    <a:close/>
                  </a:path>
                </a:pathLst>
              </a:custGeom>
              <a:solidFill>
                <a:schemeClr val="folHlink"/>
              </a:solidFill>
              <a:ln w="9525">
                <a:solidFill>
                  <a:schemeClr val="tx1"/>
                </a:solidFill>
                <a:round/>
                <a:headEnd/>
                <a:tailEnd/>
              </a:ln>
            </p:spPr>
            <p:txBody>
              <a:bodyPr/>
              <a:lstStyle/>
              <a:p>
                <a:endParaRPr lang="en-US"/>
              </a:p>
            </p:txBody>
          </p:sp>
          <p:sp>
            <p:nvSpPr>
              <p:cNvPr id="85192" name="Rectangle 26"/>
              <p:cNvSpPr>
                <a:spLocks noChangeArrowheads="1"/>
              </p:cNvSpPr>
              <p:nvPr/>
            </p:nvSpPr>
            <p:spPr bwMode="black">
              <a:xfrm>
                <a:off x="3503" y="1972"/>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3" name="Rectangle 27"/>
              <p:cNvSpPr>
                <a:spLocks noChangeArrowheads="1"/>
              </p:cNvSpPr>
              <p:nvPr/>
            </p:nvSpPr>
            <p:spPr bwMode="black">
              <a:xfrm>
                <a:off x="3337" y="1960"/>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4" name="Rectangle 28"/>
              <p:cNvSpPr>
                <a:spLocks noChangeArrowheads="1"/>
              </p:cNvSpPr>
              <p:nvPr/>
            </p:nvSpPr>
            <p:spPr bwMode="black">
              <a:xfrm>
                <a:off x="3397" y="1997"/>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5" name="Freeform 29"/>
              <p:cNvSpPr>
                <a:spLocks/>
              </p:cNvSpPr>
              <p:nvPr/>
            </p:nvSpPr>
            <p:spPr bwMode="black">
              <a:xfrm>
                <a:off x="3508" y="2375"/>
                <a:ext cx="770" cy="196"/>
              </a:xfrm>
              <a:custGeom>
                <a:avLst/>
                <a:gdLst>
                  <a:gd name="T0" fmla="*/ 0 w 2310"/>
                  <a:gd name="T1" fmla="*/ 0 h 588"/>
                  <a:gd name="T2" fmla="*/ 0 w 2310"/>
                  <a:gd name="T3" fmla="*/ 0 h 588"/>
                  <a:gd name="T4" fmla="*/ 0 w 2310"/>
                  <a:gd name="T5" fmla="*/ 0 h 588"/>
                  <a:gd name="T6" fmla="*/ 0 w 2310"/>
                  <a:gd name="T7" fmla="*/ 0 h 588"/>
                  <a:gd name="T8" fmla="*/ 0 w 2310"/>
                  <a:gd name="T9" fmla="*/ 0 h 588"/>
                  <a:gd name="T10" fmla="*/ 0 60000 65536"/>
                  <a:gd name="T11" fmla="*/ 0 60000 65536"/>
                  <a:gd name="T12" fmla="*/ 0 60000 65536"/>
                  <a:gd name="T13" fmla="*/ 0 60000 65536"/>
                  <a:gd name="T14" fmla="*/ 0 60000 65536"/>
                  <a:gd name="T15" fmla="*/ 0 w 2310"/>
                  <a:gd name="T16" fmla="*/ 0 h 588"/>
                  <a:gd name="T17" fmla="*/ 2310 w 2310"/>
                  <a:gd name="T18" fmla="*/ 588 h 588"/>
                </a:gdLst>
                <a:ahLst/>
                <a:cxnLst>
                  <a:cxn ang="T10">
                    <a:pos x="T0" y="T1"/>
                  </a:cxn>
                  <a:cxn ang="T11">
                    <a:pos x="T2" y="T3"/>
                  </a:cxn>
                  <a:cxn ang="T12">
                    <a:pos x="T4" y="T5"/>
                  </a:cxn>
                  <a:cxn ang="T13">
                    <a:pos x="T6" y="T7"/>
                  </a:cxn>
                  <a:cxn ang="T14">
                    <a:pos x="T8" y="T9"/>
                  </a:cxn>
                </a:cxnLst>
                <a:rect l="T15" t="T16" r="T17" b="T18"/>
                <a:pathLst>
                  <a:path w="2310" h="588">
                    <a:moveTo>
                      <a:pt x="0" y="549"/>
                    </a:moveTo>
                    <a:lnTo>
                      <a:pt x="2300" y="0"/>
                    </a:lnTo>
                    <a:lnTo>
                      <a:pt x="2310" y="38"/>
                    </a:lnTo>
                    <a:lnTo>
                      <a:pt x="9" y="588"/>
                    </a:lnTo>
                    <a:lnTo>
                      <a:pt x="0" y="549"/>
                    </a:lnTo>
                    <a:close/>
                  </a:path>
                </a:pathLst>
              </a:custGeom>
              <a:solidFill>
                <a:schemeClr val="folHlink"/>
              </a:solidFill>
              <a:ln w="9525">
                <a:solidFill>
                  <a:schemeClr val="tx1"/>
                </a:solidFill>
                <a:round/>
                <a:headEnd/>
                <a:tailEnd/>
              </a:ln>
            </p:spPr>
            <p:txBody>
              <a:bodyPr/>
              <a:lstStyle/>
              <a:p>
                <a:endParaRPr lang="en-US"/>
              </a:p>
            </p:txBody>
          </p:sp>
          <p:sp>
            <p:nvSpPr>
              <p:cNvPr id="85196" name="Rectangle 30"/>
              <p:cNvSpPr>
                <a:spLocks noChangeArrowheads="1"/>
              </p:cNvSpPr>
              <p:nvPr/>
            </p:nvSpPr>
            <p:spPr bwMode="black">
              <a:xfrm>
                <a:off x="4330" y="1774"/>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7" name="Rectangle 31"/>
              <p:cNvSpPr>
                <a:spLocks noChangeArrowheads="1"/>
              </p:cNvSpPr>
              <p:nvPr/>
            </p:nvSpPr>
            <p:spPr bwMode="black">
              <a:xfrm>
                <a:off x="4270" y="1737"/>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8" name="Rectangle 32"/>
              <p:cNvSpPr>
                <a:spLocks noChangeArrowheads="1"/>
              </p:cNvSpPr>
              <p:nvPr/>
            </p:nvSpPr>
            <p:spPr bwMode="black">
              <a:xfrm>
                <a:off x="4436" y="1749"/>
                <a:ext cx="13" cy="645"/>
              </a:xfrm>
              <a:prstGeom prst="rect">
                <a:avLst/>
              </a:prstGeom>
              <a:solidFill>
                <a:schemeClr val="folHlink"/>
              </a:solidFill>
              <a:ln w="9525">
                <a:solidFill>
                  <a:schemeClr val="tx1"/>
                </a:solidFill>
                <a:miter lim="800000"/>
                <a:headEnd/>
                <a:tailEnd/>
              </a:ln>
            </p:spPr>
            <p:txBody>
              <a:bodyPr/>
              <a:lstStyle/>
              <a:p>
                <a:endParaRPr lang="en-US"/>
              </a:p>
            </p:txBody>
          </p:sp>
          <p:sp>
            <p:nvSpPr>
              <p:cNvPr id="85199" name="Freeform 33"/>
              <p:cNvSpPr>
                <a:spLocks/>
              </p:cNvSpPr>
              <p:nvPr/>
            </p:nvSpPr>
            <p:spPr bwMode="black">
              <a:xfrm>
                <a:off x="2433" y="2113"/>
                <a:ext cx="37" cy="18"/>
              </a:xfrm>
              <a:custGeom>
                <a:avLst/>
                <a:gdLst>
                  <a:gd name="T0" fmla="*/ 0 w 113"/>
                  <a:gd name="T1" fmla="*/ 0 h 55"/>
                  <a:gd name="T2" fmla="*/ 0 w 113"/>
                  <a:gd name="T3" fmla="*/ 0 h 55"/>
                  <a:gd name="T4" fmla="*/ 0 w 113"/>
                  <a:gd name="T5" fmla="*/ 0 h 55"/>
                  <a:gd name="T6" fmla="*/ 0 w 113"/>
                  <a:gd name="T7" fmla="*/ 0 h 55"/>
                  <a:gd name="T8" fmla="*/ 0 w 113"/>
                  <a:gd name="T9" fmla="*/ 0 h 55"/>
                  <a:gd name="T10" fmla="*/ 0 w 113"/>
                  <a:gd name="T11" fmla="*/ 0 h 55"/>
                  <a:gd name="T12" fmla="*/ 0 w 113"/>
                  <a:gd name="T13" fmla="*/ 0 h 55"/>
                  <a:gd name="T14" fmla="*/ 0 60000 65536"/>
                  <a:gd name="T15" fmla="*/ 0 60000 65536"/>
                  <a:gd name="T16" fmla="*/ 0 60000 65536"/>
                  <a:gd name="T17" fmla="*/ 0 60000 65536"/>
                  <a:gd name="T18" fmla="*/ 0 60000 65536"/>
                  <a:gd name="T19" fmla="*/ 0 60000 65536"/>
                  <a:gd name="T20" fmla="*/ 0 60000 65536"/>
                  <a:gd name="T21" fmla="*/ 0 w 113"/>
                  <a:gd name="T22" fmla="*/ 0 h 55"/>
                  <a:gd name="T23" fmla="*/ 113 w 1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5">
                    <a:moveTo>
                      <a:pt x="0" y="17"/>
                    </a:moveTo>
                    <a:lnTo>
                      <a:pt x="106" y="0"/>
                    </a:lnTo>
                    <a:lnTo>
                      <a:pt x="113" y="39"/>
                    </a:lnTo>
                    <a:lnTo>
                      <a:pt x="8" y="55"/>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200" name="Freeform 34"/>
              <p:cNvSpPr>
                <a:spLocks/>
              </p:cNvSpPr>
              <p:nvPr/>
            </p:nvSpPr>
            <p:spPr bwMode="black">
              <a:xfrm>
                <a:off x="2468" y="2107"/>
                <a:ext cx="37" cy="19"/>
              </a:xfrm>
              <a:custGeom>
                <a:avLst/>
                <a:gdLst>
                  <a:gd name="T0" fmla="*/ 0 w 112"/>
                  <a:gd name="T1" fmla="*/ 0 h 56"/>
                  <a:gd name="T2" fmla="*/ 0 w 112"/>
                  <a:gd name="T3" fmla="*/ 0 h 56"/>
                  <a:gd name="T4" fmla="*/ 0 w 112"/>
                  <a:gd name="T5" fmla="*/ 0 h 56"/>
                  <a:gd name="T6" fmla="*/ 0 w 112"/>
                  <a:gd name="T7" fmla="*/ 0 h 56"/>
                  <a:gd name="T8" fmla="*/ 0 w 112"/>
                  <a:gd name="T9" fmla="*/ 0 h 56"/>
                  <a:gd name="T10" fmla="*/ 0 60000 65536"/>
                  <a:gd name="T11" fmla="*/ 0 60000 65536"/>
                  <a:gd name="T12" fmla="*/ 0 60000 65536"/>
                  <a:gd name="T13" fmla="*/ 0 60000 65536"/>
                  <a:gd name="T14" fmla="*/ 0 60000 65536"/>
                  <a:gd name="T15" fmla="*/ 0 w 112"/>
                  <a:gd name="T16" fmla="*/ 0 h 56"/>
                  <a:gd name="T17" fmla="*/ 112 w 112"/>
                  <a:gd name="T18" fmla="*/ 56 h 56"/>
                </a:gdLst>
                <a:ahLst/>
                <a:cxnLst>
                  <a:cxn ang="T10">
                    <a:pos x="T0" y="T1"/>
                  </a:cxn>
                  <a:cxn ang="T11">
                    <a:pos x="T2" y="T3"/>
                  </a:cxn>
                  <a:cxn ang="T12">
                    <a:pos x="T4" y="T5"/>
                  </a:cxn>
                  <a:cxn ang="T13">
                    <a:pos x="T6" y="T7"/>
                  </a:cxn>
                  <a:cxn ang="T14">
                    <a:pos x="T8" y="T9"/>
                  </a:cxn>
                </a:cxnLst>
                <a:rect l="T15" t="T16" r="T17" b="T18"/>
                <a:pathLst>
                  <a:path w="112" h="56">
                    <a:moveTo>
                      <a:pt x="0" y="17"/>
                    </a:moveTo>
                    <a:lnTo>
                      <a:pt x="105" y="0"/>
                    </a:lnTo>
                    <a:lnTo>
                      <a:pt x="112" y="39"/>
                    </a:lnTo>
                    <a:lnTo>
                      <a:pt x="7" y="56"/>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201" name="Freeform 35"/>
              <p:cNvSpPr>
                <a:spLocks/>
              </p:cNvSpPr>
              <p:nvPr/>
            </p:nvSpPr>
            <p:spPr bwMode="black">
              <a:xfrm>
                <a:off x="2503" y="2104"/>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w 66"/>
                  <a:gd name="T11" fmla="*/ 0 h 48"/>
                  <a:gd name="T12" fmla="*/ 0 w 66"/>
                  <a:gd name="T13" fmla="*/ 0 h 48"/>
                  <a:gd name="T14" fmla="*/ 0 60000 65536"/>
                  <a:gd name="T15" fmla="*/ 0 60000 65536"/>
                  <a:gd name="T16" fmla="*/ 0 60000 65536"/>
                  <a:gd name="T17" fmla="*/ 0 60000 65536"/>
                  <a:gd name="T18" fmla="*/ 0 60000 65536"/>
                  <a:gd name="T19" fmla="*/ 0 60000 65536"/>
                  <a:gd name="T20" fmla="*/ 0 60000 65536"/>
                  <a:gd name="T21" fmla="*/ 0 w 66"/>
                  <a:gd name="T22" fmla="*/ 0 h 48"/>
                  <a:gd name="T23" fmla="*/ 66 w 6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8">
                    <a:moveTo>
                      <a:pt x="0" y="9"/>
                    </a:moveTo>
                    <a:lnTo>
                      <a:pt x="58" y="0"/>
                    </a:lnTo>
                    <a:lnTo>
                      <a:pt x="66" y="38"/>
                    </a:lnTo>
                    <a:lnTo>
                      <a:pt x="7"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202" name="Freeform 36"/>
              <p:cNvSpPr>
                <a:spLocks/>
              </p:cNvSpPr>
              <p:nvPr/>
            </p:nvSpPr>
            <p:spPr bwMode="black">
              <a:xfrm>
                <a:off x="2522" y="2101"/>
                <a:ext cx="23" cy="16"/>
              </a:xfrm>
              <a:custGeom>
                <a:avLst/>
                <a:gdLst>
                  <a:gd name="T0" fmla="*/ 0 w 67"/>
                  <a:gd name="T1" fmla="*/ 0 h 48"/>
                  <a:gd name="T2" fmla="*/ 0 w 67"/>
                  <a:gd name="T3" fmla="*/ 0 h 48"/>
                  <a:gd name="T4" fmla="*/ 0 w 67"/>
                  <a:gd name="T5" fmla="*/ 0 h 48"/>
                  <a:gd name="T6" fmla="*/ 0 w 67"/>
                  <a:gd name="T7" fmla="*/ 0 h 48"/>
                  <a:gd name="T8" fmla="*/ 0 w 67"/>
                  <a:gd name="T9" fmla="*/ 0 h 48"/>
                  <a:gd name="T10" fmla="*/ 0 60000 65536"/>
                  <a:gd name="T11" fmla="*/ 0 60000 65536"/>
                  <a:gd name="T12" fmla="*/ 0 60000 65536"/>
                  <a:gd name="T13" fmla="*/ 0 60000 65536"/>
                  <a:gd name="T14" fmla="*/ 0 60000 65536"/>
                  <a:gd name="T15" fmla="*/ 0 w 67"/>
                  <a:gd name="T16" fmla="*/ 0 h 48"/>
                  <a:gd name="T17" fmla="*/ 67 w 67"/>
                  <a:gd name="T18" fmla="*/ 48 h 48"/>
                </a:gdLst>
                <a:ahLst/>
                <a:cxnLst>
                  <a:cxn ang="T10">
                    <a:pos x="T0" y="T1"/>
                  </a:cxn>
                  <a:cxn ang="T11">
                    <a:pos x="T2" y="T3"/>
                  </a:cxn>
                  <a:cxn ang="T12">
                    <a:pos x="T4" y="T5"/>
                  </a:cxn>
                  <a:cxn ang="T13">
                    <a:pos x="T6" y="T7"/>
                  </a:cxn>
                  <a:cxn ang="T14">
                    <a:pos x="T8" y="T9"/>
                  </a:cxn>
                </a:cxnLst>
                <a:rect l="T15" t="T16" r="T17" b="T18"/>
                <a:pathLst>
                  <a:path w="67" h="48">
                    <a:moveTo>
                      <a:pt x="0" y="10"/>
                    </a:moveTo>
                    <a:lnTo>
                      <a:pt x="59" y="0"/>
                    </a:lnTo>
                    <a:lnTo>
                      <a:pt x="67" y="38"/>
                    </a:lnTo>
                    <a:lnTo>
                      <a:pt x="8"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03" name="Freeform 37"/>
              <p:cNvSpPr>
                <a:spLocks/>
              </p:cNvSpPr>
              <p:nvPr/>
            </p:nvSpPr>
            <p:spPr bwMode="black">
              <a:xfrm>
                <a:off x="2543" y="2094"/>
                <a:ext cx="45" cy="19"/>
              </a:xfrm>
              <a:custGeom>
                <a:avLst/>
                <a:gdLst>
                  <a:gd name="T0" fmla="*/ 0 w 136"/>
                  <a:gd name="T1" fmla="*/ 0 h 58"/>
                  <a:gd name="T2" fmla="*/ 0 w 136"/>
                  <a:gd name="T3" fmla="*/ 0 h 58"/>
                  <a:gd name="T4" fmla="*/ 0 w 136"/>
                  <a:gd name="T5" fmla="*/ 0 h 58"/>
                  <a:gd name="T6" fmla="*/ 0 w 136"/>
                  <a:gd name="T7" fmla="*/ 0 h 58"/>
                  <a:gd name="T8" fmla="*/ 0 w 136"/>
                  <a:gd name="T9" fmla="*/ 0 h 58"/>
                  <a:gd name="T10" fmla="*/ 0 w 136"/>
                  <a:gd name="T11" fmla="*/ 0 h 58"/>
                  <a:gd name="T12" fmla="*/ 0 w 136"/>
                  <a:gd name="T13" fmla="*/ 0 h 58"/>
                  <a:gd name="T14" fmla="*/ 0 60000 65536"/>
                  <a:gd name="T15" fmla="*/ 0 60000 65536"/>
                  <a:gd name="T16" fmla="*/ 0 60000 65536"/>
                  <a:gd name="T17" fmla="*/ 0 60000 65536"/>
                  <a:gd name="T18" fmla="*/ 0 60000 65536"/>
                  <a:gd name="T19" fmla="*/ 0 60000 65536"/>
                  <a:gd name="T20" fmla="*/ 0 60000 65536"/>
                  <a:gd name="T21" fmla="*/ 0 w 136"/>
                  <a:gd name="T22" fmla="*/ 0 h 58"/>
                  <a:gd name="T23" fmla="*/ 136 w 136"/>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6" h="58">
                    <a:moveTo>
                      <a:pt x="0" y="20"/>
                    </a:moveTo>
                    <a:lnTo>
                      <a:pt x="130" y="0"/>
                    </a:lnTo>
                    <a:lnTo>
                      <a:pt x="129" y="0"/>
                    </a:lnTo>
                    <a:lnTo>
                      <a:pt x="136" y="38"/>
                    </a:lnTo>
                    <a:lnTo>
                      <a:pt x="135" y="38"/>
                    </a:lnTo>
                    <a:lnTo>
                      <a:pt x="4" y="58"/>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204" name="Freeform 38"/>
              <p:cNvSpPr>
                <a:spLocks/>
              </p:cNvSpPr>
              <p:nvPr/>
            </p:nvSpPr>
            <p:spPr bwMode="black">
              <a:xfrm>
                <a:off x="2586" y="2087"/>
                <a:ext cx="45"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60000 65536"/>
                  <a:gd name="T11" fmla="*/ 0 60000 65536"/>
                  <a:gd name="T12" fmla="*/ 0 60000 65536"/>
                  <a:gd name="T13" fmla="*/ 0 60000 65536"/>
                  <a:gd name="T14" fmla="*/ 0 60000 65536"/>
                  <a:gd name="T15" fmla="*/ 0 w 137"/>
                  <a:gd name="T16" fmla="*/ 0 h 60"/>
                  <a:gd name="T17" fmla="*/ 137 w 137"/>
                  <a:gd name="T18" fmla="*/ 60 h 60"/>
                </a:gdLst>
                <a:ahLst/>
                <a:cxnLst>
                  <a:cxn ang="T10">
                    <a:pos x="T0" y="T1"/>
                  </a:cxn>
                  <a:cxn ang="T11">
                    <a:pos x="T2" y="T3"/>
                  </a:cxn>
                  <a:cxn ang="T12">
                    <a:pos x="T4" y="T5"/>
                  </a:cxn>
                  <a:cxn ang="T13">
                    <a:pos x="T6" y="T7"/>
                  </a:cxn>
                  <a:cxn ang="T14">
                    <a:pos x="T8" y="T9"/>
                  </a:cxn>
                </a:cxnLst>
                <a:rect l="T15" t="T16" r="T17" b="T18"/>
                <a:pathLst>
                  <a:path w="137" h="60">
                    <a:moveTo>
                      <a:pt x="0" y="22"/>
                    </a:moveTo>
                    <a:lnTo>
                      <a:pt x="130" y="0"/>
                    </a:lnTo>
                    <a:lnTo>
                      <a:pt x="137" y="38"/>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205" name="Freeform 39"/>
              <p:cNvSpPr>
                <a:spLocks/>
              </p:cNvSpPr>
              <p:nvPr/>
            </p:nvSpPr>
            <p:spPr bwMode="black">
              <a:xfrm>
                <a:off x="2636" y="2084"/>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8"/>
                    </a:moveTo>
                    <a:lnTo>
                      <a:pt x="7" y="42"/>
                    </a:lnTo>
                    <a:lnTo>
                      <a:pt x="0" y="3"/>
                    </a:lnTo>
                    <a:lnTo>
                      <a:pt x="22"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206" name="Freeform 40"/>
              <p:cNvSpPr>
                <a:spLocks/>
              </p:cNvSpPr>
              <p:nvPr/>
            </p:nvSpPr>
            <p:spPr bwMode="black">
              <a:xfrm>
                <a:off x="2629" y="2085"/>
                <a:ext cx="10"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9"/>
                    </a:moveTo>
                    <a:lnTo>
                      <a:pt x="7" y="42"/>
                    </a:lnTo>
                    <a:lnTo>
                      <a:pt x="0" y="4"/>
                    </a:lnTo>
                    <a:lnTo>
                      <a:pt x="22" y="0"/>
                    </a:lnTo>
                    <a:lnTo>
                      <a:pt x="29" y="39"/>
                    </a:lnTo>
                    <a:close/>
                  </a:path>
                </a:pathLst>
              </a:custGeom>
              <a:solidFill>
                <a:schemeClr val="folHlink"/>
              </a:solidFill>
              <a:ln w="9525">
                <a:solidFill>
                  <a:schemeClr val="tx1"/>
                </a:solidFill>
                <a:round/>
                <a:headEnd/>
                <a:tailEnd/>
              </a:ln>
            </p:spPr>
            <p:txBody>
              <a:bodyPr/>
              <a:lstStyle/>
              <a:p>
                <a:endParaRPr lang="en-US"/>
              </a:p>
            </p:txBody>
          </p:sp>
          <p:sp>
            <p:nvSpPr>
              <p:cNvPr id="85207" name="Freeform 41"/>
              <p:cNvSpPr>
                <a:spLocks/>
              </p:cNvSpPr>
              <p:nvPr/>
            </p:nvSpPr>
            <p:spPr bwMode="black">
              <a:xfrm>
                <a:off x="2657" y="2082"/>
                <a:ext cx="13" cy="13"/>
              </a:xfrm>
              <a:custGeom>
                <a:avLst/>
                <a:gdLst>
                  <a:gd name="T0" fmla="*/ 0 w 41"/>
                  <a:gd name="T1" fmla="*/ 0 h 41"/>
                  <a:gd name="T2" fmla="*/ 0 w 41"/>
                  <a:gd name="T3" fmla="*/ 0 h 41"/>
                  <a:gd name="T4" fmla="*/ 0 w 41"/>
                  <a:gd name="T5" fmla="*/ 0 h 41"/>
                  <a:gd name="T6" fmla="*/ 0 w 41"/>
                  <a:gd name="T7" fmla="*/ 0 h 41"/>
                  <a:gd name="T8" fmla="*/ 0 w 41"/>
                  <a:gd name="T9" fmla="*/ 0 h 41"/>
                  <a:gd name="T10" fmla="*/ 0 w 41"/>
                  <a:gd name="T11" fmla="*/ 0 h 41"/>
                  <a:gd name="T12" fmla="*/ 0 w 41"/>
                  <a:gd name="T13" fmla="*/ 0 h 41"/>
                  <a:gd name="T14" fmla="*/ 0 60000 65536"/>
                  <a:gd name="T15" fmla="*/ 0 60000 65536"/>
                  <a:gd name="T16" fmla="*/ 0 60000 65536"/>
                  <a:gd name="T17" fmla="*/ 0 60000 65536"/>
                  <a:gd name="T18" fmla="*/ 0 60000 65536"/>
                  <a:gd name="T19" fmla="*/ 0 60000 65536"/>
                  <a:gd name="T20" fmla="*/ 0 60000 65536"/>
                  <a:gd name="T21" fmla="*/ 0 w 41"/>
                  <a:gd name="T22" fmla="*/ 0 h 41"/>
                  <a:gd name="T23" fmla="*/ 41 w 41"/>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1">
                    <a:moveTo>
                      <a:pt x="41" y="39"/>
                    </a:moveTo>
                    <a:lnTo>
                      <a:pt x="3" y="41"/>
                    </a:lnTo>
                    <a:lnTo>
                      <a:pt x="5" y="41"/>
                    </a:lnTo>
                    <a:lnTo>
                      <a:pt x="0" y="3"/>
                    </a:lnTo>
                    <a:lnTo>
                      <a:pt x="1" y="3"/>
                    </a:lnTo>
                    <a:lnTo>
                      <a:pt x="38" y="0"/>
                    </a:lnTo>
                    <a:lnTo>
                      <a:pt x="41" y="39"/>
                    </a:lnTo>
                    <a:close/>
                  </a:path>
                </a:pathLst>
              </a:custGeom>
              <a:solidFill>
                <a:schemeClr val="folHlink"/>
              </a:solidFill>
              <a:ln w="9525">
                <a:solidFill>
                  <a:schemeClr val="tx1"/>
                </a:solidFill>
                <a:round/>
                <a:headEnd/>
                <a:tailEnd/>
              </a:ln>
            </p:spPr>
            <p:txBody>
              <a:bodyPr/>
              <a:lstStyle/>
              <a:p>
                <a:endParaRPr lang="en-US"/>
              </a:p>
            </p:txBody>
          </p:sp>
          <p:sp>
            <p:nvSpPr>
              <p:cNvPr id="85208" name="Freeform 42"/>
              <p:cNvSpPr>
                <a:spLocks/>
              </p:cNvSpPr>
              <p:nvPr/>
            </p:nvSpPr>
            <p:spPr bwMode="black">
              <a:xfrm>
                <a:off x="2644" y="2083"/>
                <a:ext cx="14" cy="14"/>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42" y="38"/>
                    </a:moveTo>
                    <a:lnTo>
                      <a:pt x="4" y="43"/>
                    </a:lnTo>
                    <a:lnTo>
                      <a:pt x="0" y="5"/>
                    </a:lnTo>
                    <a:lnTo>
                      <a:pt x="37"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209" name="Freeform 43"/>
              <p:cNvSpPr>
                <a:spLocks/>
              </p:cNvSpPr>
              <p:nvPr/>
            </p:nvSpPr>
            <p:spPr bwMode="black">
              <a:xfrm>
                <a:off x="2669" y="2080"/>
                <a:ext cx="32" cy="15"/>
              </a:xfrm>
              <a:custGeom>
                <a:avLst/>
                <a:gdLst>
                  <a:gd name="T0" fmla="*/ 0 w 94"/>
                  <a:gd name="T1" fmla="*/ 0 h 43"/>
                  <a:gd name="T2" fmla="*/ 0 w 94"/>
                  <a:gd name="T3" fmla="*/ 0 h 43"/>
                  <a:gd name="T4" fmla="*/ 0 w 94"/>
                  <a:gd name="T5" fmla="*/ 0 h 43"/>
                  <a:gd name="T6" fmla="*/ 0 w 94"/>
                  <a:gd name="T7" fmla="*/ 0 h 43"/>
                  <a:gd name="T8" fmla="*/ 0 w 94"/>
                  <a:gd name="T9" fmla="*/ 0 h 43"/>
                  <a:gd name="T10" fmla="*/ 0 w 94"/>
                  <a:gd name="T11" fmla="*/ 0 h 43"/>
                  <a:gd name="T12" fmla="*/ 0 w 94"/>
                  <a:gd name="T13" fmla="*/ 0 h 43"/>
                  <a:gd name="T14" fmla="*/ 0 60000 65536"/>
                  <a:gd name="T15" fmla="*/ 0 60000 65536"/>
                  <a:gd name="T16" fmla="*/ 0 60000 65536"/>
                  <a:gd name="T17" fmla="*/ 0 60000 65536"/>
                  <a:gd name="T18" fmla="*/ 0 60000 65536"/>
                  <a:gd name="T19" fmla="*/ 0 60000 65536"/>
                  <a:gd name="T20" fmla="*/ 0 60000 65536"/>
                  <a:gd name="T21" fmla="*/ 0 w 94"/>
                  <a:gd name="T22" fmla="*/ 0 h 43"/>
                  <a:gd name="T23" fmla="*/ 94 w 94"/>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43">
                    <a:moveTo>
                      <a:pt x="0" y="4"/>
                    </a:moveTo>
                    <a:lnTo>
                      <a:pt x="92" y="0"/>
                    </a:lnTo>
                    <a:lnTo>
                      <a:pt x="94" y="38"/>
                    </a:lnTo>
                    <a:lnTo>
                      <a:pt x="3" y="43"/>
                    </a:lnTo>
                    <a:lnTo>
                      <a:pt x="0" y="4"/>
                    </a:lnTo>
                    <a:close/>
                  </a:path>
                </a:pathLst>
              </a:custGeom>
              <a:solidFill>
                <a:schemeClr val="folHlink"/>
              </a:solidFill>
              <a:ln w="9525">
                <a:solidFill>
                  <a:schemeClr val="tx1"/>
                </a:solidFill>
                <a:round/>
                <a:headEnd/>
                <a:tailEnd/>
              </a:ln>
            </p:spPr>
            <p:txBody>
              <a:bodyPr/>
              <a:lstStyle/>
              <a:p>
                <a:endParaRPr lang="en-US"/>
              </a:p>
            </p:txBody>
          </p:sp>
          <p:sp>
            <p:nvSpPr>
              <p:cNvPr id="85210" name="Freeform 44"/>
              <p:cNvSpPr>
                <a:spLocks/>
              </p:cNvSpPr>
              <p:nvPr/>
            </p:nvSpPr>
            <p:spPr bwMode="black">
              <a:xfrm>
                <a:off x="2700" y="2078"/>
                <a:ext cx="31" cy="15"/>
              </a:xfrm>
              <a:custGeom>
                <a:avLst/>
                <a:gdLst>
                  <a:gd name="T0" fmla="*/ 0 w 94"/>
                  <a:gd name="T1" fmla="*/ 0 h 44"/>
                  <a:gd name="T2" fmla="*/ 0 w 94"/>
                  <a:gd name="T3" fmla="*/ 0 h 44"/>
                  <a:gd name="T4" fmla="*/ 0 w 94"/>
                  <a:gd name="T5" fmla="*/ 0 h 44"/>
                  <a:gd name="T6" fmla="*/ 0 w 94"/>
                  <a:gd name="T7" fmla="*/ 0 h 44"/>
                  <a:gd name="T8" fmla="*/ 0 w 94"/>
                  <a:gd name="T9" fmla="*/ 0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0" y="6"/>
                    </a:moveTo>
                    <a:lnTo>
                      <a:pt x="92" y="0"/>
                    </a:lnTo>
                    <a:lnTo>
                      <a:pt x="94" y="38"/>
                    </a:lnTo>
                    <a:lnTo>
                      <a:pt x="2" y="44"/>
                    </a:lnTo>
                    <a:lnTo>
                      <a:pt x="0" y="6"/>
                    </a:lnTo>
                    <a:close/>
                  </a:path>
                </a:pathLst>
              </a:custGeom>
              <a:solidFill>
                <a:schemeClr val="folHlink"/>
              </a:solidFill>
              <a:ln w="9525">
                <a:solidFill>
                  <a:schemeClr val="tx1"/>
                </a:solidFill>
                <a:round/>
                <a:headEnd/>
                <a:tailEnd/>
              </a:ln>
            </p:spPr>
            <p:txBody>
              <a:bodyPr/>
              <a:lstStyle/>
              <a:p>
                <a:endParaRPr lang="en-US"/>
              </a:p>
            </p:txBody>
          </p:sp>
          <p:sp>
            <p:nvSpPr>
              <p:cNvPr id="85211" name="Freeform 45"/>
              <p:cNvSpPr>
                <a:spLocks/>
              </p:cNvSpPr>
              <p:nvPr/>
            </p:nvSpPr>
            <p:spPr bwMode="black">
              <a:xfrm>
                <a:off x="2730" y="2075"/>
                <a:ext cx="29" cy="16"/>
              </a:xfrm>
              <a:custGeom>
                <a:avLst/>
                <a:gdLst>
                  <a:gd name="T0" fmla="*/ 0 w 85"/>
                  <a:gd name="T1" fmla="*/ 0 h 47"/>
                  <a:gd name="T2" fmla="*/ 0 w 85"/>
                  <a:gd name="T3" fmla="*/ 0 h 47"/>
                  <a:gd name="T4" fmla="*/ 0 w 85"/>
                  <a:gd name="T5" fmla="*/ 0 h 47"/>
                  <a:gd name="T6" fmla="*/ 0 w 85"/>
                  <a:gd name="T7" fmla="*/ 0 h 47"/>
                  <a:gd name="T8" fmla="*/ 0 w 85"/>
                  <a:gd name="T9" fmla="*/ 0 h 47"/>
                  <a:gd name="T10" fmla="*/ 0 w 85"/>
                  <a:gd name="T11" fmla="*/ 0 h 47"/>
                  <a:gd name="T12" fmla="*/ 0 w 85"/>
                  <a:gd name="T13" fmla="*/ 0 h 47"/>
                  <a:gd name="T14" fmla="*/ 0 60000 65536"/>
                  <a:gd name="T15" fmla="*/ 0 60000 65536"/>
                  <a:gd name="T16" fmla="*/ 0 60000 65536"/>
                  <a:gd name="T17" fmla="*/ 0 60000 65536"/>
                  <a:gd name="T18" fmla="*/ 0 60000 65536"/>
                  <a:gd name="T19" fmla="*/ 0 60000 65536"/>
                  <a:gd name="T20" fmla="*/ 0 60000 65536"/>
                  <a:gd name="T21" fmla="*/ 0 w 85"/>
                  <a:gd name="T22" fmla="*/ 0 h 47"/>
                  <a:gd name="T23" fmla="*/ 85 w 8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47">
                    <a:moveTo>
                      <a:pt x="0" y="9"/>
                    </a:moveTo>
                    <a:lnTo>
                      <a:pt x="80" y="0"/>
                    </a:lnTo>
                    <a:lnTo>
                      <a:pt x="85" y="39"/>
                    </a:lnTo>
                    <a:lnTo>
                      <a:pt x="5" y="47"/>
                    </a:lnTo>
                    <a:lnTo>
                      <a:pt x="0" y="9"/>
                    </a:lnTo>
                    <a:close/>
                  </a:path>
                </a:pathLst>
              </a:custGeom>
              <a:solidFill>
                <a:schemeClr val="folHlink"/>
              </a:solidFill>
              <a:ln w="9525">
                <a:solidFill>
                  <a:schemeClr val="tx1"/>
                </a:solidFill>
                <a:round/>
                <a:headEnd/>
                <a:tailEnd/>
              </a:ln>
            </p:spPr>
            <p:txBody>
              <a:bodyPr/>
              <a:lstStyle/>
              <a:p>
                <a:endParaRPr lang="en-US"/>
              </a:p>
            </p:txBody>
          </p:sp>
          <p:sp>
            <p:nvSpPr>
              <p:cNvPr id="85212" name="Freeform 46"/>
              <p:cNvSpPr>
                <a:spLocks/>
              </p:cNvSpPr>
              <p:nvPr/>
            </p:nvSpPr>
            <p:spPr bwMode="black">
              <a:xfrm>
                <a:off x="2757" y="2073"/>
                <a:ext cx="29" cy="15"/>
              </a:xfrm>
              <a:custGeom>
                <a:avLst/>
                <a:gdLst>
                  <a:gd name="T0" fmla="*/ 0 w 86"/>
                  <a:gd name="T1" fmla="*/ 0 h 47"/>
                  <a:gd name="T2" fmla="*/ 0 w 86"/>
                  <a:gd name="T3" fmla="*/ 0 h 47"/>
                  <a:gd name="T4" fmla="*/ 0 w 86"/>
                  <a:gd name="T5" fmla="*/ 0 h 47"/>
                  <a:gd name="T6" fmla="*/ 0 w 86"/>
                  <a:gd name="T7" fmla="*/ 0 h 47"/>
                  <a:gd name="T8" fmla="*/ 0 w 86"/>
                  <a:gd name="T9" fmla="*/ 0 h 47"/>
                  <a:gd name="T10" fmla="*/ 0 60000 65536"/>
                  <a:gd name="T11" fmla="*/ 0 60000 65536"/>
                  <a:gd name="T12" fmla="*/ 0 60000 65536"/>
                  <a:gd name="T13" fmla="*/ 0 60000 65536"/>
                  <a:gd name="T14" fmla="*/ 0 60000 65536"/>
                  <a:gd name="T15" fmla="*/ 0 w 86"/>
                  <a:gd name="T16" fmla="*/ 0 h 47"/>
                  <a:gd name="T17" fmla="*/ 86 w 86"/>
                  <a:gd name="T18" fmla="*/ 47 h 47"/>
                </a:gdLst>
                <a:ahLst/>
                <a:cxnLst>
                  <a:cxn ang="T10">
                    <a:pos x="T0" y="T1"/>
                  </a:cxn>
                  <a:cxn ang="T11">
                    <a:pos x="T2" y="T3"/>
                  </a:cxn>
                  <a:cxn ang="T12">
                    <a:pos x="T4" y="T5"/>
                  </a:cxn>
                  <a:cxn ang="T13">
                    <a:pos x="T6" y="T7"/>
                  </a:cxn>
                  <a:cxn ang="T14">
                    <a:pos x="T8" y="T9"/>
                  </a:cxn>
                </a:cxnLst>
                <a:rect l="T15" t="T16" r="T17" b="T18"/>
                <a:pathLst>
                  <a:path w="86" h="47">
                    <a:moveTo>
                      <a:pt x="0" y="8"/>
                    </a:moveTo>
                    <a:lnTo>
                      <a:pt x="81" y="0"/>
                    </a:lnTo>
                    <a:lnTo>
                      <a:pt x="86" y="38"/>
                    </a:lnTo>
                    <a:lnTo>
                      <a:pt x="5" y="47"/>
                    </a:lnTo>
                    <a:lnTo>
                      <a:pt x="0" y="8"/>
                    </a:lnTo>
                    <a:close/>
                  </a:path>
                </a:pathLst>
              </a:custGeom>
              <a:solidFill>
                <a:schemeClr val="folHlink"/>
              </a:solidFill>
              <a:ln w="9525">
                <a:solidFill>
                  <a:schemeClr val="tx1"/>
                </a:solidFill>
                <a:round/>
                <a:headEnd/>
                <a:tailEnd/>
              </a:ln>
            </p:spPr>
            <p:txBody>
              <a:bodyPr/>
              <a:lstStyle/>
              <a:p>
                <a:endParaRPr lang="en-US"/>
              </a:p>
            </p:txBody>
          </p:sp>
          <p:sp>
            <p:nvSpPr>
              <p:cNvPr id="85213" name="Freeform 47"/>
              <p:cNvSpPr>
                <a:spLocks/>
              </p:cNvSpPr>
              <p:nvPr/>
            </p:nvSpPr>
            <p:spPr bwMode="black">
              <a:xfrm>
                <a:off x="2784" y="2069"/>
                <a:ext cx="30" cy="16"/>
              </a:xfrm>
              <a:custGeom>
                <a:avLst/>
                <a:gdLst>
                  <a:gd name="T0" fmla="*/ 0 w 89"/>
                  <a:gd name="T1" fmla="*/ 0 h 48"/>
                  <a:gd name="T2" fmla="*/ 0 w 89"/>
                  <a:gd name="T3" fmla="*/ 0 h 48"/>
                  <a:gd name="T4" fmla="*/ 0 w 89"/>
                  <a:gd name="T5" fmla="*/ 0 h 48"/>
                  <a:gd name="T6" fmla="*/ 0 w 89"/>
                  <a:gd name="T7" fmla="*/ 0 h 48"/>
                  <a:gd name="T8" fmla="*/ 0 w 89"/>
                  <a:gd name="T9" fmla="*/ 0 h 48"/>
                  <a:gd name="T10" fmla="*/ 0 w 89"/>
                  <a:gd name="T11" fmla="*/ 0 h 48"/>
                  <a:gd name="T12" fmla="*/ 0 w 89"/>
                  <a:gd name="T13" fmla="*/ 0 h 48"/>
                  <a:gd name="T14" fmla="*/ 0 60000 65536"/>
                  <a:gd name="T15" fmla="*/ 0 60000 65536"/>
                  <a:gd name="T16" fmla="*/ 0 60000 65536"/>
                  <a:gd name="T17" fmla="*/ 0 60000 65536"/>
                  <a:gd name="T18" fmla="*/ 0 60000 65536"/>
                  <a:gd name="T19" fmla="*/ 0 60000 65536"/>
                  <a:gd name="T20" fmla="*/ 0 60000 65536"/>
                  <a:gd name="T21" fmla="*/ 0 w 89"/>
                  <a:gd name="T22" fmla="*/ 0 h 48"/>
                  <a:gd name="T23" fmla="*/ 89 w 8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48">
                    <a:moveTo>
                      <a:pt x="0" y="10"/>
                    </a:moveTo>
                    <a:lnTo>
                      <a:pt x="84" y="0"/>
                    </a:lnTo>
                    <a:lnTo>
                      <a:pt x="89" y="39"/>
                    </a:lnTo>
                    <a:lnTo>
                      <a:pt x="5"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14" name="Freeform 48"/>
              <p:cNvSpPr>
                <a:spLocks/>
              </p:cNvSpPr>
              <p:nvPr/>
            </p:nvSpPr>
            <p:spPr bwMode="black">
              <a:xfrm>
                <a:off x="2812" y="2066"/>
                <a:ext cx="29" cy="16"/>
              </a:xfrm>
              <a:custGeom>
                <a:avLst/>
                <a:gdLst>
                  <a:gd name="T0" fmla="*/ 0 w 88"/>
                  <a:gd name="T1" fmla="*/ 0 h 50"/>
                  <a:gd name="T2" fmla="*/ 0 w 88"/>
                  <a:gd name="T3" fmla="*/ 0 h 50"/>
                  <a:gd name="T4" fmla="*/ 0 w 88"/>
                  <a:gd name="T5" fmla="*/ 0 h 50"/>
                  <a:gd name="T6" fmla="*/ 0 w 88"/>
                  <a:gd name="T7" fmla="*/ 0 h 50"/>
                  <a:gd name="T8" fmla="*/ 0 w 88"/>
                  <a:gd name="T9" fmla="*/ 0 h 50"/>
                  <a:gd name="T10" fmla="*/ 0 60000 65536"/>
                  <a:gd name="T11" fmla="*/ 0 60000 65536"/>
                  <a:gd name="T12" fmla="*/ 0 60000 65536"/>
                  <a:gd name="T13" fmla="*/ 0 60000 65536"/>
                  <a:gd name="T14" fmla="*/ 0 60000 65536"/>
                  <a:gd name="T15" fmla="*/ 0 w 88"/>
                  <a:gd name="T16" fmla="*/ 0 h 50"/>
                  <a:gd name="T17" fmla="*/ 88 w 88"/>
                  <a:gd name="T18" fmla="*/ 50 h 50"/>
                </a:gdLst>
                <a:ahLst/>
                <a:cxnLst>
                  <a:cxn ang="T10">
                    <a:pos x="T0" y="T1"/>
                  </a:cxn>
                  <a:cxn ang="T11">
                    <a:pos x="T2" y="T3"/>
                  </a:cxn>
                  <a:cxn ang="T12">
                    <a:pos x="T4" y="T5"/>
                  </a:cxn>
                  <a:cxn ang="T13">
                    <a:pos x="T6" y="T7"/>
                  </a:cxn>
                  <a:cxn ang="T14">
                    <a:pos x="T8" y="T9"/>
                  </a:cxn>
                </a:cxnLst>
                <a:rect l="T15" t="T16" r="T17" b="T18"/>
                <a:pathLst>
                  <a:path w="88" h="50">
                    <a:moveTo>
                      <a:pt x="0" y="11"/>
                    </a:moveTo>
                    <a:lnTo>
                      <a:pt x="83" y="0"/>
                    </a:lnTo>
                    <a:lnTo>
                      <a:pt x="88" y="39"/>
                    </a:lnTo>
                    <a:lnTo>
                      <a:pt x="5" y="50"/>
                    </a:lnTo>
                    <a:lnTo>
                      <a:pt x="0" y="11"/>
                    </a:lnTo>
                    <a:close/>
                  </a:path>
                </a:pathLst>
              </a:custGeom>
              <a:solidFill>
                <a:schemeClr val="folHlink"/>
              </a:solidFill>
              <a:ln w="9525">
                <a:solidFill>
                  <a:schemeClr val="tx1"/>
                </a:solidFill>
                <a:round/>
                <a:headEnd/>
                <a:tailEnd/>
              </a:ln>
            </p:spPr>
            <p:txBody>
              <a:bodyPr/>
              <a:lstStyle/>
              <a:p>
                <a:endParaRPr lang="en-US"/>
              </a:p>
            </p:txBody>
          </p:sp>
          <p:sp>
            <p:nvSpPr>
              <p:cNvPr id="85215" name="Freeform 49"/>
              <p:cNvSpPr>
                <a:spLocks/>
              </p:cNvSpPr>
              <p:nvPr/>
            </p:nvSpPr>
            <p:spPr bwMode="black">
              <a:xfrm>
                <a:off x="2840" y="2063"/>
                <a:ext cx="23" cy="16"/>
              </a:xfrm>
              <a:custGeom>
                <a:avLst/>
                <a:gdLst>
                  <a:gd name="T0" fmla="*/ 0 w 69"/>
                  <a:gd name="T1" fmla="*/ 0 h 48"/>
                  <a:gd name="T2" fmla="*/ 0 w 69"/>
                  <a:gd name="T3" fmla="*/ 0 h 48"/>
                  <a:gd name="T4" fmla="*/ 0 w 69"/>
                  <a:gd name="T5" fmla="*/ 0 h 48"/>
                  <a:gd name="T6" fmla="*/ 0 w 69"/>
                  <a:gd name="T7" fmla="*/ 0 h 48"/>
                  <a:gd name="T8" fmla="*/ 0 w 69"/>
                  <a:gd name="T9" fmla="*/ 0 h 48"/>
                  <a:gd name="T10" fmla="*/ 0 w 69"/>
                  <a:gd name="T11" fmla="*/ 0 h 48"/>
                  <a:gd name="T12" fmla="*/ 0 w 69"/>
                  <a:gd name="T13" fmla="*/ 0 h 48"/>
                  <a:gd name="T14" fmla="*/ 0 60000 65536"/>
                  <a:gd name="T15" fmla="*/ 0 60000 65536"/>
                  <a:gd name="T16" fmla="*/ 0 60000 65536"/>
                  <a:gd name="T17" fmla="*/ 0 60000 65536"/>
                  <a:gd name="T18" fmla="*/ 0 60000 65536"/>
                  <a:gd name="T19" fmla="*/ 0 60000 65536"/>
                  <a:gd name="T20" fmla="*/ 0 60000 65536"/>
                  <a:gd name="T21" fmla="*/ 0 w 69"/>
                  <a:gd name="T22" fmla="*/ 0 h 48"/>
                  <a:gd name="T23" fmla="*/ 69 w 6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8">
                    <a:moveTo>
                      <a:pt x="0" y="9"/>
                    </a:moveTo>
                    <a:lnTo>
                      <a:pt x="63" y="0"/>
                    </a:lnTo>
                    <a:lnTo>
                      <a:pt x="62" y="0"/>
                    </a:lnTo>
                    <a:lnTo>
                      <a:pt x="69" y="38"/>
                    </a:lnTo>
                    <a:lnTo>
                      <a:pt x="68" y="38"/>
                    </a:lnTo>
                    <a:lnTo>
                      <a:pt x="5"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216" name="Freeform 50"/>
              <p:cNvSpPr>
                <a:spLocks/>
              </p:cNvSpPr>
              <p:nvPr/>
            </p:nvSpPr>
            <p:spPr bwMode="black">
              <a:xfrm>
                <a:off x="2860" y="2059"/>
                <a:ext cx="24" cy="16"/>
              </a:xfrm>
              <a:custGeom>
                <a:avLst/>
                <a:gdLst>
                  <a:gd name="T0" fmla="*/ 0 w 70"/>
                  <a:gd name="T1" fmla="*/ 0 h 50"/>
                  <a:gd name="T2" fmla="*/ 0 w 70"/>
                  <a:gd name="T3" fmla="*/ 0 h 50"/>
                  <a:gd name="T4" fmla="*/ 0 w 70"/>
                  <a:gd name="T5" fmla="*/ 0 h 50"/>
                  <a:gd name="T6" fmla="*/ 0 w 70"/>
                  <a:gd name="T7" fmla="*/ 0 h 50"/>
                  <a:gd name="T8" fmla="*/ 0 w 70"/>
                  <a:gd name="T9" fmla="*/ 0 h 50"/>
                  <a:gd name="T10" fmla="*/ 0 w 70"/>
                  <a:gd name="T11" fmla="*/ 0 h 50"/>
                  <a:gd name="T12" fmla="*/ 0 w 70"/>
                  <a:gd name="T13" fmla="*/ 0 h 50"/>
                  <a:gd name="T14" fmla="*/ 0 60000 65536"/>
                  <a:gd name="T15" fmla="*/ 0 60000 65536"/>
                  <a:gd name="T16" fmla="*/ 0 60000 65536"/>
                  <a:gd name="T17" fmla="*/ 0 60000 65536"/>
                  <a:gd name="T18" fmla="*/ 0 60000 65536"/>
                  <a:gd name="T19" fmla="*/ 0 60000 65536"/>
                  <a:gd name="T20" fmla="*/ 0 60000 65536"/>
                  <a:gd name="T21" fmla="*/ 0 w 70"/>
                  <a:gd name="T22" fmla="*/ 0 h 50"/>
                  <a:gd name="T23" fmla="*/ 70 w 7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0">
                    <a:moveTo>
                      <a:pt x="0" y="12"/>
                    </a:moveTo>
                    <a:lnTo>
                      <a:pt x="63" y="0"/>
                    </a:lnTo>
                    <a:lnTo>
                      <a:pt x="70" y="38"/>
                    </a:lnTo>
                    <a:lnTo>
                      <a:pt x="7" y="50"/>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217" name="Freeform 51"/>
              <p:cNvSpPr>
                <a:spLocks/>
              </p:cNvSpPr>
              <p:nvPr/>
            </p:nvSpPr>
            <p:spPr bwMode="black">
              <a:xfrm>
                <a:off x="2881" y="2054"/>
                <a:ext cx="23" cy="17"/>
              </a:xfrm>
              <a:custGeom>
                <a:avLst/>
                <a:gdLst>
                  <a:gd name="T0" fmla="*/ 0 w 69"/>
                  <a:gd name="T1" fmla="*/ 0 h 52"/>
                  <a:gd name="T2" fmla="*/ 0 w 69"/>
                  <a:gd name="T3" fmla="*/ 0 h 52"/>
                  <a:gd name="T4" fmla="*/ 0 w 69"/>
                  <a:gd name="T5" fmla="*/ 0 h 52"/>
                  <a:gd name="T6" fmla="*/ 0 w 69"/>
                  <a:gd name="T7" fmla="*/ 0 h 52"/>
                  <a:gd name="T8" fmla="*/ 0 w 69"/>
                  <a:gd name="T9" fmla="*/ 0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14"/>
                    </a:moveTo>
                    <a:lnTo>
                      <a:pt x="62" y="0"/>
                    </a:lnTo>
                    <a:lnTo>
                      <a:pt x="69" y="39"/>
                    </a:lnTo>
                    <a:lnTo>
                      <a:pt x="7" y="52"/>
                    </a:lnTo>
                    <a:lnTo>
                      <a:pt x="0" y="14"/>
                    </a:lnTo>
                    <a:close/>
                  </a:path>
                </a:pathLst>
              </a:custGeom>
              <a:solidFill>
                <a:schemeClr val="folHlink"/>
              </a:solidFill>
              <a:ln w="9525">
                <a:solidFill>
                  <a:schemeClr val="tx1"/>
                </a:solidFill>
                <a:round/>
                <a:headEnd/>
                <a:tailEnd/>
              </a:ln>
            </p:spPr>
            <p:txBody>
              <a:bodyPr/>
              <a:lstStyle/>
              <a:p>
                <a:endParaRPr lang="en-US"/>
              </a:p>
            </p:txBody>
          </p:sp>
          <p:sp>
            <p:nvSpPr>
              <p:cNvPr id="85218" name="Freeform 52"/>
              <p:cNvSpPr>
                <a:spLocks/>
              </p:cNvSpPr>
              <p:nvPr/>
            </p:nvSpPr>
            <p:spPr bwMode="black">
              <a:xfrm>
                <a:off x="2902" y="2048"/>
                <a:ext cx="28" cy="19"/>
              </a:xfrm>
              <a:custGeom>
                <a:avLst/>
                <a:gdLst>
                  <a:gd name="T0" fmla="*/ 0 w 85"/>
                  <a:gd name="T1" fmla="*/ 0 h 58"/>
                  <a:gd name="T2" fmla="*/ 0 w 85"/>
                  <a:gd name="T3" fmla="*/ 0 h 58"/>
                  <a:gd name="T4" fmla="*/ 0 w 85"/>
                  <a:gd name="T5" fmla="*/ 0 h 58"/>
                  <a:gd name="T6" fmla="*/ 0 w 85"/>
                  <a:gd name="T7" fmla="*/ 0 h 58"/>
                  <a:gd name="T8" fmla="*/ 0 w 85"/>
                  <a:gd name="T9" fmla="*/ 0 h 58"/>
                  <a:gd name="T10" fmla="*/ 0 w 85"/>
                  <a:gd name="T11" fmla="*/ 0 h 58"/>
                  <a:gd name="T12" fmla="*/ 0 w 85"/>
                  <a:gd name="T13" fmla="*/ 0 h 58"/>
                  <a:gd name="T14" fmla="*/ 0 60000 65536"/>
                  <a:gd name="T15" fmla="*/ 0 60000 65536"/>
                  <a:gd name="T16" fmla="*/ 0 60000 65536"/>
                  <a:gd name="T17" fmla="*/ 0 60000 65536"/>
                  <a:gd name="T18" fmla="*/ 0 60000 65536"/>
                  <a:gd name="T19" fmla="*/ 0 60000 65536"/>
                  <a:gd name="T20" fmla="*/ 0 60000 65536"/>
                  <a:gd name="T21" fmla="*/ 0 w 85"/>
                  <a:gd name="T22" fmla="*/ 0 h 58"/>
                  <a:gd name="T23" fmla="*/ 85 w 8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58">
                    <a:moveTo>
                      <a:pt x="0" y="19"/>
                    </a:moveTo>
                    <a:lnTo>
                      <a:pt x="74" y="0"/>
                    </a:lnTo>
                    <a:lnTo>
                      <a:pt x="73" y="0"/>
                    </a:lnTo>
                    <a:lnTo>
                      <a:pt x="85" y="39"/>
                    </a:lnTo>
                    <a:lnTo>
                      <a:pt x="84" y="39"/>
                    </a:lnTo>
                    <a:lnTo>
                      <a:pt x="10" y="58"/>
                    </a:lnTo>
                    <a:lnTo>
                      <a:pt x="0" y="19"/>
                    </a:lnTo>
                    <a:close/>
                  </a:path>
                </a:pathLst>
              </a:custGeom>
              <a:solidFill>
                <a:schemeClr val="folHlink"/>
              </a:solidFill>
              <a:ln w="9525">
                <a:solidFill>
                  <a:schemeClr val="tx1"/>
                </a:solidFill>
                <a:round/>
                <a:headEnd/>
                <a:tailEnd/>
              </a:ln>
            </p:spPr>
            <p:txBody>
              <a:bodyPr/>
              <a:lstStyle/>
              <a:p>
                <a:endParaRPr lang="en-US"/>
              </a:p>
            </p:txBody>
          </p:sp>
          <p:sp>
            <p:nvSpPr>
              <p:cNvPr id="85219" name="Freeform 53"/>
              <p:cNvSpPr>
                <a:spLocks/>
              </p:cNvSpPr>
              <p:nvPr/>
            </p:nvSpPr>
            <p:spPr bwMode="black">
              <a:xfrm>
                <a:off x="2926" y="2041"/>
                <a:ext cx="29" cy="20"/>
              </a:xfrm>
              <a:custGeom>
                <a:avLst/>
                <a:gdLst>
                  <a:gd name="T0" fmla="*/ 0 w 87"/>
                  <a:gd name="T1" fmla="*/ 0 h 60"/>
                  <a:gd name="T2" fmla="*/ 0 w 87"/>
                  <a:gd name="T3" fmla="*/ 0 h 60"/>
                  <a:gd name="T4" fmla="*/ 0 w 87"/>
                  <a:gd name="T5" fmla="*/ 0 h 60"/>
                  <a:gd name="T6" fmla="*/ 0 w 87"/>
                  <a:gd name="T7" fmla="*/ 0 h 60"/>
                  <a:gd name="T8" fmla="*/ 0 w 87"/>
                  <a:gd name="T9" fmla="*/ 0 h 60"/>
                  <a:gd name="T10" fmla="*/ 0 w 87"/>
                  <a:gd name="T11" fmla="*/ 0 h 60"/>
                  <a:gd name="T12" fmla="*/ 0 w 87"/>
                  <a:gd name="T13" fmla="*/ 0 h 60"/>
                  <a:gd name="T14" fmla="*/ 0 60000 65536"/>
                  <a:gd name="T15" fmla="*/ 0 60000 65536"/>
                  <a:gd name="T16" fmla="*/ 0 60000 65536"/>
                  <a:gd name="T17" fmla="*/ 0 60000 65536"/>
                  <a:gd name="T18" fmla="*/ 0 60000 65536"/>
                  <a:gd name="T19" fmla="*/ 0 60000 65536"/>
                  <a:gd name="T20" fmla="*/ 0 60000 65536"/>
                  <a:gd name="T21" fmla="*/ 0 w 87"/>
                  <a:gd name="T22" fmla="*/ 0 h 60"/>
                  <a:gd name="T23" fmla="*/ 87 w 8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0">
                    <a:moveTo>
                      <a:pt x="0" y="21"/>
                    </a:moveTo>
                    <a:lnTo>
                      <a:pt x="75" y="0"/>
                    </a:lnTo>
                    <a:lnTo>
                      <a:pt x="75" y="1"/>
                    </a:lnTo>
                    <a:lnTo>
                      <a:pt x="87" y="37"/>
                    </a:lnTo>
                    <a:lnTo>
                      <a:pt x="87" y="38"/>
                    </a:lnTo>
                    <a:lnTo>
                      <a:pt x="12" y="60"/>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220" name="Freeform 54"/>
              <p:cNvSpPr>
                <a:spLocks/>
              </p:cNvSpPr>
              <p:nvPr/>
            </p:nvSpPr>
            <p:spPr bwMode="black">
              <a:xfrm>
                <a:off x="2951" y="2033"/>
                <a:ext cx="28" cy="20"/>
              </a:xfrm>
              <a:custGeom>
                <a:avLst/>
                <a:gdLst>
                  <a:gd name="T0" fmla="*/ 0 w 85"/>
                  <a:gd name="T1" fmla="*/ 0 h 59"/>
                  <a:gd name="T2" fmla="*/ 0 w 85"/>
                  <a:gd name="T3" fmla="*/ 0 h 59"/>
                  <a:gd name="T4" fmla="*/ 0 w 85"/>
                  <a:gd name="T5" fmla="*/ 0 h 59"/>
                  <a:gd name="T6" fmla="*/ 0 w 85"/>
                  <a:gd name="T7" fmla="*/ 0 h 59"/>
                  <a:gd name="T8" fmla="*/ 0 w 85"/>
                  <a:gd name="T9" fmla="*/ 0 h 59"/>
                  <a:gd name="T10" fmla="*/ 0 60000 65536"/>
                  <a:gd name="T11" fmla="*/ 0 60000 65536"/>
                  <a:gd name="T12" fmla="*/ 0 60000 65536"/>
                  <a:gd name="T13" fmla="*/ 0 60000 65536"/>
                  <a:gd name="T14" fmla="*/ 0 60000 65536"/>
                  <a:gd name="T15" fmla="*/ 0 w 85"/>
                  <a:gd name="T16" fmla="*/ 0 h 59"/>
                  <a:gd name="T17" fmla="*/ 85 w 85"/>
                  <a:gd name="T18" fmla="*/ 59 h 59"/>
                </a:gdLst>
                <a:ahLst/>
                <a:cxnLst>
                  <a:cxn ang="T10">
                    <a:pos x="T0" y="T1"/>
                  </a:cxn>
                  <a:cxn ang="T11">
                    <a:pos x="T2" y="T3"/>
                  </a:cxn>
                  <a:cxn ang="T12">
                    <a:pos x="T4" y="T5"/>
                  </a:cxn>
                  <a:cxn ang="T13">
                    <a:pos x="T6" y="T7"/>
                  </a:cxn>
                  <a:cxn ang="T14">
                    <a:pos x="T8" y="T9"/>
                  </a:cxn>
                </a:cxnLst>
                <a:rect l="T15" t="T16" r="T17" b="T18"/>
                <a:pathLst>
                  <a:path w="85" h="59">
                    <a:moveTo>
                      <a:pt x="0" y="23"/>
                    </a:moveTo>
                    <a:lnTo>
                      <a:pt x="73" y="0"/>
                    </a:lnTo>
                    <a:lnTo>
                      <a:pt x="85" y="36"/>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221" name="Freeform 55"/>
              <p:cNvSpPr>
                <a:spLocks/>
              </p:cNvSpPr>
              <p:nvPr/>
            </p:nvSpPr>
            <p:spPr bwMode="black">
              <a:xfrm>
                <a:off x="2975" y="2024"/>
                <a:ext cx="30" cy="21"/>
              </a:xfrm>
              <a:custGeom>
                <a:avLst/>
                <a:gdLst>
                  <a:gd name="T0" fmla="*/ 0 w 88"/>
                  <a:gd name="T1" fmla="*/ 0 h 63"/>
                  <a:gd name="T2" fmla="*/ 0 w 88"/>
                  <a:gd name="T3" fmla="*/ 0 h 63"/>
                  <a:gd name="T4" fmla="*/ 0 w 88"/>
                  <a:gd name="T5" fmla="*/ 0 h 63"/>
                  <a:gd name="T6" fmla="*/ 0 w 88"/>
                  <a:gd name="T7" fmla="*/ 0 h 63"/>
                  <a:gd name="T8" fmla="*/ 0 w 88"/>
                  <a:gd name="T9" fmla="*/ 0 h 63"/>
                  <a:gd name="T10" fmla="*/ 0 w 88"/>
                  <a:gd name="T11" fmla="*/ 0 h 63"/>
                  <a:gd name="T12" fmla="*/ 0 w 88"/>
                  <a:gd name="T13" fmla="*/ 0 h 63"/>
                  <a:gd name="T14" fmla="*/ 0 60000 65536"/>
                  <a:gd name="T15" fmla="*/ 0 60000 65536"/>
                  <a:gd name="T16" fmla="*/ 0 60000 65536"/>
                  <a:gd name="T17" fmla="*/ 0 60000 65536"/>
                  <a:gd name="T18" fmla="*/ 0 60000 65536"/>
                  <a:gd name="T19" fmla="*/ 0 60000 65536"/>
                  <a:gd name="T20" fmla="*/ 0 60000 65536"/>
                  <a:gd name="T21" fmla="*/ 0 w 88"/>
                  <a:gd name="T22" fmla="*/ 0 h 63"/>
                  <a:gd name="T23" fmla="*/ 88 w 88"/>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63">
                    <a:moveTo>
                      <a:pt x="0" y="27"/>
                    </a:moveTo>
                    <a:lnTo>
                      <a:pt x="76" y="0"/>
                    </a:lnTo>
                    <a:lnTo>
                      <a:pt x="88" y="37"/>
                    </a:lnTo>
                    <a:lnTo>
                      <a:pt x="12" y="63"/>
                    </a:lnTo>
                    <a:lnTo>
                      <a:pt x="0" y="27"/>
                    </a:lnTo>
                    <a:close/>
                  </a:path>
                </a:pathLst>
              </a:custGeom>
              <a:solidFill>
                <a:schemeClr val="folHlink"/>
              </a:solidFill>
              <a:ln w="9525">
                <a:solidFill>
                  <a:schemeClr val="tx1"/>
                </a:solidFill>
                <a:round/>
                <a:headEnd/>
                <a:tailEnd/>
              </a:ln>
            </p:spPr>
            <p:txBody>
              <a:bodyPr/>
              <a:lstStyle/>
              <a:p>
                <a:endParaRPr lang="en-US"/>
              </a:p>
            </p:txBody>
          </p:sp>
          <p:sp>
            <p:nvSpPr>
              <p:cNvPr id="85222" name="Freeform 56"/>
              <p:cNvSpPr>
                <a:spLocks/>
              </p:cNvSpPr>
              <p:nvPr/>
            </p:nvSpPr>
            <p:spPr bwMode="black">
              <a:xfrm>
                <a:off x="3001" y="2015"/>
                <a:ext cx="29" cy="22"/>
              </a:xfrm>
              <a:custGeom>
                <a:avLst/>
                <a:gdLst>
                  <a:gd name="T0" fmla="*/ 0 w 89"/>
                  <a:gd name="T1" fmla="*/ 0 h 64"/>
                  <a:gd name="T2" fmla="*/ 0 w 89"/>
                  <a:gd name="T3" fmla="*/ 0 h 64"/>
                  <a:gd name="T4" fmla="*/ 0 w 89"/>
                  <a:gd name="T5" fmla="*/ 0 h 64"/>
                  <a:gd name="T6" fmla="*/ 0 w 89"/>
                  <a:gd name="T7" fmla="*/ 0 h 64"/>
                  <a:gd name="T8" fmla="*/ 0 w 89"/>
                  <a:gd name="T9" fmla="*/ 0 h 64"/>
                  <a:gd name="T10" fmla="*/ 0 60000 65536"/>
                  <a:gd name="T11" fmla="*/ 0 60000 65536"/>
                  <a:gd name="T12" fmla="*/ 0 60000 65536"/>
                  <a:gd name="T13" fmla="*/ 0 60000 65536"/>
                  <a:gd name="T14" fmla="*/ 0 60000 65536"/>
                  <a:gd name="T15" fmla="*/ 0 w 89"/>
                  <a:gd name="T16" fmla="*/ 0 h 64"/>
                  <a:gd name="T17" fmla="*/ 89 w 89"/>
                  <a:gd name="T18" fmla="*/ 64 h 64"/>
                </a:gdLst>
                <a:ahLst/>
                <a:cxnLst>
                  <a:cxn ang="T10">
                    <a:pos x="T0" y="T1"/>
                  </a:cxn>
                  <a:cxn ang="T11">
                    <a:pos x="T2" y="T3"/>
                  </a:cxn>
                  <a:cxn ang="T12">
                    <a:pos x="T4" y="T5"/>
                  </a:cxn>
                  <a:cxn ang="T13">
                    <a:pos x="T6" y="T7"/>
                  </a:cxn>
                  <a:cxn ang="T14">
                    <a:pos x="T8" y="T9"/>
                  </a:cxn>
                </a:cxnLst>
                <a:rect l="T15" t="T16" r="T17" b="T18"/>
                <a:pathLst>
                  <a:path w="89" h="64">
                    <a:moveTo>
                      <a:pt x="0" y="27"/>
                    </a:moveTo>
                    <a:lnTo>
                      <a:pt x="77" y="0"/>
                    </a:lnTo>
                    <a:lnTo>
                      <a:pt x="89" y="36"/>
                    </a:lnTo>
                    <a:lnTo>
                      <a:pt x="12" y="64"/>
                    </a:lnTo>
                    <a:lnTo>
                      <a:pt x="0" y="27"/>
                    </a:lnTo>
                    <a:close/>
                  </a:path>
                </a:pathLst>
              </a:custGeom>
              <a:solidFill>
                <a:schemeClr val="folHlink"/>
              </a:solidFill>
              <a:ln w="9525">
                <a:solidFill>
                  <a:schemeClr val="tx1"/>
                </a:solidFill>
                <a:round/>
                <a:headEnd/>
                <a:tailEnd/>
              </a:ln>
            </p:spPr>
            <p:txBody>
              <a:bodyPr/>
              <a:lstStyle/>
              <a:p>
                <a:endParaRPr lang="en-US"/>
              </a:p>
            </p:txBody>
          </p:sp>
          <p:sp>
            <p:nvSpPr>
              <p:cNvPr id="85223" name="Freeform 57"/>
              <p:cNvSpPr>
                <a:spLocks/>
              </p:cNvSpPr>
              <p:nvPr/>
            </p:nvSpPr>
            <p:spPr bwMode="black">
              <a:xfrm>
                <a:off x="3026" y="2005"/>
                <a:ext cx="31" cy="22"/>
              </a:xfrm>
              <a:custGeom>
                <a:avLst/>
                <a:gdLst>
                  <a:gd name="T0" fmla="*/ 0 w 94"/>
                  <a:gd name="T1" fmla="*/ 0 h 67"/>
                  <a:gd name="T2" fmla="*/ 0 w 94"/>
                  <a:gd name="T3" fmla="*/ 0 h 67"/>
                  <a:gd name="T4" fmla="*/ 0 w 94"/>
                  <a:gd name="T5" fmla="*/ 0 h 67"/>
                  <a:gd name="T6" fmla="*/ 0 w 94"/>
                  <a:gd name="T7" fmla="*/ 0 h 67"/>
                  <a:gd name="T8" fmla="*/ 0 w 94"/>
                  <a:gd name="T9" fmla="*/ 0 h 67"/>
                  <a:gd name="T10" fmla="*/ 0 w 94"/>
                  <a:gd name="T11" fmla="*/ 0 h 67"/>
                  <a:gd name="T12" fmla="*/ 0 w 94"/>
                  <a:gd name="T13" fmla="*/ 0 h 67"/>
                  <a:gd name="T14" fmla="*/ 0 60000 65536"/>
                  <a:gd name="T15" fmla="*/ 0 60000 65536"/>
                  <a:gd name="T16" fmla="*/ 0 60000 65536"/>
                  <a:gd name="T17" fmla="*/ 0 60000 65536"/>
                  <a:gd name="T18" fmla="*/ 0 60000 65536"/>
                  <a:gd name="T19" fmla="*/ 0 60000 65536"/>
                  <a:gd name="T20" fmla="*/ 0 60000 65536"/>
                  <a:gd name="T21" fmla="*/ 0 w 94"/>
                  <a:gd name="T22" fmla="*/ 0 h 67"/>
                  <a:gd name="T23" fmla="*/ 94 w 94"/>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67">
                    <a:moveTo>
                      <a:pt x="0" y="31"/>
                    </a:moveTo>
                    <a:lnTo>
                      <a:pt x="80" y="0"/>
                    </a:lnTo>
                    <a:lnTo>
                      <a:pt x="94" y="36"/>
                    </a:lnTo>
                    <a:lnTo>
                      <a:pt x="15" y="67"/>
                    </a:lnTo>
                    <a:lnTo>
                      <a:pt x="0" y="31"/>
                    </a:lnTo>
                    <a:close/>
                  </a:path>
                </a:pathLst>
              </a:custGeom>
              <a:solidFill>
                <a:schemeClr val="folHlink"/>
              </a:solidFill>
              <a:ln w="9525">
                <a:solidFill>
                  <a:schemeClr val="tx1"/>
                </a:solidFill>
                <a:round/>
                <a:headEnd/>
                <a:tailEnd/>
              </a:ln>
            </p:spPr>
            <p:txBody>
              <a:bodyPr/>
              <a:lstStyle/>
              <a:p>
                <a:endParaRPr lang="en-US"/>
              </a:p>
            </p:txBody>
          </p:sp>
          <p:sp>
            <p:nvSpPr>
              <p:cNvPr id="85224" name="Freeform 58"/>
              <p:cNvSpPr>
                <a:spLocks/>
              </p:cNvSpPr>
              <p:nvPr/>
            </p:nvSpPr>
            <p:spPr bwMode="black">
              <a:xfrm>
                <a:off x="3052" y="1994"/>
                <a:ext cx="31" cy="23"/>
              </a:xfrm>
              <a:custGeom>
                <a:avLst/>
                <a:gdLst>
                  <a:gd name="T0" fmla="*/ 0 w 93"/>
                  <a:gd name="T1" fmla="*/ 0 h 69"/>
                  <a:gd name="T2" fmla="*/ 0 w 93"/>
                  <a:gd name="T3" fmla="*/ 0 h 69"/>
                  <a:gd name="T4" fmla="*/ 0 w 93"/>
                  <a:gd name="T5" fmla="*/ 0 h 69"/>
                  <a:gd name="T6" fmla="*/ 0 w 93"/>
                  <a:gd name="T7" fmla="*/ 0 h 69"/>
                  <a:gd name="T8" fmla="*/ 0 w 93"/>
                  <a:gd name="T9" fmla="*/ 0 h 69"/>
                  <a:gd name="T10" fmla="*/ 0 60000 65536"/>
                  <a:gd name="T11" fmla="*/ 0 60000 65536"/>
                  <a:gd name="T12" fmla="*/ 0 60000 65536"/>
                  <a:gd name="T13" fmla="*/ 0 60000 65536"/>
                  <a:gd name="T14" fmla="*/ 0 60000 65536"/>
                  <a:gd name="T15" fmla="*/ 0 w 93"/>
                  <a:gd name="T16" fmla="*/ 0 h 69"/>
                  <a:gd name="T17" fmla="*/ 93 w 93"/>
                  <a:gd name="T18" fmla="*/ 69 h 69"/>
                </a:gdLst>
                <a:ahLst/>
                <a:cxnLst>
                  <a:cxn ang="T10">
                    <a:pos x="T0" y="T1"/>
                  </a:cxn>
                  <a:cxn ang="T11">
                    <a:pos x="T2" y="T3"/>
                  </a:cxn>
                  <a:cxn ang="T12">
                    <a:pos x="T4" y="T5"/>
                  </a:cxn>
                  <a:cxn ang="T13">
                    <a:pos x="T6" y="T7"/>
                  </a:cxn>
                  <a:cxn ang="T14">
                    <a:pos x="T8" y="T9"/>
                  </a:cxn>
                </a:cxnLst>
                <a:rect l="T15" t="T16" r="T17" b="T18"/>
                <a:pathLst>
                  <a:path w="93" h="69">
                    <a:moveTo>
                      <a:pt x="0" y="33"/>
                    </a:moveTo>
                    <a:lnTo>
                      <a:pt x="79" y="0"/>
                    </a:lnTo>
                    <a:lnTo>
                      <a:pt x="93" y="36"/>
                    </a:lnTo>
                    <a:lnTo>
                      <a:pt x="14" y="69"/>
                    </a:lnTo>
                    <a:lnTo>
                      <a:pt x="0" y="33"/>
                    </a:lnTo>
                    <a:close/>
                  </a:path>
                </a:pathLst>
              </a:custGeom>
              <a:solidFill>
                <a:schemeClr val="folHlink"/>
              </a:solidFill>
              <a:ln w="9525">
                <a:solidFill>
                  <a:schemeClr val="tx1"/>
                </a:solidFill>
                <a:round/>
                <a:headEnd/>
                <a:tailEnd/>
              </a:ln>
            </p:spPr>
            <p:txBody>
              <a:bodyPr/>
              <a:lstStyle/>
              <a:p>
                <a:endParaRPr lang="en-US"/>
              </a:p>
            </p:txBody>
          </p:sp>
          <p:sp>
            <p:nvSpPr>
              <p:cNvPr id="85225" name="Freeform 59"/>
              <p:cNvSpPr>
                <a:spLocks/>
              </p:cNvSpPr>
              <p:nvPr/>
            </p:nvSpPr>
            <p:spPr bwMode="black">
              <a:xfrm>
                <a:off x="3078" y="1989"/>
                <a:ext cx="17" cy="17"/>
              </a:xfrm>
              <a:custGeom>
                <a:avLst/>
                <a:gdLst>
                  <a:gd name="T0" fmla="*/ 0 w 50"/>
                  <a:gd name="T1" fmla="*/ 0 h 52"/>
                  <a:gd name="T2" fmla="*/ 0 w 50"/>
                  <a:gd name="T3" fmla="*/ 0 h 52"/>
                  <a:gd name="T4" fmla="*/ 0 w 50"/>
                  <a:gd name="T5" fmla="*/ 0 h 52"/>
                  <a:gd name="T6" fmla="*/ 0 w 50"/>
                  <a:gd name="T7" fmla="*/ 0 h 52"/>
                  <a:gd name="T8" fmla="*/ 0 w 50"/>
                  <a:gd name="T9" fmla="*/ 0 h 52"/>
                  <a:gd name="T10" fmla="*/ 0 w 50"/>
                  <a:gd name="T11" fmla="*/ 0 h 52"/>
                  <a:gd name="T12" fmla="*/ 0 w 50"/>
                  <a:gd name="T13" fmla="*/ 0 h 52"/>
                  <a:gd name="T14" fmla="*/ 0 60000 65536"/>
                  <a:gd name="T15" fmla="*/ 0 60000 65536"/>
                  <a:gd name="T16" fmla="*/ 0 60000 65536"/>
                  <a:gd name="T17" fmla="*/ 0 60000 65536"/>
                  <a:gd name="T18" fmla="*/ 0 60000 65536"/>
                  <a:gd name="T19" fmla="*/ 0 60000 65536"/>
                  <a:gd name="T20" fmla="*/ 0 60000 65536"/>
                  <a:gd name="T21" fmla="*/ 0 w 50"/>
                  <a:gd name="T22" fmla="*/ 0 h 52"/>
                  <a:gd name="T23" fmla="*/ 50 w 5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2">
                    <a:moveTo>
                      <a:pt x="0" y="16"/>
                    </a:moveTo>
                    <a:lnTo>
                      <a:pt x="33" y="0"/>
                    </a:lnTo>
                    <a:lnTo>
                      <a:pt x="50" y="37"/>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226" name="Freeform 60"/>
              <p:cNvSpPr>
                <a:spLocks/>
              </p:cNvSpPr>
              <p:nvPr/>
            </p:nvSpPr>
            <p:spPr bwMode="black">
              <a:xfrm>
                <a:off x="3089" y="1984"/>
                <a:ext cx="17" cy="17"/>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0" y="15"/>
                    </a:moveTo>
                    <a:lnTo>
                      <a:pt x="34" y="0"/>
                    </a:lnTo>
                    <a:lnTo>
                      <a:pt x="51" y="36"/>
                    </a:lnTo>
                    <a:lnTo>
                      <a:pt x="17" y="52"/>
                    </a:lnTo>
                    <a:lnTo>
                      <a:pt x="0" y="15"/>
                    </a:lnTo>
                    <a:close/>
                  </a:path>
                </a:pathLst>
              </a:custGeom>
              <a:solidFill>
                <a:schemeClr val="folHlink"/>
              </a:solidFill>
              <a:ln w="9525">
                <a:solidFill>
                  <a:schemeClr val="tx1"/>
                </a:solidFill>
                <a:round/>
                <a:headEnd/>
                <a:tailEnd/>
              </a:ln>
            </p:spPr>
            <p:txBody>
              <a:bodyPr/>
              <a:lstStyle/>
              <a:p>
                <a:endParaRPr lang="en-US"/>
              </a:p>
            </p:txBody>
          </p:sp>
          <p:sp>
            <p:nvSpPr>
              <p:cNvPr id="85227" name="Freeform 61"/>
              <p:cNvSpPr>
                <a:spLocks/>
              </p:cNvSpPr>
              <p:nvPr/>
            </p:nvSpPr>
            <p:spPr bwMode="black">
              <a:xfrm>
                <a:off x="3130" y="1955"/>
                <a:ext cx="36" cy="26"/>
              </a:xfrm>
              <a:custGeom>
                <a:avLst/>
                <a:gdLst>
                  <a:gd name="T0" fmla="*/ 0 w 107"/>
                  <a:gd name="T1" fmla="*/ 0 h 77"/>
                  <a:gd name="T2" fmla="*/ 0 w 107"/>
                  <a:gd name="T3" fmla="*/ 0 h 77"/>
                  <a:gd name="T4" fmla="*/ 0 w 107"/>
                  <a:gd name="T5" fmla="*/ 0 h 77"/>
                  <a:gd name="T6" fmla="*/ 0 w 107"/>
                  <a:gd name="T7" fmla="*/ 0 h 77"/>
                  <a:gd name="T8" fmla="*/ 0 w 107"/>
                  <a:gd name="T9" fmla="*/ 0 h 77"/>
                  <a:gd name="T10" fmla="*/ 0 w 107"/>
                  <a:gd name="T11" fmla="*/ 0 h 77"/>
                  <a:gd name="T12" fmla="*/ 0 w 107"/>
                  <a:gd name="T13" fmla="*/ 0 h 77"/>
                  <a:gd name="T14" fmla="*/ 0 60000 65536"/>
                  <a:gd name="T15" fmla="*/ 0 60000 65536"/>
                  <a:gd name="T16" fmla="*/ 0 60000 65536"/>
                  <a:gd name="T17" fmla="*/ 0 60000 65536"/>
                  <a:gd name="T18" fmla="*/ 0 60000 65536"/>
                  <a:gd name="T19" fmla="*/ 0 60000 65536"/>
                  <a:gd name="T20" fmla="*/ 0 60000 65536"/>
                  <a:gd name="T21" fmla="*/ 0 w 107"/>
                  <a:gd name="T22" fmla="*/ 0 h 77"/>
                  <a:gd name="T23" fmla="*/ 107 w 107"/>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77">
                    <a:moveTo>
                      <a:pt x="107" y="34"/>
                    </a:moveTo>
                    <a:lnTo>
                      <a:pt x="17" y="77"/>
                    </a:lnTo>
                    <a:lnTo>
                      <a:pt x="0" y="44"/>
                    </a:lnTo>
                    <a:lnTo>
                      <a:pt x="90" y="0"/>
                    </a:lnTo>
                    <a:lnTo>
                      <a:pt x="107" y="34"/>
                    </a:lnTo>
                    <a:close/>
                  </a:path>
                </a:pathLst>
              </a:custGeom>
              <a:solidFill>
                <a:schemeClr val="folHlink"/>
              </a:solidFill>
              <a:ln w="9525">
                <a:solidFill>
                  <a:schemeClr val="tx1"/>
                </a:solidFill>
                <a:round/>
                <a:headEnd/>
                <a:tailEnd/>
              </a:ln>
            </p:spPr>
            <p:txBody>
              <a:bodyPr/>
              <a:lstStyle/>
              <a:p>
                <a:endParaRPr lang="en-US"/>
              </a:p>
            </p:txBody>
          </p:sp>
          <p:sp>
            <p:nvSpPr>
              <p:cNvPr id="85228" name="Freeform 62"/>
              <p:cNvSpPr>
                <a:spLocks/>
              </p:cNvSpPr>
              <p:nvPr/>
            </p:nvSpPr>
            <p:spPr bwMode="black">
              <a:xfrm>
                <a:off x="3101" y="1970"/>
                <a:ext cx="35" cy="25"/>
              </a:xfrm>
              <a:custGeom>
                <a:avLst/>
                <a:gdLst>
                  <a:gd name="T0" fmla="*/ 0 w 106"/>
                  <a:gd name="T1" fmla="*/ 0 h 77"/>
                  <a:gd name="T2" fmla="*/ 0 w 106"/>
                  <a:gd name="T3" fmla="*/ 0 h 77"/>
                  <a:gd name="T4" fmla="*/ 0 w 106"/>
                  <a:gd name="T5" fmla="*/ 0 h 77"/>
                  <a:gd name="T6" fmla="*/ 0 w 106"/>
                  <a:gd name="T7" fmla="*/ 0 h 77"/>
                  <a:gd name="T8" fmla="*/ 0 w 106"/>
                  <a:gd name="T9" fmla="*/ 0 h 77"/>
                  <a:gd name="T10" fmla="*/ 0 60000 65536"/>
                  <a:gd name="T11" fmla="*/ 0 60000 65536"/>
                  <a:gd name="T12" fmla="*/ 0 60000 65536"/>
                  <a:gd name="T13" fmla="*/ 0 60000 65536"/>
                  <a:gd name="T14" fmla="*/ 0 60000 65536"/>
                  <a:gd name="T15" fmla="*/ 0 w 106"/>
                  <a:gd name="T16" fmla="*/ 0 h 77"/>
                  <a:gd name="T17" fmla="*/ 106 w 106"/>
                  <a:gd name="T18" fmla="*/ 77 h 77"/>
                </a:gdLst>
                <a:ahLst/>
                <a:cxnLst>
                  <a:cxn ang="T10">
                    <a:pos x="T0" y="T1"/>
                  </a:cxn>
                  <a:cxn ang="T11">
                    <a:pos x="T2" y="T3"/>
                  </a:cxn>
                  <a:cxn ang="T12">
                    <a:pos x="T4" y="T5"/>
                  </a:cxn>
                  <a:cxn ang="T13">
                    <a:pos x="T6" y="T7"/>
                  </a:cxn>
                  <a:cxn ang="T14">
                    <a:pos x="T8" y="T9"/>
                  </a:cxn>
                </a:cxnLst>
                <a:rect l="T15" t="T16" r="T17" b="T18"/>
                <a:pathLst>
                  <a:path w="106" h="77">
                    <a:moveTo>
                      <a:pt x="106" y="33"/>
                    </a:moveTo>
                    <a:lnTo>
                      <a:pt x="17" y="77"/>
                    </a:lnTo>
                    <a:lnTo>
                      <a:pt x="0" y="43"/>
                    </a:lnTo>
                    <a:lnTo>
                      <a:pt x="89" y="0"/>
                    </a:lnTo>
                    <a:lnTo>
                      <a:pt x="106" y="33"/>
                    </a:lnTo>
                    <a:close/>
                  </a:path>
                </a:pathLst>
              </a:custGeom>
              <a:solidFill>
                <a:schemeClr val="folHlink"/>
              </a:solidFill>
              <a:ln w="9525">
                <a:solidFill>
                  <a:schemeClr val="tx1"/>
                </a:solidFill>
                <a:round/>
                <a:headEnd/>
                <a:tailEnd/>
              </a:ln>
            </p:spPr>
            <p:txBody>
              <a:bodyPr/>
              <a:lstStyle/>
              <a:p>
                <a:endParaRPr lang="en-US"/>
              </a:p>
            </p:txBody>
          </p:sp>
          <p:sp>
            <p:nvSpPr>
              <p:cNvPr id="85229" name="Oval 63"/>
              <p:cNvSpPr>
                <a:spLocks noChangeArrowheads="1"/>
              </p:cNvSpPr>
              <p:nvPr/>
            </p:nvSpPr>
            <p:spPr bwMode="black">
              <a:xfrm>
                <a:off x="3210" y="1933"/>
                <a:ext cx="13" cy="13"/>
              </a:xfrm>
              <a:prstGeom prst="ellipse">
                <a:avLst/>
              </a:prstGeom>
              <a:solidFill>
                <a:schemeClr val="folHlink"/>
              </a:solidFill>
              <a:ln w="9525">
                <a:solidFill>
                  <a:schemeClr val="tx1"/>
                </a:solidFill>
                <a:round/>
                <a:headEnd/>
                <a:tailEnd/>
              </a:ln>
            </p:spPr>
            <p:txBody>
              <a:bodyPr/>
              <a:lstStyle/>
              <a:p>
                <a:endParaRPr lang="en-US"/>
              </a:p>
            </p:txBody>
          </p:sp>
          <p:sp>
            <p:nvSpPr>
              <p:cNvPr id="85230" name="Freeform 64"/>
              <p:cNvSpPr>
                <a:spLocks/>
              </p:cNvSpPr>
              <p:nvPr/>
            </p:nvSpPr>
            <p:spPr bwMode="black">
              <a:xfrm>
                <a:off x="3215" y="1927"/>
                <a:ext cx="22" cy="18"/>
              </a:xfrm>
              <a:custGeom>
                <a:avLst/>
                <a:gdLst>
                  <a:gd name="T0" fmla="*/ 0 w 68"/>
                  <a:gd name="T1" fmla="*/ 0 h 53"/>
                  <a:gd name="T2" fmla="*/ 0 w 68"/>
                  <a:gd name="T3" fmla="*/ 0 h 53"/>
                  <a:gd name="T4" fmla="*/ 0 w 68"/>
                  <a:gd name="T5" fmla="*/ 0 h 53"/>
                  <a:gd name="T6" fmla="*/ 0 w 68"/>
                  <a:gd name="T7" fmla="*/ 0 h 53"/>
                  <a:gd name="T8" fmla="*/ 0 w 68"/>
                  <a:gd name="T9" fmla="*/ 0 h 53"/>
                  <a:gd name="T10" fmla="*/ 0 60000 65536"/>
                  <a:gd name="T11" fmla="*/ 0 60000 65536"/>
                  <a:gd name="T12" fmla="*/ 0 60000 65536"/>
                  <a:gd name="T13" fmla="*/ 0 60000 65536"/>
                  <a:gd name="T14" fmla="*/ 0 60000 65536"/>
                  <a:gd name="T15" fmla="*/ 0 w 68"/>
                  <a:gd name="T16" fmla="*/ 0 h 53"/>
                  <a:gd name="T17" fmla="*/ 68 w 68"/>
                  <a:gd name="T18" fmla="*/ 53 h 53"/>
                </a:gdLst>
                <a:ahLst/>
                <a:cxnLst>
                  <a:cxn ang="T10">
                    <a:pos x="T0" y="T1"/>
                  </a:cxn>
                  <a:cxn ang="T11">
                    <a:pos x="T2" y="T3"/>
                  </a:cxn>
                  <a:cxn ang="T12">
                    <a:pos x="T4" y="T5"/>
                  </a:cxn>
                  <a:cxn ang="T13">
                    <a:pos x="T6" y="T7"/>
                  </a:cxn>
                  <a:cxn ang="T14">
                    <a:pos x="T8" y="T9"/>
                  </a:cxn>
                </a:cxnLst>
                <a:rect l="T15" t="T16" r="T17" b="T18"/>
                <a:pathLst>
                  <a:path w="68" h="53">
                    <a:moveTo>
                      <a:pt x="68" y="37"/>
                    </a:moveTo>
                    <a:lnTo>
                      <a:pt x="12" y="53"/>
                    </a:lnTo>
                    <a:lnTo>
                      <a:pt x="0" y="17"/>
                    </a:lnTo>
                    <a:lnTo>
                      <a:pt x="56" y="0"/>
                    </a:lnTo>
                    <a:lnTo>
                      <a:pt x="68" y="37"/>
                    </a:lnTo>
                    <a:close/>
                  </a:path>
                </a:pathLst>
              </a:custGeom>
              <a:solidFill>
                <a:schemeClr val="folHlink"/>
              </a:solidFill>
              <a:ln w="9525">
                <a:solidFill>
                  <a:schemeClr val="tx1"/>
                </a:solidFill>
                <a:round/>
                <a:headEnd/>
                <a:tailEnd/>
              </a:ln>
            </p:spPr>
            <p:txBody>
              <a:bodyPr/>
              <a:lstStyle/>
              <a:p>
                <a:endParaRPr lang="en-US"/>
              </a:p>
            </p:txBody>
          </p:sp>
          <p:sp>
            <p:nvSpPr>
              <p:cNvPr id="85231" name="Freeform 65"/>
              <p:cNvSpPr>
                <a:spLocks/>
              </p:cNvSpPr>
              <p:nvPr/>
            </p:nvSpPr>
            <p:spPr bwMode="black">
              <a:xfrm>
                <a:off x="3196" y="1933"/>
                <a:ext cx="23" cy="19"/>
              </a:xfrm>
              <a:custGeom>
                <a:avLst/>
                <a:gdLst>
                  <a:gd name="T0" fmla="*/ 0 w 69"/>
                  <a:gd name="T1" fmla="*/ 0 h 57"/>
                  <a:gd name="T2" fmla="*/ 0 w 69"/>
                  <a:gd name="T3" fmla="*/ 0 h 57"/>
                  <a:gd name="T4" fmla="*/ 0 w 69"/>
                  <a:gd name="T5" fmla="*/ 0 h 57"/>
                  <a:gd name="T6" fmla="*/ 0 w 69"/>
                  <a:gd name="T7" fmla="*/ 0 h 57"/>
                  <a:gd name="T8" fmla="*/ 0 w 69"/>
                  <a:gd name="T9" fmla="*/ 0 h 57"/>
                  <a:gd name="T10" fmla="*/ 0 w 69"/>
                  <a:gd name="T11" fmla="*/ 0 h 57"/>
                  <a:gd name="T12" fmla="*/ 0 w 69"/>
                  <a:gd name="T13" fmla="*/ 0 h 57"/>
                  <a:gd name="T14" fmla="*/ 0 60000 65536"/>
                  <a:gd name="T15" fmla="*/ 0 60000 65536"/>
                  <a:gd name="T16" fmla="*/ 0 60000 65536"/>
                  <a:gd name="T17" fmla="*/ 0 60000 65536"/>
                  <a:gd name="T18" fmla="*/ 0 60000 65536"/>
                  <a:gd name="T19" fmla="*/ 0 60000 65536"/>
                  <a:gd name="T20" fmla="*/ 0 60000 65536"/>
                  <a:gd name="T21" fmla="*/ 0 w 69"/>
                  <a:gd name="T22" fmla="*/ 0 h 57"/>
                  <a:gd name="T23" fmla="*/ 69 w 6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7">
                    <a:moveTo>
                      <a:pt x="69" y="36"/>
                    </a:moveTo>
                    <a:lnTo>
                      <a:pt x="14" y="57"/>
                    </a:lnTo>
                    <a:lnTo>
                      <a:pt x="0" y="21"/>
                    </a:lnTo>
                    <a:lnTo>
                      <a:pt x="54"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232" name="Freeform 66"/>
              <p:cNvSpPr>
                <a:spLocks/>
              </p:cNvSpPr>
              <p:nvPr/>
            </p:nvSpPr>
            <p:spPr bwMode="black">
              <a:xfrm>
                <a:off x="3178" y="1940"/>
                <a:ext cx="23" cy="19"/>
              </a:xfrm>
              <a:custGeom>
                <a:avLst/>
                <a:gdLst>
                  <a:gd name="T0" fmla="*/ 0 w 68"/>
                  <a:gd name="T1" fmla="*/ 0 h 57"/>
                  <a:gd name="T2" fmla="*/ 0 w 68"/>
                  <a:gd name="T3" fmla="*/ 0 h 57"/>
                  <a:gd name="T4" fmla="*/ 0 w 68"/>
                  <a:gd name="T5" fmla="*/ 0 h 57"/>
                  <a:gd name="T6" fmla="*/ 0 w 68"/>
                  <a:gd name="T7" fmla="*/ 0 h 57"/>
                  <a:gd name="T8" fmla="*/ 0 w 68"/>
                  <a:gd name="T9" fmla="*/ 0 h 57"/>
                  <a:gd name="T10" fmla="*/ 0 w 68"/>
                  <a:gd name="T11" fmla="*/ 0 h 57"/>
                  <a:gd name="T12" fmla="*/ 0 w 68"/>
                  <a:gd name="T13" fmla="*/ 0 h 57"/>
                  <a:gd name="T14" fmla="*/ 0 60000 65536"/>
                  <a:gd name="T15" fmla="*/ 0 60000 65536"/>
                  <a:gd name="T16" fmla="*/ 0 60000 65536"/>
                  <a:gd name="T17" fmla="*/ 0 60000 65536"/>
                  <a:gd name="T18" fmla="*/ 0 60000 65536"/>
                  <a:gd name="T19" fmla="*/ 0 60000 65536"/>
                  <a:gd name="T20" fmla="*/ 0 60000 65536"/>
                  <a:gd name="T21" fmla="*/ 0 w 68"/>
                  <a:gd name="T22" fmla="*/ 0 h 57"/>
                  <a:gd name="T23" fmla="*/ 68 w 68"/>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7">
                    <a:moveTo>
                      <a:pt x="68" y="36"/>
                    </a:moveTo>
                    <a:lnTo>
                      <a:pt x="14" y="57"/>
                    </a:lnTo>
                    <a:lnTo>
                      <a:pt x="0" y="21"/>
                    </a:lnTo>
                    <a:lnTo>
                      <a:pt x="54"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233" name="Freeform 67"/>
              <p:cNvSpPr>
                <a:spLocks/>
              </p:cNvSpPr>
              <p:nvPr/>
            </p:nvSpPr>
            <p:spPr bwMode="black">
              <a:xfrm>
                <a:off x="3161" y="1947"/>
                <a:ext cx="22" cy="20"/>
              </a:xfrm>
              <a:custGeom>
                <a:avLst/>
                <a:gdLst>
                  <a:gd name="T0" fmla="*/ 0 w 67"/>
                  <a:gd name="T1" fmla="*/ 0 h 59"/>
                  <a:gd name="T2" fmla="*/ 0 w 67"/>
                  <a:gd name="T3" fmla="*/ 0 h 59"/>
                  <a:gd name="T4" fmla="*/ 0 w 67"/>
                  <a:gd name="T5" fmla="*/ 0 h 59"/>
                  <a:gd name="T6" fmla="*/ 0 w 67"/>
                  <a:gd name="T7" fmla="*/ 0 h 59"/>
                  <a:gd name="T8" fmla="*/ 0 w 67"/>
                  <a:gd name="T9" fmla="*/ 0 h 59"/>
                  <a:gd name="T10" fmla="*/ 0 60000 65536"/>
                  <a:gd name="T11" fmla="*/ 0 60000 65536"/>
                  <a:gd name="T12" fmla="*/ 0 60000 65536"/>
                  <a:gd name="T13" fmla="*/ 0 60000 65536"/>
                  <a:gd name="T14" fmla="*/ 0 60000 65536"/>
                  <a:gd name="T15" fmla="*/ 0 w 67"/>
                  <a:gd name="T16" fmla="*/ 0 h 59"/>
                  <a:gd name="T17" fmla="*/ 67 w 67"/>
                  <a:gd name="T18" fmla="*/ 59 h 59"/>
                </a:gdLst>
                <a:ahLst/>
                <a:cxnLst>
                  <a:cxn ang="T10">
                    <a:pos x="T0" y="T1"/>
                  </a:cxn>
                  <a:cxn ang="T11">
                    <a:pos x="T2" y="T3"/>
                  </a:cxn>
                  <a:cxn ang="T12">
                    <a:pos x="T4" y="T5"/>
                  </a:cxn>
                  <a:cxn ang="T13">
                    <a:pos x="T6" y="T7"/>
                  </a:cxn>
                  <a:cxn ang="T14">
                    <a:pos x="T8" y="T9"/>
                  </a:cxn>
                </a:cxnLst>
                <a:rect l="T15" t="T16" r="T17" b="T18"/>
                <a:pathLst>
                  <a:path w="67" h="59">
                    <a:moveTo>
                      <a:pt x="67" y="36"/>
                    </a:moveTo>
                    <a:lnTo>
                      <a:pt x="15" y="59"/>
                    </a:lnTo>
                    <a:lnTo>
                      <a:pt x="0" y="23"/>
                    </a:lnTo>
                    <a:lnTo>
                      <a:pt x="53"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234" name="Freeform 68"/>
              <p:cNvSpPr>
                <a:spLocks/>
              </p:cNvSpPr>
              <p:nvPr/>
            </p:nvSpPr>
            <p:spPr bwMode="black">
              <a:xfrm>
                <a:off x="3314" y="1901"/>
                <a:ext cx="30" cy="19"/>
              </a:xfrm>
              <a:custGeom>
                <a:avLst/>
                <a:gdLst>
                  <a:gd name="T0" fmla="*/ 0 w 89"/>
                  <a:gd name="T1" fmla="*/ 0 h 56"/>
                  <a:gd name="T2" fmla="*/ 0 w 89"/>
                  <a:gd name="T3" fmla="*/ 0 h 56"/>
                  <a:gd name="T4" fmla="*/ 0 w 89"/>
                  <a:gd name="T5" fmla="*/ 0 h 56"/>
                  <a:gd name="T6" fmla="*/ 0 w 89"/>
                  <a:gd name="T7" fmla="*/ 0 h 56"/>
                  <a:gd name="T8" fmla="*/ 0 w 89"/>
                  <a:gd name="T9" fmla="*/ 0 h 56"/>
                  <a:gd name="T10" fmla="*/ 0 w 89"/>
                  <a:gd name="T11" fmla="*/ 0 h 56"/>
                  <a:gd name="T12" fmla="*/ 0 w 89"/>
                  <a:gd name="T13" fmla="*/ 0 h 56"/>
                  <a:gd name="T14" fmla="*/ 0 60000 65536"/>
                  <a:gd name="T15" fmla="*/ 0 60000 65536"/>
                  <a:gd name="T16" fmla="*/ 0 60000 65536"/>
                  <a:gd name="T17" fmla="*/ 0 60000 65536"/>
                  <a:gd name="T18" fmla="*/ 0 60000 65536"/>
                  <a:gd name="T19" fmla="*/ 0 60000 65536"/>
                  <a:gd name="T20" fmla="*/ 0 60000 65536"/>
                  <a:gd name="T21" fmla="*/ 0 w 89"/>
                  <a:gd name="T22" fmla="*/ 0 h 56"/>
                  <a:gd name="T23" fmla="*/ 89 w 8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56">
                    <a:moveTo>
                      <a:pt x="89" y="39"/>
                    </a:moveTo>
                    <a:lnTo>
                      <a:pt x="8" y="56"/>
                    </a:lnTo>
                    <a:lnTo>
                      <a:pt x="0" y="17"/>
                    </a:lnTo>
                    <a:lnTo>
                      <a:pt x="82" y="0"/>
                    </a:lnTo>
                    <a:lnTo>
                      <a:pt x="89" y="39"/>
                    </a:lnTo>
                    <a:close/>
                  </a:path>
                </a:pathLst>
              </a:custGeom>
              <a:solidFill>
                <a:schemeClr val="folHlink"/>
              </a:solidFill>
              <a:ln w="9525">
                <a:solidFill>
                  <a:schemeClr val="tx1"/>
                </a:solidFill>
                <a:round/>
                <a:headEnd/>
                <a:tailEnd/>
              </a:ln>
            </p:spPr>
            <p:txBody>
              <a:bodyPr/>
              <a:lstStyle/>
              <a:p>
                <a:endParaRPr lang="en-US"/>
              </a:p>
            </p:txBody>
          </p:sp>
          <p:sp>
            <p:nvSpPr>
              <p:cNvPr id="85235" name="Freeform 69"/>
              <p:cNvSpPr>
                <a:spLocks/>
              </p:cNvSpPr>
              <p:nvPr/>
            </p:nvSpPr>
            <p:spPr bwMode="black">
              <a:xfrm>
                <a:off x="3287" y="1907"/>
                <a:ext cx="30" cy="18"/>
              </a:xfrm>
              <a:custGeom>
                <a:avLst/>
                <a:gdLst>
                  <a:gd name="T0" fmla="*/ 0 w 89"/>
                  <a:gd name="T1" fmla="*/ 0 h 55"/>
                  <a:gd name="T2" fmla="*/ 0 w 89"/>
                  <a:gd name="T3" fmla="*/ 0 h 55"/>
                  <a:gd name="T4" fmla="*/ 0 w 89"/>
                  <a:gd name="T5" fmla="*/ 0 h 55"/>
                  <a:gd name="T6" fmla="*/ 0 w 89"/>
                  <a:gd name="T7" fmla="*/ 0 h 55"/>
                  <a:gd name="T8" fmla="*/ 0 w 89"/>
                  <a:gd name="T9" fmla="*/ 0 h 55"/>
                  <a:gd name="T10" fmla="*/ 0 w 89"/>
                  <a:gd name="T11" fmla="*/ 0 h 55"/>
                  <a:gd name="T12" fmla="*/ 0 w 89"/>
                  <a:gd name="T13" fmla="*/ 0 h 55"/>
                  <a:gd name="T14" fmla="*/ 0 60000 65536"/>
                  <a:gd name="T15" fmla="*/ 0 60000 65536"/>
                  <a:gd name="T16" fmla="*/ 0 60000 65536"/>
                  <a:gd name="T17" fmla="*/ 0 60000 65536"/>
                  <a:gd name="T18" fmla="*/ 0 60000 65536"/>
                  <a:gd name="T19" fmla="*/ 0 60000 65536"/>
                  <a:gd name="T20" fmla="*/ 0 60000 65536"/>
                  <a:gd name="T21" fmla="*/ 0 w 89"/>
                  <a:gd name="T22" fmla="*/ 0 h 55"/>
                  <a:gd name="T23" fmla="*/ 89 w 89"/>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55">
                    <a:moveTo>
                      <a:pt x="89" y="39"/>
                    </a:moveTo>
                    <a:lnTo>
                      <a:pt x="8" y="55"/>
                    </a:lnTo>
                    <a:lnTo>
                      <a:pt x="9" y="55"/>
                    </a:lnTo>
                    <a:lnTo>
                      <a:pt x="0" y="17"/>
                    </a:lnTo>
                    <a:lnTo>
                      <a:pt x="1" y="17"/>
                    </a:lnTo>
                    <a:lnTo>
                      <a:pt x="81" y="0"/>
                    </a:lnTo>
                    <a:lnTo>
                      <a:pt x="89" y="39"/>
                    </a:lnTo>
                    <a:close/>
                  </a:path>
                </a:pathLst>
              </a:custGeom>
              <a:solidFill>
                <a:schemeClr val="folHlink"/>
              </a:solidFill>
              <a:ln w="9525">
                <a:solidFill>
                  <a:schemeClr val="tx1"/>
                </a:solidFill>
                <a:round/>
                <a:headEnd/>
                <a:tailEnd/>
              </a:ln>
            </p:spPr>
            <p:txBody>
              <a:bodyPr/>
              <a:lstStyle/>
              <a:p>
                <a:endParaRPr lang="en-US"/>
              </a:p>
            </p:txBody>
          </p:sp>
          <p:sp>
            <p:nvSpPr>
              <p:cNvPr id="85236" name="Freeform 70"/>
              <p:cNvSpPr>
                <a:spLocks/>
              </p:cNvSpPr>
              <p:nvPr/>
            </p:nvSpPr>
            <p:spPr bwMode="black">
              <a:xfrm>
                <a:off x="3260" y="1913"/>
                <a:ext cx="30" cy="19"/>
              </a:xfrm>
              <a:custGeom>
                <a:avLst/>
                <a:gdLst>
                  <a:gd name="T0" fmla="*/ 0 w 90"/>
                  <a:gd name="T1" fmla="*/ 0 h 59"/>
                  <a:gd name="T2" fmla="*/ 0 w 90"/>
                  <a:gd name="T3" fmla="*/ 0 h 59"/>
                  <a:gd name="T4" fmla="*/ 0 w 90"/>
                  <a:gd name="T5" fmla="*/ 0 h 59"/>
                  <a:gd name="T6" fmla="*/ 0 w 90"/>
                  <a:gd name="T7" fmla="*/ 0 h 59"/>
                  <a:gd name="T8" fmla="*/ 0 w 90"/>
                  <a:gd name="T9" fmla="*/ 0 h 59"/>
                  <a:gd name="T10" fmla="*/ 0 w 90"/>
                  <a:gd name="T11" fmla="*/ 0 h 59"/>
                  <a:gd name="T12" fmla="*/ 0 w 90"/>
                  <a:gd name="T13" fmla="*/ 0 h 59"/>
                  <a:gd name="T14" fmla="*/ 0 60000 65536"/>
                  <a:gd name="T15" fmla="*/ 0 60000 65536"/>
                  <a:gd name="T16" fmla="*/ 0 60000 65536"/>
                  <a:gd name="T17" fmla="*/ 0 60000 65536"/>
                  <a:gd name="T18" fmla="*/ 0 60000 65536"/>
                  <a:gd name="T19" fmla="*/ 0 60000 65536"/>
                  <a:gd name="T20" fmla="*/ 0 60000 65536"/>
                  <a:gd name="T21" fmla="*/ 0 w 90"/>
                  <a:gd name="T22" fmla="*/ 0 h 59"/>
                  <a:gd name="T23" fmla="*/ 90 w 9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9">
                    <a:moveTo>
                      <a:pt x="90" y="38"/>
                    </a:moveTo>
                    <a:lnTo>
                      <a:pt x="10" y="59"/>
                    </a:lnTo>
                    <a:lnTo>
                      <a:pt x="0" y="20"/>
                    </a:lnTo>
                    <a:lnTo>
                      <a:pt x="81"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237" name="Freeform 71"/>
              <p:cNvSpPr>
                <a:spLocks/>
              </p:cNvSpPr>
              <p:nvPr/>
            </p:nvSpPr>
            <p:spPr bwMode="black">
              <a:xfrm>
                <a:off x="3234" y="1919"/>
                <a:ext cx="30" cy="21"/>
              </a:xfrm>
              <a:custGeom>
                <a:avLst/>
                <a:gdLst>
                  <a:gd name="T0" fmla="*/ 0 w 90"/>
                  <a:gd name="T1" fmla="*/ 0 h 62"/>
                  <a:gd name="T2" fmla="*/ 0 w 90"/>
                  <a:gd name="T3" fmla="*/ 0 h 62"/>
                  <a:gd name="T4" fmla="*/ 0 w 90"/>
                  <a:gd name="T5" fmla="*/ 0 h 62"/>
                  <a:gd name="T6" fmla="*/ 0 w 90"/>
                  <a:gd name="T7" fmla="*/ 0 h 62"/>
                  <a:gd name="T8" fmla="*/ 0 w 90"/>
                  <a:gd name="T9" fmla="*/ 0 h 62"/>
                  <a:gd name="T10" fmla="*/ 0 60000 65536"/>
                  <a:gd name="T11" fmla="*/ 0 60000 65536"/>
                  <a:gd name="T12" fmla="*/ 0 60000 65536"/>
                  <a:gd name="T13" fmla="*/ 0 60000 65536"/>
                  <a:gd name="T14" fmla="*/ 0 60000 65536"/>
                  <a:gd name="T15" fmla="*/ 0 w 90"/>
                  <a:gd name="T16" fmla="*/ 0 h 62"/>
                  <a:gd name="T17" fmla="*/ 90 w 90"/>
                  <a:gd name="T18" fmla="*/ 62 h 62"/>
                </a:gdLst>
                <a:ahLst/>
                <a:cxnLst>
                  <a:cxn ang="T10">
                    <a:pos x="T0" y="T1"/>
                  </a:cxn>
                  <a:cxn ang="T11">
                    <a:pos x="T2" y="T3"/>
                  </a:cxn>
                  <a:cxn ang="T12">
                    <a:pos x="T4" y="T5"/>
                  </a:cxn>
                  <a:cxn ang="T13">
                    <a:pos x="T6" y="T7"/>
                  </a:cxn>
                  <a:cxn ang="T14">
                    <a:pos x="T8" y="T9"/>
                  </a:cxn>
                </a:cxnLst>
                <a:rect l="T15" t="T16" r="T17" b="T18"/>
                <a:pathLst>
                  <a:path w="90" h="62">
                    <a:moveTo>
                      <a:pt x="90" y="39"/>
                    </a:moveTo>
                    <a:lnTo>
                      <a:pt x="9" y="62"/>
                    </a:lnTo>
                    <a:lnTo>
                      <a:pt x="0" y="23"/>
                    </a:lnTo>
                    <a:lnTo>
                      <a:pt x="80"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238" name="Freeform 72"/>
              <p:cNvSpPr>
                <a:spLocks/>
              </p:cNvSpPr>
              <p:nvPr/>
            </p:nvSpPr>
            <p:spPr bwMode="black">
              <a:xfrm>
                <a:off x="2563" y="2142"/>
                <a:ext cx="22" cy="15"/>
              </a:xfrm>
              <a:custGeom>
                <a:avLst/>
                <a:gdLst>
                  <a:gd name="T0" fmla="*/ 0 w 65"/>
                  <a:gd name="T1" fmla="*/ 0 h 47"/>
                  <a:gd name="T2" fmla="*/ 0 w 65"/>
                  <a:gd name="T3" fmla="*/ 0 h 47"/>
                  <a:gd name="T4" fmla="*/ 0 w 65"/>
                  <a:gd name="T5" fmla="*/ 0 h 47"/>
                  <a:gd name="T6" fmla="*/ 0 w 65"/>
                  <a:gd name="T7" fmla="*/ 0 h 47"/>
                  <a:gd name="T8" fmla="*/ 0 w 65"/>
                  <a:gd name="T9" fmla="*/ 0 h 47"/>
                  <a:gd name="T10" fmla="*/ 0 w 65"/>
                  <a:gd name="T11" fmla="*/ 0 h 47"/>
                  <a:gd name="T12" fmla="*/ 0 w 65"/>
                  <a:gd name="T13" fmla="*/ 0 h 47"/>
                  <a:gd name="T14" fmla="*/ 0 60000 65536"/>
                  <a:gd name="T15" fmla="*/ 0 60000 65536"/>
                  <a:gd name="T16" fmla="*/ 0 60000 65536"/>
                  <a:gd name="T17" fmla="*/ 0 60000 65536"/>
                  <a:gd name="T18" fmla="*/ 0 60000 65536"/>
                  <a:gd name="T19" fmla="*/ 0 60000 65536"/>
                  <a:gd name="T20" fmla="*/ 0 60000 65536"/>
                  <a:gd name="T21" fmla="*/ 0 w 65"/>
                  <a:gd name="T22" fmla="*/ 0 h 47"/>
                  <a:gd name="T23" fmla="*/ 65 w 6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7">
                    <a:moveTo>
                      <a:pt x="0" y="8"/>
                    </a:moveTo>
                    <a:lnTo>
                      <a:pt x="59" y="0"/>
                    </a:lnTo>
                    <a:lnTo>
                      <a:pt x="58" y="0"/>
                    </a:lnTo>
                    <a:lnTo>
                      <a:pt x="65" y="38"/>
                    </a:lnTo>
                    <a:lnTo>
                      <a:pt x="64" y="38"/>
                    </a:lnTo>
                    <a:lnTo>
                      <a:pt x="5" y="47"/>
                    </a:lnTo>
                    <a:lnTo>
                      <a:pt x="0" y="8"/>
                    </a:lnTo>
                    <a:close/>
                  </a:path>
                </a:pathLst>
              </a:custGeom>
              <a:solidFill>
                <a:schemeClr val="folHlink"/>
              </a:solidFill>
              <a:ln w="9525">
                <a:solidFill>
                  <a:schemeClr val="tx1"/>
                </a:solidFill>
                <a:round/>
                <a:headEnd/>
                <a:tailEnd/>
              </a:ln>
            </p:spPr>
            <p:txBody>
              <a:bodyPr/>
              <a:lstStyle/>
              <a:p>
                <a:endParaRPr lang="en-US"/>
              </a:p>
            </p:txBody>
          </p:sp>
          <p:sp>
            <p:nvSpPr>
              <p:cNvPr id="85239" name="Freeform 73"/>
              <p:cNvSpPr>
                <a:spLocks/>
              </p:cNvSpPr>
              <p:nvPr/>
            </p:nvSpPr>
            <p:spPr bwMode="black">
              <a:xfrm>
                <a:off x="2583" y="2138"/>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60000 65536"/>
                  <a:gd name="T11" fmla="*/ 0 60000 65536"/>
                  <a:gd name="T12" fmla="*/ 0 60000 65536"/>
                  <a:gd name="T13" fmla="*/ 0 60000 65536"/>
                  <a:gd name="T14" fmla="*/ 0 60000 65536"/>
                  <a:gd name="T15" fmla="*/ 0 w 66"/>
                  <a:gd name="T16" fmla="*/ 0 h 48"/>
                  <a:gd name="T17" fmla="*/ 66 w 66"/>
                  <a:gd name="T18" fmla="*/ 48 h 48"/>
                </a:gdLst>
                <a:ahLst/>
                <a:cxnLst>
                  <a:cxn ang="T10">
                    <a:pos x="T0" y="T1"/>
                  </a:cxn>
                  <a:cxn ang="T11">
                    <a:pos x="T2" y="T3"/>
                  </a:cxn>
                  <a:cxn ang="T12">
                    <a:pos x="T4" y="T5"/>
                  </a:cxn>
                  <a:cxn ang="T13">
                    <a:pos x="T6" y="T7"/>
                  </a:cxn>
                  <a:cxn ang="T14">
                    <a:pos x="T8" y="T9"/>
                  </a:cxn>
                </a:cxnLst>
                <a:rect l="T15" t="T16" r="T17" b="T18"/>
                <a:pathLst>
                  <a:path w="66" h="48">
                    <a:moveTo>
                      <a:pt x="0" y="10"/>
                    </a:moveTo>
                    <a:lnTo>
                      <a:pt x="58" y="0"/>
                    </a:lnTo>
                    <a:lnTo>
                      <a:pt x="66" y="39"/>
                    </a:lnTo>
                    <a:lnTo>
                      <a:pt x="7"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40" name="Freeform 74"/>
              <p:cNvSpPr>
                <a:spLocks/>
              </p:cNvSpPr>
              <p:nvPr/>
            </p:nvSpPr>
            <p:spPr bwMode="black">
              <a:xfrm>
                <a:off x="2602" y="2131"/>
                <a:ext cx="46" cy="20"/>
              </a:xfrm>
              <a:custGeom>
                <a:avLst/>
                <a:gdLst>
                  <a:gd name="T0" fmla="*/ 0 w 137"/>
                  <a:gd name="T1" fmla="*/ 0 h 61"/>
                  <a:gd name="T2" fmla="*/ 0 w 137"/>
                  <a:gd name="T3" fmla="*/ 0 h 61"/>
                  <a:gd name="T4" fmla="*/ 0 w 137"/>
                  <a:gd name="T5" fmla="*/ 0 h 61"/>
                  <a:gd name="T6" fmla="*/ 0 w 137"/>
                  <a:gd name="T7" fmla="*/ 0 h 61"/>
                  <a:gd name="T8" fmla="*/ 0 w 137"/>
                  <a:gd name="T9" fmla="*/ 0 h 61"/>
                  <a:gd name="T10" fmla="*/ 0 w 137"/>
                  <a:gd name="T11" fmla="*/ 0 h 61"/>
                  <a:gd name="T12" fmla="*/ 0 w 137"/>
                  <a:gd name="T13" fmla="*/ 0 h 61"/>
                  <a:gd name="T14" fmla="*/ 0 60000 65536"/>
                  <a:gd name="T15" fmla="*/ 0 60000 65536"/>
                  <a:gd name="T16" fmla="*/ 0 60000 65536"/>
                  <a:gd name="T17" fmla="*/ 0 60000 65536"/>
                  <a:gd name="T18" fmla="*/ 0 60000 65536"/>
                  <a:gd name="T19" fmla="*/ 0 60000 65536"/>
                  <a:gd name="T20" fmla="*/ 0 60000 65536"/>
                  <a:gd name="T21" fmla="*/ 0 w 137"/>
                  <a:gd name="T22" fmla="*/ 0 h 61"/>
                  <a:gd name="T23" fmla="*/ 137 w 137"/>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61">
                    <a:moveTo>
                      <a:pt x="0" y="22"/>
                    </a:moveTo>
                    <a:lnTo>
                      <a:pt x="130" y="0"/>
                    </a:lnTo>
                    <a:lnTo>
                      <a:pt x="131" y="0"/>
                    </a:lnTo>
                    <a:lnTo>
                      <a:pt x="136" y="39"/>
                    </a:lnTo>
                    <a:lnTo>
                      <a:pt x="137" y="39"/>
                    </a:lnTo>
                    <a:lnTo>
                      <a:pt x="8" y="61"/>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241" name="Freeform 75"/>
              <p:cNvSpPr>
                <a:spLocks/>
              </p:cNvSpPr>
              <p:nvPr/>
            </p:nvSpPr>
            <p:spPr bwMode="black">
              <a:xfrm>
                <a:off x="2646" y="2124"/>
                <a:ext cx="45" cy="20"/>
              </a:xfrm>
              <a:custGeom>
                <a:avLst/>
                <a:gdLst>
                  <a:gd name="T0" fmla="*/ 0 w 136"/>
                  <a:gd name="T1" fmla="*/ 0 h 59"/>
                  <a:gd name="T2" fmla="*/ 0 w 136"/>
                  <a:gd name="T3" fmla="*/ 0 h 59"/>
                  <a:gd name="T4" fmla="*/ 0 w 136"/>
                  <a:gd name="T5" fmla="*/ 0 h 59"/>
                  <a:gd name="T6" fmla="*/ 0 w 136"/>
                  <a:gd name="T7" fmla="*/ 0 h 59"/>
                  <a:gd name="T8" fmla="*/ 0 w 136"/>
                  <a:gd name="T9" fmla="*/ 0 h 59"/>
                  <a:gd name="T10" fmla="*/ 0 60000 65536"/>
                  <a:gd name="T11" fmla="*/ 0 60000 65536"/>
                  <a:gd name="T12" fmla="*/ 0 60000 65536"/>
                  <a:gd name="T13" fmla="*/ 0 60000 65536"/>
                  <a:gd name="T14" fmla="*/ 0 60000 65536"/>
                  <a:gd name="T15" fmla="*/ 0 w 136"/>
                  <a:gd name="T16" fmla="*/ 0 h 59"/>
                  <a:gd name="T17" fmla="*/ 136 w 136"/>
                  <a:gd name="T18" fmla="*/ 59 h 59"/>
                </a:gdLst>
                <a:ahLst/>
                <a:cxnLst>
                  <a:cxn ang="T10">
                    <a:pos x="T0" y="T1"/>
                  </a:cxn>
                  <a:cxn ang="T11">
                    <a:pos x="T2" y="T3"/>
                  </a:cxn>
                  <a:cxn ang="T12">
                    <a:pos x="T4" y="T5"/>
                  </a:cxn>
                  <a:cxn ang="T13">
                    <a:pos x="T6" y="T7"/>
                  </a:cxn>
                  <a:cxn ang="T14">
                    <a:pos x="T8" y="T9"/>
                  </a:cxn>
                </a:cxnLst>
                <a:rect l="T15" t="T16" r="T17" b="T18"/>
                <a:pathLst>
                  <a:path w="136" h="59">
                    <a:moveTo>
                      <a:pt x="0" y="20"/>
                    </a:moveTo>
                    <a:lnTo>
                      <a:pt x="131" y="0"/>
                    </a:lnTo>
                    <a:lnTo>
                      <a:pt x="136" y="38"/>
                    </a:lnTo>
                    <a:lnTo>
                      <a:pt x="5"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242" name="Freeform 76"/>
              <p:cNvSpPr>
                <a:spLocks/>
              </p:cNvSpPr>
              <p:nvPr/>
            </p:nvSpPr>
            <p:spPr bwMode="black">
              <a:xfrm>
                <a:off x="2696" y="2122"/>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8"/>
                    </a:moveTo>
                    <a:lnTo>
                      <a:pt x="7" y="42"/>
                    </a:lnTo>
                    <a:lnTo>
                      <a:pt x="0" y="3"/>
                    </a:lnTo>
                    <a:lnTo>
                      <a:pt x="23"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243" name="Freeform 77"/>
              <p:cNvSpPr>
                <a:spLocks/>
              </p:cNvSpPr>
              <p:nvPr/>
            </p:nvSpPr>
            <p:spPr bwMode="black">
              <a:xfrm>
                <a:off x="2689" y="2123"/>
                <a:ext cx="10"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9"/>
                    </a:moveTo>
                    <a:lnTo>
                      <a:pt x="7" y="42"/>
                    </a:lnTo>
                    <a:lnTo>
                      <a:pt x="0" y="4"/>
                    </a:lnTo>
                    <a:lnTo>
                      <a:pt x="22" y="0"/>
                    </a:lnTo>
                    <a:lnTo>
                      <a:pt x="29" y="39"/>
                    </a:lnTo>
                    <a:close/>
                  </a:path>
                </a:pathLst>
              </a:custGeom>
              <a:solidFill>
                <a:schemeClr val="folHlink"/>
              </a:solidFill>
              <a:ln w="9525">
                <a:solidFill>
                  <a:schemeClr val="tx1"/>
                </a:solidFill>
                <a:round/>
                <a:headEnd/>
                <a:tailEnd/>
              </a:ln>
            </p:spPr>
            <p:txBody>
              <a:bodyPr/>
              <a:lstStyle/>
              <a:p>
                <a:endParaRPr lang="en-US"/>
              </a:p>
            </p:txBody>
          </p:sp>
          <p:sp>
            <p:nvSpPr>
              <p:cNvPr id="85244" name="Freeform 78"/>
              <p:cNvSpPr>
                <a:spLocks/>
              </p:cNvSpPr>
              <p:nvPr/>
            </p:nvSpPr>
            <p:spPr bwMode="black">
              <a:xfrm>
                <a:off x="2717" y="2120"/>
                <a:ext cx="13" cy="13"/>
              </a:xfrm>
              <a:custGeom>
                <a:avLst/>
                <a:gdLst>
                  <a:gd name="T0" fmla="*/ 0 w 41"/>
                  <a:gd name="T1" fmla="*/ 0 h 40"/>
                  <a:gd name="T2" fmla="*/ 0 w 41"/>
                  <a:gd name="T3" fmla="*/ 0 h 40"/>
                  <a:gd name="T4" fmla="*/ 0 w 41"/>
                  <a:gd name="T5" fmla="*/ 0 h 40"/>
                  <a:gd name="T6" fmla="*/ 0 w 41"/>
                  <a:gd name="T7" fmla="*/ 0 h 40"/>
                  <a:gd name="T8" fmla="*/ 0 w 41"/>
                  <a:gd name="T9" fmla="*/ 0 h 40"/>
                  <a:gd name="T10" fmla="*/ 0 w 41"/>
                  <a:gd name="T11" fmla="*/ 0 h 40"/>
                  <a:gd name="T12" fmla="*/ 0 w 41"/>
                  <a:gd name="T13" fmla="*/ 0 h 40"/>
                  <a:gd name="T14" fmla="*/ 0 60000 65536"/>
                  <a:gd name="T15" fmla="*/ 0 60000 65536"/>
                  <a:gd name="T16" fmla="*/ 0 60000 65536"/>
                  <a:gd name="T17" fmla="*/ 0 60000 65536"/>
                  <a:gd name="T18" fmla="*/ 0 60000 65536"/>
                  <a:gd name="T19" fmla="*/ 0 60000 65536"/>
                  <a:gd name="T20" fmla="*/ 0 60000 65536"/>
                  <a:gd name="T21" fmla="*/ 0 w 41"/>
                  <a:gd name="T22" fmla="*/ 0 h 40"/>
                  <a:gd name="T23" fmla="*/ 41 w 41"/>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0">
                    <a:moveTo>
                      <a:pt x="41" y="38"/>
                    </a:moveTo>
                    <a:lnTo>
                      <a:pt x="4" y="40"/>
                    </a:lnTo>
                    <a:lnTo>
                      <a:pt x="5" y="40"/>
                    </a:lnTo>
                    <a:lnTo>
                      <a:pt x="0" y="2"/>
                    </a:lnTo>
                    <a:lnTo>
                      <a:pt x="1" y="2"/>
                    </a:lnTo>
                    <a:lnTo>
                      <a:pt x="38" y="0"/>
                    </a:lnTo>
                    <a:lnTo>
                      <a:pt x="41" y="38"/>
                    </a:lnTo>
                    <a:close/>
                  </a:path>
                </a:pathLst>
              </a:custGeom>
              <a:solidFill>
                <a:schemeClr val="folHlink"/>
              </a:solidFill>
              <a:ln w="9525">
                <a:solidFill>
                  <a:schemeClr val="tx1"/>
                </a:solidFill>
                <a:round/>
                <a:headEnd/>
                <a:tailEnd/>
              </a:ln>
            </p:spPr>
            <p:txBody>
              <a:bodyPr/>
              <a:lstStyle/>
              <a:p>
                <a:endParaRPr lang="en-US"/>
              </a:p>
            </p:txBody>
          </p:sp>
          <p:sp>
            <p:nvSpPr>
              <p:cNvPr id="85245" name="Freeform 79"/>
              <p:cNvSpPr>
                <a:spLocks/>
              </p:cNvSpPr>
              <p:nvPr/>
            </p:nvSpPr>
            <p:spPr bwMode="black">
              <a:xfrm>
                <a:off x="2704" y="2120"/>
                <a:ext cx="14" cy="15"/>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42" y="38"/>
                    </a:moveTo>
                    <a:lnTo>
                      <a:pt x="5" y="43"/>
                    </a:lnTo>
                    <a:lnTo>
                      <a:pt x="0" y="5"/>
                    </a:lnTo>
                    <a:lnTo>
                      <a:pt x="37"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246" name="Freeform 80"/>
              <p:cNvSpPr>
                <a:spLocks/>
              </p:cNvSpPr>
              <p:nvPr/>
            </p:nvSpPr>
            <p:spPr bwMode="black">
              <a:xfrm>
                <a:off x="2729" y="2118"/>
                <a:ext cx="32" cy="14"/>
              </a:xfrm>
              <a:custGeom>
                <a:avLst/>
                <a:gdLst>
                  <a:gd name="T0" fmla="*/ 0 w 94"/>
                  <a:gd name="T1" fmla="*/ 0 h 43"/>
                  <a:gd name="T2" fmla="*/ 0 w 94"/>
                  <a:gd name="T3" fmla="*/ 0 h 43"/>
                  <a:gd name="T4" fmla="*/ 0 w 94"/>
                  <a:gd name="T5" fmla="*/ 0 h 43"/>
                  <a:gd name="T6" fmla="*/ 0 w 94"/>
                  <a:gd name="T7" fmla="*/ 0 h 43"/>
                  <a:gd name="T8" fmla="*/ 0 w 94"/>
                  <a:gd name="T9" fmla="*/ 0 h 43"/>
                  <a:gd name="T10" fmla="*/ 0 w 94"/>
                  <a:gd name="T11" fmla="*/ 0 h 43"/>
                  <a:gd name="T12" fmla="*/ 0 w 94"/>
                  <a:gd name="T13" fmla="*/ 0 h 43"/>
                  <a:gd name="T14" fmla="*/ 0 60000 65536"/>
                  <a:gd name="T15" fmla="*/ 0 60000 65536"/>
                  <a:gd name="T16" fmla="*/ 0 60000 65536"/>
                  <a:gd name="T17" fmla="*/ 0 60000 65536"/>
                  <a:gd name="T18" fmla="*/ 0 60000 65536"/>
                  <a:gd name="T19" fmla="*/ 0 60000 65536"/>
                  <a:gd name="T20" fmla="*/ 0 60000 65536"/>
                  <a:gd name="T21" fmla="*/ 0 w 94"/>
                  <a:gd name="T22" fmla="*/ 0 h 43"/>
                  <a:gd name="T23" fmla="*/ 94 w 94"/>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43">
                    <a:moveTo>
                      <a:pt x="0" y="5"/>
                    </a:moveTo>
                    <a:lnTo>
                      <a:pt x="92" y="0"/>
                    </a:lnTo>
                    <a:lnTo>
                      <a:pt x="94" y="38"/>
                    </a:lnTo>
                    <a:lnTo>
                      <a:pt x="3" y="43"/>
                    </a:lnTo>
                    <a:lnTo>
                      <a:pt x="0" y="5"/>
                    </a:lnTo>
                    <a:close/>
                  </a:path>
                </a:pathLst>
              </a:custGeom>
              <a:solidFill>
                <a:schemeClr val="folHlink"/>
              </a:solidFill>
              <a:ln w="9525">
                <a:solidFill>
                  <a:schemeClr val="tx1"/>
                </a:solidFill>
                <a:round/>
                <a:headEnd/>
                <a:tailEnd/>
              </a:ln>
            </p:spPr>
            <p:txBody>
              <a:bodyPr/>
              <a:lstStyle/>
              <a:p>
                <a:endParaRPr lang="en-US"/>
              </a:p>
            </p:txBody>
          </p:sp>
          <p:sp>
            <p:nvSpPr>
              <p:cNvPr id="85247" name="Freeform 81"/>
              <p:cNvSpPr>
                <a:spLocks/>
              </p:cNvSpPr>
              <p:nvPr/>
            </p:nvSpPr>
            <p:spPr bwMode="black">
              <a:xfrm>
                <a:off x="2760" y="2115"/>
                <a:ext cx="31" cy="16"/>
              </a:xfrm>
              <a:custGeom>
                <a:avLst/>
                <a:gdLst>
                  <a:gd name="T0" fmla="*/ 0 w 93"/>
                  <a:gd name="T1" fmla="*/ 0 h 46"/>
                  <a:gd name="T2" fmla="*/ 0 w 93"/>
                  <a:gd name="T3" fmla="*/ 0 h 46"/>
                  <a:gd name="T4" fmla="*/ 0 w 93"/>
                  <a:gd name="T5" fmla="*/ 0 h 46"/>
                  <a:gd name="T6" fmla="*/ 0 w 93"/>
                  <a:gd name="T7" fmla="*/ 0 h 46"/>
                  <a:gd name="T8" fmla="*/ 0 w 93"/>
                  <a:gd name="T9" fmla="*/ 0 h 46"/>
                  <a:gd name="T10" fmla="*/ 0 60000 65536"/>
                  <a:gd name="T11" fmla="*/ 0 60000 65536"/>
                  <a:gd name="T12" fmla="*/ 0 60000 65536"/>
                  <a:gd name="T13" fmla="*/ 0 60000 65536"/>
                  <a:gd name="T14" fmla="*/ 0 60000 65536"/>
                  <a:gd name="T15" fmla="*/ 0 w 93"/>
                  <a:gd name="T16" fmla="*/ 0 h 46"/>
                  <a:gd name="T17" fmla="*/ 93 w 93"/>
                  <a:gd name="T18" fmla="*/ 46 h 46"/>
                </a:gdLst>
                <a:ahLst/>
                <a:cxnLst>
                  <a:cxn ang="T10">
                    <a:pos x="T0" y="T1"/>
                  </a:cxn>
                  <a:cxn ang="T11">
                    <a:pos x="T2" y="T3"/>
                  </a:cxn>
                  <a:cxn ang="T12">
                    <a:pos x="T4" y="T5"/>
                  </a:cxn>
                  <a:cxn ang="T13">
                    <a:pos x="T6" y="T7"/>
                  </a:cxn>
                  <a:cxn ang="T14">
                    <a:pos x="T8" y="T9"/>
                  </a:cxn>
                </a:cxnLst>
                <a:rect l="T15" t="T16" r="T17" b="T18"/>
                <a:pathLst>
                  <a:path w="93" h="46">
                    <a:moveTo>
                      <a:pt x="0" y="8"/>
                    </a:moveTo>
                    <a:lnTo>
                      <a:pt x="91" y="0"/>
                    </a:lnTo>
                    <a:lnTo>
                      <a:pt x="93" y="39"/>
                    </a:lnTo>
                    <a:lnTo>
                      <a:pt x="2" y="46"/>
                    </a:lnTo>
                    <a:lnTo>
                      <a:pt x="0" y="8"/>
                    </a:lnTo>
                    <a:close/>
                  </a:path>
                </a:pathLst>
              </a:custGeom>
              <a:solidFill>
                <a:schemeClr val="folHlink"/>
              </a:solidFill>
              <a:ln w="9525">
                <a:solidFill>
                  <a:schemeClr val="tx1"/>
                </a:solidFill>
                <a:round/>
                <a:headEnd/>
                <a:tailEnd/>
              </a:ln>
            </p:spPr>
            <p:txBody>
              <a:bodyPr/>
              <a:lstStyle/>
              <a:p>
                <a:endParaRPr lang="en-US"/>
              </a:p>
            </p:txBody>
          </p:sp>
          <p:sp>
            <p:nvSpPr>
              <p:cNvPr id="85248" name="Freeform 82"/>
              <p:cNvSpPr>
                <a:spLocks/>
              </p:cNvSpPr>
              <p:nvPr/>
            </p:nvSpPr>
            <p:spPr bwMode="black">
              <a:xfrm>
                <a:off x="2790" y="2113"/>
                <a:ext cx="29" cy="15"/>
              </a:xfrm>
              <a:custGeom>
                <a:avLst/>
                <a:gdLst>
                  <a:gd name="T0" fmla="*/ 0 w 85"/>
                  <a:gd name="T1" fmla="*/ 0 h 46"/>
                  <a:gd name="T2" fmla="*/ 0 w 85"/>
                  <a:gd name="T3" fmla="*/ 0 h 46"/>
                  <a:gd name="T4" fmla="*/ 0 w 85"/>
                  <a:gd name="T5" fmla="*/ 0 h 46"/>
                  <a:gd name="T6" fmla="*/ 0 w 85"/>
                  <a:gd name="T7" fmla="*/ 0 h 46"/>
                  <a:gd name="T8" fmla="*/ 0 w 85"/>
                  <a:gd name="T9" fmla="*/ 0 h 46"/>
                  <a:gd name="T10" fmla="*/ 0 w 85"/>
                  <a:gd name="T11" fmla="*/ 0 h 46"/>
                  <a:gd name="T12" fmla="*/ 0 w 85"/>
                  <a:gd name="T13" fmla="*/ 0 h 46"/>
                  <a:gd name="T14" fmla="*/ 0 60000 65536"/>
                  <a:gd name="T15" fmla="*/ 0 60000 65536"/>
                  <a:gd name="T16" fmla="*/ 0 60000 65536"/>
                  <a:gd name="T17" fmla="*/ 0 60000 65536"/>
                  <a:gd name="T18" fmla="*/ 0 60000 65536"/>
                  <a:gd name="T19" fmla="*/ 0 60000 65536"/>
                  <a:gd name="T20" fmla="*/ 0 60000 65536"/>
                  <a:gd name="T21" fmla="*/ 0 w 85"/>
                  <a:gd name="T22" fmla="*/ 0 h 46"/>
                  <a:gd name="T23" fmla="*/ 85 w 8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46">
                    <a:moveTo>
                      <a:pt x="0" y="7"/>
                    </a:moveTo>
                    <a:lnTo>
                      <a:pt x="82" y="0"/>
                    </a:lnTo>
                    <a:lnTo>
                      <a:pt x="81" y="0"/>
                    </a:lnTo>
                    <a:lnTo>
                      <a:pt x="85" y="39"/>
                    </a:lnTo>
                    <a:lnTo>
                      <a:pt x="84" y="39"/>
                    </a:lnTo>
                    <a:lnTo>
                      <a:pt x="2"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249" name="Freeform 83"/>
              <p:cNvSpPr>
                <a:spLocks/>
              </p:cNvSpPr>
              <p:nvPr/>
            </p:nvSpPr>
            <p:spPr bwMode="black">
              <a:xfrm>
                <a:off x="2817" y="2110"/>
                <a:ext cx="29" cy="16"/>
              </a:xfrm>
              <a:custGeom>
                <a:avLst/>
                <a:gdLst>
                  <a:gd name="T0" fmla="*/ 0 w 85"/>
                  <a:gd name="T1" fmla="*/ 0 h 47"/>
                  <a:gd name="T2" fmla="*/ 0 w 85"/>
                  <a:gd name="T3" fmla="*/ 0 h 47"/>
                  <a:gd name="T4" fmla="*/ 0 w 85"/>
                  <a:gd name="T5" fmla="*/ 0 h 47"/>
                  <a:gd name="T6" fmla="*/ 0 w 85"/>
                  <a:gd name="T7" fmla="*/ 0 h 47"/>
                  <a:gd name="T8" fmla="*/ 0 w 85"/>
                  <a:gd name="T9" fmla="*/ 0 h 47"/>
                  <a:gd name="T10" fmla="*/ 0 60000 65536"/>
                  <a:gd name="T11" fmla="*/ 0 60000 65536"/>
                  <a:gd name="T12" fmla="*/ 0 60000 65536"/>
                  <a:gd name="T13" fmla="*/ 0 60000 65536"/>
                  <a:gd name="T14" fmla="*/ 0 60000 65536"/>
                  <a:gd name="T15" fmla="*/ 0 w 85"/>
                  <a:gd name="T16" fmla="*/ 0 h 47"/>
                  <a:gd name="T17" fmla="*/ 85 w 85"/>
                  <a:gd name="T18" fmla="*/ 47 h 47"/>
                </a:gdLst>
                <a:ahLst/>
                <a:cxnLst>
                  <a:cxn ang="T10">
                    <a:pos x="T0" y="T1"/>
                  </a:cxn>
                  <a:cxn ang="T11">
                    <a:pos x="T2" y="T3"/>
                  </a:cxn>
                  <a:cxn ang="T12">
                    <a:pos x="T4" y="T5"/>
                  </a:cxn>
                  <a:cxn ang="T13">
                    <a:pos x="T6" y="T7"/>
                  </a:cxn>
                  <a:cxn ang="T14">
                    <a:pos x="T8" y="T9"/>
                  </a:cxn>
                </a:cxnLst>
                <a:rect l="T15" t="T16" r="T17" b="T18"/>
                <a:pathLst>
                  <a:path w="85" h="47">
                    <a:moveTo>
                      <a:pt x="0" y="8"/>
                    </a:moveTo>
                    <a:lnTo>
                      <a:pt x="80" y="0"/>
                    </a:lnTo>
                    <a:lnTo>
                      <a:pt x="85" y="38"/>
                    </a:lnTo>
                    <a:lnTo>
                      <a:pt x="4" y="47"/>
                    </a:lnTo>
                    <a:lnTo>
                      <a:pt x="0" y="8"/>
                    </a:lnTo>
                    <a:close/>
                  </a:path>
                </a:pathLst>
              </a:custGeom>
              <a:solidFill>
                <a:schemeClr val="folHlink"/>
              </a:solidFill>
              <a:ln w="9525">
                <a:solidFill>
                  <a:schemeClr val="tx1"/>
                </a:solidFill>
                <a:round/>
                <a:headEnd/>
                <a:tailEnd/>
              </a:ln>
            </p:spPr>
            <p:txBody>
              <a:bodyPr/>
              <a:lstStyle/>
              <a:p>
                <a:endParaRPr lang="en-US"/>
              </a:p>
            </p:txBody>
          </p:sp>
          <p:sp>
            <p:nvSpPr>
              <p:cNvPr id="85250" name="Freeform 84"/>
              <p:cNvSpPr>
                <a:spLocks/>
              </p:cNvSpPr>
              <p:nvPr/>
            </p:nvSpPr>
            <p:spPr bwMode="black">
              <a:xfrm>
                <a:off x="2844" y="2107"/>
                <a:ext cx="29" cy="16"/>
              </a:xfrm>
              <a:custGeom>
                <a:avLst/>
                <a:gdLst>
                  <a:gd name="T0" fmla="*/ 0 w 88"/>
                  <a:gd name="T1" fmla="*/ 0 h 48"/>
                  <a:gd name="T2" fmla="*/ 0 w 88"/>
                  <a:gd name="T3" fmla="*/ 0 h 48"/>
                  <a:gd name="T4" fmla="*/ 0 w 88"/>
                  <a:gd name="T5" fmla="*/ 0 h 48"/>
                  <a:gd name="T6" fmla="*/ 0 w 88"/>
                  <a:gd name="T7" fmla="*/ 0 h 48"/>
                  <a:gd name="T8" fmla="*/ 0 w 88"/>
                  <a:gd name="T9" fmla="*/ 0 h 48"/>
                  <a:gd name="T10" fmla="*/ 0 w 88"/>
                  <a:gd name="T11" fmla="*/ 0 h 48"/>
                  <a:gd name="T12" fmla="*/ 0 w 88"/>
                  <a:gd name="T13" fmla="*/ 0 h 48"/>
                  <a:gd name="T14" fmla="*/ 0 60000 65536"/>
                  <a:gd name="T15" fmla="*/ 0 60000 65536"/>
                  <a:gd name="T16" fmla="*/ 0 60000 65536"/>
                  <a:gd name="T17" fmla="*/ 0 60000 65536"/>
                  <a:gd name="T18" fmla="*/ 0 60000 65536"/>
                  <a:gd name="T19" fmla="*/ 0 60000 65536"/>
                  <a:gd name="T20" fmla="*/ 0 60000 65536"/>
                  <a:gd name="T21" fmla="*/ 0 w 88"/>
                  <a:gd name="T22" fmla="*/ 0 h 48"/>
                  <a:gd name="T23" fmla="*/ 88 w 8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8">
                    <a:moveTo>
                      <a:pt x="0" y="10"/>
                    </a:moveTo>
                    <a:lnTo>
                      <a:pt x="83" y="0"/>
                    </a:lnTo>
                    <a:lnTo>
                      <a:pt x="88" y="39"/>
                    </a:lnTo>
                    <a:lnTo>
                      <a:pt x="5"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51" name="Freeform 85"/>
              <p:cNvSpPr>
                <a:spLocks/>
              </p:cNvSpPr>
              <p:nvPr/>
            </p:nvSpPr>
            <p:spPr bwMode="black">
              <a:xfrm>
                <a:off x="2872" y="2103"/>
                <a:ext cx="29" cy="17"/>
              </a:xfrm>
              <a:custGeom>
                <a:avLst/>
                <a:gdLst>
                  <a:gd name="T0" fmla="*/ 0 w 89"/>
                  <a:gd name="T1" fmla="*/ 0 h 51"/>
                  <a:gd name="T2" fmla="*/ 0 w 89"/>
                  <a:gd name="T3" fmla="*/ 0 h 51"/>
                  <a:gd name="T4" fmla="*/ 0 w 89"/>
                  <a:gd name="T5" fmla="*/ 0 h 51"/>
                  <a:gd name="T6" fmla="*/ 0 w 89"/>
                  <a:gd name="T7" fmla="*/ 0 h 51"/>
                  <a:gd name="T8" fmla="*/ 0 w 89"/>
                  <a:gd name="T9" fmla="*/ 0 h 51"/>
                  <a:gd name="T10" fmla="*/ 0 60000 65536"/>
                  <a:gd name="T11" fmla="*/ 0 60000 65536"/>
                  <a:gd name="T12" fmla="*/ 0 60000 65536"/>
                  <a:gd name="T13" fmla="*/ 0 60000 65536"/>
                  <a:gd name="T14" fmla="*/ 0 60000 65536"/>
                  <a:gd name="T15" fmla="*/ 0 w 89"/>
                  <a:gd name="T16" fmla="*/ 0 h 51"/>
                  <a:gd name="T17" fmla="*/ 89 w 89"/>
                  <a:gd name="T18" fmla="*/ 51 h 51"/>
                </a:gdLst>
                <a:ahLst/>
                <a:cxnLst>
                  <a:cxn ang="T10">
                    <a:pos x="T0" y="T1"/>
                  </a:cxn>
                  <a:cxn ang="T11">
                    <a:pos x="T2" y="T3"/>
                  </a:cxn>
                  <a:cxn ang="T12">
                    <a:pos x="T4" y="T5"/>
                  </a:cxn>
                  <a:cxn ang="T13">
                    <a:pos x="T6" y="T7"/>
                  </a:cxn>
                  <a:cxn ang="T14">
                    <a:pos x="T8" y="T9"/>
                  </a:cxn>
                </a:cxnLst>
                <a:rect l="T15" t="T16" r="T17" b="T18"/>
                <a:pathLst>
                  <a:path w="89" h="51">
                    <a:moveTo>
                      <a:pt x="0" y="12"/>
                    </a:moveTo>
                    <a:lnTo>
                      <a:pt x="84" y="0"/>
                    </a:lnTo>
                    <a:lnTo>
                      <a:pt x="89" y="39"/>
                    </a:lnTo>
                    <a:lnTo>
                      <a:pt x="5" y="51"/>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252" name="Freeform 86"/>
              <p:cNvSpPr>
                <a:spLocks/>
              </p:cNvSpPr>
              <p:nvPr/>
            </p:nvSpPr>
            <p:spPr bwMode="black">
              <a:xfrm>
                <a:off x="2900" y="2100"/>
                <a:ext cx="22" cy="16"/>
              </a:xfrm>
              <a:custGeom>
                <a:avLst/>
                <a:gdLst>
                  <a:gd name="T0" fmla="*/ 0 w 68"/>
                  <a:gd name="T1" fmla="*/ 0 h 48"/>
                  <a:gd name="T2" fmla="*/ 0 w 68"/>
                  <a:gd name="T3" fmla="*/ 0 h 48"/>
                  <a:gd name="T4" fmla="*/ 0 w 68"/>
                  <a:gd name="T5" fmla="*/ 0 h 48"/>
                  <a:gd name="T6" fmla="*/ 0 w 68"/>
                  <a:gd name="T7" fmla="*/ 0 h 48"/>
                  <a:gd name="T8" fmla="*/ 0 w 68"/>
                  <a:gd name="T9" fmla="*/ 0 h 48"/>
                  <a:gd name="T10" fmla="*/ 0 w 68"/>
                  <a:gd name="T11" fmla="*/ 0 h 48"/>
                  <a:gd name="T12" fmla="*/ 0 w 68"/>
                  <a:gd name="T13" fmla="*/ 0 h 48"/>
                  <a:gd name="T14" fmla="*/ 0 60000 65536"/>
                  <a:gd name="T15" fmla="*/ 0 60000 65536"/>
                  <a:gd name="T16" fmla="*/ 0 60000 65536"/>
                  <a:gd name="T17" fmla="*/ 0 60000 65536"/>
                  <a:gd name="T18" fmla="*/ 0 60000 65536"/>
                  <a:gd name="T19" fmla="*/ 0 60000 65536"/>
                  <a:gd name="T20" fmla="*/ 0 60000 65536"/>
                  <a:gd name="T21" fmla="*/ 0 w 68"/>
                  <a:gd name="T22" fmla="*/ 0 h 48"/>
                  <a:gd name="T23" fmla="*/ 68 w 6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48">
                    <a:moveTo>
                      <a:pt x="0" y="9"/>
                    </a:moveTo>
                    <a:lnTo>
                      <a:pt x="62" y="0"/>
                    </a:lnTo>
                    <a:lnTo>
                      <a:pt x="61" y="0"/>
                    </a:lnTo>
                    <a:lnTo>
                      <a:pt x="68" y="38"/>
                    </a:lnTo>
                    <a:lnTo>
                      <a:pt x="67" y="38"/>
                    </a:lnTo>
                    <a:lnTo>
                      <a:pt x="5"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253" name="Freeform 87"/>
              <p:cNvSpPr>
                <a:spLocks/>
              </p:cNvSpPr>
              <p:nvPr/>
            </p:nvSpPr>
            <p:spPr bwMode="black">
              <a:xfrm>
                <a:off x="2920" y="2096"/>
                <a:ext cx="23" cy="17"/>
              </a:xfrm>
              <a:custGeom>
                <a:avLst/>
                <a:gdLst>
                  <a:gd name="T0" fmla="*/ 0 w 70"/>
                  <a:gd name="T1" fmla="*/ 0 h 50"/>
                  <a:gd name="T2" fmla="*/ 0 w 70"/>
                  <a:gd name="T3" fmla="*/ 0 h 50"/>
                  <a:gd name="T4" fmla="*/ 0 w 70"/>
                  <a:gd name="T5" fmla="*/ 0 h 50"/>
                  <a:gd name="T6" fmla="*/ 0 w 70"/>
                  <a:gd name="T7" fmla="*/ 0 h 50"/>
                  <a:gd name="T8" fmla="*/ 0 w 70"/>
                  <a:gd name="T9" fmla="*/ 0 h 50"/>
                  <a:gd name="T10" fmla="*/ 0 w 70"/>
                  <a:gd name="T11" fmla="*/ 0 h 50"/>
                  <a:gd name="T12" fmla="*/ 0 w 70"/>
                  <a:gd name="T13" fmla="*/ 0 h 50"/>
                  <a:gd name="T14" fmla="*/ 0 60000 65536"/>
                  <a:gd name="T15" fmla="*/ 0 60000 65536"/>
                  <a:gd name="T16" fmla="*/ 0 60000 65536"/>
                  <a:gd name="T17" fmla="*/ 0 60000 65536"/>
                  <a:gd name="T18" fmla="*/ 0 60000 65536"/>
                  <a:gd name="T19" fmla="*/ 0 60000 65536"/>
                  <a:gd name="T20" fmla="*/ 0 60000 65536"/>
                  <a:gd name="T21" fmla="*/ 0 w 70"/>
                  <a:gd name="T22" fmla="*/ 0 h 50"/>
                  <a:gd name="T23" fmla="*/ 70 w 7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0">
                    <a:moveTo>
                      <a:pt x="0" y="12"/>
                    </a:moveTo>
                    <a:lnTo>
                      <a:pt x="63" y="0"/>
                    </a:lnTo>
                    <a:lnTo>
                      <a:pt x="70" y="38"/>
                    </a:lnTo>
                    <a:lnTo>
                      <a:pt x="7" y="50"/>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254" name="Freeform 88"/>
              <p:cNvSpPr>
                <a:spLocks/>
              </p:cNvSpPr>
              <p:nvPr/>
            </p:nvSpPr>
            <p:spPr bwMode="black">
              <a:xfrm>
                <a:off x="2941" y="2091"/>
                <a:ext cx="23" cy="18"/>
              </a:xfrm>
              <a:custGeom>
                <a:avLst/>
                <a:gdLst>
                  <a:gd name="T0" fmla="*/ 0 w 69"/>
                  <a:gd name="T1" fmla="*/ 0 h 52"/>
                  <a:gd name="T2" fmla="*/ 0 w 69"/>
                  <a:gd name="T3" fmla="*/ 0 h 52"/>
                  <a:gd name="T4" fmla="*/ 0 w 69"/>
                  <a:gd name="T5" fmla="*/ 0 h 52"/>
                  <a:gd name="T6" fmla="*/ 0 w 69"/>
                  <a:gd name="T7" fmla="*/ 0 h 52"/>
                  <a:gd name="T8" fmla="*/ 0 w 69"/>
                  <a:gd name="T9" fmla="*/ 0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14"/>
                    </a:moveTo>
                    <a:lnTo>
                      <a:pt x="62" y="0"/>
                    </a:lnTo>
                    <a:lnTo>
                      <a:pt x="69" y="39"/>
                    </a:lnTo>
                    <a:lnTo>
                      <a:pt x="7" y="52"/>
                    </a:lnTo>
                    <a:lnTo>
                      <a:pt x="0" y="14"/>
                    </a:lnTo>
                    <a:close/>
                  </a:path>
                </a:pathLst>
              </a:custGeom>
              <a:solidFill>
                <a:schemeClr val="folHlink"/>
              </a:solidFill>
              <a:ln w="9525">
                <a:solidFill>
                  <a:schemeClr val="tx1"/>
                </a:solidFill>
                <a:round/>
                <a:headEnd/>
                <a:tailEnd/>
              </a:ln>
            </p:spPr>
            <p:txBody>
              <a:bodyPr/>
              <a:lstStyle/>
              <a:p>
                <a:endParaRPr lang="en-US"/>
              </a:p>
            </p:txBody>
          </p:sp>
          <p:sp>
            <p:nvSpPr>
              <p:cNvPr id="85255" name="Freeform 89"/>
              <p:cNvSpPr>
                <a:spLocks/>
              </p:cNvSpPr>
              <p:nvPr/>
            </p:nvSpPr>
            <p:spPr bwMode="black">
              <a:xfrm>
                <a:off x="2961" y="2085"/>
                <a:ext cx="29" cy="19"/>
              </a:xfrm>
              <a:custGeom>
                <a:avLst/>
                <a:gdLst>
                  <a:gd name="T0" fmla="*/ 0 w 85"/>
                  <a:gd name="T1" fmla="*/ 0 h 58"/>
                  <a:gd name="T2" fmla="*/ 0 w 85"/>
                  <a:gd name="T3" fmla="*/ 0 h 58"/>
                  <a:gd name="T4" fmla="*/ 0 w 85"/>
                  <a:gd name="T5" fmla="*/ 0 h 58"/>
                  <a:gd name="T6" fmla="*/ 0 w 85"/>
                  <a:gd name="T7" fmla="*/ 0 h 58"/>
                  <a:gd name="T8" fmla="*/ 0 w 85"/>
                  <a:gd name="T9" fmla="*/ 0 h 58"/>
                  <a:gd name="T10" fmla="*/ 0 w 85"/>
                  <a:gd name="T11" fmla="*/ 0 h 58"/>
                  <a:gd name="T12" fmla="*/ 0 w 85"/>
                  <a:gd name="T13" fmla="*/ 0 h 58"/>
                  <a:gd name="T14" fmla="*/ 0 60000 65536"/>
                  <a:gd name="T15" fmla="*/ 0 60000 65536"/>
                  <a:gd name="T16" fmla="*/ 0 60000 65536"/>
                  <a:gd name="T17" fmla="*/ 0 60000 65536"/>
                  <a:gd name="T18" fmla="*/ 0 60000 65536"/>
                  <a:gd name="T19" fmla="*/ 0 60000 65536"/>
                  <a:gd name="T20" fmla="*/ 0 60000 65536"/>
                  <a:gd name="T21" fmla="*/ 0 w 85"/>
                  <a:gd name="T22" fmla="*/ 0 h 58"/>
                  <a:gd name="T23" fmla="*/ 85 w 8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58">
                    <a:moveTo>
                      <a:pt x="0" y="19"/>
                    </a:moveTo>
                    <a:lnTo>
                      <a:pt x="74" y="0"/>
                    </a:lnTo>
                    <a:lnTo>
                      <a:pt x="73" y="0"/>
                    </a:lnTo>
                    <a:lnTo>
                      <a:pt x="85" y="39"/>
                    </a:lnTo>
                    <a:lnTo>
                      <a:pt x="84" y="39"/>
                    </a:lnTo>
                    <a:lnTo>
                      <a:pt x="10" y="58"/>
                    </a:lnTo>
                    <a:lnTo>
                      <a:pt x="0" y="19"/>
                    </a:lnTo>
                    <a:close/>
                  </a:path>
                </a:pathLst>
              </a:custGeom>
              <a:solidFill>
                <a:schemeClr val="folHlink"/>
              </a:solidFill>
              <a:ln w="9525">
                <a:solidFill>
                  <a:schemeClr val="tx1"/>
                </a:solidFill>
                <a:round/>
                <a:headEnd/>
                <a:tailEnd/>
              </a:ln>
            </p:spPr>
            <p:txBody>
              <a:bodyPr/>
              <a:lstStyle/>
              <a:p>
                <a:endParaRPr lang="en-US"/>
              </a:p>
            </p:txBody>
          </p:sp>
          <p:sp>
            <p:nvSpPr>
              <p:cNvPr id="85256" name="Freeform 90"/>
              <p:cNvSpPr>
                <a:spLocks/>
              </p:cNvSpPr>
              <p:nvPr/>
            </p:nvSpPr>
            <p:spPr bwMode="black">
              <a:xfrm>
                <a:off x="2986" y="2078"/>
                <a:ext cx="29" cy="20"/>
              </a:xfrm>
              <a:custGeom>
                <a:avLst/>
                <a:gdLst>
                  <a:gd name="T0" fmla="*/ 0 w 87"/>
                  <a:gd name="T1" fmla="*/ 0 h 61"/>
                  <a:gd name="T2" fmla="*/ 0 w 87"/>
                  <a:gd name="T3" fmla="*/ 0 h 61"/>
                  <a:gd name="T4" fmla="*/ 0 w 87"/>
                  <a:gd name="T5" fmla="*/ 0 h 61"/>
                  <a:gd name="T6" fmla="*/ 0 w 87"/>
                  <a:gd name="T7" fmla="*/ 0 h 61"/>
                  <a:gd name="T8" fmla="*/ 0 w 87"/>
                  <a:gd name="T9" fmla="*/ 0 h 61"/>
                  <a:gd name="T10" fmla="*/ 0 w 87"/>
                  <a:gd name="T11" fmla="*/ 0 h 61"/>
                  <a:gd name="T12" fmla="*/ 0 w 87"/>
                  <a:gd name="T13" fmla="*/ 0 h 61"/>
                  <a:gd name="T14" fmla="*/ 0 60000 65536"/>
                  <a:gd name="T15" fmla="*/ 0 60000 65536"/>
                  <a:gd name="T16" fmla="*/ 0 60000 65536"/>
                  <a:gd name="T17" fmla="*/ 0 60000 65536"/>
                  <a:gd name="T18" fmla="*/ 0 60000 65536"/>
                  <a:gd name="T19" fmla="*/ 0 60000 65536"/>
                  <a:gd name="T20" fmla="*/ 0 60000 65536"/>
                  <a:gd name="T21" fmla="*/ 0 w 87"/>
                  <a:gd name="T22" fmla="*/ 0 h 61"/>
                  <a:gd name="T23" fmla="*/ 87 w 87"/>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1">
                    <a:moveTo>
                      <a:pt x="0" y="22"/>
                    </a:moveTo>
                    <a:lnTo>
                      <a:pt x="75" y="0"/>
                    </a:lnTo>
                    <a:lnTo>
                      <a:pt x="75" y="2"/>
                    </a:lnTo>
                    <a:lnTo>
                      <a:pt x="87" y="38"/>
                    </a:lnTo>
                    <a:lnTo>
                      <a:pt x="87" y="39"/>
                    </a:lnTo>
                    <a:lnTo>
                      <a:pt x="12" y="61"/>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257" name="Freeform 91"/>
              <p:cNvSpPr>
                <a:spLocks/>
              </p:cNvSpPr>
              <p:nvPr/>
            </p:nvSpPr>
            <p:spPr bwMode="black">
              <a:xfrm>
                <a:off x="3011" y="2071"/>
                <a:ext cx="28" cy="19"/>
              </a:xfrm>
              <a:custGeom>
                <a:avLst/>
                <a:gdLst>
                  <a:gd name="T0" fmla="*/ 0 w 85"/>
                  <a:gd name="T1" fmla="*/ 0 h 59"/>
                  <a:gd name="T2" fmla="*/ 0 w 85"/>
                  <a:gd name="T3" fmla="*/ 0 h 59"/>
                  <a:gd name="T4" fmla="*/ 0 w 85"/>
                  <a:gd name="T5" fmla="*/ 0 h 59"/>
                  <a:gd name="T6" fmla="*/ 0 w 85"/>
                  <a:gd name="T7" fmla="*/ 0 h 59"/>
                  <a:gd name="T8" fmla="*/ 0 w 85"/>
                  <a:gd name="T9" fmla="*/ 0 h 59"/>
                  <a:gd name="T10" fmla="*/ 0 60000 65536"/>
                  <a:gd name="T11" fmla="*/ 0 60000 65536"/>
                  <a:gd name="T12" fmla="*/ 0 60000 65536"/>
                  <a:gd name="T13" fmla="*/ 0 60000 65536"/>
                  <a:gd name="T14" fmla="*/ 0 60000 65536"/>
                  <a:gd name="T15" fmla="*/ 0 w 85"/>
                  <a:gd name="T16" fmla="*/ 0 h 59"/>
                  <a:gd name="T17" fmla="*/ 85 w 85"/>
                  <a:gd name="T18" fmla="*/ 59 h 59"/>
                </a:gdLst>
                <a:ahLst/>
                <a:cxnLst>
                  <a:cxn ang="T10">
                    <a:pos x="T0" y="T1"/>
                  </a:cxn>
                  <a:cxn ang="T11">
                    <a:pos x="T2" y="T3"/>
                  </a:cxn>
                  <a:cxn ang="T12">
                    <a:pos x="T4" y="T5"/>
                  </a:cxn>
                  <a:cxn ang="T13">
                    <a:pos x="T6" y="T7"/>
                  </a:cxn>
                  <a:cxn ang="T14">
                    <a:pos x="T8" y="T9"/>
                  </a:cxn>
                </a:cxnLst>
                <a:rect l="T15" t="T16" r="T17" b="T18"/>
                <a:pathLst>
                  <a:path w="85" h="59">
                    <a:moveTo>
                      <a:pt x="0" y="23"/>
                    </a:moveTo>
                    <a:lnTo>
                      <a:pt x="73" y="0"/>
                    </a:lnTo>
                    <a:lnTo>
                      <a:pt x="85" y="36"/>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258" name="Freeform 92"/>
              <p:cNvSpPr>
                <a:spLocks/>
              </p:cNvSpPr>
              <p:nvPr/>
            </p:nvSpPr>
            <p:spPr bwMode="black">
              <a:xfrm>
                <a:off x="3035" y="2062"/>
                <a:ext cx="30" cy="21"/>
              </a:xfrm>
              <a:custGeom>
                <a:avLst/>
                <a:gdLst>
                  <a:gd name="T0" fmla="*/ 0 w 90"/>
                  <a:gd name="T1" fmla="*/ 0 h 61"/>
                  <a:gd name="T2" fmla="*/ 0 w 90"/>
                  <a:gd name="T3" fmla="*/ 0 h 61"/>
                  <a:gd name="T4" fmla="*/ 0 w 90"/>
                  <a:gd name="T5" fmla="*/ 0 h 61"/>
                  <a:gd name="T6" fmla="*/ 0 w 90"/>
                  <a:gd name="T7" fmla="*/ 0 h 61"/>
                  <a:gd name="T8" fmla="*/ 0 w 90"/>
                  <a:gd name="T9" fmla="*/ 0 h 61"/>
                  <a:gd name="T10" fmla="*/ 0 w 90"/>
                  <a:gd name="T11" fmla="*/ 0 h 61"/>
                  <a:gd name="T12" fmla="*/ 0 w 90"/>
                  <a:gd name="T13" fmla="*/ 0 h 61"/>
                  <a:gd name="T14" fmla="*/ 0 60000 65536"/>
                  <a:gd name="T15" fmla="*/ 0 60000 65536"/>
                  <a:gd name="T16" fmla="*/ 0 60000 65536"/>
                  <a:gd name="T17" fmla="*/ 0 60000 65536"/>
                  <a:gd name="T18" fmla="*/ 0 60000 65536"/>
                  <a:gd name="T19" fmla="*/ 0 60000 65536"/>
                  <a:gd name="T20" fmla="*/ 0 60000 65536"/>
                  <a:gd name="T21" fmla="*/ 0 w 90"/>
                  <a:gd name="T22" fmla="*/ 0 h 61"/>
                  <a:gd name="T23" fmla="*/ 90 w 90"/>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61">
                    <a:moveTo>
                      <a:pt x="0" y="25"/>
                    </a:moveTo>
                    <a:lnTo>
                      <a:pt x="77" y="0"/>
                    </a:lnTo>
                    <a:lnTo>
                      <a:pt x="76" y="0"/>
                    </a:lnTo>
                    <a:lnTo>
                      <a:pt x="90" y="36"/>
                    </a:lnTo>
                    <a:lnTo>
                      <a:pt x="89" y="36"/>
                    </a:lnTo>
                    <a:lnTo>
                      <a:pt x="12" y="61"/>
                    </a:lnTo>
                    <a:lnTo>
                      <a:pt x="0" y="25"/>
                    </a:lnTo>
                    <a:close/>
                  </a:path>
                </a:pathLst>
              </a:custGeom>
              <a:solidFill>
                <a:schemeClr val="folHlink"/>
              </a:solidFill>
              <a:ln w="9525">
                <a:solidFill>
                  <a:schemeClr val="tx1"/>
                </a:solidFill>
                <a:round/>
                <a:headEnd/>
                <a:tailEnd/>
              </a:ln>
            </p:spPr>
            <p:txBody>
              <a:bodyPr/>
              <a:lstStyle/>
              <a:p>
                <a:endParaRPr lang="en-US"/>
              </a:p>
            </p:txBody>
          </p:sp>
          <p:sp>
            <p:nvSpPr>
              <p:cNvPr id="85259" name="Freeform 93"/>
              <p:cNvSpPr>
                <a:spLocks/>
              </p:cNvSpPr>
              <p:nvPr/>
            </p:nvSpPr>
            <p:spPr bwMode="black">
              <a:xfrm>
                <a:off x="3060" y="2053"/>
                <a:ext cx="31" cy="21"/>
              </a:xfrm>
              <a:custGeom>
                <a:avLst/>
                <a:gdLst>
                  <a:gd name="T0" fmla="*/ 0 w 91"/>
                  <a:gd name="T1" fmla="*/ 0 h 65"/>
                  <a:gd name="T2" fmla="*/ 0 w 91"/>
                  <a:gd name="T3" fmla="*/ 0 h 65"/>
                  <a:gd name="T4" fmla="*/ 0 w 91"/>
                  <a:gd name="T5" fmla="*/ 0 h 65"/>
                  <a:gd name="T6" fmla="*/ 0 w 91"/>
                  <a:gd name="T7" fmla="*/ 0 h 65"/>
                  <a:gd name="T8" fmla="*/ 0 w 91"/>
                  <a:gd name="T9" fmla="*/ 0 h 65"/>
                  <a:gd name="T10" fmla="*/ 0 60000 65536"/>
                  <a:gd name="T11" fmla="*/ 0 60000 65536"/>
                  <a:gd name="T12" fmla="*/ 0 60000 65536"/>
                  <a:gd name="T13" fmla="*/ 0 60000 65536"/>
                  <a:gd name="T14" fmla="*/ 0 60000 65536"/>
                  <a:gd name="T15" fmla="*/ 0 w 91"/>
                  <a:gd name="T16" fmla="*/ 0 h 65"/>
                  <a:gd name="T17" fmla="*/ 91 w 91"/>
                  <a:gd name="T18" fmla="*/ 65 h 65"/>
                </a:gdLst>
                <a:ahLst/>
                <a:cxnLst>
                  <a:cxn ang="T10">
                    <a:pos x="T0" y="T1"/>
                  </a:cxn>
                  <a:cxn ang="T11">
                    <a:pos x="T2" y="T3"/>
                  </a:cxn>
                  <a:cxn ang="T12">
                    <a:pos x="T4" y="T5"/>
                  </a:cxn>
                  <a:cxn ang="T13">
                    <a:pos x="T6" y="T7"/>
                  </a:cxn>
                  <a:cxn ang="T14">
                    <a:pos x="T8" y="T9"/>
                  </a:cxn>
                </a:cxnLst>
                <a:rect l="T15" t="T16" r="T17" b="T18"/>
                <a:pathLst>
                  <a:path w="91" h="65">
                    <a:moveTo>
                      <a:pt x="0" y="29"/>
                    </a:moveTo>
                    <a:lnTo>
                      <a:pt x="77" y="0"/>
                    </a:lnTo>
                    <a:lnTo>
                      <a:pt x="91" y="36"/>
                    </a:lnTo>
                    <a:lnTo>
                      <a:pt x="14" y="65"/>
                    </a:lnTo>
                    <a:lnTo>
                      <a:pt x="0" y="29"/>
                    </a:lnTo>
                    <a:close/>
                  </a:path>
                </a:pathLst>
              </a:custGeom>
              <a:solidFill>
                <a:schemeClr val="folHlink"/>
              </a:solidFill>
              <a:ln w="9525">
                <a:solidFill>
                  <a:schemeClr val="tx1"/>
                </a:solidFill>
                <a:round/>
                <a:headEnd/>
                <a:tailEnd/>
              </a:ln>
            </p:spPr>
            <p:txBody>
              <a:bodyPr/>
              <a:lstStyle/>
              <a:p>
                <a:endParaRPr lang="en-US"/>
              </a:p>
            </p:txBody>
          </p:sp>
          <p:sp>
            <p:nvSpPr>
              <p:cNvPr id="85260" name="Freeform 94"/>
              <p:cNvSpPr>
                <a:spLocks/>
              </p:cNvSpPr>
              <p:nvPr/>
            </p:nvSpPr>
            <p:spPr bwMode="black">
              <a:xfrm>
                <a:off x="3086" y="2043"/>
                <a:ext cx="31" cy="22"/>
              </a:xfrm>
              <a:custGeom>
                <a:avLst/>
                <a:gdLst>
                  <a:gd name="T0" fmla="*/ 0 w 93"/>
                  <a:gd name="T1" fmla="*/ 0 h 66"/>
                  <a:gd name="T2" fmla="*/ 0 w 93"/>
                  <a:gd name="T3" fmla="*/ 0 h 66"/>
                  <a:gd name="T4" fmla="*/ 0 w 93"/>
                  <a:gd name="T5" fmla="*/ 0 h 66"/>
                  <a:gd name="T6" fmla="*/ 0 w 93"/>
                  <a:gd name="T7" fmla="*/ 0 h 66"/>
                  <a:gd name="T8" fmla="*/ 0 w 93"/>
                  <a:gd name="T9" fmla="*/ 0 h 66"/>
                  <a:gd name="T10" fmla="*/ 0 w 93"/>
                  <a:gd name="T11" fmla="*/ 0 h 66"/>
                  <a:gd name="T12" fmla="*/ 0 w 93"/>
                  <a:gd name="T13" fmla="*/ 0 h 66"/>
                  <a:gd name="T14" fmla="*/ 0 60000 65536"/>
                  <a:gd name="T15" fmla="*/ 0 60000 65536"/>
                  <a:gd name="T16" fmla="*/ 0 60000 65536"/>
                  <a:gd name="T17" fmla="*/ 0 60000 65536"/>
                  <a:gd name="T18" fmla="*/ 0 60000 65536"/>
                  <a:gd name="T19" fmla="*/ 0 60000 65536"/>
                  <a:gd name="T20" fmla="*/ 0 60000 65536"/>
                  <a:gd name="T21" fmla="*/ 0 w 93"/>
                  <a:gd name="T22" fmla="*/ 0 h 66"/>
                  <a:gd name="T23" fmla="*/ 93 w 93"/>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66">
                    <a:moveTo>
                      <a:pt x="0" y="30"/>
                    </a:moveTo>
                    <a:lnTo>
                      <a:pt x="79" y="0"/>
                    </a:lnTo>
                    <a:lnTo>
                      <a:pt x="93" y="36"/>
                    </a:lnTo>
                    <a:lnTo>
                      <a:pt x="14" y="66"/>
                    </a:lnTo>
                    <a:lnTo>
                      <a:pt x="0" y="30"/>
                    </a:lnTo>
                    <a:close/>
                  </a:path>
                </a:pathLst>
              </a:custGeom>
              <a:solidFill>
                <a:schemeClr val="folHlink"/>
              </a:solidFill>
              <a:ln w="9525">
                <a:solidFill>
                  <a:schemeClr val="tx1"/>
                </a:solidFill>
                <a:round/>
                <a:headEnd/>
                <a:tailEnd/>
              </a:ln>
            </p:spPr>
            <p:txBody>
              <a:bodyPr/>
              <a:lstStyle/>
              <a:p>
                <a:endParaRPr lang="en-US"/>
              </a:p>
            </p:txBody>
          </p:sp>
          <p:sp>
            <p:nvSpPr>
              <p:cNvPr id="85261" name="Freeform 95"/>
              <p:cNvSpPr>
                <a:spLocks/>
              </p:cNvSpPr>
              <p:nvPr/>
            </p:nvSpPr>
            <p:spPr bwMode="black">
              <a:xfrm>
                <a:off x="3112" y="2032"/>
                <a:ext cx="31" cy="23"/>
              </a:xfrm>
              <a:custGeom>
                <a:avLst/>
                <a:gdLst>
                  <a:gd name="T0" fmla="*/ 0 w 92"/>
                  <a:gd name="T1" fmla="*/ 0 h 69"/>
                  <a:gd name="T2" fmla="*/ 0 w 92"/>
                  <a:gd name="T3" fmla="*/ 0 h 69"/>
                  <a:gd name="T4" fmla="*/ 0 w 92"/>
                  <a:gd name="T5" fmla="*/ 0 h 69"/>
                  <a:gd name="T6" fmla="*/ 0 w 92"/>
                  <a:gd name="T7" fmla="*/ 0 h 69"/>
                  <a:gd name="T8" fmla="*/ 0 w 92"/>
                  <a:gd name="T9" fmla="*/ 0 h 69"/>
                  <a:gd name="T10" fmla="*/ 0 60000 65536"/>
                  <a:gd name="T11" fmla="*/ 0 60000 65536"/>
                  <a:gd name="T12" fmla="*/ 0 60000 65536"/>
                  <a:gd name="T13" fmla="*/ 0 60000 65536"/>
                  <a:gd name="T14" fmla="*/ 0 60000 65536"/>
                  <a:gd name="T15" fmla="*/ 0 w 92"/>
                  <a:gd name="T16" fmla="*/ 0 h 69"/>
                  <a:gd name="T17" fmla="*/ 92 w 92"/>
                  <a:gd name="T18" fmla="*/ 69 h 69"/>
                </a:gdLst>
                <a:ahLst/>
                <a:cxnLst>
                  <a:cxn ang="T10">
                    <a:pos x="T0" y="T1"/>
                  </a:cxn>
                  <a:cxn ang="T11">
                    <a:pos x="T2" y="T3"/>
                  </a:cxn>
                  <a:cxn ang="T12">
                    <a:pos x="T4" y="T5"/>
                  </a:cxn>
                  <a:cxn ang="T13">
                    <a:pos x="T6" y="T7"/>
                  </a:cxn>
                  <a:cxn ang="T14">
                    <a:pos x="T8" y="T9"/>
                  </a:cxn>
                </a:cxnLst>
                <a:rect l="T15" t="T16" r="T17" b="T18"/>
                <a:pathLst>
                  <a:path w="92" h="69">
                    <a:moveTo>
                      <a:pt x="0" y="33"/>
                    </a:moveTo>
                    <a:lnTo>
                      <a:pt x="78" y="0"/>
                    </a:lnTo>
                    <a:lnTo>
                      <a:pt x="92" y="36"/>
                    </a:lnTo>
                    <a:lnTo>
                      <a:pt x="14" y="69"/>
                    </a:lnTo>
                    <a:lnTo>
                      <a:pt x="0" y="33"/>
                    </a:lnTo>
                    <a:close/>
                  </a:path>
                </a:pathLst>
              </a:custGeom>
              <a:solidFill>
                <a:schemeClr val="folHlink"/>
              </a:solidFill>
              <a:ln w="9525">
                <a:solidFill>
                  <a:schemeClr val="tx1"/>
                </a:solidFill>
                <a:round/>
                <a:headEnd/>
                <a:tailEnd/>
              </a:ln>
            </p:spPr>
            <p:txBody>
              <a:bodyPr/>
              <a:lstStyle/>
              <a:p>
                <a:endParaRPr lang="en-US"/>
              </a:p>
            </p:txBody>
          </p:sp>
          <p:sp>
            <p:nvSpPr>
              <p:cNvPr id="85262" name="Freeform 96"/>
              <p:cNvSpPr>
                <a:spLocks/>
              </p:cNvSpPr>
              <p:nvPr/>
            </p:nvSpPr>
            <p:spPr bwMode="black">
              <a:xfrm>
                <a:off x="3138" y="2026"/>
                <a:ext cx="17" cy="18"/>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w 51"/>
                  <a:gd name="T11" fmla="*/ 0 h 52"/>
                  <a:gd name="T12" fmla="*/ 0 w 51"/>
                  <a:gd name="T13" fmla="*/ 0 h 52"/>
                  <a:gd name="T14" fmla="*/ 0 60000 65536"/>
                  <a:gd name="T15" fmla="*/ 0 60000 65536"/>
                  <a:gd name="T16" fmla="*/ 0 60000 65536"/>
                  <a:gd name="T17" fmla="*/ 0 60000 65536"/>
                  <a:gd name="T18" fmla="*/ 0 60000 65536"/>
                  <a:gd name="T19" fmla="*/ 0 60000 65536"/>
                  <a:gd name="T20" fmla="*/ 0 60000 65536"/>
                  <a:gd name="T21" fmla="*/ 0 w 51"/>
                  <a:gd name="T22" fmla="*/ 0 h 52"/>
                  <a:gd name="T23" fmla="*/ 51 w 5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2">
                    <a:moveTo>
                      <a:pt x="0" y="16"/>
                    </a:moveTo>
                    <a:lnTo>
                      <a:pt x="35" y="0"/>
                    </a:lnTo>
                    <a:lnTo>
                      <a:pt x="35" y="2"/>
                    </a:lnTo>
                    <a:lnTo>
                      <a:pt x="51" y="35"/>
                    </a:lnTo>
                    <a:lnTo>
                      <a:pt x="51" y="37"/>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263" name="Freeform 97"/>
              <p:cNvSpPr>
                <a:spLocks/>
              </p:cNvSpPr>
              <p:nvPr/>
            </p:nvSpPr>
            <p:spPr bwMode="black">
              <a:xfrm>
                <a:off x="3150" y="2021"/>
                <a:ext cx="16" cy="17"/>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60000 65536"/>
                  <a:gd name="T11" fmla="*/ 0 60000 65536"/>
                  <a:gd name="T12" fmla="*/ 0 60000 65536"/>
                  <a:gd name="T13" fmla="*/ 0 60000 65536"/>
                  <a:gd name="T14" fmla="*/ 0 60000 65536"/>
                  <a:gd name="T15" fmla="*/ 0 w 50"/>
                  <a:gd name="T16" fmla="*/ 0 h 50"/>
                  <a:gd name="T17" fmla="*/ 50 w 50"/>
                  <a:gd name="T18" fmla="*/ 50 h 50"/>
                </a:gdLst>
                <a:ahLst/>
                <a:cxnLst>
                  <a:cxn ang="T10">
                    <a:pos x="T0" y="T1"/>
                  </a:cxn>
                  <a:cxn ang="T11">
                    <a:pos x="T2" y="T3"/>
                  </a:cxn>
                  <a:cxn ang="T12">
                    <a:pos x="T4" y="T5"/>
                  </a:cxn>
                  <a:cxn ang="T13">
                    <a:pos x="T6" y="T7"/>
                  </a:cxn>
                  <a:cxn ang="T14">
                    <a:pos x="T8" y="T9"/>
                  </a:cxn>
                </a:cxnLst>
                <a:rect l="T15" t="T16" r="T17" b="T18"/>
                <a:pathLst>
                  <a:path w="50" h="50">
                    <a:moveTo>
                      <a:pt x="0" y="17"/>
                    </a:moveTo>
                    <a:lnTo>
                      <a:pt x="33" y="0"/>
                    </a:lnTo>
                    <a:lnTo>
                      <a:pt x="50" y="34"/>
                    </a:lnTo>
                    <a:lnTo>
                      <a:pt x="16" y="50"/>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264" name="Freeform 98"/>
              <p:cNvSpPr>
                <a:spLocks/>
              </p:cNvSpPr>
              <p:nvPr/>
            </p:nvSpPr>
            <p:spPr bwMode="black">
              <a:xfrm>
                <a:off x="3190" y="1993"/>
                <a:ext cx="36" cy="26"/>
              </a:xfrm>
              <a:custGeom>
                <a:avLst/>
                <a:gdLst>
                  <a:gd name="T0" fmla="*/ 0 w 106"/>
                  <a:gd name="T1" fmla="*/ 0 h 79"/>
                  <a:gd name="T2" fmla="*/ 0 w 106"/>
                  <a:gd name="T3" fmla="*/ 0 h 79"/>
                  <a:gd name="T4" fmla="*/ 0 w 106"/>
                  <a:gd name="T5" fmla="*/ 0 h 79"/>
                  <a:gd name="T6" fmla="*/ 0 w 106"/>
                  <a:gd name="T7" fmla="*/ 0 h 79"/>
                  <a:gd name="T8" fmla="*/ 0 w 106"/>
                  <a:gd name="T9" fmla="*/ 0 h 79"/>
                  <a:gd name="T10" fmla="*/ 0 w 106"/>
                  <a:gd name="T11" fmla="*/ 0 h 79"/>
                  <a:gd name="T12" fmla="*/ 0 w 106"/>
                  <a:gd name="T13" fmla="*/ 0 h 79"/>
                  <a:gd name="T14" fmla="*/ 0 60000 65536"/>
                  <a:gd name="T15" fmla="*/ 0 60000 65536"/>
                  <a:gd name="T16" fmla="*/ 0 60000 65536"/>
                  <a:gd name="T17" fmla="*/ 0 60000 65536"/>
                  <a:gd name="T18" fmla="*/ 0 60000 65536"/>
                  <a:gd name="T19" fmla="*/ 0 60000 65536"/>
                  <a:gd name="T20" fmla="*/ 0 60000 65536"/>
                  <a:gd name="T21" fmla="*/ 0 w 106"/>
                  <a:gd name="T22" fmla="*/ 0 h 79"/>
                  <a:gd name="T23" fmla="*/ 106 w 106"/>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79">
                    <a:moveTo>
                      <a:pt x="106" y="34"/>
                    </a:moveTo>
                    <a:lnTo>
                      <a:pt x="17" y="77"/>
                    </a:lnTo>
                    <a:lnTo>
                      <a:pt x="17" y="79"/>
                    </a:lnTo>
                    <a:lnTo>
                      <a:pt x="0" y="43"/>
                    </a:lnTo>
                    <a:lnTo>
                      <a:pt x="0" y="44"/>
                    </a:lnTo>
                    <a:lnTo>
                      <a:pt x="89" y="0"/>
                    </a:lnTo>
                    <a:lnTo>
                      <a:pt x="106" y="34"/>
                    </a:lnTo>
                    <a:close/>
                  </a:path>
                </a:pathLst>
              </a:custGeom>
              <a:solidFill>
                <a:schemeClr val="folHlink"/>
              </a:solidFill>
              <a:ln w="9525">
                <a:solidFill>
                  <a:schemeClr val="tx1"/>
                </a:solidFill>
                <a:round/>
                <a:headEnd/>
                <a:tailEnd/>
              </a:ln>
            </p:spPr>
            <p:txBody>
              <a:bodyPr/>
              <a:lstStyle/>
              <a:p>
                <a:endParaRPr lang="en-US"/>
              </a:p>
            </p:txBody>
          </p:sp>
          <p:sp>
            <p:nvSpPr>
              <p:cNvPr id="85265" name="Freeform 99"/>
              <p:cNvSpPr>
                <a:spLocks/>
              </p:cNvSpPr>
              <p:nvPr/>
            </p:nvSpPr>
            <p:spPr bwMode="black">
              <a:xfrm>
                <a:off x="3161" y="2007"/>
                <a:ext cx="35" cy="26"/>
              </a:xfrm>
              <a:custGeom>
                <a:avLst/>
                <a:gdLst>
                  <a:gd name="T0" fmla="*/ 0 w 106"/>
                  <a:gd name="T1" fmla="*/ 0 h 78"/>
                  <a:gd name="T2" fmla="*/ 0 w 106"/>
                  <a:gd name="T3" fmla="*/ 0 h 78"/>
                  <a:gd name="T4" fmla="*/ 0 w 106"/>
                  <a:gd name="T5" fmla="*/ 0 h 78"/>
                  <a:gd name="T6" fmla="*/ 0 w 106"/>
                  <a:gd name="T7" fmla="*/ 0 h 78"/>
                  <a:gd name="T8" fmla="*/ 0 w 106"/>
                  <a:gd name="T9" fmla="*/ 0 h 78"/>
                  <a:gd name="T10" fmla="*/ 0 60000 65536"/>
                  <a:gd name="T11" fmla="*/ 0 60000 65536"/>
                  <a:gd name="T12" fmla="*/ 0 60000 65536"/>
                  <a:gd name="T13" fmla="*/ 0 60000 65536"/>
                  <a:gd name="T14" fmla="*/ 0 60000 65536"/>
                  <a:gd name="T15" fmla="*/ 0 w 106"/>
                  <a:gd name="T16" fmla="*/ 0 h 78"/>
                  <a:gd name="T17" fmla="*/ 106 w 106"/>
                  <a:gd name="T18" fmla="*/ 78 h 78"/>
                </a:gdLst>
                <a:ahLst/>
                <a:cxnLst>
                  <a:cxn ang="T10">
                    <a:pos x="T0" y="T1"/>
                  </a:cxn>
                  <a:cxn ang="T11">
                    <a:pos x="T2" y="T3"/>
                  </a:cxn>
                  <a:cxn ang="T12">
                    <a:pos x="T4" y="T5"/>
                  </a:cxn>
                  <a:cxn ang="T13">
                    <a:pos x="T6" y="T7"/>
                  </a:cxn>
                  <a:cxn ang="T14">
                    <a:pos x="T8" y="T9"/>
                  </a:cxn>
                </a:cxnLst>
                <a:rect l="T15" t="T16" r="T17" b="T18"/>
                <a:pathLst>
                  <a:path w="106" h="78">
                    <a:moveTo>
                      <a:pt x="106" y="36"/>
                    </a:moveTo>
                    <a:lnTo>
                      <a:pt x="17" y="78"/>
                    </a:lnTo>
                    <a:lnTo>
                      <a:pt x="0" y="42"/>
                    </a:lnTo>
                    <a:lnTo>
                      <a:pt x="89" y="0"/>
                    </a:lnTo>
                    <a:lnTo>
                      <a:pt x="106" y="36"/>
                    </a:lnTo>
                    <a:close/>
                  </a:path>
                </a:pathLst>
              </a:custGeom>
              <a:solidFill>
                <a:schemeClr val="folHlink"/>
              </a:solidFill>
              <a:ln w="9525">
                <a:solidFill>
                  <a:schemeClr val="tx1"/>
                </a:solidFill>
                <a:round/>
                <a:headEnd/>
                <a:tailEnd/>
              </a:ln>
            </p:spPr>
            <p:txBody>
              <a:bodyPr/>
              <a:lstStyle/>
              <a:p>
                <a:endParaRPr lang="en-US"/>
              </a:p>
            </p:txBody>
          </p:sp>
          <p:sp>
            <p:nvSpPr>
              <p:cNvPr id="85266" name="Freeform 100"/>
              <p:cNvSpPr>
                <a:spLocks/>
              </p:cNvSpPr>
              <p:nvPr/>
            </p:nvSpPr>
            <p:spPr bwMode="black">
              <a:xfrm>
                <a:off x="3275" y="1965"/>
                <a:ext cx="22" cy="18"/>
              </a:xfrm>
              <a:custGeom>
                <a:avLst/>
                <a:gdLst>
                  <a:gd name="T0" fmla="*/ 0 w 67"/>
                  <a:gd name="T1" fmla="*/ 0 h 53"/>
                  <a:gd name="T2" fmla="*/ 0 w 67"/>
                  <a:gd name="T3" fmla="*/ 0 h 53"/>
                  <a:gd name="T4" fmla="*/ 0 w 67"/>
                  <a:gd name="T5" fmla="*/ 0 h 53"/>
                  <a:gd name="T6" fmla="*/ 0 w 67"/>
                  <a:gd name="T7" fmla="*/ 0 h 53"/>
                  <a:gd name="T8" fmla="*/ 0 w 67"/>
                  <a:gd name="T9" fmla="*/ 0 h 53"/>
                  <a:gd name="T10" fmla="*/ 0 w 67"/>
                  <a:gd name="T11" fmla="*/ 0 h 53"/>
                  <a:gd name="T12" fmla="*/ 0 w 67"/>
                  <a:gd name="T13" fmla="*/ 0 h 53"/>
                  <a:gd name="T14" fmla="*/ 0 60000 65536"/>
                  <a:gd name="T15" fmla="*/ 0 60000 65536"/>
                  <a:gd name="T16" fmla="*/ 0 60000 65536"/>
                  <a:gd name="T17" fmla="*/ 0 60000 65536"/>
                  <a:gd name="T18" fmla="*/ 0 60000 65536"/>
                  <a:gd name="T19" fmla="*/ 0 60000 65536"/>
                  <a:gd name="T20" fmla="*/ 0 60000 65536"/>
                  <a:gd name="T21" fmla="*/ 0 w 67"/>
                  <a:gd name="T22" fmla="*/ 0 h 53"/>
                  <a:gd name="T23" fmla="*/ 67 w 6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3">
                    <a:moveTo>
                      <a:pt x="67" y="37"/>
                    </a:moveTo>
                    <a:lnTo>
                      <a:pt x="12" y="53"/>
                    </a:lnTo>
                    <a:lnTo>
                      <a:pt x="0" y="17"/>
                    </a:lnTo>
                    <a:lnTo>
                      <a:pt x="55" y="0"/>
                    </a:lnTo>
                    <a:lnTo>
                      <a:pt x="67" y="37"/>
                    </a:lnTo>
                    <a:close/>
                  </a:path>
                </a:pathLst>
              </a:custGeom>
              <a:solidFill>
                <a:schemeClr val="folHlink"/>
              </a:solidFill>
              <a:ln w="9525">
                <a:solidFill>
                  <a:schemeClr val="tx1"/>
                </a:solidFill>
                <a:round/>
                <a:headEnd/>
                <a:tailEnd/>
              </a:ln>
            </p:spPr>
            <p:txBody>
              <a:bodyPr/>
              <a:lstStyle/>
              <a:p>
                <a:endParaRPr lang="en-US"/>
              </a:p>
            </p:txBody>
          </p:sp>
          <p:sp>
            <p:nvSpPr>
              <p:cNvPr id="85267" name="Freeform 101"/>
              <p:cNvSpPr>
                <a:spLocks/>
              </p:cNvSpPr>
              <p:nvPr/>
            </p:nvSpPr>
            <p:spPr bwMode="black">
              <a:xfrm>
                <a:off x="3256" y="1971"/>
                <a:ext cx="23" cy="18"/>
              </a:xfrm>
              <a:custGeom>
                <a:avLst/>
                <a:gdLst>
                  <a:gd name="T0" fmla="*/ 0 w 69"/>
                  <a:gd name="T1" fmla="*/ 0 h 56"/>
                  <a:gd name="T2" fmla="*/ 0 w 69"/>
                  <a:gd name="T3" fmla="*/ 0 h 56"/>
                  <a:gd name="T4" fmla="*/ 0 w 69"/>
                  <a:gd name="T5" fmla="*/ 0 h 56"/>
                  <a:gd name="T6" fmla="*/ 0 w 69"/>
                  <a:gd name="T7" fmla="*/ 0 h 56"/>
                  <a:gd name="T8" fmla="*/ 0 w 69"/>
                  <a:gd name="T9" fmla="*/ 0 h 56"/>
                  <a:gd name="T10" fmla="*/ 0 w 69"/>
                  <a:gd name="T11" fmla="*/ 0 h 56"/>
                  <a:gd name="T12" fmla="*/ 0 w 69"/>
                  <a:gd name="T13" fmla="*/ 0 h 56"/>
                  <a:gd name="T14" fmla="*/ 0 60000 65536"/>
                  <a:gd name="T15" fmla="*/ 0 60000 65536"/>
                  <a:gd name="T16" fmla="*/ 0 60000 65536"/>
                  <a:gd name="T17" fmla="*/ 0 60000 65536"/>
                  <a:gd name="T18" fmla="*/ 0 60000 65536"/>
                  <a:gd name="T19" fmla="*/ 0 60000 65536"/>
                  <a:gd name="T20" fmla="*/ 0 60000 65536"/>
                  <a:gd name="T21" fmla="*/ 0 w 69"/>
                  <a:gd name="T22" fmla="*/ 0 h 56"/>
                  <a:gd name="T23" fmla="*/ 69 w 6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6">
                    <a:moveTo>
                      <a:pt x="69" y="36"/>
                    </a:moveTo>
                    <a:lnTo>
                      <a:pt x="13" y="56"/>
                    </a:lnTo>
                    <a:lnTo>
                      <a:pt x="14" y="56"/>
                    </a:lnTo>
                    <a:lnTo>
                      <a:pt x="0" y="20"/>
                    </a:lnTo>
                    <a:lnTo>
                      <a:pt x="1" y="20"/>
                    </a:lnTo>
                    <a:lnTo>
                      <a:pt x="57"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268" name="Freeform 102"/>
              <p:cNvSpPr>
                <a:spLocks/>
              </p:cNvSpPr>
              <p:nvPr/>
            </p:nvSpPr>
            <p:spPr bwMode="black">
              <a:xfrm>
                <a:off x="3238" y="1977"/>
                <a:ext cx="23" cy="19"/>
              </a:xfrm>
              <a:custGeom>
                <a:avLst/>
                <a:gdLst>
                  <a:gd name="T0" fmla="*/ 0 w 69"/>
                  <a:gd name="T1" fmla="*/ 0 h 57"/>
                  <a:gd name="T2" fmla="*/ 0 w 69"/>
                  <a:gd name="T3" fmla="*/ 0 h 57"/>
                  <a:gd name="T4" fmla="*/ 0 w 69"/>
                  <a:gd name="T5" fmla="*/ 0 h 57"/>
                  <a:gd name="T6" fmla="*/ 0 w 69"/>
                  <a:gd name="T7" fmla="*/ 0 h 57"/>
                  <a:gd name="T8" fmla="*/ 0 w 69"/>
                  <a:gd name="T9" fmla="*/ 0 h 57"/>
                  <a:gd name="T10" fmla="*/ 0 w 69"/>
                  <a:gd name="T11" fmla="*/ 0 h 57"/>
                  <a:gd name="T12" fmla="*/ 0 w 69"/>
                  <a:gd name="T13" fmla="*/ 0 h 57"/>
                  <a:gd name="T14" fmla="*/ 0 60000 65536"/>
                  <a:gd name="T15" fmla="*/ 0 60000 65536"/>
                  <a:gd name="T16" fmla="*/ 0 60000 65536"/>
                  <a:gd name="T17" fmla="*/ 0 60000 65536"/>
                  <a:gd name="T18" fmla="*/ 0 60000 65536"/>
                  <a:gd name="T19" fmla="*/ 0 60000 65536"/>
                  <a:gd name="T20" fmla="*/ 0 60000 65536"/>
                  <a:gd name="T21" fmla="*/ 0 w 69"/>
                  <a:gd name="T22" fmla="*/ 0 h 57"/>
                  <a:gd name="T23" fmla="*/ 69 w 6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7">
                    <a:moveTo>
                      <a:pt x="69" y="36"/>
                    </a:moveTo>
                    <a:lnTo>
                      <a:pt x="15" y="57"/>
                    </a:lnTo>
                    <a:lnTo>
                      <a:pt x="17" y="57"/>
                    </a:lnTo>
                    <a:lnTo>
                      <a:pt x="0" y="21"/>
                    </a:lnTo>
                    <a:lnTo>
                      <a:pt x="1" y="21"/>
                    </a:lnTo>
                    <a:lnTo>
                      <a:pt x="55"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269" name="Freeform 103"/>
              <p:cNvSpPr>
                <a:spLocks/>
              </p:cNvSpPr>
              <p:nvPr/>
            </p:nvSpPr>
            <p:spPr bwMode="black">
              <a:xfrm>
                <a:off x="3220" y="1984"/>
                <a:ext cx="23" cy="20"/>
              </a:xfrm>
              <a:custGeom>
                <a:avLst/>
                <a:gdLst>
                  <a:gd name="T0" fmla="*/ 0 w 70"/>
                  <a:gd name="T1" fmla="*/ 0 h 60"/>
                  <a:gd name="T2" fmla="*/ 0 w 70"/>
                  <a:gd name="T3" fmla="*/ 0 h 60"/>
                  <a:gd name="T4" fmla="*/ 0 w 70"/>
                  <a:gd name="T5" fmla="*/ 0 h 60"/>
                  <a:gd name="T6" fmla="*/ 0 w 70"/>
                  <a:gd name="T7" fmla="*/ 0 h 60"/>
                  <a:gd name="T8" fmla="*/ 0 w 70"/>
                  <a:gd name="T9" fmla="*/ 0 h 60"/>
                  <a:gd name="T10" fmla="*/ 0 60000 65536"/>
                  <a:gd name="T11" fmla="*/ 0 60000 65536"/>
                  <a:gd name="T12" fmla="*/ 0 60000 65536"/>
                  <a:gd name="T13" fmla="*/ 0 60000 65536"/>
                  <a:gd name="T14" fmla="*/ 0 60000 65536"/>
                  <a:gd name="T15" fmla="*/ 0 w 70"/>
                  <a:gd name="T16" fmla="*/ 0 h 60"/>
                  <a:gd name="T17" fmla="*/ 70 w 70"/>
                  <a:gd name="T18" fmla="*/ 60 h 60"/>
                </a:gdLst>
                <a:ahLst/>
                <a:cxnLst>
                  <a:cxn ang="T10">
                    <a:pos x="T0" y="T1"/>
                  </a:cxn>
                  <a:cxn ang="T11">
                    <a:pos x="T2" y="T3"/>
                  </a:cxn>
                  <a:cxn ang="T12">
                    <a:pos x="T4" y="T5"/>
                  </a:cxn>
                  <a:cxn ang="T13">
                    <a:pos x="T6" y="T7"/>
                  </a:cxn>
                  <a:cxn ang="T14">
                    <a:pos x="T8" y="T9"/>
                  </a:cxn>
                </a:cxnLst>
                <a:rect l="T15" t="T16" r="T17" b="T18"/>
                <a:pathLst>
                  <a:path w="70" h="60">
                    <a:moveTo>
                      <a:pt x="70" y="36"/>
                    </a:moveTo>
                    <a:lnTo>
                      <a:pt x="17" y="60"/>
                    </a:lnTo>
                    <a:lnTo>
                      <a:pt x="0" y="24"/>
                    </a:lnTo>
                    <a:lnTo>
                      <a:pt x="53"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270" name="Freeform 104"/>
              <p:cNvSpPr>
                <a:spLocks/>
              </p:cNvSpPr>
              <p:nvPr/>
            </p:nvSpPr>
            <p:spPr bwMode="black">
              <a:xfrm>
                <a:off x="3425" y="1927"/>
                <a:ext cx="38" cy="19"/>
              </a:xfrm>
              <a:custGeom>
                <a:avLst/>
                <a:gdLst>
                  <a:gd name="T0" fmla="*/ 0 w 113"/>
                  <a:gd name="T1" fmla="*/ 0 h 56"/>
                  <a:gd name="T2" fmla="*/ 0 w 113"/>
                  <a:gd name="T3" fmla="*/ 0 h 56"/>
                  <a:gd name="T4" fmla="*/ 0 w 113"/>
                  <a:gd name="T5" fmla="*/ 0 h 56"/>
                  <a:gd name="T6" fmla="*/ 0 w 113"/>
                  <a:gd name="T7" fmla="*/ 0 h 56"/>
                  <a:gd name="T8" fmla="*/ 0 w 113"/>
                  <a:gd name="T9" fmla="*/ 0 h 56"/>
                  <a:gd name="T10" fmla="*/ 0 w 113"/>
                  <a:gd name="T11" fmla="*/ 0 h 56"/>
                  <a:gd name="T12" fmla="*/ 0 w 113"/>
                  <a:gd name="T13" fmla="*/ 0 h 56"/>
                  <a:gd name="T14" fmla="*/ 0 60000 65536"/>
                  <a:gd name="T15" fmla="*/ 0 60000 65536"/>
                  <a:gd name="T16" fmla="*/ 0 60000 65536"/>
                  <a:gd name="T17" fmla="*/ 0 60000 65536"/>
                  <a:gd name="T18" fmla="*/ 0 60000 65536"/>
                  <a:gd name="T19" fmla="*/ 0 60000 65536"/>
                  <a:gd name="T20" fmla="*/ 0 60000 65536"/>
                  <a:gd name="T21" fmla="*/ 0 w 113"/>
                  <a:gd name="T22" fmla="*/ 0 h 56"/>
                  <a:gd name="T23" fmla="*/ 113 w 113"/>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6">
                    <a:moveTo>
                      <a:pt x="0" y="17"/>
                    </a:moveTo>
                    <a:lnTo>
                      <a:pt x="106" y="0"/>
                    </a:lnTo>
                    <a:lnTo>
                      <a:pt x="113" y="39"/>
                    </a:lnTo>
                    <a:lnTo>
                      <a:pt x="7" y="56"/>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271" name="Freeform 105"/>
              <p:cNvSpPr>
                <a:spLocks/>
              </p:cNvSpPr>
              <p:nvPr/>
            </p:nvSpPr>
            <p:spPr bwMode="black">
              <a:xfrm>
                <a:off x="3461" y="1922"/>
                <a:ext cx="37" cy="18"/>
              </a:xfrm>
              <a:custGeom>
                <a:avLst/>
                <a:gdLst>
                  <a:gd name="T0" fmla="*/ 0 w 112"/>
                  <a:gd name="T1" fmla="*/ 0 h 55"/>
                  <a:gd name="T2" fmla="*/ 0 w 112"/>
                  <a:gd name="T3" fmla="*/ 0 h 55"/>
                  <a:gd name="T4" fmla="*/ 0 w 112"/>
                  <a:gd name="T5" fmla="*/ 0 h 55"/>
                  <a:gd name="T6" fmla="*/ 0 w 112"/>
                  <a:gd name="T7" fmla="*/ 0 h 55"/>
                  <a:gd name="T8" fmla="*/ 0 w 112"/>
                  <a:gd name="T9" fmla="*/ 0 h 55"/>
                  <a:gd name="T10" fmla="*/ 0 60000 65536"/>
                  <a:gd name="T11" fmla="*/ 0 60000 65536"/>
                  <a:gd name="T12" fmla="*/ 0 60000 65536"/>
                  <a:gd name="T13" fmla="*/ 0 60000 65536"/>
                  <a:gd name="T14" fmla="*/ 0 60000 65536"/>
                  <a:gd name="T15" fmla="*/ 0 w 112"/>
                  <a:gd name="T16" fmla="*/ 0 h 55"/>
                  <a:gd name="T17" fmla="*/ 112 w 112"/>
                  <a:gd name="T18" fmla="*/ 55 h 55"/>
                </a:gdLst>
                <a:ahLst/>
                <a:cxnLst>
                  <a:cxn ang="T10">
                    <a:pos x="T0" y="T1"/>
                  </a:cxn>
                  <a:cxn ang="T11">
                    <a:pos x="T2" y="T3"/>
                  </a:cxn>
                  <a:cxn ang="T12">
                    <a:pos x="T4" y="T5"/>
                  </a:cxn>
                  <a:cxn ang="T13">
                    <a:pos x="T6" y="T7"/>
                  </a:cxn>
                  <a:cxn ang="T14">
                    <a:pos x="T8" y="T9"/>
                  </a:cxn>
                </a:cxnLst>
                <a:rect l="T15" t="T16" r="T17" b="T18"/>
                <a:pathLst>
                  <a:path w="112" h="55">
                    <a:moveTo>
                      <a:pt x="0" y="16"/>
                    </a:moveTo>
                    <a:lnTo>
                      <a:pt x="104" y="0"/>
                    </a:lnTo>
                    <a:lnTo>
                      <a:pt x="112" y="38"/>
                    </a:lnTo>
                    <a:lnTo>
                      <a:pt x="7" y="55"/>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272" name="Freeform 106"/>
              <p:cNvSpPr>
                <a:spLocks/>
              </p:cNvSpPr>
              <p:nvPr/>
            </p:nvSpPr>
            <p:spPr bwMode="black">
              <a:xfrm>
                <a:off x="3495" y="1919"/>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w 66"/>
                  <a:gd name="T11" fmla="*/ 0 h 48"/>
                  <a:gd name="T12" fmla="*/ 0 w 66"/>
                  <a:gd name="T13" fmla="*/ 0 h 48"/>
                  <a:gd name="T14" fmla="*/ 0 60000 65536"/>
                  <a:gd name="T15" fmla="*/ 0 60000 65536"/>
                  <a:gd name="T16" fmla="*/ 0 60000 65536"/>
                  <a:gd name="T17" fmla="*/ 0 60000 65536"/>
                  <a:gd name="T18" fmla="*/ 0 60000 65536"/>
                  <a:gd name="T19" fmla="*/ 0 60000 65536"/>
                  <a:gd name="T20" fmla="*/ 0 60000 65536"/>
                  <a:gd name="T21" fmla="*/ 0 w 66"/>
                  <a:gd name="T22" fmla="*/ 0 h 48"/>
                  <a:gd name="T23" fmla="*/ 66 w 6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8">
                    <a:moveTo>
                      <a:pt x="0" y="10"/>
                    </a:moveTo>
                    <a:lnTo>
                      <a:pt x="59" y="0"/>
                    </a:lnTo>
                    <a:lnTo>
                      <a:pt x="66" y="38"/>
                    </a:lnTo>
                    <a:lnTo>
                      <a:pt x="8"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73" name="Freeform 107"/>
              <p:cNvSpPr>
                <a:spLocks/>
              </p:cNvSpPr>
              <p:nvPr/>
            </p:nvSpPr>
            <p:spPr bwMode="black">
              <a:xfrm>
                <a:off x="3515" y="1915"/>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60000 65536"/>
                  <a:gd name="T11" fmla="*/ 0 60000 65536"/>
                  <a:gd name="T12" fmla="*/ 0 60000 65536"/>
                  <a:gd name="T13" fmla="*/ 0 60000 65536"/>
                  <a:gd name="T14" fmla="*/ 0 60000 65536"/>
                  <a:gd name="T15" fmla="*/ 0 w 66"/>
                  <a:gd name="T16" fmla="*/ 0 h 48"/>
                  <a:gd name="T17" fmla="*/ 66 w 66"/>
                  <a:gd name="T18" fmla="*/ 48 h 48"/>
                </a:gdLst>
                <a:ahLst/>
                <a:cxnLst>
                  <a:cxn ang="T10">
                    <a:pos x="T0" y="T1"/>
                  </a:cxn>
                  <a:cxn ang="T11">
                    <a:pos x="T2" y="T3"/>
                  </a:cxn>
                  <a:cxn ang="T12">
                    <a:pos x="T4" y="T5"/>
                  </a:cxn>
                  <a:cxn ang="T13">
                    <a:pos x="T6" y="T7"/>
                  </a:cxn>
                  <a:cxn ang="T14">
                    <a:pos x="T8" y="T9"/>
                  </a:cxn>
                </a:cxnLst>
                <a:rect l="T15" t="T16" r="T17" b="T18"/>
                <a:pathLst>
                  <a:path w="66" h="48">
                    <a:moveTo>
                      <a:pt x="0" y="10"/>
                    </a:moveTo>
                    <a:lnTo>
                      <a:pt x="59" y="0"/>
                    </a:lnTo>
                    <a:lnTo>
                      <a:pt x="66" y="39"/>
                    </a:lnTo>
                    <a:lnTo>
                      <a:pt x="7"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74" name="Freeform 108"/>
              <p:cNvSpPr>
                <a:spLocks/>
              </p:cNvSpPr>
              <p:nvPr/>
            </p:nvSpPr>
            <p:spPr bwMode="black">
              <a:xfrm>
                <a:off x="3535" y="1909"/>
                <a:ext cx="46" cy="19"/>
              </a:xfrm>
              <a:custGeom>
                <a:avLst/>
                <a:gdLst>
                  <a:gd name="T0" fmla="*/ 0 w 137"/>
                  <a:gd name="T1" fmla="*/ 0 h 59"/>
                  <a:gd name="T2" fmla="*/ 0 w 137"/>
                  <a:gd name="T3" fmla="*/ 0 h 59"/>
                  <a:gd name="T4" fmla="*/ 0 w 137"/>
                  <a:gd name="T5" fmla="*/ 0 h 59"/>
                  <a:gd name="T6" fmla="*/ 0 w 137"/>
                  <a:gd name="T7" fmla="*/ 0 h 59"/>
                  <a:gd name="T8" fmla="*/ 0 w 137"/>
                  <a:gd name="T9" fmla="*/ 0 h 59"/>
                  <a:gd name="T10" fmla="*/ 0 w 137"/>
                  <a:gd name="T11" fmla="*/ 0 h 59"/>
                  <a:gd name="T12" fmla="*/ 0 w 137"/>
                  <a:gd name="T13" fmla="*/ 0 h 59"/>
                  <a:gd name="T14" fmla="*/ 0 60000 65536"/>
                  <a:gd name="T15" fmla="*/ 0 60000 65536"/>
                  <a:gd name="T16" fmla="*/ 0 60000 65536"/>
                  <a:gd name="T17" fmla="*/ 0 60000 65536"/>
                  <a:gd name="T18" fmla="*/ 0 60000 65536"/>
                  <a:gd name="T19" fmla="*/ 0 60000 65536"/>
                  <a:gd name="T20" fmla="*/ 0 60000 65536"/>
                  <a:gd name="T21" fmla="*/ 0 w 137"/>
                  <a:gd name="T22" fmla="*/ 0 h 59"/>
                  <a:gd name="T23" fmla="*/ 137 w 137"/>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9">
                    <a:moveTo>
                      <a:pt x="0" y="20"/>
                    </a:moveTo>
                    <a:lnTo>
                      <a:pt x="131" y="0"/>
                    </a:lnTo>
                    <a:lnTo>
                      <a:pt x="130" y="0"/>
                    </a:lnTo>
                    <a:lnTo>
                      <a:pt x="137" y="38"/>
                    </a:lnTo>
                    <a:lnTo>
                      <a:pt x="136" y="38"/>
                    </a:lnTo>
                    <a:lnTo>
                      <a:pt x="5"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275" name="Freeform 109"/>
              <p:cNvSpPr>
                <a:spLocks/>
              </p:cNvSpPr>
              <p:nvPr/>
            </p:nvSpPr>
            <p:spPr bwMode="black">
              <a:xfrm>
                <a:off x="3578" y="1901"/>
                <a:ext cx="46"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60000 65536"/>
                  <a:gd name="T11" fmla="*/ 0 60000 65536"/>
                  <a:gd name="T12" fmla="*/ 0 60000 65536"/>
                  <a:gd name="T13" fmla="*/ 0 60000 65536"/>
                  <a:gd name="T14" fmla="*/ 0 60000 65536"/>
                  <a:gd name="T15" fmla="*/ 0 w 137"/>
                  <a:gd name="T16" fmla="*/ 0 h 60"/>
                  <a:gd name="T17" fmla="*/ 137 w 137"/>
                  <a:gd name="T18" fmla="*/ 60 h 60"/>
                </a:gdLst>
                <a:ahLst/>
                <a:cxnLst>
                  <a:cxn ang="T10">
                    <a:pos x="T0" y="T1"/>
                  </a:cxn>
                  <a:cxn ang="T11">
                    <a:pos x="T2" y="T3"/>
                  </a:cxn>
                  <a:cxn ang="T12">
                    <a:pos x="T4" y="T5"/>
                  </a:cxn>
                  <a:cxn ang="T13">
                    <a:pos x="T6" y="T7"/>
                  </a:cxn>
                  <a:cxn ang="T14">
                    <a:pos x="T8" y="T9"/>
                  </a:cxn>
                </a:cxnLst>
                <a:rect l="T15" t="T16" r="T17" b="T18"/>
                <a:pathLst>
                  <a:path w="137" h="60">
                    <a:moveTo>
                      <a:pt x="0" y="22"/>
                    </a:moveTo>
                    <a:lnTo>
                      <a:pt x="130" y="0"/>
                    </a:lnTo>
                    <a:lnTo>
                      <a:pt x="137" y="39"/>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276" name="Freeform 110"/>
              <p:cNvSpPr>
                <a:spLocks/>
              </p:cNvSpPr>
              <p:nvPr/>
            </p:nvSpPr>
            <p:spPr bwMode="black">
              <a:xfrm>
                <a:off x="3435" y="1881"/>
                <a:ext cx="23" cy="16"/>
              </a:xfrm>
              <a:custGeom>
                <a:avLst/>
                <a:gdLst>
                  <a:gd name="T0" fmla="*/ 0 w 67"/>
                  <a:gd name="T1" fmla="*/ 0 h 48"/>
                  <a:gd name="T2" fmla="*/ 0 w 67"/>
                  <a:gd name="T3" fmla="*/ 0 h 48"/>
                  <a:gd name="T4" fmla="*/ 0 w 67"/>
                  <a:gd name="T5" fmla="*/ 0 h 48"/>
                  <a:gd name="T6" fmla="*/ 0 w 67"/>
                  <a:gd name="T7" fmla="*/ 0 h 48"/>
                  <a:gd name="T8" fmla="*/ 0 w 67"/>
                  <a:gd name="T9" fmla="*/ 0 h 48"/>
                  <a:gd name="T10" fmla="*/ 0 w 67"/>
                  <a:gd name="T11" fmla="*/ 0 h 48"/>
                  <a:gd name="T12" fmla="*/ 0 w 67"/>
                  <a:gd name="T13" fmla="*/ 0 h 48"/>
                  <a:gd name="T14" fmla="*/ 0 60000 65536"/>
                  <a:gd name="T15" fmla="*/ 0 60000 65536"/>
                  <a:gd name="T16" fmla="*/ 0 60000 65536"/>
                  <a:gd name="T17" fmla="*/ 0 60000 65536"/>
                  <a:gd name="T18" fmla="*/ 0 60000 65536"/>
                  <a:gd name="T19" fmla="*/ 0 60000 65536"/>
                  <a:gd name="T20" fmla="*/ 0 60000 65536"/>
                  <a:gd name="T21" fmla="*/ 0 w 67"/>
                  <a:gd name="T22" fmla="*/ 0 h 48"/>
                  <a:gd name="T23" fmla="*/ 67 w 6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48">
                    <a:moveTo>
                      <a:pt x="0" y="10"/>
                    </a:moveTo>
                    <a:lnTo>
                      <a:pt x="60" y="0"/>
                    </a:lnTo>
                    <a:lnTo>
                      <a:pt x="61" y="0"/>
                    </a:lnTo>
                    <a:lnTo>
                      <a:pt x="66" y="38"/>
                    </a:lnTo>
                    <a:lnTo>
                      <a:pt x="67" y="38"/>
                    </a:lnTo>
                    <a:lnTo>
                      <a:pt x="7"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77" name="Freeform 111"/>
              <p:cNvSpPr>
                <a:spLocks/>
              </p:cNvSpPr>
              <p:nvPr/>
            </p:nvSpPr>
            <p:spPr bwMode="black">
              <a:xfrm>
                <a:off x="3456" y="1878"/>
                <a:ext cx="21" cy="16"/>
              </a:xfrm>
              <a:custGeom>
                <a:avLst/>
                <a:gdLst>
                  <a:gd name="T0" fmla="*/ 0 w 64"/>
                  <a:gd name="T1" fmla="*/ 0 h 47"/>
                  <a:gd name="T2" fmla="*/ 0 w 64"/>
                  <a:gd name="T3" fmla="*/ 0 h 47"/>
                  <a:gd name="T4" fmla="*/ 0 w 64"/>
                  <a:gd name="T5" fmla="*/ 0 h 47"/>
                  <a:gd name="T6" fmla="*/ 0 w 64"/>
                  <a:gd name="T7" fmla="*/ 0 h 47"/>
                  <a:gd name="T8" fmla="*/ 0 w 64"/>
                  <a:gd name="T9" fmla="*/ 0 h 47"/>
                  <a:gd name="T10" fmla="*/ 0 60000 65536"/>
                  <a:gd name="T11" fmla="*/ 0 60000 65536"/>
                  <a:gd name="T12" fmla="*/ 0 60000 65536"/>
                  <a:gd name="T13" fmla="*/ 0 60000 65536"/>
                  <a:gd name="T14" fmla="*/ 0 60000 65536"/>
                  <a:gd name="T15" fmla="*/ 0 w 64"/>
                  <a:gd name="T16" fmla="*/ 0 h 47"/>
                  <a:gd name="T17" fmla="*/ 64 w 64"/>
                  <a:gd name="T18" fmla="*/ 47 h 47"/>
                </a:gdLst>
                <a:ahLst/>
                <a:cxnLst>
                  <a:cxn ang="T10">
                    <a:pos x="T0" y="T1"/>
                  </a:cxn>
                  <a:cxn ang="T11">
                    <a:pos x="T2" y="T3"/>
                  </a:cxn>
                  <a:cxn ang="T12">
                    <a:pos x="T4" y="T5"/>
                  </a:cxn>
                  <a:cxn ang="T13">
                    <a:pos x="T6" y="T7"/>
                  </a:cxn>
                  <a:cxn ang="T14">
                    <a:pos x="T8" y="T9"/>
                  </a:cxn>
                </a:cxnLst>
                <a:rect l="T15" t="T16" r="T17" b="T18"/>
                <a:pathLst>
                  <a:path w="64" h="47">
                    <a:moveTo>
                      <a:pt x="0" y="9"/>
                    </a:moveTo>
                    <a:lnTo>
                      <a:pt x="59" y="0"/>
                    </a:lnTo>
                    <a:lnTo>
                      <a:pt x="64" y="39"/>
                    </a:lnTo>
                    <a:lnTo>
                      <a:pt x="5" y="47"/>
                    </a:lnTo>
                    <a:lnTo>
                      <a:pt x="0" y="9"/>
                    </a:lnTo>
                    <a:close/>
                  </a:path>
                </a:pathLst>
              </a:custGeom>
              <a:solidFill>
                <a:schemeClr val="folHlink"/>
              </a:solidFill>
              <a:ln w="9525">
                <a:solidFill>
                  <a:schemeClr val="tx1"/>
                </a:solidFill>
                <a:round/>
                <a:headEnd/>
                <a:tailEnd/>
              </a:ln>
            </p:spPr>
            <p:txBody>
              <a:bodyPr/>
              <a:lstStyle/>
              <a:p>
                <a:endParaRPr lang="en-US"/>
              </a:p>
            </p:txBody>
          </p:sp>
          <p:sp>
            <p:nvSpPr>
              <p:cNvPr id="85278" name="Freeform 112"/>
              <p:cNvSpPr>
                <a:spLocks/>
              </p:cNvSpPr>
              <p:nvPr/>
            </p:nvSpPr>
            <p:spPr bwMode="black">
              <a:xfrm>
                <a:off x="3475" y="1871"/>
                <a:ext cx="46" cy="20"/>
              </a:xfrm>
              <a:custGeom>
                <a:avLst/>
                <a:gdLst>
                  <a:gd name="T0" fmla="*/ 0 w 138"/>
                  <a:gd name="T1" fmla="*/ 0 h 60"/>
                  <a:gd name="T2" fmla="*/ 0 w 138"/>
                  <a:gd name="T3" fmla="*/ 0 h 60"/>
                  <a:gd name="T4" fmla="*/ 0 w 138"/>
                  <a:gd name="T5" fmla="*/ 0 h 60"/>
                  <a:gd name="T6" fmla="*/ 0 w 138"/>
                  <a:gd name="T7" fmla="*/ 0 h 60"/>
                  <a:gd name="T8" fmla="*/ 0 w 138"/>
                  <a:gd name="T9" fmla="*/ 0 h 60"/>
                  <a:gd name="T10" fmla="*/ 0 w 138"/>
                  <a:gd name="T11" fmla="*/ 0 h 60"/>
                  <a:gd name="T12" fmla="*/ 0 w 138"/>
                  <a:gd name="T13" fmla="*/ 0 h 60"/>
                  <a:gd name="T14" fmla="*/ 0 60000 65536"/>
                  <a:gd name="T15" fmla="*/ 0 60000 65536"/>
                  <a:gd name="T16" fmla="*/ 0 60000 65536"/>
                  <a:gd name="T17" fmla="*/ 0 60000 65536"/>
                  <a:gd name="T18" fmla="*/ 0 60000 65536"/>
                  <a:gd name="T19" fmla="*/ 0 60000 65536"/>
                  <a:gd name="T20" fmla="*/ 0 60000 65536"/>
                  <a:gd name="T21" fmla="*/ 0 w 138"/>
                  <a:gd name="T22" fmla="*/ 0 h 60"/>
                  <a:gd name="T23" fmla="*/ 138 w 138"/>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 h="60">
                    <a:moveTo>
                      <a:pt x="0" y="21"/>
                    </a:moveTo>
                    <a:lnTo>
                      <a:pt x="131" y="0"/>
                    </a:lnTo>
                    <a:lnTo>
                      <a:pt x="138" y="38"/>
                    </a:lnTo>
                    <a:lnTo>
                      <a:pt x="7" y="60"/>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279" name="Freeform 113"/>
              <p:cNvSpPr>
                <a:spLocks/>
              </p:cNvSpPr>
              <p:nvPr/>
            </p:nvSpPr>
            <p:spPr bwMode="black">
              <a:xfrm>
                <a:off x="3518" y="1864"/>
                <a:ext cx="46"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60000 65536"/>
                  <a:gd name="T11" fmla="*/ 0 60000 65536"/>
                  <a:gd name="T12" fmla="*/ 0 60000 65536"/>
                  <a:gd name="T13" fmla="*/ 0 60000 65536"/>
                  <a:gd name="T14" fmla="*/ 0 60000 65536"/>
                  <a:gd name="T15" fmla="*/ 0 w 137"/>
                  <a:gd name="T16" fmla="*/ 0 h 60"/>
                  <a:gd name="T17" fmla="*/ 137 w 137"/>
                  <a:gd name="T18" fmla="*/ 60 h 60"/>
                </a:gdLst>
                <a:ahLst/>
                <a:cxnLst>
                  <a:cxn ang="T10">
                    <a:pos x="T0" y="T1"/>
                  </a:cxn>
                  <a:cxn ang="T11">
                    <a:pos x="T2" y="T3"/>
                  </a:cxn>
                  <a:cxn ang="T12">
                    <a:pos x="T4" y="T5"/>
                  </a:cxn>
                  <a:cxn ang="T13">
                    <a:pos x="T6" y="T7"/>
                  </a:cxn>
                  <a:cxn ang="T14">
                    <a:pos x="T8" y="T9"/>
                  </a:cxn>
                </a:cxnLst>
                <a:rect l="T15" t="T16" r="T17" b="T18"/>
                <a:pathLst>
                  <a:path w="137" h="60">
                    <a:moveTo>
                      <a:pt x="0" y="22"/>
                    </a:moveTo>
                    <a:lnTo>
                      <a:pt x="130" y="0"/>
                    </a:lnTo>
                    <a:lnTo>
                      <a:pt x="137" y="39"/>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280" name="Freeform 114"/>
              <p:cNvSpPr>
                <a:spLocks/>
              </p:cNvSpPr>
              <p:nvPr/>
            </p:nvSpPr>
            <p:spPr bwMode="black">
              <a:xfrm>
                <a:off x="3569" y="1861"/>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8"/>
                    </a:moveTo>
                    <a:lnTo>
                      <a:pt x="8" y="42"/>
                    </a:lnTo>
                    <a:lnTo>
                      <a:pt x="0" y="4"/>
                    </a:lnTo>
                    <a:lnTo>
                      <a:pt x="23"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281" name="Freeform 115"/>
              <p:cNvSpPr>
                <a:spLocks/>
              </p:cNvSpPr>
              <p:nvPr/>
            </p:nvSpPr>
            <p:spPr bwMode="black">
              <a:xfrm>
                <a:off x="3562" y="1863"/>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60000 65536"/>
                  <a:gd name="T11" fmla="*/ 0 60000 65536"/>
                  <a:gd name="T12" fmla="*/ 0 60000 65536"/>
                  <a:gd name="T13" fmla="*/ 0 60000 65536"/>
                  <a:gd name="T14" fmla="*/ 0 60000 65536"/>
                  <a:gd name="T15" fmla="*/ 0 w 30"/>
                  <a:gd name="T16" fmla="*/ 0 h 42"/>
                  <a:gd name="T17" fmla="*/ 30 w 30"/>
                  <a:gd name="T18" fmla="*/ 42 h 42"/>
                </a:gdLst>
                <a:ahLst/>
                <a:cxnLst>
                  <a:cxn ang="T10">
                    <a:pos x="T0" y="T1"/>
                  </a:cxn>
                  <a:cxn ang="T11">
                    <a:pos x="T2" y="T3"/>
                  </a:cxn>
                  <a:cxn ang="T12">
                    <a:pos x="T4" y="T5"/>
                  </a:cxn>
                  <a:cxn ang="T13">
                    <a:pos x="T6" y="T7"/>
                  </a:cxn>
                  <a:cxn ang="T14">
                    <a:pos x="T8" y="T9"/>
                  </a:cxn>
                </a:cxnLst>
                <a:rect l="T15" t="T16" r="T17" b="T18"/>
                <a:pathLst>
                  <a:path w="30" h="42">
                    <a:moveTo>
                      <a:pt x="30" y="38"/>
                    </a:moveTo>
                    <a:lnTo>
                      <a:pt x="7" y="42"/>
                    </a:lnTo>
                    <a:lnTo>
                      <a:pt x="0" y="3"/>
                    </a:lnTo>
                    <a:lnTo>
                      <a:pt x="22"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282" name="Oval 116"/>
              <p:cNvSpPr>
                <a:spLocks noChangeArrowheads="1"/>
              </p:cNvSpPr>
              <p:nvPr/>
            </p:nvSpPr>
            <p:spPr bwMode="black">
              <a:xfrm>
                <a:off x="3584" y="1860"/>
                <a:ext cx="12" cy="13"/>
              </a:xfrm>
              <a:prstGeom prst="ellipse">
                <a:avLst/>
              </a:prstGeom>
              <a:solidFill>
                <a:schemeClr val="folHlink"/>
              </a:solidFill>
              <a:ln w="9525">
                <a:solidFill>
                  <a:schemeClr val="tx1"/>
                </a:solidFill>
                <a:round/>
                <a:headEnd/>
                <a:tailEnd/>
              </a:ln>
            </p:spPr>
            <p:txBody>
              <a:bodyPr/>
              <a:lstStyle/>
              <a:p>
                <a:endParaRPr lang="en-US"/>
              </a:p>
            </p:txBody>
          </p:sp>
          <p:sp>
            <p:nvSpPr>
              <p:cNvPr id="85283" name="Freeform 117"/>
              <p:cNvSpPr>
                <a:spLocks/>
              </p:cNvSpPr>
              <p:nvPr/>
            </p:nvSpPr>
            <p:spPr bwMode="black">
              <a:xfrm>
                <a:off x="3590" y="1859"/>
                <a:ext cx="13" cy="14"/>
              </a:xfrm>
              <a:custGeom>
                <a:avLst/>
                <a:gdLst>
                  <a:gd name="T0" fmla="*/ 0 w 40"/>
                  <a:gd name="T1" fmla="*/ 0 h 40"/>
                  <a:gd name="T2" fmla="*/ 0 w 40"/>
                  <a:gd name="T3" fmla="*/ 0 h 40"/>
                  <a:gd name="T4" fmla="*/ 0 w 40"/>
                  <a:gd name="T5" fmla="*/ 0 h 40"/>
                  <a:gd name="T6" fmla="*/ 0 w 40"/>
                  <a:gd name="T7" fmla="*/ 0 h 40"/>
                  <a:gd name="T8" fmla="*/ 0 w 40"/>
                  <a:gd name="T9" fmla="*/ 0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40" y="38"/>
                    </a:moveTo>
                    <a:lnTo>
                      <a:pt x="2" y="40"/>
                    </a:lnTo>
                    <a:lnTo>
                      <a:pt x="0" y="1"/>
                    </a:lnTo>
                    <a:lnTo>
                      <a:pt x="38" y="0"/>
                    </a:lnTo>
                    <a:lnTo>
                      <a:pt x="40" y="38"/>
                    </a:lnTo>
                    <a:close/>
                  </a:path>
                </a:pathLst>
              </a:custGeom>
              <a:solidFill>
                <a:schemeClr val="folHlink"/>
              </a:solidFill>
              <a:ln w="9525">
                <a:solidFill>
                  <a:schemeClr val="tx1"/>
                </a:solidFill>
                <a:round/>
                <a:headEnd/>
                <a:tailEnd/>
              </a:ln>
            </p:spPr>
            <p:txBody>
              <a:bodyPr/>
              <a:lstStyle/>
              <a:p>
                <a:endParaRPr lang="en-US"/>
              </a:p>
            </p:txBody>
          </p:sp>
          <p:sp>
            <p:nvSpPr>
              <p:cNvPr id="85284" name="Freeform 118"/>
              <p:cNvSpPr>
                <a:spLocks/>
              </p:cNvSpPr>
              <p:nvPr/>
            </p:nvSpPr>
            <p:spPr bwMode="black">
              <a:xfrm>
                <a:off x="3576" y="1860"/>
                <a:ext cx="15" cy="15"/>
              </a:xfrm>
              <a:custGeom>
                <a:avLst/>
                <a:gdLst>
                  <a:gd name="T0" fmla="*/ 0 w 44"/>
                  <a:gd name="T1" fmla="*/ 0 h 45"/>
                  <a:gd name="T2" fmla="*/ 0 w 44"/>
                  <a:gd name="T3" fmla="*/ 0 h 45"/>
                  <a:gd name="T4" fmla="*/ 0 w 44"/>
                  <a:gd name="T5" fmla="*/ 0 h 45"/>
                  <a:gd name="T6" fmla="*/ 0 w 44"/>
                  <a:gd name="T7" fmla="*/ 0 h 45"/>
                  <a:gd name="T8" fmla="*/ 0 w 44"/>
                  <a:gd name="T9" fmla="*/ 0 h 45"/>
                  <a:gd name="T10" fmla="*/ 0 60000 65536"/>
                  <a:gd name="T11" fmla="*/ 0 60000 65536"/>
                  <a:gd name="T12" fmla="*/ 0 60000 65536"/>
                  <a:gd name="T13" fmla="*/ 0 60000 65536"/>
                  <a:gd name="T14" fmla="*/ 0 60000 65536"/>
                  <a:gd name="T15" fmla="*/ 0 w 44"/>
                  <a:gd name="T16" fmla="*/ 0 h 45"/>
                  <a:gd name="T17" fmla="*/ 44 w 44"/>
                  <a:gd name="T18" fmla="*/ 45 h 45"/>
                </a:gdLst>
                <a:ahLst/>
                <a:cxnLst>
                  <a:cxn ang="T10">
                    <a:pos x="T0" y="T1"/>
                  </a:cxn>
                  <a:cxn ang="T11">
                    <a:pos x="T2" y="T3"/>
                  </a:cxn>
                  <a:cxn ang="T12">
                    <a:pos x="T4" y="T5"/>
                  </a:cxn>
                  <a:cxn ang="T13">
                    <a:pos x="T6" y="T7"/>
                  </a:cxn>
                  <a:cxn ang="T14">
                    <a:pos x="T8" y="T9"/>
                  </a:cxn>
                </a:cxnLst>
                <a:rect l="T15" t="T16" r="T17" b="T18"/>
                <a:pathLst>
                  <a:path w="44" h="45">
                    <a:moveTo>
                      <a:pt x="44" y="39"/>
                    </a:moveTo>
                    <a:lnTo>
                      <a:pt x="7" y="45"/>
                    </a:lnTo>
                    <a:lnTo>
                      <a:pt x="0" y="6"/>
                    </a:lnTo>
                    <a:lnTo>
                      <a:pt x="37" y="0"/>
                    </a:lnTo>
                    <a:lnTo>
                      <a:pt x="44" y="39"/>
                    </a:lnTo>
                    <a:close/>
                  </a:path>
                </a:pathLst>
              </a:custGeom>
              <a:solidFill>
                <a:schemeClr val="folHlink"/>
              </a:solidFill>
              <a:ln w="9525">
                <a:solidFill>
                  <a:schemeClr val="tx1"/>
                </a:solidFill>
                <a:round/>
                <a:headEnd/>
                <a:tailEnd/>
              </a:ln>
            </p:spPr>
            <p:txBody>
              <a:bodyPr/>
              <a:lstStyle/>
              <a:p>
                <a:endParaRPr lang="en-US"/>
              </a:p>
            </p:txBody>
          </p:sp>
          <p:sp>
            <p:nvSpPr>
              <p:cNvPr id="85285" name="Freeform 119"/>
              <p:cNvSpPr>
                <a:spLocks/>
              </p:cNvSpPr>
              <p:nvPr/>
            </p:nvSpPr>
            <p:spPr bwMode="black">
              <a:xfrm>
                <a:off x="2187" y="2258"/>
                <a:ext cx="14" cy="16"/>
              </a:xfrm>
              <a:custGeom>
                <a:avLst/>
                <a:gdLst>
                  <a:gd name="T0" fmla="*/ 0 w 43"/>
                  <a:gd name="T1" fmla="*/ 0 h 47"/>
                  <a:gd name="T2" fmla="*/ 0 w 43"/>
                  <a:gd name="T3" fmla="*/ 0 h 47"/>
                  <a:gd name="T4" fmla="*/ 0 w 43"/>
                  <a:gd name="T5" fmla="*/ 0 h 47"/>
                  <a:gd name="T6" fmla="*/ 0 w 43"/>
                  <a:gd name="T7" fmla="*/ 0 h 47"/>
                  <a:gd name="T8" fmla="*/ 0 w 43"/>
                  <a:gd name="T9" fmla="*/ 0 h 47"/>
                  <a:gd name="T10" fmla="*/ 0 w 43"/>
                  <a:gd name="T11" fmla="*/ 0 h 47"/>
                  <a:gd name="T12" fmla="*/ 0 w 43"/>
                  <a:gd name="T13" fmla="*/ 0 h 47"/>
                  <a:gd name="T14" fmla="*/ 0 60000 65536"/>
                  <a:gd name="T15" fmla="*/ 0 60000 65536"/>
                  <a:gd name="T16" fmla="*/ 0 60000 65536"/>
                  <a:gd name="T17" fmla="*/ 0 60000 65536"/>
                  <a:gd name="T18" fmla="*/ 0 60000 65536"/>
                  <a:gd name="T19" fmla="*/ 0 60000 65536"/>
                  <a:gd name="T20" fmla="*/ 0 60000 65536"/>
                  <a:gd name="T21" fmla="*/ 0 w 43"/>
                  <a:gd name="T22" fmla="*/ 0 h 47"/>
                  <a:gd name="T23" fmla="*/ 43 w 4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47">
                    <a:moveTo>
                      <a:pt x="0" y="10"/>
                    </a:moveTo>
                    <a:lnTo>
                      <a:pt x="29" y="0"/>
                    </a:lnTo>
                    <a:lnTo>
                      <a:pt x="43" y="36"/>
                    </a:lnTo>
                    <a:lnTo>
                      <a:pt x="14" y="47"/>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286" name="Freeform 120"/>
              <p:cNvSpPr>
                <a:spLocks/>
              </p:cNvSpPr>
              <p:nvPr/>
            </p:nvSpPr>
            <p:spPr bwMode="black">
              <a:xfrm>
                <a:off x="2197" y="2254"/>
                <a:ext cx="14" cy="16"/>
              </a:xfrm>
              <a:custGeom>
                <a:avLst/>
                <a:gdLst>
                  <a:gd name="T0" fmla="*/ 0 w 42"/>
                  <a:gd name="T1" fmla="*/ 0 h 48"/>
                  <a:gd name="T2" fmla="*/ 0 w 42"/>
                  <a:gd name="T3" fmla="*/ 0 h 48"/>
                  <a:gd name="T4" fmla="*/ 0 w 42"/>
                  <a:gd name="T5" fmla="*/ 0 h 48"/>
                  <a:gd name="T6" fmla="*/ 0 w 42"/>
                  <a:gd name="T7" fmla="*/ 0 h 48"/>
                  <a:gd name="T8" fmla="*/ 0 w 42"/>
                  <a:gd name="T9" fmla="*/ 0 h 48"/>
                  <a:gd name="T10" fmla="*/ 0 60000 65536"/>
                  <a:gd name="T11" fmla="*/ 0 60000 65536"/>
                  <a:gd name="T12" fmla="*/ 0 60000 65536"/>
                  <a:gd name="T13" fmla="*/ 0 60000 65536"/>
                  <a:gd name="T14" fmla="*/ 0 60000 65536"/>
                  <a:gd name="T15" fmla="*/ 0 w 42"/>
                  <a:gd name="T16" fmla="*/ 0 h 48"/>
                  <a:gd name="T17" fmla="*/ 42 w 42"/>
                  <a:gd name="T18" fmla="*/ 48 h 48"/>
                </a:gdLst>
                <a:ahLst/>
                <a:cxnLst>
                  <a:cxn ang="T10">
                    <a:pos x="T0" y="T1"/>
                  </a:cxn>
                  <a:cxn ang="T11">
                    <a:pos x="T2" y="T3"/>
                  </a:cxn>
                  <a:cxn ang="T12">
                    <a:pos x="T4" y="T5"/>
                  </a:cxn>
                  <a:cxn ang="T13">
                    <a:pos x="T6" y="T7"/>
                  </a:cxn>
                  <a:cxn ang="T14">
                    <a:pos x="T8" y="T9"/>
                  </a:cxn>
                </a:cxnLst>
                <a:rect l="T15" t="T16" r="T17" b="T18"/>
                <a:pathLst>
                  <a:path w="42" h="48">
                    <a:moveTo>
                      <a:pt x="0" y="12"/>
                    </a:moveTo>
                    <a:lnTo>
                      <a:pt x="27" y="0"/>
                    </a:lnTo>
                    <a:lnTo>
                      <a:pt x="42" y="36"/>
                    </a:lnTo>
                    <a:lnTo>
                      <a:pt x="14" y="48"/>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287" name="Oval 121"/>
              <p:cNvSpPr>
                <a:spLocks noChangeArrowheads="1"/>
              </p:cNvSpPr>
              <p:nvPr/>
            </p:nvSpPr>
            <p:spPr bwMode="black">
              <a:xfrm>
                <a:off x="2213" y="2249"/>
                <a:ext cx="13" cy="13"/>
              </a:xfrm>
              <a:prstGeom prst="ellipse">
                <a:avLst/>
              </a:prstGeom>
              <a:solidFill>
                <a:schemeClr val="folHlink"/>
              </a:solidFill>
              <a:ln w="9525">
                <a:solidFill>
                  <a:schemeClr val="tx1"/>
                </a:solidFill>
                <a:round/>
                <a:headEnd/>
                <a:tailEnd/>
              </a:ln>
            </p:spPr>
            <p:txBody>
              <a:bodyPr/>
              <a:lstStyle/>
              <a:p>
                <a:endParaRPr lang="en-US"/>
              </a:p>
            </p:txBody>
          </p:sp>
          <p:sp>
            <p:nvSpPr>
              <p:cNvPr id="85288" name="Freeform 122"/>
              <p:cNvSpPr>
                <a:spLocks/>
              </p:cNvSpPr>
              <p:nvPr/>
            </p:nvSpPr>
            <p:spPr bwMode="black">
              <a:xfrm>
                <a:off x="2206" y="2249"/>
                <a:ext cx="16" cy="17"/>
              </a:xfrm>
              <a:custGeom>
                <a:avLst/>
                <a:gdLst>
                  <a:gd name="T0" fmla="*/ 0 w 48"/>
                  <a:gd name="T1" fmla="*/ 0 h 51"/>
                  <a:gd name="T2" fmla="*/ 0 w 48"/>
                  <a:gd name="T3" fmla="*/ 0 h 51"/>
                  <a:gd name="T4" fmla="*/ 0 w 48"/>
                  <a:gd name="T5" fmla="*/ 0 h 51"/>
                  <a:gd name="T6" fmla="*/ 0 w 48"/>
                  <a:gd name="T7" fmla="*/ 0 h 51"/>
                  <a:gd name="T8" fmla="*/ 0 w 48"/>
                  <a:gd name="T9" fmla="*/ 0 h 51"/>
                  <a:gd name="T10" fmla="*/ 0 60000 65536"/>
                  <a:gd name="T11" fmla="*/ 0 60000 65536"/>
                  <a:gd name="T12" fmla="*/ 0 60000 65536"/>
                  <a:gd name="T13" fmla="*/ 0 60000 65536"/>
                  <a:gd name="T14" fmla="*/ 0 60000 65536"/>
                  <a:gd name="T15" fmla="*/ 0 w 48"/>
                  <a:gd name="T16" fmla="*/ 0 h 51"/>
                  <a:gd name="T17" fmla="*/ 48 w 48"/>
                  <a:gd name="T18" fmla="*/ 51 h 51"/>
                </a:gdLst>
                <a:ahLst/>
                <a:cxnLst>
                  <a:cxn ang="T10">
                    <a:pos x="T0" y="T1"/>
                  </a:cxn>
                  <a:cxn ang="T11">
                    <a:pos x="T2" y="T3"/>
                  </a:cxn>
                  <a:cxn ang="T12">
                    <a:pos x="T4" y="T5"/>
                  </a:cxn>
                  <a:cxn ang="T13">
                    <a:pos x="T6" y="T7"/>
                  </a:cxn>
                  <a:cxn ang="T14">
                    <a:pos x="T8" y="T9"/>
                  </a:cxn>
                </a:cxnLst>
                <a:rect l="T15" t="T16" r="T17" b="T18"/>
                <a:pathLst>
                  <a:path w="48" h="51">
                    <a:moveTo>
                      <a:pt x="0" y="15"/>
                    </a:moveTo>
                    <a:lnTo>
                      <a:pt x="34" y="0"/>
                    </a:lnTo>
                    <a:lnTo>
                      <a:pt x="48" y="36"/>
                    </a:lnTo>
                    <a:lnTo>
                      <a:pt x="15" y="51"/>
                    </a:lnTo>
                    <a:lnTo>
                      <a:pt x="0" y="15"/>
                    </a:lnTo>
                    <a:close/>
                  </a:path>
                </a:pathLst>
              </a:custGeom>
              <a:solidFill>
                <a:schemeClr val="folHlink"/>
              </a:solidFill>
              <a:ln w="9525">
                <a:solidFill>
                  <a:schemeClr val="tx1"/>
                </a:solidFill>
                <a:round/>
                <a:headEnd/>
                <a:tailEnd/>
              </a:ln>
            </p:spPr>
            <p:txBody>
              <a:bodyPr/>
              <a:lstStyle/>
              <a:p>
                <a:endParaRPr lang="en-US"/>
              </a:p>
            </p:txBody>
          </p:sp>
          <p:sp>
            <p:nvSpPr>
              <p:cNvPr id="85289" name="Freeform 123"/>
              <p:cNvSpPr>
                <a:spLocks/>
              </p:cNvSpPr>
              <p:nvPr/>
            </p:nvSpPr>
            <p:spPr bwMode="black">
              <a:xfrm>
                <a:off x="2217" y="2244"/>
                <a:ext cx="16" cy="17"/>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60000 65536"/>
                  <a:gd name="T11" fmla="*/ 0 60000 65536"/>
                  <a:gd name="T12" fmla="*/ 0 60000 65536"/>
                  <a:gd name="T13" fmla="*/ 0 60000 65536"/>
                  <a:gd name="T14" fmla="*/ 0 60000 65536"/>
                  <a:gd name="T15" fmla="*/ 0 w 50"/>
                  <a:gd name="T16" fmla="*/ 0 h 50"/>
                  <a:gd name="T17" fmla="*/ 50 w 50"/>
                  <a:gd name="T18" fmla="*/ 50 h 50"/>
                </a:gdLst>
                <a:ahLst/>
                <a:cxnLst>
                  <a:cxn ang="T10">
                    <a:pos x="T0" y="T1"/>
                  </a:cxn>
                  <a:cxn ang="T11">
                    <a:pos x="T2" y="T3"/>
                  </a:cxn>
                  <a:cxn ang="T12">
                    <a:pos x="T4" y="T5"/>
                  </a:cxn>
                  <a:cxn ang="T13">
                    <a:pos x="T6" y="T7"/>
                  </a:cxn>
                  <a:cxn ang="T14">
                    <a:pos x="T8" y="T9"/>
                  </a:cxn>
                </a:cxnLst>
                <a:rect l="T15" t="T16" r="T17" b="T18"/>
                <a:pathLst>
                  <a:path w="50" h="50">
                    <a:moveTo>
                      <a:pt x="0" y="16"/>
                    </a:moveTo>
                    <a:lnTo>
                      <a:pt x="33" y="0"/>
                    </a:lnTo>
                    <a:lnTo>
                      <a:pt x="50" y="33"/>
                    </a:lnTo>
                    <a:lnTo>
                      <a:pt x="17" y="50"/>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290" name="Freeform 124"/>
              <p:cNvSpPr>
                <a:spLocks/>
              </p:cNvSpPr>
              <p:nvPr/>
            </p:nvSpPr>
            <p:spPr bwMode="black">
              <a:xfrm>
                <a:off x="2257" y="2215"/>
                <a:ext cx="36" cy="26"/>
              </a:xfrm>
              <a:custGeom>
                <a:avLst/>
                <a:gdLst>
                  <a:gd name="T0" fmla="*/ 0 w 107"/>
                  <a:gd name="T1" fmla="*/ 0 h 78"/>
                  <a:gd name="T2" fmla="*/ 0 w 107"/>
                  <a:gd name="T3" fmla="*/ 0 h 78"/>
                  <a:gd name="T4" fmla="*/ 0 w 107"/>
                  <a:gd name="T5" fmla="*/ 0 h 78"/>
                  <a:gd name="T6" fmla="*/ 0 w 107"/>
                  <a:gd name="T7" fmla="*/ 0 h 78"/>
                  <a:gd name="T8" fmla="*/ 0 w 107"/>
                  <a:gd name="T9" fmla="*/ 0 h 78"/>
                  <a:gd name="T10" fmla="*/ 0 w 107"/>
                  <a:gd name="T11" fmla="*/ 0 h 78"/>
                  <a:gd name="T12" fmla="*/ 0 w 107"/>
                  <a:gd name="T13" fmla="*/ 0 h 78"/>
                  <a:gd name="T14" fmla="*/ 0 60000 65536"/>
                  <a:gd name="T15" fmla="*/ 0 60000 65536"/>
                  <a:gd name="T16" fmla="*/ 0 60000 65536"/>
                  <a:gd name="T17" fmla="*/ 0 60000 65536"/>
                  <a:gd name="T18" fmla="*/ 0 60000 65536"/>
                  <a:gd name="T19" fmla="*/ 0 60000 65536"/>
                  <a:gd name="T20" fmla="*/ 0 60000 65536"/>
                  <a:gd name="T21" fmla="*/ 0 w 107"/>
                  <a:gd name="T22" fmla="*/ 0 h 78"/>
                  <a:gd name="T23" fmla="*/ 107 w 10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78">
                    <a:moveTo>
                      <a:pt x="107" y="36"/>
                    </a:moveTo>
                    <a:lnTo>
                      <a:pt x="17" y="78"/>
                    </a:lnTo>
                    <a:lnTo>
                      <a:pt x="17" y="77"/>
                    </a:lnTo>
                    <a:lnTo>
                      <a:pt x="0" y="43"/>
                    </a:lnTo>
                    <a:lnTo>
                      <a:pt x="0" y="42"/>
                    </a:lnTo>
                    <a:lnTo>
                      <a:pt x="90" y="0"/>
                    </a:lnTo>
                    <a:lnTo>
                      <a:pt x="107" y="36"/>
                    </a:lnTo>
                    <a:close/>
                  </a:path>
                </a:pathLst>
              </a:custGeom>
              <a:solidFill>
                <a:schemeClr val="folHlink"/>
              </a:solidFill>
              <a:ln w="9525">
                <a:solidFill>
                  <a:schemeClr val="tx1"/>
                </a:solidFill>
                <a:round/>
                <a:headEnd/>
                <a:tailEnd/>
              </a:ln>
            </p:spPr>
            <p:txBody>
              <a:bodyPr/>
              <a:lstStyle/>
              <a:p>
                <a:endParaRPr lang="en-US"/>
              </a:p>
            </p:txBody>
          </p:sp>
          <p:sp>
            <p:nvSpPr>
              <p:cNvPr id="85291" name="Freeform 125"/>
              <p:cNvSpPr>
                <a:spLocks/>
              </p:cNvSpPr>
              <p:nvPr/>
            </p:nvSpPr>
            <p:spPr bwMode="black">
              <a:xfrm>
                <a:off x="2228" y="2230"/>
                <a:ext cx="35" cy="25"/>
              </a:xfrm>
              <a:custGeom>
                <a:avLst/>
                <a:gdLst>
                  <a:gd name="T0" fmla="*/ 0 w 106"/>
                  <a:gd name="T1" fmla="*/ 0 h 77"/>
                  <a:gd name="T2" fmla="*/ 0 w 106"/>
                  <a:gd name="T3" fmla="*/ 0 h 77"/>
                  <a:gd name="T4" fmla="*/ 0 w 106"/>
                  <a:gd name="T5" fmla="*/ 0 h 77"/>
                  <a:gd name="T6" fmla="*/ 0 w 106"/>
                  <a:gd name="T7" fmla="*/ 0 h 77"/>
                  <a:gd name="T8" fmla="*/ 0 w 106"/>
                  <a:gd name="T9" fmla="*/ 0 h 77"/>
                  <a:gd name="T10" fmla="*/ 0 60000 65536"/>
                  <a:gd name="T11" fmla="*/ 0 60000 65536"/>
                  <a:gd name="T12" fmla="*/ 0 60000 65536"/>
                  <a:gd name="T13" fmla="*/ 0 60000 65536"/>
                  <a:gd name="T14" fmla="*/ 0 60000 65536"/>
                  <a:gd name="T15" fmla="*/ 0 w 106"/>
                  <a:gd name="T16" fmla="*/ 0 h 77"/>
                  <a:gd name="T17" fmla="*/ 106 w 106"/>
                  <a:gd name="T18" fmla="*/ 77 h 77"/>
                </a:gdLst>
                <a:ahLst/>
                <a:cxnLst>
                  <a:cxn ang="T10">
                    <a:pos x="T0" y="T1"/>
                  </a:cxn>
                  <a:cxn ang="T11">
                    <a:pos x="T2" y="T3"/>
                  </a:cxn>
                  <a:cxn ang="T12">
                    <a:pos x="T4" y="T5"/>
                  </a:cxn>
                  <a:cxn ang="T13">
                    <a:pos x="T6" y="T7"/>
                  </a:cxn>
                  <a:cxn ang="T14">
                    <a:pos x="T8" y="T9"/>
                  </a:cxn>
                </a:cxnLst>
                <a:rect l="T15" t="T16" r="T17" b="T18"/>
                <a:pathLst>
                  <a:path w="106" h="77">
                    <a:moveTo>
                      <a:pt x="106" y="34"/>
                    </a:moveTo>
                    <a:lnTo>
                      <a:pt x="17" y="77"/>
                    </a:lnTo>
                    <a:lnTo>
                      <a:pt x="0" y="44"/>
                    </a:lnTo>
                    <a:lnTo>
                      <a:pt x="89" y="0"/>
                    </a:lnTo>
                    <a:lnTo>
                      <a:pt x="106" y="34"/>
                    </a:lnTo>
                    <a:close/>
                  </a:path>
                </a:pathLst>
              </a:custGeom>
              <a:solidFill>
                <a:schemeClr val="folHlink"/>
              </a:solidFill>
              <a:ln w="9525">
                <a:solidFill>
                  <a:schemeClr val="tx1"/>
                </a:solidFill>
                <a:round/>
                <a:headEnd/>
                <a:tailEnd/>
              </a:ln>
            </p:spPr>
            <p:txBody>
              <a:bodyPr/>
              <a:lstStyle/>
              <a:p>
                <a:endParaRPr lang="en-US"/>
              </a:p>
            </p:txBody>
          </p:sp>
          <p:sp>
            <p:nvSpPr>
              <p:cNvPr id="85292" name="Freeform 126"/>
              <p:cNvSpPr>
                <a:spLocks/>
              </p:cNvSpPr>
              <p:nvPr/>
            </p:nvSpPr>
            <p:spPr bwMode="black">
              <a:xfrm>
                <a:off x="2342" y="2188"/>
                <a:ext cx="22" cy="18"/>
              </a:xfrm>
              <a:custGeom>
                <a:avLst/>
                <a:gdLst>
                  <a:gd name="T0" fmla="*/ 0 w 67"/>
                  <a:gd name="T1" fmla="*/ 0 h 54"/>
                  <a:gd name="T2" fmla="*/ 0 w 67"/>
                  <a:gd name="T3" fmla="*/ 0 h 54"/>
                  <a:gd name="T4" fmla="*/ 0 w 67"/>
                  <a:gd name="T5" fmla="*/ 0 h 54"/>
                  <a:gd name="T6" fmla="*/ 0 w 67"/>
                  <a:gd name="T7" fmla="*/ 0 h 54"/>
                  <a:gd name="T8" fmla="*/ 0 w 67"/>
                  <a:gd name="T9" fmla="*/ 0 h 54"/>
                  <a:gd name="T10" fmla="*/ 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67" y="36"/>
                    </a:moveTo>
                    <a:lnTo>
                      <a:pt x="12" y="54"/>
                    </a:lnTo>
                    <a:lnTo>
                      <a:pt x="0" y="18"/>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293" name="Freeform 127"/>
              <p:cNvSpPr>
                <a:spLocks/>
              </p:cNvSpPr>
              <p:nvPr/>
            </p:nvSpPr>
            <p:spPr bwMode="black">
              <a:xfrm>
                <a:off x="2323" y="2194"/>
                <a:ext cx="23" cy="18"/>
              </a:xfrm>
              <a:custGeom>
                <a:avLst/>
                <a:gdLst>
                  <a:gd name="T0" fmla="*/ 0 w 68"/>
                  <a:gd name="T1" fmla="*/ 0 h 55"/>
                  <a:gd name="T2" fmla="*/ 0 w 68"/>
                  <a:gd name="T3" fmla="*/ 0 h 55"/>
                  <a:gd name="T4" fmla="*/ 0 w 68"/>
                  <a:gd name="T5" fmla="*/ 0 h 55"/>
                  <a:gd name="T6" fmla="*/ 0 w 68"/>
                  <a:gd name="T7" fmla="*/ 0 h 55"/>
                  <a:gd name="T8" fmla="*/ 0 w 68"/>
                  <a:gd name="T9" fmla="*/ 0 h 55"/>
                  <a:gd name="T10" fmla="*/ 0 w 68"/>
                  <a:gd name="T11" fmla="*/ 0 h 55"/>
                  <a:gd name="T12" fmla="*/ 0 w 68"/>
                  <a:gd name="T13" fmla="*/ 0 h 55"/>
                  <a:gd name="T14" fmla="*/ 0 60000 65536"/>
                  <a:gd name="T15" fmla="*/ 0 60000 65536"/>
                  <a:gd name="T16" fmla="*/ 0 60000 65536"/>
                  <a:gd name="T17" fmla="*/ 0 60000 65536"/>
                  <a:gd name="T18" fmla="*/ 0 60000 65536"/>
                  <a:gd name="T19" fmla="*/ 0 60000 65536"/>
                  <a:gd name="T20" fmla="*/ 0 60000 65536"/>
                  <a:gd name="T21" fmla="*/ 0 w 68"/>
                  <a:gd name="T22" fmla="*/ 0 h 55"/>
                  <a:gd name="T23" fmla="*/ 68 w 68"/>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5">
                    <a:moveTo>
                      <a:pt x="68" y="36"/>
                    </a:moveTo>
                    <a:lnTo>
                      <a:pt x="14" y="55"/>
                    </a:lnTo>
                    <a:lnTo>
                      <a:pt x="15" y="55"/>
                    </a:lnTo>
                    <a:lnTo>
                      <a:pt x="0" y="19"/>
                    </a:lnTo>
                    <a:lnTo>
                      <a:pt x="2" y="19"/>
                    </a:lnTo>
                    <a:lnTo>
                      <a:pt x="56"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294" name="Freeform 128"/>
              <p:cNvSpPr>
                <a:spLocks/>
              </p:cNvSpPr>
              <p:nvPr/>
            </p:nvSpPr>
            <p:spPr bwMode="black">
              <a:xfrm>
                <a:off x="2305" y="2200"/>
                <a:ext cx="23" cy="19"/>
              </a:xfrm>
              <a:custGeom>
                <a:avLst/>
                <a:gdLst>
                  <a:gd name="T0" fmla="*/ 0 w 70"/>
                  <a:gd name="T1" fmla="*/ 0 h 58"/>
                  <a:gd name="T2" fmla="*/ 0 w 70"/>
                  <a:gd name="T3" fmla="*/ 0 h 58"/>
                  <a:gd name="T4" fmla="*/ 0 w 70"/>
                  <a:gd name="T5" fmla="*/ 0 h 58"/>
                  <a:gd name="T6" fmla="*/ 0 w 70"/>
                  <a:gd name="T7" fmla="*/ 0 h 58"/>
                  <a:gd name="T8" fmla="*/ 0 w 70"/>
                  <a:gd name="T9" fmla="*/ 0 h 58"/>
                  <a:gd name="T10" fmla="*/ 0 w 70"/>
                  <a:gd name="T11" fmla="*/ 0 h 58"/>
                  <a:gd name="T12" fmla="*/ 0 w 70"/>
                  <a:gd name="T13" fmla="*/ 0 h 58"/>
                  <a:gd name="T14" fmla="*/ 0 60000 65536"/>
                  <a:gd name="T15" fmla="*/ 0 60000 65536"/>
                  <a:gd name="T16" fmla="*/ 0 60000 65536"/>
                  <a:gd name="T17" fmla="*/ 0 60000 65536"/>
                  <a:gd name="T18" fmla="*/ 0 60000 65536"/>
                  <a:gd name="T19" fmla="*/ 0 60000 65536"/>
                  <a:gd name="T20" fmla="*/ 0 60000 65536"/>
                  <a:gd name="T21" fmla="*/ 0 w 70"/>
                  <a:gd name="T22" fmla="*/ 0 h 58"/>
                  <a:gd name="T23" fmla="*/ 70 w 7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8">
                    <a:moveTo>
                      <a:pt x="70" y="36"/>
                    </a:moveTo>
                    <a:lnTo>
                      <a:pt x="16" y="58"/>
                    </a:lnTo>
                    <a:lnTo>
                      <a:pt x="17" y="58"/>
                    </a:lnTo>
                    <a:lnTo>
                      <a:pt x="0" y="22"/>
                    </a:lnTo>
                    <a:lnTo>
                      <a:pt x="1" y="22"/>
                    </a:lnTo>
                    <a:lnTo>
                      <a:pt x="55"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295" name="Freeform 129"/>
              <p:cNvSpPr>
                <a:spLocks/>
              </p:cNvSpPr>
              <p:nvPr/>
            </p:nvSpPr>
            <p:spPr bwMode="black">
              <a:xfrm>
                <a:off x="2287" y="2207"/>
                <a:ext cx="24" cy="20"/>
              </a:xfrm>
              <a:custGeom>
                <a:avLst/>
                <a:gdLst>
                  <a:gd name="T0" fmla="*/ 0 w 70"/>
                  <a:gd name="T1" fmla="*/ 0 h 60"/>
                  <a:gd name="T2" fmla="*/ 0 w 70"/>
                  <a:gd name="T3" fmla="*/ 0 h 60"/>
                  <a:gd name="T4" fmla="*/ 0 w 70"/>
                  <a:gd name="T5" fmla="*/ 0 h 60"/>
                  <a:gd name="T6" fmla="*/ 0 w 70"/>
                  <a:gd name="T7" fmla="*/ 0 h 60"/>
                  <a:gd name="T8" fmla="*/ 0 w 70"/>
                  <a:gd name="T9" fmla="*/ 0 h 60"/>
                  <a:gd name="T10" fmla="*/ 0 60000 65536"/>
                  <a:gd name="T11" fmla="*/ 0 60000 65536"/>
                  <a:gd name="T12" fmla="*/ 0 60000 65536"/>
                  <a:gd name="T13" fmla="*/ 0 60000 65536"/>
                  <a:gd name="T14" fmla="*/ 0 60000 65536"/>
                  <a:gd name="T15" fmla="*/ 0 w 70"/>
                  <a:gd name="T16" fmla="*/ 0 h 60"/>
                  <a:gd name="T17" fmla="*/ 70 w 70"/>
                  <a:gd name="T18" fmla="*/ 60 h 60"/>
                </a:gdLst>
                <a:ahLst/>
                <a:cxnLst>
                  <a:cxn ang="T10">
                    <a:pos x="T0" y="T1"/>
                  </a:cxn>
                  <a:cxn ang="T11">
                    <a:pos x="T2" y="T3"/>
                  </a:cxn>
                  <a:cxn ang="T12">
                    <a:pos x="T4" y="T5"/>
                  </a:cxn>
                  <a:cxn ang="T13">
                    <a:pos x="T6" y="T7"/>
                  </a:cxn>
                  <a:cxn ang="T14">
                    <a:pos x="T8" y="T9"/>
                  </a:cxn>
                </a:cxnLst>
                <a:rect l="T15" t="T16" r="T17" b="T18"/>
                <a:pathLst>
                  <a:path w="70" h="60">
                    <a:moveTo>
                      <a:pt x="70" y="36"/>
                    </a:moveTo>
                    <a:lnTo>
                      <a:pt x="17" y="60"/>
                    </a:lnTo>
                    <a:lnTo>
                      <a:pt x="0" y="24"/>
                    </a:lnTo>
                    <a:lnTo>
                      <a:pt x="53"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296" name="Freeform 130"/>
              <p:cNvSpPr>
                <a:spLocks/>
              </p:cNvSpPr>
              <p:nvPr/>
            </p:nvSpPr>
            <p:spPr bwMode="black">
              <a:xfrm>
                <a:off x="2441" y="2162"/>
                <a:ext cx="30" cy="18"/>
              </a:xfrm>
              <a:custGeom>
                <a:avLst/>
                <a:gdLst>
                  <a:gd name="T0" fmla="*/ 0 w 90"/>
                  <a:gd name="T1" fmla="*/ 0 h 54"/>
                  <a:gd name="T2" fmla="*/ 0 w 90"/>
                  <a:gd name="T3" fmla="*/ 0 h 54"/>
                  <a:gd name="T4" fmla="*/ 0 w 90"/>
                  <a:gd name="T5" fmla="*/ 0 h 54"/>
                  <a:gd name="T6" fmla="*/ 0 w 90"/>
                  <a:gd name="T7" fmla="*/ 0 h 54"/>
                  <a:gd name="T8" fmla="*/ 0 w 90"/>
                  <a:gd name="T9" fmla="*/ 0 h 54"/>
                  <a:gd name="T10" fmla="*/ 0 w 90"/>
                  <a:gd name="T11" fmla="*/ 0 h 54"/>
                  <a:gd name="T12" fmla="*/ 0 w 90"/>
                  <a:gd name="T13" fmla="*/ 0 h 54"/>
                  <a:gd name="T14" fmla="*/ 0 60000 65536"/>
                  <a:gd name="T15" fmla="*/ 0 60000 65536"/>
                  <a:gd name="T16" fmla="*/ 0 60000 65536"/>
                  <a:gd name="T17" fmla="*/ 0 60000 65536"/>
                  <a:gd name="T18" fmla="*/ 0 60000 65536"/>
                  <a:gd name="T19" fmla="*/ 0 60000 65536"/>
                  <a:gd name="T20" fmla="*/ 0 60000 65536"/>
                  <a:gd name="T21" fmla="*/ 0 w 90"/>
                  <a:gd name="T22" fmla="*/ 0 h 54"/>
                  <a:gd name="T23" fmla="*/ 90 w 9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4">
                    <a:moveTo>
                      <a:pt x="90" y="38"/>
                    </a:moveTo>
                    <a:lnTo>
                      <a:pt x="8" y="54"/>
                    </a:lnTo>
                    <a:lnTo>
                      <a:pt x="9" y="54"/>
                    </a:lnTo>
                    <a:lnTo>
                      <a:pt x="0" y="15"/>
                    </a:lnTo>
                    <a:lnTo>
                      <a:pt x="1" y="15"/>
                    </a:lnTo>
                    <a:lnTo>
                      <a:pt x="82"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297" name="Freeform 131"/>
              <p:cNvSpPr>
                <a:spLocks/>
              </p:cNvSpPr>
              <p:nvPr/>
            </p:nvSpPr>
            <p:spPr bwMode="black">
              <a:xfrm>
                <a:off x="2414" y="2167"/>
                <a:ext cx="30" cy="19"/>
              </a:xfrm>
              <a:custGeom>
                <a:avLst/>
                <a:gdLst>
                  <a:gd name="T0" fmla="*/ 0 w 90"/>
                  <a:gd name="T1" fmla="*/ 0 h 58"/>
                  <a:gd name="T2" fmla="*/ 0 w 90"/>
                  <a:gd name="T3" fmla="*/ 0 h 58"/>
                  <a:gd name="T4" fmla="*/ 0 w 90"/>
                  <a:gd name="T5" fmla="*/ 0 h 58"/>
                  <a:gd name="T6" fmla="*/ 0 w 90"/>
                  <a:gd name="T7" fmla="*/ 0 h 58"/>
                  <a:gd name="T8" fmla="*/ 0 w 90"/>
                  <a:gd name="T9" fmla="*/ 0 h 58"/>
                  <a:gd name="T10" fmla="*/ 0 w 90"/>
                  <a:gd name="T11" fmla="*/ 0 h 58"/>
                  <a:gd name="T12" fmla="*/ 0 w 90"/>
                  <a:gd name="T13" fmla="*/ 0 h 58"/>
                  <a:gd name="T14" fmla="*/ 0 60000 65536"/>
                  <a:gd name="T15" fmla="*/ 0 60000 65536"/>
                  <a:gd name="T16" fmla="*/ 0 60000 65536"/>
                  <a:gd name="T17" fmla="*/ 0 60000 65536"/>
                  <a:gd name="T18" fmla="*/ 0 60000 65536"/>
                  <a:gd name="T19" fmla="*/ 0 60000 65536"/>
                  <a:gd name="T20" fmla="*/ 0 60000 65536"/>
                  <a:gd name="T21" fmla="*/ 0 w 90"/>
                  <a:gd name="T22" fmla="*/ 0 h 58"/>
                  <a:gd name="T23" fmla="*/ 90 w 9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8">
                    <a:moveTo>
                      <a:pt x="90" y="39"/>
                    </a:moveTo>
                    <a:lnTo>
                      <a:pt x="10" y="58"/>
                    </a:lnTo>
                    <a:lnTo>
                      <a:pt x="0" y="20"/>
                    </a:lnTo>
                    <a:lnTo>
                      <a:pt x="81"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298" name="Freeform 132"/>
              <p:cNvSpPr>
                <a:spLocks/>
              </p:cNvSpPr>
              <p:nvPr/>
            </p:nvSpPr>
            <p:spPr bwMode="black">
              <a:xfrm>
                <a:off x="2388" y="2173"/>
                <a:ext cx="30" cy="19"/>
              </a:xfrm>
              <a:custGeom>
                <a:avLst/>
                <a:gdLst>
                  <a:gd name="T0" fmla="*/ 0 w 90"/>
                  <a:gd name="T1" fmla="*/ 0 h 57"/>
                  <a:gd name="T2" fmla="*/ 0 w 90"/>
                  <a:gd name="T3" fmla="*/ 0 h 57"/>
                  <a:gd name="T4" fmla="*/ 0 w 90"/>
                  <a:gd name="T5" fmla="*/ 0 h 57"/>
                  <a:gd name="T6" fmla="*/ 0 w 90"/>
                  <a:gd name="T7" fmla="*/ 0 h 57"/>
                  <a:gd name="T8" fmla="*/ 0 w 90"/>
                  <a:gd name="T9" fmla="*/ 0 h 57"/>
                  <a:gd name="T10" fmla="*/ 0 w 90"/>
                  <a:gd name="T11" fmla="*/ 0 h 57"/>
                  <a:gd name="T12" fmla="*/ 0 w 90"/>
                  <a:gd name="T13" fmla="*/ 0 h 57"/>
                  <a:gd name="T14" fmla="*/ 0 60000 65536"/>
                  <a:gd name="T15" fmla="*/ 0 60000 65536"/>
                  <a:gd name="T16" fmla="*/ 0 60000 65536"/>
                  <a:gd name="T17" fmla="*/ 0 60000 65536"/>
                  <a:gd name="T18" fmla="*/ 0 60000 65536"/>
                  <a:gd name="T19" fmla="*/ 0 60000 65536"/>
                  <a:gd name="T20" fmla="*/ 0 60000 65536"/>
                  <a:gd name="T21" fmla="*/ 0 w 90"/>
                  <a:gd name="T22" fmla="*/ 0 h 57"/>
                  <a:gd name="T23" fmla="*/ 90 w 9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7">
                    <a:moveTo>
                      <a:pt x="90" y="38"/>
                    </a:moveTo>
                    <a:lnTo>
                      <a:pt x="9" y="57"/>
                    </a:lnTo>
                    <a:lnTo>
                      <a:pt x="0" y="19"/>
                    </a:lnTo>
                    <a:lnTo>
                      <a:pt x="80"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299" name="Freeform 133"/>
              <p:cNvSpPr>
                <a:spLocks/>
              </p:cNvSpPr>
              <p:nvPr/>
            </p:nvSpPr>
            <p:spPr bwMode="black">
              <a:xfrm>
                <a:off x="2361" y="2180"/>
                <a:ext cx="30" cy="20"/>
              </a:xfrm>
              <a:custGeom>
                <a:avLst/>
                <a:gdLst>
                  <a:gd name="T0" fmla="*/ 0 w 90"/>
                  <a:gd name="T1" fmla="*/ 0 h 61"/>
                  <a:gd name="T2" fmla="*/ 0 w 90"/>
                  <a:gd name="T3" fmla="*/ 0 h 61"/>
                  <a:gd name="T4" fmla="*/ 0 w 90"/>
                  <a:gd name="T5" fmla="*/ 0 h 61"/>
                  <a:gd name="T6" fmla="*/ 0 w 90"/>
                  <a:gd name="T7" fmla="*/ 0 h 61"/>
                  <a:gd name="T8" fmla="*/ 0 w 90"/>
                  <a:gd name="T9" fmla="*/ 0 h 61"/>
                  <a:gd name="T10" fmla="*/ 0 60000 65536"/>
                  <a:gd name="T11" fmla="*/ 0 60000 65536"/>
                  <a:gd name="T12" fmla="*/ 0 60000 65536"/>
                  <a:gd name="T13" fmla="*/ 0 60000 65536"/>
                  <a:gd name="T14" fmla="*/ 0 60000 65536"/>
                  <a:gd name="T15" fmla="*/ 0 w 90"/>
                  <a:gd name="T16" fmla="*/ 0 h 61"/>
                  <a:gd name="T17" fmla="*/ 90 w 90"/>
                  <a:gd name="T18" fmla="*/ 61 h 61"/>
                </a:gdLst>
                <a:ahLst/>
                <a:cxnLst>
                  <a:cxn ang="T10">
                    <a:pos x="T0" y="T1"/>
                  </a:cxn>
                  <a:cxn ang="T11">
                    <a:pos x="T2" y="T3"/>
                  </a:cxn>
                  <a:cxn ang="T12">
                    <a:pos x="T4" y="T5"/>
                  </a:cxn>
                  <a:cxn ang="T13">
                    <a:pos x="T6" y="T7"/>
                  </a:cxn>
                  <a:cxn ang="T14">
                    <a:pos x="T8" y="T9"/>
                  </a:cxn>
                </a:cxnLst>
                <a:rect l="T15" t="T16" r="T17" b="T18"/>
                <a:pathLst>
                  <a:path w="90" h="61">
                    <a:moveTo>
                      <a:pt x="90" y="38"/>
                    </a:moveTo>
                    <a:lnTo>
                      <a:pt x="10" y="61"/>
                    </a:lnTo>
                    <a:lnTo>
                      <a:pt x="0" y="23"/>
                    </a:lnTo>
                    <a:lnTo>
                      <a:pt x="81"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00" name="Freeform 134"/>
              <p:cNvSpPr>
                <a:spLocks/>
              </p:cNvSpPr>
              <p:nvPr/>
            </p:nvSpPr>
            <p:spPr bwMode="black">
              <a:xfrm>
                <a:off x="2206" y="2178"/>
                <a:ext cx="27" cy="22"/>
              </a:xfrm>
              <a:custGeom>
                <a:avLst/>
                <a:gdLst>
                  <a:gd name="T0" fmla="*/ 0 w 82"/>
                  <a:gd name="T1" fmla="*/ 0 h 67"/>
                  <a:gd name="T2" fmla="*/ 0 w 82"/>
                  <a:gd name="T3" fmla="*/ 0 h 67"/>
                  <a:gd name="T4" fmla="*/ 0 w 82"/>
                  <a:gd name="T5" fmla="*/ 0 h 67"/>
                  <a:gd name="T6" fmla="*/ 0 w 82"/>
                  <a:gd name="T7" fmla="*/ 0 h 67"/>
                  <a:gd name="T8" fmla="*/ 0 w 82"/>
                  <a:gd name="T9" fmla="*/ 0 h 67"/>
                  <a:gd name="T10" fmla="*/ 0 w 82"/>
                  <a:gd name="T11" fmla="*/ 0 h 67"/>
                  <a:gd name="T12" fmla="*/ 0 w 82"/>
                  <a:gd name="T13" fmla="*/ 0 h 67"/>
                  <a:gd name="T14" fmla="*/ 0 60000 65536"/>
                  <a:gd name="T15" fmla="*/ 0 60000 65536"/>
                  <a:gd name="T16" fmla="*/ 0 60000 65536"/>
                  <a:gd name="T17" fmla="*/ 0 60000 65536"/>
                  <a:gd name="T18" fmla="*/ 0 60000 65536"/>
                  <a:gd name="T19" fmla="*/ 0 60000 65536"/>
                  <a:gd name="T20" fmla="*/ 0 60000 65536"/>
                  <a:gd name="T21" fmla="*/ 0 w 82"/>
                  <a:gd name="T22" fmla="*/ 0 h 67"/>
                  <a:gd name="T23" fmla="*/ 82 w 8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67">
                    <a:moveTo>
                      <a:pt x="82" y="36"/>
                    </a:moveTo>
                    <a:lnTo>
                      <a:pt x="17" y="67"/>
                    </a:lnTo>
                    <a:lnTo>
                      <a:pt x="0" y="31"/>
                    </a:lnTo>
                    <a:lnTo>
                      <a:pt x="65" y="0"/>
                    </a:lnTo>
                    <a:lnTo>
                      <a:pt x="82" y="36"/>
                    </a:lnTo>
                    <a:close/>
                  </a:path>
                </a:pathLst>
              </a:custGeom>
              <a:solidFill>
                <a:schemeClr val="folHlink"/>
              </a:solidFill>
              <a:ln w="9525">
                <a:solidFill>
                  <a:schemeClr val="tx1"/>
                </a:solidFill>
                <a:round/>
                <a:headEnd/>
                <a:tailEnd/>
              </a:ln>
            </p:spPr>
            <p:txBody>
              <a:bodyPr/>
              <a:lstStyle/>
              <a:p>
                <a:endParaRPr lang="en-US"/>
              </a:p>
            </p:txBody>
          </p:sp>
          <p:sp>
            <p:nvSpPr>
              <p:cNvPr id="85301" name="Freeform 135"/>
              <p:cNvSpPr>
                <a:spLocks/>
              </p:cNvSpPr>
              <p:nvPr/>
            </p:nvSpPr>
            <p:spPr bwMode="black">
              <a:xfrm>
                <a:off x="2184" y="2188"/>
                <a:ext cx="27" cy="23"/>
              </a:xfrm>
              <a:custGeom>
                <a:avLst/>
                <a:gdLst>
                  <a:gd name="T0" fmla="*/ 0 w 82"/>
                  <a:gd name="T1" fmla="*/ 0 h 68"/>
                  <a:gd name="T2" fmla="*/ 0 w 82"/>
                  <a:gd name="T3" fmla="*/ 0 h 68"/>
                  <a:gd name="T4" fmla="*/ 0 w 82"/>
                  <a:gd name="T5" fmla="*/ 0 h 68"/>
                  <a:gd name="T6" fmla="*/ 0 w 82"/>
                  <a:gd name="T7" fmla="*/ 0 h 68"/>
                  <a:gd name="T8" fmla="*/ 0 w 82"/>
                  <a:gd name="T9" fmla="*/ 0 h 68"/>
                  <a:gd name="T10" fmla="*/ 0 60000 65536"/>
                  <a:gd name="T11" fmla="*/ 0 60000 65536"/>
                  <a:gd name="T12" fmla="*/ 0 60000 65536"/>
                  <a:gd name="T13" fmla="*/ 0 60000 65536"/>
                  <a:gd name="T14" fmla="*/ 0 60000 65536"/>
                  <a:gd name="T15" fmla="*/ 0 w 82"/>
                  <a:gd name="T16" fmla="*/ 0 h 68"/>
                  <a:gd name="T17" fmla="*/ 82 w 82"/>
                  <a:gd name="T18" fmla="*/ 68 h 68"/>
                </a:gdLst>
                <a:ahLst/>
                <a:cxnLst>
                  <a:cxn ang="T10">
                    <a:pos x="T0" y="T1"/>
                  </a:cxn>
                  <a:cxn ang="T11">
                    <a:pos x="T2" y="T3"/>
                  </a:cxn>
                  <a:cxn ang="T12">
                    <a:pos x="T4" y="T5"/>
                  </a:cxn>
                  <a:cxn ang="T13">
                    <a:pos x="T6" y="T7"/>
                  </a:cxn>
                  <a:cxn ang="T14">
                    <a:pos x="T8" y="T9"/>
                  </a:cxn>
                </a:cxnLst>
                <a:rect l="T15" t="T16" r="T17" b="T18"/>
                <a:pathLst>
                  <a:path w="82" h="68">
                    <a:moveTo>
                      <a:pt x="82" y="36"/>
                    </a:moveTo>
                    <a:lnTo>
                      <a:pt x="17" y="68"/>
                    </a:lnTo>
                    <a:lnTo>
                      <a:pt x="0" y="31"/>
                    </a:lnTo>
                    <a:lnTo>
                      <a:pt x="65" y="0"/>
                    </a:lnTo>
                    <a:lnTo>
                      <a:pt x="82" y="36"/>
                    </a:lnTo>
                    <a:close/>
                  </a:path>
                </a:pathLst>
              </a:custGeom>
              <a:solidFill>
                <a:schemeClr val="folHlink"/>
              </a:solidFill>
              <a:ln w="9525">
                <a:solidFill>
                  <a:schemeClr val="tx1"/>
                </a:solidFill>
                <a:round/>
                <a:headEnd/>
                <a:tailEnd/>
              </a:ln>
            </p:spPr>
            <p:txBody>
              <a:bodyPr/>
              <a:lstStyle/>
              <a:p>
                <a:endParaRPr lang="en-US"/>
              </a:p>
            </p:txBody>
          </p:sp>
          <p:sp>
            <p:nvSpPr>
              <p:cNvPr id="85302" name="Freeform 136"/>
              <p:cNvSpPr>
                <a:spLocks/>
              </p:cNvSpPr>
              <p:nvPr/>
            </p:nvSpPr>
            <p:spPr bwMode="black">
              <a:xfrm>
                <a:off x="2282" y="2150"/>
                <a:ext cx="23" cy="18"/>
              </a:xfrm>
              <a:custGeom>
                <a:avLst/>
                <a:gdLst>
                  <a:gd name="T0" fmla="*/ 0 w 67"/>
                  <a:gd name="T1" fmla="*/ 0 h 53"/>
                  <a:gd name="T2" fmla="*/ 0 w 67"/>
                  <a:gd name="T3" fmla="*/ 0 h 53"/>
                  <a:gd name="T4" fmla="*/ 0 w 67"/>
                  <a:gd name="T5" fmla="*/ 0 h 53"/>
                  <a:gd name="T6" fmla="*/ 0 w 67"/>
                  <a:gd name="T7" fmla="*/ 0 h 53"/>
                  <a:gd name="T8" fmla="*/ 0 w 67"/>
                  <a:gd name="T9" fmla="*/ 0 h 53"/>
                  <a:gd name="T10" fmla="*/ 0 w 67"/>
                  <a:gd name="T11" fmla="*/ 0 h 53"/>
                  <a:gd name="T12" fmla="*/ 0 w 67"/>
                  <a:gd name="T13" fmla="*/ 0 h 53"/>
                  <a:gd name="T14" fmla="*/ 0 60000 65536"/>
                  <a:gd name="T15" fmla="*/ 0 60000 65536"/>
                  <a:gd name="T16" fmla="*/ 0 60000 65536"/>
                  <a:gd name="T17" fmla="*/ 0 60000 65536"/>
                  <a:gd name="T18" fmla="*/ 0 60000 65536"/>
                  <a:gd name="T19" fmla="*/ 0 60000 65536"/>
                  <a:gd name="T20" fmla="*/ 0 60000 65536"/>
                  <a:gd name="T21" fmla="*/ 0 w 67"/>
                  <a:gd name="T22" fmla="*/ 0 h 53"/>
                  <a:gd name="T23" fmla="*/ 67 w 6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3">
                    <a:moveTo>
                      <a:pt x="67" y="36"/>
                    </a:moveTo>
                    <a:lnTo>
                      <a:pt x="12" y="53"/>
                    </a:lnTo>
                    <a:lnTo>
                      <a:pt x="0" y="17"/>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303" name="Freeform 137"/>
              <p:cNvSpPr>
                <a:spLocks/>
              </p:cNvSpPr>
              <p:nvPr/>
            </p:nvSpPr>
            <p:spPr bwMode="black">
              <a:xfrm>
                <a:off x="2263" y="2156"/>
                <a:ext cx="23" cy="18"/>
              </a:xfrm>
              <a:custGeom>
                <a:avLst/>
                <a:gdLst>
                  <a:gd name="T0" fmla="*/ 0 w 69"/>
                  <a:gd name="T1" fmla="*/ 0 h 55"/>
                  <a:gd name="T2" fmla="*/ 0 w 69"/>
                  <a:gd name="T3" fmla="*/ 0 h 55"/>
                  <a:gd name="T4" fmla="*/ 0 w 69"/>
                  <a:gd name="T5" fmla="*/ 0 h 55"/>
                  <a:gd name="T6" fmla="*/ 0 w 69"/>
                  <a:gd name="T7" fmla="*/ 0 h 55"/>
                  <a:gd name="T8" fmla="*/ 0 w 69"/>
                  <a:gd name="T9" fmla="*/ 0 h 55"/>
                  <a:gd name="T10" fmla="*/ 0 w 69"/>
                  <a:gd name="T11" fmla="*/ 0 h 55"/>
                  <a:gd name="T12" fmla="*/ 0 w 69"/>
                  <a:gd name="T13" fmla="*/ 0 h 55"/>
                  <a:gd name="T14" fmla="*/ 0 60000 65536"/>
                  <a:gd name="T15" fmla="*/ 0 60000 65536"/>
                  <a:gd name="T16" fmla="*/ 0 60000 65536"/>
                  <a:gd name="T17" fmla="*/ 0 60000 65536"/>
                  <a:gd name="T18" fmla="*/ 0 60000 65536"/>
                  <a:gd name="T19" fmla="*/ 0 60000 65536"/>
                  <a:gd name="T20" fmla="*/ 0 60000 65536"/>
                  <a:gd name="T21" fmla="*/ 0 w 69"/>
                  <a:gd name="T22" fmla="*/ 0 h 55"/>
                  <a:gd name="T23" fmla="*/ 69 w 69"/>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5">
                    <a:moveTo>
                      <a:pt x="69" y="36"/>
                    </a:moveTo>
                    <a:lnTo>
                      <a:pt x="13" y="55"/>
                    </a:lnTo>
                    <a:lnTo>
                      <a:pt x="15" y="55"/>
                    </a:lnTo>
                    <a:lnTo>
                      <a:pt x="0" y="19"/>
                    </a:lnTo>
                    <a:lnTo>
                      <a:pt x="1" y="19"/>
                    </a:lnTo>
                    <a:lnTo>
                      <a:pt x="57"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304" name="Freeform 138"/>
              <p:cNvSpPr>
                <a:spLocks/>
              </p:cNvSpPr>
              <p:nvPr/>
            </p:nvSpPr>
            <p:spPr bwMode="black">
              <a:xfrm>
                <a:off x="2245" y="2162"/>
                <a:ext cx="23" cy="20"/>
              </a:xfrm>
              <a:custGeom>
                <a:avLst/>
                <a:gdLst>
                  <a:gd name="T0" fmla="*/ 0 w 70"/>
                  <a:gd name="T1" fmla="*/ 0 h 58"/>
                  <a:gd name="T2" fmla="*/ 0 w 70"/>
                  <a:gd name="T3" fmla="*/ 0 h 58"/>
                  <a:gd name="T4" fmla="*/ 0 w 70"/>
                  <a:gd name="T5" fmla="*/ 0 h 58"/>
                  <a:gd name="T6" fmla="*/ 0 w 70"/>
                  <a:gd name="T7" fmla="*/ 0 h 58"/>
                  <a:gd name="T8" fmla="*/ 0 w 70"/>
                  <a:gd name="T9" fmla="*/ 0 h 58"/>
                  <a:gd name="T10" fmla="*/ 0 w 70"/>
                  <a:gd name="T11" fmla="*/ 0 h 58"/>
                  <a:gd name="T12" fmla="*/ 0 w 70"/>
                  <a:gd name="T13" fmla="*/ 0 h 58"/>
                  <a:gd name="T14" fmla="*/ 0 60000 65536"/>
                  <a:gd name="T15" fmla="*/ 0 60000 65536"/>
                  <a:gd name="T16" fmla="*/ 0 60000 65536"/>
                  <a:gd name="T17" fmla="*/ 0 60000 65536"/>
                  <a:gd name="T18" fmla="*/ 0 60000 65536"/>
                  <a:gd name="T19" fmla="*/ 0 60000 65536"/>
                  <a:gd name="T20" fmla="*/ 0 60000 65536"/>
                  <a:gd name="T21" fmla="*/ 0 w 70"/>
                  <a:gd name="T22" fmla="*/ 0 h 58"/>
                  <a:gd name="T23" fmla="*/ 70 w 7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8">
                    <a:moveTo>
                      <a:pt x="70" y="36"/>
                    </a:moveTo>
                    <a:lnTo>
                      <a:pt x="16" y="58"/>
                    </a:lnTo>
                    <a:lnTo>
                      <a:pt x="17" y="58"/>
                    </a:lnTo>
                    <a:lnTo>
                      <a:pt x="0" y="22"/>
                    </a:lnTo>
                    <a:lnTo>
                      <a:pt x="1" y="22"/>
                    </a:lnTo>
                    <a:lnTo>
                      <a:pt x="55"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305" name="Freeform 139"/>
              <p:cNvSpPr>
                <a:spLocks/>
              </p:cNvSpPr>
              <p:nvPr/>
            </p:nvSpPr>
            <p:spPr bwMode="black">
              <a:xfrm>
                <a:off x="2227" y="2170"/>
                <a:ext cx="24" cy="20"/>
              </a:xfrm>
              <a:custGeom>
                <a:avLst/>
                <a:gdLst>
                  <a:gd name="T0" fmla="*/ 0 w 70"/>
                  <a:gd name="T1" fmla="*/ 0 h 60"/>
                  <a:gd name="T2" fmla="*/ 0 w 70"/>
                  <a:gd name="T3" fmla="*/ 0 h 60"/>
                  <a:gd name="T4" fmla="*/ 0 w 70"/>
                  <a:gd name="T5" fmla="*/ 0 h 60"/>
                  <a:gd name="T6" fmla="*/ 0 w 70"/>
                  <a:gd name="T7" fmla="*/ 0 h 60"/>
                  <a:gd name="T8" fmla="*/ 0 w 70"/>
                  <a:gd name="T9" fmla="*/ 0 h 60"/>
                  <a:gd name="T10" fmla="*/ 0 60000 65536"/>
                  <a:gd name="T11" fmla="*/ 0 60000 65536"/>
                  <a:gd name="T12" fmla="*/ 0 60000 65536"/>
                  <a:gd name="T13" fmla="*/ 0 60000 65536"/>
                  <a:gd name="T14" fmla="*/ 0 60000 65536"/>
                  <a:gd name="T15" fmla="*/ 0 w 70"/>
                  <a:gd name="T16" fmla="*/ 0 h 60"/>
                  <a:gd name="T17" fmla="*/ 70 w 70"/>
                  <a:gd name="T18" fmla="*/ 60 h 60"/>
                </a:gdLst>
                <a:ahLst/>
                <a:cxnLst>
                  <a:cxn ang="T10">
                    <a:pos x="T0" y="T1"/>
                  </a:cxn>
                  <a:cxn ang="T11">
                    <a:pos x="T2" y="T3"/>
                  </a:cxn>
                  <a:cxn ang="T12">
                    <a:pos x="T4" y="T5"/>
                  </a:cxn>
                  <a:cxn ang="T13">
                    <a:pos x="T6" y="T7"/>
                  </a:cxn>
                  <a:cxn ang="T14">
                    <a:pos x="T8" y="T9"/>
                  </a:cxn>
                </a:cxnLst>
                <a:rect l="T15" t="T16" r="T17" b="T18"/>
                <a:pathLst>
                  <a:path w="70" h="60">
                    <a:moveTo>
                      <a:pt x="70" y="36"/>
                    </a:moveTo>
                    <a:lnTo>
                      <a:pt x="17" y="60"/>
                    </a:lnTo>
                    <a:lnTo>
                      <a:pt x="0" y="24"/>
                    </a:lnTo>
                    <a:lnTo>
                      <a:pt x="53"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306" name="Freeform 140"/>
              <p:cNvSpPr>
                <a:spLocks/>
              </p:cNvSpPr>
              <p:nvPr/>
            </p:nvSpPr>
            <p:spPr bwMode="black">
              <a:xfrm>
                <a:off x="2382" y="2124"/>
                <a:ext cx="29" cy="18"/>
              </a:xfrm>
              <a:custGeom>
                <a:avLst/>
                <a:gdLst>
                  <a:gd name="T0" fmla="*/ 0 w 88"/>
                  <a:gd name="T1" fmla="*/ 0 h 54"/>
                  <a:gd name="T2" fmla="*/ 0 w 88"/>
                  <a:gd name="T3" fmla="*/ 0 h 54"/>
                  <a:gd name="T4" fmla="*/ 0 w 88"/>
                  <a:gd name="T5" fmla="*/ 0 h 54"/>
                  <a:gd name="T6" fmla="*/ 0 w 88"/>
                  <a:gd name="T7" fmla="*/ 0 h 54"/>
                  <a:gd name="T8" fmla="*/ 0 w 88"/>
                  <a:gd name="T9" fmla="*/ 0 h 54"/>
                  <a:gd name="T10" fmla="*/ 0 w 88"/>
                  <a:gd name="T11" fmla="*/ 0 h 54"/>
                  <a:gd name="T12" fmla="*/ 0 w 88"/>
                  <a:gd name="T13" fmla="*/ 0 h 54"/>
                  <a:gd name="T14" fmla="*/ 0 60000 65536"/>
                  <a:gd name="T15" fmla="*/ 0 60000 65536"/>
                  <a:gd name="T16" fmla="*/ 0 60000 65536"/>
                  <a:gd name="T17" fmla="*/ 0 60000 65536"/>
                  <a:gd name="T18" fmla="*/ 0 60000 65536"/>
                  <a:gd name="T19" fmla="*/ 0 60000 65536"/>
                  <a:gd name="T20" fmla="*/ 0 60000 65536"/>
                  <a:gd name="T21" fmla="*/ 0 w 88"/>
                  <a:gd name="T22" fmla="*/ 0 h 54"/>
                  <a:gd name="T23" fmla="*/ 88 w 88"/>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54">
                    <a:moveTo>
                      <a:pt x="88" y="38"/>
                    </a:moveTo>
                    <a:lnTo>
                      <a:pt x="7" y="54"/>
                    </a:lnTo>
                    <a:lnTo>
                      <a:pt x="0" y="16"/>
                    </a:lnTo>
                    <a:lnTo>
                      <a:pt x="80" y="0"/>
                    </a:lnTo>
                    <a:lnTo>
                      <a:pt x="88" y="38"/>
                    </a:lnTo>
                    <a:close/>
                  </a:path>
                </a:pathLst>
              </a:custGeom>
              <a:solidFill>
                <a:schemeClr val="folHlink"/>
              </a:solidFill>
              <a:ln w="9525">
                <a:solidFill>
                  <a:schemeClr val="tx1"/>
                </a:solidFill>
                <a:round/>
                <a:headEnd/>
                <a:tailEnd/>
              </a:ln>
            </p:spPr>
            <p:txBody>
              <a:bodyPr/>
              <a:lstStyle/>
              <a:p>
                <a:endParaRPr lang="en-US"/>
              </a:p>
            </p:txBody>
          </p:sp>
          <p:sp>
            <p:nvSpPr>
              <p:cNvPr id="85307" name="Freeform 141"/>
              <p:cNvSpPr>
                <a:spLocks/>
              </p:cNvSpPr>
              <p:nvPr/>
            </p:nvSpPr>
            <p:spPr bwMode="black">
              <a:xfrm>
                <a:off x="2354" y="2130"/>
                <a:ext cx="30" cy="18"/>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60000 65536"/>
                  <a:gd name="T15" fmla="*/ 0 60000 65536"/>
                  <a:gd name="T16" fmla="*/ 0 60000 65536"/>
                  <a:gd name="T17" fmla="*/ 0 60000 65536"/>
                  <a:gd name="T18" fmla="*/ 0 60000 65536"/>
                  <a:gd name="T19" fmla="*/ 0 60000 65536"/>
                  <a:gd name="T20" fmla="*/ 0 60000 65536"/>
                  <a:gd name="T21" fmla="*/ 0 w 90"/>
                  <a:gd name="T22" fmla="*/ 0 h 56"/>
                  <a:gd name="T23" fmla="*/ 90 w 90"/>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6">
                    <a:moveTo>
                      <a:pt x="90" y="38"/>
                    </a:moveTo>
                    <a:lnTo>
                      <a:pt x="8" y="56"/>
                    </a:lnTo>
                    <a:lnTo>
                      <a:pt x="10" y="56"/>
                    </a:lnTo>
                    <a:lnTo>
                      <a:pt x="0" y="18"/>
                    </a:lnTo>
                    <a:lnTo>
                      <a:pt x="1" y="18"/>
                    </a:lnTo>
                    <a:lnTo>
                      <a:pt x="83"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08" name="Freeform 142"/>
              <p:cNvSpPr>
                <a:spLocks/>
              </p:cNvSpPr>
              <p:nvPr/>
            </p:nvSpPr>
            <p:spPr bwMode="black">
              <a:xfrm>
                <a:off x="2327" y="2136"/>
                <a:ext cx="31" cy="19"/>
              </a:xfrm>
              <a:custGeom>
                <a:avLst/>
                <a:gdLst>
                  <a:gd name="T0" fmla="*/ 0 w 91"/>
                  <a:gd name="T1" fmla="*/ 0 h 59"/>
                  <a:gd name="T2" fmla="*/ 0 w 91"/>
                  <a:gd name="T3" fmla="*/ 0 h 59"/>
                  <a:gd name="T4" fmla="*/ 0 w 91"/>
                  <a:gd name="T5" fmla="*/ 0 h 59"/>
                  <a:gd name="T6" fmla="*/ 0 w 91"/>
                  <a:gd name="T7" fmla="*/ 0 h 59"/>
                  <a:gd name="T8" fmla="*/ 0 w 91"/>
                  <a:gd name="T9" fmla="*/ 0 h 59"/>
                  <a:gd name="T10" fmla="*/ 0 w 91"/>
                  <a:gd name="T11" fmla="*/ 0 h 59"/>
                  <a:gd name="T12" fmla="*/ 0 w 91"/>
                  <a:gd name="T13" fmla="*/ 0 h 59"/>
                  <a:gd name="T14" fmla="*/ 0 60000 65536"/>
                  <a:gd name="T15" fmla="*/ 0 60000 65536"/>
                  <a:gd name="T16" fmla="*/ 0 60000 65536"/>
                  <a:gd name="T17" fmla="*/ 0 60000 65536"/>
                  <a:gd name="T18" fmla="*/ 0 60000 65536"/>
                  <a:gd name="T19" fmla="*/ 0 60000 65536"/>
                  <a:gd name="T20" fmla="*/ 0 60000 65536"/>
                  <a:gd name="T21" fmla="*/ 0 w 91"/>
                  <a:gd name="T22" fmla="*/ 0 h 59"/>
                  <a:gd name="T23" fmla="*/ 91 w 91"/>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 h="59">
                    <a:moveTo>
                      <a:pt x="91" y="38"/>
                    </a:moveTo>
                    <a:lnTo>
                      <a:pt x="10" y="59"/>
                    </a:lnTo>
                    <a:lnTo>
                      <a:pt x="0" y="20"/>
                    </a:lnTo>
                    <a:lnTo>
                      <a:pt x="81" y="0"/>
                    </a:lnTo>
                    <a:lnTo>
                      <a:pt x="91" y="38"/>
                    </a:lnTo>
                    <a:close/>
                  </a:path>
                </a:pathLst>
              </a:custGeom>
              <a:solidFill>
                <a:schemeClr val="folHlink"/>
              </a:solidFill>
              <a:ln w="9525">
                <a:solidFill>
                  <a:schemeClr val="tx1"/>
                </a:solidFill>
                <a:round/>
                <a:headEnd/>
                <a:tailEnd/>
              </a:ln>
            </p:spPr>
            <p:txBody>
              <a:bodyPr/>
              <a:lstStyle/>
              <a:p>
                <a:endParaRPr lang="en-US"/>
              </a:p>
            </p:txBody>
          </p:sp>
          <p:sp>
            <p:nvSpPr>
              <p:cNvPr id="85309" name="Freeform 143"/>
              <p:cNvSpPr>
                <a:spLocks/>
              </p:cNvSpPr>
              <p:nvPr/>
            </p:nvSpPr>
            <p:spPr bwMode="black">
              <a:xfrm>
                <a:off x="2301" y="2142"/>
                <a:ext cx="30" cy="21"/>
              </a:xfrm>
              <a:custGeom>
                <a:avLst/>
                <a:gdLst>
                  <a:gd name="T0" fmla="*/ 0 w 89"/>
                  <a:gd name="T1" fmla="*/ 0 h 61"/>
                  <a:gd name="T2" fmla="*/ 0 w 89"/>
                  <a:gd name="T3" fmla="*/ 0 h 61"/>
                  <a:gd name="T4" fmla="*/ 0 w 89"/>
                  <a:gd name="T5" fmla="*/ 0 h 61"/>
                  <a:gd name="T6" fmla="*/ 0 w 89"/>
                  <a:gd name="T7" fmla="*/ 0 h 61"/>
                  <a:gd name="T8" fmla="*/ 0 w 89"/>
                  <a:gd name="T9" fmla="*/ 0 h 61"/>
                  <a:gd name="T10" fmla="*/ 0 60000 65536"/>
                  <a:gd name="T11" fmla="*/ 0 60000 65536"/>
                  <a:gd name="T12" fmla="*/ 0 60000 65536"/>
                  <a:gd name="T13" fmla="*/ 0 60000 65536"/>
                  <a:gd name="T14" fmla="*/ 0 60000 65536"/>
                  <a:gd name="T15" fmla="*/ 0 w 89"/>
                  <a:gd name="T16" fmla="*/ 0 h 61"/>
                  <a:gd name="T17" fmla="*/ 89 w 89"/>
                  <a:gd name="T18" fmla="*/ 61 h 61"/>
                </a:gdLst>
                <a:ahLst/>
                <a:cxnLst>
                  <a:cxn ang="T10">
                    <a:pos x="T0" y="T1"/>
                  </a:cxn>
                  <a:cxn ang="T11">
                    <a:pos x="T2" y="T3"/>
                  </a:cxn>
                  <a:cxn ang="T12">
                    <a:pos x="T4" y="T5"/>
                  </a:cxn>
                  <a:cxn ang="T13">
                    <a:pos x="T6" y="T7"/>
                  </a:cxn>
                  <a:cxn ang="T14">
                    <a:pos x="T8" y="T9"/>
                  </a:cxn>
                </a:cxnLst>
                <a:rect l="T15" t="T16" r="T17" b="T18"/>
                <a:pathLst>
                  <a:path w="89" h="61">
                    <a:moveTo>
                      <a:pt x="89" y="39"/>
                    </a:moveTo>
                    <a:lnTo>
                      <a:pt x="10" y="61"/>
                    </a:lnTo>
                    <a:lnTo>
                      <a:pt x="0" y="23"/>
                    </a:lnTo>
                    <a:lnTo>
                      <a:pt x="79" y="0"/>
                    </a:lnTo>
                    <a:lnTo>
                      <a:pt x="89" y="39"/>
                    </a:lnTo>
                    <a:close/>
                  </a:path>
                </a:pathLst>
              </a:custGeom>
              <a:solidFill>
                <a:schemeClr val="folHlink"/>
              </a:solidFill>
              <a:ln w="9525">
                <a:solidFill>
                  <a:schemeClr val="tx1"/>
                </a:solidFill>
                <a:round/>
                <a:headEnd/>
                <a:tailEnd/>
              </a:ln>
            </p:spPr>
            <p:txBody>
              <a:bodyPr/>
              <a:lstStyle/>
              <a:p>
                <a:endParaRPr lang="en-US"/>
              </a:p>
            </p:txBody>
          </p:sp>
          <p:sp>
            <p:nvSpPr>
              <p:cNvPr id="85310" name="Freeform 144"/>
              <p:cNvSpPr>
                <a:spLocks/>
              </p:cNvSpPr>
              <p:nvPr/>
            </p:nvSpPr>
            <p:spPr bwMode="black">
              <a:xfrm>
                <a:off x="3375" y="1939"/>
                <a:ext cx="29" cy="18"/>
              </a:xfrm>
              <a:custGeom>
                <a:avLst/>
                <a:gdLst>
                  <a:gd name="T0" fmla="*/ 0 w 87"/>
                  <a:gd name="T1" fmla="*/ 0 h 54"/>
                  <a:gd name="T2" fmla="*/ 0 w 87"/>
                  <a:gd name="T3" fmla="*/ 0 h 54"/>
                  <a:gd name="T4" fmla="*/ 0 w 87"/>
                  <a:gd name="T5" fmla="*/ 0 h 54"/>
                  <a:gd name="T6" fmla="*/ 0 w 87"/>
                  <a:gd name="T7" fmla="*/ 0 h 54"/>
                  <a:gd name="T8" fmla="*/ 0 w 87"/>
                  <a:gd name="T9" fmla="*/ 0 h 54"/>
                  <a:gd name="T10" fmla="*/ 0 w 87"/>
                  <a:gd name="T11" fmla="*/ 0 h 54"/>
                  <a:gd name="T12" fmla="*/ 0 w 87"/>
                  <a:gd name="T13" fmla="*/ 0 h 54"/>
                  <a:gd name="T14" fmla="*/ 0 60000 65536"/>
                  <a:gd name="T15" fmla="*/ 0 60000 65536"/>
                  <a:gd name="T16" fmla="*/ 0 60000 65536"/>
                  <a:gd name="T17" fmla="*/ 0 60000 65536"/>
                  <a:gd name="T18" fmla="*/ 0 60000 65536"/>
                  <a:gd name="T19" fmla="*/ 0 60000 65536"/>
                  <a:gd name="T20" fmla="*/ 0 60000 65536"/>
                  <a:gd name="T21" fmla="*/ 0 w 87"/>
                  <a:gd name="T22" fmla="*/ 0 h 54"/>
                  <a:gd name="T23" fmla="*/ 87 w 8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4">
                    <a:moveTo>
                      <a:pt x="87" y="39"/>
                    </a:moveTo>
                    <a:lnTo>
                      <a:pt x="7" y="54"/>
                    </a:lnTo>
                    <a:lnTo>
                      <a:pt x="0" y="16"/>
                    </a:lnTo>
                    <a:lnTo>
                      <a:pt x="80" y="0"/>
                    </a:lnTo>
                    <a:lnTo>
                      <a:pt x="87" y="39"/>
                    </a:lnTo>
                    <a:close/>
                  </a:path>
                </a:pathLst>
              </a:custGeom>
              <a:solidFill>
                <a:schemeClr val="folHlink"/>
              </a:solidFill>
              <a:ln w="9525">
                <a:solidFill>
                  <a:schemeClr val="tx1"/>
                </a:solidFill>
                <a:round/>
                <a:headEnd/>
                <a:tailEnd/>
              </a:ln>
            </p:spPr>
            <p:txBody>
              <a:bodyPr/>
              <a:lstStyle/>
              <a:p>
                <a:endParaRPr lang="en-US"/>
              </a:p>
            </p:txBody>
          </p:sp>
          <p:sp>
            <p:nvSpPr>
              <p:cNvPr id="85311" name="Freeform 145"/>
              <p:cNvSpPr>
                <a:spLocks/>
              </p:cNvSpPr>
              <p:nvPr/>
            </p:nvSpPr>
            <p:spPr bwMode="black">
              <a:xfrm>
                <a:off x="3347" y="1944"/>
                <a:ext cx="30" cy="19"/>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60000 65536"/>
                  <a:gd name="T15" fmla="*/ 0 60000 65536"/>
                  <a:gd name="T16" fmla="*/ 0 60000 65536"/>
                  <a:gd name="T17" fmla="*/ 0 60000 65536"/>
                  <a:gd name="T18" fmla="*/ 0 60000 65536"/>
                  <a:gd name="T19" fmla="*/ 0 60000 65536"/>
                  <a:gd name="T20" fmla="*/ 0 60000 65536"/>
                  <a:gd name="T21" fmla="*/ 0 w 90"/>
                  <a:gd name="T22" fmla="*/ 0 h 56"/>
                  <a:gd name="T23" fmla="*/ 90 w 90"/>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6">
                    <a:moveTo>
                      <a:pt x="90" y="38"/>
                    </a:moveTo>
                    <a:lnTo>
                      <a:pt x="8" y="56"/>
                    </a:lnTo>
                    <a:lnTo>
                      <a:pt x="9" y="56"/>
                    </a:lnTo>
                    <a:lnTo>
                      <a:pt x="0" y="18"/>
                    </a:lnTo>
                    <a:lnTo>
                      <a:pt x="1" y="18"/>
                    </a:lnTo>
                    <a:lnTo>
                      <a:pt x="83"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12" name="Freeform 146"/>
              <p:cNvSpPr>
                <a:spLocks/>
              </p:cNvSpPr>
              <p:nvPr/>
            </p:nvSpPr>
            <p:spPr bwMode="black">
              <a:xfrm>
                <a:off x="3320" y="1950"/>
                <a:ext cx="30" cy="20"/>
              </a:xfrm>
              <a:custGeom>
                <a:avLst/>
                <a:gdLst>
                  <a:gd name="T0" fmla="*/ 0 w 89"/>
                  <a:gd name="T1" fmla="*/ 0 h 59"/>
                  <a:gd name="T2" fmla="*/ 0 w 89"/>
                  <a:gd name="T3" fmla="*/ 0 h 59"/>
                  <a:gd name="T4" fmla="*/ 0 w 89"/>
                  <a:gd name="T5" fmla="*/ 0 h 59"/>
                  <a:gd name="T6" fmla="*/ 0 w 89"/>
                  <a:gd name="T7" fmla="*/ 0 h 59"/>
                  <a:gd name="T8" fmla="*/ 0 w 89"/>
                  <a:gd name="T9" fmla="*/ 0 h 59"/>
                  <a:gd name="T10" fmla="*/ 0 w 89"/>
                  <a:gd name="T11" fmla="*/ 0 h 59"/>
                  <a:gd name="T12" fmla="*/ 0 w 89"/>
                  <a:gd name="T13" fmla="*/ 0 h 59"/>
                  <a:gd name="T14" fmla="*/ 0 60000 65536"/>
                  <a:gd name="T15" fmla="*/ 0 60000 65536"/>
                  <a:gd name="T16" fmla="*/ 0 60000 65536"/>
                  <a:gd name="T17" fmla="*/ 0 60000 65536"/>
                  <a:gd name="T18" fmla="*/ 0 60000 65536"/>
                  <a:gd name="T19" fmla="*/ 0 60000 65536"/>
                  <a:gd name="T20" fmla="*/ 0 60000 65536"/>
                  <a:gd name="T21" fmla="*/ 0 w 89"/>
                  <a:gd name="T22" fmla="*/ 0 h 59"/>
                  <a:gd name="T23" fmla="*/ 89 w 89"/>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59">
                    <a:moveTo>
                      <a:pt x="89" y="38"/>
                    </a:moveTo>
                    <a:lnTo>
                      <a:pt x="10" y="59"/>
                    </a:lnTo>
                    <a:lnTo>
                      <a:pt x="0" y="20"/>
                    </a:lnTo>
                    <a:lnTo>
                      <a:pt x="80" y="0"/>
                    </a:lnTo>
                    <a:lnTo>
                      <a:pt x="89" y="38"/>
                    </a:lnTo>
                    <a:close/>
                  </a:path>
                </a:pathLst>
              </a:custGeom>
              <a:solidFill>
                <a:schemeClr val="folHlink"/>
              </a:solidFill>
              <a:ln w="9525">
                <a:solidFill>
                  <a:schemeClr val="tx1"/>
                </a:solidFill>
                <a:round/>
                <a:headEnd/>
                <a:tailEnd/>
              </a:ln>
            </p:spPr>
            <p:txBody>
              <a:bodyPr/>
              <a:lstStyle/>
              <a:p>
                <a:endParaRPr lang="en-US"/>
              </a:p>
            </p:txBody>
          </p:sp>
          <p:sp>
            <p:nvSpPr>
              <p:cNvPr id="85313" name="Freeform 147"/>
              <p:cNvSpPr>
                <a:spLocks/>
              </p:cNvSpPr>
              <p:nvPr/>
            </p:nvSpPr>
            <p:spPr bwMode="black">
              <a:xfrm>
                <a:off x="3294" y="1957"/>
                <a:ext cx="30" cy="21"/>
              </a:xfrm>
              <a:custGeom>
                <a:avLst/>
                <a:gdLst>
                  <a:gd name="T0" fmla="*/ 0 w 90"/>
                  <a:gd name="T1" fmla="*/ 0 h 62"/>
                  <a:gd name="T2" fmla="*/ 0 w 90"/>
                  <a:gd name="T3" fmla="*/ 0 h 62"/>
                  <a:gd name="T4" fmla="*/ 0 w 90"/>
                  <a:gd name="T5" fmla="*/ 0 h 62"/>
                  <a:gd name="T6" fmla="*/ 0 w 90"/>
                  <a:gd name="T7" fmla="*/ 0 h 62"/>
                  <a:gd name="T8" fmla="*/ 0 w 90"/>
                  <a:gd name="T9" fmla="*/ 0 h 62"/>
                  <a:gd name="T10" fmla="*/ 0 60000 65536"/>
                  <a:gd name="T11" fmla="*/ 0 60000 65536"/>
                  <a:gd name="T12" fmla="*/ 0 60000 65536"/>
                  <a:gd name="T13" fmla="*/ 0 60000 65536"/>
                  <a:gd name="T14" fmla="*/ 0 60000 65536"/>
                  <a:gd name="T15" fmla="*/ 0 w 90"/>
                  <a:gd name="T16" fmla="*/ 0 h 62"/>
                  <a:gd name="T17" fmla="*/ 90 w 90"/>
                  <a:gd name="T18" fmla="*/ 62 h 62"/>
                </a:gdLst>
                <a:ahLst/>
                <a:cxnLst>
                  <a:cxn ang="T10">
                    <a:pos x="T0" y="T1"/>
                  </a:cxn>
                  <a:cxn ang="T11">
                    <a:pos x="T2" y="T3"/>
                  </a:cxn>
                  <a:cxn ang="T12">
                    <a:pos x="T4" y="T5"/>
                  </a:cxn>
                  <a:cxn ang="T13">
                    <a:pos x="T6" y="T7"/>
                  </a:cxn>
                  <a:cxn ang="T14">
                    <a:pos x="T8" y="T9"/>
                  </a:cxn>
                </a:cxnLst>
                <a:rect l="T15" t="T16" r="T17" b="T18"/>
                <a:pathLst>
                  <a:path w="90" h="62">
                    <a:moveTo>
                      <a:pt x="90" y="39"/>
                    </a:moveTo>
                    <a:lnTo>
                      <a:pt x="10" y="62"/>
                    </a:lnTo>
                    <a:lnTo>
                      <a:pt x="0" y="23"/>
                    </a:lnTo>
                    <a:lnTo>
                      <a:pt x="80"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314" name="Freeform 148"/>
              <p:cNvSpPr>
                <a:spLocks/>
              </p:cNvSpPr>
              <p:nvPr/>
            </p:nvSpPr>
            <p:spPr bwMode="black">
              <a:xfrm>
                <a:off x="3366" y="1890"/>
                <a:ext cx="37" cy="19"/>
              </a:xfrm>
              <a:custGeom>
                <a:avLst/>
                <a:gdLst>
                  <a:gd name="T0" fmla="*/ 0 w 112"/>
                  <a:gd name="T1" fmla="*/ 0 h 55"/>
                  <a:gd name="T2" fmla="*/ 0 w 112"/>
                  <a:gd name="T3" fmla="*/ 0 h 55"/>
                  <a:gd name="T4" fmla="*/ 0 w 112"/>
                  <a:gd name="T5" fmla="*/ 0 h 55"/>
                  <a:gd name="T6" fmla="*/ 0 w 112"/>
                  <a:gd name="T7" fmla="*/ 0 h 55"/>
                  <a:gd name="T8" fmla="*/ 0 w 112"/>
                  <a:gd name="T9" fmla="*/ 0 h 55"/>
                  <a:gd name="T10" fmla="*/ 0 w 112"/>
                  <a:gd name="T11" fmla="*/ 0 h 55"/>
                  <a:gd name="T12" fmla="*/ 0 w 112"/>
                  <a:gd name="T13" fmla="*/ 0 h 55"/>
                  <a:gd name="T14" fmla="*/ 0 60000 65536"/>
                  <a:gd name="T15" fmla="*/ 0 60000 65536"/>
                  <a:gd name="T16" fmla="*/ 0 60000 65536"/>
                  <a:gd name="T17" fmla="*/ 0 60000 65536"/>
                  <a:gd name="T18" fmla="*/ 0 60000 65536"/>
                  <a:gd name="T19" fmla="*/ 0 60000 65536"/>
                  <a:gd name="T20" fmla="*/ 0 60000 65536"/>
                  <a:gd name="T21" fmla="*/ 0 w 112"/>
                  <a:gd name="T22" fmla="*/ 0 h 55"/>
                  <a:gd name="T23" fmla="*/ 112 w 112"/>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55">
                    <a:moveTo>
                      <a:pt x="0" y="16"/>
                    </a:moveTo>
                    <a:lnTo>
                      <a:pt x="105" y="0"/>
                    </a:lnTo>
                    <a:lnTo>
                      <a:pt x="112" y="38"/>
                    </a:lnTo>
                    <a:lnTo>
                      <a:pt x="7" y="55"/>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315" name="Freeform 149"/>
              <p:cNvSpPr>
                <a:spLocks/>
              </p:cNvSpPr>
              <p:nvPr/>
            </p:nvSpPr>
            <p:spPr bwMode="black">
              <a:xfrm>
                <a:off x="3401" y="1884"/>
                <a:ext cx="37" cy="19"/>
              </a:xfrm>
              <a:custGeom>
                <a:avLst/>
                <a:gdLst>
                  <a:gd name="T0" fmla="*/ 0 w 111"/>
                  <a:gd name="T1" fmla="*/ 0 h 56"/>
                  <a:gd name="T2" fmla="*/ 0 w 111"/>
                  <a:gd name="T3" fmla="*/ 0 h 56"/>
                  <a:gd name="T4" fmla="*/ 0 w 111"/>
                  <a:gd name="T5" fmla="*/ 0 h 56"/>
                  <a:gd name="T6" fmla="*/ 0 w 111"/>
                  <a:gd name="T7" fmla="*/ 0 h 56"/>
                  <a:gd name="T8" fmla="*/ 0 w 111"/>
                  <a:gd name="T9" fmla="*/ 0 h 56"/>
                  <a:gd name="T10" fmla="*/ 0 60000 65536"/>
                  <a:gd name="T11" fmla="*/ 0 60000 65536"/>
                  <a:gd name="T12" fmla="*/ 0 60000 65536"/>
                  <a:gd name="T13" fmla="*/ 0 60000 65536"/>
                  <a:gd name="T14" fmla="*/ 0 60000 65536"/>
                  <a:gd name="T15" fmla="*/ 0 w 111"/>
                  <a:gd name="T16" fmla="*/ 0 h 56"/>
                  <a:gd name="T17" fmla="*/ 111 w 111"/>
                  <a:gd name="T18" fmla="*/ 56 h 56"/>
                </a:gdLst>
                <a:ahLst/>
                <a:cxnLst>
                  <a:cxn ang="T10">
                    <a:pos x="T0" y="T1"/>
                  </a:cxn>
                  <a:cxn ang="T11">
                    <a:pos x="T2" y="T3"/>
                  </a:cxn>
                  <a:cxn ang="T12">
                    <a:pos x="T4" y="T5"/>
                  </a:cxn>
                  <a:cxn ang="T13">
                    <a:pos x="T6" y="T7"/>
                  </a:cxn>
                  <a:cxn ang="T14">
                    <a:pos x="T8" y="T9"/>
                  </a:cxn>
                </a:cxnLst>
                <a:rect l="T15" t="T16" r="T17" b="T18"/>
                <a:pathLst>
                  <a:path w="111" h="56">
                    <a:moveTo>
                      <a:pt x="0" y="18"/>
                    </a:moveTo>
                    <a:lnTo>
                      <a:pt x="104" y="0"/>
                    </a:lnTo>
                    <a:lnTo>
                      <a:pt x="111" y="38"/>
                    </a:lnTo>
                    <a:lnTo>
                      <a:pt x="7" y="56"/>
                    </a:lnTo>
                    <a:lnTo>
                      <a:pt x="0" y="18"/>
                    </a:lnTo>
                    <a:close/>
                  </a:path>
                </a:pathLst>
              </a:custGeom>
              <a:solidFill>
                <a:schemeClr val="folHlink"/>
              </a:solidFill>
              <a:ln w="9525">
                <a:solidFill>
                  <a:schemeClr val="tx1"/>
                </a:solidFill>
                <a:round/>
                <a:headEnd/>
                <a:tailEnd/>
              </a:ln>
            </p:spPr>
            <p:txBody>
              <a:bodyPr/>
              <a:lstStyle/>
              <a:p>
                <a:endParaRPr lang="en-US"/>
              </a:p>
            </p:txBody>
          </p:sp>
          <p:sp>
            <p:nvSpPr>
              <p:cNvPr id="85316" name="Freeform 150"/>
              <p:cNvSpPr>
                <a:spLocks/>
              </p:cNvSpPr>
              <p:nvPr/>
            </p:nvSpPr>
            <p:spPr bwMode="black">
              <a:xfrm>
                <a:off x="3832" y="1877"/>
                <a:ext cx="23" cy="16"/>
              </a:xfrm>
              <a:custGeom>
                <a:avLst/>
                <a:gdLst>
                  <a:gd name="T0" fmla="*/ 0 w 69"/>
                  <a:gd name="T1" fmla="*/ 0 h 48"/>
                  <a:gd name="T2" fmla="*/ 0 w 69"/>
                  <a:gd name="T3" fmla="*/ 0 h 48"/>
                  <a:gd name="T4" fmla="*/ 0 w 69"/>
                  <a:gd name="T5" fmla="*/ 0 h 48"/>
                  <a:gd name="T6" fmla="*/ 0 w 69"/>
                  <a:gd name="T7" fmla="*/ 0 h 48"/>
                  <a:gd name="T8" fmla="*/ 0 w 69"/>
                  <a:gd name="T9" fmla="*/ 0 h 48"/>
                  <a:gd name="T10" fmla="*/ 0 w 69"/>
                  <a:gd name="T11" fmla="*/ 0 h 48"/>
                  <a:gd name="T12" fmla="*/ 0 w 69"/>
                  <a:gd name="T13" fmla="*/ 0 h 48"/>
                  <a:gd name="T14" fmla="*/ 0 60000 65536"/>
                  <a:gd name="T15" fmla="*/ 0 60000 65536"/>
                  <a:gd name="T16" fmla="*/ 0 60000 65536"/>
                  <a:gd name="T17" fmla="*/ 0 60000 65536"/>
                  <a:gd name="T18" fmla="*/ 0 60000 65536"/>
                  <a:gd name="T19" fmla="*/ 0 60000 65536"/>
                  <a:gd name="T20" fmla="*/ 0 60000 65536"/>
                  <a:gd name="T21" fmla="*/ 0 w 69"/>
                  <a:gd name="T22" fmla="*/ 0 h 48"/>
                  <a:gd name="T23" fmla="*/ 69 w 6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8">
                    <a:moveTo>
                      <a:pt x="0" y="10"/>
                    </a:moveTo>
                    <a:lnTo>
                      <a:pt x="63" y="0"/>
                    </a:lnTo>
                    <a:lnTo>
                      <a:pt x="62" y="0"/>
                    </a:lnTo>
                    <a:lnTo>
                      <a:pt x="69" y="39"/>
                    </a:lnTo>
                    <a:lnTo>
                      <a:pt x="68" y="39"/>
                    </a:lnTo>
                    <a:lnTo>
                      <a:pt x="4"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317" name="Freeform 151"/>
              <p:cNvSpPr>
                <a:spLocks/>
              </p:cNvSpPr>
              <p:nvPr/>
            </p:nvSpPr>
            <p:spPr bwMode="black">
              <a:xfrm>
                <a:off x="3853" y="1873"/>
                <a:ext cx="24" cy="17"/>
              </a:xfrm>
              <a:custGeom>
                <a:avLst/>
                <a:gdLst>
                  <a:gd name="T0" fmla="*/ 0 w 71"/>
                  <a:gd name="T1" fmla="*/ 0 h 51"/>
                  <a:gd name="T2" fmla="*/ 0 w 71"/>
                  <a:gd name="T3" fmla="*/ 0 h 51"/>
                  <a:gd name="T4" fmla="*/ 0 w 71"/>
                  <a:gd name="T5" fmla="*/ 0 h 51"/>
                  <a:gd name="T6" fmla="*/ 0 w 71"/>
                  <a:gd name="T7" fmla="*/ 0 h 51"/>
                  <a:gd name="T8" fmla="*/ 0 w 71"/>
                  <a:gd name="T9" fmla="*/ 0 h 51"/>
                  <a:gd name="T10" fmla="*/ 0 w 71"/>
                  <a:gd name="T11" fmla="*/ 0 h 51"/>
                  <a:gd name="T12" fmla="*/ 0 w 71"/>
                  <a:gd name="T13" fmla="*/ 0 h 51"/>
                  <a:gd name="T14" fmla="*/ 0 60000 65536"/>
                  <a:gd name="T15" fmla="*/ 0 60000 65536"/>
                  <a:gd name="T16" fmla="*/ 0 60000 65536"/>
                  <a:gd name="T17" fmla="*/ 0 60000 65536"/>
                  <a:gd name="T18" fmla="*/ 0 60000 65536"/>
                  <a:gd name="T19" fmla="*/ 0 60000 65536"/>
                  <a:gd name="T20" fmla="*/ 0 60000 65536"/>
                  <a:gd name="T21" fmla="*/ 0 w 71"/>
                  <a:gd name="T22" fmla="*/ 0 h 51"/>
                  <a:gd name="T23" fmla="*/ 71 w 7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51">
                    <a:moveTo>
                      <a:pt x="0" y="12"/>
                    </a:moveTo>
                    <a:lnTo>
                      <a:pt x="63" y="0"/>
                    </a:lnTo>
                    <a:lnTo>
                      <a:pt x="61" y="0"/>
                    </a:lnTo>
                    <a:lnTo>
                      <a:pt x="71" y="39"/>
                    </a:lnTo>
                    <a:lnTo>
                      <a:pt x="70" y="39"/>
                    </a:lnTo>
                    <a:lnTo>
                      <a:pt x="7" y="51"/>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318" name="Freeform 152"/>
              <p:cNvSpPr>
                <a:spLocks/>
              </p:cNvSpPr>
              <p:nvPr/>
            </p:nvSpPr>
            <p:spPr bwMode="black">
              <a:xfrm>
                <a:off x="3873" y="1869"/>
                <a:ext cx="24" cy="17"/>
              </a:xfrm>
              <a:custGeom>
                <a:avLst/>
                <a:gdLst>
                  <a:gd name="T0" fmla="*/ 0 w 72"/>
                  <a:gd name="T1" fmla="*/ 0 h 53"/>
                  <a:gd name="T2" fmla="*/ 0 w 72"/>
                  <a:gd name="T3" fmla="*/ 0 h 53"/>
                  <a:gd name="T4" fmla="*/ 0 w 72"/>
                  <a:gd name="T5" fmla="*/ 0 h 53"/>
                  <a:gd name="T6" fmla="*/ 0 w 72"/>
                  <a:gd name="T7" fmla="*/ 0 h 53"/>
                  <a:gd name="T8" fmla="*/ 0 w 72"/>
                  <a:gd name="T9" fmla="*/ 0 h 53"/>
                  <a:gd name="T10" fmla="*/ 0 60000 65536"/>
                  <a:gd name="T11" fmla="*/ 0 60000 65536"/>
                  <a:gd name="T12" fmla="*/ 0 60000 65536"/>
                  <a:gd name="T13" fmla="*/ 0 60000 65536"/>
                  <a:gd name="T14" fmla="*/ 0 60000 65536"/>
                  <a:gd name="T15" fmla="*/ 0 w 72"/>
                  <a:gd name="T16" fmla="*/ 0 h 53"/>
                  <a:gd name="T17" fmla="*/ 72 w 72"/>
                  <a:gd name="T18" fmla="*/ 53 h 53"/>
                </a:gdLst>
                <a:ahLst/>
                <a:cxnLst>
                  <a:cxn ang="T10">
                    <a:pos x="T0" y="T1"/>
                  </a:cxn>
                  <a:cxn ang="T11">
                    <a:pos x="T2" y="T3"/>
                  </a:cxn>
                  <a:cxn ang="T12">
                    <a:pos x="T4" y="T5"/>
                  </a:cxn>
                  <a:cxn ang="T13">
                    <a:pos x="T6" y="T7"/>
                  </a:cxn>
                  <a:cxn ang="T14">
                    <a:pos x="T8" y="T9"/>
                  </a:cxn>
                </a:cxnLst>
                <a:rect l="T15" t="T16" r="T17" b="T18"/>
                <a:pathLst>
                  <a:path w="72" h="53">
                    <a:moveTo>
                      <a:pt x="0" y="14"/>
                    </a:moveTo>
                    <a:lnTo>
                      <a:pt x="63" y="0"/>
                    </a:lnTo>
                    <a:lnTo>
                      <a:pt x="72" y="38"/>
                    </a:lnTo>
                    <a:lnTo>
                      <a:pt x="10" y="53"/>
                    </a:lnTo>
                    <a:lnTo>
                      <a:pt x="0" y="14"/>
                    </a:lnTo>
                    <a:close/>
                  </a:path>
                </a:pathLst>
              </a:custGeom>
              <a:solidFill>
                <a:schemeClr val="folHlink"/>
              </a:solidFill>
              <a:ln w="9525">
                <a:solidFill>
                  <a:schemeClr val="tx1"/>
                </a:solidFill>
                <a:round/>
                <a:headEnd/>
                <a:tailEnd/>
              </a:ln>
            </p:spPr>
            <p:txBody>
              <a:bodyPr/>
              <a:lstStyle/>
              <a:p>
                <a:endParaRPr lang="en-US"/>
              </a:p>
            </p:txBody>
          </p:sp>
          <p:sp>
            <p:nvSpPr>
              <p:cNvPr id="85319" name="Freeform 153"/>
              <p:cNvSpPr>
                <a:spLocks/>
              </p:cNvSpPr>
              <p:nvPr/>
            </p:nvSpPr>
            <p:spPr bwMode="black">
              <a:xfrm>
                <a:off x="3894" y="1863"/>
                <a:ext cx="29" cy="18"/>
              </a:xfrm>
              <a:custGeom>
                <a:avLst/>
                <a:gdLst>
                  <a:gd name="T0" fmla="*/ 0 w 85"/>
                  <a:gd name="T1" fmla="*/ 0 h 56"/>
                  <a:gd name="T2" fmla="*/ 0 w 85"/>
                  <a:gd name="T3" fmla="*/ 0 h 56"/>
                  <a:gd name="T4" fmla="*/ 0 w 85"/>
                  <a:gd name="T5" fmla="*/ 0 h 56"/>
                  <a:gd name="T6" fmla="*/ 0 w 85"/>
                  <a:gd name="T7" fmla="*/ 0 h 56"/>
                  <a:gd name="T8" fmla="*/ 0 w 85"/>
                  <a:gd name="T9" fmla="*/ 0 h 56"/>
                  <a:gd name="T10" fmla="*/ 0 w 85"/>
                  <a:gd name="T11" fmla="*/ 0 h 56"/>
                  <a:gd name="T12" fmla="*/ 0 w 85"/>
                  <a:gd name="T13" fmla="*/ 0 h 56"/>
                  <a:gd name="T14" fmla="*/ 0 60000 65536"/>
                  <a:gd name="T15" fmla="*/ 0 60000 65536"/>
                  <a:gd name="T16" fmla="*/ 0 60000 65536"/>
                  <a:gd name="T17" fmla="*/ 0 60000 65536"/>
                  <a:gd name="T18" fmla="*/ 0 60000 65536"/>
                  <a:gd name="T19" fmla="*/ 0 60000 65536"/>
                  <a:gd name="T20" fmla="*/ 0 60000 65536"/>
                  <a:gd name="T21" fmla="*/ 0 w 85"/>
                  <a:gd name="T22" fmla="*/ 0 h 56"/>
                  <a:gd name="T23" fmla="*/ 85 w 85"/>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56">
                    <a:moveTo>
                      <a:pt x="0" y="18"/>
                    </a:moveTo>
                    <a:lnTo>
                      <a:pt x="74" y="0"/>
                    </a:lnTo>
                    <a:lnTo>
                      <a:pt x="73" y="0"/>
                    </a:lnTo>
                    <a:lnTo>
                      <a:pt x="85" y="38"/>
                    </a:lnTo>
                    <a:lnTo>
                      <a:pt x="84" y="38"/>
                    </a:lnTo>
                    <a:lnTo>
                      <a:pt x="9" y="56"/>
                    </a:lnTo>
                    <a:lnTo>
                      <a:pt x="0" y="18"/>
                    </a:lnTo>
                    <a:close/>
                  </a:path>
                </a:pathLst>
              </a:custGeom>
              <a:solidFill>
                <a:schemeClr val="folHlink"/>
              </a:solidFill>
              <a:ln w="9525">
                <a:solidFill>
                  <a:schemeClr val="tx1"/>
                </a:solidFill>
                <a:round/>
                <a:headEnd/>
                <a:tailEnd/>
              </a:ln>
            </p:spPr>
            <p:txBody>
              <a:bodyPr/>
              <a:lstStyle/>
              <a:p>
                <a:endParaRPr lang="en-US"/>
              </a:p>
            </p:txBody>
          </p:sp>
          <p:sp>
            <p:nvSpPr>
              <p:cNvPr id="85320" name="Freeform 154"/>
              <p:cNvSpPr>
                <a:spLocks/>
              </p:cNvSpPr>
              <p:nvPr/>
            </p:nvSpPr>
            <p:spPr bwMode="black">
              <a:xfrm>
                <a:off x="3919" y="1855"/>
                <a:ext cx="29" cy="20"/>
              </a:xfrm>
              <a:custGeom>
                <a:avLst/>
                <a:gdLst>
                  <a:gd name="T0" fmla="*/ 0 w 87"/>
                  <a:gd name="T1" fmla="*/ 0 h 60"/>
                  <a:gd name="T2" fmla="*/ 0 w 87"/>
                  <a:gd name="T3" fmla="*/ 0 h 60"/>
                  <a:gd name="T4" fmla="*/ 0 w 87"/>
                  <a:gd name="T5" fmla="*/ 0 h 60"/>
                  <a:gd name="T6" fmla="*/ 0 w 87"/>
                  <a:gd name="T7" fmla="*/ 0 h 60"/>
                  <a:gd name="T8" fmla="*/ 0 w 87"/>
                  <a:gd name="T9" fmla="*/ 0 h 60"/>
                  <a:gd name="T10" fmla="*/ 0 w 87"/>
                  <a:gd name="T11" fmla="*/ 0 h 60"/>
                  <a:gd name="T12" fmla="*/ 0 w 87"/>
                  <a:gd name="T13" fmla="*/ 0 h 60"/>
                  <a:gd name="T14" fmla="*/ 0 60000 65536"/>
                  <a:gd name="T15" fmla="*/ 0 60000 65536"/>
                  <a:gd name="T16" fmla="*/ 0 60000 65536"/>
                  <a:gd name="T17" fmla="*/ 0 60000 65536"/>
                  <a:gd name="T18" fmla="*/ 0 60000 65536"/>
                  <a:gd name="T19" fmla="*/ 0 60000 65536"/>
                  <a:gd name="T20" fmla="*/ 0 60000 65536"/>
                  <a:gd name="T21" fmla="*/ 0 w 87"/>
                  <a:gd name="T22" fmla="*/ 0 h 60"/>
                  <a:gd name="T23" fmla="*/ 87 w 8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0">
                    <a:moveTo>
                      <a:pt x="0" y="22"/>
                    </a:moveTo>
                    <a:lnTo>
                      <a:pt x="75" y="0"/>
                    </a:lnTo>
                    <a:lnTo>
                      <a:pt x="75" y="1"/>
                    </a:lnTo>
                    <a:lnTo>
                      <a:pt x="87" y="37"/>
                    </a:lnTo>
                    <a:lnTo>
                      <a:pt x="87" y="38"/>
                    </a:lnTo>
                    <a:lnTo>
                      <a:pt x="12"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321" name="Freeform 155"/>
              <p:cNvSpPr>
                <a:spLocks/>
              </p:cNvSpPr>
              <p:nvPr/>
            </p:nvSpPr>
            <p:spPr bwMode="black">
              <a:xfrm>
                <a:off x="3944" y="1848"/>
                <a:ext cx="28" cy="20"/>
              </a:xfrm>
              <a:custGeom>
                <a:avLst/>
                <a:gdLst>
                  <a:gd name="T0" fmla="*/ 0 w 85"/>
                  <a:gd name="T1" fmla="*/ 0 h 59"/>
                  <a:gd name="T2" fmla="*/ 0 w 85"/>
                  <a:gd name="T3" fmla="*/ 0 h 59"/>
                  <a:gd name="T4" fmla="*/ 0 w 85"/>
                  <a:gd name="T5" fmla="*/ 0 h 59"/>
                  <a:gd name="T6" fmla="*/ 0 w 85"/>
                  <a:gd name="T7" fmla="*/ 0 h 59"/>
                  <a:gd name="T8" fmla="*/ 0 w 85"/>
                  <a:gd name="T9" fmla="*/ 0 h 59"/>
                  <a:gd name="T10" fmla="*/ 0 60000 65536"/>
                  <a:gd name="T11" fmla="*/ 0 60000 65536"/>
                  <a:gd name="T12" fmla="*/ 0 60000 65536"/>
                  <a:gd name="T13" fmla="*/ 0 60000 65536"/>
                  <a:gd name="T14" fmla="*/ 0 60000 65536"/>
                  <a:gd name="T15" fmla="*/ 0 w 85"/>
                  <a:gd name="T16" fmla="*/ 0 h 59"/>
                  <a:gd name="T17" fmla="*/ 85 w 85"/>
                  <a:gd name="T18" fmla="*/ 59 h 59"/>
                </a:gdLst>
                <a:ahLst/>
                <a:cxnLst>
                  <a:cxn ang="T10">
                    <a:pos x="T0" y="T1"/>
                  </a:cxn>
                  <a:cxn ang="T11">
                    <a:pos x="T2" y="T3"/>
                  </a:cxn>
                  <a:cxn ang="T12">
                    <a:pos x="T4" y="T5"/>
                  </a:cxn>
                  <a:cxn ang="T13">
                    <a:pos x="T6" y="T7"/>
                  </a:cxn>
                  <a:cxn ang="T14">
                    <a:pos x="T8" y="T9"/>
                  </a:cxn>
                </a:cxnLst>
                <a:rect l="T15" t="T16" r="T17" b="T18"/>
                <a:pathLst>
                  <a:path w="85" h="59">
                    <a:moveTo>
                      <a:pt x="0" y="23"/>
                    </a:moveTo>
                    <a:lnTo>
                      <a:pt x="73" y="0"/>
                    </a:lnTo>
                    <a:lnTo>
                      <a:pt x="85" y="36"/>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322" name="Freeform 156"/>
              <p:cNvSpPr>
                <a:spLocks/>
              </p:cNvSpPr>
              <p:nvPr/>
            </p:nvSpPr>
            <p:spPr bwMode="black">
              <a:xfrm>
                <a:off x="3968" y="1839"/>
                <a:ext cx="29" cy="21"/>
              </a:xfrm>
              <a:custGeom>
                <a:avLst/>
                <a:gdLst>
                  <a:gd name="T0" fmla="*/ 0 w 87"/>
                  <a:gd name="T1" fmla="*/ 0 h 62"/>
                  <a:gd name="T2" fmla="*/ 0 w 87"/>
                  <a:gd name="T3" fmla="*/ 0 h 62"/>
                  <a:gd name="T4" fmla="*/ 0 w 87"/>
                  <a:gd name="T5" fmla="*/ 0 h 62"/>
                  <a:gd name="T6" fmla="*/ 0 w 87"/>
                  <a:gd name="T7" fmla="*/ 0 h 62"/>
                  <a:gd name="T8" fmla="*/ 0 w 87"/>
                  <a:gd name="T9" fmla="*/ 0 h 62"/>
                  <a:gd name="T10" fmla="*/ 0 w 87"/>
                  <a:gd name="T11" fmla="*/ 0 h 62"/>
                  <a:gd name="T12" fmla="*/ 0 w 87"/>
                  <a:gd name="T13" fmla="*/ 0 h 62"/>
                  <a:gd name="T14" fmla="*/ 0 60000 65536"/>
                  <a:gd name="T15" fmla="*/ 0 60000 65536"/>
                  <a:gd name="T16" fmla="*/ 0 60000 65536"/>
                  <a:gd name="T17" fmla="*/ 0 60000 65536"/>
                  <a:gd name="T18" fmla="*/ 0 60000 65536"/>
                  <a:gd name="T19" fmla="*/ 0 60000 65536"/>
                  <a:gd name="T20" fmla="*/ 0 60000 65536"/>
                  <a:gd name="T21" fmla="*/ 0 w 87"/>
                  <a:gd name="T22" fmla="*/ 0 h 62"/>
                  <a:gd name="T23" fmla="*/ 87 w 87"/>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2">
                    <a:moveTo>
                      <a:pt x="0" y="26"/>
                    </a:moveTo>
                    <a:lnTo>
                      <a:pt x="75" y="0"/>
                    </a:lnTo>
                    <a:lnTo>
                      <a:pt x="87" y="36"/>
                    </a:lnTo>
                    <a:lnTo>
                      <a:pt x="12" y="62"/>
                    </a:lnTo>
                    <a:lnTo>
                      <a:pt x="0" y="26"/>
                    </a:lnTo>
                    <a:close/>
                  </a:path>
                </a:pathLst>
              </a:custGeom>
              <a:solidFill>
                <a:schemeClr val="folHlink"/>
              </a:solidFill>
              <a:ln w="9525">
                <a:solidFill>
                  <a:schemeClr val="tx1"/>
                </a:solidFill>
                <a:round/>
                <a:headEnd/>
                <a:tailEnd/>
              </a:ln>
            </p:spPr>
            <p:txBody>
              <a:bodyPr/>
              <a:lstStyle/>
              <a:p>
                <a:endParaRPr lang="en-US"/>
              </a:p>
            </p:txBody>
          </p:sp>
          <p:sp>
            <p:nvSpPr>
              <p:cNvPr id="85323" name="Freeform 157"/>
              <p:cNvSpPr>
                <a:spLocks/>
              </p:cNvSpPr>
              <p:nvPr/>
            </p:nvSpPr>
            <p:spPr bwMode="black">
              <a:xfrm>
                <a:off x="3993" y="1830"/>
                <a:ext cx="30" cy="21"/>
              </a:xfrm>
              <a:custGeom>
                <a:avLst/>
                <a:gdLst>
                  <a:gd name="T0" fmla="*/ 0 w 89"/>
                  <a:gd name="T1" fmla="*/ 0 h 64"/>
                  <a:gd name="T2" fmla="*/ 0 w 89"/>
                  <a:gd name="T3" fmla="*/ 0 h 64"/>
                  <a:gd name="T4" fmla="*/ 0 w 89"/>
                  <a:gd name="T5" fmla="*/ 0 h 64"/>
                  <a:gd name="T6" fmla="*/ 0 w 89"/>
                  <a:gd name="T7" fmla="*/ 0 h 64"/>
                  <a:gd name="T8" fmla="*/ 0 w 89"/>
                  <a:gd name="T9" fmla="*/ 0 h 64"/>
                  <a:gd name="T10" fmla="*/ 0 60000 65536"/>
                  <a:gd name="T11" fmla="*/ 0 60000 65536"/>
                  <a:gd name="T12" fmla="*/ 0 60000 65536"/>
                  <a:gd name="T13" fmla="*/ 0 60000 65536"/>
                  <a:gd name="T14" fmla="*/ 0 60000 65536"/>
                  <a:gd name="T15" fmla="*/ 0 w 89"/>
                  <a:gd name="T16" fmla="*/ 0 h 64"/>
                  <a:gd name="T17" fmla="*/ 89 w 89"/>
                  <a:gd name="T18" fmla="*/ 64 h 64"/>
                </a:gdLst>
                <a:ahLst/>
                <a:cxnLst>
                  <a:cxn ang="T10">
                    <a:pos x="T0" y="T1"/>
                  </a:cxn>
                  <a:cxn ang="T11">
                    <a:pos x="T2" y="T3"/>
                  </a:cxn>
                  <a:cxn ang="T12">
                    <a:pos x="T4" y="T5"/>
                  </a:cxn>
                  <a:cxn ang="T13">
                    <a:pos x="T6" y="T7"/>
                  </a:cxn>
                  <a:cxn ang="T14">
                    <a:pos x="T8" y="T9"/>
                  </a:cxn>
                </a:cxnLst>
                <a:rect l="T15" t="T16" r="T17" b="T18"/>
                <a:pathLst>
                  <a:path w="89" h="64">
                    <a:moveTo>
                      <a:pt x="0" y="28"/>
                    </a:moveTo>
                    <a:lnTo>
                      <a:pt x="77" y="0"/>
                    </a:lnTo>
                    <a:lnTo>
                      <a:pt x="89" y="36"/>
                    </a:lnTo>
                    <a:lnTo>
                      <a:pt x="12" y="64"/>
                    </a:lnTo>
                    <a:lnTo>
                      <a:pt x="0" y="28"/>
                    </a:lnTo>
                    <a:close/>
                  </a:path>
                </a:pathLst>
              </a:custGeom>
              <a:solidFill>
                <a:schemeClr val="folHlink"/>
              </a:solidFill>
              <a:ln w="9525">
                <a:solidFill>
                  <a:schemeClr val="tx1"/>
                </a:solidFill>
                <a:round/>
                <a:headEnd/>
                <a:tailEnd/>
              </a:ln>
            </p:spPr>
            <p:txBody>
              <a:bodyPr/>
              <a:lstStyle/>
              <a:p>
                <a:endParaRPr lang="en-US"/>
              </a:p>
            </p:txBody>
          </p:sp>
          <p:sp>
            <p:nvSpPr>
              <p:cNvPr id="85324" name="Freeform 158"/>
              <p:cNvSpPr>
                <a:spLocks/>
              </p:cNvSpPr>
              <p:nvPr/>
            </p:nvSpPr>
            <p:spPr bwMode="black">
              <a:xfrm>
                <a:off x="4018" y="1820"/>
                <a:ext cx="32" cy="22"/>
              </a:xfrm>
              <a:custGeom>
                <a:avLst/>
                <a:gdLst>
                  <a:gd name="T0" fmla="*/ 0 w 94"/>
                  <a:gd name="T1" fmla="*/ 0 h 67"/>
                  <a:gd name="T2" fmla="*/ 0 w 94"/>
                  <a:gd name="T3" fmla="*/ 0 h 67"/>
                  <a:gd name="T4" fmla="*/ 0 w 94"/>
                  <a:gd name="T5" fmla="*/ 0 h 67"/>
                  <a:gd name="T6" fmla="*/ 0 w 94"/>
                  <a:gd name="T7" fmla="*/ 0 h 67"/>
                  <a:gd name="T8" fmla="*/ 0 w 94"/>
                  <a:gd name="T9" fmla="*/ 0 h 67"/>
                  <a:gd name="T10" fmla="*/ 0 w 94"/>
                  <a:gd name="T11" fmla="*/ 0 h 67"/>
                  <a:gd name="T12" fmla="*/ 0 w 94"/>
                  <a:gd name="T13" fmla="*/ 0 h 67"/>
                  <a:gd name="T14" fmla="*/ 0 60000 65536"/>
                  <a:gd name="T15" fmla="*/ 0 60000 65536"/>
                  <a:gd name="T16" fmla="*/ 0 60000 65536"/>
                  <a:gd name="T17" fmla="*/ 0 60000 65536"/>
                  <a:gd name="T18" fmla="*/ 0 60000 65536"/>
                  <a:gd name="T19" fmla="*/ 0 60000 65536"/>
                  <a:gd name="T20" fmla="*/ 0 60000 65536"/>
                  <a:gd name="T21" fmla="*/ 0 w 94"/>
                  <a:gd name="T22" fmla="*/ 0 h 67"/>
                  <a:gd name="T23" fmla="*/ 94 w 94"/>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67">
                    <a:moveTo>
                      <a:pt x="0" y="31"/>
                    </a:moveTo>
                    <a:lnTo>
                      <a:pt x="79" y="0"/>
                    </a:lnTo>
                    <a:lnTo>
                      <a:pt x="94" y="36"/>
                    </a:lnTo>
                    <a:lnTo>
                      <a:pt x="15" y="67"/>
                    </a:lnTo>
                    <a:lnTo>
                      <a:pt x="0" y="31"/>
                    </a:lnTo>
                    <a:close/>
                  </a:path>
                </a:pathLst>
              </a:custGeom>
              <a:solidFill>
                <a:schemeClr val="folHlink"/>
              </a:solidFill>
              <a:ln w="9525">
                <a:solidFill>
                  <a:schemeClr val="tx1"/>
                </a:solidFill>
                <a:round/>
                <a:headEnd/>
                <a:tailEnd/>
              </a:ln>
            </p:spPr>
            <p:txBody>
              <a:bodyPr/>
              <a:lstStyle/>
              <a:p>
                <a:endParaRPr lang="en-US"/>
              </a:p>
            </p:txBody>
          </p:sp>
          <p:sp>
            <p:nvSpPr>
              <p:cNvPr id="85325" name="Freeform 159"/>
              <p:cNvSpPr>
                <a:spLocks/>
              </p:cNvSpPr>
              <p:nvPr/>
            </p:nvSpPr>
            <p:spPr bwMode="black">
              <a:xfrm>
                <a:off x="4045" y="1809"/>
                <a:ext cx="31" cy="23"/>
              </a:xfrm>
              <a:custGeom>
                <a:avLst/>
                <a:gdLst>
                  <a:gd name="T0" fmla="*/ 0 w 94"/>
                  <a:gd name="T1" fmla="*/ 0 h 69"/>
                  <a:gd name="T2" fmla="*/ 0 w 94"/>
                  <a:gd name="T3" fmla="*/ 0 h 69"/>
                  <a:gd name="T4" fmla="*/ 0 w 94"/>
                  <a:gd name="T5" fmla="*/ 0 h 69"/>
                  <a:gd name="T6" fmla="*/ 0 w 94"/>
                  <a:gd name="T7" fmla="*/ 0 h 69"/>
                  <a:gd name="T8" fmla="*/ 0 w 94"/>
                  <a:gd name="T9" fmla="*/ 0 h 69"/>
                  <a:gd name="T10" fmla="*/ 0 60000 65536"/>
                  <a:gd name="T11" fmla="*/ 0 60000 65536"/>
                  <a:gd name="T12" fmla="*/ 0 60000 65536"/>
                  <a:gd name="T13" fmla="*/ 0 60000 65536"/>
                  <a:gd name="T14" fmla="*/ 0 60000 65536"/>
                  <a:gd name="T15" fmla="*/ 0 w 94"/>
                  <a:gd name="T16" fmla="*/ 0 h 69"/>
                  <a:gd name="T17" fmla="*/ 94 w 94"/>
                  <a:gd name="T18" fmla="*/ 69 h 69"/>
                </a:gdLst>
                <a:ahLst/>
                <a:cxnLst>
                  <a:cxn ang="T10">
                    <a:pos x="T0" y="T1"/>
                  </a:cxn>
                  <a:cxn ang="T11">
                    <a:pos x="T2" y="T3"/>
                  </a:cxn>
                  <a:cxn ang="T12">
                    <a:pos x="T4" y="T5"/>
                  </a:cxn>
                  <a:cxn ang="T13">
                    <a:pos x="T6" y="T7"/>
                  </a:cxn>
                  <a:cxn ang="T14">
                    <a:pos x="T8" y="T9"/>
                  </a:cxn>
                </a:cxnLst>
                <a:rect l="T15" t="T16" r="T17" b="T18"/>
                <a:pathLst>
                  <a:path w="94" h="69">
                    <a:moveTo>
                      <a:pt x="0" y="33"/>
                    </a:moveTo>
                    <a:lnTo>
                      <a:pt x="80" y="0"/>
                    </a:lnTo>
                    <a:lnTo>
                      <a:pt x="94" y="37"/>
                    </a:lnTo>
                    <a:lnTo>
                      <a:pt x="15" y="69"/>
                    </a:lnTo>
                    <a:lnTo>
                      <a:pt x="0" y="33"/>
                    </a:lnTo>
                    <a:close/>
                  </a:path>
                </a:pathLst>
              </a:custGeom>
              <a:solidFill>
                <a:schemeClr val="folHlink"/>
              </a:solidFill>
              <a:ln w="9525">
                <a:solidFill>
                  <a:schemeClr val="tx1"/>
                </a:solidFill>
                <a:round/>
                <a:headEnd/>
                <a:tailEnd/>
              </a:ln>
            </p:spPr>
            <p:txBody>
              <a:bodyPr/>
              <a:lstStyle/>
              <a:p>
                <a:endParaRPr lang="en-US"/>
              </a:p>
            </p:txBody>
          </p:sp>
          <p:sp>
            <p:nvSpPr>
              <p:cNvPr id="85326" name="Freeform 160"/>
              <p:cNvSpPr>
                <a:spLocks/>
              </p:cNvSpPr>
              <p:nvPr/>
            </p:nvSpPr>
            <p:spPr bwMode="black">
              <a:xfrm>
                <a:off x="4071" y="1804"/>
                <a:ext cx="17" cy="17"/>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w 51"/>
                  <a:gd name="T11" fmla="*/ 0 h 52"/>
                  <a:gd name="T12" fmla="*/ 0 w 51"/>
                  <a:gd name="T13" fmla="*/ 0 h 52"/>
                  <a:gd name="T14" fmla="*/ 0 60000 65536"/>
                  <a:gd name="T15" fmla="*/ 0 60000 65536"/>
                  <a:gd name="T16" fmla="*/ 0 60000 65536"/>
                  <a:gd name="T17" fmla="*/ 0 60000 65536"/>
                  <a:gd name="T18" fmla="*/ 0 60000 65536"/>
                  <a:gd name="T19" fmla="*/ 0 60000 65536"/>
                  <a:gd name="T20" fmla="*/ 0 60000 65536"/>
                  <a:gd name="T21" fmla="*/ 0 w 51"/>
                  <a:gd name="T22" fmla="*/ 0 h 52"/>
                  <a:gd name="T23" fmla="*/ 51 w 5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2">
                    <a:moveTo>
                      <a:pt x="0" y="15"/>
                    </a:moveTo>
                    <a:lnTo>
                      <a:pt x="34" y="0"/>
                    </a:lnTo>
                    <a:lnTo>
                      <a:pt x="51" y="36"/>
                    </a:lnTo>
                    <a:lnTo>
                      <a:pt x="17" y="52"/>
                    </a:lnTo>
                    <a:lnTo>
                      <a:pt x="0" y="15"/>
                    </a:lnTo>
                    <a:close/>
                  </a:path>
                </a:pathLst>
              </a:custGeom>
              <a:solidFill>
                <a:schemeClr val="folHlink"/>
              </a:solidFill>
              <a:ln w="9525">
                <a:solidFill>
                  <a:schemeClr val="tx1"/>
                </a:solidFill>
                <a:round/>
                <a:headEnd/>
                <a:tailEnd/>
              </a:ln>
            </p:spPr>
            <p:txBody>
              <a:bodyPr/>
              <a:lstStyle/>
              <a:p>
                <a:endParaRPr lang="en-US"/>
              </a:p>
            </p:txBody>
          </p:sp>
          <p:sp>
            <p:nvSpPr>
              <p:cNvPr id="85327" name="Freeform 161"/>
              <p:cNvSpPr>
                <a:spLocks/>
              </p:cNvSpPr>
              <p:nvPr/>
            </p:nvSpPr>
            <p:spPr bwMode="black">
              <a:xfrm>
                <a:off x="4082" y="1798"/>
                <a:ext cx="17" cy="18"/>
              </a:xfrm>
              <a:custGeom>
                <a:avLst/>
                <a:gdLst>
                  <a:gd name="T0" fmla="*/ 0 w 52"/>
                  <a:gd name="T1" fmla="*/ 0 h 52"/>
                  <a:gd name="T2" fmla="*/ 0 w 52"/>
                  <a:gd name="T3" fmla="*/ 0 h 52"/>
                  <a:gd name="T4" fmla="*/ 0 w 52"/>
                  <a:gd name="T5" fmla="*/ 0 h 52"/>
                  <a:gd name="T6" fmla="*/ 0 w 52"/>
                  <a:gd name="T7" fmla="*/ 0 h 52"/>
                  <a:gd name="T8" fmla="*/ 0 w 52"/>
                  <a:gd name="T9" fmla="*/ 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0" y="16"/>
                    </a:moveTo>
                    <a:lnTo>
                      <a:pt x="35" y="0"/>
                    </a:lnTo>
                    <a:lnTo>
                      <a:pt x="52" y="36"/>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328" name="Freeform 162"/>
              <p:cNvSpPr>
                <a:spLocks/>
              </p:cNvSpPr>
              <p:nvPr/>
            </p:nvSpPr>
            <p:spPr bwMode="black">
              <a:xfrm>
                <a:off x="4123" y="1770"/>
                <a:ext cx="36" cy="26"/>
              </a:xfrm>
              <a:custGeom>
                <a:avLst/>
                <a:gdLst>
                  <a:gd name="T0" fmla="*/ 0 w 107"/>
                  <a:gd name="T1" fmla="*/ 0 h 77"/>
                  <a:gd name="T2" fmla="*/ 0 w 107"/>
                  <a:gd name="T3" fmla="*/ 0 h 77"/>
                  <a:gd name="T4" fmla="*/ 0 w 107"/>
                  <a:gd name="T5" fmla="*/ 0 h 77"/>
                  <a:gd name="T6" fmla="*/ 0 w 107"/>
                  <a:gd name="T7" fmla="*/ 0 h 77"/>
                  <a:gd name="T8" fmla="*/ 0 w 107"/>
                  <a:gd name="T9" fmla="*/ 0 h 77"/>
                  <a:gd name="T10" fmla="*/ 0 w 107"/>
                  <a:gd name="T11" fmla="*/ 0 h 77"/>
                  <a:gd name="T12" fmla="*/ 0 w 107"/>
                  <a:gd name="T13" fmla="*/ 0 h 77"/>
                  <a:gd name="T14" fmla="*/ 0 60000 65536"/>
                  <a:gd name="T15" fmla="*/ 0 60000 65536"/>
                  <a:gd name="T16" fmla="*/ 0 60000 65536"/>
                  <a:gd name="T17" fmla="*/ 0 60000 65536"/>
                  <a:gd name="T18" fmla="*/ 0 60000 65536"/>
                  <a:gd name="T19" fmla="*/ 0 60000 65536"/>
                  <a:gd name="T20" fmla="*/ 0 60000 65536"/>
                  <a:gd name="T21" fmla="*/ 0 w 107"/>
                  <a:gd name="T22" fmla="*/ 0 h 77"/>
                  <a:gd name="T23" fmla="*/ 107 w 107"/>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77">
                    <a:moveTo>
                      <a:pt x="107" y="33"/>
                    </a:moveTo>
                    <a:lnTo>
                      <a:pt x="16" y="77"/>
                    </a:lnTo>
                    <a:lnTo>
                      <a:pt x="0" y="43"/>
                    </a:lnTo>
                    <a:lnTo>
                      <a:pt x="90" y="0"/>
                    </a:lnTo>
                    <a:lnTo>
                      <a:pt x="107" y="33"/>
                    </a:lnTo>
                    <a:close/>
                  </a:path>
                </a:pathLst>
              </a:custGeom>
              <a:solidFill>
                <a:schemeClr val="folHlink"/>
              </a:solidFill>
              <a:ln w="9525">
                <a:solidFill>
                  <a:schemeClr val="tx1"/>
                </a:solidFill>
                <a:round/>
                <a:headEnd/>
                <a:tailEnd/>
              </a:ln>
            </p:spPr>
            <p:txBody>
              <a:bodyPr/>
              <a:lstStyle/>
              <a:p>
                <a:endParaRPr lang="en-US"/>
              </a:p>
            </p:txBody>
          </p:sp>
          <p:sp>
            <p:nvSpPr>
              <p:cNvPr id="85329" name="Freeform 163"/>
              <p:cNvSpPr>
                <a:spLocks/>
              </p:cNvSpPr>
              <p:nvPr/>
            </p:nvSpPr>
            <p:spPr bwMode="black">
              <a:xfrm>
                <a:off x="4094" y="1784"/>
                <a:ext cx="34" cy="26"/>
              </a:xfrm>
              <a:custGeom>
                <a:avLst/>
                <a:gdLst>
                  <a:gd name="T0" fmla="*/ 0 w 104"/>
                  <a:gd name="T1" fmla="*/ 0 h 77"/>
                  <a:gd name="T2" fmla="*/ 0 w 104"/>
                  <a:gd name="T3" fmla="*/ 0 h 77"/>
                  <a:gd name="T4" fmla="*/ 0 w 104"/>
                  <a:gd name="T5" fmla="*/ 0 h 77"/>
                  <a:gd name="T6" fmla="*/ 0 w 104"/>
                  <a:gd name="T7" fmla="*/ 0 h 77"/>
                  <a:gd name="T8" fmla="*/ 0 w 104"/>
                  <a:gd name="T9" fmla="*/ 0 h 77"/>
                  <a:gd name="T10" fmla="*/ 0 60000 65536"/>
                  <a:gd name="T11" fmla="*/ 0 60000 65536"/>
                  <a:gd name="T12" fmla="*/ 0 60000 65536"/>
                  <a:gd name="T13" fmla="*/ 0 60000 65536"/>
                  <a:gd name="T14" fmla="*/ 0 60000 65536"/>
                  <a:gd name="T15" fmla="*/ 0 w 104"/>
                  <a:gd name="T16" fmla="*/ 0 h 77"/>
                  <a:gd name="T17" fmla="*/ 104 w 104"/>
                  <a:gd name="T18" fmla="*/ 77 h 77"/>
                </a:gdLst>
                <a:ahLst/>
                <a:cxnLst>
                  <a:cxn ang="T10">
                    <a:pos x="T0" y="T1"/>
                  </a:cxn>
                  <a:cxn ang="T11">
                    <a:pos x="T2" y="T3"/>
                  </a:cxn>
                  <a:cxn ang="T12">
                    <a:pos x="T4" y="T5"/>
                  </a:cxn>
                  <a:cxn ang="T13">
                    <a:pos x="T6" y="T7"/>
                  </a:cxn>
                  <a:cxn ang="T14">
                    <a:pos x="T8" y="T9"/>
                  </a:cxn>
                </a:cxnLst>
                <a:rect l="T15" t="T16" r="T17" b="T18"/>
                <a:pathLst>
                  <a:path w="104" h="77">
                    <a:moveTo>
                      <a:pt x="104" y="34"/>
                    </a:moveTo>
                    <a:lnTo>
                      <a:pt x="17" y="77"/>
                    </a:lnTo>
                    <a:lnTo>
                      <a:pt x="0" y="43"/>
                    </a:lnTo>
                    <a:lnTo>
                      <a:pt x="88" y="0"/>
                    </a:lnTo>
                    <a:lnTo>
                      <a:pt x="104" y="34"/>
                    </a:lnTo>
                    <a:close/>
                  </a:path>
                </a:pathLst>
              </a:custGeom>
              <a:solidFill>
                <a:schemeClr val="folHlink"/>
              </a:solidFill>
              <a:ln w="9525">
                <a:solidFill>
                  <a:schemeClr val="tx1"/>
                </a:solidFill>
                <a:round/>
                <a:headEnd/>
                <a:tailEnd/>
              </a:ln>
            </p:spPr>
            <p:txBody>
              <a:bodyPr/>
              <a:lstStyle/>
              <a:p>
                <a:endParaRPr lang="en-US"/>
              </a:p>
            </p:txBody>
          </p:sp>
          <p:sp>
            <p:nvSpPr>
              <p:cNvPr id="85330" name="Oval 164"/>
              <p:cNvSpPr>
                <a:spLocks noChangeArrowheads="1"/>
              </p:cNvSpPr>
              <p:nvPr/>
            </p:nvSpPr>
            <p:spPr bwMode="black">
              <a:xfrm>
                <a:off x="4203" y="1747"/>
                <a:ext cx="13" cy="13"/>
              </a:xfrm>
              <a:prstGeom prst="ellipse">
                <a:avLst/>
              </a:prstGeom>
              <a:solidFill>
                <a:schemeClr val="folHlink"/>
              </a:solidFill>
              <a:ln w="9525">
                <a:solidFill>
                  <a:schemeClr val="tx1"/>
                </a:solidFill>
                <a:round/>
                <a:headEnd/>
                <a:tailEnd/>
              </a:ln>
            </p:spPr>
            <p:txBody>
              <a:bodyPr/>
              <a:lstStyle/>
              <a:p>
                <a:endParaRPr lang="en-US"/>
              </a:p>
            </p:txBody>
          </p:sp>
          <p:sp>
            <p:nvSpPr>
              <p:cNvPr id="85331" name="Freeform 165"/>
              <p:cNvSpPr>
                <a:spLocks/>
              </p:cNvSpPr>
              <p:nvPr/>
            </p:nvSpPr>
            <p:spPr bwMode="black">
              <a:xfrm>
                <a:off x="4207" y="1742"/>
                <a:ext cx="23" cy="18"/>
              </a:xfrm>
              <a:custGeom>
                <a:avLst/>
                <a:gdLst>
                  <a:gd name="T0" fmla="*/ 0 w 67"/>
                  <a:gd name="T1" fmla="*/ 0 h 53"/>
                  <a:gd name="T2" fmla="*/ 0 w 67"/>
                  <a:gd name="T3" fmla="*/ 0 h 53"/>
                  <a:gd name="T4" fmla="*/ 0 w 67"/>
                  <a:gd name="T5" fmla="*/ 0 h 53"/>
                  <a:gd name="T6" fmla="*/ 0 w 67"/>
                  <a:gd name="T7" fmla="*/ 0 h 53"/>
                  <a:gd name="T8" fmla="*/ 0 w 67"/>
                  <a:gd name="T9" fmla="*/ 0 h 53"/>
                  <a:gd name="T10" fmla="*/ 0 60000 65536"/>
                  <a:gd name="T11" fmla="*/ 0 60000 65536"/>
                  <a:gd name="T12" fmla="*/ 0 60000 65536"/>
                  <a:gd name="T13" fmla="*/ 0 60000 65536"/>
                  <a:gd name="T14" fmla="*/ 0 60000 65536"/>
                  <a:gd name="T15" fmla="*/ 0 w 67"/>
                  <a:gd name="T16" fmla="*/ 0 h 53"/>
                  <a:gd name="T17" fmla="*/ 67 w 67"/>
                  <a:gd name="T18" fmla="*/ 53 h 53"/>
                </a:gdLst>
                <a:ahLst/>
                <a:cxnLst>
                  <a:cxn ang="T10">
                    <a:pos x="T0" y="T1"/>
                  </a:cxn>
                  <a:cxn ang="T11">
                    <a:pos x="T2" y="T3"/>
                  </a:cxn>
                  <a:cxn ang="T12">
                    <a:pos x="T4" y="T5"/>
                  </a:cxn>
                  <a:cxn ang="T13">
                    <a:pos x="T6" y="T7"/>
                  </a:cxn>
                  <a:cxn ang="T14">
                    <a:pos x="T8" y="T9"/>
                  </a:cxn>
                </a:cxnLst>
                <a:rect l="T15" t="T16" r="T17" b="T18"/>
                <a:pathLst>
                  <a:path w="67" h="53">
                    <a:moveTo>
                      <a:pt x="67" y="36"/>
                    </a:moveTo>
                    <a:lnTo>
                      <a:pt x="12" y="53"/>
                    </a:lnTo>
                    <a:lnTo>
                      <a:pt x="0" y="17"/>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332" name="Freeform 166"/>
              <p:cNvSpPr>
                <a:spLocks/>
              </p:cNvSpPr>
              <p:nvPr/>
            </p:nvSpPr>
            <p:spPr bwMode="black">
              <a:xfrm>
                <a:off x="4189" y="1748"/>
                <a:ext cx="23" cy="19"/>
              </a:xfrm>
              <a:custGeom>
                <a:avLst/>
                <a:gdLst>
                  <a:gd name="T0" fmla="*/ 0 w 68"/>
                  <a:gd name="T1" fmla="*/ 0 h 56"/>
                  <a:gd name="T2" fmla="*/ 0 w 68"/>
                  <a:gd name="T3" fmla="*/ 0 h 56"/>
                  <a:gd name="T4" fmla="*/ 0 w 68"/>
                  <a:gd name="T5" fmla="*/ 0 h 56"/>
                  <a:gd name="T6" fmla="*/ 0 w 68"/>
                  <a:gd name="T7" fmla="*/ 0 h 56"/>
                  <a:gd name="T8" fmla="*/ 0 w 68"/>
                  <a:gd name="T9" fmla="*/ 0 h 56"/>
                  <a:gd name="T10" fmla="*/ 0 w 68"/>
                  <a:gd name="T11" fmla="*/ 0 h 56"/>
                  <a:gd name="T12" fmla="*/ 0 w 68"/>
                  <a:gd name="T13" fmla="*/ 0 h 56"/>
                  <a:gd name="T14" fmla="*/ 0 60000 65536"/>
                  <a:gd name="T15" fmla="*/ 0 60000 65536"/>
                  <a:gd name="T16" fmla="*/ 0 60000 65536"/>
                  <a:gd name="T17" fmla="*/ 0 60000 65536"/>
                  <a:gd name="T18" fmla="*/ 0 60000 65536"/>
                  <a:gd name="T19" fmla="*/ 0 60000 65536"/>
                  <a:gd name="T20" fmla="*/ 0 60000 65536"/>
                  <a:gd name="T21" fmla="*/ 0 w 68"/>
                  <a:gd name="T22" fmla="*/ 0 h 56"/>
                  <a:gd name="T23" fmla="*/ 68 w 6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6">
                    <a:moveTo>
                      <a:pt x="68" y="36"/>
                    </a:moveTo>
                    <a:lnTo>
                      <a:pt x="14" y="56"/>
                    </a:lnTo>
                    <a:lnTo>
                      <a:pt x="0" y="20"/>
                    </a:lnTo>
                    <a:lnTo>
                      <a:pt x="54"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333" name="Freeform 167"/>
              <p:cNvSpPr>
                <a:spLocks/>
              </p:cNvSpPr>
              <p:nvPr/>
            </p:nvSpPr>
            <p:spPr bwMode="black">
              <a:xfrm>
                <a:off x="4171" y="1755"/>
                <a:ext cx="23" cy="19"/>
              </a:xfrm>
              <a:custGeom>
                <a:avLst/>
                <a:gdLst>
                  <a:gd name="T0" fmla="*/ 0 w 68"/>
                  <a:gd name="T1" fmla="*/ 0 h 58"/>
                  <a:gd name="T2" fmla="*/ 0 w 68"/>
                  <a:gd name="T3" fmla="*/ 0 h 58"/>
                  <a:gd name="T4" fmla="*/ 0 w 68"/>
                  <a:gd name="T5" fmla="*/ 0 h 58"/>
                  <a:gd name="T6" fmla="*/ 0 w 68"/>
                  <a:gd name="T7" fmla="*/ 0 h 58"/>
                  <a:gd name="T8" fmla="*/ 0 w 68"/>
                  <a:gd name="T9" fmla="*/ 0 h 58"/>
                  <a:gd name="T10" fmla="*/ 0 w 68"/>
                  <a:gd name="T11" fmla="*/ 0 h 58"/>
                  <a:gd name="T12" fmla="*/ 0 w 68"/>
                  <a:gd name="T13" fmla="*/ 0 h 58"/>
                  <a:gd name="T14" fmla="*/ 0 60000 65536"/>
                  <a:gd name="T15" fmla="*/ 0 60000 65536"/>
                  <a:gd name="T16" fmla="*/ 0 60000 65536"/>
                  <a:gd name="T17" fmla="*/ 0 60000 65536"/>
                  <a:gd name="T18" fmla="*/ 0 60000 65536"/>
                  <a:gd name="T19" fmla="*/ 0 60000 65536"/>
                  <a:gd name="T20" fmla="*/ 0 60000 65536"/>
                  <a:gd name="T21" fmla="*/ 0 w 68"/>
                  <a:gd name="T22" fmla="*/ 0 h 58"/>
                  <a:gd name="T23" fmla="*/ 68 w 6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8">
                    <a:moveTo>
                      <a:pt x="68" y="36"/>
                    </a:moveTo>
                    <a:lnTo>
                      <a:pt x="14" y="58"/>
                    </a:lnTo>
                    <a:lnTo>
                      <a:pt x="0" y="22"/>
                    </a:lnTo>
                    <a:lnTo>
                      <a:pt x="54"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334" name="Freeform 168"/>
              <p:cNvSpPr>
                <a:spLocks/>
              </p:cNvSpPr>
              <p:nvPr/>
            </p:nvSpPr>
            <p:spPr bwMode="black">
              <a:xfrm>
                <a:off x="4153" y="1762"/>
                <a:ext cx="23" cy="20"/>
              </a:xfrm>
              <a:custGeom>
                <a:avLst/>
                <a:gdLst>
                  <a:gd name="T0" fmla="*/ 0 w 67"/>
                  <a:gd name="T1" fmla="*/ 0 h 59"/>
                  <a:gd name="T2" fmla="*/ 0 w 67"/>
                  <a:gd name="T3" fmla="*/ 0 h 59"/>
                  <a:gd name="T4" fmla="*/ 0 w 67"/>
                  <a:gd name="T5" fmla="*/ 0 h 59"/>
                  <a:gd name="T6" fmla="*/ 0 w 67"/>
                  <a:gd name="T7" fmla="*/ 0 h 59"/>
                  <a:gd name="T8" fmla="*/ 0 w 67"/>
                  <a:gd name="T9" fmla="*/ 0 h 59"/>
                  <a:gd name="T10" fmla="*/ 0 60000 65536"/>
                  <a:gd name="T11" fmla="*/ 0 60000 65536"/>
                  <a:gd name="T12" fmla="*/ 0 60000 65536"/>
                  <a:gd name="T13" fmla="*/ 0 60000 65536"/>
                  <a:gd name="T14" fmla="*/ 0 60000 65536"/>
                  <a:gd name="T15" fmla="*/ 0 w 67"/>
                  <a:gd name="T16" fmla="*/ 0 h 59"/>
                  <a:gd name="T17" fmla="*/ 67 w 67"/>
                  <a:gd name="T18" fmla="*/ 59 h 59"/>
                </a:gdLst>
                <a:ahLst/>
                <a:cxnLst>
                  <a:cxn ang="T10">
                    <a:pos x="T0" y="T1"/>
                  </a:cxn>
                  <a:cxn ang="T11">
                    <a:pos x="T2" y="T3"/>
                  </a:cxn>
                  <a:cxn ang="T12">
                    <a:pos x="T4" y="T5"/>
                  </a:cxn>
                  <a:cxn ang="T13">
                    <a:pos x="T6" y="T7"/>
                  </a:cxn>
                  <a:cxn ang="T14">
                    <a:pos x="T8" y="T9"/>
                  </a:cxn>
                </a:cxnLst>
                <a:rect l="T15" t="T16" r="T17" b="T18"/>
                <a:pathLst>
                  <a:path w="67" h="59">
                    <a:moveTo>
                      <a:pt x="67" y="36"/>
                    </a:moveTo>
                    <a:lnTo>
                      <a:pt x="14" y="59"/>
                    </a:lnTo>
                    <a:lnTo>
                      <a:pt x="0" y="23"/>
                    </a:lnTo>
                    <a:lnTo>
                      <a:pt x="53"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335" name="Freeform 169"/>
              <p:cNvSpPr>
                <a:spLocks/>
              </p:cNvSpPr>
              <p:nvPr/>
            </p:nvSpPr>
            <p:spPr bwMode="black">
              <a:xfrm>
                <a:off x="4307" y="1716"/>
                <a:ext cx="30" cy="18"/>
              </a:xfrm>
              <a:custGeom>
                <a:avLst/>
                <a:gdLst>
                  <a:gd name="T0" fmla="*/ 0 w 90"/>
                  <a:gd name="T1" fmla="*/ 0 h 54"/>
                  <a:gd name="T2" fmla="*/ 0 w 90"/>
                  <a:gd name="T3" fmla="*/ 0 h 54"/>
                  <a:gd name="T4" fmla="*/ 0 w 90"/>
                  <a:gd name="T5" fmla="*/ 0 h 54"/>
                  <a:gd name="T6" fmla="*/ 0 w 90"/>
                  <a:gd name="T7" fmla="*/ 0 h 54"/>
                  <a:gd name="T8" fmla="*/ 0 w 90"/>
                  <a:gd name="T9" fmla="*/ 0 h 54"/>
                  <a:gd name="T10" fmla="*/ 0 w 90"/>
                  <a:gd name="T11" fmla="*/ 0 h 54"/>
                  <a:gd name="T12" fmla="*/ 0 w 90"/>
                  <a:gd name="T13" fmla="*/ 0 h 54"/>
                  <a:gd name="T14" fmla="*/ 0 60000 65536"/>
                  <a:gd name="T15" fmla="*/ 0 60000 65536"/>
                  <a:gd name="T16" fmla="*/ 0 60000 65536"/>
                  <a:gd name="T17" fmla="*/ 0 60000 65536"/>
                  <a:gd name="T18" fmla="*/ 0 60000 65536"/>
                  <a:gd name="T19" fmla="*/ 0 60000 65536"/>
                  <a:gd name="T20" fmla="*/ 0 60000 65536"/>
                  <a:gd name="T21" fmla="*/ 0 w 90"/>
                  <a:gd name="T22" fmla="*/ 0 h 54"/>
                  <a:gd name="T23" fmla="*/ 90 w 9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4">
                    <a:moveTo>
                      <a:pt x="90" y="38"/>
                    </a:moveTo>
                    <a:lnTo>
                      <a:pt x="8" y="54"/>
                    </a:lnTo>
                    <a:lnTo>
                      <a:pt x="10" y="54"/>
                    </a:lnTo>
                    <a:lnTo>
                      <a:pt x="0" y="15"/>
                    </a:lnTo>
                    <a:lnTo>
                      <a:pt x="1" y="15"/>
                    </a:lnTo>
                    <a:lnTo>
                      <a:pt x="83"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36" name="Freeform 170"/>
              <p:cNvSpPr>
                <a:spLocks/>
              </p:cNvSpPr>
              <p:nvPr/>
            </p:nvSpPr>
            <p:spPr bwMode="black">
              <a:xfrm>
                <a:off x="4280" y="1721"/>
                <a:ext cx="30" cy="19"/>
              </a:xfrm>
              <a:custGeom>
                <a:avLst/>
                <a:gdLst>
                  <a:gd name="T0" fmla="*/ 0 w 90"/>
                  <a:gd name="T1" fmla="*/ 0 h 57"/>
                  <a:gd name="T2" fmla="*/ 0 w 90"/>
                  <a:gd name="T3" fmla="*/ 0 h 57"/>
                  <a:gd name="T4" fmla="*/ 0 w 90"/>
                  <a:gd name="T5" fmla="*/ 0 h 57"/>
                  <a:gd name="T6" fmla="*/ 0 w 90"/>
                  <a:gd name="T7" fmla="*/ 0 h 57"/>
                  <a:gd name="T8" fmla="*/ 0 w 90"/>
                  <a:gd name="T9" fmla="*/ 0 h 57"/>
                  <a:gd name="T10" fmla="*/ 0 w 90"/>
                  <a:gd name="T11" fmla="*/ 0 h 57"/>
                  <a:gd name="T12" fmla="*/ 0 w 90"/>
                  <a:gd name="T13" fmla="*/ 0 h 57"/>
                  <a:gd name="T14" fmla="*/ 0 60000 65536"/>
                  <a:gd name="T15" fmla="*/ 0 60000 65536"/>
                  <a:gd name="T16" fmla="*/ 0 60000 65536"/>
                  <a:gd name="T17" fmla="*/ 0 60000 65536"/>
                  <a:gd name="T18" fmla="*/ 0 60000 65536"/>
                  <a:gd name="T19" fmla="*/ 0 60000 65536"/>
                  <a:gd name="T20" fmla="*/ 0 60000 65536"/>
                  <a:gd name="T21" fmla="*/ 0 w 90"/>
                  <a:gd name="T22" fmla="*/ 0 h 57"/>
                  <a:gd name="T23" fmla="*/ 90 w 9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7">
                    <a:moveTo>
                      <a:pt x="90" y="39"/>
                    </a:moveTo>
                    <a:lnTo>
                      <a:pt x="9" y="57"/>
                    </a:lnTo>
                    <a:lnTo>
                      <a:pt x="0" y="18"/>
                    </a:lnTo>
                    <a:lnTo>
                      <a:pt x="80"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337" name="Freeform 171"/>
              <p:cNvSpPr>
                <a:spLocks/>
              </p:cNvSpPr>
              <p:nvPr/>
            </p:nvSpPr>
            <p:spPr bwMode="black">
              <a:xfrm>
                <a:off x="4253" y="1727"/>
                <a:ext cx="30" cy="20"/>
              </a:xfrm>
              <a:custGeom>
                <a:avLst/>
                <a:gdLst>
                  <a:gd name="T0" fmla="*/ 0 w 90"/>
                  <a:gd name="T1" fmla="*/ 0 h 59"/>
                  <a:gd name="T2" fmla="*/ 0 w 90"/>
                  <a:gd name="T3" fmla="*/ 0 h 59"/>
                  <a:gd name="T4" fmla="*/ 0 w 90"/>
                  <a:gd name="T5" fmla="*/ 0 h 59"/>
                  <a:gd name="T6" fmla="*/ 0 w 90"/>
                  <a:gd name="T7" fmla="*/ 0 h 59"/>
                  <a:gd name="T8" fmla="*/ 0 w 90"/>
                  <a:gd name="T9" fmla="*/ 0 h 59"/>
                  <a:gd name="T10" fmla="*/ 0 w 90"/>
                  <a:gd name="T11" fmla="*/ 0 h 59"/>
                  <a:gd name="T12" fmla="*/ 0 w 90"/>
                  <a:gd name="T13" fmla="*/ 0 h 59"/>
                  <a:gd name="T14" fmla="*/ 0 60000 65536"/>
                  <a:gd name="T15" fmla="*/ 0 60000 65536"/>
                  <a:gd name="T16" fmla="*/ 0 60000 65536"/>
                  <a:gd name="T17" fmla="*/ 0 60000 65536"/>
                  <a:gd name="T18" fmla="*/ 0 60000 65536"/>
                  <a:gd name="T19" fmla="*/ 0 60000 65536"/>
                  <a:gd name="T20" fmla="*/ 0 60000 65536"/>
                  <a:gd name="T21" fmla="*/ 0 w 90"/>
                  <a:gd name="T22" fmla="*/ 0 h 59"/>
                  <a:gd name="T23" fmla="*/ 90 w 9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9">
                    <a:moveTo>
                      <a:pt x="90" y="39"/>
                    </a:moveTo>
                    <a:lnTo>
                      <a:pt x="10" y="59"/>
                    </a:lnTo>
                    <a:lnTo>
                      <a:pt x="0" y="21"/>
                    </a:lnTo>
                    <a:lnTo>
                      <a:pt x="81"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338" name="Freeform 172"/>
              <p:cNvSpPr>
                <a:spLocks/>
              </p:cNvSpPr>
              <p:nvPr/>
            </p:nvSpPr>
            <p:spPr bwMode="black">
              <a:xfrm>
                <a:off x="4226" y="1734"/>
                <a:ext cx="30" cy="21"/>
              </a:xfrm>
              <a:custGeom>
                <a:avLst/>
                <a:gdLst>
                  <a:gd name="T0" fmla="*/ 0 w 90"/>
                  <a:gd name="T1" fmla="*/ 0 h 61"/>
                  <a:gd name="T2" fmla="*/ 0 w 90"/>
                  <a:gd name="T3" fmla="*/ 0 h 61"/>
                  <a:gd name="T4" fmla="*/ 0 w 90"/>
                  <a:gd name="T5" fmla="*/ 0 h 61"/>
                  <a:gd name="T6" fmla="*/ 0 w 90"/>
                  <a:gd name="T7" fmla="*/ 0 h 61"/>
                  <a:gd name="T8" fmla="*/ 0 w 90"/>
                  <a:gd name="T9" fmla="*/ 0 h 61"/>
                  <a:gd name="T10" fmla="*/ 0 60000 65536"/>
                  <a:gd name="T11" fmla="*/ 0 60000 65536"/>
                  <a:gd name="T12" fmla="*/ 0 60000 65536"/>
                  <a:gd name="T13" fmla="*/ 0 60000 65536"/>
                  <a:gd name="T14" fmla="*/ 0 60000 65536"/>
                  <a:gd name="T15" fmla="*/ 0 w 90"/>
                  <a:gd name="T16" fmla="*/ 0 h 61"/>
                  <a:gd name="T17" fmla="*/ 90 w 90"/>
                  <a:gd name="T18" fmla="*/ 61 h 61"/>
                </a:gdLst>
                <a:ahLst/>
                <a:cxnLst>
                  <a:cxn ang="T10">
                    <a:pos x="T0" y="T1"/>
                  </a:cxn>
                  <a:cxn ang="T11">
                    <a:pos x="T2" y="T3"/>
                  </a:cxn>
                  <a:cxn ang="T12">
                    <a:pos x="T4" y="T5"/>
                  </a:cxn>
                  <a:cxn ang="T13">
                    <a:pos x="T6" y="T7"/>
                  </a:cxn>
                  <a:cxn ang="T14">
                    <a:pos x="T8" y="T9"/>
                  </a:cxn>
                </a:cxnLst>
                <a:rect l="T15" t="T16" r="T17" b="T18"/>
                <a:pathLst>
                  <a:path w="90" h="61">
                    <a:moveTo>
                      <a:pt x="90" y="38"/>
                    </a:moveTo>
                    <a:lnTo>
                      <a:pt x="9" y="61"/>
                    </a:lnTo>
                    <a:lnTo>
                      <a:pt x="0" y="23"/>
                    </a:lnTo>
                    <a:lnTo>
                      <a:pt x="80"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39" name="Freeform 173"/>
              <p:cNvSpPr>
                <a:spLocks/>
              </p:cNvSpPr>
              <p:nvPr/>
            </p:nvSpPr>
            <p:spPr bwMode="black">
              <a:xfrm>
                <a:off x="3834" y="1825"/>
                <a:ext cx="29" cy="19"/>
              </a:xfrm>
              <a:custGeom>
                <a:avLst/>
                <a:gdLst>
                  <a:gd name="T0" fmla="*/ 0 w 85"/>
                  <a:gd name="T1" fmla="*/ 0 h 57"/>
                  <a:gd name="T2" fmla="*/ 0 w 85"/>
                  <a:gd name="T3" fmla="*/ 0 h 57"/>
                  <a:gd name="T4" fmla="*/ 0 w 85"/>
                  <a:gd name="T5" fmla="*/ 0 h 57"/>
                  <a:gd name="T6" fmla="*/ 0 w 85"/>
                  <a:gd name="T7" fmla="*/ 0 h 57"/>
                  <a:gd name="T8" fmla="*/ 0 w 85"/>
                  <a:gd name="T9" fmla="*/ 0 h 57"/>
                  <a:gd name="T10" fmla="*/ 0 w 85"/>
                  <a:gd name="T11" fmla="*/ 0 h 57"/>
                  <a:gd name="T12" fmla="*/ 0 w 85"/>
                  <a:gd name="T13" fmla="*/ 0 h 57"/>
                  <a:gd name="T14" fmla="*/ 0 60000 65536"/>
                  <a:gd name="T15" fmla="*/ 0 60000 65536"/>
                  <a:gd name="T16" fmla="*/ 0 60000 65536"/>
                  <a:gd name="T17" fmla="*/ 0 60000 65536"/>
                  <a:gd name="T18" fmla="*/ 0 60000 65536"/>
                  <a:gd name="T19" fmla="*/ 0 60000 65536"/>
                  <a:gd name="T20" fmla="*/ 0 60000 65536"/>
                  <a:gd name="T21" fmla="*/ 0 w 85"/>
                  <a:gd name="T22" fmla="*/ 0 h 57"/>
                  <a:gd name="T23" fmla="*/ 85 w 85"/>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57">
                    <a:moveTo>
                      <a:pt x="0" y="19"/>
                    </a:moveTo>
                    <a:lnTo>
                      <a:pt x="74" y="0"/>
                    </a:lnTo>
                    <a:lnTo>
                      <a:pt x="73" y="0"/>
                    </a:lnTo>
                    <a:lnTo>
                      <a:pt x="85" y="38"/>
                    </a:lnTo>
                    <a:lnTo>
                      <a:pt x="84" y="38"/>
                    </a:lnTo>
                    <a:lnTo>
                      <a:pt x="9" y="57"/>
                    </a:lnTo>
                    <a:lnTo>
                      <a:pt x="0" y="19"/>
                    </a:lnTo>
                    <a:close/>
                  </a:path>
                </a:pathLst>
              </a:custGeom>
              <a:solidFill>
                <a:schemeClr val="folHlink"/>
              </a:solidFill>
              <a:ln w="9525">
                <a:solidFill>
                  <a:schemeClr val="tx1"/>
                </a:solidFill>
                <a:round/>
                <a:headEnd/>
                <a:tailEnd/>
              </a:ln>
            </p:spPr>
            <p:txBody>
              <a:bodyPr/>
              <a:lstStyle/>
              <a:p>
                <a:endParaRPr lang="en-US"/>
              </a:p>
            </p:txBody>
          </p:sp>
          <p:sp>
            <p:nvSpPr>
              <p:cNvPr id="85340" name="Freeform 174"/>
              <p:cNvSpPr>
                <a:spLocks/>
              </p:cNvSpPr>
              <p:nvPr/>
            </p:nvSpPr>
            <p:spPr bwMode="black">
              <a:xfrm>
                <a:off x="3859" y="1818"/>
                <a:ext cx="28" cy="20"/>
              </a:xfrm>
              <a:custGeom>
                <a:avLst/>
                <a:gdLst>
                  <a:gd name="T0" fmla="*/ 0 w 86"/>
                  <a:gd name="T1" fmla="*/ 0 h 60"/>
                  <a:gd name="T2" fmla="*/ 0 w 86"/>
                  <a:gd name="T3" fmla="*/ 0 h 60"/>
                  <a:gd name="T4" fmla="*/ 0 w 86"/>
                  <a:gd name="T5" fmla="*/ 0 h 60"/>
                  <a:gd name="T6" fmla="*/ 0 w 86"/>
                  <a:gd name="T7" fmla="*/ 0 h 60"/>
                  <a:gd name="T8" fmla="*/ 0 w 86"/>
                  <a:gd name="T9" fmla="*/ 0 h 60"/>
                  <a:gd name="T10" fmla="*/ 0 w 86"/>
                  <a:gd name="T11" fmla="*/ 0 h 60"/>
                  <a:gd name="T12" fmla="*/ 0 w 86"/>
                  <a:gd name="T13" fmla="*/ 0 h 60"/>
                  <a:gd name="T14" fmla="*/ 0 60000 65536"/>
                  <a:gd name="T15" fmla="*/ 0 60000 65536"/>
                  <a:gd name="T16" fmla="*/ 0 60000 65536"/>
                  <a:gd name="T17" fmla="*/ 0 60000 65536"/>
                  <a:gd name="T18" fmla="*/ 0 60000 65536"/>
                  <a:gd name="T19" fmla="*/ 0 60000 65536"/>
                  <a:gd name="T20" fmla="*/ 0 60000 65536"/>
                  <a:gd name="T21" fmla="*/ 0 w 86"/>
                  <a:gd name="T22" fmla="*/ 0 h 60"/>
                  <a:gd name="T23" fmla="*/ 86 w 8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0">
                    <a:moveTo>
                      <a:pt x="0" y="22"/>
                    </a:moveTo>
                    <a:lnTo>
                      <a:pt x="74" y="0"/>
                    </a:lnTo>
                    <a:lnTo>
                      <a:pt x="74" y="1"/>
                    </a:lnTo>
                    <a:lnTo>
                      <a:pt x="86" y="37"/>
                    </a:lnTo>
                    <a:lnTo>
                      <a:pt x="86" y="38"/>
                    </a:lnTo>
                    <a:lnTo>
                      <a:pt x="12"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341" name="Freeform 175"/>
              <p:cNvSpPr>
                <a:spLocks/>
              </p:cNvSpPr>
              <p:nvPr/>
            </p:nvSpPr>
            <p:spPr bwMode="black">
              <a:xfrm>
                <a:off x="3883" y="1810"/>
                <a:ext cx="29" cy="20"/>
              </a:xfrm>
              <a:custGeom>
                <a:avLst/>
                <a:gdLst>
                  <a:gd name="T0" fmla="*/ 0 w 86"/>
                  <a:gd name="T1" fmla="*/ 0 h 59"/>
                  <a:gd name="T2" fmla="*/ 0 w 86"/>
                  <a:gd name="T3" fmla="*/ 0 h 59"/>
                  <a:gd name="T4" fmla="*/ 0 w 86"/>
                  <a:gd name="T5" fmla="*/ 0 h 59"/>
                  <a:gd name="T6" fmla="*/ 0 w 86"/>
                  <a:gd name="T7" fmla="*/ 0 h 59"/>
                  <a:gd name="T8" fmla="*/ 0 w 86"/>
                  <a:gd name="T9" fmla="*/ 0 h 59"/>
                  <a:gd name="T10" fmla="*/ 0 60000 65536"/>
                  <a:gd name="T11" fmla="*/ 0 60000 65536"/>
                  <a:gd name="T12" fmla="*/ 0 60000 65536"/>
                  <a:gd name="T13" fmla="*/ 0 60000 65536"/>
                  <a:gd name="T14" fmla="*/ 0 60000 65536"/>
                  <a:gd name="T15" fmla="*/ 0 w 86"/>
                  <a:gd name="T16" fmla="*/ 0 h 59"/>
                  <a:gd name="T17" fmla="*/ 86 w 86"/>
                  <a:gd name="T18" fmla="*/ 59 h 59"/>
                </a:gdLst>
                <a:ahLst/>
                <a:cxnLst>
                  <a:cxn ang="T10">
                    <a:pos x="T0" y="T1"/>
                  </a:cxn>
                  <a:cxn ang="T11">
                    <a:pos x="T2" y="T3"/>
                  </a:cxn>
                  <a:cxn ang="T12">
                    <a:pos x="T4" y="T5"/>
                  </a:cxn>
                  <a:cxn ang="T13">
                    <a:pos x="T6" y="T7"/>
                  </a:cxn>
                  <a:cxn ang="T14">
                    <a:pos x="T8" y="T9"/>
                  </a:cxn>
                </a:cxnLst>
                <a:rect l="T15" t="T16" r="T17" b="T18"/>
                <a:pathLst>
                  <a:path w="86" h="59">
                    <a:moveTo>
                      <a:pt x="0" y="23"/>
                    </a:moveTo>
                    <a:lnTo>
                      <a:pt x="74" y="0"/>
                    </a:lnTo>
                    <a:lnTo>
                      <a:pt x="86" y="36"/>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342" name="Freeform 176"/>
              <p:cNvSpPr>
                <a:spLocks/>
              </p:cNvSpPr>
              <p:nvPr/>
            </p:nvSpPr>
            <p:spPr bwMode="black">
              <a:xfrm>
                <a:off x="3908" y="1802"/>
                <a:ext cx="29" cy="20"/>
              </a:xfrm>
              <a:custGeom>
                <a:avLst/>
                <a:gdLst>
                  <a:gd name="T0" fmla="*/ 0 w 88"/>
                  <a:gd name="T1" fmla="*/ 0 h 62"/>
                  <a:gd name="T2" fmla="*/ 0 w 88"/>
                  <a:gd name="T3" fmla="*/ 0 h 62"/>
                  <a:gd name="T4" fmla="*/ 0 w 88"/>
                  <a:gd name="T5" fmla="*/ 0 h 62"/>
                  <a:gd name="T6" fmla="*/ 0 w 88"/>
                  <a:gd name="T7" fmla="*/ 0 h 62"/>
                  <a:gd name="T8" fmla="*/ 0 w 88"/>
                  <a:gd name="T9" fmla="*/ 0 h 62"/>
                  <a:gd name="T10" fmla="*/ 0 w 88"/>
                  <a:gd name="T11" fmla="*/ 0 h 62"/>
                  <a:gd name="T12" fmla="*/ 0 w 88"/>
                  <a:gd name="T13" fmla="*/ 0 h 62"/>
                  <a:gd name="T14" fmla="*/ 0 60000 65536"/>
                  <a:gd name="T15" fmla="*/ 0 60000 65536"/>
                  <a:gd name="T16" fmla="*/ 0 60000 65536"/>
                  <a:gd name="T17" fmla="*/ 0 60000 65536"/>
                  <a:gd name="T18" fmla="*/ 0 60000 65536"/>
                  <a:gd name="T19" fmla="*/ 0 60000 65536"/>
                  <a:gd name="T20" fmla="*/ 0 60000 65536"/>
                  <a:gd name="T21" fmla="*/ 0 w 88"/>
                  <a:gd name="T22" fmla="*/ 0 h 62"/>
                  <a:gd name="T23" fmla="*/ 88 w 88"/>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62">
                    <a:moveTo>
                      <a:pt x="0" y="26"/>
                    </a:moveTo>
                    <a:lnTo>
                      <a:pt x="76" y="0"/>
                    </a:lnTo>
                    <a:lnTo>
                      <a:pt x="88" y="36"/>
                    </a:lnTo>
                    <a:lnTo>
                      <a:pt x="12" y="62"/>
                    </a:lnTo>
                    <a:lnTo>
                      <a:pt x="0" y="26"/>
                    </a:lnTo>
                    <a:close/>
                  </a:path>
                </a:pathLst>
              </a:custGeom>
              <a:solidFill>
                <a:schemeClr val="folHlink"/>
              </a:solidFill>
              <a:ln w="9525">
                <a:solidFill>
                  <a:schemeClr val="tx1"/>
                </a:solidFill>
                <a:round/>
                <a:headEnd/>
                <a:tailEnd/>
              </a:ln>
            </p:spPr>
            <p:txBody>
              <a:bodyPr/>
              <a:lstStyle/>
              <a:p>
                <a:endParaRPr lang="en-US"/>
              </a:p>
            </p:txBody>
          </p:sp>
          <p:sp>
            <p:nvSpPr>
              <p:cNvPr id="85343" name="Freeform 177"/>
              <p:cNvSpPr>
                <a:spLocks/>
              </p:cNvSpPr>
              <p:nvPr/>
            </p:nvSpPr>
            <p:spPr bwMode="black">
              <a:xfrm>
                <a:off x="3933" y="1792"/>
                <a:ext cx="30" cy="22"/>
              </a:xfrm>
              <a:custGeom>
                <a:avLst/>
                <a:gdLst>
                  <a:gd name="T0" fmla="*/ 0 w 88"/>
                  <a:gd name="T1" fmla="*/ 0 h 64"/>
                  <a:gd name="T2" fmla="*/ 0 w 88"/>
                  <a:gd name="T3" fmla="*/ 0 h 64"/>
                  <a:gd name="T4" fmla="*/ 0 w 88"/>
                  <a:gd name="T5" fmla="*/ 0 h 64"/>
                  <a:gd name="T6" fmla="*/ 0 w 88"/>
                  <a:gd name="T7" fmla="*/ 0 h 64"/>
                  <a:gd name="T8" fmla="*/ 0 w 88"/>
                  <a:gd name="T9" fmla="*/ 0 h 64"/>
                  <a:gd name="T10" fmla="*/ 0 60000 65536"/>
                  <a:gd name="T11" fmla="*/ 0 60000 65536"/>
                  <a:gd name="T12" fmla="*/ 0 60000 65536"/>
                  <a:gd name="T13" fmla="*/ 0 60000 65536"/>
                  <a:gd name="T14" fmla="*/ 0 60000 65536"/>
                  <a:gd name="T15" fmla="*/ 0 w 88"/>
                  <a:gd name="T16" fmla="*/ 0 h 64"/>
                  <a:gd name="T17" fmla="*/ 88 w 88"/>
                  <a:gd name="T18" fmla="*/ 64 h 64"/>
                </a:gdLst>
                <a:ahLst/>
                <a:cxnLst>
                  <a:cxn ang="T10">
                    <a:pos x="T0" y="T1"/>
                  </a:cxn>
                  <a:cxn ang="T11">
                    <a:pos x="T2" y="T3"/>
                  </a:cxn>
                  <a:cxn ang="T12">
                    <a:pos x="T4" y="T5"/>
                  </a:cxn>
                  <a:cxn ang="T13">
                    <a:pos x="T6" y="T7"/>
                  </a:cxn>
                  <a:cxn ang="T14">
                    <a:pos x="T8" y="T9"/>
                  </a:cxn>
                </a:cxnLst>
                <a:rect l="T15" t="T16" r="T17" b="T18"/>
                <a:pathLst>
                  <a:path w="88" h="64">
                    <a:moveTo>
                      <a:pt x="0" y="28"/>
                    </a:moveTo>
                    <a:lnTo>
                      <a:pt x="76" y="0"/>
                    </a:lnTo>
                    <a:lnTo>
                      <a:pt x="88" y="36"/>
                    </a:lnTo>
                    <a:lnTo>
                      <a:pt x="12" y="64"/>
                    </a:lnTo>
                    <a:lnTo>
                      <a:pt x="0" y="28"/>
                    </a:lnTo>
                    <a:close/>
                  </a:path>
                </a:pathLst>
              </a:custGeom>
              <a:solidFill>
                <a:schemeClr val="folHlink"/>
              </a:solidFill>
              <a:ln w="9525">
                <a:solidFill>
                  <a:schemeClr val="tx1"/>
                </a:solidFill>
                <a:round/>
                <a:headEnd/>
                <a:tailEnd/>
              </a:ln>
            </p:spPr>
            <p:txBody>
              <a:bodyPr/>
              <a:lstStyle/>
              <a:p>
                <a:endParaRPr lang="en-US"/>
              </a:p>
            </p:txBody>
          </p:sp>
          <p:sp>
            <p:nvSpPr>
              <p:cNvPr id="85344" name="Freeform 178"/>
              <p:cNvSpPr>
                <a:spLocks/>
              </p:cNvSpPr>
              <p:nvPr/>
            </p:nvSpPr>
            <p:spPr bwMode="black">
              <a:xfrm>
                <a:off x="3958" y="1782"/>
                <a:ext cx="32" cy="22"/>
              </a:xfrm>
              <a:custGeom>
                <a:avLst/>
                <a:gdLst>
                  <a:gd name="T0" fmla="*/ 0 w 94"/>
                  <a:gd name="T1" fmla="*/ 0 h 66"/>
                  <a:gd name="T2" fmla="*/ 0 w 94"/>
                  <a:gd name="T3" fmla="*/ 0 h 66"/>
                  <a:gd name="T4" fmla="*/ 0 w 94"/>
                  <a:gd name="T5" fmla="*/ 0 h 66"/>
                  <a:gd name="T6" fmla="*/ 0 w 94"/>
                  <a:gd name="T7" fmla="*/ 0 h 66"/>
                  <a:gd name="T8" fmla="*/ 0 w 94"/>
                  <a:gd name="T9" fmla="*/ 0 h 66"/>
                  <a:gd name="T10" fmla="*/ 0 w 94"/>
                  <a:gd name="T11" fmla="*/ 0 h 66"/>
                  <a:gd name="T12" fmla="*/ 0 w 94"/>
                  <a:gd name="T13" fmla="*/ 0 h 66"/>
                  <a:gd name="T14" fmla="*/ 0 60000 65536"/>
                  <a:gd name="T15" fmla="*/ 0 60000 65536"/>
                  <a:gd name="T16" fmla="*/ 0 60000 65536"/>
                  <a:gd name="T17" fmla="*/ 0 60000 65536"/>
                  <a:gd name="T18" fmla="*/ 0 60000 65536"/>
                  <a:gd name="T19" fmla="*/ 0 60000 65536"/>
                  <a:gd name="T20" fmla="*/ 0 60000 65536"/>
                  <a:gd name="T21" fmla="*/ 0 w 94"/>
                  <a:gd name="T22" fmla="*/ 0 h 66"/>
                  <a:gd name="T23" fmla="*/ 94 w 94"/>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66">
                    <a:moveTo>
                      <a:pt x="0" y="30"/>
                    </a:moveTo>
                    <a:lnTo>
                      <a:pt x="79" y="0"/>
                    </a:lnTo>
                    <a:lnTo>
                      <a:pt x="94" y="36"/>
                    </a:lnTo>
                    <a:lnTo>
                      <a:pt x="14" y="66"/>
                    </a:lnTo>
                    <a:lnTo>
                      <a:pt x="0" y="30"/>
                    </a:lnTo>
                    <a:close/>
                  </a:path>
                </a:pathLst>
              </a:custGeom>
              <a:solidFill>
                <a:schemeClr val="folHlink"/>
              </a:solidFill>
              <a:ln w="9525">
                <a:solidFill>
                  <a:schemeClr val="tx1"/>
                </a:solidFill>
                <a:round/>
                <a:headEnd/>
                <a:tailEnd/>
              </a:ln>
            </p:spPr>
            <p:txBody>
              <a:bodyPr/>
              <a:lstStyle/>
              <a:p>
                <a:endParaRPr lang="en-US"/>
              </a:p>
            </p:txBody>
          </p:sp>
          <p:sp>
            <p:nvSpPr>
              <p:cNvPr id="85345" name="Freeform 179"/>
              <p:cNvSpPr>
                <a:spLocks/>
              </p:cNvSpPr>
              <p:nvPr/>
            </p:nvSpPr>
            <p:spPr bwMode="black">
              <a:xfrm>
                <a:off x="3985" y="1772"/>
                <a:ext cx="31" cy="22"/>
              </a:xfrm>
              <a:custGeom>
                <a:avLst/>
                <a:gdLst>
                  <a:gd name="T0" fmla="*/ 0 w 94"/>
                  <a:gd name="T1" fmla="*/ 0 h 68"/>
                  <a:gd name="T2" fmla="*/ 0 w 94"/>
                  <a:gd name="T3" fmla="*/ 0 h 68"/>
                  <a:gd name="T4" fmla="*/ 0 w 94"/>
                  <a:gd name="T5" fmla="*/ 0 h 68"/>
                  <a:gd name="T6" fmla="*/ 0 w 94"/>
                  <a:gd name="T7" fmla="*/ 0 h 68"/>
                  <a:gd name="T8" fmla="*/ 0 w 94"/>
                  <a:gd name="T9" fmla="*/ 0 h 68"/>
                  <a:gd name="T10" fmla="*/ 0 60000 65536"/>
                  <a:gd name="T11" fmla="*/ 0 60000 65536"/>
                  <a:gd name="T12" fmla="*/ 0 60000 65536"/>
                  <a:gd name="T13" fmla="*/ 0 60000 65536"/>
                  <a:gd name="T14" fmla="*/ 0 60000 65536"/>
                  <a:gd name="T15" fmla="*/ 0 w 94"/>
                  <a:gd name="T16" fmla="*/ 0 h 68"/>
                  <a:gd name="T17" fmla="*/ 94 w 94"/>
                  <a:gd name="T18" fmla="*/ 68 h 68"/>
                </a:gdLst>
                <a:ahLst/>
                <a:cxnLst>
                  <a:cxn ang="T10">
                    <a:pos x="T0" y="T1"/>
                  </a:cxn>
                  <a:cxn ang="T11">
                    <a:pos x="T2" y="T3"/>
                  </a:cxn>
                  <a:cxn ang="T12">
                    <a:pos x="T4" y="T5"/>
                  </a:cxn>
                  <a:cxn ang="T13">
                    <a:pos x="T6" y="T7"/>
                  </a:cxn>
                  <a:cxn ang="T14">
                    <a:pos x="T8" y="T9"/>
                  </a:cxn>
                </a:cxnLst>
                <a:rect l="T15" t="T16" r="T17" b="T18"/>
                <a:pathLst>
                  <a:path w="94" h="68">
                    <a:moveTo>
                      <a:pt x="0" y="32"/>
                    </a:moveTo>
                    <a:lnTo>
                      <a:pt x="80" y="0"/>
                    </a:lnTo>
                    <a:lnTo>
                      <a:pt x="94" y="36"/>
                    </a:lnTo>
                    <a:lnTo>
                      <a:pt x="15" y="68"/>
                    </a:lnTo>
                    <a:lnTo>
                      <a:pt x="0" y="32"/>
                    </a:lnTo>
                    <a:close/>
                  </a:path>
                </a:pathLst>
              </a:custGeom>
              <a:solidFill>
                <a:schemeClr val="folHlink"/>
              </a:solidFill>
              <a:ln w="9525">
                <a:solidFill>
                  <a:schemeClr val="tx1"/>
                </a:solidFill>
                <a:round/>
                <a:headEnd/>
                <a:tailEnd/>
              </a:ln>
            </p:spPr>
            <p:txBody>
              <a:bodyPr/>
              <a:lstStyle/>
              <a:p>
                <a:endParaRPr lang="en-US"/>
              </a:p>
            </p:txBody>
          </p:sp>
          <p:sp>
            <p:nvSpPr>
              <p:cNvPr id="85346" name="Freeform 180"/>
              <p:cNvSpPr>
                <a:spLocks/>
              </p:cNvSpPr>
              <p:nvPr/>
            </p:nvSpPr>
            <p:spPr bwMode="black">
              <a:xfrm>
                <a:off x="4011" y="1766"/>
                <a:ext cx="17" cy="18"/>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w 51"/>
                  <a:gd name="T11" fmla="*/ 0 h 52"/>
                  <a:gd name="T12" fmla="*/ 0 w 51"/>
                  <a:gd name="T13" fmla="*/ 0 h 52"/>
                  <a:gd name="T14" fmla="*/ 0 60000 65536"/>
                  <a:gd name="T15" fmla="*/ 0 60000 65536"/>
                  <a:gd name="T16" fmla="*/ 0 60000 65536"/>
                  <a:gd name="T17" fmla="*/ 0 60000 65536"/>
                  <a:gd name="T18" fmla="*/ 0 60000 65536"/>
                  <a:gd name="T19" fmla="*/ 0 60000 65536"/>
                  <a:gd name="T20" fmla="*/ 0 60000 65536"/>
                  <a:gd name="T21" fmla="*/ 0 w 51"/>
                  <a:gd name="T22" fmla="*/ 0 h 52"/>
                  <a:gd name="T23" fmla="*/ 51 w 5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2">
                    <a:moveTo>
                      <a:pt x="0" y="16"/>
                    </a:moveTo>
                    <a:lnTo>
                      <a:pt x="34" y="0"/>
                    </a:lnTo>
                    <a:lnTo>
                      <a:pt x="34" y="1"/>
                    </a:lnTo>
                    <a:lnTo>
                      <a:pt x="51" y="35"/>
                    </a:lnTo>
                    <a:lnTo>
                      <a:pt x="51" y="36"/>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347" name="Freeform 181"/>
              <p:cNvSpPr>
                <a:spLocks/>
              </p:cNvSpPr>
              <p:nvPr/>
            </p:nvSpPr>
            <p:spPr bwMode="black">
              <a:xfrm>
                <a:off x="4022" y="1761"/>
                <a:ext cx="17" cy="17"/>
              </a:xfrm>
              <a:custGeom>
                <a:avLst/>
                <a:gdLst>
                  <a:gd name="T0" fmla="*/ 0 w 50"/>
                  <a:gd name="T1" fmla="*/ 0 h 51"/>
                  <a:gd name="T2" fmla="*/ 0 w 50"/>
                  <a:gd name="T3" fmla="*/ 0 h 51"/>
                  <a:gd name="T4" fmla="*/ 0 w 50"/>
                  <a:gd name="T5" fmla="*/ 0 h 51"/>
                  <a:gd name="T6" fmla="*/ 0 w 50"/>
                  <a:gd name="T7" fmla="*/ 0 h 51"/>
                  <a:gd name="T8" fmla="*/ 0 w 50"/>
                  <a:gd name="T9" fmla="*/ 0 h 51"/>
                  <a:gd name="T10" fmla="*/ 0 60000 65536"/>
                  <a:gd name="T11" fmla="*/ 0 60000 65536"/>
                  <a:gd name="T12" fmla="*/ 0 60000 65536"/>
                  <a:gd name="T13" fmla="*/ 0 60000 65536"/>
                  <a:gd name="T14" fmla="*/ 0 60000 65536"/>
                  <a:gd name="T15" fmla="*/ 0 w 50"/>
                  <a:gd name="T16" fmla="*/ 0 h 51"/>
                  <a:gd name="T17" fmla="*/ 50 w 50"/>
                  <a:gd name="T18" fmla="*/ 51 h 51"/>
                </a:gdLst>
                <a:ahLst/>
                <a:cxnLst>
                  <a:cxn ang="T10">
                    <a:pos x="T0" y="T1"/>
                  </a:cxn>
                  <a:cxn ang="T11">
                    <a:pos x="T2" y="T3"/>
                  </a:cxn>
                  <a:cxn ang="T12">
                    <a:pos x="T4" y="T5"/>
                  </a:cxn>
                  <a:cxn ang="T13">
                    <a:pos x="T6" y="T7"/>
                  </a:cxn>
                  <a:cxn ang="T14">
                    <a:pos x="T8" y="T9"/>
                  </a:cxn>
                </a:cxnLst>
                <a:rect l="T15" t="T16" r="T17" b="T18"/>
                <a:pathLst>
                  <a:path w="50" h="51">
                    <a:moveTo>
                      <a:pt x="0" y="17"/>
                    </a:moveTo>
                    <a:lnTo>
                      <a:pt x="34" y="0"/>
                    </a:lnTo>
                    <a:lnTo>
                      <a:pt x="50" y="34"/>
                    </a:lnTo>
                    <a:lnTo>
                      <a:pt x="17" y="51"/>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348" name="Freeform 182"/>
              <p:cNvSpPr>
                <a:spLocks/>
              </p:cNvSpPr>
              <p:nvPr/>
            </p:nvSpPr>
            <p:spPr bwMode="black">
              <a:xfrm>
                <a:off x="4063" y="1732"/>
                <a:ext cx="35" cy="26"/>
              </a:xfrm>
              <a:custGeom>
                <a:avLst/>
                <a:gdLst>
                  <a:gd name="T0" fmla="*/ 0 w 107"/>
                  <a:gd name="T1" fmla="*/ 0 h 78"/>
                  <a:gd name="T2" fmla="*/ 0 w 107"/>
                  <a:gd name="T3" fmla="*/ 0 h 78"/>
                  <a:gd name="T4" fmla="*/ 0 w 107"/>
                  <a:gd name="T5" fmla="*/ 0 h 78"/>
                  <a:gd name="T6" fmla="*/ 0 w 107"/>
                  <a:gd name="T7" fmla="*/ 0 h 78"/>
                  <a:gd name="T8" fmla="*/ 0 w 107"/>
                  <a:gd name="T9" fmla="*/ 0 h 78"/>
                  <a:gd name="T10" fmla="*/ 0 w 107"/>
                  <a:gd name="T11" fmla="*/ 0 h 78"/>
                  <a:gd name="T12" fmla="*/ 0 w 107"/>
                  <a:gd name="T13" fmla="*/ 0 h 78"/>
                  <a:gd name="T14" fmla="*/ 0 60000 65536"/>
                  <a:gd name="T15" fmla="*/ 0 60000 65536"/>
                  <a:gd name="T16" fmla="*/ 0 60000 65536"/>
                  <a:gd name="T17" fmla="*/ 0 60000 65536"/>
                  <a:gd name="T18" fmla="*/ 0 60000 65536"/>
                  <a:gd name="T19" fmla="*/ 0 60000 65536"/>
                  <a:gd name="T20" fmla="*/ 0 60000 65536"/>
                  <a:gd name="T21" fmla="*/ 0 w 107"/>
                  <a:gd name="T22" fmla="*/ 0 h 78"/>
                  <a:gd name="T23" fmla="*/ 107 w 10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78">
                    <a:moveTo>
                      <a:pt x="107" y="36"/>
                    </a:moveTo>
                    <a:lnTo>
                      <a:pt x="17" y="78"/>
                    </a:lnTo>
                    <a:lnTo>
                      <a:pt x="17" y="77"/>
                    </a:lnTo>
                    <a:lnTo>
                      <a:pt x="0" y="43"/>
                    </a:lnTo>
                    <a:lnTo>
                      <a:pt x="0" y="42"/>
                    </a:lnTo>
                    <a:lnTo>
                      <a:pt x="91" y="0"/>
                    </a:lnTo>
                    <a:lnTo>
                      <a:pt x="107" y="36"/>
                    </a:lnTo>
                    <a:close/>
                  </a:path>
                </a:pathLst>
              </a:custGeom>
              <a:solidFill>
                <a:schemeClr val="folHlink"/>
              </a:solidFill>
              <a:ln w="9525">
                <a:solidFill>
                  <a:schemeClr val="tx1"/>
                </a:solidFill>
                <a:round/>
                <a:headEnd/>
                <a:tailEnd/>
              </a:ln>
            </p:spPr>
            <p:txBody>
              <a:bodyPr/>
              <a:lstStyle/>
              <a:p>
                <a:endParaRPr lang="en-US"/>
              </a:p>
            </p:txBody>
          </p:sp>
          <p:sp>
            <p:nvSpPr>
              <p:cNvPr id="85349" name="Freeform 183"/>
              <p:cNvSpPr>
                <a:spLocks/>
              </p:cNvSpPr>
              <p:nvPr/>
            </p:nvSpPr>
            <p:spPr bwMode="black">
              <a:xfrm>
                <a:off x="4033" y="1747"/>
                <a:ext cx="35" cy="25"/>
              </a:xfrm>
              <a:custGeom>
                <a:avLst/>
                <a:gdLst>
                  <a:gd name="T0" fmla="*/ 0 w 105"/>
                  <a:gd name="T1" fmla="*/ 0 h 77"/>
                  <a:gd name="T2" fmla="*/ 0 w 105"/>
                  <a:gd name="T3" fmla="*/ 0 h 77"/>
                  <a:gd name="T4" fmla="*/ 0 w 105"/>
                  <a:gd name="T5" fmla="*/ 0 h 77"/>
                  <a:gd name="T6" fmla="*/ 0 w 105"/>
                  <a:gd name="T7" fmla="*/ 0 h 77"/>
                  <a:gd name="T8" fmla="*/ 0 w 105"/>
                  <a:gd name="T9" fmla="*/ 0 h 77"/>
                  <a:gd name="T10" fmla="*/ 0 60000 65536"/>
                  <a:gd name="T11" fmla="*/ 0 60000 65536"/>
                  <a:gd name="T12" fmla="*/ 0 60000 65536"/>
                  <a:gd name="T13" fmla="*/ 0 60000 65536"/>
                  <a:gd name="T14" fmla="*/ 0 60000 65536"/>
                  <a:gd name="T15" fmla="*/ 0 w 105"/>
                  <a:gd name="T16" fmla="*/ 0 h 77"/>
                  <a:gd name="T17" fmla="*/ 105 w 105"/>
                  <a:gd name="T18" fmla="*/ 77 h 77"/>
                </a:gdLst>
                <a:ahLst/>
                <a:cxnLst>
                  <a:cxn ang="T10">
                    <a:pos x="T0" y="T1"/>
                  </a:cxn>
                  <a:cxn ang="T11">
                    <a:pos x="T2" y="T3"/>
                  </a:cxn>
                  <a:cxn ang="T12">
                    <a:pos x="T4" y="T5"/>
                  </a:cxn>
                  <a:cxn ang="T13">
                    <a:pos x="T6" y="T7"/>
                  </a:cxn>
                  <a:cxn ang="T14">
                    <a:pos x="T8" y="T9"/>
                  </a:cxn>
                </a:cxnLst>
                <a:rect l="T15" t="T16" r="T17" b="T18"/>
                <a:pathLst>
                  <a:path w="105" h="77">
                    <a:moveTo>
                      <a:pt x="105" y="34"/>
                    </a:moveTo>
                    <a:lnTo>
                      <a:pt x="16" y="77"/>
                    </a:lnTo>
                    <a:lnTo>
                      <a:pt x="0" y="43"/>
                    </a:lnTo>
                    <a:lnTo>
                      <a:pt x="88" y="0"/>
                    </a:lnTo>
                    <a:lnTo>
                      <a:pt x="105" y="34"/>
                    </a:lnTo>
                    <a:close/>
                  </a:path>
                </a:pathLst>
              </a:custGeom>
              <a:solidFill>
                <a:schemeClr val="folHlink"/>
              </a:solidFill>
              <a:ln w="9525">
                <a:solidFill>
                  <a:schemeClr val="tx1"/>
                </a:solidFill>
                <a:round/>
                <a:headEnd/>
                <a:tailEnd/>
              </a:ln>
            </p:spPr>
            <p:txBody>
              <a:bodyPr/>
              <a:lstStyle/>
              <a:p>
                <a:endParaRPr lang="en-US"/>
              </a:p>
            </p:txBody>
          </p:sp>
          <p:sp>
            <p:nvSpPr>
              <p:cNvPr id="85350" name="Freeform 184"/>
              <p:cNvSpPr>
                <a:spLocks/>
              </p:cNvSpPr>
              <p:nvPr/>
            </p:nvSpPr>
            <p:spPr bwMode="black">
              <a:xfrm>
                <a:off x="4148" y="1705"/>
                <a:ext cx="22" cy="18"/>
              </a:xfrm>
              <a:custGeom>
                <a:avLst/>
                <a:gdLst>
                  <a:gd name="T0" fmla="*/ 0 w 67"/>
                  <a:gd name="T1" fmla="*/ 0 h 54"/>
                  <a:gd name="T2" fmla="*/ 0 w 67"/>
                  <a:gd name="T3" fmla="*/ 0 h 54"/>
                  <a:gd name="T4" fmla="*/ 0 w 67"/>
                  <a:gd name="T5" fmla="*/ 0 h 54"/>
                  <a:gd name="T6" fmla="*/ 0 w 67"/>
                  <a:gd name="T7" fmla="*/ 0 h 54"/>
                  <a:gd name="T8" fmla="*/ 0 w 67"/>
                  <a:gd name="T9" fmla="*/ 0 h 54"/>
                  <a:gd name="T10" fmla="*/ 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67" y="36"/>
                    </a:moveTo>
                    <a:lnTo>
                      <a:pt x="12" y="54"/>
                    </a:lnTo>
                    <a:lnTo>
                      <a:pt x="0" y="18"/>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351" name="Freeform 185"/>
              <p:cNvSpPr>
                <a:spLocks/>
              </p:cNvSpPr>
              <p:nvPr/>
            </p:nvSpPr>
            <p:spPr bwMode="black">
              <a:xfrm>
                <a:off x="4129" y="1711"/>
                <a:ext cx="23" cy="18"/>
              </a:xfrm>
              <a:custGeom>
                <a:avLst/>
                <a:gdLst>
                  <a:gd name="T0" fmla="*/ 0 w 68"/>
                  <a:gd name="T1" fmla="*/ 0 h 55"/>
                  <a:gd name="T2" fmla="*/ 0 w 68"/>
                  <a:gd name="T3" fmla="*/ 0 h 55"/>
                  <a:gd name="T4" fmla="*/ 0 w 68"/>
                  <a:gd name="T5" fmla="*/ 0 h 55"/>
                  <a:gd name="T6" fmla="*/ 0 w 68"/>
                  <a:gd name="T7" fmla="*/ 0 h 55"/>
                  <a:gd name="T8" fmla="*/ 0 w 68"/>
                  <a:gd name="T9" fmla="*/ 0 h 55"/>
                  <a:gd name="T10" fmla="*/ 0 w 68"/>
                  <a:gd name="T11" fmla="*/ 0 h 55"/>
                  <a:gd name="T12" fmla="*/ 0 w 68"/>
                  <a:gd name="T13" fmla="*/ 0 h 55"/>
                  <a:gd name="T14" fmla="*/ 0 60000 65536"/>
                  <a:gd name="T15" fmla="*/ 0 60000 65536"/>
                  <a:gd name="T16" fmla="*/ 0 60000 65536"/>
                  <a:gd name="T17" fmla="*/ 0 60000 65536"/>
                  <a:gd name="T18" fmla="*/ 0 60000 65536"/>
                  <a:gd name="T19" fmla="*/ 0 60000 65536"/>
                  <a:gd name="T20" fmla="*/ 0 60000 65536"/>
                  <a:gd name="T21" fmla="*/ 0 w 68"/>
                  <a:gd name="T22" fmla="*/ 0 h 55"/>
                  <a:gd name="T23" fmla="*/ 68 w 68"/>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5">
                    <a:moveTo>
                      <a:pt x="68" y="36"/>
                    </a:moveTo>
                    <a:lnTo>
                      <a:pt x="13" y="55"/>
                    </a:lnTo>
                    <a:lnTo>
                      <a:pt x="14" y="55"/>
                    </a:lnTo>
                    <a:lnTo>
                      <a:pt x="0" y="19"/>
                    </a:lnTo>
                    <a:lnTo>
                      <a:pt x="1" y="19"/>
                    </a:lnTo>
                    <a:lnTo>
                      <a:pt x="56"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352" name="Freeform 186"/>
              <p:cNvSpPr>
                <a:spLocks/>
              </p:cNvSpPr>
              <p:nvPr/>
            </p:nvSpPr>
            <p:spPr bwMode="black">
              <a:xfrm>
                <a:off x="4110" y="1717"/>
                <a:ext cx="24" cy="19"/>
              </a:xfrm>
              <a:custGeom>
                <a:avLst/>
                <a:gdLst>
                  <a:gd name="T0" fmla="*/ 0 w 70"/>
                  <a:gd name="T1" fmla="*/ 0 h 58"/>
                  <a:gd name="T2" fmla="*/ 0 w 70"/>
                  <a:gd name="T3" fmla="*/ 0 h 58"/>
                  <a:gd name="T4" fmla="*/ 0 w 70"/>
                  <a:gd name="T5" fmla="*/ 0 h 58"/>
                  <a:gd name="T6" fmla="*/ 0 w 70"/>
                  <a:gd name="T7" fmla="*/ 0 h 58"/>
                  <a:gd name="T8" fmla="*/ 0 w 70"/>
                  <a:gd name="T9" fmla="*/ 0 h 58"/>
                  <a:gd name="T10" fmla="*/ 0 w 70"/>
                  <a:gd name="T11" fmla="*/ 0 h 58"/>
                  <a:gd name="T12" fmla="*/ 0 w 70"/>
                  <a:gd name="T13" fmla="*/ 0 h 58"/>
                  <a:gd name="T14" fmla="*/ 0 60000 65536"/>
                  <a:gd name="T15" fmla="*/ 0 60000 65536"/>
                  <a:gd name="T16" fmla="*/ 0 60000 65536"/>
                  <a:gd name="T17" fmla="*/ 0 60000 65536"/>
                  <a:gd name="T18" fmla="*/ 0 60000 65536"/>
                  <a:gd name="T19" fmla="*/ 0 60000 65536"/>
                  <a:gd name="T20" fmla="*/ 0 60000 65536"/>
                  <a:gd name="T21" fmla="*/ 0 w 70"/>
                  <a:gd name="T22" fmla="*/ 0 h 58"/>
                  <a:gd name="T23" fmla="*/ 70 w 7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8">
                    <a:moveTo>
                      <a:pt x="70" y="36"/>
                    </a:moveTo>
                    <a:lnTo>
                      <a:pt x="16" y="58"/>
                    </a:lnTo>
                    <a:lnTo>
                      <a:pt x="17" y="58"/>
                    </a:lnTo>
                    <a:lnTo>
                      <a:pt x="0" y="22"/>
                    </a:lnTo>
                    <a:lnTo>
                      <a:pt x="2" y="22"/>
                    </a:lnTo>
                    <a:lnTo>
                      <a:pt x="56"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353" name="Freeform 187"/>
              <p:cNvSpPr>
                <a:spLocks/>
              </p:cNvSpPr>
              <p:nvPr/>
            </p:nvSpPr>
            <p:spPr bwMode="black">
              <a:xfrm>
                <a:off x="4093" y="1724"/>
                <a:ext cx="23" cy="20"/>
              </a:xfrm>
              <a:custGeom>
                <a:avLst/>
                <a:gdLst>
                  <a:gd name="T0" fmla="*/ 0 w 69"/>
                  <a:gd name="T1" fmla="*/ 0 h 60"/>
                  <a:gd name="T2" fmla="*/ 0 w 69"/>
                  <a:gd name="T3" fmla="*/ 0 h 60"/>
                  <a:gd name="T4" fmla="*/ 0 w 69"/>
                  <a:gd name="T5" fmla="*/ 0 h 60"/>
                  <a:gd name="T6" fmla="*/ 0 w 69"/>
                  <a:gd name="T7" fmla="*/ 0 h 60"/>
                  <a:gd name="T8" fmla="*/ 0 w 69"/>
                  <a:gd name="T9" fmla="*/ 0 h 60"/>
                  <a:gd name="T10" fmla="*/ 0 60000 65536"/>
                  <a:gd name="T11" fmla="*/ 0 60000 65536"/>
                  <a:gd name="T12" fmla="*/ 0 60000 65536"/>
                  <a:gd name="T13" fmla="*/ 0 60000 65536"/>
                  <a:gd name="T14" fmla="*/ 0 60000 65536"/>
                  <a:gd name="T15" fmla="*/ 0 w 69"/>
                  <a:gd name="T16" fmla="*/ 0 h 60"/>
                  <a:gd name="T17" fmla="*/ 69 w 69"/>
                  <a:gd name="T18" fmla="*/ 60 h 60"/>
                </a:gdLst>
                <a:ahLst/>
                <a:cxnLst>
                  <a:cxn ang="T10">
                    <a:pos x="T0" y="T1"/>
                  </a:cxn>
                  <a:cxn ang="T11">
                    <a:pos x="T2" y="T3"/>
                  </a:cxn>
                  <a:cxn ang="T12">
                    <a:pos x="T4" y="T5"/>
                  </a:cxn>
                  <a:cxn ang="T13">
                    <a:pos x="T6" y="T7"/>
                  </a:cxn>
                  <a:cxn ang="T14">
                    <a:pos x="T8" y="T9"/>
                  </a:cxn>
                </a:cxnLst>
                <a:rect l="T15" t="T16" r="T17" b="T18"/>
                <a:pathLst>
                  <a:path w="69" h="60">
                    <a:moveTo>
                      <a:pt x="69" y="36"/>
                    </a:moveTo>
                    <a:lnTo>
                      <a:pt x="16" y="60"/>
                    </a:lnTo>
                    <a:lnTo>
                      <a:pt x="0" y="24"/>
                    </a:lnTo>
                    <a:lnTo>
                      <a:pt x="52"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354" name="Freeform 188"/>
              <p:cNvSpPr>
                <a:spLocks/>
              </p:cNvSpPr>
              <p:nvPr/>
            </p:nvSpPr>
            <p:spPr bwMode="black">
              <a:xfrm>
                <a:off x="4247" y="1679"/>
                <a:ext cx="30" cy="18"/>
              </a:xfrm>
              <a:custGeom>
                <a:avLst/>
                <a:gdLst>
                  <a:gd name="T0" fmla="*/ 0 w 90"/>
                  <a:gd name="T1" fmla="*/ 0 h 55"/>
                  <a:gd name="T2" fmla="*/ 0 w 90"/>
                  <a:gd name="T3" fmla="*/ 0 h 55"/>
                  <a:gd name="T4" fmla="*/ 0 w 90"/>
                  <a:gd name="T5" fmla="*/ 0 h 55"/>
                  <a:gd name="T6" fmla="*/ 0 w 90"/>
                  <a:gd name="T7" fmla="*/ 0 h 55"/>
                  <a:gd name="T8" fmla="*/ 0 w 90"/>
                  <a:gd name="T9" fmla="*/ 0 h 55"/>
                  <a:gd name="T10" fmla="*/ 0 w 90"/>
                  <a:gd name="T11" fmla="*/ 0 h 55"/>
                  <a:gd name="T12" fmla="*/ 0 w 90"/>
                  <a:gd name="T13" fmla="*/ 0 h 55"/>
                  <a:gd name="T14" fmla="*/ 0 60000 65536"/>
                  <a:gd name="T15" fmla="*/ 0 60000 65536"/>
                  <a:gd name="T16" fmla="*/ 0 60000 65536"/>
                  <a:gd name="T17" fmla="*/ 0 60000 65536"/>
                  <a:gd name="T18" fmla="*/ 0 60000 65536"/>
                  <a:gd name="T19" fmla="*/ 0 60000 65536"/>
                  <a:gd name="T20" fmla="*/ 0 60000 65536"/>
                  <a:gd name="T21" fmla="*/ 0 w 90"/>
                  <a:gd name="T22" fmla="*/ 0 h 55"/>
                  <a:gd name="T23" fmla="*/ 90 w 90"/>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5">
                    <a:moveTo>
                      <a:pt x="90" y="38"/>
                    </a:moveTo>
                    <a:lnTo>
                      <a:pt x="8" y="55"/>
                    </a:lnTo>
                    <a:lnTo>
                      <a:pt x="9" y="55"/>
                    </a:lnTo>
                    <a:lnTo>
                      <a:pt x="0" y="16"/>
                    </a:lnTo>
                    <a:lnTo>
                      <a:pt x="1" y="16"/>
                    </a:lnTo>
                    <a:lnTo>
                      <a:pt x="83" y="0"/>
                    </a:lnTo>
                    <a:lnTo>
                      <a:pt x="90" y="38"/>
                    </a:lnTo>
                    <a:close/>
                  </a:path>
                </a:pathLst>
              </a:custGeom>
              <a:solidFill>
                <a:schemeClr val="folHlink"/>
              </a:solidFill>
              <a:ln w="9525">
                <a:solidFill>
                  <a:schemeClr val="tx1"/>
                </a:solidFill>
                <a:round/>
                <a:headEnd/>
                <a:tailEnd/>
              </a:ln>
            </p:spPr>
            <p:txBody>
              <a:bodyPr/>
              <a:lstStyle/>
              <a:p>
                <a:endParaRPr lang="en-US"/>
              </a:p>
            </p:txBody>
          </p:sp>
          <p:sp>
            <p:nvSpPr>
              <p:cNvPr id="85355" name="Freeform 189"/>
              <p:cNvSpPr>
                <a:spLocks/>
              </p:cNvSpPr>
              <p:nvPr/>
            </p:nvSpPr>
            <p:spPr bwMode="black">
              <a:xfrm>
                <a:off x="4220" y="1684"/>
                <a:ext cx="30" cy="19"/>
              </a:xfrm>
              <a:custGeom>
                <a:avLst/>
                <a:gdLst>
                  <a:gd name="T0" fmla="*/ 0 w 90"/>
                  <a:gd name="T1" fmla="*/ 0 h 57"/>
                  <a:gd name="T2" fmla="*/ 0 w 90"/>
                  <a:gd name="T3" fmla="*/ 0 h 57"/>
                  <a:gd name="T4" fmla="*/ 0 w 90"/>
                  <a:gd name="T5" fmla="*/ 0 h 57"/>
                  <a:gd name="T6" fmla="*/ 0 w 90"/>
                  <a:gd name="T7" fmla="*/ 0 h 57"/>
                  <a:gd name="T8" fmla="*/ 0 w 90"/>
                  <a:gd name="T9" fmla="*/ 0 h 57"/>
                  <a:gd name="T10" fmla="*/ 0 w 90"/>
                  <a:gd name="T11" fmla="*/ 0 h 57"/>
                  <a:gd name="T12" fmla="*/ 0 w 90"/>
                  <a:gd name="T13" fmla="*/ 0 h 57"/>
                  <a:gd name="T14" fmla="*/ 0 60000 65536"/>
                  <a:gd name="T15" fmla="*/ 0 60000 65536"/>
                  <a:gd name="T16" fmla="*/ 0 60000 65536"/>
                  <a:gd name="T17" fmla="*/ 0 60000 65536"/>
                  <a:gd name="T18" fmla="*/ 0 60000 65536"/>
                  <a:gd name="T19" fmla="*/ 0 60000 65536"/>
                  <a:gd name="T20" fmla="*/ 0 60000 65536"/>
                  <a:gd name="T21" fmla="*/ 0 w 90"/>
                  <a:gd name="T22" fmla="*/ 0 h 57"/>
                  <a:gd name="T23" fmla="*/ 90 w 9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7">
                    <a:moveTo>
                      <a:pt x="90" y="39"/>
                    </a:moveTo>
                    <a:lnTo>
                      <a:pt x="10" y="57"/>
                    </a:lnTo>
                    <a:lnTo>
                      <a:pt x="0" y="18"/>
                    </a:lnTo>
                    <a:lnTo>
                      <a:pt x="81"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356" name="Freeform 190"/>
              <p:cNvSpPr>
                <a:spLocks/>
              </p:cNvSpPr>
              <p:nvPr/>
            </p:nvSpPr>
            <p:spPr bwMode="black">
              <a:xfrm>
                <a:off x="4193" y="1690"/>
                <a:ext cx="30" cy="20"/>
              </a:xfrm>
              <a:custGeom>
                <a:avLst/>
                <a:gdLst>
                  <a:gd name="T0" fmla="*/ 0 w 90"/>
                  <a:gd name="T1" fmla="*/ 0 h 59"/>
                  <a:gd name="T2" fmla="*/ 0 w 90"/>
                  <a:gd name="T3" fmla="*/ 0 h 59"/>
                  <a:gd name="T4" fmla="*/ 0 w 90"/>
                  <a:gd name="T5" fmla="*/ 0 h 59"/>
                  <a:gd name="T6" fmla="*/ 0 w 90"/>
                  <a:gd name="T7" fmla="*/ 0 h 59"/>
                  <a:gd name="T8" fmla="*/ 0 w 90"/>
                  <a:gd name="T9" fmla="*/ 0 h 59"/>
                  <a:gd name="T10" fmla="*/ 0 w 90"/>
                  <a:gd name="T11" fmla="*/ 0 h 59"/>
                  <a:gd name="T12" fmla="*/ 0 w 90"/>
                  <a:gd name="T13" fmla="*/ 0 h 59"/>
                  <a:gd name="T14" fmla="*/ 0 60000 65536"/>
                  <a:gd name="T15" fmla="*/ 0 60000 65536"/>
                  <a:gd name="T16" fmla="*/ 0 60000 65536"/>
                  <a:gd name="T17" fmla="*/ 0 60000 65536"/>
                  <a:gd name="T18" fmla="*/ 0 60000 65536"/>
                  <a:gd name="T19" fmla="*/ 0 60000 65536"/>
                  <a:gd name="T20" fmla="*/ 0 60000 65536"/>
                  <a:gd name="T21" fmla="*/ 0 w 90"/>
                  <a:gd name="T22" fmla="*/ 0 h 59"/>
                  <a:gd name="T23" fmla="*/ 90 w 9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59">
                    <a:moveTo>
                      <a:pt x="90" y="39"/>
                    </a:moveTo>
                    <a:lnTo>
                      <a:pt x="9" y="59"/>
                    </a:lnTo>
                    <a:lnTo>
                      <a:pt x="0" y="21"/>
                    </a:lnTo>
                    <a:lnTo>
                      <a:pt x="80" y="0"/>
                    </a:lnTo>
                    <a:lnTo>
                      <a:pt x="90" y="39"/>
                    </a:lnTo>
                    <a:close/>
                  </a:path>
                </a:pathLst>
              </a:custGeom>
              <a:solidFill>
                <a:schemeClr val="folHlink"/>
              </a:solidFill>
              <a:ln w="9525">
                <a:solidFill>
                  <a:schemeClr val="tx1"/>
                </a:solidFill>
                <a:round/>
                <a:headEnd/>
                <a:tailEnd/>
              </a:ln>
            </p:spPr>
            <p:txBody>
              <a:bodyPr/>
              <a:lstStyle/>
              <a:p>
                <a:endParaRPr lang="en-US"/>
              </a:p>
            </p:txBody>
          </p:sp>
          <p:sp>
            <p:nvSpPr>
              <p:cNvPr id="85357" name="Freeform 191"/>
              <p:cNvSpPr>
                <a:spLocks/>
              </p:cNvSpPr>
              <p:nvPr/>
            </p:nvSpPr>
            <p:spPr bwMode="black">
              <a:xfrm>
                <a:off x="4167" y="1697"/>
                <a:ext cx="29" cy="20"/>
              </a:xfrm>
              <a:custGeom>
                <a:avLst/>
                <a:gdLst>
                  <a:gd name="T0" fmla="*/ 0 w 88"/>
                  <a:gd name="T1" fmla="*/ 0 h 60"/>
                  <a:gd name="T2" fmla="*/ 0 w 88"/>
                  <a:gd name="T3" fmla="*/ 0 h 60"/>
                  <a:gd name="T4" fmla="*/ 0 w 88"/>
                  <a:gd name="T5" fmla="*/ 0 h 60"/>
                  <a:gd name="T6" fmla="*/ 0 w 88"/>
                  <a:gd name="T7" fmla="*/ 0 h 60"/>
                  <a:gd name="T8" fmla="*/ 0 w 88"/>
                  <a:gd name="T9" fmla="*/ 0 h 60"/>
                  <a:gd name="T10" fmla="*/ 0 60000 65536"/>
                  <a:gd name="T11" fmla="*/ 0 60000 65536"/>
                  <a:gd name="T12" fmla="*/ 0 60000 65536"/>
                  <a:gd name="T13" fmla="*/ 0 60000 65536"/>
                  <a:gd name="T14" fmla="*/ 0 60000 65536"/>
                  <a:gd name="T15" fmla="*/ 0 w 88"/>
                  <a:gd name="T16" fmla="*/ 0 h 60"/>
                  <a:gd name="T17" fmla="*/ 88 w 88"/>
                  <a:gd name="T18" fmla="*/ 60 h 60"/>
                </a:gdLst>
                <a:ahLst/>
                <a:cxnLst>
                  <a:cxn ang="T10">
                    <a:pos x="T0" y="T1"/>
                  </a:cxn>
                  <a:cxn ang="T11">
                    <a:pos x="T2" y="T3"/>
                  </a:cxn>
                  <a:cxn ang="T12">
                    <a:pos x="T4" y="T5"/>
                  </a:cxn>
                  <a:cxn ang="T13">
                    <a:pos x="T6" y="T7"/>
                  </a:cxn>
                  <a:cxn ang="T14">
                    <a:pos x="T8" y="T9"/>
                  </a:cxn>
                </a:cxnLst>
                <a:rect l="T15" t="T16" r="T17" b="T18"/>
                <a:pathLst>
                  <a:path w="88" h="60">
                    <a:moveTo>
                      <a:pt x="88" y="38"/>
                    </a:moveTo>
                    <a:lnTo>
                      <a:pt x="9" y="60"/>
                    </a:lnTo>
                    <a:lnTo>
                      <a:pt x="0" y="22"/>
                    </a:lnTo>
                    <a:lnTo>
                      <a:pt x="79" y="0"/>
                    </a:lnTo>
                    <a:lnTo>
                      <a:pt x="88" y="38"/>
                    </a:lnTo>
                    <a:close/>
                  </a:path>
                </a:pathLst>
              </a:custGeom>
              <a:solidFill>
                <a:schemeClr val="folHlink"/>
              </a:solidFill>
              <a:ln w="9525">
                <a:solidFill>
                  <a:schemeClr val="tx1"/>
                </a:solidFill>
                <a:round/>
                <a:headEnd/>
                <a:tailEnd/>
              </a:ln>
            </p:spPr>
            <p:txBody>
              <a:bodyPr/>
              <a:lstStyle/>
              <a:p>
                <a:endParaRPr lang="en-US"/>
              </a:p>
            </p:txBody>
          </p:sp>
          <p:sp>
            <p:nvSpPr>
              <p:cNvPr id="85358" name="Freeform 192"/>
              <p:cNvSpPr>
                <a:spLocks/>
              </p:cNvSpPr>
              <p:nvPr/>
            </p:nvSpPr>
            <p:spPr bwMode="black">
              <a:xfrm>
                <a:off x="4359" y="1705"/>
                <a:ext cx="37" cy="18"/>
              </a:xfrm>
              <a:custGeom>
                <a:avLst/>
                <a:gdLst>
                  <a:gd name="T0" fmla="*/ 0 w 111"/>
                  <a:gd name="T1" fmla="*/ 0 h 54"/>
                  <a:gd name="T2" fmla="*/ 0 w 111"/>
                  <a:gd name="T3" fmla="*/ 0 h 54"/>
                  <a:gd name="T4" fmla="*/ 0 w 111"/>
                  <a:gd name="T5" fmla="*/ 0 h 54"/>
                  <a:gd name="T6" fmla="*/ 0 w 111"/>
                  <a:gd name="T7" fmla="*/ 0 h 54"/>
                  <a:gd name="T8" fmla="*/ 0 w 111"/>
                  <a:gd name="T9" fmla="*/ 0 h 54"/>
                  <a:gd name="T10" fmla="*/ 0 w 111"/>
                  <a:gd name="T11" fmla="*/ 0 h 54"/>
                  <a:gd name="T12" fmla="*/ 0 w 111"/>
                  <a:gd name="T13" fmla="*/ 0 h 54"/>
                  <a:gd name="T14" fmla="*/ 0 60000 65536"/>
                  <a:gd name="T15" fmla="*/ 0 60000 65536"/>
                  <a:gd name="T16" fmla="*/ 0 60000 65536"/>
                  <a:gd name="T17" fmla="*/ 0 60000 65536"/>
                  <a:gd name="T18" fmla="*/ 0 60000 65536"/>
                  <a:gd name="T19" fmla="*/ 0 60000 65536"/>
                  <a:gd name="T20" fmla="*/ 0 60000 65536"/>
                  <a:gd name="T21" fmla="*/ 0 w 111"/>
                  <a:gd name="T22" fmla="*/ 0 h 54"/>
                  <a:gd name="T23" fmla="*/ 111 w 111"/>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54">
                    <a:moveTo>
                      <a:pt x="0" y="16"/>
                    </a:moveTo>
                    <a:lnTo>
                      <a:pt x="105" y="0"/>
                    </a:lnTo>
                    <a:lnTo>
                      <a:pt x="103" y="0"/>
                    </a:lnTo>
                    <a:lnTo>
                      <a:pt x="111" y="38"/>
                    </a:lnTo>
                    <a:lnTo>
                      <a:pt x="109" y="38"/>
                    </a:lnTo>
                    <a:lnTo>
                      <a:pt x="5" y="54"/>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359" name="Freeform 193"/>
              <p:cNvSpPr>
                <a:spLocks/>
              </p:cNvSpPr>
              <p:nvPr/>
            </p:nvSpPr>
            <p:spPr bwMode="black">
              <a:xfrm>
                <a:off x="4393" y="1699"/>
                <a:ext cx="37" cy="19"/>
              </a:xfrm>
              <a:custGeom>
                <a:avLst/>
                <a:gdLst>
                  <a:gd name="T0" fmla="*/ 0 w 112"/>
                  <a:gd name="T1" fmla="*/ 0 h 56"/>
                  <a:gd name="T2" fmla="*/ 0 w 112"/>
                  <a:gd name="T3" fmla="*/ 0 h 56"/>
                  <a:gd name="T4" fmla="*/ 0 w 112"/>
                  <a:gd name="T5" fmla="*/ 0 h 56"/>
                  <a:gd name="T6" fmla="*/ 0 w 112"/>
                  <a:gd name="T7" fmla="*/ 0 h 56"/>
                  <a:gd name="T8" fmla="*/ 0 w 112"/>
                  <a:gd name="T9" fmla="*/ 0 h 56"/>
                  <a:gd name="T10" fmla="*/ 0 60000 65536"/>
                  <a:gd name="T11" fmla="*/ 0 60000 65536"/>
                  <a:gd name="T12" fmla="*/ 0 60000 65536"/>
                  <a:gd name="T13" fmla="*/ 0 60000 65536"/>
                  <a:gd name="T14" fmla="*/ 0 60000 65536"/>
                  <a:gd name="T15" fmla="*/ 0 w 112"/>
                  <a:gd name="T16" fmla="*/ 0 h 56"/>
                  <a:gd name="T17" fmla="*/ 112 w 112"/>
                  <a:gd name="T18" fmla="*/ 56 h 56"/>
                </a:gdLst>
                <a:ahLst/>
                <a:cxnLst>
                  <a:cxn ang="T10">
                    <a:pos x="T0" y="T1"/>
                  </a:cxn>
                  <a:cxn ang="T11">
                    <a:pos x="T2" y="T3"/>
                  </a:cxn>
                  <a:cxn ang="T12">
                    <a:pos x="T4" y="T5"/>
                  </a:cxn>
                  <a:cxn ang="T13">
                    <a:pos x="T6" y="T7"/>
                  </a:cxn>
                  <a:cxn ang="T14">
                    <a:pos x="T8" y="T9"/>
                  </a:cxn>
                </a:cxnLst>
                <a:rect l="T15" t="T16" r="T17" b="T18"/>
                <a:pathLst>
                  <a:path w="112" h="56">
                    <a:moveTo>
                      <a:pt x="0" y="18"/>
                    </a:moveTo>
                    <a:lnTo>
                      <a:pt x="105" y="0"/>
                    </a:lnTo>
                    <a:lnTo>
                      <a:pt x="112" y="38"/>
                    </a:lnTo>
                    <a:lnTo>
                      <a:pt x="8" y="56"/>
                    </a:lnTo>
                    <a:lnTo>
                      <a:pt x="0" y="18"/>
                    </a:lnTo>
                    <a:close/>
                  </a:path>
                </a:pathLst>
              </a:custGeom>
              <a:solidFill>
                <a:schemeClr val="folHlink"/>
              </a:solidFill>
              <a:ln w="9525">
                <a:solidFill>
                  <a:schemeClr val="tx1"/>
                </a:solidFill>
                <a:round/>
                <a:headEnd/>
                <a:tailEnd/>
              </a:ln>
            </p:spPr>
            <p:txBody>
              <a:bodyPr/>
              <a:lstStyle/>
              <a:p>
                <a:endParaRPr lang="en-US"/>
              </a:p>
            </p:txBody>
          </p:sp>
          <p:sp>
            <p:nvSpPr>
              <p:cNvPr id="85360" name="Freeform 194"/>
              <p:cNvSpPr>
                <a:spLocks/>
              </p:cNvSpPr>
              <p:nvPr/>
            </p:nvSpPr>
            <p:spPr bwMode="black">
              <a:xfrm>
                <a:off x="4428" y="1696"/>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w 66"/>
                  <a:gd name="T11" fmla="*/ 0 h 48"/>
                  <a:gd name="T12" fmla="*/ 0 w 66"/>
                  <a:gd name="T13" fmla="*/ 0 h 48"/>
                  <a:gd name="T14" fmla="*/ 0 60000 65536"/>
                  <a:gd name="T15" fmla="*/ 0 60000 65536"/>
                  <a:gd name="T16" fmla="*/ 0 60000 65536"/>
                  <a:gd name="T17" fmla="*/ 0 60000 65536"/>
                  <a:gd name="T18" fmla="*/ 0 60000 65536"/>
                  <a:gd name="T19" fmla="*/ 0 60000 65536"/>
                  <a:gd name="T20" fmla="*/ 0 60000 65536"/>
                  <a:gd name="T21" fmla="*/ 0 w 66"/>
                  <a:gd name="T22" fmla="*/ 0 h 48"/>
                  <a:gd name="T23" fmla="*/ 66 w 6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8">
                    <a:moveTo>
                      <a:pt x="0" y="10"/>
                    </a:moveTo>
                    <a:lnTo>
                      <a:pt x="59" y="0"/>
                    </a:lnTo>
                    <a:lnTo>
                      <a:pt x="60" y="0"/>
                    </a:lnTo>
                    <a:lnTo>
                      <a:pt x="65" y="39"/>
                    </a:lnTo>
                    <a:lnTo>
                      <a:pt x="66" y="39"/>
                    </a:lnTo>
                    <a:lnTo>
                      <a:pt x="7"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361" name="Freeform 195"/>
              <p:cNvSpPr>
                <a:spLocks/>
              </p:cNvSpPr>
              <p:nvPr/>
            </p:nvSpPr>
            <p:spPr bwMode="black">
              <a:xfrm>
                <a:off x="4448" y="1693"/>
                <a:ext cx="22" cy="16"/>
              </a:xfrm>
              <a:custGeom>
                <a:avLst/>
                <a:gdLst>
                  <a:gd name="T0" fmla="*/ 0 w 64"/>
                  <a:gd name="T1" fmla="*/ 0 h 47"/>
                  <a:gd name="T2" fmla="*/ 0 w 64"/>
                  <a:gd name="T3" fmla="*/ 0 h 47"/>
                  <a:gd name="T4" fmla="*/ 0 w 64"/>
                  <a:gd name="T5" fmla="*/ 0 h 47"/>
                  <a:gd name="T6" fmla="*/ 0 w 64"/>
                  <a:gd name="T7" fmla="*/ 0 h 47"/>
                  <a:gd name="T8" fmla="*/ 0 w 64"/>
                  <a:gd name="T9" fmla="*/ 0 h 47"/>
                  <a:gd name="T10" fmla="*/ 0 60000 65536"/>
                  <a:gd name="T11" fmla="*/ 0 60000 65536"/>
                  <a:gd name="T12" fmla="*/ 0 60000 65536"/>
                  <a:gd name="T13" fmla="*/ 0 60000 65536"/>
                  <a:gd name="T14" fmla="*/ 0 60000 65536"/>
                  <a:gd name="T15" fmla="*/ 0 w 64"/>
                  <a:gd name="T16" fmla="*/ 0 h 47"/>
                  <a:gd name="T17" fmla="*/ 64 w 64"/>
                  <a:gd name="T18" fmla="*/ 47 h 47"/>
                </a:gdLst>
                <a:ahLst/>
                <a:cxnLst>
                  <a:cxn ang="T10">
                    <a:pos x="T0" y="T1"/>
                  </a:cxn>
                  <a:cxn ang="T11">
                    <a:pos x="T2" y="T3"/>
                  </a:cxn>
                  <a:cxn ang="T12">
                    <a:pos x="T4" y="T5"/>
                  </a:cxn>
                  <a:cxn ang="T13">
                    <a:pos x="T6" y="T7"/>
                  </a:cxn>
                  <a:cxn ang="T14">
                    <a:pos x="T8" y="T9"/>
                  </a:cxn>
                </a:cxnLst>
                <a:rect l="T15" t="T16" r="T17" b="T18"/>
                <a:pathLst>
                  <a:path w="64" h="47">
                    <a:moveTo>
                      <a:pt x="0" y="8"/>
                    </a:moveTo>
                    <a:lnTo>
                      <a:pt x="59" y="0"/>
                    </a:lnTo>
                    <a:lnTo>
                      <a:pt x="64" y="38"/>
                    </a:lnTo>
                    <a:lnTo>
                      <a:pt x="5" y="47"/>
                    </a:lnTo>
                    <a:lnTo>
                      <a:pt x="0" y="8"/>
                    </a:lnTo>
                    <a:close/>
                  </a:path>
                </a:pathLst>
              </a:custGeom>
              <a:solidFill>
                <a:schemeClr val="folHlink"/>
              </a:solidFill>
              <a:ln w="9525">
                <a:solidFill>
                  <a:schemeClr val="tx1"/>
                </a:solidFill>
                <a:round/>
                <a:headEnd/>
                <a:tailEnd/>
              </a:ln>
            </p:spPr>
            <p:txBody>
              <a:bodyPr/>
              <a:lstStyle/>
              <a:p>
                <a:endParaRPr lang="en-US"/>
              </a:p>
            </p:txBody>
          </p:sp>
          <p:sp>
            <p:nvSpPr>
              <p:cNvPr id="85362" name="Freeform 196"/>
              <p:cNvSpPr>
                <a:spLocks/>
              </p:cNvSpPr>
              <p:nvPr/>
            </p:nvSpPr>
            <p:spPr bwMode="black">
              <a:xfrm>
                <a:off x="4467" y="1686"/>
                <a:ext cx="46" cy="20"/>
              </a:xfrm>
              <a:custGeom>
                <a:avLst/>
                <a:gdLst>
                  <a:gd name="T0" fmla="*/ 0 w 138"/>
                  <a:gd name="T1" fmla="*/ 0 h 60"/>
                  <a:gd name="T2" fmla="*/ 0 w 138"/>
                  <a:gd name="T3" fmla="*/ 0 h 60"/>
                  <a:gd name="T4" fmla="*/ 0 w 138"/>
                  <a:gd name="T5" fmla="*/ 0 h 60"/>
                  <a:gd name="T6" fmla="*/ 0 w 138"/>
                  <a:gd name="T7" fmla="*/ 0 h 60"/>
                  <a:gd name="T8" fmla="*/ 0 w 138"/>
                  <a:gd name="T9" fmla="*/ 0 h 60"/>
                  <a:gd name="T10" fmla="*/ 0 w 138"/>
                  <a:gd name="T11" fmla="*/ 0 h 60"/>
                  <a:gd name="T12" fmla="*/ 0 w 138"/>
                  <a:gd name="T13" fmla="*/ 0 h 60"/>
                  <a:gd name="T14" fmla="*/ 0 60000 65536"/>
                  <a:gd name="T15" fmla="*/ 0 60000 65536"/>
                  <a:gd name="T16" fmla="*/ 0 60000 65536"/>
                  <a:gd name="T17" fmla="*/ 0 60000 65536"/>
                  <a:gd name="T18" fmla="*/ 0 60000 65536"/>
                  <a:gd name="T19" fmla="*/ 0 60000 65536"/>
                  <a:gd name="T20" fmla="*/ 0 60000 65536"/>
                  <a:gd name="T21" fmla="*/ 0 w 138"/>
                  <a:gd name="T22" fmla="*/ 0 h 60"/>
                  <a:gd name="T23" fmla="*/ 138 w 138"/>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 h="60">
                    <a:moveTo>
                      <a:pt x="0" y="22"/>
                    </a:moveTo>
                    <a:lnTo>
                      <a:pt x="131" y="0"/>
                    </a:lnTo>
                    <a:lnTo>
                      <a:pt x="138" y="39"/>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363" name="Freeform 197"/>
              <p:cNvSpPr>
                <a:spLocks/>
              </p:cNvSpPr>
              <p:nvPr/>
            </p:nvSpPr>
            <p:spPr bwMode="black">
              <a:xfrm>
                <a:off x="4511" y="1679"/>
                <a:ext cx="46"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60000 65536"/>
                  <a:gd name="T11" fmla="*/ 0 60000 65536"/>
                  <a:gd name="T12" fmla="*/ 0 60000 65536"/>
                  <a:gd name="T13" fmla="*/ 0 60000 65536"/>
                  <a:gd name="T14" fmla="*/ 0 60000 65536"/>
                  <a:gd name="T15" fmla="*/ 0 w 137"/>
                  <a:gd name="T16" fmla="*/ 0 h 60"/>
                  <a:gd name="T17" fmla="*/ 137 w 137"/>
                  <a:gd name="T18" fmla="*/ 60 h 60"/>
                </a:gdLst>
                <a:ahLst/>
                <a:cxnLst>
                  <a:cxn ang="T10">
                    <a:pos x="T0" y="T1"/>
                  </a:cxn>
                  <a:cxn ang="T11">
                    <a:pos x="T2" y="T3"/>
                  </a:cxn>
                  <a:cxn ang="T12">
                    <a:pos x="T4" y="T5"/>
                  </a:cxn>
                  <a:cxn ang="T13">
                    <a:pos x="T6" y="T7"/>
                  </a:cxn>
                  <a:cxn ang="T14">
                    <a:pos x="T8" y="T9"/>
                  </a:cxn>
                </a:cxnLst>
                <a:rect l="T15" t="T16" r="T17" b="T18"/>
                <a:pathLst>
                  <a:path w="137" h="60">
                    <a:moveTo>
                      <a:pt x="0" y="21"/>
                    </a:moveTo>
                    <a:lnTo>
                      <a:pt x="129" y="0"/>
                    </a:lnTo>
                    <a:lnTo>
                      <a:pt x="137" y="38"/>
                    </a:lnTo>
                    <a:lnTo>
                      <a:pt x="7" y="60"/>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364" name="Freeform 198"/>
              <p:cNvSpPr>
                <a:spLocks/>
              </p:cNvSpPr>
              <p:nvPr/>
            </p:nvSpPr>
            <p:spPr bwMode="black">
              <a:xfrm>
                <a:off x="4562" y="1676"/>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9"/>
                    </a:moveTo>
                    <a:lnTo>
                      <a:pt x="7" y="42"/>
                    </a:lnTo>
                    <a:lnTo>
                      <a:pt x="0" y="4"/>
                    </a:lnTo>
                    <a:lnTo>
                      <a:pt x="23" y="0"/>
                    </a:lnTo>
                    <a:lnTo>
                      <a:pt x="30" y="39"/>
                    </a:lnTo>
                    <a:close/>
                  </a:path>
                </a:pathLst>
              </a:custGeom>
              <a:solidFill>
                <a:schemeClr val="folHlink"/>
              </a:solidFill>
              <a:ln w="9525">
                <a:solidFill>
                  <a:schemeClr val="tx1"/>
                </a:solidFill>
                <a:round/>
                <a:headEnd/>
                <a:tailEnd/>
              </a:ln>
            </p:spPr>
            <p:txBody>
              <a:bodyPr/>
              <a:lstStyle/>
              <a:p>
                <a:endParaRPr lang="en-US"/>
              </a:p>
            </p:txBody>
          </p:sp>
          <p:sp>
            <p:nvSpPr>
              <p:cNvPr id="85365" name="Freeform 199"/>
              <p:cNvSpPr>
                <a:spLocks/>
              </p:cNvSpPr>
              <p:nvPr/>
            </p:nvSpPr>
            <p:spPr bwMode="black">
              <a:xfrm>
                <a:off x="4555" y="1677"/>
                <a:ext cx="9" cy="14"/>
              </a:xfrm>
              <a:custGeom>
                <a:avLst/>
                <a:gdLst>
                  <a:gd name="T0" fmla="*/ 0 w 28"/>
                  <a:gd name="T1" fmla="*/ 0 h 42"/>
                  <a:gd name="T2" fmla="*/ 0 w 28"/>
                  <a:gd name="T3" fmla="*/ 0 h 42"/>
                  <a:gd name="T4" fmla="*/ 0 w 28"/>
                  <a:gd name="T5" fmla="*/ 0 h 42"/>
                  <a:gd name="T6" fmla="*/ 0 w 28"/>
                  <a:gd name="T7" fmla="*/ 0 h 42"/>
                  <a:gd name="T8" fmla="*/ 0 w 28"/>
                  <a:gd name="T9" fmla="*/ 0 h 42"/>
                  <a:gd name="T10" fmla="*/ 0 60000 65536"/>
                  <a:gd name="T11" fmla="*/ 0 60000 65536"/>
                  <a:gd name="T12" fmla="*/ 0 60000 65536"/>
                  <a:gd name="T13" fmla="*/ 0 60000 65536"/>
                  <a:gd name="T14" fmla="*/ 0 60000 65536"/>
                  <a:gd name="T15" fmla="*/ 0 w 28"/>
                  <a:gd name="T16" fmla="*/ 0 h 42"/>
                  <a:gd name="T17" fmla="*/ 28 w 28"/>
                  <a:gd name="T18" fmla="*/ 42 h 42"/>
                </a:gdLst>
                <a:ahLst/>
                <a:cxnLst>
                  <a:cxn ang="T10">
                    <a:pos x="T0" y="T1"/>
                  </a:cxn>
                  <a:cxn ang="T11">
                    <a:pos x="T2" y="T3"/>
                  </a:cxn>
                  <a:cxn ang="T12">
                    <a:pos x="T4" y="T5"/>
                  </a:cxn>
                  <a:cxn ang="T13">
                    <a:pos x="T6" y="T7"/>
                  </a:cxn>
                  <a:cxn ang="T14">
                    <a:pos x="T8" y="T9"/>
                  </a:cxn>
                </a:cxnLst>
                <a:rect l="T15" t="T16" r="T17" b="T18"/>
                <a:pathLst>
                  <a:path w="28" h="42">
                    <a:moveTo>
                      <a:pt x="28" y="38"/>
                    </a:moveTo>
                    <a:lnTo>
                      <a:pt x="7" y="42"/>
                    </a:lnTo>
                    <a:lnTo>
                      <a:pt x="0" y="4"/>
                    </a:lnTo>
                    <a:lnTo>
                      <a:pt x="21" y="0"/>
                    </a:lnTo>
                    <a:lnTo>
                      <a:pt x="28" y="38"/>
                    </a:lnTo>
                    <a:close/>
                  </a:path>
                </a:pathLst>
              </a:custGeom>
              <a:solidFill>
                <a:schemeClr val="folHlink"/>
              </a:solidFill>
              <a:ln w="9525">
                <a:solidFill>
                  <a:schemeClr val="tx1"/>
                </a:solidFill>
                <a:round/>
                <a:headEnd/>
                <a:tailEnd/>
              </a:ln>
            </p:spPr>
            <p:txBody>
              <a:bodyPr/>
              <a:lstStyle/>
              <a:p>
                <a:endParaRPr lang="en-US"/>
              </a:p>
            </p:txBody>
          </p:sp>
          <p:sp>
            <p:nvSpPr>
              <p:cNvPr id="85366" name="Freeform 200"/>
              <p:cNvSpPr>
                <a:spLocks/>
              </p:cNvSpPr>
              <p:nvPr/>
            </p:nvSpPr>
            <p:spPr bwMode="black">
              <a:xfrm>
                <a:off x="4582" y="1674"/>
                <a:ext cx="14" cy="13"/>
              </a:xfrm>
              <a:custGeom>
                <a:avLst/>
                <a:gdLst>
                  <a:gd name="T0" fmla="*/ 0 w 42"/>
                  <a:gd name="T1" fmla="*/ 0 h 41"/>
                  <a:gd name="T2" fmla="*/ 0 w 42"/>
                  <a:gd name="T3" fmla="*/ 0 h 41"/>
                  <a:gd name="T4" fmla="*/ 0 w 42"/>
                  <a:gd name="T5" fmla="*/ 0 h 41"/>
                  <a:gd name="T6" fmla="*/ 0 w 42"/>
                  <a:gd name="T7" fmla="*/ 0 h 41"/>
                  <a:gd name="T8" fmla="*/ 0 w 42"/>
                  <a:gd name="T9" fmla="*/ 0 h 41"/>
                  <a:gd name="T10" fmla="*/ 0 w 42"/>
                  <a:gd name="T11" fmla="*/ 0 h 41"/>
                  <a:gd name="T12" fmla="*/ 0 w 42"/>
                  <a:gd name="T13" fmla="*/ 0 h 41"/>
                  <a:gd name="T14" fmla="*/ 0 60000 65536"/>
                  <a:gd name="T15" fmla="*/ 0 60000 65536"/>
                  <a:gd name="T16" fmla="*/ 0 60000 65536"/>
                  <a:gd name="T17" fmla="*/ 0 60000 65536"/>
                  <a:gd name="T18" fmla="*/ 0 60000 65536"/>
                  <a:gd name="T19" fmla="*/ 0 60000 65536"/>
                  <a:gd name="T20" fmla="*/ 0 60000 65536"/>
                  <a:gd name="T21" fmla="*/ 0 w 42"/>
                  <a:gd name="T22" fmla="*/ 0 h 41"/>
                  <a:gd name="T23" fmla="*/ 42 w 42"/>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1">
                    <a:moveTo>
                      <a:pt x="42" y="39"/>
                    </a:moveTo>
                    <a:lnTo>
                      <a:pt x="4" y="41"/>
                    </a:lnTo>
                    <a:lnTo>
                      <a:pt x="5" y="41"/>
                    </a:lnTo>
                    <a:lnTo>
                      <a:pt x="0" y="3"/>
                    </a:lnTo>
                    <a:lnTo>
                      <a:pt x="1" y="3"/>
                    </a:lnTo>
                    <a:lnTo>
                      <a:pt x="40" y="0"/>
                    </a:lnTo>
                    <a:lnTo>
                      <a:pt x="42" y="39"/>
                    </a:lnTo>
                    <a:close/>
                  </a:path>
                </a:pathLst>
              </a:custGeom>
              <a:solidFill>
                <a:schemeClr val="folHlink"/>
              </a:solidFill>
              <a:ln w="9525">
                <a:solidFill>
                  <a:schemeClr val="tx1"/>
                </a:solidFill>
                <a:round/>
                <a:headEnd/>
                <a:tailEnd/>
              </a:ln>
            </p:spPr>
            <p:txBody>
              <a:bodyPr/>
              <a:lstStyle/>
              <a:p>
                <a:endParaRPr lang="en-US"/>
              </a:p>
            </p:txBody>
          </p:sp>
          <p:sp>
            <p:nvSpPr>
              <p:cNvPr id="85367" name="Freeform 201"/>
              <p:cNvSpPr>
                <a:spLocks/>
              </p:cNvSpPr>
              <p:nvPr/>
            </p:nvSpPr>
            <p:spPr bwMode="black">
              <a:xfrm>
                <a:off x="4569" y="1675"/>
                <a:ext cx="14" cy="14"/>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42" y="38"/>
                    </a:moveTo>
                    <a:lnTo>
                      <a:pt x="5" y="43"/>
                    </a:lnTo>
                    <a:lnTo>
                      <a:pt x="0" y="4"/>
                    </a:lnTo>
                    <a:lnTo>
                      <a:pt x="37"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368" name="Freeform 202"/>
              <p:cNvSpPr>
                <a:spLocks/>
              </p:cNvSpPr>
              <p:nvPr/>
            </p:nvSpPr>
            <p:spPr bwMode="black">
              <a:xfrm>
                <a:off x="4595" y="1673"/>
                <a:ext cx="22" cy="14"/>
              </a:xfrm>
              <a:custGeom>
                <a:avLst/>
                <a:gdLst>
                  <a:gd name="T0" fmla="*/ 0 w 67"/>
                  <a:gd name="T1" fmla="*/ 0 h 41"/>
                  <a:gd name="T2" fmla="*/ 0 w 67"/>
                  <a:gd name="T3" fmla="*/ 0 h 41"/>
                  <a:gd name="T4" fmla="*/ 0 w 67"/>
                  <a:gd name="T5" fmla="*/ 0 h 41"/>
                  <a:gd name="T6" fmla="*/ 0 w 67"/>
                  <a:gd name="T7" fmla="*/ 0 h 41"/>
                  <a:gd name="T8" fmla="*/ 0 w 67"/>
                  <a:gd name="T9" fmla="*/ 0 h 41"/>
                  <a:gd name="T10" fmla="*/ 0 w 67"/>
                  <a:gd name="T11" fmla="*/ 0 h 41"/>
                  <a:gd name="T12" fmla="*/ 0 w 67"/>
                  <a:gd name="T13" fmla="*/ 0 h 41"/>
                  <a:gd name="T14" fmla="*/ 0 60000 65536"/>
                  <a:gd name="T15" fmla="*/ 0 60000 65536"/>
                  <a:gd name="T16" fmla="*/ 0 60000 65536"/>
                  <a:gd name="T17" fmla="*/ 0 60000 65536"/>
                  <a:gd name="T18" fmla="*/ 0 60000 65536"/>
                  <a:gd name="T19" fmla="*/ 0 60000 65536"/>
                  <a:gd name="T20" fmla="*/ 0 60000 65536"/>
                  <a:gd name="T21" fmla="*/ 0 w 67"/>
                  <a:gd name="T22" fmla="*/ 0 h 41"/>
                  <a:gd name="T23" fmla="*/ 67 w 6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41">
                    <a:moveTo>
                      <a:pt x="0" y="2"/>
                    </a:moveTo>
                    <a:lnTo>
                      <a:pt x="65" y="0"/>
                    </a:lnTo>
                    <a:lnTo>
                      <a:pt x="67" y="38"/>
                    </a:lnTo>
                    <a:lnTo>
                      <a:pt x="2" y="41"/>
                    </a:lnTo>
                    <a:lnTo>
                      <a:pt x="0" y="2"/>
                    </a:lnTo>
                    <a:close/>
                  </a:path>
                </a:pathLst>
              </a:custGeom>
              <a:solidFill>
                <a:schemeClr val="folHlink"/>
              </a:solidFill>
              <a:ln w="9525">
                <a:solidFill>
                  <a:schemeClr val="tx1"/>
                </a:solidFill>
                <a:round/>
                <a:headEnd/>
                <a:tailEnd/>
              </a:ln>
            </p:spPr>
            <p:txBody>
              <a:bodyPr/>
              <a:lstStyle/>
              <a:p>
                <a:endParaRPr lang="en-US"/>
              </a:p>
            </p:txBody>
          </p:sp>
          <p:sp>
            <p:nvSpPr>
              <p:cNvPr id="85369" name="Freeform 203"/>
              <p:cNvSpPr>
                <a:spLocks/>
              </p:cNvSpPr>
              <p:nvPr/>
            </p:nvSpPr>
            <p:spPr bwMode="black">
              <a:xfrm>
                <a:off x="4617" y="1671"/>
                <a:ext cx="22" cy="15"/>
              </a:xfrm>
              <a:custGeom>
                <a:avLst/>
                <a:gdLst>
                  <a:gd name="T0" fmla="*/ 0 w 67"/>
                  <a:gd name="T1" fmla="*/ 0 h 43"/>
                  <a:gd name="T2" fmla="*/ 0 w 67"/>
                  <a:gd name="T3" fmla="*/ 0 h 43"/>
                  <a:gd name="T4" fmla="*/ 0 w 67"/>
                  <a:gd name="T5" fmla="*/ 0 h 43"/>
                  <a:gd name="T6" fmla="*/ 0 w 67"/>
                  <a:gd name="T7" fmla="*/ 0 h 43"/>
                  <a:gd name="T8" fmla="*/ 0 w 67"/>
                  <a:gd name="T9" fmla="*/ 0 h 43"/>
                  <a:gd name="T10" fmla="*/ 0 60000 65536"/>
                  <a:gd name="T11" fmla="*/ 0 60000 65536"/>
                  <a:gd name="T12" fmla="*/ 0 60000 65536"/>
                  <a:gd name="T13" fmla="*/ 0 60000 65536"/>
                  <a:gd name="T14" fmla="*/ 0 60000 65536"/>
                  <a:gd name="T15" fmla="*/ 0 w 67"/>
                  <a:gd name="T16" fmla="*/ 0 h 43"/>
                  <a:gd name="T17" fmla="*/ 67 w 67"/>
                  <a:gd name="T18" fmla="*/ 43 h 43"/>
                </a:gdLst>
                <a:ahLst/>
                <a:cxnLst>
                  <a:cxn ang="T10">
                    <a:pos x="T0" y="T1"/>
                  </a:cxn>
                  <a:cxn ang="T11">
                    <a:pos x="T2" y="T3"/>
                  </a:cxn>
                  <a:cxn ang="T12">
                    <a:pos x="T4" y="T5"/>
                  </a:cxn>
                  <a:cxn ang="T13">
                    <a:pos x="T6" y="T7"/>
                  </a:cxn>
                  <a:cxn ang="T14">
                    <a:pos x="T8" y="T9"/>
                  </a:cxn>
                </a:cxnLst>
                <a:rect l="T15" t="T16" r="T17" b="T18"/>
                <a:pathLst>
                  <a:path w="67" h="43">
                    <a:moveTo>
                      <a:pt x="0" y="5"/>
                    </a:moveTo>
                    <a:lnTo>
                      <a:pt x="65" y="0"/>
                    </a:lnTo>
                    <a:lnTo>
                      <a:pt x="67" y="38"/>
                    </a:lnTo>
                    <a:lnTo>
                      <a:pt x="2" y="43"/>
                    </a:lnTo>
                    <a:lnTo>
                      <a:pt x="0" y="5"/>
                    </a:lnTo>
                    <a:close/>
                  </a:path>
                </a:pathLst>
              </a:custGeom>
              <a:solidFill>
                <a:schemeClr val="folHlink"/>
              </a:solidFill>
              <a:ln w="9525">
                <a:solidFill>
                  <a:schemeClr val="tx1"/>
                </a:solidFill>
                <a:round/>
                <a:headEnd/>
                <a:tailEnd/>
              </a:ln>
            </p:spPr>
            <p:txBody>
              <a:bodyPr/>
              <a:lstStyle/>
              <a:p>
                <a:endParaRPr lang="en-US"/>
              </a:p>
            </p:txBody>
          </p:sp>
          <p:sp>
            <p:nvSpPr>
              <p:cNvPr id="85370" name="Freeform 204"/>
              <p:cNvSpPr>
                <a:spLocks/>
              </p:cNvSpPr>
              <p:nvPr/>
            </p:nvSpPr>
            <p:spPr bwMode="black">
              <a:xfrm>
                <a:off x="4299" y="1667"/>
                <a:ext cx="37" cy="19"/>
              </a:xfrm>
              <a:custGeom>
                <a:avLst/>
                <a:gdLst>
                  <a:gd name="T0" fmla="*/ 0 w 112"/>
                  <a:gd name="T1" fmla="*/ 0 h 55"/>
                  <a:gd name="T2" fmla="*/ 0 w 112"/>
                  <a:gd name="T3" fmla="*/ 0 h 55"/>
                  <a:gd name="T4" fmla="*/ 0 w 112"/>
                  <a:gd name="T5" fmla="*/ 0 h 55"/>
                  <a:gd name="T6" fmla="*/ 0 w 112"/>
                  <a:gd name="T7" fmla="*/ 0 h 55"/>
                  <a:gd name="T8" fmla="*/ 0 w 112"/>
                  <a:gd name="T9" fmla="*/ 0 h 55"/>
                  <a:gd name="T10" fmla="*/ 0 w 112"/>
                  <a:gd name="T11" fmla="*/ 0 h 55"/>
                  <a:gd name="T12" fmla="*/ 0 w 112"/>
                  <a:gd name="T13" fmla="*/ 0 h 55"/>
                  <a:gd name="T14" fmla="*/ 0 60000 65536"/>
                  <a:gd name="T15" fmla="*/ 0 60000 65536"/>
                  <a:gd name="T16" fmla="*/ 0 60000 65536"/>
                  <a:gd name="T17" fmla="*/ 0 60000 65536"/>
                  <a:gd name="T18" fmla="*/ 0 60000 65536"/>
                  <a:gd name="T19" fmla="*/ 0 60000 65536"/>
                  <a:gd name="T20" fmla="*/ 0 60000 65536"/>
                  <a:gd name="T21" fmla="*/ 0 w 112"/>
                  <a:gd name="T22" fmla="*/ 0 h 55"/>
                  <a:gd name="T23" fmla="*/ 112 w 112"/>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55">
                    <a:moveTo>
                      <a:pt x="0" y="17"/>
                    </a:moveTo>
                    <a:lnTo>
                      <a:pt x="104" y="0"/>
                    </a:lnTo>
                    <a:lnTo>
                      <a:pt x="112" y="38"/>
                    </a:lnTo>
                    <a:lnTo>
                      <a:pt x="7" y="55"/>
                    </a:lnTo>
                    <a:lnTo>
                      <a:pt x="0" y="17"/>
                    </a:lnTo>
                    <a:close/>
                  </a:path>
                </a:pathLst>
              </a:custGeom>
              <a:solidFill>
                <a:schemeClr val="folHlink"/>
              </a:solidFill>
              <a:ln w="9525">
                <a:solidFill>
                  <a:schemeClr val="tx1"/>
                </a:solidFill>
                <a:round/>
                <a:headEnd/>
                <a:tailEnd/>
              </a:ln>
            </p:spPr>
            <p:txBody>
              <a:bodyPr/>
              <a:lstStyle/>
              <a:p>
                <a:endParaRPr lang="en-US"/>
              </a:p>
            </p:txBody>
          </p:sp>
        </p:grpSp>
        <p:sp>
          <p:nvSpPr>
            <p:cNvPr id="84999" name="Freeform 205"/>
            <p:cNvSpPr>
              <a:spLocks/>
            </p:cNvSpPr>
            <p:nvPr/>
          </p:nvSpPr>
          <p:spPr bwMode="black">
            <a:xfrm>
              <a:off x="4333" y="1662"/>
              <a:ext cx="38" cy="18"/>
            </a:xfrm>
            <a:custGeom>
              <a:avLst/>
              <a:gdLst>
                <a:gd name="T0" fmla="*/ 0 w 112"/>
                <a:gd name="T1" fmla="*/ 0 h 55"/>
                <a:gd name="T2" fmla="*/ 0 w 112"/>
                <a:gd name="T3" fmla="*/ 0 h 55"/>
                <a:gd name="T4" fmla="*/ 0 w 112"/>
                <a:gd name="T5" fmla="*/ 0 h 55"/>
                <a:gd name="T6" fmla="*/ 0 w 112"/>
                <a:gd name="T7" fmla="*/ 0 h 55"/>
                <a:gd name="T8" fmla="*/ 0 w 112"/>
                <a:gd name="T9" fmla="*/ 0 h 55"/>
                <a:gd name="T10" fmla="*/ 0 60000 65536"/>
                <a:gd name="T11" fmla="*/ 0 60000 65536"/>
                <a:gd name="T12" fmla="*/ 0 60000 65536"/>
                <a:gd name="T13" fmla="*/ 0 60000 65536"/>
                <a:gd name="T14" fmla="*/ 0 60000 65536"/>
                <a:gd name="T15" fmla="*/ 0 w 112"/>
                <a:gd name="T16" fmla="*/ 0 h 55"/>
                <a:gd name="T17" fmla="*/ 112 w 112"/>
                <a:gd name="T18" fmla="*/ 55 h 55"/>
              </a:gdLst>
              <a:ahLst/>
              <a:cxnLst>
                <a:cxn ang="T10">
                  <a:pos x="T0" y="T1"/>
                </a:cxn>
                <a:cxn ang="T11">
                  <a:pos x="T2" y="T3"/>
                </a:cxn>
                <a:cxn ang="T12">
                  <a:pos x="T4" y="T5"/>
                </a:cxn>
                <a:cxn ang="T13">
                  <a:pos x="T6" y="T7"/>
                </a:cxn>
                <a:cxn ang="T14">
                  <a:pos x="T8" y="T9"/>
                </a:cxn>
              </a:cxnLst>
              <a:rect l="T15" t="T16" r="T17" b="T18"/>
              <a:pathLst>
                <a:path w="112" h="55">
                  <a:moveTo>
                    <a:pt x="0" y="17"/>
                  </a:moveTo>
                  <a:lnTo>
                    <a:pt x="105" y="0"/>
                  </a:lnTo>
                  <a:lnTo>
                    <a:pt x="112" y="39"/>
                  </a:lnTo>
                  <a:lnTo>
                    <a:pt x="8" y="55"/>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000" name="Freeform 206"/>
            <p:cNvSpPr>
              <a:spLocks/>
            </p:cNvSpPr>
            <p:nvPr/>
          </p:nvSpPr>
          <p:spPr bwMode="black">
            <a:xfrm>
              <a:off x="4368" y="1658"/>
              <a:ext cx="22" cy="17"/>
            </a:xfrm>
            <a:custGeom>
              <a:avLst/>
              <a:gdLst>
                <a:gd name="T0" fmla="*/ 0 w 66"/>
                <a:gd name="T1" fmla="*/ 0 h 49"/>
                <a:gd name="T2" fmla="*/ 0 w 66"/>
                <a:gd name="T3" fmla="*/ 0 h 49"/>
                <a:gd name="T4" fmla="*/ 0 w 66"/>
                <a:gd name="T5" fmla="*/ 0 h 49"/>
                <a:gd name="T6" fmla="*/ 0 w 66"/>
                <a:gd name="T7" fmla="*/ 0 h 49"/>
                <a:gd name="T8" fmla="*/ 0 w 66"/>
                <a:gd name="T9" fmla="*/ 0 h 49"/>
                <a:gd name="T10" fmla="*/ 0 w 66"/>
                <a:gd name="T11" fmla="*/ 0 h 49"/>
                <a:gd name="T12" fmla="*/ 0 w 66"/>
                <a:gd name="T13" fmla="*/ 0 h 49"/>
                <a:gd name="T14" fmla="*/ 0 60000 65536"/>
                <a:gd name="T15" fmla="*/ 0 60000 65536"/>
                <a:gd name="T16" fmla="*/ 0 60000 65536"/>
                <a:gd name="T17" fmla="*/ 0 60000 65536"/>
                <a:gd name="T18" fmla="*/ 0 60000 65536"/>
                <a:gd name="T19" fmla="*/ 0 60000 65536"/>
                <a:gd name="T20" fmla="*/ 0 60000 65536"/>
                <a:gd name="T21" fmla="*/ 0 w 66"/>
                <a:gd name="T22" fmla="*/ 0 h 49"/>
                <a:gd name="T23" fmla="*/ 66 w 6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9">
                  <a:moveTo>
                    <a:pt x="0" y="10"/>
                  </a:moveTo>
                  <a:lnTo>
                    <a:pt x="59" y="0"/>
                  </a:lnTo>
                  <a:lnTo>
                    <a:pt x="66" y="39"/>
                  </a:lnTo>
                  <a:lnTo>
                    <a:pt x="7" y="49"/>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01" name="Freeform 207"/>
            <p:cNvSpPr>
              <a:spLocks/>
            </p:cNvSpPr>
            <p:nvPr/>
          </p:nvSpPr>
          <p:spPr bwMode="black">
            <a:xfrm>
              <a:off x="4388" y="1655"/>
              <a:ext cx="22" cy="16"/>
            </a:xfrm>
            <a:custGeom>
              <a:avLst/>
              <a:gdLst>
                <a:gd name="T0" fmla="*/ 0 w 66"/>
                <a:gd name="T1" fmla="*/ 0 h 48"/>
                <a:gd name="T2" fmla="*/ 0 w 66"/>
                <a:gd name="T3" fmla="*/ 0 h 48"/>
                <a:gd name="T4" fmla="*/ 0 w 66"/>
                <a:gd name="T5" fmla="*/ 0 h 48"/>
                <a:gd name="T6" fmla="*/ 0 w 66"/>
                <a:gd name="T7" fmla="*/ 0 h 48"/>
                <a:gd name="T8" fmla="*/ 0 w 66"/>
                <a:gd name="T9" fmla="*/ 0 h 48"/>
                <a:gd name="T10" fmla="*/ 0 60000 65536"/>
                <a:gd name="T11" fmla="*/ 0 60000 65536"/>
                <a:gd name="T12" fmla="*/ 0 60000 65536"/>
                <a:gd name="T13" fmla="*/ 0 60000 65536"/>
                <a:gd name="T14" fmla="*/ 0 60000 65536"/>
                <a:gd name="T15" fmla="*/ 0 w 66"/>
                <a:gd name="T16" fmla="*/ 0 h 48"/>
                <a:gd name="T17" fmla="*/ 66 w 66"/>
                <a:gd name="T18" fmla="*/ 48 h 48"/>
              </a:gdLst>
              <a:ahLst/>
              <a:cxnLst>
                <a:cxn ang="T10">
                  <a:pos x="T0" y="T1"/>
                </a:cxn>
                <a:cxn ang="T11">
                  <a:pos x="T2" y="T3"/>
                </a:cxn>
                <a:cxn ang="T12">
                  <a:pos x="T4" y="T5"/>
                </a:cxn>
                <a:cxn ang="T13">
                  <a:pos x="T6" y="T7"/>
                </a:cxn>
                <a:cxn ang="T14">
                  <a:pos x="T8" y="T9"/>
                </a:cxn>
              </a:cxnLst>
              <a:rect l="T15" t="T16" r="T17" b="T18"/>
              <a:pathLst>
                <a:path w="66" h="48">
                  <a:moveTo>
                    <a:pt x="0" y="9"/>
                  </a:moveTo>
                  <a:lnTo>
                    <a:pt x="59" y="0"/>
                  </a:lnTo>
                  <a:lnTo>
                    <a:pt x="66" y="38"/>
                  </a:lnTo>
                  <a:lnTo>
                    <a:pt x="7"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002" name="Freeform 208"/>
            <p:cNvSpPr>
              <a:spLocks/>
            </p:cNvSpPr>
            <p:nvPr/>
          </p:nvSpPr>
          <p:spPr bwMode="black">
            <a:xfrm>
              <a:off x="4408" y="1648"/>
              <a:ext cx="45"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w 137"/>
                <a:gd name="T11" fmla="*/ 0 h 60"/>
                <a:gd name="T12" fmla="*/ 0 w 137"/>
                <a:gd name="T13" fmla="*/ 0 h 60"/>
                <a:gd name="T14" fmla="*/ 0 60000 65536"/>
                <a:gd name="T15" fmla="*/ 0 60000 65536"/>
                <a:gd name="T16" fmla="*/ 0 60000 65536"/>
                <a:gd name="T17" fmla="*/ 0 60000 65536"/>
                <a:gd name="T18" fmla="*/ 0 60000 65536"/>
                <a:gd name="T19" fmla="*/ 0 60000 65536"/>
                <a:gd name="T20" fmla="*/ 0 60000 65536"/>
                <a:gd name="T21" fmla="*/ 0 w 137"/>
                <a:gd name="T22" fmla="*/ 0 h 60"/>
                <a:gd name="T23" fmla="*/ 137 w 13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60">
                  <a:moveTo>
                    <a:pt x="0" y="22"/>
                  </a:moveTo>
                  <a:lnTo>
                    <a:pt x="129" y="0"/>
                  </a:lnTo>
                  <a:lnTo>
                    <a:pt x="131" y="0"/>
                  </a:lnTo>
                  <a:lnTo>
                    <a:pt x="135" y="39"/>
                  </a:lnTo>
                  <a:lnTo>
                    <a:pt x="137" y="39"/>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003" name="Freeform 209"/>
            <p:cNvSpPr>
              <a:spLocks/>
            </p:cNvSpPr>
            <p:nvPr/>
          </p:nvSpPr>
          <p:spPr bwMode="black">
            <a:xfrm>
              <a:off x="4451" y="1641"/>
              <a:ext cx="45" cy="20"/>
            </a:xfrm>
            <a:custGeom>
              <a:avLst/>
              <a:gdLst>
                <a:gd name="T0" fmla="*/ 0 w 135"/>
                <a:gd name="T1" fmla="*/ 0 h 59"/>
                <a:gd name="T2" fmla="*/ 0 w 135"/>
                <a:gd name="T3" fmla="*/ 0 h 59"/>
                <a:gd name="T4" fmla="*/ 0 w 135"/>
                <a:gd name="T5" fmla="*/ 0 h 59"/>
                <a:gd name="T6" fmla="*/ 0 w 135"/>
                <a:gd name="T7" fmla="*/ 0 h 59"/>
                <a:gd name="T8" fmla="*/ 0 w 135"/>
                <a:gd name="T9" fmla="*/ 0 h 59"/>
                <a:gd name="T10" fmla="*/ 0 60000 65536"/>
                <a:gd name="T11" fmla="*/ 0 60000 65536"/>
                <a:gd name="T12" fmla="*/ 0 60000 65536"/>
                <a:gd name="T13" fmla="*/ 0 60000 65536"/>
                <a:gd name="T14" fmla="*/ 0 60000 65536"/>
                <a:gd name="T15" fmla="*/ 0 w 135"/>
                <a:gd name="T16" fmla="*/ 0 h 59"/>
                <a:gd name="T17" fmla="*/ 135 w 135"/>
                <a:gd name="T18" fmla="*/ 59 h 59"/>
              </a:gdLst>
              <a:ahLst/>
              <a:cxnLst>
                <a:cxn ang="T10">
                  <a:pos x="T0" y="T1"/>
                </a:cxn>
                <a:cxn ang="T11">
                  <a:pos x="T2" y="T3"/>
                </a:cxn>
                <a:cxn ang="T12">
                  <a:pos x="T4" y="T5"/>
                </a:cxn>
                <a:cxn ang="T13">
                  <a:pos x="T6" y="T7"/>
                </a:cxn>
                <a:cxn ang="T14">
                  <a:pos x="T8" y="T9"/>
                </a:cxn>
              </a:cxnLst>
              <a:rect l="T15" t="T16" r="T17" b="T18"/>
              <a:pathLst>
                <a:path w="135" h="59">
                  <a:moveTo>
                    <a:pt x="0" y="20"/>
                  </a:moveTo>
                  <a:lnTo>
                    <a:pt x="131" y="0"/>
                  </a:lnTo>
                  <a:lnTo>
                    <a:pt x="135" y="38"/>
                  </a:lnTo>
                  <a:lnTo>
                    <a:pt x="4"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004" name="Freeform 210"/>
            <p:cNvSpPr>
              <a:spLocks/>
            </p:cNvSpPr>
            <p:nvPr/>
          </p:nvSpPr>
          <p:spPr bwMode="black">
            <a:xfrm>
              <a:off x="4502" y="1639"/>
              <a:ext cx="10" cy="14"/>
            </a:xfrm>
            <a:custGeom>
              <a:avLst/>
              <a:gdLst>
                <a:gd name="T0" fmla="*/ 0 w 30"/>
                <a:gd name="T1" fmla="*/ 0 h 43"/>
                <a:gd name="T2" fmla="*/ 0 w 30"/>
                <a:gd name="T3" fmla="*/ 0 h 43"/>
                <a:gd name="T4" fmla="*/ 0 w 30"/>
                <a:gd name="T5" fmla="*/ 0 h 43"/>
                <a:gd name="T6" fmla="*/ 0 w 30"/>
                <a:gd name="T7" fmla="*/ 0 h 43"/>
                <a:gd name="T8" fmla="*/ 0 w 30"/>
                <a:gd name="T9" fmla="*/ 0 h 43"/>
                <a:gd name="T10" fmla="*/ 0 w 30"/>
                <a:gd name="T11" fmla="*/ 0 h 43"/>
                <a:gd name="T12" fmla="*/ 0 w 30"/>
                <a:gd name="T13" fmla="*/ 0 h 43"/>
                <a:gd name="T14" fmla="*/ 0 60000 65536"/>
                <a:gd name="T15" fmla="*/ 0 60000 65536"/>
                <a:gd name="T16" fmla="*/ 0 60000 65536"/>
                <a:gd name="T17" fmla="*/ 0 60000 65536"/>
                <a:gd name="T18" fmla="*/ 0 60000 65536"/>
                <a:gd name="T19" fmla="*/ 0 60000 65536"/>
                <a:gd name="T20" fmla="*/ 0 60000 65536"/>
                <a:gd name="T21" fmla="*/ 0 w 30"/>
                <a:gd name="T22" fmla="*/ 0 h 43"/>
                <a:gd name="T23" fmla="*/ 30 w 3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3">
                  <a:moveTo>
                    <a:pt x="30" y="39"/>
                  </a:moveTo>
                  <a:lnTo>
                    <a:pt x="7" y="43"/>
                  </a:lnTo>
                  <a:lnTo>
                    <a:pt x="0" y="4"/>
                  </a:lnTo>
                  <a:lnTo>
                    <a:pt x="23" y="0"/>
                  </a:lnTo>
                  <a:lnTo>
                    <a:pt x="30" y="39"/>
                  </a:lnTo>
                  <a:close/>
                </a:path>
              </a:pathLst>
            </a:custGeom>
            <a:solidFill>
              <a:schemeClr val="folHlink"/>
            </a:solidFill>
            <a:ln w="9525">
              <a:solidFill>
                <a:schemeClr val="tx1"/>
              </a:solidFill>
              <a:round/>
              <a:headEnd/>
              <a:tailEnd/>
            </a:ln>
          </p:spPr>
          <p:txBody>
            <a:bodyPr/>
            <a:lstStyle/>
            <a:p>
              <a:endParaRPr lang="en-US"/>
            </a:p>
          </p:txBody>
        </p:sp>
        <p:sp>
          <p:nvSpPr>
            <p:cNvPr id="85005" name="Freeform 211"/>
            <p:cNvSpPr>
              <a:spLocks/>
            </p:cNvSpPr>
            <p:nvPr/>
          </p:nvSpPr>
          <p:spPr bwMode="black">
            <a:xfrm>
              <a:off x="4494" y="1640"/>
              <a:ext cx="10"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9"/>
                  </a:moveTo>
                  <a:lnTo>
                    <a:pt x="8" y="42"/>
                  </a:lnTo>
                  <a:lnTo>
                    <a:pt x="0" y="4"/>
                  </a:lnTo>
                  <a:lnTo>
                    <a:pt x="22" y="0"/>
                  </a:lnTo>
                  <a:lnTo>
                    <a:pt x="29" y="39"/>
                  </a:lnTo>
                  <a:close/>
                </a:path>
              </a:pathLst>
            </a:custGeom>
            <a:solidFill>
              <a:schemeClr val="folHlink"/>
            </a:solidFill>
            <a:ln w="9525">
              <a:solidFill>
                <a:schemeClr val="tx1"/>
              </a:solidFill>
              <a:round/>
              <a:headEnd/>
              <a:tailEnd/>
            </a:ln>
          </p:spPr>
          <p:txBody>
            <a:bodyPr/>
            <a:lstStyle/>
            <a:p>
              <a:endParaRPr lang="en-US"/>
            </a:p>
          </p:txBody>
        </p:sp>
        <p:sp>
          <p:nvSpPr>
            <p:cNvPr id="85006" name="Freeform 212"/>
            <p:cNvSpPr>
              <a:spLocks/>
            </p:cNvSpPr>
            <p:nvPr/>
          </p:nvSpPr>
          <p:spPr bwMode="black">
            <a:xfrm>
              <a:off x="4522" y="1636"/>
              <a:ext cx="14" cy="14"/>
            </a:xfrm>
            <a:custGeom>
              <a:avLst/>
              <a:gdLst>
                <a:gd name="T0" fmla="*/ 0 w 42"/>
                <a:gd name="T1" fmla="*/ 0 h 41"/>
                <a:gd name="T2" fmla="*/ 0 w 42"/>
                <a:gd name="T3" fmla="*/ 0 h 41"/>
                <a:gd name="T4" fmla="*/ 0 w 42"/>
                <a:gd name="T5" fmla="*/ 0 h 41"/>
                <a:gd name="T6" fmla="*/ 0 w 42"/>
                <a:gd name="T7" fmla="*/ 0 h 41"/>
                <a:gd name="T8" fmla="*/ 0 w 42"/>
                <a:gd name="T9" fmla="*/ 0 h 41"/>
                <a:gd name="T10" fmla="*/ 0 w 42"/>
                <a:gd name="T11" fmla="*/ 0 h 41"/>
                <a:gd name="T12" fmla="*/ 0 w 42"/>
                <a:gd name="T13" fmla="*/ 0 h 41"/>
                <a:gd name="T14" fmla="*/ 0 60000 65536"/>
                <a:gd name="T15" fmla="*/ 0 60000 65536"/>
                <a:gd name="T16" fmla="*/ 0 60000 65536"/>
                <a:gd name="T17" fmla="*/ 0 60000 65536"/>
                <a:gd name="T18" fmla="*/ 0 60000 65536"/>
                <a:gd name="T19" fmla="*/ 0 60000 65536"/>
                <a:gd name="T20" fmla="*/ 0 60000 65536"/>
                <a:gd name="T21" fmla="*/ 0 w 42"/>
                <a:gd name="T22" fmla="*/ 0 h 41"/>
                <a:gd name="T23" fmla="*/ 42 w 42"/>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1">
                  <a:moveTo>
                    <a:pt x="42" y="39"/>
                  </a:moveTo>
                  <a:lnTo>
                    <a:pt x="4" y="41"/>
                  </a:lnTo>
                  <a:lnTo>
                    <a:pt x="5" y="41"/>
                  </a:lnTo>
                  <a:lnTo>
                    <a:pt x="0" y="3"/>
                  </a:lnTo>
                  <a:lnTo>
                    <a:pt x="1" y="3"/>
                  </a:lnTo>
                  <a:lnTo>
                    <a:pt x="40" y="0"/>
                  </a:lnTo>
                  <a:lnTo>
                    <a:pt x="42" y="39"/>
                  </a:lnTo>
                  <a:close/>
                </a:path>
              </a:pathLst>
            </a:custGeom>
            <a:solidFill>
              <a:schemeClr val="folHlink"/>
            </a:solidFill>
            <a:ln w="9525">
              <a:solidFill>
                <a:schemeClr val="tx1"/>
              </a:solidFill>
              <a:round/>
              <a:headEnd/>
              <a:tailEnd/>
            </a:ln>
          </p:spPr>
          <p:txBody>
            <a:bodyPr/>
            <a:lstStyle/>
            <a:p>
              <a:endParaRPr lang="en-US"/>
            </a:p>
          </p:txBody>
        </p:sp>
        <p:sp>
          <p:nvSpPr>
            <p:cNvPr id="85007" name="Freeform 213"/>
            <p:cNvSpPr>
              <a:spLocks/>
            </p:cNvSpPr>
            <p:nvPr/>
          </p:nvSpPr>
          <p:spPr bwMode="black">
            <a:xfrm>
              <a:off x="4509" y="1637"/>
              <a:ext cx="14" cy="15"/>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42" y="38"/>
                  </a:moveTo>
                  <a:lnTo>
                    <a:pt x="5" y="43"/>
                  </a:lnTo>
                  <a:lnTo>
                    <a:pt x="0" y="4"/>
                  </a:lnTo>
                  <a:lnTo>
                    <a:pt x="37"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008" name="Freeform 214"/>
            <p:cNvSpPr>
              <a:spLocks/>
            </p:cNvSpPr>
            <p:nvPr/>
          </p:nvSpPr>
          <p:spPr bwMode="black">
            <a:xfrm>
              <a:off x="4535" y="1635"/>
              <a:ext cx="31" cy="14"/>
            </a:xfrm>
            <a:custGeom>
              <a:avLst/>
              <a:gdLst>
                <a:gd name="T0" fmla="*/ 0 w 93"/>
                <a:gd name="T1" fmla="*/ 0 h 44"/>
                <a:gd name="T2" fmla="*/ 0 w 93"/>
                <a:gd name="T3" fmla="*/ 0 h 44"/>
                <a:gd name="T4" fmla="*/ 0 w 93"/>
                <a:gd name="T5" fmla="*/ 0 h 44"/>
                <a:gd name="T6" fmla="*/ 0 w 93"/>
                <a:gd name="T7" fmla="*/ 0 h 44"/>
                <a:gd name="T8" fmla="*/ 0 w 93"/>
                <a:gd name="T9" fmla="*/ 0 h 44"/>
                <a:gd name="T10" fmla="*/ 0 w 93"/>
                <a:gd name="T11" fmla="*/ 0 h 44"/>
                <a:gd name="T12" fmla="*/ 0 w 93"/>
                <a:gd name="T13" fmla="*/ 0 h 44"/>
                <a:gd name="T14" fmla="*/ 0 60000 65536"/>
                <a:gd name="T15" fmla="*/ 0 60000 65536"/>
                <a:gd name="T16" fmla="*/ 0 60000 65536"/>
                <a:gd name="T17" fmla="*/ 0 60000 65536"/>
                <a:gd name="T18" fmla="*/ 0 60000 65536"/>
                <a:gd name="T19" fmla="*/ 0 60000 65536"/>
                <a:gd name="T20" fmla="*/ 0 60000 65536"/>
                <a:gd name="T21" fmla="*/ 0 w 93"/>
                <a:gd name="T22" fmla="*/ 0 h 44"/>
                <a:gd name="T23" fmla="*/ 93 w 93"/>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44">
                  <a:moveTo>
                    <a:pt x="0" y="5"/>
                  </a:moveTo>
                  <a:lnTo>
                    <a:pt x="91" y="0"/>
                  </a:lnTo>
                  <a:lnTo>
                    <a:pt x="93" y="39"/>
                  </a:lnTo>
                  <a:lnTo>
                    <a:pt x="2" y="44"/>
                  </a:lnTo>
                  <a:lnTo>
                    <a:pt x="0" y="5"/>
                  </a:lnTo>
                  <a:close/>
                </a:path>
              </a:pathLst>
            </a:custGeom>
            <a:solidFill>
              <a:schemeClr val="folHlink"/>
            </a:solidFill>
            <a:ln w="9525">
              <a:solidFill>
                <a:schemeClr val="tx1"/>
              </a:solidFill>
              <a:round/>
              <a:headEnd/>
              <a:tailEnd/>
            </a:ln>
          </p:spPr>
          <p:txBody>
            <a:bodyPr/>
            <a:lstStyle/>
            <a:p>
              <a:endParaRPr lang="en-US"/>
            </a:p>
          </p:txBody>
        </p:sp>
        <p:sp>
          <p:nvSpPr>
            <p:cNvPr id="85009" name="Freeform 215"/>
            <p:cNvSpPr>
              <a:spLocks/>
            </p:cNvSpPr>
            <p:nvPr/>
          </p:nvSpPr>
          <p:spPr bwMode="black">
            <a:xfrm>
              <a:off x="4565" y="1633"/>
              <a:ext cx="32" cy="15"/>
            </a:xfrm>
            <a:custGeom>
              <a:avLst/>
              <a:gdLst>
                <a:gd name="T0" fmla="*/ 0 w 95"/>
                <a:gd name="T1" fmla="*/ 0 h 45"/>
                <a:gd name="T2" fmla="*/ 0 w 95"/>
                <a:gd name="T3" fmla="*/ 0 h 45"/>
                <a:gd name="T4" fmla="*/ 0 w 95"/>
                <a:gd name="T5" fmla="*/ 0 h 45"/>
                <a:gd name="T6" fmla="*/ 0 w 95"/>
                <a:gd name="T7" fmla="*/ 0 h 45"/>
                <a:gd name="T8" fmla="*/ 0 w 95"/>
                <a:gd name="T9" fmla="*/ 0 h 45"/>
                <a:gd name="T10" fmla="*/ 0 60000 65536"/>
                <a:gd name="T11" fmla="*/ 0 60000 65536"/>
                <a:gd name="T12" fmla="*/ 0 60000 65536"/>
                <a:gd name="T13" fmla="*/ 0 60000 65536"/>
                <a:gd name="T14" fmla="*/ 0 60000 65536"/>
                <a:gd name="T15" fmla="*/ 0 w 95"/>
                <a:gd name="T16" fmla="*/ 0 h 45"/>
                <a:gd name="T17" fmla="*/ 95 w 95"/>
                <a:gd name="T18" fmla="*/ 45 h 45"/>
              </a:gdLst>
              <a:ahLst/>
              <a:cxnLst>
                <a:cxn ang="T10">
                  <a:pos x="T0" y="T1"/>
                </a:cxn>
                <a:cxn ang="T11">
                  <a:pos x="T2" y="T3"/>
                </a:cxn>
                <a:cxn ang="T12">
                  <a:pos x="T4" y="T5"/>
                </a:cxn>
                <a:cxn ang="T13">
                  <a:pos x="T6" y="T7"/>
                </a:cxn>
                <a:cxn ang="T14">
                  <a:pos x="T8" y="T9"/>
                </a:cxn>
              </a:cxnLst>
              <a:rect l="T15" t="T16" r="T17" b="T18"/>
              <a:pathLst>
                <a:path w="95" h="45">
                  <a:moveTo>
                    <a:pt x="0" y="6"/>
                  </a:moveTo>
                  <a:lnTo>
                    <a:pt x="92" y="0"/>
                  </a:lnTo>
                  <a:lnTo>
                    <a:pt x="95" y="39"/>
                  </a:lnTo>
                  <a:lnTo>
                    <a:pt x="2" y="45"/>
                  </a:lnTo>
                  <a:lnTo>
                    <a:pt x="0" y="6"/>
                  </a:lnTo>
                  <a:close/>
                </a:path>
              </a:pathLst>
            </a:custGeom>
            <a:solidFill>
              <a:schemeClr val="folHlink"/>
            </a:solidFill>
            <a:ln w="9525">
              <a:solidFill>
                <a:schemeClr val="tx1"/>
              </a:solidFill>
              <a:round/>
              <a:headEnd/>
              <a:tailEnd/>
            </a:ln>
          </p:spPr>
          <p:txBody>
            <a:bodyPr/>
            <a:lstStyle/>
            <a:p>
              <a:endParaRPr lang="en-US"/>
            </a:p>
          </p:txBody>
        </p:sp>
        <p:sp>
          <p:nvSpPr>
            <p:cNvPr id="85010" name="Freeform 216"/>
            <p:cNvSpPr>
              <a:spLocks/>
            </p:cNvSpPr>
            <p:nvPr/>
          </p:nvSpPr>
          <p:spPr bwMode="black">
            <a:xfrm>
              <a:off x="4596" y="1632"/>
              <a:ext cx="9" cy="14"/>
            </a:xfrm>
            <a:custGeom>
              <a:avLst/>
              <a:gdLst>
                <a:gd name="T0" fmla="*/ 0 w 29"/>
                <a:gd name="T1" fmla="*/ 0 h 41"/>
                <a:gd name="T2" fmla="*/ 0 w 29"/>
                <a:gd name="T3" fmla="*/ 0 h 41"/>
                <a:gd name="T4" fmla="*/ 0 w 29"/>
                <a:gd name="T5" fmla="*/ 0 h 41"/>
                <a:gd name="T6" fmla="*/ 0 w 29"/>
                <a:gd name="T7" fmla="*/ 0 h 41"/>
                <a:gd name="T8" fmla="*/ 0 w 29"/>
                <a:gd name="T9" fmla="*/ 0 h 41"/>
                <a:gd name="T10" fmla="*/ 0 w 29"/>
                <a:gd name="T11" fmla="*/ 0 h 41"/>
                <a:gd name="T12" fmla="*/ 0 w 29"/>
                <a:gd name="T13" fmla="*/ 0 h 41"/>
                <a:gd name="T14" fmla="*/ 0 60000 65536"/>
                <a:gd name="T15" fmla="*/ 0 60000 65536"/>
                <a:gd name="T16" fmla="*/ 0 60000 65536"/>
                <a:gd name="T17" fmla="*/ 0 60000 65536"/>
                <a:gd name="T18" fmla="*/ 0 60000 65536"/>
                <a:gd name="T19" fmla="*/ 0 60000 65536"/>
                <a:gd name="T20" fmla="*/ 0 60000 65536"/>
                <a:gd name="T21" fmla="*/ 0 w 29"/>
                <a:gd name="T22" fmla="*/ 0 h 41"/>
                <a:gd name="T23" fmla="*/ 29 w 29"/>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1">
                  <a:moveTo>
                    <a:pt x="0" y="2"/>
                  </a:moveTo>
                  <a:lnTo>
                    <a:pt x="24" y="0"/>
                  </a:lnTo>
                  <a:lnTo>
                    <a:pt x="29" y="39"/>
                  </a:lnTo>
                  <a:lnTo>
                    <a:pt x="5" y="41"/>
                  </a:lnTo>
                  <a:lnTo>
                    <a:pt x="0" y="2"/>
                  </a:lnTo>
                  <a:close/>
                </a:path>
              </a:pathLst>
            </a:custGeom>
            <a:solidFill>
              <a:schemeClr val="folHlink"/>
            </a:solidFill>
            <a:ln w="9525">
              <a:solidFill>
                <a:schemeClr val="tx1"/>
              </a:solidFill>
              <a:round/>
              <a:headEnd/>
              <a:tailEnd/>
            </a:ln>
          </p:spPr>
          <p:txBody>
            <a:bodyPr/>
            <a:lstStyle/>
            <a:p>
              <a:endParaRPr lang="en-US"/>
            </a:p>
          </p:txBody>
        </p:sp>
        <p:sp>
          <p:nvSpPr>
            <p:cNvPr id="85011" name="Freeform 217"/>
            <p:cNvSpPr>
              <a:spLocks/>
            </p:cNvSpPr>
            <p:nvPr/>
          </p:nvSpPr>
          <p:spPr bwMode="black">
            <a:xfrm>
              <a:off x="4604" y="1631"/>
              <a:ext cx="9" cy="14"/>
            </a:xfrm>
            <a:custGeom>
              <a:avLst/>
              <a:gdLst>
                <a:gd name="T0" fmla="*/ 0 w 29"/>
                <a:gd name="T1" fmla="*/ 0 h 41"/>
                <a:gd name="T2" fmla="*/ 0 w 29"/>
                <a:gd name="T3" fmla="*/ 0 h 41"/>
                <a:gd name="T4" fmla="*/ 0 w 29"/>
                <a:gd name="T5" fmla="*/ 0 h 41"/>
                <a:gd name="T6" fmla="*/ 0 w 29"/>
                <a:gd name="T7" fmla="*/ 0 h 41"/>
                <a:gd name="T8" fmla="*/ 0 w 29"/>
                <a:gd name="T9" fmla="*/ 0 h 41"/>
                <a:gd name="T10" fmla="*/ 0 60000 65536"/>
                <a:gd name="T11" fmla="*/ 0 60000 65536"/>
                <a:gd name="T12" fmla="*/ 0 60000 65536"/>
                <a:gd name="T13" fmla="*/ 0 60000 65536"/>
                <a:gd name="T14" fmla="*/ 0 60000 65536"/>
                <a:gd name="T15" fmla="*/ 0 w 29"/>
                <a:gd name="T16" fmla="*/ 0 h 41"/>
                <a:gd name="T17" fmla="*/ 29 w 29"/>
                <a:gd name="T18" fmla="*/ 41 h 41"/>
              </a:gdLst>
              <a:ahLst/>
              <a:cxnLst>
                <a:cxn ang="T10">
                  <a:pos x="T0" y="T1"/>
                </a:cxn>
                <a:cxn ang="T11">
                  <a:pos x="T2" y="T3"/>
                </a:cxn>
                <a:cxn ang="T12">
                  <a:pos x="T4" y="T5"/>
                </a:cxn>
                <a:cxn ang="T13">
                  <a:pos x="T6" y="T7"/>
                </a:cxn>
                <a:cxn ang="T14">
                  <a:pos x="T8" y="T9"/>
                </a:cxn>
              </a:cxnLst>
              <a:rect l="T15" t="T16" r="T17" b="T18"/>
              <a:pathLst>
                <a:path w="29" h="41">
                  <a:moveTo>
                    <a:pt x="0" y="2"/>
                  </a:moveTo>
                  <a:lnTo>
                    <a:pt x="24" y="0"/>
                  </a:lnTo>
                  <a:lnTo>
                    <a:pt x="29" y="38"/>
                  </a:lnTo>
                  <a:lnTo>
                    <a:pt x="5" y="41"/>
                  </a:lnTo>
                  <a:lnTo>
                    <a:pt x="0" y="2"/>
                  </a:lnTo>
                  <a:close/>
                </a:path>
              </a:pathLst>
            </a:custGeom>
            <a:solidFill>
              <a:schemeClr val="folHlink"/>
            </a:solidFill>
            <a:ln w="9525">
              <a:solidFill>
                <a:schemeClr val="tx1"/>
              </a:solidFill>
              <a:round/>
              <a:headEnd/>
              <a:tailEnd/>
            </a:ln>
          </p:spPr>
          <p:txBody>
            <a:bodyPr/>
            <a:lstStyle/>
            <a:p>
              <a:endParaRPr lang="en-US"/>
            </a:p>
          </p:txBody>
        </p:sp>
        <p:sp>
          <p:nvSpPr>
            <p:cNvPr id="85012" name="Freeform 218"/>
            <p:cNvSpPr>
              <a:spLocks/>
            </p:cNvSpPr>
            <p:nvPr/>
          </p:nvSpPr>
          <p:spPr bwMode="black">
            <a:xfrm>
              <a:off x="3629" y="1899"/>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9"/>
                  </a:moveTo>
                  <a:lnTo>
                    <a:pt x="8" y="42"/>
                  </a:lnTo>
                  <a:lnTo>
                    <a:pt x="0" y="4"/>
                  </a:lnTo>
                  <a:lnTo>
                    <a:pt x="23" y="0"/>
                  </a:lnTo>
                  <a:lnTo>
                    <a:pt x="30" y="39"/>
                  </a:lnTo>
                  <a:close/>
                </a:path>
              </a:pathLst>
            </a:custGeom>
            <a:solidFill>
              <a:schemeClr val="folHlink"/>
            </a:solidFill>
            <a:ln w="9525">
              <a:solidFill>
                <a:schemeClr val="tx1"/>
              </a:solidFill>
              <a:round/>
              <a:headEnd/>
              <a:tailEnd/>
            </a:ln>
          </p:spPr>
          <p:txBody>
            <a:bodyPr/>
            <a:lstStyle/>
            <a:p>
              <a:endParaRPr lang="en-US"/>
            </a:p>
          </p:txBody>
        </p:sp>
        <p:sp>
          <p:nvSpPr>
            <p:cNvPr id="85013" name="Freeform 219"/>
            <p:cNvSpPr>
              <a:spLocks/>
            </p:cNvSpPr>
            <p:nvPr/>
          </p:nvSpPr>
          <p:spPr bwMode="black">
            <a:xfrm>
              <a:off x="3622" y="1900"/>
              <a:ext cx="9"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8"/>
                  </a:moveTo>
                  <a:lnTo>
                    <a:pt x="7" y="42"/>
                  </a:lnTo>
                  <a:lnTo>
                    <a:pt x="0" y="3"/>
                  </a:lnTo>
                  <a:lnTo>
                    <a:pt x="21" y="0"/>
                  </a:lnTo>
                  <a:lnTo>
                    <a:pt x="29" y="38"/>
                  </a:lnTo>
                  <a:close/>
                </a:path>
              </a:pathLst>
            </a:custGeom>
            <a:solidFill>
              <a:schemeClr val="folHlink"/>
            </a:solidFill>
            <a:ln w="9525">
              <a:solidFill>
                <a:schemeClr val="tx1"/>
              </a:solidFill>
              <a:round/>
              <a:headEnd/>
              <a:tailEnd/>
            </a:ln>
          </p:spPr>
          <p:txBody>
            <a:bodyPr/>
            <a:lstStyle/>
            <a:p>
              <a:endParaRPr lang="en-US"/>
            </a:p>
          </p:txBody>
        </p:sp>
        <p:sp>
          <p:nvSpPr>
            <p:cNvPr id="85014" name="Freeform 220"/>
            <p:cNvSpPr>
              <a:spLocks/>
            </p:cNvSpPr>
            <p:nvPr/>
          </p:nvSpPr>
          <p:spPr bwMode="black">
            <a:xfrm>
              <a:off x="3649" y="1897"/>
              <a:ext cx="14" cy="13"/>
            </a:xfrm>
            <a:custGeom>
              <a:avLst/>
              <a:gdLst>
                <a:gd name="T0" fmla="*/ 0 w 40"/>
                <a:gd name="T1" fmla="*/ 0 h 41"/>
                <a:gd name="T2" fmla="*/ 0 w 40"/>
                <a:gd name="T3" fmla="*/ 0 h 41"/>
                <a:gd name="T4" fmla="*/ 0 w 40"/>
                <a:gd name="T5" fmla="*/ 0 h 41"/>
                <a:gd name="T6" fmla="*/ 0 w 40"/>
                <a:gd name="T7" fmla="*/ 0 h 41"/>
                <a:gd name="T8" fmla="*/ 0 w 40"/>
                <a:gd name="T9" fmla="*/ 0 h 41"/>
                <a:gd name="T10" fmla="*/ 0 w 40"/>
                <a:gd name="T11" fmla="*/ 0 h 41"/>
                <a:gd name="T12" fmla="*/ 0 w 40"/>
                <a:gd name="T13" fmla="*/ 0 h 41"/>
                <a:gd name="T14" fmla="*/ 0 60000 65536"/>
                <a:gd name="T15" fmla="*/ 0 60000 65536"/>
                <a:gd name="T16" fmla="*/ 0 60000 65536"/>
                <a:gd name="T17" fmla="*/ 0 60000 65536"/>
                <a:gd name="T18" fmla="*/ 0 60000 65536"/>
                <a:gd name="T19" fmla="*/ 0 60000 65536"/>
                <a:gd name="T20" fmla="*/ 0 60000 65536"/>
                <a:gd name="T21" fmla="*/ 0 w 40"/>
                <a:gd name="T22" fmla="*/ 0 h 41"/>
                <a:gd name="T23" fmla="*/ 40 w 4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1">
                  <a:moveTo>
                    <a:pt x="40" y="38"/>
                  </a:moveTo>
                  <a:lnTo>
                    <a:pt x="3" y="41"/>
                  </a:lnTo>
                  <a:lnTo>
                    <a:pt x="4" y="41"/>
                  </a:lnTo>
                  <a:lnTo>
                    <a:pt x="0" y="2"/>
                  </a:lnTo>
                  <a:lnTo>
                    <a:pt x="1" y="2"/>
                  </a:lnTo>
                  <a:lnTo>
                    <a:pt x="38" y="0"/>
                  </a:lnTo>
                  <a:lnTo>
                    <a:pt x="40" y="38"/>
                  </a:lnTo>
                  <a:close/>
                </a:path>
              </a:pathLst>
            </a:custGeom>
            <a:solidFill>
              <a:schemeClr val="folHlink"/>
            </a:solidFill>
            <a:ln w="9525">
              <a:solidFill>
                <a:schemeClr val="tx1"/>
              </a:solidFill>
              <a:round/>
              <a:headEnd/>
              <a:tailEnd/>
            </a:ln>
          </p:spPr>
          <p:txBody>
            <a:bodyPr/>
            <a:lstStyle/>
            <a:p>
              <a:endParaRPr lang="en-US"/>
            </a:p>
          </p:txBody>
        </p:sp>
        <p:sp>
          <p:nvSpPr>
            <p:cNvPr id="85015" name="Freeform 221"/>
            <p:cNvSpPr>
              <a:spLocks/>
            </p:cNvSpPr>
            <p:nvPr/>
          </p:nvSpPr>
          <p:spPr bwMode="black">
            <a:xfrm>
              <a:off x="3637" y="1897"/>
              <a:ext cx="14" cy="15"/>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60000 65536"/>
                <a:gd name="T11" fmla="*/ 0 60000 65536"/>
                <a:gd name="T12" fmla="*/ 0 60000 65536"/>
                <a:gd name="T13" fmla="*/ 0 60000 65536"/>
                <a:gd name="T14" fmla="*/ 0 60000 65536"/>
                <a:gd name="T15" fmla="*/ 0 w 42"/>
                <a:gd name="T16" fmla="*/ 0 h 44"/>
                <a:gd name="T17" fmla="*/ 42 w 42"/>
                <a:gd name="T18" fmla="*/ 44 h 44"/>
              </a:gdLst>
              <a:ahLst/>
              <a:cxnLst>
                <a:cxn ang="T10">
                  <a:pos x="T0" y="T1"/>
                </a:cxn>
                <a:cxn ang="T11">
                  <a:pos x="T2" y="T3"/>
                </a:cxn>
                <a:cxn ang="T12">
                  <a:pos x="T4" y="T5"/>
                </a:cxn>
                <a:cxn ang="T13">
                  <a:pos x="T6" y="T7"/>
                </a:cxn>
                <a:cxn ang="T14">
                  <a:pos x="T8" y="T9"/>
                </a:cxn>
              </a:cxnLst>
              <a:rect l="T15" t="T16" r="T17" b="T18"/>
              <a:pathLst>
                <a:path w="42" h="44">
                  <a:moveTo>
                    <a:pt x="42" y="39"/>
                  </a:moveTo>
                  <a:lnTo>
                    <a:pt x="5" y="44"/>
                  </a:lnTo>
                  <a:lnTo>
                    <a:pt x="0" y="5"/>
                  </a:lnTo>
                  <a:lnTo>
                    <a:pt x="38" y="0"/>
                  </a:lnTo>
                  <a:lnTo>
                    <a:pt x="42" y="39"/>
                  </a:lnTo>
                  <a:close/>
                </a:path>
              </a:pathLst>
            </a:custGeom>
            <a:solidFill>
              <a:schemeClr val="folHlink"/>
            </a:solidFill>
            <a:ln w="9525">
              <a:solidFill>
                <a:schemeClr val="tx1"/>
              </a:solidFill>
              <a:round/>
              <a:headEnd/>
              <a:tailEnd/>
            </a:ln>
          </p:spPr>
          <p:txBody>
            <a:bodyPr/>
            <a:lstStyle/>
            <a:p>
              <a:endParaRPr lang="en-US"/>
            </a:p>
          </p:txBody>
        </p:sp>
        <p:sp>
          <p:nvSpPr>
            <p:cNvPr id="85016" name="Freeform 222"/>
            <p:cNvSpPr>
              <a:spLocks/>
            </p:cNvSpPr>
            <p:nvPr/>
          </p:nvSpPr>
          <p:spPr bwMode="black">
            <a:xfrm>
              <a:off x="3662" y="1895"/>
              <a:ext cx="32" cy="14"/>
            </a:xfrm>
            <a:custGeom>
              <a:avLst/>
              <a:gdLst>
                <a:gd name="T0" fmla="*/ 0 w 95"/>
                <a:gd name="T1" fmla="*/ 0 h 43"/>
                <a:gd name="T2" fmla="*/ 0 w 95"/>
                <a:gd name="T3" fmla="*/ 0 h 43"/>
                <a:gd name="T4" fmla="*/ 0 w 95"/>
                <a:gd name="T5" fmla="*/ 0 h 43"/>
                <a:gd name="T6" fmla="*/ 0 w 95"/>
                <a:gd name="T7" fmla="*/ 0 h 43"/>
                <a:gd name="T8" fmla="*/ 0 w 95"/>
                <a:gd name="T9" fmla="*/ 0 h 43"/>
                <a:gd name="T10" fmla="*/ 0 w 95"/>
                <a:gd name="T11" fmla="*/ 0 h 43"/>
                <a:gd name="T12" fmla="*/ 0 w 95"/>
                <a:gd name="T13" fmla="*/ 0 h 43"/>
                <a:gd name="T14" fmla="*/ 0 60000 65536"/>
                <a:gd name="T15" fmla="*/ 0 60000 65536"/>
                <a:gd name="T16" fmla="*/ 0 60000 65536"/>
                <a:gd name="T17" fmla="*/ 0 60000 65536"/>
                <a:gd name="T18" fmla="*/ 0 60000 65536"/>
                <a:gd name="T19" fmla="*/ 0 60000 65536"/>
                <a:gd name="T20" fmla="*/ 0 60000 65536"/>
                <a:gd name="T21" fmla="*/ 0 w 95"/>
                <a:gd name="T22" fmla="*/ 0 h 43"/>
                <a:gd name="T23" fmla="*/ 95 w 95"/>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43">
                  <a:moveTo>
                    <a:pt x="0" y="5"/>
                  </a:moveTo>
                  <a:lnTo>
                    <a:pt x="93" y="0"/>
                  </a:lnTo>
                  <a:lnTo>
                    <a:pt x="95" y="38"/>
                  </a:lnTo>
                  <a:lnTo>
                    <a:pt x="2" y="43"/>
                  </a:lnTo>
                  <a:lnTo>
                    <a:pt x="0" y="5"/>
                  </a:lnTo>
                  <a:close/>
                </a:path>
              </a:pathLst>
            </a:custGeom>
            <a:solidFill>
              <a:schemeClr val="folHlink"/>
            </a:solidFill>
            <a:ln w="9525">
              <a:solidFill>
                <a:schemeClr val="tx1"/>
              </a:solidFill>
              <a:round/>
              <a:headEnd/>
              <a:tailEnd/>
            </a:ln>
          </p:spPr>
          <p:txBody>
            <a:bodyPr/>
            <a:lstStyle/>
            <a:p>
              <a:endParaRPr lang="en-US"/>
            </a:p>
          </p:txBody>
        </p:sp>
        <p:sp>
          <p:nvSpPr>
            <p:cNvPr id="85017" name="Freeform 223"/>
            <p:cNvSpPr>
              <a:spLocks/>
            </p:cNvSpPr>
            <p:nvPr/>
          </p:nvSpPr>
          <p:spPr bwMode="black">
            <a:xfrm>
              <a:off x="3693" y="1893"/>
              <a:ext cx="31" cy="15"/>
            </a:xfrm>
            <a:custGeom>
              <a:avLst/>
              <a:gdLst>
                <a:gd name="T0" fmla="*/ 0 w 93"/>
                <a:gd name="T1" fmla="*/ 0 h 44"/>
                <a:gd name="T2" fmla="*/ 0 w 93"/>
                <a:gd name="T3" fmla="*/ 0 h 44"/>
                <a:gd name="T4" fmla="*/ 0 w 93"/>
                <a:gd name="T5" fmla="*/ 0 h 44"/>
                <a:gd name="T6" fmla="*/ 0 w 93"/>
                <a:gd name="T7" fmla="*/ 0 h 44"/>
                <a:gd name="T8" fmla="*/ 0 w 93"/>
                <a:gd name="T9" fmla="*/ 0 h 44"/>
                <a:gd name="T10" fmla="*/ 0 60000 65536"/>
                <a:gd name="T11" fmla="*/ 0 60000 65536"/>
                <a:gd name="T12" fmla="*/ 0 60000 65536"/>
                <a:gd name="T13" fmla="*/ 0 60000 65536"/>
                <a:gd name="T14" fmla="*/ 0 60000 65536"/>
                <a:gd name="T15" fmla="*/ 0 w 93"/>
                <a:gd name="T16" fmla="*/ 0 h 44"/>
                <a:gd name="T17" fmla="*/ 93 w 93"/>
                <a:gd name="T18" fmla="*/ 44 h 44"/>
              </a:gdLst>
              <a:ahLst/>
              <a:cxnLst>
                <a:cxn ang="T10">
                  <a:pos x="T0" y="T1"/>
                </a:cxn>
                <a:cxn ang="T11">
                  <a:pos x="T2" y="T3"/>
                </a:cxn>
                <a:cxn ang="T12">
                  <a:pos x="T4" y="T5"/>
                </a:cxn>
                <a:cxn ang="T13">
                  <a:pos x="T6" y="T7"/>
                </a:cxn>
                <a:cxn ang="T14">
                  <a:pos x="T8" y="T9"/>
                </a:cxn>
              </a:cxnLst>
              <a:rect l="T15" t="T16" r="T17" b="T18"/>
              <a:pathLst>
                <a:path w="93" h="44">
                  <a:moveTo>
                    <a:pt x="0" y="6"/>
                  </a:moveTo>
                  <a:lnTo>
                    <a:pt x="91" y="0"/>
                  </a:lnTo>
                  <a:lnTo>
                    <a:pt x="93" y="38"/>
                  </a:lnTo>
                  <a:lnTo>
                    <a:pt x="2" y="44"/>
                  </a:lnTo>
                  <a:lnTo>
                    <a:pt x="0" y="6"/>
                  </a:lnTo>
                  <a:close/>
                </a:path>
              </a:pathLst>
            </a:custGeom>
            <a:solidFill>
              <a:schemeClr val="folHlink"/>
            </a:solidFill>
            <a:ln w="9525">
              <a:solidFill>
                <a:schemeClr val="tx1"/>
              </a:solidFill>
              <a:round/>
              <a:headEnd/>
              <a:tailEnd/>
            </a:ln>
          </p:spPr>
          <p:txBody>
            <a:bodyPr/>
            <a:lstStyle/>
            <a:p>
              <a:endParaRPr lang="en-US"/>
            </a:p>
          </p:txBody>
        </p:sp>
        <p:sp>
          <p:nvSpPr>
            <p:cNvPr id="85018" name="Freeform 224"/>
            <p:cNvSpPr>
              <a:spLocks/>
            </p:cNvSpPr>
            <p:nvPr/>
          </p:nvSpPr>
          <p:spPr bwMode="black">
            <a:xfrm>
              <a:off x="3723" y="1890"/>
              <a:ext cx="28" cy="16"/>
            </a:xfrm>
            <a:custGeom>
              <a:avLst/>
              <a:gdLst>
                <a:gd name="T0" fmla="*/ 0 w 85"/>
                <a:gd name="T1" fmla="*/ 0 h 46"/>
                <a:gd name="T2" fmla="*/ 0 w 85"/>
                <a:gd name="T3" fmla="*/ 0 h 46"/>
                <a:gd name="T4" fmla="*/ 0 w 85"/>
                <a:gd name="T5" fmla="*/ 0 h 46"/>
                <a:gd name="T6" fmla="*/ 0 w 85"/>
                <a:gd name="T7" fmla="*/ 0 h 46"/>
                <a:gd name="T8" fmla="*/ 0 w 85"/>
                <a:gd name="T9" fmla="*/ 0 h 46"/>
                <a:gd name="T10" fmla="*/ 0 w 85"/>
                <a:gd name="T11" fmla="*/ 0 h 46"/>
                <a:gd name="T12" fmla="*/ 0 w 85"/>
                <a:gd name="T13" fmla="*/ 0 h 46"/>
                <a:gd name="T14" fmla="*/ 0 60000 65536"/>
                <a:gd name="T15" fmla="*/ 0 60000 65536"/>
                <a:gd name="T16" fmla="*/ 0 60000 65536"/>
                <a:gd name="T17" fmla="*/ 0 60000 65536"/>
                <a:gd name="T18" fmla="*/ 0 60000 65536"/>
                <a:gd name="T19" fmla="*/ 0 60000 65536"/>
                <a:gd name="T20" fmla="*/ 0 60000 65536"/>
                <a:gd name="T21" fmla="*/ 0 w 85"/>
                <a:gd name="T22" fmla="*/ 0 h 46"/>
                <a:gd name="T23" fmla="*/ 85 w 8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46">
                  <a:moveTo>
                    <a:pt x="0" y="8"/>
                  </a:moveTo>
                  <a:lnTo>
                    <a:pt x="80" y="0"/>
                  </a:lnTo>
                  <a:lnTo>
                    <a:pt x="85" y="38"/>
                  </a:lnTo>
                  <a:lnTo>
                    <a:pt x="4" y="46"/>
                  </a:lnTo>
                  <a:lnTo>
                    <a:pt x="0" y="8"/>
                  </a:lnTo>
                  <a:close/>
                </a:path>
              </a:pathLst>
            </a:custGeom>
            <a:solidFill>
              <a:schemeClr val="folHlink"/>
            </a:solidFill>
            <a:ln w="9525">
              <a:solidFill>
                <a:schemeClr val="tx1"/>
              </a:solidFill>
              <a:round/>
              <a:headEnd/>
              <a:tailEnd/>
            </a:ln>
          </p:spPr>
          <p:txBody>
            <a:bodyPr/>
            <a:lstStyle/>
            <a:p>
              <a:endParaRPr lang="en-US"/>
            </a:p>
          </p:txBody>
        </p:sp>
        <p:sp>
          <p:nvSpPr>
            <p:cNvPr id="85019" name="Freeform 225"/>
            <p:cNvSpPr>
              <a:spLocks/>
            </p:cNvSpPr>
            <p:nvPr/>
          </p:nvSpPr>
          <p:spPr bwMode="black">
            <a:xfrm>
              <a:off x="3750" y="1887"/>
              <a:ext cx="28" cy="16"/>
            </a:xfrm>
            <a:custGeom>
              <a:avLst/>
              <a:gdLst>
                <a:gd name="T0" fmla="*/ 0 w 85"/>
                <a:gd name="T1" fmla="*/ 0 h 47"/>
                <a:gd name="T2" fmla="*/ 0 w 85"/>
                <a:gd name="T3" fmla="*/ 0 h 47"/>
                <a:gd name="T4" fmla="*/ 0 w 85"/>
                <a:gd name="T5" fmla="*/ 0 h 47"/>
                <a:gd name="T6" fmla="*/ 0 w 85"/>
                <a:gd name="T7" fmla="*/ 0 h 47"/>
                <a:gd name="T8" fmla="*/ 0 w 85"/>
                <a:gd name="T9" fmla="*/ 0 h 47"/>
                <a:gd name="T10" fmla="*/ 0 60000 65536"/>
                <a:gd name="T11" fmla="*/ 0 60000 65536"/>
                <a:gd name="T12" fmla="*/ 0 60000 65536"/>
                <a:gd name="T13" fmla="*/ 0 60000 65536"/>
                <a:gd name="T14" fmla="*/ 0 60000 65536"/>
                <a:gd name="T15" fmla="*/ 0 w 85"/>
                <a:gd name="T16" fmla="*/ 0 h 47"/>
                <a:gd name="T17" fmla="*/ 85 w 85"/>
                <a:gd name="T18" fmla="*/ 47 h 47"/>
              </a:gdLst>
              <a:ahLst/>
              <a:cxnLst>
                <a:cxn ang="T10">
                  <a:pos x="T0" y="T1"/>
                </a:cxn>
                <a:cxn ang="T11">
                  <a:pos x="T2" y="T3"/>
                </a:cxn>
                <a:cxn ang="T12">
                  <a:pos x="T4" y="T5"/>
                </a:cxn>
                <a:cxn ang="T13">
                  <a:pos x="T6" y="T7"/>
                </a:cxn>
                <a:cxn ang="T14">
                  <a:pos x="T8" y="T9"/>
                </a:cxn>
              </a:cxnLst>
              <a:rect l="T15" t="T16" r="T17" b="T18"/>
              <a:pathLst>
                <a:path w="85" h="47">
                  <a:moveTo>
                    <a:pt x="0" y="9"/>
                  </a:moveTo>
                  <a:lnTo>
                    <a:pt x="81" y="0"/>
                  </a:lnTo>
                  <a:lnTo>
                    <a:pt x="85" y="39"/>
                  </a:lnTo>
                  <a:lnTo>
                    <a:pt x="5" y="47"/>
                  </a:lnTo>
                  <a:lnTo>
                    <a:pt x="0" y="9"/>
                  </a:lnTo>
                  <a:close/>
                </a:path>
              </a:pathLst>
            </a:custGeom>
            <a:solidFill>
              <a:schemeClr val="folHlink"/>
            </a:solidFill>
            <a:ln w="9525">
              <a:solidFill>
                <a:schemeClr val="tx1"/>
              </a:solidFill>
              <a:round/>
              <a:headEnd/>
              <a:tailEnd/>
            </a:ln>
          </p:spPr>
          <p:txBody>
            <a:bodyPr/>
            <a:lstStyle/>
            <a:p>
              <a:endParaRPr lang="en-US"/>
            </a:p>
          </p:txBody>
        </p:sp>
        <p:sp>
          <p:nvSpPr>
            <p:cNvPr id="85020" name="Freeform 226"/>
            <p:cNvSpPr>
              <a:spLocks/>
            </p:cNvSpPr>
            <p:nvPr/>
          </p:nvSpPr>
          <p:spPr bwMode="black">
            <a:xfrm>
              <a:off x="3777" y="1884"/>
              <a:ext cx="29" cy="16"/>
            </a:xfrm>
            <a:custGeom>
              <a:avLst/>
              <a:gdLst>
                <a:gd name="T0" fmla="*/ 0 w 88"/>
                <a:gd name="T1" fmla="*/ 0 h 48"/>
                <a:gd name="T2" fmla="*/ 0 w 88"/>
                <a:gd name="T3" fmla="*/ 0 h 48"/>
                <a:gd name="T4" fmla="*/ 0 w 88"/>
                <a:gd name="T5" fmla="*/ 0 h 48"/>
                <a:gd name="T6" fmla="*/ 0 w 88"/>
                <a:gd name="T7" fmla="*/ 0 h 48"/>
                <a:gd name="T8" fmla="*/ 0 w 88"/>
                <a:gd name="T9" fmla="*/ 0 h 48"/>
                <a:gd name="T10" fmla="*/ 0 w 88"/>
                <a:gd name="T11" fmla="*/ 0 h 48"/>
                <a:gd name="T12" fmla="*/ 0 w 88"/>
                <a:gd name="T13" fmla="*/ 0 h 48"/>
                <a:gd name="T14" fmla="*/ 0 60000 65536"/>
                <a:gd name="T15" fmla="*/ 0 60000 65536"/>
                <a:gd name="T16" fmla="*/ 0 60000 65536"/>
                <a:gd name="T17" fmla="*/ 0 60000 65536"/>
                <a:gd name="T18" fmla="*/ 0 60000 65536"/>
                <a:gd name="T19" fmla="*/ 0 60000 65536"/>
                <a:gd name="T20" fmla="*/ 0 60000 65536"/>
                <a:gd name="T21" fmla="*/ 0 w 88"/>
                <a:gd name="T22" fmla="*/ 0 h 48"/>
                <a:gd name="T23" fmla="*/ 88 w 8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8">
                  <a:moveTo>
                    <a:pt x="0" y="9"/>
                  </a:moveTo>
                  <a:lnTo>
                    <a:pt x="84" y="0"/>
                  </a:lnTo>
                  <a:lnTo>
                    <a:pt x="88" y="38"/>
                  </a:lnTo>
                  <a:lnTo>
                    <a:pt x="4"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021" name="Freeform 227"/>
            <p:cNvSpPr>
              <a:spLocks/>
            </p:cNvSpPr>
            <p:nvPr/>
          </p:nvSpPr>
          <p:spPr bwMode="black">
            <a:xfrm>
              <a:off x="3805" y="1881"/>
              <a:ext cx="29" cy="16"/>
            </a:xfrm>
            <a:custGeom>
              <a:avLst/>
              <a:gdLst>
                <a:gd name="T0" fmla="*/ 0 w 87"/>
                <a:gd name="T1" fmla="*/ 0 h 49"/>
                <a:gd name="T2" fmla="*/ 0 w 87"/>
                <a:gd name="T3" fmla="*/ 0 h 49"/>
                <a:gd name="T4" fmla="*/ 0 w 87"/>
                <a:gd name="T5" fmla="*/ 0 h 49"/>
                <a:gd name="T6" fmla="*/ 0 w 87"/>
                <a:gd name="T7" fmla="*/ 0 h 49"/>
                <a:gd name="T8" fmla="*/ 0 w 87"/>
                <a:gd name="T9" fmla="*/ 0 h 49"/>
                <a:gd name="T10" fmla="*/ 0 60000 65536"/>
                <a:gd name="T11" fmla="*/ 0 60000 65536"/>
                <a:gd name="T12" fmla="*/ 0 60000 65536"/>
                <a:gd name="T13" fmla="*/ 0 60000 65536"/>
                <a:gd name="T14" fmla="*/ 0 60000 65536"/>
                <a:gd name="T15" fmla="*/ 0 w 87"/>
                <a:gd name="T16" fmla="*/ 0 h 49"/>
                <a:gd name="T17" fmla="*/ 87 w 87"/>
                <a:gd name="T18" fmla="*/ 49 h 49"/>
              </a:gdLst>
              <a:ahLst/>
              <a:cxnLst>
                <a:cxn ang="T10">
                  <a:pos x="T0" y="T1"/>
                </a:cxn>
                <a:cxn ang="T11">
                  <a:pos x="T2" y="T3"/>
                </a:cxn>
                <a:cxn ang="T12">
                  <a:pos x="T4" y="T5"/>
                </a:cxn>
                <a:cxn ang="T13">
                  <a:pos x="T6" y="T7"/>
                </a:cxn>
                <a:cxn ang="T14">
                  <a:pos x="T8" y="T9"/>
                </a:cxn>
              </a:cxnLst>
              <a:rect l="T15" t="T16" r="T17" b="T18"/>
              <a:pathLst>
                <a:path w="87" h="49">
                  <a:moveTo>
                    <a:pt x="0" y="11"/>
                  </a:moveTo>
                  <a:lnTo>
                    <a:pt x="83" y="0"/>
                  </a:lnTo>
                  <a:lnTo>
                    <a:pt x="87" y="38"/>
                  </a:lnTo>
                  <a:lnTo>
                    <a:pt x="4" y="49"/>
                  </a:lnTo>
                  <a:lnTo>
                    <a:pt x="0" y="11"/>
                  </a:lnTo>
                  <a:close/>
                </a:path>
              </a:pathLst>
            </a:custGeom>
            <a:solidFill>
              <a:schemeClr val="folHlink"/>
            </a:solidFill>
            <a:ln w="9525">
              <a:solidFill>
                <a:schemeClr val="tx1"/>
              </a:solidFill>
              <a:round/>
              <a:headEnd/>
              <a:tailEnd/>
            </a:ln>
          </p:spPr>
          <p:txBody>
            <a:bodyPr/>
            <a:lstStyle/>
            <a:p>
              <a:endParaRPr lang="en-US"/>
            </a:p>
          </p:txBody>
        </p:sp>
        <p:sp>
          <p:nvSpPr>
            <p:cNvPr id="85022" name="Freeform 228"/>
            <p:cNvSpPr>
              <a:spLocks/>
            </p:cNvSpPr>
            <p:nvPr/>
          </p:nvSpPr>
          <p:spPr bwMode="black">
            <a:xfrm>
              <a:off x="3602" y="1858"/>
              <a:ext cx="32" cy="14"/>
            </a:xfrm>
            <a:custGeom>
              <a:avLst/>
              <a:gdLst>
                <a:gd name="T0" fmla="*/ 0 w 94"/>
                <a:gd name="T1" fmla="*/ 0 h 43"/>
                <a:gd name="T2" fmla="*/ 0 w 94"/>
                <a:gd name="T3" fmla="*/ 0 h 43"/>
                <a:gd name="T4" fmla="*/ 0 w 94"/>
                <a:gd name="T5" fmla="*/ 0 h 43"/>
                <a:gd name="T6" fmla="*/ 0 w 94"/>
                <a:gd name="T7" fmla="*/ 0 h 43"/>
                <a:gd name="T8" fmla="*/ 0 w 94"/>
                <a:gd name="T9" fmla="*/ 0 h 43"/>
                <a:gd name="T10" fmla="*/ 0 w 94"/>
                <a:gd name="T11" fmla="*/ 0 h 43"/>
                <a:gd name="T12" fmla="*/ 0 w 94"/>
                <a:gd name="T13" fmla="*/ 0 h 43"/>
                <a:gd name="T14" fmla="*/ 0 60000 65536"/>
                <a:gd name="T15" fmla="*/ 0 60000 65536"/>
                <a:gd name="T16" fmla="*/ 0 60000 65536"/>
                <a:gd name="T17" fmla="*/ 0 60000 65536"/>
                <a:gd name="T18" fmla="*/ 0 60000 65536"/>
                <a:gd name="T19" fmla="*/ 0 60000 65536"/>
                <a:gd name="T20" fmla="*/ 0 60000 65536"/>
                <a:gd name="T21" fmla="*/ 0 w 94"/>
                <a:gd name="T22" fmla="*/ 0 h 43"/>
                <a:gd name="T23" fmla="*/ 94 w 94"/>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43">
                  <a:moveTo>
                    <a:pt x="0" y="5"/>
                  </a:moveTo>
                  <a:lnTo>
                    <a:pt x="91" y="0"/>
                  </a:lnTo>
                  <a:lnTo>
                    <a:pt x="94" y="39"/>
                  </a:lnTo>
                  <a:lnTo>
                    <a:pt x="2" y="43"/>
                  </a:lnTo>
                  <a:lnTo>
                    <a:pt x="0" y="5"/>
                  </a:lnTo>
                  <a:close/>
                </a:path>
              </a:pathLst>
            </a:custGeom>
            <a:solidFill>
              <a:schemeClr val="folHlink"/>
            </a:solidFill>
            <a:ln w="9525">
              <a:solidFill>
                <a:schemeClr val="tx1"/>
              </a:solidFill>
              <a:round/>
              <a:headEnd/>
              <a:tailEnd/>
            </a:ln>
          </p:spPr>
          <p:txBody>
            <a:bodyPr/>
            <a:lstStyle/>
            <a:p>
              <a:endParaRPr lang="en-US"/>
            </a:p>
          </p:txBody>
        </p:sp>
        <p:sp>
          <p:nvSpPr>
            <p:cNvPr id="85023" name="Freeform 229"/>
            <p:cNvSpPr>
              <a:spLocks/>
            </p:cNvSpPr>
            <p:nvPr/>
          </p:nvSpPr>
          <p:spPr bwMode="black">
            <a:xfrm>
              <a:off x="3633" y="1855"/>
              <a:ext cx="31" cy="16"/>
            </a:xfrm>
            <a:custGeom>
              <a:avLst/>
              <a:gdLst>
                <a:gd name="T0" fmla="*/ 0 w 94"/>
                <a:gd name="T1" fmla="*/ 0 h 46"/>
                <a:gd name="T2" fmla="*/ 0 w 94"/>
                <a:gd name="T3" fmla="*/ 0 h 46"/>
                <a:gd name="T4" fmla="*/ 0 w 94"/>
                <a:gd name="T5" fmla="*/ 0 h 46"/>
                <a:gd name="T6" fmla="*/ 0 w 94"/>
                <a:gd name="T7" fmla="*/ 0 h 46"/>
                <a:gd name="T8" fmla="*/ 0 w 94"/>
                <a:gd name="T9" fmla="*/ 0 h 46"/>
                <a:gd name="T10" fmla="*/ 0 60000 65536"/>
                <a:gd name="T11" fmla="*/ 0 60000 65536"/>
                <a:gd name="T12" fmla="*/ 0 60000 65536"/>
                <a:gd name="T13" fmla="*/ 0 60000 65536"/>
                <a:gd name="T14" fmla="*/ 0 60000 65536"/>
                <a:gd name="T15" fmla="*/ 0 w 94"/>
                <a:gd name="T16" fmla="*/ 0 h 46"/>
                <a:gd name="T17" fmla="*/ 94 w 94"/>
                <a:gd name="T18" fmla="*/ 46 h 46"/>
              </a:gdLst>
              <a:ahLst/>
              <a:cxnLst>
                <a:cxn ang="T10">
                  <a:pos x="T0" y="T1"/>
                </a:cxn>
                <a:cxn ang="T11">
                  <a:pos x="T2" y="T3"/>
                </a:cxn>
                <a:cxn ang="T12">
                  <a:pos x="T4" y="T5"/>
                </a:cxn>
                <a:cxn ang="T13">
                  <a:pos x="T6" y="T7"/>
                </a:cxn>
                <a:cxn ang="T14">
                  <a:pos x="T8" y="T9"/>
                </a:cxn>
              </a:cxnLst>
              <a:rect l="T15" t="T16" r="T17" b="T18"/>
              <a:pathLst>
                <a:path w="94" h="46">
                  <a:moveTo>
                    <a:pt x="0" y="7"/>
                  </a:moveTo>
                  <a:lnTo>
                    <a:pt x="92" y="0"/>
                  </a:lnTo>
                  <a:lnTo>
                    <a:pt x="94" y="38"/>
                  </a:lnTo>
                  <a:lnTo>
                    <a:pt x="3"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24" name="Freeform 230"/>
            <p:cNvSpPr>
              <a:spLocks/>
            </p:cNvSpPr>
            <p:nvPr/>
          </p:nvSpPr>
          <p:spPr bwMode="black">
            <a:xfrm>
              <a:off x="3663" y="1853"/>
              <a:ext cx="29" cy="15"/>
            </a:xfrm>
            <a:custGeom>
              <a:avLst/>
              <a:gdLst>
                <a:gd name="T0" fmla="*/ 0 w 85"/>
                <a:gd name="T1" fmla="*/ 0 h 45"/>
                <a:gd name="T2" fmla="*/ 0 w 85"/>
                <a:gd name="T3" fmla="*/ 0 h 45"/>
                <a:gd name="T4" fmla="*/ 0 w 85"/>
                <a:gd name="T5" fmla="*/ 0 h 45"/>
                <a:gd name="T6" fmla="*/ 0 w 85"/>
                <a:gd name="T7" fmla="*/ 0 h 45"/>
                <a:gd name="T8" fmla="*/ 0 w 85"/>
                <a:gd name="T9" fmla="*/ 0 h 45"/>
                <a:gd name="T10" fmla="*/ 0 w 85"/>
                <a:gd name="T11" fmla="*/ 0 h 45"/>
                <a:gd name="T12" fmla="*/ 0 w 85"/>
                <a:gd name="T13" fmla="*/ 0 h 45"/>
                <a:gd name="T14" fmla="*/ 0 60000 65536"/>
                <a:gd name="T15" fmla="*/ 0 60000 65536"/>
                <a:gd name="T16" fmla="*/ 0 60000 65536"/>
                <a:gd name="T17" fmla="*/ 0 60000 65536"/>
                <a:gd name="T18" fmla="*/ 0 60000 65536"/>
                <a:gd name="T19" fmla="*/ 0 60000 65536"/>
                <a:gd name="T20" fmla="*/ 0 60000 65536"/>
                <a:gd name="T21" fmla="*/ 0 w 85"/>
                <a:gd name="T22" fmla="*/ 0 h 45"/>
                <a:gd name="T23" fmla="*/ 85 w 85"/>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45">
                  <a:moveTo>
                    <a:pt x="0" y="7"/>
                  </a:moveTo>
                  <a:lnTo>
                    <a:pt x="81" y="0"/>
                  </a:lnTo>
                  <a:lnTo>
                    <a:pt x="80" y="0"/>
                  </a:lnTo>
                  <a:lnTo>
                    <a:pt x="85" y="38"/>
                  </a:lnTo>
                  <a:lnTo>
                    <a:pt x="84" y="38"/>
                  </a:lnTo>
                  <a:lnTo>
                    <a:pt x="2" y="45"/>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25" name="Freeform 231"/>
            <p:cNvSpPr>
              <a:spLocks/>
            </p:cNvSpPr>
            <p:nvPr/>
          </p:nvSpPr>
          <p:spPr bwMode="black">
            <a:xfrm>
              <a:off x="3690" y="1850"/>
              <a:ext cx="28" cy="16"/>
            </a:xfrm>
            <a:custGeom>
              <a:avLst/>
              <a:gdLst>
                <a:gd name="T0" fmla="*/ 0 w 85"/>
                <a:gd name="T1" fmla="*/ 0 h 47"/>
                <a:gd name="T2" fmla="*/ 0 w 85"/>
                <a:gd name="T3" fmla="*/ 0 h 47"/>
                <a:gd name="T4" fmla="*/ 0 w 85"/>
                <a:gd name="T5" fmla="*/ 0 h 47"/>
                <a:gd name="T6" fmla="*/ 0 w 85"/>
                <a:gd name="T7" fmla="*/ 0 h 47"/>
                <a:gd name="T8" fmla="*/ 0 w 85"/>
                <a:gd name="T9" fmla="*/ 0 h 47"/>
                <a:gd name="T10" fmla="*/ 0 60000 65536"/>
                <a:gd name="T11" fmla="*/ 0 60000 65536"/>
                <a:gd name="T12" fmla="*/ 0 60000 65536"/>
                <a:gd name="T13" fmla="*/ 0 60000 65536"/>
                <a:gd name="T14" fmla="*/ 0 60000 65536"/>
                <a:gd name="T15" fmla="*/ 0 w 85"/>
                <a:gd name="T16" fmla="*/ 0 h 47"/>
                <a:gd name="T17" fmla="*/ 85 w 85"/>
                <a:gd name="T18" fmla="*/ 47 h 47"/>
              </a:gdLst>
              <a:ahLst/>
              <a:cxnLst>
                <a:cxn ang="T10">
                  <a:pos x="T0" y="T1"/>
                </a:cxn>
                <a:cxn ang="T11">
                  <a:pos x="T2" y="T3"/>
                </a:cxn>
                <a:cxn ang="T12">
                  <a:pos x="T4" y="T5"/>
                </a:cxn>
                <a:cxn ang="T13">
                  <a:pos x="T6" y="T7"/>
                </a:cxn>
                <a:cxn ang="T14">
                  <a:pos x="T8" y="T9"/>
                </a:cxn>
              </a:cxnLst>
              <a:rect l="T15" t="T16" r="T17" b="T18"/>
              <a:pathLst>
                <a:path w="85" h="47">
                  <a:moveTo>
                    <a:pt x="0" y="9"/>
                  </a:moveTo>
                  <a:lnTo>
                    <a:pt x="81" y="0"/>
                  </a:lnTo>
                  <a:lnTo>
                    <a:pt x="85" y="39"/>
                  </a:lnTo>
                  <a:lnTo>
                    <a:pt x="5" y="47"/>
                  </a:lnTo>
                  <a:lnTo>
                    <a:pt x="0" y="9"/>
                  </a:lnTo>
                  <a:close/>
                </a:path>
              </a:pathLst>
            </a:custGeom>
            <a:solidFill>
              <a:schemeClr val="folHlink"/>
            </a:solidFill>
            <a:ln w="9525">
              <a:solidFill>
                <a:schemeClr val="tx1"/>
              </a:solidFill>
              <a:round/>
              <a:headEnd/>
              <a:tailEnd/>
            </a:ln>
          </p:spPr>
          <p:txBody>
            <a:bodyPr/>
            <a:lstStyle/>
            <a:p>
              <a:endParaRPr lang="en-US"/>
            </a:p>
          </p:txBody>
        </p:sp>
        <p:sp>
          <p:nvSpPr>
            <p:cNvPr id="85026" name="Freeform 232"/>
            <p:cNvSpPr>
              <a:spLocks/>
            </p:cNvSpPr>
            <p:nvPr/>
          </p:nvSpPr>
          <p:spPr bwMode="black">
            <a:xfrm>
              <a:off x="3717" y="1846"/>
              <a:ext cx="29" cy="17"/>
            </a:xfrm>
            <a:custGeom>
              <a:avLst/>
              <a:gdLst>
                <a:gd name="T0" fmla="*/ 0 w 87"/>
                <a:gd name="T1" fmla="*/ 0 h 50"/>
                <a:gd name="T2" fmla="*/ 0 w 87"/>
                <a:gd name="T3" fmla="*/ 0 h 50"/>
                <a:gd name="T4" fmla="*/ 0 w 87"/>
                <a:gd name="T5" fmla="*/ 0 h 50"/>
                <a:gd name="T6" fmla="*/ 0 w 87"/>
                <a:gd name="T7" fmla="*/ 0 h 50"/>
                <a:gd name="T8" fmla="*/ 0 w 87"/>
                <a:gd name="T9" fmla="*/ 0 h 50"/>
                <a:gd name="T10" fmla="*/ 0 w 87"/>
                <a:gd name="T11" fmla="*/ 0 h 50"/>
                <a:gd name="T12" fmla="*/ 0 w 87"/>
                <a:gd name="T13" fmla="*/ 0 h 50"/>
                <a:gd name="T14" fmla="*/ 0 60000 65536"/>
                <a:gd name="T15" fmla="*/ 0 60000 65536"/>
                <a:gd name="T16" fmla="*/ 0 60000 65536"/>
                <a:gd name="T17" fmla="*/ 0 60000 65536"/>
                <a:gd name="T18" fmla="*/ 0 60000 65536"/>
                <a:gd name="T19" fmla="*/ 0 60000 65536"/>
                <a:gd name="T20" fmla="*/ 0 60000 65536"/>
                <a:gd name="T21" fmla="*/ 0 w 87"/>
                <a:gd name="T22" fmla="*/ 0 h 50"/>
                <a:gd name="T23" fmla="*/ 87 w 87"/>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0">
                  <a:moveTo>
                    <a:pt x="0" y="11"/>
                  </a:moveTo>
                  <a:lnTo>
                    <a:pt x="83" y="0"/>
                  </a:lnTo>
                  <a:lnTo>
                    <a:pt x="87" y="39"/>
                  </a:lnTo>
                  <a:lnTo>
                    <a:pt x="4" y="50"/>
                  </a:lnTo>
                  <a:lnTo>
                    <a:pt x="0" y="11"/>
                  </a:lnTo>
                  <a:close/>
                </a:path>
              </a:pathLst>
            </a:custGeom>
            <a:solidFill>
              <a:schemeClr val="folHlink"/>
            </a:solidFill>
            <a:ln w="9525">
              <a:solidFill>
                <a:schemeClr val="tx1"/>
              </a:solidFill>
              <a:round/>
              <a:headEnd/>
              <a:tailEnd/>
            </a:ln>
          </p:spPr>
          <p:txBody>
            <a:bodyPr/>
            <a:lstStyle/>
            <a:p>
              <a:endParaRPr lang="en-US"/>
            </a:p>
          </p:txBody>
        </p:sp>
        <p:sp>
          <p:nvSpPr>
            <p:cNvPr id="85027" name="Freeform 233"/>
            <p:cNvSpPr>
              <a:spLocks/>
            </p:cNvSpPr>
            <p:nvPr/>
          </p:nvSpPr>
          <p:spPr bwMode="black">
            <a:xfrm>
              <a:off x="3745" y="1843"/>
              <a:ext cx="29" cy="16"/>
            </a:xfrm>
            <a:custGeom>
              <a:avLst/>
              <a:gdLst>
                <a:gd name="T0" fmla="*/ 0 w 88"/>
                <a:gd name="T1" fmla="*/ 0 h 49"/>
                <a:gd name="T2" fmla="*/ 0 w 88"/>
                <a:gd name="T3" fmla="*/ 0 h 49"/>
                <a:gd name="T4" fmla="*/ 0 w 88"/>
                <a:gd name="T5" fmla="*/ 0 h 49"/>
                <a:gd name="T6" fmla="*/ 0 w 88"/>
                <a:gd name="T7" fmla="*/ 0 h 49"/>
                <a:gd name="T8" fmla="*/ 0 w 88"/>
                <a:gd name="T9" fmla="*/ 0 h 49"/>
                <a:gd name="T10" fmla="*/ 0 60000 65536"/>
                <a:gd name="T11" fmla="*/ 0 60000 65536"/>
                <a:gd name="T12" fmla="*/ 0 60000 65536"/>
                <a:gd name="T13" fmla="*/ 0 60000 65536"/>
                <a:gd name="T14" fmla="*/ 0 60000 65536"/>
                <a:gd name="T15" fmla="*/ 0 w 88"/>
                <a:gd name="T16" fmla="*/ 0 h 49"/>
                <a:gd name="T17" fmla="*/ 88 w 88"/>
                <a:gd name="T18" fmla="*/ 49 h 49"/>
              </a:gdLst>
              <a:ahLst/>
              <a:cxnLst>
                <a:cxn ang="T10">
                  <a:pos x="T0" y="T1"/>
                </a:cxn>
                <a:cxn ang="T11">
                  <a:pos x="T2" y="T3"/>
                </a:cxn>
                <a:cxn ang="T12">
                  <a:pos x="T4" y="T5"/>
                </a:cxn>
                <a:cxn ang="T13">
                  <a:pos x="T6" y="T7"/>
                </a:cxn>
                <a:cxn ang="T14">
                  <a:pos x="T8" y="T9"/>
                </a:cxn>
              </a:cxnLst>
              <a:rect l="T15" t="T16" r="T17" b="T18"/>
              <a:pathLst>
                <a:path w="88" h="49">
                  <a:moveTo>
                    <a:pt x="0" y="10"/>
                  </a:moveTo>
                  <a:lnTo>
                    <a:pt x="84" y="0"/>
                  </a:lnTo>
                  <a:lnTo>
                    <a:pt x="88" y="38"/>
                  </a:lnTo>
                  <a:lnTo>
                    <a:pt x="4" y="49"/>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28" name="Freeform 234"/>
            <p:cNvSpPr>
              <a:spLocks/>
            </p:cNvSpPr>
            <p:nvPr/>
          </p:nvSpPr>
          <p:spPr bwMode="black">
            <a:xfrm>
              <a:off x="3773" y="1840"/>
              <a:ext cx="22" cy="16"/>
            </a:xfrm>
            <a:custGeom>
              <a:avLst/>
              <a:gdLst>
                <a:gd name="T0" fmla="*/ 0 w 68"/>
                <a:gd name="T1" fmla="*/ 0 h 48"/>
                <a:gd name="T2" fmla="*/ 0 w 68"/>
                <a:gd name="T3" fmla="*/ 0 h 48"/>
                <a:gd name="T4" fmla="*/ 0 w 68"/>
                <a:gd name="T5" fmla="*/ 0 h 48"/>
                <a:gd name="T6" fmla="*/ 0 w 68"/>
                <a:gd name="T7" fmla="*/ 0 h 48"/>
                <a:gd name="T8" fmla="*/ 0 w 68"/>
                <a:gd name="T9" fmla="*/ 0 h 48"/>
                <a:gd name="T10" fmla="*/ 0 w 68"/>
                <a:gd name="T11" fmla="*/ 0 h 48"/>
                <a:gd name="T12" fmla="*/ 0 w 68"/>
                <a:gd name="T13" fmla="*/ 0 h 48"/>
                <a:gd name="T14" fmla="*/ 0 60000 65536"/>
                <a:gd name="T15" fmla="*/ 0 60000 65536"/>
                <a:gd name="T16" fmla="*/ 0 60000 65536"/>
                <a:gd name="T17" fmla="*/ 0 60000 65536"/>
                <a:gd name="T18" fmla="*/ 0 60000 65536"/>
                <a:gd name="T19" fmla="*/ 0 60000 65536"/>
                <a:gd name="T20" fmla="*/ 0 60000 65536"/>
                <a:gd name="T21" fmla="*/ 0 w 68"/>
                <a:gd name="T22" fmla="*/ 0 h 48"/>
                <a:gd name="T23" fmla="*/ 68 w 6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48">
                  <a:moveTo>
                    <a:pt x="0" y="10"/>
                  </a:moveTo>
                  <a:lnTo>
                    <a:pt x="62" y="0"/>
                  </a:lnTo>
                  <a:lnTo>
                    <a:pt x="61" y="0"/>
                  </a:lnTo>
                  <a:lnTo>
                    <a:pt x="68" y="39"/>
                  </a:lnTo>
                  <a:lnTo>
                    <a:pt x="67" y="39"/>
                  </a:lnTo>
                  <a:lnTo>
                    <a:pt x="4"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29" name="Freeform 235"/>
            <p:cNvSpPr>
              <a:spLocks/>
            </p:cNvSpPr>
            <p:nvPr/>
          </p:nvSpPr>
          <p:spPr bwMode="black">
            <a:xfrm>
              <a:off x="3793" y="1836"/>
              <a:ext cx="23" cy="17"/>
            </a:xfrm>
            <a:custGeom>
              <a:avLst/>
              <a:gdLst>
                <a:gd name="T0" fmla="*/ 0 w 70"/>
                <a:gd name="T1" fmla="*/ 0 h 51"/>
                <a:gd name="T2" fmla="*/ 0 w 70"/>
                <a:gd name="T3" fmla="*/ 0 h 51"/>
                <a:gd name="T4" fmla="*/ 0 w 70"/>
                <a:gd name="T5" fmla="*/ 0 h 51"/>
                <a:gd name="T6" fmla="*/ 0 w 70"/>
                <a:gd name="T7" fmla="*/ 0 h 51"/>
                <a:gd name="T8" fmla="*/ 0 w 70"/>
                <a:gd name="T9" fmla="*/ 0 h 51"/>
                <a:gd name="T10" fmla="*/ 0 w 70"/>
                <a:gd name="T11" fmla="*/ 0 h 51"/>
                <a:gd name="T12" fmla="*/ 0 w 70"/>
                <a:gd name="T13" fmla="*/ 0 h 51"/>
                <a:gd name="T14" fmla="*/ 0 60000 65536"/>
                <a:gd name="T15" fmla="*/ 0 60000 65536"/>
                <a:gd name="T16" fmla="*/ 0 60000 65536"/>
                <a:gd name="T17" fmla="*/ 0 60000 65536"/>
                <a:gd name="T18" fmla="*/ 0 60000 65536"/>
                <a:gd name="T19" fmla="*/ 0 60000 65536"/>
                <a:gd name="T20" fmla="*/ 0 60000 65536"/>
                <a:gd name="T21" fmla="*/ 0 w 70"/>
                <a:gd name="T22" fmla="*/ 0 h 51"/>
                <a:gd name="T23" fmla="*/ 70 w 7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1">
                  <a:moveTo>
                    <a:pt x="0" y="12"/>
                  </a:moveTo>
                  <a:lnTo>
                    <a:pt x="62" y="0"/>
                  </a:lnTo>
                  <a:lnTo>
                    <a:pt x="70" y="38"/>
                  </a:lnTo>
                  <a:lnTo>
                    <a:pt x="7" y="51"/>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030" name="Freeform 236"/>
            <p:cNvSpPr>
              <a:spLocks/>
            </p:cNvSpPr>
            <p:nvPr/>
          </p:nvSpPr>
          <p:spPr bwMode="black">
            <a:xfrm>
              <a:off x="3814" y="1831"/>
              <a:ext cx="23" cy="17"/>
            </a:xfrm>
            <a:custGeom>
              <a:avLst/>
              <a:gdLst>
                <a:gd name="T0" fmla="*/ 0 w 70"/>
                <a:gd name="T1" fmla="*/ 0 h 51"/>
                <a:gd name="T2" fmla="*/ 0 w 70"/>
                <a:gd name="T3" fmla="*/ 0 h 51"/>
                <a:gd name="T4" fmla="*/ 0 w 70"/>
                <a:gd name="T5" fmla="*/ 0 h 51"/>
                <a:gd name="T6" fmla="*/ 0 w 70"/>
                <a:gd name="T7" fmla="*/ 0 h 51"/>
                <a:gd name="T8" fmla="*/ 0 w 70"/>
                <a:gd name="T9" fmla="*/ 0 h 51"/>
                <a:gd name="T10" fmla="*/ 0 60000 65536"/>
                <a:gd name="T11" fmla="*/ 0 60000 65536"/>
                <a:gd name="T12" fmla="*/ 0 60000 65536"/>
                <a:gd name="T13" fmla="*/ 0 60000 65536"/>
                <a:gd name="T14" fmla="*/ 0 60000 65536"/>
                <a:gd name="T15" fmla="*/ 0 w 70"/>
                <a:gd name="T16" fmla="*/ 0 h 51"/>
                <a:gd name="T17" fmla="*/ 70 w 70"/>
                <a:gd name="T18" fmla="*/ 51 h 51"/>
              </a:gdLst>
              <a:ahLst/>
              <a:cxnLst>
                <a:cxn ang="T10">
                  <a:pos x="T0" y="T1"/>
                </a:cxn>
                <a:cxn ang="T11">
                  <a:pos x="T2" y="T3"/>
                </a:cxn>
                <a:cxn ang="T12">
                  <a:pos x="T4" y="T5"/>
                </a:cxn>
                <a:cxn ang="T13">
                  <a:pos x="T6" y="T7"/>
                </a:cxn>
                <a:cxn ang="T14">
                  <a:pos x="T8" y="T9"/>
                </a:cxn>
              </a:cxnLst>
              <a:rect l="T15" t="T16" r="T17" b="T18"/>
              <a:pathLst>
                <a:path w="70" h="51">
                  <a:moveTo>
                    <a:pt x="0" y="13"/>
                  </a:moveTo>
                  <a:lnTo>
                    <a:pt x="63" y="0"/>
                  </a:lnTo>
                  <a:lnTo>
                    <a:pt x="70" y="38"/>
                  </a:lnTo>
                  <a:lnTo>
                    <a:pt x="8" y="51"/>
                  </a:lnTo>
                  <a:lnTo>
                    <a:pt x="0" y="13"/>
                  </a:lnTo>
                  <a:close/>
                </a:path>
              </a:pathLst>
            </a:custGeom>
            <a:solidFill>
              <a:schemeClr val="folHlink"/>
            </a:solidFill>
            <a:ln w="9525">
              <a:solidFill>
                <a:schemeClr val="tx1"/>
              </a:solidFill>
              <a:round/>
              <a:headEnd/>
              <a:tailEnd/>
            </a:ln>
          </p:spPr>
          <p:txBody>
            <a:bodyPr/>
            <a:lstStyle/>
            <a:p>
              <a:endParaRPr lang="en-US"/>
            </a:p>
          </p:txBody>
        </p:sp>
        <p:sp>
          <p:nvSpPr>
            <p:cNvPr id="85031" name="Freeform 237"/>
            <p:cNvSpPr>
              <a:spLocks/>
            </p:cNvSpPr>
            <p:nvPr/>
          </p:nvSpPr>
          <p:spPr bwMode="black">
            <a:xfrm>
              <a:off x="3662" y="2540"/>
              <a:ext cx="32" cy="14"/>
            </a:xfrm>
            <a:custGeom>
              <a:avLst/>
              <a:gdLst>
                <a:gd name="T0" fmla="*/ 0 w 95"/>
                <a:gd name="T1" fmla="*/ 0 h 42"/>
                <a:gd name="T2" fmla="*/ 0 w 95"/>
                <a:gd name="T3" fmla="*/ 0 h 42"/>
                <a:gd name="T4" fmla="*/ 0 w 95"/>
                <a:gd name="T5" fmla="*/ 0 h 42"/>
                <a:gd name="T6" fmla="*/ 0 w 95"/>
                <a:gd name="T7" fmla="*/ 0 h 42"/>
                <a:gd name="T8" fmla="*/ 0 w 95"/>
                <a:gd name="T9" fmla="*/ 0 h 42"/>
                <a:gd name="T10" fmla="*/ 0 w 95"/>
                <a:gd name="T11" fmla="*/ 0 h 42"/>
                <a:gd name="T12" fmla="*/ 0 w 95"/>
                <a:gd name="T13" fmla="*/ 0 h 42"/>
                <a:gd name="T14" fmla="*/ 0 60000 65536"/>
                <a:gd name="T15" fmla="*/ 0 60000 65536"/>
                <a:gd name="T16" fmla="*/ 0 60000 65536"/>
                <a:gd name="T17" fmla="*/ 0 60000 65536"/>
                <a:gd name="T18" fmla="*/ 0 60000 65536"/>
                <a:gd name="T19" fmla="*/ 0 60000 65536"/>
                <a:gd name="T20" fmla="*/ 0 60000 65536"/>
                <a:gd name="T21" fmla="*/ 0 w 95"/>
                <a:gd name="T22" fmla="*/ 0 h 42"/>
                <a:gd name="T23" fmla="*/ 95 w 95"/>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42">
                  <a:moveTo>
                    <a:pt x="0" y="4"/>
                  </a:moveTo>
                  <a:lnTo>
                    <a:pt x="93" y="0"/>
                  </a:lnTo>
                  <a:lnTo>
                    <a:pt x="95" y="39"/>
                  </a:lnTo>
                  <a:lnTo>
                    <a:pt x="2" y="42"/>
                  </a:lnTo>
                  <a:lnTo>
                    <a:pt x="0" y="4"/>
                  </a:lnTo>
                  <a:close/>
                </a:path>
              </a:pathLst>
            </a:custGeom>
            <a:solidFill>
              <a:schemeClr val="folHlink"/>
            </a:solidFill>
            <a:ln w="9525">
              <a:solidFill>
                <a:schemeClr val="tx1"/>
              </a:solidFill>
              <a:round/>
              <a:headEnd/>
              <a:tailEnd/>
            </a:ln>
          </p:spPr>
          <p:txBody>
            <a:bodyPr/>
            <a:lstStyle/>
            <a:p>
              <a:endParaRPr lang="en-US"/>
            </a:p>
          </p:txBody>
        </p:sp>
        <p:sp>
          <p:nvSpPr>
            <p:cNvPr id="85032" name="Freeform 238"/>
            <p:cNvSpPr>
              <a:spLocks/>
            </p:cNvSpPr>
            <p:nvPr/>
          </p:nvSpPr>
          <p:spPr bwMode="black">
            <a:xfrm>
              <a:off x="3693" y="2538"/>
              <a:ext cx="31" cy="15"/>
            </a:xfrm>
            <a:custGeom>
              <a:avLst/>
              <a:gdLst>
                <a:gd name="T0" fmla="*/ 0 w 93"/>
                <a:gd name="T1" fmla="*/ 0 h 46"/>
                <a:gd name="T2" fmla="*/ 0 w 93"/>
                <a:gd name="T3" fmla="*/ 0 h 46"/>
                <a:gd name="T4" fmla="*/ 0 w 93"/>
                <a:gd name="T5" fmla="*/ 0 h 46"/>
                <a:gd name="T6" fmla="*/ 0 w 93"/>
                <a:gd name="T7" fmla="*/ 0 h 46"/>
                <a:gd name="T8" fmla="*/ 0 w 93"/>
                <a:gd name="T9" fmla="*/ 0 h 46"/>
                <a:gd name="T10" fmla="*/ 0 60000 65536"/>
                <a:gd name="T11" fmla="*/ 0 60000 65536"/>
                <a:gd name="T12" fmla="*/ 0 60000 65536"/>
                <a:gd name="T13" fmla="*/ 0 60000 65536"/>
                <a:gd name="T14" fmla="*/ 0 60000 65536"/>
                <a:gd name="T15" fmla="*/ 0 w 93"/>
                <a:gd name="T16" fmla="*/ 0 h 46"/>
                <a:gd name="T17" fmla="*/ 93 w 93"/>
                <a:gd name="T18" fmla="*/ 46 h 46"/>
              </a:gdLst>
              <a:ahLst/>
              <a:cxnLst>
                <a:cxn ang="T10">
                  <a:pos x="T0" y="T1"/>
                </a:cxn>
                <a:cxn ang="T11">
                  <a:pos x="T2" y="T3"/>
                </a:cxn>
                <a:cxn ang="T12">
                  <a:pos x="T4" y="T5"/>
                </a:cxn>
                <a:cxn ang="T13">
                  <a:pos x="T6" y="T7"/>
                </a:cxn>
                <a:cxn ang="T14">
                  <a:pos x="T8" y="T9"/>
                </a:cxn>
              </a:cxnLst>
              <a:rect l="T15" t="T16" r="T17" b="T18"/>
              <a:pathLst>
                <a:path w="93" h="46">
                  <a:moveTo>
                    <a:pt x="0" y="7"/>
                  </a:moveTo>
                  <a:lnTo>
                    <a:pt x="91" y="0"/>
                  </a:lnTo>
                  <a:lnTo>
                    <a:pt x="93" y="39"/>
                  </a:lnTo>
                  <a:lnTo>
                    <a:pt x="2"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33" name="Freeform 239"/>
            <p:cNvSpPr>
              <a:spLocks/>
            </p:cNvSpPr>
            <p:nvPr/>
          </p:nvSpPr>
          <p:spPr bwMode="black">
            <a:xfrm>
              <a:off x="3723" y="2536"/>
              <a:ext cx="28" cy="15"/>
            </a:xfrm>
            <a:custGeom>
              <a:avLst/>
              <a:gdLst>
                <a:gd name="T0" fmla="*/ 0 w 84"/>
                <a:gd name="T1" fmla="*/ 0 h 46"/>
                <a:gd name="T2" fmla="*/ 0 w 84"/>
                <a:gd name="T3" fmla="*/ 0 h 46"/>
                <a:gd name="T4" fmla="*/ 0 w 84"/>
                <a:gd name="T5" fmla="*/ 0 h 46"/>
                <a:gd name="T6" fmla="*/ 0 w 84"/>
                <a:gd name="T7" fmla="*/ 0 h 46"/>
                <a:gd name="T8" fmla="*/ 0 w 84"/>
                <a:gd name="T9" fmla="*/ 0 h 46"/>
                <a:gd name="T10" fmla="*/ 0 w 84"/>
                <a:gd name="T11" fmla="*/ 0 h 46"/>
                <a:gd name="T12" fmla="*/ 0 w 84"/>
                <a:gd name="T13" fmla="*/ 0 h 46"/>
                <a:gd name="T14" fmla="*/ 0 60000 65536"/>
                <a:gd name="T15" fmla="*/ 0 60000 65536"/>
                <a:gd name="T16" fmla="*/ 0 60000 65536"/>
                <a:gd name="T17" fmla="*/ 0 60000 65536"/>
                <a:gd name="T18" fmla="*/ 0 60000 65536"/>
                <a:gd name="T19" fmla="*/ 0 60000 65536"/>
                <a:gd name="T20" fmla="*/ 0 60000 65536"/>
                <a:gd name="T21" fmla="*/ 0 w 84"/>
                <a:gd name="T22" fmla="*/ 0 h 46"/>
                <a:gd name="T23" fmla="*/ 84 w 84"/>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46">
                  <a:moveTo>
                    <a:pt x="0" y="7"/>
                  </a:moveTo>
                  <a:lnTo>
                    <a:pt x="80" y="0"/>
                  </a:lnTo>
                  <a:lnTo>
                    <a:pt x="79" y="0"/>
                  </a:lnTo>
                  <a:lnTo>
                    <a:pt x="84" y="38"/>
                  </a:lnTo>
                  <a:lnTo>
                    <a:pt x="83" y="38"/>
                  </a:lnTo>
                  <a:lnTo>
                    <a:pt x="2"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34" name="Freeform 240"/>
            <p:cNvSpPr>
              <a:spLocks/>
            </p:cNvSpPr>
            <p:nvPr/>
          </p:nvSpPr>
          <p:spPr bwMode="black">
            <a:xfrm>
              <a:off x="3750" y="2532"/>
              <a:ext cx="28" cy="16"/>
            </a:xfrm>
            <a:custGeom>
              <a:avLst/>
              <a:gdLst>
                <a:gd name="T0" fmla="*/ 0 w 85"/>
                <a:gd name="T1" fmla="*/ 0 h 48"/>
                <a:gd name="T2" fmla="*/ 0 w 85"/>
                <a:gd name="T3" fmla="*/ 0 h 48"/>
                <a:gd name="T4" fmla="*/ 0 w 85"/>
                <a:gd name="T5" fmla="*/ 0 h 48"/>
                <a:gd name="T6" fmla="*/ 0 w 85"/>
                <a:gd name="T7" fmla="*/ 0 h 48"/>
                <a:gd name="T8" fmla="*/ 0 w 85"/>
                <a:gd name="T9" fmla="*/ 0 h 48"/>
                <a:gd name="T10" fmla="*/ 0 60000 65536"/>
                <a:gd name="T11" fmla="*/ 0 60000 65536"/>
                <a:gd name="T12" fmla="*/ 0 60000 65536"/>
                <a:gd name="T13" fmla="*/ 0 60000 65536"/>
                <a:gd name="T14" fmla="*/ 0 60000 65536"/>
                <a:gd name="T15" fmla="*/ 0 w 85"/>
                <a:gd name="T16" fmla="*/ 0 h 48"/>
                <a:gd name="T17" fmla="*/ 85 w 85"/>
                <a:gd name="T18" fmla="*/ 48 h 48"/>
              </a:gdLst>
              <a:ahLst/>
              <a:cxnLst>
                <a:cxn ang="T10">
                  <a:pos x="T0" y="T1"/>
                </a:cxn>
                <a:cxn ang="T11">
                  <a:pos x="T2" y="T3"/>
                </a:cxn>
                <a:cxn ang="T12">
                  <a:pos x="T4" y="T5"/>
                </a:cxn>
                <a:cxn ang="T13">
                  <a:pos x="T6" y="T7"/>
                </a:cxn>
                <a:cxn ang="T14">
                  <a:pos x="T8" y="T9"/>
                </a:cxn>
              </a:cxnLst>
              <a:rect l="T15" t="T16" r="T17" b="T18"/>
              <a:pathLst>
                <a:path w="85" h="48">
                  <a:moveTo>
                    <a:pt x="0" y="10"/>
                  </a:moveTo>
                  <a:lnTo>
                    <a:pt x="81" y="0"/>
                  </a:lnTo>
                  <a:lnTo>
                    <a:pt x="85" y="39"/>
                  </a:lnTo>
                  <a:lnTo>
                    <a:pt x="5"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35" name="Freeform 241"/>
            <p:cNvSpPr>
              <a:spLocks/>
            </p:cNvSpPr>
            <p:nvPr/>
          </p:nvSpPr>
          <p:spPr bwMode="black">
            <a:xfrm>
              <a:off x="3777" y="2529"/>
              <a:ext cx="29" cy="16"/>
            </a:xfrm>
            <a:custGeom>
              <a:avLst/>
              <a:gdLst>
                <a:gd name="T0" fmla="*/ 0 w 88"/>
                <a:gd name="T1" fmla="*/ 0 h 48"/>
                <a:gd name="T2" fmla="*/ 0 w 88"/>
                <a:gd name="T3" fmla="*/ 0 h 48"/>
                <a:gd name="T4" fmla="*/ 0 w 88"/>
                <a:gd name="T5" fmla="*/ 0 h 48"/>
                <a:gd name="T6" fmla="*/ 0 w 88"/>
                <a:gd name="T7" fmla="*/ 0 h 48"/>
                <a:gd name="T8" fmla="*/ 0 w 88"/>
                <a:gd name="T9" fmla="*/ 0 h 48"/>
                <a:gd name="T10" fmla="*/ 0 w 88"/>
                <a:gd name="T11" fmla="*/ 0 h 48"/>
                <a:gd name="T12" fmla="*/ 0 w 88"/>
                <a:gd name="T13" fmla="*/ 0 h 48"/>
                <a:gd name="T14" fmla="*/ 0 60000 65536"/>
                <a:gd name="T15" fmla="*/ 0 60000 65536"/>
                <a:gd name="T16" fmla="*/ 0 60000 65536"/>
                <a:gd name="T17" fmla="*/ 0 60000 65536"/>
                <a:gd name="T18" fmla="*/ 0 60000 65536"/>
                <a:gd name="T19" fmla="*/ 0 60000 65536"/>
                <a:gd name="T20" fmla="*/ 0 60000 65536"/>
                <a:gd name="T21" fmla="*/ 0 w 88"/>
                <a:gd name="T22" fmla="*/ 0 h 48"/>
                <a:gd name="T23" fmla="*/ 88 w 8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8">
                  <a:moveTo>
                    <a:pt x="0" y="9"/>
                  </a:moveTo>
                  <a:lnTo>
                    <a:pt x="84" y="0"/>
                  </a:lnTo>
                  <a:lnTo>
                    <a:pt x="88" y="38"/>
                  </a:lnTo>
                  <a:lnTo>
                    <a:pt x="4" y="48"/>
                  </a:lnTo>
                  <a:lnTo>
                    <a:pt x="0" y="9"/>
                  </a:lnTo>
                  <a:close/>
                </a:path>
              </a:pathLst>
            </a:custGeom>
            <a:solidFill>
              <a:schemeClr val="folHlink"/>
            </a:solidFill>
            <a:ln w="9525">
              <a:solidFill>
                <a:schemeClr val="tx1"/>
              </a:solidFill>
              <a:round/>
              <a:headEnd/>
              <a:tailEnd/>
            </a:ln>
          </p:spPr>
          <p:txBody>
            <a:bodyPr/>
            <a:lstStyle/>
            <a:p>
              <a:endParaRPr lang="en-US"/>
            </a:p>
          </p:txBody>
        </p:sp>
        <p:sp>
          <p:nvSpPr>
            <p:cNvPr id="85036" name="Freeform 242"/>
            <p:cNvSpPr>
              <a:spLocks/>
            </p:cNvSpPr>
            <p:nvPr/>
          </p:nvSpPr>
          <p:spPr bwMode="black">
            <a:xfrm>
              <a:off x="3805" y="2526"/>
              <a:ext cx="29" cy="16"/>
            </a:xfrm>
            <a:custGeom>
              <a:avLst/>
              <a:gdLst>
                <a:gd name="T0" fmla="*/ 0 w 87"/>
                <a:gd name="T1" fmla="*/ 0 h 49"/>
                <a:gd name="T2" fmla="*/ 0 w 87"/>
                <a:gd name="T3" fmla="*/ 0 h 49"/>
                <a:gd name="T4" fmla="*/ 0 w 87"/>
                <a:gd name="T5" fmla="*/ 0 h 49"/>
                <a:gd name="T6" fmla="*/ 0 w 87"/>
                <a:gd name="T7" fmla="*/ 0 h 49"/>
                <a:gd name="T8" fmla="*/ 0 w 87"/>
                <a:gd name="T9" fmla="*/ 0 h 49"/>
                <a:gd name="T10" fmla="*/ 0 60000 65536"/>
                <a:gd name="T11" fmla="*/ 0 60000 65536"/>
                <a:gd name="T12" fmla="*/ 0 60000 65536"/>
                <a:gd name="T13" fmla="*/ 0 60000 65536"/>
                <a:gd name="T14" fmla="*/ 0 60000 65536"/>
                <a:gd name="T15" fmla="*/ 0 w 87"/>
                <a:gd name="T16" fmla="*/ 0 h 49"/>
                <a:gd name="T17" fmla="*/ 87 w 87"/>
                <a:gd name="T18" fmla="*/ 49 h 49"/>
              </a:gdLst>
              <a:ahLst/>
              <a:cxnLst>
                <a:cxn ang="T10">
                  <a:pos x="T0" y="T1"/>
                </a:cxn>
                <a:cxn ang="T11">
                  <a:pos x="T2" y="T3"/>
                </a:cxn>
                <a:cxn ang="T12">
                  <a:pos x="T4" y="T5"/>
                </a:cxn>
                <a:cxn ang="T13">
                  <a:pos x="T6" y="T7"/>
                </a:cxn>
                <a:cxn ang="T14">
                  <a:pos x="T8" y="T9"/>
                </a:cxn>
              </a:cxnLst>
              <a:rect l="T15" t="T16" r="T17" b="T18"/>
              <a:pathLst>
                <a:path w="87" h="49">
                  <a:moveTo>
                    <a:pt x="0" y="11"/>
                  </a:moveTo>
                  <a:lnTo>
                    <a:pt x="83" y="0"/>
                  </a:lnTo>
                  <a:lnTo>
                    <a:pt x="87" y="38"/>
                  </a:lnTo>
                  <a:lnTo>
                    <a:pt x="4" y="49"/>
                  </a:lnTo>
                  <a:lnTo>
                    <a:pt x="0" y="11"/>
                  </a:lnTo>
                  <a:close/>
                </a:path>
              </a:pathLst>
            </a:custGeom>
            <a:solidFill>
              <a:schemeClr val="folHlink"/>
            </a:solidFill>
            <a:ln w="9525">
              <a:solidFill>
                <a:schemeClr val="tx1"/>
              </a:solidFill>
              <a:round/>
              <a:headEnd/>
              <a:tailEnd/>
            </a:ln>
          </p:spPr>
          <p:txBody>
            <a:bodyPr/>
            <a:lstStyle/>
            <a:p>
              <a:endParaRPr lang="en-US"/>
            </a:p>
          </p:txBody>
        </p:sp>
        <p:sp>
          <p:nvSpPr>
            <p:cNvPr id="85037" name="Freeform 243"/>
            <p:cNvSpPr>
              <a:spLocks/>
            </p:cNvSpPr>
            <p:nvPr/>
          </p:nvSpPr>
          <p:spPr bwMode="black">
            <a:xfrm>
              <a:off x="3832" y="2522"/>
              <a:ext cx="23" cy="16"/>
            </a:xfrm>
            <a:custGeom>
              <a:avLst/>
              <a:gdLst>
                <a:gd name="T0" fmla="*/ 0 w 69"/>
                <a:gd name="T1" fmla="*/ 0 h 48"/>
                <a:gd name="T2" fmla="*/ 0 w 69"/>
                <a:gd name="T3" fmla="*/ 0 h 48"/>
                <a:gd name="T4" fmla="*/ 0 w 69"/>
                <a:gd name="T5" fmla="*/ 0 h 48"/>
                <a:gd name="T6" fmla="*/ 0 w 69"/>
                <a:gd name="T7" fmla="*/ 0 h 48"/>
                <a:gd name="T8" fmla="*/ 0 w 69"/>
                <a:gd name="T9" fmla="*/ 0 h 48"/>
                <a:gd name="T10" fmla="*/ 0 w 69"/>
                <a:gd name="T11" fmla="*/ 0 h 48"/>
                <a:gd name="T12" fmla="*/ 0 w 69"/>
                <a:gd name="T13" fmla="*/ 0 h 48"/>
                <a:gd name="T14" fmla="*/ 0 60000 65536"/>
                <a:gd name="T15" fmla="*/ 0 60000 65536"/>
                <a:gd name="T16" fmla="*/ 0 60000 65536"/>
                <a:gd name="T17" fmla="*/ 0 60000 65536"/>
                <a:gd name="T18" fmla="*/ 0 60000 65536"/>
                <a:gd name="T19" fmla="*/ 0 60000 65536"/>
                <a:gd name="T20" fmla="*/ 0 60000 65536"/>
                <a:gd name="T21" fmla="*/ 0 w 69"/>
                <a:gd name="T22" fmla="*/ 0 h 48"/>
                <a:gd name="T23" fmla="*/ 69 w 6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8">
                  <a:moveTo>
                    <a:pt x="0" y="10"/>
                  </a:moveTo>
                  <a:lnTo>
                    <a:pt x="63" y="0"/>
                  </a:lnTo>
                  <a:lnTo>
                    <a:pt x="62" y="0"/>
                  </a:lnTo>
                  <a:lnTo>
                    <a:pt x="69" y="39"/>
                  </a:lnTo>
                  <a:lnTo>
                    <a:pt x="68" y="39"/>
                  </a:lnTo>
                  <a:lnTo>
                    <a:pt x="4"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38" name="Freeform 244"/>
            <p:cNvSpPr>
              <a:spLocks/>
            </p:cNvSpPr>
            <p:nvPr/>
          </p:nvSpPr>
          <p:spPr bwMode="black">
            <a:xfrm>
              <a:off x="3853" y="2518"/>
              <a:ext cx="23" cy="17"/>
            </a:xfrm>
            <a:custGeom>
              <a:avLst/>
              <a:gdLst>
                <a:gd name="T0" fmla="*/ 0 w 70"/>
                <a:gd name="T1" fmla="*/ 0 h 51"/>
                <a:gd name="T2" fmla="*/ 0 w 70"/>
                <a:gd name="T3" fmla="*/ 0 h 51"/>
                <a:gd name="T4" fmla="*/ 0 w 70"/>
                <a:gd name="T5" fmla="*/ 0 h 51"/>
                <a:gd name="T6" fmla="*/ 0 w 70"/>
                <a:gd name="T7" fmla="*/ 0 h 51"/>
                <a:gd name="T8" fmla="*/ 0 w 70"/>
                <a:gd name="T9" fmla="*/ 0 h 51"/>
                <a:gd name="T10" fmla="*/ 0 w 70"/>
                <a:gd name="T11" fmla="*/ 0 h 51"/>
                <a:gd name="T12" fmla="*/ 0 w 70"/>
                <a:gd name="T13" fmla="*/ 0 h 51"/>
                <a:gd name="T14" fmla="*/ 0 60000 65536"/>
                <a:gd name="T15" fmla="*/ 0 60000 65536"/>
                <a:gd name="T16" fmla="*/ 0 60000 65536"/>
                <a:gd name="T17" fmla="*/ 0 60000 65536"/>
                <a:gd name="T18" fmla="*/ 0 60000 65536"/>
                <a:gd name="T19" fmla="*/ 0 60000 65536"/>
                <a:gd name="T20" fmla="*/ 0 60000 65536"/>
                <a:gd name="T21" fmla="*/ 0 w 70"/>
                <a:gd name="T22" fmla="*/ 0 h 51"/>
                <a:gd name="T23" fmla="*/ 70 w 7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1">
                  <a:moveTo>
                    <a:pt x="0" y="12"/>
                  </a:moveTo>
                  <a:lnTo>
                    <a:pt x="63" y="0"/>
                  </a:lnTo>
                  <a:lnTo>
                    <a:pt x="70" y="39"/>
                  </a:lnTo>
                  <a:lnTo>
                    <a:pt x="7" y="51"/>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039" name="Freeform 245"/>
            <p:cNvSpPr>
              <a:spLocks/>
            </p:cNvSpPr>
            <p:nvPr/>
          </p:nvSpPr>
          <p:spPr bwMode="black">
            <a:xfrm>
              <a:off x="3874" y="2514"/>
              <a:ext cx="23" cy="17"/>
            </a:xfrm>
            <a:custGeom>
              <a:avLst/>
              <a:gdLst>
                <a:gd name="T0" fmla="*/ 0 w 69"/>
                <a:gd name="T1" fmla="*/ 0 h 52"/>
                <a:gd name="T2" fmla="*/ 0 w 69"/>
                <a:gd name="T3" fmla="*/ 0 h 52"/>
                <a:gd name="T4" fmla="*/ 0 w 69"/>
                <a:gd name="T5" fmla="*/ 0 h 52"/>
                <a:gd name="T6" fmla="*/ 0 w 69"/>
                <a:gd name="T7" fmla="*/ 0 h 52"/>
                <a:gd name="T8" fmla="*/ 0 w 69"/>
                <a:gd name="T9" fmla="*/ 0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13"/>
                  </a:moveTo>
                  <a:lnTo>
                    <a:pt x="62" y="0"/>
                  </a:lnTo>
                  <a:lnTo>
                    <a:pt x="69" y="38"/>
                  </a:lnTo>
                  <a:lnTo>
                    <a:pt x="7" y="52"/>
                  </a:lnTo>
                  <a:lnTo>
                    <a:pt x="0" y="13"/>
                  </a:lnTo>
                  <a:close/>
                </a:path>
              </a:pathLst>
            </a:custGeom>
            <a:solidFill>
              <a:schemeClr val="folHlink"/>
            </a:solidFill>
            <a:ln w="9525">
              <a:solidFill>
                <a:schemeClr val="tx1"/>
              </a:solidFill>
              <a:round/>
              <a:headEnd/>
              <a:tailEnd/>
            </a:ln>
          </p:spPr>
          <p:txBody>
            <a:bodyPr/>
            <a:lstStyle/>
            <a:p>
              <a:endParaRPr lang="en-US"/>
            </a:p>
          </p:txBody>
        </p:sp>
        <p:sp>
          <p:nvSpPr>
            <p:cNvPr id="85040" name="Freeform 246"/>
            <p:cNvSpPr>
              <a:spLocks/>
            </p:cNvSpPr>
            <p:nvPr/>
          </p:nvSpPr>
          <p:spPr bwMode="black">
            <a:xfrm>
              <a:off x="3894" y="2508"/>
              <a:ext cx="29" cy="19"/>
            </a:xfrm>
            <a:custGeom>
              <a:avLst/>
              <a:gdLst>
                <a:gd name="T0" fmla="*/ 0 w 85"/>
                <a:gd name="T1" fmla="*/ 0 h 57"/>
                <a:gd name="T2" fmla="*/ 0 w 85"/>
                <a:gd name="T3" fmla="*/ 0 h 57"/>
                <a:gd name="T4" fmla="*/ 0 w 85"/>
                <a:gd name="T5" fmla="*/ 0 h 57"/>
                <a:gd name="T6" fmla="*/ 0 w 85"/>
                <a:gd name="T7" fmla="*/ 0 h 57"/>
                <a:gd name="T8" fmla="*/ 0 w 85"/>
                <a:gd name="T9" fmla="*/ 0 h 57"/>
                <a:gd name="T10" fmla="*/ 0 w 85"/>
                <a:gd name="T11" fmla="*/ 0 h 57"/>
                <a:gd name="T12" fmla="*/ 0 w 85"/>
                <a:gd name="T13" fmla="*/ 0 h 57"/>
                <a:gd name="T14" fmla="*/ 0 60000 65536"/>
                <a:gd name="T15" fmla="*/ 0 60000 65536"/>
                <a:gd name="T16" fmla="*/ 0 60000 65536"/>
                <a:gd name="T17" fmla="*/ 0 60000 65536"/>
                <a:gd name="T18" fmla="*/ 0 60000 65536"/>
                <a:gd name="T19" fmla="*/ 0 60000 65536"/>
                <a:gd name="T20" fmla="*/ 0 60000 65536"/>
                <a:gd name="T21" fmla="*/ 0 w 85"/>
                <a:gd name="T22" fmla="*/ 0 h 57"/>
                <a:gd name="T23" fmla="*/ 85 w 85"/>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57">
                  <a:moveTo>
                    <a:pt x="0" y="19"/>
                  </a:moveTo>
                  <a:lnTo>
                    <a:pt x="74" y="0"/>
                  </a:lnTo>
                  <a:lnTo>
                    <a:pt x="73" y="0"/>
                  </a:lnTo>
                  <a:lnTo>
                    <a:pt x="85" y="38"/>
                  </a:lnTo>
                  <a:lnTo>
                    <a:pt x="84" y="38"/>
                  </a:lnTo>
                  <a:lnTo>
                    <a:pt x="9" y="57"/>
                  </a:lnTo>
                  <a:lnTo>
                    <a:pt x="0" y="19"/>
                  </a:lnTo>
                  <a:close/>
                </a:path>
              </a:pathLst>
            </a:custGeom>
            <a:solidFill>
              <a:schemeClr val="folHlink"/>
            </a:solidFill>
            <a:ln w="9525">
              <a:solidFill>
                <a:schemeClr val="tx1"/>
              </a:solidFill>
              <a:round/>
              <a:headEnd/>
              <a:tailEnd/>
            </a:ln>
          </p:spPr>
          <p:txBody>
            <a:bodyPr/>
            <a:lstStyle/>
            <a:p>
              <a:endParaRPr lang="en-US"/>
            </a:p>
          </p:txBody>
        </p:sp>
        <p:sp>
          <p:nvSpPr>
            <p:cNvPr id="85041" name="Freeform 247"/>
            <p:cNvSpPr>
              <a:spLocks/>
            </p:cNvSpPr>
            <p:nvPr/>
          </p:nvSpPr>
          <p:spPr bwMode="black">
            <a:xfrm>
              <a:off x="3919" y="2500"/>
              <a:ext cx="29" cy="20"/>
            </a:xfrm>
            <a:custGeom>
              <a:avLst/>
              <a:gdLst>
                <a:gd name="T0" fmla="*/ 0 w 87"/>
                <a:gd name="T1" fmla="*/ 0 h 60"/>
                <a:gd name="T2" fmla="*/ 0 w 87"/>
                <a:gd name="T3" fmla="*/ 0 h 60"/>
                <a:gd name="T4" fmla="*/ 0 w 87"/>
                <a:gd name="T5" fmla="*/ 0 h 60"/>
                <a:gd name="T6" fmla="*/ 0 w 87"/>
                <a:gd name="T7" fmla="*/ 0 h 60"/>
                <a:gd name="T8" fmla="*/ 0 w 87"/>
                <a:gd name="T9" fmla="*/ 0 h 60"/>
                <a:gd name="T10" fmla="*/ 0 w 87"/>
                <a:gd name="T11" fmla="*/ 0 h 60"/>
                <a:gd name="T12" fmla="*/ 0 w 87"/>
                <a:gd name="T13" fmla="*/ 0 h 60"/>
                <a:gd name="T14" fmla="*/ 0 60000 65536"/>
                <a:gd name="T15" fmla="*/ 0 60000 65536"/>
                <a:gd name="T16" fmla="*/ 0 60000 65536"/>
                <a:gd name="T17" fmla="*/ 0 60000 65536"/>
                <a:gd name="T18" fmla="*/ 0 60000 65536"/>
                <a:gd name="T19" fmla="*/ 0 60000 65536"/>
                <a:gd name="T20" fmla="*/ 0 60000 65536"/>
                <a:gd name="T21" fmla="*/ 0 w 87"/>
                <a:gd name="T22" fmla="*/ 0 h 60"/>
                <a:gd name="T23" fmla="*/ 87 w 8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0">
                  <a:moveTo>
                    <a:pt x="0" y="22"/>
                  </a:moveTo>
                  <a:lnTo>
                    <a:pt x="75" y="0"/>
                  </a:lnTo>
                  <a:lnTo>
                    <a:pt x="75" y="1"/>
                  </a:lnTo>
                  <a:lnTo>
                    <a:pt x="87" y="37"/>
                  </a:lnTo>
                  <a:lnTo>
                    <a:pt x="87" y="39"/>
                  </a:lnTo>
                  <a:lnTo>
                    <a:pt x="12"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042" name="Freeform 248"/>
            <p:cNvSpPr>
              <a:spLocks/>
            </p:cNvSpPr>
            <p:nvPr/>
          </p:nvSpPr>
          <p:spPr bwMode="black">
            <a:xfrm>
              <a:off x="3944" y="2493"/>
              <a:ext cx="28" cy="20"/>
            </a:xfrm>
            <a:custGeom>
              <a:avLst/>
              <a:gdLst>
                <a:gd name="T0" fmla="*/ 0 w 85"/>
                <a:gd name="T1" fmla="*/ 0 h 59"/>
                <a:gd name="T2" fmla="*/ 0 w 85"/>
                <a:gd name="T3" fmla="*/ 0 h 59"/>
                <a:gd name="T4" fmla="*/ 0 w 85"/>
                <a:gd name="T5" fmla="*/ 0 h 59"/>
                <a:gd name="T6" fmla="*/ 0 w 85"/>
                <a:gd name="T7" fmla="*/ 0 h 59"/>
                <a:gd name="T8" fmla="*/ 0 w 85"/>
                <a:gd name="T9" fmla="*/ 0 h 59"/>
                <a:gd name="T10" fmla="*/ 0 60000 65536"/>
                <a:gd name="T11" fmla="*/ 0 60000 65536"/>
                <a:gd name="T12" fmla="*/ 0 60000 65536"/>
                <a:gd name="T13" fmla="*/ 0 60000 65536"/>
                <a:gd name="T14" fmla="*/ 0 60000 65536"/>
                <a:gd name="T15" fmla="*/ 0 w 85"/>
                <a:gd name="T16" fmla="*/ 0 h 59"/>
                <a:gd name="T17" fmla="*/ 85 w 85"/>
                <a:gd name="T18" fmla="*/ 59 h 59"/>
              </a:gdLst>
              <a:ahLst/>
              <a:cxnLst>
                <a:cxn ang="T10">
                  <a:pos x="T0" y="T1"/>
                </a:cxn>
                <a:cxn ang="T11">
                  <a:pos x="T2" y="T3"/>
                </a:cxn>
                <a:cxn ang="T12">
                  <a:pos x="T4" y="T5"/>
                </a:cxn>
                <a:cxn ang="T13">
                  <a:pos x="T6" y="T7"/>
                </a:cxn>
                <a:cxn ang="T14">
                  <a:pos x="T8" y="T9"/>
                </a:cxn>
              </a:cxnLst>
              <a:rect l="T15" t="T16" r="T17" b="T18"/>
              <a:pathLst>
                <a:path w="85" h="59">
                  <a:moveTo>
                    <a:pt x="0" y="23"/>
                  </a:moveTo>
                  <a:lnTo>
                    <a:pt x="73" y="0"/>
                  </a:lnTo>
                  <a:lnTo>
                    <a:pt x="85" y="37"/>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043" name="Freeform 249"/>
            <p:cNvSpPr>
              <a:spLocks/>
            </p:cNvSpPr>
            <p:nvPr/>
          </p:nvSpPr>
          <p:spPr bwMode="black">
            <a:xfrm>
              <a:off x="3968" y="2484"/>
              <a:ext cx="29" cy="21"/>
            </a:xfrm>
            <a:custGeom>
              <a:avLst/>
              <a:gdLst>
                <a:gd name="T0" fmla="*/ 0 w 87"/>
                <a:gd name="T1" fmla="*/ 0 h 63"/>
                <a:gd name="T2" fmla="*/ 0 w 87"/>
                <a:gd name="T3" fmla="*/ 0 h 63"/>
                <a:gd name="T4" fmla="*/ 0 w 87"/>
                <a:gd name="T5" fmla="*/ 0 h 63"/>
                <a:gd name="T6" fmla="*/ 0 w 87"/>
                <a:gd name="T7" fmla="*/ 0 h 63"/>
                <a:gd name="T8" fmla="*/ 0 w 87"/>
                <a:gd name="T9" fmla="*/ 0 h 63"/>
                <a:gd name="T10" fmla="*/ 0 w 87"/>
                <a:gd name="T11" fmla="*/ 0 h 63"/>
                <a:gd name="T12" fmla="*/ 0 w 87"/>
                <a:gd name="T13" fmla="*/ 0 h 63"/>
                <a:gd name="T14" fmla="*/ 0 60000 65536"/>
                <a:gd name="T15" fmla="*/ 0 60000 65536"/>
                <a:gd name="T16" fmla="*/ 0 60000 65536"/>
                <a:gd name="T17" fmla="*/ 0 60000 65536"/>
                <a:gd name="T18" fmla="*/ 0 60000 65536"/>
                <a:gd name="T19" fmla="*/ 0 60000 65536"/>
                <a:gd name="T20" fmla="*/ 0 60000 65536"/>
                <a:gd name="T21" fmla="*/ 0 w 87"/>
                <a:gd name="T22" fmla="*/ 0 h 63"/>
                <a:gd name="T23" fmla="*/ 87 w 87"/>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63">
                  <a:moveTo>
                    <a:pt x="0" y="26"/>
                  </a:moveTo>
                  <a:lnTo>
                    <a:pt x="75" y="0"/>
                  </a:lnTo>
                  <a:lnTo>
                    <a:pt x="87" y="36"/>
                  </a:lnTo>
                  <a:lnTo>
                    <a:pt x="12" y="63"/>
                  </a:lnTo>
                  <a:lnTo>
                    <a:pt x="0" y="26"/>
                  </a:lnTo>
                  <a:close/>
                </a:path>
              </a:pathLst>
            </a:custGeom>
            <a:solidFill>
              <a:schemeClr val="folHlink"/>
            </a:solidFill>
            <a:ln w="9525">
              <a:solidFill>
                <a:schemeClr val="tx1"/>
              </a:solidFill>
              <a:round/>
              <a:headEnd/>
              <a:tailEnd/>
            </a:ln>
          </p:spPr>
          <p:txBody>
            <a:bodyPr/>
            <a:lstStyle/>
            <a:p>
              <a:endParaRPr lang="en-US"/>
            </a:p>
          </p:txBody>
        </p:sp>
        <p:sp>
          <p:nvSpPr>
            <p:cNvPr id="85044" name="Freeform 250"/>
            <p:cNvSpPr>
              <a:spLocks/>
            </p:cNvSpPr>
            <p:nvPr/>
          </p:nvSpPr>
          <p:spPr bwMode="black">
            <a:xfrm>
              <a:off x="3993" y="2475"/>
              <a:ext cx="30" cy="21"/>
            </a:xfrm>
            <a:custGeom>
              <a:avLst/>
              <a:gdLst>
                <a:gd name="T0" fmla="*/ 0 w 89"/>
                <a:gd name="T1" fmla="*/ 0 h 64"/>
                <a:gd name="T2" fmla="*/ 0 w 89"/>
                <a:gd name="T3" fmla="*/ 0 h 64"/>
                <a:gd name="T4" fmla="*/ 0 w 89"/>
                <a:gd name="T5" fmla="*/ 0 h 64"/>
                <a:gd name="T6" fmla="*/ 0 w 89"/>
                <a:gd name="T7" fmla="*/ 0 h 64"/>
                <a:gd name="T8" fmla="*/ 0 w 89"/>
                <a:gd name="T9" fmla="*/ 0 h 64"/>
                <a:gd name="T10" fmla="*/ 0 60000 65536"/>
                <a:gd name="T11" fmla="*/ 0 60000 65536"/>
                <a:gd name="T12" fmla="*/ 0 60000 65536"/>
                <a:gd name="T13" fmla="*/ 0 60000 65536"/>
                <a:gd name="T14" fmla="*/ 0 60000 65536"/>
                <a:gd name="T15" fmla="*/ 0 w 89"/>
                <a:gd name="T16" fmla="*/ 0 h 64"/>
                <a:gd name="T17" fmla="*/ 89 w 89"/>
                <a:gd name="T18" fmla="*/ 64 h 64"/>
              </a:gdLst>
              <a:ahLst/>
              <a:cxnLst>
                <a:cxn ang="T10">
                  <a:pos x="T0" y="T1"/>
                </a:cxn>
                <a:cxn ang="T11">
                  <a:pos x="T2" y="T3"/>
                </a:cxn>
                <a:cxn ang="T12">
                  <a:pos x="T4" y="T5"/>
                </a:cxn>
                <a:cxn ang="T13">
                  <a:pos x="T6" y="T7"/>
                </a:cxn>
                <a:cxn ang="T14">
                  <a:pos x="T8" y="T9"/>
                </a:cxn>
              </a:cxnLst>
              <a:rect l="T15" t="T16" r="T17" b="T18"/>
              <a:pathLst>
                <a:path w="89" h="64">
                  <a:moveTo>
                    <a:pt x="0" y="28"/>
                  </a:moveTo>
                  <a:lnTo>
                    <a:pt x="77" y="0"/>
                  </a:lnTo>
                  <a:lnTo>
                    <a:pt x="89" y="36"/>
                  </a:lnTo>
                  <a:lnTo>
                    <a:pt x="12" y="64"/>
                  </a:lnTo>
                  <a:lnTo>
                    <a:pt x="0" y="28"/>
                  </a:lnTo>
                  <a:close/>
                </a:path>
              </a:pathLst>
            </a:custGeom>
            <a:solidFill>
              <a:schemeClr val="folHlink"/>
            </a:solidFill>
            <a:ln w="9525">
              <a:solidFill>
                <a:schemeClr val="tx1"/>
              </a:solidFill>
              <a:round/>
              <a:headEnd/>
              <a:tailEnd/>
            </a:ln>
          </p:spPr>
          <p:txBody>
            <a:bodyPr/>
            <a:lstStyle/>
            <a:p>
              <a:endParaRPr lang="en-US"/>
            </a:p>
          </p:txBody>
        </p:sp>
        <p:sp>
          <p:nvSpPr>
            <p:cNvPr id="85045" name="Freeform 251"/>
            <p:cNvSpPr>
              <a:spLocks/>
            </p:cNvSpPr>
            <p:nvPr/>
          </p:nvSpPr>
          <p:spPr bwMode="black">
            <a:xfrm>
              <a:off x="4018" y="2465"/>
              <a:ext cx="32" cy="22"/>
            </a:xfrm>
            <a:custGeom>
              <a:avLst/>
              <a:gdLst>
                <a:gd name="T0" fmla="*/ 0 w 94"/>
                <a:gd name="T1" fmla="*/ 0 h 66"/>
                <a:gd name="T2" fmla="*/ 0 w 94"/>
                <a:gd name="T3" fmla="*/ 0 h 66"/>
                <a:gd name="T4" fmla="*/ 0 w 94"/>
                <a:gd name="T5" fmla="*/ 0 h 66"/>
                <a:gd name="T6" fmla="*/ 0 w 94"/>
                <a:gd name="T7" fmla="*/ 0 h 66"/>
                <a:gd name="T8" fmla="*/ 0 w 94"/>
                <a:gd name="T9" fmla="*/ 0 h 66"/>
                <a:gd name="T10" fmla="*/ 0 w 94"/>
                <a:gd name="T11" fmla="*/ 0 h 66"/>
                <a:gd name="T12" fmla="*/ 0 w 94"/>
                <a:gd name="T13" fmla="*/ 0 h 66"/>
                <a:gd name="T14" fmla="*/ 0 60000 65536"/>
                <a:gd name="T15" fmla="*/ 0 60000 65536"/>
                <a:gd name="T16" fmla="*/ 0 60000 65536"/>
                <a:gd name="T17" fmla="*/ 0 60000 65536"/>
                <a:gd name="T18" fmla="*/ 0 60000 65536"/>
                <a:gd name="T19" fmla="*/ 0 60000 65536"/>
                <a:gd name="T20" fmla="*/ 0 60000 65536"/>
                <a:gd name="T21" fmla="*/ 0 w 94"/>
                <a:gd name="T22" fmla="*/ 0 h 66"/>
                <a:gd name="T23" fmla="*/ 94 w 94"/>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66">
                  <a:moveTo>
                    <a:pt x="0" y="30"/>
                  </a:moveTo>
                  <a:lnTo>
                    <a:pt x="79" y="0"/>
                  </a:lnTo>
                  <a:lnTo>
                    <a:pt x="94" y="36"/>
                  </a:lnTo>
                  <a:lnTo>
                    <a:pt x="15" y="66"/>
                  </a:lnTo>
                  <a:lnTo>
                    <a:pt x="0" y="30"/>
                  </a:lnTo>
                  <a:close/>
                </a:path>
              </a:pathLst>
            </a:custGeom>
            <a:solidFill>
              <a:schemeClr val="folHlink"/>
            </a:solidFill>
            <a:ln w="9525">
              <a:solidFill>
                <a:schemeClr val="tx1"/>
              </a:solidFill>
              <a:round/>
              <a:headEnd/>
              <a:tailEnd/>
            </a:ln>
          </p:spPr>
          <p:txBody>
            <a:bodyPr/>
            <a:lstStyle/>
            <a:p>
              <a:endParaRPr lang="en-US"/>
            </a:p>
          </p:txBody>
        </p:sp>
        <p:sp>
          <p:nvSpPr>
            <p:cNvPr id="85046" name="Freeform 252"/>
            <p:cNvSpPr>
              <a:spLocks/>
            </p:cNvSpPr>
            <p:nvPr/>
          </p:nvSpPr>
          <p:spPr bwMode="black">
            <a:xfrm>
              <a:off x="4045" y="2454"/>
              <a:ext cx="31" cy="23"/>
            </a:xfrm>
            <a:custGeom>
              <a:avLst/>
              <a:gdLst>
                <a:gd name="T0" fmla="*/ 0 w 94"/>
                <a:gd name="T1" fmla="*/ 0 h 69"/>
                <a:gd name="T2" fmla="*/ 0 w 94"/>
                <a:gd name="T3" fmla="*/ 0 h 69"/>
                <a:gd name="T4" fmla="*/ 0 w 94"/>
                <a:gd name="T5" fmla="*/ 0 h 69"/>
                <a:gd name="T6" fmla="*/ 0 w 94"/>
                <a:gd name="T7" fmla="*/ 0 h 69"/>
                <a:gd name="T8" fmla="*/ 0 w 94"/>
                <a:gd name="T9" fmla="*/ 0 h 69"/>
                <a:gd name="T10" fmla="*/ 0 60000 65536"/>
                <a:gd name="T11" fmla="*/ 0 60000 65536"/>
                <a:gd name="T12" fmla="*/ 0 60000 65536"/>
                <a:gd name="T13" fmla="*/ 0 60000 65536"/>
                <a:gd name="T14" fmla="*/ 0 60000 65536"/>
                <a:gd name="T15" fmla="*/ 0 w 94"/>
                <a:gd name="T16" fmla="*/ 0 h 69"/>
                <a:gd name="T17" fmla="*/ 94 w 94"/>
                <a:gd name="T18" fmla="*/ 69 h 69"/>
              </a:gdLst>
              <a:ahLst/>
              <a:cxnLst>
                <a:cxn ang="T10">
                  <a:pos x="T0" y="T1"/>
                </a:cxn>
                <a:cxn ang="T11">
                  <a:pos x="T2" y="T3"/>
                </a:cxn>
                <a:cxn ang="T12">
                  <a:pos x="T4" y="T5"/>
                </a:cxn>
                <a:cxn ang="T13">
                  <a:pos x="T6" y="T7"/>
                </a:cxn>
                <a:cxn ang="T14">
                  <a:pos x="T8" y="T9"/>
                </a:cxn>
              </a:cxnLst>
              <a:rect l="T15" t="T16" r="T17" b="T18"/>
              <a:pathLst>
                <a:path w="94" h="69">
                  <a:moveTo>
                    <a:pt x="0" y="33"/>
                  </a:moveTo>
                  <a:lnTo>
                    <a:pt x="80" y="0"/>
                  </a:lnTo>
                  <a:lnTo>
                    <a:pt x="94" y="36"/>
                  </a:lnTo>
                  <a:lnTo>
                    <a:pt x="15" y="69"/>
                  </a:lnTo>
                  <a:lnTo>
                    <a:pt x="0" y="33"/>
                  </a:lnTo>
                  <a:close/>
                </a:path>
              </a:pathLst>
            </a:custGeom>
            <a:solidFill>
              <a:schemeClr val="folHlink"/>
            </a:solidFill>
            <a:ln w="9525">
              <a:solidFill>
                <a:schemeClr val="tx1"/>
              </a:solidFill>
              <a:round/>
              <a:headEnd/>
              <a:tailEnd/>
            </a:ln>
          </p:spPr>
          <p:txBody>
            <a:bodyPr/>
            <a:lstStyle/>
            <a:p>
              <a:endParaRPr lang="en-US"/>
            </a:p>
          </p:txBody>
        </p:sp>
        <p:sp>
          <p:nvSpPr>
            <p:cNvPr id="85047" name="Freeform 253"/>
            <p:cNvSpPr>
              <a:spLocks/>
            </p:cNvSpPr>
            <p:nvPr/>
          </p:nvSpPr>
          <p:spPr bwMode="black">
            <a:xfrm>
              <a:off x="4071" y="2449"/>
              <a:ext cx="17" cy="17"/>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w 51"/>
                <a:gd name="T11" fmla="*/ 0 h 52"/>
                <a:gd name="T12" fmla="*/ 0 w 51"/>
                <a:gd name="T13" fmla="*/ 0 h 52"/>
                <a:gd name="T14" fmla="*/ 0 60000 65536"/>
                <a:gd name="T15" fmla="*/ 0 60000 65536"/>
                <a:gd name="T16" fmla="*/ 0 60000 65536"/>
                <a:gd name="T17" fmla="*/ 0 60000 65536"/>
                <a:gd name="T18" fmla="*/ 0 60000 65536"/>
                <a:gd name="T19" fmla="*/ 0 60000 65536"/>
                <a:gd name="T20" fmla="*/ 0 60000 65536"/>
                <a:gd name="T21" fmla="*/ 0 w 51"/>
                <a:gd name="T22" fmla="*/ 0 h 52"/>
                <a:gd name="T23" fmla="*/ 51 w 5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2">
                  <a:moveTo>
                    <a:pt x="0" y="16"/>
                  </a:moveTo>
                  <a:lnTo>
                    <a:pt x="34" y="0"/>
                  </a:lnTo>
                  <a:lnTo>
                    <a:pt x="51" y="36"/>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048" name="Freeform 254"/>
            <p:cNvSpPr>
              <a:spLocks/>
            </p:cNvSpPr>
            <p:nvPr/>
          </p:nvSpPr>
          <p:spPr bwMode="black">
            <a:xfrm>
              <a:off x="4082" y="2443"/>
              <a:ext cx="17" cy="18"/>
            </a:xfrm>
            <a:custGeom>
              <a:avLst/>
              <a:gdLst>
                <a:gd name="T0" fmla="*/ 0 w 52"/>
                <a:gd name="T1" fmla="*/ 0 h 52"/>
                <a:gd name="T2" fmla="*/ 0 w 52"/>
                <a:gd name="T3" fmla="*/ 0 h 52"/>
                <a:gd name="T4" fmla="*/ 0 w 52"/>
                <a:gd name="T5" fmla="*/ 0 h 52"/>
                <a:gd name="T6" fmla="*/ 0 w 52"/>
                <a:gd name="T7" fmla="*/ 0 h 52"/>
                <a:gd name="T8" fmla="*/ 0 w 52"/>
                <a:gd name="T9" fmla="*/ 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0" y="16"/>
                  </a:moveTo>
                  <a:lnTo>
                    <a:pt x="35" y="0"/>
                  </a:lnTo>
                  <a:lnTo>
                    <a:pt x="52" y="36"/>
                  </a:lnTo>
                  <a:lnTo>
                    <a:pt x="17" y="52"/>
                  </a:lnTo>
                  <a:lnTo>
                    <a:pt x="0" y="16"/>
                  </a:lnTo>
                  <a:close/>
                </a:path>
              </a:pathLst>
            </a:custGeom>
            <a:solidFill>
              <a:schemeClr val="folHlink"/>
            </a:solidFill>
            <a:ln w="9525">
              <a:solidFill>
                <a:schemeClr val="tx1"/>
              </a:solidFill>
              <a:round/>
              <a:headEnd/>
              <a:tailEnd/>
            </a:ln>
          </p:spPr>
          <p:txBody>
            <a:bodyPr/>
            <a:lstStyle/>
            <a:p>
              <a:endParaRPr lang="en-US"/>
            </a:p>
          </p:txBody>
        </p:sp>
        <p:sp>
          <p:nvSpPr>
            <p:cNvPr id="85049" name="Freeform 255"/>
            <p:cNvSpPr>
              <a:spLocks/>
            </p:cNvSpPr>
            <p:nvPr/>
          </p:nvSpPr>
          <p:spPr bwMode="black">
            <a:xfrm>
              <a:off x="4123" y="2415"/>
              <a:ext cx="36" cy="26"/>
            </a:xfrm>
            <a:custGeom>
              <a:avLst/>
              <a:gdLst>
                <a:gd name="T0" fmla="*/ 0 w 107"/>
                <a:gd name="T1" fmla="*/ 0 h 78"/>
                <a:gd name="T2" fmla="*/ 0 w 107"/>
                <a:gd name="T3" fmla="*/ 0 h 78"/>
                <a:gd name="T4" fmla="*/ 0 w 107"/>
                <a:gd name="T5" fmla="*/ 0 h 78"/>
                <a:gd name="T6" fmla="*/ 0 w 107"/>
                <a:gd name="T7" fmla="*/ 0 h 78"/>
                <a:gd name="T8" fmla="*/ 0 w 107"/>
                <a:gd name="T9" fmla="*/ 0 h 78"/>
                <a:gd name="T10" fmla="*/ 0 w 107"/>
                <a:gd name="T11" fmla="*/ 0 h 78"/>
                <a:gd name="T12" fmla="*/ 0 w 107"/>
                <a:gd name="T13" fmla="*/ 0 h 78"/>
                <a:gd name="T14" fmla="*/ 0 60000 65536"/>
                <a:gd name="T15" fmla="*/ 0 60000 65536"/>
                <a:gd name="T16" fmla="*/ 0 60000 65536"/>
                <a:gd name="T17" fmla="*/ 0 60000 65536"/>
                <a:gd name="T18" fmla="*/ 0 60000 65536"/>
                <a:gd name="T19" fmla="*/ 0 60000 65536"/>
                <a:gd name="T20" fmla="*/ 0 60000 65536"/>
                <a:gd name="T21" fmla="*/ 0 w 107"/>
                <a:gd name="T22" fmla="*/ 0 h 78"/>
                <a:gd name="T23" fmla="*/ 107 w 10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78">
                  <a:moveTo>
                    <a:pt x="107" y="36"/>
                  </a:moveTo>
                  <a:lnTo>
                    <a:pt x="16" y="78"/>
                  </a:lnTo>
                  <a:lnTo>
                    <a:pt x="16" y="77"/>
                  </a:lnTo>
                  <a:lnTo>
                    <a:pt x="0" y="43"/>
                  </a:lnTo>
                  <a:lnTo>
                    <a:pt x="0" y="42"/>
                  </a:lnTo>
                  <a:lnTo>
                    <a:pt x="90" y="0"/>
                  </a:lnTo>
                  <a:lnTo>
                    <a:pt x="107" y="36"/>
                  </a:lnTo>
                  <a:close/>
                </a:path>
              </a:pathLst>
            </a:custGeom>
            <a:solidFill>
              <a:schemeClr val="folHlink"/>
            </a:solidFill>
            <a:ln w="9525">
              <a:solidFill>
                <a:schemeClr val="tx1"/>
              </a:solidFill>
              <a:round/>
              <a:headEnd/>
              <a:tailEnd/>
            </a:ln>
          </p:spPr>
          <p:txBody>
            <a:bodyPr/>
            <a:lstStyle/>
            <a:p>
              <a:endParaRPr lang="en-US"/>
            </a:p>
          </p:txBody>
        </p:sp>
        <p:sp>
          <p:nvSpPr>
            <p:cNvPr id="85050" name="Freeform 256"/>
            <p:cNvSpPr>
              <a:spLocks/>
            </p:cNvSpPr>
            <p:nvPr/>
          </p:nvSpPr>
          <p:spPr bwMode="black">
            <a:xfrm>
              <a:off x="4094" y="2429"/>
              <a:ext cx="34" cy="26"/>
            </a:xfrm>
            <a:custGeom>
              <a:avLst/>
              <a:gdLst>
                <a:gd name="T0" fmla="*/ 0 w 104"/>
                <a:gd name="T1" fmla="*/ 0 h 77"/>
                <a:gd name="T2" fmla="*/ 0 w 104"/>
                <a:gd name="T3" fmla="*/ 0 h 77"/>
                <a:gd name="T4" fmla="*/ 0 w 104"/>
                <a:gd name="T5" fmla="*/ 0 h 77"/>
                <a:gd name="T6" fmla="*/ 0 w 104"/>
                <a:gd name="T7" fmla="*/ 0 h 77"/>
                <a:gd name="T8" fmla="*/ 0 w 104"/>
                <a:gd name="T9" fmla="*/ 0 h 77"/>
                <a:gd name="T10" fmla="*/ 0 60000 65536"/>
                <a:gd name="T11" fmla="*/ 0 60000 65536"/>
                <a:gd name="T12" fmla="*/ 0 60000 65536"/>
                <a:gd name="T13" fmla="*/ 0 60000 65536"/>
                <a:gd name="T14" fmla="*/ 0 60000 65536"/>
                <a:gd name="T15" fmla="*/ 0 w 104"/>
                <a:gd name="T16" fmla="*/ 0 h 77"/>
                <a:gd name="T17" fmla="*/ 104 w 104"/>
                <a:gd name="T18" fmla="*/ 77 h 77"/>
              </a:gdLst>
              <a:ahLst/>
              <a:cxnLst>
                <a:cxn ang="T10">
                  <a:pos x="T0" y="T1"/>
                </a:cxn>
                <a:cxn ang="T11">
                  <a:pos x="T2" y="T3"/>
                </a:cxn>
                <a:cxn ang="T12">
                  <a:pos x="T4" y="T5"/>
                </a:cxn>
                <a:cxn ang="T13">
                  <a:pos x="T6" y="T7"/>
                </a:cxn>
                <a:cxn ang="T14">
                  <a:pos x="T8" y="T9"/>
                </a:cxn>
              </a:cxnLst>
              <a:rect l="T15" t="T16" r="T17" b="T18"/>
              <a:pathLst>
                <a:path w="104" h="77">
                  <a:moveTo>
                    <a:pt x="104" y="34"/>
                  </a:moveTo>
                  <a:lnTo>
                    <a:pt x="17" y="77"/>
                  </a:lnTo>
                  <a:lnTo>
                    <a:pt x="0" y="44"/>
                  </a:lnTo>
                  <a:lnTo>
                    <a:pt x="88" y="0"/>
                  </a:lnTo>
                  <a:lnTo>
                    <a:pt x="104" y="34"/>
                  </a:lnTo>
                  <a:close/>
                </a:path>
              </a:pathLst>
            </a:custGeom>
            <a:solidFill>
              <a:schemeClr val="folHlink"/>
            </a:solidFill>
            <a:ln w="9525">
              <a:solidFill>
                <a:schemeClr val="tx1"/>
              </a:solidFill>
              <a:round/>
              <a:headEnd/>
              <a:tailEnd/>
            </a:ln>
          </p:spPr>
          <p:txBody>
            <a:bodyPr/>
            <a:lstStyle/>
            <a:p>
              <a:endParaRPr lang="en-US"/>
            </a:p>
          </p:txBody>
        </p:sp>
        <p:sp>
          <p:nvSpPr>
            <p:cNvPr id="85051" name="Freeform 257"/>
            <p:cNvSpPr>
              <a:spLocks/>
            </p:cNvSpPr>
            <p:nvPr/>
          </p:nvSpPr>
          <p:spPr bwMode="black">
            <a:xfrm>
              <a:off x="4207" y="2387"/>
              <a:ext cx="23" cy="18"/>
            </a:xfrm>
            <a:custGeom>
              <a:avLst/>
              <a:gdLst>
                <a:gd name="T0" fmla="*/ 0 w 67"/>
                <a:gd name="T1" fmla="*/ 0 h 54"/>
                <a:gd name="T2" fmla="*/ 0 w 67"/>
                <a:gd name="T3" fmla="*/ 0 h 54"/>
                <a:gd name="T4" fmla="*/ 0 w 67"/>
                <a:gd name="T5" fmla="*/ 0 h 54"/>
                <a:gd name="T6" fmla="*/ 0 w 67"/>
                <a:gd name="T7" fmla="*/ 0 h 54"/>
                <a:gd name="T8" fmla="*/ 0 w 67"/>
                <a:gd name="T9" fmla="*/ 0 h 54"/>
                <a:gd name="T10" fmla="*/ 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67" y="36"/>
                  </a:moveTo>
                  <a:lnTo>
                    <a:pt x="12" y="54"/>
                  </a:lnTo>
                  <a:lnTo>
                    <a:pt x="0" y="18"/>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052" name="Freeform 258"/>
            <p:cNvSpPr>
              <a:spLocks/>
            </p:cNvSpPr>
            <p:nvPr/>
          </p:nvSpPr>
          <p:spPr bwMode="black">
            <a:xfrm>
              <a:off x="4189" y="2393"/>
              <a:ext cx="22" cy="19"/>
            </a:xfrm>
            <a:custGeom>
              <a:avLst/>
              <a:gdLst>
                <a:gd name="T0" fmla="*/ 0 w 67"/>
                <a:gd name="T1" fmla="*/ 0 h 55"/>
                <a:gd name="T2" fmla="*/ 0 w 67"/>
                <a:gd name="T3" fmla="*/ 0 h 55"/>
                <a:gd name="T4" fmla="*/ 0 w 67"/>
                <a:gd name="T5" fmla="*/ 0 h 55"/>
                <a:gd name="T6" fmla="*/ 0 w 67"/>
                <a:gd name="T7" fmla="*/ 0 h 55"/>
                <a:gd name="T8" fmla="*/ 0 w 67"/>
                <a:gd name="T9" fmla="*/ 0 h 55"/>
                <a:gd name="T10" fmla="*/ 0 w 67"/>
                <a:gd name="T11" fmla="*/ 0 h 55"/>
                <a:gd name="T12" fmla="*/ 0 w 67"/>
                <a:gd name="T13" fmla="*/ 0 h 55"/>
                <a:gd name="T14" fmla="*/ 0 60000 65536"/>
                <a:gd name="T15" fmla="*/ 0 60000 65536"/>
                <a:gd name="T16" fmla="*/ 0 60000 65536"/>
                <a:gd name="T17" fmla="*/ 0 60000 65536"/>
                <a:gd name="T18" fmla="*/ 0 60000 65536"/>
                <a:gd name="T19" fmla="*/ 0 60000 65536"/>
                <a:gd name="T20" fmla="*/ 0 60000 65536"/>
                <a:gd name="T21" fmla="*/ 0 w 67"/>
                <a:gd name="T22" fmla="*/ 0 h 55"/>
                <a:gd name="T23" fmla="*/ 67 w 6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5">
                  <a:moveTo>
                    <a:pt x="67" y="36"/>
                  </a:moveTo>
                  <a:lnTo>
                    <a:pt x="13" y="55"/>
                  </a:lnTo>
                  <a:lnTo>
                    <a:pt x="14" y="55"/>
                  </a:lnTo>
                  <a:lnTo>
                    <a:pt x="0" y="19"/>
                  </a:lnTo>
                  <a:lnTo>
                    <a:pt x="1" y="19"/>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053" name="Freeform 259"/>
            <p:cNvSpPr>
              <a:spLocks/>
            </p:cNvSpPr>
            <p:nvPr/>
          </p:nvSpPr>
          <p:spPr bwMode="black">
            <a:xfrm>
              <a:off x="4171" y="2400"/>
              <a:ext cx="23" cy="19"/>
            </a:xfrm>
            <a:custGeom>
              <a:avLst/>
              <a:gdLst>
                <a:gd name="T0" fmla="*/ 0 w 69"/>
                <a:gd name="T1" fmla="*/ 0 h 58"/>
                <a:gd name="T2" fmla="*/ 0 w 69"/>
                <a:gd name="T3" fmla="*/ 0 h 58"/>
                <a:gd name="T4" fmla="*/ 0 w 69"/>
                <a:gd name="T5" fmla="*/ 0 h 58"/>
                <a:gd name="T6" fmla="*/ 0 w 69"/>
                <a:gd name="T7" fmla="*/ 0 h 58"/>
                <a:gd name="T8" fmla="*/ 0 w 69"/>
                <a:gd name="T9" fmla="*/ 0 h 58"/>
                <a:gd name="T10" fmla="*/ 0 w 69"/>
                <a:gd name="T11" fmla="*/ 0 h 58"/>
                <a:gd name="T12" fmla="*/ 0 w 69"/>
                <a:gd name="T13" fmla="*/ 0 h 58"/>
                <a:gd name="T14" fmla="*/ 0 60000 65536"/>
                <a:gd name="T15" fmla="*/ 0 60000 65536"/>
                <a:gd name="T16" fmla="*/ 0 60000 65536"/>
                <a:gd name="T17" fmla="*/ 0 60000 65536"/>
                <a:gd name="T18" fmla="*/ 0 60000 65536"/>
                <a:gd name="T19" fmla="*/ 0 60000 65536"/>
                <a:gd name="T20" fmla="*/ 0 60000 65536"/>
                <a:gd name="T21" fmla="*/ 0 w 69"/>
                <a:gd name="T22" fmla="*/ 0 h 58"/>
                <a:gd name="T23" fmla="*/ 69 w 69"/>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8">
                  <a:moveTo>
                    <a:pt x="69" y="36"/>
                  </a:moveTo>
                  <a:lnTo>
                    <a:pt x="15" y="58"/>
                  </a:lnTo>
                  <a:lnTo>
                    <a:pt x="16" y="58"/>
                  </a:lnTo>
                  <a:lnTo>
                    <a:pt x="0" y="22"/>
                  </a:lnTo>
                  <a:lnTo>
                    <a:pt x="1" y="22"/>
                  </a:lnTo>
                  <a:lnTo>
                    <a:pt x="55"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054" name="Freeform 260"/>
            <p:cNvSpPr>
              <a:spLocks/>
            </p:cNvSpPr>
            <p:nvPr/>
          </p:nvSpPr>
          <p:spPr bwMode="black">
            <a:xfrm>
              <a:off x="4153" y="2407"/>
              <a:ext cx="23" cy="20"/>
            </a:xfrm>
            <a:custGeom>
              <a:avLst/>
              <a:gdLst>
                <a:gd name="T0" fmla="*/ 0 w 69"/>
                <a:gd name="T1" fmla="*/ 0 h 60"/>
                <a:gd name="T2" fmla="*/ 0 w 69"/>
                <a:gd name="T3" fmla="*/ 0 h 60"/>
                <a:gd name="T4" fmla="*/ 0 w 69"/>
                <a:gd name="T5" fmla="*/ 0 h 60"/>
                <a:gd name="T6" fmla="*/ 0 w 69"/>
                <a:gd name="T7" fmla="*/ 0 h 60"/>
                <a:gd name="T8" fmla="*/ 0 w 69"/>
                <a:gd name="T9" fmla="*/ 0 h 60"/>
                <a:gd name="T10" fmla="*/ 0 60000 65536"/>
                <a:gd name="T11" fmla="*/ 0 60000 65536"/>
                <a:gd name="T12" fmla="*/ 0 60000 65536"/>
                <a:gd name="T13" fmla="*/ 0 60000 65536"/>
                <a:gd name="T14" fmla="*/ 0 60000 65536"/>
                <a:gd name="T15" fmla="*/ 0 w 69"/>
                <a:gd name="T16" fmla="*/ 0 h 60"/>
                <a:gd name="T17" fmla="*/ 69 w 69"/>
                <a:gd name="T18" fmla="*/ 60 h 60"/>
              </a:gdLst>
              <a:ahLst/>
              <a:cxnLst>
                <a:cxn ang="T10">
                  <a:pos x="T0" y="T1"/>
                </a:cxn>
                <a:cxn ang="T11">
                  <a:pos x="T2" y="T3"/>
                </a:cxn>
                <a:cxn ang="T12">
                  <a:pos x="T4" y="T5"/>
                </a:cxn>
                <a:cxn ang="T13">
                  <a:pos x="T6" y="T7"/>
                </a:cxn>
                <a:cxn ang="T14">
                  <a:pos x="T8" y="T9"/>
                </a:cxn>
              </a:cxnLst>
              <a:rect l="T15" t="T16" r="T17" b="T18"/>
              <a:pathLst>
                <a:path w="69" h="60">
                  <a:moveTo>
                    <a:pt x="69" y="36"/>
                  </a:moveTo>
                  <a:lnTo>
                    <a:pt x="17" y="60"/>
                  </a:lnTo>
                  <a:lnTo>
                    <a:pt x="0" y="24"/>
                  </a:lnTo>
                  <a:lnTo>
                    <a:pt x="53"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055" name="Freeform 261"/>
            <p:cNvSpPr>
              <a:spLocks/>
            </p:cNvSpPr>
            <p:nvPr/>
          </p:nvSpPr>
          <p:spPr bwMode="black">
            <a:xfrm>
              <a:off x="4251" y="2374"/>
              <a:ext cx="27" cy="19"/>
            </a:xfrm>
            <a:custGeom>
              <a:avLst/>
              <a:gdLst>
                <a:gd name="T0" fmla="*/ 0 w 83"/>
                <a:gd name="T1" fmla="*/ 0 h 57"/>
                <a:gd name="T2" fmla="*/ 0 w 83"/>
                <a:gd name="T3" fmla="*/ 0 h 57"/>
                <a:gd name="T4" fmla="*/ 0 w 83"/>
                <a:gd name="T5" fmla="*/ 0 h 57"/>
                <a:gd name="T6" fmla="*/ 0 w 83"/>
                <a:gd name="T7" fmla="*/ 0 h 57"/>
                <a:gd name="T8" fmla="*/ 0 w 83"/>
                <a:gd name="T9" fmla="*/ 0 h 57"/>
                <a:gd name="T10" fmla="*/ 0 w 83"/>
                <a:gd name="T11" fmla="*/ 0 h 57"/>
                <a:gd name="T12" fmla="*/ 0 w 83"/>
                <a:gd name="T13" fmla="*/ 0 h 57"/>
                <a:gd name="T14" fmla="*/ 0 60000 65536"/>
                <a:gd name="T15" fmla="*/ 0 60000 65536"/>
                <a:gd name="T16" fmla="*/ 0 60000 65536"/>
                <a:gd name="T17" fmla="*/ 0 60000 65536"/>
                <a:gd name="T18" fmla="*/ 0 60000 65536"/>
                <a:gd name="T19" fmla="*/ 0 60000 65536"/>
                <a:gd name="T20" fmla="*/ 0 60000 65536"/>
                <a:gd name="T21" fmla="*/ 0 w 83"/>
                <a:gd name="T22" fmla="*/ 0 h 57"/>
                <a:gd name="T23" fmla="*/ 83 w 8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57">
                  <a:moveTo>
                    <a:pt x="83" y="39"/>
                  </a:moveTo>
                  <a:lnTo>
                    <a:pt x="9" y="57"/>
                  </a:lnTo>
                  <a:lnTo>
                    <a:pt x="9" y="56"/>
                  </a:lnTo>
                  <a:lnTo>
                    <a:pt x="0" y="19"/>
                  </a:lnTo>
                  <a:lnTo>
                    <a:pt x="0" y="18"/>
                  </a:lnTo>
                  <a:lnTo>
                    <a:pt x="73" y="0"/>
                  </a:lnTo>
                  <a:lnTo>
                    <a:pt x="83" y="39"/>
                  </a:lnTo>
                  <a:close/>
                </a:path>
              </a:pathLst>
            </a:custGeom>
            <a:solidFill>
              <a:schemeClr val="folHlink"/>
            </a:solidFill>
            <a:ln w="9525">
              <a:solidFill>
                <a:schemeClr val="tx1"/>
              </a:solidFill>
              <a:round/>
              <a:headEnd/>
              <a:tailEnd/>
            </a:ln>
          </p:spPr>
          <p:txBody>
            <a:bodyPr/>
            <a:lstStyle/>
            <a:p>
              <a:endParaRPr lang="en-US"/>
            </a:p>
          </p:txBody>
        </p:sp>
        <p:sp>
          <p:nvSpPr>
            <p:cNvPr id="85056" name="Freeform 262"/>
            <p:cNvSpPr>
              <a:spLocks/>
            </p:cNvSpPr>
            <p:nvPr/>
          </p:nvSpPr>
          <p:spPr bwMode="black">
            <a:xfrm>
              <a:off x="4226" y="2380"/>
              <a:ext cx="28" cy="19"/>
            </a:xfrm>
            <a:custGeom>
              <a:avLst/>
              <a:gdLst>
                <a:gd name="T0" fmla="*/ 0 w 82"/>
                <a:gd name="T1" fmla="*/ 0 h 57"/>
                <a:gd name="T2" fmla="*/ 0 w 82"/>
                <a:gd name="T3" fmla="*/ 0 h 57"/>
                <a:gd name="T4" fmla="*/ 0 w 82"/>
                <a:gd name="T5" fmla="*/ 0 h 57"/>
                <a:gd name="T6" fmla="*/ 0 w 82"/>
                <a:gd name="T7" fmla="*/ 0 h 57"/>
                <a:gd name="T8" fmla="*/ 0 w 82"/>
                <a:gd name="T9" fmla="*/ 0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82" y="37"/>
                  </a:moveTo>
                  <a:lnTo>
                    <a:pt x="9" y="57"/>
                  </a:lnTo>
                  <a:lnTo>
                    <a:pt x="0" y="21"/>
                  </a:lnTo>
                  <a:lnTo>
                    <a:pt x="73" y="0"/>
                  </a:lnTo>
                  <a:lnTo>
                    <a:pt x="82" y="37"/>
                  </a:lnTo>
                  <a:close/>
                </a:path>
              </a:pathLst>
            </a:custGeom>
            <a:solidFill>
              <a:schemeClr val="folHlink"/>
            </a:solidFill>
            <a:ln w="9525">
              <a:solidFill>
                <a:schemeClr val="tx1"/>
              </a:solidFill>
              <a:round/>
              <a:headEnd/>
              <a:tailEnd/>
            </a:ln>
          </p:spPr>
          <p:txBody>
            <a:bodyPr/>
            <a:lstStyle/>
            <a:p>
              <a:endParaRPr lang="en-US"/>
            </a:p>
          </p:txBody>
        </p:sp>
        <p:sp>
          <p:nvSpPr>
            <p:cNvPr id="85057" name="Freeform 263"/>
            <p:cNvSpPr>
              <a:spLocks/>
            </p:cNvSpPr>
            <p:nvPr/>
          </p:nvSpPr>
          <p:spPr bwMode="black">
            <a:xfrm>
              <a:off x="4441" y="2340"/>
              <a:ext cx="16" cy="15"/>
            </a:xfrm>
            <a:custGeom>
              <a:avLst/>
              <a:gdLst>
                <a:gd name="T0" fmla="*/ 0 w 46"/>
                <a:gd name="T1" fmla="*/ 0 h 46"/>
                <a:gd name="T2" fmla="*/ 0 w 46"/>
                <a:gd name="T3" fmla="*/ 0 h 46"/>
                <a:gd name="T4" fmla="*/ 0 w 46"/>
                <a:gd name="T5" fmla="*/ 0 h 46"/>
                <a:gd name="T6" fmla="*/ 0 w 46"/>
                <a:gd name="T7" fmla="*/ 0 h 46"/>
                <a:gd name="T8" fmla="*/ 0 w 46"/>
                <a:gd name="T9" fmla="*/ 0 h 46"/>
                <a:gd name="T10" fmla="*/ 0 w 46"/>
                <a:gd name="T11" fmla="*/ 0 h 46"/>
                <a:gd name="T12" fmla="*/ 0 w 46"/>
                <a:gd name="T13" fmla="*/ 0 h 46"/>
                <a:gd name="T14" fmla="*/ 0 60000 65536"/>
                <a:gd name="T15" fmla="*/ 0 60000 65536"/>
                <a:gd name="T16" fmla="*/ 0 60000 65536"/>
                <a:gd name="T17" fmla="*/ 0 60000 65536"/>
                <a:gd name="T18" fmla="*/ 0 60000 65536"/>
                <a:gd name="T19" fmla="*/ 0 60000 65536"/>
                <a:gd name="T20" fmla="*/ 0 60000 65536"/>
                <a:gd name="T21" fmla="*/ 0 w 46"/>
                <a:gd name="T22" fmla="*/ 0 h 46"/>
                <a:gd name="T23" fmla="*/ 46 w 4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46">
                  <a:moveTo>
                    <a:pt x="0" y="7"/>
                  </a:moveTo>
                  <a:lnTo>
                    <a:pt x="39" y="0"/>
                  </a:lnTo>
                  <a:lnTo>
                    <a:pt x="46" y="39"/>
                  </a:lnTo>
                  <a:lnTo>
                    <a:pt x="7"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58" name="Freeform 264"/>
            <p:cNvSpPr>
              <a:spLocks/>
            </p:cNvSpPr>
            <p:nvPr/>
          </p:nvSpPr>
          <p:spPr bwMode="black">
            <a:xfrm>
              <a:off x="4454" y="2338"/>
              <a:ext cx="16" cy="15"/>
            </a:xfrm>
            <a:custGeom>
              <a:avLst/>
              <a:gdLst>
                <a:gd name="T0" fmla="*/ 0 w 46"/>
                <a:gd name="T1" fmla="*/ 0 h 45"/>
                <a:gd name="T2" fmla="*/ 0 w 46"/>
                <a:gd name="T3" fmla="*/ 0 h 45"/>
                <a:gd name="T4" fmla="*/ 0 w 46"/>
                <a:gd name="T5" fmla="*/ 0 h 45"/>
                <a:gd name="T6" fmla="*/ 0 w 46"/>
                <a:gd name="T7" fmla="*/ 0 h 45"/>
                <a:gd name="T8" fmla="*/ 0 w 46"/>
                <a:gd name="T9" fmla="*/ 0 h 45"/>
                <a:gd name="T10" fmla="*/ 0 60000 65536"/>
                <a:gd name="T11" fmla="*/ 0 60000 65536"/>
                <a:gd name="T12" fmla="*/ 0 60000 65536"/>
                <a:gd name="T13" fmla="*/ 0 60000 65536"/>
                <a:gd name="T14" fmla="*/ 0 60000 65536"/>
                <a:gd name="T15" fmla="*/ 0 w 46"/>
                <a:gd name="T16" fmla="*/ 0 h 45"/>
                <a:gd name="T17" fmla="*/ 46 w 46"/>
                <a:gd name="T18" fmla="*/ 45 h 45"/>
              </a:gdLst>
              <a:ahLst/>
              <a:cxnLst>
                <a:cxn ang="T10">
                  <a:pos x="T0" y="T1"/>
                </a:cxn>
                <a:cxn ang="T11">
                  <a:pos x="T2" y="T3"/>
                </a:cxn>
                <a:cxn ang="T12">
                  <a:pos x="T4" y="T5"/>
                </a:cxn>
                <a:cxn ang="T13">
                  <a:pos x="T6" y="T7"/>
                </a:cxn>
                <a:cxn ang="T14">
                  <a:pos x="T8" y="T9"/>
                </a:cxn>
              </a:cxnLst>
              <a:rect l="T15" t="T16" r="T17" b="T18"/>
              <a:pathLst>
                <a:path w="46" h="45">
                  <a:moveTo>
                    <a:pt x="0" y="6"/>
                  </a:moveTo>
                  <a:lnTo>
                    <a:pt x="39" y="0"/>
                  </a:lnTo>
                  <a:lnTo>
                    <a:pt x="46" y="38"/>
                  </a:lnTo>
                  <a:lnTo>
                    <a:pt x="7" y="45"/>
                  </a:lnTo>
                  <a:lnTo>
                    <a:pt x="0" y="6"/>
                  </a:lnTo>
                  <a:close/>
                </a:path>
              </a:pathLst>
            </a:custGeom>
            <a:solidFill>
              <a:schemeClr val="folHlink"/>
            </a:solidFill>
            <a:ln w="9525">
              <a:solidFill>
                <a:schemeClr val="tx1"/>
              </a:solidFill>
              <a:round/>
              <a:headEnd/>
              <a:tailEnd/>
            </a:ln>
          </p:spPr>
          <p:txBody>
            <a:bodyPr/>
            <a:lstStyle/>
            <a:p>
              <a:endParaRPr lang="en-US"/>
            </a:p>
          </p:txBody>
        </p:sp>
        <p:sp>
          <p:nvSpPr>
            <p:cNvPr id="85059" name="Freeform 265"/>
            <p:cNvSpPr>
              <a:spLocks/>
            </p:cNvSpPr>
            <p:nvPr/>
          </p:nvSpPr>
          <p:spPr bwMode="black">
            <a:xfrm>
              <a:off x="4467" y="2331"/>
              <a:ext cx="46" cy="20"/>
            </a:xfrm>
            <a:custGeom>
              <a:avLst/>
              <a:gdLst>
                <a:gd name="T0" fmla="*/ 0 w 138"/>
                <a:gd name="T1" fmla="*/ 0 h 60"/>
                <a:gd name="T2" fmla="*/ 0 w 138"/>
                <a:gd name="T3" fmla="*/ 0 h 60"/>
                <a:gd name="T4" fmla="*/ 0 w 138"/>
                <a:gd name="T5" fmla="*/ 0 h 60"/>
                <a:gd name="T6" fmla="*/ 0 w 138"/>
                <a:gd name="T7" fmla="*/ 0 h 60"/>
                <a:gd name="T8" fmla="*/ 0 w 138"/>
                <a:gd name="T9" fmla="*/ 0 h 60"/>
                <a:gd name="T10" fmla="*/ 0 w 138"/>
                <a:gd name="T11" fmla="*/ 0 h 60"/>
                <a:gd name="T12" fmla="*/ 0 w 138"/>
                <a:gd name="T13" fmla="*/ 0 h 60"/>
                <a:gd name="T14" fmla="*/ 0 60000 65536"/>
                <a:gd name="T15" fmla="*/ 0 60000 65536"/>
                <a:gd name="T16" fmla="*/ 0 60000 65536"/>
                <a:gd name="T17" fmla="*/ 0 60000 65536"/>
                <a:gd name="T18" fmla="*/ 0 60000 65536"/>
                <a:gd name="T19" fmla="*/ 0 60000 65536"/>
                <a:gd name="T20" fmla="*/ 0 60000 65536"/>
                <a:gd name="T21" fmla="*/ 0 w 138"/>
                <a:gd name="T22" fmla="*/ 0 h 60"/>
                <a:gd name="T23" fmla="*/ 138 w 138"/>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 h="60">
                  <a:moveTo>
                    <a:pt x="0" y="22"/>
                  </a:moveTo>
                  <a:lnTo>
                    <a:pt x="131" y="0"/>
                  </a:lnTo>
                  <a:lnTo>
                    <a:pt x="132" y="0"/>
                  </a:lnTo>
                  <a:lnTo>
                    <a:pt x="137" y="39"/>
                  </a:lnTo>
                  <a:lnTo>
                    <a:pt x="138" y="39"/>
                  </a:lnTo>
                  <a:lnTo>
                    <a:pt x="7" y="60"/>
                  </a:lnTo>
                  <a:lnTo>
                    <a:pt x="0" y="22"/>
                  </a:lnTo>
                  <a:close/>
                </a:path>
              </a:pathLst>
            </a:custGeom>
            <a:solidFill>
              <a:schemeClr val="folHlink"/>
            </a:solidFill>
            <a:ln w="9525">
              <a:solidFill>
                <a:schemeClr val="tx1"/>
              </a:solidFill>
              <a:round/>
              <a:headEnd/>
              <a:tailEnd/>
            </a:ln>
          </p:spPr>
          <p:txBody>
            <a:bodyPr/>
            <a:lstStyle/>
            <a:p>
              <a:endParaRPr lang="en-US"/>
            </a:p>
          </p:txBody>
        </p:sp>
        <p:sp>
          <p:nvSpPr>
            <p:cNvPr id="85060" name="Freeform 266"/>
            <p:cNvSpPr>
              <a:spLocks/>
            </p:cNvSpPr>
            <p:nvPr/>
          </p:nvSpPr>
          <p:spPr bwMode="black">
            <a:xfrm>
              <a:off x="4511" y="2324"/>
              <a:ext cx="45" cy="20"/>
            </a:xfrm>
            <a:custGeom>
              <a:avLst/>
              <a:gdLst>
                <a:gd name="T0" fmla="*/ 0 w 134"/>
                <a:gd name="T1" fmla="*/ 0 h 59"/>
                <a:gd name="T2" fmla="*/ 0 w 134"/>
                <a:gd name="T3" fmla="*/ 0 h 59"/>
                <a:gd name="T4" fmla="*/ 0 w 134"/>
                <a:gd name="T5" fmla="*/ 0 h 59"/>
                <a:gd name="T6" fmla="*/ 0 w 134"/>
                <a:gd name="T7" fmla="*/ 0 h 59"/>
                <a:gd name="T8" fmla="*/ 0 w 134"/>
                <a:gd name="T9" fmla="*/ 0 h 59"/>
                <a:gd name="T10" fmla="*/ 0 60000 65536"/>
                <a:gd name="T11" fmla="*/ 0 60000 65536"/>
                <a:gd name="T12" fmla="*/ 0 60000 65536"/>
                <a:gd name="T13" fmla="*/ 0 60000 65536"/>
                <a:gd name="T14" fmla="*/ 0 60000 65536"/>
                <a:gd name="T15" fmla="*/ 0 w 134"/>
                <a:gd name="T16" fmla="*/ 0 h 59"/>
                <a:gd name="T17" fmla="*/ 134 w 134"/>
                <a:gd name="T18" fmla="*/ 59 h 59"/>
              </a:gdLst>
              <a:ahLst/>
              <a:cxnLst>
                <a:cxn ang="T10">
                  <a:pos x="T0" y="T1"/>
                </a:cxn>
                <a:cxn ang="T11">
                  <a:pos x="T2" y="T3"/>
                </a:cxn>
                <a:cxn ang="T12">
                  <a:pos x="T4" y="T5"/>
                </a:cxn>
                <a:cxn ang="T13">
                  <a:pos x="T6" y="T7"/>
                </a:cxn>
                <a:cxn ang="T14">
                  <a:pos x="T8" y="T9"/>
                </a:cxn>
              </a:cxnLst>
              <a:rect l="T15" t="T16" r="T17" b="T18"/>
              <a:pathLst>
                <a:path w="134" h="59">
                  <a:moveTo>
                    <a:pt x="0" y="20"/>
                  </a:moveTo>
                  <a:lnTo>
                    <a:pt x="130" y="0"/>
                  </a:lnTo>
                  <a:lnTo>
                    <a:pt x="134" y="38"/>
                  </a:lnTo>
                  <a:lnTo>
                    <a:pt x="5"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061" name="Freeform 267"/>
            <p:cNvSpPr>
              <a:spLocks/>
            </p:cNvSpPr>
            <p:nvPr/>
          </p:nvSpPr>
          <p:spPr bwMode="black">
            <a:xfrm>
              <a:off x="4562" y="2322"/>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8"/>
                  </a:moveTo>
                  <a:lnTo>
                    <a:pt x="7" y="42"/>
                  </a:lnTo>
                  <a:lnTo>
                    <a:pt x="0" y="3"/>
                  </a:lnTo>
                  <a:lnTo>
                    <a:pt x="23"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062" name="Freeform 268"/>
            <p:cNvSpPr>
              <a:spLocks/>
            </p:cNvSpPr>
            <p:nvPr/>
          </p:nvSpPr>
          <p:spPr bwMode="black">
            <a:xfrm>
              <a:off x="4555" y="2323"/>
              <a:ext cx="9" cy="14"/>
            </a:xfrm>
            <a:custGeom>
              <a:avLst/>
              <a:gdLst>
                <a:gd name="T0" fmla="*/ 0 w 28"/>
                <a:gd name="T1" fmla="*/ 0 h 42"/>
                <a:gd name="T2" fmla="*/ 0 w 28"/>
                <a:gd name="T3" fmla="*/ 0 h 42"/>
                <a:gd name="T4" fmla="*/ 0 w 28"/>
                <a:gd name="T5" fmla="*/ 0 h 42"/>
                <a:gd name="T6" fmla="*/ 0 w 28"/>
                <a:gd name="T7" fmla="*/ 0 h 42"/>
                <a:gd name="T8" fmla="*/ 0 w 28"/>
                <a:gd name="T9" fmla="*/ 0 h 42"/>
                <a:gd name="T10" fmla="*/ 0 60000 65536"/>
                <a:gd name="T11" fmla="*/ 0 60000 65536"/>
                <a:gd name="T12" fmla="*/ 0 60000 65536"/>
                <a:gd name="T13" fmla="*/ 0 60000 65536"/>
                <a:gd name="T14" fmla="*/ 0 60000 65536"/>
                <a:gd name="T15" fmla="*/ 0 w 28"/>
                <a:gd name="T16" fmla="*/ 0 h 42"/>
                <a:gd name="T17" fmla="*/ 28 w 28"/>
                <a:gd name="T18" fmla="*/ 42 h 42"/>
              </a:gdLst>
              <a:ahLst/>
              <a:cxnLst>
                <a:cxn ang="T10">
                  <a:pos x="T0" y="T1"/>
                </a:cxn>
                <a:cxn ang="T11">
                  <a:pos x="T2" y="T3"/>
                </a:cxn>
                <a:cxn ang="T12">
                  <a:pos x="T4" y="T5"/>
                </a:cxn>
                <a:cxn ang="T13">
                  <a:pos x="T6" y="T7"/>
                </a:cxn>
                <a:cxn ang="T14">
                  <a:pos x="T8" y="T9"/>
                </a:cxn>
              </a:cxnLst>
              <a:rect l="T15" t="T16" r="T17" b="T18"/>
              <a:pathLst>
                <a:path w="28" h="42">
                  <a:moveTo>
                    <a:pt x="28" y="39"/>
                  </a:moveTo>
                  <a:lnTo>
                    <a:pt x="7" y="42"/>
                  </a:lnTo>
                  <a:lnTo>
                    <a:pt x="0" y="4"/>
                  </a:lnTo>
                  <a:lnTo>
                    <a:pt x="21" y="0"/>
                  </a:lnTo>
                  <a:lnTo>
                    <a:pt x="28" y="39"/>
                  </a:lnTo>
                  <a:close/>
                </a:path>
              </a:pathLst>
            </a:custGeom>
            <a:solidFill>
              <a:schemeClr val="folHlink"/>
            </a:solidFill>
            <a:ln w="9525">
              <a:solidFill>
                <a:schemeClr val="tx1"/>
              </a:solidFill>
              <a:round/>
              <a:headEnd/>
              <a:tailEnd/>
            </a:ln>
          </p:spPr>
          <p:txBody>
            <a:bodyPr/>
            <a:lstStyle/>
            <a:p>
              <a:endParaRPr lang="en-US"/>
            </a:p>
          </p:txBody>
        </p:sp>
        <p:sp>
          <p:nvSpPr>
            <p:cNvPr id="85063" name="Oval 269"/>
            <p:cNvSpPr>
              <a:spLocks noChangeArrowheads="1"/>
            </p:cNvSpPr>
            <p:nvPr/>
          </p:nvSpPr>
          <p:spPr bwMode="black">
            <a:xfrm>
              <a:off x="4568" y="2321"/>
              <a:ext cx="13" cy="13"/>
            </a:xfrm>
            <a:prstGeom prst="ellipse">
              <a:avLst/>
            </a:prstGeom>
            <a:solidFill>
              <a:schemeClr val="folHlink"/>
            </a:solidFill>
            <a:ln w="9525">
              <a:solidFill>
                <a:schemeClr val="tx1"/>
              </a:solidFill>
              <a:round/>
              <a:headEnd/>
              <a:tailEnd/>
            </a:ln>
          </p:spPr>
          <p:txBody>
            <a:bodyPr/>
            <a:lstStyle/>
            <a:p>
              <a:endParaRPr lang="en-US"/>
            </a:p>
          </p:txBody>
        </p:sp>
        <p:sp>
          <p:nvSpPr>
            <p:cNvPr id="85064" name="Freeform 270"/>
            <p:cNvSpPr>
              <a:spLocks/>
            </p:cNvSpPr>
            <p:nvPr/>
          </p:nvSpPr>
          <p:spPr bwMode="black">
            <a:xfrm>
              <a:off x="4573" y="2320"/>
              <a:ext cx="6" cy="14"/>
            </a:xfrm>
            <a:custGeom>
              <a:avLst/>
              <a:gdLst>
                <a:gd name="T0" fmla="*/ 0 w 17"/>
                <a:gd name="T1" fmla="*/ 0 h 40"/>
                <a:gd name="T2" fmla="*/ 0 w 17"/>
                <a:gd name="T3" fmla="*/ 0 h 40"/>
                <a:gd name="T4" fmla="*/ 0 w 17"/>
                <a:gd name="T5" fmla="*/ 0 h 40"/>
                <a:gd name="T6" fmla="*/ 0 w 17"/>
                <a:gd name="T7" fmla="*/ 0 h 40"/>
                <a:gd name="T8" fmla="*/ 0 w 17"/>
                <a:gd name="T9" fmla="*/ 0 h 40"/>
                <a:gd name="T10" fmla="*/ 0 60000 65536"/>
                <a:gd name="T11" fmla="*/ 0 60000 65536"/>
                <a:gd name="T12" fmla="*/ 0 60000 65536"/>
                <a:gd name="T13" fmla="*/ 0 60000 65536"/>
                <a:gd name="T14" fmla="*/ 0 60000 65536"/>
                <a:gd name="T15" fmla="*/ 0 w 17"/>
                <a:gd name="T16" fmla="*/ 0 h 40"/>
                <a:gd name="T17" fmla="*/ 17 w 17"/>
                <a:gd name="T18" fmla="*/ 40 h 40"/>
              </a:gdLst>
              <a:ahLst/>
              <a:cxnLst>
                <a:cxn ang="T10">
                  <a:pos x="T0" y="T1"/>
                </a:cxn>
                <a:cxn ang="T11">
                  <a:pos x="T2" y="T3"/>
                </a:cxn>
                <a:cxn ang="T12">
                  <a:pos x="T4" y="T5"/>
                </a:cxn>
                <a:cxn ang="T13">
                  <a:pos x="T6" y="T7"/>
                </a:cxn>
                <a:cxn ang="T14">
                  <a:pos x="T8" y="T9"/>
                </a:cxn>
              </a:cxnLst>
              <a:rect l="T15" t="T16" r="T17" b="T18"/>
              <a:pathLst>
                <a:path w="17" h="40">
                  <a:moveTo>
                    <a:pt x="17" y="39"/>
                  </a:moveTo>
                  <a:lnTo>
                    <a:pt x="5" y="40"/>
                  </a:lnTo>
                  <a:lnTo>
                    <a:pt x="0" y="1"/>
                  </a:lnTo>
                  <a:lnTo>
                    <a:pt x="12" y="0"/>
                  </a:lnTo>
                  <a:lnTo>
                    <a:pt x="17" y="39"/>
                  </a:lnTo>
                  <a:close/>
                </a:path>
              </a:pathLst>
            </a:custGeom>
            <a:solidFill>
              <a:schemeClr val="folHlink"/>
            </a:solidFill>
            <a:ln w="9525">
              <a:solidFill>
                <a:schemeClr val="tx1"/>
              </a:solidFill>
              <a:round/>
              <a:headEnd/>
              <a:tailEnd/>
            </a:ln>
          </p:spPr>
          <p:txBody>
            <a:bodyPr/>
            <a:lstStyle/>
            <a:p>
              <a:endParaRPr lang="en-US"/>
            </a:p>
          </p:txBody>
        </p:sp>
        <p:sp>
          <p:nvSpPr>
            <p:cNvPr id="85065" name="Freeform 271"/>
            <p:cNvSpPr>
              <a:spLocks/>
            </p:cNvSpPr>
            <p:nvPr/>
          </p:nvSpPr>
          <p:spPr bwMode="black">
            <a:xfrm>
              <a:off x="4569" y="2321"/>
              <a:ext cx="6" cy="13"/>
            </a:xfrm>
            <a:custGeom>
              <a:avLst/>
              <a:gdLst>
                <a:gd name="T0" fmla="*/ 0 w 19"/>
                <a:gd name="T1" fmla="*/ 0 h 41"/>
                <a:gd name="T2" fmla="*/ 0 w 19"/>
                <a:gd name="T3" fmla="*/ 0 h 41"/>
                <a:gd name="T4" fmla="*/ 0 w 19"/>
                <a:gd name="T5" fmla="*/ 0 h 41"/>
                <a:gd name="T6" fmla="*/ 0 w 19"/>
                <a:gd name="T7" fmla="*/ 0 h 41"/>
                <a:gd name="T8" fmla="*/ 0 w 19"/>
                <a:gd name="T9" fmla="*/ 0 h 41"/>
                <a:gd name="T10" fmla="*/ 0 60000 65536"/>
                <a:gd name="T11" fmla="*/ 0 60000 65536"/>
                <a:gd name="T12" fmla="*/ 0 60000 65536"/>
                <a:gd name="T13" fmla="*/ 0 60000 65536"/>
                <a:gd name="T14" fmla="*/ 0 60000 65536"/>
                <a:gd name="T15" fmla="*/ 0 w 19"/>
                <a:gd name="T16" fmla="*/ 0 h 41"/>
                <a:gd name="T17" fmla="*/ 19 w 19"/>
                <a:gd name="T18" fmla="*/ 41 h 41"/>
              </a:gdLst>
              <a:ahLst/>
              <a:cxnLst>
                <a:cxn ang="T10">
                  <a:pos x="T0" y="T1"/>
                </a:cxn>
                <a:cxn ang="T11">
                  <a:pos x="T2" y="T3"/>
                </a:cxn>
                <a:cxn ang="T12">
                  <a:pos x="T4" y="T5"/>
                </a:cxn>
                <a:cxn ang="T13">
                  <a:pos x="T6" y="T7"/>
                </a:cxn>
                <a:cxn ang="T14">
                  <a:pos x="T8" y="T9"/>
                </a:cxn>
              </a:cxnLst>
              <a:rect l="T15" t="T16" r="T17" b="T18"/>
              <a:pathLst>
                <a:path w="19" h="41">
                  <a:moveTo>
                    <a:pt x="19" y="39"/>
                  </a:moveTo>
                  <a:lnTo>
                    <a:pt x="7" y="41"/>
                  </a:lnTo>
                  <a:lnTo>
                    <a:pt x="0" y="3"/>
                  </a:lnTo>
                  <a:lnTo>
                    <a:pt x="12" y="0"/>
                  </a:lnTo>
                  <a:lnTo>
                    <a:pt x="19" y="39"/>
                  </a:lnTo>
                  <a:close/>
                </a:path>
              </a:pathLst>
            </a:custGeom>
            <a:solidFill>
              <a:schemeClr val="folHlink"/>
            </a:solidFill>
            <a:ln w="9525">
              <a:solidFill>
                <a:schemeClr val="tx1"/>
              </a:solidFill>
              <a:round/>
              <a:headEnd/>
              <a:tailEnd/>
            </a:ln>
          </p:spPr>
          <p:txBody>
            <a:bodyPr/>
            <a:lstStyle/>
            <a:p>
              <a:endParaRPr lang="en-US"/>
            </a:p>
          </p:txBody>
        </p:sp>
        <p:sp>
          <p:nvSpPr>
            <p:cNvPr id="85066" name="Freeform 272"/>
            <p:cNvSpPr>
              <a:spLocks/>
            </p:cNvSpPr>
            <p:nvPr/>
          </p:nvSpPr>
          <p:spPr bwMode="black">
            <a:xfrm>
              <a:off x="4273" y="2376"/>
              <a:ext cx="67" cy="49"/>
            </a:xfrm>
            <a:custGeom>
              <a:avLst/>
              <a:gdLst>
                <a:gd name="T0" fmla="*/ 0 w 201"/>
                <a:gd name="T1" fmla="*/ 0 h 147"/>
                <a:gd name="T2" fmla="*/ 0 w 201"/>
                <a:gd name="T3" fmla="*/ 0 h 147"/>
                <a:gd name="T4" fmla="*/ 0 w 201"/>
                <a:gd name="T5" fmla="*/ 0 h 147"/>
                <a:gd name="T6" fmla="*/ 0 w 201"/>
                <a:gd name="T7" fmla="*/ 0 h 147"/>
                <a:gd name="T8" fmla="*/ 0 w 201"/>
                <a:gd name="T9" fmla="*/ 0 h 147"/>
                <a:gd name="T10" fmla="*/ 0 60000 65536"/>
                <a:gd name="T11" fmla="*/ 0 60000 65536"/>
                <a:gd name="T12" fmla="*/ 0 60000 65536"/>
                <a:gd name="T13" fmla="*/ 0 60000 65536"/>
                <a:gd name="T14" fmla="*/ 0 60000 65536"/>
                <a:gd name="T15" fmla="*/ 0 w 201"/>
                <a:gd name="T16" fmla="*/ 0 h 147"/>
                <a:gd name="T17" fmla="*/ 201 w 201"/>
                <a:gd name="T18" fmla="*/ 147 h 147"/>
              </a:gdLst>
              <a:ahLst/>
              <a:cxnLst>
                <a:cxn ang="T10">
                  <a:pos x="T0" y="T1"/>
                </a:cxn>
                <a:cxn ang="T11">
                  <a:pos x="T2" y="T3"/>
                </a:cxn>
                <a:cxn ang="T12">
                  <a:pos x="T4" y="T5"/>
                </a:cxn>
                <a:cxn ang="T13">
                  <a:pos x="T6" y="T7"/>
                </a:cxn>
                <a:cxn ang="T14">
                  <a:pos x="T8" y="T9"/>
                </a:cxn>
              </a:cxnLst>
              <a:rect l="T15" t="T16" r="T17" b="T18"/>
              <a:pathLst>
                <a:path w="201" h="147">
                  <a:moveTo>
                    <a:pt x="179" y="147"/>
                  </a:moveTo>
                  <a:lnTo>
                    <a:pt x="0" y="34"/>
                  </a:lnTo>
                  <a:lnTo>
                    <a:pt x="22" y="0"/>
                  </a:lnTo>
                  <a:lnTo>
                    <a:pt x="201" y="113"/>
                  </a:lnTo>
                  <a:lnTo>
                    <a:pt x="179" y="147"/>
                  </a:lnTo>
                  <a:close/>
                </a:path>
              </a:pathLst>
            </a:custGeom>
            <a:solidFill>
              <a:schemeClr val="folHlink"/>
            </a:solidFill>
            <a:ln w="9525">
              <a:solidFill>
                <a:schemeClr val="tx1"/>
              </a:solidFill>
              <a:round/>
              <a:headEnd/>
              <a:tailEnd/>
            </a:ln>
          </p:spPr>
          <p:txBody>
            <a:bodyPr/>
            <a:lstStyle/>
            <a:p>
              <a:endParaRPr lang="en-US"/>
            </a:p>
          </p:txBody>
        </p:sp>
        <p:sp>
          <p:nvSpPr>
            <p:cNvPr id="85067" name="Freeform 273"/>
            <p:cNvSpPr>
              <a:spLocks/>
            </p:cNvSpPr>
            <p:nvPr/>
          </p:nvSpPr>
          <p:spPr bwMode="black">
            <a:xfrm>
              <a:off x="4335" y="2388"/>
              <a:ext cx="109" cy="38"/>
            </a:xfrm>
            <a:custGeom>
              <a:avLst/>
              <a:gdLst>
                <a:gd name="T0" fmla="*/ 0 w 329"/>
                <a:gd name="T1" fmla="*/ 0 h 114"/>
                <a:gd name="T2" fmla="*/ 0 w 329"/>
                <a:gd name="T3" fmla="*/ 0 h 114"/>
                <a:gd name="T4" fmla="*/ 0 w 329"/>
                <a:gd name="T5" fmla="*/ 0 h 114"/>
                <a:gd name="T6" fmla="*/ 0 w 329"/>
                <a:gd name="T7" fmla="*/ 0 h 114"/>
                <a:gd name="T8" fmla="*/ 0 w 329"/>
                <a:gd name="T9" fmla="*/ 0 h 114"/>
                <a:gd name="T10" fmla="*/ 0 60000 65536"/>
                <a:gd name="T11" fmla="*/ 0 60000 65536"/>
                <a:gd name="T12" fmla="*/ 0 60000 65536"/>
                <a:gd name="T13" fmla="*/ 0 60000 65536"/>
                <a:gd name="T14" fmla="*/ 0 60000 65536"/>
                <a:gd name="T15" fmla="*/ 0 w 329"/>
                <a:gd name="T16" fmla="*/ 0 h 114"/>
                <a:gd name="T17" fmla="*/ 329 w 329"/>
                <a:gd name="T18" fmla="*/ 114 h 114"/>
              </a:gdLst>
              <a:ahLst/>
              <a:cxnLst>
                <a:cxn ang="T10">
                  <a:pos x="T0" y="T1"/>
                </a:cxn>
                <a:cxn ang="T11">
                  <a:pos x="T2" y="T3"/>
                </a:cxn>
                <a:cxn ang="T12">
                  <a:pos x="T4" y="T5"/>
                </a:cxn>
                <a:cxn ang="T13">
                  <a:pos x="T6" y="T7"/>
                </a:cxn>
                <a:cxn ang="T14">
                  <a:pos x="T8" y="T9"/>
                </a:cxn>
              </a:cxnLst>
              <a:rect l="T15" t="T16" r="T17" b="T18"/>
              <a:pathLst>
                <a:path w="329" h="114">
                  <a:moveTo>
                    <a:pt x="0" y="76"/>
                  </a:moveTo>
                  <a:lnTo>
                    <a:pt x="320" y="0"/>
                  </a:lnTo>
                  <a:lnTo>
                    <a:pt x="329" y="39"/>
                  </a:lnTo>
                  <a:lnTo>
                    <a:pt x="10" y="114"/>
                  </a:lnTo>
                  <a:lnTo>
                    <a:pt x="0" y="76"/>
                  </a:lnTo>
                  <a:close/>
                </a:path>
              </a:pathLst>
            </a:custGeom>
            <a:solidFill>
              <a:schemeClr val="folHlink"/>
            </a:solidFill>
            <a:ln w="9525">
              <a:solidFill>
                <a:schemeClr val="tx1"/>
              </a:solidFill>
              <a:round/>
              <a:headEnd/>
              <a:tailEnd/>
            </a:ln>
          </p:spPr>
          <p:txBody>
            <a:bodyPr/>
            <a:lstStyle/>
            <a:p>
              <a:endParaRPr lang="en-US"/>
            </a:p>
          </p:txBody>
        </p:sp>
        <p:sp>
          <p:nvSpPr>
            <p:cNvPr id="85068" name="Freeform 274"/>
            <p:cNvSpPr>
              <a:spLocks/>
            </p:cNvSpPr>
            <p:nvPr/>
          </p:nvSpPr>
          <p:spPr bwMode="black">
            <a:xfrm>
              <a:off x="2577" y="2786"/>
              <a:ext cx="14" cy="14"/>
            </a:xfrm>
            <a:custGeom>
              <a:avLst/>
              <a:gdLst>
                <a:gd name="T0" fmla="*/ 0 w 44"/>
                <a:gd name="T1" fmla="*/ 0 h 44"/>
                <a:gd name="T2" fmla="*/ 0 w 44"/>
                <a:gd name="T3" fmla="*/ 0 h 44"/>
                <a:gd name="T4" fmla="*/ 0 w 44"/>
                <a:gd name="T5" fmla="*/ 0 h 44"/>
                <a:gd name="T6" fmla="*/ 0 w 44"/>
                <a:gd name="T7" fmla="*/ 0 h 44"/>
                <a:gd name="T8" fmla="*/ 0 w 44"/>
                <a:gd name="T9" fmla="*/ 0 h 44"/>
                <a:gd name="T10" fmla="*/ 0 w 44"/>
                <a:gd name="T11" fmla="*/ 0 h 44"/>
                <a:gd name="T12" fmla="*/ 0 w 44"/>
                <a:gd name="T13" fmla="*/ 0 h 44"/>
                <a:gd name="T14" fmla="*/ 0 60000 65536"/>
                <a:gd name="T15" fmla="*/ 0 60000 65536"/>
                <a:gd name="T16" fmla="*/ 0 60000 65536"/>
                <a:gd name="T17" fmla="*/ 0 60000 65536"/>
                <a:gd name="T18" fmla="*/ 0 60000 65536"/>
                <a:gd name="T19" fmla="*/ 0 60000 65536"/>
                <a:gd name="T20" fmla="*/ 0 60000 65536"/>
                <a:gd name="T21" fmla="*/ 0 w 44"/>
                <a:gd name="T22" fmla="*/ 0 h 44"/>
                <a:gd name="T23" fmla="*/ 44 w 44"/>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4">
                  <a:moveTo>
                    <a:pt x="0" y="5"/>
                  </a:moveTo>
                  <a:lnTo>
                    <a:pt x="38" y="0"/>
                  </a:lnTo>
                  <a:lnTo>
                    <a:pt x="37" y="0"/>
                  </a:lnTo>
                  <a:lnTo>
                    <a:pt x="44" y="39"/>
                  </a:lnTo>
                  <a:lnTo>
                    <a:pt x="43" y="39"/>
                  </a:lnTo>
                  <a:lnTo>
                    <a:pt x="4" y="44"/>
                  </a:lnTo>
                  <a:lnTo>
                    <a:pt x="0" y="5"/>
                  </a:lnTo>
                  <a:close/>
                </a:path>
              </a:pathLst>
            </a:custGeom>
            <a:solidFill>
              <a:schemeClr val="folHlink"/>
            </a:solidFill>
            <a:ln w="9525">
              <a:solidFill>
                <a:schemeClr val="tx1"/>
              </a:solidFill>
              <a:round/>
              <a:headEnd/>
              <a:tailEnd/>
            </a:ln>
          </p:spPr>
          <p:txBody>
            <a:bodyPr/>
            <a:lstStyle/>
            <a:p>
              <a:endParaRPr lang="en-US"/>
            </a:p>
          </p:txBody>
        </p:sp>
        <p:sp>
          <p:nvSpPr>
            <p:cNvPr id="85069" name="Freeform 275"/>
            <p:cNvSpPr>
              <a:spLocks/>
            </p:cNvSpPr>
            <p:nvPr/>
          </p:nvSpPr>
          <p:spPr bwMode="black">
            <a:xfrm>
              <a:off x="2589" y="2783"/>
              <a:ext cx="16" cy="16"/>
            </a:xfrm>
            <a:custGeom>
              <a:avLst/>
              <a:gdLst>
                <a:gd name="T0" fmla="*/ 0 w 47"/>
                <a:gd name="T1" fmla="*/ 0 h 46"/>
                <a:gd name="T2" fmla="*/ 0 w 47"/>
                <a:gd name="T3" fmla="*/ 0 h 46"/>
                <a:gd name="T4" fmla="*/ 0 w 47"/>
                <a:gd name="T5" fmla="*/ 0 h 46"/>
                <a:gd name="T6" fmla="*/ 0 w 47"/>
                <a:gd name="T7" fmla="*/ 0 h 46"/>
                <a:gd name="T8" fmla="*/ 0 w 47"/>
                <a:gd name="T9" fmla="*/ 0 h 46"/>
                <a:gd name="T10" fmla="*/ 0 60000 65536"/>
                <a:gd name="T11" fmla="*/ 0 60000 65536"/>
                <a:gd name="T12" fmla="*/ 0 60000 65536"/>
                <a:gd name="T13" fmla="*/ 0 60000 65536"/>
                <a:gd name="T14" fmla="*/ 0 60000 65536"/>
                <a:gd name="T15" fmla="*/ 0 w 47"/>
                <a:gd name="T16" fmla="*/ 0 h 46"/>
                <a:gd name="T17" fmla="*/ 47 w 47"/>
                <a:gd name="T18" fmla="*/ 46 h 46"/>
              </a:gdLst>
              <a:ahLst/>
              <a:cxnLst>
                <a:cxn ang="T10">
                  <a:pos x="T0" y="T1"/>
                </a:cxn>
                <a:cxn ang="T11">
                  <a:pos x="T2" y="T3"/>
                </a:cxn>
                <a:cxn ang="T12">
                  <a:pos x="T4" y="T5"/>
                </a:cxn>
                <a:cxn ang="T13">
                  <a:pos x="T6" y="T7"/>
                </a:cxn>
                <a:cxn ang="T14">
                  <a:pos x="T8" y="T9"/>
                </a:cxn>
              </a:cxnLst>
              <a:rect l="T15" t="T16" r="T17" b="T18"/>
              <a:pathLst>
                <a:path w="47" h="46">
                  <a:moveTo>
                    <a:pt x="0" y="7"/>
                  </a:moveTo>
                  <a:lnTo>
                    <a:pt x="39" y="0"/>
                  </a:lnTo>
                  <a:lnTo>
                    <a:pt x="47" y="39"/>
                  </a:lnTo>
                  <a:lnTo>
                    <a:pt x="7" y="46"/>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70" name="Freeform 276"/>
            <p:cNvSpPr>
              <a:spLocks/>
            </p:cNvSpPr>
            <p:nvPr/>
          </p:nvSpPr>
          <p:spPr bwMode="black">
            <a:xfrm>
              <a:off x="2602" y="2776"/>
              <a:ext cx="46" cy="20"/>
            </a:xfrm>
            <a:custGeom>
              <a:avLst/>
              <a:gdLst>
                <a:gd name="T0" fmla="*/ 0 w 137"/>
                <a:gd name="T1" fmla="*/ 0 h 60"/>
                <a:gd name="T2" fmla="*/ 0 w 137"/>
                <a:gd name="T3" fmla="*/ 0 h 60"/>
                <a:gd name="T4" fmla="*/ 0 w 137"/>
                <a:gd name="T5" fmla="*/ 0 h 60"/>
                <a:gd name="T6" fmla="*/ 0 w 137"/>
                <a:gd name="T7" fmla="*/ 0 h 60"/>
                <a:gd name="T8" fmla="*/ 0 w 137"/>
                <a:gd name="T9" fmla="*/ 0 h 60"/>
                <a:gd name="T10" fmla="*/ 0 w 137"/>
                <a:gd name="T11" fmla="*/ 0 h 60"/>
                <a:gd name="T12" fmla="*/ 0 w 137"/>
                <a:gd name="T13" fmla="*/ 0 h 60"/>
                <a:gd name="T14" fmla="*/ 0 60000 65536"/>
                <a:gd name="T15" fmla="*/ 0 60000 65536"/>
                <a:gd name="T16" fmla="*/ 0 60000 65536"/>
                <a:gd name="T17" fmla="*/ 0 60000 65536"/>
                <a:gd name="T18" fmla="*/ 0 60000 65536"/>
                <a:gd name="T19" fmla="*/ 0 60000 65536"/>
                <a:gd name="T20" fmla="*/ 0 60000 65536"/>
                <a:gd name="T21" fmla="*/ 0 w 137"/>
                <a:gd name="T22" fmla="*/ 0 h 60"/>
                <a:gd name="T23" fmla="*/ 137 w 13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60">
                  <a:moveTo>
                    <a:pt x="0" y="21"/>
                  </a:moveTo>
                  <a:lnTo>
                    <a:pt x="130" y="0"/>
                  </a:lnTo>
                  <a:lnTo>
                    <a:pt x="131" y="0"/>
                  </a:lnTo>
                  <a:lnTo>
                    <a:pt x="136" y="38"/>
                  </a:lnTo>
                  <a:lnTo>
                    <a:pt x="137" y="38"/>
                  </a:lnTo>
                  <a:lnTo>
                    <a:pt x="8" y="60"/>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071" name="Freeform 277"/>
            <p:cNvSpPr>
              <a:spLocks/>
            </p:cNvSpPr>
            <p:nvPr/>
          </p:nvSpPr>
          <p:spPr bwMode="black">
            <a:xfrm>
              <a:off x="2646" y="2769"/>
              <a:ext cx="45" cy="20"/>
            </a:xfrm>
            <a:custGeom>
              <a:avLst/>
              <a:gdLst>
                <a:gd name="T0" fmla="*/ 0 w 136"/>
                <a:gd name="T1" fmla="*/ 0 h 59"/>
                <a:gd name="T2" fmla="*/ 0 w 136"/>
                <a:gd name="T3" fmla="*/ 0 h 59"/>
                <a:gd name="T4" fmla="*/ 0 w 136"/>
                <a:gd name="T5" fmla="*/ 0 h 59"/>
                <a:gd name="T6" fmla="*/ 0 w 136"/>
                <a:gd name="T7" fmla="*/ 0 h 59"/>
                <a:gd name="T8" fmla="*/ 0 w 136"/>
                <a:gd name="T9" fmla="*/ 0 h 59"/>
                <a:gd name="T10" fmla="*/ 0 60000 65536"/>
                <a:gd name="T11" fmla="*/ 0 60000 65536"/>
                <a:gd name="T12" fmla="*/ 0 60000 65536"/>
                <a:gd name="T13" fmla="*/ 0 60000 65536"/>
                <a:gd name="T14" fmla="*/ 0 60000 65536"/>
                <a:gd name="T15" fmla="*/ 0 w 136"/>
                <a:gd name="T16" fmla="*/ 0 h 59"/>
                <a:gd name="T17" fmla="*/ 136 w 136"/>
                <a:gd name="T18" fmla="*/ 59 h 59"/>
              </a:gdLst>
              <a:ahLst/>
              <a:cxnLst>
                <a:cxn ang="T10">
                  <a:pos x="T0" y="T1"/>
                </a:cxn>
                <a:cxn ang="T11">
                  <a:pos x="T2" y="T3"/>
                </a:cxn>
                <a:cxn ang="T12">
                  <a:pos x="T4" y="T5"/>
                </a:cxn>
                <a:cxn ang="T13">
                  <a:pos x="T6" y="T7"/>
                </a:cxn>
                <a:cxn ang="T14">
                  <a:pos x="T8" y="T9"/>
                </a:cxn>
              </a:cxnLst>
              <a:rect l="T15" t="T16" r="T17" b="T18"/>
              <a:pathLst>
                <a:path w="136" h="59">
                  <a:moveTo>
                    <a:pt x="0" y="21"/>
                  </a:moveTo>
                  <a:lnTo>
                    <a:pt x="131" y="0"/>
                  </a:lnTo>
                  <a:lnTo>
                    <a:pt x="136" y="39"/>
                  </a:lnTo>
                  <a:lnTo>
                    <a:pt x="5" y="59"/>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072" name="Freeform 278"/>
            <p:cNvSpPr>
              <a:spLocks/>
            </p:cNvSpPr>
            <p:nvPr/>
          </p:nvSpPr>
          <p:spPr bwMode="black">
            <a:xfrm>
              <a:off x="2696" y="2767"/>
              <a:ext cx="10"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30" y="38"/>
                  </a:moveTo>
                  <a:lnTo>
                    <a:pt x="7" y="42"/>
                  </a:lnTo>
                  <a:lnTo>
                    <a:pt x="0" y="4"/>
                  </a:lnTo>
                  <a:lnTo>
                    <a:pt x="23" y="0"/>
                  </a:lnTo>
                  <a:lnTo>
                    <a:pt x="30" y="38"/>
                  </a:lnTo>
                  <a:close/>
                </a:path>
              </a:pathLst>
            </a:custGeom>
            <a:solidFill>
              <a:schemeClr val="folHlink"/>
            </a:solidFill>
            <a:ln w="9525">
              <a:solidFill>
                <a:schemeClr val="tx1"/>
              </a:solidFill>
              <a:round/>
              <a:headEnd/>
              <a:tailEnd/>
            </a:ln>
          </p:spPr>
          <p:txBody>
            <a:bodyPr/>
            <a:lstStyle/>
            <a:p>
              <a:endParaRPr lang="en-US"/>
            </a:p>
          </p:txBody>
        </p:sp>
        <p:sp>
          <p:nvSpPr>
            <p:cNvPr id="85073" name="Freeform 279"/>
            <p:cNvSpPr>
              <a:spLocks/>
            </p:cNvSpPr>
            <p:nvPr/>
          </p:nvSpPr>
          <p:spPr bwMode="black">
            <a:xfrm>
              <a:off x="2689" y="2768"/>
              <a:ext cx="10"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8"/>
                  </a:moveTo>
                  <a:lnTo>
                    <a:pt x="7" y="42"/>
                  </a:lnTo>
                  <a:lnTo>
                    <a:pt x="0" y="3"/>
                  </a:lnTo>
                  <a:lnTo>
                    <a:pt x="22" y="0"/>
                  </a:lnTo>
                  <a:lnTo>
                    <a:pt x="29" y="38"/>
                  </a:lnTo>
                  <a:close/>
                </a:path>
              </a:pathLst>
            </a:custGeom>
            <a:solidFill>
              <a:schemeClr val="folHlink"/>
            </a:solidFill>
            <a:ln w="9525">
              <a:solidFill>
                <a:schemeClr val="tx1"/>
              </a:solidFill>
              <a:round/>
              <a:headEnd/>
              <a:tailEnd/>
            </a:ln>
          </p:spPr>
          <p:txBody>
            <a:bodyPr/>
            <a:lstStyle/>
            <a:p>
              <a:endParaRPr lang="en-US"/>
            </a:p>
          </p:txBody>
        </p:sp>
        <p:sp>
          <p:nvSpPr>
            <p:cNvPr id="85074" name="Freeform 280"/>
            <p:cNvSpPr>
              <a:spLocks/>
            </p:cNvSpPr>
            <p:nvPr/>
          </p:nvSpPr>
          <p:spPr bwMode="black">
            <a:xfrm>
              <a:off x="2717" y="2765"/>
              <a:ext cx="13" cy="13"/>
            </a:xfrm>
            <a:custGeom>
              <a:avLst/>
              <a:gdLst>
                <a:gd name="T0" fmla="*/ 0 w 41"/>
                <a:gd name="T1" fmla="*/ 0 h 41"/>
                <a:gd name="T2" fmla="*/ 0 w 41"/>
                <a:gd name="T3" fmla="*/ 0 h 41"/>
                <a:gd name="T4" fmla="*/ 0 w 41"/>
                <a:gd name="T5" fmla="*/ 0 h 41"/>
                <a:gd name="T6" fmla="*/ 0 w 41"/>
                <a:gd name="T7" fmla="*/ 0 h 41"/>
                <a:gd name="T8" fmla="*/ 0 w 41"/>
                <a:gd name="T9" fmla="*/ 0 h 41"/>
                <a:gd name="T10" fmla="*/ 0 w 41"/>
                <a:gd name="T11" fmla="*/ 0 h 41"/>
                <a:gd name="T12" fmla="*/ 0 w 41"/>
                <a:gd name="T13" fmla="*/ 0 h 41"/>
                <a:gd name="T14" fmla="*/ 0 60000 65536"/>
                <a:gd name="T15" fmla="*/ 0 60000 65536"/>
                <a:gd name="T16" fmla="*/ 0 60000 65536"/>
                <a:gd name="T17" fmla="*/ 0 60000 65536"/>
                <a:gd name="T18" fmla="*/ 0 60000 65536"/>
                <a:gd name="T19" fmla="*/ 0 60000 65536"/>
                <a:gd name="T20" fmla="*/ 0 60000 65536"/>
                <a:gd name="T21" fmla="*/ 0 w 41"/>
                <a:gd name="T22" fmla="*/ 0 h 41"/>
                <a:gd name="T23" fmla="*/ 41 w 41"/>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1">
                  <a:moveTo>
                    <a:pt x="41" y="38"/>
                  </a:moveTo>
                  <a:lnTo>
                    <a:pt x="4" y="41"/>
                  </a:lnTo>
                  <a:lnTo>
                    <a:pt x="5" y="41"/>
                  </a:lnTo>
                  <a:lnTo>
                    <a:pt x="0" y="2"/>
                  </a:lnTo>
                  <a:lnTo>
                    <a:pt x="1" y="2"/>
                  </a:lnTo>
                  <a:lnTo>
                    <a:pt x="38" y="0"/>
                  </a:lnTo>
                  <a:lnTo>
                    <a:pt x="41" y="38"/>
                  </a:lnTo>
                  <a:close/>
                </a:path>
              </a:pathLst>
            </a:custGeom>
            <a:solidFill>
              <a:schemeClr val="folHlink"/>
            </a:solidFill>
            <a:ln w="9525">
              <a:solidFill>
                <a:schemeClr val="tx1"/>
              </a:solidFill>
              <a:round/>
              <a:headEnd/>
              <a:tailEnd/>
            </a:ln>
          </p:spPr>
          <p:txBody>
            <a:bodyPr/>
            <a:lstStyle/>
            <a:p>
              <a:endParaRPr lang="en-US"/>
            </a:p>
          </p:txBody>
        </p:sp>
        <p:sp>
          <p:nvSpPr>
            <p:cNvPr id="85075" name="Freeform 281"/>
            <p:cNvSpPr>
              <a:spLocks/>
            </p:cNvSpPr>
            <p:nvPr/>
          </p:nvSpPr>
          <p:spPr bwMode="black">
            <a:xfrm>
              <a:off x="2704" y="2765"/>
              <a:ext cx="14" cy="15"/>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42" y="39"/>
                  </a:moveTo>
                  <a:lnTo>
                    <a:pt x="5" y="43"/>
                  </a:lnTo>
                  <a:lnTo>
                    <a:pt x="0" y="5"/>
                  </a:lnTo>
                  <a:lnTo>
                    <a:pt x="37" y="0"/>
                  </a:lnTo>
                  <a:lnTo>
                    <a:pt x="42" y="39"/>
                  </a:lnTo>
                  <a:close/>
                </a:path>
              </a:pathLst>
            </a:custGeom>
            <a:solidFill>
              <a:schemeClr val="folHlink"/>
            </a:solidFill>
            <a:ln w="9525">
              <a:solidFill>
                <a:schemeClr val="tx1"/>
              </a:solidFill>
              <a:round/>
              <a:headEnd/>
              <a:tailEnd/>
            </a:ln>
          </p:spPr>
          <p:txBody>
            <a:bodyPr/>
            <a:lstStyle/>
            <a:p>
              <a:endParaRPr lang="en-US"/>
            </a:p>
          </p:txBody>
        </p:sp>
        <p:sp>
          <p:nvSpPr>
            <p:cNvPr id="85076" name="Freeform 282"/>
            <p:cNvSpPr>
              <a:spLocks/>
            </p:cNvSpPr>
            <p:nvPr/>
          </p:nvSpPr>
          <p:spPr bwMode="black">
            <a:xfrm>
              <a:off x="2729" y="2763"/>
              <a:ext cx="32" cy="14"/>
            </a:xfrm>
            <a:custGeom>
              <a:avLst/>
              <a:gdLst>
                <a:gd name="T0" fmla="*/ 0 w 94"/>
                <a:gd name="T1" fmla="*/ 0 h 43"/>
                <a:gd name="T2" fmla="*/ 0 w 94"/>
                <a:gd name="T3" fmla="*/ 0 h 43"/>
                <a:gd name="T4" fmla="*/ 0 w 94"/>
                <a:gd name="T5" fmla="*/ 0 h 43"/>
                <a:gd name="T6" fmla="*/ 0 w 94"/>
                <a:gd name="T7" fmla="*/ 0 h 43"/>
                <a:gd name="T8" fmla="*/ 0 w 94"/>
                <a:gd name="T9" fmla="*/ 0 h 43"/>
                <a:gd name="T10" fmla="*/ 0 w 94"/>
                <a:gd name="T11" fmla="*/ 0 h 43"/>
                <a:gd name="T12" fmla="*/ 0 w 94"/>
                <a:gd name="T13" fmla="*/ 0 h 43"/>
                <a:gd name="T14" fmla="*/ 0 60000 65536"/>
                <a:gd name="T15" fmla="*/ 0 60000 65536"/>
                <a:gd name="T16" fmla="*/ 0 60000 65536"/>
                <a:gd name="T17" fmla="*/ 0 60000 65536"/>
                <a:gd name="T18" fmla="*/ 0 60000 65536"/>
                <a:gd name="T19" fmla="*/ 0 60000 65536"/>
                <a:gd name="T20" fmla="*/ 0 60000 65536"/>
                <a:gd name="T21" fmla="*/ 0 w 94"/>
                <a:gd name="T22" fmla="*/ 0 h 43"/>
                <a:gd name="T23" fmla="*/ 94 w 94"/>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43">
                  <a:moveTo>
                    <a:pt x="0" y="5"/>
                  </a:moveTo>
                  <a:lnTo>
                    <a:pt x="92" y="0"/>
                  </a:lnTo>
                  <a:lnTo>
                    <a:pt x="94" y="38"/>
                  </a:lnTo>
                  <a:lnTo>
                    <a:pt x="3" y="43"/>
                  </a:lnTo>
                  <a:lnTo>
                    <a:pt x="0" y="5"/>
                  </a:lnTo>
                  <a:close/>
                </a:path>
              </a:pathLst>
            </a:custGeom>
            <a:solidFill>
              <a:schemeClr val="folHlink"/>
            </a:solidFill>
            <a:ln w="9525">
              <a:solidFill>
                <a:schemeClr val="tx1"/>
              </a:solidFill>
              <a:round/>
              <a:headEnd/>
              <a:tailEnd/>
            </a:ln>
          </p:spPr>
          <p:txBody>
            <a:bodyPr/>
            <a:lstStyle/>
            <a:p>
              <a:endParaRPr lang="en-US"/>
            </a:p>
          </p:txBody>
        </p:sp>
        <p:sp>
          <p:nvSpPr>
            <p:cNvPr id="85077" name="Freeform 283"/>
            <p:cNvSpPr>
              <a:spLocks/>
            </p:cNvSpPr>
            <p:nvPr/>
          </p:nvSpPr>
          <p:spPr bwMode="black">
            <a:xfrm>
              <a:off x="2760" y="2761"/>
              <a:ext cx="31" cy="15"/>
            </a:xfrm>
            <a:custGeom>
              <a:avLst/>
              <a:gdLst>
                <a:gd name="T0" fmla="*/ 0 w 93"/>
                <a:gd name="T1" fmla="*/ 0 h 44"/>
                <a:gd name="T2" fmla="*/ 0 w 93"/>
                <a:gd name="T3" fmla="*/ 0 h 44"/>
                <a:gd name="T4" fmla="*/ 0 w 93"/>
                <a:gd name="T5" fmla="*/ 0 h 44"/>
                <a:gd name="T6" fmla="*/ 0 w 93"/>
                <a:gd name="T7" fmla="*/ 0 h 44"/>
                <a:gd name="T8" fmla="*/ 0 w 93"/>
                <a:gd name="T9" fmla="*/ 0 h 44"/>
                <a:gd name="T10" fmla="*/ 0 60000 65536"/>
                <a:gd name="T11" fmla="*/ 0 60000 65536"/>
                <a:gd name="T12" fmla="*/ 0 60000 65536"/>
                <a:gd name="T13" fmla="*/ 0 60000 65536"/>
                <a:gd name="T14" fmla="*/ 0 60000 65536"/>
                <a:gd name="T15" fmla="*/ 0 w 93"/>
                <a:gd name="T16" fmla="*/ 0 h 44"/>
                <a:gd name="T17" fmla="*/ 93 w 93"/>
                <a:gd name="T18" fmla="*/ 44 h 44"/>
              </a:gdLst>
              <a:ahLst/>
              <a:cxnLst>
                <a:cxn ang="T10">
                  <a:pos x="T0" y="T1"/>
                </a:cxn>
                <a:cxn ang="T11">
                  <a:pos x="T2" y="T3"/>
                </a:cxn>
                <a:cxn ang="T12">
                  <a:pos x="T4" y="T5"/>
                </a:cxn>
                <a:cxn ang="T13">
                  <a:pos x="T6" y="T7"/>
                </a:cxn>
                <a:cxn ang="T14">
                  <a:pos x="T8" y="T9"/>
                </a:cxn>
              </a:cxnLst>
              <a:rect l="T15" t="T16" r="T17" b="T18"/>
              <a:pathLst>
                <a:path w="93" h="44">
                  <a:moveTo>
                    <a:pt x="0" y="6"/>
                  </a:moveTo>
                  <a:lnTo>
                    <a:pt x="91" y="0"/>
                  </a:lnTo>
                  <a:lnTo>
                    <a:pt x="93" y="38"/>
                  </a:lnTo>
                  <a:lnTo>
                    <a:pt x="2" y="44"/>
                  </a:lnTo>
                  <a:lnTo>
                    <a:pt x="0" y="6"/>
                  </a:lnTo>
                  <a:close/>
                </a:path>
              </a:pathLst>
            </a:custGeom>
            <a:solidFill>
              <a:schemeClr val="folHlink"/>
            </a:solidFill>
            <a:ln w="9525">
              <a:solidFill>
                <a:schemeClr val="tx1"/>
              </a:solidFill>
              <a:round/>
              <a:headEnd/>
              <a:tailEnd/>
            </a:ln>
          </p:spPr>
          <p:txBody>
            <a:bodyPr/>
            <a:lstStyle/>
            <a:p>
              <a:endParaRPr lang="en-US"/>
            </a:p>
          </p:txBody>
        </p:sp>
        <p:sp>
          <p:nvSpPr>
            <p:cNvPr id="85078" name="Freeform 284"/>
            <p:cNvSpPr>
              <a:spLocks/>
            </p:cNvSpPr>
            <p:nvPr/>
          </p:nvSpPr>
          <p:spPr bwMode="black">
            <a:xfrm>
              <a:off x="2790" y="2759"/>
              <a:ext cx="29" cy="15"/>
            </a:xfrm>
            <a:custGeom>
              <a:avLst/>
              <a:gdLst>
                <a:gd name="T0" fmla="*/ 0 w 85"/>
                <a:gd name="T1" fmla="*/ 0 h 45"/>
                <a:gd name="T2" fmla="*/ 0 w 85"/>
                <a:gd name="T3" fmla="*/ 0 h 45"/>
                <a:gd name="T4" fmla="*/ 0 w 85"/>
                <a:gd name="T5" fmla="*/ 0 h 45"/>
                <a:gd name="T6" fmla="*/ 0 w 85"/>
                <a:gd name="T7" fmla="*/ 0 h 45"/>
                <a:gd name="T8" fmla="*/ 0 w 85"/>
                <a:gd name="T9" fmla="*/ 0 h 45"/>
                <a:gd name="T10" fmla="*/ 0 w 85"/>
                <a:gd name="T11" fmla="*/ 0 h 45"/>
                <a:gd name="T12" fmla="*/ 0 w 85"/>
                <a:gd name="T13" fmla="*/ 0 h 45"/>
                <a:gd name="T14" fmla="*/ 0 60000 65536"/>
                <a:gd name="T15" fmla="*/ 0 60000 65536"/>
                <a:gd name="T16" fmla="*/ 0 60000 65536"/>
                <a:gd name="T17" fmla="*/ 0 60000 65536"/>
                <a:gd name="T18" fmla="*/ 0 60000 65536"/>
                <a:gd name="T19" fmla="*/ 0 60000 65536"/>
                <a:gd name="T20" fmla="*/ 0 60000 65536"/>
                <a:gd name="T21" fmla="*/ 0 w 85"/>
                <a:gd name="T22" fmla="*/ 0 h 45"/>
                <a:gd name="T23" fmla="*/ 85 w 85"/>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45">
                  <a:moveTo>
                    <a:pt x="0" y="7"/>
                  </a:moveTo>
                  <a:lnTo>
                    <a:pt x="82" y="0"/>
                  </a:lnTo>
                  <a:lnTo>
                    <a:pt x="81" y="0"/>
                  </a:lnTo>
                  <a:lnTo>
                    <a:pt x="85" y="38"/>
                  </a:lnTo>
                  <a:lnTo>
                    <a:pt x="84" y="38"/>
                  </a:lnTo>
                  <a:lnTo>
                    <a:pt x="2" y="45"/>
                  </a:lnTo>
                  <a:lnTo>
                    <a:pt x="0" y="7"/>
                  </a:lnTo>
                  <a:close/>
                </a:path>
              </a:pathLst>
            </a:custGeom>
            <a:solidFill>
              <a:schemeClr val="folHlink"/>
            </a:solidFill>
            <a:ln w="9525">
              <a:solidFill>
                <a:schemeClr val="tx1"/>
              </a:solidFill>
              <a:round/>
              <a:headEnd/>
              <a:tailEnd/>
            </a:ln>
          </p:spPr>
          <p:txBody>
            <a:bodyPr/>
            <a:lstStyle/>
            <a:p>
              <a:endParaRPr lang="en-US"/>
            </a:p>
          </p:txBody>
        </p:sp>
        <p:sp>
          <p:nvSpPr>
            <p:cNvPr id="85079" name="Freeform 285"/>
            <p:cNvSpPr>
              <a:spLocks/>
            </p:cNvSpPr>
            <p:nvPr/>
          </p:nvSpPr>
          <p:spPr bwMode="black">
            <a:xfrm>
              <a:off x="2817" y="2755"/>
              <a:ext cx="29" cy="16"/>
            </a:xfrm>
            <a:custGeom>
              <a:avLst/>
              <a:gdLst>
                <a:gd name="T0" fmla="*/ 0 w 85"/>
                <a:gd name="T1" fmla="*/ 0 h 48"/>
                <a:gd name="T2" fmla="*/ 0 w 85"/>
                <a:gd name="T3" fmla="*/ 0 h 48"/>
                <a:gd name="T4" fmla="*/ 0 w 85"/>
                <a:gd name="T5" fmla="*/ 0 h 48"/>
                <a:gd name="T6" fmla="*/ 0 w 85"/>
                <a:gd name="T7" fmla="*/ 0 h 48"/>
                <a:gd name="T8" fmla="*/ 0 w 85"/>
                <a:gd name="T9" fmla="*/ 0 h 48"/>
                <a:gd name="T10" fmla="*/ 0 60000 65536"/>
                <a:gd name="T11" fmla="*/ 0 60000 65536"/>
                <a:gd name="T12" fmla="*/ 0 60000 65536"/>
                <a:gd name="T13" fmla="*/ 0 60000 65536"/>
                <a:gd name="T14" fmla="*/ 0 60000 65536"/>
                <a:gd name="T15" fmla="*/ 0 w 85"/>
                <a:gd name="T16" fmla="*/ 0 h 48"/>
                <a:gd name="T17" fmla="*/ 85 w 85"/>
                <a:gd name="T18" fmla="*/ 48 h 48"/>
              </a:gdLst>
              <a:ahLst/>
              <a:cxnLst>
                <a:cxn ang="T10">
                  <a:pos x="T0" y="T1"/>
                </a:cxn>
                <a:cxn ang="T11">
                  <a:pos x="T2" y="T3"/>
                </a:cxn>
                <a:cxn ang="T12">
                  <a:pos x="T4" y="T5"/>
                </a:cxn>
                <a:cxn ang="T13">
                  <a:pos x="T6" y="T7"/>
                </a:cxn>
                <a:cxn ang="T14">
                  <a:pos x="T8" y="T9"/>
                </a:cxn>
              </a:cxnLst>
              <a:rect l="T15" t="T16" r="T17" b="T18"/>
              <a:pathLst>
                <a:path w="85" h="48">
                  <a:moveTo>
                    <a:pt x="0" y="10"/>
                  </a:moveTo>
                  <a:lnTo>
                    <a:pt x="80" y="0"/>
                  </a:lnTo>
                  <a:lnTo>
                    <a:pt x="85" y="39"/>
                  </a:lnTo>
                  <a:lnTo>
                    <a:pt x="4"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80" name="Freeform 286"/>
            <p:cNvSpPr>
              <a:spLocks/>
            </p:cNvSpPr>
            <p:nvPr/>
          </p:nvSpPr>
          <p:spPr bwMode="black">
            <a:xfrm>
              <a:off x="2844" y="2752"/>
              <a:ext cx="29" cy="16"/>
            </a:xfrm>
            <a:custGeom>
              <a:avLst/>
              <a:gdLst>
                <a:gd name="T0" fmla="*/ 0 w 88"/>
                <a:gd name="T1" fmla="*/ 0 h 49"/>
                <a:gd name="T2" fmla="*/ 0 w 88"/>
                <a:gd name="T3" fmla="*/ 0 h 49"/>
                <a:gd name="T4" fmla="*/ 0 w 88"/>
                <a:gd name="T5" fmla="*/ 0 h 49"/>
                <a:gd name="T6" fmla="*/ 0 w 88"/>
                <a:gd name="T7" fmla="*/ 0 h 49"/>
                <a:gd name="T8" fmla="*/ 0 w 88"/>
                <a:gd name="T9" fmla="*/ 0 h 49"/>
                <a:gd name="T10" fmla="*/ 0 w 88"/>
                <a:gd name="T11" fmla="*/ 0 h 49"/>
                <a:gd name="T12" fmla="*/ 0 w 88"/>
                <a:gd name="T13" fmla="*/ 0 h 49"/>
                <a:gd name="T14" fmla="*/ 0 60000 65536"/>
                <a:gd name="T15" fmla="*/ 0 60000 65536"/>
                <a:gd name="T16" fmla="*/ 0 60000 65536"/>
                <a:gd name="T17" fmla="*/ 0 60000 65536"/>
                <a:gd name="T18" fmla="*/ 0 60000 65536"/>
                <a:gd name="T19" fmla="*/ 0 60000 65536"/>
                <a:gd name="T20" fmla="*/ 0 60000 65536"/>
                <a:gd name="T21" fmla="*/ 0 w 88"/>
                <a:gd name="T22" fmla="*/ 0 h 49"/>
                <a:gd name="T23" fmla="*/ 88 w 8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9">
                  <a:moveTo>
                    <a:pt x="0" y="10"/>
                  </a:moveTo>
                  <a:lnTo>
                    <a:pt x="83" y="0"/>
                  </a:lnTo>
                  <a:lnTo>
                    <a:pt x="88" y="39"/>
                  </a:lnTo>
                  <a:lnTo>
                    <a:pt x="5" y="49"/>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81" name="Freeform 287"/>
            <p:cNvSpPr>
              <a:spLocks/>
            </p:cNvSpPr>
            <p:nvPr/>
          </p:nvSpPr>
          <p:spPr bwMode="black">
            <a:xfrm>
              <a:off x="2872" y="2749"/>
              <a:ext cx="29" cy="16"/>
            </a:xfrm>
            <a:custGeom>
              <a:avLst/>
              <a:gdLst>
                <a:gd name="T0" fmla="*/ 0 w 89"/>
                <a:gd name="T1" fmla="*/ 0 h 49"/>
                <a:gd name="T2" fmla="*/ 0 w 89"/>
                <a:gd name="T3" fmla="*/ 0 h 49"/>
                <a:gd name="T4" fmla="*/ 0 w 89"/>
                <a:gd name="T5" fmla="*/ 0 h 49"/>
                <a:gd name="T6" fmla="*/ 0 w 89"/>
                <a:gd name="T7" fmla="*/ 0 h 49"/>
                <a:gd name="T8" fmla="*/ 0 w 89"/>
                <a:gd name="T9" fmla="*/ 0 h 49"/>
                <a:gd name="T10" fmla="*/ 0 60000 65536"/>
                <a:gd name="T11" fmla="*/ 0 60000 65536"/>
                <a:gd name="T12" fmla="*/ 0 60000 65536"/>
                <a:gd name="T13" fmla="*/ 0 60000 65536"/>
                <a:gd name="T14" fmla="*/ 0 60000 65536"/>
                <a:gd name="T15" fmla="*/ 0 w 89"/>
                <a:gd name="T16" fmla="*/ 0 h 49"/>
                <a:gd name="T17" fmla="*/ 89 w 89"/>
                <a:gd name="T18" fmla="*/ 49 h 49"/>
              </a:gdLst>
              <a:ahLst/>
              <a:cxnLst>
                <a:cxn ang="T10">
                  <a:pos x="T0" y="T1"/>
                </a:cxn>
                <a:cxn ang="T11">
                  <a:pos x="T2" y="T3"/>
                </a:cxn>
                <a:cxn ang="T12">
                  <a:pos x="T4" y="T5"/>
                </a:cxn>
                <a:cxn ang="T13">
                  <a:pos x="T6" y="T7"/>
                </a:cxn>
                <a:cxn ang="T14">
                  <a:pos x="T8" y="T9"/>
                </a:cxn>
              </a:cxnLst>
              <a:rect l="T15" t="T16" r="T17" b="T18"/>
              <a:pathLst>
                <a:path w="89" h="49">
                  <a:moveTo>
                    <a:pt x="0" y="10"/>
                  </a:moveTo>
                  <a:lnTo>
                    <a:pt x="84" y="0"/>
                  </a:lnTo>
                  <a:lnTo>
                    <a:pt x="89" y="38"/>
                  </a:lnTo>
                  <a:lnTo>
                    <a:pt x="5" y="49"/>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82" name="Freeform 288"/>
            <p:cNvSpPr>
              <a:spLocks/>
            </p:cNvSpPr>
            <p:nvPr/>
          </p:nvSpPr>
          <p:spPr bwMode="black">
            <a:xfrm>
              <a:off x="2900" y="2745"/>
              <a:ext cx="22" cy="16"/>
            </a:xfrm>
            <a:custGeom>
              <a:avLst/>
              <a:gdLst>
                <a:gd name="T0" fmla="*/ 0 w 68"/>
                <a:gd name="T1" fmla="*/ 0 h 48"/>
                <a:gd name="T2" fmla="*/ 0 w 68"/>
                <a:gd name="T3" fmla="*/ 0 h 48"/>
                <a:gd name="T4" fmla="*/ 0 w 68"/>
                <a:gd name="T5" fmla="*/ 0 h 48"/>
                <a:gd name="T6" fmla="*/ 0 w 68"/>
                <a:gd name="T7" fmla="*/ 0 h 48"/>
                <a:gd name="T8" fmla="*/ 0 w 68"/>
                <a:gd name="T9" fmla="*/ 0 h 48"/>
                <a:gd name="T10" fmla="*/ 0 w 68"/>
                <a:gd name="T11" fmla="*/ 0 h 48"/>
                <a:gd name="T12" fmla="*/ 0 w 68"/>
                <a:gd name="T13" fmla="*/ 0 h 48"/>
                <a:gd name="T14" fmla="*/ 0 60000 65536"/>
                <a:gd name="T15" fmla="*/ 0 60000 65536"/>
                <a:gd name="T16" fmla="*/ 0 60000 65536"/>
                <a:gd name="T17" fmla="*/ 0 60000 65536"/>
                <a:gd name="T18" fmla="*/ 0 60000 65536"/>
                <a:gd name="T19" fmla="*/ 0 60000 65536"/>
                <a:gd name="T20" fmla="*/ 0 60000 65536"/>
                <a:gd name="T21" fmla="*/ 0 w 68"/>
                <a:gd name="T22" fmla="*/ 0 h 48"/>
                <a:gd name="T23" fmla="*/ 68 w 6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48">
                  <a:moveTo>
                    <a:pt x="0" y="10"/>
                  </a:moveTo>
                  <a:lnTo>
                    <a:pt x="62" y="0"/>
                  </a:lnTo>
                  <a:lnTo>
                    <a:pt x="61" y="0"/>
                  </a:lnTo>
                  <a:lnTo>
                    <a:pt x="68" y="38"/>
                  </a:lnTo>
                  <a:lnTo>
                    <a:pt x="67" y="38"/>
                  </a:lnTo>
                  <a:lnTo>
                    <a:pt x="5" y="48"/>
                  </a:lnTo>
                  <a:lnTo>
                    <a:pt x="0" y="10"/>
                  </a:lnTo>
                  <a:close/>
                </a:path>
              </a:pathLst>
            </a:custGeom>
            <a:solidFill>
              <a:schemeClr val="folHlink"/>
            </a:solidFill>
            <a:ln w="9525">
              <a:solidFill>
                <a:schemeClr val="tx1"/>
              </a:solidFill>
              <a:round/>
              <a:headEnd/>
              <a:tailEnd/>
            </a:ln>
          </p:spPr>
          <p:txBody>
            <a:bodyPr/>
            <a:lstStyle/>
            <a:p>
              <a:endParaRPr lang="en-US"/>
            </a:p>
          </p:txBody>
        </p:sp>
        <p:sp>
          <p:nvSpPr>
            <p:cNvPr id="85083" name="Freeform 289"/>
            <p:cNvSpPr>
              <a:spLocks/>
            </p:cNvSpPr>
            <p:nvPr/>
          </p:nvSpPr>
          <p:spPr bwMode="black">
            <a:xfrm>
              <a:off x="2920" y="2741"/>
              <a:ext cx="24" cy="17"/>
            </a:xfrm>
            <a:custGeom>
              <a:avLst/>
              <a:gdLst>
                <a:gd name="T0" fmla="*/ 0 w 71"/>
                <a:gd name="T1" fmla="*/ 0 h 50"/>
                <a:gd name="T2" fmla="*/ 0 w 71"/>
                <a:gd name="T3" fmla="*/ 0 h 50"/>
                <a:gd name="T4" fmla="*/ 0 w 71"/>
                <a:gd name="T5" fmla="*/ 0 h 50"/>
                <a:gd name="T6" fmla="*/ 0 w 71"/>
                <a:gd name="T7" fmla="*/ 0 h 50"/>
                <a:gd name="T8" fmla="*/ 0 w 71"/>
                <a:gd name="T9" fmla="*/ 0 h 50"/>
                <a:gd name="T10" fmla="*/ 0 w 71"/>
                <a:gd name="T11" fmla="*/ 0 h 50"/>
                <a:gd name="T12" fmla="*/ 0 w 71"/>
                <a:gd name="T13" fmla="*/ 0 h 50"/>
                <a:gd name="T14" fmla="*/ 0 60000 65536"/>
                <a:gd name="T15" fmla="*/ 0 60000 65536"/>
                <a:gd name="T16" fmla="*/ 0 60000 65536"/>
                <a:gd name="T17" fmla="*/ 0 60000 65536"/>
                <a:gd name="T18" fmla="*/ 0 60000 65536"/>
                <a:gd name="T19" fmla="*/ 0 60000 65536"/>
                <a:gd name="T20" fmla="*/ 0 60000 65536"/>
                <a:gd name="T21" fmla="*/ 0 w 71"/>
                <a:gd name="T22" fmla="*/ 0 h 50"/>
                <a:gd name="T23" fmla="*/ 71 w 71"/>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50">
                  <a:moveTo>
                    <a:pt x="0" y="12"/>
                  </a:moveTo>
                  <a:lnTo>
                    <a:pt x="63" y="0"/>
                  </a:lnTo>
                  <a:lnTo>
                    <a:pt x="62" y="0"/>
                  </a:lnTo>
                  <a:lnTo>
                    <a:pt x="71" y="38"/>
                  </a:lnTo>
                  <a:lnTo>
                    <a:pt x="70" y="38"/>
                  </a:lnTo>
                  <a:lnTo>
                    <a:pt x="7" y="50"/>
                  </a:lnTo>
                  <a:lnTo>
                    <a:pt x="0" y="12"/>
                  </a:lnTo>
                  <a:close/>
                </a:path>
              </a:pathLst>
            </a:custGeom>
            <a:solidFill>
              <a:schemeClr val="folHlink"/>
            </a:solidFill>
            <a:ln w="9525">
              <a:solidFill>
                <a:schemeClr val="tx1"/>
              </a:solidFill>
              <a:round/>
              <a:headEnd/>
              <a:tailEnd/>
            </a:ln>
          </p:spPr>
          <p:txBody>
            <a:bodyPr/>
            <a:lstStyle/>
            <a:p>
              <a:endParaRPr lang="en-US"/>
            </a:p>
          </p:txBody>
        </p:sp>
        <p:sp>
          <p:nvSpPr>
            <p:cNvPr id="85084" name="Freeform 290"/>
            <p:cNvSpPr>
              <a:spLocks/>
            </p:cNvSpPr>
            <p:nvPr/>
          </p:nvSpPr>
          <p:spPr bwMode="black">
            <a:xfrm>
              <a:off x="2941" y="2736"/>
              <a:ext cx="24" cy="18"/>
            </a:xfrm>
            <a:custGeom>
              <a:avLst/>
              <a:gdLst>
                <a:gd name="T0" fmla="*/ 0 w 72"/>
                <a:gd name="T1" fmla="*/ 0 h 53"/>
                <a:gd name="T2" fmla="*/ 0 w 72"/>
                <a:gd name="T3" fmla="*/ 0 h 53"/>
                <a:gd name="T4" fmla="*/ 0 w 72"/>
                <a:gd name="T5" fmla="*/ 0 h 53"/>
                <a:gd name="T6" fmla="*/ 0 w 72"/>
                <a:gd name="T7" fmla="*/ 0 h 53"/>
                <a:gd name="T8" fmla="*/ 0 w 72"/>
                <a:gd name="T9" fmla="*/ 0 h 53"/>
                <a:gd name="T10" fmla="*/ 0 60000 65536"/>
                <a:gd name="T11" fmla="*/ 0 60000 65536"/>
                <a:gd name="T12" fmla="*/ 0 60000 65536"/>
                <a:gd name="T13" fmla="*/ 0 60000 65536"/>
                <a:gd name="T14" fmla="*/ 0 60000 65536"/>
                <a:gd name="T15" fmla="*/ 0 w 72"/>
                <a:gd name="T16" fmla="*/ 0 h 53"/>
                <a:gd name="T17" fmla="*/ 72 w 72"/>
                <a:gd name="T18" fmla="*/ 53 h 53"/>
              </a:gdLst>
              <a:ahLst/>
              <a:cxnLst>
                <a:cxn ang="T10">
                  <a:pos x="T0" y="T1"/>
                </a:cxn>
                <a:cxn ang="T11">
                  <a:pos x="T2" y="T3"/>
                </a:cxn>
                <a:cxn ang="T12">
                  <a:pos x="T4" y="T5"/>
                </a:cxn>
                <a:cxn ang="T13">
                  <a:pos x="T6" y="T7"/>
                </a:cxn>
                <a:cxn ang="T14">
                  <a:pos x="T8" y="T9"/>
                </a:cxn>
              </a:cxnLst>
              <a:rect l="T15" t="T16" r="T17" b="T18"/>
              <a:pathLst>
                <a:path w="72" h="53">
                  <a:moveTo>
                    <a:pt x="0" y="15"/>
                  </a:moveTo>
                  <a:lnTo>
                    <a:pt x="62" y="0"/>
                  </a:lnTo>
                  <a:lnTo>
                    <a:pt x="72" y="39"/>
                  </a:lnTo>
                  <a:lnTo>
                    <a:pt x="9" y="53"/>
                  </a:lnTo>
                  <a:lnTo>
                    <a:pt x="0" y="15"/>
                  </a:lnTo>
                  <a:close/>
                </a:path>
              </a:pathLst>
            </a:custGeom>
            <a:solidFill>
              <a:schemeClr val="folHlink"/>
            </a:solidFill>
            <a:ln w="9525">
              <a:solidFill>
                <a:schemeClr val="tx1"/>
              </a:solidFill>
              <a:round/>
              <a:headEnd/>
              <a:tailEnd/>
            </a:ln>
          </p:spPr>
          <p:txBody>
            <a:bodyPr/>
            <a:lstStyle/>
            <a:p>
              <a:endParaRPr lang="en-US"/>
            </a:p>
          </p:txBody>
        </p:sp>
        <p:sp>
          <p:nvSpPr>
            <p:cNvPr id="85085" name="Freeform 291"/>
            <p:cNvSpPr>
              <a:spLocks/>
            </p:cNvSpPr>
            <p:nvPr/>
          </p:nvSpPr>
          <p:spPr bwMode="black">
            <a:xfrm>
              <a:off x="2961" y="2730"/>
              <a:ext cx="28" cy="19"/>
            </a:xfrm>
            <a:custGeom>
              <a:avLst/>
              <a:gdLst>
                <a:gd name="T0" fmla="*/ 0 w 84"/>
                <a:gd name="T1" fmla="*/ 0 h 58"/>
                <a:gd name="T2" fmla="*/ 0 w 84"/>
                <a:gd name="T3" fmla="*/ 0 h 58"/>
                <a:gd name="T4" fmla="*/ 0 w 84"/>
                <a:gd name="T5" fmla="*/ 0 h 58"/>
                <a:gd name="T6" fmla="*/ 0 w 84"/>
                <a:gd name="T7" fmla="*/ 0 h 58"/>
                <a:gd name="T8" fmla="*/ 0 w 84"/>
                <a:gd name="T9" fmla="*/ 0 h 58"/>
                <a:gd name="T10" fmla="*/ 0 w 84"/>
                <a:gd name="T11" fmla="*/ 0 h 58"/>
                <a:gd name="T12" fmla="*/ 0 w 84"/>
                <a:gd name="T13" fmla="*/ 0 h 58"/>
                <a:gd name="T14" fmla="*/ 0 60000 65536"/>
                <a:gd name="T15" fmla="*/ 0 60000 65536"/>
                <a:gd name="T16" fmla="*/ 0 60000 65536"/>
                <a:gd name="T17" fmla="*/ 0 60000 65536"/>
                <a:gd name="T18" fmla="*/ 0 60000 65536"/>
                <a:gd name="T19" fmla="*/ 0 60000 65536"/>
                <a:gd name="T20" fmla="*/ 0 60000 65536"/>
                <a:gd name="T21" fmla="*/ 0 w 84"/>
                <a:gd name="T22" fmla="*/ 0 h 58"/>
                <a:gd name="T23" fmla="*/ 84 w 84"/>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58">
                  <a:moveTo>
                    <a:pt x="0" y="19"/>
                  </a:moveTo>
                  <a:lnTo>
                    <a:pt x="74" y="0"/>
                  </a:lnTo>
                  <a:lnTo>
                    <a:pt x="84" y="39"/>
                  </a:lnTo>
                  <a:lnTo>
                    <a:pt x="10" y="58"/>
                  </a:lnTo>
                  <a:lnTo>
                    <a:pt x="0" y="19"/>
                  </a:lnTo>
                  <a:close/>
                </a:path>
              </a:pathLst>
            </a:custGeom>
            <a:solidFill>
              <a:schemeClr val="folHlink"/>
            </a:solidFill>
            <a:ln w="9525">
              <a:solidFill>
                <a:schemeClr val="tx1"/>
              </a:solidFill>
              <a:round/>
              <a:headEnd/>
              <a:tailEnd/>
            </a:ln>
          </p:spPr>
          <p:txBody>
            <a:bodyPr/>
            <a:lstStyle/>
            <a:p>
              <a:endParaRPr lang="en-US"/>
            </a:p>
          </p:txBody>
        </p:sp>
        <p:sp>
          <p:nvSpPr>
            <p:cNvPr id="85086" name="Freeform 292"/>
            <p:cNvSpPr>
              <a:spLocks/>
            </p:cNvSpPr>
            <p:nvPr/>
          </p:nvSpPr>
          <p:spPr bwMode="black">
            <a:xfrm>
              <a:off x="2986" y="2723"/>
              <a:ext cx="29" cy="20"/>
            </a:xfrm>
            <a:custGeom>
              <a:avLst/>
              <a:gdLst>
                <a:gd name="T0" fmla="*/ 0 w 86"/>
                <a:gd name="T1" fmla="*/ 0 h 59"/>
                <a:gd name="T2" fmla="*/ 0 w 86"/>
                <a:gd name="T3" fmla="*/ 0 h 59"/>
                <a:gd name="T4" fmla="*/ 0 w 86"/>
                <a:gd name="T5" fmla="*/ 0 h 59"/>
                <a:gd name="T6" fmla="*/ 0 w 86"/>
                <a:gd name="T7" fmla="*/ 0 h 59"/>
                <a:gd name="T8" fmla="*/ 0 w 86"/>
                <a:gd name="T9" fmla="*/ 0 h 59"/>
                <a:gd name="T10" fmla="*/ 0 w 86"/>
                <a:gd name="T11" fmla="*/ 0 h 59"/>
                <a:gd name="T12" fmla="*/ 0 w 86"/>
                <a:gd name="T13" fmla="*/ 0 h 59"/>
                <a:gd name="T14" fmla="*/ 0 60000 65536"/>
                <a:gd name="T15" fmla="*/ 0 60000 65536"/>
                <a:gd name="T16" fmla="*/ 0 60000 65536"/>
                <a:gd name="T17" fmla="*/ 0 60000 65536"/>
                <a:gd name="T18" fmla="*/ 0 60000 65536"/>
                <a:gd name="T19" fmla="*/ 0 60000 65536"/>
                <a:gd name="T20" fmla="*/ 0 60000 65536"/>
                <a:gd name="T21" fmla="*/ 0 w 86"/>
                <a:gd name="T22" fmla="*/ 0 h 59"/>
                <a:gd name="T23" fmla="*/ 86 w 86"/>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9">
                  <a:moveTo>
                    <a:pt x="0" y="20"/>
                  </a:moveTo>
                  <a:lnTo>
                    <a:pt x="75" y="0"/>
                  </a:lnTo>
                  <a:lnTo>
                    <a:pt x="74" y="1"/>
                  </a:lnTo>
                  <a:lnTo>
                    <a:pt x="86" y="37"/>
                  </a:lnTo>
                  <a:lnTo>
                    <a:pt x="85" y="38"/>
                  </a:lnTo>
                  <a:lnTo>
                    <a:pt x="10"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087" name="Freeform 293"/>
            <p:cNvSpPr>
              <a:spLocks/>
            </p:cNvSpPr>
            <p:nvPr/>
          </p:nvSpPr>
          <p:spPr bwMode="black">
            <a:xfrm>
              <a:off x="3011" y="2716"/>
              <a:ext cx="28" cy="20"/>
            </a:xfrm>
            <a:custGeom>
              <a:avLst/>
              <a:gdLst>
                <a:gd name="T0" fmla="*/ 0 w 85"/>
                <a:gd name="T1" fmla="*/ 0 h 59"/>
                <a:gd name="T2" fmla="*/ 0 w 85"/>
                <a:gd name="T3" fmla="*/ 0 h 59"/>
                <a:gd name="T4" fmla="*/ 0 w 85"/>
                <a:gd name="T5" fmla="*/ 0 h 59"/>
                <a:gd name="T6" fmla="*/ 0 w 85"/>
                <a:gd name="T7" fmla="*/ 0 h 59"/>
                <a:gd name="T8" fmla="*/ 0 w 85"/>
                <a:gd name="T9" fmla="*/ 0 h 59"/>
                <a:gd name="T10" fmla="*/ 0 60000 65536"/>
                <a:gd name="T11" fmla="*/ 0 60000 65536"/>
                <a:gd name="T12" fmla="*/ 0 60000 65536"/>
                <a:gd name="T13" fmla="*/ 0 60000 65536"/>
                <a:gd name="T14" fmla="*/ 0 60000 65536"/>
                <a:gd name="T15" fmla="*/ 0 w 85"/>
                <a:gd name="T16" fmla="*/ 0 h 59"/>
                <a:gd name="T17" fmla="*/ 85 w 85"/>
                <a:gd name="T18" fmla="*/ 59 h 59"/>
              </a:gdLst>
              <a:ahLst/>
              <a:cxnLst>
                <a:cxn ang="T10">
                  <a:pos x="T0" y="T1"/>
                </a:cxn>
                <a:cxn ang="T11">
                  <a:pos x="T2" y="T3"/>
                </a:cxn>
                <a:cxn ang="T12">
                  <a:pos x="T4" y="T5"/>
                </a:cxn>
                <a:cxn ang="T13">
                  <a:pos x="T6" y="T7"/>
                </a:cxn>
                <a:cxn ang="T14">
                  <a:pos x="T8" y="T9"/>
                </a:cxn>
              </a:cxnLst>
              <a:rect l="T15" t="T16" r="T17" b="T18"/>
              <a:pathLst>
                <a:path w="85" h="59">
                  <a:moveTo>
                    <a:pt x="0" y="23"/>
                  </a:moveTo>
                  <a:lnTo>
                    <a:pt x="73" y="0"/>
                  </a:lnTo>
                  <a:lnTo>
                    <a:pt x="85" y="36"/>
                  </a:lnTo>
                  <a:lnTo>
                    <a:pt x="12" y="59"/>
                  </a:lnTo>
                  <a:lnTo>
                    <a:pt x="0" y="23"/>
                  </a:lnTo>
                  <a:close/>
                </a:path>
              </a:pathLst>
            </a:custGeom>
            <a:solidFill>
              <a:schemeClr val="folHlink"/>
            </a:solidFill>
            <a:ln w="9525">
              <a:solidFill>
                <a:schemeClr val="tx1"/>
              </a:solidFill>
              <a:round/>
              <a:headEnd/>
              <a:tailEnd/>
            </a:ln>
          </p:spPr>
          <p:txBody>
            <a:bodyPr/>
            <a:lstStyle/>
            <a:p>
              <a:endParaRPr lang="en-US"/>
            </a:p>
          </p:txBody>
        </p:sp>
        <p:sp>
          <p:nvSpPr>
            <p:cNvPr id="85088" name="Freeform 294"/>
            <p:cNvSpPr>
              <a:spLocks/>
            </p:cNvSpPr>
            <p:nvPr/>
          </p:nvSpPr>
          <p:spPr bwMode="black">
            <a:xfrm>
              <a:off x="3035" y="2707"/>
              <a:ext cx="30" cy="21"/>
            </a:xfrm>
            <a:custGeom>
              <a:avLst/>
              <a:gdLst>
                <a:gd name="T0" fmla="*/ 0 w 89"/>
                <a:gd name="T1" fmla="*/ 0 h 62"/>
                <a:gd name="T2" fmla="*/ 0 w 89"/>
                <a:gd name="T3" fmla="*/ 0 h 62"/>
                <a:gd name="T4" fmla="*/ 0 w 89"/>
                <a:gd name="T5" fmla="*/ 0 h 62"/>
                <a:gd name="T6" fmla="*/ 0 w 89"/>
                <a:gd name="T7" fmla="*/ 0 h 62"/>
                <a:gd name="T8" fmla="*/ 0 w 89"/>
                <a:gd name="T9" fmla="*/ 0 h 62"/>
                <a:gd name="T10" fmla="*/ 0 w 89"/>
                <a:gd name="T11" fmla="*/ 0 h 62"/>
                <a:gd name="T12" fmla="*/ 0 w 89"/>
                <a:gd name="T13" fmla="*/ 0 h 62"/>
                <a:gd name="T14" fmla="*/ 0 60000 65536"/>
                <a:gd name="T15" fmla="*/ 0 60000 65536"/>
                <a:gd name="T16" fmla="*/ 0 60000 65536"/>
                <a:gd name="T17" fmla="*/ 0 60000 65536"/>
                <a:gd name="T18" fmla="*/ 0 60000 65536"/>
                <a:gd name="T19" fmla="*/ 0 60000 65536"/>
                <a:gd name="T20" fmla="*/ 0 60000 65536"/>
                <a:gd name="T21" fmla="*/ 0 w 89"/>
                <a:gd name="T22" fmla="*/ 0 h 62"/>
                <a:gd name="T23" fmla="*/ 89 w 89"/>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62">
                  <a:moveTo>
                    <a:pt x="0" y="26"/>
                  </a:moveTo>
                  <a:lnTo>
                    <a:pt x="77" y="0"/>
                  </a:lnTo>
                  <a:lnTo>
                    <a:pt x="89" y="36"/>
                  </a:lnTo>
                  <a:lnTo>
                    <a:pt x="12" y="62"/>
                  </a:lnTo>
                  <a:lnTo>
                    <a:pt x="0" y="26"/>
                  </a:lnTo>
                  <a:close/>
                </a:path>
              </a:pathLst>
            </a:custGeom>
            <a:solidFill>
              <a:schemeClr val="folHlink"/>
            </a:solidFill>
            <a:ln w="9525">
              <a:solidFill>
                <a:schemeClr val="tx1"/>
              </a:solidFill>
              <a:round/>
              <a:headEnd/>
              <a:tailEnd/>
            </a:ln>
          </p:spPr>
          <p:txBody>
            <a:bodyPr/>
            <a:lstStyle/>
            <a:p>
              <a:endParaRPr lang="en-US"/>
            </a:p>
          </p:txBody>
        </p:sp>
        <p:sp>
          <p:nvSpPr>
            <p:cNvPr id="85089" name="Freeform 295"/>
            <p:cNvSpPr>
              <a:spLocks/>
            </p:cNvSpPr>
            <p:nvPr/>
          </p:nvSpPr>
          <p:spPr bwMode="black">
            <a:xfrm>
              <a:off x="3061" y="2698"/>
              <a:ext cx="29" cy="21"/>
            </a:xfrm>
            <a:custGeom>
              <a:avLst/>
              <a:gdLst>
                <a:gd name="T0" fmla="*/ 0 w 89"/>
                <a:gd name="T1" fmla="*/ 0 h 64"/>
                <a:gd name="T2" fmla="*/ 0 w 89"/>
                <a:gd name="T3" fmla="*/ 0 h 64"/>
                <a:gd name="T4" fmla="*/ 0 w 89"/>
                <a:gd name="T5" fmla="*/ 0 h 64"/>
                <a:gd name="T6" fmla="*/ 0 w 89"/>
                <a:gd name="T7" fmla="*/ 0 h 64"/>
                <a:gd name="T8" fmla="*/ 0 w 89"/>
                <a:gd name="T9" fmla="*/ 0 h 64"/>
                <a:gd name="T10" fmla="*/ 0 60000 65536"/>
                <a:gd name="T11" fmla="*/ 0 60000 65536"/>
                <a:gd name="T12" fmla="*/ 0 60000 65536"/>
                <a:gd name="T13" fmla="*/ 0 60000 65536"/>
                <a:gd name="T14" fmla="*/ 0 60000 65536"/>
                <a:gd name="T15" fmla="*/ 0 w 89"/>
                <a:gd name="T16" fmla="*/ 0 h 64"/>
                <a:gd name="T17" fmla="*/ 89 w 89"/>
                <a:gd name="T18" fmla="*/ 64 h 64"/>
              </a:gdLst>
              <a:ahLst/>
              <a:cxnLst>
                <a:cxn ang="T10">
                  <a:pos x="T0" y="T1"/>
                </a:cxn>
                <a:cxn ang="T11">
                  <a:pos x="T2" y="T3"/>
                </a:cxn>
                <a:cxn ang="T12">
                  <a:pos x="T4" y="T5"/>
                </a:cxn>
                <a:cxn ang="T13">
                  <a:pos x="T6" y="T7"/>
                </a:cxn>
                <a:cxn ang="T14">
                  <a:pos x="T8" y="T9"/>
                </a:cxn>
              </a:cxnLst>
              <a:rect l="T15" t="T16" r="T17" b="T18"/>
              <a:pathLst>
                <a:path w="89" h="64">
                  <a:moveTo>
                    <a:pt x="0" y="28"/>
                  </a:moveTo>
                  <a:lnTo>
                    <a:pt x="77" y="0"/>
                  </a:lnTo>
                  <a:lnTo>
                    <a:pt x="89" y="36"/>
                  </a:lnTo>
                  <a:lnTo>
                    <a:pt x="12" y="64"/>
                  </a:lnTo>
                  <a:lnTo>
                    <a:pt x="0" y="28"/>
                  </a:lnTo>
                  <a:close/>
                </a:path>
              </a:pathLst>
            </a:custGeom>
            <a:solidFill>
              <a:schemeClr val="folHlink"/>
            </a:solidFill>
            <a:ln w="9525">
              <a:solidFill>
                <a:schemeClr val="tx1"/>
              </a:solidFill>
              <a:round/>
              <a:headEnd/>
              <a:tailEnd/>
            </a:ln>
          </p:spPr>
          <p:txBody>
            <a:bodyPr/>
            <a:lstStyle/>
            <a:p>
              <a:endParaRPr lang="en-US"/>
            </a:p>
          </p:txBody>
        </p:sp>
        <p:sp>
          <p:nvSpPr>
            <p:cNvPr id="85090" name="Freeform 296"/>
            <p:cNvSpPr>
              <a:spLocks/>
            </p:cNvSpPr>
            <p:nvPr/>
          </p:nvSpPr>
          <p:spPr bwMode="black">
            <a:xfrm>
              <a:off x="3086" y="2688"/>
              <a:ext cx="31" cy="22"/>
            </a:xfrm>
            <a:custGeom>
              <a:avLst/>
              <a:gdLst>
                <a:gd name="T0" fmla="*/ 0 w 93"/>
                <a:gd name="T1" fmla="*/ 0 h 67"/>
                <a:gd name="T2" fmla="*/ 0 w 93"/>
                <a:gd name="T3" fmla="*/ 0 h 67"/>
                <a:gd name="T4" fmla="*/ 0 w 93"/>
                <a:gd name="T5" fmla="*/ 0 h 67"/>
                <a:gd name="T6" fmla="*/ 0 w 93"/>
                <a:gd name="T7" fmla="*/ 0 h 67"/>
                <a:gd name="T8" fmla="*/ 0 w 93"/>
                <a:gd name="T9" fmla="*/ 0 h 67"/>
                <a:gd name="T10" fmla="*/ 0 w 93"/>
                <a:gd name="T11" fmla="*/ 0 h 67"/>
                <a:gd name="T12" fmla="*/ 0 w 93"/>
                <a:gd name="T13" fmla="*/ 0 h 67"/>
                <a:gd name="T14" fmla="*/ 0 60000 65536"/>
                <a:gd name="T15" fmla="*/ 0 60000 65536"/>
                <a:gd name="T16" fmla="*/ 0 60000 65536"/>
                <a:gd name="T17" fmla="*/ 0 60000 65536"/>
                <a:gd name="T18" fmla="*/ 0 60000 65536"/>
                <a:gd name="T19" fmla="*/ 0 60000 65536"/>
                <a:gd name="T20" fmla="*/ 0 60000 65536"/>
                <a:gd name="T21" fmla="*/ 0 w 93"/>
                <a:gd name="T22" fmla="*/ 0 h 67"/>
                <a:gd name="T23" fmla="*/ 93 w 93"/>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67">
                  <a:moveTo>
                    <a:pt x="0" y="31"/>
                  </a:moveTo>
                  <a:lnTo>
                    <a:pt x="79" y="0"/>
                  </a:lnTo>
                  <a:lnTo>
                    <a:pt x="93" y="36"/>
                  </a:lnTo>
                  <a:lnTo>
                    <a:pt x="14" y="67"/>
                  </a:lnTo>
                  <a:lnTo>
                    <a:pt x="0" y="31"/>
                  </a:lnTo>
                  <a:close/>
                </a:path>
              </a:pathLst>
            </a:custGeom>
            <a:solidFill>
              <a:schemeClr val="folHlink"/>
            </a:solidFill>
            <a:ln w="9525">
              <a:solidFill>
                <a:schemeClr val="tx1"/>
              </a:solidFill>
              <a:round/>
              <a:headEnd/>
              <a:tailEnd/>
            </a:ln>
          </p:spPr>
          <p:txBody>
            <a:bodyPr/>
            <a:lstStyle/>
            <a:p>
              <a:endParaRPr lang="en-US"/>
            </a:p>
          </p:txBody>
        </p:sp>
        <p:sp>
          <p:nvSpPr>
            <p:cNvPr id="85091" name="Freeform 297"/>
            <p:cNvSpPr>
              <a:spLocks/>
            </p:cNvSpPr>
            <p:nvPr/>
          </p:nvSpPr>
          <p:spPr bwMode="black">
            <a:xfrm>
              <a:off x="3112" y="2677"/>
              <a:ext cx="31" cy="23"/>
            </a:xfrm>
            <a:custGeom>
              <a:avLst/>
              <a:gdLst>
                <a:gd name="T0" fmla="*/ 0 w 92"/>
                <a:gd name="T1" fmla="*/ 0 h 69"/>
                <a:gd name="T2" fmla="*/ 0 w 92"/>
                <a:gd name="T3" fmla="*/ 0 h 69"/>
                <a:gd name="T4" fmla="*/ 0 w 92"/>
                <a:gd name="T5" fmla="*/ 0 h 69"/>
                <a:gd name="T6" fmla="*/ 0 w 92"/>
                <a:gd name="T7" fmla="*/ 0 h 69"/>
                <a:gd name="T8" fmla="*/ 0 w 92"/>
                <a:gd name="T9" fmla="*/ 0 h 69"/>
                <a:gd name="T10" fmla="*/ 0 60000 65536"/>
                <a:gd name="T11" fmla="*/ 0 60000 65536"/>
                <a:gd name="T12" fmla="*/ 0 60000 65536"/>
                <a:gd name="T13" fmla="*/ 0 60000 65536"/>
                <a:gd name="T14" fmla="*/ 0 60000 65536"/>
                <a:gd name="T15" fmla="*/ 0 w 92"/>
                <a:gd name="T16" fmla="*/ 0 h 69"/>
                <a:gd name="T17" fmla="*/ 92 w 92"/>
                <a:gd name="T18" fmla="*/ 69 h 69"/>
              </a:gdLst>
              <a:ahLst/>
              <a:cxnLst>
                <a:cxn ang="T10">
                  <a:pos x="T0" y="T1"/>
                </a:cxn>
                <a:cxn ang="T11">
                  <a:pos x="T2" y="T3"/>
                </a:cxn>
                <a:cxn ang="T12">
                  <a:pos x="T4" y="T5"/>
                </a:cxn>
                <a:cxn ang="T13">
                  <a:pos x="T6" y="T7"/>
                </a:cxn>
                <a:cxn ang="T14">
                  <a:pos x="T8" y="T9"/>
                </a:cxn>
              </a:cxnLst>
              <a:rect l="T15" t="T16" r="T17" b="T18"/>
              <a:pathLst>
                <a:path w="92" h="69">
                  <a:moveTo>
                    <a:pt x="0" y="33"/>
                  </a:moveTo>
                  <a:lnTo>
                    <a:pt x="78" y="0"/>
                  </a:lnTo>
                  <a:lnTo>
                    <a:pt x="92" y="36"/>
                  </a:lnTo>
                  <a:lnTo>
                    <a:pt x="14" y="69"/>
                  </a:lnTo>
                  <a:lnTo>
                    <a:pt x="0" y="33"/>
                  </a:lnTo>
                  <a:close/>
                </a:path>
              </a:pathLst>
            </a:custGeom>
            <a:solidFill>
              <a:schemeClr val="folHlink"/>
            </a:solidFill>
            <a:ln w="9525">
              <a:solidFill>
                <a:schemeClr val="tx1"/>
              </a:solidFill>
              <a:round/>
              <a:headEnd/>
              <a:tailEnd/>
            </a:ln>
          </p:spPr>
          <p:txBody>
            <a:bodyPr/>
            <a:lstStyle/>
            <a:p>
              <a:endParaRPr lang="en-US"/>
            </a:p>
          </p:txBody>
        </p:sp>
        <p:sp>
          <p:nvSpPr>
            <p:cNvPr id="85092" name="Oval 298"/>
            <p:cNvSpPr>
              <a:spLocks noChangeArrowheads="1"/>
            </p:cNvSpPr>
            <p:nvPr/>
          </p:nvSpPr>
          <p:spPr bwMode="black">
            <a:xfrm>
              <a:off x="3146" y="2672"/>
              <a:ext cx="13" cy="12"/>
            </a:xfrm>
            <a:prstGeom prst="ellipse">
              <a:avLst/>
            </a:prstGeom>
            <a:solidFill>
              <a:schemeClr val="folHlink"/>
            </a:solidFill>
            <a:ln w="9525">
              <a:solidFill>
                <a:schemeClr val="tx1"/>
              </a:solidFill>
              <a:round/>
              <a:headEnd/>
              <a:tailEnd/>
            </a:ln>
          </p:spPr>
          <p:txBody>
            <a:bodyPr/>
            <a:lstStyle/>
            <a:p>
              <a:endParaRPr lang="en-US"/>
            </a:p>
          </p:txBody>
        </p:sp>
        <p:sp>
          <p:nvSpPr>
            <p:cNvPr id="85093" name="Freeform 299"/>
            <p:cNvSpPr>
              <a:spLocks/>
            </p:cNvSpPr>
            <p:nvPr/>
          </p:nvSpPr>
          <p:spPr bwMode="black">
            <a:xfrm>
              <a:off x="3138" y="2672"/>
              <a:ext cx="17" cy="17"/>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60000 65536"/>
                <a:gd name="T11" fmla="*/ 0 60000 65536"/>
                <a:gd name="T12" fmla="*/ 0 60000 65536"/>
                <a:gd name="T13" fmla="*/ 0 60000 65536"/>
                <a:gd name="T14" fmla="*/ 0 60000 65536"/>
                <a:gd name="T15" fmla="*/ 0 w 49"/>
                <a:gd name="T16" fmla="*/ 0 h 50"/>
                <a:gd name="T17" fmla="*/ 49 w 49"/>
                <a:gd name="T18" fmla="*/ 50 h 50"/>
              </a:gdLst>
              <a:ahLst/>
              <a:cxnLst>
                <a:cxn ang="T10">
                  <a:pos x="T0" y="T1"/>
                </a:cxn>
                <a:cxn ang="T11">
                  <a:pos x="T2" y="T3"/>
                </a:cxn>
                <a:cxn ang="T12">
                  <a:pos x="T4" y="T5"/>
                </a:cxn>
                <a:cxn ang="T13">
                  <a:pos x="T6" y="T7"/>
                </a:cxn>
                <a:cxn ang="T14">
                  <a:pos x="T8" y="T9"/>
                </a:cxn>
              </a:cxnLst>
              <a:rect l="T15" t="T16" r="T17" b="T18"/>
              <a:pathLst>
                <a:path w="49" h="50">
                  <a:moveTo>
                    <a:pt x="0" y="14"/>
                  </a:moveTo>
                  <a:lnTo>
                    <a:pt x="35" y="0"/>
                  </a:lnTo>
                  <a:lnTo>
                    <a:pt x="49" y="36"/>
                  </a:lnTo>
                  <a:lnTo>
                    <a:pt x="14" y="50"/>
                  </a:lnTo>
                  <a:lnTo>
                    <a:pt x="0" y="14"/>
                  </a:lnTo>
                  <a:close/>
                </a:path>
              </a:pathLst>
            </a:custGeom>
            <a:solidFill>
              <a:schemeClr val="folHlink"/>
            </a:solidFill>
            <a:ln w="9525">
              <a:solidFill>
                <a:schemeClr val="tx1"/>
              </a:solidFill>
              <a:round/>
              <a:headEnd/>
              <a:tailEnd/>
            </a:ln>
          </p:spPr>
          <p:txBody>
            <a:bodyPr/>
            <a:lstStyle/>
            <a:p>
              <a:endParaRPr lang="en-US"/>
            </a:p>
          </p:txBody>
        </p:sp>
        <p:sp>
          <p:nvSpPr>
            <p:cNvPr id="85094" name="Freeform 300"/>
            <p:cNvSpPr>
              <a:spLocks/>
            </p:cNvSpPr>
            <p:nvPr/>
          </p:nvSpPr>
          <p:spPr bwMode="black">
            <a:xfrm>
              <a:off x="3150" y="2667"/>
              <a:ext cx="16" cy="17"/>
            </a:xfrm>
            <a:custGeom>
              <a:avLst/>
              <a:gdLst>
                <a:gd name="T0" fmla="*/ 0 w 50"/>
                <a:gd name="T1" fmla="*/ 0 h 51"/>
                <a:gd name="T2" fmla="*/ 0 w 50"/>
                <a:gd name="T3" fmla="*/ 0 h 51"/>
                <a:gd name="T4" fmla="*/ 0 w 50"/>
                <a:gd name="T5" fmla="*/ 0 h 51"/>
                <a:gd name="T6" fmla="*/ 0 w 50"/>
                <a:gd name="T7" fmla="*/ 0 h 51"/>
                <a:gd name="T8" fmla="*/ 0 w 50"/>
                <a:gd name="T9" fmla="*/ 0 h 51"/>
                <a:gd name="T10" fmla="*/ 0 60000 65536"/>
                <a:gd name="T11" fmla="*/ 0 60000 65536"/>
                <a:gd name="T12" fmla="*/ 0 60000 65536"/>
                <a:gd name="T13" fmla="*/ 0 60000 65536"/>
                <a:gd name="T14" fmla="*/ 0 60000 65536"/>
                <a:gd name="T15" fmla="*/ 0 w 50"/>
                <a:gd name="T16" fmla="*/ 0 h 51"/>
                <a:gd name="T17" fmla="*/ 50 w 50"/>
                <a:gd name="T18" fmla="*/ 51 h 51"/>
              </a:gdLst>
              <a:ahLst/>
              <a:cxnLst>
                <a:cxn ang="T10">
                  <a:pos x="T0" y="T1"/>
                </a:cxn>
                <a:cxn ang="T11">
                  <a:pos x="T2" y="T3"/>
                </a:cxn>
                <a:cxn ang="T12">
                  <a:pos x="T4" y="T5"/>
                </a:cxn>
                <a:cxn ang="T13">
                  <a:pos x="T6" y="T7"/>
                </a:cxn>
                <a:cxn ang="T14">
                  <a:pos x="T8" y="T9"/>
                </a:cxn>
              </a:cxnLst>
              <a:rect l="T15" t="T16" r="T17" b="T18"/>
              <a:pathLst>
                <a:path w="50" h="51">
                  <a:moveTo>
                    <a:pt x="0" y="17"/>
                  </a:moveTo>
                  <a:lnTo>
                    <a:pt x="33" y="0"/>
                  </a:lnTo>
                  <a:lnTo>
                    <a:pt x="50" y="34"/>
                  </a:lnTo>
                  <a:lnTo>
                    <a:pt x="16" y="51"/>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095" name="Freeform 301"/>
            <p:cNvSpPr>
              <a:spLocks/>
            </p:cNvSpPr>
            <p:nvPr/>
          </p:nvSpPr>
          <p:spPr bwMode="black">
            <a:xfrm>
              <a:off x="3190" y="2638"/>
              <a:ext cx="36" cy="26"/>
            </a:xfrm>
            <a:custGeom>
              <a:avLst/>
              <a:gdLst>
                <a:gd name="T0" fmla="*/ 0 w 106"/>
                <a:gd name="T1" fmla="*/ 0 h 78"/>
                <a:gd name="T2" fmla="*/ 0 w 106"/>
                <a:gd name="T3" fmla="*/ 0 h 78"/>
                <a:gd name="T4" fmla="*/ 0 w 106"/>
                <a:gd name="T5" fmla="*/ 0 h 78"/>
                <a:gd name="T6" fmla="*/ 0 w 106"/>
                <a:gd name="T7" fmla="*/ 0 h 78"/>
                <a:gd name="T8" fmla="*/ 0 w 106"/>
                <a:gd name="T9" fmla="*/ 0 h 78"/>
                <a:gd name="T10" fmla="*/ 0 w 106"/>
                <a:gd name="T11" fmla="*/ 0 h 78"/>
                <a:gd name="T12" fmla="*/ 0 w 106"/>
                <a:gd name="T13" fmla="*/ 0 h 78"/>
                <a:gd name="T14" fmla="*/ 0 60000 65536"/>
                <a:gd name="T15" fmla="*/ 0 60000 65536"/>
                <a:gd name="T16" fmla="*/ 0 60000 65536"/>
                <a:gd name="T17" fmla="*/ 0 60000 65536"/>
                <a:gd name="T18" fmla="*/ 0 60000 65536"/>
                <a:gd name="T19" fmla="*/ 0 60000 65536"/>
                <a:gd name="T20" fmla="*/ 0 60000 65536"/>
                <a:gd name="T21" fmla="*/ 0 w 106"/>
                <a:gd name="T22" fmla="*/ 0 h 78"/>
                <a:gd name="T23" fmla="*/ 106 w 10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78">
                  <a:moveTo>
                    <a:pt x="106" y="36"/>
                  </a:moveTo>
                  <a:lnTo>
                    <a:pt x="17" y="78"/>
                  </a:lnTo>
                  <a:lnTo>
                    <a:pt x="17" y="77"/>
                  </a:lnTo>
                  <a:lnTo>
                    <a:pt x="0" y="43"/>
                  </a:lnTo>
                  <a:lnTo>
                    <a:pt x="0" y="42"/>
                  </a:lnTo>
                  <a:lnTo>
                    <a:pt x="89" y="0"/>
                  </a:lnTo>
                  <a:lnTo>
                    <a:pt x="106" y="36"/>
                  </a:lnTo>
                  <a:close/>
                </a:path>
              </a:pathLst>
            </a:custGeom>
            <a:solidFill>
              <a:schemeClr val="folHlink"/>
            </a:solidFill>
            <a:ln w="9525">
              <a:solidFill>
                <a:schemeClr val="tx1"/>
              </a:solidFill>
              <a:round/>
              <a:headEnd/>
              <a:tailEnd/>
            </a:ln>
          </p:spPr>
          <p:txBody>
            <a:bodyPr/>
            <a:lstStyle/>
            <a:p>
              <a:endParaRPr lang="en-US"/>
            </a:p>
          </p:txBody>
        </p:sp>
        <p:sp>
          <p:nvSpPr>
            <p:cNvPr id="85096" name="Freeform 302"/>
            <p:cNvSpPr>
              <a:spLocks/>
            </p:cNvSpPr>
            <p:nvPr/>
          </p:nvSpPr>
          <p:spPr bwMode="black">
            <a:xfrm>
              <a:off x="3161" y="2652"/>
              <a:ext cx="35" cy="26"/>
            </a:xfrm>
            <a:custGeom>
              <a:avLst/>
              <a:gdLst>
                <a:gd name="T0" fmla="*/ 0 w 106"/>
                <a:gd name="T1" fmla="*/ 0 h 77"/>
                <a:gd name="T2" fmla="*/ 0 w 106"/>
                <a:gd name="T3" fmla="*/ 0 h 77"/>
                <a:gd name="T4" fmla="*/ 0 w 106"/>
                <a:gd name="T5" fmla="*/ 0 h 77"/>
                <a:gd name="T6" fmla="*/ 0 w 106"/>
                <a:gd name="T7" fmla="*/ 0 h 77"/>
                <a:gd name="T8" fmla="*/ 0 w 106"/>
                <a:gd name="T9" fmla="*/ 0 h 77"/>
                <a:gd name="T10" fmla="*/ 0 60000 65536"/>
                <a:gd name="T11" fmla="*/ 0 60000 65536"/>
                <a:gd name="T12" fmla="*/ 0 60000 65536"/>
                <a:gd name="T13" fmla="*/ 0 60000 65536"/>
                <a:gd name="T14" fmla="*/ 0 60000 65536"/>
                <a:gd name="T15" fmla="*/ 0 w 106"/>
                <a:gd name="T16" fmla="*/ 0 h 77"/>
                <a:gd name="T17" fmla="*/ 106 w 106"/>
                <a:gd name="T18" fmla="*/ 77 h 77"/>
              </a:gdLst>
              <a:ahLst/>
              <a:cxnLst>
                <a:cxn ang="T10">
                  <a:pos x="T0" y="T1"/>
                </a:cxn>
                <a:cxn ang="T11">
                  <a:pos x="T2" y="T3"/>
                </a:cxn>
                <a:cxn ang="T12">
                  <a:pos x="T4" y="T5"/>
                </a:cxn>
                <a:cxn ang="T13">
                  <a:pos x="T6" y="T7"/>
                </a:cxn>
                <a:cxn ang="T14">
                  <a:pos x="T8" y="T9"/>
                </a:cxn>
              </a:cxnLst>
              <a:rect l="T15" t="T16" r="T17" b="T18"/>
              <a:pathLst>
                <a:path w="106" h="77">
                  <a:moveTo>
                    <a:pt x="106" y="34"/>
                  </a:moveTo>
                  <a:lnTo>
                    <a:pt x="17" y="77"/>
                  </a:lnTo>
                  <a:lnTo>
                    <a:pt x="0" y="43"/>
                  </a:lnTo>
                  <a:lnTo>
                    <a:pt x="89" y="0"/>
                  </a:lnTo>
                  <a:lnTo>
                    <a:pt x="106" y="34"/>
                  </a:lnTo>
                  <a:close/>
                </a:path>
              </a:pathLst>
            </a:custGeom>
            <a:solidFill>
              <a:schemeClr val="folHlink"/>
            </a:solidFill>
            <a:ln w="9525">
              <a:solidFill>
                <a:schemeClr val="tx1"/>
              </a:solidFill>
              <a:round/>
              <a:headEnd/>
              <a:tailEnd/>
            </a:ln>
          </p:spPr>
          <p:txBody>
            <a:bodyPr/>
            <a:lstStyle/>
            <a:p>
              <a:endParaRPr lang="en-US"/>
            </a:p>
          </p:txBody>
        </p:sp>
        <p:sp>
          <p:nvSpPr>
            <p:cNvPr id="85097" name="Freeform 303"/>
            <p:cNvSpPr>
              <a:spLocks/>
            </p:cNvSpPr>
            <p:nvPr/>
          </p:nvSpPr>
          <p:spPr bwMode="black">
            <a:xfrm>
              <a:off x="3275" y="2610"/>
              <a:ext cx="22" cy="18"/>
            </a:xfrm>
            <a:custGeom>
              <a:avLst/>
              <a:gdLst>
                <a:gd name="T0" fmla="*/ 0 w 67"/>
                <a:gd name="T1" fmla="*/ 0 h 53"/>
                <a:gd name="T2" fmla="*/ 0 w 67"/>
                <a:gd name="T3" fmla="*/ 0 h 53"/>
                <a:gd name="T4" fmla="*/ 0 w 67"/>
                <a:gd name="T5" fmla="*/ 0 h 53"/>
                <a:gd name="T6" fmla="*/ 0 w 67"/>
                <a:gd name="T7" fmla="*/ 0 h 53"/>
                <a:gd name="T8" fmla="*/ 0 w 67"/>
                <a:gd name="T9" fmla="*/ 0 h 53"/>
                <a:gd name="T10" fmla="*/ 0 w 67"/>
                <a:gd name="T11" fmla="*/ 0 h 53"/>
                <a:gd name="T12" fmla="*/ 0 w 67"/>
                <a:gd name="T13" fmla="*/ 0 h 53"/>
                <a:gd name="T14" fmla="*/ 0 60000 65536"/>
                <a:gd name="T15" fmla="*/ 0 60000 65536"/>
                <a:gd name="T16" fmla="*/ 0 60000 65536"/>
                <a:gd name="T17" fmla="*/ 0 60000 65536"/>
                <a:gd name="T18" fmla="*/ 0 60000 65536"/>
                <a:gd name="T19" fmla="*/ 0 60000 65536"/>
                <a:gd name="T20" fmla="*/ 0 60000 65536"/>
                <a:gd name="T21" fmla="*/ 0 w 67"/>
                <a:gd name="T22" fmla="*/ 0 h 53"/>
                <a:gd name="T23" fmla="*/ 67 w 6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3">
                  <a:moveTo>
                    <a:pt x="67" y="36"/>
                  </a:moveTo>
                  <a:lnTo>
                    <a:pt x="12" y="53"/>
                  </a:lnTo>
                  <a:lnTo>
                    <a:pt x="0" y="16"/>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098" name="Oval 304"/>
            <p:cNvSpPr>
              <a:spLocks noChangeArrowheads="1"/>
            </p:cNvSpPr>
            <p:nvPr/>
          </p:nvSpPr>
          <p:spPr bwMode="black">
            <a:xfrm>
              <a:off x="3252" y="2622"/>
              <a:ext cx="13" cy="13"/>
            </a:xfrm>
            <a:prstGeom prst="ellipse">
              <a:avLst/>
            </a:prstGeom>
            <a:solidFill>
              <a:schemeClr val="folHlink"/>
            </a:solidFill>
            <a:ln w="9525">
              <a:solidFill>
                <a:schemeClr val="tx1"/>
              </a:solidFill>
              <a:round/>
              <a:headEnd/>
              <a:tailEnd/>
            </a:ln>
          </p:spPr>
          <p:txBody>
            <a:bodyPr/>
            <a:lstStyle/>
            <a:p>
              <a:endParaRPr lang="en-US"/>
            </a:p>
          </p:txBody>
        </p:sp>
        <p:sp>
          <p:nvSpPr>
            <p:cNvPr id="85099" name="Freeform 305"/>
            <p:cNvSpPr>
              <a:spLocks/>
            </p:cNvSpPr>
            <p:nvPr/>
          </p:nvSpPr>
          <p:spPr bwMode="black">
            <a:xfrm>
              <a:off x="3256" y="2616"/>
              <a:ext cx="23" cy="18"/>
            </a:xfrm>
            <a:custGeom>
              <a:avLst/>
              <a:gdLst>
                <a:gd name="T0" fmla="*/ 0 w 68"/>
                <a:gd name="T1" fmla="*/ 0 h 56"/>
                <a:gd name="T2" fmla="*/ 0 w 68"/>
                <a:gd name="T3" fmla="*/ 0 h 56"/>
                <a:gd name="T4" fmla="*/ 0 w 68"/>
                <a:gd name="T5" fmla="*/ 0 h 56"/>
                <a:gd name="T6" fmla="*/ 0 w 68"/>
                <a:gd name="T7" fmla="*/ 0 h 56"/>
                <a:gd name="T8" fmla="*/ 0 w 68"/>
                <a:gd name="T9" fmla="*/ 0 h 56"/>
                <a:gd name="T10" fmla="*/ 0 60000 65536"/>
                <a:gd name="T11" fmla="*/ 0 60000 65536"/>
                <a:gd name="T12" fmla="*/ 0 60000 65536"/>
                <a:gd name="T13" fmla="*/ 0 60000 65536"/>
                <a:gd name="T14" fmla="*/ 0 60000 65536"/>
                <a:gd name="T15" fmla="*/ 0 w 68"/>
                <a:gd name="T16" fmla="*/ 0 h 56"/>
                <a:gd name="T17" fmla="*/ 68 w 68"/>
                <a:gd name="T18" fmla="*/ 56 h 56"/>
              </a:gdLst>
              <a:ahLst/>
              <a:cxnLst>
                <a:cxn ang="T10">
                  <a:pos x="T0" y="T1"/>
                </a:cxn>
                <a:cxn ang="T11">
                  <a:pos x="T2" y="T3"/>
                </a:cxn>
                <a:cxn ang="T12">
                  <a:pos x="T4" y="T5"/>
                </a:cxn>
                <a:cxn ang="T13">
                  <a:pos x="T6" y="T7"/>
                </a:cxn>
                <a:cxn ang="T14">
                  <a:pos x="T8" y="T9"/>
                </a:cxn>
              </a:cxnLst>
              <a:rect l="T15" t="T16" r="T17" b="T18"/>
              <a:pathLst>
                <a:path w="68" h="56">
                  <a:moveTo>
                    <a:pt x="68" y="37"/>
                  </a:moveTo>
                  <a:lnTo>
                    <a:pt x="12" y="56"/>
                  </a:lnTo>
                  <a:lnTo>
                    <a:pt x="0" y="20"/>
                  </a:lnTo>
                  <a:lnTo>
                    <a:pt x="56" y="0"/>
                  </a:lnTo>
                  <a:lnTo>
                    <a:pt x="68" y="37"/>
                  </a:lnTo>
                  <a:close/>
                </a:path>
              </a:pathLst>
            </a:custGeom>
            <a:solidFill>
              <a:schemeClr val="folHlink"/>
            </a:solidFill>
            <a:ln w="9525">
              <a:solidFill>
                <a:schemeClr val="tx1"/>
              </a:solidFill>
              <a:round/>
              <a:headEnd/>
              <a:tailEnd/>
            </a:ln>
          </p:spPr>
          <p:txBody>
            <a:bodyPr/>
            <a:lstStyle/>
            <a:p>
              <a:endParaRPr lang="en-US"/>
            </a:p>
          </p:txBody>
        </p:sp>
        <p:sp>
          <p:nvSpPr>
            <p:cNvPr id="85100" name="Freeform 306"/>
            <p:cNvSpPr>
              <a:spLocks/>
            </p:cNvSpPr>
            <p:nvPr/>
          </p:nvSpPr>
          <p:spPr bwMode="black">
            <a:xfrm>
              <a:off x="3238" y="2622"/>
              <a:ext cx="23" cy="20"/>
            </a:xfrm>
            <a:custGeom>
              <a:avLst/>
              <a:gdLst>
                <a:gd name="T0" fmla="*/ 0 w 69"/>
                <a:gd name="T1" fmla="*/ 0 h 59"/>
                <a:gd name="T2" fmla="*/ 0 w 69"/>
                <a:gd name="T3" fmla="*/ 0 h 59"/>
                <a:gd name="T4" fmla="*/ 0 w 69"/>
                <a:gd name="T5" fmla="*/ 0 h 59"/>
                <a:gd name="T6" fmla="*/ 0 w 69"/>
                <a:gd name="T7" fmla="*/ 0 h 59"/>
                <a:gd name="T8" fmla="*/ 0 w 69"/>
                <a:gd name="T9" fmla="*/ 0 h 59"/>
                <a:gd name="T10" fmla="*/ 0 w 69"/>
                <a:gd name="T11" fmla="*/ 0 h 59"/>
                <a:gd name="T12" fmla="*/ 0 w 69"/>
                <a:gd name="T13" fmla="*/ 0 h 59"/>
                <a:gd name="T14" fmla="*/ 0 60000 65536"/>
                <a:gd name="T15" fmla="*/ 0 60000 65536"/>
                <a:gd name="T16" fmla="*/ 0 60000 65536"/>
                <a:gd name="T17" fmla="*/ 0 60000 65536"/>
                <a:gd name="T18" fmla="*/ 0 60000 65536"/>
                <a:gd name="T19" fmla="*/ 0 60000 65536"/>
                <a:gd name="T20" fmla="*/ 0 60000 65536"/>
                <a:gd name="T21" fmla="*/ 0 w 69"/>
                <a:gd name="T22" fmla="*/ 0 h 59"/>
                <a:gd name="T23" fmla="*/ 69 w 69"/>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9">
                  <a:moveTo>
                    <a:pt x="69" y="36"/>
                  </a:moveTo>
                  <a:lnTo>
                    <a:pt x="15" y="59"/>
                  </a:lnTo>
                  <a:lnTo>
                    <a:pt x="17" y="59"/>
                  </a:lnTo>
                  <a:lnTo>
                    <a:pt x="0" y="23"/>
                  </a:lnTo>
                  <a:lnTo>
                    <a:pt x="1" y="23"/>
                  </a:lnTo>
                  <a:lnTo>
                    <a:pt x="55" y="0"/>
                  </a:lnTo>
                  <a:lnTo>
                    <a:pt x="69" y="36"/>
                  </a:lnTo>
                  <a:close/>
                </a:path>
              </a:pathLst>
            </a:custGeom>
            <a:solidFill>
              <a:schemeClr val="folHlink"/>
            </a:solidFill>
            <a:ln w="9525">
              <a:solidFill>
                <a:schemeClr val="tx1"/>
              </a:solidFill>
              <a:round/>
              <a:headEnd/>
              <a:tailEnd/>
            </a:ln>
          </p:spPr>
          <p:txBody>
            <a:bodyPr/>
            <a:lstStyle/>
            <a:p>
              <a:endParaRPr lang="en-US"/>
            </a:p>
          </p:txBody>
        </p:sp>
        <p:sp>
          <p:nvSpPr>
            <p:cNvPr id="85101" name="Freeform 307"/>
            <p:cNvSpPr>
              <a:spLocks/>
            </p:cNvSpPr>
            <p:nvPr/>
          </p:nvSpPr>
          <p:spPr bwMode="black">
            <a:xfrm>
              <a:off x="3220" y="2630"/>
              <a:ext cx="23" cy="20"/>
            </a:xfrm>
            <a:custGeom>
              <a:avLst/>
              <a:gdLst>
                <a:gd name="T0" fmla="*/ 0 w 70"/>
                <a:gd name="T1" fmla="*/ 0 h 60"/>
                <a:gd name="T2" fmla="*/ 0 w 70"/>
                <a:gd name="T3" fmla="*/ 0 h 60"/>
                <a:gd name="T4" fmla="*/ 0 w 70"/>
                <a:gd name="T5" fmla="*/ 0 h 60"/>
                <a:gd name="T6" fmla="*/ 0 w 70"/>
                <a:gd name="T7" fmla="*/ 0 h 60"/>
                <a:gd name="T8" fmla="*/ 0 w 70"/>
                <a:gd name="T9" fmla="*/ 0 h 60"/>
                <a:gd name="T10" fmla="*/ 0 60000 65536"/>
                <a:gd name="T11" fmla="*/ 0 60000 65536"/>
                <a:gd name="T12" fmla="*/ 0 60000 65536"/>
                <a:gd name="T13" fmla="*/ 0 60000 65536"/>
                <a:gd name="T14" fmla="*/ 0 60000 65536"/>
                <a:gd name="T15" fmla="*/ 0 w 70"/>
                <a:gd name="T16" fmla="*/ 0 h 60"/>
                <a:gd name="T17" fmla="*/ 70 w 70"/>
                <a:gd name="T18" fmla="*/ 60 h 60"/>
              </a:gdLst>
              <a:ahLst/>
              <a:cxnLst>
                <a:cxn ang="T10">
                  <a:pos x="T0" y="T1"/>
                </a:cxn>
                <a:cxn ang="T11">
                  <a:pos x="T2" y="T3"/>
                </a:cxn>
                <a:cxn ang="T12">
                  <a:pos x="T4" y="T5"/>
                </a:cxn>
                <a:cxn ang="T13">
                  <a:pos x="T6" y="T7"/>
                </a:cxn>
                <a:cxn ang="T14">
                  <a:pos x="T8" y="T9"/>
                </a:cxn>
              </a:cxnLst>
              <a:rect l="T15" t="T16" r="T17" b="T18"/>
              <a:pathLst>
                <a:path w="70" h="60">
                  <a:moveTo>
                    <a:pt x="70" y="36"/>
                  </a:moveTo>
                  <a:lnTo>
                    <a:pt x="17" y="60"/>
                  </a:lnTo>
                  <a:lnTo>
                    <a:pt x="0" y="24"/>
                  </a:lnTo>
                  <a:lnTo>
                    <a:pt x="53"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102" name="Freeform 308"/>
            <p:cNvSpPr>
              <a:spLocks/>
            </p:cNvSpPr>
            <p:nvPr/>
          </p:nvSpPr>
          <p:spPr bwMode="black">
            <a:xfrm>
              <a:off x="3318" y="2597"/>
              <a:ext cx="27" cy="18"/>
            </a:xfrm>
            <a:custGeom>
              <a:avLst/>
              <a:gdLst>
                <a:gd name="T0" fmla="*/ 0 w 83"/>
                <a:gd name="T1" fmla="*/ 0 h 55"/>
                <a:gd name="T2" fmla="*/ 0 w 83"/>
                <a:gd name="T3" fmla="*/ 0 h 55"/>
                <a:gd name="T4" fmla="*/ 0 w 83"/>
                <a:gd name="T5" fmla="*/ 0 h 55"/>
                <a:gd name="T6" fmla="*/ 0 w 83"/>
                <a:gd name="T7" fmla="*/ 0 h 55"/>
                <a:gd name="T8" fmla="*/ 0 w 83"/>
                <a:gd name="T9" fmla="*/ 0 h 55"/>
                <a:gd name="T10" fmla="*/ 0 w 83"/>
                <a:gd name="T11" fmla="*/ 0 h 55"/>
                <a:gd name="T12" fmla="*/ 0 w 83"/>
                <a:gd name="T13" fmla="*/ 0 h 55"/>
                <a:gd name="T14" fmla="*/ 0 60000 65536"/>
                <a:gd name="T15" fmla="*/ 0 60000 65536"/>
                <a:gd name="T16" fmla="*/ 0 60000 65536"/>
                <a:gd name="T17" fmla="*/ 0 60000 65536"/>
                <a:gd name="T18" fmla="*/ 0 60000 65536"/>
                <a:gd name="T19" fmla="*/ 0 60000 65536"/>
                <a:gd name="T20" fmla="*/ 0 60000 65536"/>
                <a:gd name="T21" fmla="*/ 0 w 83"/>
                <a:gd name="T22" fmla="*/ 0 h 55"/>
                <a:gd name="T23" fmla="*/ 83 w 8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55">
                  <a:moveTo>
                    <a:pt x="83" y="36"/>
                  </a:moveTo>
                  <a:lnTo>
                    <a:pt x="10" y="55"/>
                  </a:lnTo>
                  <a:lnTo>
                    <a:pt x="0" y="19"/>
                  </a:lnTo>
                  <a:lnTo>
                    <a:pt x="73" y="0"/>
                  </a:lnTo>
                  <a:lnTo>
                    <a:pt x="83" y="36"/>
                  </a:lnTo>
                  <a:close/>
                </a:path>
              </a:pathLst>
            </a:custGeom>
            <a:solidFill>
              <a:schemeClr val="folHlink"/>
            </a:solidFill>
            <a:ln w="9525">
              <a:solidFill>
                <a:schemeClr val="tx1"/>
              </a:solidFill>
              <a:round/>
              <a:headEnd/>
              <a:tailEnd/>
            </a:ln>
          </p:spPr>
          <p:txBody>
            <a:bodyPr/>
            <a:lstStyle/>
            <a:p>
              <a:endParaRPr lang="en-US"/>
            </a:p>
          </p:txBody>
        </p:sp>
        <p:sp>
          <p:nvSpPr>
            <p:cNvPr id="85103" name="Freeform 309"/>
            <p:cNvSpPr>
              <a:spLocks/>
            </p:cNvSpPr>
            <p:nvPr/>
          </p:nvSpPr>
          <p:spPr bwMode="black">
            <a:xfrm>
              <a:off x="3294" y="2603"/>
              <a:ext cx="27" cy="19"/>
            </a:xfrm>
            <a:custGeom>
              <a:avLst/>
              <a:gdLst>
                <a:gd name="T0" fmla="*/ 0 w 82"/>
                <a:gd name="T1" fmla="*/ 0 h 57"/>
                <a:gd name="T2" fmla="*/ 0 w 82"/>
                <a:gd name="T3" fmla="*/ 0 h 57"/>
                <a:gd name="T4" fmla="*/ 0 w 82"/>
                <a:gd name="T5" fmla="*/ 0 h 57"/>
                <a:gd name="T6" fmla="*/ 0 w 82"/>
                <a:gd name="T7" fmla="*/ 0 h 57"/>
                <a:gd name="T8" fmla="*/ 0 w 82"/>
                <a:gd name="T9" fmla="*/ 0 h 57"/>
                <a:gd name="T10" fmla="*/ 0 60000 65536"/>
                <a:gd name="T11" fmla="*/ 0 60000 65536"/>
                <a:gd name="T12" fmla="*/ 0 60000 65536"/>
                <a:gd name="T13" fmla="*/ 0 60000 65536"/>
                <a:gd name="T14" fmla="*/ 0 60000 65536"/>
                <a:gd name="T15" fmla="*/ 0 w 82"/>
                <a:gd name="T16" fmla="*/ 0 h 57"/>
                <a:gd name="T17" fmla="*/ 82 w 82"/>
                <a:gd name="T18" fmla="*/ 57 h 57"/>
              </a:gdLst>
              <a:ahLst/>
              <a:cxnLst>
                <a:cxn ang="T10">
                  <a:pos x="T0" y="T1"/>
                </a:cxn>
                <a:cxn ang="T11">
                  <a:pos x="T2" y="T3"/>
                </a:cxn>
                <a:cxn ang="T12">
                  <a:pos x="T4" y="T5"/>
                </a:cxn>
                <a:cxn ang="T13">
                  <a:pos x="T6" y="T7"/>
                </a:cxn>
                <a:cxn ang="T14">
                  <a:pos x="T8" y="T9"/>
                </a:cxn>
              </a:cxnLst>
              <a:rect l="T15" t="T16" r="T17" b="T18"/>
              <a:pathLst>
                <a:path w="82" h="57">
                  <a:moveTo>
                    <a:pt x="82" y="36"/>
                  </a:moveTo>
                  <a:lnTo>
                    <a:pt x="10" y="57"/>
                  </a:lnTo>
                  <a:lnTo>
                    <a:pt x="0" y="21"/>
                  </a:lnTo>
                  <a:lnTo>
                    <a:pt x="72" y="0"/>
                  </a:lnTo>
                  <a:lnTo>
                    <a:pt x="82" y="36"/>
                  </a:lnTo>
                  <a:close/>
                </a:path>
              </a:pathLst>
            </a:custGeom>
            <a:solidFill>
              <a:schemeClr val="folHlink"/>
            </a:solidFill>
            <a:ln w="9525">
              <a:solidFill>
                <a:schemeClr val="tx1"/>
              </a:solidFill>
              <a:round/>
              <a:headEnd/>
              <a:tailEnd/>
            </a:ln>
          </p:spPr>
          <p:txBody>
            <a:bodyPr/>
            <a:lstStyle/>
            <a:p>
              <a:endParaRPr lang="en-US"/>
            </a:p>
          </p:txBody>
        </p:sp>
        <p:sp>
          <p:nvSpPr>
            <p:cNvPr id="85104" name="Freeform 310"/>
            <p:cNvSpPr>
              <a:spLocks/>
            </p:cNvSpPr>
            <p:nvPr/>
          </p:nvSpPr>
          <p:spPr bwMode="black">
            <a:xfrm>
              <a:off x="3509" y="2563"/>
              <a:ext cx="15" cy="15"/>
            </a:xfrm>
            <a:custGeom>
              <a:avLst/>
              <a:gdLst>
                <a:gd name="T0" fmla="*/ 0 w 46"/>
                <a:gd name="T1" fmla="*/ 0 h 44"/>
                <a:gd name="T2" fmla="*/ 0 w 46"/>
                <a:gd name="T3" fmla="*/ 0 h 44"/>
                <a:gd name="T4" fmla="*/ 0 w 46"/>
                <a:gd name="T5" fmla="*/ 0 h 44"/>
                <a:gd name="T6" fmla="*/ 0 w 46"/>
                <a:gd name="T7" fmla="*/ 0 h 44"/>
                <a:gd name="T8" fmla="*/ 0 w 46"/>
                <a:gd name="T9" fmla="*/ 0 h 44"/>
                <a:gd name="T10" fmla="*/ 0 w 46"/>
                <a:gd name="T11" fmla="*/ 0 h 44"/>
                <a:gd name="T12" fmla="*/ 0 w 46"/>
                <a:gd name="T13" fmla="*/ 0 h 44"/>
                <a:gd name="T14" fmla="*/ 0 60000 65536"/>
                <a:gd name="T15" fmla="*/ 0 60000 65536"/>
                <a:gd name="T16" fmla="*/ 0 60000 65536"/>
                <a:gd name="T17" fmla="*/ 0 60000 65536"/>
                <a:gd name="T18" fmla="*/ 0 60000 65536"/>
                <a:gd name="T19" fmla="*/ 0 60000 65536"/>
                <a:gd name="T20" fmla="*/ 0 60000 65536"/>
                <a:gd name="T21" fmla="*/ 0 w 46"/>
                <a:gd name="T22" fmla="*/ 0 h 44"/>
                <a:gd name="T23" fmla="*/ 46 w 46"/>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44">
                  <a:moveTo>
                    <a:pt x="0" y="6"/>
                  </a:moveTo>
                  <a:lnTo>
                    <a:pt x="40" y="0"/>
                  </a:lnTo>
                  <a:lnTo>
                    <a:pt x="39" y="0"/>
                  </a:lnTo>
                  <a:lnTo>
                    <a:pt x="46" y="38"/>
                  </a:lnTo>
                  <a:lnTo>
                    <a:pt x="45" y="38"/>
                  </a:lnTo>
                  <a:lnTo>
                    <a:pt x="5" y="44"/>
                  </a:lnTo>
                  <a:lnTo>
                    <a:pt x="0" y="6"/>
                  </a:lnTo>
                  <a:close/>
                </a:path>
              </a:pathLst>
            </a:custGeom>
            <a:solidFill>
              <a:schemeClr val="folHlink"/>
            </a:solidFill>
            <a:ln w="9525">
              <a:solidFill>
                <a:schemeClr val="tx1"/>
              </a:solidFill>
              <a:round/>
              <a:headEnd/>
              <a:tailEnd/>
            </a:ln>
          </p:spPr>
          <p:txBody>
            <a:bodyPr/>
            <a:lstStyle/>
            <a:p>
              <a:endParaRPr lang="en-US"/>
            </a:p>
          </p:txBody>
        </p:sp>
        <p:sp>
          <p:nvSpPr>
            <p:cNvPr id="85105" name="Freeform 311"/>
            <p:cNvSpPr>
              <a:spLocks/>
            </p:cNvSpPr>
            <p:nvPr/>
          </p:nvSpPr>
          <p:spPr bwMode="black">
            <a:xfrm>
              <a:off x="3522" y="2561"/>
              <a:ext cx="15" cy="15"/>
            </a:xfrm>
            <a:custGeom>
              <a:avLst/>
              <a:gdLst>
                <a:gd name="T0" fmla="*/ 0 w 46"/>
                <a:gd name="T1" fmla="*/ 0 h 45"/>
                <a:gd name="T2" fmla="*/ 0 w 46"/>
                <a:gd name="T3" fmla="*/ 0 h 45"/>
                <a:gd name="T4" fmla="*/ 0 w 46"/>
                <a:gd name="T5" fmla="*/ 0 h 45"/>
                <a:gd name="T6" fmla="*/ 0 w 46"/>
                <a:gd name="T7" fmla="*/ 0 h 45"/>
                <a:gd name="T8" fmla="*/ 0 w 46"/>
                <a:gd name="T9" fmla="*/ 0 h 45"/>
                <a:gd name="T10" fmla="*/ 0 60000 65536"/>
                <a:gd name="T11" fmla="*/ 0 60000 65536"/>
                <a:gd name="T12" fmla="*/ 0 60000 65536"/>
                <a:gd name="T13" fmla="*/ 0 60000 65536"/>
                <a:gd name="T14" fmla="*/ 0 60000 65536"/>
                <a:gd name="T15" fmla="*/ 0 w 46"/>
                <a:gd name="T16" fmla="*/ 0 h 45"/>
                <a:gd name="T17" fmla="*/ 46 w 46"/>
                <a:gd name="T18" fmla="*/ 45 h 45"/>
              </a:gdLst>
              <a:ahLst/>
              <a:cxnLst>
                <a:cxn ang="T10">
                  <a:pos x="T0" y="T1"/>
                </a:cxn>
                <a:cxn ang="T11">
                  <a:pos x="T2" y="T3"/>
                </a:cxn>
                <a:cxn ang="T12">
                  <a:pos x="T4" y="T5"/>
                </a:cxn>
                <a:cxn ang="T13">
                  <a:pos x="T6" y="T7"/>
                </a:cxn>
                <a:cxn ang="T14">
                  <a:pos x="T8" y="T9"/>
                </a:cxn>
              </a:cxnLst>
              <a:rect l="T15" t="T16" r="T17" b="T18"/>
              <a:pathLst>
                <a:path w="46" h="45">
                  <a:moveTo>
                    <a:pt x="0" y="7"/>
                  </a:moveTo>
                  <a:lnTo>
                    <a:pt x="39" y="0"/>
                  </a:lnTo>
                  <a:lnTo>
                    <a:pt x="46" y="38"/>
                  </a:lnTo>
                  <a:lnTo>
                    <a:pt x="7" y="45"/>
                  </a:lnTo>
                  <a:lnTo>
                    <a:pt x="0" y="7"/>
                  </a:lnTo>
                  <a:close/>
                </a:path>
              </a:pathLst>
            </a:custGeom>
            <a:solidFill>
              <a:schemeClr val="folHlink"/>
            </a:solidFill>
            <a:ln w="9525">
              <a:solidFill>
                <a:schemeClr val="tx1"/>
              </a:solidFill>
              <a:round/>
              <a:headEnd/>
              <a:tailEnd/>
            </a:ln>
          </p:spPr>
          <p:txBody>
            <a:bodyPr/>
            <a:lstStyle/>
            <a:p>
              <a:endParaRPr lang="en-US"/>
            </a:p>
          </p:txBody>
        </p:sp>
        <p:sp>
          <p:nvSpPr>
            <p:cNvPr id="85106" name="Freeform 312"/>
            <p:cNvSpPr>
              <a:spLocks/>
            </p:cNvSpPr>
            <p:nvPr/>
          </p:nvSpPr>
          <p:spPr bwMode="black">
            <a:xfrm>
              <a:off x="3535" y="2554"/>
              <a:ext cx="45" cy="19"/>
            </a:xfrm>
            <a:custGeom>
              <a:avLst/>
              <a:gdLst>
                <a:gd name="T0" fmla="*/ 0 w 135"/>
                <a:gd name="T1" fmla="*/ 0 h 59"/>
                <a:gd name="T2" fmla="*/ 0 w 135"/>
                <a:gd name="T3" fmla="*/ 0 h 59"/>
                <a:gd name="T4" fmla="*/ 0 w 135"/>
                <a:gd name="T5" fmla="*/ 0 h 59"/>
                <a:gd name="T6" fmla="*/ 0 w 135"/>
                <a:gd name="T7" fmla="*/ 0 h 59"/>
                <a:gd name="T8" fmla="*/ 0 w 135"/>
                <a:gd name="T9" fmla="*/ 0 h 59"/>
                <a:gd name="T10" fmla="*/ 0 w 135"/>
                <a:gd name="T11" fmla="*/ 0 h 59"/>
                <a:gd name="T12" fmla="*/ 0 w 135"/>
                <a:gd name="T13" fmla="*/ 0 h 59"/>
                <a:gd name="T14" fmla="*/ 0 60000 65536"/>
                <a:gd name="T15" fmla="*/ 0 60000 65536"/>
                <a:gd name="T16" fmla="*/ 0 60000 65536"/>
                <a:gd name="T17" fmla="*/ 0 60000 65536"/>
                <a:gd name="T18" fmla="*/ 0 60000 65536"/>
                <a:gd name="T19" fmla="*/ 0 60000 65536"/>
                <a:gd name="T20" fmla="*/ 0 60000 65536"/>
                <a:gd name="T21" fmla="*/ 0 w 135"/>
                <a:gd name="T22" fmla="*/ 0 h 59"/>
                <a:gd name="T23" fmla="*/ 135 w 135"/>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5" h="59">
                  <a:moveTo>
                    <a:pt x="0" y="21"/>
                  </a:moveTo>
                  <a:lnTo>
                    <a:pt x="130" y="0"/>
                  </a:lnTo>
                  <a:lnTo>
                    <a:pt x="135" y="39"/>
                  </a:lnTo>
                  <a:lnTo>
                    <a:pt x="5" y="59"/>
                  </a:lnTo>
                  <a:lnTo>
                    <a:pt x="0" y="21"/>
                  </a:lnTo>
                  <a:close/>
                </a:path>
              </a:pathLst>
            </a:custGeom>
            <a:solidFill>
              <a:schemeClr val="folHlink"/>
            </a:solidFill>
            <a:ln w="9525">
              <a:solidFill>
                <a:schemeClr val="tx1"/>
              </a:solidFill>
              <a:round/>
              <a:headEnd/>
              <a:tailEnd/>
            </a:ln>
          </p:spPr>
          <p:txBody>
            <a:bodyPr/>
            <a:lstStyle/>
            <a:p>
              <a:endParaRPr lang="en-US"/>
            </a:p>
          </p:txBody>
        </p:sp>
        <p:sp>
          <p:nvSpPr>
            <p:cNvPr id="85107" name="Freeform 313"/>
            <p:cNvSpPr>
              <a:spLocks/>
            </p:cNvSpPr>
            <p:nvPr/>
          </p:nvSpPr>
          <p:spPr bwMode="black">
            <a:xfrm>
              <a:off x="3579" y="2547"/>
              <a:ext cx="45" cy="20"/>
            </a:xfrm>
            <a:custGeom>
              <a:avLst/>
              <a:gdLst>
                <a:gd name="T0" fmla="*/ 0 w 135"/>
                <a:gd name="T1" fmla="*/ 0 h 59"/>
                <a:gd name="T2" fmla="*/ 0 w 135"/>
                <a:gd name="T3" fmla="*/ 0 h 59"/>
                <a:gd name="T4" fmla="*/ 0 w 135"/>
                <a:gd name="T5" fmla="*/ 0 h 59"/>
                <a:gd name="T6" fmla="*/ 0 w 135"/>
                <a:gd name="T7" fmla="*/ 0 h 59"/>
                <a:gd name="T8" fmla="*/ 0 w 135"/>
                <a:gd name="T9" fmla="*/ 0 h 59"/>
                <a:gd name="T10" fmla="*/ 0 60000 65536"/>
                <a:gd name="T11" fmla="*/ 0 60000 65536"/>
                <a:gd name="T12" fmla="*/ 0 60000 65536"/>
                <a:gd name="T13" fmla="*/ 0 60000 65536"/>
                <a:gd name="T14" fmla="*/ 0 60000 65536"/>
                <a:gd name="T15" fmla="*/ 0 w 135"/>
                <a:gd name="T16" fmla="*/ 0 h 59"/>
                <a:gd name="T17" fmla="*/ 135 w 135"/>
                <a:gd name="T18" fmla="*/ 59 h 59"/>
              </a:gdLst>
              <a:ahLst/>
              <a:cxnLst>
                <a:cxn ang="T10">
                  <a:pos x="T0" y="T1"/>
                </a:cxn>
                <a:cxn ang="T11">
                  <a:pos x="T2" y="T3"/>
                </a:cxn>
                <a:cxn ang="T12">
                  <a:pos x="T4" y="T5"/>
                </a:cxn>
                <a:cxn ang="T13">
                  <a:pos x="T6" y="T7"/>
                </a:cxn>
                <a:cxn ang="T14">
                  <a:pos x="T8" y="T9"/>
                </a:cxn>
              </a:cxnLst>
              <a:rect l="T15" t="T16" r="T17" b="T18"/>
              <a:pathLst>
                <a:path w="135" h="59">
                  <a:moveTo>
                    <a:pt x="0" y="20"/>
                  </a:moveTo>
                  <a:lnTo>
                    <a:pt x="130" y="0"/>
                  </a:lnTo>
                  <a:lnTo>
                    <a:pt x="135" y="38"/>
                  </a:lnTo>
                  <a:lnTo>
                    <a:pt x="5" y="59"/>
                  </a:lnTo>
                  <a:lnTo>
                    <a:pt x="0" y="20"/>
                  </a:lnTo>
                  <a:close/>
                </a:path>
              </a:pathLst>
            </a:custGeom>
            <a:solidFill>
              <a:schemeClr val="folHlink"/>
            </a:solidFill>
            <a:ln w="9525">
              <a:solidFill>
                <a:schemeClr val="tx1"/>
              </a:solidFill>
              <a:round/>
              <a:headEnd/>
              <a:tailEnd/>
            </a:ln>
          </p:spPr>
          <p:txBody>
            <a:bodyPr/>
            <a:lstStyle/>
            <a:p>
              <a:endParaRPr lang="en-US"/>
            </a:p>
          </p:txBody>
        </p:sp>
        <p:sp>
          <p:nvSpPr>
            <p:cNvPr id="85108" name="Freeform 314"/>
            <p:cNvSpPr>
              <a:spLocks/>
            </p:cNvSpPr>
            <p:nvPr/>
          </p:nvSpPr>
          <p:spPr bwMode="black">
            <a:xfrm>
              <a:off x="2284" y="2860"/>
              <a:ext cx="9" cy="14"/>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w 28"/>
                <a:gd name="T11" fmla="*/ 0 h 43"/>
                <a:gd name="T12" fmla="*/ 0 w 28"/>
                <a:gd name="T13" fmla="*/ 0 h 43"/>
                <a:gd name="T14" fmla="*/ 0 60000 65536"/>
                <a:gd name="T15" fmla="*/ 0 60000 65536"/>
                <a:gd name="T16" fmla="*/ 0 60000 65536"/>
                <a:gd name="T17" fmla="*/ 0 60000 65536"/>
                <a:gd name="T18" fmla="*/ 0 60000 65536"/>
                <a:gd name="T19" fmla="*/ 0 60000 65536"/>
                <a:gd name="T20" fmla="*/ 0 60000 65536"/>
                <a:gd name="T21" fmla="*/ 0 w 28"/>
                <a:gd name="T22" fmla="*/ 0 h 43"/>
                <a:gd name="T23" fmla="*/ 28 w 28"/>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43">
                  <a:moveTo>
                    <a:pt x="28" y="38"/>
                  </a:moveTo>
                  <a:lnTo>
                    <a:pt x="19" y="43"/>
                  </a:lnTo>
                  <a:lnTo>
                    <a:pt x="18" y="43"/>
                  </a:lnTo>
                  <a:lnTo>
                    <a:pt x="1" y="5"/>
                  </a:lnTo>
                  <a:lnTo>
                    <a:pt x="0" y="5"/>
                  </a:lnTo>
                  <a:lnTo>
                    <a:pt x="9" y="0"/>
                  </a:lnTo>
                  <a:lnTo>
                    <a:pt x="28" y="38"/>
                  </a:lnTo>
                  <a:close/>
                </a:path>
              </a:pathLst>
            </a:custGeom>
            <a:solidFill>
              <a:schemeClr val="folHlink"/>
            </a:solidFill>
            <a:ln w="9525">
              <a:solidFill>
                <a:schemeClr val="tx1"/>
              </a:solidFill>
              <a:round/>
              <a:headEnd/>
              <a:tailEnd/>
            </a:ln>
          </p:spPr>
          <p:txBody>
            <a:bodyPr/>
            <a:lstStyle/>
            <a:p>
              <a:endParaRPr lang="en-US"/>
            </a:p>
          </p:txBody>
        </p:sp>
        <p:sp>
          <p:nvSpPr>
            <p:cNvPr id="85109" name="Freeform 315"/>
            <p:cNvSpPr>
              <a:spLocks/>
            </p:cNvSpPr>
            <p:nvPr/>
          </p:nvSpPr>
          <p:spPr bwMode="black">
            <a:xfrm>
              <a:off x="2281" y="2862"/>
              <a:ext cx="9" cy="14"/>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60000 65536"/>
                <a:gd name="T11" fmla="*/ 0 60000 65536"/>
                <a:gd name="T12" fmla="*/ 0 60000 65536"/>
                <a:gd name="T13" fmla="*/ 0 60000 65536"/>
                <a:gd name="T14" fmla="*/ 0 60000 65536"/>
                <a:gd name="T15" fmla="*/ 0 w 28"/>
                <a:gd name="T16" fmla="*/ 0 h 43"/>
                <a:gd name="T17" fmla="*/ 28 w 28"/>
                <a:gd name="T18" fmla="*/ 43 h 43"/>
              </a:gdLst>
              <a:ahLst/>
              <a:cxnLst>
                <a:cxn ang="T10">
                  <a:pos x="T0" y="T1"/>
                </a:cxn>
                <a:cxn ang="T11">
                  <a:pos x="T2" y="T3"/>
                </a:cxn>
                <a:cxn ang="T12">
                  <a:pos x="T4" y="T5"/>
                </a:cxn>
                <a:cxn ang="T13">
                  <a:pos x="T6" y="T7"/>
                </a:cxn>
                <a:cxn ang="T14">
                  <a:pos x="T8" y="T9"/>
                </a:cxn>
              </a:cxnLst>
              <a:rect l="T15" t="T16" r="T17" b="T18"/>
              <a:pathLst>
                <a:path w="28" h="43">
                  <a:moveTo>
                    <a:pt x="28" y="38"/>
                  </a:moveTo>
                  <a:lnTo>
                    <a:pt x="17" y="43"/>
                  </a:lnTo>
                  <a:lnTo>
                    <a:pt x="0" y="5"/>
                  </a:lnTo>
                  <a:lnTo>
                    <a:pt x="11" y="0"/>
                  </a:lnTo>
                  <a:lnTo>
                    <a:pt x="28" y="38"/>
                  </a:lnTo>
                  <a:close/>
                </a:path>
              </a:pathLst>
            </a:custGeom>
            <a:solidFill>
              <a:schemeClr val="folHlink"/>
            </a:solidFill>
            <a:ln w="9525">
              <a:solidFill>
                <a:schemeClr val="tx1"/>
              </a:solidFill>
              <a:round/>
              <a:headEnd/>
              <a:tailEnd/>
            </a:ln>
          </p:spPr>
          <p:txBody>
            <a:bodyPr/>
            <a:lstStyle/>
            <a:p>
              <a:endParaRPr lang="en-US"/>
            </a:p>
          </p:txBody>
        </p:sp>
        <p:sp>
          <p:nvSpPr>
            <p:cNvPr id="85110" name="Freeform 316"/>
            <p:cNvSpPr>
              <a:spLocks/>
            </p:cNvSpPr>
            <p:nvPr/>
          </p:nvSpPr>
          <p:spPr bwMode="black">
            <a:xfrm>
              <a:off x="2342" y="2833"/>
              <a:ext cx="22" cy="18"/>
            </a:xfrm>
            <a:custGeom>
              <a:avLst/>
              <a:gdLst>
                <a:gd name="T0" fmla="*/ 0 w 67"/>
                <a:gd name="T1" fmla="*/ 0 h 54"/>
                <a:gd name="T2" fmla="*/ 0 w 67"/>
                <a:gd name="T3" fmla="*/ 0 h 54"/>
                <a:gd name="T4" fmla="*/ 0 w 67"/>
                <a:gd name="T5" fmla="*/ 0 h 54"/>
                <a:gd name="T6" fmla="*/ 0 w 67"/>
                <a:gd name="T7" fmla="*/ 0 h 54"/>
                <a:gd name="T8" fmla="*/ 0 w 67"/>
                <a:gd name="T9" fmla="*/ 0 h 54"/>
                <a:gd name="T10" fmla="*/ 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67" y="36"/>
                  </a:moveTo>
                  <a:lnTo>
                    <a:pt x="12" y="54"/>
                  </a:lnTo>
                  <a:lnTo>
                    <a:pt x="0" y="18"/>
                  </a:lnTo>
                  <a:lnTo>
                    <a:pt x="55" y="0"/>
                  </a:lnTo>
                  <a:lnTo>
                    <a:pt x="67" y="36"/>
                  </a:lnTo>
                  <a:close/>
                </a:path>
              </a:pathLst>
            </a:custGeom>
            <a:solidFill>
              <a:schemeClr val="folHlink"/>
            </a:solidFill>
            <a:ln w="9525">
              <a:solidFill>
                <a:schemeClr val="tx1"/>
              </a:solidFill>
              <a:round/>
              <a:headEnd/>
              <a:tailEnd/>
            </a:ln>
          </p:spPr>
          <p:txBody>
            <a:bodyPr/>
            <a:lstStyle/>
            <a:p>
              <a:endParaRPr lang="en-US"/>
            </a:p>
          </p:txBody>
        </p:sp>
        <p:sp>
          <p:nvSpPr>
            <p:cNvPr id="85111" name="Freeform 317"/>
            <p:cNvSpPr>
              <a:spLocks/>
            </p:cNvSpPr>
            <p:nvPr/>
          </p:nvSpPr>
          <p:spPr bwMode="black">
            <a:xfrm>
              <a:off x="2323" y="2839"/>
              <a:ext cx="23" cy="18"/>
            </a:xfrm>
            <a:custGeom>
              <a:avLst/>
              <a:gdLst>
                <a:gd name="T0" fmla="*/ 0 w 68"/>
                <a:gd name="T1" fmla="*/ 0 h 56"/>
                <a:gd name="T2" fmla="*/ 0 w 68"/>
                <a:gd name="T3" fmla="*/ 0 h 56"/>
                <a:gd name="T4" fmla="*/ 0 w 68"/>
                <a:gd name="T5" fmla="*/ 0 h 56"/>
                <a:gd name="T6" fmla="*/ 0 w 68"/>
                <a:gd name="T7" fmla="*/ 0 h 56"/>
                <a:gd name="T8" fmla="*/ 0 w 68"/>
                <a:gd name="T9" fmla="*/ 0 h 56"/>
                <a:gd name="T10" fmla="*/ 0 w 68"/>
                <a:gd name="T11" fmla="*/ 0 h 56"/>
                <a:gd name="T12" fmla="*/ 0 w 68"/>
                <a:gd name="T13" fmla="*/ 0 h 56"/>
                <a:gd name="T14" fmla="*/ 0 60000 65536"/>
                <a:gd name="T15" fmla="*/ 0 60000 65536"/>
                <a:gd name="T16" fmla="*/ 0 60000 65536"/>
                <a:gd name="T17" fmla="*/ 0 60000 65536"/>
                <a:gd name="T18" fmla="*/ 0 60000 65536"/>
                <a:gd name="T19" fmla="*/ 0 60000 65536"/>
                <a:gd name="T20" fmla="*/ 0 60000 65536"/>
                <a:gd name="T21" fmla="*/ 0 w 68"/>
                <a:gd name="T22" fmla="*/ 0 h 56"/>
                <a:gd name="T23" fmla="*/ 68 w 6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56">
                  <a:moveTo>
                    <a:pt x="68" y="36"/>
                  </a:moveTo>
                  <a:lnTo>
                    <a:pt x="14" y="56"/>
                  </a:lnTo>
                  <a:lnTo>
                    <a:pt x="15" y="56"/>
                  </a:lnTo>
                  <a:lnTo>
                    <a:pt x="0" y="19"/>
                  </a:lnTo>
                  <a:lnTo>
                    <a:pt x="2" y="19"/>
                  </a:lnTo>
                  <a:lnTo>
                    <a:pt x="56" y="0"/>
                  </a:lnTo>
                  <a:lnTo>
                    <a:pt x="68" y="36"/>
                  </a:lnTo>
                  <a:close/>
                </a:path>
              </a:pathLst>
            </a:custGeom>
            <a:solidFill>
              <a:schemeClr val="folHlink"/>
            </a:solidFill>
            <a:ln w="9525">
              <a:solidFill>
                <a:schemeClr val="tx1"/>
              </a:solidFill>
              <a:round/>
              <a:headEnd/>
              <a:tailEnd/>
            </a:ln>
          </p:spPr>
          <p:txBody>
            <a:bodyPr/>
            <a:lstStyle/>
            <a:p>
              <a:endParaRPr lang="en-US"/>
            </a:p>
          </p:txBody>
        </p:sp>
        <p:sp>
          <p:nvSpPr>
            <p:cNvPr id="85112" name="Freeform 318"/>
            <p:cNvSpPr>
              <a:spLocks/>
            </p:cNvSpPr>
            <p:nvPr/>
          </p:nvSpPr>
          <p:spPr bwMode="black">
            <a:xfrm>
              <a:off x="2305" y="2845"/>
              <a:ext cx="23" cy="19"/>
            </a:xfrm>
            <a:custGeom>
              <a:avLst/>
              <a:gdLst>
                <a:gd name="T0" fmla="*/ 0 w 70"/>
                <a:gd name="T1" fmla="*/ 0 h 58"/>
                <a:gd name="T2" fmla="*/ 0 w 70"/>
                <a:gd name="T3" fmla="*/ 0 h 58"/>
                <a:gd name="T4" fmla="*/ 0 w 70"/>
                <a:gd name="T5" fmla="*/ 0 h 58"/>
                <a:gd name="T6" fmla="*/ 0 w 70"/>
                <a:gd name="T7" fmla="*/ 0 h 58"/>
                <a:gd name="T8" fmla="*/ 0 w 70"/>
                <a:gd name="T9" fmla="*/ 0 h 58"/>
                <a:gd name="T10" fmla="*/ 0 w 70"/>
                <a:gd name="T11" fmla="*/ 0 h 58"/>
                <a:gd name="T12" fmla="*/ 0 w 70"/>
                <a:gd name="T13" fmla="*/ 0 h 58"/>
                <a:gd name="T14" fmla="*/ 0 60000 65536"/>
                <a:gd name="T15" fmla="*/ 0 60000 65536"/>
                <a:gd name="T16" fmla="*/ 0 60000 65536"/>
                <a:gd name="T17" fmla="*/ 0 60000 65536"/>
                <a:gd name="T18" fmla="*/ 0 60000 65536"/>
                <a:gd name="T19" fmla="*/ 0 60000 65536"/>
                <a:gd name="T20" fmla="*/ 0 60000 65536"/>
                <a:gd name="T21" fmla="*/ 0 w 70"/>
                <a:gd name="T22" fmla="*/ 0 h 58"/>
                <a:gd name="T23" fmla="*/ 70 w 7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58">
                  <a:moveTo>
                    <a:pt x="70" y="37"/>
                  </a:moveTo>
                  <a:lnTo>
                    <a:pt x="16" y="58"/>
                  </a:lnTo>
                  <a:lnTo>
                    <a:pt x="17" y="58"/>
                  </a:lnTo>
                  <a:lnTo>
                    <a:pt x="0" y="22"/>
                  </a:lnTo>
                  <a:lnTo>
                    <a:pt x="1" y="22"/>
                  </a:lnTo>
                  <a:lnTo>
                    <a:pt x="55" y="0"/>
                  </a:lnTo>
                  <a:lnTo>
                    <a:pt x="70" y="37"/>
                  </a:lnTo>
                  <a:close/>
                </a:path>
              </a:pathLst>
            </a:custGeom>
            <a:solidFill>
              <a:schemeClr val="folHlink"/>
            </a:solidFill>
            <a:ln w="9525">
              <a:solidFill>
                <a:schemeClr val="tx1"/>
              </a:solidFill>
              <a:round/>
              <a:headEnd/>
              <a:tailEnd/>
            </a:ln>
          </p:spPr>
          <p:txBody>
            <a:bodyPr/>
            <a:lstStyle/>
            <a:p>
              <a:endParaRPr lang="en-US"/>
            </a:p>
          </p:txBody>
        </p:sp>
        <p:sp>
          <p:nvSpPr>
            <p:cNvPr id="85113" name="Freeform 319"/>
            <p:cNvSpPr>
              <a:spLocks/>
            </p:cNvSpPr>
            <p:nvPr/>
          </p:nvSpPr>
          <p:spPr bwMode="black">
            <a:xfrm>
              <a:off x="2287" y="2852"/>
              <a:ext cx="24" cy="20"/>
            </a:xfrm>
            <a:custGeom>
              <a:avLst/>
              <a:gdLst>
                <a:gd name="T0" fmla="*/ 0 w 70"/>
                <a:gd name="T1" fmla="*/ 0 h 60"/>
                <a:gd name="T2" fmla="*/ 0 w 70"/>
                <a:gd name="T3" fmla="*/ 0 h 60"/>
                <a:gd name="T4" fmla="*/ 0 w 70"/>
                <a:gd name="T5" fmla="*/ 0 h 60"/>
                <a:gd name="T6" fmla="*/ 0 w 70"/>
                <a:gd name="T7" fmla="*/ 0 h 60"/>
                <a:gd name="T8" fmla="*/ 0 w 70"/>
                <a:gd name="T9" fmla="*/ 0 h 60"/>
                <a:gd name="T10" fmla="*/ 0 60000 65536"/>
                <a:gd name="T11" fmla="*/ 0 60000 65536"/>
                <a:gd name="T12" fmla="*/ 0 60000 65536"/>
                <a:gd name="T13" fmla="*/ 0 60000 65536"/>
                <a:gd name="T14" fmla="*/ 0 60000 65536"/>
                <a:gd name="T15" fmla="*/ 0 w 70"/>
                <a:gd name="T16" fmla="*/ 0 h 60"/>
                <a:gd name="T17" fmla="*/ 70 w 70"/>
                <a:gd name="T18" fmla="*/ 60 h 60"/>
              </a:gdLst>
              <a:ahLst/>
              <a:cxnLst>
                <a:cxn ang="T10">
                  <a:pos x="T0" y="T1"/>
                </a:cxn>
                <a:cxn ang="T11">
                  <a:pos x="T2" y="T3"/>
                </a:cxn>
                <a:cxn ang="T12">
                  <a:pos x="T4" y="T5"/>
                </a:cxn>
                <a:cxn ang="T13">
                  <a:pos x="T6" y="T7"/>
                </a:cxn>
                <a:cxn ang="T14">
                  <a:pos x="T8" y="T9"/>
                </a:cxn>
              </a:cxnLst>
              <a:rect l="T15" t="T16" r="T17" b="T18"/>
              <a:pathLst>
                <a:path w="70" h="60">
                  <a:moveTo>
                    <a:pt x="70" y="36"/>
                  </a:moveTo>
                  <a:lnTo>
                    <a:pt x="17" y="60"/>
                  </a:lnTo>
                  <a:lnTo>
                    <a:pt x="0" y="24"/>
                  </a:lnTo>
                  <a:lnTo>
                    <a:pt x="53" y="0"/>
                  </a:lnTo>
                  <a:lnTo>
                    <a:pt x="70" y="36"/>
                  </a:lnTo>
                  <a:close/>
                </a:path>
              </a:pathLst>
            </a:custGeom>
            <a:solidFill>
              <a:schemeClr val="folHlink"/>
            </a:solidFill>
            <a:ln w="9525">
              <a:solidFill>
                <a:schemeClr val="tx1"/>
              </a:solidFill>
              <a:round/>
              <a:headEnd/>
              <a:tailEnd/>
            </a:ln>
          </p:spPr>
          <p:txBody>
            <a:bodyPr/>
            <a:lstStyle/>
            <a:p>
              <a:endParaRPr lang="en-US"/>
            </a:p>
          </p:txBody>
        </p:sp>
        <p:sp>
          <p:nvSpPr>
            <p:cNvPr id="85114" name="Freeform 320"/>
            <p:cNvSpPr>
              <a:spLocks/>
            </p:cNvSpPr>
            <p:nvPr/>
          </p:nvSpPr>
          <p:spPr bwMode="black">
            <a:xfrm>
              <a:off x="2385" y="2819"/>
              <a:ext cx="28" cy="19"/>
            </a:xfrm>
            <a:custGeom>
              <a:avLst/>
              <a:gdLst>
                <a:gd name="T0" fmla="*/ 0 w 83"/>
                <a:gd name="T1" fmla="*/ 0 h 57"/>
                <a:gd name="T2" fmla="*/ 0 w 83"/>
                <a:gd name="T3" fmla="*/ 0 h 57"/>
                <a:gd name="T4" fmla="*/ 0 w 83"/>
                <a:gd name="T5" fmla="*/ 0 h 57"/>
                <a:gd name="T6" fmla="*/ 0 w 83"/>
                <a:gd name="T7" fmla="*/ 0 h 57"/>
                <a:gd name="T8" fmla="*/ 0 w 83"/>
                <a:gd name="T9" fmla="*/ 0 h 57"/>
                <a:gd name="T10" fmla="*/ 0 w 83"/>
                <a:gd name="T11" fmla="*/ 0 h 57"/>
                <a:gd name="T12" fmla="*/ 0 w 83"/>
                <a:gd name="T13" fmla="*/ 0 h 57"/>
                <a:gd name="T14" fmla="*/ 0 60000 65536"/>
                <a:gd name="T15" fmla="*/ 0 60000 65536"/>
                <a:gd name="T16" fmla="*/ 0 60000 65536"/>
                <a:gd name="T17" fmla="*/ 0 60000 65536"/>
                <a:gd name="T18" fmla="*/ 0 60000 65536"/>
                <a:gd name="T19" fmla="*/ 0 60000 65536"/>
                <a:gd name="T20" fmla="*/ 0 60000 65536"/>
                <a:gd name="T21" fmla="*/ 0 w 83"/>
                <a:gd name="T22" fmla="*/ 0 h 57"/>
                <a:gd name="T23" fmla="*/ 83 w 8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57">
                  <a:moveTo>
                    <a:pt x="83" y="39"/>
                  </a:moveTo>
                  <a:lnTo>
                    <a:pt x="10" y="57"/>
                  </a:lnTo>
                  <a:lnTo>
                    <a:pt x="10" y="56"/>
                  </a:lnTo>
                  <a:lnTo>
                    <a:pt x="0" y="20"/>
                  </a:lnTo>
                  <a:lnTo>
                    <a:pt x="0" y="18"/>
                  </a:lnTo>
                  <a:lnTo>
                    <a:pt x="74" y="0"/>
                  </a:lnTo>
                  <a:lnTo>
                    <a:pt x="83" y="39"/>
                  </a:lnTo>
                  <a:close/>
                </a:path>
              </a:pathLst>
            </a:custGeom>
            <a:solidFill>
              <a:schemeClr val="folHlink"/>
            </a:solidFill>
            <a:ln w="9525">
              <a:solidFill>
                <a:schemeClr val="tx1"/>
              </a:solidFill>
              <a:round/>
              <a:headEnd/>
              <a:tailEnd/>
            </a:ln>
          </p:spPr>
          <p:txBody>
            <a:bodyPr/>
            <a:lstStyle/>
            <a:p>
              <a:endParaRPr lang="en-US"/>
            </a:p>
          </p:txBody>
        </p:sp>
        <p:sp>
          <p:nvSpPr>
            <p:cNvPr id="85115" name="Freeform 321"/>
            <p:cNvSpPr>
              <a:spLocks/>
            </p:cNvSpPr>
            <p:nvPr/>
          </p:nvSpPr>
          <p:spPr bwMode="black">
            <a:xfrm>
              <a:off x="2361" y="2826"/>
              <a:ext cx="27" cy="19"/>
            </a:xfrm>
            <a:custGeom>
              <a:avLst/>
              <a:gdLst>
                <a:gd name="T0" fmla="*/ 0 w 83"/>
                <a:gd name="T1" fmla="*/ 0 h 56"/>
                <a:gd name="T2" fmla="*/ 0 w 83"/>
                <a:gd name="T3" fmla="*/ 0 h 56"/>
                <a:gd name="T4" fmla="*/ 0 w 83"/>
                <a:gd name="T5" fmla="*/ 0 h 56"/>
                <a:gd name="T6" fmla="*/ 0 w 83"/>
                <a:gd name="T7" fmla="*/ 0 h 56"/>
                <a:gd name="T8" fmla="*/ 0 w 83"/>
                <a:gd name="T9" fmla="*/ 0 h 56"/>
                <a:gd name="T10" fmla="*/ 0 60000 65536"/>
                <a:gd name="T11" fmla="*/ 0 60000 65536"/>
                <a:gd name="T12" fmla="*/ 0 60000 65536"/>
                <a:gd name="T13" fmla="*/ 0 60000 65536"/>
                <a:gd name="T14" fmla="*/ 0 60000 65536"/>
                <a:gd name="T15" fmla="*/ 0 w 83"/>
                <a:gd name="T16" fmla="*/ 0 h 56"/>
                <a:gd name="T17" fmla="*/ 83 w 83"/>
                <a:gd name="T18" fmla="*/ 56 h 56"/>
              </a:gdLst>
              <a:ahLst/>
              <a:cxnLst>
                <a:cxn ang="T10">
                  <a:pos x="T0" y="T1"/>
                </a:cxn>
                <a:cxn ang="T11">
                  <a:pos x="T2" y="T3"/>
                </a:cxn>
                <a:cxn ang="T12">
                  <a:pos x="T4" y="T5"/>
                </a:cxn>
                <a:cxn ang="T13">
                  <a:pos x="T6" y="T7"/>
                </a:cxn>
                <a:cxn ang="T14">
                  <a:pos x="T8" y="T9"/>
                </a:cxn>
              </a:cxnLst>
              <a:rect l="T15" t="T16" r="T17" b="T18"/>
              <a:pathLst>
                <a:path w="83" h="56">
                  <a:moveTo>
                    <a:pt x="83" y="36"/>
                  </a:moveTo>
                  <a:lnTo>
                    <a:pt x="10" y="56"/>
                  </a:lnTo>
                  <a:lnTo>
                    <a:pt x="0" y="20"/>
                  </a:lnTo>
                  <a:lnTo>
                    <a:pt x="73" y="0"/>
                  </a:lnTo>
                  <a:lnTo>
                    <a:pt x="83" y="36"/>
                  </a:lnTo>
                  <a:close/>
                </a:path>
              </a:pathLst>
            </a:custGeom>
            <a:solidFill>
              <a:schemeClr val="folHlink"/>
            </a:solidFill>
            <a:ln w="9525">
              <a:solidFill>
                <a:schemeClr val="tx1"/>
              </a:solidFill>
              <a:round/>
              <a:headEnd/>
              <a:tailEnd/>
            </a:ln>
          </p:spPr>
          <p:txBody>
            <a:bodyPr/>
            <a:lstStyle/>
            <a:p>
              <a:endParaRPr lang="en-US"/>
            </a:p>
          </p:txBody>
        </p:sp>
        <p:sp>
          <p:nvSpPr>
            <p:cNvPr id="85116" name="Freeform 322"/>
            <p:cNvSpPr>
              <a:spLocks/>
            </p:cNvSpPr>
            <p:nvPr/>
          </p:nvSpPr>
          <p:spPr bwMode="black">
            <a:xfrm>
              <a:off x="3629" y="2544"/>
              <a:ext cx="10" cy="14"/>
            </a:xfrm>
            <a:custGeom>
              <a:avLst/>
              <a:gdLst>
                <a:gd name="T0" fmla="*/ 0 w 30"/>
                <a:gd name="T1" fmla="*/ 0 h 43"/>
                <a:gd name="T2" fmla="*/ 0 w 30"/>
                <a:gd name="T3" fmla="*/ 0 h 43"/>
                <a:gd name="T4" fmla="*/ 0 w 30"/>
                <a:gd name="T5" fmla="*/ 0 h 43"/>
                <a:gd name="T6" fmla="*/ 0 w 30"/>
                <a:gd name="T7" fmla="*/ 0 h 43"/>
                <a:gd name="T8" fmla="*/ 0 w 30"/>
                <a:gd name="T9" fmla="*/ 0 h 43"/>
                <a:gd name="T10" fmla="*/ 0 w 30"/>
                <a:gd name="T11" fmla="*/ 0 h 43"/>
                <a:gd name="T12" fmla="*/ 0 w 30"/>
                <a:gd name="T13" fmla="*/ 0 h 43"/>
                <a:gd name="T14" fmla="*/ 0 60000 65536"/>
                <a:gd name="T15" fmla="*/ 0 60000 65536"/>
                <a:gd name="T16" fmla="*/ 0 60000 65536"/>
                <a:gd name="T17" fmla="*/ 0 60000 65536"/>
                <a:gd name="T18" fmla="*/ 0 60000 65536"/>
                <a:gd name="T19" fmla="*/ 0 60000 65536"/>
                <a:gd name="T20" fmla="*/ 0 60000 65536"/>
                <a:gd name="T21" fmla="*/ 0 w 30"/>
                <a:gd name="T22" fmla="*/ 0 h 43"/>
                <a:gd name="T23" fmla="*/ 30 w 3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3">
                  <a:moveTo>
                    <a:pt x="30" y="39"/>
                  </a:moveTo>
                  <a:lnTo>
                    <a:pt x="8" y="43"/>
                  </a:lnTo>
                  <a:lnTo>
                    <a:pt x="0" y="5"/>
                  </a:lnTo>
                  <a:lnTo>
                    <a:pt x="23" y="0"/>
                  </a:lnTo>
                  <a:lnTo>
                    <a:pt x="30" y="39"/>
                  </a:lnTo>
                  <a:close/>
                </a:path>
              </a:pathLst>
            </a:custGeom>
            <a:solidFill>
              <a:schemeClr val="folHlink"/>
            </a:solidFill>
            <a:ln w="9525">
              <a:solidFill>
                <a:schemeClr val="tx1"/>
              </a:solidFill>
              <a:round/>
              <a:headEnd/>
              <a:tailEnd/>
            </a:ln>
          </p:spPr>
          <p:txBody>
            <a:bodyPr/>
            <a:lstStyle/>
            <a:p>
              <a:endParaRPr lang="en-US"/>
            </a:p>
          </p:txBody>
        </p:sp>
        <p:sp>
          <p:nvSpPr>
            <p:cNvPr id="85117" name="Freeform 323"/>
            <p:cNvSpPr>
              <a:spLocks/>
            </p:cNvSpPr>
            <p:nvPr/>
          </p:nvSpPr>
          <p:spPr bwMode="black">
            <a:xfrm>
              <a:off x="3622" y="2546"/>
              <a:ext cx="9" cy="14"/>
            </a:xfrm>
            <a:custGeom>
              <a:avLst/>
              <a:gdLst>
                <a:gd name="T0" fmla="*/ 0 w 29"/>
                <a:gd name="T1" fmla="*/ 0 h 42"/>
                <a:gd name="T2" fmla="*/ 0 w 29"/>
                <a:gd name="T3" fmla="*/ 0 h 42"/>
                <a:gd name="T4" fmla="*/ 0 w 29"/>
                <a:gd name="T5" fmla="*/ 0 h 42"/>
                <a:gd name="T6" fmla="*/ 0 w 29"/>
                <a:gd name="T7" fmla="*/ 0 h 42"/>
                <a:gd name="T8" fmla="*/ 0 w 29"/>
                <a:gd name="T9" fmla="*/ 0 h 42"/>
                <a:gd name="T10" fmla="*/ 0 60000 65536"/>
                <a:gd name="T11" fmla="*/ 0 60000 65536"/>
                <a:gd name="T12" fmla="*/ 0 60000 65536"/>
                <a:gd name="T13" fmla="*/ 0 60000 65536"/>
                <a:gd name="T14" fmla="*/ 0 60000 65536"/>
                <a:gd name="T15" fmla="*/ 0 w 29"/>
                <a:gd name="T16" fmla="*/ 0 h 42"/>
                <a:gd name="T17" fmla="*/ 29 w 29"/>
                <a:gd name="T18" fmla="*/ 42 h 42"/>
              </a:gdLst>
              <a:ahLst/>
              <a:cxnLst>
                <a:cxn ang="T10">
                  <a:pos x="T0" y="T1"/>
                </a:cxn>
                <a:cxn ang="T11">
                  <a:pos x="T2" y="T3"/>
                </a:cxn>
                <a:cxn ang="T12">
                  <a:pos x="T4" y="T5"/>
                </a:cxn>
                <a:cxn ang="T13">
                  <a:pos x="T6" y="T7"/>
                </a:cxn>
                <a:cxn ang="T14">
                  <a:pos x="T8" y="T9"/>
                </a:cxn>
              </a:cxnLst>
              <a:rect l="T15" t="T16" r="T17" b="T18"/>
              <a:pathLst>
                <a:path w="29" h="42">
                  <a:moveTo>
                    <a:pt x="29" y="38"/>
                  </a:moveTo>
                  <a:lnTo>
                    <a:pt x="7" y="42"/>
                  </a:lnTo>
                  <a:lnTo>
                    <a:pt x="0" y="4"/>
                  </a:lnTo>
                  <a:lnTo>
                    <a:pt x="21" y="0"/>
                  </a:lnTo>
                  <a:lnTo>
                    <a:pt x="29" y="38"/>
                  </a:lnTo>
                  <a:close/>
                </a:path>
              </a:pathLst>
            </a:custGeom>
            <a:solidFill>
              <a:schemeClr val="folHlink"/>
            </a:solidFill>
            <a:ln w="9525">
              <a:solidFill>
                <a:schemeClr val="tx1"/>
              </a:solidFill>
              <a:round/>
              <a:headEnd/>
              <a:tailEnd/>
            </a:ln>
          </p:spPr>
          <p:txBody>
            <a:bodyPr/>
            <a:lstStyle/>
            <a:p>
              <a:endParaRPr lang="en-US"/>
            </a:p>
          </p:txBody>
        </p:sp>
        <p:sp>
          <p:nvSpPr>
            <p:cNvPr id="85118" name="Freeform 324"/>
            <p:cNvSpPr>
              <a:spLocks/>
            </p:cNvSpPr>
            <p:nvPr/>
          </p:nvSpPr>
          <p:spPr bwMode="black">
            <a:xfrm>
              <a:off x="3649" y="2542"/>
              <a:ext cx="14" cy="1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w 42"/>
                <a:gd name="T11" fmla="*/ 0 h 42"/>
                <a:gd name="T12" fmla="*/ 0 w 42"/>
                <a:gd name="T13" fmla="*/ 0 h 42"/>
                <a:gd name="T14" fmla="*/ 0 60000 65536"/>
                <a:gd name="T15" fmla="*/ 0 60000 65536"/>
                <a:gd name="T16" fmla="*/ 0 60000 65536"/>
                <a:gd name="T17" fmla="*/ 0 60000 65536"/>
                <a:gd name="T18" fmla="*/ 0 60000 65536"/>
                <a:gd name="T19" fmla="*/ 0 60000 65536"/>
                <a:gd name="T20" fmla="*/ 0 60000 65536"/>
                <a:gd name="T21" fmla="*/ 0 w 42"/>
                <a:gd name="T22" fmla="*/ 0 h 42"/>
                <a:gd name="T23" fmla="*/ 42 w 4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2">
                  <a:moveTo>
                    <a:pt x="42" y="38"/>
                  </a:moveTo>
                  <a:lnTo>
                    <a:pt x="4" y="42"/>
                  </a:lnTo>
                  <a:lnTo>
                    <a:pt x="0" y="4"/>
                  </a:lnTo>
                  <a:lnTo>
                    <a:pt x="37"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119" name="Freeform 325"/>
            <p:cNvSpPr>
              <a:spLocks/>
            </p:cNvSpPr>
            <p:nvPr/>
          </p:nvSpPr>
          <p:spPr bwMode="black">
            <a:xfrm>
              <a:off x="3637" y="2543"/>
              <a:ext cx="14" cy="1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42" y="38"/>
                  </a:moveTo>
                  <a:lnTo>
                    <a:pt x="5" y="42"/>
                  </a:lnTo>
                  <a:lnTo>
                    <a:pt x="0" y="3"/>
                  </a:lnTo>
                  <a:lnTo>
                    <a:pt x="38" y="0"/>
                  </a:lnTo>
                  <a:lnTo>
                    <a:pt x="42" y="38"/>
                  </a:lnTo>
                  <a:close/>
                </a:path>
              </a:pathLst>
            </a:custGeom>
            <a:solidFill>
              <a:schemeClr val="folHlink"/>
            </a:solidFill>
            <a:ln w="9525">
              <a:solidFill>
                <a:schemeClr val="tx1"/>
              </a:solidFill>
              <a:round/>
              <a:headEnd/>
              <a:tailEnd/>
            </a:ln>
          </p:spPr>
          <p:txBody>
            <a:bodyPr/>
            <a:lstStyle/>
            <a:p>
              <a:endParaRPr lang="en-US"/>
            </a:p>
          </p:txBody>
        </p:sp>
        <p:sp>
          <p:nvSpPr>
            <p:cNvPr id="85120" name="Freeform 326"/>
            <p:cNvSpPr>
              <a:spLocks/>
            </p:cNvSpPr>
            <p:nvPr/>
          </p:nvSpPr>
          <p:spPr bwMode="black">
            <a:xfrm>
              <a:off x="2493" y="2150"/>
              <a:ext cx="37" cy="19"/>
            </a:xfrm>
            <a:custGeom>
              <a:avLst/>
              <a:gdLst>
                <a:gd name="T0" fmla="*/ 0 w 112"/>
                <a:gd name="T1" fmla="*/ 0 h 55"/>
                <a:gd name="T2" fmla="*/ 0 w 112"/>
                <a:gd name="T3" fmla="*/ 0 h 55"/>
                <a:gd name="T4" fmla="*/ 0 w 112"/>
                <a:gd name="T5" fmla="*/ 0 h 55"/>
                <a:gd name="T6" fmla="*/ 0 w 112"/>
                <a:gd name="T7" fmla="*/ 0 h 55"/>
                <a:gd name="T8" fmla="*/ 0 w 112"/>
                <a:gd name="T9" fmla="*/ 0 h 55"/>
                <a:gd name="T10" fmla="*/ 0 w 112"/>
                <a:gd name="T11" fmla="*/ 0 h 55"/>
                <a:gd name="T12" fmla="*/ 0 w 112"/>
                <a:gd name="T13" fmla="*/ 0 h 55"/>
                <a:gd name="T14" fmla="*/ 0 60000 65536"/>
                <a:gd name="T15" fmla="*/ 0 60000 65536"/>
                <a:gd name="T16" fmla="*/ 0 60000 65536"/>
                <a:gd name="T17" fmla="*/ 0 60000 65536"/>
                <a:gd name="T18" fmla="*/ 0 60000 65536"/>
                <a:gd name="T19" fmla="*/ 0 60000 65536"/>
                <a:gd name="T20" fmla="*/ 0 60000 65536"/>
                <a:gd name="T21" fmla="*/ 0 w 112"/>
                <a:gd name="T22" fmla="*/ 0 h 55"/>
                <a:gd name="T23" fmla="*/ 112 w 112"/>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55">
                  <a:moveTo>
                    <a:pt x="0" y="17"/>
                  </a:moveTo>
                  <a:lnTo>
                    <a:pt x="105" y="0"/>
                  </a:lnTo>
                  <a:lnTo>
                    <a:pt x="112" y="39"/>
                  </a:lnTo>
                  <a:lnTo>
                    <a:pt x="7" y="55"/>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121" name="Freeform 327"/>
            <p:cNvSpPr>
              <a:spLocks/>
            </p:cNvSpPr>
            <p:nvPr/>
          </p:nvSpPr>
          <p:spPr bwMode="black">
            <a:xfrm>
              <a:off x="2528" y="2145"/>
              <a:ext cx="37" cy="18"/>
            </a:xfrm>
            <a:custGeom>
              <a:avLst/>
              <a:gdLst>
                <a:gd name="T0" fmla="*/ 0 w 112"/>
                <a:gd name="T1" fmla="*/ 0 h 56"/>
                <a:gd name="T2" fmla="*/ 0 w 112"/>
                <a:gd name="T3" fmla="*/ 0 h 56"/>
                <a:gd name="T4" fmla="*/ 0 w 112"/>
                <a:gd name="T5" fmla="*/ 0 h 56"/>
                <a:gd name="T6" fmla="*/ 0 w 112"/>
                <a:gd name="T7" fmla="*/ 0 h 56"/>
                <a:gd name="T8" fmla="*/ 0 w 112"/>
                <a:gd name="T9" fmla="*/ 0 h 56"/>
                <a:gd name="T10" fmla="*/ 0 60000 65536"/>
                <a:gd name="T11" fmla="*/ 0 60000 65536"/>
                <a:gd name="T12" fmla="*/ 0 60000 65536"/>
                <a:gd name="T13" fmla="*/ 0 60000 65536"/>
                <a:gd name="T14" fmla="*/ 0 60000 65536"/>
                <a:gd name="T15" fmla="*/ 0 w 112"/>
                <a:gd name="T16" fmla="*/ 0 h 56"/>
                <a:gd name="T17" fmla="*/ 112 w 112"/>
                <a:gd name="T18" fmla="*/ 56 h 56"/>
              </a:gdLst>
              <a:ahLst/>
              <a:cxnLst>
                <a:cxn ang="T10">
                  <a:pos x="T0" y="T1"/>
                </a:cxn>
                <a:cxn ang="T11">
                  <a:pos x="T2" y="T3"/>
                </a:cxn>
                <a:cxn ang="T12">
                  <a:pos x="T4" y="T5"/>
                </a:cxn>
                <a:cxn ang="T13">
                  <a:pos x="T6" y="T7"/>
                </a:cxn>
                <a:cxn ang="T14">
                  <a:pos x="T8" y="T9"/>
                </a:cxn>
              </a:cxnLst>
              <a:rect l="T15" t="T16" r="T17" b="T18"/>
              <a:pathLst>
                <a:path w="112" h="56">
                  <a:moveTo>
                    <a:pt x="0" y="17"/>
                  </a:moveTo>
                  <a:lnTo>
                    <a:pt x="105" y="0"/>
                  </a:lnTo>
                  <a:lnTo>
                    <a:pt x="112" y="39"/>
                  </a:lnTo>
                  <a:lnTo>
                    <a:pt x="7" y="56"/>
                  </a:lnTo>
                  <a:lnTo>
                    <a:pt x="0" y="17"/>
                  </a:lnTo>
                  <a:close/>
                </a:path>
              </a:pathLst>
            </a:custGeom>
            <a:solidFill>
              <a:schemeClr val="folHlink"/>
            </a:solidFill>
            <a:ln w="9525">
              <a:solidFill>
                <a:schemeClr val="tx1"/>
              </a:solidFill>
              <a:round/>
              <a:headEnd/>
              <a:tailEnd/>
            </a:ln>
          </p:spPr>
          <p:txBody>
            <a:bodyPr/>
            <a:lstStyle/>
            <a:p>
              <a:endParaRPr lang="en-US"/>
            </a:p>
          </p:txBody>
        </p:sp>
        <p:sp>
          <p:nvSpPr>
            <p:cNvPr id="85122" name="Freeform 328"/>
            <p:cNvSpPr>
              <a:spLocks/>
            </p:cNvSpPr>
            <p:nvPr/>
          </p:nvSpPr>
          <p:spPr bwMode="black">
            <a:xfrm>
              <a:off x="2944" y="1705"/>
              <a:ext cx="381" cy="171"/>
            </a:xfrm>
            <a:custGeom>
              <a:avLst/>
              <a:gdLst>
                <a:gd name="T0" fmla="*/ 0 w 1145"/>
                <a:gd name="T1" fmla="*/ 0 h 513"/>
                <a:gd name="T2" fmla="*/ 0 w 1145"/>
                <a:gd name="T3" fmla="*/ 0 h 513"/>
                <a:gd name="T4" fmla="*/ 0 w 1145"/>
                <a:gd name="T5" fmla="*/ 0 h 513"/>
                <a:gd name="T6" fmla="*/ 0 w 1145"/>
                <a:gd name="T7" fmla="*/ 0 h 513"/>
                <a:gd name="T8" fmla="*/ 0 w 1145"/>
                <a:gd name="T9" fmla="*/ 0 h 513"/>
                <a:gd name="T10" fmla="*/ 0 60000 65536"/>
                <a:gd name="T11" fmla="*/ 0 60000 65536"/>
                <a:gd name="T12" fmla="*/ 0 60000 65536"/>
                <a:gd name="T13" fmla="*/ 0 60000 65536"/>
                <a:gd name="T14" fmla="*/ 0 60000 65536"/>
                <a:gd name="T15" fmla="*/ 0 w 1145"/>
                <a:gd name="T16" fmla="*/ 0 h 513"/>
                <a:gd name="T17" fmla="*/ 1145 w 1145"/>
                <a:gd name="T18" fmla="*/ 513 h 513"/>
              </a:gdLst>
              <a:ahLst/>
              <a:cxnLst>
                <a:cxn ang="T10">
                  <a:pos x="T0" y="T1"/>
                </a:cxn>
                <a:cxn ang="T11">
                  <a:pos x="T2" y="T3"/>
                </a:cxn>
                <a:cxn ang="T12">
                  <a:pos x="T4" y="T5"/>
                </a:cxn>
                <a:cxn ang="T13">
                  <a:pos x="T6" y="T7"/>
                </a:cxn>
                <a:cxn ang="T14">
                  <a:pos x="T8" y="T9"/>
                </a:cxn>
              </a:cxnLst>
              <a:rect l="T15" t="T16" r="T17" b="T18"/>
              <a:pathLst>
                <a:path w="1145" h="513">
                  <a:moveTo>
                    <a:pt x="1130" y="513"/>
                  </a:moveTo>
                  <a:lnTo>
                    <a:pt x="0" y="36"/>
                  </a:lnTo>
                  <a:lnTo>
                    <a:pt x="15" y="0"/>
                  </a:lnTo>
                  <a:lnTo>
                    <a:pt x="1145" y="477"/>
                  </a:lnTo>
                  <a:lnTo>
                    <a:pt x="1130" y="513"/>
                  </a:lnTo>
                  <a:close/>
                </a:path>
              </a:pathLst>
            </a:custGeom>
            <a:solidFill>
              <a:schemeClr val="folHlink"/>
            </a:solidFill>
            <a:ln w="9525">
              <a:solidFill>
                <a:schemeClr val="tx1"/>
              </a:solidFill>
              <a:round/>
              <a:headEnd/>
              <a:tailEnd/>
            </a:ln>
          </p:spPr>
          <p:txBody>
            <a:bodyPr/>
            <a:lstStyle/>
            <a:p>
              <a:endParaRPr lang="en-US"/>
            </a:p>
          </p:txBody>
        </p:sp>
        <p:sp>
          <p:nvSpPr>
            <p:cNvPr id="85123" name="Freeform 329"/>
            <p:cNvSpPr>
              <a:spLocks/>
            </p:cNvSpPr>
            <p:nvPr/>
          </p:nvSpPr>
          <p:spPr bwMode="black">
            <a:xfrm>
              <a:off x="3312" y="1618"/>
              <a:ext cx="382" cy="171"/>
            </a:xfrm>
            <a:custGeom>
              <a:avLst/>
              <a:gdLst>
                <a:gd name="T0" fmla="*/ 0 w 1146"/>
                <a:gd name="T1" fmla="*/ 0 h 512"/>
                <a:gd name="T2" fmla="*/ 0 w 1146"/>
                <a:gd name="T3" fmla="*/ 0 h 512"/>
                <a:gd name="T4" fmla="*/ 0 w 1146"/>
                <a:gd name="T5" fmla="*/ 0 h 512"/>
                <a:gd name="T6" fmla="*/ 0 w 1146"/>
                <a:gd name="T7" fmla="*/ 0 h 512"/>
                <a:gd name="T8" fmla="*/ 0 w 1146"/>
                <a:gd name="T9" fmla="*/ 0 h 512"/>
                <a:gd name="T10" fmla="*/ 0 60000 65536"/>
                <a:gd name="T11" fmla="*/ 0 60000 65536"/>
                <a:gd name="T12" fmla="*/ 0 60000 65536"/>
                <a:gd name="T13" fmla="*/ 0 60000 65536"/>
                <a:gd name="T14" fmla="*/ 0 60000 65536"/>
                <a:gd name="T15" fmla="*/ 0 w 1146"/>
                <a:gd name="T16" fmla="*/ 0 h 512"/>
                <a:gd name="T17" fmla="*/ 1146 w 1146"/>
                <a:gd name="T18" fmla="*/ 512 h 512"/>
              </a:gdLst>
              <a:ahLst/>
              <a:cxnLst>
                <a:cxn ang="T10">
                  <a:pos x="T0" y="T1"/>
                </a:cxn>
                <a:cxn ang="T11">
                  <a:pos x="T2" y="T3"/>
                </a:cxn>
                <a:cxn ang="T12">
                  <a:pos x="T4" y="T5"/>
                </a:cxn>
                <a:cxn ang="T13">
                  <a:pos x="T6" y="T7"/>
                </a:cxn>
                <a:cxn ang="T14">
                  <a:pos x="T8" y="T9"/>
                </a:cxn>
              </a:cxnLst>
              <a:rect l="T15" t="T16" r="T17" b="T18"/>
              <a:pathLst>
                <a:path w="1146" h="512">
                  <a:moveTo>
                    <a:pt x="1132" y="512"/>
                  </a:moveTo>
                  <a:lnTo>
                    <a:pt x="0" y="36"/>
                  </a:lnTo>
                  <a:lnTo>
                    <a:pt x="14" y="0"/>
                  </a:lnTo>
                  <a:lnTo>
                    <a:pt x="1146" y="476"/>
                  </a:lnTo>
                  <a:lnTo>
                    <a:pt x="1132" y="512"/>
                  </a:lnTo>
                  <a:close/>
                </a:path>
              </a:pathLst>
            </a:custGeom>
            <a:solidFill>
              <a:schemeClr val="folHlink"/>
            </a:solidFill>
            <a:ln w="9525">
              <a:solidFill>
                <a:schemeClr val="tx1"/>
              </a:solidFill>
              <a:round/>
              <a:headEnd/>
              <a:tailEnd/>
            </a:ln>
          </p:spPr>
          <p:txBody>
            <a:bodyPr/>
            <a:lstStyle/>
            <a:p>
              <a:endParaRPr lang="en-US"/>
            </a:p>
          </p:txBody>
        </p:sp>
        <p:sp>
          <p:nvSpPr>
            <p:cNvPr id="85124" name="Freeform 330"/>
            <p:cNvSpPr>
              <a:spLocks/>
            </p:cNvSpPr>
            <p:nvPr/>
          </p:nvSpPr>
          <p:spPr bwMode="black">
            <a:xfrm>
              <a:off x="3680" y="1531"/>
              <a:ext cx="382" cy="171"/>
            </a:xfrm>
            <a:custGeom>
              <a:avLst/>
              <a:gdLst>
                <a:gd name="T0" fmla="*/ 0 w 1145"/>
                <a:gd name="T1" fmla="*/ 0 h 512"/>
                <a:gd name="T2" fmla="*/ 0 w 1145"/>
                <a:gd name="T3" fmla="*/ 0 h 512"/>
                <a:gd name="T4" fmla="*/ 0 w 1145"/>
                <a:gd name="T5" fmla="*/ 0 h 512"/>
                <a:gd name="T6" fmla="*/ 0 w 1145"/>
                <a:gd name="T7" fmla="*/ 0 h 512"/>
                <a:gd name="T8" fmla="*/ 0 w 1145"/>
                <a:gd name="T9" fmla="*/ 0 h 512"/>
                <a:gd name="T10" fmla="*/ 0 60000 65536"/>
                <a:gd name="T11" fmla="*/ 0 60000 65536"/>
                <a:gd name="T12" fmla="*/ 0 60000 65536"/>
                <a:gd name="T13" fmla="*/ 0 60000 65536"/>
                <a:gd name="T14" fmla="*/ 0 60000 65536"/>
                <a:gd name="T15" fmla="*/ 0 w 1145"/>
                <a:gd name="T16" fmla="*/ 0 h 512"/>
                <a:gd name="T17" fmla="*/ 1145 w 1145"/>
                <a:gd name="T18" fmla="*/ 512 h 512"/>
              </a:gdLst>
              <a:ahLst/>
              <a:cxnLst>
                <a:cxn ang="T10">
                  <a:pos x="T0" y="T1"/>
                </a:cxn>
                <a:cxn ang="T11">
                  <a:pos x="T2" y="T3"/>
                </a:cxn>
                <a:cxn ang="T12">
                  <a:pos x="T4" y="T5"/>
                </a:cxn>
                <a:cxn ang="T13">
                  <a:pos x="T6" y="T7"/>
                </a:cxn>
                <a:cxn ang="T14">
                  <a:pos x="T8" y="T9"/>
                </a:cxn>
              </a:cxnLst>
              <a:rect l="T15" t="T16" r="T17" b="T18"/>
              <a:pathLst>
                <a:path w="1145" h="512">
                  <a:moveTo>
                    <a:pt x="1131" y="512"/>
                  </a:moveTo>
                  <a:lnTo>
                    <a:pt x="0" y="36"/>
                  </a:lnTo>
                  <a:lnTo>
                    <a:pt x="15" y="0"/>
                  </a:lnTo>
                  <a:lnTo>
                    <a:pt x="1145" y="476"/>
                  </a:lnTo>
                  <a:lnTo>
                    <a:pt x="1131" y="512"/>
                  </a:lnTo>
                  <a:close/>
                </a:path>
              </a:pathLst>
            </a:custGeom>
            <a:solidFill>
              <a:schemeClr val="folHlink"/>
            </a:solidFill>
            <a:ln w="9525">
              <a:solidFill>
                <a:schemeClr val="tx1"/>
              </a:solidFill>
              <a:round/>
              <a:headEnd/>
              <a:tailEnd/>
            </a:ln>
          </p:spPr>
          <p:txBody>
            <a:bodyPr/>
            <a:lstStyle/>
            <a:p>
              <a:endParaRPr lang="en-US"/>
            </a:p>
          </p:txBody>
        </p:sp>
        <p:sp>
          <p:nvSpPr>
            <p:cNvPr id="85125" name="Freeform 331"/>
            <p:cNvSpPr>
              <a:spLocks/>
            </p:cNvSpPr>
            <p:nvPr/>
          </p:nvSpPr>
          <p:spPr bwMode="black">
            <a:xfrm>
              <a:off x="4049" y="1444"/>
              <a:ext cx="381" cy="171"/>
            </a:xfrm>
            <a:custGeom>
              <a:avLst/>
              <a:gdLst>
                <a:gd name="T0" fmla="*/ 0 w 1144"/>
                <a:gd name="T1" fmla="*/ 0 h 514"/>
                <a:gd name="T2" fmla="*/ 0 w 1144"/>
                <a:gd name="T3" fmla="*/ 0 h 514"/>
                <a:gd name="T4" fmla="*/ 0 w 1144"/>
                <a:gd name="T5" fmla="*/ 0 h 514"/>
                <a:gd name="T6" fmla="*/ 0 w 1144"/>
                <a:gd name="T7" fmla="*/ 0 h 514"/>
                <a:gd name="T8" fmla="*/ 0 w 1144"/>
                <a:gd name="T9" fmla="*/ 0 h 514"/>
                <a:gd name="T10" fmla="*/ 0 60000 65536"/>
                <a:gd name="T11" fmla="*/ 0 60000 65536"/>
                <a:gd name="T12" fmla="*/ 0 60000 65536"/>
                <a:gd name="T13" fmla="*/ 0 60000 65536"/>
                <a:gd name="T14" fmla="*/ 0 60000 65536"/>
                <a:gd name="T15" fmla="*/ 0 w 1144"/>
                <a:gd name="T16" fmla="*/ 0 h 514"/>
                <a:gd name="T17" fmla="*/ 1144 w 1144"/>
                <a:gd name="T18" fmla="*/ 514 h 514"/>
              </a:gdLst>
              <a:ahLst/>
              <a:cxnLst>
                <a:cxn ang="T10">
                  <a:pos x="T0" y="T1"/>
                </a:cxn>
                <a:cxn ang="T11">
                  <a:pos x="T2" y="T3"/>
                </a:cxn>
                <a:cxn ang="T12">
                  <a:pos x="T4" y="T5"/>
                </a:cxn>
                <a:cxn ang="T13">
                  <a:pos x="T6" y="T7"/>
                </a:cxn>
                <a:cxn ang="T14">
                  <a:pos x="T8" y="T9"/>
                </a:cxn>
              </a:cxnLst>
              <a:rect l="T15" t="T16" r="T17" b="T18"/>
              <a:pathLst>
                <a:path w="1144" h="514">
                  <a:moveTo>
                    <a:pt x="1130" y="514"/>
                  </a:moveTo>
                  <a:lnTo>
                    <a:pt x="0" y="36"/>
                  </a:lnTo>
                  <a:lnTo>
                    <a:pt x="15" y="0"/>
                  </a:lnTo>
                  <a:lnTo>
                    <a:pt x="1144" y="477"/>
                  </a:lnTo>
                  <a:lnTo>
                    <a:pt x="1130" y="514"/>
                  </a:lnTo>
                  <a:close/>
                </a:path>
              </a:pathLst>
            </a:custGeom>
            <a:solidFill>
              <a:schemeClr val="folHlink"/>
            </a:solidFill>
            <a:ln w="9525">
              <a:solidFill>
                <a:schemeClr val="tx1"/>
              </a:solidFill>
              <a:round/>
              <a:headEnd/>
              <a:tailEnd/>
            </a:ln>
          </p:spPr>
          <p:txBody>
            <a:bodyPr/>
            <a:lstStyle/>
            <a:p>
              <a:endParaRPr lang="en-US"/>
            </a:p>
          </p:txBody>
        </p:sp>
        <p:sp>
          <p:nvSpPr>
            <p:cNvPr id="85126" name="Freeform 332"/>
            <p:cNvSpPr>
              <a:spLocks/>
            </p:cNvSpPr>
            <p:nvPr/>
          </p:nvSpPr>
          <p:spPr bwMode="black">
            <a:xfrm>
              <a:off x="2207" y="1879"/>
              <a:ext cx="382" cy="170"/>
            </a:xfrm>
            <a:custGeom>
              <a:avLst/>
              <a:gdLst>
                <a:gd name="T0" fmla="*/ 0 w 1145"/>
                <a:gd name="T1" fmla="*/ 0 h 512"/>
                <a:gd name="T2" fmla="*/ 0 w 1145"/>
                <a:gd name="T3" fmla="*/ 0 h 512"/>
                <a:gd name="T4" fmla="*/ 0 w 1145"/>
                <a:gd name="T5" fmla="*/ 0 h 512"/>
                <a:gd name="T6" fmla="*/ 0 w 1145"/>
                <a:gd name="T7" fmla="*/ 0 h 512"/>
                <a:gd name="T8" fmla="*/ 0 w 1145"/>
                <a:gd name="T9" fmla="*/ 0 h 512"/>
                <a:gd name="T10" fmla="*/ 0 60000 65536"/>
                <a:gd name="T11" fmla="*/ 0 60000 65536"/>
                <a:gd name="T12" fmla="*/ 0 60000 65536"/>
                <a:gd name="T13" fmla="*/ 0 60000 65536"/>
                <a:gd name="T14" fmla="*/ 0 60000 65536"/>
                <a:gd name="T15" fmla="*/ 0 w 1145"/>
                <a:gd name="T16" fmla="*/ 0 h 512"/>
                <a:gd name="T17" fmla="*/ 1145 w 1145"/>
                <a:gd name="T18" fmla="*/ 512 h 512"/>
              </a:gdLst>
              <a:ahLst/>
              <a:cxnLst>
                <a:cxn ang="T10">
                  <a:pos x="T0" y="T1"/>
                </a:cxn>
                <a:cxn ang="T11">
                  <a:pos x="T2" y="T3"/>
                </a:cxn>
                <a:cxn ang="T12">
                  <a:pos x="T4" y="T5"/>
                </a:cxn>
                <a:cxn ang="T13">
                  <a:pos x="T6" y="T7"/>
                </a:cxn>
                <a:cxn ang="T14">
                  <a:pos x="T8" y="T9"/>
                </a:cxn>
              </a:cxnLst>
              <a:rect l="T15" t="T16" r="T17" b="T18"/>
              <a:pathLst>
                <a:path w="1145" h="512">
                  <a:moveTo>
                    <a:pt x="1130" y="512"/>
                  </a:moveTo>
                  <a:lnTo>
                    <a:pt x="0" y="36"/>
                  </a:lnTo>
                  <a:lnTo>
                    <a:pt x="14" y="0"/>
                  </a:lnTo>
                  <a:lnTo>
                    <a:pt x="1145" y="476"/>
                  </a:lnTo>
                  <a:lnTo>
                    <a:pt x="1130" y="512"/>
                  </a:lnTo>
                  <a:close/>
                </a:path>
              </a:pathLst>
            </a:custGeom>
            <a:solidFill>
              <a:schemeClr val="folHlink"/>
            </a:solidFill>
            <a:ln w="9525">
              <a:solidFill>
                <a:schemeClr val="tx1"/>
              </a:solidFill>
              <a:round/>
              <a:headEnd/>
              <a:tailEnd/>
            </a:ln>
          </p:spPr>
          <p:txBody>
            <a:bodyPr/>
            <a:lstStyle/>
            <a:p>
              <a:endParaRPr lang="en-US"/>
            </a:p>
          </p:txBody>
        </p:sp>
        <p:sp>
          <p:nvSpPr>
            <p:cNvPr id="85127" name="Freeform 333"/>
            <p:cNvSpPr>
              <a:spLocks/>
            </p:cNvSpPr>
            <p:nvPr/>
          </p:nvSpPr>
          <p:spPr bwMode="black">
            <a:xfrm>
              <a:off x="2575" y="1792"/>
              <a:ext cx="382" cy="171"/>
            </a:xfrm>
            <a:custGeom>
              <a:avLst/>
              <a:gdLst>
                <a:gd name="T0" fmla="*/ 0 w 1145"/>
                <a:gd name="T1" fmla="*/ 0 h 513"/>
                <a:gd name="T2" fmla="*/ 0 w 1145"/>
                <a:gd name="T3" fmla="*/ 0 h 513"/>
                <a:gd name="T4" fmla="*/ 0 w 1145"/>
                <a:gd name="T5" fmla="*/ 0 h 513"/>
                <a:gd name="T6" fmla="*/ 0 w 1145"/>
                <a:gd name="T7" fmla="*/ 0 h 513"/>
                <a:gd name="T8" fmla="*/ 0 w 1145"/>
                <a:gd name="T9" fmla="*/ 0 h 513"/>
                <a:gd name="T10" fmla="*/ 0 60000 65536"/>
                <a:gd name="T11" fmla="*/ 0 60000 65536"/>
                <a:gd name="T12" fmla="*/ 0 60000 65536"/>
                <a:gd name="T13" fmla="*/ 0 60000 65536"/>
                <a:gd name="T14" fmla="*/ 0 60000 65536"/>
                <a:gd name="T15" fmla="*/ 0 w 1145"/>
                <a:gd name="T16" fmla="*/ 0 h 513"/>
                <a:gd name="T17" fmla="*/ 1145 w 1145"/>
                <a:gd name="T18" fmla="*/ 513 h 513"/>
              </a:gdLst>
              <a:ahLst/>
              <a:cxnLst>
                <a:cxn ang="T10">
                  <a:pos x="T0" y="T1"/>
                </a:cxn>
                <a:cxn ang="T11">
                  <a:pos x="T2" y="T3"/>
                </a:cxn>
                <a:cxn ang="T12">
                  <a:pos x="T4" y="T5"/>
                </a:cxn>
                <a:cxn ang="T13">
                  <a:pos x="T6" y="T7"/>
                </a:cxn>
                <a:cxn ang="T14">
                  <a:pos x="T8" y="T9"/>
                </a:cxn>
              </a:cxnLst>
              <a:rect l="T15" t="T16" r="T17" b="T18"/>
              <a:pathLst>
                <a:path w="1145" h="513">
                  <a:moveTo>
                    <a:pt x="1130" y="513"/>
                  </a:moveTo>
                  <a:lnTo>
                    <a:pt x="0" y="36"/>
                  </a:lnTo>
                  <a:lnTo>
                    <a:pt x="14" y="0"/>
                  </a:lnTo>
                  <a:lnTo>
                    <a:pt x="1145" y="477"/>
                  </a:lnTo>
                  <a:lnTo>
                    <a:pt x="1130" y="513"/>
                  </a:lnTo>
                  <a:close/>
                </a:path>
              </a:pathLst>
            </a:custGeom>
            <a:solidFill>
              <a:schemeClr val="folHlink"/>
            </a:solidFill>
            <a:ln w="9525">
              <a:solidFill>
                <a:schemeClr val="tx1"/>
              </a:solidFill>
              <a:round/>
              <a:headEnd/>
              <a:tailEnd/>
            </a:ln>
          </p:spPr>
          <p:txBody>
            <a:bodyPr/>
            <a:lstStyle/>
            <a:p>
              <a:endParaRPr lang="en-US"/>
            </a:p>
          </p:txBody>
        </p:sp>
        <p:sp>
          <p:nvSpPr>
            <p:cNvPr id="85128" name="Freeform 334"/>
            <p:cNvSpPr>
              <a:spLocks/>
            </p:cNvSpPr>
            <p:nvPr/>
          </p:nvSpPr>
          <p:spPr bwMode="black">
            <a:xfrm>
              <a:off x="2580" y="2029"/>
              <a:ext cx="75" cy="43"/>
            </a:xfrm>
            <a:custGeom>
              <a:avLst/>
              <a:gdLst>
                <a:gd name="T0" fmla="*/ 0 w 224"/>
                <a:gd name="T1" fmla="*/ 0 h 129"/>
                <a:gd name="T2" fmla="*/ 0 w 224"/>
                <a:gd name="T3" fmla="*/ 0 h 129"/>
                <a:gd name="T4" fmla="*/ 0 w 224"/>
                <a:gd name="T5" fmla="*/ 0 h 129"/>
                <a:gd name="T6" fmla="*/ 0 w 224"/>
                <a:gd name="T7" fmla="*/ 0 h 129"/>
                <a:gd name="T8" fmla="*/ 0 w 224"/>
                <a:gd name="T9" fmla="*/ 0 h 129"/>
                <a:gd name="T10" fmla="*/ 0 60000 65536"/>
                <a:gd name="T11" fmla="*/ 0 60000 65536"/>
                <a:gd name="T12" fmla="*/ 0 60000 65536"/>
                <a:gd name="T13" fmla="*/ 0 60000 65536"/>
                <a:gd name="T14" fmla="*/ 0 60000 65536"/>
                <a:gd name="T15" fmla="*/ 0 w 224"/>
                <a:gd name="T16" fmla="*/ 0 h 129"/>
                <a:gd name="T17" fmla="*/ 224 w 224"/>
                <a:gd name="T18" fmla="*/ 129 h 129"/>
              </a:gdLst>
              <a:ahLst/>
              <a:cxnLst>
                <a:cxn ang="T10">
                  <a:pos x="T0" y="T1"/>
                </a:cxn>
                <a:cxn ang="T11">
                  <a:pos x="T2" y="T3"/>
                </a:cxn>
                <a:cxn ang="T12">
                  <a:pos x="T4" y="T5"/>
                </a:cxn>
                <a:cxn ang="T13">
                  <a:pos x="T6" y="T7"/>
                </a:cxn>
                <a:cxn ang="T14">
                  <a:pos x="T8" y="T9"/>
                </a:cxn>
              </a:cxnLst>
              <a:rect l="T15" t="T16" r="T17" b="T18"/>
              <a:pathLst>
                <a:path w="224" h="129">
                  <a:moveTo>
                    <a:pt x="36" y="0"/>
                  </a:moveTo>
                  <a:lnTo>
                    <a:pt x="224" y="129"/>
                  </a:lnTo>
                  <a:lnTo>
                    <a:pt x="0" y="84"/>
                  </a:lnTo>
                  <a:lnTo>
                    <a:pt x="36" y="0"/>
                  </a:lnTo>
                  <a:close/>
                </a:path>
              </a:pathLst>
            </a:custGeom>
            <a:solidFill>
              <a:schemeClr val="folHlink"/>
            </a:solidFill>
            <a:ln w="9525">
              <a:solidFill>
                <a:schemeClr val="tx1"/>
              </a:solidFill>
              <a:round/>
              <a:headEnd/>
              <a:tailEnd/>
            </a:ln>
          </p:spPr>
          <p:txBody>
            <a:bodyPr/>
            <a:lstStyle/>
            <a:p>
              <a:endParaRPr lang="en-US"/>
            </a:p>
          </p:txBody>
        </p:sp>
        <p:sp>
          <p:nvSpPr>
            <p:cNvPr id="85129" name="Oval 335"/>
            <p:cNvSpPr>
              <a:spLocks noChangeArrowheads="1"/>
            </p:cNvSpPr>
            <p:nvPr/>
          </p:nvSpPr>
          <p:spPr bwMode="black">
            <a:xfrm>
              <a:off x="2648" y="2066"/>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30" name="Freeform 336"/>
            <p:cNvSpPr>
              <a:spLocks/>
            </p:cNvSpPr>
            <p:nvPr/>
          </p:nvSpPr>
          <p:spPr bwMode="black">
            <a:xfrm>
              <a:off x="2589" y="2024"/>
              <a:ext cx="69" cy="53"/>
            </a:xfrm>
            <a:custGeom>
              <a:avLst/>
              <a:gdLst>
                <a:gd name="T0" fmla="*/ 0 w 209"/>
                <a:gd name="T1" fmla="*/ 0 h 160"/>
                <a:gd name="T2" fmla="*/ 0 w 209"/>
                <a:gd name="T3" fmla="*/ 0 h 160"/>
                <a:gd name="T4" fmla="*/ 0 w 209"/>
                <a:gd name="T5" fmla="*/ 0 h 160"/>
                <a:gd name="T6" fmla="*/ 0 w 209"/>
                <a:gd name="T7" fmla="*/ 0 h 160"/>
                <a:gd name="T8" fmla="*/ 0 w 209"/>
                <a:gd name="T9" fmla="*/ 0 h 160"/>
                <a:gd name="T10" fmla="*/ 0 60000 65536"/>
                <a:gd name="T11" fmla="*/ 0 60000 65536"/>
                <a:gd name="T12" fmla="*/ 0 60000 65536"/>
                <a:gd name="T13" fmla="*/ 0 60000 65536"/>
                <a:gd name="T14" fmla="*/ 0 60000 65536"/>
                <a:gd name="T15" fmla="*/ 0 w 209"/>
                <a:gd name="T16" fmla="*/ 0 h 160"/>
                <a:gd name="T17" fmla="*/ 209 w 209"/>
                <a:gd name="T18" fmla="*/ 160 h 160"/>
              </a:gdLst>
              <a:ahLst/>
              <a:cxnLst>
                <a:cxn ang="T10">
                  <a:pos x="T0" y="T1"/>
                </a:cxn>
                <a:cxn ang="T11">
                  <a:pos x="T2" y="T3"/>
                </a:cxn>
                <a:cxn ang="T12">
                  <a:pos x="T4" y="T5"/>
                </a:cxn>
                <a:cxn ang="T13">
                  <a:pos x="T6" y="T7"/>
                </a:cxn>
                <a:cxn ang="T14">
                  <a:pos x="T8" y="T9"/>
                </a:cxn>
              </a:cxnLst>
              <a:rect l="T15" t="T16" r="T17" b="T18"/>
              <a:pathLst>
                <a:path w="209" h="160">
                  <a:moveTo>
                    <a:pt x="21" y="0"/>
                  </a:moveTo>
                  <a:lnTo>
                    <a:pt x="209" y="129"/>
                  </a:lnTo>
                  <a:lnTo>
                    <a:pt x="187" y="160"/>
                  </a:lnTo>
                  <a:lnTo>
                    <a:pt x="0" y="32"/>
                  </a:lnTo>
                  <a:lnTo>
                    <a:pt x="21" y="0"/>
                  </a:lnTo>
                  <a:close/>
                </a:path>
              </a:pathLst>
            </a:custGeom>
            <a:solidFill>
              <a:schemeClr val="folHlink"/>
            </a:solidFill>
            <a:ln w="9525">
              <a:solidFill>
                <a:schemeClr val="tx1"/>
              </a:solidFill>
              <a:round/>
              <a:headEnd/>
              <a:tailEnd/>
            </a:ln>
          </p:spPr>
          <p:txBody>
            <a:bodyPr/>
            <a:lstStyle/>
            <a:p>
              <a:endParaRPr lang="en-US"/>
            </a:p>
          </p:txBody>
        </p:sp>
        <p:sp>
          <p:nvSpPr>
            <p:cNvPr id="85131" name="Oval 337"/>
            <p:cNvSpPr>
              <a:spLocks noChangeArrowheads="1"/>
            </p:cNvSpPr>
            <p:nvPr/>
          </p:nvSpPr>
          <p:spPr bwMode="black">
            <a:xfrm>
              <a:off x="2574" y="2051"/>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32" name="Freeform 338"/>
            <p:cNvSpPr>
              <a:spLocks/>
            </p:cNvSpPr>
            <p:nvPr/>
          </p:nvSpPr>
          <p:spPr bwMode="black">
            <a:xfrm>
              <a:off x="2579" y="2051"/>
              <a:ext cx="77" cy="28"/>
            </a:xfrm>
            <a:custGeom>
              <a:avLst/>
              <a:gdLst>
                <a:gd name="T0" fmla="*/ 0 w 230"/>
                <a:gd name="T1" fmla="*/ 0 h 83"/>
                <a:gd name="T2" fmla="*/ 0 w 230"/>
                <a:gd name="T3" fmla="*/ 0 h 83"/>
                <a:gd name="T4" fmla="*/ 0 w 230"/>
                <a:gd name="T5" fmla="*/ 0 h 83"/>
                <a:gd name="T6" fmla="*/ 0 w 230"/>
                <a:gd name="T7" fmla="*/ 0 h 83"/>
                <a:gd name="T8" fmla="*/ 0 w 230"/>
                <a:gd name="T9" fmla="*/ 0 h 83"/>
                <a:gd name="T10" fmla="*/ 0 60000 65536"/>
                <a:gd name="T11" fmla="*/ 0 60000 65536"/>
                <a:gd name="T12" fmla="*/ 0 60000 65536"/>
                <a:gd name="T13" fmla="*/ 0 60000 65536"/>
                <a:gd name="T14" fmla="*/ 0 60000 65536"/>
                <a:gd name="T15" fmla="*/ 0 w 230"/>
                <a:gd name="T16" fmla="*/ 0 h 83"/>
                <a:gd name="T17" fmla="*/ 230 w 230"/>
                <a:gd name="T18" fmla="*/ 83 h 83"/>
              </a:gdLst>
              <a:ahLst/>
              <a:cxnLst>
                <a:cxn ang="T10">
                  <a:pos x="T0" y="T1"/>
                </a:cxn>
                <a:cxn ang="T11">
                  <a:pos x="T2" y="T3"/>
                </a:cxn>
                <a:cxn ang="T12">
                  <a:pos x="T4" y="T5"/>
                </a:cxn>
                <a:cxn ang="T13">
                  <a:pos x="T6" y="T7"/>
                </a:cxn>
                <a:cxn ang="T14">
                  <a:pos x="T8" y="T9"/>
                </a:cxn>
              </a:cxnLst>
              <a:rect l="T15" t="T16" r="T17" b="T18"/>
              <a:pathLst>
                <a:path w="230" h="83">
                  <a:moveTo>
                    <a:pt x="223" y="83"/>
                  </a:moveTo>
                  <a:lnTo>
                    <a:pt x="0" y="38"/>
                  </a:lnTo>
                  <a:lnTo>
                    <a:pt x="7" y="0"/>
                  </a:lnTo>
                  <a:lnTo>
                    <a:pt x="230" y="44"/>
                  </a:lnTo>
                  <a:lnTo>
                    <a:pt x="223" y="83"/>
                  </a:lnTo>
                  <a:close/>
                </a:path>
              </a:pathLst>
            </a:custGeom>
            <a:solidFill>
              <a:schemeClr val="folHlink"/>
            </a:solidFill>
            <a:ln w="9525">
              <a:solidFill>
                <a:schemeClr val="tx1"/>
              </a:solidFill>
              <a:round/>
              <a:headEnd/>
              <a:tailEnd/>
            </a:ln>
          </p:spPr>
          <p:txBody>
            <a:bodyPr/>
            <a:lstStyle/>
            <a:p>
              <a:endParaRPr lang="en-US"/>
            </a:p>
          </p:txBody>
        </p:sp>
        <p:sp>
          <p:nvSpPr>
            <p:cNvPr id="85133" name="Freeform 339"/>
            <p:cNvSpPr>
              <a:spLocks/>
            </p:cNvSpPr>
            <p:nvPr/>
          </p:nvSpPr>
          <p:spPr bwMode="black">
            <a:xfrm>
              <a:off x="2574" y="2027"/>
              <a:ext cx="24" cy="33"/>
            </a:xfrm>
            <a:custGeom>
              <a:avLst/>
              <a:gdLst>
                <a:gd name="T0" fmla="*/ 0 w 72"/>
                <a:gd name="T1" fmla="*/ 0 h 98"/>
                <a:gd name="T2" fmla="*/ 0 w 72"/>
                <a:gd name="T3" fmla="*/ 0 h 98"/>
                <a:gd name="T4" fmla="*/ 0 w 72"/>
                <a:gd name="T5" fmla="*/ 0 h 98"/>
                <a:gd name="T6" fmla="*/ 0 w 72"/>
                <a:gd name="T7" fmla="*/ 0 h 98"/>
                <a:gd name="T8" fmla="*/ 0 w 72"/>
                <a:gd name="T9" fmla="*/ 0 h 98"/>
                <a:gd name="T10" fmla="*/ 0 60000 65536"/>
                <a:gd name="T11" fmla="*/ 0 60000 65536"/>
                <a:gd name="T12" fmla="*/ 0 60000 65536"/>
                <a:gd name="T13" fmla="*/ 0 60000 65536"/>
                <a:gd name="T14" fmla="*/ 0 60000 65536"/>
                <a:gd name="T15" fmla="*/ 0 w 72"/>
                <a:gd name="T16" fmla="*/ 0 h 98"/>
                <a:gd name="T17" fmla="*/ 72 w 72"/>
                <a:gd name="T18" fmla="*/ 98 h 98"/>
              </a:gdLst>
              <a:ahLst/>
              <a:cxnLst>
                <a:cxn ang="T10">
                  <a:pos x="T0" y="T1"/>
                </a:cxn>
                <a:cxn ang="T11">
                  <a:pos x="T2" y="T3"/>
                </a:cxn>
                <a:cxn ang="T12">
                  <a:pos x="T4" y="T5"/>
                </a:cxn>
                <a:cxn ang="T13">
                  <a:pos x="T6" y="T7"/>
                </a:cxn>
                <a:cxn ang="T14">
                  <a:pos x="T8" y="T9"/>
                </a:cxn>
              </a:cxnLst>
              <a:rect l="T15" t="T16" r="T17" b="T18"/>
              <a:pathLst>
                <a:path w="72" h="98">
                  <a:moveTo>
                    <a:pt x="0" y="84"/>
                  </a:moveTo>
                  <a:lnTo>
                    <a:pt x="36" y="0"/>
                  </a:lnTo>
                  <a:lnTo>
                    <a:pt x="72" y="14"/>
                  </a:lnTo>
                  <a:lnTo>
                    <a:pt x="36" y="98"/>
                  </a:lnTo>
                  <a:lnTo>
                    <a:pt x="0" y="84"/>
                  </a:lnTo>
                  <a:close/>
                </a:path>
              </a:pathLst>
            </a:custGeom>
            <a:solidFill>
              <a:schemeClr val="folHlink"/>
            </a:solidFill>
            <a:ln w="9525">
              <a:solidFill>
                <a:schemeClr val="tx1"/>
              </a:solidFill>
              <a:round/>
              <a:headEnd/>
              <a:tailEnd/>
            </a:ln>
          </p:spPr>
          <p:txBody>
            <a:bodyPr/>
            <a:lstStyle/>
            <a:p>
              <a:endParaRPr lang="en-US"/>
            </a:p>
          </p:txBody>
        </p:sp>
        <p:sp>
          <p:nvSpPr>
            <p:cNvPr id="85134" name="Freeform 340"/>
            <p:cNvSpPr>
              <a:spLocks/>
            </p:cNvSpPr>
            <p:nvPr/>
          </p:nvSpPr>
          <p:spPr bwMode="black">
            <a:xfrm>
              <a:off x="2949" y="1943"/>
              <a:ext cx="74" cy="42"/>
            </a:xfrm>
            <a:custGeom>
              <a:avLst/>
              <a:gdLst>
                <a:gd name="T0" fmla="*/ 0 w 223"/>
                <a:gd name="T1" fmla="*/ 0 h 128"/>
                <a:gd name="T2" fmla="*/ 0 w 223"/>
                <a:gd name="T3" fmla="*/ 0 h 128"/>
                <a:gd name="T4" fmla="*/ 0 w 223"/>
                <a:gd name="T5" fmla="*/ 0 h 128"/>
                <a:gd name="T6" fmla="*/ 0 w 223"/>
                <a:gd name="T7" fmla="*/ 0 h 128"/>
                <a:gd name="T8" fmla="*/ 0 w 223"/>
                <a:gd name="T9" fmla="*/ 0 h 128"/>
                <a:gd name="T10" fmla="*/ 0 60000 65536"/>
                <a:gd name="T11" fmla="*/ 0 60000 65536"/>
                <a:gd name="T12" fmla="*/ 0 60000 65536"/>
                <a:gd name="T13" fmla="*/ 0 60000 65536"/>
                <a:gd name="T14" fmla="*/ 0 60000 65536"/>
                <a:gd name="T15" fmla="*/ 0 w 223"/>
                <a:gd name="T16" fmla="*/ 0 h 128"/>
                <a:gd name="T17" fmla="*/ 223 w 223"/>
                <a:gd name="T18" fmla="*/ 128 h 128"/>
              </a:gdLst>
              <a:ahLst/>
              <a:cxnLst>
                <a:cxn ang="T10">
                  <a:pos x="T0" y="T1"/>
                </a:cxn>
                <a:cxn ang="T11">
                  <a:pos x="T2" y="T3"/>
                </a:cxn>
                <a:cxn ang="T12">
                  <a:pos x="T4" y="T5"/>
                </a:cxn>
                <a:cxn ang="T13">
                  <a:pos x="T6" y="T7"/>
                </a:cxn>
                <a:cxn ang="T14">
                  <a:pos x="T8" y="T9"/>
                </a:cxn>
              </a:cxnLst>
              <a:rect l="T15" t="T16" r="T17" b="T18"/>
              <a:pathLst>
                <a:path w="223" h="128">
                  <a:moveTo>
                    <a:pt x="36" y="0"/>
                  </a:moveTo>
                  <a:lnTo>
                    <a:pt x="223" y="128"/>
                  </a:lnTo>
                  <a:lnTo>
                    <a:pt x="0" y="83"/>
                  </a:lnTo>
                  <a:lnTo>
                    <a:pt x="36" y="0"/>
                  </a:lnTo>
                  <a:close/>
                </a:path>
              </a:pathLst>
            </a:custGeom>
            <a:solidFill>
              <a:schemeClr val="folHlink"/>
            </a:solidFill>
            <a:ln w="9525">
              <a:solidFill>
                <a:schemeClr val="tx1"/>
              </a:solidFill>
              <a:round/>
              <a:headEnd/>
              <a:tailEnd/>
            </a:ln>
          </p:spPr>
          <p:txBody>
            <a:bodyPr/>
            <a:lstStyle/>
            <a:p>
              <a:endParaRPr lang="en-US"/>
            </a:p>
          </p:txBody>
        </p:sp>
        <p:sp>
          <p:nvSpPr>
            <p:cNvPr id="85135" name="Oval 341"/>
            <p:cNvSpPr>
              <a:spLocks noChangeArrowheads="1"/>
            </p:cNvSpPr>
            <p:nvPr/>
          </p:nvSpPr>
          <p:spPr bwMode="black">
            <a:xfrm>
              <a:off x="3017" y="1979"/>
              <a:ext cx="12" cy="13"/>
            </a:xfrm>
            <a:prstGeom prst="ellipse">
              <a:avLst/>
            </a:prstGeom>
            <a:solidFill>
              <a:schemeClr val="folHlink"/>
            </a:solidFill>
            <a:ln w="9525">
              <a:solidFill>
                <a:schemeClr val="tx1"/>
              </a:solidFill>
              <a:round/>
              <a:headEnd/>
              <a:tailEnd/>
            </a:ln>
          </p:spPr>
          <p:txBody>
            <a:bodyPr/>
            <a:lstStyle/>
            <a:p>
              <a:endParaRPr lang="en-US"/>
            </a:p>
          </p:txBody>
        </p:sp>
        <p:sp>
          <p:nvSpPr>
            <p:cNvPr id="85136" name="Freeform 342"/>
            <p:cNvSpPr>
              <a:spLocks/>
            </p:cNvSpPr>
            <p:nvPr/>
          </p:nvSpPr>
          <p:spPr bwMode="black">
            <a:xfrm>
              <a:off x="2957" y="1937"/>
              <a:ext cx="70" cy="53"/>
            </a:xfrm>
            <a:custGeom>
              <a:avLst/>
              <a:gdLst>
                <a:gd name="T0" fmla="*/ 0 w 209"/>
                <a:gd name="T1" fmla="*/ 0 h 159"/>
                <a:gd name="T2" fmla="*/ 0 w 209"/>
                <a:gd name="T3" fmla="*/ 0 h 159"/>
                <a:gd name="T4" fmla="*/ 0 w 209"/>
                <a:gd name="T5" fmla="*/ 0 h 159"/>
                <a:gd name="T6" fmla="*/ 0 w 209"/>
                <a:gd name="T7" fmla="*/ 0 h 159"/>
                <a:gd name="T8" fmla="*/ 0 w 209"/>
                <a:gd name="T9" fmla="*/ 0 h 159"/>
                <a:gd name="T10" fmla="*/ 0 60000 65536"/>
                <a:gd name="T11" fmla="*/ 0 60000 65536"/>
                <a:gd name="T12" fmla="*/ 0 60000 65536"/>
                <a:gd name="T13" fmla="*/ 0 60000 65536"/>
                <a:gd name="T14" fmla="*/ 0 60000 65536"/>
                <a:gd name="T15" fmla="*/ 0 w 209"/>
                <a:gd name="T16" fmla="*/ 0 h 159"/>
                <a:gd name="T17" fmla="*/ 209 w 209"/>
                <a:gd name="T18" fmla="*/ 159 h 159"/>
              </a:gdLst>
              <a:ahLst/>
              <a:cxnLst>
                <a:cxn ang="T10">
                  <a:pos x="T0" y="T1"/>
                </a:cxn>
                <a:cxn ang="T11">
                  <a:pos x="T2" y="T3"/>
                </a:cxn>
                <a:cxn ang="T12">
                  <a:pos x="T4" y="T5"/>
                </a:cxn>
                <a:cxn ang="T13">
                  <a:pos x="T6" y="T7"/>
                </a:cxn>
                <a:cxn ang="T14">
                  <a:pos x="T8" y="T9"/>
                </a:cxn>
              </a:cxnLst>
              <a:rect l="T15" t="T16" r="T17" b="T18"/>
              <a:pathLst>
                <a:path w="209" h="159">
                  <a:moveTo>
                    <a:pt x="21" y="0"/>
                  </a:moveTo>
                  <a:lnTo>
                    <a:pt x="209" y="128"/>
                  </a:lnTo>
                  <a:lnTo>
                    <a:pt x="187" y="159"/>
                  </a:lnTo>
                  <a:lnTo>
                    <a:pt x="0" y="32"/>
                  </a:lnTo>
                  <a:lnTo>
                    <a:pt x="21" y="0"/>
                  </a:lnTo>
                  <a:close/>
                </a:path>
              </a:pathLst>
            </a:custGeom>
            <a:solidFill>
              <a:schemeClr val="folHlink"/>
            </a:solidFill>
            <a:ln w="9525">
              <a:solidFill>
                <a:schemeClr val="tx1"/>
              </a:solidFill>
              <a:round/>
              <a:headEnd/>
              <a:tailEnd/>
            </a:ln>
          </p:spPr>
          <p:txBody>
            <a:bodyPr/>
            <a:lstStyle/>
            <a:p>
              <a:endParaRPr lang="en-US"/>
            </a:p>
          </p:txBody>
        </p:sp>
        <p:sp>
          <p:nvSpPr>
            <p:cNvPr id="85137" name="Oval 343"/>
            <p:cNvSpPr>
              <a:spLocks noChangeArrowheads="1"/>
            </p:cNvSpPr>
            <p:nvPr/>
          </p:nvSpPr>
          <p:spPr bwMode="black">
            <a:xfrm>
              <a:off x="2942" y="1964"/>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38" name="Freeform 344"/>
            <p:cNvSpPr>
              <a:spLocks/>
            </p:cNvSpPr>
            <p:nvPr/>
          </p:nvSpPr>
          <p:spPr bwMode="black">
            <a:xfrm>
              <a:off x="2947" y="1964"/>
              <a:ext cx="77" cy="28"/>
            </a:xfrm>
            <a:custGeom>
              <a:avLst/>
              <a:gdLst>
                <a:gd name="T0" fmla="*/ 0 w 231"/>
                <a:gd name="T1" fmla="*/ 0 h 83"/>
                <a:gd name="T2" fmla="*/ 0 w 231"/>
                <a:gd name="T3" fmla="*/ 0 h 83"/>
                <a:gd name="T4" fmla="*/ 0 w 231"/>
                <a:gd name="T5" fmla="*/ 0 h 83"/>
                <a:gd name="T6" fmla="*/ 0 w 231"/>
                <a:gd name="T7" fmla="*/ 0 h 83"/>
                <a:gd name="T8" fmla="*/ 0 w 231"/>
                <a:gd name="T9" fmla="*/ 0 h 83"/>
                <a:gd name="T10" fmla="*/ 0 60000 65536"/>
                <a:gd name="T11" fmla="*/ 0 60000 65536"/>
                <a:gd name="T12" fmla="*/ 0 60000 65536"/>
                <a:gd name="T13" fmla="*/ 0 60000 65536"/>
                <a:gd name="T14" fmla="*/ 0 60000 65536"/>
                <a:gd name="T15" fmla="*/ 0 w 231"/>
                <a:gd name="T16" fmla="*/ 0 h 83"/>
                <a:gd name="T17" fmla="*/ 231 w 231"/>
                <a:gd name="T18" fmla="*/ 83 h 83"/>
              </a:gdLst>
              <a:ahLst/>
              <a:cxnLst>
                <a:cxn ang="T10">
                  <a:pos x="T0" y="T1"/>
                </a:cxn>
                <a:cxn ang="T11">
                  <a:pos x="T2" y="T3"/>
                </a:cxn>
                <a:cxn ang="T12">
                  <a:pos x="T4" y="T5"/>
                </a:cxn>
                <a:cxn ang="T13">
                  <a:pos x="T6" y="T7"/>
                </a:cxn>
                <a:cxn ang="T14">
                  <a:pos x="T8" y="T9"/>
                </a:cxn>
              </a:cxnLst>
              <a:rect l="T15" t="T16" r="T17" b="T18"/>
              <a:pathLst>
                <a:path w="231" h="83">
                  <a:moveTo>
                    <a:pt x="223" y="83"/>
                  </a:moveTo>
                  <a:lnTo>
                    <a:pt x="0" y="38"/>
                  </a:lnTo>
                  <a:lnTo>
                    <a:pt x="7" y="0"/>
                  </a:lnTo>
                  <a:lnTo>
                    <a:pt x="231" y="44"/>
                  </a:lnTo>
                  <a:lnTo>
                    <a:pt x="223" y="83"/>
                  </a:lnTo>
                  <a:close/>
                </a:path>
              </a:pathLst>
            </a:custGeom>
            <a:solidFill>
              <a:schemeClr val="folHlink"/>
            </a:solidFill>
            <a:ln w="9525">
              <a:solidFill>
                <a:schemeClr val="tx1"/>
              </a:solidFill>
              <a:round/>
              <a:headEnd/>
              <a:tailEnd/>
            </a:ln>
          </p:spPr>
          <p:txBody>
            <a:bodyPr/>
            <a:lstStyle/>
            <a:p>
              <a:endParaRPr lang="en-US"/>
            </a:p>
          </p:txBody>
        </p:sp>
        <p:sp>
          <p:nvSpPr>
            <p:cNvPr id="85139" name="Freeform 345"/>
            <p:cNvSpPr>
              <a:spLocks/>
            </p:cNvSpPr>
            <p:nvPr/>
          </p:nvSpPr>
          <p:spPr bwMode="black">
            <a:xfrm>
              <a:off x="2943" y="1940"/>
              <a:ext cx="24" cy="33"/>
            </a:xfrm>
            <a:custGeom>
              <a:avLst/>
              <a:gdLst>
                <a:gd name="T0" fmla="*/ 0 w 72"/>
                <a:gd name="T1" fmla="*/ 0 h 97"/>
                <a:gd name="T2" fmla="*/ 0 w 72"/>
                <a:gd name="T3" fmla="*/ 0 h 97"/>
                <a:gd name="T4" fmla="*/ 0 w 72"/>
                <a:gd name="T5" fmla="*/ 0 h 97"/>
                <a:gd name="T6" fmla="*/ 0 w 72"/>
                <a:gd name="T7" fmla="*/ 0 h 97"/>
                <a:gd name="T8" fmla="*/ 0 w 72"/>
                <a:gd name="T9" fmla="*/ 0 h 97"/>
                <a:gd name="T10" fmla="*/ 0 60000 65536"/>
                <a:gd name="T11" fmla="*/ 0 60000 65536"/>
                <a:gd name="T12" fmla="*/ 0 60000 65536"/>
                <a:gd name="T13" fmla="*/ 0 60000 65536"/>
                <a:gd name="T14" fmla="*/ 0 60000 65536"/>
                <a:gd name="T15" fmla="*/ 0 w 72"/>
                <a:gd name="T16" fmla="*/ 0 h 97"/>
                <a:gd name="T17" fmla="*/ 72 w 72"/>
                <a:gd name="T18" fmla="*/ 97 h 97"/>
              </a:gdLst>
              <a:ahLst/>
              <a:cxnLst>
                <a:cxn ang="T10">
                  <a:pos x="T0" y="T1"/>
                </a:cxn>
                <a:cxn ang="T11">
                  <a:pos x="T2" y="T3"/>
                </a:cxn>
                <a:cxn ang="T12">
                  <a:pos x="T4" y="T5"/>
                </a:cxn>
                <a:cxn ang="T13">
                  <a:pos x="T6" y="T7"/>
                </a:cxn>
                <a:cxn ang="T14">
                  <a:pos x="T8" y="T9"/>
                </a:cxn>
              </a:cxnLst>
              <a:rect l="T15" t="T16" r="T17" b="T18"/>
              <a:pathLst>
                <a:path w="72" h="97">
                  <a:moveTo>
                    <a:pt x="0" y="83"/>
                  </a:moveTo>
                  <a:lnTo>
                    <a:pt x="36" y="0"/>
                  </a:lnTo>
                  <a:lnTo>
                    <a:pt x="72" y="14"/>
                  </a:lnTo>
                  <a:lnTo>
                    <a:pt x="36" y="97"/>
                  </a:lnTo>
                  <a:lnTo>
                    <a:pt x="0" y="83"/>
                  </a:lnTo>
                  <a:close/>
                </a:path>
              </a:pathLst>
            </a:custGeom>
            <a:solidFill>
              <a:schemeClr val="folHlink"/>
            </a:solidFill>
            <a:ln w="9525">
              <a:solidFill>
                <a:schemeClr val="tx1"/>
              </a:solidFill>
              <a:round/>
              <a:headEnd/>
              <a:tailEnd/>
            </a:ln>
          </p:spPr>
          <p:txBody>
            <a:bodyPr/>
            <a:lstStyle/>
            <a:p>
              <a:endParaRPr lang="en-US"/>
            </a:p>
          </p:txBody>
        </p:sp>
        <p:sp>
          <p:nvSpPr>
            <p:cNvPr id="85140" name="Freeform 346"/>
            <p:cNvSpPr>
              <a:spLocks/>
            </p:cNvSpPr>
            <p:nvPr/>
          </p:nvSpPr>
          <p:spPr bwMode="black">
            <a:xfrm>
              <a:off x="3317" y="1856"/>
              <a:ext cx="74" cy="42"/>
            </a:xfrm>
            <a:custGeom>
              <a:avLst/>
              <a:gdLst>
                <a:gd name="T0" fmla="*/ 0 w 223"/>
                <a:gd name="T1" fmla="*/ 0 h 128"/>
                <a:gd name="T2" fmla="*/ 0 w 223"/>
                <a:gd name="T3" fmla="*/ 0 h 128"/>
                <a:gd name="T4" fmla="*/ 0 w 223"/>
                <a:gd name="T5" fmla="*/ 0 h 128"/>
                <a:gd name="T6" fmla="*/ 0 w 223"/>
                <a:gd name="T7" fmla="*/ 0 h 128"/>
                <a:gd name="T8" fmla="*/ 0 w 223"/>
                <a:gd name="T9" fmla="*/ 0 h 128"/>
                <a:gd name="T10" fmla="*/ 0 60000 65536"/>
                <a:gd name="T11" fmla="*/ 0 60000 65536"/>
                <a:gd name="T12" fmla="*/ 0 60000 65536"/>
                <a:gd name="T13" fmla="*/ 0 60000 65536"/>
                <a:gd name="T14" fmla="*/ 0 60000 65536"/>
                <a:gd name="T15" fmla="*/ 0 w 223"/>
                <a:gd name="T16" fmla="*/ 0 h 128"/>
                <a:gd name="T17" fmla="*/ 223 w 223"/>
                <a:gd name="T18" fmla="*/ 128 h 128"/>
              </a:gdLst>
              <a:ahLst/>
              <a:cxnLst>
                <a:cxn ang="T10">
                  <a:pos x="T0" y="T1"/>
                </a:cxn>
                <a:cxn ang="T11">
                  <a:pos x="T2" y="T3"/>
                </a:cxn>
                <a:cxn ang="T12">
                  <a:pos x="T4" y="T5"/>
                </a:cxn>
                <a:cxn ang="T13">
                  <a:pos x="T6" y="T7"/>
                </a:cxn>
                <a:cxn ang="T14">
                  <a:pos x="T8" y="T9"/>
                </a:cxn>
              </a:cxnLst>
              <a:rect l="T15" t="T16" r="T17" b="T18"/>
              <a:pathLst>
                <a:path w="223" h="128">
                  <a:moveTo>
                    <a:pt x="34" y="0"/>
                  </a:moveTo>
                  <a:lnTo>
                    <a:pt x="223" y="128"/>
                  </a:lnTo>
                  <a:lnTo>
                    <a:pt x="0" y="83"/>
                  </a:lnTo>
                  <a:lnTo>
                    <a:pt x="34" y="0"/>
                  </a:lnTo>
                  <a:close/>
                </a:path>
              </a:pathLst>
            </a:custGeom>
            <a:solidFill>
              <a:schemeClr val="folHlink"/>
            </a:solidFill>
            <a:ln w="9525">
              <a:solidFill>
                <a:schemeClr val="tx1"/>
              </a:solidFill>
              <a:round/>
              <a:headEnd/>
              <a:tailEnd/>
            </a:ln>
          </p:spPr>
          <p:txBody>
            <a:bodyPr/>
            <a:lstStyle/>
            <a:p>
              <a:endParaRPr lang="en-US"/>
            </a:p>
          </p:txBody>
        </p:sp>
        <p:sp>
          <p:nvSpPr>
            <p:cNvPr id="85141" name="Oval 347"/>
            <p:cNvSpPr>
              <a:spLocks noChangeArrowheads="1"/>
            </p:cNvSpPr>
            <p:nvPr/>
          </p:nvSpPr>
          <p:spPr bwMode="black">
            <a:xfrm>
              <a:off x="3385" y="1892"/>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42" name="Freeform 348"/>
            <p:cNvSpPr>
              <a:spLocks/>
            </p:cNvSpPr>
            <p:nvPr/>
          </p:nvSpPr>
          <p:spPr bwMode="black">
            <a:xfrm>
              <a:off x="3325" y="1851"/>
              <a:ext cx="70" cy="52"/>
            </a:xfrm>
            <a:custGeom>
              <a:avLst/>
              <a:gdLst>
                <a:gd name="T0" fmla="*/ 0 w 210"/>
                <a:gd name="T1" fmla="*/ 0 h 158"/>
                <a:gd name="T2" fmla="*/ 0 w 210"/>
                <a:gd name="T3" fmla="*/ 0 h 158"/>
                <a:gd name="T4" fmla="*/ 0 w 210"/>
                <a:gd name="T5" fmla="*/ 0 h 158"/>
                <a:gd name="T6" fmla="*/ 0 w 210"/>
                <a:gd name="T7" fmla="*/ 0 h 158"/>
                <a:gd name="T8" fmla="*/ 0 w 210"/>
                <a:gd name="T9" fmla="*/ 0 h 158"/>
                <a:gd name="T10" fmla="*/ 0 60000 65536"/>
                <a:gd name="T11" fmla="*/ 0 60000 65536"/>
                <a:gd name="T12" fmla="*/ 0 60000 65536"/>
                <a:gd name="T13" fmla="*/ 0 60000 65536"/>
                <a:gd name="T14" fmla="*/ 0 60000 65536"/>
                <a:gd name="T15" fmla="*/ 0 w 210"/>
                <a:gd name="T16" fmla="*/ 0 h 158"/>
                <a:gd name="T17" fmla="*/ 210 w 210"/>
                <a:gd name="T18" fmla="*/ 158 h 158"/>
              </a:gdLst>
              <a:ahLst/>
              <a:cxnLst>
                <a:cxn ang="T10">
                  <a:pos x="T0" y="T1"/>
                </a:cxn>
                <a:cxn ang="T11">
                  <a:pos x="T2" y="T3"/>
                </a:cxn>
                <a:cxn ang="T12">
                  <a:pos x="T4" y="T5"/>
                </a:cxn>
                <a:cxn ang="T13">
                  <a:pos x="T6" y="T7"/>
                </a:cxn>
                <a:cxn ang="T14">
                  <a:pos x="T8" y="T9"/>
                </a:cxn>
              </a:cxnLst>
              <a:rect l="T15" t="T16" r="T17" b="T18"/>
              <a:pathLst>
                <a:path w="210" h="158">
                  <a:moveTo>
                    <a:pt x="21" y="0"/>
                  </a:moveTo>
                  <a:lnTo>
                    <a:pt x="210" y="127"/>
                  </a:lnTo>
                  <a:lnTo>
                    <a:pt x="188" y="158"/>
                  </a:lnTo>
                  <a:lnTo>
                    <a:pt x="0" y="31"/>
                  </a:lnTo>
                  <a:lnTo>
                    <a:pt x="21" y="0"/>
                  </a:lnTo>
                  <a:close/>
                </a:path>
              </a:pathLst>
            </a:custGeom>
            <a:solidFill>
              <a:schemeClr val="folHlink"/>
            </a:solidFill>
            <a:ln w="9525">
              <a:solidFill>
                <a:schemeClr val="tx1"/>
              </a:solidFill>
              <a:round/>
              <a:headEnd/>
              <a:tailEnd/>
            </a:ln>
          </p:spPr>
          <p:txBody>
            <a:bodyPr/>
            <a:lstStyle/>
            <a:p>
              <a:endParaRPr lang="en-US"/>
            </a:p>
          </p:txBody>
        </p:sp>
        <p:sp>
          <p:nvSpPr>
            <p:cNvPr id="85143" name="Oval 349"/>
            <p:cNvSpPr>
              <a:spLocks noChangeArrowheads="1"/>
            </p:cNvSpPr>
            <p:nvPr/>
          </p:nvSpPr>
          <p:spPr bwMode="black">
            <a:xfrm>
              <a:off x="3310" y="1877"/>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44" name="Freeform 350"/>
            <p:cNvSpPr>
              <a:spLocks/>
            </p:cNvSpPr>
            <p:nvPr/>
          </p:nvSpPr>
          <p:spPr bwMode="black">
            <a:xfrm>
              <a:off x="3316" y="1877"/>
              <a:ext cx="77" cy="28"/>
            </a:xfrm>
            <a:custGeom>
              <a:avLst/>
              <a:gdLst>
                <a:gd name="T0" fmla="*/ 0 w 231"/>
                <a:gd name="T1" fmla="*/ 0 h 83"/>
                <a:gd name="T2" fmla="*/ 0 w 231"/>
                <a:gd name="T3" fmla="*/ 0 h 83"/>
                <a:gd name="T4" fmla="*/ 0 w 231"/>
                <a:gd name="T5" fmla="*/ 0 h 83"/>
                <a:gd name="T6" fmla="*/ 0 w 231"/>
                <a:gd name="T7" fmla="*/ 0 h 83"/>
                <a:gd name="T8" fmla="*/ 0 w 231"/>
                <a:gd name="T9" fmla="*/ 0 h 83"/>
                <a:gd name="T10" fmla="*/ 0 60000 65536"/>
                <a:gd name="T11" fmla="*/ 0 60000 65536"/>
                <a:gd name="T12" fmla="*/ 0 60000 65536"/>
                <a:gd name="T13" fmla="*/ 0 60000 65536"/>
                <a:gd name="T14" fmla="*/ 0 60000 65536"/>
                <a:gd name="T15" fmla="*/ 0 w 231"/>
                <a:gd name="T16" fmla="*/ 0 h 83"/>
                <a:gd name="T17" fmla="*/ 231 w 231"/>
                <a:gd name="T18" fmla="*/ 83 h 83"/>
              </a:gdLst>
              <a:ahLst/>
              <a:cxnLst>
                <a:cxn ang="T10">
                  <a:pos x="T0" y="T1"/>
                </a:cxn>
                <a:cxn ang="T11">
                  <a:pos x="T2" y="T3"/>
                </a:cxn>
                <a:cxn ang="T12">
                  <a:pos x="T4" y="T5"/>
                </a:cxn>
                <a:cxn ang="T13">
                  <a:pos x="T6" y="T7"/>
                </a:cxn>
                <a:cxn ang="T14">
                  <a:pos x="T8" y="T9"/>
                </a:cxn>
              </a:cxnLst>
              <a:rect l="T15" t="T16" r="T17" b="T18"/>
              <a:pathLst>
                <a:path w="231" h="83">
                  <a:moveTo>
                    <a:pt x="223" y="83"/>
                  </a:moveTo>
                  <a:lnTo>
                    <a:pt x="0" y="38"/>
                  </a:lnTo>
                  <a:lnTo>
                    <a:pt x="7" y="0"/>
                  </a:lnTo>
                  <a:lnTo>
                    <a:pt x="231" y="44"/>
                  </a:lnTo>
                  <a:lnTo>
                    <a:pt x="223" y="83"/>
                  </a:lnTo>
                  <a:close/>
                </a:path>
              </a:pathLst>
            </a:custGeom>
            <a:solidFill>
              <a:schemeClr val="folHlink"/>
            </a:solidFill>
            <a:ln w="9525">
              <a:solidFill>
                <a:schemeClr val="tx1"/>
              </a:solidFill>
              <a:round/>
              <a:headEnd/>
              <a:tailEnd/>
            </a:ln>
          </p:spPr>
          <p:txBody>
            <a:bodyPr/>
            <a:lstStyle/>
            <a:p>
              <a:endParaRPr lang="en-US"/>
            </a:p>
          </p:txBody>
        </p:sp>
        <p:sp>
          <p:nvSpPr>
            <p:cNvPr id="85145" name="Freeform 351"/>
            <p:cNvSpPr>
              <a:spLocks/>
            </p:cNvSpPr>
            <p:nvPr/>
          </p:nvSpPr>
          <p:spPr bwMode="black">
            <a:xfrm>
              <a:off x="3311" y="1853"/>
              <a:ext cx="23" cy="33"/>
            </a:xfrm>
            <a:custGeom>
              <a:avLst/>
              <a:gdLst>
                <a:gd name="T0" fmla="*/ 0 w 70"/>
                <a:gd name="T1" fmla="*/ 0 h 97"/>
                <a:gd name="T2" fmla="*/ 0 w 70"/>
                <a:gd name="T3" fmla="*/ 0 h 97"/>
                <a:gd name="T4" fmla="*/ 0 w 70"/>
                <a:gd name="T5" fmla="*/ 0 h 97"/>
                <a:gd name="T6" fmla="*/ 0 w 70"/>
                <a:gd name="T7" fmla="*/ 0 h 97"/>
                <a:gd name="T8" fmla="*/ 0 w 70"/>
                <a:gd name="T9" fmla="*/ 0 h 97"/>
                <a:gd name="T10" fmla="*/ 0 60000 65536"/>
                <a:gd name="T11" fmla="*/ 0 60000 65536"/>
                <a:gd name="T12" fmla="*/ 0 60000 65536"/>
                <a:gd name="T13" fmla="*/ 0 60000 65536"/>
                <a:gd name="T14" fmla="*/ 0 60000 65536"/>
                <a:gd name="T15" fmla="*/ 0 w 70"/>
                <a:gd name="T16" fmla="*/ 0 h 97"/>
                <a:gd name="T17" fmla="*/ 70 w 70"/>
                <a:gd name="T18" fmla="*/ 97 h 97"/>
              </a:gdLst>
              <a:ahLst/>
              <a:cxnLst>
                <a:cxn ang="T10">
                  <a:pos x="T0" y="T1"/>
                </a:cxn>
                <a:cxn ang="T11">
                  <a:pos x="T2" y="T3"/>
                </a:cxn>
                <a:cxn ang="T12">
                  <a:pos x="T4" y="T5"/>
                </a:cxn>
                <a:cxn ang="T13">
                  <a:pos x="T6" y="T7"/>
                </a:cxn>
                <a:cxn ang="T14">
                  <a:pos x="T8" y="T9"/>
                </a:cxn>
              </a:cxnLst>
              <a:rect l="T15" t="T16" r="T17" b="T18"/>
              <a:pathLst>
                <a:path w="70" h="97">
                  <a:moveTo>
                    <a:pt x="0" y="83"/>
                  </a:moveTo>
                  <a:lnTo>
                    <a:pt x="34" y="0"/>
                  </a:lnTo>
                  <a:lnTo>
                    <a:pt x="70" y="14"/>
                  </a:lnTo>
                  <a:lnTo>
                    <a:pt x="36" y="97"/>
                  </a:lnTo>
                  <a:lnTo>
                    <a:pt x="0" y="83"/>
                  </a:lnTo>
                  <a:close/>
                </a:path>
              </a:pathLst>
            </a:custGeom>
            <a:solidFill>
              <a:schemeClr val="folHlink"/>
            </a:solidFill>
            <a:ln w="9525">
              <a:solidFill>
                <a:schemeClr val="tx1"/>
              </a:solidFill>
              <a:round/>
              <a:headEnd/>
              <a:tailEnd/>
            </a:ln>
          </p:spPr>
          <p:txBody>
            <a:bodyPr/>
            <a:lstStyle/>
            <a:p>
              <a:endParaRPr lang="en-US"/>
            </a:p>
          </p:txBody>
        </p:sp>
        <p:sp>
          <p:nvSpPr>
            <p:cNvPr id="85146" name="Freeform 352"/>
            <p:cNvSpPr>
              <a:spLocks/>
            </p:cNvSpPr>
            <p:nvPr/>
          </p:nvSpPr>
          <p:spPr bwMode="black">
            <a:xfrm>
              <a:off x="4054" y="1682"/>
              <a:ext cx="74" cy="43"/>
            </a:xfrm>
            <a:custGeom>
              <a:avLst/>
              <a:gdLst>
                <a:gd name="T0" fmla="*/ 0 w 223"/>
                <a:gd name="T1" fmla="*/ 0 h 128"/>
                <a:gd name="T2" fmla="*/ 0 w 223"/>
                <a:gd name="T3" fmla="*/ 0 h 128"/>
                <a:gd name="T4" fmla="*/ 0 w 223"/>
                <a:gd name="T5" fmla="*/ 0 h 128"/>
                <a:gd name="T6" fmla="*/ 0 w 223"/>
                <a:gd name="T7" fmla="*/ 0 h 128"/>
                <a:gd name="T8" fmla="*/ 0 w 223"/>
                <a:gd name="T9" fmla="*/ 0 h 128"/>
                <a:gd name="T10" fmla="*/ 0 60000 65536"/>
                <a:gd name="T11" fmla="*/ 0 60000 65536"/>
                <a:gd name="T12" fmla="*/ 0 60000 65536"/>
                <a:gd name="T13" fmla="*/ 0 60000 65536"/>
                <a:gd name="T14" fmla="*/ 0 60000 65536"/>
                <a:gd name="T15" fmla="*/ 0 w 223"/>
                <a:gd name="T16" fmla="*/ 0 h 128"/>
                <a:gd name="T17" fmla="*/ 223 w 223"/>
                <a:gd name="T18" fmla="*/ 128 h 128"/>
              </a:gdLst>
              <a:ahLst/>
              <a:cxnLst>
                <a:cxn ang="T10">
                  <a:pos x="T0" y="T1"/>
                </a:cxn>
                <a:cxn ang="T11">
                  <a:pos x="T2" y="T3"/>
                </a:cxn>
                <a:cxn ang="T12">
                  <a:pos x="T4" y="T5"/>
                </a:cxn>
                <a:cxn ang="T13">
                  <a:pos x="T6" y="T7"/>
                </a:cxn>
                <a:cxn ang="T14">
                  <a:pos x="T8" y="T9"/>
                </a:cxn>
              </a:cxnLst>
              <a:rect l="T15" t="T16" r="T17" b="T18"/>
              <a:pathLst>
                <a:path w="223" h="128">
                  <a:moveTo>
                    <a:pt x="35" y="0"/>
                  </a:moveTo>
                  <a:lnTo>
                    <a:pt x="223" y="128"/>
                  </a:lnTo>
                  <a:lnTo>
                    <a:pt x="0" y="83"/>
                  </a:lnTo>
                  <a:lnTo>
                    <a:pt x="35" y="0"/>
                  </a:lnTo>
                  <a:close/>
                </a:path>
              </a:pathLst>
            </a:custGeom>
            <a:solidFill>
              <a:schemeClr val="folHlink"/>
            </a:solidFill>
            <a:ln w="9525">
              <a:solidFill>
                <a:schemeClr val="tx1"/>
              </a:solidFill>
              <a:round/>
              <a:headEnd/>
              <a:tailEnd/>
            </a:ln>
          </p:spPr>
          <p:txBody>
            <a:bodyPr/>
            <a:lstStyle/>
            <a:p>
              <a:endParaRPr lang="en-US"/>
            </a:p>
          </p:txBody>
        </p:sp>
        <p:sp>
          <p:nvSpPr>
            <p:cNvPr id="85147" name="Oval 353"/>
            <p:cNvSpPr>
              <a:spLocks noChangeArrowheads="1"/>
            </p:cNvSpPr>
            <p:nvPr/>
          </p:nvSpPr>
          <p:spPr bwMode="black">
            <a:xfrm>
              <a:off x="4122" y="1718"/>
              <a:ext cx="12" cy="13"/>
            </a:xfrm>
            <a:prstGeom prst="ellipse">
              <a:avLst/>
            </a:prstGeom>
            <a:solidFill>
              <a:schemeClr val="folHlink"/>
            </a:solidFill>
            <a:ln w="9525">
              <a:solidFill>
                <a:schemeClr val="tx1"/>
              </a:solidFill>
              <a:round/>
              <a:headEnd/>
              <a:tailEnd/>
            </a:ln>
          </p:spPr>
          <p:txBody>
            <a:bodyPr/>
            <a:lstStyle/>
            <a:p>
              <a:endParaRPr lang="en-US"/>
            </a:p>
          </p:txBody>
        </p:sp>
        <p:sp>
          <p:nvSpPr>
            <p:cNvPr id="85148" name="Freeform 354"/>
            <p:cNvSpPr>
              <a:spLocks/>
            </p:cNvSpPr>
            <p:nvPr/>
          </p:nvSpPr>
          <p:spPr bwMode="black">
            <a:xfrm>
              <a:off x="4062" y="1677"/>
              <a:ext cx="70" cy="53"/>
            </a:xfrm>
            <a:custGeom>
              <a:avLst/>
              <a:gdLst>
                <a:gd name="T0" fmla="*/ 0 w 210"/>
                <a:gd name="T1" fmla="*/ 0 h 158"/>
                <a:gd name="T2" fmla="*/ 0 w 210"/>
                <a:gd name="T3" fmla="*/ 0 h 158"/>
                <a:gd name="T4" fmla="*/ 0 w 210"/>
                <a:gd name="T5" fmla="*/ 0 h 158"/>
                <a:gd name="T6" fmla="*/ 0 w 210"/>
                <a:gd name="T7" fmla="*/ 0 h 158"/>
                <a:gd name="T8" fmla="*/ 0 w 210"/>
                <a:gd name="T9" fmla="*/ 0 h 158"/>
                <a:gd name="T10" fmla="*/ 0 60000 65536"/>
                <a:gd name="T11" fmla="*/ 0 60000 65536"/>
                <a:gd name="T12" fmla="*/ 0 60000 65536"/>
                <a:gd name="T13" fmla="*/ 0 60000 65536"/>
                <a:gd name="T14" fmla="*/ 0 60000 65536"/>
                <a:gd name="T15" fmla="*/ 0 w 210"/>
                <a:gd name="T16" fmla="*/ 0 h 158"/>
                <a:gd name="T17" fmla="*/ 210 w 210"/>
                <a:gd name="T18" fmla="*/ 158 h 158"/>
              </a:gdLst>
              <a:ahLst/>
              <a:cxnLst>
                <a:cxn ang="T10">
                  <a:pos x="T0" y="T1"/>
                </a:cxn>
                <a:cxn ang="T11">
                  <a:pos x="T2" y="T3"/>
                </a:cxn>
                <a:cxn ang="T12">
                  <a:pos x="T4" y="T5"/>
                </a:cxn>
                <a:cxn ang="T13">
                  <a:pos x="T6" y="T7"/>
                </a:cxn>
                <a:cxn ang="T14">
                  <a:pos x="T8" y="T9"/>
                </a:cxn>
              </a:cxnLst>
              <a:rect l="T15" t="T16" r="T17" b="T18"/>
              <a:pathLst>
                <a:path w="210" h="158">
                  <a:moveTo>
                    <a:pt x="21" y="0"/>
                  </a:moveTo>
                  <a:lnTo>
                    <a:pt x="210" y="127"/>
                  </a:lnTo>
                  <a:lnTo>
                    <a:pt x="188" y="158"/>
                  </a:lnTo>
                  <a:lnTo>
                    <a:pt x="0" y="31"/>
                  </a:lnTo>
                  <a:lnTo>
                    <a:pt x="21" y="0"/>
                  </a:lnTo>
                  <a:close/>
                </a:path>
              </a:pathLst>
            </a:custGeom>
            <a:solidFill>
              <a:schemeClr val="folHlink"/>
            </a:solidFill>
            <a:ln w="9525">
              <a:solidFill>
                <a:schemeClr val="tx1"/>
              </a:solidFill>
              <a:round/>
              <a:headEnd/>
              <a:tailEnd/>
            </a:ln>
          </p:spPr>
          <p:txBody>
            <a:bodyPr/>
            <a:lstStyle/>
            <a:p>
              <a:endParaRPr lang="en-US"/>
            </a:p>
          </p:txBody>
        </p:sp>
        <p:sp>
          <p:nvSpPr>
            <p:cNvPr id="85149" name="Oval 355"/>
            <p:cNvSpPr>
              <a:spLocks noChangeArrowheads="1"/>
            </p:cNvSpPr>
            <p:nvPr/>
          </p:nvSpPr>
          <p:spPr bwMode="black">
            <a:xfrm>
              <a:off x="4047" y="1703"/>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50" name="Freeform 356"/>
            <p:cNvSpPr>
              <a:spLocks/>
            </p:cNvSpPr>
            <p:nvPr/>
          </p:nvSpPr>
          <p:spPr bwMode="black">
            <a:xfrm>
              <a:off x="4052" y="1703"/>
              <a:ext cx="77" cy="28"/>
            </a:xfrm>
            <a:custGeom>
              <a:avLst/>
              <a:gdLst>
                <a:gd name="T0" fmla="*/ 0 w 231"/>
                <a:gd name="T1" fmla="*/ 0 h 83"/>
                <a:gd name="T2" fmla="*/ 0 w 231"/>
                <a:gd name="T3" fmla="*/ 0 h 83"/>
                <a:gd name="T4" fmla="*/ 0 w 231"/>
                <a:gd name="T5" fmla="*/ 0 h 83"/>
                <a:gd name="T6" fmla="*/ 0 w 231"/>
                <a:gd name="T7" fmla="*/ 0 h 83"/>
                <a:gd name="T8" fmla="*/ 0 w 231"/>
                <a:gd name="T9" fmla="*/ 0 h 83"/>
                <a:gd name="T10" fmla="*/ 0 60000 65536"/>
                <a:gd name="T11" fmla="*/ 0 60000 65536"/>
                <a:gd name="T12" fmla="*/ 0 60000 65536"/>
                <a:gd name="T13" fmla="*/ 0 60000 65536"/>
                <a:gd name="T14" fmla="*/ 0 60000 65536"/>
                <a:gd name="T15" fmla="*/ 0 w 231"/>
                <a:gd name="T16" fmla="*/ 0 h 83"/>
                <a:gd name="T17" fmla="*/ 231 w 231"/>
                <a:gd name="T18" fmla="*/ 83 h 83"/>
              </a:gdLst>
              <a:ahLst/>
              <a:cxnLst>
                <a:cxn ang="T10">
                  <a:pos x="T0" y="T1"/>
                </a:cxn>
                <a:cxn ang="T11">
                  <a:pos x="T2" y="T3"/>
                </a:cxn>
                <a:cxn ang="T12">
                  <a:pos x="T4" y="T5"/>
                </a:cxn>
                <a:cxn ang="T13">
                  <a:pos x="T6" y="T7"/>
                </a:cxn>
                <a:cxn ang="T14">
                  <a:pos x="T8" y="T9"/>
                </a:cxn>
              </a:cxnLst>
              <a:rect l="T15" t="T16" r="T17" b="T18"/>
              <a:pathLst>
                <a:path w="231" h="83">
                  <a:moveTo>
                    <a:pt x="224" y="83"/>
                  </a:moveTo>
                  <a:lnTo>
                    <a:pt x="0" y="39"/>
                  </a:lnTo>
                  <a:lnTo>
                    <a:pt x="7" y="0"/>
                  </a:lnTo>
                  <a:lnTo>
                    <a:pt x="231" y="45"/>
                  </a:lnTo>
                  <a:lnTo>
                    <a:pt x="224" y="83"/>
                  </a:lnTo>
                  <a:close/>
                </a:path>
              </a:pathLst>
            </a:custGeom>
            <a:solidFill>
              <a:schemeClr val="folHlink"/>
            </a:solidFill>
            <a:ln w="9525">
              <a:solidFill>
                <a:schemeClr val="tx1"/>
              </a:solidFill>
              <a:round/>
              <a:headEnd/>
              <a:tailEnd/>
            </a:ln>
          </p:spPr>
          <p:txBody>
            <a:bodyPr/>
            <a:lstStyle/>
            <a:p>
              <a:endParaRPr lang="en-US"/>
            </a:p>
          </p:txBody>
        </p:sp>
        <p:sp>
          <p:nvSpPr>
            <p:cNvPr id="85151" name="Freeform 357"/>
            <p:cNvSpPr>
              <a:spLocks/>
            </p:cNvSpPr>
            <p:nvPr/>
          </p:nvSpPr>
          <p:spPr bwMode="black">
            <a:xfrm>
              <a:off x="4048" y="1680"/>
              <a:ext cx="23" cy="32"/>
            </a:xfrm>
            <a:custGeom>
              <a:avLst/>
              <a:gdLst>
                <a:gd name="T0" fmla="*/ 0 w 71"/>
                <a:gd name="T1" fmla="*/ 0 h 98"/>
                <a:gd name="T2" fmla="*/ 0 w 71"/>
                <a:gd name="T3" fmla="*/ 0 h 98"/>
                <a:gd name="T4" fmla="*/ 0 w 71"/>
                <a:gd name="T5" fmla="*/ 0 h 98"/>
                <a:gd name="T6" fmla="*/ 0 w 71"/>
                <a:gd name="T7" fmla="*/ 0 h 98"/>
                <a:gd name="T8" fmla="*/ 0 w 71"/>
                <a:gd name="T9" fmla="*/ 0 h 98"/>
                <a:gd name="T10" fmla="*/ 0 60000 65536"/>
                <a:gd name="T11" fmla="*/ 0 60000 65536"/>
                <a:gd name="T12" fmla="*/ 0 60000 65536"/>
                <a:gd name="T13" fmla="*/ 0 60000 65536"/>
                <a:gd name="T14" fmla="*/ 0 60000 65536"/>
                <a:gd name="T15" fmla="*/ 0 w 71"/>
                <a:gd name="T16" fmla="*/ 0 h 98"/>
                <a:gd name="T17" fmla="*/ 71 w 71"/>
                <a:gd name="T18" fmla="*/ 98 h 98"/>
              </a:gdLst>
              <a:ahLst/>
              <a:cxnLst>
                <a:cxn ang="T10">
                  <a:pos x="T0" y="T1"/>
                </a:cxn>
                <a:cxn ang="T11">
                  <a:pos x="T2" y="T3"/>
                </a:cxn>
                <a:cxn ang="T12">
                  <a:pos x="T4" y="T5"/>
                </a:cxn>
                <a:cxn ang="T13">
                  <a:pos x="T6" y="T7"/>
                </a:cxn>
                <a:cxn ang="T14">
                  <a:pos x="T8" y="T9"/>
                </a:cxn>
              </a:cxnLst>
              <a:rect l="T15" t="T16" r="T17" b="T18"/>
              <a:pathLst>
                <a:path w="71" h="98">
                  <a:moveTo>
                    <a:pt x="0" y="83"/>
                  </a:moveTo>
                  <a:lnTo>
                    <a:pt x="35" y="0"/>
                  </a:lnTo>
                  <a:lnTo>
                    <a:pt x="71" y="15"/>
                  </a:lnTo>
                  <a:lnTo>
                    <a:pt x="36" y="98"/>
                  </a:lnTo>
                  <a:lnTo>
                    <a:pt x="0" y="83"/>
                  </a:lnTo>
                  <a:close/>
                </a:path>
              </a:pathLst>
            </a:custGeom>
            <a:solidFill>
              <a:schemeClr val="folHlink"/>
            </a:solidFill>
            <a:ln w="9525">
              <a:solidFill>
                <a:schemeClr val="tx1"/>
              </a:solidFill>
              <a:round/>
              <a:headEnd/>
              <a:tailEnd/>
            </a:ln>
          </p:spPr>
          <p:txBody>
            <a:bodyPr/>
            <a:lstStyle/>
            <a:p>
              <a:endParaRPr lang="en-US"/>
            </a:p>
          </p:txBody>
        </p:sp>
        <p:sp>
          <p:nvSpPr>
            <p:cNvPr id="85152" name="Freeform 358"/>
            <p:cNvSpPr>
              <a:spLocks/>
            </p:cNvSpPr>
            <p:nvPr/>
          </p:nvSpPr>
          <p:spPr bwMode="black">
            <a:xfrm>
              <a:off x="4422" y="1595"/>
              <a:ext cx="74" cy="43"/>
            </a:xfrm>
            <a:custGeom>
              <a:avLst/>
              <a:gdLst>
                <a:gd name="T0" fmla="*/ 0 w 222"/>
                <a:gd name="T1" fmla="*/ 0 h 129"/>
                <a:gd name="T2" fmla="*/ 0 w 222"/>
                <a:gd name="T3" fmla="*/ 0 h 129"/>
                <a:gd name="T4" fmla="*/ 0 w 222"/>
                <a:gd name="T5" fmla="*/ 0 h 129"/>
                <a:gd name="T6" fmla="*/ 0 w 222"/>
                <a:gd name="T7" fmla="*/ 0 h 129"/>
                <a:gd name="T8" fmla="*/ 0 w 222"/>
                <a:gd name="T9" fmla="*/ 0 h 129"/>
                <a:gd name="T10" fmla="*/ 0 60000 65536"/>
                <a:gd name="T11" fmla="*/ 0 60000 65536"/>
                <a:gd name="T12" fmla="*/ 0 60000 65536"/>
                <a:gd name="T13" fmla="*/ 0 60000 65536"/>
                <a:gd name="T14" fmla="*/ 0 60000 65536"/>
                <a:gd name="T15" fmla="*/ 0 w 222"/>
                <a:gd name="T16" fmla="*/ 0 h 129"/>
                <a:gd name="T17" fmla="*/ 222 w 222"/>
                <a:gd name="T18" fmla="*/ 129 h 129"/>
              </a:gdLst>
              <a:ahLst/>
              <a:cxnLst>
                <a:cxn ang="T10">
                  <a:pos x="T0" y="T1"/>
                </a:cxn>
                <a:cxn ang="T11">
                  <a:pos x="T2" y="T3"/>
                </a:cxn>
                <a:cxn ang="T12">
                  <a:pos x="T4" y="T5"/>
                </a:cxn>
                <a:cxn ang="T13">
                  <a:pos x="T6" y="T7"/>
                </a:cxn>
                <a:cxn ang="T14">
                  <a:pos x="T8" y="T9"/>
                </a:cxn>
              </a:cxnLst>
              <a:rect l="T15" t="T16" r="T17" b="T18"/>
              <a:pathLst>
                <a:path w="222" h="129">
                  <a:moveTo>
                    <a:pt x="35" y="0"/>
                  </a:moveTo>
                  <a:lnTo>
                    <a:pt x="222" y="129"/>
                  </a:lnTo>
                  <a:lnTo>
                    <a:pt x="0" y="83"/>
                  </a:lnTo>
                  <a:lnTo>
                    <a:pt x="35" y="0"/>
                  </a:lnTo>
                  <a:close/>
                </a:path>
              </a:pathLst>
            </a:custGeom>
            <a:solidFill>
              <a:schemeClr val="folHlink"/>
            </a:solidFill>
            <a:ln w="9525">
              <a:solidFill>
                <a:schemeClr val="tx1"/>
              </a:solidFill>
              <a:round/>
              <a:headEnd/>
              <a:tailEnd/>
            </a:ln>
          </p:spPr>
          <p:txBody>
            <a:bodyPr/>
            <a:lstStyle/>
            <a:p>
              <a:endParaRPr lang="en-US"/>
            </a:p>
          </p:txBody>
        </p:sp>
        <p:sp>
          <p:nvSpPr>
            <p:cNvPr id="85153" name="Oval 359"/>
            <p:cNvSpPr>
              <a:spLocks noChangeArrowheads="1"/>
            </p:cNvSpPr>
            <p:nvPr/>
          </p:nvSpPr>
          <p:spPr bwMode="black">
            <a:xfrm>
              <a:off x="4490" y="1632"/>
              <a:ext cx="12" cy="12"/>
            </a:xfrm>
            <a:prstGeom prst="ellipse">
              <a:avLst/>
            </a:prstGeom>
            <a:solidFill>
              <a:schemeClr val="folHlink"/>
            </a:solidFill>
            <a:ln w="9525">
              <a:solidFill>
                <a:schemeClr val="tx1"/>
              </a:solidFill>
              <a:round/>
              <a:headEnd/>
              <a:tailEnd/>
            </a:ln>
          </p:spPr>
          <p:txBody>
            <a:bodyPr/>
            <a:lstStyle/>
            <a:p>
              <a:endParaRPr lang="en-US"/>
            </a:p>
          </p:txBody>
        </p:sp>
        <p:sp>
          <p:nvSpPr>
            <p:cNvPr id="85154" name="Freeform 360"/>
            <p:cNvSpPr>
              <a:spLocks/>
            </p:cNvSpPr>
            <p:nvPr/>
          </p:nvSpPr>
          <p:spPr bwMode="black">
            <a:xfrm>
              <a:off x="4430" y="1590"/>
              <a:ext cx="70" cy="53"/>
            </a:xfrm>
            <a:custGeom>
              <a:avLst/>
              <a:gdLst>
                <a:gd name="T0" fmla="*/ 0 w 209"/>
                <a:gd name="T1" fmla="*/ 0 h 160"/>
                <a:gd name="T2" fmla="*/ 0 w 209"/>
                <a:gd name="T3" fmla="*/ 0 h 160"/>
                <a:gd name="T4" fmla="*/ 0 w 209"/>
                <a:gd name="T5" fmla="*/ 0 h 160"/>
                <a:gd name="T6" fmla="*/ 0 w 209"/>
                <a:gd name="T7" fmla="*/ 0 h 160"/>
                <a:gd name="T8" fmla="*/ 0 w 209"/>
                <a:gd name="T9" fmla="*/ 0 h 160"/>
                <a:gd name="T10" fmla="*/ 0 60000 65536"/>
                <a:gd name="T11" fmla="*/ 0 60000 65536"/>
                <a:gd name="T12" fmla="*/ 0 60000 65536"/>
                <a:gd name="T13" fmla="*/ 0 60000 65536"/>
                <a:gd name="T14" fmla="*/ 0 60000 65536"/>
                <a:gd name="T15" fmla="*/ 0 w 209"/>
                <a:gd name="T16" fmla="*/ 0 h 160"/>
                <a:gd name="T17" fmla="*/ 209 w 209"/>
                <a:gd name="T18" fmla="*/ 160 h 160"/>
              </a:gdLst>
              <a:ahLst/>
              <a:cxnLst>
                <a:cxn ang="T10">
                  <a:pos x="T0" y="T1"/>
                </a:cxn>
                <a:cxn ang="T11">
                  <a:pos x="T2" y="T3"/>
                </a:cxn>
                <a:cxn ang="T12">
                  <a:pos x="T4" y="T5"/>
                </a:cxn>
                <a:cxn ang="T13">
                  <a:pos x="T6" y="T7"/>
                </a:cxn>
                <a:cxn ang="T14">
                  <a:pos x="T8" y="T9"/>
                </a:cxn>
              </a:cxnLst>
              <a:rect l="T15" t="T16" r="T17" b="T18"/>
              <a:pathLst>
                <a:path w="209" h="160">
                  <a:moveTo>
                    <a:pt x="22" y="0"/>
                  </a:moveTo>
                  <a:lnTo>
                    <a:pt x="209" y="128"/>
                  </a:lnTo>
                  <a:lnTo>
                    <a:pt x="187" y="160"/>
                  </a:lnTo>
                  <a:lnTo>
                    <a:pt x="0" y="31"/>
                  </a:lnTo>
                  <a:lnTo>
                    <a:pt x="22" y="0"/>
                  </a:lnTo>
                  <a:close/>
                </a:path>
              </a:pathLst>
            </a:custGeom>
            <a:solidFill>
              <a:schemeClr val="folHlink"/>
            </a:solidFill>
            <a:ln w="9525">
              <a:solidFill>
                <a:schemeClr val="tx1"/>
              </a:solidFill>
              <a:round/>
              <a:headEnd/>
              <a:tailEnd/>
            </a:ln>
          </p:spPr>
          <p:txBody>
            <a:bodyPr/>
            <a:lstStyle/>
            <a:p>
              <a:endParaRPr lang="en-US"/>
            </a:p>
          </p:txBody>
        </p:sp>
        <p:sp>
          <p:nvSpPr>
            <p:cNvPr id="85155" name="Oval 361"/>
            <p:cNvSpPr>
              <a:spLocks noChangeArrowheads="1"/>
            </p:cNvSpPr>
            <p:nvPr/>
          </p:nvSpPr>
          <p:spPr bwMode="black">
            <a:xfrm>
              <a:off x="4416" y="1616"/>
              <a:ext cx="12" cy="13"/>
            </a:xfrm>
            <a:prstGeom prst="ellipse">
              <a:avLst/>
            </a:prstGeom>
            <a:solidFill>
              <a:schemeClr val="folHlink"/>
            </a:solidFill>
            <a:ln w="9525">
              <a:solidFill>
                <a:schemeClr val="tx1"/>
              </a:solidFill>
              <a:round/>
              <a:headEnd/>
              <a:tailEnd/>
            </a:ln>
          </p:spPr>
          <p:txBody>
            <a:bodyPr/>
            <a:lstStyle/>
            <a:p>
              <a:endParaRPr lang="en-US"/>
            </a:p>
          </p:txBody>
        </p:sp>
        <p:sp>
          <p:nvSpPr>
            <p:cNvPr id="85156" name="Freeform 362"/>
            <p:cNvSpPr>
              <a:spLocks/>
            </p:cNvSpPr>
            <p:nvPr/>
          </p:nvSpPr>
          <p:spPr bwMode="black">
            <a:xfrm>
              <a:off x="4421" y="1616"/>
              <a:ext cx="76" cy="28"/>
            </a:xfrm>
            <a:custGeom>
              <a:avLst/>
              <a:gdLst>
                <a:gd name="T0" fmla="*/ 0 w 230"/>
                <a:gd name="T1" fmla="*/ 0 h 84"/>
                <a:gd name="T2" fmla="*/ 0 w 230"/>
                <a:gd name="T3" fmla="*/ 0 h 84"/>
                <a:gd name="T4" fmla="*/ 0 w 230"/>
                <a:gd name="T5" fmla="*/ 0 h 84"/>
                <a:gd name="T6" fmla="*/ 0 w 230"/>
                <a:gd name="T7" fmla="*/ 0 h 84"/>
                <a:gd name="T8" fmla="*/ 0 w 230"/>
                <a:gd name="T9" fmla="*/ 0 h 84"/>
                <a:gd name="T10" fmla="*/ 0 60000 65536"/>
                <a:gd name="T11" fmla="*/ 0 60000 65536"/>
                <a:gd name="T12" fmla="*/ 0 60000 65536"/>
                <a:gd name="T13" fmla="*/ 0 60000 65536"/>
                <a:gd name="T14" fmla="*/ 0 60000 65536"/>
                <a:gd name="T15" fmla="*/ 0 w 230"/>
                <a:gd name="T16" fmla="*/ 0 h 84"/>
                <a:gd name="T17" fmla="*/ 230 w 230"/>
                <a:gd name="T18" fmla="*/ 84 h 84"/>
              </a:gdLst>
              <a:ahLst/>
              <a:cxnLst>
                <a:cxn ang="T10">
                  <a:pos x="T0" y="T1"/>
                </a:cxn>
                <a:cxn ang="T11">
                  <a:pos x="T2" y="T3"/>
                </a:cxn>
                <a:cxn ang="T12">
                  <a:pos x="T4" y="T5"/>
                </a:cxn>
                <a:cxn ang="T13">
                  <a:pos x="T6" y="T7"/>
                </a:cxn>
                <a:cxn ang="T14">
                  <a:pos x="T8" y="T9"/>
                </a:cxn>
              </a:cxnLst>
              <a:rect l="T15" t="T16" r="T17" b="T18"/>
              <a:pathLst>
                <a:path w="230" h="84">
                  <a:moveTo>
                    <a:pt x="223" y="84"/>
                  </a:moveTo>
                  <a:lnTo>
                    <a:pt x="0" y="39"/>
                  </a:lnTo>
                  <a:lnTo>
                    <a:pt x="8" y="0"/>
                  </a:lnTo>
                  <a:lnTo>
                    <a:pt x="230" y="46"/>
                  </a:lnTo>
                  <a:lnTo>
                    <a:pt x="223" y="84"/>
                  </a:lnTo>
                  <a:close/>
                </a:path>
              </a:pathLst>
            </a:custGeom>
            <a:solidFill>
              <a:schemeClr val="folHlink"/>
            </a:solidFill>
            <a:ln w="9525">
              <a:solidFill>
                <a:schemeClr val="tx1"/>
              </a:solidFill>
              <a:round/>
              <a:headEnd/>
              <a:tailEnd/>
            </a:ln>
          </p:spPr>
          <p:txBody>
            <a:bodyPr/>
            <a:lstStyle/>
            <a:p>
              <a:endParaRPr lang="en-US"/>
            </a:p>
          </p:txBody>
        </p:sp>
        <p:sp>
          <p:nvSpPr>
            <p:cNvPr id="85157" name="Freeform 363"/>
            <p:cNvSpPr>
              <a:spLocks/>
            </p:cNvSpPr>
            <p:nvPr/>
          </p:nvSpPr>
          <p:spPr bwMode="black">
            <a:xfrm>
              <a:off x="4416" y="1593"/>
              <a:ext cx="24" cy="32"/>
            </a:xfrm>
            <a:custGeom>
              <a:avLst/>
              <a:gdLst>
                <a:gd name="T0" fmla="*/ 0 w 71"/>
                <a:gd name="T1" fmla="*/ 0 h 98"/>
                <a:gd name="T2" fmla="*/ 0 w 71"/>
                <a:gd name="T3" fmla="*/ 0 h 98"/>
                <a:gd name="T4" fmla="*/ 0 w 71"/>
                <a:gd name="T5" fmla="*/ 0 h 98"/>
                <a:gd name="T6" fmla="*/ 0 w 71"/>
                <a:gd name="T7" fmla="*/ 0 h 98"/>
                <a:gd name="T8" fmla="*/ 0 w 71"/>
                <a:gd name="T9" fmla="*/ 0 h 98"/>
                <a:gd name="T10" fmla="*/ 0 60000 65536"/>
                <a:gd name="T11" fmla="*/ 0 60000 65536"/>
                <a:gd name="T12" fmla="*/ 0 60000 65536"/>
                <a:gd name="T13" fmla="*/ 0 60000 65536"/>
                <a:gd name="T14" fmla="*/ 0 60000 65536"/>
                <a:gd name="T15" fmla="*/ 0 w 71"/>
                <a:gd name="T16" fmla="*/ 0 h 98"/>
                <a:gd name="T17" fmla="*/ 71 w 71"/>
                <a:gd name="T18" fmla="*/ 98 h 98"/>
              </a:gdLst>
              <a:ahLst/>
              <a:cxnLst>
                <a:cxn ang="T10">
                  <a:pos x="T0" y="T1"/>
                </a:cxn>
                <a:cxn ang="T11">
                  <a:pos x="T2" y="T3"/>
                </a:cxn>
                <a:cxn ang="T12">
                  <a:pos x="T4" y="T5"/>
                </a:cxn>
                <a:cxn ang="T13">
                  <a:pos x="T6" y="T7"/>
                </a:cxn>
                <a:cxn ang="T14">
                  <a:pos x="T8" y="T9"/>
                </a:cxn>
              </a:cxnLst>
              <a:rect l="T15" t="T16" r="T17" b="T18"/>
              <a:pathLst>
                <a:path w="71" h="98">
                  <a:moveTo>
                    <a:pt x="0" y="83"/>
                  </a:moveTo>
                  <a:lnTo>
                    <a:pt x="35" y="0"/>
                  </a:lnTo>
                  <a:lnTo>
                    <a:pt x="71" y="15"/>
                  </a:lnTo>
                  <a:lnTo>
                    <a:pt x="36" y="98"/>
                  </a:lnTo>
                  <a:lnTo>
                    <a:pt x="0" y="83"/>
                  </a:lnTo>
                  <a:close/>
                </a:path>
              </a:pathLst>
            </a:custGeom>
            <a:solidFill>
              <a:schemeClr val="folHlink"/>
            </a:solidFill>
            <a:ln w="9525">
              <a:solidFill>
                <a:schemeClr val="tx1"/>
              </a:solidFill>
              <a:round/>
              <a:headEnd/>
              <a:tailEnd/>
            </a:ln>
          </p:spPr>
          <p:txBody>
            <a:bodyPr/>
            <a:lstStyle/>
            <a:p>
              <a:endParaRPr lang="en-US"/>
            </a:p>
          </p:txBody>
        </p:sp>
        <p:sp>
          <p:nvSpPr>
            <p:cNvPr id="85158" name="Freeform 364"/>
            <p:cNvSpPr>
              <a:spLocks/>
            </p:cNvSpPr>
            <p:nvPr/>
          </p:nvSpPr>
          <p:spPr bwMode="black">
            <a:xfrm>
              <a:off x="3685" y="1769"/>
              <a:ext cx="75" cy="43"/>
            </a:xfrm>
            <a:custGeom>
              <a:avLst/>
              <a:gdLst>
                <a:gd name="T0" fmla="*/ 0 w 223"/>
                <a:gd name="T1" fmla="*/ 0 h 128"/>
                <a:gd name="T2" fmla="*/ 0 w 223"/>
                <a:gd name="T3" fmla="*/ 0 h 128"/>
                <a:gd name="T4" fmla="*/ 0 w 223"/>
                <a:gd name="T5" fmla="*/ 0 h 128"/>
                <a:gd name="T6" fmla="*/ 0 w 223"/>
                <a:gd name="T7" fmla="*/ 0 h 128"/>
                <a:gd name="T8" fmla="*/ 0 w 223"/>
                <a:gd name="T9" fmla="*/ 0 h 128"/>
                <a:gd name="T10" fmla="*/ 0 60000 65536"/>
                <a:gd name="T11" fmla="*/ 0 60000 65536"/>
                <a:gd name="T12" fmla="*/ 0 60000 65536"/>
                <a:gd name="T13" fmla="*/ 0 60000 65536"/>
                <a:gd name="T14" fmla="*/ 0 60000 65536"/>
                <a:gd name="T15" fmla="*/ 0 w 223"/>
                <a:gd name="T16" fmla="*/ 0 h 128"/>
                <a:gd name="T17" fmla="*/ 223 w 223"/>
                <a:gd name="T18" fmla="*/ 128 h 128"/>
              </a:gdLst>
              <a:ahLst/>
              <a:cxnLst>
                <a:cxn ang="T10">
                  <a:pos x="T0" y="T1"/>
                </a:cxn>
                <a:cxn ang="T11">
                  <a:pos x="T2" y="T3"/>
                </a:cxn>
                <a:cxn ang="T12">
                  <a:pos x="T4" y="T5"/>
                </a:cxn>
                <a:cxn ang="T13">
                  <a:pos x="T6" y="T7"/>
                </a:cxn>
                <a:cxn ang="T14">
                  <a:pos x="T8" y="T9"/>
                </a:cxn>
              </a:cxnLst>
              <a:rect l="T15" t="T16" r="T17" b="T18"/>
              <a:pathLst>
                <a:path w="223" h="128">
                  <a:moveTo>
                    <a:pt x="35" y="0"/>
                  </a:moveTo>
                  <a:lnTo>
                    <a:pt x="223" y="128"/>
                  </a:lnTo>
                  <a:lnTo>
                    <a:pt x="0" y="82"/>
                  </a:lnTo>
                  <a:lnTo>
                    <a:pt x="35" y="0"/>
                  </a:lnTo>
                  <a:close/>
                </a:path>
              </a:pathLst>
            </a:custGeom>
            <a:solidFill>
              <a:schemeClr val="folHlink"/>
            </a:solidFill>
            <a:ln w="9525">
              <a:solidFill>
                <a:schemeClr val="tx1"/>
              </a:solidFill>
              <a:round/>
              <a:headEnd/>
              <a:tailEnd/>
            </a:ln>
          </p:spPr>
          <p:txBody>
            <a:bodyPr/>
            <a:lstStyle/>
            <a:p>
              <a:endParaRPr lang="en-US"/>
            </a:p>
          </p:txBody>
        </p:sp>
        <p:sp>
          <p:nvSpPr>
            <p:cNvPr id="85159" name="Oval 365"/>
            <p:cNvSpPr>
              <a:spLocks noChangeArrowheads="1"/>
            </p:cNvSpPr>
            <p:nvPr/>
          </p:nvSpPr>
          <p:spPr bwMode="black">
            <a:xfrm>
              <a:off x="3753" y="1805"/>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60" name="Freeform 366"/>
            <p:cNvSpPr>
              <a:spLocks/>
            </p:cNvSpPr>
            <p:nvPr/>
          </p:nvSpPr>
          <p:spPr bwMode="black">
            <a:xfrm>
              <a:off x="3693" y="1764"/>
              <a:ext cx="70" cy="53"/>
            </a:xfrm>
            <a:custGeom>
              <a:avLst/>
              <a:gdLst>
                <a:gd name="T0" fmla="*/ 0 w 210"/>
                <a:gd name="T1" fmla="*/ 0 h 158"/>
                <a:gd name="T2" fmla="*/ 0 w 210"/>
                <a:gd name="T3" fmla="*/ 0 h 158"/>
                <a:gd name="T4" fmla="*/ 0 w 210"/>
                <a:gd name="T5" fmla="*/ 0 h 158"/>
                <a:gd name="T6" fmla="*/ 0 w 210"/>
                <a:gd name="T7" fmla="*/ 0 h 158"/>
                <a:gd name="T8" fmla="*/ 0 w 210"/>
                <a:gd name="T9" fmla="*/ 0 h 158"/>
                <a:gd name="T10" fmla="*/ 0 60000 65536"/>
                <a:gd name="T11" fmla="*/ 0 60000 65536"/>
                <a:gd name="T12" fmla="*/ 0 60000 65536"/>
                <a:gd name="T13" fmla="*/ 0 60000 65536"/>
                <a:gd name="T14" fmla="*/ 0 60000 65536"/>
                <a:gd name="T15" fmla="*/ 0 w 210"/>
                <a:gd name="T16" fmla="*/ 0 h 158"/>
                <a:gd name="T17" fmla="*/ 210 w 210"/>
                <a:gd name="T18" fmla="*/ 158 h 158"/>
              </a:gdLst>
              <a:ahLst/>
              <a:cxnLst>
                <a:cxn ang="T10">
                  <a:pos x="T0" y="T1"/>
                </a:cxn>
                <a:cxn ang="T11">
                  <a:pos x="T2" y="T3"/>
                </a:cxn>
                <a:cxn ang="T12">
                  <a:pos x="T4" y="T5"/>
                </a:cxn>
                <a:cxn ang="T13">
                  <a:pos x="T6" y="T7"/>
                </a:cxn>
                <a:cxn ang="T14">
                  <a:pos x="T8" y="T9"/>
                </a:cxn>
              </a:cxnLst>
              <a:rect l="T15" t="T16" r="T17" b="T18"/>
              <a:pathLst>
                <a:path w="210" h="158">
                  <a:moveTo>
                    <a:pt x="21" y="0"/>
                  </a:moveTo>
                  <a:lnTo>
                    <a:pt x="210" y="127"/>
                  </a:lnTo>
                  <a:lnTo>
                    <a:pt x="188" y="158"/>
                  </a:lnTo>
                  <a:lnTo>
                    <a:pt x="0" y="31"/>
                  </a:lnTo>
                  <a:lnTo>
                    <a:pt x="21" y="0"/>
                  </a:lnTo>
                  <a:close/>
                </a:path>
              </a:pathLst>
            </a:custGeom>
            <a:solidFill>
              <a:schemeClr val="folHlink"/>
            </a:solidFill>
            <a:ln w="9525">
              <a:solidFill>
                <a:schemeClr val="tx1"/>
              </a:solidFill>
              <a:round/>
              <a:headEnd/>
              <a:tailEnd/>
            </a:ln>
          </p:spPr>
          <p:txBody>
            <a:bodyPr/>
            <a:lstStyle/>
            <a:p>
              <a:endParaRPr lang="en-US"/>
            </a:p>
          </p:txBody>
        </p:sp>
        <p:sp>
          <p:nvSpPr>
            <p:cNvPr id="85161" name="Oval 367"/>
            <p:cNvSpPr>
              <a:spLocks noChangeArrowheads="1"/>
            </p:cNvSpPr>
            <p:nvPr/>
          </p:nvSpPr>
          <p:spPr bwMode="black">
            <a:xfrm>
              <a:off x="3679" y="1790"/>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62" name="Freeform 368"/>
            <p:cNvSpPr>
              <a:spLocks/>
            </p:cNvSpPr>
            <p:nvPr/>
          </p:nvSpPr>
          <p:spPr bwMode="black">
            <a:xfrm>
              <a:off x="3684" y="1790"/>
              <a:ext cx="77" cy="28"/>
            </a:xfrm>
            <a:custGeom>
              <a:avLst/>
              <a:gdLst>
                <a:gd name="T0" fmla="*/ 0 w 231"/>
                <a:gd name="T1" fmla="*/ 0 h 84"/>
                <a:gd name="T2" fmla="*/ 0 w 231"/>
                <a:gd name="T3" fmla="*/ 0 h 84"/>
                <a:gd name="T4" fmla="*/ 0 w 231"/>
                <a:gd name="T5" fmla="*/ 0 h 84"/>
                <a:gd name="T6" fmla="*/ 0 w 231"/>
                <a:gd name="T7" fmla="*/ 0 h 84"/>
                <a:gd name="T8" fmla="*/ 0 w 231"/>
                <a:gd name="T9" fmla="*/ 0 h 84"/>
                <a:gd name="T10" fmla="*/ 0 60000 65536"/>
                <a:gd name="T11" fmla="*/ 0 60000 65536"/>
                <a:gd name="T12" fmla="*/ 0 60000 65536"/>
                <a:gd name="T13" fmla="*/ 0 60000 65536"/>
                <a:gd name="T14" fmla="*/ 0 60000 65536"/>
                <a:gd name="T15" fmla="*/ 0 w 231"/>
                <a:gd name="T16" fmla="*/ 0 h 84"/>
                <a:gd name="T17" fmla="*/ 231 w 231"/>
                <a:gd name="T18" fmla="*/ 84 h 84"/>
              </a:gdLst>
              <a:ahLst/>
              <a:cxnLst>
                <a:cxn ang="T10">
                  <a:pos x="T0" y="T1"/>
                </a:cxn>
                <a:cxn ang="T11">
                  <a:pos x="T2" y="T3"/>
                </a:cxn>
                <a:cxn ang="T12">
                  <a:pos x="T4" y="T5"/>
                </a:cxn>
                <a:cxn ang="T13">
                  <a:pos x="T6" y="T7"/>
                </a:cxn>
                <a:cxn ang="T14">
                  <a:pos x="T8" y="T9"/>
                </a:cxn>
              </a:cxnLst>
              <a:rect l="T15" t="T16" r="T17" b="T18"/>
              <a:pathLst>
                <a:path w="231" h="84">
                  <a:moveTo>
                    <a:pt x="224" y="84"/>
                  </a:moveTo>
                  <a:lnTo>
                    <a:pt x="0" y="38"/>
                  </a:lnTo>
                  <a:lnTo>
                    <a:pt x="7" y="0"/>
                  </a:lnTo>
                  <a:lnTo>
                    <a:pt x="231" y="46"/>
                  </a:lnTo>
                  <a:lnTo>
                    <a:pt x="224" y="84"/>
                  </a:lnTo>
                  <a:close/>
                </a:path>
              </a:pathLst>
            </a:custGeom>
            <a:solidFill>
              <a:schemeClr val="folHlink"/>
            </a:solidFill>
            <a:ln w="9525">
              <a:solidFill>
                <a:schemeClr val="tx1"/>
              </a:solidFill>
              <a:round/>
              <a:headEnd/>
              <a:tailEnd/>
            </a:ln>
          </p:spPr>
          <p:txBody>
            <a:bodyPr/>
            <a:lstStyle/>
            <a:p>
              <a:endParaRPr lang="en-US"/>
            </a:p>
          </p:txBody>
        </p:sp>
        <p:sp>
          <p:nvSpPr>
            <p:cNvPr id="85163" name="Freeform 369"/>
            <p:cNvSpPr>
              <a:spLocks/>
            </p:cNvSpPr>
            <p:nvPr/>
          </p:nvSpPr>
          <p:spPr bwMode="black">
            <a:xfrm>
              <a:off x="3679" y="1767"/>
              <a:ext cx="24" cy="32"/>
            </a:xfrm>
            <a:custGeom>
              <a:avLst/>
              <a:gdLst>
                <a:gd name="T0" fmla="*/ 0 w 71"/>
                <a:gd name="T1" fmla="*/ 0 h 96"/>
                <a:gd name="T2" fmla="*/ 0 w 71"/>
                <a:gd name="T3" fmla="*/ 0 h 96"/>
                <a:gd name="T4" fmla="*/ 0 w 71"/>
                <a:gd name="T5" fmla="*/ 0 h 96"/>
                <a:gd name="T6" fmla="*/ 0 w 71"/>
                <a:gd name="T7" fmla="*/ 0 h 96"/>
                <a:gd name="T8" fmla="*/ 0 w 71"/>
                <a:gd name="T9" fmla="*/ 0 h 96"/>
                <a:gd name="T10" fmla="*/ 0 60000 65536"/>
                <a:gd name="T11" fmla="*/ 0 60000 65536"/>
                <a:gd name="T12" fmla="*/ 0 60000 65536"/>
                <a:gd name="T13" fmla="*/ 0 60000 65536"/>
                <a:gd name="T14" fmla="*/ 0 60000 65536"/>
                <a:gd name="T15" fmla="*/ 0 w 71"/>
                <a:gd name="T16" fmla="*/ 0 h 96"/>
                <a:gd name="T17" fmla="*/ 71 w 71"/>
                <a:gd name="T18" fmla="*/ 96 h 96"/>
              </a:gdLst>
              <a:ahLst/>
              <a:cxnLst>
                <a:cxn ang="T10">
                  <a:pos x="T0" y="T1"/>
                </a:cxn>
                <a:cxn ang="T11">
                  <a:pos x="T2" y="T3"/>
                </a:cxn>
                <a:cxn ang="T12">
                  <a:pos x="T4" y="T5"/>
                </a:cxn>
                <a:cxn ang="T13">
                  <a:pos x="T6" y="T7"/>
                </a:cxn>
                <a:cxn ang="T14">
                  <a:pos x="T8" y="T9"/>
                </a:cxn>
              </a:cxnLst>
              <a:rect l="T15" t="T16" r="T17" b="T18"/>
              <a:pathLst>
                <a:path w="71" h="96">
                  <a:moveTo>
                    <a:pt x="0" y="82"/>
                  </a:moveTo>
                  <a:lnTo>
                    <a:pt x="35" y="0"/>
                  </a:lnTo>
                  <a:lnTo>
                    <a:pt x="71" y="15"/>
                  </a:lnTo>
                  <a:lnTo>
                    <a:pt x="36" y="96"/>
                  </a:lnTo>
                  <a:lnTo>
                    <a:pt x="0" y="82"/>
                  </a:lnTo>
                  <a:close/>
                </a:path>
              </a:pathLst>
            </a:custGeom>
            <a:solidFill>
              <a:schemeClr val="folHlink"/>
            </a:solidFill>
            <a:ln w="9525">
              <a:solidFill>
                <a:schemeClr val="tx1"/>
              </a:solidFill>
              <a:round/>
              <a:headEnd/>
              <a:tailEnd/>
            </a:ln>
          </p:spPr>
          <p:txBody>
            <a:bodyPr/>
            <a:lstStyle/>
            <a:p>
              <a:endParaRPr lang="en-US"/>
            </a:p>
          </p:txBody>
        </p:sp>
        <p:sp>
          <p:nvSpPr>
            <p:cNvPr id="85164" name="Freeform 370"/>
            <p:cNvSpPr>
              <a:spLocks/>
            </p:cNvSpPr>
            <p:nvPr/>
          </p:nvSpPr>
          <p:spPr bwMode="black">
            <a:xfrm>
              <a:off x="1839" y="1966"/>
              <a:ext cx="381" cy="170"/>
            </a:xfrm>
            <a:custGeom>
              <a:avLst/>
              <a:gdLst>
                <a:gd name="T0" fmla="*/ 0 w 1145"/>
                <a:gd name="T1" fmla="*/ 0 h 512"/>
                <a:gd name="T2" fmla="*/ 0 w 1145"/>
                <a:gd name="T3" fmla="*/ 0 h 512"/>
                <a:gd name="T4" fmla="*/ 0 w 1145"/>
                <a:gd name="T5" fmla="*/ 0 h 512"/>
                <a:gd name="T6" fmla="*/ 0 w 1145"/>
                <a:gd name="T7" fmla="*/ 0 h 512"/>
                <a:gd name="T8" fmla="*/ 0 w 1145"/>
                <a:gd name="T9" fmla="*/ 0 h 512"/>
                <a:gd name="T10" fmla="*/ 0 60000 65536"/>
                <a:gd name="T11" fmla="*/ 0 60000 65536"/>
                <a:gd name="T12" fmla="*/ 0 60000 65536"/>
                <a:gd name="T13" fmla="*/ 0 60000 65536"/>
                <a:gd name="T14" fmla="*/ 0 60000 65536"/>
                <a:gd name="T15" fmla="*/ 0 w 1145"/>
                <a:gd name="T16" fmla="*/ 0 h 512"/>
                <a:gd name="T17" fmla="*/ 1145 w 1145"/>
                <a:gd name="T18" fmla="*/ 512 h 512"/>
              </a:gdLst>
              <a:ahLst/>
              <a:cxnLst>
                <a:cxn ang="T10">
                  <a:pos x="T0" y="T1"/>
                </a:cxn>
                <a:cxn ang="T11">
                  <a:pos x="T2" y="T3"/>
                </a:cxn>
                <a:cxn ang="T12">
                  <a:pos x="T4" y="T5"/>
                </a:cxn>
                <a:cxn ang="T13">
                  <a:pos x="T6" y="T7"/>
                </a:cxn>
                <a:cxn ang="T14">
                  <a:pos x="T8" y="T9"/>
                </a:cxn>
              </a:cxnLst>
              <a:rect l="T15" t="T16" r="T17" b="T18"/>
              <a:pathLst>
                <a:path w="1145" h="512">
                  <a:moveTo>
                    <a:pt x="1130" y="512"/>
                  </a:moveTo>
                  <a:lnTo>
                    <a:pt x="0" y="36"/>
                  </a:lnTo>
                  <a:lnTo>
                    <a:pt x="14" y="0"/>
                  </a:lnTo>
                  <a:lnTo>
                    <a:pt x="1145" y="476"/>
                  </a:lnTo>
                  <a:lnTo>
                    <a:pt x="1130" y="512"/>
                  </a:lnTo>
                  <a:close/>
                </a:path>
              </a:pathLst>
            </a:custGeom>
            <a:solidFill>
              <a:schemeClr val="folHlink"/>
            </a:solidFill>
            <a:ln w="9525">
              <a:solidFill>
                <a:schemeClr val="tx1"/>
              </a:solidFill>
              <a:round/>
              <a:headEnd/>
              <a:tailEnd/>
            </a:ln>
          </p:spPr>
          <p:txBody>
            <a:bodyPr/>
            <a:lstStyle/>
            <a:p>
              <a:endParaRPr lang="en-US"/>
            </a:p>
          </p:txBody>
        </p:sp>
        <p:sp>
          <p:nvSpPr>
            <p:cNvPr id="85165" name="Freeform 371"/>
            <p:cNvSpPr>
              <a:spLocks/>
            </p:cNvSpPr>
            <p:nvPr/>
          </p:nvSpPr>
          <p:spPr bwMode="black">
            <a:xfrm>
              <a:off x="2212" y="2116"/>
              <a:ext cx="74" cy="43"/>
            </a:xfrm>
            <a:custGeom>
              <a:avLst/>
              <a:gdLst>
                <a:gd name="T0" fmla="*/ 0 w 222"/>
                <a:gd name="T1" fmla="*/ 0 h 129"/>
                <a:gd name="T2" fmla="*/ 0 w 222"/>
                <a:gd name="T3" fmla="*/ 0 h 129"/>
                <a:gd name="T4" fmla="*/ 0 w 222"/>
                <a:gd name="T5" fmla="*/ 0 h 129"/>
                <a:gd name="T6" fmla="*/ 0 w 222"/>
                <a:gd name="T7" fmla="*/ 0 h 129"/>
                <a:gd name="T8" fmla="*/ 0 w 222"/>
                <a:gd name="T9" fmla="*/ 0 h 129"/>
                <a:gd name="T10" fmla="*/ 0 60000 65536"/>
                <a:gd name="T11" fmla="*/ 0 60000 65536"/>
                <a:gd name="T12" fmla="*/ 0 60000 65536"/>
                <a:gd name="T13" fmla="*/ 0 60000 65536"/>
                <a:gd name="T14" fmla="*/ 0 60000 65536"/>
                <a:gd name="T15" fmla="*/ 0 w 222"/>
                <a:gd name="T16" fmla="*/ 0 h 129"/>
                <a:gd name="T17" fmla="*/ 222 w 222"/>
                <a:gd name="T18" fmla="*/ 129 h 129"/>
              </a:gdLst>
              <a:ahLst/>
              <a:cxnLst>
                <a:cxn ang="T10">
                  <a:pos x="T0" y="T1"/>
                </a:cxn>
                <a:cxn ang="T11">
                  <a:pos x="T2" y="T3"/>
                </a:cxn>
                <a:cxn ang="T12">
                  <a:pos x="T4" y="T5"/>
                </a:cxn>
                <a:cxn ang="T13">
                  <a:pos x="T6" y="T7"/>
                </a:cxn>
                <a:cxn ang="T14">
                  <a:pos x="T8" y="T9"/>
                </a:cxn>
              </a:cxnLst>
              <a:rect l="T15" t="T16" r="T17" b="T18"/>
              <a:pathLst>
                <a:path w="222" h="129">
                  <a:moveTo>
                    <a:pt x="33" y="0"/>
                  </a:moveTo>
                  <a:lnTo>
                    <a:pt x="222" y="129"/>
                  </a:lnTo>
                  <a:lnTo>
                    <a:pt x="0" y="83"/>
                  </a:lnTo>
                  <a:lnTo>
                    <a:pt x="33" y="0"/>
                  </a:lnTo>
                  <a:close/>
                </a:path>
              </a:pathLst>
            </a:custGeom>
            <a:solidFill>
              <a:schemeClr val="folHlink"/>
            </a:solidFill>
            <a:ln w="9525">
              <a:solidFill>
                <a:schemeClr val="tx1"/>
              </a:solidFill>
              <a:round/>
              <a:headEnd/>
              <a:tailEnd/>
            </a:ln>
          </p:spPr>
          <p:txBody>
            <a:bodyPr/>
            <a:lstStyle/>
            <a:p>
              <a:endParaRPr lang="en-US"/>
            </a:p>
          </p:txBody>
        </p:sp>
        <p:sp>
          <p:nvSpPr>
            <p:cNvPr id="85166" name="Oval 372"/>
            <p:cNvSpPr>
              <a:spLocks noChangeArrowheads="1"/>
            </p:cNvSpPr>
            <p:nvPr/>
          </p:nvSpPr>
          <p:spPr bwMode="black">
            <a:xfrm>
              <a:off x="2280" y="2153"/>
              <a:ext cx="13" cy="13"/>
            </a:xfrm>
            <a:prstGeom prst="ellipse">
              <a:avLst/>
            </a:prstGeom>
            <a:solidFill>
              <a:schemeClr val="folHlink"/>
            </a:solidFill>
            <a:ln w="9525">
              <a:solidFill>
                <a:schemeClr val="tx1"/>
              </a:solidFill>
              <a:round/>
              <a:headEnd/>
              <a:tailEnd/>
            </a:ln>
          </p:spPr>
          <p:txBody>
            <a:bodyPr/>
            <a:lstStyle/>
            <a:p>
              <a:endParaRPr lang="en-US"/>
            </a:p>
          </p:txBody>
        </p:sp>
        <p:sp>
          <p:nvSpPr>
            <p:cNvPr id="85167" name="Freeform 373"/>
            <p:cNvSpPr>
              <a:spLocks/>
            </p:cNvSpPr>
            <p:nvPr/>
          </p:nvSpPr>
          <p:spPr bwMode="black">
            <a:xfrm>
              <a:off x="2220" y="2111"/>
              <a:ext cx="70" cy="53"/>
            </a:xfrm>
            <a:custGeom>
              <a:avLst/>
              <a:gdLst>
                <a:gd name="T0" fmla="*/ 0 w 211"/>
                <a:gd name="T1" fmla="*/ 0 h 160"/>
                <a:gd name="T2" fmla="*/ 0 w 211"/>
                <a:gd name="T3" fmla="*/ 0 h 160"/>
                <a:gd name="T4" fmla="*/ 0 w 211"/>
                <a:gd name="T5" fmla="*/ 0 h 160"/>
                <a:gd name="T6" fmla="*/ 0 w 211"/>
                <a:gd name="T7" fmla="*/ 0 h 160"/>
                <a:gd name="T8" fmla="*/ 0 w 211"/>
                <a:gd name="T9" fmla="*/ 0 h 160"/>
                <a:gd name="T10" fmla="*/ 0 60000 65536"/>
                <a:gd name="T11" fmla="*/ 0 60000 65536"/>
                <a:gd name="T12" fmla="*/ 0 60000 65536"/>
                <a:gd name="T13" fmla="*/ 0 60000 65536"/>
                <a:gd name="T14" fmla="*/ 0 60000 65536"/>
                <a:gd name="T15" fmla="*/ 0 w 211"/>
                <a:gd name="T16" fmla="*/ 0 h 160"/>
                <a:gd name="T17" fmla="*/ 211 w 211"/>
                <a:gd name="T18" fmla="*/ 160 h 160"/>
              </a:gdLst>
              <a:ahLst/>
              <a:cxnLst>
                <a:cxn ang="T10">
                  <a:pos x="T0" y="T1"/>
                </a:cxn>
                <a:cxn ang="T11">
                  <a:pos x="T2" y="T3"/>
                </a:cxn>
                <a:cxn ang="T12">
                  <a:pos x="T4" y="T5"/>
                </a:cxn>
                <a:cxn ang="T13">
                  <a:pos x="T6" y="T7"/>
                </a:cxn>
                <a:cxn ang="T14">
                  <a:pos x="T8" y="T9"/>
                </a:cxn>
              </a:cxnLst>
              <a:rect l="T15" t="T16" r="T17" b="T18"/>
              <a:pathLst>
                <a:path w="211" h="160">
                  <a:moveTo>
                    <a:pt x="22" y="0"/>
                  </a:moveTo>
                  <a:lnTo>
                    <a:pt x="211" y="129"/>
                  </a:lnTo>
                  <a:lnTo>
                    <a:pt x="189" y="160"/>
                  </a:lnTo>
                  <a:lnTo>
                    <a:pt x="0" y="32"/>
                  </a:lnTo>
                  <a:lnTo>
                    <a:pt x="22" y="0"/>
                  </a:lnTo>
                  <a:close/>
                </a:path>
              </a:pathLst>
            </a:custGeom>
            <a:solidFill>
              <a:schemeClr val="folHlink"/>
            </a:solidFill>
            <a:ln w="9525">
              <a:solidFill>
                <a:schemeClr val="tx1"/>
              </a:solidFill>
              <a:round/>
              <a:headEnd/>
              <a:tailEnd/>
            </a:ln>
          </p:spPr>
          <p:txBody>
            <a:bodyPr/>
            <a:lstStyle/>
            <a:p>
              <a:endParaRPr lang="en-US"/>
            </a:p>
          </p:txBody>
        </p:sp>
        <p:sp>
          <p:nvSpPr>
            <p:cNvPr id="85168" name="Oval 374"/>
            <p:cNvSpPr>
              <a:spLocks noChangeArrowheads="1"/>
            </p:cNvSpPr>
            <p:nvPr/>
          </p:nvSpPr>
          <p:spPr bwMode="black">
            <a:xfrm>
              <a:off x="2206" y="2138"/>
              <a:ext cx="13" cy="12"/>
            </a:xfrm>
            <a:prstGeom prst="ellipse">
              <a:avLst/>
            </a:prstGeom>
            <a:solidFill>
              <a:schemeClr val="folHlink"/>
            </a:solidFill>
            <a:ln w="9525">
              <a:solidFill>
                <a:schemeClr val="tx1"/>
              </a:solidFill>
              <a:round/>
              <a:headEnd/>
              <a:tailEnd/>
            </a:ln>
          </p:spPr>
          <p:txBody>
            <a:bodyPr/>
            <a:lstStyle/>
            <a:p>
              <a:endParaRPr lang="en-US"/>
            </a:p>
          </p:txBody>
        </p:sp>
        <p:sp>
          <p:nvSpPr>
            <p:cNvPr id="85169" name="Freeform 375"/>
            <p:cNvSpPr>
              <a:spLocks/>
            </p:cNvSpPr>
            <p:nvPr/>
          </p:nvSpPr>
          <p:spPr bwMode="black">
            <a:xfrm>
              <a:off x="2211" y="2138"/>
              <a:ext cx="76" cy="28"/>
            </a:xfrm>
            <a:custGeom>
              <a:avLst/>
              <a:gdLst>
                <a:gd name="T0" fmla="*/ 0 w 229"/>
                <a:gd name="T1" fmla="*/ 0 h 84"/>
                <a:gd name="T2" fmla="*/ 0 w 229"/>
                <a:gd name="T3" fmla="*/ 0 h 84"/>
                <a:gd name="T4" fmla="*/ 0 w 229"/>
                <a:gd name="T5" fmla="*/ 0 h 84"/>
                <a:gd name="T6" fmla="*/ 0 w 229"/>
                <a:gd name="T7" fmla="*/ 0 h 84"/>
                <a:gd name="T8" fmla="*/ 0 w 229"/>
                <a:gd name="T9" fmla="*/ 0 h 84"/>
                <a:gd name="T10" fmla="*/ 0 60000 65536"/>
                <a:gd name="T11" fmla="*/ 0 60000 65536"/>
                <a:gd name="T12" fmla="*/ 0 60000 65536"/>
                <a:gd name="T13" fmla="*/ 0 60000 65536"/>
                <a:gd name="T14" fmla="*/ 0 60000 65536"/>
                <a:gd name="T15" fmla="*/ 0 w 229"/>
                <a:gd name="T16" fmla="*/ 0 h 84"/>
                <a:gd name="T17" fmla="*/ 229 w 229"/>
                <a:gd name="T18" fmla="*/ 84 h 84"/>
              </a:gdLst>
              <a:ahLst/>
              <a:cxnLst>
                <a:cxn ang="T10">
                  <a:pos x="T0" y="T1"/>
                </a:cxn>
                <a:cxn ang="T11">
                  <a:pos x="T2" y="T3"/>
                </a:cxn>
                <a:cxn ang="T12">
                  <a:pos x="T4" y="T5"/>
                </a:cxn>
                <a:cxn ang="T13">
                  <a:pos x="T6" y="T7"/>
                </a:cxn>
                <a:cxn ang="T14">
                  <a:pos x="T8" y="T9"/>
                </a:cxn>
              </a:cxnLst>
              <a:rect l="T15" t="T16" r="T17" b="T18"/>
              <a:pathLst>
                <a:path w="229" h="84">
                  <a:moveTo>
                    <a:pt x="222" y="84"/>
                  </a:moveTo>
                  <a:lnTo>
                    <a:pt x="0" y="38"/>
                  </a:lnTo>
                  <a:lnTo>
                    <a:pt x="7" y="0"/>
                  </a:lnTo>
                  <a:lnTo>
                    <a:pt x="229" y="45"/>
                  </a:lnTo>
                  <a:lnTo>
                    <a:pt x="222" y="84"/>
                  </a:lnTo>
                  <a:close/>
                </a:path>
              </a:pathLst>
            </a:custGeom>
            <a:solidFill>
              <a:schemeClr val="folHlink"/>
            </a:solidFill>
            <a:ln w="9525">
              <a:solidFill>
                <a:schemeClr val="tx1"/>
              </a:solidFill>
              <a:round/>
              <a:headEnd/>
              <a:tailEnd/>
            </a:ln>
          </p:spPr>
          <p:txBody>
            <a:bodyPr/>
            <a:lstStyle/>
            <a:p>
              <a:endParaRPr lang="en-US"/>
            </a:p>
          </p:txBody>
        </p:sp>
        <p:sp>
          <p:nvSpPr>
            <p:cNvPr id="85170" name="Freeform 376"/>
            <p:cNvSpPr>
              <a:spLocks/>
            </p:cNvSpPr>
            <p:nvPr/>
          </p:nvSpPr>
          <p:spPr bwMode="black">
            <a:xfrm>
              <a:off x="2206" y="2114"/>
              <a:ext cx="23" cy="32"/>
            </a:xfrm>
            <a:custGeom>
              <a:avLst/>
              <a:gdLst>
                <a:gd name="T0" fmla="*/ 0 w 70"/>
                <a:gd name="T1" fmla="*/ 0 h 97"/>
                <a:gd name="T2" fmla="*/ 0 w 70"/>
                <a:gd name="T3" fmla="*/ 0 h 97"/>
                <a:gd name="T4" fmla="*/ 0 w 70"/>
                <a:gd name="T5" fmla="*/ 0 h 97"/>
                <a:gd name="T6" fmla="*/ 0 w 70"/>
                <a:gd name="T7" fmla="*/ 0 h 97"/>
                <a:gd name="T8" fmla="*/ 0 w 70"/>
                <a:gd name="T9" fmla="*/ 0 h 97"/>
                <a:gd name="T10" fmla="*/ 0 60000 65536"/>
                <a:gd name="T11" fmla="*/ 0 60000 65536"/>
                <a:gd name="T12" fmla="*/ 0 60000 65536"/>
                <a:gd name="T13" fmla="*/ 0 60000 65536"/>
                <a:gd name="T14" fmla="*/ 0 60000 65536"/>
                <a:gd name="T15" fmla="*/ 0 w 70"/>
                <a:gd name="T16" fmla="*/ 0 h 97"/>
                <a:gd name="T17" fmla="*/ 70 w 70"/>
                <a:gd name="T18" fmla="*/ 97 h 97"/>
              </a:gdLst>
              <a:ahLst/>
              <a:cxnLst>
                <a:cxn ang="T10">
                  <a:pos x="T0" y="T1"/>
                </a:cxn>
                <a:cxn ang="T11">
                  <a:pos x="T2" y="T3"/>
                </a:cxn>
                <a:cxn ang="T12">
                  <a:pos x="T4" y="T5"/>
                </a:cxn>
                <a:cxn ang="T13">
                  <a:pos x="T6" y="T7"/>
                </a:cxn>
                <a:cxn ang="T14">
                  <a:pos x="T8" y="T9"/>
                </a:cxn>
              </a:cxnLst>
              <a:rect l="T15" t="T16" r="T17" b="T18"/>
              <a:pathLst>
                <a:path w="70" h="97">
                  <a:moveTo>
                    <a:pt x="0" y="83"/>
                  </a:moveTo>
                  <a:lnTo>
                    <a:pt x="34" y="0"/>
                  </a:lnTo>
                  <a:lnTo>
                    <a:pt x="70" y="14"/>
                  </a:lnTo>
                  <a:lnTo>
                    <a:pt x="37" y="97"/>
                  </a:lnTo>
                  <a:lnTo>
                    <a:pt x="0" y="83"/>
                  </a:lnTo>
                  <a:close/>
                </a:path>
              </a:pathLst>
            </a:custGeom>
            <a:solidFill>
              <a:schemeClr val="folHlink"/>
            </a:solidFill>
            <a:ln w="9525">
              <a:solidFill>
                <a:schemeClr val="tx1"/>
              </a:solidFill>
              <a:round/>
              <a:headEnd/>
              <a:tailEnd/>
            </a:ln>
          </p:spPr>
          <p:txBody>
            <a:bodyPr/>
            <a:lstStyle/>
            <a:p>
              <a:endParaRPr lang="en-US"/>
            </a:p>
          </p:txBody>
        </p:sp>
      </p:grpSp>
      <p:sp>
        <p:nvSpPr>
          <p:cNvPr id="84993" name="Rectangle 2"/>
          <p:cNvSpPr>
            <a:spLocks noGrp="1" noChangeArrowheads="1"/>
          </p:cNvSpPr>
          <p:nvPr>
            <p:ph type="title"/>
          </p:nvPr>
        </p:nvSpPr>
        <p:spPr/>
        <p:txBody>
          <a:bodyPr/>
          <a:lstStyle/>
          <a:p>
            <a:pPr eaLnBrk="1" hangingPunct="1"/>
            <a:r>
              <a:rPr lang="en-US" sz="3200">
                <a:solidFill>
                  <a:srgbClr val="2D2DB9"/>
                </a:solidFill>
                <a:ea typeface="ＭＳ Ｐゴシック" pitchFamily="34" charset="-128"/>
              </a:rPr>
              <a:t>Component Design</a:t>
            </a:r>
            <a:br>
              <a:rPr lang="en-US" sz="3200">
                <a:solidFill>
                  <a:srgbClr val="2D2DB9"/>
                </a:solidFill>
                <a:ea typeface="ＭＳ Ｐゴシック" pitchFamily="34" charset="-128"/>
              </a:rPr>
            </a:br>
            <a:r>
              <a:rPr lang="en-US" sz="3200">
                <a:solidFill>
                  <a:srgbClr val="2D2DB9"/>
                </a:solidFill>
                <a:ea typeface="ＭＳ Ｐゴシック" pitchFamily="34" charset="-128"/>
              </a:rPr>
              <a:t>basics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8704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2945C23-A9CC-4D01-943E-35F0E97F98F4}" type="slidenum">
              <a:rPr lang="en-US" sz="900">
                <a:solidFill>
                  <a:schemeClr val="accent2"/>
                </a:solidFill>
              </a:rPr>
              <a:pPr eaLnBrk="1" hangingPunct="1"/>
              <a:t>35</a:t>
            </a:fld>
            <a:endParaRPr lang="en-US" sz="900">
              <a:solidFill>
                <a:schemeClr val="accent2"/>
              </a:solidFill>
            </a:endParaRPr>
          </a:p>
        </p:txBody>
      </p:sp>
      <p:sp>
        <p:nvSpPr>
          <p:cNvPr id="87045" name="Text Box 46"/>
          <p:cNvSpPr txBox="1">
            <a:spLocks noChangeArrowheads="1"/>
          </p:cNvSpPr>
          <p:nvPr/>
        </p:nvSpPr>
        <p:spPr bwMode="auto">
          <a:xfrm>
            <a:off x="3989388" y="5030788"/>
            <a:ext cx="48466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800"/>
              <a:t>Force distributed according to relative stiffness</a:t>
            </a:r>
          </a:p>
        </p:txBody>
      </p:sp>
      <p:sp>
        <p:nvSpPr>
          <p:cNvPr id="87046" name="Text Box 47"/>
          <p:cNvSpPr txBox="1">
            <a:spLocks noChangeArrowheads="1"/>
          </p:cNvSpPr>
          <p:nvPr/>
        </p:nvSpPr>
        <p:spPr bwMode="auto">
          <a:xfrm>
            <a:off x="739775" y="1489075"/>
            <a:ext cx="23907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800"/>
              <a:t>In-plane force </a:t>
            </a:r>
          </a:p>
        </p:txBody>
      </p:sp>
      <p:grpSp>
        <p:nvGrpSpPr>
          <p:cNvPr id="2" name="Group 1" descr="Basic concept of analysis for distribution of seismic forces; the unit force will be higher in the stiffer elements.&#10;" title="Wall subject to an in plane force distributed to wall segments of various length."/>
          <p:cNvGrpSpPr/>
          <p:nvPr/>
        </p:nvGrpSpPr>
        <p:grpSpPr>
          <a:xfrm>
            <a:off x="1016000" y="1755775"/>
            <a:ext cx="6299200" cy="3730625"/>
            <a:chOff x="1016000" y="1755775"/>
            <a:chExt cx="6299200" cy="3730625"/>
          </a:xfrm>
        </p:grpSpPr>
        <p:grpSp>
          <p:nvGrpSpPr>
            <p:cNvPr id="87044" name="Group 3"/>
            <p:cNvGrpSpPr>
              <a:grpSpLocks/>
            </p:cNvGrpSpPr>
            <p:nvPr/>
          </p:nvGrpSpPr>
          <p:grpSpPr bwMode="auto">
            <a:xfrm>
              <a:off x="1016000" y="1828800"/>
              <a:ext cx="6299200" cy="3657600"/>
              <a:chOff x="2125" y="1569"/>
              <a:chExt cx="2228" cy="1181"/>
            </a:xfrm>
          </p:grpSpPr>
          <p:sp>
            <p:nvSpPr>
              <p:cNvPr id="87049" name="Oval 4"/>
              <p:cNvSpPr>
                <a:spLocks noChangeArrowheads="1"/>
              </p:cNvSpPr>
              <p:nvPr/>
            </p:nvSpPr>
            <p:spPr bwMode="black">
              <a:xfrm>
                <a:off x="3688" y="2490"/>
                <a:ext cx="16" cy="16"/>
              </a:xfrm>
              <a:prstGeom prst="ellipse">
                <a:avLst/>
              </a:prstGeom>
              <a:solidFill>
                <a:schemeClr val="folHlink"/>
              </a:solidFill>
              <a:ln w="9525">
                <a:solidFill>
                  <a:schemeClr val="tx1"/>
                </a:solidFill>
                <a:round/>
                <a:headEnd/>
                <a:tailEnd/>
              </a:ln>
            </p:spPr>
            <p:txBody>
              <a:bodyPr/>
              <a:lstStyle/>
              <a:p>
                <a:endParaRPr lang="en-US"/>
              </a:p>
            </p:txBody>
          </p:sp>
          <p:sp>
            <p:nvSpPr>
              <p:cNvPr id="87050" name="Freeform 5"/>
              <p:cNvSpPr>
                <a:spLocks/>
              </p:cNvSpPr>
              <p:nvPr/>
            </p:nvSpPr>
            <p:spPr bwMode="black">
              <a:xfrm>
                <a:off x="3695" y="2404"/>
                <a:ext cx="554" cy="102"/>
              </a:xfrm>
              <a:custGeom>
                <a:avLst/>
                <a:gdLst>
                  <a:gd name="T0" fmla="*/ 0 w 1661"/>
                  <a:gd name="T1" fmla="*/ 0 h 307"/>
                  <a:gd name="T2" fmla="*/ 0 w 1661"/>
                  <a:gd name="T3" fmla="*/ 0 h 307"/>
                  <a:gd name="T4" fmla="*/ 0 w 1661"/>
                  <a:gd name="T5" fmla="*/ 0 h 307"/>
                  <a:gd name="T6" fmla="*/ 0 w 1661"/>
                  <a:gd name="T7" fmla="*/ 0 h 307"/>
                  <a:gd name="T8" fmla="*/ 0 w 1661"/>
                  <a:gd name="T9" fmla="*/ 0 h 307"/>
                  <a:gd name="T10" fmla="*/ 0 60000 65536"/>
                  <a:gd name="T11" fmla="*/ 0 60000 65536"/>
                  <a:gd name="T12" fmla="*/ 0 60000 65536"/>
                  <a:gd name="T13" fmla="*/ 0 60000 65536"/>
                  <a:gd name="T14" fmla="*/ 0 60000 65536"/>
                  <a:gd name="T15" fmla="*/ 0 w 1661"/>
                  <a:gd name="T16" fmla="*/ 0 h 307"/>
                  <a:gd name="T17" fmla="*/ 1661 w 1661"/>
                  <a:gd name="T18" fmla="*/ 307 h 307"/>
                </a:gdLst>
                <a:ahLst/>
                <a:cxnLst>
                  <a:cxn ang="T10">
                    <a:pos x="T0" y="T1"/>
                  </a:cxn>
                  <a:cxn ang="T11">
                    <a:pos x="T2" y="T3"/>
                  </a:cxn>
                  <a:cxn ang="T12">
                    <a:pos x="T4" y="T5"/>
                  </a:cxn>
                  <a:cxn ang="T13">
                    <a:pos x="T6" y="T7"/>
                  </a:cxn>
                  <a:cxn ang="T14">
                    <a:pos x="T8" y="T9"/>
                  </a:cxn>
                </a:cxnLst>
                <a:rect l="T15" t="T16" r="T17" b="T18"/>
                <a:pathLst>
                  <a:path w="1661" h="307">
                    <a:moveTo>
                      <a:pt x="1661" y="47"/>
                    </a:moveTo>
                    <a:lnTo>
                      <a:pt x="6" y="307"/>
                    </a:lnTo>
                    <a:lnTo>
                      <a:pt x="0" y="259"/>
                    </a:lnTo>
                    <a:lnTo>
                      <a:pt x="1655" y="0"/>
                    </a:lnTo>
                    <a:lnTo>
                      <a:pt x="1661" y="47"/>
                    </a:lnTo>
                    <a:close/>
                  </a:path>
                </a:pathLst>
              </a:custGeom>
              <a:solidFill>
                <a:schemeClr val="folHlink"/>
              </a:solidFill>
              <a:ln w="9525">
                <a:solidFill>
                  <a:schemeClr val="tx1"/>
                </a:solidFill>
                <a:round/>
                <a:headEnd/>
                <a:tailEnd/>
              </a:ln>
            </p:spPr>
            <p:txBody>
              <a:bodyPr/>
              <a:lstStyle/>
              <a:p>
                <a:endParaRPr lang="en-US"/>
              </a:p>
            </p:txBody>
          </p:sp>
          <p:sp>
            <p:nvSpPr>
              <p:cNvPr id="87051" name="Freeform 6"/>
              <p:cNvSpPr>
                <a:spLocks/>
              </p:cNvSpPr>
              <p:nvPr/>
            </p:nvSpPr>
            <p:spPr bwMode="black">
              <a:xfrm>
                <a:off x="3694" y="2491"/>
                <a:ext cx="83" cy="37"/>
              </a:xfrm>
              <a:custGeom>
                <a:avLst/>
                <a:gdLst>
                  <a:gd name="T0" fmla="*/ 0 w 248"/>
                  <a:gd name="T1" fmla="*/ 0 h 112"/>
                  <a:gd name="T2" fmla="*/ 0 w 248"/>
                  <a:gd name="T3" fmla="*/ 0 h 112"/>
                  <a:gd name="T4" fmla="*/ 0 w 248"/>
                  <a:gd name="T5" fmla="*/ 0 h 112"/>
                  <a:gd name="T6" fmla="*/ 0 w 248"/>
                  <a:gd name="T7" fmla="*/ 0 h 112"/>
                  <a:gd name="T8" fmla="*/ 0 w 248"/>
                  <a:gd name="T9" fmla="*/ 0 h 112"/>
                  <a:gd name="T10" fmla="*/ 0 60000 65536"/>
                  <a:gd name="T11" fmla="*/ 0 60000 65536"/>
                  <a:gd name="T12" fmla="*/ 0 60000 65536"/>
                  <a:gd name="T13" fmla="*/ 0 60000 65536"/>
                  <a:gd name="T14" fmla="*/ 0 60000 65536"/>
                  <a:gd name="T15" fmla="*/ 0 w 248"/>
                  <a:gd name="T16" fmla="*/ 0 h 112"/>
                  <a:gd name="T17" fmla="*/ 248 w 248"/>
                  <a:gd name="T18" fmla="*/ 112 h 112"/>
                </a:gdLst>
                <a:ahLst/>
                <a:cxnLst>
                  <a:cxn ang="T10">
                    <a:pos x="T0" y="T1"/>
                  </a:cxn>
                  <a:cxn ang="T11">
                    <a:pos x="T2" y="T3"/>
                  </a:cxn>
                  <a:cxn ang="T12">
                    <a:pos x="T4" y="T5"/>
                  </a:cxn>
                  <a:cxn ang="T13">
                    <a:pos x="T6" y="T7"/>
                  </a:cxn>
                  <a:cxn ang="T14">
                    <a:pos x="T8" y="T9"/>
                  </a:cxn>
                </a:cxnLst>
                <a:rect l="T15" t="T16" r="T17" b="T18"/>
                <a:pathLst>
                  <a:path w="248" h="112">
                    <a:moveTo>
                      <a:pt x="12" y="0"/>
                    </a:moveTo>
                    <a:lnTo>
                      <a:pt x="248" y="68"/>
                    </a:lnTo>
                    <a:lnTo>
                      <a:pt x="236" y="112"/>
                    </a:lnTo>
                    <a:lnTo>
                      <a:pt x="0" y="44"/>
                    </a:lnTo>
                    <a:lnTo>
                      <a:pt x="12" y="0"/>
                    </a:lnTo>
                    <a:close/>
                  </a:path>
                </a:pathLst>
              </a:custGeom>
              <a:solidFill>
                <a:schemeClr val="folHlink"/>
              </a:solidFill>
              <a:ln w="9525">
                <a:solidFill>
                  <a:schemeClr val="tx1"/>
                </a:solidFill>
                <a:round/>
                <a:headEnd/>
                <a:tailEnd/>
              </a:ln>
            </p:spPr>
            <p:txBody>
              <a:bodyPr/>
              <a:lstStyle/>
              <a:p>
                <a:endParaRPr lang="en-US"/>
              </a:p>
            </p:txBody>
          </p:sp>
          <p:sp>
            <p:nvSpPr>
              <p:cNvPr id="87052" name="Oval 7"/>
              <p:cNvSpPr>
                <a:spLocks noChangeArrowheads="1"/>
              </p:cNvSpPr>
              <p:nvPr/>
            </p:nvSpPr>
            <p:spPr bwMode="black">
              <a:xfrm>
                <a:off x="3687" y="1634"/>
                <a:ext cx="16" cy="16"/>
              </a:xfrm>
              <a:prstGeom prst="ellipse">
                <a:avLst/>
              </a:prstGeom>
              <a:solidFill>
                <a:schemeClr val="folHlink"/>
              </a:solidFill>
              <a:ln w="9525">
                <a:solidFill>
                  <a:schemeClr val="tx1"/>
                </a:solidFill>
                <a:round/>
                <a:headEnd/>
                <a:tailEnd/>
              </a:ln>
            </p:spPr>
            <p:txBody>
              <a:bodyPr/>
              <a:lstStyle/>
              <a:p>
                <a:endParaRPr lang="en-US"/>
              </a:p>
            </p:txBody>
          </p:sp>
          <p:sp>
            <p:nvSpPr>
              <p:cNvPr id="87053" name="Freeform 8"/>
              <p:cNvSpPr>
                <a:spLocks/>
              </p:cNvSpPr>
              <p:nvPr/>
            </p:nvSpPr>
            <p:spPr bwMode="black">
              <a:xfrm>
                <a:off x="2582" y="1634"/>
                <a:ext cx="1114" cy="190"/>
              </a:xfrm>
              <a:custGeom>
                <a:avLst/>
                <a:gdLst>
                  <a:gd name="T0" fmla="*/ 0 w 3341"/>
                  <a:gd name="T1" fmla="*/ 0 h 570"/>
                  <a:gd name="T2" fmla="*/ 0 w 3341"/>
                  <a:gd name="T3" fmla="*/ 0 h 570"/>
                  <a:gd name="T4" fmla="*/ 0 w 3341"/>
                  <a:gd name="T5" fmla="*/ 0 h 570"/>
                  <a:gd name="T6" fmla="*/ 0 w 3341"/>
                  <a:gd name="T7" fmla="*/ 0 h 570"/>
                  <a:gd name="T8" fmla="*/ 0 w 3341"/>
                  <a:gd name="T9" fmla="*/ 0 h 570"/>
                  <a:gd name="T10" fmla="*/ 0 60000 65536"/>
                  <a:gd name="T11" fmla="*/ 0 60000 65536"/>
                  <a:gd name="T12" fmla="*/ 0 60000 65536"/>
                  <a:gd name="T13" fmla="*/ 0 60000 65536"/>
                  <a:gd name="T14" fmla="*/ 0 60000 65536"/>
                  <a:gd name="T15" fmla="*/ 0 w 3341"/>
                  <a:gd name="T16" fmla="*/ 0 h 570"/>
                  <a:gd name="T17" fmla="*/ 3341 w 3341"/>
                  <a:gd name="T18" fmla="*/ 570 h 570"/>
                </a:gdLst>
                <a:ahLst/>
                <a:cxnLst>
                  <a:cxn ang="T10">
                    <a:pos x="T0" y="T1"/>
                  </a:cxn>
                  <a:cxn ang="T11">
                    <a:pos x="T2" y="T3"/>
                  </a:cxn>
                  <a:cxn ang="T12">
                    <a:pos x="T4" y="T5"/>
                  </a:cxn>
                  <a:cxn ang="T13">
                    <a:pos x="T6" y="T7"/>
                  </a:cxn>
                  <a:cxn ang="T14">
                    <a:pos x="T8" y="T9"/>
                  </a:cxn>
                </a:cxnLst>
                <a:rect l="T15" t="T16" r="T17" b="T18"/>
                <a:pathLst>
                  <a:path w="3341" h="570">
                    <a:moveTo>
                      <a:pt x="0" y="523"/>
                    </a:moveTo>
                    <a:lnTo>
                      <a:pt x="3335" y="0"/>
                    </a:lnTo>
                    <a:lnTo>
                      <a:pt x="3341" y="47"/>
                    </a:lnTo>
                    <a:lnTo>
                      <a:pt x="5" y="570"/>
                    </a:lnTo>
                    <a:lnTo>
                      <a:pt x="0" y="523"/>
                    </a:lnTo>
                    <a:close/>
                  </a:path>
                </a:pathLst>
              </a:custGeom>
              <a:solidFill>
                <a:schemeClr val="folHlink"/>
              </a:solidFill>
              <a:ln w="9525">
                <a:solidFill>
                  <a:schemeClr val="tx1"/>
                </a:solidFill>
                <a:round/>
                <a:headEnd/>
                <a:tailEnd/>
              </a:ln>
            </p:spPr>
            <p:txBody>
              <a:bodyPr/>
              <a:lstStyle/>
              <a:p>
                <a:endParaRPr lang="en-US"/>
              </a:p>
            </p:txBody>
          </p:sp>
          <p:sp>
            <p:nvSpPr>
              <p:cNvPr id="87054" name="Freeform 9"/>
              <p:cNvSpPr>
                <a:spLocks/>
              </p:cNvSpPr>
              <p:nvPr/>
            </p:nvSpPr>
            <p:spPr bwMode="black">
              <a:xfrm>
                <a:off x="3602" y="1608"/>
                <a:ext cx="95" cy="41"/>
              </a:xfrm>
              <a:custGeom>
                <a:avLst/>
                <a:gdLst>
                  <a:gd name="T0" fmla="*/ 0 w 285"/>
                  <a:gd name="T1" fmla="*/ 0 h 123"/>
                  <a:gd name="T2" fmla="*/ 0 w 285"/>
                  <a:gd name="T3" fmla="*/ 0 h 123"/>
                  <a:gd name="T4" fmla="*/ 0 w 285"/>
                  <a:gd name="T5" fmla="*/ 0 h 123"/>
                  <a:gd name="T6" fmla="*/ 0 w 285"/>
                  <a:gd name="T7" fmla="*/ 0 h 123"/>
                  <a:gd name="T8" fmla="*/ 0 w 285"/>
                  <a:gd name="T9" fmla="*/ 0 h 123"/>
                  <a:gd name="T10" fmla="*/ 0 60000 65536"/>
                  <a:gd name="T11" fmla="*/ 0 60000 65536"/>
                  <a:gd name="T12" fmla="*/ 0 60000 65536"/>
                  <a:gd name="T13" fmla="*/ 0 60000 65536"/>
                  <a:gd name="T14" fmla="*/ 0 60000 65536"/>
                  <a:gd name="T15" fmla="*/ 0 w 285"/>
                  <a:gd name="T16" fmla="*/ 0 h 123"/>
                  <a:gd name="T17" fmla="*/ 285 w 285"/>
                  <a:gd name="T18" fmla="*/ 123 h 123"/>
                </a:gdLst>
                <a:ahLst/>
                <a:cxnLst>
                  <a:cxn ang="T10">
                    <a:pos x="T0" y="T1"/>
                  </a:cxn>
                  <a:cxn ang="T11">
                    <a:pos x="T2" y="T3"/>
                  </a:cxn>
                  <a:cxn ang="T12">
                    <a:pos x="T4" y="T5"/>
                  </a:cxn>
                  <a:cxn ang="T13">
                    <a:pos x="T6" y="T7"/>
                  </a:cxn>
                  <a:cxn ang="T14">
                    <a:pos x="T8" y="T9"/>
                  </a:cxn>
                </a:cxnLst>
                <a:rect l="T15" t="T16" r="T17" b="T18"/>
                <a:pathLst>
                  <a:path w="285" h="123">
                    <a:moveTo>
                      <a:pt x="273" y="123"/>
                    </a:moveTo>
                    <a:lnTo>
                      <a:pt x="0" y="44"/>
                    </a:lnTo>
                    <a:lnTo>
                      <a:pt x="12" y="0"/>
                    </a:lnTo>
                    <a:lnTo>
                      <a:pt x="285" y="78"/>
                    </a:lnTo>
                    <a:lnTo>
                      <a:pt x="273" y="123"/>
                    </a:lnTo>
                    <a:close/>
                  </a:path>
                </a:pathLst>
              </a:custGeom>
              <a:solidFill>
                <a:schemeClr val="folHlink"/>
              </a:solidFill>
              <a:ln w="9525">
                <a:solidFill>
                  <a:schemeClr val="tx1"/>
                </a:solidFill>
                <a:round/>
                <a:headEnd/>
                <a:tailEnd/>
              </a:ln>
            </p:spPr>
            <p:txBody>
              <a:bodyPr/>
              <a:lstStyle/>
              <a:p>
                <a:endParaRPr lang="en-US"/>
              </a:p>
            </p:txBody>
          </p:sp>
          <p:sp>
            <p:nvSpPr>
              <p:cNvPr id="87055" name="Oval 10"/>
              <p:cNvSpPr>
                <a:spLocks noChangeArrowheads="1"/>
              </p:cNvSpPr>
              <p:nvPr/>
            </p:nvSpPr>
            <p:spPr bwMode="black">
              <a:xfrm>
                <a:off x="2270" y="2712"/>
                <a:ext cx="15" cy="16"/>
              </a:xfrm>
              <a:prstGeom prst="ellipse">
                <a:avLst/>
              </a:prstGeom>
              <a:solidFill>
                <a:schemeClr val="folHlink"/>
              </a:solidFill>
              <a:ln w="9525">
                <a:solidFill>
                  <a:schemeClr val="tx1"/>
                </a:solidFill>
                <a:round/>
                <a:headEnd/>
                <a:tailEnd/>
              </a:ln>
            </p:spPr>
            <p:txBody>
              <a:bodyPr/>
              <a:lstStyle/>
              <a:p>
                <a:endParaRPr lang="en-US"/>
              </a:p>
            </p:txBody>
          </p:sp>
          <p:sp>
            <p:nvSpPr>
              <p:cNvPr id="87056" name="Freeform 11"/>
              <p:cNvSpPr>
                <a:spLocks/>
              </p:cNvSpPr>
              <p:nvPr/>
            </p:nvSpPr>
            <p:spPr bwMode="black">
              <a:xfrm>
                <a:off x="2277" y="2680"/>
                <a:ext cx="210" cy="48"/>
              </a:xfrm>
              <a:custGeom>
                <a:avLst/>
                <a:gdLst>
                  <a:gd name="T0" fmla="*/ 0 w 632"/>
                  <a:gd name="T1" fmla="*/ 0 h 144"/>
                  <a:gd name="T2" fmla="*/ 0 w 632"/>
                  <a:gd name="T3" fmla="*/ 0 h 144"/>
                  <a:gd name="T4" fmla="*/ 0 w 632"/>
                  <a:gd name="T5" fmla="*/ 0 h 144"/>
                  <a:gd name="T6" fmla="*/ 0 w 632"/>
                  <a:gd name="T7" fmla="*/ 0 h 144"/>
                  <a:gd name="T8" fmla="*/ 0 w 632"/>
                  <a:gd name="T9" fmla="*/ 0 h 144"/>
                  <a:gd name="T10" fmla="*/ 0 60000 65536"/>
                  <a:gd name="T11" fmla="*/ 0 60000 65536"/>
                  <a:gd name="T12" fmla="*/ 0 60000 65536"/>
                  <a:gd name="T13" fmla="*/ 0 60000 65536"/>
                  <a:gd name="T14" fmla="*/ 0 60000 65536"/>
                  <a:gd name="T15" fmla="*/ 0 w 632"/>
                  <a:gd name="T16" fmla="*/ 0 h 144"/>
                  <a:gd name="T17" fmla="*/ 632 w 632"/>
                  <a:gd name="T18" fmla="*/ 144 h 144"/>
                </a:gdLst>
                <a:ahLst/>
                <a:cxnLst>
                  <a:cxn ang="T10">
                    <a:pos x="T0" y="T1"/>
                  </a:cxn>
                  <a:cxn ang="T11">
                    <a:pos x="T2" y="T3"/>
                  </a:cxn>
                  <a:cxn ang="T12">
                    <a:pos x="T4" y="T5"/>
                  </a:cxn>
                  <a:cxn ang="T13">
                    <a:pos x="T6" y="T7"/>
                  </a:cxn>
                  <a:cxn ang="T14">
                    <a:pos x="T8" y="T9"/>
                  </a:cxn>
                </a:cxnLst>
                <a:rect l="T15" t="T16" r="T17" b="T18"/>
                <a:pathLst>
                  <a:path w="632" h="144">
                    <a:moveTo>
                      <a:pt x="632" y="47"/>
                    </a:moveTo>
                    <a:lnTo>
                      <a:pt x="6" y="144"/>
                    </a:lnTo>
                    <a:lnTo>
                      <a:pt x="0" y="97"/>
                    </a:lnTo>
                    <a:lnTo>
                      <a:pt x="626" y="0"/>
                    </a:lnTo>
                    <a:lnTo>
                      <a:pt x="632" y="47"/>
                    </a:lnTo>
                    <a:close/>
                  </a:path>
                </a:pathLst>
              </a:custGeom>
              <a:solidFill>
                <a:schemeClr val="folHlink"/>
              </a:solidFill>
              <a:ln w="9525">
                <a:solidFill>
                  <a:schemeClr val="tx1"/>
                </a:solidFill>
                <a:round/>
                <a:headEnd/>
                <a:tailEnd/>
              </a:ln>
            </p:spPr>
            <p:txBody>
              <a:bodyPr/>
              <a:lstStyle/>
              <a:p>
                <a:endParaRPr lang="en-US"/>
              </a:p>
            </p:txBody>
          </p:sp>
          <p:sp>
            <p:nvSpPr>
              <p:cNvPr id="87057" name="Freeform 12"/>
              <p:cNvSpPr>
                <a:spLocks/>
              </p:cNvSpPr>
              <p:nvPr/>
            </p:nvSpPr>
            <p:spPr bwMode="black">
              <a:xfrm>
                <a:off x="2276" y="2713"/>
                <a:ext cx="82" cy="37"/>
              </a:xfrm>
              <a:custGeom>
                <a:avLst/>
                <a:gdLst>
                  <a:gd name="T0" fmla="*/ 0 w 248"/>
                  <a:gd name="T1" fmla="*/ 0 h 112"/>
                  <a:gd name="T2" fmla="*/ 0 w 248"/>
                  <a:gd name="T3" fmla="*/ 0 h 112"/>
                  <a:gd name="T4" fmla="*/ 0 w 248"/>
                  <a:gd name="T5" fmla="*/ 0 h 112"/>
                  <a:gd name="T6" fmla="*/ 0 w 248"/>
                  <a:gd name="T7" fmla="*/ 0 h 112"/>
                  <a:gd name="T8" fmla="*/ 0 w 248"/>
                  <a:gd name="T9" fmla="*/ 0 h 112"/>
                  <a:gd name="T10" fmla="*/ 0 60000 65536"/>
                  <a:gd name="T11" fmla="*/ 0 60000 65536"/>
                  <a:gd name="T12" fmla="*/ 0 60000 65536"/>
                  <a:gd name="T13" fmla="*/ 0 60000 65536"/>
                  <a:gd name="T14" fmla="*/ 0 60000 65536"/>
                  <a:gd name="T15" fmla="*/ 0 w 248"/>
                  <a:gd name="T16" fmla="*/ 0 h 112"/>
                  <a:gd name="T17" fmla="*/ 248 w 248"/>
                  <a:gd name="T18" fmla="*/ 112 h 112"/>
                </a:gdLst>
                <a:ahLst/>
                <a:cxnLst>
                  <a:cxn ang="T10">
                    <a:pos x="T0" y="T1"/>
                  </a:cxn>
                  <a:cxn ang="T11">
                    <a:pos x="T2" y="T3"/>
                  </a:cxn>
                  <a:cxn ang="T12">
                    <a:pos x="T4" y="T5"/>
                  </a:cxn>
                  <a:cxn ang="T13">
                    <a:pos x="T6" y="T7"/>
                  </a:cxn>
                  <a:cxn ang="T14">
                    <a:pos x="T8" y="T9"/>
                  </a:cxn>
                </a:cxnLst>
                <a:rect l="T15" t="T16" r="T17" b="T18"/>
                <a:pathLst>
                  <a:path w="248" h="112">
                    <a:moveTo>
                      <a:pt x="12" y="0"/>
                    </a:moveTo>
                    <a:lnTo>
                      <a:pt x="248" y="67"/>
                    </a:lnTo>
                    <a:lnTo>
                      <a:pt x="236" y="112"/>
                    </a:lnTo>
                    <a:lnTo>
                      <a:pt x="0" y="44"/>
                    </a:lnTo>
                    <a:lnTo>
                      <a:pt x="12" y="0"/>
                    </a:lnTo>
                    <a:close/>
                  </a:path>
                </a:pathLst>
              </a:custGeom>
              <a:solidFill>
                <a:schemeClr val="folHlink"/>
              </a:solidFill>
              <a:ln w="9525">
                <a:solidFill>
                  <a:schemeClr val="tx1"/>
                </a:solidFill>
                <a:round/>
                <a:headEnd/>
                <a:tailEnd/>
              </a:ln>
            </p:spPr>
            <p:txBody>
              <a:bodyPr/>
              <a:lstStyle/>
              <a:p>
                <a:endParaRPr lang="en-US"/>
              </a:p>
            </p:txBody>
          </p:sp>
          <p:sp>
            <p:nvSpPr>
              <p:cNvPr id="87058" name="Oval 13"/>
              <p:cNvSpPr>
                <a:spLocks noChangeArrowheads="1"/>
              </p:cNvSpPr>
              <p:nvPr/>
            </p:nvSpPr>
            <p:spPr bwMode="black">
              <a:xfrm>
                <a:off x="2820" y="2626"/>
                <a:ext cx="16" cy="15"/>
              </a:xfrm>
              <a:prstGeom prst="ellipse">
                <a:avLst/>
              </a:prstGeom>
              <a:solidFill>
                <a:schemeClr val="folHlink"/>
              </a:solidFill>
              <a:ln w="9525">
                <a:solidFill>
                  <a:schemeClr val="tx1"/>
                </a:solidFill>
                <a:round/>
                <a:headEnd/>
                <a:tailEnd/>
              </a:ln>
            </p:spPr>
            <p:txBody>
              <a:bodyPr/>
              <a:lstStyle/>
              <a:p>
                <a:endParaRPr lang="en-US"/>
              </a:p>
            </p:txBody>
          </p:sp>
          <p:sp>
            <p:nvSpPr>
              <p:cNvPr id="87059" name="Freeform 14"/>
              <p:cNvSpPr>
                <a:spLocks/>
              </p:cNvSpPr>
              <p:nvPr/>
            </p:nvSpPr>
            <p:spPr bwMode="black">
              <a:xfrm>
                <a:off x="2827" y="2609"/>
                <a:ext cx="108" cy="32"/>
              </a:xfrm>
              <a:custGeom>
                <a:avLst/>
                <a:gdLst>
                  <a:gd name="T0" fmla="*/ 0 w 325"/>
                  <a:gd name="T1" fmla="*/ 0 h 96"/>
                  <a:gd name="T2" fmla="*/ 0 w 325"/>
                  <a:gd name="T3" fmla="*/ 0 h 96"/>
                  <a:gd name="T4" fmla="*/ 0 w 325"/>
                  <a:gd name="T5" fmla="*/ 0 h 96"/>
                  <a:gd name="T6" fmla="*/ 0 w 325"/>
                  <a:gd name="T7" fmla="*/ 0 h 96"/>
                  <a:gd name="T8" fmla="*/ 0 w 325"/>
                  <a:gd name="T9" fmla="*/ 0 h 96"/>
                  <a:gd name="T10" fmla="*/ 0 60000 65536"/>
                  <a:gd name="T11" fmla="*/ 0 60000 65536"/>
                  <a:gd name="T12" fmla="*/ 0 60000 65536"/>
                  <a:gd name="T13" fmla="*/ 0 60000 65536"/>
                  <a:gd name="T14" fmla="*/ 0 60000 65536"/>
                  <a:gd name="T15" fmla="*/ 0 w 325"/>
                  <a:gd name="T16" fmla="*/ 0 h 96"/>
                  <a:gd name="T17" fmla="*/ 325 w 325"/>
                  <a:gd name="T18" fmla="*/ 96 h 96"/>
                </a:gdLst>
                <a:ahLst/>
                <a:cxnLst>
                  <a:cxn ang="T10">
                    <a:pos x="T0" y="T1"/>
                  </a:cxn>
                  <a:cxn ang="T11">
                    <a:pos x="T2" y="T3"/>
                  </a:cxn>
                  <a:cxn ang="T12">
                    <a:pos x="T4" y="T5"/>
                  </a:cxn>
                  <a:cxn ang="T13">
                    <a:pos x="T6" y="T7"/>
                  </a:cxn>
                  <a:cxn ang="T14">
                    <a:pos x="T8" y="T9"/>
                  </a:cxn>
                </a:cxnLst>
                <a:rect l="T15" t="T16" r="T17" b="T18"/>
                <a:pathLst>
                  <a:path w="325" h="96">
                    <a:moveTo>
                      <a:pt x="325" y="48"/>
                    </a:moveTo>
                    <a:lnTo>
                      <a:pt x="6" y="96"/>
                    </a:lnTo>
                    <a:lnTo>
                      <a:pt x="0" y="49"/>
                    </a:lnTo>
                    <a:lnTo>
                      <a:pt x="319" y="0"/>
                    </a:lnTo>
                    <a:lnTo>
                      <a:pt x="325" y="48"/>
                    </a:lnTo>
                    <a:close/>
                  </a:path>
                </a:pathLst>
              </a:custGeom>
              <a:solidFill>
                <a:schemeClr val="folHlink"/>
              </a:solidFill>
              <a:ln w="9525">
                <a:solidFill>
                  <a:schemeClr val="tx1"/>
                </a:solidFill>
                <a:round/>
                <a:headEnd/>
                <a:tailEnd/>
              </a:ln>
            </p:spPr>
            <p:txBody>
              <a:bodyPr/>
              <a:lstStyle/>
              <a:p>
                <a:endParaRPr lang="en-US"/>
              </a:p>
            </p:txBody>
          </p:sp>
          <p:sp>
            <p:nvSpPr>
              <p:cNvPr id="87060" name="Freeform 15"/>
              <p:cNvSpPr>
                <a:spLocks/>
              </p:cNvSpPr>
              <p:nvPr/>
            </p:nvSpPr>
            <p:spPr bwMode="black">
              <a:xfrm>
                <a:off x="2826" y="2626"/>
                <a:ext cx="83" cy="37"/>
              </a:xfrm>
              <a:custGeom>
                <a:avLst/>
                <a:gdLst>
                  <a:gd name="T0" fmla="*/ 0 w 248"/>
                  <a:gd name="T1" fmla="*/ 0 h 112"/>
                  <a:gd name="T2" fmla="*/ 0 w 248"/>
                  <a:gd name="T3" fmla="*/ 0 h 112"/>
                  <a:gd name="T4" fmla="*/ 0 w 248"/>
                  <a:gd name="T5" fmla="*/ 0 h 112"/>
                  <a:gd name="T6" fmla="*/ 0 w 248"/>
                  <a:gd name="T7" fmla="*/ 0 h 112"/>
                  <a:gd name="T8" fmla="*/ 0 w 248"/>
                  <a:gd name="T9" fmla="*/ 0 h 112"/>
                  <a:gd name="T10" fmla="*/ 0 60000 65536"/>
                  <a:gd name="T11" fmla="*/ 0 60000 65536"/>
                  <a:gd name="T12" fmla="*/ 0 60000 65536"/>
                  <a:gd name="T13" fmla="*/ 0 60000 65536"/>
                  <a:gd name="T14" fmla="*/ 0 60000 65536"/>
                  <a:gd name="T15" fmla="*/ 0 w 248"/>
                  <a:gd name="T16" fmla="*/ 0 h 112"/>
                  <a:gd name="T17" fmla="*/ 248 w 248"/>
                  <a:gd name="T18" fmla="*/ 112 h 112"/>
                </a:gdLst>
                <a:ahLst/>
                <a:cxnLst>
                  <a:cxn ang="T10">
                    <a:pos x="T0" y="T1"/>
                  </a:cxn>
                  <a:cxn ang="T11">
                    <a:pos x="T2" y="T3"/>
                  </a:cxn>
                  <a:cxn ang="T12">
                    <a:pos x="T4" y="T5"/>
                  </a:cxn>
                  <a:cxn ang="T13">
                    <a:pos x="T6" y="T7"/>
                  </a:cxn>
                  <a:cxn ang="T14">
                    <a:pos x="T8" y="T9"/>
                  </a:cxn>
                </a:cxnLst>
                <a:rect l="T15" t="T16" r="T17" b="T18"/>
                <a:pathLst>
                  <a:path w="248" h="112">
                    <a:moveTo>
                      <a:pt x="11" y="0"/>
                    </a:moveTo>
                    <a:lnTo>
                      <a:pt x="248" y="68"/>
                    </a:lnTo>
                    <a:lnTo>
                      <a:pt x="236" y="112"/>
                    </a:lnTo>
                    <a:lnTo>
                      <a:pt x="0" y="45"/>
                    </a:lnTo>
                    <a:lnTo>
                      <a:pt x="11" y="0"/>
                    </a:lnTo>
                    <a:close/>
                  </a:path>
                </a:pathLst>
              </a:custGeom>
              <a:solidFill>
                <a:schemeClr val="folHlink"/>
              </a:solidFill>
              <a:ln w="9525">
                <a:solidFill>
                  <a:schemeClr val="tx1"/>
                </a:solidFill>
                <a:round/>
                <a:headEnd/>
                <a:tailEnd/>
              </a:ln>
            </p:spPr>
            <p:txBody>
              <a:bodyPr/>
              <a:lstStyle/>
              <a:p>
                <a:endParaRPr lang="en-US"/>
              </a:p>
            </p:txBody>
          </p:sp>
          <p:sp>
            <p:nvSpPr>
              <p:cNvPr id="87061" name="Oval 16"/>
              <p:cNvSpPr>
                <a:spLocks noChangeArrowheads="1"/>
              </p:cNvSpPr>
              <p:nvPr/>
            </p:nvSpPr>
            <p:spPr bwMode="black">
              <a:xfrm>
                <a:off x="3184" y="2569"/>
                <a:ext cx="15" cy="15"/>
              </a:xfrm>
              <a:prstGeom prst="ellipse">
                <a:avLst/>
              </a:prstGeom>
              <a:solidFill>
                <a:schemeClr val="folHlink"/>
              </a:solidFill>
              <a:ln w="9525">
                <a:solidFill>
                  <a:schemeClr val="tx1"/>
                </a:solidFill>
                <a:round/>
                <a:headEnd/>
                <a:tailEnd/>
              </a:ln>
            </p:spPr>
            <p:txBody>
              <a:bodyPr/>
              <a:lstStyle/>
              <a:p>
                <a:endParaRPr lang="en-US"/>
              </a:p>
            </p:txBody>
          </p:sp>
          <p:sp>
            <p:nvSpPr>
              <p:cNvPr id="87062" name="Freeform 17"/>
              <p:cNvSpPr>
                <a:spLocks/>
              </p:cNvSpPr>
              <p:nvPr/>
            </p:nvSpPr>
            <p:spPr bwMode="black">
              <a:xfrm>
                <a:off x="3190" y="2553"/>
                <a:ext cx="109" cy="31"/>
              </a:xfrm>
              <a:custGeom>
                <a:avLst/>
                <a:gdLst>
                  <a:gd name="T0" fmla="*/ 0 w 325"/>
                  <a:gd name="T1" fmla="*/ 0 h 95"/>
                  <a:gd name="T2" fmla="*/ 0 w 325"/>
                  <a:gd name="T3" fmla="*/ 0 h 95"/>
                  <a:gd name="T4" fmla="*/ 0 w 325"/>
                  <a:gd name="T5" fmla="*/ 0 h 95"/>
                  <a:gd name="T6" fmla="*/ 0 w 325"/>
                  <a:gd name="T7" fmla="*/ 0 h 95"/>
                  <a:gd name="T8" fmla="*/ 0 w 325"/>
                  <a:gd name="T9" fmla="*/ 0 h 95"/>
                  <a:gd name="T10" fmla="*/ 0 60000 65536"/>
                  <a:gd name="T11" fmla="*/ 0 60000 65536"/>
                  <a:gd name="T12" fmla="*/ 0 60000 65536"/>
                  <a:gd name="T13" fmla="*/ 0 60000 65536"/>
                  <a:gd name="T14" fmla="*/ 0 60000 65536"/>
                  <a:gd name="T15" fmla="*/ 0 w 325"/>
                  <a:gd name="T16" fmla="*/ 0 h 95"/>
                  <a:gd name="T17" fmla="*/ 325 w 325"/>
                  <a:gd name="T18" fmla="*/ 95 h 95"/>
                </a:gdLst>
                <a:ahLst/>
                <a:cxnLst>
                  <a:cxn ang="T10">
                    <a:pos x="T0" y="T1"/>
                  </a:cxn>
                  <a:cxn ang="T11">
                    <a:pos x="T2" y="T3"/>
                  </a:cxn>
                  <a:cxn ang="T12">
                    <a:pos x="T4" y="T5"/>
                  </a:cxn>
                  <a:cxn ang="T13">
                    <a:pos x="T6" y="T7"/>
                  </a:cxn>
                  <a:cxn ang="T14">
                    <a:pos x="T8" y="T9"/>
                  </a:cxn>
                </a:cxnLst>
                <a:rect l="T15" t="T16" r="T17" b="T18"/>
                <a:pathLst>
                  <a:path w="325" h="95">
                    <a:moveTo>
                      <a:pt x="325" y="47"/>
                    </a:moveTo>
                    <a:lnTo>
                      <a:pt x="6" y="95"/>
                    </a:lnTo>
                    <a:lnTo>
                      <a:pt x="0" y="48"/>
                    </a:lnTo>
                    <a:lnTo>
                      <a:pt x="320" y="0"/>
                    </a:lnTo>
                    <a:lnTo>
                      <a:pt x="325" y="47"/>
                    </a:lnTo>
                    <a:close/>
                  </a:path>
                </a:pathLst>
              </a:custGeom>
              <a:solidFill>
                <a:schemeClr val="folHlink"/>
              </a:solidFill>
              <a:ln w="9525">
                <a:solidFill>
                  <a:schemeClr val="tx1"/>
                </a:solidFill>
                <a:round/>
                <a:headEnd/>
                <a:tailEnd/>
              </a:ln>
            </p:spPr>
            <p:txBody>
              <a:bodyPr/>
              <a:lstStyle/>
              <a:p>
                <a:endParaRPr lang="en-US"/>
              </a:p>
            </p:txBody>
          </p:sp>
          <p:sp>
            <p:nvSpPr>
              <p:cNvPr id="87063" name="Freeform 18"/>
              <p:cNvSpPr>
                <a:spLocks/>
              </p:cNvSpPr>
              <p:nvPr/>
            </p:nvSpPr>
            <p:spPr bwMode="black">
              <a:xfrm>
                <a:off x="3190" y="2569"/>
                <a:ext cx="83" cy="38"/>
              </a:xfrm>
              <a:custGeom>
                <a:avLst/>
                <a:gdLst>
                  <a:gd name="T0" fmla="*/ 0 w 249"/>
                  <a:gd name="T1" fmla="*/ 0 h 112"/>
                  <a:gd name="T2" fmla="*/ 0 w 249"/>
                  <a:gd name="T3" fmla="*/ 0 h 112"/>
                  <a:gd name="T4" fmla="*/ 0 w 249"/>
                  <a:gd name="T5" fmla="*/ 0 h 112"/>
                  <a:gd name="T6" fmla="*/ 0 w 249"/>
                  <a:gd name="T7" fmla="*/ 0 h 112"/>
                  <a:gd name="T8" fmla="*/ 0 w 249"/>
                  <a:gd name="T9" fmla="*/ 0 h 112"/>
                  <a:gd name="T10" fmla="*/ 0 60000 65536"/>
                  <a:gd name="T11" fmla="*/ 0 60000 65536"/>
                  <a:gd name="T12" fmla="*/ 0 60000 65536"/>
                  <a:gd name="T13" fmla="*/ 0 60000 65536"/>
                  <a:gd name="T14" fmla="*/ 0 60000 65536"/>
                  <a:gd name="T15" fmla="*/ 0 w 249"/>
                  <a:gd name="T16" fmla="*/ 0 h 112"/>
                  <a:gd name="T17" fmla="*/ 249 w 249"/>
                  <a:gd name="T18" fmla="*/ 112 h 112"/>
                </a:gdLst>
                <a:ahLst/>
                <a:cxnLst>
                  <a:cxn ang="T10">
                    <a:pos x="T0" y="T1"/>
                  </a:cxn>
                  <a:cxn ang="T11">
                    <a:pos x="T2" y="T3"/>
                  </a:cxn>
                  <a:cxn ang="T12">
                    <a:pos x="T4" y="T5"/>
                  </a:cxn>
                  <a:cxn ang="T13">
                    <a:pos x="T6" y="T7"/>
                  </a:cxn>
                  <a:cxn ang="T14">
                    <a:pos x="T8" y="T9"/>
                  </a:cxn>
                </a:cxnLst>
                <a:rect l="T15" t="T16" r="T17" b="T18"/>
                <a:pathLst>
                  <a:path w="249" h="112">
                    <a:moveTo>
                      <a:pt x="11" y="0"/>
                    </a:moveTo>
                    <a:lnTo>
                      <a:pt x="249" y="67"/>
                    </a:lnTo>
                    <a:lnTo>
                      <a:pt x="238" y="112"/>
                    </a:lnTo>
                    <a:lnTo>
                      <a:pt x="0" y="44"/>
                    </a:lnTo>
                    <a:lnTo>
                      <a:pt x="11" y="0"/>
                    </a:lnTo>
                    <a:close/>
                  </a:path>
                </a:pathLst>
              </a:custGeom>
              <a:solidFill>
                <a:schemeClr val="folHlink"/>
              </a:solidFill>
              <a:ln w="9525">
                <a:solidFill>
                  <a:schemeClr val="tx1"/>
                </a:solidFill>
                <a:round/>
                <a:headEnd/>
                <a:tailEnd/>
              </a:ln>
            </p:spPr>
            <p:txBody>
              <a:bodyPr/>
              <a:lstStyle/>
              <a:p>
                <a:endParaRPr lang="en-US"/>
              </a:p>
            </p:txBody>
          </p:sp>
          <p:sp>
            <p:nvSpPr>
              <p:cNvPr id="87064" name="Rectangle 19"/>
              <p:cNvSpPr>
                <a:spLocks noChangeArrowheads="1"/>
              </p:cNvSpPr>
              <p:nvPr/>
            </p:nvSpPr>
            <p:spPr bwMode="black">
              <a:xfrm>
                <a:off x="2182" y="1923"/>
                <a:ext cx="16" cy="763"/>
              </a:xfrm>
              <a:prstGeom prst="rect">
                <a:avLst/>
              </a:prstGeom>
              <a:solidFill>
                <a:schemeClr val="folHlink"/>
              </a:solidFill>
              <a:ln w="9525">
                <a:solidFill>
                  <a:schemeClr val="tx1"/>
                </a:solidFill>
                <a:miter lim="800000"/>
                <a:headEnd/>
                <a:tailEnd/>
              </a:ln>
            </p:spPr>
            <p:txBody>
              <a:bodyPr/>
              <a:lstStyle/>
              <a:p>
                <a:endParaRPr lang="en-US"/>
              </a:p>
            </p:txBody>
          </p:sp>
          <p:sp>
            <p:nvSpPr>
              <p:cNvPr id="87065" name="Freeform 20"/>
              <p:cNvSpPr>
                <a:spLocks/>
              </p:cNvSpPr>
              <p:nvPr/>
            </p:nvSpPr>
            <p:spPr bwMode="black">
              <a:xfrm>
                <a:off x="2189" y="1578"/>
                <a:ext cx="2157" cy="353"/>
              </a:xfrm>
              <a:custGeom>
                <a:avLst/>
                <a:gdLst>
                  <a:gd name="T0" fmla="*/ 0 w 6471"/>
                  <a:gd name="T1" fmla="*/ 0 h 1059"/>
                  <a:gd name="T2" fmla="*/ 0 w 6471"/>
                  <a:gd name="T3" fmla="*/ 0 h 1059"/>
                  <a:gd name="T4" fmla="*/ 0 w 6471"/>
                  <a:gd name="T5" fmla="*/ 0 h 1059"/>
                  <a:gd name="T6" fmla="*/ 0 w 6471"/>
                  <a:gd name="T7" fmla="*/ 0 h 1059"/>
                  <a:gd name="T8" fmla="*/ 0 w 6471"/>
                  <a:gd name="T9" fmla="*/ 0 h 1059"/>
                  <a:gd name="T10" fmla="*/ 0 60000 65536"/>
                  <a:gd name="T11" fmla="*/ 0 60000 65536"/>
                  <a:gd name="T12" fmla="*/ 0 60000 65536"/>
                  <a:gd name="T13" fmla="*/ 0 60000 65536"/>
                  <a:gd name="T14" fmla="*/ 0 60000 65536"/>
                  <a:gd name="T15" fmla="*/ 0 w 6471"/>
                  <a:gd name="T16" fmla="*/ 0 h 1059"/>
                  <a:gd name="T17" fmla="*/ 6471 w 6471"/>
                  <a:gd name="T18" fmla="*/ 1059 h 1059"/>
                </a:gdLst>
                <a:ahLst/>
                <a:cxnLst>
                  <a:cxn ang="T10">
                    <a:pos x="T0" y="T1"/>
                  </a:cxn>
                  <a:cxn ang="T11">
                    <a:pos x="T2" y="T3"/>
                  </a:cxn>
                  <a:cxn ang="T12">
                    <a:pos x="T4" y="T5"/>
                  </a:cxn>
                  <a:cxn ang="T13">
                    <a:pos x="T6" y="T7"/>
                  </a:cxn>
                  <a:cxn ang="T14">
                    <a:pos x="T8" y="T9"/>
                  </a:cxn>
                </a:cxnLst>
                <a:rect l="T15" t="T16" r="T17" b="T18"/>
                <a:pathLst>
                  <a:path w="6471" h="1059">
                    <a:moveTo>
                      <a:pt x="0" y="1012"/>
                    </a:moveTo>
                    <a:lnTo>
                      <a:pt x="6466" y="0"/>
                    </a:lnTo>
                    <a:lnTo>
                      <a:pt x="6471" y="47"/>
                    </a:lnTo>
                    <a:lnTo>
                      <a:pt x="6" y="1059"/>
                    </a:lnTo>
                    <a:lnTo>
                      <a:pt x="0" y="1012"/>
                    </a:lnTo>
                    <a:close/>
                  </a:path>
                </a:pathLst>
              </a:custGeom>
              <a:solidFill>
                <a:schemeClr val="folHlink"/>
              </a:solidFill>
              <a:ln w="9525">
                <a:solidFill>
                  <a:schemeClr val="tx1"/>
                </a:solidFill>
                <a:round/>
                <a:headEnd/>
                <a:tailEnd/>
              </a:ln>
            </p:spPr>
            <p:txBody>
              <a:bodyPr/>
              <a:lstStyle/>
              <a:p>
                <a:endParaRPr lang="en-US"/>
              </a:p>
            </p:txBody>
          </p:sp>
          <p:sp>
            <p:nvSpPr>
              <p:cNvPr id="87066" name="Freeform 21"/>
              <p:cNvSpPr>
                <a:spLocks/>
              </p:cNvSpPr>
              <p:nvPr/>
            </p:nvSpPr>
            <p:spPr bwMode="black">
              <a:xfrm>
                <a:off x="2189" y="2622"/>
                <a:ext cx="357" cy="71"/>
              </a:xfrm>
              <a:custGeom>
                <a:avLst/>
                <a:gdLst>
                  <a:gd name="T0" fmla="*/ 0 w 1069"/>
                  <a:gd name="T1" fmla="*/ 0 h 213"/>
                  <a:gd name="T2" fmla="*/ 0 w 1069"/>
                  <a:gd name="T3" fmla="*/ 0 h 213"/>
                  <a:gd name="T4" fmla="*/ 0 w 1069"/>
                  <a:gd name="T5" fmla="*/ 0 h 213"/>
                  <a:gd name="T6" fmla="*/ 0 w 1069"/>
                  <a:gd name="T7" fmla="*/ 0 h 213"/>
                  <a:gd name="T8" fmla="*/ 0 w 1069"/>
                  <a:gd name="T9" fmla="*/ 0 h 213"/>
                  <a:gd name="T10" fmla="*/ 0 60000 65536"/>
                  <a:gd name="T11" fmla="*/ 0 60000 65536"/>
                  <a:gd name="T12" fmla="*/ 0 60000 65536"/>
                  <a:gd name="T13" fmla="*/ 0 60000 65536"/>
                  <a:gd name="T14" fmla="*/ 0 60000 65536"/>
                  <a:gd name="T15" fmla="*/ 0 w 1069"/>
                  <a:gd name="T16" fmla="*/ 0 h 213"/>
                  <a:gd name="T17" fmla="*/ 1069 w 1069"/>
                  <a:gd name="T18" fmla="*/ 213 h 213"/>
                </a:gdLst>
                <a:ahLst/>
                <a:cxnLst>
                  <a:cxn ang="T10">
                    <a:pos x="T0" y="T1"/>
                  </a:cxn>
                  <a:cxn ang="T11">
                    <a:pos x="T2" y="T3"/>
                  </a:cxn>
                  <a:cxn ang="T12">
                    <a:pos x="T4" y="T5"/>
                  </a:cxn>
                  <a:cxn ang="T13">
                    <a:pos x="T6" y="T7"/>
                  </a:cxn>
                  <a:cxn ang="T14">
                    <a:pos x="T8" y="T9"/>
                  </a:cxn>
                </a:cxnLst>
                <a:rect l="T15" t="T16" r="T17" b="T18"/>
                <a:pathLst>
                  <a:path w="1069" h="213">
                    <a:moveTo>
                      <a:pt x="0" y="166"/>
                    </a:moveTo>
                    <a:lnTo>
                      <a:pt x="1063" y="0"/>
                    </a:lnTo>
                    <a:lnTo>
                      <a:pt x="1069" y="47"/>
                    </a:lnTo>
                    <a:lnTo>
                      <a:pt x="6" y="213"/>
                    </a:lnTo>
                    <a:lnTo>
                      <a:pt x="0" y="166"/>
                    </a:lnTo>
                    <a:close/>
                  </a:path>
                </a:pathLst>
              </a:custGeom>
              <a:solidFill>
                <a:schemeClr val="folHlink"/>
              </a:solidFill>
              <a:ln w="9525">
                <a:solidFill>
                  <a:schemeClr val="tx1"/>
                </a:solidFill>
                <a:round/>
                <a:headEnd/>
                <a:tailEnd/>
              </a:ln>
            </p:spPr>
            <p:txBody>
              <a:bodyPr/>
              <a:lstStyle/>
              <a:p>
                <a:endParaRPr lang="en-US"/>
              </a:p>
            </p:txBody>
          </p:sp>
          <p:sp>
            <p:nvSpPr>
              <p:cNvPr id="87067" name="Rectangle 22"/>
              <p:cNvSpPr>
                <a:spLocks noChangeArrowheads="1"/>
              </p:cNvSpPr>
              <p:nvPr/>
            </p:nvSpPr>
            <p:spPr bwMode="black">
              <a:xfrm>
                <a:off x="4338" y="1586"/>
                <a:ext cx="15" cy="762"/>
              </a:xfrm>
              <a:prstGeom prst="rect">
                <a:avLst/>
              </a:prstGeom>
              <a:solidFill>
                <a:schemeClr val="folHlink"/>
              </a:solidFill>
              <a:ln w="9525">
                <a:solidFill>
                  <a:schemeClr val="tx1"/>
                </a:solidFill>
                <a:miter lim="800000"/>
                <a:headEnd/>
                <a:tailEnd/>
              </a:ln>
            </p:spPr>
            <p:txBody>
              <a:bodyPr/>
              <a:lstStyle/>
              <a:p>
                <a:endParaRPr lang="en-US"/>
              </a:p>
            </p:txBody>
          </p:sp>
          <p:sp>
            <p:nvSpPr>
              <p:cNvPr id="87068" name="Freeform 23"/>
              <p:cNvSpPr>
                <a:spLocks/>
              </p:cNvSpPr>
              <p:nvPr/>
            </p:nvSpPr>
            <p:spPr bwMode="black">
              <a:xfrm>
                <a:off x="2132" y="2668"/>
                <a:ext cx="60" cy="25"/>
              </a:xfrm>
              <a:custGeom>
                <a:avLst/>
                <a:gdLst>
                  <a:gd name="T0" fmla="*/ 0 w 180"/>
                  <a:gd name="T1" fmla="*/ 0 h 75"/>
                  <a:gd name="T2" fmla="*/ 0 w 180"/>
                  <a:gd name="T3" fmla="*/ 0 h 75"/>
                  <a:gd name="T4" fmla="*/ 0 w 180"/>
                  <a:gd name="T5" fmla="*/ 0 h 75"/>
                  <a:gd name="T6" fmla="*/ 0 w 180"/>
                  <a:gd name="T7" fmla="*/ 0 h 75"/>
                  <a:gd name="T8" fmla="*/ 0 w 180"/>
                  <a:gd name="T9" fmla="*/ 0 h 75"/>
                  <a:gd name="T10" fmla="*/ 0 60000 65536"/>
                  <a:gd name="T11" fmla="*/ 0 60000 65536"/>
                  <a:gd name="T12" fmla="*/ 0 60000 65536"/>
                  <a:gd name="T13" fmla="*/ 0 60000 65536"/>
                  <a:gd name="T14" fmla="*/ 0 60000 65536"/>
                  <a:gd name="T15" fmla="*/ 0 w 180"/>
                  <a:gd name="T16" fmla="*/ 0 h 75"/>
                  <a:gd name="T17" fmla="*/ 180 w 180"/>
                  <a:gd name="T18" fmla="*/ 75 h 75"/>
                </a:gdLst>
                <a:ahLst/>
                <a:cxnLst>
                  <a:cxn ang="T10">
                    <a:pos x="T0" y="T1"/>
                  </a:cxn>
                  <a:cxn ang="T11">
                    <a:pos x="T2" y="T3"/>
                  </a:cxn>
                  <a:cxn ang="T12">
                    <a:pos x="T4" y="T5"/>
                  </a:cxn>
                  <a:cxn ang="T13">
                    <a:pos x="T6" y="T7"/>
                  </a:cxn>
                  <a:cxn ang="T14">
                    <a:pos x="T8" y="T9"/>
                  </a:cxn>
                </a:cxnLst>
                <a:rect l="T15" t="T16" r="T17" b="T18"/>
                <a:pathLst>
                  <a:path w="180" h="75">
                    <a:moveTo>
                      <a:pt x="172" y="75"/>
                    </a:moveTo>
                    <a:lnTo>
                      <a:pt x="0" y="47"/>
                    </a:lnTo>
                    <a:lnTo>
                      <a:pt x="8" y="0"/>
                    </a:lnTo>
                    <a:lnTo>
                      <a:pt x="180" y="28"/>
                    </a:lnTo>
                    <a:lnTo>
                      <a:pt x="172" y="75"/>
                    </a:lnTo>
                    <a:close/>
                  </a:path>
                </a:pathLst>
              </a:custGeom>
              <a:solidFill>
                <a:schemeClr val="folHlink"/>
              </a:solidFill>
              <a:ln w="9525">
                <a:solidFill>
                  <a:schemeClr val="tx1"/>
                </a:solidFill>
                <a:round/>
                <a:headEnd/>
                <a:tailEnd/>
              </a:ln>
            </p:spPr>
            <p:txBody>
              <a:bodyPr/>
              <a:lstStyle/>
              <a:p>
                <a:endParaRPr lang="en-US"/>
              </a:p>
            </p:txBody>
          </p:sp>
          <p:sp>
            <p:nvSpPr>
              <p:cNvPr id="87069" name="Freeform 24"/>
              <p:cNvSpPr>
                <a:spLocks/>
              </p:cNvSpPr>
              <p:nvPr/>
            </p:nvSpPr>
            <p:spPr bwMode="black">
              <a:xfrm>
                <a:off x="2132" y="1906"/>
                <a:ext cx="59" cy="25"/>
              </a:xfrm>
              <a:custGeom>
                <a:avLst/>
                <a:gdLst>
                  <a:gd name="T0" fmla="*/ 0 w 178"/>
                  <a:gd name="T1" fmla="*/ 0 h 74"/>
                  <a:gd name="T2" fmla="*/ 0 w 178"/>
                  <a:gd name="T3" fmla="*/ 0 h 74"/>
                  <a:gd name="T4" fmla="*/ 0 w 178"/>
                  <a:gd name="T5" fmla="*/ 0 h 74"/>
                  <a:gd name="T6" fmla="*/ 0 w 178"/>
                  <a:gd name="T7" fmla="*/ 0 h 74"/>
                  <a:gd name="T8" fmla="*/ 0 w 178"/>
                  <a:gd name="T9" fmla="*/ 0 h 74"/>
                  <a:gd name="T10" fmla="*/ 0 60000 65536"/>
                  <a:gd name="T11" fmla="*/ 0 60000 65536"/>
                  <a:gd name="T12" fmla="*/ 0 60000 65536"/>
                  <a:gd name="T13" fmla="*/ 0 60000 65536"/>
                  <a:gd name="T14" fmla="*/ 0 60000 65536"/>
                  <a:gd name="T15" fmla="*/ 0 w 178"/>
                  <a:gd name="T16" fmla="*/ 0 h 74"/>
                  <a:gd name="T17" fmla="*/ 178 w 178"/>
                  <a:gd name="T18" fmla="*/ 74 h 74"/>
                </a:gdLst>
                <a:ahLst/>
                <a:cxnLst>
                  <a:cxn ang="T10">
                    <a:pos x="T0" y="T1"/>
                  </a:cxn>
                  <a:cxn ang="T11">
                    <a:pos x="T2" y="T3"/>
                  </a:cxn>
                  <a:cxn ang="T12">
                    <a:pos x="T4" y="T5"/>
                  </a:cxn>
                  <a:cxn ang="T13">
                    <a:pos x="T6" y="T7"/>
                  </a:cxn>
                  <a:cxn ang="T14">
                    <a:pos x="T8" y="T9"/>
                  </a:cxn>
                </a:cxnLst>
                <a:rect l="T15" t="T16" r="T17" b="T18"/>
                <a:pathLst>
                  <a:path w="178" h="74">
                    <a:moveTo>
                      <a:pt x="172" y="74"/>
                    </a:moveTo>
                    <a:lnTo>
                      <a:pt x="0" y="47"/>
                    </a:lnTo>
                    <a:lnTo>
                      <a:pt x="6" y="0"/>
                    </a:lnTo>
                    <a:lnTo>
                      <a:pt x="178" y="27"/>
                    </a:lnTo>
                    <a:lnTo>
                      <a:pt x="172" y="74"/>
                    </a:lnTo>
                    <a:close/>
                  </a:path>
                </a:pathLst>
              </a:custGeom>
              <a:solidFill>
                <a:schemeClr val="folHlink"/>
              </a:solidFill>
              <a:ln w="9525">
                <a:solidFill>
                  <a:schemeClr val="tx1"/>
                </a:solidFill>
                <a:round/>
                <a:headEnd/>
                <a:tailEnd/>
              </a:ln>
            </p:spPr>
            <p:txBody>
              <a:bodyPr/>
              <a:lstStyle/>
              <a:p>
                <a:endParaRPr lang="en-US"/>
              </a:p>
            </p:txBody>
          </p:sp>
          <p:sp>
            <p:nvSpPr>
              <p:cNvPr id="87070" name="Rectangle 25"/>
              <p:cNvSpPr>
                <a:spLocks noChangeArrowheads="1"/>
              </p:cNvSpPr>
              <p:nvPr/>
            </p:nvSpPr>
            <p:spPr bwMode="black">
              <a:xfrm>
                <a:off x="2125" y="1914"/>
                <a:ext cx="16" cy="762"/>
              </a:xfrm>
              <a:prstGeom prst="rect">
                <a:avLst/>
              </a:prstGeom>
              <a:solidFill>
                <a:schemeClr val="folHlink"/>
              </a:solidFill>
              <a:ln w="9525">
                <a:solidFill>
                  <a:schemeClr val="tx1"/>
                </a:solidFill>
                <a:miter lim="800000"/>
                <a:headEnd/>
                <a:tailEnd/>
              </a:ln>
            </p:spPr>
            <p:txBody>
              <a:bodyPr/>
              <a:lstStyle/>
              <a:p>
                <a:endParaRPr lang="en-US"/>
              </a:p>
            </p:txBody>
          </p:sp>
          <p:sp>
            <p:nvSpPr>
              <p:cNvPr id="87071" name="Freeform 26"/>
              <p:cNvSpPr>
                <a:spLocks/>
              </p:cNvSpPr>
              <p:nvPr/>
            </p:nvSpPr>
            <p:spPr bwMode="black">
              <a:xfrm>
                <a:off x="2132" y="1569"/>
                <a:ext cx="2157" cy="353"/>
              </a:xfrm>
              <a:custGeom>
                <a:avLst/>
                <a:gdLst>
                  <a:gd name="T0" fmla="*/ 0 w 6470"/>
                  <a:gd name="T1" fmla="*/ 0 h 1059"/>
                  <a:gd name="T2" fmla="*/ 0 w 6470"/>
                  <a:gd name="T3" fmla="*/ 0 h 1059"/>
                  <a:gd name="T4" fmla="*/ 0 w 6470"/>
                  <a:gd name="T5" fmla="*/ 0 h 1059"/>
                  <a:gd name="T6" fmla="*/ 0 w 6470"/>
                  <a:gd name="T7" fmla="*/ 0 h 1059"/>
                  <a:gd name="T8" fmla="*/ 0 w 6470"/>
                  <a:gd name="T9" fmla="*/ 0 h 1059"/>
                  <a:gd name="T10" fmla="*/ 0 60000 65536"/>
                  <a:gd name="T11" fmla="*/ 0 60000 65536"/>
                  <a:gd name="T12" fmla="*/ 0 60000 65536"/>
                  <a:gd name="T13" fmla="*/ 0 60000 65536"/>
                  <a:gd name="T14" fmla="*/ 0 60000 65536"/>
                  <a:gd name="T15" fmla="*/ 0 w 6470"/>
                  <a:gd name="T16" fmla="*/ 0 h 1059"/>
                  <a:gd name="T17" fmla="*/ 6470 w 6470"/>
                  <a:gd name="T18" fmla="*/ 1059 h 1059"/>
                </a:gdLst>
                <a:ahLst/>
                <a:cxnLst>
                  <a:cxn ang="T10">
                    <a:pos x="T0" y="T1"/>
                  </a:cxn>
                  <a:cxn ang="T11">
                    <a:pos x="T2" y="T3"/>
                  </a:cxn>
                  <a:cxn ang="T12">
                    <a:pos x="T4" y="T5"/>
                  </a:cxn>
                  <a:cxn ang="T13">
                    <a:pos x="T6" y="T7"/>
                  </a:cxn>
                  <a:cxn ang="T14">
                    <a:pos x="T8" y="T9"/>
                  </a:cxn>
                </a:cxnLst>
                <a:rect l="T15" t="T16" r="T17" b="T18"/>
                <a:pathLst>
                  <a:path w="6470" h="1059">
                    <a:moveTo>
                      <a:pt x="0" y="1012"/>
                    </a:moveTo>
                    <a:lnTo>
                      <a:pt x="6464" y="0"/>
                    </a:lnTo>
                    <a:lnTo>
                      <a:pt x="6470" y="48"/>
                    </a:lnTo>
                    <a:lnTo>
                      <a:pt x="6" y="1059"/>
                    </a:lnTo>
                    <a:lnTo>
                      <a:pt x="0" y="1012"/>
                    </a:lnTo>
                    <a:close/>
                  </a:path>
                </a:pathLst>
              </a:custGeom>
              <a:solidFill>
                <a:schemeClr val="folHlink"/>
              </a:solidFill>
              <a:ln w="9525">
                <a:solidFill>
                  <a:schemeClr val="tx1"/>
                </a:solidFill>
                <a:round/>
                <a:headEnd/>
                <a:tailEnd/>
              </a:ln>
            </p:spPr>
            <p:txBody>
              <a:bodyPr/>
              <a:lstStyle/>
              <a:p>
                <a:endParaRPr lang="en-US"/>
              </a:p>
            </p:txBody>
          </p:sp>
          <p:sp>
            <p:nvSpPr>
              <p:cNvPr id="87072" name="Freeform 27"/>
              <p:cNvSpPr>
                <a:spLocks/>
              </p:cNvSpPr>
              <p:nvPr/>
            </p:nvSpPr>
            <p:spPr bwMode="black">
              <a:xfrm>
                <a:off x="4287" y="1569"/>
                <a:ext cx="59" cy="25"/>
              </a:xfrm>
              <a:custGeom>
                <a:avLst/>
                <a:gdLst>
                  <a:gd name="T0" fmla="*/ 0 w 179"/>
                  <a:gd name="T1" fmla="*/ 0 h 74"/>
                  <a:gd name="T2" fmla="*/ 0 w 179"/>
                  <a:gd name="T3" fmla="*/ 0 h 74"/>
                  <a:gd name="T4" fmla="*/ 0 w 179"/>
                  <a:gd name="T5" fmla="*/ 0 h 74"/>
                  <a:gd name="T6" fmla="*/ 0 w 179"/>
                  <a:gd name="T7" fmla="*/ 0 h 74"/>
                  <a:gd name="T8" fmla="*/ 0 w 179"/>
                  <a:gd name="T9" fmla="*/ 0 h 74"/>
                  <a:gd name="T10" fmla="*/ 0 60000 65536"/>
                  <a:gd name="T11" fmla="*/ 0 60000 65536"/>
                  <a:gd name="T12" fmla="*/ 0 60000 65536"/>
                  <a:gd name="T13" fmla="*/ 0 60000 65536"/>
                  <a:gd name="T14" fmla="*/ 0 60000 65536"/>
                  <a:gd name="T15" fmla="*/ 0 w 179"/>
                  <a:gd name="T16" fmla="*/ 0 h 74"/>
                  <a:gd name="T17" fmla="*/ 179 w 179"/>
                  <a:gd name="T18" fmla="*/ 74 h 74"/>
                </a:gdLst>
                <a:ahLst/>
                <a:cxnLst>
                  <a:cxn ang="T10">
                    <a:pos x="T0" y="T1"/>
                  </a:cxn>
                  <a:cxn ang="T11">
                    <a:pos x="T2" y="T3"/>
                  </a:cxn>
                  <a:cxn ang="T12">
                    <a:pos x="T4" y="T5"/>
                  </a:cxn>
                  <a:cxn ang="T13">
                    <a:pos x="T6" y="T7"/>
                  </a:cxn>
                  <a:cxn ang="T14">
                    <a:pos x="T8" y="T9"/>
                  </a:cxn>
                </a:cxnLst>
                <a:rect l="T15" t="T16" r="T17" b="T18"/>
                <a:pathLst>
                  <a:path w="179" h="74">
                    <a:moveTo>
                      <a:pt x="174" y="74"/>
                    </a:moveTo>
                    <a:lnTo>
                      <a:pt x="0" y="48"/>
                    </a:lnTo>
                    <a:lnTo>
                      <a:pt x="6" y="0"/>
                    </a:lnTo>
                    <a:lnTo>
                      <a:pt x="179" y="27"/>
                    </a:lnTo>
                    <a:lnTo>
                      <a:pt x="174" y="74"/>
                    </a:lnTo>
                    <a:close/>
                  </a:path>
                </a:pathLst>
              </a:custGeom>
              <a:solidFill>
                <a:schemeClr val="folHlink"/>
              </a:solidFill>
              <a:ln w="9525">
                <a:solidFill>
                  <a:schemeClr val="tx1"/>
                </a:solidFill>
                <a:round/>
                <a:headEnd/>
                <a:tailEnd/>
              </a:ln>
            </p:spPr>
            <p:txBody>
              <a:bodyPr/>
              <a:lstStyle/>
              <a:p>
                <a:endParaRPr lang="en-US"/>
              </a:p>
            </p:txBody>
          </p:sp>
          <p:sp>
            <p:nvSpPr>
              <p:cNvPr id="87073" name="Rectangle 28"/>
              <p:cNvSpPr>
                <a:spLocks noChangeArrowheads="1"/>
              </p:cNvSpPr>
              <p:nvPr/>
            </p:nvSpPr>
            <p:spPr bwMode="black">
              <a:xfrm>
                <a:off x="2537" y="2141"/>
                <a:ext cx="15" cy="489"/>
              </a:xfrm>
              <a:prstGeom prst="rect">
                <a:avLst/>
              </a:prstGeom>
              <a:solidFill>
                <a:schemeClr val="folHlink"/>
              </a:solidFill>
              <a:ln w="9525">
                <a:solidFill>
                  <a:schemeClr val="tx1"/>
                </a:solidFill>
                <a:miter lim="800000"/>
                <a:headEnd/>
                <a:tailEnd/>
              </a:ln>
            </p:spPr>
            <p:txBody>
              <a:bodyPr/>
              <a:lstStyle/>
              <a:p>
                <a:endParaRPr lang="en-US"/>
              </a:p>
            </p:txBody>
          </p:sp>
          <p:sp>
            <p:nvSpPr>
              <p:cNvPr id="87074" name="Freeform 29"/>
              <p:cNvSpPr>
                <a:spLocks/>
              </p:cNvSpPr>
              <p:nvPr/>
            </p:nvSpPr>
            <p:spPr bwMode="black">
              <a:xfrm>
                <a:off x="2544" y="2091"/>
                <a:ext cx="271" cy="58"/>
              </a:xfrm>
              <a:custGeom>
                <a:avLst/>
                <a:gdLst>
                  <a:gd name="T0" fmla="*/ 0 w 814"/>
                  <a:gd name="T1" fmla="*/ 0 h 174"/>
                  <a:gd name="T2" fmla="*/ 0 w 814"/>
                  <a:gd name="T3" fmla="*/ 0 h 174"/>
                  <a:gd name="T4" fmla="*/ 0 w 814"/>
                  <a:gd name="T5" fmla="*/ 0 h 174"/>
                  <a:gd name="T6" fmla="*/ 0 w 814"/>
                  <a:gd name="T7" fmla="*/ 0 h 174"/>
                  <a:gd name="T8" fmla="*/ 0 w 814"/>
                  <a:gd name="T9" fmla="*/ 0 h 174"/>
                  <a:gd name="T10" fmla="*/ 0 60000 65536"/>
                  <a:gd name="T11" fmla="*/ 0 60000 65536"/>
                  <a:gd name="T12" fmla="*/ 0 60000 65536"/>
                  <a:gd name="T13" fmla="*/ 0 60000 65536"/>
                  <a:gd name="T14" fmla="*/ 0 60000 65536"/>
                  <a:gd name="T15" fmla="*/ 0 w 814"/>
                  <a:gd name="T16" fmla="*/ 0 h 174"/>
                  <a:gd name="T17" fmla="*/ 814 w 814"/>
                  <a:gd name="T18" fmla="*/ 174 h 174"/>
                </a:gdLst>
                <a:ahLst/>
                <a:cxnLst>
                  <a:cxn ang="T10">
                    <a:pos x="T0" y="T1"/>
                  </a:cxn>
                  <a:cxn ang="T11">
                    <a:pos x="T2" y="T3"/>
                  </a:cxn>
                  <a:cxn ang="T12">
                    <a:pos x="T4" y="T5"/>
                  </a:cxn>
                  <a:cxn ang="T13">
                    <a:pos x="T6" y="T7"/>
                  </a:cxn>
                  <a:cxn ang="T14">
                    <a:pos x="T8" y="T9"/>
                  </a:cxn>
                </a:cxnLst>
                <a:rect l="T15" t="T16" r="T17" b="T18"/>
                <a:pathLst>
                  <a:path w="814" h="174">
                    <a:moveTo>
                      <a:pt x="0" y="127"/>
                    </a:moveTo>
                    <a:lnTo>
                      <a:pt x="809" y="0"/>
                    </a:lnTo>
                    <a:lnTo>
                      <a:pt x="814" y="47"/>
                    </a:lnTo>
                    <a:lnTo>
                      <a:pt x="6" y="174"/>
                    </a:lnTo>
                    <a:lnTo>
                      <a:pt x="0" y="127"/>
                    </a:lnTo>
                    <a:close/>
                  </a:path>
                </a:pathLst>
              </a:custGeom>
              <a:solidFill>
                <a:schemeClr val="folHlink"/>
              </a:solidFill>
              <a:ln w="9525">
                <a:solidFill>
                  <a:schemeClr val="tx1"/>
                </a:solidFill>
                <a:round/>
                <a:headEnd/>
                <a:tailEnd/>
              </a:ln>
            </p:spPr>
            <p:txBody>
              <a:bodyPr/>
              <a:lstStyle/>
              <a:p>
                <a:endParaRPr lang="en-US"/>
              </a:p>
            </p:txBody>
          </p:sp>
          <p:sp>
            <p:nvSpPr>
              <p:cNvPr id="87075" name="Rectangle 30"/>
              <p:cNvSpPr>
                <a:spLocks noChangeArrowheads="1"/>
              </p:cNvSpPr>
              <p:nvPr/>
            </p:nvSpPr>
            <p:spPr bwMode="black">
              <a:xfrm>
                <a:off x="2806" y="2099"/>
                <a:ext cx="16" cy="489"/>
              </a:xfrm>
              <a:prstGeom prst="rect">
                <a:avLst/>
              </a:prstGeom>
              <a:solidFill>
                <a:schemeClr val="folHlink"/>
              </a:solidFill>
              <a:ln w="9525">
                <a:solidFill>
                  <a:schemeClr val="tx1"/>
                </a:solidFill>
                <a:miter lim="800000"/>
                <a:headEnd/>
                <a:tailEnd/>
              </a:ln>
            </p:spPr>
            <p:txBody>
              <a:bodyPr/>
              <a:lstStyle/>
              <a:p>
                <a:endParaRPr lang="en-US"/>
              </a:p>
            </p:txBody>
          </p:sp>
          <p:sp>
            <p:nvSpPr>
              <p:cNvPr id="87076" name="Rectangle 31"/>
              <p:cNvSpPr>
                <a:spLocks noChangeArrowheads="1"/>
              </p:cNvSpPr>
              <p:nvPr/>
            </p:nvSpPr>
            <p:spPr bwMode="black">
              <a:xfrm>
                <a:off x="2749" y="2108"/>
                <a:ext cx="16" cy="471"/>
              </a:xfrm>
              <a:prstGeom prst="rect">
                <a:avLst/>
              </a:prstGeom>
              <a:solidFill>
                <a:schemeClr val="folHlink"/>
              </a:solidFill>
              <a:ln w="9525">
                <a:solidFill>
                  <a:schemeClr val="tx1"/>
                </a:solidFill>
                <a:miter lim="800000"/>
                <a:headEnd/>
                <a:tailEnd/>
              </a:ln>
            </p:spPr>
            <p:txBody>
              <a:bodyPr/>
              <a:lstStyle/>
              <a:p>
                <a:endParaRPr lang="en-US"/>
              </a:p>
            </p:txBody>
          </p:sp>
          <p:sp>
            <p:nvSpPr>
              <p:cNvPr id="87077" name="Freeform 32"/>
              <p:cNvSpPr>
                <a:spLocks/>
              </p:cNvSpPr>
              <p:nvPr/>
            </p:nvSpPr>
            <p:spPr bwMode="black">
              <a:xfrm>
                <a:off x="2755" y="2571"/>
                <a:ext cx="61" cy="25"/>
              </a:xfrm>
              <a:custGeom>
                <a:avLst/>
                <a:gdLst>
                  <a:gd name="T0" fmla="*/ 0 w 181"/>
                  <a:gd name="T1" fmla="*/ 0 h 75"/>
                  <a:gd name="T2" fmla="*/ 0 w 181"/>
                  <a:gd name="T3" fmla="*/ 0 h 75"/>
                  <a:gd name="T4" fmla="*/ 0 w 181"/>
                  <a:gd name="T5" fmla="*/ 0 h 75"/>
                  <a:gd name="T6" fmla="*/ 0 w 181"/>
                  <a:gd name="T7" fmla="*/ 0 h 75"/>
                  <a:gd name="T8" fmla="*/ 0 w 181"/>
                  <a:gd name="T9" fmla="*/ 0 h 75"/>
                  <a:gd name="T10" fmla="*/ 0 60000 65536"/>
                  <a:gd name="T11" fmla="*/ 0 60000 65536"/>
                  <a:gd name="T12" fmla="*/ 0 60000 65536"/>
                  <a:gd name="T13" fmla="*/ 0 60000 65536"/>
                  <a:gd name="T14" fmla="*/ 0 60000 65536"/>
                  <a:gd name="T15" fmla="*/ 0 w 181"/>
                  <a:gd name="T16" fmla="*/ 0 h 75"/>
                  <a:gd name="T17" fmla="*/ 181 w 181"/>
                  <a:gd name="T18" fmla="*/ 75 h 75"/>
                </a:gdLst>
                <a:ahLst/>
                <a:cxnLst>
                  <a:cxn ang="T10">
                    <a:pos x="T0" y="T1"/>
                  </a:cxn>
                  <a:cxn ang="T11">
                    <a:pos x="T2" y="T3"/>
                  </a:cxn>
                  <a:cxn ang="T12">
                    <a:pos x="T4" y="T5"/>
                  </a:cxn>
                  <a:cxn ang="T13">
                    <a:pos x="T6" y="T7"/>
                  </a:cxn>
                  <a:cxn ang="T14">
                    <a:pos x="T8" y="T9"/>
                  </a:cxn>
                </a:cxnLst>
                <a:rect l="T15" t="T16" r="T17" b="T18"/>
                <a:pathLst>
                  <a:path w="181" h="75">
                    <a:moveTo>
                      <a:pt x="172" y="75"/>
                    </a:moveTo>
                    <a:lnTo>
                      <a:pt x="0" y="47"/>
                    </a:lnTo>
                    <a:lnTo>
                      <a:pt x="9" y="0"/>
                    </a:lnTo>
                    <a:lnTo>
                      <a:pt x="181" y="28"/>
                    </a:lnTo>
                    <a:lnTo>
                      <a:pt x="172" y="75"/>
                    </a:lnTo>
                    <a:close/>
                  </a:path>
                </a:pathLst>
              </a:custGeom>
              <a:solidFill>
                <a:schemeClr val="folHlink"/>
              </a:solidFill>
              <a:ln w="9525">
                <a:solidFill>
                  <a:schemeClr val="tx1"/>
                </a:solidFill>
                <a:round/>
                <a:headEnd/>
                <a:tailEnd/>
              </a:ln>
            </p:spPr>
            <p:txBody>
              <a:bodyPr/>
              <a:lstStyle/>
              <a:p>
                <a:endParaRPr lang="en-US"/>
              </a:p>
            </p:txBody>
          </p:sp>
          <p:sp>
            <p:nvSpPr>
              <p:cNvPr id="87078" name="Freeform 33"/>
              <p:cNvSpPr>
                <a:spLocks/>
              </p:cNvSpPr>
              <p:nvPr/>
            </p:nvSpPr>
            <p:spPr bwMode="black">
              <a:xfrm>
                <a:off x="2813" y="2565"/>
                <a:ext cx="96" cy="31"/>
              </a:xfrm>
              <a:custGeom>
                <a:avLst/>
                <a:gdLst>
                  <a:gd name="T0" fmla="*/ 0 w 288"/>
                  <a:gd name="T1" fmla="*/ 0 h 91"/>
                  <a:gd name="T2" fmla="*/ 0 w 288"/>
                  <a:gd name="T3" fmla="*/ 0 h 91"/>
                  <a:gd name="T4" fmla="*/ 0 w 288"/>
                  <a:gd name="T5" fmla="*/ 0 h 91"/>
                  <a:gd name="T6" fmla="*/ 0 w 288"/>
                  <a:gd name="T7" fmla="*/ 0 h 91"/>
                  <a:gd name="T8" fmla="*/ 0 w 288"/>
                  <a:gd name="T9" fmla="*/ 0 h 91"/>
                  <a:gd name="T10" fmla="*/ 0 60000 65536"/>
                  <a:gd name="T11" fmla="*/ 0 60000 65536"/>
                  <a:gd name="T12" fmla="*/ 0 60000 65536"/>
                  <a:gd name="T13" fmla="*/ 0 60000 65536"/>
                  <a:gd name="T14" fmla="*/ 0 60000 65536"/>
                  <a:gd name="T15" fmla="*/ 0 w 288"/>
                  <a:gd name="T16" fmla="*/ 0 h 91"/>
                  <a:gd name="T17" fmla="*/ 288 w 288"/>
                  <a:gd name="T18" fmla="*/ 91 h 91"/>
                </a:gdLst>
                <a:ahLst/>
                <a:cxnLst>
                  <a:cxn ang="T10">
                    <a:pos x="T0" y="T1"/>
                  </a:cxn>
                  <a:cxn ang="T11">
                    <a:pos x="T2" y="T3"/>
                  </a:cxn>
                  <a:cxn ang="T12">
                    <a:pos x="T4" y="T5"/>
                  </a:cxn>
                  <a:cxn ang="T13">
                    <a:pos x="T6" y="T7"/>
                  </a:cxn>
                  <a:cxn ang="T14">
                    <a:pos x="T8" y="T9"/>
                  </a:cxn>
                </a:cxnLst>
                <a:rect l="T15" t="T16" r="T17" b="T18"/>
                <a:pathLst>
                  <a:path w="288" h="91">
                    <a:moveTo>
                      <a:pt x="0" y="44"/>
                    </a:moveTo>
                    <a:lnTo>
                      <a:pt x="282" y="0"/>
                    </a:lnTo>
                    <a:lnTo>
                      <a:pt x="288" y="47"/>
                    </a:lnTo>
                    <a:lnTo>
                      <a:pt x="5" y="91"/>
                    </a:lnTo>
                    <a:lnTo>
                      <a:pt x="0" y="44"/>
                    </a:lnTo>
                    <a:close/>
                  </a:path>
                </a:pathLst>
              </a:custGeom>
              <a:solidFill>
                <a:schemeClr val="folHlink"/>
              </a:solidFill>
              <a:ln w="9525">
                <a:solidFill>
                  <a:schemeClr val="tx1"/>
                </a:solidFill>
                <a:round/>
                <a:headEnd/>
                <a:tailEnd/>
              </a:ln>
            </p:spPr>
            <p:txBody>
              <a:bodyPr/>
              <a:lstStyle/>
              <a:p>
                <a:endParaRPr lang="en-US"/>
              </a:p>
            </p:txBody>
          </p:sp>
          <p:sp>
            <p:nvSpPr>
              <p:cNvPr id="87079" name="Freeform 34"/>
              <p:cNvSpPr>
                <a:spLocks/>
              </p:cNvSpPr>
              <p:nvPr/>
            </p:nvSpPr>
            <p:spPr bwMode="black">
              <a:xfrm>
                <a:off x="2907" y="2034"/>
                <a:ext cx="272" cy="58"/>
              </a:xfrm>
              <a:custGeom>
                <a:avLst/>
                <a:gdLst>
                  <a:gd name="T0" fmla="*/ 0 w 814"/>
                  <a:gd name="T1" fmla="*/ 0 h 174"/>
                  <a:gd name="T2" fmla="*/ 0 w 814"/>
                  <a:gd name="T3" fmla="*/ 0 h 174"/>
                  <a:gd name="T4" fmla="*/ 0 w 814"/>
                  <a:gd name="T5" fmla="*/ 0 h 174"/>
                  <a:gd name="T6" fmla="*/ 0 w 814"/>
                  <a:gd name="T7" fmla="*/ 0 h 174"/>
                  <a:gd name="T8" fmla="*/ 0 w 814"/>
                  <a:gd name="T9" fmla="*/ 0 h 174"/>
                  <a:gd name="T10" fmla="*/ 0 60000 65536"/>
                  <a:gd name="T11" fmla="*/ 0 60000 65536"/>
                  <a:gd name="T12" fmla="*/ 0 60000 65536"/>
                  <a:gd name="T13" fmla="*/ 0 60000 65536"/>
                  <a:gd name="T14" fmla="*/ 0 60000 65536"/>
                  <a:gd name="T15" fmla="*/ 0 w 814"/>
                  <a:gd name="T16" fmla="*/ 0 h 174"/>
                  <a:gd name="T17" fmla="*/ 814 w 814"/>
                  <a:gd name="T18" fmla="*/ 174 h 174"/>
                </a:gdLst>
                <a:ahLst/>
                <a:cxnLst>
                  <a:cxn ang="T10">
                    <a:pos x="T0" y="T1"/>
                  </a:cxn>
                  <a:cxn ang="T11">
                    <a:pos x="T2" y="T3"/>
                  </a:cxn>
                  <a:cxn ang="T12">
                    <a:pos x="T4" y="T5"/>
                  </a:cxn>
                  <a:cxn ang="T13">
                    <a:pos x="T6" y="T7"/>
                  </a:cxn>
                  <a:cxn ang="T14">
                    <a:pos x="T8" y="T9"/>
                  </a:cxn>
                </a:cxnLst>
                <a:rect l="T15" t="T16" r="T17" b="T18"/>
                <a:pathLst>
                  <a:path w="814" h="174">
                    <a:moveTo>
                      <a:pt x="0" y="127"/>
                    </a:moveTo>
                    <a:lnTo>
                      <a:pt x="808" y="0"/>
                    </a:lnTo>
                    <a:lnTo>
                      <a:pt x="814" y="47"/>
                    </a:lnTo>
                    <a:lnTo>
                      <a:pt x="6" y="174"/>
                    </a:lnTo>
                    <a:lnTo>
                      <a:pt x="0" y="127"/>
                    </a:lnTo>
                    <a:close/>
                  </a:path>
                </a:pathLst>
              </a:custGeom>
              <a:solidFill>
                <a:schemeClr val="folHlink"/>
              </a:solidFill>
              <a:ln w="9525">
                <a:solidFill>
                  <a:schemeClr val="tx1"/>
                </a:solidFill>
                <a:round/>
                <a:headEnd/>
                <a:tailEnd/>
              </a:ln>
            </p:spPr>
            <p:txBody>
              <a:bodyPr/>
              <a:lstStyle/>
              <a:p>
                <a:endParaRPr lang="en-US"/>
              </a:p>
            </p:txBody>
          </p:sp>
          <p:sp>
            <p:nvSpPr>
              <p:cNvPr id="87080" name="Rectangle 35"/>
              <p:cNvSpPr>
                <a:spLocks noChangeArrowheads="1"/>
              </p:cNvSpPr>
              <p:nvPr/>
            </p:nvSpPr>
            <p:spPr bwMode="black">
              <a:xfrm>
                <a:off x="2900" y="2084"/>
                <a:ext cx="16" cy="489"/>
              </a:xfrm>
              <a:prstGeom prst="rect">
                <a:avLst/>
              </a:prstGeom>
              <a:solidFill>
                <a:schemeClr val="folHlink"/>
              </a:solidFill>
              <a:ln w="9525">
                <a:solidFill>
                  <a:schemeClr val="tx1"/>
                </a:solidFill>
                <a:miter lim="800000"/>
                <a:headEnd/>
                <a:tailEnd/>
              </a:ln>
            </p:spPr>
            <p:txBody>
              <a:bodyPr/>
              <a:lstStyle/>
              <a:p>
                <a:endParaRPr lang="en-US"/>
              </a:p>
            </p:txBody>
          </p:sp>
          <p:sp>
            <p:nvSpPr>
              <p:cNvPr id="87081" name="Rectangle 36"/>
              <p:cNvSpPr>
                <a:spLocks noChangeArrowheads="1"/>
              </p:cNvSpPr>
              <p:nvPr/>
            </p:nvSpPr>
            <p:spPr bwMode="black">
              <a:xfrm>
                <a:off x="3113" y="2051"/>
                <a:ext cx="15" cy="471"/>
              </a:xfrm>
              <a:prstGeom prst="rect">
                <a:avLst/>
              </a:prstGeom>
              <a:solidFill>
                <a:schemeClr val="folHlink"/>
              </a:solidFill>
              <a:ln w="9525">
                <a:solidFill>
                  <a:schemeClr val="tx1"/>
                </a:solidFill>
                <a:miter lim="800000"/>
                <a:headEnd/>
                <a:tailEnd/>
              </a:ln>
            </p:spPr>
            <p:txBody>
              <a:bodyPr/>
              <a:lstStyle/>
              <a:p>
                <a:endParaRPr lang="en-US"/>
              </a:p>
            </p:txBody>
          </p:sp>
          <p:sp>
            <p:nvSpPr>
              <p:cNvPr id="87082" name="Rectangle 37"/>
              <p:cNvSpPr>
                <a:spLocks noChangeArrowheads="1"/>
              </p:cNvSpPr>
              <p:nvPr/>
            </p:nvSpPr>
            <p:spPr bwMode="black">
              <a:xfrm>
                <a:off x="3170" y="2042"/>
                <a:ext cx="16" cy="489"/>
              </a:xfrm>
              <a:prstGeom prst="rect">
                <a:avLst/>
              </a:prstGeom>
              <a:solidFill>
                <a:schemeClr val="folHlink"/>
              </a:solidFill>
              <a:ln w="9525">
                <a:solidFill>
                  <a:schemeClr val="tx1"/>
                </a:solidFill>
                <a:miter lim="800000"/>
                <a:headEnd/>
                <a:tailEnd/>
              </a:ln>
            </p:spPr>
            <p:txBody>
              <a:bodyPr/>
              <a:lstStyle/>
              <a:p>
                <a:endParaRPr lang="en-US"/>
              </a:p>
            </p:txBody>
          </p:sp>
          <p:sp>
            <p:nvSpPr>
              <p:cNvPr id="87083" name="Freeform 38"/>
              <p:cNvSpPr>
                <a:spLocks/>
              </p:cNvSpPr>
              <p:nvPr/>
            </p:nvSpPr>
            <p:spPr bwMode="black">
              <a:xfrm>
                <a:off x="3119" y="2514"/>
                <a:ext cx="60" cy="25"/>
              </a:xfrm>
              <a:custGeom>
                <a:avLst/>
                <a:gdLst>
                  <a:gd name="T0" fmla="*/ 0 w 181"/>
                  <a:gd name="T1" fmla="*/ 0 h 75"/>
                  <a:gd name="T2" fmla="*/ 0 w 181"/>
                  <a:gd name="T3" fmla="*/ 0 h 75"/>
                  <a:gd name="T4" fmla="*/ 0 w 181"/>
                  <a:gd name="T5" fmla="*/ 0 h 75"/>
                  <a:gd name="T6" fmla="*/ 0 w 181"/>
                  <a:gd name="T7" fmla="*/ 0 h 75"/>
                  <a:gd name="T8" fmla="*/ 0 w 181"/>
                  <a:gd name="T9" fmla="*/ 0 h 75"/>
                  <a:gd name="T10" fmla="*/ 0 60000 65536"/>
                  <a:gd name="T11" fmla="*/ 0 60000 65536"/>
                  <a:gd name="T12" fmla="*/ 0 60000 65536"/>
                  <a:gd name="T13" fmla="*/ 0 60000 65536"/>
                  <a:gd name="T14" fmla="*/ 0 60000 65536"/>
                  <a:gd name="T15" fmla="*/ 0 w 181"/>
                  <a:gd name="T16" fmla="*/ 0 h 75"/>
                  <a:gd name="T17" fmla="*/ 181 w 181"/>
                  <a:gd name="T18" fmla="*/ 75 h 75"/>
                </a:gdLst>
                <a:ahLst/>
                <a:cxnLst>
                  <a:cxn ang="T10">
                    <a:pos x="T0" y="T1"/>
                  </a:cxn>
                  <a:cxn ang="T11">
                    <a:pos x="T2" y="T3"/>
                  </a:cxn>
                  <a:cxn ang="T12">
                    <a:pos x="T4" y="T5"/>
                  </a:cxn>
                  <a:cxn ang="T13">
                    <a:pos x="T6" y="T7"/>
                  </a:cxn>
                  <a:cxn ang="T14">
                    <a:pos x="T8" y="T9"/>
                  </a:cxn>
                </a:cxnLst>
                <a:rect l="T15" t="T16" r="T17" b="T18"/>
                <a:pathLst>
                  <a:path w="181" h="75">
                    <a:moveTo>
                      <a:pt x="172" y="75"/>
                    </a:moveTo>
                    <a:lnTo>
                      <a:pt x="0" y="47"/>
                    </a:lnTo>
                    <a:lnTo>
                      <a:pt x="9" y="0"/>
                    </a:lnTo>
                    <a:lnTo>
                      <a:pt x="181" y="28"/>
                    </a:lnTo>
                    <a:lnTo>
                      <a:pt x="172" y="75"/>
                    </a:lnTo>
                    <a:close/>
                  </a:path>
                </a:pathLst>
              </a:custGeom>
              <a:solidFill>
                <a:schemeClr val="folHlink"/>
              </a:solidFill>
              <a:ln w="9525">
                <a:solidFill>
                  <a:schemeClr val="tx1"/>
                </a:solidFill>
                <a:round/>
                <a:headEnd/>
                <a:tailEnd/>
              </a:ln>
            </p:spPr>
            <p:txBody>
              <a:bodyPr/>
              <a:lstStyle/>
              <a:p>
                <a:endParaRPr lang="en-US"/>
              </a:p>
            </p:txBody>
          </p:sp>
          <p:sp>
            <p:nvSpPr>
              <p:cNvPr id="87084" name="Freeform 39"/>
              <p:cNvSpPr>
                <a:spLocks/>
              </p:cNvSpPr>
              <p:nvPr/>
            </p:nvSpPr>
            <p:spPr bwMode="black">
              <a:xfrm>
                <a:off x="3176" y="2508"/>
                <a:ext cx="98" cy="31"/>
              </a:xfrm>
              <a:custGeom>
                <a:avLst/>
                <a:gdLst>
                  <a:gd name="T0" fmla="*/ 0 w 292"/>
                  <a:gd name="T1" fmla="*/ 0 h 92"/>
                  <a:gd name="T2" fmla="*/ 0 w 292"/>
                  <a:gd name="T3" fmla="*/ 0 h 92"/>
                  <a:gd name="T4" fmla="*/ 0 w 292"/>
                  <a:gd name="T5" fmla="*/ 0 h 92"/>
                  <a:gd name="T6" fmla="*/ 0 w 292"/>
                  <a:gd name="T7" fmla="*/ 0 h 92"/>
                  <a:gd name="T8" fmla="*/ 0 w 292"/>
                  <a:gd name="T9" fmla="*/ 0 h 92"/>
                  <a:gd name="T10" fmla="*/ 0 60000 65536"/>
                  <a:gd name="T11" fmla="*/ 0 60000 65536"/>
                  <a:gd name="T12" fmla="*/ 0 60000 65536"/>
                  <a:gd name="T13" fmla="*/ 0 60000 65536"/>
                  <a:gd name="T14" fmla="*/ 0 60000 65536"/>
                  <a:gd name="T15" fmla="*/ 0 w 292"/>
                  <a:gd name="T16" fmla="*/ 0 h 92"/>
                  <a:gd name="T17" fmla="*/ 292 w 292"/>
                  <a:gd name="T18" fmla="*/ 92 h 92"/>
                </a:gdLst>
                <a:ahLst/>
                <a:cxnLst>
                  <a:cxn ang="T10">
                    <a:pos x="T0" y="T1"/>
                  </a:cxn>
                  <a:cxn ang="T11">
                    <a:pos x="T2" y="T3"/>
                  </a:cxn>
                  <a:cxn ang="T12">
                    <a:pos x="T4" y="T5"/>
                  </a:cxn>
                  <a:cxn ang="T13">
                    <a:pos x="T6" y="T7"/>
                  </a:cxn>
                  <a:cxn ang="T14">
                    <a:pos x="T8" y="T9"/>
                  </a:cxn>
                </a:cxnLst>
                <a:rect l="T15" t="T16" r="T17" b="T18"/>
                <a:pathLst>
                  <a:path w="292" h="92">
                    <a:moveTo>
                      <a:pt x="0" y="45"/>
                    </a:moveTo>
                    <a:lnTo>
                      <a:pt x="284" y="0"/>
                    </a:lnTo>
                    <a:lnTo>
                      <a:pt x="292" y="47"/>
                    </a:lnTo>
                    <a:lnTo>
                      <a:pt x="9" y="92"/>
                    </a:lnTo>
                    <a:lnTo>
                      <a:pt x="0" y="45"/>
                    </a:lnTo>
                    <a:close/>
                  </a:path>
                </a:pathLst>
              </a:custGeom>
              <a:solidFill>
                <a:schemeClr val="folHlink"/>
              </a:solidFill>
              <a:ln w="9525">
                <a:solidFill>
                  <a:schemeClr val="tx1"/>
                </a:solidFill>
                <a:round/>
                <a:headEnd/>
                <a:tailEnd/>
              </a:ln>
            </p:spPr>
            <p:txBody>
              <a:bodyPr/>
              <a:lstStyle/>
              <a:p>
                <a:endParaRPr lang="en-US"/>
              </a:p>
            </p:txBody>
          </p:sp>
          <p:sp>
            <p:nvSpPr>
              <p:cNvPr id="87085" name="Rectangle 40"/>
              <p:cNvSpPr>
                <a:spLocks noChangeArrowheads="1"/>
              </p:cNvSpPr>
              <p:nvPr/>
            </p:nvSpPr>
            <p:spPr bwMode="black">
              <a:xfrm>
                <a:off x="3534" y="1985"/>
                <a:ext cx="16" cy="489"/>
              </a:xfrm>
              <a:prstGeom prst="rect">
                <a:avLst/>
              </a:prstGeom>
              <a:solidFill>
                <a:schemeClr val="folHlink"/>
              </a:solidFill>
              <a:ln w="9525">
                <a:solidFill>
                  <a:schemeClr val="tx1"/>
                </a:solidFill>
                <a:miter lim="800000"/>
                <a:headEnd/>
                <a:tailEnd/>
              </a:ln>
            </p:spPr>
            <p:txBody>
              <a:bodyPr/>
              <a:lstStyle/>
              <a:p>
                <a:endParaRPr lang="en-US"/>
              </a:p>
            </p:txBody>
          </p:sp>
          <p:sp>
            <p:nvSpPr>
              <p:cNvPr id="87086" name="Rectangle 41"/>
              <p:cNvSpPr>
                <a:spLocks noChangeArrowheads="1"/>
              </p:cNvSpPr>
              <p:nvPr/>
            </p:nvSpPr>
            <p:spPr bwMode="black">
              <a:xfrm>
                <a:off x="3476" y="1994"/>
                <a:ext cx="16" cy="471"/>
              </a:xfrm>
              <a:prstGeom prst="rect">
                <a:avLst/>
              </a:prstGeom>
              <a:solidFill>
                <a:schemeClr val="folHlink"/>
              </a:solidFill>
              <a:ln w="9525">
                <a:solidFill>
                  <a:schemeClr val="tx1"/>
                </a:solidFill>
                <a:miter lim="800000"/>
                <a:headEnd/>
                <a:tailEnd/>
              </a:ln>
            </p:spPr>
            <p:txBody>
              <a:bodyPr/>
              <a:lstStyle/>
              <a:p>
                <a:endParaRPr lang="en-US"/>
              </a:p>
            </p:txBody>
          </p:sp>
          <p:sp>
            <p:nvSpPr>
              <p:cNvPr id="87087" name="Rectangle 42"/>
              <p:cNvSpPr>
                <a:spLocks noChangeArrowheads="1"/>
              </p:cNvSpPr>
              <p:nvPr/>
            </p:nvSpPr>
            <p:spPr bwMode="black">
              <a:xfrm>
                <a:off x="3264" y="2027"/>
                <a:ext cx="16" cy="489"/>
              </a:xfrm>
              <a:prstGeom prst="rect">
                <a:avLst/>
              </a:prstGeom>
              <a:solidFill>
                <a:schemeClr val="folHlink"/>
              </a:solidFill>
              <a:ln w="9525">
                <a:solidFill>
                  <a:schemeClr val="tx1"/>
                </a:solidFill>
                <a:miter lim="800000"/>
                <a:headEnd/>
                <a:tailEnd/>
              </a:ln>
            </p:spPr>
            <p:txBody>
              <a:bodyPr/>
              <a:lstStyle/>
              <a:p>
                <a:endParaRPr lang="en-US"/>
              </a:p>
            </p:txBody>
          </p:sp>
          <p:sp>
            <p:nvSpPr>
              <p:cNvPr id="87088" name="Freeform 43"/>
              <p:cNvSpPr>
                <a:spLocks/>
              </p:cNvSpPr>
              <p:nvPr/>
            </p:nvSpPr>
            <p:spPr bwMode="black">
              <a:xfrm>
                <a:off x="3483" y="2457"/>
                <a:ext cx="60" cy="25"/>
              </a:xfrm>
              <a:custGeom>
                <a:avLst/>
                <a:gdLst>
                  <a:gd name="T0" fmla="*/ 0 w 182"/>
                  <a:gd name="T1" fmla="*/ 0 h 75"/>
                  <a:gd name="T2" fmla="*/ 0 w 182"/>
                  <a:gd name="T3" fmla="*/ 0 h 75"/>
                  <a:gd name="T4" fmla="*/ 0 w 182"/>
                  <a:gd name="T5" fmla="*/ 0 h 75"/>
                  <a:gd name="T6" fmla="*/ 0 w 182"/>
                  <a:gd name="T7" fmla="*/ 0 h 75"/>
                  <a:gd name="T8" fmla="*/ 0 w 182"/>
                  <a:gd name="T9" fmla="*/ 0 h 75"/>
                  <a:gd name="T10" fmla="*/ 0 60000 65536"/>
                  <a:gd name="T11" fmla="*/ 0 60000 65536"/>
                  <a:gd name="T12" fmla="*/ 0 60000 65536"/>
                  <a:gd name="T13" fmla="*/ 0 60000 65536"/>
                  <a:gd name="T14" fmla="*/ 0 60000 65536"/>
                  <a:gd name="T15" fmla="*/ 0 w 182"/>
                  <a:gd name="T16" fmla="*/ 0 h 75"/>
                  <a:gd name="T17" fmla="*/ 182 w 182"/>
                  <a:gd name="T18" fmla="*/ 75 h 75"/>
                </a:gdLst>
                <a:ahLst/>
                <a:cxnLst>
                  <a:cxn ang="T10">
                    <a:pos x="T0" y="T1"/>
                  </a:cxn>
                  <a:cxn ang="T11">
                    <a:pos x="T2" y="T3"/>
                  </a:cxn>
                  <a:cxn ang="T12">
                    <a:pos x="T4" y="T5"/>
                  </a:cxn>
                  <a:cxn ang="T13">
                    <a:pos x="T6" y="T7"/>
                  </a:cxn>
                  <a:cxn ang="T14">
                    <a:pos x="T8" y="T9"/>
                  </a:cxn>
                </a:cxnLst>
                <a:rect l="T15" t="T16" r="T17" b="T18"/>
                <a:pathLst>
                  <a:path w="182" h="75">
                    <a:moveTo>
                      <a:pt x="173" y="75"/>
                    </a:moveTo>
                    <a:lnTo>
                      <a:pt x="0" y="47"/>
                    </a:lnTo>
                    <a:lnTo>
                      <a:pt x="8" y="0"/>
                    </a:lnTo>
                    <a:lnTo>
                      <a:pt x="182" y="28"/>
                    </a:lnTo>
                    <a:lnTo>
                      <a:pt x="173" y="75"/>
                    </a:lnTo>
                    <a:close/>
                  </a:path>
                </a:pathLst>
              </a:custGeom>
              <a:solidFill>
                <a:schemeClr val="folHlink"/>
              </a:solidFill>
              <a:ln w="9525">
                <a:solidFill>
                  <a:schemeClr val="tx1"/>
                </a:solidFill>
                <a:round/>
                <a:headEnd/>
                <a:tailEnd/>
              </a:ln>
            </p:spPr>
            <p:txBody>
              <a:bodyPr/>
              <a:lstStyle/>
              <a:p>
                <a:endParaRPr lang="en-US"/>
              </a:p>
            </p:txBody>
          </p:sp>
          <p:sp>
            <p:nvSpPr>
              <p:cNvPr id="87089" name="Freeform 44"/>
              <p:cNvSpPr>
                <a:spLocks/>
              </p:cNvSpPr>
              <p:nvPr/>
            </p:nvSpPr>
            <p:spPr bwMode="black">
              <a:xfrm>
                <a:off x="3271" y="1977"/>
                <a:ext cx="272" cy="58"/>
              </a:xfrm>
              <a:custGeom>
                <a:avLst/>
                <a:gdLst>
                  <a:gd name="T0" fmla="*/ 0 w 814"/>
                  <a:gd name="T1" fmla="*/ 0 h 174"/>
                  <a:gd name="T2" fmla="*/ 0 w 814"/>
                  <a:gd name="T3" fmla="*/ 0 h 174"/>
                  <a:gd name="T4" fmla="*/ 0 w 814"/>
                  <a:gd name="T5" fmla="*/ 0 h 174"/>
                  <a:gd name="T6" fmla="*/ 0 w 814"/>
                  <a:gd name="T7" fmla="*/ 0 h 174"/>
                  <a:gd name="T8" fmla="*/ 0 w 814"/>
                  <a:gd name="T9" fmla="*/ 0 h 174"/>
                  <a:gd name="T10" fmla="*/ 0 60000 65536"/>
                  <a:gd name="T11" fmla="*/ 0 60000 65536"/>
                  <a:gd name="T12" fmla="*/ 0 60000 65536"/>
                  <a:gd name="T13" fmla="*/ 0 60000 65536"/>
                  <a:gd name="T14" fmla="*/ 0 60000 65536"/>
                  <a:gd name="T15" fmla="*/ 0 w 814"/>
                  <a:gd name="T16" fmla="*/ 0 h 174"/>
                  <a:gd name="T17" fmla="*/ 814 w 814"/>
                  <a:gd name="T18" fmla="*/ 174 h 174"/>
                </a:gdLst>
                <a:ahLst/>
                <a:cxnLst>
                  <a:cxn ang="T10">
                    <a:pos x="T0" y="T1"/>
                  </a:cxn>
                  <a:cxn ang="T11">
                    <a:pos x="T2" y="T3"/>
                  </a:cxn>
                  <a:cxn ang="T12">
                    <a:pos x="T4" y="T5"/>
                  </a:cxn>
                  <a:cxn ang="T13">
                    <a:pos x="T6" y="T7"/>
                  </a:cxn>
                  <a:cxn ang="T14">
                    <a:pos x="T8" y="T9"/>
                  </a:cxn>
                </a:cxnLst>
                <a:rect l="T15" t="T16" r="T17" b="T18"/>
                <a:pathLst>
                  <a:path w="814" h="174">
                    <a:moveTo>
                      <a:pt x="0" y="127"/>
                    </a:moveTo>
                    <a:lnTo>
                      <a:pt x="809" y="0"/>
                    </a:lnTo>
                    <a:lnTo>
                      <a:pt x="814" y="47"/>
                    </a:lnTo>
                    <a:lnTo>
                      <a:pt x="6" y="174"/>
                    </a:lnTo>
                    <a:lnTo>
                      <a:pt x="0" y="127"/>
                    </a:lnTo>
                    <a:close/>
                  </a:path>
                </a:pathLst>
              </a:custGeom>
              <a:solidFill>
                <a:schemeClr val="folHlink"/>
              </a:solidFill>
              <a:ln w="9525">
                <a:solidFill>
                  <a:schemeClr val="tx1"/>
                </a:solidFill>
                <a:round/>
                <a:headEnd/>
                <a:tailEnd/>
              </a:ln>
            </p:spPr>
            <p:txBody>
              <a:bodyPr/>
              <a:lstStyle/>
              <a:p>
                <a:endParaRPr lang="en-US"/>
              </a:p>
            </p:txBody>
          </p:sp>
          <p:sp>
            <p:nvSpPr>
              <p:cNvPr id="87090" name="Freeform 45"/>
              <p:cNvSpPr>
                <a:spLocks/>
              </p:cNvSpPr>
              <p:nvPr/>
            </p:nvSpPr>
            <p:spPr bwMode="black">
              <a:xfrm>
                <a:off x="3541" y="2340"/>
                <a:ext cx="805" cy="142"/>
              </a:xfrm>
              <a:custGeom>
                <a:avLst/>
                <a:gdLst>
                  <a:gd name="T0" fmla="*/ 0 w 2416"/>
                  <a:gd name="T1" fmla="*/ 0 h 425"/>
                  <a:gd name="T2" fmla="*/ 0 w 2416"/>
                  <a:gd name="T3" fmla="*/ 0 h 425"/>
                  <a:gd name="T4" fmla="*/ 0 w 2416"/>
                  <a:gd name="T5" fmla="*/ 0 h 425"/>
                  <a:gd name="T6" fmla="*/ 0 w 2416"/>
                  <a:gd name="T7" fmla="*/ 0 h 425"/>
                  <a:gd name="T8" fmla="*/ 0 w 2416"/>
                  <a:gd name="T9" fmla="*/ 0 h 425"/>
                  <a:gd name="T10" fmla="*/ 0 60000 65536"/>
                  <a:gd name="T11" fmla="*/ 0 60000 65536"/>
                  <a:gd name="T12" fmla="*/ 0 60000 65536"/>
                  <a:gd name="T13" fmla="*/ 0 60000 65536"/>
                  <a:gd name="T14" fmla="*/ 0 60000 65536"/>
                  <a:gd name="T15" fmla="*/ 0 w 2416"/>
                  <a:gd name="T16" fmla="*/ 0 h 425"/>
                  <a:gd name="T17" fmla="*/ 2416 w 2416"/>
                  <a:gd name="T18" fmla="*/ 425 h 425"/>
                </a:gdLst>
                <a:ahLst/>
                <a:cxnLst>
                  <a:cxn ang="T10">
                    <a:pos x="T0" y="T1"/>
                  </a:cxn>
                  <a:cxn ang="T11">
                    <a:pos x="T2" y="T3"/>
                  </a:cxn>
                  <a:cxn ang="T12">
                    <a:pos x="T4" y="T5"/>
                  </a:cxn>
                  <a:cxn ang="T13">
                    <a:pos x="T6" y="T7"/>
                  </a:cxn>
                  <a:cxn ang="T14">
                    <a:pos x="T8" y="T9"/>
                  </a:cxn>
                </a:cxnLst>
                <a:rect l="T15" t="T16" r="T17" b="T18"/>
                <a:pathLst>
                  <a:path w="2416" h="425">
                    <a:moveTo>
                      <a:pt x="0" y="378"/>
                    </a:moveTo>
                    <a:lnTo>
                      <a:pt x="2411" y="0"/>
                    </a:lnTo>
                    <a:lnTo>
                      <a:pt x="2416" y="47"/>
                    </a:lnTo>
                    <a:lnTo>
                      <a:pt x="5" y="425"/>
                    </a:lnTo>
                    <a:lnTo>
                      <a:pt x="0" y="378"/>
                    </a:lnTo>
                    <a:close/>
                  </a:path>
                </a:pathLst>
              </a:custGeom>
              <a:solidFill>
                <a:schemeClr val="folHlink"/>
              </a:solidFill>
              <a:ln w="9525">
                <a:solidFill>
                  <a:schemeClr val="tx1"/>
                </a:solidFill>
                <a:round/>
                <a:headEnd/>
                <a:tailEnd/>
              </a:ln>
            </p:spPr>
            <p:txBody>
              <a:bodyPr/>
              <a:lstStyle/>
              <a:p>
                <a:endParaRPr lang="en-US"/>
              </a:p>
            </p:txBody>
          </p:sp>
        </p:grpSp>
        <p:sp>
          <p:nvSpPr>
            <p:cNvPr id="87047" name="Line 50"/>
            <p:cNvSpPr>
              <a:spLocks noChangeShapeType="1"/>
            </p:cNvSpPr>
            <p:nvPr/>
          </p:nvSpPr>
          <p:spPr bwMode="auto">
            <a:xfrm>
              <a:off x="3121025" y="1755775"/>
              <a:ext cx="5365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8" name="Line 51"/>
            <p:cNvSpPr>
              <a:spLocks noChangeShapeType="1"/>
            </p:cNvSpPr>
            <p:nvPr/>
          </p:nvSpPr>
          <p:spPr bwMode="auto">
            <a:xfrm>
              <a:off x="3671888" y="1770063"/>
              <a:ext cx="552450" cy="4794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87043" name="Rectangle 2"/>
          <p:cNvSpPr>
            <a:spLocks noGrp="1" noChangeArrowheads="1"/>
          </p:cNvSpPr>
          <p:nvPr>
            <p:ph type="title"/>
          </p:nvPr>
        </p:nvSpPr>
        <p:spPr/>
        <p:txBody>
          <a:bodyPr/>
          <a:lstStyle/>
          <a:p>
            <a:pPr eaLnBrk="1" hangingPunct="1"/>
            <a:r>
              <a:rPr lang="en-US" sz="3200">
                <a:solidFill>
                  <a:srgbClr val="2D2DB9"/>
                </a:solidFill>
                <a:ea typeface="ＭＳ Ｐゴシック" pitchFamily="34" charset="-128"/>
              </a:rPr>
              <a:t>Component Design</a:t>
            </a:r>
            <a:br>
              <a:rPr lang="en-US" sz="3200">
                <a:solidFill>
                  <a:srgbClr val="2D2DB9"/>
                </a:solidFill>
                <a:ea typeface="ＭＳ Ｐゴシック" pitchFamily="34" charset="-128"/>
              </a:rPr>
            </a:br>
            <a:r>
              <a:rPr lang="en-US" sz="3200">
                <a:solidFill>
                  <a:srgbClr val="2D2DB9"/>
                </a:solidFill>
                <a:ea typeface="ＭＳ Ｐゴシック" pitchFamily="34" charset="-128"/>
              </a:rPr>
              <a:t>basics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8909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30E1663-F366-4097-9F42-5C40D3038621}" type="slidenum">
              <a:rPr lang="en-US" sz="900">
                <a:solidFill>
                  <a:schemeClr val="accent2"/>
                </a:solidFill>
              </a:rPr>
              <a:pPr eaLnBrk="1" hangingPunct="1"/>
              <a:t>36</a:t>
            </a:fld>
            <a:endParaRPr lang="en-US" sz="900">
              <a:solidFill>
                <a:schemeClr val="accent2"/>
              </a:solidFill>
            </a:endParaRPr>
          </a:p>
        </p:txBody>
      </p:sp>
      <p:sp>
        <p:nvSpPr>
          <p:cNvPr id="89092" name="Rectangle 3"/>
          <p:cNvSpPr>
            <a:spLocks noGrp="1" noChangeArrowheads="1"/>
          </p:cNvSpPr>
          <p:nvPr>
            <p:ph type="body" idx="1"/>
          </p:nvPr>
        </p:nvSpPr>
        <p:spPr>
          <a:xfrm>
            <a:off x="636638" y="3220058"/>
            <a:ext cx="7772400" cy="820994"/>
          </a:xfrm>
        </p:spPr>
        <p:txBody>
          <a:bodyPr/>
          <a:lstStyle/>
          <a:p>
            <a:pPr algn="ctr" eaLnBrk="1" hangingPunct="1">
              <a:lnSpc>
                <a:spcPct val="120000"/>
              </a:lnSpc>
              <a:buFont typeface="Arial" pitchFamily="34" charset="0"/>
              <a:buNone/>
            </a:pPr>
            <a:r>
              <a:rPr lang="en-US" sz="3200" dirty="0">
                <a:ea typeface="ＭＳ Ｐゴシック" pitchFamily="34" charset="-128"/>
              </a:rPr>
              <a:t>Masonry Behavior</a:t>
            </a:r>
          </a:p>
        </p:txBody>
      </p:sp>
      <p:sp>
        <p:nvSpPr>
          <p:cNvPr id="89091" name="Rectangle 2"/>
          <p:cNvSpPr>
            <a:spLocks noGrp="1" noChangeArrowheads="1"/>
          </p:cNvSpPr>
          <p:nvPr>
            <p:ph type="title"/>
          </p:nvPr>
        </p:nvSpPr>
        <p:spPr>
          <a:xfrm>
            <a:off x="408038" y="1837960"/>
            <a:ext cx="8229600" cy="1143000"/>
          </a:xfrm>
        </p:spPr>
        <p:txBody>
          <a:bodyPr/>
          <a:lstStyle/>
          <a:p>
            <a:pPr eaLnBrk="1" hangingPunct="1"/>
            <a:r>
              <a:rPr lang="en-US" sz="3200" i="1">
                <a:solidFill>
                  <a:srgbClr val="2D2DB9"/>
                </a:solidFill>
                <a:ea typeface="ＭＳ Ｐゴシック" pitchFamily="34" charset="-128"/>
              </a:rPr>
              <a:t>NEHRP Recommended Provisions</a:t>
            </a:r>
            <a:r>
              <a:rPr lang="en-US" sz="3200">
                <a:solidFill>
                  <a:srgbClr val="2D2DB9"/>
                </a:solidFill>
                <a:ea typeface="ＭＳ Ｐゴシック" pitchFamily="34" charset="-128"/>
              </a:rPr>
              <a:t> Masonry Design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9113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3C46649-F03A-4480-917C-7338AAC0A6CD}" type="slidenum">
              <a:rPr lang="en-US" sz="900">
                <a:solidFill>
                  <a:schemeClr val="accent2"/>
                </a:solidFill>
              </a:rPr>
              <a:pPr eaLnBrk="1" hangingPunct="1"/>
              <a:t>37</a:t>
            </a:fld>
            <a:endParaRPr lang="en-US" sz="900">
              <a:solidFill>
                <a:schemeClr val="accent2"/>
              </a:solidFill>
            </a:endParaRPr>
          </a:p>
        </p:txBody>
      </p:sp>
      <p:sp>
        <p:nvSpPr>
          <p:cNvPr id="91140" name="Rectangle 3"/>
          <p:cNvSpPr>
            <a:spLocks noGrp="1" noChangeArrowheads="1"/>
          </p:cNvSpPr>
          <p:nvPr>
            <p:ph type="body" idx="1"/>
          </p:nvPr>
        </p:nvSpPr>
        <p:spPr>
          <a:xfrm>
            <a:off x="457200" y="1420813"/>
            <a:ext cx="8229600" cy="4525962"/>
          </a:xfrm>
        </p:spPr>
        <p:txBody>
          <a:bodyPr/>
          <a:lstStyle/>
          <a:p>
            <a:pPr eaLnBrk="1" hangingPunct="1"/>
            <a:r>
              <a:rPr lang="en-US" dirty="0">
                <a:ea typeface="ＭＳ Ｐゴシック" pitchFamily="34" charset="-128"/>
              </a:rPr>
              <a:t>On a local level, masonry behavior is </a:t>
            </a:r>
            <a:r>
              <a:rPr lang="en-US" dirty="0" err="1">
                <a:ea typeface="ＭＳ Ｐゴシック" pitchFamily="34" charset="-128"/>
              </a:rPr>
              <a:t>nonisotropic</a:t>
            </a:r>
            <a:r>
              <a:rPr lang="en-US" dirty="0">
                <a:ea typeface="ＭＳ Ｐゴシック" pitchFamily="34" charset="-128"/>
              </a:rPr>
              <a:t>, nonhomogeneous, and nonlinear.</a:t>
            </a:r>
          </a:p>
          <a:p>
            <a:pPr eaLnBrk="1" hangingPunct="1"/>
            <a:r>
              <a:rPr lang="en-US" dirty="0">
                <a:ea typeface="ＭＳ Ｐゴシック" pitchFamily="34" charset="-128"/>
              </a:rPr>
              <a:t>On a global level, however, masonry behavior can be idealized as isotropic and homogeneous. Nonlinearity in compression is handled using an equivalent rectangular stress block as in reinforced concrete design.</a:t>
            </a:r>
          </a:p>
          <a:p>
            <a:pPr eaLnBrk="1" hangingPunct="1"/>
            <a:r>
              <a:rPr lang="en-US" dirty="0">
                <a:ea typeface="ＭＳ Ｐゴシック" pitchFamily="34" charset="-128"/>
              </a:rPr>
              <a:t>A starting point for masonry behavior is to visualize it as very similar to reinforced concrete.  Masonry capacity is expressed in terms of a specified compressive strength,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 which is analogous to </a:t>
            </a:r>
            <a:r>
              <a:rPr lang="en-US" dirty="0">
                <a:ea typeface="ＭＳ Ｐゴシック" pitchFamily="34" charset="-128"/>
              </a:rPr>
              <a:t>f</a:t>
            </a:r>
            <a:r>
              <a:rPr lang="en-US" baseline="-25000" dirty="0">
                <a:ea typeface="ＭＳ Ｐゴシック" pitchFamily="34" charset="-128"/>
              </a:rPr>
              <a:t>c</a:t>
            </a:r>
            <a:r>
              <a:rPr lang="en-US" dirty="0">
                <a:ea typeface="ＭＳ Ｐゴシック" pitchFamily="34" charset="-128"/>
                <a:sym typeface="Symbol" pitchFamily="18" charset="2"/>
              </a:rPr>
              <a:t>.</a:t>
            </a:r>
          </a:p>
        </p:txBody>
      </p:sp>
      <p:sp>
        <p:nvSpPr>
          <p:cNvPr id="91139"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Masonry Behavior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93187"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EC8637E-16AC-4517-85D7-E20170E7A2DE}" type="slidenum">
              <a:rPr lang="en-US" sz="900">
                <a:solidFill>
                  <a:schemeClr val="accent2"/>
                </a:solidFill>
              </a:rPr>
              <a:pPr eaLnBrk="1" hangingPunct="1"/>
              <a:t>38</a:t>
            </a:fld>
            <a:endParaRPr lang="en-US" sz="900">
              <a:solidFill>
                <a:schemeClr val="accent2"/>
              </a:solidFill>
            </a:endParaRPr>
          </a:p>
        </p:txBody>
      </p:sp>
      <p:pic>
        <p:nvPicPr>
          <p:cNvPr id="93188" name="Picture 2" descr="Typical materials and construction of a reinforced hollow masonry wall. Modern reinforced masonry is commonly composed of hollow concrete or clay masonry units, jointed together by cementitious mortar.  Deformed reinforcement is placed vertically and horizontally within voids in the masonry, which are then filled with grout, a fluid concrete-like mixtur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63" y="749300"/>
            <a:ext cx="5867400" cy="5173663"/>
          </a:xfrm>
          <a:prstGeom prst="rect">
            <a:avLst/>
          </a:prstGeom>
          <a:noFill/>
          <a:ln w="50800">
            <a:solidFill>
              <a:srgbClr val="FF99FF"/>
            </a:solidFill>
            <a:miter lim="800000"/>
            <a:headEnd/>
            <a:tailEnd/>
          </a:ln>
          <a:extLst>
            <a:ext uri="{909E8E84-426E-40DD-AFC4-6F175D3DCCD1}">
              <a14:hiddenFill xmlns:a14="http://schemas.microsoft.com/office/drawing/2010/main">
                <a:solidFill>
                  <a:srgbClr val="FFFFFF"/>
                </a:solidFill>
              </a14:hiddenFill>
            </a:ext>
          </a:extLst>
        </p:spPr>
      </p:pic>
      <p:sp>
        <p:nvSpPr>
          <p:cNvPr id="93189" name="Rectangle 3"/>
          <p:cNvSpPr>
            <a:spLocks noChangeArrowheads="1"/>
          </p:cNvSpPr>
          <p:nvPr/>
        </p:nvSpPr>
        <p:spPr bwMode="auto">
          <a:xfrm>
            <a:off x="609600" y="3810000"/>
            <a:ext cx="1600200" cy="39370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000" b="1">
                <a:solidFill>
                  <a:srgbClr val="000000"/>
                </a:solidFill>
              </a:rPr>
              <a:t>grout</a:t>
            </a:r>
          </a:p>
        </p:txBody>
      </p:sp>
      <p:sp>
        <p:nvSpPr>
          <p:cNvPr id="93190" name="Rectangle 4"/>
          <p:cNvSpPr>
            <a:spLocks noChangeArrowheads="1"/>
          </p:cNvSpPr>
          <p:nvPr/>
        </p:nvSpPr>
        <p:spPr bwMode="auto">
          <a:xfrm>
            <a:off x="577850" y="2393950"/>
            <a:ext cx="1954213" cy="100330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000" b="1">
                <a:solidFill>
                  <a:srgbClr val="000000"/>
                </a:solidFill>
              </a:rPr>
              <a:t>steel reinforcing bars</a:t>
            </a:r>
          </a:p>
        </p:txBody>
      </p:sp>
      <p:sp>
        <p:nvSpPr>
          <p:cNvPr id="93191" name="Rectangle 5"/>
          <p:cNvSpPr>
            <a:spLocks noChangeArrowheads="1"/>
          </p:cNvSpPr>
          <p:nvPr/>
        </p:nvSpPr>
        <p:spPr bwMode="auto">
          <a:xfrm>
            <a:off x="374650" y="869950"/>
            <a:ext cx="1954213" cy="100330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000" b="1">
                <a:solidFill>
                  <a:srgbClr val="000000"/>
                </a:solidFill>
              </a:rPr>
              <a:t>units of concrete or fired clay</a:t>
            </a:r>
          </a:p>
        </p:txBody>
      </p:sp>
      <p:sp>
        <p:nvSpPr>
          <p:cNvPr id="93192" name="Rectangle 6"/>
          <p:cNvSpPr>
            <a:spLocks noChangeArrowheads="1"/>
          </p:cNvSpPr>
          <p:nvPr/>
        </p:nvSpPr>
        <p:spPr bwMode="auto">
          <a:xfrm>
            <a:off x="4441825" y="3733800"/>
            <a:ext cx="984250" cy="39370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solidFill>
                  <a:srgbClr val="000000"/>
                </a:solidFill>
              </a:rPr>
              <a:t>mortar</a:t>
            </a:r>
          </a:p>
        </p:txBody>
      </p:sp>
      <p:sp>
        <p:nvSpPr>
          <p:cNvPr id="93193" name="Rectangle 7"/>
          <p:cNvSpPr>
            <a:spLocks noChangeArrowheads="1"/>
          </p:cNvSpPr>
          <p:nvPr/>
        </p:nvSpPr>
        <p:spPr bwMode="auto">
          <a:xfrm>
            <a:off x="2900363" y="1219200"/>
            <a:ext cx="830262" cy="39370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solidFill>
                  <a:srgbClr val="000000"/>
                </a:solidFill>
              </a:rPr>
              <a:t>grout</a:t>
            </a:r>
          </a:p>
        </p:txBody>
      </p:sp>
      <p:sp>
        <p:nvSpPr>
          <p:cNvPr id="93185" name="Title 1"/>
          <p:cNvSpPr>
            <a:spLocks noGrp="1"/>
          </p:cNvSpPr>
          <p:nvPr>
            <p:ph type="title"/>
          </p:nvPr>
        </p:nvSpPr>
        <p:spPr>
          <a:xfrm>
            <a:off x="6215063" y="749300"/>
            <a:ext cx="2789237" cy="2374900"/>
          </a:xfrm>
        </p:spPr>
        <p:txBody>
          <a:bodyPr/>
          <a:lstStyle/>
          <a:p>
            <a:r>
              <a:rPr lang="en-US" sz="3200" dirty="0">
                <a:solidFill>
                  <a:srgbClr val="2D2DB9"/>
                </a:solidFill>
                <a:ea typeface="ＭＳ Ｐゴシック" pitchFamily="34" charset="-128"/>
              </a:rPr>
              <a:t>... typical materials in reinforced masonry</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95235"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B638BCC-2C3A-4F5D-8A80-CDB10EEAE9F8}" type="slidenum">
              <a:rPr lang="en-US" sz="900">
                <a:solidFill>
                  <a:schemeClr val="accent2"/>
                </a:solidFill>
              </a:rPr>
              <a:pPr eaLnBrk="1" hangingPunct="1"/>
              <a:t>39</a:t>
            </a:fld>
            <a:endParaRPr lang="en-US" sz="900">
              <a:solidFill>
                <a:schemeClr val="accent2"/>
              </a:solidFill>
            </a:endParaRPr>
          </a:p>
        </p:txBody>
      </p:sp>
      <p:sp>
        <p:nvSpPr>
          <p:cNvPr id="95243" name="Text Box 18"/>
          <p:cNvSpPr txBox="1">
            <a:spLocks noChangeArrowheads="1"/>
          </p:cNvSpPr>
          <p:nvPr/>
        </p:nvSpPr>
        <p:spPr bwMode="auto">
          <a:xfrm>
            <a:off x="4827588" y="5145088"/>
            <a:ext cx="40068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Unit fails in tension before</a:t>
            </a:r>
          </a:p>
          <a:p>
            <a:pPr eaLnBrk="1" hangingPunct="1"/>
            <a:r>
              <a:rPr lang="en-US" b="1"/>
              <a:t>Mortar fails in comp</a:t>
            </a:r>
          </a:p>
        </p:txBody>
      </p:sp>
      <p:sp>
        <p:nvSpPr>
          <p:cNvPr id="95238" name="Text Box 8"/>
          <p:cNvSpPr txBox="1">
            <a:spLocks noChangeArrowheads="1"/>
          </p:cNvSpPr>
          <p:nvPr/>
        </p:nvSpPr>
        <p:spPr bwMode="auto">
          <a:xfrm>
            <a:off x="4654550" y="4171950"/>
            <a:ext cx="3690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Mortar in triaxial comp.</a:t>
            </a:r>
          </a:p>
          <a:p>
            <a:pPr eaLnBrk="1" hangingPunct="1"/>
            <a:r>
              <a:rPr lang="en-US" b="1"/>
              <a:t>Mortar expands laterally</a:t>
            </a:r>
          </a:p>
        </p:txBody>
      </p:sp>
      <p:sp>
        <p:nvSpPr>
          <p:cNvPr id="95237" name="Text Box 7"/>
          <p:cNvSpPr txBox="1">
            <a:spLocks noChangeArrowheads="1"/>
          </p:cNvSpPr>
          <p:nvPr/>
        </p:nvSpPr>
        <p:spPr bwMode="auto">
          <a:xfrm>
            <a:off x="4638675" y="3097213"/>
            <a:ext cx="42624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Brick units in vertical comp.</a:t>
            </a:r>
          </a:p>
          <a:p>
            <a:pPr eaLnBrk="1" hangingPunct="1"/>
            <a:r>
              <a:rPr lang="en-US" b="1"/>
              <a:t>Brick units in lateral tension</a:t>
            </a:r>
          </a:p>
        </p:txBody>
      </p:sp>
      <p:sp>
        <p:nvSpPr>
          <p:cNvPr id="95239" name="Text Box 10"/>
          <p:cNvSpPr txBox="1">
            <a:spLocks noChangeArrowheads="1"/>
          </p:cNvSpPr>
          <p:nvPr/>
        </p:nvSpPr>
        <p:spPr bwMode="auto">
          <a:xfrm>
            <a:off x="5032375" y="1882775"/>
            <a:ext cx="23383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800" b="1" i="1">
                <a:latin typeface="Symbol" pitchFamily="18" charset="2"/>
              </a:rPr>
              <a:t>n</a:t>
            </a:r>
            <a:r>
              <a:rPr lang="en-US" sz="2800" b="1" baseline="-25000"/>
              <a:t>mortar </a:t>
            </a:r>
            <a:r>
              <a:rPr lang="en-US" sz="2800" b="1"/>
              <a:t>&gt; </a:t>
            </a:r>
            <a:r>
              <a:rPr lang="en-US" sz="2800" b="1" i="1">
                <a:latin typeface="Symbol" pitchFamily="18" charset="2"/>
              </a:rPr>
              <a:t>n</a:t>
            </a:r>
            <a:r>
              <a:rPr lang="en-US" sz="2800" b="1" baseline="-25000"/>
              <a:t> units</a:t>
            </a:r>
          </a:p>
        </p:txBody>
      </p:sp>
      <p:grpSp>
        <p:nvGrpSpPr>
          <p:cNvPr id="2" name="Group 1" descr="Emphasize that the failure of a masonry prism in compression usually occurs upon a tensile splitting failure, and the restraint of the lateral expansion of the mortar is what creates the tension in the masonry unit." title="Stress states in masonry units and mortar under compression load"/>
          <p:cNvGrpSpPr/>
          <p:nvPr/>
        </p:nvGrpSpPr>
        <p:grpSpPr>
          <a:xfrm>
            <a:off x="1387475" y="1476375"/>
            <a:ext cx="3198813" cy="4489450"/>
            <a:chOff x="1387475" y="1476375"/>
            <a:chExt cx="3198813" cy="4489450"/>
          </a:xfrm>
        </p:grpSpPr>
        <p:sp>
          <p:nvSpPr>
            <p:cNvPr id="95240" name="Line 12"/>
            <p:cNvSpPr>
              <a:spLocks noChangeShapeType="1"/>
            </p:cNvSpPr>
            <p:nvPr/>
          </p:nvSpPr>
          <p:spPr bwMode="auto">
            <a:xfrm>
              <a:off x="4543425" y="3163888"/>
              <a:ext cx="0" cy="6397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1" name="Line 13"/>
            <p:cNvSpPr>
              <a:spLocks noChangeShapeType="1"/>
            </p:cNvSpPr>
            <p:nvPr/>
          </p:nvSpPr>
          <p:spPr bwMode="auto">
            <a:xfrm>
              <a:off x="4572000" y="4310063"/>
              <a:ext cx="0" cy="5810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2" name="Line 17"/>
            <p:cNvSpPr>
              <a:spLocks noChangeShapeType="1"/>
            </p:cNvSpPr>
            <p:nvPr/>
          </p:nvSpPr>
          <p:spPr bwMode="auto">
            <a:xfrm>
              <a:off x="4557713" y="5268913"/>
              <a:ext cx="14287" cy="696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5244" name="Picture 19" descr="2408-08"/>
            <p:cNvPicPr>
              <a:picLocks noChangeAspect="1" noChangeArrowheads="1"/>
            </p:cNvPicPr>
            <p:nvPr/>
          </p:nvPicPr>
          <p:blipFill>
            <a:blip r:embed="rId3">
              <a:extLst>
                <a:ext uri="{28A0092B-C50C-407E-A947-70E740481C1C}">
                  <a14:useLocalDpi xmlns:a14="http://schemas.microsoft.com/office/drawing/2010/main" val="0"/>
                </a:ext>
              </a:extLst>
            </a:blip>
            <a:srcRect l="39215" t="21512" r="38277" b="43593"/>
            <a:stretch>
              <a:fillRect/>
            </a:stretch>
          </p:blipFill>
          <p:spPr bwMode="auto">
            <a:xfrm>
              <a:off x="1387475" y="1476375"/>
              <a:ext cx="2235200" cy="448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5" name="Line 20"/>
            <p:cNvSpPr>
              <a:spLocks noChangeShapeType="1"/>
            </p:cNvSpPr>
            <p:nvPr/>
          </p:nvSpPr>
          <p:spPr bwMode="auto">
            <a:xfrm flipH="1" flipV="1">
              <a:off x="3397250" y="4498975"/>
              <a:ext cx="1189038" cy="10604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46" name="Line 21"/>
            <p:cNvSpPr>
              <a:spLocks noChangeShapeType="1"/>
            </p:cNvSpPr>
            <p:nvPr/>
          </p:nvSpPr>
          <p:spPr bwMode="auto">
            <a:xfrm flipH="1" flipV="1">
              <a:off x="3411538" y="3875088"/>
              <a:ext cx="1160462" cy="69691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47" name="Line 22"/>
            <p:cNvSpPr>
              <a:spLocks noChangeShapeType="1"/>
            </p:cNvSpPr>
            <p:nvPr/>
          </p:nvSpPr>
          <p:spPr bwMode="auto">
            <a:xfrm flipH="1" flipV="1">
              <a:off x="3395663" y="3222625"/>
              <a:ext cx="1147762" cy="2603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95233" name="Title 1"/>
          <p:cNvSpPr>
            <a:spLocks noGrp="1"/>
          </p:cNvSpPr>
          <p:nvPr>
            <p:ph type="title"/>
          </p:nvPr>
        </p:nvSpPr>
        <p:spPr>
          <a:xfrm>
            <a:off x="457200" y="106363"/>
            <a:ext cx="8229600" cy="1143000"/>
          </a:xfrm>
        </p:spPr>
        <p:txBody>
          <a:bodyPr/>
          <a:lstStyle/>
          <a:p>
            <a:r>
              <a:rPr lang="en-US" sz="3200">
                <a:solidFill>
                  <a:srgbClr val="2D2DB9"/>
                </a:solidFill>
                <a:ea typeface="ＭＳ Ｐゴシック" pitchFamily="34" charset="-128"/>
              </a:rPr>
              <a:t>Masonry Behavior</a:t>
            </a:r>
            <a:br>
              <a:rPr lang="en-US" sz="3200">
                <a:solidFill>
                  <a:srgbClr val="2D2DB9"/>
                </a:solidFill>
                <a:ea typeface="ＭＳ Ｐゴシック" pitchFamily="34" charset="-128"/>
              </a:rPr>
            </a:br>
            <a:r>
              <a:rPr lang="en-US" sz="3200">
                <a:solidFill>
                  <a:srgbClr val="2D2DB9"/>
                </a:solidFill>
                <a:ea typeface="ＭＳ Ｐゴシック" pitchFamily="34" charset="-128"/>
              </a:rPr>
              <a:t>prism failure mechanism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35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C19D53B5-BF58-40B7-A3AD-C88599B96D3A}" type="slidenum">
              <a:rPr lang="en-US" sz="900">
                <a:solidFill>
                  <a:schemeClr val="accent2"/>
                </a:solidFill>
              </a:rPr>
              <a:pPr eaLnBrk="1" hangingPunct="1"/>
              <a:t>4</a:t>
            </a:fld>
            <a:endParaRPr lang="en-US" sz="900">
              <a:solidFill>
                <a:schemeClr val="accent2"/>
              </a:solidFill>
            </a:endParaRPr>
          </a:p>
        </p:txBody>
      </p:sp>
      <p:sp>
        <p:nvSpPr>
          <p:cNvPr id="23556" name="Rectangle 3"/>
          <p:cNvSpPr>
            <a:spLocks noGrp="1" noChangeArrowheads="1"/>
          </p:cNvSpPr>
          <p:nvPr>
            <p:ph type="body" idx="1"/>
          </p:nvPr>
        </p:nvSpPr>
        <p:spPr>
          <a:xfrm>
            <a:off x="203200" y="1447800"/>
            <a:ext cx="8585200" cy="4754563"/>
          </a:xfrm>
        </p:spPr>
        <p:txBody>
          <a:bodyPr/>
          <a:lstStyle/>
          <a:p>
            <a:pPr marL="334963" indent="-334963" defTabSz="1076325" eaLnBrk="1" hangingPunct="1"/>
            <a:r>
              <a:rPr lang="en-US" dirty="0">
                <a:ea typeface="ＭＳ Ｐゴシック" pitchFamily="34" charset="-128"/>
              </a:rPr>
              <a:t>Basics of masonry behavior </a:t>
            </a:r>
          </a:p>
          <a:p>
            <a:pPr marL="334963" indent="-334963" defTabSz="1076325" eaLnBrk="1" hangingPunct="1"/>
            <a:r>
              <a:rPr lang="en-US" dirty="0">
                <a:ea typeface="ＭＳ Ｐゴシック" pitchFamily="34" charset="-128"/>
              </a:rPr>
              <a:t>The TMS 402 Building Code and TMS 602 Specification and the relationship of </a:t>
            </a:r>
            <a:r>
              <a:rPr lang="en-US" i="1" dirty="0">
                <a:ea typeface="ＭＳ Ｐゴシック" pitchFamily="34" charset="-128"/>
              </a:rPr>
              <a:t>NEHRP Recommended Provisions</a:t>
            </a:r>
            <a:r>
              <a:rPr lang="en-US" dirty="0">
                <a:ea typeface="ＭＳ Ｐゴシック" pitchFamily="34" charset="-128"/>
              </a:rPr>
              <a:t> documents to it</a:t>
            </a:r>
          </a:p>
          <a:p>
            <a:pPr marL="334963" indent="-334963" defTabSz="1076325" eaLnBrk="1" hangingPunct="1"/>
            <a:r>
              <a:rPr lang="en-US" dirty="0">
                <a:ea typeface="ＭＳ Ｐゴシック" pitchFamily="34" charset="-128"/>
              </a:rPr>
              <a:t>Earthquake design of masonry structures and components using the 2013 TMS 402 Code and TMS 602 Specification</a:t>
            </a:r>
          </a:p>
          <a:p>
            <a:pPr marL="334963" indent="-334963" defTabSz="1076325" eaLnBrk="1" hangingPunct="1"/>
            <a:r>
              <a:rPr lang="en-US" dirty="0">
                <a:ea typeface="ＭＳ Ｐゴシック" pitchFamily="34" charset="-128"/>
              </a:rPr>
              <a:t>Example of masonry shear wall design</a:t>
            </a:r>
          </a:p>
        </p:txBody>
      </p:sp>
      <p:sp>
        <p:nvSpPr>
          <p:cNvPr id="23555" name="Rectangle 2"/>
          <p:cNvSpPr>
            <a:spLocks noGrp="1" noChangeArrowheads="1"/>
          </p:cNvSpPr>
          <p:nvPr>
            <p:ph type="title"/>
          </p:nvPr>
        </p:nvSpPr>
        <p:spPr>
          <a:xfrm>
            <a:off x="271463" y="457200"/>
            <a:ext cx="8556625" cy="573088"/>
          </a:xfrm>
        </p:spPr>
        <p:txBody>
          <a:bodyPr/>
          <a:lstStyle/>
          <a:p>
            <a:pPr defTabSz="1076325" eaLnBrk="1" hangingPunct="1"/>
            <a:r>
              <a:rPr lang="en-US">
                <a:solidFill>
                  <a:srgbClr val="2D2DB9"/>
                </a:solidFill>
                <a:ea typeface="ＭＳ Ｐゴシック" pitchFamily="34" charset="-128"/>
              </a:rPr>
              <a:t>Objectives of Module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9728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80E3FB3-25BD-4F9A-B81E-3427717C3C2A}" type="slidenum">
              <a:rPr lang="en-US" sz="900">
                <a:solidFill>
                  <a:schemeClr val="accent2"/>
                </a:solidFill>
              </a:rPr>
              <a:pPr eaLnBrk="1" hangingPunct="1"/>
              <a:t>40</a:t>
            </a:fld>
            <a:endParaRPr lang="en-US" sz="900">
              <a:solidFill>
                <a:schemeClr val="accent2"/>
              </a:solidFill>
            </a:endParaRPr>
          </a:p>
        </p:txBody>
      </p:sp>
      <p:grpSp>
        <p:nvGrpSpPr>
          <p:cNvPr id="2" name="Group 1" descr="Prism of masonry subject to compression, and a plot of stress on the y-axis vs. strain on the x-axis [from lowest to highest strength] of mortar, the prism assemblage, and masonry units."/>
          <p:cNvGrpSpPr/>
          <p:nvPr/>
        </p:nvGrpSpPr>
        <p:grpSpPr>
          <a:xfrm>
            <a:off x="871538" y="1157288"/>
            <a:ext cx="7662862" cy="5036451"/>
            <a:chOff x="871538" y="1157288"/>
            <a:chExt cx="7662862" cy="5036451"/>
          </a:xfrm>
        </p:grpSpPr>
        <p:sp>
          <p:nvSpPr>
            <p:cNvPr id="97284" name="Rectangle 3"/>
            <p:cNvSpPr>
              <a:spLocks noChangeArrowheads="1"/>
            </p:cNvSpPr>
            <p:nvPr/>
          </p:nvSpPr>
          <p:spPr bwMode="black">
            <a:xfrm>
              <a:off x="1701800" y="5854014"/>
              <a:ext cx="36513" cy="3397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97285" name="Group 4"/>
            <p:cNvGrpSpPr>
              <a:grpSpLocks/>
            </p:cNvGrpSpPr>
            <p:nvPr/>
          </p:nvGrpSpPr>
          <p:grpSpPr bwMode="auto">
            <a:xfrm>
              <a:off x="871538" y="1157288"/>
              <a:ext cx="7662862" cy="4706937"/>
              <a:chOff x="549" y="875"/>
              <a:chExt cx="4827" cy="2965"/>
            </a:xfrm>
          </p:grpSpPr>
          <p:pic>
            <p:nvPicPr>
              <p:cNvPr id="97286" name="Picture 5" descr="Graphic1"/>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 y="1416"/>
                <a:ext cx="4400" cy="218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7287" name="Freeform 6"/>
              <p:cNvSpPr>
                <a:spLocks/>
              </p:cNvSpPr>
              <p:nvPr/>
            </p:nvSpPr>
            <p:spPr bwMode="black">
              <a:xfrm>
                <a:off x="3620" y="2301"/>
                <a:ext cx="31" cy="31"/>
              </a:xfrm>
              <a:custGeom>
                <a:avLst/>
                <a:gdLst>
                  <a:gd name="T0" fmla="*/ 0 w 65"/>
                  <a:gd name="T1" fmla="*/ 0 h 67"/>
                  <a:gd name="T2" fmla="*/ 0 w 65"/>
                  <a:gd name="T3" fmla="*/ 0 h 67"/>
                  <a:gd name="T4" fmla="*/ 0 w 65"/>
                  <a:gd name="T5" fmla="*/ 0 h 67"/>
                  <a:gd name="T6" fmla="*/ 0 w 65"/>
                  <a:gd name="T7" fmla="*/ 0 h 67"/>
                  <a:gd name="T8" fmla="*/ 0 w 65"/>
                  <a:gd name="T9" fmla="*/ 0 h 67"/>
                  <a:gd name="T10" fmla="*/ 0 w 65"/>
                  <a:gd name="T11" fmla="*/ 0 h 67"/>
                  <a:gd name="T12" fmla="*/ 0 w 65"/>
                  <a:gd name="T13" fmla="*/ 0 h 67"/>
                  <a:gd name="T14" fmla="*/ 0 60000 65536"/>
                  <a:gd name="T15" fmla="*/ 0 60000 65536"/>
                  <a:gd name="T16" fmla="*/ 0 60000 65536"/>
                  <a:gd name="T17" fmla="*/ 0 60000 65536"/>
                  <a:gd name="T18" fmla="*/ 0 60000 65536"/>
                  <a:gd name="T19" fmla="*/ 0 60000 65536"/>
                  <a:gd name="T20" fmla="*/ 0 60000 65536"/>
                  <a:gd name="T21" fmla="*/ 0 w 65"/>
                  <a:gd name="T22" fmla="*/ 0 h 67"/>
                  <a:gd name="T23" fmla="*/ 65 w 65"/>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67">
                    <a:moveTo>
                      <a:pt x="65" y="51"/>
                    </a:moveTo>
                    <a:lnTo>
                      <a:pt x="16" y="67"/>
                    </a:lnTo>
                    <a:lnTo>
                      <a:pt x="17" y="67"/>
                    </a:lnTo>
                    <a:lnTo>
                      <a:pt x="0" y="15"/>
                    </a:lnTo>
                    <a:lnTo>
                      <a:pt x="1" y="15"/>
                    </a:lnTo>
                    <a:lnTo>
                      <a:pt x="50" y="0"/>
                    </a:lnTo>
                    <a:lnTo>
                      <a:pt x="65" y="5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88" name="Freeform 7"/>
              <p:cNvSpPr>
                <a:spLocks/>
              </p:cNvSpPr>
              <p:nvPr/>
            </p:nvSpPr>
            <p:spPr bwMode="black">
              <a:xfrm>
                <a:off x="3594" y="2308"/>
                <a:ext cx="34" cy="31"/>
              </a:xfrm>
              <a:custGeom>
                <a:avLst/>
                <a:gdLst>
                  <a:gd name="T0" fmla="*/ 1 w 67"/>
                  <a:gd name="T1" fmla="*/ 0 h 69"/>
                  <a:gd name="T2" fmla="*/ 1 w 67"/>
                  <a:gd name="T3" fmla="*/ 0 h 69"/>
                  <a:gd name="T4" fmla="*/ 1 w 67"/>
                  <a:gd name="T5" fmla="*/ 0 h 69"/>
                  <a:gd name="T6" fmla="*/ 0 w 67"/>
                  <a:gd name="T7" fmla="*/ 0 h 69"/>
                  <a:gd name="T8" fmla="*/ 1 w 67"/>
                  <a:gd name="T9" fmla="*/ 0 h 69"/>
                  <a:gd name="T10" fmla="*/ 1 w 67"/>
                  <a:gd name="T11" fmla="*/ 0 h 69"/>
                  <a:gd name="T12" fmla="*/ 1 w 67"/>
                  <a:gd name="T13" fmla="*/ 0 h 69"/>
                  <a:gd name="T14" fmla="*/ 0 60000 65536"/>
                  <a:gd name="T15" fmla="*/ 0 60000 65536"/>
                  <a:gd name="T16" fmla="*/ 0 60000 65536"/>
                  <a:gd name="T17" fmla="*/ 0 60000 65536"/>
                  <a:gd name="T18" fmla="*/ 0 60000 65536"/>
                  <a:gd name="T19" fmla="*/ 0 60000 65536"/>
                  <a:gd name="T20" fmla="*/ 0 60000 65536"/>
                  <a:gd name="T21" fmla="*/ 0 w 67"/>
                  <a:gd name="T22" fmla="*/ 0 h 69"/>
                  <a:gd name="T23" fmla="*/ 67 w 67"/>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69">
                    <a:moveTo>
                      <a:pt x="67" y="52"/>
                    </a:moveTo>
                    <a:lnTo>
                      <a:pt x="18" y="69"/>
                    </a:lnTo>
                    <a:lnTo>
                      <a:pt x="19" y="69"/>
                    </a:lnTo>
                    <a:lnTo>
                      <a:pt x="0" y="17"/>
                    </a:lnTo>
                    <a:lnTo>
                      <a:pt x="1" y="17"/>
                    </a:lnTo>
                    <a:lnTo>
                      <a:pt x="50" y="0"/>
                    </a:lnTo>
                    <a:lnTo>
                      <a:pt x="67" y="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89" name="Freeform 8"/>
              <p:cNvSpPr>
                <a:spLocks/>
              </p:cNvSpPr>
              <p:nvPr/>
            </p:nvSpPr>
            <p:spPr bwMode="black">
              <a:xfrm>
                <a:off x="3570" y="2314"/>
                <a:ext cx="34" cy="34"/>
              </a:xfrm>
              <a:custGeom>
                <a:avLst/>
                <a:gdLst>
                  <a:gd name="T0" fmla="*/ 0 w 69"/>
                  <a:gd name="T1" fmla="*/ 0 h 72"/>
                  <a:gd name="T2" fmla="*/ 0 w 69"/>
                  <a:gd name="T3" fmla="*/ 0 h 72"/>
                  <a:gd name="T4" fmla="*/ 0 w 69"/>
                  <a:gd name="T5" fmla="*/ 0 h 72"/>
                  <a:gd name="T6" fmla="*/ 0 w 69"/>
                  <a:gd name="T7" fmla="*/ 0 h 72"/>
                  <a:gd name="T8" fmla="*/ 0 w 69"/>
                  <a:gd name="T9" fmla="*/ 0 h 72"/>
                  <a:gd name="T10" fmla="*/ 0 w 69"/>
                  <a:gd name="T11" fmla="*/ 0 h 72"/>
                  <a:gd name="T12" fmla="*/ 0 w 69"/>
                  <a:gd name="T13" fmla="*/ 0 h 72"/>
                  <a:gd name="T14" fmla="*/ 0 60000 65536"/>
                  <a:gd name="T15" fmla="*/ 0 60000 65536"/>
                  <a:gd name="T16" fmla="*/ 0 60000 65536"/>
                  <a:gd name="T17" fmla="*/ 0 60000 65536"/>
                  <a:gd name="T18" fmla="*/ 0 60000 65536"/>
                  <a:gd name="T19" fmla="*/ 0 60000 65536"/>
                  <a:gd name="T20" fmla="*/ 0 60000 65536"/>
                  <a:gd name="T21" fmla="*/ 0 w 69"/>
                  <a:gd name="T22" fmla="*/ 0 h 72"/>
                  <a:gd name="T23" fmla="*/ 69 w 69"/>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72">
                    <a:moveTo>
                      <a:pt x="69" y="52"/>
                    </a:moveTo>
                    <a:lnTo>
                      <a:pt x="21" y="72"/>
                    </a:lnTo>
                    <a:lnTo>
                      <a:pt x="22" y="71"/>
                    </a:lnTo>
                    <a:lnTo>
                      <a:pt x="0" y="22"/>
                    </a:lnTo>
                    <a:lnTo>
                      <a:pt x="2" y="20"/>
                    </a:lnTo>
                    <a:lnTo>
                      <a:pt x="50" y="0"/>
                    </a:lnTo>
                    <a:lnTo>
                      <a:pt x="69" y="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0" name="Freeform 9"/>
              <p:cNvSpPr>
                <a:spLocks/>
              </p:cNvSpPr>
              <p:nvPr/>
            </p:nvSpPr>
            <p:spPr bwMode="black">
              <a:xfrm>
                <a:off x="3547" y="2324"/>
                <a:ext cx="33" cy="35"/>
              </a:xfrm>
              <a:custGeom>
                <a:avLst/>
                <a:gdLst>
                  <a:gd name="T0" fmla="*/ 0 w 71"/>
                  <a:gd name="T1" fmla="*/ 0 h 71"/>
                  <a:gd name="T2" fmla="*/ 0 w 71"/>
                  <a:gd name="T3" fmla="*/ 0 h 71"/>
                  <a:gd name="T4" fmla="*/ 0 w 71"/>
                  <a:gd name="T5" fmla="*/ 0 h 71"/>
                  <a:gd name="T6" fmla="*/ 0 w 71"/>
                  <a:gd name="T7" fmla="*/ 0 h 71"/>
                  <a:gd name="T8" fmla="*/ 0 w 71"/>
                  <a:gd name="T9" fmla="*/ 0 h 71"/>
                  <a:gd name="T10" fmla="*/ 0 w 71"/>
                  <a:gd name="T11" fmla="*/ 0 h 71"/>
                  <a:gd name="T12" fmla="*/ 0 w 71"/>
                  <a:gd name="T13" fmla="*/ 0 h 71"/>
                  <a:gd name="T14" fmla="*/ 0 60000 65536"/>
                  <a:gd name="T15" fmla="*/ 0 60000 65536"/>
                  <a:gd name="T16" fmla="*/ 0 60000 65536"/>
                  <a:gd name="T17" fmla="*/ 0 60000 65536"/>
                  <a:gd name="T18" fmla="*/ 0 60000 65536"/>
                  <a:gd name="T19" fmla="*/ 0 60000 65536"/>
                  <a:gd name="T20" fmla="*/ 0 60000 65536"/>
                  <a:gd name="T21" fmla="*/ 0 w 71"/>
                  <a:gd name="T22" fmla="*/ 0 h 71"/>
                  <a:gd name="T23" fmla="*/ 71 w 71"/>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1">
                    <a:moveTo>
                      <a:pt x="71" y="49"/>
                    </a:moveTo>
                    <a:lnTo>
                      <a:pt x="23" y="71"/>
                    </a:lnTo>
                    <a:lnTo>
                      <a:pt x="24" y="71"/>
                    </a:lnTo>
                    <a:lnTo>
                      <a:pt x="0" y="22"/>
                    </a:lnTo>
                    <a:lnTo>
                      <a:pt x="1" y="22"/>
                    </a:lnTo>
                    <a:lnTo>
                      <a:pt x="49" y="0"/>
                    </a:lnTo>
                    <a:lnTo>
                      <a:pt x="71"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1" name="Freeform 10"/>
              <p:cNvSpPr>
                <a:spLocks/>
              </p:cNvSpPr>
              <p:nvPr/>
            </p:nvSpPr>
            <p:spPr bwMode="black">
              <a:xfrm>
                <a:off x="3523" y="2336"/>
                <a:ext cx="34" cy="36"/>
              </a:xfrm>
              <a:custGeom>
                <a:avLst/>
                <a:gdLst>
                  <a:gd name="T0" fmla="*/ 0 w 71"/>
                  <a:gd name="T1" fmla="*/ 0 h 74"/>
                  <a:gd name="T2" fmla="*/ 0 w 71"/>
                  <a:gd name="T3" fmla="*/ 0 h 74"/>
                  <a:gd name="T4" fmla="*/ 0 w 71"/>
                  <a:gd name="T5" fmla="*/ 0 h 74"/>
                  <a:gd name="T6" fmla="*/ 0 w 71"/>
                  <a:gd name="T7" fmla="*/ 0 h 74"/>
                  <a:gd name="T8" fmla="*/ 0 w 71"/>
                  <a:gd name="T9" fmla="*/ 0 h 74"/>
                  <a:gd name="T10" fmla="*/ 0 w 71"/>
                  <a:gd name="T11" fmla="*/ 0 h 74"/>
                  <a:gd name="T12" fmla="*/ 0 w 71"/>
                  <a:gd name="T13" fmla="*/ 0 h 74"/>
                  <a:gd name="T14" fmla="*/ 0 60000 65536"/>
                  <a:gd name="T15" fmla="*/ 0 60000 65536"/>
                  <a:gd name="T16" fmla="*/ 0 60000 65536"/>
                  <a:gd name="T17" fmla="*/ 0 60000 65536"/>
                  <a:gd name="T18" fmla="*/ 0 60000 65536"/>
                  <a:gd name="T19" fmla="*/ 0 60000 65536"/>
                  <a:gd name="T20" fmla="*/ 0 60000 65536"/>
                  <a:gd name="T21" fmla="*/ 0 w 71"/>
                  <a:gd name="T22" fmla="*/ 0 h 74"/>
                  <a:gd name="T23" fmla="*/ 71 w 71"/>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4">
                    <a:moveTo>
                      <a:pt x="71" y="49"/>
                    </a:moveTo>
                    <a:lnTo>
                      <a:pt x="25" y="74"/>
                    </a:lnTo>
                    <a:lnTo>
                      <a:pt x="26" y="74"/>
                    </a:lnTo>
                    <a:lnTo>
                      <a:pt x="0" y="25"/>
                    </a:lnTo>
                    <a:lnTo>
                      <a:pt x="2" y="25"/>
                    </a:lnTo>
                    <a:lnTo>
                      <a:pt x="47" y="0"/>
                    </a:lnTo>
                    <a:lnTo>
                      <a:pt x="71"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2" name="Freeform 11"/>
              <p:cNvSpPr>
                <a:spLocks/>
              </p:cNvSpPr>
              <p:nvPr/>
            </p:nvSpPr>
            <p:spPr bwMode="black">
              <a:xfrm>
                <a:off x="3500" y="2348"/>
                <a:ext cx="34" cy="35"/>
              </a:xfrm>
              <a:custGeom>
                <a:avLst/>
                <a:gdLst>
                  <a:gd name="T0" fmla="*/ 0 w 72"/>
                  <a:gd name="T1" fmla="*/ 0 h 75"/>
                  <a:gd name="T2" fmla="*/ 0 w 72"/>
                  <a:gd name="T3" fmla="*/ 0 h 75"/>
                  <a:gd name="T4" fmla="*/ 0 w 72"/>
                  <a:gd name="T5" fmla="*/ 0 h 75"/>
                  <a:gd name="T6" fmla="*/ 0 w 72"/>
                  <a:gd name="T7" fmla="*/ 0 h 75"/>
                  <a:gd name="T8" fmla="*/ 0 w 72"/>
                  <a:gd name="T9" fmla="*/ 0 h 75"/>
                  <a:gd name="T10" fmla="*/ 0 w 72"/>
                  <a:gd name="T11" fmla="*/ 0 h 75"/>
                  <a:gd name="T12" fmla="*/ 0 w 72"/>
                  <a:gd name="T13" fmla="*/ 0 h 75"/>
                  <a:gd name="T14" fmla="*/ 0 60000 65536"/>
                  <a:gd name="T15" fmla="*/ 0 60000 65536"/>
                  <a:gd name="T16" fmla="*/ 0 60000 65536"/>
                  <a:gd name="T17" fmla="*/ 0 60000 65536"/>
                  <a:gd name="T18" fmla="*/ 0 60000 65536"/>
                  <a:gd name="T19" fmla="*/ 0 60000 65536"/>
                  <a:gd name="T20" fmla="*/ 0 60000 65536"/>
                  <a:gd name="T21" fmla="*/ 0 w 72"/>
                  <a:gd name="T22" fmla="*/ 0 h 75"/>
                  <a:gd name="T23" fmla="*/ 72 w 72"/>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75">
                    <a:moveTo>
                      <a:pt x="72" y="49"/>
                    </a:moveTo>
                    <a:lnTo>
                      <a:pt x="26" y="75"/>
                    </a:lnTo>
                    <a:lnTo>
                      <a:pt x="27" y="74"/>
                    </a:lnTo>
                    <a:lnTo>
                      <a:pt x="0" y="27"/>
                    </a:lnTo>
                    <a:lnTo>
                      <a:pt x="1" y="25"/>
                    </a:lnTo>
                    <a:lnTo>
                      <a:pt x="46" y="0"/>
                    </a:lnTo>
                    <a:lnTo>
                      <a:pt x="72"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3" name="Freeform 12"/>
              <p:cNvSpPr>
                <a:spLocks/>
              </p:cNvSpPr>
              <p:nvPr/>
            </p:nvSpPr>
            <p:spPr bwMode="black">
              <a:xfrm>
                <a:off x="3478" y="2359"/>
                <a:ext cx="35" cy="37"/>
              </a:xfrm>
              <a:custGeom>
                <a:avLst/>
                <a:gdLst>
                  <a:gd name="T0" fmla="*/ 0 w 71"/>
                  <a:gd name="T1" fmla="*/ 0 h 75"/>
                  <a:gd name="T2" fmla="*/ 0 w 71"/>
                  <a:gd name="T3" fmla="*/ 0 h 75"/>
                  <a:gd name="T4" fmla="*/ 0 w 71"/>
                  <a:gd name="T5" fmla="*/ 0 h 75"/>
                  <a:gd name="T6" fmla="*/ 0 w 71"/>
                  <a:gd name="T7" fmla="*/ 0 h 75"/>
                  <a:gd name="T8" fmla="*/ 0 w 71"/>
                  <a:gd name="T9" fmla="*/ 0 h 75"/>
                  <a:gd name="T10" fmla="*/ 0 w 71"/>
                  <a:gd name="T11" fmla="*/ 0 h 75"/>
                  <a:gd name="T12" fmla="*/ 0 w 71"/>
                  <a:gd name="T13" fmla="*/ 0 h 75"/>
                  <a:gd name="T14" fmla="*/ 0 60000 65536"/>
                  <a:gd name="T15" fmla="*/ 0 60000 65536"/>
                  <a:gd name="T16" fmla="*/ 0 60000 65536"/>
                  <a:gd name="T17" fmla="*/ 0 60000 65536"/>
                  <a:gd name="T18" fmla="*/ 0 60000 65536"/>
                  <a:gd name="T19" fmla="*/ 0 60000 65536"/>
                  <a:gd name="T20" fmla="*/ 0 60000 65536"/>
                  <a:gd name="T21" fmla="*/ 0 w 71"/>
                  <a:gd name="T22" fmla="*/ 0 h 75"/>
                  <a:gd name="T23" fmla="*/ 71 w 71"/>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5">
                    <a:moveTo>
                      <a:pt x="71" y="47"/>
                    </a:moveTo>
                    <a:lnTo>
                      <a:pt x="28" y="75"/>
                    </a:lnTo>
                    <a:lnTo>
                      <a:pt x="28" y="74"/>
                    </a:lnTo>
                    <a:lnTo>
                      <a:pt x="0" y="29"/>
                    </a:lnTo>
                    <a:lnTo>
                      <a:pt x="0" y="28"/>
                    </a:lnTo>
                    <a:lnTo>
                      <a:pt x="44" y="0"/>
                    </a:lnTo>
                    <a:lnTo>
                      <a:pt x="71" y="4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4" name="Freeform 13"/>
              <p:cNvSpPr>
                <a:spLocks/>
              </p:cNvSpPr>
              <p:nvPr/>
            </p:nvSpPr>
            <p:spPr bwMode="black">
              <a:xfrm>
                <a:off x="3457" y="2374"/>
                <a:ext cx="35" cy="36"/>
              </a:xfrm>
              <a:custGeom>
                <a:avLst/>
                <a:gdLst>
                  <a:gd name="T0" fmla="*/ 0 w 73"/>
                  <a:gd name="T1" fmla="*/ 0 h 75"/>
                  <a:gd name="T2" fmla="*/ 0 w 73"/>
                  <a:gd name="T3" fmla="*/ 0 h 75"/>
                  <a:gd name="T4" fmla="*/ 0 w 73"/>
                  <a:gd name="T5" fmla="*/ 0 h 75"/>
                  <a:gd name="T6" fmla="*/ 0 w 73"/>
                  <a:gd name="T7" fmla="*/ 0 h 75"/>
                  <a:gd name="T8" fmla="*/ 0 w 73"/>
                  <a:gd name="T9" fmla="*/ 0 h 75"/>
                  <a:gd name="T10" fmla="*/ 0 w 73"/>
                  <a:gd name="T11" fmla="*/ 0 h 75"/>
                  <a:gd name="T12" fmla="*/ 0 w 73"/>
                  <a:gd name="T13" fmla="*/ 0 h 75"/>
                  <a:gd name="T14" fmla="*/ 0 60000 65536"/>
                  <a:gd name="T15" fmla="*/ 0 60000 65536"/>
                  <a:gd name="T16" fmla="*/ 0 60000 65536"/>
                  <a:gd name="T17" fmla="*/ 0 60000 65536"/>
                  <a:gd name="T18" fmla="*/ 0 60000 65536"/>
                  <a:gd name="T19" fmla="*/ 0 60000 65536"/>
                  <a:gd name="T20" fmla="*/ 0 60000 65536"/>
                  <a:gd name="T21" fmla="*/ 0 w 73"/>
                  <a:gd name="T22" fmla="*/ 0 h 75"/>
                  <a:gd name="T23" fmla="*/ 73 w 73"/>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5">
                    <a:moveTo>
                      <a:pt x="73" y="45"/>
                    </a:moveTo>
                    <a:lnTo>
                      <a:pt x="29" y="75"/>
                    </a:lnTo>
                    <a:lnTo>
                      <a:pt x="30" y="75"/>
                    </a:lnTo>
                    <a:lnTo>
                      <a:pt x="0" y="30"/>
                    </a:lnTo>
                    <a:lnTo>
                      <a:pt x="1" y="30"/>
                    </a:lnTo>
                    <a:lnTo>
                      <a:pt x="45" y="0"/>
                    </a:lnTo>
                    <a:lnTo>
                      <a:pt x="73" y="4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5" name="Freeform 14"/>
              <p:cNvSpPr>
                <a:spLocks/>
              </p:cNvSpPr>
              <p:nvPr/>
            </p:nvSpPr>
            <p:spPr bwMode="black">
              <a:xfrm>
                <a:off x="3434" y="2388"/>
                <a:ext cx="36" cy="36"/>
              </a:xfrm>
              <a:custGeom>
                <a:avLst/>
                <a:gdLst>
                  <a:gd name="T0" fmla="*/ 0 w 73"/>
                  <a:gd name="T1" fmla="*/ 0 h 76"/>
                  <a:gd name="T2" fmla="*/ 0 w 73"/>
                  <a:gd name="T3" fmla="*/ 0 h 76"/>
                  <a:gd name="T4" fmla="*/ 0 w 73"/>
                  <a:gd name="T5" fmla="*/ 0 h 76"/>
                  <a:gd name="T6" fmla="*/ 0 w 73"/>
                  <a:gd name="T7" fmla="*/ 0 h 76"/>
                  <a:gd name="T8" fmla="*/ 0 w 73"/>
                  <a:gd name="T9" fmla="*/ 0 h 76"/>
                  <a:gd name="T10" fmla="*/ 0 w 73"/>
                  <a:gd name="T11" fmla="*/ 0 h 76"/>
                  <a:gd name="T12" fmla="*/ 0 w 73"/>
                  <a:gd name="T13" fmla="*/ 0 h 76"/>
                  <a:gd name="T14" fmla="*/ 0 60000 65536"/>
                  <a:gd name="T15" fmla="*/ 0 60000 65536"/>
                  <a:gd name="T16" fmla="*/ 0 60000 65536"/>
                  <a:gd name="T17" fmla="*/ 0 60000 65536"/>
                  <a:gd name="T18" fmla="*/ 0 60000 65536"/>
                  <a:gd name="T19" fmla="*/ 0 60000 65536"/>
                  <a:gd name="T20" fmla="*/ 0 60000 65536"/>
                  <a:gd name="T21" fmla="*/ 0 w 73"/>
                  <a:gd name="T22" fmla="*/ 0 h 76"/>
                  <a:gd name="T23" fmla="*/ 73 w 73"/>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6">
                    <a:moveTo>
                      <a:pt x="73" y="45"/>
                    </a:moveTo>
                    <a:lnTo>
                      <a:pt x="31" y="76"/>
                    </a:lnTo>
                    <a:lnTo>
                      <a:pt x="32" y="75"/>
                    </a:lnTo>
                    <a:lnTo>
                      <a:pt x="0" y="33"/>
                    </a:lnTo>
                    <a:lnTo>
                      <a:pt x="1" y="31"/>
                    </a:lnTo>
                    <a:lnTo>
                      <a:pt x="43" y="0"/>
                    </a:lnTo>
                    <a:lnTo>
                      <a:pt x="73" y="4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6" name="Freeform 15"/>
              <p:cNvSpPr>
                <a:spLocks/>
              </p:cNvSpPr>
              <p:nvPr/>
            </p:nvSpPr>
            <p:spPr bwMode="black">
              <a:xfrm>
                <a:off x="3415" y="2405"/>
                <a:ext cx="35" cy="36"/>
              </a:xfrm>
              <a:custGeom>
                <a:avLst/>
                <a:gdLst>
                  <a:gd name="T0" fmla="*/ 0 w 73"/>
                  <a:gd name="T1" fmla="*/ 0 h 77"/>
                  <a:gd name="T2" fmla="*/ 0 w 73"/>
                  <a:gd name="T3" fmla="*/ 0 h 77"/>
                  <a:gd name="T4" fmla="*/ 0 w 73"/>
                  <a:gd name="T5" fmla="*/ 0 h 77"/>
                  <a:gd name="T6" fmla="*/ 0 w 73"/>
                  <a:gd name="T7" fmla="*/ 0 h 77"/>
                  <a:gd name="T8" fmla="*/ 0 w 73"/>
                  <a:gd name="T9" fmla="*/ 0 h 77"/>
                  <a:gd name="T10" fmla="*/ 0 w 73"/>
                  <a:gd name="T11" fmla="*/ 0 h 77"/>
                  <a:gd name="T12" fmla="*/ 0 w 73"/>
                  <a:gd name="T13" fmla="*/ 0 h 77"/>
                  <a:gd name="T14" fmla="*/ 0 60000 65536"/>
                  <a:gd name="T15" fmla="*/ 0 60000 65536"/>
                  <a:gd name="T16" fmla="*/ 0 60000 65536"/>
                  <a:gd name="T17" fmla="*/ 0 60000 65536"/>
                  <a:gd name="T18" fmla="*/ 0 60000 65536"/>
                  <a:gd name="T19" fmla="*/ 0 60000 65536"/>
                  <a:gd name="T20" fmla="*/ 0 60000 65536"/>
                  <a:gd name="T21" fmla="*/ 0 w 73"/>
                  <a:gd name="T22" fmla="*/ 0 h 77"/>
                  <a:gd name="T23" fmla="*/ 73 w 73"/>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7">
                    <a:moveTo>
                      <a:pt x="73" y="42"/>
                    </a:moveTo>
                    <a:lnTo>
                      <a:pt x="33" y="77"/>
                    </a:lnTo>
                    <a:lnTo>
                      <a:pt x="34" y="77"/>
                    </a:lnTo>
                    <a:lnTo>
                      <a:pt x="0" y="34"/>
                    </a:lnTo>
                    <a:lnTo>
                      <a:pt x="1" y="34"/>
                    </a:lnTo>
                    <a:lnTo>
                      <a:pt x="41" y="0"/>
                    </a:lnTo>
                    <a:lnTo>
                      <a:pt x="73" y="4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7" name="Freeform 16"/>
              <p:cNvSpPr>
                <a:spLocks/>
              </p:cNvSpPr>
              <p:nvPr/>
            </p:nvSpPr>
            <p:spPr bwMode="black">
              <a:xfrm>
                <a:off x="3395" y="2419"/>
                <a:ext cx="36" cy="38"/>
              </a:xfrm>
              <a:custGeom>
                <a:avLst/>
                <a:gdLst>
                  <a:gd name="T0" fmla="*/ 0 w 75"/>
                  <a:gd name="T1" fmla="*/ 0 h 78"/>
                  <a:gd name="T2" fmla="*/ 0 w 75"/>
                  <a:gd name="T3" fmla="*/ 0 h 78"/>
                  <a:gd name="T4" fmla="*/ 0 w 75"/>
                  <a:gd name="T5" fmla="*/ 0 h 78"/>
                  <a:gd name="T6" fmla="*/ 0 w 75"/>
                  <a:gd name="T7" fmla="*/ 0 h 78"/>
                  <a:gd name="T8" fmla="*/ 0 w 75"/>
                  <a:gd name="T9" fmla="*/ 0 h 78"/>
                  <a:gd name="T10" fmla="*/ 0 w 75"/>
                  <a:gd name="T11" fmla="*/ 0 h 78"/>
                  <a:gd name="T12" fmla="*/ 0 w 75"/>
                  <a:gd name="T13" fmla="*/ 0 h 78"/>
                  <a:gd name="T14" fmla="*/ 0 60000 65536"/>
                  <a:gd name="T15" fmla="*/ 0 60000 65536"/>
                  <a:gd name="T16" fmla="*/ 0 60000 65536"/>
                  <a:gd name="T17" fmla="*/ 0 60000 65536"/>
                  <a:gd name="T18" fmla="*/ 0 60000 65536"/>
                  <a:gd name="T19" fmla="*/ 0 60000 65536"/>
                  <a:gd name="T20" fmla="*/ 0 60000 65536"/>
                  <a:gd name="T21" fmla="*/ 0 w 75"/>
                  <a:gd name="T22" fmla="*/ 0 h 78"/>
                  <a:gd name="T23" fmla="*/ 75 w 75"/>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78">
                    <a:moveTo>
                      <a:pt x="75" y="43"/>
                    </a:moveTo>
                    <a:lnTo>
                      <a:pt x="35" y="78"/>
                    </a:lnTo>
                    <a:lnTo>
                      <a:pt x="36" y="77"/>
                    </a:lnTo>
                    <a:lnTo>
                      <a:pt x="0" y="36"/>
                    </a:lnTo>
                    <a:lnTo>
                      <a:pt x="1" y="35"/>
                    </a:lnTo>
                    <a:lnTo>
                      <a:pt x="41" y="0"/>
                    </a:lnTo>
                    <a:lnTo>
                      <a:pt x="75" y="4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8" name="Freeform 17"/>
              <p:cNvSpPr>
                <a:spLocks/>
              </p:cNvSpPr>
              <p:nvPr/>
            </p:nvSpPr>
            <p:spPr bwMode="black">
              <a:xfrm>
                <a:off x="3376" y="2438"/>
                <a:ext cx="37" cy="36"/>
              </a:xfrm>
              <a:custGeom>
                <a:avLst/>
                <a:gdLst>
                  <a:gd name="T0" fmla="*/ 1 w 73"/>
                  <a:gd name="T1" fmla="*/ 0 h 79"/>
                  <a:gd name="T2" fmla="*/ 1 w 73"/>
                  <a:gd name="T3" fmla="*/ 0 h 79"/>
                  <a:gd name="T4" fmla="*/ 1 w 73"/>
                  <a:gd name="T5" fmla="*/ 0 h 79"/>
                  <a:gd name="T6" fmla="*/ 0 w 73"/>
                  <a:gd name="T7" fmla="*/ 0 h 79"/>
                  <a:gd name="T8" fmla="*/ 0 w 73"/>
                  <a:gd name="T9" fmla="*/ 0 h 79"/>
                  <a:gd name="T10" fmla="*/ 1 w 73"/>
                  <a:gd name="T11" fmla="*/ 0 h 79"/>
                  <a:gd name="T12" fmla="*/ 1 w 73"/>
                  <a:gd name="T13" fmla="*/ 0 h 79"/>
                  <a:gd name="T14" fmla="*/ 0 60000 65536"/>
                  <a:gd name="T15" fmla="*/ 0 60000 65536"/>
                  <a:gd name="T16" fmla="*/ 0 60000 65536"/>
                  <a:gd name="T17" fmla="*/ 0 60000 65536"/>
                  <a:gd name="T18" fmla="*/ 0 60000 65536"/>
                  <a:gd name="T19" fmla="*/ 0 60000 65536"/>
                  <a:gd name="T20" fmla="*/ 0 60000 65536"/>
                  <a:gd name="T21" fmla="*/ 0 w 73"/>
                  <a:gd name="T22" fmla="*/ 0 h 79"/>
                  <a:gd name="T23" fmla="*/ 73 w 73"/>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9">
                    <a:moveTo>
                      <a:pt x="73" y="41"/>
                    </a:moveTo>
                    <a:lnTo>
                      <a:pt x="36" y="79"/>
                    </a:lnTo>
                    <a:lnTo>
                      <a:pt x="36" y="78"/>
                    </a:lnTo>
                    <a:lnTo>
                      <a:pt x="0" y="39"/>
                    </a:lnTo>
                    <a:lnTo>
                      <a:pt x="0" y="38"/>
                    </a:lnTo>
                    <a:lnTo>
                      <a:pt x="37" y="0"/>
                    </a:lnTo>
                    <a:lnTo>
                      <a:pt x="73" y="4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9" name="Freeform 18"/>
              <p:cNvSpPr>
                <a:spLocks/>
              </p:cNvSpPr>
              <p:nvPr/>
            </p:nvSpPr>
            <p:spPr bwMode="black">
              <a:xfrm>
                <a:off x="3358" y="2455"/>
                <a:ext cx="37" cy="39"/>
              </a:xfrm>
              <a:custGeom>
                <a:avLst/>
                <a:gdLst>
                  <a:gd name="T0" fmla="*/ 1 w 72"/>
                  <a:gd name="T1" fmla="*/ 1 h 77"/>
                  <a:gd name="T2" fmla="*/ 1 w 72"/>
                  <a:gd name="T3" fmla="*/ 1 h 77"/>
                  <a:gd name="T4" fmla="*/ 0 w 72"/>
                  <a:gd name="T5" fmla="*/ 1 h 77"/>
                  <a:gd name="T6" fmla="*/ 1 w 72"/>
                  <a:gd name="T7" fmla="*/ 0 h 77"/>
                  <a:gd name="T8" fmla="*/ 1 w 72"/>
                  <a:gd name="T9" fmla="*/ 1 h 77"/>
                  <a:gd name="T10" fmla="*/ 0 60000 65536"/>
                  <a:gd name="T11" fmla="*/ 0 60000 65536"/>
                  <a:gd name="T12" fmla="*/ 0 60000 65536"/>
                  <a:gd name="T13" fmla="*/ 0 60000 65536"/>
                  <a:gd name="T14" fmla="*/ 0 60000 65536"/>
                  <a:gd name="T15" fmla="*/ 0 w 72"/>
                  <a:gd name="T16" fmla="*/ 0 h 77"/>
                  <a:gd name="T17" fmla="*/ 72 w 72"/>
                  <a:gd name="T18" fmla="*/ 77 h 77"/>
                </a:gdLst>
                <a:ahLst/>
                <a:cxnLst>
                  <a:cxn ang="T10">
                    <a:pos x="T0" y="T1"/>
                  </a:cxn>
                  <a:cxn ang="T11">
                    <a:pos x="T2" y="T3"/>
                  </a:cxn>
                  <a:cxn ang="T12">
                    <a:pos x="T4" y="T5"/>
                  </a:cxn>
                  <a:cxn ang="T13">
                    <a:pos x="T6" y="T7"/>
                  </a:cxn>
                  <a:cxn ang="T14">
                    <a:pos x="T8" y="T9"/>
                  </a:cxn>
                </a:cxnLst>
                <a:rect l="T15" t="T16" r="T17" b="T18"/>
                <a:pathLst>
                  <a:path w="72" h="77">
                    <a:moveTo>
                      <a:pt x="72" y="39"/>
                    </a:moveTo>
                    <a:lnTo>
                      <a:pt x="36" y="77"/>
                    </a:lnTo>
                    <a:lnTo>
                      <a:pt x="0" y="39"/>
                    </a:lnTo>
                    <a:lnTo>
                      <a:pt x="36" y="0"/>
                    </a:lnTo>
                    <a:lnTo>
                      <a:pt x="72" y="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0" name="Freeform 19"/>
              <p:cNvSpPr>
                <a:spLocks/>
              </p:cNvSpPr>
              <p:nvPr/>
            </p:nvSpPr>
            <p:spPr bwMode="black">
              <a:xfrm>
                <a:off x="3295" y="2474"/>
                <a:ext cx="83" cy="89"/>
              </a:xfrm>
              <a:custGeom>
                <a:avLst/>
                <a:gdLst>
                  <a:gd name="T0" fmla="*/ 0 w 169"/>
                  <a:gd name="T1" fmla="*/ 0 h 182"/>
                  <a:gd name="T2" fmla="*/ 0 w 169"/>
                  <a:gd name="T3" fmla="*/ 0 h 182"/>
                  <a:gd name="T4" fmla="*/ 0 w 169"/>
                  <a:gd name="T5" fmla="*/ 0 h 182"/>
                  <a:gd name="T6" fmla="*/ 0 w 169"/>
                  <a:gd name="T7" fmla="*/ 0 h 182"/>
                  <a:gd name="T8" fmla="*/ 0 w 169"/>
                  <a:gd name="T9" fmla="*/ 0 h 182"/>
                  <a:gd name="T10" fmla="*/ 0 w 169"/>
                  <a:gd name="T11" fmla="*/ 0 h 182"/>
                  <a:gd name="T12" fmla="*/ 0 w 169"/>
                  <a:gd name="T13" fmla="*/ 0 h 182"/>
                  <a:gd name="T14" fmla="*/ 0 60000 65536"/>
                  <a:gd name="T15" fmla="*/ 0 60000 65536"/>
                  <a:gd name="T16" fmla="*/ 0 60000 65536"/>
                  <a:gd name="T17" fmla="*/ 0 60000 65536"/>
                  <a:gd name="T18" fmla="*/ 0 60000 65536"/>
                  <a:gd name="T19" fmla="*/ 0 60000 65536"/>
                  <a:gd name="T20" fmla="*/ 0 60000 65536"/>
                  <a:gd name="T21" fmla="*/ 0 w 169"/>
                  <a:gd name="T22" fmla="*/ 0 h 182"/>
                  <a:gd name="T23" fmla="*/ 169 w 169"/>
                  <a:gd name="T24" fmla="*/ 182 h 1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9" h="182">
                    <a:moveTo>
                      <a:pt x="169" y="36"/>
                    </a:moveTo>
                    <a:lnTo>
                      <a:pt x="39" y="182"/>
                    </a:lnTo>
                    <a:lnTo>
                      <a:pt x="0" y="147"/>
                    </a:lnTo>
                    <a:lnTo>
                      <a:pt x="131" y="0"/>
                    </a:lnTo>
                    <a:lnTo>
                      <a:pt x="169"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1" name="Freeform 20"/>
              <p:cNvSpPr>
                <a:spLocks/>
              </p:cNvSpPr>
              <p:nvPr/>
            </p:nvSpPr>
            <p:spPr bwMode="black">
              <a:xfrm>
                <a:off x="3232" y="2545"/>
                <a:ext cx="81" cy="89"/>
              </a:xfrm>
              <a:custGeom>
                <a:avLst/>
                <a:gdLst>
                  <a:gd name="T0" fmla="*/ 0 w 167"/>
                  <a:gd name="T1" fmla="*/ 0 h 185"/>
                  <a:gd name="T2" fmla="*/ 0 w 167"/>
                  <a:gd name="T3" fmla="*/ 0 h 185"/>
                  <a:gd name="T4" fmla="*/ 0 w 167"/>
                  <a:gd name="T5" fmla="*/ 0 h 185"/>
                  <a:gd name="T6" fmla="*/ 0 w 167"/>
                  <a:gd name="T7" fmla="*/ 0 h 185"/>
                  <a:gd name="T8" fmla="*/ 0 w 167"/>
                  <a:gd name="T9" fmla="*/ 0 h 185"/>
                  <a:gd name="T10" fmla="*/ 0 w 167"/>
                  <a:gd name="T11" fmla="*/ 0 h 185"/>
                  <a:gd name="T12" fmla="*/ 0 w 167"/>
                  <a:gd name="T13" fmla="*/ 0 h 185"/>
                  <a:gd name="T14" fmla="*/ 0 60000 65536"/>
                  <a:gd name="T15" fmla="*/ 0 60000 65536"/>
                  <a:gd name="T16" fmla="*/ 0 60000 65536"/>
                  <a:gd name="T17" fmla="*/ 0 60000 65536"/>
                  <a:gd name="T18" fmla="*/ 0 60000 65536"/>
                  <a:gd name="T19" fmla="*/ 0 60000 65536"/>
                  <a:gd name="T20" fmla="*/ 0 60000 65536"/>
                  <a:gd name="T21" fmla="*/ 0 w 167"/>
                  <a:gd name="T22" fmla="*/ 0 h 185"/>
                  <a:gd name="T23" fmla="*/ 167 w 167"/>
                  <a:gd name="T24" fmla="*/ 185 h 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 h="185">
                    <a:moveTo>
                      <a:pt x="167" y="35"/>
                    </a:moveTo>
                    <a:lnTo>
                      <a:pt x="39" y="185"/>
                    </a:lnTo>
                    <a:lnTo>
                      <a:pt x="0" y="149"/>
                    </a:lnTo>
                    <a:lnTo>
                      <a:pt x="128" y="0"/>
                    </a:lnTo>
                    <a:lnTo>
                      <a:pt x="167" y="3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2" name="Freeform 21"/>
              <p:cNvSpPr>
                <a:spLocks/>
              </p:cNvSpPr>
              <p:nvPr/>
            </p:nvSpPr>
            <p:spPr bwMode="black">
              <a:xfrm>
                <a:off x="3169" y="2617"/>
                <a:ext cx="81" cy="88"/>
              </a:xfrm>
              <a:custGeom>
                <a:avLst/>
                <a:gdLst>
                  <a:gd name="T0" fmla="*/ 0 w 166"/>
                  <a:gd name="T1" fmla="*/ 0 h 186"/>
                  <a:gd name="T2" fmla="*/ 0 w 166"/>
                  <a:gd name="T3" fmla="*/ 0 h 186"/>
                  <a:gd name="T4" fmla="*/ 0 w 166"/>
                  <a:gd name="T5" fmla="*/ 0 h 186"/>
                  <a:gd name="T6" fmla="*/ 0 w 166"/>
                  <a:gd name="T7" fmla="*/ 0 h 186"/>
                  <a:gd name="T8" fmla="*/ 0 w 166"/>
                  <a:gd name="T9" fmla="*/ 0 h 186"/>
                  <a:gd name="T10" fmla="*/ 0 w 166"/>
                  <a:gd name="T11" fmla="*/ 0 h 186"/>
                  <a:gd name="T12" fmla="*/ 0 w 166"/>
                  <a:gd name="T13" fmla="*/ 0 h 186"/>
                  <a:gd name="T14" fmla="*/ 0 60000 65536"/>
                  <a:gd name="T15" fmla="*/ 0 60000 65536"/>
                  <a:gd name="T16" fmla="*/ 0 60000 65536"/>
                  <a:gd name="T17" fmla="*/ 0 60000 65536"/>
                  <a:gd name="T18" fmla="*/ 0 60000 65536"/>
                  <a:gd name="T19" fmla="*/ 0 60000 65536"/>
                  <a:gd name="T20" fmla="*/ 0 60000 65536"/>
                  <a:gd name="T21" fmla="*/ 0 w 166"/>
                  <a:gd name="T22" fmla="*/ 0 h 186"/>
                  <a:gd name="T23" fmla="*/ 166 w 166"/>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 h="186">
                    <a:moveTo>
                      <a:pt x="166" y="36"/>
                    </a:moveTo>
                    <a:lnTo>
                      <a:pt x="39" y="186"/>
                    </a:lnTo>
                    <a:lnTo>
                      <a:pt x="0" y="150"/>
                    </a:lnTo>
                    <a:lnTo>
                      <a:pt x="127" y="0"/>
                    </a:lnTo>
                    <a:lnTo>
                      <a:pt x="166"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3" name="Freeform 22"/>
              <p:cNvSpPr>
                <a:spLocks/>
              </p:cNvSpPr>
              <p:nvPr/>
            </p:nvSpPr>
            <p:spPr bwMode="black">
              <a:xfrm>
                <a:off x="3106" y="2689"/>
                <a:ext cx="81" cy="87"/>
              </a:xfrm>
              <a:custGeom>
                <a:avLst/>
                <a:gdLst>
                  <a:gd name="T0" fmla="*/ 0 w 164"/>
                  <a:gd name="T1" fmla="*/ 0 h 187"/>
                  <a:gd name="T2" fmla="*/ 0 w 164"/>
                  <a:gd name="T3" fmla="*/ 0 h 187"/>
                  <a:gd name="T4" fmla="*/ 0 w 164"/>
                  <a:gd name="T5" fmla="*/ 0 h 187"/>
                  <a:gd name="T6" fmla="*/ 0 w 164"/>
                  <a:gd name="T7" fmla="*/ 0 h 187"/>
                  <a:gd name="T8" fmla="*/ 0 w 164"/>
                  <a:gd name="T9" fmla="*/ 0 h 187"/>
                  <a:gd name="T10" fmla="*/ 0 w 164"/>
                  <a:gd name="T11" fmla="*/ 0 h 187"/>
                  <a:gd name="T12" fmla="*/ 0 w 164"/>
                  <a:gd name="T13" fmla="*/ 0 h 187"/>
                  <a:gd name="T14" fmla="*/ 0 60000 65536"/>
                  <a:gd name="T15" fmla="*/ 0 60000 65536"/>
                  <a:gd name="T16" fmla="*/ 0 60000 65536"/>
                  <a:gd name="T17" fmla="*/ 0 60000 65536"/>
                  <a:gd name="T18" fmla="*/ 0 60000 65536"/>
                  <a:gd name="T19" fmla="*/ 0 60000 65536"/>
                  <a:gd name="T20" fmla="*/ 0 60000 65536"/>
                  <a:gd name="T21" fmla="*/ 0 w 164"/>
                  <a:gd name="T22" fmla="*/ 0 h 187"/>
                  <a:gd name="T23" fmla="*/ 164 w 16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 h="187">
                    <a:moveTo>
                      <a:pt x="164" y="36"/>
                    </a:moveTo>
                    <a:lnTo>
                      <a:pt x="38" y="187"/>
                    </a:lnTo>
                    <a:lnTo>
                      <a:pt x="0" y="151"/>
                    </a:lnTo>
                    <a:lnTo>
                      <a:pt x="125" y="0"/>
                    </a:lnTo>
                    <a:lnTo>
                      <a:pt x="164"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4" name="Freeform 23"/>
              <p:cNvSpPr>
                <a:spLocks/>
              </p:cNvSpPr>
              <p:nvPr/>
            </p:nvSpPr>
            <p:spPr bwMode="black">
              <a:xfrm>
                <a:off x="3046" y="2760"/>
                <a:ext cx="81" cy="91"/>
              </a:xfrm>
              <a:custGeom>
                <a:avLst/>
                <a:gdLst>
                  <a:gd name="T0" fmla="*/ 0 w 163"/>
                  <a:gd name="T1" fmla="*/ 0 h 189"/>
                  <a:gd name="T2" fmla="*/ 0 w 163"/>
                  <a:gd name="T3" fmla="*/ 0 h 189"/>
                  <a:gd name="T4" fmla="*/ 0 w 163"/>
                  <a:gd name="T5" fmla="*/ 0 h 189"/>
                  <a:gd name="T6" fmla="*/ 0 w 163"/>
                  <a:gd name="T7" fmla="*/ 0 h 189"/>
                  <a:gd name="T8" fmla="*/ 0 w 163"/>
                  <a:gd name="T9" fmla="*/ 0 h 189"/>
                  <a:gd name="T10" fmla="*/ 0 w 163"/>
                  <a:gd name="T11" fmla="*/ 0 h 189"/>
                  <a:gd name="T12" fmla="*/ 0 w 163"/>
                  <a:gd name="T13" fmla="*/ 0 h 189"/>
                  <a:gd name="T14" fmla="*/ 0 60000 65536"/>
                  <a:gd name="T15" fmla="*/ 0 60000 65536"/>
                  <a:gd name="T16" fmla="*/ 0 60000 65536"/>
                  <a:gd name="T17" fmla="*/ 0 60000 65536"/>
                  <a:gd name="T18" fmla="*/ 0 60000 65536"/>
                  <a:gd name="T19" fmla="*/ 0 60000 65536"/>
                  <a:gd name="T20" fmla="*/ 0 60000 65536"/>
                  <a:gd name="T21" fmla="*/ 0 w 163"/>
                  <a:gd name="T22" fmla="*/ 0 h 189"/>
                  <a:gd name="T23" fmla="*/ 163 w 163"/>
                  <a:gd name="T24" fmla="*/ 189 h 1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89">
                    <a:moveTo>
                      <a:pt x="163" y="36"/>
                    </a:moveTo>
                    <a:lnTo>
                      <a:pt x="39" y="189"/>
                    </a:lnTo>
                    <a:lnTo>
                      <a:pt x="40" y="188"/>
                    </a:lnTo>
                    <a:lnTo>
                      <a:pt x="0" y="154"/>
                    </a:lnTo>
                    <a:lnTo>
                      <a:pt x="1" y="153"/>
                    </a:lnTo>
                    <a:lnTo>
                      <a:pt x="125" y="0"/>
                    </a:lnTo>
                    <a:lnTo>
                      <a:pt x="163"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5" name="Freeform 24"/>
              <p:cNvSpPr>
                <a:spLocks/>
              </p:cNvSpPr>
              <p:nvPr/>
            </p:nvSpPr>
            <p:spPr bwMode="black">
              <a:xfrm>
                <a:off x="2987" y="2834"/>
                <a:ext cx="79" cy="88"/>
              </a:xfrm>
              <a:custGeom>
                <a:avLst/>
                <a:gdLst>
                  <a:gd name="T0" fmla="*/ 0 w 162"/>
                  <a:gd name="T1" fmla="*/ 0 h 189"/>
                  <a:gd name="T2" fmla="*/ 0 w 162"/>
                  <a:gd name="T3" fmla="*/ 0 h 189"/>
                  <a:gd name="T4" fmla="*/ 0 w 162"/>
                  <a:gd name="T5" fmla="*/ 0 h 189"/>
                  <a:gd name="T6" fmla="*/ 0 w 162"/>
                  <a:gd name="T7" fmla="*/ 0 h 189"/>
                  <a:gd name="T8" fmla="*/ 0 w 162"/>
                  <a:gd name="T9" fmla="*/ 0 h 189"/>
                  <a:gd name="T10" fmla="*/ 0 w 162"/>
                  <a:gd name="T11" fmla="*/ 0 h 189"/>
                  <a:gd name="T12" fmla="*/ 0 w 162"/>
                  <a:gd name="T13" fmla="*/ 0 h 189"/>
                  <a:gd name="T14" fmla="*/ 0 60000 65536"/>
                  <a:gd name="T15" fmla="*/ 0 60000 65536"/>
                  <a:gd name="T16" fmla="*/ 0 60000 65536"/>
                  <a:gd name="T17" fmla="*/ 0 60000 65536"/>
                  <a:gd name="T18" fmla="*/ 0 60000 65536"/>
                  <a:gd name="T19" fmla="*/ 0 60000 65536"/>
                  <a:gd name="T20" fmla="*/ 0 60000 65536"/>
                  <a:gd name="T21" fmla="*/ 0 w 162"/>
                  <a:gd name="T22" fmla="*/ 0 h 189"/>
                  <a:gd name="T23" fmla="*/ 162 w 162"/>
                  <a:gd name="T24" fmla="*/ 189 h 1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189">
                    <a:moveTo>
                      <a:pt x="162" y="34"/>
                    </a:moveTo>
                    <a:lnTo>
                      <a:pt x="41" y="189"/>
                    </a:lnTo>
                    <a:lnTo>
                      <a:pt x="0" y="155"/>
                    </a:lnTo>
                    <a:lnTo>
                      <a:pt x="122" y="0"/>
                    </a:lnTo>
                    <a:lnTo>
                      <a:pt x="162" y="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6" name="Freeform 25"/>
              <p:cNvSpPr>
                <a:spLocks/>
              </p:cNvSpPr>
              <p:nvPr/>
            </p:nvSpPr>
            <p:spPr bwMode="black">
              <a:xfrm>
                <a:off x="2928" y="2908"/>
                <a:ext cx="78" cy="88"/>
              </a:xfrm>
              <a:custGeom>
                <a:avLst/>
                <a:gdLst>
                  <a:gd name="T0" fmla="*/ 0 w 161"/>
                  <a:gd name="T1" fmla="*/ 0 h 189"/>
                  <a:gd name="T2" fmla="*/ 0 w 161"/>
                  <a:gd name="T3" fmla="*/ 0 h 189"/>
                  <a:gd name="T4" fmla="*/ 0 w 161"/>
                  <a:gd name="T5" fmla="*/ 0 h 189"/>
                  <a:gd name="T6" fmla="*/ 0 w 161"/>
                  <a:gd name="T7" fmla="*/ 0 h 189"/>
                  <a:gd name="T8" fmla="*/ 0 w 161"/>
                  <a:gd name="T9" fmla="*/ 0 h 189"/>
                  <a:gd name="T10" fmla="*/ 0 w 161"/>
                  <a:gd name="T11" fmla="*/ 0 h 189"/>
                  <a:gd name="T12" fmla="*/ 0 w 161"/>
                  <a:gd name="T13" fmla="*/ 0 h 189"/>
                  <a:gd name="T14" fmla="*/ 0 60000 65536"/>
                  <a:gd name="T15" fmla="*/ 0 60000 65536"/>
                  <a:gd name="T16" fmla="*/ 0 60000 65536"/>
                  <a:gd name="T17" fmla="*/ 0 60000 65536"/>
                  <a:gd name="T18" fmla="*/ 0 60000 65536"/>
                  <a:gd name="T19" fmla="*/ 0 60000 65536"/>
                  <a:gd name="T20" fmla="*/ 0 60000 65536"/>
                  <a:gd name="T21" fmla="*/ 0 w 161"/>
                  <a:gd name="T22" fmla="*/ 0 h 189"/>
                  <a:gd name="T23" fmla="*/ 161 w 161"/>
                  <a:gd name="T24" fmla="*/ 189 h 1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89">
                    <a:moveTo>
                      <a:pt x="161" y="34"/>
                    </a:moveTo>
                    <a:lnTo>
                      <a:pt x="40" y="189"/>
                    </a:lnTo>
                    <a:lnTo>
                      <a:pt x="0" y="156"/>
                    </a:lnTo>
                    <a:lnTo>
                      <a:pt x="120" y="0"/>
                    </a:lnTo>
                    <a:lnTo>
                      <a:pt x="161" y="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7" name="Freeform 26"/>
              <p:cNvSpPr>
                <a:spLocks/>
              </p:cNvSpPr>
              <p:nvPr/>
            </p:nvSpPr>
            <p:spPr bwMode="black">
              <a:xfrm>
                <a:off x="2869" y="2982"/>
                <a:ext cx="79" cy="91"/>
              </a:xfrm>
              <a:custGeom>
                <a:avLst/>
                <a:gdLst>
                  <a:gd name="T0" fmla="*/ 0 w 159"/>
                  <a:gd name="T1" fmla="*/ 0 h 190"/>
                  <a:gd name="T2" fmla="*/ 0 w 159"/>
                  <a:gd name="T3" fmla="*/ 0 h 190"/>
                  <a:gd name="T4" fmla="*/ 0 w 159"/>
                  <a:gd name="T5" fmla="*/ 0 h 190"/>
                  <a:gd name="T6" fmla="*/ 0 w 159"/>
                  <a:gd name="T7" fmla="*/ 0 h 190"/>
                  <a:gd name="T8" fmla="*/ 0 w 159"/>
                  <a:gd name="T9" fmla="*/ 0 h 190"/>
                  <a:gd name="T10" fmla="*/ 0 w 159"/>
                  <a:gd name="T11" fmla="*/ 0 h 190"/>
                  <a:gd name="T12" fmla="*/ 0 w 159"/>
                  <a:gd name="T13" fmla="*/ 0 h 190"/>
                  <a:gd name="T14" fmla="*/ 0 60000 65536"/>
                  <a:gd name="T15" fmla="*/ 0 60000 65536"/>
                  <a:gd name="T16" fmla="*/ 0 60000 65536"/>
                  <a:gd name="T17" fmla="*/ 0 60000 65536"/>
                  <a:gd name="T18" fmla="*/ 0 60000 65536"/>
                  <a:gd name="T19" fmla="*/ 0 60000 65536"/>
                  <a:gd name="T20" fmla="*/ 0 60000 65536"/>
                  <a:gd name="T21" fmla="*/ 0 w 159"/>
                  <a:gd name="T22" fmla="*/ 0 h 190"/>
                  <a:gd name="T23" fmla="*/ 159 w 159"/>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9" h="190">
                    <a:moveTo>
                      <a:pt x="159" y="33"/>
                    </a:moveTo>
                    <a:lnTo>
                      <a:pt x="41" y="190"/>
                    </a:lnTo>
                    <a:lnTo>
                      <a:pt x="0" y="157"/>
                    </a:lnTo>
                    <a:lnTo>
                      <a:pt x="119" y="0"/>
                    </a:lnTo>
                    <a:lnTo>
                      <a:pt x="159" y="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8" name="Freeform 27"/>
              <p:cNvSpPr>
                <a:spLocks/>
              </p:cNvSpPr>
              <p:nvPr/>
            </p:nvSpPr>
            <p:spPr bwMode="black">
              <a:xfrm>
                <a:off x="2812" y="3055"/>
                <a:ext cx="76" cy="93"/>
              </a:xfrm>
              <a:custGeom>
                <a:avLst/>
                <a:gdLst>
                  <a:gd name="T0" fmla="*/ 0 w 157"/>
                  <a:gd name="T1" fmla="*/ 0 h 193"/>
                  <a:gd name="T2" fmla="*/ 0 w 157"/>
                  <a:gd name="T3" fmla="*/ 0 h 193"/>
                  <a:gd name="T4" fmla="*/ 0 w 157"/>
                  <a:gd name="T5" fmla="*/ 0 h 193"/>
                  <a:gd name="T6" fmla="*/ 0 w 157"/>
                  <a:gd name="T7" fmla="*/ 0 h 193"/>
                  <a:gd name="T8" fmla="*/ 0 w 157"/>
                  <a:gd name="T9" fmla="*/ 0 h 193"/>
                  <a:gd name="T10" fmla="*/ 0 w 157"/>
                  <a:gd name="T11" fmla="*/ 0 h 193"/>
                  <a:gd name="T12" fmla="*/ 0 w 157"/>
                  <a:gd name="T13" fmla="*/ 0 h 193"/>
                  <a:gd name="T14" fmla="*/ 0 60000 65536"/>
                  <a:gd name="T15" fmla="*/ 0 60000 65536"/>
                  <a:gd name="T16" fmla="*/ 0 60000 65536"/>
                  <a:gd name="T17" fmla="*/ 0 60000 65536"/>
                  <a:gd name="T18" fmla="*/ 0 60000 65536"/>
                  <a:gd name="T19" fmla="*/ 0 60000 65536"/>
                  <a:gd name="T20" fmla="*/ 0 60000 65536"/>
                  <a:gd name="T21" fmla="*/ 0 w 157"/>
                  <a:gd name="T22" fmla="*/ 0 h 193"/>
                  <a:gd name="T23" fmla="*/ 157 w 157"/>
                  <a:gd name="T24" fmla="*/ 193 h 1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 h="193">
                    <a:moveTo>
                      <a:pt x="157" y="33"/>
                    </a:moveTo>
                    <a:lnTo>
                      <a:pt x="41" y="193"/>
                    </a:lnTo>
                    <a:lnTo>
                      <a:pt x="41" y="192"/>
                    </a:lnTo>
                    <a:lnTo>
                      <a:pt x="0" y="160"/>
                    </a:lnTo>
                    <a:lnTo>
                      <a:pt x="0" y="159"/>
                    </a:lnTo>
                    <a:lnTo>
                      <a:pt x="116" y="0"/>
                    </a:lnTo>
                    <a:lnTo>
                      <a:pt x="157" y="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9" name="Freeform 28"/>
              <p:cNvSpPr>
                <a:spLocks/>
              </p:cNvSpPr>
              <p:nvPr/>
            </p:nvSpPr>
            <p:spPr bwMode="black">
              <a:xfrm>
                <a:off x="2755" y="3132"/>
                <a:ext cx="76" cy="92"/>
              </a:xfrm>
              <a:custGeom>
                <a:avLst/>
                <a:gdLst>
                  <a:gd name="T0" fmla="*/ 0 w 156"/>
                  <a:gd name="T1" fmla="*/ 0 h 192"/>
                  <a:gd name="T2" fmla="*/ 0 w 156"/>
                  <a:gd name="T3" fmla="*/ 0 h 192"/>
                  <a:gd name="T4" fmla="*/ 0 w 156"/>
                  <a:gd name="T5" fmla="*/ 0 h 192"/>
                  <a:gd name="T6" fmla="*/ 0 w 156"/>
                  <a:gd name="T7" fmla="*/ 0 h 192"/>
                  <a:gd name="T8" fmla="*/ 0 w 156"/>
                  <a:gd name="T9" fmla="*/ 0 h 192"/>
                  <a:gd name="T10" fmla="*/ 0 w 156"/>
                  <a:gd name="T11" fmla="*/ 0 h 192"/>
                  <a:gd name="T12" fmla="*/ 0 w 156"/>
                  <a:gd name="T13" fmla="*/ 0 h 192"/>
                  <a:gd name="T14" fmla="*/ 0 60000 65536"/>
                  <a:gd name="T15" fmla="*/ 0 60000 65536"/>
                  <a:gd name="T16" fmla="*/ 0 60000 65536"/>
                  <a:gd name="T17" fmla="*/ 0 60000 65536"/>
                  <a:gd name="T18" fmla="*/ 0 60000 65536"/>
                  <a:gd name="T19" fmla="*/ 0 60000 65536"/>
                  <a:gd name="T20" fmla="*/ 0 60000 65536"/>
                  <a:gd name="T21" fmla="*/ 0 w 156"/>
                  <a:gd name="T22" fmla="*/ 0 h 192"/>
                  <a:gd name="T23" fmla="*/ 156 w 156"/>
                  <a:gd name="T24" fmla="*/ 192 h 1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 h="192">
                    <a:moveTo>
                      <a:pt x="156" y="32"/>
                    </a:moveTo>
                    <a:lnTo>
                      <a:pt x="40" y="192"/>
                    </a:lnTo>
                    <a:lnTo>
                      <a:pt x="0" y="161"/>
                    </a:lnTo>
                    <a:lnTo>
                      <a:pt x="115" y="0"/>
                    </a:lnTo>
                    <a:lnTo>
                      <a:pt x="156" y="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0" name="Freeform 29"/>
              <p:cNvSpPr>
                <a:spLocks/>
              </p:cNvSpPr>
              <p:nvPr/>
            </p:nvSpPr>
            <p:spPr bwMode="black">
              <a:xfrm>
                <a:off x="2698" y="3208"/>
                <a:ext cx="77" cy="93"/>
              </a:xfrm>
              <a:custGeom>
                <a:avLst/>
                <a:gdLst>
                  <a:gd name="T0" fmla="*/ 0 w 155"/>
                  <a:gd name="T1" fmla="*/ 0 h 192"/>
                  <a:gd name="T2" fmla="*/ 0 w 155"/>
                  <a:gd name="T3" fmla="*/ 0 h 192"/>
                  <a:gd name="T4" fmla="*/ 0 w 155"/>
                  <a:gd name="T5" fmla="*/ 0 h 192"/>
                  <a:gd name="T6" fmla="*/ 0 w 155"/>
                  <a:gd name="T7" fmla="*/ 0 h 192"/>
                  <a:gd name="T8" fmla="*/ 0 w 155"/>
                  <a:gd name="T9" fmla="*/ 0 h 192"/>
                  <a:gd name="T10" fmla="*/ 0 w 155"/>
                  <a:gd name="T11" fmla="*/ 0 h 192"/>
                  <a:gd name="T12" fmla="*/ 0 w 155"/>
                  <a:gd name="T13" fmla="*/ 0 h 192"/>
                  <a:gd name="T14" fmla="*/ 0 60000 65536"/>
                  <a:gd name="T15" fmla="*/ 0 60000 65536"/>
                  <a:gd name="T16" fmla="*/ 0 60000 65536"/>
                  <a:gd name="T17" fmla="*/ 0 60000 65536"/>
                  <a:gd name="T18" fmla="*/ 0 60000 65536"/>
                  <a:gd name="T19" fmla="*/ 0 60000 65536"/>
                  <a:gd name="T20" fmla="*/ 0 60000 65536"/>
                  <a:gd name="T21" fmla="*/ 0 w 155"/>
                  <a:gd name="T22" fmla="*/ 0 h 192"/>
                  <a:gd name="T23" fmla="*/ 155 w 155"/>
                  <a:gd name="T24" fmla="*/ 192 h 1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5" h="192">
                    <a:moveTo>
                      <a:pt x="155" y="31"/>
                    </a:moveTo>
                    <a:lnTo>
                      <a:pt x="41" y="192"/>
                    </a:lnTo>
                    <a:lnTo>
                      <a:pt x="42" y="192"/>
                    </a:lnTo>
                    <a:lnTo>
                      <a:pt x="0" y="161"/>
                    </a:lnTo>
                    <a:lnTo>
                      <a:pt x="1" y="161"/>
                    </a:lnTo>
                    <a:lnTo>
                      <a:pt x="115" y="0"/>
                    </a:lnTo>
                    <a:lnTo>
                      <a:pt x="155" y="3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1" name="Freeform 30"/>
              <p:cNvSpPr>
                <a:spLocks/>
              </p:cNvSpPr>
              <p:nvPr/>
            </p:nvSpPr>
            <p:spPr bwMode="black">
              <a:xfrm>
                <a:off x="2645" y="3286"/>
                <a:ext cx="75" cy="91"/>
              </a:xfrm>
              <a:custGeom>
                <a:avLst/>
                <a:gdLst>
                  <a:gd name="T0" fmla="*/ 0 w 153"/>
                  <a:gd name="T1" fmla="*/ 0 h 194"/>
                  <a:gd name="T2" fmla="*/ 0 w 153"/>
                  <a:gd name="T3" fmla="*/ 0 h 194"/>
                  <a:gd name="T4" fmla="*/ 0 w 153"/>
                  <a:gd name="T5" fmla="*/ 0 h 194"/>
                  <a:gd name="T6" fmla="*/ 0 w 153"/>
                  <a:gd name="T7" fmla="*/ 0 h 194"/>
                  <a:gd name="T8" fmla="*/ 0 w 153"/>
                  <a:gd name="T9" fmla="*/ 0 h 194"/>
                  <a:gd name="T10" fmla="*/ 0 w 153"/>
                  <a:gd name="T11" fmla="*/ 0 h 194"/>
                  <a:gd name="T12" fmla="*/ 0 w 153"/>
                  <a:gd name="T13" fmla="*/ 0 h 194"/>
                  <a:gd name="T14" fmla="*/ 0 60000 65536"/>
                  <a:gd name="T15" fmla="*/ 0 60000 65536"/>
                  <a:gd name="T16" fmla="*/ 0 60000 65536"/>
                  <a:gd name="T17" fmla="*/ 0 60000 65536"/>
                  <a:gd name="T18" fmla="*/ 0 60000 65536"/>
                  <a:gd name="T19" fmla="*/ 0 60000 65536"/>
                  <a:gd name="T20" fmla="*/ 0 60000 65536"/>
                  <a:gd name="T21" fmla="*/ 0 w 153"/>
                  <a:gd name="T22" fmla="*/ 0 h 194"/>
                  <a:gd name="T23" fmla="*/ 153 w 153"/>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94">
                    <a:moveTo>
                      <a:pt x="153" y="31"/>
                    </a:moveTo>
                    <a:lnTo>
                      <a:pt x="42" y="194"/>
                    </a:lnTo>
                    <a:lnTo>
                      <a:pt x="0" y="163"/>
                    </a:lnTo>
                    <a:lnTo>
                      <a:pt x="111" y="0"/>
                    </a:lnTo>
                    <a:lnTo>
                      <a:pt x="153" y="3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2" name="Freeform 31"/>
              <p:cNvSpPr>
                <a:spLocks/>
              </p:cNvSpPr>
              <p:nvPr/>
            </p:nvSpPr>
            <p:spPr bwMode="black">
              <a:xfrm>
                <a:off x="2589" y="3363"/>
                <a:ext cx="76" cy="93"/>
              </a:xfrm>
              <a:custGeom>
                <a:avLst/>
                <a:gdLst>
                  <a:gd name="T0" fmla="*/ 0 w 153"/>
                  <a:gd name="T1" fmla="*/ 0 h 195"/>
                  <a:gd name="T2" fmla="*/ 0 w 153"/>
                  <a:gd name="T3" fmla="*/ 0 h 195"/>
                  <a:gd name="T4" fmla="*/ 0 w 153"/>
                  <a:gd name="T5" fmla="*/ 0 h 195"/>
                  <a:gd name="T6" fmla="*/ 0 w 153"/>
                  <a:gd name="T7" fmla="*/ 0 h 195"/>
                  <a:gd name="T8" fmla="*/ 0 w 153"/>
                  <a:gd name="T9" fmla="*/ 0 h 195"/>
                  <a:gd name="T10" fmla="*/ 0 w 153"/>
                  <a:gd name="T11" fmla="*/ 0 h 195"/>
                  <a:gd name="T12" fmla="*/ 0 w 153"/>
                  <a:gd name="T13" fmla="*/ 0 h 195"/>
                  <a:gd name="T14" fmla="*/ 0 60000 65536"/>
                  <a:gd name="T15" fmla="*/ 0 60000 65536"/>
                  <a:gd name="T16" fmla="*/ 0 60000 65536"/>
                  <a:gd name="T17" fmla="*/ 0 60000 65536"/>
                  <a:gd name="T18" fmla="*/ 0 60000 65536"/>
                  <a:gd name="T19" fmla="*/ 0 60000 65536"/>
                  <a:gd name="T20" fmla="*/ 0 60000 65536"/>
                  <a:gd name="T21" fmla="*/ 0 w 153"/>
                  <a:gd name="T22" fmla="*/ 0 h 195"/>
                  <a:gd name="T23" fmla="*/ 153 w 153"/>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95">
                    <a:moveTo>
                      <a:pt x="153" y="31"/>
                    </a:moveTo>
                    <a:lnTo>
                      <a:pt x="42" y="195"/>
                    </a:lnTo>
                    <a:lnTo>
                      <a:pt x="0" y="163"/>
                    </a:lnTo>
                    <a:lnTo>
                      <a:pt x="111" y="0"/>
                    </a:lnTo>
                    <a:lnTo>
                      <a:pt x="153" y="3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3" name="Freeform 32"/>
              <p:cNvSpPr>
                <a:spLocks/>
              </p:cNvSpPr>
              <p:nvPr/>
            </p:nvSpPr>
            <p:spPr bwMode="black">
              <a:xfrm>
                <a:off x="2537" y="3441"/>
                <a:ext cx="75" cy="93"/>
              </a:xfrm>
              <a:custGeom>
                <a:avLst/>
                <a:gdLst>
                  <a:gd name="T0" fmla="*/ 1 w 150"/>
                  <a:gd name="T1" fmla="*/ 0 h 198"/>
                  <a:gd name="T2" fmla="*/ 1 w 150"/>
                  <a:gd name="T3" fmla="*/ 0 h 198"/>
                  <a:gd name="T4" fmla="*/ 0 w 150"/>
                  <a:gd name="T5" fmla="*/ 0 h 198"/>
                  <a:gd name="T6" fmla="*/ 1 w 150"/>
                  <a:gd name="T7" fmla="*/ 0 h 198"/>
                  <a:gd name="T8" fmla="*/ 1 w 150"/>
                  <a:gd name="T9" fmla="*/ 0 h 198"/>
                  <a:gd name="T10" fmla="*/ 0 60000 65536"/>
                  <a:gd name="T11" fmla="*/ 0 60000 65536"/>
                  <a:gd name="T12" fmla="*/ 0 60000 65536"/>
                  <a:gd name="T13" fmla="*/ 0 60000 65536"/>
                  <a:gd name="T14" fmla="*/ 0 60000 65536"/>
                  <a:gd name="T15" fmla="*/ 0 w 150"/>
                  <a:gd name="T16" fmla="*/ 0 h 198"/>
                  <a:gd name="T17" fmla="*/ 150 w 150"/>
                  <a:gd name="T18" fmla="*/ 198 h 198"/>
                </a:gdLst>
                <a:ahLst/>
                <a:cxnLst>
                  <a:cxn ang="T10">
                    <a:pos x="T0" y="T1"/>
                  </a:cxn>
                  <a:cxn ang="T11">
                    <a:pos x="T2" y="T3"/>
                  </a:cxn>
                  <a:cxn ang="T12">
                    <a:pos x="T4" y="T5"/>
                  </a:cxn>
                  <a:cxn ang="T13">
                    <a:pos x="T6" y="T7"/>
                  </a:cxn>
                  <a:cxn ang="T14">
                    <a:pos x="T8" y="T9"/>
                  </a:cxn>
                </a:cxnLst>
                <a:rect l="T15" t="T16" r="T17" b="T18"/>
                <a:pathLst>
                  <a:path w="150" h="198">
                    <a:moveTo>
                      <a:pt x="150" y="32"/>
                    </a:moveTo>
                    <a:lnTo>
                      <a:pt x="43" y="198"/>
                    </a:lnTo>
                    <a:lnTo>
                      <a:pt x="0" y="166"/>
                    </a:lnTo>
                    <a:lnTo>
                      <a:pt x="108" y="0"/>
                    </a:lnTo>
                    <a:lnTo>
                      <a:pt x="150" y="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4" name="Freeform 33"/>
              <p:cNvSpPr>
                <a:spLocks/>
              </p:cNvSpPr>
              <p:nvPr/>
            </p:nvSpPr>
            <p:spPr bwMode="black">
              <a:xfrm>
                <a:off x="3943" y="2181"/>
                <a:ext cx="50" cy="86"/>
              </a:xfrm>
              <a:custGeom>
                <a:avLst/>
                <a:gdLst>
                  <a:gd name="T0" fmla="*/ 1 w 99"/>
                  <a:gd name="T1" fmla="*/ 0 h 179"/>
                  <a:gd name="T2" fmla="*/ 1 w 99"/>
                  <a:gd name="T3" fmla="*/ 0 h 179"/>
                  <a:gd name="T4" fmla="*/ 0 w 99"/>
                  <a:gd name="T5" fmla="*/ 0 h 179"/>
                  <a:gd name="T6" fmla="*/ 1 w 99"/>
                  <a:gd name="T7" fmla="*/ 0 h 179"/>
                  <a:gd name="T8" fmla="*/ 1 w 99"/>
                  <a:gd name="T9" fmla="*/ 0 h 179"/>
                  <a:gd name="T10" fmla="*/ 0 60000 65536"/>
                  <a:gd name="T11" fmla="*/ 0 60000 65536"/>
                  <a:gd name="T12" fmla="*/ 0 60000 65536"/>
                  <a:gd name="T13" fmla="*/ 0 60000 65536"/>
                  <a:gd name="T14" fmla="*/ 0 60000 65536"/>
                  <a:gd name="T15" fmla="*/ 0 w 99"/>
                  <a:gd name="T16" fmla="*/ 0 h 179"/>
                  <a:gd name="T17" fmla="*/ 99 w 99"/>
                  <a:gd name="T18" fmla="*/ 179 h 179"/>
                </a:gdLst>
                <a:ahLst/>
                <a:cxnLst>
                  <a:cxn ang="T10">
                    <a:pos x="T0" y="T1"/>
                  </a:cxn>
                  <a:cxn ang="T11">
                    <a:pos x="T2" y="T3"/>
                  </a:cxn>
                  <a:cxn ang="T12">
                    <a:pos x="T4" y="T5"/>
                  </a:cxn>
                  <a:cxn ang="T13">
                    <a:pos x="T6" y="T7"/>
                  </a:cxn>
                  <a:cxn ang="T14">
                    <a:pos x="T8" y="T9"/>
                  </a:cxn>
                </a:cxnLst>
                <a:rect l="T15" t="T16" r="T17" b="T18"/>
                <a:pathLst>
                  <a:path w="99" h="179">
                    <a:moveTo>
                      <a:pt x="64" y="0"/>
                    </a:moveTo>
                    <a:lnTo>
                      <a:pt x="99" y="179"/>
                    </a:lnTo>
                    <a:lnTo>
                      <a:pt x="0" y="28"/>
                    </a:lnTo>
                    <a:lnTo>
                      <a:pt x="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5" name="Freeform 34"/>
              <p:cNvSpPr>
                <a:spLocks/>
              </p:cNvSpPr>
              <p:nvPr/>
            </p:nvSpPr>
            <p:spPr bwMode="black">
              <a:xfrm>
                <a:off x="3964" y="2179"/>
                <a:ext cx="40" cy="95"/>
              </a:xfrm>
              <a:custGeom>
                <a:avLst/>
                <a:gdLst>
                  <a:gd name="T0" fmla="*/ 0 w 87"/>
                  <a:gd name="T1" fmla="*/ 0 h 201"/>
                  <a:gd name="T2" fmla="*/ 0 w 87"/>
                  <a:gd name="T3" fmla="*/ 0 h 201"/>
                  <a:gd name="T4" fmla="*/ 0 w 87"/>
                  <a:gd name="T5" fmla="*/ 0 h 201"/>
                  <a:gd name="T6" fmla="*/ 0 w 87"/>
                  <a:gd name="T7" fmla="*/ 0 h 201"/>
                  <a:gd name="T8" fmla="*/ 0 w 87"/>
                  <a:gd name="T9" fmla="*/ 0 h 201"/>
                  <a:gd name="T10" fmla="*/ 0 w 87"/>
                  <a:gd name="T11" fmla="*/ 0 h 201"/>
                  <a:gd name="T12" fmla="*/ 0 w 87"/>
                  <a:gd name="T13" fmla="*/ 0 h 201"/>
                  <a:gd name="T14" fmla="*/ 0 60000 65536"/>
                  <a:gd name="T15" fmla="*/ 0 60000 65536"/>
                  <a:gd name="T16" fmla="*/ 0 60000 65536"/>
                  <a:gd name="T17" fmla="*/ 0 60000 65536"/>
                  <a:gd name="T18" fmla="*/ 0 60000 65536"/>
                  <a:gd name="T19" fmla="*/ 0 60000 65536"/>
                  <a:gd name="T20" fmla="*/ 0 60000 65536"/>
                  <a:gd name="T21" fmla="*/ 0 w 87"/>
                  <a:gd name="T22" fmla="*/ 0 h 201"/>
                  <a:gd name="T23" fmla="*/ 87 w 87"/>
                  <a:gd name="T24" fmla="*/ 201 h 2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201">
                    <a:moveTo>
                      <a:pt x="52" y="0"/>
                    </a:moveTo>
                    <a:lnTo>
                      <a:pt x="87" y="180"/>
                    </a:lnTo>
                    <a:lnTo>
                      <a:pt x="40" y="201"/>
                    </a:lnTo>
                    <a:lnTo>
                      <a:pt x="83" y="170"/>
                    </a:lnTo>
                    <a:lnTo>
                      <a:pt x="36" y="191"/>
                    </a:lnTo>
                    <a:lnTo>
                      <a:pt x="0" y="11"/>
                    </a:lnTo>
                    <a:lnTo>
                      <a:pt x="5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6" name="Freeform 35"/>
              <p:cNvSpPr>
                <a:spLocks/>
              </p:cNvSpPr>
              <p:nvPr/>
            </p:nvSpPr>
            <p:spPr bwMode="black">
              <a:xfrm>
                <a:off x="3933" y="2183"/>
                <a:ext cx="70" cy="91"/>
              </a:xfrm>
              <a:custGeom>
                <a:avLst/>
                <a:gdLst>
                  <a:gd name="T0" fmla="*/ 0 w 142"/>
                  <a:gd name="T1" fmla="*/ 0 h 192"/>
                  <a:gd name="T2" fmla="*/ 0 w 142"/>
                  <a:gd name="T3" fmla="*/ 0 h 192"/>
                  <a:gd name="T4" fmla="*/ 0 w 142"/>
                  <a:gd name="T5" fmla="*/ 0 h 192"/>
                  <a:gd name="T6" fmla="*/ 0 w 142"/>
                  <a:gd name="T7" fmla="*/ 0 h 192"/>
                  <a:gd name="T8" fmla="*/ 0 w 142"/>
                  <a:gd name="T9" fmla="*/ 0 h 192"/>
                  <a:gd name="T10" fmla="*/ 0 w 142"/>
                  <a:gd name="T11" fmla="*/ 0 h 192"/>
                  <a:gd name="T12" fmla="*/ 0 w 142"/>
                  <a:gd name="T13" fmla="*/ 0 h 192"/>
                  <a:gd name="T14" fmla="*/ 0 60000 65536"/>
                  <a:gd name="T15" fmla="*/ 0 60000 65536"/>
                  <a:gd name="T16" fmla="*/ 0 60000 65536"/>
                  <a:gd name="T17" fmla="*/ 0 60000 65536"/>
                  <a:gd name="T18" fmla="*/ 0 60000 65536"/>
                  <a:gd name="T19" fmla="*/ 0 60000 65536"/>
                  <a:gd name="T20" fmla="*/ 0 60000 65536"/>
                  <a:gd name="T21" fmla="*/ 0 w 142"/>
                  <a:gd name="T22" fmla="*/ 0 h 192"/>
                  <a:gd name="T23" fmla="*/ 142 w 142"/>
                  <a:gd name="T24" fmla="*/ 192 h 1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 h="192">
                    <a:moveTo>
                      <a:pt x="99" y="192"/>
                    </a:moveTo>
                    <a:lnTo>
                      <a:pt x="0" y="41"/>
                    </a:lnTo>
                    <a:lnTo>
                      <a:pt x="11" y="0"/>
                    </a:lnTo>
                    <a:lnTo>
                      <a:pt x="31" y="50"/>
                    </a:lnTo>
                    <a:lnTo>
                      <a:pt x="42" y="9"/>
                    </a:lnTo>
                    <a:lnTo>
                      <a:pt x="142" y="161"/>
                    </a:lnTo>
                    <a:lnTo>
                      <a:pt x="99" y="19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7" name="Freeform 36"/>
              <p:cNvSpPr>
                <a:spLocks/>
              </p:cNvSpPr>
              <p:nvPr/>
            </p:nvSpPr>
            <p:spPr bwMode="black">
              <a:xfrm>
                <a:off x="3940" y="2169"/>
                <a:ext cx="39" cy="39"/>
              </a:xfrm>
              <a:custGeom>
                <a:avLst/>
                <a:gdLst>
                  <a:gd name="T0" fmla="*/ 0 w 84"/>
                  <a:gd name="T1" fmla="*/ 1 h 78"/>
                  <a:gd name="T2" fmla="*/ 0 w 84"/>
                  <a:gd name="T3" fmla="*/ 0 h 78"/>
                  <a:gd name="T4" fmla="*/ 0 w 84"/>
                  <a:gd name="T5" fmla="*/ 1 h 78"/>
                  <a:gd name="T6" fmla="*/ 0 w 84"/>
                  <a:gd name="T7" fmla="*/ 1 h 78"/>
                  <a:gd name="T8" fmla="*/ 0 w 84"/>
                  <a:gd name="T9" fmla="*/ 1 h 78"/>
                  <a:gd name="T10" fmla="*/ 0 60000 65536"/>
                  <a:gd name="T11" fmla="*/ 0 60000 65536"/>
                  <a:gd name="T12" fmla="*/ 0 60000 65536"/>
                  <a:gd name="T13" fmla="*/ 0 60000 65536"/>
                  <a:gd name="T14" fmla="*/ 0 60000 65536"/>
                  <a:gd name="T15" fmla="*/ 0 w 84"/>
                  <a:gd name="T16" fmla="*/ 0 h 78"/>
                  <a:gd name="T17" fmla="*/ 84 w 84"/>
                  <a:gd name="T18" fmla="*/ 78 h 78"/>
                </a:gdLst>
                <a:ahLst/>
                <a:cxnLst>
                  <a:cxn ang="T10">
                    <a:pos x="T0" y="T1"/>
                  </a:cxn>
                  <a:cxn ang="T11">
                    <a:pos x="T2" y="T3"/>
                  </a:cxn>
                  <a:cxn ang="T12">
                    <a:pos x="T4" y="T5"/>
                  </a:cxn>
                  <a:cxn ang="T13">
                    <a:pos x="T6" y="T7"/>
                  </a:cxn>
                  <a:cxn ang="T14">
                    <a:pos x="T8" y="T9"/>
                  </a:cxn>
                </a:cxnLst>
                <a:rect l="T15" t="T16" r="T17" b="T18"/>
                <a:pathLst>
                  <a:path w="84" h="78">
                    <a:moveTo>
                      <a:pt x="0" y="28"/>
                    </a:moveTo>
                    <a:lnTo>
                      <a:pt x="64" y="0"/>
                    </a:lnTo>
                    <a:lnTo>
                      <a:pt x="84" y="50"/>
                    </a:lnTo>
                    <a:lnTo>
                      <a:pt x="20" y="78"/>
                    </a:lnTo>
                    <a:lnTo>
                      <a:pt x="0" y="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8" name="Freeform 37"/>
              <p:cNvSpPr>
                <a:spLocks/>
              </p:cNvSpPr>
              <p:nvPr/>
            </p:nvSpPr>
            <p:spPr bwMode="black">
              <a:xfrm>
                <a:off x="3914" y="2097"/>
                <a:ext cx="40" cy="53"/>
              </a:xfrm>
              <a:custGeom>
                <a:avLst/>
                <a:gdLst>
                  <a:gd name="T0" fmla="*/ 0 w 81"/>
                  <a:gd name="T1" fmla="*/ 0 h 111"/>
                  <a:gd name="T2" fmla="*/ 0 w 81"/>
                  <a:gd name="T3" fmla="*/ 0 h 111"/>
                  <a:gd name="T4" fmla="*/ 0 w 81"/>
                  <a:gd name="T5" fmla="*/ 0 h 111"/>
                  <a:gd name="T6" fmla="*/ 0 w 81"/>
                  <a:gd name="T7" fmla="*/ 0 h 111"/>
                  <a:gd name="T8" fmla="*/ 0 w 81"/>
                  <a:gd name="T9" fmla="*/ 0 h 111"/>
                  <a:gd name="T10" fmla="*/ 0 w 81"/>
                  <a:gd name="T11" fmla="*/ 0 h 111"/>
                  <a:gd name="T12" fmla="*/ 0 w 81"/>
                  <a:gd name="T13" fmla="*/ 0 h 111"/>
                  <a:gd name="T14" fmla="*/ 0 60000 65536"/>
                  <a:gd name="T15" fmla="*/ 0 60000 65536"/>
                  <a:gd name="T16" fmla="*/ 0 60000 65536"/>
                  <a:gd name="T17" fmla="*/ 0 60000 65536"/>
                  <a:gd name="T18" fmla="*/ 0 60000 65536"/>
                  <a:gd name="T19" fmla="*/ 0 60000 65536"/>
                  <a:gd name="T20" fmla="*/ 0 60000 65536"/>
                  <a:gd name="T21" fmla="*/ 0 w 81"/>
                  <a:gd name="T22" fmla="*/ 0 h 111"/>
                  <a:gd name="T23" fmla="*/ 81 w 81"/>
                  <a:gd name="T24" fmla="*/ 111 h 1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111">
                    <a:moveTo>
                      <a:pt x="47" y="0"/>
                    </a:moveTo>
                    <a:lnTo>
                      <a:pt x="81" y="90"/>
                    </a:lnTo>
                    <a:lnTo>
                      <a:pt x="34" y="111"/>
                    </a:lnTo>
                    <a:lnTo>
                      <a:pt x="0" y="20"/>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9" name="Freeform 38"/>
              <p:cNvSpPr>
                <a:spLocks/>
              </p:cNvSpPr>
              <p:nvPr/>
            </p:nvSpPr>
            <p:spPr bwMode="black">
              <a:xfrm>
                <a:off x="3930" y="2141"/>
                <a:ext cx="42" cy="52"/>
              </a:xfrm>
              <a:custGeom>
                <a:avLst/>
                <a:gdLst>
                  <a:gd name="T0" fmla="*/ 1 w 82"/>
                  <a:gd name="T1" fmla="*/ 0 h 112"/>
                  <a:gd name="T2" fmla="*/ 1 w 82"/>
                  <a:gd name="T3" fmla="*/ 0 h 112"/>
                  <a:gd name="T4" fmla="*/ 1 w 82"/>
                  <a:gd name="T5" fmla="*/ 0 h 112"/>
                  <a:gd name="T6" fmla="*/ 0 w 82"/>
                  <a:gd name="T7" fmla="*/ 0 h 112"/>
                  <a:gd name="T8" fmla="*/ 1 w 82"/>
                  <a:gd name="T9" fmla="*/ 0 h 112"/>
                  <a:gd name="T10" fmla="*/ 0 60000 65536"/>
                  <a:gd name="T11" fmla="*/ 0 60000 65536"/>
                  <a:gd name="T12" fmla="*/ 0 60000 65536"/>
                  <a:gd name="T13" fmla="*/ 0 60000 65536"/>
                  <a:gd name="T14" fmla="*/ 0 60000 65536"/>
                  <a:gd name="T15" fmla="*/ 0 w 82"/>
                  <a:gd name="T16" fmla="*/ 0 h 112"/>
                  <a:gd name="T17" fmla="*/ 82 w 82"/>
                  <a:gd name="T18" fmla="*/ 112 h 112"/>
                </a:gdLst>
                <a:ahLst/>
                <a:cxnLst>
                  <a:cxn ang="T10">
                    <a:pos x="T0" y="T1"/>
                  </a:cxn>
                  <a:cxn ang="T11">
                    <a:pos x="T2" y="T3"/>
                  </a:cxn>
                  <a:cxn ang="T12">
                    <a:pos x="T4" y="T5"/>
                  </a:cxn>
                  <a:cxn ang="T13">
                    <a:pos x="T6" y="T7"/>
                  </a:cxn>
                  <a:cxn ang="T14">
                    <a:pos x="T8" y="T9"/>
                  </a:cxn>
                </a:cxnLst>
                <a:rect l="T15" t="T16" r="T17" b="T18"/>
                <a:pathLst>
                  <a:path w="82" h="112">
                    <a:moveTo>
                      <a:pt x="47" y="0"/>
                    </a:moveTo>
                    <a:lnTo>
                      <a:pt x="82" y="91"/>
                    </a:lnTo>
                    <a:lnTo>
                      <a:pt x="35" y="112"/>
                    </a:lnTo>
                    <a:lnTo>
                      <a:pt x="0" y="21"/>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0" name="Freeform 39"/>
              <p:cNvSpPr>
                <a:spLocks/>
              </p:cNvSpPr>
              <p:nvPr/>
            </p:nvSpPr>
            <p:spPr bwMode="black">
              <a:xfrm>
                <a:off x="3825" y="1897"/>
                <a:ext cx="44" cy="60"/>
              </a:xfrm>
              <a:custGeom>
                <a:avLst/>
                <a:gdLst>
                  <a:gd name="T0" fmla="*/ 0 w 90"/>
                  <a:gd name="T1" fmla="*/ 0 h 128"/>
                  <a:gd name="T2" fmla="*/ 0 w 90"/>
                  <a:gd name="T3" fmla="*/ 0 h 128"/>
                  <a:gd name="T4" fmla="*/ 0 w 90"/>
                  <a:gd name="T5" fmla="*/ 0 h 128"/>
                  <a:gd name="T6" fmla="*/ 0 w 90"/>
                  <a:gd name="T7" fmla="*/ 0 h 128"/>
                  <a:gd name="T8" fmla="*/ 0 w 90"/>
                  <a:gd name="T9" fmla="*/ 0 h 128"/>
                  <a:gd name="T10" fmla="*/ 0 w 90"/>
                  <a:gd name="T11" fmla="*/ 0 h 128"/>
                  <a:gd name="T12" fmla="*/ 0 w 90"/>
                  <a:gd name="T13" fmla="*/ 0 h 128"/>
                  <a:gd name="T14" fmla="*/ 0 60000 65536"/>
                  <a:gd name="T15" fmla="*/ 0 60000 65536"/>
                  <a:gd name="T16" fmla="*/ 0 60000 65536"/>
                  <a:gd name="T17" fmla="*/ 0 60000 65536"/>
                  <a:gd name="T18" fmla="*/ 0 60000 65536"/>
                  <a:gd name="T19" fmla="*/ 0 60000 65536"/>
                  <a:gd name="T20" fmla="*/ 0 60000 65536"/>
                  <a:gd name="T21" fmla="*/ 0 w 90"/>
                  <a:gd name="T22" fmla="*/ 0 h 128"/>
                  <a:gd name="T23" fmla="*/ 90 w 90"/>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128">
                    <a:moveTo>
                      <a:pt x="47" y="0"/>
                    </a:moveTo>
                    <a:lnTo>
                      <a:pt x="90" y="107"/>
                    </a:lnTo>
                    <a:lnTo>
                      <a:pt x="90" y="106"/>
                    </a:lnTo>
                    <a:lnTo>
                      <a:pt x="43" y="128"/>
                    </a:lnTo>
                    <a:lnTo>
                      <a:pt x="43" y="127"/>
                    </a:lnTo>
                    <a:lnTo>
                      <a:pt x="0" y="20"/>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1" name="Freeform 40"/>
              <p:cNvSpPr>
                <a:spLocks/>
              </p:cNvSpPr>
              <p:nvPr/>
            </p:nvSpPr>
            <p:spPr bwMode="black">
              <a:xfrm>
                <a:off x="3848" y="1948"/>
                <a:ext cx="43" cy="59"/>
              </a:xfrm>
              <a:custGeom>
                <a:avLst/>
                <a:gdLst>
                  <a:gd name="T0" fmla="*/ 0 w 90"/>
                  <a:gd name="T1" fmla="*/ 0 h 126"/>
                  <a:gd name="T2" fmla="*/ 0 w 90"/>
                  <a:gd name="T3" fmla="*/ 0 h 126"/>
                  <a:gd name="T4" fmla="*/ 0 w 90"/>
                  <a:gd name="T5" fmla="*/ 0 h 126"/>
                  <a:gd name="T6" fmla="*/ 0 w 90"/>
                  <a:gd name="T7" fmla="*/ 0 h 126"/>
                  <a:gd name="T8" fmla="*/ 0 w 90"/>
                  <a:gd name="T9" fmla="*/ 0 h 126"/>
                  <a:gd name="T10" fmla="*/ 0 w 90"/>
                  <a:gd name="T11" fmla="*/ 0 h 126"/>
                  <a:gd name="T12" fmla="*/ 0 w 90"/>
                  <a:gd name="T13" fmla="*/ 0 h 126"/>
                  <a:gd name="T14" fmla="*/ 0 60000 65536"/>
                  <a:gd name="T15" fmla="*/ 0 60000 65536"/>
                  <a:gd name="T16" fmla="*/ 0 60000 65536"/>
                  <a:gd name="T17" fmla="*/ 0 60000 65536"/>
                  <a:gd name="T18" fmla="*/ 0 60000 65536"/>
                  <a:gd name="T19" fmla="*/ 0 60000 65536"/>
                  <a:gd name="T20" fmla="*/ 0 60000 65536"/>
                  <a:gd name="T21" fmla="*/ 0 w 90"/>
                  <a:gd name="T22" fmla="*/ 0 h 126"/>
                  <a:gd name="T23" fmla="*/ 90 w 90"/>
                  <a:gd name="T24" fmla="*/ 126 h 1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126">
                    <a:moveTo>
                      <a:pt x="47" y="0"/>
                    </a:moveTo>
                    <a:lnTo>
                      <a:pt x="90" y="104"/>
                    </a:lnTo>
                    <a:lnTo>
                      <a:pt x="43" y="126"/>
                    </a:lnTo>
                    <a:lnTo>
                      <a:pt x="0" y="22"/>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2" name="Freeform 41"/>
              <p:cNvSpPr>
                <a:spLocks/>
              </p:cNvSpPr>
              <p:nvPr/>
            </p:nvSpPr>
            <p:spPr bwMode="black">
              <a:xfrm>
                <a:off x="3869" y="1997"/>
                <a:ext cx="45" cy="60"/>
              </a:xfrm>
              <a:custGeom>
                <a:avLst/>
                <a:gdLst>
                  <a:gd name="T0" fmla="*/ 0 w 92"/>
                  <a:gd name="T1" fmla="*/ 0 h 127"/>
                  <a:gd name="T2" fmla="*/ 0 w 92"/>
                  <a:gd name="T3" fmla="*/ 0 h 127"/>
                  <a:gd name="T4" fmla="*/ 0 w 92"/>
                  <a:gd name="T5" fmla="*/ 0 h 127"/>
                  <a:gd name="T6" fmla="*/ 0 w 92"/>
                  <a:gd name="T7" fmla="*/ 0 h 127"/>
                  <a:gd name="T8" fmla="*/ 0 w 92"/>
                  <a:gd name="T9" fmla="*/ 0 h 127"/>
                  <a:gd name="T10" fmla="*/ 0 w 92"/>
                  <a:gd name="T11" fmla="*/ 0 h 127"/>
                  <a:gd name="T12" fmla="*/ 0 w 92"/>
                  <a:gd name="T13" fmla="*/ 0 h 127"/>
                  <a:gd name="T14" fmla="*/ 0 60000 65536"/>
                  <a:gd name="T15" fmla="*/ 0 60000 65536"/>
                  <a:gd name="T16" fmla="*/ 0 60000 65536"/>
                  <a:gd name="T17" fmla="*/ 0 60000 65536"/>
                  <a:gd name="T18" fmla="*/ 0 60000 65536"/>
                  <a:gd name="T19" fmla="*/ 0 60000 65536"/>
                  <a:gd name="T20" fmla="*/ 0 60000 65536"/>
                  <a:gd name="T21" fmla="*/ 0 w 92"/>
                  <a:gd name="T22" fmla="*/ 0 h 127"/>
                  <a:gd name="T23" fmla="*/ 92 w 92"/>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 h="127">
                    <a:moveTo>
                      <a:pt x="47" y="0"/>
                    </a:moveTo>
                    <a:lnTo>
                      <a:pt x="92" y="104"/>
                    </a:lnTo>
                    <a:lnTo>
                      <a:pt x="45" y="127"/>
                    </a:lnTo>
                    <a:lnTo>
                      <a:pt x="0" y="22"/>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3" name="Freeform 42"/>
              <p:cNvSpPr>
                <a:spLocks/>
              </p:cNvSpPr>
              <p:nvPr/>
            </p:nvSpPr>
            <p:spPr bwMode="black">
              <a:xfrm>
                <a:off x="3891" y="2046"/>
                <a:ext cx="45" cy="62"/>
              </a:xfrm>
              <a:custGeom>
                <a:avLst/>
                <a:gdLst>
                  <a:gd name="T0" fmla="*/ 0 w 94"/>
                  <a:gd name="T1" fmla="*/ 0 h 127"/>
                  <a:gd name="T2" fmla="*/ 0 w 94"/>
                  <a:gd name="T3" fmla="*/ 0 h 127"/>
                  <a:gd name="T4" fmla="*/ 0 w 94"/>
                  <a:gd name="T5" fmla="*/ 0 h 127"/>
                  <a:gd name="T6" fmla="*/ 0 w 94"/>
                  <a:gd name="T7" fmla="*/ 0 h 127"/>
                  <a:gd name="T8" fmla="*/ 0 w 94"/>
                  <a:gd name="T9" fmla="*/ 0 h 127"/>
                  <a:gd name="T10" fmla="*/ 0 60000 65536"/>
                  <a:gd name="T11" fmla="*/ 0 60000 65536"/>
                  <a:gd name="T12" fmla="*/ 0 60000 65536"/>
                  <a:gd name="T13" fmla="*/ 0 60000 65536"/>
                  <a:gd name="T14" fmla="*/ 0 60000 65536"/>
                  <a:gd name="T15" fmla="*/ 0 w 94"/>
                  <a:gd name="T16" fmla="*/ 0 h 127"/>
                  <a:gd name="T17" fmla="*/ 94 w 94"/>
                  <a:gd name="T18" fmla="*/ 127 h 127"/>
                </a:gdLst>
                <a:ahLst/>
                <a:cxnLst>
                  <a:cxn ang="T10">
                    <a:pos x="T0" y="T1"/>
                  </a:cxn>
                  <a:cxn ang="T11">
                    <a:pos x="T2" y="T3"/>
                  </a:cxn>
                  <a:cxn ang="T12">
                    <a:pos x="T4" y="T5"/>
                  </a:cxn>
                  <a:cxn ang="T13">
                    <a:pos x="T6" y="T7"/>
                  </a:cxn>
                  <a:cxn ang="T14">
                    <a:pos x="T8" y="T9"/>
                  </a:cxn>
                </a:cxnLst>
                <a:rect l="T15" t="T16" r="T17" b="T18"/>
                <a:pathLst>
                  <a:path w="94" h="127">
                    <a:moveTo>
                      <a:pt x="47" y="0"/>
                    </a:moveTo>
                    <a:lnTo>
                      <a:pt x="94" y="105"/>
                    </a:lnTo>
                    <a:lnTo>
                      <a:pt x="47" y="127"/>
                    </a:lnTo>
                    <a:lnTo>
                      <a:pt x="0" y="23"/>
                    </a:lnTo>
                    <a:lnTo>
                      <a:pt x="4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4" name="Freeform 43"/>
              <p:cNvSpPr>
                <a:spLocks/>
              </p:cNvSpPr>
              <p:nvPr/>
            </p:nvSpPr>
            <p:spPr bwMode="black">
              <a:xfrm>
                <a:off x="3820" y="1880"/>
                <a:ext cx="29" cy="27"/>
              </a:xfrm>
              <a:custGeom>
                <a:avLst/>
                <a:gdLst>
                  <a:gd name="T0" fmla="*/ 0 w 61"/>
                  <a:gd name="T1" fmla="*/ 0 h 55"/>
                  <a:gd name="T2" fmla="*/ 0 w 61"/>
                  <a:gd name="T3" fmla="*/ 0 h 55"/>
                  <a:gd name="T4" fmla="*/ 0 w 61"/>
                  <a:gd name="T5" fmla="*/ 0 h 55"/>
                  <a:gd name="T6" fmla="*/ 0 w 61"/>
                  <a:gd name="T7" fmla="*/ 0 h 55"/>
                  <a:gd name="T8" fmla="*/ 0 w 61"/>
                  <a:gd name="T9" fmla="*/ 0 h 55"/>
                  <a:gd name="T10" fmla="*/ 0 w 61"/>
                  <a:gd name="T11" fmla="*/ 0 h 55"/>
                  <a:gd name="T12" fmla="*/ 0 w 61"/>
                  <a:gd name="T13" fmla="*/ 0 h 55"/>
                  <a:gd name="T14" fmla="*/ 0 60000 65536"/>
                  <a:gd name="T15" fmla="*/ 0 60000 65536"/>
                  <a:gd name="T16" fmla="*/ 0 60000 65536"/>
                  <a:gd name="T17" fmla="*/ 0 60000 65536"/>
                  <a:gd name="T18" fmla="*/ 0 60000 65536"/>
                  <a:gd name="T19" fmla="*/ 0 60000 65536"/>
                  <a:gd name="T20" fmla="*/ 0 60000 65536"/>
                  <a:gd name="T21" fmla="*/ 0 w 61"/>
                  <a:gd name="T22" fmla="*/ 0 h 55"/>
                  <a:gd name="T23" fmla="*/ 61 w 61"/>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55">
                    <a:moveTo>
                      <a:pt x="12" y="55"/>
                    </a:moveTo>
                    <a:lnTo>
                      <a:pt x="0" y="22"/>
                    </a:lnTo>
                    <a:lnTo>
                      <a:pt x="1" y="23"/>
                    </a:lnTo>
                    <a:lnTo>
                      <a:pt x="48" y="0"/>
                    </a:lnTo>
                    <a:lnTo>
                      <a:pt x="49" y="2"/>
                    </a:lnTo>
                    <a:lnTo>
                      <a:pt x="61" y="35"/>
                    </a:lnTo>
                    <a:lnTo>
                      <a:pt x="12"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5" name="Freeform 44"/>
              <p:cNvSpPr>
                <a:spLocks/>
              </p:cNvSpPr>
              <p:nvPr/>
            </p:nvSpPr>
            <p:spPr bwMode="black">
              <a:xfrm>
                <a:off x="3812" y="1864"/>
                <a:ext cx="31" cy="27"/>
              </a:xfrm>
              <a:custGeom>
                <a:avLst/>
                <a:gdLst>
                  <a:gd name="T0" fmla="*/ 1 w 62"/>
                  <a:gd name="T1" fmla="*/ 0 h 57"/>
                  <a:gd name="T2" fmla="*/ 0 w 62"/>
                  <a:gd name="T3" fmla="*/ 0 h 57"/>
                  <a:gd name="T4" fmla="*/ 0 w 62"/>
                  <a:gd name="T5" fmla="*/ 0 h 57"/>
                  <a:gd name="T6" fmla="*/ 1 w 62"/>
                  <a:gd name="T7" fmla="*/ 0 h 57"/>
                  <a:gd name="T8" fmla="*/ 1 w 62"/>
                  <a:gd name="T9" fmla="*/ 0 h 57"/>
                  <a:gd name="T10" fmla="*/ 1 w 62"/>
                  <a:gd name="T11" fmla="*/ 0 h 57"/>
                  <a:gd name="T12" fmla="*/ 1 w 62"/>
                  <a:gd name="T13" fmla="*/ 0 h 57"/>
                  <a:gd name="T14" fmla="*/ 0 60000 65536"/>
                  <a:gd name="T15" fmla="*/ 0 60000 65536"/>
                  <a:gd name="T16" fmla="*/ 0 60000 65536"/>
                  <a:gd name="T17" fmla="*/ 0 60000 65536"/>
                  <a:gd name="T18" fmla="*/ 0 60000 65536"/>
                  <a:gd name="T19" fmla="*/ 0 60000 65536"/>
                  <a:gd name="T20" fmla="*/ 0 60000 65536"/>
                  <a:gd name="T21" fmla="*/ 0 w 62"/>
                  <a:gd name="T22" fmla="*/ 0 h 57"/>
                  <a:gd name="T23" fmla="*/ 62 w 62"/>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57">
                    <a:moveTo>
                      <a:pt x="15" y="57"/>
                    </a:moveTo>
                    <a:lnTo>
                      <a:pt x="0" y="23"/>
                    </a:lnTo>
                    <a:lnTo>
                      <a:pt x="0" y="24"/>
                    </a:lnTo>
                    <a:lnTo>
                      <a:pt x="47" y="0"/>
                    </a:lnTo>
                    <a:lnTo>
                      <a:pt x="47" y="1"/>
                    </a:lnTo>
                    <a:lnTo>
                      <a:pt x="62" y="34"/>
                    </a:lnTo>
                    <a:lnTo>
                      <a:pt x="15"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6" name="Freeform 45"/>
              <p:cNvSpPr>
                <a:spLocks/>
              </p:cNvSpPr>
              <p:nvPr/>
            </p:nvSpPr>
            <p:spPr bwMode="black">
              <a:xfrm>
                <a:off x="3804" y="1847"/>
                <a:ext cx="32" cy="29"/>
              </a:xfrm>
              <a:custGeom>
                <a:avLst/>
                <a:gdLst>
                  <a:gd name="T0" fmla="*/ 1 w 63"/>
                  <a:gd name="T1" fmla="*/ 0 h 59"/>
                  <a:gd name="T2" fmla="*/ 0 w 63"/>
                  <a:gd name="T3" fmla="*/ 0 h 59"/>
                  <a:gd name="T4" fmla="*/ 1 w 63"/>
                  <a:gd name="T5" fmla="*/ 0 h 59"/>
                  <a:gd name="T6" fmla="*/ 1 w 63"/>
                  <a:gd name="T7" fmla="*/ 0 h 59"/>
                  <a:gd name="T8" fmla="*/ 1 w 63"/>
                  <a:gd name="T9" fmla="*/ 0 h 59"/>
                  <a:gd name="T10" fmla="*/ 1 w 63"/>
                  <a:gd name="T11" fmla="*/ 0 h 59"/>
                  <a:gd name="T12" fmla="*/ 1 w 63"/>
                  <a:gd name="T13" fmla="*/ 0 h 59"/>
                  <a:gd name="T14" fmla="*/ 0 60000 65536"/>
                  <a:gd name="T15" fmla="*/ 0 60000 65536"/>
                  <a:gd name="T16" fmla="*/ 0 60000 65536"/>
                  <a:gd name="T17" fmla="*/ 0 60000 65536"/>
                  <a:gd name="T18" fmla="*/ 0 60000 65536"/>
                  <a:gd name="T19" fmla="*/ 0 60000 65536"/>
                  <a:gd name="T20" fmla="*/ 0 60000 65536"/>
                  <a:gd name="T21" fmla="*/ 0 w 63"/>
                  <a:gd name="T22" fmla="*/ 0 h 59"/>
                  <a:gd name="T23" fmla="*/ 63 w 63"/>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59">
                    <a:moveTo>
                      <a:pt x="16" y="59"/>
                    </a:moveTo>
                    <a:lnTo>
                      <a:pt x="0" y="27"/>
                    </a:lnTo>
                    <a:lnTo>
                      <a:pt x="1" y="29"/>
                    </a:lnTo>
                    <a:lnTo>
                      <a:pt x="46" y="0"/>
                    </a:lnTo>
                    <a:lnTo>
                      <a:pt x="47" y="2"/>
                    </a:lnTo>
                    <a:lnTo>
                      <a:pt x="63" y="35"/>
                    </a:lnTo>
                    <a:lnTo>
                      <a:pt x="16" y="5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7" name="Freeform 46"/>
              <p:cNvSpPr>
                <a:spLocks/>
              </p:cNvSpPr>
              <p:nvPr/>
            </p:nvSpPr>
            <p:spPr bwMode="black">
              <a:xfrm>
                <a:off x="3796" y="1831"/>
                <a:ext cx="32" cy="31"/>
              </a:xfrm>
              <a:custGeom>
                <a:avLst/>
                <a:gdLst>
                  <a:gd name="T0" fmla="*/ 1 w 63"/>
                  <a:gd name="T1" fmla="*/ 1 h 62"/>
                  <a:gd name="T2" fmla="*/ 0 w 63"/>
                  <a:gd name="T3" fmla="*/ 1 h 62"/>
                  <a:gd name="T4" fmla="*/ 1 w 63"/>
                  <a:gd name="T5" fmla="*/ 1 h 62"/>
                  <a:gd name="T6" fmla="*/ 1 w 63"/>
                  <a:gd name="T7" fmla="*/ 0 h 62"/>
                  <a:gd name="T8" fmla="*/ 1 w 63"/>
                  <a:gd name="T9" fmla="*/ 1 h 62"/>
                  <a:gd name="T10" fmla="*/ 1 w 63"/>
                  <a:gd name="T11" fmla="*/ 1 h 62"/>
                  <a:gd name="T12" fmla="*/ 1 w 63"/>
                  <a:gd name="T13" fmla="*/ 1 h 62"/>
                  <a:gd name="T14" fmla="*/ 0 60000 65536"/>
                  <a:gd name="T15" fmla="*/ 0 60000 65536"/>
                  <a:gd name="T16" fmla="*/ 0 60000 65536"/>
                  <a:gd name="T17" fmla="*/ 0 60000 65536"/>
                  <a:gd name="T18" fmla="*/ 0 60000 65536"/>
                  <a:gd name="T19" fmla="*/ 0 60000 65536"/>
                  <a:gd name="T20" fmla="*/ 0 60000 65536"/>
                  <a:gd name="T21" fmla="*/ 0 w 63"/>
                  <a:gd name="T22" fmla="*/ 0 h 62"/>
                  <a:gd name="T23" fmla="*/ 63 w 63"/>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62">
                    <a:moveTo>
                      <a:pt x="18" y="62"/>
                    </a:moveTo>
                    <a:lnTo>
                      <a:pt x="0" y="31"/>
                    </a:lnTo>
                    <a:lnTo>
                      <a:pt x="1" y="32"/>
                    </a:lnTo>
                    <a:lnTo>
                      <a:pt x="44" y="0"/>
                    </a:lnTo>
                    <a:lnTo>
                      <a:pt x="45" y="2"/>
                    </a:lnTo>
                    <a:lnTo>
                      <a:pt x="63" y="33"/>
                    </a:lnTo>
                    <a:lnTo>
                      <a:pt x="18" y="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8" name="Freeform 47"/>
              <p:cNvSpPr>
                <a:spLocks/>
              </p:cNvSpPr>
              <p:nvPr/>
            </p:nvSpPr>
            <p:spPr bwMode="black">
              <a:xfrm>
                <a:off x="3788" y="1816"/>
                <a:ext cx="30" cy="31"/>
              </a:xfrm>
              <a:custGeom>
                <a:avLst/>
                <a:gdLst>
                  <a:gd name="T0" fmla="*/ 0 w 62"/>
                  <a:gd name="T1" fmla="*/ 0 h 63"/>
                  <a:gd name="T2" fmla="*/ 0 w 62"/>
                  <a:gd name="T3" fmla="*/ 0 h 63"/>
                  <a:gd name="T4" fmla="*/ 0 w 62"/>
                  <a:gd name="T5" fmla="*/ 0 h 63"/>
                  <a:gd name="T6" fmla="*/ 0 w 62"/>
                  <a:gd name="T7" fmla="*/ 0 h 63"/>
                  <a:gd name="T8" fmla="*/ 0 w 62"/>
                  <a:gd name="T9" fmla="*/ 0 h 63"/>
                  <a:gd name="T10" fmla="*/ 0 w 62"/>
                  <a:gd name="T11" fmla="*/ 0 h 63"/>
                  <a:gd name="T12" fmla="*/ 0 w 62"/>
                  <a:gd name="T13" fmla="*/ 0 h 63"/>
                  <a:gd name="T14" fmla="*/ 0 60000 65536"/>
                  <a:gd name="T15" fmla="*/ 0 60000 65536"/>
                  <a:gd name="T16" fmla="*/ 0 60000 65536"/>
                  <a:gd name="T17" fmla="*/ 0 60000 65536"/>
                  <a:gd name="T18" fmla="*/ 0 60000 65536"/>
                  <a:gd name="T19" fmla="*/ 0 60000 65536"/>
                  <a:gd name="T20" fmla="*/ 0 60000 65536"/>
                  <a:gd name="T21" fmla="*/ 0 w 62"/>
                  <a:gd name="T22" fmla="*/ 0 h 63"/>
                  <a:gd name="T23" fmla="*/ 62 w 6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
                    <a:moveTo>
                      <a:pt x="19" y="63"/>
                    </a:moveTo>
                    <a:lnTo>
                      <a:pt x="0" y="33"/>
                    </a:lnTo>
                    <a:lnTo>
                      <a:pt x="1" y="34"/>
                    </a:lnTo>
                    <a:lnTo>
                      <a:pt x="42" y="0"/>
                    </a:lnTo>
                    <a:lnTo>
                      <a:pt x="43" y="1"/>
                    </a:lnTo>
                    <a:lnTo>
                      <a:pt x="62" y="31"/>
                    </a:lnTo>
                    <a:lnTo>
                      <a:pt x="19" y="6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9" name="Freeform 48"/>
              <p:cNvSpPr>
                <a:spLocks/>
              </p:cNvSpPr>
              <p:nvPr/>
            </p:nvSpPr>
            <p:spPr bwMode="black">
              <a:xfrm>
                <a:off x="3777" y="1802"/>
                <a:ext cx="32" cy="31"/>
              </a:xfrm>
              <a:custGeom>
                <a:avLst/>
                <a:gdLst>
                  <a:gd name="T0" fmla="*/ 1 w 63"/>
                  <a:gd name="T1" fmla="*/ 0 h 64"/>
                  <a:gd name="T2" fmla="*/ 0 w 63"/>
                  <a:gd name="T3" fmla="*/ 0 h 64"/>
                  <a:gd name="T4" fmla="*/ 0 w 63"/>
                  <a:gd name="T5" fmla="*/ 0 h 64"/>
                  <a:gd name="T6" fmla="*/ 1 w 63"/>
                  <a:gd name="T7" fmla="*/ 0 h 64"/>
                  <a:gd name="T8" fmla="*/ 1 w 63"/>
                  <a:gd name="T9" fmla="*/ 0 h 64"/>
                  <a:gd name="T10" fmla="*/ 1 w 63"/>
                  <a:gd name="T11" fmla="*/ 0 h 64"/>
                  <a:gd name="T12" fmla="*/ 1 w 63"/>
                  <a:gd name="T13" fmla="*/ 0 h 64"/>
                  <a:gd name="T14" fmla="*/ 0 60000 65536"/>
                  <a:gd name="T15" fmla="*/ 0 60000 65536"/>
                  <a:gd name="T16" fmla="*/ 0 60000 65536"/>
                  <a:gd name="T17" fmla="*/ 0 60000 65536"/>
                  <a:gd name="T18" fmla="*/ 0 60000 65536"/>
                  <a:gd name="T19" fmla="*/ 0 60000 65536"/>
                  <a:gd name="T20" fmla="*/ 0 60000 65536"/>
                  <a:gd name="T21" fmla="*/ 0 w 63"/>
                  <a:gd name="T22" fmla="*/ 0 h 64"/>
                  <a:gd name="T23" fmla="*/ 63 w 63"/>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64">
                    <a:moveTo>
                      <a:pt x="22" y="64"/>
                    </a:moveTo>
                    <a:lnTo>
                      <a:pt x="0" y="34"/>
                    </a:lnTo>
                    <a:lnTo>
                      <a:pt x="0" y="36"/>
                    </a:lnTo>
                    <a:lnTo>
                      <a:pt x="40" y="0"/>
                    </a:lnTo>
                    <a:lnTo>
                      <a:pt x="40" y="1"/>
                    </a:lnTo>
                    <a:lnTo>
                      <a:pt x="63" y="30"/>
                    </a:lnTo>
                    <a:lnTo>
                      <a:pt x="22" y="6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0" name="Freeform 49"/>
              <p:cNvSpPr>
                <a:spLocks/>
              </p:cNvSpPr>
              <p:nvPr/>
            </p:nvSpPr>
            <p:spPr bwMode="black">
              <a:xfrm>
                <a:off x="3767" y="1788"/>
                <a:ext cx="29" cy="31"/>
              </a:xfrm>
              <a:custGeom>
                <a:avLst/>
                <a:gdLst>
                  <a:gd name="T0" fmla="*/ 0 w 63"/>
                  <a:gd name="T1" fmla="*/ 0 h 64"/>
                  <a:gd name="T2" fmla="*/ 0 w 63"/>
                  <a:gd name="T3" fmla="*/ 0 h 64"/>
                  <a:gd name="T4" fmla="*/ 0 w 63"/>
                  <a:gd name="T5" fmla="*/ 0 h 64"/>
                  <a:gd name="T6" fmla="*/ 0 w 63"/>
                  <a:gd name="T7" fmla="*/ 0 h 64"/>
                  <a:gd name="T8" fmla="*/ 0 w 63"/>
                  <a:gd name="T9" fmla="*/ 0 h 64"/>
                  <a:gd name="T10" fmla="*/ 0 w 63"/>
                  <a:gd name="T11" fmla="*/ 0 h 64"/>
                  <a:gd name="T12" fmla="*/ 0 w 63"/>
                  <a:gd name="T13" fmla="*/ 0 h 64"/>
                  <a:gd name="T14" fmla="*/ 0 60000 65536"/>
                  <a:gd name="T15" fmla="*/ 0 60000 65536"/>
                  <a:gd name="T16" fmla="*/ 0 60000 65536"/>
                  <a:gd name="T17" fmla="*/ 0 60000 65536"/>
                  <a:gd name="T18" fmla="*/ 0 60000 65536"/>
                  <a:gd name="T19" fmla="*/ 0 60000 65536"/>
                  <a:gd name="T20" fmla="*/ 0 60000 65536"/>
                  <a:gd name="T21" fmla="*/ 0 w 63"/>
                  <a:gd name="T22" fmla="*/ 0 h 64"/>
                  <a:gd name="T23" fmla="*/ 63 w 63"/>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64">
                    <a:moveTo>
                      <a:pt x="23" y="64"/>
                    </a:moveTo>
                    <a:lnTo>
                      <a:pt x="0" y="37"/>
                    </a:lnTo>
                    <a:lnTo>
                      <a:pt x="3" y="38"/>
                    </a:lnTo>
                    <a:lnTo>
                      <a:pt x="39" y="0"/>
                    </a:lnTo>
                    <a:lnTo>
                      <a:pt x="41" y="1"/>
                    </a:lnTo>
                    <a:lnTo>
                      <a:pt x="63" y="28"/>
                    </a:lnTo>
                    <a:lnTo>
                      <a:pt x="23" y="6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1" name="Freeform 50"/>
              <p:cNvSpPr>
                <a:spLocks/>
              </p:cNvSpPr>
              <p:nvPr/>
            </p:nvSpPr>
            <p:spPr bwMode="black">
              <a:xfrm>
                <a:off x="3755" y="1776"/>
                <a:ext cx="30" cy="31"/>
              </a:xfrm>
              <a:custGeom>
                <a:avLst/>
                <a:gdLst>
                  <a:gd name="T0" fmla="*/ 0 w 62"/>
                  <a:gd name="T1" fmla="*/ 0 h 65"/>
                  <a:gd name="T2" fmla="*/ 0 w 62"/>
                  <a:gd name="T3" fmla="*/ 0 h 65"/>
                  <a:gd name="T4" fmla="*/ 0 w 62"/>
                  <a:gd name="T5" fmla="*/ 0 h 65"/>
                  <a:gd name="T6" fmla="*/ 0 w 62"/>
                  <a:gd name="T7" fmla="*/ 0 h 65"/>
                  <a:gd name="T8" fmla="*/ 0 w 62"/>
                  <a:gd name="T9" fmla="*/ 0 h 65"/>
                  <a:gd name="T10" fmla="*/ 0 w 62"/>
                  <a:gd name="T11" fmla="*/ 0 h 65"/>
                  <a:gd name="T12" fmla="*/ 0 w 62"/>
                  <a:gd name="T13" fmla="*/ 0 h 65"/>
                  <a:gd name="T14" fmla="*/ 0 60000 65536"/>
                  <a:gd name="T15" fmla="*/ 0 60000 65536"/>
                  <a:gd name="T16" fmla="*/ 0 60000 65536"/>
                  <a:gd name="T17" fmla="*/ 0 60000 65536"/>
                  <a:gd name="T18" fmla="*/ 0 60000 65536"/>
                  <a:gd name="T19" fmla="*/ 0 60000 65536"/>
                  <a:gd name="T20" fmla="*/ 0 60000 65536"/>
                  <a:gd name="T21" fmla="*/ 0 w 62"/>
                  <a:gd name="T22" fmla="*/ 0 h 65"/>
                  <a:gd name="T23" fmla="*/ 62 w 6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5">
                    <a:moveTo>
                      <a:pt x="26" y="65"/>
                    </a:moveTo>
                    <a:lnTo>
                      <a:pt x="0" y="39"/>
                    </a:lnTo>
                    <a:lnTo>
                      <a:pt x="0" y="40"/>
                    </a:lnTo>
                    <a:lnTo>
                      <a:pt x="36" y="0"/>
                    </a:lnTo>
                    <a:lnTo>
                      <a:pt x="36" y="1"/>
                    </a:lnTo>
                    <a:lnTo>
                      <a:pt x="62" y="27"/>
                    </a:lnTo>
                    <a:lnTo>
                      <a:pt x="26" y="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2" name="Freeform 51"/>
              <p:cNvSpPr>
                <a:spLocks/>
              </p:cNvSpPr>
              <p:nvPr/>
            </p:nvSpPr>
            <p:spPr bwMode="black">
              <a:xfrm>
                <a:off x="3741" y="1764"/>
                <a:ext cx="32" cy="31"/>
              </a:xfrm>
              <a:custGeom>
                <a:avLst/>
                <a:gdLst>
                  <a:gd name="T0" fmla="*/ 1 w 62"/>
                  <a:gd name="T1" fmla="*/ 0 h 67"/>
                  <a:gd name="T2" fmla="*/ 0 w 62"/>
                  <a:gd name="T3" fmla="*/ 0 h 67"/>
                  <a:gd name="T4" fmla="*/ 1 w 62"/>
                  <a:gd name="T5" fmla="*/ 0 h 67"/>
                  <a:gd name="T6" fmla="*/ 1 w 62"/>
                  <a:gd name="T7" fmla="*/ 0 h 67"/>
                  <a:gd name="T8" fmla="*/ 1 w 62"/>
                  <a:gd name="T9" fmla="*/ 0 h 67"/>
                  <a:gd name="T10" fmla="*/ 1 w 62"/>
                  <a:gd name="T11" fmla="*/ 0 h 67"/>
                  <a:gd name="T12" fmla="*/ 1 w 62"/>
                  <a:gd name="T13" fmla="*/ 0 h 67"/>
                  <a:gd name="T14" fmla="*/ 0 60000 65536"/>
                  <a:gd name="T15" fmla="*/ 0 60000 65536"/>
                  <a:gd name="T16" fmla="*/ 0 60000 65536"/>
                  <a:gd name="T17" fmla="*/ 0 60000 65536"/>
                  <a:gd name="T18" fmla="*/ 0 60000 65536"/>
                  <a:gd name="T19" fmla="*/ 0 60000 65536"/>
                  <a:gd name="T20" fmla="*/ 0 60000 65536"/>
                  <a:gd name="T21" fmla="*/ 0 w 62"/>
                  <a:gd name="T22" fmla="*/ 0 h 67"/>
                  <a:gd name="T23" fmla="*/ 62 w 6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7">
                    <a:moveTo>
                      <a:pt x="26" y="67"/>
                    </a:moveTo>
                    <a:lnTo>
                      <a:pt x="0" y="42"/>
                    </a:lnTo>
                    <a:lnTo>
                      <a:pt x="2" y="45"/>
                    </a:lnTo>
                    <a:lnTo>
                      <a:pt x="34" y="0"/>
                    </a:lnTo>
                    <a:lnTo>
                      <a:pt x="37" y="2"/>
                    </a:lnTo>
                    <a:lnTo>
                      <a:pt x="62" y="27"/>
                    </a:lnTo>
                    <a:lnTo>
                      <a:pt x="26"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3" name="Freeform 52"/>
              <p:cNvSpPr>
                <a:spLocks/>
              </p:cNvSpPr>
              <p:nvPr/>
            </p:nvSpPr>
            <p:spPr bwMode="black">
              <a:xfrm>
                <a:off x="3730" y="1752"/>
                <a:ext cx="29" cy="33"/>
              </a:xfrm>
              <a:custGeom>
                <a:avLst/>
                <a:gdLst>
                  <a:gd name="T0" fmla="*/ 0 w 59"/>
                  <a:gd name="T1" fmla="*/ 0 h 68"/>
                  <a:gd name="T2" fmla="*/ 0 w 59"/>
                  <a:gd name="T3" fmla="*/ 0 h 68"/>
                  <a:gd name="T4" fmla="*/ 0 w 59"/>
                  <a:gd name="T5" fmla="*/ 0 h 68"/>
                  <a:gd name="T6" fmla="*/ 0 w 59"/>
                  <a:gd name="T7" fmla="*/ 0 h 68"/>
                  <a:gd name="T8" fmla="*/ 0 w 59"/>
                  <a:gd name="T9" fmla="*/ 0 h 68"/>
                  <a:gd name="T10" fmla="*/ 0 w 59"/>
                  <a:gd name="T11" fmla="*/ 0 h 68"/>
                  <a:gd name="T12" fmla="*/ 0 w 59"/>
                  <a:gd name="T13" fmla="*/ 0 h 68"/>
                  <a:gd name="T14" fmla="*/ 0 60000 65536"/>
                  <a:gd name="T15" fmla="*/ 0 60000 65536"/>
                  <a:gd name="T16" fmla="*/ 0 60000 65536"/>
                  <a:gd name="T17" fmla="*/ 0 60000 65536"/>
                  <a:gd name="T18" fmla="*/ 0 60000 65536"/>
                  <a:gd name="T19" fmla="*/ 0 60000 65536"/>
                  <a:gd name="T20" fmla="*/ 0 60000 65536"/>
                  <a:gd name="T21" fmla="*/ 0 w 59"/>
                  <a:gd name="T22" fmla="*/ 0 h 68"/>
                  <a:gd name="T23" fmla="*/ 59 w 5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8">
                    <a:moveTo>
                      <a:pt x="27" y="68"/>
                    </a:moveTo>
                    <a:lnTo>
                      <a:pt x="0" y="45"/>
                    </a:lnTo>
                    <a:lnTo>
                      <a:pt x="1" y="45"/>
                    </a:lnTo>
                    <a:lnTo>
                      <a:pt x="31" y="0"/>
                    </a:lnTo>
                    <a:lnTo>
                      <a:pt x="32" y="0"/>
                    </a:lnTo>
                    <a:lnTo>
                      <a:pt x="59" y="23"/>
                    </a:lnTo>
                    <a:lnTo>
                      <a:pt x="27" y="6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4" name="Freeform 53"/>
              <p:cNvSpPr>
                <a:spLocks/>
              </p:cNvSpPr>
              <p:nvPr/>
            </p:nvSpPr>
            <p:spPr bwMode="black">
              <a:xfrm>
                <a:off x="3715" y="1742"/>
                <a:ext cx="31" cy="31"/>
              </a:xfrm>
              <a:custGeom>
                <a:avLst/>
                <a:gdLst>
                  <a:gd name="T0" fmla="*/ 1 w 59"/>
                  <a:gd name="T1" fmla="*/ 0 h 67"/>
                  <a:gd name="T2" fmla="*/ 0 w 59"/>
                  <a:gd name="T3" fmla="*/ 0 h 67"/>
                  <a:gd name="T4" fmla="*/ 1 w 59"/>
                  <a:gd name="T5" fmla="*/ 0 h 67"/>
                  <a:gd name="T6" fmla="*/ 1 w 59"/>
                  <a:gd name="T7" fmla="*/ 0 h 67"/>
                  <a:gd name="T8" fmla="*/ 1 w 59"/>
                  <a:gd name="T9" fmla="*/ 0 h 67"/>
                  <a:gd name="T10" fmla="*/ 1 w 59"/>
                  <a:gd name="T11" fmla="*/ 0 h 67"/>
                  <a:gd name="T12" fmla="*/ 1 w 59"/>
                  <a:gd name="T13" fmla="*/ 0 h 67"/>
                  <a:gd name="T14" fmla="*/ 0 60000 65536"/>
                  <a:gd name="T15" fmla="*/ 0 60000 65536"/>
                  <a:gd name="T16" fmla="*/ 0 60000 65536"/>
                  <a:gd name="T17" fmla="*/ 0 60000 65536"/>
                  <a:gd name="T18" fmla="*/ 0 60000 65536"/>
                  <a:gd name="T19" fmla="*/ 0 60000 65536"/>
                  <a:gd name="T20" fmla="*/ 0 60000 65536"/>
                  <a:gd name="T21" fmla="*/ 0 w 59"/>
                  <a:gd name="T22" fmla="*/ 0 h 67"/>
                  <a:gd name="T23" fmla="*/ 59 w 59"/>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7">
                    <a:moveTo>
                      <a:pt x="29" y="67"/>
                    </a:moveTo>
                    <a:lnTo>
                      <a:pt x="0" y="46"/>
                    </a:lnTo>
                    <a:lnTo>
                      <a:pt x="1" y="47"/>
                    </a:lnTo>
                    <a:lnTo>
                      <a:pt x="29" y="0"/>
                    </a:lnTo>
                    <a:lnTo>
                      <a:pt x="30" y="1"/>
                    </a:lnTo>
                    <a:lnTo>
                      <a:pt x="59" y="22"/>
                    </a:lnTo>
                    <a:lnTo>
                      <a:pt x="29"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5" name="Freeform 54"/>
              <p:cNvSpPr>
                <a:spLocks/>
              </p:cNvSpPr>
              <p:nvPr/>
            </p:nvSpPr>
            <p:spPr bwMode="black">
              <a:xfrm>
                <a:off x="3702" y="1733"/>
                <a:ext cx="28" cy="31"/>
              </a:xfrm>
              <a:custGeom>
                <a:avLst/>
                <a:gdLst>
                  <a:gd name="T0" fmla="*/ 0 w 58"/>
                  <a:gd name="T1" fmla="*/ 0 h 67"/>
                  <a:gd name="T2" fmla="*/ 0 w 58"/>
                  <a:gd name="T3" fmla="*/ 0 h 67"/>
                  <a:gd name="T4" fmla="*/ 0 w 58"/>
                  <a:gd name="T5" fmla="*/ 0 h 67"/>
                  <a:gd name="T6" fmla="*/ 0 w 58"/>
                  <a:gd name="T7" fmla="*/ 0 h 67"/>
                  <a:gd name="T8" fmla="*/ 0 w 58"/>
                  <a:gd name="T9" fmla="*/ 0 h 67"/>
                  <a:gd name="T10" fmla="*/ 0 w 58"/>
                  <a:gd name="T11" fmla="*/ 0 h 67"/>
                  <a:gd name="T12" fmla="*/ 0 w 58"/>
                  <a:gd name="T13" fmla="*/ 0 h 67"/>
                  <a:gd name="T14" fmla="*/ 0 60000 65536"/>
                  <a:gd name="T15" fmla="*/ 0 60000 65536"/>
                  <a:gd name="T16" fmla="*/ 0 60000 65536"/>
                  <a:gd name="T17" fmla="*/ 0 60000 65536"/>
                  <a:gd name="T18" fmla="*/ 0 60000 65536"/>
                  <a:gd name="T19" fmla="*/ 0 60000 65536"/>
                  <a:gd name="T20" fmla="*/ 0 60000 65536"/>
                  <a:gd name="T21" fmla="*/ 0 w 58"/>
                  <a:gd name="T22" fmla="*/ 0 h 67"/>
                  <a:gd name="T23" fmla="*/ 58 w 5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67">
                    <a:moveTo>
                      <a:pt x="30" y="67"/>
                    </a:moveTo>
                    <a:lnTo>
                      <a:pt x="0" y="48"/>
                    </a:lnTo>
                    <a:lnTo>
                      <a:pt x="2" y="49"/>
                    </a:lnTo>
                    <a:lnTo>
                      <a:pt x="26" y="0"/>
                    </a:lnTo>
                    <a:lnTo>
                      <a:pt x="28" y="1"/>
                    </a:lnTo>
                    <a:lnTo>
                      <a:pt x="58" y="20"/>
                    </a:lnTo>
                    <a:lnTo>
                      <a:pt x="30"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6" name="Freeform 55"/>
              <p:cNvSpPr>
                <a:spLocks/>
              </p:cNvSpPr>
              <p:nvPr/>
            </p:nvSpPr>
            <p:spPr bwMode="black">
              <a:xfrm>
                <a:off x="3688" y="1724"/>
                <a:ext cx="26" cy="30"/>
              </a:xfrm>
              <a:custGeom>
                <a:avLst/>
                <a:gdLst>
                  <a:gd name="T0" fmla="*/ 0 w 55"/>
                  <a:gd name="T1" fmla="*/ 0 h 67"/>
                  <a:gd name="T2" fmla="*/ 0 w 55"/>
                  <a:gd name="T3" fmla="*/ 0 h 67"/>
                  <a:gd name="T4" fmla="*/ 0 w 55"/>
                  <a:gd name="T5" fmla="*/ 0 h 67"/>
                  <a:gd name="T6" fmla="*/ 0 w 55"/>
                  <a:gd name="T7" fmla="*/ 0 h 67"/>
                  <a:gd name="T8" fmla="*/ 0 w 55"/>
                  <a:gd name="T9" fmla="*/ 0 h 67"/>
                  <a:gd name="T10" fmla="*/ 0 w 55"/>
                  <a:gd name="T11" fmla="*/ 0 h 67"/>
                  <a:gd name="T12" fmla="*/ 0 w 55"/>
                  <a:gd name="T13" fmla="*/ 0 h 67"/>
                  <a:gd name="T14" fmla="*/ 0 60000 65536"/>
                  <a:gd name="T15" fmla="*/ 0 60000 65536"/>
                  <a:gd name="T16" fmla="*/ 0 60000 65536"/>
                  <a:gd name="T17" fmla="*/ 0 60000 65536"/>
                  <a:gd name="T18" fmla="*/ 0 60000 65536"/>
                  <a:gd name="T19" fmla="*/ 0 60000 65536"/>
                  <a:gd name="T20" fmla="*/ 0 60000 65536"/>
                  <a:gd name="T21" fmla="*/ 0 w 55"/>
                  <a:gd name="T22" fmla="*/ 0 h 67"/>
                  <a:gd name="T23" fmla="*/ 55 w 55"/>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7">
                    <a:moveTo>
                      <a:pt x="31" y="67"/>
                    </a:moveTo>
                    <a:lnTo>
                      <a:pt x="0" y="50"/>
                    </a:lnTo>
                    <a:lnTo>
                      <a:pt x="1" y="51"/>
                    </a:lnTo>
                    <a:lnTo>
                      <a:pt x="23" y="0"/>
                    </a:lnTo>
                    <a:lnTo>
                      <a:pt x="24" y="1"/>
                    </a:lnTo>
                    <a:lnTo>
                      <a:pt x="55" y="18"/>
                    </a:lnTo>
                    <a:lnTo>
                      <a:pt x="31"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7" name="Freeform 56"/>
              <p:cNvSpPr>
                <a:spLocks/>
              </p:cNvSpPr>
              <p:nvPr/>
            </p:nvSpPr>
            <p:spPr bwMode="black">
              <a:xfrm>
                <a:off x="3673" y="1716"/>
                <a:ext cx="25" cy="31"/>
              </a:xfrm>
              <a:custGeom>
                <a:avLst/>
                <a:gdLst>
                  <a:gd name="T0" fmla="*/ 0 w 54"/>
                  <a:gd name="T1" fmla="*/ 0 h 66"/>
                  <a:gd name="T2" fmla="*/ 0 w 54"/>
                  <a:gd name="T3" fmla="*/ 0 h 66"/>
                  <a:gd name="T4" fmla="*/ 0 w 54"/>
                  <a:gd name="T5" fmla="*/ 0 h 66"/>
                  <a:gd name="T6" fmla="*/ 0 w 54"/>
                  <a:gd name="T7" fmla="*/ 0 h 66"/>
                  <a:gd name="T8" fmla="*/ 0 w 54"/>
                  <a:gd name="T9" fmla="*/ 0 h 66"/>
                  <a:gd name="T10" fmla="*/ 0 w 54"/>
                  <a:gd name="T11" fmla="*/ 0 h 66"/>
                  <a:gd name="T12" fmla="*/ 0 w 54"/>
                  <a:gd name="T13" fmla="*/ 0 h 66"/>
                  <a:gd name="T14" fmla="*/ 0 60000 65536"/>
                  <a:gd name="T15" fmla="*/ 0 60000 65536"/>
                  <a:gd name="T16" fmla="*/ 0 60000 65536"/>
                  <a:gd name="T17" fmla="*/ 0 60000 65536"/>
                  <a:gd name="T18" fmla="*/ 0 60000 65536"/>
                  <a:gd name="T19" fmla="*/ 0 60000 65536"/>
                  <a:gd name="T20" fmla="*/ 0 60000 65536"/>
                  <a:gd name="T21" fmla="*/ 0 w 54"/>
                  <a:gd name="T22" fmla="*/ 0 h 66"/>
                  <a:gd name="T23" fmla="*/ 54 w 54"/>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66">
                    <a:moveTo>
                      <a:pt x="32" y="66"/>
                    </a:moveTo>
                    <a:lnTo>
                      <a:pt x="0" y="52"/>
                    </a:lnTo>
                    <a:lnTo>
                      <a:pt x="2" y="52"/>
                    </a:lnTo>
                    <a:lnTo>
                      <a:pt x="21" y="0"/>
                    </a:lnTo>
                    <a:lnTo>
                      <a:pt x="22" y="0"/>
                    </a:lnTo>
                    <a:lnTo>
                      <a:pt x="54" y="15"/>
                    </a:lnTo>
                    <a:lnTo>
                      <a:pt x="32" y="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8" name="Freeform 57"/>
              <p:cNvSpPr>
                <a:spLocks/>
              </p:cNvSpPr>
              <p:nvPr/>
            </p:nvSpPr>
            <p:spPr bwMode="black">
              <a:xfrm>
                <a:off x="3657" y="1709"/>
                <a:ext cx="26" cy="31"/>
              </a:xfrm>
              <a:custGeom>
                <a:avLst/>
                <a:gdLst>
                  <a:gd name="T0" fmla="*/ 1 w 51"/>
                  <a:gd name="T1" fmla="*/ 0 h 65"/>
                  <a:gd name="T2" fmla="*/ 0 w 51"/>
                  <a:gd name="T3" fmla="*/ 0 h 65"/>
                  <a:gd name="T4" fmla="*/ 1 w 51"/>
                  <a:gd name="T5" fmla="*/ 0 h 65"/>
                  <a:gd name="T6" fmla="*/ 1 w 51"/>
                  <a:gd name="T7" fmla="*/ 0 h 65"/>
                  <a:gd name="T8" fmla="*/ 1 w 51"/>
                  <a:gd name="T9" fmla="*/ 0 h 65"/>
                  <a:gd name="T10" fmla="*/ 1 w 51"/>
                  <a:gd name="T11" fmla="*/ 0 h 65"/>
                  <a:gd name="T12" fmla="*/ 1 w 51"/>
                  <a:gd name="T13" fmla="*/ 0 h 65"/>
                  <a:gd name="T14" fmla="*/ 0 60000 65536"/>
                  <a:gd name="T15" fmla="*/ 0 60000 65536"/>
                  <a:gd name="T16" fmla="*/ 0 60000 65536"/>
                  <a:gd name="T17" fmla="*/ 0 60000 65536"/>
                  <a:gd name="T18" fmla="*/ 0 60000 65536"/>
                  <a:gd name="T19" fmla="*/ 0 60000 65536"/>
                  <a:gd name="T20" fmla="*/ 0 60000 65536"/>
                  <a:gd name="T21" fmla="*/ 0 w 51"/>
                  <a:gd name="T22" fmla="*/ 0 h 65"/>
                  <a:gd name="T23" fmla="*/ 51 w 51"/>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65">
                    <a:moveTo>
                      <a:pt x="32" y="65"/>
                    </a:moveTo>
                    <a:lnTo>
                      <a:pt x="0" y="51"/>
                    </a:lnTo>
                    <a:lnTo>
                      <a:pt x="2" y="51"/>
                    </a:lnTo>
                    <a:lnTo>
                      <a:pt x="17" y="0"/>
                    </a:lnTo>
                    <a:lnTo>
                      <a:pt x="19" y="0"/>
                    </a:lnTo>
                    <a:lnTo>
                      <a:pt x="51" y="13"/>
                    </a:lnTo>
                    <a:lnTo>
                      <a:pt x="32" y="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9" name="Freeform 58"/>
              <p:cNvSpPr>
                <a:spLocks/>
              </p:cNvSpPr>
              <p:nvPr/>
            </p:nvSpPr>
            <p:spPr bwMode="black">
              <a:xfrm>
                <a:off x="3641" y="1704"/>
                <a:ext cx="24" cy="31"/>
              </a:xfrm>
              <a:custGeom>
                <a:avLst/>
                <a:gdLst>
                  <a:gd name="T0" fmla="*/ 0 w 49"/>
                  <a:gd name="T1" fmla="*/ 1 h 61"/>
                  <a:gd name="T2" fmla="*/ 0 w 49"/>
                  <a:gd name="T3" fmla="*/ 1 h 61"/>
                  <a:gd name="T4" fmla="*/ 0 w 49"/>
                  <a:gd name="T5" fmla="*/ 1 h 61"/>
                  <a:gd name="T6" fmla="*/ 0 w 49"/>
                  <a:gd name="T7" fmla="*/ 0 h 61"/>
                  <a:gd name="T8" fmla="*/ 0 w 49"/>
                  <a:gd name="T9" fmla="*/ 0 h 61"/>
                  <a:gd name="T10" fmla="*/ 0 w 49"/>
                  <a:gd name="T11" fmla="*/ 1 h 61"/>
                  <a:gd name="T12" fmla="*/ 0 w 49"/>
                  <a:gd name="T13" fmla="*/ 1 h 61"/>
                  <a:gd name="T14" fmla="*/ 0 60000 65536"/>
                  <a:gd name="T15" fmla="*/ 0 60000 65536"/>
                  <a:gd name="T16" fmla="*/ 0 60000 65536"/>
                  <a:gd name="T17" fmla="*/ 0 60000 65536"/>
                  <a:gd name="T18" fmla="*/ 0 60000 65536"/>
                  <a:gd name="T19" fmla="*/ 0 60000 65536"/>
                  <a:gd name="T20" fmla="*/ 0 60000 65536"/>
                  <a:gd name="T21" fmla="*/ 0 w 49"/>
                  <a:gd name="T22" fmla="*/ 0 h 61"/>
                  <a:gd name="T23" fmla="*/ 49 w 49"/>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61">
                    <a:moveTo>
                      <a:pt x="34" y="61"/>
                    </a:moveTo>
                    <a:lnTo>
                      <a:pt x="0" y="51"/>
                    </a:lnTo>
                    <a:lnTo>
                      <a:pt x="1" y="51"/>
                    </a:lnTo>
                    <a:lnTo>
                      <a:pt x="13" y="0"/>
                    </a:lnTo>
                    <a:lnTo>
                      <a:pt x="14" y="0"/>
                    </a:lnTo>
                    <a:lnTo>
                      <a:pt x="49" y="10"/>
                    </a:lnTo>
                    <a:lnTo>
                      <a:pt x="34" y="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0" name="Freeform 59"/>
              <p:cNvSpPr>
                <a:spLocks/>
              </p:cNvSpPr>
              <p:nvPr/>
            </p:nvSpPr>
            <p:spPr bwMode="black">
              <a:xfrm>
                <a:off x="3625" y="1700"/>
                <a:ext cx="24" cy="31"/>
              </a:xfrm>
              <a:custGeom>
                <a:avLst/>
                <a:gdLst>
                  <a:gd name="T0" fmla="*/ 1 w 45"/>
                  <a:gd name="T1" fmla="*/ 1 h 61"/>
                  <a:gd name="T2" fmla="*/ 0 w 45"/>
                  <a:gd name="T3" fmla="*/ 1 h 61"/>
                  <a:gd name="T4" fmla="*/ 1 w 45"/>
                  <a:gd name="T5" fmla="*/ 1 h 61"/>
                  <a:gd name="T6" fmla="*/ 1 w 45"/>
                  <a:gd name="T7" fmla="*/ 0 h 61"/>
                  <a:gd name="T8" fmla="*/ 1 w 45"/>
                  <a:gd name="T9" fmla="*/ 1 h 61"/>
                  <a:gd name="T10" fmla="*/ 1 w 45"/>
                  <a:gd name="T11" fmla="*/ 1 h 61"/>
                  <a:gd name="T12" fmla="*/ 1 w 45"/>
                  <a:gd name="T13" fmla="*/ 1 h 61"/>
                  <a:gd name="T14" fmla="*/ 0 60000 65536"/>
                  <a:gd name="T15" fmla="*/ 0 60000 65536"/>
                  <a:gd name="T16" fmla="*/ 0 60000 65536"/>
                  <a:gd name="T17" fmla="*/ 0 60000 65536"/>
                  <a:gd name="T18" fmla="*/ 0 60000 65536"/>
                  <a:gd name="T19" fmla="*/ 0 60000 65536"/>
                  <a:gd name="T20" fmla="*/ 0 60000 65536"/>
                  <a:gd name="T21" fmla="*/ 0 w 45"/>
                  <a:gd name="T22" fmla="*/ 0 h 61"/>
                  <a:gd name="T23" fmla="*/ 45 w 45"/>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61">
                    <a:moveTo>
                      <a:pt x="33" y="61"/>
                    </a:moveTo>
                    <a:lnTo>
                      <a:pt x="0" y="52"/>
                    </a:lnTo>
                    <a:lnTo>
                      <a:pt x="2" y="53"/>
                    </a:lnTo>
                    <a:lnTo>
                      <a:pt x="10" y="0"/>
                    </a:lnTo>
                    <a:lnTo>
                      <a:pt x="12" y="1"/>
                    </a:lnTo>
                    <a:lnTo>
                      <a:pt x="45" y="10"/>
                    </a:lnTo>
                    <a:lnTo>
                      <a:pt x="33" y="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1" name="Freeform 60"/>
              <p:cNvSpPr>
                <a:spLocks/>
              </p:cNvSpPr>
              <p:nvPr/>
            </p:nvSpPr>
            <p:spPr bwMode="black">
              <a:xfrm>
                <a:off x="3610" y="1698"/>
                <a:ext cx="21" cy="28"/>
              </a:xfrm>
              <a:custGeom>
                <a:avLst/>
                <a:gdLst>
                  <a:gd name="T0" fmla="*/ 0 w 44"/>
                  <a:gd name="T1" fmla="*/ 0 h 60"/>
                  <a:gd name="T2" fmla="*/ 0 w 44"/>
                  <a:gd name="T3" fmla="*/ 0 h 60"/>
                  <a:gd name="T4" fmla="*/ 0 w 44"/>
                  <a:gd name="T5" fmla="*/ 0 h 60"/>
                  <a:gd name="T6" fmla="*/ 0 w 44"/>
                  <a:gd name="T7" fmla="*/ 0 h 60"/>
                  <a:gd name="T8" fmla="*/ 0 w 44"/>
                  <a:gd name="T9" fmla="*/ 0 h 60"/>
                  <a:gd name="T10" fmla="*/ 0 w 44"/>
                  <a:gd name="T11" fmla="*/ 0 h 60"/>
                  <a:gd name="T12" fmla="*/ 0 w 44"/>
                  <a:gd name="T13" fmla="*/ 0 h 60"/>
                  <a:gd name="T14" fmla="*/ 0 60000 65536"/>
                  <a:gd name="T15" fmla="*/ 0 60000 65536"/>
                  <a:gd name="T16" fmla="*/ 0 60000 65536"/>
                  <a:gd name="T17" fmla="*/ 0 60000 65536"/>
                  <a:gd name="T18" fmla="*/ 0 60000 65536"/>
                  <a:gd name="T19" fmla="*/ 0 60000 65536"/>
                  <a:gd name="T20" fmla="*/ 0 60000 65536"/>
                  <a:gd name="T21" fmla="*/ 0 w 44"/>
                  <a:gd name="T22" fmla="*/ 0 h 60"/>
                  <a:gd name="T23" fmla="*/ 44 w 44"/>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60">
                    <a:moveTo>
                      <a:pt x="36" y="60"/>
                    </a:moveTo>
                    <a:lnTo>
                      <a:pt x="0" y="54"/>
                    </a:lnTo>
                    <a:lnTo>
                      <a:pt x="2" y="54"/>
                    </a:lnTo>
                    <a:lnTo>
                      <a:pt x="8" y="0"/>
                    </a:lnTo>
                    <a:lnTo>
                      <a:pt x="9" y="0"/>
                    </a:lnTo>
                    <a:lnTo>
                      <a:pt x="44" y="7"/>
                    </a:lnTo>
                    <a:lnTo>
                      <a:pt x="36" y="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2" name="Freeform 61"/>
              <p:cNvSpPr>
                <a:spLocks/>
              </p:cNvSpPr>
              <p:nvPr/>
            </p:nvSpPr>
            <p:spPr bwMode="black">
              <a:xfrm>
                <a:off x="3594" y="1695"/>
                <a:ext cx="19" cy="29"/>
              </a:xfrm>
              <a:custGeom>
                <a:avLst/>
                <a:gdLst>
                  <a:gd name="T0" fmla="*/ 0 w 41"/>
                  <a:gd name="T1" fmla="*/ 0 h 59"/>
                  <a:gd name="T2" fmla="*/ 0 w 41"/>
                  <a:gd name="T3" fmla="*/ 0 h 59"/>
                  <a:gd name="T4" fmla="*/ 0 w 41"/>
                  <a:gd name="T5" fmla="*/ 0 h 59"/>
                  <a:gd name="T6" fmla="*/ 0 w 41"/>
                  <a:gd name="T7" fmla="*/ 0 h 59"/>
                  <a:gd name="T8" fmla="*/ 0 w 41"/>
                  <a:gd name="T9" fmla="*/ 0 h 59"/>
                  <a:gd name="T10" fmla="*/ 0 w 41"/>
                  <a:gd name="T11" fmla="*/ 0 h 59"/>
                  <a:gd name="T12" fmla="*/ 0 w 41"/>
                  <a:gd name="T13" fmla="*/ 0 h 59"/>
                  <a:gd name="T14" fmla="*/ 0 60000 65536"/>
                  <a:gd name="T15" fmla="*/ 0 60000 65536"/>
                  <a:gd name="T16" fmla="*/ 0 60000 65536"/>
                  <a:gd name="T17" fmla="*/ 0 60000 65536"/>
                  <a:gd name="T18" fmla="*/ 0 60000 65536"/>
                  <a:gd name="T19" fmla="*/ 0 60000 65536"/>
                  <a:gd name="T20" fmla="*/ 0 60000 65536"/>
                  <a:gd name="T21" fmla="*/ 0 w 41"/>
                  <a:gd name="T22" fmla="*/ 0 h 59"/>
                  <a:gd name="T23" fmla="*/ 41 w 41"/>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9">
                    <a:moveTo>
                      <a:pt x="35" y="59"/>
                    </a:moveTo>
                    <a:lnTo>
                      <a:pt x="0" y="54"/>
                    </a:lnTo>
                    <a:lnTo>
                      <a:pt x="3" y="54"/>
                    </a:lnTo>
                    <a:lnTo>
                      <a:pt x="5" y="0"/>
                    </a:lnTo>
                    <a:lnTo>
                      <a:pt x="7" y="0"/>
                    </a:lnTo>
                    <a:lnTo>
                      <a:pt x="41" y="5"/>
                    </a:lnTo>
                    <a:lnTo>
                      <a:pt x="35" y="5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3" name="Freeform 62"/>
              <p:cNvSpPr>
                <a:spLocks/>
              </p:cNvSpPr>
              <p:nvPr/>
            </p:nvSpPr>
            <p:spPr bwMode="black">
              <a:xfrm>
                <a:off x="3576" y="1695"/>
                <a:ext cx="20" cy="26"/>
              </a:xfrm>
              <a:custGeom>
                <a:avLst/>
                <a:gdLst>
                  <a:gd name="T0" fmla="*/ 1 w 38"/>
                  <a:gd name="T1" fmla="*/ 0 h 56"/>
                  <a:gd name="T2" fmla="*/ 0 w 38"/>
                  <a:gd name="T3" fmla="*/ 0 h 56"/>
                  <a:gd name="T4" fmla="*/ 1 w 38"/>
                  <a:gd name="T5" fmla="*/ 0 h 56"/>
                  <a:gd name="T6" fmla="*/ 1 w 38"/>
                  <a:gd name="T7" fmla="*/ 0 h 56"/>
                  <a:gd name="T8" fmla="*/ 1 w 38"/>
                  <a:gd name="T9" fmla="*/ 0 h 56"/>
                  <a:gd name="T10" fmla="*/ 1 w 38"/>
                  <a:gd name="T11" fmla="*/ 0 h 56"/>
                  <a:gd name="T12" fmla="*/ 1 w 38"/>
                  <a:gd name="T13" fmla="*/ 0 h 56"/>
                  <a:gd name="T14" fmla="*/ 0 60000 65536"/>
                  <a:gd name="T15" fmla="*/ 0 60000 65536"/>
                  <a:gd name="T16" fmla="*/ 0 60000 65536"/>
                  <a:gd name="T17" fmla="*/ 0 60000 65536"/>
                  <a:gd name="T18" fmla="*/ 0 60000 65536"/>
                  <a:gd name="T19" fmla="*/ 0 60000 65536"/>
                  <a:gd name="T20" fmla="*/ 0 60000 65536"/>
                  <a:gd name="T21" fmla="*/ 0 w 38"/>
                  <a:gd name="T22" fmla="*/ 0 h 56"/>
                  <a:gd name="T23" fmla="*/ 38 w 3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6">
                    <a:moveTo>
                      <a:pt x="36" y="56"/>
                    </a:moveTo>
                    <a:lnTo>
                      <a:pt x="0" y="54"/>
                    </a:lnTo>
                    <a:lnTo>
                      <a:pt x="1" y="54"/>
                    </a:lnTo>
                    <a:lnTo>
                      <a:pt x="1" y="0"/>
                    </a:lnTo>
                    <a:lnTo>
                      <a:pt x="2" y="0"/>
                    </a:lnTo>
                    <a:lnTo>
                      <a:pt x="38" y="2"/>
                    </a:lnTo>
                    <a:lnTo>
                      <a:pt x="36" y="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4" name="Freeform 63"/>
              <p:cNvSpPr>
                <a:spLocks/>
              </p:cNvSpPr>
              <p:nvPr/>
            </p:nvSpPr>
            <p:spPr bwMode="black">
              <a:xfrm>
                <a:off x="3560" y="1695"/>
                <a:ext cx="18" cy="23"/>
              </a:xfrm>
              <a:custGeom>
                <a:avLst/>
                <a:gdLst>
                  <a:gd name="T0" fmla="*/ 1 w 35"/>
                  <a:gd name="T1" fmla="*/ 0 h 54"/>
                  <a:gd name="T2" fmla="*/ 1 w 35"/>
                  <a:gd name="T3" fmla="*/ 0 h 54"/>
                  <a:gd name="T4" fmla="*/ 1 w 35"/>
                  <a:gd name="T5" fmla="*/ 0 h 54"/>
                  <a:gd name="T6" fmla="*/ 0 w 35"/>
                  <a:gd name="T7" fmla="*/ 0 h 54"/>
                  <a:gd name="T8" fmla="*/ 1 w 35"/>
                  <a:gd name="T9" fmla="*/ 0 h 54"/>
                  <a:gd name="T10" fmla="*/ 1 w 35"/>
                  <a:gd name="T11" fmla="*/ 0 h 54"/>
                  <a:gd name="T12" fmla="*/ 1 w 35"/>
                  <a:gd name="T13" fmla="*/ 0 h 54"/>
                  <a:gd name="T14" fmla="*/ 0 60000 65536"/>
                  <a:gd name="T15" fmla="*/ 0 60000 65536"/>
                  <a:gd name="T16" fmla="*/ 0 60000 65536"/>
                  <a:gd name="T17" fmla="*/ 0 60000 65536"/>
                  <a:gd name="T18" fmla="*/ 0 60000 65536"/>
                  <a:gd name="T19" fmla="*/ 0 60000 65536"/>
                  <a:gd name="T20" fmla="*/ 0 60000 65536"/>
                  <a:gd name="T21" fmla="*/ 0 w 35"/>
                  <a:gd name="T22" fmla="*/ 0 h 54"/>
                  <a:gd name="T23" fmla="*/ 35 w 3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54">
                    <a:moveTo>
                      <a:pt x="35" y="54"/>
                    </a:moveTo>
                    <a:lnTo>
                      <a:pt x="1" y="54"/>
                    </a:lnTo>
                    <a:lnTo>
                      <a:pt x="2" y="54"/>
                    </a:lnTo>
                    <a:lnTo>
                      <a:pt x="0" y="0"/>
                    </a:lnTo>
                    <a:lnTo>
                      <a:pt x="1" y="0"/>
                    </a:lnTo>
                    <a:lnTo>
                      <a:pt x="35" y="0"/>
                    </a:lnTo>
                    <a:lnTo>
                      <a:pt x="35"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5" name="Freeform 64"/>
              <p:cNvSpPr>
                <a:spLocks/>
              </p:cNvSpPr>
              <p:nvPr/>
            </p:nvSpPr>
            <p:spPr bwMode="black">
              <a:xfrm>
                <a:off x="3541" y="1695"/>
                <a:ext cx="19" cy="26"/>
              </a:xfrm>
              <a:custGeom>
                <a:avLst/>
                <a:gdLst>
                  <a:gd name="T0" fmla="*/ 0 w 39"/>
                  <a:gd name="T1" fmla="*/ 0 h 56"/>
                  <a:gd name="T2" fmla="*/ 0 w 39"/>
                  <a:gd name="T3" fmla="*/ 0 h 56"/>
                  <a:gd name="T4" fmla="*/ 0 w 39"/>
                  <a:gd name="T5" fmla="*/ 0 h 56"/>
                  <a:gd name="T6" fmla="*/ 0 w 39"/>
                  <a:gd name="T7" fmla="*/ 0 h 56"/>
                  <a:gd name="T8" fmla="*/ 0 w 39"/>
                  <a:gd name="T9" fmla="*/ 0 h 56"/>
                  <a:gd name="T10" fmla="*/ 0 w 39"/>
                  <a:gd name="T11" fmla="*/ 0 h 56"/>
                  <a:gd name="T12" fmla="*/ 0 w 39"/>
                  <a:gd name="T13" fmla="*/ 0 h 56"/>
                  <a:gd name="T14" fmla="*/ 0 60000 65536"/>
                  <a:gd name="T15" fmla="*/ 0 60000 65536"/>
                  <a:gd name="T16" fmla="*/ 0 60000 65536"/>
                  <a:gd name="T17" fmla="*/ 0 60000 65536"/>
                  <a:gd name="T18" fmla="*/ 0 60000 65536"/>
                  <a:gd name="T19" fmla="*/ 0 60000 65536"/>
                  <a:gd name="T20" fmla="*/ 0 60000 65536"/>
                  <a:gd name="T21" fmla="*/ 0 w 39"/>
                  <a:gd name="T22" fmla="*/ 0 h 56"/>
                  <a:gd name="T23" fmla="*/ 39 w 3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6">
                    <a:moveTo>
                      <a:pt x="39" y="54"/>
                    </a:moveTo>
                    <a:lnTo>
                      <a:pt x="4" y="56"/>
                    </a:lnTo>
                    <a:lnTo>
                      <a:pt x="6" y="56"/>
                    </a:lnTo>
                    <a:lnTo>
                      <a:pt x="0" y="2"/>
                    </a:lnTo>
                    <a:lnTo>
                      <a:pt x="2" y="2"/>
                    </a:lnTo>
                    <a:lnTo>
                      <a:pt x="37" y="0"/>
                    </a:lnTo>
                    <a:lnTo>
                      <a:pt x="39"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6" name="Freeform 65"/>
              <p:cNvSpPr>
                <a:spLocks/>
              </p:cNvSpPr>
              <p:nvPr/>
            </p:nvSpPr>
            <p:spPr bwMode="black">
              <a:xfrm>
                <a:off x="3523" y="1695"/>
                <a:ext cx="22" cy="29"/>
              </a:xfrm>
              <a:custGeom>
                <a:avLst/>
                <a:gdLst>
                  <a:gd name="T0" fmla="*/ 1 w 43"/>
                  <a:gd name="T1" fmla="*/ 0 h 59"/>
                  <a:gd name="T2" fmla="*/ 1 w 43"/>
                  <a:gd name="T3" fmla="*/ 0 h 59"/>
                  <a:gd name="T4" fmla="*/ 1 w 43"/>
                  <a:gd name="T5" fmla="*/ 0 h 59"/>
                  <a:gd name="T6" fmla="*/ 0 w 43"/>
                  <a:gd name="T7" fmla="*/ 0 h 59"/>
                  <a:gd name="T8" fmla="*/ 1 w 43"/>
                  <a:gd name="T9" fmla="*/ 0 h 59"/>
                  <a:gd name="T10" fmla="*/ 1 w 43"/>
                  <a:gd name="T11" fmla="*/ 0 h 59"/>
                  <a:gd name="T12" fmla="*/ 1 w 43"/>
                  <a:gd name="T13" fmla="*/ 0 h 59"/>
                  <a:gd name="T14" fmla="*/ 0 60000 65536"/>
                  <a:gd name="T15" fmla="*/ 0 60000 65536"/>
                  <a:gd name="T16" fmla="*/ 0 60000 65536"/>
                  <a:gd name="T17" fmla="*/ 0 60000 65536"/>
                  <a:gd name="T18" fmla="*/ 0 60000 65536"/>
                  <a:gd name="T19" fmla="*/ 0 60000 65536"/>
                  <a:gd name="T20" fmla="*/ 0 60000 65536"/>
                  <a:gd name="T21" fmla="*/ 0 w 43"/>
                  <a:gd name="T22" fmla="*/ 0 h 59"/>
                  <a:gd name="T23" fmla="*/ 43 w 43"/>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9">
                    <a:moveTo>
                      <a:pt x="43" y="54"/>
                    </a:moveTo>
                    <a:lnTo>
                      <a:pt x="8" y="59"/>
                    </a:lnTo>
                    <a:lnTo>
                      <a:pt x="10" y="59"/>
                    </a:lnTo>
                    <a:lnTo>
                      <a:pt x="0" y="5"/>
                    </a:lnTo>
                    <a:lnTo>
                      <a:pt x="2" y="5"/>
                    </a:lnTo>
                    <a:lnTo>
                      <a:pt x="37" y="0"/>
                    </a:lnTo>
                    <a:lnTo>
                      <a:pt x="43"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7" name="Freeform 66"/>
              <p:cNvSpPr>
                <a:spLocks/>
              </p:cNvSpPr>
              <p:nvPr/>
            </p:nvSpPr>
            <p:spPr bwMode="black">
              <a:xfrm>
                <a:off x="3505" y="1698"/>
                <a:ext cx="24" cy="28"/>
              </a:xfrm>
              <a:custGeom>
                <a:avLst/>
                <a:gdLst>
                  <a:gd name="T0" fmla="*/ 1 w 46"/>
                  <a:gd name="T1" fmla="*/ 0 h 60"/>
                  <a:gd name="T2" fmla="*/ 1 w 46"/>
                  <a:gd name="T3" fmla="*/ 0 h 60"/>
                  <a:gd name="T4" fmla="*/ 1 w 46"/>
                  <a:gd name="T5" fmla="*/ 0 h 60"/>
                  <a:gd name="T6" fmla="*/ 0 w 46"/>
                  <a:gd name="T7" fmla="*/ 0 h 60"/>
                  <a:gd name="T8" fmla="*/ 1 w 46"/>
                  <a:gd name="T9" fmla="*/ 0 h 60"/>
                  <a:gd name="T10" fmla="*/ 1 w 46"/>
                  <a:gd name="T11" fmla="*/ 0 h 60"/>
                  <a:gd name="T12" fmla="*/ 1 w 46"/>
                  <a:gd name="T13" fmla="*/ 0 h 60"/>
                  <a:gd name="T14" fmla="*/ 0 60000 65536"/>
                  <a:gd name="T15" fmla="*/ 0 60000 65536"/>
                  <a:gd name="T16" fmla="*/ 0 60000 65536"/>
                  <a:gd name="T17" fmla="*/ 0 60000 65536"/>
                  <a:gd name="T18" fmla="*/ 0 60000 65536"/>
                  <a:gd name="T19" fmla="*/ 0 60000 65536"/>
                  <a:gd name="T20" fmla="*/ 0 60000 65536"/>
                  <a:gd name="T21" fmla="*/ 0 w 46"/>
                  <a:gd name="T22" fmla="*/ 0 h 60"/>
                  <a:gd name="T23" fmla="*/ 46 w 4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60">
                    <a:moveTo>
                      <a:pt x="46" y="54"/>
                    </a:moveTo>
                    <a:lnTo>
                      <a:pt x="12" y="60"/>
                    </a:lnTo>
                    <a:lnTo>
                      <a:pt x="13" y="59"/>
                    </a:lnTo>
                    <a:lnTo>
                      <a:pt x="0" y="8"/>
                    </a:lnTo>
                    <a:lnTo>
                      <a:pt x="1" y="7"/>
                    </a:lnTo>
                    <a:lnTo>
                      <a:pt x="36" y="0"/>
                    </a:lnTo>
                    <a:lnTo>
                      <a:pt x="46"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8" name="Freeform 67"/>
              <p:cNvSpPr>
                <a:spLocks/>
              </p:cNvSpPr>
              <p:nvPr/>
            </p:nvSpPr>
            <p:spPr bwMode="black">
              <a:xfrm>
                <a:off x="3489" y="1702"/>
                <a:ext cx="24" cy="29"/>
              </a:xfrm>
              <a:custGeom>
                <a:avLst/>
                <a:gdLst>
                  <a:gd name="T0" fmla="*/ 1 w 47"/>
                  <a:gd name="T1" fmla="*/ 0 h 60"/>
                  <a:gd name="T2" fmla="*/ 1 w 47"/>
                  <a:gd name="T3" fmla="*/ 0 h 60"/>
                  <a:gd name="T4" fmla="*/ 1 w 47"/>
                  <a:gd name="T5" fmla="*/ 0 h 60"/>
                  <a:gd name="T6" fmla="*/ 0 w 47"/>
                  <a:gd name="T7" fmla="*/ 0 h 60"/>
                  <a:gd name="T8" fmla="*/ 1 w 47"/>
                  <a:gd name="T9" fmla="*/ 0 h 60"/>
                  <a:gd name="T10" fmla="*/ 1 w 47"/>
                  <a:gd name="T11" fmla="*/ 0 h 60"/>
                  <a:gd name="T12" fmla="*/ 1 w 47"/>
                  <a:gd name="T13" fmla="*/ 0 h 60"/>
                  <a:gd name="T14" fmla="*/ 0 60000 65536"/>
                  <a:gd name="T15" fmla="*/ 0 60000 65536"/>
                  <a:gd name="T16" fmla="*/ 0 60000 65536"/>
                  <a:gd name="T17" fmla="*/ 0 60000 65536"/>
                  <a:gd name="T18" fmla="*/ 0 60000 65536"/>
                  <a:gd name="T19" fmla="*/ 0 60000 65536"/>
                  <a:gd name="T20" fmla="*/ 0 60000 65536"/>
                  <a:gd name="T21" fmla="*/ 0 w 47"/>
                  <a:gd name="T22" fmla="*/ 0 h 60"/>
                  <a:gd name="T23" fmla="*/ 47 w 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60">
                    <a:moveTo>
                      <a:pt x="47" y="51"/>
                    </a:moveTo>
                    <a:lnTo>
                      <a:pt x="14" y="60"/>
                    </a:lnTo>
                    <a:lnTo>
                      <a:pt x="15" y="60"/>
                    </a:lnTo>
                    <a:lnTo>
                      <a:pt x="0" y="9"/>
                    </a:lnTo>
                    <a:lnTo>
                      <a:pt x="1" y="9"/>
                    </a:lnTo>
                    <a:lnTo>
                      <a:pt x="34" y="0"/>
                    </a:lnTo>
                    <a:lnTo>
                      <a:pt x="47" y="5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9" name="Freeform 68"/>
              <p:cNvSpPr>
                <a:spLocks/>
              </p:cNvSpPr>
              <p:nvPr/>
            </p:nvSpPr>
            <p:spPr bwMode="black">
              <a:xfrm>
                <a:off x="3473" y="1704"/>
                <a:ext cx="24" cy="31"/>
              </a:xfrm>
              <a:custGeom>
                <a:avLst/>
                <a:gdLst>
                  <a:gd name="T0" fmla="*/ 0 w 51"/>
                  <a:gd name="T1" fmla="*/ 0 h 63"/>
                  <a:gd name="T2" fmla="*/ 0 w 51"/>
                  <a:gd name="T3" fmla="*/ 0 h 63"/>
                  <a:gd name="T4" fmla="*/ 0 w 51"/>
                  <a:gd name="T5" fmla="*/ 0 h 63"/>
                  <a:gd name="T6" fmla="*/ 0 w 51"/>
                  <a:gd name="T7" fmla="*/ 0 h 63"/>
                  <a:gd name="T8" fmla="*/ 0 w 51"/>
                  <a:gd name="T9" fmla="*/ 0 h 63"/>
                  <a:gd name="T10" fmla="*/ 0 w 51"/>
                  <a:gd name="T11" fmla="*/ 0 h 63"/>
                  <a:gd name="T12" fmla="*/ 0 w 51"/>
                  <a:gd name="T13" fmla="*/ 0 h 63"/>
                  <a:gd name="T14" fmla="*/ 0 60000 65536"/>
                  <a:gd name="T15" fmla="*/ 0 60000 65536"/>
                  <a:gd name="T16" fmla="*/ 0 60000 65536"/>
                  <a:gd name="T17" fmla="*/ 0 60000 65536"/>
                  <a:gd name="T18" fmla="*/ 0 60000 65536"/>
                  <a:gd name="T19" fmla="*/ 0 60000 65536"/>
                  <a:gd name="T20" fmla="*/ 0 60000 65536"/>
                  <a:gd name="T21" fmla="*/ 0 w 51"/>
                  <a:gd name="T22" fmla="*/ 0 h 63"/>
                  <a:gd name="T23" fmla="*/ 51 w 51"/>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63">
                    <a:moveTo>
                      <a:pt x="51" y="51"/>
                    </a:moveTo>
                    <a:lnTo>
                      <a:pt x="17" y="63"/>
                    </a:lnTo>
                    <a:lnTo>
                      <a:pt x="19" y="63"/>
                    </a:lnTo>
                    <a:lnTo>
                      <a:pt x="0" y="11"/>
                    </a:lnTo>
                    <a:lnTo>
                      <a:pt x="2" y="11"/>
                    </a:lnTo>
                    <a:lnTo>
                      <a:pt x="36" y="0"/>
                    </a:lnTo>
                    <a:lnTo>
                      <a:pt x="51" y="5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0" name="Freeform 69"/>
              <p:cNvSpPr>
                <a:spLocks/>
              </p:cNvSpPr>
              <p:nvPr/>
            </p:nvSpPr>
            <p:spPr bwMode="black">
              <a:xfrm>
                <a:off x="3455" y="1711"/>
                <a:ext cx="27" cy="29"/>
              </a:xfrm>
              <a:custGeom>
                <a:avLst/>
                <a:gdLst>
                  <a:gd name="T0" fmla="*/ 1 w 52"/>
                  <a:gd name="T1" fmla="*/ 0 h 64"/>
                  <a:gd name="T2" fmla="*/ 1 w 52"/>
                  <a:gd name="T3" fmla="*/ 0 h 64"/>
                  <a:gd name="T4" fmla="*/ 1 w 52"/>
                  <a:gd name="T5" fmla="*/ 0 h 64"/>
                  <a:gd name="T6" fmla="*/ 0 w 52"/>
                  <a:gd name="T7" fmla="*/ 0 h 64"/>
                  <a:gd name="T8" fmla="*/ 1 w 52"/>
                  <a:gd name="T9" fmla="*/ 0 h 64"/>
                  <a:gd name="T10" fmla="*/ 1 w 52"/>
                  <a:gd name="T11" fmla="*/ 0 h 64"/>
                  <a:gd name="T12" fmla="*/ 1 w 52"/>
                  <a:gd name="T13" fmla="*/ 0 h 64"/>
                  <a:gd name="T14" fmla="*/ 0 60000 65536"/>
                  <a:gd name="T15" fmla="*/ 0 60000 65536"/>
                  <a:gd name="T16" fmla="*/ 0 60000 65536"/>
                  <a:gd name="T17" fmla="*/ 0 60000 65536"/>
                  <a:gd name="T18" fmla="*/ 0 60000 65536"/>
                  <a:gd name="T19" fmla="*/ 0 60000 65536"/>
                  <a:gd name="T20" fmla="*/ 0 60000 65536"/>
                  <a:gd name="T21" fmla="*/ 0 w 52"/>
                  <a:gd name="T22" fmla="*/ 0 h 64"/>
                  <a:gd name="T23" fmla="*/ 52 w 52"/>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64">
                    <a:moveTo>
                      <a:pt x="52" y="52"/>
                    </a:moveTo>
                    <a:lnTo>
                      <a:pt x="20" y="64"/>
                    </a:lnTo>
                    <a:lnTo>
                      <a:pt x="21" y="63"/>
                    </a:lnTo>
                    <a:lnTo>
                      <a:pt x="0" y="13"/>
                    </a:lnTo>
                    <a:lnTo>
                      <a:pt x="1" y="12"/>
                    </a:lnTo>
                    <a:lnTo>
                      <a:pt x="33" y="0"/>
                    </a:lnTo>
                    <a:lnTo>
                      <a:pt x="52" y="5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1" name="Freeform 70"/>
              <p:cNvSpPr>
                <a:spLocks/>
              </p:cNvSpPr>
              <p:nvPr/>
            </p:nvSpPr>
            <p:spPr bwMode="black">
              <a:xfrm>
                <a:off x="3439" y="1716"/>
                <a:ext cx="27" cy="31"/>
              </a:xfrm>
              <a:custGeom>
                <a:avLst/>
                <a:gdLst>
                  <a:gd name="T0" fmla="*/ 1 w 54"/>
                  <a:gd name="T1" fmla="*/ 0 h 65"/>
                  <a:gd name="T2" fmla="*/ 1 w 54"/>
                  <a:gd name="T3" fmla="*/ 0 h 65"/>
                  <a:gd name="T4" fmla="*/ 1 w 54"/>
                  <a:gd name="T5" fmla="*/ 0 h 65"/>
                  <a:gd name="T6" fmla="*/ 0 w 54"/>
                  <a:gd name="T7" fmla="*/ 0 h 65"/>
                  <a:gd name="T8" fmla="*/ 1 w 54"/>
                  <a:gd name="T9" fmla="*/ 0 h 65"/>
                  <a:gd name="T10" fmla="*/ 1 w 54"/>
                  <a:gd name="T11" fmla="*/ 0 h 65"/>
                  <a:gd name="T12" fmla="*/ 1 w 54"/>
                  <a:gd name="T13" fmla="*/ 0 h 65"/>
                  <a:gd name="T14" fmla="*/ 0 60000 65536"/>
                  <a:gd name="T15" fmla="*/ 0 60000 65536"/>
                  <a:gd name="T16" fmla="*/ 0 60000 65536"/>
                  <a:gd name="T17" fmla="*/ 0 60000 65536"/>
                  <a:gd name="T18" fmla="*/ 0 60000 65536"/>
                  <a:gd name="T19" fmla="*/ 0 60000 65536"/>
                  <a:gd name="T20" fmla="*/ 0 60000 65536"/>
                  <a:gd name="T21" fmla="*/ 0 w 54"/>
                  <a:gd name="T22" fmla="*/ 0 h 65"/>
                  <a:gd name="T23" fmla="*/ 54 w 5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65">
                    <a:moveTo>
                      <a:pt x="54" y="50"/>
                    </a:moveTo>
                    <a:lnTo>
                      <a:pt x="22" y="65"/>
                    </a:lnTo>
                    <a:lnTo>
                      <a:pt x="23" y="65"/>
                    </a:lnTo>
                    <a:lnTo>
                      <a:pt x="0" y="16"/>
                    </a:lnTo>
                    <a:lnTo>
                      <a:pt x="1" y="16"/>
                    </a:lnTo>
                    <a:lnTo>
                      <a:pt x="33" y="0"/>
                    </a:lnTo>
                    <a:lnTo>
                      <a:pt x="54" y="5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2" name="Freeform 71"/>
              <p:cNvSpPr>
                <a:spLocks/>
              </p:cNvSpPr>
              <p:nvPr/>
            </p:nvSpPr>
            <p:spPr bwMode="black">
              <a:xfrm>
                <a:off x="3423" y="1724"/>
                <a:ext cx="27" cy="33"/>
              </a:xfrm>
              <a:custGeom>
                <a:avLst/>
                <a:gdLst>
                  <a:gd name="T0" fmla="*/ 0 w 56"/>
                  <a:gd name="T1" fmla="*/ 1 h 66"/>
                  <a:gd name="T2" fmla="*/ 0 w 56"/>
                  <a:gd name="T3" fmla="*/ 1 h 66"/>
                  <a:gd name="T4" fmla="*/ 0 w 56"/>
                  <a:gd name="T5" fmla="*/ 1 h 66"/>
                  <a:gd name="T6" fmla="*/ 0 w 56"/>
                  <a:gd name="T7" fmla="*/ 1 h 66"/>
                  <a:gd name="T8" fmla="*/ 0 w 56"/>
                  <a:gd name="T9" fmla="*/ 1 h 66"/>
                  <a:gd name="T10" fmla="*/ 0 w 56"/>
                  <a:gd name="T11" fmla="*/ 0 h 66"/>
                  <a:gd name="T12" fmla="*/ 0 w 56"/>
                  <a:gd name="T13" fmla="*/ 1 h 66"/>
                  <a:gd name="T14" fmla="*/ 0 60000 65536"/>
                  <a:gd name="T15" fmla="*/ 0 60000 65536"/>
                  <a:gd name="T16" fmla="*/ 0 60000 65536"/>
                  <a:gd name="T17" fmla="*/ 0 60000 65536"/>
                  <a:gd name="T18" fmla="*/ 0 60000 65536"/>
                  <a:gd name="T19" fmla="*/ 0 60000 65536"/>
                  <a:gd name="T20" fmla="*/ 0 60000 65536"/>
                  <a:gd name="T21" fmla="*/ 0 w 56"/>
                  <a:gd name="T22" fmla="*/ 0 h 66"/>
                  <a:gd name="T23" fmla="*/ 56 w 56"/>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66">
                    <a:moveTo>
                      <a:pt x="56" y="49"/>
                    </a:moveTo>
                    <a:lnTo>
                      <a:pt x="25" y="66"/>
                    </a:lnTo>
                    <a:lnTo>
                      <a:pt x="27" y="65"/>
                    </a:lnTo>
                    <a:lnTo>
                      <a:pt x="0" y="18"/>
                    </a:lnTo>
                    <a:lnTo>
                      <a:pt x="2" y="17"/>
                    </a:lnTo>
                    <a:lnTo>
                      <a:pt x="33" y="0"/>
                    </a:lnTo>
                    <a:lnTo>
                      <a:pt x="56" y="4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3" name="Freeform 72"/>
              <p:cNvSpPr>
                <a:spLocks/>
              </p:cNvSpPr>
              <p:nvPr/>
            </p:nvSpPr>
            <p:spPr bwMode="black">
              <a:xfrm>
                <a:off x="3407" y="1733"/>
                <a:ext cx="30" cy="31"/>
              </a:xfrm>
              <a:custGeom>
                <a:avLst/>
                <a:gdLst>
                  <a:gd name="T0" fmla="*/ 1 w 58"/>
                  <a:gd name="T1" fmla="*/ 0 h 66"/>
                  <a:gd name="T2" fmla="*/ 1 w 58"/>
                  <a:gd name="T3" fmla="*/ 0 h 66"/>
                  <a:gd name="T4" fmla="*/ 1 w 58"/>
                  <a:gd name="T5" fmla="*/ 0 h 66"/>
                  <a:gd name="T6" fmla="*/ 0 w 58"/>
                  <a:gd name="T7" fmla="*/ 0 h 66"/>
                  <a:gd name="T8" fmla="*/ 1 w 58"/>
                  <a:gd name="T9" fmla="*/ 0 h 66"/>
                  <a:gd name="T10" fmla="*/ 1 w 58"/>
                  <a:gd name="T11" fmla="*/ 0 h 66"/>
                  <a:gd name="T12" fmla="*/ 1 w 58"/>
                  <a:gd name="T13" fmla="*/ 0 h 66"/>
                  <a:gd name="T14" fmla="*/ 0 60000 65536"/>
                  <a:gd name="T15" fmla="*/ 0 60000 65536"/>
                  <a:gd name="T16" fmla="*/ 0 60000 65536"/>
                  <a:gd name="T17" fmla="*/ 0 60000 65536"/>
                  <a:gd name="T18" fmla="*/ 0 60000 65536"/>
                  <a:gd name="T19" fmla="*/ 0 60000 65536"/>
                  <a:gd name="T20" fmla="*/ 0 60000 65536"/>
                  <a:gd name="T21" fmla="*/ 0 w 58"/>
                  <a:gd name="T22" fmla="*/ 0 h 66"/>
                  <a:gd name="T23" fmla="*/ 58 w 58"/>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66">
                    <a:moveTo>
                      <a:pt x="58" y="47"/>
                    </a:moveTo>
                    <a:lnTo>
                      <a:pt x="29" y="66"/>
                    </a:lnTo>
                    <a:lnTo>
                      <a:pt x="30" y="65"/>
                    </a:lnTo>
                    <a:lnTo>
                      <a:pt x="0" y="20"/>
                    </a:lnTo>
                    <a:lnTo>
                      <a:pt x="1" y="19"/>
                    </a:lnTo>
                    <a:lnTo>
                      <a:pt x="31" y="0"/>
                    </a:lnTo>
                    <a:lnTo>
                      <a:pt x="58"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4" name="Freeform 73"/>
              <p:cNvSpPr>
                <a:spLocks/>
              </p:cNvSpPr>
              <p:nvPr/>
            </p:nvSpPr>
            <p:spPr bwMode="black">
              <a:xfrm>
                <a:off x="3394" y="1742"/>
                <a:ext cx="29" cy="31"/>
              </a:xfrm>
              <a:custGeom>
                <a:avLst/>
                <a:gdLst>
                  <a:gd name="T0" fmla="*/ 0 w 60"/>
                  <a:gd name="T1" fmla="*/ 0 h 66"/>
                  <a:gd name="T2" fmla="*/ 0 w 60"/>
                  <a:gd name="T3" fmla="*/ 0 h 66"/>
                  <a:gd name="T4" fmla="*/ 0 w 60"/>
                  <a:gd name="T5" fmla="*/ 0 h 66"/>
                  <a:gd name="T6" fmla="*/ 0 w 60"/>
                  <a:gd name="T7" fmla="*/ 0 h 66"/>
                  <a:gd name="T8" fmla="*/ 0 w 60"/>
                  <a:gd name="T9" fmla="*/ 0 h 66"/>
                  <a:gd name="T10" fmla="*/ 0 w 60"/>
                  <a:gd name="T11" fmla="*/ 0 h 66"/>
                  <a:gd name="T12" fmla="*/ 0 w 60"/>
                  <a:gd name="T13" fmla="*/ 0 h 66"/>
                  <a:gd name="T14" fmla="*/ 0 60000 65536"/>
                  <a:gd name="T15" fmla="*/ 0 60000 65536"/>
                  <a:gd name="T16" fmla="*/ 0 60000 65536"/>
                  <a:gd name="T17" fmla="*/ 0 60000 65536"/>
                  <a:gd name="T18" fmla="*/ 0 60000 65536"/>
                  <a:gd name="T19" fmla="*/ 0 60000 65536"/>
                  <a:gd name="T20" fmla="*/ 0 60000 65536"/>
                  <a:gd name="T21" fmla="*/ 0 w 60"/>
                  <a:gd name="T22" fmla="*/ 0 h 66"/>
                  <a:gd name="T23" fmla="*/ 60 w 6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66">
                    <a:moveTo>
                      <a:pt x="60" y="45"/>
                    </a:moveTo>
                    <a:lnTo>
                      <a:pt x="31" y="66"/>
                    </a:lnTo>
                    <a:lnTo>
                      <a:pt x="32" y="66"/>
                    </a:lnTo>
                    <a:lnTo>
                      <a:pt x="0" y="22"/>
                    </a:lnTo>
                    <a:lnTo>
                      <a:pt x="1" y="22"/>
                    </a:lnTo>
                    <a:lnTo>
                      <a:pt x="30" y="0"/>
                    </a:lnTo>
                    <a:lnTo>
                      <a:pt x="60"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5" name="Freeform 74"/>
              <p:cNvSpPr>
                <a:spLocks/>
              </p:cNvSpPr>
              <p:nvPr/>
            </p:nvSpPr>
            <p:spPr bwMode="black">
              <a:xfrm>
                <a:off x="3378" y="1752"/>
                <a:ext cx="32" cy="33"/>
              </a:xfrm>
              <a:custGeom>
                <a:avLst/>
                <a:gdLst>
                  <a:gd name="T0" fmla="*/ 1 w 62"/>
                  <a:gd name="T1" fmla="*/ 0 h 67"/>
                  <a:gd name="T2" fmla="*/ 1 w 62"/>
                  <a:gd name="T3" fmla="*/ 0 h 67"/>
                  <a:gd name="T4" fmla="*/ 1 w 62"/>
                  <a:gd name="T5" fmla="*/ 0 h 67"/>
                  <a:gd name="T6" fmla="*/ 0 w 62"/>
                  <a:gd name="T7" fmla="*/ 0 h 67"/>
                  <a:gd name="T8" fmla="*/ 1 w 62"/>
                  <a:gd name="T9" fmla="*/ 0 h 67"/>
                  <a:gd name="T10" fmla="*/ 1 w 62"/>
                  <a:gd name="T11" fmla="*/ 0 h 67"/>
                  <a:gd name="T12" fmla="*/ 1 w 62"/>
                  <a:gd name="T13" fmla="*/ 0 h 67"/>
                  <a:gd name="T14" fmla="*/ 0 60000 65536"/>
                  <a:gd name="T15" fmla="*/ 0 60000 65536"/>
                  <a:gd name="T16" fmla="*/ 0 60000 65536"/>
                  <a:gd name="T17" fmla="*/ 0 60000 65536"/>
                  <a:gd name="T18" fmla="*/ 0 60000 65536"/>
                  <a:gd name="T19" fmla="*/ 0 60000 65536"/>
                  <a:gd name="T20" fmla="*/ 0 60000 65536"/>
                  <a:gd name="T21" fmla="*/ 0 w 62"/>
                  <a:gd name="T22" fmla="*/ 0 h 67"/>
                  <a:gd name="T23" fmla="*/ 62 w 6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7">
                    <a:moveTo>
                      <a:pt x="62" y="44"/>
                    </a:moveTo>
                    <a:lnTo>
                      <a:pt x="34" y="67"/>
                    </a:lnTo>
                    <a:lnTo>
                      <a:pt x="36" y="65"/>
                    </a:lnTo>
                    <a:lnTo>
                      <a:pt x="0" y="24"/>
                    </a:lnTo>
                    <a:lnTo>
                      <a:pt x="2" y="22"/>
                    </a:lnTo>
                    <a:lnTo>
                      <a:pt x="30" y="0"/>
                    </a:lnTo>
                    <a:lnTo>
                      <a:pt x="62"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6" name="Freeform 75"/>
              <p:cNvSpPr>
                <a:spLocks/>
              </p:cNvSpPr>
              <p:nvPr/>
            </p:nvSpPr>
            <p:spPr bwMode="black">
              <a:xfrm>
                <a:off x="3366" y="1764"/>
                <a:ext cx="29" cy="31"/>
              </a:xfrm>
              <a:custGeom>
                <a:avLst/>
                <a:gdLst>
                  <a:gd name="T0" fmla="*/ 0 w 62"/>
                  <a:gd name="T1" fmla="*/ 0 h 65"/>
                  <a:gd name="T2" fmla="*/ 0 w 62"/>
                  <a:gd name="T3" fmla="*/ 0 h 65"/>
                  <a:gd name="T4" fmla="*/ 0 w 62"/>
                  <a:gd name="T5" fmla="*/ 0 h 65"/>
                  <a:gd name="T6" fmla="*/ 0 w 62"/>
                  <a:gd name="T7" fmla="*/ 0 h 65"/>
                  <a:gd name="T8" fmla="*/ 0 w 62"/>
                  <a:gd name="T9" fmla="*/ 0 h 65"/>
                  <a:gd name="T10" fmla="*/ 0 w 62"/>
                  <a:gd name="T11" fmla="*/ 0 h 65"/>
                  <a:gd name="T12" fmla="*/ 0 w 62"/>
                  <a:gd name="T13" fmla="*/ 0 h 65"/>
                  <a:gd name="T14" fmla="*/ 0 60000 65536"/>
                  <a:gd name="T15" fmla="*/ 0 60000 65536"/>
                  <a:gd name="T16" fmla="*/ 0 60000 65536"/>
                  <a:gd name="T17" fmla="*/ 0 60000 65536"/>
                  <a:gd name="T18" fmla="*/ 0 60000 65536"/>
                  <a:gd name="T19" fmla="*/ 0 60000 65536"/>
                  <a:gd name="T20" fmla="*/ 0 60000 65536"/>
                  <a:gd name="T21" fmla="*/ 0 w 62"/>
                  <a:gd name="T22" fmla="*/ 0 h 65"/>
                  <a:gd name="T23" fmla="*/ 62 w 62"/>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5">
                    <a:moveTo>
                      <a:pt x="62" y="41"/>
                    </a:moveTo>
                    <a:lnTo>
                      <a:pt x="37" y="65"/>
                    </a:lnTo>
                    <a:lnTo>
                      <a:pt x="37" y="64"/>
                    </a:lnTo>
                    <a:lnTo>
                      <a:pt x="0" y="26"/>
                    </a:lnTo>
                    <a:lnTo>
                      <a:pt x="0" y="25"/>
                    </a:lnTo>
                    <a:lnTo>
                      <a:pt x="26" y="0"/>
                    </a:lnTo>
                    <a:lnTo>
                      <a:pt x="62"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7" name="Freeform 76"/>
              <p:cNvSpPr>
                <a:spLocks/>
              </p:cNvSpPr>
              <p:nvPr/>
            </p:nvSpPr>
            <p:spPr bwMode="black">
              <a:xfrm>
                <a:off x="3352" y="1776"/>
                <a:ext cx="32" cy="31"/>
              </a:xfrm>
              <a:custGeom>
                <a:avLst/>
                <a:gdLst>
                  <a:gd name="T0" fmla="*/ 1 w 62"/>
                  <a:gd name="T1" fmla="*/ 0 h 64"/>
                  <a:gd name="T2" fmla="*/ 1 w 62"/>
                  <a:gd name="T3" fmla="*/ 0 h 64"/>
                  <a:gd name="T4" fmla="*/ 1 w 62"/>
                  <a:gd name="T5" fmla="*/ 0 h 64"/>
                  <a:gd name="T6" fmla="*/ 0 w 62"/>
                  <a:gd name="T7" fmla="*/ 0 h 64"/>
                  <a:gd name="T8" fmla="*/ 1 w 62"/>
                  <a:gd name="T9" fmla="*/ 0 h 64"/>
                  <a:gd name="T10" fmla="*/ 1 w 62"/>
                  <a:gd name="T11" fmla="*/ 0 h 64"/>
                  <a:gd name="T12" fmla="*/ 1 w 62"/>
                  <a:gd name="T13" fmla="*/ 0 h 64"/>
                  <a:gd name="T14" fmla="*/ 0 60000 65536"/>
                  <a:gd name="T15" fmla="*/ 0 60000 65536"/>
                  <a:gd name="T16" fmla="*/ 0 60000 65536"/>
                  <a:gd name="T17" fmla="*/ 0 60000 65536"/>
                  <a:gd name="T18" fmla="*/ 0 60000 65536"/>
                  <a:gd name="T19" fmla="*/ 0 60000 65536"/>
                  <a:gd name="T20" fmla="*/ 0 60000 65536"/>
                  <a:gd name="T21" fmla="*/ 0 w 62"/>
                  <a:gd name="T22" fmla="*/ 0 h 64"/>
                  <a:gd name="T23" fmla="*/ 62 w 62"/>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4">
                    <a:moveTo>
                      <a:pt x="62" y="38"/>
                    </a:moveTo>
                    <a:lnTo>
                      <a:pt x="37" y="64"/>
                    </a:lnTo>
                    <a:lnTo>
                      <a:pt x="38" y="64"/>
                    </a:lnTo>
                    <a:lnTo>
                      <a:pt x="0" y="26"/>
                    </a:lnTo>
                    <a:lnTo>
                      <a:pt x="1" y="26"/>
                    </a:lnTo>
                    <a:lnTo>
                      <a:pt x="25" y="0"/>
                    </a:lnTo>
                    <a:lnTo>
                      <a:pt x="62"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8" name="Freeform 77"/>
              <p:cNvSpPr>
                <a:spLocks/>
              </p:cNvSpPr>
              <p:nvPr/>
            </p:nvSpPr>
            <p:spPr bwMode="black">
              <a:xfrm>
                <a:off x="3340" y="1791"/>
                <a:ext cx="32" cy="31"/>
              </a:xfrm>
              <a:custGeom>
                <a:avLst/>
                <a:gdLst>
                  <a:gd name="T0" fmla="*/ 1 w 64"/>
                  <a:gd name="T1" fmla="*/ 0 h 65"/>
                  <a:gd name="T2" fmla="*/ 1 w 64"/>
                  <a:gd name="T3" fmla="*/ 0 h 65"/>
                  <a:gd name="T4" fmla="*/ 1 w 64"/>
                  <a:gd name="T5" fmla="*/ 0 h 65"/>
                  <a:gd name="T6" fmla="*/ 0 w 64"/>
                  <a:gd name="T7" fmla="*/ 0 h 65"/>
                  <a:gd name="T8" fmla="*/ 1 w 64"/>
                  <a:gd name="T9" fmla="*/ 0 h 65"/>
                  <a:gd name="T10" fmla="*/ 1 w 64"/>
                  <a:gd name="T11" fmla="*/ 0 h 65"/>
                  <a:gd name="T12" fmla="*/ 1 w 64"/>
                  <a:gd name="T13" fmla="*/ 0 h 65"/>
                  <a:gd name="T14" fmla="*/ 0 60000 65536"/>
                  <a:gd name="T15" fmla="*/ 0 60000 65536"/>
                  <a:gd name="T16" fmla="*/ 0 60000 65536"/>
                  <a:gd name="T17" fmla="*/ 0 60000 65536"/>
                  <a:gd name="T18" fmla="*/ 0 60000 65536"/>
                  <a:gd name="T19" fmla="*/ 0 60000 65536"/>
                  <a:gd name="T20" fmla="*/ 0 60000 65536"/>
                  <a:gd name="T21" fmla="*/ 0 w 64"/>
                  <a:gd name="T22" fmla="*/ 0 h 65"/>
                  <a:gd name="T23" fmla="*/ 64 w 6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5">
                    <a:moveTo>
                      <a:pt x="64" y="38"/>
                    </a:moveTo>
                    <a:lnTo>
                      <a:pt x="41" y="65"/>
                    </a:lnTo>
                    <a:lnTo>
                      <a:pt x="43" y="63"/>
                    </a:lnTo>
                    <a:lnTo>
                      <a:pt x="0" y="29"/>
                    </a:lnTo>
                    <a:lnTo>
                      <a:pt x="2" y="27"/>
                    </a:lnTo>
                    <a:lnTo>
                      <a:pt x="26" y="0"/>
                    </a:lnTo>
                    <a:lnTo>
                      <a:pt x="64"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9" name="Freeform 78"/>
              <p:cNvSpPr>
                <a:spLocks/>
              </p:cNvSpPr>
              <p:nvPr/>
            </p:nvSpPr>
            <p:spPr bwMode="black">
              <a:xfrm>
                <a:off x="3331" y="1802"/>
                <a:ext cx="32" cy="31"/>
              </a:xfrm>
              <a:custGeom>
                <a:avLst/>
                <a:gdLst>
                  <a:gd name="T0" fmla="*/ 1 w 64"/>
                  <a:gd name="T1" fmla="*/ 0 h 63"/>
                  <a:gd name="T2" fmla="*/ 1 w 64"/>
                  <a:gd name="T3" fmla="*/ 0 h 63"/>
                  <a:gd name="T4" fmla="*/ 1 w 64"/>
                  <a:gd name="T5" fmla="*/ 0 h 63"/>
                  <a:gd name="T6" fmla="*/ 0 w 64"/>
                  <a:gd name="T7" fmla="*/ 0 h 63"/>
                  <a:gd name="T8" fmla="*/ 0 w 64"/>
                  <a:gd name="T9" fmla="*/ 0 h 63"/>
                  <a:gd name="T10" fmla="*/ 1 w 64"/>
                  <a:gd name="T11" fmla="*/ 0 h 63"/>
                  <a:gd name="T12" fmla="*/ 1 w 64"/>
                  <a:gd name="T13" fmla="*/ 0 h 63"/>
                  <a:gd name="T14" fmla="*/ 0 60000 65536"/>
                  <a:gd name="T15" fmla="*/ 0 60000 65536"/>
                  <a:gd name="T16" fmla="*/ 0 60000 65536"/>
                  <a:gd name="T17" fmla="*/ 0 60000 65536"/>
                  <a:gd name="T18" fmla="*/ 0 60000 65536"/>
                  <a:gd name="T19" fmla="*/ 0 60000 65536"/>
                  <a:gd name="T20" fmla="*/ 0 60000 65536"/>
                  <a:gd name="T21" fmla="*/ 0 w 64"/>
                  <a:gd name="T22" fmla="*/ 0 h 63"/>
                  <a:gd name="T23" fmla="*/ 64 w 64"/>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3">
                    <a:moveTo>
                      <a:pt x="64" y="34"/>
                    </a:moveTo>
                    <a:lnTo>
                      <a:pt x="43" y="63"/>
                    </a:lnTo>
                    <a:lnTo>
                      <a:pt x="43" y="62"/>
                    </a:lnTo>
                    <a:lnTo>
                      <a:pt x="0" y="30"/>
                    </a:lnTo>
                    <a:lnTo>
                      <a:pt x="0" y="29"/>
                    </a:lnTo>
                    <a:lnTo>
                      <a:pt x="21" y="0"/>
                    </a:lnTo>
                    <a:lnTo>
                      <a:pt x="64"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0" name="Freeform 79"/>
              <p:cNvSpPr>
                <a:spLocks/>
              </p:cNvSpPr>
              <p:nvPr/>
            </p:nvSpPr>
            <p:spPr bwMode="black">
              <a:xfrm>
                <a:off x="3321" y="1816"/>
                <a:ext cx="29" cy="31"/>
              </a:xfrm>
              <a:custGeom>
                <a:avLst/>
                <a:gdLst>
                  <a:gd name="T0" fmla="*/ 0 w 63"/>
                  <a:gd name="T1" fmla="*/ 1 h 62"/>
                  <a:gd name="T2" fmla="*/ 0 w 63"/>
                  <a:gd name="T3" fmla="*/ 1 h 62"/>
                  <a:gd name="T4" fmla="*/ 0 w 63"/>
                  <a:gd name="T5" fmla="*/ 1 h 62"/>
                  <a:gd name="T6" fmla="*/ 0 w 63"/>
                  <a:gd name="T7" fmla="*/ 0 h 62"/>
                  <a:gd name="T8" fmla="*/ 0 w 63"/>
                  <a:gd name="T9" fmla="*/ 1 h 62"/>
                  <a:gd name="T10" fmla="*/ 0 60000 65536"/>
                  <a:gd name="T11" fmla="*/ 0 60000 65536"/>
                  <a:gd name="T12" fmla="*/ 0 60000 65536"/>
                  <a:gd name="T13" fmla="*/ 0 60000 65536"/>
                  <a:gd name="T14" fmla="*/ 0 60000 65536"/>
                  <a:gd name="T15" fmla="*/ 0 w 63"/>
                  <a:gd name="T16" fmla="*/ 0 h 62"/>
                  <a:gd name="T17" fmla="*/ 63 w 63"/>
                  <a:gd name="T18" fmla="*/ 62 h 62"/>
                </a:gdLst>
                <a:ahLst/>
                <a:cxnLst>
                  <a:cxn ang="T10">
                    <a:pos x="T0" y="T1"/>
                  </a:cxn>
                  <a:cxn ang="T11">
                    <a:pos x="T2" y="T3"/>
                  </a:cxn>
                  <a:cxn ang="T12">
                    <a:pos x="T4" y="T5"/>
                  </a:cxn>
                  <a:cxn ang="T13">
                    <a:pos x="T6" y="T7"/>
                  </a:cxn>
                  <a:cxn ang="T14">
                    <a:pos x="T8" y="T9"/>
                  </a:cxn>
                </a:cxnLst>
                <a:rect l="T15" t="T16" r="T17" b="T18"/>
                <a:pathLst>
                  <a:path w="63" h="62">
                    <a:moveTo>
                      <a:pt x="63" y="32"/>
                    </a:moveTo>
                    <a:lnTo>
                      <a:pt x="42" y="62"/>
                    </a:lnTo>
                    <a:lnTo>
                      <a:pt x="0" y="31"/>
                    </a:lnTo>
                    <a:lnTo>
                      <a:pt x="20" y="0"/>
                    </a:lnTo>
                    <a:lnTo>
                      <a:pt x="63" y="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1" name="Freeform 80"/>
              <p:cNvSpPr>
                <a:spLocks/>
              </p:cNvSpPr>
              <p:nvPr/>
            </p:nvSpPr>
            <p:spPr bwMode="black">
              <a:xfrm>
                <a:off x="3303" y="1831"/>
                <a:ext cx="37" cy="38"/>
              </a:xfrm>
              <a:custGeom>
                <a:avLst/>
                <a:gdLst>
                  <a:gd name="T0" fmla="*/ 0 w 76"/>
                  <a:gd name="T1" fmla="*/ 0 h 78"/>
                  <a:gd name="T2" fmla="*/ 0 w 76"/>
                  <a:gd name="T3" fmla="*/ 0 h 78"/>
                  <a:gd name="T4" fmla="*/ 0 w 76"/>
                  <a:gd name="T5" fmla="*/ 0 h 78"/>
                  <a:gd name="T6" fmla="*/ 0 w 76"/>
                  <a:gd name="T7" fmla="*/ 0 h 78"/>
                  <a:gd name="T8" fmla="*/ 0 w 76"/>
                  <a:gd name="T9" fmla="*/ 0 h 78"/>
                  <a:gd name="T10" fmla="*/ 0 w 76"/>
                  <a:gd name="T11" fmla="*/ 0 h 78"/>
                  <a:gd name="T12" fmla="*/ 0 w 76"/>
                  <a:gd name="T13" fmla="*/ 0 h 78"/>
                  <a:gd name="T14" fmla="*/ 0 60000 65536"/>
                  <a:gd name="T15" fmla="*/ 0 60000 65536"/>
                  <a:gd name="T16" fmla="*/ 0 60000 65536"/>
                  <a:gd name="T17" fmla="*/ 0 60000 65536"/>
                  <a:gd name="T18" fmla="*/ 0 60000 65536"/>
                  <a:gd name="T19" fmla="*/ 0 60000 65536"/>
                  <a:gd name="T20" fmla="*/ 0 60000 65536"/>
                  <a:gd name="T21" fmla="*/ 0 w 76"/>
                  <a:gd name="T22" fmla="*/ 0 h 78"/>
                  <a:gd name="T23" fmla="*/ 76 w 7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78">
                    <a:moveTo>
                      <a:pt x="76" y="36"/>
                    </a:moveTo>
                    <a:lnTo>
                      <a:pt x="40" y="78"/>
                    </a:lnTo>
                    <a:lnTo>
                      <a:pt x="41" y="78"/>
                    </a:lnTo>
                    <a:lnTo>
                      <a:pt x="0" y="42"/>
                    </a:lnTo>
                    <a:lnTo>
                      <a:pt x="2" y="42"/>
                    </a:lnTo>
                    <a:lnTo>
                      <a:pt x="38" y="0"/>
                    </a:lnTo>
                    <a:lnTo>
                      <a:pt x="76"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2" name="Freeform 81"/>
              <p:cNvSpPr>
                <a:spLocks/>
              </p:cNvSpPr>
              <p:nvPr/>
            </p:nvSpPr>
            <p:spPr bwMode="black">
              <a:xfrm>
                <a:off x="3285" y="1849"/>
                <a:ext cx="38" cy="39"/>
              </a:xfrm>
              <a:custGeom>
                <a:avLst/>
                <a:gdLst>
                  <a:gd name="T0" fmla="*/ 1 w 75"/>
                  <a:gd name="T1" fmla="*/ 1 h 77"/>
                  <a:gd name="T2" fmla="*/ 1 w 75"/>
                  <a:gd name="T3" fmla="*/ 1 h 77"/>
                  <a:gd name="T4" fmla="*/ 1 w 75"/>
                  <a:gd name="T5" fmla="*/ 1 h 77"/>
                  <a:gd name="T6" fmla="*/ 0 w 75"/>
                  <a:gd name="T7" fmla="*/ 1 h 77"/>
                  <a:gd name="T8" fmla="*/ 0 w 75"/>
                  <a:gd name="T9" fmla="*/ 1 h 77"/>
                  <a:gd name="T10" fmla="*/ 1 w 75"/>
                  <a:gd name="T11" fmla="*/ 0 h 77"/>
                  <a:gd name="T12" fmla="*/ 1 w 75"/>
                  <a:gd name="T13" fmla="*/ 1 h 77"/>
                  <a:gd name="T14" fmla="*/ 0 60000 65536"/>
                  <a:gd name="T15" fmla="*/ 0 60000 65536"/>
                  <a:gd name="T16" fmla="*/ 0 60000 65536"/>
                  <a:gd name="T17" fmla="*/ 0 60000 65536"/>
                  <a:gd name="T18" fmla="*/ 0 60000 65536"/>
                  <a:gd name="T19" fmla="*/ 0 60000 65536"/>
                  <a:gd name="T20" fmla="*/ 0 60000 65536"/>
                  <a:gd name="T21" fmla="*/ 0 w 75"/>
                  <a:gd name="T22" fmla="*/ 0 h 77"/>
                  <a:gd name="T23" fmla="*/ 75 w 75"/>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77">
                    <a:moveTo>
                      <a:pt x="75" y="36"/>
                    </a:moveTo>
                    <a:lnTo>
                      <a:pt x="41" y="77"/>
                    </a:lnTo>
                    <a:lnTo>
                      <a:pt x="41" y="76"/>
                    </a:lnTo>
                    <a:lnTo>
                      <a:pt x="0" y="42"/>
                    </a:lnTo>
                    <a:lnTo>
                      <a:pt x="0" y="41"/>
                    </a:lnTo>
                    <a:lnTo>
                      <a:pt x="34" y="0"/>
                    </a:lnTo>
                    <a:lnTo>
                      <a:pt x="75"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3" name="Freeform 82"/>
              <p:cNvSpPr>
                <a:spLocks/>
              </p:cNvSpPr>
              <p:nvPr/>
            </p:nvSpPr>
            <p:spPr bwMode="black">
              <a:xfrm>
                <a:off x="3269" y="1871"/>
                <a:ext cx="36" cy="38"/>
              </a:xfrm>
              <a:custGeom>
                <a:avLst/>
                <a:gdLst>
                  <a:gd name="T0" fmla="*/ 0 w 75"/>
                  <a:gd name="T1" fmla="*/ 0 h 79"/>
                  <a:gd name="T2" fmla="*/ 0 w 75"/>
                  <a:gd name="T3" fmla="*/ 0 h 79"/>
                  <a:gd name="T4" fmla="*/ 0 w 75"/>
                  <a:gd name="T5" fmla="*/ 0 h 79"/>
                  <a:gd name="T6" fmla="*/ 0 w 75"/>
                  <a:gd name="T7" fmla="*/ 0 h 79"/>
                  <a:gd name="T8" fmla="*/ 0 w 75"/>
                  <a:gd name="T9" fmla="*/ 0 h 79"/>
                  <a:gd name="T10" fmla="*/ 0 w 75"/>
                  <a:gd name="T11" fmla="*/ 0 h 79"/>
                  <a:gd name="T12" fmla="*/ 0 w 75"/>
                  <a:gd name="T13" fmla="*/ 0 h 79"/>
                  <a:gd name="T14" fmla="*/ 0 60000 65536"/>
                  <a:gd name="T15" fmla="*/ 0 60000 65536"/>
                  <a:gd name="T16" fmla="*/ 0 60000 65536"/>
                  <a:gd name="T17" fmla="*/ 0 60000 65536"/>
                  <a:gd name="T18" fmla="*/ 0 60000 65536"/>
                  <a:gd name="T19" fmla="*/ 0 60000 65536"/>
                  <a:gd name="T20" fmla="*/ 0 60000 65536"/>
                  <a:gd name="T21" fmla="*/ 0 w 75"/>
                  <a:gd name="T22" fmla="*/ 0 h 79"/>
                  <a:gd name="T23" fmla="*/ 75 w 75"/>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79">
                    <a:moveTo>
                      <a:pt x="75" y="34"/>
                    </a:moveTo>
                    <a:lnTo>
                      <a:pt x="42" y="79"/>
                    </a:lnTo>
                    <a:lnTo>
                      <a:pt x="43" y="78"/>
                    </a:lnTo>
                    <a:lnTo>
                      <a:pt x="0" y="46"/>
                    </a:lnTo>
                    <a:lnTo>
                      <a:pt x="1" y="45"/>
                    </a:lnTo>
                    <a:lnTo>
                      <a:pt x="34" y="0"/>
                    </a:lnTo>
                    <a:lnTo>
                      <a:pt x="75"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4" name="Freeform 83"/>
              <p:cNvSpPr>
                <a:spLocks/>
              </p:cNvSpPr>
              <p:nvPr/>
            </p:nvSpPr>
            <p:spPr bwMode="black">
              <a:xfrm>
                <a:off x="3254" y="1893"/>
                <a:ext cx="35" cy="35"/>
              </a:xfrm>
              <a:custGeom>
                <a:avLst/>
                <a:gdLst>
                  <a:gd name="T0" fmla="*/ 0 w 75"/>
                  <a:gd name="T1" fmla="*/ 0 h 77"/>
                  <a:gd name="T2" fmla="*/ 0 w 75"/>
                  <a:gd name="T3" fmla="*/ 0 h 77"/>
                  <a:gd name="T4" fmla="*/ 0 w 75"/>
                  <a:gd name="T5" fmla="*/ 0 h 77"/>
                  <a:gd name="T6" fmla="*/ 0 w 75"/>
                  <a:gd name="T7" fmla="*/ 0 h 77"/>
                  <a:gd name="T8" fmla="*/ 0 w 75"/>
                  <a:gd name="T9" fmla="*/ 0 h 77"/>
                  <a:gd name="T10" fmla="*/ 0 w 75"/>
                  <a:gd name="T11" fmla="*/ 0 h 77"/>
                  <a:gd name="T12" fmla="*/ 0 w 75"/>
                  <a:gd name="T13" fmla="*/ 0 h 77"/>
                  <a:gd name="T14" fmla="*/ 0 60000 65536"/>
                  <a:gd name="T15" fmla="*/ 0 60000 65536"/>
                  <a:gd name="T16" fmla="*/ 0 60000 65536"/>
                  <a:gd name="T17" fmla="*/ 0 60000 65536"/>
                  <a:gd name="T18" fmla="*/ 0 60000 65536"/>
                  <a:gd name="T19" fmla="*/ 0 60000 65536"/>
                  <a:gd name="T20" fmla="*/ 0 60000 65536"/>
                  <a:gd name="T21" fmla="*/ 0 w 75"/>
                  <a:gd name="T22" fmla="*/ 0 h 77"/>
                  <a:gd name="T23" fmla="*/ 75 w 75"/>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77">
                    <a:moveTo>
                      <a:pt x="75" y="32"/>
                    </a:moveTo>
                    <a:lnTo>
                      <a:pt x="44" y="77"/>
                    </a:lnTo>
                    <a:lnTo>
                      <a:pt x="45" y="75"/>
                    </a:lnTo>
                    <a:lnTo>
                      <a:pt x="0" y="46"/>
                    </a:lnTo>
                    <a:lnTo>
                      <a:pt x="1" y="45"/>
                    </a:lnTo>
                    <a:lnTo>
                      <a:pt x="32" y="0"/>
                    </a:lnTo>
                    <a:lnTo>
                      <a:pt x="75" y="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5" name="Freeform 84"/>
              <p:cNvSpPr>
                <a:spLocks/>
              </p:cNvSpPr>
              <p:nvPr/>
            </p:nvSpPr>
            <p:spPr bwMode="black">
              <a:xfrm>
                <a:off x="3240" y="1913"/>
                <a:ext cx="36" cy="40"/>
              </a:xfrm>
              <a:custGeom>
                <a:avLst/>
                <a:gdLst>
                  <a:gd name="T0" fmla="*/ 0 w 74"/>
                  <a:gd name="T1" fmla="*/ 1 h 77"/>
                  <a:gd name="T2" fmla="*/ 0 w 74"/>
                  <a:gd name="T3" fmla="*/ 1 h 77"/>
                  <a:gd name="T4" fmla="*/ 0 w 74"/>
                  <a:gd name="T5" fmla="*/ 1 h 77"/>
                  <a:gd name="T6" fmla="*/ 0 w 74"/>
                  <a:gd name="T7" fmla="*/ 0 h 77"/>
                  <a:gd name="T8" fmla="*/ 0 w 74"/>
                  <a:gd name="T9" fmla="*/ 1 h 77"/>
                  <a:gd name="T10" fmla="*/ 0 60000 65536"/>
                  <a:gd name="T11" fmla="*/ 0 60000 65536"/>
                  <a:gd name="T12" fmla="*/ 0 60000 65536"/>
                  <a:gd name="T13" fmla="*/ 0 60000 65536"/>
                  <a:gd name="T14" fmla="*/ 0 60000 65536"/>
                  <a:gd name="T15" fmla="*/ 0 w 74"/>
                  <a:gd name="T16" fmla="*/ 0 h 77"/>
                  <a:gd name="T17" fmla="*/ 74 w 74"/>
                  <a:gd name="T18" fmla="*/ 77 h 77"/>
                </a:gdLst>
                <a:ahLst/>
                <a:cxnLst>
                  <a:cxn ang="T10">
                    <a:pos x="T0" y="T1"/>
                  </a:cxn>
                  <a:cxn ang="T11">
                    <a:pos x="T2" y="T3"/>
                  </a:cxn>
                  <a:cxn ang="T12">
                    <a:pos x="T4" y="T5"/>
                  </a:cxn>
                  <a:cxn ang="T13">
                    <a:pos x="T6" y="T7"/>
                  </a:cxn>
                  <a:cxn ang="T14">
                    <a:pos x="T8" y="T9"/>
                  </a:cxn>
                </a:cxnLst>
                <a:rect l="T15" t="T16" r="T17" b="T18"/>
                <a:pathLst>
                  <a:path w="74" h="77">
                    <a:moveTo>
                      <a:pt x="74" y="29"/>
                    </a:moveTo>
                    <a:lnTo>
                      <a:pt x="45" y="77"/>
                    </a:lnTo>
                    <a:lnTo>
                      <a:pt x="0" y="47"/>
                    </a:lnTo>
                    <a:lnTo>
                      <a:pt x="29" y="0"/>
                    </a:lnTo>
                    <a:lnTo>
                      <a:pt x="74" y="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6" name="Freeform 85"/>
              <p:cNvSpPr>
                <a:spLocks/>
              </p:cNvSpPr>
              <p:nvPr/>
            </p:nvSpPr>
            <p:spPr bwMode="black">
              <a:xfrm>
                <a:off x="3132" y="1938"/>
                <a:ext cx="129" cy="195"/>
              </a:xfrm>
              <a:custGeom>
                <a:avLst/>
                <a:gdLst>
                  <a:gd name="T0" fmla="*/ 0 w 264"/>
                  <a:gd name="T1" fmla="*/ 0 h 409"/>
                  <a:gd name="T2" fmla="*/ 0 w 264"/>
                  <a:gd name="T3" fmla="*/ 0 h 409"/>
                  <a:gd name="T4" fmla="*/ 0 w 264"/>
                  <a:gd name="T5" fmla="*/ 0 h 409"/>
                  <a:gd name="T6" fmla="*/ 0 w 264"/>
                  <a:gd name="T7" fmla="*/ 0 h 409"/>
                  <a:gd name="T8" fmla="*/ 0 w 264"/>
                  <a:gd name="T9" fmla="*/ 0 h 409"/>
                  <a:gd name="T10" fmla="*/ 0 w 264"/>
                  <a:gd name="T11" fmla="*/ 0 h 409"/>
                  <a:gd name="T12" fmla="*/ 0 w 264"/>
                  <a:gd name="T13" fmla="*/ 0 h 409"/>
                  <a:gd name="T14" fmla="*/ 0 60000 65536"/>
                  <a:gd name="T15" fmla="*/ 0 60000 65536"/>
                  <a:gd name="T16" fmla="*/ 0 60000 65536"/>
                  <a:gd name="T17" fmla="*/ 0 60000 65536"/>
                  <a:gd name="T18" fmla="*/ 0 60000 65536"/>
                  <a:gd name="T19" fmla="*/ 0 60000 65536"/>
                  <a:gd name="T20" fmla="*/ 0 60000 65536"/>
                  <a:gd name="T21" fmla="*/ 0 w 264"/>
                  <a:gd name="T22" fmla="*/ 0 h 409"/>
                  <a:gd name="T23" fmla="*/ 264 w 264"/>
                  <a:gd name="T24" fmla="*/ 409 h 4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4" h="409">
                    <a:moveTo>
                      <a:pt x="264" y="26"/>
                    </a:moveTo>
                    <a:lnTo>
                      <a:pt x="44" y="409"/>
                    </a:lnTo>
                    <a:lnTo>
                      <a:pt x="0" y="382"/>
                    </a:lnTo>
                    <a:lnTo>
                      <a:pt x="219" y="0"/>
                    </a:lnTo>
                    <a:lnTo>
                      <a:pt x="264" y="2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7" name="Freeform 86"/>
              <p:cNvSpPr>
                <a:spLocks/>
              </p:cNvSpPr>
              <p:nvPr/>
            </p:nvSpPr>
            <p:spPr bwMode="black">
              <a:xfrm>
                <a:off x="3024" y="2119"/>
                <a:ext cx="130" cy="195"/>
              </a:xfrm>
              <a:custGeom>
                <a:avLst/>
                <a:gdLst>
                  <a:gd name="T0" fmla="*/ 0 w 263"/>
                  <a:gd name="T1" fmla="*/ 0 h 409"/>
                  <a:gd name="T2" fmla="*/ 0 w 263"/>
                  <a:gd name="T3" fmla="*/ 0 h 409"/>
                  <a:gd name="T4" fmla="*/ 0 w 263"/>
                  <a:gd name="T5" fmla="*/ 0 h 409"/>
                  <a:gd name="T6" fmla="*/ 0 w 263"/>
                  <a:gd name="T7" fmla="*/ 0 h 409"/>
                  <a:gd name="T8" fmla="*/ 0 w 263"/>
                  <a:gd name="T9" fmla="*/ 0 h 409"/>
                  <a:gd name="T10" fmla="*/ 0 60000 65536"/>
                  <a:gd name="T11" fmla="*/ 0 60000 65536"/>
                  <a:gd name="T12" fmla="*/ 0 60000 65536"/>
                  <a:gd name="T13" fmla="*/ 0 60000 65536"/>
                  <a:gd name="T14" fmla="*/ 0 60000 65536"/>
                  <a:gd name="T15" fmla="*/ 0 w 263"/>
                  <a:gd name="T16" fmla="*/ 0 h 409"/>
                  <a:gd name="T17" fmla="*/ 263 w 263"/>
                  <a:gd name="T18" fmla="*/ 409 h 409"/>
                </a:gdLst>
                <a:ahLst/>
                <a:cxnLst>
                  <a:cxn ang="T10">
                    <a:pos x="T0" y="T1"/>
                  </a:cxn>
                  <a:cxn ang="T11">
                    <a:pos x="T2" y="T3"/>
                  </a:cxn>
                  <a:cxn ang="T12">
                    <a:pos x="T4" y="T5"/>
                  </a:cxn>
                  <a:cxn ang="T13">
                    <a:pos x="T6" y="T7"/>
                  </a:cxn>
                  <a:cxn ang="T14">
                    <a:pos x="T8" y="T9"/>
                  </a:cxn>
                </a:cxnLst>
                <a:rect l="T15" t="T16" r="T17" b="T18"/>
                <a:pathLst>
                  <a:path w="263" h="409">
                    <a:moveTo>
                      <a:pt x="263" y="27"/>
                    </a:moveTo>
                    <a:lnTo>
                      <a:pt x="45" y="409"/>
                    </a:lnTo>
                    <a:lnTo>
                      <a:pt x="0" y="382"/>
                    </a:lnTo>
                    <a:lnTo>
                      <a:pt x="219" y="0"/>
                    </a:lnTo>
                    <a:lnTo>
                      <a:pt x="263"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8" name="Freeform 87"/>
              <p:cNvSpPr>
                <a:spLocks/>
              </p:cNvSpPr>
              <p:nvPr/>
            </p:nvSpPr>
            <p:spPr bwMode="black">
              <a:xfrm>
                <a:off x="2993" y="2303"/>
                <a:ext cx="53" cy="69"/>
              </a:xfrm>
              <a:custGeom>
                <a:avLst/>
                <a:gdLst>
                  <a:gd name="T0" fmla="*/ 0 w 110"/>
                  <a:gd name="T1" fmla="*/ 0 h 146"/>
                  <a:gd name="T2" fmla="*/ 0 w 110"/>
                  <a:gd name="T3" fmla="*/ 0 h 146"/>
                  <a:gd name="T4" fmla="*/ 0 w 110"/>
                  <a:gd name="T5" fmla="*/ 0 h 146"/>
                  <a:gd name="T6" fmla="*/ 0 w 110"/>
                  <a:gd name="T7" fmla="*/ 0 h 146"/>
                  <a:gd name="T8" fmla="*/ 0 w 110"/>
                  <a:gd name="T9" fmla="*/ 0 h 146"/>
                  <a:gd name="T10" fmla="*/ 0 w 110"/>
                  <a:gd name="T11" fmla="*/ 0 h 146"/>
                  <a:gd name="T12" fmla="*/ 0 w 110"/>
                  <a:gd name="T13" fmla="*/ 0 h 146"/>
                  <a:gd name="T14" fmla="*/ 0 60000 65536"/>
                  <a:gd name="T15" fmla="*/ 0 60000 65536"/>
                  <a:gd name="T16" fmla="*/ 0 60000 65536"/>
                  <a:gd name="T17" fmla="*/ 0 60000 65536"/>
                  <a:gd name="T18" fmla="*/ 0 60000 65536"/>
                  <a:gd name="T19" fmla="*/ 0 60000 65536"/>
                  <a:gd name="T20" fmla="*/ 0 60000 65536"/>
                  <a:gd name="T21" fmla="*/ 0 w 110"/>
                  <a:gd name="T22" fmla="*/ 0 h 146"/>
                  <a:gd name="T23" fmla="*/ 110 w 110"/>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146">
                    <a:moveTo>
                      <a:pt x="110" y="27"/>
                    </a:moveTo>
                    <a:lnTo>
                      <a:pt x="45" y="146"/>
                    </a:lnTo>
                    <a:lnTo>
                      <a:pt x="0" y="119"/>
                    </a:lnTo>
                    <a:lnTo>
                      <a:pt x="65" y="0"/>
                    </a:lnTo>
                    <a:lnTo>
                      <a:pt x="110"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9" name="Freeform 88"/>
              <p:cNvSpPr>
                <a:spLocks/>
              </p:cNvSpPr>
              <p:nvPr/>
            </p:nvSpPr>
            <p:spPr bwMode="black">
              <a:xfrm>
                <a:off x="2961" y="2359"/>
                <a:ext cx="53" cy="70"/>
              </a:xfrm>
              <a:custGeom>
                <a:avLst/>
                <a:gdLst>
                  <a:gd name="T0" fmla="*/ 0 w 108"/>
                  <a:gd name="T1" fmla="*/ 0 h 146"/>
                  <a:gd name="T2" fmla="*/ 0 w 108"/>
                  <a:gd name="T3" fmla="*/ 0 h 146"/>
                  <a:gd name="T4" fmla="*/ 0 w 108"/>
                  <a:gd name="T5" fmla="*/ 0 h 146"/>
                  <a:gd name="T6" fmla="*/ 0 w 108"/>
                  <a:gd name="T7" fmla="*/ 0 h 146"/>
                  <a:gd name="T8" fmla="*/ 0 w 108"/>
                  <a:gd name="T9" fmla="*/ 0 h 146"/>
                  <a:gd name="T10" fmla="*/ 0 w 108"/>
                  <a:gd name="T11" fmla="*/ 0 h 146"/>
                  <a:gd name="T12" fmla="*/ 0 w 108"/>
                  <a:gd name="T13" fmla="*/ 0 h 146"/>
                  <a:gd name="T14" fmla="*/ 0 60000 65536"/>
                  <a:gd name="T15" fmla="*/ 0 60000 65536"/>
                  <a:gd name="T16" fmla="*/ 0 60000 65536"/>
                  <a:gd name="T17" fmla="*/ 0 60000 65536"/>
                  <a:gd name="T18" fmla="*/ 0 60000 65536"/>
                  <a:gd name="T19" fmla="*/ 0 60000 65536"/>
                  <a:gd name="T20" fmla="*/ 0 60000 65536"/>
                  <a:gd name="T21" fmla="*/ 0 w 108"/>
                  <a:gd name="T22" fmla="*/ 0 h 146"/>
                  <a:gd name="T23" fmla="*/ 108 w 108"/>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 h="146">
                    <a:moveTo>
                      <a:pt x="108" y="27"/>
                    </a:moveTo>
                    <a:lnTo>
                      <a:pt x="45" y="146"/>
                    </a:lnTo>
                    <a:lnTo>
                      <a:pt x="0" y="119"/>
                    </a:lnTo>
                    <a:lnTo>
                      <a:pt x="63" y="0"/>
                    </a:lnTo>
                    <a:lnTo>
                      <a:pt x="108"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0" name="Freeform 89"/>
              <p:cNvSpPr>
                <a:spLocks/>
              </p:cNvSpPr>
              <p:nvPr/>
            </p:nvSpPr>
            <p:spPr bwMode="black">
              <a:xfrm>
                <a:off x="2932" y="2414"/>
                <a:ext cx="51" cy="72"/>
              </a:xfrm>
              <a:custGeom>
                <a:avLst/>
                <a:gdLst>
                  <a:gd name="T0" fmla="*/ 0 w 107"/>
                  <a:gd name="T1" fmla="*/ 0 h 147"/>
                  <a:gd name="T2" fmla="*/ 0 w 107"/>
                  <a:gd name="T3" fmla="*/ 0 h 147"/>
                  <a:gd name="T4" fmla="*/ 0 w 107"/>
                  <a:gd name="T5" fmla="*/ 0 h 147"/>
                  <a:gd name="T6" fmla="*/ 0 w 107"/>
                  <a:gd name="T7" fmla="*/ 0 h 147"/>
                  <a:gd name="T8" fmla="*/ 0 w 107"/>
                  <a:gd name="T9" fmla="*/ 0 h 147"/>
                  <a:gd name="T10" fmla="*/ 0 w 107"/>
                  <a:gd name="T11" fmla="*/ 0 h 147"/>
                  <a:gd name="T12" fmla="*/ 0 w 107"/>
                  <a:gd name="T13" fmla="*/ 0 h 147"/>
                  <a:gd name="T14" fmla="*/ 0 60000 65536"/>
                  <a:gd name="T15" fmla="*/ 0 60000 65536"/>
                  <a:gd name="T16" fmla="*/ 0 60000 65536"/>
                  <a:gd name="T17" fmla="*/ 0 60000 65536"/>
                  <a:gd name="T18" fmla="*/ 0 60000 65536"/>
                  <a:gd name="T19" fmla="*/ 0 60000 65536"/>
                  <a:gd name="T20" fmla="*/ 0 60000 65536"/>
                  <a:gd name="T21" fmla="*/ 0 w 107"/>
                  <a:gd name="T22" fmla="*/ 0 h 147"/>
                  <a:gd name="T23" fmla="*/ 107 w 107"/>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47">
                    <a:moveTo>
                      <a:pt x="107" y="27"/>
                    </a:moveTo>
                    <a:lnTo>
                      <a:pt x="45" y="147"/>
                    </a:lnTo>
                    <a:lnTo>
                      <a:pt x="45" y="146"/>
                    </a:lnTo>
                    <a:lnTo>
                      <a:pt x="0" y="121"/>
                    </a:lnTo>
                    <a:lnTo>
                      <a:pt x="0" y="120"/>
                    </a:lnTo>
                    <a:lnTo>
                      <a:pt x="62" y="0"/>
                    </a:lnTo>
                    <a:lnTo>
                      <a:pt x="107"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1" name="Freeform 90"/>
              <p:cNvSpPr>
                <a:spLocks/>
              </p:cNvSpPr>
              <p:nvPr/>
            </p:nvSpPr>
            <p:spPr bwMode="black">
              <a:xfrm>
                <a:off x="2901" y="2474"/>
                <a:ext cx="53" cy="69"/>
              </a:xfrm>
              <a:custGeom>
                <a:avLst/>
                <a:gdLst>
                  <a:gd name="T0" fmla="*/ 1 w 106"/>
                  <a:gd name="T1" fmla="*/ 0 h 146"/>
                  <a:gd name="T2" fmla="*/ 1 w 106"/>
                  <a:gd name="T3" fmla="*/ 0 h 146"/>
                  <a:gd name="T4" fmla="*/ 1 w 106"/>
                  <a:gd name="T5" fmla="*/ 0 h 146"/>
                  <a:gd name="T6" fmla="*/ 0 w 106"/>
                  <a:gd name="T7" fmla="*/ 0 h 146"/>
                  <a:gd name="T8" fmla="*/ 1 w 106"/>
                  <a:gd name="T9" fmla="*/ 0 h 146"/>
                  <a:gd name="T10" fmla="*/ 1 w 106"/>
                  <a:gd name="T11" fmla="*/ 0 h 146"/>
                  <a:gd name="T12" fmla="*/ 1 w 106"/>
                  <a:gd name="T13" fmla="*/ 0 h 146"/>
                  <a:gd name="T14" fmla="*/ 0 60000 65536"/>
                  <a:gd name="T15" fmla="*/ 0 60000 65536"/>
                  <a:gd name="T16" fmla="*/ 0 60000 65536"/>
                  <a:gd name="T17" fmla="*/ 0 60000 65536"/>
                  <a:gd name="T18" fmla="*/ 0 60000 65536"/>
                  <a:gd name="T19" fmla="*/ 0 60000 65536"/>
                  <a:gd name="T20" fmla="*/ 0 60000 65536"/>
                  <a:gd name="T21" fmla="*/ 0 w 106"/>
                  <a:gd name="T22" fmla="*/ 0 h 146"/>
                  <a:gd name="T23" fmla="*/ 106 w 106"/>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46">
                    <a:moveTo>
                      <a:pt x="106" y="25"/>
                    </a:moveTo>
                    <a:lnTo>
                      <a:pt x="46" y="146"/>
                    </a:lnTo>
                    <a:lnTo>
                      <a:pt x="47" y="146"/>
                    </a:lnTo>
                    <a:lnTo>
                      <a:pt x="0" y="121"/>
                    </a:lnTo>
                    <a:lnTo>
                      <a:pt x="1" y="121"/>
                    </a:lnTo>
                    <a:lnTo>
                      <a:pt x="61" y="0"/>
                    </a:lnTo>
                    <a:lnTo>
                      <a:pt x="106" y="2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2" name="Freeform 91"/>
              <p:cNvSpPr>
                <a:spLocks/>
              </p:cNvSpPr>
              <p:nvPr/>
            </p:nvSpPr>
            <p:spPr bwMode="black">
              <a:xfrm>
                <a:off x="2873" y="2532"/>
                <a:ext cx="51" cy="68"/>
              </a:xfrm>
              <a:custGeom>
                <a:avLst/>
                <a:gdLst>
                  <a:gd name="T0" fmla="*/ 0 w 104"/>
                  <a:gd name="T1" fmla="*/ 0 h 147"/>
                  <a:gd name="T2" fmla="*/ 0 w 104"/>
                  <a:gd name="T3" fmla="*/ 0 h 147"/>
                  <a:gd name="T4" fmla="*/ 0 w 104"/>
                  <a:gd name="T5" fmla="*/ 0 h 147"/>
                  <a:gd name="T6" fmla="*/ 0 w 104"/>
                  <a:gd name="T7" fmla="*/ 0 h 147"/>
                  <a:gd name="T8" fmla="*/ 0 w 104"/>
                  <a:gd name="T9" fmla="*/ 0 h 147"/>
                  <a:gd name="T10" fmla="*/ 0 w 104"/>
                  <a:gd name="T11" fmla="*/ 0 h 147"/>
                  <a:gd name="T12" fmla="*/ 0 w 104"/>
                  <a:gd name="T13" fmla="*/ 0 h 147"/>
                  <a:gd name="T14" fmla="*/ 0 60000 65536"/>
                  <a:gd name="T15" fmla="*/ 0 60000 65536"/>
                  <a:gd name="T16" fmla="*/ 0 60000 65536"/>
                  <a:gd name="T17" fmla="*/ 0 60000 65536"/>
                  <a:gd name="T18" fmla="*/ 0 60000 65536"/>
                  <a:gd name="T19" fmla="*/ 0 60000 65536"/>
                  <a:gd name="T20" fmla="*/ 0 60000 65536"/>
                  <a:gd name="T21" fmla="*/ 0 w 104"/>
                  <a:gd name="T22" fmla="*/ 0 h 147"/>
                  <a:gd name="T23" fmla="*/ 104 w 104"/>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47">
                    <a:moveTo>
                      <a:pt x="104" y="25"/>
                    </a:moveTo>
                    <a:lnTo>
                      <a:pt x="47" y="147"/>
                    </a:lnTo>
                    <a:lnTo>
                      <a:pt x="47" y="146"/>
                    </a:lnTo>
                    <a:lnTo>
                      <a:pt x="0" y="124"/>
                    </a:lnTo>
                    <a:lnTo>
                      <a:pt x="0" y="123"/>
                    </a:lnTo>
                    <a:lnTo>
                      <a:pt x="57" y="0"/>
                    </a:lnTo>
                    <a:lnTo>
                      <a:pt x="104" y="2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3" name="Freeform 92"/>
              <p:cNvSpPr>
                <a:spLocks/>
              </p:cNvSpPr>
              <p:nvPr/>
            </p:nvSpPr>
            <p:spPr bwMode="black">
              <a:xfrm>
                <a:off x="2846" y="2591"/>
                <a:ext cx="50" cy="69"/>
              </a:xfrm>
              <a:custGeom>
                <a:avLst/>
                <a:gdLst>
                  <a:gd name="T0" fmla="*/ 0 w 104"/>
                  <a:gd name="T1" fmla="*/ 0 h 146"/>
                  <a:gd name="T2" fmla="*/ 0 w 104"/>
                  <a:gd name="T3" fmla="*/ 0 h 146"/>
                  <a:gd name="T4" fmla="*/ 0 w 104"/>
                  <a:gd name="T5" fmla="*/ 0 h 146"/>
                  <a:gd name="T6" fmla="*/ 0 w 104"/>
                  <a:gd name="T7" fmla="*/ 0 h 146"/>
                  <a:gd name="T8" fmla="*/ 0 w 104"/>
                  <a:gd name="T9" fmla="*/ 0 h 146"/>
                  <a:gd name="T10" fmla="*/ 0 w 104"/>
                  <a:gd name="T11" fmla="*/ 0 h 146"/>
                  <a:gd name="T12" fmla="*/ 0 w 104"/>
                  <a:gd name="T13" fmla="*/ 0 h 146"/>
                  <a:gd name="T14" fmla="*/ 0 60000 65536"/>
                  <a:gd name="T15" fmla="*/ 0 60000 65536"/>
                  <a:gd name="T16" fmla="*/ 0 60000 65536"/>
                  <a:gd name="T17" fmla="*/ 0 60000 65536"/>
                  <a:gd name="T18" fmla="*/ 0 60000 65536"/>
                  <a:gd name="T19" fmla="*/ 0 60000 65536"/>
                  <a:gd name="T20" fmla="*/ 0 60000 65536"/>
                  <a:gd name="T21" fmla="*/ 0 w 104"/>
                  <a:gd name="T22" fmla="*/ 0 h 146"/>
                  <a:gd name="T23" fmla="*/ 104 w 104"/>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46">
                    <a:moveTo>
                      <a:pt x="104" y="22"/>
                    </a:moveTo>
                    <a:lnTo>
                      <a:pt x="47" y="146"/>
                    </a:lnTo>
                    <a:lnTo>
                      <a:pt x="0" y="123"/>
                    </a:lnTo>
                    <a:lnTo>
                      <a:pt x="57" y="0"/>
                    </a:lnTo>
                    <a:lnTo>
                      <a:pt x="104" y="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4" name="Freeform 93"/>
              <p:cNvSpPr>
                <a:spLocks/>
              </p:cNvSpPr>
              <p:nvPr/>
            </p:nvSpPr>
            <p:spPr bwMode="black">
              <a:xfrm>
                <a:off x="2818" y="2648"/>
                <a:ext cx="51" cy="72"/>
              </a:xfrm>
              <a:custGeom>
                <a:avLst/>
                <a:gdLst>
                  <a:gd name="T0" fmla="*/ 1 w 101"/>
                  <a:gd name="T1" fmla="*/ 0 h 147"/>
                  <a:gd name="T2" fmla="*/ 1 w 101"/>
                  <a:gd name="T3" fmla="*/ 0 h 147"/>
                  <a:gd name="T4" fmla="*/ 1 w 101"/>
                  <a:gd name="T5" fmla="*/ 0 h 147"/>
                  <a:gd name="T6" fmla="*/ 0 w 101"/>
                  <a:gd name="T7" fmla="*/ 0 h 147"/>
                  <a:gd name="T8" fmla="*/ 0 w 101"/>
                  <a:gd name="T9" fmla="*/ 0 h 147"/>
                  <a:gd name="T10" fmla="*/ 1 w 101"/>
                  <a:gd name="T11" fmla="*/ 0 h 147"/>
                  <a:gd name="T12" fmla="*/ 1 w 101"/>
                  <a:gd name="T13" fmla="*/ 0 h 147"/>
                  <a:gd name="T14" fmla="*/ 0 60000 65536"/>
                  <a:gd name="T15" fmla="*/ 0 60000 65536"/>
                  <a:gd name="T16" fmla="*/ 0 60000 65536"/>
                  <a:gd name="T17" fmla="*/ 0 60000 65536"/>
                  <a:gd name="T18" fmla="*/ 0 60000 65536"/>
                  <a:gd name="T19" fmla="*/ 0 60000 65536"/>
                  <a:gd name="T20" fmla="*/ 0 60000 65536"/>
                  <a:gd name="T21" fmla="*/ 0 w 101"/>
                  <a:gd name="T22" fmla="*/ 0 h 147"/>
                  <a:gd name="T23" fmla="*/ 101 w 101"/>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 h="147">
                    <a:moveTo>
                      <a:pt x="101" y="23"/>
                    </a:moveTo>
                    <a:lnTo>
                      <a:pt x="47" y="147"/>
                    </a:lnTo>
                    <a:lnTo>
                      <a:pt x="0" y="125"/>
                    </a:lnTo>
                    <a:lnTo>
                      <a:pt x="54" y="0"/>
                    </a:lnTo>
                    <a:lnTo>
                      <a:pt x="101"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5" name="Freeform 94"/>
              <p:cNvSpPr>
                <a:spLocks/>
              </p:cNvSpPr>
              <p:nvPr/>
            </p:nvSpPr>
            <p:spPr bwMode="black">
              <a:xfrm>
                <a:off x="2792" y="2707"/>
                <a:ext cx="49" cy="73"/>
              </a:xfrm>
              <a:custGeom>
                <a:avLst/>
                <a:gdLst>
                  <a:gd name="T0" fmla="*/ 1 w 98"/>
                  <a:gd name="T1" fmla="*/ 0 h 147"/>
                  <a:gd name="T2" fmla="*/ 1 w 98"/>
                  <a:gd name="T3" fmla="*/ 0 h 147"/>
                  <a:gd name="T4" fmla="*/ 1 w 98"/>
                  <a:gd name="T5" fmla="*/ 0 h 147"/>
                  <a:gd name="T6" fmla="*/ 0 w 98"/>
                  <a:gd name="T7" fmla="*/ 0 h 147"/>
                  <a:gd name="T8" fmla="*/ 0 w 98"/>
                  <a:gd name="T9" fmla="*/ 0 h 147"/>
                  <a:gd name="T10" fmla="*/ 1 w 98"/>
                  <a:gd name="T11" fmla="*/ 0 h 147"/>
                  <a:gd name="T12" fmla="*/ 1 w 98"/>
                  <a:gd name="T13" fmla="*/ 0 h 147"/>
                  <a:gd name="T14" fmla="*/ 0 60000 65536"/>
                  <a:gd name="T15" fmla="*/ 0 60000 65536"/>
                  <a:gd name="T16" fmla="*/ 0 60000 65536"/>
                  <a:gd name="T17" fmla="*/ 0 60000 65536"/>
                  <a:gd name="T18" fmla="*/ 0 60000 65536"/>
                  <a:gd name="T19" fmla="*/ 0 60000 65536"/>
                  <a:gd name="T20" fmla="*/ 0 60000 65536"/>
                  <a:gd name="T21" fmla="*/ 0 w 98"/>
                  <a:gd name="T22" fmla="*/ 0 h 147"/>
                  <a:gd name="T23" fmla="*/ 98 w 98"/>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47">
                    <a:moveTo>
                      <a:pt x="98" y="22"/>
                    </a:moveTo>
                    <a:lnTo>
                      <a:pt x="47" y="147"/>
                    </a:lnTo>
                    <a:lnTo>
                      <a:pt x="47" y="145"/>
                    </a:lnTo>
                    <a:lnTo>
                      <a:pt x="0" y="125"/>
                    </a:lnTo>
                    <a:lnTo>
                      <a:pt x="0" y="124"/>
                    </a:lnTo>
                    <a:lnTo>
                      <a:pt x="51" y="0"/>
                    </a:lnTo>
                    <a:lnTo>
                      <a:pt x="98" y="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6" name="Freeform 95"/>
              <p:cNvSpPr>
                <a:spLocks/>
              </p:cNvSpPr>
              <p:nvPr/>
            </p:nvSpPr>
            <p:spPr bwMode="black">
              <a:xfrm>
                <a:off x="2769" y="2767"/>
                <a:ext cx="46" cy="71"/>
              </a:xfrm>
              <a:custGeom>
                <a:avLst/>
                <a:gdLst>
                  <a:gd name="T0" fmla="*/ 0 w 98"/>
                  <a:gd name="T1" fmla="*/ 0 h 147"/>
                  <a:gd name="T2" fmla="*/ 0 w 98"/>
                  <a:gd name="T3" fmla="*/ 0 h 147"/>
                  <a:gd name="T4" fmla="*/ 0 w 98"/>
                  <a:gd name="T5" fmla="*/ 0 h 147"/>
                  <a:gd name="T6" fmla="*/ 0 w 98"/>
                  <a:gd name="T7" fmla="*/ 0 h 147"/>
                  <a:gd name="T8" fmla="*/ 0 w 98"/>
                  <a:gd name="T9" fmla="*/ 0 h 147"/>
                  <a:gd name="T10" fmla="*/ 0 60000 65536"/>
                  <a:gd name="T11" fmla="*/ 0 60000 65536"/>
                  <a:gd name="T12" fmla="*/ 0 60000 65536"/>
                  <a:gd name="T13" fmla="*/ 0 60000 65536"/>
                  <a:gd name="T14" fmla="*/ 0 60000 65536"/>
                  <a:gd name="T15" fmla="*/ 0 w 98"/>
                  <a:gd name="T16" fmla="*/ 0 h 147"/>
                  <a:gd name="T17" fmla="*/ 98 w 98"/>
                  <a:gd name="T18" fmla="*/ 147 h 147"/>
                </a:gdLst>
                <a:ahLst/>
                <a:cxnLst>
                  <a:cxn ang="T10">
                    <a:pos x="T0" y="T1"/>
                  </a:cxn>
                  <a:cxn ang="T11">
                    <a:pos x="T2" y="T3"/>
                  </a:cxn>
                  <a:cxn ang="T12">
                    <a:pos x="T4" y="T5"/>
                  </a:cxn>
                  <a:cxn ang="T13">
                    <a:pos x="T6" y="T7"/>
                  </a:cxn>
                  <a:cxn ang="T14">
                    <a:pos x="T8" y="T9"/>
                  </a:cxn>
                </a:cxnLst>
                <a:rect l="T15" t="T16" r="T17" b="T18"/>
                <a:pathLst>
                  <a:path w="98" h="147">
                    <a:moveTo>
                      <a:pt x="98" y="20"/>
                    </a:moveTo>
                    <a:lnTo>
                      <a:pt x="47" y="147"/>
                    </a:lnTo>
                    <a:lnTo>
                      <a:pt x="0" y="127"/>
                    </a:lnTo>
                    <a:lnTo>
                      <a:pt x="51" y="0"/>
                    </a:lnTo>
                    <a:lnTo>
                      <a:pt x="98" y="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7" name="Freeform 96"/>
              <p:cNvSpPr>
                <a:spLocks/>
              </p:cNvSpPr>
              <p:nvPr/>
            </p:nvSpPr>
            <p:spPr bwMode="black">
              <a:xfrm>
                <a:off x="2739" y="2829"/>
                <a:ext cx="53" cy="84"/>
              </a:xfrm>
              <a:custGeom>
                <a:avLst/>
                <a:gdLst>
                  <a:gd name="T0" fmla="*/ 0 w 107"/>
                  <a:gd name="T1" fmla="*/ 0 h 178"/>
                  <a:gd name="T2" fmla="*/ 0 w 107"/>
                  <a:gd name="T3" fmla="*/ 0 h 178"/>
                  <a:gd name="T4" fmla="*/ 0 w 107"/>
                  <a:gd name="T5" fmla="*/ 0 h 178"/>
                  <a:gd name="T6" fmla="*/ 0 w 107"/>
                  <a:gd name="T7" fmla="*/ 0 h 178"/>
                  <a:gd name="T8" fmla="*/ 0 w 107"/>
                  <a:gd name="T9" fmla="*/ 0 h 178"/>
                  <a:gd name="T10" fmla="*/ 0 w 107"/>
                  <a:gd name="T11" fmla="*/ 0 h 178"/>
                  <a:gd name="T12" fmla="*/ 0 w 107"/>
                  <a:gd name="T13" fmla="*/ 0 h 178"/>
                  <a:gd name="T14" fmla="*/ 0 60000 65536"/>
                  <a:gd name="T15" fmla="*/ 0 60000 65536"/>
                  <a:gd name="T16" fmla="*/ 0 60000 65536"/>
                  <a:gd name="T17" fmla="*/ 0 60000 65536"/>
                  <a:gd name="T18" fmla="*/ 0 60000 65536"/>
                  <a:gd name="T19" fmla="*/ 0 60000 65536"/>
                  <a:gd name="T20" fmla="*/ 0 60000 65536"/>
                  <a:gd name="T21" fmla="*/ 0 w 107"/>
                  <a:gd name="T22" fmla="*/ 0 h 178"/>
                  <a:gd name="T23" fmla="*/ 107 w 107"/>
                  <a:gd name="T24" fmla="*/ 178 h 1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78">
                    <a:moveTo>
                      <a:pt x="107" y="20"/>
                    </a:moveTo>
                    <a:lnTo>
                      <a:pt x="47" y="178"/>
                    </a:lnTo>
                    <a:lnTo>
                      <a:pt x="0" y="158"/>
                    </a:lnTo>
                    <a:lnTo>
                      <a:pt x="60" y="0"/>
                    </a:lnTo>
                    <a:lnTo>
                      <a:pt x="107" y="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8" name="Freeform 97"/>
              <p:cNvSpPr>
                <a:spLocks/>
              </p:cNvSpPr>
              <p:nvPr/>
            </p:nvSpPr>
            <p:spPr bwMode="black">
              <a:xfrm>
                <a:off x="2710" y="2903"/>
                <a:ext cx="51" cy="86"/>
              </a:xfrm>
              <a:custGeom>
                <a:avLst/>
                <a:gdLst>
                  <a:gd name="T0" fmla="*/ 0 w 107"/>
                  <a:gd name="T1" fmla="*/ 0 h 181"/>
                  <a:gd name="T2" fmla="*/ 0 w 107"/>
                  <a:gd name="T3" fmla="*/ 0 h 181"/>
                  <a:gd name="T4" fmla="*/ 0 w 107"/>
                  <a:gd name="T5" fmla="*/ 0 h 181"/>
                  <a:gd name="T6" fmla="*/ 0 w 107"/>
                  <a:gd name="T7" fmla="*/ 0 h 181"/>
                  <a:gd name="T8" fmla="*/ 0 w 107"/>
                  <a:gd name="T9" fmla="*/ 0 h 181"/>
                  <a:gd name="T10" fmla="*/ 0 w 107"/>
                  <a:gd name="T11" fmla="*/ 0 h 181"/>
                  <a:gd name="T12" fmla="*/ 0 w 107"/>
                  <a:gd name="T13" fmla="*/ 0 h 181"/>
                  <a:gd name="T14" fmla="*/ 0 60000 65536"/>
                  <a:gd name="T15" fmla="*/ 0 60000 65536"/>
                  <a:gd name="T16" fmla="*/ 0 60000 65536"/>
                  <a:gd name="T17" fmla="*/ 0 60000 65536"/>
                  <a:gd name="T18" fmla="*/ 0 60000 65536"/>
                  <a:gd name="T19" fmla="*/ 0 60000 65536"/>
                  <a:gd name="T20" fmla="*/ 0 60000 65536"/>
                  <a:gd name="T21" fmla="*/ 0 w 107"/>
                  <a:gd name="T22" fmla="*/ 0 h 181"/>
                  <a:gd name="T23" fmla="*/ 107 w 107"/>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81">
                    <a:moveTo>
                      <a:pt x="107" y="20"/>
                    </a:moveTo>
                    <a:lnTo>
                      <a:pt x="48" y="181"/>
                    </a:lnTo>
                    <a:lnTo>
                      <a:pt x="49" y="180"/>
                    </a:lnTo>
                    <a:lnTo>
                      <a:pt x="0" y="162"/>
                    </a:lnTo>
                    <a:lnTo>
                      <a:pt x="1" y="161"/>
                    </a:lnTo>
                    <a:lnTo>
                      <a:pt x="60" y="0"/>
                    </a:lnTo>
                    <a:lnTo>
                      <a:pt x="107" y="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9" name="Freeform 98"/>
              <p:cNvSpPr>
                <a:spLocks/>
              </p:cNvSpPr>
              <p:nvPr/>
            </p:nvSpPr>
            <p:spPr bwMode="black">
              <a:xfrm>
                <a:off x="2683" y="2982"/>
                <a:ext cx="50" cy="83"/>
              </a:xfrm>
              <a:custGeom>
                <a:avLst/>
                <a:gdLst>
                  <a:gd name="T0" fmla="*/ 0 w 106"/>
                  <a:gd name="T1" fmla="*/ 0 h 178"/>
                  <a:gd name="T2" fmla="*/ 0 w 106"/>
                  <a:gd name="T3" fmla="*/ 0 h 178"/>
                  <a:gd name="T4" fmla="*/ 0 w 106"/>
                  <a:gd name="T5" fmla="*/ 0 h 178"/>
                  <a:gd name="T6" fmla="*/ 0 w 106"/>
                  <a:gd name="T7" fmla="*/ 0 h 178"/>
                  <a:gd name="T8" fmla="*/ 0 w 106"/>
                  <a:gd name="T9" fmla="*/ 0 h 178"/>
                  <a:gd name="T10" fmla="*/ 0 w 106"/>
                  <a:gd name="T11" fmla="*/ 0 h 178"/>
                  <a:gd name="T12" fmla="*/ 0 w 106"/>
                  <a:gd name="T13" fmla="*/ 0 h 178"/>
                  <a:gd name="T14" fmla="*/ 0 60000 65536"/>
                  <a:gd name="T15" fmla="*/ 0 60000 65536"/>
                  <a:gd name="T16" fmla="*/ 0 60000 65536"/>
                  <a:gd name="T17" fmla="*/ 0 60000 65536"/>
                  <a:gd name="T18" fmla="*/ 0 60000 65536"/>
                  <a:gd name="T19" fmla="*/ 0 60000 65536"/>
                  <a:gd name="T20" fmla="*/ 0 60000 65536"/>
                  <a:gd name="T21" fmla="*/ 0 w 106"/>
                  <a:gd name="T22" fmla="*/ 0 h 178"/>
                  <a:gd name="T23" fmla="*/ 106 w 106"/>
                  <a:gd name="T24" fmla="*/ 178 h 1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78">
                    <a:moveTo>
                      <a:pt x="106" y="18"/>
                    </a:moveTo>
                    <a:lnTo>
                      <a:pt x="49" y="178"/>
                    </a:lnTo>
                    <a:lnTo>
                      <a:pt x="0" y="160"/>
                    </a:lnTo>
                    <a:lnTo>
                      <a:pt x="57" y="0"/>
                    </a:lnTo>
                    <a:lnTo>
                      <a:pt x="106" y="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0" name="Freeform 99"/>
              <p:cNvSpPr>
                <a:spLocks/>
              </p:cNvSpPr>
              <p:nvPr/>
            </p:nvSpPr>
            <p:spPr bwMode="black">
              <a:xfrm>
                <a:off x="2655" y="3058"/>
                <a:ext cx="51" cy="84"/>
              </a:xfrm>
              <a:custGeom>
                <a:avLst/>
                <a:gdLst>
                  <a:gd name="T0" fmla="*/ 0 w 103"/>
                  <a:gd name="T1" fmla="*/ 0 h 179"/>
                  <a:gd name="T2" fmla="*/ 0 w 103"/>
                  <a:gd name="T3" fmla="*/ 0 h 179"/>
                  <a:gd name="T4" fmla="*/ 0 w 103"/>
                  <a:gd name="T5" fmla="*/ 0 h 179"/>
                  <a:gd name="T6" fmla="*/ 0 w 103"/>
                  <a:gd name="T7" fmla="*/ 0 h 179"/>
                  <a:gd name="T8" fmla="*/ 0 w 103"/>
                  <a:gd name="T9" fmla="*/ 0 h 179"/>
                  <a:gd name="T10" fmla="*/ 0 w 103"/>
                  <a:gd name="T11" fmla="*/ 0 h 179"/>
                  <a:gd name="T12" fmla="*/ 0 w 103"/>
                  <a:gd name="T13" fmla="*/ 0 h 179"/>
                  <a:gd name="T14" fmla="*/ 0 60000 65536"/>
                  <a:gd name="T15" fmla="*/ 0 60000 65536"/>
                  <a:gd name="T16" fmla="*/ 0 60000 65536"/>
                  <a:gd name="T17" fmla="*/ 0 60000 65536"/>
                  <a:gd name="T18" fmla="*/ 0 60000 65536"/>
                  <a:gd name="T19" fmla="*/ 0 60000 65536"/>
                  <a:gd name="T20" fmla="*/ 0 60000 65536"/>
                  <a:gd name="T21" fmla="*/ 0 w 103"/>
                  <a:gd name="T22" fmla="*/ 0 h 179"/>
                  <a:gd name="T23" fmla="*/ 103 w 103"/>
                  <a:gd name="T24" fmla="*/ 179 h 1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179">
                    <a:moveTo>
                      <a:pt x="103" y="18"/>
                    </a:moveTo>
                    <a:lnTo>
                      <a:pt x="49" y="179"/>
                    </a:lnTo>
                    <a:lnTo>
                      <a:pt x="0" y="162"/>
                    </a:lnTo>
                    <a:lnTo>
                      <a:pt x="54" y="0"/>
                    </a:lnTo>
                    <a:lnTo>
                      <a:pt x="103" y="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1" name="Freeform 100"/>
              <p:cNvSpPr>
                <a:spLocks/>
              </p:cNvSpPr>
              <p:nvPr/>
            </p:nvSpPr>
            <p:spPr bwMode="black">
              <a:xfrm>
                <a:off x="2629" y="3135"/>
                <a:ext cx="49" cy="85"/>
              </a:xfrm>
              <a:custGeom>
                <a:avLst/>
                <a:gdLst>
                  <a:gd name="T0" fmla="*/ 0 w 102"/>
                  <a:gd name="T1" fmla="*/ 0 h 180"/>
                  <a:gd name="T2" fmla="*/ 0 w 102"/>
                  <a:gd name="T3" fmla="*/ 0 h 180"/>
                  <a:gd name="T4" fmla="*/ 0 w 102"/>
                  <a:gd name="T5" fmla="*/ 0 h 180"/>
                  <a:gd name="T6" fmla="*/ 0 w 102"/>
                  <a:gd name="T7" fmla="*/ 0 h 180"/>
                  <a:gd name="T8" fmla="*/ 0 w 102"/>
                  <a:gd name="T9" fmla="*/ 0 h 180"/>
                  <a:gd name="T10" fmla="*/ 0 w 102"/>
                  <a:gd name="T11" fmla="*/ 0 h 180"/>
                  <a:gd name="T12" fmla="*/ 0 w 102"/>
                  <a:gd name="T13" fmla="*/ 0 h 180"/>
                  <a:gd name="T14" fmla="*/ 0 60000 65536"/>
                  <a:gd name="T15" fmla="*/ 0 60000 65536"/>
                  <a:gd name="T16" fmla="*/ 0 60000 65536"/>
                  <a:gd name="T17" fmla="*/ 0 60000 65536"/>
                  <a:gd name="T18" fmla="*/ 0 60000 65536"/>
                  <a:gd name="T19" fmla="*/ 0 60000 65536"/>
                  <a:gd name="T20" fmla="*/ 0 60000 65536"/>
                  <a:gd name="T21" fmla="*/ 0 w 102"/>
                  <a:gd name="T22" fmla="*/ 0 h 180"/>
                  <a:gd name="T23" fmla="*/ 102 w 102"/>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80">
                    <a:moveTo>
                      <a:pt x="102" y="17"/>
                    </a:moveTo>
                    <a:lnTo>
                      <a:pt x="49" y="180"/>
                    </a:lnTo>
                    <a:lnTo>
                      <a:pt x="49" y="179"/>
                    </a:lnTo>
                    <a:lnTo>
                      <a:pt x="0" y="163"/>
                    </a:lnTo>
                    <a:lnTo>
                      <a:pt x="0" y="162"/>
                    </a:lnTo>
                    <a:lnTo>
                      <a:pt x="53" y="0"/>
                    </a:lnTo>
                    <a:lnTo>
                      <a:pt x="102"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2" name="Freeform 101"/>
              <p:cNvSpPr>
                <a:spLocks/>
              </p:cNvSpPr>
              <p:nvPr/>
            </p:nvSpPr>
            <p:spPr bwMode="black">
              <a:xfrm>
                <a:off x="2604" y="3213"/>
                <a:ext cx="48" cy="84"/>
              </a:xfrm>
              <a:custGeom>
                <a:avLst/>
                <a:gdLst>
                  <a:gd name="T0" fmla="*/ 0 w 99"/>
                  <a:gd name="T1" fmla="*/ 0 h 179"/>
                  <a:gd name="T2" fmla="*/ 0 w 99"/>
                  <a:gd name="T3" fmla="*/ 0 h 179"/>
                  <a:gd name="T4" fmla="*/ 0 w 99"/>
                  <a:gd name="T5" fmla="*/ 0 h 179"/>
                  <a:gd name="T6" fmla="*/ 0 w 99"/>
                  <a:gd name="T7" fmla="*/ 0 h 179"/>
                  <a:gd name="T8" fmla="*/ 0 w 99"/>
                  <a:gd name="T9" fmla="*/ 0 h 179"/>
                  <a:gd name="T10" fmla="*/ 0 w 99"/>
                  <a:gd name="T11" fmla="*/ 0 h 179"/>
                  <a:gd name="T12" fmla="*/ 0 w 99"/>
                  <a:gd name="T13" fmla="*/ 0 h 179"/>
                  <a:gd name="T14" fmla="*/ 0 60000 65536"/>
                  <a:gd name="T15" fmla="*/ 0 60000 65536"/>
                  <a:gd name="T16" fmla="*/ 0 60000 65536"/>
                  <a:gd name="T17" fmla="*/ 0 60000 65536"/>
                  <a:gd name="T18" fmla="*/ 0 60000 65536"/>
                  <a:gd name="T19" fmla="*/ 0 60000 65536"/>
                  <a:gd name="T20" fmla="*/ 0 60000 65536"/>
                  <a:gd name="T21" fmla="*/ 0 w 99"/>
                  <a:gd name="T22" fmla="*/ 0 h 179"/>
                  <a:gd name="T23" fmla="*/ 99 w 99"/>
                  <a:gd name="T24" fmla="*/ 179 h 1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179">
                    <a:moveTo>
                      <a:pt x="99" y="16"/>
                    </a:moveTo>
                    <a:lnTo>
                      <a:pt x="49" y="179"/>
                    </a:lnTo>
                    <a:lnTo>
                      <a:pt x="0" y="163"/>
                    </a:lnTo>
                    <a:lnTo>
                      <a:pt x="50" y="0"/>
                    </a:lnTo>
                    <a:lnTo>
                      <a:pt x="99"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3" name="Freeform 102"/>
              <p:cNvSpPr>
                <a:spLocks/>
              </p:cNvSpPr>
              <p:nvPr/>
            </p:nvSpPr>
            <p:spPr bwMode="black">
              <a:xfrm>
                <a:off x="2580" y="3289"/>
                <a:ext cx="48" cy="86"/>
              </a:xfrm>
              <a:custGeom>
                <a:avLst/>
                <a:gdLst>
                  <a:gd name="T0" fmla="*/ 0 w 99"/>
                  <a:gd name="T1" fmla="*/ 0 h 179"/>
                  <a:gd name="T2" fmla="*/ 0 w 99"/>
                  <a:gd name="T3" fmla="*/ 0 h 179"/>
                  <a:gd name="T4" fmla="*/ 0 w 99"/>
                  <a:gd name="T5" fmla="*/ 0 h 179"/>
                  <a:gd name="T6" fmla="*/ 0 w 99"/>
                  <a:gd name="T7" fmla="*/ 0 h 179"/>
                  <a:gd name="T8" fmla="*/ 0 w 99"/>
                  <a:gd name="T9" fmla="*/ 0 h 179"/>
                  <a:gd name="T10" fmla="*/ 0 w 99"/>
                  <a:gd name="T11" fmla="*/ 0 h 179"/>
                  <a:gd name="T12" fmla="*/ 0 w 99"/>
                  <a:gd name="T13" fmla="*/ 0 h 179"/>
                  <a:gd name="T14" fmla="*/ 0 60000 65536"/>
                  <a:gd name="T15" fmla="*/ 0 60000 65536"/>
                  <a:gd name="T16" fmla="*/ 0 60000 65536"/>
                  <a:gd name="T17" fmla="*/ 0 60000 65536"/>
                  <a:gd name="T18" fmla="*/ 0 60000 65536"/>
                  <a:gd name="T19" fmla="*/ 0 60000 65536"/>
                  <a:gd name="T20" fmla="*/ 0 60000 65536"/>
                  <a:gd name="T21" fmla="*/ 0 w 99"/>
                  <a:gd name="T22" fmla="*/ 0 h 179"/>
                  <a:gd name="T23" fmla="*/ 99 w 99"/>
                  <a:gd name="T24" fmla="*/ 179 h 1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179">
                    <a:moveTo>
                      <a:pt x="99" y="16"/>
                    </a:moveTo>
                    <a:lnTo>
                      <a:pt x="50" y="179"/>
                    </a:lnTo>
                    <a:lnTo>
                      <a:pt x="0" y="164"/>
                    </a:lnTo>
                    <a:lnTo>
                      <a:pt x="50" y="0"/>
                    </a:lnTo>
                    <a:lnTo>
                      <a:pt x="99"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4" name="Freeform 103"/>
              <p:cNvSpPr>
                <a:spLocks/>
              </p:cNvSpPr>
              <p:nvPr/>
            </p:nvSpPr>
            <p:spPr bwMode="black">
              <a:xfrm>
                <a:off x="2557" y="3368"/>
                <a:ext cx="47" cy="86"/>
              </a:xfrm>
              <a:custGeom>
                <a:avLst/>
                <a:gdLst>
                  <a:gd name="T0" fmla="*/ 0 w 95"/>
                  <a:gd name="T1" fmla="*/ 0 h 179"/>
                  <a:gd name="T2" fmla="*/ 0 w 95"/>
                  <a:gd name="T3" fmla="*/ 0 h 179"/>
                  <a:gd name="T4" fmla="*/ 0 w 95"/>
                  <a:gd name="T5" fmla="*/ 0 h 179"/>
                  <a:gd name="T6" fmla="*/ 0 w 95"/>
                  <a:gd name="T7" fmla="*/ 0 h 179"/>
                  <a:gd name="T8" fmla="*/ 0 w 95"/>
                  <a:gd name="T9" fmla="*/ 0 h 179"/>
                  <a:gd name="T10" fmla="*/ 0 w 95"/>
                  <a:gd name="T11" fmla="*/ 0 h 179"/>
                  <a:gd name="T12" fmla="*/ 0 w 95"/>
                  <a:gd name="T13" fmla="*/ 0 h 179"/>
                  <a:gd name="T14" fmla="*/ 0 60000 65536"/>
                  <a:gd name="T15" fmla="*/ 0 60000 65536"/>
                  <a:gd name="T16" fmla="*/ 0 60000 65536"/>
                  <a:gd name="T17" fmla="*/ 0 60000 65536"/>
                  <a:gd name="T18" fmla="*/ 0 60000 65536"/>
                  <a:gd name="T19" fmla="*/ 0 60000 65536"/>
                  <a:gd name="T20" fmla="*/ 0 60000 65536"/>
                  <a:gd name="T21" fmla="*/ 0 w 95"/>
                  <a:gd name="T22" fmla="*/ 0 h 179"/>
                  <a:gd name="T23" fmla="*/ 95 w 95"/>
                  <a:gd name="T24" fmla="*/ 179 h 1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179">
                    <a:moveTo>
                      <a:pt x="95" y="15"/>
                    </a:moveTo>
                    <a:lnTo>
                      <a:pt x="49" y="179"/>
                    </a:lnTo>
                    <a:lnTo>
                      <a:pt x="0" y="163"/>
                    </a:lnTo>
                    <a:lnTo>
                      <a:pt x="45" y="0"/>
                    </a:lnTo>
                    <a:lnTo>
                      <a:pt x="95" y="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5" name="Freeform 104"/>
              <p:cNvSpPr>
                <a:spLocks/>
              </p:cNvSpPr>
              <p:nvPr/>
            </p:nvSpPr>
            <p:spPr bwMode="black">
              <a:xfrm>
                <a:off x="2534" y="3446"/>
                <a:ext cx="48" cy="86"/>
              </a:xfrm>
              <a:custGeom>
                <a:avLst/>
                <a:gdLst>
                  <a:gd name="T0" fmla="*/ 1 w 94"/>
                  <a:gd name="T1" fmla="*/ 0 h 181"/>
                  <a:gd name="T2" fmla="*/ 1 w 94"/>
                  <a:gd name="T3" fmla="*/ 0 h 181"/>
                  <a:gd name="T4" fmla="*/ 0 w 94"/>
                  <a:gd name="T5" fmla="*/ 0 h 181"/>
                  <a:gd name="T6" fmla="*/ 1 w 94"/>
                  <a:gd name="T7" fmla="*/ 0 h 181"/>
                  <a:gd name="T8" fmla="*/ 1 w 94"/>
                  <a:gd name="T9" fmla="*/ 0 h 181"/>
                  <a:gd name="T10" fmla="*/ 0 60000 65536"/>
                  <a:gd name="T11" fmla="*/ 0 60000 65536"/>
                  <a:gd name="T12" fmla="*/ 0 60000 65536"/>
                  <a:gd name="T13" fmla="*/ 0 60000 65536"/>
                  <a:gd name="T14" fmla="*/ 0 60000 65536"/>
                  <a:gd name="T15" fmla="*/ 0 w 94"/>
                  <a:gd name="T16" fmla="*/ 0 h 181"/>
                  <a:gd name="T17" fmla="*/ 94 w 94"/>
                  <a:gd name="T18" fmla="*/ 181 h 181"/>
                </a:gdLst>
                <a:ahLst/>
                <a:cxnLst>
                  <a:cxn ang="T10">
                    <a:pos x="T0" y="T1"/>
                  </a:cxn>
                  <a:cxn ang="T11">
                    <a:pos x="T2" y="T3"/>
                  </a:cxn>
                  <a:cxn ang="T12">
                    <a:pos x="T4" y="T5"/>
                  </a:cxn>
                  <a:cxn ang="T13">
                    <a:pos x="T6" y="T7"/>
                  </a:cxn>
                  <a:cxn ang="T14">
                    <a:pos x="T8" y="T9"/>
                  </a:cxn>
                </a:cxnLst>
                <a:rect l="T15" t="T16" r="T17" b="T18"/>
                <a:pathLst>
                  <a:path w="94" h="181">
                    <a:moveTo>
                      <a:pt x="94" y="16"/>
                    </a:moveTo>
                    <a:lnTo>
                      <a:pt x="49" y="181"/>
                    </a:lnTo>
                    <a:lnTo>
                      <a:pt x="0" y="165"/>
                    </a:lnTo>
                    <a:lnTo>
                      <a:pt x="45" y="0"/>
                    </a:lnTo>
                    <a:lnTo>
                      <a:pt x="94"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6" name="Freeform 105"/>
              <p:cNvSpPr>
                <a:spLocks/>
              </p:cNvSpPr>
              <p:nvPr/>
            </p:nvSpPr>
            <p:spPr bwMode="black">
              <a:xfrm>
                <a:off x="2488" y="1221"/>
                <a:ext cx="74" cy="188"/>
              </a:xfrm>
              <a:custGeom>
                <a:avLst/>
                <a:gdLst>
                  <a:gd name="T0" fmla="*/ 0 w 151"/>
                  <a:gd name="T1" fmla="*/ 0 h 396"/>
                  <a:gd name="T2" fmla="*/ 0 w 151"/>
                  <a:gd name="T3" fmla="*/ 0 h 396"/>
                  <a:gd name="T4" fmla="*/ 0 w 151"/>
                  <a:gd name="T5" fmla="*/ 0 h 396"/>
                  <a:gd name="T6" fmla="*/ 0 w 151"/>
                  <a:gd name="T7" fmla="*/ 0 h 396"/>
                  <a:gd name="T8" fmla="*/ 0 w 151"/>
                  <a:gd name="T9" fmla="*/ 0 h 396"/>
                  <a:gd name="T10" fmla="*/ 0 60000 65536"/>
                  <a:gd name="T11" fmla="*/ 0 60000 65536"/>
                  <a:gd name="T12" fmla="*/ 0 60000 65536"/>
                  <a:gd name="T13" fmla="*/ 0 60000 65536"/>
                  <a:gd name="T14" fmla="*/ 0 60000 65536"/>
                  <a:gd name="T15" fmla="*/ 0 w 151"/>
                  <a:gd name="T16" fmla="*/ 0 h 396"/>
                  <a:gd name="T17" fmla="*/ 151 w 151"/>
                  <a:gd name="T18" fmla="*/ 396 h 396"/>
                </a:gdLst>
                <a:ahLst/>
                <a:cxnLst>
                  <a:cxn ang="T10">
                    <a:pos x="T0" y="T1"/>
                  </a:cxn>
                  <a:cxn ang="T11">
                    <a:pos x="T2" y="T3"/>
                  </a:cxn>
                  <a:cxn ang="T12">
                    <a:pos x="T4" y="T5"/>
                  </a:cxn>
                  <a:cxn ang="T13">
                    <a:pos x="T6" y="T7"/>
                  </a:cxn>
                  <a:cxn ang="T14">
                    <a:pos x="T8" y="T9"/>
                  </a:cxn>
                </a:cxnLst>
                <a:rect l="T15" t="T16" r="T17" b="T18"/>
                <a:pathLst>
                  <a:path w="151" h="396">
                    <a:moveTo>
                      <a:pt x="0" y="396"/>
                    </a:moveTo>
                    <a:lnTo>
                      <a:pt x="75" y="0"/>
                    </a:lnTo>
                    <a:lnTo>
                      <a:pt x="151" y="396"/>
                    </a:lnTo>
                    <a:lnTo>
                      <a:pt x="0" y="39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7" name="Freeform 106"/>
              <p:cNvSpPr>
                <a:spLocks/>
              </p:cNvSpPr>
              <p:nvPr/>
            </p:nvSpPr>
            <p:spPr bwMode="black">
              <a:xfrm>
                <a:off x="2475" y="1218"/>
                <a:ext cx="63" cy="193"/>
              </a:xfrm>
              <a:custGeom>
                <a:avLst/>
                <a:gdLst>
                  <a:gd name="T0" fmla="*/ 0 w 127"/>
                  <a:gd name="T1" fmla="*/ 0 h 407"/>
                  <a:gd name="T2" fmla="*/ 0 w 127"/>
                  <a:gd name="T3" fmla="*/ 0 h 407"/>
                  <a:gd name="T4" fmla="*/ 0 w 127"/>
                  <a:gd name="T5" fmla="*/ 0 h 407"/>
                  <a:gd name="T6" fmla="*/ 0 w 127"/>
                  <a:gd name="T7" fmla="*/ 0 h 407"/>
                  <a:gd name="T8" fmla="*/ 0 w 127"/>
                  <a:gd name="T9" fmla="*/ 0 h 407"/>
                  <a:gd name="T10" fmla="*/ 0 w 127"/>
                  <a:gd name="T11" fmla="*/ 0 h 407"/>
                  <a:gd name="T12" fmla="*/ 0 w 127"/>
                  <a:gd name="T13" fmla="*/ 0 h 407"/>
                  <a:gd name="T14" fmla="*/ 0 60000 65536"/>
                  <a:gd name="T15" fmla="*/ 0 60000 65536"/>
                  <a:gd name="T16" fmla="*/ 0 60000 65536"/>
                  <a:gd name="T17" fmla="*/ 0 60000 65536"/>
                  <a:gd name="T18" fmla="*/ 0 60000 65536"/>
                  <a:gd name="T19" fmla="*/ 0 60000 65536"/>
                  <a:gd name="T20" fmla="*/ 0 60000 65536"/>
                  <a:gd name="T21" fmla="*/ 0 w 127"/>
                  <a:gd name="T22" fmla="*/ 0 h 407"/>
                  <a:gd name="T23" fmla="*/ 127 w 127"/>
                  <a:gd name="T24" fmla="*/ 407 h 4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07">
                    <a:moveTo>
                      <a:pt x="0" y="396"/>
                    </a:moveTo>
                    <a:lnTo>
                      <a:pt x="76" y="0"/>
                    </a:lnTo>
                    <a:lnTo>
                      <a:pt x="127" y="0"/>
                    </a:lnTo>
                    <a:lnTo>
                      <a:pt x="76" y="11"/>
                    </a:lnTo>
                    <a:lnTo>
                      <a:pt x="127" y="11"/>
                    </a:lnTo>
                    <a:lnTo>
                      <a:pt x="51" y="407"/>
                    </a:lnTo>
                    <a:lnTo>
                      <a:pt x="0" y="39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8" name="Freeform 107"/>
              <p:cNvSpPr>
                <a:spLocks/>
              </p:cNvSpPr>
              <p:nvPr/>
            </p:nvSpPr>
            <p:spPr bwMode="black">
              <a:xfrm>
                <a:off x="2512" y="1200"/>
                <a:ext cx="63" cy="205"/>
              </a:xfrm>
              <a:custGeom>
                <a:avLst/>
                <a:gdLst>
                  <a:gd name="T0" fmla="*/ 0 w 127"/>
                  <a:gd name="T1" fmla="*/ 0 h 428"/>
                  <a:gd name="T2" fmla="*/ 0 w 127"/>
                  <a:gd name="T3" fmla="*/ 0 h 428"/>
                  <a:gd name="T4" fmla="*/ 0 w 127"/>
                  <a:gd name="T5" fmla="*/ 0 h 428"/>
                  <a:gd name="T6" fmla="*/ 0 w 127"/>
                  <a:gd name="T7" fmla="*/ 0 h 428"/>
                  <a:gd name="T8" fmla="*/ 0 w 127"/>
                  <a:gd name="T9" fmla="*/ 0 h 428"/>
                  <a:gd name="T10" fmla="*/ 0 w 127"/>
                  <a:gd name="T11" fmla="*/ 0 h 428"/>
                  <a:gd name="T12" fmla="*/ 0 w 127"/>
                  <a:gd name="T13" fmla="*/ 0 h 428"/>
                  <a:gd name="T14" fmla="*/ 0 60000 65536"/>
                  <a:gd name="T15" fmla="*/ 0 60000 65536"/>
                  <a:gd name="T16" fmla="*/ 0 60000 65536"/>
                  <a:gd name="T17" fmla="*/ 0 60000 65536"/>
                  <a:gd name="T18" fmla="*/ 0 60000 65536"/>
                  <a:gd name="T19" fmla="*/ 0 60000 65536"/>
                  <a:gd name="T20" fmla="*/ 0 60000 65536"/>
                  <a:gd name="T21" fmla="*/ 0 w 127"/>
                  <a:gd name="T22" fmla="*/ 0 h 428"/>
                  <a:gd name="T23" fmla="*/ 127 w 127"/>
                  <a:gd name="T24" fmla="*/ 428 h 4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28">
                    <a:moveTo>
                      <a:pt x="51" y="0"/>
                    </a:moveTo>
                    <a:lnTo>
                      <a:pt x="127" y="396"/>
                    </a:lnTo>
                    <a:lnTo>
                      <a:pt x="101" y="428"/>
                    </a:lnTo>
                    <a:lnTo>
                      <a:pt x="101" y="375"/>
                    </a:lnTo>
                    <a:lnTo>
                      <a:pt x="75" y="407"/>
                    </a:lnTo>
                    <a:lnTo>
                      <a:pt x="0" y="11"/>
                    </a:lnTo>
                    <a:lnTo>
                      <a:pt x="5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9" name="Rectangle 108"/>
              <p:cNvSpPr>
                <a:spLocks noChangeArrowheads="1"/>
              </p:cNvSpPr>
              <p:nvPr/>
            </p:nvSpPr>
            <p:spPr bwMode="black">
              <a:xfrm>
                <a:off x="2488" y="1397"/>
                <a:ext cx="74" cy="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390" name="Freeform 109"/>
              <p:cNvSpPr>
                <a:spLocks/>
              </p:cNvSpPr>
              <p:nvPr/>
            </p:nvSpPr>
            <p:spPr bwMode="black">
              <a:xfrm>
                <a:off x="5189" y="3490"/>
                <a:ext cx="185" cy="75"/>
              </a:xfrm>
              <a:custGeom>
                <a:avLst/>
                <a:gdLst>
                  <a:gd name="T0" fmla="*/ 0 w 377"/>
                  <a:gd name="T1" fmla="*/ 0 h 160"/>
                  <a:gd name="T2" fmla="*/ 0 w 377"/>
                  <a:gd name="T3" fmla="*/ 0 h 160"/>
                  <a:gd name="T4" fmla="*/ 0 w 377"/>
                  <a:gd name="T5" fmla="*/ 0 h 160"/>
                  <a:gd name="T6" fmla="*/ 0 w 377"/>
                  <a:gd name="T7" fmla="*/ 0 h 160"/>
                  <a:gd name="T8" fmla="*/ 0 w 377"/>
                  <a:gd name="T9" fmla="*/ 0 h 160"/>
                  <a:gd name="T10" fmla="*/ 0 60000 65536"/>
                  <a:gd name="T11" fmla="*/ 0 60000 65536"/>
                  <a:gd name="T12" fmla="*/ 0 60000 65536"/>
                  <a:gd name="T13" fmla="*/ 0 60000 65536"/>
                  <a:gd name="T14" fmla="*/ 0 60000 65536"/>
                  <a:gd name="T15" fmla="*/ 0 w 377"/>
                  <a:gd name="T16" fmla="*/ 0 h 160"/>
                  <a:gd name="T17" fmla="*/ 377 w 377"/>
                  <a:gd name="T18" fmla="*/ 160 h 160"/>
                </a:gdLst>
                <a:ahLst/>
                <a:cxnLst>
                  <a:cxn ang="T10">
                    <a:pos x="T0" y="T1"/>
                  </a:cxn>
                  <a:cxn ang="T11">
                    <a:pos x="T2" y="T3"/>
                  </a:cxn>
                  <a:cxn ang="T12">
                    <a:pos x="T4" y="T5"/>
                  </a:cxn>
                  <a:cxn ang="T13">
                    <a:pos x="T6" y="T7"/>
                  </a:cxn>
                  <a:cxn ang="T14">
                    <a:pos x="T8" y="T9"/>
                  </a:cxn>
                </a:cxnLst>
                <a:rect l="T15" t="T16" r="T17" b="T18"/>
                <a:pathLst>
                  <a:path w="377" h="160">
                    <a:moveTo>
                      <a:pt x="0" y="0"/>
                    </a:moveTo>
                    <a:lnTo>
                      <a:pt x="377" y="80"/>
                    </a:lnTo>
                    <a:lnTo>
                      <a:pt x="0" y="160"/>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1" name="Freeform 110"/>
              <p:cNvSpPr>
                <a:spLocks/>
              </p:cNvSpPr>
              <p:nvPr/>
            </p:nvSpPr>
            <p:spPr bwMode="black">
              <a:xfrm>
                <a:off x="5185" y="3477"/>
                <a:ext cx="191" cy="64"/>
              </a:xfrm>
              <a:custGeom>
                <a:avLst/>
                <a:gdLst>
                  <a:gd name="T0" fmla="*/ 0 w 387"/>
                  <a:gd name="T1" fmla="*/ 0 h 133"/>
                  <a:gd name="T2" fmla="*/ 0 w 387"/>
                  <a:gd name="T3" fmla="*/ 0 h 133"/>
                  <a:gd name="T4" fmla="*/ 0 w 387"/>
                  <a:gd name="T5" fmla="*/ 0 h 133"/>
                  <a:gd name="T6" fmla="*/ 0 w 387"/>
                  <a:gd name="T7" fmla="*/ 0 h 133"/>
                  <a:gd name="T8" fmla="*/ 0 w 387"/>
                  <a:gd name="T9" fmla="*/ 0 h 133"/>
                  <a:gd name="T10" fmla="*/ 0 w 387"/>
                  <a:gd name="T11" fmla="*/ 0 h 133"/>
                  <a:gd name="T12" fmla="*/ 0 w 387"/>
                  <a:gd name="T13" fmla="*/ 0 h 133"/>
                  <a:gd name="T14" fmla="*/ 0 60000 65536"/>
                  <a:gd name="T15" fmla="*/ 0 60000 65536"/>
                  <a:gd name="T16" fmla="*/ 0 60000 65536"/>
                  <a:gd name="T17" fmla="*/ 0 60000 65536"/>
                  <a:gd name="T18" fmla="*/ 0 60000 65536"/>
                  <a:gd name="T19" fmla="*/ 0 60000 65536"/>
                  <a:gd name="T20" fmla="*/ 0 60000 65536"/>
                  <a:gd name="T21" fmla="*/ 0 w 387"/>
                  <a:gd name="T22" fmla="*/ 0 h 133"/>
                  <a:gd name="T23" fmla="*/ 387 w 387"/>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7" h="133">
                    <a:moveTo>
                      <a:pt x="11" y="0"/>
                    </a:moveTo>
                    <a:lnTo>
                      <a:pt x="387" y="79"/>
                    </a:lnTo>
                    <a:lnTo>
                      <a:pt x="387" y="133"/>
                    </a:lnTo>
                    <a:lnTo>
                      <a:pt x="377" y="79"/>
                    </a:lnTo>
                    <a:lnTo>
                      <a:pt x="377" y="133"/>
                    </a:lnTo>
                    <a:lnTo>
                      <a:pt x="0" y="53"/>
                    </a:lnTo>
                    <a:lnTo>
                      <a:pt x="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2" name="Freeform 111"/>
              <p:cNvSpPr>
                <a:spLocks/>
              </p:cNvSpPr>
              <p:nvPr/>
            </p:nvSpPr>
            <p:spPr bwMode="black">
              <a:xfrm>
                <a:off x="5176" y="3516"/>
                <a:ext cx="200" cy="64"/>
              </a:xfrm>
              <a:custGeom>
                <a:avLst/>
                <a:gdLst>
                  <a:gd name="T0" fmla="*/ 0 w 407"/>
                  <a:gd name="T1" fmla="*/ 0 h 134"/>
                  <a:gd name="T2" fmla="*/ 0 w 407"/>
                  <a:gd name="T3" fmla="*/ 0 h 134"/>
                  <a:gd name="T4" fmla="*/ 0 w 407"/>
                  <a:gd name="T5" fmla="*/ 0 h 134"/>
                  <a:gd name="T6" fmla="*/ 0 w 407"/>
                  <a:gd name="T7" fmla="*/ 0 h 134"/>
                  <a:gd name="T8" fmla="*/ 0 w 407"/>
                  <a:gd name="T9" fmla="*/ 0 h 134"/>
                  <a:gd name="T10" fmla="*/ 0 w 407"/>
                  <a:gd name="T11" fmla="*/ 0 h 134"/>
                  <a:gd name="T12" fmla="*/ 0 w 407"/>
                  <a:gd name="T13" fmla="*/ 0 h 134"/>
                  <a:gd name="T14" fmla="*/ 0 60000 65536"/>
                  <a:gd name="T15" fmla="*/ 0 60000 65536"/>
                  <a:gd name="T16" fmla="*/ 0 60000 65536"/>
                  <a:gd name="T17" fmla="*/ 0 60000 65536"/>
                  <a:gd name="T18" fmla="*/ 0 60000 65536"/>
                  <a:gd name="T19" fmla="*/ 0 60000 65536"/>
                  <a:gd name="T20" fmla="*/ 0 60000 65536"/>
                  <a:gd name="T21" fmla="*/ 0 w 407"/>
                  <a:gd name="T22" fmla="*/ 0 h 134"/>
                  <a:gd name="T23" fmla="*/ 407 w 407"/>
                  <a:gd name="T24" fmla="*/ 134 h 1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134">
                    <a:moveTo>
                      <a:pt x="407" y="54"/>
                    </a:moveTo>
                    <a:lnTo>
                      <a:pt x="31" y="134"/>
                    </a:lnTo>
                    <a:lnTo>
                      <a:pt x="0" y="107"/>
                    </a:lnTo>
                    <a:lnTo>
                      <a:pt x="51" y="107"/>
                    </a:lnTo>
                    <a:lnTo>
                      <a:pt x="20" y="80"/>
                    </a:lnTo>
                    <a:lnTo>
                      <a:pt x="397" y="0"/>
                    </a:lnTo>
                    <a:lnTo>
                      <a:pt x="407" y="5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3" name="Rectangle 112"/>
              <p:cNvSpPr>
                <a:spLocks noChangeArrowheads="1"/>
              </p:cNvSpPr>
              <p:nvPr/>
            </p:nvSpPr>
            <p:spPr bwMode="black">
              <a:xfrm>
                <a:off x="5176" y="3490"/>
                <a:ext cx="25" cy="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394" name="Freeform 113"/>
              <p:cNvSpPr>
                <a:spLocks/>
              </p:cNvSpPr>
              <p:nvPr/>
            </p:nvSpPr>
            <p:spPr bwMode="black">
              <a:xfrm>
                <a:off x="1046" y="1121"/>
                <a:ext cx="74" cy="188"/>
              </a:xfrm>
              <a:custGeom>
                <a:avLst/>
                <a:gdLst>
                  <a:gd name="T0" fmla="*/ 0 w 152"/>
                  <a:gd name="T1" fmla="*/ 0 h 395"/>
                  <a:gd name="T2" fmla="*/ 0 w 152"/>
                  <a:gd name="T3" fmla="*/ 0 h 395"/>
                  <a:gd name="T4" fmla="*/ 0 w 152"/>
                  <a:gd name="T5" fmla="*/ 0 h 395"/>
                  <a:gd name="T6" fmla="*/ 0 w 152"/>
                  <a:gd name="T7" fmla="*/ 0 h 395"/>
                  <a:gd name="T8" fmla="*/ 0 w 152"/>
                  <a:gd name="T9" fmla="*/ 0 h 395"/>
                  <a:gd name="T10" fmla="*/ 0 60000 65536"/>
                  <a:gd name="T11" fmla="*/ 0 60000 65536"/>
                  <a:gd name="T12" fmla="*/ 0 60000 65536"/>
                  <a:gd name="T13" fmla="*/ 0 60000 65536"/>
                  <a:gd name="T14" fmla="*/ 0 60000 65536"/>
                  <a:gd name="T15" fmla="*/ 0 w 152"/>
                  <a:gd name="T16" fmla="*/ 0 h 395"/>
                  <a:gd name="T17" fmla="*/ 152 w 152"/>
                  <a:gd name="T18" fmla="*/ 395 h 395"/>
                </a:gdLst>
                <a:ahLst/>
                <a:cxnLst>
                  <a:cxn ang="T10">
                    <a:pos x="T0" y="T1"/>
                  </a:cxn>
                  <a:cxn ang="T11">
                    <a:pos x="T2" y="T3"/>
                  </a:cxn>
                  <a:cxn ang="T12">
                    <a:pos x="T4" y="T5"/>
                  </a:cxn>
                  <a:cxn ang="T13">
                    <a:pos x="T6" y="T7"/>
                  </a:cxn>
                  <a:cxn ang="T14">
                    <a:pos x="T8" y="T9"/>
                  </a:cxn>
                </a:cxnLst>
                <a:rect l="T15" t="T16" r="T17" b="T18"/>
                <a:pathLst>
                  <a:path w="152" h="395">
                    <a:moveTo>
                      <a:pt x="0" y="0"/>
                    </a:moveTo>
                    <a:lnTo>
                      <a:pt x="76" y="395"/>
                    </a:lnTo>
                    <a:lnTo>
                      <a:pt x="152" y="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5" name="Freeform 114"/>
              <p:cNvSpPr>
                <a:spLocks/>
              </p:cNvSpPr>
              <p:nvPr/>
            </p:nvSpPr>
            <p:spPr bwMode="black">
              <a:xfrm>
                <a:off x="1032" y="1119"/>
                <a:ext cx="63" cy="193"/>
              </a:xfrm>
              <a:custGeom>
                <a:avLst/>
                <a:gdLst>
                  <a:gd name="T0" fmla="*/ 0 w 127"/>
                  <a:gd name="T1" fmla="*/ 0 h 406"/>
                  <a:gd name="T2" fmla="*/ 0 w 127"/>
                  <a:gd name="T3" fmla="*/ 0 h 406"/>
                  <a:gd name="T4" fmla="*/ 0 w 127"/>
                  <a:gd name="T5" fmla="*/ 0 h 406"/>
                  <a:gd name="T6" fmla="*/ 0 w 127"/>
                  <a:gd name="T7" fmla="*/ 0 h 406"/>
                  <a:gd name="T8" fmla="*/ 0 w 127"/>
                  <a:gd name="T9" fmla="*/ 0 h 406"/>
                  <a:gd name="T10" fmla="*/ 0 w 127"/>
                  <a:gd name="T11" fmla="*/ 0 h 406"/>
                  <a:gd name="T12" fmla="*/ 0 w 127"/>
                  <a:gd name="T13" fmla="*/ 0 h 406"/>
                  <a:gd name="T14" fmla="*/ 0 60000 65536"/>
                  <a:gd name="T15" fmla="*/ 0 60000 65536"/>
                  <a:gd name="T16" fmla="*/ 0 60000 65536"/>
                  <a:gd name="T17" fmla="*/ 0 60000 65536"/>
                  <a:gd name="T18" fmla="*/ 0 60000 65536"/>
                  <a:gd name="T19" fmla="*/ 0 60000 65536"/>
                  <a:gd name="T20" fmla="*/ 0 60000 65536"/>
                  <a:gd name="T21" fmla="*/ 0 w 127"/>
                  <a:gd name="T22" fmla="*/ 0 h 406"/>
                  <a:gd name="T23" fmla="*/ 127 w 127"/>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06">
                    <a:moveTo>
                      <a:pt x="51" y="0"/>
                    </a:moveTo>
                    <a:lnTo>
                      <a:pt x="127" y="395"/>
                    </a:lnTo>
                    <a:lnTo>
                      <a:pt x="75" y="395"/>
                    </a:lnTo>
                    <a:lnTo>
                      <a:pt x="127" y="406"/>
                    </a:lnTo>
                    <a:lnTo>
                      <a:pt x="75" y="406"/>
                    </a:lnTo>
                    <a:lnTo>
                      <a:pt x="0" y="12"/>
                    </a:lnTo>
                    <a:lnTo>
                      <a:pt x="5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6" name="Freeform 115"/>
              <p:cNvSpPr>
                <a:spLocks/>
              </p:cNvSpPr>
              <p:nvPr/>
            </p:nvSpPr>
            <p:spPr bwMode="black">
              <a:xfrm>
                <a:off x="1069" y="1108"/>
                <a:ext cx="63" cy="204"/>
              </a:xfrm>
              <a:custGeom>
                <a:avLst/>
                <a:gdLst>
                  <a:gd name="T0" fmla="*/ 0 w 127"/>
                  <a:gd name="T1" fmla="*/ 0 h 427"/>
                  <a:gd name="T2" fmla="*/ 0 w 127"/>
                  <a:gd name="T3" fmla="*/ 0 h 427"/>
                  <a:gd name="T4" fmla="*/ 0 w 127"/>
                  <a:gd name="T5" fmla="*/ 0 h 427"/>
                  <a:gd name="T6" fmla="*/ 0 w 127"/>
                  <a:gd name="T7" fmla="*/ 0 h 427"/>
                  <a:gd name="T8" fmla="*/ 0 w 127"/>
                  <a:gd name="T9" fmla="*/ 0 h 427"/>
                  <a:gd name="T10" fmla="*/ 0 w 127"/>
                  <a:gd name="T11" fmla="*/ 0 h 427"/>
                  <a:gd name="T12" fmla="*/ 0 w 127"/>
                  <a:gd name="T13" fmla="*/ 0 h 427"/>
                  <a:gd name="T14" fmla="*/ 0 60000 65536"/>
                  <a:gd name="T15" fmla="*/ 0 60000 65536"/>
                  <a:gd name="T16" fmla="*/ 0 60000 65536"/>
                  <a:gd name="T17" fmla="*/ 0 60000 65536"/>
                  <a:gd name="T18" fmla="*/ 0 60000 65536"/>
                  <a:gd name="T19" fmla="*/ 0 60000 65536"/>
                  <a:gd name="T20" fmla="*/ 0 60000 65536"/>
                  <a:gd name="T21" fmla="*/ 0 w 127"/>
                  <a:gd name="T22" fmla="*/ 0 h 427"/>
                  <a:gd name="T23" fmla="*/ 127 w 127"/>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27">
                    <a:moveTo>
                      <a:pt x="0" y="416"/>
                    </a:moveTo>
                    <a:lnTo>
                      <a:pt x="76" y="21"/>
                    </a:lnTo>
                    <a:lnTo>
                      <a:pt x="102" y="54"/>
                    </a:lnTo>
                    <a:lnTo>
                      <a:pt x="102" y="0"/>
                    </a:lnTo>
                    <a:lnTo>
                      <a:pt x="127" y="33"/>
                    </a:lnTo>
                    <a:lnTo>
                      <a:pt x="52" y="427"/>
                    </a:lnTo>
                    <a:lnTo>
                      <a:pt x="0" y="41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7" name="Rectangle 116"/>
              <p:cNvSpPr>
                <a:spLocks noChangeArrowheads="1"/>
              </p:cNvSpPr>
              <p:nvPr/>
            </p:nvSpPr>
            <p:spPr bwMode="black">
              <a:xfrm>
                <a:off x="1046" y="1108"/>
                <a:ext cx="74" cy="2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398" name="Rectangle 117"/>
              <p:cNvSpPr>
                <a:spLocks noChangeArrowheads="1"/>
              </p:cNvSpPr>
              <p:nvPr/>
            </p:nvSpPr>
            <p:spPr bwMode="black">
              <a:xfrm>
                <a:off x="2547" y="3516"/>
                <a:ext cx="2642" cy="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399" name="Freeform 118"/>
              <p:cNvSpPr>
                <a:spLocks/>
              </p:cNvSpPr>
              <p:nvPr/>
            </p:nvSpPr>
            <p:spPr bwMode="black">
              <a:xfrm>
                <a:off x="1046" y="3639"/>
                <a:ext cx="74" cy="188"/>
              </a:xfrm>
              <a:custGeom>
                <a:avLst/>
                <a:gdLst>
                  <a:gd name="T0" fmla="*/ 0 w 152"/>
                  <a:gd name="T1" fmla="*/ 0 h 395"/>
                  <a:gd name="T2" fmla="*/ 0 w 152"/>
                  <a:gd name="T3" fmla="*/ 0 h 395"/>
                  <a:gd name="T4" fmla="*/ 0 w 152"/>
                  <a:gd name="T5" fmla="*/ 0 h 395"/>
                  <a:gd name="T6" fmla="*/ 0 w 152"/>
                  <a:gd name="T7" fmla="*/ 0 h 395"/>
                  <a:gd name="T8" fmla="*/ 0 w 152"/>
                  <a:gd name="T9" fmla="*/ 0 h 395"/>
                  <a:gd name="T10" fmla="*/ 0 60000 65536"/>
                  <a:gd name="T11" fmla="*/ 0 60000 65536"/>
                  <a:gd name="T12" fmla="*/ 0 60000 65536"/>
                  <a:gd name="T13" fmla="*/ 0 60000 65536"/>
                  <a:gd name="T14" fmla="*/ 0 60000 65536"/>
                  <a:gd name="T15" fmla="*/ 0 w 152"/>
                  <a:gd name="T16" fmla="*/ 0 h 395"/>
                  <a:gd name="T17" fmla="*/ 152 w 152"/>
                  <a:gd name="T18" fmla="*/ 395 h 395"/>
                </a:gdLst>
                <a:ahLst/>
                <a:cxnLst>
                  <a:cxn ang="T10">
                    <a:pos x="T0" y="T1"/>
                  </a:cxn>
                  <a:cxn ang="T11">
                    <a:pos x="T2" y="T3"/>
                  </a:cxn>
                  <a:cxn ang="T12">
                    <a:pos x="T4" y="T5"/>
                  </a:cxn>
                  <a:cxn ang="T13">
                    <a:pos x="T6" y="T7"/>
                  </a:cxn>
                  <a:cxn ang="T14">
                    <a:pos x="T8" y="T9"/>
                  </a:cxn>
                </a:cxnLst>
                <a:rect l="T15" t="T16" r="T17" b="T18"/>
                <a:pathLst>
                  <a:path w="152" h="395">
                    <a:moveTo>
                      <a:pt x="0" y="395"/>
                    </a:moveTo>
                    <a:lnTo>
                      <a:pt x="76" y="0"/>
                    </a:lnTo>
                    <a:lnTo>
                      <a:pt x="152" y="395"/>
                    </a:lnTo>
                    <a:lnTo>
                      <a:pt x="0" y="3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0" name="Freeform 119"/>
              <p:cNvSpPr>
                <a:spLocks/>
              </p:cNvSpPr>
              <p:nvPr/>
            </p:nvSpPr>
            <p:spPr bwMode="black">
              <a:xfrm>
                <a:off x="1032" y="3637"/>
                <a:ext cx="63" cy="193"/>
              </a:xfrm>
              <a:custGeom>
                <a:avLst/>
                <a:gdLst>
                  <a:gd name="T0" fmla="*/ 0 w 127"/>
                  <a:gd name="T1" fmla="*/ 0 h 406"/>
                  <a:gd name="T2" fmla="*/ 0 w 127"/>
                  <a:gd name="T3" fmla="*/ 0 h 406"/>
                  <a:gd name="T4" fmla="*/ 0 w 127"/>
                  <a:gd name="T5" fmla="*/ 0 h 406"/>
                  <a:gd name="T6" fmla="*/ 0 w 127"/>
                  <a:gd name="T7" fmla="*/ 0 h 406"/>
                  <a:gd name="T8" fmla="*/ 0 w 127"/>
                  <a:gd name="T9" fmla="*/ 0 h 406"/>
                  <a:gd name="T10" fmla="*/ 0 w 127"/>
                  <a:gd name="T11" fmla="*/ 0 h 406"/>
                  <a:gd name="T12" fmla="*/ 0 w 127"/>
                  <a:gd name="T13" fmla="*/ 0 h 406"/>
                  <a:gd name="T14" fmla="*/ 0 60000 65536"/>
                  <a:gd name="T15" fmla="*/ 0 60000 65536"/>
                  <a:gd name="T16" fmla="*/ 0 60000 65536"/>
                  <a:gd name="T17" fmla="*/ 0 60000 65536"/>
                  <a:gd name="T18" fmla="*/ 0 60000 65536"/>
                  <a:gd name="T19" fmla="*/ 0 60000 65536"/>
                  <a:gd name="T20" fmla="*/ 0 60000 65536"/>
                  <a:gd name="T21" fmla="*/ 0 w 127"/>
                  <a:gd name="T22" fmla="*/ 0 h 406"/>
                  <a:gd name="T23" fmla="*/ 127 w 127"/>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06">
                    <a:moveTo>
                      <a:pt x="0" y="394"/>
                    </a:moveTo>
                    <a:lnTo>
                      <a:pt x="75" y="0"/>
                    </a:lnTo>
                    <a:lnTo>
                      <a:pt x="127" y="0"/>
                    </a:lnTo>
                    <a:lnTo>
                      <a:pt x="75" y="11"/>
                    </a:lnTo>
                    <a:lnTo>
                      <a:pt x="127" y="11"/>
                    </a:lnTo>
                    <a:lnTo>
                      <a:pt x="51" y="406"/>
                    </a:lnTo>
                    <a:lnTo>
                      <a:pt x="0"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1" name="Freeform 120"/>
              <p:cNvSpPr>
                <a:spLocks/>
              </p:cNvSpPr>
              <p:nvPr/>
            </p:nvSpPr>
            <p:spPr bwMode="black">
              <a:xfrm>
                <a:off x="1069" y="3637"/>
                <a:ext cx="63" cy="203"/>
              </a:xfrm>
              <a:custGeom>
                <a:avLst/>
                <a:gdLst>
                  <a:gd name="T0" fmla="*/ 0 w 127"/>
                  <a:gd name="T1" fmla="*/ 0 h 427"/>
                  <a:gd name="T2" fmla="*/ 0 w 127"/>
                  <a:gd name="T3" fmla="*/ 0 h 427"/>
                  <a:gd name="T4" fmla="*/ 0 w 127"/>
                  <a:gd name="T5" fmla="*/ 0 h 427"/>
                  <a:gd name="T6" fmla="*/ 0 w 127"/>
                  <a:gd name="T7" fmla="*/ 0 h 427"/>
                  <a:gd name="T8" fmla="*/ 0 w 127"/>
                  <a:gd name="T9" fmla="*/ 0 h 427"/>
                  <a:gd name="T10" fmla="*/ 0 w 127"/>
                  <a:gd name="T11" fmla="*/ 0 h 427"/>
                  <a:gd name="T12" fmla="*/ 0 w 127"/>
                  <a:gd name="T13" fmla="*/ 0 h 427"/>
                  <a:gd name="T14" fmla="*/ 0 60000 65536"/>
                  <a:gd name="T15" fmla="*/ 0 60000 65536"/>
                  <a:gd name="T16" fmla="*/ 0 60000 65536"/>
                  <a:gd name="T17" fmla="*/ 0 60000 65536"/>
                  <a:gd name="T18" fmla="*/ 0 60000 65536"/>
                  <a:gd name="T19" fmla="*/ 0 60000 65536"/>
                  <a:gd name="T20" fmla="*/ 0 60000 65536"/>
                  <a:gd name="T21" fmla="*/ 0 w 127"/>
                  <a:gd name="T22" fmla="*/ 0 h 427"/>
                  <a:gd name="T23" fmla="*/ 127 w 127"/>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427">
                    <a:moveTo>
                      <a:pt x="52" y="0"/>
                    </a:moveTo>
                    <a:lnTo>
                      <a:pt x="127" y="394"/>
                    </a:lnTo>
                    <a:lnTo>
                      <a:pt x="102" y="427"/>
                    </a:lnTo>
                    <a:lnTo>
                      <a:pt x="102" y="373"/>
                    </a:lnTo>
                    <a:lnTo>
                      <a:pt x="76" y="406"/>
                    </a:lnTo>
                    <a:lnTo>
                      <a:pt x="0" y="11"/>
                    </a:lnTo>
                    <a:lnTo>
                      <a:pt x="5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2" name="Rectangle 121"/>
              <p:cNvSpPr>
                <a:spLocks noChangeArrowheads="1"/>
              </p:cNvSpPr>
              <p:nvPr/>
            </p:nvSpPr>
            <p:spPr bwMode="black">
              <a:xfrm>
                <a:off x="1046" y="3814"/>
                <a:ext cx="74" cy="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403" name="Rectangle 122"/>
              <p:cNvSpPr>
                <a:spLocks noChangeArrowheads="1"/>
              </p:cNvSpPr>
              <p:nvPr/>
            </p:nvSpPr>
            <p:spPr bwMode="black">
              <a:xfrm>
                <a:off x="1069" y="875"/>
                <a:ext cx="26" cy="24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404" name="Rectangle 123"/>
              <p:cNvSpPr>
                <a:spLocks noChangeArrowheads="1"/>
              </p:cNvSpPr>
              <p:nvPr/>
            </p:nvSpPr>
            <p:spPr bwMode="black">
              <a:xfrm>
                <a:off x="3680" y="1503"/>
                <a:ext cx="100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n-US" sz="1900" b="1">
                    <a:solidFill>
                      <a:schemeClr val="hlink"/>
                    </a:solidFill>
                  </a:rPr>
                  <a:t>Masonry unit</a:t>
                </a:r>
                <a:endParaRPr lang="en-US" sz="3600" b="1">
                  <a:solidFill>
                    <a:schemeClr val="hlink"/>
                  </a:solidFill>
                  <a:latin typeface="Times New Roman" pitchFamily="18" charset="0"/>
                </a:endParaRPr>
              </a:p>
            </p:txBody>
          </p:sp>
          <p:sp>
            <p:nvSpPr>
              <p:cNvPr id="97405" name="Rectangle 124"/>
              <p:cNvSpPr>
                <a:spLocks noChangeArrowheads="1"/>
              </p:cNvSpPr>
              <p:nvPr/>
            </p:nvSpPr>
            <p:spPr bwMode="black">
              <a:xfrm>
                <a:off x="4322" y="2254"/>
                <a:ext cx="42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900" b="1">
                    <a:solidFill>
                      <a:schemeClr val="accent2"/>
                    </a:solidFill>
                  </a:rPr>
                  <a:t>Prism</a:t>
                </a:r>
                <a:endParaRPr lang="en-US" sz="3600" b="1">
                  <a:solidFill>
                    <a:schemeClr val="accent2"/>
                  </a:solidFill>
                  <a:latin typeface="Times New Roman" pitchFamily="18" charset="0"/>
                </a:endParaRPr>
              </a:p>
            </p:txBody>
          </p:sp>
          <p:sp>
            <p:nvSpPr>
              <p:cNvPr id="97406" name="Rectangle 125"/>
              <p:cNvSpPr>
                <a:spLocks noChangeArrowheads="1"/>
              </p:cNvSpPr>
              <p:nvPr/>
            </p:nvSpPr>
            <p:spPr bwMode="black">
              <a:xfrm>
                <a:off x="4609" y="2844"/>
                <a:ext cx="47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900" b="1">
                    <a:solidFill>
                      <a:srgbClr val="FF0000"/>
                    </a:solidFill>
                  </a:rPr>
                  <a:t>Mortar</a:t>
                </a:r>
                <a:endParaRPr lang="en-US" sz="3600" b="1">
                  <a:latin typeface="Times New Roman" pitchFamily="18" charset="0"/>
                </a:endParaRPr>
              </a:p>
            </p:txBody>
          </p:sp>
          <p:sp>
            <p:nvSpPr>
              <p:cNvPr id="97407" name="Rectangle 126"/>
              <p:cNvSpPr>
                <a:spLocks noChangeArrowheads="1"/>
              </p:cNvSpPr>
              <p:nvPr/>
            </p:nvSpPr>
            <p:spPr bwMode="black">
              <a:xfrm>
                <a:off x="4776" y="3585"/>
                <a:ext cx="41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2100" i="1"/>
                  <a:t>strain</a:t>
                </a:r>
                <a:endParaRPr lang="en-US" sz="4000">
                  <a:latin typeface="Times New Roman" pitchFamily="18" charset="0"/>
                </a:endParaRPr>
              </a:p>
            </p:txBody>
          </p:sp>
          <p:sp>
            <p:nvSpPr>
              <p:cNvPr id="97408" name="Text Box 127"/>
              <p:cNvSpPr txBox="1">
                <a:spLocks noChangeArrowheads="1"/>
              </p:cNvSpPr>
              <p:nvPr/>
            </p:nvSpPr>
            <p:spPr bwMode="black">
              <a:xfrm>
                <a:off x="2076" y="1510"/>
                <a:ext cx="4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f</a:t>
                </a:r>
                <a:r>
                  <a:rPr lang="en-US" baseline="-25000"/>
                  <a:t> unit</a:t>
                </a:r>
                <a:endParaRPr lang="en-US"/>
              </a:p>
            </p:txBody>
          </p:sp>
          <p:sp>
            <p:nvSpPr>
              <p:cNvPr id="97409" name="Text Box 128"/>
              <p:cNvSpPr txBox="1">
                <a:spLocks noChangeArrowheads="1"/>
              </p:cNvSpPr>
              <p:nvPr/>
            </p:nvSpPr>
            <p:spPr bwMode="black">
              <a:xfrm>
                <a:off x="1978" y="2117"/>
                <a:ext cx="5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f</a:t>
                </a:r>
                <a:r>
                  <a:rPr lang="en-US" baseline="-25000"/>
                  <a:t> prism</a:t>
                </a:r>
              </a:p>
            </p:txBody>
          </p:sp>
          <p:sp>
            <p:nvSpPr>
              <p:cNvPr id="97410" name="Text Box 129"/>
              <p:cNvSpPr txBox="1">
                <a:spLocks noChangeArrowheads="1"/>
              </p:cNvSpPr>
              <p:nvPr/>
            </p:nvSpPr>
            <p:spPr bwMode="black">
              <a:xfrm>
                <a:off x="1876" y="2723"/>
                <a:ext cx="6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f</a:t>
                </a:r>
                <a:r>
                  <a:rPr lang="en-US" baseline="-25000"/>
                  <a:t> mortar</a:t>
                </a:r>
                <a:endParaRPr lang="en-US"/>
              </a:p>
            </p:txBody>
          </p:sp>
          <p:sp>
            <p:nvSpPr>
              <p:cNvPr id="97411" name="Freeform 130"/>
              <p:cNvSpPr>
                <a:spLocks/>
              </p:cNvSpPr>
              <p:nvPr/>
            </p:nvSpPr>
            <p:spPr bwMode="auto">
              <a:xfrm>
                <a:off x="2536" y="2869"/>
                <a:ext cx="2364" cy="659"/>
              </a:xfrm>
              <a:custGeom>
                <a:avLst/>
                <a:gdLst>
                  <a:gd name="T0" fmla="*/ 0 w 2364"/>
                  <a:gd name="T1" fmla="*/ 659 h 659"/>
                  <a:gd name="T2" fmla="*/ 528 w 2364"/>
                  <a:gd name="T3" fmla="*/ 355 h 659"/>
                  <a:gd name="T4" fmla="*/ 920 w 2364"/>
                  <a:gd name="T5" fmla="*/ 155 h 659"/>
                  <a:gd name="T6" fmla="*/ 1332 w 2364"/>
                  <a:gd name="T7" fmla="*/ 11 h 659"/>
                  <a:gd name="T8" fmla="*/ 1724 w 2364"/>
                  <a:gd name="T9" fmla="*/ 91 h 659"/>
                  <a:gd name="T10" fmla="*/ 2168 w 2364"/>
                  <a:gd name="T11" fmla="*/ 239 h 659"/>
                  <a:gd name="T12" fmla="*/ 2364 w 2364"/>
                  <a:gd name="T13" fmla="*/ 303 h 659"/>
                  <a:gd name="T14" fmla="*/ 0 60000 65536"/>
                  <a:gd name="T15" fmla="*/ 0 60000 65536"/>
                  <a:gd name="T16" fmla="*/ 0 60000 65536"/>
                  <a:gd name="T17" fmla="*/ 0 60000 65536"/>
                  <a:gd name="T18" fmla="*/ 0 60000 65536"/>
                  <a:gd name="T19" fmla="*/ 0 60000 65536"/>
                  <a:gd name="T20" fmla="*/ 0 60000 65536"/>
                  <a:gd name="T21" fmla="*/ 0 w 2364"/>
                  <a:gd name="T22" fmla="*/ 0 h 659"/>
                  <a:gd name="T23" fmla="*/ 2364 w 2364"/>
                  <a:gd name="T24" fmla="*/ 659 h 6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4" h="659">
                    <a:moveTo>
                      <a:pt x="0" y="659"/>
                    </a:moveTo>
                    <a:cubicBezTo>
                      <a:pt x="88" y="608"/>
                      <a:pt x="375" y="439"/>
                      <a:pt x="528" y="355"/>
                    </a:cubicBezTo>
                    <a:cubicBezTo>
                      <a:pt x="681" y="271"/>
                      <a:pt x="786" y="212"/>
                      <a:pt x="920" y="155"/>
                    </a:cubicBezTo>
                    <a:cubicBezTo>
                      <a:pt x="1054" y="98"/>
                      <a:pt x="1198" y="22"/>
                      <a:pt x="1332" y="11"/>
                    </a:cubicBezTo>
                    <a:cubicBezTo>
                      <a:pt x="1466" y="0"/>
                      <a:pt x="1585" y="53"/>
                      <a:pt x="1724" y="91"/>
                    </a:cubicBezTo>
                    <a:lnTo>
                      <a:pt x="2168" y="239"/>
                    </a:lnTo>
                    <a:lnTo>
                      <a:pt x="2364" y="303"/>
                    </a:ln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412" name="Freeform 131"/>
              <p:cNvSpPr>
                <a:spLocks/>
              </p:cNvSpPr>
              <p:nvPr/>
            </p:nvSpPr>
            <p:spPr bwMode="auto">
              <a:xfrm>
                <a:off x="2532" y="2291"/>
                <a:ext cx="1996" cy="1237"/>
              </a:xfrm>
              <a:custGeom>
                <a:avLst/>
                <a:gdLst>
                  <a:gd name="T0" fmla="*/ 0 w 1996"/>
                  <a:gd name="T1" fmla="*/ 1237 h 1237"/>
                  <a:gd name="T2" fmla="*/ 408 w 1996"/>
                  <a:gd name="T3" fmla="*/ 697 h 1237"/>
                  <a:gd name="T4" fmla="*/ 864 w 1996"/>
                  <a:gd name="T5" fmla="*/ 161 h 1237"/>
                  <a:gd name="T6" fmla="*/ 1088 w 1996"/>
                  <a:gd name="T7" fmla="*/ 29 h 1237"/>
                  <a:gd name="T8" fmla="*/ 1300 w 1996"/>
                  <a:gd name="T9" fmla="*/ 5 h 1237"/>
                  <a:gd name="T10" fmla="*/ 1500 w 1996"/>
                  <a:gd name="T11" fmla="*/ 61 h 1237"/>
                  <a:gd name="T12" fmla="*/ 1620 w 1996"/>
                  <a:gd name="T13" fmla="*/ 121 h 1237"/>
                  <a:gd name="T14" fmla="*/ 1996 w 1996"/>
                  <a:gd name="T15" fmla="*/ 345 h 1237"/>
                  <a:gd name="T16" fmla="*/ 0 60000 65536"/>
                  <a:gd name="T17" fmla="*/ 0 60000 65536"/>
                  <a:gd name="T18" fmla="*/ 0 60000 65536"/>
                  <a:gd name="T19" fmla="*/ 0 60000 65536"/>
                  <a:gd name="T20" fmla="*/ 0 60000 65536"/>
                  <a:gd name="T21" fmla="*/ 0 60000 65536"/>
                  <a:gd name="T22" fmla="*/ 0 60000 65536"/>
                  <a:gd name="T23" fmla="*/ 0 60000 65536"/>
                  <a:gd name="T24" fmla="*/ 0 w 1996"/>
                  <a:gd name="T25" fmla="*/ 0 h 1237"/>
                  <a:gd name="T26" fmla="*/ 1996 w 1996"/>
                  <a:gd name="T27" fmla="*/ 1237 h 12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6" h="1237">
                    <a:moveTo>
                      <a:pt x="0" y="1237"/>
                    </a:moveTo>
                    <a:cubicBezTo>
                      <a:pt x="68" y="1147"/>
                      <a:pt x="264" y="876"/>
                      <a:pt x="408" y="697"/>
                    </a:cubicBezTo>
                    <a:cubicBezTo>
                      <a:pt x="552" y="518"/>
                      <a:pt x="751" y="272"/>
                      <a:pt x="864" y="161"/>
                    </a:cubicBezTo>
                    <a:cubicBezTo>
                      <a:pt x="977" y="50"/>
                      <a:pt x="1015" y="55"/>
                      <a:pt x="1088" y="29"/>
                    </a:cubicBezTo>
                    <a:cubicBezTo>
                      <a:pt x="1161" y="3"/>
                      <a:pt x="1231" y="0"/>
                      <a:pt x="1300" y="5"/>
                    </a:cubicBezTo>
                    <a:cubicBezTo>
                      <a:pt x="1369" y="10"/>
                      <a:pt x="1447" y="42"/>
                      <a:pt x="1500" y="61"/>
                    </a:cubicBezTo>
                    <a:cubicBezTo>
                      <a:pt x="1553" y="80"/>
                      <a:pt x="1537" y="74"/>
                      <a:pt x="1620" y="121"/>
                    </a:cubicBezTo>
                    <a:cubicBezTo>
                      <a:pt x="1703" y="168"/>
                      <a:pt x="1918" y="298"/>
                      <a:pt x="1996" y="345"/>
                    </a:cubicBezTo>
                  </a:path>
                </a:pathLst>
              </a:custGeom>
              <a:noFill/>
              <a:ln w="3810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413" name="Freeform 132"/>
              <p:cNvSpPr>
                <a:spLocks/>
              </p:cNvSpPr>
              <p:nvPr/>
            </p:nvSpPr>
            <p:spPr bwMode="auto">
              <a:xfrm>
                <a:off x="2532" y="1702"/>
                <a:ext cx="1444" cy="1830"/>
              </a:xfrm>
              <a:custGeom>
                <a:avLst/>
                <a:gdLst>
                  <a:gd name="T0" fmla="*/ 0 w 1444"/>
                  <a:gd name="T1" fmla="*/ 1830 h 1830"/>
                  <a:gd name="T2" fmla="*/ 216 w 1444"/>
                  <a:gd name="T3" fmla="*/ 1202 h 1830"/>
                  <a:gd name="T4" fmla="*/ 484 w 1444"/>
                  <a:gd name="T5" fmla="*/ 626 h 1830"/>
                  <a:gd name="T6" fmla="*/ 744 w 1444"/>
                  <a:gd name="T7" fmla="*/ 194 h 1830"/>
                  <a:gd name="T8" fmla="*/ 900 w 1444"/>
                  <a:gd name="T9" fmla="*/ 34 h 1830"/>
                  <a:gd name="T10" fmla="*/ 1036 w 1444"/>
                  <a:gd name="T11" fmla="*/ 2 h 1830"/>
                  <a:gd name="T12" fmla="*/ 1192 w 1444"/>
                  <a:gd name="T13" fmla="*/ 46 h 1830"/>
                  <a:gd name="T14" fmla="*/ 1320 w 1444"/>
                  <a:gd name="T15" fmla="*/ 226 h 1830"/>
                  <a:gd name="T16" fmla="*/ 1408 w 1444"/>
                  <a:gd name="T17" fmla="*/ 442 h 1830"/>
                  <a:gd name="T18" fmla="*/ 1444 w 1444"/>
                  <a:gd name="T19" fmla="*/ 542 h 18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44"/>
                  <a:gd name="T31" fmla="*/ 0 h 1830"/>
                  <a:gd name="T32" fmla="*/ 1444 w 1444"/>
                  <a:gd name="T33" fmla="*/ 1830 h 18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44" h="1830">
                    <a:moveTo>
                      <a:pt x="0" y="1830"/>
                    </a:moveTo>
                    <a:cubicBezTo>
                      <a:pt x="36" y="1725"/>
                      <a:pt x="135" y="1403"/>
                      <a:pt x="216" y="1202"/>
                    </a:cubicBezTo>
                    <a:cubicBezTo>
                      <a:pt x="297" y="1001"/>
                      <a:pt x="396" y="794"/>
                      <a:pt x="484" y="626"/>
                    </a:cubicBezTo>
                    <a:cubicBezTo>
                      <a:pt x="572" y="458"/>
                      <a:pt x="675" y="293"/>
                      <a:pt x="744" y="194"/>
                    </a:cubicBezTo>
                    <a:cubicBezTo>
                      <a:pt x="813" y="95"/>
                      <a:pt x="851" y="66"/>
                      <a:pt x="900" y="34"/>
                    </a:cubicBezTo>
                    <a:cubicBezTo>
                      <a:pt x="949" y="2"/>
                      <a:pt x="987" y="0"/>
                      <a:pt x="1036" y="2"/>
                    </a:cubicBezTo>
                    <a:cubicBezTo>
                      <a:pt x="1085" y="4"/>
                      <a:pt x="1145" y="9"/>
                      <a:pt x="1192" y="46"/>
                    </a:cubicBezTo>
                    <a:cubicBezTo>
                      <a:pt x="1239" y="83"/>
                      <a:pt x="1284" y="160"/>
                      <a:pt x="1320" y="226"/>
                    </a:cubicBezTo>
                    <a:cubicBezTo>
                      <a:pt x="1356" y="292"/>
                      <a:pt x="1387" y="389"/>
                      <a:pt x="1408" y="442"/>
                    </a:cubicBezTo>
                    <a:cubicBezTo>
                      <a:pt x="1429" y="495"/>
                      <a:pt x="1437" y="521"/>
                      <a:pt x="1444" y="542"/>
                    </a:cubicBezTo>
                  </a:path>
                </a:pathLst>
              </a:custGeom>
              <a:noFill/>
              <a:ln w="952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97283" name="Rectangle 2"/>
          <p:cNvSpPr>
            <a:spLocks noGrp="1" noChangeArrowheads="1"/>
          </p:cNvSpPr>
          <p:nvPr>
            <p:ph type="title"/>
          </p:nvPr>
        </p:nvSpPr>
        <p:spPr>
          <a:xfrm>
            <a:off x="714375" y="0"/>
            <a:ext cx="7772400" cy="1309688"/>
          </a:xfrm>
        </p:spPr>
        <p:txBody>
          <a:bodyPr/>
          <a:lstStyle/>
          <a:p>
            <a:pPr eaLnBrk="1" hangingPunct="1"/>
            <a:r>
              <a:rPr lang="en-US" sz="3200">
                <a:solidFill>
                  <a:srgbClr val="2D2DB9"/>
                </a:solidFill>
                <a:ea typeface="ＭＳ Ｐゴシック" pitchFamily="34" charset="-128"/>
              </a:rPr>
              <a:t>Masonry Behavior Stress-Strain Curve </a:t>
            </a:r>
            <a:br>
              <a:rPr lang="en-US" sz="3200">
                <a:solidFill>
                  <a:srgbClr val="2D2DB9"/>
                </a:solidFill>
                <a:ea typeface="ＭＳ Ｐゴシック" pitchFamily="34" charset="-128"/>
              </a:rPr>
            </a:br>
            <a:r>
              <a:rPr lang="en-US" sz="3200">
                <a:solidFill>
                  <a:srgbClr val="2D2DB9"/>
                </a:solidFill>
                <a:ea typeface="ＭＳ Ｐゴシック" pitchFamily="34" charset="-128"/>
              </a:rPr>
              <a:t>for Prism Under Compression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99330"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97D3662-E586-4AB5-8E21-336AD7A8F02B}" type="slidenum">
              <a:rPr lang="en-US" sz="900">
                <a:solidFill>
                  <a:schemeClr val="accent2"/>
                </a:solidFill>
              </a:rPr>
              <a:pPr eaLnBrk="1" hangingPunct="1"/>
              <a:t>41</a:t>
            </a:fld>
            <a:endParaRPr lang="en-US" sz="900">
              <a:solidFill>
                <a:schemeClr val="accent2"/>
              </a:solidFill>
            </a:endParaRPr>
          </a:p>
        </p:txBody>
      </p:sp>
      <p:grpSp>
        <p:nvGrpSpPr>
          <p:cNvPr id="2" name="Group 1" descr="Three Illustrations --&#10;&#10;(1) Plan view of a masonry wall. &#10;&#10;(2) An elevation of a wall with stack bond, and a section showing that head joints with mortar create a continuous vertical plane. &#10;&#10;(3) An elevation of a wall with running bond, and a section showing that head joints with mortar are interrupted by units in a vertical plane.&#10;&#10;Head joints are weak because the mortar shrinks. In contrast to bed joints, there is no gravity action to maintain the contact."/>
          <p:cNvGrpSpPr/>
          <p:nvPr/>
        </p:nvGrpSpPr>
        <p:grpSpPr>
          <a:xfrm>
            <a:off x="1157288" y="987425"/>
            <a:ext cx="4002087" cy="5332413"/>
            <a:chOff x="1157288" y="987425"/>
            <a:chExt cx="4002087" cy="5332413"/>
          </a:xfrm>
        </p:grpSpPr>
        <p:grpSp>
          <p:nvGrpSpPr>
            <p:cNvPr id="99335" name="Group 6"/>
            <p:cNvGrpSpPr>
              <a:grpSpLocks/>
            </p:cNvGrpSpPr>
            <p:nvPr/>
          </p:nvGrpSpPr>
          <p:grpSpPr bwMode="auto">
            <a:xfrm>
              <a:off x="1157288" y="987425"/>
              <a:ext cx="4002087" cy="5332413"/>
              <a:chOff x="838" y="816"/>
              <a:chExt cx="2836" cy="3359"/>
            </a:xfrm>
          </p:grpSpPr>
          <p:grpSp>
            <p:nvGrpSpPr>
              <p:cNvPr id="99340" name="Group 7"/>
              <p:cNvGrpSpPr>
                <a:grpSpLocks/>
              </p:cNvGrpSpPr>
              <p:nvPr/>
            </p:nvGrpSpPr>
            <p:grpSpPr bwMode="auto">
              <a:xfrm>
                <a:off x="838" y="816"/>
                <a:ext cx="2836" cy="3284"/>
                <a:chOff x="838" y="816"/>
                <a:chExt cx="2836" cy="3284"/>
              </a:xfrm>
            </p:grpSpPr>
            <p:sp>
              <p:nvSpPr>
                <p:cNvPr id="99360" name="Freeform 8"/>
                <p:cNvSpPr>
                  <a:spLocks/>
                </p:cNvSpPr>
                <p:nvPr/>
              </p:nvSpPr>
              <p:spPr bwMode="black">
                <a:xfrm>
                  <a:off x="3444" y="3826"/>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361" name="Rectangle 9"/>
                <p:cNvSpPr>
                  <a:spLocks noChangeArrowheads="1"/>
                </p:cNvSpPr>
                <p:nvPr/>
              </p:nvSpPr>
              <p:spPr bwMode="black">
                <a:xfrm>
                  <a:off x="3444" y="3826"/>
                  <a:ext cx="28" cy="153"/>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62" name="Freeform 10"/>
                <p:cNvSpPr>
                  <a:spLocks/>
                </p:cNvSpPr>
                <p:nvPr/>
              </p:nvSpPr>
              <p:spPr bwMode="black">
                <a:xfrm>
                  <a:off x="3444" y="3672"/>
                  <a:ext cx="28" cy="154"/>
                </a:xfrm>
                <a:custGeom>
                  <a:avLst/>
                  <a:gdLst>
                    <a:gd name="T0" fmla="*/ 1 w 56"/>
                    <a:gd name="T1" fmla="*/ 0 h 308"/>
                    <a:gd name="T2" fmla="*/ 0 w 56"/>
                    <a:gd name="T3" fmla="*/ 0 h 308"/>
                    <a:gd name="T4" fmla="*/ 0 w 56"/>
                    <a:gd name="T5" fmla="*/ 1 h 308"/>
                    <a:gd name="T6" fmla="*/ 1 w 56"/>
                    <a:gd name="T7" fmla="*/ 1 h 308"/>
                    <a:gd name="T8" fmla="*/ 1 w 56"/>
                    <a:gd name="T9" fmla="*/ 0 h 308"/>
                    <a:gd name="T10" fmla="*/ 1 w 56"/>
                    <a:gd name="T11" fmla="*/ 0 h 308"/>
                    <a:gd name="T12" fmla="*/ 0 60000 65536"/>
                    <a:gd name="T13" fmla="*/ 0 60000 65536"/>
                    <a:gd name="T14" fmla="*/ 0 60000 65536"/>
                    <a:gd name="T15" fmla="*/ 0 60000 65536"/>
                    <a:gd name="T16" fmla="*/ 0 60000 65536"/>
                    <a:gd name="T17" fmla="*/ 0 60000 65536"/>
                    <a:gd name="T18" fmla="*/ 0 w 56"/>
                    <a:gd name="T19" fmla="*/ 0 h 308"/>
                    <a:gd name="T20" fmla="*/ 56 w 56"/>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6" h="308">
                      <a:moveTo>
                        <a:pt x="56" y="0"/>
                      </a:moveTo>
                      <a:lnTo>
                        <a:pt x="0" y="0"/>
                      </a:lnTo>
                      <a:lnTo>
                        <a:pt x="0" y="308"/>
                      </a:lnTo>
                      <a:lnTo>
                        <a:pt x="56" y="308"/>
                      </a:lnTo>
                      <a:lnTo>
                        <a:pt x="56" y="0"/>
                      </a:lnTo>
                      <a:close/>
                    </a:path>
                  </a:pathLst>
                </a:custGeom>
                <a:solidFill>
                  <a:srgbClr val="FFFFBF"/>
                </a:solidFill>
                <a:ln w="9525">
                  <a:solidFill>
                    <a:schemeClr val="tx1"/>
                  </a:solidFill>
                  <a:round/>
                  <a:headEnd/>
                  <a:tailEnd/>
                </a:ln>
              </p:spPr>
              <p:txBody>
                <a:bodyPr/>
                <a:lstStyle/>
                <a:p>
                  <a:endParaRPr lang="en-US"/>
                </a:p>
              </p:txBody>
            </p:sp>
            <p:sp>
              <p:nvSpPr>
                <p:cNvPr id="99363" name="Rectangle 11"/>
                <p:cNvSpPr>
                  <a:spLocks noChangeArrowheads="1"/>
                </p:cNvSpPr>
                <p:nvPr/>
              </p:nvSpPr>
              <p:spPr bwMode="black">
                <a:xfrm>
                  <a:off x="3444" y="3672"/>
                  <a:ext cx="28" cy="154"/>
                </a:xfrm>
                <a:prstGeom prst="rect">
                  <a:avLst/>
                </a:prstGeom>
                <a:solidFill>
                  <a:schemeClr val="tx1"/>
                </a:solidFill>
                <a:ln w="1588">
                  <a:solidFill>
                    <a:schemeClr val="tx1"/>
                  </a:solidFill>
                  <a:miter lim="800000"/>
                  <a:headEnd/>
                  <a:tailEnd/>
                </a:ln>
              </p:spPr>
              <p:txBody>
                <a:bodyPr/>
                <a:lstStyle/>
                <a:p>
                  <a:endParaRPr lang="en-US"/>
                </a:p>
              </p:txBody>
            </p:sp>
            <p:sp>
              <p:nvSpPr>
                <p:cNvPr id="99364" name="Freeform 12"/>
                <p:cNvSpPr>
                  <a:spLocks/>
                </p:cNvSpPr>
                <p:nvPr/>
              </p:nvSpPr>
              <p:spPr bwMode="black">
                <a:xfrm>
                  <a:off x="3444" y="3519"/>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365" name="Rectangle 13"/>
                <p:cNvSpPr>
                  <a:spLocks noChangeArrowheads="1"/>
                </p:cNvSpPr>
                <p:nvPr/>
              </p:nvSpPr>
              <p:spPr bwMode="black">
                <a:xfrm>
                  <a:off x="3444" y="3519"/>
                  <a:ext cx="28" cy="153"/>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66" name="Freeform 14"/>
                <p:cNvSpPr>
                  <a:spLocks/>
                </p:cNvSpPr>
                <p:nvPr/>
              </p:nvSpPr>
              <p:spPr bwMode="black">
                <a:xfrm>
                  <a:off x="3444" y="3366"/>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FFBF"/>
                </a:solidFill>
                <a:ln w="9525">
                  <a:solidFill>
                    <a:schemeClr val="tx1"/>
                  </a:solidFill>
                  <a:round/>
                  <a:headEnd/>
                  <a:tailEnd/>
                </a:ln>
              </p:spPr>
              <p:txBody>
                <a:bodyPr/>
                <a:lstStyle/>
                <a:p>
                  <a:endParaRPr lang="en-US"/>
                </a:p>
              </p:txBody>
            </p:sp>
            <p:sp>
              <p:nvSpPr>
                <p:cNvPr id="99367" name="Rectangle 15"/>
                <p:cNvSpPr>
                  <a:spLocks noChangeArrowheads="1"/>
                </p:cNvSpPr>
                <p:nvPr/>
              </p:nvSpPr>
              <p:spPr bwMode="black">
                <a:xfrm>
                  <a:off x="3444" y="3366"/>
                  <a:ext cx="28" cy="153"/>
                </a:xfrm>
                <a:prstGeom prst="rect">
                  <a:avLst/>
                </a:prstGeom>
                <a:solidFill>
                  <a:schemeClr val="tx1"/>
                </a:solidFill>
                <a:ln w="1588">
                  <a:solidFill>
                    <a:schemeClr val="tx1"/>
                  </a:solidFill>
                  <a:miter lim="800000"/>
                  <a:headEnd/>
                  <a:tailEnd/>
                </a:ln>
              </p:spPr>
              <p:txBody>
                <a:bodyPr/>
                <a:lstStyle/>
                <a:p>
                  <a:endParaRPr lang="en-US"/>
                </a:p>
              </p:txBody>
            </p:sp>
            <p:sp>
              <p:nvSpPr>
                <p:cNvPr id="99368" name="Freeform 16"/>
                <p:cNvSpPr>
                  <a:spLocks/>
                </p:cNvSpPr>
                <p:nvPr/>
              </p:nvSpPr>
              <p:spPr bwMode="black">
                <a:xfrm>
                  <a:off x="3444" y="3212"/>
                  <a:ext cx="28" cy="154"/>
                </a:xfrm>
                <a:custGeom>
                  <a:avLst/>
                  <a:gdLst>
                    <a:gd name="T0" fmla="*/ 1 w 56"/>
                    <a:gd name="T1" fmla="*/ 0 h 308"/>
                    <a:gd name="T2" fmla="*/ 0 w 56"/>
                    <a:gd name="T3" fmla="*/ 0 h 308"/>
                    <a:gd name="T4" fmla="*/ 0 w 56"/>
                    <a:gd name="T5" fmla="*/ 1 h 308"/>
                    <a:gd name="T6" fmla="*/ 1 w 56"/>
                    <a:gd name="T7" fmla="*/ 1 h 308"/>
                    <a:gd name="T8" fmla="*/ 1 w 56"/>
                    <a:gd name="T9" fmla="*/ 0 h 308"/>
                    <a:gd name="T10" fmla="*/ 1 w 56"/>
                    <a:gd name="T11" fmla="*/ 0 h 308"/>
                    <a:gd name="T12" fmla="*/ 0 60000 65536"/>
                    <a:gd name="T13" fmla="*/ 0 60000 65536"/>
                    <a:gd name="T14" fmla="*/ 0 60000 65536"/>
                    <a:gd name="T15" fmla="*/ 0 60000 65536"/>
                    <a:gd name="T16" fmla="*/ 0 60000 65536"/>
                    <a:gd name="T17" fmla="*/ 0 60000 65536"/>
                    <a:gd name="T18" fmla="*/ 0 w 56"/>
                    <a:gd name="T19" fmla="*/ 0 h 308"/>
                    <a:gd name="T20" fmla="*/ 56 w 56"/>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6" h="308">
                      <a:moveTo>
                        <a:pt x="56" y="0"/>
                      </a:moveTo>
                      <a:lnTo>
                        <a:pt x="0" y="0"/>
                      </a:lnTo>
                      <a:lnTo>
                        <a:pt x="0" y="308"/>
                      </a:lnTo>
                      <a:lnTo>
                        <a:pt x="56" y="308"/>
                      </a:lnTo>
                      <a:lnTo>
                        <a:pt x="56" y="0"/>
                      </a:lnTo>
                      <a:close/>
                    </a:path>
                  </a:pathLst>
                </a:custGeom>
                <a:solidFill>
                  <a:srgbClr val="FFBFFF"/>
                </a:solidFill>
                <a:ln w="9525">
                  <a:solidFill>
                    <a:schemeClr val="tx1"/>
                  </a:solidFill>
                  <a:round/>
                  <a:headEnd/>
                  <a:tailEnd/>
                </a:ln>
              </p:spPr>
              <p:txBody>
                <a:bodyPr/>
                <a:lstStyle/>
                <a:p>
                  <a:endParaRPr lang="en-US"/>
                </a:p>
              </p:txBody>
            </p:sp>
            <p:sp>
              <p:nvSpPr>
                <p:cNvPr id="99369" name="Rectangle 17"/>
                <p:cNvSpPr>
                  <a:spLocks noChangeArrowheads="1"/>
                </p:cNvSpPr>
                <p:nvPr/>
              </p:nvSpPr>
              <p:spPr bwMode="black">
                <a:xfrm>
                  <a:off x="3444" y="3212"/>
                  <a:ext cx="28" cy="154"/>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70" name="Freeform 18"/>
                <p:cNvSpPr>
                  <a:spLocks/>
                </p:cNvSpPr>
                <p:nvPr/>
              </p:nvSpPr>
              <p:spPr bwMode="black">
                <a:xfrm>
                  <a:off x="3444" y="3059"/>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FFBF"/>
                </a:solidFill>
                <a:ln w="9525">
                  <a:solidFill>
                    <a:schemeClr val="tx1"/>
                  </a:solidFill>
                  <a:round/>
                  <a:headEnd/>
                  <a:tailEnd/>
                </a:ln>
              </p:spPr>
              <p:txBody>
                <a:bodyPr/>
                <a:lstStyle/>
                <a:p>
                  <a:endParaRPr lang="en-US"/>
                </a:p>
              </p:txBody>
            </p:sp>
            <p:sp>
              <p:nvSpPr>
                <p:cNvPr id="99371" name="Rectangle 19"/>
                <p:cNvSpPr>
                  <a:spLocks noChangeArrowheads="1"/>
                </p:cNvSpPr>
                <p:nvPr/>
              </p:nvSpPr>
              <p:spPr bwMode="black">
                <a:xfrm>
                  <a:off x="3444" y="3059"/>
                  <a:ext cx="28" cy="153"/>
                </a:xfrm>
                <a:prstGeom prst="rect">
                  <a:avLst/>
                </a:prstGeom>
                <a:solidFill>
                  <a:schemeClr val="tx1"/>
                </a:solidFill>
                <a:ln w="1588">
                  <a:solidFill>
                    <a:schemeClr val="tx1"/>
                  </a:solidFill>
                  <a:miter lim="800000"/>
                  <a:headEnd/>
                  <a:tailEnd/>
                </a:ln>
              </p:spPr>
              <p:txBody>
                <a:bodyPr/>
                <a:lstStyle/>
                <a:p>
                  <a:endParaRPr lang="en-US"/>
                </a:p>
              </p:txBody>
            </p:sp>
            <p:sp>
              <p:nvSpPr>
                <p:cNvPr id="99372" name="Freeform 20"/>
                <p:cNvSpPr>
                  <a:spLocks/>
                </p:cNvSpPr>
                <p:nvPr/>
              </p:nvSpPr>
              <p:spPr bwMode="black">
                <a:xfrm>
                  <a:off x="3569" y="3826"/>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373" name="Rectangle 21"/>
                <p:cNvSpPr>
                  <a:spLocks noChangeArrowheads="1"/>
                </p:cNvSpPr>
                <p:nvPr/>
              </p:nvSpPr>
              <p:spPr bwMode="black">
                <a:xfrm>
                  <a:off x="3569" y="3826"/>
                  <a:ext cx="29" cy="153"/>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74" name="Freeform 22"/>
                <p:cNvSpPr>
                  <a:spLocks/>
                </p:cNvSpPr>
                <p:nvPr/>
              </p:nvSpPr>
              <p:spPr bwMode="black">
                <a:xfrm>
                  <a:off x="3569" y="3672"/>
                  <a:ext cx="29" cy="154"/>
                </a:xfrm>
                <a:custGeom>
                  <a:avLst/>
                  <a:gdLst>
                    <a:gd name="T0" fmla="*/ 1 w 58"/>
                    <a:gd name="T1" fmla="*/ 0 h 308"/>
                    <a:gd name="T2" fmla="*/ 0 w 58"/>
                    <a:gd name="T3" fmla="*/ 0 h 308"/>
                    <a:gd name="T4" fmla="*/ 0 w 58"/>
                    <a:gd name="T5" fmla="*/ 1 h 308"/>
                    <a:gd name="T6" fmla="*/ 1 w 58"/>
                    <a:gd name="T7" fmla="*/ 1 h 308"/>
                    <a:gd name="T8" fmla="*/ 1 w 58"/>
                    <a:gd name="T9" fmla="*/ 0 h 308"/>
                    <a:gd name="T10" fmla="*/ 1 w 58"/>
                    <a:gd name="T11" fmla="*/ 0 h 308"/>
                    <a:gd name="T12" fmla="*/ 0 60000 65536"/>
                    <a:gd name="T13" fmla="*/ 0 60000 65536"/>
                    <a:gd name="T14" fmla="*/ 0 60000 65536"/>
                    <a:gd name="T15" fmla="*/ 0 60000 65536"/>
                    <a:gd name="T16" fmla="*/ 0 60000 65536"/>
                    <a:gd name="T17" fmla="*/ 0 60000 65536"/>
                    <a:gd name="T18" fmla="*/ 0 w 58"/>
                    <a:gd name="T19" fmla="*/ 0 h 308"/>
                    <a:gd name="T20" fmla="*/ 58 w 58"/>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8" h="308">
                      <a:moveTo>
                        <a:pt x="58" y="0"/>
                      </a:moveTo>
                      <a:lnTo>
                        <a:pt x="0" y="0"/>
                      </a:lnTo>
                      <a:lnTo>
                        <a:pt x="0" y="308"/>
                      </a:lnTo>
                      <a:lnTo>
                        <a:pt x="58" y="308"/>
                      </a:lnTo>
                      <a:lnTo>
                        <a:pt x="58" y="0"/>
                      </a:lnTo>
                      <a:close/>
                    </a:path>
                  </a:pathLst>
                </a:custGeom>
                <a:solidFill>
                  <a:srgbClr val="FFFFBF"/>
                </a:solidFill>
                <a:ln w="9525">
                  <a:solidFill>
                    <a:schemeClr val="tx1"/>
                  </a:solidFill>
                  <a:round/>
                  <a:headEnd/>
                  <a:tailEnd/>
                </a:ln>
              </p:spPr>
              <p:txBody>
                <a:bodyPr/>
                <a:lstStyle/>
                <a:p>
                  <a:endParaRPr lang="en-US"/>
                </a:p>
              </p:txBody>
            </p:sp>
            <p:sp>
              <p:nvSpPr>
                <p:cNvPr id="99375" name="Rectangle 23"/>
                <p:cNvSpPr>
                  <a:spLocks noChangeArrowheads="1"/>
                </p:cNvSpPr>
                <p:nvPr/>
              </p:nvSpPr>
              <p:spPr bwMode="black">
                <a:xfrm>
                  <a:off x="3569" y="3672"/>
                  <a:ext cx="29" cy="154"/>
                </a:xfrm>
                <a:prstGeom prst="rect">
                  <a:avLst/>
                </a:prstGeom>
                <a:solidFill>
                  <a:schemeClr val="tx1"/>
                </a:solidFill>
                <a:ln w="1588">
                  <a:solidFill>
                    <a:schemeClr val="tx1"/>
                  </a:solidFill>
                  <a:miter lim="800000"/>
                  <a:headEnd/>
                  <a:tailEnd/>
                </a:ln>
              </p:spPr>
              <p:txBody>
                <a:bodyPr/>
                <a:lstStyle/>
                <a:p>
                  <a:endParaRPr lang="en-US"/>
                </a:p>
              </p:txBody>
            </p:sp>
            <p:sp>
              <p:nvSpPr>
                <p:cNvPr id="99376" name="Freeform 24"/>
                <p:cNvSpPr>
                  <a:spLocks/>
                </p:cNvSpPr>
                <p:nvPr/>
              </p:nvSpPr>
              <p:spPr bwMode="black">
                <a:xfrm>
                  <a:off x="3569" y="3519"/>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377" name="Rectangle 25"/>
                <p:cNvSpPr>
                  <a:spLocks noChangeArrowheads="1"/>
                </p:cNvSpPr>
                <p:nvPr/>
              </p:nvSpPr>
              <p:spPr bwMode="black">
                <a:xfrm>
                  <a:off x="3569" y="3519"/>
                  <a:ext cx="29" cy="153"/>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78" name="Freeform 26"/>
                <p:cNvSpPr>
                  <a:spLocks/>
                </p:cNvSpPr>
                <p:nvPr/>
              </p:nvSpPr>
              <p:spPr bwMode="black">
                <a:xfrm>
                  <a:off x="3569" y="3366"/>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FFBF"/>
                </a:solidFill>
                <a:ln w="9525">
                  <a:solidFill>
                    <a:schemeClr val="tx1"/>
                  </a:solidFill>
                  <a:round/>
                  <a:headEnd/>
                  <a:tailEnd/>
                </a:ln>
              </p:spPr>
              <p:txBody>
                <a:bodyPr/>
                <a:lstStyle/>
                <a:p>
                  <a:endParaRPr lang="en-US"/>
                </a:p>
              </p:txBody>
            </p:sp>
            <p:sp>
              <p:nvSpPr>
                <p:cNvPr id="99379" name="Rectangle 27"/>
                <p:cNvSpPr>
                  <a:spLocks noChangeArrowheads="1"/>
                </p:cNvSpPr>
                <p:nvPr/>
              </p:nvSpPr>
              <p:spPr bwMode="black">
                <a:xfrm>
                  <a:off x="3569" y="3366"/>
                  <a:ext cx="29" cy="153"/>
                </a:xfrm>
                <a:prstGeom prst="rect">
                  <a:avLst/>
                </a:prstGeom>
                <a:solidFill>
                  <a:schemeClr val="tx1"/>
                </a:solidFill>
                <a:ln w="1588">
                  <a:solidFill>
                    <a:schemeClr val="tx1"/>
                  </a:solidFill>
                  <a:miter lim="800000"/>
                  <a:headEnd/>
                  <a:tailEnd/>
                </a:ln>
              </p:spPr>
              <p:txBody>
                <a:bodyPr/>
                <a:lstStyle/>
                <a:p>
                  <a:endParaRPr lang="en-US"/>
                </a:p>
              </p:txBody>
            </p:sp>
            <p:sp>
              <p:nvSpPr>
                <p:cNvPr id="99380" name="Freeform 28"/>
                <p:cNvSpPr>
                  <a:spLocks/>
                </p:cNvSpPr>
                <p:nvPr/>
              </p:nvSpPr>
              <p:spPr bwMode="black">
                <a:xfrm>
                  <a:off x="3569" y="3212"/>
                  <a:ext cx="29" cy="154"/>
                </a:xfrm>
                <a:custGeom>
                  <a:avLst/>
                  <a:gdLst>
                    <a:gd name="T0" fmla="*/ 1 w 58"/>
                    <a:gd name="T1" fmla="*/ 0 h 308"/>
                    <a:gd name="T2" fmla="*/ 0 w 58"/>
                    <a:gd name="T3" fmla="*/ 0 h 308"/>
                    <a:gd name="T4" fmla="*/ 0 w 58"/>
                    <a:gd name="T5" fmla="*/ 1 h 308"/>
                    <a:gd name="T6" fmla="*/ 1 w 58"/>
                    <a:gd name="T7" fmla="*/ 1 h 308"/>
                    <a:gd name="T8" fmla="*/ 1 w 58"/>
                    <a:gd name="T9" fmla="*/ 0 h 308"/>
                    <a:gd name="T10" fmla="*/ 1 w 58"/>
                    <a:gd name="T11" fmla="*/ 0 h 308"/>
                    <a:gd name="T12" fmla="*/ 0 60000 65536"/>
                    <a:gd name="T13" fmla="*/ 0 60000 65536"/>
                    <a:gd name="T14" fmla="*/ 0 60000 65536"/>
                    <a:gd name="T15" fmla="*/ 0 60000 65536"/>
                    <a:gd name="T16" fmla="*/ 0 60000 65536"/>
                    <a:gd name="T17" fmla="*/ 0 60000 65536"/>
                    <a:gd name="T18" fmla="*/ 0 w 58"/>
                    <a:gd name="T19" fmla="*/ 0 h 308"/>
                    <a:gd name="T20" fmla="*/ 58 w 58"/>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8" h="308">
                      <a:moveTo>
                        <a:pt x="58" y="0"/>
                      </a:moveTo>
                      <a:lnTo>
                        <a:pt x="0" y="0"/>
                      </a:lnTo>
                      <a:lnTo>
                        <a:pt x="0" y="308"/>
                      </a:lnTo>
                      <a:lnTo>
                        <a:pt x="58" y="308"/>
                      </a:lnTo>
                      <a:lnTo>
                        <a:pt x="58" y="0"/>
                      </a:lnTo>
                      <a:close/>
                    </a:path>
                  </a:pathLst>
                </a:custGeom>
                <a:solidFill>
                  <a:srgbClr val="FFBFFF"/>
                </a:solidFill>
                <a:ln w="9525">
                  <a:solidFill>
                    <a:schemeClr val="tx1"/>
                  </a:solidFill>
                  <a:round/>
                  <a:headEnd/>
                  <a:tailEnd/>
                </a:ln>
              </p:spPr>
              <p:txBody>
                <a:bodyPr/>
                <a:lstStyle/>
                <a:p>
                  <a:endParaRPr lang="en-US"/>
                </a:p>
              </p:txBody>
            </p:sp>
            <p:sp>
              <p:nvSpPr>
                <p:cNvPr id="99381" name="Rectangle 29"/>
                <p:cNvSpPr>
                  <a:spLocks noChangeArrowheads="1"/>
                </p:cNvSpPr>
                <p:nvPr/>
              </p:nvSpPr>
              <p:spPr bwMode="black">
                <a:xfrm>
                  <a:off x="3569" y="3212"/>
                  <a:ext cx="29" cy="154"/>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82" name="Freeform 30"/>
                <p:cNvSpPr>
                  <a:spLocks/>
                </p:cNvSpPr>
                <p:nvPr/>
              </p:nvSpPr>
              <p:spPr bwMode="black">
                <a:xfrm>
                  <a:off x="3569" y="3059"/>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FFBF"/>
                </a:solidFill>
                <a:ln w="9525">
                  <a:solidFill>
                    <a:schemeClr val="tx1"/>
                  </a:solidFill>
                  <a:round/>
                  <a:headEnd/>
                  <a:tailEnd/>
                </a:ln>
              </p:spPr>
              <p:txBody>
                <a:bodyPr/>
                <a:lstStyle/>
                <a:p>
                  <a:endParaRPr lang="en-US"/>
                </a:p>
              </p:txBody>
            </p:sp>
            <p:sp>
              <p:nvSpPr>
                <p:cNvPr id="99383" name="Rectangle 31"/>
                <p:cNvSpPr>
                  <a:spLocks noChangeArrowheads="1"/>
                </p:cNvSpPr>
                <p:nvPr/>
              </p:nvSpPr>
              <p:spPr bwMode="black">
                <a:xfrm>
                  <a:off x="3569" y="3059"/>
                  <a:ext cx="29" cy="153"/>
                </a:xfrm>
                <a:prstGeom prst="rect">
                  <a:avLst/>
                </a:prstGeom>
                <a:solidFill>
                  <a:schemeClr val="tx1"/>
                </a:solidFill>
                <a:ln w="1588">
                  <a:solidFill>
                    <a:schemeClr val="tx1"/>
                  </a:solidFill>
                  <a:miter lim="800000"/>
                  <a:headEnd/>
                  <a:tailEnd/>
                </a:ln>
              </p:spPr>
              <p:txBody>
                <a:bodyPr/>
                <a:lstStyle/>
                <a:p>
                  <a:endParaRPr lang="en-US"/>
                </a:p>
              </p:txBody>
            </p:sp>
            <p:sp>
              <p:nvSpPr>
                <p:cNvPr id="99384" name="Rectangle 32"/>
                <p:cNvSpPr>
                  <a:spLocks noChangeArrowheads="1"/>
                </p:cNvSpPr>
                <p:nvPr/>
              </p:nvSpPr>
              <p:spPr bwMode="black">
                <a:xfrm>
                  <a:off x="3472" y="3672"/>
                  <a:ext cx="97" cy="154"/>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85" name="Rectangle 33"/>
                <p:cNvSpPr>
                  <a:spLocks noChangeArrowheads="1"/>
                </p:cNvSpPr>
                <p:nvPr/>
              </p:nvSpPr>
              <p:spPr bwMode="black">
                <a:xfrm>
                  <a:off x="3472" y="3366"/>
                  <a:ext cx="97" cy="15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86" name="Rectangle 34"/>
                <p:cNvSpPr>
                  <a:spLocks noChangeArrowheads="1"/>
                </p:cNvSpPr>
                <p:nvPr/>
              </p:nvSpPr>
              <p:spPr bwMode="black">
                <a:xfrm>
                  <a:off x="3472" y="3059"/>
                  <a:ext cx="97" cy="15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87" name="Rectangle 35"/>
                <p:cNvSpPr>
                  <a:spLocks noChangeArrowheads="1"/>
                </p:cNvSpPr>
                <p:nvPr/>
              </p:nvSpPr>
              <p:spPr bwMode="black">
                <a:xfrm>
                  <a:off x="3468" y="1906"/>
                  <a:ext cx="10" cy="153"/>
                </a:xfrm>
                <a:prstGeom prst="rect">
                  <a:avLst/>
                </a:prstGeom>
                <a:solidFill>
                  <a:srgbClr val="FFBFFF"/>
                </a:solidFill>
                <a:ln w="9525">
                  <a:solidFill>
                    <a:schemeClr val="tx1"/>
                  </a:solidFill>
                  <a:miter lim="800000"/>
                  <a:headEnd/>
                  <a:tailEnd/>
                </a:ln>
              </p:spPr>
              <p:txBody>
                <a:bodyPr/>
                <a:lstStyle/>
                <a:p>
                  <a:endParaRPr lang="en-US"/>
                </a:p>
              </p:txBody>
            </p:sp>
            <p:sp>
              <p:nvSpPr>
                <p:cNvPr id="99388" name="Rectangle 36"/>
                <p:cNvSpPr>
                  <a:spLocks noChangeArrowheads="1"/>
                </p:cNvSpPr>
                <p:nvPr/>
              </p:nvSpPr>
              <p:spPr bwMode="black">
                <a:xfrm>
                  <a:off x="3472" y="1900"/>
                  <a:ext cx="97" cy="10"/>
                </a:xfrm>
                <a:prstGeom prst="rect">
                  <a:avLst/>
                </a:prstGeom>
                <a:solidFill>
                  <a:srgbClr val="FFBFFF"/>
                </a:solidFill>
                <a:ln w="9525">
                  <a:solidFill>
                    <a:schemeClr val="tx1"/>
                  </a:solidFill>
                  <a:miter lim="800000"/>
                  <a:headEnd/>
                  <a:tailEnd/>
                </a:ln>
              </p:spPr>
              <p:txBody>
                <a:bodyPr/>
                <a:lstStyle/>
                <a:p>
                  <a:endParaRPr lang="en-US"/>
                </a:p>
              </p:txBody>
            </p:sp>
            <p:sp>
              <p:nvSpPr>
                <p:cNvPr id="99389" name="Rectangle 37"/>
                <p:cNvSpPr>
                  <a:spLocks noChangeArrowheads="1"/>
                </p:cNvSpPr>
                <p:nvPr/>
              </p:nvSpPr>
              <p:spPr bwMode="black">
                <a:xfrm>
                  <a:off x="3563" y="1906"/>
                  <a:ext cx="10" cy="153"/>
                </a:xfrm>
                <a:prstGeom prst="rect">
                  <a:avLst/>
                </a:prstGeom>
                <a:solidFill>
                  <a:srgbClr val="FFBFFF"/>
                </a:solidFill>
                <a:ln w="9525">
                  <a:solidFill>
                    <a:schemeClr val="tx1"/>
                  </a:solidFill>
                  <a:miter lim="800000"/>
                  <a:headEnd/>
                  <a:tailEnd/>
                </a:ln>
              </p:spPr>
              <p:txBody>
                <a:bodyPr/>
                <a:lstStyle/>
                <a:p>
                  <a:endParaRPr lang="en-US"/>
                </a:p>
              </p:txBody>
            </p:sp>
            <p:sp>
              <p:nvSpPr>
                <p:cNvPr id="99390" name="Rectangle 38"/>
                <p:cNvSpPr>
                  <a:spLocks noChangeArrowheads="1"/>
                </p:cNvSpPr>
                <p:nvPr/>
              </p:nvSpPr>
              <p:spPr bwMode="black">
                <a:xfrm>
                  <a:off x="3472" y="2053"/>
                  <a:ext cx="97" cy="11"/>
                </a:xfrm>
                <a:prstGeom prst="rect">
                  <a:avLst/>
                </a:prstGeom>
                <a:solidFill>
                  <a:srgbClr val="FFBFFF"/>
                </a:solidFill>
                <a:ln w="9525">
                  <a:solidFill>
                    <a:schemeClr val="tx1"/>
                  </a:solidFill>
                  <a:miter lim="800000"/>
                  <a:headEnd/>
                  <a:tailEnd/>
                </a:ln>
              </p:spPr>
              <p:txBody>
                <a:bodyPr/>
                <a:lstStyle/>
                <a:p>
                  <a:endParaRPr lang="en-US"/>
                </a:p>
              </p:txBody>
            </p:sp>
            <p:sp>
              <p:nvSpPr>
                <p:cNvPr id="99391" name="Freeform 39"/>
                <p:cNvSpPr>
                  <a:spLocks/>
                </p:cNvSpPr>
                <p:nvPr/>
              </p:nvSpPr>
              <p:spPr bwMode="black">
                <a:xfrm>
                  <a:off x="3569" y="1906"/>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392" name="Rectangle 40"/>
                <p:cNvSpPr>
                  <a:spLocks noChangeArrowheads="1"/>
                </p:cNvSpPr>
                <p:nvPr/>
              </p:nvSpPr>
              <p:spPr bwMode="black">
                <a:xfrm>
                  <a:off x="3569" y="1900"/>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393" name="Rectangle 41"/>
                <p:cNvSpPr>
                  <a:spLocks noChangeArrowheads="1"/>
                </p:cNvSpPr>
                <p:nvPr/>
              </p:nvSpPr>
              <p:spPr bwMode="black">
                <a:xfrm>
                  <a:off x="3563" y="190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394" name="Rectangle 42"/>
                <p:cNvSpPr>
                  <a:spLocks noChangeArrowheads="1"/>
                </p:cNvSpPr>
                <p:nvPr/>
              </p:nvSpPr>
              <p:spPr bwMode="black">
                <a:xfrm>
                  <a:off x="3569" y="2053"/>
                  <a:ext cx="29" cy="11"/>
                </a:xfrm>
                <a:prstGeom prst="rect">
                  <a:avLst/>
                </a:prstGeom>
                <a:solidFill>
                  <a:srgbClr val="FFBFFF"/>
                </a:solidFill>
                <a:ln w="9525">
                  <a:solidFill>
                    <a:schemeClr val="tx1"/>
                  </a:solidFill>
                  <a:miter lim="800000"/>
                  <a:headEnd/>
                  <a:tailEnd/>
                </a:ln>
              </p:spPr>
              <p:txBody>
                <a:bodyPr/>
                <a:lstStyle/>
                <a:p>
                  <a:endParaRPr lang="en-US"/>
                </a:p>
              </p:txBody>
            </p:sp>
            <p:sp>
              <p:nvSpPr>
                <p:cNvPr id="99395" name="Rectangle 43"/>
                <p:cNvSpPr>
                  <a:spLocks noChangeArrowheads="1"/>
                </p:cNvSpPr>
                <p:nvPr/>
              </p:nvSpPr>
              <p:spPr bwMode="black">
                <a:xfrm>
                  <a:off x="3593" y="1906"/>
                  <a:ext cx="9"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396" name="Freeform 44"/>
                <p:cNvSpPr>
                  <a:spLocks/>
                </p:cNvSpPr>
                <p:nvPr/>
              </p:nvSpPr>
              <p:spPr bwMode="black">
                <a:xfrm>
                  <a:off x="3444" y="1906"/>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397" name="Rectangle 45"/>
                <p:cNvSpPr>
                  <a:spLocks noChangeArrowheads="1"/>
                </p:cNvSpPr>
                <p:nvPr/>
              </p:nvSpPr>
              <p:spPr bwMode="black">
                <a:xfrm>
                  <a:off x="3444" y="1900"/>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398" name="Rectangle 46"/>
                <p:cNvSpPr>
                  <a:spLocks noChangeArrowheads="1"/>
                </p:cNvSpPr>
                <p:nvPr/>
              </p:nvSpPr>
              <p:spPr bwMode="black">
                <a:xfrm>
                  <a:off x="3439" y="190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399" name="Rectangle 47"/>
                <p:cNvSpPr>
                  <a:spLocks noChangeArrowheads="1"/>
                </p:cNvSpPr>
                <p:nvPr/>
              </p:nvSpPr>
              <p:spPr bwMode="black">
                <a:xfrm>
                  <a:off x="3444" y="2053"/>
                  <a:ext cx="28" cy="11"/>
                </a:xfrm>
                <a:prstGeom prst="rect">
                  <a:avLst/>
                </a:prstGeom>
                <a:solidFill>
                  <a:srgbClr val="FFBFFF"/>
                </a:solidFill>
                <a:ln w="9525">
                  <a:solidFill>
                    <a:schemeClr val="tx1"/>
                  </a:solidFill>
                  <a:miter lim="800000"/>
                  <a:headEnd/>
                  <a:tailEnd/>
                </a:ln>
              </p:spPr>
              <p:txBody>
                <a:bodyPr/>
                <a:lstStyle/>
                <a:p>
                  <a:endParaRPr lang="en-US"/>
                </a:p>
              </p:txBody>
            </p:sp>
            <p:sp>
              <p:nvSpPr>
                <p:cNvPr id="99400" name="Rectangle 48"/>
                <p:cNvSpPr>
                  <a:spLocks noChangeArrowheads="1"/>
                </p:cNvSpPr>
                <p:nvPr/>
              </p:nvSpPr>
              <p:spPr bwMode="black">
                <a:xfrm>
                  <a:off x="3468" y="190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01" name="Freeform 49"/>
                <p:cNvSpPr>
                  <a:spLocks/>
                </p:cNvSpPr>
                <p:nvPr/>
              </p:nvSpPr>
              <p:spPr bwMode="black">
                <a:xfrm>
                  <a:off x="3569" y="2366"/>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402" name="Rectangle 50"/>
                <p:cNvSpPr>
                  <a:spLocks noChangeArrowheads="1"/>
                </p:cNvSpPr>
                <p:nvPr/>
              </p:nvSpPr>
              <p:spPr bwMode="black">
                <a:xfrm>
                  <a:off x="3569" y="2360"/>
                  <a:ext cx="29" cy="11"/>
                </a:xfrm>
                <a:prstGeom prst="rect">
                  <a:avLst/>
                </a:prstGeom>
                <a:solidFill>
                  <a:srgbClr val="FFBFFF"/>
                </a:solidFill>
                <a:ln w="9525">
                  <a:solidFill>
                    <a:schemeClr val="tx1"/>
                  </a:solidFill>
                  <a:miter lim="800000"/>
                  <a:headEnd/>
                  <a:tailEnd/>
                </a:ln>
              </p:spPr>
              <p:txBody>
                <a:bodyPr/>
                <a:lstStyle/>
                <a:p>
                  <a:endParaRPr lang="en-US"/>
                </a:p>
              </p:txBody>
            </p:sp>
            <p:sp>
              <p:nvSpPr>
                <p:cNvPr id="99403" name="Rectangle 51"/>
                <p:cNvSpPr>
                  <a:spLocks noChangeArrowheads="1"/>
                </p:cNvSpPr>
                <p:nvPr/>
              </p:nvSpPr>
              <p:spPr bwMode="black">
                <a:xfrm>
                  <a:off x="3563" y="236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04" name="Rectangle 52"/>
                <p:cNvSpPr>
                  <a:spLocks noChangeArrowheads="1"/>
                </p:cNvSpPr>
                <p:nvPr/>
              </p:nvSpPr>
              <p:spPr bwMode="black">
                <a:xfrm>
                  <a:off x="3569" y="2513"/>
                  <a:ext cx="29" cy="11"/>
                </a:xfrm>
                <a:prstGeom prst="rect">
                  <a:avLst/>
                </a:prstGeom>
                <a:solidFill>
                  <a:srgbClr val="FFBFFF"/>
                </a:solidFill>
                <a:ln w="9525">
                  <a:solidFill>
                    <a:schemeClr val="tx1"/>
                  </a:solidFill>
                  <a:miter lim="800000"/>
                  <a:headEnd/>
                  <a:tailEnd/>
                </a:ln>
              </p:spPr>
              <p:txBody>
                <a:bodyPr/>
                <a:lstStyle/>
                <a:p>
                  <a:endParaRPr lang="en-US"/>
                </a:p>
              </p:txBody>
            </p:sp>
            <p:sp>
              <p:nvSpPr>
                <p:cNvPr id="99405" name="Rectangle 53"/>
                <p:cNvSpPr>
                  <a:spLocks noChangeArrowheads="1"/>
                </p:cNvSpPr>
                <p:nvPr/>
              </p:nvSpPr>
              <p:spPr bwMode="black">
                <a:xfrm>
                  <a:off x="3593" y="2366"/>
                  <a:ext cx="9"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06" name="Freeform 54"/>
                <p:cNvSpPr>
                  <a:spLocks/>
                </p:cNvSpPr>
                <p:nvPr/>
              </p:nvSpPr>
              <p:spPr bwMode="black">
                <a:xfrm>
                  <a:off x="3444" y="2366"/>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407" name="Rectangle 55"/>
                <p:cNvSpPr>
                  <a:spLocks noChangeArrowheads="1"/>
                </p:cNvSpPr>
                <p:nvPr/>
              </p:nvSpPr>
              <p:spPr bwMode="black">
                <a:xfrm>
                  <a:off x="3444" y="2360"/>
                  <a:ext cx="28" cy="11"/>
                </a:xfrm>
                <a:prstGeom prst="rect">
                  <a:avLst/>
                </a:prstGeom>
                <a:solidFill>
                  <a:srgbClr val="FFBFFF"/>
                </a:solidFill>
                <a:ln w="9525">
                  <a:solidFill>
                    <a:schemeClr val="tx1"/>
                  </a:solidFill>
                  <a:miter lim="800000"/>
                  <a:headEnd/>
                  <a:tailEnd/>
                </a:ln>
              </p:spPr>
              <p:txBody>
                <a:bodyPr/>
                <a:lstStyle/>
                <a:p>
                  <a:endParaRPr lang="en-US"/>
                </a:p>
              </p:txBody>
            </p:sp>
            <p:sp>
              <p:nvSpPr>
                <p:cNvPr id="99408" name="Rectangle 56"/>
                <p:cNvSpPr>
                  <a:spLocks noChangeArrowheads="1"/>
                </p:cNvSpPr>
                <p:nvPr/>
              </p:nvSpPr>
              <p:spPr bwMode="black">
                <a:xfrm>
                  <a:off x="3439" y="236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09" name="Rectangle 57"/>
                <p:cNvSpPr>
                  <a:spLocks noChangeArrowheads="1"/>
                </p:cNvSpPr>
                <p:nvPr/>
              </p:nvSpPr>
              <p:spPr bwMode="black">
                <a:xfrm>
                  <a:off x="3444" y="2513"/>
                  <a:ext cx="28" cy="11"/>
                </a:xfrm>
                <a:prstGeom prst="rect">
                  <a:avLst/>
                </a:prstGeom>
                <a:solidFill>
                  <a:srgbClr val="FFBFFF"/>
                </a:solidFill>
                <a:ln w="9525">
                  <a:solidFill>
                    <a:schemeClr val="tx1"/>
                  </a:solidFill>
                  <a:miter lim="800000"/>
                  <a:headEnd/>
                  <a:tailEnd/>
                </a:ln>
              </p:spPr>
              <p:txBody>
                <a:bodyPr/>
                <a:lstStyle/>
                <a:p>
                  <a:endParaRPr lang="en-US"/>
                </a:p>
              </p:txBody>
            </p:sp>
            <p:sp>
              <p:nvSpPr>
                <p:cNvPr id="99410" name="Rectangle 58"/>
                <p:cNvSpPr>
                  <a:spLocks noChangeArrowheads="1"/>
                </p:cNvSpPr>
                <p:nvPr/>
              </p:nvSpPr>
              <p:spPr bwMode="black">
                <a:xfrm>
                  <a:off x="3468" y="2366"/>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11" name="Rectangle 59"/>
                <p:cNvSpPr>
                  <a:spLocks noChangeArrowheads="1"/>
                </p:cNvSpPr>
                <p:nvPr/>
              </p:nvSpPr>
              <p:spPr bwMode="black">
                <a:xfrm>
                  <a:off x="3468" y="2212"/>
                  <a:ext cx="10" cy="154"/>
                </a:xfrm>
                <a:prstGeom prst="rect">
                  <a:avLst/>
                </a:prstGeom>
                <a:solidFill>
                  <a:srgbClr val="FFBFFF"/>
                </a:solidFill>
                <a:ln w="9525">
                  <a:solidFill>
                    <a:schemeClr val="tx1"/>
                  </a:solidFill>
                  <a:miter lim="800000"/>
                  <a:headEnd/>
                  <a:tailEnd/>
                </a:ln>
              </p:spPr>
              <p:txBody>
                <a:bodyPr/>
                <a:lstStyle/>
                <a:p>
                  <a:endParaRPr lang="en-US"/>
                </a:p>
              </p:txBody>
            </p:sp>
            <p:sp>
              <p:nvSpPr>
                <p:cNvPr id="99412" name="Rectangle 60"/>
                <p:cNvSpPr>
                  <a:spLocks noChangeArrowheads="1"/>
                </p:cNvSpPr>
                <p:nvPr/>
              </p:nvSpPr>
              <p:spPr bwMode="black">
                <a:xfrm>
                  <a:off x="3472" y="2207"/>
                  <a:ext cx="97" cy="10"/>
                </a:xfrm>
                <a:prstGeom prst="rect">
                  <a:avLst/>
                </a:prstGeom>
                <a:solidFill>
                  <a:srgbClr val="FFBFFF"/>
                </a:solidFill>
                <a:ln w="9525">
                  <a:solidFill>
                    <a:schemeClr val="tx1"/>
                  </a:solidFill>
                  <a:miter lim="800000"/>
                  <a:headEnd/>
                  <a:tailEnd/>
                </a:ln>
              </p:spPr>
              <p:txBody>
                <a:bodyPr/>
                <a:lstStyle/>
                <a:p>
                  <a:endParaRPr lang="en-US"/>
                </a:p>
              </p:txBody>
            </p:sp>
            <p:sp>
              <p:nvSpPr>
                <p:cNvPr id="99413" name="Rectangle 61"/>
                <p:cNvSpPr>
                  <a:spLocks noChangeArrowheads="1"/>
                </p:cNvSpPr>
                <p:nvPr/>
              </p:nvSpPr>
              <p:spPr bwMode="black">
                <a:xfrm>
                  <a:off x="3563" y="2212"/>
                  <a:ext cx="10" cy="154"/>
                </a:xfrm>
                <a:prstGeom prst="rect">
                  <a:avLst/>
                </a:prstGeom>
                <a:solidFill>
                  <a:srgbClr val="FFBFFF"/>
                </a:solidFill>
                <a:ln w="9525">
                  <a:solidFill>
                    <a:schemeClr val="tx1"/>
                  </a:solidFill>
                  <a:miter lim="800000"/>
                  <a:headEnd/>
                  <a:tailEnd/>
                </a:ln>
              </p:spPr>
              <p:txBody>
                <a:bodyPr/>
                <a:lstStyle/>
                <a:p>
                  <a:endParaRPr lang="en-US"/>
                </a:p>
              </p:txBody>
            </p:sp>
            <p:sp>
              <p:nvSpPr>
                <p:cNvPr id="99414" name="Rectangle 62"/>
                <p:cNvSpPr>
                  <a:spLocks noChangeArrowheads="1"/>
                </p:cNvSpPr>
                <p:nvPr/>
              </p:nvSpPr>
              <p:spPr bwMode="black">
                <a:xfrm>
                  <a:off x="3472" y="2360"/>
                  <a:ext cx="97" cy="11"/>
                </a:xfrm>
                <a:prstGeom prst="rect">
                  <a:avLst/>
                </a:prstGeom>
                <a:solidFill>
                  <a:srgbClr val="FFBFFF"/>
                </a:solidFill>
                <a:ln w="9525">
                  <a:solidFill>
                    <a:schemeClr val="tx1"/>
                  </a:solidFill>
                  <a:miter lim="800000"/>
                  <a:headEnd/>
                  <a:tailEnd/>
                </a:ln>
              </p:spPr>
              <p:txBody>
                <a:bodyPr/>
                <a:lstStyle/>
                <a:p>
                  <a:endParaRPr lang="en-US"/>
                </a:p>
              </p:txBody>
            </p:sp>
            <p:sp>
              <p:nvSpPr>
                <p:cNvPr id="99415" name="Freeform 63"/>
                <p:cNvSpPr>
                  <a:spLocks/>
                </p:cNvSpPr>
                <p:nvPr/>
              </p:nvSpPr>
              <p:spPr bwMode="black">
                <a:xfrm>
                  <a:off x="3444" y="2212"/>
                  <a:ext cx="28" cy="154"/>
                </a:xfrm>
                <a:custGeom>
                  <a:avLst/>
                  <a:gdLst>
                    <a:gd name="T0" fmla="*/ 1 w 56"/>
                    <a:gd name="T1" fmla="*/ 0 h 308"/>
                    <a:gd name="T2" fmla="*/ 0 w 56"/>
                    <a:gd name="T3" fmla="*/ 0 h 308"/>
                    <a:gd name="T4" fmla="*/ 0 w 56"/>
                    <a:gd name="T5" fmla="*/ 1 h 308"/>
                    <a:gd name="T6" fmla="*/ 1 w 56"/>
                    <a:gd name="T7" fmla="*/ 1 h 308"/>
                    <a:gd name="T8" fmla="*/ 1 w 56"/>
                    <a:gd name="T9" fmla="*/ 0 h 308"/>
                    <a:gd name="T10" fmla="*/ 1 w 56"/>
                    <a:gd name="T11" fmla="*/ 0 h 308"/>
                    <a:gd name="T12" fmla="*/ 0 60000 65536"/>
                    <a:gd name="T13" fmla="*/ 0 60000 65536"/>
                    <a:gd name="T14" fmla="*/ 0 60000 65536"/>
                    <a:gd name="T15" fmla="*/ 0 60000 65536"/>
                    <a:gd name="T16" fmla="*/ 0 60000 65536"/>
                    <a:gd name="T17" fmla="*/ 0 60000 65536"/>
                    <a:gd name="T18" fmla="*/ 0 w 56"/>
                    <a:gd name="T19" fmla="*/ 0 h 308"/>
                    <a:gd name="T20" fmla="*/ 56 w 56"/>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6" h="308">
                      <a:moveTo>
                        <a:pt x="56" y="0"/>
                      </a:moveTo>
                      <a:lnTo>
                        <a:pt x="0" y="0"/>
                      </a:lnTo>
                      <a:lnTo>
                        <a:pt x="0" y="308"/>
                      </a:lnTo>
                      <a:lnTo>
                        <a:pt x="56" y="308"/>
                      </a:lnTo>
                      <a:lnTo>
                        <a:pt x="56" y="0"/>
                      </a:lnTo>
                      <a:close/>
                    </a:path>
                  </a:pathLst>
                </a:custGeom>
                <a:solidFill>
                  <a:srgbClr val="FFBFFF"/>
                </a:solidFill>
                <a:ln w="9525">
                  <a:solidFill>
                    <a:schemeClr val="tx1"/>
                  </a:solidFill>
                  <a:round/>
                  <a:headEnd/>
                  <a:tailEnd/>
                </a:ln>
              </p:spPr>
              <p:txBody>
                <a:bodyPr/>
                <a:lstStyle/>
                <a:p>
                  <a:endParaRPr lang="en-US"/>
                </a:p>
              </p:txBody>
            </p:sp>
            <p:sp>
              <p:nvSpPr>
                <p:cNvPr id="99416" name="Rectangle 64"/>
                <p:cNvSpPr>
                  <a:spLocks noChangeArrowheads="1"/>
                </p:cNvSpPr>
                <p:nvPr/>
              </p:nvSpPr>
              <p:spPr bwMode="black">
                <a:xfrm>
                  <a:off x="3444" y="2207"/>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17" name="Rectangle 65"/>
                <p:cNvSpPr>
                  <a:spLocks noChangeArrowheads="1"/>
                </p:cNvSpPr>
                <p:nvPr/>
              </p:nvSpPr>
              <p:spPr bwMode="black">
                <a:xfrm>
                  <a:off x="3439" y="2212"/>
                  <a:ext cx="10"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18" name="Rectangle 66"/>
                <p:cNvSpPr>
                  <a:spLocks noChangeArrowheads="1"/>
                </p:cNvSpPr>
                <p:nvPr/>
              </p:nvSpPr>
              <p:spPr bwMode="black">
                <a:xfrm>
                  <a:off x="3444" y="2360"/>
                  <a:ext cx="28" cy="11"/>
                </a:xfrm>
                <a:prstGeom prst="rect">
                  <a:avLst/>
                </a:prstGeom>
                <a:solidFill>
                  <a:srgbClr val="FFBFFF"/>
                </a:solidFill>
                <a:ln w="9525">
                  <a:solidFill>
                    <a:schemeClr val="tx1"/>
                  </a:solidFill>
                  <a:miter lim="800000"/>
                  <a:headEnd/>
                  <a:tailEnd/>
                </a:ln>
              </p:spPr>
              <p:txBody>
                <a:bodyPr/>
                <a:lstStyle/>
                <a:p>
                  <a:endParaRPr lang="en-US"/>
                </a:p>
              </p:txBody>
            </p:sp>
            <p:sp>
              <p:nvSpPr>
                <p:cNvPr id="99419" name="Rectangle 67"/>
                <p:cNvSpPr>
                  <a:spLocks noChangeArrowheads="1"/>
                </p:cNvSpPr>
                <p:nvPr/>
              </p:nvSpPr>
              <p:spPr bwMode="black">
                <a:xfrm>
                  <a:off x="3468" y="2212"/>
                  <a:ext cx="10"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20" name="Freeform 68"/>
                <p:cNvSpPr>
                  <a:spLocks/>
                </p:cNvSpPr>
                <p:nvPr/>
              </p:nvSpPr>
              <p:spPr bwMode="black">
                <a:xfrm>
                  <a:off x="3444" y="2059"/>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421" name="Rectangle 69"/>
                <p:cNvSpPr>
                  <a:spLocks noChangeArrowheads="1"/>
                </p:cNvSpPr>
                <p:nvPr/>
              </p:nvSpPr>
              <p:spPr bwMode="black">
                <a:xfrm>
                  <a:off x="3444" y="2053"/>
                  <a:ext cx="28" cy="11"/>
                </a:xfrm>
                <a:prstGeom prst="rect">
                  <a:avLst/>
                </a:prstGeom>
                <a:solidFill>
                  <a:srgbClr val="FFBFFF"/>
                </a:solidFill>
                <a:ln w="9525">
                  <a:solidFill>
                    <a:schemeClr val="tx1"/>
                  </a:solidFill>
                  <a:miter lim="800000"/>
                  <a:headEnd/>
                  <a:tailEnd/>
                </a:ln>
              </p:spPr>
              <p:txBody>
                <a:bodyPr/>
                <a:lstStyle/>
                <a:p>
                  <a:endParaRPr lang="en-US"/>
                </a:p>
              </p:txBody>
            </p:sp>
            <p:sp>
              <p:nvSpPr>
                <p:cNvPr id="99422" name="Rectangle 70"/>
                <p:cNvSpPr>
                  <a:spLocks noChangeArrowheads="1"/>
                </p:cNvSpPr>
                <p:nvPr/>
              </p:nvSpPr>
              <p:spPr bwMode="black">
                <a:xfrm>
                  <a:off x="3439" y="2059"/>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23" name="Rectangle 71"/>
                <p:cNvSpPr>
                  <a:spLocks noChangeArrowheads="1"/>
                </p:cNvSpPr>
                <p:nvPr/>
              </p:nvSpPr>
              <p:spPr bwMode="black">
                <a:xfrm>
                  <a:off x="3444" y="2207"/>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24" name="Rectangle 72"/>
                <p:cNvSpPr>
                  <a:spLocks noChangeArrowheads="1"/>
                </p:cNvSpPr>
                <p:nvPr/>
              </p:nvSpPr>
              <p:spPr bwMode="black">
                <a:xfrm>
                  <a:off x="3468" y="2059"/>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25" name="Freeform 73"/>
                <p:cNvSpPr>
                  <a:spLocks/>
                </p:cNvSpPr>
                <p:nvPr/>
              </p:nvSpPr>
              <p:spPr bwMode="black">
                <a:xfrm>
                  <a:off x="3569" y="2212"/>
                  <a:ext cx="29" cy="154"/>
                </a:xfrm>
                <a:custGeom>
                  <a:avLst/>
                  <a:gdLst>
                    <a:gd name="T0" fmla="*/ 1 w 58"/>
                    <a:gd name="T1" fmla="*/ 0 h 308"/>
                    <a:gd name="T2" fmla="*/ 0 w 58"/>
                    <a:gd name="T3" fmla="*/ 0 h 308"/>
                    <a:gd name="T4" fmla="*/ 0 w 58"/>
                    <a:gd name="T5" fmla="*/ 1 h 308"/>
                    <a:gd name="T6" fmla="*/ 1 w 58"/>
                    <a:gd name="T7" fmla="*/ 1 h 308"/>
                    <a:gd name="T8" fmla="*/ 1 w 58"/>
                    <a:gd name="T9" fmla="*/ 0 h 308"/>
                    <a:gd name="T10" fmla="*/ 1 w 58"/>
                    <a:gd name="T11" fmla="*/ 0 h 308"/>
                    <a:gd name="T12" fmla="*/ 0 60000 65536"/>
                    <a:gd name="T13" fmla="*/ 0 60000 65536"/>
                    <a:gd name="T14" fmla="*/ 0 60000 65536"/>
                    <a:gd name="T15" fmla="*/ 0 60000 65536"/>
                    <a:gd name="T16" fmla="*/ 0 60000 65536"/>
                    <a:gd name="T17" fmla="*/ 0 60000 65536"/>
                    <a:gd name="T18" fmla="*/ 0 w 58"/>
                    <a:gd name="T19" fmla="*/ 0 h 308"/>
                    <a:gd name="T20" fmla="*/ 58 w 58"/>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8" h="308">
                      <a:moveTo>
                        <a:pt x="58" y="0"/>
                      </a:moveTo>
                      <a:lnTo>
                        <a:pt x="0" y="0"/>
                      </a:lnTo>
                      <a:lnTo>
                        <a:pt x="0" y="308"/>
                      </a:lnTo>
                      <a:lnTo>
                        <a:pt x="58" y="308"/>
                      </a:lnTo>
                      <a:lnTo>
                        <a:pt x="58" y="0"/>
                      </a:lnTo>
                      <a:close/>
                    </a:path>
                  </a:pathLst>
                </a:custGeom>
                <a:solidFill>
                  <a:srgbClr val="FFBFFF"/>
                </a:solidFill>
                <a:ln w="9525">
                  <a:solidFill>
                    <a:schemeClr val="tx1"/>
                  </a:solidFill>
                  <a:round/>
                  <a:headEnd/>
                  <a:tailEnd/>
                </a:ln>
              </p:spPr>
              <p:txBody>
                <a:bodyPr/>
                <a:lstStyle/>
                <a:p>
                  <a:endParaRPr lang="en-US"/>
                </a:p>
              </p:txBody>
            </p:sp>
            <p:sp>
              <p:nvSpPr>
                <p:cNvPr id="99426" name="Rectangle 74"/>
                <p:cNvSpPr>
                  <a:spLocks noChangeArrowheads="1"/>
                </p:cNvSpPr>
                <p:nvPr/>
              </p:nvSpPr>
              <p:spPr bwMode="black">
                <a:xfrm>
                  <a:off x="3569" y="2207"/>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27" name="Rectangle 75"/>
                <p:cNvSpPr>
                  <a:spLocks noChangeArrowheads="1"/>
                </p:cNvSpPr>
                <p:nvPr/>
              </p:nvSpPr>
              <p:spPr bwMode="black">
                <a:xfrm>
                  <a:off x="3563" y="2212"/>
                  <a:ext cx="10" cy="154"/>
                </a:xfrm>
                <a:prstGeom prst="rect">
                  <a:avLst/>
                </a:prstGeom>
                <a:solidFill>
                  <a:srgbClr val="FFBFFF"/>
                </a:solidFill>
                <a:ln w="9525">
                  <a:solidFill>
                    <a:schemeClr val="bg1"/>
                  </a:solidFill>
                  <a:miter lim="800000"/>
                  <a:headEnd/>
                  <a:tailEnd/>
                </a:ln>
              </p:spPr>
              <p:txBody>
                <a:bodyPr/>
                <a:lstStyle/>
                <a:p>
                  <a:endParaRPr lang="en-US"/>
                </a:p>
              </p:txBody>
            </p:sp>
            <p:sp>
              <p:nvSpPr>
                <p:cNvPr id="99428" name="Rectangle 76"/>
                <p:cNvSpPr>
                  <a:spLocks noChangeArrowheads="1"/>
                </p:cNvSpPr>
                <p:nvPr/>
              </p:nvSpPr>
              <p:spPr bwMode="black">
                <a:xfrm>
                  <a:off x="3569" y="2360"/>
                  <a:ext cx="29" cy="11"/>
                </a:xfrm>
                <a:prstGeom prst="rect">
                  <a:avLst/>
                </a:prstGeom>
                <a:solidFill>
                  <a:srgbClr val="FFBFFF"/>
                </a:solidFill>
                <a:ln w="9525">
                  <a:solidFill>
                    <a:schemeClr val="tx1"/>
                  </a:solidFill>
                  <a:miter lim="800000"/>
                  <a:headEnd/>
                  <a:tailEnd/>
                </a:ln>
              </p:spPr>
              <p:txBody>
                <a:bodyPr/>
                <a:lstStyle/>
                <a:p>
                  <a:endParaRPr lang="en-US"/>
                </a:p>
              </p:txBody>
            </p:sp>
            <p:sp>
              <p:nvSpPr>
                <p:cNvPr id="99429" name="Rectangle 77"/>
                <p:cNvSpPr>
                  <a:spLocks noChangeArrowheads="1"/>
                </p:cNvSpPr>
                <p:nvPr/>
              </p:nvSpPr>
              <p:spPr bwMode="black">
                <a:xfrm>
                  <a:off x="3593" y="2212"/>
                  <a:ext cx="9"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30" name="Freeform 78"/>
                <p:cNvSpPr>
                  <a:spLocks/>
                </p:cNvSpPr>
                <p:nvPr/>
              </p:nvSpPr>
              <p:spPr bwMode="black">
                <a:xfrm>
                  <a:off x="3569" y="2059"/>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431" name="Rectangle 79"/>
                <p:cNvSpPr>
                  <a:spLocks noChangeArrowheads="1"/>
                </p:cNvSpPr>
                <p:nvPr/>
              </p:nvSpPr>
              <p:spPr bwMode="black">
                <a:xfrm>
                  <a:off x="3569" y="2053"/>
                  <a:ext cx="29" cy="11"/>
                </a:xfrm>
                <a:prstGeom prst="rect">
                  <a:avLst/>
                </a:prstGeom>
                <a:solidFill>
                  <a:srgbClr val="FFBFFF"/>
                </a:solidFill>
                <a:ln w="9525">
                  <a:solidFill>
                    <a:schemeClr val="tx1"/>
                  </a:solidFill>
                  <a:miter lim="800000"/>
                  <a:headEnd/>
                  <a:tailEnd/>
                </a:ln>
              </p:spPr>
              <p:txBody>
                <a:bodyPr/>
                <a:lstStyle/>
                <a:p>
                  <a:endParaRPr lang="en-US"/>
                </a:p>
              </p:txBody>
            </p:sp>
            <p:sp>
              <p:nvSpPr>
                <p:cNvPr id="99432" name="Rectangle 80"/>
                <p:cNvSpPr>
                  <a:spLocks noChangeArrowheads="1"/>
                </p:cNvSpPr>
                <p:nvPr/>
              </p:nvSpPr>
              <p:spPr bwMode="black">
                <a:xfrm>
                  <a:off x="3563" y="2059"/>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33" name="Rectangle 81"/>
                <p:cNvSpPr>
                  <a:spLocks noChangeArrowheads="1"/>
                </p:cNvSpPr>
                <p:nvPr/>
              </p:nvSpPr>
              <p:spPr bwMode="black">
                <a:xfrm>
                  <a:off x="3569" y="2207"/>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34" name="Rectangle 82"/>
                <p:cNvSpPr>
                  <a:spLocks noChangeArrowheads="1"/>
                </p:cNvSpPr>
                <p:nvPr/>
              </p:nvSpPr>
              <p:spPr bwMode="black">
                <a:xfrm>
                  <a:off x="3593" y="2059"/>
                  <a:ext cx="9"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35" name="Rectangle 83"/>
                <p:cNvSpPr>
                  <a:spLocks noChangeArrowheads="1"/>
                </p:cNvSpPr>
                <p:nvPr/>
              </p:nvSpPr>
              <p:spPr bwMode="black">
                <a:xfrm>
                  <a:off x="3468" y="1599"/>
                  <a:ext cx="10" cy="153"/>
                </a:xfrm>
                <a:prstGeom prst="rect">
                  <a:avLst/>
                </a:prstGeom>
                <a:solidFill>
                  <a:srgbClr val="FFBFFF"/>
                </a:solidFill>
                <a:ln w="9525">
                  <a:solidFill>
                    <a:schemeClr val="tx1"/>
                  </a:solidFill>
                  <a:miter lim="800000"/>
                  <a:headEnd/>
                  <a:tailEnd/>
                </a:ln>
              </p:spPr>
              <p:txBody>
                <a:bodyPr/>
                <a:lstStyle/>
                <a:p>
                  <a:endParaRPr lang="en-US"/>
                </a:p>
              </p:txBody>
            </p:sp>
            <p:sp>
              <p:nvSpPr>
                <p:cNvPr id="99436" name="Rectangle 84"/>
                <p:cNvSpPr>
                  <a:spLocks noChangeArrowheads="1"/>
                </p:cNvSpPr>
                <p:nvPr/>
              </p:nvSpPr>
              <p:spPr bwMode="black">
                <a:xfrm>
                  <a:off x="3472" y="1594"/>
                  <a:ext cx="97" cy="10"/>
                </a:xfrm>
                <a:prstGeom prst="rect">
                  <a:avLst/>
                </a:prstGeom>
                <a:solidFill>
                  <a:srgbClr val="FFBFFF"/>
                </a:solidFill>
                <a:ln w="9525">
                  <a:solidFill>
                    <a:schemeClr val="tx1"/>
                  </a:solidFill>
                  <a:miter lim="800000"/>
                  <a:headEnd/>
                  <a:tailEnd/>
                </a:ln>
              </p:spPr>
              <p:txBody>
                <a:bodyPr/>
                <a:lstStyle/>
                <a:p>
                  <a:endParaRPr lang="en-US"/>
                </a:p>
              </p:txBody>
            </p:sp>
            <p:sp>
              <p:nvSpPr>
                <p:cNvPr id="99437" name="Rectangle 85"/>
                <p:cNvSpPr>
                  <a:spLocks noChangeArrowheads="1"/>
                </p:cNvSpPr>
                <p:nvPr/>
              </p:nvSpPr>
              <p:spPr bwMode="black">
                <a:xfrm>
                  <a:off x="3563" y="1599"/>
                  <a:ext cx="10" cy="153"/>
                </a:xfrm>
                <a:prstGeom prst="rect">
                  <a:avLst/>
                </a:prstGeom>
                <a:solidFill>
                  <a:srgbClr val="FFBFFF"/>
                </a:solidFill>
                <a:ln w="9525">
                  <a:solidFill>
                    <a:schemeClr val="tx1"/>
                  </a:solidFill>
                  <a:miter lim="800000"/>
                  <a:headEnd/>
                  <a:tailEnd/>
                </a:ln>
              </p:spPr>
              <p:txBody>
                <a:bodyPr/>
                <a:lstStyle/>
                <a:p>
                  <a:endParaRPr lang="en-US"/>
                </a:p>
              </p:txBody>
            </p:sp>
            <p:sp>
              <p:nvSpPr>
                <p:cNvPr id="99438" name="Rectangle 86"/>
                <p:cNvSpPr>
                  <a:spLocks noChangeArrowheads="1"/>
                </p:cNvSpPr>
                <p:nvPr/>
              </p:nvSpPr>
              <p:spPr bwMode="black">
                <a:xfrm>
                  <a:off x="3472" y="1747"/>
                  <a:ext cx="97" cy="10"/>
                </a:xfrm>
                <a:prstGeom prst="rect">
                  <a:avLst/>
                </a:prstGeom>
                <a:solidFill>
                  <a:srgbClr val="FFBFFF"/>
                </a:solidFill>
                <a:ln w="9525">
                  <a:solidFill>
                    <a:schemeClr val="tx1"/>
                  </a:solidFill>
                  <a:miter lim="800000"/>
                  <a:headEnd/>
                  <a:tailEnd/>
                </a:ln>
              </p:spPr>
              <p:txBody>
                <a:bodyPr/>
                <a:lstStyle/>
                <a:p>
                  <a:endParaRPr lang="en-US"/>
                </a:p>
              </p:txBody>
            </p:sp>
            <p:sp>
              <p:nvSpPr>
                <p:cNvPr id="99439" name="Freeform 87"/>
                <p:cNvSpPr>
                  <a:spLocks/>
                </p:cNvSpPr>
                <p:nvPr/>
              </p:nvSpPr>
              <p:spPr bwMode="black">
                <a:xfrm>
                  <a:off x="3569" y="1599"/>
                  <a:ext cx="29" cy="153"/>
                </a:xfrm>
                <a:custGeom>
                  <a:avLst/>
                  <a:gdLst>
                    <a:gd name="T0" fmla="*/ 1 w 58"/>
                    <a:gd name="T1" fmla="*/ 0 h 306"/>
                    <a:gd name="T2" fmla="*/ 0 w 58"/>
                    <a:gd name="T3" fmla="*/ 0 h 306"/>
                    <a:gd name="T4" fmla="*/ 0 w 58"/>
                    <a:gd name="T5" fmla="*/ 1 h 306"/>
                    <a:gd name="T6" fmla="*/ 1 w 58"/>
                    <a:gd name="T7" fmla="*/ 1 h 306"/>
                    <a:gd name="T8" fmla="*/ 1 w 58"/>
                    <a:gd name="T9" fmla="*/ 0 h 306"/>
                    <a:gd name="T10" fmla="*/ 1 w 58"/>
                    <a:gd name="T11" fmla="*/ 0 h 306"/>
                    <a:gd name="T12" fmla="*/ 0 60000 65536"/>
                    <a:gd name="T13" fmla="*/ 0 60000 65536"/>
                    <a:gd name="T14" fmla="*/ 0 60000 65536"/>
                    <a:gd name="T15" fmla="*/ 0 60000 65536"/>
                    <a:gd name="T16" fmla="*/ 0 60000 65536"/>
                    <a:gd name="T17" fmla="*/ 0 60000 65536"/>
                    <a:gd name="T18" fmla="*/ 0 w 58"/>
                    <a:gd name="T19" fmla="*/ 0 h 306"/>
                    <a:gd name="T20" fmla="*/ 58 w 58"/>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8" h="306">
                      <a:moveTo>
                        <a:pt x="58" y="0"/>
                      </a:moveTo>
                      <a:lnTo>
                        <a:pt x="0" y="0"/>
                      </a:lnTo>
                      <a:lnTo>
                        <a:pt x="0" y="306"/>
                      </a:lnTo>
                      <a:lnTo>
                        <a:pt x="58" y="306"/>
                      </a:lnTo>
                      <a:lnTo>
                        <a:pt x="58" y="0"/>
                      </a:lnTo>
                      <a:close/>
                    </a:path>
                  </a:pathLst>
                </a:custGeom>
                <a:solidFill>
                  <a:srgbClr val="FFBFFF"/>
                </a:solidFill>
                <a:ln w="9525">
                  <a:solidFill>
                    <a:schemeClr val="tx1"/>
                  </a:solidFill>
                  <a:round/>
                  <a:headEnd/>
                  <a:tailEnd/>
                </a:ln>
              </p:spPr>
              <p:txBody>
                <a:bodyPr/>
                <a:lstStyle/>
                <a:p>
                  <a:endParaRPr lang="en-US"/>
                </a:p>
              </p:txBody>
            </p:sp>
            <p:sp>
              <p:nvSpPr>
                <p:cNvPr id="99440" name="Rectangle 88"/>
                <p:cNvSpPr>
                  <a:spLocks noChangeArrowheads="1"/>
                </p:cNvSpPr>
                <p:nvPr/>
              </p:nvSpPr>
              <p:spPr bwMode="black">
                <a:xfrm>
                  <a:off x="3569" y="1594"/>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41" name="Rectangle 89"/>
                <p:cNvSpPr>
                  <a:spLocks noChangeArrowheads="1"/>
                </p:cNvSpPr>
                <p:nvPr/>
              </p:nvSpPr>
              <p:spPr bwMode="black">
                <a:xfrm>
                  <a:off x="3563" y="1599"/>
                  <a:ext cx="10" cy="1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42" name="Rectangle 90"/>
                <p:cNvSpPr>
                  <a:spLocks noChangeArrowheads="1"/>
                </p:cNvSpPr>
                <p:nvPr/>
              </p:nvSpPr>
              <p:spPr bwMode="black">
                <a:xfrm>
                  <a:off x="3569" y="1747"/>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43" name="Rectangle 91"/>
                <p:cNvSpPr>
                  <a:spLocks noChangeArrowheads="1"/>
                </p:cNvSpPr>
                <p:nvPr/>
              </p:nvSpPr>
              <p:spPr bwMode="black">
                <a:xfrm>
                  <a:off x="3593" y="1599"/>
                  <a:ext cx="9"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44" name="Freeform 92"/>
                <p:cNvSpPr>
                  <a:spLocks/>
                </p:cNvSpPr>
                <p:nvPr/>
              </p:nvSpPr>
              <p:spPr bwMode="black">
                <a:xfrm>
                  <a:off x="3444" y="1599"/>
                  <a:ext cx="28" cy="153"/>
                </a:xfrm>
                <a:custGeom>
                  <a:avLst/>
                  <a:gdLst>
                    <a:gd name="T0" fmla="*/ 1 w 56"/>
                    <a:gd name="T1" fmla="*/ 0 h 306"/>
                    <a:gd name="T2" fmla="*/ 0 w 56"/>
                    <a:gd name="T3" fmla="*/ 0 h 306"/>
                    <a:gd name="T4" fmla="*/ 0 w 56"/>
                    <a:gd name="T5" fmla="*/ 1 h 306"/>
                    <a:gd name="T6" fmla="*/ 1 w 56"/>
                    <a:gd name="T7" fmla="*/ 1 h 306"/>
                    <a:gd name="T8" fmla="*/ 1 w 56"/>
                    <a:gd name="T9" fmla="*/ 0 h 306"/>
                    <a:gd name="T10" fmla="*/ 1 w 56"/>
                    <a:gd name="T11" fmla="*/ 0 h 306"/>
                    <a:gd name="T12" fmla="*/ 0 60000 65536"/>
                    <a:gd name="T13" fmla="*/ 0 60000 65536"/>
                    <a:gd name="T14" fmla="*/ 0 60000 65536"/>
                    <a:gd name="T15" fmla="*/ 0 60000 65536"/>
                    <a:gd name="T16" fmla="*/ 0 60000 65536"/>
                    <a:gd name="T17" fmla="*/ 0 60000 65536"/>
                    <a:gd name="T18" fmla="*/ 0 w 56"/>
                    <a:gd name="T19" fmla="*/ 0 h 306"/>
                    <a:gd name="T20" fmla="*/ 56 w 5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56" h="306">
                      <a:moveTo>
                        <a:pt x="56" y="0"/>
                      </a:moveTo>
                      <a:lnTo>
                        <a:pt x="0" y="0"/>
                      </a:lnTo>
                      <a:lnTo>
                        <a:pt x="0" y="306"/>
                      </a:lnTo>
                      <a:lnTo>
                        <a:pt x="56" y="306"/>
                      </a:lnTo>
                      <a:lnTo>
                        <a:pt x="56" y="0"/>
                      </a:lnTo>
                      <a:close/>
                    </a:path>
                  </a:pathLst>
                </a:custGeom>
                <a:solidFill>
                  <a:srgbClr val="FFBFFF"/>
                </a:solidFill>
                <a:ln w="9525">
                  <a:solidFill>
                    <a:schemeClr val="tx1"/>
                  </a:solidFill>
                  <a:round/>
                  <a:headEnd/>
                  <a:tailEnd/>
                </a:ln>
              </p:spPr>
              <p:txBody>
                <a:bodyPr/>
                <a:lstStyle/>
                <a:p>
                  <a:endParaRPr lang="en-US"/>
                </a:p>
              </p:txBody>
            </p:sp>
            <p:sp>
              <p:nvSpPr>
                <p:cNvPr id="99445" name="Rectangle 93"/>
                <p:cNvSpPr>
                  <a:spLocks noChangeArrowheads="1"/>
                </p:cNvSpPr>
                <p:nvPr/>
              </p:nvSpPr>
              <p:spPr bwMode="black">
                <a:xfrm>
                  <a:off x="3444" y="1594"/>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46" name="Rectangle 94"/>
                <p:cNvSpPr>
                  <a:spLocks noChangeArrowheads="1"/>
                </p:cNvSpPr>
                <p:nvPr/>
              </p:nvSpPr>
              <p:spPr bwMode="black">
                <a:xfrm>
                  <a:off x="3439" y="1599"/>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47" name="Rectangle 95"/>
                <p:cNvSpPr>
                  <a:spLocks noChangeArrowheads="1"/>
                </p:cNvSpPr>
                <p:nvPr/>
              </p:nvSpPr>
              <p:spPr bwMode="black">
                <a:xfrm>
                  <a:off x="3444" y="1747"/>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48" name="Rectangle 96"/>
                <p:cNvSpPr>
                  <a:spLocks noChangeArrowheads="1"/>
                </p:cNvSpPr>
                <p:nvPr/>
              </p:nvSpPr>
              <p:spPr bwMode="black">
                <a:xfrm>
                  <a:off x="3468" y="1599"/>
                  <a:ext cx="10" cy="153"/>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49" name="Freeform 97"/>
                <p:cNvSpPr>
                  <a:spLocks/>
                </p:cNvSpPr>
                <p:nvPr/>
              </p:nvSpPr>
              <p:spPr bwMode="black">
                <a:xfrm>
                  <a:off x="3444" y="1752"/>
                  <a:ext cx="28" cy="154"/>
                </a:xfrm>
                <a:custGeom>
                  <a:avLst/>
                  <a:gdLst>
                    <a:gd name="T0" fmla="*/ 1 w 56"/>
                    <a:gd name="T1" fmla="*/ 0 h 308"/>
                    <a:gd name="T2" fmla="*/ 0 w 56"/>
                    <a:gd name="T3" fmla="*/ 0 h 308"/>
                    <a:gd name="T4" fmla="*/ 0 w 56"/>
                    <a:gd name="T5" fmla="*/ 1 h 308"/>
                    <a:gd name="T6" fmla="*/ 1 w 56"/>
                    <a:gd name="T7" fmla="*/ 1 h 308"/>
                    <a:gd name="T8" fmla="*/ 1 w 56"/>
                    <a:gd name="T9" fmla="*/ 0 h 308"/>
                    <a:gd name="T10" fmla="*/ 1 w 56"/>
                    <a:gd name="T11" fmla="*/ 0 h 308"/>
                    <a:gd name="T12" fmla="*/ 0 60000 65536"/>
                    <a:gd name="T13" fmla="*/ 0 60000 65536"/>
                    <a:gd name="T14" fmla="*/ 0 60000 65536"/>
                    <a:gd name="T15" fmla="*/ 0 60000 65536"/>
                    <a:gd name="T16" fmla="*/ 0 60000 65536"/>
                    <a:gd name="T17" fmla="*/ 0 60000 65536"/>
                    <a:gd name="T18" fmla="*/ 0 w 56"/>
                    <a:gd name="T19" fmla="*/ 0 h 308"/>
                    <a:gd name="T20" fmla="*/ 56 w 56"/>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6" h="308">
                      <a:moveTo>
                        <a:pt x="56" y="0"/>
                      </a:moveTo>
                      <a:lnTo>
                        <a:pt x="0" y="0"/>
                      </a:lnTo>
                      <a:lnTo>
                        <a:pt x="0" y="308"/>
                      </a:lnTo>
                      <a:lnTo>
                        <a:pt x="56" y="308"/>
                      </a:lnTo>
                      <a:lnTo>
                        <a:pt x="56" y="0"/>
                      </a:lnTo>
                      <a:close/>
                    </a:path>
                  </a:pathLst>
                </a:custGeom>
                <a:solidFill>
                  <a:srgbClr val="FFBFFF"/>
                </a:solidFill>
                <a:ln w="9525">
                  <a:solidFill>
                    <a:schemeClr val="tx1"/>
                  </a:solidFill>
                  <a:round/>
                  <a:headEnd/>
                  <a:tailEnd/>
                </a:ln>
              </p:spPr>
              <p:txBody>
                <a:bodyPr/>
                <a:lstStyle/>
                <a:p>
                  <a:endParaRPr lang="en-US"/>
                </a:p>
              </p:txBody>
            </p:sp>
            <p:sp>
              <p:nvSpPr>
                <p:cNvPr id="99450" name="Rectangle 98"/>
                <p:cNvSpPr>
                  <a:spLocks noChangeArrowheads="1"/>
                </p:cNvSpPr>
                <p:nvPr/>
              </p:nvSpPr>
              <p:spPr bwMode="black">
                <a:xfrm>
                  <a:off x="3444" y="1747"/>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51" name="Rectangle 99"/>
                <p:cNvSpPr>
                  <a:spLocks noChangeArrowheads="1"/>
                </p:cNvSpPr>
                <p:nvPr/>
              </p:nvSpPr>
              <p:spPr bwMode="black">
                <a:xfrm>
                  <a:off x="3439" y="1752"/>
                  <a:ext cx="10"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52" name="Rectangle 100"/>
                <p:cNvSpPr>
                  <a:spLocks noChangeArrowheads="1"/>
                </p:cNvSpPr>
                <p:nvPr/>
              </p:nvSpPr>
              <p:spPr bwMode="black">
                <a:xfrm>
                  <a:off x="3444" y="1900"/>
                  <a:ext cx="28" cy="10"/>
                </a:xfrm>
                <a:prstGeom prst="rect">
                  <a:avLst/>
                </a:prstGeom>
                <a:solidFill>
                  <a:srgbClr val="FFBFFF"/>
                </a:solidFill>
                <a:ln w="9525">
                  <a:solidFill>
                    <a:schemeClr val="tx1"/>
                  </a:solidFill>
                  <a:miter lim="800000"/>
                  <a:headEnd/>
                  <a:tailEnd/>
                </a:ln>
              </p:spPr>
              <p:txBody>
                <a:bodyPr/>
                <a:lstStyle/>
                <a:p>
                  <a:endParaRPr lang="en-US"/>
                </a:p>
              </p:txBody>
            </p:sp>
            <p:sp>
              <p:nvSpPr>
                <p:cNvPr id="99453" name="Rectangle 101"/>
                <p:cNvSpPr>
                  <a:spLocks noChangeArrowheads="1"/>
                </p:cNvSpPr>
                <p:nvPr/>
              </p:nvSpPr>
              <p:spPr bwMode="black">
                <a:xfrm>
                  <a:off x="3468" y="1752"/>
                  <a:ext cx="10"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54" name="Freeform 102"/>
                <p:cNvSpPr>
                  <a:spLocks/>
                </p:cNvSpPr>
                <p:nvPr/>
              </p:nvSpPr>
              <p:spPr bwMode="black">
                <a:xfrm>
                  <a:off x="3569" y="1752"/>
                  <a:ext cx="29" cy="154"/>
                </a:xfrm>
                <a:custGeom>
                  <a:avLst/>
                  <a:gdLst>
                    <a:gd name="T0" fmla="*/ 1 w 58"/>
                    <a:gd name="T1" fmla="*/ 0 h 308"/>
                    <a:gd name="T2" fmla="*/ 0 w 58"/>
                    <a:gd name="T3" fmla="*/ 0 h 308"/>
                    <a:gd name="T4" fmla="*/ 0 w 58"/>
                    <a:gd name="T5" fmla="*/ 1 h 308"/>
                    <a:gd name="T6" fmla="*/ 1 w 58"/>
                    <a:gd name="T7" fmla="*/ 1 h 308"/>
                    <a:gd name="T8" fmla="*/ 1 w 58"/>
                    <a:gd name="T9" fmla="*/ 0 h 308"/>
                    <a:gd name="T10" fmla="*/ 1 w 58"/>
                    <a:gd name="T11" fmla="*/ 0 h 308"/>
                    <a:gd name="T12" fmla="*/ 0 60000 65536"/>
                    <a:gd name="T13" fmla="*/ 0 60000 65536"/>
                    <a:gd name="T14" fmla="*/ 0 60000 65536"/>
                    <a:gd name="T15" fmla="*/ 0 60000 65536"/>
                    <a:gd name="T16" fmla="*/ 0 60000 65536"/>
                    <a:gd name="T17" fmla="*/ 0 60000 65536"/>
                    <a:gd name="T18" fmla="*/ 0 w 58"/>
                    <a:gd name="T19" fmla="*/ 0 h 308"/>
                    <a:gd name="T20" fmla="*/ 58 w 58"/>
                    <a:gd name="T21" fmla="*/ 308 h 308"/>
                  </a:gdLst>
                  <a:ahLst/>
                  <a:cxnLst>
                    <a:cxn ang="T12">
                      <a:pos x="T0" y="T1"/>
                    </a:cxn>
                    <a:cxn ang="T13">
                      <a:pos x="T2" y="T3"/>
                    </a:cxn>
                    <a:cxn ang="T14">
                      <a:pos x="T4" y="T5"/>
                    </a:cxn>
                    <a:cxn ang="T15">
                      <a:pos x="T6" y="T7"/>
                    </a:cxn>
                    <a:cxn ang="T16">
                      <a:pos x="T8" y="T9"/>
                    </a:cxn>
                    <a:cxn ang="T17">
                      <a:pos x="T10" y="T11"/>
                    </a:cxn>
                  </a:cxnLst>
                  <a:rect l="T18" t="T19" r="T20" b="T21"/>
                  <a:pathLst>
                    <a:path w="58" h="308">
                      <a:moveTo>
                        <a:pt x="58" y="0"/>
                      </a:moveTo>
                      <a:lnTo>
                        <a:pt x="0" y="0"/>
                      </a:lnTo>
                      <a:lnTo>
                        <a:pt x="0" y="308"/>
                      </a:lnTo>
                      <a:lnTo>
                        <a:pt x="58" y="308"/>
                      </a:lnTo>
                      <a:lnTo>
                        <a:pt x="58" y="0"/>
                      </a:lnTo>
                      <a:close/>
                    </a:path>
                  </a:pathLst>
                </a:custGeom>
                <a:solidFill>
                  <a:srgbClr val="FFBFFF"/>
                </a:solidFill>
                <a:ln w="9525">
                  <a:solidFill>
                    <a:schemeClr val="tx1"/>
                  </a:solidFill>
                  <a:round/>
                  <a:headEnd/>
                  <a:tailEnd/>
                </a:ln>
              </p:spPr>
              <p:txBody>
                <a:bodyPr/>
                <a:lstStyle/>
                <a:p>
                  <a:endParaRPr lang="en-US"/>
                </a:p>
              </p:txBody>
            </p:sp>
            <p:sp>
              <p:nvSpPr>
                <p:cNvPr id="99455" name="Rectangle 103"/>
                <p:cNvSpPr>
                  <a:spLocks noChangeArrowheads="1"/>
                </p:cNvSpPr>
                <p:nvPr/>
              </p:nvSpPr>
              <p:spPr bwMode="black">
                <a:xfrm>
                  <a:off x="3569" y="1747"/>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56" name="Rectangle 104"/>
                <p:cNvSpPr>
                  <a:spLocks noChangeArrowheads="1"/>
                </p:cNvSpPr>
                <p:nvPr/>
              </p:nvSpPr>
              <p:spPr bwMode="black">
                <a:xfrm>
                  <a:off x="3563" y="1752"/>
                  <a:ext cx="10"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57" name="Rectangle 105"/>
                <p:cNvSpPr>
                  <a:spLocks noChangeArrowheads="1"/>
                </p:cNvSpPr>
                <p:nvPr/>
              </p:nvSpPr>
              <p:spPr bwMode="black">
                <a:xfrm>
                  <a:off x="3569" y="1900"/>
                  <a:ext cx="29" cy="10"/>
                </a:xfrm>
                <a:prstGeom prst="rect">
                  <a:avLst/>
                </a:prstGeom>
                <a:solidFill>
                  <a:srgbClr val="FFBFFF"/>
                </a:solidFill>
                <a:ln w="9525">
                  <a:solidFill>
                    <a:schemeClr val="tx1"/>
                  </a:solidFill>
                  <a:miter lim="800000"/>
                  <a:headEnd/>
                  <a:tailEnd/>
                </a:ln>
              </p:spPr>
              <p:txBody>
                <a:bodyPr/>
                <a:lstStyle/>
                <a:p>
                  <a:endParaRPr lang="en-US"/>
                </a:p>
              </p:txBody>
            </p:sp>
            <p:sp>
              <p:nvSpPr>
                <p:cNvPr id="99458" name="Rectangle 106"/>
                <p:cNvSpPr>
                  <a:spLocks noChangeArrowheads="1"/>
                </p:cNvSpPr>
                <p:nvPr/>
              </p:nvSpPr>
              <p:spPr bwMode="black">
                <a:xfrm>
                  <a:off x="3593" y="1752"/>
                  <a:ext cx="9" cy="154"/>
                </a:xfrm>
                <a:prstGeom prst="rect">
                  <a:avLst/>
                </a:prstGeom>
                <a:solidFill>
                  <a:srgbClr val="FFB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9459" name="Rectangle 107"/>
                <p:cNvSpPr>
                  <a:spLocks noChangeArrowheads="1"/>
                </p:cNvSpPr>
                <p:nvPr/>
              </p:nvSpPr>
              <p:spPr bwMode="black">
                <a:xfrm>
                  <a:off x="2182" y="2938"/>
                  <a:ext cx="112" cy="9"/>
                </a:xfrm>
                <a:prstGeom prst="rect">
                  <a:avLst/>
                </a:prstGeom>
                <a:solidFill>
                  <a:srgbClr val="E5E5E5"/>
                </a:solidFill>
                <a:ln w="9525">
                  <a:solidFill>
                    <a:schemeClr val="tx1"/>
                  </a:solidFill>
                  <a:miter lim="800000"/>
                  <a:headEnd/>
                  <a:tailEnd/>
                </a:ln>
              </p:spPr>
              <p:txBody>
                <a:bodyPr/>
                <a:lstStyle/>
                <a:p>
                  <a:endParaRPr lang="en-US"/>
                </a:p>
              </p:txBody>
            </p:sp>
            <p:sp>
              <p:nvSpPr>
                <p:cNvPr id="99460" name="Rectangle 108"/>
                <p:cNvSpPr>
                  <a:spLocks noChangeArrowheads="1"/>
                </p:cNvSpPr>
                <p:nvPr/>
              </p:nvSpPr>
              <p:spPr bwMode="black">
                <a:xfrm>
                  <a:off x="2289" y="2942"/>
                  <a:ext cx="10" cy="1154"/>
                </a:xfrm>
                <a:prstGeom prst="rect">
                  <a:avLst/>
                </a:prstGeom>
                <a:solidFill>
                  <a:srgbClr val="E5E5E5"/>
                </a:solidFill>
                <a:ln w="9525">
                  <a:solidFill>
                    <a:schemeClr val="tx1"/>
                  </a:solidFill>
                  <a:miter lim="800000"/>
                  <a:headEnd/>
                  <a:tailEnd/>
                </a:ln>
              </p:spPr>
              <p:txBody>
                <a:bodyPr/>
                <a:lstStyle/>
                <a:p>
                  <a:endParaRPr lang="en-US"/>
                </a:p>
              </p:txBody>
            </p:sp>
            <p:sp>
              <p:nvSpPr>
                <p:cNvPr id="99461" name="Rectangle 109"/>
                <p:cNvSpPr>
                  <a:spLocks noChangeArrowheads="1"/>
                </p:cNvSpPr>
                <p:nvPr/>
              </p:nvSpPr>
              <p:spPr bwMode="black">
                <a:xfrm>
                  <a:off x="2182" y="4091"/>
                  <a:ext cx="112" cy="9"/>
                </a:xfrm>
                <a:prstGeom prst="rect">
                  <a:avLst/>
                </a:prstGeom>
                <a:solidFill>
                  <a:srgbClr val="E5E5E5"/>
                </a:solidFill>
                <a:ln w="9525">
                  <a:solidFill>
                    <a:schemeClr val="tx1"/>
                  </a:solidFill>
                  <a:miter lim="800000"/>
                  <a:headEnd/>
                  <a:tailEnd/>
                </a:ln>
              </p:spPr>
              <p:txBody>
                <a:bodyPr/>
                <a:lstStyle/>
                <a:p>
                  <a:endParaRPr lang="en-US"/>
                </a:p>
              </p:txBody>
            </p:sp>
            <p:sp>
              <p:nvSpPr>
                <p:cNvPr id="99462" name="Rectangle 110"/>
                <p:cNvSpPr>
                  <a:spLocks noChangeArrowheads="1"/>
                </p:cNvSpPr>
                <p:nvPr/>
              </p:nvSpPr>
              <p:spPr bwMode="black">
                <a:xfrm>
                  <a:off x="2182" y="1477"/>
                  <a:ext cx="112" cy="10"/>
                </a:xfrm>
                <a:prstGeom prst="rect">
                  <a:avLst/>
                </a:prstGeom>
                <a:solidFill>
                  <a:srgbClr val="E5E5E5"/>
                </a:solidFill>
                <a:ln w="9525">
                  <a:solidFill>
                    <a:schemeClr val="tx1"/>
                  </a:solidFill>
                  <a:miter lim="800000"/>
                  <a:headEnd/>
                  <a:tailEnd/>
                </a:ln>
              </p:spPr>
              <p:txBody>
                <a:bodyPr/>
                <a:lstStyle/>
                <a:p>
                  <a:endParaRPr lang="en-US"/>
                </a:p>
              </p:txBody>
            </p:sp>
            <p:sp>
              <p:nvSpPr>
                <p:cNvPr id="99463" name="Rectangle 111"/>
                <p:cNvSpPr>
                  <a:spLocks noChangeArrowheads="1"/>
                </p:cNvSpPr>
                <p:nvPr/>
              </p:nvSpPr>
              <p:spPr bwMode="black">
                <a:xfrm>
                  <a:off x="2289" y="1482"/>
                  <a:ext cx="10" cy="1153"/>
                </a:xfrm>
                <a:prstGeom prst="rect">
                  <a:avLst/>
                </a:prstGeom>
                <a:solidFill>
                  <a:srgbClr val="E5E5E5"/>
                </a:solidFill>
                <a:ln w="9525">
                  <a:solidFill>
                    <a:schemeClr val="tx1"/>
                  </a:solidFill>
                  <a:miter lim="800000"/>
                  <a:headEnd/>
                  <a:tailEnd/>
                </a:ln>
              </p:spPr>
              <p:txBody>
                <a:bodyPr/>
                <a:lstStyle/>
                <a:p>
                  <a:endParaRPr lang="en-US"/>
                </a:p>
              </p:txBody>
            </p:sp>
            <p:sp>
              <p:nvSpPr>
                <p:cNvPr id="99464" name="Rectangle 112"/>
                <p:cNvSpPr>
                  <a:spLocks noChangeArrowheads="1"/>
                </p:cNvSpPr>
                <p:nvPr/>
              </p:nvSpPr>
              <p:spPr bwMode="black">
                <a:xfrm>
                  <a:off x="2182" y="2630"/>
                  <a:ext cx="112" cy="10"/>
                </a:xfrm>
                <a:prstGeom prst="rect">
                  <a:avLst/>
                </a:prstGeom>
                <a:solidFill>
                  <a:srgbClr val="E5E5E5"/>
                </a:solidFill>
                <a:ln w="9525">
                  <a:solidFill>
                    <a:schemeClr val="tx1"/>
                  </a:solidFill>
                  <a:miter lim="800000"/>
                  <a:headEnd/>
                  <a:tailEnd/>
                </a:ln>
              </p:spPr>
              <p:txBody>
                <a:bodyPr/>
                <a:lstStyle/>
                <a:p>
                  <a:endParaRPr lang="en-US"/>
                </a:p>
              </p:txBody>
            </p:sp>
            <p:sp>
              <p:nvSpPr>
                <p:cNvPr id="99465" name="Freeform 113"/>
                <p:cNvSpPr>
                  <a:spLocks/>
                </p:cNvSpPr>
                <p:nvPr/>
              </p:nvSpPr>
              <p:spPr bwMode="black">
                <a:xfrm>
                  <a:off x="2267" y="816"/>
                  <a:ext cx="614" cy="153"/>
                </a:xfrm>
                <a:custGeom>
                  <a:avLst/>
                  <a:gdLst>
                    <a:gd name="T0" fmla="*/ 1 w 1227"/>
                    <a:gd name="T1" fmla="*/ 1 h 306"/>
                    <a:gd name="T2" fmla="*/ 1 w 1227"/>
                    <a:gd name="T3" fmla="*/ 1 h 306"/>
                    <a:gd name="T4" fmla="*/ 1 w 1227"/>
                    <a:gd name="T5" fmla="*/ 1 h 306"/>
                    <a:gd name="T6" fmla="*/ 1 w 1227"/>
                    <a:gd name="T7" fmla="*/ 0 h 306"/>
                    <a:gd name="T8" fmla="*/ 0 w 1227"/>
                    <a:gd name="T9" fmla="*/ 0 h 306"/>
                    <a:gd name="T10" fmla="*/ 0 w 1227"/>
                    <a:gd name="T11" fmla="*/ 1 h 306"/>
                    <a:gd name="T12" fmla="*/ 1 w 1227"/>
                    <a:gd name="T13" fmla="*/ 1 h 306"/>
                    <a:gd name="T14" fmla="*/ 1 w 1227"/>
                    <a:gd name="T15" fmla="*/ 1 h 306"/>
                    <a:gd name="T16" fmla="*/ 1 w 1227"/>
                    <a:gd name="T17" fmla="*/ 1 h 306"/>
                    <a:gd name="T18" fmla="*/ 1 w 1227"/>
                    <a:gd name="T19" fmla="*/ 1 h 306"/>
                    <a:gd name="T20" fmla="*/ 1 w 1227"/>
                    <a:gd name="T21" fmla="*/ 1 h 306"/>
                    <a:gd name="T22" fmla="*/ 1 w 1227"/>
                    <a:gd name="T23" fmla="*/ 1 h 306"/>
                    <a:gd name="T24" fmla="*/ 1 w 1227"/>
                    <a:gd name="T25" fmla="*/ 1 h 306"/>
                    <a:gd name="T26" fmla="*/ 1 w 1227"/>
                    <a:gd name="T27" fmla="*/ 1 h 3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306"/>
                    <a:gd name="T44" fmla="*/ 1227 w 1227"/>
                    <a:gd name="T45" fmla="*/ 306 h 3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306">
                      <a:moveTo>
                        <a:pt x="1113" y="114"/>
                      </a:moveTo>
                      <a:lnTo>
                        <a:pt x="1113" y="306"/>
                      </a:lnTo>
                      <a:lnTo>
                        <a:pt x="1227" y="306"/>
                      </a:lnTo>
                      <a:lnTo>
                        <a:pt x="1227" y="0"/>
                      </a:lnTo>
                      <a:lnTo>
                        <a:pt x="0" y="0"/>
                      </a:lnTo>
                      <a:lnTo>
                        <a:pt x="0" y="306"/>
                      </a:lnTo>
                      <a:lnTo>
                        <a:pt x="116" y="306"/>
                      </a:lnTo>
                      <a:lnTo>
                        <a:pt x="116" y="114"/>
                      </a:lnTo>
                      <a:lnTo>
                        <a:pt x="576" y="114"/>
                      </a:lnTo>
                      <a:lnTo>
                        <a:pt x="576" y="306"/>
                      </a:lnTo>
                      <a:lnTo>
                        <a:pt x="652" y="306"/>
                      </a:lnTo>
                      <a:lnTo>
                        <a:pt x="652" y="114"/>
                      </a:lnTo>
                      <a:lnTo>
                        <a:pt x="1113" y="114"/>
                      </a:lnTo>
                      <a:close/>
                    </a:path>
                  </a:pathLst>
                </a:custGeom>
                <a:solidFill>
                  <a:srgbClr val="FFFFBF"/>
                </a:solidFill>
                <a:ln w="9525">
                  <a:solidFill>
                    <a:schemeClr val="tx1"/>
                  </a:solidFill>
                  <a:round/>
                  <a:headEnd/>
                  <a:tailEnd/>
                </a:ln>
              </p:spPr>
              <p:txBody>
                <a:bodyPr/>
                <a:lstStyle/>
                <a:p>
                  <a:endParaRPr lang="en-US"/>
                </a:p>
              </p:txBody>
            </p:sp>
            <p:sp>
              <p:nvSpPr>
                <p:cNvPr id="99466" name="Freeform 114"/>
                <p:cNvSpPr>
                  <a:spLocks/>
                </p:cNvSpPr>
                <p:nvPr/>
              </p:nvSpPr>
              <p:spPr bwMode="black">
                <a:xfrm>
                  <a:off x="2267" y="816"/>
                  <a:ext cx="614" cy="153"/>
                </a:xfrm>
                <a:custGeom>
                  <a:avLst/>
                  <a:gdLst>
                    <a:gd name="T0" fmla="*/ 1 w 1227"/>
                    <a:gd name="T1" fmla="*/ 1 h 306"/>
                    <a:gd name="T2" fmla="*/ 1 w 1227"/>
                    <a:gd name="T3" fmla="*/ 1 h 306"/>
                    <a:gd name="T4" fmla="*/ 1 w 1227"/>
                    <a:gd name="T5" fmla="*/ 1 h 306"/>
                    <a:gd name="T6" fmla="*/ 1 w 1227"/>
                    <a:gd name="T7" fmla="*/ 0 h 306"/>
                    <a:gd name="T8" fmla="*/ 0 w 1227"/>
                    <a:gd name="T9" fmla="*/ 0 h 306"/>
                    <a:gd name="T10" fmla="*/ 0 w 1227"/>
                    <a:gd name="T11" fmla="*/ 1 h 306"/>
                    <a:gd name="T12" fmla="*/ 1 w 1227"/>
                    <a:gd name="T13" fmla="*/ 1 h 306"/>
                    <a:gd name="T14" fmla="*/ 1 w 1227"/>
                    <a:gd name="T15" fmla="*/ 1 h 306"/>
                    <a:gd name="T16" fmla="*/ 1 w 1227"/>
                    <a:gd name="T17" fmla="*/ 1 h 306"/>
                    <a:gd name="T18" fmla="*/ 1 w 1227"/>
                    <a:gd name="T19" fmla="*/ 1 h 306"/>
                    <a:gd name="T20" fmla="*/ 1 w 1227"/>
                    <a:gd name="T21" fmla="*/ 1 h 306"/>
                    <a:gd name="T22" fmla="*/ 1 w 1227"/>
                    <a:gd name="T23" fmla="*/ 1 h 306"/>
                    <a:gd name="T24" fmla="*/ 1 w 1227"/>
                    <a:gd name="T25" fmla="*/ 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27"/>
                    <a:gd name="T40" fmla="*/ 0 h 306"/>
                    <a:gd name="T41" fmla="*/ 1227 w 1227"/>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27" h="306">
                      <a:moveTo>
                        <a:pt x="1113" y="114"/>
                      </a:moveTo>
                      <a:lnTo>
                        <a:pt x="1113" y="306"/>
                      </a:lnTo>
                      <a:lnTo>
                        <a:pt x="1227" y="306"/>
                      </a:lnTo>
                      <a:lnTo>
                        <a:pt x="1227" y="0"/>
                      </a:lnTo>
                      <a:lnTo>
                        <a:pt x="0" y="0"/>
                      </a:lnTo>
                      <a:lnTo>
                        <a:pt x="0" y="306"/>
                      </a:lnTo>
                      <a:lnTo>
                        <a:pt x="116" y="306"/>
                      </a:lnTo>
                      <a:lnTo>
                        <a:pt x="116" y="114"/>
                      </a:lnTo>
                      <a:lnTo>
                        <a:pt x="576" y="114"/>
                      </a:lnTo>
                      <a:lnTo>
                        <a:pt x="576" y="306"/>
                      </a:lnTo>
                      <a:lnTo>
                        <a:pt x="652" y="306"/>
                      </a:lnTo>
                      <a:lnTo>
                        <a:pt x="652" y="114"/>
                      </a:lnTo>
                      <a:lnTo>
                        <a:pt x="1113" y="114"/>
                      </a:lnTo>
                    </a:path>
                  </a:pathLst>
                </a:custGeom>
                <a:solidFill>
                  <a:schemeClr val="tx1"/>
                </a:solidFill>
                <a:ln w="1588">
                  <a:solidFill>
                    <a:schemeClr val="tx1"/>
                  </a:solidFill>
                  <a:prstDash val="solid"/>
                  <a:round/>
                  <a:headEnd/>
                  <a:tailEnd/>
                </a:ln>
              </p:spPr>
              <p:txBody>
                <a:bodyPr/>
                <a:lstStyle/>
                <a:p>
                  <a:endParaRPr lang="en-US"/>
                </a:p>
              </p:txBody>
            </p:sp>
            <p:sp>
              <p:nvSpPr>
                <p:cNvPr id="99467" name="Freeform 115"/>
                <p:cNvSpPr>
                  <a:spLocks/>
                </p:cNvSpPr>
                <p:nvPr/>
              </p:nvSpPr>
              <p:spPr bwMode="black">
                <a:xfrm>
                  <a:off x="2325" y="873"/>
                  <a:ext cx="230" cy="191"/>
                </a:xfrm>
                <a:custGeom>
                  <a:avLst/>
                  <a:gdLst>
                    <a:gd name="T0" fmla="*/ 0 w 460"/>
                    <a:gd name="T1" fmla="*/ 1 h 382"/>
                    <a:gd name="T2" fmla="*/ 0 w 460"/>
                    <a:gd name="T3" fmla="*/ 0 h 382"/>
                    <a:gd name="T4" fmla="*/ 1 w 460"/>
                    <a:gd name="T5" fmla="*/ 0 h 382"/>
                    <a:gd name="T6" fmla="*/ 1 w 460"/>
                    <a:gd name="T7" fmla="*/ 1 h 382"/>
                    <a:gd name="T8" fmla="*/ 0 w 460"/>
                    <a:gd name="T9" fmla="*/ 1 h 382"/>
                    <a:gd name="T10" fmla="*/ 0 w 460"/>
                    <a:gd name="T11" fmla="*/ 1 h 382"/>
                    <a:gd name="T12" fmla="*/ 0 60000 65536"/>
                    <a:gd name="T13" fmla="*/ 0 60000 65536"/>
                    <a:gd name="T14" fmla="*/ 0 60000 65536"/>
                    <a:gd name="T15" fmla="*/ 0 60000 65536"/>
                    <a:gd name="T16" fmla="*/ 0 60000 65536"/>
                    <a:gd name="T17" fmla="*/ 0 60000 65536"/>
                    <a:gd name="T18" fmla="*/ 0 w 460"/>
                    <a:gd name="T19" fmla="*/ 0 h 382"/>
                    <a:gd name="T20" fmla="*/ 460 w 460"/>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460" h="382">
                      <a:moveTo>
                        <a:pt x="0" y="382"/>
                      </a:moveTo>
                      <a:lnTo>
                        <a:pt x="0" y="0"/>
                      </a:lnTo>
                      <a:lnTo>
                        <a:pt x="460" y="0"/>
                      </a:lnTo>
                      <a:lnTo>
                        <a:pt x="460" y="382"/>
                      </a:lnTo>
                      <a:lnTo>
                        <a:pt x="0" y="382"/>
                      </a:lnTo>
                      <a:close/>
                    </a:path>
                  </a:pathLst>
                </a:custGeom>
                <a:solidFill>
                  <a:srgbClr val="BFFFFF"/>
                </a:solidFill>
                <a:ln w="9525">
                  <a:solidFill>
                    <a:schemeClr val="tx1"/>
                  </a:solidFill>
                  <a:round/>
                  <a:headEnd/>
                  <a:tailEnd/>
                </a:ln>
              </p:spPr>
              <p:txBody>
                <a:bodyPr/>
                <a:lstStyle/>
                <a:p>
                  <a:endParaRPr lang="en-US"/>
                </a:p>
              </p:txBody>
            </p:sp>
            <p:sp>
              <p:nvSpPr>
                <p:cNvPr id="99468" name="Rectangle 116"/>
                <p:cNvSpPr>
                  <a:spLocks noChangeArrowheads="1"/>
                </p:cNvSpPr>
                <p:nvPr/>
              </p:nvSpPr>
              <p:spPr bwMode="black">
                <a:xfrm>
                  <a:off x="2325" y="873"/>
                  <a:ext cx="230" cy="191"/>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69" name="Freeform 117"/>
                <p:cNvSpPr>
                  <a:spLocks/>
                </p:cNvSpPr>
                <p:nvPr/>
              </p:nvSpPr>
              <p:spPr bwMode="black">
                <a:xfrm>
                  <a:off x="2267" y="969"/>
                  <a:ext cx="614" cy="153"/>
                </a:xfrm>
                <a:custGeom>
                  <a:avLst/>
                  <a:gdLst>
                    <a:gd name="T0" fmla="*/ 1 w 1227"/>
                    <a:gd name="T1" fmla="*/ 1 h 306"/>
                    <a:gd name="T2" fmla="*/ 1 w 1227"/>
                    <a:gd name="T3" fmla="*/ 0 h 306"/>
                    <a:gd name="T4" fmla="*/ 1 w 1227"/>
                    <a:gd name="T5" fmla="*/ 0 h 306"/>
                    <a:gd name="T6" fmla="*/ 1 w 1227"/>
                    <a:gd name="T7" fmla="*/ 1 h 306"/>
                    <a:gd name="T8" fmla="*/ 0 w 1227"/>
                    <a:gd name="T9" fmla="*/ 1 h 306"/>
                    <a:gd name="T10" fmla="*/ 0 w 1227"/>
                    <a:gd name="T11" fmla="*/ 0 h 306"/>
                    <a:gd name="T12" fmla="*/ 1 w 1227"/>
                    <a:gd name="T13" fmla="*/ 0 h 306"/>
                    <a:gd name="T14" fmla="*/ 1 w 1227"/>
                    <a:gd name="T15" fmla="*/ 1 h 306"/>
                    <a:gd name="T16" fmla="*/ 1 w 1227"/>
                    <a:gd name="T17" fmla="*/ 1 h 306"/>
                    <a:gd name="T18" fmla="*/ 1 w 1227"/>
                    <a:gd name="T19" fmla="*/ 0 h 306"/>
                    <a:gd name="T20" fmla="*/ 1 w 1227"/>
                    <a:gd name="T21" fmla="*/ 0 h 306"/>
                    <a:gd name="T22" fmla="*/ 1 w 1227"/>
                    <a:gd name="T23" fmla="*/ 1 h 306"/>
                    <a:gd name="T24" fmla="*/ 1 w 1227"/>
                    <a:gd name="T25" fmla="*/ 1 h 306"/>
                    <a:gd name="T26" fmla="*/ 1 w 1227"/>
                    <a:gd name="T27" fmla="*/ 1 h 3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306"/>
                    <a:gd name="T44" fmla="*/ 1227 w 1227"/>
                    <a:gd name="T45" fmla="*/ 306 h 3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306">
                      <a:moveTo>
                        <a:pt x="1113" y="190"/>
                      </a:moveTo>
                      <a:lnTo>
                        <a:pt x="1113" y="0"/>
                      </a:lnTo>
                      <a:lnTo>
                        <a:pt x="1227" y="0"/>
                      </a:lnTo>
                      <a:lnTo>
                        <a:pt x="1227" y="306"/>
                      </a:lnTo>
                      <a:lnTo>
                        <a:pt x="0" y="306"/>
                      </a:lnTo>
                      <a:lnTo>
                        <a:pt x="0" y="0"/>
                      </a:lnTo>
                      <a:lnTo>
                        <a:pt x="116" y="0"/>
                      </a:lnTo>
                      <a:lnTo>
                        <a:pt x="116" y="190"/>
                      </a:lnTo>
                      <a:lnTo>
                        <a:pt x="576" y="190"/>
                      </a:lnTo>
                      <a:lnTo>
                        <a:pt x="576" y="0"/>
                      </a:lnTo>
                      <a:lnTo>
                        <a:pt x="652" y="0"/>
                      </a:lnTo>
                      <a:lnTo>
                        <a:pt x="652" y="190"/>
                      </a:lnTo>
                      <a:lnTo>
                        <a:pt x="1113" y="190"/>
                      </a:lnTo>
                      <a:close/>
                    </a:path>
                  </a:pathLst>
                </a:custGeom>
                <a:solidFill>
                  <a:srgbClr val="FFFFBF"/>
                </a:solidFill>
                <a:ln w="9525">
                  <a:solidFill>
                    <a:schemeClr val="tx1"/>
                  </a:solidFill>
                  <a:round/>
                  <a:headEnd/>
                  <a:tailEnd/>
                </a:ln>
              </p:spPr>
              <p:txBody>
                <a:bodyPr/>
                <a:lstStyle/>
                <a:p>
                  <a:endParaRPr lang="en-US"/>
                </a:p>
              </p:txBody>
            </p:sp>
            <p:sp>
              <p:nvSpPr>
                <p:cNvPr id="99470" name="Freeform 118"/>
                <p:cNvSpPr>
                  <a:spLocks/>
                </p:cNvSpPr>
                <p:nvPr/>
              </p:nvSpPr>
              <p:spPr bwMode="black">
                <a:xfrm>
                  <a:off x="2267" y="969"/>
                  <a:ext cx="614" cy="153"/>
                </a:xfrm>
                <a:custGeom>
                  <a:avLst/>
                  <a:gdLst>
                    <a:gd name="T0" fmla="*/ 1 w 1227"/>
                    <a:gd name="T1" fmla="*/ 1 h 306"/>
                    <a:gd name="T2" fmla="*/ 1 w 1227"/>
                    <a:gd name="T3" fmla="*/ 0 h 306"/>
                    <a:gd name="T4" fmla="*/ 1 w 1227"/>
                    <a:gd name="T5" fmla="*/ 0 h 306"/>
                    <a:gd name="T6" fmla="*/ 1 w 1227"/>
                    <a:gd name="T7" fmla="*/ 1 h 306"/>
                    <a:gd name="T8" fmla="*/ 0 w 1227"/>
                    <a:gd name="T9" fmla="*/ 1 h 306"/>
                    <a:gd name="T10" fmla="*/ 0 w 1227"/>
                    <a:gd name="T11" fmla="*/ 0 h 306"/>
                    <a:gd name="T12" fmla="*/ 1 w 1227"/>
                    <a:gd name="T13" fmla="*/ 0 h 306"/>
                    <a:gd name="T14" fmla="*/ 1 w 1227"/>
                    <a:gd name="T15" fmla="*/ 1 h 306"/>
                    <a:gd name="T16" fmla="*/ 1 w 1227"/>
                    <a:gd name="T17" fmla="*/ 1 h 306"/>
                    <a:gd name="T18" fmla="*/ 1 w 1227"/>
                    <a:gd name="T19" fmla="*/ 0 h 306"/>
                    <a:gd name="T20" fmla="*/ 1 w 1227"/>
                    <a:gd name="T21" fmla="*/ 0 h 306"/>
                    <a:gd name="T22" fmla="*/ 1 w 1227"/>
                    <a:gd name="T23" fmla="*/ 1 h 306"/>
                    <a:gd name="T24" fmla="*/ 1 w 1227"/>
                    <a:gd name="T25" fmla="*/ 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27"/>
                    <a:gd name="T40" fmla="*/ 0 h 306"/>
                    <a:gd name="T41" fmla="*/ 1227 w 1227"/>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27" h="306">
                      <a:moveTo>
                        <a:pt x="1113" y="190"/>
                      </a:moveTo>
                      <a:lnTo>
                        <a:pt x="1113" y="0"/>
                      </a:lnTo>
                      <a:lnTo>
                        <a:pt x="1227" y="0"/>
                      </a:lnTo>
                      <a:lnTo>
                        <a:pt x="1227" y="306"/>
                      </a:lnTo>
                      <a:lnTo>
                        <a:pt x="0" y="306"/>
                      </a:lnTo>
                      <a:lnTo>
                        <a:pt x="0" y="0"/>
                      </a:lnTo>
                      <a:lnTo>
                        <a:pt x="116" y="0"/>
                      </a:lnTo>
                      <a:lnTo>
                        <a:pt x="116" y="190"/>
                      </a:lnTo>
                      <a:lnTo>
                        <a:pt x="576" y="190"/>
                      </a:lnTo>
                      <a:lnTo>
                        <a:pt x="576" y="0"/>
                      </a:lnTo>
                      <a:lnTo>
                        <a:pt x="652" y="0"/>
                      </a:lnTo>
                      <a:lnTo>
                        <a:pt x="652" y="190"/>
                      </a:lnTo>
                      <a:lnTo>
                        <a:pt x="1113" y="190"/>
                      </a:lnTo>
                    </a:path>
                  </a:pathLst>
                </a:custGeom>
                <a:solidFill>
                  <a:schemeClr val="tx1"/>
                </a:solidFill>
                <a:ln w="1588">
                  <a:solidFill>
                    <a:schemeClr val="tx1"/>
                  </a:solidFill>
                  <a:prstDash val="solid"/>
                  <a:round/>
                  <a:headEnd/>
                  <a:tailEnd/>
                </a:ln>
              </p:spPr>
              <p:txBody>
                <a:bodyPr/>
                <a:lstStyle/>
                <a:p>
                  <a:endParaRPr lang="en-US"/>
                </a:p>
              </p:txBody>
            </p:sp>
            <p:sp>
              <p:nvSpPr>
                <p:cNvPr id="99471" name="Freeform 119"/>
                <p:cNvSpPr>
                  <a:spLocks/>
                </p:cNvSpPr>
                <p:nvPr/>
              </p:nvSpPr>
              <p:spPr bwMode="black">
                <a:xfrm>
                  <a:off x="2900" y="969"/>
                  <a:ext cx="613" cy="153"/>
                </a:xfrm>
                <a:custGeom>
                  <a:avLst/>
                  <a:gdLst>
                    <a:gd name="T0" fmla="*/ 0 w 1227"/>
                    <a:gd name="T1" fmla="*/ 1 h 306"/>
                    <a:gd name="T2" fmla="*/ 0 w 1227"/>
                    <a:gd name="T3" fmla="*/ 0 h 306"/>
                    <a:gd name="T4" fmla="*/ 0 w 1227"/>
                    <a:gd name="T5" fmla="*/ 0 h 306"/>
                    <a:gd name="T6" fmla="*/ 0 w 1227"/>
                    <a:gd name="T7" fmla="*/ 1 h 306"/>
                    <a:gd name="T8" fmla="*/ 0 w 1227"/>
                    <a:gd name="T9" fmla="*/ 1 h 306"/>
                    <a:gd name="T10" fmla="*/ 0 w 1227"/>
                    <a:gd name="T11" fmla="*/ 0 h 306"/>
                    <a:gd name="T12" fmla="*/ 0 w 1227"/>
                    <a:gd name="T13" fmla="*/ 0 h 306"/>
                    <a:gd name="T14" fmla="*/ 0 w 1227"/>
                    <a:gd name="T15" fmla="*/ 1 h 306"/>
                    <a:gd name="T16" fmla="*/ 0 w 1227"/>
                    <a:gd name="T17" fmla="*/ 1 h 306"/>
                    <a:gd name="T18" fmla="*/ 0 w 1227"/>
                    <a:gd name="T19" fmla="*/ 0 h 306"/>
                    <a:gd name="T20" fmla="*/ 0 w 1227"/>
                    <a:gd name="T21" fmla="*/ 0 h 306"/>
                    <a:gd name="T22" fmla="*/ 0 w 1227"/>
                    <a:gd name="T23" fmla="*/ 1 h 306"/>
                    <a:gd name="T24" fmla="*/ 0 w 1227"/>
                    <a:gd name="T25" fmla="*/ 1 h 306"/>
                    <a:gd name="T26" fmla="*/ 0 w 1227"/>
                    <a:gd name="T27" fmla="*/ 1 h 3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306"/>
                    <a:gd name="T44" fmla="*/ 1227 w 1227"/>
                    <a:gd name="T45" fmla="*/ 306 h 3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306">
                      <a:moveTo>
                        <a:pt x="1111" y="190"/>
                      </a:moveTo>
                      <a:lnTo>
                        <a:pt x="1111" y="0"/>
                      </a:lnTo>
                      <a:lnTo>
                        <a:pt x="1227" y="0"/>
                      </a:lnTo>
                      <a:lnTo>
                        <a:pt x="1227" y="306"/>
                      </a:lnTo>
                      <a:lnTo>
                        <a:pt x="0" y="306"/>
                      </a:lnTo>
                      <a:lnTo>
                        <a:pt x="0" y="0"/>
                      </a:lnTo>
                      <a:lnTo>
                        <a:pt x="114" y="0"/>
                      </a:lnTo>
                      <a:lnTo>
                        <a:pt x="114" y="190"/>
                      </a:lnTo>
                      <a:lnTo>
                        <a:pt x="574" y="190"/>
                      </a:lnTo>
                      <a:lnTo>
                        <a:pt x="574" y="0"/>
                      </a:lnTo>
                      <a:lnTo>
                        <a:pt x="652" y="0"/>
                      </a:lnTo>
                      <a:lnTo>
                        <a:pt x="652" y="190"/>
                      </a:lnTo>
                      <a:lnTo>
                        <a:pt x="1111" y="190"/>
                      </a:lnTo>
                      <a:close/>
                    </a:path>
                  </a:pathLst>
                </a:custGeom>
                <a:solidFill>
                  <a:srgbClr val="FFFFBF"/>
                </a:solidFill>
                <a:ln w="9525">
                  <a:solidFill>
                    <a:schemeClr val="tx1"/>
                  </a:solidFill>
                  <a:round/>
                  <a:headEnd/>
                  <a:tailEnd/>
                </a:ln>
              </p:spPr>
              <p:txBody>
                <a:bodyPr/>
                <a:lstStyle/>
                <a:p>
                  <a:endParaRPr lang="en-US"/>
                </a:p>
              </p:txBody>
            </p:sp>
            <p:sp>
              <p:nvSpPr>
                <p:cNvPr id="99472" name="Freeform 120"/>
                <p:cNvSpPr>
                  <a:spLocks/>
                </p:cNvSpPr>
                <p:nvPr/>
              </p:nvSpPr>
              <p:spPr bwMode="black">
                <a:xfrm>
                  <a:off x="2900" y="969"/>
                  <a:ext cx="613" cy="153"/>
                </a:xfrm>
                <a:custGeom>
                  <a:avLst/>
                  <a:gdLst>
                    <a:gd name="T0" fmla="*/ 0 w 1227"/>
                    <a:gd name="T1" fmla="*/ 1 h 306"/>
                    <a:gd name="T2" fmla="*/ 0 w 1227"/>
                    <a:gd name="T3" fmla="*/ 0 h 306"/>
                    <a:gd name="T4" fmla="*/ 0 w 1227"/>
                    <a:gd name="T5" fmla="*/ 0 h 306"/>
                    <a:gd name="T6" fmla="*/ 0 w 1227"/>
                    <a:gd name="T7" fmla="*/ 1 h 306"/>
                    <a:gd name="T8" fmla="*/ 0 w 1227"/>
                    <a:gd name="T9" fmla="*/ 1 h 306"/>
                    <a:gd name="T10" fmla="*/ 0 w 1227"/>
                    <a:gd name="T11" fmla="*/ 0 h 306"/>
                    <a:gd name="T12" fmla="*/ 0 w 1227"/>
                    <a:gd name="T13" fmla="*/ 0 h 306"/>
                    <a:gd name="T14" fmla="*/ 0 w 1227"/>
                    <a:gd name="T15" fmla="*/ 1 h 306"/>
                    <a:gd name="T16" fmla="*/ 0 w 1227"/>
                    <a:gd name="T17" fmla="*/ 1 h 306"/>
                    <a:gd name="T18" fmla="*/ 0 w 1227"/>
                    <a:gd name="T19" fmla="*/ 0 h 306"/>
                    <a:gd name="T20" fmla="*/ 0 w 1227"/>
                    <a:gd name="T21" fmla="*/ 0 h 306"/>
                    <a:gd name="T22" fmla="*/ 0 w 1227"/>
                    <a:gd name="T23" fmla="*/ 1 h 306"/>
                    <a:gd name="T24" fmla="*/ 0 w 1227"/>
                    <a:gd name="T25" fmla="*/ 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27"/>
                    <a:gd name="T40" fmla="*/ 0 h 306"/>
                    <a:gd name="T41" fmla="*/ 1227 w 1227"/>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27" h="306">
                      <a:moveTo>
                        <a:pt x="1111" y="190"/>
                      </a:moveTo>
                      <a:lnTo>
                        <a:pt x="1111" y="0"/>
                      </a:lnTo>
                      <a:lnTo>
                        <a:pt x="1227" y="0"/>
                      </a:lnTo>
                      <a:lnTo>
                        <a:pt x="1227" y="306"/>
                      </a:lnTo>
                      <a:lnTo>
                        <a:pt x="0" y="306"/>
                      </a:lnTo>
                      <a:lnTo>
                        <a:pt x="0" y="0"/>
                      </a:lnTo>
                      <a:lnTo>
                        <a:pt x="114" y="0"/>
                      </a:lnTo>
                      <a:lnTo>
                        <a:pt x="114" y="190"/>
                      </a:lnTo>
                      <a:lnTo>
                        <a:pt x="574" y="190"/>
                      </a:lnTo>
                      <a:lnTo>
                        <a:pt x="574" y="0"/>
                      </a:lnTo>
                      <a:lnTo>
                        <a:pt x="652" y="0"/>
                      </a:lnTo>
                      <a:lnTo>
                        <a:pt x="652" y="190"/>
                      </a:lnTo>
                      <a:lnTo>
                        <a:pt x="1111" y="190"/>
                      </a:lnTo>
                    </a:path>
                  </a:pathLst>
                </a:custGeom>
                <a:solidFill>
                  <a:schemeClr val="tx1"/>
                </a:solidFill>
                <a:ln w="1588">
                  <a:solidFill>
                    <a:schemeClr val="tx1"/>
                  </a:solidFill>
                  <a:prstDash val="solid"/>
                  <a:round/>
                  <a:headEnd/>
                  <a:tailEnd/>
                </a:ln>
              </p:spPr>
              <p:txBody>
                <a:bodyPr/>
                <a:lstStyle/>
                <a:p>
                  <a:endParaRPr lang="en-US"/>
                </a:p>
              </p:txBody>
            </p:sp>
            <p:sp>
              <p:nvSpPr>
                <p:cNvPr id="99473" name="Freeform 121"/>
                <p:cNvSpPr>
                  <a:spLocks/>
                </p:cNvSpPr>
                <p:nvPr/>
              </p:nvSpPr>
              <p:spPr bwMode="black">
                <a:xfrm>
                  <a:off x="2900" y="816"/>
                  <a:ext cx="613" cy="153"/>
                </a:xfrm>
                <a:custGeom>
                  <a:avLst/>
                  <a:gdLst>
                    <a:gd name="T0" fmla="*/ 0 w 1227"/>
                    <a:gd name="T1" fmla="*/ 1 h 306"/>
                    <a:gd name="T2" fmla="*/ 0 w 1227"/>
                    <a:gd name="T3" fmla="*/ 1 h 306"/>
                    <a:gd name="T4" fmla="*/ 0 w 1227"/>
                    <a:gd name="T5" fmla="*/ 1 h 306"/>
                    <a:gd name="T6" fmla="*/ 0 w 1227"/>
                    <a:gd name="T7" fmla="*/ 0 h 306"/>
                    <a:gd name="T8" fmla="*/ 0 w 1227"/>
                    <a:gd name="T9" fmla="*/ 0 h 306"/>
                    <a:gd name="T10" fmla="*/ 0 w 1227"/>
                    <a:gd name="T11" fmla="*/ 1 h 306"/>
                    <a:gd name="T12" fmla="*/ 0 w 1227"/>
                    <a:gd name="T13" fmla="*/ 1 h 306"/>
                    <a:gd name="T14" fmla="*/ 0 w 1227"/>
                    <a:gd name="T15" fmla="*/ 1 h 306"/>
                    <a:gd name="T16" fmla="*/ 0 w 1227"/>
                    <a:gd name="T17" fmla="*/ 1 h 306"/>
                    <a:gd name="T18" fmla="*/ 0 w 1227"/>
                    <a:gd name="T19" fmla="*/ 1 h 306"/>
                    <a:gd name="T20" fmla="*/ 0 w 1227"/>
                    <a:gd name="T21" fmla="*/ 1 h 306"/>
                    <a:gd name="T22" fmla="*/ 0 w 1227"/>
                    <a:gd name="T23" fmla="*/ 1 h 306"/>
                    <a:gd name="T24" fmla="*/ 0 w 1227"/>
                    <a:gd name="T25" fmla="*/ 1 h 306"/>
                    <a:gd name="T26" fmla="*/ 0 w 1227"/>
                    <a:gd name="T27" fmla="*/ 1 h 3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7"/>
                    <a:gd name="T43" fmla="*/ 0 h 306"/>
                    <a:gd name="T44" fmla="*/ 1227 w 1227"/>
                    <a:gd name="T45" fmla="*/ 306 h 3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7" h="306">
                      <a:moveTo>
                        <a:pt x="1111" y="114"/>
                      </a:moveTo>
                      <a:lnTo>
                        <a:pt x="1111" y="306"/>
                      </a:lnTo>
                      <a:lnTo>
                        <a:pt x="1227" y="306"/>
                      </a:lnTo>
                      <a:lnTo>
                        <a:pt x="1227" y="0"/>
                      </a:lnTo>
                      <a:lnTo>
                        <a:pt x="0" y="0"/>
                      </a:lnTo>
                      <a:lnTo>
                        <a:pt x="0" y="306"/>
                      </a:lnTo>
                      <a:lnTo>
                        <a:pt x="114" y="306"/>
                      </a:lnTo>
                      <a:lnTo>
                        <a:pt x="114" y="114"/>
                      </a:lnTo>
                      <a:lnTo>
                        <a:pt x="574" y="114"/>
                      </a:lnTo>
                      <a:lnTo>
                        <a:pt x="574" y="306"/>
                      </a:lnTo>
                      <a:lnTo>
                        <a:pt x="652" y="306"/>
                      </a:lnTo>
                      <a:lnTo>
                        <a:pt x="652" y="114"/>
                      </a:lnTo>
                      <a:lnTo>
                        <a:pt x="1111" y="114"/>
                      </a:lnTo>
                      <a:close/>
                    </a:path>
                  </a:pathLst>
                </a:custGeom>
                <a:solidFill>
                  <a:srgbClr val="FFFFBF"/>
                </a:solidFill>
                <a:ln w="9525">
                  <a:solidFill>
                    <a:schemeClr val="tx1"/>
                  </a:solidFill>
                  <a:round/>
                  <a:headEnd/>
                  <a:tailEnd/>
                </a:ln>
              </p:spPr>
              <p:txBody>
                <a:bodyPr/>
                <a:lstStyle/>
                <a:p>
                  <a:endParaRPr lang="en-US"/>
                </a:p>
              </p:txBody>
            </p:sp>
            <p:sp>
              <p:nvSpPr>
                <p:cNvPr id="99474" name="Freeform 122"/>
                <p:cNvSpPr>
                  <a:spLocks/>
                </p:cNvSpPr>
                <p:nvPr/>
              </p:nvSpPr>
              <p:spPr bwMode="black">
                <a:xfrm>
                  <a:off x="2900" y="816"/>
                  <a:ext cx="613" cy="153"/>
                </a:xfrm>
                <a:custGeom>
                  <a:avLst/>
                  <a:gdLst>
                    <a:gd name="T0" fmla="*/ 0 w 1227"/>
                    <a:gd name="T1" fmla="*/ 1 h 306"/>
                    <a:gd name="T2" fmla="*/ 0 w 1227"/>
                    <a:gd name="T3" fmla="*/ 1 h 306"/>
                    <a:gd name="T4" fmla="*/ 0 w 1227"/>
                    <a:gd name="T5" fmla="*/ 1 h 306"/>
                    <a:gd name="T6" fmla="*/ 0 w 1227"/>
                    <a:gd name="T7" fmla="*/ 0 h 306"/>
                    <a:gd name="T8" fmla="*/ 0 w 1227"/>
                    <a:gd name="T9" fmla="*/ 0 h 306"/>
                    <a:gd name="T10" fmla="*/ 0 w 1227"/>
                    <a:gd name="T11" fmla="*/ 1 h 306"/>
                    <a:gd name="T12" fmla="*/ 0 w 1227"/>
                    <a:gd name="T13" fmla="*/ 1 h 306"/>
                    <a:gd name="T14" fmla="*/ 0 w 1227"/>
                    <a:gd name="T15" fmla="*/ 1 h 306"/>
                    <a:gd name="T16" fmla="*/ 0 w 1227"/>
                    <a:gd name="T17" fmla="*/ 1 h 306"/>
                    <a:gd name="T18" fmla="*/ 0 w 1227"/>
                    <a:gd name="T19" fmla="*/ 1 h 306"/>
                    <a:gd name="T20" fmla="*/ 0 w 1227"/>
                    <a:gd name="T21" fmla="*/ 1 h 306"/>
                    <a:gd name="T22" fmla="*/ 0 w 1227"/>
                    <a:gd name="T23" fmla="*/ 1 h 306"/>
                    <a:gd name="T24" fmla="*/ 0 w 1227"/>
                    <a:gd name="T25" fmla="*/ 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27"/>
                    <a:gd name="T40" fmla="*/ 0 h 306"/>
                    <a:gd name="T41" fmla="*/ 1227 w 1227"/>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27" h="306">
                      <a:moveTo>
                        <a:pt x="1111" y="114"/>
                      </a:moveTo>
                      <a:lnTo>
                        <a:pt x="1111" y="306"/>
                      </a:lnTo>
                      <a:lnTo>
                        <a:pt x="1227" y="306"/>
                      </a:lnTo>
                      <a:lnTo>
                        <a:pt x="1227" y="0"/>
                      </a:lnTo>
                      <a:lnTo>
                        <a:pt x="0" y="0"/>
                      </a:lnTo>
                      <a:lnTo>
                        <a:pt x="0" y="306"/>
                      </a:lnTo>
                      <a:lnTo>
                        <a:pt x="114" y="306"/>
                      </a:lnTo>
                      <a:lnTo>
                        <a:pt x="114" y="114"/>
                      </a:lnTo>
                      <a:lnTo>
                        <a:pt x="574" y="114"/>
                      </a:lnTo>
                      <a:lnTo>
                        <a:pt x="574" y="306"/>
                      </a:lnTo>
                      <a:lnTo>
                        <a:pt x="652" y="306"/>
                      </a:lnTo>
                      <a:lnTo>
                        <a:pt x="652" y="114"/>
                      </a:lnTo>
                      <a:lnTo>
                        <a:pt x="1111" y="114"/>
                      </a:lnTo>
                    </a:path>
                  </a:pathLst>
                </a:custGeom>
                <a:solidFill>
                  <a:schemeClr val="tx1"/>
                </a:solidFill>
                <a:ln w="1588">
                  <a:solidFill>
                    <a:schemeClr val="tx1"/>
                  </a:solidFill>
                  <a:prstDash val="solid"/>
                  <a:round/>
                  <a:headEnd/>
                  <a:tailEnd/>
                </a:ln>
              </p:spPr>
              <p:txBody>
                <a:bodyPr/>
                <a:lstStyle/>
                <a:p>
                  <a:endParaRPr lang="en-US"/>
                </a:p>
              </p:txBody>
            </p:sp>
            <p:sp>
              <p:nvSpPr>
                <p:cNvPr id="99475" name="Freeform 123"/>
                <p:cNvSpPr>
                  <a:spLocks/>
                </p:cNvSpPr>
                <p:nvPr/>
              </p:nvSpPr>
              <p:spPr bwMode="black">
                <a:xfrm>
                  <a:off x="1635" y="816"/>
                  <a:ext cx="614" cy="153"/>
                </a:xfrm>
                <a:custGeom>
                  <a:avLst/>
                  <a:gdLst>
                    <a:gd name="T0" fmla="*/ 1 w 1227"/>
                    <a:gd name="T1" fmla="*/ 1 h 306"/>
                    <a:gd name="T2" fmla="*/ 1 w 1227"/>
                    <a:gd name="T3" fmla="*/ 1 h 306"/>
                    <a:gd name="T4" fmla="*/ 1 w 1227"/>
                    <a:gd name="T5" fmla="*/ 1 h 306"/>
                    <a:gd name="T6" fmla="*/ 1 w 1227"/>
                    <a:gd name="T7" fmla="*/ 0 h 306"/>
                    <a:gd name="T8" fmla="*/ 0 w 1227"/>
                    <a:gd name="T9" fmla="*/ 0 h 306"/>
                    <a:gd name="T10" fmla="*/ 0 w 1227"/>
                    <a:gd name="T11" fmla="*/ 1 h 306"/>
                    <a:gd name="T12" fmla="*/ 1 w 1227"/>
                    <a:gd name="T13" fmla="*/ 1 h 306"/>
                    <a:gd name="T14" fmla="*/ 1 w 1227"/>
                    <a:gd name="T15" fmla="*/ 1 h 306"/>
                    <a:gd name="T16" fmla="*/ 1 w 1227"/>
                    <a:gd name="T17" fmla="*/ 1 h 306"/>
                    <a:gd name="T18" fmla="*/ 1 w 1227"/>
                    <a:gd name="T19" fmla="*/ 1 h 306"/>
                    <a:gd name="T20" fmla="*/ 1 w 1227"/>
                    <a:gd name="T21" fmla="*/ 1 h 306"/>
                    <a:gd name="T22" fmla="*/ 1 w 1227"/>
                    <a:gd name="T23" fmla="*/ 1 h 306"/>
                    <a:gd name="T24" fmla="*/ 1 w 1227"/>
                    <a:gd name="T25" fmla="*/ 1 h 306"/>
                    <a:gd name="T26" fmla="*/ 1 w 1227"/>
                    <a:gd name="T27" fmla="*/ 1 h 306"/>
                    <a:gd name="T28" fmla="*/ 1 w 1227"/>
                    <a:gd name="T29" fmla="*/ 1 h 306"/>
                    <a:gd name="T30" fmla="*/ 1 w 1227"/>
                    <a:gd name="T31" fmla="*/ 1 h 306"/>
                    <a:gd name="T32" fmla="*/ 1 w 1227"/>
                    <a:gd name="T33" fmla="*/ 1 h 306"/>
                    <a:gd name="T34" fmla="*/ 1 w 1227"/>
                    <a:gd name="T35" fmla="*/ 1 h 3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27"/>
                    <a:gd name="T55" fmla="*/ 0 h 306"/>
                    <a:gd name="T56" fmla="*/ 1227 w 1227"/>
                    <a:gd name="T57" fmla="*/ 306 h 3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27" h="306">
                      <a:moveTo>
                        <a:pt x="1188" y="306"/>
                      </a:moveTo>
                      <a:lnTo>
                        <a:pt x="1188" y="114"/>
                      </a:lnTo>
                      <a:lnTo>
                        <a:pt x="1227" y="114"/>
                      </a:lnTo>
                      <a:lnTo>
                        <a:pt x="1227" y="0"/>
                      </a:lnTo>
                      <a:lnTo>
                        <a:pt x="0" y="0"/>
                      </a:lnTo>
                      <a:lnTo>
                        <a:pt x="0" y="114"/>
                      </a:lnTo>
                      <a:lnTo>
                        <a:pt x="38" y="114"/>
                      </a:lnTo>
                      <a:lnTo>
                        <a:pt x="38" y="306"/>
                      </a:lnTo>
                      <a:lnTo>
                        <a:pt x="114" y="306"/>
                      </a:lnTo>
                      <a:lnTo>
                        <a:pt x="114" y="114"/>
                      </a:lnTo>
                      <a:lnTo>
                        <a:pt x="576" y="114"/>
                      </a:lnTo>
                      <a:lnTo>
                        <a:pt x="576" y="306"/>
                      </a:lnTo>
                      <a:lnTo>
                        <a:pt x="652" y="306"/>
                      </a:lnTo>
                      <a:lnTo>
                        <a:pt x="652" y="114"/>
                      </a:lnTo>
                      <a:lnTo>
                        <a:pt x="1111" y="114"/>
                      </a:lnTo>
                      <a:lnTo>
                        <a:pt x="1111" y="306"/>
                      </a:lnTo>
                      <a:lnTo>
                        <a:pt x="1188" y="306"/>
                      </a:lnTo>
                      <a:close/>
                    </a:path>
                  </a:pathLst>
                </a:custGeom>
                <a:solidFill>
                  <a:srgbClr val="FFFFBF"/>
                </a:solidFill>
                <a:ln w="9525">
                  <a:solidFill>
                    <a:schemeClr val="tx1"/>
                  </a:solidFill>
                  <a:round/>
                  <a:headEnd/>
                  <a:tailEnd/>
                </a:ln>
              </p:spPr>
              <p:txBody>
                <a:bodyPr/>
                <a:lstStyle/>
                <a:p>
                  <a:endParaRPr lang="en-US"/>
                </a:p>
              </p:txBody>
            </p:sp>
            <p:sp>
              <p:nvSpPr>
                <p:cNvPr id="99476" name="Freeform 124"/>
                <p:cNvSpPr>
                  <a:spLocks/>
                </p:cNvSpPr>
                <p:nvPr/>
              </p:nvSpPr>
              <p:spPr bwMode="black">
                <a:xfrm>
                  <a:off x="1635" y="816"/>
                  <a:ext cx="614" cy="153"/>
                </a:xfrm>
                <a:custGeom>
                  <a:avLst/>
                  <a:gdLst>
                    <a:gd name="T0" fmla="*/ 1 w 1227"/>
                    <a:gd name="T1" fmla="*/ 1 h 306"/>
                    <a:gd name="T2" fmla="*/ 1 w 1227"/>
                    <a:gd name="T3" fmla="*/ 1 h 306"/>
                    <a:gd name="T4" fmla="*/ 1 w 1227"/>
                    <a:gd name="T5" fmla="*/ 1 h 306"/>
                    <a:gd name="T6" fmla="*/ 1 w 1227"/>
                    <a:gd name="T7" fmla="*/ 0 h 306"/>
                    <a:gd name="T8" fmla="*/ 0 w 1227"/>
                    <a:gd name="T9" fmla="*/ 0 h 306"/>
                    <a:gd name="T10" fmla="*/ 0 w 1227"/>
                    <a:gd name="T11" fmla="*/ 1 h 306"/>
                    <a:gd name="T12" fmla="*/ 1 w 1227"/>
                    <a:gd name="T13" fmla="*/ 1 h 306"/>
                    <a:gd name="T14" fmla="*/ 1 w 1227"/>
                    <a:gd name="T15" fmla="*/ 1 h 306"/>
                    <a:gd name="T16" fmla="*/ 1 w 1227"/>
                    <a:gd name="T17" fmla="*/ 1 h 306"/>
                    <a:gd name="T18" fmla="*/ 1 w 1227"/>
                    <a:gd name="T19" fmla="*/ 1 h 306"/>
                    <a:gd name="T20" fmla="*/ 1 w 1227"/>
                    <a:gd name="T21" fmla="*/ 1 h 306"/>
                    <a:gd name="T22" fmla="*/ 1 w 1227"/>
                    <a:gd name="T23" fmla="*/ 1 h 306"/>
                    <a:gd name="T24" fmla="*/ 1 w 1227"/>
                    <a:gd name="T25" fmla="*/ 1 h 306"/>
                    <a:gd name="T26" fmla="*/ 1 w 1227"/>
                    <a:gd name="T27" fmla="*/ 1 h 306"/>
                    <a:gd name="T28" fmla="*/ 1 w 1227"/>
                    <a:gd name="T29" fmla="*/ 1 h 306"/>
                    <a:gd name="T30" fmla="*/ 1 w 1227"/>
                    <a:gd name="T31" fmla="*/ 1 h 306"/>
                    <a:gd name="T32" fmla="*/ 1 w 1227"/>
                    <a:gd name="T33" fmla="*/ 1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7"/>
                    <a:gd name="T52" fmla="*/ 0 h 306"/>
                    <a:gd name="T53" fmla="*/ 1227 w 1227"/>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7" h="306">
                      <a:moveTo>
                        <a:pt x="1188" y="306"/>
                      </a:moveTo>
                      <a:lnTo>
                        <a:pt x="1188" y="114"/>
                      </a:lnTo>
                      <a:lnTo>
                        <a:pt x="1227" y="114"/>
                      </a:lnTo>
                      <a:lnTo>
                        <a:pt x="1227" y="0"/>
                      </a:lnTo>
                      <a:lnTo>
                        <a:pt x="0" y="0"/>
                      </a:lnTo>
                      <a:lnTo>
                        <a:pt x="0" y="114"/>
                      </a:lnTo>
                      <a:lnTo>
                        <a:pt x="38" y="114"/>
                      </a:lnTo>
                      <a:lnTo>
                        <a:pt x="38" y="306"/>
                      </a:lnTo>
                      <a:lnTo>
                        <a:pt x="114" y="306"/>
                      </a:lnTo>
                      <a:lnTo>
                        <a:pt x="114" y="114"/>
                      </a:lnTo>
                      <a:lnTo>
                        <a:pt x="576" y="114"/>
                      </a:lnTo>
                      <a:lnTo>
                        <a:pt x="576" y="306"/>
                      </a:lnTo>
                      <a:lnTo>
                        <a:pt x="652" y="306"/>
                      </a:lnTo>
                      <a:lnTo>
                        <a:pt x="652" y="114"/>
                      </a:lnTo>
                      <a:lnTo>
                        <a:pt x="1111" y="114"/>
                      </a:lnTo>
                      <a:lnTo>
                        <a:pt x="1111" y="306"/>
                      </a:lnTo>
                      <a:lnTo>
                        <a:pt x="1188" y="306"/>
                      </a:lnTo>
                    </a:path>
                  </a:pathLst>
                </a:custGeom>
                <a:solidFill>
                  <a:schemeClr val="tx1"/>
                </a:solidFill>
                <a:ln w="1588">
                  <a:solidFill>
                    <a:schemeClr val="tx1"/>
                  </a:solidFill>
                  <a:prstDash val="solid"/>
                  <a:round/>
                  <a:headEnd/>
                  <a:tailEnd/>
                </a:ln>
              </p:spPr>
              <p:txBody>
                <a:bodyPr/>
                <a:lstStyle/>
                <a:p>
                  <a:endParaRPr lang="en-US"/>
                </a:p>
              </p:txBody>
            </p:sp>
            <p:sp>
              <p:nvSpPr>
                <p:cNvPr id="99477" name="Freeform 125"/>
                <p:cNvSpPr>
                  <a:spLocks/>
                </p:cNvSpPr>
                <p:nvPr/>
              </p:nvSpPr>
              <p:spPr bwMode="black">
                <a:xfrm>
                  <a:off x="1635" y="969"/>
                  <a:ext cx="614" cy="153"/>
                </a:xfrm>
                <a:custGeom>
                  <a:avLst/>
                  <a:gdLst>
                    <a:gd name="T0" fmla="*/ 1 w 1227"/>
                    <a:gd name="T1" fmla="*/ 0 h 306"/>
                    <a:gd name="T2" fmla="*/ 1 w 1227"/>
                    <a:gd name="T3" fmla="*/ 1 h 306"/>
                    <a:gd name="T4" fmla="*/ 1 w 1227"/>
                    <a:gd name="T5" fmla="*/ 1 h 306"/>
                    <a:gd name="T6" fmla="*/ 1 w 1227"/>
                    <a:gd name="T7" fmla="*/ 1 h 306"/>
                    <a:gd name="T8" fmla="*/ 0 w 1227"/>
                    <a:gd name="T9" fmla="*/ 1 h 306"/>
                    <a:gd name="T10" fmla="*/ 0 w 1227"/>
                    <a:gd name="T11" fmla="*/ 1 h 306"/>
                    <a:gd name="T12" fmla="*/ 1 w 1227"/>
                    <a:gd name="T13" fmla="*/ 1 h 306"/>
                    <a:gd name="T14" fmla="*/ 1 w 1227"/>
                    <a:gd name="T15" fmla="*/ 0 h 306"/>
                    <a:gd name="T16" fmla="*/ 1 w 1227"/>
                    <a:gd name="T17" fmla="*/ 0 h 306"/>
                    <a:gd name="T18" fmla="*/ 1 w 1227"/>
                    <a:gd name="T19" fmla="*/ 1 h 306"/>
                    <a:gd name="T20" fmla="*/ 1 w 1227"/>
                    <a:gd name="T21" fmla="*/ 1 h 306"/>
                    <a:gd name="T22" fmla="*/ 1 w 1227"/>
                    <a:gd name="T23" fmla="*/ 0 h 306"/>
                    <a:gd name="T24" fmla="*/ 1 w 1227"/>
                    <a:gd name="T25" fmla="*/ 0 h 306"/>
                    <a:gd name="T26" fmla="*/ 1 w 1227"/>
                    <a:gd name="T27" fmla="*/ 1 h 306"/>
                    <a:gd name="T28" fmla="*/ 1 w 1227"/>
                    <a:gd name="T29" fmla="*/ 1 h 306"/>
                    <a:gd name="T30" fmla="*/ 1 w 1227"/>
                    <a:gd name="T31" fmla="*/ 0 h 306"/>
                    <a:gd name="T32" fmla="*/ 1 w 1227"/>
                    <a:gd name="T33" fmla="*/ 0 h 306"/>
                    <a:gd name="T34" fmla="*/ 1 w 1227"/>
                    <a:gd name="T35" fmla="*/ 0 h 3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27"/>
                    <a:gd name="T55" fmla="*/ 0 h 306"/>
                    <a:gd name="T56" fmla="*/ 1227 w 1227"/>
                    <a:gd name="T57" fmla="*/ 306 h 3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27" h="306">
                      <a:moveTo>
                        <a:pt x="1188" y="0"/>
                      </a:moveTo>
                      <a:lnTo>
                        <a:pt x="1188" y="190"/>
                      </a:lnTo>
                      <a:lnTo>
                        <a:pt x="1227" y="190"/>
                      </a:lnTo>
                      <a:lnTo>
                        <a:pt x="1227" y="306"/>
                      </a:lnTo>
                      <a:lnTo>
                        <a:pt x="0" y="306"/>
                      </a:lnTo>
                      <a:lnTo>
                        <a:pt x="0" y="190"/>
                      </a:lnTo>
                      <a:lnTo>
                        <a:pt x="38" y="190"/>
                      </a:lnTo>
                      <a:lnTo>
                        <a:pt x="38" y="0"/>
                      </a:lnTo>
                      <a:lnTo>
                        <a:pt x="114" y="0"/>
                      </a:lnTo>
                      <a:lnTo>
                        <a:pt x="114" y="190"/>
                      </a:lnTo>
                      <a:lnTo>
                        <a:pt x="576" y="190"/>
                      </a:lnTo>
                      <a:lnTo>
                        <a:pt x="576" y="0"/>
                      </a:lnTo>
                      <a:lnTo>
                        <a:pt x="652" y="0"/>
                      </a:lnTo>
                      <a:lnTo>
                        <a:pt x="652" y="190"/>
                      </a:lnTo>
                      <a:lnTo>
                        <a:pt x="1111" y="190"/>
                      </a:lnTo>
                      <a:lnTo>
                        <a:pt x="1111" y="0"/>
                      </a:lnTo>
                      <a:lnTo>
                        <a:pt x="1188" y="0"/>
                      </a:lnTo>
                      <a:close/>
                    </a:path>
                  </a:pathLst>
                </a:custGeom>
                <a:solidFill>
                  <a:srgbClr val="FFFFBF"/>
                </a:solidFill>
                <a:ln w="9525">
                  <a:solidFill>
                    <a:schemeClr val="tx1"/>
                  </a:solidFill>
                  <a:round/>
                  <a:headEnd/>
                  <a:tailEnd/>
                </a:ln>
              </p:spPr>
              <p:txBody>
                <a:bodyPr/>
                <a:lstStyle/>
                <a:p>
                  <a:endParaRPr lang="en-US"/>
                </a:p>
              </p:txBody>
            </p:sp>
            <p:sp>
              <p:nvSpPr>
                <p:cNvPr id="99478" name="Freeform 126"/>
                <p:cNvSpPr>
                  <a:spLocks/>
                </p:cNvSpPr>
                <p:nvPr/>
              </p:nvSpPr>
              <p:spPr bwMode="black">
                <a:xfrm>
                  <a:off x="1635" y="969"/>
                  <a:ext cx="614" cy="153"/>
                </a:xfrm>
                <a:custGeom>
                  <a:avLst/>
                  <a:gdLst>
                    <a:gd name="T0" fmla="*/ 1 w 1227"/>
                    <a:gd name="T1" fmla="*/ 0 h 306"/>
                    <a:gd name="T2" fmla="*/ 1 w 1227"/>
                    <a:gd name="T3" fmla="*/ 1 h 306"/>
                    <a:gd name="T4" fmla="*/ 1 w 1227"/>
                    <a:gd name="T5" fmla="*/ 1 h 306"/>
                    <a:gd name="T6" fmla="*/ 1 w 1227"/>
                    <a:gd name="T7" fmla="*/ 1 h 306"/>
                    <a:gd name="T8" fmla="*/ 0 w 1227"/>
                    <a:gd name="T9" fmla="*/ 1 h 306"/>
                    <a:gd name="T10" fmla="*/ 0 w 1227"/>
                    <a:gd name="T11" fmla="*/ 1 h 306"/>
                    <a:gd name="T12" fmla="*/ 1 w 1227"/>
                    <a:gd name="T13" fmla="*/ 1 h 306"/>
                    <a:gd name="T14" fmla="*/ 1 w 1227"/>
                    <a:gd name="T15" fmla="*/ 0 h 306"/>
                    <a:gd name="T16" fmla="*/ 1 w 1227"/>
                    <a:gd name="T17" fmla="*/ 0 h 306"/>
                    <a:gd name="T18" fmla="*/ 1 w 1227"/>
                    <a:gd name="T19" fmla="*/ 1 h 306"/>
                    <a:gd name="T20" fmla="*/ 1 w 1227"/>
                    <a:gd name="T21" fmla="*/ 1 h 306"/>
                    <a:gd name="T22" fmla="*/ 1 w 1227"/>
                    <a:gd name="T23" fmla="*/ 0 h 306"/>
                    <a:gd name="T24" fmla="*/ 1 w 1227"/>
                    <a:gd name="T25" fmla="*/ 0 h 306"/>
                    <a:gd name="T26" fmla="*/ 1 w 1227"/>
                    <a:gd name="T27" fmla="*/ 1 h 306"/>
                    <a:gd name="T28" fmla="*/ 1 w 1227"/>
                    <a:gd name="T29" fmla="*/ 1 h 306"/>
                    <a:gd name="T30" fmla="*/ 1 w 1227"/>
                    <a:gd name="T31" fmla="*/ 0 h 306"/>
                    <a:gd name="T32" fmla="*/ 1 w 1227"/>
                    <a:gd name="T33" fmla="*/ 0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7"/>
                    <a:gd name="T52" fmla="*/ 0 h 306"/>
                    <a:gd name="T53" fmla="*/ 1227 w 1227"/>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7" h="306">
                      <a:moveTo>
                        <a:pt x="1188" y="0"/>
                      </a:moveTo>
                      <a:lnTo>
                        <a:pt x="1188" y="190"/>
                      </a:lnTo>
                      <a:lnTo>
                        <a:pt x="1227" y="190"/>
                      </a:lnTo>
                      <a:lnTo>
                        <a:pt x="1227" y="306"/>
                      </a:lnTo>
                      <a:lnTo>
                        <a:pt x="0" y="306"/>
                      </a:lnTo>
                      <a:lnTo>
                        <a:pt x="0" y="190"/>
                      </a:lnTo>
                      <a:lnTo>
                        <a:pt x="38" y="190"/>
                      </a:lnTo>
                      <a:lnTo>
                        <a:pt x="38" y="0"/>
                      </a:lnTo>
                      <a:lnTo>
                        <a:pt x="114" y="0"/>
                      </a:lnTo>
                      <a:lnTo>
                        <a:pt x="114" y="190"/>
                      </a:lnTo>
                      <a:lnTo>
                        <a:pt x="576" y="190"/>
                      </a:lnTo>
                      <a:lnTo>
                        <a:pt x="576" y="0"/>
                      </a:lnTo>
                      <a:lnTo>
                        <a:pt x="652" y="0"/>
                      </a:lnTo>
                      <a:lnTo>
                        <a:pt x="652" y="190"/>
                      </a:lnTo>
                      <a:lnTo>
                        <a:pt x="1111" y="190"/>
                      </a:lnTo>
                      <a:lnTo>
                        <a:pt x="1111" y="0"/>
                      </a:lnTo>
                      <a:lnTo>
                        <a:pt x="1188" y="0"/>
                      </a:lnTo>
                    </a:path>
                  </a:pathLst>
                </a:custGeom>
                <a:solidFill>
                  <a:schemeClr val="tx1"/>
                </a:solidFill>
                <a:ln w="1588">
                  <a:solidFill>
                    <a:schemeClr val="tx1"/>
                  </a:solidFill>
                  <a:prstDash val="solid"/>
                  <a:round/>
                  <a:headEnd/>
                  <a:tailEnd/>
                </a:ln>
              </p:spPr>
              <p:txBody>
                <a:bodyPr/>
                <a:lstStyle/>
                <a:p>
                  <a:endParaRPr lang="en-US"/>
                </a:p>
              </p:txBody>
            </p:sp>
            <p:sp>
              <p:nvSpPr>
                <p:cNvPr id="99479" name="Freeform 127"/>
                <p:cNvSpPr>
                  <a:spLocks/>
                </p:cNvSpPr>
                <p:nvPr/>
              </p:nvSpPr>
              <p:spPr bwMode="black">
                <a:xfrm>
                  <a:off x="1002" y="969"/>
                  <a:ext cx="614" cy="153"/>
                </a:xfrm>
                <a:custGeom>
                  <a:avLst/>
                  <a:gdLst>
                    <a:gd name="T0" fmla="*/ 1 w 1226"/>
                    <a:gd name="T1" fmla="*/ 0 h 306"/>
                    <a:gd name="T2" fmla="*/ 1 w 1226"/>
                    <a:gd name="T3" fmla="*/ 1 h 306"/>
                    <a:gd name="T4" fmla="*/ 1 w 1226"/>
                    <a:gd name="T5" fmla="*/ 1 h 306"/>
                    <a:gd name="T6" fmla="*/ 1 w 1226"/>
                    <a:gd name="T7" fmla="*/ 1 h 306"/>
                    <a:gd name="T8" fmla="*/ 0 w 1226"/>
                    <a:gd name="T9" fmla="*/ 1 h 306"/>
                    <a:gd name="T10" fmla="*/ 0 w 1226"/>
                    <a:gd name="T11" fmla="*/ 1 h 306"/>
                    <a:gd name="T12" fmla="*/ 1 w 1226"/>
                    <a:gd name="T13" fmla="*/ 1 h 306"/>
                    <a:gd name="T14" fmla="*/ 1 w 1226"/>
                    <a:gd name="T15" fmla="*/ 0 h 306"/>
                    <a:gd name="T16" fmla="*/ 1 w 1226"/>
                    <a:gd name="T17" fmla="*/ 0 h 306"/>
                    <a:gd name="T18" fmla="*/ 1 w 1226"/>
                    <a:gd name="T19" fmla="*/ 1 h 306"/>
                    <a:gd name="T20" fmla="*/ 1 w 1226"/>
                    <a:gd name="T21" fmla="*/ 1 h 306"/>
                    <a:gd name="T22" fmla="*/ 1 w 1226"/>
                    <a:gd name="T23" fmla="*/ 0 h 306"/>
                    <a:gd name="T24" fmla="*/ 1 w 1226"/>
                    <a:gd name="T25" fmla="*/ 0 h 306"/>
                    <a:gd name="T26" fmla="*/ 1 w 1226"/>
                    <a:gd name="T27" fmla="*/ 1 h 306"/>
                    <a:gd name="T28" fmla="*/ 1 w 1226"/>
                    <a:gd name="T29" fmla="*/ 1 h 306"/>
                    <a:gd name="T30" fmla="*/ 1 w 1226"/>
                    <a:gd name="T31" fmla="*/ 0 h 306"/>
                    <a:gd name="T32" fmla="*/ 1 w 1226"/>
                    <a:gd name="T33" fmla="*/ 0 h 306"/>
                    <a:gd name="T34" fmla="*/ 1 w 1226"/>
                    <a:gd name="T35" fmla="*/ 0 h 3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26"/>
                    <a:gd name="T55" fmla="*/ 0 h 306"/>
                    <a:gd name="T56" fmla="*/ 1226 w 1226"/>
                    <a:gd name="T57" fmla="*/ 306 h 3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26" h="306">
                      <a:moveTo>
                        <a:pt x="1187" y="0"/>
                      </a:moveTo>
                      <a:lnTo>
                        <a:pt x="1187" y="190"/>
                      </a:lnTo>
                      <a:lnTo>
                        <a:pt x="1226" y="190"/>
                      </a:lnTo>
                      <a:lnTo>
                        <a:pt x="1226" y="306"/>
                      </a:lnTo>
                      <a:lnTo>
                        <a:pt x="0" y="306"/>
                      </a:lnTo>
                      <a:lnTo>
                        <a:pt x="0" y="190"/>
                      </a:lnTo>
                      <a:lnTo>
                        <a:pt x="39" y="190"/>
                      </a:lnTo>
                      <a:lnTo>
                        <a:pt x="39" y="0"/>
                      </a:lnTo>
                      <a:lnTo>
                        <a:pt x="115" y="0"/>
                      </a:lnTo>
                      <a:lnTo>
                        <a:pt x="115" y="190"/>
                      </a:lnTo>
                      <a:lnTo>
                        <a:pt x="575" y="190"/>
                      </a:lnTo>
                      <a:lnTo>
                        <a:pt x="575" y="0"/>
                      </a:lnTo>
                      <a:lnTo>
                        <a:pt x="651" y="0"/>
                      </a:lnTo>
                      <a:lnTo>
                        <a:pt x="651" y="190"/>
                      </a:lnTo>
                      <a:lnTo>
                        <a:pt x="1111" y="190"/>
                      </a:lnTo>
                      <a:lnTo>
                        <a:pt x="1111" y="0"/>
                      </a:lnTo>
                      <a:lnTo>
                        <a:pt x="1187" y="0"/>
                      </a:lnTo>
                      <a:close/>
                    </a:path>
                  </a:pathLst>
                </a:custGeom>
                <a:solidFill>
                  <a:srgbClr val="FFFFBF"/>
                </a:solidFill>
                <a:ln w="9525">
                  <a:solidFill>
                    <a:schemeClr val="tx1"/>
                  </a:solidFill>
                  <a:round/>
                  <a:headEnd/>
                  <a:tailEnd/>
                </a:ln>
              </p:spPr>
              <p:txBody>
                <a:bodyPr/>
                <a:lstStyle/>
                <a:p>
                  <a:endParaRPr lang="en-US"/>
                </a:p>
              </p:txBody>
            </p:sp>
            <p:sp>
              <p:nvSpPr>
                <p:cNvPr id="99480" name="Freeform 128"/>
                <p:cNvSpPr>
                  <a:spLocks/>
                </p:cNvSpPr>
                <p:nvPr/>
              </p:nvSpPr>
              <p:spPr bwMode="black">
                <a:xfrm>
                  <a:off x="1002" y="969"/>
                  <a:ext cx="614" cy="153"/>
                </a:xfrm>
                <a:custGeom>
                  <a:avLst/>
                  <a:gdLst>
                    <a:gd name="T0" fmla="*/ 1 w 1226"/>
                    <a:gd name="T1" fmla="*/ 0 h 306"/>
                    <a:gd name="T2" fmla="*/ 1 w 1226"/>
                    <a:gd name="T3" fmla="*/ 1 h 306"/>
                    <a:gd name="T4" fmla="*/ 1 w 1226"/>
                    <a:gd name="T5" fmla="*/ 1 h 306"/>
                    <a:gd name="T6" fmla="*/ 1 w 1226"/>
                    <a:gd name="T7" fmla="*/ 1 h 306"/>
                    <a:gd name="T8" fmla="*/ 0 w 1226"/>
                    <a:gd name="T9" fmla="*/ 1 h 306"/>
                    <a:gd name="T10" fmla="*/ 0 w 1226"/>
                    <a:gd name="T11" fmla="*/ 1 h 306"/>
                    <a:gd name="T12" fmla="*/ 1 w 1226"/>
                    <a:gd name="T13" fmla="*/ 1 h 306"/>
                    <a:gd name="T14" fmla="*/ 1 w 1226"/>
                    <a:gd name="T15" fmla="*/ 0 h 306"/>
                    <a:gd name="T16" fmla="*/ 1 w 1226"/>
                    <a:gd name="T17" fmla="*/ 0 h 306"/>
                    <a:gd name="T18" fmla="*/ 1 w 1226"/>
                    <a:gd name="T19" fmla="*/ 1 h 306"/>
                    <a:gd name="T20" fmla="*/ 1 w 1226"/>
                    <a:gd name="T21" fmla="*/ 1 h 306"/>
                    <a:gd name="T22" fmla="*/ 1 w 1226"/>
                    <a:gd name="T23" fmla="*/ 0 h 306"/>
                    <a:gd name="T24" fmla="*/ 1 w 1226"/>
                    <a:gd name="T25" fmla="*/ 0 h 306"/>
                    <a:gd name="T26" fmla="*/ 1 w 1226"/>
                    <a:gd name="T27" fmla="*/ 1 h 306"/>
                    <a:gd name="T28" fmla="*/ 1 w 1226"/>
                    <a:gd name="T29" fmla="*/ 1 h 306"/>
                    <a:gd name="T30" fmla="*/ 1 w 1226"/>
                    <a:gd name="T31" fmla="*/ 0 h 306"/>
                    <a:gd name="T32" fmla="*/ 1 w 1226"/>
                    <a:gd name="T33" fmla="*/ 0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6"/>
                    <a:gd name="T52" fmla="*/ 0 h 306"/>
                    <a:gd name="T53" fmla="*/ 1226 w 1226"/>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6" h="306">
                      <a:moveTo>
                        <a:pt x="1187" y="0"/>
                      </a:moveTo>
                      <a:lnTo>
                        <a:pt x="1187" y="190"/>
                      </a:lnTo>
                      <a:lnTo>
                        <a:pt x="1226" y="190"/>
                      </a:lnTo>
                      <a:lnTo>
                        <a:pt x="1226" y="306"/>
                      </a:lnTo>
                      <a:lnTo>
                        <a:pt x="0" y="306"/>
                      </a:lnTo>
                      <a:lnTo>
                        <a:pt x="0" y="190"/>
                      </a:lnTo>
                      <a:lnTo>
                        <a:pt x="39" y="190"/>
                      </a:lnTo>
                      <a:lnTo>
                        <a:pt x="39" y="0"/>
                      </a:lnTo>
                      <a:lnTo>
                        <a:pt x="115" y="0"/>
                      </a:lnTo>
                      <a:lnTo>
                        <a:pt x="115" y="190"/>
                      </a:lnTo>
                      <a:lnTo>
                        <a:pt x="575" y="190"/>
                      </a:lnTo>
                      <a:lnTo>
                        <a:pt x="575" y="0"/>
                      </a:lnTo>
                      <a:lnTo>
                        <a:pt x="651" y="0"/>
                      </a:lnTo>
                      <a:lnTo>
                        <a:pt x="651" y="190"/>
                      </a:lnTo>
                      <a:lnTo>
                        <a:pt x="1111" y="190"/>
                      </a:lnTo>
                      <a:lnTo>
                        <a:pt x="1111" y="0"/>
                      </a:lnTo>
                      <a:lnTo>
                        <a:pt x="1187" y="0"/>
                      </a:lnTo>
                    </a:path>
                  </a:pathLst>
                </a:custGeom>
                <a:solidFill>
                  <a:schemeClr val="tx1"/>
                </a:solidFill>
                <a:ln w="1588">
                  <a:solidFill>
                    <a:schemeClr val="tx1"/>
                  </a:solidFill>
                  <a:prstDash val="solid"/>
                  <a:round/>
                  <a:headEnd/>
                  <a:tailEnd/>
                </a:ln>
              </p:spPr>
              <p:txBody>
                <a:bodyPr/>
                <a:lstStyle/>
                <a:p>
                  <a:endParaRPr lang="en-US"/>
                </a:p>
              </p:txBody>
            </p:sp>
            <p:sp>
              <p:nvSpPr>
                <p:cNvPr id="99481" name="Freeform 129"/>
                <p:cNvSpPr>
                  <a:spLocks/>
                </p:cNvSpPr>
                <p:nvPr/>
              </p:nvSpPr>
              <p:spPr bwMode="black">
                <a:xfrm>
                  <a:off x="1002" y="816"/>
                  <a:ext cx="614" cy="153"/>
                </a:xfrm>
                <a:custGeom>
                  <a:avLst/>
                  <a:gdLst>
                    <a:gd name="T0" fmla="*/ 1 w 1226"/>
                    <a:gd name="T1" fmla="*/ 1 h 306"/>
                    <a:gd name="T2" fmla="*/ 1 w 1226"/>
                    <a:gd name="T3" fmla="*/ 1 h 306"/>
                    <a:gd name="T4" fmla="*/ 1 w 1226"/>
                    <a:gd name="T5" fmla="*/ 1 h 306"/>
                    <a:gd name="T6" fmla="*/ 1 w 1226"/>
                    <a:gd name="T7" fmla="*/ 0 h 306"/>
                    <a:gd name="T8" fmla="*/ 0 w 1226"/>
                    <a:gd name="T9" fmla="*/ 0 h 306"/>
                    <a:gd name="T10" fmla="*/ 0 w 1226"/>
                    <a:gd name="T11" fmla="*/ 1 h 306"/>
                    <a:gd name="T12" fmla="*/ 1 w 1226"/>
                    <a:gd name="T13" fmla="*/ 1 h 306"/>
                    <a:gd name="T14" fmla="*/ 1 w 1226"/>
                    <a:gd name="T15" fmla="*/ 1 h 306"/>
                    <a:gd name="T16" fmla="*/ 1 w 1226"/>
                    <a:gd name="T17" fmla="*/ 1 h 306"/>
                    <a:gd name="T18" fmla="*/ 1 w 1226"/>
                    <a:gd name="T19" fmla="*/ 1 h 306"/>
                    <a:gd name="T20" fmla="*/ 1 w 1226"/>
                    <a:gd name="T21" fmla="*/ 1 h 306"/>
                    <a:gd name="T22" fmla="*/ 1 w 1226"/>
                    <a:gd name="T23" fmla="*/ 1 h 306"/>
                    <a:gd name="T24" fmla="*/ 1 w 1226"/>
                    <a:gd name="T25" fmla="*/ 1 h 306"/>
                    <a:gd name="T26" fmla="*/ 1 w 1226"/>
                    <a:gd name="T27" fmla="*/ 1 h 306"/>
                    <a:gd name="T28" fmla="*/ 1 w 1226"/>
                    <a:gd name="T29" fmla="*/ 1 h 306"/>
                    <a:gd name="T30" fmla="*/ 1 w 1226"/>
                    <a:gd name="T31" fmla="*/ 1 h 306"/>
                    <a:gd name="T32" fmla="*/ 1 w 1226"/>
                    <a:gd name="T33" fmla="*/ 1 h 306"/>
                    <a:gd name="T34" fmla="*/ 1 w 1226"/>
                    <a:gd name="T35" fmla="*/ 1 h 3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26"/>
                    <a:gd name="T55" fmla="*/ 0 h 306"/>
                    <a:gd name="T56" fmla="*/ 1226 w 1226"/>
                    <a:gd name="T57" fmla="*/ 306 h 3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26" h="306">
                      <a:moveTo>
                        <a:pt x="1187" y="306"/>
                      </a:moveTo>
                      <a:lnTo>
                        <a:pt x="1187" y="114"/>
                      </a:lnTo>
                      <a:lnTo>
                        <a:pt x="1226" y="114"/>
                      </a:lnTo>
                      <a:lnTo>
                        <a:pt x="1226" y="0"/>
                      </a:lnTo>
                      <a:lnTo>
                        <a:pt x="0" y="0"/>
                      </a:lnTo>
                      <a:lnTo>
                        <a:pt x="0" y="114"/>
                      </a:lnTo>
                      <a:lnTo>
                        <a:pt x="39" y="114"/>
                      </a:lnTo>
                      <a:lnTo>
                        <a:pt x="39" y="306"/>
                      </a:lnTo>
                      <a:lnTo>
                        <a:pt x="115" y="306"/>
                      </a:lnTo>
                      <a:lnTo>
                        <a:pt x="115" y="114"/>
                      </a:lnTo>
                      <a:lnTo>
                        <a:pt x="575" y="114"/>
                      </a:lnTo>
                      <a:lnTo>
                        <a:pt x="575" y="306"/>
                      </a:lnTo>
                      <a:lnTo>
                        <a:pt x="651" y="306"/>
                      </a:lnTo>
                      <a:lnTo>
                        <a:pt x="651" y="114"/>
                      </a:lnTo>
                      <a:lnTo>
                        <a:pt x="1111" y="114"/>
                      </a:lnTo>
                      <a:lnTo>
                        <a:pt x="1111" y="306"/>
                      </a:lnTo>
                      <a:lnTo>
                        <a:pt x="1187" y="306"/>
                      </a:lnTo>
                      <a:close/>
                    </a:path>
                  </a:pathLst>
                </a:custGeom>
                <a:solidFill>
                  <a:srgbClr val="FFFFBF"/>
                </a:solidFill>
                <a:ln w="9525">
                  <a:solidFill>
                    <a:schemeClr val="tx1"/>
                  </a:solidFill>
                  <a:round/>
                  <a:headEnd/>
                  <a:tailEnd/>
                </a:ln>
              </p:spPr>
              <p:txBody>
                <a:bodyPr/>
                <a:lstStyle/>
                <a:p>
                  <a:endParaRPr lang="en-US"/>
                </a:p>
              </p:txBody>
            </p:sp>
            <p:sp>
              <p:nvSpPr>
                <p:cNvPr id="99482" name="Freeform 130"/>
                <p:cNvSpPr>
                  <a:spLocks/>
                </p:cNvSpPr>
                <p:nvPr/>
              </p:nvSpPr>
              <p:spPr bwMode="black">
                <a:xfrm>
                  <a:off x="1002" y="816"/>
                  <a:ext cx="614" cy="153"/>
                </a:xfrm>
                <a:custGeom>
                  <a:avLst/>
                  <a:gdLst>
                    <a:gd name="T0" fmla="*/ 1 w 1226"/>
                    <a:gd name="T1" fmla="*/ 1 h 306"/>
                    <a:gd name="T2" fmla="*/ 1 w 1226"/>
                    <a:gd name="T3" fmla="*/ 1 h 306"/>
                    <a:gd name="T4" fmla="*/ 1 w 1226"/>
                    <a:gd name="T5" fmla="*/ 1 h 306"/>
                    <a:gd name="T6" fmla="*/ 1 w 1226"/>
                    <a:gd name="T7" fmla="*/ 0 h 306"/>
                    <a:gd name="T8" fmla="*/ 0 w 1226"/>
                    <a:gd name="T9" fmla="*/ 0 h 306"/>
                    <a:gd name="T10" fmla="*/ 0 w 1226"/>
                    <a:gd name="T11" fmla="*/ 1 h 306"/>
                    <a:gd name="T12" fmla="*/ 1 w 1226"/>
                    <a:gd name="T13" fmla="*/ 1 h 306"/>
                    <a:gd name="T14" fmla="*/ 1 w 1226"/>
                    <a:gd name="T15" fmla="*/ 1 h 306"/>
                    <a:gd name="T16" fmla="*/ 1 w 1226"/>
                    <a:gd name="T17" fmla="*/ 1 h 306"/>
                    <a:gd name="T18" fmla="*/ 1 w 1226"/>
                    <a:gd name="T19" fmla="*/ 1 h 306"/>
                    <a:gd name="T20" fmla="*/ 1 w 1226"/>
                    <a:gd name="T21" fmla="*/ 1 h 306"/>
                    <a:gd name="T22" fmla="*/ 1 w 1226"/>
                    <a:gd name="T23" fmla="*/ 1 h 306"/>
                    <a:gd name="T24" fmla="*/ 1 w 1226"/>
                    <a:gd name="T25" fmla="*/ 1 h 306"/>
                    <a:gd name="T26" fmla="*/ 1 w 1226"/>
                    <a:gd name="T27" fmla="*/ 1 h 306"/>
                    <a:gd name="T28" fmla="*/ 1 w 1226"/>
                    <a:gd name="T29" fmla="*/ 1 h 306"/>
                    <a:gd name="T30" fmla="*/ 1 w 1226"/>
                    <a:gd name="T31" fmla="*/ 1 h 306"/>
                    <a:gd name="T32" fmla="*/ 1 w 1226"/>
                    <a:gd name="T33" fmla="*/ 1 h 3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6"/>
                    <a:gd name="T52" fmla="*/ 0 h 306"/>
                    <a:gd name="T53" fmla="*/ 1226 w 1226"/>
                    <a:gd name="T54" fmla="*/ 306 h 3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6" h="306">
                      <a:moveTo>
                        <a:pt x="1187" y="306"/>
                      </a:moveTo>
                      <a:lnTo>
                        <a:pt x="1187" y="114"/>
                      </a:lnTo>
                      <a:lnTo>
                        <a:pt x="1226" y="114"/>
                      </a:lnTo>
                      <a:lnTo>
                        <a:pt x="1226" y="0"/>
                      </a:lnTo>
                      <a:lnTo>
                        <a:pt x="0" y="0"/>
                      </a:lnTo>
                      <a:lnTo>
                        <a:pt x="0" y="114"/>
                      </a:lnTo>
                      <a:lnTo>
                        <a:pt x="39" y="114"/>
                      </a:lnTo>
                      <a:lnTo>
                        <a:pt x="39" y="306"/>
                      </a:lnTo>
                      <a:lnTo>
                        <a:pt x="115" y="306"/>
                      </a:lnTo>
                      <a:lnTo>
                        <a:pt x="115" y="114"/>
                      </a:lnTo>
                      <a:lnTo>
                        <a:pt x="575" y="114"/>
                      </a:lnTo>
                      <a:lnTo>
                        <a:pt x="575" y="306"/>
                      </a:lnTo>
                      <a:lnTo>
                        <a:pt x="651" y="306"/>
                      </a:lnTo>
                      <a:lnTo>
                        <a:pt x="651" y="114"/>
                      </a:lnTo>
                      <a:lnTo>
                        <a:pt x="1111" y="114"/>
                      </a:lnTo>
                      <a:lnTo>
                        <a:pt x="1111" y="306"/>
                      </a:lnTo>
                      <a:lnTo>
                        <a:pt x="1187" y="306"/>
                      </a:lnTo>
                    </a:path>
                  </a:pathLst>
                </a:custGeom>
                <a:solidFill>
                  <a:schemeClr val="tx1"/>
                </a:solidFill>
                <a:ln w="1588">
                  <a:solidFill>
                    <a:schemeClr val="tx1"/>
                  </a:solidFill>
                  <a:prstDash val="solid"/>
                  <a:round/>
                  <a:headEnd/>
                  <a:tailEnd/>
                </a:ln>
              </p:spPr>
              <p:txBody>
                <a:bodyPr/>
                <a:lstStyle/>
                <a:p>
                  <a:endParaRPr lang="en-US"/>
                </a:p>
              </p:txBody>
            </p:sp>
            <p:sp>
              <p:nvSpPr>
                <p:cNvPr id="99483" name="Freeform 131"/>
                <p:cNvSpPr>
                  <a:spLocks/>
                </p:cNvSpPr>
                <p:nvPr/>
              </p:nvSpPr>
              <p:spPr bwMode="black">
                <a:xfrm>
                  <a:off x="1060" y="873"/>
                  <a:ext cx="230" cy="191"/>
                </a:xfrm>
                <a:custGeom>
                  <a:avLst/>
                  <a:gdLst>
                    <a:gd name="T0" fmla="*/ 0 w 460"/>
                    <a:gd name="T1" fmla="*/ 1 h 382"/>
                    <a:gd name="T2" fmla="*/ 0 w 460"/>
                    <a:gd name="T3" fmla="*/ 0 h 382"/>
                    <a:gd name="T4" fmla="*/ 1 w 460"/>
                    <a:gd name="T5" fmla="*/ 0 h 382"/>
                    <a:gd name="T6" fmla="*/ 1 w 460"/>
                    <a:gd name="T7" fmla="*/ 1 h 382"/>
                    <a:gd name="T8" fmla="*/ 0 w 460"/>
                    <a:gd name="T9" fmla="*/ 1 h 382"/>
                    <a:gd name="T10" fmla="*/ 0 w 460"/>
                    <a:gd name="T11" fmla="*/ 1 h 382"/>
                    <a:gd name="T12" fmla="*/ 0 60000 65536"/>
                    <a:gd name="T13" fmla="*/ 0 60000 65536"/>
                    <a:gd name="T14" fmla="*/ 0 60000 65536"/>
                    <a:gd name="T15" fmla="*/ 0 60000 65536"/>
                    <a:gd name="T16" fmla="*/ 0 60000 65536"/>
                    <a:gd name="T17" fmla="*/ 0 60000 65536"/>
                    <a:gd name="T18" fmla="*/ 0 w 460"/>
                    <a:gd name="T19" fmla="*/ 0 h 382"/>
                    <a:gd name="T20" fmla="*/ 460 w 460"/>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460" h="382">
                      <a:moveTo>
                        <a:pt x="0" y="382"/>
                      </a:moveTo>
                      <a:lnTo>
                        <a:pt x="0" y="0"/>
                      </a:lnTo>
                      <a:lnTo>
                        <a:pt x="460" y="0"/>
                      </a:lnTo>
                      <a:lnTo>
                        <a:pt x="460" y="382"/>
                      </a:lnTo>
                      <a:lnTo>
                        <a:pt x="0" y="382"/>
                      </a:lnTo>
                      <a:close/>
                    </a:path>
                  </a:pathLst>
                </a:custGeom>
                <a:solidFill>
                  <a:srgbClr val="BFFFFF"/>
                </a:solidFill>
                <a:ln w="9525">
                  <a:solidFill>
                    <a:schemeClr val="tx1"/>
                  </a:solidFill>
                  <a:round/>
                  <a:headEnd/>
                  <a:tailEnd/>
                </a:ln>
              </p:spPr>
              <p:txBody>
                <a:bodyPr/>
                <a:lstStyle/>
                <a:p>
                  <a:endParaRPr lang="en-US"/>
                </a:p>
              </p:txBody>
            </p:sp>
            <p:sp>
              <p:nvSpPr>
                <p:cNvPr id="99484" name="Rectangle 132"/>
                <p:cNvSpPr>
                  <a:spLocks noChangeArrowheads="1"/>
                </p:cNvSpPr>
                <p:nvPr/>
              </p:nvSpPr>
              <p:spPr bwMode="black">
                <a:xfrm>
                  <a:off x="1060" y="873"/>
                  <a:ext cx="230" cy="191"/>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85" name="Freeform 133"/>
                <p:cNvSpPr>
                  <a:spLocks/>
                </p:cNvSpPr>
                <p:nvPr/>
              </p:nvSpPr>
              <p:spPr bwMode="black">
                <a:xfrm>
                  <a:off x="1616" y="816"/>
                  <a:ext cx="19" cy="57"/>
                </a:xfrm>
                <a:custGeom>
                  <a:avLst/>
                  <a:gdLst>
                    <a:gd name="T0" fmla="*/ 0 w 39"/>
                    <a:gd name="T1" fmla="*/ 1 h 114"/>
                    <a:gd name="T2" fmla="*/ 0 w 39"/>
                    <a:gd name="T3" fmla="*/ 0 h 114"/>
                    <a:gd name="T4" fmla="*/ 0 w 39"/>
                    <a:gd name="T5" fmla="*/ 0 h 114"/>
                    <a:gd name="T6" fmla="*/ 0 w 39"/>
                    <a:gd name="T7" fmla="*/ 1 h 114"/>
                    <a:gd name="T8" fmla="*/ 0 w 39"/>
                    <a:gd name="T9" fmla="*/ 1 h 114"/>
                    <a:gd name="T10" fmla="*/ 0 w 39"/>
                    <a:gd name="T11" fmla="*/ 1 h 114"/>
                    <a:gd name="T12" fmla="*/ 0 60000 65536"/>
                    <a:gd name="T13" fmla="*/ 0 60000 65536"/>
                    <a:gd name="T14" fmla="*/ 0 60000 65536"/>
                    <a:gd name="T15" fmla="*/ 0 60000 65536"/>
                    <a:gd name="T16" fmla="*/ 0 60000 65536"/>
                    <a:gd name="T17" fmla="*/ 0 60000 65536"/>
                    <a:gd name="T18" fmla="*/ 0 w 39"/>
                    <a:gd name="T19" fmla="*/ 0 h 114"/>
                    <a:gd name="T20" fmla="*/ 39 w 39"/>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39" h="114">
                      <a:moveTo>
                        <a:pt x="0" y="114"/>
                      </a:moveTo>
                      <a:lnTo>
                        <a:pt x="0" y="0"/>
                      </a:lnTo>
                      <a:lnTo>
                        <a:pt x="39" y="0"/>
                      </a:lnTo>
                      <a:lnTo>
                        <a:pt x="39" y="114"/>
                      </a:lnTo>
                      <a:lnTo>
                        <a:pt x="0" y="114"/>
                      </a:lnTo>
                      <a:close/>
                    </a:path>
                  </a:pathLst>
                </a:custGeom>
                <a:solidFill>
                  <a:srgbClr val="FFBFFF"/>
                </a:solidFill>
                <a:ln w="9525">
                  <a:solidFill>
                    <a:schemeClr val="tx1"/>
                  </a:solidFill>
                  <a:round/>
                  <a:headEnd/>
                  <a:tailEnd/>
                </a:ln>
              </p:spPr>
              <p:txBody>
                <a:bodyPr/>
                <a:lstStyle/>
                <a:p>
                  <a:endParaRPr lang="en-US"/>
                </a:p>
              </p:txBody>
            </p:sp>
            <p:sp>
              <p:nvSpPr>
                <p:cNvPr id="99486" name="Rectangle 134"/>
                <p:cNvSpPr>
                  <a:spLocks noChangeArrowheads="1"/>
                </p:cNvSpPr>
                <p:nvPr/>
              </p:nvSpPr>
              <p:spPr bwMode="black">
                <a:xfrm>
                  <a:off x="1616" y="816"/>
                  <a:ext cx="19" cy="57"/>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87" name="Freeform 135"/>
                <p:cNvSpPr>
                  <a:spLocks/>
                </p:cNvSpPr>
                <p:nvPr/>
              </p:nvSpPr>
              <p:spPr bwMode="black">
                <a:xfrm>
                  <a:off x="1616" y="1064"/>
                  <a:ext cx="19" cy="58"/>
                </a:xfrm>
                <a:custGeom>
                  <a:avLst/>
                  <a:gdLst>
                    <a:gd name="T0" fmla="*/ 0 w 39"/>
                    <a:gd name="T1" fmla="*/ 1 h 116"/>
                    <a:gd name="T2" fmla="*/ 0 w 39"/>
                    <a:gd name="T3" fmla="*/ 0 h 116"/>
                    <a:gd name="T4" fmla="*/ 0 w 39"/>
                    <a:gd name="T5" fmla="*/ 0 h 116"/>
                    <a:gd name="T6" fmla="*/ 0 w 39"/>
                    <a:gd name="T7" fmla="*/ 1 h 116"/>
                    <a:gd name="T8" fmla="*/ 0 w 39"/>
                    <a:gd name="T9" fmla="*/ 1 h 116"/>
                    <a:gd name="T10" fmla="*/ 0 w 39"/>
                    <a:gd name="T11" fmla="*/ 1 h 116"/>
                    <a:gd name="T12" fmla="*/ 0 60000 65536"/>
                    <a:gd name="T13" fmla="*/ 0 60000 65536"/>
                    <a:gd name="T14" fmla="*/ 0 60000 65536"/>
                    <a:gd name="T15" fmla="*/ 0 60000 65536"/>
                    <a:gd name="T16" fmla="*/ 0 60000 65536"/>
                    <a:gd name="T17" fmla="*/ 0 60000 65536"/>
                    <a:gd name="T18" fmla="*/ 0 w 39"/>
                    <a:gd name="T19" fmla="*/ 0 h 116"/>
                    <a:gd name="T20" fmla="*/ 39 w 39"/>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9" h="116">
                      <a:moveTo>
                        <a:pt x="0" y="116"/>
                      </a:moveTo>
                      <a:lnTo>
                        <a:pt x="0" y="0"/>
                      </a:lnTo>
                      <a:lnTo>
                        <a:pt x="39" y="0"/>
                      </a:lnTo>
                      <a:lnTo>
                        <a:pt x="39" y="116"/>
                      </a:lnTo>
                      <a:lnTo>
                        <a:pt x="0" y="116"/>
                      </a:lnTo>
                      <a:close/>
                    </a:path>
                  </a:pathLst>
                </a:custGeom>
                <a:solidFill>
                  <a:srgbClr val="FFBFFF"/>
                </a:solidFill>
                <a:ln w="9525">
                  <a:solidFill>
                    <a:schemeClr val="tx1"/>
                  </a:solidFill>
                  <a:round/>
                  <a:headEnd/>
                  <a:tailEnd/>
                </a:ln>
              </p:spPr>
              <p:txBody>
                <a:bodyPr/>
                <a:lstStyle/>
                <a:p>
                  <a:endParaRPr lang="en-US"/>
                </a:p>
              </p:txBody>
            </p:sp>
            <p:sp>
              <p:nvSpPr>
                <p:cNvPr id="99488" name="Rectangle 136"/>
                <p:cNvSpPr>
                  <a:spLocks noChangeArrowheads="1"/>
                </p:cNvSpPr>
                <p:nvPr/>
              </p:nvSpPr>
              <p:spPr bwMode="black">
                <a:xfrm>
                  <a:off x="1616" y="1064"/>
                  <a:ext cx="19" cy="58"/>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89" name="Freeform 137"/>
                <p:cNvSpPr>
                  <a:spLocks/>
                </p:cNvSpPr>
                <p:nvPr/>
              </p:nvSpPr>
              <p:spPr bwMode="black">
                <a:xfrm>
                  <a:off x="2249" y="816"/>
                  <a:ext cx="18" cy="57"/>
                </a:xfrm>
                <a:custGeom>
                  <a:avLst/>
                  <a:gdLst>
                    <a:gd name="T0" fmla="*/ 0 w 37"/>
                    <a:gd name="T1" fmla="*/ 1 h 114"/>
                    <a:gd name="T2" fmla="*/ 0 w 37"/>
                    <a:gd name="T3" fmla="*/ 0 h 114"/>
                    <a:gd name="T4" fmla="*/ 0 w 37"/>
                    <a:gd name="T5" fmla="*/ 0 h 114"/>
                    <a:gd name="T6" fmla="*/ 0 w 37"/>
                    <a:gd name="T7" fmla="*/ 1 h 114"/>
                    <a:gd name="T8" fmla="*/ 0 w 37"/>
                    <a:gd name="T9" fmla="*/ 1 h 114"/>
                    <a:gd name="T10" fmla="*/ 0 w 37"/>
                    <a:gd name="T11" fmla="*/ 1 h 114"/>
                    <a:gd name="T12" fmla="*/ 0 60000 65536"/>
                    <a:gd name="T13" fmla="*/ 0 60000 65536"/>
                    <a:gd name="T14" fmla="*/ 0 60000 65536"/>
                    <a:gd name="T15" fmla="*/ 0 60000 65536"/>
                    <a:gd name="T16" fmla="*/ 0 60000 65536"/>
                    <a:gd name="T17" fmla="*/ 0 60000 65536"/>
                    <a:gd name="T18" fmla="*/ 0 w 37"/>
                    <a:gd name="T19" fmla="*/ 0 h 114"/>
                    <a:gd name="T20" fmla="*/ 37 w 37"/>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37" h="114">
                      <a:moveTo>
                        <a:pt x="0" y="114"/>
                      </a:moveTo>
                      <a:lnTo>
                        <a:pt x="0" y="0"/>
                      </a:lnTo>
                      <a:lnTo>
                        <a:pt x="37" y="0"/>
                      </a:lnTo>
                      <a:lnTo>
                        <a:pt x="37" y="114"/>
                      </a:lnTo>
                      <a:lnTo>
                        <a:pt x="0" y="114"/>
                      </a:lnTo>
                      <a:close/>
                    </a:path>
                  </a:pathLst>
                </a:custGeom>
                <a:solidFill>
                  <a:srgbClr val="FFBFFF"/>
                </a:solidFill>
                <a:ln w="9525">
                  <a:solidFill>
                    <a:schemeClr val="tx1"/>
                  </a:solidFill>
                  <a:round/>
                  <a:headEnd/>
                  <a:tailEnd/>
                </a:ln>
              </p:spPr>
              <p:txBody>
                <a:bodyPr/>
                <a:lstStyle/>
                <a:p>
                  <a:endParaRPr lang="en-US"/>
                </a:p>
              </p:txBody>
            </p:sp>
            <p:sp>
              <p:nvSpPr>
                <p:cNvPr id="99490" name="Rectangle 138"/>
                <p:cNvSpPr>
                  <a:spLocks noChangeArrowheads="1"/>
                </p:cNvSpPr>
                <p:nvPr/>
              </p:nvSpPr>
              <p:spPr bwMode="black">
                <a:xfrm>
                  <a:off x="2249" y="816"/>
                  <a:ext cx="18" cy="57"/>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91" name="Freeform 139"/>
                <p:cNvSpPr>
                  <a:spLocks/>
                </p:cNvSpPr>
                <p:nvPr/>
              </p:nvSpPr>
              <p:spPr bwMode="black">
                <a:xfrm>
                  <a:off x="2249" y="1064"/>
                  <a:ext cx="18" cy="58"/>
                </a:xfrm>
                <a:custGeom>
                  <a:avLst/>
                  <a:gdLst>
                    <a:gd name="T0" fmla="*/ 0 w 37"/>
                    <a:gd name="T1" fmla="*/ 1 h 116"/>
                    <a:gd name="T2" fmla="*/ 0 w 37"/>
                    <a:gd name="T3" fmla="*/ 0 h 116"/>
                    <a:gd name="T4" fmla="*/ 0 w 37"/>
                    <a:gd name="T5" fmla="*/ 0 h 116"/>
                    <a:gd name="T6" fmla="*/ 0 w 37"/>
                    <a:gd name="T7" fmla="*/ 1 h 116"/>
                    <a:gd name="T8" fmla="*/ 0 w 37"/>
                    <a:gd name="T9" fmla="*/ 1 h 116"/>
                    <a:gd name="T10" fmla="*/ 0 w 37"/>
                    <a:gd name="T11" fmla="*/ 1 h 116"/>
                    <a:gd name="T12" fmla="*/ 0 60000 65536"/>
                    <a:gd name="T13" fmla="*/ 0 60000 65536"/>
                    <a:gd name="T14" fmla="*/ 0 60000 65536"/>
                    <a:gd name="T15" fmla="*/ 0 60000 65536"/>
                    <a:gd name="T16" fmla="*/ 0 60000 65536"/>
                    <a:gd name="T17" fmla="*/ 0 60000 65536"/>
                    <a:gd name="T18" fmla="*/ 0 w 37"/>
                    <a:gd name="T19" fmla="*/ 0 h 116"/>
                    <a:gd name="T20" fmla="*/ 37 w 3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7" h="116">
                      <a:moveTo>
                        <a:pt x="0" y="116"/>
                      </a:moveTo>
                      <a:lnTo>
                        <a:pt x="0" y="0"/>
                      </a:lnTo>
                      <a:lnTo>
                        <a:pt x="37" y="0"/>
                      </a:lnTo>
                      <a:lnTo>
                        <a:pt x="37" y="116"/>
                      </a:lnTo>
                      <a:lnTo>
                        <a:pt x="0" y="116"/>
                      </a:lnTo>
                      <a:close/>
                    </a:path>
                  </a:pathLst>
                </a:custGeom>
                <a:solidFill>
                  <a:srgbClr val="FFBFFF"/>
                </a:solidFill>
                <a:ln w="9525">
                  <a:solidFill>
                    <a:schemeClr val="tx1"/>
                  </a:solidFill>
                  <a:round/>
                  <a:headEnd/>
                  <a:tailEnd/>
                </a:ln>
              </p:spPr>
              <p:txBody>
                <a:bodyPr/>
                <a:lstStyle/>
                <a:p>
                  <a:endParaRPr lang="en-US"/>
                </a:p>
              </p:txBody>
            </p:sp>
            <p:sp>
              <p:nvSpPr>
                <p:cNvPr id="99492" name="Rectangle 140"/>
                <p:cNvSpPr>
                  <a:spLocks noChangeArrowheads="1"/>
                </p:cNvSpPr>
                <p:nvPr/>
              </p:nvSpPr>
              <p:spPr bwMode="black">
                <a:xfrm>
                  <a:off x="2249" y="1064"/>
                  <a:ext cx="18" cy="58"/>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93" name="Freeform 141"/>
                <p:cNvSpPr>
                  <a:spLocks/>
                </p:cNvSpPr>
                <p:nvPr/>
              </p:nvSpPr>
              <p:spPr bwMode="black">
                <a:xfrm>
                  <a:off x="2881" y="816"/>
                  <a:ext cx="19" cy="57"/>
                </a:xfrm>
                <a:custGeom>
                  <a:avLst/>
                  <a:gdLst>
                    <a:gd name="T0" fmla="*/ 0 w 39"/>
                    <a:gd name="T1" fmla="*/ 1 h 114"/>
                    <a:gd name="T2" fmla="*/ 0 w 39"/>
                    <a:gd name="T3" fmla="*/ 0 h 114"/>
                    <a:gd name="T4" fmla="*/ 0 w 39"/>
                    <a:gd name="T5" fmla="*/ 0 h 114"/>
                    <a:gd name="T6" fmla="*/ 0 w 39"/>
                    <a:gd name="T7" fmla="*/ 1 h 114"/>
                    <a:gd name="T8" fmla="*/ 0 w 39"/>
                    <a:gd name="T9" fmla="*/ 1 h 114"/>
                    <a:gd name="T10" fmla="*/ 0 w 39"/>
                    <a:gd name="T11" fmla="*/ 1 h 114"/>
                    <a:gd name="T12" fmla="*/ 0 60000 65536"/>
                    <a:gd name="T13" fmla="*/ 0 60000 65536"/>
                    <a:gd name="T14" fmla="*/ 0 60000 65536"/>
                    <a:gd name="T15" fmla="*/ 0 60000 65536"/>
                    <a:gd name="T16" fmla="*/ 0 60000 65536"/>
                    <a:gd name="T17" fmla="*/ 0 60000 65536"/>
                    <a:gd name="T18" fmla="*/ 0 w 39"/>
                    <a:gd name="T19" fmla="*/ 0 h 114"/>
                    <a:gd name="T20" fmla="*/ 39 w 39"/>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39" h="114">
                      <a:moveTo>
                        <a:pt x="0" y="114"/>
                      </a:moveTo>
                      <a:lnTo>
                        <a:pt x="0" y="0"/>
                      </a:lnTo>
                      <a:lnTo>
                        <a:pt x="39" y="0"/>
                      </a:lnTo>
                      <a:lnTo>
                        <a:pt x="39" y="114"/>
                      </a:lnTo>
                      <a:lnTo>
                        <a:pt x="0" y="114"/>
                      </a:lnTo>
                      <a:close/>
                    </a:path>
                  </a:pathLst>
                </a:custGeom>
                <a:solidFill>
                  <a:srgbClr val="FFBFFF"/>
                </a:solidFill>
                <a:ln w="9525">
                  <a:solidFill>
                    <a:schemeClr val="tx1"/>
                  </a:solidFill>
                  <a:round/>
                  <a:headEnd/>
                  <a:tailEnd/>
                </a:ln>
              </p:spPr>
              <p:txBody>
                <a:bodyPr/>
                <a:lstStyle/>
                <a:p>
                  <a:endParaRPr lang="en-US"/>
                </a:p>
              </p:txBody>
            </p:sp>
            <p:sp>
              <p:nvSpPr>
                <p:cNvPr id="99494" name="Rectangle 142"/>
                <p:cNvSpPr>
                  <a:spLocks noChangeArrowheads="1"/>
                </p:cNvSpPr>
                <p:nvPr/>
              </p:nvSpPr>
              <p:spPr bwMode="black">
                <a:xfrm>
                  <a:off x="2881" y="816"/>
                  <a:ext cx="19" cy="57"/>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95" name="Freeform 143"/>
                <p:cNvSpPr>
                  <a:spLocks/>
                </p:cNvSpPr>
                <p:nvPr/>
              </p:nvSpPr>
              <p:spPr bwMode="black">
                <a:xfrm>
                  <a:off x="2881" y="1064"/>
                  <a:ext cx="19" cy="58"/>
                </a:xfrm>
                <a:custGeom>
                  <a:avLst/>
                  <a:gdLst>
                    <a:gd name="T0" fmla="*/ 0 w 39"/>
                    <a:gd name="T1" fmla="*/ 1 h 116"/>
                    <a:gd name="T2" fmla="*/ 0 w 39"/>
                    <a:gd name="T3" fmla="*/ 0 h 116"/>
                    <a:gd name="T4" fmla="*/ 0 w 39"/>
                    <a:gd name="T5" fmla="*/ 0 h 116"/>
                    <a:gd name="T6" fmla="*/ 0 w 39"/>
                    <a:gd name="T7" fmla="*/ 1 h 116"/>
                    <a:gd name="T8" fmla="*/ 0 w 39"/>
                    <a:gd name="T9" fmla="*/ 1 h 116"/>
                    <a:gd name="T10" fmla="*/ 0 w 39"/>
                    <a:gd name="T11" fmla="*/ 1 h 116"/>
                    <a:gd name="T12" fmla="*/ 0 60000 65536"/>
                    <a:gd name="T13" fmla="*/ 0 60000 65536"/>
                    <a:gd name="T14" fmla="*/ 0 60000 65536"/>
                    <a:gd name="T15" fmla="*/ 0 60000 65536"/>
                    <a:gd name="T16" fmla="*/ 0 60000 65536"/>
                    <a:gd name="T17" fmla="*/ 0 60000 65536"/>
                    <a:gd name="T18" fmla="*/ 0 w 39"/>
                    <a:gd name="T19" fmla="*/ 0 h 116"/>
                    <a:gd name="T20" fmla="*/ 39 w 39"/>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9" h="116">
                      <a:moveTo>
                        <a:pt x="0" y="116"/>
                      </a:moveTo>
                      <a:lnTo>
                        <a:pt x="0" y="0"/>
                      </a:lnTo>
                      <a:lnTo>
                        <a:pt x="39" y="0"/>
                      </a:lnTo>
                      <a:lnTo>
                        <a:pt x="39" y="116"/>
                      </a:lnTo>
                      <a:lnTo>
                        <a:pt x="0" y="116"/>
                      </a:lnTo>
                      <a:close/>
                    </a:path>
                  </a:pathLst>
                </a:custGeom>
                <a:solidFill>
                  <a:srgbClr val="FFBFFF"/>
                </a:solidFill>
                <a:ln w="9525">
                  <a:solidFill>
                    <a:schemeClr val="tx1"/>
                  </a:solidFill>
                  <a:round/>
                  <a:headEnd/>
                  <a:tailEnd/>
                </a:ln>
              </p:spPr>
              <p:txBody>
                <a:bodyPr/>
                <a:lstStyle/>
                <a:p>
                  <a:endParaRPr lang="en-US"/>
                </a:p>
              </p:txBody>
            </p:sp>
            <p:sp>
              <p:nvSpPr>
                <p:cNvPr id="99496" name="Rectangle 144"/>
                <p:cNvSpPr>
                  <a:spLocks noChangeArrowheads="1"/>
                </p:cNvSpPr>
                <p:nvPr/>
              </p:nvSpPr>
              <p:spPr bwMode="black">
                <a:xfrm>
                  <a:off x="2881" y="1064"/>
                  <a:ext cx="19" cy="58"/>
                </a:xfrm>
                <a:prstGeom prst="rect">
                  <a:avLst/>
                </a:prstGeom>
                <a:noFill/>
                <a:ln w="15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97" name="Rectangle 145"/>
                <p:cNvSpPr>
                  <a:spLocks noChangeArrowheads="1"/>
                </p:cNvSpPr>
                <p:nvPr/>
              </p:nvSpPr>
              <p:spPr bwMode="black">
                <a:xfrm>
                  <a:off x="838" y="3966"/>
                  <a:ext cx="2299" cy="25"/>
                </a:xfrm>
                <a:prstGeom prst="rect">
                  <a:avLst/>
                </a:prstGeom>
                <a:solidFill>
                  <a:srgbClr val="E5E5E5"/>
                </a:solidFill>
                <a:ln w="9525">
                  <a:solidFill>
                    <a:schemeClr val="tx1"/>
                  </a:solidFill>
                  <a:miter lim="800000"/>
                  <a:headEnd/>
                  <a:tailEnd/>
                </a:ln>
              </p:spPr>
              <p:txBody>
                <a:bodyPr/>
                <a:lstStyle/>
                <a:p>
                  <a:endParaRPr lang="en-US"/>
                </a:p>
              </p:txBody>
            </p:sp>
            <p:sp>
              <p:nvSpPr>
                <p:cNvPr id="99498" name="Rectangle 146"/>
                <p:cNvSpPr>
                  <a:spLocks noChangeArrowheads="1"/>
                </p:cNvSpPr>
                <p:nvPr/>
              </p:nvSpPr>
              <p:spPr bwMode="black">
                <a:xfrm>
                  <a:off x="2902" y="305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499" name="Rectangle 147"/>
                <p:cNvSpPr>
                  <a:spLocks noChangeArrowheads="1"/>
                </p:cNvSpPr>
                <p:nvPr/>
              </p:nvSpPr>
              <p:spPr bwMode="black">
                <a:xfrm>
                  <a:off x="1068" y="3054"/>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00" name="Rectangle 148"/>
                <p:cNvSpPr>
                  <a:spLocks noChangeArrowheads="1"/>
                </p:cNvSpPr>
                <p:nvPr/>
              </p:nvSpPr>
              <p:spPr bwMode="black">
                <a:xfrm>
                  <a:off x="1062" y="305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01" name="Rectangle 149"/>
                <p:cNvSpPr>
                  <a:spLocks noChangeArrowheads="1"/>
                </p:cNvSpPr>
                <p:nvPr/>
              </p:nvSpPr>
              <p:spPr bwMode="black">
                <a:xfrm>
                  <a:off x="1068" y="3207"/>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02" name="Rectangle 150"/>
                <p:cNvSpPr>
                  <a:spLocks noChangeArrowheads="1"/>
                </p:cNvSpPr>
                <p:nvPr/>
              </p:nvSpPr>
              <p:spPr bwMode="black">
                <a:xfrm>
                  <a:off x="1068" y="3360"/>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03" name="Rectangle 151"/>
                <p:cNvSpPr>
                  <a:spLocks noChangeArrowheads="1"/>
                </p:cNvSpPr>
                <p:nvPr/>
              </p:nvSpPr>
              <p:spPr bwMode="black">
                <a:xfrm>
                  <a:off x="1068" y="3514"/>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04" name="Rectangle 152"/>
                <p:cNvSpPr>
                  <a:spLocks noChangeArrowheads="1"/>
                </p:cNvSpPr>
                <p:nvPr/>
              </p:nvSpPr>
              <p:spPr bwMode="black">
                <a:xfrm>
                  <a:off x="1068" y="3667"/>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05" name="Rectangle 153"/>
                <p:cNvSpPr>
                  <a:spLocks noChangeArrowheads="1"/>
                </p:cNvSpPr>
                <p:nvPr/>
              </p:nvSpPr>
              <p:spPr bwMode="black">
                <a:xfrm>
                  <a:off x="1068" y="3820"/>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06" name="Rectangle 154"/>
                <p:cNvSpPr>
                  <a:spLocks noChangeArrowheads="1"/>
                </p:cNvSpPr>
                <p:nvPr/>
              </p:nvSpPr>
              <p:spPr bwMode="black">
                <a:xfrm>
                  <a:off x="1369" y="382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07" name="Rectangle 155"/>
                <p:cNvSpPr>
                  <a:spLocks noChangeArrowheads="1"/>
                </p:cNvSpPr>
                <p:nvPr/>
              </p:nvSpPr>
              <p:spPr bwMode="black">
                <a:xfrm>
                  <a:off x="1215" y="367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08" name="Rectangle 156"/>
                <p:cNvSpPr>
                  <a:spLocks noChangeArrowheads="1"/>
                </p:cNvSpPr>
                <p:nvPr/>
              </p:nvSpPr>
              <p:spPr bwMode="black">
                <a:xfrm>
                  <a:off x="1369" y="351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09" name="Rectangle 157"/>
                <p:cNvSpPr>
                  <a:spLocks noChangeArrowheads="1"/>
                </p:cNvSpPr>
                <p:nvPr/>
              </p:nvSpPr>
              <p:spPr bwMode="black">
                <a:xfrm>
                  <a:off x="1215" y="336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10" name="Rectangle 158"/>
                <p:cNvSpPr>
                  <a:spLocks noChangeArrowheads="1"/>
                </p:cNvSpPr>
                <p:nvPr/>
              </p:nvSpPr>
              <p:spPr bwMode="black">
                <a:xfrm>
                  <a:off x="1369" y="321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11" name="Rectangle 159"/>
                <p:cNvSpPr>
                  <a:spLocks noChangeArrowheads="1"/>
                </p:cNvSpPr>
                <p:nvPr/>
              </p:nvSpPr>
              <p:spPr bwMode="black">
                <a:xfrm>
                  <a:off x="1215" y="305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12" name="Rectangle 160"/>
                <p:cNvSpPr>
                  <a:spLocks noChangeArrowheads="1"/>
                </p:cNvSpPr>
                <p:nvPr/>
              </p:nvSpPr>
              <p:spPr bwMode="black">
                <a:xfrm>
                  <a:off x="1675" y="3826"/>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13" name="Rectangle 161"/>
                <p:cNvSpPr>
                  <a:spLocks noChangeArrowheads="1"/>
                </p:cNvSpPr>
                <p:nvPr/>
              </p:nvSpPr>
              <p:spPr bwMode="black">
                <a:xfrm>
                  <a:off x="1522" y="3672"/>
                  <a:ext cx="11" cy="154"/>
                </a:xfrm>
                <a:prstGeom prst="rect">
                  <a:avLst/>
                </a:prstGeom>
                <a:solidFill>
                  <a:srgbClr val="E5E5E5"/>
                </a:solidFill>
                <a:ln w="9525">
                  <a:solidFill>
                    <a:schemeClr val="tx1"/>
                  </a:solidFill>
                  <a:miter lim="800000"/>
                  <a:headEnd/>
                  <a:tailEnd/>
                </a:ln>
              </p:spPr>
              <p:txBody>
                <a:bodyPr/>
                <a:lstStyle/>
                <a:p>
                  <a:endParaRPr lang="en-US"/>
                </a:p>
              </p:txBody>
            </p:sp>
            <p:sp>
              <p:nvSpPr>
                <p:cNvPr id="99514" name="Rectangle 162"/>
                <p:cNvSpPr>
                  <a:spLocks noChangeArrowheads="1"/>
                </p:cNvSpPr>
                <p:nvPr/>
              </p:nvSpPr>
              <p:spPr bwMode="black">
                <a:xfrm>
                  <a:off x="1675" y="3519"/>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15" name="Rectangle 163"/>
                <p:cNvSpPr>
                  <a:spLocks noChangeArrowheads="1"/>
                </p:cNvSpPr>
                <p:nvPr/>
              </p:nvSpPr>
              <p:spPr bwMode="black">
                <a:xfrm>
                  <a:off x="1522" y="3366"/>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16" name="Rectangle 164"/>
                <p:cNvSpPr>
                  <a:spLocks noChangeArrowheads="1"/>
                </p:cNvSpPr>
                <p:nvPr/>
              </p:nvSpPr>
              <p:spPr bwMode="black">
                <a:xfrm>
                  <a:off x="1675" y="3212"/>
                  <a:ext cx="11" cy="154"/>
                </a:xfrm>
                <a:prstGeom prst="rect">
                  <a:avLst/>
                </a:prstGeom>
                <a:solidFill>
                  <a:srgbClr val="E5E5E5"/>
                </a:solidFill>
                <a:ln w="9525">
                  <a:solidFill>
                    <a:schemeClr val="tx1"/>
                  </a:solidFill>
                  <a:miter lim="800000"/>
                  <a:headEnd/>
                  <a:tailEnd/>
                </a:ln>
              </p:spPr>
              <p:txBody>
                <a:bodyPr/>
                <a:lstStyle/>
                <a:p>
                  <a:endParaRPr lang="en-US"/>
                </a:p>
              </p:txBody>
            </p:sp>
            <p:sp>
              <p:nvSpPr>
                <p:cNvPr id="99517" name="Rectangle 165"/>
                <p:cNvSpPr>
                  <a:spLocks noChangeArrowheads="1"/>
                </p:cNvSpPr>
                <p:nvPr/>
              </p:nvSpPr>
              <p:spPr bwMode="black">
                <a:xfrm>
                  <a:off x="1522" y="3059"/>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18" name="Rectangle 166"/>
                <p:cNvSpPr>
                  <a:spLocks noChangeArrowheads="1"/>
                </p:cNvSpPr>
                <p:nvPr/>
              </p:nvSpPr>
              <p:spPr bwMode="black">
                <a:xfrm>
                  <a:off x="1983" y="382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19" name="Rectangle 167"/>
                <p:cNvSpPr>
                  <a:spLocks noChangeArrowheads="1"/>
                </p:cNvSpPr>
                <p:nvPr/>
              </p:nvSpPr>
              <p:spPr bwMode="black">
                <a:xfrm>
                  <a:off x="1828" y="3672"/>
                  <a:ext cx="11" cy="154"/>
                </a:xfrm>
                <a:prstGeom prst="rect">
                  <a:avLst/>
                </a:prstGeom>
                <a:solidFill>
                  <a:srgbClr val="E5E5E5"/>
                </a:solidFill>
                <a:ln w="9525">
                  <a:solidFill>
                    <a:schemeClr val="tx1"/>
                  </a:solidFill>
                  <a:miter lim="800000"/>
                  <a:headEnd/>
                  <a:tailEnd/>
                </a:ln>
              </p:spPr>
              <p:txBody>
                <a:bodyPr/>
                <a:lstStyle/>
                <a:p>
                  <a:endParaRPr lang="en-US"/>
                </a:p>
              </p:txBody>
            </p:sp>
            <p:sp>
              <p:nvSpPr>
                <p:cNvPr id="99520" name="Rectangle 168"/>
                <p:cNvSpPr>
                  <a:spLocks noChangeArrowheads="1"/>
                </p:cNvSpPr>
                <p:nvPr/>
              </p:nvSpPr>
              <p:spPr bwMode="black">
                <a:xfrm>
                  <a:off x="1983" y="351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21" name="Rectangle 169"/>
                <p:cNvSpPr>
                  <a:spLocks noChangeArrowheads="1"/>
                </p:cNvSpPr>
                <p:nvPr/>
              </p:nvSpPr>
              <p:spPr bwMode="black">
                <a:xfrm>
                  <a:off x="1828" y="3366"/>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22" name="Rectangle 170"/>
                <p:cNvSpPr>
                  <a:spLocks noChangeArrowheads="1"/>
                </p:cNvSpPr>
                <p:nvPr/>
              </p:nvSpPr>
              <p:spPr bwMode="black">
                <a:xfrm>
                  <a:off x="1983" y="321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23" name="Rectangle 171"/>
                <p:cNvSpPr>
                  <a:spLocks noChangeArrowheads="1"/>
                </p:cNvSpPr>
                <p:nvPr/>
              </p:nvSpPr>
              <p:spPr bwMode="black">
                <a:xfrm>
                  <a:off x="1828" y="3059"/>
                  <a:ext cx="11" cy="153"/>
                </a:xfrm>
                <a:prstGeom prst="rect">
                  <a:avLst/>
                </a:prstGeom>
                <a:solidFill>
                  <a:srgbClr val="E5E5E5"/>
                </a:solidFill>
                <a:ln w="9525">
                  <a:solidFill>
                    <a:schemeClr val="tx1"/>
                  </a:solidFill>
                  <a:miter lim="800000"/>
                  <a:headEnd/>
                  <a:tailEnd/>
                </a:ln>
              </p:spPr>
              <p:txBody>
                <a:bodyPr/>
                <a:lstStyle/>
                <a:p>
                  <a:endParaRPr lang="en-US"/>
                </a:p>
              </p:txBody>
            </p:sp>
            <p:sp>
              <p:nvSpPr>
                <p:cNvPr id="99524" name="Rectangle 172"/>
                <p:cNvSpPr>
                  <a:spLocks noChangeArrowheads="1"/>
                </p:cNvSpPr>
                <p:nvPr/>
              </p:nvSpPr>
              <p:spPr bwMode="black">
                <a:xfrm>
                  <a:off x="2289" y="382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25" name="Rectangle 173"/>
                <p:cNvSpPr>
                  <a:spLocks noChangeArrowheads="1"/>
                </p:cNvSpPr>
                <p:nvPr/>
              </p:nvSpPr>
              <p:spPr bwMode="black">
                <a:xfrm>
                  <a:off x="2136" y="367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26" name="Rectangle 174"/>
                <p:cNvSpPr>
                  <a:spLocks noChangeArrowheads="1"/>
                </p:cNvSpPr>
                <p:nvPr/>
              </p:nvSpPr>
              <p:spPr bwMode="black">
                <a:xfrm>
                  <a:off x="2289" y="351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27" name="Rectangle 175"/>
                <p:cNvSpPr>
                  <a:spLocks noChangeArrowheads="1"/>
                </p:cNvSpPr>
                <p:nvPr/>
              </p:nvSpPr>
              <p:spPr bwMode="black">
                <a:xfrm>
                  <a:off x="2136" y="336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28" name="Rectangle 176"/>
                <p:cNvSpPr>
                  <a:spLocks noChangeArrowheads="1"/>
                </p:cNvSpPr>
                <p:nvPr/>
              </p:nvSpPr>
              <p:spPr bwMode="black">
                <a:xfrm>
                  <a:off x="2289" y="321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29" name="Rectangle 177"/>
                <p:cNvSpPr>
                  <a:spLocks noChangeArrowheads="1"/>
                </p:cNvSpPr>
                <p:nvPr/>
              </p:nvSpPr>
              <p:spPr bwMode="black">
                <a:xfrm>
                  <a:off x="2136" y="305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30" name="Rectangle 178"/>
                <p:cNvSpPr>
                  <a:spLocks noChangeArrowheads="1"/>
                </p:cNvSpPr>
                <p:nvPr/>
              </p:nvSpPr>
              <p:spPr bwMode="black">
                <a:xfrm>
                  <a:off x="2596" y="382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31" name="Rectangle 179"/>
                <p:cNvSpPr>
                  <a:spLocks noChangeArrowheads="1"/>
                </p:cNvSpPr>
                <p:nvPr/>
              </p:nvSpPr>
              <p:spPr bwMode="black">
                <a:xfrm>
                  <a:off x="2443" y="3672"/>
                  <a:ext cx="9" cy="154"/>
                </a:xfrm>
                <a:prstGeom prst="rect">
                  <a:avLst/>
                </a:prstGeom>
                <a:solidFill>
                  <a:srgbClr val="E5E5E5"/>
                </a:solidFill>
                <a:ln w="9525">
                  <a:solidFill>
                    <a:schemeClr val="tx1"/>
                  </a:solidFill>
                  <a:miter lim="800000"/>
                  <a:headEnd/>
                  <a:tailEnd/>
                </a:ln>
              </p:spPr>
              <p:txBody>
                <a:bodyPr/>
                <a:lstStyle/>
                <a:p>
                  <a:endParaRPr lang="en-US"/>
                </a:p>
              </p:txBody>
            </p:sp>
            <p:sp>
              <p:nvSpPr>
                <p:cNvPr id="99532" name="Rectangle 180"/>
                <p:cNvSpPr>
                  <a:spLocks noChangeArrowheads="1"/>
                </p:cNvSpPr>
                <p:nvPr/>
              </p:nvSpPr>
              <p:spPr bwMode="black">
                <a:xfrm>
                  <a:off x="2596" y="351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33" name="Rectangle 181"/>
                <p:cNvSpPr>
                  <a:spLocks noChangeArrowheads="1"/>
                </p:cNvSpPr>
                <p:nvPr/>
              </p:nvSpPr>
              <p:spPr bwMode="black">
                <a:xfrm>
                  <a:off x="2443" y="3366"/>
                  <a:ext cx="9" cy="153"/>
                </a:xfrm>
                <a:prstGeom prst="rect">
                  <a:avLst/>
                </a:prstGeom>
                <a:solidFill>
                  <a:srgbClr val="E5E5E5"/>
                </a:solidFill>
                <a:ln w="9525">
                  <a:solidFill>
                    <a:schemeClr val="tx1"/>
                  </a:solidFill>
                  <a:miter lim="800000"/>
                  <a:headEnd/>
                  <a:tailEnd/>
                </a:ln>
              </p:spPr>
              <p:txBody>
                <a:bodyPr/>
                <a:lstStyle/>
                <a:p>
                  <a:endParaRPr lang="en-US"/>
                </a:p>
              </p:txBody>
            </p:sp>
            <p:sp>
              <p:nvSpPr>
                <p:cNvPr id="99534" name="Rectangle 182"/>
                <p:cNvSpPr>
                  <a:spLocks noChangeArrowheads="1"/>
                </p:cNvSpPr>
                <p:nvPr/>
              </p:nvSpPr>
              <p:spPr bwMode="black">
                <a:xfrm>
                  <a:off x="2596" y="321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35" name="Rectangle 183"/>
                <p:cNvSpPr>
                  <a:spLocks noChangeArrowheads="1"/>
                </p:cNvSpPr>
                <p:nvPr/>
              </p:nvSpPr>
              <p:spPr bwMode="black">
                <a:xfrm>
                  <a:off x="2443" y="3059"/>
                  <a:ext cx="9" cy="153"/>
                </a:xfrm>
                <a:prstGeom prst="rect">
                  <a:avLst/>
                </a:prstGeom>
                <a:solidFill>
                  <a:srgbClr val="E5E5E5"/>
                </a:solidFill>
                <a:ln w="9525">
                  <a:solidFill>
                    <a:schemeClr val="tx1"/>
                  </a:solidFill>
                  <a:miter lim="800000"/>
                  <a:headEnd/>
                  <a:tailEnd/>
                </a:ln>
              </p:spPr>
              <p:txBody>
                <a:bodyPr/>
                <a:lstStyle/>
                <a:p>
                  <a:endParaRPr lang="en-US"/>
                </a:p>
              </p:txBody>
            </p:sp>
            <p:sp>
              <p:nvSpPr>
                <p:cNvPr id="99536" name="Rectangle 184"/>
                <p:cNvSpPr>
                  <a:spLocks noChangeArrowheads="1"/>
                </p:cNvSpPr>
                <p:nvPr/>
              </p:nvSpPr>
              <p:spPr bwMode="black">
                <a:xfrm>
                  <a:off x="2749" y="3672"/>
                  <a:ext cx="10" cy="154"/>
                </a:xfrm>
                <a:prstGeom prst="rect">
                  <a:avLst/>
                </a:prstGeom>
                <a:solidFill>
                  <a:srgbClr val="E5E5E5"/>
                </a:solidFill>
                <a:ln w="9525">
                  <a:solidFill>
                    <a:schemeClr val="tx1"/>
                  </a:solidFill>
                  <a:miter lim="800000"/>
                  <a:headEnd/>
                  <a:tailEnd/>
                </a:ln>
              </p:spPr>
              <p:txBody>
                <a:bodyPr/>
                <a:lstStyle/>
                <a:p>
                  <a:endParaRPr lang="en-US"/>
                </a:p>
              </p:txBody>
            </p:sp>
            <p:sp>
              <p:nvSpPr>
                <p:cNvPr id="99537" name="Rectangle 185"/>
                <p:cNvSpPr>
                  <a:spLocks noChangeArrowheads="1"/>
                </p:cNvSpPr>
                <p:nvPr/>
              </p:nvSpPr>
              <p:spPr bwMode="black">
                <a:xfrm>
                  <a:off x="2749" y="3366"/>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38" name="Rectangle 186"/>
                <p:cNvSpPr>
                  <a:spLocks noChangeArrowheads="1"/>
                </p:cNvSpPr>
                <p:nvPr/>
              </p:nvSpPr>
              <p:spPr bwMode="black">
                <a:xfrm>
                  <a:off x="2749" y="3059"/>
                  <a:ext cx="10" cy="153"/>
                </a:xfrm>
                <a:prstGeom prst="rect">
                  <a:avLst/>
                </a:prstGeom>
                <a:solidFill>
                  <a:srgbClr val="E5E5E5"/>
                </a:solidFill>
                <a:ln w="9525">
                  <a:solidFill>
                    <a:schemeClr val="tx1"/>
                  </a:solidFill>
                  <a:miter lim="800000"/>
                  <a:headEnd/>
                  <a:tailEnd/>
                </a:ln>
              </p:spPr>
              <p:txBody>
                <a:bodyPr/>
                <a:lstStyle/>
                <a:p>
                  <a:endParaRPr lang="en-US"/>
                </a:p>
              </p:txBody>
            </p:sp>
            <p:sp>
              <p:nvSpPr>
                <p:cNvPr id="99539" name="Rectangle 187"/>
                <p:cNvSpPr>
                  <a:spLocks noChangeArrowheads="1"/>
                </p:cNvSpPr>
                <p:nvPr/>
              </p:nvSpPr>
              <p:spPr bwMode="black">
                <a:xfrm>
                  <a:off x="838" y="2506"/>
                  <a:ext cx="2299" cy="25"/>
                </a:xfrm>
                <a:prstGeom prst="rect">
                  <a:avLst/>
                </a:prstGeom>
                <a:solidFill>
                  <a:srgbClr val="E5E5E5"/>
                </a:solidFill>
                <a:ln w="9525">
                  <a:solidFill>
                    <a:schemeClr val="tx1"/>
                  </a:solidFill>
                  <a:miter lim="800000"/>
                  <a:headEnd/>
                  <a:tailEnd/>
                </a:ln>
              </p:spPr>
              <p:txBody>
                <a:bodyPr/>
                <a:lstStyle/>
                <a:p>
                  <a:endParaRPr lang="en-US"/>
                </a:p>
              </p:txBody>
            </p:sp>
            <p:sp>
              <p:nvSpPr>
                <p:cNvPr id="99540" name="Rectangle 188"/>
                <p:cNvSpPr>
                  <a:spLocks noChangeArrowheads="1"/>
                </p:cNvSpPr>
                <p:nvPr/>
              </p:nvSpPr>
              <p:spPr bwMode="black">
                <a:xfrm>
                  <a:off x="2902"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41" name="Rectangle 189"/>
                <p:cNvSpPr>
                  <a:spLocks noChangeArrowheads="1"/>
                </p:cNvSpPr>
                <p:nvPr/>
              </p:nvSpPr>
              <p:spPr bwMode="black">
                <a:xfrm>
                  <a:off x="1068" y="1594"/>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42" name="Rectangle 190"/>
                <p:cNvSpPr>
                  <a:spLocks noChangeArrowheads="1"/>
                </p:cNvSpPr>
                <p:nvPr/>
              </p:nvSpPr>
              <p:spPr bwMode="black">
                <a:xfrm>
                  <a:off x="1068" y="1747"/>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43" name="Rectangle 191"/>
                <p:cNvSpPr>
                  <a:spLocks noChangeArrowheads="1"/>
                </p:cNvSpPr>
                <p:nvPr/>
              </p:nvSpPr>
              <p:spPr bwMode="black">
                <a:xfrm>
                  <a:off x="1068" y="2360"/>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44" name="Rectangle 192"/>
                <p:cNvSpPr>
                  <a:spLocks noChangeArrowheads="1"/>
                </p:cNvSpPr>
                <p:nvPr/>
              </p:nvSpPr>
              <p:spPr bwMode="black">
                <a:xfrm>
                  <a:off x="1068" y="2207"/>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45" name="Rectangle 193"/>
                <p:cNvSpPr>
                  <a:spLocks noChangeArrowheads="1"/>
                </p:cNvSpPr>
                <p:nvPr/>
              </p:nvSpPr>
              <p:spPr bwMode="black">
                <a:xfrm>
                  <a:off x="1068" y="2053"/>
                  <a:ext cx="1840" cy="11"/>
                </a:xfrm>
                <a:prstGeom prst="rect">
                  <a:avLst/>
                </a:prstGeom>
                <a:solidFill>
                  <a:srgbClr val="E5E5E5"/>
                </a:solidFill>
                <a:ln w="9525">
                  <a:solidFill>
                    <a:schemeClr val="tx1"/>
                  </a:solidFill>
                  <a:miter lim="800000"/>
                  <a:headEnd/>
                  <a:tailEnd/>
                </a:ln>
              </p:spPr>
              <p:txBody>
                <a:bodyPr/>
                <a:lstStyle/>
                <a:p>
                  <a:endParaRPr lang="en-US"/>
                </a:p>
              </p:txBody>
            </p:sp>
            <p:sp>
              <p:nvSpPr>
                <p:cNvPr id="99546" name="Rectangle 194"/>
                <p:cNvSpPr>
                  <a:spLocks noChangeArrowheads="1"/>
                </p:cNvSpPr>
                <p:nvPr/>
              </p:nvSpPr>
              <p:spPr bwMode="black">
                <a:xfrm>
                  <a:off x="1068" y="1900"/>
                  <a:ext cx="1840" cy="10"/>
                </a:xfrm>
                <a:prstGeom prst="rect">
                  <a:avLst/>
                </a:prstGeom>
                <a:solidFill>
                  <a:srgbClr val="E5E5E5"/>
                </a:solidFill>
                <a:ln w="9525">
                  <a:solidFill>
                    <a:schemeClr val="tx1"/>
                  </a:solidFill>
                  <a:miter lim="800000"/>
                  <a:headEnd/>
                  <a:tailEnd/>
                </a:ln>
              </p:spPr>
              <p:txBody>
                <a:bodyPr/>
                <a:lstStyle/>
                <a:p>
                  <a:endParaRPr lang="en-US"/>
                </a:p>
              </p:txBody>
            </p:sp>
            <p:sp>
              <p:nvSpPr>
                <p:cNvPr id="99547" name="Rectangle 195"/>
                <p:cNvSpPr>
                  <a:spLocks noChangeArrowheads="1"/>
                </p:cNvSpPr>
                <p:nvPr/>
              </p:nvSpPr>
              <p:spPr bwMode="black">
                <a:xfrm>
                  <a:off x="1062"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48" name="Rectangle 196"/>
                <p:cNvSpPr>
                  <a:spLocks noChangeArrowheads="1"/>
                </p:cNvSpPr>
                <p:nvPr/>
              </p:nvSpPr>
              <p:spPr bwMode="black">
                <a:xfrm>
                  <a:off x="1369"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49" name="Rectangle 197"/>
                <p:cNvSpPr>
                  <a:spLocks noChangeArrowheads="1"/>
                </p:cNvSpPr>
                <p:nvPr/>
              </p:nvSpPr>
              <p:spPr bwMode="black">
                <a:xfrm>
                  <a:off x="1675" y="1599"/>
                  <a:ext cx="11" cy="920"/>
                </a:xfrm>
                <a:prstGeom prst="rect">
                  <a:avLst/>
                </a:prstGeom>
                <a:solidFill>
                  <a:srgbClr val="E5E5E5"/>
                </a:solidFill>
                <a:ln w="9525">
                  <a:solidFill>
                    <a:schemeClr val="tx1"/>
                  </a:solidFill>
                  <a:miter lim="800000"/>
                  <a:headEnd/>
                  <a:tailEnd/>
                </a:ln>
              </p:spPr>
              <p:txBody>
                <a:bodyPr/>
                <a:lstStyle/>
                <a:p>
                  <a:endParaRPr lang="en-US"/>
                </a:p>
              </p:txBody>
            </p:sp>
            <p:sp>
              <p:nvSpPr>
                <p:cNvPr id="99550" name="Rectangle 198"/>
                <p:cNvSpPr>
                  <a:spLocks noChangeArrowheads="1"/>
                </p:cNvSpPr>
                <p:nvPr/>
              </p:nvSpPr>
              <p:spPr bwMode="black">
                <a:xfrm>
                  <a:off x="1983"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51" name="Rectangle 199"/>
                <p:cNvSpPr>
                  <a:spLocks noChangeArrowheads="1"/>
                </p:cNvSpPr>
                <p:nvPr/>
              </p:nvSpPr>
              <p:spPr bwMode="black">
                <a:xfrm>
                  <a:off x="2289"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52" name="Rectangle 200"/>
                <p:cNvSpPr>
                  <a:spLocks noChangeArrowheads="1"/>
                </p:cNvSpPr>
                <p:nvPr/>
              </p:nvSpPr>
              <p:spPr bwMode="black">
                <a:xfrm>
                  <a:off x="2596" y="1599"/>
                  <a:ext cx="10" cy="920"/>
                </a:xfrm>
                <a:prstGeom prst="rect">
                  <a:avLst/>
                </a:prstGeom>
                <a:solidFill>
                  <a:srgbClr val="E5E5E5"/>
                </a:solidFill>
                <a:ln w="9525">
                  <a:solidFill>
                    <a:schemeClr val="tx1"/>
                  </a:solidFill>
                  <a:miter lim="800000"/>
                  <a:headEnd/>
                  <a:tailEnd/>
                </a:ln>
              </p:spPr>
              <p:txBody>
                <a:bodyPr/>
                <a:lstStyle/>
                <a:p>
                  <a:endParaRPr lang="en-US"/>
                </a:p>
              </p:txBody>
            </p:sp>
            <p:sp>
              <p:nvSpPr>
                <p:cNvPr id="99553" name="Rectangle 201"/>
                <p:cNvSpPr>
                  <a:spLocks noChangeArrowheads="1"/>
                </p:cNvSpPr>
                <p:nvPr/>
              </p:nvSpPr>
              <p:spPr bwMode="black">
                <a:xfrm>
                  <a:off x="3367" y="3966"/>
                  <a:ext cx="307" cy="25"/>
                </a:xfrm>
                <a:prstGeom prst="rect">
                  <a:avLst/>
                </a:prstGeom>
                <a:solidFill>
                  <a:srgbClr val="E5E5E5"/>
                </a:solidFill>
                <a:ln w="9525">
                  <a:solidFill>
                    <a:schemeClr val="tx1"/>
                  </a:solidFill>
                  <a:miter lim="800000"/>
                  <a:headEnd/>
                  <a:tailEnd/>
                </a:ln>
              </p:spPr>
              <p:txBody>
                <a:bodyPr/>
                <a:lstStyle/>
                <a:p>
                  <a:endParaRPr lang="en-US"/>
                </a:p>
              </p:txBody>
            </p:sp>
            <p:sp>
              <p:nvSpPr>
                <p:cNvPr id="99554" name="Rectangle 202"/>
                <p:cNvSpPr>
                  <a:spLocks noChangeArrowheads="1"/>
                </p:cNvSpPr>
                <p:nvPr/>
              </p:nvSpPr>
              <p:spPr bwMode="black">
                <a:xfrm>
                  <a:off x="3367" y="2506"/>
                  <a:ext cx="307" cy="25"/>
                </a:xfrm>
                <a:prstGeom prst="rect">
                  <a:avLst/>
                </a:prstGeom>
                <a:solidFill>
                  <a:srgbClr val="E5E5E5"/>
                </a:solidFill>
                <a:ln w="9525">
                  <a:solidFill>
                    <a:schemeClr val="tx1"/>
                  </a:solidFill>
                  <a:miter lim="800000"/>
                  <a:headEnd/>
                  <a:tailEnd/>
                </a:ln>
              </p:spPr>
              <p:txBody>
                <a:bodyPr/>
                <a:lstStyle/>
                <a:p>
                  <a:endParaRPr lang="en-US"/>
                </a:p>
              </p:txBody>
            </p:sp>
            <p:sp>
              <p:nvSpPr>
                <p:cNvPr id="99555" name="Freeform 203"/>
                <p:cNvSpPr>
                  <a:spLocks/>
                </p:cNvSpPr>
                <p:nvPr/>
              </p:nvSpPr>
              <p:spPr bwMode="black">
                <a:xfrm>
                  <a:off x="2221" y="2862"/>
                  <a:ext cx="34" cy="36"/>
                </a:xfrm>
                <a:custGeom>
                  <a:avLst/>
                  <a:gdLst>
                    <a:gd name="T0" fmla="*/ 0 w 69"/>
                    <a:gd name="T1" fmla="*/ 0 h 71"/>
                    <a:gd name="T2" fmla="*/ 0 w 69"/>
                    <a:gd name="T3" fmla="*/ 1 h 71"/>
                    <a:gd name="T4" fmla="*/ 0 w 69"/>
                    <a:gd name="T5" fmla="*/ 1 h 71"/>
                    <a:gd name="T6" fmla="*/ 0 w 69"/>
                    <a:gd name="T7" fmla="*/ 1 h 71"/>
                    <a:gd name="T8" fmla="*/ 0 w 69"/>
                    <a:gd name="T9" fmla="*/ 0 h 71"/>
                    <a:gd name="T10" fmla="*/ 0 60000 65536"/>
                    <a:gd name="T11" fmla="*/ 0 60000 65536"/>
                    <a:gd name="T12" fmla="*/ 0 60000 65536"/>
                    <a:gd name="T13" fmla="*/ 0 60000 65536"/>
                    <a:gd name="T14" fmla="*/ 0 60000 65536"/>
                    <a:gd name="T15" fmla="*/ 0 w 69"/>
                    <a:gd name="T16" fmla="*/ 0 h 71"/>
                    <a:gd name="T17" fmla="*/ 69 w 69"/>
                    <a:gd name="T18" fmla="*/ 71 h 71"/>
                  </a:gdLst>
                  <a:ahLst/>
                  <a:cxnLst>
                    <a:cxn ang="T10">
                      <a:pos x="T0" y="T1"/>
                    </a:cxn>
                    <a:cxn ang="T11">
                      <a:pos x="T2" y="T3"/>
                    </a:cxn>
                    <a:cxn ang="T12">
                      <a:pos x="T4" y="T5"/>
                    </a:cxn>
                    <a:cxn ang="T13">
                      <a:pos x="T6" y="T7"/>
                    </a:cxn>
                    <a:cxn ang="T14">
                      <a:pos x="T8" y="T9"/>
                    </a:cxn>
                  </a:cxnLst>
                  <a:rect l="T15" t="T16" r="T17" b="T18"/>
                  <a:pathLst>
                    <a:path w="69" h="71">
                      <a:moveTo>
                        <a:pt x="13" y="0"/>
                      </a:moveTo>
                      <a:lnTo>
                        <a:pt x="69" y="56"/>
                      </a:lnTo>
                      <a:lnTo>
                        <a:pt x="56" y="71"/>
                      </a:lnTo>
                      <a:lnTo>
                        <a:pt x="0" y="15"/>
                      </a:lnTo>
                      <a:lnTo>
                        <a:pt x="13" y="0"/>
                      </a:lnTo>
                      <a:close/>
                    </a:path>
                  </a:pathLst>
                </a:custGeom>
                <a:solidFill>
                  <a:srgbClr val="E5E5E5"/>
                </a:solidFill>
                <a:ln w="9525">
                  <a:solidFill>
                    <a:schemeClr val="tx1"/>
                  </a:solidFill>
                  <a:round/>
                  <a:headEnd/>
                  <a:tailEnd/>
                </a:ln>
              </p:spPr>
              <p:txBody>
                <a:bodyPr/>
                <a:lstStyle/>
                <a:p>
                  <a:endParaRPr lang="en-US"/>
                </a:p>
              </p:txBody>
            </p:sp>
            <p:sp>
              <p:nvSpPr>
                <p:cNvPr id="99556" name="Freeform 204"/>
                <p:cNvSpPr>
                  <a:spLocks/>
                </p:cNvSpPr>
                <p:nvPr/>
              </p:nvSpPr>
              <p:spPr bwMode="black">
                <a:xfrm>
                  <a:off x="2179" y="2863"/>
                  <a:ext cx="49" cy="82"/>
                </a:xfrm>
                <a:custGeom>
                  <a:avLst/>
                  <a:gdLst>
                    <a:gd name="T0" fmla="*/ 0 w 99"/>
                    <a:gd name="T1" fmla="*/ 0 h 165"/>
                    <a:gd name="T2" fmla="*/ 0 w 99"/>
                    <a:gd name="T3" fmla="*/ 0 h 165"/>
                    <a:gd name="T4" fmla="*/ 0 w 99"/>
                    <a:gd name="T5" fmla="*/ 0 h 165"/>
                    <a:gd name="T6" fmla="*/ 0 w 99"/>
                    <a:gd name="T7" fmla="*/ 0 h 165"/>
                    <a:gd name="T8" fmla="*/ 0 w 99"/>
                    <a:gd name="T9" fmla="*/ 0 h 165"/>
                    <a:gd name="T10" fmla="*/ 0 60000 65536"/>
                    <a:gd name="T11" fmla="*/ 0 60000 65536"/>
                    <a:gd name="T12" fmla="*/ 0 60000 65536"/>
                    <a:gd name="T13" fmla="*/ 0 60000 65536"/>
                    <a:gd name="T14" fmla="*/ 0 60000 65536"/>
                    <a:gd name="T15" fmla="*/ 0 w 99"/>
                    <a:gd name="T16" fmla="*/ 0 h 165"/>
                    <a:gd name="T17" fmla="*/ 99 w 99"/>
                    <a:gd name="T18" fmla="*/ 165 h 165"/>
                  </a:gdLst>
                  <a:ahLst/>
                  <a:cxnLst>
                    <a:cxn ang="T10">
                      <a:pos x="T0" y="T1"/>
                    </a:cxn>
                    <a:cxn ang="T11">
                      <a:pos x="T2" y="T3"/>
                    </a:cxn>
                    <a:cxn ang="T12">
                      <a:pos x="T4" y="T5"/>
                    </a:cxn>
                    <a:cxn ang="T13">
                      <a:pos x="T6" y="T7"/>
                    </a:cxn>
                    <a:cxn ang="T14">
                      <a:pos x="T8" y="T9"/>
                    </a:cxn>
                  </a:cxnLst>
                  <a:rect l="T15" t="T16" r="T17" b="T18"/>
                  <a:pathLst>
                    <a:path w="99" h="165">
                      <a:moveTo>
                        <a:pt x="0" y="153"/>
                      </a:moveTo>
                      <a:lnTo>
                        <a:pt x="82" y="0"/>
                      </a:lnTo>
                      <a:lnTo>
                        <a:pt x="99" y="12"/>
                      </a:lnTo>
                      <a:lnTo>
                        <a:pt x="17" y="165"/>
                      </a:lnTo>
                      <a:lnTo>
                        <a:pt x="0" y="153"/>
                      </a:lnTo>
                      <a:close/>
                    </a:path>
                  </a:pathLst>
                </a:custGeom>
                <a:solidFill>
                  <a:srgbClr val="E5E5E5"/>
                </a:solidFill>
                <a:ln w="9525">
                  <a:solidFill>
                    <a:schemeClr val="tx1"/>
                  </a:solidFill>
                  <a:round/>
                  <a:headEnd/>
                  <a:tailEnd/>
                </a:ln>
              </p:spPr>
              <p:txBody>
                <a:bodyPr/>
                <a:lstStyle/>
                <a:p>
                  <a:endParaRPr lang="en-US"/>
                </a:p>
              </p:txBody>
            </p:sp>
            <p:sp>
              <p:nvSpPr>
                <p:cNvPr id="99557" name="Freeform 205"/>
                <p:cNvSpPr>
                  <a:spLocks/>
                </p:cNvSpPr>
                <p:nvPr/>
              </p:nvSpPr>
              <p:spPr bwMode="black">
                <a:xfrm>
                  <a:off x="2179" y="2890"/>
                  <a:ext cx="75" cy="56"/>
                </a:xfrm>
                <a:custGeom>
                  <a:avLst/>
                  <a:gdLst>
                    <a:gd name="T0" fmla="*/ 1 w 149"/>
                    <a:gd name="T1" fmla="*/ 1 h 112"/>
                    <a:gd name="T2" fmla="*/ 1 w 149"/>
                    <a:gd name="T3" fmla="*/ 1 h 112"/>
                    <a:gd name="T4" fmla="*/ 0 w 149"/>
                    <a:gd name="T5" fmla="*/ 1 h 112"/>
                    <a:gd name="T6" fmla="*/ 1 w 149"/>
                    <a:gd name="T7" fmla="*/ 0 h 112"/>
                    <a:gd name="T8" fmla="*/ 1 w 149"/>
                    <a:gd name="T9" fmla="*/ 1 h 112"/>
                    <a:gd name="T10" fmla="*/ 0 60000 65536"/>
                    <a:gd name="T11" fmla="*/ 0 60000 65536"/>
                    <a:gd name="T12" fmla="*/ 0 60000 65536"/>
                    <a:gd name="T13" fmla="*/ 0 60000 65536"/>
                    <a:gd name="T14" fmla="*/ 0 60000 65536"/>
                    <a:gd name="T15" fmla="*/ 0 w 149"/>
                    <a:gd name="T16" fmla="*/ 0 h 112"/>
                    <a:gd name="T17" fmla="*/ 149 w 149"/>
                    <a:gd name="T18" fmla="*/ 112 h 112"/>
                  </a:gdLst>
                  <a:ahLst/>
                  <a:cxnLst>
                    <a:cxn ang="T10">
                      <a:pos x="T0" y="T1"/>
                    </a:cxn>
                    <a:cxn ang="T11">
                      <a:pos x="T2" y="T3"/>
                    </a:cxn>
                    <a:cxn ang="T12">
                      <a:pos x="T4" y="T5"/>
                    </a:cxn>
                    <a:cxn ang="T13">
                      <a:pos x="T6" y="T7"/>
                    </a:cxn>
                    <a:cxn ang="T14">
                      <a:pos x="T8" y="T9"/>
                    </a:cxn>
                  </a:cxnLst>
                  <a:rect l="T15" t="T16" r="T17" b="T18"/>
                  <a:pathLst>
                    <a:path w="149" h="112">
                      <a:moveTo>
                        <a:pt x="149" y="15"/>
                      </a:moveTo>
                      <a:lnTo>
                        <a:pt x="13" y="112"/>
                      </a:lnTo>
                      <a:lnTo>
                        <a:pt x="0" y="97"/>
                      </a:lnTo>
                      <a:lnTo>
                        <a:pt x="138" y="0"/>
                      </a:lnTo>
                      <a:lnTo>
                        <a:pt x="149" y="15"/>
                      </a:lnTo>
                      <a:close/>
                    </a:path>
                  </a:pathLst>
                </a:custGeom>
                <a:solidFill>
                  <a:srgbClr val="E5E5E5"/>
                </a:solidFill>
                <a:ln w="9525">
                  <a:solidFill>
                    <a:schemeClr val="tx1"/>
                  </a:solidFill>
                  <a:round/>
                  <a:headEnd/>
                  <a:tailEnd/>
                </a:ln>
              </p:spPr>
              <p:txBody>
                <a:bodyPr/>
                <a:lstStyle/>
                <a:p>
                  <a:endParaRPr lang="en-US"/>
                </a:p>
              </p:txBody>
            </p:sp>
            <p:sp>
              <p:nvSpPr>
                <p:cNvPr id="99558" name="Freeform 206"/>
                <p:cNvSpPr>
                  <a:spLocks/>
                </p:cNvSpPr>
                <p:nvPr/>
              </p:nvSpPr>
              <p:spPr bwMode="black">
                <a:xfrm>
                  <a:off x="2221" y="2987"/>
                  <a:ext cx="34" cy="35"/>
                </a:xfrm>
                <a:custGeom>
                  <a:avLst/>
                  <a:gdLst>
                    <a:gd name="T0" fmla="*/ 0 w 69"/>
                    <a:gd name="T1" fmla="*/ 1 h 69"/>
                    <a:gd name="T2" fmla="*/ 0 w 69"/>
                    <a:gd name="T3" fmla="*/ 0 h 69"/>
                    <a:gd name="T4" fmla="*/ 0 w 69"/>
                    <a:gd name="T5" fmla="*/ 1 h 69"/>
                    <a:gd name="T6" fmla="*/ 0 w 69"/>
                    <a:gd name="T7" fmla="*/ 1 h 69"/>
                    <a:gd name="T8" fmla="*/ 0 w 69"/>
                    <a:gd name="T9" fmla="*/ 1 h 69"/>
                    <a:gd name="T10" fmla="*/ 0 60000 65536"/>
                    <a:gd name="T11" fmla="*/ 0 60000 65536"/>
                    <a:gd name="T12" fmla="*/ 0 60000 65536"/>
                    <a:gd name="T13" fmla="*/ 0 60000 65536"/>
                    <a:gd name="T14" fmla="*/ 0 60000 65536"/>
                    <a:gd name="T15" fmla="*/ 0 w 69"/>
                    <a:gd name="T16" fmla="*/ 0 h 69"/>
                    <a:gd name="T17" fmla="*/ 69 w 69"/>
                    <a:gd name="T18" fmla="*/ 69 h 69"/>
                  </a:gdLst>
                  <a:ahLst/>
                  <a:cxnLst>
                    <a:cxn ang="T10">
                      <a:pos x="T0" y="T1"/>
                    </a:cxn>
                    <a:cxn ang="T11">
                      <a:pos x="T2" y="T3"/>
                    </a:cxn>
                    <a:cxn ang="T12">
                      <a:pos x="T4" y="T5"/>
                    </a:cxn>
                    <a:cxn ang="T13">
                      <a:pos x="T6" y="T7"/>
                    </a:cxn>
                    <a:cxn ang="T14">
                      <a:pos x="T8" y="T9"/>
                    </a:cxn>
                  </a:cxnLst>
                  <a:rect l="T15" t="T16" r="T17" b="T18"/>
                  <a:pathLst>
                    <a:path w="69" h="69">
                      <a:moveTo>
                        <a:pt x="0" y="54"/>
                      </a:moveTo>
                      <a:lnTo>
                        <a:pt x="56" y="0"/>
                      </a:lnTo>
                      <a:lnTo>
                        <a:pt x="69" y="13"/>
                      </a:lnTo>
                      <a:lnTo>
                        <a:pt x="13" y="69"/>
                      </a:lnTo>
                      <a:lnTo>
                        <a:pt x="0" y="54"/>
                      </a:lnTo>
                      <a:close/>
                    </a:path>
                  </a:pathLst>
                </a:custGeom>
                <a:solidFill>
                  <a:srgbClr val="E5E5E5"/>
                </a:solidFill>
                <a:ln w="9525">
                  <a:solidFill>
                    <a:schemeClr val="tx1"/>
                  </a:solidFill>
                  <a:round/>
                  <a:headEnd/>
                  <a:tailEnd/>
                </a:ln>
              </p:spPr>
              <p:txBody>
                <a:bodyPr/>
                <a:lstStyle/>
                <a:p>
                  <a:endParaRPr lang="en-US"/>
                </a:p>
              </p:txBody>
            </p:sp>
            <p:sp>
              <p:nvSpPr>
                <p:cNvPr id="99559" name="Freeform 207"/>
                <p:cNvSpPr>
                  <a:spLocks/>
                </p:cNvSpPr>
                <p:nvPr/>
              </p:nvSpPr>
              <p:spPr bwMode="black">
                <a:xfrm>
                  <a:off x="2179" y="2940"/>
                  <a:ext cx="49" cy="81"/>
                </a:xfrm>
                <a:custGeom>
                  <a:avLst/>
                  <a:gdLst>
                    <a:gd name="T0" fmla="*/ 0 w 99"/>
                    <a:gd name="T1" fmla="*/ 0 h 163"/>
                    <a:gd name="T2" fmla="*/ 0 w 99"/>
                    <a:gd name="T3" fmla="*/ 0 h 163"/>
                    <a:gd name="T4" fmla="*/ 0 w 99"/>
                    <a:gd name="T5" fmla="*/ 0 h 163"/>
                    <a:gd name="T6" fmla="*/ 0 w 99"/>
                    <a:gd name="T7" fmla="*/ 0 h 163"/>
                    <a:gd name="T8" fmla="*/ 0 w 99"/>
                    <a:gd name="T9" fmla="*/ 0 h 163"/>
                    <a:gd name="T10" fmla="*/ 0 60000 65536"/>
                    <a:gd name="T11" fmla="*/ 0 60000 65536"/>
                    <a:gd name="T12" fmla="*/ 0 60000 65536"/>
                    <a:gd name="T13" fmla="*/ 0 60000 65536"/>
                    <a:gd name="T14" fmla="*/ 0 60000 65536"/>
                    <a:gd name="T15" fmla="*/ 0 w 99"/>
                    <a:gd name="T16" fmla="*/ 0 h 163"/>
                    <a:gd name="T17" fmla="*/ 99 w 99"/>
                    <a:gd name="T18" fmla="*/ 163 h 163"/>
                  </a:gdLst>
                  <a:ahLst/>
                  <a:cxnLst>
                    <a:cxn ang="T10">
                      <a:pos x="T0" y="T1"/>
                    </a:cxn>
                    <a:cxn ang="T11">
                      <a:pos x="T2" y="T3"/>
                    </a:cxn>
                    <a:cxn ang="T12">
                      <a:pos x="T4" y="T5"/>
                    </a:cxn>
                    <a:cxn ang="T13">
                      <a:pos x="T6" y="T7"/>
                    </a:cxn>
                    <a:cxn ang="T14">
                      <a:pos x="T8" y="T9"/>
                    </a:cxn>
                  </a:cxnLst>
                  <a:rect l="T15" t="T16" r="T17" b="T18"/>
                  <a:pathLst>
                    <a:path w="99" h="163">
                      <a:moveTo>
                        <a:pt x="17" y="0"/>
                      </a:moveTo>
                      <a:lnTo>
                        <a:pt x="99" y="152"/>
                      </a:lnTo>
                      <a:lnTo>
                        <a:pt x="82" y="163"/>
                      </a:lnTo>
                      <a:lnTo>
                        <a:pt x="0" y="12"/>
                      </a:lnTo>
                      <a:lnTo>
                        <a:pt x="17" y="0"/>
                      </a:lnTo>
                      <a:close/>
                    </a:path>
                  </a:pathLst>
                </a:custGeom>
                <a:solidFill>
                  <a:srgbClr val="E5E5E5"/>
                </a:solidFill>
                <a:ln w="9525">
                  <a:solidFill>
                    <a:schemeClr val="tx1"/>
                  </a:solidFill>
                  <a:round/>
                  <a:headEnd/>
                  <a:tailEnd/>
                </a:ln>
              </p:spPr>
              <p:txBody>
                <a:bodyPr/>
                <a:lstStyle/>
                <a:p>
                  <a:endParaRPr lang="en-US"/>
                </a:p>
              </p:txBody>
            </p:sp>
          </p:grpSp>
          <p:sp>
            <p:nvSpPr>
              <p:cNvPr id="99341" name="Freeform 208"/>
              <p:cNvSpPr>
                <a:spLocks/>
              </p:cNvSpPr>
              <p:nvPr/>
            </p:nvSpPr>
            <p:spPr bwMode="black">
              <a:xfrm>
                <a:off x="2179" y="2939"/>
                <a:ext cx="75" cy="56"/>
              </a:xfrm>
              <a:custGeom>
                <a:avLst/>
                <a:gdLst>
                  <a:gd name="T0" fmla="*/ 1 w 149"/>
                  <a:gd name="T1" fmla="*/ 1 h 112"/>
                  <a:gd name="T2" fmla="*/ 0 w 149"/>
                  <a:gd name="T3" fmla="*/ 1 h 112"/>
                  <a:gd name="T4" fmla="*/ 1 w 149"/>
                  <a:gd name="T5" fmla="*/ 0 h 112"/>
                  <a:gd name="T6" fmla="*/ 1 w 149"/>
                  <a:gd name="T7" fmla="*/ 1 h 112"/>
                  <a:gd name="T8" fmla="*/ 1 w 149"/>
                  <a:gd name="T9" fmla="*/ 1 h 112"/>
                  <a:gd name="T10" fmla="*/ 0 60000 65536"/>
                  <a:gd name="T11" fmla="*/ 0 60000 65536"/>
                  <a:gd name="T12" fmla="*/ 0 60000 65536"/>
                  <a:gd name="T13" fmla="*/ 0 60000 65536"/>
                  <a:gd name="T14" fmla="*/ 0 60000 65536"/>
                  <a:gd name="T15" fmla="*/ 0 w 149"/>
                  <a:gd name="T16" fmla="*/ 0 h 112"/>
                  <a:gd name="T17" fmla="*/ 149 w 149"/>
                  <a:gd name="T18" fmla="*/ 112 h 112"/>
                </a:gdLst>
                <a:ahLst/>
                <a:cxnLst>
                  <a:cxn ang="T10">
                    <a:pos x="T0" y="T1"/>
                  </a:cxn>
                  <a:cxn ang="T11">
                    <a:pos x="T2" y="T3"/>
                  </a:cxn>
                  <a:cxn ang="T12">
                    <a:pos x="T4" y="T5"/>
                  </a:cxn>
                  <a:cxn ang="T13">
                    <a:pos x="T6" y="T7"/>
                  </a:cxn>
                  <a:cxn ang="T14">
                    <a:pos x="T8" y="T9"/>
                  </a:cxn>
                </a:cxnLst>
                <a:rect l="T15" t="T16" r="T17" b="T18"/>
                <a:pathLst>
                  <a:path w="149" h="112">
                    <a:moveTo>
                      <a:pt x="138" y="112"/>
                    </a:moveTo>
                    <a:lnTo>
                      <a:pt x="0" y="15"/>
                    </a:lnTo>
                    <a:lnTo>
                      <a:pt x="13" y="0"/>
                    </a:lnTo>
                    <a:lnTo>
                      <a:pt x="149" y="96"/>
                    </a:lnTo>
                    <a:lnTo>
                      <a:pt x="138" y="112"/>
                    </a:lnTo>
                    <a:close/>
                  </a:path>
                </a:pathLst>
              </a:custGeom>
              <a:solidFill>
                <a:srgbClr val="E5E5E5"/>
              </a:solidFill>
              <a:ln w="9525">
                <a:solidFill>
                  <a:schemeClr val="tx1"/>
                </a:solidFill>
                <a:round/>
                <a:headEnd/>
                <a:tailEnd/>
              </a:ln>
            </p:spPr>
            <p:txBody>
              <a:bodyPr/>
              <a:lstStyle/>
              <a:p>
                <a:endParaRPr lang="en-US"/>
              </a:p>
            </p:txBody>
          </p:sp>
          <p:sp>
            <p:nvSpPr>
              <p:cNvPr id="99342" name="Freeform 209"/>
              <p:cNvSpPr>
                <a:spLocks/>
              </p:cNvSpPr>
              <p:nvPr/>
            </p:nvSpPr>
            <p:spPr bwMode="black">
              <a:xfrm>
                <a:off x="2179" y="4092"/>
                <a:ext cx="75" cy="56"/>
              </a:xfrm>
              <a:custGeom>
                <a:avLst/>
                <a:gdLst>
                  <a:gd name="T0" fmla="*/ 1 w 149"/>
                  <a:gd name="T1" fmla="*/ 1 h 112"/>
                  <a:gd name="T2" fmla="*/ 0 w 149"/>
                  <a:gd name="T3" fmla="*/ 1 h 112"/>
                  <a:gd name="T4" fmla="*/ 1 w 149"/>
                  <a:gd name="T5" fmla="*/ 0 h 112"/>
                  <a:gd name="T6" fmla="*/ 1 w 149"/>
                  <a:gd name="T7" fmla="*/ 1 h 112"/>
                  <a:gd name="T8" fmla="*/ 1 w 149"/>
                  <a:gd name="T9" fmla="*/ 1 h 112"/>
                  <a:gd name="T10" fmla="*/ 0 60000 65536"/>
                  <a:gd name="T11" fmla="*/ 0 60000 65536"/>
                  <a:gd name="T12" fmla="*/ 0 60000 65536"/>
                  <a:gd name="T13" fmla="*/ 0 60000 65536"/>
                  <a:gd name="T14" fmla="*/ 0 60000 65536"/>
                  <a:gd name="T15" fmla="*/ 0 w 149"/>
                  <a:gd name="T16" fmla="*/ 0 h 112"/>
                  <a:gd name="T17" fmla="*/ 149 w 149"/>
                  <a:gd name="T18" fmla="*/ 112 h 112"/>
                </a:gdLst>
                <a:ahLst/>
                <a:cxnLst>
                  <a:cxn ang="T10">
                    <a:pos x="T0" y="T1"/>
                  </a:cxn>
                  <a:cxn ang="T11">
                    <a:pos x="T2" y="T3"/>
                  </a:cxn>
                  <a:cxn ang="T12">
                    <a:pos x="T4" y="T5"/>
                  </a:cxn>
                  <a:cxn ang="T13">
                    <a:pos x="T6" y="T7"/>
                  </a:cxn>
                  <a:cxn ang="T14">
                    <a:pos x="T8" y="T9"/>
                  </a:cxn>
                </a:cxnLst>
                <a:rect l="T15" t="T16" r="T17" b="T18"/>
                <a:pathLst>
                  <a:path w="149" h="112">
                    <a:moveTo>
                      <a:pt x="138" y="112"/>
                    </a:moveTo>
                    <a:lnTo>
                      <a:pt x="0" y="15"/>
                    </a:lnTo>
                    <a:lnTo>
                      <a:pt x="13" y="0"/>
                    </a:lnTo>
                    <a:lnTo>
                      <a:pt x="149" y="95"/>
                    </a:lnTo>
                    <a:lnTo>
                      <a:pt x="138" y="112"/>
                    </a:lnTo>
                    <a:close/>
                  </a:path>
                </a:pathLst>
              </a:custGeom>
              <a:solidFill>
                <a:srgbClr val="E5E5E5"/>
              </a:solidFill>
              <a:ln w="9525">
                <a:solidFill>
                  <a:schemeClr val="tx1"/>
                </a:solidFill>
                <a:round/>
                <a:headEnd/>
                <a:tailEnd/>
              </a:ln>
            </p:spPr>
            <p:txBody>
              <a:bodyPr/>
              <a:lstStyle/>
              <a:p>
                <a:endParaRPr lang="en-US"/>
              </a:p>
            </p:txBody>
          </p:sp>
          <p:sp>
            <p:nvSpPr>
              <p:cNvPr id="99343" name="Freeform 210"/>
              <p:cNvSpPr>
                <a:spLocks/>
              </p:cNvSpPr>
              <p:nvPr/>
            </p:nvSpPr>
            <p:spPr bwMode="black">
              <a:xfrm>
                <a:off x="2179" y="4093"/>
                <a:ext cx="49" cy="81"/>
              </a:xfrm>
              <a:custGeom>
                <a:avLst/>
                <a:gdLst>
                  <a:gd name="T0" fmla="*/ 0 w 99"/>
                  <a:gd name="T1" fmla="*/ 0 h 162"/>
                  <a:gd name="T2" fmla="*/ 0 w 99"/>
                  <a:gd name="T3" fmla="*/ 1 h 162"/>
                  <a:gd name="T4" fmla="*/ 0 w 99"/>
                  <a:gd name="T5" fmla="*/ 1 h 162"/>
                  <a:gd name="T6" fmla="*/ 0 w 99"/>
                  <a:gd name="T7" fmla="*/ 1 h 162"/>
                  <a:gd name="T8" fmla="*/ 0 w 99"/>
                  <a:gd name="T9" fmla="*/ 0 h 162"/>
                  <a:gd name="T10" fmla="*/ 0 60000 65536"/>
                  <a:gd name="T11" fmla="*/ 0 60000 65536"/>
                  <a:gd name="T12" fmla="*/ 0 60000 65536"/>
                  <a:gd name="T13" fmla="*/ 0 60000 65536"/>
                  <a:gd name="T14" fmla="*/ 0 60000 65536"/>
                  <a:gd name="T15" fmla="*/ 0 w 99"/>
                  <a:gd name="T16" fmla="*/ 0 h 162"/>
                  <a:gd name="T17" fmla="*/ 99 w 99"/>
                  <a:gd name="T18" fmla="*/ 162 h 162"/>
                </a:gdLst>
                <a:ahLst/>
                <a:cxnLst>
                  <a:cxn ang="T10">
                    <a:pos x="T0" y="T1"/>
                  </a:cxn>
                  <a:cxn ang="T11">
                    <a:pos x="T2" y="T3"/>
                  </a:cxn>
                  <a:cxn ang="T12">
                    <a:pos x="T4" y="T5"/>
                  </a:cxn>
                  <a:cxn ang="T13">
                    <a:pos x="T6" y="T7"/>
                  </a:cxn>
                  <a:cxn ang="T14">
                    <a:pos x="T8" y="T9"/>
                  </a:cxn>
                </a:cxnLst>
                <a:rect l="T15" t="T16" r="T17" b="T18"/>
                <a:pathLst>
                  <a:path w="99" h="162">
                    <a:moveTo>
                      <a:pt x="17" y="0"/>
                    </a:moveTo>
                    <a:lnTo>
                      <a:pt x="99" y="151"/>
                    </a:lnTo>
                    <a:lnTo>
                      <a:pt x="82" y="162"/>
                    </a:lnTo>
                    <a:lnTo>
                      <a:pt x="0" y="11"/>
                    </a:lnTo>
                    <a:lnTo>
                      <a:pt x="17" y="0"/>
                    </a:lnTo>
                    <a:close/>
                  </a:path>
                </a:pathLst>
              </a:custGeom>
              <a:solidFill>
                <a:srgbClr val="E5E5E5"/>
              </a:solidFill>
              <a:ln w="9525">
                <a:solidFill>
                  <a:schemeClr val="tx1"/>
                </a:solidFill>
                <a:round/>
                <a:headEnd/>
                <a:tailEnd/>
              </a:ln>
            </p:spPr>
            <p:txBody>
              <a:bodyPr/>
              <a:lstStyle/>
              <a:p>
                <a:endParaRPr lang="en-US"/>
              </a:p>
            </p:txBody>
          </p:sp>
          <p:sp>
            <p:nvSpPr>
              <p:cNvPr id="99344" name="Freeform 211"/>
              <p:cNvSpPr>
                <a:spLocks/>
              </p:cNvSpPr>
              <p:nvPr/>
            </p:nvSpPr>
            <p:spPr bwMode="black">
              <a:xfrm>
                <a:off x="2179" y="4044"/>
                <a:ext cx="75" cy="55"/>
              </a:xfrm>
              <a:custGeom>
                <a:avLst/>
                <a:gdLst>
                  <a:gd name="T0" fmla="*/ 1 w 149"/>
                  <a:gd name="T1" fmla="*/ 0 h 112"/>
                  <a:gd name="T2" fmla="*/ 1 w 149"/>
                  <a:gd name="T3" fmla="*/ 0 h 112"/>
                  <a:gd name="T4" fmla="*/ 0 w 149"/>
                  <a:gd name="T5" fmla="*/ 0 h 112"/>
                  <a:gd name="T6" fmla="*/ 1 w 149"/>
                  <a:gd name="T7" fmla="*/ 0 h 112"/>
                  <a:gd name="T8" fmla="*/ 1 w 149"/>
                  <a:gd name="T9" fmla="*/ 0 h 112"/>
                  <a:gd name="T10" fmla="*/ 0 60000 65536"/>
                  <a:gd name="T11" fmla="*/ 0 60000 65536"/>
                  <a:gd name="T12" fmla="*/ 0 60000 65536"/>
                  <a:gd name="T13" fmla="*/ 0 60000 65536"/>
                  <a:gd name="T14" fmla="*/ 0 60000 65536"/>
                  <a:gd name="T15" fmla="*/ 0 w 149"/>
                  <a:gd name="T16" fmla="*/ 0 h 112"/>
                  <a:gd name="T17" fmla="*/ 149 w 149"/>
                  <a:gd name="T18" fmla="*/ 112 h 112"/>
                </a:gdLst>
                <a:ahLst/>
                <a:cxnLst>
                  <a:cxn ang="T10">
                    <a:pos x="T0" y="T1"/>
                  </a:cxn>
                  <a:cxn ang="T11">
                    <a:pos x="T2" y="T3"/>
                  </a:cxn>
                  <a:cxn ang="T12">
                    <a:pos x="T4" y="T5"/>
                  </a:cxn>
                  <a:cxn ang="T13">
                    <a:pos x="T6" y="T7"/>
                  </a:cxn>
                  <a:cxn ang="T14">
                    <a:pos x="T8" y="T9"/>
                  </a:cxn>
                </a:cxnLst>
                <a:rect l="T15" t="T16" r="T17" b="T18"/>
                <a:pathLst>
                  <a:path w="149" h="112">
                    <a:moveTo>
                      <a:pt x="149" y="15"/>
                    </a:moveTo>
                    <a:lnTo>
                      <a:pt x="13" y="112"/>
                    </a:lnTo>
                    <a:lnTo>
                      <a:pt x="0" y="97"/>
                    </a:lnTo>
                    <a:lnTo>
                      <a:pt x="138" y="0"/>
                    </a:lnTo>
                    <a:lnTo>
                      <a:pt x="149" y="15"/>
                    </a:lnTo>
                    <a:close/>
                  </a:path>
                </a:pathLst>
              </a:custGeom>
              <a:solidFill>
                <a:srgbClr val="E5E5E5"/>
              </a:solidFill>
              <a:ln w="9525">
                <a:solidFill>
                  <a:schemeClr val="tx1"/>
                </a:solidFill>
                <a:round/>
                <a:headEnd/>
                <a:tailEnd/>
              </a:ln>
            </p:spPr>
            <p:txBody>
              <a:bodyPr/>
              <a:lstStyle/>
              <a:p>
                <a:endParaRPr lang="en-US"/>
              </a:p>
            </p:txBody>
          </p:sp>
          <p:sp>
            <p:nvSpPr>
              <p:cNvPr id="99345" name="Freeform 212"/>
              <p:cNvSpPr>
                <a:spLocks/>
              </p:cNvSpPr>
              <p:nvPr/>
            </p:nvSpPr>
            <p:spPr bwMode="black">
              <a:xfrm>
                <a:off x="2179" y="4016"/>
                <a:ext cx="49" cy="83"/>
              </a:xfrm>
              <a:custGeom>
                <a:avLst/>
                <a:gdLst>
                  <a:gd name="T0" fmla="*/ 0 w 99"/>
                  <a:gd name="T1" fmla="*/ 1 h 164"/>
                  <a:gd name="T2" fmla="*/ 0 w 99"/>
                  <a:gd name="T3" fmla="*/ 0 h 164"/>
                  <a:gd name="T4" fmla="*/ 0 w 99"/>
                  <a:gd name="T5" fmla="*/ 1 h 164"/>
                  <a:gd name="T6" fmla="*/ 0 w 99"/>
                  <a:gd name="T7" fmla="*/ 1 h 164"/>
                  <a:gd name="T8" fmla="*/ 0 w 99"/>
                  <a:gd name="T9" fmla="*/ 1 h 164"/>
                  <a:gd name="T10" fmla="*/ 0 60000 65536"/>
                  <a:gd name="T11" fmla="*/ 0 60000 65536"/>
                  <a:gd name="T12" fmla="*/ 0 60000 65536"/>
                  <a:gd name="T13" fmla="*/ 0 60000 65536"/>
                  <a:gd name="T14" fmla="*/ 0 60000 65536"/>
                  <a:gd name="T15" fmla="*/ 0 w 99"/>
                  <a:gd name="T16" fmla="*/ 0 h 164"/>
                  <a:gd name="T17" fmla="*/ 99 w 99"/>
                  <a:gd name="T18" fmla="*/ 164 h 164"/>
                </a:gdLst>
                <a:ahLst/>
                <a:cxnLst>
                  <a:cxn ang="T10">
                    <a:pos x="T0" y="T1"/>
                  </a:cxn>
                  <a:cxn ang="T11">
                    <a:pos x="T2" y="T3"/>
                  </a:cxn>
                  <a:cxn ang="T12">
                    <a:pos x="T4" y="T5"/>
                  </a:cxn>
                  <a:cxn ang="T13">
                    <a:pos x="T6" y="T7"/>
                  </a:cxn>
                  <a:cxn ang="T14">
                    <a:pos x="T8" y="T9"/>
                  </a:cxn>
                </a:cxnLst>
                <a:rect l="T15" t="T16" r="T17" b="T18"/>
                <a:pathLst>
                  <a:path w="99" h="164">
                    <a:moveTo>
                      <a:pt x="0" y="153"/>
                    </a:moveTo>
                    <a:lnTo>
                      <a:pt x="82" y="0"/>
                    </a:lnTo>
                    <a:lnTo>
                      <a:pt x="99" y="11"/>
                    </a:lnTo>
                    <a:lnTo>
                      <a:pt x="17" y="164"/>
                    </a:lnTo>
                    <a:lnTo>
                      <a:pt x="0" y="153"/>
                    </a:lnTo>
                    <a:close/>
                  </a:path>
                </a:pathLst>
              </a:custGeom>
              <a:solidFill>
                <a:srgbClr val="E5E5E5"/>
              </a:solidFill>
              <a:ln w="9525">
                <a:solidFill>
                  <a:schemeClr val="tx1"/>
                </a:solidFill>
                <a:round/>
                <a:headEnd/>
                <a:tailEnd/>
              </a:ln>
            </p:spPr>
            <p:txBody>
              <a:bodyPr/>
              <a:lstStyle/>
              <a:p>
                <a:endParaRPr lang="en-US"/>
              </a:p>
            </p:txBody>
          </p:sp>
          <p:sp>
            <p:nvSpPr>
              <p:cNvPr id="99346" name="Freeform 213"/>
              <p:cNvSpPr>
                <a:spLocks/>
              </p:cNvSpPr>
              <p:nvPr/>
            </p:nvSpPr>
            <p:spPr bwMode="black">
              <a:xfrm>
                <a:off x="2221" y="4141"/>
                <a:ext cx="34" cy="34"/>
              </a:xfrm>
              <a:custGeom>
                <a:avLst/>
                <a:gdLst>
                  <a:gd name="T0" fmla="*/ 0 w 69"/>
                  <a:gd name="T1" fmla="*/ 0 h 69"/>
                  <a:gd name="T2" fmla="*/ 0 w 69"/>
                  <a:gd name="T3" fmla="*/ 0 h 69"/>
                  <a:gd name="T4" fmla="*/ 0 w 69"/>
                  <a:gd name="T5" fmla="*/ 0 h 69"/>
                  <a:gd name="T6" fmla="*/ 0 w 69"/>
                  <a:gd name="T7" fmla="*/ 0 h 69"/>
                  <a:gd name="T8" fmla="*/ 0 w 69"/>
                  <a:gd name="T9" fmla="*/ 0 h 69"/>
                  <a:gd name="T10" fmla="*/ 0 60000 65536"/>
                  <a:gd name="T11" fmla="*/ 0 60000 65536"/>
                  <a:gd name="T12" fmla="*/ 0 60000 65536"/>
                  <a:gd name="T13" fmla="*/ 0 60000 65536"/>
                  <a:gd name="T14" fmla="*/ 0 60000 65536"/>
                  <a:gd name="T15" fmla="*/ 0 w 69"/>
                  <a:gd name="T16" fmla="*/ 0 h 69"/>
                  <a:gd name="T17" fmla="*/ 69 w 69"/>
                  <a:gd name="T18" fmla="*/ 69 h 69"/>
                </a:gdLst>
                <a:ahLst/>
                <a:cxnLst>
                  <a:cxn ang="T10">
                    <a:pos x="T0" y="T1"/>
                  </a:cxn>
                  <a:cxn ang="T11">
                    <a:pos x="T2" y="T3"/>
                  </a:cxn>
                  <a:cxn ang="T12">
                    <a:pos x="T4" y="T5"/>
                  </a:cxn>
                  <a:cxn ang="T13">
                    <a:pos x="T6" y="T7"/>
                  </a:cxn>
                  <a:cxn ang="T14">
                    <a:pos x="T8" y="T9"/>
                  </a:cxn>
                </a:cxnLst>
                <a:rect l="T15" t="T16" r="T17" b="T18"/>
                <a:pathLst>
                  <a:path w="69" h="69">
                    <a:moveTo>
                      <a:pt x="0" y="54"/>
                    </a:moveTo>
                    <a:lnTo>
                      <a:pt x="56" y="0"/>
                    </a:lnTo>
                    <a:lnTo>
                      <a:pt x="69" y="13"/>
                    </a:lnTo>
                    <a:lnTo>
                      <a:pt x="13" y="69"/>
                    </a:lnTo>
                    <a:lnTo>
                      <a:pt x="0" y="54"/>
                    </a:lnTo>
                    <a:close/>
                  </a:path>
                </a:pathLst>
              </a:custGeom>
              <a:solidFill>
                <a:srgbClr val="E5E5E5"/>
              </a:solidFill>
              <a:ln w="9525">
                <a:solidFill>
                  <a:schemeClr val="tx1"/>
                </a:solidFill>
                <a:round/>
                <a:headEnd/>
                <a:tailEnd/>
              </a:ln>
            </p:spPr>
            <p:txBody>
              <a:bodyPr/>
              <a:lstStyle/>
              <a:p>
                <a:endParaRPr lang="en-US"/>
              </a:p>
            </p:txBody>
          </p:sp>
          <p:sp>
            <p:nvSpPr>
              <p:cNvPr id="99347" name="Freeform 214"/>
              <p:cNvSpPr>
                <a:spLocks/>
              </p:cNvSpPr>
              <p:nvPr/>
            </p:nvSpPr>
            <p:spPr bwMode="black">
              <a:xfrm>
                <a:off x="2221" y="4016"/>
                <a:ext cx="34" cy="35"/>
              </a:xfrm>
              <a:custGeom>
                <a:avLst/>
                <a:gdLst>
                  <a:gd name="T0" fmla="*/ 0 w 69"/>
                  <a:gd name="T1" fmla="*/ 0 h 71"/>
                  <a:gd name="T2" fmla="*/ 0 w 69"/>
                  <a:gd name="T3" fmla="*/ 0 h 71"/>
                  <a:gd name="T4" fmla="*/ 0 w 69"/>
                  <a:gd name="T5" fmla="*/ 0 h 71"/>
                  <a:gd name="T6" fmla="*/ 0 w 69"/>
                  <a:gd name="T7" fmla="*/ 0 h 71"/>
                  <a:gd name="T8" fmla="*/ 0 w 69"/>
                  <a:gd name="T9" fmla="*/ 0 h 71"/>
                  <a:gd name="T10" fmla="*/ 0 60000 65536"/>
                  <a:gd name="T11" fmla="*/ 0 60000 65536"/>
                  <a:gd name="T12" fmla="*/ 0 60000 65536"/>
                  <a:gd name="T13" fmla="*/ 0 60000 65536"/>
                  <a:gd name="T14" fmla="*/ 0 60000 65536"/>
                  <a:gd name="T15" fmla="*/ 0 w 69"/>
                  <a:gd name="T16" fmla="*/ 0 h 71"/>
                  <a:gd name="T17" fmla="*/ 69 w 69"/>
                  <a:gd name="T18" fmla="*/ 71 h 71"/>
                </a:gdLst>
                <a:ahLst/>
                <a:cxnLst>
                  <a:cxn ang="T10">
                    <a:pos x="T0" y="T1"/>
                  </a:cxn>
                  <a:cxn ang="T11">
                    <a:pos x="T2" y="T3"/>
                  </a:cxn>
                  <a:cxn ang="T12">
                    <a:pos x="T4" y="T5"/>
                  </a:cxn>
                  <a:cxn ang="T13">
                    <a:pos x="T6" y="T7"/>
                  </a:cxn>
                  <a:cxn ang="T14">
                    <a:pos x="T8" y="T9"/>
                  </a:cxn>
                </a:cxnLst>
                <a:rect l="T15" t="T16" r="T17" b="T18"/>
                <a:pathLst>
                  <a:path w="69" h="71">
                    <a:moveTo>
                      <a:pt x="13" y="0"/>
                    </a:moveTo>
                    <a:lnTo>
                      <a:pt x="69" y="56"/>
                    </a:lnTo>
                    <a:lnTo>
                      <a:pt x="56" y="71"/>
                    </a:lnTo>
                    <a:lnTo>
                      <a:pt x="0" y="15"/>
                    </a:lnTo>
                    <a:lnTo>
                      <a:pt x="13" y="0"/>
                    </a:lnTo>
                    <a:close/>
                  </a:path>
                </a:pathLst>
              </a:custGeom>
              <a:solidFill>
                <a:srgbClr val="E5E5E5"/>
              </a:solidFill>
              <a:ln w="9525">
                <a:solidFill>
                  <a:schemeClr val="tx1"/>
                </a:solidFill>
                <a:round/>
                <a:headEnd/>
                <a:tailEnd/>
              </a:ln>
            </p:spPr>
            <p:txBody>
              <a:bodyPr/>
              <a:lstStyle/>
              <a:p>
                <a:endParaRPr lang="en-US"/>
              </a:p>
            </p:txBody>
          </p:sp>
          <p:sp>
            <p:nvSpPr>
              <p:cNvPr id="99348" name="Freeform 215"/>
              <p:cNvSpPr>
                <a:spLocks/>
              </p:cNvSpPr>
              <p:nvPr/>
            </p:nvSpPr>
            <p:spPr bwMode="black">
              <a:xfrm>
                <a:off x="2179" y="1404"/>
                <a:ext cx="49" cy="80"/>
              </a:xfrm>
              <a:custGeom>
                <a:avLst/>
                <a:gdLst>
                  <a:gd name="T0" fmla="*/ 0 w 99"/>
                  <a:gd name="T1" fmla="*/ 1 h 160"/>
                  <a:gd name="T2" fmla="*/ 0 w 99"/>
                  <a:gd name="T3" fmla="*/ 0 h 160"/>
                  <a:gd name="T4" fmla="*/ 0 w 99"/>
                  <a:gd name="T5" fmla="*/ 1 h 160"/>
                  <a:gd name="T6" fmla="*/ 0 w 99"/>
                  <a:gd name="T7" fmla="*/ 1 h 160"/>
                  <a:gd name="T8" fmla="*/ 0 w 99"/>
                  <a:gd name="T9" fmla="*/ 1 h 160"/>
                  <a:gd name="T10" fmla="*/ 0 60000 65536"/>
                  <a:gd name="T11" fmla="*/ 0 60000 65536"/>
                  <a:gd name="T12" fmla="*/ 0 60000 65536"/>
                  <a:gd name="T13" fmla="*/ 0 60000 65536"/>
                  <a:gd name="T14" fmla="*/ 0 60000 65536"/>
                  <a:gd name="T15" fmla="*/ 0 w 99"/>
                  <a:gd name="T16" fmla="*/ 0 h 160"/>
                  <a:gd name="T17" fmla="*/ 99 w 99"/>
                  <a:gd name="T18" fmla="*/ 160 h 160"/>
                </a:gdLst>
                <a:ahLst/>
                <a:cxnLst>
                  <a:cxn ang="T10">
                    <a:pos x="T0" y="T1"/>
                  </a:cxn>
                  <a:cxn ang="T11">
                    <a:pos x="T2" y="T3"/>
                  </a:cxn>
                  <a:cxn ang="T12">
                    <a:pos x="T4" y="T5"/>
                  </a:cxn>
                  <a:cxn ang="T13">
                    <a:pos x="T6" y="T7"/>
                  </a:cxn>
                  <a:cxn ang="T14">
                    <a:pos x="T8" y="T9"/>
                  </a:cxn>
                </a:cxnLst>
                <a:rect l="T15" t="T16" r="T17" b="T18"/>
                <a:pathLst>
                  <a:path w="99" h="160">
                    <a:moveTo>
                      <a:pt x="0" y="151"/>
                    </a:moveTo>
                    <a:lnTo>
                      <a:pt x="82" y="0"/>
                    </a:lnTo>
                    <a:lnTo>
                      <a:pt x="99" y="9"/>
                    </a:lnTo>
                    <a:lnTo>
                      <a:pt x="17" y="160"/>
                    </a:lnTo>
                    <a:lnTo>
                      <a:pt x="0" y="151"/>
                    </a:lnTo>
                    <a:close/>
                  </a:path>
                </a:pathLst>
              </a:custGeom>
              <a:solidFill>
                <a:srgbClr val="E5E5E5"/>
              </a:solidFill>
              <a:ln w="9525">
                <a:solidFill>
                  <a:schemeClr val="tx1"/>
                </a:solidFill>
                <a:round/>
                <a:headEnd/>
                <a:tailEnd/>
              </a:ln>
            </p:spPr>
            <p:txBody>
              <a:bodyPr/>
              <a:lstStyle/>
              <a:p>
                <a:endParaRPr lang="en-US"/>
              </a:p>
            </p:txBody>
          </p:sp>
          <p:sp>
            <p:nvSpPr>
              <p:cNvPr id="99349" name="Freeform 216"/>
              <p:cNvSpPr>
                <a:spLocks/>
              </p:cNvSpPr>
              <p:nvPr/>
            </p:nvSpPr>
            <p:spPr bwMode="black">
              <a:xfrm>
                <a:off x="2179" y="1429"/>
                <a:ext cx="75" cy="57"/>
              </a:xfrm>
              <a:custGeom>
                <a:avLst/>
                <a:gdLst>
                  <a:gd name="T0" fmla="*/ 1 w 149"/>
                  <a:gd name="T1" fmla="*/ 1 h 114"/>
                  <a:gd name="T2" fmla="*/ 1 w 149"/>
                  <a:gd name="T3" fmla="*/ 1 h 114"/>
                  <a:gd name="T4" fmla="*/ 0 w 149"/>
                  <a:gd name="T5" fmla="*/ 1 h 114"/>
                  <a:gd name="T6" fmla="*/ 1 w 149"/>
                  <a:gd name="T7" fmla="*/ 0 h 114"/>
                  <a:gd name="T8" fmla="*/ 1 w 149"/>
                  <a:gd name="T9" fmla="*/ 1 h 114"/>
                  <a:gd name="T10" fmla="*/ 0 60000 65536"/>
                  <a:gd name="T11" fmla="*/ 0 60000 65536"/>
                  <a:gd name="T12" fmla="*/ 0 60000 65536"/>
                  <a:gd name="T13" fmla="*/ 0 60000 65536"/>
                  <a:gd name="T14" fmla="*/ 0 60000 65536"/>
                  <a:gd name="T15" fmla="*/ 0 w 149"/>
                  <a:gd name="T16" fmla="*/ 0 h 114"/>
                  <a:gd name="T17" fmla="*/ 149 w 149"/>
                  <a:gd name="T18" fmla="*/ 114 h 114"/>
                </a:gdLst>
                <a:ahLst/>
                <a:cxnLst>
                  <a:cxn ang="T10">
                    <a:pos x="T0" y="T1"/>
                  </a:cxn>
                  <a:cxn ang="T11">
                    <a:pos x="T2" y="T3"/>
                  </a:cxn>
                  <a:cxn ang="T12">
                    <a:pos x="T4" y="T5"/>
                  </a:cxn>
                  <a:cxn ang="T13">
                    <a:pos x="T6" y="T7"/>
                  </a:cxn>
                  <a:cxn ang="T14">
                    <a:pos x="T8" y="T9"/>
                  </a:cxn>
                </a:cxnLst>
                <a:rect l="T15" t="T16" r="T17" b="T18"/>
                <a:pathLst>
                  <a:path w="149" h="114">
                    <a:moveTo>
                      <a:pt x="149" y="17"/>
                    </a:moveTo>
                    <a:lnTo>
                      <a:pt x="13" y="114"/>
                    </a:lnTo>
                    <a:lnTo>
                      <a:pt x="0" y="97"/>
                    </a:lnTo>
                    <a:lnTo>
                      <a:pt x="138" y="0"/>
                    </a:lnTo>
                    <a:lnTo>
                      <a:pt x="149" y="17"/>
                    </a:lnTo>
                    <a:close/>
                  </a:path>
                </a:pathLst>
              </a:custGeom>
              <a:solidFill>
                <a:srgbClr val="E5E5E5"/>
              </a:solidFill>
              <a:ln w="9525">
                <a:solidFill>
                  <a:schemeClr val="tx1"/>
                </a:solidFill>
                <a:round/>
                <a:headEnd/>
                <a:tailEnd/>
              </a:ln>
            </p:spPr>
            <p:txBody>
              <a:bodyPr/>
              <a:lstStyle/>
              <a:p>
                <a:endParaRPr lang="en-US"/>
              </a:p>
            </p:txBody>
          </p:sp>
          <p:sp>
            <p:nvSpPr>
              <p:cNvPr id="99350" name="Freeform 217"/>
              <p:cNvSpPr>
                <a:spLocks/>
              </p:cNvSpPr>
              <p:nvPr/>
            </p:nvSpPr>
            <p:spPr bwMode="black">
              <a:xfrm>
                <a:off x="2179" y="1479"/>
                <a:ext cx="49" cy="82"/>
              </a:xfrm>
              <a:custGeom>
                <a:avLst/>
                <a:gdLst>
                  <a:gd name="T0" fmla="*/ 0 w 99"/>
                  <a:gd name="T1" fmla="*/ 0 h 162"/>
                  <a:gd name="T2" fmla="*/ 0 w 99"/>
                  <a:gd name="T3" fmla="*/ 1 h 162"/>
                  <a:gd name="T4" fmla="*/ 0 w 99"/>
                  <a:gd name="T5" fmla="*/ 1 h 162"/>
                  <a:gd name="T6" fmla="*/ 0 w 99"/>
                  <a:gd name="T7" fmla="*/ 1 h 162"/>
                  <a:gd name="T8" fmla="*/ 0 w 99"/>
                  <a:gd name="T9" fmla="*/ 0 h 162"/>
                  <a:gd name="T10" fmla="*/ 0 60000 65536"/>
                  <a:gd name="T11" fmla="*/ 0 60000 65536"/>
                  <a:gd name="T12" fmla="*/ 0 60000 65536"/>
                  <a:gd name="T13" fmla="*/ 0 60000 65536"/>
                  <a:gd name="T14" fmla="*/ 0 60000 65536"/>
                  <a:gd name="T15" fmla="*/ 0 w 99"/>
                  <a:gd name="T16" fmla="*/ 0 h 162"/>
                  <a:gd name="T17" fmla="*/ 99 w 99"/>
                  <a:gd name="T18" fmla="*/ 162 h 162"/>
                </a:gdLst>
                <a:ahLst/>
                <a:cxnLst>
                  <a:cxn ang="T10">
                    <a:pos x="T0" y="T1"/>
                  </a:cxn>
                  <a:cxn ang="T11">
                    <a:pos x="T2" y="T3"/>
                  </a:cxn>
                  <a:cxn ang="T12">
                    <a:pos x="T4" y="T5"/>
                  </a:cxn>
                  <a:cxn ang="T13">
                    <a:pos x="T6" y="T7"/>
                  </a:cxn>
                  <a:cxn ang="T14">
                    <a:pos x="T8" y="T9"/>
                  </a:cxn>
                </a:cxnLst>
                <a:rect l="T15" t="T16" r="T17" b="T18"/>
                <a:pathLst>
                  <a:path w="99" h="162">
                    <a:moveTo>
                      <a:pt x="17" y="0"/>
                    </a:moveTo>
                    <a:lnTo>
                      <a:pt x="99" y="151"/>
                    </a:lnTo>
                    <a:lnTo>
                      <a:pt x="82" y="162"/>
                    </a:lnTo>
                    <a:lnTo>
                      <a:pt x="0" y="9"/>
                    </a:lnTo>
                    <a:lnTo>
                      <a:pt x="17" y="0"/>
                    </a:lnTo>
                    <a:close/>
                  </a:path>
                </a:pathLst>
              </a:custGeom>
              <a:solidFill>
                <a:srgbClr val="E5E5E5"/>
              </a:solidFill>
              <a:ln w="9525">
                <a:solidFill>
                  <a:schemeClr val="tx1"/>
                </a:solidFill>
                <a:round/>
                <a:headEnd/>
                <a:tailEnd/>
              </a:ln>
            </p:spPr>
            <p:txBody>
              <a:bodyPr/>
              <a:lstStyle/>
              <a:p>
                <a:endParaRPr lang="en-US"/>
              </a:p>
            </p:txBody>
          </p:sp>
          <p:sp>
            <p:nvSpPr>
              <p:cNvPr id="99351" name="Freeform 218"/>
              <p:cNvSpPr>
                <a:spLocks/>
              </p:cNvSpPr>
              <p:nvPr/>
            </p:nvSpPr>
            <p:spPr bwMode="black">
              <a:xfrm>
                <a:off x="2179" y="1478"/>
                <a:ext cx="75" cy="56"/>
              </a:xfrm>
              <a:custGeom>
                <a:avLst/>
                <a:gdLst>
                  <a:gd name="T0" fmla="*/ 1 w 149"/>
                  <a:gd name="T1" fmla="*/ 0 h 114"/>
                  <a:gd name="T2" fmla="*/ 0 w 149"/>
                  <a:gd name="T3" fmla="*/ 0 h 114"/>
                  <a:gd name="T4" fmla="*/ 1 w 149"/>
                  <a:gd name="T5" fmla="*/ 0 h 114"/>
                  <a:gd name="T6" fmla="*/ 1 w 149"/>
                  <a:gd name="T7" fmla="*/ 0 h 114"/>
                  <a:gd name="T8" fmla="*/ 1 w 149"/>
                  <a:gd name="T9" fmla="*/ 0 h 114"/>
                  <a:gd name="T10" fmla="*/ 0 60000 65536"/>
                  <a:gd name="T11" fmla="*/ 0 60000 65536"/>
                  <a:gd name="T12" fmla="*/ 0 60000 65536"/>
                  <a:gd name="T13" fmla="*/ 0 60000 65536"/>
                  <a:gd name="T14" fmla="*/ 0 60000 65536"/>
                  <a:gd name="T15" fmla="*/ 0 w 149"/>
                  <a:gd name="T16" fmla="*/ 0 h 114"/>
                  <a:gd name="T17" fmla="*/ 149 w 149"/>
                  <a:gd name="T18" fmla="*/ 114 h 114"/>
                </a:gdLst>
                <a:ahLst/>
                <a:cxnLst>
                  <a:cxn ang="T10">
                    <a:pos x="T0" y="T1"/>
                  </a:cxn>
                  <a:cxn ang="T11">
                    <a:pos x="T2" y="T3"/>
                  </a:cxn>
                  <a:cxn ang="T12">
                    <a:pos x="T4" y="T5"/>
                  </a:cxn>
                  <a:cxn ang="T13">
                    <a:pos x="T6" y="T7"/>
                  </a:cxn>
                  <a:cxn ang="T14">
                    <a:pos x="T8" y="T9"/>
                  </a:cxn>
                </a:cxnLst>
                <a:rect l="T15" t="T16" r="T17" b="T18"/>
                <a:pathLst>
                  <a:path w="149" h="114">
                    <a:moveTo>
                      <a:pt x="138" y="114"/>
                    </a:moveTo>
                    <a:lnTo>
                      <a:pt x="0" y="17"/>
                    </a:lnTo>
                    <a:lnTo>
                      <a:pt x="13" y="0"/>
                    </a:lnTo>
                    <a:lnTo>
                      <a:pt x="149" y="97"/>
                    </a:lnTo>
                    <a:lnTo>
                      <a:pt x="138" y="114"/>
                    </a:lnTo>
                    <a:close/>
                  </a:path>
                </a:pathLst>
              </a:custGeom>
              <a:solidFill>
                <a:srgbClr val="E5E5E5"/>
              </a:solidFill>
              <a:ln w="9525">
                <a:solidFill>
                  <a:schemeClr val="tx1"/>
                </a:solidFill>
                <a:round/>
                <a:headEnd/>
                <a:tailEnd/>
              </a:ln>
            </p:spPr>
            <p:txBody>
              <a:bodyPr/>
              <a:lstStyle/>
              <a:p>
                <a:endParaRPr lang="en-US"/>
              </a:p>
            </p:txBody>
          </p:sp>
          <p:sp>
            <p:nvSpPr>
              <p:cNvPr id="99352" name="Freeform 219"/>
              <p:cNvSpPr>
                <a:spLocks/>
              </p:cNvSpPr>
              <p:nvPr/>
            </p:nvSpPr>
            <p:spPr bwMode="black">
              <a:xfrm>
                <a:off x="2221" y="1527"/>
                <a:ext cx="34" cy="35"/>
              </a:xfrm>
              <a:custGeom>
                <a:avLst/>
                <a:gdLst>
                  <a:gd name="T0" fmla="*/ 0 w 69"/>
                  <a:gd name="T1" fmla="*/ 1 h 69"/>
                  <a:gd name="T2" fmla="*/ 0 w 69"/>
                  <a:gd name="T3" fmla="*/ 0 h 69"/>
                  <a:gd name="T4" fmla="*/ 0 w 69"/>
                  <a:gd name="T5" fmla="*/ 1 h 69"/>
                  <a:gd name="T6" fmla="*/ 0 w 69"/>
                  <a:gd name="T7" fmla="*/ 1 h 69"/>
                  <a:gd name="T8" fmla="*/ 0 w 69"/>
                  <a:gd name="T9" fmla="*/ 1 h 69"/>
                  <a:gd name="T10" fmla="*/ 0 60000 65536"/>
                  <a:gd name="T11" fmla="*/ 0 60000 65536"/>
                  <a:gd name="T12" fmla="*/ 0 60000 65536"/>
                  <a:gd name="T13" fmla="*/ 0 60000 65536"/>
                  <a:gd name="T14" fmla="*/ 0 60000 65536"/>
                  <a:gd name="T15" fmla="*/ 0 w 69"/>
                  <a:gd name="T16" fmla="*/ 0 h 69"/>
                  <a:gd name="T17" fmla="*/ 69 w 69"/>
                  <a:gd name="T18" fmla="*/ 69 h 69"/>
                </a:gdLst>
                <a:ahLst/>
                <a:cxnLst>
                  <a:cxn ang="T10">
                    <a:pos x="T0" y="T1"/>
                  </a:cxn>
                  <a:cxn ang="T11">
                    <a:pos x="T2" y="T3"/>
                  </a:cxn>
                  <a:cxn ang="T12">
                    <a:pos x="T4" y="T5"/>
                  </a:cxn>
                  <a:cxn ang="T13">
                    <a:pos x="T6" y="T7"/>
                  </a:cxn>
                  <a:cxn ang="T14">
                    <a:pos x="T8" y="T9"/>
                  </a:cxn>
                </a:cxnLst>
                <a:rect l="T15" t="T16" r="T17" b="T18"/>
                <a:pathLst>
                  <a:path w="69" h="69">
                    <a:moveTo>
                      <a:pt x="0" y="54"/>
                    </a:moveTo>
                    <a:lnTo>
                      <a:pt x="56" y="0"/>
                    </a:lnTo>
                    <a:lnTo>
                      <a:pt x="69" y="13"/>
                    </a:lnTo>
                    <a:lnTo>
                      <a:pt x="13" y="69"/>
                    </a:lnTo>
                    <a:lnTo>
                      <a:pt x="0" y="54"/>
                    </a:lnTo>
                    <a:close/>
                  </a:path>
                </a:pathLst>
              </a:custGeom>
              <a:solidFill>
                <a:srgbClr val="E5E5E5"/>
              </a:solidFill>
              <a:ln w="9525">
                <a:solidFill>
                  <a:schemeClr val="tx1"/>
                </a:solidFill>
                <a:round/>
                <a:headEnd/>
                <a:tailEnd/>
              </a:ln>
            </p:spPr>
            <p:txBody>
              <a:bodyPr/>
              <a:lstStyle/>
              <a:p>
                <a:endParaRPr lang="en-US"/>
              </a:p>
            </p:txBody>
          </p:sp>
          <p:sp>
            <p:nvSpPr>
              <p:cNvPr id="99353" name="Freeform 220"/>
              <p:cNvSpPr>
                <a:spLocks/>
              </p:cNvSpPr>
              <p:nvPr/>
            </p:nvSpPr>
            <p:spPr bwMode="black">
              <a:xfrm>
                <a:off x="2221" y="1403"/>
                <a:ext cx="34" cy="33"/>
              </a:xfrm>
              <a:custGeom>
                <a:avLst/>
                <a:gdLst>
                  <a:gd name="T0" fmla="*/ 0 w 69"/>
                  <a:gd name="T1" fmla="*/ 0 h 67"/>
                  <a:gd name="T2" fmla="*/ 0 w 69"/>
                  <a:gd name="T3" fmla="*/ 0 h 67"/>
                  <a:gd name="T4" fmla="*/ 0 w 69"/>
                  <a:gd name="T5" fmla="*/ 0 h 67"/>
                  <a:gd name="T6" fmla="*/ 0 w 69"/>
                  <a:gd name="T7" fmla="*/ 0 h 67"/>
                  <a:gd name="T8" fmla="*/ 0 w 69"/>
                  <a:gd name="T9" fmla="*/ 0 h 67"/>
                  <a:gd name="T10" fmla="*/ 0 60000 65536"/>
                  <a:gd name="T11" fmla="*/ 0 60000 65536"/>
                  <a:gd name="T12" fmla="*/ 0 60000 65536"/>
                  <a:gd name="T13" fmla="*/ 0 60000 65536"/>
                  <a:gd name="T14" fmla="*/ 0 60000 65536"/>
                  <a:gd name="T15" fmla="*/ 0 w 69"/>
                  <a:gd name="T16" fmla="*/ 0 h 67"/>
                  <a:gd name="T17" fmla="*/ 69 w 69"/>
                  <a:gd name="T18" fmla="*/ 67 h 67"/>
                </a:gdLst>
                <a:ahLst/>
                <a:cxnLst>
                  <a:cxn ang="T10">
                    <a:pos x="T0" y="T1"/>
                  </a:cxn>
                  <a:cxn ang="T11">
                    <a:pos x="T2" y="T3"/>
                  </a:cxn>
                  <a:cxn ang="T12">
                    <a:pos x="T4" y="T5"/>
                  </a:cxn>
                  <a:cxn ang="T13">
                    <a:pos x="T6" y="T7"/>
                  </a:cxn>
                  <a:cxn ang="T14">
                    <a:pos x="T8" y="T9"/>
                  </a:cxn>
                </a:cxnLst>
                <a:rect l="T15" t="T16" r="T17" b="T18"/>
                <a:pathLst>
                  <a:path w="69" h="67">
                    <a:moveTo>
                      <a:pt x="13" y="0"/>
                    </a:moveTo>
                    <a:lnTo>
                      <a:pt x="69" y="54"/>
                    </a:lnTo>
                    <a:lnTo>
                      <a:pt x="56" y="67"/>
                    </a:lnTo>
                    <a:lnTo>
                      <a:pt x="0" y="13"/>
                    </a:lnTo>
                    <a:lnTo>
                      <a:pt x="13" y="0"/>
                    </a:lnTo>
                    <a:close/>
                  </a:path>
                </a:pathLst>
              </a:custGeom>
              <a:solidFill>
                <a:srgbClr val="E5E5E5"/>
              </a:solidFill>
              <a:ln w="9525">
                <a:solidFill>
                  <a:schemeClr val="tx1"/>
                </a:solidFill>
                <a:round/>
                <a:headEnd/>
                <a:tailEnd/>
              </a:ln>
            </p:spPr>
            <p:txBody>
              <a:bodyPr/>
              <a:lstStyle/>
              <a:p>
                <a:endParaRPr lang="en-US"/>
              </a:p>
            </p:txBody>
          </p:sp>
          <p:sp>
            <p:nvSpPr>
              <p:cNvPr id="99354" name="Freeform 221"/>
              <p:cNvSpPr>
                <a:spLocks/>
              </p:cNvSpPr>
              <p:nvPr/>
            </p:nvSpPr>
            <p:spPr bwMode="black">
              <a:xfrm>
                <a:off x="2179" y="2631"/>
                <a:ext cx="75" cy="57"/>
              </a:xfrm>
              <a:custGeom>
                <a:avLst/>
                <a:gdLst>
                  <a:gd name="T0" fmla="*/ 1 w 149"/>
                  <a:gd name="T1" fmla="*/ 1 h 113"/>
                  <a:gd name="T2" fmla="*/ 0 w 149"/>
                  <a:gd name="T3" fmla="*/ 1 h 113"/>
                  <a:gd name="T4" fmla="*/ 1 w 149"/>
                  <a:gd name="T5" fmla="*/ 0 h 113"/>
                  <a:gd name="T6" fmla="*/ 1 w 149"/>
                  <a:gd name="T7" fmla="*/ 1 h 113"/>
                  <a:gd name="T8" fmla="*/ 1 w 149"/>
                  <a:gd name="T9" fmla="*/ 1 h 113"/>
                  <a:gd name="T10" fmla="*/ 0 60000 65536"/>
                  <a:gd name="T11" fmla="*/ 0 60000 65536"/>
                  <a:gd name="T12" fmla="*/ 0 60000 65536"/>
                  <a:gd name="T13" fmla="*/ 0 60000 65536"/>
                  <a:gd name="T14" fmla="*/ 0 60000 65536"/>
                  <a:gd name="T15" fmla="*/ 0 w 149"/>
                  <a:gd name="T16" fmla="*/ 0 h 113"/>
                  <a:gd name="T17" fmla="*/ 149 w 149"/>
                  <a:gd name="T18" fmla="*/ 113 h 113"/>
                </a:gdLst>
                <a:ahLst/>
                <a:cxnLst>
                  <a:cxn ang="T10">
                    <a:pos x="T0" y="T1"/>
                  </a:cxn>
                  <a:cxn ang="T11">
                    <a:pos x="T2" y="T3"/>
                  </a:cxn>
                  <a:cxn ang="T12">
                    <a:pos x="T4" y="T5"/>
                  </a:cxn>
                  <a:cxn ang="T13">
                    <a:pos x="T6" y="T7"/>
                  </a:cxn>
                  <a:cxn ang="T14">
                    <a:pos x="T8" y="T9"/>
                  </a:cxn>
                </a:cxnLst>
                <a:rect l="T15" t="T16" r="T17" b="T18"/>
                <a:pathLst>
                  <a:path w="149" h="113">
                    <a:moveTo>
                      <a:pt x="138" y="113"/>
                    </a:moveTo>
                    <a:lnTo>
                      <a:pt x="0" y="16"/>
                    </a:lnTo>
                    <a:lnTo>
                      <a:pt x="13" y="0"/>
                    </a:lnTo>
                    <a:lnTo>
                      <a:pt x="149" y="97"/>
                    </a:lnTo>
                    <a:lnTo>
                      <a:pt x="138" y="113"/>
                    </a:lnTo>
                    <a:close/>
                  </a:path>
                </a:pathLst>
              </a:custGeom>
              <a:solidFill>
                <a:srgbClr val="E5E5E5"/>
              </a:solidFill>
              <a:ln w="9525">
                <a:solidFill>
                  <a:schemeClr val="tx1"/>
                </a:solidFill>
                <a:round/>
                <a:headEnd/>
                <a:tailEnd/>
              </a:ln>
            </p:spPr>
            <p:txBody>
              <a:bodyPr/>
              <a:lstStyle/>
              <a:p>
                <a:endParaRPr lang="en-US"/>
              </a:p>
            </p:txBody>
          </p:sp>
          <p:sp>
            <p:nvSpPr>
              <p:cNvPr id="99355" name="Freeform 222"/>
              <p:cNvSpPr>
                <a:spLocks/>
              </p:cNvSpPr>
              <p:nvPr/>
            </p:nvSpPr>
            <p:spPr bwMode="black">
              <a:xfrm>
                <a:off x="2179" y="2633"/>
                <a:ext cx="49" cy="81"/>
              </a:xfrm>
              <a:custGeom>
                <a:avLst/>
                <a:gdLst>
                  <a:gd name="T0" fmla="*/ 0 w 99"/>
                  <a:gd name="T1" fmla="*/ 0 h 163"/>
                  <a:gd name="T2" fmla="*/ 0 w 99"/>
                  <a:gd name="T3" fmla="*/ 0 h 163"/>
                  <a:gd name="T4" fmla="*/ 0 w 99"/>
                  <a:gd name="T5" fmla="*/ 0 h 163"/>
                  <a:gd name="T6" fmla="*/ 0 w 99"/>
                  <a:gd name="T7" fmla="*/ 0 h 163"/>
                  <a:gd name="T8" fmla="*/ 0 w 99"/>
                  <a:gd name="T9" fmla="*/ 0 h 163"/>
                  <a:gd name="T10" fmla="*/ 0 60000 65536"/>
                  <a:gd name="T11" fmla="*/ 0 60000 65536"/>
                  <a:gd name="T12" fmla="*/ 0 60000 65536"/>
                  <a:gd name="T13" fmla="*/ 0 60000 65536"/>
                  <a:gd name="T14" fmla="*/ 0 60000 65536"/>
                  <a:gd name="T15" fmla="*/ 0 w 99"/>
                  <a:gd name="T16" fmla="*/ 0 h 163"/>
                  <a:gd name="T17" fmla="*/ 99 w 99"/>
                  <a:gd name="T18" fmla="*/ 163 h 163"/>
                </a:gdLst>
                <a:ahLst/>
                <a:cxnLst>
                  <a:cxn ang="T10">
                    <a:pos x="T0" y="T1"/>
                  </a:cxn>
                  <a:cxn ang="T11">
                    <a:pos x="T2" y="T3"/>
                  </a:cxn>
                  <a:cxn ang="T12">
                    <a:pos x="T4" y="T5"/>
                  </a:cxn>
                  <a:cxn ang="T13">
                    <a:pos x="T6" y="T7"/>
                  </a:cxn>
                  <a:cxn ang="T14">
                    <a:pos x="T8" y="T9"/>
                  </a:cxn>
                </a:cxnLst>
                <a:rect l="T15" t="T16" r="T17" b="T18"/>
                <a:pathLst>
                  <a:path w="99" h="163">
                    <a:moveTo>
                      <a:pt x="17" y="0"/>
                    </a:moveTo>
                    <a:lnTo>
                      <a:pt x="99" y="152"/>
                    </a:lnTo>
                    <a:lnTo>
                      <a:pt x="82" y="163"/>
                    </a:lnTo>
                    <a:lnTo>
                      <a:pt x="0" y="10"/>
                    </a:lnTo>
                    <a:lnTo>
                      <a:pt x="17" y="0"/>
                    </a:lnTo>
                    <a:close/>
                  </a:path>
                </a:pathLst>
              </a:custGeom>
              <a:solidFill>
                <a:srgbClr val="E5E5E5"/>
              </a:solidFill>
              <a:ln w="9525">
                <a:solidFill>
                  <a:schemeClr val="tx1"/>
                </a:solidFill>
                <a:round/>
                <a:headEnd/>
                <a:tailEnd/>
              </a:ln>
            </p:spPr>
            <p:txBody>
              <a:bodyPr/>
              <a:lstStyle/>
              <a:p>
                <a:endParaRPr lang="en-US"/>
              </a:p>
            </p:txBody>
          </p:sp>
          <p:sp>
            <p:nvSpPr>
              <p:cNvPr id="99356" name="Freeform 223"/>
              <p:cNvSpPr>
                <a:spLocks/>
              </p:cNvSpPr>
              <p:nvPr/>
            </p:nvSpPr>
            <p:spPr bwMode="black">
              <a:xfrm>
                <a:off x="2179" y="2582"/>
                <a:ext cx="75" cy="57"/>
              </a:xfrm>
              <a:custGeom>
                <a:avLst/>
                <a:gdLst>
                  <a:gd name="T0" fmla="*/ 1 w 149"/>
                  <a:gd name="T1" fmla="*/ 1 h 113"/>
                  <a:gd name="T2" fmla="*/ 1 w 149"/>
                  <a:gd name="T3" fmla="*/ 1 h 113"/>
                  <a:gd name="T4" fmla="*/ 0 w 149"/>
                  <a:gd name="T5" fmla="*/ 1 h 113"/>
                  <a:gd name="T6" fmla="*/ 1 w 149"/>
                  <a:gd name="T7" fmla="*/ 0 h 113"/>
                  <a:gd name="T8" fmla="*/ 1 w 149"/>
                  <a:gd name="T9" fmla="*/ 1 h 113"/>
                  <a:gd name="T10" fmla="*/ 0 60000 65536"/>
                  <a:gd name="T11" fmla="*/ 0 60000 65536"/>
                  <a:gd name="T12" fmla="*/ 0 60000 65536"/>
                  <a:gd name="T13" fmla="*/ 0 60000 65536"/>
                  <a:gd name="T14" fmla="*/ 0 60000 65536"/>
                  <a:gd name="T15" fmla="*/ 0 w 149"/>
                  <a:gd name="T16" fmla="*/ 0 h 113"/>
                  <a:gd name="T17" fmla="*/ 149 w 149"/>
                  <a:gd name="T18" fmla="*/ 113 h 113"/>
                </a:gdLst>
                <a:ahLst/>
                <a:cxnLst>
                  <a:cxn ang="T10">
                    <a:pos x="T0" y="T1"/>
                  </a:cxn>
                  <a:cxn ang="T11">
                    <a:pos x="T2" y="T3"/>
                  </a:cxn>
                  <a:cxn ang="T12">
                    <a:pos x="T4" y="T5"/>
                  </a:cxn>
                  <a:cxn ang="T13">
                    <a:pos x="T6" y="T7"/>
                  </a:cxn>
                  <a:cxn ang="T14">
                    <a:pos x="T8" y="T9"/>
                  </a:cxn>
                </a:cxnLst>
                <a:rect l="T15" t="T16" r="T17" b="T18"/>
                <a:pathLst>
                  <a:path w="149" h="113">
                    <a:moveTo>
                      <a:pt x="149" y="16"/>
                    </a:moveTo>
                    <a:lnTo>
                      <a:pt x="13" y="113"/>
                    </a:lnTo>
                    <a:lnTo>
                      <a:pt x="0" y="97"/>
                    </a:lnTo>
                    <a:lnTo>
                      <a:pt x="138" y="0"/>
                    </a:lnTo>
                    <a:lnTo>
                      <a:pt x="149" y="16"/>
                    </a:lnTo>
                    <a:close/>
                  </a:path>
                </a:pathLst>
              </a:custGeom>
              <a:solidFill>
                <a:srgbClr val="E5E5E5"/>
              </a:solidFill>
              <a:ln w="9525">
                <a:solidFill>
                  <a:schemeClr val="tx1"/>
                </a:solidFill>
                <a:round/>
                <a:headEnd/>
                <a:tailEnd/>
              </a:ln>
            </p:spPr>
            <p:txBody>
              <a:bodyPr/>
              <a:lstStyle/>
              <a:p>
                <a:endParaRPr lang="en-US"/>
              </a:p>
            </p:txBody>
          </p:sp>
          <p:sp>
            <p:nvSpPr>
              <p:cNvPr id="99357" name="Freeform 224"/>
              <p:cNvSpPr>
                <a:spLocks/>
              </p:cNvSpPr>
              <p:nvPr/>
            </p:nvSpPr>
            <p:spPr bwMode="black">
              <a:xfrm>
                <a:off x="2179" y="2556"/>
                <a:ext cx="49" cy="81"/>
              </a:xfrm>
              <a:custGeom>
                <a:avLst/>
                <a:gdLst>
                  <a:gd name="T0" fmla="*/ 0 w 99"/>
                  <a:gd name="T1" fmla="*/ 0 h 163"/>
                  <a:gd name="T2" fmla="*/ 0 w 99"/>
                  <a:gd name="T3" fmla="*/ 0 h 163"/>
                  <a:gd name="T4" fmla="*/ 0 w 99"/>
                  <a:gd name="T5" fmla="*/ 0 h 163"/>
                  <a:gd name="T6" fmla="*/ 0 w 99"/>
                  <a:gd name="T7" fmla="*/ 0 h 163"/>
                  <a:gd name="T8" fmla="*/ 0 w 99"/>
                  <a:gd name="T9" fmla="*/ 0 h 163"/>
                  <a:gd name="T10" fmla="*/ 0 60000 65536"/>
                  <a:gd name="T11" fmla="*/ 0 60000 65536"/>
                  <a:gd name="T12" fmla="*/ 0 60000 65536"/>
                  <a:gd name="T13" fmla="*/ 0 60000 65536"/>
                  <a:gd name="T14" fmla="*/ 0 60000 65536"/>
                  <a:gd name="T15" fmla="*/ 0 w 99"/>
                  <a:gd name="T16" fmla="*/ 0 h 163"/>
                  <a:gd name="T17" fmla="*/ 99 w 99"/>
                  <a:gd name="T18" fmla="*/ 163 h 163"/>
                </a:gdLst>
                <a:ahLst/>
                <a:cxnLst>
                  <a:cxn ang="T10">
                    <a:pos x="T0" y="T1"/>
                  </a:cxn>
                  <a:cxn ang="T11">
                    <a:pos x="T2" y="T3"/>
                  </a:cxn>
                  <a:cxn ang="T12">
                    <a:pos x="T4" y="T5"/>
                  </a:cxn>
                  <a:cxn ang="T13">
                    <a:pos x="T6" y="T7"/>
                  </a:cxn>
                  <a:cxn ang="T14">
                    <a:pos x="T8" y="T9"/>
                  </a:cxn>
                </a:cxnLst>
                <a:rect l="T15" t="T16" r="T17" b="T18"/>
                <a:pathLst>
                  <a:path w="99" h="163">
                    <a:moveTo>
                      <a:pt x="0" y="153"/>
                    </a:moveTo>
                    <a:lnTo>
                      <a:pt x="82" y="0"/>
                    </a:lnTo>
                    <a:lnTo>
                      <a:pt x="99" y="12"/>
                    </a:lnTo>
                    <a:lnTo>
                      <a:pt x="17" y="163"/>
                    </a:lnTo>
                    <a:lnTo>
                      <a:pt x="0" y="153"/>
                    </a:lnTo>
                    <a:close/>
                  </a:path>
                </a:pathLst>
              </a:custGeom>
              <a:solidFill>
                <a:srgbClr val="E5E5E5"/>
              </a:solidFill>
              <a:ln w="9525">
                <a:solidFill>
                  <a:schemeClr val="tx1"/>
                </a:solidFill>
                <a:round/>
                <a:headEnd/>
                <a:tailEnd/>
              </a:ln>
            </p:spPr>
            <p:txBody>
              <a:bodyPr/>
              <a:lstStyle/>
              <a:p>
                <a:endParaRPr lang="en-US"/>
              </a:p>
            </p:txBody>
          </p:sp>
          <p:sp>
            <p:nvSpPr>
              <p:cNvPr id="99358" name="Freeform 225"/>
              <p:cNvSpPr>
                <a:spLocks/>
              </p:cNvSpPr>
              <p:nvPr/>
            </p:nvSpPr>
            <p:spPr bwMode="black">
              <a:xfrm>
                <a:off x="2221" y="2680"/>
                <a:ext cx="34" cy="35"/>
              </a:xfrm>
              <a:custGeom>
                <a:avLst/>
                <a:gdLst>
                  <a:gd name="T0" fmla="*/ 0 w 69"/>
                  <a:gd name="T1" fmla="*/ 1 h 69"/>
                  <a:gd name="T2" fmla="*/ 0 w 69"/>
                  <a:gd name="T3" fmla="*/ 0 h 69"/>
                  <a:gd name="T4" fmla="*/ 0 w 69"/>
                  <a:gd name="T5" fmla="*/ 1 h 69"/>
                  <a:gd name="T6" fmla="*/ 0 w 69"/>
                  <a:gd name="T7" fmla="*/ 1 h 69"/>
                  <a:gd name="T8" fmla="*/ 0 w 69"/>
                  <a:gd name="T9" fmla="*/ 1 h 69"/>
                  <a:gd name="T10" fmla="*/ 0 60000 65536"/>
                  <a:gd name="T11" fmla="*/ 0 60000 65536"/>
                  <a:gd name="T12" fmla="*/ 0 60000 65536"/>
                  <a:gd name="T13" fmla="*/ 0 60000 65536"/>
                  <a:gd name="T14" fmla="*/ 0 60000 65536"/>
                  <a:gd name="T15" fmla="*/ 0 w 69"/>
                  <a:gd name="T16" fmla="*/ 0 h 69"/>
                  <a:gd name="T17" fmla="*/ 69 w 69"/>
                  <a:gd name="T18" fmla="*/ 69 h 69"/>
                </a:gdLst>
                <a:ahLst/>
                <a:cxnLst>
                  <a:cxn ang="T10">
                    <a:pos x="T0" y="T1"/>
                  </a:cxn>
                  <a:cxn ang="T11">
                    <a:pos x="T2" y="T3"/>
                  </a:cxn>
                  <a:cxn ang="T12">
                    <a:pos x="T4" y="T5"/>
                  </a:cxn>
                  <a:cxn ang="T13">
                    <a:pos x="T6" y="T7"/>
                  </a:cxn>
                  <a:cxn ang="T14">
                    <a:pos x="T8" y="T9"/>
                  </a:cxn>
                </a:cxnLst>
                <a:rect l="T15" t="T16" r="T17" b="T18"/>
                <a:pathLst>
                  <a:path w="69" h="69">
                    <a:moveTo>
                      <a:pt x="0" y="54"/>
                    </a:moveTo>
                    <a:lnTo>
                      <a:pt x="56" y="0"/>
                    </a:lnTo>
                    <a:lnTo>
                      <a:pt x="69" y="13"/>
                    </a:lnTo>
                    <a:lnTo>
                      <a:pt x="13" y="69"/>
                    </a:lnTo>
                    <a:lnTo>
                      <a:pt x="0" y="54"/>
                    </a:lnTo>
                    <a:close/>
                  </a:path>
                </a:pathLst>
              </a:custGeom>
              <a:solidFill>
                <a:srgbClr val="E5E5E5"/>
              </a:solidFill>
              <a:ln w="9525">
                <a:solidFill>
                  <a:schemeClr val="tx1"/>
                </a:solidFill>
                <a:round/>
                <a:headEnd/>
                <a:tailEnd/>
              </a:ln>
            </p:spPr>
            <p:txBody>
              <a:bodyPr/>
              <a:lstStyle/>
              <a:p>
                <a:endParaRPr lang="en-US"/>
              </a:p>
            </p:txBody>
          </p:sp>
          <p:sp>
            <p:nvSpPr>
              <p:cNvPr id="99359" name="Freeform 226"/>
              <p:cNvSpPr>
                <a:spLocks/>
              </p:cNvSpPr>
              <p:nvPr/>
            </p:nvSpPr>
            <p:spPr bwMode="black">
              <a:xfrm>
                <a:off x="2221" y="2555"/>
                <a:ext cx="34" cy="35"/>
              </a:xfrm>
              <a:custGeom>
                <a:avLst/>
                <a:gdLst>
                  <a:gd name="T0" fmla="*/ 0 w 69"/>
                  <a:gd name="T1" fmla="*/ 0 h 69"/>
                  <a:gd name="T2" fmla="*/ 0 w 69"/>
                  <a:gd name="T3" fmla="*/ 1 h 69"/>
                  <a:gd name="T4" fmla="*/ 0 w 69"/>
                  <a:gd name="T5" fmla="*/ 1 h 69"/>
                  <a:gd name="T6" fmla="*/ 0 w 69"/>
                  <a:gd name="T7" fmla="*/ 1 h 69"/>
                  <a:gd name="T8" fmla="*/ 0 w 69"/>
                  <a:gd name="T9" fmla="*/ 0 h 69"/>
                  <a:gd name="T10" fmla="*/ 0 60000 65536"/>
                  <a:gd name="T11" fmla="*/ 0 60000 65536"/>
                  <a:gd name="T12" fmla="*/ 0 60000 65536"/>
                  <a:gd name="T13" fmla="*/ 0 60000 65536"/>
                  <a:gd name="T14" fmla="*/ 0 60000 65536"/>
                  <a:gd name="T15" fmla="*/ 0 w 69"/>
                  <a:gd name="T16" fmla="*/ 0 h 69"/>
                  <a:gd name="T17" fmla="*/ 69 w 69"/>
                  <a:gd name="T18" fmla="*/ 69 h 69"/>
                </a:gdLst>
                <a:ahLst/>
                <a:cxnLst>
                  <a:cxn ang="T10">
                    <a:pos x="T0" y="T1"/>
                  </a:cxn>
                  <a:cxn ang="T11">
                    <a:pos x="T2" y="T3"/>
                  </a:cxn>
                  <a:cxn ang="T12">
                    <a:pos x="T4" y="T5"/>
                  </a:cxn>
                  <a:cxn ang="T13">
                    <a:pos x="T6" y="T7"/>
                  </a:cxn>
                  <a:cxn ang="T14">
                    <a:pos x="T8" y="T9"/>
                  </a:cxn>
                </a:cxnLst>
                <a:rect l="T15" t="T16" r="T17" b="T18"/>
                <a:pathLst>
                  <a:path w="69" h="69">
                    <a:moveTo>
                      <a:pt x="13" y="0"/>
                    </a:moveTo>
                    <a:lnTo>
                      <a:pt x="69" y="55"/>
                    </a:lnTo>
                    <a:lnTo>
                      <a:pt x="56" y="69"/>
                    </a:lnTo>
                    <a:lnTo>
                      <a:pt x="0" y="14"/>
                    </a:lnTo>
                    <a:lnTo>
                      <a:pt x="13" y="0"/>
                    </a:lnTo>
                    <a:close/>
                  </a:path>
                </a:pathLst>
              </a:custGeom>
              <a:solidFill>
                <a:srgbClr val="E5E5E5"/>
              </a:solidFill>
              <a:ln w="9525">
                <a:solidFill>
                  <a:schemeClr val="tx1"/>
                </a:solidFill>
                <a:round/>
                <a:headEnd/>
                <a:tailEnd/>
              </a:ln>
            </p:spPr>
            <p:txBody>
              <a:bodyPr/>
              <a:lstStyle/>
              <a:p>
                <a:endParaRPr lang="en-US"/>
              </a:p>
            </p:txBody>
          </p:sp>
        </p:grpSp>
        <p:sp>
          <p:nvSpPr>
            <p:cNvPr id="99336" name="Line 227"/>
            <p:cNvSpPr>
              <a:spLocks noChangeShapeType="1"/>
            </p:cNvSpPr>
            <p:nvPr/>
          </p:nvSpPr>
          <p:spPr bwMode="auto">
            <a:xfrm>
              <a:off x="4881563" y="2243138"/>
              <a:ext cx="0" cy="14176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7" name="Line 228"/>
            <p:cNvSpPr>
              <a:spLocks noChangeShapeType="1"/>
            </p:cNvSpPr>
            <p:nvPr/>
          </p:nvSpPr>
          <p:spPr bwMode="auto">
            <a:xfrm flipH="1">
              <a:off x="4829175" y="2216150"/>
              <a:ext cx="4763" cy="14557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8" name="Line 229"/>
            <p:cNvSpPr>
              <a:spLocks noChangeShapeType="1"/>
            </p:cNvSpPr>
            <p:nvPr/>
          </p:nvSpPr>
          <p:spPr bwMode="auto">
            <a:xfrm flipH="1">
              <a:off x="5000625" y="2251075"/>
              <a:ext cx="4763" cy="14208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9" name="Line 230"/>
            <p:cNvSpPr>
              <a:spLocks noChangeShapeType="1"/>
            </p:cNvSpPr>
            <p:nvPr/>
          </p:nvSpPr>
          <p:spPr bwMode="auto">
            <a:xfrm flipV="1">
              <a:off x="5048250" y="2220913"/>
              <a:ext cx="3175" cy="14398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9334" name="Text Box 5"/>
          <p:cNvSpPr txBox="1">
            <a:spLocks noChangeArrowheads="1"/>
          </p:cNvSpPr>
          <p:nvPr/>
        </p:nvSpPr>
        <p:spPr bwMode="auto">
          <a:xfrm>
            <a:off x="6143625" y="5197475"/>
            <a:ext cx="1854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Running bond</a:t>
            </a:r>
          </a:p>
          <a:p>
            <a:r>
              <a:rPr lang="en-US"/>
              <a:t>- half units</a:t>
            </a:r>
          </a:p>
        </p:txBody>
      </p:sp>
      <p:sp>
        <p:nvSpPr>
          <p:cNvPr id="99333" name="Text Box 4"/>
          <p:cNvSpPr txBox="1">
            <a:spLocks noChangeArrowheads="1"/>
          </p:cNvSpPr>
          <p:nvPr/>
        </p:nvSpPr>
        <p:spPr bwMode="auto">
          <a:xfrm>
            <a:off x="6143625" y="2971800"/>
            <a:ext cx="18224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Stacked bond</a:t>
            </a:r>
          </a:p>
          <a:p>
            <a:r>
              <a:rPr lang="en-US"/>
              <a:t>- only mortar</a:t>
            </a:r>
          </a:p>
        </p:txBody>
      </p:sp>
      <p:sp>
        <p:nvSpPr>
          <p:cNvPr id="99332" name="Text Box 3"/>
          <p:cNvSpPr txBox="1">
            <a:spLocks noChangeArrowheads="1"/>
          </p:cNvSpPr>
          <p:nvPr/>
        </p:nvSpPr>
        <p:spPr bwMode="auto">
          <a:xfrm>
            <a:off x="5762625" y="990600"/>
            <a:ext cx="300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Head joint weakness</a:t>
            </a:r>
          </a:p>
        </p:txBody>
      </p:sp>
      <p:sp>
        <p:nvSpPr>
          <p:cNvPr id="99331" name="Rectangle 2"/>
          <p:cNvSpPr>
            <a:spLocks noGrp="1" noChangeArrowheads="1"/>
          </p:cNvSpPr>
          <p:nvPr>
            <p:ph type="title"/>
          </p:nvPr>
        </p:nvSpPr>
        <p:spPr>
          <a:xfrm>
            <a:off x="622300" y="0"/>
            <a:ext cx="7772400" cy="1143000"/>
          </a:xfrm>
        </p:spPr>
        <p:txBody>
          <a:bodyPr/>
          <a:lstStyle/>
          <a:p>
            <a:pPr eaLnBrk="1" hangingPunct="1"/>
            <a:r>
              <a:rPr lang="en-US" sz="3200">
                <a:solidFill>
                  <a:srgbClr val="2D2DB9"/>
                </a:solidFill>
                <a:ea typeface="ＭＳ Ｐゴシック" pitchFamily="34" charset="-128"/>
              </a:rPr>
              <a:t>Masonry Behavior</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01380"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8105520-2D57-40AB-9486-A47B53F902EB}" type="slidenum">
              <a:rPr lang="en-US" sz="900">
                <a:solidFill>
                  <a:schemeClr val="accent2"/>
                </a:solidFill>
              </a:rPr>
              <a:pPr eaLnBrk="1" hangingPunct="1"/>
              <a:t>42</a:t>
            </a:fld>
            <a:endParaRPr lang="en-US" sz="900">
              <a:solidFill>
                <a:schemeClr val="accent2"/>
              </a:solidFill>
            </a:endParaRPr>
          </a:p>
        </p:txBody>
      </p:sp>
      <p:sp>
        <p:nvSpPr>
          <p:cNvPr id="101378" name="Content Placeholder 2"/>
          <p:cNvSpPr>
            <a:spLocks noGrp="1"/>
          </p:cNvSpPr>
          <p:nvPr>
            <p:ph idx="1"/>
          </p:nvPr>
        </p:nvSpPr>
        <p:spPr>
          <a:xfrm>
            <a:off x="704850" y="6078538"/>
            <a:ext cx="8229600" cy="461962"/>
          </a:xfrm>
        </p:spPr>
        <p:txBody>
          <a:bodyPr/>
          <a:lstStyle/>
          <a:p>
            <a:pPr marL="0" indent="0" algn="ctr">
              <a:buFont typeface="Arial" pitchFamily="34" charset="0"/>
              <a:buNone/>
            </a:pPr>
            <a:r>
              <a:rPr lang="en-US">
                <a:ea typeface="ＭＳ Ｐゴシック" pitchFamily="34" charset="-128"/>
              </a:rPr>
              <a:t>Lack of ties between wythes</a:t>
            </a:r>
          </a:p>
        </p:txBody>
      </p:sp>
      <p:pic>
        <p:nvPicPr>
          <p:cNvPr id="101381" name="Picture 2" descr="A multi-wythe wall may act as a composite wall, or it may act as a series of parallel thin walls." title="A multi-wythe brick wall with no ties between wyth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655638"/>
            <a:ext cx="6553200" cy="5403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377" name="Title 1"/>
          <p:cNvSpPr>
            <a:spLocks noGrp="1"/>
          </p:cNvSpPr>
          <p:nvPr>
            <p:ph type="title"/>
          </p:nvPr>
        </p:nvSpPr>
        <p:spPr>
          <a:xfrm>
            <a:off x="436563" y="0"/>
            <a:ext cx="8229600" cy="655638"/>
          </a:xfrm>
        </p:spPr>
        <p:txBody>
          <a:bodyPr/>
          <a:lstStyle/>
          <a:p>
            <a:r>
              <a:rPr lang="en-US" sz="3200">
                <a:solidFill>
                  <a:srgbClr val="2D2DB9"/>
                </a:solidFill>
                <a:ea typeface="ＭＳ Ｐゴシック" pitchFamily="34" charset="-128"/>
              </a:rPr>
              <a:t>Masonry Behavior</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0342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700E76C-9A2A-471B-9F66-B50A32EDB032}" type="slidenum">
              <a:rPr lang="en-US" sz="900">
                <a:solidFill>
                  <a:schemeClr val="accent2"/>
                </a:solidFill>
              </a:rPr>
              <a:pPr eaLnBrk="1" hangingPunct="1"/>
              <a:t>43</a:t>
            </a:fld>
            <a:endParaRPr lang="en-US" sz="900">
              <a:solidFill>
                <a:schemeClr val="accent2"/>
              </a:solidFill>
            </a:endParaRPr>
          </a:p>
        </p:txBody>
      </p:sp>
      <p:pic>
        <p:nvPicPr>
          <p:cNvPr id="103429" name="Picture 3" descr="Concrete block with grouted cells, where the grout has pulled away from the unit at the interfa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980" y="285674"/>
            <a:ext cx="3161665" cy="58440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3426" name="Content Placeholder 1"/>
          <p:cNvSpPr>
            <a:spLocks noGrp="1"/>
          </p:cNvSpPr>
          <p:nvPr>
            <p:ph idx="1"/>
          </p:nvPr>
        </p:nvSpPr>
        <p:spPr>
          <a:xfrm>
            <a:off x="4403725" y="2136457"/>
            <a:ext cx="4270375" cy="1356995"/>
          </a:xfrm>
        </p:spPr>
        <p:txBody>
          <a:bodyPr/>
          <a:lstStyle/>
          <a:p>
            <a:pPr marL="0" indent="0">
              <a:buFont typeface="Arial" pitchFamily="34" charset="0"/>
              <a:buNone/>
            </a:pPr>
            <a:r>
              <a:rPr lang="en-US" dirty="0">
                <a:ea typeface="ＭＳ Ｐゴシック" pitchFamily="34" charset="-128"/>
              </a:rPr>
              <a:t>Typical grout-block separation due to drying shrinkage</a:t>
            </a:r>
          </a:p>
        </p:txBody>
      </p:sp>
      <p:sp>
        <p:nvSpPr>
          <p:cNvPr id="103425" name="Rectangle 2"/>
          <p:cNvSpPr>
            <a:spLocks noGrp="1" noChangeArrowheads="1"/>
          </p:cNvSpPr>
          <p:nvPr>
            <p:ph type="title"/>
          </p:nvPr>
        </p:nvSpPr>
        <p:spPr>
          <a:xfrm>
            <a:off x="4403724" y="617219"/>
            <a:ext cx="4270375" cy="1143000"/>
          </a:xfrm>
        </p:spPr>
        <p:txBody>
          <a:bodyPr/>
          <a:lstStyle/>
          <a:p>
            <a:pPr eaLnBrk="1" hangingPunct="1"/>
            <a:r>
              <a:rPr lang="en-US" dirty="0">
                <a:solidFill>
                  <a:srgbClr val="2D2DB9"/>
                </a:solidFill>
                <a:ea typeface="ＭＳ Ｐゴシック" pitchFamily="34" charset="-128"/>
              </a:rPr>
              <a:t>Masonry Behavior</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0547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C0B4EDE-B2CC-44AF-99BC-2F28DB052D0A}" type="slidenum">
              <a:rPr lang="en-US" sz="900">
                <a:solidFill>
                  <a:schemeClr val="accent2"/>
                </a:solidFill>
              </a:rPr>
              <a:pPr eaLnBrk="1" hangingPunct="1"/>
              <a:t>44</a:t>
            </a:fld>
            <a:endParaRPr lang="en-US" sz="900">
              <a:solidFill>
                <a:schemeClr val="accent2"/>
              </a:solidFill>
            </a:endParaRPr>
          </a:p>
        </p:txBody>
      </p:sp>
      <p:sp>
        <p:nvSpPr>
          <p:cNvPr id="105480" name="Text Box 7"/>
          <p:cNvSpPr txBox="1">
            <a:spLocks noChangeArrowheads="1"/>
          </p:cNvSpPr>
          <p:nvPr/>
        </p:nvSpPr>
        <p:spPr bwMode="auto">
          <a:xfrm>
            <a:off x="6791325" y="5437188"/>
            <a:ext cx="15573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Admixture</a:t>
            </a:r>
          </a:p>
          <a:p>
            <a:r>
              <a:rPr lang="en-US"/>
              <a:t>Vibrated</a:t>
            </a:r>
          </a:p>
        </p:txBody>
      </p:sp>
      <p:sp>
        <p:nvSpPr>
          <p:cNvPr id="105479" name="Text Box 6"/>
          <p:cNvSpPr txBox="1">
            <a:spLocks noChangeArrowheads="1"/>
          </p:cNvSpPr>
          <p:nvPr/>
        </p:nvSpPr>
        <p:spPr bwMode="auto">
          <a:xfrm>
            <a:off x="5041900" y="5526088"/>
            <a:ext cx="132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Vibrated</a:t>
            </a:r>
          </a:p>
        </p:txBody>
      </p:sp>
      <p:sp>
        <p:nvSpPr>
          <p:cNvPr id="105478" name="Text Box 5"/>
          <p:cNvSpPr txBox="1">
            <a:spLocks noChangeArrowheads="1"/>
          </p:cNvSpPr>
          <p:nvPr/>
        </p:nvSpPr>
        <p:spPr bwMode="auto">
          <a:xfrm>
            <a:off x="3086100" y="5449888"/>
            <a:ext cx="15573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Admixture</a:t>
            </a:r>
          </a:p>
          <a:p>
            <a:r>
              <a:rPr lang="en-US"/>
              <a:t>Puddled</a:t>
            </a:r>
          </a:p>
        </p:txBody>
      </p:sp>
      <p:sp>
        <p:nvSpPr>
          <p:cNvPr id="105477" name="Text Box 4"/>
          <p:cNvSpPr txBox="1">
            <a:spLocks noChangeArrowheads="1"/>
          </p:cNvSpPr>
          <p:nvPr/>
        </p:nvSpPr>
        <p:spPr bwMode="auto">
          <a:xfrm>
            <a:off x="1371600" y="5538788"/>
            <a:ext cx="1304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Puddled</a:t>
            </a:r>
          </a:p>
        </p:txBody>
      </p:sp>
      <p:pic>
        <p:nvPicPr>
          <p:cNvPr id="105476" name="Picture 3" descr="Sections through grouted walls with grout consolidated by [from left to right] puddling, admixtures and puddling, vibration, and admixture and vibrations.  The number of cracks in the grout decrease from left to right.&#10;&#10;Various defects in grouted w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0" y="914400"/>
            <a:ext cx="7239000" cy="4429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5475" name="Rectangle 2"/>
          <p:cNvSpPr>
            <a:spLocks noGrp="1" noChangeArrowheads="1"/>
          </p:cNvSpPr>
          <p:nvPr>
            <p:ph type="title"/>
          </p:nvPr>
        </p:nvSpPr>
        <p:spPr>
          <a:xfrm>
            <a:off x="685800" y="76200"/>
            <a:ext cx="7772400" cy="876300"/>
          </a:xfrm>
        </p:spPr>
        <p:txBody>
          <a:bodyPr/>
          <a:lstStyle/>
          <a:p>
            <a:pPr eaLnBrk="1" hangingPunct="1"/>
            <a:r>
              <a:rPr lang="en-US" sz="3200">
                <a:solidFill>
                  <a:srgbClr val="2D2DB9"/>
                </a:solidFill>
                <a:ea typeface="ＭＳ Ｐゴシック" pitchFamily="34" charset="-128"/>
              </a:rPr>
              <a:t>Masonry Behavior</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07524"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BE2A96E-2C47-49C7-886C-489A453F5BEA}" type="slidenum">
              <a:rPr lang="en-US" sz="900">
                <a:solidFill>
                  <a:schemeClr val="accent2"/>
                </a:solidFill>
              </a:rPr>
              <a:pPr eaLnBrk="1" hangingPunct="1"/>
              <a:t>45</a:t>
            </a:fld>
            <a:endParaRPr lang="en-US" sz="900">
              <a:solidFill>
                <a:schemeClr val="accent2"/>
              </a:solidFill>
            </a:endParaRPr>
          </a:p>
        </p:txBody>
      </p:sp>
      <p:sp>
        <p:nvSpPr>
          <p:cNvPr id="107522" name="Content Placeholder 2"/>
          <p:cNvSpPr>
            <a:spLocks noGrp="1"/>
          </p:cNvSpPr>
          <p:nvPr>
            <p:ph idx="1"/>
          </p:nvPr>
        </p:nvSpPr>
        <p:spPr>
          <a:xfrm>
            <a:off x="704850" y="5405438"/>
            <a:ext cx="8229600" cy="541337"/>
          </a:xfrm>
        </p:spPr>
        <p:txBody>
          <a:bodyPr/>
          <a:lstStyle/>
          <a:p>
            <a:pPr marL="0" indent="0" algn="ctr">
              <a:buFont typeface="Arial" pitchFamily="34" charset="0"/>
              <a:buNone/>
            </a:pPr>
            <a:r>
              <a:rPr lang="en-US">
                <a:ea typeface="ＭＳ Ｐゴシック" pitchFamily="34" charset="-128"/>
              </a:rPr>
              <a:t>Crowded cells make grout flow difficult </a:t>
            </a:r>
          </a:p>
        </p:txBody>
      </p:sp>
      <p:pic>
        <p:nvPicPr>
          <p:cNvPr id="107525" name="Picture 4" descr="Cell with congested reinforcement making it difficult to flow grout into plac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600" y="892175"/>
            <a:ext cx="6230938" cy="440213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7521" name="Title 1"/>
          <p:cNvSpPr>
            <a:spLocks noGrp="1"/>
          </p:cNvSpPr>
          <p:nvPr>
            <p:ph type="title"/>
          </p:nvPr>
        </p:nvSpPr>
        <p:spPr>
          <a:xfrm>
            <a:off x="500063" y="3175"/>
            <a:ext cx="8229600" cy="893763"/>
          </a:xfrm>
        </p:spPr>
        <p:txBody>
          <a:bodyPr/>
          <a:lstStyle/>
          <a:p>
            <a:r>
              <a:rPr lang="en-US" sz="3200">
                <a:solidFill>
                  <a:srgbClr val="2D2DB9"/>
                </a:solidFill>
                <a:ea typeface="ＭＳ Ｐゴシック" pitchFamily="34" charset="-128"/>
              </a:rPr>
              <a:t>Masonry Behavior</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0957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1929C3C-8A4E-4BD3-9325-A9A03D5AF7E9}" type="slidenum">
              <a:rPr lang="en-US" sz="900">
                <a:solidFill>
                  <a:schemeClr val="accent2"/>
                </a:solidFill>
              </a:rPr>
              <a:pPr eaLnBrk="1" hangingPunct="1"/>
              <a:t>46</a:t>
            </a:fld>
            <a:endParaRPr lang="en-US" sz="900">
              <a:solidFill>
                <a:schemeClr val="accent2"/>
              </a:solidFill>
            </a:endParaRPr>
          </a:p>
        </p:txBody>
      </p:sp>
      <p:sp>
        <p:nvSpPr>
          <p:cNvPr id="109570" name="Content Placeholder 2"/>
          <p:cNvSpPr>
            <a:spLocks noGrp="1"/>
          </p:cNvSpPr>
          <p:nvPr>
            <p:ph idx="1"/>
          </p:nvPr>
        </p:nvSpPr>
        <p:spPr>
          <a:xfrm>
            <a:off x="704850" y="5653088"/>
            <a:ext cx="8229600" cy="454025"/>
          </a:xfrm>
        </p:spPr>
        <p:txBody>
          <a:bodyPr/>
          <a:lstStyle/>
          <a:p>
            <a:pPr marL="0" indent="0" algn="ctr">
              <a:buFont typeface="Arial" pitchFamily="34" charset="0"/>
              <a:buNone/>
            </a:pPr>
            <a:r>
              <a:rPr lang="en-US">
                <a:ea typeface="ＭＳ Ｐゴシック" pitchFamily="34" charset="-128"/>
              </a:rPr>
              <a:t>Spalled face shells on solid grouted wall</a:t>
            </a:r>
          </a:p>
        </p:txBody>
      </p:sp>
      <p:pic>
        <p:nvPicPr>
          <p:cNvPr id="109573" name="Picture 2" descr="Masonry wall with spalled face shell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1813" y="1177925"/>
            <a:ext cx="5565775" cy="4314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9569" name="Title 1"/>
          <p:cNvSpPr>
            <a:spLocks noGrp="1"/>
          </p:cNvSpPr>
          <p:nvPr>
            <p:ph type="title"/>
          </p:nvPr>
        </p:nvSpPr>
        <p:spPr>
          <a:xfrm>
            <a:off x="457200" y="274638"/>
            <a:ext cx="8229600" cy="903287"/>
          </a:xfrm>
        </p:spPr>
        <p:txBody>
          <a:bodyPr/>
          <a:lstStyle/>
          <a:p>
            <a:r>
              <a:rPr lang="en-US" sz="3200">
                <a:solidFill>
                  <a:srgbClr val="2D2DB9"/>
                </a:solidFill>
                <a:ea typeface="ＭＳ Ｐゴシック" pitchFamily="34" charset="-128"/>
              </a:rPr>
              <a:t>Masonry Behavior</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1161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B75DF52-24A6-416F-8B58-1747311E92FC}" type="slidenum">
              <a:rPr lang="en-US" sz="900">
                <a:solidFill>
                  <a:schemeClr val="accent2"/>
                </a:solidFill>
              </a:rPr>
              <a:pPr eaLnBrk="1" hangingPunct="1"/>
              <a:t>47</a:t>
            </a:fld>
            <a:endParaRPr lang="en-US" sz="900">
              <a:solidFill>
                <a:schemeClr val="accent2"/>
              </a:solidFill>
            </a:endParaRPr>
          </a:p>
        </p:txBody>
      </p:sp>
      <p:grpSp>
        <p:nvGrpSpPr>
          <p:cNvPr id="2" name="Group 1" descr="Two masonry walls subject to in plane shear force. The unreinforced wall separates and slides in a stair-step pattern. The wall with horizontal reinforcing has distributed diagonal cracks.&#10;&#10;A vertical truss with horizontal force applied is shown adjacent to the reinforced wall.&#10;&#10;The truss analogy is that vertical and diagonal struts of masonry resist compression in conjunction with horizontal and vertical tension ties of rebar."/>
          <p:cNvGrpSpPr/>
          <p:nvPr/>
        </p:nvGrpSpPr>
        <p:grpSpPr>
          <a:xfrm>
            <a:off x="0" y="977900"/>
            <a:ext cx="8856663" cy="5241925"/>
            <a:chOff x="0" y="977900"/>
            <a:chExt cx="8856663" cy="5241925"/>
          </a:xfrm>
        </p:grpSpPr>
        <p:sp>
          <p:nvSpPr>
            <p:cNvPr id="111620" name="Line 3"/>
            <p:cNvSpPr>
              <a:spLocks noChangeShapeType="1"/>
            </p:cNvSpPr>
            <p:nvPr/>
          </p:nvSpPr>
          <p:spPr bwMode="auto">
            <a:xfrm rot="10800000">
              <a:off x="5105400" y="3340100"/>
              <a:ext cx="685800" cy="15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621" name="Rectangle 4"/>
            <p:cNvSpPr>
              <a:spLocks noChangeArrowheads="1"/>
            </p:cNvSpPr>
            <p:nvPr/>
          </p:nvSpPr>
          <p:spPr bwMode="black">
            <a:xfrm>
              <a:off x="2168525" y="5895975"/>
              <a:ext cx="2790825" cy="23813"/>
            </a:xfrm>
            <a:prstGeom prst="rect">
              <a:avLst/>
            </a:prstGeom>
            <a:solidFill>
              <a:srgbClr val="00FFFF"/>
            </a:solidFill>
            <a:ln w="9525">
              <a:solidFill>
                <a:schemeClr val="tx1"/>
              </a:solidFill>
              <a:miter lim="800000"/>
              <a:headEnd/>
              <a:tailEnd/>
            </a:ln>
          </p:spPr>
          <p:txBody>
            <a:bodyPr/>
            <a:lstStyle/>
            <a:p>
              <a:endParaRPr lang="en-US"/>
            </a:p>
          </p:txBody>
        </p:sp>
        <p:sp>
          <p:nvSpPr>
            <p:cNvPr id="111622" name="Rectangle 5"/>
            <p:cNvSpPr>
              <a:spLocks noChangeArrowheads="1"/>
            </p:cNvSpPr>
            <p:nvPr/>
          </p:nvSpPr>
          <p:spPr bwMode="black">
            <a:xfrm>
              <a:off x="2168525" y="4019550"/>
              <a:ext cx="2790825" cy="23813"/>
            </a:xfrm>
            <a:prstGeom prst="rect">
              <a:avLst/>
            </a:prstGeom>
            <a:solidFill>
              <a:srgbClr val="00FFFF"/>
            </a:solidFill>
            <a:ln w="9525">
              <a:solidFill>
                <a:schemeClr val="tx1"/>
              </a:solidFill>
              <a:miter lim="800000"/>
              <a:headEnd/>
              <a:tailEnd/>
            </a:ln>
          </p:spPr>
          <p:txBody>
            <a:bodyPr/>
            <a:lstStyle/>
            <a:p>
              <a:endParaRPr lang="en-US"/>
            </a:p>
          </p:txBody>
        </p:sp>
        <p:sp>
          <p:nvSpPr>
            <p:cNvPr id="111623" name="Rectangle 6"/>
            <p:cNvSpPr>
              <a:spLocks noChangeArrowheads="1"/>
            </p:cNvSpPr>
            <p:nvPr/>
          </p:nvSpPr>
          <p:spPr bwMode="black">
            <a:xfrm>
              <a:off x="2168525" y="4957763"/>
              <a:ext cx="2790825" cy="23812"/>
            </a:xfrm>
            <a:prstGeom prst="rect">
              <a:avLst/>
            </a:prstGeom>
            <a:solidFill>
              <a:srgbClr val="00FFFF"/>
            </a:solidFill>
            <a:ln w="9525">
              <a:solidFill>
                <a:schemeClr val="tx1"/>
              </a:solidFill>
              <a:miter lim="800000"/>
              <a:headEnd/>
              <a:tailEnd/>
            </a:ln>
          </p:spPr>
          <p:txBody>
            <a:bodyPr/>
            <a:lstStyle/>
            <a:p>
              <a:endParaRPr lang="en-US"/>
            </a:p>
          </p:txBody>
        </p:sp>
        <p:sp>
          <p:nvSpPr>
            <p:cNvPr id="111624" name="Oval 7"/>
            <p:cNvSpPr>
              <a:spLocks noChangeArrowheads="1"/>
            </p:cNvSpPr>
            <p:nvPr/>
          </p:nvSpPr>
          <p:spPr bwMode="black">
            <a:xfrm>
              <a:off x="2654300" y="4043363"/>
              <a:ext cx="19050" cy="15875"/>
            </a:xfrm>
            <a:prstGeom prst="ellipse">
              <a:avLst/>
            </a:prstGeom>
            <a:solidFill>
              <a:srgbClr val="FFFF00"/>
            </a:solidFill>
            <a:ln w="9525">
              <a:solidFill>
                <a:schemeClr val="tx1"/>
              </a:solidFill>
              <a:round/>
              <a:headEnd/>
              <a:tailEnd/>
            </a:ln>
          </p:spPr>
          <p:txBody>
            <a:bodyPr/>
            <a:lstStyle/>
            <a:p>
              <a:endParaRPr lang="en-US"/>
            </a:p>
          </p:txBody>
        </p:sp>
        <p:sp>
          <p:nvSpPr>
            <p:cNvPr id="111625" name="Freeform 8"/>
            <p:cNvSpPr>
              <a:spLocks/>
            </p:cNvSpPr>
            <p:nvPr/>
          </p:nvSpPr>
          <p:spPr bwMode="black">
            <a:xfrm>
              <a:off x="2527300" y="3922713"/>
              <a:ext cx="142875" cy="133350"/>
            </a:xfrm>
            <a:custGeom>
              <a:avLst/>
              <a:gdLst>
                <a:gd name="T0" fmla="*/ 2147483647 w 269"/>
                <a:gd name="T1" fmla="*/ 0 h 267"/>
                <a:gd name="T2" fmla="*/ 2147483647 w 269"/>
                <a:gd name="T3" fmla="*/ 2147483647 h 267"/>
                <a:gd name="T4" fmla="*/ 2147483647 w 269"/>
                <a:gd name="T5" fmla="*/ 2147483647 h 267"/>
                <a:gd name="T6" fmla="*/ 0 w 269"/>
                <a:gd name="T7" fmla="*/ 2147483647 h 267"/>
                <a:gd name="T8" fmla="*/ 2147483647 w 269"/>
                <a:gd name="T9" fmla="*/ 0 h 267"/>
                <a:gd name="T10" fmla="*/ 0 60000 65536"/>
                <a:gd name="T11" fmla="*/ 0 60000 65536"/>
                <a:gd name="T12" fmla="*/ 0 60000 65536"/>
                <a:gd name="T13" fmla="*/ 0 60000 65536"/>
                <a:gd name="T14" fmla="*/ 0 60000 65536"/>
                <a:gd name="T15" fmla="*/ 0 w 269"/>
                <a:gd name="T16" fmla="*/ 0 h 267"/>
                <a:gd name="T17" fmla="*/ 269 w 269"/>
                <a:gd name="T18" fmla="*/ 267 h 267"/>
              </a:gdLst>
              <a:ahLst/>
              <a:cxnLst>
                <a:cxn ang="T10">
                  <a:pos x="T0" y="T1"/>
                </a:cxn>
                <a:cxn ang="T11">
                  <a:pos x="T2" y="T3"/>
                </a:cxn>
                <a:cxn ang="T12">
                  <a:pos x="T4" y="T5"/>
                </a:cxn>
                <a:cxn ang="T13">
                  <a:pos x="T6" y="T7"/>
                </a:cxn>
                <a:cxn ang="T14">
                  <a:pos x="T8" y="T9"/>
                </a:cxn>
              </a:cxnLst>
              <a:rect l="T15" t="T16" r="T17" b="T18"/>
              <a:pathLst>
                <a:path w="269" h="267">
                  <a:moveTo>
                    <a:pt x="23" y="0"/>
                  </a:moveTo>
                  <a:lnTo>
                    <a:pt x="269" y="245"/>
                  </a:lnTo>
                  <a:lnTo>
                    <a:pt x="246" y="267"/>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111626" name="Oval 9"/>
            <p:cNvSpPr>
              <a:spLocks noChangeArrowheads="1"/>
            </p:cNvSpPr>
            <p:nvPr/>
          </p:nvSpPr>
          <p:spPr bwMode="black">
            <a:xfrm>
              <a:off x="2838450" y="411638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27" name="Freeform 10"/>
            <p:cNvSpPr>
              <a:spLocks/>
            </p:cNvSpPr>
            <p:nvPr/>
          </p:nvSpPr>
          <p:spPr bwMode="black">
            <a:xfrm>
              <a:off x="2660650" y="4043363"/>
              <a:ext cx="187325" cy="88900"/>
            </a:xfrm>
            <a:custGeom>
              <a:avLst/>
              <a:gdLst>
                <a:gd name="T0" fmla="*/ 2147483647 w 356"/>
                <a:gd name="T1" fmla="*/ 0 h 176"/>
                <a:gd name="T2" fmla="*/ 2147483647 w 356"/>
                <a:gd name="T3" fmla="*/ 2147483647 h 176"/>
                <a:gd name="T4" fmla="*/ 2147483647 w 356"/>
                <a:gd name="T5" fmla="*/ 2147483647 h 176"/>
                <a:gd name="T6" fmla="*/ 0 w 356"/>
                <a:gd name="T7" fmla="*/ 2147483647 h 176"/>
                <a:gd name="T8" fmla="*/ 2147483647 w 356"/>
                <a:gd name="T9" fmla="*/ 0 h 176"/>
                <a:gd name="T10" fmla="*/ 0 60000 65536"/>
                <a:gd name="T11" fmla="*/ 0 60000 65536"/>
                <a:gd name="T12" fmla="*/ 0 60000 65536"/>
                <a:gd name="T13" fmla="*/ 0 60000 65536"/>
                <a:gd name="T14" fmla="*/ 0 60000 65536"/>
                <a:gd name="T15" fmla="*/ 0 w 356"/>
                <a:gd name="T16" fmla="*/ 0 h 176"/>
                <a:gd name="T17" fmla="*/ 356 w 356"/>
                <a:gd name="T18" fmla="*/ 176 h 176"/>
              </a:gdLst>
              <a:ahLst/>
              <a:cxnLst>
                <a:cxn ang="T10">
                  <a:pos x="T0" y="T1"/>
                </a:cxn>
                <a:cxn ang="T11">
                  <a:pos x="T2" y="T3"/>
                </a:cxn>
                <a:cxn ang="T12">
                  <a:pos x="T4" y="T5"/>
                </a:cxn>
                <a:cxn ang="T13">
                  <a:pos x="T6" y="T7"/>
                </a:cxn>
                <a:cxn ang="T14">
                  <a:pos x="T8" y="T9"/>
                </a:cxn>
              </a:cxnLst>
              <a:rect l="T15" t="T16" r="T17" b="T18"/>
              <a:pathLst>
                <a:path w="356" h="176">
                  <a:moveTo>
                    <a:pt x="13" y="0"/>
                  </a:moveTo>
                  <a:lnTo>
                    <a:pt x="356" y="146"/>
                  </a:lnTo>
                  <a:lnTo>
                    <a:pt x="344" y="176"/>
                  </a:lnTo>
                  <a:lnTo>
                    <a:pt x="0" y="30"/>
                  </a:lnTo>
                  <a:lnTo>
                    <a:pt x="13" y="0"/>
                  </a:lnTo>
                  <a:close/>
                </a:path>
              </a:pathLst>
            </a:custGeom>
            <a:solidFill>
              <a:srgbClr val="FFFF00"/>
            </a:solidFill>
            <a:ln w="9525">
              <a:solidFill>
                <a:schemeClr val="tx1"/>
              </a:solidFill>
              <a:round/>
              <a:headEnd/>
              <a:tailEnd/>
            </a:ln>
          </p:spPr>
          <p:txBody>
            <a:bodyPr/>
            <a:lstStyle/>
            <a:p>
              <a:endParaRPr lang="en-US"/>
            </a:p>
          </p:txBody>
        </p:sp>
        <p:sp>
          <p:nvSpPr>
            <p:cNvPr id="111628" name="Oval 11"/>
            <p:cNvSpPr>
              <a:spLocks noChangeArrowheads="1"/>
            </p:cNvSpPr>
            <p:nvPr/>
          </p:nvSpPr>
          <p:spPr bwMode="black">
            <a:xfrm>
              <a:off x="2974975" y="4395788"/>
              <a:ext cx="17463" cy="19050"/>
            </a:xfrm>
            <a:prstGeom prst="ellipse">
              <a:avLst/>
            </a:prstGeom>
            <a:solidFill>
              <a:srgbClr val="FFFF00"/>
            </a:solidFill>
            <a:ln w="9525">
              <a:solidFill>
                <a:schemeClr val="tx1"/>
              </a:solidFill>
              <a:round/>
              <a:headEnd/>
              <a:tailEnd/>
            </a:ln>
          </p:spPr>
          <p:txBody>
            <a:bodyPr/>
            <a:lstStyle/>
            <a:p>
              <a:endParaRPr lang="en-US"/>
            </a:p>
          </p:txBody>
        </p:sp>
        <p:sp>
          <p:nvSpPr>
            <p:cNvPr id="111629" name="Freeform 12"/>
            <p:cNvSpPr>
              <a:spLocks/>
            </p:cNvSpPr>
            <p:nvPr/>
          </p:nvSpPr>
          <p:spPr bwMode="black">
            <a:xfrm>
              <a:off x="2838450" y="4119563"/>
              <a:ext cx="152400" cy="288925"/>
            </a:xfrm>
            <a:custGeom>
              <a:avLst/>
              <a:gdLst>
                <a:gd name="T0" fmla="*/ 2147483647 w 290"/>
                <a:gd name="T1" fmla="*/ 0 h 567"/>
                <a:gd name="T2" fmla="*/ 2147483647 w 290"/>
                <a:gd name="T3" fmla="*/ 2147483647 h 567"/>
                <a:gd name="T4" fmla="*/ 2147483647 w 290"/>
                <a:gd name="T5" fmla="*/ 2147483647 h 567"/>
                <a:gd name="T6" fmla="*/ 0 w 290"/>
                <a:gd name="T7" fmla="*/ 2147483647 h 567"/>
                <a:gd name="T8" fmla="*/ 2147483647 w 290"/>
                <a:gd name="T9" fmla="*/ 0 h 567"/>
                <a:gd name="T10" fmla="*/ 0 60000 65536"/>
                <a:gd name="T11" fmla="*/ 0 60000 65536"/>
                <a:gd name="T12" fmla="*/ 0 60000 65536"/>
                <a:gd name="T13" fmla="*/ 0 60000 65536"/>
                <a:gd name="T14" fmla="*/ 0 60000 65536"/>
                <a:gd name="T15" fmla="*/ 0 w 290"/>
                <a:gd name="T16" fmla="*/ 0 h 567"/>
                <a:gd name="T17" fmla="*/ 290 w 290"/>
                <a:gd name="T18" fmla="*/ 567 h 567"/>
              </a:gdLst>
              <a:ahLst/>
              <a:cxnLst>
                <a:cxn ang="T10">
                  <a:pos x="T0" y="T1"/>
                </a:cxn>
                <a:cxn ang="T11">
                  <a:pos x="T2" y="T3"/>
                </a:cxn>
                <a:cxn ang="T12">
                  <a:pos x="T4" y="T5"/>
                </a:cxn>
                <a:cxn ang="T13">
                  <a:pos x="T6" y="T7"/>
                </a:cxn>
                <a:cxn ang="T14">
                  <a:pos x="T8" y="T9"/>
                </a:cxn>
              </a:cxnLst>
              <a:rect l="T15" t="T16" r="T17" b="T18"/>
              <a:pathLst>
                <a:path w="290" h="567">
                  <a:moveTo>
                    <a:pt x="29" y="0"/>
                  </a:moveTo>
                  <a:lnTo>
                    <a:pt x="290" y="553"/>
                  </a:lnTo>
                  <a:lnTo>
                    <a:pt x="261" y="567"/>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111630" name="Oval 13"/>
            <p:cNvSpPr>
              <a:spLocks noChangeArrowheads="1"/>
            </p:cNvSpPr>
            <p:nvPr/>
          </p:nvSpPr>
          <p:spPr bwMode="black">
            <a:xfrm>
              <a:off x="3114675" y="4478338"/>
              <a:ext cx="15875" cy="17462"/>
            </a:xfrm>
            <a:prstGeom prst="ellipse">
              <a:avLst/>
            </a:prstGeom>
            <a:solidFill>
              <a:srgbClr val="FFFF00"/>
            </a:solidFill>
            <a:ln w="9525">
              <a:solidFill>
                <a:schemeClr val="tx1"/>
              </a:solidFill>
              <a:round/>
              <a:headEnd/>
              <a:tailEnd/>
            </a:ln>
          </p:spPr>
          <p:txBody>
            <a:bodyPr/>
            <a:lstStyle/>
            <a:p>
              <a:endParaRPr lang="en-US"/>
            </a:p>
          </p:txBody>
        </p:sp>
        <p:sp>
          <p:nvSpPr>
            <p:cNvPr id="111631" name="Freeform 14"/>
            <p:cNvSpPr>
              <a:spLocks/>
            </p:cNvSpPr>
            <p:nvPr/>
          </p:nvSpPr>
          <p:spPr bwMode="black">
            <a:xfrm>
              <a:off x="2979738" y="4395788"/>
              <a:ext cx="147637" cy="96837"/>
            </a:xfrm>
            <a:custGeom>
              <a:avLst/>
              <a:gdLst>
                <a:gd name="T0" fmla="*/ 2147483647 w 278"/>
                <a:gd name="T1" fmla="*/ 0 h 191"/>
                <a:gd name="T2" fmla="*/ 2147483647 w 278"/>
                <a:gd name="T3" fmla="*/ 2147483647 h 191"/>
                <a:gd name="T4" fmla="*/ 2147483647 w 278"/>
                <a:gd name="T5" fmla="*/ 2147483647 h 191"/>
                <a:gd name="T6" fmla="*/ 0 w 278"/>
                <a:gd name="T7" fmla="*/ 2147483647 h 191"/>
                <a:gd name="T8" fmla="*/ 2147483647 w 278"/>
                <a:gd name="T9" fmla="*/ 0 h 191"/>
                <a:gd name="T10" fmla="*/ 0 60000 65536"/>
                <a:gd name="T11" fmla="*/ 0 60000 65536"/>
                <a:gd name="T12" fmla="*/ 0 60000 65536"/>
                <a:gd name="T13" fmla="*/ 0 60000 65536"/>
                <a:gd name="T14" fmla="*/ 0 60000 65536"/>
                <a:gd name="T15" fmla="*/ 0 w 278"/>
                <a:gd name="T16" fmla="*/ 0 h 191"/>
                <a:gd name="T17" fmla="*/ 278 w 278"/>
                <a:gd name="T18" fmla="*/ 191 h 191"/>
              </a:gdLst>
              <a:ahLst/>
              <a:cxnLst>
                <a:cxn ang="T10">
                  <a:pos x="T0" y="T1"/>
                </a:cxn>
                <a:cxn ang="T11">
                  <a:pos x="T2" y="T3"/>
                </a:cxn>
                <a:cxn ang="T12">
                  <a:pos x="T4" y="T5"/>
                </a:cxn>
                <a:cxn ang="T13">
                  <a:pos x="T6" y="T7"/>
                </a:cxn>
                <a:cxn ang="T14">
                  <a:pos x="T8" y="T9"/>
                </a:cxn>
              </a:cxnLst>
              <a:rect l="T15" t="T16" r="T17" b="T18"/>
              <a:pathLst>
                <a:path w="278" h="191">
                  <a:moveTo>
                    <a:pt x="16" y="0"/>
                  </a:moveTo>
                  <a:lnTo>
                    <a:pt x="278" y="162"/>
                  </a:lnTo>
                  <a:lnTo>
                    <a:pt x="262" y="191"/>
                  </a:lnTo>
                  <a:lnTo>
                    <a:pt x="0" y="28"/>
                  </a:lnTo>
                  <a:lnTo>
                    <a:pt x="16" y="0"/>
                  </a:lnTo>
                  <a:close/>
                </a:path>
              </a:pathLst>
            </a:custGeom>
            <a:solidFill>
              <a:srgbClr val="FFFF00"/>
            </a:solidFill>
            <a:ln w="9525">
              <a:solidFill>
                <a:schemeClr val="tx1"/>
              </a:solidFill>
              <a:round/>
              <a:headEnd/>
              <a:tailEnd/>
            </a:ln>
          </p:spPr>
          <p:txBody>
            <a:bodyPr/>
            <a:lstStyle/>
            <a:p>
              <a:endParaRPr lang="en-US"/>
            </a:p>
          </p:txBody>
        </p:sp>
        <p:sp>
          <p:nvSpPr>
            <p:cNvPr id="111632" name="Oval 15"/>
            <p:cNvSpPr>
              <a:spLocks noChangeArrowheads="1"/>
            </p:cNvSpPr>
            <p:nvPr/>
          </p:nvSpPr>
          <p:spPr bwMode="black">
            <a:xfrm>
              <a:off x="3333750" y="4584700"/>
              <a:ext cx="17463" cy="17463"/>
            </a:xfrm>
            <a:prstGeom prst="ellipse">
              <a:avLst/>
            </a:prstGeom>
            <a:solidFill>
              <a:srgbClr val="FFFF00"/>
            </a:solidFill>
            <a:ln w="9525">
              <a:solidFill>
                <a:schemeClr val="tx1"/>
              </a:solidFill>
              <a:round/>
              <a:headEnd/>
              <a:tailEnd/>
            </a:ln>
          </p:spPr>
          <p:txBody>
            <a:bodyPr/>
            <a:lstStyle/>
            <a:p>
              <a:endParaRPr lang="en-US"/>
            </a:p>
          </p:txBody>
        </p:sp>
        <p:sp>
          <p:nvSpPr>
            <p:cNvPr id="111633" name="Freeform 16"/>
            <p:cNvSpPr>
              <a:spLocks/>
            </p:cNvSpPr>
            <p:nvPr/>
          </p:nvSpPr>
          <p:spPr bwMode="black">
            <a:xfrm>
              <a:off x="3119438" y="4481513"/>
              <a:ext cx="227012" cy="120650"/>
            </a:xfrm>
            <a:custGeom>
              <a:avLst/>
              <a:gdLst>
                <a:gd name="T0" fmla="*/ 2147483647 w 431"/>
                <a:gd name="T1" fmla="*/ 0 h 240"/>
                <a:gd name="T2" fmla="*/ 2147483647 w 431"/>
                <a:gd name="T3" fmla="*/ 2147483647 h 240"/>
                <a:gd name="T4" fmla="*/ 2147483647 w 431"/>
                <a:gd name="T5" fmla="*/ 2147483647 h 240"/>
                <a:gd name="T6" fmla="*/ 0 w 431"/>
                <a:gd name="T7" fmla="*/ 2147483647 h 240"/>
                <a:gd name="T8" fmla="*/ 2147483647 w 431"/>
                <a:gd name="T9" fmla="*/ 0 h 240"/>
                <a:gd name="T10" fmla="*/ 0 60000 65536"/>
                <a:gd name="T11" fmla="*/ 0 60000 65536"/>
                <a:gd name="T12" fmla="*/ 0 60000 65536"/>
                <a:gd name="T13" fmla="*/ 0 60000 65536"/>
                <a:gd name="T14" fmla="*/ 0 60000 65536"/>
                <a:gd name="T15" fmla="*/ 0 w 431"/>
                <a:gd name="T16" fmla="*/ 0 h 240"/>
                <a:gd name="T17" fmla="*/ 431 w 431"/>
                <a:gd name="T18" fmla="*/ 240 h 240"/>
              </a:gdLst>
              <a:ahLst/>
              <a:cxnLst>
                <a:cxn ang="T10">
                  <a:pos x="T0" y="T1"/>
                </a:cxn>
                <a:cxn ang="T11">
                  <a:pos x="T2" y="T3"/>
                </a:cxn>
                <a:cxn ang="T12">
                  <a:pos x="T4" y="T5"/>
                </a:cxn>
                <a:cxn ang="T13">
                  <a:pos x="T6" y="T7"/>
                </a:cxn>
                <a:cxn ang="T14">
                  <a:pos x="T8" y="T9"/>
                </a:cxn>
              </a:cxnLst>
              <a:rect l="T15" t="T16" r="T17" b="T18"/>
              <a:pathLst>
                <a:path w="431" h="240">
                  <a:moveTo>
                    <a:pt x="14" y="0"/>
                  </a:moveTo>
                  <a:lnTo>
                    <a:pt x="431" y="212"/>
                  </a:lnTo>
                  <a:lnTo>
                    <a:pt x="417" y="240"/>
                  </a:lnTo>
                  <a:lnTo>
                    <a:pt x="0" y="29"/>
                  </a:lnTo>
                  <a:lnTo>
                    <a:pt x="14" y="0"/>
                  </a:lnTo>
                  <a:close/>
                </a:path>
              </a:pathLst>
            </a:custGeom>
            <a:solidFill>
              <a:srgbClr val="FFFF00"/>
            </a:solidFill>
            <a:ln w="9525">
              <a:solidFill>
                <a:schemeClr val="tx1"/>
              </a:solidFill>
              <a:round/>
              <a:headEnd/>
              <a:tailEnd/>
            </a:ln>
          </p:spPr>
          <p:txBody>
            <a:bodyPr/>
            <a:lstStyle/>
            <a:p>
              <a:endParaRPr lang="en-US"/>
            </a:p>
          </p:txBody>
        </p:sp>
        <p:sp>
          <p:nvSpPr>
            <p:cNvPr id="111634" name="Oval 17"/>
            <p:cNvSpPr>
              <a:spLocks noChangeArrowheads="1"/>
            </p:cNvSpPr>
            <p:nvPr/>
          </p:nvSpPr>
          <p:spPr bwMode="black">
            <a:xfrm>
              <a:off x="3379788" y="4732338"/>
              <a:ext cx="19050" cy="19050"/>
            </a:xfrm>
            <a:prstGeom prst="ellipse">
              <a:avLst/>
            </a:prstGeom>
            <a:solidFill>
              <a:srgbClr val="FFFF00"/>
            </a:solidFill>
            <a:ln w="9525">
              <a:solidFill>
                <a:schemeClr val="tx1"/>
              </a:solidFill>
              <a:round/>
              <a:headEnd/>
              <a:tailEnd/>
            </a:ln>
          </p:spPr>
          <p:txBody>
            <a:bodyPr/>
            <a:lstStyle/>
            <a:p>
              <a:endParaRPr lang="en-US"/>
            </a:p>
          </p:txBody>
        </p:sp>
        <p:sp>
          <p:nvSpPr>
            <p:cNvPr id="111635" name="Freeform 18"/>
            <p:cNvSpPr>
              <a:spLocks/>
            </p:cNvSpPr>
            <p:nvPr/>
          </p:nvSpPr>
          <p:spPr bwMode="black">
            <a:xfrm>
              <a:off x="3335338" y="4589463"/>
              <a:ext cx="63500" cy="155575"/>
            </a:xfrm>
            <a:custGeom>
              <a:avLst/>
              <a:gdLst>
                <a:gd name="T0" fmla="*/ 2147483647 w 120"/>
                <a:gd name="T1" fmla="*/ 0 h 303"/>
                <a:gd name="T2" fmla="*/ 2147483647 w 120"/>
                <a:gd name="T3" fmla="*/ 2147483647 h 303"/>
                <a:gd name="T4" fmla="*/ 2147483647 w 120"/>
                <a:gd name="T5" fmla="*/ 2147483647 h 303"/>
                <a:gd name="T6" fmla="*/ 0 w 120"/>
                <a:gd name="T7" fmla="*/ 2147483647 h 303"/>
                <a:gd name="T8" fmla="*/ 2147483647 w 120"/>
                <a:gd name="T9" fmla="*/ 0 h 303"/>
                <a:gd name="T10" fmla="*/ 0 60000 65536"/>
                <a:gd name="T11" fmla="*/ 0 60000 65536"/>
                <a:gd name="T12" fmla="*/ 0 60000 65536"/>
                <a:gd name="T13" fmla="*/ 0 60000 65536"/>
                <a:gd name="T14" fmla="*/ 0 60000 65536"/>
                <a:gd name="T15" fmla="*/ 0 w 120"/>
                <a:gd name="T16" fmla="*/ 0 h 303"/>
                <a:gd name="T17" fmla="*/ 120 w 120"/>
                <a:gd name="T18" fmla="*/ 303 h 303"/>
              </a:gdLst>
              <a:ahLst/>
              <a:cxnLst>
                <a:cxn ang="T10">
                  <a:pos x="T0" y="T1"/>
                </a:cxn>
                <a:cxn ang="T11">
                  <a:pos x="T2" y="T3"/>
                </a:cxn>
                <a:cxn ang="T12">
                  <a:pos x="T4" y="T5"/>
                </a:cxn>
                <a:cxn ang="T13">
                  <a:pos x="T6" y="T7"/>
                </a:cxn>
                <a:cxn ang="T14">
                  <a:pos x="T8" y="T9"/>
                </a:cxn>
              </a:cxnLst>
              <a:rect l="T15" t="T16" r="T17" b="T18"/>
              <a:pathLst>
                <a:path w="120" h="303">
                  <a:moveTo>
                    <a:pt x="30" y="0"/>
                  </a:moveTo>
                  <a:lnTo>
                    <a:pt x="120" y="293"/>
                  </a:lnTo>
                  <a:lnTo>
                    <a:pt x="89" y="303"/>
                  </a:lnTo>
                  <a:lnTo>
                    <a:pt x="0" y="10"/>
                  </a:lnTo>
                  <a:lnTo>
                    <a:pt x="30" y="0"/>
                  </a:lnTo>
                  <a:close/>
                </a:path>
              </a:pathLst>
            </a:custGeom>
            <a:solidFill>
              <a:srgbClr val="FFFF00"/>
            </a:solidFill>
            <a:ln w="9525">
              <a:solidFill>
                <a:schemeClr val="tx1"/>
              </a:solidFill>
              <a:round/>
              <a:headEnd/>
              <a:tailEnd/>
            </a:ln>
          </p:spPr>
          <p:txBody>
            <a:bodyPr/>
            <a:lstStyle/>
            <a:p>
              <a:endParaRPr lang="en-US"/>
            </a:p>
          </p:txBody>
        </p:sp>
        <p:sp>
          <p:nvSpPr>
            <p:cNvPr id="111636" name="Oval 19"/>
            <p:cNvSpPr>
              <a:spLocks noChangeArrowheads="1"/>
            </p:cNvSpPr>
            <p:nvPr/>
          </p:nvSpPr>
          <p:spPr bwMode="black">
            <a:xfrm>
              <a:off x="3487738" y="4835525"/>
              <a:ext cx="19050" cy="19050"/>
            </a:xfrm>
            <a:prstGeom prst="ellipse">
              <a:avLst/>
            </a:prstGeom>
            <a:solidFill>
              <a:srgbClr val="FFFF00"/>
            </a:solidFill>
            <a:ln w="9525">
              <a:solidFill>
                <a:schemeClr val="tx1"/>
              </a:solidFill>
              <a:round/>
              <a:headEnd/>
              <a:tailEnd/>
            </a:ln>
          </p:spPr>
          <p:txBody>
            <a:bodyPr/>
            <a:lstStyle/>
            <a:p>
              <a:endParaRPr lang="en-US"/>
            </a:p>
          </p:txBody>
        </p:sp>
        <p:sp>
          <p:nvSpPr>
            <p:cNvPr id="111637" name="Freeform 20"/>
            <p:cNvSpPr>
              <a:spLocks/>
            </p:cNvSpPr>
            <p:nvPr/>
          </p:nvSpPr>
          <p:spPr bwMode="black">
            <a:xfrm>
              <a:off x="3384550" y="4735513"/>
              <a:ext cx="119063" cy="115887"/>
            </a:xfrm>
            <a:custGeom>
              <a:avLst/>
              <a:gdLst>
                <a:gd name="T0" fmla="*/ 2147483647 w 227"/>
                <a:gd name="T1" fmla="*/ 0 h 226"/>
                <a:gd name="T2" fmla="*/ 2147483647 w 227"/>
                <a:gd name="T3" fmla="*/ 2147483647 h 226"/>
                <a:gd name="T4" fmla="*/ 2147483647 w 227"/>
                <a:gd name="T5" fmla="*/ 2147483647 h 226"/>
                <a:gd name="T6" fmla="*/ 0 w 227"/>
                <a:gd name="T7" fmla="*/ 2147483647 h 226"/>
                <a:gd name="T8" fmla="*/ 2147483647 w 227"/>
                <a:gd name="T9" fmla="*/ 0 h 226"/>
                <a:gd name="T10" fmla="*/ 0 60000 65536"/>
                <a:gd name="T11" fmla="*/ 0 60000 65536"/>
                <a:gd name="T12" fmla="*/ 0 60000 65536"/>
                <a:gd name="T13" fmla="*/ 0 60000 65536"/>
                <a:gd name="T14" fmla="*/ 0 60000 65536"/>
                <a:gd name="T15" fmla="*/ 0 w 227"/>
                <a:gd name="T16" fmla="*/ 0 h 226"/>
                <a:gd name="T17" fmla="*/ 227 w 227"/>
                <a:gd name="T18" fmla="*/ 226 h 226"/>
              </a:gdLst>
              <a:ahLst/>
              <a:cxnLst>
                <a:cxn ang="T10">
                  <a:pos x="T0" y="T1"/>
                </a:cxn>
                <a:cxn ang="T11">
                  <a:pos x="T2" y="T3"/>
                </a:cxn>
                <a:cxn ang="T12">
                  <a:pos x="T4" y="T5"/>
                </a:cxn>
                <a:cxn ang="T13">
                  <a:pos x="T6" y="T7"/>
                </a:cxn>
                <a:cxn ang="T14">
                  <a:pos x="T8" y="T9"/>
                </a:cxn>
              </a:cxnLst>
              <a:rect l="T15" t="T16" r="T17" b="T18"/>
              <a:pathLst>
                <a:path w="227" h="226">
                  <a:moveTo>
                    <a:pt x="23" y="0"/>
                  </a:moveTo>
                  <a:lnTo>
                    <a:pt x="227" y="203"/>
                  </a:lnTo>
                  <a:lnTo>
                    <a:pt x="205" y="226"/>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111638" name="Oval 21"/>
            <p:cNvSpPr>
              <a:spLocks noChangeArrowheads="1"/>
            </p:cNvSpPr>
            <p:nvPr/>
          </p:nvSpPr>
          <p:spPr bwMode="black">
            <a:xfrm>
              <a:off x="3636963" y="4918075"/>
              <a:ext cx="15875" cy="17463"/>
            </a:xfrm>
            <a:prstGeom prst="ellipse">
              <a:avLst/>
            </a:prstGeom>
            <a:solidFill>
              <a:srgbClr val="FFFF00"/>
            </a:solidFill>
            <a:ln w="9525">
              <a:solidFill>
                <a:schemeClr val="tx1"/>
              </a:solidFill>
              <a:round/>
              <a:headEnd/>
              <a:tailEnd/>
            </a:ln>
          </p:spPr>
          <p:txBody>
            <a:bodyPr/>
            <a:lstStyle/>
            <a:p>
              <a:endParaRPr lang="en-US"/>
            </a:p>
          </p:txBody>
        </p:sp>
        <p:sp>
          <p:nvSpPr>
            <p:cNvPr id="111639" name="Freeform 22"/>
            <p:cNvSpPr>
              <a:spLocks/>
            </p:cNvSpPr>
            <p:nvPr/>
          </p:nvSpPr>
          <p:spPr bwMode="black">
            <a:xfrm>
              <a:off x="3494088" y="4838700"/>
              <a:ext cx="155575" cy="95250"/>
            </a:xfrm>
            <a:custGeom>
              <a:avLst/>
              <a:gdLst>
                <a:gd name="T0" fmla="*/ 2147483647 w 296"/>
                <a:gd name="T1" fmla="*/ 0 h 190"/>
                <a:gd name="T2" fmla="*/ 2147483647 w 296"/>
                <a:gd name="T3" fmla="*/ 2147483647 h 190"/>
                <a:gd name="T4" fmla="*/ 2147483647 w 296"/>
                <a:gd name="T5" fmla="*/ 2147483647 h 190"/>
                <a:gd name="T6" fmla="*/ 0 w 296"/>
                <a:gd name="T7" fmla="*/ 2147483647 h 190"/>
                <a:gd name="T8" fmla="*/ 2147483647 w 296"/>
                <a:gd name="T9" fmla="*/ 0 h 190"/>
                <a:gd name="T10" fmla="*/ 0 60000 65536"/>
                <a:gd name="T11" fmla="*/ 0 60000 65536"/>
                <a:gd name="T12" fmla="*/ 0 60000 65536"/>
                <a:gd name="T13" fmla="*/ 0 60000 65536"/>
                <a:gd name="T14" fmla="*/ 0 60000 65536"/>
                <a:gd name="T15" fmla="*/ 0 w 296"/>
                <a:gd name="T16" fmla="*/ 0 h 190"/>
                <a:gd name="T17" fmla="*/ 296 w 296"/>
                <a:gd name="T18" fmla="*/ 190 h 190"/>
              </a:gdLst>
              <a:ahLst/>
              <a:cxnLst>
                <a:cxn ang="T10">
                  <a:pos x="T0" y="T1"/>
                </a:cxn>
                <a:cxn ang="T11">
                  <a:pos x="T2" y="T3"/>
                </a:cxn>
                <a:cxn ang="T12">
                  <a:pos x="T4" y="T5"/>
                </a:cxn>
                <a:cxn ang="T13">
                  <a:pos x="T6" y="T7"/>
                </a:cxn>
                <a:cxn ang="T14">
                  <a:pos x="T8" y="T9"/>
                </a:cxn>
              </a:cxnLst>
              <a:rect l="T15" t="T16" r="T17" b="T18"/>
              <a:pathLst>
                <a:path w="296" h="190">
                  <a:moveTo>
                    <a:pt x="16" y="0"/>
                  </a:moveTo>
                  <a:lnTo>
                    <a:pt x="296" y="162"/>
                  </a:lnTo>
                  <a:lnTo>
                    <a:pt x="280" y="190"/>
                  </a:lnTo>
                  <a:lnTo>
                    <a:pt x="0" y="29"/>
                  </a:lnTo>
                  <a:lnTo>
                    <a:pt x="16" y="0"/>
                  </a:lnTo>
                  <a:close/>
                </a:path>
              </a:pathLst>
            </a:custGeom>
            <a:solidFill>
              <a:srgbClr val="FFFF00"/>
            </a:solidFill>
            <a:ln w="9525">
              <a:solidFill>
                <a:schemeClr val="tx1"/>
              </a:solidFill>
              <a:round/>
              <a:headEnd/>
              <a:tailEnd/>
            </a:ln>
          </p:spPr>
          <p:txBody>
            <a:bodyPr/>
            <a:lstStyle/>
            <a:p>
              <a:endParaRPr lang="en-US"/>
            </a:p>
          </p:txBody>
        </p:sp>
        <p:sp>
          <p:nvSpPr>
            <p:cNvPr id="111640" name="Oval 23"/>
            <p:cNvSpPr>
              <a:spLocks noChangeArrowheads="1"/>
            </p:cNvSpPr>
            <p:nvPr/>
          </p:nvSpPr>
          <p:spPr bwMode="black">
            <a:xfrm>
              <a:off x="3752850" y="5137150"/>
              <a:ext cx="17463" cy="14288"/>
            </a:xfrm>
            <a:prstGeom prst="ellipse">
              <a:avLst/>
            </a:prstGeom>
            <a:solidFill>
              <a:srgbClr val="FFFF00"/>
            </a:solidFill>
            <a:ln w="9525">
              <a:solidFill>
                <a:schemeClr val="tx1"/>
              </a:solidFill>
              <a:round/>
              <a:headEnd/>
              <a:tailEnd/>
            </a:ln>
          </p:spPr>
          <p:txBody>
            <a:bodyPr/>
            <a:lstStyle/>
            <a:p>
              <a:endParaRPr lang="en-US"/>
            </a:p>
          </p:txBody>
        </p:sp>
        <p:sp>
          <p:nvSpPr>
            <p:cNvPr id="111641" name="Freeform 24"/>
            <p:cNvSpPr>
              <a:spLocks/>
            </p:cNvSpPr>
            <p:nvPr/>
          </p:nvSpPr>
          <p:spPr bwMode="black">
            <a:xfrm>
              <a:off x="3636963" y="4924425"/>
              <a:ext cx="133350" cy="223838"/>
            </a:xfrm>
            <a:custGeom>
              <a:avLst/>
              <a:gdLst>
                <a:gd name="T0" fmla="*/ 2147483647 w 250"/>
                <a:gd name="T1" fmla="*/ 0 h 445"/>
                <a:gd name="T2" fmla="*/ 2147483647 w 250"/>
                <a:gd name="T3" fmla="*/ 2147483647 h 445"/>
                <a:gd name="T4" fmla="*/ 2147483647 w 250"/>
                <a:gd name="T5" fmla="*/ 2147483647 h 445"/>
                <a:gd name="T6" fmla="*/ 0 w 250"/>
                <a:gd name="T7" fmla="*/ 2147483647 h 445"/>
                <a:gd name="T8" fmla="*/ 2147483647 w 250"/>
                <a:gd name="T9" fmla="*/ 0 h 445"/>
                <a:gd name="T10" fmla="*/ 0 60000 65536"/>
                <a:gd name="T11" fmla="*/ 0 60000 65536"/>
                <a:gd name="T12" fmla="*/ 0 60000 65536"/>
                <a:gd name="T13" fmla="*/ 0 60000 65536"/>
                <a:gd name="T14" fmla="*/ 0 60000 65536"/>
                <a:gd name="T15" fmla="*/ 0 w 250"/>
                <a:gd name="T16" fmla="*/ 0 h 445"/>
                <a:gd name="T17" fmla="*/ 250 w 250"/>
                <a:gd name="T18" fmla="*/ 445 h 445"/>
              </a:gdLst>
              <a:ahLst/>
              <a:cxnLst>
                <a:cxn ang="T10">
                  <a:pos x="T0" y="T1"/>
                </a:cxn>
                <a:cxn ang="T11">
                  <a:pos x="T2" y="T3"/>
                </a:cxn>
                <a:cxn ang="T12">
                  <a:pos x="T4" y="T5"/>
                </a:cxn>
                <a:cxn ang="T13">
                  <a:pos x="T6" y="T7"/>
                </a:cxn>
                <a:cxn ang="T14">
                  <a:pos x="T8" y="T9"/>
                </a:cxn>
              </a:cxnLst>
              <a:rect l="T15" t="T16" r="T17" b="T18"/>
              <a:pathLst>
                <a:path w="250" h="445">
                  <a:moveTo>
                    <a:pt x="29" y="0"/>
                  </a:moveTo>
                  <a:lnTo>
                    <a:pt x="250" y="431"/>
                  </a:lnTo>
                  <a:lnTo>
                    <a:pt x="221" y="445"/>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111642" name="Oval 25"/>
            <p:cNvSpPr>
              <a:spLocks noChangeArrowheads="1"/>
            </p:cNvSpPr>
            <p:nvPr/>
          </p:nvSpPr>
          <p:spPr bwMode="black">
            <a:xfrm>
              <a:off x="4040188" y="5310188"/>
              <a:ext cx="15875" cy="14287"/>
            </a:xfrm>
            <a:prstGeom prst="ellipse">
              <a:avLst/>
            </a:prstGeom>
            <a:solidFill>
              <a:srgbClr val="FFFF00"/>
            </a:solidFill>
            <a:ln w="9525">
              <a:solidFill>
                <a:schemeClr val="tx1"/>
              </a:solidFill>
              <a:round/>
              <a:headEnd/>
              <a:tailEnd/>
            </a:ln>
          </p:spPr>
          <p:txBody>
            <a:bodyPr/>
            <a:lstStyle/>
            <a:p>
              <a:endParaRPr lang="en-US"/>
            </a:p>
          </p:txBody>
        </p:sp>
        <p:sp>
          <p:nvSpPr>
            <p:cNvPr id="111643" name="Freeform 26"/>
            <p:cNvSpPr>
              <a:spLocks/>
            </p:cNvSpPr>
            <p:nvPr/>
          </p:nvSpPr>
          <p:spPr bwMode="black">
            <a:xfrm>
              <a:off x="3757613" y="5137150"/>
              <a:ext cx="295275" cy="187325"/>
            </a:xfrm>
            <a:custGeom>
              <a:avLst/>
              <a:gdLst>
                <a:gd name="T0" fmla="*/ 2147483647 w 559"/>
                <a:gd name="T1" fmla="*/ 0 h 370"/>
                <a:gd name="T2" fmla="*/ 2147483647 w 559"/>
                <a:gd name="T3" fmla="*/ 2147483647 h 370"/>
                <a:gd name="T4" fmla="*/ 2147483647 w 559"/>
                <a:gd name="T5" fmla="*/ 2147483647 h 370"/>
                <a:gd name="T6" fmla="*/ 0 w 559"/>
                <a:gd name="T7" fmla="*/ 2147483647 h 370"/>
                <a:gd name="T8" fmla="*/ 2147483647 w 559"/>
                <a:gd name="T9" fmla="*/ 0 h 370"/>
                <a:gd name="T10" fmla="*/ 0 60000 65536"/>
                <a:gd name="T11" fmla="*/ 0 60000 65536"/>
                <a:gd name="T12" fmla="*/ 0 60000 65536"/>
                <a:gd name="T13" fmla="*/ 0 60000 65536"/>
                <a:gd name="T14" fmla="*/ 0 60000 65536"/>
                <a:gd name="T15" fmla="*/ 0 w 559"/>
                <a:gd name="T16" fmla="*/ 0 h 370"/>
                <a:gd name="T17" fmla="*/ 559 w 559"/>
                <a:gd name="T18" fmla="*/ 370 h 370"/>
              </a:gdLst>
              <a:ahLst/>
              <a:cxnLst>
                <a:cxn ang="T10">
                  <a:pos x="T0" y="T1"/>
                </a:cxn>
                <a:cxn ang="T11">
                  <a:pos x="T2" y="T3"/>
                </a:cxn>
                <a:cxn ang="T12">
                  <a:pos x="T4" y="T5"/>
                </a:cxn>
                <a:cxn ang="T13">
                  <a:pos x="T6" y="T7"/>
                </a:cxn>
                <a:cxn ang="T14">
                  <a:pos x="T8" y="T9"/>
                </a:cxn>
              </a:cxnLst>
              <a:rect l="T15" t="T16" r="T17" b="T18"/>
              <a:pathLst>
                <a:path w="559" h="370">
                  <a:moveTo>
                    <a:pt x="19" y="0"/>
                  </a:moveTo>
                  <a:lnTo>
                    <a:pt x="559" y="342"/>
                  </a:lnTo>
                  <a:lnTo>
                    <a:pt x="540" y="370"/>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111644" name="Oval 27"/>
            <p:cNvSpPr>
              <a:spLocks noChangeArrowheads="1"/>
            </p:cNvSpPr>
            <p:nvPr/>
          </p:nvSpPr>
          <p:spPr bwMode="black">
            <a:xfrm>
              <a:off x="4149725" y="5467350"/>
              <a:ext cx="20638" cy="15875"/>
            </a:xfrm>
            <a:prstGeom prst="ellipse">
              <a:avLst/>
            </a:prstGeom>
            <a:solidFill>
              <a:srgbClr val="FFFF00"/>
            </a:solidFill>
            <a:ln w="9525">
              <a:solidFill>
                <a:schemeClr val="tx1"/>
              </a:solidFill>
              <a:round/>
              <a:headEnd/>
              <a:tailEnd/>
            </a:ln>
          </p:spPr>
          <p:txBody>
            <a:bodyPr/>
            <a:lstStyle/>
            <a:p>
              <a:endParaRPr lang="en-US"/>
            </a:p>
          </p:txBody>
        </p:sp>
        <p:sp>
          <p:nvSpPr>
            <p:cNvPr id="111645" name="Freeform 28"/>
            <p:cNvSpPr>
              <a:spLocks/>
            </p:cNvSpPr>
            <p:nvPr/>
          </p:nvSpPr>
          <p:spPr bwMode="black">
            <a:xfrm>
              <a:off x="4040188" y="5313363"/>
              <a:ext cx="125412" cy="166687"/>
            </a:xfrm>
            <a:custGeom>
              <a:avLst/>
              <a:gdLst>
                <a:gd name="T0" fmla="*/ 2147483647 w 238"/>
                <a:gd name="T1" fmla="*/ 0 h 328"/>
                <a:gd name="T2" fmla="*/ 2147483647 w 238"/>
                <a:gd name="T3" fmla="*/ 2147483647 h 328"/>
                <a:gd name="T4" fmla="*/ 2147483647 w 238"/>
                <a:gd name="T5" fmla="*/ 2147483647 h 328"/>
                <a:gd name="T6" fmla="*/ 0 w 238"/>
                <a:gd name="T7" fmla="*/ 2147483647 h 328"/>
                <a:gd name="T8" fmla="*/ 2147483647 w 238"/>
                <a:gd name="T9" fmla="*/ 0 h 328"/>
                <a:gd name="T10" fmla="*/ 0 60000 65536"/>
                <a:gd name="T11" fmla="*/ 0 60000 65536"/>
                <a:gd name="T12" fmla="*/ 0 60000 65536"/>
                <a:gd name="T13" fmla="*/ 0 60000 65536"/>
                <a:gd name="T14" fmla="*/ 0 60000 65536"/>
                <a:gd name="T15" fmla="*/ 0 w 238"/>
                <a:gd name="T16" fmla="*/ 0 h 328"/>
                <a:gd name="T17" fmla="*/ 238 w 238"/>
                <a:gd name="T18" fmla="*/ 328 h 328"/>
              </a:gdLst>
              <a:ahLst/>
              <a:cxnLst>
                <a:cxn ang="T10">
                  <a:pos x="T0" y="T1"/>
                </a:cxn>
                <a:cxn ang="T11">
                  <a:pos x="T2" y="T3"/>
                </a:cxn>
                <a:cxn ang="T12">
                  <a:pos x="T4" y="T5"/>
                </a:cxn>
                <a:cxn ang="T13">
                  <a:pos x="T6" y="T7"/>
                </a:cxn>
                <a:cxn ang="T14">
                  <a:pos x="T8" y="T9"/>
                </a:cxn>
              </a:cxnLst>
              <a:rect l="T15" t="T16" r="T17" b="T18"/>
              <a:pathLst>
                <a:path w="238" h="328">
                  <a:moveTo>
                    <a:pt x="27" y="0"/>
                  </a:moveTo>
                  <a:lnTo>
                    <a:pt x="238" y="310"/>
                  </a:lnTo>
                  <a:lnTo>
                    <a:pt x="212" y="328"/>
                  </a:lnTo>
                  <a:lnTo>
                    <a:pt x="0" y="18"/>
                  </a:lnTo>
                  <a:lnTo>
                    <a:pt x="27" y="0"/>
                  </a:lnTo>
                  <a:close/>
                </a:path>
              </a:pathLst>
            </a:custGeom>
            <a:solidFill>
              <a:srgbClr val="FFFF00"/>
            </a:solidFill>
            <a:ln w="9525">
              <a:solidFill>
                <a:schemeClr val="tx1"/>
              </a:solidFill>
              <a:round/>
              <a:headEnd/>
              <a:tailEnd/>
            </a:ln>
          </p:spPr>
          <p:txBody>
            <a:bodyPr/>
            <a:lstStyle/>
            <a:p>
              <a:endParaRPr lang="en-US"/>
            </a:p>
          </p:txBody>
        </p:sp>
        <p:sp>
          <p:nvSpPr>
            <p:cNvPr id="111646" name="Oval 29"/>
            <p:cNvSpPr>
              <a:spLocks noChangeArrowheads="1"/>
            </p:cNvSpPr>
            <p:nvPr/>
          </p:nvSpPr>
          <p:spPr bwMode="black">
            <a:xfrm>
              <a:off x="4406900" y="5657850"/>
              <a:ext cx="15875" cy="19050"/>
            </a:xfrm>
            <a:prstGeom prst="ellipse">
              <a:avLst/>
            </a:prstGeom>
            <a:solidFill>
              <a:srgbClr val="FFFF00"/>
            </a:solidFill>
            <a:ln w="9525">
              <a:solidFill>
                <a:schemeClr val="tx1"/>
              </a:solidFill>
              <a:round/>
              <a:headEnd/>
              <a:tailEnd/>
            </a:ln>
          </p:spPr>
          <p:txBody>
            <a:bodyPr/>
            <a:lstStyle/>
            <a:p>
              <a:endParaRPr lang="en-US"/>
            </a:p>
          </p:txBody>
        </p:sp>
        <p:sp>
          <p:nvSpPr>
            <p:cNvPr id="111647" name="Freeform 30"/>
            <p:cNvSpPr>
              <a:spLocks/>
            </p:cNvSpPr>
            <p:nvPr/>
          </p:nvSpPr>
          <p:spPr bwMode="black">
            <a:xfrm>
              <a:off x="4152900" y="5467350"/>
              <a:ext cx="266700" cy="206375"/>
            </a:xfrm>
            <a:custGeom>
              <a:avLst/>
              <a:gdLst>
                <a:gd name="T0" fmla="*/ 2147483647 w 504"/>
                <a:gd name="T1" fmla="*/ 0 h 408"/>
                <a:gd name="T2" fmla="*/ 2147483647 w 504"/>
                <a:gd name="T3" fmla="*/ 2147483647 h 408"/>
                <a:gd name="T4" fmla="*/ 2147483647 w 504"/>
                <a:gd name="T5" fmla="*/ 2147483647 h 408"/>
                <a:gd name="T6" fmla="*/ 0 w 504"/>
                <a:gd name="T7" fmla="*/ 2147483647 h 408"/>
                <a:gd name="T8" fmla="*/ 2147483647 w 504"/>
                <a:gd name="T9" fmla="*/ 0 h 408"/>
                <a:gd name="T10" fmla="*/ 0 60000 65536"/>
                <a:gd name="T11" fmla="*/ 0 60000 65536"/>
                <a:gd name="T12" fmla="*/ 0 60000 65536"/>
                <a:gd name="T13" fmla="*/ 0 60000 65536"/>
                <a:gd name="T14" fmla="*/ 0 60000 65536"/>
                <a:gd name="T15" fmla="*/ 0 w 504"/>
                <a:gd name="T16" fmla="*/ 0 h 408"/>
                <a:gd name="T17" fmla="*/ 504 w 504"/>
                <a:gd name="T18" fmla="*/ 408 h 408"/>
              </a:gdLst>
              <a:ahLst/>
              <a:cxnLst>
                <a:cxn ang="T10">
                  <a:pos x="T0" y="T1"/>
                </a:cxn>
                <a:cxn ang="T11">
                  <a:pos x="T2" y="T3"/>
                </a:cxn>
                <a:cxn ang="T12">
                  <a:pos x="T4" y="T5"/>
                </a:cxn>
                <a:cxn ang="T13">
                  <a:pos x="T6" y="T7"/>
                </a:cxn>
                <a:cxn ang="T14">
                  <a:pos x="T8" y="T9"/>
                </a:cxn>
              </a:cxnLst>
              <a:rect l="T15" t="T16" r="T17" b="T18"/>
              <a:pathLst>
                <a:path w="504" h="408">
                  <a:moveTo>
                    <a:pt x="20" y="0"/>
                  </a:moveTo>
                  <a:lnTo>
                    <a:pt x="504" y="381"/>
                  </a:lnTo>
                  <a:lnTo>
                    <a:pt x="484" y="408"/>
                  </a:lnTo>
                  <a:lnTo>
                    <a:pt x="0" y="26"/>
                  </a:lnTo>
                  <a:lnTo>
                    <a:pt x="20" y="0"/>
                  </a:lnTo>
                  <a:close/>
                </a:path>
              </a:pathLst>
            </a:custGeom>
            <a:solidFill>
              <a:srgbClr val="FFFF00"/>
            </a:solidFill>
            <a:ln w="9525">
              <a:solidFill>
                <a:schemeClr val="tx1"/>
              </a:solidFill>
              <a:round/>
              <a:headEnd/>
              <a:tailEnd/>
            </a:ln>
          </p:spPr>
          <p:txBody>
            <a:bodyPr/>
            <a:lstStyle/>
            <a:p>
              <a:endParaRPr lang="en-US"/>
            </a:p>
          </p:txBody>
        </p:sp>
        <p:sp>
          <p:nvSpPr>
            <p:cNvPr id="111648" name="Oval 31"/>
            <p:cNvSpPr>
              <a:spLocks noChangeArrowheads="1"/>
            </p:cNvSpPr>
            <p:nvPr/>
          </p:nvSpPr>
          <p:spPr bwMode="black">
            <a:xfrm>
              <a:off x="4587875" y="5883275"/>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49" name="Freeform 32"/>
            <p:cNvSpPr>
              <a:spLocks/>
            </p:cNvSpPr>
            <p:nvPr/>
          </p:nvSpPr>
          <p:spPr bwMode="black">
            <a:xfrm>
              <a:off x="4406900" y="5661025"/>
              <a:ext cx="196850" cy="234950"/>
            </a:xfrm>
            <a:custGeom>
              <a:avLst/>
              <a:gdLst>
                <a:gd name="T0" fmla="*/ 2147483647 w 369"/>
                <a:gd name="T1" fmla="*/ 0 h 462"/>
                <a:gd name="T2" fmla="*/ 2147483647 w 369"/>
                <a:gd name="T3" fmla="*/ 2147483647 h 462"/>
                <a:gd name="T4" fmla="*/ 2147483647 w 369"/>
                <a:gd name="T5" fmla="*/ 2147483647 h 462"/>
                <a:gd name="T6" fmla="*/ 0 w 369"/>
                <a:gd name="T7" fmla="*/ 2147483647 h 462"/>
                <a:gd name="T8" fmla="*/ 2147483647 w 369"/>
                <a:gd name="T9" fmla="*/ 0 h 462"/>
                <a:gd name="T10" fmla="*/ 0 60000 65536"/>
                <a:gd name="T11" fmla="*/ 0 60000 65536"/>
                <a:gd name="T12" fmla="*/ 0 60000 65536"/>
                <a:gd name="T13" fmla="*/ 0 60000 65536"/>
                <a:gd name="T14" fmla="*/ 0 60000 65536"/>
                <a:gd name="T15" fmla="*/ 0 w 369"/>
                <a:gd name="T16" fmla="*/ 0 h 462"/>
                <a:gd name="T17" fmla="*/ 369 w 369"/>
                <a:gd name="T18" fmla="*/ 462 h 462"/>
              </a:gdLst>
              <a:ahLst/>
              <a:cxnLst>
                <a:cxn ang="T10">
                  <a:pos x="T0" y="T1"/>
                </a:cxn>
                <a:cxn ang="T11">
                  <a:pos x="T2" y="T3"/>
                </a:cxn>
                <a:cxn ang="T12">
                  <a:pos x="T4" y="T5"/>
                </a:cxn>
                <a:cxn ang="T13">
                  <a:pos x="T6" y="T7"/>
                </a:cxn>
                <a:cxn ang="T14">
                  <a:pos x="T8" y="T9"/>
                </a:cxn>
              </a:cxnLst>
              <a:rect l="T15" t="T16" r="T17" b="T18"/>
              <a:pathLst>
                <a:path w="369" h="462">
                  <a:moveTo>
                    <a:pt x="26" y="0"/>
                  </a:moveTo>
                  <a:lnTo>
                    <a:pt x="369" y="441"/>
                  </a:lnTo>
                  <a:lnTo>
                    <a:pt x="343" y="462"/>
                  </a:lnTo>
                  <a:lnTo>
                    <a:pt x="0" y="21"/>
                  </a:lnTo>
                  <a:lnTo>
                    <a:pt x="26" y="0"/>
                  </a:lnTo>
                  <a:close/>
                </a:path>
              </a:pathLst>
            </a:custGeom>
            <a:solidFill>
              <a:srgbClr val="FFFF00"/>
            </a:solidFill>
            <a:ln w="9525">
              <a:solidFill>
                <a:schemeClr val="tx1"/>
              </a:solidFill>
              <a:round/>
              <a:headEnd/>
              <a:tailEnd/>
            </a:ln>
          </p:spPr>
          <p:txBody>
            <a:bodyPr/>
            <a:lstStyle/>
            <a:p>
              <a:endParaRPr lang="en-US"/>
            </a:p>
          </p:txBody>
        </p:sp>
        <p:sp>
          <p:nvSpPr>
            <p:cNvPr id="111650" name="Freeform 33"/>
            <p:cNvSpPr>
              <a:spLocks/>
            </p:cNvSpPr>
            <p:nvPr/>
          </p:nvSpPr>
          <p:spPr bwMode="black">
            <a:xfrm>
              <a:off x="4591050" y="5883275"/>
              <a:ext cx="260350" cy="190500"/>
            </a:xfrm>
            <a:custGeom>
              <a:avLst/>
              <a:gdLst>
                <a:gd name="T0" fmla="*/ 2147483647 w 494"/>
                <a:gd name="T1" fmla="*/ 0 h 374"/>
                <a:gd name="T2" fmla="*/ 2147483647 w 494"/>
                <a:gd name="T3" fmla="*/ 2147483647 h 374"/>
                <a:gd name="T4" fmla="*/ 2147483647 w 494"/>
                <a:gd name="T5" fmla="*/ 2147483647 h 374"/>
                <a:gd name="T6" fmla="*/ 0 w 494"/>
                <a:gd name="T7" fmla="*/ 2147483647 h 374"/>
                <a:gd name="T8" fmla="*/ 2147483647 w 494"/>
                <a:gd name="T9" fmla="*/ 0 h 374"/>
                <a:gd name="T10" fmla="*/ 0 60000 65536"/>
                <a:gd name="T11" fmla="*/ 0 60000 65536"/>
                <a:gd name="T12" fmla="*/ 0 60000 65536"/>
                <a:gd name="T13" fmla="*/ 0 60000 65536"/>
                <a:gd name="T14" fmla="*/ 0 60000 65536"/>
                <a:gd name="T15" fmla="*/ 0 w 494"/>
                <a:gd name="T16" fmla="*/ 0 h 374"/>
                <a:gd name="T17" fmla="*/ 494 w 494"/>
                <a:gd name="T18" fmla="*/ 374 h 374"/>
              </a:gdLst>
              <a:ahLst/>
              <a:cxnLst>
                <a:cxn ang="T10">
                  <a:pos x="T0" y="T1"/>
                </a:cxn>
                <a:cxn ang="T11">
                  <a:pos x="T2" y="T3"/>
                </a:cxn>
                <a:cxn ang="T12">
                  <a:pos x="T4" y="T5"/>
                </a:cxn>
                <a:cxn ang="T13">
                  <a:pos x="T6" y="T7"/>
                </a:cxn>
                <a:cxn ang="T14">
                  <a:pos x="T8" y="T9"/>
                </a:cxn>
              </a:cxnLst>
              <a:rect l="T15" t="T16" r="T17" b="T18"/>
              <a:pathLst>
                <a:path w="494" h="374">
                  <a:moveTo>
                    <a:pt x="18" y="0"/>
                  </a:moveTo>
                  <a:lnTo>
                    <a:pt x="494" y="348"/>
                  </a:lnTo>
                  <a:lnTo>
                    <a:pt x="476" y="374"/>
                  </a:lnTo>
                  <a:lnTo>
                    <a:pt x="0" y="27"/>
                  </a:lnTo>
                  <a:lnTo>
                    <a:pt x="18" y="0"/>
                  </a:lnTo>
                  <a:close/>
                </a:path>
              </a:pathLst>
            </a:custGeom>
            <a:solidFill>
              <a:srgbClr val="FFFF00"/>
            </a:solidFill>
            <a:ln w="9525">
              <a:solidFill>
                <a:schemeClr val="tx1"/>
              </a:solidFill>
              <a:round/>
              <a:headEnd/>
              <a:tailEnd/>
            </a:ln>
          </p:spPr>
          <p:txBody>
            <a:bodyPr/>
            <a:lstStyle/>
            <a:p>
              <a:endParaRPr lang="en-US"/>
            </a:p>
          </p:txBody>
        </p:sp>
        <p:sp>
          <p:nvSpPr>
            <p:cNvPr id="111651" name="Oval 34"/>
            <p:cNvSpPr>
              <a:spLocks noChangeArrowheads="1"/>
            </p:cNvSpPr>
            <p:nvPr/>
          </p:nvSpPr>
          <p:spPr bwMode="black">
            <a:xfrm>
              <a:off x="3740150" y="4146550"/>
              <a:ext cx="17463" cy="15875"/>
            </a:xfrm>
            <a:prstGeom prst="ellipse">
              <a:avLst/>
            </a:prstGeom>
            <a:solidFill>
              <a:srgbClr val="FFFF00"/>
            </a:solidFill>
            <a:ln w="9525">
              <a:solidFill>
                <a:schemeClr val="tx1"/>
              </a:solidFill>
              <a:round/>
              <a:headEnd/>
              <a:tailEnd/>
            </a:ln>
          </p:spPr>
          <p:txBody>
            <a:bodyPr/>
            <a:lstStyle/>
            <a:p>
              <a:endParaRPr lang="en-US"/>
            </a:p>
          </p:txBody>
        </p:sp>
        <p:sp>
          <p:nvSpPr>
            <p:cNvPr id="111652" name="Freeform 35"/>
            <p:cNvSpPr>
              <a:spLocks/>
            </p:cNvSpPr>
            <p:nvPr/>
          </p:nvSpPr>
          <p:spPr bwMode="black">
            <a:xfrm>
              <a:off x="3617913" y="3900488"/>
              <a:ext cx="139700" cy="258762"/>
            </a:xfrm>
            <a:custGeom>
              <a:avLst/>
              <a:gdLst>
                <a:gd name="T0" fmla="*/ 2147483647 w 263"/>
                <a:gd name="T1" fmla="*/ 0 h 510"/>
                <a:gd name="T2" fmla="*/ 2147483647 w 263"/>
                <a:gd name="T3" fmla="*/ 2147483647 h 510"/>
                <a:gd name="T4" fmla="*/ 2147483647 w 263"/>
                <a:gd name="T5" fmla="*/ 2147483647 h 510"/>
                <a:gd name="T6" fmla="*/ 0 w 263"/>
                <a:gd name="T7" fmla="*/ 2147483647 h 510"/>
                <a:gd name="T8" fmla="*/ 2147483647 w 263"/>
                <a:gd name="T9" fmla="*/ 0 h 510"/>
                <a:gd name="T10" fmla="*/ 0 60000 65536"/>
                <a:gd name="T11" fmla="*/ 0 60000 65536"/>
                <a:gd name="T12" fmla="*/ 0 60000 65536"/>
                <a:gd name="T13" fmla="*/ 0 60000 65536"/>
                <a:gd name="T14" fmla="*/ 0 60000 65536"/>
                <a:gd name="T15" fmla="*/ 0 w 263"/>
                <a:gd name="T16" fmla="*/ 0 h 510"/>
                <a:gd name="T17" fmla="*/ 263 w 263"/>
                <a:gd name="T18" fmla="*/ 510 h 510"/>
              </a:gdLst>
              <a:ahLst/>
              <a:cxnLst>
                <a:cxn ang="T10">
                  <a:pos x="T0" y="T1"/>
                </a:cxn>
                <a:cxn ang="T11">
                  <a:pos x="T2" y="T3"/>
                </a:cxn>
                <a:cxn ang="T12">
                  <a:pos x="T4" y="T5"/>
                </a:cxn>
                <a:cxn ang="T13">
                  <a:pos x="T6" y="T7"/>
                </a:cxn>
                <a:cxn ang="T14">
                  <a:pos x="T8" y="T9"/>
                </a:cxn>
              </a:cxnLst>
              <a:rect l="T15" t="T16" r="T17" b="T18"/>
              <a:pathLst>
                <a:path w="263" h="510">
                  <a:moveTo>
                    <a:pt x="28" y="0"/>
                  </a:moveTo>
                  <a:lnTo>
                    <a:pt x="263" y="496"/>
                  </a:lnTo>
                  <a:lnTo>
                    <a:pt x="235" y="510"/>
                  </a:lnTo>
                  <a:lnTo>
                    <a:pt x="0" y="14"/>
                  </a:lnTo>
                  <a:lnTo>
                    <a:pt x="28" y="0"/>
                  </a:lnTo>
                  <a:close/>
                </a:path>
              </a:pathLst>
            </a:custGeom>
            <a:solidFill>
              <a:srgbClr val="FFFF00"/>
            </a:solidFill>
            <a:ln w="9525">
              <a:solidFill>
                <a:schemeClr val="tx1"/>
              </a:solidFill>
              <a:round/>
              <a:headEnd/>
              <a:tailEnd/>
            </a:ln>
          </p:spPr>
          <p:txBody>
            <a:bodyPr/>
            <a:lstStyle/>
            <a:p>
              <a:endParaRPr lang="en-US"/>
            </a:p>
          </p:txBody>
        </p:sp>
        <p:sp>
          <p:nvSpPr>
            <p:cNvPr id="111653" name="Oval 36"/>
            <p:cNvSpPr>
              <a:spLocks noChangeArrowheads="1"/>
            </p:cNvSpPr>
            <p:nvPr/>
          </p:nvSpPr>
          <p:spPr bwMode="black">
            <a:xfrm>
              <a:off x="4152900" y="4346575"/>
              <a:ext cx="19050" cy="15875"/>
            </a:xfrm>
            <a:prstGeom prst="ellipse">
              <a:avLst/>
            </a:prstGeom>
            <a:solidFill>
              <a:srgbClr val="FFFF00"/>
            </a:solidFill>
            <a:ln w="9525">
              <a:solidFill>
                <a:schemeClr val="tx1"/>
              </a:solidFill>
              <a:round/>
              <a:headEnd/>
              <a:tailEnd/>
            </a:ln>
          </p:spPr>
          <p:txBody>
            <a:bodyPr/>
            <a:lstStyle/>
            <a:p>
              <a:endParaRPr lang="en-US"/>
            </a:p>
          </p:txBody>
        </p:sp>
        <p:sp>
          <p:nvSpPr>
            <p:cNvPr id="111654" name="Freeform 37"/>
            <p:cNvSpPr>
              <a:spLocks/>
            </p:cNvSpPr>
            <p:nvPr/>
          </p:nvSpPr>
          <p:spPr bwMode="black">
            <a:xfrm>
              <a:off x="3744913" y="4146550"/>
              <a:ext cx="420687" cy="215900"/>
            </a:xfrm>
            <a:custGeom>
              <a:avLst/>
              <a:gdLst>
                <a:gd name="T0" fmla="*/ 2147483647 w 797"/>
                <a:gd name="T1" fmla="*/ 0 h 424"/>
                <a:gd name="T2" fmla="*/ 2147483647 w 797"/>
                <a:gd name="T3" fmla="*/ 2147483647 h 424"/>
                <a:gd name="T4" fmla="*/ 2147483647 w 797"/>
                <a:gd name="T5" fmla="*/ 2147483647 h 424"/>
                <a:gd name="T6" fmla="*/ 0 w 797"/>
                <a:gd name="T7" fmla="*/ 2147483647 h 424"/>
                <a:gd name="T8" fmla="*/ 2147483647 w 797"/>
                <a:gd name="T9" fmla="*/ 0 h 424"/>
                <a:gd name="T10" fmla="*/ 0 60000 65536"/>
                <a:gd name="T11" fmla="*/ 0 60000 65536"/>
                <a:gd name="T12" fmla="*/ 0 60000 65536"/>
                <a:gd name="T13" fmla="*/ 0 60000 65536"/>
                <a:gd name="T14" fmla="*/ 0 60000 65536"/>
                <a:gd name="T15" fmla="*/ 0 w 797"/>
                <a:gd name="T16" fmla="*/ 0 h 424"/>
                <a:gd name="T17" fmla="*/ 797 w 797"/>
                <a:gd name="T18" fmla="*/ 424 h 424"/>
              </a:gdLst>
              <a:ahLst/>
              <a:cxnLst>
                <a:cxn ang="T10">
                  <a:pos x="T0" y="T1"/>
                </a:cxn>
                <a:cxn ang="T11">
                  <a:pos x="T2" y="T3"/>
                </a:cxn>
                <a:cxn ang="T12">
                  <a:pos x="T4" y="T5"/>
                </a:cxn>
                <a:cxn ang="T13">
                  <a:pos x="T6" y="T7"/>
                </a:cxn>
                <a:cxn ang="T14">
                  <a:pos x="T8" y="T9"/>
                </a:cxn>
              </a:cxnLst>
              <a:rect l="T15" t="T16" r="T17" b="T18"/>
              <a:pathLst>
                <a:path w="797" h="424">
                  <a:moveTo>
                    <a:pt x="14" y="0"/>
                  </a:moveTo>
                  <a:lnTo>
                    <a:pt x="797" y="396"/>
                  </a:lnTo>
                  <a:lnTo>
                    <a:pt x="783" y="424"/>
                  </a:lnTo>
                  <a:lnTo>
                    <a:pt x="0" y="29"/>
                  </a:lnTo>
                  <a:lnTo>
                    <a:pt x="14" y="0"/>
                  </a:lnTo>
                  <a:close/>
                </a:path>
              </a:pathLst>
            </a:custGeom>
            <a:solidFill>
              <a:srgbClr val="FFFF00"/>
            </a:solidFill>
            <a:ln w="9525">
              <a:solidFill>
                <a:schemeClr val="tx1"/>
              </a:solidFill>
              <a:round/>
              <a:headEnd/>
              <a:tailEnd/>
            </a:ln>
          </p:spPr>
          <p:txBody>
            <a:bodyPr/>
            <a:lstStyle/>
            <a:p>
              <a:endParaRPr lang="en-US"/>
            </a:p>
          </p:txBody>
        </p:sp>
        <p:sp>
          <p:nvSpPr>
            <p:cNvPr id="111655" name="Oval 38"/>
            <p:cNvSpPr>
              <a:spLocks noChangeArrowheads="1"/>
            </p:cNvSpPr>
            <p:nvPr/>
          </p:nvSpPr>
          <p:spPr bwMode="black">
            <a:xfrm>
              <a:off x="4225925" y="4575175"/>
              <a:ext cx="20638" cy="14288"/>
            </a:xfrm>
            <a:prstGeom prst="ellipse">
              <a:avLst/>
            </a:prstGeom>
            <a:solidFill>
              <a:srgbClr val="FFFF00"/>
            </a:solidFill>
            <a:ln w="9525">
              <a:solidFill>
                <a:schemeClr val="tx1"/>
              </a:solidFill>
              <a:round/>
              <a:headEnd/>
              <a:tailEnd/>
            </a:ln>
          </p:spPr>
          <p:txBody>
            <a:bodyPr/>
            <a:lstStyle/>
            <a:p>
              <a:endParaRPr lang="en-US"/>
            </a:p>
          </p:txBody>
        </p:sp>
        <p:sp>
          <p:nvSpPr>
            <p:cNvPr id="111656" name="Freeform 39"/>
            <p:cNvSpPr>
              <a:spLocks/>
            </p:cNvSpPr>
            <p:nvPr/>
          </p:nvSpPr>
          <p:spPr bwMode="black">
            <a:xfrm>
              <a:off x="4152900" y="4352925"/>
              <a:ext cx="88900" cy="231775"/>
            </a:xfrm>
            <a:custGeom>
              <a:avLst/>
              <a:gdLst>
                <a:gd name="T0" fmla="*/ 2147483647 w 168"/>
                <a:gd name="T1" fmla="*/ 0 h 460"/>
                <a:gd name="T2" fmla="*/ 2147483647 w 168"/>
                <a:gd name="T3" fmla="*/ 2147483647 h 460"/>
                <a:gd name="T4" fmla="*/ 2147483647 w 168"/>
                <a:gd name="T5" fmla="*/ 2147483647 h 460"/>
                <a:gd name="T6" fmla="*/ 0 w 168"/>
                <a:gd name="T7" fmla="*/ 2147483647 h 460"/>
                <a:gd name="T8" fmla="*/ 2147483647 w 168"/>
                <a:gd name="T9" fmla="*/ 0 h 460"/>
                <a:gd name="T10" fmla="*/ 0 60000 65536"/>
                <a:gd name="T11" fmla="*/ 0 60000 65536"/>
                <a:gd name="T12" fmla="*/ 0 60000 65536"/>
                <a:gd name="T13" fmla="*/ 0 60000 65536"/>
                <a:gd name="T14" fmla="*/ 0 60000 65536"/>
                <a:gd name="T15" fmla="*/ 0 w 168"/>
                <a:gd name="T16" fmla="*/ 0 h 460"/>
                <a:gd name="T17" fmla="*/ 168 w 168"/>
                <a:gd name="T18" fmla="*/ 460 h 460"/>
              </a:gdLst>
              <a:ahLst/>
              <a:cxnLst>
                <a:cxn ang="T10">
                  <a:pos x="T0" y="T1"/>
                </a:cxn>
                <a:cxn ang="T11">
                  <a:pos x="T2" y="T3"/>
                </a:cxn>
                <a:cxn ang="T12">
                  <a:pos x="T4" y="T5"/>
                </a:cxn>
                <a:cxn ang="T13">
                  <a:pos x="T6" y="T7"/>
                </a:cxn>
                <a:cxn ang="T14">
                  <a:pos x="T8" y="T9"/>
                </a:cxn>
              </a:cxnLst>
              <a:rect l="T15" t="T16" r="T17" b="T18"/>
              <a:pathLst>
                <a:path w="168" h="460">
                  <a:moveTo>
                    <a:pt x="30" y="0"/>
                  </a:moveTo>
                  <a:lnTo>
                    <a:pt x="168" y="450"/>
                  </a:lnTo>
                  <a:lnTo>
                    <a:pt x="137" y="460"/>
                  </a:lnTo>
                  <a:lnTo>
                    <a:pt x="0" y="10"/>
                  </a:lnTo>
                  <a:lnTo>
                    <a:pt x="30" y="0"/>
                  </a:lnTo>
                  <a:close/>
                </a:path>
              </a:pathLst>
            </a:custGeom>
            <a:solidFill>
              <a:srgbClr val="FFFF00"/>
            </a:solidFill>
            <a:ln w="9525">
              <a:solidFill>
                <a:schemeClr val="tx1"/>
              </a:solidFill>
              <a:round/>
              <a:headEnd/>
              <a:tailEnd/>
            </a:ln>
          </p:spPr>
          <p:txBody>
            <a:bodyPr/>
            <a:lstStyle/>
            <a:p>
              <a:endParaRPr lang="en-US"/>
            </a:p>
          </p:txBody>
        </p:sp>
        <p:sp>
          <p:nvSpPr>
            <p:cNvPr id="111657" name="Oval 40"/>
            <p:cNvSpPr>
              <a:spLocks noChangeArrowheads="1"/>
            </p:cNvSpPr>
            <p:nvPr/>
          </p:nvSpPr>
          <p:spPr bwMode="black">
            <a:xfrm>
              <a:off x="4391025" y="466566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58" name="Freeform 41"/>
            <p:cNvSpPr>
              <a:spLocks/>
            </p:cNvSpPr>
            <p:nvPr/>
          </p:nvSpPr>
          <p:spPr bwMode="black">
            <a:xfrm>
              <a:off x="4233863" y="4575175"/>
              <a:ext cx="169862" cy="106363"/>
            </a:xfrm>
            <a:custGeom>
              <a:avLst/>
              <a:gdLst>
                <a:gd name="T0" fmla="*/ 2147483647 w 328"/>
                <a:gd name="T1" fmla="*/ 0 h 209"/>
                <a:gd name="T2" fmla="*/ 2147483647 w 328"/>
                <a:gd name="T3" fmla="*/ 2147483647 h 209"/>
                <a:gd name="T4" fmla="*/ 2147483647 w 328"/>
                <a:gd name="T5" fmla="*/ 2147483647 h 209"/>
                <a:gd name="T6" fmla="*/ 0 w 328"/>
                <a:gd name="T7" fmla="*/ 2147483647 h 209"/>
                <a:gd name="T8" fmla="*/ 2147483647 w 328"/>
                <a:gd name="T9" fmla="*/ 0 h 209"/>
                <a:gd name="T10" fmla="*/ 0 60000 65536"/>
                <a:gd name="T11" fmla="*/ 0 60000 65536"/>
                <a:gd name="T12" fmla="*/ 0 60000 65536"/>
                <a:gd name="T13" fmla="*/ 0 60000 65536"/>
                <a:gd name="T14" fmla="*/ 0 60000 65536"/>
                <a:gd name="T15" fmla="*/ 0 w 328"/>
                <a:gd name="T16" fmla="*/ 0 h 209"/>
                <a:gd name="T17" fmla="*/ 328 w 328"/>
                <a:gd name="T18" fmla="*/ 209 h 209"/>
              </a:gdLst>
              <a:ahLst/>
              <a:cxnLst>
                <a:cxn ang="T10">
                  <a:pos x="T0" y="T1"/>
                </a:cxn>
                <a:cxn ang="T11">
                  <a:pos x="T2" y="T3"/>
                </a:cxn>
                <a:cxn ang="T12">
                  <a:pos x="T4" y="T5"/>
                </a:cxn>
                <a:cxn ang="T13">
                  <a:pos x="T6" y="T7"/>
                </a:cxn>
                <a:cxn ang="T14">
                  <a:pos x="T8" y="T9"/>
                </a:cxn>
              </a:cxnLst>
              <a:rect l="T15" t="T16" r="T17" b="T18"/>
              <a:pathLst>
                <a:path w="328" h="209">
                  <a:moveTo>
                    <a:pt x="17" y="0"/>
                  </a:moveTo>
                  <a:lnTo>
                    <a:pt x="328" y="181"/>
                  </a:lnTo>
                  <a:lnTo>
                    <a:pt x="312" y="209"/>
                  </a:lnTo>
                  <a:lnTo>
                    <a:pt x="0" y="28"/>
                  </a:lnTo>
                  <a:lnTo>
                    <a:pt x="17" y="0"/>
                  </a:lnTo>
                  <a:close/>
                </a:path>
              </a:pathLst>
            </a:custGeom>
            <a:solidFill>
              <a:srgbClr val="FFFF00"/>
            </a:solidFill>
            <a:ln w="9525">
              <a:solidFill>
                <a:schemeClr val="tx1"/>
              </a:solidFill>
              <a:round/>
              <a:headEnd/>
              <a:tailEnd/>
            </a:ln>
          </p:spPr>
          <p:txBody>
            <a:bodyPr/>
            <a:lstStyle/>
            <a:p>
              <a:endParaRPr lang="en-US"/>
            </a:p>
          </p:txBody>
        </p:sp>
        <p:sp>
          <p:nvSpPr>
            <p:cNvPr id="111659" name="Oval 42"/>
            <p:cNvSpPr>
              <a:spLocks noChangeArrowheads="1"/>
            </p:cNvSpPr>
            <p:nvPr/>
          </p:nvSpPr>
          <p:spPr bwMode="black">
            <a:xfrm>
              <a:off x="4514850" y="4899025"/>
              <a:ext cx="19050" cy="15875"/>
            </a:xfrm>
            <a:prstGeom prst="ellipse">
              <a:avLst/>
            </a:prstGeom>
            <a:solidFill>
              <a:srgbClr val="FFFF00"/>
            </a:solidFill>
            <a:ln w="9525">
              <a:solidFill>
                <a:schemeClr val="tx1"/>
              </a:solidFill>
              <a:round/>
              <a:headEnd/>
              <a:tailEnd/>
            </a:ln>
          </p:spPr>
          <p:txBody>
            <a:bodyPr/>
            <a:lstStyle/>
            <a:p>
              <a:endParaRPr lang="en-US"/>
            </a:p>
          </p:txBody>
        </p:sp>
        <p:sp>
          <p:nvSpPr>
            <p:cNvPr id="111660" name="Freeform 43"/>
            <p:cNvSpPr>
              <a:spLocks/>
            </p:cNvSpPr>
            <p:nvPr/>
          </p:nvSpPr>
          <p:spPr bwMode="black">
            <a:xfrm>
              <a:off x="4391025" y="4672013"/>
              <a:ext cx="139700" cy="239712"/>
            </a:xfrm>
            <a:custGeom>
              <a:avLst/>
              <a:gdLst>
                <a:gd name="T0" fmla="*/ 2147483647 w 265"/>
                <a:gd name="T1" fmla="*/ 0 h 474"/>
                <a:gd name="T2" fmla="*/ 2147483647 w 265"/>
                <a:gd name="T3" fmla="*/ 2147483647 h 474"/>
                <a:gd name="T4" fmla="*/ 2147483647 w 265"/>
                <a:gd name="T5" fmla="*/ 2147483647 h 474"/>
                <a:gd name="T6" fmla="*/ 0 w 265"/>
                <a:gd name="T7" fmla="*/ 2147483647 h 474"/>
                <a:gd name="T8" fmla="*/ 2147483647 w 265"/>
                <a:gd name="T9" fmla="*/ 0 h 474"/>
                <a:gd name="T10" fmla="*/ 0 60000 65536"/>
                <a:gd name="T11" fmla="*/ 0 60000 65536"/>
                <a:gd name="T12" fmla="*/ 0 60000 65536"/>
                <a:gd name="T13" fmla="*/ 0 60000 65536"/>
                <a:gd name="T14" fmla="*/ 0 60000 65536"/>
                <a:gd name="T15" fmla="*/ 0 w 265"/>
                <a:gd name="T16" fmla="*/ 0 h 474"/>
                <a:gd name="T17" fmla="*/ 265 w 265"/>
                <a:gd name="T18" fmla="*/ 474 h 474"/>
              </a:gdLst>
              <a:ahLst/>
              <a:cxnLst>
                <a:cxn ang="T10">
                  <a:pos x="T0" y="T1"/>
                </a:cxn>
                <a:cxn ang="T11">
                  <a:pos x="T2" y="T3"/>
                </a:cxn>
                <a:cxn ang="T12">
                  <a:pos x="T4" y="T5"/>
                </a:cxn>
                <a:cxn ang="T13">
                  <a:pos x="T6" y="T7"/>
                </a:cxn>
                <a:cxn ang="T14">
                  <a:pos x="T8" y="T9"/>
                </a:cxn>
              </a:cxnLst>
              <a:rect l="T15" t="T16" r="T17" b="T18"/>
              <a:pathLst>
                <a:path w="265" h="474">
                  <a:moveTo>
                    <a:pt x="29" y="0"/>
                  </a:moveTo>
                  <a:lnTo>
                    <a:pt x="265" y="460"/>
                  </a:lnTo>
                  <a:lnTo>
                    <a:pt x="236" y="474"/>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111661" name="Oval 44"/>
            <p:cNvSpPr>
              <a:spLocks noChangeArrowheads="1"/>
            </p:cNvSpPr>
            <p:nvPr/>
          </p:nvSpPr>
          <p:spPr bwMode="black">
            <a:xfrm>
              <a:off x="4752975" y="5041900"/>
              <a:ext cx="17463" cy="15875"/>
            </a:xfrm>
            <a:prstGeom prst="ellipse">
              <a:avLst/>
            </a:prstGeom>
            <a:solidFill>
              <a:srgbClr val="FFFF00"/>
            </a:solidFill>
            <a:ln w="9525">
              <a:solidFill>
                <a:schemeClr val="tx1"/>
              </a:solidFill>
              <a:round/>
              <a:headEnd/>
              <a:tailEnd/>
            </a:ln>
          </p:spPr>
          <p:txBody>
            <a:bodyPr/>
            <a:lstStyle/>
            <a:p>
              <a:endParaRPr lang="en-US"/>
            </a:p>
          </p:txBody>
        </p:sp>
        <p:sp>
          <p:nvSpPr>
            <p:cNvPr id="111662" name="Freeform 45"/>
            <p:cNvSpPr>
              <a:spLocks/>
            </p:cNvSpPr>
            <p:nvPr/>
          </p:nvSpPr>
          <p:spPr bwMode="black">
            <a:xfrm>
              <a:off x="4521200" y="4899025"/>
              <a:ext cx="244475" cy="158750"/>
            </a:xfrm>
            <a:custGeom>
              <a:avLst/>
              <a:gdLst>
                <a:gd name="T0" fmla="*/ 2147483647 w 467"/>
                <a:gd name="T1" fmla="*/ 0 h 311"/>
                <a:gd name="T2" fmla="*/ 2147483647 w 467"/>
                <a:gd name="T3" fmla="*/ 2147483647 h 311"/>
                <a:gd name="T4" fmla="*/ 2147483647 w 467"/>
                <a:gd name="T5" fmla="*/ 2147483647 h 311"/>
                <a:gd name="T6" fmla="*/ 0 w 467"/>
                <a:gd name="T7" fmla="*/ 2147483647 h 311"/>
                <a:gd name="T8" fmla="*/ 2147483647 w 467"/>
                <a:gd name="T9" fmla="*/ 0 h 311"/>
                <a:gd name="T10" fmla="*/ 0 60000 65536"/>
                <a:gd name="T11" fmla="*/ 0 60000 65536"/>
                <a:gd name="T12" fmla="*/ 0 60000 65536"/>
                <a:gd name="T13" fmla="*/ 0 60000 65536"/>
                <a:gd name="T14" fmla="*/ 0 60000 65536"/>
                <a:gd name="T15" fmla="*/ 0 w 467"/>
                <a:gd name="T16" fmla="*/ 0 h 311"/>
                <a:gd name="T17" fmla="*/ 467 w 467"/>
                <a:gd name="T18" fmla="*/ 311 h 311"/>
              </a:gdLst>
              <a:ahLst/>
              <a:cxnLst>
                <a:cxn ang="T10">
                  <a:pos x="T0" y="T1"/>
                </a:cxn>
                <a:cxn ang="T11">
                  <a:pos x="T2" y="T3"/>
                </a:cxn>
                <a:cxn ang="T12">
                  <a:pos x="T4" y="T5"/>
                </a:cxn>
                <a:cxn ang="T13">
                  <a:pos x="T6" y="T7"/>
                </a:cxn>
                <a:cxn ang="T14">
                  <a:pos x="T8" y="T9"/>
                </a:cxn>
              </a:cxnLst>
              <a:rect l="T15" t="T16" r="T17" b="T18"/>
              <a:pathLst>
                <a:path w="467" h="311">
                  <a:moveTo>
                    <a:pt x="19" y="0"/>
                  </a:moveTo>
                  <a:lnTo>
                    <a:pt x="467" y="283"/>
                  </a:lnTo>
                  <a:lnTo>
                    <a:pt x="449" y="311"/>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111663" name="Oval 46"/>
            <p:cNvSpPr>
              <a:spLocks noChangeArrowheads="1"/>
            </p:cNvSpPr>
            <p:nvPr/>
          </p:nvSpPr>
          <p:spPr bwMode="black">
            <a:xfrm>
              <a:off x="4892675" y="5237163"/>
              <a:ext cx="15875" cy="14287"/>
            </a:xfrm>
            <a:prstGeom prst="ellipse">
              <a:avLst/>
            </a:prstGeom>
            <a:solidFill>
              <a:srgbClr val="FFFF00"/>
            </a:solidFill>
            <a:ln w="9525">
              <a:solidFill>
                <a:schemeClr val="tx1"/>
              </a:solidFill>
              <a:round/>
              <a:headEnd/>
              <a:tailEnd/>
            </a:ln>
          </p:spPr>
          <p:txBody>
            <a:bodyPr/>
            <a:lstStyle/>
            <a:p>
              <a:endParaRPr lang="en-US"/>
            </a:p>
          </p:txBody>
        </p:sp>
        <p:sp>
          <p:nvSpPr>
            <p:cNvPr id="111664" name="Freeform 47"/>
            <p:cNvSpPr>
              <a:spLocks/>
            </p:cNvSpPr>
            <p:nvPr/>
          </p:nvSpPr>
          <p:spPr bwMode="black">
            <a:xfrm>
              <a:off x="4756150" y="5045075"/>
              <a:ext cx="149225" cy="203200"/>
            </a:xfrm>
            <a:custGeom>
              <a:avLst/>
              <a:gdLst>
                <a:gd name="T0" fmla="*/ 2147483647 w 287"/>
                <a:gd name="T1" fmla="*/ 0 h 400"/>
                <a:gd name="T2" fmla="*/ 2147483647 w 287"/>
                <a:gd name="T3" fmla="*/ 2147483647 h 400"/>
                <a:gd name="T4" fmla="*/ 2147483647 w 287"/>
                <a:gd name="T5" fmla="*/ 2147483647 h 400"/>
                <a:gd name="T6" fmla="*/ 0 w 287"/>
                <a:gd name="T7" fmla="*/ 2147483647 h 400"/>
                <a:gd name="T8" fmla="*/ 2147483647 w 287"/>
                <a:gd name="T9" fmla="*/ 0 h 400"/>
                <a:gd name="T10" fmla="*/ 0 60000 65536"/>
                <a:gd name="T11" fmla="*/ 0 60000 65536"/>
                <a:gd name="T12" fmla="*/ 0 60000 65536"/>
                <a:gd name="T13" fmla="*/ 0 60000 65536"/>
                <a:gd name="T14" fmla="*/ 0 60000 65536"/>
                <a:gd name="T15" fmla="*/ 0 w 287"/>
                <a:gd name="T16" fmla="*/ 0 h 400"/>
                <a:gd name="T17" fmla="*/ 287 w 287"/>
                <a:gd name="T18" fmla="*/ 400 h 400"/>
              </a:gdLst>
              <a:ahLst/>
              <a:cxnLst>
                <a:cxn ang="T10">
                  <a:pos x="T0" y="T1"/>
                </a:cxn>
                <a:cxn ang="T11">
                  <a:pos x="T2" y="T3"/>
                </a:cxn>
                <a:cxn ang="T12">
                  <a:pos x="T4" y="T5"/>
                </a:cxn>
                <a:cxn ang="T13">
                  <a:pos x="T6" y="T7"/>
                </a:cxn>
                <a:cxn ang="T14">
                  <a:pos x="T8" y="T9"/>
                </a:cxn>
              </a:cxnLst>
              <a:rect l="T15" t="T16" r="T17" b="T18"/>
              <a:pathLst>
                <a:path w="287" h="400">
                  <a:moveTo>
                    <a:pt x="26" y="0"/>
                  </a:moveTo>
                  <a:lnTo>
                    <a:pt x="287" y="382"/>
                  </a:lnTo>
                  <a:lnTo>
                    <a:pt x="260" y="400"/>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111665" name="Freeform 48"/>
            <p:cNvSpPr>
              <a:spLocks/>
            </p:cNvSpPr>
            <p:nvPr/>
          </p:nvSpPr>
          <p:spPr bwMode="black">
            <a:xfrm>
              <a:off x="4895850" y="5237163"/>
              <a:ext cx="85725" cy="69850"/>
            </a:xfrm>
            <a:custGeom>
              <a:avLst/>
              <a:gdLst>
                <a:gd name="T0" fmla="*/ 2147483647 w 164"/>
                <a:gd name="T1" fmla="*/ 0 h 140"/>
                <a:gd name="T2" fmla="*/ 2147483647 w 164"/>
                <a:gd name="T3" fmla="*/ 2147483647 h 140"/>
                <a:gd name="T4" fmla="*/ 2147483647 w 164"/>
                <a:gd name="T5" fmla="*/ 2147483647 h 140"/>
                <a:gd name="T6" fmla="*/ 0 w 164"/>
                <a:gd name="T7" fmla="*/ 2147483647 h 140"/>
                <a:gd name="T8" fmla="*/ 2147483647 w 164"/>
                <a:gd name="T9" fmla="*/ 0 h 140"/>
                <a:gd name="T10" fmla="*/ 0 60000 65536"/>
                <a:gd name="T11" fmla="*/ 0 60000 65536"/>
                <a:gd name="T12" fmla="*/ 0 60000 65536"/>
                <a:gd name="T13" fmla="*/ 0 60000 65536"/>
                <a:gd name="T14" fmla="*/ 0 60000 65536"/>
                <a:gd name="T15" fmla="*/ 0 w 164"/>
                <a:gd name="T16" fmla="*/ 0 h 140"/>
                <a:gd name="T17" fmla="*/ 164 w 164"/>
                <a:gd name="T18" fmla="*/ 140 h 140"/>
              </a:gdLst>
              <a:ahLst/>
              <a:cxnLst>
                <a:cxn ang="T10">
                  <a:pos x="T0" y="T1"/>
                </a:cxn>
                <a:cxn ang="T11">
                  <a:pos x="T2" y="T3"/>
                </a:cxn>
                <a:cxn ang="T12">
                  <a:pos x="T4" y="T5"/>
                </a:cxn>
                <a:cxn ang="T13">
                  <a:pos x="T6" y="T7"/>
                </a:cxn>
                <a:cxn ang="T14">
                  <a:pos x="T8" y="T9"/>
                </a:cxn>
              </a:cxnLst>
              <a:rect l="T15" t="T16" r="T17" b="T18"/>
              <a:pathLst>
                <a:path w="164" h="140">
                  <a:moveTo>
                    <a:pt x="21" y="0"/>
                  </a:moveTo>
                  <a:lnTo>
                    <a:pt x="164" y="113"/>
                  </a:lnTo>
                  <a:lnTo>
                    <a:pt x="144" y="140"/>
                  </a:lnTo>
                  <a:lnTo>
                    <a:pt x="0" y="26"/>
                  </a:lnTo>
                  <a:lnTo>
                    <a:pt x="21" y="0"/>
                  </a:lnTo>
                  <a:close/>
                </a:path>
              </a:pathLst>
            </a:custGeom>
            <a:solidFill>
              <a:srgbClr val="FFFF00"/>
            </a:solidFill>
            <a:ln w="9525">
              <a:solidFill>
                <a:schemeClr val="tx1"/>
              </a:solidFill>
              <a:round/>
              <a:headEnd/>
              <a:tailEnd/>
            </a:ln>
          </p:spPr>
          <p:txBody>
            <a:bodyPr/>
            <a:lstStyle/>
            <a:p>
              <a:endParaRPr lang="en-US"/>
            </a:p>
          </p:txBody>
        </p:sp>
        <p:sp>
          <p:nvSpPr>
            <p:cNvPr id="111666" name="Oval 49"/>
            <p:cNvSpPr>
              <a:spLocks noChangeArrowheads="1"/>
            </p:cNvSpPr>
            <p:nvPr/>
          </p:nvSpPr>
          <p:spPr bwMode="black">
            <a:xfrm>
              <a:off x="2239963" y="4368800"/>
              <a:ext cx="14287" cy="14288"/>
            </a:xfrm>
            <a:prstGeom prst="ellipse">
              <a:avLst/>
            </a:prstGeom>
            <a:solidFill>
              <a:srgbClr val="FFFF00"/>
            </a:solidFill>
            <a:ln w="9525">
              <a:solidFill>
                <a:schemeClr val="tx1"/>
              </a:solidFill>
              <a:round/>
              <a:headEnd/>
              <a:tailEnd/>
            </a:ln>
          </p:spPr>
          <p:txBody>
            <a:bodyPr/>
            <a:lstStyle/>
            <a:p>
              <a:endParaRPr lang="en-US"/>
            </a:p>
          </p:txBody>
        </p:sp>
        <p:sp>
          <p:nvSpPr>
            <p:cNvPr id="111667" name="Freeform 50"/>
            <p:cNvSpPr>
              <a:spLocks/>
            </p:cNvSpPr>
            <p:nvPr/>
          </p:nvSpPr>
          <p:spPr bwMode="black">
            <a:xfrm>
              <a:off x="2176463" y="4341813"/>
              <a:ext cx="73025" cy="41275"/>
            </a:xfrm>
            <a:custGeom>
              <a:avLst/>
              <a:gdLst>
                <a:gd name="T0" fmla="*/ 2147483647 w 138"/>
                <a:gd name="T1" fmla="*/ 0 h 84"/>
                <a:gd name="T2" fmla="*/ 2147483647 w 138"/>
                <a:gd name="T3" fmla="*/ 2147483647 h 84"/>
                <a:gd name="T4" fmla="*/ 2147483647 w 138"/>
                <a:gd name="T5" fmla="*/ 2147483647 h 84"/>
                <a:gd name="T6" fmla="*/ 0 w 138"/>
                <a:gd name="T7" fmla="*/ 2147483647 h 84"/>
                <a:gd name="T8" fmla="*/ 2147483647 w 138"/>
                <a:gd name="T9" fmla="*/ 0 h 84"/>
                <a:gd name="T10" fmla="*/ 0 60000 65536"/>
                <a:gd name="T11" fmla="*/ 0 60000 65536"/>
                <a:gd name="T12" fmla="*/ 0 60000 65536"/>
                <a:gd name="T13" fmla="*/ 0 60000 65536"/>
                <a:gd name="T14" fmla="*/ 0 60000 65536"/>
                <a:gd name="T15" fmla="*/ 0 w 138"/>
                <a:gd name="T16" fmla="*/ 0 h 84"/>
                <a:gd name="T17" fmla="*/ 138 w 138"/>
                <a:gd name="T18" fmla="*/ 84 h 84"/>
              </a:gdLst>
              <a:ahLst/>
              <a:cxnLst>
                <a:cxn ang="T10">
                  <a:pos x="T0" y="T1"/>
                </a:cxn>
                <a:cxn ang="T11">
                  <a:pos x="T2" y="T3"/>
                </a:cxn>
                <a:cxn ang="T12">
                  <a:pos x="T4" y="T5"/>
                </a:cxn>
                <a:cxn ang="T13">
                  <a:pos x="T6" y="T7"/>
                </a:cxn>
                <a:cxn ang="T14">
                  <a:pos x="T8" y="T9"/>
                </a:cxn>
              </a:cxnLst>
              <a:rect l="T15" t="T16" r="T17" b="T18"/>
              <a:pathLst>
                <a:path w="138" h="84">
                  <a:moveTo>
                    <a:pt x="12" y="0"/>
                  </a:moveTo>
                  <a:lnTo>
                    <a:pt x="138" y="54"/>
                  </a:lnTo>
                  <a:lnTo>
                    <a:pt x="126" y="84"/>
                  </a:lnTo>
                  <a:lnTo>
                    <a:pt x="0" y="31"/>
                  </a:lnTo>
                  <a:lnTo>
                    <a:pt x="12" y="0"/>
                  </a:lnTo>
                  <a:close/>
                </a:path>
              </a:pathLst>
            </a:custGeom>
            <a:solidFill>
              <a:srgbClr val="FFFF00"/>
            </a:solidFill>
            <a:ln w="9525">
              <a:solidFill>
                <a:schemeClr val="tx1"/>
              </a:solidFill>
              <a:round/>
              <a:headEnd/>
              <a:tailEnd/>
            </a:ln>
          </p:spPr>
          <p:txBody>
            <a:bodyPr/>
            <a:lstStyle/>
            <a:p>
              <a:endParaRPr lang="en-US"/>
            </a:p>
          </p:txBody>
        </p:sp>
        <p:sp>
          <p:nvSpPr>
            <p:cNvPr id="111668" name="Oval 51"/>
            <p:cNvSpPr>
              <a:spLocks noChangeArrowheads="1"/>
            </p:cNvSpPr>
            <p:nvPr/>
          </p:nvSpPr>
          <p:spPr bwMode="black">
            <a:xfrm>
              <a:off x="2366963" y="4625975"/>
              <a:ext cx="14287" cy="15875"/>
            </a:xfrm>
            <a:prstGeom prst="ellipse">
              <a:avLst/>
            </a:prstGeom>
            <a:solidFill>
              <a:srgbClr val="FFFF00"/>
            </a:solidFill>
            <a:ln w="9525">
              <a:solidFill>
                <a:schemeClr val="tx1"/>
              </a:solidFill>
              <a:round/>
              <a:headEnd/>
              <a:tailEnd/>
            </a:ln>
          </p:spPr>
          <p:txBody>
            <a:bodyPr/>
            <a:lstStyle/>
            <a:p>
              <a:endParaRPr lang="en-US"/>
            </a:p>
          </p:txBody>
        </p:sp>
        <p:sp>
          <p:nvSpPr>
            <p:cNvPr id="111669" name="Freeform 52"/>
            <p:cNvSpPr>
              <a:spLocks/>
            </p:cNvSpPr>
            <p:nvPr/>
          </p:nvSpPr>
          <p:spPr bwMode="black">
            <a:xfrm>
              <a:off x="2239963" y="4371975"/>
              <a:ext cx="141287" cy="266700"/>
            </a:xfrm>
            <a:custGeom>
              <a:avLst/>
              <a:gdLst>
                <a:gd name="T0" fmla="*/ 2147483647 w 272"/>
                <a:gd name="T1" fmla="*/ 0 h 527"/>
                <a:gd name="T2" fmla="*/ 2147483647 w 272"/>
                <a:gd name="T3" fmla="*/ 2147483647 h 527"/>
                <a:gd name="T4" fmla="*/ 2147483647 w 272"/>
                <a:gd name="T5" fmla="*/ 2147483647 h 527"/>
                <a:gd name="T6" fmla="*/ 0 w 272"/>
                <a:gd name="T7" fmla="*/ 2147483647 h 527"/>
                <a:gd name="T8" fmla="*/ 2147483647 w 272"/>
                <a:gd name="T9" fmla="*/ 0 h 527"/>
                <a:gd name="T10" fmla="*/ 0 60000 65536"/>
                <a:gd name="T11" fmla="*/ 0 60000 65536"/>
                <a:gd name="T12" fmla="*/ 0 60000 65536"/>
                <a:gd name="T13" fmla="*/ 0 60000 65536"/>
                <a:gd name="T14" fmla="*/ 0 60000 65536"/>
                <a:gd name="T15" fmla="*/ 0 w 272"/>
                <a:gd name="T16" fmla="*/ 0 h 527"/>
                <a:gd name="T17" fmla="*/ 272 w 272"/>
                <a:gd name="T18" fmla="*/ 527 h 527"/>
              </a:gdLst>
              <a:ahLst/>
              <a:cxnLst>
                <a:cxn ang="T10">
                  <a:pos x="T0" y="T1"/>
                </a:cxn>
                <a:cxn ang="T11">
                  <a:pos x="T2" y="T3"/>
                </a:cxn>
                <a:cxn ang="T12">
                  <a:pos x="T4" y="T5"/>
                </a:cxn>
                <a:cxn ang="T13">
                  <a:pos x="T6" y="T7"/>
                </a:cxn>
                <a:cxn ang="T14">
                  <a:pos x="T8" y="T9"/>
                </a:cxn>
              </a:cxnLst>
              <a:rect l="T15" t="T16" r="T17" b="T18"/>
              <a:pathLst>
                <a:path w="272" h="527">
                  <a:moveTo>
                    <a:pt x="29" y="0"/>
                  </a:moveTo>
                  <a:lnTo>
                    <a:pt x="272" y="513"/>
                  </a:lnTo>
                  <a:lnTo>
                    <a:pt x="243" y="527"/>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111670" name="Oval 53"/>
            <p:cNvSpPr>
              <a:spLocks noChangeArrowheads="1"/>
            </p:cNvSpPr>
            <p:nvPr/>
          </p:nvSpPr>
          <p:spPr bwMode="black">
            <a:xfrm>
              <a:off x="2581275" y="4754563"/>
              <a:ext cx="19050" cy="17462"/>
            </a:xfrm>
            <a:prstGeom prst="ellipse">
              <a:avLst/>
            </a:prstGeom>
            <a:solidFill>
              <a:srgbClr val="FFFF00"/>
            </a:solidFill>
            <a:ln w="9525">
              <a:solidFill>
                <a:schemeClr val="tx1"/>
              </a:solidFill>
              <a:round/>
              <a:headEnd/>
              <a:tailEnd/>
            </a:ln>
          </p:spPr>
          <p:txBody>
            <a:bodyPr/>
            <a:lstStyle/>
            <a:p>
              <a:endParaRPr lang="en-US"/>
            </a:p>
          </p:txBody>
        </p:sp>
        <p:sp>
          <p:nvSpPr>
            <p:cNvPr id="111671" name="Freeform 54"/>
            <p:cNvSpPr>
              <a:spLocks/>
            </p:cNvSpPr>
            <p:nvPr/>
          </p:nvSpPr>
          <p:spPr bwMode="black">
            <a:xfrm>
              <a:off x="2368550" y="4625975"/>
              <a:ext cx="225425" cy="142875"/>
            </a:xfrm>
            <a:custGeom>
              <a:avLst/>
              <a:gdLst>
                <a:gd name="T0" fmla="*/ 2147483647 w 427"/>
                <a:gd name="T1" fmla="*/ 0 h 283"/>
                <a:gd name="T2" fmla="*/ 2147483647 w 427"/>
                <a:gd name="T3" fmla="*/ 2147483647 h 283"/>
                <a:gd name="T4" fmla="*/ 2147483647 w 427"/>
                <a:gd name="T5" fmla="*/ 2147483647 h 283"/>
                <a:gd name="T6" fmla="*/ 0 w 427"/>
                <a:gd name="T7" fmla="*/ 2147483647 h 283"/>
                <a:gd name="T8" fmla="*/ 2147483647 w 427"/>
                <a:gd name="T9" fmla="*/ 0 h 283"/>
                <a:gd name="T10" fmla="*/ 0 60000 65536"/>
                <a:gd name="T11" fmla="*/ 0 60000 65536"/>
                <a:gd name="T12" fmla="*/ 0 60000 65536"/>
                <a:gd name="T13" fmla="*/ 0 60000 65536"/>
                <a:gd name="T14" fmla="*/ 0 60000 65536"/>
                <a:gd name="T15" fmla="*/ 0 w 427"/>
                <a:gd name="T16" fmla="*/ 0 h 283"/>
                <a:gd name="T17" fmla="*/ 427 w 427"/>
                <a:gd name="T18" fmla="*/ 283 h 283"/>
              </a:gdLst>
              <a:ahLst/>
              <a:cxnLst>
                <a:cxn ang="T10">
                  <a:pos x="T0" y="T1"/>
                </a:cxn>
                <a:cxn ang="T11">
                  <a:pos x="T2" y="T3"/>
                </a:cxn>
                <a:cxn ang="T12">
                  <a:pos x="T4" y="T5"/>
                </a:cxn>
                <a:cxn ang="T13">
                  <a:pos x="T6" y="T7"/>
                </a:cxn>
                <a:cxn ang="T14">
                  <a:pos x="T8" y="T9"/>
                </a:cxn>
              </a:cxnLst>
              <a:rect l="T15" t="T16" r="T17" b="T18"/>
              <a:pathLst>
                <a:path w="427" h="283">
                  <a:moveTo>
                    <a:pt x="19" y="0"/>
                  </a:moveTo>
                  <a:lnTo>
                    <a:pt x="427" y="255"/>
                  </a:lnTo>
                  <a:lnTo>
                    <a:pt x="409" y="283"/>
                  </a:lnTo>
                  <a:lnTo>
                    <a:pt x="0" y="28"/>
                  </a:lnTo>
                  <a:lnTo>
                    <a:pt x="19" y="0"/>
                  </a:lnTo>
                  <a:close/>
                </a:path>
              </a:pathLst>
            </a:custGeom>
            <a:solidFill>
              <a:srgbClr val="FFFF00"/>
            </a:solidFill>
            <a:ln w="9525">
              <a:solidFill>
                <a:schemeClr val="tx1"/>
              </a:solidFill>
              <a:round/>
              <a:headEnd/>
              <a:tailEnd/>
            </a:ln>
          </p:spPr>
          <p:txBody>
            <a:bodyPr/>
            <a:lstStyle/>
            <a:p>
              <a:endParaRPr lang="en-US"/>
            </a:p>
          </p:txBody>
        </p:sp>
        <p:sp>
          <p:nvSpPr>
            <p:cNvPr id="111672" name="Oval 55"/>
            <p:cNvSpPr>
              <a:spLocks noChangeArrowheads="1"/>
            </p:cNvSpPr>
            <p:nvPr/>
          </p:nvSpPr>
          <p:spPr bwMode="black">
            <a:xfrm>
              <a:off x="2711450" y="4818063"/>
              <a:ext cx="15875" cy="14287"/>
            </a:xfrm>
            <a:prstGeom prst="ellipse">
              <a:avLst/>
            </a:prstGeom>
            <a:solidFill>
              <a:srgbClr val="FFFF00"/>
            </a:solidFill>
            <a:ln w="9525">
              <a:solidFill>
                <a:schemeClr val="tx1"/>
              </a:solidFill>
              <a:round/>
              <a:headEnd/>
              <a:tailEnd/>
            </a:ln>
          </p:spPr>
          <p:txBody>
            <a:bodyPr/>
            <a:lstStyle/>
            <a:p>
              <a:endParaRPr lang="en-US"/>
            </a:p>
          </p:txBody>
        </p:sp>
        <p:sp>
          <p:nvSpPr>
            <p:cNvPr id="111673" name="Freeform 56"/>
            <p:cNvSpPr>
              <a:spLocks/>
            </p:cNvSpPr>
            <p:nvPr/>
          </p:nvSpPr>
          <p:spPr bwMode="black">
            <a:xfrm>
              <a:off x="2587625" y="4757738"/>
              <a:ext cx="136525" cy="74612"/>
            </a:xfrm>
            <a:custGeom>
              <a:avLst/>
              <a:gdLst>
                <a:gd name="T0" fmla="*/ 2147483647 w 257"/>
                <a:gd name="T1" fmla="*/ 0 h 150"/>
                <a:gd name="T2" fmla="*/ 2147483647 w 257"/>
                <a:gd name="T3" fmla="*/ 2147483647 h 150"/>
                <a:gd name="T4" fmla="*/ 2147483647 w 257"/>
                <a:gd name="T5" fmla="*/ 2147483647 h 150"/>
                <a:gd name="T6" fmla="*/ 0 w 257"/>
                <a:gd name="T7" fmla="*/ 2147483647 h 150"/>
                <a:gd name="T8" fmla="*/ 2147483647 w 257"/>
                <a:gd name="T9" fmla="*/ 0 h 150"/>
                <a:gd name="T10" fmla="*/ 0 60000 65536"/>
                <a:gd name="T11" fmla="*/ 0 60000 65536"/>
                <a:gd name="T12" fmla="*/ 0 60000 65536"/>
                <a:gd name="T13" fmla="*/ 0 60000 65536"/>
                <a:gd name="T14" fmla="*/ 0 60000 65536"/>
                <a:gd name="T15" fmla="*/ 0 w 257"/>
                <a:gd name="T16" fmla="*/ 0 h 150"/>
                <a:gd name="T17" fmla="*/ 257 w 257"/>
                <a:gd name="T18" fmla="*/ 150 h 150"/>
              </a:gdLst>
              <a:ahLst/>
              <a:cxnLst>
                <a:cxn ang="T10">
                  <a:pos x="T0" y="T1"/>
                </a:cxn>
                <a:cxn ang="T11">
                  <a:pos x="T2" y="T3"/>
                </a:cxn>
                <a:cxn ang="T12">
                  <a:pos x="T4" y="T5"/>
                </a:cxn>
                <a:cxn ang="T13">
                  <a:pos x="T6" y="T7"/>
                </a:cxn>
                <a:cxn ang="T14">
                  <a:pos x="T8" y="T9"/>
                </a:cxn>
              </a:cxnLst>
              <a:rect l="T15" t="T16" r="T17" b="T18"/>
              <a:pathLst>
                <a:path w="257" h="150">
                  <a:moveTo>
                    <a:pt x="14" y="0"/>
                  </a:moveTo>
                  <a:lnTo>
                    <a:pt x="257" y="122"/>
                  </a:lnTo>
                  <a:lnTo>
                    <a:pt x="243" y="150"/>
                  </a:lnTo>
                  <a:lnTo>
                    <a:pt x="0" y="28"/>
                  </a:lnTo>
                  <a:lnTo>
                    <a:pt x="14" y="0"/>
                  </a:lnTo>
                  <a:close/>
                </a:path>
              </a:pathLst>
            </a:custGeom>
            <a:solidFill>
              <a:srgbClr val="FFFF00"/>
            </a:solidFill>
            <a:ln w="9525">
              <a:solidFill>
                <a:schemeClr val="tx1"/>
              </a:solidFill>
              <a:round/>
              <a:headEnd/>
              <a:tailEnd/>
            </a:ln>
          </p:spPr>
          <p:txBody>
            <a:bodyPr/>
            <a:lstStyle/>
            <a:p>
              <a:endParaRPr lang="en-US"/>
            </a:p>
          </p:txBody>
        </p:sp>
        <p:sp>
          <p:nvSpPr>
            <p:cNvPr id="111674" name="Oval 57"/>
            <p:cNvSpPr>
              <a:spLocks noChangeArrowheads="1"/>
            </p:cNvSpPr>
            <p:nvPr/>
          </p:nvSpPr>
          <p:spPr bwMode="black">
            <a:xfrm>
              <a:off x="2743200" y="4921250"/>
              <a:ext cx="19050" cy="17463"/>
            </a:xfrm>
            <a:prstGeom prst="ellipse">
              <a:avLst/>
            </a:prstGeom>
            <a:solidFill>
              <a:srgbClr val="FFFF00"/>
            </a:solidFill>
            <a:ln w="9525">
              <a:solidFill>
                <a:schemeClr val="tx1"/>
              </a:solidFill>
              <a:round/>
              <a:headEnd/>
              <a:tailEnd/>
            </a:ln>
          </p:spPr>
          <p:txBody>
            <a:bodyPr/>
            <a:lstStyle/>
            <a:p>
              <a:endParaRPr lang="en-US"/>
            </a:p>
          </p:txBody>
        </p:sp>
        <p:sp>
          <p:nvSpPr>
            <p:cNvPr id="111675" name="Freeform 58"/>
            <p:cNvSpPr>
              <a:spLocks/>
            </p:cNvSpPr>
            <p:nvPr/>
          </p:nvSpPr>
          <p:spPr bwMode="black">
            <a:xfrm>
              <a:off x="2711450" y="4824413"/>
              <a:ext cx="47625" cy="109537"/>
            </a:xfrm>
            <a:custGeom>
              <a:avLst/>
              <a:gdLst>
                <a:gd name="T0" fmla="*/ 2147483647 w 94"/>
                <a:gd name="T1" fmla="*/ 0 h 217"/>
                <a:gd name="T2" fmla="*/ 2147483647 w 94"/>
                <a:gd name="T3" fmla="*/ 2147483647 h 217"/>
                <a:gd name="T4" fmla="*/ 2147483647 w 94"/>
                <a:gd name="T5" fmla="*/ 2147483647 h 217"/>
                <a:gd name="T6" fmla="*/ 0 w 94"/>
                <a:gd name="T7" fmla="*/ 2147483647 h 217"/>
                <a:gd name="T8" fmla="*/ 2147483647 w 94"/>
                <a:gd name="T9" fmla="*/ 0 h 217"/>
                <a:gd name="T10" fmla="*/ 0 60000 65536"/>
                <a:gd name="T11" fmla="*/ 0 60000 65536"/>
                <a:gd name="T12" fmla="*/ 0 60000 65536"/>
                <a:gd name="T13" fmla="*/ 0 60000 65536"/>
                <a:gd name="T14" fmla="*/ 0 60000 65536"/>
                <a:gd name="T15" fmla="*/ 0 w 94"/>
                <a:gd name="T16" fmla="*/ 0 h 217"/>
                <a:gd name="T17" fmla="*/ 94 w 94"/>
                <a:gd name="T18" fmla="*/ 217 h 217"/>
              </a:gdLst>
              <a:ahLst/>
              <a:cxnLst>
                <a:cxn ang="T10">
                  <a:pos x="T0" y="T1"/>
                </a:cxn>
                <a:cxn ang="T11">
                  <a:pos x="T2" y="T3"/>
                </a:cxn>
                <a:cxn ang="T12">
                  <a:pos x="T4" y="T5"/>
                </a:cxn>
                <a:cxn ang="T13">
                  <a:pos x="T6" y="T7"/>
                </a:cxn>
                <a:cxn ang="T14">
                  <a:pos x="T8" y="T9"/>
                </a:cxn>
              </a:cxnLst>
              <a:rect l="T15" t="T16" r="T17" b="T18"/>
              <a:pathLst>
                <a:path w="94" h="217">
                  <a:moveTo>
                    <a:pt x="31" y="0"/>
                  </a:moveTo>
                  <a:lnTo>
                    <a:pt x="94" y="207"/>
                  </a:lnTo>
                  <a:lnTo>
                    <a:pt x="63" y="217"/>
                  </a:lnTo>
                  <a:lnTo>
                    <a:pt x="0" y="10"/>
                  </a:lnTo>
                  <a:lnTo>
                    <a:pt x="31" y="0"/>
                  </a:lnTo>
                  <a:close/>
                </a:path>
              </a:pathLst>
            </a:custGeom>
            <a:solidFill>
              <a:srgbClr val="FFFF00"/>
            </a:solidFill>
            <a:ln w="9525">
              <a:solidFill>
                <a:schemeClr val="tx1"/>
              </a:solidFill>
              <a:round/>
              <a:headEnd/>
              <a:tailEnd/>
            </a:ln>
          </p:spPr>
          <p:txBody>
            <a:bodyPr/>
            <a:lstStyle/>
            <a:p>
              <a:endParaRPr lang="en-US"/>
            </a:p>
          </p:txBody>
        </p:sp>
        <p:sp>
          <p:nvSpPr>
            <p:cNvPr id="111676" name="Oval 59"/>
            <p:cNvSpPr>
              <a:spLocks noChangeArrowheads="1"/>
            </p:cNvSpPr>
            <p:nvPr/>
          </p:nvSpPr>
          <p:spPr bwMode="black">
            <a:xfrm>
              <a:off x="2924175" y="5094288"/>
              <a:ext cx="17463" cy="17462"/>
            </a:xfrm>
            <a:prstGeom prst="ellipse">
              <a:avLst/>
            </a:prstGeom>
            <a:solidFill>
              <a:srgbClr val="FFFF00"/>
            </a:solidFill>
            <a:ln w="9525">
              <a:solidFill>
                <a:schemeClr val="tx1"/>
              </a:solidFill>
              <a:round/>
              <a:headEnd/>
              <a:tailEnd/>
            </a:ln>
          </p:spPr>
          <p:txBody>
            <a:bodyPr/>
            <a:lstStyle/>
            <a:p>
              <a:endParaRPr lang="en-US"/>
            </a:p>
          </p:txBody>
        </p:sp>
        <p:sp>
          <p:nvSpPr>
            <p:cNvPr id="111677" name="Freeform 60"/>
            <p:cNvSpPr>
              <a:spLocks/>
            </p:cNvSpPr>
            <p:nvPr/>
          </p:nvSpPr>
          <p:spPr bwMode="black">
            <a:xfrm>
              <a:off x="2746375" y="4924425"/>
              <a:ext cx="193675" cy="184150"/>
            </a:xfrm>
            <a:custGeom>
              <a:avLst/>
              <a:gdLst>
                <a:gd name="T0" fmla="*/ 2147483647 w 365"/>
                <a:gd name="T1" fmla="*/ 0 h 363"/>
                <a:gd name="T2" fmla="*/ 2147483647 w 365"/>
                <a:gd name="T3" fmla="*/ 2147483647 h 363"/>
                <a:gd name="T4" fmla="*/ 2147483647 w 365"/>
                <a:gd name="T5" fmla="*/ 2147483647 h 363"/>
                <a:gd name="T6" fmla="*/ 0 w 365"/>
                <a:gd name="T7" fmla="*/ 2147483647 h 363"/>
                <a:gd name="T8" fmla="*/ 2147483647 w 365"/>
                <a:gd name="T9" fmla="*/ 0 h 363"/>
                <a:gd name="T10" fmla="*/ 0 60000 65536"/>
                <a:gd name="T11" fmla="*/ 0 60000 65536"/>
                <a:gd name="T12" fmla="*/ 0 60000 65536"/>
                <a:gd name="T13" fmla="*/ 0 60000 65536"/>
                <a:gd name="T14" fmla="*/ 0 60000 65536"/>
                <a:gd name="T15" fmla="*/ 0 w 365"/>
                <a:gd name="T16" fmla="*/ 0 h 363"/>
                <a:gd name="T17" fmla="*/ 365 w 365"/>
                <a:gd name="T18" fmla="*/ 363 h 363"/>
              </a:gdLst>
              <a:ahLst/>
              <a:cxnLst>
                <a:cxn ang="T10">
                  <a:pos x="T0" y="T1"/>
                </a:cxn>
                <a:cxn ang="T11">
                  <a:pos x="T2" y="T3"/>
                </a:cxn>
                <a:cxn ang="T12">
                  <a:pos x="T4" y="T5"/>
                </a:cxn>
                <a:cxn ang="T13">
                  <a:pos x="T6" y="T7"/>
                </a:cxn>
                <a:cxn ang="T14">
                  <a:pos x="T8" y="T9"/>
                </a:cxn>
              </a:cxnLst>
              <a:rect l="T15" t="T16" r="T17" b="T18"/>
              <a:pathLst>
                <a:path w="365" h="363">
                  <a:moveTo>
                    <a:pt x="23" y="0"/>
                  </a:moveTo>
                  <a:lnTo>
                    <a:pt x="365" y="341"/>
                  </a:lnTo>
                  <a:lnTo>
                    <a:pt x="343" y="363"/>
                  </a:lnTo>
                  <a:lnTo>
                    <a:pt x="0" y="22"/>
                  </a:lnTo>
                  <a:lnTo>
                    <a:pt x="23" y="0"/>
                  </a:lnTo>
                  <a:close/>
                </a:path>
              </a:pathLst>
            </a:custGeom>
            <a:solidFill>
              <a:srgbClr val="FFFF00"/>
            </a:solidFill>
            <a:ln w="9525">
              <a:solidFill>
                <a:schemeClr val="tx1"/>
              </a:solidFill>
              <a:round/>
              <a:headEnd/>
              <a:tailEnd/>
            </a:ln>
          </p:spPr>
          <p:txBody>
            <a:bodyPr/>
            <a:lstStyle/>
            <a:p>
              <a:endParaRPr lang="en-US"/>
            </a:p>
          </p:txBody>
        </p:sp>
        <p:sp>
          <p:nvSpPr>
            <p:cNvPr id="111678" name="Oval 61"/>
            <p:cNvSpPr>
              <a:spLocks noChangeArrowheads="1"/>
            </p:cNvSpPr>
            <p:nvPr/>
          </p:nvSpPr>
          <p:spPr bwMode="black">
            <a:xfrm>
              <a:off x="3035300" y="515461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79" name="Freeform 62"/>
            <p:cNvSpPr>
              <a:spLocks/>
            </p:cNvSpPr>
            <p:nvPr/>
          </p:nvSpPr>
          <p:spPr bwMode="black">
            <a:xfrm>
              <a:off x="2928938" y="5094288"/>
              <a:ext cx="119062" cy="76200"/>
            </a:xfrm>
            <a:custGeom>
              <a:avLst/>
              <a:gdLst>
                <a:gd name="T0" fmla="*/ 2147483647 w 222"/>
                <a:gd name="T1" fmla="*/ 0 h 148"/>
                <a:gd name="T2" fmla="*/ 2147483647 w 222"/>
                <a:gd name="T3" fmla="*/ 2147483647 h 148"/>
                <a:gd name="T4" fmla="*/ 2147483647 w 222"/>
                <a:gd name="T5" fmla="*/ 2147483647 h 148"/>
                <a:gd name="T6" fmla="*/ 0 w 222"/>
                <a:gd name="T7" fmla="*/ 2147483647 h 148"/>
                <a:gd name="T8" fmla="*/ 2147483647 w 222"/>
                <a:gd name="T9" fmla="*/ 0 h 148"/>
                <a:gd name="T10" fmla="*/ 0 60000 65536"/>
                <a:gd name="T11" fmla="*/ 0 60000 65536"/>
                <a:gd name="T12" fmla="*/ 0 60000 65536"/>
                <a:gd name="T13" fmla="*/ 0 60000 65536"/>
                <a:gd name="T14" fmla="*/ 0 60000 65536"/>
                <a:gd name="T15" fmla="*/ 0 w 222"/>
                <a:gd name="T16" fmla="*/ 0 h 148"/>
                <a:gd name="T17" fmla="*/ 222 w 222"/>
                <a:gd name="T18" fmla="*/ 148 h 148"/>
              </a:gdLst>
              <a:ahLst/>
              <a:cxnLst>
                <a:cxn ang="T10">
                  <a:pos x="T0" y="T1"/>
                </a:cxn>
                <a:cxn ang="T11">
                  <a:pos x="T2" y="T3"/>
                </a:cxn>
                <a:cxn ang="T12">
                  <a:pos x="T4" y="T5"/>
                </a:cxn>
                <a:cxn ang="T13">
                  <a:pos x="T6" y="T7"/>
                </a:cxn>
                <a:cxn ang="T14">
                  <a:pos x="T8" y="T9"/>
                </a:cxn>
              </a:cxnLst>
              <a:rect l="T15" t="T16" r="T17" b="T18"/>
              <a:pathLst>
                <a:path w="222" h="148">
                  <a:moveTo>
                    <a:pt x="16" y="0"/>
                  </a:moveTo>
                  <a:lnTo>
                    <a:pt x="222" y="119"/>
                  </a:lnTo>
                  <a:lnTo>
                    <a:pt x="205" y="148"/>
                  </a:lnTo>
                  <a:lnTo>
                    <a:pt x="0" y="28"/>
                  </a:lnTo>
                  <a:lnTo>
                    <a:pt x="16" y="0"/>
                  </a:lnTo>
                  <a:close/>
                </a:path>
              </a:pathLst>
            </a:custGeom>
            <a:solidFill>
              <a:srgbClr val="FFFF00"/>
            </a:solidFill>
            <a:ln w="9525">
              <a:solidFill>
                <a:schemeClr val="tx1"/>
              </a:solidFill>
              <a:round/>
              <a:headEnd/>
              <a:tailEnd/>
            </a:ln>
          </p:spPr>
          <p:txBody>
            <a:bodyPr/>
            <a:lstStyle/>
            <a:p>
              <a:endParaRPr lang="en-US"/>
            </a:p>
          </p:txBody>
        </p:sp>
        <p:sp>
          <p:nvSpPr>
            <p:cNvPr id="111680" name="Oval 63"/>
            <p:cNvSpPr>
              <a:spLocks noChangeArrowheads="1"/>
            </p:cNvSpPr>
            <p:nvPr/>
          </p:nvSpPr>
          <p:spPr bwMode="black">
            <a:xfrm>
              <a:off x="3148013" y="5367338"/>
              <a:ext cx="17462" cy="17462"/>
            </a:xfrm>
            <a:prstGeom prst="ellipse">
              <a:avLst/>
            </a:prstGeom>
            <a:solidFill>
              <a:srgbClr val="FFFF00"/>
            </a:solidFill>
            <a:ln w="9525">
              <a:solidFill>
                <a:schemeClr val="tx1"/>
              </a:solidFill>
              <a:round/>
              <a:headEnd/>
              <a:tailEnd/>
            </a:ln>
          </p:spPr>
          <p:txBody>
            <a:bodyPr/>
            <a:lstStyle/>
            <a:p>
              <a:endParaRPr lang="en-US"/>
            </a:p>
          </p:txBody>
        </p:sp>
        <p:sp>
          <p:nvSpPr>
            <p:cNvPr id="111681" name="Freeform 64"/>
            <p:cNvSpPr>
              <a:spLocks/>
            </p:cNvSpPr>
            <p:nvPr/>
          </p:nvSpPr>
          <p:spPr bwMode="black">
            <a:xfrm>
              <a:off x="3035300" y="5160963"/>
              <a:ext cx="130175" cy="219075"/>
            </a:xfrm>
            <a:custGeom>
              <a:avLst/>
              <a:gdLst>
                <a:gd name="T0" fmla="*/ 2147483647 w 245"/>
                <a:gd name="T1" fmla="*/ 0 h 437"/>
                <a:gd name="T2" fmla="*/ 2147483647 w 245"/>
                <a:gd name="T3" fmla="*/ 2147483647 h 437"/>
                <a:gd name="T4" fmla="*/ 2147483647 w 245"/>
                <a:gd name="T5" fmla="*/ 2147483647 h 437"/>
                <a:gd name="T6" fmla="*/ 0 w 245"/>
                <a:gd name="T7" fmla="*/ 2147483647 h 437"/>
                <a:gd name="T8" fmla="*/ 2147483647 w 245"/>
                <a:gd name="T9" fmla="*/ 0 h 437"/>
                <a:gd name="T10" fmla="*/ 0 60000 65536"/>
                <a:gd name="T11" fmla="*/ 0 60000 65536"/>
                <a:gd name="T12" fmla="*/ 0 60000 65536"/>
                <a:gd name="T13" fmla="*/ 0 60000 65536"/>
                <a:gd name="T14" fmla="*/ 0 60000 65536"/>
                <a:gd name="T15" fmla="*/ 0 w 245"/>
                <a:gd name="T16" fmla="*/ 0 h 437"/>
                <a:gd name="T17" fmla="*/ 245 w 245"/>
                <a:gd name="T18" fmla="*/ 437 h 437"/>
              </a:gdLst>
              <a:ahLst/>
              <a:cxnLst>
                <a:cxn ang="T10">
                  <a:pos x="T0" y="T1"/>
                </a:cxn>
                <a:cxn ang="T11">
                  <a:pos x="T2" y="T3"/>
                </a:cxn>
                <a:cxn ang="T12">
                  <a:pos x="T4" y="T5"/>
                </a:cxn>
                <a:cxn ang="T13">
                  <a:pos x="T6" y="T7"/>
                </a:cxn>
                <a:cxn ang="T14">
                  <a:pos x="T8" y="T9"/>
                </a:cxn>
              </a:cxnLst>
              <a:rect l="T15" t="T16" r="T17" b="T18"/>
              <a:pathLst>
                <a:path w="245" h="437">
                  <a:moveTo>
                    <a:pt x="29" y="0"/>
                  </a:moveTo>
                  <a:lnTo>
                    <a:pt x="245" y="423"/>
                  </a:lnTo>
                  <a:lnTo>
                    <a:pt x="217" y="437"/>
                  </a:lnTo>
                  <a:lnTo>
                    <a:pt x="0" y="15"/>
                  </a:lnTo>
                  <a:lnTo>
                    <a:pt x="29" y="0"/>
                  </a:lnTo>
                  <a:close/>
                </a:path>
              </a:pathLst>
            </a:custGeom>
            <a:solidFill>
              <a:srgbClr val="FFFF00"/>
            </a:solidFill>
            <a:ln w="9525">
              <a:solidFill>
                <a:schemeClr val="tx1"/>
              </a:solidFill>
              <a:round/>
              <a:headEnd/>
              <a:tailEnd/>
            </a:ln>
          </p:spPr>
          <p:txBody>
            <a:bodyPr/>
            <a:lstStyle/>
            <a:p>
              <a:endParaRPr lang="en-US"/>
            </a:p>
          </p:txBody>
        </p:sp>
        <p:sp>
          <p:nvSpPr>
            <p:cNvPr id="111682" name="Oval 65"/>
            <p:cNvSpPr>
              <a:spLocks noChangeArrowheads="1"/>
            </p:cNvSpPr>
            <p:nvPr/>
          </p:nvSpPr>
          <p:spPr bwMode="black">
            <a:xfrm>
              <a:off x="3448050" y="5549900"/>
              <a:ext cx="17463" cy="17463"/>
            </a:xfrm>
            <a:prstGeom prst="ellipse">
              <a:avLst/>
            </a:prstGeom>
            <a:solidFill>
              <a:srgbClr val="FFFF00"/>
            </a:solidFill>
            <a:ln w="9525">
              <a:solidFill>
                <a:schemeClr val="tx1"/>
              </a:solidFill>
              <a:round/>
              <a:headEnd/>
              <a:tailEnd/>
            </a:ln>
          </p:spPr>
          <p:txBody>
            <a:bodyPr/>
            <a:lstStyle/>
            <a:p>
              <a:endParaRPr lang="en-US"/>
            </a:p>
          </p:txBody>
        </p:sp>
        <p:sp>
          <p:nvSpPr>
            <p:cNvPr id="111683" name="Freeform 66"/>
            <p:cNvSpPr>
              <a:spLocks/>
            </p:cNvSpPr>
            <p:nvPr/>
          </p:nvSpPr>
          <p:spPr bwMode="black">
            <a:xfrm>
              <a:off x="3152775" y="5370513"/>
              <a:ext cx="309563" cy="193675"/>
            </a:xfrm>
            <a:custGeom>
              <a:avLst/>
              <a:gdLst>
                <a:gd name="T0" fmla="*/ 2147483647 w 587"/>
                <a:gd name="T1" fmla="*/ 0 h 387"/>
                <a:gd name="T2" fmla="*/ 2147483647 w 587"/>
                <a:gd name="T3" fmla="*/ 2147483647 h 387"/>
                <a:gd name="T4" fmla="*/ 2147483647 w 587"/>
                <a:gd name="T5" fmla="*/ 2147483647 h 387"/>
                <a:gd name="T6" fmla="*/ 0 w 587"/>
                <a:gd name="T7" fmla="*/ 2147483647 h 387"/>
                <a:gd name="T8" fmla="*/ 2147483647 w 587"/>
                <a:gd name="T9" fmla="*/ 0 h 387"/>
                <a:gd name="T10" fmla="*/ 0 60000 65536"/>
                <a:gd name="T11" fmla="*/ 0 60000 65536"/>
                <a:gd name="T12" fmla="*/ 0 60000 65536"/>
                <a:gd name="T13" fmla="*/ 0 60000 65536"/>
                <a:gd name="T14" fmla="*/ 0 60000 65536"/>
                <a:gd name="T15" fmla="*/ 0 w 587"/>
                <a:gd name="T16" fmla="*/ 0 h 387"/>
                <a:gd name="T17" fmla="*/ 587 w 587"/>
                <a:gd name="T18" fmla="*/ 387 h 387"/>
              </a:gdLst>
              <a:ahLst/>
              <a:cxnLst>
                <a:cxn ang="T10">
                  <a:pos x="T0" y="T1"/>
                </a:cxn>
                <a:cxn ang="T11">
                  <a:pos x="T2" y="T3"/>
                </a:cxn>
                <a:cxn ang="T12">
                  <a:pos x="T4" y="T5"/>
                </a:cxn>
                <a:cxn ang="T13">
                  <a:pos x="T6" y="T7"/>
                </a:cxn>
                <a:cxn ang="T14">
                  <a:pos x="T8" y="T9"/>
                </a:cxn>
              </a:cxnLst>
              <a:rect l="T15" t="T16" r="T17" b="T18"/>
              <a:pathLst>
                <a:path w="587" h="387">
                  <a:moveTo>
                    <a:pt x="18" y="0"/>
                  </a:moveTo>
                  <a:lnTo>
                    <a:pt x="587" y="359"/>
                  </a:lnTo>
                  <a:lnTo>
                    <a:pt x="569" y="387"/>
                  </a:lnTo>
                  <a:lnTo>
                    <a:pt x="0" y="28"/>
                  </a:lnTo>
                  <a:lnTo>
                    <a:pt x="18" y="0"/>
                  </a:lnTo>
                  <a:close/>
                </a:path>
              </a:pathLst>
            </a:custGeom>
            <a:solidFill>
              <a:srgbClr val="FFFF00"/>
            </a:solidFill>
            <a:ln w="9525">
              <a:solidFill>
                <a:schemeClr val="tx1"/>
              </a:solidFill>
              <a:round/>
              <a:headEnd/>
              <a:tailEnd/>
            </a:ln>
          </p:spPr>
          <p:txBody>
            <a:bodyPr/>
            <a:lstStyle/>
            <a:p>
              <a:endParaRPr lang="en-US"/>
            </a:p>
          </p:txBody>
        </p:sp>
        <p:sp>
          <p:nvSpPr>
            <p:cNvPr id="111684" name="Oval 67"/>
            <p:cNvSpPr>
              <a:spLocks noChangeArrowheads="1"/>
            </p:cNvSpPr>
            <p:nvPr/>
          </p:nvSpPr>
          <p:spPr bwMode="black">
            <a:xfrm>
              <a:off x="3551238" y="5694363"/>
              <a:ext cx="19050" cy="19050"/>
            </a:xfrm>
            <a:prstGeom prst="ellipse">
              <a:avLst/>
            </a:prstGeom>
            <a:solidFill>
              <a:srgbClr val="FFFF00"/>
            </a:solidFill>
            <a:ln w="9525">
              <a:solidFill>
                <a:schemeClr val="tx1"/>
              </a:solidFill>
              <a:round/>
              <a:headEnd/>
              <a:tailEnd/>
            </a:ln>
          </p:spPr>
          <p:txBody>
            <a:bodyPr/>
            <a:lstStyle/>
            <a:p>
              <a:endParaRPr lang="en-US"/>
            </a:p>
          </p:txBody>
        </p:sp>
        <p:sp>
          <p:nvSpPr>
            <p:cNvPr id="111685" name="Freeform 68"/>
            <p:cNvSpPr>
              <a:spLocks/>
            </p:cNvSpPr>
            <p:nvPr/>
          </p:nvSpPr>
          <p:spPr bwMode="black">
            <a:xfrm>
              <a:off x="3449638" y="5554663"/>
              <a:ext cx="117475" cy="152400"/>
            </a:xfrm>
            <a:custGeom>
              <a:avLst/>
              <a:gdLst>
                <a:gd name="T0" fmla="*/ 2147483647 w 222"/>
                <a:gd name="T1" fmla="*/ 0 h 305"/>
                <a:gd name="T2" fmla="*/ 2147483647 w 222"/>
                <a:gd name="T3" fmla="*/ 2147483647 h 305"/>
                <a:gd name="T4" fmla="*/ 2147483647 w 222"/>
                <a:gd name="T5" fmla="*/ 2147483647 h 305"/>
                <a:gd name="T6" fmla="*/ 0 w 222"/>
                <a:gd name="T7" fmla="*/ 2147483647 h 305"/>
                <a:gd name="T8" fmla="*/ 2147483647 w 222"/>
                <a:gd name="T9" fmla="*/ 0 h 305"/>
                <a:gd name="T10" fmla="*/ 0 60000 65536"/>
                <a:gd name="T11" fmla="*/ 0 60000 65536"/>
                <a:gd name="T12" fmla="*/ 0 60000 65536"/>
                <a:gd name="T13" fmla="*/ 0 60000 65536"/>
                <a:gd name="T14" fmla="*/ 0 60000 65536"/>
                <a:gd name="T15" fmla="*/ 0 w 222"/>
                <a:gd name="T16" fmla="*/ 0 h 305"/>
                <a:gd name="T17" fmla="*/ 222 w 222"/>
                <a:gd name="T18" fmla="*/ 305 h 305"/>
              </a:gdLst>
              <a:ahLst/>
              <a:cxnLst>
                <a:cxn ang="T10">
                  <a:pos x="T0" y="T1"/>
                </a:cxn>
                <a:cxn ang="T11">
                  <a:pos x="T2" y="T3"/>
                </a:cxn>
                <a:cxn ang="T12">
                  <a:pos x="T4" y="T5"/>
                </a:cxn>
                <a:cxn ang="T13">
                  <a:pos x="T6" y="T7"/>
                </a:cxn>
                <a:cxn ang="T14">
                  <a:pos x="T8" y="T9"/>
                </a:cxn>
              </a:cxnLst>
              <a:rect l="T15" t="T16" r="T17" b="T18"/>
              <a:pathLst>
                <a:path w="222" h="305">
                  <a:moveTo>
                    <a:pt x="26" y="0"/>
                  </a:moveTo>
                  <a:lnTo>
                    <a:pt x="222" y="287"/>
                  </a:lnTo>
                  <a:lnTo>
                    <a:pt x="196" y="305"/>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111686" name="Oval 69"/>
            <p:cNvSpPr>
              <a:spLocks noChangeArrowheads="1"/>
            </p:cNvSpPr>
            <p:nvPr/>
          </p:nvSpPr>
          <p:spPr bwMode="black">
            <a:xfrm>
              <a:off x="3814763" y="5892800"/>
              <a:ext cx="14287" cy="17463"/>
            </a:xfrm>
            <a:prstGeom prst="ellipse">
              <a:avLst/>
            </a:prstGeom>
            <a:solidFill>
              <a:srgbClr val="FFFF00"/>
            </a:solidFill>
            <a:ln w="9525">
              <a:solidFill>
                <a:schemeClr val="tx1"/>
              </a:solidFill>
              <a:round/>
              <a:headEnd/>
              <a:tailEnd/>
            </a:ln>
          </p:spPr>
          <p:txBody>
            <a:bodyPr/>
            <a:lstStyle/>
            <a:p>
              <a:endParaRPr lang="en-US"/>
            </a:p>
          </p:txBody>
        </p:sp>
        <p:sp>
          <p:nvSpPr>
            <p:cNvPr id="111687" name="Freeform 70"/>
            <p:cNvSpPr>
              <a:spLocks/>
            </p:cNvSpPr>
            <p:nvPr/>
          </p:nvSpPr>
          <p:spPr bwMode="black">
            <a:xfrm>
              <a:off x="3554413" y="5697538"/>
              <a:ext cx="273050" cy="209550"/>
            </a:xfrm>
            <a:custGeom>
              <a:avLst/>
              <a:gdLst>
                <a:gd name="T0" fmla="*/ 2147483647 w 518"/>
                <a:gd name="T1" fmla="*/ 0 h 418"/>
                <a:gd name="T2" fmla="*/ 2147483647 w 518"/>
                <a:gd name="T3" fmla="*/ 2147483647 h 418"/>
                <a:gd name="T4" fmla="*/ 2147483647 w 518"/>
                <a:gd name="T5" fmla="*/ 2147483647 h 418"/>
                <a:gd name="T6" fmla="*/ 0 w 518"/>
                <a:gd name="T7" fmla="*/ 2147483647 h 418"/>
                <a:gd name="T8" fmla="*/ 2147483647 w 518"/>
                <a:gd name="T9" fmla="*/ 0 h 418"/>
                <a:gd name="T10" fmla="*/ 0 60000 65536"/>
                <a:gd name="T11" fmla="*/ 0 60000 65536"/>
                <a:gd name="T12" fmla="*/ 0 60000 65536"/>
                <a:gd name="T13" fmla="*/ 0 60000 65536"/>
                <a:gd name="T14" fmla="*/ 0 60000 65536"/>
                <a:gd name="T15" fmla="*/ 0 w 518"/>
                <a:gd name="T16" fmla="*/ 0 h 418"/>
                <a:gd name="T17" fmla="*/ 518 w 518"/>
                <a:gd name="T18" fmla="*/ 418 h 418"/>
              </a:gdLst>
              <a:ahLst/>
              <a:cxnLst>
                <a:cxn ang="T10">
                  <a:pos x="T0" y="T1"/>
                </a:cxn>
                <a:cxn ang="T11">
                  <a:pos x="T2" y="T3"/>
                </a:cxn>
                <a:cxn ang="T12">
                  <a:pos x="T4" y="T5"/>
                </a:cxn>
                <a:cxn ang="T13">
                  <a:pos x="T6" y="T7"/>
                </a:cxn>
                <a:cxn ang="T14">
                  <a:pos x="T8" y="T9"/>
                </a:cxn>
              </a:cxnLst>
              <a:rect l="T15" t="T16" r="T17" b="T18"/>
              <a:pathLst>
                <a:path w="518" h="418">
                  <a:moveTo>
                    <a:pt x="20" y="0"/>
                  </a:moveTo>
                  <a:lnTo>
                    <a:pt x="518" y="392"/>
                  </a:lnTo>
                  <a:lnTo>
                    <a:pt x="497" y="418"/>
                  </a:lnTo>
                  <a:lnTo>
                    <a:pt x="0" y="26"/>
                  </a:lnTo>
                  <a:lnTo>
                    <a:pt x="20" y="0"/>
                  </a:lnTo>
                  <a:close/>
                </a:path>
              </a:pathLst>
            </a:custGeom>
            <a:solidFill>
              <a:srgbClr val="FFFF00"/>
            </a:solidFill>
            <a:ln w="9525">
              <a:solidFill>
                <a:schemeClr val="tx1"/>
              </a:solidFill>
              <a:round/>
              <a:headEnd/>
              <a:tailEnd/>
            </a:ln>
          </p:spPr>
          <p:txBody>
            <a:bodyPr/>
            <a:lstStyle/>
            <a:p>
              <a:endParaRPr lang="en-US"/>
            </a:p>
          </p:txBody>
        </p:sp>
        <p:sp>
          <p:nvSpPr>
            <p:cNvPr id="111688" name="Freeform 71"/>
            <p:cNvSpPr>
              <a:spLocks/>
            </p:cNvSpPr>
            <p:nvPr/>
          </p:nvSpPr>
          <p:spPr bwMode="black">
            <a:xfrm>
              <a:off x="3816350" y="5895975"/>
              <a:ext cx="114300" cy="136525"/>
            </a:xfrm>
            <a:custGeom>
              <a:avLst/>
              <a:gdLst>
                <a:gd name="T0" fmla="*/ 2147483647 w 220"/>
                <a:gd name="T1" fmla="*/ 0 h 270"/>
                <a:gd name="T2" fmla="*/ 2147483647 w 220"/>
                <a:gd name="T3" fmla="*/ 2147483647 h 270"/>
                <a:gd name="T4" fmla="*/ 2147483647 w 220"/>
                <a:gd name="T5" fmla="*/ 2147483647 h 270"/>
                <a:gd name="T6" fmla="*/ 0 w 220"/>
                <a:gd name="T7" fmla="*/ 2147483647 h 270"/>
                <a:gd name="T8" fmla="*/ 2147483647 w 220"/>
                <a:gd name="T9" fmla="*/ 0 h 270"/>
                <a:gd name="T10" fmla="*/ 0 60000 65536"/>
                <a:gd name="T11" fmla="*/ 0 60000 65536"/>
                <a:gd name="T12" fmla="*/ 0 60000 65536"/>
                <a:gd name="T13" fmla="*/ 0 60000 65536"/>
                <a:gd name="T14" fmla="*/ 0 60000 65536"/>
                <a:gd name="T15" fmla="*/ 0 w 220"/>
                <a:gd name="T16" fmla="*/ 0 h 270"/>
                <a:gd name="T17" fmla="*/ 220 w 220"/>
                <a:gd name="T18" fmla="*/ 270 h 270"/>
              </a:gdLst>
              <a:ahLst/>
              <a:cxnLst>
                <a:cxn ang="T10">
                  <a:pos x="T0" y="T1"/>
                </a:cxn>
                <a:cxn ang="T11">
                  <a:pos x="T2" y="T3"/>
                </a:cxn>
                <a:cxn ang="T12">
                  <a:pos x="T4" y="T5"/>
                </a:cxn>
                <a:cxn ang="T13">
                  <a:pos x="T6" y="T7"/>
                </a:cxn>
                <a:cxn ang="T14">
                  <a:pos x="T8" y="T9"/>
                </a:cxn>
              </a:cxnLst>
              <a:rect l="T15" t="T16" r="T17" b="T18"/>
              <a:pathLst>
                <a:path w="220" h="270">
                  <a:moveTo>
                    <a:pt x="27" y="0"/>
                  </a:moveTo>
                  <a:lnTo>
                    <a:pt x="220" y="249"/>
                  </a:lnTo>
                  <a:lnTo>
                    <a:pt x="193" y="270"/>
                  </a:lnTo>
                  <a:lnTo>
                    <a:pt x="0" y="20"/>
                  </a:lnTo>
                  <a:lnTo>
                    <a:pt x="27" y="0"/>
                  </a:lnTo>
                  <a:close/>
                </a:path>
              </a:pathLst>
            </a:custGeom>
            <a:solidFill>
              <a:srgbClr val="FFFF00"/>
            </a:solidFill>
            <a:ln w="9525">
              <a:solidFill>
                <a:schemeClr val="tx1"/>
              </a:solidFill>
              <a:round/>
              <a:headEnd/>
              <a:tailEnd/>
            </a:ln>
          </p:spPr>
          <p:txBody>
            <a:bodyPr/>
            <a:lstStyle/>
            <a:p>
              <a:endParaRPr lang="en-US"/>
            </a:p>
          </p:txBody>
        </p:sp>
        <p:sp>
          <p:nvSpPr>
            <p:cNvPr id="111689" name="Oval 72"/>
            <p:cNvSpPr>
              <a:spLocks noChangeArrowheads="1"/>
            </p:cNvSpPr>
            <p:nvPr/>
          </p:nvSpPr>
          <p:spPr bwMode="black">
            <a:xfrm>
              <a:off x="2492375" y="562768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90" name="Freeform 73"/>
            <p:cNvSpPr>
              <a:spLocks/>
            </p:cNvSpPr>
            <p:nvPr/>
          </p:nvSpPr>
          <p:spPr bwMode="black">
            <a:xfrm>
              <a:off x="2193925" y="5346700"/>
              <a:ext cx="311150" cy="293688"/>
            </a:xfrm>
            <a:custGeom>
              <a:avLst/>
              <a:gdLst>
                <a:gd name="T0" fmla="*/ 2147483647 w 588"/>
                <a:gd name="T1" fmla="*/ 0 h 586"/>
                <a:gd name="T2" fmla="*/ 2147483647 w 588"/>
                <a:gd name="T3" fmla="*/ 2147483647 h 586"/>
                <a:gd name="T4" fmla="*/ 2147483647 w 588"/>
                <a:gd name="T5" fmla="*/ 2147483647 h 586"/>
                <a:gd name="T6" fmla="*/ 0 w 588"/>
                <a:gd name="T7" fmla="*/ 2147483647 h 586"/>
                <a:gd name="T8" fmla="*/ 2147483647 w 588"/>
                <a:gd name="T9" fmla="*/ 0 h 586"/>
                <a:gd name="T10" fmla="*/ 0 60000 65536"/>
                <a:gd name="T11" fmla="*/ 0 60000 65536"/>
                <a:gd name="T12" fmla="*/ 0 60000 65536"/>
                <a:gd name="T13" fmla="*/ 0 60000 65536"/>
                <a:gd name="T14" fmla="*/ 0 60000 65536"/>
                <a:gd name="T15" fmla="*/ 0 w 588"/>
                <a:gd name="T16" fmla="*/ 0 h 586"/>
                <a:gd name="T17" fmla="*/ 588 w 588"/>
                <a:gd name="T18" fmla="*/ 586 h 586"/>
              </a:gdLst>
              <a:ahLst/>
              <a:cxnLst>
                <a:cxn ang="T10">
                  <a:pos x="T0" y="T1"/>
                </a:cxn>
                <a:cxn ang="T11">
                  <a:pos x="T2" y="T3"/>
                </a:cxn>
                <a:cxn ang="T12">
                  <a:pos x="T4" y="T5"/>
                </a:cxn>
                <a:cxn ang="T13">
                  <a:pos x="T6" y="T7"/>
                </a:cxn>
                <a:cxn ang="T14">
                  <a:pos x="T8" y="T9"/>
                </a:cxn>
              </a:cxnLst>
              <a:rect l="T15" t="T16" r="T17" b="T18"/>
              <a:pathLst>
                <a:path w="588" h="586">
                  <a:moveTo>
                    <a:pt x="22" y="0"/>
                  </a:moveTo>
                  <a:lnTo>
                    <a:pt x="588" y="564"/>
                  </a:lnTo>
                  <a:lnTo>
                    <a:pt x="565" y="586"/>
                  </a:lnTo>
                  <a:lnTo>
                    <a:pt x="0" y="23"/>
                  </a:lnTo>
                  <a:lnTo>
                    <a:pt x="22" y="0"/>
                  </a:lnTo>
                  <a:close/>
                </a:path>
              </a:pathLst>
            </a:custGeom>
            <a:solidFill>
              <a:srgbClr val="FFFF00"/>
            </a:solidFill>
            <a:ln w="9525">
              <a:solidFill>
                <a:schemeClr val="tx1"/>
              </a:solidFill>
              <a:round/>
              <a:headEnd/>
              <a:tailEnd/>
            </a:ln>
          </p:spPr>
          <p:txBody>
            <a:bodyPr/>
            <a:lstStyle/>
            <a:p>
              <a:endParaRPr lang="en-US"/>
            </a:p>
          </p:txBody>
        </p:sp>
        <p:sp>
          <p:nvSpPr>
            <p:cNvPr id="111691" name="Oval 74"/>
            <p:cNvSpPr>
              <a:spLocks noChangeArrowheads="1"/>
            </p:cNvSpPr>
            <p:nvPr/>
          </p:nvSpPr>
          <p:spPr bwMode="black">
            <a:xfrm>
              <a:off x="2501900" y="563403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92" name="Freeform 75"/>
            <p:cNvSpPr>
              <a:spLocks/>
            </p:cNvSpPr>
            <p:nvPr/>
          </p:nvSpPr>
          <p:spPr bwMode="black">
            <a:xfrm>
              <a:off x="2495550" y="5627688"/>
              <a:ext cx="19050" cy="22225"/>
            </a:xfrm>
            <a:custGeom>
              <a:avLst/>
              <a:gdLst>
                <a:gd name="T0" fmla="*/ 2147483647 w 34"/>
                <a:gd name="T1" fmla="*/ 0 h 38"/>
                <a:gd name="T2" fmla="*/ 2147483647 w 34"/>
                <a:gd name="T3" fmla="*/ 2147483647 h 38"/>
                <a:gd name="T4" fmla="*/ 2147483647 w 34"/>
                <a:gd name="T5" fmla="*/ 2147483647 h 38"/>
                <a:gd name="T6" fmla="*/ 0 w 34"/>
                <a:gd name="T7" fmla="*/ 2147483647 h 38"/>
                <a:gd name="T8" fmla="*/ 2147483647 w 34"/>
                <a:gd name="T9" fmla="*/ 0 h 38"/>
                <a:gd name="T10" fmla="*/ 0 60000 65536"/>
                <a:gd name="T11" fmla="*/ 0 60000 65536"/>
                <a:gd name="T12" fmla="*/ 0 60000 65536"/>
                <a:gd name="T13" fmla="*/ 0 60000 65536"/>
                <a:gd name="T14" fmla="*/ 0 60000 65536"/>
                <a:gd name="T15" fmla="*/ 0 w 34"/>
                <a:gd name="T16" fmla="*/ 0 h 38"/>
                <a:gd name="T17" fmla="*/ 34 w 34"/>
                <a:gd name="T18" fmla="*/ 38 h 38"/>
              </a:gdLst>
              <a:ahLst/>
              <a:cxnLst>
                <a:cxn ang="T10">
                  <a:pos x="T0" y="T1"/>
                </a:cxn>
                <a:cxn ang="T11">
                  <a:pos x="T2" y="T3"/>
                </a:cxn>
                <a:cxn ang="T12">
                  <a:pos x="T4" y="T5"/>
                </a:cxn>
                <a:cxn ang="T13">
                  <a:pos x="T6" y="T7"/>
                </a:cxn>
                <a:cxn ang="T14">
                  <a:pos x="T8" y="T9"/>
                </a:cxn>
              </a:cxnLst>
              <a:rect l="T15" t="T16" r="T17" b="T18"/>
              <a:pathLst>
                <a:path w="34" h="38">
                  <a:moveTo>
                    <a:pt x="17" y="0"/>
                  </a:moveTo>
                  <a:lnTo>
                    <a:pt x="34" y="10"/>
                  </a:lnTo>
                  <a:lnTo>
                    <a:pt x="18" y="38"/>
                  </a:lnTo>
                  <a:lnTo>
                    <a:pt x="0" y="28"/>
                  </a:lnTo>
                  <a:lnTo>
                    <a:pt x="17" y="0"/>
                  </a:lnTo>
                  <a:close/>
                </a:path>
              </a:pathLst>
            </a:custGeom>
            <a:solidFill>
              <a:srgbClr val="FFFF00"/>
            </a:solidFill>
            <a:ln w="9525">
              <a:solidFill>
                <a:schemeClr val="tx1"/>
              </a:solidFill>
              <a:round/>
              <a:headEnd/>
              <a:tailEnd/>
            </a:ln>
          </p:spPr>
          <p:txBody>
            <a:bodyPr/>
            <a:lstStyle/>
            <a:p>
              <a:endParaRPr lang="en-US"/>
            </a:p>
          </p:txBody>
        </p:sp>
        <p:sp>
          <p:nvSpPr>
            <p:cNvPr id="111693" name="Oval 76"/>
            <p:cNvSpPr>
              <a:spLocks noChangeArrowheads="1"/>
            </p:cNvSpPr>
            <p:nvPr/>
          </p:nvSpPr>
          <p:spPr bwMode="black">
            <a:xfrm>
              <a:off x="2609850" y="5834063"/>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94" name="Freeform 77"/>
            <p:cNvSpPr>
              <a:spLocks/>
            </p:cNvSpPr>
            <p:nvPr/>
          </p:nvSpPr>
          <p:spPr bwMode="black">
            <a:xfrm>
              <a:off x="2501900" y="5637213"/>
              <a:ext cx="123825" cy="209550"/>
            </a:xfrm>
            <a:custGeom>
              <a:avLst/>
              <a:gdLst>
                <a:gd name="T0" fmla="*/ 2147483647 w 233"/>
                <a:gd name="T1" fmla="*/ 0 h 411"/>
                <a:gd name="T2" fmla="*/ 2147483647 w 233"/>
                <a:gd name="T3" fmla="*/ 2147483647 h 411"/>
                <a:gd name="T4" fmla="*/ 2147483647 w 233"/>
                <a:gd name="T5" fmla="*/ 2147483647 h 411"/>
                <a:gd name="T6" fmla="*/ 0 w 233"/>
                <a:gd name="T7" fmla="*/ 2147483647 h 411"/>
                <a:gd name="T8" fmla="*/ 2147483647 w 233"/>
                <a:gd name="T9" fmla="*/ 0 h 411"/>
                <a:gd name="T10" fmla="*/ 0 60000 65536"/>
                <a:gd name="T11" fmla="*/ 0 60000 65536"/>
                <a:gd name="T12" fmla="*/ 0 60000 65536"/>
                <a:gd name="T13" fmla="*/ 0 60000 65536"/>
                <a:gd name="T14" fmla="*/ 0 60000 65536"/>
                <a:gd name="T15" fmla="*/ 0 w 233"/>
                <a:gd name="T16" fmla="*/ 0 h 411"/>
                <a:gd name="T17" fmla="*/ 233 w 233"/>
                <a:gd name="T18" fmla="*/ 411 h 411"/>
              </a:gdLst>
              <a:ahLst/>
              <a:cxnLst>
                <a:cxn ang="T10">
                  <a:pos x="T0" y="T1"/>
                </a:cxn>
                <a:cxn ang="T11">
                  <a:pos x="T2" y="T3"/>
                </a:cxn>
                <a:cxn ang="T12">
                  <a:pos x="T4" y="T5"/>
                </a:cxn>
                <a:cxn ang="T13">
                  <a:pos x="T6" y="T7"/>
                </a:cxn>
                <a:cxn ang="T14">
                  <a:pos x="T8" y="T9"/>
                </a:cxn>
              </a:cxnLst>
              <a:rect l="T15" t="T16" r="T17" b="T18"/>
              <a:pathLst>
                <a:path w="233" h="411">
                  <a:moveTo>
                    <a:pt x="29" y="0"/>
                  </a:moveTo>
                  <a:lnTo>
                    <a:pt x="233" y="397"/>
                  </a:lnTo>
                  <a:lnTo>
                    <a:pt x="205" y="411"/>
                  </a:lnTo>
                  <a:lnTo>
                    <a:pt x="0" y="14"/>
                  </a:lnTo>
                  <a:lnTo>
                    <a:pt x="29" y="0"/>
                  </a:lnTo>
                  <a:close/>
                </a:path>
              </a:pathLst>
            </a:custGeom>
            <a:solidFill>
              <a:srgbClr val="FFFF00"/>
            </a:solidFill>
            <a:ln w="9525">
              <a:solidFill>
                <a:schemeClr val="tx1"/>
              </a:solidFill>
              <a:round/>
              <a:headEnd/>
              <a:tailEnd/>
            </a:ln>
          </p:spPr>
          <p:txBody>
            <a:bodyPr/>
            <a:lstStyle/>
            <a:p>
              <a:endParaRPr lang="en-US"/>
            </a:p>
          </p:txBody>
        </p:sp>
        <p:sp>
          <p:nvSpPr>
            <p:cNvPr id="111695" name="Oval 78"/>
            <p:cNvSpPr>
              <a:spLocks noChangeArrowheads="1"/>
            </p:cNvSpPr>
            <p:nvPr/>
          </p:nvSpPr>
          <p:spPr bwMode="black">
            <a:xfrm>
              <a:off x="2949575" y="6040438"/>
              <a:ext cx="15875" cy="15875"/>
            </a:xfrm>
            <a:prstGeom prst="ellipse">
              <a:avLst/>
            </a:prstGeom>
            <a:solidFill>
              <a:srgbClr val="FFFF00"/>
            </a:solidFill>
            <a:ln w="9525">
              <a:solidFill>
                <a:schemeClr val="tx1"/>
              </a:solidFill>
              <a:round/>
              <a:headEnd/>
              <a:tailEnd/>
            </a:ln>
          </p:spPr>
          <p:txBody>
            <a:bodyPr/>
            <a:lstStyle/>
            <a:p>
              <a:endParaRPr lang="en-US"/>
            </a:p>
          </p:txBody>
        </p:sp>
        <p:sp>
          <p:nvSpPr>
            <p:cNvPr id="111696" name="Freeform 79"/>
            <p:cNvSpPr>
              <a:spLocks/>
            </p:cNvSpPr>
            <p:nvPr/>
          </p:nvSpPr>
          <p:spPr bwMode="black">
            <a:xfrm>
              <a:off x="2613025" y="5834063"/>
              <a:ext cx="349250" cy="222250"/>
            </a:xfrm>
            <a:custGeom>
              <a:avLst/>
              <a:gdLst>
                <a:gd name="T0" fmla="*/ 2147483647 w 661"/>
                <a:gd name="T1" fmla="*/ 0 h 435"/>
                <a:gd name="T2" fmla="*/ 2147483647 w 661"/>
                <a:gd name="T3" fmla="*/ 2147483647 h 435"/>
                <a:gd name="T4" fmla="*/ 2147483647 w 661"/>
                <a:gd name="T5" fmla="*/ 2147483647 h 435"/>
                <a:gd name="T6" fmla="*/ 0 w 661"/>
                <a:gd name="T7" fmla="*/ 2147483647 h 435"/>
                <a:gd name="T8" fmla="*/ 2147483647 w 661"/>
                <a:gd name="T9" fmla="*/ 0 h 435"/>
                <a:gd name="T10" fmla="*/ 0 60000 65536"/>
                <a:gd name="T11" fmla="*/ 0 60000 65536"/>
                <a:gd name="T12" fmla="*/ 0 60000 65536"/>
                <a:gd name="T13" fmla="*/ 0 60000 65536"/>
                <a:gd name="T14" fmla="*/ 0 60000 65536"/>
                <a:gd name="T15" fmla="*/ 0 w 661"/>
                <a:gd name="T16" fmla="*/ 0 h 435"/>
                <a:gd name="T17" fmla="*/ 661 w 661"/>
                <a:gd name="T18" fmla="*/ 435 h 435"/>
              </a:gdLst>
              <a:ahLst/>
              <a:cxnLst>
                <a:cxn ang="T10">
                  <a:pos x="T0" y="T1"/>
                </a:cxn>
                <a:cxn ang="T11">
                  <a:pos x="T2" y="T3"/>
                </a:cxn>
                <a:cxn ang="T12">
                  <a:pos x="T4" y="T5"/>
                </a:cxn>
                <a:cxn ang="T13">
                  <a:pos x="T6" y="T7"/>
                </a:cxn>
                <a:cxn ang="T14">
                  <a:pos x="T8" y="T9"/>
                </a:cxn>
              </a:cxnLst>
              <a:rect l="T15" t="T16" r="T17" b="T18"/>
              <a:pathLst>
                <a:path w="661" h="435">
                  <a:moveTo>
                    <a:pt x="18" y="0"/>
                  </a:moveTo>
                  <a:lnTo>
                    <a:pt x="661" y="407"/>
                  </a:lnTo>
                  <a:lnTo>
                    <a:pt x="643" y="435"/>
                  </a:lnTo>
                  <a:lnTo>
                    <a:pt x="0" y="29"/>
                  </a:lnTo>
                  <a:lnTo>
                    <a:pt x="18" y="0"/>
                  </a:lnTo>
                  <a:close/>
                </a:path>
              </a:pathLst>
            </a:custGeom>
            <a:solidFill>
              <a:srgbClr val="FFFF00"/>
            </a:solidFill>
            <a:ln w="9525">
              <a:solidFill>
                <a:schemeClr val="tx1"/>
              </a:solidFill>
              <a:round/>
              <a:headEnd/>
              <a:tailEnd/>
            </a:ln>
          </p:spPr>
          <p:txBody>
            <a:bodyPr/>
            <a:lstStyle/>
            <a:p>
              <a:endParaRPr lang="en-US"/>
            </a:p>
          </p:txBody>
        </p:sp>
        <p:sp>
          <p:nvSpPr>
            <p:cNvPr id="111697" name="Freeform 80"/>
            <p:cNvSpPr>
              <a:spLocks/>
            </p:cNvSpPr>
            <p:nvPr/>
          </p:nvSpPr>
          <p:spPr bwMode="black">
            <a:xfrm>
              <a:off x="2949575" y="6043613"/>
              <a:ext cx="22225" cy="19050"/>
            </a:xfrm>
            <a:custGeom>
              <a:avLst/>
              <a:gdLst>
                <a:gd name="T0" fmla="*/ 2147483647 w 40"/>
                <a:gd name="T1" fmla="*/ 0 h 39"/>
                <a:gd name="T2" fmla="*/ 2147483647 w 40"/>
                <a:gd name="T3" fmla="*/ 2147483647 h 39"/>
                <a:gd name="T4" fmla="*/ 2147483647 w 40"/>
                <a:gd name="T5" fmla="*/ 2147483647 h 39"/>
                <a:gd name="T6" fmla="*/ 0 w 40"/>
                <a:gd name="T7" fmla="*/ 2147483647 h 39"/>
                <a:gd name="T8" fmla="*/ 2147483647 w 40"/>
                <a:gd name="T9" fmla="*/ 0 h 39"/>
                <a:gd name="T10" fmla="*/ 0 60000 65536"/>
                <a:gd name="T11" fmla="*/ 0 60000 65536"/>
                <a:gd name="T12" fmla="*/ 0 60000 65536"/>
                <a:gd name="T13" fmla="*/ 0 60000 65536"/>
                <a:gd name="T14" fmla="*/ 0 60000 65536"/>
                <a:gd name="T15" fmla="*/ 0 w 40"/>
                <a:gd name="T16" fmla="*/ 0 h 39"/>
                <a:gd name="T17" fmla="*/ 40 w 40"/>
                <a:gd name="T18" fmla="*/ 39 h 39"/>
              </a:gdLst>
              <a:ahLst/>
              <a:cxnLst>
                <a:cxn ang="T10">
                  <a:pos x="T0" y="T1"/>
                </a:cxn>
                <a:cxn ang="T11">
                  <a:pos x="T2" y="T3"/>
                </a:cxn>
                <a:cxn ang="T12">
                  <a:pos x="T4" y="T5"/>
                </a:cxn>
                <a:cxn ang="T13">
                  <a:pos x="T6" y="T7"/>
                </a:cxn>
                <a:cxn ang="T14">
                  <a:pos x="T8" y="T9"/>
                </a:cxn>
              </a:cxnLst>
              <a:rect l="T15" t="T16" r="T17" b="T18"/>
              <a:pathLst>
                <a:path w="40" h="39">
                  <a:moveTo>
                    <a:pt x="26" y="0"/>
                  </a:moveTo>
                  <a:lnTo>
                    <a:pt x="40" y="21"/>
                  </a:lnTo>
                  <a:lnTo>
                    <a:pt x="14" y="39"/>
                  </a:lnTo>
                  <a:lnTo>
                    <a:pt x="0" y="18"/>
                  </a:lnTo>
                  <a:lnTo>
                    <a:pt x="26" y="0"/>
                  </a:lnTo>
                  <a:close/>
                </a:path>
              </a:pathLst>
            </a:custGeom>
            <a:solidFill>
              <a:srgbClr val="FFFF00"/>
            </a:solidFill>
            <a:ln w="9525">
              <a:solidFill>
                <a:schemeClr val="tx1"/>
              </a:solidFill>
              <a:round/>
              <a:headEnd/>
              <a:tailEnd/>
            </a:ln>
          </p:spPr>
          <p:txBody>
            <a:bodyPr/>
            <a:lstStyle/>
            <a:p>
              <a:endParaRPr lang="en-US"/>
            </a:p>
          </p:txBody>
        </p:sp>
        <p:sp>
          <p:nvSpPr>
            <p:cNvPr id="111698" name="Rectangle 81"/>
            <p:cNvSpPr>
              <a:spLocks noChangeArrowheads="1"/>
            </p:cNvSpPr>
            <p:nvPr/>
          </p:nvSpPr>
          <p:spPr bwMode="black">
            <a:xfrm>
              <a:off x="2071688" y="2871788"/>
              <a:ext cx="33337" cy="468312"/>
            </a:xfrm>
            <a:prstGeom prst="rect">
              <a:avLst/>
            </a:prstGeom>
            <a:solidFill>
              <a:srgbClr val="E5E5E5"/>
            </a:solidFill>
            <a:ln w="9525">
              <a:solidFill>
                <a:schemeClr val="tx1"/>
              </a:solidFill>
              <a:miter lim="800000"/>
              <a:headEnd/>
              <a:tailEnd/>
            </a:ln>
          </p:spPr>
          <p:txBody>
            <a:bodyPr/>
            <a:lstStyle/>
            <a:p>
              <a:endParaRPr lang="en-US"/>
            </a:p>
          </p:txBody>
        </p:sp>
        <p:sp>
          <p:nvSpPr>
            <p:cNvPr id="111699" name="Rectangle 82"/>
            <p:cNvSpPr>
              <a:spLocks noChangeArrowheads="1"/>
            </p:cNvSpPr>
            <p:nvPr/>
          </p:nvSpPr>
          <p:spPr bwMode="black">
            <a:xfrm>
              <a:off x="2089150" y="3324225"/>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00" name="Rectangle 83"/>
            <p:cNvSpPr>
              <a:spLocks noChangeArrowheads="1"/>
            </p:cNvSpPr>
            <p:nvPr/>
          </p:nvSpPr>
          <p:spPr bwMode="black">
            <a:xfrm>
              <a:off x="2089150" y="2854325"/>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01" name="Rectangle 84"/>
            <p:cNvSpPr>
              <a:spLocks noChangeArrowheads="1"/>
            </p:cNvSpPr>
            <p:nvPr/>
          </p:nvSpPr>
          <p:spPr bwMode="black">
            <a:xfrm>
              <a:off x="2565400" y="2401888"/>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02" name="Rectangle 85"/>
            <p:cNvSpPr>
              <a:spLocks noChangeArrowheads="1"/>
            </p:cNvSpPr>
            <p:nvPr/>
          </p:nvSpPr>
          <p:spPr bwMode="black">
            <a:xfrm>
              <a:off x="2089150" y="2386013"/>
              <a:ext cx="987425" cy="30162"/>
            </a:xfrm>
            <a:prstGeom prst="rect">
              <a:avLst/>
            </a:prstGeom>
            <a:solidFill>
              <a:srgbClr val="E5E5E5"/>
            </a:solidFill>
            <a:ln w="9525">
              <a:solidFill>
                <a:schemeClr val="tx1"/>
              </a:solidFill>
              <a:miter lim="800000"/>
              <a:headEnd/>
              <a:tailEnd/>
            </a:ln>
          </p:spPr>
          <p:txBody>
            <a:bodyPr/>
            <a:lstStyle/>
            <a:p>
              <a:endParaRPr lang="en-US"/>
            </a:p>
          </p:txBody>
        </p:sp>
        <p:sp>
          <p:nvSpPr>
            <p:cNvPr id="111703" name="Rectangle 86"/>
            <p:cNvSpPr>
              <a:spLocks noChangeArrowheads="1"/>
            </p:cNvSpPr>
            <p:nvPr/>
          </p:nvSpPr>
          <p:spPr bwMode="black">
            <a:xfrm>
              <a:off x="2071688" y="1930400"/>
              <a:ext cx="33337" cy="471488"/>
            </a:xfrm>
            <a:prstGeom prst="rect">
              <a:avLst/>
            </a:prstGeom>
            <a:solidFill>
              <a:srgbClr val="E5E5E5"/>
            </a:solidFill>
            <a:ln w="9525">
              <a:solidFill>
                <a:schemeClr val="tx1"/>
              </a:solidFill>
              <a:miter lim="800000"/>
              <a:headEnd/>
              <a:tailEnd/>
            </a:ln>
          </p:spPr>
          <p:txBody>
            <a:bodyPr/>
            <a:lstStyle/>
            <a:p>
              <a:endParaRPr lang="en-US"/>
            </a:p>
          </p:txBody>
        </p:sp>
        <p:sp>
          <p:nvSpPr>
            <p:cNvPr id="111704" name="Rectangle 87"/>
            <p:cNvSpPr>
              <a:spLocks noChangeArrowheads="1"/>
            </p:cNvSpPr>
            <p:nvPr/>
          </p:nvSpPr>
          <p:spPr bwMode="black">
            <a:xfrm>
              <a:off x="2089150" y="1916113"/>
              <a:ext cx="987425" cy="33337"/>
            </a:xfrm>
            <a:prstGeom prst="rect">
              <a:avLst/>
            </a:prstGeom>
            <a:solidFill>
              <a:srgbClr val="E5E5E5"/>
            </a:solidFill>
            <a:ln w="9525">
              <a:solidFill>
                <a:schemeClr val="tx1"/>
              </a:solidFill>
              <a:miter lim="800000"/>
              <a:headEnd/>
              <a:tailEnd/>
            </a:ln>
          </p:spPr>
          <p:txBody>
            <a:bodyPr/>
            <a:lstStyle/>
            <a:p>
              <a:endParaRPr lang="en-US"/>
            </a:p>
          </p:txBody>
        </p:sp>
        <p:sp>
          <p:nvSpPr>
            <p:cNvPr id="111705" name="Rectangle 88"/>
            <p:cNvSpPr>
              <a:spLocks noChangeArrowheads="1"/>
            </p:cNvSpPr>
            <p:nvPr/>
          </p:nvSpPr>
          <p:spPr bwMode="black">
            <a:xfrm>
              <a:off x="2565400" y="1463675"/>
              <a:ext cx="34925" cy="466725"/>
            </a:xfrm>
            <a:prstGeom prst="rect">
              <a:avLst/>
            </a:prstGeom>
            <a:solidFill>
              <a:srgbClr val="E5E5E5"/>
            </a:solidFill>
            <a:ln w="9525">
              <a:solidFill>
                <a:schemeClr val="tx1"/>
              </a:solidFill>
              <a:miter lim="800000"/>
              <a:headEnd/>
              <a:tailEnd/>
            </a:ln>
          </p:spPr>
          <p:txBody>
            <a:bodyPr/>
            <a:lstStyle/>
            <a:p>
              <a:endParaRPr lang="en-US"/>
            </a:p>
          </p:txBody>
        </p:sp>
        <p:sp>
          <p:nvSpPr>
            <p:cNvPr id="111706" name="Rectangle 89"/>
            <p:cNvSpPr>
              <a:spLocks noChangeArrowheads="1"/>
            </p:cNvSpPr>
            <p:nvPr/>
          </p:nvSpPr>
          <p:spPr bwMode="black">
            <a:xfrm>
              <a:off x="2089150" y="1444625"/>
              <a:ext cx="252413" cy="34925"/>
            </a:xfrm>
            <a:prstGeom prst="rect">
              <a:avLst/>
            </a:prstGeom>
            <a:solidFill>
              <a:srgbClr val="E5E5E5"/>
            </a:solidFill>
            <a:ln w="9525">
              <a:solidFill>
                <a:schemeClr val="tx1"/>
              </a:solidFill>
              <a:miter lim="800000"/>
              <a:headEnd/>
              <a:tailEnd/>
            </a:ln>
          </p:spPr>
          <p:txBody>
            <a:bodyPr/>
            <a:lstStyle/>
            <a:p>
              <a:endParaRPr lang="en-US"/>
            </a:p>
          </p:txBody>
        </p:sp>
        <p:sp>
          <p:nvSpPr>
            <p:cNvPr id="111707" name="Rectangle 90"/>
            <p:cNvSpPr>
              <a:spLocks noChangeArrowheads="1"/>
            </p:cNvSpPr>
            <p:nvPr/>
          </p:nvSpPr>
          <p:spPr bwMode="black">
            <a:xfrm>
              <a:off x="3076575" y="3324225"/>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111708" name="Rectangle 91"/>
            <p:cNvSpPr>
              <a:spLocks noChangeArrowheads="1"/>
            </p:cNvSpPr>
            <p:nvPr/>
          </p:nvSpPr>
          <p:spPr bwMode="black">
            <a:xfrm>
              <a:off x="3055938" y="2871788"/>
              <a:ext cx="36512" cy="468312"/>
            </a:xfrm>
            <a:prstGeom prst="rect">
              <a:avLst/>
            </a:prstGeom>
            <a:solidFill>
              <a:srgbClr val="E5E5E5"/>
            </a:solidFill>
            <a:ln w="9525">
              <a:solidFill>
                <a:schemeClr val="tx1"/>
              </a:solidFill>
              <a:miter lim="800000"/>
              <a:headEnd/>
              <a:tailEnd/>
            </a:ln>
          </p:spPr>
          <p:txBody>
            <a:bodyPr/>
            <a:lstStyle/>
            <a:p>
              <a:endParaRPr lang="en-US"/>
            </a:p>
          </p:txBody>
        </p:sp>
        <p:sp>
          <p:nvSpPr>
            <p:cNvPr id="111709" name="Rectangle 92"/>
            <p:cNvSpPr>
              <a:spLocks noChangeArrowheads="1"/>
            </p:cNvSpPr>
            <p:nvPr/>
          </p:nvSpPr>
          <p:spPr bwMode="black">
            <a:xfrm>
              <a:off x="3076575" y="2854325"/>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111710" name="Rectangle 93"/>
            <p:cNvSpPr>
              <a:spLocks noChangeArrowheads="1"/>
            </p:cNvSpPr>
            <p:nvPr/>
          </p:nvSpPr>
          <p:spPr bwMode="black">
            <a:xfrm>
              <a:off x="3551238" y="2401888"/>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11" name="Rectangle 94"/>
            <p:cNvSpPr>
              <a:spLocks noChangeArrowheads="1"/>
            </p:cNvSpPr>
            <p:nvPr/>
          </p:nvSpPr>
          <p:spPr bwMode="black">
            <a:xfrm>
              <a:off x="3076575" y="2386013"/>
              <a:ext cx="1476375" cy="30162"/>
            </a:xfrm>
            <a:prstGeom prst="rect">
              <a:avLst/>
            </a:prstGeom>
            <a:solidFill>
              <a:srgbClr val="E5E5E5"/>
            </a:solidFill>
            <a:ln w="9525">
              <a:solidFill>
                <a:schemeClr val="tx1"/>
              </a:solidFill>
              <a:miter lim="800000"/>
              <a:headEnd/>
              <a:tailEnd/>
            </a:ln>
          </p:spPr>
          <p:txBody>
            <a:bodyPr/>
            <a:lstStyle/>
            <a:p>
              <a:endParaRPr lang="en-US"/>
            </a:p>
          </p:txBody>
        </p:sp>
        <p:sp>
          <p:nvSpPr>
            <p:cNvPr id="111712" name="Rectangle 95"/>
            <p:cNvSpPr>
              <a:spLocks noChangeArrowheads="1"/>
            </p:cNvSpPr>
            <p:nvPr/>
          </p:nvSpPr>
          <p:spPr bwMode="black">
            <a:xfrm>
              <a:off x="3055938" y="1930400"/>
              <a:ext cx="36512" cy="471488"/>
            </a:xfrm>
            <a:prstGeom prst="rect">
              <a:avLst/>
            </a:prstGeom>
            <a:solidFill>
              <a:srgbClr val="E5E5E5"/>
            </a:solidFill>
            <a:ln w="9525">
              <a:solidFill>
                <a:schemeClr val="tx1"/>
              </a:solidFill>
              <a:miter lim="800000"/>
              <a:headEnd/>
              <a:tailEnd/>
            </a:ln>
          </p:spPr>
          <p:txBody>
            <a:bodyPr/>
            <a:lstStyle/>
            <a:p>
              <a:endParaRPr lang="en-US"/>
            </a:p>
          </p:txBody>
        </p:sp>
        <p:sp>
          <p:nvSpPr>
            <p:cNvPr id="111713" name="Rectangle 96"/>
            <p:cNvSpPr>
              <a:spLocks noChangeArrowheads="1"/>
            </p:cNvSpPr>
            <p:nvPr/>
          </p:nvSpPr>
          <p:spPr bwMode="black">
            <a:xfrm>
              <a:off x="3076575" y="1916113"/>
              <a:ext cx="984250" cy="33337"/>
            </a:xfrm>
            <a:prstGeom prst="rect">
              <a:avLst/>
            </a:prstGeom>
            <a:solidFill>
              <a:srgbClr val="E5E5E5"/>
            </a:solidFill>
            <a:ln w="9525">
              <a:solidFill>
                <a:schemeClr val="tx1"/>
              </a:solidFill>
              <a:miter lim="800000"/>
              <a:headEnd/>
              <a:tailEnd/>
            </a:ln>
          </p:spPr>
          <p:txBody>
            <a:bodyPr/>
            <a:lstStyle/>
            <a:p>
              <a:endParaRPr lang="en-US"/>
            </a:p>
          </p:txBody>
        </p:sp>
        <p:sp>
          <p:nvSpPr>
            <p:cNvPr id="111714" name="Rectangle 97"/>
            <p:cNvSpPr>
              <a:spLocks noChangeArrowheads="1"/>
            </p:cNvSpPr>
            <p:nvPr/>
          </p:nvSpPr>
          <p:spPr bwMode="black">
            <a:xfrm>
              <a:off x="4060825" y="3324225"/>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15" name="Rectangle 98"/>
            <p:cNvSpPr>
              <a:spLocks noChangeArrowheads="1"/>
            </p:cNvSpPr>
            <p:nvPr/>
          </p:nvSpPr>
          <p:spPr bwMode="black">
            <a:xfrm>
              <a:off x="4043363" y="2871788"/>
              <a:ext cx="34925" cy="468312"/>
            </a:xfrm>
            <a:prstGeom prst="rect">
              <a:avLst/>
            </a:prstGeom>
            <a:solidFill>
              <a:srgbClr val="E5E5E5"/>
            </a:solidFill>
            <a:ln w="9525">
              <a:solidFill>
                <a:schemeClr val="tx1"/>
              </a:solidFill>
              <a:miter lim="800000"/>
              <a:headEnd/>
              <a:tailEnd/>
            </a:ln>
          </p:spPr>
          <p:txBody>
            <a:bodyPr/>
            <a:lstStyle/>
            <a:p>
              <a:endParaRPr lang="en-US"/>
            </a:p>
          </p:txBody>
        </p:sp>
        <p:sp>
          <p:nvSpPr>
            <p:cNvPr id="111716" name="Rectangle 99"/>
            <p:cNvSpPr>
              <a:spLocks noChangeArrowheads="1"/>
            </p:cNvSpPr>
            <p:nvPr/>
          </p:nvSpPr>
          <p:spPr bwMode="black">
            <a:xfrm>
              <a:off x="4060825" y="2854325"/>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17" name="Rectangle 100"/>
            <p:cNvSpPr>
              <a:spLocks noChangeArrowheads="1"/>
            </p:cNvSpPr>
            <p:nvPr/>
          </p:nvSpPr>
          <p:spPr bwMode="black">
            <a:xfrm>
              <a:off x="5032375" y="2871788"/>
              <a:ext cx="33338" cy="468312"/>
            </a:xfrm>
            <a:prstGeom prst="rect">
              <a:avLst/>
            </a:prstGeom>
            <a:solidFill>
              <a:srgbClr val="E5E5E5"/>
            </a:solidFill>
            <a:ln w="9525">
              <a:solidFill>
                <a:schemeClr val="tx1"/>
              </a:solidFill>
              <a:miter lim="800000"/>
              <a:headEnd/>
              <a:tailEnd/>
            </a:ln>
          </p:spPr>
          <p:txBody>
            <a:bodyPr/>
            <a:lstStyle/>
            <a:p>
              <a:endParaRPr lang="en-US"/>
            </a:p>
          </p:txBody>
        </p:sp>
        <p:sp>
          <p:nvSpPr>
            <p:cNvPr id="111718" name="Rectangle 101"/>
            <p:cNvSpPr>
              <a:spLocks noChangeArrowheads="1"/>
            </p:cNvSpPr>
            <p:nvPr/>
          </p:nvSpPr>
          <p:spPr bwMode="black">
            <a:xfrm>
              <a:off x="2071688" y="2401888"/>
              <a:ext cx="33337" cy="469900"/>
            </a:xfrm>
            <a:prstGeom prst="rect">
              <a:avLst/>
            </a:prstGeom>
            <a:solidFill>
              <a:srgbClr val="E5E5E5"/>
            </a:solidFill>
            <a:ln w="9525">
              <a:solidFill>
                <a:schemeClr val="tx1"/>
              </a:solidFill>
              <a:miter lim="800000"/>
              <a:headEnd/>
              <a:tailEnd/>
            </a:ln>
          </p:spPr>
          <p:txBody>
            <a:bodyPr/>
            <a:lstStyle/>
            <a:p>
              <a:endParaRPr lang="en-US"/>
            </a:p>
          </p:txBody>
        </p:sp>
        <p:sp>
          <p:nvSpPr>
            <p:cNvPr id="111719" name="Rectangle 102"/>
            <p:cNvSpPr>
              <a:spLocks noChangeArrowheads="1"/>
            </p:cNvSpPr>
            <p:nvPr/>
          </p:nvSpPr>
          <p:spPr bwMode="black">
            <a:xfrm>
              <a:off x="2071688" y="1463675"/>
              <a:ext cx="33337" cy="466725"/>
            </a:xfrm>
            <a:prstGeom prst="rect">
              <a:avLst/>
            </a:prstGeom>
            <a:solidFill>
              <a:srgbClr val="E5E5E5"/>
            </a:solidFill>
            <a:ln w="9525">
              <a:solidFill>
                <a:schemeClr val="tx1"/>
              </a:solidFill>
              <a:miter lim="800000"/>
              <a:headEnd/>
              <a:tailEnd/>
            </a:ln>
          </p:spPr>
          <p:txBody>
            <a:bodyPr/>
            <a:lstStyle/>
            <a:p>
              <a:endParaRPr lang="en-US"/>
            </a:p>
          </p:txBody>
        </p:sp>
        <p:sp>
          <p:nvSpPr>
            <p:cNvPr id="111720" name="Rectangle 103"/>
            <p:cNvSpPr>
              <a:spLocks noChangeArrowheads="1"/>
            </p:cNvSpPr>
            <p:nvPr/>
          </p:nvSpPr>
          <p:spPr bwMode="black">
            <a:xfrm>
              <a:off x="3063875" y="4718050"/>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111721" name="Rectangle 104"/>
            <p:cNvSpPr>
              <a:spLocks noChangeArrowheads="1"/>
            </p:cNvSpPr>
            <p:nvPr/>
          </p:nvSpPr>
          <p:spPr bwMode="black">
            <a:xfrm>
              <a:off x="3063875" y="5187950"/>
              <a:ext cx="984250" cy="33338"/>
            </a:xfrm>
            <a:prstGeom prst="rect">
              <a:avLst/>
            </a:prstGeom>
            <a:solidFill>
              <a:srgbClr val="E5E5E5"/>
            </a:solidFill>
            <a:ln w="9525">
              <a:solidFill>
                <a:schemeClr val="tx1"/>
              </a:solidFill>
              <a:miter lim="800000"/>
              <a:headEnd/>
              <a:tailEnd/>
            </a:ln>
          </p:spPr>
          <p:txBody>
            <a:bodyPr/>
            <a:lstStyle/>
            <a:p>
              <a:endParaRPr lang="en-US"/>
            </a:p>
          </p:txBody>
        </p:sp>
        <p:sp>
          <p:nvSpPr>
            <p:cNvPr id="111722" name="Rectangle 105"/>
            <p:cNvSpPr>
              <a:spLocks noChangeArrowheads="1"/>
            </p:cNvSpPr>
            <p:nvPr/>
          </p:nvSpPr>
          <p:spPr bwMode="black">
            <a:xfrm>
              <a:off x="3063875" y="5657850"/>
              <a:ext cx="984250" cy="31750"/>
            </a:xfrm>
            <a:prstGeom prst="rect">
              <a:avLst/>
            </a:prstGeom>
            <a:solidFill>
              <a:srgbClr val="E5E5E5"/>
            </a:solidFill>
            <a:ln w="9525">
              <a:solidFill>
                <a:schemeClr val="tx1"/>
              </a:solidFill>
              <a:miter lim="800000"/>
              <a:headEnd/>
              <a:tailEnd/>
            </a:ln>
          </p:spPr>
          <p:txBody>
            <a:bodyPr/>
            <a:lstStyle/>
            <a:p>
              <a:endParaRPr lang="en-US"/>
            </a:p>
          </p:txBody>
        </p:sp>
        <p:sp>
          <p:nvSpPr>
            <p:cNvPr id="111723" name="Rectangle 106"/>
            <p:cNvSpPr>
              <a:spLocks noChangeArrowheads="1"/>
            </p:cNvSpPr>
            <p:nvPr/>
          </p:nvSpPr>
          <p:spPr bwMode="black">
            <a:xfrm>
              <a:off x="3063875" y="6126163"/>
              <a:ext cx="984250" cy="33337"/>
            </a:xfrm>
            <a:prstGeom prst="rect">
              <a:avLst/>
            </a:prstGeom>
            <a:solidFill>
              <a:srgbClr val="E5E5E5"/>
            </a:solidFill>
            <a:ln w="9525">
              <a:solidFill>
                <a:schemeClr val="tx1"/>
              </a:solidFill>
              <a:miter lim="800000"/>
              <a:headEnd/>
              <a:tailEnd/>
            </a:ln>
          </p:spPr>
          <p:txBody>
            <a:bodyPr/>
            <a:lstStyle/>
            <a:p>
              <a:endParaRPr lang="en-US"/>
            </a:p>
          </p:txBody>
        </p:sp>
        <p:sp>
          <p:nvSpPr>
            <p:cNvPr id="111724" name="Rectangle 107"/>
            <p:cNvSpPr>
              <a:spLocks noChangeArrowheads="1"/>
            </p:cNvSpPr>
            <p:nvPr/>
          </p:nvSpPr>
          <p:spPr bwMode="black">
            <a:xfrm>
              <a:off x="3063875" y="3779838"/>
              <a:ext cx="984250" cy="33337"/>
            </a:xfrm>
            <a:prstGeom prst="rect">
              <a:avLst/>
            </a:prstGeom>
            <a:solidFill>
              <a:srgbClr val="E5E5E5"/>
            </a:solidFill>
            <a:ln w="9525">
              <a:solidFill>
                <a:schemeClr val="tx1"/>
              </a:solidFill>
              <a:miter lim="800000"/>
              <a:headEnd/>
              <a:tailEnd/>
            </a:ln>
          </p:spPr>
          <p:txBody>
            <a:bodyPr/>
            <a:lstStyle/>
            <a:p>
              <a:endParaRPr lang="en-US"/>
            </a:p>
          </p:txBody>
        </p:sp>
        <p:sp>
          <p:nvSpPr>
            <p:cNvPr id="111725" name="Rectangle 108"/>
            <p:cNvSpPr>
              <a:spLocks noChangeArrowheads="1"/>
            </p:cNvSpPr>
            <p:nvPr/>
          </p:nvSpPr>
          <p:spPr bwMode="black">
            <a:xfrm>
              <a:off x="3063875" y="4249738"/>
              <a:ext cx="984250" cy="30162"/>
            </a:xfrm>
            <a:prstGeom prst="rect">
              <a:avLst/>
            </a:prstGeom>
            <a:solidFill>
              <a:srgbClr val="E5E5E5"/>
            </a:solidFill>
            <a:ln w="9525">
              <a:solidFill>
                <a:schemeClr val="tx1"/>
              </a:solidFill>
              <a:miter lim="800000"/>
              <a:headEnd/>
              <a:tailEnd/>
            </a:ln>
          </p:spPr>
          <p:txBody>
            <a:bodyPr/>
            <a:lstStyle/>
            <a:p>
              <a:endParaRPr lang="en-US"/>
            </a:p>
          </p:txBody>
        </p:sp>
        <p:sp>
          <p:nvSpPr>
            <p:cNvPr id="111726" name="Rectangle 109"/>
            <p:cNvSpPr>
              <a:spLocks noChangeArrowheads="1"/>
            </p:cNvSpPr>
            <p:nvPr/>
          </p:nvSpPr>
          <p:spPr bwMode="black">
            <a:xfrm>
              <a:off x="3048000" y="4735513"/>
              <a:ext cx="33338" cy="468312"/>
            </a:xfrm>
            <a:prstGeom prst="rect">
              <a:avLst/>
            </a:prstGeom>
            <a:solidFill>
              <a:srgbClr val="E5E5E5"/>
            </a:solidFill>
            <a:ln w="9525">
              <a:solidFill>
                <a:schemeClr val="tx1"/>
              </a:solidFill>
              <a:miter lim="800000"/>
              <a:headEnd/>
              <a:tailEnd/>
            </a:ln>
          </p:spPr>
          <p:txBody>
            <a:bodyPr/>
            <a:lstStyle/>
            <a:p>
              <a:endParaRPr lang="en-US"/>
            </a:p>
          </p:txBody>
        </p:sp>
        <p:sp>
          <p:nvSpPr>
            <p:cNvPr id="111727" name="Rectangle 110"/>
            <p:cNvSpPr>
              <a:spLocks noChangeArrowheads="1"/>
            </p:cNvSpPr>
            <p:nvPr/>
          </p:nvSpPr>
          <p:spPr bwMode="black">
            <a:xfrm>
              <a:off x="2062163" y="4735513"/>
              <a:ext cx="30162" cy="468312"/>
            </a:xfrm>
            <a:prstGeom prst="rect">
              <a:avLst/>
            </a:prstGeom>
            <a:solidFill>
              <a:srgbClr val="E5E5E5"/>
            </a:solidFill>
            <a:ln w="9525">
              <a:solidFill>
                <a:schemeClr val="tx1"/>
              </a:solidFill>
              <a:miter lim="800000"/>
              <a:headEnd/>
              <a:tailEnd/>
            </a:ln>
          </p:spPr>
          <p:txBody>
            <a:bodyPr/>
            <a:lstStyle/>
            <a:p>
              <a:endParaRPr lang="en-US"/>
            </a:p>
          </p:txBody>
        </p:sp>
        <p:sp>
          <p:nvSpPr>
            <p:cNvPr id="111728" name="Rectangle 111"/>
            <p:cNvSpPr>
              <a:spLocks noChangeArrowheads="1"/>
            </p:cNvSpPr>
            <p:nvPr/>
          </p:nvSpPr>
          <p:spPr bwMode="black">
            <a:xfrm>
              <a:off x="2076450" y="5187950"/>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29" name="Rectangle 112"/>
            <p:cNvSpPr>
              <a:spLocks noChangeArrowheads="1"/>
            </p:cNvSpPr>
            <p:nvPr/>
          </p:nvSpPr>
          <p:spPr bwMode="black">
            <a:xfrm>
              <a:off x="2076450" y="5657850"/>
              <a:ext cx="987425" cy="31750"/>
            </a:xfrm>
            <a:prstGeom prst="rect">
              <a:avLst/>
            </a:prstGeom>
            <a:solidFill>
              <a:srgbClr val="E5E5E5"/>
            </a:solidFill>
            <a:ln w="9525">
              <a:solidFill>
                <a:schemeClr val="tx1"/>
              </a:solidFill>
              <a:miter lim="800000"/>
              <a:headEnd/>
              <a:tailEnd/>
            </a:ln>
          </p:spPr>
          <p:txBody>
            <a:bodyPr/>
            <a:lstStyle/>
            <a:p>
              <a:endParaRPr lang="en-US"/>
            </a:p>
          </p:txBody>
        </p:sp>
        <p:sp>
          <p:nvSpPr>
            <p:cNvPr id="111730" name="Rectangle 113"/>
            <p:cNvSpPr>
              <a:spLocks noChangeArrowheads="1"/>
            </p:cNvSpPr>
            <p:nvPr/>
          </p:nvSpPr>
          <p:spPr bwMode="black">
            <a:xfrm>
              <a:off x="2076450" y="6126163"/>
              <a:ext cx="987425" cy="33337"/>
            </a:xfrm>
            <a:prstGeom prst="rect">
              <a:avLst/>
            </a:prstGeom>
            <a:solidFill>
              <a:srgbClr val="E5E5E5"/>
            </a:solidFill>
            <a:ln w="9525">
              <a:solidFill>
                <a:schemeClr val="tx1"/>
              </a:solidFill>
              <a:miter lim="800000"/>
              <a:headEnd/>
              <a:tailEnd/>
            </a:ln>
          </p:spPr>
          <p:txBody>
            <a:bodyPr/>
            <a:lstStyle/>
            <a:p>
              <a:endParaRPr lang="en-US"/>
            </a:p>
          </p:txBody>
        </p:sp>
        <p:sp>
          <p:nvSpPr>
            <p:cNvPr id="111731" name="Rectangle 114"/>
            <p:cNvSpPr>
              <a:spLocks noChangeArrowheads="1"/>
            </p:cNvSpPr>
            <p:nvPr/>
          </p:nvSpPr>
          <p:spPr bwMode="black">
            <a:xfrm>
              <a:off x="2062163" y="5673725"/>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111732" name="Rectangle 115"/>
            <p:cNvSpPr>
              <a:spLocks noChangeArrowheads="1"/>
            </p:cNvSpPr>
            <p:nvPr/>
          </p:nvSpPr>
          <p:spPr bwMode="black">
            <a:xfrm>
              <a:off x="2552700"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33" name="Rectangle 116"/>
            <p:cNvSpPr>
              <a:spLocks noChangeArrowheads="1"/>
            </p:cNvSpPr>
            <p:nvPr/>
          </p:nvSpPr>
          <p:spPr bwMode="black">
            <a:xfrm>
              <a:off x="2062163" y="5203825"/>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111734" name="Rectangle 117"/>
            <p:cNvSpPr>
              <a:spLocks noChangeArrowheads="1"/>
            </p:cNvSpPr>
            <p:nvPr/>
          </p:nvSpPr>
          <p:spPr bwMode="black">
            <a:xfrm>
              <a:off x="3048000" y="56737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111735" name="Rectangle 118"/>
            <p:cNvSpPr>
              <a:spLocks noChangeArrowheads="1"/>
            </p:cNvSpPr>
            <p:nvPr/>
          </p:nvSpPr>
          <p:spPr bwMode="black">
            <a:xfrm>
              <a:off x="3538538"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36" name="Rectangle 119"/>
            <p:cNvSpPr>
              <a:spLocks noChangeArrowheads="1"/>
            </p:cNvSpPr>
            <p:nvPr/>
          </p:nvSpPr>
          <p:spPr bwMode="black">
            <a:xfrm>
              <a:off x="2076450" y="4718050"/>
              <a:ext cx="987425" cy="33338"/>
            </a:xfrm>
            <a:prstGeom prst="rect">
              <a:avLst/>
            </a:prstGeom>
            <a:solidFill>
              <a:srgbClr val="E5E5E5"/>
            </a:solidFill>
            <a:ln w="9525">
              <a:solidFill>
                <a:schemeClr val="tx1"/>
              </a:solidFill>
              <a:miter lim="800000"/>
              <a:headEnd/>
              <a:tailEnd/>
            </a:ln>
          </p:spPr>
          <p:txBody>
            <a:bodyPr/>
            <a:lstStyle/>
            <a:p>
              <a:endParaRPr lang="en-US"/>
            </a:p>
          </p:txBody>
        </p:sp>
        <p:sp>
          <p:nvSpPr>
            <p:cNvPr id="111737" name="Rectangle 120"/>
            <p:cNvSpPr>
              <a:spLocks noChangeArrowheads="1"/>
            </p:cNvSpPr>
            <p:nvPr/>
          </p:nvSpPr>
          <p:spPr bwMode="black">
            <a:xfrm>
              <a:off x="2076450" y="3779838"/>
              <a:ext cx="987425" cy="33337"/>
            </a:xfrm>
            <a:prstGeom prst="rect">
              <a:avLst/>
            </a:prstGeom>
            <a:solidFill>
              <a:srgbClr val="E5E5E5"/>
            </a:solidFill>
            <a:ln w="9525">
              <a:solidFill>
                <a:schemeClr val="tx1"/>
              </a:solidFill>
              <a:miter lim="800000"/>
              <a:headEnd/>
              <a:tailEnd/>
            </a:ln>
          </p:spPr>
          <p:txBody>
            <a:bodyPr/>
            <a:lstStyle/>
            <a:p>
              <a:endParaRPr lang="en-US"/>
            </a:p>
          </p:txBody>
        </p:sp>
        <p:sp>
          <p:nvSpPr>
            <p:cNvPr id="111738" name="Rectangle 121"/>
            <p:cNvSpPr>
              <a:spLocks noChangeArrowheads="1"/>
            </p:cNvSpPr>
            <p:nvPr/>
          </p:nvSpPr>
          <p:spPr bwMode="black">
            <a:xfrm>
              <a:off x="2076450" y="4249738"/>
              <a:ext cx="987425" cy="30162"/>
            </a:xfrm>
            <a:prstGeom prst="rect">
              <a:avLst/>
            </a:prstGeom>
            <a:solidFill>
              <a:srgbClr val="E5E5E5"/>
            </a:solidFill>
            <a:ln w="9525">
              <a:solidFill>
                <a:schemeClr val="tx1"/>
              </a:solidFill>
              <a:miter lim="800000"/>
              <a:headEnd/>
              <a:tailEnd/>
            </a:ln>
          </p:spPr>
          <p:txBody>
            <a:bodyPr/>
            <a:lstStyle/>
            <a:p>
              <a:endParaRPr lang="en-US"/>
            </a:p>
          </p:txBody>
        </p:sp>
        <p:sp>
          <p:nvSpPr>
            <p:cNvPr id="111739" name="Rectangle 122"/>
            <p:cNvSpPr>
              <a:spLocks noChangeArrowheads="1"/>
            </p:cNvSpPr>
            <p:nvPr/>
          </p:nvSpPr>
          <p:spPr bwMode="black">
            <a:xfrm>
              <a:off x="2062163" y="3794125"/>
              <a:ext cx="30162" cy="471488"/>
            </a:xfrm>
            <a:prstGeom prst="rect">
              <a:avLst/>
            </a:prstGeom>
            <a:solidFill>
              <a:srgbClr val="E5E5E5"/>
            </a:solidFill>
            <a:ln w="9525">
              <a:solidFill>
                <a:schemeClr val="tx1"/>
              </a:solidFill>
              <a:miter lim="800000"/>
              <a:headEnd/>
              <a:tailEnd/>
            </a:ln>
          </p:spPr>
          <p:txBody>
            <a:bodyPr/>
            <a:lstStyle/>
            <a:p>
              <a:endParaRPr lang="en-US"/>
            </a:p>
          </p:txBody>
        </p:sp>
        <p:sp>
          <p:nvSpPr>
            <p:cNvPr id="111740" name="Rectangle 123"/>
            <p:cNvSpPr>
              <a:spLocks noChangeArrowheads="1"/>
            </p:cNvSpPr>
            <p:nvPr/>
          </p:nvSpPr>
          <p:spPr bwMode="black">
            <a:xfrm>
              <a:off x="2062163" y="4265613"/>
              <a:ext cx="30162" cy="469900"/>
            </a:xfrm>
            <a:prstGeom prst="rect">
              <a:avLst/>
            </a:prstGeom>
            <a:solidFill>
              <a:srgbClr val="E5E5E5"/>
            </a:solidFill>
            <a:ln w="9525">
              <a:solidFill>
                <a:schemeClr val="tx1"/>
              </a:solidFill>
              <a:miter lim="800000"/>
              <a:headEnd/>
              <a:tailEnd/>
            </a:ln>
          </p:spPr>
          <p:txBody>
            <a:bodyPr/>
            <a:lstStyle/>
            <a:p>
              <a:endParaRPr lang="en-US"/>
            </a:p>
          </p:txBody>
        </p:sp>
        <p:sp>
          <p:nvSpPr>
            <p:cNvPr id="111741" name="Rectangle 124"/>
            <p:cNvSpPr>
              <a:spLocks noChangeArrowheads="1"/>
            </p:cNvSpPr>
            <p:nvPr/>
          </p:nvSpPr>
          <p:spPr bwMode="black">
            <a:xfrm>
              <a:off x="2552700"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42" name="Rectangle 125"/>
            <p:cNvSpPr>
              <a:spLocks noChangeArrowheads="1"/>
            </p:cNvSpPr>
            <p:nvPr/>
          </p:nvSpPr>
          <p:spPr bwMode="black">
            <a:xfrm>
              <a:off x="3048000" y="3794125"/>
              <a:ext cx="33338" cy="471488"/>
            </a:xfrm>
            <a:prstGeom prst="rect">
              <a:avLst/>
            </a:prstGeom>
            <a:solidFill>
              <a:srgbClr val="E5E5E5"/>
            </a:solidFill>
            <a:ln w="9525">
              <a:solidFill>
                <a:schemeClr val="tx1"/>
              </a:solidFill>
              <a:miter lim="800000"/>
              <a:headEnd/>
              <a:tailEnd/>
            </a:ln>
          </p:spPr>
          <p:txBody>
            <a:bodyPr/>
            <a:lstStyle/>
            <a:p>
              <a:endParaRPr lang="en-US"/>
            </a:p>
          </p:txBody>
        </p:sp>
        <p:sp>
          <p:nvSpPr>
            <p:cNvPr id="111743" name="Rectangle 126"/>
            <p:cNvSpPr>
              <a:spLocks noChangeArrowheads="1"/>
            </p:cNvSpPr>
            <p:nvPr/>
          </p:nvSpPr>
          <p:spPr bwMode="black">
            <a:xfrm>
              <a:off x="3538538"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44" name="Rectangle 127"/>
            <p:cNvSpPr>
              <a:spLocks noChangeArrowheads="1"/>
            </p:cNvSpPr>
            <p:nvPr/>
          </p:nvSpPr>
          <p:spPr bwMode="black">
            <a:xfrm>
              <a:off x="5019675" y="4735513"/>
              <a:ext cx="33338" cy="468312"/>
            </a:xfrm>
            <a:prstGeom prst="rect">
              <a:avLst/>
            </a:prstGeom>
            <a:solidFill>
              <a:srgbClr val="E5E5E5"/>
            </a:solidFill>
            <a:ln w="9525">
              <a:solidFill>
                <a:schemeClr val="tx1"/>
              </a:solidFill>
              <a:miter lim="800000"/>
              <a:headEnd/>
              <a:tailEnd/>
            </a:ln>
          </p:spPr>
          <p:txBody>
            <a:bodyPr/>
            <a:lstStyle/>
            <a:p>
              <a:endParaRPr lang="en-US"/>
            </a:p>
          </p:txBody>
        </p:sp>
        <p:sp>
          <p:nvSpPr>
            <p:cNvPr id="111745" name="Rectangle 128"/>
            <p:cNvSpPr>
              <a:spLocks noChangeArrowheads="1"/>
            </p:cNvSpPr>
            <p:nvPr/>
          </p:nvSpPr>
          <p:spPr bwMode="black">
            <a:xfrm>
              <a:off x="4032250" y="4735513"/>
              <a:ext cx="36513" cy="468312"/>
            </a:xfrm>
            <a:prstGeom prst="rect">
              <a:avLst/>
            </a:prstGeom>
            <a:solidFill>
              <a:srgbClr val="E5E5E5"/>
            </a:solidFill>
            <a:ln w="9525">
              <a:solidFill>
                <a:schemeClr val="tx1"/>
              </a:solidFill>
              <a:miter lim="800000"/>
              <a:headEnd/>
              <a:tailEnd/>
            </a:ln>
          </p:spPr>
          <p:txBody>
            <a:bodyPr/>
            <a:lstStyle/>
            <a:p>
              <a:endParaRPr lang="en-US"/>
            </a:p>
          </p:txBody>
        </p:sp>
        <p:sp>
          <p:nvSpPr>
            <p:cNvPr id="111746" name="Rectangle 129"/>
            <p:cNvSpPr>
              <a:spLocks noChangeArrowheads="1"/>
            </p:cNvSpPr>
            <p:nvPr/>
          </p:nvSpPr>
          <p:spPr bwMode="black">
            <a:xfrm>
              <a:off x="4048125" y="5187950"/>
              <a:ext cx="989013" cy="33338"/>
            </a:xfrm>
            <a:prstGeom prst="rect">
              <a:avLst/>
            </a:prstGeom>
            <a:solidFill>
              <a:srgbClr val="E5E5E5"/>
            </a:solidFill>
            <a:ln w="9525">
              <a:solidFill>
                <a:schemeClr val="tx1"/>
              </a:solidFill>
              <a:miter lim="800000"/>
              <a:headEnd/>
              <a:tailEnd/>
            </a:ln>
          </p:spPr>
          <p:txBody>
            <a:bodyPr/>
            <a:lstStyle/>
            <a:p>
              <a:endParaRPr lang="en-US"/>
            </a:p>
          </p:txBody>
        </p:sp>
        <p:sp>
          <p:nvSpPr>
            <p:cNvPr id="111747" name="Rectangle 130"/>
            <p:cNvSpPr>
              <a:spLocks noChangeArrowheads="1"/>
            </p:cNvSpPr>
            <p:nvPr/>
          </p:nvSpPr>
          <p:spPr bwMode="black">
            <a:xfrm>
              <a:off x="4048125" y="5657850"/>
              <a:ext cx="989013" cy="31750"/>
            </a:xfrm>
            <a:prstGeom prst="rect">
              <a:avLst/>
            </a:prstGeom>
            <a:solidFill>
              <a:srgbClr val="E5E5E5"/>
            </a:solidFill>
            <a:ln w="9525">
              <a:solidFill>
                <a:schemeClr val="tx1"/>
              </a:solidFill>
              <a:miter lim="800000"/>
              <a:headEnd/>
              <a:tailEnd/>
            </a:ln>
          </p:spPr>
          <p:txBody>
            <a:bodyPr/>
            <a:lstStyle/>
            <a:p>
              <a:endParaRPr lang="en-US"/>
            </a:p>
          </p:txBody>
        </p:sp>
        <p:sp>
          <p:nvSpPr>
            <p:cNvPr id="111748" name="Rectangle 131"/>
            <p:cNvSpPr>
              <a:spLocks noChangeArrowheads="1"/>
            </p:cNvSpPr>
            <p:nvPr/>
          </p:nvSpPr>
          <p:spPr bwMode="black">
            <a:xfrm>
              <a:off x="4048125" y="6126163"/>
              <a:ext cx="989013" cy="33337"/>
            </a:xfrm>
            <a:prstGeom prst="rect">
              <a:avLst/>
            </a:prstGeom>
            <a:solidFill>
              <a:srgbClr val="E5E5E5"/>
            </a:solidFill>
            <a:ln w="9525">
              <a:solidFill>
                <a:schemeClr val="tx1"/>
              </a:solidFill>
              <a:miter lim="800000"/>
              <a:headEnd/>
              <a:tailEnd/>
            </a:ln>
          </p:spPr>
          <p:txBody>
            <a:bodyPr/>
            <a:lstStyle/>
            <a:p>
              <a:endParaRPr lang="en-US"/>
            </a:p>
          </p:txBody>
        </p:sp>
        <p:sp>
          <p:nvSpPr>
            <p:cNvPr id="111749" name="Rectangle 132"/>
            <p:cNvSpPr>
              <a:spLocks noChangeArrowheads="1"/>
            </p:cNvSpPr>
            <p:nvPr/>
          </p:nvSpPr>
          <p:spPr bwMode="black">
            <a:xfrm>
              <a:off x="4032250" y="5673725"/>
              <a:ext cx="36513" cy="469900"/>
            </a:xfrm>
            <a:prstGeom prst="rect">
              <a:avLst/>
            </a:prstGeom>
            <a:solidFill>
              <a:srgbClr val="E5E5E5"/>
            </a:solidFill>
            <a:ln w="9525">
              <a:solidFill>
                <a:schemeClr val="tx1"/>
              </a:solidFill>
              <a:miter lim="800000"/>
              <a:headEnd/>
              <a:tailEnd/>
            </a:ln>
          </p:spPr>
          <p:txBody>
            <a:bodyPr/>
            <a:lstStyle/>
            <a:p>
              <a:endParaRPr lang="en-US"/>
            </a:p>
          </p:txBody>
        </p:sp>
        <p:sp>
          <p:nvSpPr>
            <p:cNvPr id="111750" name="Rectangle 133"/>
            <p:cNvSpPr>
              <a:spLocks noChangeArrowheads="1"/>
            </p:cNvSpPr>
            <p:nvPr/>
          </p:nvSpPr>
          <p:spPr bwMode="black">
            <a:xfrm>
              <a:off x="4524375" y="5203825"/>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51" name="Rectangle 134"/>
            <p:cNvSpPr>
              <a:spLocks noChangeArrowheads="1"/>
            </p:cNvSpPr>
            <p:nvPr/>
          </p:nvSpPr>
          <p:spPr bwMode="black">
            <a:xfrm>
              <a:off x="5019675" y="56737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111752" name="Rectangle 135"/>
            <p:cNvSpPr>
              <a:spLocks noChangeArrowheads="1"/>
            </p:cNvSpPr>
            <p:nvPr/>
          </p:nvSpPr>
          <p:spPr bwMode="black">
            <a:xfrm>
              <a:off x="5019675" y="5203825"/>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111753" name="Rectangle 136"/>
            <p:cNvSpPr>
              <a:spLocks noChangeArrowheads="1"/>
            </p:cNvSpPr>
            <p:nvPr/>
          </p:nvSpPr>
          <p:spPr bwMode="black">
            <a:xfrm>
              <a:off x="4048125" y="4718050"/>
              <a:ext cx="989013" cy="33338"/>
            </a:xfrm>
            <a:prstGeom prst="rect">
              <a:avLst/>
            </a:prstGeom>
            <a:solidFill>
              <a:srgbClr val="E5E5E5"/>
            </a:solidFill>
            <a:ln w="9525">
              <a:solidFill>
                <a:schemeClr val="tx1"/>
              </a:solidFill>
              <a:miter lim="800000"/>
              <a:headEnd/>
              <a:tailEnd/>
            </a:ln>
          </p:spPr>
          <p:txBody>
            <a:bodyPr/>
            <a:lstStyle/>
            <a:p>
              <a:endParaRPr lang="en-US"/>
            </a:p>
          </p:txBody>
        </p:sp>
        <p:sp>
          <p:nvSpPr>
            <p:cNvPr id="111754" name="Rectangle 137"/>
            <p:cNvSpPr>
              <a:spLocks noChangeArrowheads="1"/>
            </p:cNvSpPr>
            <p:nvPr/>
          </p:nvSpPr>
          <p:spPr bwMode="black">
            <a:xfrm>
              <a:off x="4048125" y="3779838"/>
              <a:ext cx="989013" cy="33337"/>
            </a:xfrm>
            <a:prstGeom prst="rect">
              <a:avLst/>
            </a:prstGeom>
            <a:solidFill>
              <a:srgbClr val="E5E5E5"/>
            </a:solidFill>
            <a:ln w="9525">
              <a:solidFill>
                <a:schemeClr val="tx1"/>
              </a:solidFill>
              <a:miter lim="800000"/>
              <a:headEnd/>
              <a:tailEnd/>
            </a:ln>
          </p:spPr>
          <p:txBody>
            <a:bodyPr/>
            <a:lstStyle/>
            <a:p>
              <a:endParaRPr lang="en-US"/>
            </a:p>
          </p:txBody>
        </p:sp>
        <p:sp>
          <p:nvSpPr>
            <p:cNvPr id="111755" name="Rectangle 138"/>
            <p:cNvSpPr>
              <a:spLocks noChangeArrowheads="1"/>
            </p:cNvSpPr>
            <p:nvPr/>
          </p:nvSpPr>
          <p:spPr bwMode="black">
            <a:xfrm>
              <a:off x="4048125" y="4249738"/>
              <a:ext cx="989013" cy="30162"/>
            </a:xfrm>
            <a:prstGeom prst="rect">
              <a:avLst/>
            </a:prstGeom>
            <a:solidFill>
              <a:srgbClr val="E5E5E5"/>
            </a:solidFill>
            <a:ln w="9525">
              <a:solidFill>
                <a:schemeClr val="tx1"/>
              </a:solidFill>
              <a:miter lim="800000"/>
              <a:headEnd/>
              <a:tailEnd/>
            </a:ln>
          </p:spPr>
          <p:txBody>
            <a:bodyPr/>
            <a:lstStyle/>
            <a:p>
              <a:endParaRPr lang="en-US"/>
            </a:p>
          </p:txBody>
        </p:sp>
        <p:sp>
          <p:nvSpPr>
            <p:cNvPr id="111756" name="Rectangle 139"/>
            <p:cNvSpPr>
              <a:spLocks noChangeArrowheads="1"/>
            </p:cNvSpPr>
            <p:nvPr/>
          </p:nvSpPr>
          <p:spPr bwMode="black">
            <a:xfrm>
              <a:off x="4032250" y="3794125"/>
              <a:ext cx="36513" cy="471488"/>
            </a:xfrm>
            <a:prstGeom prst="rect">
              <a:avLst/>
            </a:prstGeom>
            <a:solidFill>
              <a:srgbClr val="E5E5E5"/>
            </a:solidFill>
            <a:ln w="9525">
              <a:solidFill>
                <a:schemeClr val="tx1"/>
              </a:solidFill>
              <a:miter lim="800000"/>
              <a:headEnd/>
              <a:tailEnd/>
            </a:ln>
          </p:spPr>
          <p:txBody>
            <a:bodyPr/>
            <a:lstStyle/>
            <a:p>
              <a:endParaRPr lang="en-US"/>
            </a:p>
          </p:txBody>
        </p:sp>
        <p:sp>
          <p:nvSpPr>
            <p:cNvPr id="111757" name="Rectangle 140"/>
            <p:cNvSpPr>
              <a:spLocks noChangeArrowheads="1"/>
            </p:cNvSpPr>
            <p:nvPr/>
          </p:nvSpPr>
          <p:spPr bwMode="black">
            <a:xfrm>
              <a:off x="4524375" y="4265613"/>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58" name="Rectangle 141"/>
            <p:cNvSpPr>
              <a:spLocks noChangeArrowheads="1"/>
            </p:cNvSpPr>
            <p:nvPr/>
          </p:nvSpPr>
          <p:spPr bwMode="black">
            <a:xfrm>
              <a:off x="5019675" y="3794125"/>
              <a:ext cx="33338" cy="471488"/>
            </a:xfrm>
            <a:prstGeom prst="rect">
              <a:avLst/>
            </a:prstGeom>
            <a:solidFill>
              <a:srgbClr val="E5E5E5"/>
            </a:solidFill>
            <a:ln w="9525">
              <a:solidFill>
                <a:schemeClr val="tx1"/>
              </a:solidFill>
              <a:miter lim="800000"/>
              <a:headEnd/>
              <a:tailEnd/>
            </a:ln>
          </p:spPr>
          <p:txBody>
            <a:bodyPr/>
            <a:lstStyle/>
            <a:p>
              <a:endParaRPr lang="en-US"/>
            </a:p>
          </p:txBody>
        </p:sp>
        <p:sp>
          <p:nvSpPr>
            <p:cNvPr id="111759" name="Rectangle 142"/>
            <p:cNvSpPr>
              <a:spLocks noChangeArrowheads="1"/>
            </p:cNvSpPr>
            <p:nvPr/>
          </p:nvSpPr>
          <p:spPr bwMode="black">
            <a:xfrm>
              <a:off x="5019675" y="4265613"/>
              <a:ext cx="33338" cy="469900"/>
            </a:xfrm>
            <a:prstGeom prst="rect">
              <a:avLst/>
            </a:prstGeom>
            <a:solidFill>
              <a:srgbClr val="E5E5E5"/>
            </a:solidFill>
            <a:ln w="9525">
              <a:solidFill>
                <a:schemeClr val="tx1"/>
              </a:solidFill>
              <a:miter lim="800000"/>
              <a:headEnd/>
              <a:tailEnd/>
            </a:ln>
          </p:spPr>
          <p:txBody>
            <a:bodyPr/>
            <a:lstStyle/>
            <a:p>
              <a:endParaRPr lang="en-US"/>
            </a:p>
          </p:txBody>
        </p:sp>
        <p:sp>
          <p:nvSpPr>
            <p:cNvPr id="111760" name="Rectangle 143"/>
            <p:cNvSpPr>
              <a:spLocks noChangeArrowheads="1"/>
            </p:cNvSpPr>
            <p:nvPr/>
          </p:nvSpPr>
          <p:spPr bwMode="black">
            <a:xfrm>
              <a:off x="4537075" y="2401888"/>
              <a:ext cx="34925" cy="469900"/>
            </a:xfrm>
            <a:prstGeom prst="rect">
              <a:avLst/>
            </a:prstGeom>
            <a:solidFill>
              <a:srgbClr val="E5E5E5"/>
            </a:solidFill>
            <a:ln w="9525">
              <a:solidFill>
                <a:schemeClr val="tx1"/>
              </a:solidFill>
              <a:miter lim="800000"/>
              <a:headEnd/>
              <a:tailEnd/>
            </a:ln>
          </p:spPr>
          <p:txBody>
            <a:bodyPr/>
            <a:lstStyle/>
            <a:p>
              <a:endParaRPr lang="en-US"/>
            </a:p>
          </p:txBody>
        </p:sp>
        <p:sp>
          <p:nvSpPr>
            <p:cNvPr id="111761" name="Rectangle 144"/>
            <p:cNvSpPr>
              <a:spLocks noChangeArrowheads="1"/>
            </p:cNvSpPr>
            <p:nvPr/>
          </p:nvSpPr>
          <p:spPr bwMode="black">
            <a:xfrm>
              <a:off x="4043363" y="1930400"/>
              <a:ext cx="34925" cy="471488"/>
            </a:xfrm>
            <a:prstGeom prst="rect">
              <a:avLst/>
            </a:prstGeom>
            <a:solidFill>
              <a:srgbClr val="E5E5E5"/>
            </a:solidFill>
            <a:ln w="9525">
              <a:solidFill>
                <a:schemeClr val="tx1"/>
              </a:solidFill>
              <a:miter lim="800000"/>
              <a:headEnd/>
              <a:tailEnd/>
            </a:ln>
          </p:spPr>
          <p:txBody>
            <a:bodyPr/>
            <a:lstStyle/>
            <a:p>
              <a:endParaRPr lang="en-US"/>
            </a:p>
          </p:txBody>
        </p:sp>
        <p:sp>
          <p:nvSpPr>
            <p:cNvPr id="111762" name="Rectangle 145"/>
            <p:cNvSpPr>
              <a:spLocks noChangeArrowheads="1"/>
            </p:cNvSpPr>
            <p:nvPr/>
          </p:nvSpPr>
          <p:spPr bwMode="black">
            <a:xfrm>
              <a:off x="3551238" y="1463675"/>
              <a:ext cx="34925" cy="466725"/>
            </a:xfrm>
            <a:prstGeom prst="rect">
              <a:avLst/>
            </a:prstGeom>
            <a:solidFill>
              <a:srgbClr val="E5E5E5"/>
            </a:solidFill>
            <a:ln w="9525">
              <a:solidFill>
                <a:schemeClr val="tx1"/>
              </a:solidFill>
              <a:miter lim="800000"/>
              <a:headEnd/>
              <a:tailEnd/>
            </a:ln>
          </p:spPr>
          <p:txBody>
            <a:bodyPr/>
            <a:lstStyle/>
            <a:p>
              <a:endParaRPr lang="en-US"/>
            </a:p>
          </p:txBody>
        </p:sp>
        <p:sp>
          <p:nvSpPr>
            <p:cNvPr id="111763" name="Rectangle 146"/>
            <p:cNvSpPr>
              <a:spLocks noChangeArrowheads="1"/>
            </p:cNvSpPr>
            <p:nvPr/>
          </p:nvSpPr>
          <p:spPr bwMode="black">
            <a:xfrm>
              <a:off x="2071688" y="993775"/>
              <a:ext cx="33337" cy="469900"/>
            </a:xfrm>
            <a:prstGeom prst="rect">
              <a:avLst/>
            </a:prstGeom>
            <a:solidFill>
              <a:srgbClr val="E5E5E5"/>
            </a:solidFill>
            <a:ln w="9525">
              <a:solidFill>
                <a:schemeClr val="tx1"/>
              </a:solidFill>
              <a:miter lim="800000"/>
              <a:headEnd/>
              <a:tailEnd/>
            </a:ln>
          </p:spPr>
          <p:txBody>
            <a:bodyPr/>
            <a:lstStyle/>
            <a:p>
              <a:endParaRPr lang="en-US"/>
            </a:p>
          </p:txBody>
        </p:sp>
        <p:sp>
          <p:nvSpPr>
            <p:cNvPr id="111764" name="Rectangle 147"/>
            <p:cNvSpPr>
              <a:spLocks noChangeArrowheads="1"/>
            </p:cNvSpPr>
            <p:nvPr/>
          </p:nvSpPr>
          <p:spPr bwMode="black">
            <a:xfrm>
              <a:off x="2089150" y="977900"/>
              <a:ext cx="244475" cy="30163"/>
            </a:xfrm>
            <a:prstGeom prst="rect">
              <a:avLst/>
            </a:prstGeom>
            <a:solidFill>
              <a:srgbClr val="E5E5E5"/>
            </a:solidFill>
            <a:ln w="9525">
              <a:solidFill>
                <a:schemeClr val="tx1"/>
              </a:solidFill>
              <a:miter lim="800000"/>
              <a:headEnd/>
              <a:tailEnd/>
            </a:ln>
          </p:spPr>
          <p:txBody>
            <a:bodyPr/>
            <a:lstStyle/>
            <a:p>
              <a:endParaRPr lang="en-US"/>
            </a:p>
          </p:txBody>
        </p:sp>
        <p:sp>
          <p:nvSpPr>
            <p:cNvPr id="111765" name="Rectangle 148"/>
            <p:cNvSpPr>
              <a:spLocks noChangeArrowheads="1"/>
            </p:cNvSpPr>
            <p:nvPr/>
          </p:nvSpPr>
          <p:spPr bwMode="black">
            <a:xfrm>
              <a:off x="2152650" y="993775"/>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66" name="Rectangle 149"/>
            <p:cNvSpPr>
              <a:spLocks noChangeArrowheads="1"/>
            </p:cNvSpPr>
            <p:nvPr/>
          </p:nvSpPr>
          <p:spPr bwMode="black">
            <a:xfrm>
              <a:off x="2165350" y="981075"/>
              <a:ext cx="987425" cy="23813"/>
            </a:xfrm>
            <a:prstGeom prst="rect">
              <a:avLst/>
            </a:prstGeom>
            <a:solidFill>
              <a:srgbClr val="FFFF00"/>
            </a:solidFill>
            <a:ln w="9525">
              <a:solidFill>
                <a:schemeClr val="tx1"/>
              </a:solidFill>
              <a:miter lim="800000"/>
              <a:headEnd/>
              <a:tailEnd/>
            </a:ln>
          </p:spPr>
          <p:txBody>
            <a:bodyPr/>
            <a:lstStyle/>
            <a:p>
              <a:endParaRPr lang="en-US"/>
            </a:p>
          </p:txBody>
        </p:sp>
        <p:sp>
          <p:nvSpPr>
            <p:cNvPr id="111767" name="Rectangle 150"/>
            <p:cNvSpPr>
              <a:spLocks noChangeArrowheads="1"/>
            </p:cNvSpPr>
            <p:nvPr/>
          </p:nvSpPr>
          <p:spPr bwMode="black">
            <a:xfrm>
              <a:off x="3203575" y="1450975"/>
              <a:ext cx="987425" cy="25400"/>
            </a:xfrm>
            <a:prstGeom prst="rect">
              <a:avLst/>
            </a:prstGeom>
            <a:solidFill>
              <a:srgbClr val="FFFF00"/>
            </a:solidFill>
            <a:ln w="9525">
              <a:solidFill>
                <a:schemeClr val="tx1"/>
              </a:solidFill>
              <a:miter lim="800000"/>
              <a:headEnd/>
              <a:tailEnd/>
            </a:ln>
          </p:spPr>
          <p:txBody>
            <a:bodyPr/>
            <a:lstStyle/>
            <a:p>
              <a:endParaRPr lang="en-US"/>
            </a:p>
          </p:txBody>
        </p:sp>
        <p:sp>
          <p:nvSpPr>
            <p:cNvPr id="111768" name="Rectangle 151"/>
            <p:cNvSpPr>
              <a:spLocks noChangeArrowheads="1"/>
            </p:cNvSpPr>
            <p:nvPr/>
          </p:nvSpPr>
          <p:spPr bwMode="black">
            <a:xfrm>
              <a:off x="4127500" y="993775"/>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69" name="Rectangle 152"/>
            <p:cNvSpPr>
              <a:spLocks noChangeArrowheads="1"/>
            </p:cNvSpPr>
            <p:nvPr/>
          </p:nvSpPr>
          <p:spPr bwMode="black">
            <a:xfrm>
              <a:off x="5113338" y="993775"/>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70" name="Rectangle 153"/>
            <p:cNvSpPr>
              <a:spLocks noChangeArrowheads="1"/>
            </p:cNvSpPr>
            <p:nvPr/>
          </p:nvSpPr>
          <p:spPr bwMode="black">
            <a:xfrm>
              <a:off x="4140200" y="981075"/>
              <a:ext cx="985838" cy="23813"/>
            </a:xfrm>
            <a:prstGeom prst="rect">
              <a:avLst/>
            </a:prstGeom>
            <a:solidFill>
              <a:srgbClr val="FFFF00"/>
            </a:solidFill>
            <a:ln w="9525">
              <a:solidFill>
                <a:schemeClr val="tx1"/>
              </a:solidFill>
              <a:miter lim="800000"/>
              <a:headEnd/>
              <a:tailEnd/>
            </a:ln>
          </p:spPr>
          <p:txBody>
            <a:bodyPr/>
            <a:lstStyle/>
            <a:p>
              <a:endParaRPr lang="en-US"/>
            </a:p>
          </p:txBody>
        </p:sp>
        <p:sp>
          <p:nvSpPr>
            <p:cNvPr id="111771" name="Rectangle 154"/>
            <p:cNvSpPr>
              <a:spLocks noChangeArrowheads="1"/>
            </p:cNvSpPr>
            <p:nvPr/>
          </p:nvSpPr>
          <p:spPr bwMode="black">
            <a:xfrm>
              <a:off x="3152775" y="981075"/>
              <a:ext cx="987425" cy="23813"/>
            </a:xfrm>
            <a:prstGeom prst="rect">
              <a:avLst/>
            </a:prstGeom>
            <a:solidFill>
              <a:srgbClr val="FFFF00"/>
            </a:solidFill>
            <a:ln w="9525">
              <a:solidFill>
                <a:schemeClr val="tx1"/>
              </a:solidFill>
              <a:miter lim="800000"/>
              <a:headEnd/>
              <a:tailEnd/>
            </a:ln>
          </p:spPr>
          <p:txBody>
            <a:bodyPr/>
            <a:lstStyle/>
            <a:p>
              <a:endParaRPr lang="en-US"/>
            </a:p>
          </p:txBody>
        </p:sp>
        <p:sp>
          <p:nvSpPr>
            <p:cNvPr id="111772" name="Rectangle 155"/>
            <p:cNvSpPr>
              <a:spLocks noChangeArrowheads="1"/>
            </p:cNvSpPr>
            <p:nvPr/>
          </p:nvSpPr>
          <p:spPr bwMode="black">
            <a:xfrm>
              <a:off x="3140075" y="993775"/>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73" name="Rectangle 156"/>
            <p:cNvSpPr>
              <a:spLocks noChangeArrowheads="1"/>
            </p:cNvSpPr>
            <p:nvPr/>
          </p:nvSpPr>
          <p:spPr bwMode="black">
            <a:xfrm>
              <a:off x="3633788" y="1463675"/>
              <a:ext cx="25400" cy="466725"/>
            </a:xfrm>
            <a:prstGeom prst="rect">
              <a:avLst/>
            </a:prstGeom>
            <a:solidFill>
              <a:srgbClr val="FFFF00"/>
            </a:solidFill>
            <a:ln w="9525">
              <a:solidFill>
                <a:schemeClr val="tx1"/>
              </a:solidFill>
              <a:miter lim="800000"/>
              <a:headEnd/>
              <a:tailEnd/>
            </a:ln>
          </p:spPr>
          <p:txBody>
            <a:bodyPr/>
            <a:lstStyle/>
            <a:p>
              <a:endParaRPr lang="en-US"/>
            </a:p>
          </p:txBody>
        </p:sp>
        <p:sp>
          <p:nvSpPr>
            <p:cNvPr id="111774" name="Rectangle 157"/>
            <p:cNvSpPr>
              <a:spLocks noChangeArrowheads="1"/>
            </p:cNvSpPr>
            <p:nvPr/>
          </p:nvSpPr>
          <p:spPr bwMode="black">
            <a:xfrm>
              <a:off x="3646488" y="1919288"/>
              <a:ext cx="1479550" cy="23812"/>
            </a:xfrm>
            <a:prstGeom prst="rect">
              <a:avLst/>
            </a:prstGeom>
            <a:solidFill>
              <a:srgbClr val="FFFF00"/>
            </a:solidFill>
            <a:ln w="9525">
              <a:solidFill>
                <a:schemeClr val="tx1"/>
              </a:solidFill>
              <a:miter lim="800000"/>
              <a:headEnd/>
              <a:tailEnd/>
            </a:ln>
          </p:spPr>
          <p:txBody>
            <a:bodyPr/>
            <a:lstStyle/>
            <a:p>
              <a:endParaRPr lang="en-US"/>
            </a:p>
          </p:txBody>
        </p:sp>
        <p:sp>
          <p:nvSpPr>
            <p:cNvPr id="111775" name="Rectangle 158"/>
            <p:cNvSpPr>
              <a:spLocks noChangeArrowheads="1"/>
            </p:cNvSpPr>
            <p:nvPr/>
          </p:nvSpPr>
          <p:spPr bwMode="black">
            <a:xfrm>
              <a:off x="4619625" y="1463675"/>
              <a:ext cx="25400" cy="466725"/>
            </a:xfrm>
            <a:prstGeom prst="rect">
              <a:avLst/>
            </a:prstGeom>
            <a:solidFill>
              <a:srgbClr val="FFFF00"/>
            </a:solidFill>
            <a:ln w="9525">
              <a:solidFill>
                <a:schemeClr val="tx1"/>
              </a:solidFill>
              <a:miter lim="800000"/>
              <a:headEnd/>
              <a:tailEnd/>
            </a:ln>
          </p:spPr>
          <p:txBody>
            <a:bodyPr/>
            <a:lstStyle/>
            <a:p>
              <a:endParaRPr lang="en-US"/>
            </a:p>
          </p:txBody>
        </p:sp>
        <p:sp>
          <p:nvSpPr>
            <p:cNvPr id="111776" name="Rectangle 159"/>
            <p:cNvSpPr>
              <a:spLocks noChangeArrowheads="1"/>
            </p:cNvSpPr>
            <p:nvPr/>
          </p:nvSpPr>
          <p:spPr bwMode="black">
            <a:xfrm>
              <a:off x="5113338" y="1463675"/>
              <a:ext cx="25400" cy="466725"/>
            </a:xfrm>
            <a:prstGeom prst="rect">
              <a:avLst/>
            </a:prstGeom>
            <a:solidFill>
              <a:srgbClr val="FFFF00"/>
            </a:solidFill>
            <a:ln w="9525">
              <a:solidFill>
                <a:schemeClr val="tx1"/>
              </a:solidFill>
              <a:miter lim="800000"/>
              <a:headEnd/>
              <a:tailEnd/>
            </a:ln>
          </p:spPr>
          <p:txBody>
            <a:bodyPr/>
            <a:lstStyle/>
            <a:p>
              <a:endParaRPr lang="en-US"/>
            </a:p>
          </p:txBody>
        </p:sp>
        <p:sp>
          <p:nvSpPr>
            <p:cNvPr id="111777" name="Rectangle 160"/>
            <p:cNvSpPr>
              <a:spLocks noChangeArrowheads="1"/>
            </p:cNvSpPr>
            <p:nvPr/>
          </p:nvSpPr>
          <p:spPr bwMode="black">
            <a:xfrm>
              <a:off x="4152900" y="1450975"/>
              <a:ext cx="985838" cy="25400"/>
            </a:xfrm>
            <a:prstGeom prst="rect">
              <a:avLst/>
            </a:prstGeom>
            <a:solidFill>
              <a:srgbClr val="FFFF00"/>
            </a:solidFill>
            <a:ln w="9525">
              <a:solidFill>
                <a:schemeClr val="tx1"/>
              </a:solidFill>
              <a:miter lim="800000"/>
              <a:headEnd/>
              <a:tailEnd/>
            </a:ln>
          </p:spPr>
          <p:txBody>
            <a:bodyPr/>
            <a:lstStyle/>
            <a:p>
              <a:endParaRPr lang="en-US"/>
            </a:p>
          </p:txBody>
        </p:sp>
        <p:sp>
          <p:nvSpPr>
            <p:cNvPr id="111778" name="Rectangle 161"/>
            <p:cNvSpPr>
              <a:spLocks noChangeArrowheads="1"/>
            </p:cNvSpPr>
            <p:nvPr/>
          </p:nvSpPr>
          <p:spPr bwMode="black">
            <a:xfrm>
              <a:off x="4140200" y="2389188"/>
              <a:ext cx="985838" cy="23812"/>
            </a:xfrm>
            <a:prstGeom prst="rect">
              <a:avLst/>
            </a:prstGeom>
            <a:solidFill>
              <a:srgbClr val="FFFF00"/>
            </a:solidFill>
            <a:ln w="9525">
              <a:solidFill>
                <a:schemeClr val="tx1"/>
              </a:solidFill>
              <a:miter lim="800000"/>
              <a:headEnd/>
              <a:tailEnd/>
            </a:ln>
          </p:spPr>
          <p:txBody>
            <a:bodyPr/>
            <a:lstStyle/>
            <a:p>
              <a:endParaRPr lang="en-US"/>
            </a:p>
          </p:txBody>
        </p:sp>
        <p:sp>
          <p:nvSpPr>
            <p:cNvPr id="111779" name="Rectangle 162"/>
            <p:cNvSpPr>
              <a:spLocks noChangeArrowheads="1"/>
            </p:cNvSpPr>
            <p:nvPr/>
          </p:nvSpPr>
          <p:spPr bwMode="black">
            <a:xfrm>
              <a:off x="4127500" y="1930400"/>
              <a:ext cx="25400" cy="471488"/>
            </a:xfrm>
            <a:prstGeom prst="rect">
              <a:avLst/>
            </a:prstGeom>
            <a:solidFill>
              <a:srgbClr val="FFFF00"/>
            </a:solidFill>
            <a:ln w="9525">
              <a:solidFill>
                <a:schemeClr val="tx1"/>
              </a:solidFill>
              <a:miter lim="800000"/>
              <a:headEnd/>
              <a:tailEnd/>
            </a:ln>
          </p:spPr>
          <p:txBody>
            <a:bodyPr/>
            <a:lstStyle/>
            <a:p>
              <a:endParaRPr lang="en-US"/>
            </a:p>
          </p:txBody>
        </p:sp>
        <p:sp>
          <p:nvSpPr>
            <p:cNvPr id="111780" name="Rectangle 163"/>
            <p:cNvSpPr>
              <a:spLocks noChangeArrowheads="1"/>
            </p:cNvSpPr>
            <p:nvPr/>
          </p:nvSpPr>
          <p:spPr bwMode="black">
            <a:xfrm>
              <a:off x="5113338" y="1930400"/>
              <a:ext cx="25400" cy="471488"/>
            </a:xfrm>
            <a:prstGeom prst="rect">
              <a:avLst/>
            </a:prstGeom>
            <a:solidFill>
              <a:srgbClr val="FFFF00"/>
            </a:solidFill>
            <a:ln w="9525">
              <a:solidFill>
                <a:schemeClr val="tx1"/>
              </a:solidFill>
              <a:miter lim="800000"/>
              <a:headEnd/>
              <a:tailEnd/>
            </a:ln>
          </p:spPr>
          <p:txBody>
            <a:bodyPr/>
            <a:lstStyle/>
            <a:p>
              <a:endParaRPr lang="en-US"/>
            </a:p>
          </p:txBody>
        </p:sp>
        <p:sp>
          <p:nvSpPr>
            <p:cNvPr id="111781" name="Rectangle 164"/>
            <p:cNvSpPr>
              <a:spLocks noChangeArrowheads="1"/>
            </p:cNvSpPr>
            <p:nvPr/>
          </p:nvSpPr>
          <p:spPr bwMode="black">
            <a:xfrm>
              <a:off x="4619625" y="2401888"/>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82" name="Rectangle 165"/>
            <p:cNvSpPr>
              <a:spLocks noChangeArrowheads="1"/>
            </p:cNvSpPr>
            <p:nvPr/>
          </p:nvSpPr>
          <p:spPr bwMode="black">
            <a:xfrm>
              <a:off x="5113338" y="2401888"/>
              <a:ext cx="25400" cy="469900"/>
            </a:xfrm>
            <a:prstGeom prst="rect">
              <a:avLst/>
            </a:prstGeom>
            <a:solidFill>
              <a:srgbClr val="FFFF00"/>
            </a:solidFill>
            <a:ln w="9525">
              <a:solidFill>
                <a:schemeClr val="tx1"/>
              </a:solidFill>
              <a:miter lim="800000"/>
              <a:headEnd/>
              <a:tailEnd/>
            </a:ln>
          </p:spPr>
          <p:txBody>
            <a:bodyPr/>
            <a:lstStyle/>
            <a:p>
              <a:endParaRPr lang="en-US"/>
            </a:p>
          </p:txBody>
        </p:sp>
        <p:sp>
          <p:nvSpPr>
            <p:cNvPr id="111783" name="Rectangle 166"/>
            <p:cNvSpPr>
              <a:spLocks noChangeArrowheads="1"/>
            </p:cNvSpPr>
            <p:nvPr/>
          </p:nvSpPr>
          <p:spPr bwMode="black">
            <a:xfrm>
              <a:off x="4632325" y="2860675"/>
              <a:ext cx="493713" cy="23813"/>
            </a:xfrm>
            <a:prstGeom prst="rect">
              <a:avLst/>
            </a:prstGeom>
            <a:solidFill>
              <a:srgbClr val="FFFF00"/>
            </a:solidFill>
            <a:ln w="9525">
              <a:solidFill>
                <a:schemeClr val="tx1"/>
              </a:solidFill>
              <a:miter lim="800000"/>
              <a:headEnd/>
              <a:tailEnd/>
            </a:ln>
          </p:spPr>
          <p:txBody>
            <a:bodyPr/>
            <a:lstStyle/>
            <a:p>
              <a:endParaRPr lang="en-US"/>
            </a:p>
          </p:txBody>
        </p:sp>
        <p:sp>
          <p:nvSpPr>
            <p:cNvPr id="111784" name="Line 167"/>
            <p:cNvSpPr>
              <a:spLocks noChangeShapeType="1"/>
            </p:cNvSpPr>
            <p:nvPr/>
          </p:nvSpPr>
          <p:spPr bwMode="auto">
            <a:xfrm>
              <a:off x="1277938" y="1057275"/>
              <a:ext cx="760412"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785" name="Line 168"/>
            <p:cNvSpPr>
              <a:spLocks noChangeShapeType="1"/>
            </p:cNvSpPr>
            <p:nvPr/>
          </p:nvSpPr>
          <p:spPr bwMode="auto">
            <a:xfrm>
              <a:off x="1277938" y="3892550"/>
              <a:ext cx="760412"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786" name="Line 169"/>
            <p:cNvSpPr>
              <a:spLocks noChangeShapeType="1"/>
            </p:cNvSpPr>
            <p:nvPr/>
          </p:nvSpPr>
          <p:spPr bwMode="auto">
            <a:xfrm rot="10800000">
              <a:off x="5105400" y="6157913"/>
              <a:ext cx="685800" cy="158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787" name="Text Box 170"/>
            <p:cNvSpPr txBox="1">
              <a:spLocks noChangeArrowheads="1"/>
            </p:cNvSpPr>
            <p:nvPr/>
          </p:nvSpPr>
          <p:spPr bwMode="auto">
            <a:xfrm>
              <a:off x="0" y="1509713"/>
              <a:ext cx="1931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Unreinforced</a:t>
              </a:r>
            </a:p>
          </p:txBody>
        </p:sp>
        <p:sp>
          <p:nvSpPr>
            <p:cNvPr id="111788" name="Text Box 171"/>
            <p:cNvSpPr txBox="1">
              <a:spLocks noChangeArrowheads="1"/>
            </p:cNvSpPr>
            <p:nvPr/>
          </p:nvSpPr>
          <p:spPr bwMode="auto">
            <a:xfrm>
              <a:off x="0" y="4257675"/>
              <a:ext cx="2049463"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With </a:t>
              </a:r>
            </a:p>
            <a:p>
              <a:r>
                <a:rPr lang="en-US"/>
                <a:t>horizontal</a:t>
              </a:r>
            </a:p>
            <a:p>
              <a:r>
                <a:rPr lang="en-US"/>
                <a:t>reinforcement</a:t>
              </a:r>
            </a:p>
          </p:txBody>
        </p:sp>
        <p:sp>
          <p:nvSpPr>
            <p:cNvPr id="111789" name="Rectangle 172"/>
            <p:cNvSpPr>
              <a:spLocks noChangeArrowheads="1"/>
            </p:cNvSpPr>
            <p:nvPr/>
          </p:nvSpPr>
          <p:spPr bwMode="black">
            <a:xfrm>
              <a:off x="2254250" y="1450975"/>
              <a:ext cx="989013" cy="25400"/>
            </a:xfrm>
            <a:prstGeom prst="rect">
              <a:avLst/>
            </a:prstGeom>
            <a:solidFill>
              <a:srgbClr val="FFFF00"/>
            </a:solidFill>
            <a:ln w="9525">
              <a:solidFill>
                <a:schemeClr val="tx1"/>
              </a:solidFill>
              <a:miter lim="800000"/>
              <a:headEnd/>
              <a:tailEnd/>
            </a:ln>
          </p:spPr>
          <p:txBody>
            <a:bodyPr/>
            <a:lstStyle/>
            <a:p>
              <a:endParaRPr lang="en-US"/>
            </a:p>
          </p:txBody>
        </p:sp>
        <p:sp>
          <p:nvSpPr>
            <p:cNvPr id="111790" name="Line 173"/>
            <p:cNvSpPr>
              <a:spLocks noChangeShapeType="1"/>
            </p:cNvSpPr>
            <p:nvPr/>
          </p:nvSpPr>
          <p:spPr bwMode="auto">
            <a:xfrm flipV="1">
              <a:off x="6677025" y="3716338"/>
              <a:ext cx="0" cy="2466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1" name="Line 174"/>
            <p:cNvSpPr>
              <a:spLocks noChangeShapeType="1"/>
            </p:cNvSpPr>
            <p:nvPr/>
          </p:nvSpPr>
          <p:spPr bwMode="auto">
            <a:xfrm flipV="1">
              <a:off x="8093075" y="3752850"/>
              <a:ext cx="0" cy="2466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2" name="Line 175"/>
            <p:cNvSpPr>
              <a:spLocks noChangeShapeType="1"/>
            </p:cNvSpPr>
            <p:nvPr/>
          </p:nvSpPr>
          <p:spPr bwMode="auto">
            <a:xfrm flipV="1">
              <a:off x="6677025" y="3990975"/>
              <a:ext cx="1377950" cy="14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3" name="Line 176"/>
            <p:cNvSpPr>
              <a:spLocks noChangeShapeType="1"/>
            </p:cNvSpPr>
            <p:nvPr/>
          </p:nvSpPr>
          <p:spPr bwMode="auto">
            <a:xfrm>
              <a:off x="6705600" y="4949825"/>
              <a:ext cx="13636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4" name="Line 177"/>
            <p:cNvSpPr>
              <a:spLocks noChangeShapeType="1"/>
            </p:cNvSpPr>
            <p:nvPr/>
          </p:nvSpPr>
          <p:spPr bwMode="auto">
            <a:xfrm>
              <a:off x="6677025" y="5864225"/>
              <a:ext cx="1393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5" name="Line 178"/>
            <p:cNvSpPr>
              <a:spLocks noChangeShapeType="1"/>
            </p:cNvSpPr>
            <p:nvPr/>
          </p:nvSpPr>
          <p:spPr bwMode="auto">
            <a:xfrm>
              <a:off x="5857875" y="3971925"/>
              <a:ext cx="7604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796" name="Line 179"/>
            <p:cNvSpPr>
              <a:spLocks noChangeShapeType="1"/>
            </p:cNvSpPr>
            <p:nvPr/>
          </p:nvSpPr>
          <p:spPr bwMode="auto">
            <a:xfrm>
              <a:off x="6705600" y="4005263"/>
              <a:ext cx="1379538" cy="958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7" name="Line 180"/>
            <p:cNvSpPr>
              <a:spLocks noChangeShapeType="1"/>
            </p:cNvSpPr>
            <p:nvPr/>
          </p:nvSpPr>
          <p:spPr bwMode="auto">
            <a:xfrm>
              <a:off x="6677025" y="4949825"/>
              <a:ext cx="1408113" cy="9001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8" name="Line 182"/>
            <p:cNvSpPr>
              <a:spLocks noChangeShapeType="1"/>
            </p:cNvSpPr>
            <p:nvPr/>
          </p:nvSpPr>
          <p:spPr bwMode="auto">
            <a:xfrm flipH="1" flipV="1">
              <a:off x="7764463" y="3730625"/>
              <a:ext cx="320675" cy="246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99" name="Line 183"/>
            <p:cNvSpPr>
              <a:spLocks noChangeShapeType="1"/>
            </p:cNvSpPr>
            <p:nvPr/>
          </p:nvSpPr>
          <p:spPr bwMode="auto">
            <a:xfrm>
              <a:off x="6677025" y="5878513"/>
              <a:ext cx="406400" cy="276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800" name="Text Box 185"/>
            <p:cNvSpPr txBox="1">
              <a:spLocks noChangeArrowheads="1"/>
            </p:cNvSpPr>
            <p:nvPr/>
          </p:nvSpPr>
          <p:spPr bwMode="auto">
            <a:xfrm>
              <a:off x="7251700" y="36655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p>
          </p:txBody>
        </p:sp>
        <p:sp>
          <p:nvSpPr>
            <p:cNvPr id="111801" name="Text Box 188"/>
            <p:cNvSpPr txBox="1">
              <a:spLocks noChangeArrowheads="1"/>
            </p:cNvSpPr>
            <p:nvPr/>
          </p:nvSpPr>
          <p:spPr bwMode="auto">
            <a:xfrm>
              <a:off x="6438900" y="3214688"/>
              <a:ext cx="218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Truss analogy:</a:t>
              </a:r>
            </a:p>
          </p:txBody>
        </p:sp>
        <p:sp>
          <p:nvSpPr>
            <p:cNvPr id="111802" name="Line 189"/>
            <p:cNvSpPr>
              <a:spLocks noChangeShapeType="1"/>
            </p:cNvSpPr>
            <p:nvPr/>
          </p:nvSpPr>
          <p:spPr bwMode="auto">
            <a:xfrm flipH="1">
              <a:off x="8166100" y="5867400"/>
              <a:ext cx="69056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11619" name="Rectangle 2"/>
          <p:cNvSpPr>
            <a:spLocks noGrp="1" noChangeArrowheads="1"/>
          </p:cNvSpPr>
          <p:nvPr>
            <p:ph type="title"/>
          </p:nvPr>
        </p:nvSpPr>
        <p:spPr>
          <a:xfrm>
            <a:off x="0" y="0"/>
            <a:ext cx="8975725" cy="850900"/>
          </a:xfrm>
        </p:spPr>
        <p:txBody>
          <a:bodyPr/>
          <a:lstStyle/>
          <a:p>
            <a:pPr eaLnBrk="1" hangingPunct="1"/>
            <a:r>
              <a:rPr lang="en-US" sz="3200">
                <a:solidFill>
                  <a:srgbClr val="2D2DB9"/>
                </a:solidFill>
                <a:ea typeface="ＭＳ Ｐゴシック" pitchFamily="34" charset="-128"/>
              </a:rPr>
              <a:t>Masonry Behavior:  Short Wall in plane</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13666"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1E23A54-1968-4B2B-A23B-881447D35810}" type="slidenum">
              <a:rPr lang="en-US" sz="900">
                <a:solidFill>
                  <a:schemeClr val="accent2"/>
                </a:solidFill>
              </a:rPr>
              <a:pPr eaLnBrk="1" hangingPunct="1"/>
              <a:t>48</a:t>
            </a:fld>
            <a:endParaRPr lang="en-US" sz="900">
              <a:solidFill>
                <a:schemeClr val="accent2"/>
              </a:solidFill>
            </a:endParaRPr>
          </a:p>
        </p:txBody>
      </p:sp>
      <p:sp>
        <p:nvSpPr>
          <p:cNvPr id="113670" name="Text Box 264"/>
          <p:cNvSpPr txBox="1">
            <a:spLocks noChangeArrowheads="1"/>
          </p:cNvSpPr>
          <p:nvPr/>
        </p:nvSpPr>
        <p:spPr bwMode="auto">
          <a:xfrm>
            <a:off x="5168900" y="5137150"/>
            <a:ext cx="658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RM</a:t>
            </a:r>
          </a:p>
        </p:txBody>
      </p:sp>
      <p:sp>
        <p:nvSpPr>
          <p:cNvPr id="113669" name="Text Box 263"/>
          <p:cNvSpPr txBox="1">
            <a:spLocks noChangeArrowheads="1"/>
          </p:cNvSpPr>
          <p:nvPr/>
        </p:nvSpPr>
        <p:spPr bwMode="auto">
          <a:xfrm>
            <a:off x="1693863" y="5218113"/>
            <a:ext cx="879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URM</a:t>
            </a:r>
          </a:p>
        </p:txBody>
      </p:sp>
      <p:grpSp>
        <p:nvGrpSpPr>
          <p:cNvPr id="113668" name="Group 3" descr="Tall unreinforced and reinforced wall piers subject to in plane shear force. The unreinforced wall is shown rocking as a rigid body. The reinforced wall is shown with high compressive stresses in the bottom corner of the wall and moment developed at the base.&#10;&#10;If unreinforced masonry does not fail in shear or slide, it will rock (overturn).  If the masonry is reinforced, the vertical steel forms a couple with masonry in compression to resist the overturning moment."/>
          <p:cNvGrpSpPr>
            <a:grpSpLocks/>
          </p:cNvGrpSpPr>
          <p:nvPr/>
        </p:nvGrpSpPr>
        <p:grpSpPr bwMode="auto">
          <a:xfrm>
            <a:off x="563563" y="1511300"/>
            <a:ext cx="7956550" cy="4464050"/>
            <a:chOff x="408" y="1136"/>
            <a:chExt cx="5639" cy="2812"/>
          </a:xfrm>
        </p:grpSpPr>
        <p:grpSp>
          <p:nvGrpSpPr>
            <p:cNvPr id="113671" name="Group 4"/>
            <p:cNvGrpSpPr>
              <a:grpSpLocks/>
            </p:cNvGrpSpPr>
            <p:nvPr/>
          </p:nvGrpSpPr>
          <p:grpSpPr bwMode="auto">
            <a:xfrm>
              <a:off x="408" y="1262"/>
              <a:ext cx="5639" cy="2686"/>
              <a:chOff x="408" y="1262"/>
              <a:chExt cx="5639" cy="2686"/>
            </a:xfrm>
          </p:grpSpPr>
          <p:sp>
            <p:nvSpPr>
              <p:cNvPr id="113730" name="Freeform 5"/>
              <p:cNvSpPr>
                <a:spLocks/>
              </p:cNvSpPr>
              <p:nvPr/>
            </p:nvSpPr>
            <p:spPr bwMode="black">
              <a:xfrm>
                <a:off x="5111" y="3086"/>
                <a:ext cx="325" cy="156"/>
              </a:xfrm>
              <a:custGeom>
                <a:avLst/>
                <a:gdLst>
                  <a:gd name="T0" fmla="*/ 0 w 649"/>
                  <a:gd name="T1" fmla="*/ 1 h 312"/>
                  <a:gd name="T2" fmla="*/ 1 w 649"/>
                  <a:gd name="T3" fmla="*/ 1 h 312"/>
                  <a:gd name="T4" fmla="*/ 1 w 649"/>
                  <a:gd name="T5" fmla="*/ 1 h 312"/>
                  <a:gd name="T6" fmla="*/ 1 w 649"/>
                  <a:gd name="T7" fmla="*/ 1 h 312"/>
                  <a:gd name="T8" fmla="*/ 1 w 649"/>
                  <a:gd name="T9" fmla="*/ 1 h 312"/>
                  <a:gd name="T10" fmla="*/ 1 w 649"/>
                  <a:gd name="T11" fmla="*/ 0 h 312"/>
                  <a:gd name="T12" fmla="*/ 1 w 649"/>
                  <a:gd name="T13" fmla="*/ 1 h 312"/>
                  <a:gd name="T14" fmla="*/ 1 w 649"/>
                  <a:gd name="T15" fmla="*/ 1 h 312"/>
                  <a:gd name="T16" fmla="*/ 1 w 649"/>
                  <a:gd name="T17" fmla="*/ 1 h 312"/>
                  <a:gd name="T18" fmla="*/ 1 w 649"/>
                  <a:gd name="T19" fmla="*/ 1 h 312"/>
                  <a:gd name="T20" fmla="*/ 1 w 649"/>
                  <a:gd name="T21" fmla="*/ 1 h 312"/>
                  <a:gd name="T22" fmla="*/ 1 w 649"/>
                  <a:gd name="T23" fmla="*/ 1 h 312"/>
                  <a:gd name="T24" fmla="*/ 1 w 649"/>
                  <a:gd name="T25" fmla="*/ 1 h 312"/>
                  <a:gd name="T26" fmla="*/ 1 w 649"/>
                  <a:gd name="T27" fmla="*/ 1 h 312"/>
                  <a:gd name="T28" fmla="*/ 0 w 649"/>
                  <a:gd name="T29" fmla="*/ 1 h 312"/>
                  <a:gd name="T30" fmla="*/ 0 w 649"/>
                  <a:gd name="T31" fmla="*/ 1 h 312"/>
                  <a:gd name="T32" fmla="*/ 0 w 649"/>
                  <a:gd name="T33" fmla="*/ 1 h 3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9"/>
                  <a:gd name="T52" fmla="*/ 0 h 312"/>
                  <a:gd name="T53" fmla="*/ 649 w 649"/>
                  <a:gd name="T54" fmla="*/ 312 h 3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9" h="312">
                    <a:moveTo>
                      <a:pt x="0" y="312"/>
                    </a:moveTo>
                    <a:lnTo>
                      <a:pt x="649" y="312"/>
                    </a:lnTo>
                    <a:lnTo>
                      <a:pt x="649" y="50"/>
                    </a:lnTo>
                    <a:lnTo>
                      <a:pt x="564" y="11"/>
                    </a:lnTo>
                    <a:lnTo>
                      <a:pt x="490" y="22"/>
                    </a:lnTo>
                    <a:lnTo>
                      <a:pt x="437" y="0"/>
                    </a:lnTo>
                    <a:lnTo>
                      <a:pt x="345" y="11"/>
                    </a:lnTo>
                    <a:lnTo>
                      <a:pt x="305" y="22"/>
                    </a:lnTo>
                    <a:lnTo>
                      <a:pt x="200" y="14"/>
                    </a:lnTo>
                    <a:lnTo>
                      <a:pt x="144" y="26"/>
                    </a:lnTo>
                    <a:lnTo>
                      <a:pt x="95" y="57"/>
                    </a:lnTo>
                    <a:lnTo>
                      <a:pt x="69" y="85"/>
                    </a:lnTo>
                    <a:lnTo>
                      <a:pt x="61" y="140"/>
                    </a:lnTo>
                    <a:lnTo>
                      <a:pt x="30" y="179"/>
                    </a:lnTo>
                    <a:lnTo>
                      <a:pt x="0" y="248"/>
                    </a:lnTo>
                    <a:lnTo>
                      <a:pt x="0" y="312"/>
                    </a:lnTo>
                    <a:close/>
                  </a:path>
                </a:pathLst>
              </a:custGeom>
              <a:solidFill>
                <a:srgbClr val="FFFFBF"/>
              </a:solidFill>
              <a:ln w="9525">
                <a:solidFill>
                  <a:schemeClr val="tx1"/>
                </a:solidFill>
                <a:round/>
                <a:headEnd/>
                <a:tailEnd/>
              </a:ln>
            </p:spPr>
            <p:txBody>
              <a:bodyPr/>
              <a:lstStyle/>
              <a:p>
                <a:endParaRPr lang="en-US"/>
              </a:p>
            </p:txBody>
          </p:sp>
          <p:sp>
            <p:nvSpPr>
              <p:cNvPr id="113731" name="Rectangle 6"/>
              <p:cNvSpPr>
                <a:spLocks noChangeArrowheads="1"/>
              </p:cNvSpPr>
              <p:nvPr/>
            </p:nvSpPr>
            <p:spPr bwMode="black">
              <a:xfrm>
                <a:off x="485" y="3222"/>
                <a:ext cx="2137" cy="41"/>
              </a:xfrm>
              <a:prstGeom prst="rect">
                <a:avLst/>
              </a:prstGeom>
              <a:solidFill>
                <a:srgbClr val="E5E5E5"/>
              </a:solidFill>
              <a:ln w="9525">
                <a:solidFill>
                  <a:schemeClr val="tx1"/>
                </a:solidFill>
                <a:miter lim="800000"/>
                <a:headEnd/>
                <a:tailEnd/>
              </a:ln>
            </p:spPr>
            <p:txBody>
              <a:bodyPr/>
              <a:lstStyle/>
              <a:p>
                <a:endParaRPr lang="en-US"/>
              </a:p>
            </p:txBody>
          </p:sp>
          <p:sp>
            <p:nvSpPr>
              <p:cNvPr id="113732" name="Rectangle 7"/>
              <p:cNvSpPr>
                <a:spLocks noChangeArrowheads="1"/>
              </p:cNvSpPr>
              <p:nvPr/>
            </p:nvSpPr>
            <p:spPr bwMode="black">
              <a:xfrm>
                <a:off x="3833" y="3222"/>
                <a:ext cx="2138" cy="41"/>
              </a:xfrm>
              <a:prstGeom prst="rect">
                <a:avLst/>
              </a:prstGeom>
              <a:solidFill>
                <a:srgbClr val="E5E5E5"/>
              </a:solidFill>
              <a:ln w="9525">
                <a:solidFill>
                  <a:schemeClr val="tx1"/>
                </a:solidFill>
                <a:miter lim="800000"/>
                <a:headEnd/>
                <a:tailEnd/>
              </a:ln>
            </p:spPr>
            <p:txBody>
              <a:bodyPr/>
              <a:lstStyle/>
              <a:p>
                <a:endParaRPr lang="en-US"/>
              </a:p>
            </p:txBody>
          </p:sp>
          <p:sp>
            <p:nvSpPr>
              <p:cNvPr id="113733" name="Rectangle 8"/>
              <p:cNvSpPr>
                <a:spLocks noChangeArrowheads="1"/>
              </p:cNvSpPr>
              <p:nvPr/>
            </p:nvSpPr>
            <p:spPr bwMode="black">
              <a:xfrm>
                <a:off x="4426" y="1382"/>
                <a:ext cx="18" cy="2189"/>
              </a:xfrm>
              <a:prstGeom prst="rect">
                <a:avLst/>
              </a:prstGeom>
              <a:solidFill>
                <a:srgbClr val="00FFFF"/>
              </a:solidFill>
              <a:ln w="9525">
                <a:solidFill>
                  <a:schemeClr val="tx1"/>
                </a:solidFill>
                <a:miter lim="800000"/>
                <a:headEnd/>
                <a:tailEnd/>
              </a:ln>
            </p:spPr>
            <p:txBody>
              <a:bodyPr/>
              <a:lstStyle/>
              <a:p>
                <a:endParaRPr lang="en-US"/>
              </a:p>
            </p:txBody>
          </p:sp>
          <p:sp>
            <p:nvSpPr>
              <p:cNvPr id="113734" name="Oval 9"/>
              <p:cNvSpPr>
                <a:spLocks noChangeArrowheads="1"/>
              </p:cNvSpPr>
              <p:nvPr/>
            </p:nvSpPr>
            <p:spPr bwMode="black">
              <a:xfrm>
                <a:off x="929" y="1326"/>
                <a:ext cx="27" cy="25"/>
              </a:xfrm>
              <a:prstGeom prst="ellipse">
                <a:avLst/>
              </a:prstGeom>
              <a:solidFill>
                <a:srgbClr val="FFFF00"/>
              </a:solidFill>
              <a:ln w="9525">
                <a:solidFill>
                  <a:schemeClr val="tx1"/>
                </a:solidFill>
                <a:round/>
                <a:headEnd/>
                <a:tailEnd/>
              </a:ln>
            </p:spPr>
            <p:txBody>
              <a:bodyPr/>
              <a:lstStyle/>
              <a:p>
                <a:endParaRPr lang="en-US"/>
              </a:p>
            </p:txBody>
          </p:sp>
          <p:sp>
            <p:nvSpPr>
              <p:cNvPr id="113735" name="Rectangle 10"/>
              <p:cNvSpPr>
                <a:spLocks noChangeArrowheads="1"/>
              </p:cNvSpPr>
              <p:nvPr/>
            </p:nvSpPr>
            <p:spPr bwMode="black">
              <a:xfrm>
                <a:off x="408" y="1326"/>
                <a:ext cx="534" cy="25"/>
              </a:xfrm>
              <a:prstGeom prst="rect">
                <a:avLst/>
              </a:prstGeom>
              <a:solidFill>
                <a:srgbClr val="FFFF00"/>
              </a:solidFill>
              <a:ln w="9525">
                <a:solidFill>
                  <a:schemeClr val="tx1"/>
                </a:solidFill>
                <a:miter lim="800000"/>
                <a:headEnd/>
                <a:tailEnd/>
              </a:ln>
            </p:spPr>
            <p:txBody>
              <a:bodyPr/>
              <a:lstStyle/>
              <a:p>
                <a:endParaRPr lang="en-US"/>
              </a:p>
            </p:txBody>
          </p:sp>
          <p:sp>
            <p:nvSpPr>
              <p:cNvPr id="113736" name="Freeform 11"/>
              <p:cNvSpPr>
                <a:spLocks/>
              </p:cNvSpPr>
              <p:nvPr/>
            </p:nvSpPr>
            <p:spPr bwMode="black">
              <a:xfrm>
                <a:off x="763" y="1262"/>
                <a:ext cx="185" cy="88"/>
              </a:xfrm>
              <a:custGeom>
                <a:avLst/>
                <a:gdLst>
                  <a:gd name="T0" fmla="*/ 1 w 369"/>
                  <a:gd name="T1" fmla="*/ 0 h 177"/>
                  <a:gd name="T2" fmla="*/ 0 w 369"/>
                  <a:gd name="T3" fmla="*/ 0 h 177"/>
                  <a:gd name="T4" fmla="*/ 1 w 369"/>
                  <a:gd name="T5" fmla="*/ 0 h 177"/>
                  <a:gd name="T6" fmla="*/ 1 w 369"/>
                  <a:gd name="T7" fmla="*/ 0 h 177"/>
                  <a:gd name="T8" fmla="*/ 1 w 369"/>
                  <a:gd name="T9" fmla="*/ 0 h 177"/>
                  <a:gd name="T10" fmla="*/ 0 60000 65536"/>
                  <a:gd name="T11" fmla="*/ 0 60000 65536"/>
                  <a:gd name="T12" fmla="*/ 0 60000 65536"/>
                  <a:gd name="T13" fmla="*/ 0 60000 65536"/>
                  <a:gd name="T14" fmla="*/ 0 60000 65536"/>
                  <a:gd name="T15" fmla="*/ 0 w 369"/>
                  <a:gd name="T16" fmla="*/ 0 h 177"/>
                  <a:gd name="T17" fmla="*/ 369 w 369"/>
                  <a:gd name="T18" fmla="*/ 177 h 177"/>
                </a:gdLst>
                <a:ahLst/>
                <a:cxnLst>
                  <a:cxn ang="T10">
                    <a:pos x="T0" y="T1"/>
                  </a:cxn>
                  <a:cxn ang="T11">
                    <a:pos x="T2" y="T3"/>
                  </a:cxn>
                  <a:cxn ang="T12">
                    <a:pos x="T4" y="T5"/>
                  </a:cxn>
                  <a:cxn ang="T13">
                    <a:pos x="T6" y="T7"/>
                  </a:cxn>
                  <a:cxn ang="T14">
                    <a:pos x="T8" y="T9"/>
                  </a:cxn>
                </a:cxnLst>
                <a:rect l="T15" t="T16" r="T17" b="T18"/>
                <a:pathLst>
                  <a:path w="369" h="177">
                    <a:moveTo>
                      <a:pt x="349" y="177"/>
                    </a:moveTo>
                    <a:lnTo>
                      <a:pt x="0" y="46"/>
                    </a:lnTo>
                    <a:lnTo>
                      <a:pt x="21" y="0"/>
                    </a:lnTo>
                    <a:lnTo>
                      <a:pt x="369" y="132"/>
                    </a:lnTo>
                    <a:lnTo>
                      <a:pt x="349" y="177"/>
                    </a:lnTo>
                    <a:close/>
                  </a:path>
                </a:pathLst>
              </a:custGeom>
              <a:solidFill>
                <a:srgbClr val="FFFF00"/>
              </a:solidFill>
              <a:ln w="9525">
                <a:solidFill>
                  <a:schemeClr val="tx1"/>
                </a:solidFill>
                <a:round/>
                <a:headEnd/>
                <a:tailEnd/>
              </a:ln>
            </p:spPr>
            <p:txBody>
              <a:bodyPr/>
              <a:lstStyle/>
              <a:p>
                <a:endParaRPr lang="en-US"/>
              </a:p>
            </p:txBody>
          </p:sp>
          <p:sp>
            <p:nvSpPr>
              <p:cNvPr id="113737" name="Oval 12"/>
              <p:cNvSpPr>
                <a:spLocks noChangeArrowheads="1"/>
              </p:cNvSpPr>
              <p:nvPr/>
            </p:nvSpPr>
            <p:spPr bwMode="black">
              <a:xfrm>
                <a:off x="2151" y="3280"/>
                <a:ext cx="28" cy="24"/>
              </a:xfrm>
              <a:prstGeom prst="ellipse">
                <a:avLst/>
              </a:prstGeom>
              <a:solidFill>
                <a:srgbClr val="FFFF00"/>
              </a:solidFill>
              <a:ln w="9525">
                <a:solidFill>
                  <a:schemeClr val="tx1"/>
                </a:solidFill>
                <a:round/>
                <a:headEnd/>
                <a:tailEnd/>
              </a:ln>
            </p:spPr>
            <p:txBody>
              <a:bodyPr/>
              <a:lstStyle/>
              <a:p>
                <a:endParaRPr lang="en-US"/>
              </a:p>
            </p:txBody>
          </p:sp>
          <p:sp>
            <p:nvSpPr>
              <p:cNvPr id="113738" name="Rectangle 13"/>
              <p:cNvSpPr>
                <a:spLocks noChangeArrowheads="1"/>
              </p:cNvSpPr>
              <p:nvPr/>
            </p:nvSpPr>
            <p:spPr bwMode="black">
              <a:xfrm>
                <a:off x="2165" y="3280"/>
                <a:ext cx="534" cy="24"/>
              </a:xfrm>
              <a:prstGeom prst="rect">
                <a:avLst/>
              </a:prstGeom>
              <a:solidFill>
                <a:srgbClr val="FFFF00"/>
              </a:solidFill>
              <a:ln w="9525">
                <a:solidFill>
                  <a:schemeClr val="tx1"/>
                </a:solidFill>
                <a:miter lim="800000"/>
                <a:headEnd/>
                <a:tailEnd/>
              </a:ln>
            </p:spPr>
            <p:txBody>
              <a:bodyPr/>
              <a:lstStyle/>
              <a:p>
                <a:endParaRPr lang="en-US"/>
              </a:p>
            </p:txBody>
          </p:sp>
          <p:sp>
            <p:nvSpPr>
              <p:cNvPr id="113739" name="Freeform 14"/>
              <p:cNvSpPr>
                <a:spLocks/>
              </p:cNvSpPr>
              <p:nvPr/>
            </p:nvSpPr>
            <p:spPr bwMode="black">
              <a:xfrm>
                <a:off x="2160" y="3281"/>
                <a:ext cx="184" cy="88"/>
              </a:xfrm>
              <a:custGeom>
                <a:avLst/>
                <a:gdLst>
                  <a:gd name="T0" fmla="*/ 0 w 370"/>
                  <a:gd name="T1" fmla="*/ 0 h 177"/>
                  <a:gd name="T2" fmla="*/ 0 w 370"/>
                  <a:gd name="T3" fmla="*/ 0 h 177"/>
                  <a:gd name="T4" fmla="*/ 0 w 370"/>
                  <a:gd name="T5" fmla="*/ 0 h 177"/>
                  <a:gd name="T6" fmla="*/ 0 w 370"/>
                  <a:gd name="T7" fmla="*/ 0 h 177"/>
                  <a:gd name="T8" fmla="*/ 0 w 370"/>
                  <a:gd name="T9" fmla="*/ 0 h 177"/>
                  <a:gd name="T10" fmla="*/ 0 60000 65536"/>
                  <a:gd name="T11" fmla="*/ 0 60000 65536"/>
                  <a:gd name="T12" fmla="*/ 0 60000 65536"/>
                  <a:gd name="T13" fmla="*/ 0 60000 65536"/>
                  <a:gd name="T14" fmla="*/ 0 60000 65536"/>
                  <a:gd name="T15" fmla="*/ 0 w 370"/>
                  <a:gd name="T16" fmla="*/ 0 h 177"/>
                  <a:gd name="T17" fmla="*/ 370 w 370"/>
                  <a:gd name="T18" fmla="*/ 177 h 177"/>
                </a:gdLst>
                <a:ahLst/>
                <a:cxnLst>
                  <a:cxn ang="T10">
                    <a:pos x="T0" y="T1"/>
                  </a:cxn>
                  <a:cxn ang="T11">
                    <a:pos x="T2" y="T3"/>
                  </a:cxn>
                  <a:cxn ang="T12">
                    <a:pos x="T4" y="T5"/>
                  </a:cxn>
                  <a:cxn ang="T13">
                    <a:pos x="T6" y="T7"/>
                  </a:cxn>
                  <a:cxn ang="T14">
                    <a:pos x="T8" y="T9"/>
                  </a:cxn>
                </a:cxnLst>
                <a:rect l="T15" t="T16" r="T17" b="T18"/>
                <a:pathLst>
                  <a:path w="370" h="177">
                    <a:moveTo>
                      <a:pt x="21" y="0"/>
                    </a:moveTo>
                    <a:lnTo>
                      <a:pt x="370" y="132"/>
                    </a:lnTo>
                    <a:lnTo>
                      <a:pt x="349" y="177"/>
                    </a:lnTo>
                    <a:lnTo>
                      <a:pt x="0" y="46"/>
                    </a:lnTo>
                    <a:lnTo>
                      <a:pt x="21" y="0"/>
                    </a:lnTo>
                    <a:close/>
                  </a:path>
                </a:pathLst>
              </a:custGeom>
              <a:solidFill>
                <a:srgbClr val="FFFF00"/>
              </a:solidFill>
              <a:ln w="9525">
                <a:solidFill>
                  <a:schemeClr val="tx1"/>
                </a:solidFill>
                <a:round/>
                <a:headEnd/>
                <a:tailEnd/>
              </a:ln>
            </p:spPr>
            <p:txBody>
              <a:bodyPr/>
              <a:lstStyle/>
              <a:p>
                <a:endParaRPr lang="en-US"/>
              </a:p>
            </p:txBody>
          </p:sp>
          <p:sp>
            <p:nvSpPr>
              <p:cNvPr id="113740" name="Rectangle 15"/>
              <p:cNvSpPr>
                <a:spLocks noChangeArrowheads="1"/>
              </p:cNvSpPr>
              <p:nvPr/>
            </p:nvSpPr>
            <p:spPr bwMode="black">
              <a:xfrm>
                <a:off x="1010" y="1339"/>
                <a:ext cx="18" cy="1903"/>
              </a:xfrm>
              <a:prstGeom prst="rect">
                <a:avLst/>
              </a:prstGeom>
              <a:solidFill>
                <a:srgbClr val="E5E5E5"/>
              </a:solidFill>
              <a:ln w="9525">
                <a:solidFill>
                  <a:schemeClr val="tx1"/>
                </a:solidFill>
                <a:miter lim="800000"/>
                <a:headEnd/>
                <a:tailEnd/>
              </a:ln>
            </p:spPr>
            <p:txBody>
              <a:bodyPr/>
              <a:lstStyle/>
              <a:p>
                <a:endParaRPr lang="en-US"/>
              </a:p>
            </p:txBody>
          </p:sp>
          <p:sp>
            <p:nvSpPr>
              <p:cNvPr id="113741" name="Rectangle 16"/>
              <p:cNvSpPr>
                <a:spLocks noChangeArrowheads="1"/>
              </p:cNvSpPr>
              <p:nvPr/>
            </p:nvSpPr>
            <p:spPr bwMode="black">
              <a:xfrm>
                <a:off x="1019" y="1331"/>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42" name="Rectangle 17"/>
              <p:cNvSpPr>
                <a:spLocks noChangeArrowheads="1"/>
              </p:cNvSpPr>
              <p:nvPr/>
            </p:nvSpPr>
            <p:spPr bwMode="black">
              <a:xfrm>
                <a:off x="2079" y="1339"/>
                <a:ext cx="18" cy="1903"/>
              </a:xfrm>
              <a:prstGeom prst="rect">
                <a:avLst/>
              </a:prstGeom>
              <a:solidFill>
                <a:srgbClr val="E5E5E5"/>
              </a:solidFill>
              <a:ln w="9525">
                <a:solidFill>
                  <a:schemeClr val="tx1"/>
                </a:solidFill>
                <a:miter lim="800000"/>
                <a:headEnd/>
                <a:tailEnd/>
              </a:ln>
            </p:spPr>
            <p:txBody>
              <a:bodyPr/>
              <a:lstStyle/>
              <a:p>
                <a:endParaRPr lang="en-US"/>
              </a:p>
            </p:txBody>
          </p:sp>
          <p:sp>
            <p:nvSpPr>
              <p:cNvPr id="113743" name="Rectangle 18"/>
              <p:cNvSpPr>
                <a:spLocks noChangeArrowheads="1"/>
              </p:cNvSpPr>
              <p:nvPr/>
            </p:nvSpPr>
            <p:spPr bwMode="black">
              <a:xfrm>
                <a:off x="1019" y="1449"/>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44" name="Rectangle 19"/>
              <p:cNvSpPr>
                <a:spLocks noChangeArrowheads="1"/>
              </p:cNvSpPr>
              <p:nvPr/>
            </p:nvSpPr>
            <p:spPr bwMode="black">
              <a:xfrm>
                <a:off x="1019" y="1569"/>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45" name="Rectangle 20"/>
              <p:cNvSpPr>
                <a:spLocks noChangeArrowheads="1"/>
              </p:cNvSpPr>
              <p:nvPr/>
            </p:nvSpPr>
            <p:spPr bwMode="black">
              <a:xfrm>
                <a:off x="1019" y="1687"/>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46" name="Rectangle 21"/>
              <p:cNvSpPr>
                <a:spLocks noChangeArrowheads="1"/>
              </p:cNvSpPr>
              <p:nvPr/>
            </p:nvSpPr>
            <p:spPr bwMode="black">
              <a:xfrm>
                <a:off x="1019" y="1806"/>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47" name="Rectangle 22"/>
              <p:cNvSpPr>
                <a:spLocks noChangeArrowheads="1"/>
              </p:cNvSpPr>
              <p:nvPr/>
            </p:nvSpPr>
            <p:spPr bwMode="black">
              <a:xfrm>
                <a:off x="1019" y="1925"/>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48" name="Rectangle 23"/>
              <p:cNvSpPr>
                <a:spLocks noChangeArrowheads="1"/>
              </p:cNvSpPr>
              <p:nvPr/>
            </p:nvSpPr>
            <p:spPr bwMode="black">
              <a:xfrm>
                <a:off x="1019" y="2045"/>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49" name="Rectangle 24"/>
              <p:cNvSpPr>
                <a:spLocks noChangeArrowheads="1"/>
              </p:cNvSpPr>
              <p:nvPr/>
            </p:nvSpPr>
            <p:spPr bwMode="black">
              <a:xfrm>
                <a:off x="1019" y="2163"/>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0" name="Rectangle 25"/>
              <p:cNvSpPr>
                <a:spLocks noChangeArrowheads="1"/>
              </p:cNvSpPr>
              <p:nvPr/>
            </p:nvSpPr>
            <p:spPr bwMode="black">
              <a:xfrm>
                <a:off x="1019" y="2282"/>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51" name="Rectangle 26"/>
              <p:cNvSpPr>
                <a:spLocks noChangeArrowheads="1"/>
              </p:cNvSpPr>
              <p:nvPr/>
            </p:nvSpPr>
            <p:spPr bwMode="black">
              <a:xfrm>
                <a:off x="1019" y="2401"/>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2" name="Rectangle 27"/>
              <p:cNvSpPr>
                <a:spLocks noChangeArrowheads="1"/>
              </p:cNvSpPr>
              <p:nvPr/>
            </p:nvSpPr>
            <p:spPr bwMode="black">
              <a:xfrm>
                <a:off x="1019" y="2520"/>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3" name="Rectangle 28"/>
              <p:cNvSpPr>
                <a:spLocks noChangeArrowheads="1"/>
              </p:cNvSpPr>
              <p:nvPr/>
            </p:nvSpPr>
            <p:spPr bwMode="black">
              <a:xfrm>
                <a:off x="1019" y="2639"/>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4" name="Rectangle 29"/>
              <p:cNvSpPr>
                <a:spLocks noChangeArrowheads="1"/>
              </p:cNvSpPr>
              <p:nvPr/>
            </p:nvSpPr>
            <p:spPr bwMode="black">
              <a:xfrm>
                <a:off x="1019" y="2758"/>
                <a:ext cx="1069" cy="16"/>
              </a:xfrm>
              <a:prstGeom prst="rect">
                <a:avLst/>
              </a:prstGeom>
              <a:solidFill>
                <a:srgbClr val="E5E5E5"/>
              </a:solidFill>
              <a:ln w="9525">
                <a:solidFill>
                  <a:schemeClr val="tx1"/>
                </a:solidFill>
                <a:miter lim="800000"/>
                <a:headEnd/>
                <a:tailEnd/>
              </a:ln>
            </p:spPr>
            <p:txBody>
              <a:bodyPr/>
              <a:lstStyle/>
              <a:p>
                <a:endParaRPr lang="en-US"/>
              </a:p>
            </p:txBody>
          </p:sp>
          <p:sp>
            <p:nvSpPr>
              <p:cNvPr id="113755" name="Rectangle 30"/>
              <p:cNvSpPr>
                <a:spLocks noChangeArrowheads="1"/>
              </p:cNvSpPr>
              <p:nvPr/>
            </p:nvSpPr>
            <p:spPr bwMode="black">
              <a:xfrm>
                <a:off x="1019" y="2877"/>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6" name="Rectangle 31"/>
              <p:cNvSpPr>
                <a:spLocks noChangeArrowheads="1"/>
              </p:cNvSpPr>
              <p:nvPr/>
            </p:nvSpPr>
            <p:spPr bwMode="black">
              <a:xfrm>
                <a:off x="1019" y="2996"/>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7" name="Rectangle 32"/>
              <p:cNvSpPr>
                <a:spLocks noChangeArrowheads="1"/>
              </p:cNvSpPr>
              <p:nvPr/>
            </p:nvSpPr>
            <p:spPr bwMode="black">
              <a:xfrm>
                <a:off x="1019" y="3115"/>
                <a:ext cx="1069" cy="17"/>
              </a:xfrm>
              <a:prstGeom prst="rect">
                <a:avLst/>
              </a:prstGeom>
              <a:solidFill>
                <a:srgbClr val="E5E5E5"/>
              </a:solidFill>
              <a:ln w="9525">
                <a:solidFill>
                  <a:schemeClr val="tx1"/>
                </a:solidFill>
                <a:miter lim="800000"/>
                <a:headEnd/>
                <a:tailEnd/>
              </a:ln>
            </p:spPr>
            <p:txBody>
              <a:bodyPr/>
              <a:lstStyle/>
              <a:p>
                <a:endParaRPr lang="en-US"/>
              </a:p>
            </p:txBody>
          </p:sp>
          <p:sp>
            <p:nvSpPr>
              <p:cNvPr id="113758" name="Rectangle 33"/>
              <p:cNvSpPr>
                <a:spLocks noChangeArrowheads="1"/>
              </p:cNvSpPr>
              <p:nvPr/>
            </p:nvSpPr>
            <p:spPr bwMode="black">
              <a:xfrm>
                <a:off x="1277" y="3123"/>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59" name="Rectangle 34"/>
              <p:cNvSpPr>
                <a:spLocks noChangeArrowheads="1"/>
              </p:cNvSpPr>
              <p:nvPr/>
            </p:nvSpPr>
            <p:spPr bwMode="black">
              <a:xfrm>
                <a:off x="1411" y="3005"/>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60" name="Rectangle 35"/>
              <p:cNvSpPr>
                <a:spLocks noChangeArrowheads="1"/>
              </p:cNvSpPr>
              <p:nvPr/>
            </p:nvSpPr>
            <p:spPr bwMode="black">
              <a:xfrm>
                <a:off x="1277" y="2885"/>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61" name="Rectangle 36"/>
              <p:cNvSpPr>
                <a:spLocks noChangeArrowheads="1"/>
              </p:cNvSpPr>
              <p:nvPr/>
            </p:nvSpPr>
            <p:spPr bwMode="black">
              <a:xfrm>
                <a:off x="1411" y="2766"/>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62" name="Rectangle 37"/>
              <p:cNvSpPr>
                <a:spLocks noChangeArrowheads="1"/>
              </p:cNvSpPr>
              <p:nvPr/>
            </p:nvSpPr>
            <p:spPr bwMode="black">
              <a:xfrm>
                <a:off x="1277" y="264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63" name="Rectangle 38"/>
              <p:cNvSpPr>
                <a:spLocks noChangeArrowheads="1"/>
              </p:cNvSpPr>
              <p:nvPr/>
            </p:nvSpPr>
            <p:spPr bwMode="black">
              <a:xfrm>
                <a:off x="1411" y="2529"/>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64" name="Rectangle 39"/>
              <p:cNvSpPr>
                <a:spLocks noChangeArrowheads="1"/>
              </p:cNvSpPr>
              <p:nvPr/>
            </p:nvSpPr>
            <p:spPr bwMode="black">
              <a:xfrm>
                <a:off x="1277" y="2409"/>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65" name="Rectangle 40"/>
              <p:cNvSpPr>
                <a:spLocks noChangeArrowheads="1"/>
              </p:cNvSpPr>
              <p:nvPr/>
            </p:nvSpPr>
            <p:spPr bwMode="black">
              <a:xfrm>
                <a:off x="1411" y="2290"/>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66" name="Rectangle 41"/>
              <p:cNvSpPr>
                <a:spLocks noChangeArrowheads="1"/>
              </p:cNvSpPr>
              <p:nvPr/>
            </p:nvSpPr>
            <p:spPr bwMode="black">
              <a:xfrm>
                <a:off x="1277" y="2171"/>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67" name="Rectangle 42"/>
              <p:cNvSpPr>
                <a:spLocks noChangeArrowheads="1"/>
              </p:cNvSpPr>
              <p:nvPr/>
            </p:nvSpPr>
            <p:spPr bwMode="black">
              <a:xfrm>
                <a:off x="1411" y="2053"/>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68" name="Rectangle 43"/>
              <p:cNvSpPr>
                <a:spLocks noChangeArrowheads="1"/>
              </p:cNvSpPr>
              <p:nvPr/>
            </p:nvSpPr>
            <p:spPr bwMode="black">
              <a:xfrm>
                <a:off x="1277" y="1933"/>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69" name="Rectangle 44"/>
              <p:cNvSpPr>
                <a:spLocks noChangeArrowheads="1"/>
              </p:cNvSpPr>
              <p:nvPr/>
            </p:nvSpPr>
            <p:spPr bwMode="black">
              <a:xfrm>
                <a:off x="1411" y="1814"/>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0" name="Rectangle 45"/>
              <p:cNvSpPr>
                <a:spLocks noChangeArrowheads="1"/>
              </p:cNvSpPr>
              <p:nvPr/>
            </p:nvSpPr>
            <p:spPr bwMode="black">
              <a:xfrm>
                <a:off x="1277" y="1696"/>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71" name="Rectangle 46"/>
              <p:cNvSpPr>
                <a:spLocks noChangeArrowheads="1"/>
              </p:cNvSpPr>
              <p:nvPr/>
            </p:nvSpPr>
            <p:spPr bwMode="black">
              <a:xfrm>
                <a:off x="1411" y="157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2" name="Rectangle 47"/>
              <p:cNvSpPr>
                <a:spLocks noChangeArrowheads="1"/>
              </p:cNvSpPr>
              <p:nvPr/>
            </p:nvSpPr>
            <p:spPr bwMode="black">
              <a:xfrm>
                <a:off x="1277" y="1458"/>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3" name="Rectangle 48"/>
              <p:cNvSpPr>
                <a:spLocks noChangeArrowheads="1"/>
              </p:cNvSpPr>
              <p:nvPr/>
            </p:nvSpPr>
            <p:spPr bwMode="black">
              <a:xfrm>
                <a:off x="1411" y="1339"/>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4" name="Rectangle 49"/>
              <p:cNvSpPr>
                <a:spLocks noChangeArrowheads="1"/>
              </p:cNvSpPr>
              <p:nvPr/>
            </p:nvSpPr>
            <p:spPr bwMode="black">
              <a:xfrm>
                <a:off x="1544" y="3123"/>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5" name="Rectangle 50"/>
              <p:cNvSpPr>
                <a:spLocks noChangeArrowheads="1"/>
              </p:cNvSpPr>
              <p:nvPr/>
            </p:nvSpPr>
            <p:spPr bwMode="black">
              <a:xfrm>
                <a:off x="1678" y="3005"/>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76" name="Rectangle 51"/>
              <p:cNvSpPr>
                <a:spLocks noChangeArrowheads="1"/>
              </p:cNvSpPr>
              <p:nvPr/>
            </p:nvSpPr>
            <p:spPr bwMode="black">
              <a:xfrm>
                <a:off x="1544" y="2885"/>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77" name="Rectangle 52"/>
              <p:cNvSpPr>
                <a:spLocks noChangeArrowheads="1"/>
              </p:cNvSpPr>
              <p:nvPr/>
            </p:nvSpPr>
            <p:spPr bwMode="black">
              <a:xfrm>
                <a:off x="1678" y="2766"/>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78" name="Rectangle 53"/>
              <p:cNvSpPr>
                <a:spLocks noChangeArrowheads="1"/>
              </p:cNvSpPr>
              <p:nvPr/>
            </p:nvSpPr>
            <p:spPr bwMode="black">
              <a:xfrm>
                <a:off x="1544" y="264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79" name="Rectangle 54"/>
              <p:cNvSpPr>
                <a:spLocks noChangeArrowheads="1"/>
              </p:cNvSpPr>
              <p:nvPr/>
            </p:nvSpPr>
            <p:spPr bwMode="black">
              <a:xfrm>
                <a:off x="1678" y="2529"/>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80" name="Rectangle 55"/>
              <p:cNvSpPr>
                <a:spLocks noChangeArrowheads="1"/>
              </p:cNvSpPr>
              <p:nvPr/>
            </p:nvSpPr>
            <p:spPr bwMode="black">
              <a:xfrm>
                <a:off x="1544" y="2409"/>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81" name="Rectangle 56"/>
              <p:cNvSpPr>
                <a:spLocks noChangeArrowheads="1"/>
              </p:cNvSpPr>
              <p:nvPr/>
            </p:nvSpPr>
            <p:spPr bwMode="black">
              <a:xfrm>
                <a:off x="1678" y="2290"/>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82" name="Rectangle 57"/>
              <p:cNvSpPr>
                <a:spLocks noChangeArrowheads="1"/>
              </p:cNvSpPr>
              <p:nvPr/>
            </p:nvSpPr>
            <p:spPr bwMode="black">
              <a:xfrm>
                <a:off x="1544" y="2171"/>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83" name="Rectangle 58"/>
              <p:cNvSpPr>
                <a:spLocks noChangeArrowheads="1"/>
              </p:cNvSpPr>
              <p:nvPr/>
            </p:nvSpPr>
            <p:spPr bwMode="black">
              <a:xfrm>
                <a:off x="1678" y="2053"/>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84" name="Rectangle 59"/>
              <p:cNvSpPr>
                <a:spLocks noChangeArrowheads="1"/>
              </p:cNvSpPr>
              <p:nvPr/>
            </p:nvSpPr>
            <p:spPr bwMode="black">
              <a:xfrm>
                <a:off x="1544" y="1933"/>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85" name="Rectangle 60"/>
              <p:cNvSpPr>
                <a:spLocks noChangeArrowheads="1"/>
              </p:cNvSpPr>
              <p:nvPr/>
            </p:nvSpPr>
            <p:spPr bwMode="black">
              <a:xfrm>
                <a:off x="1678" y="1814"/>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86" name="Rectangle 61"/>
              <p:cNvSpPr>
                <a:spLocks noChangeArrowheads="1"/>
              </p:cNvSpPr>
              <p:nvPr/>
            </p:nvSpPr>
            <p:spPr bwMode="black">
              <a:xfrm>
                <a:off x="1544" y="1696"/>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87" name="Rectangle 62"/>
              <p:cNvSpPr>
                <a:spLocks noChangeArrowheads="1"/>
              </p:cNvSpPr>
              <p:nvPr/>
            </p:nvSpPr>
            <p:spPr bwMode="black">
              <a:xfrm>
                <a:off x="1678" y="157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88" name="Rectangle 63"/>
              <p:cNvSpPr>
                <a:spLocks noChangeArrowheads="1"/>
              </p:cNvSpPr>
              <p:nvPr/>
            </p:nvSpPr>
            <p:spPr bwMode="black">
              <a:xfrm>
                <a:off x="1544" y="1458"/>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89" name="Rectangle 64"/>
              <p:cNvSpPr>
                <a:spLocks noChangeArrowheads="1"/>
              </p:cNvSpPr>
              <p:nvPr/>
            </p:nvSpPr>
            <p:spPr bwMode="black">
              <a:xfrm>
                <a:off x="1678" y="1339"/>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0" name="Rectangle 65"/>
              <p:cNvSpPr>
                <a:spLocks noChangeArrowheads="1"/>
              </p:cNvSpPr>
              <p:nvPr/>
            </p:nvSpPr>
            <p:spPr bwMode="black">
              <a:xfrm>
                <a:off x="1812" y="3123"/>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1" name="Rectangle 66"/>
              <p:cNvSpPr>
                <a:spLocks noChangeArrowheads="1"/>
              </p:cNvSpPr>
              <p:nvPr/>
            </p:nvSpPr>
            <p:spPr bwMode="black">
              <a:xfrm>
                <a:off x="1945" y="3005"/>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92" name="Rectangle 67"/>
              <p:cNvSpPr>
                <a:spLocks noChangeArrowheads="1"/>
              </p:cNvSpPr>
              <p:nvPr/>
            </p:nvSpPr>
            <p:spPr bwMode="black">
              <a:xfrm>
                <a:off x="1812" y="2885"/>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793" name="Rectangle 68"/>
              <p:cNvSpPr>
                <a:spLocks noChangeArrowheads="1"/>
              </p:cNvSpPr>
              <p:nvPr/>
            </p:nvSpPr>
            <p:spPr bwMode="black">
              <a:xfrm>
                <a:off x="1945" y="2766"/>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4" name="Rectangle 69"/>
              <p:cNvSpPr>
                <a:spLocks noChangeArrowheads="1"/>
              </p:cNvSpPr>
              <p:nvPr/>
            </p:nvSpPr>
            <p:spPr bwMode="black">
              <a:xfrm>
                <a:off x="1812" y="264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5" name="Rectangle 70"/>
              <p:cNvSpPr>
                <a:spLocks noChangeArrowheads="1"/>
              </p:cNvSpPr>
              <p:nvPr/>
            </p:nvSpPr>
            <p:spPr bwMode="black">
              <a:xfrm>
                <a:off x="1945" y="2529"/>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96" name="Rectangle 71"/>
              <p:cNvSpPr>
                <a:spLocks noChangeArrowheads="1"/>
              </p:cNvSpPr>
              <p:nvPr/>
            </p:nvSpPr>
            <p:spPr bwMode="black">
              <a:xfrm>
                <a:off x="1812" y="2409"/>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797" name="Rectangle 72"/>
              <p:cNvSpPr>
                <a:spLocks noChangeArrowheads="1"/>
              </p:cNvSpPr>
              <p:nvPr/>
            </p:nvSpPr>
            <p:spPr bwMode="black">
              <a:xfrm>
                <a:off x="1945" y="2290"/>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8" name="Rectangle 73"/>
              <p:cNvSpPr>
                <a:spLocks noChangeArrowheads="1"/>
              </p:cNvSpPr>
              <p:nvPr/>
            </p:nvSpPr>
            <p:spPr bwMode="black">
              <a:xfrm>
                <a:off x="1812" y="2171"/>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99" name="Rectangle 74"/>
              <p:cNvSpPr>
                <a:spLocks noChangeArrowheads="1"/>
              </p:cNvSpPr>
              <p:nvPr/>
            </p:nvSpPr>
            <p:spPr bwMode="black">
              <a:xfrm>
                <a:off x="1945" y="2053"/>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800" name="Rectangle 75"/>
              <p:cNvSpPr>
                <a:spLocks noChangeArrowheads="1"/>
              </p:cNvSpPr>
              <p:nvPr/>
            </p:nvSpPr>
            <p:spPr bwMode="black">
              <a:xfrm>
                <a:off x="1812" y="1933"/>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801" name="Rectangle 76"/>
              <p:cNvSpPr>
                <a:spLocks noChangeArrowheads="1"/>
              </p:cNvSpPr>
              <p:nvPr/>
            </p:nvSpPr>
            <p:spPr bwMode="black">
              <a:xfrm>
                <a:off x="1945" y="1814"/>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02" name="Rectangle 77"/>
              <p:cNvSpPr>
                <a:spLocks noChangeArrowheads="1"/>
              </p:cNvSpPr>
              <p:nvPr/>
            </p:nvSpPr>
            <p:spPr bwMode="black">
              <a:xfrm>
                <a:off x="1812" y="1696"/>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803" name="Rectangle 78"/>
              <p:cNvSpPr>
                <a:spLocks noChangeArrowheads="1"/>
              </p:cNvSpPr>
              <p:nvPr/>
            </p:nvSpPr>
            <p:spPr bwMode="black">
              <a:xfrm>
                <a:off x="1945" y="157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04" name="Rectangle 79"/>
              <p:cNvSpPr>
                <a:spLocks noChangeArrowheads="1"/>
              </p:cNvSpPr>
              <p:nvPr/>
            </p:nvSpPr>
            <p:spPr bwMode="black">
              <a:xfrm>
                <a:off x="1812" y="1458"/>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05" name="Rectangle 80"/>
              <p:cNvSpPr>
                <a:spLocks noChangeArrowheads="1"/>
              </p:cNvSpPr>
              <p:nvPr/>
            </p:nvSpPr>
            <p:spPr bwMode="black">
              <a:xfrm>
                <a:off x="1945" y="1339"/>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06" name="Rectangle 81"/>
              <p:cNvSpPr>
                <a:spLocks noChangeArrowheads="1"/>
              </p:cNvSpPr>
              <p:nvPr/>
            </p:nvSpPr>
            <p:spPr bwMode="black">
              <a:xfrm>
                <a:off x="1143" y="3005"/>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807" name="Rectangle 82"/>
              <p:cNvSpPr>
                <a:spLocks noChangeArrowheads="1"/>
              </p:cNvSpPr>
              <p:nvPr/>
            </p:nvSpPr>
            <p:spPr bwMode="black">
              <a:xfrm>
                <a:off x="1143" y="2766"/>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808" name="Rectangle 83"/>
              <p:cNvSpPr>
                <a:spLocks noChangeArrowheads="1"/>
              </p:cNvSpPr>
              <p:nvPr/>
            </p:nvSpPr>
            <p:spPr bwMode="black">
              <a:xfrm>
                <a:off x="1143" y="2529"/>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809" name="Rectangle 84"/>
              <p:cNvSpPr>
                <a:spLocks noChangeArrowheads="1"/>
              </p:cNvSpPr>
              <p:nvPr/>
            </p:nvSpPr>
            <p:spPr bwMode="black">
              <a:xfrm>
                <a:off x="1143" y="2290"/>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810" name="Rectangle 85"/>
              <p:cNvSpPr>
                <a:spLocks noChangeArrowheads="1"/>
              </p:cNvSpPr>
              <p:nvPr/>
            </p:nvSpPr>
            <p:spPr bwMode="black">
              <a:xfrm>
                <a:off x="1143" y="2053"/>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811" name="Rectangle 86"/>
              <p:cNvSpPr>
                <a:spLocks noChangeArrowheads="1"/>
              </p:cNvSpPr>
              <p:nvPr/>
            </p:nvSpPr>
            <p:spPr bwMode="black">
              <a:xfrm>
                <a:off x="1143" y="1814"/>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812" name="Rectangle 87"/>
              <p:cNvSpPr>
                <a:spLocks noChangeArrowheads="1"/>
              </p:cNvSpPr>
              <p:nvPr/>
            </p:nvSpPr>
            <p:spPr bwMode="black">
              <a:xfrm>
                <a:off x="1143" y="157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813" name="Rectangle 88"/>
              <p:cNvSpPr>
                <a:spLocks noChangeArrowheads="1"/>
              </p:cNvSpPr>
              <p:nvPr/>
            </p:nvSpPr>
            <p:spPr bwMode="black">
              <a:xfrm>
                <a:off x="1143" y="1339"/>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814" name="Rectangle 89"/>
              <p:cNvSpPr>
                <a:spLocks noChangeArrowheads="1"/>
              </p:cNvSpPr>
              <p:nvPr/>
            </p:nvSpPr>
            <p:spPr bwMode="black">
              <a:xfrm>
                <a:off x="4368" y="3115"/>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15" name="Rectangle 90"/>
              <p:cNvSpPr>
                <a:spLocks noChangeArrowheads="1"/>
              </p:cNvSpPr>
              <p:nvPr/>
            </p:nvSpPr>
            <p:spPr bwMode="black">
              <a:xfrm>
                <a:off x="4368" y="2996"/>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16" name="Rectangle 91"/>
              <p:cNvSpPr>
                <a:spLocks noChangeArrowheads="1"/>
              </p:cNvSpPr>
              <p:nvPr/>
            </p:nvSpPr>
            <p:spPr bwMode="black">
              <a:xfrm>
                <a:off x="4368" y="2877"/>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17" name="Rectangle 92"/>
              <p:cNvSpPr>
                <a:spLocks noChangeArrowheads="1"/>
              </p:cNvSpPr>
              <p:nvPr/>
            </p:nvSpPr>
            <p:spPr bwMode="black">
              <a:xfrm>
                <a:off x="4368" y="2758"/>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18" name="Rectangle 93"/>
              <p:cNvSpPr>
                <a:spLocks noChangeArrowheads="1"/>
              </p:cNvSpPr>
              <p:nvPr/>
            </p:nvSpPr>
            <p:spPr bwMode="black">
              <a:xfrm>
                <a:off x="4368" y="2639"/>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19" name="Rectangle 94"/>
              <p:cNvSpPr>
                <a:spLocks noChangeArrowheads="1"/>
              </p:cNvSpPr>
              <p:nvPr/>
            </p:nvSpPr>
            <p:spPr bwMode="black">
              <a:xfrm>
                <a:off x="4368" y="2520"/>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0" name="Rectangle 95"/>
              <p:cNvSpPr>
                <a:spLocks noChangeArrowheads="1"/>
              </p:cNvSpPr>
              <p:nvPr/>
            </p:nvSpPr>
            <p:spPr bwMode="black">
              <a:xfrm>
                <a:off x="4368" y="2401"/>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1" name="Rectangle 96"/>
              <p:cNvSpPr>
                <a:spLocks noChangeArrowheads="1"/>
              </p:cNvSpPr>
              <p:nvPr/>
            </p:nvSpPr>
            <p:spPr bwMode="black">
              <a:xfrm>
                <a:off x="4368" y="2282"/>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22" name="Rectangle 97"/>
              <p:cNvSpPr>
                <a:spLocks noChangeArrowheads="1"/>
              </p:cNvSpPr>
              <p:nvPr/>
            </p:nvSpPr>
            <p:spPr bwMode="black">
              <a:xfrm>
                <a:off x="4368" y="2163"/>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3" name="Rectangle 98"/>
              <p:cNvSpPr>
                <a:spLocks noChangeArrowheads="1"/>
              </p:cNvSpPr>
              <p:nvPr/>
            </p:nvSpPr>
            <p:spPr bwMode="black">
              <a:xfrm>
                <a:off x="4368" y="2045"/>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24" name="Rectangle 99"/>
              <p:cNvSpPr>
                <a:spLocks noChangeArrowheads="1"/>
              </p:cNvSpPr>
              <p:nvPr/>
            </p:nvSpPr>
            <p:spPr bwMode="black">
              <a:xfrm>
                <a:off x="4368" y="1925"/>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5" name="Rectangle 100"/>
              <p:cNvSpPr>
                <a:spLocks noChangeArrowheads="1"/>
              </p:cNvSpPr>
              <p:nvPr/>
            </p:nvSpPr>
            <p:spPr bwMode="black">
              <a:xfrm>
                <a:off x="4368" y="1806"/>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26" name="Rectangle 101"/>
              <p:cNvSpPr>
                <a:spLocks noChangeArrowheads="1"/>
              </p:cNvSpPr>
              <p:nvPr/>
            </p:nvSpPr>
            <p:spPr bwMode="black">
              <a:xfrm>
                <a:off x="4368" y="1687"/>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7" name="Rectangle 102"/>
              <p:cNvSpPr>
                <a:spLocks noChangeArrowheads="1"/>
              </p:cNvSpPr>
              <p:nvPr/>
            </p:nvSpPr>
            <p:spPr bwMode="black">
              <a:xfrm>
                <a:off x="4368" y="1569"/>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28" name="Rectangle 103"/>
              <p:cNvSpPr>
                <a:spLocks noChangeArrowheads="1"/>
              </p:cNvSpPr>
              <p:nvPr/>
            </p:nvSpPr>
            <p:spPr bwMode="black">
              <a:xfrm>
                <a:off x="4368" y="1449"/>
                <a:ext cx="1068" cy="17"/>
              </a:xfrm>
              <a:prstGeom prst="rect">
                <a:avLst/>
              </a:prstGeom>
              <a:solidFill>
                <a:srgbClr val="E5E5E5"/>
              </a:solidFill>
              <a:ln w="9525">
                <a:solidFill>
                  <a:schemeClr val="tx1"/>
                </a:solidFill>
                <a:miter lim="800000"/>
                <a:headEnd/>
                <a:tailEnd/>
              </a:ln>
            </p:spPr>
            <p:txBody>
              <a:bodyPr/>
              <a:lstStyle/>
              <a:p>
                <a:endParaRPr lang="en-US"/>
              </a:p>
            </p:txBody>
          </p:sp>
          <p:sp>
            <p:nvSpPr>
              <p:cNvPr id="113829" name="Rectangle 104"/>
              <p:cNvSpPr>
                <a:spLocks noChangeArrowheads="1"/>
              </p:cNvSpPr>
              <p:nvPr/>
            </p:nvSpPr>
            <p:spPr bwMode="black">
              <a:xfrm>
                <a:off x="4368" y="1331"/>
                <a:ext cx="1068" cy="16"/>
              </a:xfrm>
              <a:prstGeom prst="rect">
                <a:avLst/>
              </a:prstGeom>
              <a:solidFill>
                <a:srgbClr val="E5E5E5"/>
              </a:solidFill>
              <a:ln w="9525">
                <a:solidFill>
                  <a:schemeClr val="tx1"/>
                </a:solidFill>
                <a:miter lim="800000"/>
                <a:headEnd/>
                <a:tailEnd/>
              </a:ln>
            </p:spPr>
            <p:txBody>
              <a:bodyPr/>
              <a:lstStyle/>
              <a:p>
                <a:endParaRPr lang="en-US"/>
              </a:p>
            </p:txBody>
          </p:sp>
          <p:sp>
            <p:nvSpPr>
              <p:cNvPr id="113830" name="Rectangle 105"/>
              <p:cNvSpPr>
                <a:spLocks noChangeArrowheads="1"/>
              </p:cNvSpPr>
              <p:nvPr/>
            </p:nvSpPr>
            <p:spPr bwMode="black">
              <a:xfrm>
                <a:off x="4893" y="2171"/>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31" name="Rectangle 106"/>
              <p:cNvSpPr>
                <a:spLocks noChangeArrowheads="1"/>
              </p:cNvSpPr>
              <p:nvPr/>
            </p:nvSpPr>
            <p:spPr bwMode="black">
              <a:xfrm>
                <a:off x="4626" y="2171"/>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32" name="Rectangle 107"/>
              <p:cNvSpPr>
                <a:spLocks noChangeArrowheads="1"/>
              </p:cNvSpPr>
              <p:nvPr/>
            </p:nvSpPr>
            <p:spPr bwMode="black">
              <a:xfrm>
                <a:off x="4359" y="1339"/>
                <a:ext cx="18" cy="1903"/>
              </a:xfrm>
              <a:prstGeom prst="rect">
                <a:avLst/>
              </a:prstGeom>
              <a:solidFill>
                <a:srgbClr val="E5E5E5"/>
              </a:solidFill>
              <a:ln w="9525">
                <a:solidFill>
                  <a:schemeClr val="tx1"/>
                </a:solidFill>
                <a:miter lim="800000"/>
                <a:headEnd/>
                <a:tailEnd/>
              </a:ln>
            </p:spPr>
            <p:txBody>
              <a:bodyPr/>
              <a:lstStyle/>
              <a:p>
                <a:endParaRPr lang="en-US"/>
              </a:p>
            </p:txBody>
          </p:sp>
          <p:sp>
            <p:nvSpPr>
              <p:cNvPr id="113833" name="Rectangle 108"/>
              <p:cNvSpPr>
                <a:spLocks noChangeArrowheads="1"/>
              </p:cNvSpPr>
              <p:nvPr/>
            </p:nvSpPr>
            <p:spPr bwMode="black">
              <a:xfrm>
                <a:off x="4893" y="2885"/>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834" name="Rectangle 109"/>
              <p:cNvSpPr>
                <a:spLocks noChangeArrowheads="1"/>
              </p:cNvSpPr>
              <p:nvPr/>
            </p:nvSpPr>
            <p:spPr bwMode="black">
              <a:xfrm>
                <a:off x="4626" y="2885"/>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835" name="Rectangle 110"/>
              <p:cNvSpPr>
                <a:spLocks noChangeArrowheads="1"/>
              </p:cNvSpPr>
              <p:nvPr/>
            </p:nvSpPr>
            <p:spPr bwMode="black">
              <a:xfrm>
                <a:off x="4492" y="3005"/>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836" name="Rectangle 111"/>
              <p:cNvSpPr>
                <a:spLocks noChangeArrowheads="1"/>
              </p:cNvSpPr>
              <p:nvPr/>
            </p:nvSpPr>
            <p:spPr bwMode="black">
              <a:xfrm>
                <a:off x="4626" y="3123"/>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837" name="Oval 112"/>
              <p:cNvSpPr>
                <a:spLocks noChangeArrowheads="1"/>
              </p:cNvSpPr>
              <p:nvPr/>
            </p:nvSpPr>
            <p:spPr bwMode="black">
              <a:xfrm>
                <a:off x="4277" y="1326"/>
                <a:ext cx="27" cy="25"/>
              </a:xfrm>
              <a:prstGeom prst="ellipse">
                <a:avLst/>
              </a:prstGeom>
              <a:solidFill>
                <a:srgbClr val="FFFF00"/>
              </a:solidFill>
              <a:ln w="9525">
                <a:solidFill>
                  <a:schemeClr val="tx1"/>
                </a:solidFill>
                <a:round/>
                <a:headEnd/>
                <a:tailEnd/>
              </a:ln>
            </p:spPr>
            <p:txBody>
              <a:bodyPr/>
              <a:lstStyle/>
              <a:p>
                <a:endParaRPr lang="en-US"/>
              </a:p>
            </p:txBody>
          </p:sp>
          <p:sp>
            <p:nvSpPr>
              <p:cNvPr id="113838" name="Rectangle 113"/>
              <p:cNvSpPr>
                <a:spLocks noChangeArrowheads="1"/>
              </p:cNvSpPr>
              <p:nvPr/>
            </p:nvSpPr>
            <p:spPr bwMode="black">
              <a:xfrm>
                <a:off x="3757" y="1326"/>
                <a:ext cx="534" cy="25"/>
              </a:xfrm>
              <a:prstGeom prst="rect">
                <a:avLst/>
              </a:prstGeom>
              <a:solidFill>
                <a:srgbClr val="FFFF00"/>
              </a:solidFill>
              <a:ln w="9525">
                <a:solidFill>
                  <a:schemeClr val="tx1"/>
                </a:solidFill>
                <a:miter lim="800000"/>
                <a:headEnd/>
                <a:tailEnd/>
              </a:ln>
            </p:spPr>
            <p:txBody>
              <a:bodyPr/>
              <a:lstStyle/>
              <a:p>
                <a:endParaRPr lang="en-US"/>
              </a:p>
            </p:txBody>
          </p:sp>
          <p:sp>
            <p:nvSpPr>
              <p:cNvPr id="113839" name="Freeform 114"/>
              <p:cNvSpPr>
                <a:spLocks/>
              </p:cNvSpPr>
              <p:nvPr/>
            </p:nvSpPr>
            <p:spPr bwMode="black">
              <a:xfrm>
                <a:off x="4112" y="1262"/>
                <a:ext cx="184" cy="88"/>
              </a:xfrm>
              <a:custGeom>
                <a:avLst/>
                <a:gdLst>
                  <a:gd name="T0" fmla="*/ 1 w 368"/>
                  <a:gd name="T1" fmla="*/ 0 h 177"/>
                  <a:gd name="T2" fmla="*/ 0 w 368"/>
                  <a:gd name="T3" fmla="*/ 0 h 177"/>
                  <a:gd name="T4" fmla="*/ 1 w 368"/>
                  <a:gd name="T5" fmla="*/ 0 h 177"/>
                  <a:gd name="T6" fmla="*/ 1 w 368"/>
                  <a:gd name="T7" fmla="*/ 0 h 177"/>
                  <a:gd name="T8" fmla="*/ 1 w 368"/>
                  <a:gd name="T9" fmla="*/ 0 h 177"/>
                  <a:gd name="T10" fmla="*/ 0 60000 65536"/>
                  <a:gd name="T11" fmla="*/ 0 60000 65536"/>
                  <a:gd name="T12" fmla="*/ 0 60000 65536"/>
                  <a:gd name="T13" fmla="*/ 0 60000 65536"/>
                  <a:gd name="T14" fmla="*/ 0 60000 65536"/>
                  <a:gd name="T15" fmla="*/ 0 w 368"/>
                  <a:gd name="T16" fmla="*/ 0 h 177"/>
                  <a:gd name="T17" fmla="*/ 368 w 368"/>
                  <a:gd name="T18" fmla="*/ 177 h 177"/>
                </a:gdLst>
                <a:ahLst/>
                <a:cxnLst>
                  <a:cxn ang="T10">
                    <a:pos x="T0" y="T1"/>
                  </a:cxn>
                  <a:cxn ang="T11">
                    <a:pos x="T2" y="T3"/>
                  </a:cxn>
                  <a:cxn ang="T12">
                    <a:pos x="T4" y="T5"/>
                  </a:cxn>
                  <a:cxn ang="T13">
                    <a:pos x="T6" y="T7"/>
                  </a:cxn>
                  <a:cxn ang="T14">
                    <a:pos x="T8" y="T9"/>
                  </a:cxn>
                </a:cxnLst>
                <a:rect l="T15" t="T16" r="T17" b="T18"/>
                <a:pathLst>
                  <a:path w="368" h="177">
                    <a:moveTo>
                      <a:pt x="348" y="177"/>
                    </a:moveTo>
                    <a:lnTo>
                      <a:pt x="0" y="46"/>
                    </a:lnTo>
                    <a:lnTo>
                      <a:pt x="21" y="0"/>
                    </a:lnTo>
                    <a:lnTo>
                      <a:pt x="368" y="132"/>
                    </a:lnTo>
                    <a:lnTo>
                      <a:pt x="348" y="177"/>
                    </a:lnTo>
                    <a:close/>
                  </a:path>
                </a:pathLst>
              </a:custGeom>
              <a:solidFill>
                <a:srgbClr val="FFFF00"/>
              </a:solidFill>
              <a:ln w="9525">
                <a:solidFill>
                  <a:schemeClr val="tx1"/>
                </a:solidFill>
                <a:round/>
                <a:headEnd/>
                <a:tailEnd/>
              </a:ln>
            </p:spPr>
            <p:txBody>
              <a:bodyPr/>
              <a:lstStyle/>
              <a:p>
                <a:endParaRPr lang="en-US"/>
              </a:p>
            </p:txBody>
          </p:sp>
          <p:sp>
            <p:nvSpPr>
              <p:cNvPr id="113840" name="Oval 115"/>
              <p:cNvSpPr>
                <a:spLocks noChangeArrowheads="1"/>
              </p:cNvSpPr>
              <p:nvPr/>
            </p:nvSpPr>
            <p:spPr bwMode="black">
              <a:xfrm>
                <a:off x="5500" y="3280"/>
                <a:ext cx="27" cy="24"/>
              </a:xfrm>
              <a:prstGeom prst="ellipse">
                <a:avLst/>
              </a:prstGeom>
              <a:solidFill>
                <a:srgbClr val="FFFF00"/>
              </a:solidFill>
              <a:ln w="9525">
                <a:solidFill>
                  <a:schemeClr val="tx1"/>
                </a:solidFill>
                <a:round/>
                <a:headEnd/>
                <a:tailEnd/>
              </a:ln>
            </p:spPr>
            <p:txBody>
              <a:bodyPr/>
              <a:lstStyle/>
              <a:p>
                <a:endParaRPr lang="en-US"/>
              </a:p>
            </p:txBody>
          </p:sp>
          <p:sp>
            <p:nvSpPr>
              <p:cNvPr id="113841" name="Rectangle 116"/>
              <p:cNvSpPr>
                <a:spLocks noChangeArrowheads="1"/>
              </p:cNvSpPr>
              <p:nvPr/>
            </p:nvSpPr>
            <p:spPr bwMode="black">
              <a:xfrm>
                <a:off x="5514" y="3280"/>
                <a:ext cx="533" cy="24"/>
              </a:xfrm>
              <a:prstGeom prst="rect">
                <a:avLst/>
              </a:prstGeom>
              <a:solidFill>
                <a:srgbClr val="FFFF00"/>
              </a:solidFill>
              <a:ln w="9525">
                <a:solidFill>
                  <a:schemeClr val="tx1"/>
                </a:solidFill>
                <a:miter lim="800000"/>
                <a:headEnd/>
                <a:tailEnd/>
              </a:ln>
            </p:spPr>
            <p:txBody>
              <a:bodyPr/>
              <a:lstStyle/>
              <a:p>
                <a:endParaRPr lang="en-US"/>
              </a:p>
            </p:txBody>
          </p:sp>
          <p:sp>
            <p:nvSpPr>
              <p:cNvPr id="113842" name="Freeform 117"/>
              <p:cNvSpPr>
                <a:spLocks/>
              </p:cNvSpPr>
              <p:nvPr/>
            </p:nvSpPr>
            <p:spPr bwMode="black">
              <a:xfrm>
                <a:off x="5508" y="3281"/>
                <a:ext cx="185" cy="88"/>
              </a:xfrm>
              <a:custGeom>
                <a:avLst/>
                <a:gdLst>
                  <a:gd name="T0" fmla="*/ 1 w 369"/>
                  <a:gd name="T1" fmla="*/ 0 h 177"/>
                  <a:gd name="T2" fmla="*/ 1 w 369"/>
                  <a:gd name="T3" fmla="*/ 0 h 177"/>
                  <a:gd name="T4" fmla="*/ 1 w 369"/>
                  <a:gd name="T5" fmla="*/ 0 h 177"/>
                  <a:gd name="T6" fmla="*/ 0 w 369"/>
                  <a:gd name="T7" fmla="*/ 0 h 177"/>
                  <a:gd name="T8" fmla="*/ 1 w 369"/>
                  <a:gd name="T9" fmla="*/ 0 h 177"/>
                  <a:gd name="T10" fmla="*/ 0 60000 65536"/>
                  <a:gd name="T11" fmla="*/ 0 60000 65536"/>
                  <a:gd name="T12" fmla="*/ 0 60000 65536"/>
                  <a:gd name="T13" fmla="*/ 0 60000 65536"/>
                  <a:gd name="T14" fmla="*/ 0 60000 65536"/>
                  <a:gd name="T15" fmla="*/ 0 w 369"/>
                  <a:gd name="T16" fmla="*/ 0 h 177"/>
                  <a:gd name="T17" fmla="*/ 369 w 369"/>
                  <a:gd name="T18" fmla="*/ 177 h 177"/>
                </a:gdLst>
                <a:ahLst/>
                <a:cxnLst>
                  <a:cxn ang="T10">
                    <a:pos x="T0" y="T1"/>
                  </a:cxn>
                  <a:cxn ang="T11">
                    <a:pos x="T2" y="T3"/>
                  </a:cxn>
                  <a:cxn ang="T12">
                    <a:pos x="T4" y="T5"/>
                  </a:cxn>
                  <a:cxn ang="T13">
                    <a:pos x="T6" y="T7"/>
                  </a:cxn>
                  <a:cxn ang="T14">
                    <a:pos x="T8" y="T9"/>
                  </a:cxn>
                </a:cxnLst>
                <a:rect l="T15" t="T16" r="T17" b="T18"/>
                <a:pathLst>
                  <a:path w="369" h="177">
                    <a:moveTo>
                      <a:pt x="20" y="0"/>
                    </a:moveTo>
                    <a:lnTo>
                      <a:pt x="369" y="132"/>
                    </a:lnTo>
                    <a:lnTo>
                      <a:pt x="348" y="177"/>
                    </a:lnTo>
                    <a:lnTo>
                      <a:pt x="0" y="46"/>
                    </a:lnTo>
                    <a:lnTo>
                      <a:pt x="20" y="0"/>
                    </a:lnTo>
                    <a:close/>
                  </a:path>
                </a:pathLst>
              </a:custGeom>
              <a:solidFill>
                <a:srgbClr val="FFFF00"/>
              </a:solidFill>
              <a:ln w="9525">
                <a:solidFill>
                  <a:schemeClr val="tx1"/>
                </a:solidFill>
                <a:round/>
                <a:headEnd/>
                <a:tailEnd/>
              </a:ln>
            </p:spPr>
            <p:txBody>
              <a:bodyPr/>
              <a:lstStyle/>
              <a:p>
                <a:endParaRPr lang="en-US"/>
              </a:p>
            </p:txBody>
          </p:sp>
          <p:sp>
            <p:nvSpPr>
              <p:cNvPr id="113843" name="Freeform 118"/>
              <p:cNvSpPr>
                <a:spLocks/>
              </p:cNvSpPr>
              <p:nvPr/>
            </p:nvSpPr>
            <p:spPr bwMode="black">
              <a:xfrm>
                <a:off x="4367" y="3561"/>
                <a:ext cx="33" cy="28"/>
              </a:xfrm>
              <a:custGeom>
                <a:avLst/>
                <a:gdLst>
                  <a:gd name="T0" fmla="*/ 1 w 65"/>
                  <a:gd name="T1" fmla="*/ 0 h 55"/>
                  <a:gd name="T2" fmla="*/ 1 w 65"/>
                  <a:gd name="T3" fmla="*/ 1 h 55"/>
                  <a:gd name="T4" fmla="*/ 1 w 65"/>
                  <a:gd name="T5" fmla="*/ 1 h 55"/>
                  <a:gd name="T6" fmla="*/ 1 w 65"/>
                  <a:gd name="T7" fmla="*/ 1 h 55"/>
                  <a:gd name="T8" fmla="*/ 1 w 65"/>
                  <a:gd name="T9" fmla="*/ 1 h 55"/>
                  <a:gd name="T10" fmla="*/ 0 w 65"/>
                  <a:gd name="T11" fmla="*/ 1 h 55"/>
                  <a:gd name="T12" fmla="*/ 1 w 65"/>
                  <a:gd name="T13" fmla="*/ 0 h 55"/>
                  <a:gd name="T14" fmla="*/ 0 60000 65536"/>
                  <a:gd name="T15" fmla="*/ 0 60000 65536"/>
                  <a:gd name="T16" fmla="*/ 0 60000 65536"/>
                  <a:gd name="T17" fmla="*/ 0 60000 65536"/>
                  <a:gd name="T18" fmla="*/ 0 60000 65536"/>
                  <a:gd name="T19" fmla="*/ 0 60000 65536"/>
                  <a:gd name="T20" fmla="*/ 0 60000 65536"/>
                  <a:gd name="T21" fmla="*/ 0 w 65"/>
                  <a:gd name="T22" fmla="*/ 0 h 55"/>
                  <a:gd name="T23" fmla="*/ 65 w 65"/>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55">
                    <a:moveTo>
                      <a:pt x="53" y="0"/>
                    </a:moveTo>
                    <a:lnTo>
                      <a:pt x="65" y="42"/>
                    </a:lnTo>
                    <a:lnTo>
                      <a:pt x="65" y="41"/>
                    </a:lnTo>
                    <a:lnTo>
                      <a:pt x="12" y="55"/>
                    </a:lnTo>
                    <a:lnTo>
                      <a:pt x="12" y="54"/>
                    </a:lnTo>
                    <a:lnTo>
                      <a:pt x="0" y="12"/>
                    </a:lnTo>
                    <a:lnTo>
                      <a:pt x="53" y="0"/>
                    </a:lnTo>
                    <a:close/>
                  </a:path>
                </a:pathLst>
              </a:custGeom>
              <a:solidFill>
                <a:srgbClr val="FFFF00"/>
              </a:solidFill>
              <a:ln w="9525">
                <a:solidFill>
                  <a:schemeClr val="tx1"/>
                </a:solidFill>
                <a:round/>
                <a:headEnd/>
                <a:tailEnd/>
              </a:ln>
            </p:spPr>
            <p:txBody>
              <a:bodyPr/>
              <a:lstStyle/>
              <a:p>
                <a:endParaRPr lang="en-US"/>
              </a:p>
            </p:txBody>
          </p:sp>
          <p:sp>
            <p:nvSpPr>
              <p:cNvPr id="113844" name="Freeform 119"/>
              <p:cNvSpPr>
                <a:spLocks/>
              </p:cNvSpPr>
              <p:nvPr/>
            </p:nvSpPr>
            <p:spPr bwMode="black">
              <a:xfrm>
                <a:off x="4374" y="3581"/>
                <a:ext cx="33" cy="30"/>
              </a:xfrm>
              <a:custGeom>
                <a:avLst/>
                <a:gdLst>
                  <a:gd name="T0" fmla="*/ 0 w 67"/>
                  <a:gd name="T1" fmla="*/ 0 h 58"/>
                  <a:gd name="T2" fmla="*/ 0 w 67"/>
                  <a:gd name="T3" fmla="*/ 1 h 58"/>
                  <a:gd name="T4" fmla="*/ 0 w 67"/>
                  <a:gd name="T5" fmla="*/ 1 h 58"/>
                  <a:gd name="T6" fmla="*/ 0 w 67"/>
                  <a:gd name="T7" fmla="*/ 1 h 58"/>
                  <a:gd name="T8" fmla="*/ 0 w 67"/>
                  <a:gd name="T9" fmla="*/ 1 h 58"/>
                  <a:gd name="T10" fmla="*/ 0 w 67"/>
                  <a:gd name="T11" fmla="*/ 1 h 58"/>
                  <a:gd name="T12" fmla="*/ 0 w 67"/>
                  <a:gd name="T13" fmla="*/ 0 h 58"/>
                  <a:gd name="T14" fmla="*/ 0 60000 65536"/>
                  <a:gd name="T15" fmla="*/ 0 60000 65536"/>
                  <a:gd name="T16" fmla="*/ 0 60000 65536"/>
                  <a:gd name="T17" fmla="*/ 0 60000 65536"/>
                  <a:gd name="T18" fmla="*/ 0 60000 65536"/>
                  <a:gd name="T19" fmla="*/ 0 60000 65536"/>
                  <a:gd name="T20" fmla="*/ 0 60000 65536"/>
                  <a:gd name="T21" fmla="*/ 0 w 67"/>
                  <a:gd name="T22" fmla="*/ 0 h 58"/>
                  <a:gd name="T23" fmla="*/ 67 w 67"/>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8">
                    <a:moveTo>
                      <a:pt x="53" y="0"/>
                    </a:moveTo>
                    <a:lnTo>
                      <a:pt x="67" y="43"/>
                    </a:lnTo>
                    <a:lnTo>
                      <a:pt x="67" y="42"/>
                    </a:lnTo>
                    <a:lnTo>
                      <a:pt x="14" y="58"/>
                    </a:lnTo>
                    <a:lnTo>
                      <a:pt x="14" y="57"/>
                    </a:lnTo>
                    <a:lnTo>
                      <a:pt x="0" y="14"/>
                    </a:lnTo>
                    <a:lnTo>
                      <a:pt x="53" y="0"/>
                    </a:lnTo>
                    <a:close/>
                  </a:path>
                </a:pathLst>
              </a:custGeom>
              <a:solidFill>
                <a:srgbClr val="FFFF00"/>
              </a:solidFill>
              <a:ln w="9525">
                <a:solidFill>
                  <a:schemeClr val="tx1"/>
                </a:solidFill>
                <a:round/>
                <a:headEnd/>
                <a:tailEnd/>
              </a:ln>
            </p:spPr>
            <p:txBody>
              <a:bodyPr/>
              <a:lstStyle/>
              <a:p>
                <a:endParaRPr lang="en-US"/>
              </a:p>
            </p:txBody>
          </p:sp>
          <p:sp>
            <p:nvSpPr>
              <p:cNvPr id="113845" name="Freeform 120"/>
              <p:cNvSpPr>
                <a:spLocks/>
              </p:cNvSpPr>
              <p:nvPr/>
            </p:nvSpPr>
            <p:spPr bwMode="black">
              <a:xfrm>
                <a:off x="4381" y="3602"/>
                <a:ext cx="34" cy="30"/>
              </a:xfrm>
              <a:custGeom>
                <a:avLst/>
                <a:gdLst>
                  <a:gd name="T0" fmla="*/ 0 w 69"/>
                  <a:gd name="T1" fmla="*/ 0 h 58"/>
                  <a:gd name="T2" fmla="*/ 0 w 69"/>
                  <a:gd name="T3" fmla="*/ 1 h 58"/>
                  <a:gd name="T4" fmla="*/ 0 w 69"/>
                  <a:gd name="T5" fmla="*/ 1 h 58"/>
                  <a:gd name="T6" fmla="*/ 0 w 69"/>
                  <a:gd name="T7" fmla="*/ 1 h 58"/>
                  <a:gd name="T8" fmla="*/ 0 w 69"/>
                  <a:gd name="T9" fmla="*/ 1 h 58"/>
                  <a:gd name="T10" fmla="*/ 0 w 69"/>
                  <a:gd name="T11" fmla="*/ 1 h 58"/>
                  <a:gd name="T12" fmla="*/ 0 w 69"/>
                  <a:gd name="T13" fmla="*/ 0 h 58"/>
                  <a:gd name="T14" fmla="*/ 0 60000 65536"/>
                  <a:gd name="T15" fmla="*/ 0 60000 65536"/>
                  <a:gd name="T16" fmla="*/ 0 60000 65536"/>
                  <a:gd name="T17" fmla="*/ 0 60000 65536"/>
                  <a:gd name="T18" fmla="*/ 0 60000 65536"/>
                  <a:gd name="T19" fmla="*/ 0 60000 65536"/>
                  <a:gd name="T20" fmla="*/ 0 60000 65536"/>
                  <a:gd name="T21" fmla="*/ 0 w 69"/>
                  <a:gd name="T22" fmla="*/ 0 h 58"/>
                  <a:gd name="T23" fmla="*/ 69 w 69"/>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58">
                    <a:moveTo>
                      <a:pt x="53" y="0"/>
                    </a:moveTo>
                    <a:lnTo>
                      <a:pt x="69" y="41"/>
                    </a:lnTo>
                    <a:lnTo>
                      <a:pt x="68" y="40"/>
                    </a:lnTo>
                    <a:lnTo>
                      <a:pt x="17" y="58"/>
                    </a:lnTo>
                    <a:lnTo>
                      <a:pt x="16" y="57"/>
                    </a:lnTo>
                    <a:lnTo>
                      <a:pt x="0" y="16"/>
                    </a:lnTo>
                    <a:lnTo>
                      <a:pt x="53" y="0"/>
                    </a:lnTo>
                    <a:close/>
                  </a:path>
                </a:pathLst>
              </a:custGeom>
              <a:solidFill>
                <a:srgbClr val="FFFF00"/>
              </a:solidFill>
              <a:ln w="9525">
                <a:solidFill>
                  <a:schemeClr val="tx1"/>
                </a:solidFill>
                <a:round/>
                <a:headEnd/>
                <a:tailEnd/>
              </a:ln>
            </p:spPr>
            <p:txBody>
              <a:bodyPr/>
              <a:lstStyle/>
              <a:p>
                <a:endParaRPr lang="en-US"/>
              </a:p>
            </p:txBody>
          </p:sp>
          <p:sp>
            <p:nvSpPr>
              <p:cNvPr id="113846" name="Freeform 121"/>
              <p:cNvSpPr>
                <a:spLocks/>
              </p:cNvSpPr>
              <p:nvPr/>
            </p:nvSpPr>
            <p:spPr bwMode="black">
              <a:xfrm>
                <a:off x="4389" y="3622"/>
                <a:ext cx="35" cy="31"/>
              </a:xfrm>
              <a:custGeom>
                <a:avLst/>
                <a:gdLst>
                  <a:gd name="T0" fmla="*/ 1 w 70"/>
                  <a:gd name="T1" fmla="*/ 0 h 61"/>
                  <a:gd name="T2" fmla="*/ 1 w 70"/>
                  <a:gd name="T3" fmla="*/ 1 h 61"/>
                  <a:gd name="T4" fmla="*/ 1 w 70"/>
                  <a:gd name="T5" fmla="*/ 1 h 61"/>
                  <a:gd name="T6" fmla="*/ 1 w 70"/>
                  <a:gd name="T7" fmla="*/ 1 h 61"/>
                  <a:gd name="T8" fmla="*/ 1 w 70"/>
                  <a:gd name="T9" fmla="*/ 1 h 61"/>
                  <a:gd name="T10" fmla="*/ 0 w 70"/>
                  <a:gd name="T11" fmla="*/ 1 h 61"/>
                  <a:gd name="T12" fmla="*/ 1 w 70"/>
                  <a:gd name="T13" fmla="*/ 0 h 61"/>
                  <a:gd name="T14" fmla="*/ 0 60000 65536"/>
                  <a:gd name="T15" fmla="*/ 0 60000 65536"/>
                  <a:gd name="T16" fmla="*/ 0 60000 65536"/>
                  <a:gd name="T17" fmla="*/ 0 60000 65536"/>
                  <a:gd name="T18" fmla="*/ 0 60000 65536"/>
                  <a:gd name="T19" fmla="*/ 0 60000 65536"/>
                  <a:gd name="T20" fmla="*/ 0 60000 65536"/>
                  <a:gd name="T21" fmla="*/ 0 w 70"/>
                  <a:gd name="T22" fmla="*/ 0 h 61"/>
                  <a:gd name="T23" fmla="*/ 70 w 70"/>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61">
                    <a:moveTo>
                      <a:pt x="51" y="0"/>
                    </a:moveTo>
                    <a:lnTo>
                      <a:pt x="70" y="41"/>
                    </a:lnTo>
                    <a:lnTo>
                      <a:pt x="70" y="40"/>
                    </a:lnTo>
                    <a:lnTo>
                      <a:pt x="19" y="61"/>
                    </a:lnTo>
                    <a:lnTo>
                      <a:pt x="19" y="60"/>
                    </a:lnTo>
                    <a:lnTo>
                      <a:pt x="0" y="18"/>
                    </a:lnTo>
                    <a:lnTo>
                      <a:pt x="51" y="0"/>
                    </a:lnTo>
                    <a:close/>
                  </a:path>
                </a:pathLst>
              </a:custGeom>
              <a:solidFill>
                <a:srgbClr val="FFFF00"/>
              </a:solidFill>
              <a:ln w="9525">
                <a:solidFill>
                  <a:schemeClr val="tx1"/>
                </a:solidFill>
                <a:round/>
                <a:headEnd/>
                <a:tailEnd/>
              </a:ln>
            </p:spPr>
            <p:txBody>
              <a:bodyPr/>
              <a:lstStyle/>
              <a:p>
                <a:endParaRPr lang="en-US"/>
              </a:p>
            </p:txBody>
          </p:sp>
          <p:sp>
            <p:nvSpPr>
              <p:cNvPr id="113847" name="Freeform 122"/>
              <p:cNvSpPr>
                <a:spLocks/>
              </p:cNvSpPr>
              <p:nvPr/>
            </p:nvSpPr>
            <p:spPr bwMode="black">
              <a:xfrm>
                <a:off x="4398" y="3643"/>
                <a:ext cx="36" cy="30"/>
              </a:xfrm>
              <a:custGeom>
                <a:avLst/>
                <a:gdLst>
                  <a:gd name="T0" fmla="*/ 1 w 72"/>
                  <a:gd name="T1" fmla="*/ 0 h 62"/>
                  <a:gd name="T2" fmla="*/ 1 w 72"/>
                  <a:gd name="T3" fmla="*/ 0 h 62"/>
                  <a:gd name="T4" fmla="*/ 1 w 72"/>
                  <a:gd name="T5" fmla="*/ 0 h 62"/>
                  <a:gd name="T6" fmla="*/ 1 w 72"/>
                  <a:gd name="T7" fmla="*/ 0 h 62"/>
                  <a:gd name="T8" fmla="*/ 1 w 72"/>
                  <a:gd name="T9" fmla="*/ 0 h 62"/>
                  <a:gd name="T10" fmla="*/ 0 w 72"/>
                  <a:gd name="T11" fmla="*/ 0 h 62"/>
                  <a:gd name="T12" fmla="*/ 1 w 72"/>
                  <a:gd name="T13" fmla="*/ 0 h 62"/>
                  <a:gd name="T14" fmla="*/ 0 60000 65536"/>
                  <a:gd name="T15" fmla="*/ 0 60000 65536"/>
                  <a:gd name="T16" fmla="*/ 0 60000 65536"/>
                  <a:gd name="T17" fmla="*/ 0 60000 65536"/>
                  <a:gd name="T18" fmla="*/ 0 60000 65536"/>
                  <a:gd name="T19" fmla="*/ 0 60000 65536"/>
                  <a:gd name="T20" fmla="*/ 0 60000 65536"/>
                  <a:gd name="T21" fmla="*/ 0 w 72"/>
                  <a:gd name="T22" fmla="*/ 0 h 62"/>
                  <a:gd name="T23" fmla="*/ 72 w 72"/>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2">
                    <a:moveTo>
                      <a:pt x="51" y="0"/>
                    </a:moveTo>
                    <a:lnTo>
                      <a:pt x="72" y="40"/>
                    </a:lnTo>
                    <a:lnTo>
                      <a:pt x="72" y="39"/>
                    </a:lnTo>
                    <a:lnTo>
                      <a:pt x="21" y="62"/>
                    </a:lnTo>
                    <a:lnTo>
                      <a:pt x="21" y="61"/>
                    </a:lnTo>
                    <a:lnTo>
                      <a:pt x="0" y="21"/>
                    </a:lnTo>
                    <a:lnTo>
                      <a:pt x="51" y="0"/>
                    </a:lnTo>
                    <a:close/>
                  </a:path>
                </a:pathLst>
              </a:custGeom>
              <a:solidFill>
                <a:srgbClr val="FFFF00"/>
              </a:solidFill>
              <a:ln w="9525">
                <a:solidFill>
                  <a:schemeClr val="tx1"/>
                </a:solidFill>
                <a:round/>
                <a:headEnd/>
                <a:tailEnd/>
              </a:ln>
            </p:spPr>
            <p:txBody>
              <a:bodyPr/>
              <a:lstStyle/>
              <a:p>
                <a:endParaRPr lang="en-US"/>
              </a:p>
            </p:txBody>
          </p:sp>
          <p:sp>
            <p:nvSpPr>
              <p:cNvPr id="113848" name="Freeform 123"/>
              <p:cNvSpPr>
                <a:spLocks/>
              </p:cNvSpPr>
              <p:nvPr/>
            </p:nvSpPr>
            <p:spPr bwMode="black">
              <a:xfrm>
                <a:off x="4409" y="3662"/>
                <a:ext cx="37" cy="31"/>
              </a:xfrm>
              <a:custGeom>
                <a:avLst/>
                <a:gdLst>
                  <a:gd name="T0" fmla="*/ 1 w 74"/>
                  <a:gd name="T1" fmla="*/ 0 h 63"/>
                  <a:gd name="T2" fmla="*/ 1 w 74"/>
                  <a:gd name="T3" fmla="*/ 0 h 63"/>
                  <a:gd name="T4" fmla="*/ 1 w 74"/>
                  <a:gd name="T5" fmla="*/ 0 h 63"/>
                  <a:gd name="T6" fmla="*/ 1 w 74"/>
                  <a:gd name="T7" fmla="*/ 0 h 63"/>
                  <a:gd name="T8" fmla="*/ 1 w 74"/>
                  <a:gd name="T9" fmla="*/ 0 h 63"/>
                  <a:gd name="T10" fmla="*/ 0 w 74"/>
                  <a:gd name="T11" fmla="*/ 0 h 63"/>
                  <a:gd name="T12" fmla="*/ 1 w 74"/>
                  <a:gd name="T13" fmla="*/ 0 h 63"/>
                  <a:gd name="T14" fmla="*/ 0 60000 65536"/>
                  <a:gd name="T15" fmla="*/ 0 60000 65536"/>
                  <a:gd name="T16" fmla="*/ 0 60000 65536"/>
                  <a:gd name="T17" fmla="*/ 0 60000 65536"/>
                  <a:gd name="T18" fmla="*/ 0 60000 65536"/>
                  <a:gd name="T19" fmla="*/ 0 60000 65536"/>
                  <a:gd name="T20" fmla="*/ 0 60000 65536"/>
                  <a:gd name="T21" fmla="*/ 0 w 74"/>
                  <a:gd name="T22" fmla="*/ 0 h 63"/>
                  <a:gd name="T23" fmla="*/ 74 w 74"/>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63">
                    <a:moveTo>
                      <a:pt x="51" y="0"/>
                    </a:moveTo>
                    <a:lnTo>
                      <a:pt x="74" y="39"/>
                    </a:lnTo>
                    <a:lnTo>
                      <a:pt x="72" y="38"/>
                    </a:lnTo>
                    <a:lnTo>
                      <a:pt x="24" y="63"/>
                    </a:lnTo>
                    <a:lnTo>
                      <a:pt x="23" y="62"/>
                    </a:lnTo>
                    <a:lnTo>
                      <a:pt x="0" y="23"/>
                    </a:lnTo>
                    <a:lnTo>
                      <a:pt x="51" y="0"/>
                    </a:lnTo>
                    <a:close/>
                  </a:path>
                </a:pathLst>
              </a:custGeom>
              <a:solidFill>
                <a:srgbClr val="FFFF00"/>
              </a:solidFill>
              <a:ln w="9525">
                <a:solidFill>
                  <a:schemeClr val="tx1"/>
                </a:solidFill>
                <a:round/>
                <a:headEnd/>
                <a:tailEnd/>
              </a:ln>
            </p:spPr>
            <p:txBody>
              <a:bodyPr/>
              <a:lstStyle/>
              <a:p>
                <a:endParaRPr lang="en-US"/>
              </a:p>
            </p:txBody>
          </p:sp>
          <p:sp>
            <p:nvSpPr>
              <p:cNvPr id="113849" name="Oval 124"/>
              <p:cNvSpPr>
                <a:spLocks noChangeArrowheads="1"/>
              </p:cNvSpPr>
              <p:nvPr/>
            </p:nvSpPr>
            <p:spPr bwMode="black">
              <a:xfrm>
                <a:off x="4431" y="3694"/>
                <a:ext cx="28" cy="25"/>
              </a:xfrm>
              <a:prstGeom prst="ellipse">
                <a:avLst/>
              </a:prstGeom>
              <a:solidFill>
                <a:srgbClr val="FFFF00"/>
              </a:solidFill>
              <a:ln w="9525">
                <a:solidFill>
                  <a:schemeClr val="tx1"/>
                </a:solidFill>
                <a:round/>
                <a:headEnd/>
                <a:tailEnd/>
              </a:ln>
            </p:spPr>
            <p:txBody>
              <a:bodyPr/>
              <a:lstStyle/>
              <a:p>
                <a:endParaRPr lang="en-US"/>
              </a:p>
            </p:txBody>
          </p:sp>
          <p:sp>
            <p:nvSpPr>
              <p:cNvPr id="113850" name="Freeform 125"/>
              <p:cNvSpPr>
                <a:spLocks/>
              </p:cNvSpPr>
              <p:nvPr/>
            </p:nvSpPr>
            <p:spPr bwMode="black">
              <a:xfrm>
                <a:off x="4421" y="3681"/>
                <a:ext cx="36" cy="32"/>
              </a:xfrm>
              <a:custGeom>
                <a:avLst/>
                <a:gdLst>
                  <a:gd name="T0" fmla="*/ 0 w 73"/>
                  <a:gd name="T1" fmla="*/ 0 h 64"/>
                  <a:gd name="T2" fmla="*/ 0 w 73"/>
                  <a:gd name="T3" fmla="*/ 1 h 64"/>
                  <a:gd name="T4" fmla="*/ 0 w 73"/>
                  <a:gd name="T5" fmla="*/ 1 h 64"/>
                  <a:gd name="T6" fmla="*/ 0 w 73"/>
                  <a:gd name="T7" fmla="*/ 1 h 64"/>
                  <a:gd name="T8" fmla="*/ 0 w 73"/>
                  <a:gd name="T9" fmla="*/ 0 h 64"/>
                  <a:gd name="T10" fmla="*/ 0 60000 65536"/>
                  <a:gd name="T11" fmla="*/ 0 60000 65536"/>
                  <a:gd name="T12" fmla="*/ 0 60000 65536"/>
                  <a:gd name="T13" fmla="*/ 0 60000 65536"/>
                  <a:gd name="T14" fmla="*/ 0 60000 65536"/>
                  <a:gd name="T15" fmla="*/ 0 w 73"/>
                  <a:gd name="T16" fmla="*/ 0 h 64"/>
                  <a:gd name="T17" fmla="*/ 73 w 73"/>
                  <a:gd name="T18" fmla="*/ 64 h 64"/>
                </a:gdLst>
                <a:ahLst/>
                <a:cxnLst>
                  <a:cxn ang="T10">
                    <a:pos x="T0" y="T1"/>
                  </a:cxn>
                  <a:cxn ang="T11">
                    <a:pos x="T2" y="T3"/>
                  </a:cxn>
                  <a:cxn ang="T12">
                    <a:pos x="T4" y="T5"/>
                  </a:cxn>
                  <a:cxn ang="T13">
                    <a:pos x="T6" y="T7"/>
                  </a:cxn>
                  <a:cxn ang="T14">
                    <a:pos x="T8" y="T9"/>
                  </a:cxn>
                </a:cxnLst>
                <a:rect l="T15" t="T16" r="T17" b="T18"/>
                <a:pathLst>
                  <a:path w="73" h="64">
                    <a:moveTo>
                      <a:pt x="48" y="0"/>
                    </a:moveTo>
                    <a:lnTo>
                      <a:pt x="73" y="39"/>
                    </a:lnTo>
                    <a:lnTo>
                      <a:pt x="24" y="64"/>
                    </a:lnTo>
                    <a:lnTo>
                      <a:pt x="0" y="25"/>
                    </a:lnTo>
                    <a:lnTo>
                      <a:pt x="48" y="0"/>
                    </a:lnTo>
                    <a:close/>
                  </a:path>
                </a:pathLst>
              </a:custGeom>
              <a:solidFill>
                <a:srgbClr val="FFFF00"/>
              </a:solidFill>
              <a:ln w="9525">
                <a:solidFill>
                  <a:schemeClr val="tx1"/>
                </a:solidFill>
                <a:round/>
                <a:headEnd/>
                <a:tailEnd/>
              </a:ln>
            </p:spPr>
            <p:txBody>
              <a:bodyPr/>
              <a:lstStyle/>
              <a:p>
                <a:endParaRPr lang="en-US"/>
              </a:p>
            </p:txBody>
          </p:sp>
          <p:sp>
            <p:nvSpPr>
              <p:cNvPr id="113851" name="Freeform 126"/>
              <p:cNvSpPr>
                <a:spLocks/>
              </p:cNvSpPr>
              <p:nvPr/>
            </p:nvSpPr>
            <p:spPr bwMode="black">
              <a:xfrm>
                <a:off x="4434" y="3700"/>
                <a:ext cx="37" cy="32"/>
              </a:xfrm>
              <a:custGeom>
                <a:avLst/>
                <a:gdLst>
                  <a:gd name="T0" fmla="*/ 1 w 74"/>
                  <a:gd name="T1" fmla="*/ 0 h 65"/>
                  <a:gd name="T2" fmla="*/ 1 w 74"/>
                  <a:gd name="T3" fmla="*/ 0 h 65"/>
                  <a:gd name="T4" fmla="*/ 1 w 74"/>
                  <a:gd name="T5" fmla="*/ 0 h 65"/>
                  <a:gd name="T6" fmla="*/ 1 w 74"/>
                  <a:gd name="T7" fmla="*/ 0 h 65"/>
                  <a:gd name="T8" fmla="*/ 1 w 74"/>
                  <a:gd name="T9" fmla="*/ 0 h 65"/>
                  <a:gd name="T10" fmla="*/ 0 w 74"/>
                  <a:gd name="T11" fmla="*/ 0 h 65"/>
                  <a:gd name="T12" fmla="*/ 1 w 74"/>
                  <a:gd name="T13" fmla="*/ 0 h 65"/>
                  <a:gd name="T14" fmla="*/ 0 60000 65536"/>
                  <a:gd name="T15" fmla="*/ 0 60000 65536"/>
                  <a:gd name="T16" fmla="*/ 0 60000 65536"/>
                  <a:gd name="T17" fmla="*/ 0 60000 65536"/>
                  <a:gd name="T18" fmla="*/ 0 60000 65536"/>
                  <a:gd name="T19" fmla="*/ 0 60000 65536"/>
                  <a:gd name="T20" fmla="*/ 0 60000 65536"/>
                  <a:gd name="T21" fmla="*/ 0 w 74"/>
                  <a:gd name="T22" fmla="*/ 0 h 65"/>
                  <a:gd name="T23" fmla="*/ 74 w 7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65">
                    <a:moveTo>
                      <a:pt x="47" y="0"/>
                    </a:moveTo>
                    <a:lnTo>
                      <a:pt x="74" y="37"/>
                    </a:lnTo>
                    <a:lnTo>
                      <a:pt x="74" y="36"/>
                    </a:lnTo>
                    <a:lnTo>
                      <a:pt x="28" y="65"/>
                    </a:lnTo>
                    <a:lnTo>
                      <a:pt x="28" y="64"/>
                    </a:lnTo>
                    <a:lnTo>
                      <a:pt x="0" y="27"/>
                    </a:lnTo>
                    <a:lnTo>
                      <a:pt x="47" y="0"/>
                    </a:lnTo>
                    <a:close/>
                  </a:path>
                </a:pathLst>
              </a:custGeom>
              <a:solidFill>
                <a:srgbClr val="FFFF00"/>
              </a:solidFill>
              <a:ln w="9525">
                <a:solidFill>
                  <a:schemeClr val="tx1"/>
                </a:solidFill>
                <a:round/>
                <a:headEnd/>
                <a:tailEnd/>
              </a:ln>
            </p:spPr>
            <p:txBody>
              <a:bodyPr/>
              <a:lstStyle/>
              <a:p>
                <a:endParaRPr lang="en-US"/>
              </a:p>
            </p:txBody>
          </p:sp>
          <p:sp>
            <p:nvSpPr>
              <p:cNvPr id="113852" name="Oval 127"/>
              <p:cNvSpPr>
                <a:spLocks noChangeArrowheads="1"/>
              </p:cNvSpPr>
              <p:nvPr/>
            </p:nvSpPr>
            <p:spPr bwMode="black">
              <a:xfrm>
                <a:off x="4459" y="3731"/>
                <a:ext cx="28" cy="25"/>
              </a:xfrm>
              <a:prstGeom prst="ellipse">
                <a:avLst/>
              </a:prstGeom>
              <a:solidFill>
                <a:srgbClr val="FFFF00"/>
              </a:solidFill>
              <a:ln w="9525">
                <a:solidFill>
                  <a:schemeClr val="tx1"/>
                </a:solidFill>
                <a:round/>
                <a:headEnd/>
                <a:tailEnd/>
              </a:ln>
            </p:spPr>
            <p:txBody>
              <a:bodyPr/>
              <a:lstStyle/>
              <a:p>
                <a:endParaRPr lang="en-US"/>
              </a:p>
            </p:txBody>
          </p:sp>
          <p:sp>
            <p:nvSpPr>
              <p:cNvPr id="113853" name="Freeform 128"/>
              <p:cNvSpPr>
                <a:spLocks/>
              </p:cNvSpPr>
              <p:nvPr/>
            </p:nvSpPr>
            <p:spPr bwMode="black">
              <a:xfrm>
                <a:off x="4448" y="3718"/>
                <a:ext cx="36" cy="32"/>
              </a:xfrm>
              <a:custGeom>
                <a:avLst/>
                <a:gdLst>
                  <a:gd name="T0" fmla="*/ 0 w 74"/>
                  <a:gd name="T1" fmla="*/ 0 h 65"/>
                  <a:gd name="T2" fmla="*/ 0 w 74"/>
                  <a:gd name="T3" fmla="*/ 0 h 65"/>
                  <a:gd name="T4" fmla="*/ 0 w 74"/>
                  <a:gd name="T5" fmla="*/ 0 h 65"/>
                  <a:gd name="T6" fmla="*/ 0 w 74"/>
                  <a:gd name="T7" fmla="*/ 0 h 65"/>
                  <a:gd name="T8" fmla="*/ 0 w 74"/>
                  <a:gd name="T9" fmla="*/ 0 h 65"/>
                  <a:gd name="T10" fmla="*/ 0 60000 65536"/>
                  <a:gd name="T11" fmla="*/ 0 60000 65536"/>
                  <a:gd name="T12" fmla="*/ 0 60000 65536"/>
                  <a:gd name="T13" fmla="*/ 0 60000 65536"/>
                  <a:gd name="T14" fmla="*/ 0 60000 65536"/>
                  <a:gd name="T15" fmla="*/ 0 w 74"/>
                  <a:gd name="T16" fmla="*/ 0 h 65"/>
                  <a:gd name="T17" fmla="*/ 74 w 74"/>
                  <a:gd name="T18" fmla="*/ 65 h 65"/>
                </a:gdLst>
                <a:ahLst/>
                <a:cxnLst>
                  <a:cxn ang="T10">
                    <a:pos x="T0" y="T1"/>
                  </a:cxn>
                  <a:cxn ang="T11">
                    <a:pos x="T2" y="T3"/>
                  </a:cxn>
                  <a:cxn ang="T12">
                    <a:pos x="T4" y="T5"/>
                  </a:cxn>
                  <a:cxn ang="T13">
                    <a:pos x="T6" y="T7"/>
                  </a:cxn>
                  <a:cxn ang="T14">
                    <a:pos x="T8" y="T9"/>
                  </a:cxn>
                </a:cxnLst>
                <a:rect l="T15" t="T16" r="T17" b="T18"/>
                <a:pathLst>
                  <a:path w="74" h="65">
                    <a:moveTo>
                      <a:pt x="46" y="0"/>
                    </a:moveTo>
                    <a:lnTo>
                      <a:pt x="74" y="36"/>
                    </a:lnTo>
                    <a:lnTo>
                      <a:pt x="28" y="65"/>
                    </a:lnTo>
                    <a:lnTo>
                      <a:pt x="0" y="29"/>
                    </a:lnTo>
                    <a:lnTo>
                      <a:pt x="46" y="0"/>
                    </a:lnTo>
                    <a:close/>
                  </a:path>
                </a:pathLst>
              </a:custGeom>
              <a:solidFill>
                <a:srgbClr val="FFFF00"/>
              </a:solidFill>
              <a:ln w="9525">
                <a:solidFill>
                  <a:schemeClr val="tx1"/>
                </a:solidFill>
                <a:round/>
                <a:headEnd/>
                <a:tailEnd/>
              </a:ln>
            </p:spPr>
            <p:txBody>
              <a:bodyPr/>
              <a:lstStyle/>
              <a:p>
                <a:endParaRPr lang="en-US"/>
              </a:p>
            </p:txBody>
          </p:sp>
          <p:sp>
            <p:nvSpPr>
              <p:cNvPr id="113854" name="Freeform 129"/>
              <p:cNvSpPr>
                <a:spLocks/>
              </p:cNvSpPr>
              <p:nvPr/>
            </p:nvSpPr>
            <p:spPr bwMode="black">
              <a:xfrm>
                <a:off x="4462" y="3736"/>
                <a:ext cx="37" cy="33"/>
              </a:xfrm>
              <a:custGeom>
                <a:avLst/>
                <a:gdLst>
                  <a:gd name="T0" fmla="*/ 0 w 75"/>
                  <a:gd name="T1" fmla="*/ 0 h 67"/>
                  <a:gd name="T2" fmla="*/ 0 w 75"/>
                  <a:gd name="T3" fmla="*/ 0 h 67"/>
                  <a:gd name="T4" fmla="*/ 0 w 75"/>
                  <a:gd name="T5" fmla="*/ 0 h 67"/>
                  <a:gd name="T6" fmla="*/ 0 w 75"/>
                  <a:gd name="T7" fmla="*/ 0 h 67"/>
                  <a:gd name="T8" fmla="*/ 0 w 75"/>
                  <a:gd name="T9" fmla="*/ 0 h 67"/>
                  <a:gd name="T10" fmla="*/ 0 w 75"/>
                  <a:gd name="T11" fmla="*/ 0 h 67"/>
                  <a:gd name="T12" fmla="*/ 0 w 75"/>
                  <a:gd name="T13" fmla="*/ 0 h 67"/>
                  <a:gd name="T14" fmla="*/ 0 60000 65536"/>
                  <a:gd name="T15" fmla="*/ 0 60000 65536"/>
                  <a:gd name="T16" fmla="*/ 0 60000 65536"/>
                  <a:gd name="T17" fmla="*/ 0 60000 65536"/>
                  <a:gd name="T18" fmla="*/ 0 60000 65536"/>
                  <a:gd name="T19" fmla="*/ 0 60000 65536"/>
                  <a:gd name="T20" fmla="*/ 0 60000 65536"/>
                  <a:gd name="T21" fmla="*/ 0 w 75"/>
                  <a:gd name="T22" fmla="*/ 0 h 67"/>
                  <a:gd name="T23" fmla="*/ 75 w 75"/>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67">
                    <a:moveTo>
                      <a:pt x="44" y="0"/>
                    </a:moveTo>
                    <a:lnTo>
                      <a:pt x="75" y="35"/>
                    </a:lnTo>
                    <a:lnTo>
                      <a:pt x="74" y="34"/>
                    </a:lnTo>
                    <a:lnTo>
                      <a:pt x="32" y="67"/>
                    </a:lnTo>
                    <a:lnTo>
                      <a:pt x="31" y="66"/>
                    </a:lnTo>
                    <a:lnTo>
                      <a:pt x="0" y="31"/>
                    </a:lnTo>
                    <a:lnTo>
                      <a:pt x="44" y="0"/>
                    </a:lnTo>
                    <a:close/>
                  </a:path>
                </a:pathLst>
              </a:custGeom>
              <a:solidFill>
                <a:srgbClr val="FFFF00"/>
              </a:solidFill>
              <a:ln w="9525">
                <a:solidFill>
                  <a:schemeClr val="tx1"/>
                </a:solidFill>
                <a:round/>
                <a:headEnd/>
                <a:tailEnd/>
              </a:ln>
            </p:spPr>
            <p:txBody>
              <a:bodyPr/>
              <a:lstStyle/>
              <a:p>
                <a:endParaRPr lang="en-US"/>
              </a:p>
            </p:txBody>
          </p:sp>
          <p:sp>
            <p:nvSpPr>
              <p:cNvPr id="113855" name="Oval 130"/>
              <p:cNvSpPr>
                <a:spLocks noChangeArrowheads="1"/>
              </p:cNvSpPr>
              <p:nvPr/>
            </p:nvSpPr>
            <p:spPr bwMode="black">
              <a:xfrm>
                <a:off x="4491" y="3765"/>
                <a:ext cx="28" cy="25"/>
              </a:xfrm>
              <a:prstGeom prst="ellipse">
                <a:avLst/>
              </a:prstGeom>
              <a:solidFill>
                <a:srgbClr val="FFFF00"/>
              </a:solidFill>
              <a:ln w="9525">
                <a:solidFill>
                  <a:schemeClr val="tx1"/>
                </a:solidFill>
                <a:round/>
                <a:headEnd/>
                <a:tailEnd/>
              </a:ln>
            </p:spPr>
            <p:txBody>
              <a:bodyPr/>
              <a:lstStyle/>
              <a:p>
                <a:endParaRPr lang="en-US"/>
              </a:p>
            </p:txBody>
          </p:sp>
          <p:sp>
            <p:nvSpPr>
              <p:cNvPr id="113856" name="Freeform 131"/>
              <p:cNvSpPr>
                <a:spLocks/>
              </p:cNvSpPr>
              <p:nvPr/>
            </p:nvSpPr>
            <p:spPr bwMode="black">
              <a:xfrm>
                <a:off x="4478" y="3753"/>
                <a:ext cx="37" cy="33"/>
              </a:xfrm>
              <a:custGeom>
                <a:avLst/>
                <a:gdLst>
                  <a:gd name="T0" fmla="*/ 1 w 74"/>
                  <a:gd name="T1" fmla="*/ 0 h 67"/>
                  <a:gd name="T2" fmla="*/ 1 w 74"/>
                  <a:gd name="T3" fmla="*/ 0 h 67"/>
                  <a:gd name="T4" fmla="*/ 1 w 74"/>
                  <a:gd name="T5" fmla="*/ 0 h 67"/>
                  <a:gd name="T6" fmla="*/ 0 w 74"/>
                  <a:gd name="T7" fmla="*/ 0 h 67"/>
                  <a:gd name="T8" fmla="*/ 1 w 74"/>
                  <a:gd name="T9" fmla="*/ 0 h 67"/>
                  <a:gd name="T10" fmla="*/ 0 60000 65536"/>
                  <a:gd name="T11" fmla="*/ 0 60000 65536"/>
                  <a:gd name="T12" fmla="*/ 0 60000 65536"/>
                  <a:gd name="T13" fmla="*/ 0 60000 65536"/>
                  <a:gd name="T14" fmla="*/ 0 60000 65536"/>
                  <a:gd name="T15" fmla="*/ 0 w 74"/>
                  <a:gd name="T16" fmla="*/ 0 h 67"/>
                  <a:gd name="T17" fmla="*/ 74 w 74"/>
                  <a:gd name="T18" fmla="*/ 67 h 67"/>
                </a:gdLst>
                <a:ahLst/>
                <a:cxnLst>
                  <a:cxn ang="T10">
                    <a:pos x="T0" y="T1"/>
                  </a:cxn>
                  <a:cxn ang="T11">
                    <a:pos x="T2" y="T3"/>
                  </a:cxn>
                  <a:cxn ang="T12">
                    <a:pos x="T4" y="T5"/>
                  </a:cxn>
                  <a:cxn ang="T13">
                    <a:pos x="T6" y="T7"/>
                  </a:cxn>
                  <a:cxn ang="T14">
                    <a:pos x="T8" y="T9"/>
                  </a:cxn>
                </a:cxnLst>
                <a:rect l="T15" t="T16" r="T17" b="T18"/>
                <a:pathLst>
                  <a:path w="74" h="67">
                    <a:moveTo>
                      <a:pt x="42" y="0"/>
                    </a:moveTo>
                    <a:lnTo>
                      <a:pt x="74" y="34"/>
                    </a:lnTo>
                    <a:lnTo>
                      <a:pt x="33" y="67"/>
                    </a:lnTo>
                    <a:lnTo>
                      <a:pt x="0" y="33"/>
                    </a:lnTo>
                    <a:lnTo>
                      <a:pt x="42" y="0"/>
                    </a:lnTo>
                    <a:close/>
                  </a:path>
                </a:pathLst>
              </a:custGeom>
              <a:solidFill>
                <a:srgbClr val="FFFF00"/>
              </a:solidFill>
              <a:ln w="9525">
                <a:solidFill>
                  <a:schemeClr val="tx1"/>
                </a:solidFill>
                <a:round/>
                <a:headEnd/>
                <a:tailEnd/>
              </a:ln>
            </p:spPr>
            <p:txBody>
              <a:bodyPr/>
              <a:lstStyle/>
              <a:p>
                <a:endParaRPr lang="en-US"/>
              </a:p>
            </p:txBody>
          </p:sp>
          <p:sp>
            <p:nvSpPr>
              <p:cNvPr id="113857" name="Oval 132"/>
              <p:cNvSpPr>
                <a:spLocks noChangeArrowheads="1"/>
              </p:cNvSpPr>
              <p:nvPr/>
            </p:nvSpPr>
            <p:spPr bwMode="black">
              <a:xfrm>
                <a:off x="4508" y="3781"/>
                <a:ext cx="27" cy="25"/>
              </a:xfrm>
              <a:prstGeom prst="ellipse">
                <a:avLst/>
              </a:prstGeom>
              <a:solidFill>
                <a:srgbClr val="FFFF00"/>
              </a:solidFill>
              <a:ln w="9525">
                <a:solidFill>
                  <a:schemeClr val="tx1"/>
                </a:solidFill>
                <a:round/>
                <a:headEnd/>
                <a:tailEnd/>
              </a:ln>
            </p:spPr>
            <p:txBody>
              <a:bodyPr/>
              <a:lstStyle/>
              <a:p>
                <a:endParaRPr lang="en-US"/>
              </a:p>
            </p:txBody>
          </p:sp>
          <p:sp>
            <p:nvSpPr>
              <p:cNvPr id="113858" name="Freeform 133"/>
              <p:cNvSpPr>
                <a:spLocks/>
              </p:cNvSpPr>
              <p:nvPr/>
            </p:nvSpPr>
            <p:spPr bwMode="black">
              <a:xfrm>
                <a:off x="4494" y="3769"/>
                <a:ext cx="38" cy="33"/>
              </a:xfrm>
              <a:custGeom>
                <a:avLst/>
                <a:gdLst>
                  <a:gd name="T0" fmla="*/ 1 w 75"/>
                  <a:gd name="T1" fmla="*/ 0 h 67"/>
                  <a:gd name="T2" fmla="*/ 1 w 75"/>
                  <a:gd name="T3" fmla="*/ 0 h 67"/>
                  <a:gd name="T4" fmla="*/ 1 w 75"/>
                  <a:gd name="T5" fmla="*/ 0 h 67"/>
                  <a:gd name="T6" fmla="*/ 0 w 75"/>
                  <a:gd name="T7" fmla="*/ 0 h 67"/>
                  <a:gd name="T8" fmla="*/ 1 w 75"/>
                  <a:gd name="T9" fmla="*/ 0 h 67"/>
                  <a:gd name="T10" fmla="*/ 0 60000 65536"/>
                  <a:gd name="T11" fmla="*/ 0 60000 65536"/>
                  <a:gd name="T12" fmla="*/ 0 60000 65536"/>
                  <a:gd name="T13" fmla="*/ 0 60000 65536"/>
                  <a:gd name="T14" fmla="*/ 0 60000 65536"/>
                  <a:gd name="T15" fmla="*/ 0 w 75"/>
                  <a:gd name="T16" fmla="*/ 0 h 67"/>
                  <a:gd name="T17" fmla="*/ 75 w 75"/>
                  <a:gd name="T18" fmla="*/ 67 h 67"/>
                </a:gdLst>
                <a:ahLst/>
                <a:cxnLst>
                  <a:cxn ang="T10">
                    <a:pos x="T0" y="T1"/>
                  </a:cxn>
                  <a:cxn ang="T11">
                    <a:pos x="T2" y="T3"/>
                  </a:cxn>
                  <a:cxn ang="T12">
                    <a:pos x="T4" y="T5"/>
                  </a:cxn>
                  <a:cxn ang="T13">
                    <a:pos x="T6" y="T7"/>
                  </a:cxn>
                  <a:cxn ang="T14">
                    <a:pos x="T8" y="T9"/>
                  </a:cxn>
                </a:cxnLst>
                <a:rect l="T15" t="T16" r="T17" b="T18"/>
                <a:pathLst>
                  <a:path w="75" h="67">
                    <a:moveTo>
                      <a:pt x="41" y="0"/>
                    </a:moveTo>
                    <a:lnTo>
                      <a:pt x="75" y="32"/>
                    </a:lnTo>
                    <a:lnTo>
                      <a:pt x="33" y="67"/>
                    </a:lnTo>
                    <a:lnTo>
                      <a:pt x="0" y="35"/>
                    </a:lnTo>
                    <a:lnTo>
                      <a:pt x="41" y="0"/>
                    </a:lnTo>
                    <a:close/>
                  </a:path>
                </a:pathLst>
              </a:custGeom>
              <a:solidFill>
                <a:srgbClr val="FFFF00"/>
              </a:solidFill>
              <a:ln w="9525">
                <a:solidFill>
                  <a:schemeClr val="tx1"/>
                </a:solidFill>
                <a:round/>
                <a:headEnd/>
                <a:tailEnd/>
              </a:ln>
            </p:spPr>
            <p:txBody>
              <a:bodyPr/>
              <a:lstStyle/>
              <a:p>
                <a:endParaRPr lang="en-US"/>
              </a:p>
            </p:txBody>
          </p:sp>
          <p:sp>
            <p:nvSpPr>
              <p:cNvPr id="113859" name="Oval 134"/>
              <p:cNvSpPr>
                <a:spLocks noChangeArrowheads="1"/>
              </p:cNvSpPr>
              <p:nvPr/>
            </p:nvSpPr>
            <p:spPr bwMode="black">
              <a:xfrm>
                <a:off x="4525" y="3797"/>
                <a:ext cx="28" cy="24"/>
              </a:xfrm>
              <a:prstGeom prst="ellipse">
                <a:avLst/>
              </a:prstGeom>
              <a:solidFill>
                <a:srgbClr val="FFFF00"/>
              </a:solidFill>
              <a:ln w="9525">
                <a:solidFill>
                  <a:schemeClr val="tx1"/>
                </a:solidFill>
                <a:round/>
                <a:headEnd/>
                <a:tailEnd/>
              </a:ln>
            </p:spPr>
            <p:txBody>
              <a:bodyPr/>
              <a:lstStyle/>
              <a:p>
                <a:endParaRPr lang="en-US"/>
              </a:p>
            </p:txBody>
          </p:sp>
          <p:sp>
            <p:nvSpPr>
              <p:cNvPr id="113860" name="Freeform 135"/>
              <p:cNvSpPr>
                <a:spLocks/>
              </p:cNvSpPr>
              <p:nvPr/>
            </p:nvSpPr>
            <p:spPr bwMode="black">
              <a:xfrm>
                <a:off x="4512" y="3785"/>
                <a:ext cx="37" cy="33"/>
              </a:xfrm>
              <a:custGeom>
                <a:avLst/>
                <a:gdLst>
                  <a:gd name="T0" fmla="*/ 0 w 75"/>
                  <a:gd name="T1" fmla="*/ 0 h 66"/>
                  <a:gd name="T2" fmla="*/ 0 w 75"/>
                  <a:gd name="T3" fmla="*/ 1 h 66"/>
                  <a:gd name="T4" fmla="*/ 0 w 75"/>
                  <a:gd name="T5" fmla="*/ 1 h 66"/>
                  <a:gd name="T6" fmla="*/ 0 w 75"/>
                  <a:gd name="T7" fmla="*/ 1 h 66"/>
                  <a:gd name="T8" fmla="*/ 0 w 75"/>
                  <a:gd name="T9" fmla="*/ 0 h 66"/>
                  <a:gd name="T10" fmla="*/ 0 60000 65536"/>
                  <a:gd name="T11" fmla="*/ 0 60000 65536"/>
                  <a:gd name="T12" fmla="*/ 0 60000 65536"/>
                  <a:gd name="T13" fmla="*/ 0 60000 65536"/>
                  <a:gd name="T14" fmla="*/ 0 60000 65536"/>
                  <a:gd name="T15" fmla="*/ 0 w 75"/>
                  <a:gd name="T16" fmla="*/ 0 h 66"/>
                  <a:gd name="T17" fmla="*/ 75 w 75"/>
                  <a:gd name="T18" fmla="*/ 66 h 66"/>
                </a:gdLst>
                <a:ahLst/>
                <a:cxnLst>
                  <a:cxn ang="T10">
                    <a:pos x="T0" y="T1"/>
                  </a:cxn>
                  <a:cxn ang="T11">
                    <a:pos x="T2" y="T3"/>
                  </a:cxn>
                  <a:cxn ang="T12">
                    <a:pos x="T4" y="T5"/>
                  </a:cxn>
                  <a:cxn ang="T13">
                    <a:pos x="T6" y="T7"/>
                  </a:cxn>
                  <a:cxn ang="T14">
                    <a:pos x="T8" y="T9"/>
                  </a:cxn>
                </a:cxnLst>
                <a:rect l="T15" t="T16" r="T17" b="T18"/>
                <a:pathLst>
                  <a:path w="75" h="66">
                    <a:moveTo>
                      <a:pt x="39" y="0"/>
                    </a:moveTo>
                    <a:lnTo>
                      <a:pt x="75" y="31"/>
                    </a:lnTo>
                    <a:lnTo>
                      <a:pt x="36" y="66"/>
                    </a:lnTo>
                    <a:lnTo>
                      <a:pt x="0" y="35"/>
                    </a:lnTo>
                    <a:lnTo>
                      <a:pt x="39" y="0"/>
                    </a:lnTo>
                    <a:close/>
                  </a:path>
                </a:pathLst>
              </a:custGeom>
              <a:solidFill>
                <a:srgbClr val="FFFF00"/>
              </a:solidFill>
              <a:ln w="9525">
                <a:solidFill>
                  <a:schemeClr val="tx1"/>
                </a:solidFill>
                <a:round/>
                <a:headEnd/>
                <a:tailEnd/>
              </a:ln>
            </p:spPr>
            <p:txBody>
              <a:bodyPr/>
              <a:lstStyle/>
              <a:p>
                <a:endParaRPr lang="en-US"/>
              </a:p>
            </p:txBody>
          </p:sp>
          <p:sp>
            <p:nvSpPr>
              <p:cNvPr id="113861" name="Oval 136"/>
              <p:cNvSpPr>
                <a:spLocks noChangeArrowheads="1"/>
              </p:cNvSpPr>
              <p:nvPr/>
            </p:nvSpPr>
            <p:spPr bwMode="black">
              <a:xfrm>
                <a:off x="4544" y="3811"/>
                <a:ext cx="28" cy="25"/>
              </a:xfrm>
              <a:prstGeom prst="ellipse">
                <a:avLst/>
              </a:prstGeom>
              <a:solidFill>
                <a:srgbClr val="FFFF00"/>
              </a:solidFill>
              <a:ln w="9525">
                <a:solidFill>
                  <a:schemeClr val="tx1"/>
                </a:solidFill>
                <a:round/>
                <a:headEnd/>
                <a:tailEnd/>
              </a:ln>
            </p:spPr>
            <p:txBody>
              <a:bodyPr/>
              <a:lstStyle/>
              <a:p>
                <a:endParaRPr lang="en-US"/>
              </a:p>
            </p:txBody>
          </p:sp>
          <p:sp>
            <p:nvSpPr>
              <p:cNvPr id="113862" name="Freeform 137"/>
              <p:cNvSpPr>
                <a:spLocks/>
              </p:cNvSpPr>
              <p:nvPr/>
            </p:nvSpPr>
            <p:spPr bwMode="black">
              <a:xfrm>
                <a:off x="4530" y="3800"/>
                <a:ext cx="37" cy="33"/>
              </a:xfrm>
              <a:custGeom>
                <a:avLst/>
                <a:gdLst>
                  <a:gd name="T0" fmla="*/ 1 w 74"/>
                  <a:gd name="T1" fmla="*/ 0 h 65"/>
                  <a:gd name="T2" fmla="*/ 1 w 74"/>
                  <a:gd name="T3" fmla="*/ 1 h 65"/>
                  <a:gd name="T4" fmla="*/ 1 w 74"/>
                  <a:gd name="T5" fmla="*/ 1 h 65"/>
                  <a:gd name="T6" fmla="*/ 0 w 74"/>
                  <a:gd name="T7" fmla="*/ 1 h 65"/>
                  <a:gd name="T8" fmla="*/ 1 w 74"/>
                  <a:gd name="T9" fmla="*/ 0 h 65"/>
                  <a:gd name="T10" fmla="*/ 0 60000 65536"/>
                  <a:gd name="T11" fmla="*/ 0 60000 65536"/>
                  <a:gd name="T12" fmla="*/ 0 60000 65536"/>
                  <a:gd name="T13" fmla="*/ 0 60000 65536"/>
                  <a:gd name="T14" fmla="*/ 0 60000 65536"/>
                  <a:gd name="T15" fmla="*/ 0 w 74"/>
                  <a:gd name="T16" fmla="*/ 0 h 65"/>
                  <a:gd name="T17" fmla="*/ 74 w 74"/>
                  <a:gd name="T18" fmla="*/ 65 h 65"/>
                </a:gdLst>
                <a:ahLst/>
                <a:cxnLst>
                  <a:cxn ang="T10">
                    <a:pos x="T0" y="T1"/>
                  </a:cxn>
                  <a:cxn ang="T11">
                    <a:pos x="T2" y="T3"/>
                  </a:cxn>
                  <a:cxn ang="T12">
                    <a:pos x="T4" y="T5"/>
                  </a:cxn>
                  <a:cxn ang="T13">
                    <a:pos x="T6" y="T7"/>
                  </a:cxn>
                  <a:cxn ang="T14">
                    <a:pos x="T8" y="T9"/>
                  </a:cxn>
                </a:cxnLst>
                <a:rect l="T15" t="T16" r="T17" b="T18"/>
                <a:pathLst>
                  <a:path w="74" h="65">
                    <a:moveTo>
                      <a:pt x="37" y="0"/>
                    </a:moveTo>
                    <a:lnTo>
                      <a:pt x="74" y="28"/>
                    </a:lnTo>
                    <a:lnTo>
                      <a:pt x="37" y="65"/>
                    </a:lnTo>
                    <a:lnTo>
                      <a:pt x="0" y="37"/>
                    </a:lnTo>
                    <a:lnTo>
                      <a:pt x="37" y="0"/>
                    </a:lnTo>
                    <a:close/>
                  </a:path>
                </a:pathLst>
              </a:custGeom>
              <a:solidFill>
                <a:srgbClr val="FFFF00"/>
              </a:solidFill>
              <a:ln w="9525">
                <a:solidFill>
                  <a:schemeClr val="tx1"/>
                </a:solidFill>
                <a:round/>
                <a:headEnd/>
                <a:tailEnd/>
              </a:ln>
            </p:spPr>
            <p:txBody>
              <a:bodyPr/>
              <a:lstStyle/>
              <a:p>
                <a:endParaRPr lang="en-US"/>
              </a:p>
            </p:txBody>
          </p:sp>
          <p:sp>
            <p:nvSpPr>
              <p:cNvPr id="113863" name="Oval 138"/>
              <p:cNvSpPr>
                <a:spLocks noChangeArrowheads="1"/>
              </p:cNvSpPr>
              <p:nvPr/>
            </p:nvSpPr>
            <p:spPr bwMode="black">
              <a:xfrm>
                <a:off x="4564" y="3825"/>
                <a:ext cx="27" cy="25"/>
              </a:xfrm>
              <a:prstGeom prst="ellipse">
                <a:avLst/>
              </a:prstGeom>
              <a:solidFill>
                <a:srgbClr val="FFFF00"/>
              </a:solidFill>
              <a:ln w="9525">
                <a:solidFill>
                  <a:schemeClr val="tx1"/>
                </a:solidFill>
                <a:round/>
                <a:headEnd/>
                <a:tailEnd/>
              </a:ln>
            </p:spPr>
            <p:txBody>
              <a:bodyPr/>
              <a:lstStyle/>
              <a:p>
                <a:endParaRPr lang="en-US"/>
              </a:p>
            </p:txBody>
          </p:sp>
          <p:sp>
            <p:nvSpPr>
              <p:cNvPr id="113864" name="Freeform 139"/>
              <p:cNvSpPr>
                <a:spLocks/>
              </p:cNvSpPr>
              <p:nvPr/>
            </p:nvSpPr>
            <p:spPr bwMode="black">
              <a:xfrm>
                <a:off x="4549" y="3814"/>
                <a:ext cx="37" cy="33"/>
              </a:xfrm>
              <a:custGeom>
                <a:avLst/>
                <a:gdLst>
                  <a:gd name="T0" fmla="*/ 1 w 74"/>
                  <a:gd name="T1" fmla="*/ 0 h 67"/>
                  <a:gd name="T2" fmla="*/ 1 w 74"/>
                  <a:gd name="T3" fmla="*/ 0 h 67"/>
                  <a:gd name="T4" fmla="*/ 1 w 74"/>
                  <a:gd name="T5" fmla="*/ 0 h 67"/>
                  <a:gd name="T6" fmla="*/ 0 w 74"/>
                  <a:gd name="T7" fmla="*/ 0 h 67"/>
                  <a:gd name="T8" fmla="*/ 1 w 74"/>
                  <a:gd name="T9" fmla="*/ 0 h 67"/>
                  <a:gd name="T10" fmla="*/ 0 60000 65536"/>
                  <a:gd name="T11" fmla="*/ 0 60000 65536"/>
                  <a:gd name="T12" fmla="*/ 0 60000 65536"/>
                  <a:gd name="T13" fmla="*/ 0 60000 65536"/>
                  <a:gd name="T14" fmla="*/ 0 60000 65536"/>
                  <a:gd name="T15" fmla="*/ 0 w 74"/>
                  <a:gd name="T16" fmla="*/ 0 h 67"/>
                  <a:gd name="T17" fmla="*/ 74 w 74"/>
                  <a:gd name="T18" fmla="*/ 67 h 67"/>
                </a:gdLst>
                <a:ahLst/>
                <a:cxnLst>
                  <a:cxn ang="T10">
                    <a:pos x="T0" y="T1"/>
                  </a:cxn>
                  <a:cxn ang="T11">
                    <a:pos x="T2" y="T3"/>
                  </a:cxn>
                  <a:cxn ang="T12">
                    <a:pos x="T4" y="T5"/>
                  </a:cxn>
                  <a:cxn ang="T13">
                    <a:pos x="T6" y="T7"/>
                  </a:cxn>
                  <a:cxn ang="T14">
                    <a:pos x="T8" y="T9"/>
                  </a:cxn>
                </a:cxnLst>
                <a:rect l="T15" t="T16" r="T17" b="T18"/>
                <a:pathLst>
                  <a:path w="74" h="67">
                    <a:moveTo>
                      <a:pt x="35" y="0"/>
                    </a:moveTo>
                    <a:lnTo>
                      <a:pt x="74" y="28"/>
                    </a:lnTo>
                    <a:lnTo>
                      <a:pt x="39" y="67"/>
                    </a:lnTo>
                    <a:lnTo>
                      <a:pt x="0" y="39"/>
                    </a:lnTo>
                    <a:lnTo>
                      <a:pt x="35" y="0"/>
                    </a:lnTo>
                    <a:close/>
                  </a:path>
                </a:pathLst>
              </a:custGeom>
              <a:solidFill>
                <a:srgbClr val="FFFF00"/>
              </a:solidFill>
              <a:ln w="9525">
                <a:solidFill>
                  <a:schemeClr val="tx1"/>
                </a:solidFill>
                <a:round/>
                <a:headEnd/>
                <a:tailEnd/>
              </a:ln>
            </p:spPr>
            <p:txBody>
              <a:bodyPr/>
              <a:lstStyle/>
              <a:p>
                <a:endParaRPr lang="en-US"/>
              </a:p>
            </p:txBody>
          </p:sp>
          <p:sp>
            <p:nvSpPr>
              <p:cNvPr id="113865" name="Freeform 140"/>
              <p:cNvSpPr>
                <a:spLocks/>
              </p:cNvSpPr>
              <p:nvPr/>
            </p:nvSpPr>
            <p:spPr bwMode="black">
              <a:xfrm>
                <a:off x="4569" y="3827"/>
                <a:ext cx="37" cy="33"/>
              </a:xfrm>
              <a:custGeom>
                <a:avLst/>
                <a:gdLst>
                  <a:gd name="T0" fmla="*/ 1 w 72"/>
                  <a:gd name="T1" fmla="*/ 0 h 67"/>
                  <a:gd name="T2" fmla="*/ 1 w 72"/>
                  <a:gd name="T3" fmla="*/ 0 h 67"/>
                  <a:gd name="T4" fmla="*/ 1 w 72"/>
                  <a:gd name="T5" fmla="*/ 0 h 67"/>
                  <a:gd name="T6" fmla="*/ 1 w 72"/>
                  <a:gd name="T7" fmla="*/ 0 h 67"/>
                  <a:gd name="T8" fmla="*/ 1 w 72"/>
                  <a:gd name="T9" fmla="*/ 0 h 67"/>
                  <a:gd name="T10" fmla="*/ 0 w 72"/>
                  <a:gd name="T11" fmla="*/ 0 h 67"/>
                  <a:gd name="T12" fmla="*/ 1 w 72"/>
                  <a:gd name="T13" fmla="*/ 0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32" y="0"/>
                    </a:moveTo>
                    <a:lnTo>
                      <a:pt x="72" y="26"/>
                    </a:lnTo>
                    <a:lnTo>
                      <a:pt x="71" y="26"/>
                    </a:lnTo>
                    <a:lnTo>
                      <a:pt x="41" y="67"/>
                    </a:lnTo>
                    <a:lnTo>
                      <a:pt x="40" y="67"/>
                    </a:lnTo>
                    <a:lnTo>
                      <a:pt x="0" y="41"/>
                    </a:lnTo>
                    <a:lnTo>
                      <a:pt x="32" y="0"/>
                    </a:lnTo>
                    <a:close/>
                  </a:path>
                </a:pathLst>
              </a:custGeom>
              <a:solidFill>
                <a:srgbClr val="FFFF00"/>
              </a:solidFill>
              <a:ln w="9525">
                <a:solidFill>
                  <a:schemeClr val="tx1"/>
                </a:solidFill>
                <a:round/>
                <a:headEnd/>
                <a:tailEnd/>
              </a:ln>
            </p:spPr>
            <p:txBody>
              <a:bodyPr/>
              <a:lstStyle/>
              <a:p>
                <a:endParaRPr lang="en-US"/>
              </a:p>
            </p:txBody>
          </p:sp>
          <p:sp>
            <p:nvSpPr>
              <p:cNvPr id="113866" name="Oval 141"/>
              <p:cNvSpPr>
                <a:spLocks noChangeArrowheads="1"/>
              </p:cNvSpPr>
              <p:nvPr/>
            </p:nvSpPr>
            <p:spPr bwMode="black">
              <a:xfrm>
                <a:off x="4605" y="3850"/>
                <a:ext cx="27" cy="25"/>
              </a:xfrm>
              <a:prstGeom prst="ellipse">
                <a:avLst/>
              </a:prstGeom>
              <a:solidFill>
                <a:srgbClr val="FFFF00"/>
              </a:solidFill>
              <a:ln w="9525">
                <a:solidFill>
                  <a:schemeClr val="tx1"/>
                </a:solidFill>
                <a:round/>
                <a:headEnd/>
                <a:tailEnd/>
              </a:ln>
            </p:spPr>
            <p:txBody>
              <a:bodyPr/>
              <a:lstStyle/>
              <a:p>
                <a:endParaRPr lang="en-US"/>
              </a:p>
            </p:txBody>
          </p:sp>
          <p:sp>
            <p:nvSpPr>
              <p:cNvPr id="113867" name="Freeform 142"/>
              <p:cNvSpPr>
                <a:spLocks/>
              </p:cNvSpPr>
              <p:nvPr/>
            </p:nvSpPr>
            <p:spPr bwMode="black">
              <a:xfrm>
                <a:off x="4590" y="3840"/>
                <a:ext cx="36" cy="33"/>
              </a:xfrm>
              <a:custGeom>
                <a:avLst/>
                <a:gdLst>
                  <a:gd name="T0" fmla="*/ 1 w 72"/>
                  <a:gd name="T1" fmla="*/ 0 h 66"/>
                  <a:gd name="T2" fmla="*/ 1 w 72"/>
                  <a:gd name="T3" fmla="*/ 1 h 66"/>
                  <a:gd name="T4" fmla="*/ 1 w 72"/>
                  <a:gd name="T5" fmla="*/ 1 h 66"/>
                  <a:gd name="T6" fmla="*/ 0 w 72"/>
                  <a:gd name="T7" fmla="*/ 1 h 66"/>
                  <a:gd name="T8" fmla="*/ 1 w 72"/>
                  <a:gd name="T9" fmla="*/ 0 h 66"/>
                  <a:gd name="T10" fmla="*/ 0 60000 65536"/>
                  <a:gd name="T11" fmla="*/ 0 60000 65536"/>
                  <a:gd name="T12" fmla="*/ 0 60000 65536"/>
                  <a:gd name="T13" fmla="*/ 0 60000 65536"/>
                  <a:gd name="T14" fmla="*/ 0 60000 65536"/>
                  <a:gd name="T15" fmla="*/ 0 w 72"/>
                  <a:gd name="T16" fmla="*/ 0 h 66"/>
                  <a:gd name="T17" fmla="*/ 72 w 72"/>
                  <a:gd name="T18" fmla="*/ 66 h 66"/>
                </a:gdLst>
                <a:ahLst/>
                <a:cxnLst>
                  <a:cxn ang="T10">
                    <a:pos x="T0" y="T1"/>
                  </a:cxn>
                  <a:cxn ang="T11">
                    <a:pos x="T2" y="T3"/>
                  </a:cxn>
                  <a:cxn ang="T12">
                    <a:pos x="T4" y="T5"/>
                  </a:cxn>
                  <a:cxn ang="T13">
                    <a:pos x="T6" y="T7"/>
                  </a:cxn>
                  <a:cxn ang="T14">
                    <a:pos x="T8" y="T9"/>
                  </a:cxn>
                </a:cxnLst>
                <a:rect l="T15" t="T16" r="T17" b="T18"/>
                <a:pathLst>
                  <a:path w="72" h="66">
                    <a:moveTo>
                      <a:pt x="30" y="0"/>
                    </a:moveTo>
                    <a:lnTo>
                      <a:pt x="72" y="24"/>
                    </a:lnTo>
                    <a:lnTo>
                      <a:pt x="42" y="66"/>
                    </a:lnTo>
                    <a:lnTo>
                      <a:pt x="0" y="41"/>
                    </a:lnTo>
                    <a:lnTo>
                      <a:pt x="30" y="0"/>
                    </a:lnTo>
                    <a:close/>
                  </a:path>
                </a:pathLst>
              </a:custGeom>
              <a:solidFill>
                <a:srgbClr val="FFFF00"/>
              </a:solidFill>
              <a:ln w="9525">
                <a:solidFill>
                  <a:schemeClr val="tx1"/>
                </a:solidFill>
                <a:round/>
                <a:headEnd/>
                <a:tailEnd/>
              </a:ln>
            </p:spPr>
            <p:txBody>
              <a:bodyPr/>
              <a:lstStyle/>
              <a:p>
                <a:endParaRPr lang="en-US"/>
              </a:p>
            </p:txBody>
          </p:sp>
          <p:sp>
            <p:nvSpPr>
              <p:cNvPr id="113868" name="Freeform 143"/>
              <p:cNvSpPr>
                <a:spLocks/>
              </p:cNvSpPr>
              <p:nvPr/>
            </p:nvSpPr>
            <p:spPr bwMode="black">
              <a:xfrm>
                <a:off x="4611" y="3852"/>
                <a:ext cx="36" cy="33"/>
              </a:xfrm>
              <a:custGeom>
                <a:avLst/>
                <a:gdLst>
                  <a:gd name="T0" fmla="*/ 1 w 70"/>
                  <a:gd name="T1" fmla="*/ 0 h 66"/>
                  <a:gd name="T2" fmla="*/ 1 w 70"/>
                  <a:gd name="T3" fmla="*/ 1 h 66"/>
                  <a:gd name="T4" fmla="*/ 1 w 70"/>
                  <a:gd name="T5" fmla="*/ 1 h 66"/>
                  <a:gd name="T6" fmla="*/ 1 w 70"/>
                  <a:gd name="T7" fmla="*/ 1 h 66"/>
                  <a:gd name="T8" fmla="*/ 1 w 70"/>
                  <a:gd name="T9" fmla="*/ 1 h 66"/>
                  <a:gd name="T10" fmla="*/ 0 w 70"/>
                  <a:gd name="T11" fmla="*/ 1 h 66"/>
                  <a:gd name="T12" fmla="*/ 1 w 70"/>
                  <a:gd name="T13" fmla="*/ 0 h 66"/>
                  <a:gd name="T14" fmla="*/ 0 60000 65536"/>
                  <a:gd name="T15" fmla="*/ 0 60000 65536"/>
                  <a:gd name="T16" fmla="*/ 0 60000 65536"/>
                  <a:gd name="T17" fmla="*/ 0 60000 65536"/>
                  <a:gd name="T18" fmla="*/ 0 60000 65536"/>
                  <a:gd name="T19" fmla="*/ 0 60000 65536"/>
                  <a:gd name="T20" fmla="*/ 0 60000 65536"/>
                  <a:gd name="T21" fmla="*/ 0 w 70"/>
                  <a:gd name="T22" fmla="*/ 0 h 66"/>
                  <a:gd name="T23" fmla="*/ 70 w 7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66">
                    <a:moveTo>
                      <a:pt x="28" y="0"/>
                    </a:moveTo>
                    <a:lnTo>
                      <a:pt x="70" y="23"/>
                    </a:lnTo>
                    <a:lnTo>
                      <a:pt x="69" y="23"/>
                    </a:lnTo>
                    <a:lnTo>
                      <a:pt x="44" y="66"/>
                    </a:lnTo>
                    <a:lnTo>
                      <a:pt x="43" y="66"/>
                    </a:lnTo>
                    <a:lnTo>
                      <a:pt x="0" y="44"/>
                    </a:lnTo>
                    <a:lnTo>
                      <a:pt x="28" y="0"/>
                    </a:lnTo>
                    <a:close/>
                  </a:path>
                </a:pathLst>
              </a:custGeom>
              <a:solidFill>
                <a:srgbClr val="FFFF00"/>
              </a:solidFill>
              <a:ln w="9525">
                <a:solidFill>
                  <a:schemeClr val="tx1"/>
                </a:solidFill>
                <a:round/>
                <a:headEnd/>
                <a:tailEnd/>
              </a:ln>
            </p:spPr>
            <p:txBody>
              <a:bodyPr/>
              <a:lstStyle/>
              <a:p>
                <a:endParaRPr lang="en-US"/>
              </a:p>
            </p:txBody>
          </p:sp>
          <p:sp>
            <p:nvSpPr>
              <p:cNvPr id="113869" name="Freeform 144"/>
              <p:cNvSpPr>
                <a:spLocks/>
              </p:cNvSpPr>
              <p:nvPr/>
            </p:nvSpPr>
            <p:spPr bwMode="black">
              <a:xfrm>
                <a:off x="4633" y="3863"/>
                <a:ext cx="34" cy="32"/>
              </a:xfrm>
              <a:custGeom>
                <a:avLst/>
                <a:gdLst>
                  <a:gd name="T0" fmla="*/ 1 w 68"/>
                  <a:gd name="T1" fmla="*/ 0 h 65"/>
                  <a:gd name="T2" fmla="*/ 1 w 68"/>
                  <a:gd name="T3" fmla="*/ 0 h 65"/>
                  <a:gd name="T4" fmla="*/ 1 w 68"/>
                  <a:gd name="T5" fmla="*/ 0 h 65"/>
                  <a:gd name="T6" fmla="*/ 1 w 68"/>
                  <a:gd name="T7" fmla="*/ 0 h 65"/>
                  <a:gd name="T8" fmla="*/ 1 w 68"/>
                  <a:gd name="T9" fmla="*/ 0 h 65"/>
                  <a:gd name="T10" fmla="*/ 0 w 68"/>
                  <a:gd name="T11" fmla="*/ 0 h 65"/>
                  <a:gd name="T12" fmla="*/ 1 w 68"/>
                  <a:gd name="T13" fmla="*/ 0 h 65"/>
                  <a:gd name="T14" fmla="*/ 0 60000 65536"/>
                  <a:gd name="T15" fmla="*/ 0 60000 65536"/>
                  <a:gd name="T16" fmla="*/ 0 60000 65536"/>
                  <a:gd name="T17" fmla="*/ 0 60000 65536"/>
                  <a:gd name="T18" fmla="*/ 0 60000 65536"/>
                  <a:gd name="T19" fmla="*/ 0 60000 65536"/>
                  <a:gd name="T20" fmla="*/ 0 60000 65536"/>
                  <a:gd name="T21" fmla="*/ 0 w 68"/>
                  <a:gd name="T22" fmla="*/ 0 h 65"/>
                  <a:gd name="T23" fmla="*/ 68 w 68"/>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5">
                    <a:moveTo>
                      <a:pt x="25" y="0"/>
                    </a:moveTo>
                    <a:lnTo>
                      <a:pt x="68" y="21"/>
                    </a:lnTo>
                    <a:lnTo>
                      <a:pt x="68" y="20"/>
                    </a:lnTo>
                    <a:lnTo>
                      <a:pt x="42" y="65"/>
                    </a:lnTo>
                    <a:lnTo>
                      <a:pt x="42" y="64"/>
                    </a:lnTo>
                    <a:lnTo>
                      <a:pt x="0" y="43"/>
                    </a:lnTo>
                    <a:lnTo>
                      <a:pt x="25" y="0"/>
                    </a:lnTo>
                    <a:close/>
                  </a:path>
                </a:pathLst>
              </a:custGeom>
              <a:solidFill>
                <a:srgbClr val="FFFF00"/>
              </a:solidFill>
              <a:ln w="9525">
                <a:solidFill>
                  <a:schemeClr val="tx1"/>
                </a:solidFill>
                <a:round/>
                <a:headEnd/>
                <a:tailEnd/>
              </a:ln>
            </p:spPr>
            <p:txBody>
              <a:bodyPr/>
              <a:lstStyle/>
              <a:p>
                <a:endParaRPr lang="en-US"/>
              </a:p>
            </p:txBody>
          </p:sp>
          <p:sp>
            <p:nvSpPr>
              <p:cNvPr id="113870" name="Freeform 145"/>
              <p:cNvSpPr>
                <a:spLocks/>
              </p:cNvSpPr>
              <p:nvPr/>
            </p:nvSpPr>
            <p:spPr bwMode="black">
              <a:xfrm>
                <a:off x="4655" y="3873"/>
                <a:ext cx="35" cy="32"/>
              </a:xfrm>
              <a:custGeom>
                <a:avLst/>
                <a:gdLst>
                  <a:gd name="T0" fmla="*/ 0 w 71"/>
                  <a:gd name="T1" fmla="*/ 0 h 64"/>
                  <a:gd name="T2" fmla="*/ 0 w 71"/>
                  <a:gd name="T3" fmla="*/ 1 h 64"/>
                  <a:gd name="T4" fmla="*/ 0 w 71"/>
                  <a:gd name="T5" fmla="*/ 1 h 64"/>
                  <a:gd name="T6" fmla="*/ 0 w 71"/>
                  <a:gd name="T7" fmla="*/ 1 h 64"/>
                  <a:gd name="T8" fmla="*/ 0 w 71"/>
                  <a:gd name="T9" fmla="*/ 1 h 64"/>
                  <a:gd name="T10" fmla="*/ 0 w 71"/>
                  <a:gd name="T11" fmla="*/ 1 h 64"/>
                  <a:gd name="T12" fmla="*/ 0 w 71"/>
                  <a:gd name="T13" fmla="*/ 0 h 64"/>
                  <a:gd name="T14" fmla="*/ 0 60000 65536"/>
                  <a:gd name="T15" fmla="*/ 0 60000 65536"/>
                  <a:gd name="T16" fmla="*/ 0 60000 65536"/>
                  <a:gd name="T17" fmla="*/ 0 60000 65536"/>
                  <a:gd name="T18" fmla="*/ 0 60000 65536"/>
                  <a:gd name="T19" fmla="*/ 0 60000 65536"/>
                  <a:gd name="T20" fmla="*/ 0 60000 65536"/>
                  <a:gd name="T21" fmla="*/ 0 w 71"/>
                  <a:gd name="T22" fmla="*/ 0 h 64"/>
                  <a:gd name="T23" fmla="*/ 71 w 71"/>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64">
                    <a:moveTo>
                      <a:pt x="26" y="0"/>
                    </a:moveTo>
                    <a:lnTo>
                      <a:pt x="71" y="19"/>
                    </a:lnTo>
                    <a:lnTo>
                      <a:pt x="69" y="19"/>
                    </a:lnTo>
                    <a:lnTo>
                      <a:pt x="48" y="64"/>
                    </a:lnTo>
                    <a:lnTo>
                      <a:pt x="45" y="64"/>
                    </a:lnTo>
                    <a:lnTo>
                      <a:pt x="0" y="45"/>
                    </a:lnTo>
                    <a:lnTo>
                      <a:pt x="26" y="0"/>
                    </a:lnTo>
                    <a:close/>
                  </a:path>
                </a:pathLst>
              </a:custGeom>
              <a:solidFill>
                <a:srgbClr val="FFFF00"/>
              </a:solidFill>
              <a:ln w="9525">
                <a:solidFill>
                  <a:schemeClr val="tx1"/>
                </a:solidFill>
                <a:round/>
                <a:headEnd/>
                <a:tailEnd/>
              </a:ln>
            </p:spPr>
            <p:txBody>
              <a:bodyPr/>
              <a:lstStyle/>
              <a:p>
                <a:endParaRPr lang="en-US"/>
              </a:p>
            </p:txBody>
          </p:sp>
          <p:sp>
            <p:nvSpPr>
              <p:cNvPr id="113871" name="Oval 146"/>
              <p:cNvSpPr>
                <a:spLocks noChangeArrowheads="1"/>
              </p:cNvSpPr>
              <p:nvPr/>
            </p:nvSpPr>
            <p:spPr bwMode="black">
              <a:xfrm>
                <a:off x="4693" y="3890"/>
                <a:ext cx="28" cy="25"/>
              </a:xfrm>
              <a:prstGeom prst="ellipse">
                <a:avLst/>
              </a:prstGeom>
              <a:solidFill>
                <a:srgbClr val="FFFF00"/>
              </a:solidFill>
              <a:ln w="9525">
                <a:solidFill>
                  <a:schemeClr val="tx1"/>
                </a:solidFill>
                <a:round/>
                <a:headEnd/>
                <a:tailEnd/>
              </a:ln>
            </p:spPr>
            <p:txBody>
              <a:bodyPr/>
              <a:lstStyle/>
              <a:p>
                <a:endParaRPr lang="en-US"/>
              </a:p>
            </p:txBody>
          </p:sp>
          <p:sp>
            <p:nvSpPr>
              <p:cNvPr id="113872" name="Freeform 147"/>
              <p:cNvSpPr>
                <a:spLocks/>
              </p:cNvSpPr>
              <p:nvPr/>
            </p:nvSpPr>
            <p:spPr bwMode="black">
              <a:xfrm>
                <a:off x="4678" y="3883"/>
                <a:ext cx="34" cy="31"/>
              </a:xfrm>
              <a:custGeom>
                <a:avLst/>
                <a:gdLst>
                  <a:gd name="T0" fmla="*/ 1 w 67"/>
                  <a:gd name="T1" fmla="*/ 0 h 63"/>
                  <a:gd name="T2" fmla="*/ 1 w 67"/>
                  <a:gd name="T3" fmla="*/ 0 h 63"/>
                  <a:gd name="T4" fmla="*/ 1 w 67"/>
                  <a:gd name="T5" fmla="*/ 0 h 63"/>
                  <a:gd name="T6" fmla="*/ 0 w 67"/>
                  <a:gd name="T7" fmla="*/ 0 h 63"/>
                  <a:gd name="T8" fmla="*/ 1 w 67"/>
                  <a:gd name="T9" fmla="*/ 0 h 63"/>
                  <a:gd name="T10" fmla="*/ 0 60000 65536"/>
                  <a:gd name="T11" fmla="*/ 0 60000 65536"/>
                  <a:gd name="T12" fmla="*/ 0 60000 65536"/>
                  <a:gd name="T13" fmla="*/ 0 60000 65536"/>
                  <a:gd name="T14" fmla="*/ 0 60000 65536"/>
                  <a:gd name="T15" fmla="*/ 0 w 67"/>
                  <a:gd name="T16" fmla="*/ 0 h 63"/>
                  <a:gd name="T17" fmla="*/ 67 w 67"/>
                  <a:gd name="T18" fmla="*/ 63 h 63"/>
                </a:gdLst>
                <a:ahLst/>
                <a:cxnLst>
                  <a:cxn ang="T10">
                    <a:pos x="T0" y="T1"/>
                  </a:cxn>
                  <a:cxn ang="T11">
                    <a:pos x="T2" y="T3"/>
                  </a:cxn>
                  <a:cxn ang="T12">
                    <a:pos x="T4" y="T5"/>
                  </a:cxn>
                  <a:cxn ang="T13">
                    <a:pos x="T6" y="T7"/>
                  </a:cxn>
                  <a:cxn ang="T14">
                    <a:pos x="T8" y="T9"/>
                  </a:cxn>
                </a:cxnLst>
                <a:rect l="T15" t="T16" r="T17" b="T18"/>
                <a:pathLst>
                  <a:path w="67" h="63">
                    <a:moveTo>
                      <a:pt x="21" y="0"/>
                    </a:moveTo>
                    <a:lnTo>
                      <a:pt x="67" y="18"/>
                    </a:lnTo>
                    <a:lnTo>
                      <a:pt x="46" y="63"/>
                    </a:lnTo>
                    <a:lnTo>
                      <a:pt x="0" y="45"/>
                    </a:lnTo>
                    <a:lnTo>
                      <a:pt x="21" y="0"/>
                    </a:lnTo>
                    <a:close/>
                  </a:path>
                </a:pathLst>
              </a:custGeom>
              <a:solidFill>
                <a:srgbClr val="FFFF00"/>
              </a:solidFill>
              <a:ln w="9525">
                <a:solidFill>
                  <a:schemeClr val="tx1"/>
                </a:solidFill>
                <a:round/>
                <a:headEnd/>
                <a:tailEnd/>
              </a:ln>
            </p:spPr>
            <p:txBody>
              <a:bodyPr/>
              <a:lstStyle/>
              <a:p>
                <a:endParaRPr lang="en-US"/>
              </a:p>
            </p:txBody>
          </p:sp>
          <p:sp>
            <p:nvSpPr>
              <p:cNvPr id="113873" name="Freeform 148"/>
              <p:cNvSpPr>
                <a:spLocks/>
              </p:cNvSpPr>
              <p:nvPr/>
            </p:nvSpPr>
            <p:spPr bwMode="black">
              <a:xfrm>
                <a:off x="4702" y="3891"/>
                <a:ext cx="32" cy="31"/>
              </a:xfrm>
              <a:custGeom>
                <a:avLst/>
                <a:gdLst>
                  <a:gd name="T0" fmla="*/ 0 w 65"/>
                  <a:gd name="T1" fmla="*/ 0 h 61"/>
                  <a:gd name="T2" fmla="*/ 0 w 65"/>
                  <a:gd name="T3" fmla="*/ 1 h 61"/>
                  <a:gd name="T4" fmla="*/ 0 w 65"/>
                  <a:gd name="T5" fmla="*/ 1 h 61"/>
                  <a:gd name="T6" fmla="*/ 0 w 65"/>
                  <a:gd name="T7" fmla="*/ 1 h 61"/>
                  <a:gd name="T8" fmla="*/ 0 w 65"/>
                  <a:gd name="T9" fmla="*/ 1 h 61"/>
                  <a:gd name="T10" fmla="*/ 0 w 65"/>
                  <a:gd name="T11" fmla="*/ 1 h 61"/>
                  <a:gd name="T12" fmla="*/ 0 w 65"/>
                  <a:gd name="T13" fmla="*/ 0 h 61"/>
                  <a:gd name="T14" fmla="*/ 0 60000 65536"/>
                  <a:gd name="T15" fmla="*/ 0 60000 65536"/>
                  <a:gd name="T16" fmla="*/ 0 60000 65536"/>
                  <a:gd name="T17" fmla="*/ 0 60000 65536"/>
                  <a:gd name="T18" fmla="*/ 0 60000 65536"/>
                  <a:gd name="T19" fmla="*/ 0 60000 65536"/>
                  <a:gd name="T20" fmla="*/ 0 60000 65536"/>
                  <a:gd name="T21" fmla="*/ 0 w 65"/>
                  <a:gd name="T22" fmla="*/ 0 h 61"/>
                  <a:gd name="T23" fmla="*/ 65 w 65"/>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61">
                    <a:moveTo>
                      <a:pt x="19" y="0"/>
                    </a:moveTo>
                    <a:lnTo>
                      <a:pt x="65" y="14"/>
                    </a:lnTo>
                    <a:lnTo>
                      <a:pt x="64" y="14"/>
                    </a:lnTo>
                    <a:lnTo>
                      <a:pt x="47" y="61"/>
                    </a:lnTo>
                    <a:lnTo>
                      <a:pt x="46" y="61"/>
                    </a:lnTo>
                    <a:lnTo>
                      <a:pt x="0" y="47"/>
                    </a:lnTo>
                    <a:lnTo>
                      <a:pt x="19" y="0"/>
                    </a:lnTo>
                    <a:close/>
                  </a:path>
                </a:pathLst>
              </a:custGeom>
              <a:solidFill>
                <a:srgbClr val="FFFF00"/>
              </a:solidFill>
              <a:ln w="9525">
                <a:solidFill>
                  <a:schemeClr val="tx1"/>
                </a:solidFill>
                <a:round/>
                <a:headEnd/>
                <a:tailEnd/>
              </a:ln>
            </p:spPr>
            <p:txBody>
              <a:bodyPr/>
              <a:lstStyle/>
              <a:p>
                <a:endParaRPr lang="en-US"/>
              </a:p>
            </p:txBody>
          </p:sp>
          <p:sp>
            <p:nvSpPr>
              <p:cNvPr id="113874" name="Freeform 149"/>
              <p:cNvSpPr>
                <a:spLocks/>
              </p:cNvSpPr>
              <p:nvPr/>
            </p:nvSpPr>
            <p:spPr bwMode="black">
              <a:xfrm>
                <a:off x="4726" y="3898"/>
                <a:ext cx="31" cy="30"/>
              </a:xfrm>
              <a:custGeom>
                <a:avLst/>
                <a:gdLst>
                  <a:gd name="T0" fmla="*/ 0 w 64"/>
                  <a:gd name="T1" fmla="*/ 0 h 61"/>
                  <a:gd name="T2" fmla="*/ 0 w 64"/>
                  <a:gd name="T3" fmla="*/ 0 h 61"/>
                  <a:gd name="T4" fmla="*/ 0 w 64"/>
                  <a:gd name="T5" fmla="*/ 0 h 61"/>
                  <a:gd name="T6" fmla="*/ 0 w 64"/>
                  <a:gd name="T7" fmla="*/ 0 h 61"/>
                  <a:gd name="T8" fmla="*/ 0 w 64"/>
                  <a:gd name="T9" fmla="*/ 0 h 61"/>
                  <a:gd name="T10" fmla="*/ 0 w 64"/>
                  <a:gd name="T11" fmla="*/ 0 h 61"/>
                  <a:gd name="T12" fmla="*/ 0 w 64"/>
                  <a:gd name="T13" fmla="*/ 0 h 61"/>
                  <a:gd name="T14" fmla="*/ 0 60000 65536"/>
                  <a:gd name="T15" fmla="*/ 0 60000 65536"/>
                  <a:gd name="T16" fmla="*/ 0 60000 65536"/>
                  <a:gd name="T17" fmla="*/ 0 60000 65536"/>
                  <a:gd name="T18" fmla="*/ 0 60000 65536"/>
                  <a:gd name="T19" fmla="*/ 0 60000 65536"/>
                  <a:gd name="T20" fmla="*/ 0 60000 65536"/>
                  <a:gd name="T21" fmla="*/ 0 w 64"/>
                  <a:gd name="T22" fmla="*/ 0 h 61"/>
                  <a:gd name="T23" fmla="*/ 64 w 64"/>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1">
                    <a:moveTo>
                      <a:pt x="17" y="0"/>
                    </a:moveTo>
                    <a:lnTo>
                      <a:pt x="64" y="13"/>
                    </a:lnTo>
                    <a:lnTo>
                      <a:pt x="63" y="13"/>
                    </a:lnTo>
                    <a:lnTo>
                      <a:pt x="49" y="61"/>
                    </a:lnTo>
                    <a:lnTo>
                      <a:pt x="48" y="61"/>
                    </a:lnTo>
                    <a:lnTo>
                      <a:pt x="0" y="47"/>
                    </a:lnTo>
                    <a:lnTo>
                      <a:pt x="17" y="0"/>
                    </a:lnTo>
                    <a:close/>
                  </a:path>
                </a:pathLst>
              </a:custGeom>
              <a:solidFill>
                <a:srgbClr val="FFFF00"/>
              </a:solidFill>
              <a:ln w="9525">
                <a:solidFill>
                  <a:schemeClr val="tx1"/>
                </a:solidFill>
                <a:round/>
                <a:headEnd/>
                <a:tailEnd/>
              </a:ln>
            </p:spPr>
            <p:txBody>
              <a:bodyPr/>
              <a:lstStyle/>
              <a:p>
                <a:endParaRPr lang="en-US"/>
              </a:p>
            </p:txBody>
          </p:sp>
          <p:sp>
            <p:nvSpPr>
              <p:cNvPr id="113875" name="Freeform 150"/>
              <p:cNvSpPr>
                <a:spLocks/>
              </p:cNvSpPr>
              <p:nvPr/>
            </p:nvSpPr>
            <p:spPr bwMode="black">
              <a:xfrm>
                <a:off x="4750" y="3905"/>
                <a:ext cx="31" cy="29"/>
              </a:xfrm>
              <a:custGeom>
                <a:avLst/>
                <a:gdLst>
                  <a:gd name="T0" fmla="*/ 1 w 62"/>
                  <a:gd name="T1" fmla="*/ 0 h 60"/>
                  <a:gd name="T2" fmla="*/ 1 w 62"/>
                  <a:gd name="T3" fmla="*/ 0 h 60"/>
                  <a:gd name="T4" fmla="*/ 1 w 62"/>
                  <a:gd name="T5" fmla="*/ 0 h 60"/>
                  <a:gd name="T6" fmla="*/ 1 w 62"/>
                  <a:gd name="T7" fmla="*/ 0 h 60"/>
                  <a:gd name="T8" fmla="*/ 1 w 62"/>
                  <a:gd name="T9" fmla="*/ 0 h 60"/>
                  <a:gd name="T10" fmla="*/ 0 w 62"/>
                  <a:gd name="T11" fmla="*/ 0 h 60"/>
                  <a:gd name="T12" fmla="*/ 1 w 62"/>
                  <a:gd name="T13" fmla="*/ 0 h 60"/>
                  <a:gd name="T14" fmla="*/ 0 60000 65536"/>
                  <a:gd name="T15" fmla="*/ 0 60000 65536"/>
                  <a:gd name="T16" fmla="*/ 0 60000 65536"/>
                  <a:gd name="T17" fmla="*/ 0 60000 65536"/>
                  <a:gd name="T18" fmla="*/ 0 60000 65536"/>
                  <a:gd name="T19" fmla="*/ 0 60000 65536"/>
                  <a:gd name="T20" fmla="*/ 0 60000 65536"/>
                  <a:gd name="T21" fmla="*/ 0 w 62"/>
                  <a:gd name="T22" fmla="*/ 0 h 60"/>
                  <a:gd name="T23" fmla="*/ 62 w 62"/>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0">
                    <a:moveTo>
                      <a:pt x="14" y="0"/>
                    </a:moveTo>
                    <a:lnTo>
                      <a:pt x="62" y="12"/>
                    </a:lnTo>
                    <a:lnTo>
                      <a:pt x="61" y="11"/>
                    </a:lnTo>
                    <a:lnTo>
                      <a:pt x="50" y="60"/>
                    </a:lnTo>
                    <a:lnTo>
                      <a:pt x="48" y="59"/>
                    </a:lnTo>
                    <a:lnTo>
                      <a:pt x="0" y="48"/>
                    </a:lnTo>
                    <a:lnTo>
                      <a:pt x="14" y="0"/>
                    </a:lnTo>
                    <a:close/>
                  </a:path>
                </a:pathLst>
              </a:custGeom>
              <a:solidFill>
                <a:srgbClr val="FFFF00"/>
              </a:solidFill>
              <a:ln w="9525">
                <a:solidFill>
                  <a:schemeClr val="tx1"/>
                </a:solidFill>
                <a:round/>
                <a:headEnd/>
                <a:tailEnd/>
              </a:ln>
            </p:spPr>
            <p:txBody>
              <a:bodyPr/>
              <a:lstStyle/>
              <a:p>
                <a:endParaRPr lang="en-US"/>
              </a:p>
            </p:txBody>
          </p:sp>
          <p:sp>
            <p:nvSpPr>
              <p:cNvPr id="113876" name="Freeform 151"/>
              <p:cNvSpPr>
                <a:spLocks/>
              </p:cNvSpPr>
              <p:nvPr/>
            </p:nvSpPr>
            <p:spPr bwMode="black">
              <a:xfrm>
                <a:off x="4775" y="3910"/>
                <a:ext cx="30" cy="29"/>
              </a:xfrm>
              <a:custGeom>
                <a:avLst/>
                <a:gdLst>
                  <a:gd name="T0" fmla="*/ 1 w 60"/>
                  <a:gd name="T1" fmla="*/ 0 h 58"/>
                  <a:gd name="T2" fmla="*/ 1 w 60"/>
                  <a:gd name="T3" fmla="*/ 1 h 58"/>
                  <a:gd name="T4" fmla="*/ 1 w 60"/>
                  <a:gd name="T5" fmla="*/ 1 h 58"/>
                  <a:gd name="T6" fmla="*/ 1 w 60"/>
                  <a:gd name="T7" fmla="*/ 1 h 58"/>
                  <a:gd name="T8" fmla="*/ 1 w 60"/>
                  <a:gd name="T9" fmla="*/ 1 h 58"/>
                  <a:gd name="T10" fmla="*/ 0 w 60"/>
                  <a:gd name="T11" fmla="*/ 1 h 58"/>
                  <a:gd name="T12" fmla="*/ 1 w 60"/>
                  <a:gd name="T13" fmla="*/ 0 h 58"/>
                  <a:gd name="T14" fmla="*/ 0 60000 65536"/>
                  <a:gd name="T15" fmla="*/ 0 60000 65536"/>
                  <a:gd name="T16" fmla="*/ 0 60000 65536"/>
                  <a:gd name="T17" fmla="*/ 0 60000 65536"/>
                  <a:gd name="T18" fmla="*/ 0 60000 65536"/>
                  <a:gd name="T19" fmla="*/ 0 60000 65536"/>
                  <a:gd name="T20" fmla="*/ 0 60000 65536"/>
                  <a:gd name="T21" fmla="*/ 0 w 60"/>
                  <a:gd name="T22" fmla="*/ 0 h 58"/>
                  <a:gd name="T23" fmla="*/ 60 w 6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58">
                    <a:moveTo>
                      <a:pt x="11" y="0"/>
                    </a:moveTo>
                    <a:lnTo>
                      <a:pt x="60" y="9"/>
                    </a:lnTo>
                    <a:lnTo>
                      <a:pt x="58" y="9"/>
                    </a:lnTo>
                    <a:lnTo>
                      <a:pt x="49" y="58"/>
                    </a:lnTo>
                    <a:lnTo>
                      <a:pt x="48" y="58"/>
                    </a:lnTo>
                    <a:lnTo>
                      <a:pt x="0" y="49"/>
                    </a:lnTo>
                    <a:lnTo>
                      <a:pt x="11" y="0"/>
                    </a:lnTo>
                    <a:close/>
                  </a:path>
                </a:pathLst>
              </a:custGeom>
              <a:solidFill>
                <a:srgbClr val="FFFF00"/>
              </a:solidFill>
              <a:ln w="9525">
                <a:solidFill>
                  <a:schemeClr val="tx1"/>
                </a:solidFill>
                <a:round/>
                <a:headEnd/>
                <a:tailEnd/>
              </a:ln>
            </p:spPr>
            <p:txBody>
              <a:bodyPr/>
              <a:lstStyle/>
              <a:p>
                <a:endParaRPr lang="en-US"/>
              </a:p>
            </p:txBody>
          </p:sp>
          <p:sp>
            <p:nvSpPr>
              <p:cNvPr id="113877" name="Freeform 152"/>
              <p:cNvSpPr>
                <a:spLocks/>
              </p:cNvSpPr>
              <p:nvPr/>
            </p:nvSpPr>
            <p:spPr bwMode="black">
              <a:xfrm>
                <a:off x="4800" y="3914"/>
                <a:ext cx="28" cy="29"/>
              </a:xfrm>
              <a:custGeom>
                <a:avLst/>
                <a:gdLst>
                  <a:gd name="T0" fmla="*/ 0 w 58"/>
                  <a:gd name="T1" fmla="*/ 0 h 56"/>
                  <a:gd name="T2" fmla="*/ 0 w 58"/>
                  <a:gd name="T3" fmla="*/ 1 h 56"/>
                  <a:gd name="T4" fmla="*/ 0 w 58"/>
                  <a:gd name="T5" fmla="*/ 1 h 56"/>
                  <a:gd name="T6" fmla="*/ 0 w 58"/>
                  <a:gd name="T7" fmla="*/ 1 h 56"/>
                  <a:gd name="T8" fmla="*/ 0 w 58"/>
                  <a:gd name="T9" fmla="*/ 1 h 56"/>
                  <a:gd name="T10" fmla="*/ 0 w 58"/>
                  <a:gd name="T11" fmla="*/ 1 h 56"/>
                  <a:gd name="T12" fmla="*/ 0 w 58"/>
                  <a:gd name="T13" fmla="*/ 0 h 56"/>
                  <a:gd name="T14" fmla="*/ 0 60000 65536"/>
                  <a:gd name="T15" fmla="*/ 0 60000 65536"/>
                  <a:gd name="T16" fmla="*/ 0 60000 65536"/>
                  <a:gd name="T17" fmla="*/ 0 60000 65536"/>
                  <a:gd name="T18" fmla="*/ 0 60000 65536"/>
                  <a:gd name="T19" fmla="*/ 0 60000 65536"/>
                  <a:gd name="T20" fmla="*/ 0 60000 65536"/>
                  <a:gd name="T21" fmla="*/ 0 w 58"/>
                  <a:gd name="T22" fmla="*/ 0 h 56"/>
                  <a:gd name="T23" fmla="*/ 58 w 5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6">
                    <a:moveTo>
                      <a:pt x="9" y="0"/>
                    </a:moveTo>
                    <a:lnTo>
                      <a:pt x="58" y="7"/>
                    </a:lnTo>
                    <a:lnTo>
                      <a:pt x="57" y="7"/>
                    </a:lnTo>
                    <a:lnTo>
                      <a:pt x="50" y="56"/>
                    </a:lnTo>
                    <a:lnTo>
                      <a:pt x="49" y="56"/>
                    </a:lnTo>
                    <a:lnTo>
                      <a:pt x="0" y="49"/>
                    </a:lnTo>
                    <a:lnTo>
                      <a:pt x="9" y="0"/>
                    </a:lnTo>
                    <a:close/>
                  </a:path>
                </a:pathLst>
              </a:custGeom>
              <a:solidFill>
                <a:srgbClr val="FFFF00"/>
              </a:solidFill>
              <a:ln w="9525">
                <a:solidFill>
                  <a:schemeClr val="tx1"/>
                </a:solidFill>
                <a:round/>
                <a:headEnd/>
                <a:tailEnd/>
              </a:ln>
            </p:spPr>
            <p:txBody>
              <a:bodyPr/>
              <a:lstStyle/>
              <a:p>
                <a:endParaRPr lang="en-US"/>
              </a:p>
            </p:txBody>
          </p:sp>
          <p:sp>
            <p:nvSpPr>
              <p:cNvPr id="113878" name="Oval 153"/>
              <p:cNvSpPr>
                <a:spLocks noChangeArrowheads="1"/>
              </p:cNvSpPr>
              <p:nvPr/>
            </p:nvSpPr>
            <p:spPr bwMode="black">
              <a:xfrm>
                <a:off x="4837" y="3921"/>
                <a:ext cx="28" cy="25"/>
              </a:xfrm>
              <a:prstGeom prst="ellipse">
                <a:avLst/>
              </a:prstGeom>
              <a:solidFill>
                <a:srgbClr val="FFFF00"/>
              </a:solidFill>
              <a:ln w="9525">
                <a:solidFill>
                  <a:schemeClr val="tx1"/>
                </a:solidFill>
                <a:round/>
                <a:headEnd/>
                <a:tailEnd/>
              </a:ln>
            </p:spPr>
            <p:txBody>
              <a:bodyPr/>
              <a:lstStyle/>
              <a:p>
                <a:endParaRPr lang="en-US"/>
              </a:p>
            </p:txBody>
          </p:sp>
          <p:sp>
            <p:nvSpPr>
              <p:cNvPr id="113879" name="Freeform 154"/>
              <p:cNvSpPr>
                <a:spLocks/>
              </p:cNvSpPr>
              <p:nvPr/>
            </p:nvSpPr>
            <p:spPr bwMode="black">
              <a:xfrm>
                <a:off x="4824" y="3918"/>
                <a:ext cx="29" cy="28"/>
              </a:xfrm>
              <a:custGeom>
                <a:avLst/>
                <a:gdLst>
                  <a:gd name="T0" fmla="*/ 1 w 56"/>
                  <a:gd name="T1" fmla="*/ 0 h 56"/>
                  <a:gd name="T2" fmla="*/ 1 w 56"/>
                  <a:gd name="T3" fmla="*/ 1 h 56"/>
                  <a:gd name="T4" fmla="*/ 1 w 56"/>
                  <a:gd name="T5" fmla="*/ 1 h 56"/>
                  <a:gd name="T6" fmla="*/ 0 w 56"/>
                  <a:gd name="T7" fmla="*/ 1 h 56"/>
                  <a:gd name="T8" fmla="*/ 1 w 56"/>
                  <a:gd name="T9" fmla="*/ 0 h 56"/>
                  <a:gd name="T10" fmla="*/ 0 60000 65536"/>
                  <a:gd name="T11" fmla="*/ 0 60000 65536"/>
                  <a:gd name="T12" fmla="*/ 0 60000 65536"/>
                  <a:gd name="T13" fmla="*/ 0 60000 65536"/>
                  <a:gd name="T14" fmla="*/ 0 60000 65536"/>
                  <a:gd name="T15" fmla="*/ 0 w 56"/>
                  <a:gd name="T16" fmla="*/ 0 h 56"/>
                  <a:gd name="T17" fmla="*/ 56 w 56"/>
                  <a:gd name="T18" fmla="*/ 56 h 56"/>
                </a:gdLst>
                <a:ahLst/>
                <a:cxnLst>
                  <a:cxn ang="T10">
                    <a:pos x="T0" y="T1"/>
                  </a:cxn>
                  <a:cxn ang="T11">
                    <a:pos x="T2" y="T3"/>
                  </a:cxn>
                  <a:cxn ang="T12">
                    <a:pos x="T4" y="T5"/>
                  </a:cxn>
                  <a:cxn ang="T13">
                    <a:pos x="T6" y="T7"/>
                  </a:cxn>
                  <a:cxn ang="T14">
                    <a:pos x="T8" y="T9"/>
                  </a:cxn>
                </a:cxnLst>
                <a:rect l="T15" t="T16" r="T17" b="T18"/>
                <a:pathLst>
                  <a:path w="56" h="56">
                    <a:moveTo>
                      <a:pt x="7" y="0"/>
                    </a:moveTo>
                    <a:lnTo>
                      <a:pt x="56" y="6"/>
                    </a:lnTo>
                    <a:lnTo>
                      <a:pt x="49" y="56"/>
                    </a:lnTo>
                    <a:lnTo>
                      <a:pt x="0" y="49"/>
                    </a:lnTo>
                    <a:lnTo>
                      <a:pt x="7" y="0"/>
                    </a:lnTo>
                    <a:close/>
                  </a:path>
                </a:pathLst>
              </a:custGeom>
              <a:solidFill>
                <a:srgbClr val="FFFF00"/>
              </a:solidFill>
              <a:ln w="9525">
                <a:solidFill>
                  <a:schemeClr val="tx1"/>
                </a:solidFill>
                <a:round/>
                <a:headEnd/>
                <a:tailEnd/>
              </a:ln>
            </p:spPr>
            <p:txBody>
              <a:bodyPr/>
              <a:lstStyle/>
              <a:p>
                <a:endParaRPr lang="en-US"/>
              </a:p>
            </p:txBody>
          </p:sp>
          <p:sp>
            <p:nvSpPr>
              <p:cNvPr id="113880" name="Freeform 155"/>
              <p:cNvSpPr>
                <a:spLocks/>
              </p:cNvSpPr>
              <p:nvPr/>
            </p:nvSpPr>
            <p:spPr bwMode="black">
              <a:xfrm>
                <a:off x="4850" y="3921"/>
                <a:ext cx="27" cy="26"/>
              </a:xfrm>
              <a:custGeom>
                <a:avLst/>
                <a:gdLst>
                  <a:gd name="T0" fmla="*/ 1 w 54"/>
                  <a:gd name="T1" fmla="*/ 0 h 53"/>
                  <a:gd name="T2" fmla="*/ 1 w 54"/>
                  <a:gd name="T3" fmla="*/ 0 h 53"/>
                  <a:gd name="T4" fmla="*/ 1 w 54"/>
                  <a:gd name="T5" fmla="*/ 0 h 53"/>
                  <a:gd name="T6" fmla="*/ 1 w 54"/>
                  <a:gd name="T7" fmla="*/ 0 h 53"/>
                  <a:gd name="T8" fmla="*/ 1 w 54"/>
                  <a:gd name="T9" fmla="*/ 0 h 53"/>
                  <a:gd name="T10" fmla="*/ 0 w 54"/>
                  <a:gd name="T11" fmla="*/ 0 h 53"/>
                  <a:gd name="T12" fmla="*/ 1 w 54"/>
                  <a:gd name="T13" fmla="*/ 0 h 53"/>
                  <a:gd name="T14" fmla="*/ 0 60000 65536"/>
                  <a:gd name="T15" fmla="*/ 0 60000 65536"/>
                  <a:gd name="T16" fmla="*/ 0 60000 65536"/>
                  <a:gd name="T17" fmla="*/ 0 60000 65536"/>
                  <a:gd name="T18" fmla="*/ 0 60000 65536"/>
                  <a:gd name="T19" fmla="*/ 0 60000 65536"/>
                  <a:gd name="T20" fmla="*/ 0 60000 65536"/>
                  <a:gd name="T21" fmla="*/ 0 w 54"/>
                  <a:gd name="T22" fmla="*/ 0 h 53"/>
                  <a:gd name="T23" fmla="*/ 54 w 54"/>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3">
                    <a:moveTo>
                      <a:pt x="4" y="0"/>
                    </a:moveTo>
                    <a:lnTo>
                      <a:pt x="54" y="3"/>
                    </a:lnTo>
                    <a:lnTo>
                      <a:pt x="53" y="3"/>
                    </a:lnTo>
                    <a:lnTo>
                      <a:pt x="50" y="53"/>
                    </a:lnTo>
                    <a:lnTo>
                      <a:pt x="49" y="53"/>
                    </a:lnTo>
                    <a:lnTo>
                      <a:pt x="0" y="50"/>
                    </a:lnTo>
                    <a:lnTo>
                      <a:pt x="4" y="0"/>
                    </a:lnTo>
                    <a:close/>
                  </a:path>
                </a:pathLst>
              </a:custGeom>
              <a:solidFill>
                <a:srgbClr val="FFFF00"/>
              </a:solidFill>
              <a:ln w="9525">
                <a:solidFill>
                  <a:schemeClr val="tx1"/>
                </a:solidFill>
                <a:round/>
                <a:headEnd/>
                <a:tailEnd/>
              </a:ln>
            </p:spPr>
            <p:txBody>
              <a:bodyPr/>
              <a:lstStyle/>
              <a:p>
                <a:endParaRPr lang="en-US"/>
              </a:p>
            </p:txBody>
          </p:sp>
          <p:sp>
            <p:nvSpPr>
              <p:cNvPr id="113881" name="Freeform 156"/>
              <p:cNvSpPr>
                <a:spLocks/>
              </p:cNvSpPr>
              <p:nvPr/>
            </p:nvSpPr>
            <p:spPr bwMode="black">
              <a:xfrm>
                <a:off x="4875" y="3923"/>
                <a:ext cx="26" cy="25"/>
              </a:xfrm>
              <a:custGeom>
                <a:avLst/>
                <a:gdLst>
                  <a:gd name="T0" fmla="*/ 1 w 52"/>
                  <a:gd name="T1" fmla="*/ 0 h 51"/>
                  <a:gd name="T2" fmla="*/ 1 w 52"/>
                  <a:gd name="T3" fmla="*/ 0 h 51"/>
                  <a:gd name="T4" fmla="*/ 1 w 52"/>
                  <a:gd name="T5" fmla="*/ 0 h 51"/>
                  <a:gd name="T6" fmla="*/ 1 w 52"/>
                  <a:gd name="T7" fmla="*/ 0 h 51"/>
                  <a:gd name="T8" fmla="*/ 1 w 52"/>
                  <a:gd name="T9" fmla="*/ 0 h 51"/>
                  <a:gd name="T10" fmla="*/ 0 w 52"/>
                  <a:gd name="T11" fmla="*/ 0 h 51"/>
                  <a:gd name="T12" fmla="*/ 1 w 52"/>
                  <a:gd name="T13" fmla="*/ 0 h 51"/>
                  <a:gd name="T14" fmla="*/ 0 60000 65536"/>
                  <a:gd name="T15" fmla="*/ 0 60000 65536"/>
                  <a:gd name="T16" fmla="*/ 0 60000 65536"/>
                  <a:gd name="T17" fmla="*/ 0 60000 65536"/>
                  <a:gd name="T18" fmla="*/ 0 60000 65536"/>
                  <a:gd name="T19" fmla="*/ 0 60000 65536"/>
                  <a:gd name="T20" fmla="*/ 0 60000 65536"/>
                  <a:gd name="T21" fmla="*/ 0 w 52"/>
                  <a:gd name="T22" fmla="*/ 0 h 51"/>
                  <a:gd name="T23" fmla="*/ 52 w 52"/>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1">
                    <a:moveTo>
                      <a:pt x="3" y="0"/>
                    </a:moveTo>
                    <a:lnTo>
                      <a:pt x="52" y="1"/>
                    </a:lnTo>
                    <a:lnTo>
                      <a:pt x="50" y="1"/>
                    </a:lnTo>
                    <a:lnTo>
                      <a:pt x="52" y="51"/>
                    </a:lnTo>
                    <a:lnTo>
                      <a:pt x="50" y="51"/>
                    </a:lnTo>
                    <a:lnTo>
                      <a:pt x="0" y="50"/>
                    </a:lnTo>
                    <a:lnTo>
                      <a:pt x="3" y="0"/>
                    </a:lnTo>
                    <a:close/>
                  </a:path>
                </a:pathLst>
              </a:custGeom>
              <a:solidFill>
                <a:srgbClr val="FFFF00"/>
              </a:solidFill>
              <a:ln w="9525">
                <a:solidFill>
                  <a:schemeClr val="tx1"/>
                </a:solidFill>
                <a:round/>
                <a:headEnd/>
                <a:tailEnd/>
              </a:ln>
            </p:spPr>
            <p:txBody>
              <a:bodyPr/>
              <a:lstStyle/>
              <a:p>
                <a:endParaRPr lang="en-US"/>
              </a:p>
            </p:txBody>
          </p:sp>
          <p:sp>
            <p:nvSpPr>
              <p:cNvPr id="113882" name="Freeform 157"/>
              <p:cNvSpPr>
                <a:spLocks/>
              </p:cNvSpPr>
              <p:nvPr/>
            </p:nvSpPr>
            <p:spPr bwMode="black">
              <a:xfrm>
                <a:off x="4900" y="3923"/>
                <a:ext cx="27" cy="25"/>
              </a:xfrm>
              <a:custGeom>
                <a:avLst/>
                <a:gdLst>
                  <a:gd name="T0" fmla="*/ 0 w 53"/>
                  <a:gd name="T1" fmla="*/ 0 h 51"/>
                  <a:gd name="T2" fmla="*/ 1 w 53"/>
                  <a:gd name="T3" fmla="*/ 0 h 51"/>
                  <a:gd name="T4" fmla="*/ 1 w 53"/>
                  <a:gd name="T5" fmla="*/ 0 h 51"/>
                  <a:gd name="T6" fmla="*/ 1 w 53"/>
                  <a:gd name="T7" fmla="*/ 0 h 51"/>
                  <a:gd name="T8" fmla="*/ 1 w 53"/>
                  <a:gd name="T9" fmla="*/ 0 h 51"/>
                  <a:gd name="T10" fmla="*/ 1 w 53"/>
                  <a:gd name="T11" fmla="*/ 0 h 51"/>
                  <a:gd name="T12" fmla="*/ 0 w 53"/>
                  <a:gd name="T13" fmla="*/ 0 h 51"/>
                  <a:gd name="T14" fmla="*/ 0 60000 65536"/>
                  <a:gd name="T15" fmla="*/ 0 60000 65536"/>
                  <a:gd name="T16" fmla="*/ 0 60000 65536"/>
                  <a:gd name="T17" fmla="*/ 0 60000 65536"/>
                  <a:gd name="T18" fmla="*/ 0 60000 65536"/>
                  <a:gd name="T19" fmla="*/ 0 60000 65536"/>
                  <a:gd name="T20" fmla="*/ 0 60000 65536"/>
                  <a:gd name="T21" fmla="*/ 0 w 53"/>
                  <a:gd name="T22" fmla="*/ 0 h 51"/>
                  <a:gd name="T23" fmla="*/ 53 w 5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1">
                    <a:moveTo>
                      <a:pt x="0" y="1"/>
                    </a:moveTo>
                    <a:lnTo>
                      <a:pt x="50" y="0"/>
                    </a:lnTo>
                    <a:lnTo>
                      <a:pt x="49" y="0"/>
                    </a:lnTo>
                    <a:lnTo>
                      <a:pt x="53" y="50"/>
                    </a:lnTo>
                    <a:lnTo>
                      <a:pt x="52" y="50"/>
                    </a:lnTo>
                    <a:lnTo>
                      <a:pt x="2" y="51"/>
                    </a:lnTo>
                    <a:lnTo>
                      <a:pt x="0" y="1"/>
                    </a:lnTo>
                    <a:close/>
                  </a:path>
                </a:pathLst>
              </a:custGeom>
              <a:solidFill>
                <a:srgbClr val="FFFF00"/>
              </a:solidFill>
              <a:ln w="9525">
                <a:solidFill>
                  <a:schemeClr val="tx1"/>
                </a:solidFill>
                <a:round/>
                <a:headEnd/>
                <a:tailEnd/>
              </a:ln>
            </p:spPr>
            <p:txBody>
              <a:bodyPr/>
              <a:lstStyle/>
              <a:p>
                <a:endParaRPr lang="en-US"/>
              </a:p>
            </p:txBody>
          </p:sp>
          <p:sp>
            <p:nvSpPr>
              <p:cNvPr id="113883" name="Freeform 158"/>
              <p:cNvSpPr>
                <a:spLocks/>
              </p:cNvSpPr>
              <p:nvPr/>
            </p:nvSpPr>
            <p:spPr bwMode="black">
              <a:xfrm>
                <a:off x="4924" y="3921"/>
                <a:ext cx="28" cy="26"/>
              </a:xfrm>
              <a:custGeom>
                <a:avLst/>
                <a:gdLst>
                  <a:gd name="T0" fmla="*/ 0 w 55"/>
                  <a:gd name="T1" fmla="*/ 0 h 53"/>
                  <a:gd name="T2" fmla="*/ 1 w 55"/>
                  <a:gd name="T3" fmla="*/ 0 h 53"/>
                  <a:gd name="T4" fmla="*/ 1 w 55"/>
                  <a:gd name="T5" fmla="*/ 0 h 53"/>
                  <a:gd name="T6" fmla="*/ 1 w 55"/>
                  <a:gd name="T7" fmla="*/ 0 h 53"/>
                  <a:gd name="T8" fmla="*/ 1 w 55"/>
                  <a:gd name="T9" fmla="*/ 0 h 53"/>
                  <a:gd name="T10" fmla="*/ 1 w 55"/>
                  <a:gd name="T11" fmla="*/ 0 h 53"/>
                  <a:gd name="T12" fmla="*/ 0 w 55"/>
                  <a:gd name="T13" fmla="*/ 0 h 53"/>
                  <a:gd name="T14" fmla="*/ 0 60000 65536"/>
                  <a:gd name="T15" fmla="*/ 0 60000 65536"/>
                  <a:gd name="T16" fmla="*/ 0 60000 65536"/>
                  <a:gd name="T17" fmla="*/ 0 60000 65536"/>
                  <a:gd name="T18" fmla="*/ 0 60000 65536"/>
                  <a:gd name="T19" fmla="*/ 0 60000 65536"/>
                  <a:gd name="T20" fmla="*/ 0 60000 65536"/>
                  <a:gd name="T21" fmla="*/ 0 w 55"/>
                  <a:gd name="T22" fmla="*/ 0 h 53"/>
                  <a:gd name="T23" fmla="*/ 55 w 55"/>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3">
                    <a:moveTo>
                      <a:pt x="0" y="3"/>
                    </a:moveTo>
                    <a:lnTo>
                      <a:pt x="49" y="0"/>
                    </a:lnTo>
                    <a:lnTo>
                      <a:pt x="48" y="0"/>
                    </a:lnTo>
                    <a:lnTo>
                      <a:pt x="55" y="50"/>
                    </a:lnTo>
                    <a:lnTo>
                      <a:pt x="54" y="50"/>
                    </a:lnTo>
                    <a:lnTo>
                      <a:pt x="4" y="53"/>
                    </a:lnTo>
                    <a:lnTo>
                      <a:pt x="0" y="3"/>
                    </a:lnTo>
                    <a:close/>
                  </a:path>
                </a:pathLst>
              </a:custGeom>
              <a:solidFill>
                <a:srgbClr val="FFFF00"/>
              </a:solidFill>
              <a:ln w="9525">
                <a:solidFill>
                  <a:schemeClr val="tx1"/>
                </a:solidFill>
                <a:round/>
                <a:headEnd/>
                <a:tailEnd/>
              </a:ln>
            </p:spPr>
            <p:txBody>
              <a:bodyPr/>
              <a:lstStyle/>
              <a:p>
                <a:endParaRPr lang="en-US"/>
              </a:p>
            </p:txBody>
          </p:sp>
          <p:sp>
            <p:nvSpPr>
              <p:cNvPr id="113884" name="Freeform 159"/>
              <p:cNvSpPr>
                <a:spLocks/>
              </p:cNvSpPr>
              <p:nvPr/>
            </p:nvSpPr>
            <p:spPr bwMode="black">
              <a:xfrm>
                <a:off x="4949" y="3919"/>
                <a:ext cx="28" cy="27"/>
              </a:xfrm>
              <a:custGeom>
                <a:avLst/>
                <a:gdLst>
                  <a:gd name="T0" fmla="*/ 0 w 58"/>
                  <a:gd name="T1" fmla="*/ 0 h 55"/>
                  <a:gd name="T2" fmla="*/ 0 w 58"/>
                  <a:gd name="T3" fmla="*/ 0 h 55"/>
                  <a:gd name="T4" fmla="*/ 0 w 58"/>
                  <a:gd name="T5" fmla="*/ 0 h 55"/>
                  <a:gd name="T6" fmla="*/ 0 w 58"/>
                  <a:gd name="T7" fmla="*/ 0 h 55"/>
                  <a:gd name="T8" fmla="*/ 0 w 58"/>
                  <a:gd name="T9" fmla="*/ 0 h 55"/>
                  <a:gd name="T10" fmla="*/ 0 w 58"/>
                  <a:gd name="T11" fmla="*/ 0 h 55"/>
                  <a:gd name="T12" fmla="*/ 0 w 58"/>
                  <a:gd name="T13" fmla="*/ 0 h 55"/>
                  <a:gd name="T14" fmla="*/ 0 60000 65536"/>
                  <a:gd name="T15" fmla="*/ 0 60000 65536"/>
                  <a:gd name="T16" fmla="*/ 0 60000 65536"/>
                  <a:gd name="T17" fmla="*/ 0 60000 65536"/>
                  <a:gd name="T18" fmla="*/ 0 60000 65536"/>
                  <a:gd name="T19" fmla="*/ 0 60000 65536"/>
                  <a:gd name="T20" fmla="*/ 0 60000 65536"/>
                  <a:gd name="T21" fmla="*/ 0 w 58"/>
                  <a:gd name="T22" fmla="*/ 0 h 55"/>
                  <a:gd name="T23" fmla="*/ 58 w 58"/>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5">
                    <a:moveTo>
                      <a:pt x="0" y="5"/>
                    </a:moveTo>
                    <a:lnTo>
                      <a:pt x="50" y="0"/>
                    </a:lnTo>
                    <a:lnTo>
                      <a:pt x="49" y="0"/>
                    </a:lnTo>
                    <a:lnTo>
                      <a:pt x="58" y="49"/>
                    </a:lnTo>
                    <a:lnTo>
                      <a:pt x="57" y="49"/>
                    </a:lnTo>
                    <a:lnTo>
                      <a:pt x="7" y="55"/>
                    </a:lnTo>
                    <a:lnTo>
                      <a:pt x="0" y="5"/>
                    </a:lnTo>
                    <a:close/>
                  </a:path>
                </a:pathLst>
              </a:custGeom>
              <a:solidFill>
                <a:srgbClr val="FFFF00"/>
              </a:solidFill>
              <a:ln w="9525">
                <a:solidFill>
                  <a:schemeClr val="tx1"/>
                </a:solidFill>
                <a:round/>
                <a:headEnd/>
                <a:tailEnd/>
              </a:ln>
            </p:spPr>
            <p:txBody>
              <a:bodyPr/>
              <a:lstStyle/>
              <a:p>
                <a:endParaRPr lang="en-US"/>
              </a:p>
            </p:txBody>
          </p:sp>
          <p:sp>
            <p:nvSpPr>
              <p:cNvPr id="113885" name="Freeform 160"/>
              <p:cNvSpPr>
                <a:spLocks/>
              </p:cNvSpPr>
              <p:nvPr/>
            </p:nvSpPr>
            <p:spPr bwMode="black">
              <a:xfrm>
                <a:off x="4973" y="3915"/>
                <a:ext cx="29" cy="28"/>
              </a:xfrm>
              <a:custGeom>
                <a:avLst/>
                <a:gdLst>
                  <a:gd name="T0" fmla="*/ 0 w 58"/>
                  <a:gd name="T1" fmla="*/ 1 h 56"/>
                  <a:gd name="T2" fmla="*/ 1 w 58"/>
                  <a:gd name="T3" fmla="*/ 0 h 56"/>
                  <a:gd name="T4" fmla="*/ 1 w 58"/>
                  <a:gd name="T5" fmla="*/ 0 h 56"/>
                  <a:gd name="T6" fmla="*/ 1 w 58"/>
                  <a:gd name="T7" fmla="*/ 1 h 56"/>
                  <a:gd name="T8" fmla="*/ 1 w 58"/>
                  <a:gd name="T9" fmla="*/ 1 h 56"/>
                  <a:gd name="T10" fmla="*/ 1 w 58"/>
                  <a:gd name="T11" fmla="*/ 1 h 56"/>
                  <a:gd name="T12" fmla="*/ 0 w 58"/>
                  <a:gd name="T13" fmla="*/ 1 h 56"/>
                  <a:gd name="T14" fmla="*/ 0 60000 65536"/>
                  <a:gd name="T15" fmla="*/ 0 60000 65536"/>
                  <a:gd name="T16" fmla="*/ 0 60000 65536"/>
                  <a:gd name="T17" fmla="*/ 0 60000 65536"/>
                  <a:gd name="T18" fmla="*/ 0 60000 65536"/>
                  <a:gd name="T19" fmla="*/ 0 60000 65536"/>
                  <a:gd name="T20" fmla="*/ 0 60000 65536"/>
                  <a:gd name="T21" fmla="*/ 0 w 58"/>
                  <a:gd name="T22" fmla="*/ 0 h 56"/>
                  <a:gd name="T23" fmla="*/ 58 w 5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6">
                    <a:moveTo>
                      <a:pt x="0" y="7"/>
                    </a:moveTo>
                    <a:lnTo>
                      <a:pt x="48" y="0"/>
                    </a:lnTo>
                    <a:lnTo>
                      <a:pt x="47" y="0"/>
                    </a:lnTo>
                    <a:lnTo>
                      <a:pt x="58" y="49"/>
                    </a:lnTo>
                    <a:lnTo>
                      <a:pt x="57" y="49"/>
                    </a:lnTo>
                    <a:lnTo>
                      <a:pt x="9" y="56"/>
                    </a:lnTo>
                    <a:lnTo>
                      <a:pt x="0" y="7"/>
                    </a:lnTo>
                    <a:close/>
                  </a:path>
                </a:pathLst>
              </a:custGeom>
              <a:solidFill>
                <a:srgbClr val="FFFF00"/>
              </a:solidFill>
              <a:ln w="9525">
                <a:solidFill>
                  <a:schemeClr val="tx1"/>
                </a:solidFill>
                <a:round/>
                <a:headEnd/>
                <a:tailEnd/>
              </a:ln>
            </p:spPr>
            <p:txBody>
              <a:bodyPr/>
              <a:lstStyle/>
              <a:p>
                <a:endParaRPr lang="en-US"/>
              </a:p>
            </p:txBody>
          </p:sp>
          <p:sp>
            <p:nvSpPr>
              <p:cNvPr id="113886" name="Oval 161"/>
              <p:cNvSpPr>
                <a:spLocks noChangeArrowheads="1"/>
              </p:cNvSpPr>
              <p:nvPr/>
            </p:nvSpPr>
            <p:spPr bwMode="black">
              <a:xfrm>
                <a:off x="5010" y="3911"/>
                <a:ext cx="27" cy="24"/>
              </a:xfrm>
              <a:prstGeom prst="ellipse">
                <a:avLst/>
              </a:prstGeom>
              <a:solidFill>
                <a:srgbClr val="FFFF00"/>
              </a:solidFill>
              <a:ln w="9525">
                <a:solidFill>
                  <a:schemeClr val="tx1"/>
                </a:solidFill>
                <a:round/>
                <a:headEnd/>
                <a:tailEnd/>
              </a:ln>
            </p:spPr>
            <p:txBody>
              <a:bodyPr/>
              <a:lstStyle/>
              <a:p>
                <a:endParaRPr lang="en-US"/>
              </a:p>
            </p:txBody>
          </p:sp>
          <p:sp>
            <p:nvSpPr>
              <p:cNvPr id="113887" name="Freeform 162"/>
              <p:cNvSpPr>
                <a:spLocks/>
              </p:cNvSpPr>
              <p:nvPr/>
            </p:nvSpPr>
            <p:spPr bwMode="black">
              <a:xfrm>
                <a:off x="4996" y="3911"/>
                <a:ext cx="30" cy="29"/>
              </a:xfrm>
              <a:custGeom>
                <a:avLst/>
                <a:gdLst>
                  <a:gd name="T0" fmla="*/ 0 w 60"/>
                  <a:gd name="T1" fmla="*/ 1 h 57"/>
                  <a:gd name="T2" fmla="*/ 1 w 60"/>
                  <a:gd name="T3" fmla="*/ 0 h 57"/>
                  <a:gd name="T4" fmla="*/ 1 w 60"/>
                  <a:gd name="T5" fmla="*/ 1 h 57"/>
                  <a:gd name="T6" fmla="*/ 1 w 60"/>
                  <a:gd name="T7" fmla="*/ 1 h 57"/>
                  <a:gd name="T8" fmla="*/ 0 w 60"/>
                  <a:gd name="T9" fmla="*/ 1 h 57"/>
                  <a:gd name="T10" fmla="*/ 0 60000 65536"/>
                  <a:gd name="T11" fmla="*/ 0 60000 65536"/>
                  <a:gd name="T12" fmla="*/ 0 60000 65536"/>
                  <a:gd name="T13" fmla="*/ 0 60000 65536"/>
                  <a:gd name="T14" fmla="*/ 0 60000 65536"/>
                  <a:gd name="T15" fmla="*/ 0 w 60"/>
                  <a:gd name="T16" fmla="*/ 0 h 57"/>
                  <a:gd name="T17" fmla="*/ 60 w 60"/>
                  <a:gd name="T18" fmla="*/ 57 h 57"/>
                </a:gdLst>
                <a:ahLst/>
                <a:cxnLst>
                  <a:cxn ang="T10">
                    <a:pos x="T0" y="T1"/>
                  </a:cxn>
                  <a:cxn ang="T11">
                    <a:pos x="T2" y="T3"/>
                  </a:cxn>
                  <a:cxn ang="T12">
                    <a:pos x="T4" y="T5"/>
                  </a:cxn>
                  <a:cxn ang="T13">
                    <a:pos x="T6" y="T7"/>
                  </a:cxn>
                  <a:cxn ang="T14">
                    <a:pos x="T8" y="T9"/>
                  </a:cxn>
                </a:cxnLst>
                <a:rect l="T15" t="T16" r="T17" b="T18"/>
                <a:pathLst>
                  <a:path w="60" h="57">
                    <a:moveTo>
                      <a:pt x="0" y="8"/>
                    </a:moveTo>
                    <a:lnTo>
                      <a:pt x="48" y="0"/>
                    </a:lnTo>
                    <a:lnTo>
                      <a:pt x="60" y="49"/>
                    </a:lnTo>
                    <a:lnTo>
                      <a:pt x="11" y="57"/>
                    </a:lnTo>
                    <a:lnTo>
                      <a:pt x="0" y="8"/>
                    </a:lnTo>
                    <a:close/>
                  </a:path>
                </a:pathLst>
              </a:custGeom>
              <a:solidFill>
                <a:srgbClr val="FFFF00"/>
              </a:solidFill>
              <a:ln w="9525">
                <a:solidFill>
                  <a:schemeClr val="tx1"/>
                </a:solidFill>
                <a:round/>
                <a:headEnd/>
                <a:tailEnd/>
              </a:ln>
            </p:spPr>
            <p:txBody>
              <a:bodyPr/>
              <a:lstStyle/>
              <a:p>
                <a:endParaRPr lang="en-US"/>
              </a:p>
            </p:txBody>
          </p:sp>
          <p:sp>
            <p:nvSpPr>
              <p:cNvPr id="113888" name="Freeform 163"/>
              <p:cNvSpPr>
                <a:spLocks/>
              </p:cNvSpPr>
              <p:nvPr/>
            </p:nvSpPr>
            <p:spPr bwMode="black">
              <a:xfrm>
                <a:off x="5020" y="3906"/>
                <a:ext cx="32" cy="29"/>
              </a:xfrm>
              <a:custGeom>
                <a:avLst/>
                <a:gdLst>
                  <a:gd name="T0" fmla="*/ 0 w 64"/>
                  <a:gd name="T1" fmla="*/ 0 h 59"/>
                  <a:gd name="T2" fmla="*/ 1 w 64"/>
                  <a:gd name="T3" fmla="*/ 0 h 59"/>
                  <a:gd name="T4" fmla="*/ 1 w 64"/>
                  <a:gd name="T5" fmla="*/ 0 h 59"/>
                  <a:gd name="T6" fmla="*/ 1 w 64"/>
                  <a:gd name="T7" fmla="*/ 0 h 59"/>
                  <a:gd name="T8" fmla="*/ 1 w 64"/>
                  <a:gd name="T9" fmla="*/ 0 h 59"/>
                  <a:gd name="T10" fmla="*/ 1 w 64"/>
                  <a:gd name="T11" fmla="*/ 0 h 59"/>
                  <a:gd name="T12" fmla="*/ 0 w 64"/>
                  <a:gd name="T13" fmla="*/ 0 h 59"/>
                  <a:gd name="T14" fmla="*/ 0 60000 65536"/>
                  <a:gd name="T15" fmla="*/ 0 60000 65536"/>
                  <a:gd name="T16" fmla="*/ 0 60000 65536"/>
                  <a:gd name="T17" fmla="*/ 0 60000 65536"/>
                  <a:gd name="T18" fmla="*/ 0 60000 65536"/>
                  <a:gd name="T19" fmla="*/ 0 60000 65536"/>
                  <a:gd name="T20" fmla="*/ 0 60000 65536"/>
                  <a:gd name="T21" fmla="*/ 0 w 64"/>
                  <a:gd name="T22" fmla="*/ 0 h 59"/>
                  <a:gd name="T23" fmla="*/ 64 w 64"/>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59">
                    <a:moveTo>
                      <a:pt x="0" y="12"/>
                    </a:moveTo>
                    <a:lnTo>
                      <a:pt x="49" y="0"/>
                    </a:lnTo>
                    <a:lnTo>
                      <a:pt x="47" y="0"/>
                    </a:lnTo>
                    <a:lnTo>
                      <a:pt x="64" y="48"/>
                    </a:lnTo>
                    <a:lnTo>
                      <a:pt x="62" y="48"/>
                    </a:lnTo>
                    <a:lnTo>
                      <a:pt x="14" y="59"/>
                    </a:lnTo>
                    <a:lnTo>
                      <a:pt x="0" y="12"/>
                    </a:lnTo>
                    <a:close/>
                  </a:path>
                </a:pathLst>
              </a:custGeom>
              <a:solidFill>
                <a:srgbClr val="FFFF00"/>
              </a:solidFill>
              <a:ln w="9525">
                <a:solidFill>
                  <a:schemeClr val="tx1"/>
                </a:solidFill>
                <a:round/>
                <a:headEnd/>
                <a:tailEnd/>
              </a:ln>
            </p:spPr>
            <p:txBody>
              <a:bodyPr/>
              <a:lstStyle/>
              <a:p>
                <a:endParaRPr lang="en-US"/>
              </a:p>
            </p:txBody>
          </p:sp>
          <p:sp>
            <p:nvSpPr>
              <p:cNvPr id="113889" name="Freeform 164"/>
              <p:cNvSpPr>
                <a:spLocks/>
              </p:cNvSpPr>
              <p:nvPr/>
            </p:nvSpPr>
            <p:spPr bwMode="black">
              <a:xfrm>
                <a:off x="5044" y="3899"/>
                <a:ext cx="32" cy="30"/>
              </a:xfrm>
              <a:custGeom>
                <a:avLst/>
                <a:gdLst>
                  <a:gd name="T0" fmla="*/ 0 w 65"/>
                  <a:gd name="T1" fmla="*/ 0 h 61"/>
                  <a:gd name="T2" fmla="*/ 0 w 65"/>
                  <a:gd name="T3" fmla="*/ 0 h 61"/>
                  <a:gd name="T4" fmla="*/ 0 w 65"/>
                  <a:gd name="T5" fmla="*/ 0 h 61"/>
                  <a:gd name="T6" fmla="*/ 0 w 65"/>
                  <a:gd name="T7" fmla="*/ 0 h 61"/>
                  <a:gd name="T8" fmla="*/ 0 w 65"/>
                  <a:gd name="T9" fmla="*/ 0 h 61"/>
                  <a:gd name="T10" fmla="*/ 0 w 65"/>
                  <a:gd name="T11" fmla="*/ 0 h 61"/>
                  <a:gd name="T12" fmla="*/ 0 w 65"/>
                  <a:gd name="T13" fmla="*/ 0 h 61"/>
                  <a:gd name="T14" fmla="*/ 0 60000 65536"/>
                  <a:gd name="T15" fmla="*/ 0 60000 65536"/>
                  <a:gd name="T16" fmla="*/ 0 60000 65536"/>
                  <a:gd name="T17" fmla="*/ 0 60000 65536"/>
                  <a:gd name="T18" fmla="*/ 0 60000 65536"/>
                  <a:gd name="T19" fmla="*/ 0 60000 65536"/>
                  <a:gd name="T20" fmla="*/ 0 60000 65536"/>
                  <a:gd name="T21" fmla="*/ 0 w 65"/>
                  <a:gd name="T22" fmla="*/ 0 h 61"/>
                  <a:gd name="T23" fmla="*/ 65 w 65"/>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61">
                    <a:moveTo>
                      <a:pt x="0" y="13"/>
                    </a:moveTo>
                    <a:lnTo>
                      <a:pt x="48" y="0"/>
                    </a:lnTo>
                    <a:lnTo>
                      <a:pt x="47" y="0"/>
                    </a:lnTo>
                    <a:lnTo>
                      <a:pt x="65" y="47"/>
                    </a:lnTo>
                    <a:lnTo>
                      <a:pt x="64" y="47"/>
                    </a:lnTo>
                    <a:lnTo>
                      <a:pt x="17" y="61"/>
                    </a:lnTo>
                    <a:lnTo>
                      <a:pt x="0" y="13"/>
                    </a:lnTo>
                    <a:close/>
                  </a:path>
                </a:pathLst>
              </a:custGeom>
              <a:solidFill>
                <a:srgbClr val="FFFF00"/>
              </a:solidFill>
              <a:ln w="9525">
                <a:solidFill>
                  <a:schemeClr val="tx1"/>
                </a:solidFill>
                <a:round/>
                <a:headEnd/>
                <a:tailEnd/>
              </a:ln>
            </p:spPr>
            <p:txBody>
              <a:bodyPr/>
              <a:lstStyle/>
              <a:p>
                <a:endParaRPr lang="en-US"/>
              </a:p>
            </p:txBody>
          </p:sp>
          <p:sp>
            <p:nvSpPr>
              <p:cNvPr id="113890" name="Oval 165"/>
              <p:cNvSpPr>
                <a:spLocks noChangeArrowheads="1"/>
              </p:cNvSpPr>
              <p:nvPr/>
            </p:nvSpPr>
            <p:spPr bwMode="black">
              <a:xfrm>
                <a:off x="5081" y="3891"/>
                <a:ext cx="27" cy="25"/>
              </a:xfrm>
              <a:prstGeom prst="ellipse">
                <a:avLst/>
              </a:prstGeom>
              <a:solidFill>
                <a:srgbClr val="FFFF00"/>
              </a:solidFill>
              <a:ln w="9525">
                <a:solidFill>
                  <a:schemeClr val="tx1"/>
                </a:solidFill>
                <a:round/>
                <a:headEnd/>
                <a:tailEnd/>
              </a:ln>
            </p:spPr>
            <p:txBody>
              <a:bodyPr/>
              <a:lstStyle/>
              <a:p>
                <a:endParaRPr lang="en-US"/>
              </a:p>
            </p:txBody>
          </p:sp>
          <p:sp>
            <p:nvSpPr>
              <p:cNvPr id="113891" name="Freeform 166"/>
              <p:cNvSpPr>
                <a:spLocks/>
              </p:cNvSpPr>
              <p:nvPr/>
            </p:nvSpPr>
            <p:spPr bwMode="black">
              <a:xfrm>
                <a:off x="5067" y="3892"/>
                <a:ext cx="32" cy="31"/>
              </a:xfrm>
              <a:custGeom>
                <a:avLst/>
                <a:gdLst>
                  <a:gd name="T0" fmla="*/ 0 w 64"/>
                  <a:gd name="T1" fmla="*/ 1 h 61"/>
                  <a:gd name="T2" fmla="*/ 1 w 64"/>
                  <a:gd name="T3" fmla="*/ 0 h 61"/>
                  <a:gd name="T4" fmla="*/ 1 w 64"/>
                  <a:gd name="T5" fmla="*/ 1 h 61"/>
                  <a:gd name="T6" fmla="*/ 1 w 64"/>
                  <a:gd name="T7" fmla="*/ 1 h 61"/>
                  <a:gd name="T8" fmla="*/ 0 w 64"/>
                  <a:gd name="T9" fmla="*/ 1 h 61"/>
                  <a:gd name="T10" fmla="*/ 0 60000 65536"/>
                  <a:gd name="T11" fmla="*/ 0 60000 65536"/>
                  <a:gd name="T12" fmla="*/ 0 60000 65536"/>
                  <a:gd name="T13" fmla="*/ 0 60000 65536"/>
                  <a:gd name="T14" fmla="*/ 0 60000 65536"/>
                  <a:gd name="T15" fmla="*/ 0 w 64"/>
                  <a:gd name="T16" fmla="*/ 0 h 61"/>
                  <a:gd name="T17" fmla="*/ 64 w 64"/>
                  <a:gd name="T18" fmla="*/ 61 h 61"/>
                </a:gdLst>
                <a:ahLst/>
                <a:cxnLst>
                  <a:cxn ang="T10">
                    <a:pos x="T0" y="T1"/>
                  </a:cxn>
                  <a:cxn ang="T11">
                    <a:pos x="T2" y="T3"/>
                  </a:cxn>
                  <a:cxn ang="T12">
                    <a:pos x="T4" y="T5"/>
                  </a:cxn>
                  <a:cxn ang="T13">
                    <a:pos x="T6" y="T7"/>
                  </a:cxn>
                  <a:cxn ang="T14">
                    <a:pos x="T8" y="T9"/>
                  </a:cxn>
                </a:cxnLst>
                <a:rect l="T15" t="T16" r="T17" b="T18"/>
                <a:pathLst>
                  <a:path w="64" h="61">
                    <a:moveTo>
                      <a:pt x="0" y="14"/>
                    </a:moveTo>
                    <a:lnTo>
                      <a:pt x="46" y="0"/>
                    </a:lnTo>
                    <a:lnTo>
                      <a:pt x="64" y="47"/>
                    </a:lnTo>
                    <a:lnTo>
                      <a:pt x="18" y="61"/>
                    </a:lnTo>
                    <a:lnTo>
                      <a:pt x="0" y="14"/>
                    </a:lnTo>
                    <a:close/>
                  </a:path>
                </a:pathLst>
              </a:custGeom>
              <a:solidFill>
                <a:srgbClr val="FFFF00"/>
              </a:solidFill>
              <a:ln w="9525">
                <a:solidFill>
                  <a:schemeClr val="tx1"/>
                </a:solidFill>
                <a:round/>
                <a:headEnd/>
                <a:tailEnd/>
              </a:ln>
            </p:spPr>
            <p:txBody>
              <a:bodyPr/>
              <a:lstStyle/>
              <a:p>
                <a:endParaRPr lang="en-US"/>
              </a:p>
            </p:txBody>
          </p:sp>
          <p:sp>
            <p:nvSpPr>
              <p:cNvPr id="113892" name="Freeform 167"/>
              <p:cNvSpPr>
                <a:spLocks/>
              </p:cNvSpPr>
              <p:nvPr/>
            </p:nvSpPr>
            <p:spPr bwMode="black">
              <a:xfrm>
                <a:off x="5089" y="3884"/>
                <a:ext cx="34" cy="31"/>
              </a:xfrm>
              <a:custGeom>
                <a:avLst/>
                <a:gdLst>
                  <a:gd name="T0" fmla="*/ 0 w 68"/>
                  <a:gd name="T1" fmla="*/ 0 h 63"/>
                  <a:gd name="T2" fmla="*/ 1 w 68"/>
                  <a:gd name="T3" fmla="*/ 0 h 63"/>
                  <a:gd name="T4" fmla="*/ 1 w 68"/>
                  <a:gd name="T5" fmla="*/ 0 h 63"/>
                  <a:gd name="T6" fmla="*/ 1 w 68"/>
                  <a:gd name="T7" fmla="*/ 0 h 63"/>
                  <a:gd name="T8" fmla="*/ 1 w 68"/>
                  <a:gd name="T9" fmla="*/ 0 h 63"/>
                  <a:gd name="T10" fmla="*/ 1 w 68"/>
                  <a:gd name="T11" fmla="*/ 0 h 63"/>
                  <a:gd name="T12" fmla="*/ 0 w 68"/>
                  <a:gd name="T13" fmla="*/ 0 h 63"/>
                  <a:gd name="T14" fmla="*/ 0 60000 65536"/>
                  <a:gd name="T15" fmla="*/ 0 60000 65536"/>
                  <a:gd name="T16" fmla="*/ 0 60000 65536"/>
                  <a:gd name="T17" fmla="*/ 0 60000 65536"/>
                  <a:gd name="T18" fmla="*/ 0 60000 65536"/>
                  <a:gd name="T19" fmla="*/ 0 60000 65536"/>
                  <a:gd name="T20" fmla="*/ 0 60000 65536"/>
                  <a:gd name="T21" fmla="*/ 0 w 68"/>
                  <a:gd name="T22" fmla="*/ 0 h 63"/>
                  <a:gd name="T23" fmla="*/ 68 w 68"/>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3">
                    <a:moveTo>
                      <a:pt x="0" y="18"/>
                    </a:moveTo>
                    <a:lnTo>
                      <a:pt x="46" y="0"/>
                    </a:lnTo>
                    <a:lnTo>
                      <a:pt x="45" y="0"/>
                    </a:lnTo>
                    <a:lnTo>
                      <a:pt x="68" y="45"/>
                    </a:lnTo>
                    <a:lnTo>
                      <a:pt x="67" y="45"/>
                    </a:lnTo>
                    <a:lnTo>
                      <a:pt x="20" y="63"/>
                    </a:lnTo>
                    <a:lnTo>
                      <a:pt x="0" y="18"/>
                    </a:lnTo>
                    <a:close/>
                  </a:path>
                </a:pathLst>
              </a:custGeom>
              <a:solidFill>
                <a:srgbClr val="FFFF00"/>
              </a:solidFill>
              <a:ln w="9525">
                <a:solidFill>
                  <a:schemeClr val="tx1"/>
                </a:solidFill>
                <a:round/>
                <a:headEnd/>
                <a:tailEnd/>
              </a:ln>
            </p:spPr>
            <p:txBody>
              <a:bodyPr/>
              <a:lstStyle/>
              <a:p>
                <a:endParaRPr lang="en-US"/>
              </a:p>
            </p:txBody>
          </p:sp>
          <p:sp>
            <p:nvSpPr>
              <p:cNvPr id="113893" name="Freeform 168"/>
              <p:cNvSpPr>
                <a:spLocks/>
              </p:cNvSpPr>
              <p:nvPr/>
            </p:nvSpPr>
            <p:spPr bwMode="black">
              <a:xfrm>
                <a:off x="5112" y="3874"/>
                <a:ext cx="34" cy="32"/>
              </a:xfrm>
              <a:custGeom>
                <a:avLst/>
                <a:gdLst>
                  <a:gd name="T0" fmla="*/ 0 w 69"/>
                  <a:gd name="T1" fmla="*/ 1 h 63"/>
                  <a:gd name="T2" fmla="*/ 0 w 69"/>
                  <a:gd name="T3" fmla="*/ 0 h 63"/>
                  <a:gd name="T4" fmla="*/ 0 w 69"/>
                  <a:gd name="T5" fmla="*/ 0 h 63"/>
                  <a:gd name="T6" fmla="*/ 0 w 69"/>
                  <a:gd name="T7" fmla="*/ 1 h 63"/>
                  <a:gd name="T8" fmla="*/ 0 w 69"/>
                  <a:gd name="T9" fmla="*/ 1 h 63"/>
                  <a:gd name="T10" fmla="*/ 0 w 69"/>
                  <a:gd name="T11" fmla="*/ 1 h 63"/>
                  <a:gd name="T12" fmla="*/ 0 w 69"/>
                  <a:gd name="T13" fmla="*/ 1 h 63"/>
                  <a:gd name="T14" fmla="*/ 0 60000 65536"/>
                  <a:gd name="T15" fmla="*/ 0 60000 65536"/>
                  <a:gd name="T16" fmla="*/ 0 60000 65536"/>
                  <a:gd name="T17" fmla="*/ 0 60000 65536"/>
                  <a:gd name="T18" fmla="*/ 0 60000 65536"/>
                  <a:gd name="T19" fmla="*/ 0 60000 65536"/>
                  <a:gd name="T20" fmla="*/ 0 60000 65536"/>
                  <a:gd name="T21" fmla="*/ 0 w 69"/>
                  <a:gd name="T22" fmla="*/ 0 h 63"/>
                  <a:gd name="T23" fmla="*/ 69 w 69"/>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3">
                    <a:moveTo>
                      <a:pt x="0" y="18"/>
                    </a:moveTo>
                    <a:lnTo>
                      <a:pt x="45" y="0"/>
                    </a:lnTo>
                    <a:lnTo>
                      <a:pt x="44" y="0"/>
                    </a:lnTo>
                    <a:lnTo>
                      <a:pt x="69" y="45"/>
                    </a:lnTo>
                    <a:lnTo>
                      <a:pt x="68" y="45"/>
                    </a:lnTo>
                    <a:lnTo>
                      <a:pt x="23" y="63"/>
                    </a:lnTo>
                    <a:lnTo>
                      <a:pt x="0" y="18"/>
                    </a:lnTo>
                    <a:close/>
                  </a:path>
                </a:pathLst>
              </a:custGeom>
              <a:solidFill>
                <a:srgbClr val="FFFF00"/>
              </a:solidFill>
              <a:ln w="9525">
                <a:solidFill>
                  <a:schemeClr val="tx1"/>
                </a:solidFill>
                <a:round/>
                <a:headEnd/>
                <a:tailEnd/>
              </a:ln>
            </p:spPr>
            <p:txBody>
              <a:bodyPr/>
              <a:lstStyle/>
              <a:p>
                <a:endParaRPr lang="en-US"/>
              </a:p>
            </p:txBody>
          </p:sp>
          <p:sp>
            <p:nvSpPr>
              <p:cNvPr id="113894" name="Oval 169"/>
              <p:cNvSpPr>
                <a:spLocks noChangeArrowheads="1"/>
              </p:cNvSpPr>
              <p:nvPr/>
            </p:nvSpPr>
            <p:spPr bwMode="black">
              <a:xfrm>
                <a:off x="5148" y="3863"/>
                <a:ext cx="28" cy="25"/>
              </a:xfrm>
              <a:prstGeom prst="ellipse">
                <a:avLst/>
              </a:prstGeom>
              <a:solidFill>
                <a:srgbClr val="FFFF00"/>
              </a:solidFill>
              <a:ln w="9525">
                <a:solidFill>
                  <a:schemeClr val="tx1"/>
                </a:solidFill>
                <a:round/>
                <a:headEnd/>
                <a:tailEnd/>
              </a:ln>
            </p:spPr>
            <p:txBody>
              <a:bodyPr/>
              <a:lstStyle/>
              <a:p>
                <a:endParaRPr lang="en-US"/>
              </a:p>
            </p:txBody>
          </p:sp>
          <p:sp>
            <p:nvSpPr>
              <p:cNvPr id="113895" name="Freeform 170"/>
              <p:cNvSpPr>
                <a:spLocks/>
              </p:cNvSpPr>
              <p:nvPr/>
            </p:nvSpPr>
            <p:spPr bwMode="black">
              <a:xfrm>
                <a:off x="5134" y="3864"/>
                <a:ext cx="34" cy="33"/>
              </a:xfrm>
              <a:custGeom>
                <a:avLst/>
                <a:gdLst>
                  <a:gd name="T0" fmla="*/ 0 w 69"/>
                  <a:gd name="T1" fmla="*/ 1 h 66"/>
                  <a:gd name="T2" fmla="*/ 0 w 69"/>
                  <a:gd name="T3" fmla="*/ 0 h 66"/>
                  <a:gd name="T4" fmla="*/ 0 w 69"/>
                  <a:gd name="T5" fmla="*/ 1 h 66"/>
                  <a:gd name="T6" fmla="*/ 0 w 69"/>
                  <a:gd name="T7" fmla="*/ 1 h 66"/>
                  <a:gd name="T8" fmla="*/ 0 w 69"/>
                  <a:gd name="T9" fmla="*/ 1 h 66"/>
                  <a:gd name="T10" fmla="*/ 0 60000 65536"/>
                  <a:gd name="T11" fmla="*/ 0 60000 65536"/>
                  <a:gd name="T12" fmla="*/ 0 60000 65536"/>
                  <a:gd name="T13" fmla="*/ 0 60000 65536"/>
                  <a:gd name="T14" fmla="*/ 0 60000 65536"/>
                  <a:gd name="T15" fmla="*/ 0 w 69"/>
                  <a:gd name="T16" fmla="*/ 0 h 66"/>
                  <a:gd name="T17" fmla="*/ 69 w 69"/>
                  <a:gd name="T18" fmla="*/ 66 h 66"/>
                </a:gdLst>
                <a:ahLst/>
                <a:cxnLst>
                  <a:cxn ang="T10">
                    <a:pos x="T0" y="T1"/>
                  </a:cxn>
                  <a:cxn ang="T11">
                    <a:pos x="T2" y="T3"/>
                  </a:cxn>
                  <a:cxn ang="T12">
                    <a:pos x="T4" y="T5"/>
                  </a:cxn>
                  <a:cxn ang="T13">
                    <a:pos x="T6" y="T7"/>
                  </a:cxn>
                  <a:cxn ang="T14">
                    <a:pos x="T8" y="T9"/>
                  </a:cxn>
                </a:cxnLst>
                <a:rect l="T15" t="T16" r="T17" b="T18"/>
                <a:pathLst>
                  <a:path w="69" h="66">
                    <a:moveTo>
                      <a:pt x="0" y="21"/>
                    </a:moveTo>
                    <a:lnTo>
                      <a:pt x="43" y="0"/>
                    </a:lnTo>
                    <a:lnTo>
                      <a:pt x="69" y="45"/>
                    </a:lnTo>
                    <a:lnTo>
                      <a:pt x="25" y="66"/>
                    </a:lnTo>
                    <a:lnTo>
                      <a:pt x="0" y="21"/>
                    </a:lnTo>
                    <a:close/>
                  </a:path>
                </a:pathLst>
              </a:custGeom>
              <a:solidFill>
                <a:srgbClr val="FFFF00"/>
              </a:solidFill>
              <a:ln w="9525">
                <a:solidFill>
                  <a:schemeClr val="tx1"/>
                </a:solidFill>
                <a:round/>
                <a:headEnd/>
                <a:tailEnd/>
              </a:ln>
            </p:spPr>
            <p:txBody>
              <a:bodyPr/>
              <a:lstStyle/>
              <a:p>
                <a:endParaRPr lang="en-US"/>
              </a:p>
            </p:txBody>
          </p:sp>
          <p:sp>
            <p:nvSpPr>
              <p:cNvPr id="113896" name="Freeform 171"/>
              <p:cNvSpPr>
                <a:spLocks/>
              </p:cNvSpPr>
              <p:nvPr/>
            </p:nvSpPr>
            <p:spPr bwMode="black">
              <a:xfrm>
                <a:off x="5155" y="3853"/>
                <a:ext cx="36" cy="33"/>
              </a:xfrm>
              <a:custGeom>
                <a:avLst/>
                <a:gdLst>
                  <a:gd name="T0" fmla="*/ 0 w 72"/>
                  <a:gd name="T1" fmla="*/ 1 h 66"/>
                  <a:gd name="T2" fmla="*/ 1 w 72"/>
                  <a:gd name="T3" fmla="*/ 0 h 66"/>
                  <a:gd name="T4" fmla="*/ 1 w 72"/>
                  <a:gd name="T5" fmla="*/ 0 h 66"/>
                  <a:gd name="T6" fmla="*/ 1 w 72"/>
                  <a:gd name="T7" fmla="*/ 1 h 66"/>
                  <a:gd name="T8" fmla="*/ 1 w 72"/>
                  <a:gd name="T9" fmla="*/ 1 h 66"/>
                  <a:gd name="T10" fmla="*/ 1 w 72"/>
                  <a:gd name="T11" fmla="*/ 1 h 66"/>
                  <a:gd name="T12" fmla="*/ 0 w 72"/>
                  <a:gd name="T13" fmla="*/ 1 h 66"/>
                  <a:gd name="T14" fmla="*/ 0 60000 65536"/>
                  <a:gd name="T15" fmla="*/ 0 60000 65536"/>
                  <a:gd name="T16" fmla="*/ 0 60000 65536"/>
                  <a:gd name="T17" fmla="*/ 0 60000 65536"/>
                  <a:gd name="T18" fmla="*/ 0 60000 65536"/>
                  <a:gd name="T19" fmla="*/ 0 60000 65536"/>
                  <a:gd name="T20" fmla="*/ 0 60000 65536"/>
                  <a:gd name="T21" fmla="*/ 0 w 72"/>
                  <a:gd name="T22" fmla="*/ 0 h 66"/>
                  <a:gd name="T23" fmla="*/ 72 w 72"/>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6">
                    <a:moveTo>
                      <a:pt x="0" y="23"/>
                    </a:moveTo>
                    <a:lnTo>
                      <a:pt x="43" y="0"/>
                    </a:lnTo>
                    <a:lnTo>
                      <a:pt x="42" y="0"/>
                    </a:lnTo>
                    <a:lnTo>
                      <a:pt x="72" y="44"/>
                    </a:lnTo>
                    <a:lnTo>
                      <a:pt x="71" y="44"/>
                    </a:lnTo>
                    <a:lnTo>
                      <a:pt x="28" y="66"/>
                    </a:lnTo>
                    <a:lnTo>
                      <a:pt x="0" y="23"/>
                    </a:lnTo>
                    <a:close/>
                  </a:path>
                </a:pathLst>
              </a:custGeom>
              <a:solidFill>
                <a:srgbClr val="FFFF00"/>
              </a:solidFill>
              <a:ln w="9525">
                <a:solidFill>
                  <a:schemeClr val="tx1"/>
                </a:solidFill>
                <a:round/>
                <a:headEnd/>
                <a:tailEnd/>
              </a:ln>
            </p:spPr>
            <p:txBody>
              <a:bodyPr/>
              <a:lstStyle/>
              <a:p>
                <a:endParaRPr lang="en-US"/>
              </a:p>
            </p:txBody>
          </p:sp>
          <p:sp>
            <p:nvSpPr>
              <p:cNvPr id="113897" name="Oval 172"/>
              <p:cNvSpPr>
                <a:spLocks noChangeArrowheads="1"/>
              </p:cNvSpPr>
              <p:nvPr/>
            </p:nvSpPr>
            <p:spPr bwMode="black">
              <a:xfrm>
                <a:off x="5190" y="3840"/>
                <a:ext cx="28" cy="25"/>
              </a:xfrm>
              <a:prstGeom prst="ellipse">
                <a:avLst/>
              </a:prstGeom>
              <a:solidFill>
                <a:srgbClr val="FFFF00"/>
              </a:solidFill>
              <a:ln w="9525">
                <a:solidFill>
                  <a:schemeClr val="tx1"/>
                </a:solidFill>
                <a:round/>
                <a:headEnd/>
                <a:tailEnd/>
              </a:ln>
            </p:spPr>
            <p:txBody>
              <a:bodyPr/>
              <a:lstStyle/>
              <a:p>
                <a:endParaRPr lang="en-US"/>
              </a:p>
            </p:txBody>
          </p:sp>
          <p:sp>
            <p:nvSpPr>
              <p:cNvPr id="113898" name="Freeform 173"/>
              <p:cNvSpPr>
                <a:spLocks/>
              </p:cNvSpPr>
              <p:nvPr/>
            </p:nvSpPr>
            <p:spPr bwMode="black">
              <a:xfrm>
                <a:off x="5176" y="3841"/>
                <a:ext cx="36" cy="34"/>
              </a:xfrm>
              <a:custGeom>
                <a:avLst/>
                <a:gdLst>
                  <a:gd name="T0" fmla="*/ 0 w 71"/>
                  <a:gd name="T1" fmla="*/ 1 h 67"/>
                  <a:gd name="T2" fmla="*/ 1 w 71"/>
                  <a:gd name="T3" fmla="*/ 0 h 67"/>
                  <a:gd name="T4" fmla="*/ 1 w 71"/>
                  <a:gd name="T5" fmla="*/ 1 h 67"/>
                  <a:gd name="T6" fmla="*/ 1 w 71"/>
                  <a:gd name="T7" fmla="*/ 1 h 67"/>
                  <a:gd name="T8" fmla="*/ 0 w 71"/>
                  <a:gd name="T9" fmla="*/ 1 h 67"/>
                  <a:gd name="T10" fmla="*/ 0 60000 65536"/>
                  <a:gd name="T11" fmla="*/ 0 60000 65536"/>
                  <a:gd name="T12" fmla="*/ 0 60000 65536"/>
                  <a:gd name="T13" fmla="*/ 0 60000 65536"/>
                  <a:gd name="T14" fmla="*/ 0 60000 65536"/>
                  <a:gd name="T15" fmla="*/ 0 w 71"/>
                  <a:gd name="T16" fmla="*/ 0 h 67"/>
                  <a:gd name="T17" fmla="*/ 71 w 71"/>
                  <a:gd name="T18" fmla="*/ 67 h 67"/>
                </a:gdLst>
                <a:ahLst/>
                <a:cxnLst>
                  <a:cxn ang="T10">
                    <a:pos x="T0" y="T1"/>
                  </a:cxn>
                  <a:cxn ang="T11">
                    <a:pos x="T2" y="T3"/>
                  </a:cxn>
                  <a:cxn ang="T12">
                    <a:pos x="T4" y="T5"/>
                  </a:cxn>
                  <a:cxn ang="T13">
                    <a:pos x="T6" y="T7"/>
                  </a:cxn>
                  <a:cxn ang="T14">
                    <a:pos x="T8" y="T9"/>
                  </a:cxn>
                </a:cxnLst>
                <a:rect l="T15" t="T16" r="T17" b="T18"/>
                <a:pathLst>
                  <a:path w="71" h="67">
                    <a:moveTo>
                      <a:pt x="0" y="23"/>
                    </a:moveTo>
                    <a:lnTo>
                      <a:pt x="41" y="0"/>
                    </a:lnTo>
                    <a:lnTo>
                      <a:pt x="71" y="43"/>
                    </a:lnTo>
                    <a:lnTo>
                      <a:pt x="30" y="67"/>
                    </a:lnTo>
                    <a:lnTo>
                      <a:pt x="0" y="23"/>
                    </a:lnTo>
                    <a:close/>
                  </a:path>
                </a:pathLst>
              </a:custGeom>
              <a:solidFill>
                <a:srgbClr val="FFFF00"/>
              </a:solidFill>
              <a:ln w="9525">
                <a:solidFill>
                  <a:schemeClr val="tx1"/>
                </a:solidFill>
                <a:round/>
                <a:headEnd/>
                <a:tailEnd/>
              </a:ln>
            </p:spPr>
            <p:txBody>
              <a:bodyPr/>
              <a:lstStyle/>
              <a:p>
                <a:endParaRPr lang="en-US"/>
              </a:p>
            </p:txBody>
          </p:sp>
          <p:sp>
            <p:nvSpPr>
              <p:cNvPr id="113899" name="Oval 174"/>
              <p:cNvSpPr>
                <a:spLocks noChangeArrowheads="1"/>
              </p:cNvSpPr>
              <p:nvPr/>
            </p:nvSpPr>
            <p:spPr bwMode="black">
              <a:xfrm>
                <a:off x="5211" y="3827"/>
                <a:ext cx="27" cy="25"/>
              </a:xfrm>
              <a:prstGeom prst="ellipse">
                <a:avLst/>
              </a:prstGeom>
              <a:solidFill>
                <a:srgbClr val="FFFF00"/>
              </a:solidFill>
              <a:ln w="9525">
                <a:solidFill>
                  <a:schemeClr val="tx1"/>
                </a:solidFill>
                <a:round/>
                <a:headEnd/>
                <a:tailEnd/>
              </a:ln>
            </p:spPr>
            <p:txBody>
              <a:bodyPr/>
              <a:lstStyle/>
              <a:p>
                <a:endParaRPr lang="en-US"/>
              </a:p>
            </p:txBody>
          </p:sp>
          <p:sp>
            <p:nvSpPr>
              <p:cNvPr id="113900" name="Freeform 175"/>
              <p:cNvSpPr>
                <a:spLocks/>
              </p:cNvSpPr>
              <p:nvPr/>
            </p:nvSpPr>
            <p:spPr bwMode="black">
              <a:xfrm>
                <a:off x="5196" y="3829"/>
                <a:ext cx="36" cy="33"/>
              </a:xfrm>
              <a:custGeom>
                <a:avLst/>
                <a:gdLst>
                  <a:gd name="T0" fmla="*/ 0 w 73"/>
                  <a:gd name="T1" fmla="*/ 0 h 67"/>
                  <a:gd name="T2" fmla="*/ 0 w 73"/>
                  <a:gd name="T3" fmla="*/ 0 h 67"/>
                  <a:gd name="T4" fmla="*/ 0 w 73"/>
                  <a:gd name="T5" fmla="*/ 0 h 67"/>
                  <a:gd name="T6" fmla="*/ 0 w 73"/>
                  <a:gd name="T7" fmla="*/ 0 h 67"/>
                  <a:gd name="T8" fmla="*/ 0 w 73"/>
                  <a:gd name="T9" fmla="*/ 0 h 67"/>
                  <a:gd name="T10" fmla="*/ 0 60000 65536"/>
                  <a:gd name="T11" fmla="*/ 0 60000 65536"/>
                  <a:gd name="T12" fmla="*/ 0 60000 65536"/>
                  <a:gd name="T13" fmla="*/ 0 60000 65536"/>
                  <a:gd name="T14" fmla="*/ 0 60000 65536"/>
                  <a:gd name="T15" fmla="*/ 0 w 73"/>
                  <a:gd name="T16" fmla="*/ 0 h 67"/>
                  <a:gd name="T17" fmla="*/ 73 w 73"/>
                  <a:gd name="T18" fmla="*/ 67 h 67"/>
                </a:gdLst>
                <a:ahLst/>
                <a:cxnLst>
                  <a:cxn ang="T10">
                    <a:pos x="T0" y="T1"/>
                  </a:cxn>
                  <a:cxn ang="T11">
                    <a:pos x="T2" y="T3"/>
                  </a:cxn>
                  <a:cxn ang="T12">
                    <a:pos x="T4" y="T5"/>
                  </a:cxn>
                  <a:cxn ang="T13">
                    <a:pos x="T6" y="T7"/>
                  </a:cxn>
                  <a:cxn ang="T14">
                    <a:pos x="T8" y="T9"/>
                  </a:cxn>
                </a:cxnLst>
                <a:rect l="T15" t="T16" r="T17" b="T18"/>
                <a:pathLst>
                  <a:path w="73" h="67">
                    <a:moveTo>
                      <a:pt x="0" y="26"/>
                    </a:moveTo>
                    <a:lnTo>
                      <a:pt x="41" y="0"/>
                    </a:lnTo>
                    <a:lnTo>
                      <a:pt x="73" y="41"/>
                    </a:lnTo>
                    <a:lnTo>
                      <a:pt x="33" y="67"/>
                    </a:lnTo>
                    <a:lnTo>
                      <a:pt x="0" y="26"/>
                    </a:lnTo>
                    <a:close/>
                  </a:path>
                </a:pathLst>
              </a:custGeom>
              <a:solidFill>
                <a:srgbClr val="FFFF00"/>
              </a:solidFill>
              <a:ln w="9525">
                <a:solidFill>
                  <a:schemeClr val="tx1"/>
                </a:solidFill>
                <a:round/>
                <a:headEnd/>
                <a:tailEnd/>
              </a:ln>
            </p:spPr>
            <p:txBody>
              <a:bodyPr/>
              <a:lstStyle/>
              <a:p>
                <a:endParaRPr lang="en-US"/>
              </a:p>
            </p:txBody>
          </p:sp>
          <p:sp>
            <p:nvSpPr>
              <p:cNvPr id="113901" name="Oval 176"/>
              <p:cNvSpPr>
                <a:spLocks noChangeArrowheads="1"/>
              </p:cNvSpPr>
              <p:nvPr/>
            </p:nvSpPr>
            <p:spPr bwMode="black">
              <a:xfrm>
                <a:off x="5230" y="3813"/>
                <a:ext cx="28" cy="25"/>
              </a:xfrm>
              <a:prstGeom prst="ellipse">
                <a:avLst/>
              </a:prstGeom>
              <a:solidFill>
                <a:srgbClr val="FFFF00"/>
              </a:solidFill>
              <a:ln w="9525">
                <a:solidFill>
                  <a:schemeClr val="tx1"/>
                </a:solidFill>
                <a:round/>
                <a:headEnd/>
                <a:tailEnd/>
              </a:ln>
            </p:spPr>
            <p:txBody>
              <a:bodyPr/>
              <a:lstStyle/>
              <a:p>
                <a:endParaRPr lang="en-US"/>
              </a:p>
            </p:txBody>
          </p:sp>
          <p:sp>
            <p:nvSpPr>
              <p:cNvPr id="113902" name="Freeform 177"/>
              <p:cNvSpPr>
                <a:spLocks/>
              </p:cNvSpPr>
              <p:nvPr/>
            </p:nvSpPr>
            <p:spPr bwMode="black">
              <a:xfrm>
                <a:off x="5216" y="3816"/>
                <a:ext cx="37" cy="33"/>
              </a:xfrm>
              <a:custGeom>
                <a:avLst/>
                <a:gdLst>
                  <a:gd name="T0" fmla="*/ 0 w 74"/>
                  <a:gd name="T1" fmla="*/ 0 h 67"/>
                  <a:gd name="T2" fmla="*/ 1 w 74"/>
                  <a:gd name="T3" fmla="*/ 0 h 67"/>
                  <a:gd name="T4" fmla="*/ 1 w 74"/>
                  <a:gd name="T5" fmla="*/ 0 h 67"/>
                  <a:gd name="T6" fmla="*/ 1 w 74"/>
                  <a:gd name="T7" fmla="*/ 0 h 67"/>
                  <a:gd name="T8" fmla="*/ 0 w 74"/>
                  <a:gd name="T9" fmla="*/ 0 h 67"/>
                  <a:gd name="T10" fmla="*/ 0 60000 65536"/>
                  <a:gd name="T11" fmla="*/ 0 60000 65536"/>
                  <a:gd name="T12" fmla="*/ 0 60000 65536"/>
                  <a:gd name="T13" fmla="*/ 0 60000 65536"/>
                  <a:gd name="T14" fmla="*/ 0 60000 65536"/>
                  <a:gd name="T15" fmla="*/ 0 w 74"/>
                  <a:gd name="T16" fmla="*/ 0 h 67"/>
                  <a:gd name="T17" fmla="*/ 74 w 74"/>
                  <a:gd name="T18" fmla="*/ 67 h 67"/>
                </a:gdLst>
                <a:ahLst/>
                <a:cxnLst>
                  <a:cxn ang="T10">
                    <a:pos x="T0" y="T1"/>
                  </a:cxn>
                  <a:cxn ang="T11">
                    <a:pos x="T2" y="T3"/>
                  </a:cxn>
                  <a:cxn ang="T12">
                    <a:pos x="T4" y="T5"/>
                  </a:cxn>
                  <a:cxn ang="T13">
                    <a:pos x="T6" y="T7"/>
                  </a:cxn>
                  <a:cxn ang="T14">
                    <a:pos x="T8" y="T9"/>
                  </a:cxn>
                </a:cxnLst>
                <a:rect l="T15" t="T16" r="T17" b="T18"/>
                <a:pathLst>
                  <a:path w="74" h="67">
                    <a:moveTo>
                      <a:pt x="0" y="28"/>
                    </a:moveTo>
                    <a:lnTo>
                      <a:pt x="40" y="0"/>
                    </a:lnTo>
                    <a:lnTo>
                      <a:pt x="74" y="40"/>
                    </a:lnTo>
                    <a:lnTo>
                      <a:pt x="35" y="67"/>
                    </a:lnTo>
                    <a:lnTo>
                      <a:pt x="0" y="28"/>
                    </a:lnTo>
                    <a:close/>
                  </a:path>
                </a:pathLst>
              </a:custGeom>
              <a:solidFill>
                <a:srgbClr val="FFFF00"/>
              </a:solidFill>
              <a:ln w="9525">
                <a:solidFill>
                  <a:schemeClr val="tx1"/>
                </a:solidFill>
                <a:round/>
                <a:headEnd/>
                <a:tailEnd/>
              </a:ln>
            </p:spPr>
            <p:txBody>
              <a:bodyPr/>
              <a:lstStyle/>
              <a:p>
                <a:endParaRPr lang="en-US"/>
              </a:p>
            </p:txBody>
          </p:sp>
          <p:sp>
            <p:nvSpPr>
              <p:cNvPr id="113903" name="Oval 178"/>
              <p:cNvSpPr>
                <a:spLocks noChangeArrowheads="1"/>
              </p:cNvSpPr>
              <p:nvPr/>
            </p:nvSpPr>
            <p:spPr bwMode="black">
              <a:xfrm>
                <a:off x="5249" y="3799"/>
                <a:ext cx="27" cy="24"/>
              </a:xfrm>
              <a:prstGeom prst="ellipse">
                <a:avLst/>
              </a:prstGeom>
              <a:solidFill>
                <a:srgbClr val="FFFF00"/>
              </a:solidFill>
              <a:ln w="9525">
                <a:solidFill>
                  <a:schemeClr val="tx1"/>
                </a:solidFill>
                <a:round/>
                <a:headEnd/>
                <a:tailEnd/>
              </a:ln>
            </p:spPr>
            <p:txBody>
              <a:bodyPr/>
              <a:lstStyle/>
              <a:p>
                <a:endParaRPr lang="en-US"/>
              </a:p>
            </p:txBody>
          </p:sp>
          <p:sp>
            <p:nvSpPr>
              <p:cNvPr id="113904" name="Freeform 179"/>
              <p:cNvSpPr>
                <a:spLocks/>
              </p:cNvSpPr>
              <p:nvPr/>
            </p:nvSpPr>
            <p:spPr bwMode="black">
              <a:xfrm>
                <a:off x="5235" y="3802"/>
                <a:ext cx="37" cy="33"/>
              </a:xfrm>
              <a:custGeom>
                <a:avLst/>
                <a:gdLst>
                  <a:gd name="T0" fmla="*/ 0 w 73"/>
                  <a:gd name="T1" fmla="*/ 1 h 65"/>
                  <a:gd name="T2" fmla="*/ 1 w 73"/>
                  <a:gd name="T3" fmla="*/ 0 h 65"/>
                  <a:gd name="T4" fmla="*/ 1 w 73"/>
                  <a:gd name="T5" fmla="*/ 1 h 65"/>
                  <a:gd name="T6" fmla="*/ 1 w 73"/>
                  <a:gd name="T7" fmla="*/ 1 h 65"/>
                  <a:gd name="T8" fmla="*/ 0 w 73"/>
                  <a:gd name="T9" fmla="*/ 1 h 65"/>
                  <a:gd name="T10" fmla="*/ 0 60000 65536"/>
                  <a:gd name="T11" fmla="*/ 0 60000 65536"/>
                  <a:gd name="T12" fmla="*/ 0 60000 65536"/>
                  <a:gd name="T13" fmla="*/ 0 60000 65536"/>
                  <a:gd name="T14" fmla="*/ 0 60000 65536"/>
                  <a:gd name="T15" fmla="*/ 0 w 73"/>
                  <a:gd name="T16" fmla="*/ 0 h 65"/>
                  <a:gd name="T17" fmla="*/ 73 w 73"/>
                  <a:gd name="T18" fmla="*/ 65 h 65"/>
                </a:gdLst>
                <a:ahLst/>
                <a:cxnLst>
                  <a:cxn ang="T10">
                    <a:pos x="T0" y="T1"/>
                  </a:cxn>
                  <a:cxn ang="T11">
                    <a:pos x="T2" y="T3"/>
                  </a:cxn>
                  <a:cxn ang="T12">
                    <a:pos x="T4" y="T5"/>
                  </a:cxn>
                  <a:cxn ang="T13">
                    <a:pos x="T6" y="T7"/>
                  </a:cxn>
                  <a:cxn ang="T14">
                    <a:pos x="T8" y="T9"/>
                  </a:cxn>
                </a:cxnLst>
                <a:rect l="T15" t="T16" r="T17" b="T18"/>
                <a:pathLst>
                  <a:path w="73" h="65">
                    <a:moveTo>
                      <a:pt x="0" y="28"/>
                    </a:moveTo>
                    <a:lnTo>
                      <a:pt x="37" y="0"/>
                    </a:lnTo>
                    <a:lnTo>
                      <a:pt x="73" y="37"/>
                    </a:lnTo>
                    <a:lnTo>
                      <a:pt x="37" y="65"/>
                    </a:lnTo>
                    <a:lnTo>
                      <a:pt x="0" y="28"/>
                    </a:lnTo>
                    <a:close/>
                  </a:path>
                </a:pathLst>
              </a:custGeom>
              <a:solidFill>
                <a:srgbClr val="FFFF00"/>
              </a:solidFill>
              <a:ln w="9525">
                <a:solidFill>
                  <a:schemeClr val="tx1"/>
                </a:solidFill>
                <a:round/>
                <a:headEnd/>
                <a:tailEnd/>
              </a:ln>
            </p:spPr>
            <p:txBody>
              <a:bodyPr/>
              <a:lstStyle/>
              <a:p>
                <a:endParaRPr lang="en-US"/>
              </a:p>
            </p:txBody>
          </p:sp>
          <p:sp>
            <p:nvSpPr>
              <p:cNvPr id="113905" name="Freeform 180"/>
              <p:cNvSpPr>
                <a:spLocks/>
              </p:cNvSpPr>
              <p:nvPr/>
            </p:nvSpPr>
            <p:spPr bwMode="black">
              <a:xfrm>
                <a:off x="5253" y="3787"/>
                <a:ext cx="37" cy="33"/>
              </a:xfrm>
              <a:custGeom>
                <a:avLst/>
                <a:gdLst>
                  <a:gd name="T0" fmla="*/ 0 w 75"/>
                  <a:gd name="T1" fmla="*/ 1 h 66"/>
                  <a:gd name="T2" fmla="*/ 0 w 75"/>
                  <a:gd name="T3" fmla="*/ 0 h 66"/>
                  <a:gd name="T4" fmla="*/ 0 w 75"/>
                  <a:gd name="T5" fmla="*/ 0 h 66"/>
                  <a:gd name="T6" fmla="*/ 0 w 75"/>
                  <a:gd name="T7" fmla="*/ 1 h 66"/>
                  <a:gd name="T8" fmla="*/ 0 w 75"/>
                  <a:gd name="T9" fmla="*/ 1 h 66"/>
                  <a:gd name="T10" fmla="*/ 0 w 75"/>
                  <a:gd name="T11" fmla="*/ 1 h 66"/>
                  <a:gd name="T12" fmla="*/ 0 w 75"/>
                  <a:gd name="T13" fmla="*/ 1 h 66"/>
                  <a:gd name="T14" fmla="*/ 0 60000 65536"/>
                  <a:gd name="T15" fmla="*/ 0 60000 65536"/>
                  <a:gd name="T16" fmla="*/ 0 60000 65536"/>
                  <a:gd name="T17" fmla="*/ 0 60000 65536"/>
                  <a:gd name="T18" fmla="*/ 0 60000 65536"/>
                  <a:gd name="T19" fmla="*/ 0 60000 65536"/>
                  <a:gd name="T20" fmla="*/ 0 60000 65536"/>
                  <a:gd name="T21" fmla="*/ 0 w 75"/>
                  <a:gd name="T22" fmla="*/ 0 h 66"/>
                  <a:gd name="T23" fmla="*/ 75 w 75"/>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66">
                    <a:moveTo>
                      <a:pt x="0" y="31"/>
                    </a:moveTo>
                    <a:lnTo>
                      <a:pt x="36" y="0"/>
                    </a:lnTo>
                    <a:lnTo>
                      <a:pt x="75" y="35"/>
                    </a:lnTo>
                    <a:lnTo>
                      <a:pt x="40" y="66"/>
                    </a:lnTo>
                    <a:lnTo>
                      <a:pt x="0" y="31"/>
                    </a:lnTo>
                    <a:close/>
                  </a:path>
                </a:pathLst>
              </a:custGeom>
              <a:solidFill>
                <a:srgbClr val="FFFF00"/>
              </a:solidFill>
              <a:ln w="9525">
                <a:solidFill>
                  <a:schemeClr val="tx1"/>
                </a:solidFill>
                <a:round/>
                <a:headEnd/>
                <a:tailEnd/>
              </a:ln>
            </p:spPr>
            <p:txBody>
              <a:bodyPr/>
              <a:lstStyle/>
              <a:p>
                <a:endParaRPr lang="en-US"/>
              </a:p>
            </p:txBody>
          </p:sp>
          <p:sp>
            <p:nvSpPr>
              <p:cNvPr id="113906" name="Oval 181"/>
              <p:cNvSpPr>
                <a:spLocks noChangeArrowheads="1"/>
              </p:cNvSpPr>
              <p:nvPr/>
            </p:nvSpPr>
            <p:spPr bwMode="black">
              <a:xfrm>
                <a:off x="5284" y="3767"/>
                <a:ext cx="28" cy="25"/>
              </a:xfrm>
              <a:prstGeom prst="ellipse">
                <a:avLst/>
              </a:prstGeom>
              <a:solidFill>
                <a:srgbClr val="FFFF00"/>
              </a:solidFill>
              <a:ln w="9525">
                <a:solidFill>
                  <a:schemeClr val="tx1"/>
                </a:solidFill>
                <a:round/>
                <a:headEnd/>
                <a:tailEnd/>
              </a:ln>
            </p:spPr>
            <p:txBody>
              <a:bodyPr/>
              <a:lstStyle/>
              <a:p>
                <a:endParaRPr lang="en-US"/>
              </a:p>
            </p:txBody>
          </p:sp>
          <p:sp>
            <p:nvSpPr>
              <p:cNvPr id="113907" name="Freeform 182"/>
              <p:cNvSpPr>
                <a:spLocks/>
              </p:cNvSpPr>
              <p:nvPr/>
            </p:nvSpPr>
            <p:spPr bwMode="black">
              <a:xfrm>
                <a:off x="5271" y="3771"/>
                <a:ext cx="37" cy="33"/>
              </a:xfrm>
              <a:custGeom>
                <a:avLst/>
                <a:gdLst>
                  <a:gd name="T0" fmla="*/ 0 w 74"/>
                  <a:gd name="T1" fmla="*/ 0 h 67"/>
                  <a:gd name="T2" fmla="*/ 1 w 74"/>
                  <a:gd name="T3" fmla="*/ 0 h 67"/>
                  <a:gd name="T4" fmla="*/ 1 w 74"/>
                  <a:gd name="T5" fmla="*/ 0 h 67"/>
                  <a:gd name="T6" fmla="*/ 1 w 74"/>
                  <a:gd name="T7" fmla="*/ 0 h 67"/>
                  <a:gd name="T8" fmla="*/ 0 w 74"/>
                  <a:gd name="T9" fmla="*/ 0 h 67"/>
                  <a:gd name="T10" fmla="*/ 0 60000 65536"/>
                  <a:gd name="T11" fmla="*/ 0 60000 65536"/>
                  <a:gd name="T12" fmla="*/ 0 60000 65536"/>
                  <a:gd name="T13" fmla="*/ 0 60000 65536"/>
                  <a:gd name="T14" fmla="*/ 0 60000 65536"/>
                  <a:gd name="T15" fmla="*/ 0 w 74"/>
                  <a:gd name="T16" fmla="*/ 0 h 67"/>
                  <a:gd name="T17" fmla="*/ 74 w 74"/>
                  <a:gd name="T18" fmla="*/ 67 h 67"/>
                </a:gdLst>
                <a:ahLst/>
                <a:cxnLst>
                  <a:cxn ang="T10">
                    <a:pos x="T0" y="T1"/>
                  </a:cxn>
                  <a:cxn ang="T11">
                    <a:pos x="T2" y="T3"/>
                  </a:cxn>
                  <a:cxn ang="T12">
                    <a:pos x="T4" y="T5"/>
                  </a:cxn>
                  <a:cxn ang="T13">
                    <a:pos x="T6" y="T7"/>
                  </a:cxn>
                  <a:cxn ang="T14">
                    <a:pos x="T8" y="T9"/>
                  </a:cxn>
                </a:cxnLst>
                <a:rect l="T15" t="T16" r="T17" b="T18"/>
                <a:pathLst>
                  <a:path w="74" h="67">
                    <a:moveTo>
                      <a:pt x="0" y="32"/>
                    </a:moveTo>
                    <a:lnTo>
                      <a:pt x="35" y="0"/>
                    </a:lnTo>
                    <a:lnTo>
                      <a:pt x="74" y="35"/>
                    </a:lnTo>
                    <a:lnTo>
                      <a:pt x="39" y="67"/>
                    </a:lnTo>
                    <a:lnTo>
                      <a:pt x="0" y="32"/>
                    </a:lnTo>
                    <a:close/>
                  </a:path>
                </a:pathLst>
              </a:custGeom>
              <a:solidFill>
                <a:srgbClr val="FFFF00"/>
              </a:solidFill>
              <a:ln w="9525">
                <a:solidFill>
                  <a:schemeClr val="tx1"/>
                </a:solidFill>
                <a:round/>
                <a:headEnd/>
                <a:tailEnd/>
              </a:ln>
            </p:spPr>
            <p:txBody>
              <a:bodyPr/>
              <a:lstStyle/>
              <a:p>
                <a:endParaRPr lang="en-US"/>
              </a:p>
            </p:txBody>
          </p:sp>
          <p:sp>
            <p:nvSpPr>
              <p:cNvPr id="113908" name="Freeform 183"/>
              <p:cNvSpPr>
                <a:spLocks/>
              </p:cNvSpPr>
              <p:nvPr/>
            </p:nvSpPr>
            <p:spPr bwMode="black">
              <a:xfrm>
                <a:off x="5287" y="3755"/>
                <a:ext cx="38" cy="33"/>
              </a:xfrm>
              <a:custGeom>
                <a:avLst/>
                <a:gdLst>
                  <a:gd name="T0" fmla="*/ 0 w 75"/>
                  <a:gd name="T1" fmla="*/ 0 h 67"/>
                  <a:gd name="T2" fmla="*/ 1 w 75"/>
                  <a:gd name="T3" fmla="*/ 0 h 67"/>
                  <a:gd name="T4" fmla="*/ 1 w 75"/>
                  <a:gd name="T5" fmla="*/ 0 h 67"/>
                  <a:gd name="T6" fmla="*/ 1 w 75"/>
                  <a:gd name="T7" fmla="*/ 0 h 67"/>
                  <a:gd name="T8" fmla="*/ 1 w 75"/>
                  <a:gd name="T9" fmla="*/ 0 h 67"/>
                  <a:gd name="T10" fmla="*/ 1 w 75"/>
                  <a:gd name="T11" fmla="*/ 0 h 67"/>
                  <a:gd name="T12" fmla="*/ 0 w 75"/>
                  <a:gd name="T13" fmla="*/ 0 h 67"/>
                  <a:gd name="T14" fmla="*/ 0 60000 65536"/>
                  <a:gd name="T15" fmla="*/ 0 60000 65536"/>
                  <a:gd name="T16" fmla="*/ 0 60000 65536"/>
                  <a:gd name="T17" fmla="*/ 0 60000 65536"/>
                  <a:gd name="T18" fmla="*/ 0 60000 65536"/>
                  <a:gd name="T19" fmla="*/ 0 60000 65536"/>
                  <a:gd name="T20" fmla="*/ 0 60000 65536"/>
                  <a:gd name="T21" fmla="*/ 0 w 75"/>
                  <a:gd name="T22" fmla="*/ 0 h 67"/>
                  <a:gd name="T23" fmla="*/ 75 w 75"/>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67">
                    <a:moveTo>
                      <a:pt x="0" y="34"/>
                    </a:moveTo>
                    <a:lnTo>
                      <a:pt x="32" y="0"/>
                    </a:lnTo>
                    <a:lnTo>
                      <a:pt x="31" y="1"/>
                    </a:lnTo>
                    <a:lnTo>
                      <a:pt x="75" y="32"/>
                    </a:lnTo>
                    <a:lnTo>
                      <a:pt x="73" y="33"/>
                    </a:lnTo>
                    <a:lnTo>
                      <a:pt x="41" y="67"/>
                    </a:lnTo>
                    <a:lnTo>
                      <a:pt x="0" y="34"/>
                    </a:lnTo>
                    <a:close/>
                  </a:path>
                </a:pathLst>
              </a:custGeom>
              <a:solidFill>
                <a:srgbClr val="FFFF00"/>
              </a:solidFill>
              <a:ln w="9525">
                <a:solidFill>
                  <a:schemeClr val="tx1"/>
                </a:solidFill>
                <a:round/>
                <a:headEnd/>
                <a:tailEnd/>
              </a:ln>
            </p:spPr>
            <p:txBody>
              <a:bodyPr/>
              <a:lstStyle/>
              <a:p>
                <a:endParaRPr lang="en-US"/>
              </a:p>
            </p:txBody>
          </p:sp>
          <p:sp>
            <p:nvSpPr>
              <p:cNvPr id="113909" name="Freeform 184"/>
              <p:cNvSpPr>
                <a:spLocks/>
              </p:cNvSpPr>
              <p:nvPr/>
            </p:nvSpPr>
            <p:spPr bwMode="black">
              <a:xfrm>
                <a:off x="5303" y="3738"/>
                <a:ext cx="37" cy="32"/>
              </a:xfrm>
              <a:custGeom>
                <a:avLst/>
                <a:gdLst>
                  <a:gd name="T0" fmla="*/ 0 w 75"/>
                  <a:gd name="T1" fmla="*/ 0 h 65"/>
                  <a:gd name="T2" fmla="*/ 0 w 75"/>
                  <a:gd name="T3" fmla="*/ 0 h 65"/>
                  <a:gd name="T4" fmla="*/ 0 w 75"/>
                  <a:gd name="T5" fmla="*/ 0 h 65"/>
                  <a:gd name="T6" fmla="*/ 0 w 75"/>
                  <a:gd name="T7" fmla="*/ 0 h 65"/>
                  <a:gd name="T8" fmla="*/ 0 w 75"/>
                  <a:gd name="T9" fmla="*/ 0 h 65"/>
                  <a:gd name="T10" fmla="*/ 0 60000 65536"/>
                  <a:gd name="T11" fmla="*/ 0 60000 65536"/>
                  <a:gd name="T12" fmla="*/ 0 60000 65536"/>
                  <a:gd name="T13" fmla="*/ 0 60000 65536"/>
                  <a:gd name="T14" fmla="*/ 0 60000 65536"/>
                  <a:gd name="T15" fmla="*/ 0 w 75"/>
                  <a:gd name="T16" fmla="*/ 0 h 65"/>
                  <a:gd name="T17" fmla="*/ 75 w 75"/>
                  <a:gd name="T18" fmla="*/ 65 h 65"/>
                </a:gdLst>
                <a:ahLst/>
                <a:cxnLst>
                  <a:cxn ang="T10">
                    <a:pos x="T0" y="T1"/>
                  </a:cxn>
                  <a:cxn ang="T11">
                    <a:pos x="T2" y="T3"/>
                  </a:cxn>
                  <a:cxn ang="T12">
                    <a:pos x="T4" y="T5"/>
                  </a:cxn>
                  <a:cxn ang="T13">
                    <a:pos x="T6" y="T7"/>
                  </a:cxn>
                  <a:cxn ang="T14">
                    <a:pos x="T8" y="T9"/>
                  </a:cxn>
                </a:cxnLst>
                <a:rect l="T15" t="T16" r="T17" b="T18"/>
                <a:pathLst>
                  <a:path w="75" h="65">
                    <a:moveTo>
                      <a:pt x="0" y="34"/>
                    </a:moveTo>
                    <a:lnTo>
                      <a:pt x="31" y="0"/>
                    </a:lnTo>
                    <a:lnTo>
                      <a:pt x="75" y="31"/>
                    </a:lnTo>
                    <a:lnTo>
                      <a:pt x="44" y="65"/>
                    </a:lnTo>
                    <a:lnTo>
                      <a:pt x="0" y="34"/>
                    </a:lnTo>
                    <a:close/>
                  </a:path>
                </a:pathLst>
              </a:custGeom>
              <a:solidFill>
                <a:srgbClr val="FFFF00"/>
              </a:solidFill>
              <a:ln w="9525">
                <a:solidFill>
                  <a:schemeClr val="tx1"/>
                </a:solidFill>
                <a:round/>
                <a:headEnd/>
                <a:tailEnd/>
              </a:ln>
            </p:spPr>
            <p:txBody>
              <a:bodyPr/>
              <a:lstStyle/>
              <a:p>
                <a:endParaRPr lang="en-US"/>
              </a:p>
            </p:txBody>
          </p:sp>
          <p:sp>
            <p:nvSpPr>
              <p:cNvPr id="113910" name="Freeform 185"/>
              <p:cNvSpPr>
                <a:spLocks/>
              </p:cNvSpPr>
              <p:nvPr/>
            </p:nvSpPr>
            <p:spPr bwMode="black">
              <a:xfrm>
                <a:off x="5288" y="3564"/>
                <a:ext cx="136" cy="198"/>
              </a:xfrm>
              <a:custGeom>
                <a:avLst/>
                <a:gdLst>
                  <a:gd name="T0" fmla="*/ 1 w 271"/>
                  <a:gd name="T1" fmla="*/ 0 h 397"/>
                  <a:gd name="T2" fmla="*/ 1 w 271"/>
                  <a:gd name="T3" fmla="*/ 0 h 397"/>
                  <a:gd name="T4" fmla="*/ 0 w 271"/>
                  <a:gd name="T5" fmla="*/ 0 h 397"/>
                  <a:gd name="T6" fmla="*/ 1 w 271"/>
                  <a:gd name="T7" fmla="*/ 0 h 397"/>
                  <a:gd name="T8" fmla="*/ 1 w 271"/>
                  <a:gd name="T9" fmla="*/ 0 h 397"/>
                  <a:gd name="T10" fmla="*/ 0 60000 65536"/>
                  <a:gd name="T11" fmla="*/ 0 60000 65536"/>
                  <a:gd name="T12" fmla="*/ 0 60000 65536"/>
                  <a:gd name="T13" fmla="*/ 0 60000 65536"/>
                  <a:gd name="T14" fmla="*/ 0 60000 65536"/>
                  <a:gd name="T15" fmla="*/ 0 w 271"/>
                  <a:gd name="T16" fmla="*/ 0 h 397"/>
                  <a:gd name="T17" fmla="*/ 271 w 271"/>
                  <a:gd name="T18" fmla="*/ 397 h 397"/>
                </a:gdLst>
                <a:ahLst/>
                <a:cxnLst>
                  <a:cxn ang="T10">
                    <a:pos x="T0" y="T1"/>
                  </a:cxn>
                  <a:cxn ang="T11">
                    <a:pos x="T2" y="T3"/>
                  </a:cxn>
                  <a:cxn ang="T12">
                    <a:pos x="T4" y="T5"/>
                  </a:cxn>
                  <a:cxn ang="T13">
                    <a:pos x="T6" y="T7"/>
                  </a:cxn>
                  <a:cxn ang="T14">
                    <a:pos x="T8" y="T9"/>
                  </a:cxn>
                </a:cxnLst>
                <a:rect l="T15" t="T16" r="T17" b="T18"/>
                <a:pathLst>
                  <a:path w="271" h="397">
                    <a:moveTo>
                      <a:pt x="165" y="397"/>
                    </a:moveTo>
                    <a:lnTo>
                      <a:pt x="271" y="0"/>
                    </a:lnTo>
                    <a:lnTo>
                      <a:pt x="0" y="328"/>
                    </a:lnTo>
                    <a:lnTo>
                      <a:pt x="165" y="397"/>
                    </a:lnTo>
                    <a:close/>
                  </a:path>
                </a:pathLst>
              </a:custGeom>
              <a:solidFill>
                <a:srgbClr val="FFFF00"/>
              </a:solidFill>
              <a:ln w="9525">
                <a:solidFill>
                  <a:schemeClr val="tx1"/>
                </a:solidFill>
                <a:round/>
                <a:headEnd/>
                <a:tailEnd/>
              </a:ln>
            </p:spPr>
            <p:txBody>
              <a:bodyPr/>
              <a:lstStyle/>
              <a:p>
                <a:endParaRPr lang="en-US"/>
              </a:p>
            </p:txBody>
          </p:sp>
          <p:sp>
            <p:nvSpPr>
              <p:cNvPr id="113911" name="Oval 186"/>
              <p:cNvSpPr>
                <a:spLocks noChangeArrowheads="1"/>
              </p:cNvSpPr>
              <p:nvPr/>
            </p:nvSpPr>
            <p:spPr bwMode="black">
              <a:xfrm>
                <a:off x="5410" y="3552"/>
                <a:ext cx="27" cy="24"/>
              </a:xfrm>
              <a:prstGeom prst="ellipse">
                <a:avLst/>
              </a:prstGeom>
              <a:solidFill>
                <a:srgbClr val="FFFF00"/>
              </a:solidFill>
              <a:ln w="9525">
                <a:solidFill>
                  <a:schemeClr val="tx1"/>
                </a:solidFill>
                <a:round/>
                <a:headEnd/>
                <a:tailEnd/>
              </a:ln>
            </p:spPr>
            <p:txBody>
              <a:bodyPr/>
              <a:lstStyle/>
              <a:p>
                <a:endParaRPr lang="en-US"/>
              </a:p>
            </p:txBody>
          </p:sp>
          <p:sp>
            <p:nvSpPr>
              <p:cNvPr id="113912" name="Freeform 187"/>
              <p:cNvSpPr>
                <a:spLocks/>
              </p:cNvSpPr>
              <p:nvPr/>
            </p:nvSpPr>
            <p:spPr bwMode="black">
              <a:xfrm>
                <a:off x="5357" y="3561"/>
                <a:ext cx="80" cy="204"/>
              </a:xfrm>
              <a:custGeom>
                <a:avLst/>
                <a:gdLst>
                  <a:gd name="T0" fmla="*/ 0 w 160"/>
                  <a:gd name="T1" fmla="*/ 0 h 409"/>
                  <a:gd name="T2" fmla="*/ 1 w 160"/>
                  <a:gd name="T3" fmla="*/ 0 h 409"/>
                  <a:gd name="T4" fmla="*/ 1 w 160"/>
                  <a:gd name="T5" fmla="*/ 0 h 409"/>
                  <a:gd name="T6" fmla="*/ 1 w 160"/>
                  <a:gd name="T7" fmla="*/ 0 h 409"/>
                  <a:gd name="T8" fmla="*/ 0 w 160"/>
                  <a:gd name="T9" fmla="*/ 0 h 409"/>
                  <a:gd name="T10" fmla="*/ 0 60000 65536"/>
                  <a:gd name="T11" fmla="*/ 0 60000 65536"/>
                  <a:gd name="T12" fmla="*/ 0 60000 65536"/>
                  <a:gd name="T13" fmla="*/ 0 60000 65536"/>
                  <a:gd name="T14" fmla="*/ 0 60000 65536"/>
                  <a:gd name="T15" fmla="*/ 0 w 160"/>
                  <a:gd name="T16" fmla="*/ 0 h 409"/>
                  <a:gd name="T17" fmla="*/ 160 w 160"/>
                  <a:gd name="T18" fmla="*/ 409 h 409"/>
                </a:gdLst>
                <a:ahLst/>
                <a:cxnLst>
                  <a:cxn ang="T10">
                    <a:pos x="T0" y="T1"/>
                  </a:cxn>
                  <a:cxn ang="T11">
                    <a:pos x="T2" y="T3"/>
                  </a:cxn>
                  <a:cxn ang="T12">
                    <a:pos x="T4" y="T5"/>
                  </a:cxn>
                  <a:cxn ang="T13">
                    <a:pos x="T6" y="T7"/>
                  </a:cxn>
                  <a:cxn ang="T14">
                    <a:pos x="T8" y="T9"/>
                  </a:cxn>
                </a:cxnLst>
                <a:rect l="T15" t="T16" r="T17" b="T18"/>
                <a:pathLst>
                  <a:path w="160" h="409">
                    <a:moveTo>
                      <a:pt x="0" y="396"/>
                    </a:moveTo>
                    <a:lnTo>
                      <a:pt x="106" y="0"/>
                    </a:lnTo>
                    <a:lnTo>
                      <a:pt x="160" y="12"/>
                    </a:lnTo>
                    <a:lnTo>
                      <a:pt x="53" y="409"/>
                    </a:lnTo>
                    <a:lnTo>
                      <a:pt x="0" y="396"/>
                    </a:lnTo>
                    <a:close/>
                  </a:path>
                </a:pathLst>
              </a:custGeom>
              <a:solidFill>
                <a:srgbClr val="FFFF00"/>
              </a:solidFill>
              <a:ln w="9525">
                <a:solidFill>
                  <a:schemeClr val="tx1"/>
                </a:solidFill>
                <a:round/>
                <a:headEnd/>
                <a:tailEnd/>
              </a:ln>
            </p:spPr>
            <p:txBody>
              <a:bodyPr/>
              <a:lstStyle/>
              <a:p>
                <a:endParaRPr lang="en-US"/>
              </a:p>
            </p:txBody>
          </p:sp>
          <p:sp>
            <p:nvSpPr>
              <p:cNvPr id="113913" name="Oval 188"/>
              <p:cNvSpPr>
                <a:spLocks noChangeArrowheads="1"/>
              </p:cNvSpPr>
              <p:nvPr/>
            </p:nvSpPr>
            <p:spPr bwMode="black">
              <a:xfrm>
                <a:off x="5274" y="3715"/>
                <a:ext cx="28" cy="25"/>
              </a:xfrm>
              <a:prstGeom prst="ellipse">
                <a:avLst/>
              </a:prstGeom>
              <a:solidFill>
                <a:srgbClr val="FFFF00"/>
              </a:solidFill>
              <a:ln w="9525">
                <a:solidFill>
                  <a:schemeClr val="tx1"/>
                </a:solidFill>
                <a:round/>
                <a:headEnd/>
                <a:tailEnd/>
              </a:ln>
            </p:spPr>
            <p:txBody>
              <a:bodyPr/>
              <a:lstStyle/>
              <a:p>
                <a:endParaRPr lang="en-US"/>
              </a:p>
            </p:txBody>
          </p:sp>
          <p:sp>
            <p:nvSpPr>
              <p:cNvPr id="113914" name="Freeform 189"/>
              <p:cNvSpPr>
                <a:spLocks/>
              </p:cNvSpPr>
              <p:nvPr/>
            </p:nvSpPr>
            <p:spPr bwMode="black">
              <a:xfrm>
                <a:off x="5277" y="3557"/>
                <a:ext cx="157" cy="178"/>
              </a:xfrm>
              <a:custGeom>
                <a:avLst/>
                <a:gdLst>
                  <a:gd name="T0" fmla="*/ 0 w 315"/>
                  <a:gd name="T1" fmla="*/ 0 h 357"/>
                  <a:gd name="T2" fmla="*/ 0 w 315"/>
                  <a:gd name="T3" fmla="*/ 0 h 357"/>
                  <a:gd name="T4" fmla="*/ 0 w 315"/>
                  <a:gd name="T5" fmla="*/ 0 h 357"/>
                  <a:gd name="T6" fmla="*/ 0 w 315"/>
                  <a:gd name="T7" fmla="*/ 0 h 357"/>
                  <a:gd name="T8" fmla="*/ 0 w 315"/>
                  <a:gd name="T9" fmla="*/ 0 h 357"/>
                  <a:gd name="T10" fmla="*/ 0 60000 65536"/>
                  <a:gd name="T11" fmla="*/ 0 60000 65536"/>
                  <a:gd name="T12" fmla="*/ 0 60000 65536"/>
                  <a:gd name="T13" fmla="*/ 0 60000 65536"/>
                  <a:gd name="T14" fmla="*/ 0 60000 65536"/>
                  <a:gd name="T15" fmla="*/ 0 w 315"/>
                  <a:gd name="T16" fmla="*/ 0 h 357"/>
                  <a:gd name="T17" fmla="*/ 315 w 315"/>
                  <a:gd name="T18" fmla="*/ 357 h 357"/>
                </a:gdLst>
                <a:ahLst/>
                <a:cxnLst>
                  <a:cxn ang="T10">
                    <a:pos x="T0" y="T1"/>
                  </a:cxn>
                  <a:cxn ang="T11">
                    <a:pos x="T2" y="T3"/>
                  </a:cxn>
                  <a:cxn ang="T12">
                    <a:pos x="T4" y="T5"/>
                  </a:cxn>
                  <a:cxn ang="T13">
                    <a:pos x="T6" y="T7"/>
                  </a:cxn>
                  <a:cxn ang="T14">
                    <a:pos x="T8" y="T9"/>
                  </a:cxn>
                </a:cxnLst>
                <a:rect l="T15" t="T16" r="T17" b="T18"/>
                <a:pathLst>
                  <a:path w="315" h="357">
                    <a:moveTo>
                      <a:pt x="315" y="29"/>
                    </a:moveTo>
                    <a:lnTo>
                      <a:pt x="44" y="357"/>
                    </a:lnTo>
                    <a:lnTo>
                      <a:pt x="0" y="328"/>
                    </a:lnTo>
                    <a:lnTo>
                      <a:pt x="271" y="0"/>
                    </a:lnTo>
                    <a:lnTo>
                      <a:pt x="315" y="29"/>
                    </a:lnTo>
                    <a:close/>
                  </a:path>
                </a:pathLst>
              </a:custGeom>
              <a:solidFill>
                <a:srgbClr val="FFFF00"/>
              </a:solidFill>
              <a:ln w="9525">
                <a:solidFill>
                  <a:schemeClr val="tx1"/>
                </a:solidFill>
                <a:round/>
                <a:headEnd/>
                <a:tailEnd/>
              </a:ln>
            </p:spPr>
            <p:txBody>
              <a:bodyPr/>
              <a:lstStyle/>
              <a:p>
                <a:endParaRPr lang="en-US"/>
              </a:p>
            </p:txBody>
          </p:sp>
          <p:sp>
            <p:nvSpPr>
              <p:cNvPr id="113915" name="Freeform 190"/>
              <p:cNvSpPr>
                <a:spLocks/>
              </p:cNvSpPr>
              <p:nvPr/>
            </p:nvSpPr>
            <p:spPr bwMode="black">
              <a:xfrm>
                <a:off x="5282" y="3717"/>
                <a:ext cx="94" cy="57"/>
              </a:xfrm>
              <a:custGeom>
                <a:avLst/>
                <a:gdLst>
                  <a:gd name="T0" fmla="*/ 1 w 188"/>
                  <a:gd name="T1" fmla="*/ 0 h 114"/>
                  <a:gd name="T2" fmla="*/ 1 w 188"/>
                  <a:gd name="T3" fmla="*/ 1 h 114"/>
                  <a:gd name="T4" fmla="*/ 1 w 188"/>
                  <a:gd name="T5" fmla="*/ 1 h 114"/>
                  <a:gd name="T6" fmla="*/ 0 w 188"/>
                  <a:gd name="T7" fmla="*/ 1 h 114"/>
                  <a:gd name="T8" fmla="*/ 1 w 188"/>
                  <a:gd name="T9" fmla="*/ 0 h 114"/>
                  <a:gd name="T10" fmla="*/ 0 60000 65536"/>
                  <a:gd name="T11" fmla="*/ 0 60000 65536"/>
                  <a:gd name="T12" fmla="*/ 0 60000 65536"/>
                  <a:gd name="T13" fmla="*/ 0 60000 65536"/>
                  <a:gd name="T14" fmla="*/ 0 60000 65536"/>
                  <a:gd name="T15" fmla="*/ 0 w 188"/>
                  <a:gd name="T16" fmla="*/ 0 h 114"/>
                  <a:gd name="T17" fmla="*/ 188 w 188"/>
                  <a:gd name="T18" fmla="*/ 114 h 114"/>
                </a:gdLst>
                <a:ahLst/>
                <a:cxnLst>
                  <a:cxn ang="T10">
                    <a:pos x="T0" y="T1"/>
                  </a:cxn>
                  <a:cxn ang="T11">
                    <a:pos x="T2" y="T3"/>
                  </a:cxn>
                  <a:cxn ang="T12">
                    <a:pos x="T4" y="T5"/>
                  </a:cxn>
                  <a:cxn ang="T13">
                    <a:pos x="T6" y="T7"/>
                  </a:cxn>
                  <a:cxn ang="T14">
                    <a:pos x="T8" y="T9"/>
                  </a:cxn>
                </a:cxnLst>
                <a:rect l="T15" t="T16" r="T17" b="T18"/>
                <a:pathLst>
                  <a:path w="188" h="114">
                    <a:moveTo>
                      <a:pt x="23" y="0"/>
                    </a:moveTo>
                    <a:lnTo>
                      <a:pt x="188" y="69"/>
                    </a:lnTo>
                    <a:lnTo>
                      <a:pt x="165" y="114"/>
                    </a:lnTo>
                    <a:lnTo>
                      <a:pt x="0" y="45"/>
                    </a:lnTo>
                    <a:lnTo>
                      <a:pt x="23" y="0"/>
                    </a:lnTo>
                    <a:close/>
                  </a:path>
                </a:pathLst>
              </a:custGeom>
              <a:solidFill>
                <a:srgbClr val="FFFF00"/>
              </a:solidFill>
              <a:ln w="9525">
                <a:solidFill>
                  <a:schemeClr val="tx1"/>
                </a:solidFill>
                <a:round/>
                <a:headEnd/>
                <a:tailEnd/>
              </a:ln>
            </p:spPr>
            <p:txBody>
              <a:bodyPr/>
              <a:lstStyle/>
              <a:p>
                <a:endParaRPr lang="en-US"/>
              </a:p>
            </p:txBody>
          </p:sp>
          <p:sp>
            <p:nvSpPr>
              <p:cNvPr id="113916" name="Rectangle 191"/>
              <p:cNvSpPr>
                <a:spLocks noChangeArrowheads="1"/>
              </p:cNvSpPr>
              <p:nvPr/>
            </p:nvSpPr>
            <p:spPr bwMode="black">
              <a:xfrm>
                <a:off x="4759" y="3005"/>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917" name="Rectangle 192"/>
              <p:cNvSpPr>
                <a:spLocks noChangeArrowheads="1"/>
              </p:cNvSpPr>
              <p:nvPr/>
            </p:nvSpPr>
            <p:spPr bwMode="black">
              <a:xfrm>
                <a:off x="4893" y="3123"/>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18" name="Rectangle 193"/>
              <p:cNvSpPr>
                <a:spLocks noChangeArrowheads="1"/>
              </p:cNvSpPr>
              <p:nvPr/>
            </p:nvSpPr>
            <p:spPr bwMode="black">
              <a:xfrm>
                <a:off x="4492" y="2529"/>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919" name="Rectangle 194"/>
              <p:cNvSpPr>
                <a:spLocks noChangeArrowheads="1"/>
              </p:cNvSpPr>
              <p:nvPr/>
            </p:nvSpPr>
            <p:spPr bwMode="black">
              <a:xfrm>
                <a:off x="4492" y="2766"/>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20" name="Rectangle 195"/>
              <p:cNvSpPr>
                <a:spLocks noChangeArrowheads="1"/>
              </p:cNvSpPr>
              <p:nvPr/>
            </p:nvSpPr>
            <p:spPr bwMode="black">
              <a:xfrm>
                <a:off x="4492" y="2290"/>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21" name="Rectangle 196"/>
              <p:cNvSpPr>
                <a:spLocks noChangeArrowheads="1"/>
              </p:cNvSpPr>
              <p:nvPr/>
            </p:nvSpPr>
            <p:spPr bwMode="black">
              <a:xfrm>
                <a:off x="4759" y="2529"/>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922" name="Rectangle 197"/>
              <p:cNvSpPr>
                <a:spLocks noChangeArrowheads="1"/>
              </p:cNvSpPr>
              <p:nvPr/>
            </p:nvSpPr>
            <p:spPr bwMode="black">
              <a:xfrm>
                <a:off x="4626" y="264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23" name="Rectangle 198"/>
              <p:cNvSpPr>
                <a:spLocks noChangeArrowheads="1"/>
              </p:cNvSpPr>
              <p:nvPr/>
            </p:nvSpPr>
            <p:spPr bwMode="black">
              <a:xfrm>
                <a:off x="4759" y="2766"/>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924" name="Rectangle 199"/>
              <p:cNvSpPr>
                <a:spLocks noChangeArrowheads="1"/>
              </p:cNvSpPr>
              <p:nvPr/>
            </p:nvSpPr>
            <p:spPr bwMode="black">
              <a:xfrm>
                <a:off x="4893" y="264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25" name="Rectangle 200"/>
              <p:cNvSpPr>
                <a:spLocks noChangeArrowheads="1"/>
              </p:cNvSpPr>
              <p:nvPr/>
            </p:nvSpPr>
            <p:spPr bwMode="black">
              <a:xfrm>
                <a:off x="4626" y="2409"/>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926" name="Rectangle 201"/>
              <p:cNvSpPr>
                <a:spLocks noChangeArrowheads="1"/>
              </p:cNvSpPr>
              <p:nvPr/>
            </p:nvSpPr>
            <p:spPr bwMode="black">
              <a:xfrm>
                <a:off x="4893" y="2409"/>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927" name="Rectangle 202"/>
              <p:cNvSpPr>
                <a:spLocks noChangeArrowheads="1"/>
              </p:cNvSpPr>
              <p:nvPr/>
            </p:nvSpPr>
            <p:spPr bwMode="black">
              <a:xfrm>
                <a:off x="4759" y="2290"/>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928" name="Rectangle 203"/>
              <p:cNvSpPr>
                <a:spLocks noChangeArrowheads="1"/>
              </p:cNvSpPr>
              <p:nvPr/>
            </p:nvSpPr>
            <p:spPr bwMode="black">
              <a:xfrm>
                <a:off x="4893" y="1458"/>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929" name="Rectangle 204"/>
              <p:cNvSpPr>
                <a:spLocks noChangeArrowheads="1"/>
              </p:cNvSpPr>
              <p:nvPr/>
            </p:nvSpPr>
            <p:spPr bwMode="black">
              <a:xfrm>
                <a:off x="4626" y="1458"/>
                <a:ext cx="18" cy="119"/>
              </a:xfrm>
              <a:prstGeom prst="rect">
                <a:avLst/>
              </a:prstGeom>
              <a:solidFill>
                <a:srgbClr val="E5E5E5"/>
              </a:solidFill>
              <a:ln w="9525">
                <a:solidFill>
                  <a:schemeClr val="tx1"/>
                </a:solidFill>
                <a:miter lim="800000"/>
                <a:headEnd/>
                <a:tailEnd/>
              </a:ln>
            </p:spPr>
            <p:txBody>
              <a:bodyPr/>
              <a:lstStyle/>
              <a:p>
                <a:endParaRPr lang="en-US"/>
              </a:p>
            </p:txBody>
          </p:sp>
        </p:grpSp>
        <p:sp>
          <p:nvSpPr>
            <p:cNvPr id="113672" name="Rectangle 205"/>
            <p:cNvSpPr>
              <a:spLocks noChangeArrowheads="1"/>
            </p:cNvSpPr>
            <p:nvPr/>
          </p:nvSpPr>
          <p:spPr bwMode="black">
            <a:xfrm>
              <a:off x="4492" y="1814"/>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673" name="Rectangle 206"/>
            <p:cNvSpPr>
              <a:spLocks noChangeArrowheads="1"/>
            </p:cNvSpPr>
            <p:nvPr/>
          </p:nvSpPr>
          <p:spPr bwMode="black">
            <a:xfrm>
              <a:off x="4492" y="2053"/>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674" name="Rectangle 207"/>
            <p:cNvSpPr>
              <a:spLocks noChangeArrowheads="1"/>
            </p:cNvSpPr>
            <p:nvPr/>
          </p:nvSpPr>
          <p:spPr bwMode="black">
            <a:xfrm>
              <a:off x="4492" y="157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675" name="Rectangle 208"/>
            <p:cNvSpPr>
              <a:spLocks noChangeArrowheads="1"/>
            </p:cNvSpPr>
            <p:nvPr/>
          </p:nvSpPr>
          <p:spPr bwMode="black">
            <a:xfrm>
              <a:off x="4759" y="1814"/>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76" name="Rectangle 209"/>
            <p:cNvSpPr>
              <a:spLocks noChangeArrowheads="1"/>
            </p:cNvSpPr>
            <p:nvPr/>
          </p:nvSpPr>
          <p:spPr bwMode="black">
            <a:xfrm>
              <a:off x="4626" y="1933"/>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677" name="Rectangle 210"/>
            <p:cNvSpPr>
              <a:spLocks noChangeArrowheads="1"/>
            </p:cNvSpPr>
            <p:nvPr/>
          </p:nvSpPr>
          <p:spPr bwMode="black">
            <a:xfrm>
              <a:off x="4759" y="2053"/>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678" name="Rectangle 211"/>
            <p:cNvSpPr>
              <a:spLocks noChangeArrowheads="1"/>
            </p:cNvSpPr>
            <p:nvPr/>
          </p:nvSpPr>
          <p:spPr bwMode="black">
            <a:xfrm>
              <a:off x="4893" y="1933"/>
              <a:ext cx="18" cy="120"/>
            </a:xfrm>
            <a:prstGeom prst="rect">
              <a:avLst/>
            </a:prstGeom>
            <a:solidFill>
              <a:srgbClr val="E5E5E5"/>
            </a:solidFill>
            <a:ln w="9525">
              <a:solidFill>
                <a:schemeClr val="tx1"/>
              </a:solidFill>
              <a:miter lim="800000"/>
              <a:headEnd/>
              <a:tailEnd/>
            </a:ln>
          </p:spPr>
          <p:txBody>
            <a:bodyPr/>
            <a:lstStyle/>
            <a:p>
              <a:endParaRPr lang="en-US"/>
            </a:p>
          </p:txBody>
        </p:sp>
        <p:sp>
          <p:nvSpPr>
            <p:cNvPr id="113679" name="Rectangle 212"/>
            <p:cNvSpPr>
              <a:spLocks noChangeArrowheads="1"/>
            </p:cNvSpPr>
            <p:nvPr/>
          </p:nvSpPr>
          <p:spPr bwMode="black">
            <a:xfrm>
              <a:off x="4626" y="1696"/>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680" name="Rectangle 213"/>
            <p:cNvSpPr>
              <a:spLocks noChangeArrowheads="1"/>
            </p:cNvSpPr>
            <p:nvPr/>
          </p:nvSpPr>
          <p:spPr bwMode="black">
            <a:xfrm>
              <a:off x="4893" y="1696"/>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681" name="Rectangle 214"/>
            <p:cNvSpPr>
              <a:spLocks noChangeArrowheads="1"/>
            </p:cNvSpPr>
            <p:nvPr/>
          </p:nvSpPr>
          <p:spPr bwMode="black">
            <a:xfrm>
              <a:off x="4759" y="157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82" name="Rectangle 215"/>
            <p:cNvSpPr>
              <a:spLocks noChangeArrowheads="1"/>
            </p:cNvSpPr>
            <p:nvPr/>
          </p:nvSpPr>
          <p:spPr bwMode="black">
            <a:xfrm>
              <a:off x="4492" y="1339"/>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683" name="Rectangle 216"/>
            <p:cNvSpPr>
              <a:spLocks noChangeArrowheads="1"/>
            </p:cNvSpPr>
            <p:nvPr/>
          </p:nvSpPr>
          <p:spPr bwMode="black">
            <a:xfrm>
              <a:off x="4759" y="1339"/>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84" name="Rectangle 217"/>
            <p:cNvSpPr>
              <a:spLocks noChangeArrowheads="1"/>
            </p:cNvSpPr>
            <p:nvPr/>
          </p:nvSpPr>
          <p:spPr bwMode="black">
            <a:xfrm>
              <a:off x="5160" y="2171"/>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85" name="Rectangle 218"/>
            <p:cNvSpPr>
              <a:spLocks noChangeArrowheads="1"/>
            </p:cNvSpPr>
            <p:nvPr/>
          </p:nvSpPr>
          <p:spPr bwMode="black">
            <a:xfrm>
              <a:off x="5427" y="1339"/>
              <a:ext cx="18" cy="1903"/>
            </a:xfrm>
            <a:prstGeom prst="rect">
              <a:avLst/>
            </a:prstGeom>
            <a:solidFill>
              <a:srgbClr val="E5E5E5"/>
            </a:solidFill>
            <a:ln w="9525">
              <a:solidFill>
                <a:schemeClr val="tx1"/>
              </a:solidFill>
              <a:miter lim="800000"/>
              <a:headEnd/>
              <a:tailEnd/>
            </a:ln>
          </p:spPr>
          <p:txBody>
            <a:bodyPr/>
            <a:lstStyle/>
            <a:p>
              <a:endParaRPr lang="en-US"/>
            </a:p>
          </p:txBody>
        </p:sp>
        <p:sp>
          <p:nvSpPr>
            <p:cNvPr id="113686" name="Rectangle 219"/>
            <p:cNvSpPr>
              <a:spLocks noChangeArrowheads="1"/>
            </p:cNvSpPr>
            <p:nvPr/>
          </p:nvSpPr>
          <p:spPr bwMode="black">
            <a:xfrm>
              <a:off x="5160" y="2885"/>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687" name="Rectangle 220"/>
            <p:cNvSpPr>
              <a:spLocks noChangeArrowheads="1"/>
            </p:cNvSpPr>
            <p:nvPr/>
          </p:nvSpPr>
          <p:spPr bwMode="black">
            <a:xfrm>
              <a:off x="5026" y="3005"/>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688" name="Rectangle 221"/>
            <p:cNvSpPr>
              <a:spLocks noChangeArrowheads="1"/>
            </p:cNvSpPr>
            <p:nvPr/>
          </p:nvSpPr>
          <p:spPr bwMode="black">
            <a:xfrm>
              <a:off x="5160" y="3123"/>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89" name="Rectangle 222"/>
            <p:cNvSpPr>
              <a:spLocks noChangeArrowheads="1"/>
            </p:cNvSpPr>
            <p:nvPr/>
          </p:nvSpPr>
          <p:spPr bwMode="black">
            <a:xfrm>
              <a:off x="5294" y="3005"/>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690" name="Rectangle 223"/>
            <p:cNvSpPr>
              <a:spLocks noChangeArrowheads="1"/>
            </p:cNvSpPr>
            <p:nvPr/>
          </p:nvSpPr>
          <p:spPr bwMode="black">
            <a:xfrm>
              <a:off x="5026" y="2529"/>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691" name="Rectangle 224"/>
            <p:cNvSpPr>
              <a:spLocks noChangeArrowheads="1"/>
            </p:cNvSpPr>
            <p:nvPr/>
          </p:nvSpPr>
          <p:spPr bwMode="black">
            <a:xfrm>
              <a:off x="5026" y="2766"/>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92" name="Rectangle 225"/>
            <p:cNvSpPr>
              <a:spLocks noChangeArrowheads="1"/>
            </p:cNvSpPr>
            <p:nvPr/>
          </p:nvSpPr>
          <p:spPr bwMode="black">
            <a:xfrm>
              <a:off x="5160" y="264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93" name="Rectangle 226"/>
            <p:cNvSpPr>
              <a:spLocks noChangeArrowheads="1"/>
            </p:cNvSpPr>
            <p:nvPr/>
          </p:nvSpPr>
          <p:spPr bwMode="black">
            <a:xfrm>
              <a:off x="5026" y="2290"/>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94" name="Rectangle 227"/>
            <p:cNvSpPr>
              <a:spLocks noChangeArrowheads="1"/>
            </p:cNvSpPr>
            <p:nvPr/>
          </p:nvSpPr>
          <p:spPr bwMode="black">
            <a:xfrm>
              <a:off x="5160" y="2409"/>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695" name="Rectangle 228"/>
            <p:cNvSpPr>
              <a:spLocks noChangeArrowheads="1"/>
            </p:cNvSpPr>
            <p:nvPr/>
          </p:nvSpPr>
          <p:spPr bwMode="black">
            <a:xfrm>
              <a:off x="5294" y="2529"/>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696" name="Rectangle 229"/>
            <p:cNvSpPr>
              <a:spLocks noChangeArrowheads="1"/>
            </p:cNvSpPr>
            <p:nvPr/>
          </p:nvSpPr>
          <p:spPr bwMode="black">
            <a:xfrm>
              <a:off x="5294" y="2766"/>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697" name="Rectangle 230"/>
            <p:cNvSpPr>
              <a:spLocks noChangeArrowheads="1"/>
            </p:cNvSpPr>
            <p:nvPr/>
          </p:nvSpPr>
          <p:spPr bwMode="black">
            <a:xfrm>
              <a:off x="5294" y="2290"/>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698" name="Rectangle 231"/>
            <p:cNvSpPr>
              <a:spLocks noChangeArrowheads="1"/>
            </p:cNvSpPr>
            <p:nvPr/>
          </p:nvSpPr>
          <p:spPr bwMode="black">
            <a:xfrm>
              <a:off x="5160" y="1458"/>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699" name="Rectangle 232"/>
            <p:cNvSpPr>
              <a:spLocks noChangeArrowheads="1"/>
            </p:cNvSpPr>
            <p:nvPr/>
          </p:nvSpPr>
          <p:spPr bwMode="black">
            <a:xfrm>
              <a:off x="5026" y="1814"/>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00" name="Rectangle 233"/>
            <p:cNvSpPr>
              <a:spLocks noChangeArrowheads="1"/>
            </p:cNvSpPr>
            <p:nvPr/>
          </p:nvSpPr>
          <p:spPr bwMode="black">
            <a:xfrm>
              <a:off x="5026" y="2053"/>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01" name="Rectangle 234"/>
            <p:cNvSpPr>
              <a:spLocks noChangeArrowheads="1"/>
            </p:cNvSpPr>
            <p:nvPr/>
          </p:nvSpPr>
          <p:spPr bwMode="black">
            <a:xfrm>
              <a:off x="5160" y="1933"/>
              <a:ext cx="19" cy="120"/>
            </a:xfrm>
            <a:prstGeom prst="rect">
              <a:avLst/>
            </a:prstGeom>
            <a:solidFill>
              <a:srgbClr val="E5E5E5"/>
            </a:solidFill>
            <a:ln w="9525">
              <a:solidFill>
                <a:schemeClr val="tx1"/>
              </a:solidFill>
              <a:miter lim="800000"/>
              <a:headEnd/>
              <a:tailEnd/>
            </a:ln>
          </p:spPr>
          <p:txBody>
            <a:bodyPr/>
            <a:lstStyle/>
            <a:p>
              <a:endParaRPr lang="en-US"/>
            </a:p>
          </p:txBody>
        </p:sp>
        <p:sp>
          <p:nvSpPr>
            <p:cNvPr id="113702" name="Rectangle 235"/>
            <p:cNvSpPr>
              <a:spLocks noChangeArrowheads="1"/>
            </p:cNvSpPr>
            <p:nvPr/>
          </p:nvSpPr>
          <p:spPr bwMode="black">
            <a:xfrm>
              <a:off x="5026" y="1577"/>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03" name="Rectangle 236"/>
            <p:cNvSpPr>
              <a:spLocks noChangeArrowheads="1"/>
            </p:cNvSpPr>
            <p:nvPr/>
          </p:nvSpPr>
          <p:spPr bwMode="black">
            <a:xfrm>
              <a:off x="5160" y="1696"/>
              <a:ext cx="19" cy="118"/>
            </a:xfrm>
            <a:prstGeom prst="rect">
              <a:avLst/>
            </a:prstGeom>
            <a:solidFill>
              <a:srgbClr val="E5E5E5"/>
            </a:solidFill>
            <a:ln w="9525">
              <a:solidFill>
                <a:schemeClr val="tx1"/>
              </a:solidFill>
              <a:miter lim="800000"/>
              <a:headEnd/>
              <a:tailEnd/>
            </a:ln>
          </p:spPr>
          <p:txBody>
            <a:bodyPr/>
            <a:lstStyle/>
            <a:p>
              <a:endParaRPr lang="en-US"/>
            </a:p>
          </p:txBody>
        </p:sp>
        <p:sp>
          <p:nvSpPr>
            <p:cNvPr id="113704" name="Rectangle 237"/>
            <p:cNvSpPr>
              <a:spLocks noChangeArrowheads="1"/>
            </p:cNvSpPr>
            <p:nvPr/>
          </p:nvSpPr>
          <p:spPr bwMode="black">
            <a:xfrm>
              <a:off x="5294" y="1814"/>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05" name="Rectangle 238"/>
            <p:cNvSpPr>
              <a:spLocks noChangeArrowheads="1"/>
            </p:cNvSpPr>
            <p:nvPr/>
          </p:nvSpPr>
          <p:spPr bwMode="black">
            <a:xfrm>
              <a:off x="5294" y="2053"/>
              <a:ext cx="18" cy="118"/>
            </a:xfrm>
            <a:prstGeom prst="rect">
              <a:avLst/>
            </a:prstGeom>
            <a:solidFill>
              <a:srgbClr val="E5E5E5"/>
            </a:solidFill>
            <a:ln w="9525">
              <a:solidFill>
                <a:schemeClr val="tx1"/>
              </a:solidFill>
              <a:miter lim="800000"/>
              <a:headEnd/>
              <a:tailEnd/>
            </a:ln>
          </p:spPr>
          <p:txBody>
            <a:bodyPr/>
            <a:lstStyle/>
            <a:p>
              <a:endParaRPr lang="en-US"/>
            </a:p>
          </p:txBody>
        </p:sp>
        <p:sp>
          <p:nvSpPr>
            <p:cNvPr id="113706" name="Rectangle 239"/>
            <p:cNvSpPr>
              <a:spLocks noChangeArrowheads="1"/>
            </p:cNvSpPr>
            <p:nvPr/>
          </p:nvSpPr>
          <p:spPr bwMode="black">
            <a:xfrm>
              <a:off x="5294" y="1577"/>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07" name="Rectangle 240"/>
            <p:cNvSpPr>
              <a:spLocks noChangeArrowheads="1"/>
            </p:cNvSpPr>
            <p:nvPr/>
          </p:nvSpPr>
          <p:spPr bwMode="black">
            <a:xfrm>
              <a:off x="5026" y="1339"/>
              <a:ext cx="19" cy="119"/>
            </a:xfrm>
            <a:prstGeom prst="rect">
              <a:avLst/>
            </a:prstGeom>
            <a:solidFill>
              <a:srgbClr val="E5E5E5"/>
            </a:solidFill>
            <a:ln w="9525">
              <a:solidFill>
                <a:schemeClr val="tx1"/>
              </a:solidFill>
              <a:miter lim="800000"/>
              <a:headEnd/>
              <a:tailEnd/>
            </a:ln>
          </p:spPr>
          <p:txBody>
            <a:bodyPr/>
            <a:lstStyle/>
            <a:p>
              <a:endParaRPr lang="en-US"/>
            </a:p>
          </p:txBody>
        </p:sp>
        <p:sp>
          <p:nvSpPr>
            <p:cNvPr id="113708" name="Rectangle 241"/>
            <p:cNvSpPr>
              <a:spLocks noChangeArrowheads="1"/>
            </p:cNvSpPr>
            <p:nvPr/>
          </p:nvSpPr>
          <p:spPr bwMode="black">
            <a:xfrm>
              <a:off x="5294" y="1339"/>
              <a:ext cx="18" cy="119"/>
            </a:xfrm>
            <a:prstGeom prst="rect">
              <a:avLst/>
            </a:prstGeom>
            <a:solidFill>
              <a:srgbClr val="E5E5E5"/>
            </a:solidFill>
            <a:ln w="9525">
              <a:solidFill>
                <a:schemeClr val="tx1"/>
              </a:solidFill>
              <a:miter lim="800000"/>
              <a:headEnd/>
              <a:tailEnd/>
            </a:ln>
          </p:spPr>
          <p:txBody>
            <a:bodyPr/>
            <a:lstStyle/>
            <a:p>
              <a:endParaRPr lang="en-US"/>
            </a:p>
          </p:txBody>
        </p:sp>
        <p:sp>
          <p:nvSpPr>
            <p:cNvPr id="113709" name="Freeform 242"/>
            <p:cNvSpPr>
              <a:spLocks/>
            </p:cNvSpPr>
            <p:nvPr/>
          </p:nvSpPr>
          <p:spPr bwMode="black">
            <a:xfrm>
              <a:off x="5032" y="3235"/>
              <a:ext cx="409" cy="223"/>
            </a:xfrm>
            <a:custGeom>
              <a:avLst/>
              <a:gdLst>
                <a:gd name="T0" fmla="*/ 1 w 818"/>
                <a:gd name="T1" fmla="*/ 0 h 446"/>
                <a:gd name="T2" fmla="*/ 1 w 818"/>
                <a:gd name="T3" fmla="*/ 1 h 446"/>
                <a:gd name="T4" fmla="*/ 1 w 818"/>
                <a:gd name="T5" fmla="*/ 1 h 446"/>
                <a:gd name="T6" fmla="*/ 0 w 818"/>
                <a:gd name="T7" fmla="*/ 1 h 446"/>
                <a:gd name="T8" fmla="*/ 1 w 818"/>
                <a:gd name="T9" fmla="*/ 0 h 446"/>
                <a:gd name="T10" fmla="*/ 0 60000 65536"/>
                <a:gd name="T11" fmla="*/ 0 60000 65536"/>
                <a:gd name="T12" fmla="*/ 0 60000 65536"/>
                <a:gd name="T13" fmla="*/ 0 60000 65536"/>
                <a:gd name="T14" fmla="*/ 0 60000 65536"/>
                <a:gd name="T15" fmla="*/ 0 w 818"/>
                <a:gd name="T16" fmla="*/ 0 h 446"/>
                <a:gd name="T17" fmla="*/ 818 w 818"/>
                <a:gd name="T18" fmla="*/ 446 h 446"/>
              </a:gdLst>
              <a:ahLst/>
              <a:cxnLst>
                <a:cxn ang="T10">
                  <a:pos x="T0" y="T1"/>
                </a:cxn>
                <a:cxn ang="T11">
                  <a:pos x="T2" y="T3"/>
                </a:cxn>
                <a:cxn ang="T12">
                  <a:pos x="T4" y="T5"/>
                </a:cxn>
                <a:cxn ang="T13">
                  <a:pos x="T6" y="T7"/>
                </a:cxn>
                <a:cxn ang="T14">
                  <a:pos x="T8" y="T9"/>
                </a:cxn>
              </a:cxnLst>
              <a:rect l="T15" t="T16" r="T17" b="T18"/>
              <a:pathLst>
                <a:path w="818" h="446">
                  <a:moveTo>
                    <a:pt x="19" y="0"/>
                  </a:moveTo>
                  <a:lnTo>
                    <a:pt x="818" y="417"/>
                  </a:lnTo>
                  <a:lnTo>
                    <a:pt x="799" y="446"/>
                  </a:lnTo>
                  <a:lnTo>
                    <a:pt x="0" y="29"/>
                  </a:lnTo>
                  <a:lnTo>
                    <a:pt x="19" y="0"/>
                  </a:lnTo>
                  <a:close/>
                </a:path>
              </a:pathLst>
            </a:custGeom>
            <a:solidFill>
              <a:srgbClr val="FFFF00"/>
            </a:solidFill>
            <a:ln w="9525">
              <a:solidFill>
                <a:schemeClr val="tx1"/>
              </a:solidFill>
              <a:round/>
              <a:headEnd/>
              <a:tailEnd/>
            </a:ln>
          </p:spPr>
          <p:txBody>
            <a:bodyPr/>
            <a:lstStyle/>
            <a:p>
              <a:endParaRPr lang="en-US"/>
            </a:p>
          </p:txBody>
        </p:sp>
        <p:sp>
          <p:nvSpPr>
            <p:cNvPr id="113710" name="Rectangle 243"/>
            <p:cNvSpPr>
              <a:spLocks noChangeArrowheads="1"/>
            </p:cNvSpPr>
            <p:nvPr/>
          </p:nvSpPr>
          <p:spPr bwMode="black">
            <a:xfrm>
              <a:off x="5427" y="3242"/>
              <a:ext cx="18" cy="209"/>
            </a:xfrm>
            <a:prstGeom prst="rect">
              <a:avLst/>
            </a:prstGeom>
            <a:solidFill>
              <a:srgbClr val="FFFF00"/>
            </a:solidFill>
            <a:ln w="9525">
              <a:solidFill>
                <a:schemeClr val="tx1"/>
              </a:solidFill>
              <a:miter lim="800000"/>
              <a:headEnd/>
              <a:tailEnd/>
            </a:ln>
          </p:spPr>
          <p:txBody>
            <a:bodyPr/>
            <a:lstStyle/>
            <a:p>
              <a:endParaRPr lang="en-US"/>
            </a:p>
          </p:txBody>
        </p:sp>
        <p:sp>
          <p:nvSpPr>
            <p:cNvPr id="113711" name="Rectangle 244"/>
            <p:cNvSpPr>
              <a:spLocks noChangeArrowheads="1"/>
            </p:cNvSpPr>
            <p:nvPr/>
          </p:nvSpPr>
          <p:spPr bwMode="black">
            <a:xfrm>
              <a:off x="5204" y="3242"/>
              <a:ext cx="18" cy="92"/>
            </a:xfrm>
            <a:prstGeom prst="rect">
              <a:avLst/>
            </a:prstGeom>
            <a:solidFill>
              <a:srgbClr val="FFFF00"/>
            </a:solidFill>
            <a:ln w="9525">
              <a:solidFill>
                <a:schemeClr val="tx1"/>
              </a:solidFill>
              <a:miter lim="800000"/>
              <a:headEnd/>
              <a:tailEnd/>
            </a:ln>
          </p:spPr>
          <p:txBody>
            <a:bodyPr/>
            <a:lstStyle/>
            <a:p>
              <a:endParaRPr lang="en-US"/>
            </a:p>
          </p:txBody>
        </p:sp>
        <p:sp>
          <p:nvSpPr>
            <p:cNvPr id="113712" name="Rectangle 245"/>
            <p:cNvSpPr>
              <a:spLocks noChangeArrowheads="1"/>
            </p:cNvSpPr>
            <p:nvPr/>
          </p:nvSpPr>
          <p:spPr bwMode="black">
            <a:xfrm>
              <a:off x="5172" y="3242"/>
              <a:ext cx="19" cy="76"/>
            </a:xfrm>
            <a:prstGeom prst="rect">
              <a:avLst/>
            </a:prstGeom>
            <a:solidFill>
              <a:srgbClr val="FFFF00"/>
            </a:solidFill>
            <a:ln w="9525">
              <a:solidFill>
                <a:schemeClr val="tx1"/>
              </a:solidFill>
              <a:miter lim="800000"/>
              <a:headEnd/>
              <a:tailEnd/>
            </a:ln>
          </p:spPr>
          <p:txBody>
            <a:bodyPr/>
            <a:lstStyle/>
            <a:p>
              <a:endParaRPr lang="en-US"/>
            </a:p>
          </p:txBody>
        </p:sp>
        <p:sp>
          <p:nvSpPr>
            <p:cNvPr id="113713" name="Rectangle 246"/>
            <p:cNvSpPr>
              <a:spLocks noChangeArrowheads="1"/>
            </p:cNvSpPr>
            <p:nvPr/>
          </p:nvSpPr>
          <p:spPr bwMode="black">
            <a:xfrm>
              <a:off x="5141" y="3242"/>
              <a:ext cx="18" cy="60"/>
            </a:xfrm>
            <a:prstGeom prst="rect">
              <a:avLst/>
            </a:prstGeom>
            <a:solidFill>
              <a:srgbClr val="FFFF00"/>
            </a:solidFill>
            <a:ln w="9525">
              <a:solidFill>
                <a:schemeClr val="tx1"/>
              </a:solidFill>
              <a:miter lim="800000"/>
              <a:headEnd/>
              <a:tailEnd/>
            </a:ln>
          </p:spPr>
          <p:txBody>
            <a:bodyPr/>
            <a:lstStyle/>
            <a:p>
              <a:endParaRPr lang="en-US"/>
            </a:p>
          </p:txBody>
        </p:sp>
        <p:sp>
          <p:nvSpPr>
            <p:cNvPr id="113714" name="Rectangle 247"/>
            <p:cNvSpPr>
              <a:spLocks noChangeArrowheads="1"/>
            </p:cNvSpPr>
            <p:nvPr/>
          </p:nvSpPr>
          <p:spPr bwMode="black">
            <a:xfrm>
              <a:off x="5110" y="3242"/>
              <a:ext cx="18" cy="43"/>
            </a:xfrm>
            <a:prstGeom prst="rect">
              <a:avLst/>
            </a:prstGeom>
            <a:solidFill>
              <a:srgbClr val="FFFF00"/>
            </a:solidFill>
            <a:ln w="9525">
              <a:solidFill>
                <a:schemeClr val="tx1"/>
              </a:solidFill>
              <a:miter lim="800000"/>
              <a:headEnd/>
              <a:tailEnd/>
            </a:ln>
          </p:spPr>
          <p:txBody>
            <a:bodyPr/>
            <a:lstStyle/>
            <a:p>
              <a:endParaRPr lang="en-US"/>
            </a:p>
          </p:txBody>
        </p:sp>
        <p:sp>
          <p:nvSpPr>
            <p:cNvPr id="113715" name="Rectangle 248"/>
            <p:cNvSpPr>
              <a:spLocks noChangeArrowheads="1"/>
            </p:cNvSpPr>
            <p:nvPr/>
          </p:nvSpPr>
          <p:spPr bwMode="black">
            <a:xfrm>
              <a:off x="5078" y="3242"/>
              <a:ext cx="19" cy="27"/>
            </a:xfrm>
            <a:prstGeom prst="rect">
              <a:avLst/>
            </a:prstGeom>
            <a:solidFill>
              <a:srgbClr val="FFFF00"/>
            </a:solidFill>
            <a:ln w="9525">
              <a:solidFill>
                <a:schemeClr val="tx1"/>
              </a:solidFill>
              <a:miter lim="800000"/>
              <a:headEnd/>
              <a:tailEnd/>
            </a:ln>
          </p:spPr>
          <p:txBody>
            <a:bodyPr/>
            <a:lstStyle/>
            <a:p>
              <a:endParaRPr lang="en-US"/>
            </a:p>
          </p:txBody>
        </p:sp>
        <p:sp>
          <p:nvSpPr>
            <p:cNvPr id="113716" name="Rectangle 249"/>
            <p:cNvSpPr>
              <a:spLocks noChangeArrowheads="1"/>
            </p:cNvSpPr>
            <p:nvPr/>
          </p:nvSpPr>
          <p:spPr bwMode="black">
            <a:xfrm>
              <a:off x="5047" y="3242"/>
              <a:ext cx="19" cy="11"/>
            </a:xfrm>
            <a:prstGeom prst="rect">
              <a:avLst/>
            </a:prstGeom>
            <a:solidFill>
              <a:srgbClr val="FFFF00"/>
            </a:solidFill>
            <a:ln w="9525">
              <a:solidFill>
                <a:schemeClr val="tx1"/>
              </a:solidFill>
              <a:miter lim="800000"/>
              <a:headEnd/>
              <a:tailEnd/>
            </a:ln>
          </p:spPr>
          <p:txBody>
            <a:bodyPr/>
            <a:lstStyle/>
            <a:p>
              <a:endParaRPr lang="en-US"/>
            </a:p>
          </p:txBody>
        </p:sp>
        <p:sp>
          <p:nvSpPr>
            <p:cNvPr id="113717" name="Rectangle 250"/>
            <p:cNvSpPr>
              <a:spLocks noChangeArrowheads="1"/>
            </p:cNvSpPr>
            <p:nvPr/>
          </p:nvSpPr>
          <p:spPr bwMode="black">
            <a:xfrm>
              <a:off x="5235" y="3242"/>
              <a:ext cx="18" cy="109"/>
            </a:xfrm>
            <a:prstGeom prst="rect">
              <a:avLst/>
            </a:prstGeom>
            <a:solidFill>
              <a:srgbClr val="FFFF00"/>
            </a:solidFill>
            <a:ln w="9525">
              <a:solidFill>
                <a:schemeClr val="tx1"/>
              </a:solidFill>
              <a:miter lim="800000"/>
              <a:headEnd/>
              <a:tailEnd/>
            </a:ln>
          </p:spPr>
          <p:txBody>
            <a:bodyPr/>
            <a:lstStyle/>
            <a:p>
              <a:endParaRPr lang="en-US"/>
            </a:p>
          </p:txBody>
        </p:sp>
        <p:sp>
          <p:nvSpPr>
            <p:cNvPr id="113718" name="Rectangle 251"/>
            <p:cNvSpPr>
              <a:spLocks noChangeArrowheads="1"/>
            </p:cNvSpPr>
            <p:nvPr/>
          </p:nvSpPr>
          <p:spPr bwMode="black">
            <a:xfrm>
              <a:off x="5266" y="3242"/>
              <a:ext cx="18" cy="124"/>
            </a:xfrm>
            <a:prstGeom prst="rect">
              <a:avLst/>
            </a:prstGeom>
            <a:solidFill>
              <a:srgbClr val="FFFF00"/>
            </a:solidFill>
            <a:ln w="9525">
              <a:solidFill>
                <a:schemeClr val="tx1"/>
              </a:solidFill>
              <a:miter lim="800000"/>
              <a:headEnd/>
              <a:tailEnd/>
            </a:ln>
          </p:spPr>
          <p:txBody>
            <a:bodyPr/>
            <a:lstStyle/>
            <a:p>
              <a:endParaRPr lang="en-US"/>
            </a:p>
          </p:txBody>
        </p:sp>
        <p:sp>
          <p:nvSpPr>
            <p:cNvPr id="113719" name="Rectangle 252"/>
            <p:cNvSpPr>
              <a:spLocks noChangeArrowheads="1"/>
            </p:cNvSpPr>
            <p:nvPr/>
          </p:nvSpPr>
          <p:spPr bwMode="black">
            <a:xfrm>
              <a:off x="5298" y="3242"/>
              <a:ext cx="18" cy="141"/>
            </a:xfrm>
            <a:prstGeom prst="rect">
              <a:avLst/>
            </a:prstGeom>
            <a:solidFill>
              <a:srgbClr val="FFFF00"/>
            </a:solidFill>
            <a:ln w="9525">
              <a:solidFill>
                <a:schemeClr val="tx1"/>
              </a:solidFill>
              <a:miter lim="800000"/>
              <a:headEnd/>
              <a:tailEnd/>
            </a:ln>
          </p:spPr>
          <p:txBody>
            <a:bodyPr/>
            <a:lstStyle/>
            <a:p>
              <a:endParaRPr lang="en-US"/>
            </a:p>
          </p:txBody>
        </p:sp>
        <p:sp>
          <p:nvSpPr>
            <p:cNvPr id="113720" name="Rectangle 253"/>
            <p:cNvSpPr>
              <a:spLocks noChangeArrowheads="1"/>
            </p:cNvSpPr>
            <p:nvPr/>
          </p:nvSpPr>
          <p:spPr bwMode="black">
            <a:xfrm>
              <a:off x="5329" y="3242"/>
              <a:ext cx="18" cy="157"/>
            </a:xfrm>
            <a:prstGeom prst="rect">
              <a:avLst/>
            </a:prstGeom>
            <a:solidFill>
              <a:srgbClr val="FFFF00"/>
            </a:solidFill>
            <a:ln w="9525">
              <a:solidFill>
                <a:schemeClr val="tx1"/>
              </a:solidFill>
              <a:miter lim="800000"/>
              <a:headEnd/>
              <a:tailEnd/>
            </a:ln>
          </p:spPr>
          <p:txBody>
            <a:bodyPr/>
            <a:lstStyle/>
            <a:p>
              <a:endParaRPr lang="en-US"/>
            </a:p>
          </p:txBody>
        </p:sp>
        <p:sp>
          <p:nvSpPr>
            <p:cNvPr id="113721" name="Rectangle 254"/>
            <p:cNvSpPr>
              <a:spLocks noChangeArrowheads="1"/>
            </p:cNvSpPr>
            <p:nvPr/>
          </p:nvSpPr>
          <p:spPr bwMode="black">
            <a:xfrm>
              <a:off x="5360" y="3242"/>
              <a:ext cx="18" cy="174"/>
            </a:xfrm>
            <a:prstGeom prst="rect">
              <a:avLst/>
            </a:prstGeom>
            <a:solidFill>
              <a:srgbClr val="FFFF00"/>
            </a:solidFill>
            <a:ln w="9525">
              <a:solidFill>
                <a:schemeClr val="tx1"/>
              </a:solidFill>
              <a:miter lim="800000"/>
              <a:headEnd/>
              <a:tailEnd/>
            </a:ln>
          </p:spPr>
          <p:txBody>
            <a:bodyPr/>
            <a:lstStyle/>
            <a:p>
              <a:endParaRPr lang="en-US"/>
            </a:p>
          </p:txBody>
        </p:sp>
        <p:sp>
          <p:nvSpPr>
            <p:cNvPr id="113722" name="Rectangle 255"/>
            <p:cNvSpPr>
              <a:spLocks noChangeArrowheads="1"/>
            </p:cNvSpPr>
            <p:nvPr/>
          </p:nvSpPr>
          <p:spPr bwMode="black">
            <a:xfrm>
              <a:off x="5392" y="3242"/>
              <a:ext cx="18" cy="190"/>
            </a:xfrm>
            <a:prstGeom prst="rect">
              <a:avLst/>
            </a:prstGeom>
            <a:solidFill>
              <a:srgbClr val="FFFF00"/>
            </a:solidFill>
            <a:ln w="9525">
              <a:solidFill>
                <a:schemeClr val="tx1"/>
              </a:solidFill>
              <a:miter lim="800000"/>
              <a:headEnd/>
              <a:tailEnd/>
            </a:ln>
          </p:spPr>
          <p:txBody>
            <a:bodyPr/>
            <a:lstStyle/>
            <a:p>
              <a:endParaRPr lang="en-US"/>
            </a:p>
          </p:txBody>
        </p:sp>
        <p:sp>
          <p:nvSpPr>
            <p:cNvPr id="113723" name="Oval 256"/>
            <p:cNvSpPr>
              <a:spLocks noChangeArrowheads="1"/>
            </p:cNvSpPr>
            <p:nvPr/>
          </p:nvSpPr>
          <p:spPr bwMode="black">
            <a:xfrm>
              <a:off x="1679" y="1136"/>
              <a:ext cx="19" cy="16"/>
            </a:xfrm>
            <a:prstGeom prst="ellipse">
              <a:avLst/>
            </a:prstGeom>
            <a:solidFill>
              <a:srgbClr val="FF7FFF"/>
            </a:solidFill>
            <a:ln w="9525">
              <a:solidFill>
                <a:schemeClr val="tx1"/>
              </a:solidFill>
              <a:round/>
              <a:headEnd/>
              <a:tailEnd/>
            </a:ln>
          </p:spPr>
          <p:txBody>
            <a:bodyPr/>
            <a:lstStyle/>
            <a:p>
              <a:endParaRPr lang="en-US"/>
            </a:p>
          </p:txBody>
        </p:sp>
        <p:sp>
          <p:nvSpPr>
            <p:cNvPr id="113724" name="Freeform 257"/>
            <p:cNvSpPr>
              <a:spLocks/>
            </p:cNvSpPr>
            <p:nvPr/>
          </p:nvSpPr>
          <p:spPr bwMode="black">
            <a:xfrm>
              <a:off x="1057" y="1141"/>
              <a:ext cx="640" cy="1827"/>
            </a:xfrm>
            <a:custGeom>
              <a:avLst/>
              <a:gdLst>
                <a:gd name="T0" fmla="*/ 0 w 1282"/>
                <a:gd name="T1" fmla="*/ 1 h 3652"/>
                <a:gd name="T2" fmla="*/ 0 w 1282"/>
                <a:gd name="T3" fmla="*/ 0 h 3652"/>
                <a:gd name="T4" fmla="*/ 0 w 1282"/>
                <a:gd name="T5" fmla="*/ 1 h 3652"/>
                <a:gd name="T6" fmla="*/ 0 w 1282"/>
                <a:gd name="T7" fmla="*/ 1 h 3652"/>
                <a:gd name="T8" fmla="*/ 0 w 1282"/>
                <a:gd name="T9" fmla="*/ 1 h 3652"/>
                <a:gd name="T10" fmla="*/ 0 60000 65536"/>
                <a:gd name="T11" fmla="*/ 0 60000 65536"/>
                <a:gd name="T12" fmla="*/ 0 60000 65536"/>
                <a:gd name="T13" fmla="*/ 0 60000 65536"/>
                <a:gd name="T14" fmla="*/ 0 60000 65536"/>
                <a:gd name="T15" fmla="*/ 0 w 1282"/>
                <a:gd name="T16" fmla="*/ 0 h 3652"/>
                <a:gd name="T17" fmla="*/ 1282 w 1282"/>
                <a:gd name="T18" fmla="*/ 3652 h 3652"/>
              </a:gdLst>
              <a:ahLst/>
              <a:cxnLst>
                <a:cxn ang="T10">
                  <a:pos x="T0" y="T1"/>
                </a:cxn>
                <a:cxn ang="T11">
                  <a:pos x="T2" y="T3"/>
                </a:cxn>
                <a:cxn ang="T12">
                  <a:pos x="T4" y="T5"/>
                </a:cxn>
                <a:cxn ang="T13">
                  <a:pos x="T6" y="T7"/>
                </a:cxn>
                <a:cxn ang="T14">
                  <a:pos x="T8" y="T9"/>
                </a:cxn>
              </a:cxnLst>
              <a:rect l="T15" t="T16" r="T17" b="T18"/>
              <a:pathLst>
                <a:path w="1282" h="3652">
                  <a:moveTo>
                    <a:pt x="0" y="3642"/>
                  </a:moveTo>
                  <a:lnTo>
                    <a:pt x="1247" y="0"/>
                  </a:lnTo>
                  <a:lnTo>
                    <a:pt x="1282" y="10"/>
                  </a:lnTo>
                  <a:lnTo>
                    <a:pt x="35" y="3652"/>
                  </a:lnTo>
                  <a:lnTo>
                    <a:pt x="0" y="3642"/>
                  </a:lnTo>
                  <a:close/>
                </a:path>
              </a:pathLst>
            </a:custGeom>
            <a:solidFill>
              <a:srgbClr val="FF7FFF"/>
            </a:solidFill>
            <a:ln w="9525">
              <a:solidFill>
                <a:schemeClr val="tx1"/>
              </a:solidFill>
              <a:round/>
              <a:headEnd/>
              <a:tailEnd/>
            </a:ln>
          </p:spPr>
          <p:txBody>
            <a:bodyPr/>
            <a:lstStyle/>
            <a:p>
              <a:endParaRPr lang="en-US"/>
            </a:p>
          </p:txBody>
        </p:sp>
        <p:sp>
          <p:nvSpPr>
            <p:cNvPr id="113725" name="Oval 258"/>
            <p:cNvSpPr>
              <a:spLocks noChangeArrowheads="1"/>
            </p:cNvSpPr>
            <p:nvPr/>
          </p:nvSpPr>
          <p:spPr bwMode="black">
            <a:xfrm>
              <a:off x="2702" y="1413"/>
              <a:ext cx="18" cy="16"/>
            </a:xfrm>
            <a:prstGeom prst="ellipse">
              <a:avLst/>
            </a:prstGeom>
            <a:solidFill>
              <a:srgbClr val="FF7FFF"/>
            </a:solidFill>
            <a:ln w="9525">
              <a:solidFill>
                <a:schemeClr val="tx1"/>
              </a:solidFill>
              <a:round/>
              <a:headEnd/>
              <a:tailEnd/>
            </a:ln>
          </p:spPr>
          <p:txBody>
            <a:bodyPr/>
            <a:lstStyle/>
            <a:p>
              <a:endParaRPr lang="en-US"/>
            </a:p>
          </p:txBody>
        </p:sp>
        <p:sp>
          <p:nvSpPr>
            <p:cNvPr id="113726" name="Freeform 259"/>
            <p:cNvSpPr>
              <a:spLocks/>
            </p:cNvSpPr>
            <p:nvPr/>
          </p:nvSpPr>
          <p:spPr bwMode="black">
            <a:xfrm>
              <a:off x="1686" y="1136"/>
              <a:ext cx="1028" cy="293"/>
            </a:xfrm>
            <a:custGeom>
              <a:avLst/>
              <a:gdLst>
                <a:gd name="T0" fmla="*/ 1 w 2056"/>
                <a:gd name="T1" fmla="*/ 0 h 585"/>
                <a:gd name="T2" fmla="*/ 1 w 2056"/>
                <a:gd name="T3" fmla="*/ 1 h 585"/>
                <a:gd name="T4" fmla="*/ 1 w 2056"/>
                <a:gd name="T5" fmla="*/ 1 h 585"/>
                <a:gd name="T6" fmla="*/ 0 w 2056"/>
                <a:gd name="T7" fmla="*/ 1 h 585"/>
                <a:gd name="T8" fmla="*/ 1 w 2056"/>
                <a:gd name="T9" fmla="*/ 0 h 585"/>
                <a:gd name="T10" fmla="*/ 0 60000 65536"/>
                <a:gd name="T11" fmla="*/ 0 60000 65536"/>
                <a:gd name="T12" fmla="*/ 0 60000 65536"/>
                <a:gd name="T13" fmla="*/ 0 60000 65536"/>
                <a:gd name="T14" fmla="*/ 0 60000 65536"/>
                <a:gd name="T15" fmla="*/ 0 w 2056"/>
                <a:gd name="T16" fmla="*/ 0 h 585"/>
                <a:gd name="T17" fmla="*/ 2056 w 2056"/>
                <a:gd name="T18" fmla="*/ 585 h 585"/>
              </a:gdLst>
              <a:ahLst/>
              <a:cxnLst>
                <a:cxn ang="T10">
                  <a:pos x="T0" y="T1"/>
                </a:cxn>
                <a:cxn ang="T11">
                  <a:pos x="T2" y="T3"/>
                </a:cxn>
                <a:cxn ang="T12">
                  <a:pos x="T4" y="T5"/>
                </a:cxn>
                <a:cxn ang="T13">
                  <a:pos x="T6" y="T7"/>
                </a:cxn>
                <a:cxn ang="T14">
                  <a:pos x="T8" y="T9"/>
                </a:cxn>
              </a:cxnLst>
              <a:rect l="T15" t="T16" r="T17" b="T18"/>
              <a:pathLst>
                <a:path w="2056" h="585">
                  <a:moveTo>
                    <a:pt x="11" y="0"/>
                  </a:moveTo>
                  <a:lnTo>
                    <a:pt x="2056" y="554"/>
                  </a:lnTo>
                  <a:lnTo>
                    <a:pt x="2044" y="585"/>
                  </a:lnTo>
                  <a:lnTo>
                    <a:pt x="0" y="30"/>
                  </a:lnTo>
                  <a:lnTo>
                    <a:pt x="11" y="0"/>
                  </a:lnTo>
                  <a:close/>
                </a:path>
              </a:pathLst>
            </a:custGeom>
            <a:solidFill>
              <a:srgbClr val="FF7FFF"/>
            </a:solidFill>
            <a:ln w="9525">
              <a:solidFill>
                <a:schemeClr val="tx1"/>
              </a:solidFill>
              <a:round/>
              <a:headEnd/>
              <a:tailEnd/>
            </a:ln>
          </p:spPr>
          <p:txBody>
            <a:bodyPr/>
            <a:lstStyle/>
            <a:p>
              <a:endParaRPr lang="en-US"/>
            </a:p>
          </p:txBody>
        </p:sp>
        <p:sp>
          <p:nvSpPr>
            <p:cNvPr id="113727" name="Oval 260"/>
            <p:cNvSpPr>
              <a:spLocks noChangeArrowheads="1"/>
            </p:cNvSpPr>
            <p:nvPr/>
          </p:nvSpPr>
          <p:spPr bwMode="black">
            <a:xfrm>
              <a:off x="2079" y="3234"/>
              <a:ext cx="18" cy="16"/>
            </a:xfrm>
            <a:prstGeom prst="ellipse">
              <a:avLst/>
            </a:prstGeom>
            <a:solidFill>
              <a:srgbClr val="FF7FFF"/>
            </a:solidFill>
            <a:ln w="9525">
              <a:solidFill>
                <a:schemeClr val="tx1"/>
              </a:solidFill>
              <a:round/>
              <a:headEnd/>
              <a:tailEnd/>
            </a:ln>
          </p:spPr>
          <p:txBody>
            <a:bodyPr/>
            <a:lstStyle/>
            <a:p>
              <a:endParaRPr lang="en-US"/>
            </a:p>
          </p:txBody>
        </p:sp>
        <p:sp>
          <p:nvSpPr>
            <p:cNvPr id="113728" name="Freeform 261"/>
            <p:cNvSpPr>
              <a:spLocks/>
            </p:cNvSpPr>
            <p:nvPr/>
          </p:nvSpPr>
          <p:spPr bwMode="black">
            <a:xfrm>
              <a:off x="2079" y="1418"/>
              <a:ext cx="641" cy="1827"/>
            </a:xfrm>
            <a:custGeom>
              <a:avLst/>
              <a:gdLst>
                <a:gd name="T0" fmla="*/ 1 w 1280"/>
                <a:gd name="T1" fmla="*/ 1 h 3652"/>
                <a:gd name="T2" fmla="*/ 1 w 1280"/>
                <a:gd name="T3" fmla="*/ 1 h 3652"/>
                <a:gd name="T4" fmla="*/ 0 w 1280"/>
                <a:gd name="T5" fmla="*/ 1 h 3652"/>
                <a:gd name="T6" fmla="*/ 1 w 1280"/>
                <a:gd name="T7" fmla="*/ 0 h 3652"/>
                <a:gd name="T8" fmla="*/ 1 w 1280"/>
                <a:gd name="T9" fmla="*/ 1 h 3652"/>
                <a:gd name="T10" fmla="*/ 0 60000 65536"/>
                <a:gd name="T11" fmla="*/ 0 60000 65536"/>
                <a:gd name="T12" fmla="*/ 0 60000 65536"/>
                <a:gd name="T13" fmla="*/ 0 60000 65536"/>
                <a:gd name="T14" fmla="*/ 0 60000 65536"/>
                <a:gd name="T15" fmla="*/ 0 w 1280"/>
                <a:gd name="T16" fmla="*/ 0 h 3652"/>
                <a:gd name="T17" fmla="*/ 1280 w 1280"/>
                <a:gd name="T18" fmla="*/ 3652 h 3652"/>
              </a:gdLst>
              <a:ahLst/>
              <a:cxnLst>
                <a:cxn ang="T10">
                  <a:pos x="T0" y="T1"/>
                </a:cxn>
                <a:cxn ang="T11">
                  <a:pos x="T2" y="T3"/>
                </a:cxn>
                <a:cxn ang="T12">
                  <a:pos x="T4" y="T5"/>
                </a:cxn>
                <a:cxn ang="T13">
                  <a:pos x="T6" y="T7"/>
                </a:cxn>
                <a:cxn ang="T14">
                  <a:pos x="T8" y="T9"/>
                </a:cxn>
              </a:cxnLst>
              <a:rect l="T15" t="T16" r="T17" b="T18"/>
              <a:pathLst>
                <a:path w="1280" h="3652">
                  <a:moveTo>
                    <a:pt x="1280" y="10"/>
                  </a:moveTo>
                  <a:lnTo>
                    <a:pt x="35" y="3652"/>
                  </a:lnTo>
                  <a:lnTo>
                    <a:pt x="0" y="3642"/>
                  </a:lnTo>
                  <a:lnTo>
                    <a:pt x="1245" y="0"/>
                  </a:lnTo>
                  <a:lnTo>
                    <a:pt x="1280" y="10"/>
                  </a:lnTo>
                  <a:close/>
                </a:path>
              </a:pathLst>
            </a:custGeom>
            <a:solidFill>
              <a:srgbClr val="FF7FFF"/>
            </a:solidFill>
            <a:ln w="9525">
              <a:solidFill>
                <a:schemeClr val="tx1"/>
              </a:solidFill>
              <a:round/>
              <a:headEnd/>
              <a:tailEnd/>
            </a:ln>
          </p:spPr>
          <p:txBody>
            <a:bodyPr/>
            <a:lstStyle/>
            <a:p>
              <a:endParaRPr lang="en-US"/>
            </a:p>
          </p:txBody>
        </p:sp>
        <p:sp>
          <p:nvSpPr>
            <p:cNvPr id="113729" name="Freeform 262"/>
            <p:cNvSpPr>
              <a:spLocks/>
            </p:cNvSpPr>
            <p:nvPr/>
          </p:nvSpPr>
          <p:spPr bwMode="black">
            <a:xfrm>
              <a:off x="1062" y="2957"/>
              <a:ext cx="1029" cy="293"/>
            </a:xfrm>
            <a:custGeom>
              <a:avLst/>
              <a:gdLst>
                <a:gd name="T0" fmla="*/ 1 w 2057"/>
                <a:gd name="T1" fmla="*/ 1 h 585"/>
                <a:gd name="T2" fmla="*/ 0 w 2057"/>
                <a:gd name="T3" fmla="*/ 1 h 585"/>
                <a:gd name="T4" fmla="*/ 1 w 2057"/>
                <a:gd name="T5" fmla="*/ 0 h 585"/>
                <a:gd name="T6" fmla="*/ 1 w 2057"/>
                <a:gd name="T7" fmla="*/ 1 h 585"/>
                <a:gd name="T8" fmla="*/ 1 w 2057"/>
                <a:gd name="T9" fmla="*/ 1 h 585"/>
                <a:gd name="T10" fmla="*/ 0 60000 65536"/>
                <a:gd name="T11" fmla="*/ 0 60000 65536"/>
                <a:gd name="T12" fmla="*/ 0 60000 65536"/>
                <a:gd name="T13" fmla="*/ 0 60000 65536"/>
                <a:gd name="T14" fmla="*/ 0 60000 65536"/>
                <a:gd name="T15" fmla="*/ 0 w 2057"/>
                <a:gd name="T16" fmla="*/ 0 h 585"/>
                <a:gd name="T17" fmla="*/ 2057 w 2057"/>
                <a:gd name="T18" fmla="*/ 585 h 585"/>
              </a:gdLst>
              <a:ahLst/>
              <a:cxnLst>
                <a:cxn ang="T10">
                  <a:pos x="T0" y="T1"/>
                </a:cxn>
                <a:cxn ang="T11">
                  <a:pos x="T2" y="T3"/>
                </a:cxn>
                <a:cxn ang="T12">
                  <a:pos x="T4" y="T5"/>
                </a:cxn>
                <a:cxn ang="T13">
                  <a:pos x="T6" y="T7"/>
                </a:cxn>
                <a:cxn ang="T14">
                  <a:pos x="T8" y="T9"/>
                </a:cxn>
              </a:cxnLst>
              <a:rect l="T15" t="T16" r="T17" b="T18"/>
              <a:pathLst>
                <a:path w="2057" h="585">
                  <a:moveTo>
                    <a:pt x="2045" y="585"/>
                  </a:moveTo>
                  <a:lnTo>
                    <a:pt x="0" y="31"/>
                  </a:lnTo>
                  <a:lnTo>
                    <a:pt x="12" y="0"/>
                  </a:lnTo>
                  <a:lnTo>
                    <a:pt x="2057" y="554"/>
                  </a:lnTo>
                  <a:lnTo>
                    <a:pt x="2045" y="585"/>
                  </a:lnTo>
                  <a:close/>
                </a:path>
              </a:pathLst>
            </a:custGeom>
            <a:solidFill>
              <a:srgbClr val="FF7FFF"/>
            </a:solidFill>
            <a:ln w="9525">
              <a:solidFill>
                <a:schemeClr val="tx1"/>
              </a:solidFill>
              <a:round/>
              <a:headEnd/>
              <a:tailEnd/>
            </a:ln>
          </p:spPr>
          <p:txBody>
            <a:bodyPr/>
            <a:lstStyle/>
            <a:p>
              <a:endParaRPr lang="en-US"/>
            </a:p>
          </p:txBody>
        </p:sp>
      </p:grpSp>
      <p:sp>
        <p:nvSpPr>
          <p:cNvPr id="113667" name="Rectangle 2"/>
          <p:cNvSpPr>
            <a:spLocks noGrp="1" noChangeArrowheads="1"/>
          </p:cNvSpPr>
          <p:nvPr>
            <p:ph type="title"/>
          </p:nvPr>
        </p:nvSpPr>
        <p:spPr>
          <a:xfrm>
            <a:off x="685800" y="152400"/>
            <a:ext cx="7772400" cy="1143000"/>
          </a:xfrm>
        </p:spPr>
        <p:txBody>
          <a:bodyPr/>
          <a:lstStyle/>
          <a:p>
            <a:pPr eaLnBrk="1" hangingPunct="1"/>
            <a:r>
              <a:rPr lang="en-US" sz="3200" dirty="0">
                <a:solidFill>
                  <a:srgbClr val="2D2DB9"/>
                </a:solidFill>
                <a:ea typeface="ＭＳ Ｐゴシック" pitchFamily="34" charset="-128"/>
              </a:rPr>
              <a:t>Masonry Behavior: Tall Wall in-plane</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1571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AB1CF3C-8E96-4BC9-A2A8-6E8582D847B5}" type="slidenum">
              <a:rPr lang="en-US" sz="900">
                <a:solidFill>
                  <a:schemeClr val="accent2"/>
                </a:solidFill>
              </a:rPr>
              <a:pPr eaLnBrk="1" hangingPunct="1"/>
              <a:t>49</a:t>
            </a:fld>
            <a:endParaRPr lang="en-US" sz="900">
              <a:solidFill>
                <a:schemeClr val="accent2"/>
              </a:solidFill>
            </a:endParaRPr>
          </a:p>
        </p:txBody>
      </p:sp>
      <p:pic>
        <p:nvPicPr>
          <p:cNvPr id="115716" name="Picture 3" descr="Hysteresis plots for an unconfined and a confined wall subject to flexure.&#10;&#10;Reinforced masonry is relatively ductile in bending.  The confinement figure is not particularly pertinent, as it is difficult to confine masonry.&#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invGray">
          <a:xfrm>
            <a:off x="203200" y="1819275"/>
            <a:ext cx="8805863" cy="36528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15715" name="Rectangle 2"/>
          <p:cNvSpPr>
            <a:spLocks noGrp="1" noChangeArrowheads="1"/>
          </p:cNvSpPr>
          <p:nvPr>
            <p:ph type="title"/>
          </p:nvPr>
        </p:nvSpPr>
        <p:spPr>
          <a:xfrm>
            <a:off x="0" y="274638"/>
            <a:ext cx="9144000" cy="1143000"/>
          </a:xfrm>
        </p:spPr>
        <p:txBody>
          <a:bodyPr/>
          <a:lstStyle/>
          <a:p>
            <a:pPr eaLnBrk="1" hangingPunct="1"/>
            <a:r>
              <a:rPr lang="en-US" dirty="0">
                <a:solidFill>
                  <a:srgbClr val="2D2DB9"/>
                </a:solidFill>
                <a:ea typeface="ＭＳ Ｐゴシック" pitchFamily="34" charset="-128"/>
              </a:rPr>
              <a:t>Reinforced Masonry/Behavior</a:t>
            </a:r>
            <a:br>
              <a:rPr lang="en-US" dirty="0">
                <a:solidFill>
                  <a:srgbClr val="2D2DB9"/>
                </a:solidFill>
                <a:ea typeface="ＭＳ Ｐゴシック" pitchFamily="34" charset="-128"/>
              </a:rPr>
            </a:br>
            <a:r>
              <a:rPr lang="en-US" dirty="0">
                <a:solidFill>
                  <a:srgbClr val="2D2DB9"/>
                </a:solidFill>
                <a:ea typeface="ＭＳ Ｐゴシック" pitchFamily="34" charset="-128"/>
              </a:rPr>
              <a:t>in Flexure hysteresis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560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CD0CAD7-CA27-4D98-8CF4-D02174E9BFC1}" type="slidenum">
              <a:rPr lang="en-US" sz="900">
                <a:solidFill>
                  <a:schemeClr val="accent2"/>
                </a:solidFill>
              </a:rPr>
              <a:pPr eaLnBrk="1" hangingPunct="1"/>
              <a:t>5</a:t>
            </a:fld>
            <a:endParaRPr lang="en-US" sz="900">
              <a:solidFill>
                <a:schemeClr val="accent2"/>
              </a:solidFill>
            </a:endParaRPr>
          </a:p>
        </p:txBody>
      </p:sp>
      <p:sp>
        <p:nvSpPr>
          <p:cNvPr id="19461" name="Rectangle 3"/>
          <p:cNvSpPr>
            <a:spLocks noGrp="1" noChangeArrowheads="1"/>
          </p:cNvSpPr>
          <p:nvPr>
            <p:ph type="body" idx="1"/>
          </p:nvPr>
        </p:nvSpPr>
        <p:spPr>
          <a:xfrm>
            <a:off x="685800" y="1538288"/>
            <a:ext cx="7772400" cy="4725352"/>
          </a:xfrm>
        </p:spPr>
        <p:txBody>
          <a:bodyPr/>
          <a:lstStyle/>
          <a:p>
            <a:pPr marL="0" indent="0" algn="ctr" eaLnBrk="1" hangingPunct="1">
              <a:lnSpc>
                <a:spcPct val="120000"/>
              </a:lnSpc>
              <a:buNone/>
              <a:defRPr/>
            </a:pPr>
            <a:r>
              <a:rPr lang="en-US" sz="3200" dirty="0">
                <a:ea typeface="ＭＳ Ｐゴシック" pitchFamily="34" charset="-128"/>
                <a:cs typeface="+mn-cs"/>
              </a:rPr>
              <a:t>Context in the </a:t>
            </a:r>
            <a:r>
              <a:rPr lang="en-US" sz="3200" i="1" dirty="0">
                <a:ea typeface="ＭＳ Ｐゴシック" pitchFamily="34" charset="-128"/>
                <a:cs typeface="+mn-cs"/>
              </a:rPr>
              <a:t>Provisions</a:t>
            </a:r>
          </a:p>
          <a:p>
            <a:pPr marL="0" indent="0" algn="ctr" eaLnBrk="1" hangingPunct="1">
              <a:lnSpc>
                <a:spcPct val="120000"/>
              </a:lnSpc>
              <a:buFont typeface="Arial" charset="0"/>
              <a:buNone/>
              <a:defRPr/>
            </a:pPr>
            <a:endParaRPr lang="en-US" sz="1200" i="1" dirty="0">
              <a:ea typeface="ＭＳ Ｐゴシック" pitchFamily="34" charset="-128"/>
              <a:cs typeface="+mn-cs"/>
            </a:endParaRPr>
          </a:p>
          <a:p>
            <a:pPr>
              <a:lnSpc>
                <a:spcPct val="110000"/>
              </a:lnSpc>
              <a:buFont typeface="Arial" charset="0"/>
              <a:buChar char="●"/>
              <a:defRPr/>
            </a:pPr>
            <a:r>
              <a:rPr lang="en-US" dirty="0">
                <a:cs typeface="+mn-cs"/>
              </a:rPr>
              <a:t>Design seismic loads</a:t>
            </a:r>
          </a:p>
          <a:p>
            <a:pPr lvl="1">
              <a:lnSpc>
                <a:spcPct val="110000"/>
              </a:lnSpc>
              <a:buClr>
                <a:srgbClr val="FF0000"/>
              </a:buClr>
              <a:defRPr/>
            </a:pPr>
            <a:r>
              <a:rPr lang="en-US" dirty="0"/>
              <a:t>Load combinations		ASCE 7-16  Ch. 2 &amp; 12</a:t>
            </a:r>
          </a:p>
          <a:p>
            <a:pPr lvl="1">
              <a:lnSpc>
                <a:spcPct val="110000"/>
              </a:lnSpc>
              <a:buClr>
                <a:srgbClr val="FF0000"/>
              </a:buClr>
              <a:defRPr/>
            </a:pPr>
            <a:r>
              <a:rPr lang="en-US" dirty="0"/>
              <a:t>Loads on structures		ASCE 7-16  Ch. 12</a:t>
            </a:r>
          </a:p>
          <a:p>
            <a:pPr lvl="1">
              <a:lnSpc>
                <a:spcPct val="110000"/>
              </a:lnSpc>
              <a:buClr>
                <a:srgbClr val="FF0000"/>
              </a:buClr>
              <a:defRPr/>
            </a:pPr>
            <a:r>
              <a:rPr lang="en-US" dirty="0"/>
              <a:t>Loads on components </a:t>
            </a:r>
          </a:p>
          <a:p>
            <a:pPr marL="457200" lvl="1" indent="0">
              <a:lnSpc>
                <a:spcPct val="110000"/>
              </a:lnSpc>
              <a:buFontTx/>
              <a:buNone/>
              <a:defRPr/>
            </a:pPr>
            <a:r>
              <a:rPr lang="en-US" dirty="0"/>
              <a:t>    &amp; attachments	   Chap. 6	ASCE 7-16  Ch. 13</a:t>
            </a:r>
          </a:p>
          <a:p>
            <a:pPr>
              <a:lnSpc>
                <a:spcPct val="110000"/>
              </a:lnSpc>
              <a:buFont typeface="Arial" charset="0"/>
              <a:buChar char="●"/>
              <a:defRPr/>
            </a:pPr>
            <a:r>
              <a:rPr lang="en-US" dirty="0">
                <a:cs typeface="+mn-cs"/>
              </a:rPr>
              <a:t>Design resistances		ASCE 7-16  Ch. 14</a:t>
            </a:r>
          </a:p>
          <a:p>
            <a:pPr lvl="1">
              <a:lnSpc>
                <a:spcPct val="110000"/>
              </a:lnSpc>
              <a:buClr>
                <a:srgbClr val="FF0000"/>
              </a:buClr>
              <a:defRPr/>
            </a:pPr>
            <a:r>
              <a:rPr lang="en-US" dirty="0"/>
              <a:t>Strength design (mostly references TMS 402-13)</a:t>
            </a:r>
          </a:p>
          <a:p>
            <a:pPr algn="ctr" eaLnBrk="1" hangingPunct="1">
              <a:lnSpc>
                <a:spcPct val="120000"/>
              </a:lnSpc>
              <a:buFont typeface="Arial" charset="0"/>
              <a:buChar char="●"/>
              <a:defRPr/>
            </a:pPr>
            <a:endParaRPr lang="en-US" sz="3200" i="1" dirty="0">
              <a:ea typeface="ＭＳ Ｐゴシック" pitchFamily="34" charset="-128"/>
              <a:cs typeface="+mn-cs"/>
            </a:endParaRPr>
          </a:p>
        </p:txBody>
      </p:sp>
      <p:sp>
        <p:nvSpPr>
          <p:cNvPr id="25603" name="Rectangle 2"/>
          <p:cNvSpPr>
            <a:spLocks noGrp="1" noChangeArrowheads="1"/>
          </p:cNvSpPr>
          <p:nvPr>
            <p:ph type="title"/>
          </p:nvPr>
        </p:nvSpPr>
        <p:spPr>
          <a:xfrm>
            <a:off x="457200" y="259398"/>
            <a:ext cx="8229600" cy="1143000"/>
          </a:xfrm>
        </p:spPr>
        <p:txBody>
          <a:bodyPr/>
          <a:lstStyle/>
          <a:p>
            <a:pPr eaLnBrk="1" hangingPunct="1"/>
            <a:r>
              <a:rPr lang="en-US" i="1" dirty="0">
                <a:solidFill>
                  <a:srgbClr val="2D2DB9"/>
                </a:solidFill>
                <a:ea typeface="ＭＳ Ｐゴシック" pitchFamily="34" charset="-128"/>
              </a:rPr>
              <a:t>NEHRP Recommended Provisions</a:t>
            </a:r>
            <a:r>
              <a:rPr lang="en-US" dirty="0">
                <a:solidFill>
                  <a:srgbClr val="2D2DB9"/>
                </a:solidFill>
                <a:ea typeface="ＭＳ Ｐゴシック" pitchFamily="34" charset="-128"/>
              </a:rPr>
              <a:t> Masonry Design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1776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DF4A499-8492-4E55-9846-F302433A65C5}" type="slidenum">
              <a:rPr lang="en-US" sz="900">
                <a:solidFill>
                  <a:schemeClr val="accent2"/>
                </a:solidFill>
              </a:rPr>
              <a:pPr eaLnBrk="1" hangingPunct="1"/>
              <a:t>50</a:t>
            </a:fld>
            <a:endParaRPr lang="en-US" sz="900">
              <a:solidFill>
                <a:schemeClr val="accent2"/>
              </a:solidFill>
            </a:endParaRPr>
          </a:p>
        </p:txBody>
      </p:sp>
      <p:sp>
        <p:nvSpPr>
          <p:cNvPr id="117765" name="Text Box 147"/>
          <p:cNvSpPr txBox="1">
            <a:spLocks noChangeArrowheads="1"/>
          </p:cNvSpPr>
          <p:nvPr/>
        </p:nvSpPr>
        <p:spPr bwMode="auto">
          <a:xfrm>
            <a:off x="3738563" y="5168900"/>
            <a:ext cx="12858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flexural</a:t>
            </a:r>
          </a:p>
          <a:p>
            <a:r>
              <a:rPr lang="en-US"/>
              <a:t>strength</a:t>
            </a:r>
          </a:p>
        </p:txBody>
      </p:sp>
      <p:sp>
        <p:nvSpPr>
          <p:cNvPr id="117766" name="Text Box 148"/>
          <p:cNvSpPr txBox="1">
            <a:spLocks noChangeArrowheads="1"/>
          </p:cNvSpPr>
          <p:nvPr/>
        </p:nvSpPr>
        <p:spPr bwMode="auto">
          <a:xfrm>
            <a:off x="6197600" y="5295900"/>
            <a:ext cx="1627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t>anchorage</a:t>
            </a:r>
          </a:p>
        </p:txBody>
      </p:sp>
      <p:grpSp>
        <p:nvGrpSpPr>
          <p:cNvPr id="117764" name="Group 3" descr="Possible out-of-plane failures (flexural strength and anchorage failures)  in masonry walls, which includes a figure of masonry wall, a masonry all fail with flexural failure, and a masonry wall fail with anchorage failure. &#10;"/>
          <p:cNvGrpSpPr>
            <a:grpSpLocks/>
          </p:cNvGrpSpPr>
          <p:nvPr/>
        </p:nvGrpSpPr>
        <p:grpSpPr bwMode="auto">
          <a:xfrm>
            <a:off x="1084263" y="1219200"/>
            <a:ext cx="7069137" cy="3733800"/>
            <a:chOff x="1583" y="1799"/>
            <a:chExt cx="2599" cy="1137"/>
          </a:xfrm>
        </p:grpSpPr>
        <p:sp>
          <p:nvSpPr>
            <p:cNvPr id="117767" name="Oval 4"/>
            <p:cNvSpPr>
              <a:spLocks noChangeArrowheads="1"/>
            </p:cNvSpPr>
            <p:nvPr/>
          </p:nvSpPr>
          <p:spPr bwMode="black">
            <a:xfrm>
              <a:off x="3963" y="1850"/>
              <a:ext cx="15" cy="15"/>
            </a:xfrm>
            <a:prstGeom prst="ellipse">
              <a:avLst/>
            </a:prstGeom>
            <a:solidFill>
              <a:srgbClr val="FFFF7F"/>
            </a:solidFill>
            <a:ln w="9525">
              <a:solidFill>
                <a:schemeClr val="tx1"/>
              </a:solidFill>
              <a:round/>
              <a:headEnd/>
              <a:tailEnd/>
            </a:ln>
          </p:spPr>
          <p:txBody>
            <a:bodyPr/>
            <a:lstStyle/>
            <a:p>
              <a:endParaRPr lang="en-US"/>
            </a:p>
          </p:txBody>
        </p:sp>
        <p:sp>
          <p:nvSpPr>
            <p:cNvPr id="117768" name="Freeform 5"/>
            <p:cNvSpPr>
              <a:spLocks/>
            </p:cNvSpPr>
            <p:nvPr/>
          </p:nvSpPr>
          <p:spPr bwMode="black">
            <a:xfrm>
              <a:off x="3740" y="1856"/>
              <a:ext cx="238" cy="1047"/>
            </a:xfrm>
            <a:custGeom>
              <a:avLst/>
              <a:gdLst>
                <a:gd name="T0" fmla="*/ 0 w 948"/>
                <a:gd name="T1" fmla="*/ 0 h 4186"/>
                <a:gd name="T2" fmla="*/ 0 w 948"/>
                <a:gd name="T3" fmla="*/ 0 h 4186"/>
                <a:gd name="T4" fmla="*/ 0 w 948"/>
                <a:gd name="T5" fmla="*/ 0 h 4186"/>
                <a:gd name="T6" fmla="*/ 0 w 948"/>
                <a:gd name="T7" fmla="*/ 0 h 4186"/>
                <a:gd name="T8" fmla="*/ 0 w 948"/>
                <a:gd name="T9" fmla="*/ 0 h 4186"/>
                <a:gd name="T10" fmla="*/ 0 60000 65536"/>
                <a:gd name="T11" fmla="*/ 0 60000 65536"/>
                <a:gd name="T12" fmla="*/ 0 60000 65536"/>
                <a:gd name="T13" fmla="*/ 0 60000 65536"/>
                <a:gd name="T14" fmla="*/ 0 60000 65536"/>
                <a:gd name="T15" fmla="*/ 0 w 948"/>
                <a:gd name="T16" fmla="*/ 0 h 4186"/>
                <a:gd name="T17" fmla="*/ 948 w 948"/>
                <a:gd name="T18" fmla="*/ 4186 h 4186"/>
              </a:gdLst>
              <a:ahLst/>
              <a:cxnLst>
                <a:cxn ang="T10">
                  <a:pos x="T0" y="T1"/>
                </a:cxn>
                <a:cxn ang="T11">
                  <a:pos x="T2" y="T3"/>
                </a:cxn>
                <a:cxn ang="T12">
                  <a:pos x="T4" y="T5"/>
                </a:cxn>
                <a:cxn ang="T13">
                  <a:pos x="T6" y="T7"/>
                </a:cxn>
                <a:cxn ang="T14">
                  <a:pos x="T8" y="T9"/>
                </a:cxn>
              </a:cxnLst>
              <a:rect l="T15" t="T16" r="T17" b="T18"/>
              <a:pathLst>
                <a:path w="948" h="4186">
                  <a:moveTo>
                    <a:pt x="0" y="4174"/>
                  </a:moveTo>
                  <a:lnTo>
                    <a:pt x="893" y="0"/>
                  </a:lnTo>
                  <a:lnTo>
                    <a:pt x="948" y="12"/>
                  </a:lnTo>
                  <a:lnTo>
                    <a:pt x="56" y="4186"/>
                  </a:lnTo>
                  <a:lnTo>
                    <a:pt x="0" y="4174"/>
                  </a:lnTo>
                  <a:close/>
                </a:path>
              </a:pathLst>
            </a:custGeom>
            <a:solidFill>
              <a:srgbClr val="FFFF7F"/>
            </a:solidFill>
            <a:ln w="9525">
              <a:solidFill>
                <a:schemeClr val="tx1"/>
              </a:solidFill>
              <a:round/>
              <a:headEnd/>
              <a:tailEnd/>
            </a:ln>
          </p:spPr>
          <p:txBody>
            <a:bodyPr/>
            <a:lstStyle/>
            <a:p>
              <a:endParaRPr lang="en-US"/>
            </a:p>
          </p:txBody>
        </p:sp>
        <p:sp>
          <p:nvSpPr>
            <p:cNvPr id="117769" name="Oval 6"/>
            <p:cNvSpPr>
              <a:spLocks noChangeArrowheads="1"/>
            </p:cNvSpPr>
            <p:nvPr/>
          </p:nvSpPr>
          <p:spPr bwMode="black">
            <a:xfrm>
              <a:off x="4067" y="1873"/>
              <a:ext cx="15" cy="15"/>
            </a:xfrm>
            <a:prstGeom prst="ellipse">
              <a:avLst/>
            </a:prstGeom>
            <a:solidFill>
              <a:srgbClr val="FFFF7F"/>
            </a:solidFill>
            <a:ln w="9525">
              <a:solidFill>
                <a:schemeClr val="tx1"/>
              </a:solidFill>
              <a:round/>
              <a:headEnd/>
              <a:tailEnd/>
            </a:ln>
          </p:spPr>
          <p:txBody>
            <a:bodyPr/>
            <a:lstStyle/>
            <a:p>
              <a:endParaRPr lang="en-US"/>
            </a:p>
          </p:txBody>
        </p:sp>
        <p:sp>
          <p:nvSpPr>
            <p:cNvPr id="117770" name="Freeform 7"/>
            <p:cNvSpPr>
              <a:spLocks/>
            </p:cNvSpPr>
            <p:nvPr/>
          </p:nvSpPr>
          <p:spPr bwMode="black">
            <a:xfrm>
              <a:off x="3969" y="1850"/>
              <a:ext cx="107" cy="38"/>
            </a:xfrm>
            <a:custGeom>
              <a:avLst/>
              <a:gdLst>
                <a:gd name="T0" fmla="*/ 0 w 429"/>
                <a:gd name="T1" fmla="*/ 0 h 149"/>
                <a:gd name="T2" fmla="*/ 0 w 429"/>
                <a:gd name="T3" fmla="*/ 0 h 149"/>
                <a:gd name="T4" fmla="*/ 0 w 429"/>
                <a:gd name="T5" fmla="*/ 0 h 149"/>
                <a:gd name="T6" fmla="*/ 0 w 429"/>
                <a:gd name="T7" fmla="*/ 0 h 149"/>
                <a:gd name="T8" fmla="*/ 0 w 429"/>
                <a:gd name="T9" fmla="*/ 0 h 149"/>
                <a:gd name="T10" fmla="*/ 0 60000 65536"/>
                <a:gd name="T11" fmla="*/ 0 60000 65536"/>
                <a:gd name="T12" fmla="*/ 0 60000 65536"/>
                <a:gd name="T13" fmla="*/ 0 60000 65536"/>
                <a:gd name="T14" fmla="*/ 0 60000 65536"/>
                <a:gd name="T15" fmla="*/ 0 w 429"/>
                <a:gd name="T16" fmla="*/ 0 h 149"/>
                <a:gd name="T17" fmla="*/ 429 w 429"/>
                <a:gd name="T18" fmla="*/ 149 h 149"/>
              </a:gdLst>
              <a:ahLst/>
              <a:cxnLst>
                <a:cxn ang="T10">
                  <a:pos x="T0" y="T1"/>
                </a:cxn>
                <a:cxn ang="T11">
                  <a:pos x="T2" y="T3"/>
                </a:cxn>
                <a:cxn ang="T12">
                  <a:pos x="T4" y="T5"/>
                </a:cxn>
                <a:cxn ang="T13">
                  <a:pos x="T6" y="T7"/>
                </a:cxn>
                <a:cxn ang="T14">
                  <a:pos x="T8" y="T9"/>
                </a:cxn>
              </a:cxnLst>
              <a:rect l="T15" t="T16" r="T17" b="T18"/>
              <a:pathLst>
                <a:path w="429" h="149">
                  <a:moveTo>
                    <a:pt x="13" y="0"/>
                  </a:moveTo>
                  <a:lnTo>
                    <a:pt x="429" y="90"/>
                  </a:lnTo>
                  <a:lnTo>
                    <a:pt x="417" y="149"/>
                  </a:lnTo>
                  <a:lnTo>
                    <a:pt x="0" y="58"/>
                  </a:lnTo>
                  <a:lnTo>
                    <a:pt x="13" y="0"/>
                  </a:lnTo>
                  <a:close/>
                </a:path>
              </a:pathLst>
            </a:custGeom>
            <a:solidFill>
              <a:srgbClr val="FFFF7F"/>
            </a:solidFill>
            <a:ln w="9525">
              <a:solidFill>
                <a:schemeClr val="tx1"/>
              </a:solidFill>
              <a:round/>
              <a:headEnd/>
              <a:tailEnd/>
            </a:ln>
          </p:spPr>
          <p:txBody>
            <a:bodyPr/>
            <a:lstStyle/>
            <a:p>
              <a:endParaRPr lang="en-US"/>
            </a:p>
          </p:txBody>
        </p:sp>
        <p:sp>
          <p:nvSpPr>
            <p:cNvPr id="117771" name="Oval 8"/>
            <p:cNvSpPr>
              <a:spLocks noChangeArrowheads="1"/>
            </p:cNvSpPr>
            <p:nvPr/>
          </p:nvSpPr>
          <p:spPr bwMode="black">
            <a:xfrm>
              <a:off x="3844" y="2917"/>
              <a:ext cx="15" cy="14"/>
            </a:xfrm>
            <a:prstGeom prst="ellipse">
              <a:avLst/>
            </a:prstGeom>
            <a:solidFill>
              <a:srgbClr val="FFFF7F"/>
            </a:solidFill>
            <a:ln w="9525">
              <a:solidFill>
                <a:schemeClr val="tx1"/>
              </a:solidFill>
              <a:round/>
              <a:headEnd/>
              <a:tailEnd/>
            </a:ln>
          </p:spPr>
          <p:txBody>
            <a:bodyPr/>
            <a:lstStyle/>
            <a:p>
              <a:endParaRPr lang="en-US"/>
            </a:p>
          </p:txBody>
        </p:sp>
        <p:sp>
          <p:nvSpPr>
            <p:cNvPr id="117772" name="Freeform 9"/>
            <p:cNvSpPr>
              <a:spLocks/>
            </p:cNvSpPr>
            <p:nvPr/>
          </p:nvSpPr>
          <p:spPr bwMode="black">
            <a:xfrm>
              <a:off x="3844" y="1879"/>
              <a:ext cx="238" cy="1046"/>
            </a:xfrm>
            <a:custGeom>
              <a:avLst/>
              <a:gdLst>
                <a:gd name="T0" fmla="*/ 0 w 950"/>
                <a:gd name="T1" fmla="*/ 0 h 4186"/>
                <a:gd name="T2" fmla="*/ 0 w 950"/>
                <a:gd name="T3" fmla="*/ 0 h 4186"/>
                <a:gd name="T4" fmla="*/ 0 w 950"/>
                <a:gd name="T5" fmla="*/ 0 h 4186"/>
                <a:gd name="T6" fmla="*/ 0 w 950"/>
                <a:gd name="T7" fmla="*/ 0 h 4186"/>
                <a:gd name="T8" fmla="*/ 0 w 950"/>
                <a:gd name="T9" fmla="*/ 0 h 4186"/>
                <a:gd name="T10" fmla="*/ 0 60000 65536"/>
                <a:gd name="T11" fmla="*/ 0 60000 65536"/>
                <a:gd name="T12" fmla="*/ 0 60000 65536"/>
                <a:gd name="T13" fmla="*/ 0 60000 65536"/>
                <a:gd name="T14" fmla="*/ 0 60000 65536"/>
                <a:gd name="T15" fmla="*/ 0 w 950"/>
                <a:gd name="T16" fmla="*/ 0 h 4186"/>
                <a:gd name="T17" fmla="*/ 950 w 950"/>
                <a:gd name="T18" fmla="*/ 4186 h 4186"/>
              </a:gdLst>
              <a:ahLst/>
              <a:cxnLst>
                <a:cxn ang="T10">
                  <a:pos x="T0" y="T1"/>
                </a:cxn>
                <a:cxn ang="T11">
                  <a:pos x="T2" y="T3"/>
                </a:cxn>
                <a:cxn ang="T12">
                  <a:pos x="T4" y="T5"/>
                </a:cxn>
                <a:cxn ang="T13">
                  <a:pos x="T6" y="T7"/>
                </a:cxn>
                <a:cxn ang="T14">
                  <a:pos x="T8" y="T9"/>
                </a:cxn>
              </a:cxnLst>
              <a:rect l="T15" t="T16" r="T17" b="T18"/>
              <a:pathLst>
                <a:path w="950" h="4186">
                  <a:moveTo>
                    <a:pt x="950" y="13"/>
                  </a:moveTo>
                  <a:lnTo>
                    <a:pt x="56" y="4186"/>
                  </a:lnTo>
                  <a:lnTo>
                    <a:pt x="0" y="4174"/>
                  </a:lnTo>
                  <a:lnTo>
                    <a:pt x="894" y="0"/>
                  </a:lnTo>
                  <a:lnTo>
                    <a:pt x="950" y="13"/>
                  </a:lnTo>
                  <a:close/>
                </a:path>
              </a:pathLst>
            </a:custGeom>
            <a:solidFill>
              <a:srgbClr val="FFFF7F"/>
            </a:solidFill>
            <a:ln w="9525">
              <a:solidFill>
                <a:schemeClr val="tx1"/>
              </a:solidFill>
              <a:round/>
              <a:headEnd/>
              <a:tailEnd/>
            </a:ln>
          </p:spPr>
          <p:txBody>
            <a:bodyPr/>
            <a:lstStyle/>
            <a:p>
              <a:endParaRPr lang="en-US"/>
            </a:p>
          </p:txBody>
        </p:sp>
        <p:sp>
          <p:nvSpPr>
            <p:cNvPr id="117773" name="Freeform 10"/>
            <p:cNvSpPr>
              <a:spLocks/>
            </p:cNvSpPr>
            <p:nvPr/>
          </p:nvSpPr>
          <p:spPr bwMode="black">
            <a:xfrm>
              <a:off x="3746" y="2894"/>
              <a:ext cx="107" cy="37"/>
            </a:xfrm>
            <a:custGeom>
              <a:avLst/>
              <a:gdLst>
                <a:gd name="T0" fmla="*/ 0 w 427"/>
                <a:gd name="T1" fmla="*/ 0 h 149"/>
                <a:gd name="T2" fmla="*/ 0 w 427"/>
                <a:gd name="T3" fmla="*/ 0 h 149"/>
                <a:gd name="T4" fmla="*/ 0 w 427"/>
                <a:gd name="T5" fmla="*/ 0 h 149"/>
                <a:gd name="T6" fmla="*/ 0 w 427"/>
                <a:gd name="T7" fmla="*/ 0 h 149"/>
                <a:gd name="T8" fmla="*/ 0 w 427"/>
                <a:gd name="T9" fmla="*/ 0 h 149"/>
                <a:gd name="T10" fmla="*/ 0 60000 65536"/>
                <a:gd name="T11" fmla="*/ 0 60000 65536"/>
                <a:gd name="T12" fmla="*/ 0 60000 65536"/>
                <a:gd name="T13" fmla="*/ 0 60000 65536"/>
                <a:gd name="T14" fmla="*/ 0 60000 65536"/>
                <a:gd name="T15" fmla="*/ 0 w 427"/>
                <a:gd name="T16" fmla="*/ 0 h 149"/>
                <a:gd name="T17" fmla="*/ 427 w 427"/>
                <a:gd name="T18" fmla="*/ 149 h 149"/>
              </a:gdLst>
              <a:ahLst/>
              <a:cxnLst>
                <a:cxn ang="T10">
                  <a:pos x="T0" y="T1"/>
                </a:cxn>
                <a:cxn ang="T11">
                  <a:pos x="T2" y="T3"/>
                </a:cxn>
                <a:cxn ang="T12">
                  <a:pos x="T4" y="T5"/>
                </a:cxn>
                <a:cxn ang="T13">
                  <a:pos x="T6" y="T7"/>
                </a:cxn>
                <a:cxn ang="T14">
                  <a:pos x="T8" y="T9"/>
                </a:cxn>
              </a:cxnLst>
              <a:rect l="T15" t="T16" r="T17" b="T18"/>
              <a:pathLst>
                <a:path w="427" h="149">
                  <a:moveTo>
                    <a:pt x="415" y="149"/>
                  </a:moveTo>
                  <a:lnTo>
                    <a:pt x="0" y="58"/>
                  </a:lnTo>
                  <a:lnTo>
                    <a:pt x="12" y="0"/>
                  </a:lnTo>
                  <a:lnTo>
                    <a:pt x="427" y="90"/>
                  </a:lnTo>
                  <a:lnTo>
                    <a:pt x="415" y="149"/>
                  </a:lnTo>
                  <a:close/>
                </a:path>
              </a:pathLst>
            </a:custGeom>
            <a:solidFill>
              <a:srgbClr val="FFFF7F"/>
            </a:solidFill>
            <a:ln w="9525">
              <a:solidFill>
                <a:schemeClr val="tx1"/>
              </a:solidFill>
              <a:round/>
              <a:headEnd/>
              <a:tailEnd/>
            </a:ln>
          </p:spPr>
          <p:txBody>
            <a:bodyPr/>
            <a:lstStyle/>
            <a:p>
              <a:endParaRPr lang="en-US"/>
            </a:p>
          </p:txBody>
        </p:sp>
        <p:sp>
          <p:nvSpPr>
            <p:cNvPr id="117774" name="Oval 11"/>
            <p:cNvSpPr>
              <a:spLocks noChangeArrowheads="1"/>
            </p:cNvSpPr>
            <p:nvPr/>
          </p:nvSpPr>
          <p:spPr bwMode="black">
            <a:xfrm>
              <a:off x="3015" y="2317"/>
              <a:ext cx="14" cy="15"/>
            </a:xfrm>
            <a:prstGeom prst="ellipse">
              <a:avLst/>
            </a:prstGeom>
            <a:solidFill>
              <a:srgbClr val="FFFF7F"/>
            </a:solidFill>
            <a:ln w="9525">
              <a:solidFill>
                <a:schemeClr val="tx1"/>
              </a:solidFill>
              <a:round/>
              <a:headEnd/>
              <a:tailEnd/>
            </a:ln>
          </p:spPr>
          <p:txBody>
            <a:bodyPr/>
            <a:lstStyle/>
            <a:p>
              <a:endParaRPr lang="en-US"/>
            </a:p>
          </p:txBody>
        </p:sp>
        <p:sp>
          <p:nvSpPr>
            <p:cNvPr id="117775" name="Freeform 12"/>
            <p:cNvSpPr>
              <a:spLocks/>
            </p:cNvSpPr>
            <p:nvPr/>
          </p:nvSpPr>
          <p:spPr bwMode="black">
            <a:xfrm>
              <a:off x="2874" y="1808"/>
              <a:ext cx="155" cy="518"/>
            </a:xfrm>
            <a:custGeom>
              <a:avLst/>
              <a:gdLst>
                <a:gd name="T0" fmla="*/ 0 w 618"/>
                <a:gd name="T1" fmla="*/ 0 h 2074"/>
                <a:gd name="T2" fmla="*/ 0 w 618"/>
                <a:gd name="T3" fmla="*/ 0 h 2074"/>
                <a:gd name="T4" fmla="*/ 0 w 618"/>
                <a:gd name="T5" fmla="*/ 0 h 2074"/>
                <a:gd name="T6" fmla="*/ 0 w 618"/>
                <a:gd name="T7" fmla="*/ 0 h 2074"/>
                <a:gd name="T8" fmla="*/ 0 w 618"/>
                <a:gd name="T9" fmla="*/ 0 h 2074"/>
                <a:gd name="T10" fmla="*/ 0 60000 65536"/>
                <a:gd name="T11" fmla="*/ 0 60000 65536"/>
                <a:gd name="T12" fmla="*/ 0 60000 65536"/>
                <a:gd name="T13" fmla="*/ 0 60000 65536"/>
                <a:gd name="T14" fmla="*/ 0 60000 65536"/>
                <a:gd name="T15" fmla="*/ 0 w 618"/>
                <a:gd name="T16" fmla="*/ 0 h 2074"/>
                <a:gd name="T17" fmla="*/ 618 w 618"/>
                <a:gd name="T18" fmla="*/ 2074 h 2074"/>
              </a:gdLst>
              <a:ahLst/>
              <a:cxnLst>
                <a:cxn ang="T10">
                  <a:pos x="T0" y="T1"/>
                </a:cxn>
                <a:cxn ang="T11">
                  <a:pos x="T2" y="T3"/>
                </a:cxn>
                <a:cxn ang="T12">
                  <a:pos x="T4" y="T5"/>
                </a:cxn>
                <a:cxn ang="T13">
                  <a:pos x="T6" y="T7"/>
                </a:cxn>
                <a:cxn ang="T14">
                  <a:pos x="T8" y="T9"/>
                </a:cxn>
              </a:cxnLst>
              <a:rect l="T15" t="T16" r="T17" b="T18"/>
              <a:pathLst>
                <a:path w="618" h="2074">
                  <a:moveTo>
                    <a:pt x="56" y="0"/>
                  </a:moveTo>
                  <a:lnTo>
                    <a:pt x="618" y="2059"/>
                  </a:lnTo>
                  <a:lnTo>
                    <a:pt x="563" y="2074"/>
                  </a:lnTo>
                  <a:lnTo>
                    <a:pt x="0" y="15"/>
                  </a:lnTo>
                  <a:lnTo>
                    <a:pt x="56" y="0"/>
                  </a:lnTo>
                  <a:close/>
                </a:path>
              </a:pathLst>
            </a:custGeom>
            <a:solidFill>
              <a:srgbClr val="FFFF7F"/>
            </a:solidFill>
            <a:ln w="9525">
              <a:solidFill>
                <a:schemeClr val="tx1"/>
              </a:solidFill>
              <a:round/>
              <a:headEnd/>
              <a:tailEnd/>
            </a:ln>
          </p:spPr>
          <p:txBody>
            <a:bodyPr/>
            <a:lstStyle/>
            <a:p>
              <a:endParaRPr lang="en-US"/>
            </a:p>
          </p:txBody>
        </p:sp>
        <p:sp>
          <p:nvSpPr>
            <p:cNvPr id="117776" name="Oval 13"/>
            <p:cNvSpPr>
              <a:spLocks noChangeArrowheads="1"/>
            </p:cNvSpPr>
            <p:nvPr/>
          </p:nvSpPr>
          <p:spPr bwMode="black">
            <a:xfrm>
              <a:off x="2912" y="2345"/>
              <a:ext cx="15" cy="15"/>
            </a:xfrm>
            <a:prstGeom prst="ellipse">
              <a:avLst/>
            </a:prstGeom>
            <a:solidFill>
              <a:srgbClr val="FFFF7F"/>
            </a:solidFill>
            <a:ln w="9525">
              <a:solidFill>
                <a:schemeClr val="tx1"/>
              </a:solidFill>
              <a:round/>
              <a:headEnd/>
              <a:tailEnd/>
            </a:ln>
          </p:spPr>
          <p:txBody>
            <a:bodyPr/>
            <a:lstStyle/>
            <a:p>
              <a:endParaRPr lang="en-US"/>
            </a:p>
          </p:txBody>
        </p:sp>
        <p:sp>
          <p:nvSpPr>
            <p:cNvPr id="117777" name="Freeform 14"/>
            <p:cNvSpPr>
              <a:spLocks/>
            </p:cNvSpPr>
            <p:nvPr/>
          </p:nvSpPr>
          <p:spPr bwMode="black">
            <a:xfrm>
              <a:off x="2918" y="2317"/>
              <a:ext cx="106" cy="43"/>
            </a:xfrm>
            <a:custGeom>
              <a:avLst/>
              <a:gdLst>
                <a:gd name="T0" fmla="*/ 0 w 424"/>
                <a:gd name="T1" fmla="*/ 0 h 170"/>
                <a:gd name="T2" fmla="*/ 0 w 424"/>
                <a:gd name="T3" fmla="*/ 0 h 170"/>
                <a:gd name="T4" fmla="*/ 0 w 424"/>
                <a:gd name="T5" fmla="*/ 0 h 170"/>
                <a:gd name="T6" fmla="*/ 0 w 424"/>
                <a:gd name="T7" fmla="*/ 0 h 170"/>
                <a:gd name="T8" fmla="*/ 0 w 424"/>
                <a:gd name="T9" fmla="*/ 0 h 170"/>
                <a:gd name="T10" fmla="*/ 0 60000 65536"/>
                <a:gd name="T11" fmla="*/ 0 60000 65536"/>
                <a:gd name="T12" fmla="*/ 0 60000 65536"/>
                <a:gd name="T13" fmla="*/ 0 60000 65536"/>
                <a:gd name="T14" fmla="*/ 0 60000 65536"/>
                <a:gd name="T15" fmla="*/ 0 w 424"/>
                <a:gd name="T16" fmla="*/ 0 h 170"/>
                <a:gd name="T17" fmla="*/ 424 w 424"/>
                <a:gd name="T18" fmla="*/ 170 h 170"/>
              </a:gdLst>
              <a:ahLst/>
              <a:cxnLst>
                <a:cxn ang="T10">
                  <a:pos x="T0" y="T1"/>
                </a:cxn>
                <a:cxn ang="T11">
                  <a:pos x="T2" y="T3"/>
                </a:cxn>
                <a:cxn ang="T12">
                  <a:pos x="T4" y="T5"/>
                </a:cxn>
                <a:cxn ang="T13">
                  <a:pos x="T6" y="T7"/>
                </a:cxn>
                <a:cxn ang="T14">
                  <a:pos x="T8" y="T9"/>
                </a:cxn>
              </a:cxnLst>
              <a:rect l="T15" t="T16" r="T17" b="T18"/>
              <a:pathLst>
                <a:path w="424" h="170">
                  <a:moveTo>
                    <a:pt x="424" y="57"/>
                  </a:moveTo>
                  <a:lnTo>
                    <a:pt x="14" y="170"/>
                  </a:lnTo>
                  <a:lnTo>
                    <a:pt x="0" y="114"/>
                  </a:lnTo>
                  <a:lnTo>
                    <a:pt x="409" y="0"/>
                  </a:lnTo>
                  <a:lnTo>
                    <a:pt x="424" y="57"/>
                  </a:lnTo>
                  <a:close/>
                </a:path>
              </a:pathLst>
            </a:custGeom>
            <a:solidFill>
              <a:srgbClr val="FFFF7F"/>
            </a:solidFill>
            <a:ln w="9525">
              <a:solidFill>
                <a:schemeClr val="tx1"/>
              </a:solidFill>
              <a:round/>
              <a:headEnd/>
              <a:tailEnd/>
            </a:ln>
          </p:spPr>
          <p:txBody>
            <a:bodyPr/>
            <a:lstStyle/>
            <a:p>
              <a:endParaRPr lang="en-US"/>
            </a:p>
          </p:txBody>
        </p:sp>
        <p:sp>
          <p:nvSpPr>
            <p:cNvPr id="117778" name="Oval 15"/>
            <p:cNvSpPr>
              <a:spLocks noChangeArrowheads="1"/>
            </p:cNvSpPr>
            <p:nvPr/>
          </p:nvSpPr>
          <p:spPr bwMode="black">
            <a:xfrm>
              <a:off x="2771" y="1831"/>
              <a:ext cx="15" cy="14"/>
            </a:xfrm>
            <a:prstGeom prst="ellipse">
              <a:avLst/>
            </a:prstGeom>
            <a:solidFill>
              <a:srgbClr val="FFFF7F"/>
            </a:solidFill>
            <a:ln w="9525">
              <a:solidFill>
                <a:schemeClr val="tx1"/>
              </a:solidFill>
              <a:round/>
              <a:headEnd/>
              <a:tailEnd/>
            </a:ln>
          </p:spPr>
          <p:txBody>
            <a:bodyPr/>
            <a:lstStyle/>
            <a:p>
              <a:endParaRPr lang="en-US"/>
            </a:p>
          </p:txBody>
        </p:sp>
        <p:sp>
          <p:nvSpPr>
            <p:cNvPr id="117779" name="Freeform 16"/>
            <p:cNvSpPr>
              <a:spLocks/>
            </p:cNvSpPr>
            <p:nvPr/>
          </p:nvSpPr>
          <p:spPr bwMode="black">
            <a:xfrm>
              <a:off x="2772" y="1836"/>
              <a:ext cx="155" cy="519"/>
            </a:xfrm>
            <a:custGeom>
              <a:avLst/>
              <a:gdLst>
                <a:gd name="T0" fmla="*/ 0 w 619"/>
                <a:gd name="T1" fmla="*/ 0 h 2073"/>
                <a:gd name="T2" fmla="*/ 0 w 619"/>
                <a:gd name="T3" fmla="*/ 0 h 2073"/>
                <a:gd name="T4" fmla="*/ 0 w 619"/>
                <a:gd name="T5" fmla="*/ 0 h 2073"/>
                <a:gd name="T6" fmla="*/ 0 w 619"/>
                <a:gd name="T7" fmla="*/ 0 h 2073"/>
                <a:gd name="T8" fmla="*/ 0 w 619"/>
                <a:gd name="T9" fmla="*/ 0 h 2073"/>
                <a:gd name="T10" fmla="*/ 0 60000 65536"/>
                <a:gd name="T11" fmla="*/ 0 60000 65536"/>
                <a:gd name="T12" fmla="*/ 0 60000 65536"/>
                <a:gd name="T13" fmla="*/ 0 60000 65536"/>
                <a:gd name="T14" fmla="*/ 0 60000 65536"/>
                <a:gd name="T15" fmla="*/ 0 w 619"/>
                <a:gd name="T16" fmla="*/ 0 h 2073"/>
                <a:gd name="T17" fmla="*/ 619 w 619"/>
                <a:gd name="T18" fmla="*/ 2073 h 2073"/>
              </a:gdLst>
              <a:ahLst/>
              <a:cxnLst>
                <a:cxn ang="T10">
                  <a:pos x="T0" y="T1"/>
                </a:cxn>
                <a:cxn ang="T11">
                  <a:pos x="T2" y="T3"/>
                </a:cxn>
                <a:cxn ang="T12">
                  <a:pos x="T4" y="T5"/>
                </a:cxn>
                <a:cxn ang="T13">
                  <a:pos x="T6" y="T7"/>
                </a:cxn>
                <a:cxn ang="T14">
                  <a:pos x="T8" y="T9"/>
                </a:cxn>
              </a:cxnLst>
              <a:rect l="T15" t="T16" r="T17" b="T18"/>
              <a:pathLst>
                <a:path w="619" h="2073">
                  <a:moveTo>
                    <a:pt x="563" y="2073"/>
                  </a:moveTo>
                  <a:lnTo>
                    <a:pt x="0" y="14"/>
                  </a:lnTo>
                  <a:lnTo>
                    <a:pt x="55" y="0"/>
                  </a:lnTo>
                  <a:lnTo>
                    <a:pt x="619" y="2059"/>
                  </a:lnTo>
                  <a:lnTo>
                    <a:pt x="563" y="2073"/>
                  </a:lnTo>
                  <a:close/>
                </a:path>
              </a:pathLst>
            </a:custGeom>
            <a:solidFill>
              <a:srgbClr val="FFFF7F"/>
            </a:solidFill>
            <a:ln w="9525">
              <a:solidFill>
                <a:schemeClr val="tx1"/>
              </a:solidFill>
              <a:round/>
              <a:headEnd/>
              <a:tailEnd/>
            </a:ln>
          </p:spPr>
          <p:txBody>
            <a:bodyPr/>
            <a:lstStyle/>
            <a:p>
              <a:endParaRPr lang="en-US"/>
            </a:p>
          </p:txBody>
        </p:sp>
        <p:sp>
          <p:nvSpPr>
            <p:cNvPr id="117780" name="Freeform 17"/>
            <p:cNvSpPr>
              <a:spLocks/>
            </p:cNvSpPr>
            <p:nvPr/>
          </p:nvSpPr>
          <p:spPr bwMode="black">
            <a:xfrm>
              <a:off x="2777" y="1803"/>
              <a:ext cx="106" cy="42"/>
            </a:xfrm>
            <a:custGeom>
              <a:avLst/>
              <a:gdLst>
                <a:gd name="T0" fmla="*/ 0 w 425"/>
                <a:gd name="T1" fmla="*/ 0 h 169"/>
                <a:gd name="T2" fmla="*/ 0 w 425"/>
                <a:gd name="T3" fmla="*/ 0 h 169"/>
                <a:gd name="T4" fmla="*/ 0 w 425"/>
                <a:gd name="T5" fmla="*/ 0 h 169"/>
                <a:gd name="T6" fmla="*/ 0 w 425"/>
                <a:gd name="T7" fmla="*/ 0 h 169"/>
                <a:gd name="T8" fmla="*/ 0 w 425"/>
                <a:gd name="T9" fmla="*/ 0 h 169"/>
                <a:gd name="T10" fmla="*/ 0 60000 65536"/>
                <a:gd name="T11" fmla="*/ 0 60000 65536"/>
                <a:gd name="T12" fmla="*/ 0 60000 65536"/>
                <a:gd name="T13" fmla="*/ 0 60000 65536"/>
                <a:gd name="T14" fmla="*/ 0 60000 65536"/>
                <a:gd name="T15" fmla="*/ 0 w 425"/>
                <a:gd name="T16" fmla="*/ 0 h 169"/>
                <a:gd name="T17" fmla="*/ 425 w 425"/>
                <a:gd name="T18" fmla="*/ 169 h 169"/>
              </a:gdLst>
              <a:ahLst/>
              <a:cxnLst>
                <a:cxn ang="T10">
                  <a:pos x="T0" y="T1"/>
                </a:cxn>
                <a:cxn ang="T11">
                  <a:pos x="T2" y="T3"/>
                </a:cxn>
                <a:cxn ang="T12">
                  <a:pos x="T4" y="T5"/>
                </a:cxn>
                <a:cxn ang="T13">
                  <a:pos x="T6" y="T7"/>
                </a:cxn>
                <a:cxn ang="T14">
                  <a:pos x="T8" y="T9"/>
                </a:cxn>
              </a:cxnLst>
              <a:rect l="T15" t="T16" r="T17" b="T18"/>
              <a:pathLst>
                <a:path w="425" h="169">
                  <a:moveTo>
                    <a:pt x="0" y="113"/>
                  </a:moveTo>
                  <a:lnTo>
                    <a:pt x="411" y="0"/>
                  </a:lnTo>
                  <a:lnTo>
                    <a:pt x="425" y="56"/>
                  </a:lnTo>
                  <a:lnTo>
                    <a:pt x="15" y="169"/>
                  </a:lnTo>
                  <a:lnTo>
                    <a:pt x="0" y="113"/>
                  </a:lnTo>
                  <a:close/>
                </a:path>
              </a:pathLst>
            </a:custGeom>
            <a:solidFill>
              <a:srgbClr val="FFFF7F"/>
            </a:solidFill>
            <a:ln w="9525">
              <a:solidFill>
                <a:schemeClr val="tx1"/>
              </a:solidFill>
              <a:round/>
              <a:headEnd/>
              <a:tailEnd/>
            </a:ln>
          </p:spPr>
          <p:txBody>
            <a:bodyPr/>
            <a:lstStyle/>
            <a:p>
              <a:endParaRPr lang="en-US"/>
            </a:p>
          </p:txBody>
        </p:sp>
        <p:sp>
          <p:nvSpPr>
            <p:cNvPr id="117781" name="Oval 18"/>
            <p:cNvSpPr>
              <a:spLocks noChangeArrowheads="1"/>
            </p:cNvSpPr>
            <p:nvPr/>
          </p:nvSpPr>
          <p:spPr bwMode="black">
            <a:xfrm>
              <a:off x="3015" y="2407"/>
              <a:ext cx="14" cy="14"/>
            </a:xfrm>
            <a:prstGeom prst="ellipse">
              <a:avLst/>
            </a:prstGeom>
            <a:solidFill>
              <a:srgbClr val="FFFF7F"/>
            </a:solidFill>
            <a:ln w="9525">
              <a:solidFill>
                <a:schemeClr val="tx1"/>
              </a:solidFill>
              <a:round/>
              <a:headEnd/>
              <a:tailEnd/>
            </a:ln>
          </p:spPr>
          <p:txBody>
            <a:bodyPr/>
            <a:lstStyle/>
            <a:p>
              <a:endParaRPr lang="en-US"/>
            </a:p>
          </p:txBody>
        </p:sp>
        <p:sp>
          <p:nvSpPr>
            <p:cNvPr id="117782" name="Freeform 19"/>
            <p:cNvSpPr>
              <a:spLocks/>
            </p:cNvSpPr>
            <p:nvPr/>
          </p:nvSpPr>
          <p:spPr bwMode="black">
            <a:xfrm>
              <a:off x="2874" y="2412"/>
              <a:ext cx="155" cy="519"/>
            </a:xfrm>
            <a:custGeom>
              <a:avLst/>
              <a:gdLst>
                <a:gd name="T0" fmla="*/ 0 w 618"/>
                <a:gd name="T1" fmla="*/ 0 h 2073"/>
                <a:gd name="T2" fmla="*/ 0 w 618"/>
                <a:gd name="T3" fmla="*/ 0 h 2073"/>
                <a:gd name="T4" fmla="*/ 0 w 618"/>
                <a:gd name="T5" fmla="*/ 0 h 2073"/>
                <a:gd name="T6" fmla="*/ 0 w 618"/>
                <a:gd name="T7" fmla="*/ 0 h 2073"/>
                <a:gd name="T8" fmla="*/ 0 w 618"/>
                <a:gd name="T9" fmla="*/ 0 h 2073"/>
                <a:gd name="T10" fmla="*/ 0 60000 65536"/>
                <a:gd name="T11" fmla="*/ 0 60000 65536"/>
                <a:gd name="T12" fmla="*/ 0 60000 65536"/>
                <a:gd name="T13" fmla="*/ 0 60000 65536"/>
                <a:gd name="T14" fmla="*/ 0 60000 65536"/>
                <a:gd name="T15" fmla="*/ 0 w 618"/>
                <a:gd name="T16" fmla="*/ 0 h 2073"/>
                <a:gd name="T17" fmla="*/ 618 w 618"/>
                <a:gd name="T18" fmla="*/ 2073 h 2073"/>
              </a:gdLst>
              <a:ahLst/>
              <a:cxnLst>
                <a:cxn ang="T10">
                  <a:pos x="T0" y="T1"/>
                </a:cxn>
                <a:cxn ang="T11">
                  <a:pos x="T2" y="T3"/>
                </a:cxn>
                <a:cxn ang="T12">
                  <a:pos x="T4" y="T5"/>
                </a:cxn>
                <a:cxn ang="T13">
                  <a:pos x="T6" y="T7"/>
                </a:cxn>
                <a:cxn ang="T14">
                  <a:pos x="T8" y="T9"/>
                </a:cxn>
              </a:cxnLst>
              <a:rect l="T15" t="T16" r="T17" b="T18"/>
              <a:pathLst>
                <a:path w="618" h="2073">
                  <a:moveTo>
                    <a:pt x="0" y="2058"/>
                  </a:moveTo>
                  <a:lnTo>
                    <a:pt x="563" y="0"/>
                  </a:lnTo>
                  <a:lnTo>
                    <a:pt x="618" y="14"/>
                  </a:lnTo>
                  <a:lnTo>
                    <a:pt x="56" y="2073"/>
                  </a:lnTo>
                  <a:lnTo>
                    <a:pt x="0" y="2058"/>
                  </a:lnTo>
                  <a:close/>
                </a:path>
              </a:pathLst>
            </a:custGeom>
            <a:solidFill>
              <a:srgbClr val="FFFF7F"/>
            </a:solidFill>
            <a:ln w="9525">
              <a:solidFill>
                <a:schemeClr val="tx1"/>
              </a:solidFill>
              <a:round/>
              <a:headEnd/>
              <a:tailEnd/>
            </a:ln>
          </p:spPr>
          <p:txBody>
            <a:bodyPr/>
            <a:lstStyle/>
            <a:p>
              <a:endParaRPr lang="en-US"/>
            </a:p>
          </p:txBody>
        </p:sp>
        <p:sp>
          <p:nvSpPr>
            <p:cNvPr id="117783" name="Oval 20"/>
            <p:cNvSpPr>
              <a:spLocks noChangeArrowheads="1"/>
            </p:cNvSpPr>
            <p:nvPr/>
          </p:nvSpPr>
          <p:spPr bwMode="black">
            <a:xfrm>
              <a:off x="2912" y="2379"/>
              <a:ext cx="15" cy="14"/>
            </a:xfrm>
            <a:prstGeom prst="ellipse">
              <a:avLst/>
            </a:prstGeom>
            <a:solidFill>
              <a:srgbClr val="FFFF7F"/>
            </a:solidFill>
            <a:ln w="9525">
              <a:solidFill>
                <a:schemeClr val="tx1"/>
              </a:solidFill>
              <a:round/>
              <a:headEnd/>
              <a:tailEnd/>
            </a:ln>
          </p:spPr>
          <p:txBody>
            <a:bodyPr/>
            <a:lstStyle/>
            <a:p>
              <a:endParaRPr lang="en-US"/>
            </a:p>
          </p:txBody>
        </p:sp>
        <p:sp>
          <p:nvSpPr>
            <p:cNvPr id="117784" name="Freeform 21"/>
            <p:cNvSpPr>
              <a:spLocks/>
            </p:cNvSpPr>
            <p:nvPr/>
          </p:nvSpPr>
          <p:spPr bwMode="black">
            <a:xfrm>
              <a:off x="2918" y="2379"/>
              <a:ext cx="106" cy="42"/>
            </a:xfrm>
            <a:custGeom>
              <a:avLst/>
              <a:gdLst>
                <a:gd name="T0" fmla="*/ 0 w 424"/>
                <a:gd name="T1" fmla="*/ 0 h 168"/>
                <a:gd name="T2" fmla="*/ 0 w 424"/>
                <a:gd name="T3" fmla="*/ 0 h 168"/>
                <a:gd name="T4" fmla="*/ 0 w 424"/>
                <a:gd name="T5" fmla="*/ 0 h 168"/>
                <a:gd name="T6" fmla="*/ 0 w 424"/>
                <a:gd name="T7" fmla="*/ 0 h 168"/>
                <a:gd name="T8" fmla="*/ 0 w 424"/>
                <a:gd name="T9" fmla="*/ 0 h 168"/>
                <a:gd name="T10" fmla="*/ 0 60000 65536"/>
                <a:gd name="T11" fmla="*/ 0 60000 65536"/>
                <a:gd name="T12" fmla="*/ 0 60000 65536"/>
                <a:gd name="T13" fmla="*/ 0 60000 65536"/>
                <a:gd name="T14" fmla="*/ 0 60000 65536"/>
                <a:gd name="T15" fmla="*/ 0 w 424"/>
                <a:gd name="T16" fmla="*/ 0 h 168"/>
                <a:gd name="T17" fmla="*/ 424 w 424"/>
                <a:gd name="T18" fmla="*/ 168 h 168"/>
              </a:gdLst>
              <a:ahLst/>
              <a:cxnLst>
                <a:cxn ang="T10">
                  <a:pos x="T0" y="T1"/>
                </a:cxn>
                <a:cxn ang="T11">
                  <a:pos x="T2" y="T3"/>
                </a:cxn>
                <a:cxn ang="T12">
                  <a:pos x="T4" y="T5"/>
                </a:cxn>
                <a:cxn ang="T13">
                  <a:pos x="T6" y="T7"/>
                </a:cxn>
                <a:cxn ang="T14">
                  <a:pos x="T8" y="T9"/>
                </a:cxn>
              </a:cxnLst>
              <a:rect l="T15" t="T16" r="T17" b="T18"/>
              <a:pathLst>
                <a:path w="424" h="168">
                  <a:moveTo>
                    <a:pt x="409" y="168"/>
                  </a:moveTo>
                  <a:lnTo>
                    <a:pt x="0" y="56"/>
                  </a:lnTo>
                  <a:lnTo>
                    <a:pt x="14" y="0"/>
                  </a:lnTo>
                  <a:lnTo>
                    <a:pt x="424" y="112"/>
                  </a:lnTo>
                  <a:lnTo>
                    <a:pt x="409" y="168"/>
                  </a:lnTo>
                  <a:close/>
                </a:path>
              </a:pathLst>
            </a:custGeom>
            <a:solidFill>
              <a:srgbClr val="FFFF7F"/>
            </a:solidFill>
            <a:ln w="9525">
              <a:solidFill>
                <a:schemeClr val="tx1"/>
              </a:solidFill>
              <a:round/>
              <a:headEnd/>
              <a:tailEnd/>
            </a:ln>
          </p:spPr>
          <p:txBody>
            <a:bodyPr/>
            <a:lstStyle/>
            <a:p>
              <a:endParaRPr lang="en-US"/>
            </a:p>
          </p:txBody>
        </p:sp>
        <p:sp>
          <p:nvSpPr>
            <p:cNvPr id="117785" name="Oval 22"/>
            <p:cNvSpPr>
              <a:spLocks noChangeArrowheads="1"/>
            </p:cNvSpPr>
            <p:nvPr/>
          </p:nvSpPr>
          <p:spPr bwMode="black">
            <a:xfrm>
              <a:off x="2771" y="2893"/>
              <a:ext cx="15" cy="15"/>
            </a:xfrm>
            <a:prstGeom prst="ellipse">
              <a:avLst/>
            </a:prstGeom>
            <a:solidFill>
              <a:srgbClr val="FFFF7F"/>
            </a:solidFill>
            <a:ln w="9525">
              <a:solidFill>
                <a:schemeClr val="tx1"/>
              </a:solidFill>
              <a:round/>
              <a:headEnd/>
              <a:tailEnd/>
            </a:ln>
          </p:spPr>
          <p:txBody>
            <a:bodyPr/>
            <a:lstStyle/>
            <a:p>
              <a:endParaRPr lang="en-US"/>
            </a:p>
          </p:txBody>
        </p:sp>
        <p:sp>
          <p:nvSpPr>
            <p:cNvPr id="117786" name="Freeform 23"/>
            <p:cNvSpPr>
              <a:spLocks/>
            </p:cNvSpPr>
            <p:nvPr/>
          </p:nvSpPr>
          <p:spPr bwMode="black">
            <a:xfrm>
              <a:off x="2772" y="2384"/>
              <a:ext cx="155" cy="518"/>
            </a:xfrm>
            <a:custGeom>
              <a:avLst/>
              <a:gdLst>
                <a:gd name="T0" fmla="*/ 0 w 619"/>
                <a:gd name="T1" fmla="*/ 0 h 2074"/>
                <a:gd name="T2" fmla="*/ 0 w 619"/>
                <a:gd name="T3" fmla="*/ 0 h 2074"/>
                <a:gd name="T4" fmla="*/ 0 w 619"/>
                <a:gd name="T5" fmla="*/ 0 h 2074"/>
                <a:gd name="T6" fmla="*/ 0 w 619"/>
                <a:gd name="T7" fmla="*/ 0 h 2074"/>
                <a:gd name="T8" fmla="*/ 0 w 619"/>
                <a:gd name="T9" fmla="*/ 0 h 2074"/>
                <a:gd name="T10" fmla="*/ 0 60000 65536"/>
                <a:gd name="T11" fmla="*/ 0 60000 65536"/>
                <a:gd name="T12" fmla="*/ 0 60000 65536"/>
                <a:gd name="T13" fmla="*/ 0 60000 65536"/>
                <a:gd name="T14" fmla="*/ 0 60000 65536"/>
                <a:gd name="T15" fmla="*/ 0 w 619"/>
                <a:gd name="T16" fmla="*/ 0 h 2074"/>
                <a:gd name="T17" fmla="*/ 619 w 619"/>
                <a:gd name="T18" fmla="*/ 2074 h 2074"/>
              </a:gdLst>
              <a:ahLst/>
              <a:cxnLst>
                <a:cxn ang="T10">
                  <a:pos x="T0" y="T1"/>
                </a:cxn>
                <a:cxn ang="T11">
                  <a:pos x="T2" y="T3"/>
                </a:cxn>
                <a:cxn ang="T12">
                  <a:pos x="T4" y="T5"/>
                </a:cxn>
                <a:cxn ang="T13">
                  <a:pos x="T6" y="T7"/>
                </a:cxn>
                <a:cxn ang="T14">
                  <a:pos x="T8" y="T9"/>
                </a:cxn>
              </a:cxnLst>
              <a:rect l="T15" t="T16" r="T17" b="T18"/>
              <a:pathLst>
                <a:path w="619" h="2074">
                  <a:moveTo>
                    <a:pt x="619" y="15"/>
                  </a:moveTo>
                  <a:lnTo>
                    <a:pt x="55" y="2074"/>
                  </a:lnTo>
                  <a:lnTo>
                    <a:pt x="0" y="2059"/>
                  </a:lnTo>
                  <a:lnTo>
                    <a:pt x="563" y="0"/>
                  </a:lnTo>
                  <a:lnTo>
                    <a:pt x="619" y="15"/>
                  </a:lnTo>
                  <a:close/>
                </a:path>
              </a:pathLst>
            </a:custGeom>
            <a:solidFill>
              <a:srgbClr val="FFFF7F"/>
            </a:solidFill>
            <a:ln w="9525">
              <a:solidFill>
                <a:schemeClr val="tx1"/>
              </a:solidFill>
              <a:round/>
              <a:headEnd/>
              <a:tailEnd/>
            </a:ln>
          </p:spPr>
          <p:txBody>
            <a:bodyPr/>
            <a:lstStyle/>
            <a:p>
              <a:endParaRPr lang="en-US"/>
            </a:p>
          </p:txBody>
        </p:sp>
        <p:sp>
          <p:nvSpPr>
            <p:cNvPr id="117787" name="Freeform 24"/>
            <p:cNvSpPr>
              <a:spLocks/>
            </p:cNvSpPr>
            <p:nvPr/>
          </p:nvSpPr>
          <p:spPr bwMode="black">
            <a:xfrm>
              <a:off x="2777" y="2894"/>
              <a:ext cx="106" cy="42"/>
            </a:xfrm>
            <a:custGeom>
              <a:avLst/>
              <a:gdLst>
                <a:gd name="T0" fmla="*/ 0 w 425"/>
                <a:gd name="T1" fmla="*/ 0 h 168"/>
                <a:gd name="T2" fmla="*/ 0 w 425"/>
                <a:gd name="T3" fmla="*/ 0 h 168"/>
                <a:gd name="T4" fmla="*/ 0 w 425"/>
                <a:gd name="T5" fmla="*/ 0 h 168"/>
                <a:gd name="T6" fmla="*/ 0 w 425"/>
                <a:gd name="T7" fmla="*/ 0 h 168"/>
                <a:gd name="T8" fmla="*/ 0 w 425"/>
                <a:gd name="T9" fmla="*/ 0 h 168"/>
                <a:gd name="T10" fmla="*/ 0 60000 65536"/>
                <a:gd name="T11" fmla="*/ 0 60000 65536"/>
                <a:gd name="T12" fmla="*/ 0 60000 65536"/>
                <a:gd name="T13" fmla="*/ 0 60000 65536"/>
                <a:gd name="T14" fmla="*/ 0 60000 65536"/>
                <a:gd name="T15" fmla="*/ 0 w 425"/>
                <a:gd name="T16" fmla="*/ 0 h 168"/>
                <a:gd name="T17" fmla="*/ 425 w 425"/>
                <a:gd name="T18" fmla="*/ 168 h 168"/>
              </a:gdLst>
              <a:ahLst/>
              <a:cxnLst>
                <a:cxn ang="T10">
                  <a:pos x="T0" y="T1"/>
                </a:cxn>
                <a:cxn ang="T11">
                  <a:pos x="T2" y="T3"/>
                </a:cxn>
                <a:cxn ang="T12">
                  <a:pos x="T4" y="T5"/>
                </a:cxn>
                <a:cxn ang="T13">
                  <a:pos x="T6" y="T7"/>
                </a:cxn>
                <a:cxn ang="T14">
                  <a:pos x="T8" y="T9"/>
                </a:cxn>
              </a:cxnLst>
              <a:rect l="T15" t="T16" r="T17" b="T18"/>
              <a:pathLst>
                <a:path w="425" h="168">
                  <a:moveTo>
                    <a:pt x="15" y="0"/>
                  </a:moveTo>
                  <a:lnTo>
                    <a:pt x="425" y="112"/>
                  </a:lnTo>
                  <a:lnTo>
                    <a:pt x="411" y="168"/>
                  </a:lnTo>
                  <a:lnTo>
                    <a:pt x="0" y="56"/>
                  </a:lnTo>
                  <a:lnTo>
                    <a:pt x="15" y="0"/>
                  </a:lnTo>
                  <a:close/>
                </a:path>
              </a:pathLst>
            </a:custGeom>
            <a:solidFill>
              <a:srgbClr val="FFFF7F"/>
            </a:solidFill>
            <a:ln w="9525">
              <a:solidFill>
                <a:schemeClr val="tx1"/>
              </a:solidFill>
              <a:round/>
              <a:headEnd/>
              <a:tailEnd/>
            </a:ln>
          </p:spPr>
          <p:txBody>
            <a:bodyPr/>
            <a:lstStyle/>
            <a:p>
              <a:endParaRPr lang="en-US"/>
            </a:p>
          </p:txBody>
        </p:sp>
        <p:sp>
          <p:nvSpPr>
            <p:cNvPr id="117788" name="Oval 25"/>
            <p:cNvSpPr>
              <a:spLocks noChangeArrowheads="1"/>
            </p:cNvSpPr>
            <p:nvPr/>
          </p:nvSpPr>
          <p:spPr bwMode="black">
            <a:xfrm>
              <a:off x="1954" y="1828"/>
              <a:ext cx="15" cy="15"/>
            </a:xfrm>
            <a:prstGeom prst="ellipse">
              <a:avLst/>
            </a:prstGeom>
            <a:solidFill>
              <a:srgbClr val="E5E5E5"/>
            </a:solidFill>
            <a:ln w="9525">
              <a:solidFill>
                <a:schemeClr val="tx1"/>
              </a:solidFill>
              <a:round/>
              <a:headEnd/>
              <a:tailEnd/>
            </a:ln>
          </p:spPr>
          <p:txBody>
            <a:bodyPr/>
            <a:lstStyle/>
            <a:p>
              <a:endParaRPr lang="en-US"/>
            </a:p>
          </p:txBody>
        </p:sp>
        <p:sp>
          <p:nvSpPr>
            <p:cNvPr id="117789" name="Rectangle 26"/>
            <p:cNvSpPr>
              <a:spLocks noChangeArrowheads="1"/>
            </p:cNvSpPr>
            <p:nvPr/>
          </p:nvSpPr>
          <p:spPr bwMode="black">
            <a:xfrm>
              <a:off x="1954" y="1836"/>
              <a:ext cx="15" cy="1067"/>
            </a:xfrm>
            <a:prstGeom prst="rect">
              <a:avLst/>
            </a:prstGeom>
            <a:solidFill>
              <a:srgbClr val="E5E5E5"/>
            </a:solidFill>
            <a:ln w="9525">
              <a:solidFill>
                <a:schemeClr val="tx1"/>
              </a:solidFill>
              <a:miter lim="800000"/>
              <a:headEnd/>
              <a:tailEnd/>
            </a:ln>
          </p:spPr>
          <p:txBody>
            <a:bodyPr/>
            <a:lstStyle/>
            <a:p>
              <a:endParaRPr lang="en-US"/>
            </a:p>
          </p:txBody>
        </p:sp>
        <p:sp>
          <p:nvSpPr>
            <p:cNvPr id="117790" name="Oval 27"/>
            <p:cNvSpPr>
              <a:spLocks noChangeArrowheads="1"/>
            </p:cNvSpPr>
            <p:nvPr/>
          </p:nvSpPr>
          <p:spPr bwMode="black">
            <a:xfrm>
              <a:off x="2061" y="1828"/>
              <a:ext cx="15" cy="15"/>
            </a:xfrm>
            <a:prstGeom prst="ellipse">
              <a:avLst/>
            </a:prstGeom>
            <a:solidFill>
              <a:srgbClr val="E5E5E5"/>
            </a:solidFill>
            <a:ln w="9525">
              <a:solidFill>
                <a:schemeClr val="tx1"/>
              </a:solidFill>
              <a:round/>
              <a:headEnd/>
              <a:tailEnd/>
            </a:ln>
          </p:spPr>
          <p:txBody>
            <a:bodyPr/>
            <a:lstStyle/>
            <a:p>
              <a:endParaRPr lang="en-US"/>
            </a:p>
          </p:txBody>
        </p:sp>
        <p:sp>
          <p:nvSpPr>
            <p:cNvPr id="117791" name="Rectangle 28"/>
            <p:cNvSpPr>
              <a:spLocks noChangeArrowheads="1"/>
            </p:cNvSpPr>
            <p:nvPr/>
          </p:nvSpPr>
          <p:spPr bwMode="black">
            <a:xfrm>
              <a:off x="1962" y="1828"/>
              <a:ext cx="106" cy="15"/>
            </a:xfrm>
            <a:prstGeom prst="rect">
              <a:avLst/>
            </a:prstGeom>
            <a:solidFill>
              <a:srgbClr val="E5E5E5"/>
            </a:solidFill>
            <a:ln w="9525">
              <a:solidFill>
                <a:schemeClr val="tx1"/>
              </a:solidFill>
              <a:miter lim="800000"/>
              <a:headEnd/>
              <a:tailEnd/>
            </a:ln>
          </p:spPr>
          <p:txBody>
            <a:bodyPr/>
            <a:lstStyle/>
            <a:p>
              <a:endParaRPr lang="en-US"/>
            </a:p>
          </p:txBody>
        </p:sp>
        <p:sp>
          <p:nvSpPr>
            <p:cNvPr id="117792" name="Oval 29"/>
            <p:cNvSpPr>
              <a:spLocks noChangeArrowheads="1"/>
            </p:cNvSpPr>
            <p:nvPr/>
          </p:nvSpPr>
          <p:spPr bwMode="black">
            <a:xfrm>
              <a:off x="2061" y="2896"/>
              <a:ext cx="15" cy="14"/>
            </a:xfrm>
            <a:prstGeom prst="ellipse">
              <a:avLst/>
            </a:prstGeom>
            <a:solidFill>
              <a:srgbClr val="E5E5E5"/>
            </a:solidFill>
            <a:ln w="9525">
              <a:solidFill>
                <a:schemeClr val="tx1"/>
              </a:solidFill>
              <a:round/>
              <a:headEnd/>
              <a:tailEnd/>
            </a:ln>
          </p:spPr>
          <p:txBody>
            <a:bodyPr/>
            <a:lstStyle/>
            <a:p>
              <a:endParaRPr lang="en-US"/>
            </a:p>
          </p:txBody>
        </p:sp>
        <p:sp>
          <p:nvSpPr>
            <p:cNvPr id="117793" name="Rectangle 30"/>
            <p:cNvSpPr>
              <a:spLocks noChangeArrowheads="1"/>
            </p:cNvSpPr>
            <p:nvPr/>
          </p:nvSpPr>
          <p:spPr bwMode="black">
            <a:xfrm>
              <a:off x="2061" y="1836"/>
              <a:ext cx="15" cy="1067"/>
            </a:xfrm>
            <a:prstGeom prst="rect">
              <a:avLst/>
            </a:prstGeom>
            <a:solidFill>
              <a:srgbClr val="E5E5E5"/>
            </a:solidFill>
            <a:ln w="9525">
              <a:solidFill>
                <a:schemeClr val="tx1"/>
              </a:solidFill>
              <a:miter lim="800000"/>
              <a:headEnd/>
              <a:tailEnd/>
            </a:ln>
          </p:spPr>
          <p:txBody>
            <a:bodyPr/>
            <a:lstStyle/>
            <a:p>
              <a:endParaRPr lang="en-US"/>
            </a:p>
          </p:txBody>
        </p:sp>
        <p:sp>
          <p:nvSpPr>
            <p:cNvPr id="117794" name="Rectangle 31"/>
            <p:cNvSpPr>
              <a:spLocks noChangeArrowheads="1"/>
            </p:cNvSpPr>
            <p:nvPr/>
          </p:nvSpPr>
          <p:spPr bwMode="black">
            <a:xfrm>
              <a:off x="1962" y="2896"/>
              <a:ext cx="106" cy="14"/>
            </a:xfrm>
            <a:prstGeom prst="rect">
              <a:avLst/>
            </a:prstGeom>
            <a:solidFill>
              <a:srgbClr val="E5E5E5"/>
            </a:solidFill>
            <a:ln w="9525">
              <a:solidFill>
                <a:schemeClr val="tx1"/>
              </a:solidFill>
              <a:miter lim="800000"/>
              <a:headEnd/>
              <a:tailEnd/>
            </a:ln>
          </p:spPr>
          <p:txBody>
            <a:bodyPr/>
            <a:lstStyle/>
            <a:p>
              <a:endParaRPr lang="en-US"/>
            </a:p>
          </p:txBody>
        </p:sp>
        <p:sp>
          <p:nvSpPr>
            <p:cNvPr id="117795" name="Rectangle 32"/>
            <p:cNvSpPr>
              <a:spLocks noChangeArrowheads="1"/>
            </p:cNvSpPr>
            <p:nvPr/>
          </p:nvSpPr>
          <p:spPr bwMode="black">
            <a:xfrm>
              <a:off x="1583" y="2842"/>
              <a:ext cx="379" cy="15"/>
            </a:xfrm>
            <a:prstGeom prst="rect">
              <a:avLst/>
            </a:prstGeom>
            <a:solidFill>
              <a:srgbClr val="E5E5E5"/>
            </a:solidFill>
            <a:ln w="9525">
              <a:solidFill>
                <a:schemeClr val="tx1"/>
              </a:solidFill>
              <a:miter lim="800000"/>
              <a:headEnd/>
              <a:tailEnd/>
            </a:ln>
          </p:spPr>
          <p:txBody>
            <a:bodyPr/>
            <a:lstStyle/>
            <a:p>
              <a:endParaRPr lang="en-US"/>
            </a:p>
          </p:txBody>
        </p:sp>
        <p:sp>
          <p:nvSpPr>
            <p:cNvPr id="117796" name="Rectangle 33"/>
            <p:cNvSpPr>
              <a:spLocks noChangeArrowheads="1"/>
            </p:cNvSpPr>
            <p:nvPr/>
          </p:nvSpPr>
          <p:spPr bwMode="black">
            <a:xfrm>
              <a:off x="1583" y="2816"/>
              <a:ext cx="379" cy="14"/>
            </a:xfrm>
            <a:prstGeom prst="rect">
              <a:avLst/>
            </a:prstGeom>
            <a:solidFill>
              <a:srgbClr val="E5E5E5"/>
            </a:solidFill>
            <a:ln w="9525">
              <a:solidFill>
                <a:schemeClr val="tx1"/>
              </a:solidFill>
              <a:miter lim="800000"/>
              <a:headEnd/>
              <a:tailEnd/>
            </a:ln>
          </p:spPr>
          <p:txBody>
            <a:bodyPr/>
            <a:lstStyle/>
            <a:p>
              <a:endParaRPr lang="en-US"/>
            </a:p>
          </p:txBody>
        </p:sp>
        <p:sp>
          <p:nvSpPr>
            <p:cNvPr id="117797" name="Rectangle 34"/>
            <p:cNvSpPr>
              <a:spLocks noChangeArrowheads="1"/>
            </p:cNvSpPr>
            <p:nvPr/>
          </p:nvSpPr>
          <p:spPr bwMode="black">
            <a:xfrm>
              <a:off x="1583" y="1882"/>
              <a:ext cx="379" cy="14"/>
            </a:xfrm>
            <a:prstGeom prst="rect">
              <a:avLst/>
            </a:prstGeom>
            <a:solidFill>
              <a:srgbClr val="E5E5E5"/>
            </a:solidFill>
            <a:ln w="9525">
              <a:solidFill>
                <a:schemeClr val="tx1"/>
              </a:solidFill>
              <a:miter lim="800000"/>
              <a:headEnd/>
              <a:tailEnd/>
            </a:ln>
          </p:spPr>
          <p:txBody>
            <a:bodyPr/>
            <a:lstStyle/>
            <a:p>
              <a:endParaRPr lang="en-US"/>
            </a:p>
          </p:txBody>
        </p:sp>
        <p:sp>
          <p:nvSpPr>
            <p:cNvPr id="117798" name="Rectangle 35"/>
            <p:cNvSpPr>
              <a:spLocks noChangeArrowheads="1"/>
            </p:cNvSpPr>
            <p:nvPr/>
          </p:nvSpPr>
          <p:spPr bwMode="black">
            <a:xfrm>
              <a:off x="1583" y="1908"/>
              <a:ext cx="379" cy="15"/>
            </a:xfrm>
            <a:prstGeom prst="rect">
              <a:avLst/>
            </a:prstGeom>
            <a:solidFill>
              <a:srgbClr val="E5E5E5"/>
            </a:solidFill>
            <a:ln w="9525">
              <a:solidFill>
                <a:schemeClr val="tx1"/>
              </a:solidFill>
              <a:miter lim="800000"/>
              <a:headEnd/>
              <a:tailEnd/>
            </a:ln>
          </p:spPr>
          <p:txBody>
            <a:bodyPr/>
            <a:lstStyle/>
            <a:p>
              <a:endParaRPr lang="en-US"/>
            </a:p>
          </p:txBody>
        </p:sp>
        <p:sp>
          <p:nvSpPr>
            <p:cNvPr id="117799" name="Rectangle 36"/>
            <p:cNvSpPr>
              <a:spLocks noChangeArrowheads="1"/>
            </p:cNvSpPr>
            <p:nvPr/>
          </p:nvSpPr>
          <p:spPr bwMode="black">
            <a:xfrm>
              <a:off x="3383" y="2816"/>
              <a:ext cx="381" cy="14"/>
            </a:xfrm>
            <a:prstGeom prst="rect">
              <a:avLst/>
            </a:prstGeom>
            <a:solidFill>
              <a:srgbClr val="E5E5E5"/>
            </a:solidFill>
            <a:ln w="9525">
              <a:solidFill>
                <a:schemeClr val="tx1"/>
              </a:solidFill>
              <a:miter lim="800000"/>
              <a:headEnd/>
              <a:tailEnd/>
            </a:ln>
          </p:spPr>
          <p:txBody>
            <a:bodyPr/>
            <a:lstStyle/>
            <a:p>
              <a:endParaRPr lang="en-US"/>
            </a:p>
          </p:txBody>
        </p:sp>
        <p:sp>
          <p:nvSpPr>
            <p:cNvPr id="117800" name="Rectangle 37"/>
            <p:cNvSpPr>
              <a:spLocks noChangeArrowheads="1"/>
            </p:cNvSpPr>
            <p:nvPr/>
          </p:nvSpPr>
          <p:spPr bwMode="black">
            <a:xfrm>
              <a:off x="3383" y="2842"/>
              <a:ext cx="376" cy="15"/>
            </a:xfrm>
            <a:prstGeom prst="rect">
              <a:avLst/>
            </a:prstGeom>
            <a:solidFill>
              <a:srgbClr val="E5E5E5"/>
            </a:solidFill>
            <a:ln w="9525">
              <a:solidFill>
                <a:schemeClr val="tx1"/>
              </a:solidFill>
              <a:miter lim="800000"/>
              <a:headEnd/>
              <a:tailEnd/>
            </a:ln>
          </p:spPr>
          <p:txBody>
            <a:bodyPr/>
            <a:lstStyle/>
            <a:p>
              <a:endParaRPr lang="en-US"/>
            </a:p>
          </p:txBody>
        </p:sp>
        <p:sp>
          <p:nvSpPr>
            <p:cNvPr id="117801" name="Rectangle 38"/>
            <p:cNvSpPr>
              <a:spLocks noChangeArrowheads="1"/>
            </p:cNvSpPr>
            <p:nvPr/>
          </p:nvSpPr>
          <p:spPr bwMode="black">
            <a:xfrm>
              <a:off x="3383" y="1908"/>
              <a:ext cx="378" cy="15"/>
            </a:xfrm>
            <a:prstGeom prst="rect">
              <a:avLst/>
            </a:prstGeom>
            <a:solidFill>
              <a:srgbClr val="E5E5E5"/>
            </a:solidFill>
            <a:ln w="9525">
              <a:solidFill>
                <a:schemeClr val="tx1"/>
              </a:solidFill>
              <a:miter lim="800000"/>
              <a:headEnd/>
              <a:tailEnd/>
            </a:ln>
          </p:spPr>
          <p:txBody>
            <a:bodyPr/>
            <a:lstStyle/>
            <a:p>
              <a:endParaRPr lang="en-US"/>
            </a:p>
          </p:txBody>
        </p:sp>
        <p:sp>
          <p:nvSpPr>
            <p:cNvPr id="117802" name="Rectangle 39"/>
            <p:cNvSpPr>
              <a:spLocks noChangeArrowheads="1"/>
            </p:cNvSpPr>
            <p:nvPr/>
          </p:nvSpPr>
          <p:spPr bwMode="black">
            <a:xfrm>
              <a:off x="3383" y="1882"/>
              <a:ext cx="378" cy="14"/>
            </a:xfrm>
            <a:prstGeom prst="rect">
              <a:avLst/>
            </a:prstGeom>
            <a:solidFill>
              <a:srgbClr val="E5E5E5"/>
            </a:solidFill>
            <a:ln w="9525">
              <a:solidFill>
                <a:schemeClr val="tx1"/>
              </a:solidFill>
              <a:miter lim="800000"/>
              <a:headEnd/>
              <a:tailEnd/>
            </a:ln>
          </p:spPr>
          <p:txBody>
            <a:bodyPr/>
            <a:lstStyle/>
            <a:p>
              <a:endParaRPr lang="en-US"/>
            </a:p>
          </p:txBody>
        </p:sp>
        <p:sp>
          <p:nvSpPr>
            <p:cNvPr id="117803" name="Rectangle 40"/>
            <p:cNvSpPr>
              <a:spLocks noChangeArrowheads="1"/>
            </p:cNvSpPr>
            <p:nvPr/>
          </p:nvSpPr>
          <p:spPr bwMode="black">
            <a:xfrm>
              <a:off x="2418" y="1908"/>
              <a:ext cx="382" cy="15"/>
            </a:xfrm>
            <a:prstGeom prst="rect">
              <a:avLst/>
            </a:prstGeom>
            <a:solidFill>
              <a:srgbClr val="E5E5E5"/>
            </a:solidFill>
            <a:ln w="9525">
              <a:solidFill>
                <a:schemeClr val="tx1"/>
              </a:solidFill>
              <a:miter lim="800000"/>
              <a:headEnd/>
              <a:tailEnd/>
            </a:ln>
          </p:spPr>
          <p:txBody>
            <a:bodyPr/>
            <a:lstStyle/>
            <a:p>
              <a:endParaRPr lang="en-US"/>
            </a:p>
          </p:txBody>
        </p:sp>
        <p:sp>
          <p:nvSpPr>
            <p:cNvPr id="117804" name="Rectangle 41"/>
            <p:cNvSpPr>
              <a:spLocks noChangeArrowheads="1"/>
            </p:cNvSpPr>
            <p:nvPr/>
          </p:nvSpPr>
          <p:spPr bwMode="black">
            <a:xfrm>
              <a:off x="2418" y="1882"/>
              <a:ext cx="375" cy="14"/>
            </a:xfrm>
            <a:prstGeom prst="rect">
              <a:avLst/>
            </a:prstGeom>
            <a:solidFill>
              <a:srgbClr val="E5E5E5"/>
            </a:solidFill>
            <a:ln w="9525">
              <a:solidFill>
                <a:schemeClr val="tx1"/>
              </a:solidFill>
              <a:miter lim="800000"/>
              <a:headEnd/>
              <a:tailEnd/>
            </a:ln>
          </p:spPr>
          <p:txBody>
            <a:bodyPr/>
            <a:lstStyle/>
            <a:p>
              <a:endParaRPr lang="en-US"/>
            </a:p>
          </p:txBody>
        </p:sp>
        <p:sp>
          <p:nvSpPr>
            <p:cNvPr id="117805" name="Rectangle 42"/>
            <p:cNvSpPr>
              <a:spLocks noChangeArrowheads="1"/>
            </p:cNvSpPr>
            <p:nvPr/>
          </p:nvSpPr>
          <p:spPr bwMode="black">
            <a:xfrm>
              <a:off x="2418" y="2816"/>
              <a:ext cx="382" cy="14"/>
            </a:xfrm>
            <a:prstGeom prst="rect">
              <a:avLst/>
            </a:prstGeom>
            <a:solidFill>
              <a:srgbClr val="E5E5E5"/>
            </a:solidFill>
            <a:ln w="9525">
              <a:solidFill>
                <a:schemeClr val="tx1"/>
              </a:solidFill>
              <a:miter lim="800000"/>
              <a:headEnd/>
              <a:tailEnd/>
            </a:ln>
          </p:spPr>
          <p:txBody>
            <a:bodyPr/>
            <a:lstStyle/>
            <a:p>
              <a:endParaRPr lang="en-US"/>
            </a:p>
          </p:txBody>
        </p:sp>
        <p:sp>
          <p:nvSpPr>
            <p:cNvPr id="117806" name="Rectangle 43"/>
            <p:cNvSpPr>
              <a:spLocks noChangeArrowheads="1"/>
            </p:cNvSpPr>
            <p:nvPr/>
          </p:nvSpPr>
          <p:spPr bwMode="black">
            <a:xfrm>
              <a:off x="2418" y="2842"/>
              <a:ext cx="375" cy="15"/>
            </a:xfrm>
            <a:prstGeom prst="rect">
              <a:avLst/>
            </a:prstGeom>
            <a:solidFill>
              <a:srgbClr val="E5E5E5"/>
            </a:solidFill>
            <a:ln w="9525">
              <a:solidFill>
                <a:schemeClr val="tx1"/>
              </a:solidFill>
              <a:miter lim="800000"/>
              <a:headEnd/>
              <a:tailEnd/>
            </a:ln>
          </p:spPr>
          <p:txBody>
            <a:bodyPr/>
            <a:lstStyle/>
            <a:p>
              <a:endParaRPr lang="en-US"/>
            </a:p>
          </p:txBody>
        </p:sp>
        <p:sp>
          <p:nvSpPr>
            <p:cNvPr id="117807" name="Rectangle 44"/>
            <p:cNvSpPr>
              <a:spLocks noChangeArrowheads="1"/>
            </p:cNvSpPr>
            <p:nvPr/>
          </p:nvSpPr>
          <p:spPr bwMode="black">
            <a:xfrm>
              <a:off x="3754" y="1889"/>
              <a:ext cx="15" cy="27"/>
            </a:xfrm>
            <a:prstGeom prst="rect">
              <a:avLst/>
            </a:prstGeom>
            <a:solidFill>
              <a:srgbClr val="E5E5E5"/>
            </a:solidFill>
            <a:ln w="9525">
              <a:solidFill>
                <a:schemeClr val="tx1"/>
              </a:solidFill>
              <a:miter lim="800000"/>
              <a:headEnd/>
              <a:tailEnd/>
            </a:ln>
          </p:spPr>
          <p:txBody>
            <a:bodyPr/>
            <a:lstStyle/>
            <a:p>
              <a:endParaRPr lang="en-US"/>
            </a:p>
          </p:txBody>
        </p:sp>
        <p:sp>
          <p:nvSpPr>
            <p:cNvPr id="117808" name="Freeform 45"/>
            <p:cNvSpPr>
              <a:spLocks/>
            </p:cNvSpPr>
            <p:nvPr/>
          </p:nvSpPr>
          <p:spPr bwMode="black">
            <a:xfrm>
              <a:off x="2800" y="2220"/>
              <a:ext cx="15" cy="16"/>
            </a:xfrm>
            <a:custGeom>
              <a:avLst/>
              <a:gdLst>
                <a:gd name="T0" fmla="*/ 0 w 62"/>
                <a:gd name="T1" fmla="*/ 0 h 61"/>
                <a:gd name="T2" fmla="*/ 0 w 62"/>
                <a:gd name="T3" fmla="*/ 0 h 61"/>
                <a:gd name="T4" fmla="*/ 0 w 62"/>
                <a:gd name="T5" fmla="*/ 0 h 61"/>
                <a:gd name="T6" fmla="*/ 0 w 62"/>
                <a:gd name="T7" fmla="*/ 0 h 61"/>
                <a:gd name="T8" fmla="*/ 0 w 62"/>
                <a:gd name="T9" fmla="*/ 0 h 61"/>
                <a:gd name="T10" fmla="*/ 0 w 62"/>
                <a:gd name="T11" fmla="*/ 0 h 61"/>
                <a:gd name="T12" fmla="*/ 0 w 62"/>
                <a:gd name="T13" fmla="*/ 0 h 61"/>
                <a:gd name="T14" fmla="*/ 0 60000 65536"/>
                <a:gd name="T15" fmla="*/ 0 60000 65536"/>
                <a:gd name="T16" fmla="*/ 0 60000 65536"/>
                <a:gd name="T17" fmla="*/ 0 60000 65536"/>
                <a:gd name="T18" fmla="*/ 0 60000 65536"/>
                <a:gd name="T19" fmla="*/ 0 60000 65536"/>
                <a:gd name="T20" fmla="*/ 0 60000 65536"/>
                <a:gd name="T21" fmla="*/ 0 w 62"/>
                <a:gd name="T22" fmla="*/ 0 h 61"/>
                <a:gd name="T23" fmla="*/ 62 w 62"/>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1">
                  <a:moveTo>
                    <a:pt x="0" y="2"/>
                  </a:moveTo>
                  <a:lnTo>
                    <a:pt x="59" y="0"/>
                  </a:lnTo>
                  <a:lnTo>
                    <a:pt x="57" y="0"/>
                  </a:lnTo>
                  <a:lnTo>
                    <a:pt x="62" y="58"/>
                  </a:lnTo>
                  <a:lnTo>
                    <a:pt x="61" y="58"/>
                  </a:lnTo>
                  <a:lnTo>
                    <a:pt x="3" y="61"/>
                  </a:lnTo>
                  <a:lnTo>
                    <a:pt x="0" y="2"/>
                  </a:lnTo>
                  <a:close/>
                </a:path>
              </a:pathLst>
            </a:custGeom>
            <a:solidFill>
              <a:srgbClr val="FF7FFF"/>
            </a:solidFill>
            <a:ln w="9525">
              <a:solidFill>
                <a:schemeClr val="tx1"/>
              </a:solidFill>
              <a:round/>
              <a:headEnd/>
              <a:tailEnd/>
            </a:ln>
          </p:spPr>
          <p:txBody>
            <a:bodyPr/>
            <a:lstStyle/>
            <a:p>
              <a:endParaRPr lang="en-US"/>
            </a:p>
          </p:txBody>
        </p:sp>
        <p:sp>
          <p:nvSpPr>
            <p:cNvPr id="117809" name="Freeform 46"/>
            <p:cNvSpPr>
              <a:spLocks/>
            </p:cNvSpPr>
            <p:nvPr/>
          </p:nvSpPr>
          <p:spPr bwMode="black">
            <a:xfrm>
              <a:off x="2814" y="2219"/>
              <a:ext cx="16" cy="16"/>
            </a:xfrm>
            <a:custGeom>
              <a:avLst/>
              <a:gdLst>
                <a:gd name="T0" fmla="*/ 0 w 64"/>
                <a:gd name="T1" fmla="*/ 0 h 63"/>
                <a:gd name="T2" fmla="*/ 0 w 64"/>
                <a:gd name="T3" fmla="*/ 0 h 63"/>
                <a:gd name="T4" fmla="*/ 0 w 64"/>
                <a:gd name="T5" fmla="*/ 0 h 63"/>
                <a:gd name="T6" fmla="*/ 0 w 64"/>
                <a:gd name="T7" fmla="*/ 0 h 63"/>
                <a:gd name="T8" fmla="*/ 0 w 64"/>
                <a:gd name="T9" fmla="*/ 0 h 63"/>
                <a:gd name="T10" fmla="*/ 0 w 64"/>
                <a:gd name="T11" fmla="*/ 0 h 63"/>
                <a:gd name="T12" fmla="*/ 0 w 64"/>
                <a:gd name="T13" fmla="*/ 0 h 63"/>
                <a:gd name="T14" fmla="*/ 0 60000 65536"/>
                <a:gd name="T15" fmla="*/ 0 60000 65536"/>
                <a:gd name="T16" fmla="*/ 0 60000 65536"/>
                <a:gd name="T17" fmla="*/ 0 60000 65536"/>
                <a:gd name="T18" fmla="*/ 0 60000 65536"/>
                <a:gd name="T19" fmla="*/ 0 60000 65536"/>
                <a:gd name="T20" fmla="*/ 0 60000 65536"/>
                <a:gd name="T21" fmla="*/ 0 w 64"/>
                <a:gd name="T22" fmla="*/ 0 h 63"/>
                <a:gd name="T23" fmla="*/ 64 w 64"/>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3">
                  <a:moveTo>
                    <a:pt x="0" y="5"/>
                  </a:moveTo>
                  <a:lnTo>
                    <a:pt x="58" y="0"/>
                  </a:lnTo>
                  <a:lnTo>
                    <a:pt x="56" y="0"/>
                  </a:lnTo>
                  <a:lnTo>
                    <a:pt x="64" y="58"/>
                  </a:lnTo>
                  <a:lnTo>
                    <a:pt x="62" y="58"/>
                  </a:lnTo>
                  <a:lnTo>
                    <a:pt x="5" y="63"/>
                  </a:lnTo>
                  <a:lnTo>
                    <a:pt x="0" y="5"/>
                  </a:lnTo>
                  <a:close/>
                </a:path>
              </a:pathLst>
            </a:custGeom>
            <a:solidFill>
              <a:srgbClr val="FF7FFF"/>
            </a:solidFill>
            <a:ln w="9525">
              <a:solidFill>
                <a:schemeClr val="tx1"/>
              </a:solidFill>
              <a:round/>
              <a:headEnd/>
              <a:tailEnd/>
            </a:ln>
          </p:spPr>
          <p:txBody>
            <a:bodyPr/>
            <a:lstStyle/>
            <a:p>
              <a:endParaRPr lang="en-US"/>
            </a:p>
          </p:txBody>
        </p:sp>
        <p:sp>
          <p:nvSpPr>
            <p:cNvPr id="117810" name="Freeform 47"/>
            <p:cNvSpPr>
              <a:spLocks/>
            </p:cNvSpPr>
            <p:nvPr/>
          </p:nvSpPr>
          <p:spPr bwMode="black">
            <a:xfrm>
              <a:off x="2828" y="2217"/>
              <a:ext cx="16" cy="17"/>
            </a:xfrm>
            <a:custGeom>
              <a:avLst/>
              <a:gdLst>
                <a:gd name="T0" fmla="*/ 0 w 66"/>
                <a:gd name="T1" fmla="*/ 0 h 65"/>
                <a:gd name="T2" fmla="*/ 0 w 66"/>
                <a:gd name="T3" fmla="*/ 0 h 65"/>
                <a:gd name="T4" fmla="*/ 0 w 66"/>
                <a:gd name="T5" fmla="*/ 0 h 65"/>
                <a:gd name="T6" fmla="*/ 0 w 66"/>
                <a:gd name="T7" fmla="*/ 0 h 65"/>
                <a:gd name="T8" fmla="*/ 0 w 66"/>
                <a:gd name="T9" fmla="*/ 0 h 65"/>
                <a:gd name="T10" fmla="*/ 0 w 66"/>
                <a:gd name="T11" fmla="*/ 0 h 65"/>
                <a:gd name="T12" fmla="*/ 0 w 66"/>
                <a:gd name="T13" fmla="*/ 0 h 65"/>
                <a:gd name="T14" fmla="*/ 0 60000 65536"/>
                <a:gd name="T15" fmla="*/ 0 60000 65536"/>
                <a:gd name="T16" fmla="*/ 0 60000 65536"/>
                <a:gd name="T17" fmla="*/ 0 60000 65536"/>
                <a:gd name="T18" fmla="*/ 0 60000 65536"/>
                <a:gd name="T19" fmla="*/ 0 60000 65536"/>
                <a:gd name="T20" fmla="*/ 0 60000 65536"/>
                <a:gd name="T21" fmla="*/ 0 w 66"/>
                <a:gd name="T22" fmla="*/ 0 h 65"/>
                <a:gd name="T23" fmla="*/ 66 w 66"/>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5">
                  <a:moveTo>
                    <a:pt x="0" y="7"/>
                  </a:moveTo>
                  <a:lnTo>
                    <a:pt x="57" y="0"/>
                  </a:lnTo>
                  <a:lnTo>
                    <a:pt x="56" y="0"/>
                  </a:lnTo>
                  <a:lnTo>
                    <a:pt x="66" y="58"/>
                  </a:lnTo>
                  <a:lnTo>
                    <a:pt x="65" y="58"/>
                  </a:lnTo>
                  <a:lnTo>
                    <a:pt x="8" y="65"/>
                  </a:lnTo>
                  <a:lnTo>
                    <a:pt x="0" y="7"/>
                  </a:lnTo>
                  <a:close/>
                </a:path>
              </a:pathLst>
            </a:custGeom>
            <a:solidFill>
              <a:srgbClr val="FF7FFF"/>
            </a:solidFill>
            <a:ln w="9525">
              <a:solidFill>
                <a:schemeClr val="tx1"/>
              </a:solidFill>
              <a:round/>
              <a:headEnd/>
              <a:tailEnd/>
            </a:ln>
          </p:spPr>
          <p:txBody>
            <a:bodyPr/>
            <a:lstStyle/>
            <a:p>
              <a:endParaRPr lang="en-US"/>
            </a:p>
          </p:txBody>
        </p:sp>
        <p:sp>
          <p:nvSpPr>
            <p:cNvPr id="117811" name="Oval 48"/>
            <p:cNvSpPr>
              <a:spLocks noChangeArrowheads="1"/>
            </p:cNvSpPr>
            <p:nvPr/>
          </p:nvSpPr>
          <p:spPr bwMode="black">
            <a:xfrm>
              <a:off x="2850" y="2215"/>
              <a:ext cx="15" cy="15"/>
            </a:xfrm>
            <a:prstGeom prst="ellipse">
              <a:avLst/>
            </a:prstGeom>
            <a:solidFill>
              <a:srgbClr val="FF7FFF"/>
            </a:solidFill>
            <a:ln w="9525">
              <a:solidFill>
                <a:schemeClr val="tx1"/>
              </a:solidFill>
              <a:round/>
              <a:headEnd/>
              <a:tailEnd/>
            </a:ln>
          </p:spPr>
          <p:txBody>
            <a:bodyPr/>
            <a:lstStyle/>
            <a:p>
              <a:endParaRPr lang="en-US"/>
            </a:p>
          </p:txBody>
        </p:sp>
        <p:sp>
          <p:nvSpPr>
            <p:cNvPr id="117812" name="Freeform 49"/>
            <p:cNvSpPr>
              <a:spLocks/>
            </p:cNvSpPr>
            <p:nvPr/>
          </p:nvSpPr>
          <p:spPr bwMode="black">
            <a:xfrm>
              <a:off x="2842" y="2215"/>
              <a:ext cx="17" cy="17"/>
            </a:xfrm>
            <a:custGeom>
              <a:avLst/>
              <a:gdLst>
                <a:gd name="T0" fmla="*/ 0 w 67"/>
                <a:gd name="T1" fmla="*/ 0 h 67"/>
                <a:gd name="T2" fmla="*/ 0 w 67"/>
                <a:gd name="T3" fmla="*/ 0 h 67"/>
                <a:gd name="T4" fmla="*/ 0 w 67"/>
                <a:gd name="T5" fmla="*/ 0 h 67"/>
                <a:gd name="T6" fmla="*/ 0 w 67"/>
                <a:gd name="T7" fmla="*/ 0 h 67"/>
                <a:gd name="T8" fmla="*/ 0 w 67"/>
                <a:gd name="T9" fmla="*/ 0 h 67"/>
                <a:gd name="T10" fmla="*/ 0 60000 65536"/>
                <a:gd name="T11" fmla="*/ 0 60000 65536"/>
                <a:gd name="T12" fmla="*/ 0 60000 65536"/>
                <a:gd name="T13" fmla="*/ 0 60000 65536"/>
                <a:gd name="T14" fmla="*/ 0 60000 65536"/>
                <a:gd name="T15" fmla="*/ 0 w 67"/>
                <a:gd name="T16" fmla="*/ 0 h 67"/>
                <a:gd name="T17" fmla="*/ 67 w 67"/>
                <a:gd name="T18" fmla="*/ 67 h 67"/>
              </a:gdLst>
              <a:ahLst/>
              <a:cxnLst>
                <a:cxn ang="T10">
                  <a:pos x="T0" y="T1"/>
                </a:cxn>
                <a:cxn ang="T11">
                  <a:pos x="T2" y="T3"/>
                </a:cxn>
                <a:cxn ang="T12">
                  <a:pos x="T4" y="T5"/>
                </a:cxn>
                <a:cxn ang="T13">
                  <a:pos x="T6" y="T7"/>
                </a:cxn>
                <a:cxn ang="T14">
                  <a:pos x="T8" y="T9"/>
                </a:cxn>
              </a:cxnLst>
              <a:rect l="T15" t="T16" r="T17" b="T18"/>
              <a:pathLst>
                <a:path w="67" h="67">
                  <a:moveTo>
                    <a:pt x="0" y="9"/>
                  </a:moveTo>
                  <a:lnTo>
                    <a:pt x="57" y="0"/>
                  </a:lnTo>
                  <a:lnTo>
                    <a:pt x="67" y="59"/>
                  </a:lnTo>
                  <a:lnTo>
                    <a:pt x="10" y="67"/>
                  </a:lnTo>
                  <a:lnTo>
                    <a:pt x="0" y="9"/>
                  </a:lnTo>
                  <a:close/>
                </a:path>
              </a:pathLst>
            </a:custGeom>
            <a:solidFill>
              <a:srgbClr val="FF7FFF"/>
            </a:solidFill>
            <a:ln w="9525">
              <a:solidFill>
                <a:schemeClr val="tx1"/>
              </a:solidFill>
              <a:round/>
              <a:headEnd/>
              <a:tailEnd/>
            </a:ln>
          </p:spPr>
          <p:txBody>
            <a:bodyPr/>
            <a:lstStyle/>
            <a:p>
              <a:endParaRPr lang="en-US"/>
            </a:p>
          </p:txBody>
        </p:sp>
        <p:sp>
          <p:nvSpPr>
            <p:cNvPr id="117813" name="Freeform 50"/>
            <p:cNvSpPr>
              <a:spLocks/>
            </p:cNvSpPr>
            <p:nvPr/>
          </p:nvSpPr>
          <p:spPr bwMode="black">
            <a:xfrm>
              <a:off x="2856" y="2213"/>
              <a:ext cx="17" cy="17"/>
            </a:xfrm>
            <a:custGeom>
              <a:avLst/>
              <a:gdLst>
                <a:gd name="T0" fmla="*/ 0 w 69"/>
                <a:gd name="T1" fmla="*/ 0 h 68"/>
                <a:gd name="T2" fmla="*/ 0 w 69"/>
                <a:gd name="T3" fmla="*/ 0 h 68"/>
                <a:gd name="T4" fmla="*/ 0 w 69"/>
                <a:gd name="T5" fmla="*/ 0 h 68"/>
                <a:gd name="T6" fmla="*/ 0 w 69"/>
                <a:gd name="T7" fmla="*/ 0 h 68"/>
                <a:gd name="T8" fmla="*/ 0 w 69"/>
                <a:gd name="T9" fmla="*/ 0 h 68"/>
                <a:gd name="T10" fmla="*/ 0 w 69"/>
                <a:gd name="T11" fmla="*/ 0 h 68"/>
                <a:gd name="T12" fmla="*/ 0 w 69"/>
                <a:gd name="T13" fmla="*/ 0 h 68"/>
                <a:gd name="T14" fmla="*/ 0 60000 65536"/>
                <a:gd name="T15" fmla="*/ 0 60000 65536"/>
                <a:gd name="T16" fmla="*/ 0 60000 65536"/>
                <a:gd name="T17" fmla="*/ 0 60000 65536"/>
                <a:gd name="T18" fmla="*/ 0 60000 65536"/>
                <a:gd name="T19" fmla="*/ 0 60000 65536"/>
                <a:gd name="T20" fmla="*/ 0 60000 65536"/>
                <a:gd name="T21" fmla="*/ 0 w 69"/>
                <a:gd name="T22" fmla="*/ 0 h 68"/>
                <a:gd name="T23" fmla="*/ 69 w 6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8">
                  <a:moveTo>
                    <a:pt x="0" y="12"/>
                  </a:moveTo>
                  <a:lnTo>
                    <a:pt x="56" y="0"/>
                  </a:lnTo>
                  <a:lnTo>
                    <a:pt x="55" y="0"/>
                  </a:lnTo>
                  <a:lnTo>
                    <a:pt x="69" y="56"/>
                  </a:lnTo>
                  <a:lnTo>
                    <a:pt x="68" y="56"/>
                  </a:lnTo>
                  <a:lnTo>
                    <a:pt x="12" y="68"/>
                  </a:lnTo>
                  <a:lnTo>
                    <a:pt x="0" y="12"/>
                  </a:lnTo>
                  <a:close/>
                </a:path>
              </a:pathLst>
            </a:custGeom>
            <a:solidFill>
              <a:srgbClr val="FF7FFF"/>
            </a:solidFill>
            <a:ln w="9525">
              <a:solidFill>
                <a:schemeClr val="tx1"/>
              </a:solidFill>
              <a:round/>
              <a:headEnd/>
              <a:tailEnd/>
            </a:ln>
          </p:spPr>
          <p:txBody>
            <a:bodyPr/>
            <a:lstStyle/>
            <a:p>
              <a:endParaRPr lang="en-US"/>
            </a:p>
          </p:txBody>
        </p:sp>
        <p:sp>
          <p:nvSpPr>
            <p:cNvPr id="117814" name="Freeform 51"/>
            <p:cNvSpPr>
              <a:spLocks/>
            </p:cNvSpPr>
            <p:nvPr/>
          </p:nvSpPr>
          <p:spPr bwMode="black">
            <a:xfrm>
              <a:off x="2869" y="2209"/>
              <a:ext cx="18" cy="18"/>
            </a:xfrm>
            <a:custGeom>
              <a:avLst/>
              <a:gdLst>
                <a:gd name="T0" fmla="*/ 0 w 71"/>
                <a:gd name="T1" fmla="*/ 0 h 70"/>
                <a:gd name="T2" fmla="*/ 0 w 71"/>
                <a:gd name="T3" fmla="*/ 0 h 70"/>
                <a:gd name="T4" fmla="*/ 0 w 71"/>
                <a:gd name="T5" fmla="*/ 0 h 70"/>
                <a:gd name="T6" fmla="*/ 0 w 71"/>
                <a:gd name="T7" fmla="*/ 0 h 70"/>
                <a:gd name="T8" fmla="*/ 0 w 71"/>
                <a:gd name="T9" fmla="*/ 0 h 70"/>
                <a:gd name="T10" fmla="*/ 0 w 71"/>
                <a:gd name="T11" fmla="*/ 0 h 70"/>
                <a:gd name="T12" fmla="*/ 0 w 71"/>
                <a:gd name="T13" fmla="*/ 0 h 70"/>
                <a:gd name="T14" fmla="*/ 0 60000 65536"/>
                <a:gd name="T15" fmla="*/ 0 60000 65536"/>
                <a:gd name="T16" fmla="*/ 0 60000 65536"/>
                <a:gd name="T17" fmla="*/ 0 60000 65536"/>
                <a:gd name="T18" fmla="*/ 0 60000 65536"/>
                <a:gd name="T19" fmla="*/ 0 60000 65536"/>
                <a:gd name="T20" fmla="*/ 0 60000 65536"/>
                <a:gd name="T21" fmla="*/ 0 w 71"/>
                <a:gd name="T22" fmla="*/ 0 h 70"/>
                <a:gd name="T23" fmla="*/ 71 w 71"/>
                <a:gd name="T24" fmla="*/ 70 h 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0">
                  <a:moveTo>
                    <a:pt x="0" y="14"/>
                  </a:moveTo>
                  <a:lnTo>
                    <a:pt x="56" y="0"/>
                  </a:lnTo>
                  <a:lnTo>
                    <a:pt x="54" y="0"/>
                  </a:lnTo>
                  <a:lnTo>
                    <a:pt x="71" y="56"/>
                  </a:lnTo>
                  <a:lnTo>
                    <a:pt x="70" y="56"/>
                  </a:lnTo>
                  <a:lnTo>
                    <a:pt x="14" y="70"/>
                  </a:lnTo>
                  <a:lnTo>
                    <a:pt x="0" y="14"/>
                  </a:lnTo>
                  <a:close/>
                </a:path>
              </a:pathLst>
            </a:custGeom>
            <a:solidFill>
              <a:srgbClr val="FF7FFF"/>
            </a:solidFill>
            <a:ln w="9525">
              <a:solidFill>
                <a:schemeClr val="tx1"/>
              </a:solidFill>
              <a:round/>
              <a:headEnd/>
              <a:tailEnd/>
            </a:ln>
          </p:spPr>
          <p:txBody>
            <a:bodyPr/>
            <a:lstStyle/>
            <a:p>
              <a:endParaRPr lang="en-US"/>
            </a:p>
          </p:txBody>
        </p:sp>
        <p:sp>
          <p:nvSpPr>
            <p:cNvPr id="117815" name="Freeform 52"/>
            <p:cNvSpPr>
              <a:spLocks/>
            </p:cNvSpPr>
            <p:nvPr/>
          </p:nvSpPr>
          <p:spPr bwMode="black">
            <a:xfrm>
              <a:off x="2883" y="2205"/>
              <a:ext cx="18" cy="18"/>
            </a:xfrm>
            <a:custGeom>
              <a:avLst/>
              <a:gdLst>
                <a:gd name="T0" fmla="*/ 0 w 73"/>
                <a:gd name="T1" fmla="*/ 0 h 74"/>
                <a:gd name="T2" fmla="*/ 0 w 73"/>
                <a:gd name="T3" fmla="*/ 0 h 74"/>
                <a:gd name="T4" fmla="*/ 0 w 73"/>
                <a:gd name="T5" fmla="*/ 0 h 74"/>
                <a:gd name="T6" fmla="*/ 0 w 73"/>
                <a:gd name="T7" fmla="*/ 0 h 74"/>
                <a:gd name="T8" fmla="*/ 0 w 73"/>
                <a:gd name="T9" fmla="*/ 0 h 74"/>
                <a:gd name="T10" fmla="*/ 0 w 73"/>
                <a:gd name="T11" fmla="*/ 0 h 74"/>
                <a:gd name="T12" fmla="*/ 0 w 73"/>
                <a:gd name="T13" fmla="*/ 0 h 74"/>
                <a:gd name="T14" fmla="*/ 0 60000 65536"/>
                <a:gd name="T15" fmla="*/ 0 60000 65536"/>
                <a:gd name="T16" fmla="*/ 0 60000 65536"/>
                <a:gd name="T17" fmla="*/ 0 60000 65536"/>
                <a:gd name="T18" fmla="*/ 0 60000 65536"/>
                <a:gd name="T19" fmla="*/ 0 60000 65536"/>
                <a:gd name="T20" fmla="*/ 0 60000 65536"/>
                <a:gd name="T21" fmla="*/ 0 w 73"/>
                <a:gd name="T22" fmla="*/ 0 h 74"/>
                <a:gd name="T23" fmla="*/ 73 w 73"/>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4">
                  <a:moveTo>
                    <a:pt x="0" y="18"/>
                  </a:moveTo>
                  <a:lnTo>
                    <a:pt x="55" y="0"/>
                  </a:lnTo>
                  <a:lnTo>
                    <a:pt x="54" y="0"/>
                  </a:lnTo>
                  <a:lnTo>
                    <a:pt x="73" y="57"/>
                  </a:lnTo>
                  <a:lnTo>
                    <a:pt x="72" y="57"/>
                  </a:lnTo>
                  <a:lnTo>
                    <a:pt x="17" y="74"/>
                  </a:lnTo>
                  <a:lnTo>
                    <a:pt x="0" y="18"/>
                  </a:lnTo>
                  <a:close/>
                </a:path>
              </a:pathLst>
            </a:custGeom>
            <a:solidFill>
              <a:srgbClr val="FF7FFF"/>
            </a:solidFill>
            <a:ln w="9525">
              <a:solidFill>
                <a:schemeClr val="tx1"/>
              </a:solidFill>
              <a:round/>
              <a:headEnd/>
              <a:tailEnd/>
            </a:ln>
          </p:spPr>
          <p:txBody>
            <a:bodyPr/>
            <a:lstStyle/>
            <a:p>
              <a:endParaRPr lang="en-US"/>
            </a:p>
          </p:txBody>
        </p:sp>
        <p:sp>
          <p:nvSpPr>
            <p:cNvPr id="117816" name="Freeform 53"/>
            <p:cNvSpPr>
              <a:spLocks/>
            </p:cNvSpPr>
            <p:nvPr/>
          </p:nvSpPr>
          <p:spPr bwMode="black">
            <a:xfrm>
              <a:off x="2896" y="2200"/>
              <a:ext cx="19" cy="19"/>
            </a:xfrm>
            <a:custGeom>
              <a:avLst/>
              <a:gdLst>
                <a:gd name="T0" fmla="*/ 0 w 75"/>
                <a:gd name="T1" fmla="*/ 0 h 76"/>
                <a:gd name="T2" fmla="*/ 0 w 75"/>
                <a:gd name="T3" fmla="*/ 0 h 76"/>
                <a:gd name="T4" fmla="*/ 0 w 75"/>
                <a:gd name="T5" fmla="*/ 0 h 76"/>
                <a:gd name="T6" fmla="*/ 0 w 75"/>
                <a:gd name="T7" fmla="*/ 0 h 76"/>
                <a:gd name="T8" fmla="*/ 0 w 75"/>
                <a:gd name="T9" fmla="*/ 0 h 76"/>
                <a:gd name="T10" fmla="*/ 0 w 75"/>
                <a:gd name="T11" fmla="*/ 0 h 76"/>
                <a:gd name="T12" fmla="*/ 0 w 75"/>
                <a:gd name="T13" fmla="*/ 0 h 76"/>
                <a:gd name="T14" fmla="*/ 0 60000 65536"/>
                <a:gd name="T15" fmla="*/ 0 60000 65536"/>
                <a:gd name="T16" fmla="*/ 0 60000 65536"/>
                <a:gd name="T17" fmla="*/ 0 60000 65536"/>
                <a:gd name="T18" fmla="*/ 0 60000 65536"/>
                <a:gd name="T19" fmla="*/ 0 60000 65536"/>
                <a:gd name="T20" fmla="*/ 0 60000 65536"/>
                <a:gd name="T21" fmla="*/ 0 w 75"/>
                <a:gd name="T22" fmla="*/ 0 h 76"/>
                <a:gd name="T23" fmla="*/ 75 w 75"/>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76">
                  <a:moveTo>
                    <a:pt x="0" y="19"/>
                  </a:moveTo>
                  <a:lnTo>
                    <a:pt x="55" y="0"/>
                  </a:lnTo>
                  <a:lnTo>
                    <a:pt x="53" y="1"/>
                  </a:lnTo>
                  <a:lnTo>
                    <a:pt x="75" y="55"/>
                  </a:lnTo>
                  <a:lnTo>
                    <a:pt x="74" y="56"/>
                  </a:lnTo>
                  <a:lnTo>
                    <a:pt x="19" y="76"/>
                  </a:lnTo>
                  <a:lnTo>
                    <a:pt x="0" y="19"/>
                  </a:lnTo>
                  <a:close/>
                </a:path>
              </a:pathLst>
            </a:custGeom>
            <a:solidFill>
              <a:srgbClr val="FF7FFF"/>
            </a:solidFill>
            <a:ln w="9525">
              <a:solidFill>
                <a:schemeClr val="tx1"/>
              </a:solidFill>
              <a:round/>
              <a:headEnd/>
              <a:tailEnd/>
            </a:ln>
          </p:spPr>
          <p:txBody>
            <a:bodyPr/>
            <a:lstStyle/>
            <a:p>
              <a:endParaRPr lang="en-US"/>
            </a:p>
          </p:txBody>
        </p:sp>
        <p:sp>
          <p:nvSpPr>
            <p:cNvPr id="117817" name="Freeform 54"/>
            <p:cNvSpPr>
              <a:spLocks/>
            </p:cNvSpPr>
            <p:nvPr/>
          </p:nvSpPr>
          <p:spPr bwMode="black">
            <a:xfrm>
              <a:off x="2910" y="2195"/>
              <a:ext cx="19" cy="18"/>
            </a:xfrm>
            <a:custGeom>
              <a:avLst/>
              <a:gdLst>
                <a:gd name="T0" fmla="*/ 0 w 77"/>
                <a:gd name="T1" fmla="*/ 0 h 76"/>
                <a:gd name="T2" fmla="*/ 0 w 77"/>
                <a:gd name="T3" fmla="*/ 0 h 76"/>
                <a:gd name="T4" fmla="*/ 0 w 77"/>
                <a:gd name="T5" fmla="*/ 0 h 76"/>
                <a:gd name="T6" fmla="*/ 0 w 77"/>
                <a:gd name="T7" fmla="*/ 0 h 76"/>
                <a:gd name="T8" fmla="*/ 0 w 77"/>
                <a:gd name="T9" fmla="*/ 0 h 76"/>
                <a:gd name="T10" fmla="*/ 0 w 77"/>
                <a:gd name="T11" fmla="*/ 0 h 76"/>
                <a:gd name="T12" fmla="*/ 0 w 77"/>
                <a:gd name="T13" fmla="*/ 0 h 76"/>
                <a:gd name="T14" fmla="*/ 0 60000 65536"/>
                <a:gd name="T15" fmla="*/ 0 60000 65536"/>
                <a:gd name="T16" fmla="*/ 0 60000 65536"/>
                <a:gd name="T17" fmla="*/ 0 60000 65536"/>
                <a:gd name="T18" fmla="*/ 0 60000 65536"/>
                <a:gd name="T19" fmla="*/ 0 60000 65536"/>
                <a:gd name="T20" fmla="*/ 0 60000 65536"/>
                <a:gd name="T21" fmla="*/ 0 w 77"/>
                <a:gd name="T22" fmla="*/ 0 h 76"/>
                <a:gd name="T23" fmla="*/ 77 w 77"/>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76">
                  <a:moveTo>
                    <a:pt x="0" y="22"/>
                  </a:moveTo>
                  <a:lnTo>
                    <a:pt x="54" y="0"/>
                  </a:lnTo>
                  <a:lnTo>
                    <a:pt x="53" y="0"/>
                  </a:lnTo>
                  <a:lnTo>
                    <a:pt x="77" y="54"/>
                  </a:lnTo>
                  <a:lnTo>
                    <a:pt x="76" y="54"/>
                  </a:lnTo>
                  <a:lnTo>
                    <a:pt x="22" y="76"/>
                  </a:lnTo>
                  <a:lnTo>
                    <a:pt x="0" y="22"/>
                  </a:lnTo>
                  <a:close/>
                </a:path>
              </a:pathLst>
            </a:custGeom>
            <a:solidFill>
              <a:srgbClr val="FF7FFF"/>
            </a:solidFill>
            <a:ln w="9525">
              <a:solidFill>
                <a:schemeClr val="tx1"/>
              </a:solidFill>
              <a:round/>
              <a:headEnd/>
              <a:tailEnd/>
            </a:ln>
          </p:spPr>
          <p:txBody>
            <a:bodyPr/>
            <a:lstStyle/>
            <a:p>
              <a:endParaRPr lang="en-US"/>
            </a:p>
          </p:txBody>
        </p:sp>
        <p:sp>
          <p:nvSpPr>
            <p:cNvPr id="117818" name="Freeform 55"/>
            <p:cNvSpPr>
              <a:spLocks/>
            </p:cNvSpPr>
            <p:nvPr/>
          </p:nvSpPr>
          <p:spPr bwMode="black">
            <a:xfrm>
              <a:off x="2923" y="2188"/>
              <a:ext cx="19" cy="20"/>
            </a:xfrm>
            <a:custGeom>
              <a:avLst/>
              <a:gdLst>
                <a:gd name="T0" fmla="*/ 0 w 77"/>
                <a:gd name="T1" fmla="*/ 0 h 78"/>
                <a:gd name="T2" fmla="*/ 0 w 77"/>
                <a:gd name="T3" fmla="*/ 0 h 78"/>
                <a:gd name="T4" fmla="*/ 0 w 77"/>
                <a:gd name="T5" fmla="*/ 0 h 78"/>
                <a:gd name="T6" fmla="*/ 0 w 77"/>
                <a:gd name="T7" fmla="*/ 0 h 78"/>
                <a:gd name="T8" fmla="*/ 0 w 77"/>
                <a:gd name="T9" fmla="*/ 0 h 78"/>
                <a:gd name="T10" fmla="*/ 0 w 77"/>
                <a:gd name="T11" fmla="*/ 0 h 78"/>
                <a:gd name="T12" fmla="*/ 0 w 77"/>
                <a:gd name="T13" fmla="*/ 0 h 78"/>
                <a:gd name="T14" fmla="*/ 0 60000 65536"/>
                <a:gd name="T15" fmla="*/ 0 60000 65536"/>
                <a:gd name="T16" fmla="*/ 0 60000 65536"/>
                <a:gd name="T17" fmla="*/ 0 60000 65536"/>
                <a:gd name="T18" fmla="*/ 0 60000 65536"/>
                <a:gd name="T19" fmla="*/ 0 60000 65536"/>
                <a:gd name="T20" fmla="*/ 0 60000 65536"/>
                <a:gd name="T21" fmla="*/ 0 w 77"/>
                <a:gd name="T22" fmla="*/ 0 h 78"/>
                <a:gd name="T23" fmla="*/ 77 w 7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78">
                  <a:moveTo>
                    <a:pt x="0" y="24"/>
                  </a:moveTo>
                  <a:lnTo>
                    <a:pt x="52" y="0"/>
                  </a:lnTo>
                  <a:lnTo>
                    <a:pt x="51" y="1"/>
                  </a:lnTo>
                  <a:lnTo>
                    <a:pt x="77" y="52"/>
                  </a:lnTo>
                  <a:lnTo>
                    <a:pt x="76" y="53"/>
                  </a:lnTo>
                  <a:lnTo>
                    <a:pt x="24" y="78"/>
                  </a:lnTo>
                  <a:lnTo>
                    <a:pt x="0" y="24"/>
                  </a:lnTo>
                  <a:close/>
                </a:path>
              </a:pathLst>
            </a:custGeom>
            <a:solidFill>
              <a:srgbClr val="FF7FFF"/>
            </a:solidFill>
            <a:ln w="9525">
              <a:solidFill>
                <a:schemeClr val="tx1"/>
              </a:solidFill>
              <a:round/>
              <a:headEnd/>
              <a:tailEnd/>
            </a:ln>
          </p:spPr>
          <p:txBody>
            <a:bodyPr/>
            <a:lstStyle/>
            <a:p>
              <a:endParaRPr lang="en-US"/>
            </a:p>
          </p:txBody>
        </p:sp>
        <p:sp>
          <p:nvSpPr>
            <p:cNvPr id="117819" name="Freeform 56"/>
            <p:cNvSpPr>
              <a:spLocks/>
            </p:cNvSpPr>
            <p:nvPr/>
          </p:nvSpPr>
          <p:spPr bwMode="black">
            <a:xfrm>
              <a:off x="2936" y="2182"/>
              <a:ext cx="19" cy="20"/>
            </a:xfrm>
            <a:custGeom>
              <a:avLst/>
              <a:gdLst>
                <a:gd name="T0" fmla="*/ 0 w 79"/>
                <a:gd name="T1" fmla="*/ 0 h 78"/>
                <a:gd name="T2" fmla="*/ 0 w 79"/>
                <a:gd name="T3" fmla="*/ 0 h 78"/>
                <a:gd name="T4" fmla="*/ 0 w 79"/>
                <a:gd name="T5" fmla="*/ 0 h 78"/>
                <a:gd name="T6" fmla="*/ 0 w 79"/>
                <a:gd name="T7" fmla="*/ 0 h 78"/>
                <a:gd name="T8" fmla="*/ 0 w 79"/>
                <a:gd name="T9" fmla="*/ 0 h 78"/>
                <a:gd name="T10" fmla="*/ 0 w 79"/>
                <a:gd name="T11" fmla="*/ 0 h 78"/>
                <a:gd name="T12" fmla="*/ 0 w 79"/>
                <a:gd name="T13" fmla="*/ 0 h 78"/>
                <a:gd name="T14" fmla="*/ 0 60000 65536"/>
                <a:gd name="T15" fmla="*/ 0 60000 65536"/>
                <a:gd name="T16" fmla="*/ 0 60000 65536"/>
                <a:gd name="T17" fmla="*/ 0 60000 65536"/>
                <a:gd name="T18" fmla="*/ 0 60000 65536"/>
                <a:gd name="T19" fmla="*/ 0 60000 65536"/>
                <a:gd name="T20" fmla="*/ 0 60000 65536"/>
                <a:gd name="T21" fmla="*/ 0 w 79"/>
                <a:gd name="T22" fmla="*/ 0 h 78"/>
                <a:gd name="T23" fmla="*/ 79 w 79"/>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78">
                  <a:moveTo>
                    <a:pt x="0" y="27"/>
                  </a:moveTo>
                  <a:lnTo>
                    <a:pt x="51" y="0"/>
                  </a:lnTo>
                  <a:lnTo>
                    <a:pt x="49" y="0"/>
                  </a:lnTo>
                  <a:lnTo>
                    <a:pt x="79" y="51"/>
                  </a:lnTo>
                  <a:lnTo>
                    <a:pt x="77" y="51"/>
                  </a:lnTo>
                  <a:lnTo>
                    <a:pt x="26" y="78"/>
                  </a:lnTo>
                  <a:lnTo>
                    <a:pt x="0" y="27"/>
                  </a:lnTo>
                  <a:close/>
                </a:path>
              </a:pathLst>
            </a:custGeom>
            <a:solidFill>
              <a:srgbClr val="FF7FFF"/>
            </a:solidFill>
            <a:ln w="9525">
              <a:solidFill>
                <a:schemeClr val="tx1"/>
              </a:solidFill>
              <a:round/>
              <a:headEnd/>
              <a:tailEnd/>
            </a:ln>
          </p:spPr>
          <p:txBody>
            <a:bodyPr/>
            <a:lstStyle/>
            <a:p>
              <a:endParaRPr lang="en-US"/>
            </a:p>
          </p:txBody>
        </p:sp>
        <p:sp>
          <p:nvSpPr>
            <p:cNvPr id="117820" name="Freeform 57"/>
            <p:cNvSpPr>
              <a:spLocks/>
            </p:cNvSpPr>
            <p:nvPr/>
          </p:nvSpPr>
          <p:spPr bwMode="black">
            <a:xfrm>
              <a:off x="2948" y="2175"/>
              <a:ext cx="20" cy="20"/>
            </a:xfrm>
            <a:custGeom>
              <a:avLst/>
              <a:gdLst>
                <a:gd name="T0" fmla="*/ 0 w 81"/>
                <a:gd name="T1" fmla="*/ 0 h 80"/>
                <a:gd name="T2" fmla="*/ 0 w 81"/>
                <a:gd name="T3" fmla="*/ 0 h 80"/>
                <a:gd name="T4" fmla="*/ 0 w 81"/>
                <a:gd name="T5" fmla="*/ 0 h 80"/>
                <a:gd name="T6" fmla="*/ 0 w 81"/>
                <a:gd name="T7" fmla="*/ 0 h 80"/>
                <a:gd name="T8" fmla="*/ 0 w 81"/>
                <a:gd name="T9" fmla="*/ 0 h 80"/>
                <a:gd name="T10" fmla="*/ 0 w 81"/>
                <a:gd name="T11" fmla="*/ 0 h 80"/>
                <a:gd name="T12" fmla="*/ 0 w 81"/>
                <a:gd name="T13" fmla="*/ 0 h 80"/>
                <a:gd name="T14" fmla="*/ 0 60000 65536"/>
                <a:gd name="T15" fmla="*/ 0 60000 65536"/>
                <a:gd name="T16" fmla="*/ 0 60000 65536"/>
                <a:gd name="T17" fmla="*/ 0 60000 65536"/>
                <a:gd name="T18" fmla="*/ 0 60000 65536"/>
                <a:gd name="T19" fmla="*/ 0 60000 65536"/>
                <a:gd name="T20" fmla="*/ 0 60000 65536"/>
                <a:gd name="T21" fmla="*/ 0 w 81"/>
                <a:gd name="T22" fmla="*/ 0 h 80"/>
                <a:gd name="T23" fmla="*/ 81 w 81"/>
                <a:gd name="T24" fmla="*/ 80 h 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80">
                  <a:moveTo>
                    <a:pt x="0" y="29"/>
                  </a:moveTo>
                  <a:lnTo>
                    <a:pt x="50" y="0"/>
                  </a:lnTo>
                  <a:lnTo>
                    <a:pt x="49" y="1"/>
                  </a:lnTo>
                  <a:lnTo>
                    <a:pt x="81" y="50"/>
                  </a:lnTo>
                  <a:lnTo>
                    <a:pt x="79" y="51"/>
                  </a:lnTo>
                  <a:lnTo>
                    <a:pt x="30" y="80"/>
                  </a:lnTo>
                  <a:lnTo>
                    <a:pt x="0" y="29"/>
                  </a:lnTo>
                  <a:close/>
                </a:path>
              </a:pathLst>
            </a:custGeom>
            <a:solidFill>
              <a:srgbClr val="FF7FFF"/>
            </a:solidFill>
            <a:ln w="9525">
              <a:solidFill>
                <a:schemeClr val="tx1"/>
              </a:solidFill>
              <a:round/>
              <a:headEnd/>
              <a:tailEnd/>
            </a:ln>
          </p:spPr>
          <p:txBody>
            <a:bodyPr/>
            <a:lstStyle/>
            <a:p>
              <a:endParaRPr lang="en-US"/>
            </a:p>
          </p:txBody>
        </p:sp>
        <p:sp>
          <p:nvSpPr>
            <p:cNvPr id="117821" name="Freeform 58"/>
            <p:cNvSpPr>
              <a:spLocks/>
            </p:cNvSpPr>
            <p:nvPr/>
          </p:nvSpPr>
          <p:spPr bwMode="black">
            <a:xfrm>
              <a:off x="2960" y="2167"/>
              <a:ext cx="21" cy="20"/>
            </a:xfrm>
            <a:custGeom>
              <a:avLst/>
              <a:gdLst>
                <a:gd name="T0" fmla="*/ 0 w 81"/>
                <a:gd name="T1" fmla="*/ 0 h 79"/>
                <a:gd name="T2" fmla="*/ 0 w 81"/>
                <a:gd name="T3" fmla="*/ 0 h 79"/>
                <a:gd name="T4" fmla="*/ 0 w 81"/>
                <a:gd name="T5" fmla="*/ 0 h 79"/>
                <a:gd name="T6" fmla="*/ 0 w 81"/>
                <a:gd name="T7" fmla="*/ 0 h 79"/>
                <a:gd name="T8" fmla="*/ 0 w 81"/>
                <a:gd name="T9" fmla="*/ 0 h 79"/>
                <a:gd name="T10" fmla="*/ 0 w 81"/>
                <a:gd name="T11" fmla="*/ 0 h 79"/>
                <a:gd name="T12" fmla="*/ 0 w 81"/>
                <a:gd name="T13" fmla="*/ 0 h 79"/>
                <a:gd name="T14" fmla="*/ 0 60000 65536"/>
                <a:gd name="T15" fmla="*/ 0 60000 65536"/>
                <a:gd name="T16" fmla="*/ 0 60000 65536"/>
                <a:gd name="T17" fmla="*/ 0 60000 65536"/>
                <a:gd name="T18" fmla="*/ 0 60000 65536"/>
                <a:gd name="T19" fmla="*/ 0 60000 65536"/>
                <a:gd name="T20" fmla="*/ 0 60000 65536"/>
                <a:gd name="T21" fmla="*/ 0 w 81"/>
                <a:gd name="T22" fmla="*/ 0 h 79"/>
                <a:gd name="T23" fmla="*/ 81 w 81"/>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79">
                  <a:moveTo>
                    <a:pt x="0" y="30"/>
                  </a:moveTo>
                  <a:lnTo>
                    <a:pt x="49" y="0"/>
                  </a:lnTo>
                  <a:lnTo>
                    <a:pt x="47" y="0"/>
                  </a:lnTo>
                  <a:lnTo>
                    <a:pt x="81" y="48"/>
                  </a:lnTo>
                  <a:lnTo>
                    <a:pt x="80" y="48"/>
                  </a:lnTo>
                  <a:lnTo>
                    <a:pt x="32" y="79"/>
                  </a:lnTo>
                  <a:lnTo>
                    <a:pt x="0" y="30"/>
                  </a:lnTo>
                  <a:close/>
                </a:path>
              </a:pathLst>
            </a:custGeom>
            <a:solidFill>
              <a:srgbClr val="FF7FFF"/>
            </a:solidFill>
            <a:ln w="9525">
              <a:solidFill>
                <a:schemeClr val="tx1"/>
              </a:solidFill>
              <a:round/>
              <a:headEnd/>
              <a:tailEnd/>
            </a:ln>
          </p:spPr>
          <p:txBody>
            <a:bodyPr/>
            <a:lstStyle/>
            <a:p>
              <a:endParaRPr lang="en-US"/>
            </a:p>
          </p:txBody>
        </p:sp>
        <p:sp>
          <p:nvSpPr>
            <p:cNvPr id="117822" name="Oval 59"/>
            <p:cNvSpPr>
              <a:spLocks noChangeArrowheads="1"/>
            </p:cNvSpPr>
            <p:nvPr/>
          </p:nvSpPr>
          <p:spPr bwMode="black">
            <a:xfrm>
              <a:off x="2981" y="2158"/>
              <a:ext cx="14" cy="15"/>
            </a:xfrm>
            <a:prstGeom prst="ellipse">
              <a:avLst/>
            </a:prstGeom>
            <a:solidFill>
              <a:srgbClr val="FF7FFF"/>
            </a:solidFill>
            <a:ln w="9525">
              <a:solidFill>
                <a:schemeClr val="tx1"/>
              </a:solidFill>
              <a:round/>
              <a:headEnd/>
              <a:tailEnd/>
            </a:ln>
          </p:spPr>
          <p:txBody>
            <a:bodyPr/>
            <a:lstStyle/>
            <a:p>
              <a:endParaRPr lang="en-US"/>
            </a:p>
          </p:txBody>
        </p:sp>
        <p:sp>
          <p:nvSpPr>
            <p:cNvPr id="117823" name="Freeform 60"/>
            <p:cNvSpPr>
              <a:spLocks/>
            </p:cNvSpPr>
            <p:nvPr/>
          </p:nvSpPr>
          <p:spPr bwMode="black">
            <a:xfrm>
              <a:off x="2972" y="2159"/>
              <a:ext cx="20" cy="21"/>
            </a:xfrm>
            <a:custGeom>
              <a:avLst/>
              <a:gdLst>
                <a:gd name="T0" fmla="*/ 0 w 82"/>
                <a:gd name="T1" fmla="*/ 0 h 81"/>
                <a:gd name="T2" fmla="*/ 0 w 82"/>
                <a:gd name="T3" fmla="*/ 0 h 81"/>
                <a:gd name="T4" fmla="*/ 0 w 82"/>
                <a:gd name="T5" fmla="*/ 0 h 81"/>
                <a:gd name="T6" fmla="*/ 0 w 82"/>
                <a:gd name="T7" fmla="*/ 0 h 81"/>
                <a:gd name="T8" fmla="*/ 0 w 82"/>
                <a:gd name="T9" fmla="*/ 0 h 81"/>
                <a:gd name="T10" fmla="*/ 0 60000 65536"/>
                <a:gd name="T11" fmla="*/ 0 60000 65536"/>
                <a:gd name="T12" fmla="*/ 0 60000 65536"/>
                <a:gd name="T13" fmla="*/ 0 60000 65536"/>
                <a:gd name="T14" fmla="*/ 0 60000 65536"/>
                <a:gd name="T15" fmla="*/ 0 w 82"/>
                <a:gd name="T16" fmla="*/ 0 h 81"/>
                <a:gd name="T17" fmla="*/ 82 w 82"/>
                <a:gd name="T18" fmla="*/ 81 h 81"/>
              </a:gdLst>
              <a:ahLst/>
              <a:cxnLst>
                <a:cxn ang="T10">
                  <a:pos x="T0" y="T1"/>
                </a:cxn>
                <a:cxn ang="T11">
                  <a:pos x="T2" y="T3"/>
                </a:cxn>
                <a:cxn ang="T12">
                  <a:pos x="T4" y="T5"/>
                </a:cxn>
                <a:cxn ang="T13">
                  <a:pos x="T6" y="T7"/>
                </a:cxn>
                <a:cxn ang="T14">
                  <a:pos x="T8" y="T9"/>
                </a:cxn>
              </a:cxnLst>
              <a:rect l="T15" t="T16" r="T17" b="T18"/>
              <a:pathLst>
                <a:path w="82" h="81">
                  <a:moveTo>
                    <a:pt x="0" y="33"/>
                  </a:moveTo>
                  <a:lnTo>
                    <a:pt x="48" y="0"/>
                  </a:lnTo>
                  <a:lnTo>
                    <a:pt x="82" y="49"/>
                  </a:lnTo>
                  <a:lnTo>
                    <a:pt x="34" y="81"/>
                  </a:lnTo>
                  <a:lnTo>
                    <a:pt x="0" y="33"/>
                  </a:lnTo>
                  <a:close/>
                </a:path>
              </a:pathLst>
            </a:custGeom>
            <a:solidFill>
              <a:srgbClr val="FF7FFF"/>
            </a:solidFill>
            <a:ln w="9525">
              <a:solidFill>
                <a:schemeClr val="tx1"/>
              </a:solidFill>
              <a:round/>
              <a:headEnd/>
              <a:tailEnd/>
            </a:ln>
          </p:spPr>
          <p:txBody>
            <a:bodyPr/>
            <a:lstStyle/>
            <a:p>
              <a:endParaRPr lang="en-US"/>
            </a:p>
          </p:txBody>
        </p:sp>
        <p:sp>
          <p:nvSpPr>
            <p:cNvPr id="117824" name="Oval 61"/>
            <p:cNvSpPr>
              <a:spLocks noChangeArrowheads="1"/>
            </p:cNvSpPr>
            <p:nvPr/>
          </p:nvSpPr>
          <p:spPr bwMode="black">
            <a:xfrm>
              <a:off x="2992" y="2149"/>
              <a:ext cx="15" cy="15"/>
            </a:xfrm>
            <a:prstGeom prst="ellipse">
              <a:avLst/>
            </a:prstGeom>
            <a:solidFill>
              <a:srgbClr val="FF7FFF"/>
            </a:solidFill>
            <a:ln w="9525">
              <a:solidFill>
                <a:schemeClr val="tx1"/>
              </a:solidFill>
              <a:round/>
              <a:headEnd/>
              <a:tailEnd/>
            </a:ln>
          </p:spPr>
          <p:txBody>
            <a:bodyPr/>
            <a:lstStyle/>
            <a:p>
              <a:endParaRPr lang="en-US"/>
            </a:p>
          </p:txBody>
        </p:sp>
        <p:sp>
          <p:nvSpPr>
            <p:cNvPr id="117825" name="Freeform 62"/>
            <p:cNvSpPr>
              <a:spLocks/>
            </p:cNvSpPr>
            <p:nvPr/>
          </p:nvSpPr>
          <p:spPr bwMode="black">
            <a:xfrm>
              <a:off x="2984" y="2151"/>
              <a:ext cx="20" cy="20"/>
            </a:xfrm>
            <a:custGeom>
              <a:avLst/>
              <a:gdLst>
                <a:gd name="T0" fmla="*/ 0 w 83"/>
                <a:gd name="T1" fmla="*/ 0 h 81"/>
                <a:gd name="T2" fmla="*/ 0 w 83"/>
                <a:gd name="T3" fmla="*/ 0 h 81"/>
                <a:gd name="T4" fmla="*/ 0 w 83"/>
                <a:gd name="T5" fmla="*/ 0 h 81"/>
                <a:gd name="T6" fmla="*/ 0 w 83"/>
                <a:gd name="T7" fmla="*/ 0 h 81"/>
                <a:gd name="T8" fmla="*/ 0 w 83"/>
                <a:gd name="T9" fmla="*/ 0 h 81"/>
                <a:gd name="T10" fmla="*/ 0 60000 65536"/>
                <a:gd name="T11" fmla="*/ 0 60000 65536"/>
                <a:gd name="T12" fmla="*/ 0 60000 65536"/>
                <a:gd name="T13" fmla="*/ 0 60000 65536"/>
                <a:gd name="T14" fmla="*/ 0 60000 65536"/>
                <a:gd name="T15" fmla="*/ 0 w 83"/>
                <a:gd name="T16" fmla="*/ 0 h 81"/>
                <a:gd name="T17" fmla="*/ 83 w 83"/>
                <a:gd name="T18" fmla="*/ 81 h 81"/>
              </a:gdLst>
              <a:ahLst/>
              <a:cxnLst>
                <a:cxn ang="T10">
                  <a:pos x="T0" y="T1"/>
                </a:cxn>
                <a:cxn ang="T11">
                  <a:pos x="T2" y="T3"/>
                </a:cxn>
                <a:cxn ang="T12">
                  <a:pos x="T4" y="T5"/>
                </a:cxn>
                <a:cxn ang="T13">
                  <a:pos x="T6" y="T7"/>
                </a:cxn>
                <a:cxn ang="T14">
                  <a:pos x="T8" y="T9"/>
                </a:cxn>
              </a:cxnLst>
              <a:rect l="T15" t="T16" r="T17" b="T18"/>
              <a:pathLst>
                <a:path w="83" h="81">
                  <a:moveTo>
                    <a:pt x="0" y="35"/>
                  </a:moveTo>
                  <a:lnTo>
                    <a:pt x="47" y="0"/>
                  </a:lnTo>
                  <a:lnTo>
                    <a:pt x="83" y="46"/>
                  </a:lnTo>
                  <a:lnTo>
                    <a:pt x="37" y="81"/>
                  </a:lnTo>
                  <a:lnTo>
                    <a:pt x="0" y="35"/>
                  </a:lnTo>
                  <a:close/>
                </a:path>
              </a:pathLst>
            </a:custGeom>
            <a:solidFill>
              <a:srgbClr val="FF7FFF"/>
            </a:solidFill>
            <a:ln w="9525">
              <a:solidFill>
                <a:schemeClr val="tx1"/>
              </a:solidFill>
              <a:round/>
              <a:headEnd/>
              <a:tailEnd/>
            </a:ln>
          </p:spPr>
          <p:txBody>
            <a:bodyPr/>
            <a:lstStyle/>
            <a:p>
              <a:endParaRPr lang="en-US"/>
            </a:p>
          </p:txBody>
        </p:sp>
        <p:sp>
          <p:nvSpPr>
            <p:cNvPr id="117826" name="Freeform 63"/>
            <p:cNvSpPr>
              <a:spLocks/>
            </p:cNvSpPr>
            <p:nvPr/>
          </p:nvSpPr>
          <p:spPr bwMode="black">
            <a:xfrm>
              <a:off x="2995" y="2142"/>
              <a:ext cx="21" cy="20"/>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w 83"/>
                <a:gd name="T11" fmla="*/ 0 h 82"/>
                <a:gd name="T12" fmla="*/ 0 w 83"/>
                <a:gd name="T13" fmla="*/ 0 h 82"/>
                <a:gd name="T14" fmla="*/ 0 60000 65536"/>
                <a:gd name="T15" fmla="*/ 0 60000 65536"/>
                <a:gd name="T16" fmla="*/ 0 60000 65536"/>
                <a:gd name="T17" fmla="*/ 0 60000 65536"/>
                <a:gd name="T18" fmla="*/ 0 60000 65536"/>
                <a:gd name="T19" fmla="*/ 0 60000 65536"/>
                <a:gd name="T20" fmla="*/ 0 60000 65536"/>
                <a:gd name="T21" fmla="*/ 0 w 83"/>
                <a:gd name="T22" fmla="*/ 0 h 82"/>
                <a:gd name="T23" fmla="*/ 83 w 83"/>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82">
                  <a:moveTo>
                    <a:pt x="0" y="38"/>
                  </a:moveTo>
                  <a:lnTo>
                    <a:pt x="44" y="0"/>
                  </a:lnTo>
                  <a:lnTo>
                    <a:pt x="83" y="44"/>
                  </a:lnTo>
                  <a:lnTo>
                    <a:pt x="39" y="82"/>
                  </a:lnTo>
                  <a:lnTo>
                    <a:pt x="0" y="38"/>
                  </a:lnTo>
                  <a:close/>
                </a:path>
              </a:pathLst>
            </a:custGeom>
            <a:solidFill>
              <a:srgbClr val="FF7FFF"/>
            </a:solidFill>
            <a:ln w="9525">
              <a:solidFill>
                <a:schemeClr val="tx1"/>
              </a:solidFill>
              <a:round/>
              <a:headEnd/>
              <a:tailEnd/>
            </a:ln>
          </p:spPr>
          <p:txBody>
            <a:bodyPr/>
            <a:lstStyle/>
            <a:p>
              <a:endParaRPr lang="en-US"/>
            </a:p>
          </p:txBody>
        </p:sp>
        <p:sp>
          <p:nvSpPr>
            <p:cNvPr id="117827" name="Freeform 64"/>
            <p:cNvSpPr>
              <a:spLocks/>
            </p:cNvSpPr>
            <p:nvPr/>
          </p:nvSpPr>
          <p:spPr bwMode="black">
            <a:xfrm>
              <a:off x="3006" y="2132"/>
              <a:ext cx="20" cy="20"/>
            </a:xfrm>
            <a:custGeom>
              <a:avLst/>
              <a:gdLst>
                <a:gd name="T0" fmla="*/ 0 w 83"/>
                <a:gd name="T1" fmla="*/ 0 h 83"/>
                <a:gd name="T2" fmla="*/ 0 w 83"/>
                <a:gd name="T3" fmla="*/ 0 h 83"/>
                <a:gd name="T4" fmla="*/ 0 w 83"/>
                <a:gd name="T5" fmla="*/ 0 h 83"/>
                <a:gd name="T6" fmla="*/ 0 w 83"/>
                <a:gd name="T7" fmla="*/ 0 h 83"/>
                <a:gd name="T8" fmla="*/ 0 w 83"/>
                <a:gd name="T9" fmla="*/ 0 h 83"/>
                <a:gd name="T10" fmla="*/ 0 w 83"/>
                <a:gd name="T11" fmla="*/ 0 h 83"/>
                <a:gd name="T12" fmla="*/ 0 w 83"/>
                <a:gd name="T13" fmla="*/ 0 h 83"/>
                <a:gd name="T14" fmla="*/ 0 60000 65536"/>
                <a:gd name="T15" fmla="*/ 0 60000 65536"/>
                <a:gd name="T16" fmla="*/ 0 60000 65536"/>
                <a:gd name="T17" fmla="*/ 0 60000 65536"/>
                <a:gd name="T18" fmla="*/ 0 60000 65536"/>
                <a:gd name="T19" fmla="*/ 0 60000 65536"/>
                <a:gd name="T20" fmla="*/ 0 60000 65536"/>
                <a:gd name="T21" fmla="*/ 0 w 83"/>
                <a:gd name="T22" fmla="*/ 0 h 83"/>
                <a:gd name="T23" fmla="*/ 83 w 83"/>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83">
                  <a:moveTo>
                    <a:pt x="0" y="39"/>
                  </a:moveTo>
                  <a:lnTo>
                    <a:pt x="43" y="0"/>
                  </a:lnTo>
                  <a:lnTo>
                    <a:pt x="41" y="1"/>
                  </a:lnTo>
                  <a:lnTo>
                    <a:pt x="83" y="43"/>
                  </a:lnTo>
                  <a:lnTo>
                    <a:pt x="82" y="44"/>
                  </a:lnTo>
                  <a:lnTo>
                    <a:pt x="39" y="83"/>
                  </a:lnTo>
                  <a:lnTo>
                    <a:pt x="0" y="39"/>
                  </a:lnTo>
                  <a:close/>
                </a:path>
              </a:pathLst>
            </a:custGeom>
            <a:solidFill>
              <a:srgbClr val="FF7FFF"/>
            </a:solidFill>
            <a:ln w="9525">
              <a:solidFill>
                <a:schemeClr val="tx1"/>
              </a:solidFill>
              <a:round/>
              <a:headEnd/>
              <a:tailEnd/>
            </a:ln>
          </p:spPr>
          <p:txBody>
            <a:bodyPr/>
            <a:lstStyle/>
            <a:p>
              <a:endParaRPr lang="en-US"/>
            </a:p>
          </p:txBody>
        </p:sp>
        <p:sp>
          <p:nvSpPr>
            <p:cNvPr id="117828" name="Oval 65"/>
            <p:cNvSpPr>
              <a:spLocks noChangeArrowheads="1"/>
            </p:cNvSpPr>
            <p:nvPr/>
          </p:nvSpPr>
          <p:spPr bwMode="black">
            <a:xfrm>
              <a:off x="3024" y="2120"/>
              <a:ext cx="15" cy="15"/>
            </a:xfrm>
            <a:prstGeom prst="ellipse">
              <a:avLst/>
            </a:prstGeom>
            <a:solidFill>
              <a:srgbClr val="FF7FFF"/>
            </a:solidFill>
            <a:ln w="9525">
              <a:solidFill>
                <a:schemeClr val="tx1"/>
              </a:solidFill>
              <a:round/>
              <a:headEnd/>
              <a:tailEnd/>
            </a:ln>
          </p:spPr>
          <p:txBody>
            <a:bodyPr/>
            <a:lstStyle/>
            <a:p>
              <a:endParaRPr lang="en-US"/>
            </a:p>
          </p:txBody>
        </p:sp>
        <p:sp>
          <p:nvSpPr>
            <p:cNvPr id="117829" name="Freeform 66"/>
            <p:cNvSpPr>
              <a:spLocks/>
            </p:cNvSpPr>
            <p:nvPr/>
          </p:nvSpPr>
          <p:spPr bwMode="black">
            <a:xfrm>
              <a:off x="3016" y="2122"/>
              <a:ext cx="21" cy="20"/>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60000 65536"/>
                <a:gd name="T11" fmla="*/ 0 60000 65536"/>
                <a:gd name="T12" fmla="*/ 0 60000 65536"/>
                <a:gd name="T13" fmla="*/ 0 60000 65536"/>
                <a:gd name="T14" fmla="*/ 0 60000 65536"/>
                <a:gd name="T15" fmla="*/ 0 w 83"/>
                <a:gd name="T16" fmla="*/ 0 h 82"/>
                <a:gd name="T17" fmla="*/ 83 w 83"/>
                <a:gd name="T18" fmla="*/ 82 h 82"/>
              </a:gdLst>
              <a:ahLst/>
              <a:cxnLst>
                <a:cxn ang="T10">
                  <a:pos x="T0" y="T1"/>
                </a:cxn>
                <a:cxn ang="T11">
                  <a:pos x="T2" y="T3"/>
                </a:cxn>
                <a:cxn ang="T12">
                  <a:pos x="T4" y="T5"/>
                </a:cxn>
                <a:cxn ang="T13">
                  <a:pos x="T6" y="T7"/>
                </a:cxn>
                <a:cxn ang="T14">
                  <a:pos x="T8" y="T9"/>
                </a:cxn>
              </a:cxnLst>
              <a:rect l="T15" t="T16" r="T17" b="T18"/>
              <a:pathLst>
                <a:path w="83" h="82">
                  <a:moveTo>
                    <a:pt x="0" y="40"/>
                  </a:moveTo>
                  <a:lnTo>
                    <a:pt x="42" y="0"/>
                  </a:lnTo>
                  <a:lnTo>
                    <a:pt x="83" y="42"/>
                  </a:lnTo>
                  <a:lnTo>
                    <a:pt x="42" y="82"/>
                  </a:lnTo>
                  <a:lnTo>
                    <a:pt x="0" y="40"/>
                  </a:lnTo>
                  <a:close/>
                </a:path>
              </a:pathLst>
            </a:custGeom>
            <a:solidFill>
              <a:srgbClr val="FF7FFF"/>
            </a:solidFill>
            <a:ln w="9525">
              <a:solidFill>
                <a:schemeClr val="tx1"/>
              </a:solidFill>
              <a:round/>
              <a:headEnd/>
              <a:tailEnd/>
            </a:ln>
          </p:spPr>
          <p:txBody>
            <a:bodyPr/>
            <a:lstStyle/>
            <a:p>
              <a:endParaRPr lang="en-US"/>
            </a:p>
          </p:txBody>
        </p:sp>
        <p:sp>
          <p:nvSpPr>
            <p:cNvPr id="117830" name="Freeform 67"/>
            <p:cNvSpPr>
              <a:spLocks/>
            </p:cNvSpPr>
            <p:nvPr/>
          </p:nvSpPr>
          <p:spPr bwMode="black">
            <a:xfrm>
              <a:off x="3026" y="2111"/>
              <a:ext cx="21" cy="21"/>
            </a:xfrm>
            <a:custGeom>
              <a:avLst/>
              <a:gdLst>
                <a:gd name="T0" fmla="*/ 0 w 82"/>
                <a:gd name="T1" fmla="*/ 0 h 83"/>
                <a:gd name="T2" fmla="*/ 0 w 82"/>
                <a:gd name="T3" fmla="*/ 0 h 83"/>
                <a:gd name="T4" fmla="*/ 0 w 82"/>
                <a:gd name="T5" fmla="*/ 0 h 83"/>
                <a:gd name="T6" fmla="*/ 0 w 82"/>
                <a:gd name="T7" fmla="*/ 0 h 83"/>
                <a:gd name="T8" fmla="*/ 0 w 82"/>
                <a:gd name="T9" fmla="*/ 0 h 83"/>
                <a:gd name="T10" fmla="*/ 0 60000 65536"/>
                <a:gd name="T11" fmla="*/ 0 60000 65536"/>
                <a:gd name="T12" fmla="*/ 0 60000 65536"/>
                <a:gd name="T13" fmla="*/ 0 60000 65536"/>
                <a:gd name="T14" fmla="*/ 0 60000 65536"/>
                <a:gd name="T15" fmla="*/ 0 w 82"/>
                <a:gd name="T16" fmla="*/ 0 h 83"/>
                <a:gd name="T17" fmla="*/ 82 w 82"/>
                <a:gd name="T18" fmla="*/ 83 h 83"/>
              </a:gdLst>
              <a:ahLst/>
              <a:cxnLst>
                <a:cxn ang="T10">
                  <a:pos x="T0" y="T1"/>
                </a:cxn>
                <a:cxn ang="T11">
                  <a:pos x="T2" y="T3"/>
                </a:cxn>
                <a:cxn ang="T12">
                  <a:pos x="T4" y="T5"/>
                </a:cxn>
                <a:cxn ang="T13">
                  <a:pos x="T6" y="T7"/>
                </a:cxn>
                <a:cxn ang="T14">
                  <a:pos x="T8" y="T9"/>
                </a:cxn>
              </a:cxnLst>
              <a:rect l="T15" t="T16" r="T17" b="T18"/>
              <a:pathLst>
                <a:path w="82" h="83">
                  <a:moveTo>
                    <a:pt x="0" y="44"/>
                  </a:moveTo>
                  <a:lnTo>
                    <a:pt x="38" y="0"/>
                  </a:lnTo>
                  <a:lnTo>
                    <a:pt x="82" y="39"/>
                  </a:lnTo>
                  <a:lnTo>
                    <a:pt x="43" y="83"/>
                  </a:lnTo>
                  <a:lnTo>
                    <a:pt x="0" y="44"/>
                  </a:lnTo>
                  <a:close/>
                </a:path>
              </a:pathLst>
            </a:custGeom>
            <a:solidFill>
              <a:srgbClr val="FF7FFF"/>
            </a:solidFill>
            <a:ln w="9525">
              <a:solidFill>
                <a:schemeClr val="tx1"/>
              </a:solidFill>
              <a:round/>
              <a:headEnd/>
              <a:tailEnd/>
            </a:ln>
          </p:spPr>
          <p:txBody>
            <a:bodyPr/>
            <a:lstStyle/>
            <a:p>
              <a:endParaRPr lang="en-US"/>
            </a:p>
          </p:txBody>
        </p:sp>
        <p:sp>
          <p:nvSpPr>
            <p:cNvPr id="117831" name="Freeform 68"/>
            <p:cNvSpPr>
              <a:spLocks/>
            </p:cNvSpPr>
            <p:nvPr/>
          </p:nvSpPr>
          <p:spPr bwMode="black">
            <a:xfrm>
              <a:off x="3030" y="2061"/>
              <a:ext cx="57" cy="65"/>
            </a:xfrm>
            <a:custGeom>
              <a:avLst/>
              <a:gdLst>
                <a:gd name="T0" fmla="*/ 0 w 226"/>
                <a:gd name="T1" fmla="*/ 0 h 260"/>
                <a:gd name="T2" fmla="*/ 0 w 226"/>
                <a:gd name="T3" fmla="*/ 0 h 260"/>
                <a:gd name="T4" fmla="*/ 0 w 226"/>
                <a:gd name="T5" fmla="*/ 0 h 260"/>
                <a:gd name="T6" fmla="*/ 0 w 226"/>
                <a:gd name="T7" fmla="*/ 0 h 260"/>
                <a:gd name="T8" fmla="*/ 0 w 226"/>
                <a:gd name="T9" fmla="*/ 0 h 260"/>
                <a:gd name="T10" fmla="*/ 0 60000 65536"/>
                <a:gd name="T11" fmla="*/ 0 60000 65536"/>
                <a:gd name="T12" fmla="*/ 0 60000 65536"/>
                <a:gd name="T13" fmla="*/ 0 60000 65536"/>
                <a:gd name="T14" fmla="*/ 0 60000 65536"/>
                <a:gd name="T15" fmla="*/ 0 w 226"/>
                <a:gd name="T16" fmla="*/ 0 h 260"/>
                <a:gd name="T17" fmla="*/ 226 w 226"/>
                <a:gd name="T18" fmla="*/ 260 h 260"/>
              </a:gdLst>
              <a:ahLst/>
              <a:cxnLst>
                <a:cxn ang="T10">
                  <a:pos x="T0" y="T1"/>
                </a:cxn>
                <a:cxn ang="T11">
                  <a:pos x="T2" y="T3"/>
                </a:cxn>
                <a:cxn ang="T12">
                  <a:pos x="T4" y="T5"/>
                </a:cxn>
                <a:cxn ang="T13">
                  <a:pos x="T6" y="T7"/>
                </a:cxn>
                <a:cxn ang="T14">
                  <a:pos x="T8" y="T9"/>
                </a:cxn>
              </a:cxnLst>
              <a:rect l="T15" t="T16" r="T17" b="T18"/>
              <a:pathLst>
                <a:path w="226" h="260">
                  <a:moveTo>
                    <a:pt x="90" y="260"/>
                  </a:moveTo>
                  <a:lnTo>
                    <a:pt x="226" y="0"/>
                  </a:lnTo>
                  <a:lnTo>
                    <a:pt x="0" y="185"/>
                  </a:lnTo>
                  <a:lnTo>
                    <a:pt x="90" y="260"/>
                  </a:lnTo>
                  <a:close/>
                </a:path>
              </a:pathLst>
            </a:custGeom>
            <a:solidFill>
              <a:srgbClr val="FF7FFF"/>
            </a:solidFill>
            <a:ln w="9525">
              <a:solidFill>
                <a:schemeClr val="tx1"/>
              </a:solidFill>
              <a:round/>
              <a:headEnd/>
              <a:tailEnd/>
            </a:ln>
          </p:spPr>
          <p:txBody>
            <a:bodyPr/>
            <a:lstStyle/>
            <a:p>
              <a:endParaRPr lang="en-US"/>
            </a:p>
          </p:txBody>
        </p:sp>
        <p:sp>
          <p:nvSpPr>
            <p:cNvPr id="117832" name="Oval 69"/>
            <p:cNvSpPr>
              <a:spLocks noChangeArrowheads="1"/>
            </p:cNvSpPr>
            <p:nvPr/>
          </p:nvSpPr>
          <p:spPr bwMode="black">
            <a:xfrm>
              <a:off x="3079" y="2053"/>
              <a:ext cx="15" cy="15"/>
            </a:xfrm>
            <a:prstGeom prst="ellipse">
              <a:avLst/>
            </a:prstGeom>
            <a:solidFill>
              <a:srgbClr val="FF7FFF"/>
            </a:solidFill>
            <a:ln w="9525">
              <a:solidFill>
                <a:schemeClr val="tx1"/>
              </a:solidFill>
              <a:round/>
              <a:headEnd/>
              <a:tailEnd/>
            </a:ln>
          </p:spPr>
          <p:txBody>
            <a:bodyPr/>
            <a:lstStyle/>
            <a:p>
              <a:endParaRPr lang="en-US"/>
            </a:p>
          </p:txBody>
        </p:sp>
        <p:sp>
          <p:nvSpPr>
            <p:cNvPr id="117833" name="Freeform 70"/>
            <p:cNvSpPr>
              <a:spLocks/>
            </p:cNvSpPr>
            <p:nvPr/>
          </p:nvSpPr>
          <p:spPr bwMode="black">
            <a:xfrm>
              <a:off x="3046" y="2057"/>
              <a:ext cx="47" cy="72"/>
            </a:xfrm>
            <a:custGeom>
              <a:avLst/>
              <a:gdLst>
                <a:gd name="T0" fmla="*/ 0 w 187"/>
                <a:gd name="T1" fmla="*/ 0 h 286"/>
                <a:gd name="T2" fmla="*/ 0 w 187"/>
                <a:gd name="T3" fmla="*/ 0 h 286"/>
                <a:gd name="T4" fmla="*/ 0 w 187"/>
                <a:gd name="T5" fmla="*/ 0 h 286"/>
                <a:gd name="T6" fmla="*/ 0 w 187"/>
                <a:gd name="T7" fmla="*/ 0 h 286"/>
                <a:gd name="T8" fmla="*/ 0 w 187"/>
                <a:gd name="T9" fmla="*/ 0 h 286"/>
                <a:gd name="T10" fmla="*/ 0 60000 65536"/>
                <a:gd name="T11" fmla="*/ 0 60000 65536"/>
                <a:gd name="T12" fmla="*/ 0 60000 65536"/>
                <a:gd name="T13" fmla="*/ 0 60000 65536"/>
                <a:gd name="T14" fmla="*/ 0 60000 65536"/>
                <a:gd name="T15" fmla="*/ 0 w 187"/>
                <a:gd name="T16" fmla="*/ 0 h 286"/>
                <a:gd name="T17" fmla="*/ 187 w 187"/>
                <a:gd name="T18" fmla="*/ 286 h 286"/>
              </a:gdLst>
              <a:ahLst/>
              <a:cxnLst>
                <a:cxn ang="T10">
                  <a:pos x="T0" y="T1"/>
                </a:cxn>
                <a:cxn ang="T11">
                  <a:pos x="T2" y="T3"/>
                </a:cxn>
                <a:cxn ang="T12">
                  <a:pos x="T4" y="T5"/>
                </a:cxn>
                <a:cxn ang="T13">
                  <a:pos x="T6" y="T7"/>
                </a:cxn>
                <a:cxn ang="T14">
                  <a:pos x="T8" y="T9"/>
                </a:cxn>
              </a:cxnLst>
              <a:rect l="T15" t="T16" r="T17" b="T18"/>
              <a:pathLst>
                <a:path w="187" h="286">
                  <a:moveTo>
                    <a:pt x="0" y="259"/>
                  </a:moveTo>
                  <a:lnTo>
                    <a:pt x="136" y="0"/>
                  </a:lnTo>
                  <a:lnTo>
                    <a:pt x="187" y="26"/>
                  </a:lnTo>
                  <a:lnTo>
                    <a:pt x="51" y="286"/>
                  </a:lnTo>
                  <a:lnTo>
                    <a:pt x="0" y="259"/>
                  </a:lnTo>
                  <a:close/>
                </a:path>
              </a:pathLst>
            </a:custGeom>
            <a:solidFill>
              <a:srgbClr val="FF7FFF"/>
            </a:solidFill>
            <a:ln w="9525">
              <a:solidFill>
                <a:schemeClr val="tx1"/>
              </a:solidFill>
              <a:round/>
              <a:headEnd/>
              <a:tailEnd/>
            </a:ln>
          </p:spPr>
          <p:txBody>
            <a:bodyPr/>
            <a:lstStyle/>
            <a:p>
              <a:endParaRPr lang="en-US"/>
            </a:p>
          </p:txBody>
        </p:sp>
        <p:sp>
          <p:nvSpPr>
            <p:cNvPr id="117834" name="Oval 71"/>
            <p:cNvSpPr>
              <a:spLocks noChangeArrowheads="1"/>
            </p:cNvSpPr>
            <p:nvPr/>
          </p:nvSpPr>
          <p:spPr bwMode="black">
            <a:xfrm>
              <a:off x="3023" y="2100"/>
              <a:ext cx="14" cy="14"/>
            </a:xfrm>
            <a:prstGeom prst="ellipse">
              <a:avLst/>
            </a:prstGeom>
            <a:solidFill>
              <a:srgbClr val="FF7FFF"/>
            </a:solidFill>
            <a:ln w="9525">
              <a:solidFill>
                <a:schemeClr val="tx1"/>
              </a:solidFill>
              <a:round/>
              <a:headEnd/>
              <a:tailEnd/>
            </a:ln>
          </p:spPr>
          <p:txBody>
            <a:bodyPr/>
            <a:lstStyle/>
            <a:p>
              <a:endParaRPr lang="en-US"/>
            </a:p>
          </p:txBody>
        </p:sp>
        <p:sp>
          <p:nvSpPr>
            <p:cNvPr id="117835" name="Freeform 72"/>
            <p:cNvSpPr>
              <a:spLocks/>
            </p:cNvSpPr>
            <p:nvPr/>
          </p:nvSpPr>
          <p:spPr bwMode="black">
            <a:xfrm>
              <a:off x="3026" y="2055"/>
              <a:ext cx="65" cy="58"/>
            </a:xfrm>
            <a:custGeom>
              <a:avLst/>
              <a:gdLst>
                <a:gd name="T0" fmla="*/ 0 w 263"/>
                <a:gd name="T1" fmla="*/ 0 h 232"/>
                <a:gd name="T2" fmla="*/ 0 w 263"/>
                <a:gd name="T3" fmla="*/ 0 h 232"/>
                <a:gd name="T4" fmla="*/ 0 w 263"/>
                <a:gd name="T5" fmla="*/ 0 h 232"/>
                <a:gd name="T6" fmla="*/ 0 w 263"/>
                <a:gd name="T7" fmla="*/ 0 h 232"/>
                <a:gd name="T8" fmla="*/ 0 w 263"/>
                <a:gd name="T9" fmla="*/ 0 h 232"/>
                <a:gd name="T10" fmla="*/ 0 60000 65536"/>
                <a:gd name="T11" fmla="*/ 0 60000 65536"/>
                <a:gd name="T12" fmla="*/ 0 60000 65536"/>
                <a:gd name="T13" fmla="*/ 0 60000 65536"/>
                <a:gd name="T14" fmla="*/ 0 60000 65536"/>
                <a:gd name="T15" fmla="*/ 0 w 263"/>
                <a:gd name="T16" fmla="*/ 0 h 232"/>
                <a:gd name="T17" fmla="*/ 263 w 263"/>
                <a:gd name="T18" fmla="*/ 232 h 232"/>
              </a:gdLst>
              <a:ahLst/>
              <a:cxnLst>
                <a:cxn ang="T10">
                  <a:pos x="T0" y="T1"/>
                </a:cxn>
                <a:cxn ang="T11">
                  <a:pos x="T2" y="T3"/>
                </a:cxn>
                <a:cxn ang="T12">
                  <a:pos x="T4" y="T5"/>
                </a:cxn>
                <a:cxn ang="T13">
                  <a:pos x="T6" y="T7"/>
                </a:cxn>
                <a:cxn ang="T14">
                  <a:pos x="T8" y="T9"/>
                </a:cxn>
              </a:cxnLst>
              <a:rect l="T15" t="T16" r="T17" b="T18"/>
              <a:pathLst>
                <a:path w="263" h="232">
                  <a:moveTo>
                    <a:pt x="263" y="46"/>
                  </a:moveTo>
                  <a:lnTo>
                    <a:pt x="37" y="232"/>
                  </a:lnTo>
                  <a:lnTo>
                    <a:pt x="0" y="185"/>
                  </a:lnTo>
                  <a:lnTo>
                    <a:pt x="226" y="0"/>
                  </a:lnTo>
                  <a:lnTo>
                    <a:pt x="263" y="46"/>
                  </a:lnTo>
                  <a:close/>
                </a:path>
              </a:pathLst>
            </a:custGeom>
            <a:solidFill>
              <a:srgbClr val="FF7FFF"/>
            </a:solidFill>
            <a:ln w="9525">
              <a:solidFill>
                <a:schemeClr val="tx1"/>
              </a:solidFill>
              <a:round/>
              <a:headEnd/>
              <a:tailEnd/>
            </a:ln>
          </p:spPr>
          <p:txBody>
            <a:bodyPr/>
            <a:lstStyle/>
            <a:p>
              <a:endParaRPr lang="en-US"/>
            </a:p>
          </p:txBody>
        </p:sp>
        <p:sp>
          <p:nvSpPr>
            <p:cNvPr id="117836" name="Freeform 73"/>
            <p:cNvSpPr>
              <a:spLocks/>
            </p:cNvSpPr>
            <p:nvPr/>
          </p:nvSpPr>
          <p:spPr bwMode="black">
            <a:xfrm>
              <a:off x="3026" y="2101"/>
              <a:ext cx="31" cy="30"/>
            </a:xfrm>
            <a:custGeom>
              <a:avLst/>
              <a:gdLst>
                <a:gd name="T0" fmla="*/ 0 w 126"/>
                <a:gd name="T1" fmla="*/ 0 h 121"/>
                <a:gd name="T2" fmla="*/ 0 w 126"/>
                <a:gd name="T3" fmla="*/ 0 h 121"/>
                <a:gd name="T4" fmla="*/ 0 w 126"/>
                <a:gd name="T5" fmla="*/ 0 h 121"/>
                <a:gd name="T6" fmla="*/ 0 w 126"/>
                <a:gd name="T7" fmla="*/ 0 h 121"/>
                <a:gd name="T8" fmla="*/ 0 w 126"/>
                <a:gd name="T9" fmla="*/ 0 h 121"/>
                <a:gd name="T10" fmla="*/ 0 60000 65536"/>
                <a:gd name="T11" fmla="*/ 0 60000 65536"/>
                <a:gd name="T12" fmla="*/ 0 60000 65536"/>
                <a:gd name="T13" fmla="*/ 0 60000 65536"/>
                <a:gd name="T14" fmla="*/ 0 60000 65536"/>
                <a:gd name="T15" fmla="*/ 0 w 126"/>
                <a:gd name="T16" fmla="*/ 0 h 121"/>
                <a:gd name="T17" fmla="*/ 126 w 126"/>
                <a:gd name="T18" fmla="*/ 121 h 121"/>
              </a:gdLst>
              <a:ahLst/>
              <a:cxnLst>
                <a:cxn ang="T10">
                  <a:pos x="T0" y="T1"/>
                </a:cxn>
                <a:cxn ang="T11">
                  <a:pos x="T2" y="T3"/>
                </a:cxn>
                <a:cxn ang="T12">
                  <a:pos x="T4" y="T5"/>
                </a:cxn>
                <a:cxn ang="T13">
                  <a:pos x="T6" y="T7"/>
                </a:cxn>
                <a:cxn ang="T14">
                  <a:pos x="T8" y="T9"/>
                </a:cxn>
              </a:cxnLst>
              <a:rect l="T15" t="T16" r="T17" b="T18"/>
              <a:pathLst>
                <a:path w="126" h="121">
                  <a:moveTo>
                    <a:pt x="37" y="0"/>
                  </a:moveTo>
                  <a:lnTo>
                    <a:pt x="126" y="75"/>
                  </a:lnTo>
                  <a:lnTo>
                    <a:pt x="90" y="121"/>
                  </a:lnTo>
                  <a:lnTo>
                    <a:pt x="0" y="47"/>
                  </a:lnTo>
                  <a:lnTo>
                    <a:pt x="37" y="0"/>
                  </a:lnTo>
                  <a:close/>
                </a:path>
              </a:pathLst>
            </a:custGeom>
            <a:solidFill>
              <a:srgbClr val="FF7FFF"/>
            </a:solidFill>
            <a:ln w="9525">
              <a:solidFill>
                <a:schemeClr val="tx1"/>
              </a:solidFill>
              <a:round/>
              <a:headEnd/>
              <a:tailEnd/>
            </a:ln>
          </p:spPr>
          <p:txBody>
            <a:bodyPr/>
            <a:lstStyle/>
            <a:p>
              <a:endParaRPr lang="en-US"/>
            </a:p>
          </p:txBody>
        </p:sp>
        <p:sp>
          <p:nvSpPr>
            <p:cNvPr id="117837" name="Oval 74"/>
            <p:cNvSpPr>
              <a:spLocks noChangeArrowheads="1"/>
            </p:cNvSpPr>
            <p:nvPr/>
          </p:nvSpPr>
          <p:spPr bwMode="black">
            <a:xfrm>
              <a:off x="3024" y="2604"/>
              <a:ext cx="15" cy="15"/>
            </a:xfrm>
            <a:prstGeom prst="ellipse">
              <a:avLst/>
            </a:prstGeom>
            <a:solidFill>
              <a:srgbClr val="FF7FFF"/>
            </a:solidFill>
            <a:ln w="9525">
              <a:solidFill>
                <a:schemeClr val="tx1"/>
              </a:solidFill>
              <a:round/>
              <a:headEnd/>
              <a:tailEnd/>
            </a:ln>
          </p:spPr>
          <p:txBody>
            <a:bodyPr/>
            <a:lstStyle/>
            <a:p>
              <a:endParaRPr lang="en-US"/>
            </a:p>
          </p:txBody>
        </p:sp>
        <p:sp>
          <p:nvSpPr>
            <p:cNvPr id="117838" name="Freeform 75"/>
            <p:cNvSpPr>
              <a:spLocks/>
            </p:cNvSpPr>
            <p:nvPr/>
          </p:nvSpPr>
          <p:spPr bwMode="black">
            <a:xfrm>
              <a:off x="3026" y="2607"/>
              <a:ext cx="21" cy="20"/>
            </a:xfrm>
            <a:custGeom>
              <a:avLst/>
              <a:gdLst>
                <a:gd name="T0" fmla="*/ 0 w 82"/>
                <a:gd name="T1" fmla="*/ 0 h 82"/>
                <a:gd name="T2" fmla="*/ 0 w 82"/>
                <a:gd name="T3" fmla="*/ 0 h 82"/>
                <a:gd name="T4" fmla="*/ 0 w 82"/>
                <a:gd name="T5" fmla="*/ 0 h 82"/>
                <a:gd name="T6" fmla="*/ 0 w 82"/>
                <a:gd name="T7" fmla="*/ 0 h 82"/>
                <a:gd name="T8" fmla="*/ 0 w 82"/>
                <a:gd name="T9" fmla="*/ 0 h 82"/>
                <a:gd name="T10" fmla="*/ 0 60000 65536"/>
                <a:gd name="T11" fmla="*/ 0 60000 65536"/>
                <a:gd name="T12" fmla="*/ 0 60000 65536"/>
                <a:gd name="T13" fmla="*/ 0 60000 65536"/>
                <a:gd name="T14" fmla="*/ 0 60000 65536"/>
                <a:gd name="T15" fmla="*/ 0 w 82"/>
                <a:gd name="T16" fmla="*/ 0 h 82"/>
                <a:gd name="T17" fmla="*/ 82 w 82"/>
                <a:gd name="T18" fmla="*/ 82 h 82"/>
              </a:gdLst>
              <a:ahLst/>
              <a:cxnLst>
                <a:cxn ang="T10">
                  <a:pos x="T0" y="T1"/>
                </a:cxn>
                <a:cxn ang="T11">
                  <a:pos x="T2" y="T3"/>
                </a:cxn>
                <a:cxn ang="T12">
                  <a:pos x="T4" y="T5"/>
                </a:cxn>
                <a:cxn ang="T13">
                  <a:pos x="T6" y="T7"/>
                </a:cxn>
                <a:cxn ang="T14">
                  <a:pos x="T8" y="T9"/>
                </a:cxn>
              </a:cxnLst>
              <a:rect l="T15" t="T16" r="T17" b="T18"/>
              <a:pathLst>
                <a:path w="82" h="82">
                  <a:moveTo>
                    <a:pt x="38" y="82"/>
                  </a:moveTo>
                  <a:lnTo>
                    <a:pt x="0" y="39"/>
                  </a:lnTo>
                  <a:lnTo>
                    <a:pt x="43" y="0"/>
                  </a:lnTo>
                  <a:lnTo>
                    <a:pt x="82" y="43"/>
                  </a:lnTo>
                  <a:lnTo>
                    <a:pt x="38" y="82"/>
                  </a:lnTo>
                  <a:close/>
                </a:path>
              </a:pathLst>
            </a:custGeom>
            <a:solidFill>
              <a:srgbClr val="FF7FFF"/>
            </a:solidFill>
            <a:ln w="9525">
              <a:solidFill>
                <a:schemeClr val="tx1"/>
              </a:solidFill>
              <a:round/>
              <a:headEnd/>
              <a:tailEnd/>
            </a:ln>
          </p:spPr>
          <p:txBody>
            <a:bodyPr/>
            <a:lstStyle/>
            <a:p>
              <a:endParaRPr lang="en-US"/>
            </a:p>
          </p:txBody>
        </p:sp>
        <p:sp>
          <p:nvSpPr>
            <p:cNvPr id="117839" name="Oval 76"/>
            <p:cNvSpPr>
              <a:spLocks noChangeArrowheads="1"/>
            </p:cNvSpPr>
            <p:nvPr/>
          </p:nvSpPr>
          <p:spPr bwMode="black">
            <a:xfrm>
              <a:off x="3014" y="2594"/>
              <a:ext cx="15" cy="14"/>
            </a:xfrm>
            <a:prstGeom prst="ellipse">
              <a:avLst/>
            </a:prstGeom>
            <a:solidFill>
              <a:srgbClr val="FF7FFF"/>
            </a:solidFill>
            <a:ln w="9525">
              <a:solidFill>
                <a:schemeClr val="tx1"/>
              </a:solidFill>
              <a:round/>
              <a:headEnd/>
              <a:tailEnd/>
            </a:ln>
          </p:spPr>
          <p:txBody>
            <a:bodyPr/>
            <a:lstStyle/>
            <a:p>
              <a:endParaRPr lang="en-US"/>
            </a:p>
          </p:txBody>
        </p:sp>
        <p:sp>
          <p:nvSpPr>
            <p:cNvPr id="117840" name="Freeform 77"/>
            <p:cNvSpPr>
              <a:spLocks/>
            </p:cNvSpPr>
            <p:nvPr/>
          </p:nvSpPr>
          <p:spPr bwMode="black">
            <a:xfrm>
              <a:off x="3016" y="2596"/>
              <a:ext cx="21" cy="21"/>
            </a:xfrm>
            <a:custGeom>
              <a:avLst/>
              <a:gdLst>
                <a:gd name="T0" fmla="*/ 0 w 83"/>
                <a:gd name="T1" fmla="*/ 0 h 83"/>
                <a:gd name="T2" fmla="*/ 0 w 83"/>
                <a:gd name="T3" fmla="*/ 0 h 83"/>
                <a:gd name="T4" fmla="*/ 0 w 83"/>
                <a:gd name="T5" fmla="*/ 0 h 83"/>
                <a:gd name="T6" fmla="*/ 0 w 83"/>
                <a:gd name="T7" fmla="*/ 0 h 83"/>
                <a:gd name="T8" fmla="*/ 0 w 83"/>
                <a:gd name="T9" fmla="*/ 0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42" y="83"/>
                  </a:moveTo>
                  <a:lnTo>
                    <a:pt x="0" y="41"/>
                  </a:lnTo>
                  <a:lnTo>
                    <a:pt x="42" y="0"/>
                  </a:lnTo>
                  <a:lnTo>
                    <a:pt x="83" y="41"/>
                  </a:lnTo>
                  <a:lnTo>
                    <a:pt x="42" y="83"/>
                  </a:lnTo>
                  <a:close/>
                </a:path>
              </a:pathLst>
            </a:custGeom>
            <a:solidFill>
              <a:srgbClr val="FF7FFF"/>
            </a:solidFill>
            <a:ln w="9525">
              <a:solidFill>
                <a:schemeClr val="tx1"/>
              </a:solidFill>
              <a:round/>
              <a:headEnd/>
              <a:tailEnd/>
            </a:ln>
          </p:spPr>
          <p:txBody>
            <a:bodyPr/>
            <a:lstStyle/>
            <a:p>
              <a:endParaRPr lang="en-US"/>
            </a:p>
          </p:txBody>
        </p:sp>
        <p:sp>
          <p:nvSpPr>
            <p:cNvPr id="117841" name="Oval 78"/>
            <p:cNvSpPr>
              <a:spLocks noChangeArrowheads="1"/>
            </p:cNvSpPr>
            <p:nvPr/>
          </p:nvSpPr>
          <p:spPr bwMode="black">
            <a:xfrm>
              <a:off x="3003" y="2584"/>
              <a:ext cx="15" cy="15"/>
            </a:xfrm>
            <a:prstGeom prst="ellipse">
              <a:avLst/>
            </a:prstGeom>
            <a:solidFill>
              <a:srgbClr val="FF7FFF"/>
            </a:solidFill>
            <a:ln w="9525">
              <a:solidFill>
                <a:schemeClr val="tx1"/>
              </a:solidFill>
              <a:round/>
              <a:headEnd/>
              <a:tailEnd/>
            </a:ln>
          </p:spPr>
          <p:txBody>
            <a:bodyPr/>
            <a:lstStyle/>
            <a:p>
              <a:endParaRPr lang="en-US"/>
            </a:p>
          </p:txBody>
        </p:sp>
        <p:sp>
          <p:nvSpPr>
            <p:cNvPr id="117842" name="Freeform 79"/>
            <p:cNvSpPr>
              <a:spLocks/>
            </p:cNvSpPr>
            <p:nvPr/>
          </p:nvSpPr>
          <p:spPr bwMode="black">
            <a:xfrm>
              <a:off x="3006" y="2586"/>
              <a:ext cx="20" cy="21"/>
            </a:xfrm>
            <a:custGeom>
              <a:avLst/>
              <a:gdLst>
                <a:gd name="T0" fmla="*/ 0 w 82"/>
                <a:gd name="T1" fmla="*/ 0 h 83"/>
                <a:gd name="T2" fmla="*/ 0 w 82"/>
                <a:gd name="T3" fmla="*/ 0 h 83"/>
                <a:gd name="T4" fmla="*/ 0 w 82"/>
                <a:gd name="T5" fmla="*/ 0 h 83"/>
                <a:gd name="T6" fmla="*/ 0 w 82"/>
                <a:gd name="T7" fmla="*/ 0 h 83"/>
                <a:gd name="T8" fmla="*/ 0 w 82"/>
                <a:gd name="T9" fmla="*/ 0 h 83"/>
                <a:gd name="T10" fmla="*/ 0 60000 65536"/>
                <a:gd name="T11" fmla="*/ 0 60000 65536"/>
                <a:gd name="T12" fmla="*/ 0 60000 65536"/>
                <a:gd name="T13" fmla="*/ 0 60000 65536"/>
                <a:gd name="T14" fmla="*/ 0 60000 65536"/>
                <a:gd name="T15" fmla="*/ 0 w 82"/>
                <a:gd name="T16" fmla="*/ 0 h 83"/>
                <a:gd name="T17" fmla="*/ 82 w 82"/>
                <a:gd name="T18" fmla="*/ 83 h 83"/>
              </a:gdLst>
              <a:ahLst/>
              <a:cxnLst>
                <a:cxn ang="T10">
                  <a:pos x="T0" y="T1"/>
                </a:cxn>
                <a:cxn ang="T11">
                  <a:pos x="T2" y="T3"/>
                </a:cxn>
                <a:cxn ang="T12">
                  <a:pos x="T4" y="T5"/>
                </a:cxn>
                <a:cxn ang="T13">
                  <a:pos x="T6" y="T7"/>
                </a:cxn>
                <a:cxn ang="T14">
                  <a:pos x="T8" y="T9"/>
                </a:cxn>
              </a:cxnLst>
              <a:rect l="T15" t="T16" r="T17" b="T18"/>
              <a:pathLst>
                <a:path w="82" h="83">
                  <a:moveTo>
                    <a:pt x="43" y="83"/>
                  </a:moveTo>
                  <a:lnTo>
                    <a:pt x="0" y="44"/>
                  </a:lnTo>
                  <a:lnTo>
                    <a:pt x="39" y="0"/>
                  </a:lnTo>
                  <a:lnTo>
                    <a:pt x="82" y="39"/>
                  </a:lnTo>
                  <a:lnTo>
                    <a:pt x="43" y="83"/>
                  </a:lnTo>
                  <a:close/>
                </a:path>
              </a:pathLst>
            </a:custGeom>
            <a:solidFill>
              <a:srgbClr val="FF7FFF"/>
            </a:solidFill>
            <a:ln w="9525">
              <a:solidFill>
                <a:schemeClr val="tx1"/>
              </a:solidFill>
              <a:round/>
              <a:headEnd/>
              <a:tailEnd/>
            </a:ln>
          </p:spPr>
          <p:txBody>
            <a:bodyPr/>
            <a:lstStyle/>
            <a:p>
              <a:endParaRPr lang="en-US"/>
            </a:p>
          </p:txBody>
        </p:sp>
        <p:sp>
          <p:nvSpPr>
            <p:cNvPr id="117843" name="Oval 80"/>
            <p:cNvSpPr>
              <a:spLocks noChangeArrowheads="1"/>
            </p:cNvSpPr>
            <p:nvPr/>
          </p:nvSpPr>
          <p:spPr bwMode="black">
            <a:xfrm>
              <a:off x="2992" y="2575"/>
              <a:ext cx="15" cy="15"/>
            </a:xfrm>
            <a:prstGeom prst="ellipse">
              <a:avLst/>
            </a:prstGeom>
            <a:solidFill>
              <a:srgbClr val="FF7FFF"/>
            </a:solidFill>
            <a:ln w="9525">
              <a:solidFill>
                <a:schemeClr val="tx1"/>
              </a:solidFill>
              <a:round/>
              <a:headEnd/>
              <a:tailEnd/>
            </a:ln>
          </p:spPr>
          <p:txBody>
            <a:bodyPr/>
            <a:lstStyle/>
            <a:p>
              <a:endParaRPr lang="en-US"/>
            </a:p>
          </p:txBody>
        </p:sp>
        <p:sp>
          <p:nvSpPr>
            <p:cNvPr id="117844" name="Freeform 81"/>
            <p:cNvSpPr>
              <a:spLocks/>
            </p:cNvSpPr>
            <p:nvPr/>
          </p:nvSpPr>
          <p:spPr bwMode="black">
            <a:xfrm>
              <a:off x="2995" y="2576"/>
              <a:ext cx="21" cy="21"/>
            </a:xfrm>
            <a:custGeom>
              <a:avLst/>
              <a:gdLst>
                <a:gd name="T0" fmla="*/ 0 w 83"/>
                <a:gd name="T1" fmla="*/ 0 h 83"/>
                <a:gd name="T2" fmla="*/ 0 w 83"/>
                <a:gd name="T3" fmla="*/ 0 h 83"/>
                <a:gd name="T4" fmla="*/ 0 w 83"/>
                <a:gd name="T5" fmla="*/ 0 h 83"/>
                <a:gd name="T6" fmla="*/ 0 w 83"/>
                <a:gd name="T7" fmla="*/ 0 h 83"/>
                <a:gd name="T8" fmla="*/ 0 w 83"/>
                <a:gd name="T9" fmla="*/ 0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44" y="83"/>
                  </a:moveTo>
                  <a:lnTo>
                    <a:pt x="0" y="46"/>
                  </a:lnTo>
                  <a:lnTo>
                    <a:pt x="39" y="0"/>
                  </a:lnTo>
                  <a:lnTo>
                    <a:pt x="83" y="36"/>
                  </a:lnTo>
                  <a:lnTo>
                    <a:pt x="44" y="83"/>
                  </a:lnTo>
                  <a:close/>
                </a:path>
              </a:pathLst>
            </a:custGeom>
            <a:solidFill>
              <a:srgbClr val="FF7FFF"/>
            </a:solidFill>
            <a:ln w="9525">
              <a:solidFill>
                <a:schemeClr val="tx1"/>
              </a:solidFill>
              <a:round/>
              <a:headEnd/>
              <a:tailEnd/>
            </a:ln>
          </p:spPr>
          <p:txBody>
            <a:bodyPr/>
            <a:lstStyle/>
            <a:p>
              <a:endParaRPr lang="en-US"/>
            </a:p>
          </p:txBody>
        </p:sp>
        <p:sp>
          <p:nvSpPr>
            <p:cNvPr id="117845" name="Oval 82"/>
            <p:cNvSpPr>
              <a:spLocks noChangeArrowheads="1"/>
            </p:cNvSpPr>
            <p:nvPr/>
          </p:nvSpPr>
          <p:spPr bwMode="black">
            <a:xfrm>
              <a:off x="2981" y="2566"/>
              <a:ext cx="14" cy="15"/>
            </a:xfrm>
            <a:prstGeom prst="ellipse">
              <a:avLst/>
            </a:prstGeom>
            <a:solidFill>
              <a:srgbClr val="FF7FFF"/>
            </a:solidFill>
            <a:ln w="9525">
              <a:solidFill>
                <a:schemeClr val="tx1"/>
              </a:solidFill>
              <a:round/>
              <a:headEnd/>
              <a:tailEnd/>
            </a:ln>
          </p:spPr>
          <p:txBody>
            <a:bodyPr/>
            <a:lstStyle/>
            <a:p>
              <a:endParaRPr lang="en-US"/>
            </a:p>
          </p:txBody>
        </p:sp>
        <p:sp>
          <p:nvSpPr>
            <p:cNvPr id="117846" name="Freeform 83"/>
            <p:cNvSpPr>
              <a:spLocks/>
            </p:cNvSpPr>
            <p:nvPr/>
          </p:nvSpPr>
          <p:spPr bwMode="black">
            <a:xfrm>
              <a:off x="2984" y="2568"/>
              <a:ext cx="20" cy="20"/>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60000 65536"/>
                <a:gd name="T11" fmla="*/ 0 60000 65536"/>
                <a:gd name="T12" fmla="*/ 0 60000 65536"/>
                <a:gd name="T13" fmla="*/ 0 60000 65536"/>
                <a:gd name="T14" fmla="*/ 0 60000 65536"/>
                <a:gd name="T15" fmla="*/ 0 w 83"/>
                <a:gd name="T16" fmla="*/ 0 h 82"/>
                <a:gd name="T17" fmla="*/ 83 w 83"/>
                <a:gd name="T18" fmla="*/ 82 h 82"/>
              </a:gdLst>
              <a:ahLst/>
              <a:cxnLst>
                <a:cxn ang="T10">
                  <a:pos x="T0" y="T1"/>
                </a:cxn>
                <a:cxn ang="T11">
                  <a:pos x="T2" y="T3"/>
                </a:cxn>
                <a:cxn ang="T12">
                  <a:pos x="T4" y="T5"/>
                </a:cxn>
                <a:cxn ang="T13">
                  <a:pos x="T6" y="T7"/>
                </a:cxn>
                <a:cxn ang="T14">
                  <a:pos x="T8" y="T9"/>
                </a:cxn>
              </a:cxnLst>
              <a:rect l="T15" t="T16" r="T17" b="T18"/>
              <a:pathLst>
                <a:path w="83" h="82">
                  <a:moveTo>
                    <a:pt x="47" y="82"/>
                  </a:moveTo>
                  <a:lnTo>
                    <a:pt x="0" y="47"/>
                  </a:lnTo>
                  <a:lnTo>
                    <a:pt x="37" y="0"/>
                  </a:lnTo>
                  <a:lnTo>
                    <a:pt x="83" y="36"/>
                  </a:lnTo>
                  <a:lnTo>
                    <a:pt x="47" y="82"/>
                  </a:lnTo>
                  <a:close/>
                </a:path>
              </a:pathLst>
            </a:custGeom>
            <a:solidFill>
              <a:srgbClr val="FF7FFF"/>
            </a:solidFill>
            <a:ln w="9525">
              <a:solidFill>
                <a:schemeClr val="tx1"/>
              </a:solidFill>
              <a:round/>
              <a:headEnd/>
              <a:tailEnd/>
            </a:ln>
          </p:spPr>
          <p:txBody>
            <a:bodyPr/>
            <a:lstStyle/>
            <a:p>
              <a:endParaRPr lang="en-US"/>
            </a:p>
          </p:txBody>
        </p:sp>
        <p:sp>
          <p:nvSpPr>
            <p:cNvPr id="117847" name="Freeform 84"/>
            <p:cNvSpPr>
              <a:spLocks/>
            </p:cNvSpPr>
            <p:nvPr/>
          </p:nvSpPr>
          <p:spPr bwMode="black">
            <a:xfrm>
              <a:off x="2972" y="2559"/>
              <a:ext cx="20" cy="20"/>
            </a:xfrm>
            <a:custGeom>
              <a:avLst/>
              <a:gdLst>
                <a:gd name="T0" fmla="*/ 0 w 82"/>
                <a:gd name="T1" fmla="*/ 0 h 82"/>
                <a:gd name="T2" fmla="*/ 0 w 82"/>
                <a:gd name="T3" fmla="*/ 0 h 82"/>
                <a:gd name="T4" fmla="*/ 0 w 82"/>
                <a:gd name="T5" fmla="*/ 0 h 82"/>
                <a:gd name="T6" fmla="*/ 0 w 82"/>
                <a:gd name="T7" fmla="*/ 0 h 82"/>
                <a:gd name="T8" fmla="*/ 0 w 82"/>
                <a:gd name="T9" fmla="*/ 0 h 82"/>
                <a:gd name="T10" fmla="*/ 0 w 82"/>
                <a:gd name="T11" fmla="*/ 0 h 82"/>
                <a:gd name="T12" fmla="*/ 0 w 82"/>
                <a:gd name="T13" fmla="*/ 0 h 82"/>
                <a:gd name="T14" fmla="*/ 0 60000 65536"/>
                <a:gd name="T15" fmla="*/ 0 60000 65536"/>
                <a:gd name="T16" fmla="*/ 0 60000 65536"/>
                <a:gd name="T17" fmla="*/ 0 60000 65536"/>
                <a:gd name="T18" fmla="*/ 0 60000 65536"/>
                <a:gd name="T19" fmla="*/ 0 60000 65536"/>
                <a:gd name="T20" fmla="*/ 0 60000 65536"/>
                <a:gd name="T21" fmla="*/ 0 w 82"/>
                <a:gd name="T22" fmla="*/ 0 h 82"/>
                <a:gd name="T23" fmla="*/ 82 w 82"/>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82">
                  <a:moveTo>
                    <a:pt x="48" y="82"/>
                  </a:moveTo>
                  <a:lnTo>
                    <a:pt x="0" y="49"/>
                  </a:lnTo>
                  <a:lnTo>
                    <a:pt x="2" y="49"/>
                  </a:lnTo>
                  <a:lnTo>
                    <a:pt x="33" y="0"/>
                  </a:lnTo>
                  <a:lnTo>
                    <a:pt x="34" y="0"/>
                  </a:lnTo>
                  <a:lnTo>
                    <a:pt x="82" y="33"/>
                  </a:lnTo>
                  <a:lnTo>
                    <a:pt x="48" y="82"/>
                  </a:lnTo>
                  <a:close/>
                </a:path>
              </a:pathLst>
            </a:custGeom>
            <a:solidFill>
              <a:srgbClr val="FF7FFF"/>
            </a:solidFill>
            <a:ln w="9525">
              <a:solidFill>
                <a:schemeClr val="tx1"/>
              </a:solidFill>
              <a:round/>
              <a:headEnd/>
              <a:tailEnd/>
            </a:ln>
          </p:spPr>
          <p:txBody>
            <a:bodyPr/>
            <a:lstStyle/>
            <a:p>
              <a:endParaRPr lang="en-US"/>
            </a:p>
          </p:txBody>
        </p:sp>
        <p:sp>
          <p:nvSpPr>
            <p:cNvPr id="117848" name="Oval 85"/>
            <p:cNvSpPr>
              <a:spLocks noChangeArrowheads="1"/>
            </p:cNvSpPr>
            <p:nvPr/>
          </p:nvSpPr>
          <p:spPr bwMode="black">
            <a:xfrm>
              <a:off x="2957" y="2550"/>
              <a:ext cx="14" cy="15"/>
            </a:xfrm>
            <a:prstGeom prst="ellipse">
              <a:avLst/>
            </a:prstGeom>
            <a:solidFill>
              <a:srgbClr val="FF7FFF"/>
            </a:solidFill>
            <a:ln w="9525">
              <a:solidFill>
                <a:schemeClr val="tx1"/>
              </a:solidFill>
              <a:round/>
              <a:headEnd/>
              <a:tailEnd/>
            </a:ln>
          </p:spPr>
          <p:txBody>
            <a:bodyPr/>
            <a:lstStyle/>
            <a:p>
              <a:endParaRPr lang="en-US"/>
            </a:p>
          </p:txBody>
        </p:sp>
        <p:sp>
          <p:nvSpPr>
            <p:cNvPr id="117849" name="Freeform 86"/>
            <p:cNvSpPr>
              <a:spLocks/>
            </p:cNvSpPr>
            <p:nvPr/>
          </p:nvSpPr>
          <p:spPr bwMode="black">
            <a:xfrm>
              <a:off x="2960" y="2551"/>
              <a:ext cx="20" cy="20"/>
            </a:xfrm>
            <a:custGeom>
              <a:avLst/>
              <a:gdLst>
                <a:gd name="T0" fmla="*/ 0 w 80"/>
                <a:gd name="T1" fmla="*/ 0 h 81"/>
                <a:gd name="T2" fmla="*/ 0 w 80"/>
                <a:gd name="T3" fmla="*/ 0 h 81"/>
                <a:gd name="T4" fmla="*/ 0 w 80"/>
                <a:gd name="T5" fmla="*/ 0 h 81"/>
                <a:gd name="T6" fmla="*/ 0 w 80"/>
                <a:gd name="T7" fmla="*/ 0 h 81"/>
                <a:gd name="T8" fmla="*/ 0 w 80"/>
                <a:gd name="T9" fmla="*/ 0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49" y="81"/>
                  </a:moveTo>
                  <a:lnTo>
                    <a:pt x="0" y="49"/>
                  </a:lnTo>
                  <a:lnTo>
                    <a:pt x="32" y="0"/>
                  </a:lnTo>
                  <a:lnTo>
                    <a:pt x="80" y="32"/>
                  </a:lnTo>
                  <a:lnTo>
                    <a:pt x="49" y="81"/>
                  </a:lnTo>
                  <a:close/>
                </a:path>
              </a:pathLst>
            </a:custGeom>
            <a:solidFill>
              <a:srgbClr val="FF7FFF"/>
            </a:solidFill>
            <a:ln w="9525">
              <a:solidFill>
                <a:schemeClr val="tx1"/>
              </a:solidFill>
              <a:round/>
              <a:headEnd/>
              <a:tailEnd/>
            </a:ln>
          </p:spPr>
          <p:txBody>
            <a:bodyPr/>
            <a:lstStyle/>
            <a:p>
              <a:endParaRPr lang="en-US"/>
            </a:p>
          </p:txBody>
        </p:sp>
        <p:sp>
          <p:nvSpPr>
            <p:cNvPr id="117850" name="Freeform 87"/>
            <p:cNvSpPr>
              <a:spLocks/>
            </p:cNvSpPr>
            <p:nvPr/>
          </p:nvSpPr>
          <p:spPr bwMode="black">
            <a:xfrm>
              <a:off x="2948" y="2544"/>
              <a:ext cx="20" cy="20"/>
            </a:xfrm>
            <a:custGeom>
              <a:avLst/>
              <a:gdLst>
                <a:gd name="T0" fmla="*/ 0 w 79"/>
                <a:gd name="T1" fmla="*/ 0 h 79"/>
                <a:gd name="T2" fmla="*/ 0 w 79"/>
                <a:gd name="T3" fmla="*/ 0 h 79"/>
                <a:gd name="T4" fmla="*/ 0 w 79"/>
                <a:gd name="T5" fmla="*/ 0 h 79"/>
                <a:gd name="T6" fmla="*/ 0 w 79"/>
                <a:gd name="T7" fmla="*/ 0 h 79"/>
                <a:gd name="T8" fmla="*/ 0 w 79"/>
                <a:gd name="T9" fmla="*/ 0 h 79"/>
                <a:gd name="T10" fmla="*/ 0 w 79"/>
                <a:gd name="T11" fmla="*/ 0 h 79"/>
                <a:gd name="T12" fmla="*/ 0 w 79"/>
                <a:gd name="T13" fmla="*/ 0 h 79"/>
                <a:gd name="T14" fmla="*/ 0 60000 65536"/>
                <a:gd name="T15" fmla="*/ 0 60000 65536"/>
                <a:gd name="T16" fmla="*/ 0 60000 65536"/>
                <a:gd name="T17" fmla="*/ 0 60000 65536"/>
                <a:gd name="T18" fmla="*/ 0 60000 65536"/>
                <a:gd name="T19" fmla="*/ 0 60000 65536"/>
                <a:gd name="T20" fmla="*/ 0 60000 65536"/>
                <a:gd name="T21" fmla="*/ 0 w 79"/>
                <a:gd name="T22" fmla="*/ 0 h 79"/>
                <a:gd name="T23" fmla="*/ 79 w 79"/>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79">
                  <a:moveTo>
                    <a:pt x="50" y="79"/>
                  </a:moveTo>
                  <a:lnTo>
                    <a:pt x="0" y="51"/>
                  </a:lnTo>
                  <a:lnTo>
                    <a:pt x="2" y="51"/>
                  </a:lnTo>
                  <a:lnTo>
                    <a:pt x="28" y="0"/>
                  </a:lnTo>
                  <a:lnTo>
                    <a:pt x="30" y="0"/>
                  </a:lnTo>
                  <a:lnTo>
                    <a:pt x="79" y="28"/>
                  </a:lnTo>
                  <a:lnTo>
                    <a:pt x="50" y="79"/>
                  </a:lnTo>
                  <a:close/>
                </a:path>
              </a:pathLst>
            </a:custGeom>
            <a:solidFill>
              <a:srgbClr val="FF7FFF"/>
            </a:solidFill>
            <a:ln w="9525">
              <a:solidFill>
                <a:schemeClr val="tx1"/>
              </a:solidFill>
              <a:round/>
              <a:headEnd/>
              <a:tailEnd/>
            </a:ln>
          </p:spPr>
          <p:txBody>
            <a:bodyPr/>
            <a:lstStyle/>
            <a:p>
              <a:endParaRPr lang="en-US"/>
            </a:p>
          </p:txBody>
        </p:sp>
        <p:sp>
          <p:nvSpPr>
            <p:cNvPr id="117851" name="Freeform 88"/>
            <p:cNvSpPr>
              <a:spLocks/>
            </p:cNvSpPr>
            <p:nvPr/>
          </p:nvSpPr>
          <p:spPr bwMode="black">
            <a:xfrm>
              <a:off x="2936" y="2537"/>
              <a:ext cx="19" cy="20"/>
            </a:xfrm>
            <a:custGeom>
              <a:avLst/>
              <a:gdLst>
                <a:gd name="T0" fmla="*/ 0 w 77"/>
                <a:gd name="T1" fmla="*/ 0 h 79"/>
                <a:gd name="T2" fmla="*/ 0 w 77"/>
                <a:gd name="T3" fmla="*/ 0 h 79"/>
                <a:gd name="T4" fmla="*/ 0 w 77"/>
                <a:gd name="T5" fmla="*/ 0 h 79"/>
                <a:gd name="T6" fmla="*/ 0 w 77"/>
                <a:gd name="T7" fmla="*/ 0 h 79"/>
                <a:gd name="T8" fmla="*/ 0 w 77"/>
                <a:gd name="T9" fmla="*/ 0 h 79"/>
                <a:gd name="T10" fmla="*/ 0 w 77"/>
                <a:gd name="T11" fmla="*/ 0 h 79"/>
                <a:gd name="T12" fmla="*/ 0 w 77"/>
                <a:gd name="T13" fmla="*/ 0 h 79"/>
                <a:gd name="T14" fmla="*/ 0 60000 65536"/>
                <a:gd name="T15" fmla="*/ 0 60000 65536"/>
                <a:gd name="T16" fmla="*/ 0 60000 65536"/>
                <a:gd name="T17" fmla="*/ 0 60000 65536"/>
                <a:gd name="T18" fmla="*/ 0 60000 65536"/>
                <a:gd name="T19" fmla="*/ 0 60000 65536"/>
                <a:gd name="T20" fmla="*/ 0 60000 65536"/>
                <a:gd name="T21" fmla="*/ 0 w 77"/>
                <a:gd name="T22" fmla="*/ 0 h 79"/>
                <a:gd name="T23" fmla="*/ 77 w 77"/>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79">
                  <a:moveTo>
                    <a:pt x="51" y="79"/>
                  </a:moveTo>
                  <a:lnTo>
                    <a:pt x="0" y="53"/>
                  </a:lnTo>
                  <a:lnTo>
                    <a:pt x="1" y="54"/>
                  </a:lnTo>
                  <a:lnTo>
                    <a:pt x="25" y="0"/>
                  </a:lnTo>
                  <a:lnTo>
                    <a:pt x="26" y="1"/>
                  </a:lnTo>
                  <a:lnTo>
                    <a:pt x="77" y="28"/>
                  </a:lnTo>
                  <a:lnTo>
                    <a:pt x="51" y="79"/>
                  </a:lnTo>
                  <a:close/>
                </a:path>
              </a:pathLst>
            </a:custGeom>
            <a:solidFill>
              <a:srgbClr val="FF7FFF"/>
            </a:solidFill>
            <a:ln w="9525">
              <a:solidFill>
                <a:schemeClr val="tx1"/>
              </a:solidFill>
              <a:round/>
              <a:headEnd/>
              <a:tailEnd/>
            </a:ln>
          </p:spPr>
          <p:txBody>
            <a:bodyPr/>
            <a:lstStyle/>
            <a:p>
              <a:endParaRPr lang="en-US"/>
            </a:p>
          </p:txBody>
        </p:sp>
        <p:sp>
          <p:nvSpPr>
            <p:cNvPr id="117852" name="Freeform 89"/>
            <p:cNvSpPr>
              <a:spLocks/>
            </p:cNvSpPr>
            <p:nvPr/>
          </p:nvSpPr>
          <p:spPr bwMode="black">
            <a:xfrm>
              <a:off x="2923" y="2531"/>
              <a:ext cx="19" cy="19"/>
            </a:xfrm>
            <a:custGeom>
              <a:avLst/>
              <a:gdLst>
                <a:gd name="T0" fmla="*/ 0 w 76"/>
                <a:gd name="T1" fmla="*/ 0 h 78"/>
                <a:gd name="T2" fmla="*/ 0 w 76"/>
                <a:gd name="T3" fmla="*/ 0 h 78"/>
                <a:gd name="T4" fmla="*/ 0 w 76"/>
                <a:gd name="T5" fmla="*/ 0 h 78"/>
                <a:gd name="T6" fmla="*/ 0 w 76"/>
                <a:gd name="T7" fmla="*/ 0 h 78"/>
                <a:gd name="T8" fmla="*/ 0 w 76"/>
                <a:gd name="T9" fmla="*/ 0 h 78"/>
                <a:gd name="T10" fmla="*/ 0 w 76"/>
                <a:gd name="T11" fmla="*/ 0 h 78"/>
                <a:gd name="T12" fmla="*/ 0 w 76"/>
                <a:gd name="T13" fmla="*/ 0 h 78"/>
                <a:gd name="T14" fmla="*/ 0 60000 65536"/>
                <a:gd name="T15" fmla="*/ 0 60000 65536"/>
                <a:gd name="T16" fmla="*/ 0 60000 65536"/>
                <a:gd name="T17" fmla="*/ 0 60000 65536"/>
                <a:gd name="T18" fmla="*/ 0 60000 65536"/>
                <a:gd name="T19" fmla="*/ 0 60000 65536"/>
                <a:gd name="T20" fmla="*/ 0 60000 65536"/>
                <a:gd name="T21" fmla="*/ 0 w 76"/>
                <a:gd name="T22" fmla="*/ 0 h 78"/>
                <a:gd name="T23" fmla="*/ 76 w 7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78">
                  <a:moveTo>
                    <a:pt x="52" y="78"/>
                  </a:moveTo>
                  <a:lnTo>
                    <a:pt x="0" y="53"/>
                  </a:lnTo>
                  <a:lnTo>
                    <a:pt x="1" y="53"/>
                  </a:lnTo>
                  <a:lnTo>
                    <a:pt x="23" y="0"/>
                  </a:lnTo>
                  <a:lnTo>
                    <a:pt x="24" y="0"/>
                  </a:lnTo>
                  <a:lnTo>
                    <a:pt x="76" y="24"/>
                  </a:lnTo>
                  <a:lnTo>
                    <a:pt x="52" y="78"/>
                  </a:lnTo>
                  <a:close/>
                </a:path>
              </a:pathLst>
            </a:custGeom>
            <a:solidFill>
              <a:srgbClr val="FF7FFF"/>
            </a:solidFill>
            <a:ln w="9525">
              <a:solidFill>
                <a:schemeClr val="tx1"/>
              </a:solidFill>
              <a:round/>
              <a:headEnd/>
              <a:tailEnd/>
            </a:ln>
          </p:spPr>
          <p:txBody>
            <a:bodyPr/>
            <a:lstStyle/>
            <a:p>
              <a:endParaRPr lang="en-US"/>
            </a:p>
          </p:txBody>
        </p:sp>
        <p:sp>
          <p:nvSpPr>
            <p:cNvPr id="117853" name="Freeform 90"/>
            <p:cNvSpPr>
              <a:spLocks/>
            </p:cNvSpPr>
            <p:nvPr/>
          </p:nvSpPr>
          <p:spPr bwMode="black">
            <a:xfrm>
              <a:off x="2910" y="2525"/>
              <a:ext cx="19" cy="19"/>
            </a:xfrm>
            <a:custGeom>
              <a:avLst/>
              <a:gdLst>
                <a:gd name="T0" fmla="*/ 0 w 76"/>
                <a:gd name="T1" fmla="*/ 0 h 76"/>
                <a:gd name="T2" fmla="*/ 0 w 76"/>
                <a:gd name="T3" fmla="*/ 0 h 76"/>
                <a:gd name="T4" fmla="*/ 0 w 76"/>
                <a:gd name="T5" fmla="*/ 0 h 76"/>
                <a:gd name="T6" fmla="*/ 0 w 76"/>
                <a:gd name="T7" fmla="*/ 0 h 76"/>
                <a:gd name="T8" fmla="*/ 0 w 76"/>
                <a:gd name="T9" fmla="*/ 0 h 76"/>
                <a:gd name="T10" fmla="*/ 0 w 76"/>
                <a:gd name="T11" fmla="*/ 0 h 76"/>
                <a:gd name="T12" fmla="*/ 0 w 76"/>
                <a:gd name="T13" fmla="*/ 0 h 76"/>
                <a:gd name="T14" fmla="*/ 0 60000 65536"/>
                <a:gd name="T15" fmla="*/ 0 60000 65536"/>
                <a:gd name="T16" fmla="*/ 0 60000 65536"/>
                <a:gd name="T17" fmla="*/ 0 60000 65536"/>
                <a:gd name="T18" fmla="*/ 0 60000 65536"/>
                <a:gd name="T19" fmla="*/ 0 60000 65536"/>
                <a:gd name="T20" fmla="*/ 0 60000 65536"/>
                <a:gd name="T21" fmla="*/ 0 w 76"/>
                <a:gd name="T22" fmla="*/ 0 h 76"/>
                <a:gd name="T23" fmla="*/ 76 w 76"/>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76">
                  <a:moveTo>
                    <a:pt x="54" y="76"/>
                  </a:moveTo>
                  <a:lnTo>
                    <a:pt x="0" y="54"/>
                  </a:lnTo>
                  <a:lnTo>
                    <a:pt x="2" y="56"/>
                  </a:lnTo>
                  <a:lnTo>
                    <a:pt x="21" y="0"/>
                  </a:lnTo>
                  <a:lnTo>
                    <a:pt x="22" y="1"/>
                  </a:lnTo>
                  <a:lnTo>
                    <a:pt x="76" y="23"/>
                  </a:lnTo>
                  <a:lnTo>
                    <a:pt x="54" y="76"/>
                  </a:lnTo>
                  <a:close/>
                </a:path>
              </a:pathLst>
            </a:custGeom>
            <a:solidFill>
              <a:srgbClr val="FF7FFF"/>
            </a:solidFill>
            <a:ln w="9525">
              <a:solidFill>
                <a:schemeClr val="tx1"/>
              </a:solidFill>
              <a:round/>
              <a:headEnd/>
              <a:tailEnd/>
            </a:ln>
          </p:spPr>
          <p:txBody>
            <a:bodyPr/>
            <a:lstStyle/>
            <a:p>
              <a:endParaRPr lang="en-US"/>
            </a:p>
          </p:txBody>
        </p:sp>
        <p:sp>
          <p:nvSpPr>
            <p:cNvPr id="117854" name="Freeform 91"/>
            <p:cNvSpPr>
              <a:spLocks/>
            </p:cNvSpPr>
            <p:nvPr/>
          </p:nvSpPr>
          <p:spPr bwMode="black">
            <a:xfrm>
              <a:off x="2896" y="2520"/>
              <a:ext cx="19" cy="19"/>
            </a:xfrm>
            <a:custGeom>
              <a:avLst/>
              <a:gdLst>
                <a:gd name="T0" fmla="*/ 0 w 74"/>
                <a:gd name="T1" fmla="*/ 0 h 76"/>
                <a:gd name="T2" fmla="*/ 0 w 74"/>
                <a:gd name="T3" fmla="*/ 0 h 76"/>
                <a:gd name="T4" fmla="*/ 0 w 74"/>
                <a:gd name="T5" fmla="*/ 0 h 76"/>
                <a:gd name="T6" fmla="*/ 0 w 74"/>
                <a:gd name="T7" fmla="*/ 0 h 76"/>
                <a:gd name="T8" fmla="*/ 0 w 74"/>
                <a:gd name="T9" fmla="*/ 0 h 76"/>
                <a:gd name="T10" fmla="*/ 0 w 74"/>
                <a:gd name="T11" fmla="*/ 0 h 76"/>
                <a:gd name="T12" fmla="*/ 0 w 74"/>
                <a:gd name="T13" fmla="*/ 0 h 76"/>
                <a:gd name="T14" fmla="*/ 0 60000 65536"/>
                <a:gd name="T15" fmla="*/ 0 60000 65536"/>
                <a:gd name="T16" fmla="*/ 0 60000 65536"/>
                <a:gd name="T17" fmla="*/ 0 60000 65536"/>
                <a:gd name="T18" fmla="*/ 0 60000 65536"/>
                <a:gd name="T19" fmla="*/ 0 60000 65536"/>
                <a:gd name="T20" fmla="*/ 0 60000 65536"/>
                <a:gd name="T21" fmla="*/ 0 w 74"/>
                <a:gd name="T22" fmla="*/ 0 h 76"/>
                <a:gd name="T23" fmla="*/ 74 w 74"/>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76">
                  <a:moveTo>
                    <a:pt x="55" y="76"/>
                  </a:moveTo>
                  <a:lnTo>
                    <a:pt x="0" y="56"/>
                  </a:lnTo>
                  <a:lnTo>
                    <a:pt x="1" y="56"/>
                  </a:lnTo>
                  <a:lnTo>
                    <a:pt x="18" y="0"/>
                  </a:lnTo>
                  <a:lnTo>
                    <a:pt x="19" y="0"/>
                  </a:lnTo>
                  <a:lnTo>
                    <a:pt x="74" y="20"/>
                  </a:lnTo>
                  <a:lnTo>
                    <a:pt x="55" y="76"/>
                  </a:lnTo>
                  <a:close/>
                </a:path>
              </a:pathLst>
            </a:custGeom>
            <a:solidFill>
              <a:srgbClr val="FF7FFF"/>
            </a:solidFill>
            <a:ln w="9525">
              <a:solidFill>
                <a:schemeClr val="tx1"/>
              </a:solidFill>
              <a:round/>
              <a:headEnd/>
              <a:tailEnd/>
            </a:ln>
          </p:spPr>
          <p:txBody>
            <a:bodyPr/>
            <a:lstStyle/>
            <a:p>
              <a:endParaRPr lang="en-US"/>
            </a:p>
          </p:txBody>
        </p:sp>
        <p:sp>
          <p:nvSpPr>
            <p:cNvPr id="117855" name="Freeform 92"/>
            <p:cNvSpPr>
              <a:spLocks/>
            </p:cNvSpPr>
            <p:nvPr/>
          </p:nvSpPr>
          <p:spPr bwMode="black">
            <a:xfrm>
              <a:off x="2883" y="2516"/>
              <a:ext cx="18" cy="18"/>
            </a:xfrm>
            <a:custGeom>
              <a:avLst/>
              <a:gdLst>
                <a:gd name="T0" fmla="*/ 0 w 72"/>
                <a:gd name="T1" fmla="*/ 0 h 73"/>
                <a:gd name="T2" fmla="*/ 0 w 72"/>
                <a:gd name="T3" fmla="*/ 0 h 73"/>
                <a:gd name="T4" fmla="*/ 0 w 72"/>
                <a:gd name="T5" fmla="*/ 0 h 73"/>
                <a:gd name="T6" fmla="*/ 0 w 72"/>
                <a:gd name="T7" fmla="*/ 0 h 73"/>
                <a:gd name="T8" fmla="*/ 0 w 72"/>
                <a:gd name="T9" fmla="*/ 0 h 73"/>
                <a:gd name="T10" fmla="*/ 0 w 72"/>
                <a:gd name="T11" fmla="*/ 0 h 73"/>
                <a:gd name="T12" fmla="*/ 0 w 72"/>
                <a:gd name="T13" fmla="*/ 0 h 73"/>
                <a:gd name="T14" fmla="*/ 0 60000 65536"/>
                <a:gd name="T15" fmla="*/ 0 60000 65536"/>
                <a:gd name="T16" fmla="*/ 0 60000 65536"/>
                <a:gd name="T17" fmla="*/ 0 60000 65536"/>
                <a:gd name="T18" fmla="*/ 0 60000 65536"/>
                <a:gd name="T19" fmla="*/ 0 60000 65536"/>
                <a:gd name="T20" fmla="*/ 0 60000 65536"/>
                <a:gd name="T21" fmla="*/ 0 w 72"/>
                <a:gd name="T22" fmla="*/ 0 h 73"/>
                <a:gd name="T23" fmla="*/ 72 w 72"/>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73">
                  <a:moveTo>
                    <a:pt x="55" y="73"/>
                  </a:moveTo>
                  <a:lnTo>
                    <a:pt x="0" y="56"/>
                  </a:lnTo>
                  <a:lnTo>
                    <a:pt x="2" y="56"/>
                  </a:lnTo>
                  <a:lnTo>
                    <a:pt x="16" y="0"/>
                  </a:lnTo>
                  <a:lnTo>
                    <a:pt x="17" y="0"/>
                  </a:lnTo>
                  <a:lnTo>
                    <a:pt x="72" y="17"/>
                  </a:lnTo>
                  <a:lnTo>
                    <a:pt x="55" y="73"/>
                  </a:lnTo>
                  <a:close/>
                </a:path>
              </a:pathLst>
            </a:custGeom>
            <a:solidFill>
              <a:srgbClr val="FF7FFF"/>
            </a:solidFill>
            <a:ln w="9525">
              <a:solidFill>
                <a:schemeClr val="tx1"/>
              </a:solidFill>
              <a:round/>
              <a:headEnd/>
              <a:tailEnd/>
            </a:ln>
          </p:spPr>
          <p:txBody>
            <a:bodyPr/>
            <a:lstStyle/>
            <a:p>
              <a:endParaRPr lang="en-US"/>
            </a:p>
          </p:txBody>
        </p:sp>
        <p:sp>
          <p:nvSpPr>
            <p:cNvPr id="117856" name="Freeform 93"/>
            <p:cNvSpPr>
              <a:spLocks/>
            </p:cNvSpPr>
            <p:nvPr/>
          </p:nvSpPr>
          <p:spPr bwMode="black">
            <a:xfrm>
              <a:off x="2869" y="2512"/>
              <a:ext cx="18" cy="18"/>
            </a:xfrm>
            <a:custGeom>
              <a:avLst/>
              <a:gdLst>
                <a:gd name="T0" fmla="*/ 0 w 70"/>
                <a:gd name="T1" fmla="*/ 0 h 71"/>
                <a:gd name="T2" fmla="*/ 0 w 70"/>
                <a:gd name="T3" fmla="*/ 0 h 71"/>
                <a:gd name="T4" fmla="*/ 0 w 70"/>
                <a:gd name="T5" fmla="*/ 0 h 71"/>
                <a:gd name="T6" fmla="*/ 0 w 70"/>
                <a:gd name="T7" fmla="*/ 0 h 71"/>
                <a:gd name="T8" fmla="*/ 0 w 70"/>
                <a:gd name="T9" fmla="*/ 0 h 71"/>
                <a:gd name="T10" fmla="*/ 0 w 70"/>
                <a:gd name="T11" fmla="*/ 0 h 71"/>
                <a:gd name="T12" fmla="*/ 0 w 70"/>
                <a:gd name="T13" fmla="*/ 0 h 71"/>
                <a:gd name="T14" fmla="*/ 0 60000 65536"/>
                <a:gd name="T15" fmla="*/ 0 60000 65536"/>
                <a:gd name="T16" fmla="*/ 0 60000 65536"/>
                <a:gd name="T17" fmla="*/ 0 60000 65536"/>
                <a:gd name="T18" fmla="*/ 0 60000 65536"/>
                <a:gd name="T19" fmla="*/ 0 60000 65536"/>
                <a:gd name="T20" fmla="*/ 0 60000 65536"/>
                <a:gd name="T21" fmla="*/ 0 w 70"/>
                <a:gd name="T22" fmla="*/ 0 h 71"/>
                <a:gd name="T23" fmla="*/ 70 w 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 h="71">
                  <a:moveTo>
                    <a:pt x="56" y="71"/>
                  </a:moveTo>
                  <a:lnTo>
                    <a:pt x="0" y="56"/>
                  </a:lnTo>
                  <a:lnTo>
                    <a:pt x="1" y="56"/>
                  </a:lnTo>
                  <a:lnTo>
                    <a:pt x="13" y="0"/>
                  </a:lnTo>
                  <a:lnTo>
                    <a:pt x="14" y="0"/>
                  </a:lnTo>
                  <a:lnTo>
                    <a:pt x="70" y="15"/>
                  </a:lnTo>
                  <a:lnTo>
                    <a:pt x="56" y="71"/>
                  </a:lnTo>
                  <a:close/>
                </a:path>
              </a:pathLst>
            </a:custGeom>
            <a:solidFill>
              <a:srgbClr val="FF7FFF"/>
            </a:solidFill>
            <a:ln w="9525">
              <a:solidFill>
                <a:schemeClr val="tx1"/>
              </a:solidFill>
              <a:round/>
              <a:headEnd/>
              <a:tailEnd/>
            </a:ln>
          </p:spPr>
          <p:txBody>
            <a:bodyPr/>
            <a:lstStyle/>
            <a:p>
              <a:endParaRPr lang="en-US"/>
            </a:p>
          </p:txBody>
        </p:sp>
        <p:sp>
          <p:nvSpPr>
            <p:cNvPr id="117857" name="Freeform 94"/>
            <p:cNvSpPr>
              <a:spLocks/>
            </p:cNvSpPr>
            <p:nvPr/>
          </p:nvSpPr>
          <p:spPr bwMode="black">
            <a:xfrm>
              <a:off x="2856" y="2509"/>
              <a:ext cx="17" cy="17"/>
            </a:xfrm>
            <a:custGeom>
              <a:avLst/>
              <a:gdLst>
                <a:gd name="T0" fmla="*/ 0 w 68"/>
                <a:gd name="T1" fmla="*/ 0 h 69"/>
                <a:gd name="T2" fmla="*/ 0 w 68"/>
                <a:gd name="T3" fmla="*/ 0 h 69"/>
                <a:gd name="T4" fmla="*/ 0 w 68"/>
                <a:gd name="T5" fmla="*/ 0 h 69"/>
                <a:gd name="T6" fmla="*/ 0 w 68"/>
                <a:gd name="T7" fmla="*/ 0 h 69"/>
                <a:gd name="T8" fmla="*/ 0 w 68"/>
                <a:gd name="T9" fmla="*/ 0 h 69"/>
                <a:gd name="T10" fmla="*/ 0 w 68"/>
                <a:gd name="T11" fmla="*/ 0 h 69"/>
                <a:gd name="T12" fmla="*/ 0 w 68"/>
                <a:gd name="T13" fmla="*/ 0 h 69"/>
                <a:gd name="T14" fmla="*/ 0 60000 65536"/>
                <a:gd name="T15" fmla="*/ 0 60000 65536"/>
                <a:gd name="T16" fmla="*/ 0 60000 65536"/>
                <a:gd name="T17" fmla="*/ 0 60000 65536"/>
                <a:gd name="T18" fmla="*/ 0 60000 65536"/>
                <a:gd name="T19" fmla="*/ 0 60000 65536"/>
                <a:gd name="T20" fmla="*/ 0 60000 65536"/>
                <a:gd name="T21" fmla="*/ 0 w 68"/>
                <a:gd name="T22" fmla="*/ 0 h 69"/>
                <a:gd name="T23" fmla="*/ 68 w 68"/>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9">
                  <a:moveTo>
                    <a:pt x="56" y="69"/>
                  </a:moveTo>
                  <a:lnTo>
                    <a:pt x="0" y="57"/>
                  </a:lnTo>
                  <a:lnTo>
                    <a:pt x="1" y="59"/>
                  </a:lnTo>
                  <a:lnTo>
                    <a:pt x="11" y="0"/>
                  </a:lnTo>
                  <a:lnTo>
                    <a:pt x="12" y="1"/>
                  </a:lnTo>
                  <a:lnTo>
                    <a:pt x="68" y="13"/>
                  </a:lnTo>
                  <a:lnTo>
                    <a:pt x="56" y="69"/>
                  </a:lnTo>
                  <a:close/>
                </a:path>
              </a:pathLst>
            </a:custGeom>
            <a:solidFill>
              <a:srgbClr val="FF7FFF"/>
            </a:solidFill>
            <a:ln w="9525">
              <a:solidFill>
                <a:schemeClr val="tx1"/>
              </a:solidFill>
              <a:round/>
              <a:headEnd/>
              <a:tailEnd/>
            </a:ln>
          </p:spPr>
          <p:txBody>
            <a:bodyPr/>
            <a:lstStyle/>
            <a:p>
              <a:endParaRPr lang="en-US"/>
            </a:p>
          </p:txBody>
        </p:sp>
        <p:sp>
          <p:nvSpPr>
            <p:cNvPr id="117858" name="Freeform 95"/>
            <p:cNvSpPr>
              <a:spLocks/>
            </p:cNvSpPr>
            <p:nvPr/>
          </p:nvSpPr>
          <p:spPr bwMode="black">
            <a:xfrm>
              <a:off x="2842" y="2506"/>
              <a:ext cx="17" cy="17"/>
            </a:xfrm>
            <a:custGeom>
              <a:avLst/>
              <a:gdLst>
                <a:gd name="T0" fmla="*/ 0 w 67"/>
                <a:gd name="T1" fmla="*/ 0 h 69"/>
                <a:gd name="T2" fmla="*/ 0 w 67"/>
                <a:gd name="T3" fmla="*/ 0 h 69"/>
                <a:gd name="T4" fmla="*/ 0 w 67"/>
                <a:gd name="T5" fmla="*/ 0 h 69"/>
                <a:gd name="T6" fmla="*/ 0 w 67"/>
                <a:gd name="T7" fmla="*/ 0 h 69"/>
                <a:gd name="T8" fmla="*/ 0 w 67"/>
                <a:gd name="T9" fmla="*/ 0 h 69"/>
                <a:gd name="T10" fmla="*/ 0 w 67"/>
                <a:gd name="T11" fmla="*/ 0 h 69"/>
                <a:gd name="T12" fmla="*/ 0 w 67"/>
                <a:gd name="T13" fmla="*/ 0 h 69"/>
                <a:gd name="T14" fmla="*/ 0 60000 65536"/>
                <a:gd name="T15" fmla="*/ 0 60000 65536"/>
                <a:gd name="T16" fmla="*/ 0 60000 65536"/>
                <a:gd name="T17" fmla="*/ 0 60000 65536"/>
                <a:gd name="T18" fmla="*/ 0 60000 65536"/>
                <a:gd name="T19" fmla="*/ 0 60000 65536"/>
                <a:gd name="T20" fmla="*/ 0 60000 65536"/>
                <a:gd name="T21" fmla="*/ 0 w 67"/>
                <a:gd name="T22" fmla="*/ 0 h 69"/>
                <a:gd name="T23" fmla="*/ 67 w 67"/>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69">
                  <a:moveTo>
                    <a:pt x="57" y="69"/>
                  </a:moveTo>
                  <a:lnTo>
                    <a:pt x="0" y="59"/>
                  </a:lnTo>
                  <a:lnTo>
                    <a:pt x="1" y="59"/>
                  </a:lnTo>
                  <a:lnTo>
                    <a:pt x="9" y="0"/>
                  </a:lnTo>
                  <a:lnTo>
                    <a:pt x="10" y="0"/>
                  </a:lnTo>
                  <a:lnTo>
                    <a:pt x="67" y="10"/>
                  </a:lnTo>
                  <a:lnTo>
                    <a:pt x="57" y="69"/>
                  </a:lnTo>
                  <a:close/>
                </a:path>
              </a:pathLst>
            </a:custGeom>
            <a:solidFill>
              <a:srgbClr val="FF7FFF"/>
            </a:solidFill>
            <a:ln w="9525">
              <a:solidFill>
                <a:schemeClr val="tx1"/>
              </a:solidFill>
              <a:round/>
              <a:headEnd/>
              <a:tailEnd/>
            </a:ln>
          </p:spPr>
          <p:txBody>
            <a:bodyPr/>
            <a:lstStyle/>
            <a:p>
              <a:endParaRPr lang="en-US"/>
            </a:p>
          </p:txBody>
        </p:sp>
        <p:sp>
          <p:nvSpPr>
            <p:cNvPr id="117859" name="Freeform 96"/>
            <p:cNvSpPr>
              <a:spLocks/>
            </p:cNvSpPr>
            <p:nvPr/>
          </p:nvSpPr>
          <p:spPr bwMode="black">
            <a:xfrm>
              <a:off x="2828" y="2504"/>
              <a:ext cx="16" cy="17"/>
            </a:xfrm>
            <a:custGeom>
              <a:avLst/>
              <a:gdLst>
                <a:gd name="T0" fmla="*/ 0 w 65"/>
                <a:gd name="T1" fmla="*/ 0 h 66"/>
                <a:gd name="T2" fmla="*/ 0 w 65"/>
                <a:gd name="T3" fmla="*/ 0 h 66"/>
                <a:gd name="T4" fmla="*/ 0 w 65"/>
                <a:gd name="T5" fmla="*/ 0 h 66"/>
                <a:gd name="T6" fmla="*/ 0 w 65"/>
                <a:gd name="T7" fmla="*/ 0 h 66"/>
                <a:gd name="T8" fmla="*/ 0 w 65"/>
                <a:gd name="T9" fmla="*/ 0 h 66"/>
                <a:gd name="T10" fmla="*/ 0 w 65"/>
                <a:gd name="T11" fmla="*/ 0 h 66"/>
                <a:gd name="T12" fmla="*/ 0 w 65"/>
                <a:gd name="T13" fmla="*/ 0 h 66"/>
                <a:gd name="T14" fmla="*/ 0 60000 65536"/>
                <a:gd name="T15" fmla="*/ 0 60000 65536"/>
                <a:gd name="T16" fmla="*/ 0 60000 65536"/>
                <a:gd name="T17" fmla="*/ 0 60000 65536"/>
                <a:gd name="T18" fmla="*/ 0 60000 65536"/>
                <a:gd name="T19" fmla="*/ 0 60000 65536"/>
                <a:gd name="T20" fmla="*/ 0 60000 65536"/>
                <a:gd name="T21" fmla="*/ 0 w 65"/>
                <a:gd name="T22" fmla="*/ 0 h 66"/>
                <a:gd name="T23" fmla="*/ 65 w 65"/>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66">
                  <a:moveTo>
                    <a:pt x="57" y="66"/>
                  </a:moveTo>
                  <a:lnTo>
                    <a:pt x="0" y="58"/>
                  </a:lnTo>
                  <a:lnTo>
                    <a:pt x="2" y="58"/>
                  </a:lnTo>
                  <a:lnTo>
                    <a:pt x="6" y="0"/>
                  </a:lnTo>
                  <a:lnTo>
                    <a:pt x="8" y="0"/>
                  </a:lnTo>
                  <a:lnTo>
                    <a:pt x="65" y="7"/>
                  </a:lnTo>
                  <a:lnTo>
                    <a:pt x="57" y="66"/>
                  </a:lnTo>
                  <a:close/>
                </a:path>
              </a:pathLst>
            </a:custGeom>
            <a:solidFill>
              <a:srgbClr val="FF7FFF"/>
            </a:solidFill>
            <a:ln w="9525">
              <a:solidFill>
                <a:schemeClr val="tx1"/>
              </a:solidFill>
              <a:round/>
              <a:headEnd/>
              <a:tailEnd/>
            </a:ln>
          </p:spPr>
          <p:txBody>
            <a:bodyPr/>
            <a:lstStyle/>
            <a:p>
              <a:endParaRPr lang="en-US"/>
            </a:p>
          </p:txBody>
        </p:sp>
        <p:sp>
          <p:nvSpPr>
            <p:cNvPr id="117860" name="Freeform 97"/>
            <p:cNvSpPr>
              <a:spLocks/>
            </p:cNvSpPr>
            <p:nvPr/>
          </p:nvSpPr>
          <p:spPr bwMode="black">
            <a:xfrm>
              <a:off x="2814" y="2504"/>
              <a:ext cx="15" cy="15"/>
            </a:xfrm>
            <a:custGeom>
              <a:avLst/>
              <a:gdLst>
                <a:gd name="T0" fmla="*/ 0 w 62"/>
                <a:gd name="T1" fmla="*/ 0 h 62"/>
                <a:gd name="T2" fmla="*/ 0 w 62"/>
                <a:gd name="T3" fmla="*/ 0 h 62"/>
                <a:gd name="T4" fmla="*/ 0 w 62"/>
                <a:gd name="T5" fmla="*/ 0 h 62"/>
                <a:gd name="T6" fmla="*/ 0 w 62"/>
                <a:gd name="T7" fmla="*/ 0 h 62"/>
                <a:gd name="T8" fmla="*/ 0 w 62"/>
                <a:gd name="T9" fmla="*/ 0 h 62"/>
                <a:gd name="T10" fmla="*/ 0 w 62"/>
                <a:gd name="T11" fmla="*/ 0 h 62"/>
                <a:gd name="T12" fmla="*/ 0 w 62"/>
                <a:gd name="T13" fmla="*/ 0 h 62"/>
                <a:gd name="T14" fmla="*/ 0 60000 65536"/>
                <a:gd name="T15" fmla="*/ 0 60000 65536"/>
                <a:gd name="T16" fmla="*/ 0 60000 65536"/>
                <a:gd name="T17" fmla="*/ 0 60000 65536"/>
                <a:gd name="T18" fmla="*/ 0 60000 65536"/>
                <a:gd name="T19" fmla="*/ 0 60000 65536"/>
                <a:gd name="T20" fmla="*/ 0 60000 65536"/>
                <a:gd name="T21" fmla="*/ 0 w 62"/>
                <a:gd name="T22" fmla="*/ 0 h 62"/>
                <a:gd name="T23" fmla="*/ 62 w 62"/>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2">
                  <a:moveTo>
                    <a:pt x="58" y="62"/>
                  </a:moveTo>
                  <a:lnTo>
                    <a:pt x="0" y="59"/>
                  </a:lnTo>
                  <a:lnTo>
                    <a:pt x="2" y="59"/>
                  </a:lnTo>
                  <a:lnTo>
                    <a:pt x="4" y="0"/>
                  </a:lnTo>
                  <a:lnTo>
                    <a:pt x="5" y="0"/>
                  </a:lnTo>
                  <a:lnTo>
                    <a:pt x="62" y="4"/>
                  </a:lnTo>
                  <a:lnTo>
                    <a:pt x="58" y="62"/>
                  </a:lnTo>
                  <a:close/>
                </a:path>
              </a:pathLst>
            </a:custGeom>
            <a:solidFill>
              <a:srgbClr val="FF7FFF"/>
            </a:solidFill>
            <a:ln w="9525">
              <a:solidFill>
                <a:schemeClr val="tx1"/>
              </a:solidFill>
              <a:round/>
              <a:headEnd/>
              <a:tailEnd/>
            </a:ln>
          </p:spPr>
          <p:txBody>
            <a:bodyPr/>
            <a:lstStyle/>
            <a:p>
              <a:endParaRPr lang="en-US"/>
            </a:p>
          </p:txBody>
        </p:sp>
        <p:sp>
          <p:nvSpPr>
            <p:cNvPr id="117861" name="Freeform 98"/>
            <p:cNvSpPr>
              <a:spLocks/>
            </p:cNvSpPr>
            <p:nvPr/>
          </p:nvSpPr>
          <p:spPr bwMode="black">
            <a:xfrm>
              <a:off x="2800" y="2503"/>
              <a:ext cx="15" cy="15"/>
            </a:xfrm>
            <a:custGeom>
              <a:avLst/>
              <a:gdLst>
                <a:gd name="T0" fmla="*/ 0 w 61"/>
                <a:gd name="T1" fmla="*/ 0 h 61"/>
                <a:gd name="T2" fmla="*/ 0 w 61"/>
                <a:gd name="T3" fmla="*/ 0 h 61"/>
                <a:gd name="T4" fmla="*/ 0 w 61"/>
                <a:gd name="T5" fmla="*/ 0 h 61"/>
                <a:gd name="T6" fmla="*/ 0 w 61"/>
                <a:gd name="T7" fmla="*/ 0 h 61"/>
                <a:gd name="T8" fmla="*/ 0 w 61"/>
                <a:gd name="T9" fmla="*/ 0 h 61"/>
                <a:gd name="T10" fmla="*/ 0 60000 65536"/>
                <a:gd name="T11" fmla="*/ 0 60000 65536"/>
                <a:gd name="T12" fmla="*/ 0 60000 65536"/>
                <a:gd name="T13" fmla="*/ 0 60000 65536"/>
                <a:gd name="T14" fmla="*/ 0 60000 65536"/>
                <a:gd name="T15" fmla="*/ 0 w 61"/>
                <a:gd name="T16" fmla="*/ 0 h 61"/>
                <a:gd name="T17" fmla="*/ 61 w 61"/>
                <a:gd name="T18" fmla="*/ 61 h 61"/>
              </a:gdLst>
              <a:ahLst/>
              <a:cxnLst>
                <a:cxn ang="T10">
                  <a:pos x="T0" y="T1"/>
                </a:cxn>
                <a:cxn ang="T11">
                  <a:pos x="T2" y="T3"/>
                </a:cxn>
                <a:cxn ang="T12">
                  <a:pos x="T4" y="T5"/>
                </a:cxn>
                <a:cxn ang="T13">
                  <a:pos x="T6" y="T7"/>
                </a:cxn>
                <a:cxn ang="T14">
                  <a:pos x="T8" y="T9"/>
                </a:cxn>
              </a:cxnLst>
              <a:rect l="T15" t="T16" r="T17" b="T18"/>
              <a:pathLst>
                <a:path w="61" h="61">
                  <a:moveTo>
                    <a:pt x="59" y="61"/>
                  </a:moveTo>
                  <a:lnTo>
                    <a:pt x="0" y="58"/>
                  </a:lnTo>
                  <a:lnTo>
                    <a:pt x="3" y="0"/>
                  </a:lnTo>
                  <a:lnTo>
                    <a:pt x="61" y="2"/>
                  </a:lnTo>
                  <a:lnTo>
                    <a:pt x="59" y="61"/>
                  </a:lnTo>
                  <a:close/>
                </a:path>
              </a:pathLst>
            </a:custGeom>
            <a:solidFill>
              <a:srgbClr val="FF7FFF"/>
            </a:solidFill>
            <a:ln w="9525">
              <a:solidFill>
                <a:schemeClr val="tx1"/>
              </a:solidFill>
              <a:round/>
              <a:headEnd/>
              <a:tailEnd/>
            </a:ln>
          </p:spPr>
          <p:txBody>
            <a:bodyPr/>
            <a:lstStyle/>
            <a:p>
              <a:endParaRPr lang="en-US"/>
            </a:p>
          </p:txBody>
        </p:sp>
        <p:sp>
          <p:nvSpPr>
            <p:cNvPr id="117862" name="Freeform 99"/>
            <p:cNvSpPr>
              <a:spLocks/>
            </p:cNvSpPr>
            <p:nvPr/>
          </p:nvSpPr>
          <p:spPr bwMode="black">
            <a:xfrm>
              <a:off x="3030" y="2613"/>
              <a:ext cx="57" cy="65"/>
            </a:xfrm>
            <a:custGeom>
              <a:avLst/>
              <a:gdLst>
                <a:gd name="T0" fmla="*/ 0 w 226"/>
                <a:gd name="T1" fmla="*/ 0 h 258"/>
                <a:gd name="T2" fmla="*/ 0 w 226"/>
                <a:gd name="T3" fmla="*/ 0 h 258"/>
                <a:gd name="T4" fmla="*/ 0 w 226"/>
                <a:gd name="T5" fmla="*/ 0 h 258"/>
                <a:gd name="T6" fmla="*/ 0 w 226"/>
                <a:gd name="T7" fmla="*/ 0 h 258"/>
                <a:gd name="T8" fmla="*/ 0 w 226"/>
                <a:gd name="T9" fmla="*/ 0 h 258"/>
                <a:gd name="T10" fmla="*/ 0 60000 65536"/>
                <a:gd name="T11" fmla="*/ 0 60000 65536"/>
                <a:gd name="T12" fmla="*/ 0 60000 65536"/>
                <a:gd name="T13" fmla="*/ 0 60000 65536"/>
                <a:gd name="T14" fmla="*/ 0 60000 65536"/>
                <a:gd name="T15" fmla="*/ 0 w 226"/>
                <a:gd name="T16" fmla="*/ 0 h 258"/>
                <a:gd name="T17" fmla="*/ 226 w 226"/>
                <a:gd name="T18" fmla="*/ 258 h 258"/>
              </a:gdLst>
              <a:ahLst/>
              <a:cxnLst>
                <a:cxn ang="T10">
                  <a:pos x="T0" y="T1"/>
                </a:cxn>
                <a:cxn ang="T11">
                  <a:pos x="T2" y="T3"/>
                </a:cxn>
                <a:cxn ang="T12">
                  <a:pos x="T4" y="T5"/>
                </a:cxn>
                <a:cxn ang="T13">
                  <a:pos x="T6" y="T7"/>
                </a:cxn>
                <a:cxn ang="T14">
                  <a:pos x="T8" y="T9"/>
                </a:cxn>
              </a:cxnLst>
              <a:rect l="T15" t="T16" r="T17" b="T18"/>
              <a:pathLst>
                <a:path w="226" h="258">
                  <a:moveTo>
                    <a:pt x="90" y="0"/>
                  </a:moveTo>
                  <a:lnTo>
                    <a:pt x="226" y="258"/>
                  </a:lnTo>
                  <a:lnTo>
                    <a:pt x="0" y="73"/>
                  </a:lnTo>
                  <a:lnTo>
                    <a:pt x="90" y="0"/>
                  </a:lnTo>
                  <a:close/>
                </a:path>
              </a:pathLst>
            </a:custGeom>
            <a:solidFill>
              <a:srgbClr val="FF7FFF"/>
            </a:solidFill>
            <a:ln w="9525">
              <a:solidFill>
                <a:schemeClr val="tx1"/>
              </a:solidFill>
              <a:round/>
              <a:headEnd/>
              <a:tailEnd/>
            </a:ln>
          </p:spPr>
          <p:txBody>
            <a:bodyPr/>
            <a:lstStyle/>
            <a:p>
              <a:endParaRPr lang="en-US"/>
            </a:p>
          </p:txBody>
        </p:sp>
        <p:sp>
          <p:nvSpPr>
            <p:cNvPr id="117863" name="Oval 100"/>
            <p:cNvSpPr>
              <a:spLocks noChangeArrowheads="1"/>
            </p:cNvSpPr>
            <p:nvPr/>
          </p:nvSpPr>
          <p:spPr bwMode="black">
            <a:xfrm>
              <a:off x="3079" y="2670"/>
              <a:ext cx="15" cy="15"/>
            </a:xfrm>
            <a:prstGeom prst="ellipse">
              <a:avLst/>
            </a:prstGeom>
            <a:solidFill>
              <a:srgbClr val="FF7FFF"/>
            </a:solidFill>
            <a:ln w="9525">
              <a:solidFill>
                <a:schemeClr val="tx1"/>
              </a:solidFill>
              <a:round/>
              <a:headEnd/>
              <a:tailEnd/>
            </a:ln>
          </p:spPr>
          <p:txBody>
            <a:bodyPr/>
            <a:lstStyle/>
            <a:p>
              <a:endParaRPr lang="en-US"/>
            </a:p>
          </p:txBody>
        </p:sp>
        <p:sp>
          <p:nvSpPr>
            <p:cNvPr id="117864" name="Freeform 101"/>
            <p:cNvSpPr>
              <a:spLocks/>
            </p:cNvSpPr>
            <p:nvPr/>
          </p:nvSpPr>
          <p:spPr bwMode="black">
            <a:xfrm>
              <a:off x="3046" y="2610"/>
              <a:ext cx="47" cy="71"/>
            </a:xfrm>
            <a:custGeom>
              <a:avLst/>
              <a:gdLst>
                <a:gd name="T0" fmla="*/ 0 w 187"/>
                <a:gd name="T1" fmla="*/ 0 h 286"/>
                <a:gd name="T2" fmla="*/ 0 w 187"/>
                <a:gd name="T3" fmla="*/ 0 h 286"/>
                <a:gd name="T4" fmla="*/ 0 w 187"/>
                <a:gd name="T5" fmla="*/ 0 h 286"/>
                <a:gd name="T6" fmla="*/ 0 w 187"/>
                <a:gd name="T7" fmla="*/ 0 h 286"/>
                <a:gd name="T8" fmla="*/ 0 w 187"/>
                <a:gd name="T9" fmla="*/ 0 h 286"/>
                <a:gd name="T10" fmla="*/ 0 60000 65536"/>
                <a:gd name="T11" fmla="*/ 0 60000 65536"/>
                <a:gd name="T12" fmla="*/ 0 60000 65536"/>
                <a:gd name="T13" fmla="*/ 0 60000 65536"/>
                <a:gd name="T14" fmla="*/ 0 60000 65536"/>
                <a:gd name="T15" fmla="*/ 0 w 187"/>
                <a:gd name="T16" fmla="*/ 0 h 286"/>
                <a:gd name="T17" fmla="*/ 187 w 187"/>
                <a:gd name="T18" fmla="*/ 286 h 286"/>
              </a:gdLst>
              <a:ahLst/>
              <a:cxnLst>
                <a:cxn ang="T10">
                  <a:pos x="T0" y="T1"/>
                </a:cxn>
                <a:cxn ang="T11">
                  <a:pos x="T2" y="T3"/>
                </a:cxn>
                <a:cxn ang="T12">
                  <a:pos x="T4" y="T5"/>
                </a:cxn>
                <a:cxn ang="T13">
                  <a:pos x="T6" y="T7"/>
                </a:cxn>
                <a:cxn ang="T14">
                  <a:pos x="T8" y="T9"/>
                </a:cxn>
              </a:cxnLst>
              <a:rect l="T15" t="T16" r="T17" b="T18"/>
              <a:pathLst>
                <a:path w="187" h="286">
                  <a:moveTo>
                    <a:pt x="51" y="0"/>
                  </a:moveTo>
                  <a:lnTo>
                    <a:pt x="187" y="259"/>
                  </a:lnTo>
                  <a:lnTo>
                    <a:pt x="136" y="286"/>
                  </a:lnTo>
                  <a:lnTo>
                    <a:pt x="0" y="27"/>
                  </a:lnTo>
                  <a:lnTo>
                    <a:pt x="51" y="0"/>
                  </a:lnTo>
                  <a:close/>
                </a:path>
              </a:pathLst>
            </a:custGeom>
            <a:solidFill>
              <a:srgbClr val="FF7FFF"/>
            </a:solidFill>
            <a:ln w="9525">
              <a:solidFill>
                <a:schemeClr val="tx1"/>
              </a:solidFill>
              <a:round/>
              <a:headEnd/>
              <a:tailEnd/>
            </a:ln>
          </p:spPr>
          <p:txBody>
            <a:bodyPr/>
            <a:lstStyle/>
            <a:p>
              <a:endParaRPr lang="en-US"/>
            </a:p>
          </p:txBody>
        </p:sp>
        <p:sp>
          <p:nvSpPr>
            <p:cNvPr id="117865" name="Oval 102"/>
            <p:cNvSpPr>
              <a:spLocks noChangeArrowheads="1"/>
            </p:cNvSpPr>
            <p:nvPr/>
          </p:nvSpPr>
          <p:spPr bwMode="black">
            <a:xfrm>
              <a:off x="3023" y="2624"/>
              <a:ext cx="14" cy="15"/>
            </a:xfrm>
            <a:prstGeom prst="ellipse">
              <a:avLst/>
            </a:prstGeom>
            <a:solidFill>
              <a:srgbClr val="FF7FFF"/>
            </a:solidFill>
            <a:ln w="9525">
              <a:solidFill>
                <a:schemeClr val="tx1"/>
              </a:solidFill>
              <a:round/>
              <a:headEnd/>
              <a:tailEnd/>
            </a:ln>
          </p:spPr>
          <p:txBody>
            <a:bodyPr/>
            <a:lstStyle/>
            <a:p>
              <a:endParaRPr lang="en-US"/>
            </a:p>
          </p:txBody>
        </p:sp>
        <p:sp>
          <p:nvSpPr>
            <p:cNvPr id="117866" name="Freeform 103"/>
            <p:cNvSpPr>
              <a:spLocks/>
            </p:cNvSpPr>
            <p:nvPr/>
          </p:nvSpPr>
          <p:spPr bwMode="black">
            <a:xfrm>
              <a:off x="3026" y="2625"/>
              <a:ext cx="65" cy="58"/>
            </a:xfrm>
            <a:custGeom>
              <a:avLst/>
              <a:gdLst>
                <a:gd name="T0" fmla="*/ 0 w 263"/>
                <a:gd name="T1" fmla="*/ 0 h 231"/>
                <a:gd name="T2" fmla="*/ 0 w 263"/>
                <a:gd name="T3" fmla="*/ 0 h 231"/>
                <a:gd name="T4" fmla="*/ 0 w 263"/>
                <a:gd name="T5" fmla="*/ 0 h 231"/>
                <a:gd name="T6" fmla="*/ 0 w 263"/>
                <a:gd name="T7" fmla="*/ 0 h 231"/>
                <a:gd name="T8" fmla="*/ 0 w 263"/>
                <a:gd name="T9" fmla="*/ 0 h 231"/>
                <a:gd name="T10" fmla="*/ 0 60000 65536"/>
                <a:gd name="T11" fmla="*/ 0 60000 65536"/>
                <a:gd name="T12" fmla="*/ 0 60000 65536"/>
                <a:gd name="T13" fmla="*/ 0 60000 65536"/>
                <a:gd name="T14" fmla="*/ 0 60000 65536"/>
                <a:gd name="T15" fmla="*/ 0 w 263"/>
                <a:gd name="T16" fmla="*/ 0 h 231"/>
                <a:gd name="T17" fmla="*/ 263 w 263"/>
                <a:gd name="T18" fmla="*/ 231 h 231"/>
              </a:gdLst>
              <a:ahLst/>
              <a:cxnLst>
                <a:cxn ang="T10">
                  <a:pos x="T0" y="T1"/>
                </a:cxn>
                <a:cxn ang="T11">
                  <a:pos x="T2" y="T3"/>
                </a:cxn>
                <a:cxn ang="T12">
                  <a:pos x="T4" y="T5"/>
                </a:cxn>
                <a:cxn ang="T13">
                  <a:pos x="T6" y="T7"/>
                </a:cxn>
                <a:cxn ang="T14">
                  <a:pos x="T8" y="T9"/>
                </a:cxn>
              </a:cxnLst>
              <a:rect l="T15" t="T16" r="T17" b="T18"/>
              <a:pathLst>
                <a:path w="263" h="231">
                  <a:moveTo>
                    <a:pt x="226" y="231"/>
                  </a:moveTo>
                  <a:lnTo>
                    <a:pt x="0" y="46"/>
                  </a:lnTo>
                  <a:lnTo>
                    <a:pt x="37" y="0"/>
                  </a:lnTo>
                  <a:lnTo>
                    <a:pt x="263" y="185"/>
                  </a:lnTo>
                  <a:lnTo>
                    <a:pt x="226" y="231"/>
                  </a:lnTo>
                  <a:close/>
                </a:path>
              </a:pathLst>
            </a:custGeom>
            <a:solidFill>
              <a:srgbClr val="FF7FFF"/>
            </a:solidFill>
            <a:ln w="9525">
              <a:solidFill>
                <a:schemeClr val="tx1"/>
              </a:solidFill>
              <a:round/>
              <a:headEnd/>
              <a:tailEnd/>
            </a:ln>
          </p:spPr>
          <p:txBody>
            <a:bodyPr/>
            <a:lstStyle/>
            <a:p>
              <a:endParaRPr lang="en-US"/>
            </a:p>
          </p:txBody>
        </p:sp>
        <p:sp>
          <p:nvSpPr>
            <p:cNvPr id="117867" name="Freeform 104"/>
            <p:cNvSpPr>
              <a:spLocks/>
            </p:cNvSpPr>
            <p:nvPr/>
          </p:nvSpPr>
          <p:spPr bwMode="black">
            <a:xfrm>
              <a:off x="3026" y="2607"/>
              <a:ext cx="31" cy="30"/>
            </a:xfrm>
            <a:custGeom>
              <a:avLst/>
              <a:gdLst>
                <a:gd name="T0" fmla="*/ 0 w 126"/>
                <a:gd name="T1" fmla="*/ 0 h 119"/>
                <a:gd name="T2" fmla="*/ 0 w 126"/>
                <a:gd name="T3" fmla="*/ 0 h 119"/>
                <a:gd name="T4" fmla="*/ 0 w 126"/>
                <a:gd name="T5" fmla="*/ 0 h 119"/>
                <a:gd name="T6" fmla="*/ 0 w 126"/>
                <a:gd name="T7" fmla="*/ 0 h 119"/>
                <a:gd name="T8" fmla="*/ 0 w 126"/>
                <a:gd name="T9" fmla="*/ 0 h 119"/>
                <a:gd name="T10" fmla="*/ 0 60000 65536"/>
                <a:gd name="T11" fmla="*/ 0 60000 65536"/>
                <a:gd name="T12" fmla="*/ 0 60000 65536"/>
                <a:gd name="T13" fmla="*/ 0 60000 65536"/>
                <a:gd name="T14" fmla="*/ 0 60000 65536"/>
                <a:gd name="T15" fmla="*/ 0 w 126"/>
                <a:gd name="T16" fmla="*/ 0 h 119"/>
                <a:gd name="T17" fmla="*/ 126 w 126"/>
                <a:gd name="T18" fmla="*/ 119 h 119"/>
              </a:gdLst>
              <a:ahLst/>
              <a:cxnLst>
                <a:cxn ang="T10">
                  <a:pos x="T0" y="T1"/>
                </a:cxn>
                <a:cxn ang="T11">
                  <a:pos x="T2" y="T3"/>
                </a:cxn>
                <a:cxn ang="T12">
                  <a:pos x="T4" y="T5"/>
                </a:cxn>
                <a:cxn ang="T13">
                  <a:pos x="T6" y="T7"/>
                </a:cxn>
                <a:cxn ang="T14">
                  <a:pos x="T8" y="T9"/>
                </a:cxn>
              </a:cxnLst>
              <a:rect l="T15" t="T16" r="T17" b="T18"/>
              <a:pathLst>
                <a:path w="126" h="119">
                  <a:moveTo>
                    <a:pt x="0" y="73"/>
                  </a:moveTo>
                  <a:lnTo>
                    <a:pt x="90" y="0"/>
                  </a:lnTo>
                  <a:lnTo>
                    <a:pt x="126" y="46"/>
                  </a:lnTo>
                  <a:lnTo>
                    <a:pt x="37" y="119"/>
                  </a:lnTo>
                  <a:lnTo>
                    <a:pt x="0" y="73"/>
                  </a:lnTo>
                  <a:close/>
                </a:path>
              </a:pathLst>
            </a:custGeom>
            <a:solidFill>
              <a:srgbClr val="FF7FFF"/>
            </a:solidFill>
            <a:ln w="9525">
              <a:solidFill>
                <a:schemeClr val="tx1"/>
              </a:solidFill>
              <a:round/>
              <a:headEnd/>
              <a:tailEnd/>
            </a:ln>
          </p:spPr>
          <p:txBody>
            <a:bodyPr/>
            <a:lstStyle/>
            <a:p>
              <a:endParaRPr lang="en-US"/>
            </a:p>
          </p:txBody>
        </p:sp>
        <p:sp>
          <p:nvSpPr>
            <p:cNvPr id="117868" name="Freeform 105"/>
            <p:cNvSpPr>
              <a:spLocks/>
            </p:cNvSpPr>
            <p:nvPr/>
          </p:nvSpPr>
          <p:spPr bwMode="black">
            <a:xfrm>
              <a:off x="4087" y="2103"/>
              <a:ext cx="26" cy="22"/>
            </a:xfrm>
            <a:custGeom>
              <a:avLst/>
              <a:gdLst>
                <a:gd name="T0" fmla="*/ 0 w 104"/>
                <a:gd name="T1" fmla="*/ 0 h 92"/>
                <a:gd name="T2" fmla="*/ 0 w 104"/>
                <a:gd name="T3" fmla="*/ 0 h 92"/>
                <a:gd name="T4" fmla="*/ 0 w 104"/>
                <a:gd name="T5" fmla="*/ 0 h 92"/>
                <a:gd name="T6" fmla="*/ 0 w 104"/>
                <a:gd name="T7" fmla="*/ 0 h 92"/>
                <a:gd name="T8" fmla="*/ 0 w 104"/>
                <a:gd name="T9" fmla="*/ 0 h 92"/>
                <a:gd name="T10" fmla="*/ 0 w 104"/>
                <a:gd name="T11" fmla="*/ 0 h 92"/>
                <a:gd name="T12" fmla="*/ 0 w 104"/>
                <a:gd name="T13" fmla="*/ 0 h 92"/>
                <a:gd name="T14" fmla="*/ 0 60000 65536"/>
                <a:gd name="T15" fmla="*/ 0 60000 65536"/>
                <a:gd name="T16" fmla="*/ 0 60000 65536"/>
                <a:gd name="T17" fmla="*/ 0 60000 65536"/>
                <a:gd name="T18" fmla="*/ 0 60000 65536"/>
                <a:gd name="T19" fmla="*/ 0 60000 65536"/>
                <a:gd name="T20" fmla="*/ 0 60000 65536"/>
                <a:gd name="T21" fmla="*/ 0 w 104"/>
                <a:gd name="T22" fmla="*/ 0 h 92"/>
                <a:gd name="T23" fmla="*/ 104 w 104"/>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2">
                  <a:moveTo>
                    <a:pt x="80" y="92"/>
                  </a:moveTo>
                  <a:lnTo>
                    <a:pt x="0" y="54"/>
                  </a:lnTo>
                  <a:lnTo>
                    <a:pt x="24" y="0"/>
                  </a:lnTo>
                  <a:lnTo>
                    <a:pt x="104" y="38"/>
                  </a:lnTo>
                  <a:lnTo>
                    <a:pt x="80" y="92"/>
                  </a:lnTo>
                  <a:close/>
                </a:path>
              </a:pathLst>
            </a:custGeom>
            <a:solidFill>
              <a:srgbClr val="FF7FFF"/>
            </a:solidFill>
            <a:ln w="9525">
              <a:solidFill>
                <a:schemeClr val="tx1"/>
              </a:solidFill>
              <a:round/>
              <a:headEnd/>
              <a:tailEnd/>
            </a:ln>
          </p:spPr>
          <p:txBody>
            <a:bodyPr/>
            <a:lstStyle/>
            <a:p>
              <a:endParaRPr lang="en-US"/>
            </a:p>
          </p:txBody>
        </p:sp>
        <p:sp>
          <p:nvSpPr>
            <p:cNvPr id="117869" name="Freeform 106"/>
            <p:cNvSpPr>
              <a:spLocks/>
            </p:cNvSpPr>
            <p:nvPr/>
          </p:nvSpPr>
          <p:spPr bwMode="black">
            <a:xfrm>
              <a:off x="4066" y="2094"/>
              <a:ext cx="27" cy="22"/>
            </a:xfrm>
            <a:custGeom>
              <a:avLst/>
              <a:gdLst>
                <a:gd name="T0" fmla="*/ 0 w 107"/>
                <a:gd name="T1" fmla="*/ 0 h 89"/>
                <a:gd name="T2" fmla="*/ 0 w 107"/>
                <a:gd name="T3" fmla="*/ 0 h 89"/>
                <a:gd name="T4" fmla="*/ 0 w 107"/>
                <a:gd name="T5" fmla="*/ 0 h 89"/>
                <a:gd name="T6" fmla="*/ 0 w 107"/>
                <a:gd name="T7" fmla="*/ 0 h 89"/>
                <a:gd name="T8" fmla="*/ 0 w 107"/>
                <a:gd name="T9" fmla="*/ 0 h 89"/>
                <a:gd name="T10" fmla="*/ 0 w 107"/>
                <a:gd name="T11" fmla="*/ 0 h 89"/>
                <a:gd name="T12" fmla="*/ 0 w 107"/>
                <a:gd name="T13" fmla="*/ 0 h 89"/>
                <a:gd name="T14" fmla="*/ 0 60000 65536"/>
                <a:gd name="T15" fmla="*/ 0 60000 65536"/>
                <a:gd name="T16" fmla="*/ 0 60000 65536"/>
                <a:gd name="T17" fmla="*/ 0 60000 65536"/>
                <a:gd name="T18" fmla="*/ 0 60000 65536"/>
                <a:gd name="T19" fmla="*/ 0 60000 65536"/>
                <a:gd name="T20" fmla="*/ 0 60000 65536"/>
                <a:gd name="T21" fmla="*/ 0 w 107"/>
                <a:gd name="T22" fmla="*/ 0 h 89"/>
                <a:gd name="T23" fmla="*/ 107 w 107"/>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89">
                  <a:moveTo>
                    <a:pt x="83" y="89"/>
                  </a:moveTo>
                  <a:lnTo>
                    <a:pt x="0" y="53"/>
                  </a:lnTo>
                  <a:lnTo>
                    <a:pt x="1" y="53"/>
                  </a:lnTo>
                  <a:lnTo>
                    <a:pt x="23" y="0"/>
                  </a:lnTo>
                  <a:lnTo>
                    <a:pt x="24" y="0"/>
                  </a:lnTo>
                  <a:lnTo>
                    <a:pt x="107" y="35"/>
                  </a:lnTo>
                  <a:lnTo>
                    <a:pt x="83" y="89"/>
                  </a:lnTo>
                  <a:close/>
                </a:path>
              </a:pathLst>
            </a:custGeom>
            <a:solidFill>
              <a:srgbClr val="FF7FFF"/>
            </a:solidFill>
            <a:ln w="9525">
              <a:solidFill>
                <a:schemeClr val="tx1"/>
              </a:solidFill>
              <a:round/>
              <a:headEnd/>
              <a:tailEnd/>
            </a:ln>
          </p:spPr>
          <p:txBody>
            <a:bodyPr/>
            <a:lstStyle/>
            <a:p>
              <a:endParaRPr lang="en-US"/>
            </a:p>
          </p:txBody>
        </p:sp>
        <p:sp>
          <p:nvSpPr>
            <p:cNvPr id="117870" name="Freeform 107"/>
            <p:cNvSpPr>
              <a:spLocks/>
            </p:cNvSpPr>
            <p:nvPr/>
          </p:nvSpPr>
          <p:spPr bwMode="black">
            <a:xfrm>
              <a:off x="4046" y="2085"/>
              <a:ext cx="26" cy="22"/>
            </a:xfrm>
            <a:custGeom>
              <a:avLst/>
              <a:gdLst>
                <a:gd name="T0" fmla="*/ 0 w 104"/>
                <a:gd name="T1" fmla="*/ 0 h 89"/>
                <a:gd name="T2" fmla="*/ 0 w 104"/>
                <a:gd name="T3" fmla="*/ 0 h 89"/>
                <a:gd name="T4" fmla="*/ 0 w 104"/>
                <a:gd name="T5" fmla="*/ 0 h 89"/>
                <a:gd name="T6" fmla="*/ 0 w 104"/>
                <a:gd name="T7" fmla="*/ 0 h 89"/>
                <a:gd name="T8" fmla="*/ 0 w 104"/>
                <a:gd name="T9" fmla="*/ 0 h 89"/>
                <a:gd name="T10" fmla="*/ 0 w 104"/>
                <a:gd name="T11" fmla="*/ 0 h 89"/>
                <a:gd name="T12" fmla="*/ 0 w 104"/>
                <a:gd name="T13" fmla="*/ 0 h 89"/>
                <a:gd name="T14" fmla="*/ 0 60000 65536"/>
                <a:gd name="T15" fmla="*/ 0 60000 65536"/>
                <a:gd name="T16" fmla="*/ 0 60000 65536"/>
                <a:gd name="T17" fmla="*/ 0 60000 65536"/>
                <a:gd name="T18" fmla="*/ 0 60000 65536"/>
                <a:gd name="T19" fmla="*/ 0 60000 65536"/>
                <a:gd name="T20" fmla="*/ 0 60000 65536"/>
                <a:gd name="T21" fmla="*/ 0 w 104"/>
                <a:gd name="T22" fmla="*/ 0 h 89"/>
                <a:gd name="T23" fmla="*/ 104 w 104"/>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89">
                  <a:moveTo>
                    <a:pt x="82" y="89"/>
                  </a:moveTo>
                  <a:lnTo>
                    <a:pt x="0" y="55"/>
                  </a:lnTo>
                  <a:lnTo>
                    <a:pt x="1" y="56"/>
                  </a:lnTo>
                  <a:lnTo>
                    <a:pt x="20" y="0"/>
                  </a:lnTo>
                  <a:lnTo>
                    <a:pt x="22" y="2"/>
                  </a:lnTo>
                  <a:lnTo>
                    <a:pt x="104" y="36"/>
                  </a:lnTo>
                  <a:lnTo>
                    <a:pt x="82" y="89"/>
                  </a:lnTo>
                  <a:close/>
                </a:path>
              </a:pathLst>
            </a:custGeom>
            <a:solidFill>
              <a:srgbClr val="FF7FFF"/>
            </a:solidFill>
            <a:ln w="9525">
              <a:solidFill>
                <a:schemeClr val="tx1"/>
              </a:solidFill>
              <a:round/>
              <a:headEnd/>
              <a:tailEnd/>
            </a:ln>
          </p:spPr>
          <p:txBody>
            <a:bodyPr/>
            <a:lstStyle/>
            <a:p>
              <a:endParaRPr lang="en-US"/>
            </a:p>
          </p:txBody>
        </p:sp>
        <p:sp>
          <p:nvSpPr>
            <p:cNvPr id="117871" name="Freeform 108"/>
            <p:cNvSpPr>
              <a:spLocks/>
            </p:cNvSpPr>
            <p:nvPr/>
          </p:nvSpPr>
          <p:spPr bwMode="black">
            <a:xfrm>
              <a:off x="4026" y="2077"/>
              <a:ext cx="25" cy="22"/>
            </a:xfrm>
            <a:custGeom>
              <a:avLst/>
              <a:gdLst>
                <a:gd name="T0" fmla="*/ 0 w 102"/>
                <a:gd name="T1" fmla="*/ 0 h 86"/>
                <a:gd name="T2" fmla="*/ 0 w 102"/>
                <a:gd name="T3" fmla="*/ 0 h 86"/>
                <a:gd name="T4" fmla="*/ 0 w 102"/>
                <a:gd name="T5" fmla="*/ 0 h 86"/>
                <a:gd name="T6" fmla="*/ 0 w 102"/>
                <a:gd name="T7" fmla="*/ 0 h 86"/>
                <a:gd name="T8" fmla="*/ 0 w 102"/>
                <a:gd name="T9" fmla="*/ 0 h 86"/>
                <a:gd name="T10" fmla="*/ 0 w 102"/>
                <a:gd name="T11" fmla="*/ 0 h 86"/>
                <a:gd name="T12" fmla="*/ 0 w 102"/>
                <a:gd name="T13" fmla="*/ 0 h 86"/>
                <a:gd name="T14" fmla="*/ 0 60000 65536"/>
                <a:gd name="T15" fmla="*/ 0 60000 65536"/>
                <a:gd name="T16" fmla="*/ 0 60000 65536"/>
                <a:gd name="T17" fmla="*/ 0 60000 65536"/>
                <a:gd name="T18" fmla="*/ 0 60000 65536"/>
                <a:gd name="T19" fmla="*/ 0 60000 65536"/>
                <a:gd name="T20" fmla="*/ 0 60000 65536"/>
                <a:gd name="T21" fmla="*/ 0 w 102"/>
                <a:gd name="T22" fmla="*/ 0 h 86"/>
                <a:gd name="T23" fmla="*/ 102 w 102"/>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86">
                  <a:moveTo>
                    <a:pt x="83" y="86"/>
                  </a:moveTo>
                  <a:lnTo>
                    <a:pt x="0" y="56"/>
                  </a:lnTo>
                  <a:lnTo>
                    <a:pt x="20" y="0"/>
                  </a:lnTo>
                  <a:lnTo>
                    <a:pt x="102" y="30"/>
                  </a:lnTo>
                  <a:lnTo>
                    <a:pt x="83" y="86"/>
                  </a:lnTo>
                  <a:close/>
                </a:path>
              </a:pathLst>
            </a:custGeom>
            <a:solidFill>
              <a:srgbClr val="FF7FFF"/>
            </a:solidFill>
            <a:ln w="9525">
              <a:solidFill>
                <a:schemeClr val="tx1"/>
              </a:solidFill>
              <a:round/>
              <a:headEnd/>
              <a:tailEnd/>
            </a:ln>
          </p:spPr>
          <p:txBody>
            <a:bodyPr/>
            <a:lstStyle/>
            <a:p>
              <a:endParaRPr lang="en-US"/>
            </a:p>
          </p:txBody>
        </p:sp>
        <p:sp>
          <p:nvSpPr>
            <p:cNvPr id="117872" name="Freeform 109"/>
            <p:cNvSpPr>
              <a:spLocks/>
            </p:cNvSpPr>
            <p:nvPr/>
          </p:nvSpPr>
          <p:spPr bwMode="black">
            <a:xfrm>
              <a:off x="4004" y="2070"/>
              <a:ext cx="26" cy="21"/>
            </a:xfrm>
            <a:custGeom>
              <a:avLst/>
              <a:gdLst>
                <a:gd name="T0" fmla="*/ 0 w 105"/>
                <a:gd name="T1" fmla="*/ 0 h 85"/>
                <a:gd name="T2" fmla="*/ 0 w 105"/>
                <a:gd name="T3" fmla="*/ 0 h 85"/>
                <a:gd name="T4" fmla="*/ 0 w 105"/>
                <a:gd name="T5" fmla="*/ 0 h 85"/>
                <a:gd name="T6" fmla="*/ 0 w 105"/>
                <a:gd name="T7" fmla="*/ 0 h 85"/>
                <a:gd name="T8" fmla="*/ 0 w 105"/>
                <a:gd name="T9" fmla="*/ 0 h 85"/>
                <a:gd name="T10" fmla="*/ 0 w 105"/>
                <a:gd name="T11" fmla="*/ 0 h 85"/>
                <a:gd name="T12" fmla="*/ 0 w 105"/>
                <a:gd name="T13" fmla="*/ 0 h 85"/>
                <a:gd name="T14" fmla="*/ 0 60000 65536"/>
                <a:gd name="T15" fmla="*/ 0 60000 65536"/>
                <a:gd name="T16" fmla="*/ 0 60000 65536"/>
                <a:gd name="T17" fmla="*/ 0 60000 65536"/>
                <a:gd name="T18" fmla="*/ 0 60000 65536"/>
                <a:gd name="T19" fmla="*/ 0 60000 65536"/>
                <a:gd name="T20" fmla="*/ 0 60000 65536"/>
                <a:gd name="T21" fmla="*/ 0 w 105"/>
                <a:gd name="T22" fmla="*/ 0 h 85"/>
                <a:gd name="T23" fmla="*/ 105 w 105"/>
                <a:gd name="T24" fmla="*/ 85 h 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85">
                  <a:moveTo>
                    <a:pt x="85" y="85"/>
                  </a:moveTo>
                  <a:lnTo>
                    <a:pt x="0" y="56"/>
                  </a:lnTo>
                  <a:lnTo>
                    <a:pt x="2" y="56"/>
                  </a:lnTo>
                  <a:lnTo>
                    <a:pt x="19" y="0"/>
                  </a:lnTo>
                  <a:lnTo>
                    <a:pt x="20" y="0"/>
                  </a:lnTo>
                  <a:lnTo>
                    <a:pt x="105" y="29"/>
                  </a:lnTo>
                  <a:lnTo>
                    <a:pt x="85" y="85"/>
                  </a:lnTo>
                  <a:close/>
                </a:path>
              </a:pathLst>
            </a:custGeom>
            <a:solidFill>
              <a:srgbClr val="FF7FFF"/>
            </a:solidFill>
            <a:ln w="9525">
              <a:solidFill>
                <a:schemeClr val="tx1"/>
              </a:solidFill>
              <a:round/>
              <a:headEnd/>
              <a:tailEnd/>
            </a:ln>
          </p:spPr>
          <p:txBody>
            <a:bodyPr/>
            <a:lstStyle/>
            <a:p>
              <a:endParaRPr lang="en-US"/>
            </a:p>
          </p:txBody>
        </p:sp>
        <p:sp>
          <p:nvSpPr>
            <p:cNvPr id="117873" name="Freeform 110"/>
            <p:cNvSpPr>
              <a:spLocks/>
            </p:cNvSpPr>
            <p:nvPr/>
          </p:nvSpPr>
          <p:spPr bwMode="black">
            <a:xfrm>
              <a:off x="3983" y="2064"/>
              <a:ext cx="26" cy="20"/>
            </a:xfrm>
            <a:custGeom>
              <a:avLst/>
              <a:gdLst>
                <a:gd name="T0" fmla="*/ 0 w 103"/>
                <a:gd name="T1" fmla="*/ 0 h 82"/>
                <a:gd name="T2" fmla="*/ 0 w 103"/>
                <a:gd name="T3" fmla="*/ 0 h 82"/>
                <a:gd name="T4" fmla="*/ 0 w 103"/>
                <a:gd name="T5" fmla="*/ 0 h 82"/>
                <a:gd name="T6" fmla="*/ 0 w 103"/>
                <a:gd name="T7" fmla="*/ 0 h 82"/>
                <a:gd name="T8" fmla="*/ 0 w 103"/>
                <a:gd name="T9" fmla="*/ 0 h 82"/>
                <a:gd name="T10" fmla="*/ 0 w 103"/>
                <a:gd name="T11" fmla="*/ 0 h 82"/>
                <a:gd name="T12" fmla="*/ 0 w 103"/>
                <a:gd name="T13" fmla="*/ 0 h 82"/>
                <a:gd name="T14" fmla="*/ 0 60000 65536"/>
                <a:gd name="T15" fmla="*/ 0 60000 65536"/>
                <a:gd name="T16" fmla="*/ 0 60000 65536"/>
                <a:gd name="T17" fmla="*/ 0 60000 65536"/>
                <a:gd name="T18" fmla="*/ 0 60000 65536"/>
                <a:gd name="T19" fmla="*/ 0 60000 65536"/>
                <a:gd name="T20" fmla="*/ 0 60000 65536"/>
                <a:gd name="T21" fmla="*/ 0 w 103"/>
                <a:gd name="T22" fmla="*/ 0 h 82"/>
                <a:gd name="T23" fmla="*/ 103 w 103"/>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82">
                  <a:moveTo>
                    <a:pt x="86" y="82"/>
                  </a:moveTo>
                  <a:lnTo>
                    <a:pt x="0" y="56"/>
                  </a:lnTo>
                  <a:lnTo>
                    <a:pt x="17" y="0"/>
                  </a:lnTo>
                  <a:lnTo>
                    <a:pt x="103" y="26"/>
                  </a:lnTo>
                  <a:lnTo>
                    <a:pt x="86" y="82"/>
                  </a:lnTo>
                  <a:close/>
                </a:path>
              </a:pathLst>
            </a:custGeom>
            <a:solidFill>
              <a:srgbClr val="FF7FFF"/>
            </a:solidFill>
            <a:ln w="9525">
              <a:solidFill>
                <a:schemeClr val="tx1"/>
              </a:solidFill>
              <a:round/>
              <a:headEnd/>
              <a:tailEnd/>
            </a:ln>
          </p:spPr>
          <p:txBody>
            <a:bodyPr/>
            <a:lstStyle/>
            <a:p>
              <a:endParaRPr lang="en-US"/>
            </a:p>
          </p:txBody>
        </p:sp>
        <p:sp>
          <p:nvSpPr>
            <p:cNvPr id="117874" name="Freeform 111"/>
            <p:cNvSpPr>
              <a:spLocks/>
            </p:cNvSpPr>
            <p:nvPr/>
          </p:nvSpPr>
          <p:spPr bwMode="black">
            <a:xfrm>
              <a:off x="3962" y="2057"/>
              <a:ext cx="26" cy="21"/>
            </a:xfrm>
            <a:custGeom>
              <a:avLst/>
              <a:gdLst>
                <a:gd name="T0" fmla="*/ 0 w 103"/>
                <a:gd name="T1" fmla="*/ 0 h 80"/>
                <a:gd name="T2" fmla="*/ 0 w 103"/>
                <a:gd name="T3" fmla="*/ 0 h 80"/>
                <a:gd name="T4" fmla="*/ 0 w 103"/>
                <a:gd name="T5" fmla="*/ 0 h 80"/>
                <a:gd name="T6" fmla="*/ 0 w 103"/>
                <a:gd name="T7" fmla="*/ 0 h 80"/>
                <a:gd name="T8" fmla="*/ 0 w 103"/>
                <a:gd name="T9" fmla="*/ 0 h 80"/>
                <a:gd name="T10" fmla="*/ 0 w 103"/>
                <a:gd name="T11" fmla="*/ 0 h 80"/>
                <a:gd name="T12" fmla="*/ 0 w 103"/>
                <a:gd name="T13" fmla="*/ 0 h 80"/>
                <a:gd name="T14" fmla="*/ 0 60000 65536"/>
                <a:gd name="T15" fmla="*/ 0 60000 65536"/>
                <a:gd name="T16" fmla="*/ 0 60000 65536"/>
                <a:gd name="T17" fmla="*/ 0 60000 65536"/>
                <a:gd name="T18" fmla="*/ 0 60000 65536"/>
                <a:gd name="T19" fmla="*/ 0 60000 65536"/>
                <a:gd name="T20" fmla="*/ 0 60000 65536"/>
                <a:gd name="T21" fmla="*/ 0 w 103"/>
                <a:gd name="T22" fmla="*/ 0 h 80"/>
                <a:gd name="T23" fmla="*/ 103 w 103"/>
                <a:gd name="T24" fmla="*/ 80 h 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80">
                  <a:moveTo>
                    <a:pt x="86" y="80"/>
                  </a:moveTo>
                  <a:lnTo>
                    <a:pt x="0" y="56"/>
                  </a:lnTo>
                  <a:lnTo>
                    <a:pt x="1" y="56"/>
                  </a:lnTo>
                  <a:lnTo>
                    <a:pt x="16" y="0"/>
                  </a:lnTo>
                  <a:lnTo>
                    <a:pt x="17" y="0"/>
                  </a:lnTo>
                  <a:lnTo>
                    <a:pt x="103" y="24"/>
                  </a:lnTo>
                  <a:lnTo>
                    <a:pt x="86" y="80"/>
                  </a:lnTo>
                  <a:close/>
                </a:path>
              </a:pathLst>
            </a:custGeom>
            <a:solidFill>
              <a:srgbClr val="FF7FFF"/>
            </a:solidFill>
            <a:ln w="9525">
              <a:solidFill>
                <a:schemeClr val="tx1"/>
              </a:solidFill>
              <a:round/>
              <a:headEnd/>
              <a:tailEnd/>
            </a:ln>
          </p:spPr>
          <p:txBody>
            <a:bodyPr/>
            <a:lstStyle/>
            <a:p>
              <a:endParaRPr lang="en-US"/>
            </a:p>
          </p:txBody>
        </p:sp>
        <p:sp>
          <p:nvSpPr>
            <p:cNvPr id="117875" name="Freeform 112"/>
            <p:cNvSpPr>
              <a:spLocks/>
            </p:cNvSpPr>
            <p:nvPr/>
          </p:nvSpPr>
          <p:spPr bwMode="black">
            <a:xfrm>
              <a:off x="3941" y="2052"/>
              <a:ext cx="25" cy="19"/>
            </a:xfrm>
            <a:custGeom>
              <a:avLst/>
              <a:gdLst>
                <a:gd name="T0" fmla="*/ 0 w 101"/>
                <a:gd name="T1" fmla="*/ 0 h 79"/>
                <a:gd name="T2" fmla="*/ 0 w 101"/>
                <a:gd name="T3" fmla="*/ 0 h 79"/>
                <a:gd name="T4" fmla="*/ 0 w 101"/>
                <a:gd name="T5" fmla="*/ 0 h 79"/>
                <a:gd name="T6" fmla="*/ 0 w 101"/>
                <a:gd name="T7" fmla="*/ 0 h 79"/>
                <a:gd name="T8" fmla="*/ 0 w 101"/>
                <a:gd name="T9" fmla="*/ 0 h 79"/>
                <a:gd name="T10" fmla="*/ 0 w 101"/>
                <a:gd name="T11" fmla="*/ 0 h 79"/>
                <a:gd name="T12" fmla="*/ 0 w 101"/>
                <a:gd name="T13" fmla="*/ 0 h 79"/>
                <a:gd name="T14" fmla="*/ 0 60000 65536"/>
                <a:gd name="T15" fmla="*/ 0 60000 65536"/>
                <a:gd name="T16" fmla="*/ 0 60000 65536"/>
                <a:gd name="T17" fmla="*/ 0 60000 65536"/>
                <a:gd name="T18" fmla="*/ 0 60000 65536"/>
                <a:gd name="T19" fmla="*/ 0 60000 65536"/>
                <a:gd name="T20" fmla="*/ 0 60000 65536"/>
                <a:gd name="T21" fmla="*/ 0 w 101"/>
                <a:gd name="T22" fmla="*/ 0 h 79"/>
                <a:gd name="T23" fmla="*/ 101 w 101"/>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 h="79">
                  <a:moveTo>
                    <a:pt x="86" y="79"/>
                  </a:moveTo>
                  <a:lnTo>
                    <a:pt x="0" y="57"/>
                  </a:lnTo>
                  <a:lnTo>
                    <a:pt x="1" y="58"/>
                  </a:lnTo>
                  <a:lnTo>
                    <a:pt x="14" y="0"/>
                  </a:lnTo>
                  <a:lnTo>
                    <a:pt x="15" y="1"/>
                  </a:lnTo>
                  <a:lnTo>
                    <a:pt x="101" y="23"/>
                  </a:lnTo>
                  <a:lnTo>
                    <a:pt x="86" y="79"/>
                  </a:lnTo>
                  <a:close/>
                </a:path>
              </a:pathLst>
            </a:custGeom>
            <a:solidFill>
              <a:srgbClr val="FF7FFF"/>
            </a:solidFill>
            <a:ln w="9525">
              <a:solidFill>
                <a:schemeClr val="tx1"/>
              </a:solidFill>
              <a:round/>
              <a:headEnd/>
              <a:tailEnd/>
            </a:ln>
          </p:spPr>
          <p:txBody>
            <a:bodyPr/>
            <a:lstStyle/>
            <a:p>
              <a:endParaRPr lang="en-US"/>
            </a:p>
          </p:txBody>
        </p:sp>
        <p:sp>
          <p:nvSpPr>
            <p:cNvPr id="117876" name="Freeform 113"/>
            <p:cNvSpPr>
              <a:spLocks/>
            </p:cNvSpPr>
            <p:nvPr/>
          </p:nvSpPr>
          <p:spPr bwMode="black">
            <a:xfrm>
              <a:off x="3919" y="2047"/>
              <a:ext cx="25" cy="19"/>
            </a:xfrm>
            <a:custGeom>
              <a:avLst/>
              <a:gdLst>
                <a:gd name="T0" fmla="*/ 0 w 100"/>
                <a:gd name="T1" fmla="*/ 0 h 77"/>
                <a:gd name="T2" fmla="*/ 0 w 100"/>
                <a:gd name="T3" fmla="*/ 0 h 77"/>
                <a:gd name="T4" fmla="*/ 0 w 100"/>
                <a:gd name="T5" fmla="*/ 0 h 77"/>
                <a:gd name="T6" fmla="*/ 0 w 100"/>
                <a:gd name="T7" fmla="*/ 0 h 77"/>
                <a:gd name="T8" fmla="*/ 0 w 100"/>
                <a:gd name="T9" fmla="*/ 0 h 77"/>
                <a:gd name="T10" fmla="*/ 0 w 100"/>
                <a:gd name="T11" fmla="*/ 0 h 77"/>
                <a:gd name="T12" fmla="*/ 0 w 100"/>
                <a:gd name="T13" fmla="*/ 0 h 77"/>
                <a:gd name="T14" fmla="*/ 0 60000 65536"/>
                <a:gd name="T15" fmla="*/ 0 60000 65536"/>
                <a:gd name="T16" fmla="*/ 0 60000 65536"/>
                <a:gd name="T17" fmla="*/ 0 60000 65536"/>
                <a:gd name="T18" fmla="*/ 0 60000 65536"/>
                <a:gd name="T19" fmla="*/ 0 60000 65536"/>
                <a:gd name="T20" fmla="*/ 0 60000 65536"/>
                <a:gd name="T21" fmla="*/ 0 w 100"/>
                <a:gd name="T22" fmla="*/ 0 h 77"/>
                <a:gd name="T23" fmla="*/ 100 w 100"/>
                <a:gd name="T24" fmla="*/ 77 h 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7">
                  <a:moveTo>
                    <a:pt x="87" y="77"/>
                  </a:moveTo>
                  <a:lnTo>
                    <a:pt x="0" y="59"/>
                  </a:lnTo>
                  <a:lnTo>
                    <a:pt x="12" y="0"/>
                  </a:lnTo>
                  <a:lnTo>
                    <a:pt x="100" y="19"/>
                  </a:lnTo>
                  <a:lnTo>
                    <a:pt x="87" y="77"/>
                  </a:lnTo>
                  <a:close/>
                </a:path>
              </a:pathLst>
            </a:custGeom>
            <a:solidFill>
              <a:srgbClr val="FF7FFF"/>
            </a:solidFill>
            <a:ln w="9525">
              <a:solidFill>
                <a:schemeClr val="tx1"/>
              </a:solidFill>
              <a:round/>
              <a:headEnd/>
              <a:tailEnd/>
            </a:ln>
          </p:spPr>
          <p:txBody>
            <a:bodyPr/>
            <a:lstStyle/>
            <a:p>
              <a:endParaRPr lang="en-US"/>
            </a:p>
          </p:txBody>
        </p:sp>
        <p:sp>
          <p:nvSpPr>
            <p:cNvPr id="117877" name="Freeform 114"/>
            <p:cNvSpPr>
              <a:spLocks/>
            </p:cNvSpPr>
            <p:nvPr/>
          </p:nvSpPr>
          <p:spPr bwMode="black">
            <a:xfrm>
              <a:off x="3897" y="2043"/>
              <a:ext cx="25" cy="19"/>
            </a:xfrm>
            <a:custGeom>
              <a:avLst/>
              <a:gdLst>
                <a:gd name="T0" fmla="*/ 0 w 100"/>
                <a:gd name="T1" fmla="*/ 0 h 76"/>
                <a:gd name="T2" fmla="*/ 0 w 100"/>
                <a:gd name="T3" fmla="*/ 0 h 76"/>
                <a:gd name="T4" fmla="*/ 0 w 100"/>
                <a:gd name="T5" fmla="*/ 0 h 76"/>
                <a:gd name="T6" fmla="*/ 0 w 100"/>
                <a:gd name="T7" fmla="*/ 0 h 76"/>
                <a:gd name="T8" fmla="*/ 0 w 100"/>
                <a:gd name="T9" fmla="*/ 0 h 76"/>
                <a:gd name="T10" fmla="*/ 0 w 100"/>
                <a:gd name="T11" fmla="*/ 0 h 76"/>
                <a:gd name="T12" fmla="*/ 0 w 100"/>
                <a:gd name="T13" fmla="*/ 0 h 76"/>
                <a:gd name="T14" fmla="*/ 0 60000 65536"/>
                <a:gd name="T15" fmla="*/ 0 60000 65536"/>
                <a:gd name="T16" fmla="*/ 0 60000 65536"/>
                <a:gd name="T17" fmla="*/ 0 60000 65536"/>
                <a:gd name="T18" fmla="*/ 0 60000 65536"/>
                <a:gd name="T19" fmla="*/ 0 60000 65536"/>
                <a:gd name="T20" fmla="*/ 0 60000 65536"/>
                <a:gd name="T21" fmla="*/ 0 w 100"/>
                <a:gd name="T22" fmla="*/ 0 h 76"/>
                <a:gd name="T23" fmla="*/ 100 w 100"/>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6">
                  <a:moveTo>
                    <a:pt x="88" y="76"/>
                  </a:moveTo>
                  <a:lnTo>
                    <a:pt x="0" y="59"/>
                  </a:lnTo>
                  <a:lnTo>
                    <a:pt x="2" y="59"/>
                  </a:lnTo>
                  <a:lnTo>
                    <a:pt x="11" y="0"/>
                  </a:lnTo>
                  <a:lnTo>
                    <a:pt x="13" y="0"/>
                  </a:lnTo>
                  <a:lnTo>
                    <a:pt x="100" y="17"/>
                  </a:lnTo>
                  <a:lnTo>
                    <a:pt x="88" y="76"/>
                  </a:lnTo>
                  <a:close/>
                </a:path>
              </a:pathLst>
            </a:custGeom>
            <a:solidFill>
              <a:srgbClr val="FF7FFF"/>
            </a:solidFill>
            <a:ln w="9525">
              <a:solidFill>
                <a:schemeClr val="tx1"/>
              </a:solidFill>
              <a:round/>
              <a:headEnd/>
              <a:tailEnd/>
            </a:ln>
          </p:spPr>
          <p:txBody>
            <a:bodyPr/>
            <a:lstStyle/>
            <a:p>
              <a:endParaRPr lang="en-US"/>
            </a:p>
          </p:txBody>
        </p:sp>
        <p:sp>
          <p:nvSpPr>
            <p:cNvPr id="117878" name="Freeform 115"/>
            <p:cNvSpPr>
              <a:spLocks/>
            </p:cNvSpPr>
            <p:nvPr/>
          </p:nvSpPr>
          <p:spPr bwMode="black">
            <a:xfrm>
              <a:off x="3876" y="2039"/>
              <a:ext cx="24" cy="18"/>
            </a:xfrm>
            <a:custGeom>
              <a:avLst/>
              <a:gdLst>
                <a:gd name="T0" fmla="*/ 0 w 97"/>
                <a:gd name="T1" fmla="*/ 0 h 73"/>
                <a:gd name="T2" fmla="*/ 0 w 97"/>
                <a:gd name="T3" fmla="*/ 0 h 73"/>
                <a:gd name="T4" fmla="*/ 0 w 97"/>
                <a:gd name="T5" fmla="*/ 0 h 73"/>
                <a:gd name="T6" fmla="*/ 0 w 97"/>
                <a:gd name="T7" fmla="*/ 0 h 73"/>
                <a:gd name="T8" fmla="*/ 0 w 97"/>
                <a:gd name="T9" fmla="*/ 0 h 73"/>
                <a:gd name="T10" fmla="*/ 0 w 97"/>
                <a:gd name="T11" fmla="*/ 0 h 73"/>
                <a:gd name="T12" fmla="*/ 0 w 97"/>
                <a:gd name="T13" fmla="*/ 0 h 73"/>
                <a:gd name="T14" fmla="*/ 0 60000 65536"/>
                <a:gd name="T15" fmla="*/ 0 60000 65536"/>
                <a:gd name="T16" fmla="*/ 0 60000 65536"/>
                <a:gd name="T17" fmla="*/ 0 60000 65536"/>
                <a:gd name="T18" fmla="*/ 0 60000 65536"/>
                <a:gd name="T19" fmla="*/ 0 60000 65536"/>
                <a:gd name="T20" fmla="*/ 0 60000 65536"/>
                <a:gd name="T21" fmla="*/ 0 w 97"/>
                <a:gd name="T22" fmla="*/ 0 h 73"/>
                <a:gd name="T23" fmla="*/ 97 w 97"/>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3">
                  <a:moveTo>
                    <a:pt x="88" y="73"/>
                  </a:moveTo>
                  <a:lnTo>
                    <a:pt x="0" y="58"/>
                  </a:lnTo>
                  <a:lnTo>
                    <a:pt x="1" y="58"/>
                  </a:lnTo>
                  <a:lnTo>
                    <a:pt x="9" y="0"/>
                  </a:lnTo>
                  <a:lnTo>
                    <a:pt x="10" y="0"/>
                  </a:lnTo>
                  <a:lnTo>
                    <a:pt x="97" y="14"/>
                  </a:lnTo>
                  <a:lnTo>
                    <a:pt x="88" y="73"/>
                  </a:lnTo>
                  <a:close/>
                </a:path>
              </a:pathLst>
            </a:custGeom>
            <a:solidFill>
              <a:srgbClr val="FF7FFF"/>
            </a:solidFill>
            <a:ln w="9525">
              <a:solidFill>
                <a:schemeClr val="tx1"/>
              </a:solidFill>
              <a:round/>
              <a:headEnd/>
              <a:tailEnd/>
            </a:ln>
          </p:spPr>
          <p:txBody>
            <a:bodyPr/>
            <a:lstStyle/>
            <a:p>
              <a:endParaRPr lang="en-US"/>
            </a:p>
          </p:txBody>
        </p:sp>
        <p:sp>
          <p:nvSpPr>
            <p:cNvPr id="117879" name="Freeform 116"/>
            <p:cNvSpPr>
              <a:spLocks/>
            </p:cNvSpPr>
            <p:nvPr/>
          </p:nvSpPr>
          <p:spPr bwMode="black">
            <a:xfrm>
              <a:off x="3854" y="2036"/>
              <a:ext cx="24" cy="18"/>
            </a:xfrm>
            <a:custGeom>
              <a:avLst/>
              <a:gdLst>
                <a:gd name="T0" fmla="*/ 0 w 96"/>
                <a:gd name="T1" fmla="*/ 0 h 69"/>
                <a:gd name="T2" fmla="*/ 0 w 96"/>
                <a:gd name="T3" fmla="*/ 0 h 69"/>
                <a:gd name="T4" fmla="*/ 0 w 96"/>
                <a:gd name="T5" fmla="*/ 0 h 69"/>
                <a:gd name="T6" fmla="*/ 0 w 96"/>
                <a:gd name="T7" fmla="*/ 0 h 69"/>
                <a:gd name="T8" fmla="*/ 0 w 96"/>
                <a:gd name="T9" fmla="*/ 0 h 69"/>
                <a:gd name="T10" fmla="*/ 0 w 96"/>
                <a:gd name="T11" fmla="*/ 0 h 69"/>
                <a:gd name="T12" fmla="*/ 0 w 96"/>
                <a:gd name="T13" fmla="*/ 0 h 69"/>
                <a:gd name="T14" fmla="*/ 0 60000 65536"/>
                <a:gd name="T15" fmla="*/ 0 60000 65536"/>
                <a:gd name="T16" fmla="*/ 0 60000 65536"/>
                <a:gd name="T17" fmla="*/ 0 60000 65536"/>
                <a:gd name="T18" fmla="*/ 0 60000 65536"/>
                <a:gd name="T19" fmla="*/ 0 60000 65536"/>
                <a:gd name="T20" fmla="*/ 0 60000 65536"/>
                <a:gd name="T21" fmla="*/ 0 w 96"/>
                <a:gd name="T22" fmla="*/ 0 h 69"/>
                <a:gd name="T23" fmla="*/ 96 w 96"/>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69">
                  <a:moveTo>
                    <a:pt x="88" y="69"/>
                  </a:moveTo>
                  <a:lnTo>
                    <a:pt x="0" y="58"/>
                  </a:lnTo>
                  <a:lnTo>
                    <a:pt x="7" y="0"/>
                  </a:lnTo>
                  <a:lnTo>
                    <a:pt x="96" y="11"/>
                  </a:lnTo>
                  <a:lnTo>
                    <a:pt x="88" y="69"/>
                  </a:lnTo>
                  <a:close/>
                </a:path>
              </a:pathLst>
            </a:custGeom>
            <a:solidFill>
              <a:srgbClr val="FF7FFF"/>
            </a:solidFill>
            <a:ln w="9525">
              <a:solidFill>
                <a:schemeClr val="tx1"/>
              </a:solidFill>
              <a:round/>
              <a:headEnd/>
              <a:tailEnd/>
            </a:ln>
          </p:spPr>
          <p:txBody>
            <a:bodyPr/>
            <a:lstStyle/>
            <a:p>
              <a:endParaRPr lang="en-US"/>
            </a:p>
          </p:txBody>
        </p:sp>
        <p:sp>
          <p:nvSpPr>
            <p:cNvPr id="117880" name="Freeform 117"/>
            <p:cNvSpPr>
              <a:spLocks/>
            </p:cNvSpPr>
            <p:nvPr/>
          </p:nvSpPr>
          <p:spPr bwMode="black">
            <a:xfrm>
              <a:off x="3832" y="2034"/>
              <a:ext cx="24" cy="17"/>
            </a:xfrm>
            <a:custGeom>
              <a:avLst/>
              <a:gdLst>
                <a:gd name="T0" fmla="*/ 0 w 96"/>
                <a:gd name="T1" fmla="*/ 0 h 68"/>
                <a:gd name="T2" fmla="*/ 0 w 96"/>
                <a:gd name="T3" fmla="*/ 0 h 68"/>
                <a:gd name="T4" fmla="*/ 0 w 96"/>
                <a:gd name="T5" fmla="*/ 0 h 68"/>
                <a:gd name="T6" fmla="*/ 0 w 96"/>
                <a:gd name="T7" fmla="*/ 0 h 68"/>
                <a:gd name="T8" fmla="*/ 0 w 96"/>
                <a:gd name="T9" fmla="*/ 0 h 68"/>
                <a:gd name="T10" fmla="*/ 0 w 96"/>
                <a:gd name="T11" fmla="*/ 0 h 68"/>
                <a:gd name="T12" fmla="*/ 0 w 96"/>
                <a:gd name="T13" fmla="*/ 0 h 68"/>
                <a:gd name="T14" fmla="*/ 0 60000 65536"/>
                <a:gd name="T15" fmla="*/ 0 60000 65536"/>
                <a:gd name="T16" fmla="*/ 0 60000 65536"/>
                <a:gd name="T17" fmla="*/ 0 60000 65536"/>
                <a:gd name="T18" fmla="*/ 0 60000 65536"/>
                <a:gd name="T19" fmla="*/ 0 60000 65536"/>
                <a:gd name="T20" fmla="*/ 0 60000 65536"/>
                <a:gd name="T21" fmla="*/ 0 w 96"/>
                <a:gd name="T22" fmla="*/ 0 h 68"/>
                <a:gd name="T23" fmla="*/ 96 w 96"/>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68">
                  <a:moveTo>
                    <a:pt x="89" y="68"/>
                  </a:moveTo>
                  <a:lnTo>
                    <a:pt x="0" y="58"/>
                  </a:lnTo>
                  <a:lnTo>
                    <a:pt x="1" y="58"/>
                  </a:lnTo>
                  <a:lnTo>
                    <a:pt x="6" y="0"/>
                  </a:lnTo>
                  <a:lnTo>
                    <a:pt x="7" y="0"/>
                  </a:lnTo>
                  <a:lnTo>
                    <a:pt x="96" y="10"/>
                  </a:lnTo>
                  <a:lnTo>
                    <a:pt x="89" y="68"/>
                  </a:lnTo>
                  <a:close/>
                </a:path>
              </a:pathLst>
            </a:custGeom>
            <a:solidFill>
              <a:srgbClr val="FF7FFF"/>
            </a:solidFill>
            <a:ln w="9525">
              <a:solidFill>
                <a:schemeClr val="tx1"/>
              </a:solidFill>
              <a:round/>
              <a:headEnd/>
              <a:tailEnd/>
            </a:ln>
          </p:spPr>
          <p:txBody>
            <a:bodyPr/>
            <a:lstStyle/>
            <a:p>
              <a:endParaRPr lang="en-US"/>
            </a:p>
          </p:txBody>
        </p:sp>
        <p:sp>
          <p:nvSpPr>
            <p:cNvPr id="117881" name="Freeform 118"/>
            <p:cNvSpPr>
              <a:spLocks/>
            </p:cNvSpPr>
            <p:nvPr/>
          </p:nvSpPr>
          <p:spPr bwMode="black">
            <a:xfrm>
              <a:off x="3810" y="2032"/>
              <a:ext cx="23" cy="17"/>
            </a:xfrm>
            <a:custGeom>
              <a:avLst/>
              <a:gdLst>
                <a:gd name="T0" fmla="*/ 0 w 93"/>
                <a:gd name="T1" fmla="*/ 0 h 64"/>
                <a:gd name="T2" fmla="*/ 0 w 93"/>
                <a:gd name="T3" fmla="*/ 0 h 64"/>
                <a:gd name="T4" fmla="*/ 0 w 93"/>
                <a:gd name="T5" fmla="*/ 0 h 64"/>
                <a:gd name="T6" fmla="*/ 0 w 93"/>
                <a:gd name="T7" fmla="*/ 0 h 64"/>
                <a:gd name="T8" fmla="*/ 0 w 93"/>
                <a:gd name="T9" fmla="*/ 0 h 64"/>
                <a:gd name="T10" fmla="*/ 0 w 93"/>
                <a:gd name="T11" fmla="*/ 0 h 64"/>
                <a:gd name="T12" fmla="*/ 0 w 93"/>
                <a:gd name="T13" fmla="*/ 0 h 64"/>
                <a:gd name="T14" fmla="*/ 0 60000 65536"/>
                <a:gd name="T15" fmla="*/ 0 60000 65536"/>
                <a:gd name="T16" fmla="*/ 0 60000 65536"/>
                <a:gd name="T17" fmla="*/ 0 60000 65536"/>
                <a:gd name="T18" fmla="*/ 0 60000 65536"/>
                <a:gd name="T19" fmla="*/ 0 60000 65536"/>
                <a:gd name="T20" fmla="*/ 0 60000 65536"/>
                <a:gd name="T21" fmla="*/ 0 w 93"/>
                <a:gd name="T22" fmla="*/ 0 h 64"/>
                <a:gd name="T23" fmla="*/ 93 w 93"/>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64">
                  <a:moveTo>
                    <a:pt x="88" y="64"/>
                  </a:moveTo>
                  <a:lnTo>
                    <a:pt x="0" y="58"/>
                  </a:lnTo>
                  <a:lnTo>
                    <a:pt x="1" y="58"/>
                  </a:lnTo>
                  <a:lnTo>
                    <a:pt x="3" y="0"/>
                  </a:lnTo>
                  <a:lnTo>
                    <a:pt x="4" y="0"/>
                  </a:lnTo>
                  <a:lnTo>
                    <a:pt x="93" y="6"/>
                  </a:lnTo>
                  <a:lnTo>
                    <a:pt x="88" y="64"/>
                  </a:lnTo>
                  <a:close/>
                </a:path>
              </a:pathLst>
            </a:custGeom>
            <a:solidFill>
              <a:srgbClr val="FF7FFF"/>
            </a:solidFill>
            <a:ln w="9525">
              <a:solidFill>
                <a:schemeClr val="tx1"/>
              </a:solidFill>
              <a:round/>
              <a:headEnd/>
              <a:tailEnd/>
            </a:ln>
          </p:spPr>
          <p:txBody>
            <a:bodyPr/>
            <a:lstStyle/>
            <a:p>
              <a:endParaRPr lang="en-US"/>
            </a:p>
          </p:txBody>
        </p:sp>
        <p:sp>
          <p:nvSpPr>
            <p:cNvPr id="117882" name="Freeform 119"/>
            <p:cNvSpPr>
              <a:spLocks/>
            </p:cNvSpPr>
            <p:nvPr/>
          </p:nvSpPr>
          <p:spPr bwMode="black">
            <a:xfrm>
              <a:off x="3787" y="2031"/>
              <a:ext cx="24" cy="16"/>
            </a:xfrm>
            <a:custGeom>
              <a:avLst/>
              <a:gdLst>
                <a:gd name="T0" fmla="*/ 0 w 92"/>
                <a:gd name="T1" fmla="*/ 0 h 63"/>
                <a:gd name="T2" fmla="*/ 0 w 92"/>
                <a:gd name="T3" fmla="*/ 0 h 63"/>
                <a:gd name="T4" fmla="*/ 0 w 92"/>
                <a:gd name="T5" fmla="*/ 0 h 63"/>
                <a:gd name="T6" fmla="*/ 0 w 92"/>
                <a:gd name="T7" fmla="*/ 0 h 63"/>
                <a:gd name="T8" fmla="*/ 0 w 92"/>
                <a:gd name="T9" fmla="*/ 0 h 63"/>
                <a:gd name="T10" fmla="*/ 0 w 92"/>
                <a:gd name="T11" fmla="*/ 0 h 63"/>
                <a:gd name="T12" fmla="*/ 0 w 92"/>
                <a:gd name="T13" fmla="*/ 0 h 63"/>
                <a:gd name="T14" fmla="*/ 0 60000 65536"/>
                <a:gd name="T15" fmla="*/ 0 60000 65536"/>
                <a:gd name="T16" fmla="*/ 0 60000 65536"/>
                <a:gd name="T17" fmla="*/ 0 60000 65536"/>
                <a:gd name="T18" fmla="*/ 0 60000 65536"/>
                <a:gd name="T19" fmla="*/ 0 60000 65536"/>
                <a:gd name="T20" fmla="*/ 0 60000 65536"/>
                <a:gd name="T21" fmla="*/ 0 w 92"/>
                <a:gd name="T22" fmla="*/ 0 h 63"/>
                <a:gd name="T23" fmla="*/ 92 w 9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 h="63">
                  <a:moveTo>
                    <a:pt x="90" y="63"/>
                  </a:moveTo>
                  <a:lnTo>
                    <a:pt x="0" y="58"/>
                  </a:lnTo>
                  <a:lnTo>
                    <a:pt x="1" y="58"/>
                  </a:lnTo>
                  <a:lnTo>
                    <a:pt x="1" y="0"/>
                  </a:lnTo>
                  <a:lnTo>
                    <a:pt x="2" y="0"/>
                  </a:lnTo>
                  <a:lnTo>
                    <a:pt x="92" y="5"/>
                  </a:lnTo>
                  <a:lnTo>
                    <a:pt x="90" y="63"/>
                  </a:lnTo>
                  <a:close/>
                </a:path>
              </a:pathLst>
            </a:custGeom>
            <a:solidFill>
              <a:srgbClr val="FF7FFF"/>
            </a:solidFill>
            <a:ln w="9525">
              <a:solidFill>
                <a:schemeClr val="tx1"/>
              </a:solidFill>
              <a:round/>
              <a:headEnd/>
              <a:tailEnd/>
            </a:ln>
          </p:spPr>
          <p:txBody>
            <a:bodyPr/>
            <a:lstStyle/>
            <a:p>
              <a:endParaRPr lang="en-US"/>
            </a:p>
          </p:txBody>
        </p:sp>
        <p:sp>
          <p:nvSpPr>
            <p:cNvPr id="117883" name="Freeform 120"/>
            <p:cNvSpPr>
              <a:spLocks/>
            </p:cNvSpPr>
            <p:nvPr/>
          </p:nvSpPr>
          <p:spPr bwMode="black">
            <a:xfrm>
              <a:off x="3766" y="2031"/>
              <a:ext cx="22" cy="15"/>
            </a:xfrm>
            <a:custGeom>
              <a:avLst/>
              <a:gdLst>
                <a:gd name="T0" fmla="*/ 0 w 89"/>
                <a:gd name="T1" fmla="*/ 0 h 59"/>
                <a:gd name="T2" fmla="*/ 0 w 89"/>
                <a:gd name="T3" fmla="*/ 0 h 59"/>
                <a:gd name="T4" fmla="*/ 0 w 89"/>
                <a:gd name="T5" fmla="*/ 0 h 59"/>
                <a:gd name="T6" fmla="*/ 0 w 89"/>
                <a:gd name="T7" fmla="*/ 0 h 59"/>
                <a:gd name="T8" fmla="*/ 0 w 89"/>
                <a:gd name="T9" fmla="*/ 0 h 59"/>
                <a:gd name="T10" fmla="*/ 0 w 89"/>
                <a:gd name="T11" fmla="*/ 0 h 59"/>
                <a:gd name="T12" fmla="*/ 0 w 89"/>
                <a:gd name="T13" fmla="*/ 0 h 59"/>
                <a:gd name="T14" fmla="*/ 0 60000 65536"/>
                <a:gd name="T15" fmla="*/ 0 60000 65536"/>
                <a:gd name="T16" fmla="*/ 0 60000 65536"/>
                <a:gd name="T17" fmla="*/ 0 60000 65536"/>
                <a:gd name="T18" fmla="*/ 0 60000 65536"/>
                <a:gd name="T19" fmla="*/ 0 60000 65536"/>
                <a:gd name="T20" fmla="*/ 0 60000 65536"/>
                <a:gd name="T21" fmla="*/ 0 w 89"/>
                <a:gd name="T22" fmla="*/ 0 h 59"/>
                <a:gd name="T23" fmla="*/ 89 w 89"/>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59">
                  <a:moveTo>
                    <a:pt x="89" y="59"/>
                  </a:moveTo>
                  <a:lnTo>
                    <a:pt x="0" y="58"/>
                  </a:lnTo>
                  <a:lnTo>
                    <a:pt x="0" y="0"/>
                  </a:lnTo>
                  <a:lnTo>
                    <a:pt x="89" y="1"/>
                  </a:lnTo>
                  <a:lnTo>
                    <a:pt x="89" y="59"/>
                  </a:lnTo>
                  <a:close/>
                </a:path>
              </a:pathLst>
            </a:custGeom>
            <a:solidFill>
              <a:srgbClr val="FF7FFF"/>
            </a:solidFill>
            <a:ln w="9525">
              <a:solidFill>
                <a:schemeClr val="tx1"/>
              </a:solidFill>
              <a:round/>
              <a:headEnd/>
              <a:tailEnd/>
            </a:ln>
          </p:spPr>
          <p:txBody>
            <a:bodyPr/>
            <a:lstStyle/>
            <a:p>
              <a:endParaRPr lang="en-US"/>
            </a:p>
          </p:txBody>
        </p:sp>
        <p:sp>
          <p:nvSpPr>
            <p:cNvPr id="117884" name="Freeform 121"/>
            <p:cNvSpPr>
              <a:spLocks/>
            </p:cNvSpPr>
            <p:nvPr/>
          </p:nvSpPr>
          <p:spPr bwMode="black">
            <a:xfrm>
              <a:off x="3743" y="2031"/>
              <a:ext cx="23" cy="15"/>
            </a:xfrm>
            <a:custGeom>
              <a:avLst/>
              <a:gdLst>
                <a:gd name="T0" fmla="*/ 0 w 89"/>
                <a:gd name="T1" fmla="*/ 0 h 58"/>
                <a:gd name="T2" fmla="*/ 0 w 89"/>
                <a:gd name="T3" fmla="*/ 0 h 58"/>
                <a:gd name="T4" fmla="*/ 0 w 89"/>
                <a:gd name="T5" fmla="*/ 0 h 58"/>
                <a:gd name="T6" fmla="*/ 0 w 89"/>
                <a:gd name="T7" fmla="*/ 0 h 58"/>
                <a:gd name="T8" fmla="*/ 0 w 89"/>
                <a:gd name="T9" fmla="*/ 0 h 58"/>
                <a:gd name="T10" fmla="*/ 0 w 89"/>
                <a:gd name="T11" fmla="*/ 0 h 58"/>
                <a:gd name="T12" fmla="*/ 0 w 89"/>
                <a:gd name="T13" fmla="*/ 0 h 58"/>
                <a:gd name="T14" fmla="*/ 0 60000 65536"/>
                <a:gd name="T15" fmla="*/ 0 60000 65536"/>
                <a:gd name="T16" fmla="*/ 0 60000 65536"/>
                <a:gd name="T17" fmla="*/ 0 60000 65536"/>
                <a:gd name="T18" fmla="*/ 0 60000 65536"/>
                <a:gd name="T19" fmla="*/ 0 60000 65536"/>
                <a:gd name="T20" fmla="*/ 0 60000 65536"/>
                <a:gd name="T21" fmla="*/ 0 w 89"/>
                <a:gd name="T22" fmla="*/ 0 h 58"/>
                <a:gd name="T23" fmla="*/ 89 w 89"/>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58">
                  <a:moveTo>
                    <a:pt x="89" y="58"/>
                  </a:moveTo>
                  <a:lnTo>
                    <a:pt x="1" y="58"/>
                  </a:lnTo>
                  <a:lnTo>
                    <a:pt x="2" y="58"/>
                  </a:lnTo>
                  <a:lnTo>
                    <a:pt x="0" y="0"/>
                  </a:lnTo>
                  <a:lnTo>
                    <a:pt x="1" y="0"/>
                  </a:lnTo>
                  <a:lnTo>
                    <a:pt x="89" y="0"/>
                  </a:lnTo>
                  <a:lnTo>
                    <a:pt x="89" y="58"/>
                  </a:lnTo>
                  <a:close/>
                </a:path>
              </a:pathLst>
            </a:custGeom>
            <a:solidFill>
              <a:srgbClr val="FF7FFF"/>
            </a:solidFill>
            <a:ln w="9525">
              <a:solidFill>
                <a:schemeClr val="tx1"/>
              </a:solidFill>
              <a:round/>
              <a:headEnd/>
              <a:tailEnd/>
            </a:ln>
          </p:spPr>
          <p:txBody>
            <a:bodyPr/>
            <a:lstStyle/>
            <a:p>
              <a:endParaRPr lang="en-US"/>
            </a:p>
          </p:txBody>
        </p:sp>
        <p:sp>
          <p:nvSpPr>
            <p:cNvPr id="117885" name="Freeform 122"/>
            <p:cNvSpPr>
              <a:spLocks/>
            </p:cNvSpPr>
            <p:nvPr/>
          </p:nvSpPr>
          <p:spPr bwMode="black">
            <a:xfrm>
              <a:off x="3720" y="2031"/>
              <a:ext cx="24" cy="15"/>
            </a:xfrm>
            <a:custGeom>
              <a:avLst/>
              <a:gdLst>
                <a:gd name="T0" fmla="*/ 0 w 93"/>
                <a:gd name="T1" fmla="*/ 0 h 62"/>
                <a:gd name="T2" fmla="*/ 0 w 93"/>
                <a:gd name="T3" fmla="*/ 0 h 62"/>
                <a:gd name="T4" fmla="*/ 0 w 93"/>
                <a:gd name="T5" fmla="*/ 0 h 62"/>
                <a:gd name="T6" fmla="*/ 0 w 93"/>
                <a:gd name="T7" fmla="*/ 0 h 62"/>
                <a:gd name="T8" fmla="*/ 0 w 93"/>
                <a:gd name="T9" fmla="*/ 0 h 62"/>
                <a:gd name="T10" fmla="*/ 0 w 93"/>
                <a:gd name="T11" fmla="*/ 0 h 62"/>
                <a:gd name="T12" fmla="*/ 0 w 93"/>
                <a:gd name="T13" fmla="*/ 0 h 62"/>
                <a:gd name="T14" fmla="*/ 0 60000 65536"/>
                <a:gd name="T15" fmla="*/ 0 60000 65536"/>
                <a:gd name="T16" fmla="*/ 0 60000 65536"/>
                <a:gd name="T17" fmla="*/ 0 60000 65536"/>
                <a:gd name="T18" fmla="*/ 0 60000 65536"/>
                <a:gd name="T19" fmla="*/ 0 60000 65536"/>
                <a:gd name="T20" fmla="*/ 0 60000 65536"/>
                <a:gd name="T21" fmla="*/ 0 w 93"/>
                <a:gd name="T22" fmla="*/ 0 h 62"/>
                <a:gd name="T23" fmla="*/ 93 w 93"/>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62">
                  <a:moveTo>
                    <a:pt x="93" y="58"/>
                  </a:moveTo>
                  <a:lnTo>
                    <a:pt x="3" y="62"/>
                  </a:lnTo>
                  <a:lnTo>
                    <a:pt x="4" y="62"/>
                  </a:lnTo>
                  <a:lnTo>
                    <a:pt x="0" y="3"/>
                  </a:lnTo>
                  <a:lnTo>
                    <a:pt x="1" y="3"/>
                  </a:lnTo>
                  <a:lnTo>
                    <a:pt x="91" y="0"/>
                  </a:lnTo>
                  <a:lnTo>
                    <a:pt x="93" y="58"/>
                  </a:lnTo>
                  <a:close/>
                </a:path>
              </a:pathLst>
            </a:custGeom>
            <a:solidFill>
              <a:srgbClr val="FF7FFF"/>
            </a:solidFill>
            <a:ln w="9525">
              <a:solidFill>
                <a:schemeClr val="tx1"/>
              </a:solidFill>
              <a:round/>
              <a:headEnd/>
              <a:tailEnd/>
            </a:ln>
          </p:spPr>
          <p:txBody>
            <a:bodyPr/>
            <a:lstStyle/>
            <a:p>
              <a:endParaRPr lang="en-US"/>
            </a:p>
          </p:txBody>
        </p:sp>
        <p:sp>
          <p:nvSpPr>
            <p:cNvPr id="117886" name="Freeform 123"/>
            <p:cNvSpPr>
              <a:spLocks/>
            </p:cNvSpPr>
            <p:nvPr/>
          </p:nvSpPr>
          <p:spPr bwMode="black">
            <a:xfrm>
              <a:off x="3698" y="2032"/>
              <a:ext cx="24" cy="16"/>
            </a:xfrm>
            <a:custGeom>
              <a:avLst/>
              <a:gdLst>
                <a:gd name="T0" fmla="*/ 0 w 93"/>
                <a:gd name="T1" fmla="*/ 0 h 65"/>
                <a:gd name="T2" fmla="*/ 0 w 93"/>
                <a:gd name="T3" fmla="*/ 0 h 65"/>
                <a:gd name="T4" fmla="*/ 0 w 93"/>
                <a:gd name="T5" fmla="*/ 0 h 65"/>
                <a:gd name="T6" fmla="*/ 0 w 93"/>
                <a:gd name="T7" fmla="*/ 0 h 65"/>
                <a:gd name="T8" fmla="*/ 0 w 93"/>
                <a:gd name="T9" fmla="*/ 0 h 65"/>
                <a:gd name="T10" fmla="*/ 0 w 93"/>
                <a:gd name="T11" fmla="*/ 0 h 65"/>
                <a:gd name="T12" fmla="*/ 0 w 93"/>
                <a:gd name="T13" fmla="*/ 0 h 65"/>
                <a:gd name="T14" fmla="*/ 0 60000 65536"/>
                <a:gd name="T15" fmla="*/ 0 60000 65536"/>
                <a:gd name="T16" fmla="*/ 0 60000 65536"/>
                <a:gd name="T17" fmla="*/ 0 60000 65536"/>
                <a:gd name="T18" fmla="*/ 0 60000 65536"/>
                <a:gd name="T19" fmla="*/ 0 60000 65536"/>
                <a:gd name="T20" fmla="*/ 0 60000 65536"/>
                <a:gd name="T21" fmla="*/ 0 w 93"/>
                <a:gd name="T22" fmla="*/ 0 h 65"/>
                <a:gd name="T23" fmla="*/ 93 w 93"/>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65">
                  <a:moveTo>
                    <a:pt x="93" y="59"/>
                  </a:moveTo>
                  <a:lnTo>
                    <a:pt x="5" y="65"/>
                  </a:lnTo>
                  <a:lnTo>
                    <a:pt x="0" y="6"/>
                  </a:lnTo>
                  <a:lnTo>
                    <a:pt x="89" y="0"/>
                  </a:lnTo>
                  <a:lnTo>
                    <a:pt x="93" y="59"/>
                  </a:lnTo>
                  <a:close/>
                </a:path>
              </a:pathLst>
            </a:custGeom>
            <a:solidFill>
              <a:srgbClr val="FF7FFF"/>
            </a:solidFill>
            <a:ln w="9525">
              <a:solidFill>
                <a:schemeClr val="tx1"/>
              </a:solidFill>
              <a:round/>
              <a:headEnd/>
              <a:tailEnd/>
            </a:ln>
          </p:spPr>
          <p:txBody>
            <a:bodyPr/>
            <a:lstStyle/>
            <a:p>
              <a:endParaRPr lang="en-US"/>
            </a:p>
          </p:txBody>
        </p:sp>
        <p:sp>
          <p:nvSpPr>
            <p:cNvPr id="117887" name="Freeform 124"/>
            <p:cNvSpPr>
              <a:spLocks/>
            </p:cNvSpPr>
            <p:nvPr/>
          </p:nvSpPr>
          <p:spPr bwMode="black">
            <a:xfrm>
              <a:off x="3676" y="2033"/>
              <a:ext cx="23" cy="17"/>
            </a:xfrm>
            <a:custGeom>
              <a:avLst/>
              <a:gdLst>
                <a:gd name="T0" fmla="*/ 0 w 94"/>
                <a:gd name="T1" fmla="*/ 0 h 66"/>
                <a:gd name="T2" fmla="*/ 0 w 94"/>
                <a:gd name="T3" fmla="*/ 0 h 66"/>
                <a:gd name="T4" fmla="*/ 0 w 94"/>
                <a:gd name="T5" fmla="*/ 0 h 66"/>
                <a:gd name="T6" fmla="*/ 0 w 94"/>
                <a:gd name="T7" fmla="*/ 0 h 66"/>
                <a:gd name="T8" fmla="*/ 0 w 94"/>
                <a:gd name="T9" fmla="*/ 0 h 66"/>
                <a:gd name="T10" fmla="*/ 0 60000 65536"/>
                <a:gd name="T11" fmla="*/ 0 60000 65536"/>
                <a:gd name="T12" fmla="*/ 0 60000 65536"/>
                <a:gd name="T13" fmla="*/ 0 60000 65536"/>
                <a:gd name="T14" fmla="*/ 0 60000 65536"/>
                <a:gd name="T15" fmla="*/ 0 w 94"/>
                <a:gd name="T16" fmla="*/ 0 h 66"/>
                <a:gd name="T17" fmla="*/ 94 w 94"/>
                <a:gd name="T18" fmla="*/ 66 h 66"/>
              </a:gdLst>
              <a:ahLst/>
              <a:cxnLst>
                <a:cxn ang="T10">
                  <a:pos x="T0" y="T1"/>
                </a:cxn>
                <a:cxn ang="T11">
                  <a:pos x="T2" y="T3"/>
                </a:cxn>
                <a:cxn ang="T12">
                  <a:pos x="T4" y="T5"/>
                </a:cxn>
                <a:cxn ang="T13">
                  <a:pos x="T6" y="T7"/>
                </a:cxn>
                <a:cxn ang="T14">
                  <a:pos x="T8" y="T9"/>
                </a:cxn>
              </a:cxnLst>
              <a:rect l="T15" t="T16" r="T17" b="T18"/>
              <a:pathLst>
                <a:path w="94" h="66">
                  <a:moveTo>
                    <a:pt x="94" y="59"/>
                  </a:moveTo>
                  <a:lnTo>
                    <a:pt x="5" y="66"/>
                  </a:lnTo>
                  <a:lnTo>
                    <a:pt x="0" y="8"/>
                  </a:lnTo>
                  <a:lnTo>
                    <a:pt x="89" y="0"/>
                  </a:lnTo>
                  <a:lnTo>
                    <a:pt x="94" y="59"/>
                  </a:lnTo>
                  <a:close/>
                </a:path>
              </a:pathLst>
            </a:custGeom>
            <a:solidFill>
              <a:srgbClr val="FF7FFF"/>
            </a:solidFill>
            <a:ln w="9525">
              <a:solidFill>
                <a:schemeClr val="tx1"/>
              </a:solidFill>
              <a:round/>
              <a:headEnd/>
              <a:tailEnd/>
            </a:ln>
          </p:spPr>
          <p:txBody>
            <a:bodyPr/>
            <a:lstStyle/>
            <a:p>
              <a:endParaRPr lang="en-US"/>
            </a:p>
          </p:txBody>
        </p:sp>
        <p:sp>
          <p:nvSpPr>
            <p:cNvPr id="117888" name="Freeform 125"/>
            <p:cNvSpPr>
              <a:spLocks/>
            </p:cNvSpPr>
            <p:nvPr/>
          </p:nvSpPr>
          <p:spPr bwMode="black">
            <a:xfrm>
              <a:off x="4104" y="2106"/>
              <a:ext cx="71" cy="44"/>
            </a:xfrm>
            <a:custGeom>
              <a:avLst/>
              <a:gdLst>
                <a:gd name="T0" fmla="*/ 0 w 284"/>
                <a:gd name="T1" fmla="*/ 0 h 177"/>
                <a:gd name="T2" fmla="*/ 0 w 284"/>
                <a:gd name="T3" fmla="*/ 0 h 177"/>
                <a:gd name="T4" fmla="*/ 0 w 284"/>
                <a:gd name="T5" fmla="*/ 0 h 177"/>
                <a:gd name="T6" fmla="*/ 0 w 284"/>
                <a:gd name="T7" fmla="*/ 0 h 177"/>
                <a:gd name="T8" fmla="*/ 0 w 284"/>
                <a:gd name="T9" fmla="*/ 0 h 177"/>
                <a:gd name="T10" fmla="*/ 0 60000 65536"/>
                <a:gd name="T11" fmla="*/ 0 60000 65536"/>
                <a:gd name="T12" fmla="*/ 0 60000 65536"/>
                <a:gd name="T13" fmla="*/ 0 60000 65536"/>
                <a:gd name="T14" fmla="*/ 0 60000 65536"/>
                <a:gd name="T15" fmla="*/ 0 w 284"/>
                <a:gd name="T16" fmla="*/ 0 h 177"/>
                <a:gd name="T17" fmla="*/ 284 w 284"/>
                <a:gd name="T18" fmla="*/ 177 h 177"/>
              </a:gdLst>
              <a:ahLst/>
              <a:cxnLst>
                <a:cxn ang="T10">
                  <a:pos x="T0" y="T1"/>
                </a:cxn>
                <a:cxn ang="T11">
                  <a:pos x="T2" y="T3"/>
                </a:cxn>
                <a:cxn ang="T12">
                  <a:pos x="T4" y="T5"/>
                </a:cxn>
                <a:cxn ang="T13">
                  <a:pos x="T6" y="T7"/>
                </a:cxn>
                <a:cxn ang="T14">
                  <a:pos x="T8" y="T9"/>
                </a:cxn>
              </a:cxnLst>
              <a:rect l="T15" t="T16" r="T17" b="T18"/>
              <a:pathLst>
                <a:path w="284" h="177">
                  <a:moveTo>
                    <a:pt x="51" y="0"/>
                  </a:moveTo>
                  <a:lnTo>
                    <a:pt x="284" y="177"/>
                  </a:lnTo>
                  <a:lnTo>
                    <a:pt x="0" y="106"/>
                  </a:lnTo>
                  <a:lnTo>
                    <a:pt x="51" y="0"/>
                  </a:lnTo>
                  <a:close/>
                </a:path>
              </a:pathLst>
            </a:custGeom>
            <a:solidFill>
              <a:srgbClr val="FF7FFF"/>
            </a:solidFill>
            <a:ln w="9525">
              <a:solidFill>
                <a:schemeClr val="tx1"/>
              </a:solidFill>
              <a:round/>
              <a:headEnd/>
              <a:tailEnd/>
            </a:ln>
          </p:spPr>
          <p:txBody>
            <a:bodyPr/>
            <a:lstStyle/>
            <a:p>
              <a:endParaRPr lang="en-US"/>
            </a:p>
          </p:txBody>
        </p:sp>
        <p:sp>
          <p:nvSpPr>
            <p:cNvPr id="117889" name="Oval 126"/>
            <p:cNvSpPr>
              <a:spLocks noChangeArrowheads="1"/>
            </p:cNvSpPr>
            <p:nvPr/>
          </p:nvSpPr>
          <p:spPr bwMode="black">
            <a:xfrm>
              <a:off x="4167" y="2142"/>
              <a:ext cx="15" cy="15"/>
            </a:xfrm>
            <a:prstGeom prst="ellipse">
              <a:avLst/>
            </a:prstGeom>
            <a:solidFill>
              <a:srgbClr val="FF7FFF"/>
            </a:solidFill>
            <a:ln w="9525">
              <a:solidFill>
                <a:schemeClr val="tx1"/>
              </a:solidFill>
              <a:round/>
              <a:headEnd/>
              <a:tailEnd/>
            </a:ln>
          </p:spPr>
          <p:txBody>
            <a:bodyPr/>
            <a:lstStyle/>
            <a:p>
              <a:endParaRPr lang="en-US"/>
            </a:p>
          </p:txBody>
        </p:sp>
        <p:sp>
          <p:nvSpPr>
            <p:cNvPr id="117890" name="Freeform 127"/>
            <p:cNvSpPr>
              <a:spLocks/>
            </p:cNvSpPr>
            <p:nvPr/>
          </p:nvSpPr>
          <p:spPr bwMode="black">
            <a:xfrm>
              <a:off x="4112" y="2100"/>
              <a:ext cx="67" cy="56"/>
            </a:xfrm>
            <a:custGeom>
              <a:avLst/>
              <a:gdLst>
                <a:gd name="T0" fmla="*/ 0 w 270"/>
                <a:gd name="T1" fmla="*/ 0 h 223"/>
                <a:gd name="T2" fmla="*/ 0 w 270"/>
                <a:gd name="T3" fmla="*/ 0 h 223"/>
                <a:gd name="T4" fmla="*/ 0 w 270"/>
                <a:gd name="T5" fmla="*/ 0 h 223"/>
                <a:gd name="T6" fmla="*/ 0 w 270"/>
                <a:gd name="T7" fmla="*/ 0 h 223"/>
                <a:gd name="T8" fmla="*/ 0 w 270"/>
                <a:gd name="T9" fmla="*/ 0 h 223"/>
                <a:gd name="T10" fmla="*/ 0 60000 65536"/>
                <a:gd name="T11" fmla="*/ 0 60000 65536"/>
                <a:gd name="T12" fmla="*/ 0 60000 65536"/>
                <a:gd name="T13" fmla="*/ 0 60000 65536"/>
                <a:gd name="T14" fmla="*/ 0 60000 65536"/>
                <a:gd name="T15" fmla="*/ 0 w 270"/>
                <a:gd name="T16" fmla="*/ 0 h 223"/>
                <a:gd name="T17" fmla="*/ 270 w 270"/>
                <a:gd name="T18" fmla="*/ 223 h 223"/>
              </a:gdLst>
              <a:ahLst/>
              <a:cxnLst>
                <a:cxn ang="T10">
                  <a:pos x="T0" y="T1"/>
                </a:cxn>
                <a:cxn ang="T11">
                  <a:pos x="T2" y="T3"/>
                </a:cxn>
                <a:cxn ang="T12">
                  <a:pos x="T4" y="T5"/>
                </a:cxn>
                <a:cxn ang="T13">
                  <a:pos x="T6" y="T7"/>
                </a:cxn>
                <a:cxn ang="T14">
                  <a:pos x="T8" y="T9"/>
                </a:cxn>
              </a:cxnLst>
              <a:rect l="T15" t="T16" r="T17" b="T18"/>
              <a:pathLst>
                <a:path w="270" h="223">
                  <a:moveTo>
                    <a:pt x="37" y="0"/>
                  </a:moveTo>
                  <a:lnTo>
                    <a:pt x="270" y="177"/>
                  </a:lnTo>
                  <a:lnTo>
                    <a:pt x="234" y="223"/>
                  </a:lnTo>
                  <a:lnTo>
                    <a:pt x="0" y="46"/>
                  </a:lnTo>
                  <a:lnTo>
                    <a:pt x="37" y="0"/>
                  </a:lnTo>
                  <a:close/>
                </a:path>
              </a:pathLst>
            </a:custGeom>
            <a:solidFill>
              <a:srgbClr val="FF7FFF"/>
            </a:solidFill>
            <a:ln w="9525">
              <a:solidFill>
                <a:schemeClr val="tx1"/>
              </a:solidFill>
              <a:round/>
              <a:headEnd/>
              <a:tailEnd/>
            </a:ln>
          </p:spPr>
          <p:txBody>
            <a:bodyPr/>
            <a:lstStyle/>
            <a:p>
              <a:endParaRPr lang="en-US"/>
            </a:p>
          </p:txBody>
        </p:sp>
        <p:sp>
          <p:nvSpPr>
            <p:cNvPr id="117891" name="Oval 128"/>
            <p:cNvSpPr>
              <a:spLocks noChangeArrowheads="1"/>
            </p:cNvSpPr>
            <p:nvPr/>
          </p:nvSpPr>
          <p:spPr bwMode="black">
            <a:xfrm>
              <a:off x="4096" y="2125"/>
              <a:ext cx="15" cy="14"/>
            </a:xfrm>
            <a:prstGeom prst="ellipse">
              <a:avLst/>
            </a:prstGeom>
            <a:solidFill>
              <a:srgbClr val="FF7FFF"/>
            </a:solidFill>
            <a:ln w="9525">
              <a:solidFill>
                <a:schemeClr val="tx1"/>
              </a:solidFill>
              <a:round/>
              <a:headEnd/>
              <a:tailEnd/>
            </a:ln>
          </p:spPr>
          <p:txBody>
            <a:bodyPr/>
            <a:lstStyle/>
            <a:p>
              <a:endParaRPr lang="en-US"/>
            </a:p>
          </p:txBody>
        </p:sp>
        <p:sp>
          <p:nvSpPr>
            <p:cNvPr id="117892" name="Freeform 129"/>
            <p:cNvSpPr>
              <a:spLocks/>
            </p:cNvSpPr>
            <p:nvPr/>
          </p:nvSpPr>
          <p:spPr bwMode="black">
            <a:xfrm>
              <a:off x="4102" y="2125"/>
              <a:ext cx="75" cy="32"/>
            </a:xfrm>
            <a:custGeom>
              <a:avLst/>
              <a:gdLst>
                <a:gd name="T0" fmla="*/ 0 w 299"/>
                <a:gd name="T1" fmla="*/ 0 h 127"/>
                <a:gd name="T2" fmla="*/ 0 w 299"/>
                <a:gd name="T3" fmla="*/ 0 h 127"/>
                <a:gd name="T4" fmla="*/ 0 w 299"/>
                <a:gd name="T5" fmla="*/ 0 h 127"/>
                <a:gd name="T6" fmla="*/ 0 w 299"/>
                <a:gd name="T7" fmla="*/ 0 h 127"/>
                <a:gd name="T8" fmla="*/ 0 w 299"/>
                <a:gd name="T9" fmla="*/ 0 h 127"/>
                <a:gd name="T10" fmla="*/ 0 60000 65536"/>
                <a:gd name="T11" fmla="*/ 0 60000 65536"/>
                <a:gd name="T12" fmla="*/ 0 60000 65536"/>
                <a:gd name="T13" fmla="*/ 0 60000 65536"/>
                <a:gd name="T14" fmla="*/ 0 60000 65536"/>
                <a:gd name="T15" fmla="*/ 0 w 299"/>
                <a:gd name="T16" fmla="*/ 0 h 127"/>
                <a:gd name="T17" fmla="*/ 299 w 299"/>
                <a:gd name="T18" fmla="*/ 127 h 127"/>
              </a:gdLst>
              <a:ahLst/>
              <a:cxnLst>
                <a:cxn ang="T10">
                  <a:pos x="T0" y="T1"/>
                </a:cxn>
                <a:cxn ang="T11">
                  <a:pos x="T2" y="T3"/>
                </a:cxn>
                <a:cxn ang="T12">
                  <a:pos x="T4" y="T5"/>
                </a:cxn>
                <a:cxn ang="T13">
                  <a:pos x="T6" y="T7"/>
                </a:cxn>
                <a:cxn ang="T14">
                  <a:pos x="T8" y="T9"/>
                </a:cxn>
              </a:cxnLst>
              <a:rect l="T15" t="T16" r="T17" b="T18"/>
              <a:pathLst>
                <a:path w="299" h="127">
                  <a:moveTo>
                    <a:pt x="284" y="127"/>
                  </a:moveTo>
                  <a:lnTo>
                    <a:pt x="0" y="56"/>
                  </a:lnTo>
                  <a:lnTo>
                    <a:pt x="15" y="0"/>
                  </a:lnTo>
                  <a:lnTo>
                    <a:pt x="299" y="71"/>
                  </a:lnTo>
                  <a:lnTo>
                    <a:pt x="284" y="127"/>
                  </a:lnTo>
                  <a:close/>
                </a:path>
              </a:pathLst>
            </a:custGeom>
            <a:solidFill>
              <a:srgbClr val="FF7FFF"/>
            </a:solidFill>
            <a:ln w="9525">
              <a:solidFill>
                <a:schemeClr val="tx1"/>
              </a:solidFill>
              <a:round/>
              <a:headEnd/>
              <a:tailEnd/>
            </a:ln>
          </p:spPr>
          <p:txBody>
            <a:bodyPr/>
            <a:lstStyle/>
            <a:p>
              <a:endParaRPr lang="en-US"/>
            </a:p>
          </p:txBody>
        </p:sp>
        <p:sp>
          <p:nvSpPr>
            <p:cNvPr id="117893" name="Freeform 130"/>
            <p:cNvSpPr>
              <a:spLocks/>
            </p:cNvSpPr>
            <p:nvPr/>
          </p:nvSpPr>
          <p:spPr bwMode="black">
            <a:xfrm>
              <a:off x="4097" y="2102"/>
              <a:ext cx="26" cy="33"/>
            </a:xfrm>
            <a:custGeom>
              <a:avLst/>
              <a:gdLst>
                <a:gd name="T0" fmla="*/ 0 w 104"/>
                <a:gd name="T1" fmla="*/ 0 h 133"/>
                <a:gd name="T2" fmla="*/ 0 w 104"/>
                <a:gd name="T3" fmla="*/ 0 h 133"/>
                <a:gd name="T4" fmla="*/ 0 w 104"/>
                <a:gd name="T5" fmla="*/ 0 h 133"/>
                <a:gd name="T6" fmla="*/ 0 w 104"/>
                <a:gd name="T7" fmla="*/ 0 h 133"/>
                <a:gd name="T8" fmla="*/ 0 w 104"/>
                <a:gd name="T9" fmla="*/ 0 h 133"/>
                <a:gd name="T10" fmla="*/ 0 60000 65536"/>
                <a:gd name="T11" fmla="*/ 0 60000 65536"/>
                <a:gd name="T12" fmla="*/ 0 60000 65536"/>
                <a:gd name="T13" fmla="*/ 0 60000 65536"/>
                <a:gd name="T14" fmla="*/ 0 60000 65536"/>
                <a:gd name="T15" fmla="*/ 0 w 104"/>
                <a:gd name="T16" fmla="*/ 0 h 133"/>
                <a:gd name="T17" fmla="*/ 104 w 104"/>
                <a:gd name="T18" fmla="*/ 133 h 133"/>
              </a:gdLst>
              <a:ahLst/>
              <a:cxnLst>
                <a:cxn ang="T10">
                  <a:pos x="T0" y="T1"/>
                </a:cxn>
                <a:cxn ang="T11">
                  <a:pos x="T2" y="T3"/>
                </a:cxn>
                <a:cxn ang="T12">
                  <a:pos x="T4" y="T5"/>
                </a:cxn>
                <a:cxn ang="T13">
                  <a:pos x="T6" y="T7"/>
                </a:cxn>
                <a:cxn ang="T14">
                  <a:pos x="T8" y="T9"/>
                </a:cxn>
              </a:cxnLst>
              <a:rect l="T15" t="T16" r="T17" b="T18"/>
              <a:pathLst>
                <a:path w="104" h="133">
                  <a:moveTo>
                    <a:pt x="0" y="106"/>
                  </a:moveTo>
                  <a:lnTo>
                    <a:pt x="51" y="0"/>
                  </a:lnTo>
                  <a:lnTo>
                    <a:pt x="104" y="27"/>
                  </a:lnTo>
                  <a:lnTo>
                    <a:pt x="53" y="133"/>
                  </a:lnTo>
                  <a:lnTo>
                    <a:pt x="0" y="106"/>
                  </a:lnTo>
                  <a:close/>
                </a:path>
              </a:pathLst>
            </a:custGeom>
            <a:solidFill>
              <a:srgbClr val="FF7FFF"/>
            </a:solidFill>
            <a:ln w="9525">
              <a:solidFill>
                <a:schemeClr val="tx1"/>
              </a:solidFill>
              <a:round/>
              <a:headEnd/>
              <a:tailEnd/>
            </a:ln>
          </p:spPr>
          <p:txBody>
            <a:bodyPr/>
            <a:lstStyle/>
            <a:p>
              <a:endParaRPr lang="en-US"/>
            </a:p>
          </p:txBody>
        </p:sp>
        <p:sp>
          <p:nvSpPr>
            <p:cNvPr id="117894" name="Freeform 131"/>
            <p:cNvSpPr>
              <a:spLocks/>
            </p:cNvSpPr>
            <p:nvPr/>
          </p:nvSpPr>
          <p:spPr bwMode="black">
            <a:xfrm>
              <a:off x="2868" y="2378"/>
              <a:ext cx="103" cy="95"/>
            </a:xfrm>
            <a:custGeom>
              <a:avLst/>
              <a:gdLst>
                <a:gd name="T0" fmla="*/ 0 w 410"/>
                <a:gd name="T1" fmla="*/ 0 h 379"/>
                <a:gd name="T2" fmla="*/ 0 w 410"/>
                <a:gd name="T3" fmla="*/ 0 h 379"/>
                <a:gd name="T4" fmla="*/ 0 w 410"/>
                <a:gd name="T5" fmla="*/ 0 h 379"/>
                <a:gd name="T6" fmla="*/ 0 w 410"/>
                <a:gd name="T7" fmla="*/ 0 h 379"/>
                <a:gd name="T8" fmla="*/ 0 w 410"/>
                <a:gd name="T9" fmla="*/ 0 h 379"/>
                <a:gd name="T10" fmla="*/ 0 w 410"/>
                <a:gd name="T11" fmla="*/ 0 h 379"/>
                <a:gd name="T12" fmla="*/ 0 w 410"/>
                <a:gd name="T13" fmla="*/ 0 h 379"/>
                <a:gd name="T14" fmla="*/ 0 w 410"/>
                <a:gd name="T15" fmla="*/ 0 h 379"/>
                <a:gd name="T16" fmla="*/ 0 w 410"/>
                <a:gd name="T17" fmla="*/ 0 h 379"/>
                <a:gd name="T18" fmla="*/ 0 w 410"/>
                <a:gd name="T19" fmla="*/ 0 h 379"/>
                <a:gd name="T20" fmla="*/ 0 w 410"/>
                <a:gd name="T21" fmla="*/ 0 h 379"/>
                <a:gd name="T22" fmla="*/ 0 w 410"/>
                <a:gd name="T23" fmla="*/ 0 h 379"/>
                <a:gd name="T24" fmla="*/ 0 w 410"/>
                <a:gd name="T25" fmla="*/ 0 h 379"/>
                <a:gd name="T26" fmla="*/ 0 w 410"/>
                <a:gd name="T27" fmla="*/ 0 h 379"/>
                <a:gd name="T28" fmla="*/ 0 w 410"/>
                <a:gd name="T29" fmla="*/ 0 h 379"/>
                <a:gd name="T30" fmla="*/ 0 w 410"/>
                <a:gd name="T31" fmla="*/ 0 h 379"/>
                <a:gd name="T32" fmla="*/ 0 w 410"/>
                <a:gd name="T33" fmla="*/ 0 h 379"/>
                <a:gd name="T34" fmla="*/ 0 w 410"/>
                <a:gd name="T35" fmla="*/ 0 h 379"/>
                <a:gd name="T36" fmla="*/ 0 w 410"/>
                <a:gd name="T37" fmla="*/ 0 h 379"/>
                <a:gd name="T38" fmla="*/ 0 w 410"/>
                <a:gd name="T39" fmla="*/ 0 h 379"/>
                <a:gd name="T40" fmla="*/ 0 w 410"/>
                <a:gd name="T41" fmla="*/ 0 h 379"/>
                <a:gd name="T42" fmla="*/ 0 w 410"/>
                <a:gd name="T43" fmla="*/ 0 h 379"/>
                <a:gd name="T44" fmla="*/ 0 w 410"/>
                <a:gd name="T45" fmla="*/ 0 h 379"/>
                <a:gd name="T46" fmla="*/ 0 w 410"/>
                <a:gd name="T47" fmla="*/ 0 h 379"/>
                <a:gd name="T48" fmla="*/ 0 w 410"/>
                <a:gd name="T49" fmla="*/ 0 h 379"/>
                <a:gd name="T50" fmla="*/ 0 w 410"/>
                <a:gd name="T51" fmla="*/ 0 h 379"/>
                <a:gd name="T52" fmla="*/ 0 w 410"/>
                <a:gd name="T53" fmla="*/ 0 h 379"/>
                <a:gd name="T54" fmla="*/ 0 w 410"/>
                <a:gd name="T55" fmla="*/ 0 h 379"/>
                <a:gd name="T56" fmla="*/ 0 w 410"/>
                <a:gd name="T57" fmla="*/ 0 h 379"/>
                <a:gd name="T58" fmla="*/ 0 w 410"/>
                <a:gd name="T59" fmla="*/ 0 h 379"/>
                <a:gd name="T60" fmla="*/ 0 w 410"/>
                <a:gd name="T61" fmla="*/ 0 h 379"/>
                <a:gd name="T62" fmla="*/ 0 w 410"/>
                <a:gd name="T63" fmla="*/ 0 h 379"/>
                <a:gd name="T64" fmla="*/ 0 w 410"/>
                <a:gd name="T65" fmla="*/ 0 h 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0"/>
                <a:gd name="T100" fmla="*/ 0 h 379"/>
                <a:gd name="T101" fmla="*/ 410 w 410"/>
                <a:gd name="T102" fmla="*/ 379 h 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0" h="379">
                  <a:moveTo>
                    <a:pt x="410" y="379"/>
                  </a:moveTo>
                  <a:lnTo>
                    <a:pt x="369" y="377"/>
                  </a:lnTo>
                  <a:lnTo>
                    <a:pt x="329" y="372"/>
                  </a:lnTo>
                  <a:lnTo>
                    <a:pt x="289" y="361"/>
                  </a:lnTo>
                  <a:lnTo>
                    <a:pt x="250" y="346"/>
                  </a:lnTo>
                  <a:lnTo>
                    <a:pt x="215" y="330"/>
                  </a:lnTo>
                  <a:lnTo>
                    <a:pt x="179" y="310"/>
                  </a:lnTo>
                  <a:lnTo>
                    <a:pt x="149" y="285"/>
                  </a:lnTo>
                  <a:lnTo>
                    <a:pt x="119" y="260"/>
                  </a:lnTo>
                  <a:lnTo>
                    <a:pt x="92" y="229"/>
                  </a:lnTo>
                  <a:lnTo>
                    <a:pt x="69" y="198"/>
                  </a:lnTo>
                  <a:lnTo>
                    <a:pt x="47" y="165"/>
                  </a:lnTo>
                  <a:lnTo>
                    <a:pt x="30" y="127"/>
                  </a:lnTo>
                  <a:lnTo>
                    <a:pt x="17" y="90"/>
                  </a:lnTo>
                  <a:lnTo>
                    <a:pt x="6" y="50"/>
                  </a:lnTo>
                  <a:lnTo>
                    <a:pt x="0" y="7"/>
                  </a:lnTo>
                  <a:lnTo>
                    <a:pt x="58" y="0"/>
                  </a:lnTo>
                  <a:lnTo>
                    <a:pt x="62" y="35"/>
                  </a:lnTo>
                  <a:lnTo>
                    <a:pt x="70" y="68"/>
                  </a:lnTo>
                  <a:lnTo>
                    <a:pt x="83" y="102"/>
                  </a:lnTo>
                  <a:lnTo>
                    <a:pt x="98" y="133"/>
                  </a:lnTo>
                  <a:lnTo>
                    <a:pt x="115" y="163"/>
                  </a:lnTo>
                  <a:lnTo>
                    <a:pt x="136" y="190"/>
                  </a:lnTo>
                  <a:lnTo>
                    <a:pt x="158" y="216"/>
                  </a:lnTo>
                  <a:lnTo>
                    <a:pt x="183" y="239"/>
                  </a:lnTo>
                  <a:lnTo>
                    <a:pt x="211" y="258"/>
                  </a:lnTo>
                  <a:lnTo>
                    <a:pt x="239" y="277"/>
                  </a:lnTo>
                  <a:lnTo>
                    <a:pt x="272" y="293"/>
                  </a:lnTo>
                  <a:lnTo>
                    <a:pt x="303" y="305"/>
                  </a:lnTo>
                  <a:lnTo>
                    <a:pt x="336" y="313"/>
                  </a:lnTo>
                  <a:lnTo>
                    <a:pt x="374" y="318"/>
                  </a:lnTo>
                  <a:lnTo>
                    <a:pt x="410" y="321"/>
                  </a:lnTo>
                  <a:lnTo>
                    <a:pt x="410" y="379"/>
                  </a:lnTo>
                  <a:close/>
                </a:path>
              </a:pathLst>
            </a:custGeom>
            <a:solidFill>
              <a:srgbClr val="00FFFF"/>
            </a:solidFill>
            <a:ln w="9525">
              <a:solidFill>
                <a:schemeClr val="tx1"/>
              </a:solidFill>
              <a:round/>
              <a:headEnd/>
              <a:tailEnd/>
            </a:ln>
          </p:spPr>
          <p:txBody>
            <a:bodyPr/>
            <a:lstStyle/>
            <a:p>
              <a:endParaRPr lang="en-US"/>
            </a:p>
          </p:txBody>
        </p:sp>
        <p:sp>
          <p:nvSpPr>
            <p:cNvPr id="117895" name="Freeform 132"/>
            <p:cNvSpPr>
              <a:spLocks/>
            </p:cNvSpPr>
            <p:nvPr/>
          </p:nvSpPr>
          <p:spPr bwMode="black">
            <a:xfrm>
              <a:off x="2867" y="2369"/>
              <a:ext cx="15" cy="11"/>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60000 65536"/>
                <a:gd name="T15" fmla="*/ 0 60000 65536"/>
                <a:gd name="T16" fmla="*/ 0 60000 65536"/>
                <a:gd name="T17" fmla="*/ 0 60000 65536"/>
                <a:gd name="T18" fmla="*/ 0 60000 65536"/>
                <a:gd name="T19" fmla="*/ 0 60000 65536"/>
                <a:gd name="T20" fmla="*/ 0 60000 65536"/>
                <a:gd name="T21" fmla="*/ 0 w 61"/>
                <a:gd name="T22" fmla="*/ 0 h 42"/>
                <a:gd name="T23" fmla="*/ 61 w 61"/>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42">
                  <a:moveTo>
                    <a:pt x="3" y="42"/>
                  </a:moveTo>
                  <a:lnTo>
                    <a:pt x="0" y="0"/>
                  </a:lnTo>
                  <a:lnTo>
                    <a:pt x="59" y="0"/>
                  </a:lnTo>
                  <a:lnTo>
                    <a:pt x="61" y="35"/>
                  </a:lnTo>
                  <a:lnTo>
                    <a:pt x="3" y="42"/>
                  </a:lnTo>
                  <a:close/>
                </a:path>
              </a:pathLst>
            </a:custGeom>
            <a:solidFill>
              <a:srgbClr val="00FFFF"/>
            </a:solidFill>
            <a:ln w="9525">
              <a:solidFill>
                <a:schemeClr val="tx1"/>
              </a:solidFill>
              <a:round/>
              <a:headEnd/>
              <a:tailEnd/>
            </a:ln>
          </p:spPr>
          <p:txBody>
            <a:bodyPr/>
            <a:lstStyle/>
            <a:p>
              <a:endParaRPr lang="en-US"/>
            </a:p>
          </p:txBody>
        </p:sp>
        <p:sp>
          <p:nvSpPr>
            <p:cNvPr id="117896" name="Freeform 133"/>
            <p:cNvSpPr>
              <a:spLocks/>
            </p:cNvSpPr>
            <p:nvPr/>
          </p:nvSpPr>
          <p:spPr bwMode="black">
            <a:xfrm>
              <a:off x="2867" y="2266"/>
              <a:ext cx="95" cy="103"/>
            </a:xfrm>
            <a:custGeom>
              <a:avLst/>
              <a:gdLst>
                <a:gd name="T0" fmla="*/ 0 w 378"/>
                <a:gd name="T1" fmla="*/ 0 h 412"/>
                <a:gd name="T2" fmla="*/ 0 w 378"/>
                <a:gd name="T3" fmla="*/ 0 h 412"/>
                <a:gd name="T4" fmla="*/ 0 w 378"/>
                <a:gd name="T5" fmla="*/ 0 h 412"/>
                <a:gd name="T6" fmla="*/ 0 w 378"/>
                <a:gd name="T7" fmla="*/ 0 h 412"/>
                <a:gd name="T8" fmla="*/ 0 w 378"/>
                <a:gd name="T9" fmla="*/ 0 h 412"/>
                <a:gd name="T10" fmla="*/ 0 w 378"/>
                <a:gd name="T11" fmla="*/ 0 h 412"/>
                <a:gd name="T12" fmla="*/ 0 w 378"/>
                <a:gd name="T13" fmla="*/ 0 h 412"/>
                <a:gd name="T14" fmla="*/ 0 w 378"/>
                <a:gd name="T15" fmla="*/ 0 h 412"/>
                <a:gd name="T16" fmla="*/ 0 w 378"/>
                <a:gd name="T17" fmla="*/ 0 h 412"/>
                <a:gd name="T18" fmla="*/ 0 w 378"/>
                <a:gd name="T19" fmla="*/ 0 h 412"/>
                <a:gd name="T20" fmla="*/ 0 w 378"/>
                <a:gd name="T21" fmla="*/ 0 h 412"/>
                <a:gd name="T22" fmla="*/ 0 w 378"/>
                <a:gd name="T23" fmla="*/ 0 h 412"/>
                <a:gd name="T24" fmla="*/ 0 w 378"/>
                <a:gd name="T25" fmla="*/ 0 h 412"/>
                <a:gd name="T26" fmla="*/ 0 w 378"/>
                <a:gd name="T27" fmla="*/ 0 h 412"/>
                <a:gd name="T28" fmla="*/ 0 w 378"/>
                <a:gd name="T29" fmla="*/ 0 h 412"/>
                <a:gd name="T30" fmla="*/ 0 w 378"/>
                <a:gd name="T31" fmla="*/ 0 h 412"/>
                <a:gd name="T32" fmla="*/ 0 w 378"/>
                <a:gd name="T33" fmla="*/ 0 h 412"/>
                <a:gd name="T34" fmla="*/ 0 w 378"/>
                <a:gd name="T35" fmla="*/ 0 h 412"/>
                <a:gd name="T36" fmla="*/ 0 w 378"/>
                <a:gd name="T37" fmla="*/ 0 h 412"/>
                <a:gd name="T38" fmla="*/ 0 w 378"/>
                <a:gd name="T39" fmla="*/ 0 h 412"/>
                <a:gd name="T40" fmla="*/ 0 w 378"/>
                <a:gd name="T41" fmla="*/ 0 h 412"/>
                <a:gd name="T42" fmla="*/ 0 w 378"/>
                <a:gd name="T43" fmla="*/ 0 h 412"/>
                <a:gd name="T44" fmla="*/ 0 w 378"/>
                <a:gd name="T45" fmla="*/ 0 h 412"/>
                <a:gd name="T46" fmla="*/ 0 w 378"/>
                <a:gd name="T47" fmla="*/ 0 h 412"/>
                <a:gd name="T48" fmla="*/ 0 w 378"/>
                <a:gd name="T49" fmla="*/ 0 h 412"/>
                <a:gd name="T50" fmla="*/ 0 w 378"/>
                <a:gd name="T51" fmla="*/ 0 h 412"/>
                <a:gd name="T52" fmla="*/ 0 w 378"/>
                <a:gd name="T53" fmla="*/ 0 h 412"/>
                <a:gd name="T54" fmla="*/ 0 w 378"/>
                <a:gd name="T55" fmla="*/ 0 h 412"/>
                <a:gd name="T56" fmla="*/ 0 w 378"/>
                <a:gd name="T57" fmla="*/ 0 h 412"/>
                <a:gd name="T58" fmla="*/ 0 w 378"/>
                <a:gd name="T59" fmla="*/ 0 h 412"/>
                <a:gd name="T60" fmla="*/ 0 w 378"/>
                <a:gd name="T61" fmla="*/ 0 h 412"/>
                <a:gd name="T62" fmla="*/ 0 w 378"/>
                <a:gd name="T63" fmla="*/ 0 h 412"/>
                <a:gd name="T64" fmla="*/ 0 w 378"/>
                <a:gd name="T65" fmla="*/ 0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8"/>
                <a:gd name="T100" fmla="*/ 0 h 412"/>
                <a:gd name="T101" fmla="*/ 378 w 378"/>
                <a:gd name="T102" fmla="*/ 412 h 4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8" h="412">
                  <a:moveTo>
                    <a:pt x="0" y="412"/>
                  </a:moveTo>
                  <a:lnTo>
                    <a:pt x="3" y="370"/>
                  </a:lnTo>
                  <a:lnTo>
                    <a:pt x="8" y="330"/>
                  </a:lnTo>
                  <a:lnTo>
                    <a:pt x="18" y="290"/>
                  </a:lnTo>
                  <a:lnTo>
                    <a:pt x="33" y="251"/>
                  </a:lnTo>
                  <a:lnTo>
                    <a:pt x="49" y="215"/>
                  </a:lnTo>
                  <a:lnTo>
                    <a:pt x="69" y="180"/>
                  </a:lnTo>
                  <a:lnTo>
                    <a:pt x="94" y="150"/>
                  </a:lnTo>
                  <a:lnTo>
                    <a:pt x="119" y="119"/>
                  </a:lnTo>
                  <a:lnTo>
                    <a:pt x="150" y="92"/>
                  </a:lnTo>
                  <a:lnTo>
                    <a:pt x="181" y="69"/>
                  </a:lnTo>
                  <a:lnTo>
                    <a:pt x="214" y="47"/>
                  </a:lnTo>
                  <a:lnTo>
                    <a:pt x="252" y="30"/>
                  </a:lnTo>
                  <a:lnTo>
                    <a:pt x="288" y="17"/>
                  </a:lnTo>
                  <a:lnTo>
                    <a:pt x="328" y="6"/>
                  </a:lnTo>
                  <a:lnTo>
                    <a:pt x="371" y="0"/>
                  </a:lnTo>
                  <a:lnTo>
                    <a:pt x="378" y="58"/>
                  </a:lnTo>
                  <a:lnTo>
                    <a:pt x="343" y="62"/>
                  </a:lnTo>
                  <a:lnTo>
                    <a:pt x="310" y="70"/>
                  </a:lnTo>
                  <a:lnTo>
                    <a:pt x="276" y="84"/>
                  </a:lnTo>
                  <a:lnTo>
                    <a:pt x="246" y="98"/>
                  </a:lnTo>
                  <a:lnTo>
                    <a:pt x="215" y="115"/>
                  </a:lnTo>
                  <a:lnTo>
                    <a:pt x="189" y="136"/>
                  </a:lnTo>
                  <a:lnTo>
                    <a:pt x="163" y="158"/>
                  </a:lnTo>
                  <a:lnTo>
                    <a:pt x="140" y="184"/>
                  </a:lnTo>
                  <a:lnTo>
                    <a:pt x="120" y="212"/>
                  </a:lnTo>
                  <a:lnTo>
                    <a:pt x="102" y="240"/>
                  </a:lnTo>
                  <a:lnTo>
                    <a:pt x="86" y="273"/>
                  </a:lnTo>
                  <a:lnTo>
                    <a:pt x="74" y="304"/>
                  </a:lnTo>
                  <a:lnTo>
                    <a:pt x="66" y="337"/>
                  </a:lnTo>
                  <a:lnTo>
                    <a:pt x="61" y="375"/>
                  </a:lnTo>
                  <a:lnTo>
                    <a:pt x="59" y="412"/>
                  </a:lnTo>
                  <a:lnTo>
                    <a:pt x="0" y="412"/>
                  </a:lnTo>
                  <a:close/>
                </a:path>
              </a:pathLst>
            </a:custGeom>
            <a:solidFill>
              <a:srgbClr val="00FFFF"/>
            </a:solidFill>
            <a:ln w="9525">
              <a:solidFill>
                <a:schemeClr val="tx1"/>
              </a:solidFill>
              <a:round/>
              <a:headEnd/>
              <a:tailEnd/>
            </a:ln>
          </p:spPr>
          <p:txBody>
            <a:bodyPr/>
            <a:lstStyle/>
            <a:p>
              <a:endParaRPr lang="en-US"/>
            </a:p>
          </p:txBody>
        </p:sp>
        <p:sp>
          <p:nvSpPr>
            <p:cNvPr id="117897" name="Freeform 134"/>
            <p:cNvSpPr>
              <a:spLocks/>
            </p:cNvSpPr>
            <p:nvPr/>
          </p:nvSpPr>
          <p:spPr bwMode="black">
            <a:xfrm>
              <a:off x="2960" y="2266"/>
              <a:ext cx="11" cy="15"/>
            </a:xfrm>
            <a:custGeom>
              <a:avLst/>
              <a:gdLst>
                <a:gd name="T0" fmla="*/ 0 w 42"/>
                <a:gd name="T1" fmla="*/ 0 h 61"/>
                <a:gd name="T2" fmla="*/ 0 w 42"/>
                <a:gd name="T3" fmla="*/ 0 h 61"/>
                <a:gd name="T4" fmla="*/ 0 w 42"/>
                <a:gd name="T5" fmla="*/ 0 h 61"/>
                <a:gd name="T6" fmla="*/ 0 w 42"/>
                <a:gd name="T7" fmla="*/ 0 h 61"/>
                <a:gd name="T8" fmla="*/ 0 w 42"/>
                <a:gd name="T9" fmla="*/ 0 h 61"/>
                <a:gd name="T10" fmla="*/ 0 w 42"/>
                <a:gd name="T11" fmla="*/ 0 h 61"/>
                <a:gd name="T12" fmla="*/ 0 w 42"/>
                <a:gd name="T13" fmla="*/ 0 h 61"/>
                <a:gd name="T14" fmla="*/ 0 60000 65536"/>
                <a:gd name="T15" fmla="*/ 0 60000 65536"/>
                <a:gd name="T16" fmla="*/ 0 60000 65536"/>
                <a:gd name="T17" fmla="*/ 0 60000 65536"/>
                <a:gd name="T18" fmla="*/ 0 60000 65536"/>
                <a:gd name="T19" fmla="*/ 0 60000 65536"/>
                <a:gd name="T20" fmla="*/ 0 60000 65536"/>
                <a:gd name="T21" fmla="*/ 0 w 42"/>
                <a:gd name="T22" fmla="*/ 0 h 61"/>
                <a:gd name="T23" fmla="*/ 42 w 42"/>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61">
                  <a:moveTo>
                    <a:pt x="0" y="3"/>
                  </a:moveTo>
                  <a:lnTo>
                    <a:pt x="42" y="0"/>
                  </a:lnTo>
                  <a:lnTo>
                    <a:pt x="42" y="59"/>
                  </a:lnTo>
                  <a:lnTo>
                    <a:pt x="7" y="61"/>
                  </a:lnTo>
                  <a:lnTo>
                    <a:pt x="0" y="3"/>
                  </a:lnTo>
                  <a:close/>
                </a:path>
              </a:pathLst>
            </a:custGeom>
            <a:solidFill>
              <a:srgbClr val="00FFFF"/>
            </a:solidFill>
            <a:ln w="9525">
              <a:solidFill>
                <a:schemeClr val="tx1"/>
              </a:solidFill>
              <a:round/>
              <a:headEnd/>
              <a:tailEnd/>
            </a:ln>
          </p:spPr>
          <p:txBody>
            <a:bodyPr/>
            <a:lstStyle/>
            <a:p>
              <a:endParaRPr lang="en-US"/>
            </a:p>
          </p:txBody>
        </p:sp>
        <p:sp>
          <p:nvSpPr>
            <p:cNvPr id="117898" name="Freeform 135"/>
            <p:cNvSpPr>
              <a:spLocks/>
            </p:cNvSpPr>
            <p:nvPr/>
          </p:nvSpPr>
          <p:spPr bwMode="black">
            <a:xfrm>
              <a:off x="2971" y="2266"/>
              <a:ext cx="102" cy="94"/>
            </a:xfrm>
            <a:custGeom>
              <a:avLst/>
              <a:gdLst>
                <a:gd name="T0" fmla="*/ 0 w 411"/>
                <a:gd name="T1" fmla="*/ 0 h 379"/>
                <a:gd name="T2" fmla="*/ 0 w 411"/>
                <a:gd name="T3" fmla="*/ 0 h 379"/>
                <a:gd name="T4" fmla="*/ 0 w 411"/>
                <a:gd name="T5" fmla="*/ 0 h 379"/>
                <a:gd name="T6" fmla="*/ 0 w 411"/>
                <a:gd name="T7" fmla="*/ 0 h 379"/>
                <a:gd name="T8" fmla="*/ 0 w 411"/>
                <a:gd name="T9" fmla="*/ 0 h 379"/>
                <a:gd name="T10" fmla="*/ 0 w 411"/>
                <a:gd name="T11" fmla="*/ 0 h 379"/>
                <a:gd name="T12" fmla="*/ 0 w 411"/>
                <a:gd name="T13" fmla="*/ 0 h 379"/>
                <a:gd name="T14" fmla="*/ 0 w 411"/>
                <a:gd name="T15" fmla="*/ 0 h 379"/>
                <a:gd name="T16" fmla="*/ 0 w 411"/>
                <a:gd name="T17" fmla="*/ 0 h 379"/>
                <a:gd name="T18" fmla="*/ 0 w 411"/>
                <a:gd name="T19" fmla="*/ 0 h 379"/>
                <a:gd name="T20" fmla="*/ 0 w 411"/>
                <a:gd name="T21" fmla="*/ 0 h 379"/>
                <a:gd name="T22" fmla="*/ 0 w 411"/>
                <a:gd name="T23" fmla="*/ 0 h 379"/>
                <a:gd name="T24" fmla="*/ 0 w 411"/>
                <a:gd name="T25" fmla="*/ 0 h 379"/>
                <a:gd name="T26" fmla="*/ 0 w 411"/>
                <a:gd name="T27" fmla="*/ 0 h 379"/>
                <a:gd name="T28" fmla="*/ 0 w 411"/>
                <a:gd name="T29" fmla="*/ 0 h 379"/>
                <a:gd name="T30" fmla="*/ 0 w 411"/>
                <a:gd name="T31" fmla="*/ 0 h 379"/>
                <a:gd name="T32" fmla="*/ 0 w 411"/>
                <a:gd name="T33" fmla="*/ 0 h 379"/>
                <a:gd name="T34" fmla="*/ 0 w 411"/>
                <a:gd name="T35" fmla="*/ 0 h 379"/>
                <a:gd name="T36" fmla="*/ 0 w 411"/>
                <a:gd name="T37" fmla="*/ 0 h 379"/>
                <a:gd name="T38" fmla="*/ 0 w 411"/>
                <a:gd name="T39" fmla="*/ 0 h 379"/>
                <a:gd name="T40" fmla="*/ 0 w 411"/>
                <a:gd name="T41" fmla="*/ 0 h 379"/>
                <a:gd name="T42" fmla="*/ 0 w 411"/>
                <a:gd name="T43" fmla="*/ 0 h 379"/>
                <a:gd name="T44" fmla="*/ 0 w 411"/>
                <a:gd name="T45" fmla="*/ 0 h 379"/>
                <a:gd name="T46" fmla="*/ 0 w 411"/>
                <a:gd name="T47" fmla="*/ 0 h 379"/>
                <a:gd name="T48" fmla="*/ 0 w 411"/>
                <a:gd name="T49" fmla="*/ 0 h 379"/>
                <a:gd name="T50" fmla="*/ 0 w 411"/>
                <a:gd name="T51" fmla="*/ 0 h 379"/>
                <a:gd name="T52" fmla="*/ 0 w 411"/>
                <a:gd name="T53" fmla="*/ 0 h 379"/>
                <a:gd name="T54" fmla="*/ 0 w 411"/>
                <a:gd name="T55" fmla="*/ 0 h 379"/>
                <a:gd name="T56" fmla="*/ 0 w 411"/>
                <a:gd name="T57" fmla="*/ 0 h 379"/>
                <a:gd name="T58" fmla="*/ 0 w 411"/>
                <a:gd name="T59" fmla="*/ 0 h 379"/>
                <a:gd name="T60" fmla="*/ 0 w 411"/>
                <a:gd name="T61" fmla="*/ 0 h 379"/>
                <a:gd name="T62" fmla="*/ 0 w 411"/>
                <a:gd name="T63" fmla="*/ 0 h 379"/>
                <a:gd name="T64" fmla="*/ 0 w 411"/>
                <a:gd name="T65" fmla="*/ 0 h 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1"/>
                <a:gd name="T100" fmla="*/ 0 h 379"/>
                <a:gd name="T101" fmla="*/ 411 w 411"/>
                <a:gd name="T102" fmla="*/ 379 h 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1" h="379">
                  <a:moveTo>
                    <a:pt x="0" y="0"/>
                  </a:moveTo>
                  <a:lnTo>
                    <a:pt x="42" y="3"/>
                  </a:lnTo>
                  <a:lnTo>
                    <a:pt x="82" y="8"/>
                  </a:lnTo>
                  <a:lnTo>
                    <a:pt x="122" y="19"/>
                  </a:lnTo>
                  <a:lnTo>
                    <a:pt x="161" y="33"/>
                  </a:lnTo>
                  <a:lnTo>
                    <a:pt x="196" y="49"/>
                  </a:lnTo>
                  <a:lnTo>
                    <a:pt x="231" y="70"/>
                  </a:lnTo>
                  <a:lnTo>
                    <a:pt x="261" y="94"/>
                  </a:lnTo>
                  <a:lnTo>
                    <a:pt x="292" y="120"/>
                  </a:lnTo>
                  <a:lnTo>
                    <a:pt x="319" y="150"/>
                  </a:lnTo>
                  <a:lnTo>
                    <a:pt x="342" y="182"/>
                  </a:lnTo>
                  <a:lnTo>
                    <a:pt x="363" y="215"/>
                  </a:lnTo>
                  <a:lnTo>
                    <a:pt x="380" y="253"/>
                  </a:lnTo>
                  <a:lnTo>
                    <a:pt x="394" y="289"/>
                  </a:lnTo>
                  <a:lnTo>
                    <a:pt x="405" y="329"/>
                  </a:lnTo>
                  <a:lnTo>
                    <a:pt x="411" y="372"/>
                  </a:lnTo>
                  <a:lnTo>
                    <a:pt x="353" y="379"/>
                  </a:lnTo>
                  <a:lnTo>
                    <a:pt x="349" y="344"/>
                  </a:lnTo>
                  <a:lnTo>
                    <a:pt x="340" y="311"/>
                  </a:lnTo>
                  <a:lnTo>
                    <a:pt x="327" y="277"/>
                  </a:lnTo>
                  <a:lnTo>
                    <a:pt x="312" y="246"/>
                  </a:lnTo>
                  <a:lnTo>
                    <a:pt x="295" y="216"/>
                  </a:lnTo>
                  <a:lnTo>
                    <a:pt x="275" y="189"/>
                  </a:lnTo>
                  <a:lnTo>
                    <a:pt x="253" y="164"/>
                  </a:lnTo>
                  <a:lnTo>
                    <a:pt x="227" y="140"/>
                  </a:lnTo>
                  <a:lnTo>
                    <a:pt x="199" y="121"/>
                  </a:lnTo>
                  <a:lnTo>
                    <a:pt x="172" y="103"/>
                  </a:lnTo>
                  <a:lnTo>
                    <a:pt x="139" y="87"/>
                  </a:lnTo>
                  <a:lnTo>
                    <a:pt x="107" y="75"/>
                  </a:lnTo>
                  <a:lnTo>
                    <a:pt x="74" y="66"/>
                  </a:lnTo>
                  <a:lnTo>
                    <a:pt x="37" y="61"/>
                  </a:lnTo>
                  <a:lnTo>
                    <a:pt x="0" y="59"/>
                  </a:lnTo>
                  <a:lnTo>
                    <a:pt x="0" y="0"/>
                  </a:lnTo>
                  <a:close/>
                </a:path>
              </a:pathLst>
            </a:custGeom>
            <a:solidFill>
              <a:srgbClr val="00FFFF"/>
            </a:solidFill>
            <a:ln w="9525">
              <a:solidFill>
                <a:schemeClr val="tx1"/>
              </a:solidFill>
              <a:round/>
              <a:headEnd/>
              <a:tailEnd/>
            </a:ln>
          </p:spPr>
          <p:txBody>
            <a:bodyPr/>
            <a:lstStyle/>
            <a:p>
              <a:endParaRPr lang="en-US"/>
            </a:p>
          </p:txBody>
        </p:sp>
        <p:sp>
          <p:nvSpPr>
            <p:cNvPr id="117899" name="Freeform 136"/>
            <p:cNvSpPr>
              <a:spLocks/>
            </p:cNvSpPr>
            <p:nvPr/>
          </p:nvSpPr>
          <p:spPr bwMode="black">
            <a:xfrm>
              <a:off x="3059" y="2359"/>
              <a:ext cx="15" cy="10"/>
            </a:xfrm>
            <a:custGeom>
              <a:avLst/>
              <a:gdLst>
                <a:gd name="T0" fmla="*/ 0 w 60"/>
                <a:gd name="T1" fmla="*/ 0 h 43"/>
                <a:gd name="T2" fmla="*/ 0 w 60"/>
                <a:gd name="T3" fmla="*/ 0 h 43"/>
                <a:gd name="T4" fmla="*/ 0 w 60"/>
                <a:gd name="T5" fmla="*/ 0 h 43"/>
                <a:gd name="T6" fmla="*/ 0 w 60"/>
                <a:gd name="T7" fmla="*/ 0 h 43"/>
                <a:gd name="T8" fmla="*/ 0 w 60"/>
                <a:gd name="T9" fmla="*/ 0 h 43"/>
                <a:gd name="T10" fmla="*/ 0 w 60"/>
                <a:gd name="T11" fmla="*/ 0 h 43"/>
                <a:gd name="T12" fmla="*/ 0 w 60"/>
                <a:gd name="T13" fmla="*/ 0 h 43"/>
                <a:gd name="T14" fmla="*/ 0 60000 65536"/>
                <a:gd name="T15" fmla="*/ 0 60000 65536"/>
                <a:gd name="T16" fmla="*/ 0 60000 65536"/>
                <a:gd name="T17" fmla="*/ 0 60000 65536"/>
                <a:gd name="T18" fmla="*/ 0 60000 65536"/>
                <a:gd name="T19" fmla="*/ 0 60000 65536"/>
                <a:gd name="T20" fmla="*/ 0 60000 65536"/>
                <a:gd name="T21" fmla="*/ 0 w 60"/>
                <a:gd name="T22" fmla="*/ 0 h 43"/>
                <a:gd name="T23" fmla="*/ 60 w 6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43">
                  <a:moveTo>
                    <a:pt x="58" y="0"/>
                  </a:moveTo>
                  <a:lnTo>
                    <a:pt x="60" y="43"/>
                  </a:lnTo>
                  <a:lnTo>
                    <a:pt x="2" y="43"/>
                  </a:lnTo>
                  <a:lnTo>
                    <a:pt x="0" y="7"/>
                  </a:lnTo>
                  <a:lnTo>
                    <a:pt x="58" y="0"/>
                  </a:lnTo>
                  <a:close/>
                </a:path>
              </a:pathLst>
            </a:custGeom>
            <a:solidFill>
              <a:srgbClr val="00FFFF"/>
            </a:solidFill>
            <a:ln w="9525">
              <a:solidFill>
                <a:schemeClr val="tx1"/>
              </a:solidFill>
              <a:round/>
              <a:headEnd/>
              <a:tailEnd/>
            </a:ln>
          </p:spPr>
          <p:txBody>
            <a:bodyPr/>
            <a:lstStyle/>
            <a:p>
              <a:endParaRPr lang="en-US"/>
            </a:p>
          </p:txBody>
        </p:sp>
        <p:sp>
          <p:nvSpPr>
            <p:cNvPr id="117900" name="Freeform 137"/>
            <p:cNvSpPr>
              <a:spLocks/>
            </p:cNvSpPr>
            <p:nvPr/>
          </p:nvSpPr>
          <p:spPr bwMode="black">
            <a:xfrm>
              <a:off x="2979" y="2369"/>
              <a:ext cx="95" cy="103"/>
            </a:xfrm>
            <a:custGeom>
              <a:avLst/>
              <a:gdLst>
                <a:gd name="T0" fmla="*/ 0 w 378"/>
                <a:gd name="T1" fmla="*/ 0 h 412"/>
                <a:gd name="T2" fmla="*/ 0 w 378"/>
                <a:gd name="T3" fmla="*/ 0 h 412"/>
                <a:gd name="T4" fmla="*/ 0 w 378"/>
                <a:gd name="T5" fmla="*/ 0 h 412"/>
                <a:gd name="T6" fmla="*/ 0 w 378"/>
                <a:gd name="T7" fmla="*/ 0 h 412"/>
                <a:gd name="T8" fmla="*/ 0 w 378"/>
                <a:gd name="T9" fmla="*/ 0 h 412"/>
                <a:gd name="T10" fmla="*/ 0 w 378"/>
                <a:gd name="T11" fmla="*/ 0 h 412"/>
                <a:gd name="T12" fmla="*/ 0 w 378"/>
                <a:gd name="T13" fmla="*/ 0 h 412"/>
                <a:gd name="T14" fmla="*/ 0 w 378"/>
                <a:gd name="T15" fmla="*/ 0 h 412"/>
                <a:gd name="T16" fmla="*/ 0 w 378"/>
                <a:gd name="T17" fmla="*/ 0 h 412"/>
                <a:gd name="T18" fmla="*/ 0 w 378"/>
                <a:gd name="T19" fmla="*/ 0 h 412"/>
                <a:gd name="T20" fmla="*/ 0 w 378"/>
                <a:gd name="T21" fmla="*/ 0 h 412"/>
                <a:gd name="T22" fmla="*/ 0 w 378"/>
                <a:gd name="T23" fmla="*/ 0 h 412"/>
                <a:gd name="T24" fmla="*/ 0 w 378"/>
                <a:gd name="T25" fmla="*/ 0 h 412"/>
                <a:gd name="T26" fmla="*/ 0 w 378"/>
                <a:gd name="T27" fmla="*/ 0 h 412"/>
                <a:gd name="T28" fmla="*/ 0 w 378"/>
                <a:gd name="T29" fmla="*/ 0 h 412"/>
                <a:gd name="T30" fmla="*/ 0 w 378"/>
                <a:gd name="T31" fmla="*/ 0 h 412"/>
                <a:gd name="T32" fmla="*/ 0 w 378"/>
                <a:gd name="T33" fmla="*/ 0 h 412"/>
                <a:gd name="T34" fmla="*/ 0 w 378"/>
                <a:gd name="T35" fmla="*/ 0 h 412"/>
                <a:gd name="T36" fmla="*/ 0 w 378"/>
                <a:gd name="T37" fmla="*/ 0 h 412"/>
                <a:gd name="T38" fmla="*/ 0 w 378"/>
                <a:gd name="T39" fmla="*/ 0 h 412"/>
                <a:gd name="T40" fmla="*/ 0 w 378"/>
                <a:gd name="T41" fmla="*/ 0 h 412"/>
                <a:gd name="T42" fmla="*/ 0 w 378"/>
                <a:gd name="T43" fmla="*/ 0 h 412"/>
                <a:gd name="T44" fmla="*/ 0 w 378"/>
                <a:gd name="T45" fmla="*/ 0 h 412"/>
                <a:gd name="T46" fmla="*/ 0 w 378"/>
                <a:gd name="T47" fmla="*/ 0 h 412"/>
                <a:gd name="T48" fmla="*/ 0 w 378"/>
                <a:gd name="T49" fmla="*/ 0 h 412"/>
                <a:gd name="T50" fmla="*/ 0 w 378"/>
                <a:gd name="T51" fmla="*/ 0 h 412"/>
                <a:gd name="T52" fmla="*/ 0 w 378"/>
                <a:gd name="T53" fmla="*/ 0 h 412"/>
                <a:gd name="T54" fmla="*/ 0 w 378"/>
                <a:gd name="T55" fmla="*/ 0 h 412"/>
                <a:gd name="T56" fmla="*/ 0 w 378"/>
                <a:gd name="T57" fmla="*/ 0 h 412"/>
                <a:gd name="T58" fmla="*/ 0 w 378"/>
                <a:gd name="T59" fmla="*/ 0 h 412"/>
                <a:gd name="T60" fmla="*/ 0 w 378"/>
                <a:gd name="T61" fmla="*/ 0 h 412"/>
                <a:gd name="T62" fmla="*/ 0 w 378"/>
                <a:gd name="T63" fmla="*/ 0 h 412"/>
                <a:gd name="T64" fmla="*/ 0 w 378"/>
                <a:gd name="T65" fmla="*/ 0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8"/>
                <a:gd name="T100" fmla="*/ 0 h 412"/>
                <a:gd name="T101" fmla="*/ 378 w 378"/>
                <a:gd name="T102" fmla="*/ 412 h 4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8" h="412">
                  <a:moveTo>
                    <a:pt x="378" y="0"/>
                  </a:moveTo>
                  <a:lnTo>
                    <a:pt x="376" y="41"/>
                  </a:lnTo>
                  <a:lnTo>
                    <a:pt x="371" y="81"/>
                  </a:lnTo>
                  <a:lnTo>
                    <a:pt x="360" y="122"/>
                  </a:lnTo>
                  <a:lnTo>
                    <a:pt x="345" y="161"/>
                  </a:lnTo>
                  <a:lnTo>
                    <a:pt x="330" y="196"/>
                  </a:lnTo>
                  <a:lnTo>
                    <a:pt x="309" y="231"/>
                  </a:lnTo>
                  <a:lnTo>
                    <a:pt x="285" y="262"/>
                  </a:lnTo>
                  <a:lnTo>
                    <a:pt x="259" y="292"/>
                  </a:lnTo>
                  <a:lnTo>
                    <a:pt x="229" y="319"/>
                  </a:lnTo>
                  <a:lnTo>
                    <a:pt x="197" y="342"/>
                  </a:lnTo>
                  <a:lnTo>
                    <a:pt x="164" y="364"/>
                  </a:lnTo>
                  <a:lnTo>
                    <a:pt x="127" y="381"/>
                  </a:lnTo>
                  <a:lnTo>
                    <a:pt x="90" y="395"/>
                  </a:lnTo>
                  <a:lnTo>
                    <a:pt x="50" y="406"/>
                  </a:lnTo>
                  <a:lnTo>
                    <a:pt x="8" y="412"/>
                  </a:lnTo>
                  <a:lnTo>
                    <a:pt x="0" y="353"/>
                  </a:lnTo>
                  <a:lnTo>
                    <a:pt x="36" y="350"/>
                  </a:lnTo>
                  <a:lnTo>
                    <a:pt x="69" y="341"/>
                  </a:lnTo>
                  <a:lnTo>
                    <a:pt x="103" y="328"/>
                  </a:lnTo>
                  <a:lnTo>
                    <a:pt x="133" y="313"/>
                  </a:lnTo>
                  <a:lnTo>
                    <a:pt x="163" y="296"/>
                  </a:lnTo>
                  <a:lnTo>
                    <a:pt x="190" y="275"/>
                  </a:lnTo>
                  <a:lnTo>
                    <a:pt x="215" y="253"/>
                  </a:lnTo>
                  <a:lnTo>
                    <a:pt x="239" y="228"/>
                  </a:lnTo>
                  <a:lnTo>
                    <a:pt x="258" y="200"/>
                  </a:lnTo>
                  <a:lnTo>
                    <a:pt x="276" y="172"/>
                  </a:lnTo>
                  <a:lnTo>
                    <a:pt x="292" y="139"/>
                  </a:lnTo>
                  <a:lnTo>
                    <a:pt x="304" y="107"/>
                  </a:lnTo>
                  <a:lnTo>
                    <a:pt x="313" y="74"/>
                  </a:lnTo>
                  <a:lnTo>
                    <a:pt x="318" y="36"/>
                  </a:lnTo>
                  <a:lnTo>
                    <a:pt x="320" y="0"/>
                  </a:lnTo>
                  <a:lnTo>
                    <a:pt x="378" y="0"/>
                  </a:lnTo>
                  <a:close/>
                </a:path>
              </a:pathLst>
            </a:custGeom>
            <a:solidFill>
              <a:srgbClr val="00FFFF"/>
            </a:solidFill>
            <a:ln w="9525">
              <a:solidFill>
                <a:schemeClr val="tx1"/>
              </a:solidFill>
              <a:round/>
              <a:headEnd/>
              <a:tailEnd/>
            </a:ln>
          </p:spPr>
          <p:txBody>
            <a:bodyPr/>
            <a:lstStyle/>
            <a:p>
              <a:endParaRPr lang="en-US"/>
            </a:p>
          </p:txBody>
        </p:sp>
        <p:sp>
          <p:nvSpPr>
            <p:cNvPr id="117901" name="Freeform 138"/>
            <p:cNvSpPr>
              <a:spLocks/>
            </p:cNvSpPr>
            <p:nvPr/>
          </p:nvSpPr>
          <p:spPr bwMode="black">
            <a:xfrm>
              <a:off x="2971" y="2458"/>
              <a:ext cx="10" cy="15"/>
            </a:xfrm>
            <a:custGeom>
              <a:avLst/>
              <a:gdLst>
                <a:gd name="T0" fmla="*/ 0 w 43"/>
                <a:gd name="T1" fmla="*/ 0 h 61"/>
                <a:gd name="T2" fmla="*/ 0 w 43"/>
                <a:gd name="T3" fmla="*/ 0 h 61"/>
                <a:gd name="T4" fmla="*/ 0 w 43"/>
                <a:gd name="T5" fmla="*/ 0 h 61"/>
                <a:gd name="T6" fmla="*/ 0 w 43"/>
                <a:gd name="T7" fmla="*/ 0 h 61"/>
                <a:gd name="T8" fmla="*/ 0 w 43"/>
                <a:gd name="T9" fmla="*/ 0 h 61"/>
                <a:gd name="T10" fmla="*/ 0 w 43"/>
                <a:gd name="T11" fmla="*/ 0 h 61"/>
                <a:gd name="T12" fmla="*/ 0 w 43"/>
                <a:gd name="T13" fmla="*/ 0 h 61"/>
                <a:gd name="T14" fmla="*/ 0 60000 65536"/>
                <a:gd name="T15" fmla="*/ 0 60000 65536"/>
                <a:gd name="T16" fmla="*/ 0 60000 65536"/>
                <a:gd name="T17" fmla="*/ 0 60000 65536"/>
                <a:gd name="T18" fmla="*/ 0 60000 65536"/>
                <a:gd name="T19" fmla="*/ 0 60000 65536"/>
                <a:gd name="T20" fmla="*/ 0 60000 65536"/>
                <a:gd name="T21" fmla="*/ 0 w 43"/>
                <a:gd name="T22" fmla="*/ 0 h 61"/>
                <a:gd name="T23" fmla="*/ 43 w 43"/>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61">
                  <a:moveTo>
                    <a:pt x="43" y="59"/>
                  </a:moveTo>
                  <a:lnTo>
                    <a:pt x="0" y="61"/>
                  </a:lnTo>
                  <a:lnTo>
                    <a:pt x="0" y="3"/>
                  </a:lnTo>
                  <a:lnTo>
                    <a:pt x="35" y="0"/>
                  </a:lnTo>
                  <a:lnTo>
                    <a:pt x="43" y="59"/>
                  </a:lnTo>
                  <a:close/>
                </a:path>
              </a:pathLst>
            </a:custGeom>
            <a:solidFill>
              <a:srgbClr val="00FFFF"/>
            </a:solidFill>
            <a:ln w="9525">
              <a:solidFill>
                <a:schemeClr val="tx1"/>
              </a:solidFill>
              <a:round/>
              <a:headEnd/>
              <a:tailEnd/>
            </a:ln>
          </p:spPr>
          <p:txBody>
            <a:bodyPr/>
            <a:lstStyle/>
            <a:p>
              <a:endParaRPr lang="en-US"/>
            </a:p>
          </p:txBody>
        </p:sp>
        <p:sp>
          <p:nvSpPr>
            <p:cNvPr id="117902" name="Freeform 139"/>
            <p:cNvSpPr>
              <a:spLocks/>
            </p:cNvSpPr>
            <p:nvPr/>
          </p:nvSpPr>
          <p:spPr bwMode="black">
            <a:xfrm>
              <a:off x="3659" y="1911"/>
              <a:ext cx="102" cy="95"/>
            </a:xfrm>
            <a:custGeom>
              <a:avLst/>
              <a:gdLst>
                <a:gd name="T0" fmla="*/ 0 w 410"/>
                <a:gd name="T1" fmla="*/ 0 h 379"/>
                <a:gd name="T2" fmla="*/ 0 w 410"/>
                <a:gd name="T3" fmla="*/ 0 h 379"/>
                <a:gd name="T4" fmla="*/ 0 w 410"/>
                <a:gd name="T5" fmla="*/ 0 h 379"/>
                <a:gd name="T6" fmla="*/ 0 w 410"/>
                <a:gd name="T7" fmla="*/ 0 h 379"/>
                <a:gd name="T8" fmla="*/ 0 w 410"/>
                <a:gd name="T9" fmla="*/ 0 h 379"/>
                <a:gd name="T10" fmla="*/ 0 w 410"/>
                <a:gd name="T11" fmla="*/ 0 h 379"/>
                <a:gd name="T12" fmla="*/ 0 w 410"/>
                <a:gd name="T13" fmla="*/ 0 h 379"/>
                <a:gd name="T14" fmla="*/ 0 w 410"/>
                <a:gd name="T15" fmla="*/ 0 h 379"/>
                <a:gd name="T16" fmla="*/ 0 w 410"/>
                <a:gd name="T17" fmla="*/ 0 h 379"/>
                <a:gd name="T18" fmla="*/ 0 w 410"/>
                <a:gd name="T19" fmla="*/ 0 h 379"/>
                <a:gd name="T20" fmla="*/ 0 w 410"/>
                <a:gd name="T21" fmla="*/ 0 h 379"/>
                <a:gd name="T22" fmla="*/ 0 w 410"/>
                <a:gd name="T23" fmla="*/ 0 h 379"/>
                <a:gd name="T24" fmla="*/ 0 w 410"/>
                <a:gd name="T25" fmla="*/ 0 h 379"/>
                <a:gd name="T26" fmla="*/ 0 w 410"/>
                <a:gd name="T27" fmla="*/ 0 h 379"/>
                <a:gd name="T28" fmla="*/ 0 w 410"/>
                <a:gd name="T29" fmla="*/ 0 h 379"/>
                <a:gd name="T30" fmla="*/ 0 w 410"/>
                <a:gd name="T31" fmla="*/ 0 h 379"/>
                <a:gd name="T32" fmla="*/ 0 w 410"/>
                <a:gd name="T33" fmla="*/ 0 h 379"/>
                <a:gd name="T34" fmla="*/ 0 w 410"/>
                <a:gd name="T35" fmla="*/ 0 h 379"/>
                <a:gd name="T36" fmla="*/ 0 w 410"/>
                <a:gd name="T37" fmla="*/ 0 h 379"/>
                <a:gd name="T38" fmla="*/ 0 w 410"/>
                <a:gd name="T39" fmla="*/ 0 h 379"/>
                <a:gd name="T40" fmla="*/ 0 w 410"/>
                <a:gd name="T41" fmla="*/ 0 h 379"/>
                <a:gd name="T42" fmla="*/ 0 w 410"/>
                <a:gd name="T43" fmla="*/ 0 h 379"/>
                <a:gd name="T44" fmla="*/ 0 w 410"/>
                <a:gd name="T45" fmla="*/ 0 h 379"/>
                <a:gd name="T46" fmla="*/ 0 w 410"/>
                <a:gd name="T47" fmla="*/ 0 h 379"/>
                <a:gd name="T48" fmla="*/ 0 w 410"/>
                <a:gd name="T49" fmla="*/ 0 h 379"/>
                <a:gd name="T50" fmla="*/ 0 w 410"/>
                <a:gd name="T51" fmla="*/ 0 h 379"/>
                <a:gd name="T52" fmla="*/ 0 w 410"/>
                <a:gd name="T53" fmla="*/ 0 h 379"/>
                <a:gd name="T54" fmla="*/ 0 w 410"/>
                <a:gd name="T55" fmla="*/ 0 h 379"/>
                <a:gd name="T56" fmla="*/ 0 w 410"/>
                <a:gd name="T57" fmla="*/ 0 h 379"/>
                <a:gd name="T58" fmla="*/ 0 w 410"/>
                <a:gd name="T59" fmla="*/ 0 h 379"/>
                <a:gd name="T60" fmla="*/ 0 w 410"/>
                <a:gd name="T61" fmla="*/ 0 h 379"/>
                <a:gd name="T62" fmla="*/ 0 w 410"/>
                <a:gd name="T63" fmla="*/ 0 h 379"/>
                <a:gd name="T64" fmla="*/ 0 w 410"/>
                <a:gd name="T65" fmla="*/ 0 h 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0"/>
                <a:gd name="T100" fmla="*/ 0 h 379"/>
                <a:gd name="T101" fmla="*/ 410 w 410"/>
                <a:gd name="T102" fmla="*/ 379 h 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0" h="379">
                  <a:moveTo>
                    <a:pt x="410" y="379"/>
                  </a:moveTo>
                  <a:lnTo>
                    <a:pt x="369" y="376"/>
                  </a:lnTo>
                  <a:lnTo>
                    <a:pt x="329" y="371"/>
                  </a:lnTo>
                  <a:lnTo>
                    <a:pt x="289" y="360"/>
                  </a:lnTo>
                  <a:lnTo>
                    <a:pt x="250" y="346"/>
                  </a:lnTo>
                  <a:lnTo>
                    <a:pt x="215" y="330"/>
                  </a:lnTo>
                  <a:lnTo>
                    <a:pt x="180" y="309"/>
                  </a:lnTo>
                  <a:lnTo>
                    <a:pt x="149" y="285"/>
                  </a:lnTo>
                  <a:lnTo>
                    <a:pt x="119" y="259"/>
                  </a:lnTo>
                  <a:lnTo>
                    <a:pt x="92" y="229"/>
                  </a:lnTo>
                  <a:lnTo>
                    <a:pt x="69" y="197"/>
                  </a:lnTo>
                  <a:lnTo>
                    <a:pt x="47" y="164"/>
                  </a:lnTo>
                  <a:lnTo>
                    <a:pt x="30" y="126"/>
                  </a:lnTo>
                  <a:lnTo>
                    <a:pt x="17" y="90"/>
                  </a:lnTo>
                  <a:lnTo>
                    <a:pt x="6" y="50"/>
                  </a:lnTo>
                  <a:lnTo>
                    <a:pt x="0" y="7"/>
                  </a:lnTo>
                  <a:lnTo>
                    <a:pt x="58" y="0"/>
                  </a:lnTo>
                  <a:lnTo>
                    <a:pt x="62" y="35"/>
                  </a:lnTo>
                  <a:lnTo>
                    <a:pt x="70" y="68"/>
                  </a:lnTo>
                  <a:lnTo>
                    <a:pt x="84" y="102"/>
                  </a:lnTo>
                  <a:lnTo>
                    <a:pt x="98" y="132"/>
                  </a:lnTo>
                  <a:lnTo>
                    <a:pt x="115" y="163"/>
                  </a:lnTo>
                  <a:lnTo>
                    <a:pt x="136" y="190"/>
                  </a:lnTo>
                  <a:lnTo>
                    <a:pt x="158" y="215"/>
                  </a:lnTo>
                  <a:lnTo>
                    <a:pt x="183" y="238"/>
                  </a:lnTo>
                  <a:lnTo>
                    <a:pt x="211" y="258"/>
                  </a:lnTo>
                  <a:lnTo>
                    <a:pt x="239" y="276"/>
                  </a:lnTo>
                  <a:lnTo>
                    <a:pt x="272" y="292"/>
                  </a:lnTo>
                  <a:lnTo>
                    <a:pt x="304" y="304"/>
                  </a:lnTo>
                  <a:lnTo>
                    <a:pt x="336" y="313"/>
                  </a:lnTo>
                  <a:lnTo>
                    <a:pt x="374" y="318"/>
                  </a:lnTo>
                  <a:lnTo>
                    <a:pt x="410" y="320"/>
                  </a:lnTo>
                  <a:lnTo>
                    <a:pt x="410" y="379"/>
                  </a:lnTo>
                  <a:close/>
                </a:path>
              </a:pathLst>
            </a:custGeom>
            <a:solidFill>
              <a:srgbClr val="00FFFF"/>
            </a:solidFill>
            <a:ln w="9525">
              <a:solidFill>
                <a:schemeClr val="tx1"/>
              </a:solidFill>
              <a:round/>
              <a:headEnd/>
              <a:tailEnd/>
            </a:ln>
          </p:spPr>
          <p:txBody>
            <a:bodyPr/>
            <a:lstStyle/>
            <a:p>
              <a:endParaRPr lang="en-US"/>
            </a:p>
          </p:txBody>
        </p:sp>
        <p:sp>
          <p:nvSpPr>
            <p:cNvPr id="117903" name="Freeform 140"/>
            <p:cNvSpPr>
              <a:spLocks/>
            </p:cNvSpPr>
            <p:nvPr/>
          </p:nvSpPr>
          <p:spPr bwMode="black">
            <a:xfrm>
              <a:off x="3658" y="1902"/>
              <a:ext cx="15" cy="11"/>
            </a:xfrm>
            <a:custGeom>
              <a:avLst/>
              <a:gdLst>
                <a:gd name="T0" fmla="*/ 0 w 61"/>
                <a:gd name="T1" fmla="*/ 0 h 43"/>
                <a:gd name="T2" fmla="*/ 0 w 61"/>
                <a:gd name="T3" fmla="*/ 0 h 43"/>
                <a:gd name="T4" fmla="*/ 0 w 61"/>
                <a:gd name="T5" fmla="*/ 0 h 43"/>
                <a:gd name="T6" fmla="*/ 0 w 61"/>
                <a:gd name="T7" fmla="*/ 0 h 43"/>
                <a:gd name="T8" fmla="*/ 0 w 61"/>
                <a:gd name="T9" fmla="*/ 0 h 43"/>
                <a:gd name="T10" fmla="*/ 0 w 61"/>
                <a:gd name="T11" fmla="*/ 0 h 43"/>
                <a:gd name="T12" fmla="*/ 0 w 61"/>
                <a:gd name="T13" fmla="*/ 0 h 43"/>
                <a:gd name="T14" fmla="*/ 0 60000 65536"/>
                <a:gd name="T15" fmla="*/ 0 60000 65536"/>
                <a:gd name="T16" fmla="*/ 0 60000 65536"/>
                <a:gd name="T17" fmla="*/ 0 60000 65536"/>
                <a:gd name="T18" fmla="*/ 0 60000 65536"/>
                <a:gd name="T19" fmla="*/ 0 60000 65536"/>
                <a:gd name="T20" fmla="*/ 0 60000 65536"/>
                <a:gd name="T21" fmla="*/ 0 w 61"/>
                <a:gd name="T22" fmla="*/ 0 h 43"/>
                <a:gd name="T23" fmla="*/ 61 w 6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43">
                  <a:moveTo>
                    <a:pt x="3" y="43"/>
                  </a:moveTo>
                  <a:lnTo>
                    <a:pt x="0" y="0"/>
                  </a:lnTo>
                  <a:lnTo>
                    <a:pt x="59" y="0"/>
                  </a:lnTo>
                  <a:lnTo>
                    <a:pt x="61" y="36"/>
                  </a:lnTo>
                  <a:lnTo>
                    <a:pt x="3" y="43"/>
                  </a:lnTo>
                  <a:close/>
                </a:path>
              </a:pathLst>
            </a:custGeom>
            <a:solidFill>
              <a:srgbClr val="00FFFF"/>
            </a:solidFill>
            <a:ln w="9525">
              <a:solidFill>
                <a:schemeClr val="tx1"/>
              </a:solidFill>
              <a:round/>
              <a:headEnd/>
              <a:tailEnd/>
            </a:ln>
          </p:spPr>
          <p:txBody>
            <a:bodyPr/>
            <a:lstStyle/>
            <a:p>
              <a:endParaRPr lang="en-US"/>
            </a:p>
          </p:txBody>
        </p:sp>
        <p:sp>
          <p:nvSpPr>
            <p:cNvPr id="117904" name="Freeform 141"/>
            <p:cNvSpPr>
              <a:spLocks/>
            </p:cNvSpPr>
            <p:nvPr/>
          </p:nvSpPr>
          <p:spPr bwMode="black">
            <a:xfrm>
              <a:off x="3658" y="1799"/>
              <a:ext cx="95" cy="103"/>
            </a:xfrm>
            <a:custGeom>
              <a:avLst/>
              <a:gdLst>
                <a:gd name="T0" fmla="*/ 0 w 378"/>
                <a:gd name="T1" fmla="*/ 0 h 412"/>
                <a:gd name="T2" fmla="*/ 0 w 378"/>
                <a:gd name="T3" fmla="*/ 0 h 412"/>
                <a:gd name="T4" fmla="*/ 0 w 378"/>
                <a:gd name="T5" fmla="*/ 0 h 412"/>
                <a:gd name="T6" fmla="*/ 0 w 378"/>
                <a:gd name="T7" fmla="*/ 0 h 412"/>
                <a:gd name="T8" fmla="*/ 0 w 378"/>
                <a:gd name="T9" fmla="*/ 0 h 412"/>
                <a:gd name="T10" fmla="*/ 0 w 378"/>
                <a:gd name="T11" fmla="*/ 0 h 412"/>
                <a:gd name="T12" fmla="*/ 0 w 378"/>
                <a:gd name="T13" fmla="*/ 0 h 412"/>
                <a:gd name="T14" fmla="*/ 0 w 378"/>
                <a:gd name="T15" fmla="*/ 0 h 412"/>
                <a:gd name="T16" fmla="*/ 0 w 378"/>
                <a:gd name="T17" fmla="*/ 0 h 412"/>
                <a:gd name="T18" fmla="*/ 0 w 378"/>
                <a:gd name="T19" fmla="*/ 0 h 412"/>
                <a:gd name="T20" fmla="*/ 0 w 378"/>
                <a:gd name="T21" fmla="*/ 0 h 412"/>
                <a:gd name="T22" fmla="*/ 0 w 378"/>
                <a:gd name="T23" fmla="*/ 0 h 412"/>
                <a:gd name="T24" fmla="*/ 0 w 378"/>
                <a:gd name="T25" fmla="*/ 0 h 412"/>
                <a:gd name="T26" fmla="*/ 0 w 378"/>
                <a:gd name="T27" fmla="*/ 0 h 412"/>
                <a:gd name="T28" fmla="*/ 0 w 378"/>
                <a:gd name="T29" fmla="*/ 0 h 412"/>
                <a:gd name="T30" fmla="*/ 0 w 378"/>
                <a:gd name="T31" fmla="*/ 0 h 412"/>
                <a:gd name="T32" fmla="*/ 0 w 378"/>
                <a:gd name="T33" fmla="*/ 0 h 412"/>
                <a:gd name="T34" fmla="*/ 0 w 378"/>
                <a:gd name="T35" fmla="*/ 0 h 412"/>
                <a:gd name="T36" fmla="*/ 0 w 378"/>
                <a:gd name="T37" fmla="*/ 0 h 412"/>
                <a:gd name="T38" fmla="*/ 0 w 378"/>
                <a:gd name="T39" fmla="*/ 0 h 412"/>
                <a:gd name="T40" fmla="*/ 0 w 378"/>
                <a:gd name="T41" fmla="*/ 0 h 412"/>
                <a:gd name="T42" fmla="*/ 0 w 378"/>
                <a:gd name="T43" fmla="*/ 0 h 412"/>
                <a:gd name="T44" fmla="*/ 0 w 378"/>
                <a:gd name="T45" fmla="*/ 0 h 412"/>
                <a:gd name="T46" fmla="*/ 0 w 378"/>
                <a:gd name="T47" fmla="*/ 0 h 412"/>
                <a:gd name="T48" fmla="*/ 0 w 378"/>
                <a:gd name="T49" fmla="*/ 0 h 412"/>
                <a:gd name="T50" fmla="*/ 0 w 378"/>
                <a:gd name="T51" fmla="*/ 0 h 412"/>
                <a:gd name="T52" fmla="*/ 0 w 378"/>
                <a:gd name="T53" fmla="*/ 0 h 412"/>
                <a:gd name="T54" fmla="*/ 0 w 378"/>
                <a:gd name="T55" fmla="*/ 0 h 412"/>
                <a:gd name="T56" fmla="*/ 0 w 378"/>
                <a:gd name="T57" fmla="*/ 0 h 412"/>
                <a:gd name="T58" fmla="*/ 0 w 378"/>
                <a:gd name="T59" fmla="*/ 0 h 412"/>
                <a:gd name="T60" fmla="*/ 0 w 378"/>
                <a:gd name="T61" fmla="*/ 0 h 412"/>
                <a:gd name="T62" fmla="*/ 0 w 378"/>
                <a:gd name="T63" fmla="*/ 0 h 412"/>
                <a:gd name="T64" fmla="*/ 0 w 378"/>
                <a:gd name="T65" fmla="*/ 0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8"/>
                <a:gd name="T100" fmla="*/ 0 h 412"/>
                <a:gd name="T101" fmla="*/ 378 w 378"/>
                <a:gd name="T102" fmla="*/ 412 h 4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8" h="412">
                  <a:moveTo>
                    <a:pt x="0" y="412"/>
                  </a:moveTo>
                  <a:lnTo>
                    <a:pt x="3" y="371"/>
                  </a:lnTo>
                  <a:lnTo>
                    <a:pt x="8" y="331"/>
                  </a:lnTo>
                  <a:lnTo>
                    <a:pt x="19" y="290"/>
                  </a:lnTo>
                  <a:lnTo>
                    <a:pt x="33" y="251"/>
                  </a:lnTo>
                  <a:lnTo>
                    <a:pt x="49" y="216"/>
                  </a:lnTo>
                  <a:lnTo>
                    <a:pt x="70" y="181"/>
                  </a:lnTo>
                  <a:lnTo>
                    <a:pt x="94" y="150"/>
                  </a:lnTo>
                  <a:lnTo>
                    <a:pt x="120" y="120"/>
                  </a:lnTo>
                  <a:lnTo>
                    <a:pt x="150" y="93"/>
                  </a:lnTo>
                  <a:lnTo>
                    <a:pt x="181" y="70"/>
                  </a:lnTo>
                  <a:lnTo>
                    <a:pt x="214" y="48"/>
                  </a:lnTo>
                  <a:lnTo>
                    <a:pt x="252" y="31"/>
                  </a:lnTo>
                  <a:lnTo>
                    <a:pt x="288" y="17"/>
                  </a:lnTo>
                  <a:lnTo>
                    <a:pt x="328" y="6"/>
                  </a:lnTo>
                  <a:lnTo>
                    <a:pt x="371" y="0"/>
                  </a:lnTo>
                  <a:lnTo>
                    <a:pt x="378" y="59"/>
                  </a:lnTo>
                  <a:lnTo>
                    <a:pt x="343" y="62"/>
                  </a:lnTo>
                  <a:lnTo>
                    <a:pt x="310" y="71"/>
                  </a:lnTo>
                  <a:lnTo>
                    <a:pt x="276" y="84"/>
                  </a:lnTo>
                  <a:lnTo>
                    <a:pt x="246" y="99"/>
                  </a:lnTo>
                  <a:lnTo>
                    <a:pt x="215" y="116"/>
                  </a:lnTo>
                  <a:lnTo>
                    <a:pt x="189" y="137"/>
                  </a:lnTo>
                  <a:lnTo>
                    <a:pt x="163" y="159"/>
                  </a:lnTo>
                  <a:lnTo>
                    <a:pt x="140" y="184"/>
                  </a:lnTo>
                  <a:lnTo>
                    <a:pt x="121" y="212"/>
                  </a:lnTo>
                  <a:lnTo>
                    <a:pt x="103" y="240"/>
                  </a:lnTo>
                  <a:lnTo>
                    <a:pt x="87" y="273"/>
                  </a:lnTo>
                  <a:lnTo>
                    <a:pt x="75" y="305"/>
                  </a:lnTo>
                  <a:lnTo>
                    <a:pt x="66" y="338"/>
                  </a:lnTo>
                  <a:lnTo>
                    <a:pt x="61" y="376"/>
                  </a:lnTo>
                  <a:lnTo>
                    <a:pt x="59" y="412"/>
                  </a:lnTo>
                  <a:lnTo>
                    <a:pt x="0" y="412"/>
                  </a:lnTo>
                  <a:close/>
                </a:path>
              </a:pathLst>
            </a:custGeom>
            <a:solidFill>
              <a:srgbClr val="00FFFF"/>
            </a:solidFill>
            <a:ln w="9525">
              <a:solidFill>
                <a:schemeClr val="tx1"/>
              </a:solidFill>
              <a:round/>
              <a:headEnd/>
              <a:tailEnd/>
            </a:ln>
          </p:spPr>
          <p:txBody>
            <a:bodyPr/>
            <a:lstStyle/>
            <a:p>
              <a:endParaRPr lang="en-US"/>
            </a:p>
          </p:txBody>
        </p:sp>
        <p:sp>
          <p:nvSpPr>
            <p:cNvPr id="117905" name="Freeform 142"/>
            <p:cNvSpPr>
              <a:spLocks/>
            </p:cNvSpPr>
            <p:nvPr/>
          </p:nvSpPr>
          <p:spPr bwMode="black">
            <a:xfrm>
              <a:off x="3751" y="1799"/>
              <a:ext cx="10" cy="15"/>
            </a:xfrm>
            <a:custGeom>
              <a:avLst/>
              <a:gdLst>
                <a:gd name="T0" fmla="*/ 0 w 42"/>
                <a:gd name="T1" fmla="*/ 0 h 61"/>
                <a:gd name="T2" fmla="*/ 0 w 42"/>
                <a:gd name="T3" fmla="*/ 0 h 61"/>
                <a:gd name="T4" fmla="*/ 0 w 42"/>
                <a:gd name="T5" fmla="*/ 0 h 61"/>
                <a:gd name="T6" fmla="*/ 0 w 42"/>
                <a:gd name="T7" fmla="*/ 0 h 61"/>
                <a:gd name="T8" fmla="*/ 0 w 42"/>
                <a:gd name="T9" fmla="*/ 0 h 61"/>
                <a:gd name="T10" fmla="*/ 0 w 42"/>
                <a:gd name="T11" fmla="*/ 0 h 61"/>
                <a:gd name="T12" fmla="*/ 0 w 42"/>
                <a:gd name="T13" fmla="*/ 0 h 61"/>
                <a:gd name="T14" fmla="*/ 0 60000 65536"/>
                <a:gd name="T15" fmla="*/ 0 60000 65536"/>
                <a:gd name="T16" fmla="*/ 0 60000 65536"/>
                <a:gd name="T17" fmla="*/ 0 60000 65536"/>
                <a:gd name="T18" fmla="*/ 0 60000 65536"/>
                <a:gd name="T19" fmla="*/ 0 60000 65536"/>
                <a:gd name="T20" fmla="*/ 0 60000 65536"/>
                <a:gd name="T21" fmla="*/ 0 w 42"/>
                <a:gd name="T22" fmla="*/ 0 h 61"/>
                <a:gd name="T23" fmla="*/ 42 w 42"/>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61">
                  <a:moveTo>
                    <a:pt x="0" y="2"/>
                  </a:moveTo>
                  <a:lnTo>
                    <a:pt x="42" y="0"/>
                  </a:lnTo>
                  <a:lnTo>
                    <a:pt x="42" y="58"/>
                  </a:lnTo>
                  <a:lnTo>
                    <a:pt x="7" y="61"/>
                  </a:lnTo>
                  <a:lnTo>
                    <a:pt x="0" y="2"/>
                  </a:lnTo>
                  <a:close/>
                </a:path>
              </a:pathLst>
            </a:custGeom>
            <a:solidFill>
              <a:srgbClr val="00FFFF"/>
            </a:solidFill>
            <a:ln w="9525">
              <a:solidFill>
                <a:schemeClr val="tx1"/>
              </a:solidFill>
              <a:round/>
              <a:headEnd/>
              <a:tailEnd/>
            </a:ln>
          </p:spPr>
          <p:txBody>
            <a:bodyPr/>
            <a:lstStyle/>
            <a:p>
              <a:endParaRPr lang="en-US"/>
            </a:p>
          </p:txBody>
        </p:sp>
        <p:sp>
          <p:nvSpPr>
            <p:cNvPr id="117906" name="Freeform 143"/>
            <p:cNvSpPr>
              <a:spLocks/>
            </p:cNvSpPr>
            <p:nvPr/>
          </p:nvSpPr>
          <p:spPr bwMode="black">
            <a:xfrm>
              <a:off x="3761" y="1799"/>
              <a:ext cx="103" cy="94"/>
            </a:xfrm>
            <a:custGeom>
              <a:avLst/>
              <a:gdLst>
                <a:gd name="T0" fmla="*/ 0 w 411"/>
                <a:gd name="T1" fmla="*/ 0 h 379"/>
                <a:gd name="T2" fmla="*/ 0 w 411"/>
                <a:gd name="T3" fmla="*/ 0 h 379"/>
                <a:gd name="T4" fmla="*/ 0 w 411"/>
                <a:gd name="T5" fmla="*/ 0 h 379"/>
                <a:gd name="T6" fmla="*/ 0 w 411"/>
                <a:gd name="T7" fmla="*/ 0 h 379"/>
                <a:gd name="T8" fmla="*/ 0 w 411"/>
                <a:gd name="T9" fmla="*/ 0 h 379"/>
                <a:gd name="T10" fmla="*/ 0 w 411"/>
                <a:gd name="T11" fmla="*/ 0 h 379"/>
                <a:gd name="T12" fmla="*/ 0 w 411"/>
                <a:gd name="T13" fmla="*/ 0 h 379"/>
                <a:gd name="T14" fmla="*/ 0 w 411"/>
                <a:gd name="T15" fmla="*/ 0 h 379"/>
                <a:gd name="T16" fmla="*/ 0 w 411"/>
                <a:gd name="T17" fmla="*/ 0 h 379"/>
                <a:gd name="T18" fmla="*/ 0 w 411"/>
                <a:gd name="T19" fmla="*/ 0 h 379"/>
                <a:gd name="T20" fmla="*/ 0 w 411"/>
                <a:gd name="T21" fmla="*/ 0 h 379"/>
                <a:gd name="T22" fmla="*/ 0 w 411"/>
                <a:gd name="T23" fmla="*/ 0 h 379"/>
                <a:gd name="T24" fmla="*/ 0 w 411"/>
                <a:gd name="T25" fmla="*/ 0 h 379"/>
                <a:gd name="T26" fmla="*/ 0 w 411"/>
                <a:gd name="T27" fmla="*/ 0 h 379"/>
                <a:gd name="T28" fmla="*/ 0 w 411"/>
                <a:gd name="T29" fmla="*/ 0 h 379"/>
                <a:gd name="T30" fmla="*/ 0 w 411"/>
                <a:gd name="T31" fmla="*/ 0 h 379"/>
                <a:gd name="T32" fmla="*/ 0 w 411"/>
                <a:gd name="T33" fmla="*/ 0 h 379"/>
                <a:gd name="T34" fmla="*/ 0 w 411"/>
                <a:gd name="T35" fmla="*/ 0 h 379"/>
                <a:gd name="T36" fmla="*/ 0 w 411"/>
                <a:gd name="T37" fmla="*/ 0 h 379"/>
                <a:gd name="T38" fmla="*/ 0 w 411"/>
                <a:gd name="T39" fmla="*/ 0 h 379"/>
                <a:gd name="T40" fmla="*/ 0 w 411"/>
                <a:gd name="T41" fmla="*/ 0 h 379"/>
                <a:gd name="T42" fmla="*/ 0 w 411"/>
                <a:gd name="T43" fmla="*/ 0 h 379"/>
                <a:gd name="T44" fmla="*/ 0 w 411"/>
                <a:gd name="T45" fmla="*/ 0 h 379"/>
                <a:gd name="T46" fmla="*/ 0 w 411"/>
                <a:gd name="T47" fmla="*/ 0 h 379"/>
                <a:gd name="T48" fmla="*/ 0 w 411"/>
                <a:gd name="T49" fmla="*/ 0 h 379"/>
                <a:gd name="T50" fmla="*/ 0 w 411"/>
                <a:gd name="T51" fmla="*/ 0 h 379"/>
                <a:gd name="T52" fmla="*/ 0 w 411"/>
                <a:gd name="T53" fmla="*/ 0 h 379"/>
                <a:gd name="T54" fmla="*/ 0 w 411"/>
                <a:gd name="T55" fmla="*/ 0 h 379"/>
                <a:gd name="T56" fmla="*/ 0 w 411"/>
                <a:gd name="T57" fmla="*/ 0 h 379"/>
                <a:gd name="T58" fmla="*/ 0 w 411"/>
                <a:gd name="T59" fmla="*/ 0 h 379"/>
                <a:gd name="T60" fmla="*/ 0 w 411"/>
                <a:gd name="T61" fmla="*/ 0 h 379"/>
                <a:gd name="T62" fmla="*/ 0 w 411"/>
                <a:gd name="T63" fmla="*/ 0 h 379"/>
                <a:gd name="T64" fmla="*/ 0 w 411"/>
                <a:gd name="T65" fmla="*/ 0 h 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1"/>
                <a:gd name="T100" fmla="*/ 0 h 379"/>
                <a:gd name="T101" fmla="*/ 411 w 411"/>
                <a:gd name="T102" fmla="*/ 379 h 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1" h="379">
                  <a:moveTo>
                    <a:pt x="0" y="0"/>
                  </a:moveTo>
                  <a:lnTo>
                    <a:pt x="42" y="2"/>
                  </a:lnTo>
                  <a:lnTo>
                    <a:pt x="82" y="7"/>
                  </a:lnTo>
                  <a:lnTo>
                    <a:pt x="122" y="18"/>
                  </a:lnTo>
                  <a:lnTo>
                    <a:pt x="161" y="33"/>
                  </a:lnTo>
                  <a:lnTo>
                    <a:pt x="196" y="49"/>
                  </a:lnTo>
                  <a:lnTo>
                    <a:pt x="231" y="69"/>
                  </a:lnTo>
                  <a:lnTo>
                    <a:pt x="262" y="94"/>
                  </a:lnTo>
                  <a:lnTo>
                    <a:pt x="292" y="119"/>
                  </a:lnTo>
                  <a:lnTo>
                    <a:pt x="319" y="150"/>
                  </a:lnTo>
                  <a:lnTo>
                    <a:pt x="342" y="181"/>
                  </a:lnTo>
                  <a:lnTo>
                    <a:pt x="364" y="214"/>
                  </a:lnTo>
                  <a:lnTo>
                    <a:pt x="381" y="252"/>
                  </a:lnTo>
                  <a:lnTo>
                    <a:pt x="394" y="289"/>
                  </a:lnTo>
                  <a:lnTo>
                    <a:pt x="405" y="329"/>
                  </a:lnTo>
                  <a:lnTo>
                    <a:pt x="411" y="372"/>
                  </a:lnTo>
                  <a:lnTo>
                    <a:pt x="353" y="379"/>
                  </a:lnTo>
                  <a:lnTo>
                    <a:pt x="349" y="344"/>
                  </a:lnTo>
                  <a:lnTo>
                    <a:pt x="341" y="311"/>
                  </a:lnTo>
                  <a:lnTo>
                    <a:pt x="327" y="276"/>
                  </a:lnTo>
                  <a:lnTo>
                    <a:pt x="313" y="246"/>
                  </a:lnTo>
                  <a:lnTo>
                    <a:pt x="296" y="216"/>
                  </a:lnTo>
                  <a:lnTo>
                    <a:pt x="275" y="189"/>
                  </a:lnTo>
                  <a:lnTo>
                    <a:pt x="253" y="163"/>
                  </a:lnTo>
                  <a:lnTo>
                    <a:pt x="228" y="140"/>
                  </a:lnTo>
                  <a:lnTo>
                    <a:pt x="200" y="120"/>
                  </a:lnTo>
                  <a:lnTo>
                    <a:pt x="172" y="102"/>
                  </a:lnTo>
                  <a:lnTo>
                    <a:pt x="139" y="86"/>
                  </a:lnTo>
                  <a:lnTo>
                    <a:pt x="107" y="74"/>
                  </a:lnTo>
                  <a:lnTo>
                    <a:pt x="75" y="66"/>
                  </a:lnTo>
                  <a:lnTo>
                    <a:pt x="37" y="61"/>
                  </a:lnTo>
                  <a:lnTo>
                    <a:pt x="0" y="58"/>
                  </a:lnTo>
                  <a:lnTo>
                    <a:pt x="0" y="0"/>
                  </a:lnTo>
                  <a:close/>
                </a:path>
              </a:pathLst>
            </a:custGeom>
            <a:solidFill>
              <a:srgbClr val="00FFFF"/>
            </a:solidFill>
            <a:ln w="9525">
              <a:solidFill>
                <a:schemeClr val="tx1"/>
              </a:solidFill>
              <a:round/>
              <a:headEnd/>
              <a:tailEnd/>
            </a:ln>
          </p:spPr>
          <p:txBody>
            <a:bodyPr/>
            <a:lstStyle/>
            <a:p>
              <a:endParaRPr lang="en-US"/>
            </a:p>
          </p:txBody>
        </p:sp>
        <p:sp>
          <p:nvSpPr>
            <p:cNvPr id="117907" name="Freeform 144"/>
            <p:cNvSpPr>
              <a:spLocks/>
            </p:cNvSpPr>
            <p:nvPr/>
          </p:nvSpPr>
          <p:spPr bwMode="black">
            <a:xfrm>
              <a:off x="3849" y="1892"/>
              <a:ext cx="16" cy="10"/>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60000 65536"/>
                <a:gd name="T15" fmla="*/ 0 60000 65536"/>
                <a:gd name="T16" fmla="*/ 0 60000 65536"/>
                <a:gd name="T17" fmla="*/ 0 60000 65536"/>
                <a:gd name="T18" fmla="*/ 0 60000 65536"/>
                <a:gd name="T19" fmla="*/ 0 60000 65536"/>
                <a:gd name="T20" fmla="*/ 0 60000 65536"/>
                <a:gd name="T21" fmla="*/ 0 w 61"/>
                <a:gd name="T22" fmla="*/ 0 h 42"/>
                <a:gd name="T23" fmla="*/ 61 w 61"/>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42">
                  <a:moveTo>
                    <a:pt x="58" y="0"/>
                  </a:moveTo>
                  <a:lnTo>
                    <a:pt x="61" y="42"/>
                  </a:lnTo>
                  <a:lnTo>
                    <a:pt x="2" y="42"/>
                  </a:lnTo>
                  <a:lnTo>
                    <a:pt x="0" y="7"/>
                  </a:lnTo>
                  <a:lnTo>
                    <a:pt x="58" y="0"/>
                  </a:lnTo>
                  <a:close/>
                </a:path>
              </a:pathLst>
            </a:custGeom>
            <a:solidFill>
              <a:srgbClr val="00FFFF"/>
            </a:solidFill>
            <a:ln w="9525">
              <a:solidFill>
                <a:schemeClr val="tx1"/>
              </a:solidFill>
              <a:round/>
              <a:headEnd/>
              <a:tailEnd/>
            </a:ln>
          </p:spPr>
          <p:txBody>
            <a:bodyPr/>
            <a:lstStyle/>
            <a:p>
              <a:endParaRPr lang="en-US"/>
            </a:p>
          </p:txBody>
        </p:sp>
        <p:sp>
          <p:nvSpPr>
            <p:cNvPr id="117908" name="Freeform 145"/>
            <p:cNvSpPr>
              <a:spLocks/>
            </p:cNvSpPr>
            <p:nvPr/>
          </p:nvSpPr>
          <p:spPr bwMode="black">
            <a:xfrm>
              <a:off x="3770" y="1902"/>
              <a:ext cx="95" cy="103"/>
            </a:xfrm>
            <a:custGeom>
              <a:avLst/>
              <a:gdLst>
                <a:gd name="T0" fmla="*/ 0 w 378"/>
                <a:gd name="T1" fmla="*/ 0 h 412"/>
                <a:gd name="T2" fmla="*/ 0 w 378"/>
                <a:gd name="T3" fmla="*/ 0 h 412"/>
                <a:gd name="T4" fmla="*/ 0 w 378"/>
                <a:gd name="T5" fmla="*/ 0 h 412"/>
                <a:gd name="T6" fmla="*/ 0 w 378"/>
                <a:gd name="T7" fmla="*/ 0 h 412"/>
                <a:gd name="T8" fmla="*/ 0 w 378"/>
                <a:gd name="T9" fmla="*/ 0 h 412"/>
                <a:gd name="T10" fmla="*/ 0 w 378"/>
                <a:gd name="T11" fmla="*/ 0 h 412"/>
                <a:gd name="T12" fmla="*/ 0 w 378"/>
                <a:gd name="T13" fmla="*/ 0 h 412"/>
                <a:gd name="T14" fmla="*/ 0 w 378"/>
                <a:gd name="T15" fmla="*/ 0 h 412"/>
                <a:gd name="T16" fmla="*/ 0 w 378"/>
                <a:gd name="T17" fmla="*/ 0 h 412"/>
                <a:gd name="T18" fmla="*/ 0 w 378"/>
                <a:gd name="T19" fmla="*/ 0 h 412"/>
                <a:gd name="T20" fmla="*/ 0 w 378"/>
                <a:gd name="T21" fmla="*/ 0 h 412"/>
                <a:gd name="T22" fmla="*/ 0 w 378"/>
                <a:gd name="T23" fmla="*/ 0 h 412"/>
                <a:gd name="T24" fmla="*/ 0 w 378"/>
                <a:gd name="T25" fmla="*/ 0 h 412"/>
                <a:gd name="T26" fmla="*/ 0 w 378"/>
                <a:gd name="T27" fmla="*/ 0 h 412"/>
                <a:gd name="T28" fmla="*/ 0 w 378"/>
                <a:gd name="T29" fmla="*/ 0 h 412"/>
                <a:gd name="T30" fmla="*/ 0 w 378"/>
                <a:gd name="T31" fmla="*/ 0 h 412"/>
                <a:gd name="T32" fmla="*/ 0 w 378"/>
                <a:gd name="T33" fmla="*/ 0 h 412"/>
                <a:gd name="T34" fmla="*/ 0 w 378"/>
                <a:gd name="T35" fmla="*/ 0 h 412"/>
                <a:gd name="T36" fmla="*/ 0 w 378"/>
                <a:gd name="T37" fmla="*/ 0 h 412"/>
                <a:gd name="T38" fmla="*/ 0 w 378"/>
                <a:gd name="T39" fmla="*/ 0 h 412"/>
                <a:gd name="T40" fmla="*/ 0 w 378"/>
                <a:gd name="T41" fmla="*/ 0 h 412"/>
                <a:gd name="T42" fmla="*/ 0 w 378"/>
                <a:gd name="T43" fmla="*/ 0 h 412"/>
                <a:gd name="T44" fmla="*/ 0 w 378"/>
                <a:gd name="T45" fmla="*/ 0 h 412"/>
                <a:gd name="T46" fmla="*/ 0 w 378"/>
                <a:gd name="T47" fmla="*/ 0 h 412"/>
                <a:gd name="T48" fmla="*/ 0 w 378"/>
                <a:gd name="T49" fmla="*/ 0 h 412"/>
                <a:gd name="T50" fmla="*/ 0 w 378"/>
                <a:gd name="T51" fmla="*/ 0 h 412"/>
                <a:gd name="T52" fmla="*/ 0 w 378"/>
                <a:gd name="T53" fmla="*/ 0 h 412"/>
                <a:gd name="T54" fmla="*/ 0 w 378"/>
                <a:gd name="T55" fmla="*/ 0 h 412"/>
                <a:gd name="T56" fmla="*/ 0 w 378"/>
                <a:gd name="T57" fmla="*/ 0 h 412"/>
                <a:gd name="T58" fmla="*/ 0 w 378"/>
                <a:gd name="T59" fmla="*/ 0 h 412"/>
                <a:gd name="T60" fmla="*/ 0 w 378"/>
                <a:gd name="T61" fmla="*/ 0 h 412"/>
                <a:gd name="T62" fmla="*/ 0 w 378"/>
                <a:gd name="T63" fmla="*/ 0 h 412"/>
                <a:gd name="T64" fmla="*/ 0 w 378"/>
                <a:gd name="T65" fmla="*/ 0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8"/>
                <a:gd name="T100" fmla="*/ 0 h 412"/>
                <a:gd name="T101" fmla="*/ 378 w 378"/>
                <a:gd name="T102" fmla="*/ 412 h 4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8" h="412">
                  <a:moveTo>
                    <a:pt x="378" y="0"/>
                  </a:moveTo>
                  <a:lnTo>
                    <a:pt x="375" y="42"/>
                  </a:lnTo>
                  <a:lnTo>
                    <a:pt x="370" y="82"/>
                  </a:lnTo>
                  <a:lnTo>
                    <a:pt x="359" y="122"/>
                  </a:lnTo>
                  <a:lnTo>
                    <a:pt x="345" y="161"/>
                  </a:lnTo>
                  <a:lnTo>
                    <a:pt x="329" y="196"/>
                  </a:lnTo>
                  <a:lnTo>
                    <a:pt x="308" y="232"/>
                  </a:lnTo>
                  <a:lnTo>
                    <a:pt x="284" y="262"/>
                  </a:lnTo>
                  <a:lnTo>
                    <a:pt x="258" y="293"/>
                  </a:lnTo>
                  <a:lnTo>
                    <a:pt x="228" y="320"/>
                  </a:lnTo>
                  <a:lnTo>
                    <a:pt x="197" y="343"/>
                  </a:lnTo>
                  <a:lnTo>
                    <a:pt x="164" y="365"/>
                  </a:lnTo>
                  <a:lnTo>
                    <a:pt x="126" y="382"/>
                  </a:lnTo>
                  <a:lnTo>
                    <a:pt x="90" y="395"/>
                  </a:lnTo>
                  <a:lnTo>
                    <a:pt x="50" y="406"/>
                  </a:lnTo>
                  <a:lnTo>
                    <a:pt x="7" y="412"/>
                  </a:lnTo>
                  <a:lnTo>
                    <a:pt x="0" y="354"/>
                  </a:lnTo>
                  <a:lnTo>
                    <a:pt x="35" y="350"/>
                  </a:lnTo>
                  <a:lnTo>
                    <a:pt x="68" y="342"/>
                  </a:lnTo>
                  <a:lnTo>
                    <a:pt x="102" y="328"/>
                  </a:lnTo>
                  <a:lnTo>
                    <a:pt x="132" y="313"/>
                  </a:lnTo>
                  <a:lnTo>
                    <a:pt x="162" y="296"/>
                  </a:lnTo>
                  <a:lnTo>
                    <a:pt x="189" y="276"/>
                  </a:lnTo>
                  <a:lnTo>
                    <a:pt x="215" y="254"/>
                  </a:lnTo>
                  <a:lnTo>
                    <a:pt x="238" y="228"/>
                  </a:lnTo>
                  <a:lnTo>
                    <a:pt x="257" y="200"/>
                  </a:lnTo>
                  <a:lnTo>
                    <a:pt x="275" y="172"/>
                  </a:lnTo>
                  <a:lnTo>
                    <a:pt x="291" y="139"/>
                  </a:lnTo>
                  <a:lnTo>
                    <a:pt x="303" y="107"/>
                  </a:lnTo>
                  <a:lnTo>
                    <a:pt x="312" y="75"/>
                  </a:lnTo>
                  <a:lnTo>
                    <a:pt x="317" y="37"/>
                  </a:lnTo>
                  <a:lnTo>
                    <a:pt x="319" y="0"/>
                  </a:lnTo>
                  <a:lnTo>
                    <a:pt x="378" y="0"/>
                  </a:lnTo>
                  <a:close/>
                </a:path>
              </a:pathLst>
            </a:custGeom>
            <a:solidFill>
              <a:srgbClr val="00FFFF"/>
            </a:solidFill>
            <a:ln w="9525">
              <a:solidFill>
                <a:schemeClr val="tx1"/>
              </a:solidFill>
              <a:round/>
              <a:headEnd/>
              <a:tailEnd/>
            </a:ln>
          </p:spPr>
          <p:txBody>
            <a:bodyPr/>
            <a:lstStyle/>
            <a:p>
              <a:endParaRPr lang="en-US"/>
            </a:p>
          </p:txBody>
        </p:sp>
        <p:sp>
          <p:nvSpPr>
            <p:cNvPr id="117909" name="Freeform 146"/>
            <p:cNvSpPr>
              <a:spLocks/>
            </p:cNvSpPr>
            <p:nvPr/>
          </p:nvSpPr>
          <p:spPr bwMode="black">
            <a:xfrm>
              <a:off x="3761" y="1991"/>
              <a:ext cx="11" cy="15"/>
            </a:xfrm>
            <a:custGeom>
              <a:avLst/>
              <a:gdLst>
                <a:gd name="T0" fmla="*/ 0 w 43"/>
                <a:gd name="T1" fmla="*/ 0 h 61"/>
                <a:gd name="T2" fmla="*/ 0 w 43"/>
                <a:gd name="T3" fmla="*/ 0 h 61"/>
                <a:gd name="T4" fmla="*/ 0 w 43"/>
                <a:gd name="T5" fmla="*/ 0 h 61"/>
                <a:gd name="T6" fmla="*/ 0 w 43"/>
                <a:gd name="T7" fmla="*/ 0 h 61"/>
                <a:gd name="T8" fmla="*/ 0 w 43"/>
                <a:gd name="T9" fmla="*/ 0 h 61"/>
                <a:gd name="T10" fmla="*/ 0 w 43"/>
                <a:gd name="T11" fmla="*/ 0 h 61"/>
                <a:gd name="T12" fmla="*/ 0 w 43"/>
                <a:gd name="T13" fmla="*/ 0 h 61"/>
                <a:gd name="T14" fmla="*/ 0 60000 65536"/>
                <a:gd name="T15" fmla="*/ 0 60000 65536"/>
                <a:gd name="T16" fmla="*/ 0 60000 65536"/>
                <a:gd name="T17" fmla="*/ 0 60000 65536"/>
                <a:gd name="T18" fmla="*/ 0 60000 65536"/>
                <a:gd name="T19" fmla="*/ 0 60000 65536"/>
                <a:gd name="T20" fmla="*/ 0 60000 65536"/>
                <a:gd name="T21" fmla="*/ 0 w 43"/>
                <a:gd name="T22" fmla="*/ 0 h 61"/>
                <a:gd name="T23" fmla="*/ 43 w 43"/>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61">
                  <a:moveTo>
                    <a:pt x="43" y="58"/>
                  </a:moveTo>
                  <a:lnTo>
                    <a:pt x="0" y="61"/>
                  </a:lnTo>
                  <a:lnTo>
                    <a:pt x="0" y="2"/>
                  </a:lnTo>
                  <a:lnTo>
                    <a:pt x="36" y="0"/>
                  </a:lnTo>
                  <a:lnTo>
                    <a:pt x="43" y="58"/>
                  </a:lnTo>
                  <a:close/>
                </a:path>
              </a:pathLst>
            </a:custGeom>
            <a:solidFill>
              <a:srgbClr val="00FFFF"/>
            </a:solidFill>
            <a:ln w="9525">
              <a:solidFill>
                <a:schemeClr val="tx1"/>
              </a:solidFill>
              <a:round/>
              <a:headEnd/>
              <a:tailEnd/>
            </a:ln>
          </p:spPr>
          <p:txBody>
            <a:bodyPr/>
            <a:lstStyle/>
            <a:p>
              <a:endParaRPr lang="en-US"/>
            </a:p>
          </p:txBody>
        </p:sp>
      </p:grpSp>
      <p:sp>
        <p:nvSpPr>
          <p:cNvPr id="117763" name="Rectangle 2"/>
          <p:cNvSpPr>
            <a:spLocks noGrp="1" noChangeArrowheads="1"/>
          </p:cNvSpPr>
          <p:nvPr>
            <p:ph type="title"/>
          </p:nvPr>
        </p:nvSpPr>
        <p:spPr>
          <a:xfrm>
            <a:off x="668338" y="76200"/>
            <a:ext cx="7772400" cy="1143000"/>
          </a:xfrm>
        </p:spPr>
        <p:txBody>
          <a:bodyPr/>
          <a:lstStyle/>
          <a:p>
            <a:pPr eaLnBrk="1" hangingPunct="1"/>
            <a:r>
              <a:rPr lang="en-US" sz="3200">
                <a:solidFill>
                  <a:srgbClr val="2D2DB9"/>
                </a:solidFill>
                <a:ea typeface="ＭＳ Ｐゴシック" pitchFamily="34" charset="-128"/>
              </a:rPr>
              <a:t>Masonry Behavior: out-of-plane</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1981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1DC7193-4C48-41E4-A4BA-127392F10217}" type="slidenum">
              <a:rPr lang="en-US" sz="900">
                <a:solidFill>
                  <a:schemeClr val="accent2"/>
                </a:solidFill>
              </a:rPr>
              <a:pPr eaLnBrk="1" hangingPunct="1"/>
              <a:t>51</a:t>
            </a:fld>
            <a:endParaRPr lang="en-US" sz="900">
              <a:solidFill>
                <a:schemeClr val="accent2"/>
              </a:solidFill>
            </a:endParaRPr>
          </a:p>
        </p:txBody>
      </p:sp>
      <p:sp>
        <p:nvSpPr>
          <p:cNvPr id="119810" name="Content Placeholder 2"/>
          <p:cNvSpPr>
            <a:spLocks noGrp="1"/>
          </p:cNvSpPr>
          <p:nvPr>
            <p:ph idx="1"/>
          </p:nvPr>
        </p:nvSpPr>
        <p:spPr>
          <a:xfrm>
            <a:off x="704850" y="5765800"/>
            <a:ext cx="8229600" cy="574675"/>
          </a:xfrm>
        </p:spPr>
        <p:txBody>
          <a:bodyPr/>
          <a:lstStyle/>
          <a:p>
            <a:pPr marL="0" indent="0" algn="ctr">
              <a:buFont typeface="Arial" pitchFamily="34" charset="0"/>
              <a:buNone/>
            </a:pPr>
            <a:r>
              <a:rPr lang="en-US">
                <a:ea typeface="ＭＳ Ｐゴシック" pitchFamily="34" charset="-128"/>
              </a:rPr>
              <a:t>Out-of-plane wall failure</a:t>
            </a:r>
          </a:p>
        </p:txBody>
      </p:sp>
      <p:pic>
        <p:nvPicPr>
          <p:cNvPr id="119813" name="Picture 2" descr="House with out-of-plane masonry wall failure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1900" y="927100"/>
            <a:ext cx="6889750" cy="4775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9809" name="Title 1"/>
          <p:cNvSpPr>
            <a:spLocks noGrp="1"/>
          </p:cNvSpPr>
          <p:nvPr>
            <p:ph type="title"/>
          </p:nvPr>
        </p:nvSpPr>
        <p:spPr>
          <a:xfrm>
            <a:off x="457200" y="274638"/>
            <a:ext cx="8229600" cy="652462"/>
          </a:xfrm>
        </p:spPr>
        <p:txBody>
          <a:bodyPr/>
          <a:lstStyle/>
          <a:p>
            <a:r>
              <a:rPr lang="en-US" sz="3200">
                <a:solidFill>
                  <a:srgbClr val="2D2DB9"/>
                </a:solidFill>
                <a:ea typeface="ＭＳ Ｐゴシック" pitchFamily="34" charset="-128"/>
              </a:rPr>
              <a:t>Masonry Behavior</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2185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296DB8E-89BF-4DC0-9125-64EAA7E26DBA}" type="slidenum">
              <a:rPr lang="en-US" sz="900">
                <a:solidFill>
                  <a:schemeClr val="accent2"/>
                </a:solidFill>
              </a:rPr>
              <a:pPr eaLnBrk="1" hangingPunct="1"/>
              <a:t>52</a:t>
            </a:fld>
            <a:endParaRPr lang="en-US" sz="900">
              <a:solidFill>
                <a:schemeClr val="accent2"/>
              </a:solidFill>
            </a:endParaRPr>
          </a:p>
        </p:txBody>
      </p:sp>
      <p:sp>
        <p:nvSpPr>
          <p:cNvPr id="121860" name="Rectangle 3"/>
          <p:cNvSpPr>
            <a:spLocks noGrp="1" noChangeArrowheads="1"/>
          </p:cNvSpPr>
          <p:nvPr>
            <p:ph type="body" idx="1"/>
          </p:nvPr>
        </p:nvSpPr>
        <p:spPr>
          <a:xfrm>
            <a:off x="758825" y="1264919"/>
            <a:ext cx="7858125" cy="4370705"/>
          </a:xfrm>
        </p:spPr>
        <p:txBody>
          <a:bodyPr/>
          <a:lstStyle/>
          <a:p>
            <a:pPr eaLnBrk="1" hangingPunct="1">
              <a:lnSpc>
                <a:spcPct val="80000"/>
              </a:lnSpc>
              <a:buFont typeface="Arial" pitchFamily="34" charset="0"/>
              <a:buNone/>
            </a:pPr>
            <a:r>
              <a:rPr lang="en-US" dirty="0">
                <a:ea typeface="ＭＳ Ｐゴシック" pitchFamily="34" charset="-128"/>
              </a:rPr>
              <a:t>4-Way Composite Action</a:t>
            </a:r>
          </a:p>
          <a:p>
            <a:pPr eaLnBrk="1" hangingPunct="1">
              <a:lnSpc>
                <a:spcPct val="80000"/>
              </a:lnSpc>
            </a:pPr>
            <a:r>
              <a:rPr lang="en-US" dirty="0">
                <a:ea typeface="ＭＳ Ｐゴシック" pitchFamily="34" charset="-128"/>
              </a:rPr>
              <a:t>Units, mortar, reinforcement, grout</a:t>
            </a:r>
          </a:p>
          <a:p>
            <a:pPr eaLnBrk="1" hangingPunct="1">
              <a:lnSpc>
                <a:spcPct val="80000"/>
              </a:lnSpc>
            </a:pPr>
            <a:endParaRPr lang="en-US" dirty="0">
              <a:ea typeface="ＭＳ Ｐゴシック" pitchFamily="34" charset="-128"/>
            </a:endParaRPr>
          </a:p>
          <a:p>
            <a:pPr eaLnBrk="1" hangingPunct="1">
              <a:lnSpc>
                <a:spcPct val="80000"/>
              </a:lnSpc>
              <a:buFont typeface="Arial" pitchFamily="34" charset="0"/>
              <a:buNone/>
            </a:pPr>
            <a:r>
              <a:rPr lang="en-US" dirty="0">
                <a:ea typeface="ＭＳ Ｐゴシック" pitchFamily="34" charset="-128"/>
              </a:rPr>
              <a:t>Compression</a:t>
            </a:r>
          </a:p>
          <a:p>
            <a:pPr eaLnBrk="1" hangingPunct="1">
              <a:lnSpc>
                <a:spcPct val="80000"/>
              </a:lnSpc>
            </a:pPr>
            <a:r>
              <a:rPr lang="en-US" dirty="0">
                <a:ea typeface="ＭＳ Ｐゴシック" pitchFamily="34" charset="-128"/>
              </a:rPr>
              <a:t>High strength</a:t>
            </a:r>
          </a:p>
          <a:p>
            <a:pPr eaLnBrk="1" hangingPunct="1">
              <a:lnSpc>
                <a:spcPct val="80000"/>
              </a:lnSpc>
            </a:pPr>
            <a:r>
              <a:rPr lang="en-US" dirty="0">
                <a:ea typeface="ＭＳ Ｐゴシック" pitchFamily="34" charset="-128"/>
              </a:rPr>
              <a:t>Brittle --</a:t>
            </a:r>
            <a:r>
              <a:rPr lang="en-US" dirty="0">
                <a:ea typeface="ＭＳ Ｐゴシック" pitchFamily="34" charset="-128"/>
                <a:sym typeface="WP MathA" pitchFamily="2" charset="2"/>
              </a:rPr>
              <a:t> low ductility</a:t>
            </a:r>
          </a:p>
          <a:p>
            <a:pPr eaLnBrk="1" hangingPunct="1">
              <a:lnSpc>
                <a:spcPct val="80000"/>
              </a:lnSpc>
            </a:pPr>
            <a:r>
              <a:rPr lang="en-US" dirty="0">
                <a:ea typeface="ＭＳ Ｐゴシック" pitchFamily="34" charset="-128"/>
                <a:sym typeface="WP MathA" pitchFamily="2" charset="2"/>
              </a:rPr>
              <a:t>Confinement difficult to achieve</a:t>
            </a:r>
          </a:p>
          <a:p>
            <a:pPr eaLnBrk="1" hangingPunct="1">
              <a:lnSpc>
                <a:spcPct val="80000"/>
              </a:lnSpc>
            </a:pPr>
            <a:endParaRPr lang="en-US" dirty="0">
              <a:ea typeface="ＭＳ Ｐゴシック" pitchFamily="34" charset="-128"/>
              <a:sym typeface="WP MathA" pitchFamily="2" charset="2"/>
            </a:endParaRPr>
          </a:p>
          <a:p>
            <a:pPr eaLnBrk="1" hangingPunct="1">
              <a:lnSpc>
                <a:spcPct val="80000"/>
              </a:lnSpc>
              <a:buFont typeface="Arial" pitchFamily="34" charset="0"/>
              <a:buNone/>
            </a:pPr>
            <a:r>
              <a:rPr lang="en-US" dirty="0">
                <a:ea typeface="ＭＳ Ｐゴシック" pitchFamily="34" charset="-128"/>
              </a:rPr>
              <a:t>Tension</a:t>
            </a:r>
          </a:p>
          <a:p>
            <a:pPr eaLnBrk="1" hangingPunct="1">
              <a:lnSpc>
                <a:spcPct val="80000"/>
              </a:lnSpc>
            </a:pPr>
            <a:r>
              <a:rPr lang="en-US" dirty="0">
                <a:ea typeface="ＭＳ Ｐゴシック" pitchFamily="34" charset="-128"/>
              </a:rPr>
              <a:t>Good strength when </a:t>
            </a:r>
            <a:r>
              <a:rPr lang="en-US" dirty="0" err="1">
                <a:ea typeface="ＭＳ Ｐゴシック" pitchFamily="34" charset="-128"/>
              </a:rPr>
              <a:t>reinf</a:t>
            </a:r>
            <a:r>
              <a:rPr lang="en-US" dirty="0">
                <a:ea typeface="ＭＳ Ｐゴシック" pitchFamily="34" charset="-128"/>
              </a:rPr>
              <a:t>. takes tension</a:t>
            </a:r>
          </a:p>
          <a:p>
            <a:pPr eaLnBrk="1" hangingPunct="1">
              <a:lnSpc>
                <a:spcPct val="80000"/>
              </a:lnSpc>
            </a:pPr>
            <a:r>
              <a:rPr lang="en-US" dirty="0">
                <a:ea typeface="ＭＳ Ｐゴシック" pitchFamily="34" charset="-128"/>
              </a:rPr>
              <a:t>Very little strength without </a:t>
            </a:r>
            <a:r>
              <a:rPr lang="en-US" dirty="0" err="1">
                <a:ea typeface="ＭＳ Ｐゴシック" pitchFamily="34" charset="-128"/>
              </a:rPr>
              <a:t>reinf</a:t>
            </a:r>
            <a:r>
              <a:rPr lang="en-US" dirty="0">
                <a:ea typeface="ＭＳ Ｐゴシック" pitchFamily="34" charset="-128"/>
              </a:rPr>
              <a:t>.</a:t>
            </a:r>
          </a:p>
          <a:p>
            <a:pPr eaLnBrk="1" hangingPunct="1">
              <a:lnSpc>
                <a:spcPct val="80000"/>
              </a:lnSpc>
            </a:pPr>
            <a:r>
              <a:rPr lang="en-US" dirty="0">
                <a:ea typeface="ＭＳ Ｐゴシック" pitchFamily="34" charset="-128"/>
              </a:rPr>
              <a:t>(continuous joints are a plane of weakness)</a:t>
            </a:r>
          </a:p>
        </p:txBody>
      </p:sp>
      <p:sp>
        <p:nvSpPr>
          <p:cNvPr id="121859" name="Rectangle 2"/>
          <p:cNvSpPr>
            <a:spLocks noGrp="1" noChangeArrowheads="1"/>
          </p:cNvSpPr>
          <p:nvPr>
            <p:ph type="title"/>
          </p:nvPr>
        </p:nvSpPr>
        <p:spPr>
          <a:xfrm>
            <a:off x="647700" y="225425"/>
            <a:ext cx="7848600" cy="823913"/>
          </a:xfrm>
        </p:spPr>
        <p:txBody>
          <a:bodyPr/>
          <a:lstStyle/>
          <a:p>
            <a:pPr eaLnBrk="1" hangingPunct="1"/>
            <a:r>
              <a:rPr lang="en-US" dirty="0">
                <a:solidFill>
                  <a:srgbClr val="2D2DB9"/>
                </a:solidFill>
                <a:ea typeface="ＭＳ Ｐゴシック" pitchFamily="34" charset="-128"/>
              </a:rPr>
              <a:t>Summary of Masonry Behavior</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2390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56A70E6-3897-4270-8B8D-17BA4D1EE946}" type="slidenum">
              <a:rPr lang="en-US" sz="900">
                <a:solidFill>
                  <a:schemeClr val="accent2"/>
                </a:solidFill>
              </a:rPr>
              <a:pPr eaLnBrk="1" hangingPunct="1"/>
              <a:t>53</a:t>
            </a:fld>
            <a:endParaRPr lang="en-US" sz="900">
              <a:solidFill>
                <a:schemeClr val="accent2"/>
              </a:solidFill>
            </a:endParaRPr>
          </a:p>
        </p:txBody>
      </p:sp>
      <p:sp>
        <p:nvSpPr>
          <p:cNvPr id="68613" name="Rectangle 3"/>
          <p:cNvSpPr>
            <a:spLocks noGrp="1" noChangeArrowheads="1"/>
          </p:cNvSpPr>
          <p:nvPr>
            <p:ph type="body" idx="1"/>
          </p:nvPr>
        </p:nvSpPr>
        <p:spPr>
          <a:xfrm>
            <a:off x="685800" y="1828800"/>
            <a:ext cx="7772400" cy="4114800"/>
          </a:xfrm>
        </p:spPr>
        <p:txBody>
          <a:bodyPr/>
          <a:lstStyle/>
          <a:p>
            <a:pPr marL="0" indent="0" eaLnBrk="1" hangingPunct="1">
              <a:buFont typeface="Arial" charset="0"/>
              <a:buNone/>
              <a:defRPr/>
            </a:pPr>
            <a:r>
              <a:rPr lang="en-US" dirty="0">
                <a:ea typeface="ＭＳ Ｐゴシック" pitchFamily="34" charset="-128"/>
                <a:cs typeface="+mn-cs"/>
              </a:rPr>
              <a:t>Unreinforced</a:t>
            </a:r>
          </a:p>
          <a:p>
            <a:pPr eaLnBrk="1" hangingPunct="1">
              <a:buFont typeface="Arial" charset="0"/>
              <a:buChar char="●"/>
              <a:defRPr/>
            </a:pPr>
            <a:r>
              <a:rPr lang="en-US" dirty="0">
                <a:ea typeface="ＭＳ Ｐゴシック" pitchFamily="34" charset="-128"/>
                <a:cs typeface="+mn-cs"/>
              </a:rPr>
              <a:t>Design as elastic / brittle material</a:t>
            </a:r>
          </a:p>
          <a:p>
            <a:pPr eaLnBrk="1" hangingPunct="1">
              <a:buFont typeface="Arial" charset="0"/>
              <a:buChar char="●"/>
              <a:defRPr/>
            </a:pPr>
            <a:r>
              <a:rPr lang="en-US" i="1" dirty="0">
                <a:ea typeface="ＭＳ Ｐゴシック" pitchFamily="34" charset="-128"/>
                <a:cs typeface="+mn-cs"/>
              </a:rPr>
              <a:t>R</a:t>
            </a:r>
            <a:r>
              <a:rPr lang="en-US" dirty="0">
                <a:ea typeface="ＭＳ Ｐゴシック" pitchFamily="34" charset="-128"/>
                <a:cs typeface="+mn-cs"/>
              </a:rPr>
              <a:t> factors very low</a:t>
            </a:r>
          </a:p>
          <a:p>
            <a:pPr eaLnBrk="1" hangingPunct="1">
              <a:buFont typeface="Arial" charset="0"/>
              <a:buChar char="●"/>
              <a:defRPr/>
            </a:pPr>
            <a:r>
              <a:rPr lang="en-US" dirty="0">
                <a:ea typeface="ＭＳ Ｐゴシック" pitchFamily="34" charset="-128"/>
                <a:cs typeface="+mn-cs"/>
                <a:sym typeface="WP MathA" pitchFamily="2" charset="2"/>
              </a:rPr>
              <a:t>Design force = EQ force</a:t>
            </a:r>
          </a:p>
          <a:p>
            <a:pPr eaLnBrk="1" hangingPunct="1">
              <a:buFont typeface="Arial" charset="0"/>
              <a:buChar char="●"/>
              <a:defRPr/>
            </a:pPr>
            <a:endParaRPr lang="en-US" dirty="0">
              <a:ea typeface="ＭＳ Ｐゴシック" pitchFamily="34" charset="-128"/>
              <a:cs typeface="+mn-cs"/>
              <a:sym typeface="WP MathA" pitchFamily="2" charset="2"/>
            </a:endParaRPr>
          </a:p>
          <a:p>
            <a:pPr marL="0" indent="0" eaLnBrk="1" hangingPunct="1">
              <a:buFont typeface="Arial" charset="0"/>
              <a:buNone/>
              <a:defRPr/>
            </a:pPr>
            <a:r>
              <a:rPr lang="en-US" dirty="0">
                <a:ea typeface="ＭＳ Ｐゴシック" pitchFamily="34" charset="-128"/>
                <a:cs typeface="+mn-cs"/>
              </a:rPr>
              <a:t>Reinforced</a:t>
            </a:r>
          </a:p>
          <a:p>
            <a:pPr eaLnBrk="1" hangingPunct="1">
              <a:buFont typeface="Arial" charset="0"/>
              <a:buChar char="●"/>
              <a:defRPr/>
            </a:pPr>
            <a:r>
              <a:rPr lang="en-US" dirty="0">
                <a:ea typeface="ＭＳ Ｐゴシック" pitchFamily="34" charset="-128"/>
                <a:cs typeface="+mn-cs"/>
              </a:rPr>
              <a:t>Design similar to reinforced concrete</a:t>
            </a:r>
          </a:p>
          <a:p>
            <a:pPr eaLnBrk="1" hangingPunct="1">
              <a:buFont typeface="Arial" charset="0"/>
              <a:buChar char="●"/>
              <a:defRPr/>
            </a:pPr>
            <a:r>
              <a:rPr lang="en-US" dirty="0">
                <a:ea typeface="ＭＳ Ｐゴシック" pitchFamily="34" charset="-128"/>
                <a:cs typeface="+mn-cs"/>
              </a:rPr>
              <a:t>Confinement, ductility difficult to achieve</a:t>
            </a:r>
          </a:p>
          <a:p>
            <a:pPr eaLnBrk="1" hangingPunct="1">
              <a:buFont typeface="Arial" charset="0"/>
              <a:buChar char="●"/>
              <a:defRPr/>
            </a:pPr>
            <a:r>
              <a:rPr lang="en-US" i="1" dirty="0">
                <a:ea typeface="ＭＳ Ｐゴシック" pitchFamily="34" charset="-128"/>
                <a:cs typeface="+mn-cs"/>
              </a:rPr>
              <a:t>R</a:t>
            </a:r>
            <a:r>
              <a:rPr lang="en-US" dirty="0">
                <a:ea typeface="ＭＳ Ｐゴシック" pitchFamily="34" charset="-128"/>
                <a:cs typeface="+mn-cs"/>
              </a:rPr>
              <a:t> factors lower than concrete</a:t>
            </a:r>
          </a:p>
        </p:txBody>
      </p:sp>
      <p:sp>
        <p:nvSpPr>
          <p:cNvPr id="123907" name="Rectangle 2"/>
          <p:cNvSpPr>
            <a:spLocks noGrp="1" noChangeArrowheads="1"/>
          </p:cNvSpPr>
          <p:nvPr>
            <p:ph type="title"/>
          </p:nvPr>
        </p:nvSpPr>
        <p:spPr/>
        <p:txBody>
          <a:bodyPr/>
          <a:lstStyle/>
          <a:p>
            <a:pPr eaLnBrk="1" hangingPunct="1"/>
            <a:r>
              <a:rPr lang="en-US">
                <a:solidFill>
                  <a:srgbClr val="2D2DB9"/>
                </a:solidFill>
                <a:ea typeface="ＭＳ Ｐゴシック" pitchFamily="34" charset="-128"/>
              </a:rPr>
              <a:t>Design Implications </a:t>
            </a:r>
            <a:br>
              <a:rPr lang="en-US">
                <a:solidFill>
                  <a:srgbClr val="2D2DB9"/>
                </a:solidFill>
                <a:ea typeface="ＭＳ Ｐゴシック" pitchFamily="34" charset="-128"/>
              </a:rPr>
            </a:br>
            <a:r>
              <a:rPr lang="en-US">
                <a:solidFill>
                  <a:srgbClr val="2D2DB9"/>
                </a:solidFill>
                <a:ea typeface="ＭＳ Ｐゴシック" pitchFamily="34" charset="-128"/>
              </a:rPr>
              <a:t>from Masonry Behavior</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259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0F0154C-39AE-4120-821E-62821CC042F1}" type="slidenum">
              <a:rPr lang="en-US" sz="900">
                <a:solidFill>
                  <a:schemeClr val="accent2"/>
                </a:solidFill>
              </a:rPr>
              <a:pPr eaLnBrk="1" hangingPunct="1"/>
              <a:t>54</a:t>
            </a:fld>
            <a:endParaRPr lang="en-US" sz="900">
              <a:solidFill>
                <a:schemeClr val="accent2"/>
              </a:solidFill>
            </a:endParaRPr>
          </a:p>
        </p:txBody>
      </p:sp>
      <p:sp>
        <p:nvSpPr>
          <p:cNvPr id="125956" name="Rectangle 3"/>
          <p:cNvSpPr>
            <a:spLocks noGrp="1" noChangeArrowheads="1"/>
          </p:cNvSpPr>
          <p:nvPr>
            <p:ph type="body" idx="1"/>
          </p:nvPr>
        </p:nvSpPr>
        <p:spPr>
          <a:xfrm>
            <a:off x="640080" y="3139440"/>
            <a:ext cx="7772400" cy="944880"/>
          </a:xfrm>
        </p:spPr>
        <p:txBody>
          <a:bodyPr/>
          <a:lstStyle/>
          <a:p>
            <a:pPr algn="ctr" eaLnBrk="1" hangingPunct="1">
              <a:lnSpc>
                <a:spcPct val="120000"/>
              </a:lnSpc>
              <a:buFont typeface="Arial" pitchFamily="34" charset="0"/>
              <a:buNone/>
            </a:pPr>
            <a:r>
              <a:rPr lang="en-US" sz="3600" dirty="0">
                <a:ea typeface="ＭＳ Ｐゴシック" pitchFamily="34" charset="-128"/>
              </a:rPr>
              <a:t>Organization of TMS 402 Code</a:t>
            </a:r>
          </a:p>
        </p:txBody>
      </p:sp>
      <p:sp>
        <p:nvSpPr>
          <p:cNvPr id="125955" name="Rectangle 2"/>
          <p:cNvSpPr>
            <a:spLocks noGrp="1" noChangeArrowheads="1"/>
          </p:cNvSpPr>
          <p:nvPr>
            <p:ph type="title"/>
          </p:nvPr>
        </p:nvSpPr>
        <p:spPr>
          <a:xfrm>
            <a:off x="411480" y="1737678"/>
            <a:ext cx="8229600" cy="1143000"/>
          </a:xfrm>
        </p:spPr>
        <p:txBody>
          <a:bodyPr/>
          <a:lstStyle/>
          <a:p>
            <a:pPr eaLnBrk="1" hangingPunct="1"/>
            <a:r>
              <a:rPr lang="en-US" i="1" dirty="0">
                <a:solidFill>
                  <a:srgbClr val="2D2DB9"/>
                </a:solidFill>
                <a:ea typeface="ＭＳ Ｐゴシック" pitchFamily="34" charset="-128"/>
              </a:rPr>
              <a:t>NEHRP Recommended Provisions</a:t>
            </a:r>
            <a:r>
              <a:rPr lang="en-US" dirty="0">
                <a:solidFill>
                  <a:srgbClr val="2D2DB9"/>
                </a:solidFill>
                <a:ea typeface="ＭＳ Ｐゴシック" pitchFamily="34" charset="-128"/>
              </a:rPr>
              <a:t> Masonry Design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28003"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06894EB-2B15-4706-9CED-9E846F3CA05A}" type="slidenum">
              <a:rPr lang="en-US" sz="900">
                <a:solidFill>
                  <a:schemeClr val="accent2"/>
                </a:solidFill>
              </a:rPr>
              <a:pPr eaLnBrk="1" hangingPunct="1"/>
              <a:t>55</a:t>
            </a:fld>
            <a:endParaRPr lang="en-US" sz="900">
              <a:solidFill>
                <a:schemeClr val="accent2"/>
              </a:solidFill>
            </a:endParaRPr>
          </a:p>
        </p:txBody>
      </p:sp>
      <p:grpSp>
        <p:nvGrpSpPr>
          <p:cNvPr id="2" name="Group 1" descr="Diagram of design standards used for Masonry structures.&#10;"/>
          <p:cNvGrpSpPr/>
          <p:nvPr/>
        </p:nvGrpSpPr>
        <p:grpSpPr>
          <a:xfrm>
            <a:off x="95250" y="1169988"/>
            <a:ext cx="8953500" cy="5214937"/>
            <a:chOff x="0" y="1017588"/>
            <a:chExt cx="8953500" cy="5214937"/>
          </a:xfrm>
        </p:grpSpPr>
        <p:sp>
          <p:nvSpPr>
            <p:cNvPr id="128004" name="Text Box 5"/>
            <p:cNvSpPr txBox="1">
              <a:spLocks noChangeArrowheads="1"/>
            </p:cNvSpPr>
            <p:nvPr/>
          </p:nvSpPr>
          <p:spPr bwMode="auto">
            <a:xfrm>
              <a:off x="357188" y="1820863"/>
              <a:ext cx="22542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t>NEHRP</a:t>
              </a:r>
            </a:p>
            <a:p>
              <a:pPr eaLnBrk="1" hangingPunct="1"/>
              <a:r>
                <a:rPr lang="en-US"/>
                <a:t>Recommended</a:t>
              </a:r>
            </a:p>
            <a:p>
              <a:pPr eaLnBrk="1" hangingPunct="1"/>
              <a:r>
                <a:rPr lang="en-US"/>
                <a:t>Provisions</a:t>
              </a:r>
            </a:p>
          </p:txBody>
        </p:sp>
        <p:sp>
          <p:nvSpPr>
            <p:cNvPr id="128005" name="Oval 6"/>
            <p:cNvSpPr>
              <a:spLocks noChangeArrowheads="1"/>
            </p:cNvSpPr>
            <p:nvPr/>
          </p:nvSpPr>
          <p:spPr bwMode="auto">
            <a:xfrm>
              <a:off x="2989263" y="1017588"/>
              <a:ext cx="1787525" cy="128905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06" name="Text Box 7"/>
            <p:cNvSpPr txBox="1">
              <a:spLocks noChangeArrowheads="1"/>
            </p:cNvSpPr>
            <p:nvPr/>
          </p:nvSpPr>
          <p:spPr bwMode="auto">
            <a:xfrm>
              <a:off x="3086100" y="1196975"/>
              <a:ext cx="15890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u="sng"/>
                <a:t>ASCE7</a:t>
              </a:r>
            </a:p>
            <a:p>
              <a:pPr algn="ctr" eaLnBrk="1" hangingPunct="1"/>
              <a:r>
                <a:rPr lang="en-US"/>
                <a:t>ASCE/SEI</a:t>
              </a:r>
            </a:p>
          </p:txBody>
        </p:sp>
        <p:sp>
          <p:nvSpPr>
            <p:cNvPr id="128007" name="Oval 8"/>
            <p:cNvSpPr>
              <a:spLocks noChangeArrowheads="1"/>
            </p:cNvSpPr>
            <p:nvPr/>
          </p:nvSpPr>
          <p:spPr bwMode="auto">
            <a:xfrm>
              <a:off x="0" y="1665288"/>
              <a:ext cx="2693988" cy="1477962"/>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08" name="Text Box 9"/>
            <p:cNvSpPr txBox="1">
              <a:spLocks noChangeArrowheads="1"/>
            </p:cNvSpPr>
            <p:nvPr/>
          </p:nvSpPr>
          <p:spPr bwMode="auto">
            <a:xfrm>
              <a:off x="3100388" y="2763838"/>
              <a:ext cx="14208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TMS 402</a:t>
              </a:r>
            </a:p>
            <a:p>
              <a:pPr eaLnBrk="1" hangingPunct="1"/>
              <a:r>
                <a:rPr lang="en-US"/>
                <a:t>MSJC</a:t>
              </a:r>
            </a:p>
          </p:txBody>
        </p:sp>
        <p:sp>
          <p:nvSpPr>
            <p:cNvPr id="128009" name="Text Box 10"/>
            <p:cNvSpPr txBox="1">
              <a:spLocks noChangeArrowheads="1"/>
            </p:cNvSpPr>
            <p:nvPr/>
          </p:nvSpPr>
          <p:spPr bwMode="auto">
            <a:xfrm>
              <a:off x="5249863" y="2286000"/>
              <a:ext cx="7096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IBC</a:t>
              </a:r>
            </a:p>
            <a:p>
              <a:pPr eaLnBrk="1" hangingPunct="1"/>
              <a:r>
                <a:rPr lang="en-US"/>
                <a:t>ICC</a:t>
              </a:r>
            </a:p>
          </p:txBody>
        </p:sp>
        <p:sp>
          <p:nvSpPr>
            <p:cNvPr id="128010" name="Text Box 11"/>
            <p:cNvSpPr txBox="1">
              <a:spLocks noChangeArrowheads="1"/>
            </p:cNvSpPr>
            <p:nvPr/>
          </p:nvSpPr>
          <p:spPr bwMode="auto">
            <a:xfrm>
              <a:off x="6831013" y="2387600"/>
              <a:ext cx="20859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Building Code</a:t>
              </a:r>
            </a:p>
            <a:p>
              <a:pPr eaLnBrk="1" hangingPunct="1"/>
              <a:r>
                <a:rPr lang="en-US"/>
                <a:t>Local law</a:t>
              </a:r>
            </a:p>
          </p:txBody>
        </p:sp>
        <p:sp>
          <p:nvSpPr>
            <p:cNvPr id="128011" name="Text Box 12"/>
            <p:cNvSpPr txBox="1">
              <a:spLocks noChangeArrowheads="1"/>
            </p:cNvSpPr>
            <p:nvPr/>
          </p:nvSpPr>
          <p:spPr bwMode="auto">
            <a:xfrm>
              <a:off x="2330450" y="4129088"/>
              <a:ext cx="34877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ASTM Standards</a:t>
              </a:r>
            </a:p>
            <a:p>
              <a:pPr eaLnBrk="1" hangingPunct="1"/>
              <a:r>
                <a:rPr lang="en-US"/>
                <a:t>Material &amp; Test Methods</a:t>
              </a:r>
            </a:p>
          </p:txBody>
        </p:sp>
        <p:sp>
          <p:nvSpPr>
            <p:cNvPr id="128012" name="Text Box 14"/>
            <p:cNvSpPr txBox="1">
              <a:spLocks noChangeArrowheads="1"/>
            </p:cNvSpPr>
            <p:nvPr/>
          </p:nvSpPr>
          <p:spPr bwMode="auto">
            <a:xfrm>
              <a:off x="3101975" y="5378450"/>
              <a:ext cx="14208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TMS 602</a:t>
              </a:r>
            </a:p>
            <a:p>
              <a:pPr eaLnBrk="1" hangingPunct="1"/>
              <a:r>
                <a:rPr lang="en-US"/>
                <a:t>MSJC</a:t>
              </a:r>
            </a:p>
          </p:txBody>
        </p:sp>
        <p:sp>
          <p:nvSpPr>
            <p:cNvPr id="128013" name="Text Box 15"/>
            <p:cNvSpPr txBox="1">
              <a:spLocks noChangeArrowheads="1"/>
            </p:cNvSpPr>
            <p:nvPr/>
          </p:nvSpPr>
          <p:spPr bwMode="auto">
            <a:xfrm>
              <a:off x="6192838" y="4970463"/>
              <a:ext cx="27606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a:t>Project Documents</a:t>
              </a:r>
            </a:p>
            <a:p>
              <a:pPr eaLnBrk="1" hangingPunct="1"/>
              <a:r>
                <a:rPr lang="en-US"/>
                <a:t>Dwgs &amp; Specs</a:t>
              </a:r>
            </a:p>
          </p:txBody>
        </p:sp>
        <p:sp>
          <p:nvSpPr>
            <p:cNvPr id="128014" name="Oval 16"/>
            <p:cNvSpPr>
              <a:spLocks noChangeArrowheads="1"/>
            </p:cNvSpPr>
            <p:nvPr/>
          </p:nvSpPr>
          <p:spPr bwMode="auto">
            <a:xfrm>
              <a:off x="2867025" y="2519363"/>
              <a:ext cx="1787525" cy="1303337"/>
            </a:xfrm>
            <a:prstGeom prst="ellipse">
              <a:avLst/>
            </a:prstGeom>
            <a:solidFill>
              <a:srgbClr val="FF9933"/>
            </a:solidFill>
            <a:ln w="19050">
              <a:solidFill>
                <a:schemeClr val="tx1"/>
              </a:solidFill>
              <a:round/>
              <a:headEnd/>
              <a:tailEnd/>
            </a:ln>
          </p:spPr>
          <p:txBody>
            <a:bodyPr wrap="none" anchor="ctr"/>
            <a:lstStyle/>
            <a:p>
              <a:endParaRPr lang="en-US"/>
            </a:p>
          </p:txBody>
        </p:sp>
        <p:sp>
          <p:nvSpPr>
            <p:cNvPr id="128015" name="Oval 17"/>
            <p:cNvSpPr>
              <a:spLocks noChangeArrowheads="1"/>
            </p:cNvSpPr>
            <p:nvPr/>
          </p:nvSpPr>
          <p:spPr bwMode="auto">
            <a:xfrm>
              <a:off x="4949825" y="2193925"/>
              <a:ext cx="1481138" cy="11430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16" name="Oval 18"/>
            <p:cNvSpPr>
              <a:spLocks noChangeArrowheads="1"/>
            </p:cNvSpPr>
            <p:nvPr/>
          </p:nvSpPr>
          <p:spPr bwMode="auto">
            <a:xfrm>
              <a:off x="6689725" y="2047875"/>
              <a:ext cx="2193925" cy="143351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17" name="Oval 19"/>
            <p:cNvSpPr>
              <a:spLocks noChangeArrowheads="1"/>
            </p:cNvSpPr>
            <p:nvPr/>
          </p:nvSpPr>
          <p:spPr bwMode="auto">
            <a:xfrm>
              <a:off x="5967413" y="4646613"/>
              <a:ext cx="2887662" cy="1433512"/>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18" name="Oval 20"/>
            <p:cNvSpPr>
              <a:spLocks noChangeArrowheads="1"/>
            </p:cNvSpPr>
            <p:nvPr/>
          </p:nvSpPr>
          <p:spPr bwMode="auto">
            <a:xfrm>
              <a:off x="1808163" y="3957638"/>
              <a:ext cx="4165600" cy="1230312"/>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8019" name="Oval 21"/>
            <p:cNvSpPr>
              <a:spLocks noChangeArrowheads="1"/>
            </p:cNvSpPr>
            <p:nvPr/>
          </p:nvSpPr>
          <p:spPr bwMode="auto">
            <a:xfrm>
              <a:off x="2825750" y="5335588"/>
              <a:ext cx="2044700" cy="896937"/>
            </a:xfrm>
            <a:prstGeom prst="ellipse">
              <a:avLst/>
            </a:prstGeom>
            <a:solidFill>
              <a:srgbClr val="FF9933"/>
            </a:solidFill>
            <a:ln w="19050">
              <a:solidFill>
                <a:schemeClr val="tx1"/>
              </a:solidFill>
              <a:round/>
              <a:headEnd/>
              <a:tailEnd/>
            </a:ln>
          </p:spPr>
          <p:txBody>
            <a:bodyPr wrap="none" anchor="ctr"/>
            <a:lstStyle/>
            <a:p>
              <a:endParaRPr lang="en-US"/>
            </a:p>
          </p:txBody>
        </p:sp>
        <p:sp>
          <p:nvSpPr>
            <p:cNvPr id="128020" name="Line 22"/>
            <p:cNvSpPr>
              <a:spLocks noChangeShapeType="1"/>
            </p:cNvSpPr>
            <p:nvPr/>
          </p:nvSpPr>
          <p:spPr bwMode="auto">
            <a:xfrm flipV="1">
              <a:off x="2670175" y="2135188"/>
              <a:ext cx="581025" cy="2460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1" name="Line 23"/>
            <p:cNvSpPr>
              <a:spLocks noChangeShapeType="1"/>
            </p:cNvSpPr>
            <p:nvPr/>
          </p:nvSpPr>
          <p:spPr bwMode="auto">
            <a:xfrm>
              <a:off x="2684463" y="2409825"/>
              <a:ext cx="493712" cy="2460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2" name="Line 24"/>
            <p:cNvSpPr>
              <a:spLocks noChangeShapeType="1"/>
            </p:cNvSpPr>
            <p:nvPr/>
          </p:nvSpPr>
          <p:spPr bwMode="auto">
            <a:xfrm flipV="1">
              <a:off x="4651375" y="2925763"/>
              <a:ext cx="319088" cy="1730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3" name="Line 25"/>
            <p:cNvSpPr>
              <a:spLocks noChangeShapeType="1"/>
            </p:cNvSpPr>
            <p:nvPr/>
          </p:nvSpPr>
          <p:spPr bwMode="auto">
            <a:xfrm>
              <a:off x="4535488" y="2084388"/>
              <a:ext cx="523875" cy="3619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4" name="Line 26"/>
            <p:cNvSpPr>
              <a:spLocks noChangeShapeType="1"/>
            </p:cNvSpPr>
            <p:nvPr/>
          </p:nvSpPr>
          <p:spPr bwMode="auto">
            <a:xfrm>
              <a:off x="6473825" y="2757488"/>
              <a:ext cx="24606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5" name="Line 27"/>
            <p:cNvSpPr>
              <a:spLocks noChangeShapeType="1"/>
            </p:cNvSpPr>
            <p:nvPr/>
          </p:nvSpPr>
          <p:spPr bwMode="auto">
            <a:xfrm flipH="1">
              <a:off x="798513" y="3163888"/>
              <a:ext cx="2032000" cy="13208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26" name="Line 28"/>
            <p:cNvSpPr>
              <a:spLocks noChangeShapeType="1"/>
            </p:cNvSpPr>
            <p:nvPr/>
          </p:nvSpPr>
          <p:spPr bwMode="auto">
            <a:xfrm>
              <a:off x="798513" y="4484688"/>
              <a:ext cx="2032000" cy="120491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7" name="Line 29"/>
            <p:cNvSpPr>
              <a:spLocks noChangeShapeType="1"/>
            </p:cNvSpPr>
            <p:nvPr/>
          </p:nvSpPr>
          <p:spPr bwMode="auto">
            <a:xfrm flipH="1">
              <a:off x="2336800" y="3163888"/>
              <a:ext cx="479425" cy="58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28" name="Line 30"/>
            <p:cNvSpPr>
              <a:spLocks noChangeShapeType="1"/>
            </p:cNvSpPr>
            <p:nvPr/>
          </p:nvSpPr>
          <p:spPr bwMode="auto">
            <a:xfrm>
              <a:off x="2308225" y="3730625"/>
              <a:ext cx="319088" cy="33337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29" name="Line 31"/>
            <p:cNvSpPr>
              <a:spLocks noChangeShapeType="1"/>
            </p:cNvSpPr>
            <p:nvPr/>
          </p:nvSpPr>
          <p:spPr bwMode="auto">
            <a:xfrm flipV="1">
              <a:off x="4876800" y="5384800"/>
              <a:ext cx="1074738" cy="43497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30" name="Line 32"/>
            <p:cNvSpPr>
              <a:spLocks noChangeShapeType="1"/>
            </p:cNvSpPr>
            <p:nvPr/>
          </p:nvSpPr>
          <p:spPr bwMode="auto">
            <a:xfrm>
              <a:off x="5500688" y="4964113"/>
              <a:ext cx="522287" cy="2603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31" name="Line 33"/>
            <p:cNvSpPr>
              <a:spLocks noChangeShapeType="1"/>
            </p:cNvSpPr>
            <p:nvPr/>
          </p:nvSpPr>
          <p:spPr bwMode="auto">
            <a:xfrm flipH="1">
              <a:off x="7475538" y="3497263"/>
              <a:ext cx="288925" cy="11906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8032" name="Text Box 34"/>
            <p:cNvSpPr txBox="1">
              <a:spLocks noChangeArrowheads="1"/>
            </p:cNvSpPr>
            <p:nvPr/>
          </p:nvSpPr>
          <p:spPr bwMode="auto">
            <a:xfrm>
              <a:off x="3063876" y="2976996"/>
              <a:ext cx="14334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dirty="0"/>
                <a:t>TMS 402</a:t>
              </a:r>
            </a:p>
          </p:txBody>
        </p:sp>
        <p:sp>
          <p:nvSpPr>
            <p:cNvPr id="128033" name="Text Box 35"/>
            <p:cNvSpPr txBox="1">
              <a:spLocks noChangeArrowheads="1"/>
            </p:cNvSpPr>
            <p:nvPr/>
          </p:nvSpPr>
          <p:spPr bwMode="auto">
            <a:xfrm>
              <a:off x="3217969" y="5561955"/>
              <a:ext cx="14334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u="sng" dirty="0"/>
                <a:t>TMS 602</a:t>
              </a:r>
            </a:p>
          </p:txBody>
        </p:sp>
      </p:grpSp>
      <p:sp>
        <p:nvSpPr>
          <p:cNvPr id="128001" name="Title 1"/>
          <p:cNvSpPr>
            <a:spLocks noGrp="1"/>
          </p:cNvSpPr>
          <p:nvPr>
            <p:ph type="title"/>
          </p:nvPr>
        </p:nvSpPr>
        <p:spPr>
          <a:xfrm>
            <a:off x="0" y="53975"/>
            <a:ext cx="9144000" cy="963613"/>
          </a:xfrm>
        </p:spPr>
        <p:txBody>
          <a:bodyPr/>
          <a:lstStyle/>
          <a:p>
            <a:pPr eaLnBrk="1" hangingPunct="1"/>
            <a:r>
              <a:rPr lang="en-US" sz="3200" dirty="0">
                <a:solidFill>
                  <a:srgbClr val="2D2DB9"/>
                </a:solidFill>
                <a:ea typeface="ＭＳ Ｐゴシック" pitchFamily="34" charset="-128"/>
              </a:rPr>
              <a:t>Seismic Design for Masonry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Hierarchy of Standards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005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633E4B9-17A1-403D-8000-B96CE0342D94}" type="slidenum">
              <a:rPr lang="en-US" sz="900">
                <a:solidFill>
                  <a:schemeClr val="accent2"/>
                </a:solidFill>
              </a:rPr>
              <a:pPr eaLnBrk="1" hangingPunct="1"/>
              <a:t>56</a:t>
            </a:fld>
            <a:endParaRPr lang="en-US" sz="900">
              <a:solidFill>
                <a:schemeClr val="accent2"/>
              </a:solidFill>
            </a:endParaRPr>
          </a:p>
        </p:txBody>
      </p:sp>
      <p:grpSp>
        <p:nvGrpSpPr>
          <p:cNvPr id="2" name="Group 1" descr="Different organizations that participate in developing the TMS 402 Code and TMS 602 Specification."/>
          <p:cNvGrpSpPr/>
          <p:nvPr/>
        </p:nvGrpSpPr>
        <p:grpSpPr>
          <a:xfrm>
            <a:off x="263901" y="1874721"/>
            <a:ext cx="8656262" cy="4433369"/>
            <a:chOff x="263901" y="1478481"/>
            <a:chExt cx="8656262" cy="4433369"/>
          </a:xfrm>
        </p:grpSpPr>
        <p:sp>
          <p:nvSpPr>
            <p:cNvPr id="130052" name="Rectangle 3"/>
            <p:cNvSpPr>
              <a:spLocks noChangeArrowheads="1"/>
            </p:cNvSpPr>
            <p:nvPr/>
          </p:nvSpPr>
          <p:spPr bwMode="auto">
            <a:xfrm>
              <a:off x="2734087" y="1478481"/>
              <a:ext cx="2869377" cy="2059538"/>
            </a:xfrm>
            <a:prstGeom prst="rect">
              <a:avLst/>
            </a:prstGeom>
            <a:solidFill>
              <a:srgbClr val="FF9900"/>
            </a:solidFill>
            <a:ln w="12700">
              <a:solidFill>
                <a:schemeClr val="tx1"/>
              </a:solidFill>
              <a:miter lim="800000"/>
              <a:headEnd/>
              <a:tailEnd/>
            </a:ln>
          </p:spPr>
          <p:txBody>
            <a:bodyPr wrap="none" lIns="90488" tIns="44450" rIns="90488" bIns="44450" anchor="ctr">
              <a:spAutoFit/>
            </a:bodyPr>
            <a:lstStyle/>
            <a:p>
              <a:pPr algn="ctr" eaLnBrk="0" hangingPunct="0"/>
              <a:r>
                <a:rPr lang="en-US" sz="3200" b="1" dirty="0"/>
                <a:t>2013 TMS 402</a:t>
              </a:r>
            </a:p>
            <a:p>
              <a:pPr algn="ctr" eaLnBrk="0" hangingPunct="0"/>
              <a:r>
                <a:rPr lang="en-US" sz="3200" b="1" dirty="0"/>
                <a:t>Code and</a:t>
              </a:r>
            </a:p>
            <a:p>
              <a:pPr algn="ctr" eaLnBrk="0" hangingPunct="0"/>
              <a:r>
                <a:rPr lang="en-US" sz="3200" b="1" dirty="0"/>
                <a:t>TMS 602 </a:t>
              </a:r>
            </a:p>
            <a:p>
              <a:pPr algn="ctr" eaLnBrk="0" hangingPunct="0"/>
              <a:r>
                <a:rPr lang="en-US" sz="3200" b="1" dirty="0"/>
                <a:t>Specification</a:t>
              </a:r>
            </a:p>
          </p:txBody>
        </p:sp>
        <p:sp>
          <p:nvSpPr>
            <p:cNvPr id="130053" name="Rectangle 4"/>
            <p:cNvSpPr>
              <a:spLocks noChangeArrowheads="1"/>
            </p:cNvSpPr>
            <p:nvPr/>
          </p:nvSpPr>
          <p:spPr bwMode="auto">
            <a:xfrm>
              <a:off x="3060814" y="4259263"/>
              <a:ext cx="1946047" cy="129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3000" b="1" dirty="0"/>
                <a:t>ASCE</a:t>
              </a:r>
            </a:p>
            <a:p>
              <a:pPr algn="ctr" eaLnBrk="0" hangingPunct="0"/>
              <a:r>
                <a:rPr lang="en-US" sz="2400" b="1" dirty="0"/>
                <a:t>(ASCE 5-13)</a:t>
              </a:r>
            </a:p>
            <a:p>
              <a:pPr algn="ctr" eaLnBrk="0" hangingPunct="0"/>
              <a:r>
                <a:rPr lang="en-US" sz="2400" b="1" dirty="0"/>
                <a:t>(ASCE 6-13)</a:t>
              </a:r>
            </a:p>
          </p:txBody>
        </p:sp>
        <p:sp>
          <p:nvSpPr>
            <p:cNvPr id="130054" name="Rectangle 5"/>
            <p:cNvSpPr>
              <a:spLocks noChangeArrowheads="1"/>
            </p:cNvSpPr>
            <p:nvPr/>
          </p:nvSpPr>
          <p:spPr bwMode="auto">
            <a:xfrm>
              <a:off x="5950993" y="1768475"/>
              <a:ext cx="2082302" cy="129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3000" b="1" dirty="0"/>
                <a:t>TMS</a:t>
              </a:r>
            </a:p>
            <a:p>
              <a:pPr algn="ctr" eaLnBrk="0" hangingPunct="0"/>
              <a:r>
                <a:rPr lang="en-US" sz="2400" b="1" dirty="0"/>
                <a:t>(TMS 402-13)</a:t>
              </a:r>
            </a:p>
            <a:p>
              <a:pPr algn="ctr" eaLnBrk="0" hangingPunct="0"/>
              <a:r>
                <a:rPr lang="en-US" sz="2400" b="1" dirty="0"/>
                <a:t>(TMS 602-13)</a:t>
              </a:r>
            </a:p>
          </p:txBody>
        </p:sp>
        <p:sp>
          <p:nvSpPr>
            <p:cNvPr id="130055" name="Rectangle 6"/>
            <p:cNvSpPr>
              <a:spLocks noChangeArrowheads="1"/>
            </p:cNvSpPr>
            <p:nvPr/>
          </p:nvSpPr>
          <p:spPr bwMode="auto">
            <a:xfrm>
              <a:off x="263901" y="1820863"/>
              <a:ext cx="2220161" cy="129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3000" b="1" dirty="0"/>
                <a:t>ACI</a:t>
              </a:r>
            </a:p>
            <a:p>
              <a:pPr algn="ctr" eaLnBrk="0" hangingPunct="0"/>
              <a:r>
                <a:rPr lang="en-US" sz="2400" b="1" dirty="0"/>
                <a:t>(ACI 530-13)</a:t>
              </a:r>
            </a:p>
            <a:p>
              <a:pPr algn="ctr" eaLnBrk="0" hangingPunct="0"/>
              <a:r>
                <a:rPr lang="en-US" sz="2400" b="1" dirty="0"/>
                <a:t>(ACI 530.1-13)</a:t>
              </a:r>
            </a:p>
          </p:txBody>
        </p:sp>
        <p:sp>
          <p:nvSpPr>
            <p:cNvPr id="130056" name="Line 7"/>
            <p:cNvSpPr>
              <a:spLocks noChangeShapeType="1"/>
            </p:cNvSpPr>
            <p:nvPr/>
          </p:nvSpPr>
          <p:spPr bwMode="auto">
            <a:xfrm flipH="1">
              <a:off x="5672138" y="2082800"/>
              <a:ext cx="542925" cy="29845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0057" name="Line 8"/>
            <p:cNvSpPr>
              <a:spLocks noChangeShapeType="1"/>
            </p:cNvSpPr>
            <p:nvPr/>
          </p:nvSpPr>
          <p:spPr bwMode="auto">
            <a:xfrm flipV="1">
              <a:off x="3957638" y="3600450"/>
              <a:ext cx="1587" cy="635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0058" name="Line 9"/>
            <p:cNvSpPr>
              <a:spLocks noChangeShapeType="1"/>
            </p:cNvSpPr>
            <p:nvPr/>
          </p:nvSpPr>
          <p:spPr bwMode="auto">
            <a:xfrm>
              <a:off x="1893888" y="2071688"/>
              <a:ext cx="760412" cy="24447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0059" name="Rectangle 10"/>
            <p:cNvSpPr>
              <a:spLocks noChangeArrowheads="1"/>
            </p:cNvSpPr>
            <p:nvPr/>
          </p:nvSpPr>
          <p:spPr bwMode="auto">
            <a:xfrm>
              <a:off x="5534025" y="3525838"/>
              <a:ext cx="3367088"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400" b="1"/>
                <a:t>MSJC = Masonry Standards Joint Committee</a:t>
              </a:r>
            </a:p>
          </p:txBody>
        </p:sp>
        <p:sp>
          <p:nvSpPr>
            <p:cNvPr id="130060" name="Text Box 11"/>
            <p:cNvSpPr txBox="1">
              <a:spLocks noChangeArrowheads="1"/>
            </p:cNvSpPr>
            <p:nvPr/>
          </p:nvSpPr>
          <p:spPr bwMode="auto">
            <a:xfrm>
              <a:off x="5668963" y="4724400"/>
              <a:ext cx="3251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buFontTx/>
                <a:buChar char="•"/>
              </a:pPr>
              <a:r>
                <a:rPr lang="en-US" sz="1800"/>
                <a:t>  </a:t>
              </a:r>
              <a:r>
                <a:rPr lang="en-US" b="1"/>
                <a:t>One committee</a:t>
              </a:r>
            </a:p>
            <a:p>
              <a:pPr eaLnBrk="1" hangingPunct="1">
                <a:buFontTx/>
                <a:buChar char="•"/>
              </a:pPr>
              <a:r>
                <a:rPr lang="en-US" b="1"/>
                <a:t>  One code</a:t>
              </a:r>
            </a:p>
            <a:p>
              <a:pPr eaLnBrk="1" hangingPunct="1">
                <a:buFontTx/>
                <a:buChar char="•"/>
              </a:pPr>
              <a:r>
                <a:rPr lang="en-US" b="1"/>
                <a:t>  Three designations</a:t>
              </a:r>
            </a:p>
          </p:txBody>
        </p:sp>
      </p:grpSp>
      <p:sp>
        <p:nvSpPr>
          <p:cNvPr id="130051" name="Rectangle 2"/>
          <p:cNvSpPr>
            <a:spLocks noGrp="1" noChangeArrowheads="1"/>
          </p:cNvSpPr>
          <p:nvPr>
            <p:ph type="title"/>
          </p:nvPr>
        </p:nvSpPr>
        <p:spPr>
          <a:xfrm>
            <a:off x="271463" y="285750"/>
            <a:ext cx="8556625" cy="1089025"/>
          </a:xfrm>
        </p:spPr>
        <p:txBody>
          <a:bodyPr/>
          <a:lstStyle/>
          <a:p>
            <a:pPr defTabSz="1076325" eaLnBrk="1" hangingPunct="1"/>
            <a:r>
              <a:rPr lang="en-US" dirty="0">
                <a:solidFill>
                  <a:srgbClr val="2D2DB9"/>
                </a:solidFill>
                <a:ea typeface="ＭＳ Ｐゴシック" pitchFamily="34" charset="-128"/>
              </a:rPr>
              <a:t>What is the TMS 402 Code </a:t>
            </a:r>
            <a:br>
              <a:rPr lang="en-US" dirty="0">
                <a:solidFill>
                  <a:srgbClr val="2D2DB9"/>
                </a:solidFill>
                <a:ea typeface="ＭＳ Ｐゴシック" pitchFamily="34" charset="-128"/>
              </a:rPr>
            </a:br>
            <a:r>
              <a:rPr lang="en-US" dirty="0">
                <a:solidFill>
                  <a:srgbClr val="2D2DB9"/>
                </a:solidFill>
                <a:ea typeface="ＭＳ Ｐゴシック" pitchFamily="34" charset="-128"/>
              </a:rPr>
              <a:t>and TMS 602 Specification...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20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75CA57E-C339-40B0-9040-636FB4C351F7}" type="slidenum">
              <a:rPr lang="en-US" sz="900">
                <a:solidFill>
                  <a:schemeClr val="accent2"/>
                </a:solidFill>
              </a:rPr>
              <a:pPr eaLnBrk="1" hangingPunct="1"/>
              <a:t>57</a:t>
            </a:fld>
            <a:endParaRPr lang="en-US" sz="900">
              <a:solidFill>
                <a:schemeClr val="accent2"/>
              </a:solidFill>
            </a:endParaRPr>
          </a:p>
        </p:txBody>
      </p:sp>
      <p:grpSp>
        <p:nvGrpSpPr>
          <p:cNvPr id="2" name="Group 1" descr="It is linked to the TMS 602 Specification.&#10;TMS 402-13 has been significantly reorganized from previous editions.  It is now divided into four main parts; General, Design Requirements, Engineered Design Methods, and Prescriptive Design Methods." title="Organization of TMS 402"/>
          <p:cNvGrpSpPr/>
          <p:nvPr/>
        </p:nvGrpSpPr>
        <p:grpSpPr>
          <a:xfrm>
            <a:off x="327818" y="762794"/>
            <a:ext cx="8568532" cy="5550411"/>
            <a:chOff x="327818" y="762794"/>
            <a:chExt cx="8568532" cy="5550411"/>
          </a:xfrm>
        </p:grpSpPr>
        <p:sp>
          <p:nvSpPr>
            <p:cNvPr id="132100" name="Rectangle 3"/>
            <p:cNvSpPr>
              <a:spLocks noChangeArrowheads="1"/>
            </p:cNvSpPr>
            <p:nvPr/>
          </p:nvSpPr>
          <p:spPr bwMode="auto">
            <a:xfrm>
              <a:off x="1047749" y="762794"/>
              <a:ext cx="4743450" cy="642937"/>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eaLnBrk="0" hangingPunct="0"/>
              <a:r>
                <a:rPr lang="en-US" b="1" dirty="0"/>
                <a:t>Part 1, General</a:t>
              </a:r>
            </a:p>
            <a:p>
              <a:pPr algn="ctr" eaLnBrk="0" hangingPunct="0"/>
              <a:r>
                <a:rPr lang="en-US" b="1" dirty="0"/>
                <a:t>Chapters 1-3</a:t>
              </a:r>
            </a:p>
          </p:txBody>
        </p:sp>
        <p:sp>
          <p:nvSpPr>
            <p:cNvPr id="132101" name="Line 4"/>
            <p:cNvSpPr>
              <a:spLocks noChangeShapeType="1"/>
            </p:cNvSpPr>
            <p:nvPr/>
          </p:nvSpPr>
          <p:spPr bwMode="auto">
            <a:xfrm>
              <a:off x="3289300" y="1408114"/>
              <a:ext cx="6033" cy="331144"/>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2" name="Line 5"/>
            <p:cNvSpPr>
              <a:spLocks noChangeShapeType="1"/>
            </p:cNvSpPr>
            <p:nvPr/>
          </p:nvSpPr>
          <p:spPr bwMode="auto">
            <a:xfrm>
              <a:off x="5939919" y="2394595"/>
              <a:ext cx="15260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32103" name="Line 6"/>
            <p:cNvSpPr>
              <a:spLocks noChangeShapeType="1"/>
            </p:cNvSpPr>
            <p:nvPr/>
          </p:nvSpPr>
          <p:spPr bwMode="auto">
            <a:xfrm>
              <a:off x="741363" y="3728094"/>
              <a:ext cx="0" cy="266055"/>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4" name="Line 7"/>
            <p:cNvSpPr>
              <a:spLocks noChangeShapeType="1"/>
            </p:cNvSpPr>
            <p:nvPr/>
          </p:nvSpPr>
          <p:spPr bwMode="auto">
            <a:xfrm>
              <a:off x="2354263" y="3728094"/>
              <a:ext cx="0" cy="266056"/>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5" name="Line 8"/>
            <p:cNvSpPr>
              <a:spLocks noChangeShapeType="1"/>
            </p:cNvSpPr>
            <p:nvPr/>
          </p:nvSpPr>
          <p:spPr bwMode="auto">
            <a:xfrm>
              <a:off x="3905250" y="3728094"/>
              <a:ext cx="0" cy="266056"/>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6" name="Line 9"/>
            <p:cNvSpPr>
              <a:spLocks noChangeShapeType="1"/>
            </p:cNvSpPr>
            <p:nvPr/>
          </p:nvSpPr>
          <p:spPr bwMode="auto">
            <a:xfrm>
              <a:off x="5476875" y="3540099"/>
              <a:ext cx="0" cy="454051"/>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7" name="Line 10"/>
            <p:cNvSpPr>
              <a:spLocks noChangeShapeType="1"/>
            </p:cNvSpPr>
            <p:nvPr/>
          </p:nvSpPr>
          <p:spPr bwMode="auto">
            <a:xfrm>
              <a:off x="6934200" y="3540099"/>
              <a:ext cx="0" cy="454051"/>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8" name="Line 11"/>
            <p:cNvSpPr>
              <a:spLocks noChangeShapeType="1"/>
            </p:cNvSpPr>
            <p:nvPr/>
          </p:nvSpPr>
          <p:spPr bwMode="auto">
            <a:xfrm>
              <a:off x="8339138" y="3531503"/>
              <a:ext cx="0" cy="462647"/>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09" name="Text Box 12"/>
            <p:cNvSpPr txBox="1">
              <a:spLocks noChangeArrowheads="1"/>
            </p:cNvSpPr>
            <p:nvPr/>
          </p:nvSpPr>
          <p:spPr bwMode="auto">
            <a:xfrm>
              <a:off x="341313" y="4002749"/>
              <a:ext cx="1263650" cy="1203325"/>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8,</a:t>
              </a:r>
            </a:p>
            <a:p>
              <a:r>
                <a:rPr lang="en-US" sz="1800" b="1" dirty="0"/>
                <a:t>Allowable</a:t>
              </a:r>
            </a:p>
            <a:p>
              <a:r>
                <a:rPr lang="en-US" sz="1800" b="1" dirty="0"/>
                <a:t>Stress</a:t>
              </a:r>
            </a:p>
            <a:p>
              <a:r>
                <a:rPr lang="en-US" sz="1800" b="1" dirty="0"/>
                <a:t>Design</a:t>
              </a:r>
            </a:p>
          </p:txBody>
        </p:sp>
        <p:sp>
          <p:nvSpPr>
            <p:cNvPr id="132110" name="Text Box 13"/>
            <p:cNvSpPr txBox="1">
              <a:spLocks noChangeArrowheads="1"/>
            </p:cNvSpPr>
            <p:nvPr/>
          </p:nvSpPr>
          <p:spPr bwMode="auto">
            <a:xfrm>
              <a:off x="1827213" y="4002749"/>
              <a:ext cx="1223962" cy="928687"/>
            </a:xfrm>
            <a:prstGeom prst="rect">
              <a:avLst/>
            </a:prstGeom>
            <a:solidFill>
              <a:schemeClr val="accent1"/>
            </a:solidFill>
            <a:ln w="12700">
              <a:solidFill>
                <a:schemeClr val="tx1"/>
              </a:solidFill>
              <a:miter lim="800000"/>
              <a:headEnd type="none" w="sm" len="sm"/>
              <a:tailEnd type="none" w="sm" len="sm"/>
            </a:ln>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9, Strength Design</a:t>
              </a:r>
            </a:p>
          </p:txBody>
        </p:sp>
        <p:sp>
          <p:nvSpPr>
            <p:cNvPr id="132111" name="Text Box 14"/>
            <p:cNvSpPr txBox="1">
              <a:spLocks noChangeArrowheads="1"/>
            </p:cNvSpPr>
            <p:nvPr/>
          </p:nvSpPr>
          <p:spPr bwMode="auto">
            <a:xfrm>
              <a:off x="3297238" y="4002749"/>
              <a:ext cx="1133644" cy="1200329"/>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10,</a:t>
              </a:r>
            </a:p>
            <a:p>
              <a:r>
                <a:rPr lang="en-US" sz="1800" b="1" dirty="0"/>
                <a:t>Pre-</a:t>
              </a:r>
            </a:p>
            <a:p>
              <a:r>
                <a:rPr lang="en-US" sz="1800" b="1" dirty="0"/>
                <a:t>stressed</a:t>
              </a:r>
            </a:p>
            <a:p>
              <a:r>
                <a:rPr lang="en-US" sz="1800" b="1" dirty="0"/>
                <a:t>Masonry</a:t>
              </a:r>
            </a:p>
          </p:txBody>
        </p:sp>
        <p:sp>
          <p:nvSpPr>
            <p:cNvPr id="132112" name="Text Box 15"/>
            <p:cNvSpPr txBox="1">
              <a:spLocks noChangeArrowheads="1"/>
            </p:cNvSpPr>
            <p:nvPr/>
          </p:nvSpPr>
          <p:spPr bwMode="auto">
            <a:xfrm>
              <a:off x="4997450" y="4002749"/>
              <a:ext cx="941348" cy="646331"/>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12,</a:t>
              </a:r>
            </a:p>
            <a:p>
              <a:r>
                <a:rPr lang="en-US" sz="1800" b="1" dirty="0"/>
                <a:t>Veneer</a:t>
              </a:r>
            </a:p>
          </p:txBody>
        </p:sp>
        <p:sp>
          <p:nvSpPr>
            <p:cNvPr id="132113" name="Text Box 16"/>
            <p:cNvSpPr txBox="1">
              <a:spLocks noChangeArrowheads="1"/>
            </p:cNvSpPr>
            <p:nvPr/>
          </p:nvSpPr>
          <p:spPr bwMode="auto">
            <a:xfrm>
              <a:off x="6397390" y="4002749"/>
              <a:ext cx="941283" cy="923330"/>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13,</a:t>
              </a:r>
            </a:p>
            <a:p>
              <a:r>
                <a:rPr lang="en-US" sz="1800" b="1" dirty="0"/>
                <a:t>Glass </a:t>
              </a:r>
            </a:p>
            <a:p>
              <a:r>
                <a:rPr lang="en-US" sz="1800" b="1" dirty="0"/>
                <a:t>Block</a:t>
              </a:r>
            </a:p>
          </p:txBody>
        </p:sp>
        <p:sp>
          <p:nvSpPr>
            <p:cNvPr id="132114" name="Text Box 17"/>
            <p:cNvSpPr txBox="1">
              <a:spLocks noChangeArrowheads="1"/>
            </p:cNvSpPr>
            <p:nvPr/>
          </p:nvSpPr>
          <p:spPr bwMode="auto">
            <a:xfrm>
              <a:off x="7600949" y="4002749"/>
              <a:ext cx="1295401" cy="646331"/>
            </a:xfrm>
            <a:prstGeom prst="rect">
              <a:avLst/>
            </a:prstGeom>
            <a:solidFill>
              <a:schemeClr val="accent1"/>
            </a:solidFill>
            <a:ln w="12700">
              <a:solidFill>
                <a:schemeClr val="tx1"/>
              </a:solidFill>
              <a:miter lim="800000"/>
              <a:headEnd type="none" w="sm" len="sm"/>
              <a:tailEnd type="none" w="sm" len="sm"/>
            </a:ln>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14,</a:t>
              </a:r>
            </a:p>
            <a:p>
              <a:r>
                <a:rPr lang="en-US" sz="1800" b="1" dirty="0"/>
                <a:t>Partitions</a:t>
              </a:r>
            </a:p>
          </p:txBody>
        </p:sp>
        <p:sp>
          <p:nvSpPr>
            <p:cNvPr id="132115" name="Line 18"/>
            <p:cNvSpPr>
              <a:spLocks noChangeShapeType="1"/>
            </p:cNvSpPr>
            <p:nvPr/>
          </p:nvSpPr>
          <p:spPr bwMode="auto">
            <a:xfrm>
              <a:off x="606946" y="5148774"/>
              <a:ext cx="0" cy="235744"/>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16" name="Text Box 19"/>
            <p:cNvSpPr txBox="1">
              <a:spLocks noChangeArrowheads="1"/>
            </p:cNvSpPr>
            <p:nvPr/>
          </p:nvSpPr>
          <p:spPr bwMode="auto">
            <a:xfrm>
              <a:off x="341313" y="5384518"/>
              <a:ext cx="2058984" cy="928687"/>
            </a:xfrm>
            <a:prstGeom prst="rect">
              <a:avLst/>
            </a:prstGeom>
            <a:solidFill>
              <a:schemeClr val="accent1"/>
            </a:solidFill>
            <a:ln w="12700">
              <a:solidFill>
                <a:schemeClr val="tx1"/>
              </a:solidFill>
              <a:miter lim="800000"/>
              <a:headEnd type="none" w="sm" len="sm"/>
              <a:tailEnd type="none" w="sm" len="sm"/>
            </a:ln>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8.1, General ASD </a:t>
              </a:r>
            </a:p>
            <a:p>
              <a:r>
                <a:rPr lang="en-US" sz="1800" b="1" dirty="0"/>
                <a:t>8.2, URM</a:t>
              </a:r>
            </a:p>
            <a:p>
              <a:r>
                <a:rPr lang="en-US" sz="1800" b="1" dirty="0"/>
                <a:t>8.3, RM</a:t>
              </a:r>
            </a:p>
          </p:txBody>
        </p:sp>
        <p:sp>
          <p:nvSpPr>
            <p:cNvPr id="132117" name="Text Box 20"/>
            <p:cNvSpPr txBox="1">
              <a:spLocks noChangeArrowheads="1"/>
            </p:cNvSpPr>
            <p:nvPr/>
          </p:nvSpPr>
          <p:spPr bwMode="auto">
            <a:xfrm>
              <a:off x="5939919" y="5384518"/>
              <a:ext cx="1938337" cy="928687"/>
            </a:xfrm>
            <a:prstGeom prst="rect">
              <a:avLst/>
            </a:prstGeom>
            <a:solidFill>
              <a:schemeClr val="accent1"/>
            </a:solidFill>
            <a:ln w="12700">
              <a:solidFill>
                <a:schemeClr val="tx1"/>
              </a:solidFill>
              <a:miter lim="800000"/>
              <a:headEnd type="none" w="sm" len="sm"/>
              <a:tailEnd type="none" w="sm" len="sm"/>
            </a:ln>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t>6.1, General</a:t>
              </a:r>
            </a:p>
            <a:p>
              <a:r>
                <a:rPr lang="en-US" sz="1800" b="1"/>
                <a:t>6.2, Anchored</a:t>
              </a:r>
            </a:p>
            <a:p>
              <a:r>
                <a:rPr lang="en-US" sz="1800" b="1"/>
                <a:t>6.3, Adhered</a:t>
              </a:r>
            </a:p>
          </p:txBody>
        </p:sp>
        <p:sp>
          <p:nvSpPr>
            <p:cNvPr id="132118" name="Line 21"/>
            <p:cNvSpPr>
              <a:spLocks noChangeShapeType="1"/>
            </p:cNvSpPr>
            <p:nvPr/>
          </p:nvSpPr>
          <p:spPr bwMode="auto">
            <a:xfrm flipH="1">
              <a:off x="6134100" y="4931435"/>
              <a:ext cx="0" cy="461675"/>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19" name="Text Box 22"/>
            <p:cNvSpPr txBox="1">
              <a:spLocks noChangeArrowheads="1"/>
            </p:cNvSpPr>
            <p:nvPr/>
          </p:nvSpPr>
          <p:spPr bwMode="auto">
            <a:xfrm>
              <a:off x="2545471" y="5384517"/>
              <a:ext cx="1885411" cy="928688"/>
            </a:xfrm>
            <a:prstGeom prst="rect">
              <a:avLst/>
            </a:prstGeom>
            <a:solidFill>
              <a:schemeClr val="accent1"/>
            </a:solidFill>
            <a:ln w="12700">
              <a:solidFill>
                <a:schemeClr val="tx1"/>
              </a:solidFill>
              <a:miter lim="800000"/>
              <a:headEnd type="none" w="sm" len="sm"/>
              <a:tailEnd type="none" w="sm" len="sm"/>
            </a:ln>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9.1, General SD </a:t>
              </a:r>
            </a:p>
            <a:p>
              <a:r>
                <a:rPr lang="en-US" sz="1800" b="1" dirty="0"/>
                <a:t>9.2, URM</a:t>
              </a:r>
            </a:p>
            <a:p>
              <a:r>
                <a:rPr lang="en-US" sz="1800" b="1" dirty="0"/>
                <a:t>9.3, RM</a:t>
              </a:r>
            </a:p>
          </p:txBody>
        </p:sp>
        <p:sp>
          <p:nvSpPr>
            <p:cNvPr id="132120" name="Line 23"/>
            <p:cNvSpPr>
              <a:spLocks noChangeShapeType="1"/>
            </p:cNvSpPr>
            <p:nvPr/>
          </p:nvSpPr>
          <p:spPr bwMode="auto">
            <a:xfrm>
              <a:off x="2881347" y="4931435"/>
              <a:ext cx="4675" cy="453081"/>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21" name="Line 24"/>
            <p:cNvSpPr>
              <a:spLocks noChangeShapeType="1"/>
            </p:cNvSpPr>
            <p:nvPr/>
          </p:nvSpPr>
          <p:spPr bwMode="auto">
            <a:xfrm rot="-5400000">
              <a:off x="6076156" y="777082"/>
              <a:ext cx="1587" cy="571500"/>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22" name="Text Box 25"/>
            <p:cNvSpPr txBox="1">
              <a:spLocks noChangeArrowheads="1"/>
            </p:cNvSpPr>
            <p:nvPr/>
          </p:nvSpPr>
          <p:spPr bwMode="auto">
            <a:xfrm>
              <a:off x="6281738" y="765175"/>
              <a:ext cx="1619250" cy="654050"/>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t>TMS 602</a:t>
              </a:r>
            </a:p>
            <a:p>
              <a:r>
                <a:rPr lang="en-US" sz="1800" b="1"/>
                <a:t>Specification</a:t>
              </a:r>
            </a:p>
          </p:txBody>
        </p:sp>
        <p:sp>
          <p:nvSpPr>
            <p:cNvPr id="132123" name="Line 26"/>
            <p:cNvSpPr>
              <a:spLocks noChangeShapeType="1"/>
            </p:cNvSpPr>
            <p:nvPr/>
          </p:nvSpPr>
          <p:spPr bwMode="auto">
            <a:xfrm>
              <a:off x="7466013" y="2394595"/>
              <a:ext cx="0" cy="482880"/>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2124" name="Text Box 27"/>
            <p:cNvSpPr txBox="1">
              <a:spLocks noChangeArrowheads="1"/>
            </p:cNvSpPr>
            <p:nvPr/>
          </p:nvSpPr>
          <p:spPr bwMode="auto">
            <a:xfrm>
              <a:off x="4576056" y="5393111"/>
              <a:ext cx="1016000" cy="646331"/>
            </a:xfrm>
            <a:prstGeom prst="rect">
              <a:avLst/>
            </a:prstGeom>
            <a:solidFill>
              <a:schemeClr val="accent1"/>
            </a:solidFill>
            <a:ln w="9525">
              <a:solidFill>
                <a:schemeClr val="tx1"/>
              </a:solidFill>
              <a:miter lim="800000"/>
              <a:headEnd type="none" w="sm" len="sm"/>
              <a:tailEnd type="none" w="sm" len="sm"/>
            </a:ln>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Ch. 11, AAC</a:t>
              </a:r>
            </a:p>
          </p:txBody>
        </p:sp>
        <p:sp>
          <p:nvSpPr>
            <p:cNvPr id="33" name="Rectangle 3"/>
            <p:cNvSpPr>
              <a:spLocks noChangeArrowheads="1"/>
            </p:cNvSpPr>
            <p:nvPr/>
          </p:nvSpPr>
          <p:spPr bwMode="auto">
            <a:xfrm>
              <a:off x="838201" y="1743719"/>
              <a:ext cx="5101718" cy="837556"/>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eaLnBrk="0" hangingPunct="0"/>
              <a:r>
                <a:rPr lang="en-US" b="1" dirty="0"/>
                <a:t>Part 2, Design Requirements</a:t>
              </a:r>
            </a:p>
            <a:p>
              <a:pPr algn="ctr" eaLnBrk="0" hangingPunct="0"/>
              <a:r>
                <a:rPr lang="en-US" b="1" dirty="0"/>
                <a:t>Chapters 4-7 (Analysis and Design, Elements,</a:t>
              </a:r>
            </a:p>
            <a:p>
              <a:pPr algn="ctr" eaLnBrk="0" hangingPunct="0"/>
              <a:r>
                <a:rPr lang="en-US" b="1" dirty="0"/>
                <a:t>Reinforcement, Seismic)</a:t>
              </a:r>
            </a:p>
          </p:txBody>
        </p:sp>
        <p:sp>
          <p:nvSpPr>
            <p:cNvPr id="35" name="Rectangle 3"/>
            <p:cNvSpPr>
              <a:spLocks noChangeArrowheads="1"/>
            </p:cNvSpPr>
            <p:nvPr/>
          </p:nvSpPr>
          <p:spPr bwMode="auto">
            <a:xfrm>
              <a:off x="327818" y="2877475"/>
              <a:ext cx="3949701" cy="642937"/>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eaLnBrk="0" hangingPunct="0"/>
              <a:r>
                <a:rPr lang="en-US" b="1" dirty="0"/>
                <a:t>Part 3, Engineered Design Methods</a:t>
              </a:r>
            </a:p>
            <a:p>
              <a:pPr algn="ctr" eaLnBrk="0" hangingPunct="0"/>
              <a:r>
                <a:rPr lang="en-US" b="1" dirty="0"/>
                <a:t>Chapters 8-11</a:t>
              </a:r>
            </a:p>
          </p:txBody>
        </p:sp>
        <p:sp>
          <p:nvSpPr>
            <p:cNvPr id="36" name="Rectangle 3"/>
            <p:cNvSpPr>
              <a:spLocks noChangeArrowheads="1"/>
            </p:cNvSpPr>
            <p:nvPr/>
          </p:nvSpPr>
          <p:spPr bwMode="auto">
            <a:xfrm>
              <a:off x="4764338" y="2888566"/>
              <a:ext cx="4132012" cy="642937"/>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eaLnBrk="0" hangingPunct="0"/>
              <a:r>
                <a:rPr lang="en-US" b="1" dirty="0"/>
                <a:t>Part 4, Prescriptive Design Methods</a:t>
              </a:r>
            </a:p>
            <a:p>
              <a:pPr algn="ctr" eaLnBrk="0" hangingPunct="0"/>
              <a:r>
                <a:rPr lang="en-US" b="1" dirty="0"/>
                <a:t>Chapters 12-14</a:t>
              </a:r>
            </a:p>
          </p:txBody>
        </p:sp>
        <p:sp>
          <p:nvSpPr>
            <p:cNvPr id="37" name="Line 5"/>
            <p:cNvSpPr>
              <a:spLocks noChangeShapeType="1"/>
            </p:cNvSpPr>
            <p:nvPr/>
          </p:nvSpPr>
          <p:spPr bwMode="auto">
            <a:xfrm>
              <a:off x="741363" y="3728095"/>
              <a:ext cx="393541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8" name="Line 4"/>
            <p:cNvSpPr>
              <a:spLocks noChangeShapeType="1"/>
            </p:cNvSpPr>
            <p:nvPr/>
          </p:nvSpPr>
          <p:spPr bwMode="auto">
            <a:xfrm>
              <a:off x="2558172" y="3501320"/>
              <a:ext cx="0" cy="226774"/>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39" name="Line 4"/>
            <p:cNvSpPr>
              <a:spLocks noChangeShapeType="1"/>
            </p:cNvSpPr>
            <p:nvPr/>
          </p:nvSpPr>
          <p:spPr bwMode="auto">
            <a:xfrm>
              <a:off x="2537534" y="2589874"/>
              <a:ext cx="7937" cy="315251"/>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40" name="Line 8"/>
            <p:cNvSpPr>
              <a:spLocks noChangeShapeType="1"/>
            </p:cNvSpPr>
            <p:nvPr/>
          </p:nvSpPr>
          <p:spPr bwMode="auto">
            <a:xfrm>
              <a:off x="4667250" y="3736692"/>
              <a:ext cx="0" cy="1647823"/>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41" name="Line 24"/>
            <p:cNvSpPr>
              <a:spLocks noChangeShapeType="1"/>
            </p:cNvSpPr>
            <p:nvPr/>
          </p:nvSpPr>
          <p:spPr bwMode="auto">
            <a:xfrm rot="-5400000">
              <a:off x="6515642" y="1365770"/>
              <a:ext cx="0" cy="1151446"/>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42" name="Text Box 25"/>
            <p:cNvSpPr txBox="1">
              <a:spLocks noChangeArrowheads="1"/>
            </p:cNvSpPr>
            <p:nvPr/>
          </p:nvSpPr>
          <p:spPr bwMode="auto">
            <a:xfrm>
              <a:off x="7091363" y="1592445"/>
              <a:ext cx="1492716" cy="646331"/>
            </a:xfrm>
            <a:prstGeom prst="rect">
              <a:avLst/>
            </a:prstGeom>
            <a:solidFill>
              <a:schemeClr val="accent1"/>
            </a:solidFill>
            <a:ln w="12700">
              <a:solidFill>
                <a:schemeClr val="tx1"/>
              </a:solidFill>
              <a:miter lim="800000"/>
              <a:headEnd type="none" w="sm" len="sm"/>
              <a:tailEnd type="none" w="sm" len="sm"/>
            </a:ln>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dirty="0"/>
                <a:t>Appendices</a:t>
              </a:r>
            </a:p>
            <a:p>
              <a:r>
                <a:rPr lang="en-US" sz="1800" b="1" dirty="0"/>
                <a:t>A, B, and C</a:t>
              </a:r>
            </a:p>
          </p:txBody>
        </p:sp>
        <p:sp>
          <p:nvSpPr>
            <p:cNvPr id="43" name="Line 5"/>
            <p:cNvSpPr>
              <a:spLocks noChangeShapeType="1"/>
            </p:cNvSpPr>
            <p:nvPr/>
          </p:nvSpPr>
          <p:spPr bwMode="auto">
            <a:xfrm>
              <a:off x="5439857" y="4931435"/>
              <a:ext cx="69424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4" name="Line 5"/>
            <p:cNvSpPr>
              <a:spLocks noChangeShapeType="1"/>
            </p:cNvSpPr>
            <p:nvPr/>
          </p:nvSpPr>
          <p:spPr bwMode="auto">
            <a:xfrm flipH="1">
              <a:off x="5444617" y="4656800"/>
              <a:ext cx="0" cy="27463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132099" name="Rectangle 2"/>
          <p:cNvSpPr>
            <a:spLocks noGrp="1" noChangeArrowheads="1"/>
          </p:cNvSpPr>
          <p:nvPr>
            <p:ph type="title"/>
          </p:nvPr>
        </p:nvSpPr>
        <p:spPr>
          <a:xfrm>
            <a:off x="603250" y="0"/>
            <a:ext cx="8207375" cy="573088"/>
          </a:xfrm>
        </p:spPr>
        <p:txBody>
          <a:bodyPr/>
          <a:lstStyle/>
          <a:p>
            <a:pPr defTabSz="1076325" eaLnBrk="1" hangingPunct="1"/>
            <a:r>
              <a:rPr lang="en-US" sz="3200" dirty="0">
                <a:solidFill>
                  <a:srgbClr val="2D2DB9"/>
                </a:solidFill>
                <a:ea typeface="ＭＳ Ｐゴシック" pitchFamily="34" charset="-128"/>
              </a:rPr>
              <a:t>Organization of 2013 TMS 402 Code</a:t>
            </a:r>
          </a:p>
        </p:txBody>
      </p:sp>
    </p:spTree>
    <p:extLst>
      <p:ext uri="{BB962C8B-B14F-4D97-AF65-F5344CB8AC3E}">
        <p14:creationId xmlns:p14="http://schemas.microsoft.com/office/powerpoint/2010/main" val="40996705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414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3B41A4F-FB15-43DC-B9EE-0F7280FBEECC}" type="slidenum">
              <a:rPr lang="en-US" sz="900">
                <a:solidFill>
                  <a:schemeClr val="accent2"/>
                </a:solidFill>
              </a:rPr>
              <a:pPr eaLnBrk="1" hangingPunct="1"/>
              <a:t>58</a:t>
            </a:fld>
            <a:endParaRPr lang="en-US" sz="900">
              <a:solidFill>
                <a:schemeClr val="accent2"/>
              </a:solidFill>
            </a:endParaRPr>
          </a:p>
        </p:txBody>
      </p:sp>
      <p:grpSp>
        <p:nvGrpSpPr>
          <p:cNvPr id="2" name="Group 1" descr="Organization of TMS 602.&#10;&#10;TMS 602 is referenced by and linked to TMS 402. The Specification has three articles governing general provisions, products, and execution, respectively.&#10;"/>
          <p:cNvGrpSpPr/>
          <p:nvPr/>
        </p:nvGrpSpPr>
        <p:grpSpPr>
          <a:xfrm>
            <a:off x="381000" y="1603375"/>
            <a:ext cx="8578850" cy="4524375"/>
            <a:chOff x="381000" y="1603375"/>
            <a:chExt cx="8578850" cy="4524375"/>
          </a:xfrm>
        </p:grpSpPr>
        <p:sp>
          <p:nvSpPr>
            <p:cNvPr id="1072131" name="Rectangle 3"/>
            <p:cNvSpPr>
              <a:spLocks noChangeArrowheads="1"/>
            </p:cNvSpPr>
            <p:nvPr/>
          </p:nvSpPr>
          <p:spPr bwMode="auto">
            <a:xfrm>
              <a:off x="1528763" y="1701800"/>
              <a:ext cx="1758950" cy="379413"/>
            </a:xfrm>
            <a:prstGeom prst="rect">
              <a:avLst/>
            </a:prstGeom>
            <a:solidFill>
              <a:schemeClr val="accent1"/>
            </a:solidFill>
            <a:ln w="12700">
              <a:solidFill>
                <a:schemeClr val="tx1"/>
              </a:solidFill>
              <a:miter lim="800000"/>
              <a:headEnd type="none" w="sm" len="sm"/>
              <a:tailEnd type="none" w="sm" len="sm"/>
            </a:ln>
            <a:effectLst/>
            <a:extLst/>
          </p:spPr>
          <p:txBody>
            <a:bodyPr wrap="none" anchor="ctr">
              <a:spAutoFit/>
            </a:bodyPr>
            <a:lstStyle/>
            <a:p>
              <a:pPr algn="ctr" eaLnBrk="0" hangingPunct="0"/>
              <a:r>
                <a:rPr lang="en-US" b="1">
                  <a:effectLst>
                    <a:outerShdw blurRad="38100" dist="38100" dir="2700000" algn="tl">
                      <a:srgbClr val="FFFFFF"/>
                    </a:outerShdw>
                  </a:effectLst>
                </a:rPr>
                <a:t>TMS 402 Code</a:t>
              </a:r>
            </a:p>
          </p:txBody>
        </p:sp>
        <p:sp>
          <p:nvSpPr>
            <p:cNvPr id="134149" name="Line 4"/>
            <p:cNvSpPr>
              <a:spLocks noChangeShapeType="1"/>
            </p:cNvSpPr>
            <p:nvPr/>
          </p:nvSpPr>
          <p:spPr bwMode="auto">
            <a:xfrm>
              <a:off x="5299075" y="2278063"/>
              <a:ext cx="19050" cy="233362"/>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4150" name="Line 5"/>
            <p:cNvSpPr>
              <a:spLocks noChangeShapeType="1"/>
            </p:cNvSpPr>
            <p:nvPr/>
          </p:nvSpPr>
          <p:spPr bwMode="auto">
            <a:xfrm>
              <a:off x="1176338" y="2492375"/>
              <a:ext cx="5926137"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34151" name="Line 6"/>
            <p:cNvSpPr>
              <a:spLocks noChangeShapeType="1"/>
            </p:cNvSpPr>
            <p:nvPr/>
          </p:nvSpPr>
          <p:spPr bwMode="auto">
            <a:xfrm>
              <a:off x="1174750" y="2492375"/>
              <a:ext cx="0" cy="373063"/>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4152" name="Line 7"/>
            <p:cNvSpPr>
              <a:spLocks noChangeShapeType="1"/>
            </p:cNvSpPr>
            <p:nvPr/>
          </p:nvSpPr>
          <p:spPr bwMode="auto">
            <a:xfrm>
              <a:off x="3663950" y="2492375"/>
              <a:ext cx="0" cy="373063"/>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4153" name="Line 8"/>
            <p:cNvSpPr>
              <a:spLocks noChangeShapeType="1"/>
            </p:cNvSpPr>
            <p:nvPr/>
          </p:nvSpPr>
          <p:spPr bwMode="auto">
            <a:xfrm>
              <a:off x="7096125" y="2492375"/>
              <a:ext cx="1588" cy="373063"/>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072137" name="Text Box 9"/>
            <p:cNvSpPr txBox="1">
              <a:spLocks noChangeArrowheads="1"/>
            </p:cNvSpPr>
            <p:nvPr/>
          </p:nvSpPr>
          <p:spPr bwMode="auto">
            <a:xfrm>
              <a:off x="560388" y="2879725"/>
              <a:ext cx="1047750" cy="654050"/>
            </a:xfrm>
            <a:prstGeom prst="rect">
              <a:avLst/>
            </a:prstGeom>
            <a:solidFill>
              <a:schemeClr val="accent1"/>
            </a:solidFill>
            <a:ln w="12700">
              <a:solidFill>
                <a:schemeClr val="tx1"/>
              </a:solidFill>
              <a:miter lim="800000"/>
              <a:headEnd type="none" w="sm" len="sm"/>
              <a:tailEnd type="none" w="sm" len="sm"/>
            </a:ln>
            <a:effectLs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800" b="1">
                  <a:effectLst>
                    <a:outerShdw blurRad="38100" dist="38100" dir="2700000" algn="tl">
                      <a:srgbClr val="FFFFFF"/>
                    </a:outerShdw>
                  </a:effectLst>
                </a:rPr>
                <a:t>Part 1</a:t>
              </a:r>
            </a:p>
            <a:p>
              <a:pPr algn="ctr"/>
              <a:r>
                <a:rPr lang="en-US" sz="1800" b="1">
                  <a:effectLst>
                    <a:outerShdw blurRad="38100" dist="38100" dir="2700000" algn="tl">
                      <a:srgbClr val="FFFFFF"/>
                    </a:outerShdw>
                  </a:effectLst>
                </a:rPr>
                <a:t>General</a:t>
              </a:r>
            </a:p>
          </p:txBody>
        </p:sp>
        <p:sp>
          <p:nvSpPr>
            <p:cNvPr id="1072138" name="Text Box 10"/>
            <p:cNvSpPr txBox="1">
              <a:spLocks noChangeArrowheads="1"/>
            </p:cNvSpPr>
            <p:nvPr/>
          </p:nvSpPr>
          <p:spPr bwMode="auto">
            <a:xfrm>
              <a:off x="3086100" y="2914650"/>
              <a:ext cx="1187450" cy="654050"/>
            </a:xfrm>
            <a:prstGeom prst="rect">
              <a:avLst/>
            </a:prstGeom>
            <a:solidFill>
              <a:schemeClr val="accent1"/>
            </a:solidFill>
            <a:ln w="12700">
              <a:solidFill>
                <a:schemeClr val="tx1"/>
              </a:solidFill>
              <a:miter lim="800000"/>
              <a:headEnd type="none" w="sm" len="sm"/>
              <a:tailEnd type="none" w="sm" len="sm"/>
            </a:ln>
            <a:effectLs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800" b="1">
                  <a:effectLst>
                    <a:outerShdw blurRad="38100" dist="38100" dir="2700000" algn="tl">
                      <a:srgbClr val="FFFFFF"/>
                    </a:outerShdw>
                  </a:effectLst>
                </a:rPr>
                <a:t>Part 2</a:t>
              </a:r>
            </a:p>
            <a:p>
              <a:pPr algn="ctr"/>
              <a:r>
                <a:rPr lang="en-US" sz="1800" b="1">
                  <a:effectLst>
                    <a:outerShdw blurRad="38100" dist="38100" dir="2700000" algn="tl">
                      <a:srgbClr val="FFFFFF"/>
                    </a:outerShdw>
                  </a:effectLst>
                </a:rPr>
                <a:t>Products</a:t>
              </a:r>
            </a:p>
          </p:txBody>
        </p:sp>
        <p:sp>
          <p:nvSpPr>
            <p:cNvPr id="1072139" name="Text Box 11"/>
            <p:cNvSpPr txBox="1">
              <a:spLocks noChangeArrowheads="1"/>
            </p:cNvSpPr>
            <p:nvPr/>
          </p:nvSpPr>
          <p:spPr bwMode="auto">
            <a:xfrm>
              <a:off x="6294438" y="2841625"/>
              <a:ext cx="1700212" cy="654050"/>
            </a:xfrm>
            <a:prstGeom prst="rect">
              <a:avLst/>
            </a:prstGeom>
            <a:solidFill>
              <a:schemeClr val="accent1"/>
            </a:solidFill>
            <a:ln w="12700">
              <a:solidFill>
                <a:schemeClr val="tx1"/>
              </a:solidFill>
              <a:miter lim="800000"/>
              <a:headEnd type="none" w="sm" len="sm"/>
              <a:tailEnd type="none" w="sm" len="sm"/>
            </a:ln>
            <a:effectLs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800" b="1">
                  <a:effectLst>
                    <a:outerShdw blurRad="38100" dist="38100" dir="2700000" algn="tl">
                      <a:srgbClr val="FFFFFF"/>
                    </a:outerShdw>
                  </a:effectLst>
                </a:rPr>
                <a:t>Part 3</a:t>
              </a:r>
            </a:p>
            <a:p>
              <a:pPr algn="ctr"/>
              <a:r>
                <a:rPr lang="en-US" sz="1800" b="1">
                  <a:effectLst>
                    <a:outerShdw blurRad="38100" dist="38100" dir="2700000" algn="tl">
                      <a:srgbClr val="FFFFFF"/>
                    </a:outerShdw>
                  </a:effectLst>
                </a:rPr>
                <a:t>Execution</a:t>
              </a:r>
            </a:p>
          </p:txBody>
        </p:sp>
        <p:sp>
          <p:nvSpPr>
            <p:cNvPr id="134157" name="Line 12"/>
            <p:cNvSpPr>
              <a:spLocks noChangeShapeType="1"/>
            </p:cNvSpPr>
            <p:nvPr/>
          </p:nvSpPr>
          <p:spPr bwMode="auto">
            <a:xfrm>
              <a:off x="1111250" y="3589338"/>
              <a:ext cx="0" cy="982662"/>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072141" name="Text Box 13"/>
            <p:cNvSpPr txBox="1">
              <a:spLocks noChangeArrowheads="1"/>
            </p:cNvSpPr>
            <p:nvPr/>
          </p:nvSpPr>
          <p:spPr bwMode="auto">
            <a:xfrm>
              <a:off x="381000" y="4546600"/>
              <a:ext cx="1390650" cy="654050"/>
            </a:xfrm>
            <a:prstGeom prst="rect">
              <a:avLst/>
            </a:prstGeom>
            <a:solidFill>
              <a:schemeClr val="accent1"/>
            </a:solidFill>
            <a:ln w="12700">
              <a:solidFill>
                <a:schemeClr val="tx1"/>
              </a:solidFill>
              <a:miter lim="800000"/>
              <a:headEnd type="none" w="sm" len="sm"/>
              <a:tailEnd type="none" w="sm" len="sm"/>
            </a:ln>
            <a:effectLs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effectLst>
                    <a:outerShdw blurRad="38100" dist="38100" dir="2700000" algn="tl">
                      <a:srgbClr val="FFFFFF"/>
                    </a:outerShdw>
                  </a:effectLst>
                </a:rPr>
                <a:t>1.6 Quality</a:t>
              </a:r>
            </a:p>
            <a:p>
              <a:r>
                <a:rPr lang="en-US" sz="1800" b="1">
                  <a:effectLst>
                    <a:outerShdw blurRad="38100" dist="38100" dir="2700000" algn="tl">
                      <a:srgbClr val="FFFFFF"/>
                    </a:outerShdw>
                  </a:effectLst>
                </a:rPr>
                <a:t> assurance</a:t>
              </a:r>
            </a:p>
          </p:txBody>
        </p:sp>
        <p:sp>
          <p:nvSpPr>
            <p:cNvPr id="1072142" name="Text Box 14"/>
            <p:cNvSpPr txBox="1">
              <a:spLocks noChangeArrowheads="1"/>
            </p:cNvSpPr>
            <p:nvPr/>
          </p:nvSpPr>
          <p:spPr bwMode="auto">
            <a:xfrm>
              <a:off x="5681663" y="3825875"/>
              <a:ext cx="3278187" cy="2301875"/>
            </a:xfrm>
            <a:prstGeom prst="rect">
              <a:avLst/>
            </a:prstGeom>
            <a:solidFill>
              <a:schemeClr val="accent1"/>
            </a:solidFill>
            <a:ln w="12700">
              <a:solidFill>
                <a:schemeClr val="tx1"/>
              </a:solidFill>
              <a:miter lim="800000"/>
              <a:headEnd type="none" w="sm" len="sm"/>
              <a:tailEnd type="none" w="sm" len="sm"/>
            </a:ln>
            <a:effectLs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effectLst>
                    <a:outerShdw blurRad="38100" dist="38100" dir="2700000" algn="tl">
                      <a:srgbClr val="FFFFFF"/>
                    </a:outerShdw>
                  </a:effectLst>
                </a:rPr>
                <a:t>3.1 - Inspection</a:t>
              </a:r>
            </a:p>
            <a:p>
              <a:r>
                <a:rPr lang="en-US" sz="1800" b="1">
                  <a:effectLst>
                    <a:outerShdw blurRad="38100" dist="38100" dir="2700000" algn="tl">
                      <a:srgbClr val="FFFFFF"/>
                    </a:outerShdw>
                  </a:effectLst>
                </a:rPr>
                <a:t>3.2 - Preparation</a:t>
              </a:r>
            </a:p>
            <a:p>
              <a:r>
                <a:rPr lang="en-US" sz="1800" b="1">
                  <a:effectLst>
                    <a:outerShdw blurRad="38100" dist="38100" dir="2700000" algn="tl">
                      <a:srgbClr val="FFFFFF"/>
                    </a:outerShdw>
                  </a:effectLst>
                </a:rPr>
                <a:t>3.3 - Masonry erection</a:t>
              </a:r>
            </a:p>
            <a:p>
              <a:r>
                <a:rPr lang="en-US" sz="1800" b="1">
                  <a:effectLst>
                    <a:outerShdw blurRad="38100" dist="38100" dir="2700000" algn="tl">
                      <a:srgbClr val="FFFFFF"/>
                    </a:outerShdw>
                  </a:effectLst>
                </a:rPr>
                <a:t>3.4 - Reinforcement</a:t>
              </a:r>
            </a:p>
            <a:p>
              <a:r>
                <a:rPr lang="en-US" sz="1800" b="1">
                  <a:effectLst>
                    <a:outerShdw blurRad="38100" dist="38100" dir="2700000" algn="tl">
                      <a:srgbClr val="FFFFFF"/>
                    </a:outerShdw>
                  </a:effectLst>
                </a:rPr>
                <a:t>3.5 - Grout placement</a:t>
              </a:r>
            </a:p>
            <a:p>
              <a:r>
                <a:rPr lang="en-US" sz="1800" b="1">
                  <a:effectLst>
                    <a:outerShdw blurRad="38100" dist="38100" dir="2700000" algn="tl">
                      <a:srgbClr val="FFFFFF"/>
                    </a:outerShdw>
                  </a:effectLst>
                </a:rPr>
                <a:t>3.6 - Prestressing</a:t>
              </a:r>
            </a:p>
            <a:p>
              <a:r>
                <a:rPr lang="en-US" sz="1800" b="1">
                  <a:effectLst>
                    <a:outerShdw blurRad="38100" dist="38100" dir="2700000" algn="tl">
                      <a:srgbClr val="FFFFFF"/>
                    </a:outerShdw>
                  </a:effectLst>
                </a:rPr>
                <a:t>3.7 - Field quality control</a:t>
              </a:r>
            </a:p>
            <a:p>
              <a:r>
                <a:rPr lang="en-US" sz="1800" b="1">
                  <a:effectLst>
                    <a:outerShdw blurRad="38100" dist="38100" dir="2700000" algn="tl">
                      <a:srgbClr val="FFFFFF"/>
                    </a:outerShdw>
                  </a:effectLst>
                </a:rPr>
                <a:t>3.8 - Cleaning</a:t>
              </a:r>
            </a:p>
          </p:txBody>
        </p:sp>
        <p:sp>
          <p:nvSpPr>
            <p:cNvPr id="134160" name="Line 15"/>
            <p:cNvSpPr>
              <a:spLocks noChangeShapeType="1"/>
            </p:cNvSpPr>
            <p:nvPr/>
          </p:nvSpPr>
          <p:spPr bwMode="auto">
            <a:xfrm flipH="1">
              <a:off x="7043738" y="3522663"/>
              <a:ext cx="1587" cy="282575"/>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072144" name="Text Box 16"/>
            <p:cNvSpPr txBox="1">
              <a:spLocks noChangeArrowheads="1"/>
            </p:cNvSpPr>
            <p:nvPr/>
          </p:nvSpPr>
          <p:spPr bwMode="auto">
            <a:xfrm>
              <a:off x="2533650" y="3822700"/>
              <a:ext cx="2851150" cy="2027238"/>
            </a:xfrm>
            <a:prstGeom prst="rect">
              <a:avLst/>
            </a:prstGeom>
            <a:solidFill>
              <a:schemeClr val="accent1"/>
            </a:solidFill>
            <a:ln w="12700">
              <a:solidFill>
                <a:schemeClr val="tx1"/>
              </a:solidFill>
              <a:miter lim="800000"/>
              <a:headEnd type="none" w="sm" len="sm"/>
              <a:tailEnd type="none" w="sm" len="sm"/>
            </a:ln>
            <a:effectLs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effectLst>
                    <a:outerShdw blurRad="38100" dist="38100" dir="2700000" algn="tl">
                      <a:srgbClr val="FFFFFF"/>
                    </a:outerShdw>
                  </a:effectLst>
                </a:rPr>
                <a:t>2.1- Mortar </a:t>
              </a:r>
            </a:p>
            <a:p>
              <a:r>
                <a:rPr lang="en-US" sz="1800" b="1">
                  <a:effectLst>
                    <a:outerShdw blurRad="38100" dist="38100" dir="2700000" algn="tl">
                      <a:srgbClr val="FFFFFF"/>
                    </a:outerShdw>
                  </a:effectLst>
                </a:rPr>
                <a:t>2.2 - Grout</a:t>
              </a:r>
            </a:p>
            <a:p>
              <a:r>
                <a:rPr lang="en-US" sz="1800" b="1">
                  <a:effectLst>
                    <a:outerShdw blurRad="38100" dist="38100" dir="2700000" algn="tl">
                      <a:srgbClr val="FFFFFF"/>
                    </a:outerShdw>
                  </a:effectLst>
                </a:rPr>
                <a:t>2.3 - Masonry Units</a:t>
              </a:r>
            </a:p>
            <a:p>
              <a:r>
                <a:rPr lang="en-US" sz="1800" b="1">
                  <a:effectLst>
                    <a:outerShdw blurRad="38100" dist="38100" dir="2700000" algn="tl">
                      <a:srgbClr val="FFFFFF"/>
                    </a:outerShdw>
                  </a:effectLst>
                </a:rPr>
                <a:t>2.4 - Reinforcement</a:t>
              </a:r>
            </a:p>
            <a:p>
              <a:r>
                <a:rPr lang="en-US" sz="1800" b="1">
                  <a:effectLst>
                    <a:outerShdw blurRad="38100" dist="38100" dir="2700000" algn="tl">
                      <a:srgbClr val="FFFFFF"/>
                    </a:outerShdw>
                  </a:effectLst>
                </a:rPr>
                <a:t>2.5 - Accessories</a:t>
              </a:r>
            </a:p>
            <a:p>
              <a:r>
                <a:rPr lang="en-US" sz="1800" b="1">
                  <a:effectLst>
                    <a:outerShdw blurRad="38100" dist="38100" dir="2700000" algn="tl">
                      <a:srgbClr val="FFFFFF"/>
                    </a:outerShdw>
                  </a:effectLst>
                </a:rPr>
                <a:t>2.6 - Mixing</a:t>
              </a:r>
            </a:p>
            <a:p>
              <a:r>
                <a:rPr lang="en-US" sz="1800" b="1">
                  <a:effectLst>
                    <a:outerShdw blurRad="38100" dist="38100" dir="2700000" algn="tl">
                      <a:srgbClr val="FFFFFF"/>
                    </a:outerShdw>
                  </a:effectLst>
                </a:rPr>
                <a:t>2.7 - Fabrication</a:t>
              </a:r>
            </a:p>
          </p:txBody>
        </p:sp>
        <p:sp>
          <p:nvSpPr>
            <p:cNvPr id="134162" name="Line 17"/>
            <p:cNvSpPr>
              <a:spLocks noChangeShapeType="1"/>
            </p:cNvSpPr>
            <p:nvPr/>
          </p:nvSpPr>
          <p:spPr bwMode="auto">
            <a:xfrm flipH="1">
              <a:off x="3643313" y="3589338"/>
              <a:ext cx="0" cy="225425"/>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34163" name="Line 18"/>
            <p:cNvSpPr>
              <a:spLocks noChangeShapeType="1"/>
            </p:cNvSpPr>
            <p:nvPr/>
          </p:nvSpPr>
          <p:spPr bwMode="auto">
            <a:xfrm rot="5400000" flipV="1">
              <a:off x="3938588" y="1289050"/>
              <a:ext cx="0" cy="1279525"/>
            </a:xfrm>
            <a:prstGeom prst="line">
              <a:avLst/>
            </a:prstGeom>
            <a:noFill/>
            <a:ln w="127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wrap="none" anchor="ctr"/>
            <a:lstStyle/>
            <a:p>
              <a:endParaRPr lang="en-US"/>
            </a:p>
          </p:txBody>
        </p:sp>
        <p:sp>
          <p:nvSpPr>
            <p:cNvPr id="1072147" name="Text Box 19"/>
            <p:cNvSpPr txBox="1">
              <a:spLocks noChangeArrowheads="1"/>
            </p:cNvSpPr>
            <p:nvPr/>
          </p:nvSpPr>
          <p:spPr bwMode="auto">
            <a:xfrm>
              <a:off x="4540250" y="1603375"/>
              <a:ext cx="1619250" cy="654050"/>
            </a:xfrm>
            <a:prstGeom prst="rect">
              <a:avLst/>
            </a:prstGeom>
            <a:solidFill>
              <a:srgbClr val="FF9933"/>
            </a:solidFill>
            <a:ln w="12700">
              <a:solidFill>
                <a:schemeClr val="tx1"/>
              </a:solidFill>
              <a:miter lim="800000"/>
              <a:headEnd type="none" w="sm" len="sm"/>
              <a:tailEnd type="none" w="sm" len="sm"/>
            </a:ln>
            <a:effectLs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b="1">
                  <a:effectLst>
                    <a:outerShdw blurRad="38100" dist="38100" dir="2700000" algn="tl">
                      <a:srgbClr val="FFFFFF"/>
                    </a:outerShdw>
                  </a:effectLst>
                </a:rPr>
                <a:t>TMS 602</a:t>
              </a:r>
            </a:p>
            <a:p>
              <a:r>
                <a:rPr lang="en-US" sz="1800" b="1">
                  <a:effectLst>
                    <a:outerShdw blurRad="38100" dist="38100" dir="2700000" algn="tl">
                      <a:srgbClr val="FFFFFF"/>
                    </a:outerShdw>
                  </a:effectLst>
                </a:rPr>
                <a:t>Specification</a:t>
              </a:r>
            </a:p>
          </p:txBody>
        </p:sp>
      </p:grpSp>
      <p:sp>
        <p:nvSpPr>
          <p:cNvPr id="134147" name="Rectangle 2"/>
          <p:cNvSpPr>
            <a:spLocks noGrp="1" noChangeArrowheads="1"/>
          </p:cNvSpPr>
          <p:nvPr>
            <p:ph type="title"/>
          </p:nvPr>
        </p:nvSpPr>
        <p:spPr>
          <a:xfrm>
            <a:off x="271463" y="323850"/>
            <a:ext cx="8556625" cy="1089025"/>
          </a:xfrm>
        </p:spPr>
        <p:txBody>
          <a:bodyPr/>
          <a:lstStyle/>
          <a:p>
            <a:pPr defTabSz="1076325" eaLnBrk="1" hangingPunct="1"/>
            <a:r>
              <a:rPr lang="en-US" sz="3200" dirty="0">
                <a:solidFill>
                  <a:srgbClr val="2D2DB9"/>
                </a:solidFill>
                <a:ea typeface="ＭＳ Ｐゴシック" pitchFamily="34" charset="-128"/>
              </a:rPr>
              <a:t>Organization of 2013 TMS 602 </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Specification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619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5FF34FD-AF2A-4C30-ADBF-3BB7E4ACD24E}" type="slidenum">
              <a:rPr lang="en-US" sz="900">
                <a:solidFill>
                  <a:schemeClr val="accent2"/>
                </a:solidFill>
              </a:rPr>
              <a:pPr eaLnBrk="1" hangingPunct="1"/>
              <a:t>59</a:t>
            </a:fld>
            <a:endParaRPr lang="en-US" sz="900">
              <a:solidFill>
                <a:schemeClr val="accent2"/>
              </a:solidFill>
            </a:endParaRPr>
          </a:p>
        </p:txBody>
      </p:sp>
      <p:sp>
        <p:nvSpPr>
          <p:cNvPr id="136196" name="Rectangle 3"/>
          <p:cNvSpPr>
            <a:spLocks noGrp="1" noChangeArrowheads="1"/>
          </p:cNvSpPr>
          <p:nvPr>
            <p:ph type="body" idx="1"/>
          </p:nvPr>
        </p:nvSpPr>
        <p:spPr>
          <a:xfrm>
            <a:off x="319881" y="1524794"/>
            <a:ext cx="8566150" cy="4762500"/>
          </a:xfrm>
        </p:spPr>
        <p:txBody>
          <a:bodyPr/>
          <a:lstStyle/>
          <a:p>
            <a:pPr marL="334963" indent="-334963" defTabSz="1076325" eaLnBrk="1" hangingPunct="1">
              <a:lnSpc>
                <a:spcPct val="90000"/>
              </a:lnSpc>
            </a:pPr>
            <a:r>
              <a:rPr lang="en-US" dirty="0">
                <a:ea typeface="ＭＳ Ｐゴシック" pitchFamily="34" charset="-128"/>
              </a:rPr>
              <a:t>Code:</a:t>
            </a:r>
          </a:p>
          <a:p>
            <a:pPr marL="806450" lvl="1" indent="-268288" defTabSz="1076325" eaLnBrk="1" hangingPunct="1">
              <a:lnSpc>
                <a:spcPct val="90000"/>
              </a:lnSpc>
              <a:buClr>
                <a:srgbClr val="FF0000"/>
              </a:buClr>
            </a:pPr>
            <a:r>
              <a:rPr lang="en-US" dirty="0">
                <a:ea typeface="ＭＳ Ｐゴシック" pitchFamily="34" charset="-128"/>
              </a:rPr>
              <a:t>Design provisions are given in Chapters 1-14 and Appendices A, B, and C</a:t>
            </a:r>
          </a:p>
          <a:p>
            <a:pPr marL="806450" lvl="1" indent="-268288" defTabSz="1076325" eaLnBrk="1" hangingPunct="1">
              <a:lnSpc>
                <a:spcPct val="90000"/>
              </a:lnSpc>
              <a:buClr>
                <a:srgbClr val="FF0000"/>
              </a:buClr>
            </a:pPr>
            <a:r>
              <a:rPr lang="en-US" dirty="0">
                <a:ea typeface="ＭＳ Ｐゴシック" pitchFamily="34" charset="-128"/>
              </a:rPr>
              <a:t>Section 1.4 invokes the specification by reference.</a:t>
            </a:r>
          </a:p>
          <a:p>
            <a:pPr marL="806450" lvl="1" indent="-268288" defTabSz="1076325" eaLnBrk="1" hangingPunct="1">
              <a:lnSpc>
                <a:spcPct val="90000"/>
              </a:lnSpc>
              <a:buClr>
                <a:srgbClr val="FF0000"/>
              </a:buClr>
            </a:pPr>
            <a:r>
              <a:rPr lang="en-US" dirty="0">
                <a:ea typeface="ＭＳ Ｐゴシック" pitchFamily="34" charset="-128"/>
              </a:rPr>
              <a:t>Section 3.1 requires a QA program in accordance with the specification</a:t>
            </a:r>
          </a:p>
          <a:p>
            <a:pPr marL="334963" indent="-334963" defTabSz="1076325" eaLnBrk="1" hangingPunct="1">
              <a:lnSpc>
                <a:spcPct val="90000"/>
              </a:lnSpc>
            </a:pPr>
            <a:r>
              <a:rPr lang="en-US" dirty="0">
                <a:ea typeface="ＭＳ Ｐゴシック" pitchFamily="34" charset="-128"/>
              </a:rPr>
              <a:t>Specification:</a:t>
            </a:r>
          </a:p>
          <a:p>
            <a:pPr marL="806450" lvl="1" indent="-268288" defTabSz="1076325" eaLnBrk="1" hangingPunct="1">
              <a:lnSpc>
                <a:spcPct val="90000"/>
              </a:lnSpc>
              <a:buClr>
                <a:srgbClr val="FF0000"/>
              </a:buClr>
            </a:pPr>
            <a:r>
              <a:rPr lang="en-US" dirty="0">
                <a:ea typeface="ＭＳ Ｐゴシック" pitchFamily="34" charset="-128"/>
              </a:rPr>
              <a:t>Section 3.7 verify compliance with specified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endParaRPr lang="en-US" dirty="0">
              <a:ea typeface="ＭＳ Ｐゴシック" pitchFamily="34" charset="-128"/>
            </a:endParaRPr>
          </a:p>
          <a:p>
            <a:pPr marL="806450" lvl="1" indent="-268288" defTabSz="1076325" eaLnBrk="1" hangingPunct="1">
              <a:lnSpc>
                <a:spcPct val="90000"/>
              </a:lnSpc>
              <a:buClr>
                <a:srgbClr val="FF0000"/>
              </a:buClr>
            </a:pPr>
            <a:r>
              <a:rPr lang="en-US" dirty="0">
                <a:ea typeface="ＭＳ Ｐゴシック" pitchFamily="34" charset="-128"/>
              </a:rPr>
              <a:t>Comply with required level of quality assurance</a:t>
            </a:r>
          </a:p>
          <a:p>
            <a:pPr marL="806450" lvl="1" indent="-268288" defTabSz="1076325" eaLnBrk="1" hangingPunct="1">
              <a:lnSpc>
                <a:spcPct val="90000"/>
              </a:lnSpc>
              <a:buClr>
                <a:srgbClr val="FF0000"/>
              </a:buClr>
            </a:pPr>
            <a:r>
              <a:rPr lang="en-US" dirty="0">
                <a:ea typeface="ＭＳ Ｐゴシック" pitchFamily="34" charset="-128"/>
              </a:rPr>
              <a:t>Comply with specified products and execution</a:t>
            </a:r>
          </a:p>
        </p:txBody>
      </p:sp>
      <p:sp>
        <p:nvSpPr>
          <p:cNvPr id="136195" name="Rectangle 2"/>
          <p:cNvSpPr>
            <a:spLocks noGrp="1" noChangeArrowheads="1"/>
          </p:cNvSpPr>
          <p:nvPr>
            <p:ph type="title"/>
          </p:nvPr>
        </p:nvSpPr>
        <p:spPr>
          <a:xfrm>
            <a:off x="214313" y="152400"/>
            <a:ext cx="8777287" cy="1089025"/>
          </a:xfrm>
        </p:spPr>
        <p:txBody>
          <a:bodyPr/>
          <a:lstStyle/>
          <a:p>
            <a:pPr defTabSz="1076325" eaLnBrk="1" hangingPunct="1"/>
            <a:r>
              <a:rPr lang="en-US" sz="3200">
                <a:solidFill>
                  <a:srgbClr val="2D2DB9"/>
                </a:solidFill>
                <a:ea typeface="ＭＳ Ｐゴシック" pitchFamily="34" charset="-128"/>
              </a:rPr>
              <a:t>Relation Between Code and Specification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765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F2FF9A6-E5B1-4B52-9819-08EE64754EBA}" type="slidenum">
              <a:rPr lang="en-US" sz="900">
                <a:solidFill>
                  <a:schemeClr val="accent2"/>
                </a:solidFill>
              </a:rPr>
              <a:pPr eaLnBrk="1" hangingPunct="1"/>
              <a:t>6</a:t>
            </a:fld>
            <a:endParaRPr lang="en-US" sz="900">
              <a:solidFill>
                <a:schemeClr val="accent2"/>
              </a:solidFill>
            </a:endParaRPr>
          </a:p>
        </p:txBody>
      </p:sp>
      <p:sp>
        <p:nvSpPr>
          <p:cNvPr id="27652" name="Rectangle 3"/>
          <p:cNvSpPr>
            <a:spLocks noGrp="1" noChangeArrowheads="1"/>
          </p:cNvSpPr>
          <p:nvPr>
            <p:ph type="body" idx="1"/>
          </p:nvPr>
        </p:nvSpPr>
        <p:spPr>
          <a:xfrm>
            <a:off x="838200" y="1676400"/>
            <a:ext cx="7772400" cy="4114800"/>
          </a:xfrm>
        </p:spPr>
        <p:txBody>
          <a:bodyPr/>
          <a:lstStyle/>
          <a:p>
            <a:pPr marL="0" indent="0" algn="ctr" eaLnBrk="1" hangingPunct="1">
              <a:lnSpc>
                <a:spcPct val="120000"/>
              </a:lnSpc>
              <a:buNone/>
            </a:pPr>
            <a:r>
              <a:rPr lang="en-US" sz="3200" dirty="0">
                <a:ea typeface="ＭＳ Ｐゴシック" pitchFamily="34" charset="-128"/>
              </a:rPr>
              <a:t>Basic Documents</a:t>
            </a:r>
          </a:p>
          <a:p>
            <a:pPr eaLnBrk="1" hangingPunct="1">
              <a:lnSpc>
                <a:spcPct val="120000"/>
              </a:lnSpc>
            </a:pPr>
            <a:r>
              <a:rPr lang="en-US" i="1" dirty="0">
                <a:ea typeface="ＭＳ Ｐゴシック" pitchFamily="34" charset="-128"/>
              </a:rPr>
              <a:t>NEHRP Recommended Provisions</a:t>
            </a:r>
          </a:p>
          <a:p>
            <a:pPr eaLnBrk="1" hangingPunct="1">
              <a:lnSpc>
                <a:spcPct val="120000"/>
              </a:lnSpc>
            </a:pPr>
            <a:r>
              <a:rPr lang="en-US" i="1" dirty="0">
                <a:ea typeface="ＭＳ Ｐゴシック" pitchFamily="34" charset="-128"/>
              </a:rPr>
              <a:t>ASCE 7-16, Minimum Design Loads for Buildings and Other Structures</a:t>
            </a:r>
          </a:p>
          <a:p>
            <a:pPr eaLnBrk="1" hangingPunct="1">
              <a:lnSpc>
                <a:spcPct val="120000"/>
              </a:lnSpc>
            </a:pPr>
            <a:r>
              <a:rPr lang="en-US" i="1" dirty="0">
                <a:ea typeface="ＭＳ Ｐゴシック" pitchFamily="34" charset="-128"/>
              </a:rPr>
              <a:t>TMS 402-13, Building Code Requirements for Masonry Structures</a:t>
            </a:r>
          </a:p>
          <a:p>
            <a:pPr eaLnBrk="1" hangingPunct="1">
              <a:lnSpc>
                <a:spcPct val="120000"/>
              </a:lnSpc>
            </a:pPr>
            <a:r>
              <a:rPr lang="en-US" i="1" dirty="0">
                <a:ea typeface="ＭＳ Ｐゴシック" pitchFamily="34" charset="-128"/>
              </a:rPr>
              <a:t>TMS 602-13, Specification for Masonry Structures</a:t>
            </a:r>
          </a:p>
          <a:p>
            <a:pPr eaLnBrk="1" hangingPunct="1">
              <a:lnSpc>
                <a:spcPct val="120000"/>
              </a:lnSpc>
            </a:pPr>
            <a:r>
              <a:rPr lang="en-US" i="1" dirty="0">
                <a:ea typeface="ＭＳ Ｐゴシック" pitchFamily="34" charset="-128"/>
              </a:rPr>
              <a:t>IBC 2015, International Building code</a:t>
            </a:r>
          </a:p>
          <a:p>
            <a:pPr algn="ctr" eaLnBrk="1" hangingPunct="1">
              <a:lnSpc>
                <a:spcPct val="120000"/>
              </a:lnSpc>
            </a:pPr>
            <a:endParaRPr lang="en-US" sz="3200" i="1" dirty="0">
              <a:ea typeface="ＭＳ Ｐゴシック" pitchFamily="34" charset="-128"/>
            </a:endParaRPr>
          </a:p>
        </p:txBody>
      </p:sp>
      <p:sp>
        <p:nvSpPr>
          <p:cNvPr id="27651" name="Rectangle 2"/>
          <p:cNvSpPr>
            <a:spLocks noGrp="1" noChangeArrowheads="1"/>
          </p:cNvSpPr>
          <p:nvPr>
            <p:ph type="title"/>
          </p:nvPr>
        </p:nvSpPr>
        <p:spPr/>
        <p:txBody>
          <a:bodyPr/>
          <a:lstStyle/>
          <a:p>
            <a:pPr eaLnBrk="1" hangingPunct="1"/>
            <a:r>
              <a:rPr lang="en-US" sz="3200" i="1">
                <a:solidFill>
                  <a:srgbClr val="2D2DB9"/>
                </a:solidFill>
                <a:ea typeface="ＭＳ Ｐゴシック" pitchFamily="34" charset="-128"/>
              </a:rPr>
              <a:t>NEHRP Recommended Provisions</a:t>
            </a:r>
            <a:r>
              <a:rPr lang="en-US" sz="3200">
                <a:solidFill>
                  <a:srgbClr val="2D2DB9"/>
                </a:solidFill>
                <a:ea typeface="ＭＳ Ｐゴシック" pitchFamily="34" charset="-128"/>
              </a:rPr>
              <a:t> Masonry Design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Footer Placeholder 4"/>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8242"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9EF52FC-0668-40B5-810D-5F4759B65A6E}" type="slidenum">
              <a:rPr lang="en-US" sz="900">
                <a:solidFill>
                  <a:schemeClr val="accent2"/>
                </a:solidFill>
              </a:rPr>
              <a:pPr eaLnBrk="1" hangingPunct="1"/>
              <a:t>60</a:t>
            </a:fld>
            <a:endParaRPr lang="en-US" sz="900">
              <a:solidFill>
                <a:schemeClr val="accent2"/>
              </a:solidFill>
            </a:endParaRPr>
          </a:p>
        </p:txBody>
      </p:sp>
      <p:sp>
        <p:nvSpPr>
          <p:cNvPr id="138245" name="Rectangle 4"/>
          <p:cNvSpPr>
            <a:spLocks noGrp="1" noChangeArrowheads="1"/>
          </p:cNvSpPr>
          <p:nvPr>
            <p:ph type="body" sz="half" idx="2"/>
          </p:nvPr>
        </p:nvSpPr>
        <p:spPr>
          <a:xfrm>
            <a:off x="4648200" y="1764030"/>
            <a:ext cx="4235450" cy="3751263"/>
          </a:xfrm>
        </p:spPr>
        <p:txBody>
          <a:bodyPr/>
          <a:lstStyle/>
          <a:p>
            <a:pPr marL="571500" indent="-571500" defTabSz="1076325" eaLnBrk="1" hangingPunct="1">
              <a:buNone/>
            </a:pPr>
            <a:r>
              <a:rPr lang="en-US" sz="2000" dirty="0">
                <a:ea typeface="ＭＳ Ｐゴシック" pitchFamily="34" charset="-128"/>
              </a:rPr>
              <a:t>Chapter 2</a:t>
            </a:r>
          </a:p>
          <a:p>
            <a:pPr marL="571500" indent="-571500" defTabSz="1076325" eaLnBrk="1" hangingPunct="1">
              <a:buNone/>
            </a:pPr>
            <a:r>
              <a:rPr lang="en-US" sz="2000" dirty="0">
                <a:ea typeface="ＭＳ Ｐゴシック" pitchFamily="34" charset="-128"/>
              </a:rPr>
              <a:t>2.1 Notation</a:t>
            </a:r>
          </a:p>
          <a:p>
            <a:pPr marL="571500" indent="-571500" defTabSz="1076325" eaLnBrk="1" hangingPunct="1">
              <a:buNone/>
            </a:pPr>
            <a:r>
              <a:rPr lang="en-US" sz="2000" dirty="0">
                <a:ea typeface="ＭＳ Ｐゴシック" pitchFamily="34" charset="-128"/>
              </a:rPr>
              <a:t>2.2 Definitions</a:t>
            </a:r>
          </a:p>
          <a:p>
            <a:pPr marL="685800" indent="-685800" defTabSz="1076325" eaLnBrk="1" hangingPunct="1">
              <a:buFont typeface="Arial" pitchFamily="34" charset="0"/>
              <a:buNone/>
            </a:pPr>
            <a:endParaRPr lang="en-US" sz="2000" dirty="0">
              <a:ea typeface="ＭＳ Ｐゴシック" pitchFamily="34" charset="-128"/>
            </a:endParaRPr>
          </a:p>
          <a:p>
            <a:pPr marL="685800" indent="-685800" defTabSz="1076325" eaLnBrk="1" hangingPunct="1">
              <a:buFont typeface="Arial" pitchFamily="34" charset="0"/>
              <a:buNone/>
            </a:pPr>
            <a:r>
              <a:rPr lang="en-US" sz="2000" dirty="0">
                <a:ea typeface="ＭＳ Ｐゴシック" pitchFamily="34" charset="-128"/>
              </a:rPr>
              <a:t>Chapter 3</a:t>
            </a:r>
          </a:p>
          <a:p>
            <a:pPr marL="685800" indent="-685800" defTabSz="1076325" eaLnBrk="1" hangingPunct="1">
              <a:buFont typeface="Arial" pitchFamily="34" charset="0"/>
              <a:buNone/>
            </a:pPr>
            <a:r>
              <a:rPr lang="en-US" sz="2000" dirty="0">
                <a:ea typeface="ＭＳ Ｐゴシック" pitchFamily="34" charset="-128"/>
              </a:rPr>
              <a:t>3.1 </a:t>
            </a:r>
            <a:r>
              <a:rPr lang="en-US" sz="2000" dirty="0">
                <a:solidFill>
                  <a:srgbClr val="FF6600"/>
                </a:solidFill>
                <a:ea typeface="ＭＳ Ｐゴシック" pitchFamily="34" charset="-128"/>
              </a:rPr>
              <a:t>Quality assurance program</a:t>
            </a:r>
          </a:p>
          <a:p>
            <a:pPr marL="685800" indent="-685800" defTabSz="1076325" eaLnBrk="1" hangingPunct="1">
              <a:buNone/>
            </a:pPr>
            <a:r>
              <a:rPr lang="en-US" sz="2000" dirty="0">
                <a:ea typeface="ＭＳ Ｐゴシック" pitchFamily="34" charset="-128"/>
              </a:rPr>
              <a:t>3.2 </a:t>
            </a:r>
            <a:r>
              <a:rPr lang="en-US" sz="2000" dirty="0">
                <a:solidFill>
                  <a:srgbClr val="FF6600"/>
                </a:solidFill>
                <a:ea typeface="ＭＳ Ｐゴシック" pitchFamily="34" charset="-128"/>
              </a:rPr>
              <a:t>Construction</a:t>
            </a:r>
          </a:p>
        </p:txBody>
      </p:sp>
      <p:sp>
        <p:nvSpPr>
          <p:cNvPr id="138244" name="Rectangle 3"/>
          <p:cNvSpPr>
            <a:spLocks noGrp="1" noChangeArrowheads="1"/>
          </p:cNvSpPr>
          <p:nvPr>
            <p:ph type="body" sz="half" idx="1"/>
          </p:nvPr>
        </p:nvSpPr>
        <p:spPr>
          <a:xfrm>
            <a:off x="431800" y="1764030"/>
            <a:ext cx="4064000" cy="2505075"/>
          </a:xfrm>
        </p:spPr>
        <p:txBody>
          <a:bodyPr/>
          <a:lstStyle/>
          <a:p>
            <a:pPr marL="571500" indent="-571500" defTabSz="1076325" eaLnBrk="1" hangingPunct="1">
              <a:buFont typeface="Arial" pitchFamily="34" charset="0"/>
              <a:buNone/>
            </a:pPr>
            <a:r>
              <a:rPr lang="en-US" sz="2000" dirty="0">
                <a:ea typeface="ＭＳ Ｐゴシック" pitchFamily="34" charset="-128"/>
              </a:rPr>
              <a:t>Chapter 1</a:t>
            </a:r>
          </a:p>
          <a:p>
            <a:pPr marL="571500" indent="-571500" defTabSz="1076325" eaLnBrk="1" hangingPunct="1">
              <a:buFont typeface="Arial" pitchFamily="34" charset="0"/>
              <a:buNone/>
            </a:pPr>
            <a:r>
              <a:rPr lang="en-US" sz="2000" dirty="0">
                <a:ea typeface="ＭＳ Ｐゴシック" pitchFamily="34" charset="-128"/>
              </a:rPr>
              <a:t>1.1 Scope</a:t>
            </a:r>
          </a:p>
          <a:p>
            <a:pPr marL="571500" indent="-571500" defTabSz="1076325" eaLnBrk="1" hangingPunct="1">
              <a:buFont typeface="Arial" pitchFamily="34" charset="0"/>
              <a:buNone/>
            </a:pPr>
            <a:r>
              <a:rPr lang="en-US" sz="2000" dirty="0">
                <a:ea typeface="ＭＳ Ｐゴシック" pitchFamily="34" charset="-128"/>
              </a:rPr>
              <a:t>1.2 Contract documents and calculations</a:t>
            </a:r>
          </a:p>
          <a:p>
            <a:pPr marL="571500" indent="-571500" defTabSz="1076325" eaLnBrk="1" hangingPunct="1">
              <a:buFont typeface="Arial" pitchFamily="34" charset="0"/>
              <a:buNone/>
            </a:pPr>
            <a:r>
              <a:rPr lang="en-US" sz="2000" dirty="0">
                <a:ea typeface="ＭＳ Ｐゴシック" pitchFamily="34" charset="-128"/>
              </a:rPr>
              <a:t>1.3 Special systems</a:t>
            </a:r>
          </a:p>
          <a:p>
            <a:pPr marL="571500" indent="-571500" defTabSz="1076325" eaLnBrk="1" hangingPunct="1">
              <a:buFont typeface="Arial" pitchFamily="34" charset="0"/>
              <a:buNone/>
            </a:pPr>
            <a:r>
              <a:rPr lang="en-US" sz="2000" dirty="0">
                <a:ea typeface="ＭＳ Ｐゴシック" pitchFamily="34" charset="-128"/>
              </a:rPr>
              <a:t>1.4 Reference standards</a:t>
            </a:r>
          </a:p>
          <a:p>
            <a:pPr marL="571500" indent="-571500" defTabSz="1076325" eaLnBrk="1" hangingPunct="1">
              <a:buFont typeface="Arial" pitchFamily="34" charset="0"/>
              <a:buNone/>
            </a:pPr>
            <a:endParaRPr lang="en-US" sz="2000" dirty="0">
              <a:ea typeface="ＭＳ Ｐゴシック" pitchFamily="34" charset="-128"/>
            </a:endParaRPr>
          </a:p>
        </p:txBody>
      </p:sp>
      <p:sp>
        <p:nvSpPr>
          <p:cNvPr id="138243" name="Rectangle 2"/>
          <p:cNvSpPr>
            <a:spLocks noGrp="1" noChangeArrowheads="1"/>
          </p:cNvSpPr>
          <p:nvPr>
            <p:ph type="title"/>
          </p:nvPr>
        </p:nvSpPr>
        <p:spPr>
          <a:xfrm>
            <a:off x="271463" y="457200"/>
            <a:ext cx="8397875" cy="1089025"/>
          </a:xfrm>
        </p:spPr>
        <p:txBody>
          <a:bodyPr/>
          <a:lstStyle/>
          <a:p>
            <a:pPr defTabSz="1076325" eaLnBrk="1" hangingPunct="1"/>
            <a:r>
              <a:rPr lang="en-US" dirty="0">
                <a:solidFill>
                  <a:srgbClr val="2D2DB9"/>
                </a:solidFill>
                <a:ea typeface="ＭＳ Ｐゴシック" pitchFamily="34" charset="-128"/>
              </a:rPr>
              <a:t>Organization of TMS 402 Code</a:t>
            </a:r>
            <a:br>
              <a:rPr lang="en-US" dirty="0">
                <a:solidFill>
                  <a:srgbClr val="2D2DB9"/>
                </a:solidFill>
                <a:ea typeface="ＭＳ Ｐゴシック" pitchFamily="34" charset="-128"/>
              </a:rPr>
            </a:br>
            <a:r>
              <a:rPr lang="en-US" dirty="0">
                <a:solidFill>
                  <a:srgbClr val="2D2DB9"/>
                </a:solidFill>
                <a:ea typeface="ＭＳ Ｐゴシック" pitchFamily="34" charset="-128"/>
              </a:rPr>
              <a:t>Part 1 – General</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7920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E1BE735-0042-4E3E-9E89-0CB2E2ED69C4}" type="slidenum">
              <a:rPr lang="en-US" sz="900">
                <a:solidFill>
                  <a:schemeClr val="accent2"/>
                </a:solidFill>
              </a:rPr>
              <a:pPr eaLnBrk="1" hangingPunct="1"/>
              <a:t>61</a:t>
            </a:fld>
            <a:endParaRPr lang="en-US" sz="900">
              <a:solidFill>
                <a:schemeClr val="accent2"/>
              </a:solidFill>
            </a:endParaRPr>
          </a:p>
        </p:txBody>
      </p:sp>
      <p:sp>
        <p:nvSpPr>
          <p:cNvPr id="179204" name="Rectangle 3"/>
          <p:cNvSpPr>
            <a:spLocks noGrp="1" noChangeArrowheads="1"/>
          </p:cNvSpPr>
          <p:nvPr>
            <p:ph type="body" idx="1"/>
          </p:nvPr>
        </p:nvSpPr>
        <p:spPr>
          <a:xfrm>
            <a:off x="450850" y="1352550"/>
            <a:ext cx="8451850" cy="4449763"/>
          </a:xfrm>
        </p:spPr>
        <p:txBody>
          <a:bodyPr/>
          <a:lstStyle/>
          <a:p>
            <a:pPr marL="334963" indent="-334963" defTabSz="1076325" eaLnBrk="1" hangingPunct="1"/>
            <a:r>
              <a:rPr lang="en-US" dirty="0">
                <a:ea typeface="ＭＳ Ｐゴシック" pitchFamily="34" charset="-128"/>
              </a:rPr>
              <a:t>Requires a quality assurance program in accordance with the TMS 602 Specification:</a:t>
            </a:r>
          </a:p>
          <a:p>
            <a:pPr marL="806450" lvl="1" indent="-268288" defTabSz="1076325" eaLnBrk="1" hangingPunct="1">
              <a:buClr>
                <a:srgbClr val="FF0000"/>
              </a:buClr>
            </a:pPr>
            <a:r>
              <a:rPr lang="en-US" dirty="0">
                <a:ea typeface="ＭＳ Ｐゴシック" pitchFamily="34" charset="-128"/>
              </a:rPr>
              <a:t>Three levels of quality assurance (A, B, C)</a:t>
            </a:r>
          </a:p>
          <a:p>
            <a:pPr marL="806450" lvl="1" indent="-268288" defTabSz="1076325" eaLnBrk="1" hangingPunct="1">
              <a:buClr>
                <a:srgbClr val="FF0000"/>
              </a:buClr>
            </a:pPr>
            <a:r>
              <a:rPr lang="en-US" dirty="0">
                <a:ea typeface="ＭＳ Ｐゴシック" pitchFamily="34" charset="-128"/>
              </a:rPr>
              <a:t>Compliance with specified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endParaRPr lang="en-US" dirty="0">
              <a:ea typeface="ＭＳ Ｐゴシック" pitchFamily="34" charset="-128"/>
            </a:endParaRPr>
          </a:p>
          <a:p>
            <a:pPr marL="806450" lvl="1" indent="-268288" defTabSz="1076325" eaLnBrk="1" hangingPunct="1">
              <a:buClr>
                <a:srgbClr val="FF0000"/>
              </a:buClr>
            </a:pPr>
            <a:r>
              <a:rPr lang="en-US" dirty="0">
                <a:ea typeface="ＭＳ Ｐゴシック" pitchFamily="34" charset="-128"/>
              </a:rPr>
              <a:t>Increasing levels of quality assurance require increasingly strict requirements for inspection, and for compliance with specified products and execution</a:t>
            </a:r>
          </a:p>
        </p:txBody>
      </p:sp>
      <p:sp>
        <p:nvSpPr>
          <p:cNvPr id="179203" name="Rectangle 2"/>
          <p:cNvSpPr>
            <a:spLocks noGrp="1" noChangeArrowheads="1"/>
          </p:cNvSpPr>
          <p:nvPr>
            <p:ph type="title"/>
          </p:nvPr>
        </p:nvSpPr>
        <p:spPr>
          <a:xfrm>
            <a:off x="271463" y="584200"/>
            <a:ext cx="8556625" cy="573088"/>
          </a:xfrm>
        </p:spPr>
        <p:txBody>
          <a:bodyPr/>
          <a:lstStyle/>
          <a:p>
            <a:pPr defTabSz="1076325" eaLnBrk="1" hangingPunct="1"/>
            <a:r>
              <a:rPr lang="en-US" dirty="0">
                <a:solidFill>
                  <a:srgbClr val="2D2DB9"/>
                </a:solidFill>
                <a:ea typeface="ＭＳ Ｐゴシック" pitchFamily="34" charset="-128"/>
              </a:rPr>
              <a:t>Code 3.1, Quality Assurance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8125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E97F6B9-F038-4F64-9AF1-FEC062D4E9AA}" type="slidenum">
              <a:rPr lang="en-US" sz="900">
                <a:solidFill>
                  <a:schemeClr val="accent2"/>
                </a:solidFill>
              </a:rPr>
              <a:pPr eaLnBrk="1" hangingPunct="1"/>
              <a:t>62</a:t>
            </a:fld>
            <a:endParaRPr lang="en-US" sz="900">
              <a:solidFill>
                <a:schemeClr val="accent2"/>
              </a:solidFill>
            </a:endParaRPr>
          </a:p>
        </p:txBody>
      </p:sp>
      <p:sp>
        <p:nvSpPr>
          <p:cNvPr id="181252" name="Rectangle 3"/>
          <p:cNvSpPr>
            <a:spLocks noGrp="1" noChangeArrowheads="1"/>
          </p:cNvSpPr>
          <p:nvPr>
            <p:ph type="body" idx="1"/>
          </p:nvPr>
        </p:nvSpPr>
        <p:spPr>
          <a:xfrm>
            <a:off x="431800" y="1333500"/>
            <a:ext cx="8204200" cy="4545013"/>
          </a:xfrm>
        </p:spPr>
        <p:txBody>
          <a:bodyPr/>
          <a:lstStyle/>
          <a:p>
            <a:pPr marL="334963" indent="-334963" defTabSz="1076325" eaLnBrk="1" hangingPunct="1"/>
            <a:r>
              <a:rPr lang="en-US" dirty="0">
                <a:ea typeface="ＭＳ Ｐゴシック" pitchFamily="34" charset="-128"/>
              </a:rPr>
              <a:t>Minimum requirements for inspection, tests, and submittals:</a:t>
            </a:r>
          </a:p>
          <a:p>
            <a:pPr marL="806450" lvl="1" indent="-268288" defTabSz="1076325" eaLnBrk="1" hangingPunct="1">
              <a:buClr>
                <a:srgbClr val="FF0000"/>
              </a:buClr>
            </a:pPr>
            <a:r>
              <a:rPr lang="en-US" dirty="0">
                <a:ea typeface="ＭＳ Ｐゴシック" pitchFamily="34" charset="-128"/>
              </a:rPr>
              <a:t>Empirically designed masonry, veneers, or glass unit masonry</a:t>
            </a:r>
          </a:p>
          <a:p>
            <a:pPr marL="1344613" lvl="2" indent="-268288" defTabSz="1076325" eaLnBrk="1" hangingPunct="1">
              <a:buClr>
                <a:srgbClr val="FF0000"/>
              </a:buClr>
            </a:pPr>
            <a:r>
              <a:rPr lang="en-US" dirty="0">
                <a:ea typeface="ＭＳ Ｐゴシック" pitchFamily="34" charset="-128"/>
              </a:rPr>
              <a:t>Table 3.1.1 for Risk Category </a:t>
            </a:r>
            <a:r>
              <a:rPr lang="en-US" dirty="0">
                <a:latin typeface="Times New Roman" panose="02020603050405020304" pitchFamily="18" charset="0"/>
                <a:ea typeface="ＭＳ Ｐゴシック" pitchFamily="34" charset="-128"/>
                <a:cs typeface="Times New Roman" panose="02020603050405020304" pitchFamily="18" charset="0"/>
              </a:rPr>
              <a:t>I</a:t>
            </a:r>
            <a:r>
              <a:rPr lang="en-US" dirty="0">
                <a:ea typeface="ＭＳ Ｐゴシック" pitchFamily="34" charset="-128"/>
              </a:rPr>
              <a:t>, </a:t>
            </a:r>
            <a:r>
              <a:rPr lang="en-US" dirty="0">
                <a:latin typeface="Times New Roman" panose="02020603050405020304" pitchFamily="18" charset="0"/>
                <a:ea typeface="ＭＳ Ｐゴシック" pitchFamily="34" charset="-128"/>
                <a:cs typeface="Times New Roman" panose="02020603050405020304" pitchFamily="18" charset="0"/>
              </a:rPr>
              <a:t>II</a:t>
            </a:r>
            <a:r>
              <a:rPr lang="en-US" dirty="0">
                <a:ea typeface="ＭＳ Ｐゴシック" pitchFamily="34" charset="-128"/>
              </a:rPr>
              <a:t>, and </a:t>
            </a:r>
            <a:r>
              <a:rPr lang="en-US" dirty="0">
                <a:latin typeface="Times New Roman" panose="02020603050405020304" pitchFamily="18" charset="0"/>
                <a:ea typeface="ＭＳ Ｐゴシック" pitchFamily="34" charset="-128"/>
                <a:cs typeface="Times New Roman" panose="02020603050405020304" pitchFamily="18" charset="0"/>
              </a:rPr>
              <a:t>III</a:t>
            </a:r>
            <a:r>
              <a:rPr lang="en-US" dirty="0">
                <a:ea typeface="ＭＳ Ｐゴシック" pitchFamily="34" charset="-128"/>
              </a:rPr>
              <a:t> facilities</a:t>
            </a:r>
          </a:p>
          <a:p>
            <a:pPr marL="1344613" lvl="2" indent="-268288" defTabSz="1076325" eaLnBrk="1" hangingPunct="1">
              <a:buClr>
                <a:srgbClr val="FF0000"/>
              </a:buClr>
            </a:pPr>
            <a:r>
              <a:rPr lang="en-US" dirty="0">
                <a:ea typeface="ＭＳ Ｐゴシック" pitchFamily="34" charset="-128"/>
              </a:rPr>
              <a:t>Table 3.1.2 for Risk Category </a:t>
            </a:r>
            <a:r>
              <a:rPr lang="en-US" dirty="0">
                <a:latin typeface="Times New Roman" panose="02020603050405020304" pitchFamily="18" charset="0"/>
                <a:ea typeface="ＭＳ Ｐゴシック" pitchFamily="34" charset="-128"/>
                <a:cs typeface="Times New Roman" panose="02020603050405020304" pitchFamily="18" charset="0"/>
              </a:rPr>
              <a:t>IV</a:t>
            </a:r>
            <a:r>
              <a:rPr lang="en-US" dirty="0">
                <a:ea typeface="ＭＳ Ｐゴシック" pitchFamily="34" charset="-128"/>
              </a:rPr>
              <a:t> facilities</a:t>
            </a:r>
          </a:p>
          <a:p>
            <a:pPr marL="806450" lvl="1" indent="-268288" defTabSz="1076325" eaLnBrk="1" hangingPunct="1">
              <a:buClr>
                <a:srgbClr val="FF0000"/>
              </a:buClr>
            </a:pPr>
            <a:r>
              <a:rPr lang="en-US" dirty="0">
                <a:ea typeface="ＭＳ Ｐゴシック" pitchFamily="34" charset="-128"/>
              </a:rPr>
              <a:t>Engineered plain, reinforced, or </a:t>
            </a:r>
            <a:r>
              <a:rPr lang="en-US" dirty="0" err="1">
                <a:ea typeface="ＭＳ Ｐゴシック" pitchFamily="34" charset="-128"/>
              </a:rPr>
              <a:t>prestressed</a:t>
            </a:r>
            <a:r>
              <a:rPr lang="en-US" dirty="0">
                <a:ea typeface="ＭＳ Ｐゴシック" pitchFamily="34" charset="-128"/>
              </a:rPr>
              <a:t> masonry</a:t>
            </a:r>
          </a:p>
          <a:p>
            <a:pPr marL="1344613" lvl="2" indent="-268288" defTabSz="1076325" eaLnBrk="1" hangingPunct="1">
              <a:buClr>
                <a:srgbClr val="FF0000"/>
              </a:buClr>
            </a:pPr>
            <a:r>
              <a:rPr lang="en-US" dirty="0">
                <a:ea typeface="ＭＳ Ｐゴシック" pitchFamily="34" charset="-128"/>
              </a:rPr>
              <a:t>Table 3.1.2 for Risk Category </a:t>
            </a:r>
            <a:r>
              <a:rPr lang="en-US" dirty="0">
                <a:latin typeface="Times New Roman" panose="02020603050405020304" pitchFamily="18" charset="0"/>
                <a:ea typeface="ＭＳ Ｐゴシック" pitchFamily="34" charset="-128"/>
                <a:cs typeface="Times New Roman" panose="02020603050405020304" pitchFamily="18" charset="0"/>
              </a:rPr>
              <a:t>I</a:t>
            </a:r>
            <a:r>
              <a:rPr lang="en-US" dirty="0">
                <a:ea typeface="ＭＳ Ｐゴシック" pitchFamily="34" charset="-128"/>
              </a:rPr>
              <a:t>, </a:t>
            </a:r>
            <a:r>
              <a:rPr lang="en-US" dirty="0">
                <a:latin typeface="Times New Roman" panose="02020603050405020304" pitchFamily="18" charset="0"/>
                <a:ea typeface="ＭＳ Ｐゴシック" pitchFamily="34" charset="-128"/>
                <a:cs typeface="Times New Roman" panose="02020603050405020304" pitchFamily="18" charset="0"/>
              </a:rPr>
              <a:t>II</a:t>
            </a:r>
            <a:r>
              <a:rPr lang="en-US" dirty="0">
                <a:ea typeface="ＭＳ Ｐゴシック" pitchFamily="34" charset="-128"/>
              </a:rPr>
              <a:t>, and </a:t>
            </a:r>
            <a:r>
              <a:rPr lang="en-US" dirty="0">
                <a:latin typeface="Times New Roman" panose="02020603050405020304" pitchFamily="18" charset="0"/>
                <a:ea typeface="ＭＳ Ｐゴシック" pitchFamily="34" charset="-128"/>
                <a:cs typeface="Times New Roman" panose="02020603050405020304" pitchFamily="18" charset="0"/>
              </a:rPr>
              <a:t>III</a:t>
            </a:r>
            <a:r>
              <a:rPr lang="en-US" dirty="0">
                <a:ea typeface="ＭＳ Ｐゴシック" pitchFamily="34" charset="-128"/>
              </a:rPr>
              <a:t> facilities</a:t>
            </a:r>
          </a:p>
          <a:p>
            <a:pPr marL="1344613" lvl="2" indent="-268288" defTabSz="1076325" eaLnBrk="1" hangingPunct="1">
              <a:buClr>
                <a:srgbClr val="FF0000"/>
              </a:buClr>
            </a:pPr>
            <a:r>
              <a:rPr lang="en-US" dirty="0">
                <a:ea typeface="ＭＳ Ｐゴシック" pitchFamily="34" charset="-128"/>
              </a:rPr>
              <a:t>Table 3.1.3 for Risk Category </a:t>
            </a:r>
            <a:r>
              <a:rPr lang="en-US" dirty="0">
                <a:latin typeface="Times New Roman" panose="02020603050405020304" pitchFamily="18" charset="0"/>
                <a:ea typeface="ＭＳ Ｐゴシック" pitchFamily="34" charset="-128"/>
                <a:cs typeface="Times New Roman" panose="02020603050405020304" pitchFamily="18" charset="0"/>
              </a:rPr>
              <a:t>IV</a:t>
            </a:r>
            <a:r>
              <a:rPr lang="en-US" dirty="0">
                <a:ea typeface="ＭＳ Ｐゴシック" pitchFamily="34" charset="-128"/>
              </a:rPr>
              <a:t> facilities</a:t>
            </a:r>
          </a:p>
        </p:txBody>
      </p:sp>
      <p:sp>
        <p:nvSpPr>
          <p:cNvPr id="7" name="Rectangle 2"/>
          <p:cNvSpPr>
            <a:spLocks noGrp="1" noChangeArrowheads="1"/>
          </p:cNvSpPr>
          <p:nvPr>
            <p:ph type="title"/>
          </p:nvPr>
        </p:nvSpPr>
        <p:spPr>
          <a:xfrm>
            <a:off x="271463" y="584200"/>
            <a:ext cx="8556625" cy="573088"/>
          </a:xfrm>
        </p:spPr>
        <p:txBody>
          <a:bodyPr/>
          <a:lstStyle/>
          <a:p>
            <a:pPr defTabSz="1076325" eaLnBrk="1" hangingPunct="1"/>
            <a:r>
              <a:rPr lang="en-US" dirty="0">
                <a:solidFill>
                  <a:srgbClr val="2D2DB9"/>
                </a:solidFill>
                <a:ea typeface="ＭＳ Ｐゴシック" pitchFamily="34" charset="-128"/>
              </a:rPr>
              <a:t>Code 3.1, Quality Assurance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832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0A734E6-E851-44A7-8C82-2F0B77771073}" type="slidenum">
              <a:rPr lang="en-US" sz="900">
                <a:solidFill>
                  <a:schemeClr val="accent2"/>
                </a:solidFill>
              </a:rPr>
              <a:pPr eaLnBrk="1" hangingPunct="1"/>
              <a:t>63</a:t>
            </a:fld>
            <a:endParaRPr lang="en-US" sz="900">
              <a:solidFill>
                <a:schemeClr val="accent2"/>
              </a:solidFill>
            </a:endParaRPr>
          </a:p>
        </p:txBody>
      </p:sp>
      <p:sp>
        <p:nvSpPr>
          <p:cNvPr id="183300" name="Rectangle 3"/>
          <p:cNvSpPr>
            <a:spLocks noGrp="1" noChangeArrowheads="1"/>
          </p:cNvSpPr>
          <p:nvPr>
            <p:ph type="body" idx="1"/>
          </p:nvPr>
        </p:nvSpPr>
        <p:spPr>
          <a:xfrm>
            <a:off x="1263650" y="1385253"/>
            <a:ext cx="6572250" cy="4449762"/>
          </a:xfrm>
        </p:spPr>
        <p:txBody>
          <a:bodyPr/>
          <a:lstStyle/>
          <a:p>
            <a:pPr marL="334963" indent="-334963" defTabSz="1076325" eaLnBrk="1" hangingPunct="1"/>
            <a:r>
              <a:rPr lang="en-US" dirty="0">
                <a:ea typeface="ＭＳ Ｐゴシック" pitchFamily="34" charset="-128"/>
              </a:rPr>
              <a:t>Minimum grout space (Table 3.2.1)</a:t>
            </a:r>
          </a:p>
          <a:p>
            <a:pPr marL="334963" indent="-334963" defTabSz="1076325" eaLnBrk="1" hangingPunct="1"/>
            <a:r>
              <a:rPr lang="en-US" dirty="0">
                <a:ea typeface="ＭＳ Ｐゴシック" pitchFamily="34" charset="-128"/>
              </a:rPr>
              <a:t>Embedded conduits, pipes, and sleeves:</a:t>
            </a:r>
          </a:p>
          <a:p>
            <a:pPr marL="806450" lvl="1" indent="-268288" defTabSz="1076325" eaLnBrk="1" hangingPunct="1">
              <a:buClr>
                <a:srgbClr val="FF0000"/>
              </a:buClr>
            </a:pPr>
            <a:r>
              <a:rPr lang="en-US" dirty="0">
                <a:ea typeface="ＭＳ Ｐゴシック" pitchFamily="34" charset="-128"/>
              </a:rPr>
              <a:t>Consider effect of openings in design</a:t>
            </a:r>
          </a:p>
          <a:p>
            <a:pPr marL="806450" lvl="1" indent="-268288" defTabSz="1076325" eaLnBrk="1" hangingPunct="1">
              <a:buClr>
                <a:srgbClr val="FF0000"/>
              </a:buClr>
            </a:pPr>
            <a:r>
              <a:rPr lang="en-US" dirty="0">
                <a:ea typeface="ＭＳ Ｐゴシック" pitchFamily="34" charset="-128"/>
              </a:rPr>
              <a:t>Masonry alone resists loads</a:t>
            </a:r>
          </a:p>
        </p:txBody>
      </p:sp>
      <p:sp>
        <p:nvSpPr>
          <p:cNvPr id="7" name="Rectangle 2"/>
          <p:cNvSpPr>
            <a:spLocks noGrp="1" noChangeArrowheads="1"/>
          </p:cNvSpPr>
          <p:nvPr>
            <p:ph type="title"/>
          </p:nvPr>
        </p:nvSpPr>
        <p:spPr>
          <a:xfrm>
            <a:off x="271463" y="584200"/>
            <a:ext cx="8556625" cy="573088"/>
          </a:xfrm>
        </p:spPr>
        <p:txBody>
          <a:bodyPr/>
          <a:lstStyle/>
          <a:p>
            <a:pPr defTabSz="1076325" eaLnBrk="1" hangingPunct="1"/>
            <a:r>
              <a:rPr lang="en-US" dirty="0">
                <a:solidFill>
                  <a:srgbClr val="2D2DB9"/>
                </a:solidFill>
                <a:ea typeface="ＭＳ Ｐゴシック" pitchFamily="34" charset="-128"/>
              </a:rPr>
              <a:t>Code 3.2, Construction</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Footer Placeholder 4"/>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38242"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29EF52FC-0668-40B5-810D-5F4759B65A6E}" type="slidenum">
              <a:rPr lang="en-US" sz="900">
                <a:solidFill>
                  <a:schemeClr val="accent2"/>
                </a:solidFill>
              </a:rPr>
              <a:pPr eaLnBrk="1" hangingPunct="1"/>
              <a:t>64</a:t>
            </a:fld>
            <a:endParaRPr lang="en-US" sz="900">
              <a:solidFill>
                <a:schemeClr val="accent2"/>
              </a:solidFill>
            </a:endParaRPr>
          </a:p>
        </p:txBody>
      </p:sp>
      <p:sp>
        <p:nvSpPr>
          <p:cNvPr id="138243" name="Rectangle 2"/>
          <p:cNvSpPr>
            <a:spLocks noGrp="1" noChangeArrowheads="1"/>
          </p:cNvSpPr>
          <p:nvPr>
            <p:ph type="title"/>
          </p:nvPr>
        </p:nvSpPr>
        <p:spPr>
          <a:xfrm>
            <a:off x="271463" y="219075"/>
            <a:ext cx="8397875" cy="1089025"/>
          </a:xfrm>
        </p:spPr>
        <p:txBody>
          <a:bodyPr/>
          <a:lstStyle/>
          <a:p>
            <a:pPr defTabSz="1076325" eaLnBrk="1" hangingPunct="1"/>
            <a:r>
              <a:rPr lang="en-US" dirty="0">
                <a:solidFill>
                  <a:srgbClr val="2D2DB9"/>
                </a:solidFill>
                <a:ea typeface="ＭＳ Ｐゴシック" pitchFamily="34" charset="-128"/>
              </a:rPr>
              <a:t>Organization of TMS 402 Code</a:t>
            </a:r>
            <a:br>
              <a:rPr lang="en-US" dirty="0">
                <a:solidFill>
                  <a:srgbClr val="2D2DB9"/>
                </a:solidFill>
                <a:ea typeface="ＭＳ Ｐゴシック" pitchFamily="34" charset="-128"/>
              </a:rPr>
            </a:br>
            <a:r>
              <a:rPr lang="en-US" dirty="0">
                <a:solidFill>
                  <a:srgbClr val="2D2DB9"/>
                </a:solidFill>
                <a:ea typeface="ＭＳ Ｐゴシック" pitchFamily="34" charset="-128"/>
              </a:rPr>
              <a:t>Part 2 – Design Requirements</a:t>
            </a:r>
          </a:p>
        </p:txBody>
      </p:sp>
      <p:sp>
        <p:nvSpPr>
          <p:cNvPr id="138244" name="Rectangle 3"/>
          <p:cNvSpPr>
            <a:spLocks noGrp="1" noChangeArrowheads="1"/>
          </p:cNvSpPr>
          <p:nvPr>
            <p:ph type="body" sz="half" idx="1"/>
          </p:nvPr>
        </p:nvSpPr>
        <p:spPr>
          <a:xfrm>
            <a:off x="271463" y="1593850"/>
            <a:ext cx="4663440" cy="4743450"/>
          </a:xfrm>
        </p:spPr>
        <p:txBody>
          <a:bodyPr/>
          <a:lstStyle/>
          <a:p>
            <a:pPr marL="571500" indent="-571500" defTabSz="1076325" eaLnBrk="1" hangingPunct="1">
              <a:buFont typeface="Arial" pitchFamily="34" charset="0"/>
              <a:buNone/>
            </a:pPr>
            <a:r>
              <a:rPr lang="en-US" sz="2000" dirty="0">
                <a:ea typeface="ＭＳ Ｐゴシック" pitchFamily="34" charset="-128"/>
              </a:rPr>
              <a:t>Chapter 4</a:t>
            </a:r>
          </a:p>
          <a:p>
            <a:pPr marL="571500" indent="-571500" defTabSz="1076325" eaLnBrk="1" hangingPunct="1">
              <a:buFont typeface="Arial" pitchFamily="34" charset="0"/>
              <a:buNone/>
            </a:pPr>
            <a:r>
              <a:rPr lang="en-US" sz="2000" dirty="0">
                <a:ea typeface="ＭＳ Ｐゴシック" pitchFamily="34" charset="-128"/>
              </a:rPr>
              <a:t>4.1 Loading</a:t>
            </a:r>
          </a:p>
          <a:p>
            <a:pPr marL="571500" indent="-571500" defTabSz="1076325" eaLnBrk="1" hangingPunct="1">
              <a:buFont typeface="Arial" pitchFamily="34" charset="0"/>
              <a:buNone/>
            </a:pPr>
            <a:r>
              <a:rPr lang="en-US" sz="2000" dirty="0">
                <a:ea typeface="ＭＳ Ｐゴシック" pitchFamily="34" charset="-128"/>
              </a:rPr>
              <a:t>4.2 </a:t>
            </a:r>
            <a:r>
              <a:rPr lang="en-US" sz="2000" dirty="0">
                <a:solidFill>
                  <a:srgbClr val="FF6600"/>
                </a:solidFill>
                <a:ea typeface="ＭＳ Ｐゴシック" pitchFamily="34" charset="-128"/>
              </a:rPr>
              <a:t>Material properties</a:t>
            </a:r>
          </a:p>
          <a:p>
            <a:pPr marL="571500" indent="-571500" defTabSz="1076325" eaLnBrk="1" hangingPunct="1">
              <a:buFont typeface="Arial" pitchFamily="34" charset="0"/>
              <a:buNone/>
            </a:pPr>
            <a:r>
              <a:rPr lang="en-US" sz="2000" dirty="0">
                <a:ea typeface="ＭＳ Ｐゴシック" pitchFamily="34" charset="-128"/>
              </a:rPr>
              <a:t>4.3 </a:t>
            </a:r>
            <a:r>
              <a:rPr lang="en-US" sz="2000" dirty="0">
                <a:solidFill>
                  <a:srgbClr val="FF6600"/>
                </a:solidFill>
                <a:ea typeface="ＭＳ Ｐゴシック" pitchFamily="34" charset="-128"/>
              </a:rPr>
              <a:t>Section properties</a:t>
            </a:r>
          </a:p>
          <a:p>
            <a:pPr marL="571500" indent="-571500" defTabSz="1076325" eaLnBrk="1" hangingPunct="1">
              <a:buFont typeface="Arial" pitchFamily="34" charset="0"/>
              <a:buNone/>
            </a:pPr>
            <a:r>
              <a:rPr lang="en-US" sz="2000" dirty="0">
                <a:ea typeface="ＭＳ Ｐゴシック" pitchFamily="34" charset="-128"/>
              </a:rPr>
              <a:t>4.4 Connections to structural frames</a:t>
            </a:r>
          </a:p>
          <a:p>
            <a:pPr marL="571500" indent="-571500" defTabSz="1076325" eaLnBrk="1" hangingPunct="1">
              <a:buFont typeface="Arial" pitchFamily="34" charset="0"/>
              <a:buNone/>
            </a:pPr>
            <a:r>
              <a:rPr lang="en-US" sz="2000" dirty="0">
                <a:ea typeface="ＭＳ Ｐゴシック" pitchFamily="34" charset="-128"/>
              </a:rPr>
              <a:t>4.5 Stack bond masonry</a:t>
            </a:r>
          </a:p>
          <a:p>
            <a:pPr marL="571500" indent="-571500" defTabSz="1076325" eaLnBrk="1" hangingPunct="1">
              <a:buFont typeface="Arial" pitchFamily="34" charset="0"/>
              <a:buNone/>
            </a:pPr>
            <a:endParaRPr lang="en-US" sz="2000" dirty="0">
              <a:ea typeface="ＭＳ Ｐゴシック" pitchFamily="34" charset="-128"/>
            </a:endParaRPr>
          </a:p>
          <a:p>
            <a:pPr marL="571500" indent="-571500" defTabSz="1076325" eaLnBrk="1" hangingPunct="1">
              <a:buFont typeface="Arial" pitchFamily="34" charset="0"/>
              <a:buNone/>
            </a:pPr>
            <a:r>
              <a:rPr lang="en-US" sz="2000" dirty="0">
                <a:ea typeface="ＭＳ Ｐゴシック" pitchFamily="34" charset="-128"/>
              </a:rPr>
              <a:t>Chapter 5</a:t>
            </a:r>
          </a:p>
          <a:p>
            <a:pPr marL="685800" indent="-685800" defTabSz="1076325" eaLnBrk="1" hangingPunct="1">
              <a:buNone/>
            </a:pPr>
            <a:r>
              <a:rPr lang="en-US" sz="2000" dirty="0">
                <a:ea typeface="ＭＳ Ｐゴシック" pitchFamily="34" charset="-128"/>
              </a:rPr>
              <a:t>5.1 Masonry assemblies</a:t>
            </a:r>
          </a:p>
          <a:p>
            <a:pPr marL="685800" indent="-685800" defTabSz="1076325" eaLnBrk="1" hangingPunct="1">
              <a:buNone/>
            </a:pPr>
            <a:r>
              <a:rPr lang="en-US" sz="2000" dirty="0">
                <a:ea typeface="ＭＳ Ｐゴシック" pitchFamily="34" charset="-128"/>
              </a:rPr>
              <a:t>5.2 Beams</a:t>
            </a:r>
          </a:p>
          <a:p>
            <a:pPr marL="685800" indent="-685800" defTabSz="1076325" eaLnBrk="1" hangingPunct="1">
              <a:buNone/>
            </a:pPr>
            <a:r>
              <a:rPr lang="en-US" sz="2000" dirty="0">
                <a:ea typeface="ＭＳ Ｐゴシック" pitchFamily="34" charset="-128"/>
              </a:rPr>
              <a:t>5.3 Columns</a:t>
            </a:r>
          </a:p>
          <a:p>
            <a:pPr marL="685800" indent="-685800" defTabSz="1076325" eaLnBrk="1" hangingPunct="1">
              <a:buNone/>
            </a:pPr>
            <a:r>
              <a:rPr lang="en-US" sz="2000" dirty="0">
                <a:ea typeface="ＭＳ Ｐゴシック" pitchFamily="34" charset="-128"/>
              </a:rPr>
              <a:t>5.4 Pilasters</a:t>
            </a:r>
          </a:p>
          <a:p>
            <a:pPr marL="685800" indent="-685800" defTabSz="1076325" eaLnBrk="1" hangingPunct="1">
              <a:buNone/>
            </a:pPr>
            <a:r>
              <a:rPr lang="en-US" sz="2000" dirty="0">
                <a:ea typeface="ＭＳ Ｐゴシック" pitchFamily="34" charset="-128"/>
              </a:rPr>
              <a:t>5.5 Corbels</a:t>
            </a:r>
          </a:p>
          <a:p>
            <a:pPr marL="685800" indent="-685800" defTabSz="1076325" eaLnBrk="1" hangingPunct="1">
              <a:buNone/>
            </a:pPr>
            <a:endParaRPr lang="en-US" sz="2000" dirty="0">
              <a:ea typeface="ＭＳ Ｐゴシック" pitchFamily="34" charset="-128"/>
            </a:endParaRPr>
          </a:p>
          <a:p>
            <a:pPr marL="571500" indent="-571500" defTabSz="1076325" eaLnBrk="1" hangingPunct="1">
              <a:buFont typeface="Arial" pitchFamily="34" charset="0"/>
              <a:buNone/>
            </a:pPr>
            <a:endParaRPr lang="en-US" sz="2000" dirty="0">
              <a:ea typeface="ＭＳ Ｐゴシック" pitchFamily="34" charset="-128"/>
            </a:endParaRPr>
          </a:p>
        </p:txBody>
      </p:sp>
      <p:sp>
        <p:nvSpPr>
          <p:cNvPr id="138245" name="Rectangle 4"/>
          <p:cNvSpPr>
            <a:spLocks noGrp="1" noChangeArrowheads="1"/>
          </p:cNvSpPr>
          <p:nvPr>
            <p:ph type="body" sz="half" idx="2"/>
          </p:nvPr>
        </p:nvSpPr>
        <p:spPr>
          <a:xfrm>
            <a:off x="5182870" y="1593850"/>
            <a:ext cx="3961130" cy="3751263"/>
          </a:xfrm>
        </p:spPr>
        <p:txBody>
          <a:bodyPr/>
          <a:lstStyle/>
          <a:p>
            <a:pPr marL="685800" indent="-685800" defTabSz="1076325" eaLnBrk="1" hangingPunct="1">
              <a:buFont typeface="Arial" pitchFamily="34" charset="0"/>
              <a:buNone/>
            </a:pPr>
            <a:r>
              <a:rPr lang="en-US" sz="2000" dirty="0">
                <a:ea typeface="ＭＳ Ｐゴシック" pitchFamily="34" charset="-128"/>
              </a:rPr>
              <a:t>Chapter 6</a:t>
            </a:r>
          </a:p>
          <a:p>
            <a:pPr marL="685800" indent="-685800" defTabSz="1076325" eaLnBrk="1" hangingPunct="1">
              <a:buFont typeface="Arial" pitchFamily="34" charset="0"/>
              <a:buNone/>
            </a:pPr>
            <a:r>
              <a:rPr lang="en-US" sz="2000" dirty="0">
                <a:ea typeface="ＭＳ Ｐゴシック" pitchFamily="34" charset="-128"/>
              </a:rPr>
              <a:t>6.1 </a:t>
            </a:r>
            <a:r>
              <a:rPr lang="en-US" sz="2000" dirty="0">
                <a:solidFill>
                  <a:srgbClr val="FF6600"/>
                </a:solidFill>
                <a:ea typeface="ＭＳ Ｐゴシック" pitchFamily="34" charset="-128"/>
              </a:rPr>
              <a:t>Details of reinforcement</a:t>
            </a:r>
          </a:p>
          <a:p>
            <a:pPr marL="685800" indent="-685800" defTabSz="1076325" eaLnBrk="1" hangingPunct="1">
              <a:buFont typeface="Arial" pitchFamily="34" charset="0"/>
              <a:buNone/>
            </a:pPr>
            <a:r>
              <a:rPr lang="en-US" sz="2000" dirty="0">
                <a:ea typeface="ＭＳ Ｐゴシック" pitchFamily="34" charset="-128"/>
              </a:rPr>
              <a:t>6.2 Anchor bolts</a:t>
            </a:r>
          </a:p>
          <a:p>
            <a:pPr marL="685800" indent="-685800" defTabSz="1076325" eaLnBrk="1" hangingPunct="1">
              <a:buFont typeface="Arial" pitchFamily="34" charset="0"/>
              <a:buNone/>
            </a:pPr>
            <a:endParaRPr lang="en-US" sz="2000" dirty="0">
              <a:ea typeface="ＭＳ Ｐゴシック" pitchFamily="34" charset="-128"/>
            </a:endParaRPr>
          </a:p>
          <a:p>
            <a:pPr marL="685800" indent="-685800" defTabSz="1076325" eaLnBrk="1" hangingPunct="1">
              <a:buFont typeface="Arial" pitchFamily="34" charset="0"/>
              <a:buNone/>
            </a:pPr>
            <a:r>
              <a:rPr lang="en-US" sz="2000" dirty="0">
                <a:ea typeface="ＭＳ Ｐゴシック" pitchFamily="34" charset="-128"/>
              </a:rPr>
              <a:t>Chapter 7</a:t>
            </a:r>
          </a:p>
          <a:p>
            <a:pPr marL="685800" indent="-685800" defTabSz="1076325" eaLnBrk="1" hangingPunct="1">
              <a:buFont typeface="Arial" pitchFamily="34" charset="0"/>
              <a:buNone/>
            </a:pPr>
            <a:r>
              <a:rPr lang="en-US" sz="2000" dirty="0">
                <a:solidFill>
                  <a:srgbClr val="FF6600"/>
                </a:solidFill>
                <a:ea typeface="ＭＳ Ｐゴシック" pitchFamily="34" charset="-128"/>
              </a:rPr>
              <a:t>Seismic design requirements</a:t>
            </a:r>
          </a:p>
        </p:txBody>
      </p:sp>
    </p:spTree>
    <p:extLst>
      <p:ext uri="{BB962C8B-B14F-4D97-AF65-F5344CB8AC3E}">
        <p14:creationId xmlns:p14="http://schemas.microsoft.com/office/powerpoint/2010/main" val="9117437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4029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2070D3E-F94A-4739-8F10-8FD06A7E5848}" type="slidenum">
              <a:rPr lang="en-US" sz="900">
                <a:solidFill>
                  <a:schemeClr val="accent2"/>
                </a:solidFill>
              </a:rPr>
              <a:pPr eaLnBrk="1" hangingPunct="1"/>
              <a:t>65</a:t>
            </a:fld>
            <a:endParaRPr lang="en-US" sz="900">
              <a:solidFill>
                <a:schemeClr val="accent2"/>
              </a:solidFill>
            </a:endParaRPr>
          </a:p>
        </p:txBody>
      </p:sp>
      <p:sp>
        <p:nvSpPr>
          <p:cNvPr id="140292" name="Rectangle 3"/>
          <p:cNvSpPr>
            <a:spLocks noGrp="1" noChangeArrowheads="1"/>
          </p:cNvSpPr>
          <p:nvPr>
            <p:ph type="body" idx="1"/>
          </p:nvPr>
        </p:nvSpPr>
        <p:spPr>
          <a:xfrm>
            <a:off x="617855" y="1535430"/>
            <a:ext cx="7863840" cy="3600450"/>
          </a:xfrm>
        </p:spPr>
        <p:txBody>
          <a:bodyPr/>
          <a:lstStyle/>
          <a:p>
            <a:pPr marL="334963" indent="-334963" defTabSz="1076325" eaLnBrk="1" hangingPunct="1">
              <a:lnSpc>
                <a:spcPct val="90000"/>
              </a:lnSpc>
            </a:pPr>
            <a:r>
              <a:rPr lang="en-US" dirty="0">
                <a:ea typeface="ＭＳ Ｐゴシック" pitchFamily="34" charset="-128"/>
              </a:rPr>
              <a:t>Prescriptive modulus of elasticity: </a:t>
            </a:r>
          </a:p>
          <a:p>
            <a:pPr marL="806450" lvl="1" indent="-268288" defTabSz="1076325" eaLnBrk="1" hangingPunct="1">
              <a:lnSpc>
                <a:spcPct val="90000"/>
              </a:lnSpc>
              <a:buFontTx/>
              <a:buNone/>
            </a:pPr>
            <a:r>
              <a:rPr lang="en-US" dirty="0" err="1">
                <a:ea typeface="ＭＳ Ｐゴシック" pitchFamily="34" charset="-128"/>
              </a:rPr>
              <a:t>E</a:t>
            </a:r>
            <a:r>
              <a:rPr lang="en-US" baseline="-2000" dirty="0" err="1">
                <a:ea typeface="ＭＳ Ｐゴシック" pitchFamily="34" charset="-128"/>
              </a:rPr>
              <a:t>m</a:t>
            </a:r>
            <a:r>
              <a:rPr lang="en-US" dirty="0">
                <a:ea typeface="ＭＳ Ｐゴシック" pitchFamily="34" charset="-128"/>
              </a:rPr>
              <a:t> = 700 f</a:t>
            </a:r>
            <a:r>
              <a:rPr lang="ja-JP" altLang="en-US" dirty="0">
                <a:ea typeface="ＭＳ Ｐゴシック" pitchFamily="34" charset="-128"/>
              </a:rPr>
              <a:t>’</a:t>
            </a:r>
            <a:r>
              <a:rPr lang="en-US" altLang="ja-JP" baseline="-2000" dirty="0">
                <a:ea typeface="ＭＳ Ｐゴシック" pitchFamily="34" charset="-128"/>
              </a:rPr>
              <a:t>m</a:t>
            </a:r>
            <a:r>
              <a:rPr lang="en-US" altLang="ja-JP" dirty="0">
                <a:ea typeface="ＭＳ Ｐゴシック" pitchFamily="34" charset="-128"/>
              </a:rPr>
              <a:t> for clay masonry</a:t>
            </a:r>
          </a:p>
          <a:p>
            <a:pPr marL="806450" lvl="1" indent="-268288" defTabSz="1076325" eaLnBrk="1" hangingPunct="1">
              <a:lnSpc>
                <a:spcPct val="90000"/>
              </a:lnSpc>
              <a:buFontTx/>
              <a:buNone/>
            </a:pPr>
            <a:r>
              <a:rPr lang="en-US" dirty="0" err="1">
                <a:ea typeface="ＭＳ Ｐゴシック" pitchFamily="34" charset="-128"/>
              </a:rPr>
              <a:t>E</a:t>
            </a:r>
            <a:r>
              <a:rPr lang="en-US" baseline="-2000" dirty="0" err="1">
                <a:ea typeface="ＭＳ Ｐゴシック" pitchFamily="34" charset="-128"/>
              </a:rPr>
              <a:t>m</a:t>
            </a:r>
            <a:r>
              <a:rPr lang="en-US" dirty="0">
                <a:ea typeface="ＭＳ Ｐゴシック" pitchFamily="34" charset="-128"/>
              </a:rPr>
              <a:t> = 900 f</a:t>
            </a:r>
            <a:r>
              <a:rPr lang="ja-JP" altLang="en-US" dirty="0">
                <a:ea typeface="ＭＳ Ｐゴシック" pitchFamily="34" charset="-128"/>
              </a:rPr>
              <a:t>’</a:t>
            </a:r>
            <a:r>
              <a:rPr lang="en-US" altLang="ja-JP" baseline="-2000" dirty="0">
                <a:ea typeface="ＭＳ Ｐゴシック" pitchFamily="34" charset="-128"/>
              </a:rPr>
              <a:t>m</a:t>
            </a:r>
            <a:r>
              <a:rPr lang="en-US" altLang="ja-JP" dirty="0">
                <a:ea typeface="ＭＳ Ｐゴシック" pitchFamily="34" charset="-128"/>
              </a:rPr>
              <a:t> for concrete masonry</a:t>
            </a:r>
          </a:p>
          <a:p>
            <a:pPr marL="806450" lvl="1" indent="-268288" defTabSz="1076325" eaLnBrk="1" hangingPunct="1">
              <a:lnSpc>
                <a:spcPct val="90000"/>
              </a:lnSpc>
              <a:buFontTx/>
              <a:buNone/>
            </a:pPr>
            <a:r>
              <a:rPr lang="en-US" dirty="0">
                <a:ea typeface="ＭＳ Ｐゴシック" pitchFamily="34" charset="-128"/>
              </a:rPr>
              <a:t>			or </a:t>
            </a:r>
          </a:p>
          <a:p>
            <a:pPr marL="806450" lvl="1" indent="-268288" defTabSz="1076325" eaLnBrk="1" hangingPunct="1">
              <a:lnSpc>
                <a:spcPct val="90000"/>
              </a:lnSpc>
              <a:buFontTx/>
              <a:buNone/>
            </a:pPr>
            <a:r>
              <a:rPr lang="en-US" dirty="0">
                <a:ea typeface="ＭＳ Ｐゴシック" pitchFamily="34" charset="-128"/>
              </a:rPr>
              <a:t>Chord modulus of elasticity from tests </a:t>
            </a:r>
          </a:p>
          <a:p>
            <a:pPr marL="334963" indent="-334963" defTabSz="1076325" eaLnBrk="1" hangingPunct="1">
              <a:lnSpc>
                <a:spcPct val="90000"/>
              </a:lnSpc>
            </a:pPr>
            <a:r>
              <a:rPr lang="en-US" dirty="0">
                <a:ea typeface="ＭＳ Ｐゴシック" pitchFamily="34" charset="-128"/>
              </a:rPr>
              <a:t>Shear modulus, thermal expansion coefficients, and creep coefficients for clay, concrete, and AAC masonry</a:t>
            </a:r>
          </a:p>
          <a:p>
            <a:pPr marL="334963" indent="-334963" defTabSz="1076325" eaLnBrk="1" hangingPunct="1">
              <a:lnSpc>
                <a:spcPct val="90000"/>
              </a:lnSpc>
            </a:pPr>
            <a:r>
              <a:rPr lang="en-US" dirty="0">
                <a:ea typeface="ＭＳ Ｐゴシック" pitchFamily="34" charset="-128"/>
              </a:rPr>
              <a:t>Moisture expansion coefficient for clay masonry</a:t>
            </a:r>
          </a:p>
          <a:p>
            <a:pPr marL="334963" indent="-334963" defTabSz="1076325" eaLnBrk="1" hangingPunct="1">
              <a:lnSpc>
                <a:spcPct val="90000"/>
              </a:lnSpc>
            </a:pPr>
            <a:r>
              <a:rPr lang="en-US" dirty="0">
                <a:ea typeface="ＭＳ Ｐゴシック" pitchFamily="34" charset="-128"/>
              </a:rPr>
              <a:t>Shrinkage coefficients for concrete and AAC masonry</a:t>
            </a:r>
          </a:p>
        </p:txBody>
      </p:sp>
      <p:sp>
        <p:nvSpPr>
          <p:cNvPr id="140291" name="Rectangle 2"/>
          <p:cNvSpPr>
            <a:spLocks noGrp="1" noChangeArrowheads="1"/>
          </p:cNvSpPr>
          <p:nvPr>
            <p:ph type="title"/>
          </p:nvPr>
        </p:nvSpPr>
        <p:spPr>
          <a:xfrm>
            <a:off x="271463" y="533400"/>
            <a:ext cx="8556625" cy="573088"/>
          </a:xfrm>
        </p:spPr>
        <p:txBody>
          <a:bodyPr/>
          <a:lstStyle/>
          <a:p>
            <a:pPr defTabSz="1076325" eaLnBrk="1" hangingPunct="1"/>
            <a:r>
              <a:rPr lang="en-US" dirty="0">
                <a:solidFill>
                  <a:srgbClr val="2D2DB9"/>
                </a:solidFill>
                <a:ea typeface="ＭＳ Ｐゴシック" pitchFamily="34" charset="-128"/>
              </a:rPr>
              <a:t>Code 4.2, Material Properties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4233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F3761AC0-E36B-4B35-8A28-C7B4862AC311}" type="slidenum">
              <a:rPr lang="en-US" sz="900">
                <a:solidFill>
                  <a:schemeClr val="accent2"/>
                </a:solidFill>
              </a:rPr>
              <a:pPr eaLnBrk="1" hangingPunct="1"/>
              <a:t>66</a:t>
            </a:fld>
            <a:endParaRPr lang="en-US" sz="900">
              <a:solidFill>
                <a:schemeClr val="accent2"/>
              </a:solidFill>
            </a:endParaRPr>
          </a:p>
        </p:txBody>
      </p:sp>
      <p:grpSp>
        <p:nvGrpSpPr>
          <p:cNvPr id="2" name="Group 1" descr="TMS 402 uses two different ways of computing section properties.  To compute member stresses or capacities, use the weakest section.  For hollow unit masonry bedded on the outside only (face-shell bedding), this is the area of the face shells only." title="The bed joints of face-shell bedded hollow masonry"/>
          <p:cNvGrpSpPr/>
          <p:nvPr/>
        </p:nvGrpSpPr>
        <p:grpSpPr>
          <a:xfrm>
            <a:off x="2809875" y="3738563"/>
            <a:ext cx="3486150" cy="1771650"/>
            <a:chOff x="2809875" y="3738563"/>
            <a:chExt cx="3486150" cy="1771650"/>
          </a:xfrm>
        </p:grpSpPr>
        <p:grpSp>
          <p:nvGrpSpPr>
            <p:cNvPr id="142341" name="Group 4"/>
            <p:cNvGrpSpPr>
              <a:grpSpLocks/>
            </p:cNvGrpSpPr>
            <p:nvPr/>
          </p:nvGrpSpPr>
          <p:grpSpPr bwMode="auto">
            <a:xfrm>
              <a:off x="2809875" y="3871913"/>
              <a:ext cx="3486150" cy="1638300"/>
              <a:chOff x="1824" y="2520"/>
              <a:chExt cx="2196" cy="1032"/>
            </a:xfrm>
          </p:grpSpPr>
          <p:sp>
            <p:nvSpPr>
              <p:cNvPr id="142344" name="AutoShape 5"/>
              <p:cNvSpPr>
                <a:spLocks noChangeArrowheads="1"/>
              </p:cNvSpPr>
              <p:nvPr/>
            </p:nvSpPr>
            <p:spPr bwMode="auto">
              <a:xfrm>
                <a:off x="1824" y="2520"/>
                <a:ext cx="2196" cy="1032"/>
              </a:xfrm>
              <a:prstGeom prst="cube">
                <a:avLst>
                  <a:gd name="adj" fmla="val 41366"/>
                </a:avLst>
              </a:prstGeom>
              <a:solidFill>
                <a:srgbClr val="DDDDDD"/>
              </a:solidFill>
              <a:ln w="12700">
                <a:solidFill>
                  <a:srgbClr val="000000"/>
                </a:solidFill>
                <a:miter lim="800000"/>
                <a:headEnd type="none" w="sm" len="sm"/>
                <a:tailEnd type="none" w="sm" len="sm"/>
              </a:ln>
            </p:spPr>
            <p:txBody>
              <a:bodyPr wrap="none" anchor="ctr"/>
              <a:lstStyle/>
              <a:p>
                <a:endParaRPr lang="en-US"/>
              </a:p>
            </p:txBody>
          </p:sp>
          <p:sp>
            <p:nvSpPr>
              <p:cNvPr id="142345" name="AutoShape 6"/>
              <p:cNvSpPr>
                <a:spLocks noChangeArrowheads="1"/>
              </p:cNvSpPr>
              <p:nvPr/>
            </p:nvSpPr>
            <p:spPr bwMode="auto">
              <a:xfrm>
                <a:off x="2052"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142346" name="AutoShape 7"/>
              <p:cNvSpPr>
                <a:spLocks noChangeArrowheads="1"/>
              </p:cNvSpPr>
              <p:nvPr/>
            </p:nvSpPr>
            <p:spPr bwMode="auto">
              <a:xfrm>
                <a:off x="2844"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grpSp>
        <p:sp>
          <p:nvSpPr>
            <p:cNvPr id="142342" name="AutoShape 8"/>
            <p:cNvSpPr>
              <a:spLocks noChangeArrowheads="1"/>
            </p:cNvSpPr>
            <p:nvPr/>
          </p:nvSpPr>
          <p:spPr bwMode="auto">
            <a:xfrm>
              <a:off x="2841625" y="4241800"/>
              <a:ext cx="2933700" cy="285750"/>
            </a:xfrm>
            <a:prstGeom prst="cube">
              <a:avLst>
                <a:gd name="adj" fmla="val 51667"/>
              </a:avLst>
            </a:prstGeom>
            <a:solidFill>
              <a:srgbClr val="777777"/>
            </a:solidFill>
            <a:ln w="12700">
              <a:solidFill>
                <a:schemeClr val="tx1"/>
              </a:solidFill>
              <a:miter lim="800000"/>
              <a:headEnd type="none" w="sm" len="sm"/>
              <a:tailEnd type="none" w="sm" len="sm"/>
            </a:ln>
          </p:spPr>
          <p:txBody>
            <a:bodyPr wrap="none" anchor="ctr"/>
            <a:lstStyle/>
            <a:p>
              <a:endParaRPr lang="en-US"/>
            </a:p>
          </p:txBody>
        </p:sp>
        <p:sp>
          <p:nvSpPr>
            <p:cNvPr id="142343" name="AutoShape 9"/>
            <p:cNvSpPr>
              <a:spLocks noChangeArrowheads="1"/>
            </p:cNvSpPr>
            <p:nvPr/>
          </p:nvSpPr>
          <p:spPr bwMode="auto">
            <a:xfrm>
              <a:off x="3346450" y="3738563"/>
              <a:ext cx="2933700" cy="285750"/>
            </a:xfrm>
            <a:prstGeom prst="cube">
              <a:avLst>
                <a:gd name="adj" fmla="val 51667"/>
              </a:avLst>
            </a:prstGeom>
            <a:solidFill>
              <a:srgbClr val="777777"/>
            </a:solidFill>
            <a:ln w="12700">
              <a:solidFill>
                <a:schemeClr val="tx1"/>
              </a:solidFill>
              <a:miter lim="800000"/>
              <a:headEnd type="none" w="sm" len="sm"/>
              <a:tailEnd type="none" w="sm" len="sm"/>
            </a:ln>
          </p:spPr>
          <p:txBody>
            <a:bodyPr wrap="none" anchor="ctr"/>
            <a:lstStyle/>
            <a:p>
              <a:endParaRPr lang="en-US"/>
            </a:p>
          </p:txBody>
        </p:sp>
      </p:grpSp>
      <p:sp>
        <p:nvSpPr>
          <p:cNvPr id="142340" name="Rectangle 3"/>
          <p:cNvSpPr>
            <a:spLocks noGrp="1" noChangeArrowheads="1"/>
          </p:cNvSpPr>
          <p:nvPr>
            <p:ph type="body" idx="1"/>
          </p:nvPr>
        </p:nvSpPr>
        <p:spPr>
          <a:xfrm>
            <a:off x="450850" y="1352550"/>
            <a:ext cx="8451850" cy="2449513"/>
          </a:xfrm>
        </p:spPr>
        <p:txBody>
          <a:bodyPr/>
          <a:lstStyle/>
          <a:p>
            <a:pPr marL="334963" indent="-334963" defTabSz="1076325" eaLnBrk="1" hangingPunct="1"/>
            <a:r>
              <a:rPr lang="en-US" dirty="0">
                <a:ea typeface="ＭＳ Ｐゴシック" pitchFamily="34" charset="-128"/>
              </a:rPr>
              <a:t>Use minimum (critical) area for computing member stresses or capacities</a:t>
            </a:r>
          </a:p>
          <a:p>
            <a:pPr marL="806450" lvl="1" indent="-268288" defTabSz="1076325" eaLnBrk="1" hangingPunct="1">
              <a:buClr>
                <a:srgbClr val="FF0000"/>
              </a:buClr>
            </a:pPr>
            <a:r>
              <a:rPr lang="en-US" dirty="0">
                <a:ea typeface="ＭＳ Ｐゴシック" pitchFamily="34" charset="-128"/>
              </a:rPr>
              <a:t>Capacity is governed by the weakest section; for example, the bed joints of face-shell bedded hollow masonry</a:t>
            </a:r>
          </a:p>
        </p:txBody>
      </p:sp>
      <p:sp>
        <p:nvSpPr>
          <p:cNvPr id="142339" name="Rectangle 2"/>
          <p:cNvSpPr>
            <a:spLocks noGrp="1" noChangeArrowheads="1"/>
          </p:cNvSpPr>
          <p:nvPr>
            <p:ph type="title"/>
          </p:nvPr>
        </p:nvSpPr>
        <p:spPr>
          <a:xfrm>
            <a:off x="271463" y="518160"/>
            <a:ext cx="8556625" cy="573088"/>
          </a:xfrm>
        </p:spPr>
        <p:txBody>
          <a:bodyPr/>
          <a:lstStyle/>
          <a:p>
            <a:pPr defTabSz="1076325" eaLnBrk="1" hangingPunct="1"/>
            <a:r>
              <a:rPr lang="en-US" dirty="0">
                <a:solidFill>
                  <a:srgbClr val="2D2DB9"/>
                </a:solidFill>
                <a:ea typeface="ＭＳ Ｐゴシック" pitchFamily="34" charset="-128"/>
              </a:rPr>
              <a:t>Code 4.3, Section Properties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4438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EB3751C-57E4-4108-854F-FC740974FFE0}" type="slidenum">
              <a:rPr lang="en-US" sz="900">
                <a:solidFill>
                  <a:schemeClr val="accent2"/>
                </a:solidFill>
              </a:rPr>
              <a:pPr eaLnBrk="1" hangingPunct="1"/>
              <a:t>67</a:t>
            </a:fld>
            <a:endParaRPr lang="en-US" sz="900">
              <a:solidFill>
                <a:schemeClr val="accent2"/>
              </a:solidFill>
            </a:endParaRPr>
          </a:p>
        </p:txBody>
      </p:sp>
      <p:grpSp>
        <p:nvGrpSpPr>
          <p:cNvPr id="144389" name="Group 4" descr="A basic masonry unit. "/>
          <p:cNvGrpSpPr>
            <a:grpSpLocks/>
          </p:cNvGrpSpPr>
          <p:nvPr/>
        </p:nvGrpSpPr>
        <p:grpSpPr bwMode="auto">
          <a:xfrm>
            <a:off x="2895600" y="3462338"/>
            <a:ext cx="3486150" cy="1638300"/>
            <a:chOff x="1824" y="2520"/>
            <a:chExt cx="2196" cy="1032"/>
          </a:xfrm>
        </p:grpSpPr>
        <p:sp>
          <p:nvSpPr>
            <p:cNvPr id="144390" name="AutoShape 5"/>
            <p:cNvSpPr>
              <a:spLocks noChangeArrowheads="1"/>
            </p:cNvSpPr>
            <p:nvPr/>
          </p:nvSpPr>
          <p:spPr bwMode="auto">
            <a:xfrm>
              <a:off x="1824" y="2520"/>
              <a:ext cx="2196" cy="1032"/>
            </a:xfrm>
            <a:prstGeom prst="cube">
              <a:avLst>
                <a:gd name="adj" fmla="val 41366"/>
              </a:avLst>
            </a:prstGeom>
            <a:solidFill>
              <a:srgbClr val="DDDDDD"/>
            </a:solidFill>
            <a:ln w="12700">
              <a:solidFill>
                <a:srgbClr val="000000"/>
              </a:solidFill>
              <a:miter lim="800000"/>
              <a:headEnd type="none" w="sm" len="sm"/>
              <a:tailEnd type="none" w="sm" len="sm"/>
            </a:ln>
          </p:spPr>
          <p:txBody>
            <a:bodyPr wrap="none" anchor="ctr"/>
            <a:lstStyle/>
            <a:p>
              <a:endParaRPr lang="en-US"/>
            </a:p>
          </p:txBody>
        </p:sp>
        <p:sp>
          <p:nvSpPr>
            <p:cNvPr id="144391" name="AutoShape 6"/>
            <p:cNvSpPr>
              <a:spLocks noChangeArrowheads="1"/>
            </p:cNvSpPr>
            <p:nvPr/>
          </p:nvSpPr>
          <p:spPr bwMode="auto">
            <a:xfrm>
              <a:off x="2052"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144392" name="AutoShape 7"/>
            <p:cNvSpPr>
              <a:spLocks noChangeArrowheads="1"/>
            </p:cNvSpPr>
            <p:nvPr/>
          </p:nvSpPr>
          <p:spPr bwMode="auto">
            <a:xfrm>
              <a:off x="2844" y="2616"/>
              <a:ext cx="948" cy="240"/>
            </a:xfrm>
            <a:prstGeom prst="parallelogram">
              <a:avLst>
                <a:gd name="adj" fmla="val 99994"/>
              </a:avLst>
            </a:prstGeom>
            <a:solidFill>
              <a:srgbClr val="00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grpSp>
      <p:sp>
        <p:nvSpPr>
          <p:cNvPr id="144388" name="Rectangle 3"/>
          <p:cNvSpPr>
            <a:spLocks noGrp="1" noChangeArrowheads="1"/>
          </p:cNvSpPr>
          <p:nvPr>
            <p:ph type="body" idx="1"/>
          </p:nvPr>
        </p:nvSpPr>
        <p:spPr>
          <a:xfrm>
            <a:off x="450850" y="1352550"/>
            <a:ext cx="8451850" cy="2392363"/>
          </a:xfrm>
        </p:spPr>
        <p:txBody>
          <a:bodyPr/>
          <a:lstStyle/>
          <a:p>
            <a:pPr marL="334963" indent="-334963" defTabSz="1076325" eaLnBrk="1" hangingPunct="1"/>
            <a:r>
              <a:rPr lang="en-US">
                <a:ea typeface="ＭＳ Ｐゴシック" pitchFamily="34" charset="-128"/>
              </a:rPr>
              <a:t>Radius of gyration and member slenderness are better represented by the average section</a:t>
            </a:r>
          </a:p>
          <a:p>
            <a:pPr marL="334963" indent="-334963" defTabSz="1076325" eaLnBrk="1" hangingPunct="1"/>
            <a:r>
              <a:rPr lang="en-US">
                <a:ea typeface="ＭＳ Ｐゴシック" pitchFamily="34" charset="-128"/>
              </a:rPr>
              <a:t>For example, the net area of units rather than just the bed-joint area of face-shell bedded masonry</a:t>
            </a:r>
          </a:p>
        </p:txBody>
      </p:sp>
      <p:sp>
        <p:nvSpPr>
          <p:cNvPr id="144387" name="Rectangle 2"/>
          <p:cNvSpPr>
            <a:spLocks noGrp="1" noChangeArrowheads="1"/>
          </p:cNvSpPr>
          <p:nvPr>
            <p:ph type="title"/>
          </p:nvPr>
        </p:nvSpPr>
        <p:spPr>
          <a:xfrm>
            <a:off x="271463" y="533400"/>
            <a:ext cx="8556625" cy="573088"/>
          </a:xfrm>
        </p:spPr>
        <p:txBody>
          <a:bodyPr/>
          <a:lstStyle/>
          <a:p>
            <a:pPr defTabSz="1076325" eaLnBrk="1" hangingPunct="1"/>
            <a:r>
              <a:rPr lang="en-US" dirty="0">
                <a:solidFill>
                  <a:srgbClr val="2D2DB9"/>
                </a:solidFill>
                <a:ea typeface="ＭＳ Ｐゴシック" pitchFamily="34" charset="-128"/>
              </a:rPr>
              <a:t>Code 4.3, Section Properties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4643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7075970-25EE-4C68-84F9-590C12DD9DB8}" type="slidenum">
              <a:rPr lang="en-US" sz="900">
                <a:solidFill>
                  <a:schemeClr val="accent2"/>
                </a:solidFill>
              </a:rPr>
              <a:pPr eaLnBrk="1" hangingPunct="1"/>
              <a:t>68</a:t>
            </a:fld>
            <a:endParaRPr lang="en-US" sz="900">
              <a:solidFill>
                <a:schemeClr val="accent2"/>
              </a:solidFill>
            </a:endParaRPr>
          </a:p>
        </p:txBody>
      </p:sp>
      <p:sp>
        <p:nvSpPr>
          <p:cNvPr id="146436" name="Rectangle 3"/>
          <p:cNvSpPr>
            <a:spLocks noGrp="1" noChangeArrowheads="1"/>
          </p:cNvSpPr>
          <p:nvPr>
            <p:ph type="body" idx="1"/>
          </p:nvPr>
        </p:nvSpPr>
        <p:spPr>
          <a:xfrm>
            <a:off x="450850" y="1809750"/>
            <a:ext cx="8451850" cy="4640263"/>
          </a:xfrm>
        </p:spPr>
        <p:txBody>
          <a:bodyPr/>
          <a:lstStyle/>
          <a:p>
            <a:pPr marL="334963" indent="-334963" defTabSz="1076325" eaLnBrk="1" hangingPunct="1"/>
            <a:r>
              <a:rPr lang="en-US">
                <a:ea typeface="ＭＳ Ｐゴシック" pitchFamily="34" charset="-128"/>
              </a:rPr>
              <a:t>Reinforcing bars must be embedded in grout; joint reinforcement can be embedded in mortar</a:t>
            </a:r>
          </a:p>
          <a:p>
            <a:pPr marL="334963" indent="-334963" defTabSz="1076325" eaLnBrk="1" hangingPunct="1"/>
            <a:r>
              <a:rPr lang="en-US">
                <a:ea typeface="ＭＳ Ｐゴシック" pitchFamily="34" charset="-128"/>
              </a:rPr>
              <a:t>Placement of reinforcement</a:t>
            </a:r>
          </a:p>
          <a:p>
            <a:pPr marL="334963" indent="-334963" defTabSz="1076325" eaLnBrk="1" hangingPunct="1"/>
            <a:r>
              <a:rPr lang="en-US">
                <a:ea typeface="ＭＳ Ｐゴシック" pitchFamily="34" charset="-128"/>
              </a:rPr>
              <a:t>Protection for reinforcement</a:t>
            </a:r>
          </a:p>
          <a:p>
            <a:pPr marL="334963" indent="-334963" defTabSz="1076325" eaLnBrk="1" hangingPunct="1"/>
            <a:r>
              <a:rPr lang="en-US">
                <a:ea typeface="ＭＳ Ｐゴシック" pitchFamily="34" charset="-128"/>
              </a:rPr>
              <a:t>Standard hooks</a:t>
            </a:r>
          </a:p>
        </p:txBody>
      </p:sp>
      <p:sp>
        <p:nvSpPr>
          <p:cNvPr id="146435" name="Rectangle 2"/>
          <p:cNvSpPr>
            <a:spLocks noGrp="1" noChangeArrowheads="1"/>
          </p:cNvSpPr>
          <p:nvPr>
            <p:ph type="title"/>
          </p:nvPr>
        </p:nvSpPr>
        <p:spPr>
          <a:xfrm>
            <a:off x="0" y="457200"/>
            <a:ext cx="9144000" cy="1089025"/>
          </a:xfrm>
        </p:spPr>
        <p:txBody>
          <a:bodyPr/>
          <a:lstStyle/>
          <a:p>
            <a:pPr defTabSz="1076325" eaLnBrk="1" hangingPunct="1"/>
            <a:r>
              <a:rPr lang="en-US" dirty="0">
                <a:solidFill>
                  <a:srgbClr val="2D2DB9"/>
                </a:solidFill>
                <a:ea typeface="ＭＳ Ｐゴシック" pitchFamily="34" charset="-128"/>
              </a:rPr>
              <a:t>Code 6.1, Details of Reinforcement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4848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93BCB24-94CD-416E-A4C5-F2CF8F118D34}" type="slidenum">
              <a:rPr lang="en-US" sz="900">
                <a:solidFill>
                  <a:schemeClr val="accent2"/>
                </a:solidFill>
              </a:rPr>
              <a:pPr eaLnBrk="1" hangingPunct="1"/>
              <a:t>69</a:t>
            </a:fld>
            <a:endParaRPr lang="en-US" sz="900">
              <a:solidFill>
                <a:schemeClr val="accent2"/>
              </a:solidFill>
            </a:endParaRPr>
          </a:p>
        </p:txBody>
      </p:sp>
      <p:sp>
        <p:nvSpPr>
          <p:cNvPr id="148484" name="Rectangle 3"/>
          <p:cNvSpPr>
            <a:spLocks noGrp="1" noChangeArrowheads="1"/>
          </p:cNvSpPr>
          <p:nvPr>
            <p:ph type="body" idx="1"/>
          </p:nvPr>
        </p:nvSpPr>
        <p:spPr>
          <a:xfrm>
            <a:off x="830263" y="1447800"/>
            <a:ext cx="7627937" cy="4633913"/>
          </a:xfrm>
          <a:noFill/>
        </p:spPr>
        <p:txBody>
          <a:bodyPr lIns="90488" tIns="44450" rIns="90488" bIns="44450"/>
          <a:lstStyle/>
          <a:p>
            <a:pPr marL="334963" indent="-334963" defTabSz="1076325" eaLnBrk="1" hangingPunct="1">
              <a:lnSpc>
                <a:spcPct val="90000"/>
              </a:lnSpc>
              <a:buFont typeface="Arial" pitchFamily="34" charset="0"/>
              <a:buNone/>
            </a:pPr>
            <a:endParaRPr lang="en-US">
              <a:ea typeface="ＭＳ Ｐゴシック" pitchFamily="34" charset="-128"/>
            </a:endParaRPr>
          </a:p>
          <a:p>
            <a:pPr marL="334963" indent="-334963" defTabSz="1076325" eaLnBrk="1" hangingPunct="1">
              <a:lnSpc>
                <a:spcPct val="90000"/>
              </a:lnSpc>
            </a:pPr>
            <a:r>
              <a:rPr lang="en-US">
                <a:ea typeface="ＭＳ Ｐゴシック" pitchFamily="34" charset="-128"/>
              </a:rPr>
              <a:t>Seismic requirements for masonry structures:</a:t>
            </a:r>
          </a:p>
          <a:p>
            <a:pPr marL="806450" lvl="1" indent="-268288" defTabSz="1076325" eaLnBrk="1" hangingPunct="1">
              <a:lnSpc>
                <a:spcPct val="90000"/>
              </a:lnSpc>
              <a:buClr>
                <a:srgbClr val="FF0000"/>
              </a:buClr>
            </a:pPr>
            <a:r>
              <a:rPr lang="en-US">
                <a:ea typeface="ＭＳ Ｐゴシック" pitchFamily="34" charset="-128"/>
              </a:rPr>
              <a:t>Improves ductility of masonry members</a:t>
            </a:r>
          </a:p>
          <a:p>
            <a:pPr marL="806450" lvl="1" indent="-268288" defTabSz="1076325" eaLnBrk="1" hangingPunct="1">
              <a:lnSpc>
                <a:spcPct val="90000"/>
              </a:lnSpc>
              <a:buClr>
                <a:srgbClr val="FF0000"/>
              </a:buClr>
            </a:pPr>
            <a:r>
              <a:rPr lang="en-US">
                <a:ea typeface="ＭＳ Ｐゴシック" pitchFamily="34" charset="-128"/>
              </a:rPr>
              <a:t>Improves connectivity in masonry structures</a:t>
            </a:r>
          </a:p>
          <a:p>
            <a:pPr marL="806450" lvl="1" indent="-268288" defTabSz="1076325" eaLnBrk="1" hangingPunct="1">
              <a:lnSpc>
                <a:spcPct val="90000"/>
              </a:lnSpc>
              <a:buFontTx/>
              <a:buNone/>
            </a:pPr>
            <a:endParaRPr lang="en-US">
              <a:ea typeface="ＭＳ Ｐゴシック" pitchFamily="34" charset="-128"/>
            </a:endParaRPr>
          </a:p>
          <a:p>
            <a:pPr marL="334963" indent="-334963" defTabSz="1076325" eaLnBrk="1" hangingPunct="1">
              <a:lnSpc>
                <a:spcPct val="90000"/>
              </a:lnSpc>
            </a:pPr>
            <a:r>
              <a:rPr lang="en-US">
                <a:ea typeface="ＭＳ Ｐゴシック" pitchFamily="34" charset="-128"/>
              </a:rPr>
              <a:t>Not applicable to:</a:t>
            </a:r>
          </a:p>
          <a:p>
            <a:pPr marL="806450" lvl="1" indent="-268288" defTabSz="1076325" eaLnBrk="1" hangingPunct="1">
              <a:lnSpc>
                <a:spcPct val="90000"/>
              </a:lnSpc>
              <a:buClr>
                <a:srgbClr val="FF0000"/>
              </a:buClr>
            </a:pPr>
            <a:r>
              <a:rPr lang="en-US">
                <a:ea typeface="ＭＳ Ｐゴシック" pitchFamily="34" charset="-128"/>
              </a:rPr>
              <a:t>Glass unit masonry</a:t>
            </a:r>
          </a:p>
          <a:p>
            <a:pPr marL="806450" lvl="1" indent="-268288" defTabSz="1076325" eaLnBrk="1" hangingPunct="1">
              <a:lnSpc>
                <a:spcPct val="90000"/>
              </a:lnSpc>
              <a:buClr>
                <a:srgbClr val="FF0000"/>
              </a:buClr>
            </a:pPr>
            <a:r>
              <a:rPr lang="en-US">
                <a:ea typeface="ＭＳ Ｐゴシック" pitchFamily="34" charset="-128"/>
              </a:rPr>
              <a:t>Veneers</a:t>
            </a:r>
          </a:p>
          <a:p>
            <a:pPr marL="806450" lvl="1" indent="-268288" defTabSz="1076325" eaLnBrk="1" hangingPunct="1">
              <a:lnSpc>
                <a:spcPct val="90000"/>
              </a:lnSpc>
              <a:buFontTx/>
              <a:buNone/>
            </a:pPr>
            <a:endParaRPr lang="en-US">
              <a:ea typeface="ＭＳ Ｐゴシック" pitchFamily="34" charset="-128"/>
            </a:endParaRPr>
          </a:p>
        </p:txBody>
      </p:sp>
      <p:sp>
        <p:nvSpPr>
          <p:cNvPr id="148483" name="Rectangle 2"/>
          <p:cNvSpPr>
            <a:spLocks noGrp="1" noChangeArrowheads="1"/>
          </p:cNvSpPr>
          <p:nvPr>
            <p:ph type="title"/>
          </p:nvPr>
        </p:nvSpPr>
        <p:spPr>
          <a:xfrm>
            <a:off x="609600" y="306388"/>
            <a:ext cx="7924800" cy="987425"/>
          </a:xfrm>
          <a:noFill/>
        </p:spPr>
        <p:txBody>
          <a:bodyPr lIns="90488" tIns="44450" rIns="90488" bIns="44450" anchor="ctr"/>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96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C6CAA9F-85A0-49B6-AD86-92DC9BEAB111}" type="slidenum">
              <a:rPr lang="en-US" sz="900">
                <a:solidFill>
                  <a:schemeClr val="accent2"/>
                </a:solidFill>
              </a:rPr>
              <a:pPr eaLnBrk="1" hangingPunct="1"/>
              <a:t>7</a:t>
            </a:fld>
            <a:endParaRPr lang="en-US" sz="900">
              <a:solidFill>
                <a:schemeClr val="accent2"/>
              </a:solidFill>
            </a:endParaRPr>
          </a:p>
        </p:txBody>
      </p:sp>
      <p:sp>
        <p:nvSpPr>
          <p:cNvPr id="29700" name="Rectangle 3"/>
          <p:cNvSpPr>
            <a:spLocks noGrp="1" noChangeArrowheads="1"/>
          </p:cNvSpPr>
          <p:nvPr>
            <p:ph type="body" idx="1"/>
          </p:nvPr>
        </p:nvSpPr>
        <p:spPr>
          <a:xfrm>
            <a:off x="731520" y="3108960"/>
            <a:ext cx="7772400" cy="960120"/>
          </a:xfrm>
        </p:spPr>
        <p:txBody>
          <a:bodyPr/>
          <a:lstStyle/>
          <a:p>
            <a:pPr marL="0" indent="0" algn="ctr" eaLnBrk="1" hangingPunct="1">
              <a:lnSpc>
                <a:spcPct val="120000"/>
              </a:lnSpc>
              <a:buNone/>
            </a:pPr>
            <a:r>
              <a:rPr lang="en-US" sz="3600" dirty="0">
                <a:ea typeface="ＭＳ Ｐゴシック" pitchFamily="34" charset="-128"/>
              </a:rPr>
              <a:t>Masonry Basics</a:t>
            </a:r>
          </a:p>
        </p:txBody>
      </p:sp>
      <p:sp>
        <p:nvSpPr>
          <p:cNvPr id="29699" name="Rectangle 2"/>
          <p:cNvSpPr>
            <a:spLocks noGrp="1" noChangeArrowheads="1"/>
          </p:cNvSpPr>
          <p:nvPr>
            <p:ph type="title"/>
          </p:nvPr>
        </p:nvSpPr>
        <p:spPr>
          <a:xfrm>
            <a:off x="502920" y="1707198"/>
            <a:ext cx="8229600" cy="1143000"/>
          </a:xfrm>
        </p:spPr>
        <p:txBody>
          <a:bodyPr/>
          <a:lstStyle/>
          <a:p>
            <a:pPr eaLnBrk="1" hangingPunct="1"/>
            <a:r>
              <a:rPr lang="en-US" i="1">
                <a:solidFill>
                  <a:srgbClr val="2D2DB9"/>
                </a:solidFill>
                <a:ea typeface="ＭＳ Ｐゴシック" pitchFamily="34" charset="-128"/>
              </a:rPr>
              <a:t>NEHRP Recommended Provisions</a:t>
            </a:r>
            <a:r>
              <a:rPr lang="en-US">
                <a:solidFill>
                  <a:srgbClr val="2D2DB9"/>
                </a:solidFill>
                <a:ea typeface="ＭＳ Ｐゴシック" pitchFamily="34" charset="-128"/>
              </a:rPr>
              <a:t> Masonry Design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5053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5090633C-411A-441F-AF3F-7D3578AAA42C}" type="slidenum">
              <a:rPr lang="en-US" sz="900">
                <a:solidFill>
                  <a:schemeClr val="accent2"/>
                </a:solidFill>
              </a:rPr>
              <a:pPr eaLnBrk="1" hangingPunct="1"/>
              <a:t>70</a:t>
            </a:fld>
            <a:endParaRPr lang="en-US" sz="900">
              <a:solidFill>
                <a:schemeClr val="accent2"/>
              </a:solidFill>
            </a:endParaRPr>
          </a:p>
        </p:txBody>
      </p:sp>
      <p:sp>
        <p:nvSpPr>
          <p:cNvPr id="150532" name="Rectangle 3"/>
          <p:cNvSpPr>
            <a:spLocks noGrp="1" noChangeArrowheads="1"/>
          </p:cNvSpPr>
          <p:nvPr>
            <p:ph type="body" idx="1"/>
          </p:nvPr>
        </p:nvSpPr>
        <p:spPr>
          <a:xfrm>
            <a:off x="436563" y="1235075"/>
            <a:ext cx="8451850" cy="4983163"/>
          </a:xfrm>
        </p:spPr>
        <p:txBody>
          <a:bodyPr/>
          <a:lstStyle/>
          <a:p>
            <a:pPr marL="334963" indent="-334963" defTabSz="1076325" eaLnBrk="1" hangingPunct="1"/>
            <a:r>
              <a:rPr lang="en-US">
                <a:ea typeface="ＭＳ Ｐゴシック" pitchFamily="34" charset="-128"/>
              </a:rPr>
              <a:t>Define a structure</a:t>
            </a:r>
            <a:r>
              <a:rPr lang="ja-JP" altLang="en-US">
                <a:ea typeface="ＭＳ Ｐゴシック" pitchFamily="34" charset="-128"/>
              </a:rPr>
              <a:t>’</a:t>
            </a:r>
            <a:r>
              <a:rPr lang="en-US" altLang="ja-JP">
                <a:ea typeface="ＭＳ Ｐゴシック" pitchFamily="34" charset="-128"/>
              </a:rPr>
              <a:t>s Seismic Design Category (SDC) according to ASCE 7-10</a:t>
            </a:r>
          </a:p>
          <a:p>
            <a:pPr marL="806450" lvl="1" indent="-268288" defTabSz="1076325" eaLnBrk="1" hangingPunct="1">
              <a:buClr>
                <a:srgbClr val="FF0000"/>
              </a:buClr>
            </a:pPr>
            <a:r>
              <a:rPr lang="en-US">
                <a:ea typeface="ＭＳ Ｐゴシック" pitchFamily="34" charset="-128"/>
              </a:rPr>
              <a:t>SDC depends on seismic risk (geographic location), underlying soil,  importance</a:t>
            </a:r>
          </a:p>
          <a:p>
            <a:pPr marL="806450" lvl="1" indent="-268288" defTabSz="1076325" eaLnBrk="1" hangingPunct="1">
              <a:buClr>
                <a:srgbClr val="FF0000"/>
              </a:buClr>
            </a:pPr>
            <a:r>
              <a:rPr lang="en-US">
                <a:ea typeface="ＭＳ Ｐゴシック" pitchFamily="34" charset="-128"/>
              </a:rPr>
              <a:t>SDCs are A, B, C, D, E, or F</a:t>
            </a:r>
          </a:p>
          <a:p>
            <a:pPr marL="806450" lvl="1" indent="-268288" defTabSz="1076325" eaLnBrk="1" hangingPunct="1">
              <a:buFontTx/>
              <a:buNone/>
            </a:pPr>
            <a:endParaRPr lang="en-US">
              <a:ea typeface="ＭＳ Ｐゴシック" pitchFamily="34" charset="-128"/>
            </a:endParaRPr>
          </a:p>
          <a:p>
            <a:pPr marL="334963" indent="-334963" defTabSz="1076325" eaLnBrk="1" hangingPunct="1"/>
            <a:r>
              <a:rPr lang="en-US">
                <a:ea typeface="ＭＳ Ｐゴシック" pitchFamily="34" charset="-128"/>
              </a:rPr>
              <a:t>SDC determines </a:t>
            </a:r>
          </a:p>
          <a:p>
            <a:pPr marL="806450" lvl="1" indent="-268288" defTabSz="1076325" eaLnBrk="1" hangingPunct="1">
              <a:buClr>
                <a:srgbClr val="FF0000"/>
              </a:buClr>
            </a:pPr>
            <a:r>
              <a:rPr lang="en-US">
                <a:ea typeface="ＭＳ Ｐゴシック" pitchFamily="34" charset="-128"/>
              </a:rPr>
              <a:t>Required types of shear walls (prescriptive reinforcement)</a:t>
            </a:r>
          </a:p>
          <a:p>
            <a:pPr marL="806450" lvl="1" indent="-268288" defTabSz="1076325" eaLnBrk="1" hangingPunct="1">
              <a:buClr>
                <a:srgbClr val="FF0000"/>
              </a:buClr>
            </a:pPr>
            <a:r>
              <a:rPr lang="en-US">
                <a:ea typeface="ＭＳ Ｐゴシック" pitchFamily="34" charset="-128"/>
              </a:rPr>
              <a:t>Prescriptive reinforcement for other masonry elements</a:t>
            </a:r>
          </a:p>
          <a:p>
            <a:pPr marL="806450" lvl="1" indent="-268288" defTabSz="1076325" eaLnBrk="1" hangingPunct="1">
              <a:buClr>
                <a:srgbClr val="FF0000"/>
              </a:buClr>
            </a:pPr>
            <a:r>
              <a:rPr lang="en-US">
                <a:ea typeface="ＭＳ Ｐゴシック" pitchFamily="34" charset="-128"/>
              </a:rPr>
              <a:t>Permitted design approaches for LFRS (lateral force-resisting system)</a:t>
            </a:r>
          </a:p>
        </p:txBody>
      </p:sp>
      <p:sp>
        <p:nvSpPr>
          <p:cNvPr id="150531" name="Rectangle 2"/>
          <p:cNvSpPr>
            <a:spLocks noGrp="1" noChangeArrowheads="1"/>
          </p:cNvSpPr>
          <p:nvPr>
            <p:ph type="title"/>
          </p:nvPr>
        </p:nvSpPr>
        <p:spPr>
          <a:xfrm>
            <a:off x="271463" y="358775"/>
            <a:ext cx="8556625" cy="573088"/>
          </a:xfrm>
        </p:spPr>
        <p:txBody>
          <a:bodyPr/>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5257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569ABBBD-5B24-49E2-92E0-BF306CE3BFD5}" type="slidenum">
              <a:rPr lang="en-US" sz="900">
                <a:solidFill>
                  <a:schemeClr val="accent2"/>
                </a:solidFill>
              </a:rPr>
              <a:pPr eaLnBrk="1" hangingPunct="1"/>
              <a:t>71</a:t>
            </a:fld>
            <a:endParaRPr lang="en-US" sz="900">
              <a:solidFill>
                <a:schemeClr val="accent2"/>
              </a:solidFill>
            </a:endParaRPr>
          </a:p>
        </p:txBody>
      </p:sp>
      <p:sp>
        <p:nvSpPr>
          <p:cNvPr id="152580" name="Rectangle 3"/>
          <p:cNvSpPr>
            <a:spLocks noGrp="1" noChangeArrowheads="1"/>
          </p:cNvSpPr>
          <p:nvPr>
            <p:ph type="body" idx="1"/>
          </p:nvPr>
        </p:nvSpPr>
        <p:spPr>
          <a:xfrm>
            <a:off x="508000" y="1600200"/>
            <a:ext cx="8147050" cy="4144963"/>
          </a:xfrm>
          <a:noFill/>
        </p:spPr>
        <p:txBody>
          <a:bodyPr lIns="90488" tIns="44450" rIns="90488" bIns="44450"/>
          <a:lstStyle/>
          <a:p>
            <a:pPr marL="334963" indent="-334963" defTabSz="1076325" eaLnBrk="1" hangingPunct="1"/>
            <a:r>
              <a:rPr lang="en-US">
                <a:ea typeface="ＭＳ Ｐゴシック" pitchFamily="34" charset="-128"/>
              </a:rPr>
              <a:t>Requirements for SDCs are cumulative; requirements in each </a:t>
            </a:r>
            <a:r>
              <a:rPr lang="ja-JP" altLang="en-US">
                <a:ea typeface="ＭＳ Ｐゴシック" pitchFamily="34" charset="-128"/>
              </a:rPr>
              <a:t>“</a:t>
            </a:r>
            <a:r>
              <a:rPr lang="en-US" altLang="ja-JP">
                <a:ea typeface="ＭＳ Ｐゴシック" pitchFamily="34" charset="-128"/>
              </a:rPr>
              <a:t>higher</a:t>
            </a:r>
            <a:r>
              <a:rPr lang="ja-JP" altLang="en-US">
                <a:ea typeface="ＭＳ Ｐゴシック" pitchFamily="34" charset="-128"/>
              </a:rPr>
              <a:t>”</a:t>
            </a:r>
            <a:r>
              <a:rPr lang="en-US" altLang="ja-JP">
                <a:ea typeface="ＭＳ Ｐゴシック" pitchFamily="34" charset="-128"/>
              </a:rPr>
              <a:t> category are added to requirements in the previous category:</a:t>
            </a:r>
          </a:p>
          <a:p>
            <a:pPr marL="334963" indent="-334963" defTabSz="1076325" eaLnBrk="1" hangingPunct="1">
              <a:buFont typeface="Arial" pitchFamily="34" charset="0"/>
              <a:buNone/>
            </a:pPr>
            <a:endParaRPr lang="en-US">
              <a:ea typeface="ＭＳ Ｐゴシック" pitchFamily="34" charset="-128"/>
            </a:endParaRPr>
          </a:p>
          <a:p>
            <a:pPr marL="806450" lvl="1" indent="-268288" defTabSz="1076325" eaLnBrk="1" hangingPunct="1">
              <a:buFontTx/>
              <a:buNone/>
            </a:pPr>
            <a:r>
              <a:rPr lang="en-US">
                <a:ea typeface="ＭＳ Ｐゴシック" pitchFamily="34" charset="-128"/>
              </a:rPr>
              <a:t>SDC A = minimum requirements</a:t>
            </a:r>
          </a:p>
          <a:p>
            <a:pPr marL="806450" lvl="1" indent="-268288" defTabSz="1076325" eaLnBrk="1" hangingPunct="1">
              <a:buFontTx/>
              <a:buNone/>
            </a:pPr>
            <a:r>
              <a:rPr lang="en-US">
                <a:ea typeface="ＭＳ Ｐゴシック" pitchFamily="34" charset="-128"/>
              </a:rPr>
              <a:t>SDC B = A + more</a:t>
            </a:r>
          </a:p>
          <a:p>
            <a:pPr marL="806450" lvl="1" indent="-268288" defTabSz="1076325" eaLnBrk="1" hangingPunct="1">
              <a:buFontTx/>
              <a:buNone/>
            </a:pPr>
            <a:r>
              <a:rPr lang="en-US">
                <a:ea typeface="ＭＳ Ｐゴシック" pitchFamily="34" charset="-128"/>
              </a:rPr>
              <a:t>SDC C = A + B + more</a:t>
            </a:r>
          </a:p>
          <a:p>
            <a:pPr marL="806450" lvl="1" indent="-268288" defTabSz="1076325" eaLnBrk="1" hangingPunct="1">
              <a:buFontTx/>
              <a:buNone/>
            </a:pPr>
            <a:r>
              <a:rPr lang="en-US">
                <a:ea typeface="ＭＳ Ｐゴシック" pitchFamily="34" charset="-128"/>
              </a:rPr>
              <a:t>SDC D = A + B + C + more</a:t>
            </a:r>
          </a:p>
          <a:p>
            <a:pPr marL="806450" lvl="1" indent="-268288" defTabSz="1076325" eaLnBrk="1" hangingPunct="1">
              <a:buFontTx/>
              <a:buNone/>
            </a:pPr>
            <a:r>
              <a:rPr lang="en-US">
                <a:ea typeface="ＭＳ Ｐゴシック" pitchFamily="34" charset="-128"/>
              </a:rPr>
              <a:t>etc…</a:t>
            </a:r>
          </a:p>
        </p:txBody>
      </p:sp>
      <p:sp>
        <p:nvSpPr>
          <p:cNvPr id="152579" name="Rectangle 2"/>
          <p:cNvSpPr>
            <a:spLocks noGrp="1" noChangeArrowheads="1"/>
          </p:cNvSpPr>
          <p:nvPr>
            <p:ph type="title"/>
          </p:nvPr>
        </p:nvSpPr>
        <p:spPr>
          <a:xfrm>
            <a:off x="515938" y="449263"/>
            <a:ext cx="8229600" cy="649287"/>
          </a:xfrm>
          <a:noFill/>
        </p:spPr>
        <p:txBody>
          <a:bodyPr lIns="90488" tIns="44450" rIns="90488" bIns="44450" anchor="b"/>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5462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3B7F056-F021-4347-AAE3-33DAA5D66D57}" type="slidenum">
              <a:rPr lang="en-US" sz="900">
                <a:solidFill>
                  <a:schemeClr val="accent2"/>
                </a:solidFill>
              </a:rPr>
              <a:pPr eaLnBrk="1" hangingPunct="1"/>
              <a:t>72</a:t>
            </a:fld>
            <a:endParaRPr lang="en-US" sz="900">
              <a:solidFill>
                <a:schemeClr val="accent2"/>
              </a:solidFill>
            </a:endParaRPr>
          </a:p>
        </p:txBody>
      </p:sp>
      <p:sp>
        <p:nvSpPr>
          <p:cNvPr id="154628" name="Rectangle 3"/>
          <p:cNvSpPr>
            <a:spLocks noGrp="1" noChangeArrowheads="1"/>
          </p:cNvSpPr>
          <p:nvPr>
            <p:ph type="body" idx="1"/>
          </p:nvPr>
        </p:nvSpPr>
        <p:spPr>
          <a:xfrm>
            <a:off x="508000" y="1600200"/>
            <a:ext cx="8147050" cy="4144963"/>
          </a:xfrm>
          <a:noFill/>
        </p:spPr>
        <p:txBody>
          <a:bodyPr lIns="90488" tIns="44450" rIns="90488" bIns="44450"/>
          <a:lstStyle/>
          <a:p>
            <a:pPr marL="334963" indent="-334963" defTabSz="1076325" eaLnBrk="1" hangingPunct="1"/>
            <a:r>
              <a:rPr lang="en-US" dirty="0">
                <a:ea typeface="ＭＳ Ｐゴシック" pitchFamily="34" charset="-128"/>
              </a:rPr>
              <a:t>Shear walls must meet minimum prescriptive requirements for reinforcement and connections (ordinary reinforced, intermediate reinforced, or special reinforced) </a:t>
            </a:r>
          </a:p>
          <a:p>
            <a:pPr marL="334963" indent="-334963" defTabSz="1076325" eaLnBrk="1" hangingPunct="1"/>
            <a:endParaRPr lang="en-US" dirty="0">
              <a:ea typeface="ＭＳ Ｐゴシック" pitchFamily="34" charset="-128"/>
            </a:endParaRPr>
          </a:p>
          <a:p>
            <a:pPr marL="334963" indent="-334963" defTabSz="1076325" eaLnBrk="1" hangingPunct="1"/>
            <a:endParaRPr lang="en-US" dirty="0">
              <a:ea typeface="ＭＳ Ｐゴシック" pitchFamily="34" charset="-128"/>
            </a:endParaRPr>
          </a:p>
        </p:txBody>
      </p:sp>
      <p:sp>
        <p:nvSpPr>
          <p:cNvPr id="154627" name="Rectangle 2"/>
          <p:cNvSpPr>
            <a:spLocks noGrp="1" noChangeArrowheads="1"/>
          </p:cNvSpPr>
          <p:nvPr>
            <p:ph type="title"/>
          </p:nvPr>
        </p:nvSpPr>
        <p:spPr>
          <a:xfrm>
            <a:off x="515938" y="449263"/>
            <a:ext cx="8229600" cy="649287"/>
          </a:xfrm>
          <a:noFill/>
        </p:spPr>
        <p:txBody>
          <a:bodyPr lIns="90488" tIns="44450" rIns="90488" bIns="44450" anchor="b"/>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56676"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04FA20B-3FE9-4CB2-8B3F-E0F2A0C46D2F}" type="slidenum">
              <a:rPr lang="en-US" sz="900">
                <a:solidFill>
                  <a:schemeClr val="accent2"/>
                </a:solidFill>
              </a:rPr>
              <a:pPr eaLnBrk="1" hangingPunct="1"/>
              <a:t>73</a:t>
            </a:fld>
            <a:endParaRPr lang="en-US" sz="900">
              <a:solidFill>
                <a:schemeClr val="accent2"/>
              </a:solidFill>
            </a:endParaRPr>
          </a:p>
        </p:txBody>
      </p:sp>
      <p:sp>
        <p:nvSpPr>
          <p:cNvPr id="3" name="Content Placeholder 2"/>
          <p:cNvSpPr>
            <a:spLocks noGrp="1"/>
          </p:cNvSpPr>
          <p:nvPr>
            <p:ph idx="1"/>
          </p:nvPr>
        </p:nvSpPr>
        <p:spPr>
          <a:xfrm>
            <a:off x="864973" y="1417638"/>
            <a:ext cx="7414054" cy="4525962"/>
          </a:xfrm>
        </p:spPr>
        <p:txBody>
          <a:bodyPr/>
          <a:lstStyle/>
          <a:p>
            <a:pPr marL="334963" indent="-334963" defTabSz="1076325">
              <a:buFont typeface="Arial" charset="0"/>
              <a:buChar char="●"/>
              <a:defRPr/>
            </a:pPr>
            <a:r>
              <a:rPr lang="en-US" dirty="0">
                <a:cs typeface="+mn-cs"/>
              </a:rPr>
              <a:t>General analysis </a:t>
            </a:r>
          </a:p>
          <a:p>
            <a:pPr marL="806450" lvl="1" indent="-268288" defTabSz="1076325">
              <a:buClr>
                <a:srgbClr val="FF0000"/>
              </a:buClr>
              <a:defRPr/>
            </a:pPr>
            <a:r>
              <a:rPr lang="en-US" dirty="0"/>
              <a:t>Element interaction</a:t>
            </a:r>
          </a:p>
          <a:p>
            <a:pPr marL="806450" lvl="1" indent="-268288" defTabSz="1076325">
              <a:buClr>
                <a:srgbClr val="FF0000"/>
              </a:buClr>
              <a:defRPr/>
            </a:pPr>
            <a:r>
              <a:rPr lang="en-US" dirty="0"/>
              <a:t>Refer to ASCE7-10, Sec. 1.4, General Structural Integrity:</a:t>
            </a:r>
          </a:p>
          <a:p>
            <a:pPr marL="1344613" lvl="2" indent="-268288" defTabSz="1076325">
              <a:buClr>
                <a:srgbClr val="FF0000"/>
              </a:buClr>
              <a:defRPr/>
            </a:pPr>
            <a:r>
              <a:rPr lang="en-US" b="1" dirty="0"/>
              <a:t>Load path connections</a:t>
            </a:r>
          </a:p>
          <a:p>
            <a:pPr marL="1344613" lvl="2" indent="-268288" defTabSz="1076325">
              <a:buClr>
                <a:srgbClr val="FF0000"/>
              </a:buClr>
              <a:defRPr/>
            </a:pPr>
            <a:r>
              <a:rPr lang="en-US" b="1" dirty="0"/>
              <a:t>Notional lateral forces</a:t>
            </a:r>
          </a:p>
          <a:p>
            <a:pPr marL="1344613" lvl="2" indent="-268288" defTabSz="1076325">
              <a:buClr>
                <a:srgbClr val="FF0000"/>
              </a:buClr>
              <a:defRPr/>
            </a:pPr>
            <a:r>
              <a:rPr lang="en-US" b="1" dirty="0"/>
              <a:t>Connection to supports</a:t>
            </a:r>
          </a:p>
          <a:p>
            <a:pPr marL="1344613" lvl="2" indent="-268288" defTabSz="1076325">
              <a:buClr>
                <a:srgbClr val="FF0000"/>
              </a:buClr>
              <a:defRPr/>
            </a:pPr>
            <a:r>
              <a:rPr lang="en-US" b="1" dirty="0"/>
              <a:t>Anchorage of walls</a:t>
            </a:r>
          </a:p>
          <a:p>
            <a:pPr marL="0" indent="0">
              <a:buFont typeface="Arial" charset="0"/>
              <a:buNone/>
              <a:defRPr/>
            </a:pPr>
            <a:endParaRPr lang="en-US" dirty="0">
              <a:cs typeface="+mn-cs"/>
            </a:endParaRPr>
          </a:p>
        </p:txBody>
      </p:sp>
      <p:sp>
        <p:nvSpPr>
          <p:cNvPr id="156673" name="Title 1"/>
          <p:cNvSpPr>
            <a:spLocks noGrp="1"/>
          </p:cNvSpPr>
          <p:nvPr>
            <p:ph type="title"/>
          </p:nvPr>
        </p:nvSpPr>
        <p:spPr/>
        <p:txBody>
          <a:bodyPr/>
          <a:lstStyle/>
          <a:p>
            <a:r>
              <a:rPr lang="en-US" dirty="0">
                <a:solidFill>
                  <a:srgbClr val="2D2DB9"/>
                </a:solidFill>
                <a:ea typeface="ＭＳ Ｐゴシック" pitchFamily="34" charset="-128"/>
              </a:rPr>
              <a:t>Chapter 7, Seismic Design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58724"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86C7CED-8CD0-486D-978A-181034E534EF}" type="slidenum">
              <a:rPr lang="en-US" sz="900">
                <a:solidFill>
                  <a:schemeClr val="accent2"/>
                </a:solidFill>
              </a:rPr>
              <a:pPr eaLnBrk="1" hangingPunct="1"/>
              <a:t>74</a:t>
            </a:fld>
            <a:endParaRPr lang="en-US" sz="900">
              <a:solidFill>
                <a:schemeClr val="accent2"/>
              </a:solidFill>
            </a:endParaRPr>
          </a:p>
        </p:txBody>
      </p:sp>
      <p:sp>
        <p:nvSpPr>
          <p:cNvPr id="3" name="Content Placeholder 2"/>
          <p:cNvSpPr>
            <a:spLocks noGrp="1"/>
          </p:cNvSpPr>
          <p:nvPr>
            <p:ph idx="1"/>
          </p:nvPr>
        </p:nvSpPr>
        <p:spPr>
          <a:xfrm>
            <a:off x="457200" y="1420813"/>
            <a:ext cx="8229600" cy="4525962"/>
          </a:xfrm>
        </p:spPr>
        <p:txBody>
          <a:bodyPr/>
          <a:lstStyle/>
          <a:p>
            <a:pPr marL="334963" indent="-334963" defTabSz="1076325">
              <a:buFont typeface="Arial" charset="0"/>
              <a:buChar char="●"/>
              <a:defRPr/>
            </a:pPr>
            <a:r>
              <a:rPr lang="en-US" dirty="0">
                <a:cs typeface="+mn-cs"/>
              </a:rPr>
              <a:t>General analysis </a:t>
            </a:r>
          </a:p>
          <a:p>
            <a:pPr marL="806450" lvl="1" indent="-268288" defTabSz="1076325">
              <a:buClr>
                <a:srgbClr val="FF0000"/>
              </a:buClr>
              <a:defRPr/>
            </a:pPr>
            <a:r>
              <a:rPr lang="en-US" dirty="0"/>
              <a:t>Drift limits:  Use legally adopted building code or ASCE7</a:t>
            </a:r>
          </a:p>
          <a:p>
            <a:pPr marL="806450" lvl="1" indent="-268288" defTabSz="1076325">
              <a:buClr>
                <a:srgbClr val="FF0000"/>
              </a:buClr>
              <a:defRPr/>
            </a:pPr>
            <a:r>
              <a:rPr lang="en-US" dirty="0"/>
              <a:t>Drift limits </a:t>
            </a:r>
            <a:r>
              <a:rPr lang="en-US" u="sng" dirty="0"/>
              <a:t>assumed</a:t>
            </a:r>
            <a:r>
              <a:rPr lang="en-US" dirty="0"/>
              <a:t> satisfied for many wall types</a:t>
            </a:r>
          </a:p>
          <a:p>
            <a:pPr marL="1263650" lvl="2" indent="-268288" defTabSz="1076325">
              <a:buClr>
                <a:srgbClr val="FF0000"/>
              </a:buClr>
              <a:buFontTx/>
              <a:buChar char="–"/>
              <a:defRPr/>
            </a:pPr>
            <a:r>
              <a:rPr lang="en-US" sz="2200" b="1" dirty="0"/>
              <a:t>Special Reinforced Masonry walls are the exception to this rule</a:t>
            </a:r>
          </a:p>
          <a:p>
            <a:pPr marL="0" indent="0">
              <a:buFont typeface="Arial" charset="0"/>
              <a:buNone/>
              <a:defRPr/>
            </a:pPr>
            <a:endParaRPr lang="en-US" dirty="0">
              <a:cs typeface="+mn-cs"/>
            </a:endParaRPr>
          </a:p>
        </p:txBody>
      </p:sp>
      <p:sp>
        <p:nvSpPr>
          <p:cNvPr id="158721" name="Title 1"/>
          <p:cNvSpPr>
            <a:spLocks noGrp="1"/>
          </p:cNvSpPr>
          <p:nvPr>
            <p:ph type="title"/>
          </p:nvPr>
        </p:nvSpPr>
        <p:spPr/>
        <p:txBody>
          <a:bodyPr/>
          <a:lstStyle/>
          <a:p>
            <a:r>
              <a:rPr lang="en-US" dirty="0">
                <a:solidFill>
                  <a:srgbClr val="2D2DB9"/>
                </a:solidFill>
                <a:ea typeface="ＭＳ Ｐゴシック" pitchFamily="34" charset="-128"/>
              </a:rPr>
              <a:t>Chapter 7, Seismic Design</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6077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0911DDB-73D7-4C2F-8BFF-AC9B8E05DAEF}" type="slidenum">
              <a:rPr lang="en-US" sz="900">
                <a:solidFill>
                  <a:schemeClr val="accent2"/>
                </a:solidFill>
              </a:rPr>
              <a:pPr eaLnBrk="1" hangingPunct="1"/>
              <a:t>75</a:t>
            </a:fld>
            <a:endParaRPr lang="en-US" sz="900">
              <a:solidFill>
                <a:schemeClr val="accent2"/>
              </a:solidFill>
            </a:endParaRPr>
          </a:p>
        </p:txBody>
      </p:sp>
      <p:sp>
        <p:nvSpPr>
          <p:cNvPr id="3" name="Content Placeholder 2"/>
          <p:cNvSpPr>
            <a:spLocks noGrp="1"/>
          </p:cNvSpPr>
          <p:nvPr>
            <p:ph idx="1"/>
          </p:nvPr>
        </p:nvSpPr>
        <p:spPr>
          <a:xfrm>
            <a:off x="457200" y="1420813"/>
            <a:ext cx="8229600" cy="4525962"/>
          </a:xfrm>
        </p:spPr>
        <p:txBody>
          <a:bodyPr/>
          <a:lstStyle/>
          <a:p>
            <a:pPr marL="334963" indent="-334963" defTabSz="1076325">
              <a:buFont typeface="Arial" charset="0"/>
              <a:buChar char="●"/>
              <a:defRPr/>
            </a:pPr>
            <a:r>
              <a:rPr lang="en-US" dirty="0">
                <a:cs typeface="+mn-cs"/>
              </a:rPr>
              <a:t>Element classification</a:t>
            </a:r>
          </a:p>
          <a:p>
            <a:pPr marL="806450" lvl="1" indent="-268288" defTabSz="1076325">
              <a:buClr>
                <a:srgbClr val="FF0000"/>
              </a:buClr>
              <a:defRPr/>
            </a:pPr>
            <a:r>
              <a:rPr lang="en-US" dirty="0"/>
              <a:t>Participating</a:t>
            </a:r>
          </a:p>
          <a:p>
            <a:pPr marL="1344613" lvl="2" indent="-268288" defTabSz="1076325">
              <a:buClr>
                <a:srgbClr val="FF0000"/>
              </a:buClr>
              <a:defRPr/>
            </a:pPr>
            <a:r>
              <a:rPr lang="en-US" dirty="0"/>
              <a:t>Part of the seismic force-resisting system</a:t>
            </a:r>
          </a:p>
          <a:p>
            <a:pPr marL="806450" lvl="1" indent="-268288" defTabSz="1076325">
              <a:buClr>
                <a:srgbClr val="FF0000"/>
              </a:buClr>
              <a:defRPr/>
            </a:pPr>
            <a:r>
              <a:rPr lang="en-US" dirty="0"/>
              <a:t>Non-participating </a:t>
            </a:r>
          </a:p>
          <a:p>
            <a:pPr marL="1344613" lvl="2" indent="-268288" defTabSz="1076325">
              <a:buClr>
                <a:srgbClr val="FF0000"/>
              </a:buClr>
              <a:defRPr/>
            </a:pPr>
            <a:r>
              <a:rPr lang="en-US" dirty="0"/>
              <a:t>Non-participating walls must be isolated from the participating seismic force-resisting system (except as required for gravity support)</a:t>
            </a:r>
          </a:p>
          <a:p>
            <a:pPr>
              <a:buFont typeface="Arial" charset="0"/>
              <a:buChar char="●"/>
              <a:defRPr/>
            </a:pPr>
            <a:endParaRPr lang="en-US" dirty="0">
              <a:cs typeface="+mn-cs"/>
            </a:endParaRPr>
          </a:p>
        </p:txBody>
      </p:sp>
      <p:sp>
        <p:nvSpPr>
          <p:cNvPr id="160769" name="Title 1"/>
          <p:cNvSpPr>
            <a:spLocks noGrp="1"/>
          </p:cNvSpPr>
          <p:nvPr>
            <p:ph type="title"/>
          </p:nvPr>
        </p:nvSpPr>
        <p:spPr/>
        <p:txBody>
          <a:bodyPr/>
          <a:lstStyle/>
          <a:p>
            <a:r>
              <a:rPr lang="en-US" dirty="0">
                <a:solidFill>
                  <a:srgbClr val="2D2DB9"/>
                </a:solidFill>
                <a:ea typeface="ＭＳ Ｐゴシック" pitchFamily="34" charset="-128"/>
              </a:rPr>
              <a:t>Chapter 7, Seismic Design</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162817"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C715166C-E615-4B92-9B13-A8758338408C}" type="slidenum">
              <a:rPr lang="en-US" sz="900">
                <a:solidFill>
                  <a:schemeClr val="accent2"/>
                </a:solidFill>
              </a:rPr>
              <a:pPr eaLnBrk="1" hangingPunct="1"/>
              <a:t>76</a:t>
            </a:fld>
            <a:endParaRPr lang="en-US" sz="900">
              <a:solidFill>
                <a:schemeClr val="accent2"/>
              </a:solidFill>
            </a:endParaRPr>
          </a:p>
        </p:txBody>
      </p:sp>
      <p:sp>
        <p:nvSpPr>
          <p:cNvPr id="162819" name="Rectangle 3"/>
          <p:cNvSpPr>
            <a:spLocks noGrp="1" noChangeArrowheads="1"/>
          </p:cNvSpPr>
          <p:nvPr>
            <p:ph type="body" idx="1"/>
          </p:nvPr>
        </p:nvSpPr>
        <p:spPr>
          <a:xfrm>
            <a:off x="579438" y="1381125"/>
            <a:ext cx="8077200" cy="4254500"/>
          </a:xfrm>
          <a:noFill/>
        </p:spPr>
        <p:txBody>
          <a:bodyPr lIns="90488" tIns="44450" rIns="90488" bIns="44450"/>
          <a:lstStyle/>
          <a:p>
            <a:pPr marL="334963" indent="-334963" defTabSz="1076325" eaLnBrk="1" hangingPunct="1"/>
            <a:r>
              <a:rPr lang="en-US">
                <a:ea typeface="ＭＳ Ｐゴシック" pitchFamily="34" charset="-128"/>
              </a:rPr>
              <a:t>Seismic Design Category A:</a:t>
            </a:r>
          </a:p>
          <a:p>
            <a:pPr marL="806450" lvl="1" indent="-268288" defTabSz="1076325" eaLnBrk="1" hangingPunct="1">
              <a:buClr>
                <a:srgbClr val="FF0000"/>
              </a:buClr>
            </a:pPr>
            <a:r>
              <a:rPr lang="en-US">
                <a:ea typeface="ＭＳ Ｐゴシック" pitchFamily="34" charset="-128"/>
              </a:rPr>
              <a:t>All types of shear walls permitted:</a:t>
            </a:r>
          </a:p>
          <a:p>
            <a:pPr marL="1344613" lvl="2" indent="-268288" defTabSz="1076325" eaLnBrk="1" hangingPunct="1">
              <a:buClr>
                <a:srgbClr val="FF0000"/>
              </a:buClr>
            </a:pPr>
            <a:r>
              <a:rPr lang="en-US" b="1">
                <a:ea typeface="ＭＳ Ｐゴシック" pitchFamily="34" charset="-128"/>
              </a:rPr>
              <a:t>Empirical</a:t>
            </a:r>
          </a:p>
          <a:p>
            <a:pPr marL="1344613" lvl="2" indent="-268288" defTabSz="1076325" eaLnBrk="1" hangingPunct="1">
              <a:buClr>
                <a:srgbClr val="FF0000"/>
              </a:buClr>
            </a:pPr>
            <a:r>
              <a:rPr lang="en-US" b="1">
                <a:ea typeface="ＭＳ Ｐゴシック" pitchFamily="34" charset="-128"/>
              </a:rPr>
              <a:t>Plain</a:t>
            </a:r>
          </a:p>
          <a:p>
            <a:pPr marL="1812925" lvl="3" indent="-200025" defTabSz="1076325" eaLnBrk="1" hangingPunct="1">
              <a:buClr>
                <a:srgbClr val="FF0000"/>
              </a:buClr>
            </a:pPr>
            <a:r>
              <a:rPr lang="en-US" sz="2400">
                <a:ea typeface="ＭＳ Ｐゴシック" pitchFamily="34" charset="-128"/>
              </a:rPr>
              <a:t>Ordinary plain:  Unreinforced</a:t>
            </a:r>
          </a:p>
          <a:p>
            <a:pPr marL="1812925" lvl="3" indent="-200025" defTabSz="1076325" eaLnBrk="1" hangingPunct="1">
              <a:buClr>
                <a:srgbClr val="FF0000"/>
              </a:buClr>
            </a:pPr>
            <a:r>
              <a:rPr lang="en-US" sz="2400">
                <a:ea typeface="ＭＳ Ｐゴシック" pitchFamily="34" charset="-128"/>
              </a:rPr>
              <a:t>Detailed Plain:  Has minimum reinforcement</a:t>
            </a:r>
          </a:p>
          <a:p>
            <a:pPr marL="1344613" lvl="2" indent="-268288" defTabSz="1076325" eaLnBrk="1" hangingPunct="1">
              <a:buClr>
                <a:srgbClr val="FF0000"/>
              </a:buClr>
            </a:pPr>
            <a:r>
              <a:rPr lang="en-US" b="1">
                <a:ea typeface="ＭＳ Ｐゴシック" pitchFamily="34" charset="-128"/>
              </a:rPr>
              <a:t>Ordinary reinforced</a:t>
            </a:r>
          </a:p>
          <a:p>
            <a:pPr marL="1344613" lvl="2" indent="-268288" defTabSz="1076325" eaLnBrk="1" hangingPunct="1">
              <a:buClr>
                <a:srgbClr val="FF0000"/>
              </a:buClr>
            </a:pPr>
            <a:r>
              <a:rPr lang="en-US" b="1">
                <a:ea typeface="ＭＳ Ｐゴシック" pitchFamily="34" charset="-128"/>
              </a:rPr>
              <a:t>Intermediate reinforced</a:t>
            </a:r>
          </a:p>
          <a:p>
            <a:pPr marL="1344613" lvl="2" indent="-268288" defTabSz="1076325" eaLnBrk="1" hangingPunct="1">
              <a:buClr>
                <a:srgbClr val="FF0000"/>
              </a:buClr>
            </a:pPr>
            <a:r>
              <a:rPr lang="en-US" b="1">
                <a:ea typeface="ＭＳ Ｐゴシック" pitchFamily="34" charset="-128"/>
              </a:rPr>
              <a:t>Special reinforced</a:t>
            </a:r>
          </a:p>
          <a:p>
            <a:pPr marL="1344613" lvl="2" indent="-268288" defTabSz="1076325" eaLnBrk="1" hangingPunct="1">
              <a:buFontTx/>
              <a:buNone/>
            </a:pPr>
            <a:endParaRPr lang="en-US" b="1">
              <a:ea typeface="ＭＳ Ｐゴシック" pitchFamily="34" charset="-128"/>
            </a:endParaRPr>
          </a:p>
        </p:txBody>
      </p:sp>
      <p:sp>
        <p:nvSpPr>
          <p:cNvPr id="162818" name="Rectangle 2"/>
          <p:cNvSpPr>
            <a:spLocks noGrp="1" noChangeArrowheads="1"/>
          </p:cNvSpPr>
          <p:nvPr>
            <p:ph type="title"/>
          </p:nvPr>
        </p:nvSpPr>
        <p:spPr>
          <a:xfrm>
            <a:off x="355600" y="420688"/>
            <a:ext cx="8229600" cy="708025"/>
          </a:xfrm>
          <a:noFill/>
        </p:spPr>
        <p:txBody>
          <a:bodyPr lIns="90488" tIns="44450" rIns="90488" bIns="44450" anchor="b"/>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6486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DC49AB46-59A3-4BD3-B2C6-72C0190813C7}" type="slidenum">
              <a:rPr lang="en-US" sz="900">
                <a:solidFill>
                  <a:schemeClr val="accent2"/>
                </a:solidFill>
              </a:rPr>
              <a:pPr eaLnBrk="1" hangingPunct="1"/>
              <a:t>77</a:t>
            </a:fld>
            <a:endParaRPr lang="en-US" sz="900">
              <a:solidFill>
                <a:schemeClr val="accent2"/>
              </a:solidFill>
            </a:endParaRPr>
          </a:p>
        </p:txBody>
      </p:sp>
      <p:sp>
        <p:nvSpPr>
          <p:cNvPr id="164868" name="Rectangle 3"/>
          <p:cNvSpPr>
            <a:spLocks noGrp="1" noChangeArrowheads="1"/>
          </p:cNvSpPr>
          <p:nvPr>
            <p:ph type="body" idx="1"/>
          </p:nvPr>
        </p:nvSpPr>
        <p:spPr>
          <a:xfrm>
            <a:off x="511175" y="1512888"/>
            <a:ext cx="8077200" cy="3600450"/>
          </a:xfrm>
          <a:noFill/>
        </p:spPr>
        <p:txBody>
          <a:bodyPr lIns="90488" tIns="44450" rIns="90488" bIns="44450"/>
          <a:lstStyle/>
          <a:p>
            <a:pPr marL="334963" indent="-334963" defTabSz="1076325" eaLnBrk="1" hangingPunct="1">
              <a:lnSpc>
                <a:spcPct val="90000"/>
              </a:lnSpc>
            </a:pPr>
            <a:r>
              <a:rPr lang="en-US">
                <a:ea typeface="ＭＳ Ｐゴシック" pitchFamily="34" charset="-128"/>
              </a:rPr>
              <a:t>Seismic Design Category B:</a:t>
            </a:r>
          </a:p>
          <a:p>
            <a:pPr marL="806450" lvl="1" indent="-268288" defTabSz="1076325" eaLnBrk="1" hangingPunct="1">
              <a:lnSpc>
                <a:spcPct val="90000"/>
              </a:lnSpc>
              <a:buClr>
                <a:srgbClr val="FF0000"/>
              </a:buClr>
            </a:pPr>
            <a:r>
              <a:rPr lang="en-US" sz="2400">
                <a:ea typeface="ＭＳ Ｐゴシック" pitchFamily="34" charset="-128"/>
              </a:rPr>
              <a:t>Empirical design not permitted, all other types of shear walls permitted:</a:t>
            </a:r>
          </a:p>
          <a:p>
            <a:pPr marL="1344613" lvl="2" indent="-268288" defTabSz="1076325" eaLnBrk="1" hangingPunct="1">
              <a:lnSpc>
                <a:spcPct val="90000"/>
              </a:lnSpc>
              <a:buClr>
                <a:srgbClr val="FF0000"/>
              </a:buClr>
            </a:pPr>
            <a:r>
              <a:rPr lang="en-US" b="1">
                <a:ea typeface="ＭＳ Ｐゴシック" pitchFamily="34" charset="-128"/>
              </a:rPr>
              <a:t>Plain</a:t>
            </a:r>
          </a:p>
          <a:p>
            <a:pPr marL="1812925" lvl="3" indent="-200025" defTabSz="1076325" eaLnBrk="1" hangingPunct="1">
              <a:lnSpc>
                <a:spcPct val="90000"/>
              </a:lnSpc>
              <a:buClr>
                <a:srgbClr val="FF0000"/>
              </a:buClr>
            </a:pPr>
            <a:r>
              <a:rPr lang="en-US" sz="2400">
                <a:ea typeface="ＭＳ Ｐゴシック" pitchFamily="34" charset="-128"/>
              </a:rPr>
              <a:t>Ordinary plain</a:t>
            </a:r>
          </a:p>
          <a:p>
            <a:pPr marL="1812925" lvl="3" indent="-200025" defTabSz="1076325" eaLnBrk="1" hangingPunct="1">
              <a:lnSpc>
                <a:spcPct val="90000"/>
              </a:lnSpc>
              <a:buClr>
                <a:srgbClr val="FF0000"/>
              </a:buClr>
            </a:pPr>
            <a:r>
              <a:rPr lang="en-US" sz="2400">
                <a:ea typeface="ＭＳ Ｐゴシック" pitchFamily="34" charset="-128"/>
              </a:rPr>
              <a:t>Detailed plain</a:t>
            </a:r>
            <a:endParaRPr lang="en-US" b="1">
              <a:ea typeface="ＭＳ Ｐゴシック" pitchFamily="34" charset="-128"/>
            </a:endParaRPr>
          </a:p>
          <a:p>
            <a:pPr marL="1344613" lvl="2" indent="-268288" defTabSz="1076325" eaLnBrk="1" hangingPunct="1">
              <a:lnSpc>
                <a:spcPct val="90000"/>
              </a:lnSpc>
              <a:buClr>
                <a:srgbClr val="FF0000"/>
              </a:buClr>
            </a:pPr>
            <a:r>
              <a:rPr lang="en-US" b="1">
                <a:ea typeface="ＭＳ Ｐゴシック" pitchFamily="34" charset="-128"/>
              </a:rPr>
              <a:t>Ordinary reinforced</a:t>
            </a:r>
          </a:p>
          <a:p>
            <a:pPr marL="1344613" lvl="2" indent="-268288" defTabSz="1076325" eaLnBrk="1" hangingPunct="1">
              <a:lnSpc>
                <a:spcPct val="90000"/>
              </a:lnSpc>
              <a:buClr>
                <a:srgbClr val="FF0000"/>
              </a:buClr>
            </a:pPr>
            <a:r>
              <a:rPr lang="en-US" b="1">
                <a:ea typeface="ＭＳ Ｐゴシック" pitchFamily="34" charset="-128"/>
              </a:rPr>
              <a:t>Intermediate reinforced</a:t>
            </a:r>
          </a:p>
          <a:p>
            <a:pPr marL="1344613" lvl="2" indent="-268288" defTabSz="1076325" eaLnBrk="1" hangingPunct="1">
              <a:lnSpc>
                <a:spcPct val="90000"/>
              </a:lnSpc>
              <a:buClr>
                <a:srgbClr val="FF0000"/>
              </a:buClr>
            </a:pPr>
            <a:r>
              <a:rPr lang="en-US" b="1">
                <a:ea typeface="ＭＳ Ｐゴシック" pitchFamily="34" charset="-128"/>
              </a:rPr>
              <a:t>Special reinforced</a:t>
            </a:r>
          </a:p>
          <a:p>
            <a:pPr marL="806450" lvl="1" indent="-268288" defTabSz="1076325" eaLnBrk="1" hangingPunct="1">
              <a:lnSpc>
                <a:spcPct val="90000"/>
              </a:lnSpc>
            </a:pPr>
            <a:endParaRPr lang="en-US" sz="1800" b="0">
              <a:ea typeface="ＭＳ Ｐゴシック" pitchFamily="34" charset="-128"/>
            </a:endParaRPr>
          </a:p>
        </p:txBody>
      </p:sp>
      <p:sp>
        <p:nvSpPr>
          <p:cNvPr id="164867" name="Rectangle 2"/>
          <p:cNvSpPr>
            <a:spLocks noGrp="1" noChangeArrowheads="1"/>
          </p:cNvSpPr>
          <p:nvPr>
            <p:ph type="title"/>
          </p:nvPr>
        </p:nvSpPr>
        <p:spPr>
          <a:xfrm>
            <a:off x="434975" y="436563"/>
            <a:ext cx="8229600" cy="708025"/>
          </a:xfrm>
          <a:noFill/>
        </p:spPr>
        <p:txBody>
          <a:bodyPr lIns="90488" tIns="44450" rIns="90488" bIns="44450" anchor="b"/>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6691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7221C4F-F21E-41AA-8917-71DEB7B24D2A}" type="slidenum">
              <a:rPr lang="en-US" sz="900">
                <a:solidFill>
                  <a:schemeClr val="accent2"/>
                </a:solidFill>
              </a:rPr>
              <a:pPr eaLnBrk="1" hangingPunct="1"/>
              <a:t>78</a:t>
            </a:fld>
            <a:endParaRPr lang="en-US" sz="900">
              <a:solidFill>
                <a:schemeClr val="accent2"/>
              </a:solidFill>
            </a:endParaRPr>
          </a:p>
        </p:txBody>
      </p:sp>
      <p:sp>
        <p:nvSpPr>
          <p:cNvPr id="166916" name="Rectangle 3"/>
          <p:cNvSpPr>
            <a:spLocks noGrp="1" noChangeArrowheads="1"/>
          </p:cNvSpPr>
          <p:nvPr>
            <p:ph type="body" idx="1"/>
          </p:nvPr>
        </p:nvSpPr>
        <p:spPr>
          <a:xfrm>
            <a:off x="355600" y="1310640"/>
            <a:ext cx="8432800" cy="4912360"/>
          </a:xfrm>
          <a:noFill/>
        </p:spPr>
        <p:txBody>
          <a:bodyPr lIns="90488" tIns="44450" rIns="90488" bIns="44450"/>
          <a:lstStyle/>
          <a:p>
            <a:pPr marL="334963" indent="-334963" defTabSz="1076325" eaLnBrk="1" hangingPunct="1"/>
            <a:r>
              <a:rPr lang="en-US" dirty="0">
                <a:ea typeface="ＭＳ Ｐゴシック" pitchFamily="34" charset="-128"/>
              </a:rPr>
              <a:t>Seismic Design Category C:</a:t>
            </a:r>
          </a:p>
          <a:p>
            <a:pPr marL="806450" lvl="1" indent="-268288" defTabSz="1076325" eaLnBrk="1" hangingPunct="1">
              <a:buClr>
                <a:srgbClr val="FF0000"/>
              </a:buClr>
            </a:pPr>
            <a:r>
              <a:rPr lang="en-US" sz="2400" dirty="0">
                <a:ea typeface="ＭＳ Ｐゴシック" pitchFamily="34" charset="-128"/>
              </a:rPr>
              <a:t>Empirical and plain not permitted, all other types of shear walls permitted:</a:t>
            </a:r>
            <a:endParaRPr lang="en-US" b="0" dirty="0">
              <a:ea typeface="ＭＳ Ｐゴシック" pitchFamily="34" charset="-128"/>
            </a:endParaRPr>
          </a:p>
          <a:p>
            <a:pPr marL="1344613" lvl="2" indent="-268288" defTabSz="1076325" eaLnBrk="1" hangingPunct="1">
              <a:buClr>
                <a:srgbClr val="FF0000"/>
              </a:buClr>
            </a:pPr>
            <a:r>
              <a:rPr lang="en-US" b="1" dirty="0">
                <a:ea typeface="ＭＳ Ｐゴシック" pitchFamily="34" charset="-128"/>
              </a:rPr>
              <a:t>Ordinary reinforced</a:t>
            </a:r>
          </a:p>
          <a:p>
            <a:pPr marL="1344613" lvl="2" indent="-268288" defTabSz="1076325" eaLnBrk="1" hangingPunct="1">
              <a:buClr>
                <a:srgbClr val="FF0000"/>
              </a:buClr>
            </a:pPr>
            <a:r>
              <a:rPr lang="en-US" b="1" dirty="0">
                <a:ea typeface="ＭＳ Ｐゴシック" pitchFamily="34" charset="-128"/>
              </a:rPr>
              <a:t>Intermediate reinforced</a:t>
            </a:r>
          </a:p>
          <a:p>
            <a:pPr marL="1344613" lvl="2" indent="-268288" defTabSz="1076325" eaLnBrk="1" hangingPunct="1">
              <a:buClr>
                <a:srgbClr val="FF0000"/>
              </a:buClr>
            </a:pPr>
            <a:r>
              <a:rPr lang="en-US" b="1" dirty="0">
                <a:ea typeface="ＭＳ Ｐゴシック" pitchFamily="34" charset="-128"/>
              </a:rPr>
              <a:t>Special reinforced</a:t>
            </a:r>
            <a:endParaRPr lang="en-US" dirty="0">
              <a:ea typeface="ＭＳ Ｐゴシック" pitchFamily="34" charset="-128"/>
            </a:endParaRPr>
          </a:p>
          <a:p>
            <a:pPr marL="806450" lvl="1" indent="-268288" defTabSz="1076325" eaLnBrk="1" hangingPunct="1">
              <a:buClr>
                <a:srgbClr val="FF0000"/>
              </a:buClr>
            </a:pPr>
            <a:r>
              <a:rPr lang="en-US" dirty="0">
                <a:ea typeface="ＭＳ Ｐゴシック" pitchFamily="34" charset="-128"/>
              </a:rPr>
              <a:t>Participating walls shall be reinforced</a:t>
            </a:r>
          </a:p>
          <a:p>
            <a:pPr marL="806450" lvl="1" indent="-268288" defTabSz="1076325" eaLnBrk="1" hangingPunct="1">
              <a:buClr>
                <a:srgbClr val="FF0000"/>
              </a:buClr>
            </a:pPr>
            <a:r>
              <a:rPr lang="en-US" dirty="0">
                <a:ea typeface="ＭＳ Ｐゴシック" pitchFamily="34" charset="-128"/>
              </a:rPr>
              <a:t>Non-participating walls must meet minimum prescriptive requirements for horizontal or vertical reinforcement</a:t>
            </a:r>
          </a:p>
          <a:p>
            <a:pPr marL="806450" lvl="1" indent="-268288" defTabSz="1076325" eaLnBrk="1" hangingPunct="1">
              <a:buClr>
                <a:srgbClr val="FF0000"/>
              </a:buClr>
            </a:pPr>
            <a:r>
              <a:rPr lang="en-US" dirty="0">
                <a:ea typeface="ＭＳ Ｐゴシック" pitchFamily="34" charset="-128"/>
              </a:rPr>
              <a:t>At least 80% of lateral resistance in a given line shall be by shear walls</a:t>
            </a:r>
          </a:p>
        </p:txBody>
      </p:sp>
      <p:sp>
        <p:nvSpPr>
          <p:cNvPr id="166915" name="Rectangle 2"/>
          <p:cNvSpPr>
            <a:spLocks noGrp="1" noChangeArrowheads="1"/>
          </p:cNvSpPr>
          <p:nvPr>
            <p:ph type="title"/>
          </p:nvPr>
        </p:nvSpPr>
        <p:spPr>
          <a:xfrm>
            <a:off x="427038" y="246063"/>
            <a:ext cx="8229600" cy="677862"/>
          </a:xfrm>
          <a:noFill/>
        </p:spPr>
        <p:txBody>
          <a:bodyPr lIns="90488" tIns="44450" rIns="90488" bIns="44450" anchor="b"/>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6896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55576C5-164B-4F6E-8246-729310DCB306}" type="slidenum">
              <a:rPr lang="en-US" sz="900">
                <a:solidFill>
                  <a:schemeClr val="accent2"/>
                </a:solidFill>
              </a:rPr>
              <a:pPr eaLnBrk="1" hangingPunct="1"/>
              <a:t>79</a:t>
            </a:fld>
            <a:endParaRPr lang="en-US" sz="900">
              <a:solidFill>
                <a:schemeClr val="accent2"/>
              </a:solidFill>
            </a:endParaRPr>
          </a:p>
        </p:txBody>
      </p:sp>
      <p:sp>
        <p:nvSpPr>
          <p:cNvPr id="168964" name="Rectangle 3"/>
          <p:cNvSpPr>
            <a:spLocks noGrp="1" noChangeArrowheads="1"/>
          </p:cNvSpPr>
          <p:nvPr>
            <p:ph type="body" idx="1"/>
          </p:nvPr>
        </p:nvSpPr>
        <p:spPr>
          <a:xfrm>
            <a:off x="404813" y="1295399"/>
            <a:ext cx="8148637" cy="4913313"/>
          </a:xfrm>
          <a:noFill/>
        </p:spPr>
        <p:txBody>
          <a:bodyPr lIns="90488" tIns="44450" rIns="90488" bIns="44450"/>
          <a:lstStyle/>
          <a:p>
            <a:pPr marL="334963" indent="-334963" defTabSz="1076325" eaLnBrk="1" hangingPunct="1"/>
            <a:r>
              <a:rPr lang="en-US" dirty="0">
                <a:ea typeface="ＭＳ Ｐゴシック" pitchFamily="34" charset="-128"/>
              </a:rPr>
              <a:t>Seismic Design Category D:</a:t>
            </a:r>
          </a:p>
          <a:p>
            <a:pPr marL="806450" lvl="1" indent="-268288" defTabSz="1076325" eaLnBrk="1" hangingPunct="1">
              <a:buClr>
                <a:srgbClr val="FF0000"/>
              </a:buClr>
            </a:pPr>
            <a:r>
              <a:rPr lang="en-US" sz="2400" dirty="0">
                <a:ea typeface="ＭＳ Ｐゴシック" pitchFamily="34" charset="-128"/>
              </a:rPr>
              <a:t>Only special reinforced type of shear wall permitted</a:t>
            </a:r>
          </a:p>
          <a:p>
            <a:pPr marL="806450" lvl="1" indent="-268288" defTabSz="1076325" eaLnBrk="1" hangingPunct="1">
              <a:buClr>
                <a:srgbClr val="FF0000"/>
              </a:buClr>
            </a:pPr>
            <a:r>
              <a:rPr lang="en-US" dirty="0">
                <a:ea typeface="ＭＳ Ｐゴシック" pitchFamily="34" charset="-128"/>
              </a:rPr>
              <a:t>Shear walls must meet minimum prescriptive requirements for reinforcement and connections (special reinforced) </a:t>
            </a:r>
          </a:p>
          <a:p>
            <a:pPr marL="806450" lvl="1" indent="-268288" defTabSz="1076325" eaLnBrk="1" hangingPunct="1">
              <a:buClr>
                <a:srgbClr val="FF0000"/>
              </a:buClr>
            </a:pPr>
            <a:r>
              <a:rPr lang="en-US" dirty="0">
                <a:ea typeface="ＭＳ Ｐゴシック" pitchFamily="34" charset="-128"/>
              </a:rPr>
              <a:t>Type N mortar and masonry cement mortars are prohibited in the lateral force-resisting system</a:t>
            </a:r>
          </a:p>
          <a:p>
            <a:pPr marL="806450" lvl="1" indent="-268288" defTabSz="1076325" eaLnBrk="1" hangingPunct="1">
              <a:buClr>
                <a:srgbClr val="FF0000"/>
              </a:buClr>
            </a:pPr>
            <a:endParaRPr lang="en-US" dirty="0">
              <a:ea typeface="ＭＳ Ｐゴシック" pitchFamily="34" charset="-128"/>
            </a:endParaRPr>
          </a:p>
          <a:p>
            <a:pPr marL="806450" lvl="1" indent="-268288" defTabSz="1076325" eaLnBrk="1" hangingPunct="1">
              <a:buClr>
                <a:srgbClr val="FF0000"/>
              </a:buClr>
            </a:pPr>
            <a:r>
              <a:rPr lang="ja-JP" altLang="en-US" dirty="0">
                <a:ea typeface="ＭＳ Ｐゴシック" pitchFamily="34" charset="-128"/>
              </a:rPr>
              <a:t>“</a:t>
            </a:r>
            <a:r>
              <a:rPr lang="en-US" altLang="ja-JP" dirty="0">
                <a:ea typeface="ＭＳ Ｐゴシック" pitchFamily="34" charset="-128"/>
              </a:rPr>
              <a:t>Non-participating</a:t>
            </a:r>
            <a:r>
              <a:rPr lang="ja-JP" altLang="en-US" dirty="0">
                <a:ea typeface="ＭＳ Ｐゴシック" pitchFamily="34" charset="-128"/>
              </a:rPr>
              <a:t>”</a:t>
            </a:r>
            <a:r>
              <a:rPr lang="en-US" altLang="ja-JP" dirty="0">
                <a:ea typeface="ＭＳ Ｐゴシック" pitchFamily="34" charset="-128"/>
              </a:rPr>
              <a:t> walls must meet minimum prescriptive requirements for horizontal and vertical reinforcement</a:t>
            </a:r>
            <a:endParaRPr lang="en-US" dirty="0">
              <a:ea typeface="ＭＳ Ｐゴシック" pitchFamily="34" charset="-128"/>
            </a:endParaRPr>
          </a:p>
        </p:txBody>
      </p:sp>
      <p:sp>
        <p:nvSpPr>
          <p:cNvPr id="168963" name="Rectangle 2"/>
          <p:cNvSpPr>
            <a:spLocks noGrp="1" noChangeArrowheads="1"/>
          </p:cNvSpPr>
          <p:nvPr>
            <p:ph type="title"/>
          </p:nvPr>
        </p:nvSpPr>
        <p:spPr>
          <a:xfrm>
            <a:off x="685800" y="-1"/>
            <a:ext cx="7772400" cy="1295400"/>
          </a:xfrm>
          <a:noFill/>
        </p:spPr>
        <p:txBody>
          <a:bodyPr lIns="90488" tIns="44450" rIns="90488" bIns="44450" anchor="ctr"/>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174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815E2D6-2A21-48BE-ACE5-13A1F46F48EC}" type="slidenum">
              <a:rPr lang="en-US" sz="900">
                <a:solidFill>
                  <a:schemeClr val="accent2"/>
                </a:solidFill>
              </a:rPr>
              <a:pPr eaLnBrk="1" hangingPunct="1"/>
              <a:t>8</a:t>
            </a:fld>
            <a:endParaRPr lang="en-US" sz="900">
              <a:solidFill>
                <a:schemeClr val="accent2"/>
              </a:solidFill>
            </a:endParaRPr>
          </a:p>
        </p:txBody>
      </p:sp>
      <p:sp>
        <p:nvSpPr>
          <p:cNvPr id="31748" name="Rectangle 3"/>
          <p:cNvSpPr>
            <a:spLocks noGrp="1" noChangeArrowheads="1"/>
          </p:cNvSpPr>
          <p:nvPr>
            <p:ph type="body" idx="1"/>
          </p:nvPr>
        </p:nvSpPr>
        <p:spPr>
          <a:xfrm>
            <a:off x="615315" y="1570038"/>
            <a:ext cx="7913370" cy="3611562"/>
          </a:xfrm>
        </p:spPr>
        <p:txBody>
          <a:bodyPr/>
          <a:lstStyle/>
          <a:p>
            <a:pPr marL="334963" indent="-334963" defTabSz="1076325" eaLnBrk="1" hangingPunct="1"/>
            <a:r>
              <a:rPr lang="en-US" dirty="0">
                <a:ea typeface="ＭＳ Ｐゴシック" pitchFamily="34" charset="-128"/>
              </a:rPr>
              <a:t>Basic terms</a:t>
            </a:r>
          </a:p>
          <a:p>
            <a:pPr marL="334963" indent="-334963" defTabSz="1076325" eaLnBrk="1" hangingPunct="1"/>
            <a:r>
              <a:rPr lang="en-US" dirty="0">
                <a:ea typeface="ＭＳ Ｐゴシック" pitchFamily="34" charset="-128"/>
              </a:rPr>
              <a:t>Units</a:t>
            </a:r>
          </a:p>
          <a:p>
            <a:pPr marL="334963" indent="-334963" defTabSz="1076325" eaLnBrk="1" hangingPunct="1"/>
            <a:r>
              <a:rPr lang="en-US" dirty="0">
                <a:ea typeface="ＭＳ Ｐゴシック" pitchFamily="34" charset="-128"/>
              </a:rPr>
              <a:t>Mortar</a:t>
            </a:r>
          </a:p>
          <a:p>
            <a:pPr marL="334963" indent="-334963" defTabSz="1076325" eaLnBrk="1" hangingPunct="1"/>
            <a:r>
              <a:rPr lang="en-US" dirty="0">
                <a:ea typeface="ＭＳ Ｐゴシック" pitchFamily="34" charset="-128"/>
              </a:rPr>
              <a:t>Grout</a:t>
            </a:r>
          </a:p>
          <a:p>
            <a:pPr marL="334963" indent="-334963" defTabSz="1076325" eaLnBrk="1" hangingPunct="1"/>
            <a:r>
              <a:rPr lang="en-US" dirty="0">
                <a:ea typeface="ＭＳ Ｐゴシック" pitchFamily="34" charset="-128"/>
              </a:rPr>
              <a:t>Accessory materials</a:t>
            </a:r>
          </a:p>
          <a:p>
            <a:pPr marL="806450" lvl="1" indent="-268288" defTabSz="1076325" eaLnBrk="1" hangingPunct="1">
              <a:buClr>
                <a:srgbClr val="FF0000"/>
              </a:buClr>
            </a:pPr>
            <a:r>
              <a:rPr lang="en-US" dirty="0">
                <a:ea typeface="ＭＳ Ｐゴシック" pitchFamily="34" charset="-128"/>
              </a:rPr>
              <a:t>Reinforcement (may or may not be present), connectors, flashing, sealants</a:t>
            </a:r>
          </a:p>
          <a:p>
            <a:pPr marL="334963" indent="-334963" defTabSz="1076325" eaLnBrk="1" hangingPunct="1"/>
            <a:r>
              <a:rPr lang="en-US" dirty="0">
                <a:ea typeface="ＭＳ Ｐゴシック" pitchFamily="34" charset="-128"/>
              </a:rPr>
              <a:t>Typical details</a:t>
            </a:r>
          </a:p>
        </p:txBody>
      </p:sp>
      <p:sp>
        <p:nvSpPr>
          <p:cNvPr id="31747" name="Rectangle 2"/>
          <p:cNvSpPr>
            <a:spLocks noGrp="1" noChangeArrowheads="1"/>
          </p:cNvSpPr>
          <p:nvPr>
            <p:ph type="title"/>
          </p:nvPr>
        </p:nvSpPr>
        <p:spPr/>
        <p:txBody>
          <a:bodyPr/>
          <a:lstStyle/>
          <a:p>
            <a:pPr defTabSz="1076325" eaLnBrk="1" hangingPunct="1"/>
            <a:r>
              <a:rPr lang="en-US" dirty="0">
                <a:solidFill>
                  <a:srgbClr val="2D2DB9"/>
                </a:solidFill>
                <a:ea typeface="ＭＳ Ｐゴシック" pitchFamily="34" charset="-128"/>
              </a:rPr>
              <a:t>Review Masonry Basics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7101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DD3D877-D8C6-471F-8A23-227A7C4812F9}" type="slidenum">
              <a:rPr lang="en-US" sz="900" smtClean="0">
                <a:solidFill>
                  <a:schemeClr val="accent2"/>
                </a:solidFill>
              </a:rPr>
              <a:pPr eaLnBrk="1" hangingPunct="1"/>
              <a:t>80</a:t>
            </a:fld>
            <a:endParaRPr lang="en-US" sz="900">
              <a:solidFill>
                <a:schemeClr val="accent2"/>
              </a:solidFill>
            </a:endParaRPr>
          </a:p>
        </p:txBody>
      </p:sp>
      <p:sp>
        <p:nvSpPr>
          <p:cNvPr id="3" name="Content Placeholder 2"/>
          <p:cNvSpPr>
            <a:spLocks noGrp="1"/>
          </p:cNvSpPr>
          <p:nvPr>
            <p:ph idx="1"/>
          </p:nvPr>
        </p:nvSpPr>
        <p:spPr>
          <a:xfrm>
            <a:off x="581025" y="1420813"/>
            <a:ext cx="8229600" cy="4525962"/>
          </a:xfrm>
        </p:spPr>
        <p:txBody>
          <a:bodyPr/>
          <a:lstStyle/>
          <a:p>
            <a:pPr marL="0" indent="0">
              <a:buFont typeface="Arial" charset="0"/>
              <a:buNone/>
              <a:defRPr/>
            </a:pPr>
            <a:r>
              <a:rPr lang="en-US" dirty="0">
                <a:cs typeface="+mn-cs"/>
              </a:rPr>
              <a:t> Seismic Design Category D:</a:t>
            </a:r>
          </a:p>
          <a:p>
            <a:pPr marL="0" indent="0">
              <a:buFont typeface="Arial" charset="0"/>
              <a:buNone/>
              <a:defRPr/>
            </a:pPr>
            <a:endParaRPr lang="en-US" dirty="0">
              <a:cs typeface="+mn-cs"/>
            </a:endParaRPr>
          </a:p>
          <a:p>
            <a:pPr>
              <a:buFont typeface="Arial" charset="0"/>
              <a:buChar char="●"/>
              <a:defRPr/>
            </a:pPr>
            <a:r>
              <a:rPr lang="en-US" dirty="0">
                <a:cs typeface="+mn-cs"/>
              </a:rPr>
              <a:t>Extra caution against brittle shear failure for Special Reinforced Masonry Shear Walls (7.3.2.6.1.1):</a:t>
            </a:r>
          </a:p>
          <a:p>
            <a:pPr>
              <a:buFont typeface="Arial" charset="0"/>
              <a:buChar char="●"/>
              <a:defRPr/>
            </a:pPr>
            <a:endParaRPr lang="en-US" dirty="0">
              <a:cs typeface="+mn-cs"/>
            </a:endParaRPr>
          </a:p>
          <a:p>
            <a:pPr lvl="1">
              <a:defRPr/>
            </a:pPr>
            <a:r>
              <a:rPr lang="en-US" sz="2400" dirty="0"/>
              <a:t>Design shear strength shall exceed the shear corresponding to the development of 1.25 times the nominal flexural strength, but</a:t>
            </a:r>
          </a:p>
          <a:p>
            <a:pPr lvl="1">
              <a:defRPr/>
            </a:pPr>
            <a:r>
              <a:rPr lang="en-US" sz="2400" dirty="0"/>
              <a:t>nominal shear strength need not exceed 2.5 times required shear strength</a:t>
            </a:r>
          </a:p>
          <a:p>
            <a:pPr marL="0" indent="0">
              <a:buFont typeface="Arial" charset="0"/>
              <a:buNone/>
              <a:defRPr/>
            </a:pPr>
            <a:endParaRPr lang="en-US" dirty="0">
              <a:cs typeface="+mn-cs"/>
            </a:endParaRPr>
          </a:p>
        </p:txBody>
      </p:sp>
      <p:sp>
        <p:nvSpPr>
          <p:cNvPr id="171009" name="Title 1"/>
          <p:cNvSpPr>
            <a:spLocks noGrp="1"/>
          </p:cNvSpPr>
          <p:nvPr>
            <p:ph type="title"/>
          </p:nvPr>
        </p:nvSpPr>
        <p:spPr>
          <a:xfrm>
            <a:off x="581025" y="274638"/>
            <a:ext cx="8229600" cy="1143000"/>
          </a:xfrm>
        </p:spPr>
        <p:txBody>
          <a:bodyPr/>
          <a:lstStyle/>
          <a:p>
            <a:r>
              <a:rPr lang="en-US" dirty="0">
                <a:solidFill>
                  <a:srgbClr val="2D2DB9"/>
                </a:solidFill>
                <a:ea typeface="ＭＳ Ｐゴシック" pitchFamily="34" charset="-128"/>
              </a:rPr>
              <a:t>Chapter 7, Seismic Design</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Footer Placeholder 2"/>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7305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3A45ED0-A549-4DBB-9594-B92CBE7AA542}" type="slidenum">
              <a:rPr lang="en-US" sz="900">
                <a:solidFill>
                  <a:schemeClr val="accent2"/>
                </a:solidFill>
              </a:rPr>
              <a:pPr eaLnBrk="1" hangingPunct="1"/>
              <a:t>81</a:t>
            </a:fld>
            <a:endParaRPr lang="en-US" sz="900">
              <a:solidFill>
                <a:schemeClr val="accent2"/>
              </a:solidFill>
            </a:endParaRPr>
          </a:p>
        </p:txBody>
      </p:sp>
      <p:grpSp>
        <p:nvGrpSpPr>
          <p:cNvPr id="3" name="Group 2" descr="The minimum reinforcement requirements for special reinforced masonry shear walls.&#10;"/>
          <p:cNvGrpSpPr/>
          <p:nvPr/>
        </p:nvGrpSpPr>
        <p:grpSpPr>
          <a:xfrm>
            <a:off x="83185" y="1164908"/>
            <a:ext cx="9121775" cy="5080000"/>
            <a:chOff x="22225" y="1042988"/>
            <a:chExt cx="9121775" cy="5080000"/>
          </a:xfrm>
        </p:grpSpPr>
        <p:grpSp>
          <p:nvGrpSpPr>
            <p:cNvPr id="173060" name="Group 3"/>
            <p:cNvGrpSpPr>
              <a:grpSpLocks/>
            </p:cNvGrpSpPr>
            <p:nvPr/>
          </p:nvGrpSpPr>
          <p:grpSpPr bwMode="auto">
            <a:xfrm>
              <a:off x="22225" y="1042988"/>
              <a:ext cx="9121775" cy="5080000"/>
              <a:chOff x="62" y="794"/>
              <a:chExt cx="5746" cy="3200"/>
            </a:xfrm>
          </p:grpSpPr>
          <p:sp>
            <p:nvSpPr>
              <p:cNvPr id="173063" name="Rectangle 4"/>
              <p:cNvSpPr>
                <a:spLocks noChangeArrowheads="1"/>
              </p:cNvSpPr>
              <p:nvPr/>
            </p:nvSpPr>
            <p:spPr bwMode="auto">
              <a:xfrm>
                <a:off x="1056" y="1392"/>
                <a:ext cx="3264" cy="1956"/>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3064" name="Rectangle 5"/>
              <p:cNvSpPr>
                <a:spLocks noChangeArrowheads="1"/>
              </p:cNvSpPr>
              <p:nvPr/>
            </p:nvSpPr>
            <p:spPr bwMode="auto">
              <a:xfrm>
                <a:off x="996" y="3348"/>
                <a:ext cx="3396" cy="156"/>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3065" name="Rectangle 6"/>
              <p:cNvSpPr>
                <a:spLocks noChangeArrowheads="1"/>
              </p:cNvSpPr>
              <p:nvPr/>
            </p:nvSpPr>
            <p:spPr bwMode="auto">
              <a:xfrm>
                <a:off x="1608" y="2628"/>
                <a:ext cx="312" cy="720"/>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3066" name="Rectangle 7"/>
              <p:cNvSpPr>
                <a:spLocks noChangeArrowheads="1"/>
              </p:cNvSpPr>
              <p:nvPr/>
            </p:nvSpPr>
            <p:spPr bwMode="auto">
              <a:xfrm>
                <a:off x="2988" y="2592"/>
                <a:ext cx="168" cy="264"/>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3067" name="Rectangle 8"/>
              <p:cNvSpPr>
                <a:spLocks noChangeArrowheads="1"/>
              </p:cNvSpPr>
              <p:nvPr/>
            </p:nvSpPr>
            <p:spPr bwMode="auto">
              <a:xfrm>
                <a:off x="3456" y="2448"/>
                <a:ext cx="252" cy="228"/>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3068" name="Line 9"/>
              <p:cNvSpPr>
                <a:spLocks noChangeShapeType="1"/>
              </p:cNvSpPr>
              <p:nvPr/>
            </p:nvSpPr>
            <p:spPr bwMode="auto">
              <a:xfrm>
                <a:off x="1056" y="1728"/>
                <a:ext cx="3264" cy="0"/>
              </a:xfrm>
              <a:prstGeom prst="line">
                <a:avLst/>
              </a:prstGeom>
              <a:noFill/>
              <a:ln w="12700">
                <a:solidFill>
                  <a:schemeClr val="tx1"/>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69" name="Text Box 10"/>
              <p:cNvSpPr txBox="1">
                <a:spLocks noChangeArrowheads="1"/>
              </p:cNvSpPr>
              <p:nvPr/>
            </p:nvSpPr>
            <p:spPr bwMode="auto">
              <a:xfrm>
                <a:off x="1850" y="794"/>
                <a:ext cx="72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roof</a:t>
                </a:r>
              </a:p>
              <a:p>
                <a:r>
                  <a:rPr lang="en-US" sz="1600"/>
                  <a:t>diaphragm</a:t>
                </a:r>
              </a:p>
            </p:txBody>
          </p:sp>
          <p:sp>
            <p:nvSpPr>
              <p:cNvPr id="173070" name="Text Box 11"/>
              <p:cNvSpPr txBox="1">
                <a:spLocks noChangeArrowheads="1"/>
              </p:cNvSpPr>
              <p:nvPr/>
            </p:nvSpPr>
            <p:spPr bwMode="auto">
              <a:xfrm>
                <a:off x="482" y="794"/>
                <a:ext cx="1044"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roof connectors</a:t>
                </a:r>
              </a:p>
              <a:p>
                <a:r>
                  <a:rPr lang="en-US" sz="1600"/>
                  <a:t>@ 48 in. max oc</a:t>
                </a:r>
              </a:p>
            </p:txBody>
          </p:sp>
          <p:sp>
            <p:nvSpPr>
              <p:cNvPr id="173071" name="Text Box 12"/>
              <p:cNvSpPr txBox="1">
                <a:spLocks noChangeArrowheads="1"/>
              </p:cNvSpPr>
              <p:nvPr/>
            </p:nvSpPr>
            <p:spPr bwMode="auto">
              <a:xfrm>
                <a:off x="3518" y="794"/>
                <a:ext cx="139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#4 bar (min) within</a:t>
                </a:r>
              </a:p>
              <a:p>
                <a:r>
                  <a:rPr lang="en-US" sz="1600"/>
                  <a:t>16 in. of top of parapet</a:t>
                </a:r>
              </a:p>
            </p:txBody>
          </p:sp>
          <p:sp>
            <p:nvSpPr>
              <p:cNvPr id="173072" name="Text Box 13"/>
              <p:cNvSpPr txBox="1">
                <a:spLocks noChangeArrowheads="1"/>
              </p:cNvSpPr>
              <p:nvPr/>
            </p:nvSpPr>
            <p:spPr bwMode="auto">
              <a:xfrm>
                <a:off x="4526" y="1286"/>
                <a:ext cx="96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Top of Parapet</a:t>
                </a:r>
              </a:p>
            </p:txBody>
          </p:sp>
          <p:sp>
            <p:nvSpPr>
              <p:cNvPr id="173073" name="Text Box 14"/>
              <p:cNvSpPr txBox="1">
                <a:spLocks noChangeArrowheads="1"/>
              </p:cNvSpPr>
              <p:nvPr/>
            </p:nvSpPr>
            <p:spPr bwMode="auto">
              <a:xfrm>
                <a:off x="4526" y="1610"/>
                <a:ext cx="1282" cy="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#4 bar (min) @ diaphragms continuous through control joint</a:t>
                </a:r>
              </a:p>
            </p:txBody>
          </p:sp>
          <p:sp>
            <p:nvSpPr>
              <p:cNvPr id="173074" name="Text Box 15"/>
              <p:cNvSpPr txBox="1">
                <a:spLocks noChangeArrowheads="1"/>
              </p:cNvSpPr>
              <p:nvPr/>
            </p:nvSpPr>
            <p:spPr bwMode="auto">
              <a:xfrm>
                <a:off x="4526" y="2402"/>
                <a:ext cx="1102"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#4 bar (min) within 8 in. of all control joints</a:t>
                </a:r>
              </a:p>
            </p:txBody>
          </p:sp>
          <p:sp>
            <p:nvSpPr>
              <p:cNvPr id="173075" name="Text Box 16"/>
              <p:cNvSpPr txBox="1">
                <a:spLocks noChangeArrowheads="1"/>
              </p:cNvSpPr>
              <p:nvPr/>
            </p:nvSpPr>
            <p:spPr bwMode="auto">
              <a:xfrm>
                <a:off x="4520" y="3230"/>
                <a:ext cx="77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control joint</a:t>
                </a:r>
              </a:p>
            </p:txBody>
          </p:sp>
          <p:sp>
            <p:nvSpPr>
              <p:cNvPr id="173076" name="Line 17"/>
              <p:cNvSpPr>
                <a:spLocks noChangeShapeType="1"/>
              </p:cNvSpPr>
              <p:nvPr/>
            </p:nvSpPr>
            <p:spPr bwMode="auto">
              <a:xfrm>
                <a:off x="1056" y="1572"/>
                <a:ext cx="3264" cy="0"/>
              </a:xfrm>
              <a:prstGeom prst="line">
                <a:avLst/>
              </a:prstGeom>
              <a:noFill/>
              <a:ln w="12700">
                <a:solidFill>
                  <a:schemeClr val="tx1"/>
                </a:solidFill>
                <a:prstDash val="lg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77" name="Line 18"/>
              <p:cNvSpPr>
                <a:spLocks noChangeShapeType="1"/>
              </p:cNvSpPr>
              <p:nvPr/>
            </p:nvSpPr>
            <p:spPr bwMode="auto">
              <a:xfrm flipV="1">
                <a:off x="1056" y="1440"/>
                <a:ext cx="324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78" name="Line 19"/>
              <p:cNvSpPr>
                <a:spLocks noChangeShapeType="1"/>
              </p:cNvSpPr>
              <p:nvPr/>
            </p:nvSpPr>
            <p:spPr bwMode="auto">
              <a:xfrm flipV="1">
                <a:off x="1080" y="1632"/>
                <a:ext cx="3216"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79" name="Line 20"/>
              <p:cNvSpPr>
                <a:spLocks noChangeShapeType="1"/>
              </p:cNvSpPr>
              <p:nvPr/>
            </p:nvSpPr>
            <p:spPr bwMode="auto">
              <a:xfrm flipV="1">
                <a:off x="1092" y="2088"/>
                <a:ext cx="3216"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0" name="Line 21"/>
              <p:cNvSpPr>
                <a:spLocks noChangeShapeType="1"/>
              </p:cNvSpPr>
              <p:nvPr/>
            </p:nvSpPr>
            <p:spPr bwMode="auto">
              <a:xfrm flipV="1">
                <a:off x="1068" y="2412"/>
                <a:ext cx="3216"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1" name="Text Box 22"/>
              <p:cNvSpPr txBox="1">
                <a:spLocks noChangeArrowheads="1"/>
              </p:cNvSpPr>
              <p:nvPr/>
            </p:nvSpPr>
            <p:spPr bwMode="auto">
              <a:xfrm>
                <a:off x="3002" y="3626"/>
                <a:ext cx="1678"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Min. #4 bars @ 4 ft oc max. or W1.7 @ 16 in oc</a:t>
                </a:r>
              </a:p>
            </p:txBody>
          </p:sp>
          <p:sp>
            <p:nvSpPr>
              <p:cNvPr id="173082" name="Text Box 23"/>
              <p:cNvSpPr txBox="1">
                <a:spLocks noChangeArrowheads="1"/>
              </p:cNvSpPr>
              <p:nvPr/>
            </p:nvSpPr>
            <p:spPr bwMode="auto">
              <a:xfrm>
                <a:off x="1092" y="3612"/>
                <a:ext cx="170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Min. #4 bars @ 4 ft oc max.</a:t>
                </a:r>
              </a:p>
            </p:txBody>
          </p:sp>
          <p:sp>
            <p:nvSpPr>
              <p:cNvPr id="173083" name="Line 24"/>
              <p:cNvSpPr>
                <a:spLocks noChangeShapeType="1"/>
              </p:cNvSpPr>
              <p:nvPr/>
            </p:nvSpPr>
            <p:spPr bwMode="auto">
              <a:xfrm flipV="1">
                <a:off x="1416" y="2580"/>
                <a:ext cx="732"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4" name="Line 25"/>
              <p:cNvSpPr>
                <a:spLocks noChangeShapeType="1"/>
              </p:cNvSpPr>
              <p:nvPr/>
            </p:nvSpPr>
            <p:spPr bwMode="auto">
              <a:xfrm>
                <a:off x="1608" y="2628"/>
                <a:ext cx="312" cy="72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5" name="Line 26"/>
              <p:cNvSpPr>
                <a:spLocks noChangeShapeType="1"/>
              </p:cNvSpPr>
              <p:nvPr/>
            </p:nvSpPr>
            <p:spPr bwMode="auto">
              <a:xfrm flipH="1">
                <a:off x="1608" y="2628"/>
                <a:ext cx="312" cy="72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6" name="Line 27"/>
              <p:cNvSpPr>
                <a:spLocks noChangeShapeType="1"/>
              </p:cNvSpPr>
              <p:nvPr/>
            </p:nvSpPr>
            <p:spPr bwMode="auto">
              <a:xfrm flipV="1">
                <a:off x="2832" y="2556"/>
                <a:ext cx="50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7" name="Line 28"/>
              <p:cNvSpPr>
                <a:spLocks noChangeShapeType="1"/>
              </p:cNvSpPr>
              <p:nvPr/>
            </p:nvSpPr>
            <p:spPr bwMode="auto">
              <a:xfrm flipV="1">
                <a:off x="2820" y="2916"/>
                <a:ext cx="50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8" name="Line 29"/>
              <p:cNvSpPr>
                <a:spLocks noChangeShapeType="1"/>
              </p:cNvSpPr>
              <p:nvPr/>
            </p:nvSpPr>
            <p:spPr bwMode="auto">
              <a:xfrm rot="16200000" flipV="1">
                <a:off x="960"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89" name="Line 30"/>
              <p:cNvSpPr>
                <a:spLocks noChangeShapeType="1"/>
              </p:cNvSpPr>
              <p:nvPr/>
            </p:nvSpPr>
            <p:spPr bwMode="auto">
              <a:xfrm rot="16200000" flipV="1">
                <a:off x="1164"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0" name="Line 31"/>
              <p:cNvSpPr>
                <a:spLocks noChangeShapeType="1"/>
              </p:cNvSpPr>
              <p:nvPr/>
            </p:nvSpPr>
            <p:spPr bwMode="auto">
              <a:xfrm rot="16200000" flipV="1">
                <a:off x="1380"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1" name="Line 32"/>
              <p:cNvSpPr>
                <a:spLocks noChangeShapeType="1"/>
              </p:cNvSpPr>
              <p:nvPr/>
            </p:nvSpPr>
            <p:spPr bwMode="auto">
              <a:xfrm rot="16200000" flipV="1">
                <a:off x="1824"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2" name="Line 33"/>
              <p:cNvSpPr>
                <a:spLocks noChangeShapeType="1"/>
              </p:cNvSpPr>
              <p:nvPr/>
            </p:nvSpPr>
            <p:spPr bwMode="auto">
              <a:xfrm rot="16200000" flipV="1">
                <a:off x="2064"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3" name="Line 34"/>
              <p:cNvSpPr>
                <a:spLocks noChangeShapeType="1"/>
              </p:cNvSpPr>
              <p:nvPr/>
            </p:nvSpPr>
            <p:spPr bwMode="auto">
              <a:xfrm rot="16200000" flipV="1">
                <a:off x="2820"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4" name="Line 35"/>
              <p:cNvSpPr>
                <a:spLocks noChangeShapeType="1"/>
              </p:cNvSpPr>
              <p:nvPr/>
            </p:nvSpPr>
            <p:spPr bwMode="auto">
              <a:xfrm rot="16200000" flipV="1">
                <a:off x="3936"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5" name="Line 36"/>
              <p:cNvSpPr>
                <a:spLocks noChangeShapeType="1"/>
              </p:cNvSpPr>
              <p:nvPr/>
            </p:nvSpPr>
            <p:spPr bwMode="auto">
              <a:xfrm rot="16200000" flipV="1">
                <a:off x="4116"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6" name="Line 37"/>
              <p:cNvSpPr>
                <a:spLocks noChangeShapeType="1"/>
              </p:cNvSpPr>
              <p:nvPr/>
            </p:nvSpPr>
            <p:spPr bwMode="auto">
              <a:xfrm rot="16200000" flipV="1">
                <a:off x="3060"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7" name="Line 38"/>
              <p:cNvSpPr>
                <a:spLocks noChangeShapeType="1"/>
              </p:cNvSpPr>
              <p:nvPr/>
            </p:nvSpPr>
            <p:spPr bwMode="auto">
              <a:xfrm rot="16200000" flipV="1">
                <a:off x="3300"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8" name="Line 39"/>
              <p:cNvSpPr>
                <a:spLocks noChangeShapeType="1"/>
              </p:cNvSpPr>
              <p:nvPr/>
            </p:nvSpPr>
            <p:spPr bwMode="auto">
              <a:xfrm rot="16200000" flipV="1">
                <a:off x="3624"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099" name="Line 40"/>
              <p:cNvSpPr>
                <a:spLocks noChangeShapeType="1"/>
              </p:cNvSpPr>
              <p:nvPr/>
            </p:nvSpPr>
            <p:spPr bwMode="auto">
              <a:xfrm>
                <a:off x="2988" y="2592"/>
                <a:ext cx="168" cy="26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0" name="Line 41"/>
              <p:cNvSpPr>
                <a:spLocks noChangeShapeType="1"/>
              </p:cNvSpPr>
              <p:nvPr/>
            </p:nvSpPr>
            <p:spPr bwMode="auto">
              <a:xfrm flipV="1">
                <a:off x="2990" y="2592"/>
                <a:ext cx="166" cy="26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1" name="Line 42"/>
              <p:cNvSpPr>
                <a:spLocks noChangeShapeType="1"/>
              </p:cNvSpPr>
              <p:nvPr/>
            </p:nvSpPr>
            <p:spPr bwMode="auto">
              <a:xfrm>
                <a:off x="3456" y="2448"/>
                <a:ext cx="252" cy="2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2" name="Line 43"/>
              <p:cNvSpPr>
                <a:spLocks noChangeShapeType="1"/>
              </p:cNvSpPr>
              <p:nvPr/>
            </p:nvSpPr>
            <p:spPr bwMode="auto">
              <a:xfrm flipV="1">
                <a:off x="3456" y="2451"/>
                <a:ext cx="252" cy="2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3" name="Line 44"/>
              <p:cNvSpPr>
                <a:spLocks noChangeShapeType="1"/>
              </p:cNvSpPr>
              <p:nvPr/>
            </p:nvSpPr>
            <p:spPr bwMode="auto">
              <a:xfrm rot="16200000" flipV="1">
                <a:off x="162"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4" name="Line 45"/>
              <p:cNvSpPr>
                <a:spLocks noChangeShapeType="1"/>
              </p:cNvSpPr>
              <p:nvPr/>
            </p:nvSpPr>
            <p:spPr bwMode="auto">
              <a:xfrm rot="16200000" flipV="1">
                <a:off x="354" y="2370"/>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5" name="Line 46"/>
              <p:cNvSpPr>
                <a:spLocks noChangeShapeType="1"/>
              </p:cNvSpPr>
              <p:nvPr/>
            </p:nvSpPr>
            <p:spPr bwMode="auto">
              <a:xfrm rot="16200000" flipV="1">
                <a:off x="582" y="2370"/>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6" name="Line 47"/>
              <p:cNvSpPr>
                <a:spLocks noChangeShapeType="1"/>
              </p:cNvSpPr>
              <p:nvPr/>
            </p:nvSpPr>
            <p:spPr bwMode="auto">
              <a:xfrm rot="16200000" flipV="1">
                <a:off x="1014"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7" name="Line 48"/>
              <p:cNvSpPr>
                <a:spLocks noChangeShapeType="1"/>
              </p:cNvSpPr>
              <p:nvPr/>
            </p:nvSpPr>
            <p:spPr bwMode="auto">
              <a:xfrm rot="16200000" flipV="1">
                <a:off x="1254"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8" name="Line 49"/>
              <p:cNvSpPr>
                <a:spLocks noChangeShapeType="1"/>
              </p:cNvSpPr>
              <p:nvPr/>
            </p:nvSpPr>
            <p:spPr bwMode="auto">
              <a:xfrm rot="16200000" flipV="1">
                <a:off x="2010"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09" name="Line 50"/>
              <p:cNvSpPr>
                <a:spLocks noChangeShapeType="1"/>
              </p:cNvSpPr>
              <p:nvPr/>
            </p:nvSpPr>
            <p:spPr bwMode="auto">
              <a:xfrm rot="16200000" flipV="1">
                <a:off x="2250"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0" name="Line 51"/>
              <p:cNvSpPr>
                <a:spLocks noChangeShapeType="1"/>
              </p:cNvSpPr>
              <p:nvPr/>
            </p:nvSpPr>
            <p:spPr bwMode="auto">
              <a:xfrm rot="16200000" flipV="1">
                <a:off x="2490"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1" name="Line 52"/>
              <p:cNvSpPr>
                <a:spLocks noChangeShapeType="1"/>
              </p:cNvSpPr>
              <p:nvPr/>
            </p:nvSpPr>
            <p:spPr bwMode="auto">
              <a:xfrm rot="16200000" flipV="1">
                <a:off x="2826"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2" name="Line 53"/>
              <p:cNvSpPr>
                <a:spLocks noChangeShapeType="1"/>
              </p:cNvSpPr>
              <p:nvPr/>
            </p:nvSpPr>
            <p:spPr bwMode="auto">
              <a:xfrm rot="16200000" flipV="1">
                <a:off x="3210" y="2370"/>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3" name="Line 54"/>
              <p:cNvSpPr>
                <a:spLocks noChangeShapeType="1"/>
              </p:cNvSpPr>
              <p:nvPr/>
            </p:nvSpPr>
            <p:spPr bwMode="auto">
              <a:xfrm rot="16200000" flipV="1">
                <a:off x="3318"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4" name="Line 55"/>
              <p:cNvSpPr>
                <a:spLocks noChangeShapeType="1"/>
              </p:cNvSpPr>
              <p:nvPr/>
            </p:nvSpPr>
            <p:spPr bwMode="auto">
              <a:xfrm>
                <a:off x="4200" y="1404"/>
                <a:ext cx="0" cy="1932"/>
              </a:xfrm>
              <a:prstGeom prst="line">
                <a:avLst/>
              </a:prstGeom>
              <a:noFill/>
              <a:ln w="12700">
                <a:solidFill>
                  <a:srgbClr val="66CC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15" name="Freeform 56"/>
              <p:cNvSpPr>
                <a:spLocks/>
              </p:cNvSpPr>
              <p:nvPr/>
            </p:nvSpPr>
            <p:spPr bwMode="auto">
              <a:xfrm>
                <a:off x="2568" y="984"/>
                <a:ext cx="244" cy="588"/>
              </a:xfrm>
              <a:custGeom>
                <a:avLst/>
                <a:gdLst>
                  <a:gd name="T0" fmla="*/ 0 w 244"/>
                  <a:gd name="T1" fmla="*/ 0 h 588"/>
                  <a:gd name="T2" fmla="*/ 192 w 244"/>
                  <a:gd name="T3" fmla="*/ 144 h 588"/>
                  <a:gd name="T4" fmla="*/ 240 w 244"/>
                  <a:gd name="T5" fmla="*/ 588 h 588"/>
                  <a:gd name="T6" fmla="*/ 0 60000 65536"/>
                  <a:gd name="T7" fmla="*/ 0 60000 65536"/>
                  <a:gd name="T8" fmla="*/ 0 60000 65536"/>
                  <a:gd name="T9" fmla="*/ 0 w 244"/>
                  <a:gd name="T10" fmla="*/ 0 h 588"/>
                  <a:gd name="T11" fmla="*/ 244 w 244"/>
                  <a:gd name="T12" fmla="*/ 588 h 588"/>
                </a:gdLst>
                <a:ahLst/>
                <a:cxnLst>
                  <a:cxn ang="T6">
                    <a:pos x="T0" y="T1"/>
                  </a:cxn>
                  <a:cxn ang="T7">
                    <a:pos x="T2" y="T3"/>
                  </a:cxn>
                  <a:cxn ang="T8">
                    <a:pos x="T4" y="T5"/>
                  </a:cxn>
                </a:cxnLst>
                <a:rect l="T9" t="T10" r="T11" b="T12"/>
                <a:pathLst>
                  <a:path w="244" h="588">
                    <a:moveTo>
                      <a:pt x="0" y="0"/>
                    </a:moveTo>
                    <a:cubicBezTo>
                      <a:pt x="76" y="23"/>
                      <a:pt x="152" y="46"/>
                      <a:pt x="192" y="144"/>
                    </a:cubicBezTo>
                    <a:cubicBezTo>
                      <a:pt x="232" y="242"/>
                      <a:pt x="244" y="498"/>
                      <a:pt x="240" y="588"/>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16" name="Freeform 57"/>
              <p:cNvSpPr>
                <a:spLocks/>
              </p:cNvSpPr>
              <p:nvPr/>
            </p:nvSpPr>
            <p:spPr bwMode="auto">
              <a:xfrm>
                <a:off x="1596" y="1140"/>
                <a:ext cx="204" cy="408"/>
              </a:xfrm>
              <a:custGeom>
                <a:avLst/>
                <a:gdLst>
                  <a:gd name="T0" fmla="*/ 0 w 204"/>
                  <a:gd name="T1" fmla="*/ 0 h 408"/>
                  <a:gd name="T2" fmla="*/ 168 w 204"/>
                  <a:gd name="T3" fmla="*/ 156 h 408"/>
                  <a:gd name="T4" fmla="*/ 204 w 204"/>
                  <a:gd name="T5" fmla="*/ 408 h 408"/>
                  <a:gd name="T6" fmla="*/ 0 60000 65536"/>
                  <a:gd name="T7" fmla="*/ 0 60000 65536"/>
                  <a:gd name="T8" fmla="*/ 0 60000 65536"/>
                  <a:gd name="T9" fmla="*/ 0 w 204"/>
                  <a:gd name="T10" fmla="*/ 0 h 408"/>
                  <a:gd name="T11" fmla="*/ 204 w 204"/>
                  <a:gd name="T12" fmla="*/ 408 h 408"/>
                </a:gdLst>
                <a:ahLst/>
                <a:cxnLst>
                  <a:cxn ang="T6">
                    <a:pos x="T0" y="T1"/>
                  </a:cxn>
                  <a:cxn ang="T7">
                    <a:pos x="T2" y="T3"/>
                  </a:cxn>
                  <a:cxn ang="T8">
                    <a:pos x="T4" y="T5"/>
                  </a:cxn>
                </a:cxnLst>
                <a:rect l="T9" t="T10" r="T11" b="T12"/>
                <a:pathLst>
                  <a:path w="204" h="408">
                    <a:moveTo>
                      <a:pt x="0" y="0"/>
                    </a:moveTo>
                    <a:cubicBezTo>
                      <a:pt x="67" y="44"/>
                      <a:pt x="134" y="88"/>
                      <a:pt x="168" y="156"/>
                    </a:cubicBezTo>
                    <a:cubicBezTo>
                      <a:pt x="202" y="224"/>
                      <a:pt x="198" y="362"/>
                      <a:pt x="204" y="408"/>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17" name="Freeform 58"/>
              <p:cNvSpPr>
                <a:spLocks/>
              </p:cNvSpPr>
              <p:nvPr/>
            </p:nvSpPr>
            <p:spPr bwMode="auto">
              <a:xfrm>
                <a:off x="3312" y="1080"/>
                <a:ext cx="216" cy="360"/>
              </a:xfrm>
              <a:custGeom>
                <a:avLst/>
                <a:gdLst>
                  <a:gd name="T0" fmla="*/ 216 w 216"/>
                  <a:gd name="T1" fmla="*/ 0 h 360"/>
                  <a:gd name="T2" fmla="*/ 36 w 216"/>
                  <a:gd name="T3" fmla="*/ 60 h 360"/>
                  <a:gd name="T4" fmla="*/ 0 w 216"/>
                  <a:gd name="T5" fmla="*/ 360 h 360"/>
                  <a:gd name="T6" fmla="*/ 0 60000 65536"/>
                  <a:gd name="T7" fmla="*/ 0 60000 65536"/>
                  <a:gd name="T8" fmla="*/ 0 60000 65536"/>
                  <a:gd name="T9" fmla="*/ 0 w 216"/>
                  <a:gd name="T10" fmla="*/ 0 h 360"/>
                  <a:gd name="T11" fmla="*/ 216 w 216"/>
                  <a:gd name="T12" fmla="*/ 360 h 360"/>
                </a:gdLst>
                <a:ahLst/>
                <a:cxnLst>
                  <a:cxn ang="T6">
                    <a:pos x="T0" y="T1"/>
                  </a:cxn>
                  <a:cxn ang="T7">
                    <a:pos x="T2" y="T3"/>
                  </a:cxn>
                  <a:cxn ang="T8">
                    <a:pos x="T4" y="T5"/>
                  </a:cxn>
                </a:cxnLst>
                <a:rect l="T9" t="T10" r="T11" b="T12"/>
                <a:pathLst>
                  <a:path w="216" h="360">
                    <a:moveTo>
                      <a:pt x="216" y="0"/>
                    </a:moveTo>
                    <a:cubicBezTo>
                      <a:pt x="144" y="0"/>
                      <a:pt x="72" y="0"/>
                      <a:pt x="36" y="60"/>
                    </a:cubicBezTo>
                    <a:cubicBezTo>
                      <a:pt x="0" y="120"/>
                      <a:pt x="0" y="240"/>
                      <a:pt x="0" y="360"/>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18" name="Freeform 59"/>
              <p:cNvSpPr>
                <a:spLocks/>
              </p:cNvSpPr>
              <p:nvPr/>
            </p:nvSpPr>
            <p:spPr bwMode="auto">
              <a:xfrm>
                <a:off x="4248" y="1224"/>
                <a:ext cx="288" cy="168"/>
              </a:xfrm>
              <a:custGeom>
                <a:avLst/>
                <a:gdLst>
                  <a:gd name="T0" fmla="*/ 288 w 288"/>
                  <a:gd name="T1" fmla="*/ 96 h 168"/>
                  <a:gd name="T2" fmla="*/ 84 w 288"/>
                  <a:gd name="T3" fmla="*/ 12 h 168"/>
                  <a:gd name="T4" fmla="*/ 0 w 288"/>
                  <a:gd name="T5" fmla="*/ 168 h 168"/>
                  <a:gd name="T6" fmla="*/ 0 60000 65536"/>
                  <a:gd name="T7" fmla="*/ 0 60000 65536"/>
                  <a:gd name="T8" fmla="*/ 0 60000 65536"/>
                  <a:gd name="T9" fmla="*/ 0 w 288"/>
                  <a:gd name="T10" fmla="*/ 0 h 168"/>
                  <a:gd name="T11" fmla="*/ 288 w 288"/>
                  <a:gd name="T12" fmla="*/ 168 h 168"/>
                </a:gdLst>
                <a:ahLst/>
                <a:cxnLst>
                  <a:cxn ang="T6">
                    <a:pos x="T0" y="T1"/>
                  </a:cxn>
                  <a:cxn ang="T7">
                    <a:pos x="T2" y="T3"/>
                  </a:cxn>
                  <a:cxn ang="T8">
                    <a:pos x="T4" y="T5"/>
                  </a:cxn>
                </a:cxnLst>
                <a:rect l="T9" t="T10" r="T11" b="T12"/>
                <a:pathLst>
                  <a:path w="288" h="168">
                    <a:moveTo>
                      <a:pt x="288" y="96"/>
                    </a:moveTo>
                    <a:cubicBezTo>
                      <a:pt x="210" y="48"/>
                      <a:pt x="132" y="0"/>
                      <a:pt x="84" y="12"/>
                    </a:cubicBezTo>
                    <a:cubicBezTo>
                      <a:pt x="36" y="24"/>
                      <a:pt x="18" y="96"/>
                      <a:pt x="0" y="168"/>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19" name="Line 60"/>
              <p:cNvSpPr>
                <a:spLocks noChangeShapeType="1"/>
              </p:cNvSpPr>
              <p:nvPr/>
            </p:nvSpPr>
            <p:spPr bwMode="auto">
              <a:xfrm flipV="1">
                <a:off x="3240" y="2724"/>
                <a:ext cx="732"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20" name="Freeform 61"/>
              <p:cNvSpPr>
                <a:spLocks/>
              </p:cNvSpPr>
              <p:nvPr/>
            </p:nvSpPr>
            <p:spPr bwMode="auto">
              <a:xfrm>
                <a:off x="3960" y="1632"/>
                <a:ext cx="552" cy="348"/>
              </a:xfrm>
              <a:custGeom>
                <a:avLst/>
                <a:gdLst>
                  <a:gd name="T0" fmla="*/ 552 w 552"/>
                  <a:gd name="T1" fmla="*/ 348 h 348"/>
                  <a:gd name="T2" fmla="*/ 120 w 552"/>
                  <a:gd name="T3" fmla="*/ 228 h 348"/>
                  <a:gd name="T4" fmla="*/ 0 w 552"/>
                  <a:gd name="T5" fmla="*/ 0 h 348"/>
                  <a:gd name="T6" fmla="*/ 0 60000 65536"/>
                  <a:gd name="T7" fmla="*/ 0 60000 65536"/>
                  <a:gd name="T8" fmla="*/ 0 60000 65536"/>
                  <a:gd name="T9" fmla="*/ 0 w 552"/>
                  <a:gd name="T10" fmla="*/ 0 h 348"/>
                  <a:gd name="T11" fmla="*/ 552 w 552"/>
                  <a:gd name="T12" fmla="*/ 348 h 348"/>
                </a:gdLst>
                <a:ahLst/>
                <a:cxnLst>
                  <a:cxn ang="T6">
                    <a:pos x="T0" y="T1"/>
                  </a:cxn>
                  <a:cxn ang="T7">
                    <a:pos x="T2" y="T3"/>
                  </a:cxn>
                  <a:cxn ang="T8">
                    <a:pos x="T4" y="T5"/>
                  </a:cxn>
                </a:cxnLst>
                <a:rect l="T9" t="T10" r="T11" b="T12"/>
                <a:pathLst>
                  <a:path w="552" h="348">
                    <a:moveTo>
                      <a:pt x="552" y="348"/>
                    </a:moveTo>
                    <a:cubicBezTo>
                      <a:pt x="382" y="317"/>
                      <a:pt x="212" y="286"/>
                      <a:pt x="120" y="228"/>
                    </a:cubicBezTo>
                    <a:cubicBezTo>
                      <a:pt x="28" y="170"/>
                      <a:pt x="14" y="85"/>
                      <a:pt x="0" y="0"/>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21" name="Freeform 62"/>
              <p:cNvSpPr>
                <a:spLocks/>
              </p:cNvSpPr>
              <p:nvPr/>
            </p:nvSpPr>
            <p:spPr bwMode="auto">
              <a:xfrm>
                <a:off x="4260" y="2784"/>
                <a:ext cx="264" cy="192"/>
              </a:xfrm>
              <a:custGeom>
                <a:avLst/>
                <a:gdLst>
                  <a:gd name="T0" fmla="*/ 264 w 264"/>
                  <a:gd name="T1" fmla="*/ 0 h 192"/>
                  <a:gd name="T2" fmla="*/ 0 w 264"/>
                  <a:gd name="T3" fmla="*/ 192 h 192"/>
                  <a:gd name="T4" fmla="*/ 0 60000 65536"/>
                  <a:gd name="T5" fmla="*/ 0 60000 65536"/>
                  <a:gd name="T6" fmla="*/ 0 w 264"/>
                  <a:gd name="T7" fmla="*/ 0 h 192"/>
                  <a:gd name="T8" fmla="*/ 264 w 264"/>
                  <a:gd name="T9" fmla="*/ 192 h 192"/>
                </a:gdLst>
                <a:ahLst/>
                <a:cxnLst>
                  <a:cxn ang="T4">
                    <a:pos x="T0" y="T1"/>
                  </a:cxn>
                  <a:cxn ang="T5">
                    <a:pos x="T2" y="T3"/>
                  </a:cxn>
                </a:cxnLst>
                <a:rect l="T6" t="T7" r="T8" b="T9"/>
                <a:pathLst>
                  <a:path w="264" h="192">
                    <a:moveTo>
                      <a:pt x="264" y="0"/>
                    </a:moveTo>
                    <a:cubicBezTo>
                      <a:pt x="264" y="0"/>
                      <a:pt x="132" y="96"/>
                      <a:pt x="0" y="192"/>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22" name="Line 63"/>
              <p:cNvSpPr>
                <a:spLocks noChangeShapeType="1"/>
              </p:cNvSpPr>
              <p:nvPr/>
            </p:nvSpPr>
            <p:spPr bwMode="auto">
              <a:xfrm flipH="1" flipV="1">
                <a:off x="4140" y="2580"/>
                <a:ext cx="396" cy="48"/>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123" name="Line 64"/>
              <p:cNvSpPr>
                <a:spLocks noChangeShapeType="1"/>
              </p:cNvSpPr>
              <p:nvPr/>
            </p:nvSpPr>
            <p:spPr bwMode="auto">
              <a:xfrm flipH="1" flipV="1">
                <a:off x="4200" y="3144"/>
                <a:ext cx="480" cy="12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124" name="Line 65"/>
              <p:cNvSpPr>
                <a:spLocks noChangeShapeType="1"/>
              </p:cNvSpPr>
              <p:nvPr/>
            </p:nvSpPr>
            <p:spPr bwMode="auto">
              <a:xfrm flipV="1">
                <a:off x="2184" y="2748"/>
                <a:ext cx="768" cy="876"/>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125" name="Freeform 66"/>
              <p:cNvSpPr>
                <a:spLocks/>
              </p:cNvSpPr>
              <p:nvPr/>
            </p:nvSpPr>
            <p:spPr bwMode="auto">
              <a:xfrm>
                <a:off x="2172" y="2748"/>
                <a:ext cx="314" cy="912"/>
              </a:xfrm>
              <a:custGeom>
                <a:avLst/>
                <a:gdLst>
                  <a:gd name="T0" fmla="*/ 0 w 314"/>
                  <a:gd name="T1" fmla="*/ 912 h 912"/>
                  <a:gd name="T2" fmla="*/ 312 w 314"/>
                  <a:gd name="T3" fmla="*/ 216 h 912"/>
                  <a:gd name="T4" fmla="*/ 12 w 314"/>
                  <a:gd name="T5" fmla="*/ 0 h 912"/>
                  <a:gd name="T6" fmla="*/ 0 60000 65536"/>
                  <a:gd name="T7" fmla="*/ 0 60000 65536"/>
                  <a:gd name="T8" fmla="*/ 0 60000 65536"/>
                  <a:gd name="T9" fmla="*/ 0 w 314"/>
                  <a:gd name="T10" fmla="*/ 0 h 912"/>
                  <a:gd name="T11" fmla="*/ 314 w 314"/>
                  <a:gd name="T12" fmla="*/ 912 h 912"/>
                </a:gdLst>
                <a:ahLst/>
                <a:cxnLst>
                  <a:cxn ang="T6">
                    <a:pos x="T0" y="T1"/>
                  </a:cxn>
                  <a:cxn ang="T7">
                    <a:pos x="T2" y="T3"/>
                  </a:cxn>
                  <a:cxn ang="T8">
                    <a:pos x="T4" y="T5"/>
                  </a:cxn>
                </a:cxnLst>
                <a:rect l="T9" t="T10" r="T11" b="T12"/>
                <a:pathLst>
                  <a:path w="314" h="912">
                    <a:moveTo>
                      <a:pt x="0" y="912"/>
                    </a:moveTo>
                    <a:cubicBezTo>
                      <a:pt x="155" y="640"/>
                      <a:pt x="310" y="368"/>
                      <a:pt x="312" y="216"/>
                    </a:cubicBezTo>
                    <a:cubicBezTo>
                      <a:pt x="314" y="64"/>
                      <a:pt x="163" y="32"/>
                      <a:pt x="12" y="0"/>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26" name="Text Box 67"/>
              <p:cNvSpPr txBox="1">
                <a:spLocks noChangeArrowheads="1"/>
              </p:cNvSpPr>
              <p:nvPr/>
            </p:nvSpPr>
            <p:spPr bwMode="auto">
              <a:xfrm>
                <a:off x="62" y="2558"/>
                <a:ext cx="970" cy="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#4 bar (min) within 16 in. of corners &amp; ends of walls</a:t>
                </a:r>
              </a:p>
            </p:txBody>
          </p:sp>
          <p:sp>
            <p:nvSpPr>
              <p:cNvPr id="173127" name="Freeform 68"/>
              <p:cNvSpPr>
                <a:spLocks/>
              </p:cNvSpPr>
              <p:nvPr/>
            </p:nvSpPr>
            <p:spPr bwMode="auto">
              <a:xfrm>
                <a:off x="602" y="1866"/>
                <a:ext cx="502" cy="702"/>
              </a:xfrm>
              <a:custGeom>
                <a:avLst/>
                <a:gdLst>
                  <a:gd name="T0" fmla="*/ 10 w 502"/>
                  <a:gd name="T1" fmla="*/ 702 h 702"/>
                  <a:gd name="T2" fmla="*/ 82 w 502"/>
                  <a:gd name="T3" fmla="*/ 114 h 702"/>
                  <a:gd name="T4" fmla="*/ 502 w 502"/>
                  <a:gd name="T5" fmla="*/ 18 h 702"/>
                  <a:gd name="T6" fmla="*/ 0 60000 65536"/>
                  <a:gd name="T7" fmla="*/ 0 60000 65536"/>
                  <a:gd name="T8" fmla="*/ 0 60000 65536"/>
                  <a:gd name="T9" fmla="*/ 0 w 502"/>
                  <a:gd name="T10" fmla="*/ 0 h 702"/>
                  <a:gd name="T11" fmla="*/ 502 w 502"/>
                  <a:gd name="T12" fmla="*/ 702 h 702"/>
                </a:gdLst>
                <a:ahLst/>
                <a:cxnLst>
                  <a:cxn ang="T6">
                    <a:pos x="T0" y="T1"/>
                  </a:cxn>
                  <a:cxn ang="T7">
                    <a:pos x="T2" y="T3"/>
                  </a:cxn>
                  <a:cxn ang="T8">
                    <a:pos x="T4" y="T5"/>
                  </a:cxn>
                </a:cxnLst>
                <a:rect l="T9" t="T10" r="T11" b="T12"/>
                <a:pathLst>
                  <a:path w="502" h="702">
                    <a:moveTo>
                      <a:pt x="10" y="702"/>
                    </a:moveTo>
                    <a:cubicBezTo>
                      <a:pt x="5" y="465"/>
                      <a:pt x="0" y="228"/>
                      <a:pt x="82" y="114"/>
                    </a:cubicBezTo>
                    <a:cubicBezTo>
                      <a:pt x="164" y="0"/>
                      <a:pt x="333" y="9"/>
                      <a:pt x="502" y="18"/>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3128" name="Text Box 69"/>
              <p:cNvSpPr txBox="1">
                <a:spLocks noChangeArrowheads="1"/>
              </p:cNvSpPr>
              <p:nvPr/>
            </p:nvSpPr>
            <p:spPr bwMode="auto">
              <a:xfrm>
                <a:off x="3337" y="2077"/>
                <a:ext cx="1126"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24 in. or 40 db past opening</a:t>
                </a:r>
              </a:p>
            </p:txBody>
          </p:sp>
          <p:sp>
            <p:nvSpPr>
              <p:cNvPr id="173129" name="Line 70"/>
              <p:cNvSpPr>
                <a:spLocks noChangeShapeType="1"/>
              </p:cNvSpPr>
              <p:nvPr/>
            </p:nvSpPr>
            <p:spPr bwMode="auto">
              <a:xfrm flipH="1">
                <a:off x="3072" y="2208"/>
                <a:ext cx="300" cy="348"/>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130" name="Line 72"/>
              <p:cNvSpPr>
                <a:spLocks noChangeShapeType="1"/>
              </p:cNvSpPr>
              <p:nvPr/>
            </p:nvSpPr>
            <p:spPr bwMode="auto">
              <a:xfrm flipV="1">
                <a:off x="3864" y="2412"/>
                <a:ext cx="192" cy="120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131" name="Line 73"/>
              <p:cNvSpPr>
                <a:spLocks noChangeShapeType="1"/>
              </p:cNvSpPr>
              <p:nvPr/>
            </p:nvSpPr>
            <p:spPr bwMode="auto">
              <a:xfrm rot="16200000" flipV="1">
                <a:off x="2436" y="3300"/>
                <a:ext cx="360"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32" name="Line 74"/>
              <p:cNvSpPr>
                <a:spLocks noChangeShapeType="1"/>
              </p:cNvSpPr>
              <p:nvPr/>
            </p:nvSpPr>
            <p:spPr bwMode="auto">
              <a:xfrm rot="16200000" flipV="1">
                <a:off x="1626" y="2382"/>
                <a:ext cx="1884" cy="0"/>
              </a:xfrm>
              <a:prstGeom prst="line">
                <a:avLst/>
              </a:prstGeom>
              <a:noFill/>
              <a:ln w="38100">
                <a:solidFill>
                  <a:srgbClr val="FF99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73133" name="Text Box 71"/>
              <p:cNvSpPr txBox="1">
                <a:spLocks noChangeArrowheads="1"/>
              </p:cNvSpPr>
              <p:nvPr/>
            </p:nvSpPr>
            <p:spPr bwMode="auto">
              <a:xfrm>
                <a:off x="2114" y="2054"/>
                <a:ext cx="113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600"/>
                  <a:t>#4 bars around openings</a:t>
                </a:r>
              </a:p>
            </p:txBody>
          </p:sp>
        </p:grpSp>
        <p:sp>
          <p:nvSpPr>
            <p:cNvPr id="173061" name="Line 75"/>
            <p:cNvSpPr>
              <a:spLocks noChangeShapeType="1"/>
            </p:cNvSpPr>
            <p:nvPr/>
          </p:nvSpPr>
          <p:spPr bwMode="auto">
            <a:xfrm flipH="1">
              <a:off x="2787650" y="3235325"/>
              <a:ext cx="508000" cy="5810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3062" name="TextBox 1"/>
            <p:cNvSpPr txBox="1">
              <a:spLocks noChangeArrowheads="1"/>
            </p:cNvSpPr>
            <p:nvPr/>
          </p:nvSpPr>
          <p:spPr bwMode="auto">
            <a:xfrm>
              <a:off x="76200" y="5448300"/>
              <a:ext cx="1581150" cy="646113"/>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a:latin typeface="Symbol" pitchFamily="18" charset="2"/>
                </a:rPr>
                <a:t>r</a:t>
              </a:r>
              <a:r>
                <a:rPr lang="en-US" sz="1800"/>
                <a:t> total both ways = 0.002</a:t>
              </a:r>
            </a:p>
          </p:txBody>
        </p:sp>
      </p:grpSp>
      <p:sp>
        <p:nvSpPr>
          <p:cNvPr id="81" name="Rectangle 2"/>
          <p:cNvSpPr>
            <a:spLocks noGrp="1" noChangeArrowheads="1"/>
          </p:cNvSpPr>
          <p:nvPr>
            <p:ph type="title"/>
          </p:nvPr>
        </p:nvSpPr>
        <p:spPr>
          <a:xfrm>
            <a:off x="271463" y="95250"/>
            <a:ext cx="8664575" cy="1001713"/>
          </a:xfrm>
        </p:spPr>
        <p:txBody>
          <a:bodyPr/>
          <a:lstStyle/>
          <a:p>
            <a:pPr defTabSz="1076325" eaLnBrk="1" hangingPunct="1"/>
            <a:r>
              <a:rPr lang="en-US" sz="3200" dirty="0">
                <a:solidFill>
                  <a:srgbClr val="2D2DB9"/>
                </a:solidFill>
                <a:ea typeface="ＭＳ Ｐゴシック" pitchFamily="34" charset="-128"/>
              </a:rPr>
              <a:t>Minimum Reinforcement for Special Reinforced Shear Walls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7510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70DCE60C-FA1E-4BA8-AEC6-63B23DD4A9B0}" type="slidenum">
              <a:rPr lang="en-US" sz="900">
                <a:solidFill>
                  <a:schemeClr val="accent2"/>
                </a:solidFill>
              </a:rPr>
              <a:pPr eaLnBrk="1" hangingPunct="1"/>
              <a:t>82</a:t>
            </a:fld>
            <a:endParaRPr lang="en-US" sz="900">
              <a:solidFill>
                <a:schemeClr val="accent2"/>
              </a:solidFill>
            </a:endParaRPr>
          </a:p>
        </p:txBody>
      </p:sp>
      <p:sp>
        <p:nvSpPr>
          <p:cNvPr id="175108" name="Rectangle 3"/>
          <p:cNvSpPr>
            <a:spLocks noGrp="1" noChangeArrowheads="1"/>
          </p:cNvSpPr>
          <p:nvPr>
            <p:ph type="body" idx="1"/>
          </p:nvPr>
        </p:nvSpPr>
        <p:spPr>
          <a:xfrm>
            <a:off x="609600" y="1600200"/>
            <a:ext cx="7924800" cy="1676400"/>
          </a:xfrm>
          <a:noFill/>
        </p:spPr>
        <p:txBody>
          <a:bodyPr lIns="90488" tIns="44450" rIns="90488" bIns="44450"/>
          <a:lstStyle/>
          <a:p>
            <a:pPr marL="334963" indent="-334963" defTabSz="1076325" eaLnBrk="1" hangingPunct="1"/>
            <a:r>
              <a:rPr lang="en-US" dirty="0">
                <a:ea typeface="ＭＳ Ｐゴシック" pitchFamily="34" charset="-128"/>
              </a:rPr>
              <a:t>Seismic Design Categories E and F:</a:t>
            </a:r>
          </a:p>
          <a:p>
            <a:pPr marL="806450" lvl="1" indent="-268288" defTabSz="1076325" eaLnBrk="1" hangingPunct="1">
              <a:buClr>
                <a:srgbClr val="FF0000"/>
              </a:buClr>
            </a:pPr>
            <a:r>
              <a:rPr lang="en-US" dirty="0">
                <a:ea typeface="ＭＳ Ｐゴシック" pitchFamily="34" charset="-128"/>
              </a:rPr>
              <a:t>Additional reinforcement requirements for non-participating stack-bond masonry</a:t>
            </a:r>
          </a:p>
        </p:txBody>
      </p:sp>
      <p:sp>
        <p:nvSpPr>
          <p:cNvPr id="175107" name="Rectangle 2"/>
          <p:cNvSpPr>
            <a:spLocks noGrp="1" noChangeArrowheads="1"/>
          </p:cNvSpPr>
          <p:nvPr>
            <p:ph type="title"/>
          </p:nvPr>
        </p:nvSpPr>
        <p:spPr>
          <a:noFill/>
        </p:spPr>
        <p:txBody>
          <a:bodyPr lIns="90488" tIns="44450" rIns="90488" bIns="44450" anchor="ctr"/>
          <a:lstStyle/>
          <a:p>
            <a:pPr defTabSz="1076325" eaLnBrk="1" hangingPunct="1"/>
            <a:r>
              <a:rPr lang="en-US" dirty="0">
                <a:solidFill>
                  <a:srgbClr val="2D2DB9"/>
                </a:solidFill>
                <a:ea typeface="ＭＳ Ｐゴシック" pitchFamily="34" charset="-128"/>
              </a:rPr>
              <a:t>Chapter 7, Seismic Design</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7715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789DF42-D4DC-4E4A-BCAA-6C03FB5C3577}" type="slidenum">
              <a:rPr lang="en-US" sz="900">
                <a:solidFill>
                  <a:schemeClr val="accent2"/>
                </a:solidFill>
              </a:rPr>
              <a:pPr eaLnBrk="1" hangingPunct="1"/>
              <a:t>83</a:t>
            </a:fld>
            <a:endParaRPr lang="en-US" sz="900">
              <a:solidFill>
                <a:schemeClr val="accent2"/>
              </a:solidFill>
            </a:endParaRPr>
          </a:p>
        </p:txBody>
      </p:sp>
      <p:graphicFrame>
        <p:nvGraphicFramePr>
          <p:cNvPr id="1196035" name="Group 3" descr="The requirements for different shear wall types and the Seismic Design Categories in which each type is permitted to be used.&#10;"/>
          <p:cNvGraphicFramePr>
            <a:graphicFrameLocks noGrp="1"/>
          </p:cNvGraphicFramePr>
          <p:nvPr>
            <p:extLst>
              <p:ext uri="{D42A27DB-BD31-4B8C-83A1-F6EECF244321}">
                <p14:modId xmlns:p14="http://schemas.microsoft.com/office/powerpoint/2010/main" val="629855502"/>
              </p:ext>
            </p:extLst>
          </p:nvPr>
        </p:nvGraphicFramePr>
        <p:xfrm>
          <a:off x="177800" y="1321594"/>
          <a:ext cx="8794750" cy="4670426"/>
        </p:xfrm>
        <a:graphic>
          <a:graphicData uri="http://schemas.openxmlformats.org/drawingml/2006/table">
            <a:tbl>
              <a:tblPr firstRow="1">
                <a:tableStyleId>{284E427A-3D55-4303-BF80-6455036E1DE7}</a:tableStyleId>
              </a:tblPr>
              <a:tblGrid>
                <a:gridCol w="1784350">
                  <a:extLst>
                    <a:ext uri="{9D8B030D-6E8A-4147-A177-3AD203B41FA5}">
                      <a16:colId xmlns:a16="http://schemas.microsoft.com/office/drawing/2014/main" val="20000"/>
                    </a:ext>
                  </a:extLst>
                </a:gridCol>
                <a:gridCol w="5588000">
                  <a:extLst>
                    <a:ext uri="{9D8B030D-6E8A-4147-A177-3AD203B41FA5}">
                      <a16:colId xmlns:a16="http://schemas.microsoft.com/office/drawing/2014/main" val="20001"/>
                    </a:ext>
                  </a:extLst>
                </a:gridCol>
                <a:gridCol w="1422400">
                  <a:extLst>
                    <a:ext uri="{9D8B030D-6E8A-4147-A177-3AD203B41FA5}">
                      <a16:colId xmlns:a16="http://schemas.microsoft.com/office/drawing/2014/main" val="20002"/>
                    </a:ext>
                  </a:extLst>
                </a:gridCol>
              </a:tblGrid>
              <a:tr h="701135">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SW Type</a:t>
                      </a:r>
                      <a:endParaRPr kumimoji="0" lang="en-US" sz="2000" b="1" i="0" u="none" strike="noStrike" cap="none" normalizeH="0" baseline="0" dirty="0">
                        <a:ln>
                          <a:noFill/>
                        </a:ln>
                        <a:solidFill>
                          <a:srgbClr val="333399"/>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Minimum Reinforcement</a:t>
                      </a:r>
                      <a:endParaRPr kumimoji="0" lang="en-US" sz="2000" b="1" i="0" u="none" strike="noStrike" cap="none" normalizeH="0" baseline="0" dirty="0">
                        <a:ln>
                          <a:noFill/>
                        </a:ln>
                        <a:solidFill>
                          <a:srgbClr val="333399"/>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Permitted in SDC</a:t>
                      </a:r>
                      <a:endParaRPr kumimoji="0" lang="en-US" sz="2000" b="1" i="0" u="none" strike="noStrike" cap="none" normalizeH="0" baseline="0" dirty="0">
                        <a:ln>
                          <a:noFill/>
                        </a:ln>
                        <a:solidFill>
                          <a:srgbClr val="333399"/>
                        </a:solidFill>
                        <a:effectLst/>
                        <a:latin typeface="Arial" charset="0"/>
                      </a:endParaRPr>
                    </a:p>
                  </a:txBody>
                  <a:tcPr marT="45726" marB="45726" anchor="ctr" horzOverflow="overflow"/>
                </a:tc>
                <a:extLst>
                  <a:ext uri="{0D108BD9-81ED-4DB2-BD59-A6C34878D82A}">
                    <a16:rowId xmlns:a16="http://schemas.microsoft.com/office/drawing/2014/main" val="10000"/>
                  </a:ext>
                </a:extLst>
              </a:tr>
              <a:tr h="579517">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Empirically Designed</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none</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A</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1"/>
                  </a:ext>
                </a:extLst>
              </a:tr>
              <a:tr h="58110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Ordinary Plain</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none</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A, B</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2"/>
                  </a:ext>
                </a:extLst>
              </a:tr>
              <a:tr h="1066945">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Detailed Plain</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Vertical reinforcement = #4 at corners, within 16 in. of openings, within 8 in. of movement joints, maximum spacing 10 ft; horizontal reinforcement W1.7 @ 16 in. or #4 in bond beams @ 10 ft </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A, B</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3"/>
                  </a:ext>
                </a:extLst>
              </a:tr>
              <a:tr h="58110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Ordinary Reinforced</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same as above</a:t>
                      </a:r>
                      <a:endParaRPr kumimoji="0" lang="en-US" sz="1600" b="1" i="0" u="none" strike="noStrike" cap="none" normalizeH="0" baseline="0">
                        <a:ln>
                          <a:noFill/>
                        </a:ln>
                        <a:solidFill>
                          <a:schemeClr val="tx1"/>
                        </a:solidFill>
                        <a:effectLst/>
                        <a:latin typeface="Arial" charset="0"/>
                        <a:cs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A, B, C</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4"/>
                  </a:ext>
                </a:extLst>
              </a:tr>
              <a:tr h="579517">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Intermediate Reinforced</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same as above, but vertical reinforcement @ 4 ft</a:t>
                      </a:r>
                      <a:endParaRPr kumimoji="0" lang="en-US" sz="1600" b="1" i="0" u="none" strike="noStrike" cap="none" normalizeH="0" baseline="0">
                        <a:ln>
                          <a:noFill/>
                        </a:ln>
                        <a:solidFill>
                          <a:schemeClr val="tx1"/>
                        </a:solidFill>
                        <a:effectLst/>
                        <a:latin typeface="Arial" charset="0"/>
                        <a:cs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A, B, C</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5"/>
                  </a:ext>
                </a:extLst>
              </a:tr>
              <a:tr h="58110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Special Reinforced</a:t>
                      </a:r>
                      <a:endParaRPr kumimoji="0" lang="en-US" sz="1600" b="1" i="0" u="none" strike="noStrike" cap="none" normalizeH="0" baseline="0">
                        <a:ln>
                          <a:noFill/>
                        </a:ln>
                        <a:solidFill>
                          <a:schemeClr val="tx1"/>
                        </a:solidFill>
                        <a:effectLst/>
                        <a:latin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same as above, but horizontal reinforcement @ 4 </a:t>
                      </a:r>
                      <a:r>
                        <a:rPr kumimoji="0" lang="en-US" sz="1600" u="none" strike="noStrike" cap="none" normalizeH="0" baseline="0" dirty="0" err="1">
                          <a:ln>
                            <a:noFill/>
                          </a:ln>
                          <a:effectLst/>
                        </a:rPr>
                        <a:t>ft</a:t>
                      </a:r>
                      <a:r>
                        <a:rPr kumimoji="0" lang="en-US" sz="1600" u="none" strike="noStrike" cap="none" normalizeH="0" baseline="0" dirty="0">
                          <a:ln>
                            <a:noFill/>
                          </a:ln>
                          <a:effectLst/>
                        </a:rPr>
                        <a:t>, and </a:t>
                      </a:r>
                      <a:r>
                        <a:rPr kumimoji="0" lang="en-US" sz="1600" u="none" strike="noStrike" cap="none" normalizeH="0" baseline="0" dirty="0">
                          <a:ln>
                            <a:noFill/>
                          </a:ln>
                          <a:effectLst/>
                          <a:sym typeface="Symbol" pitchFamily="18" charset="2"/>
                        </a:rPr>
                        <a:t></a:t>
                      </a:r>
                      <a:r>
                        <a:rPr kumimoji="0" lang="en-US" sz="1600" u="none" strike="noStrike" cap="none" normalizeH="0" baseline="0" dirty="0">
                          <a:ln>
                            <a:noFill/>
                          </a:ln>
                          <a:effectLst/>
                        </a:rPr>
                        <a:t> ≥ 0.002 (sum of </a:t>
                      </a:r>
                      <a:r>
                        <a:rPr kumimoji="0" lang="en-US" sz="1600" u="none" strike="noStrike" cap="none" normalizeH="0" baseline="0" dirty="0" err="1">
                          <a:ln>
                            <a:noFill/>
                          </a:ln>
                          <a:effectLst/>
                        </a:rPr>
                        <a:t>horiz</a:t>
                      </a:r>
                      <a:r>
                        <a:rPr kumimoji="0" lang="en-US" sz="1600" u="none" strike="noStrike" cap="none" normalizeH="0" baseline="0" dirty="0">
                          <a:ln>
                            <a:noFill/>
                          </a:ln>
                          <a:effectLst/>
                        </a:rPr>
                        <a:t> + </a:t>
                      </a:r>
                      <a:r>
                        <a:rPr kumimoji="0" lang="en-US" sz="1600" u="none" strike="noStrike" cap="none" normalizeH="0" baseline="0" dirty="0" err="1">
                          <a:ln>
                            <a:noFill/>
                          </a:ln>
                          <a:effectLst/>
                        </a:rPr>
                        <a:t>vert</a:t>
                      </a:r>
                      <a:r>
                        <a:rPr kumimoji="0" lang="en-US" sz="1600" u="none" strike="noStrike" cap="none" normalizeH="0" baseline="0" dirty="0">
                          <a:ln>
                            <a:noFill/>
                          </a:ln>
                          <a:effectLst/>
                        </a:rPr>
                        <a:t>)</a:t>
                      </a:r>
                      <a:endParaRPr kumimoji="0" lang="en-US" sz="1600" b="1" i="0" u="none" strike="noStrike" cap="none" normalizeH="0" baseline="0" dirty="0">
                        <a:ln>
                          <a:noFill/>
                        </a:ln>
                        <a:solidFill>
                          <a:schemeClr val="tx1"/>
                        </a:solidFill>
                        <a:effectLst/>
                        <a:latin typeface="Arial" charset="0"/>
                        <a:cs typeface="Arial" charset="0"/>
                      </a:endParaRPr>
                    </a:p>
                  </a:txBody>
                  <a:tcPr marT="45726" marB="45726"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A,B,C,D, E, F</a:t>
                      </a:r>
                      <a:endParaRPr kumimoji="0" lang="en-US" sz="1600" b="1" i="0" u="none" strike="noStrike" cap="none" normalizeH="0" baseline="0" dirty="0">
                        <a:ln>
                          <a:noFill/>
                        </a:ln>
                        <a:solidFill>
                          <a:schemeClr val="tx1"/>
                        </a:solidFill>
                        <a:effectLst/>
                        <a:latin typeface="Arial" charset="0"/>
                      </a:endParaRPr>
                    </a:p>
                  </a:txBody>
                  <a:tcPr marT="45726" marB="45726" anchor="ctr" horzOverflow="overflow"/>
                </a:tc>
                <a:extLst>
                  <a:ext uri="{0D108BD9-81ED-4DB2-BD59-A6C34878D82A}">
                    <a16:rowId xmlns:a16="http://schemas.microsoft.com/office/drawing/2014/main" val="10006"/>
                  </a:ext>
                </a:extLst>
              </a:tr>
            </a:tbl>
          </a:graphicData>
        </a:graphic>
      </p:graphicFrame>
      <p:sp>
        <p:nvSpPr>
          <p:cNvPr id="177155" name="Rectangle 2"/>
          <p:cNvSpPr>
            <a:spLocks noGrp="1" noChangeArrowheads="1"/>
          </p:cNvSpPr>
          <p:nvPr>
            <p:ph type="title"/>
          </p:nvPr>
        </p:nvSpPr>
        <p:spPr>
          <a:xfrm>
            <a:off x="100013" y="228600"/>
            <a:ext cx="8872537" cy="975360"/>
          </a:xfrm>
        </p:spPr>
        <p:txBody>
          <a:bodyPr/>
          <a:lstStyle/>
          <a:p>
            <a:pPr defTabSz="1076325" eaLnBrk="1" hangingPunct="1"/>
            <a:r>
              <a:rPr lang="en-US">
                <a:solidFill>
                  <a:srgbClr val="2D2DB9"/>
                </a:solidFill>
                <a:ea typeface="ＭＳ Ｐゴシック" pitchFamily="34" charset="-128"/>
              </a:rPr>
              <a:t>Minimum Reinforcement, SW Types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Footer Placeholder 4"/>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85346"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A3FE08C7-2729-4836-B8DF-B9E63A3D5014}" type="slidenum">
              <a:rPr lang="en-US" sz="900">
                <a:solidFill>
                  <a:schemeClr val="accent2"/>
                </a:solidFill>
              </a:rPr>
              <a:pPr eaLnBrk="1" hangingPunct="1"/>
              <a:t>84</a:t>
            </a:fld>
            <a:endParaRPr lang="en-US" sz="900">
              <a:solidFill>
                <a:schemeClr val="accent2"/>
              </a:solidFill>
            </a:endParaRPr>
          </a:p>
        </p:txBody>
      </p:sp>
      <p:sp>
        <p:nvSpPr>
          <p:cNvPr id="185349" name="Rectangle 4"/>
          <p:cNvSpPr>
            <a:spLocks noGrp="1" noChangeArrowheads="1"/>
          </p:cNvSpPr>
          <p:nvPr>
            <p:ph type="body" sz="half" idx="2"/>
          </p:nvPr>
        </p:nvSpPr>
        <p:spPr>
          <a:xfrm>
            <a:off x="4648200" y="2266950"/>
            <a:ext cx="4235450" cy="2990850"/>
          </a:xfrm>
        </p:spPr>
        <p:txBody>
          <a:bodyPr/>
          <a:lstStyle/>
          <a:p>
            <a:pPr marL="334963" indent="-334963" defTabSz="1076325" eaLnBrk="1" hangingPunct="1"/>
            <a:r>
              <a:rPr lang="en-US" sz="2400" dirty="0">
                <a:ea typeface="ＭＳ Ｐゴシック" pitchFamily="34" charset="-128"/>
              </a:rPr>
              <a:t>Bearing strength</a:t>
            </a:r>
          </a:p>
          <a:p>
            <a:pPr marL="334963" indent="-334963" defTabSz="1076325" eaLnBrk="1" hangingPunct="1"/>
            <a:r>
              <a:rPr lang="en-US" sz="2400" dirty="0">
                <a:ea typeface="ＭＳ Ｐゴシック" pitchFamily="34" charset="-128"/>
              </a:rPr>
              <a:t>Compressive strength</a:t>
            </a:r>
          </a:p>
          <a:p>
            <a:pPr marL="334963" indent="-334963" defTabSz="1076325" eaLnBrk="1" hangingPunct="1"/>
            <a:r>
              <a:rPr lang="en-US" sz="2400" dirty="0">
                <a:ea typeface="ＭＳ Ｐゴシック" pitchFamily="34" charset="-128"/>
              </a:rPr>
              <a:t>Modulus of rupture</a:t>
            </a:r>
          </a:p>
          <a:p>
            <a:pPr marL="334963" indent="-334963" defTabSz="1076325" eaLnBrk="1" hangingPunct="1"/>
            <a:r>
              <a:rPr lang="en-US" sz="2400" dirty="0">
                <a:ea typeface="ＭＳ Ｐゴシック" pitchFamily="34" charset="-128"/>
              </a:rPr>
              <a:t>Strength of reinforcement</a:t>
            </a:r>
          </a:p>
          <a:p>
            <a:pPr marL="334963" indent="-334963" defTabSz="1076325" eaLnBrk="1" hangingPunct="1"/>
            <a:r>
              <a:rPr lang="en-US" sz="2400" dirty="0">
                <a:ea typeface="ＭＳ Ｐゴシック" pitchFamily="34" charset="-128"/>
              </a:rPr>
              <a:t>Unreinforced masonry</a:t>
            </a:r>
          </a:p>
          <a:p>
            <a:pPr marL="334963" indent="-334963" defTabSz="1076325" eaLnBrk="1" hangingPunct="1"/>
            <a:r>
              <a:rPr lang="en-US" sz="2400" dirty="0">
                <a:ea typeface="ＭＳ Ｐゴシック" pitchFamily="34" charset="-128"/>
              </a:rPr>
              <a:t>Reinforced masonry</a:t>
            </a:r>
          </a:p>
        </p:txBody>
      </p:sp>
      <p:sp>
        <p:nvSpPr>
          <p:cNvPr id="185348" name="Rectangle 3"/>
          <p:cNvSpPr>
            <a:spLocks noGrp="1" noChangeArrowheads="1"/>
          </p:cNvSpPr>
          <p:nvPr>
            <p:ph type="body" sz="half" idx="1"/>
          </p:nvPr>
        </p:nvSpPr>
        <p:spPr>
          <a:xfrm>
            <a:off x="431800" y="2266950"/>
            <a:ext cx="4064000" cy="2990850"/>
          </a:xfrm>
        </p:spPr>
        <p:txBody>
          <a:bodyPr/>
          <a:lstStyle/>
          <a:p>
            <a:pPr marL="334963" indent="-334963" defTabSz="1076325" eaLnBrk="1" hangingPunct="1"/>
            <a:r>
              <a:rPr lang="en-US" sz="2400" dirty="0">
                <a:ea typeface="ＭＳ Ｐゴシック" pitchFamily="34" charset="-128"/>
              </a:rPr>
              <a:t>Fundamental basis</a:t>
            </a:r>
          </a:p>
          <a:p>
            <a:pPr marL="334963" indent="-334963" defTabSz="1076325" eaLnBrk="1" hangingPunct="1"/>
            <a:r>
              <a:rPr lang="en-US" sz="2400" dirty="0">
                <a:ea typeface="ＭＳ Ｐゴシック" pitchFamily="34" charset="-128"/>
              </a:rPr>
              <a:t>Design strength</a:t>
            </a:r>
          </a:p>
          <a:p>
            <a:pPr marL="334963" indent="-334963" defTabSz="1076325" eaLnBrk="1" hangingPunct="1"/>
            <a:r>
              <a:rPr lang="en-US" sz="2400" i="1" dirty="0">
                <a:latin typeface="Symbol" pitchFamily="18" charset="2"/>
                <a:ea typeface="ＭＳ Ｐゴシック" pitchFamily="34" charset="-128"/>
                <a:sym typeface="Symbol" pitchFamily="18" charset="2"/>
              </a:rPr>
              <a:t>f</a:t>
            </a:r>
            <a:r>
              <a:rPr lang="en-US" sz="2400" dirty="0">
                <a:ea typeface="ＭＳ Ｐゴシック" pitchFamily="34" charset="-128"/>
                <a:sym typeface="Symbol" pitchFamily="18" charset="2"/>
              </a:rPr>
              <a:t>  factors</a:t>
            </a:r>
            <a:endParaRPr lang="en-US" sz="2400" dirty="0">
              <a:ea typeface="ＭＳ Ｐゴシック" pitchFamily="34" charset="-128"/>
            </a:endParaRPr>
          </a:p>
          <a:p>
            <a:pPr marL="334963" indent="-334963" defTabSz="1076325" eaLnBrk="1" hangingPunct="1"/>
            <a:r>
              <a:rPr lang="en-US" sz="2400" dirty="0">
                <a:ea typeface="ＭＳ Ｐゴシック" pitchFamily="34" charset="-128"/>
              </a:rPr>
              <a:t>Deformation requirements</a:t>
            </a:r>
          </a:p>
          <a:p>
            <a:pPr marL="334963" indent="-334963" defTabSz="1076325" eaLnBrk="1" hangingPunct="1"/>
            <a:r>
              <a:rPr lang="en-US" sz="2400" dirty="0">
                <a:ea typeface="ＭＳ Ｐゴシック" pitchFamily="34" charset="-128"/>
              </a:rPr>
              <a:t>Anchor bolts</a:t>
            </a:r>
          </a:p>
        </p:txBody>
      </p:sp>
      <p:sp>
        <p:nvSpPr>
          <p:cNvPr id="185347" name="Rectangle 2"/>
          <p:cNvSpPr>
            <a:spLocks noGrp="1" noChangeArrowheads="1"/>
          </p:cNvSpPr>
          <p:nvPr>
            <p:ph type="title"/>
          </p:nvPr>
        </p:nvSpPr>
        <p:spPr>
          <a:xfrm>
            <a:off x="271463" y="457200"/>
            <a:ext cx="8397875" cy="1089025"/>
          </a:xfrm>
        </p:spPr>
        <p:txBody>
          <a:bodyPr/>
          <a:lstStyle/>
          <a:p>
            <a:pPr defTabSz="1076325" eaLnBrk="1" hangingPunct="1"/>
            <a:r>
              <a:rPr lang="en-US" dirty="0">
                <a:solidFill>
                  <a:srgbClr val="2D2DB9"/>
                </a:solidFill>
                <a:ea typeface="ＭＳ Ｐゴシック" pitchFamily="34" charset="-128"/>
              </a:rPr>
              <a:t>Organization of TMS 402 Code</a:t>
            </a:r>
            <a:br>
              <a:rPr lang="en-US" dirty="0">
                <a:solidFill>
                  <a:srgbClr val="2D2DB9"/>
                </a:solidFill>
                <a:ea typeface="ＭＳ Ｐゴシック" pitchFamily="34" charset="-128"/>
              </a:rPr>
            </a:br>
            <a:r>
              <a:rPr lang="en-US" dirty="0">
                <a:solidFill>
                  <a:srgbClr val="2D2DB9"/>
                </a:solidFill>
                <a:ea typeface="ＭＳ Ｐゴシック" pitchFamily="34" charset="-128"/>
              </a:rPr>
              <a:t>Chapter 9, Strength Design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8739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05537A68-6F44-4D9A-B161-732EEDC04E4A}" type="slidenum">
              <a:rPr lang="en-US" sz="900">
                <a:solidFill>
                  <a:schemeClr val="accent2"/>
                </a:solidFill>
              </a:rPr>
              <a:pPr eaLnBrk="1" hangingPunct="1"/>
              <a:t>85</a:t>
            </a:fld>
            <a:endParaRPr lang="en-US" sz="900">
              <a:solidFill>
                <a:schemeClr val="accent2"/>
              </a:solidFill>
            </a:endParaRPr>
          </a:p>
        </p:txBody>
      </p:sp>
      <p:sp>
        <p:nvSpPr>
          <p:cNvPr id="187396" name="Rectangle 3"/>
          <p:cNvSpPr>
            <a:spLocks noGrp="1" noChangeArrowheads="1"/>
          </p:cNvSpPr>
          <p:nvPr>
            <p:ph type="body" idx="1"/>
          </p:nvPr>
        </p:nvSpPr>
        <p:spPr>
          <a:xfrm>
            <a:off x="450850" y="1905000"/>
            <a:ext cx="8451850" cy="4164013"/>
          </a:xfrm>
        </p:spPr>
        <p:txBody>
          <a:bodyPr/>
          <a:lstStyle/>
          <a:p>
            <a:pPr marL="334963" indent="-334963" defTabSz="1076325" eaLnBrk="1" hangingPunct="1"/>
            <a:r>
              <a:rPr lang="en-US">
                <a:ea typeface="ＭＳ Ｐゴシック" pitchFamily="34" charset="-128"/>
              </a:rPr>
              <a:t>Factored design actions must not exceed nominal capacities, reduced by </a:t>
            </a:r>
            <a:r>
              <a:rPr lang="en-US" i="1">
                <a:latin typeface="Symbol" pitchFamily="18" charset="2"/>
                <a:ea typeface="ＭＳ Ｐゴシック" pitchFamily="34" charset="-128"/>
                <a:sym typeface="Symbol" pitchFamily="18" charset="2"/>
              </a:rPr>
              <a:t>f  </a:t>
            </a:r>
            <a:r>
              <a:rPr lang="en-US">
                <a:ea typeface="ＭＳ Ｐゴシック" pitchFamily="34" charset="-128"/>
                <a:sym typeface="Symbol" pitchFamily="18" charset="2"/>
              </a:rPr>
              <a:t>factors</a:t>
            </a:r>
          </a:p>
          <a:p>
            <a:pPr marL="334963" indent="-334963" defTabSz="1076325" eaLnBrk="1" hangingPunct="1"/>
            <a:r>
              <a:rPr lang="en-US">
                <a:ea typeface="ＭＳ Ｐゴシック" pitchFamily="34" charset="-128"/>
                <a:sym typeface="Symbol" pitchFamily="18" charset="2"/>
              </a:rPr>
              <a:t>Load factors come from ASCE7</a:t>
            </a:r>
            <a:endParaRPr lang="en-US">
              <a:ea typeface="ＭＳ Ｐゴシック" pitchFamily="34" charset="-128"/>
            </a:endParaRPr>
          </a:p>
          <a:p>
            <a:pPr marL="334963" indent="-334963" defTabSz="1076325" eaLnBrk="1" hangingPunct="1"/>
            <a:r>
              <a:rPr lang="en-US">
                <a:ea typeface="ＭＳ Ｐゴシック" pitchFamily="34" charset="-128"/>
              </a:rPr>
              <a:t>Quotient of load factor divided by </a:t>
            </a:r>
            <a:r>
              <a:rPr lang="en-US" i="1">
                <a:latin typeface="Symbol" pitchFamily="18" charset="2"/>
                <a:ea typeface="ＭＳ Ｐゴシック" pitchFamily="34" charset="-128"/>
                <a:sym typeface="Symbol" pitchFamily="18" charset="2"/>
              </a:rPr>
              <a:t>f  </a:t>
            </a:r>
            <a:r>
              <a:rPr lang="en-US">
                <a:ea typeface="ＭＳ Ｐゴシック" pitchFamily="34" charset="-128"/>
                <a:sym typeface="Symbol" pitchFamily="18" charset="2"/>
              </a:rPr>
              <a:t>factor is analogous to safety factor of allowable-stress design, and should be comparable to that safety factor.</a:t>
            </a:r>
            <a:endParaRPr lang="en-US">
              <a:ea typeface="ＭＳ Ｐゴシック" pitchFamily="34" charset="-128"/>
            </a:endParaRPr>
          </a:p>
        </p:txBody>
      </p:sp>
      <p:sp>
        <p:nvSpPr>
          <p:cNvPr id="187395" name="Rectangle 2"/>
          <p:cNvSpPr>
            <a:spLocks noGrp="1" noChangeArrowheads="1"/>
          </p:cNvSpPr>
          <p:nvPr>
            <p:ph type="title"/>
          </p:nvPr>
        </p:nvSpPr>
        <p:spPr>
          <a:xfrm>
            <a:off x="271463" y="533400"/>
            <a:ext cx="8556625" cy="1089025"/>
          </a:xfrm>
        </p:spPr>
        <p:txBody>
          <a:bodyPr/>
          <a:lstStyle/>
          <a:p>
            <a:pPr defTabSz="1076325" eaLnBrk="1" hangingPunct="1"/>
            <a:r>
              <a:rPr lang="en-US" sz="3200" dirty="0">
                <a:solidFill>
                  <a:srgbClr val="2D2DB9"/>
                </a:solidFill>
                <a:ea typeface="ＭＳ Ｐゴシック" pitchFamily="34" charset="-128"/>
              </a:rPr>
              <a:t>Fundamental Basis for </a:t>
            </a:r>
            <a:r>
              <a:rPr lang="en-US" dirty="0">
                <a:solidFill>
                  <a:srgbClr val="2D2DB9"/>
                </a:solidFill>
                <a:ea typeface="ＭＳ Ｐゴシック" pitchFamily="34" charset="-128"/>
              </a:rPr>
              <a:t>Strength</a:t>
            </a:r>
            <a:r>
              <a:rPr lang="en-US" sz="3200" dirty="0">
                <a:solidFill>
                  <a:srgbClr val="2D2DB9"/>
                </a:solidFill>
                <a:ea typeface="ＭＳ Ｐゴシック" pitchFamily="34" charset="-128"/>
              </a:rPr>
              <a:t> Design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8944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92F0DD6C-8DB1-42AF-95BD-029FA1F2C6A1}" type="slidenum">
              <a:rPr lang="en-US" sz="900">
                <a:solidFill>
                  <a:schemeClr val="accent2"/>
                </a:solidFill>
              </a:rPr>
              <a:pPr eaLnBrk="1" hangingPunct="1"/>
              <a:t>86</a:t>
            </a:fld>
            <a:endParaRPr lang="en-US" sz="900">
              <a:solidFill>
                <a:schemeClr val="accent2"/>
              </a:solidFill>
            </a:endParaRPr>
          </a:p>
        </p:txBody>
      </p:sp>
      <p:sp>
        <p:nvSpPr>
          <p:cNvPr id="189444" name="Rectangle 3"/>
          <p:cNvSpPr>
            <a:spLocks noGrp="1" noChangeArrowheads="1"/>
          </p:cNvSpPr>
          <p:nvPr>
            <p:ph type="body" idx="1"/>
          </p:nvPr>
        </p:nvSpPr>
        <p:spPr>
          <a:xfrm>
            <a:off x="361156" y="1924051"/>
            <a:ext cx="8451850" cy="1047750"/>
          </a:xfrm>
        </p:spPr>
        <p:txBody>
          <a:bodyPr/>
          <a:lstStyle/>
          <a:p>
            <a:pPr marL="334963" indent="-334963" defTabSz="1076325" eaLnBrk="1" hangingPunct="1"/>
            <a:r>
              <a:rPr lang="en-US" dirty="0">
                <a:ea typeface="ＭＳ Ｐゴシック" pitchFamily="34" charset="-128"/>
              </a:rPr>
              <a:t>Design strength  (</a:t>
            </a:r>
            <a:r>
              <a:rPr lang="en-US" i="1" dirty="0">
                <a:latin typeface="Symbol" pitchFamily="18" charset="2"/>
                <a:ea typeface="ＭＳ Ｐゴシック" pitchFamily="34" charset="-128"/>
              </a:rPr>
              <a:t>f</a:t>
            </a:r>
            <a:r>
              <a:rPr lang="en-US" dirty="0">
                <a:ea typeface="ＭＳ Ｐゴシック" pitchFamily="34" charset="-128"/>
              </a:rPr>
              <a:t> x nominal strength) must equal or exceed required strength</a:t>
            </a:r>
          </a:p>
        </p:txBody>
      </p:sp>
      <p:sp>
        <p:nvSpPr>
          <p:cNvPr id="189443" name="Rectangle 2"/>
          <p:cNvSpPr>
            <a:spLocks noGrp="1" noChangeArrowheads="1"/>
          </p:cNvSpPr>
          <p:nvPr>
            <p:ph type="title"/>
          </p:nvPr>
        </p:nvSpPr>
        <p:spPr>
          <a:xfrm>
            <a:off x="308769" y="533400"/>
            <a:ext cx="8556625" cy="1089025"/>
          </a:xfrm>
        </p:spPr>
        <p:txBody>
          <a:bodyPr/>
          <a:lstStyle/>
          <a:p>
            <a:pPr defTabSz="1076325" eaLnBrk="1" hangingPunct="1"/>
            <a:r>
              <a:rPr lang="en-US" dirty="0">
                <a:solidFill>
                  <a:srgbClr val="2D2DB9"/>
                </a:solidFill>
                <a:ea typeface="ＭＳ Ｐゴシック" pitchFamily="34" charset="-128"/>
              </a:rPr>
              <a:t>Code 9.1.3, Design Strength </a:t>
            </a:r>
            <a:br>
              <a:rPr lang="en-US" dirty="0">
                <a:solidFill>
                  <a:srgbClr val="2D2DB9"/>
                </a:solidFill>
                <a:ea typeface="ＭＳ Ｐゴシック" pitchFamily="34" charset="-128"/>
              </a:rPr>
            </a:br>
            <a:r>
              <a:rPr lang="en-US" dirty="0">
                <a:solidFill>
                  <a:srgbClr val="2D2DB9"/>
                </a:solidFill>
                <a:ea typeface="ＭＳ Ｐゴシック" pitchFamily="34" charset="-128"/>
              </a:rPr>
              <a:t>for Strength Design</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149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B340DF3C-9A43-4A8A-8B63-E62662A6EDEB}" type="slidenum">
              <a:rPr lang="en-US" sz="900">
                <a:solidFill>
                  <a:schemeClr val="accent2"/>
                </a:solidFill>
              </a:rPr>
              <a:pPr eaLnBrk="1" hangingPunct="1"/>
              <a:t>87</a:t>
            </a:fld>
            <a:endParaRPr lang="en-US" sz="900">
              <a:solidFill>
                <a:schemeClr val="accent2"/>
              </a:solidFill>
            </a:endParaRPr>
          </a:p>
        </p:txBody>
      </p:sp>
      <p:graphicFrame>
        <p:nvGraphicFramePr>
          <p:cNvPr id="1212445" name="Group 29" descr="Summarizes the capacity reduction factors used by TMS 402.  For reinforced masonry, they are quite similar to those of ACI 318.&#10;"/>
          <p:cNvGraphicFramePr>
            <a:graphicFrameLocks noGrp="1"/>
          </p:cNvGraphicFramePr>
          <p:nvPr>
            <p:extLst>
              <p:ext uri="{D42A27DB-BD31-4B8C-83A1-F6EECF244321}">
                <p14:modId xmlns:p14="http://schemas.microsoft.com/office/powerpoint/2010/main" val="3054352686"/>
              </p:ext>
            </p:extLst>
          </p:nvPr>
        </p:nvGraphicFramePr>
        <p:xfrm>
          <a:off x="434975" y="2133918"/>
          <a:ext cx="8229600" cy="3214370"/>
        </p:xfrm>
        <a:graphic>
          <a:graphicData uri="http://schemas.openxmlformats.org/drawingml/2006/table">
            <a:tbl>
              <a:tblPr firstRow="1">
                <a:tableStyleId>{284E427A-3D55-4303-BF80-6455036E1DE7}</a:tableStyleId>
              </a:tblPr>
              <a:tblGrid>
                <a:gridCol w="2590800">
                  <a:extLst>
                    <a:ext uri="{9D8B030D-6E8A-4147-A177-3AD203B41FA5}">
                      <a16:colId xmlns:a16="http://schemas.microsoft.com/office/drawing/2014/main" val="20000"/>
                    </a:ext>
                  </a:extLst>
                </a:gridCol>
                <a:gridCol w="3140075">
                  <a:extLst>
                    <a:ext uri="{9D8B030D-6E8A-4147-A177-3AD203B41FA5}">
                      <a16:colId xmlns:a16="http://schemas.microsoft.com/office/drawing/2014/main" val="20001"/>
                    </a:ext>
                  </a:extLst>
                </a:gridCol>
                <a:gridCol w="2498725">
                  <a:extLst>
                    <a:ext uri="{9D8B030D-6E8A-4147-A177-3AD203B41FA5}">
                      <a16:colId xmlns:a16="http://schemas.microsoft.com/office/drawing/2014/main" val="20002"/>
                    </a:ext>
                  </a:extLst>
                </a:gridCol>
              </a:tblGrid>
              <a:tr h="757238">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Action</a:t>
                      </a:r>
                      <a:endParaRPr kumimoji="0" lang="en-US" sz="2000" b="1" i="0" u="none" strike="noStrike" cap="none" normalizeH="0" baseline="0" dirty="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Reinforced Masonry</a:t>
                      </a:r>
                      <a:endParaRPr kumimoji="0" lang="en-US" sz="2000" b="1" i="0" u="none" strike="noStrike" cap="none" normalizeH="0" baseline="0" dirty="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Unreinforced Masonry</a:t>
                      </a:r>
                      <a:endParaRPr kumimoji="0" lang="en-US" sz="2000" b="1" i="0" u="none" strike="noStrike" cap="none" normalizeH="0" baseline="0" dirty="0">
                        <a:ln>
                          <a:noFill/>
                        </a:ln>
                        <a:solidFill>
                          <a:schemeClr val="tx1"/>
                        </a:solidFill>
                        <a:effectLst/>
                        <a:latin typeface="Arial" charset="0"/>
                      </a:endParaRPr>
                    </a:p>
                  </a:txBody>
                  <a:tcPr anchor="ctr" horzOverflow="overflow"/>
                </a:tc>
                <a:extLst>
                  <a:ext uri="{0D108BD9-81ED-4DB2-BD59-A6C34878D82A}">
                    <a16:rowId xmlns:a16="http://schemas.microsoft.com/office/drawing/2014/main" val="10000"/>
                  </a:ext>
                </a:extLst>
              </a:tr>
              <a:tr h="81904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combinations of flexure and axial load</a:t>
                      </a:r>
                      <a:endParaRPr kumimoji="0" lang="en-US" sz="2000" b="1" i="0" u="none" strike="noStrike" cap="none" normalizeH="0" baseline="0" dirty="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0.90</a:t>
                      </a:r>
                      <a:endParaRPr kumimoji="0" lang="en-US" sz="2000" b="1" i="0" u="none" strike="noStrike" cap="none" normalizeH="0" baseline="0" dirty="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0.60</a:t>
                      </a:r>
                      <a:endParaRPr kumimoji="0" lang="en-US" sz="2000" b="1" i="0" u="none" strike="noStrike" cap="none" normalizeH="0" baseline="0">
                        <a:ln>
                          <a:noFill/>
                        </a:ln>
                        <a:solidFill>
                          <a:schemeClr val="tx1"/>
                        </a:solidFill>
                        <a:effectLst/>
                        <a:latin typeface="Arial" charset="0"/>
                      </a:endParaRPr>
                    </a:p>
                  </a:txBody>
                  <a:tcPr anchor="ctr" horzOverflow="overflow"/>
                </a:tc>
                <a:extLst>
                  <a:ext uri="{0D108BD9-81ED-4DB2-BD59-A6C34878D82A}">
                    <a16:rowId xmlns:a16="http://schemas.microsoft.com/office/drawing/2014/main" val="10001"/>
                  </a:ext>
                </a:extLst>
              </a:tr>
              <a:tr h="81904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shear</a:t>
                      </a:r>
                      <a:endParaRPr kumimoji="0" lang="en-US" sz="2000" b="1" i="0" u="none" strike="noStrike" cap="none" normalizeH="0" baseline="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0.80</a:t>
                      </a:r>
                      <a:endParaRPr kumimoji="0" lang="en-US" sz="2000" b="1" i="0" u="none" strike="noStrike" cap="none" normalizeH="0" baseline="0" dirty="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0.80</a:t>
                      </a:r>
                      <a:endParaRPr kumimoji="0" lang="en-US" sz="2000" b="1" i="0" u="none" strike="noStrike" cap="none" normalizeH="0" baseline="0" dirty="0">
                        <a:ln>
                          <a:noFill/>
                        </a:ln>
                        <a:solidFill>
                          <a:schemeClr val="tx1"/>
                        </a:solidFill>
                        <a:effectLst/>
                        <a:latin typeface="Arial" charset="0"/>
                      </a:endParaRPr>
                    </a:p>
                  </a:txBody>
                  <a:tcPr anchor="ctr" horzOverflow="overflow"/>
                </a:tc>
                <a:extLst>
                  <a:ext uri="{0D108BD9-81ED-4DB2-BD59-A6C34878D82A}">
                    <a16:rowId xmlns:a16="http://schemas.microsoft.com/office/drawing/2014/main" val="10002"/>
                  </a:ext>
                </a:extLst>
              </a:tr>
              <a:tr h="81904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bearing</a:t>
                      </a:r>
                      <a:endParaRPr kumimoji="0" lang="en-US" sz="2000" b="1" i="0" u="none" strike="noStrike" cap="none" normalizeH="0" baseline="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0.60</a:t>
                      </a:r>
                      <a:endParaRPr kumimoji="0" lang="en-US" sz="2000" b="1" i="0" u="none" strike="noStrike" cap="none" normalizeH="0" baseline="0">
                        <a:ln>
                          <a:noFill/>
                        </a:ln>
                        <a:solidFill>
                          <a:schemeClr val="tx1"/>
                        </a:solidFill>
                        <a:effectLst/>
                        <a:latin typeface="Arial" charset="0"/>
                      </a:endParaRPr>
                    </a:p>
                  </a:txBody>
                  <a:tcPr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0.60</a:t>
                      </a:r>
                      <a:endParaRPr kumimoji="0" lang="en-US" sz="2000" b="1" i="0" u="none" strike="noStrike" cap="none" normalizeH="0" baseline="0" dirty="0">
                        <a:ln>
                          <a:noFill/>
                        </a:ln>
                        <a:solidFill>
                          <a:schemeClr val="tx1"/>
                        </a:solidFill>
                        <a:effectLst/>
                        <a:latin typeface="Arial" charset="0"/>
                      </a:endParaRPr>
                    </a:p>
                  </a:txBody>
                  <a:tcPr anchor="ctr" horzOverflow="overflow"/>
                </a:tc>
                <a:extLst>
                  <a:ext uri="{0D108BD9-81ED-4DB2-BD59-A6C34878D82A}">
                    <a16:rowId xmlns:a16="http://schemas.microsoft.com/office/drawing/2014/main" val="10003"/>
                  </a:ext>
                </a:extLst>
              </a:tr>
            </a:tbl>
          </a:graphicData>
        </a:graphic>
      </p:graphicFrame>
      <p:sp>
        <p:nvSpPr>
          <p:cNvPr id="191491" name="Rectangle 2"/>
          <p:cNvSpPr>
            <a:spLocks noGrp="1" noChangeArrowheads="1"/>
          </p:cNvSpPr>
          <p:nvPr>
            <p:ph type="title"/>
          </p:nvPr>
        </p:nvSpPr>
        <p:spPr>
          <a:xfrm>
            <a:off x="271462" y="471012"/>
            <a:ext cx="8556625" cy="1159668"/>
          </a:xfrm>
        </p:spPr>
        <p:txBody>
          <a:bodyPr/>
          <a:lstStyle/>
          <a:p>
            <a:pPr defTabSz="1076325" eaLnBrk="1" hangingPunct="1"/>
            <a:r>
              <a:rPr lang="en-US" dirty="0">
                <a:solidFill>
                  <a:srgbClr val="2D2DB9"/>
                </a:solidFill>
                <a:ea typeface="ＭＳ Ｐゴシック" pitchFamily="34" charset="-128"/>
              </a:rPr>
              <a:t>Code 9.1.4, Strength-reduction Factors (</a:t>
            </a:r>
            <a:r>
              <a:rPr lang="en-US" i="1" dirty="0">
                <a:solidFill>
                  <a:srgbClr val="2D2DB9"/>
                </a:solidFill>
                <a:latin typeface="Symbol" pitchFamily="18" charset="2"/>
                <a:ea typeface="ＭＳ Ｐゴシック" pitchFamily="34" charset="-128"/>
              </a:rPr>
              <a:t>f) </a:t>
            </a:r>
            <a:r>
              <a:rPr lang="en-US" dirty="0">
                <a:solidFill>
                  <a:srgbClr val="2D2DB9"/>
                </a:solidFill>
                <a:ea typeface="ＭＳ Ｐゴシック" pitchFamily="34" charset="-128"/>
              </a:rPr>
              <a:t> for Strength Design</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353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212DEC1-DEB1-4FC8-83DD-EA202F4E6E79}" type="slidenum">
              <a:rPr lang="en-US" sz="900">
                <a:solidFill>
                  <a:schemeClr val="accent2"/>
                </a:solidFill>
              </a:rPr>
              <a:pPr eaLnBrk="1" hangingPunct="1"/>
              <a:t>88</a:t>
            </a:fld>
            <a:endParaRPr lang="en-US" sz="900">
              <a:solidFill>
                <a:schemeClr val="accent2"/>
              </a:solidFill>
            </a:endParaRPr>
          </a:p>
        </p:txBody>
      </p:sp>
      <p:graphicFrame>
        <p:nvGraphicFramePr>
          <p:cNvPr id="1214489" name="Group 25" descr="Capacity reduction factors for the design of anchor bolts.&#10;"/>
          <p:cNvGraphicFramePr>
            <a:graphicFrameLocks noGrp="1"/>
          </p:cNvGraphicFramePr>
          <p:nvPr>
            <p:extLst>
              <p:ext uri="{D42A27DB-BD31-4B8C-83A1-F6EECF244321}">
                <p14:modId xmlns:p14="http://schemas.microsoft.com/office/powerpoint/2010/main" val="3688709129"/>
              </p:ext>
            </p:extLst>
          </p:nvPr>
        </p:nvGraphicFramePr>
        <p:xfrm>
          <a:off x="1993900" y="2122488"/>
          <a:ext cx="5412740" cy="3015737"/>
        </p:xfrm>
        <a:graphic>
          <a:graphicData uri="http://schemas.openxmlformats.org/drawingml/2006/table">
            <a:tbl>
              <a:tblPr firstRow="1">
                <a:tableStyleId>{284E427A-3D55-4303-BF80-6455036E1DE7}</a:tableStyleId>
              </a:tblPr>
              <a:tblGrid>
                <a:gridCol w="2943860">
                  <a:extLst>
                    <a:ext uri="{9D8B030D-6E8A-4147-A177-3AD203B41FA5}">
                      <a16:colId xmlns:a16="http://schemas.microsoft.com/office/drawing/2014/main" val="20000"/>
                    </a:ext>
                  </a:extLst>
                </a:gridCol>
                <a:gridCol w="2468880">
                  <a:extLst>
                    <a:ext uri="{9D8B030D-6E8A-4147-A177-3AD203B41FA5}">
                      <a16:colId xmlns:a16="http://schemas.microsoft.com/office/drawing/2014/main" val="20001"/>
                    </a:ext>
                  </a:extLst>
                </a:gridCol>
              </a:tblGrid>
              <a:tr h="757872">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Capacity of Anchor Bolts as Governed by</a:t>
                      </a:r>
                      <a:endParaRPr kumimoji="0" lang="en-US" sz="2000" b="1" i="0" u="none" strike="noStrike" cap="none" normalizeH="0" baseline="0" dirty="0">
                        <a:ln>
                          <a:noFill/>
                        </a:ln>
                        <a:solidFill>
                          <a:schemeClr val="tx1"/>
                        </a:solidFill>
                        <a:effectLst/>
                        <a:latin typeface="Arial" charset="0"/>
                      </a:endParaRPr>
                    </a:p>
                  </a:txBody>
                  <a:tcPr marT="45729" marB="45729"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Strength-Reduction Factor</a:t>
                      </a:r>
                      <a:endParaRPr kumimoji="0" lang="en-US" sz="2000" b="1" i="0" u="none" strike="noStrike" cap="none" normalizeH="0" baseline="0" dirty="0">
                        <a:ln>
                          <a:noFill/>
                        </a:ln>
                        <a:solidFill>
                          <a:schemeClr val="tx1"/>
                        </a:solidFill>
                        <a:effectLst/>
                        <a:latin typeface="Arial" charset="0"/>
                      </a:endParaRPr>
                    </a:p>
                  </a:txBody>
                  <a:tcPr marT="45729" marB="45729" anchor="ctr" horzOverflow="overflow"/>
                </a:tc>
                <a:extLst>
                  <a:ext uri="{0D108BD9-81ED-4DB2-BD59-A6C34878D82A}">
                    <a16:rowId xmlns:a16="http://schemas.microsoft.com/office/drawing/2014/main" val="10000"/>
                  </a:ext>
                </a:extLst>
              </a:tr>
              <a:tr h="749446">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steel yield and fracture</a:t>
                      </a:r>
                      <a:endParaRPr kumimoji="0" lang="en-US" sz="2000" b="1" i="0" u="none" strike="noStrike" cap="none" normalizeH="0" baseline="0" dirty="0">
                        <a:ln>
                          <a:noFill/>
                        </a:ln>
                        <a:solidFill>
                          <a:schemeClr val="tx1"/>
                        </a:solidFill>
                        <a:effectLst/>
                        <a:latin typeface="Arial" charset="0"/>
                      </a:endParaRPr>
                    </a:p>
                  </a:txBody>
                  <a:tcPr marT="45729" marB="45729"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0.90</a:t>
                      </a:r>
                      <a:endParaRPr kumimoji="0" lang="en-US" sz="2000" b="1" i="0" u="none" strike="noStrike" cap="none" normalizeH="0" baseline="0" dirty="0">
                        <a:ln>
                          <a:noFill/>
                        </a:ln>
                        <a:solidFill>
                          <a:schemeClr val="tx1"/>
                        </a:solidFill>
                        <a:effectLst/>
                        <a:latin typeface="Arial" charset="0"/>
                      </a:endParaRPr>
                    </a:p>
                  </a:txBody>
                  <a:tcPr marT="45729" marB="45729" anchor="ctr" horzOverflow="overflow"/>
                </a:tc>
                <a:extLst>
                  <a:ext uri="{0D108BD9-81ED-4DB2-BD59-A6C34878D82A}">
                    <a16:rowId xmlns:a16="http://schemas.microsoft.com/office/drawing/2014/main" val="10001"/>
                  </a:ext>
                </a:extLst>
              </a:tr>
              <a:tr h="757385">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masonry breakout, crushing, or pryout</a:t>
                      </a:r>
                      <a:endParaRPr kumimoji="0" lang="en-US" sz="2000" b="1" i="0" u="none" strike="noStrike" cap="none" normalizeH="0" baseline="0">
                        <a:ln>
                          <a:noFill/>
                        </a:ln>
                        <a:solidFill>
                          <a:schemeClr val="tx1"/>
                        </a:solidFill>
                        <a:effectLst/>
                        <a:latin typeface="Arial" charset="0"/>
                      </a:endParaRPr>
                    </a:p>
                  </a:txBody>
                  <a:tcPr marT="45729" marB="45729"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0.50</a:t>
                      </a:r>
                      <a:endParaRPr kumimoji="0" lang="en-US" sz="2000" b="1" i="0" u="none" strike="noStrike" cap="none" normalizeH="0" baseline="0">
                        <a:ln>
                          <a:noFill/>
                        </a:ln>
                        <a:solidFill>
                          <a:schemeClr val="tx1"/>
                        </a:solidFill>
                        <a:effectLst/>
                        <a:latin typeface="Arial" charset="0"/>
                      </a:endParaRPr>
                    </a:p>
                  </a:txBody>
                  <a:tcPr marT="45729" marB="45729" anchor="ctr" horzOverflow="overflow"/>
                </a:tc>
                <a:extLst>
                  <a:ext uri="{0D108BD9-81ED-4DB2-BD59-A6C34878D82A}">
                    <a16:rowId xmlns:a16="http://schemas.microsoft.com/office/drawing/2014/main" val="10002"/>
                  </a:ext>
                </a:extLst>
              </a:tr>
              <a:tr h="751034">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effectLst/>
                        </a:rPr>
                        <a:t>pullout</a:t>
                      </a:r>
                      <a:endParaRPr kumimoji="0" lang="en-US" sz="2000" b="1" i="0" u="none" strike="noStrike" cap="none" normalizeH="0" baseline="0">
                        <a:ln>
                          <a:noFill/>
                        </a:ln>
                        <a:solidFill>
                          <a:schemeClr val="tx1"/>
                        </a:solidFill>
                        <a:effectLst/>
                        <a:latin typeface="Arial" charset="0"/>
                      </a:endParaRPr>
                    </a:p>
                  </a:txBody>
                  <a:tcPr marT="45729" marB="45729" anchor="ctr" horzOverflow="overflow"/>
                </a:tc>
                <a:tc>
                  <a:txBody>
                    <a:bodyPr/>
                    <a:lstStyle/>
                    <a:p>
                      <a:pPr marL="0" marR="0" lvl="0" indent="0" algn="ctr" defTabSz="1076325"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0.65</a:t>
                      </a:r>
                      <a:endParaRPr kumimoji="0" lang="en-US" sz="2000" b="1" i="0" u="none" strike="noStrike" cap="none" normalizeH="0" baseline="0" dirty="0">
                        <a:ln>
                          <a:noFill/>
                        </a:ln>
                        <a:solidFill>
                          <a:schemeClr val="tx1"/>
                        </a:solidFill>
                        <a:effectLst/>
                        <a:latin typeface="Arial" charset="0"/>
                      </a:endParaRPr>
                    </a:p>
                  </a:txBody>
                  <a:tcPr marT="45729" marB="45729" anchor="ctr" horzOverflow="overflow"/>
                </a:tc>
                <a:extLst>
                  <a:ext uri="{0D108BD9-81ED-4DB2-BD59-A6C34878D82A}">
                    <a16:rowId xmlns:a16="http://schemas.microsoft.com/office/drawing/2014/main" val="10003"/>
                  </a:ext>
                </a:extLst>
              </a:tr>
            </a:tbl>
          </a:graphicData>
        </a:graphic>
      </p:graphicFrame>
      <p:sp>
        <p:nvSpPr>
          <p:cNvPr id="193539" name="Rectangle 2"/>
          <p:cNvSpPr>
            <a:spLocks noGrp="1" noChangeArrowheads="1"/>
          </p:cNvSpPr>
          <p:nvPr>
            <p:ph type="title"/>
          </p:nvPr>
        </p:nvSpPr>
        <p:spPr>
          <a:xfrm>
            <a:off x="242888" y="174625"/>
            <a:ext cx="8686800" cy="1743075"/>
          </a:xfrm>
        </p:spPr>
        <p:txBody>
          <a:bodyPr/>
          <a:lstStyle/>
          <a:p>
            <a:pPr defTabSz="1076325" eaLnBrk="1" hangingPunct="1"/>
            <a:r>
              <a:rPr lang="en-US" sz="3200" dirty="0">
                <a:solidFill>
                  <a:srgbClr val="2D2DB9"/>
                </a:solidFill>
                <a:ea typeface="ＭＳ Ｐゴシック" pitchFamily="34" charset="-128"/>
              </a:rPr>
              <a:t>Code 9.1.4, Strength-Reduction Factors (</a:t>
            </a:r>
            <a:r>
              <a:rPr lang="en-US" sz="3200" i="1" dirty="0">
                <a:solidFill>
                  <a:srgbClr val="2D2DB9"/>
                </a:solidFill>
                <a:latin typeface="Symbol" pitchFamily="18" charset="2"/>
                <a:ea typeface="ＭＳ Ｐゴシック" pitchFamily="34" charset="-128"/>
              </a:rPr>
              <a:t>f)  </a:t>
            </a:r>
            <a:r>
              <a:rPr lang="en-US" sz="3200" dirty="0">
                <a:solidFill>
                  <a:srgbClr val="2D2DB9"/>
                </a:solidFill>
                <a:ea typeface="ＭＳ Ｐゴシック" pitchFamily="34" charset="-128"/>
              </a:rPr>
              <a:t>for Strength Design for Anchor Bolts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558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1C10EC2-3DBE-450C-8A91-F1A1563ECE1A}" type="slidenum">
              <a:rPr lang="en-US" sz="900">
                <a:solidFill>
                  <a:schemeClr val="accent2"/>
                </a:solidFill>
              </a:rPr>
              <a:pPr eaLnBrk="1" hangingPunct="1"/>
              <a:t>89</a:t>
            </a:fld>
            <a:endParaRPr lang="en-US" sz="900">
              <a:solidFill>
                <a:schemeClr val="accent2"/>
              </a:solidFill>
            </a:endParaRPr>
          </a:p>
        </p:txBody>
      </p:sp>
      <p:sp>
        <p:nvSpPr>
          <p:cNvPr id="195588" name="Rectangle 3"/>
          <p:cNvSpPr>
            <a:spLocks noGrp="1" noChangeArrowheads="1"/>
          </p:cNvSpPr>
          <p:nvPr>
            <p:ph type="body" idx="1"/>
          </p:nvPr>
        </p:nvSpPr>
        <p:spPr>
          <a:xfrm>
            <a:off x="323850" y="1864042"/>
            <a:ext cx="8451850" cy="3001963"/>
          </a:xfrm>
        </p:spPr>
        <p:txBody>
          <a:bodyPr/>
          <a:lstStyle/>
          <a:p>
            <a:pPr marL="334963" indent="-334963" defTabSz="1076325" eaLnBrk="1" hangingPunct="1"/>
            <a:r>
              <a:rPr lang="en-US" dirty="0">
                <a:ea typeface="ＭＳ Ｐゴシック" pitchFamily="34" charset="-128"/>
              </a:rPr>
              <a:t>Note drift limits from ASCE 7-10  Table 12.12.1</a:t>
            </a:r>
          </a:p>
          <a:p>
            <a:pPr marL="334963" indent="-334963" defTabSz="1076325" eaLnBrk="1" hangingPunct="1"/>
            <a:r>
              <a:rPr lang="en-US" dirty="0">
                <a:ea typeface="ＭＳ Ｐゴシック" pitchFamily="34" charset="-128"/>
              </a:rPr>
              <a:t>Deflections of unreinforced masonry (URM) based on </a:t>
            </a:r>
            <a:r>
              <a:rPr lang="en-US" dirty="0" err="1">
                <a:ea typeface="ＭＳ Ｐゴシック" pitchFamily="34" charset="-128"/>
              </a:rPr>
              <a:t>uncracked</a:t>
            </a:r>
            <a:r>
              <a:rPr lang="en-US" dirty="0">
                <a:ea typeface="ＭＳ Ｐゴシック" pitchFamily="34" charset="-128"/>
              </a:rPr>
              <a:t> sections</a:t>
            </a:r>
          </a:p>
          <a:p>
            <a:pPr marL="334963" indent="-334963" defTabSz="1076325" eaLnBrk="1" hangingPunct="1"/>
            <a:r>
              <a:rPr lang="en-US" dirty="0">
                <a:ea typeface="ＭＳ Ｐゴシック" pitchFamily="34" charset="-128"/>
              </a:rPr>
              <a:t>Deflections of reinforced masonry (RM) shall consider the effects of cracking</a:t>
            </a:r>
          </a:p>
        </p:txBody>
      </p:sp>
      <p:sp>
        <p:nvSpPr>
          <p:cNvPr id="195587" name="Rectangle 2"/>
          <p:cNvSpPr>
            <a:spLocks noGrp="1" noChangeArrowheads="1"/>
          </p:cNvSpPr>
          <p:nvPr>
            <p:ph type="title"/>
          </p:nvPr>
        </p:nvSpPr>
        <p:spPr>
          <a:xfrm>
            <a:off x="271463" y="533400"/>
            <a:ext cx="8556625" cy="1089025"/>
          </a:xfrm>
        </p:spPr>
        <p:txBody>
          <a:bodyPr/>
          <a:lstStyle/>
          <a:p>
            <a:pPr defTabSz="1076325" eaLnBrk="1" hangingPunct="1"/>
            <a:r>
              <a:rPr lang="en-US" dirty="0">
                <a:solidFill>
                  <a:srgbClr val="2D2DB9"/>
                </a:solidFill>
                <a:ea typeface="ＭＳ Ｐゴシック" pitchFamily="34" charset="-128"/>
              </a:rPr>
              <a:t>Code 9.1.5, Deformation Requirements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3379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9EEA657-B8AE-4407-A3B7-4D6B8E1C42AD}" type="slidenum">
              <a:rPr lang="en-US" sz="900">
                <a:solidFill>
                  <a:schemeClr val="accent2"/>
                </a:solidFill>
              </a:rPr>
              <a:pPr eaLnBrk="1" hangingPunct="1"/>
              <a:t>9</a:t>
            </a:fld>
            <a:endParaRPr lang="en-US" sz="900">
              <a:solidFill>
                <a:schemeClr val="accent2"/>
              </a:solidFill>
            </a:endParaRPr>
          </a:p>
        </p:txBody>
      </p:sp>
      <p:grpSp>
        <p:nvGrpSpPr>
          <p:cNvPr id="2" name="Group 1" descr="Masonry units can be laid in different bond patterns. The most common of these is 1/2 running bond, often called simply “running bond.”  Horizontal bed joints are continuous; vertical head joints alternate courses, and the head joint of one course aligns with the middle of the unit on the adjacent courses.  In stack bond (referred to in TMS 402 and Specification as “other than running bond”), the head joints are continuous between adjacent courses. " title="Common types of masonry bond patterns, including running bond, stack bond, 1/3 running bond, and flemish bond"/>
          <p:cNvGrpSpPr/>
          <p:nvPr/>
        </p:nvGrpSpPr>
        <p:grpSpPr>
          <a:xfrm>
            <a:off x="669925" y="601663"/>
            <a:ext cx="7775575" cy="5588000"/>
            <a:chOff x="669925" y="601663"/>
            <a:chExt cx="7775575" cy="5588000"/>
          </a:xfrm>
        </p:grpSpPr>
        <p:grpSp>
          <p:nvGrpSpPr>
            <p:cNvPr id="33797" name="Group 4"/>
            <p:cNvGrpSpPr>
              <a:grpSpLocks/>
            </p:cNvGrpSpPr>
            <p:nvPr/>
          </p:nvGrpSpPr>
          <p:grpSpPr bwMode="auto">
            <a:xfrm>
              <a:off x="2513013" y="1978025"/>
              <a:ext cx="5616575" cy="4211638"/>
              <a:chOff x="923" y="1198"/>
              <a:chExt cx="3538" cy="2653"/>
            </a:xfrm>
          </p:grpSpPr>
          <p:grpSp>
            <p:nvGrpSpPr>
              <p:cNvPr id="33804" name="Group 5"/>
              <p:cNvGrpSpPr>
                <a:grpSpLocks/>
              </p:cNvGrpSpPr>
              <p:nvPr/>
            </p:nvGrpSpPr>
            <p:grpSpPr bwMode="auto">
              <a:xfrm>
                <a:off x="929" y="1198"/>
                <a:ext cx="1505" cy="899"/>
                <a:chOff x="929" y="1198"/>
                <a:chExt cx="1505" cy="899"/>
              </a:xfrm>
            </p:grpSpPr>
            <p:sp>
              <p:nvSpPr>
                <p:cNvPr id="33863" name="Rectangle 6"/>
                <p:cNvSpPr>
                  <a:spLocks noChangeArrowheads="1"/>
                </p:cNvSpPr>
                <p:nvPr/>
              </p:nvSpPr>
              <p:spPr bwMode="auto">
                <a:xfrm>
                  <a:off x="933" y="1202"/>
                  <a:ext cx="1498" cy="891"/>
                </a:xfrm>
                <a:prstGeom prst="rect">
                  <a:avLst/>
                </a:prstGeom>
                <a:solidFill>
                  <a:srgbClr val="969696"/>
                </a:solidFill>
                <a:ln w="9525">
                  <a:solidFill>
                    <a:schemeClr val="tx1"/>
                  </a:solidFill>
                  <a:miter lim="800000"/>
                  <a:headEnd/>
                  <a:tailEnd/>
                </a:ln>
              </p:spPr>
              <p:txBody>
                <a:bodyPr/>
                <a:lstStyle/>
                <a:p>
                  <a:endParaRPr lang="en-US"/>
                </a:p>
              </p:txBody>
            </p:sp>
            <p:sp>
              <p:nvSpPr>
                <p:cNvPr id="33864" name="Line 7"/>
                <p:cNvSpPr>
                  <a:spLocks noChangeShapeType="1"/>
                </p:cNvSpPr>
                <p:nvPr/>
              </p:nvSpPr>
              <p:spPr bwMode="auto">
                <a:xfrm>
                  <a:off x="929" y="1376"/>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5" name="Line 8"/>
                <p:cNvSpPr>
                  <a:spLocks noChangeShapeType="1"/>
                </p:cNvSpPr>
                <p:nvPr/>
              </p:nvSpPr>
              <p:spPr bwMode="auto">
                <a:xfrm>
                  <a:off x="929" y="1555"/>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6" name="Line 9"/>
                <p:cNvSpPr>
                  <a:spLocks noChangeShapeType="1"/>
                </p:cNvSpPr>
                <p:nvPr/>
              </p:nvSpPr>
              <p:spPr bwMode="auto">
                <a:xfrm>
                  <a:off x="929" y="1733"/>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7" name="Line 10"/>
                <p:cNvSpPr>
                  <a:spLocks noChangeShapeType="1"/>
                </p:cNvSpPr>
                <p:nvPr/>
              </p:nvSpPr>
              <p:spPr bwMode="auto">
                <a:xfrm>
                  <a:off x="929" y="1911"/>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8" name="Line 11"/>
                <p:cNvSpPr>
                  <a:spLocks noChangeShapeType="1"/>
                </p:cNvSpPr>
                <p:nvPr/>
              </p:nvSpPr>
              <p:spPr bwMode="auto">
                <a:xfrm>
                  <a:off x="1414" y="1198"/>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9" name="Line 12"/>
                <p:cNvSpPr>
                  <a:spLocks noChangeShapeType="1"/>
                </p:cNvSpPr>
                <p:nvPr/>
              </p:nvSpPr>
              <p:spPr bwMode="auto">
                <a:xfrm>
                  <a:off x="1942" y="1198"/>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0" name="Line 13"/>
                <p:cNvSpPr>
                  <a:spLocks noChangeShapeType="1"/>
                </p:cNvSpPr>
                <p:nvPr/>
              </p:nvSpPr>
              <p:spPr bwMode="auto">
                <a:xfrm>
                  <a:off x="1678" y="1376"/>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1" name="Line 14"/>
                <p:cNvSpPr>
                  <a:spLocks noChangeShapeType="1"/>
                </p:cNvSpPr>
                <p:nvPr/>
              </p:nvSpPr>
              <p:spPr bwMode="auto">
                <a:xfrm>
                  <a:off x="1414" y="1555"/>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2" name="Line 15"/>
                <p:cNvSpPr>
                  <a:spLocks noChangeShapeType="1"/>
                </p:cNvSpPr>
                <p:nvPr/>
              </p:nvSpPr>
              <p:spPr bwMode="auto">
                <a:xfrm>
                  <a:off x="1414" y="1911"/>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3" name="Line 16"/>
                <p:cNvSpPr>
                  <a:spLocks noChangeShapeType="1"/>
                </p:cNvSpPr>
                <p:nvPr/>
              </p:nvSpPr>
              <p:spPr bwMode="auto">
                <a:xfrm>
                  <a:off x="2207" y="173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4" name="Line 17"/>
                <p:cNvSpPr>
                  <a:spLocks noChangeShapeType="1"/>
                </p:cNvSpPr>
                <p:nvPr/>
              </p:nvSpPr>
              <p:spPr bwMode="auto">
                <a:xfrm>
                  <a:off x="2207" y="1376"/>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5" name="Line 18"/>
                <p:cNvSpPr>
                  <a:spLocks noChangeShapeType="1"/>
                </p:cNvSpPr>
                <p:nvPr/>
              </p:nvSpPr>
              <p:spPr bwMode="auto">
                <a:xfrm>
                  <a:off x="1942" y="1911"/>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6" name="Line 19"/>
                <p:cNvSpPr>
                  <a:spLocks noChangeShapeType="1"/>
                </p:cNvSpPr>
                <p:nvPr/>
              </p:nvSpPr>
              <p:spPr bwMode="auto">
                <a:xfrm>
                  <a:off x="1942" y="1555"/>
                  <a:ext cx="2"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7" name="Line 20"/>
                <p:cNvSpPr>
                  <a:spLocks noChangeShapeType="1"/>
                </p:cNvSpPr>
                <p:nvPr/>
              </p:nvSpPr>
              <p:spPr bwMode="auto">
                <a:xfrm>
                  <a:off x="1149" y="1733"/>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8" name="Line 21"/>
                <p:cNvSpPr>
                  <a:spLocks noChangeShapeType="1"/>
                </p:cNvSpPr>
                <p:nvPr/>
              </p:nvSpPr>
              <p:spPr bwMode="auto">
                <a:xfrm>
                  <a:off x="1149" y="1376"/>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79" name="Line 22"/>
                <p:cNvSpPr>
                  <a:spLocks noChangeShapeType="1"/>
                </p:cNvSpPr>
                <p:nvPr/>
              </p:nvSpPr>
              <p:spPr bwMode="auto">
                <a:xfrm>
                  <a:off x="1678" y="173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3805" name="Rectangle 23"/>
              <p:cNvSpPr>
                <a:spLocks noChangeArrowheads="1"/>
              </p:cNvSpPr>
              <p:nvPr/>
            </p:nvSpPr>
            <p:spPr bwMode="auto">
              <a:xfrm>
                <a:off x="1091" y="2187"/>
                <a:ext cx="108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dirty="0"/>
                  <a:t>Running bond</a:t>
                </a:r>
              </a:p>
            </p:txBody>
          </p:sp>
          <p:grpSp>
            <p:nvGrpSpPr>
              <p:cNvPr id="33806" name="Group 24"/>
              <p:cNvGrpSpPr>
                <a:grpSpLocks/>
              </p:cNvGrpSpPr>
              <p:nvPr/>
            </p:nvGrpSpPr>
            <p:grpSpPr bwMode="auto">
              <a:xfrm>
                <a:off x="2956" y="1198"/>
                <a:ext cx="1505" cy="899"/>
                <a:chOff x="2956" y="1198"/>
                <a:chExt cx="1505" cy="899"/>
              </a:xfrm>
            </p:grpSpPr>
            <p:sp>
              <p:nvSpPr>
                <p:cNvPr id="33848" name="Rectangle 25"/>
                <p:cNvSpPr>
                  <a:spLocks noChangeArrowheads="1"/>
                </p:cNvSpPr>
                <p:nvPr/>
              </p:nvSpPr>
              <p:spPr bwMode="auto">
                <a:xfrm>
                  <a:off x="2959" y="1202"/>
                  <a:ext cx="1498" cy="891"/>
                </a:xfrm>
                <a:prstGeom prst="rect">
                  <a:avLst/>
                </a:prstGeom>
                <a:solidFill>
                  <a:srgbClr val="969696"/>
                </a:solidFill>
                <a:ln w="9525">
                  <a:solidFill>
                    <a:schemeClr val="tx1"/>
                  </a:solidFill>
                  <a:miter lim="800000"/>
                  <a:headEnd/>
                  <a:tailEnd/>
                </a:ln>
              </p:spPr>
              <p:txBody>
                <a:bodyPr/>
                <a:lstStyle/>
                <a:p>
                  <a:endParaRPr lang="en-US"/>
                </a:p>
              </p:txBody>
            </p:sp>
            <p:sp>
              <p:nvSpPr>
                <p:cNvPr id="33849" name="Line 26"/>
                <p:cNvSpPr>
                  <a:spLocks noChangeShapeType="1"/>
                </p:cNvSpPr>
                <p:nvPr/>
              </p:nvSpPr>
              <p:spPr bwMode="auto">
                <a:xfrm>
                  <a:off x="2956" y="1376"/>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0" name="Line 27"/>
                <p:cNvSpPr>
                  <a:spLocks noChangeShapeType="1"/>
                </p:cNvSpPr>
                <p:nvPr/>
              </p:nvSpPr>
              <p:spPr bwMode="auto">
                <a:xfrm>
                  <a:off x="2956" y="1555"/>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1" name="Line 28"/>
                <p:cNvSpPr>
                  <a:spLocks noChangeShapeType="1"/>
                </p:cNvSpPr>
                <p:nvPr/>
              </p:nvSpPr>
              <p:spPr bwMode="auto">
                <a:xfrm>
                  <a:off x="2956" y="1733"/>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2" name="Line 29"/>
                <p:cNvSpPr>
                  <a:spLocks noChangeShapeType="1"/>
                </p:cNvSpPr>
                <p:nvPr/>
              </p:nvSpPr>
              <p:spPr bwMode="auto">
                <a:xfrm>
                  <a:off x="2956" y="1911"/>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3" name="Line 30"/>
                <p:cNvSpPr>
                  <a:spLocks noChangeShapeType="1"/>
                </p:cNvSpPr>
                <p:nvPr/>
              </p:nvSpPr>
              <p:spPr bwMode="auto">
                <a:xfrm>
                  <a:off x="3440" y="1198"/>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4" name="Line 31"/>
                <p:cNvSpPr>
                  <a:spLocks noChangeShapeType="1"/>
                </p:cNvSpPr>
                <p:nvPr/>
              </p:nvSpPr>
              <p:spPr bwMode="auto">
                <a:xfrm>
                  <a:off x="3969" y="1198"/>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5" name="Line 32"/>
                <p:cNvSpPr>
                  <a:spLocks noChangeShapeType="1"/>
                </p:cNvSpPr>
                <p:nvPr/>
              </p:nvSpPr>
              <p:spPr bwMode="auto">
                <a:xfrm>
                  <a:off x="3969" y="1376"/>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6" name="Line 33"/>
                <p:cNvSpPr>
                  <a:spLocks noChangeShapeType="1"/>
                </p:cNvSpPr>
                <p:nvPr/>
              </p:nvSpPr>
              <p:spPr bwMode="auto">
                <a:xfrm>
                  <a:off x="3440" y="1555"/>
                  <a:ext cx="2"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7" name="Line 34"/>
                <p:cNvSpPr>
                  <a:spLocks noChangeShapeType="1"/>
                </p:cNvSpPr>
                <p:nvPr/>
              </p:nvSpPr>
              <p:spPr bwMode="auto">
                <a:xfrm>
                  <a:off x="3440" y="1911"/>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8" name="Line 35"/>
                <p:cNvSpPr>
                  <a:spLocks noChangeShapeType="1"/>
                </p:cNvSpPr>
                <p:nvPr/>
              </p:nvSpPr>
              <p:spPr bwMode="auto">
                <a:xfrm>
                  <a:off x="3969" y="173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9" name="Line 36"/>
                <p:cNvSpPr>
                  <a:spLocks noChangeShapeType="1"/>
                </p:cNvSpPr>
                <p:nvPr/>
              </p:nvSpPr>
              <p:spPr bwMode="auto">
                <a:xfrm>
                  <a:off x="3969" y="1911"/>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0" name="Line 37"/>
                <p:cNvSpPr>
                  <a:spLocks noChangeShapeType="1"/>
                </p:cNvSpPr>
                <p:nvPr/>
              </p:nvSpPr>
              <p:spPr bwMode="auto">
                <a:xfrm>
                  <a:off x="3440" y="1733"/>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1" name="Line 38"/>
                <p:cNvSpPr>
                  <a:spLocks noChangeShapeType="1"/>
                </p:cNvSpPr>
                <p:nvPr/>
              </p:nvSpPr>
              <p:spPr bwMode="auto">
                <a:xfrm>
                  <a:off x="3440" y="1376"/>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62" name="Line 39"/>
                <p:cNvSpPr>
                  <a:spLocks noChangeShapeType="1"/>
                </p:cNvSpPr>
                <p:nvPr/>
              </p:nvSpPr>
              <p:spPr bwMode="auto">
                <a:xfrm>
                  <a:off x="3969" y="1555"/>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3807" name="Group 40"/>
              <p:cNvGrpSpPr>
                <a:grpSpLocks/>
              </p:cNvGrpSpPr>
              <p:nvPr/>
            </p:nvGrpSpPr>
            <p:grpSpPr bwMode="auto">
              <a:xfrm>
                <a:off x="929" y="2669"/>
                <a:ext cx="1505" cy="900"/>
                <a:chOff x="929" y="2669"/>
                <a:chExt cx="1505" cy="900"/>
              </a:xfrm>
            </p:grpSpPr>
            <p:sp>
              <p:nvSpPr>
                <p:cNvPr id="33831" name="Rectangle 41"/>
                <p:cNvSpPr>
                  <a:spLocks noChangeArrowheads="1"/>
                </p:cNvSpPr>
                <p:nvPr/>
              </p:nvSpPr>
              <p:spPr bwMode="auto">
                <a:xfrm>
                  <a:off x="933" y="2673"/>
                  <a:ext cx="1498" cy="893"/>
                </a:xfrm>
                <a:prstGeom prst="rect">
                  <a:avLst/>
                </a:prstGeom>
                <a:solidFill>
                  <a:srgbClr val="969696"/>
                </a:solidFill>
                <a:ln w="9525">
                  <a:solidFill>
                    <a:schemeClr val="tx1"/>
                  </a:solidFill>
                  <a:miter lim="800000"/>
                  <a:headEnd/>
                  <a:tailEnd/>
                </a:ln>
              </p:spPr>
              <p:txBody>
                <a:bodyPr/>
                <a:lstStyle/>
                <a:p>
                  <a:endParaRPr lang="en-US"/>
                </a:p>
              </p:txBody>
            </p:sp>
            <p:sp>
              <p:nvSpPr>
                <p:cNvPr id="33832" name="Line 42"/>
                <p:cNvSpPr>
                  <a:spLocks noChangeShapeType="1"/>
                </p:cNvSpPr>
                <p:nvPr/>
              </p:nvSpPr>
              <p:spPr bwMode="auto">
                <a:xfrm>
                  <a:off x="929" y="2849"/>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3" name="Line 43"/>
                <p:cNvSpPr>
                  <a:spLocks noChangeShapeType="1"/>
                </p:cNvSpPr>
                <p:nvPr/>
              </p:nvSpPr>
              <p:spPr bwMode="auto">
                <a:xfrm>
                  <a:off x="929" y="3027"/>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4" name="Line 44"/>
                <p:cNvSpPr>
                  <a:spLocks noChangeShapeType="1"/>
                </p:cNvSpPr>
                <p:nvPr/>
              </p:nvSpPr>
              <p:spPr bwMode="auto">
                <a:xfrm>
                  <a:off x="929" y="3205"/>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5" name="Line 45"/>
                <p:cNvSpPr>
                  <a:spLocks noChangeShapeType="1"/>
                </p:cNvSpPr>
                <p:nvPr/>
              </p:nvSpPr>
              <p:spPr bwMode="auto">
                <a:xfrm>
                  <a:off x="929" y="3384"/>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6" name="Line 46"/>
                <p:cNvSpPr>
                  <a:spLocks noChangeShapeType="1"/>
                </p:cNvSpPr>
                <p:nvPr/>
              </p:nvSpPr>
              <p:spPr bwMode="auto">
                <a:xfrm>
                  <a:off x="1414" y="2669"/>
                  <a:ext cx="1" cy="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7" name="Line 47"/>
                <p:cNvSpPr>
                  <a:spLocks noChangeShapeType="1"/>
                </p:cNvSpPr>
                <p:nvPr/>
              </p:nvSpPr>
              <p:spPr bwMode="auto">
                <a:xfrm>
                  <a:off x="1942" y="2669"/>
                  <a:ext cx="2" cy="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8" name="Line 48"/>
                <p:cNvSpPr>
                  <a:spLocks noChangeShapeType="1"/>
                </p:cNvSpPr>
                <p:nvPr/>
              </p:nvSpPr>
              <p:spPr bwMode="auto">
                <a:xfrm>
                  <a:off x="1590" y="2849"/>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9" name="Line 49"/>
                <p:cNvSpPr>
                  <a:spLocks noChangeShapeType="1"/>
                </p:cNvSpPr>
                <p:nvPr/>
              </p:nvSpPr>
              <p:spPr bwMode="auto">
                <a:xfrm>
                  <a:off x="1414" y="3027"/>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0" name="Line 50"/>
                <p:cNvSpPr>
                  <a:spLocks noChangeShapeType="1"/>
                </p:cNvSpPr>
                <p:nvPr/>
              </p:nvSpPr>
              <p:spPr bwMode="auto">
                <a:xfrm>
                  <a:off x="1414" y="3384"/>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1" name="Line 51"/>
                <p:cNvSpPr>
                  <a:spLocks noChangeShapeType="1"/>
                </p:cNvSpPr>
                <p:nvPr/>
              </p:nvSpPr>
              <p:spPr bwMode="auto">
                <a:xfrm>
                  <a:off x="2118" y="3205"/>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2" name="Line 52"/>
                <p:cNvSpPr>
                  <a:spLocks noChangeShapeType="1"/>
                </p:cNvSpPr>
                <p:nvPr/>
              </p:nvSpPr>
              <p:spPr bwMode="auto">
                <a:xfrm>
                  <a:off x="2074" y="2849"/>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3" name="Line 53"/>
                <p:cNvSpPr>
                  <a:spLocks noChangeShapeType="1"/>
                </p:cNvSpPr>
                <p:nvPr/>
              </p:nvSpPr>
              <p:spPr bwMode="auto">
                <a:xfrm>
                  <a:off x="1942" y="3384"/>
                  <a:ext cx="2"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4" name="Line 54"/>
                <p:cNvSpPr>
                  <a:spLocks noChangeShapeType="1"/>
                </p:cNvSpPr>
                <p:nvPr/>
              </p:nvSpPr>
              <p:spPr bwMode="auto">
                <a:xfrm>
                  <a:off x="1942" y="3027"/>
                  <a:ext cx="2"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5" name="Line 55"/>
                <p:cNvSpPr>
                  <a:spLocks noChangeShapeType="1"/>
                </p:cNvSpPr>
                <p:nvPr/>
              </p:nvSpPr>
              <p:spPr bwMode="auto">
                <a:xfrm>
                  <a:off x="1061" y="3205"/>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6" name="Line 56"/>
                <p:cNvSpPr>
                  <a:spLocks noChangeShapeType="1"/>
                </p:cNvSpPr>
                <p:nvPr/>
              </p:nvSpPr>
              <p:spPr bwMode="auto">
                <a:xfrm>
                  <a:off x="1061" y="2849"/>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7" name="Line 57"/>
                <p:cNvSpPr>
                  <a:spLocks noChangeShapeType="1"/>
                </p:cNvSpPr>
                <p:nvPr/>
              </p:nvSpPr>
              <p:spPr bwMode="auto">
                <a:xfrm>
                  <a:off x="1590" y="3205"/>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33808" name="Rectangle 58"/>
              <p:cNvSpPr>
                <a:spLocks noChangeArrowheads="1"/>
              </p:cNvSpPr>
              <p:nvPr/>
            </p:nvSpPr>
            <p:spPr bwMode="auto">
              <a:xfrm>
                <a:off x="3225" y="2187"/>
                <a:ext cx="8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Stack bond</a:t>
                </a:r>
              </a:p>
            </p:txBody>
          </p:sp>
          <p:sp>
            <p:nvSpPr>
              <p:cNvPr id="33809" name="Rectangle 59"/>
              <p:cNvSpPr>
                <a:spLocks noChangeArrowheads="1"/>
              </p:cNvSpPr>
              <p:nvPr/>
            </p:nvSpPr>
            <p:spPr bwMode="auto">
              <a:xfrm>
                <a:off x="923" y="3659"/>
                <a:ext cx="135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1/3 Running bond</a:t>
                </a:r>
              </a:p>
            </p:txBody>
          </p:sp>
          <p:sp>
            <p:nvSpPr>
              <p:cNvPr id="33810" name="Rectangle 60"/>
              <p:cNvSpPr>
                <a:spLocks noChangeArrowheads="1"/>
              </p:cNvSpPr>
              <p:nvPr/>
            </p:nvSpPr>
            <p:spPr bwMode="auto">
              <a:xfrm>
                <a:off x="3084" y="3659"/>
                <a:ext cx="104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000" b="1"/>
                  <a:t>Flemish bond</a:t>
                </a:r>
              </a:p>
            </p:txBody>
          </p:sp>
          <p:grpSp>
            <p:nvGrpSpPr>
              <p:cNvPr id="33811" name="Group 61"/>
              <p:cNvGrpSpPr>
                <a:grpSpLocks/>
              </p:cNvGrpSpPr>
              <p:nvPr/>
            </p:nvGrpSpPr>
            <p:grpSpPr bwMode="auto">
              <a:xfrm>
                <a:off x="2956" y="2625"/>
                <a:ext cx="1505" cy="899"/>
                <a:chOff x="2956" y="2625"/>
                <a:chExt cx="1505" cy="899"/>
              </a:xfrm>
            </p:grpSpPr>
            <p:sp>
              <p:nvSpPr>
                <p:cNvPr id="33812" name="Rectangle 62"/>
                <p:cNvSpPr>
                  <a:spLocks noChangeArrowheads="1"/>
                </p:cNvSpPr>
                <p:nvPr/>
              </p:nvSpPr>
              <p:spPr bwMode="auto">
                <a:xfrm>
                  <a:off x="2959" y="2628"/>
                  <a:ext cx="1498" cy="892"/>
                </a:xfrm>
                <a:prstGeom prst="rect">
                  <a:avLst/>
                </a:prstGeom>
                <a:solidFill>
                  <a:srgbClr val="969696"/>
                </a:solidFill>
                <a:ln w="9525">
                  <a:solidFill>
                    <a:schemeClr val="tx1"/>
                  </a:solidFill>
                  <a:miter lim="800000"/>
                  <a:headEnd/>
                  <a:tailEnd/>
                </a:ln>
              </p:spPr>
              <p:txBody>
                <a:bodyPr/>
                <a:lstStyle/>
                <a:p>
                  <a:endParaRPr lang="en-US"/>
                </a:p>
              </p:txBody>
            </p:sp>
            <p:sp>
              <p:nvSpPr>
                <p:cNvPr id="33813" name="Line 63"/>
                <p:cNvSpPr>
                  <a:spLocks noChangeShapeType="1"/>
                </p:cNvSpPr>
                <p:nvPr/>
              </p:nvSpPr>
              <p:spPr bwMode="auto">
                <a:xfrm>
                  <a:off x="2956" y="2803"/>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4" name="Line 64"/>
                <p:cNvSpPr>
                  <a:spLocks noChangeShapeType="1"/>
                </p:cNvSpPr>
                <p:nvPr/>
              </p:nvSpPr>
              <p:spPr bwMode="auto">
                <a:xfrm>
                  <a:off x="2956" y="2981"/>
                  <a:ext cx="1505" cy="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5" name="Line 65"/>
                <p:cNvSpPr>
                  <a:spLocks noChangeShapeType="1"/>
                </p:cNvSpPr>
                <p:nvPr/>
              </p:nvSpPr>
              <p:spPr bwMode="auto">
                <a:xfrm>
                  <a:off x="2956" y="3160"/>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6" name="Line 66"/>
                <p:cNvSpPr>
                  <a:spLocks noChangeShapeType="1"/>
                </p:cNvSpPr>
                <p:nvPr/>
              </p:nvSpPr>
              <p:spPr bwMode="auto">
                <a:xfrm>
                  <a:off x="2956" y="3338"/>
                  <a:ext cx="150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7" name="Line 67"/>
                <p:cNvSpPr>
                  <a:spLocks noChangeShapeType="1"/>
                </p:cNvSpPr>
                <p:nvPr/>
              </p:nvSpPr>
              <p:spPr bwMode="auto">
                <a:xfrm>
                  <a:off x="3528" y="2625"/>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8" name="Line 68"/>
                <p:cNvSpPr>
                  <a:spLocks noChangeShapeType="1"/>
                </p:cNvSpPr>
                <p:nvPr/>
              </p:nvSpPr>
              <p:spPr bwMode="auto">
                <a:xfrm>
                  <a:off x="3043" y="280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9" name="Line 69"/>
                <p:cNvSpPr>
                  <a:spLocks noChangeShapeType="1"/>
                </p:cNvSpPr>
                <p:nvPr/>
              </p:nvSpPr>
              <p:spPr bwMode="auto">
                <a:xfrm>
                  <a:off x="3528" y="2981"/>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0" name="Line 70"/>
                <p:cNvSpPr>
                  <a:spLocks noChangeShapeType="1"/>
                </p:cNvSpPr>
                <p:nvPr/>
              </p:nvSpPr>
              <p:spPr bwMode="auto">
                <a:xfrm>
                  <a:off x="3528" y="3338"/>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1" name="Line 71"/>
                <p:cNvSpPr>
                  <a:spLocks noChangeShapeType="1"/>
                </p:cNvSpPr>
                <p:nvPr/>
              </p:nvSpPr>
              <p:spPr bwMode="auto">
                <a:xfrm>
                  <a:off x="4012" y="3160"/>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2" name="Line 72"/>
                <p:cNvSpPr>
                  <a:spLocks noChangeShapeType="1"/>
                </p:cNvSpPr>
                <p:nvPr/>
              </p:nvSpPr>
              <p:spPr bwMode="auto">
                <a:xfrm>
                  <a:off x="4012" y="280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3" name="Line 73"/>
                <p:cNvSpPr>
                  <a:spLocks noChangeShapeType="1"/>
                </p:cNvSpPr>
                <p:nvPr/>
              </p:nvSpPr>
              <p:spPr bwMode="auto">
                <a:xfrm>
                  <a:off x="3881" y="3338"/>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4" name="Line 74"/>
                <p:cNvSpPr>
                  <a:spLocks noChangeShapeType="1"/>
                </p:cNvSpPr>
                <p:nvPr/>
              </p:nvSpPr>
              <p:spPr bwMode="auto">
                <a:xfrm>
                  <a:off x="3881" y="2981"/>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5" name="Line 75"/>
                <p:cNvSpPr>
                  <a:spLocks noChangeShapeType="1"/>
                </p:cNvSpPr>
                <p:nvPr/>
              </p:nvSpPr>
              <p:spPr bwMode="auto">
                <a:xfrm>
                  <a:off x="3043" y="3160"/>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6" name="Line 76"/>
                <p:cNvSpPr>
                  <a:spLocks noChangeShapeType="1"/>
                </p:cNvSpPr>
                <p:nvPr/>
              </p:nvSpPr>
              <p:spPr bwMode="auto">
                <a:xfrm>
                  <a:off x="3396" y="280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7" name="Line 77"/>
                <p:cNvSpPr>
                  <a:spLocks noChangeShapeType="1"/>
                </p:cNvSpPr>
                <p:nvPr/>
              </p:nvSpPr>
              <p:spPr bwMode="auto">
                <a:xfrm>
                  <a:off x="3396" y="3160"/>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8" name="Line 78"/>
                <p:cNvSpPr>
                  <a:spLocks noChangeShapeType="1"/>
                </p:cNvSpPr>
                <p:nvPr/>
              </p:nvSpPr>
              <p:spPr bwMode="auto">
                <a:xfrm>
                  <a:off x="3881" y="2625"/>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9" name="Line 79"/>
                <p:cNvSpPr>
                  <a:spLocks noChangeShapeType="1"/>
                </p:cNvSpPr>
                <p:nvPr/>
              </p:nvSpPr>
              <p:spPr bwMode="auto">
                <a:xfrm>
                  <a:off x="4365" y="3160"/>
                  <a:ext cx="1"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0" name="Line 80"/>
                <p:cNvSpPr>
                  <a:spLocks noChangeShapeType="1"/>
                </p:cNvSpPr>
                <p:nvPr/>
              </p:nvSpPr>
              <p:spPr bwMode="auto">
                <a:xfrm>
                  <a:off x="4365" y="2803"/>
                  <a:ext cx="1" cy="1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33798" name="Text Box 81"/>
            <p:cNvSpPr txBox="1">
              <a:spLocks noChangeArrowheads="1"/>
            </p:cNvSpPr>
            <p:nvPr/>
          </p:nvSpPr>
          <p:spPr bwMode="auto">
            <a:xfrm>
              <a:off x="669925" y="2297113"/>
              <a:ext cx="8604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b="1"/>
                <a:t>bed</a:t>
              </a:r>
            </a:p>
            <a:p>
              <a:r>
                <a:rPr lang="en-US" sz="2000" b="1"/>
                <a:t>joints</a:t>
              </a:r>
            </a:p>
          </p:txBody>
        </p:sp>
        <p:sp>
          <p:nvSpPr>
            <p:cNvPr id="33799" name="Text Box 82"/>
            <p:cNvSpPr txBox="1">
              <a:spLocks noChangeArrowheads="1"/>
            </p:cNvSpPr>
            <p:nvPr/>
          </p:nvSpPr>
          <p:spPr bwMode="auto">
            <a:xfrm>
              <a:off x="7585075" y="601663"/>
              <a:ext cx="8604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b="1"/>
                <a:t>head</a:t>
              </a:r>
            </a:p>
            <a:p>
              <a:r>
                <a:rPr lang="en-US" sz="2000" b="1"/>
                <a:t>joints</a:t>
              </a:r>
            </a:p>
          </p:txBody>
        </p:sp>
        <p:sp>
          <p:nvSpPr>
            <p:cNvPr id="33800" name="Freeform 83"/>
            <p:cNvSpPr>
              <a:spLocks/>
            </p:cNvSpPr>
            <p:nvPr/>
          </p:nvSpPr>
          <p:spPr bwMode="auto">
            <a:xfrm>
              <a:off x="6534150" y="952500"/>
              <a:ext cx="1003300" cy="990600"/>
            </a:xfrm>
            <a:custGeom>
              <a:avLst/>
              <a:gdLst>
                <a:gd name="T0" fmla="*/ 2147483647 w 632"/>
                <a:gd name="T1" fmla="*/ 0 h 624"/>
                <a:gd name="T2" fmla="*/ 2147483647 w 632"/>
                <a:gd name="T3" fmla="*/ 2147483647 h 624"/>
                <a:gd name="T4" fmla="*/ 0 w 632"/>
                <a:gd name="T5" fmla="*/ 2147483647 h 624"/>
                <a:gd name="T6" fmla="*/ 0 60000 65536"/>
                <a:gd name="T7" fmla="*/ 0 60000 65536"/>
                <a:gd name="T8" fmla="*/ 0 60000 65536"/>
                <a:gd name="T9" fmla="*/ 0 w 632"/>
                <a:gd name="T10" fmla="*/ 0 h 624"/>
                <a:gd name="T11" fmla="*/ 632 w 632"/>
                <a:gd name="T12" fmla="*/ 624 h 624"/>
              </a:gdLst>
              <a:ahLst/>
              <a:cxnLst>
                <a:cxn ang="T6">
                  <a:pos x="T0" y="T1"/>
                </a:cxn>
                <a:cxn ang="T7">
                  <a:pos x="T2" y="T3"/>
                </a:cxn>
                <a:cxn ang="T8">
                  <a:pos x="T4" y="T5"/>
                </a:cxn>
              </a:cxnLst>
              <a:rect l="T9" t="T10" r="T11" b="T12"/>
              <a:pathLst>
                <a:path w="632" h="624">
                  <a:moveTo>
                    <a:pt x="624" y="0"/>
                  </a:moveTo>
                  <a:cubicBezTo>
                    <a:pt x="628" y="86"/>
                    <a:pt x="632" y="172"/>
                    <a:pt x="528" y="276"/>
                  </a:cubicBezTo>
                  <a:cubicBezTo>
                    <a:pt x="424" y="380"/>
                    <a:pt x="212" y="502"/>
                    <a:pt x="0" y="624"/>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1" name="Freeform 84"/>
            <p:cNvSpPr>
              <a:spLocks/>
            </p:cNvSpPr>
            <p:nvPr/>
          </p:nvSpPr>
          <p:spPr bwMode="auto">
            <a:xfrm>
              <a:off x="7353300" y="933450"/>
              <a:ext cx="190500" cy="1047750"/>
            </a:xfrm>
            <a:custGeom>
              <a:avLst/>
              <a:gdLst>
                <a:gd name="T0" fmla="*/ 2147483647 w 120"/>
                <a:gd name="T1" fmla="*/ 0 h 660"/>
                <a:gd name="T2" fmla="*/ 2147483647 w 120"/>
                <a:gd name="T3" fmla="*/ 2147483647 h 660"/>
                <a:gd name="T4" fmla="*/ 0 w 120"/>
                <a:gd name="T5" fmla="*/ 2147483647 h 660"/>
                <a:gd name="T6" fmla="*/ 0 60000 65536"/>
                <a:gd name="T7" fmla="*/ 0 60000 65536"/>
                <a:gd name="T8" fmla="*/ 0 60000 65536"/>
                <a:gd name="T9" fmla="*/ 0 w 120"/>
                <a:gd name="T10" fmla="*/ 0 h 660"/>
                <a:gd name="T11" fmla="*/ 120 w 120"/>
                <a:gd name="T12" fmla="*/ 660 h 660"/>
              </a:gdLst>
              <a:ahLst/>
              <a:cxnLst>
                <a:cxn ang="T6">
                  <a:pos x="T0" y="T1"/>
                </a:cxn>
                <a:cxn ang="T7">
                  <a:pos x="T2" y="T3"/>
                </a:cxn>
                <a:cxn ang="T8">
                  <a:pos x="T4" y="T5"/>
                </a:cxn>
              </a:cxnLst>
              <a:rect l="T9" t="T10" r="T11" b="T12"/>
              <a:pathLst>
                <a:path w="120" h="660">
                  <a:moveTo>
                    <a:pt x="120" y="0"/>
                  </a:moveTo>
                  <a:cubicBezTo>
                    <a:pt x="118" y="125"/>
                    <a:pt x="116" y="250"/>
                    <a:pt x="96" y="360"/>
                  </a:cubicBezTo>
                  <a:cubicBezTo>
                    <a:pt x="76" y="470"/>
                    <a:pt x="38" y="565"/>
                    <a:pt x="0" y="660"/>
                  </a:cubicBezTo>
                </a:path>
              </a:pathLst>
            </a:custGeom>
            <a:noFill/>
            <a:ln w="12700" cap="flat" cmpd="sng">
              <a:solidFill>
                <a:schemeClr val="tx1"/>
              </a:solidFill>
              <a:prstDash val="solid"/>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2" name="Line 85"/>
            <p:cNvSpPr>
              <a:spLocks noChangeShapeType="1"/>
            </p:cNvSpPr>
            <p:nvPr/>
          </p:nvSpPr>
          <p:spPr bwMode="auto">
            <a:xfrm flipV="1">
              <a:off x="1428750" y="2266950"/>
              <a:ext cx="1123950" cy="20955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33803" name="Line 86"/>
            <p:cNvSpPr>
              <a:spLocks noChangeShapeType="1"/>
            </p:cNvSpPr>
            <p:nvPr/>
          </p:nvSpPr>
          <p:spPr bwMode="auto">
            <a:xfrm>
              <a:off x="1447800" y="2476500"/>
              <a:ext cx="1104900" cy="9525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grpSp>
      <p:sp>
        <p:nvSpPr>
          <p:cNvPr id="33796" name="Rectangle 3"/>
          <p:cNvSpPr>
            <a:spLocks noGrp="1" noChangeArrowheads="1"/>
          </p:cNvSpPr>
          <p:nvPr>
            <p:ph type="body" idx="1"/>
          </p:nvPr>
        </p:nvSpPr>
        <p:spPr>
          <a:xfrm>
            <a:off x="495300" y="1200150"/>
            <a:ext cx="6680200" cy="609600"/>
          </a:xfrm>
        </p:spPr>
        <p:txBody>
          <a:bodyPr/>
          <a:lstStyle/>
          <a:p>
            <a:pPr marL="334963" indent="-334963" defTabSz="1076325" eaLnBrk="1" hangingPunct="1"/>
            <a:r>
              <a:rPr lang="en-US" dirty="0">
                <a:ea typeface="ＭＳ Ｐゴシック" pitchFamily="34" charset="-128"/>
              </a:rPr>
              <a:t>Bond patterns (looking at wall):</a:t>
            </a:r>
          </a:p>
        </p:txBody>
      </p:sp>
      <p:sp>
        <p:nvSpPr>
          <p:cNvPr id="33795" name="Rectangle 2"/>
          <p:cNvSpPr>
            <a:spLocks noGrp="1" noChangeArrowheads="1"/>
          </p:cNvSpPr>
          <p:nvPr>
            <p:ph type="title"/>
          </p:nvPr>
        </p:nvSpPr>
        <p:spPr>
          <a:xfrm>
            <a:off x="414338" y="37071"/>
            <a:ext cx="8229600" cy="1143000"/>
          </a:xfrm>
        </p:spPr>
        <p:txBody>
          <a:bodyPr/>
          <a:lstStyle/>
          <a:p>
            <a:pPr defTabSz="1076325" eaLnBrk="1" hangingPunct="1"/>
            <a:r>
              <a:rPr lang="en-US" sz="3200">
                <a:solidFill>
                  <a:srgbClr val="2D2DB9"/>
                </a:solidFill>
                <a:ea typeface="ＭＳ Ｐゴシック" pitchFamily="34" charset="-128"/>
              </a:rPr>
              <a:t> Basic Terms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763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FD610CF-63CD-4569-AE32-2ED8E3BB9B86}" type="slidenum">
              <a:rPr lang="en-US" sz="900">
                <a:solidFill>
                  <a:schemeClr val="accent2"/>
                </a:solidFill>
              </a:rPr>
              <a:pPr eaLnBrk="1" hangingPunct="1"/>
              <a:t>90</a:t>
            </a:fld>
            <a:endParaRPr lang="en-US" sz="900">
              <a:solidFill>
                <a:schemeClr val="accent2"/>
              </a:solidFill>
            </a:endParaRPr>
          </a:p>
        </p:txBody>
      </p:sp>
      <p:sp>
        <p:nvSpPr>
          <p:cNvPr id="197636" name="Rectangle 3"/>
          <p:cNvSpPr>
            <a:spLocks noGrp="1" noChangeArrowheads="1"/>
          </p:cNvSpPr>
          <p:nvPr>
            <p:ph type="body" idx="1"/>
          </p:nvPr>
        </p:nvSpPr>
        <p:spPr>
          <a:xfrm>
            <a:off x="450850" y="1352550"/>
            <a:ext cx="8451850" cy="5097463"/>
          </a:xfrm>
        </p:spPr>
        <p:txBody>
          <a:bodyPr/>
          <a:lstStyle/>
          <a:p>
            <a:pPr marL="334963" indent="-334963" defTabSz="1076325" eaLnBrk="1" hangingPunct="1"/>
            <a:r>
              <a:rPr lang="en-US">
                <a:ea typeface="ＭＳ Ｐゴシック" pitchFamily="34" charset="-128"/>
              </a:rPr>
              <a:t>Tensile capacity controlled by:</a:t>
            </a:r>
          </a:p>
          <a:p>
            <a:pPr marL="806450" lvl="1" indent="-268288" defTabSz="1076325" eaLnBrk="1" hangingPunct="1">
              <a:buClr>
                <a:srgbClr val="FF0000"/>
              </a:buClr>
            </a:pPr>
            <a:r>
              <a:rPr lang="en-US">
                <a:ea typeface="ＭＳ Ｐゴシック" pitchFamily="34" charset="-128"/>
              </a:rPr>
              <a:t>Tensile breakout</a:t>
            </a:r>
          </a:p>
          <a:p>
            <a:pPr marL="806450" lvl="1" indent="-268288" defTabSz="1076325" eaLnBrk="1" hangingPunct="1">
              <a:buClr>
                <a:srgbClr val="FF0000"/>
              </a:buClr>
            </a:pPr>
            <a:r>
              <a:rPr lang="en-US">
                <a:ea typeface="ＭＳ Ｐゴシック" pitchFamily="34" charset="-128"/>
              </a:rPr>
              <a:t>Yield of anchor in tension</a:t>
            </a:r>
          </a:p>
          <a:p>
            <a:pPr marL="806450" lvl="1" indent="-268288" defTabSz="1076325" eaLnBrk="1" hangingPunct="1">
              <a:buClr>
                <a:srgbClr val="FF0000"/>
              </a:buClr>
            </a:pPr>
            <a:r>
              <a:rPr lang="en-US">
                <a:ea typeface="ＭＳ Ｐゴシック" pitchFamily="34" charset="-128"/>
              </a:rPr>
              <a:t>Tensile pullout (bent-bar anchor bolts only)</a:t>
            </a:r>
          </a:p>
          <a:p>
            <a:pPr marL="334963" indent="-334963" defTabSz="1076325" eaLnBrk="1" hangingPunct="1"/>
            <a:r>
              <a:rPr lang="en-US">
                <a:ea typeface="ＭＳ Ｐゴシック" pitchFamily="34" charset="-128"/>
              </a:rPr>
              <a:t>Shear capacity controlled by:</a:t>
            </a:r>
          </a:p>
          <a:p>
            <a:pPr marL="806450" lvl="1" indent="-268288" defTabSz="1076325" eaLnBrk="1" hangingPunct="1">
              <a:buClr>
                <a:srgbClr val="FF0000"/>
              </a:buClr>
            </a:pPr>
            <a:r>
              <a:rPr lang="en-US">
                <a:ea typeface="ＭＳ Ｐゴシック" pitchFamily="34" charset="-128"/>
              </a:rPr>
              <a:t>Shear breakout</a:t>
            </a:r>
          </a:p>
          <a:p>
            <a:pPr marL="806450" lvl="1" indent="-268288" defTabSz="1076325" eaLnBrk="1" hangingPunct="1">
              <a:buClr>
                <a:srgbClr val="FF0000"/>
              </a:buClr>
            </a:pPr>
            <a:r>
              <a:rPr lang="en-US">
                <a:ea typeface="ＭＳ Ｐゴシック" pitchFamily="34" charset="-128"/>
              </a:rPr>
              <a:t>Masonry crushing</a:t>
            </a:r>
          </a:p>
          <a:p>
            <a:pPr marL="806450" lvl="1" indent="-268288" defTabSz="1076325" eaLnBrk="1" hangingPunct="1">
              <a:buClr>
                <a:srgbClr val="FF0000"/>
              </a:buClr>
            </a:pPr>
            <a:r>
              <a:rPr lang="en-US">
                <a:ea typeface="ＭＳ Ｐゴシック" pitchFamily="34" charset="-128"/>
              </a:rPr>
              <a:t>Anchor pry-out</a:t>
            </a:r>
          </a:p>
          <a:p>
            <a:pPr marL="806450" lvl="1" indent="-268288" defTabSz="1076325" eaLnBrk="1" hangingPunct="1">
              <a:buClr>
                <a:srgbClr val="FF0000"/>
              </a:buClr>
            </a:pPr>
            <a:r>
              <a:rPr lang="en-US">
                <a:ea typeface="ＭＳ Ｐゴシック" pitchFamily="34" charset="-128"/>
              </a:rPr>
              <a:t>Yield of anchor in shear</a:t>
            </a:r>
          </a:p>
          <a:p>
            <a:pPr marL="334963" indent="-334963" defTabSz="1076325" eaLnBrk="1" hangingPunct="1"/>
            <a:r>
              <a:rPr lang="en-US">
                <a:ea typeface="ＭＳ Ｐゴシック" pitchFamily="34" charset="-128"/>
              </a:rPr>
              <a:t>For combined tension and shear, use linear interaction</a:t>
            </a:r>
          </a:p>
        </p:txBody>
      </p:sp>
      <p:sp>
        <p:nvSpPr>
          <p:cNvPr id="197635" name="Rectangle 2"/>
          <p:cNvSpPr>
            <a:spLocks noGrp="1" noChangeArrowheads="1"/>
          </p:cNvSpPr>
          <p:nvPr>
            <p:ph type="title"/>
          </p:nvPr>
        </p:nvSpPr>
        <p:spPr>
          <a:xfrm>
            <a:off x="271463" y="533400"/>
            <a:ext cx="8556625" cy="573088"/>
          </a:xfrm>
        </p:spPr>
        <p:txBody>
          <a:bodyPr/>
          <a:lstStyle/>
          <a:p>
            <a:pPr defTabSz="1076325" eaLnBrk="1" hangingPunct="1"/>
            <a:r>
              <a:rPr lang="en-US" dirty="0">
                <a:solidFill>
                  <a:srgbClr val="2D2DB9"/>
                </a:solidFill>
                <a:ea typeface="ＭＳ Ｐゴシック" pitchFamily="34" charset="-128"/>
              </a:rPr>
              <a:t>Code 9.1.6, Anchor Bolts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199684"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404F7AC-95E1-4061-B74A-EABB6298FD08}" type="slidenum">
              <a:rPr lang="en-US" sz="900">
                <a:solidFill>
                  <a:schemeClr val="accent2"/>
                </a:solidFill>
              </a:rPr>
              <a:pPr eaLnBrk="1" hangingPunct="1"/>
              <a:t>91</a:t>
            </a:fld>
            <a:endParaRPr lang="en-US" sz="900">
              <a:solidFill>
                <a:schemeClr val="accent2"/>
              </a:solidFill>
            </a:endParaRPr>
          </a:p>
        </p:txBody>
      </p:sp>
      <p:sp>
        <p:nvSpPr>
          <p:cNvPr id="199682" name="Content Placeholder 2"/>
          <p:cNvSpPr>
            <a:spLocks noGrp="1"/>
          </p:cNvSpPr>
          <p:nvPr>
            <p:ph idx="1"/>
          </p:nvPr>
        </p:nvSpPr>
        <p:spPr>
          <a:xfrm>
            <a:off x="457200" y="1836738"/>
            <a:ext cx="8229600" cy="3965575"/>
          </a:xfrm>
        </p:spPr>
        <p:txBody>
          <a:bodyPr/>
          <a:lstStyle/>
          <a:p>
            <a:r>
              <a:rPr lang="en-US" dirty="0">
                <a:ea typeface="ＭＳ Ｐゴシック" pitchFamily="34" charset="-128"/>
              </a:rPr>
              <a:t> For concrete masonry, 1500 psi  ≤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a:t>
            </a:r>
            <a:r>
              <a:rPr lang="en-US" dirty="0">
                <a:ea typeface="ＭＳ Ｐゴシック" pitchFamily="34" charset="-128"/>
              </a:rPr>
              <a:t> ≤  4000 psi</a:t>
            </a:r>
          </a:p>
          <a:p>
            <a:pPr>
              <a:buFont typeface="Arial" pitchFamily="34" charset="0"/>
              <a:buNone/>
            </a:pPr>
            <a:endParaRPr lang="en-US" dirty="0">
              <a:ea typeface="ＭＳ Ｐゴシック" pitchFamily="34" charset="-128"/>
            </a:endParaRPr>
          </a:p>
          <a:p>
            <a:r>
              <a:rPr lang="en-US" dirty="0">
                <a:ea typeface="ＭＳ Ｐゴシック" pitchFamily="34" charset="-128"/>
              </a:rPr>
              <a:t>  For clay masonry, 1500 psi ≤  </a:t>
            </a:r>
            <a:r>
              <a:rPr lang="en-US" dirty="0" err="1">
                <a:ea typeface="ＭＳ Ｐゴシック" pitchFamily="34" charset="-128"/>
              </a:rPr>
              <a:t>f</a:t>
            </a:r>
            <a:r>
              <a:rPr lang="en-US" baseline="-25000" dirty="0" err="1">
                <a:ea typeface="ＭＳ Ｐゴシック" pitchFamily="34" charset="-128"/>
              </a:rPr>
              <a:t>m</a:t>
            </a:r>
            <a:r>
              <a:rPr lang="en-US" dirty="0">
                <a:ea typeface="ＭＳ Ｐゴシック" pitchFamily="34" charset="-128"/>
                <a:sym typeface="Symbol" pitchFamily="18" charset="2"/>
              </a:rPr>
              <a:t> </a:t>
            </a:r>
            <a:r>
              <a:rPr lang="en-US" dirty="0">
                <a:ea typeface="ＭＳ Ｐゴシック" pitchFamily="34" charset="-128"/>
              </a:rPr>
              <a:t>≤  6000 psi</a:t>
            </a:r>
          </a:p>
        </p:txBody>
      </p:sp>
      <p:sp>
        <p:nvSpPr>
          <p:cNvPr id="199681" name="Title 1"/>
          <p:cNvSpPr>
            <a:spLocks noGrp="1"/>
          </p:cNvSpPr>
          <p:nvPr>
            <p:ph type="title"/>
          </p:nvPr>
        </p:nvSpPr>
        <p:spPr/>
        <p:txBody>
          <a:bodyPr/>
          <a:lstStyle/>
          <a:p>
            <a:r>
              <a:rPr lang="en-US" dirty="0">
                <a:solidFill>
                  <a:srgbClr val="2D2DB9"/>
                </a:solidFill>
                <a:ea typeface="ＭＳ Ｐゴシック" pitchFamily="34" charset="-128"/>
              </a:rPr>
              <a:t>Code 9.1.9.1.1, Compressive Strength of Masonry</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0173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4F61005-1A42-428B-9E7E-42261FB14EB9}" type="slidenum">
              <a:rPr lang="en-US" sz="900">
                <a:solidFill>
                  <a:schemeClr val="accent2"/>
                </a:solidFill>
              </a:rPr>
              <a:pPr eaLnBrk="1" hangingPunct="1"/>
              <a:t>92</a:t>
            </a:fld>
            <a:endParaRPr lang="en-US" sz="900">
              <a:solidFill>
                <a:schemeClr val="accent2"/>
              </a:solidFill>
            </a:endParaRPr>
          </a:p>
        </p:txBody>
      </p:sp>
      <p:sp>
        <p:nvSpPr>
          <p:cNvPr id="201732" name="Rectangle 3"/>
          <p:cNvSpPr>
            <a:spLocks noGrp="1" noChangeArrowheads="1"/>
          </p:cNvSpPr>
          <p:nvPr>
            <p:ph type="body" idx="1"/>
          </p:nvPr>
        </p:nvSpPr>
        <p:spPr>
          <a:xfrm>
            <a:off x="820738" y="1752600"/>
            <a:ext cx="7681912" cy="4114800"/>
          </a:xfrm>
          <a:noFill/>
        </p:spPr>
        <p:txBody>
          <a:bodyPr lIns="90488" tIns="44450" rIns="90488" bIns="44450"/>
          <a:lstStyle/>
          <a:p>
            <a:pPr marL="334963" indent="-334963" defTabSz="1076325" eaLnBrk="1" hangingPunct="1"/>
            <a:r>
              <a:rPr lang="en-US" dirty="0">
                <a:ea typeface="ＭＳ Ｐゴシック" pitchFamily="34" charset="-128"/>
              </a:rPr>
              <a:t>In-plane and out-of-plane bending</a:t>
            </a:r>
          </a:p>
          <a:p>
            <a:pPr marL="806450" lvl="1" indent="-268288" defTabSz="1076325" eaLnBrk="1" hangingPunct="1">
              <a:buClr>
                <a:srgbClr val="FF0000"/>
              </a:buClr>
            </a:pPr>
            <a:r>
              <a:rPr lang="en-US" dirty="0">
                <a:ea typeface="ＭＳ Ｐゴシック" pitchFamily="34" charset="-128"/>
              </a:rPr>
              <a:t>Table 9.1.9.2</a:t>
            </a:r>
          </a:p>
          <a:p>
            <a:pPr marL="806450" lvl="1" indent="-268288" defTabSz="1076325" eaLnBrk="1" hangingPunct="1">
              <a:buClr>
                <a:srgbClr val="FF0000"/>
              </a:buClr>
            </a:pPr>
            <a:r>
              <a:rPr lang="en-US" dirty="0">
                <a:ea typeface="ＭＳ Ｐゴシック" pitchFamily="34" charset="-128"/>
              </a:rPr>
              <a:t>Lower values for masonry cement and air-entrained </a:t>
            </a:r>
            <a:r>
              <a:rPr lang="en-US" dirty="0" err="1">
                <a:ea typeface="ＭＳ Ｐゴシック" pitchFamily="34" charset="-128"/>
              </a:rPr>
              <a:t>portland</a:t>
            </a:r>
            <a:r>
              <a:rPr lang="en-US" dirty="0">
                <a:ea typeface="ＭＳ Ｐゴシック" pitchFamily="34" charset="-128"/>
              </a:rPr>
              <a:t> cement-lime mortar</a:t>
            </a:r>
          </a:p>
          <a:p>
            <a:pPr marL="806450" lvl="1" indent="-268288" defTabSz="1076325" eaLnBrk="1" hangingPunct="1">
              <a:buClr>
                <a:srgbClr val="FF0000"/>
              </a:buClr>
            </a:pPr>
            <a:r>
              <a:rPr lang="en-US" dirty="0">
                <a:ea typeface="ＭＳ Ｐゴシック" pitchFamily="34" charset="-128"/>
              </a:rPr>
              <a:t>Higher values for grouted masonry</a:t>
            </a:r>
          </a:p>
          <a:p>
            <a:pPr marL="806450" lvl="1" indent="-268288" defTabSz="1076325" eaLnBrk="1" hangingPunct="1">
              <a:buClr>
                <a:srgbClr val="FF0000"/>
              </a:buClr>
            </a:pPr>
            <a:r>
              <a:rPr lang="en-US" dirty="0">
                <a:ea typeface="ＭＳ Ｐゴシック" pitchFamily="34" charset="-128"/>
              </a:rPr>
              <a:t>For grouted stack-bond masonry, </a:t>
            </a:r>
            <a:r>
              <a:rPr lang="en-US" dirty="0" err="1">
                <a:ea typeface="ＭＳ Ｐゴシック" pitchFamily="34" charset="-128"/>
              </a:rPr>
              <a:t>f</a:t>
            </a:r>
            <a:r>
              <a:rPr lang="en-US" baseline="-25000" dirty="0" err="1">
                <a:ea typeface="ＭＳ Ｐゴシック" pitchFamily="34" charset="-128"/>
              </a:rPr>
              <a:t>r</a:t>
            </a:r>
            <a:r>
              <a:rPr lang="en-US" dirty="0">
                <a:ea typeface="ＭＳ Ｐゴシック" pitchFamily="34" charset="-128"/>
              </a:rPr>
              <a:t> = 335 psi parallel to bed joints for continuous horizontal grout section (i.e., fully grouted wall)</a:t>
            </a:r>
          </a:p>
        </p:txBody>
      </p:sp>
      <p:sp>
        <p:nvSpPr>
          <p:cNvPr id="201731" name="Rectangle 2"/>
          <p:cNvSpPr>
            <a:spLocks noGrp="1" noChangeArrowheads="1"/>
          </p:cNvSpPr>
          <p:nvPr>
            <p:ph type="title"/>
          </p:nvPr>
        </p:nvSpPr>
        <p:spPr>
          <a:xfrm>
            <a:off x="644525" y="458788"/>
            <a:ext cx="7923213" cy="911225"/>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9.1.9.2, Modulus of Rupture</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0377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EC3938DA-23DA-4EBE-AD99-FA3C3015E318}" type="slidenum">
              <a:rPr lang="en-US" sz="900">
                <a:solidFill>
                  <a:schemeClr val="accent2"/>
                </a:solidFill>
              </a:rPr>
              <a:pPr eaLnBrk="1" hangingPunct="1"/>
              <a:t>93</a:t>
            </a:fld>
            <a:endParaRPr lang="en-US" sz="900">
              <a:solidFill>
                <a:schemeClr val="accent2"/>
              </a:solidFill>
            </a:endParaRPr>
          </a:p>
        </p:txBody>
      </p:sp>
      <p:sp>
        <p:nvSpPr>
          <p:cNvPr id="203780" name="Rectangle 3"/>
          <p:cNvSpPr>
            <a:spLocks noGrp="1" noChangeArrowheads="1"/>
          </p:cNvSpPr>
          <p:nvPr>
            <p:ph type="body" idx="1"/>
          </p:nvPr>
        </p:nvSpPr>
        <p:spPr>
          <a:xfrm>
            <a:off x="820738" y="1752600"/>
            <a:ext cx="7681912" cy="4114800"/>
          </a:xfrm>
          <a:noFill/>
        </p:spPr>
        <p:txBody>
          <a:bodyPr lIns="90488" tIns="44450" rIns="90488" bIns="44450"/>
          <a:lstStyle/>
          <a:p>
            <a:pPr marL="334963" indent="-334963" defTabSz="1076325" eaLnBrk="1" hangingPunct="1"/>
            <a:r>
              <a:rPr lang="en-US" dirty="0" err="1">
                <a:ea typeface="ＭＳ Ｐゴシック" pitchFamily="34" charset="-128"/>
              </a:rPr>
              <a:t>f</a:t>
            </a:r>
            <a:r>
              <a:rPr lang="en-US" baseline="-25000" dirty="0" err="1">
                <a:ea typeface="ＭＳ Ｐゴシック" pitchFamily="34" charset="-128"/>
              </a:rPr>
              <a:t>y</a:t>
            </a:r>
            <a:r>
              <a:rPr lang="en-US" dirty="0">
                <a:ea typeface="ＭＳ Ｐゴシック" pitchFamily="34" charset="-128"/>
              </a:rPr>
              <a:t> </a:t>
            </a:r>
            <a:r>
              <a:rPr lang="en-US" dirty="0">
                <a:ea typeface="ＭＳ Ｐゴシック" pitchFamily="34" charset="-128"/>
                <a:sym typeface="Symbol" pitchFamily="18" charset="2"/>
              </a:rPr>
              <a:t></a:t>
            </a:r>
            <a:r>
              <a:rPr lang="en-US" dirty="0">
                <a:ea typeface="ＭＳ Ｐゴシック" pitchFamily="34" charset="-128"/>
              </a:rPr>
              <a:t> 60 </a:t>
            </a:r>
            <a:r>
              <a:rPr lang="en-US" dirty="0" err="1">
                <a:ea typeface="ＭＳ Ｐゴシック" pitchFamily="34" charset="-128"/>
              </a:rPr>
              <a:t>ksi</a:t>
            </a:r>
            <a:endParaRPr lang="en-US" dirty="0">
              <a:ea typeface="ＭＳ Ｐゴシック" pitchFamily="34" charset="-128"/>
            </a:endParaRPr>
          </a:p>
          <a:p>
            <a:pPr marL="334963" indent="-334963" defTabSz="1076325" eaLnBrk="1" hangingPunct="1"/>
            <a:r>
              <a:rPr lang="en-US" dirty="0">
                <a:ea typeface="ＭＳ Ｐゴシック" pitchFamily="34" charset="-128"/>
              </a:rPr>
              <a:t>Actual yield strength shall not exceed 1.3 times the specified value</a:t>
            </a:r>
          </a:p>
        </p:txBody>
      </p:sp>
      <p:sp>
        <p:nvSpPr>
          <p:cNvPr id="203779" name="Rectangle 2"/>
          <p:cNvSpPr>
            <a:spLocks noGrp="1" noChangeArrowheads="1"/>
          </p:cNvSpPr>
          <p:nvPr>
            <p:ph type="title"/>
          </p:nvPr>
        </p:nvSpPr>
        <p:spPr>
          <a:xfrm>
            <a:off x="461963" y="304800"/>
            <a:ext cx="8085137" cy="1295400"/>
          </a:xfrm>
          <a:noFill/>
        </p:spPr>
        <p:txBody>
          <a:bodyPr lIns="90488" tIns="44450" rIns="90488" bIns="44450" anchor="ctr"/>
          <a:lstStyle/>
          <a:p>
            <a:pPr defTabSz="1076325" eaLnBrk="1" hangingPunct="1"/>
            <a:r>
              <a:rPr lang="en-US" dirty="0">
                <a:solidFill>
                  <a:srgbClr val="2D2DB9"/>
                </a:solidFill>
                <a:ea typeface="ＭＳ Ｐゴシック" pitchFamily="34" charset="-128"/>
              </a:rPr>
              <a:t>Code 9.1.9.3, Strength of Reinforcement</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0582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372FD987-5EE6-4604-8208-B4A0931AE98D}" type="slidenum">
              <a:rPr lang="en-US" sz="900">
                <a:solidFill>
                  <a:schemeClr val="accent2"/>
                </a:solidFill>
              </a:rPr>
              <a:pPr eaLnBrk="1" hangingPunct="1"/>
              <a:t>94</a:t>
            </a:fld>
            <a:endParaRPr lang="en-US" sz="900">
              <a:solidFill>
                <a:schemeClr val="accent2"/>
              </a:solidFill>
            </a:endParaRPr>
          </a:p>
        </p:txBody>
      </p:sp>
      <p:sp>
        <p:nvSpPr>
          <p:cNvPr id="205828" name="Rectangle 3"/>
          <p:cNvSpPr>
            <a:spLocks noGrp="1" noChangeArrowheads="1"/>
          </p:cNvSpPr>
          <p:nvPr>
            <p:ph type="body" idx="1"/>
          </p:nvPr>
        </p:nvSpPr>
        <p:spPr>
          <a:xfrm>
            <a:off x="563562" y="1476375"/>
            <a:ext cx="8016875" cy="2609850"/>
          </a:xfrm>
          <a:noFill/>
        </p:spPr>
        <p:txBody>
          <a:bodyPr lIns="90488" tIns="44450" rIns="90488" bIns="44450"/>
          <a:lstStyle/>
          <a:p>
            <a:pPr marL="334963" indent="-334963" defTabSz="1076325" eaLnBrk="1" hangingPunct="1"/>
            <a:r>
              <a:rPr lang="en-US" dirty="0">
                <a:ea typeface="ＭＳ Ｐゴシック" pitchFamily="34" charset="-128"/>
              </a:rPr>
              <a:t>Masonry in flexural tension is cracked</a:t>
            </a:r>
          </a:p>
          <a:p>
            <a:pPr marL="334963" indent="-334963" defTabSz="1076325" eaLnBrk="1" hangingPunct="1"/>
            <a:r>
              <a:rPr lang="en-US" dirty="0">
                <a:ea typeface="ＭＳ Ｐゴシック" pitchFamily="34" charset="-128"/>
              </a:rPr>
              <a:t>Reinforcing steel is needed to resist tension</a:t>
            </a:r>
          </a:p>
          <a:p>
            <a:pPr marL="334963" indent="-334963" defTabSz="1076325" eaLnBrk="1" hangingPunct="1"/>
            <a:r>
              <a:rPr lang="en-US" dirty="0">
                <a:ea typeface="ＭＳ Ｐゴシック" pitchFamily="34" charset="-128"/>
              </a:rPr>
              <a:t>Similar to strength design of reinforced concrete</a:t>
            </a:r>
          </a:p>
          <a:p>
            <a:pPr marL="334963" indent="-334963" defTabSz="1076325" eaLnBrk="1" hangingPunct="1"/>
            <a:r>
              <a:rPr lang="en-US" dirty="0">
                <a:ea typeface="ＭＳ Ｐゴシック" pitchFamily="34" charset="-128"/>
              </a:rPr>
              <a:t>Compressive strength of reinforcement shall be ignored unless the reinforcement is tied in compliance with Code 5.3.1.4</a:t>
            </a:r>
          </a:p>
        </p:txBody>
      </p:sp>
      <p:sp>
        <p:nvSpPr>
          <p:cNvPr id="205827" name="Rectangle 2"/>
          <p:cNvSpPr>
            <a:spLocks noGrp="1" noChangeArrowheads="1"/>
          </p:cNvSpPr>
          <p:nvPr>
            <p:ph type="title"/>
          </p:nvPr>
        </p:nvSpPr>
        <p:spPr>
          <a:noFill/>
        </p:spPr>
        <p:txBody>
          <a:bodyPr lIns="90488" tIns="44450" rIns="90488" bIns="44450" anchor="ctr"/>
          <a:lstStyle/>
          <a:p>
            <a:pPr defTabSz="1076325" eaLnBrk="1" hangingPunct="1"/>
            <a:r>
              <a:rPr lang="en-US" dirty="0">
                <a:solidFill>
                  <a:srgbClr val="2D2DB9"/>
                </a:solidFill>
                <a:ea typeface="ＭＳ Ｐゴシック" pitchFamily="34" charset="-128"/>
              </a:rPr>
              <a:t>Code 9.3, Reinforced Masonry</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0787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188F59EE-028C-466D-83F0-13E04FB7C031}" type="slidenum">
              <a:rPr lang="en-US" sz="900">
                <a:solidFill>
                  <a:schemeClr val="accent2"/>
                </a:solidFill>
              </a:rPr>
              <a:pPr eaLnBrk="1" hangingPunct="1"/>
              <a:t>95</a:t>
            </a:fld>
            <a:endParaRPr lang="en-US" sz="900">
              <a:solidFill>
                <a:schemeClr val="accent2"/>
              </a:solidFill>
            </a:endParaRPr>
          </a:p>
        </p:txBody>
      </p:sp>
      <p:sp>
        <p:nvSpPr>
          <p:cNvPr id="207876" name="Rectangle 3"/>
          <p:cNvSpPr>
            <a:spLocks noGrp="1" noChangeArrowheads="1"/>
          </p:cNvSpPr>
          <p:nvPr>
            <p:ph type="body" idx="1"/>
          </p:nvPr>
        </p:nvSpPr>
        <p:spPr>
          <a:xfrm>
            <a:off x="467678" y="1397000"/>
            <a:ext cx="8208645" cy="4629150"/>
          </a:xfrm>
          <a:noFill/>
        </p:spPr>
        <p:txBody>
          <a:bodyPr lIns="90488" tIns="44450" rIns="90488" bIns="44450"/>
          <a:lstStyle/>
          <a:p>
            <a:pPr marL="914400" indent="-914400" defTabSz="1076325" eaLnBrk="1" hangingPunct="1">
              <a:buFont typeface="Arial" pitchFamily="34" charset="0"/>
              <a:buNone/>
            </a:pPr>
            <a:r>
              <a:rPr lang="en-US" dirty="0">
                <a:ea typeface="ＭＳ Ｐゴシック" pitchFamily="34" charset="-128"/>
              </a:rPr>
              <a:t>9.3.2	Design assumptions</a:t>
            </a:r>
          </a:p>
          <a:p>
            <a:pPr marL="914400" indent="-914400" defTabSz="1076325" eaLnBrk="1" hangingPunct="1">
              <a:buFont typeface="Arial" pitchFamily="34" charset="0"/>
              <a:buNone/>
            </a:pPr>
            <a:r>
              <a:rPr lang="en-US" dirty="0">
                <a:ea typeface="ＭＳ Ｐゴシック" pitchFamily="34" charset="-128"/>
              </a:rPr>
              <a:t>9.3.3	Reinforcement requirements and details, including maximum steel area</a:t>
            </a:r>
          </a:p>
          <a:p>
            <a:pPr marL="914400" indent="-914400" defTabSz="1076325" eaLnBrk="1" hangingPunct="1">
              <a:buFont typeface="Arial" pitchFamily="34" charset="0"/>
              <a:buNone/>
            </a:pPr>
            <a:r>
              <a:rPr lang="en-US" dirty="0">
                <a:ea typeface="ＭＳ Ｐゴシック" pitchFamily="34" charset="-128"/>
              </a:rPr>
              <a:t>9.3.4	Design of piers, beams and columns:</a:t>
            </a:r>
          </a:p>
          <a:p>
            <a:pPr marL="1296988" lvl="1" indent="-268288" defTabSz="1076325" eaLnBrk="1" hangingPunct="1">
              <a:buClr>
                <a:srgbClr val="FF0000"/>
              </a:buClr>
            </a:pPr>
            <a:r>
              <a:rPr lang="en-US" dirty="0">
                <a:ea typeface="ＭＳ Ｐゴシック" pitchFamily="34" charset="-128"/>
              </a:rPr>
              <a:t>Nominal axial and flexural strength</a:t>
            </a:r>
          </a:p>
          <a:p>
            <a:pPr marL="1296988" lvl="1" indent="-268288" defTabSz="1076325" eaLnBrk="1" hangingPunct="1">
              <a:buClr>
                <a:srgbClr val="FF0000"/>
              </a:buClr>
            </a:pPr>
            <a:r>
              <a:rPr lang="en-US" dirty="0">
                <a:ea typeface="ＭＳ Ｐゴシック" pitchFamily="34" charset="-128"/>
              </a:rPr>
              <a:t>Nominal shear strength</a:t>
            </a:r>
          </a:p>
          <a:p>
            <a:pPr marL="914400" indent="-914400" defTabSz="1076325" eaLnBrk="1" hangingPunct="1">
              <a:buFont typeface="Arial" pitchFamily="34" charset="0"/>
              <a:buNone/>
            </a:pPr>
            <a:r>
              <a:rPr lang="en-US" dirty="0">
                <a:ea typeface="ＭＳ Ｐゴシック" pitchFamily="34" charset="-128"/>
              </a:rPr>
              <a:t>9.3.5	Design of walls for out-of-plane loads</a:t>
            </a:r>
          </a:p>
          <a:p>
            <a:pPr marL="914400" indent="-914400" defTabSz="1076325" eaLnBrk="1" hangingPunct="1">
              <a:buFont typeface="Arial" pitchFamily="34" charset="0"/>
              <a:buNone/>
            </a:pPr>
            <a:r>
              <a:rPr lang="en-US" dirty="0">
                <a:ea typeface="ＭＳ Ｐゴシック" pitchFamily="34" charset="-128"/>
              </a:rPr>
              <a:t>9.3.6	Design of walls for in-plane loads</a:t>
            </a:r>
          </a:p>
        </p:txBody>
      </p:sp>
      <p:sp>
        <p:nvSpPr>
          <p:cNvPr id="207875" name="Rectangle 2"/>
          <p:cNvSpPr>
            <a:spLocks noGrp="1" noChangeArrowheads="1"/>
          </p:cNvSpPr>
          <p:nvPr>
            <p:ph type="title"/>
          </p:nvPr>
        </p:nvSpPr>
        <p:spPr>
          <a:xfrm>
            <a:off x="467678" y="240506"/>
            <a:ext cx="8229600" cy="884238"/>
          </a:xfrm>
          <a:noFill/>
        </p:spPr>
        <p:txBody>
          <a:bodyPr lIns="90488" tIns="44450" rIns="90488" bIns="44450" anchor="b"/>
          <a:lstStyle/>
          <a:p>
            <a:pPr defTabSz="1076325" eaLnBrk="1" hangingPunct="1"/>
            <a:r>
              <a:rPr lang="en-US" dirty="0">
                <a:solidFill>
                  <a:srgbClr val="2D2DB9"/>
                </a:solidFill>
                <a:ea typeface="ＭＳ Ｐゴシック" pitchFamily="34" charset="-128"/>
              </a:rPr>
              <a:t>Code 9.3, Reinforced Masonry</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09922"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6E3D7454-A01A-47A3-8DF5-C46010616ECF}" type="slidenum">
              <a:rPr lang="en-US" sz="900">
                <a:solidFill>
                  <a:schemeClr val="accent2"/>
                </a:solidFill>
              </a:rPr>
              <a:pPr eaLnBrk="1" hangingPunct="1"/>
              <a:t>96</a:t>
            </a:fld>
            <a:endParaRPr lang="en-US" sz="900">
              <a:solidFill>
                <a:schemeClr val="accent2"/>
              </a:solidFill>
            </a:endParaRPr>
          </a:p>
        </p:txBody>
      </p:sp>
      <p:sp>
        <p:nvSpPr>
          <p:cNvPr id="209924" name="Rectangle 3"/>
          <p:cNvSpPr>
            <a:spLocks noGrp="1" noChangeArrowheads="1"/>
          </p:cNvSpPr>
          <p:nvPr>
            <p:ph type="body" idx="1"/>
          </p:nvPr>
        </p:nvSpPr>
        <p:spPr>
          <a:xfrm>
            <a:off x="457200" y="1600200"/>
            <a:ext cx="8458200" cy="4525963"/>
          </a:xfrm>
        </p:spPr>
        <p:txBody>
          <a:bodyPr/>
          <a:lstStyle/>
          <a:p>
            <a:pPr eaLnBrk="1" hangingPunct="1"/>
            <a:r>
              <a:rPr lang="en-US">
                <a:ea typeface="ＭＳ Ｐゴシック" pitchFamily="34" charset="-128"/>
              </a:rPr>
              <a:t>Continuity between reinforcement and grout</a:t>
            </a:r>
          </a:p>
          <a:p>
            <a:pPr eaLnBrk="1" hangingPunct="1"/>
            <a:r>
              <a:rPr lang="en-US">
                <a:ea typeface="ＭＳ Ｐゴシック" pitchFamily="34" charset="-128"/>
              </a:rPr>
              <a:t>Equilibrium</a:t>
            </a:r>
          </a:p>
          <a:p>
            <a:pPr eaLnBrk="1" hangingPunct="1"/>
            <a:r>
              <a:rPr lang="en-US">
                <a:ea typeface="ＭＳ Ｐゴシック" pitchFamily="34" charset="-128"/>
                <a:sym typeface="Symbol" pitchFamily="18" charset="2"/>
              </a:rPr>
              <a:t></a:t>
            </a:r>
            <a:r>
              <a:rPr lang="en-US" baseline="-25000">
                <a:ea typeface="ＭＳ Ｐゴシック" pitchFamily="34" charset="-128"/>
                <a:sym typeface="Symbol" pitchFamily="18" charset="2"/>
              </a:rPr>
              <a:t>mu</a:t>
            </a:r>
            <a:r>
              <a:rPr lang="en-US">
                <a:ea typeface="ＭＳ Ｐゴシック" pitchFamily="34" charset="-128"/>
                <a:sym typeface="Symbol" pitchFamily="18" charset="2"/>
              </a:rPr>
              <a:t> = 0.0035 for clay masonry, 0.0025 for concrete masonry</a:t>
            </a:r>
          </a:p>
          <a:p>
            <a:pPr eaLnBrk="1" hangingPunct="1"/>
            <a:r>
              <a:rPr lang="en-US">
                <a:ea typeface="ＭＳ Ｐゴシック" pitchFamily="34" charset="-128"/>
              </a:rPr>
              <a:t>Plane sections remain plane</a:t>
            </a:r>
          </a:p>
          <a:p>
            <a:pPr eaLnBrk="1" hangingPunct="1"/>
            <a:r>
              <a:rPr lang="en-US">
                <a:ea typeface="ＭＳ Ｐゴシック" pitchFamily="34" charset="-128"/>
              </a:rPr>
              <a:t>Elasto-plastic stress-strain curve for reinforcement</a:t>
            </a:r>
          </a:p>
          <a:p>
            <a:pPr eaLnBrk="1" hangingPunct="1"/>
            <a:r>
              <a:rPr lang="en-US">
                <a:ea typeface="ＭＳ Ｐゴシック" pitchFamily="34" charset="-128"/>
              </a:rPr>
              <a:t>Tensile strength of masonry is neglected</a:t>
            </a:r>
          </a:p>
          <a:p>
            <a:pPr eaLnBrk="1" hangingPunct="1"/>
            <a:r>
              <a:rPr lang="en-US">
                <a:ea typeface="ＭＳ Ｐゴシック" pitchFamily="34" charset="-128"/>
              </a:rPr>
              <a:t>Equivalent rectangular compressive stress block in masonry, with a height of 0.80 f</a:t>
            </a:r>
            <a:r>
              <a:rPr lang="en-US" baseline="-25000">
                <a:ea typeface="ＭＳ Ｐゴシック" pitchFamily="34" charset="-128"/>
              </a:rPr>
              <a:t>m</a:t>
            </a:r>
            <a:r>
              <a:rPr lang="en-US">
                <a:ea typeface="ＭＳ Ｐゴシック" pitchFamily="34" charset="-128"/>
                <a:sym typeface="Symbol" pitchFamily="18" charset="2"/>
              </a:rPr>
              <a:t></a:t>
            </a:r>
            <a:r>
              <a:rPr lang="en-US">
                <a:ea typeface="ＭＳ Ｐゴシック" pitchFamily="34" charset="-128"/>
              </a:rPr>
              <a:t> and a depth of          a = 0.80 c</a:t>
            </a:r>
          </a:p>
        </p:txBody>
      </p:sp>
      <p:sp>
        <p:nvSpPr>
          <p:cNvPr id="209923" name="Rectangle 2"/>
          <p:cNvSpPr>
            <a:spLocks noGrp="1" noChangeArrowheads="1"/>
          </p:cNvSpPr>
          <p:nvPr>
            <p:ph type="title"/>
          </p:nvPr>
        </p:nvSpPr>
        <p:spPr/>
        <p:txBody>
          <a:bodyPr/>
          <a:lstStyle/>
          <a:p>
            <a:pPr eaLnBrk="1" hangingPunct="1"/>
            <a:r>
              <a:rPr lang="en-US" dirty="0">
                <a:solidFill>
                  <a:srgbClr val="2D2DB9"/>
                </a:solidFill>
                <a:ea typeface="ＭＳ Ｐゴシック" pitchFamily="34" charset="-128"/>
              </a:rPr>
              <a:t>Code 9.3.2, Design Assumptions</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11970"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8FE1DB64-5619-43F8-8724-AFCA7EE4923B}" type="slidenum">
              <a:rPr lang="en-US" sz="900">
                <a:solidFill>
                  <a:schemeClr val="accent2"/>
                </a:solidFill>
              </a:rPr>
              <a:pPr eaLnBrk="1" hangingPunct="1"/>
              <a:t>97</a:t>
            </a:fld>
            <a:endParaRPr lang="en-US" sz="900">
              <a:solidFill>
                <a:schemeClr val="accent2"/>
              </a:solidFill>
            </a:endParaRPr>
          </a:p>
        </p:txBody>
      </p:sp>
      <p:sp>
        <p:nvSpPr>
          <p:cNvPr id="211971" name="Rectangle 2"/>
          <p:cNvSpPr>
            <a:spLocks noGrp="1" noChangeArrowheads="1"/>
          </p:cNvSpPr>
          <p:nvPr>
            <p:ph type="title"/>
          </p:nvPr>
        </p:nvSpPr>
        <p:spPr>
          <a:xfrm>
            <a:off x="4076700" y="0"/>
            <a:ext cx="4527550" cy="1108075"/>
          </a:xfrm>
          <a:noFill/>
        </p:spPr>
        <p:txBody>
          <a:bodyPr lIns="90488" tIns="44450" rIns="90488" bIns="44450"/>
          <a:lstStyle/>
          <a:p>
            <a:pPr algn="l" defTabSz="1076325" eaLnBrk="1" hangingPunct="1"/>
            <a:r>
              <a:rPr lang="en-US" sz="3200" dirty="0">
                <a:solidFill>
                  <a:srgbClr val="2D2DB9"/>
                </a:solidFill>
                <a:ea typeface="ＭＳ Ｐゴシック" pitchFamily="34" charset="-128"/>
              </a:rPr>
              <a:t>Code 9.3.2</a:t>
            </a:r>
            <a:br>
              <a:rPr lang="en-US" sz="3200" dirty="0">
                <a:solidFill>
                  <a:srgbClr val="2D2DB9"/>
                </a:solidFill>
                <a:ea typeface="ＭＳ Ｐゴシック" pitchFamily="34" charset="-128"/>
              </a:rPr>
            </a:br>
            <a:r>
              <a:rPr lang="en-US" sz="3200" dirty="0">
                <a:solidFill>
                  <a:srgbClr val="2D2DB9"/>
                </a:solidFill>
                <a:ea typeface="ＭＳ Ｐゴシック" pitchFamily="34" charset="-128"/>
              </a:rPr>
              <a:t>Flexural Assumptions</a:t>
            </a:r>
          </a:p>
        </p:txBody>
      </p:sp>
      <p:sp>
        <p:nvSpPr>
          <p:cNvPr id="211972" name="Rectangle 3"/>
          <p:cNvSpPr>
            <a:spLocks noGrp="1" noChangeArrowheads="1"/>
          </p:cNvSpPr>
          <p:nvPr>
            <p:ph type="body" idx="1"/>
          </p:nvPr>
        </p:nvSpPr>
        <p:spPr>
          <a:xfrm>
            <a:off x="3651250" y="1376363"/>
            <a:ext cx="5305425" cy="2649537"/>
          </a:xfrm>
          <a:noFill/>
        </p:spPr>
        <p:txBody>
          <a:bodyPr lIns="90488" tIns="44450" rIns="90488" bIns="44450"/>
          <a:lstStyle/>
          <a:p>
            <a:pPr marL="334963" indent="-334963" defTabSz="1076325" eaLnBrk="1" hangingPunct="1">
              <a:lnSpc>
                <a:spcPct val="80000"/>
              </a:lnSpc>
              <a:spcBef>
                <a:spcPct val="0"/>
              </a:spcBef>
              <a:spcAft>
                <a:spcPct val="100000"/>
              </a:spcAft>
            </a:pPr>
            <a:r>
              <a:rPr lang="en-US" sz="1800">
                <a:ea typeface="ＭＳ Ｐゴシック" pitchFamily="34" charset="-128"/>
              </a:rPr>
              <a:t>Locate neutral axis based on extreme-fiber strains</a:t>
            </a:r>
          </a:p>
          <a:p>
            <a:pPr marL="334963" indent="-334963" defTabSz="1076325" eaLnBrk="1" hangingPunct="1">
              <a:lnSpc>
                <a:spcPct val="80000"/>
              </a:lnSpc>
              <a:spcBef>
                <a:spcPct val="0"/>
              </a:spcBef>
              <a:spcAft>
                <a:spcPct val="100000"/>
              </a:spcAft>
            </a:pPr>
            <a:r>
              <a:rPr lang="en-US" sz="1800">
                <a:ea typeface="ＭＳ Ｐゴシック" pitchFamily="34" charset="-128"/>
              </a:rPr>
              <a:t>Calculate compressive force, C</a:t>
            </a:r>
          </a:p>
          <a:p>
            <a:pPr marL="334963" indent="-334963" defTabSz="1076325" eaLnBrk="1" hangingPunct="1">
              <a:lnSpc>
                <a:spcPct val="80000"/>
              </a:lnSpc>
              <a:spcBef>
                <a:spcPct val="0"/>
              </a:spcBef>
              <a:spcAft>
                <a:spcPct val="100000"/>
              </a:spcAft>
            </a:pPr>
            <a:r>
              <a:rPr lang="en-US" sz="1800">
                <a:ea typeface="ＭＳ Ｐゴシック" pitchFamily="34" charset="-128"/>
              </a:rPr>
              <a:t>C = P + T</a:t>
            </a:r>
          </a:p>
          <a:p>
            <a:pPr marL="334963" indent="-334963" defTabSz="1076325" eaLnBrk="1" hangingPunct="1">
              <a:lnSpc>
                <a:spcPct val="80000"/>
              </a:lnSpc>
              <a:spcBef>
                <a:spcPct val="0"/>
              </a:spcBef>
              <a:spcAft>
                <a:spcPct val="100000"/>
              </a:spcAft>
            </a:pPr>
            <a:r>
              <a:rPr lang="en-US" sz="1800">
                <a:ea typeface="ＭＳ Ｐゴシック" pitchFamily="34" charset="-128"/>
              </a:rPr>
              <a:t>M = </a:t>
            </a:r>
            <a:r>
              <a:rPr lang="en-US" sz="1800">
                <a:ea typeface="ＭＳ Ｐゴシック" pitchFamily="34" charset="-128"/>
                <a:sym typeface="Symbol" pitchFamily="18" charset="2"/>
              </a:rPr>
              <a:t> F</a:t>
            </a:r>
            <a:r>
              <a:rPr lang="en-US" sz="1800" baseline="-25000">
                <a:ea typeface="ＭＳ Ｐゴシック" pitchFamily="34" charset="-128"/>
                <a:sym typeface="Symbol" pitchFamily="18" charset="2"/>
              </a:rPr>
              <a:t>i </a:t>
            </a:r>
            <a:r>
              <a:rPr lang="en-US" sz="1800">
                <a:ea typeface="ＭＳ Ｐゴシック" pitchFamily="34" charset="-128"/>
                <a:sym typeface="Symbol" pitchFamily="18" charset="2"/>
              </a:rPr>
              <a:t>y</a:t>
            </a:r>
            <a:r>
              <a:rPr lang="en-US" sz="1800" baseline="-25000">
                <a:ea typeface="ＭＳ Ｐゴシック" pitchFamily="34" charset="-128"/>
                <a:sym typeface="Symbol" pitchFamily="18" charset="2"/>
              </a:rPr>
              <a:t>i</a:t>
            </a:r>
            <a:r>
              <a:rPr lang="en-US" sz="1800">
                <a:ea typeface="ＭＳ Ｐゴシック" pitchFamily="34" charset="-128"/>
                <a:sym typeface="Symbol" pitchFamily="18" charset="2"/>
              </a:rPr>
              <a:t>  (s</a:t>
            </a:r>
            <a:r>
              <a:rPr lang="en-US" sz="1800">
                <a:ea typeface="ＭＳ Ｐゴシック" pitchFamily="34" charset="-128"/>
              </a:rPr>
              <a:t>um moments about centroid of compressive stress block)</a:t>
            </a:r>
            <a:endParaRPr lang="en-US" sz="1800">
              <a:ea typeface="ＭＳ Ｐゴシック" pitchFamily="34" charset="-128"/>
              <a:sym typeface="Symbol" pitchFamily="18" charset="2"/>
            </a:endParaRPr>
          </a:p>
          <a:p>
            <a:pPr marL="334963" indent="-334963" defTabSz="1076325" eaLnBrk="1" hangingPunct="1">
              <a:lnSpc>
                <a:spcPct val="80000"/>
              </a:lnSpc>
              <a:spcBef>
                <a:spcPct val="0"/>
              </a:spcBef>
              <a:spcAft>
                <a:spcPct val="100000"/>
              </a:spcAft>
            </a:pPr>
            <a:endParaRPr lang="en-US" sz="1800" baseline="-25000">
              <a:ea typeface="ＭＳ Ｐゴシック" pitchFamily="34" charset="-128"/>
            </a:endParaRPr>
          </a:p>
        </p:txBody>
      </p:sp>
      <p:grpSp>
        <p:nvGrpSpPr>
          <p:cNvPr id="2" name="Group 1" descr="Shows the stain distribution and equivalent rectangular stress block for the flexural design of reinforced masonry.&#10;"/>
          <p:cNvGrpSpPr/>
          <p:nvPr/>
        </p:nvGrpSpPr>
        <p:grpSpPr>
          <a:xfrm>
            <a:off x="0" y="388558"/>
            <a:ext cx="6568440" cy="6279577"/>
            <a:chOff x="0" y="0"/>
            <a:chExt cx="6973888" cy="6667194"/>
          </a:xfrm>
        </p:grpSpPr>
        <p:grpSp>
          <p:nvGrpSpPr>
            <p:cNvPr id="211973" name="Group 4"/>
            <p:cNvGrpSpPr>
              <a:grpSpLocks/>
            </p:cNvGrpSpPr>
            <p:nvPr/>
          </p:nvGrpSpPr>
          <p:grpSpPr bwMode="auto">
            <a:xfrm>
              <a:off x="0" y="434975"/>
              <a:ext cx="6973888" cy="5927725"/>
              <a:chOff x="48" y="171"/>
              <a:chExt cx="4393" cy="3734"/>
            </a:xfrm>
          </p:grpSpPr>
          <p:sp>
            <p:nvSpPr>
              <p:cNvPr id="211989" name="Rectangle 5"/>
              <p:cNvSpPr>
                <a:spLocks noChangeArrowheads="1"/>
              </p:cNvSpPr>
              <p:nvPr/>
            </p:nvSpPr>
            <p:spPr bwMode="auto">
              <a:xfrm>
                <a:off x="2309" y="2577"/>
                <a:ext cx="2132"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eaLnBrk="0" hangingPunct="0"/>
                <a:r>
                  <a:rPr lang="en-US" sz="2400" b="1">
                    <a:latin typeface="Symbol" pitchFamily="18" charset="2"/>
                  </a:rPr>
                  <a:t></a:t>
                </a:r>
                <a:r>
                  <a:rPr lang="en-US" sz="2400" b="1" baseline="-25000"/>
                  <a:t>mu </a:t>
                </a:r>
                <a:r>
                  <a:rPr lang="en-US" sz="2400" b="1"/>
                  <a:t>=  0.0035 clay  </a:t>
                </a:r>
              </a:p>
              <a:p>
                <a:pPr eaLnBrk="0" hangingPunct="0"/>
                <a:r>
                  <a:rPr lang="en-US" sz="2400" b="1"/>
                  <a:t>          0.0025 concrete</a:t>
                </a:r>
              </a:p>
            </p:txBody>
          </p:sp>
          <p:grpSp>
            <p:nvGrpSpPr>
              <p:cNvPr id="211990" name="Group 6"/>
              <p:cNvGrpSpPr>
                <a:grpSpLocks/>
              </p:cNvGrpSpPr>
              <p:nvPr/>
            </p:nvGrpSpPr>
            <p:grpSpPr bwMode="auto">
              <a:xfrm>
                <a:off x="48" y="171"/>
                <a:ext cx="3155" cy="3734"/>
                <a:chOff x="48" y="171"/>
                <a:chExt cx="3155" cy="3734"/>
              </a:xfrm>
            </p:grpSpPr>
            <p:sp>
              <p:nvSpPr>
                <p:cNvPr id="211991" name="Line 7"/>
                <p:cNvSpPr>
                  <a:spLocks noChangeShapeType="1"/>
                </p:cNvSpPr>
                <p:nvPr/>
              </p:nvSpPr>
              <p:spPr bwMode="auto">
                <a:xfrm flipH="1">
                  <a:off x="670" y="1836"/>
                  <a:ext cx="28" cy="206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1992" name="Freeform 8"/>
                <p:cNvSpPr>
                  <a:spLocks/>
                </p:cNvSpPr>
                <p:nvPr/>
              </p:nvSpPr>
              <p:spPr bwMode="auto">
                <a:xfrm flipV="1">
                  <a:off x="716" y="900"/>
                  <a:ext cx="1409" cy="837"/>
                </a:xfrm>
                <a:custGeom>
                  <a:avLst/>
                  <a:gdLst>
                    <a:gd name="T0" fmla="*/ 0 w 1585"/>
                    <a:gd name="T1" fmla="*/ 3 h 837"/>
                    <a:gd name="T2" fmla="*/ 342 w 1585"/>
                    <a:gd name="T3" fmla="*/ 0 h 837"/>
                    <a:gd name="T4" fmla="*/ 342 w 1585"/>
                    <a:gd name="T5" fmla="*/ 641 h 837"/>
                    <a:gd name="T6" fmla="*/ 180 w 1585"/>
                    <a:gd name="T7" fmla="*/ 665 h 837"/>
                    <a:gd name="T8" fmla="*/ 156 w 1585"/>
                    <a:gd name="T9" fmla="*/ 836 h 837"/>
                    <a:gd name="T10" fmla="*/ 135 w 1585"/>
                    <a:gd name="T11" fmla="*/ 519 h 837"/>
                    <a:gd name="T12" fmla="*/ 117 w 1585"/>
                    <a:gd name="T13" fmla="*/ 668 h 837"/>
                    <a:gd name="T14" fmla="*/ 0 w 1585"/>
                    <a:gd name="T15" fmla="*/ 678 h 837"/>
                    <a:gd name="T16" fmla="*/ 0 w 1585"/>
                    <a:gd name="T17" fmla="*/ 3 h 8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5"/>
                    <a:gd name="T28" fmla="*/ 0 h 837"/>
                    <a:gd name="T29" fmla="*/ 1585 w 1585"/>
                    <a:gd name="T30" fmla="*/ 837 h 8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5" h="837">
                      <a:moveTo>
                        <a:pt x="0" y="3"/>
                      </a:moveTo>
                      <a:lnTo>
                        <a:pt x="1584" y="0"/>
                      </a:lnTo>
                      <a:lnTo>
                        <a:pt x="1584" y="641"/>
                      </a:lnTo>
                      <a:lnTo>
                        <a:pt x="829" y="665"/>
                      </a:lnTo>
                      <a:lnTo>
                        <a:pt x="721" y="836"/>
                      </a:lnTo>
                      <a:lnTo>
                        <a:pt x="622" y="519"/>
                      </a:lnTo>
                      <a:lnTo>
                        <a:pt x="547" y="668"/>
                      </a:lnTo>
                      <a:lnTo>
                        <a:pt x="0" y="678"/>
                      </a:lnTo>
                      <a:lnTo>
                        <a:pt x="0" y="3"/>
                      </a:lnTo>
                    </a:path>
                  </a:pathLst>
                </a:custGeom>
                <a:solidFill>
                  <a:srgbClr val="F97D07"/>
                </a:solidFill>
                <a:ln w="12700" cap="rnd" cmpd="sng">
                  <a:solidFill>
                    <a:schemeClr val="tx1"/>
                  </a:solidFill>
                  <a:prstDash val="solid"/>
                  <a:round/>
                  <a:headEnd type="none" w="med" len="med"/>
                  <a:tailEnd type="none" w="med" len="med"/>
                </a:ln>
              </p:spPr>
              <p:txBody>
                <a:bodyPr/>
                <a:lstStyle/>
                <a:p>
                  <a:endParaRPr lang="en-US"/>
                </a:p>
              </p:txBody>
            </p:sp>
            <p:sp>
              <p:nvSpPr>
                <p:cNvPr id="211993" name="Line 9"/>
                <p:cNvSpPr>
                  <a:spLocks noChangeShapeType="1"/>
                </p:cNvSpPr>
                <p:nvPr/>
              </p:nvSpPr>
              <p:spPr bwMode="auto">
                <a:xfrm>
                  <a:off x="2124" y="1860"/>
                  <a:ext cx="0" cy="190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1994" name="Rectangle 10"/>
                <p:cNvSpPr>
                  <a:spLocks noChangeArrowheads="1"/>
                </p:cNvSpPr>
                <p:nvPr/>
              </p:nvSpPr>
              <p:spPr bwMode="auto">
                <a:xfrm>
                  <a:off x="48" y="1732"/>
                  <a:ext cx="635"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latin typeface="Symbol" pitchFamily="18" charset="2"/>
                    </a:rPr>
                    <a:t></a:t>
                  </a:r>
                  <a:r>
                    <a:rPr lang="en-US" sz="2400" b="1" baseline="-25000"/>
                    <a:t>s</a:t>
                  </a:r>
                  <a:r>
                    <a:rPr lang="en-US" sz="2400" b="1"/>
                    <a:t> </a:t>
                  </a:r>
                  <a:r>
                    <a:rPr lang="en-US" sz="2400" b="1">
                      <a:sym typeface="Symbol" pitchFamily="18" charset="2"/>
                    </a:rPr>
                    <a:t></a:t>
                  </a:r>
                  <a:r>
                    <a:rPr lang="en-US" sz="2400" b="1"/>
                    <a:t> </a:t>
                  </a:r>
                  <a:r>
                    <a:rPr lang="en-US" sz="2400" b="1">
                      <a:latin typeface="Symbol" pitchFamily="18" charset="2"/>
                    </a:rPr>
                    <a:t></a:t>
                  </a:r>
                  <a:r>
                    <a:rPr lang="en-US" sz="2400" b="1" baseline="-25000"/>
                    <a:t>y</a:t>
                  </a:r>
                </a:p>
              </p:txBody>
            </p:sp>
            <p:grpSp>
              <p:nvGrpSpPr>
                <p:cNvPr id="211995" name="Group 11"/>
                <p:cNvGrpSpPr>
                  <a:grpSpLocks/>
                </p:cNvGrpSpPr>
                <p:nvPr/>
              </p:nvGrpSpPr>
              <p:grpSpPr bwMode="auto">
                <a:xfrm>
                  <a:off x="695" y="1860"/>
                  <a:ext cx="1430" cy="817"/>
                  <a:chOff x="683" y="1860"/>
                  <a:chExt cx="1442" cy="817"/>
                </a:xfrm>
              </p:grpSpPr>
              <p:grpSp>
                <p:nvGrpSpPr>
                  <p:cNvPr id="212012" name="Group 12"/>
                  <p:cNvGrpSpPr>
                    <a:grpSpLocks/>
                  </p:cNvGrpSpPr>
                  <p:nvPr/>
                </p:nvGrpSpPr>
                <p:grpSpPr bwMode="auto">
                  <a:xfrm>
                    <a:off x="688" y="1879"/>
                    <a:ext cx="1422" cy="781"/>
                    <a:chOff x="904" y="1879"/>
                    <a:chExt cx="1206" cy="781"/>
                  </a:xfrm>
                </p:grpSpPr>
                <p:sp>
                  <p:nvSpPr>
                    <p:cNvPr id="212014" name="Line 13"/>
                    <p:cNvSpPr>
                      <a:spLocks noChangeShapeType="1"/>
                    </p:cNvSpPr>
                    <p:nvPr/>
                  </p:nvSpPr>
                  <p:spPr bwMode="auto">
                    <a:xfrm>
                      <a:off x="904" y="2532"/>
                      <a:ext cx="120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2015" name="Line 14"/>
                    <p:cNvSpPr>
                      <a:spLocks noChangeShapeType="1"/>
                    </p:cNvSpPr>
                    <p:nvPr/>
                  </p:nvSpPr>
                  <p:spPr bwMode="auto">
                    <a:xfrm>
                      <a:off x="904" y="1879"/>
                      <a:ext cx="1206" cy="78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212013" name="Freeform 15"/>
                  <p:cNvSpPr>
                    <a:spLocks/>
                  </p:cNvSpPr>
                  <p:nvPr/>
                </p:nvSpPr>
                <p:spPr bwMode="auto">
                  <a:xfrm>
                    <a:off x="683" y="1860"/>
                    <a:ext cx="1442" cy="817"/>
                  </a:xfrm>
                  <a:custGeom>
                    <a:avLst/>
                    <a:gdLst>
                      <a:gd name="T0" fmla="*/ 0 w 1393"/>
                      <a:gd name="T1" fmla="*/ 0 h 817"/>
                      <a:gd name="T2" fmla="*/ 2181 w 1393"/>
                      <a:gd name="T3" fmla="*/ 816 h 817"/>
                      <a:gd name="T4" fmla="*/ 2181 w 1393"/>
                      <a:gd name="T5" fmla="*/ 672 h 817"/>
                      <a:gd name="T6" fmla="*/ 0 w 1393"/>
                      <a:gd name="T7" fmla="*/ 672 h 817"/>
                      <a:gd name="T8" fmla="*/ 0 w 1393"/>
                      <a:gd name="T9" fmla="*/ 0 h 817"/>
                      <a:gd name="T10" fmla="*/ 0 60000 65536"/>
                      <a:gd name="T11" fmla="*/ 0 60000 65536"/>
                      <a:gd name="T12" fmla="*/ 0 60000 65536"/>
                      <a:gd name="T13" fmla="*/ 0 60000 65536"/>
                      <a:gd name="T14" fmla="*/ 0 60000 65536"/>
                      <a:gd name="T15" fmla="*/ 0 w 1393"/>
                      <a:gd name="T16" fmla="*/ 0 h 817"/>
                      <a:gd name="T17" fmla="*/ 1393 w 1393"/>
                      <a:gd name="T18" fmla="*/ 817 h 817"/>
                    </a:gdLst>
                    <a:ahLst/>
                    <a:cxnLst>
                      <a:cxn ang="T10">
                        <a:pos x="T0" y="T1"/>
                      </a:cxn>
                      <a:cxn ang="T11">
                        <a:pos x="T2" y="T3"/>
                      </a:cxn>
                      <a:cxn ang="T12">
                        <a:pos x="T4" y="T5"/>
                      </a:cxn>
                      <a:cxn ang="T13">
                        <a:pos x="T6" y="T7"/>
                      </a:cxn>
                      <a:cxn ang="T14">
                        <a:pos x="T8" y="T9"/>
                      </a:cxn>
                    </a:cxnLst>
                    <a:rect l="T15" t="T16" r="T17" b="T18"/>
                    <a:pathLst>
                      <a:path w="1393" h="817">
                        <a:moveTo>
                          <a:pt x="0" y="0"/>
                        </a:moveTo>
                        <a:lnTo>
                          <a:pt x="1392" y="816"/>
                        </a:lnTo>
                        <a:lnTo>
                          <a:pt x="1392" y="672"/>
                        </a:lnTo>
                        <a:lnTo>
                          <a:pt x="0" y="672"/>
                        </a:lnTo>
                        <a:lnTo>
                          <a:pt x="0" y="0"/>
                        </a:lnTo>
                      </a:path>
                    </a:pathLst>
                  </a:custGeom>
                  <a:solidFill>
                    <a:srgbClr val="E3BEFF"/>
                  </a:solidFill>
                  <a:ln w="12700" cap="rnd" cmpd="sng">
                    <a:solidFill>
                      <a:schemeClr val="tx1"/>
                    </a:solidFill>
                    <a:prstDash val="solid"/>
                    <a:round/>
                    <a:headEnd type="none" w="med" len="med"/>
                    <a:tailEnd type="none" w="med" len="med"/>
                  </a:ln>
                </p:spPr>
                <p:txBody>
                  <a:bodyPr/>
                  <a:lstStyle/>
                  <a:p>
                    <a:endParaRPr lang="en-US"/>
                  </a:p>
                </p:txBody>
              </p:sp>
            </p:grpSp>
            <p:sp>
              <p:nvSpPr>
                <p:cNvPr id="211996" name="Rectangle 16"/>
                <p:cNvSpPr>
                  <a:spLocks noChangeArrowheads="1"/>
                </p:cNvSpPr>
                <p:nvPr/>
              </p:nvSpPr>
              <p:spPr bwMode="auto">
                <a:xfrm>
                  <a:off x="372" y="3372"/>
                  <a:ext cx="24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t>f</a:t>
                  </a:r>
                  <a:r>
                    <a:rPr lang="en-US" sz="2400" b="1" baseline="-25000"/>
                    <a:t>y</a:t>
                  </a:r>
                </a:p>
              </p:txBody>
            </p:sp>
            <p:sp>
              <p:nvSpPr>
                <p:cNvPr id="211997" name="Line 17"/>
                <p:cNvSpPr>
                  <a:spLocks noChangeShapeType="1"/>
                </p:cNvSpPr>
                <p:nvPr/>
              </p:nvSpPr>
              <p:spPr bwMode="auto">
                <a:xfrm flipH="1">
                  <a:off x="1838" y="2310"/>
                  <a:ext cx="35" cy="1216"/>
                </a:xfrm>
                <a:prstGeom prst="line">
                  <a:avLst/>
                </a:prstGeom>
                <a:noFill/>
                <a:ln w="12700">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1998" name="AutoShape 18"/>
                <p:cNvSpPr>
                  <a:spLocks noChangeArrowheads="1"/>
                </p:cNvSpPr>
                <p:nvPr/>
              </p:nvSpPr>
              <p:spPr bwMode="auto">
                <a:xfrm rot="16200000" flipH="1">
                  <a:off x="1192" y="301"/>
                  <a:ext cx="482" cy="222"/>
                </a:xfrm>
                <a:prstGeom prst="rightArrow">
                  <a:avLst>
                    <a:gd name="adj1" fmla="val 50000"/>
                    <a:gd name="adj2" fmla="val 108629"/>
                  </a:avLst>
                </a:prstGeom>
                <a:solidFill>
                  <a:srgbClr val="FFFFFF"/>
                </a:solidFill>
                <a:ln w="12700">
                  <a:solidFill>
                    <a:schemeClr val="tx1"/>
                  </a:solidFill>
                  <a:miter lim="800000"/>
                  <a:headEnd/>
                  <a:tailEnd/>
                </a:ln>
              </p:spPr>
              <p:txBody>
                <a:bodyPr wrap="none" anchor="ctr"/>
                <a:lstStyle/>
                <a:p>
                  <a:endParaRPr lang="en-US"/>
                </a:p>
              </p:txBody>
            </p:sp>
            <p:sp>
              <p:nvSpPr>
                <p:cNvPr id="211999" name="Rectangle 19"/>
                <p:cNvSpPr>
                  <a:spLocks noChangeArrowheads="1"/>
                </p:cNvSpPr>
                <p:nvPr/>
              </p:nvSpPr>
              <p:spPr bwMode="auto">
                <a:xfrm>
                  <a:off x="191" y="2838"/>
                  <a:ext cx="145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t>Reinforcement</a:t>
                  </a:r>
                </a:p>
              </p:txBody>
            </p:sp>
            <p:sp>
              <p:nvSpPr>
                <p:cNvPr id="212000" name="Rectangle 20"/>
                <p:cNvSpPr>
                  <a:spLocks noChangeArrowheads="1"/>
                </p:cNvSpPr>
                <p:nvPr/>
              </p:nvSpPr>
              <p:spPr bwMode="auto">
                <a:xfrm>
                  <a:off x="470" y="181"/>
                  <a:ext cx="772"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t>          P</a:t>
                  </a:r>
                </a:p>
              </p:txBody>
            </p:sp>
            <p:sp>
              <p:nvSpPr>
                <p:cNvPr id="212001" name="Line 21"/>
                <p:cNvSpPr>
                  <a:spLocks noChangeShapeType="1"/>
                </p:cNvSpPr>
                <p:nvPr/>
              </p:nvSpPr>
              <p:spPr bwMode="auto">
                <a:xfrm flipV="1">
                  <a:off x="662" y="3358"/>
                  <a:ext cx="144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212002" name="Group 22"/>
                <p:cNvGrpSpPr>
                  <a:grpSpLocks/>
                </p:cNvGrpSpPr>
                <p:nvPr/>
              </p:nvGrpSpPr>
              <p:grpSpPr bwMode="auto">
                <a:xfrm flipV="1">
                  <a:off x="838" y="3365"/>
                  <a:ext cx="817" cy="461"/>
                  <a:chOff x="1140" y="2031"/>
                  <a:chExt cx="768" cy="461"/>
                </a:xfrm>
              </p:grpSpPr>
              <p:sp>
                <p:nvSpPr>
                  <p:cNvPr id="212007" name="Line 23"/>
                  <p:cNvSpPr>
                    <a:spLocks noChangeShapeType="1"/>
                  </p:cNvSpPr>
                  <p:nvPr/>
                </p:nvSpPr>
                <p:spPr bwMode="auto">
                  <a:xfrm flipV="1">
                    <a:off x="1140"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2008" name="Line 24"/>
                  <p:cNvSpPr>
                    <a:spLocks noChangeShapeType="1"/>
                  </p:cNvSpPr>
                  <p:nvPr/>
                </p:nvSpPr>
                <p:spPr bwMode="auto">
                  <a:xfrm flipV="1">
                    <a:off x="1332"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2009" name="Line 25"/>
                  <p:cNvSpPr>
                    <a:spLocks noChangeShapeType="1"/>
                  </p:cNvSpPr>
                  <p:nvPr/>
                </p:nvSpPr>
                <p:spPr bwMode="auto">
                  <a:xfrm flipV="1">
                    <a:off x="1524"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2010" name="Line 26"/>
                  <p:cNvSpPr>
                    <a:spLocks noChangeShapeType="1"/>
                  </p:cNvSpPr>
                  <p:nvPr/>
                </p:nvSpPr>
                <p:spPr bwMode="auto">
                  <a:xfrm flipV="1">
                    <a:off x="1716"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2011" name="Line 27"/>
                  <p:cNvSpPr>
                    <a:spLocks noChangeShapeType="1"/>
                  </p:cNvSpPr>
                  <p:nvPr/>
                </p:nvSpPr>
                <p:spPr bwMode="auto">
                  <a:xfrm flipV="1">
                    <a:off x="1908"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212003" name="Rectangle 28"/>
                <p:cNvSpPr>
                  <a:spLocks noChangeArrowheads="1"/>
                </p:cNvSpPr>
                <p:nvPr/>
              </p:nvSpPr>
              <p:spPr bwMode="auto">
                <a:xfrm flipV="1">
                  <a:off x="1917" y="3377"/>
                  <a:ext cx="209" cy="136"/>
                </a:xfrm>
                <a:prstGeom prst="rect">
                  <a:avLst/>
                </a:prstGeom>
                <a:solidFill>
                  <a:srgbClr val="E3BEFF"/>
                </a:solidFill>
                <a:ln w="12700">
                  <a:solidFill>
                    <a:schemeClr val="tx1"/>
                  </a:solidFill>
                  <a:miter lim="800000"/>
                  <a:headEnd/>
                  <a:tailEnd/>
                </a:ln>
              </p:spPr>
              <p:txBody>
                <a:bodyPr wrap="none" anchor="ctr"/>
                <a:lstStyle/>
                <a:p>
                  <a:endParaRPr lang="en-US"/>
                </a:p>
              </p:txBody>
            </p:sp>
            <p:sp>
              <p:nvSpPr>
                <p:cNvPr id="212004" name="Line 29"/>
                <p:cNvSpPr>
                  <a:spLocks noChangeShapeType="1"/>
                </p:cNvSpPr>
                <p:nvPr/>
              </p:nvSpPr>
              <p:spPr bwMode="auto">
                <a:xfrm flipV="1">
                  <a:off x="2020" y="3375"/>
                  <a:ext cx="0" cy="224"/>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2005" name="Freeform 30"/>
                <p:cNvSpPr>
                  <a:spLocks/>
                </p:cNvSpPr>
                <p:nvPr/>
              </p:nvSpPr>
              <p:spPr bwMode="auto">
                <a:xfrm flipV="1">
                  <a:off x="660" y="3373"/>
                  <a:ext cx="1177" cy="432"/>
                </a:xfrm>
                <a:custGeom>
                  <a:avLst/>
                  <a:gdLst>
                    <a:gd name="T0" fmla="*/ 10093 w 984"/>
                    <a:gd name="T1" fmla="*/ 432 h 432"/>
                    <a:gd name="T2" fmla="*/ 8487 w 984"/>
                    <a:gd name="T3" fmla="*/ 0 h 432"/>
                    <a:gd name="T4" fmla="*/ 0 w 984"/>
                    <a:gd name="T5" fmla="*/ 0 h 432"/>
                    <a:gd name="T6" fmla="*/ 0 60000 65536"/>
                    <a:gd name="T7" fmla="*/ 0 60000 65536"/>
                    <a:gd name="T8" fmla="*/ 0 60000 65536"/>
                    <a:gd name="T9" fmla="*/ 0 w 984"/>
                    <a:gd name="T10" fmla="*/ 0 h 432"/>
                    <a:gd name="T11" fmla="*/ 984 w 984"/>
                    <a:gd name="T12" fmla="*/ 432 h 432"/>
                  </a:gdLst>
                  <a:ahLst/>
                  <a:cxnLst>
                    <a:cxn ang="T6">
                      <a:pos x="T0" y="T1"/>
                    </a:cxn>
                    <a:cxn ang="T7">
                      <a:pos x="T2" y="T3"/>
                    </a:cxn>
                    <a:cxn ang="T8">
                      <a:pos x="T4" y="T5"/>
                    </a:cxn>
                  </a:cxnLst>
                  <a:rect l="T9" t="T10" r="T11" b="T12"/>
                  <a:pathLst>
                    <a:path w="984" h="432">
                      <a:moveTo>
                        <a:pt x="984" y="432"/>
                      </a:moveTo>
                      <a:lnTo>
                        <a:pt x="828" y="0"/>
                      </a:lnTo>
                      <a:lnTo>
                        <a:pt x="0" y="0"/>
                      </a:lnTo>
                    </a:path>
                  </a:pathLst>
                </a:custGeom>
                <a:noFill/>
                <a:ln w="127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2006" name="Rectangle 31"/>
                <p:cNvSpPr>
                  <a:spLocks noChangeArrowheads="1"/>
                </p:cNvSpPr>
                <p:nvPr/>
              </p:nvSpPr>
              <p:spPr bwMode="auto">
                <a:xfrm>
                  <a:off x="2448" y="3357"/>
                  <a:ext cx="755"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a:t>0.80 f</a:t>
                  </a:r>
                  <a:r>
                    <a:rPr lang="en-US" sz="2400" b="1" baseline="-25000"/>
                    <a:t>m</a:t>
                  </a:r>
                  <a:r>
                    <a:rPr lang="en-US" b="1">
                      <a:sym typeface="Symbol" pitchFamily="18" charset="2"/>
                    </a:rPr>
                    <a:t></a:t>
                  </a:r>
                  <a:endParaRPr lang="en-US" sz="2400" b="1"/>
                </a:p>
                <a:p>
                  <a:pPr eaLnBrk="0" hangingPunct="0"/>
                  <a:endParaRPr lang="en-US" sz="2400" b="1">
                    <a:sym typeface="Symbol" pitchFamily="18" charset="2"/>
                  </a:endParaRPr>
                </a:p>
              </p:txBody>
            </p:sp>
          </p:grpSp>
        </p:grpSp>
        <p:sp>
          <p:nvSpPr>
            <p:cNvPr id="211974" name="AutoShape 32"/>
            <p:cNvSpPr>
              <a:spLocks noChangeArrowheads="1"/>
            </p:cNvSpPr>
            <p:nvPr/>
          </p:nvSpPr>
          <p:spPr bwMode="auto">
            <a:xfrm>
              <a:off x="1798638" y="0"/>
              <a:ext cx="768350" cy="7239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solidFill>
            <a:ln w="9525">
              <a:solidFill>
                <a:schemeClr val="tx1"/>
              </a:solidFill>
              <a:miter lim="800000"/>
              <a:headEnd/>
              <a:tailEnd/>
            </a:ln>
          </p:spPr>
          <p:txBody>
            <a:bodyPr wrap="none" anchor="ctr"/>
            <a:lstStyle/>
            <a:p>
              <a:endParaRPr lang="en-US"/>
            </a:p>
          </p:txBody>
        </p:sp>
        <p:sp>
          <p:nvSpPr>
            <p:cNvPr id="211975" name="Text Box 33"/>
            <p:cNvSpPr txBox="1">
              <a:spLocks noChangeArrowheads="1"/>
            </p:cNvSpPr>
            <p:nvPr/>
          </p:nvSpPr>
          <p:spPr bwMode="auto">
            <a:xfrm>
              <a:off x="2711450" y="0"/>
              <a:ext cx="159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M</a:t>
              </a:r>
            </a:p>
          </p:txBody>
        </p:sp>
        <p:sp>
          <p:nvSpPr>
            <p:cNvPr id="211976" name="Text Box 34"/>
            <p:cNvSpPr txBox="1">
              <a:spLocks noChangeArrowheads="1"/>
            </p:cNvSpPr>
            <p:nvPr/>
          </p:nvSpPr>
          <p:spPr bwMode="auto">
            <a:xfrm>
              <a:off x="3608388" y="4965700"/>
              <a:ext cx="125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b="1"/>
                <a:t>a = </a:t>
              </a:r>
              <a:r>
                <a:rPr lang="en-US" b="1">
                  <a:latin typeface="Symbol" pitchFamily="18" charset="2"/>
                </a:rPr>
                <a:t>0.8</a:t>
              </a:r>
              <a:r>
                <a:rPr lang="en-US" b="1"/>
                <a:t>c</a:t>
              </a:r>
            </a:p>
          </p:txBody>
        </p:sp>
        <p:sp>
          <p:nvSpPr>
            <p:cNvPr id="211977" name="Line 35"/>
            <p:cNvSpPr>
              <a:spLocks noChangeShapeType="1"/>
            </p:cNvSpPr>
            <p:nvPr/>
          </p:nvSpPr>
          <p:spPr bwMode="auto">
            <a:xfrm>
              <a:off x="2873375" y="4716463"/>
              <a:ext cx="4365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78" name="Line 36"/>
            <p:cNvSpPr>
              <a:spLocks noChangeShapeType="1"/>
            </p:cNvSpPr>
            <p:nvPr/>
          </p:nvSpPr>
          <p:spPr bwMode="auto">
            <a:xfrm flipH="1">
              <a:off x="2816225" y="4716463"/>
              <a:ext cx="4794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79" name="Text Box 37"/>
            <p:cNvSpPr txBox="1">
              <a:spLocks noChangeArrowheads="1"/>
            </p:cNvSpPr>
            <p:nvPr/>
          </p:nvSpPr>
          <p:spPr bwMode="auto">
            <a:xfrm>
              <a:off x="2882900" y="436245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b="1"/>
                <a:t>c</a:t>
              </a:r>
            </a:p>
          </p:txBody>
        </p:sp>
        <p:sp>
          <p:nvSpPr>
            <p:cNvPr id="211980" name="Line 38"/>
            <p:cNvSpPr>
              <a:spLocks noChangeShapeType="1"/>
            </p:cNvSpPr>
            <p:nvPr/>
          </p:nvSpPr>
          <p:spPr bwMode="auto">
            <a:xfrm flipV="1">
              <a:off x="2989263" y="4992688"/>
              <a:ext cx="0" cy="392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981" name="Line 39"/>
            <p:cNvSpPr>
              <a:spLocks noChangeShapeType="1"/>
            </p:cNvSpPr>
            <p:nvPr/>
          </p:nvSpPr>
          <p:spPr bwMode="auto">
            <a:xfrm>
              <a:off x="2974975" y="5122863"/>
              <a:ext cx="3778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82" name="Line 40"/>
            <p:cNvSpPr>
              <a:spLocks noChangeShapeType="1"/>
            </p:cNvSpPr>
            <p:nvPr/>
          </p:nvSpPr>
          <p:spPr bwMode="auto">
            <a:xfrm flipH="1">
              <a:off x="2974975" y="5122863"/>
              <a:ext cx="333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83" name="Text Box 41"/>
            <p:cNvSpPr txBox="1">
              <a:spLocks noChangeArrowheads="1"/>
            </p:cNvSpPr>
            <p:nvPr/>
          </p:nvSpPr>
          <p:spPr bwMode="auto">
            <a:xfrm>
              <a:off x="2955925" y="475297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b="1"/>
                <a:t>a</a:t>
              </a:r>
            </a:p>
          </p:txBody>
        </p:sp>
        <p:sp>
          <p:nvSpPr>
            <p:cNvPr id="211984" name="Line 42"/>
            <p:cNvSpPr>
              <a:spLocks noChangeShapeType="1"/>
            </p:cNvSpPr>
            <p:nvPr/>
          </p:nvSpPr>
          <p:spPr bwMode="auto">
            <a:xfrm>
              <a:off x="1755775" y="5632450"/>
              <a:ext cx="14288" cy="6524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85" name="Line 43"/>
            <p:cNvSpPr>
              <a:spLocks noChangeShapeType="1"/>
            </p:cNvSpPr>
            <p:nvPr/>
          </p:nvSpPr>
          <p:spPr bwMode="auto">
            <a:xfrm flipH="1" flipV="1">
              <a:off x="3135313" y="5516563"/>
              <a:ext cx="14287" cy="39211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1986" name="Text Box 44"/>
            <p:cNvSpPr txBox="1">
              <a:spLocks noChangeArrowheads="1"/>
            </p:cNvSpPr>
            <p:nvPr/>
          </p:nvSpPr>
          <p:spPr bwMode="auto">
            <a:xfrm>
              <a:off x="1251867" y="5813119"/>
              <a:ext cx="24638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pPr>
              <a:r>
                <a:rPr lang="en-US" sz="1800" b="1"/>
                <a:t>                         C</a:t>
              </a:r>
            </a:p>
            <a:p>
              <a:pPr eaLnBrk="1" hangingPunct="1">
                <a:spcBef>
                  <a:spcPct val="50000"/>
                </a:spcBef>
              </a:pPr>
              <a:r>
                <a:rPr lang="en-US" sz="1800" b="1"/>
                <a:t>     T</a:t>
              </a:r>
            </a:p>
          </p:txBody>
        </p:sp>
        <p:sp>
          <p:nvSpPr>
            <p:cNvPr id="211987" name="Line 45"/>
            <p:cNvSpPr>
              <a:spLocks noChangeShapeType="1"/>
            </p:cNvSpPr>
            <p:nvPr/>
          </p:nvSpPr>
          <p:spPr bwMode="auto">
            <a:xfrm flipH="1" flipV="1">
              <a:off x="3352800" y="5718175"/>
              <a:ext cx="465138" cy="14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988" name="Line 46"/>
            <p:cNvSpPr>
              <a:spLocks noChangeShapeType="1"/>
            </p:cNvSpPr>
            <p:nvPr/>
          </p:nvSpPr>
          <p:spPr bwMode="auto">
            <a:xfrm flipH="1" flipV="1">
              <a:off x="812800" y="5935663"/>
              <a:ext cx="115888" cy="2476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Instructional Material Complementing FEMA P-1051, Design Examples</a:t>
            </a:r>
            <a:endParaRPr lang="en-US" sz="900" i="1">
              <a:solidFill>
                <a:schemeClr val="accent2"/>
              </a:solidFill>
            </a:endParaRPr>
          </a:p>
        </p:txBody>
      </p:sp>
      <p:sp>
        <p:nvSpPr>
          <p:cNvPr id="21401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a:solidFill>
                  <a:schemeClr val="accent2"/>
                </a:solidFill>
              </a:rPr>
              <a:t>Design of Masonry Structures - </a:t>
            </a:r>
            <a:fld id="{4972015E-F895-4C88-8F52-DF89D976EA13}" type="slidenum">
              <a:rPr lang="en-US" sz="900">
                <a:solidFill>
                  <a:schemeClr val="accent2"/>
                </a:solidFill>
              </a:rPr>
              <a:pPr eaLnBrk="1" hangingPunct="1"/>
              <a:t>98</a:t>
            </a:fld>
            <a:endParaRPr lang="en-US" sz="900">
              <a:solidFill>
                <a:schemeClr val="accent2"/>
              </a:solidFill>
            </a:endParaRPr>
          </a:p>
        </p:txBody>
      </p:sp>
      <p:sp>
        <p:nvSpPr>
          <p:cNvPr id="214019" name="Rectangle 2"/>
          <p:cNvSpPr>
            <a:spLocks noGrp="1" noChangeArrowheads="1"/>
          </p:cNvSpPr>
          <p:nvPr>
            <p:ph type="title"/>
          </p:nvPr>
        </p:nvSpPr>
        <p:spPr>
          <a:xfrm>
            <a:off x="271463" y="266700"/>
            <a:ext cx="8397875" cy="1089025"/>
          </a:xfrm>
        </p:spPr>
        <p:txBody>
          <a:bodyPr/>
          <a:lstStyle/>
          <a:p>
            <a:pPr defTabSz="1076325" eaLnBrk="1" hangingPunct="1"/>
            <a:r>
              <a:rPr lang="en-US" sz="3200" dirty="0">
                <a:solidFill>
                  <a:srgbClr val="2D2DB9"/>
                </a:solidFill>
                <a:ea typeface="ＭＳ Ｐゴシック" pitchFamily="34" charset="-128"/>
              </a:rPr>
              <a:t>Code 9.3.3, Reinforcement Requirements and Details</a:t>
            </a:r>
          </a:p>
        </p:txBody>
      </p:sp>
      <p:sp>
        <p:nvSpPr>
          <p:cNvPr id="214020" name="Rectangle 3"/>
          <p:cNvSpPr>
            <a:spLocks noGrp="1" noChangeArrowheads="1"/>
          </p:cNvSpPr>
          <p:nvPr>
            <p:ph type="body" idx="1"/>
          </p:nvPr>
        </p:nvSpPr>
        <p:spPr>
          <a:xfrm>
            <a:off x="234950" y="1752600"/>
            <a:ext cx="8909050" cy="4335463"/>
          </a:xfrm>
        </p:spPr>
        <p:txBody>
          <a:bodyPr/>
          <a:lstStyle/>
          <a:p>
            <a:pPr marL="334963" indent="-334963" defTabSz="1076325" eaLnBrk="1" hangingPunct="1"/>
            <a:r>
              <a:rPr lang="en-US" dirty="0">
                <a:ea typeface="ＭＳ Ｐゴシック" pitchFamily="34" charset="-128"/>
              </a:rPr>
              <a:t>Bar diameter </a:t>
            </a:r>
            <a:r>
              <a:rPr lang="en-US" dirty="0">
                <a:ea typeface="ＭＳ Ｐゴシック" pitchFamily="34" charset="-128"/>
                <a:sym typeface="Symbol" pitchFamily="18" charset="2"/>
              </a:rPr>
              <a:t> 1 / 8 nominal wall thickness</a:t>
            </a:r>
          </a:p>
          <a:p>
            <a:pPr marL="334963" indent="-334963" defTabSz="1076325" eaLnBrk="1" hangingPunct="1"/>
            <a:r>
              <a:rPr lang="en-US" dirty="0">
                <a:ea typeface="ＭＳ Ｐゴシック" pitchFamily="34" charset="-128"/>
                <a:sym typeface="Symbol" pitchFamily="18" charset="2"/>
              </a:rPr>
              <a:t>Standard hooks and development length:</a:t>
            </a:r>
          </a:p>
          <a:p>
            <a:pPr marL="806450" lvl="1" indent="-268288" defTabSz="1076325" eaLnBrk="1" hangingPunct="1">
              <a:buClr>
                <a:srgbClr val="FF0000"/>
              </a:buClr>
            </a:pPr>
            <a:r>
              <a:rPr lang="en-US" dirty="0">
                <a:ea typeface="ＭＳ Ｐゴシック" pitchFamily="34" charset="-128"/>
                <a:sym typeface="Symbol" pitchFamily="18" charset="2"/>
              </a:rPr>
              <a:t>Development length based on pullout and splitting</a:t>
            </a:r>
          </a:p>
          <a:p>
            <a:pPr marL="334963" indent="-334963" defTabSz="1076325" eaLnBrk="1" hangingPunct="1"/>
            <a:r>
              <a:rPr lang="en-US" dirty="0">
                <a:ea typeface="ＭＳ Ｐゴシック" pitchFamily="34" charset="-128"/>
                <a:sym typeface="Symbol" pitchFamily="18" charset="2"/>
              </a:rPr>
              <a:t>In walls, shear reinforcement shall be bent around extreme longitudinal bars</a:t>
            </a:r>
          </a:p>
          <a:p>
            <a:pPr marL="334963" indent="-334963" defTabSz="1076325" eaLnBrk="1" hangingPunct="1"/>
            <a:r>
              <a:rPr lang="en-US" dirty="0">
                <a:ea typeface="ＭＳ Ｐゴシック" pitchFamily="34" charset="-128"/>
                <a:sym typeface="Symbol" pitchFamily="18" charset="2"/>
              </a:rPr>
              <a:t>Splices:</a:t>
            </a:r>
          </a:p>
          <a:p>
            <a:pPr marL="806450" lvl="1" indent="-268288" defTabSz="1076325" eaLnBrk="1" hangingPunct="1">
              <a:buClr>
                <a:srgbClr val="FF0000"/>
              </a:buClr>
            </a:pPr>
            <a:r>
              <a:rPr lang="en-US" dirty="0">
                <a:ea typeface="ＭＳ Ｐゴシック" pitchFamily="34" charset="-128"/>
                <a:sym typeface="Symbol" pitchFamily="18" charset="2"/>
              </a:rPr>
              <a:t>Lap splices based on required development length</a:t>
            </a:r>
          </a:p>
          <a:p>
            <a:pPr marL="806450" lvl="1" indent="-268288" defTabSz="1076325" eaLnBrk="1" hangingPunct="1">
              <a:buClr>
                <a:srgbClr val="FF0000"/>
              </a:buClr>
            </a:pPr>
            <a:r>
              <a:rPr lang="en-US" dirty="0">
                <a:ea typeface="ＭＳ Ｐゴシック" pitchFamily="34" charset="-128"/>
                <a:sym typeface="Symbol" pitchFamily="18" charset="2"/>
              </a:rPr>
              <a:t>Welded and mechanical splices must develop 1.25 </a:t>
            </a:r>
            <a:r>
              <a:rPr lang="en-US" dirty="0" err="1">
                <a:ea typeface="ＭＳ Ｐゴシック" pitchFamily="34" charset="-128"/>
                <a:sym typeface="Symbol" pitchFamily="18" charset="2"/>
              </a:rPr>
              <a:t>f</a:t>
            </a:r>
            <a:r>
              <a:rPr lang="en-US" baseline="-25000" dirty="0" err="1">
                <a:ea typeface="ＭＳ Ｐゴシック" pitchFamily="34" charset="-128"/>
                <a:sym typeface="Symbol" pitchFamily="18" charset="2"/>
              </a:rPr>
              <a:t>y</a:t>
            </a:r>
            <a:endParaRPr lang="en-US" dirty="0">
              <a:ea typeface="ＭＳ Ｐゴシック" pitchFamily="34" charset="-128"/>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a:p>
        </p:txBody>
      </p:sp>
      <p:sp>
        <p:nvSpPr>
          <p:cNvPr id="5" name="Slide Number Placeholder 4"/>
          <p:cNvSpPr>
            <a:spLocks noGrp="1"/>
          </p:cNvSpPr>
          <p:nvPr>
            <p:ph type="sldNum" sz="quarter" idx="11"/>
          </p:nvPr>
        </p:nvSpPr>
        <p:spPr/>
        <p:txBody>
          <a:bodyPr/>
          <a:lstStyle/>
          <a:p>
            <a:r>
              <a:rPr lang="en-US"/>
              <a:t>Design of Masonry Structures 12 - </a:t>
            </a:r>
            <a:fld id="{AE2C0AAE-D2D7-490C-9CC3-DE6235C9F373}" type="slidenum">
              <a:rPr lang="en-US" smtClean="0"/>
              <a:pPr/>
              <a:t>99</a:t>
            </a:fld>
            <a:endParaRPr lang="en-US"/>
          </a:p>
        </p:txBody>
      </p:sp>
      <p:sp>
        <p:nvSpPr>
          <p:cNvPr id="8" name="Text Box 32"/>
          <p:cNvSpPr txBox="1">
            <a:spLocks noChangeArrowheads="1"/>
          </p:cNvSpPr>
          <p:nvPr/>
        </p:nvSpPr>
        <p:spPr bwMode="auto">
          <a:xfrm>
            <a:off x="5103221" y="5294857"/>
            <a:ext cx="27158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2000" b="1" dirty="0">
                <a:latin typeface="Symbol" pitchFamily="18" charset="2"/>
              </a:rPr>
              <a:t>a</a:t>
            </a:r>
            <a:r>
              <a:rPr lang="en-US" sz="2000" b="1" dirty="0"/>
              <a:t> = 1.5  Ordinary</a:t>
            </a:r>
          </a:p>
          <a:p>
            <a:pPr eaLnBrk="1" hangingPunct="1"/>
            <a:r>
              <a:rPr lang="en-US" sz="2000" b="1" dirty="0">
                <a:latin typeface="Symbol" pitchFamily="18" charset="2"/>
              </a:rPr>
              <a:t>        </a:t>
            </a:r>
            <a:r>
              <a:rPr lang="en-US" sz="2000" b="1" dirty="0"/>
              <a:t>3     Intermediate</a:t>
            </a:r>
          </a:p>
          <a:p>
            <a:pPr eaLnBrk="1" hangingPunct="1"/>
            <a:r>
              <a:rPr lang="en-US" sz="2000" b="1" dirty="0">
                <a:latin typeface="Symbol" pitchFamily="18" charset="2"/>
              </a:rPr>
              <a:t>       </a:t>
            </a:r>
            <a:r>
              <a:rPr lang="en-US" sz="2000" b="1" dirty="0"/>
              <a:t> 4     Special</a:t>
            </a:r>
          </a:p>
        </p:txBody>
      </p:sp>
      <p:sp>
        <p:nvSpPr>
          <p:cNvPr id="9" name="Rectangle 30"/>
          <p:cNvSpPr>
            <a:spLocks noChangeArrowheads="1"/>
          </p:cNvSpPr>
          <p:nvPr/>
        </p:nvSpPr>
        <p:spPr bwMode="auto">
          <a:xfrm>
            <a:off x="3576638" y="4540250"/>
            <a:ext cx="3384550"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eaLnBrk="0" hangingPunct="0"/>
            <a:r>
              <a:rPr lang="en-US" sz="2000" b="1" dirty="0">
                <a:latin typeface="Symbol" pitchFamily="18" charset="2"/>
              </a:rPr>
              <a:t></a:t>
            </a:r>
            <a:r>
              <a:rPr lang="en-US" sz="2000" b="1" baseline="-25000" dirty="0"/>
              <a:t>mu </a:t>
            </a:r>
            <a:r>
              <a:rPr lang="en-US" sz="2000" b="1" dirty="0"/>
              <a:t>=  0.0035 clay  </a:t>
            </a:r>
          </a:p>
          <a:p>
            <a:pPr eaLnBrk="0" hangingPunct="0"/>
            <a:r>
              <a:rPr lang="en-US" sz="2000" b="1" dirty="0"/>
              <a:t>          0.0025 concrete</a:t>
            </a:r>
          </a:p>
        </p:txBody>
      </p:sp>
      <p:grpSp>
        <p:nvGrpSpPr>
          <p:cNvPr id="10" name="Group 9" descr="The stain distribution and equivalent rectangular stress block for the flexural design of reinforced masonry.&#10;"/>
          <p:cNvGrpSpPr/>
          <p:nvPr/>
        </p:nvGrpSpPr>
        <p:grpSpPr>
          <a:xfrm>
            <a:off x="0" y="228566"/>
            <a:ext cx="4572000" cy="6166202"/>
            <a:chOff x="0" y="0"/>
            <a:chExt cx="4881563" cy="6583706"/>
          </a:xfrm>
        </p:grpSpPr>
        <p:sp>
          <p:nvSpPr>
            <p:cNvPr id="11" name="Text Box 33"/>
            <p:cNvSpPr txBox="1">
              <a:spLocks noChangeArrowheads="1"/>
            </p:cNvSpPr>
            <p:nvPr/>
          </p:nvSpPr>
          <p:spPr bwMode="auto">
            <a:xfrm>
              <a:off x="1217613" y="5729631"/>
              <a:ext cx="24638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pPr>
              <a:r>
                <a:rPr lang="en-US" sz="2000" b="1"/>
                <a:t>                         C</a:t>
              </a:r>
            </a:p>
            <a:p>
              <a:pPr eaLnBrk="1" hangingPunct="1">
                <a:spcBef>
                  <a:spcPct val="50000"/>
                </a:spcBef>
              </a:pPr>
              <a:r>
                <a:rPr lang="en-US" sz="2000" b="1"/>
                <a:t>     T</a:t>
              </a:r>
            </a:p>
          </p:txBody>
        </p:sp>
        <p:sp>
          <p:nvSpPr>
            <p:cNvPr id="12" name="Line 5"/>
            <p:cNvSpPr>
              <a:spLocks noChangeShapeType="1"/>
            </p:cNvSpPr>
            <p:nvPr/>
          </p:nvSpPr>
          <p:spPr bwMode="auto">
            <a:xfrm flipH="1">
              <a:off x="1146175" y="3059113"/>
              <a:ext cx="44450" cy="32845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 name="Freeform 6"/>
            <p:cNvSpPr>
              <a:spLocks/>
            </p:cNvSpPr>
            <p:nvPr/>
          </p:nvSpPr>
          <p:spPr bwMode="auto">
            <a:xfrm flipV="1">
              <a:off x="1219200" y="1573213"/>
              <a:ext cx="2236788" cy="1328738"/>
            </a:xfrm>
            <a:custGeom>
              <a:avLst/>
              <a:gdLst>
                <a:gd name="T0" fmla="*/ 0 w 1585"/>
                <a:gd name="T1" fmla="*/ 3 h 837"/>
                <a:gd name="T2" fmla="*/ 342 w 1585"/>
                <a:gd name="T3" fmla="*/ 0 h 837"/>
                <a:gd name="T4" fmla="*/ 342 w 1585"/>
                <a:gd name="T5" fmla="*/ 641 h 837"/>
                <a:gd name="T6" fmla="*/ 180 w 1585"/>
                <a:gd name="T7" fmla="*/ 665 h 837"/>
                <a:gd name="T8" fmla="*/ 156 w 1585"/>
                <a:gd name="T9" fmla="*/ 836 h 837"/>
                <a:gd name="T10" fmla="*/ 135 w 1585"/>
                <a:gd name="T11" fmla="*/ 519 h 837"/>
                <a:gd name="T12" fmla="*/ 117 w 1585"/>
                <a:gd name="T13" fmla="*/ 668 h 837"/>
                <a:gd name="T14" fmla="*/ 0 w 1585"/>
                <a:gd name="T15" fmla="*/ 678 h 837"/>
                <a:gd name="T16" fmla="*/ 0 w 1585"/>
                <a:gd name="T17" fmla="*/ 3 h 8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5"/>
                <a:gd name="T28" fmla="*/ 0 h 837"/>
                <a:gd name="T29" fmla="*/ 1585 w 1585"/>
                <a:gd name="T30" fmla="*/ 837 h 8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5" h="837">
                  <a:moveTo>
                    <a:pt x="0" y="3"/>
                  </a:moveTo>
                  <a:lnTo>
                    <a:pt x="1584" y="0"/>
                  </a:lnTo>
                  <a:lnTo>
                    <a:pt x="1584" y="641"/>
                  </a:lnTo>
                  <a:lnTo>
                    <a:pt x="829" y="665"/>
                  </a:lnTo>
                  <a:lnTo>
                    <a:pt x="721" y="836"/>
                  </a:lnTo>
                  <a:lnTo>
                    <a:pt x="622" y="519"/>
                  </a:lnTo>
                  <a:lnTo>
                    <a:pt x="547" y="668"/>
                  </a:lnTo>
                  <a:lnTo>
                    <a:pt x="0" y="678"/>
                  </a:lnTo>
                  <a:lnTo>
                    <a:pt x="0" y="3"/>
                  </a:lnTo>
                </a:path>
              </a:pathLst>
            </a:custGeom>
            <a:solidFill>
              <a:srgbClr val="F97D07"/>
            </a:solidFill>
            <a:ln w="12700" cap="rnd" cmpd="sng">
              <a:solidFill>
                <a:schemeClr val="tx1"/>
              </a:solidFill>
              <a:prstDash val="solid"/>
              <a:round/>
              <a:headEnd type="none" w="med" len="med"/>
              <a:tailEnd type="none" w="med" len="med"/>
            </a:ln>
          </p:spPr>
          <p:txBody>
            <a:bodyPr/>
            <a:lstStyle/>
            <a:p>
              <a:endParaRPr lang="en-US"/>
            </a:p>
          </p:txBody>
        </p:sp>
        <p:sp>
          <p:nvSpPr>
            <p:cNvPr id="14" name="Line 7"/>
            <p:cNvSpPr>
              <a:spLocks noChangeShapeType="1"/>
            </p:cNvSpPr>
            <p:nvPr/>
          </p:nvSpPr>
          <p:spPr bwMode="auto">
            <a:xfrm>
              <a:off x="3454400" y="3097213"/>
              <a:ext cx="0" cy="30289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Rectangle 8"/>
            <p:cNvSpPr>
              <a:spLocks noChangeArrowheads="1"/>
            </p:cNvSpPr>
            <p:nvPr/>
          </p:nvSpPr>
          <p:spPr bwMode="auto">
            <a:xfrm>
              <a:off x="0" y="3008313"/>
              <a:ext cx="1211263"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latin typeface="Symbol" pitchFamily="18" charset="2"/>
                </a:rPr>
                <a:t></a:t>
              </a:r>
              <a:r>
                <a:rPr lang="en-US" sz="2400" b="1" baseline="-25000"/>
                <a:t>s</a:t>
              </a:r>
              <a:r>
                <a:rPr lang="en-US" sz="2400" b="1"/>
                <a:t> =</a:t>
              </a:r>
              <a:r>
                <a:rPr lang="en-US" sz="2400" b="1">
                  <a:sym typeface="Symbol" pitchFamily="18" charset="2"/>
                </a:rPr>
                <a:t></a:t>
              </a:r>
              <a:r>
                <a:rPr lang="en-US" sz="2400" b="1"/>
                <a:t> </a:t>
              </a:r>
              <a:r>
                <a:rPr lang="en-US" sz="2400" b="1">
                  <a:latin typeface="Symbol" pitchFamily="18" charset="2"/>
                </a:rPr>
                <a:t></a:t>
              </a:r>
              <a:r>
                <a:rPr lang="en-US" sz="2400" b="1" baseline="-25000"/>
                <a:t>y</a:t>
              </a:r>
            </a:p>
          </p:txBody>
        </p:sp>
        <p:grpSp>
          <p:nvGrpSpPr>
            <p:cNvPr id="16" name="Group 9"/>
            <p:cNvGrpSpPr>
              <a:grpSpLocks/>
            </p:cNvGrpSpPr>
            <p:nvPr/>
          </p:nvGrpSpPr>
          <p:grpSpPr bwMode="auto">
            <a:xfrm>
              <a:off x="1185863" y="3097213"/>
              <a:ext cx="2270125" cy="1296988"/>
              <a:chOff x="683" y="1860"/>
              <a:chExt cx="1442" cy="817"/>
            </a:xfrm>
          </p:grpSpPr>
          <p:grpSp>
            <p:nvGrpSpPr>
              <p:cNvPr id="35" name="Group 10"/>
              <p:cNvGrpSpPr>
                <a:grpSpLocks/>
              </p:cNvGrpSpPr>
              <p:nvPr/>
            </p:nvGrpSpPr>
            <p:grpSpPr bwMode="auto">
              <a:xfrm>
                <a:off x="688" y="1879"/>
                <a:ext cx="1422" cy="781"/>
                <a:chOff x="904" y="1879"/>
                <a:chExt cx="1206" cy="781"/>
              </a:xfrm>
            </p:grpSpPr>
            <p:sp>
              <p:nvSpPr>
                <p:cNvPr id="37" name="Line 11"/>
                <p:cNvSpPr>
                  <a:spLocks noChangeShapeType="1"/>
                </p:cNvSpPr>
                <p:nvPr/>
              </p:nvSpPr>
              <p:spPr bwMode="auto">
                <a:xfrm>
                  <a:off x="904" y="2532"/>
                  <a:ext cx="120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Line 12"/>
                <p:cNvSpPr>
                  <a:spLocks noChangeShapeType="1"/>
                </p:cNvSpPr>
                <p:nvPr/>
              </p:nvSpPr>
              <p:spPr bwMode="auto">
                <a:xfrm>
                  <a:off x="904" y="1879"/>
                  <a:ext cx="1206" cy="78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6" name="Freeform 13"/>
              <p:cNvSpPr>
                <a:spLocks/>
              </p:cNvSpPr>
              <p:nvPr/>
            </p:nvSpPr>
            <p:spPr bwMode="auto">
              <a:xfrm>
                <a:off x="683" y="1860"/>
                <a:ext cx="1442" cy="817"/>
              </a:xfrm>
              <a:custGeom>
                <a:avLst/>
                <a:gdLst>
                  <a:gd name="T0" fmla="*/ 0 w 1393"/>
                  <a:gd name="T1" fmla="*/ 0 h 817"/>
                  <a:gd name="T2" fmla="*/ 2181 w 1393"/>
                  <a:gd name="T3" fmla="*/ 816 h 817"/>
                  <a:gd name="T4" fmla="*/ 2181 w 1393"/>
                  <a:gd name="T5" fmla="*/ 672 h 817"/>
                  <a:gd name="T6" fmla="*/ 0 w 1393"/>
                  <a:gd name="T7" fmla="*/ 672 h 817"/>
                  <a:gd name="T8" fmla="*/ 0 w 1393"/>
                  <a:gd name="T9" fmla="*/ 0 h 817"/>
                  <a:gd name="T10" fmla="*/ 0 60000 65536"/>
                  <a:gd name="T11" fmla="*/ 0 60000 65536"/>
                  <a:gd name="T12" fmla="*/ 0 60000 65536"/>
                  <a:gd name="T13" fmla="*/ 0 60000 65536"/>
                  <a:gd name="T14" fmla="*/ 0 60000 65536"/>
                  <a:gd name="T15" fmla="*/ 0 w 1393"/>
                  <a:gd name="T16" fmla="*/ 0 h 817"/>
                  <a:gd name="T17" fmla="*/ 1393 w 1393"/>
                  <a:gd name="T18" fmla="*/ 817 h 817"/>
                </a:gdLst>
                <a:ahLst/>
                <a:cxnLst>
                  <a:cxn ang="T10">
                    <a:pos x="T0" y="T1"/>
                  </a:cxn>
                  <a:cxn ang="T11">
                    <a:pos x="T2" y="T3"/>
                  </a:cxn>
                  <a:cxn ang="T12">
                    <a:pos x="T4" y="T5"/>
                  </a:cxn>
                  <a:cxn ang="T13">
                    <a:pos x="T6" y="T7"/>
                  </a:cxn>
                  <a:cxn ang="T14">
                    <a:pos x="T8" y="T9"/>
                  </a:cxn>
                </a:cxnLst>
                <a:rect l="T15" t="T16" r="T17" b="T18"/>
                <a:pathLst>
                  <a:path w="1393" h="817">
                    <a:moveTo>
                      <a:pt x="0" y="0"/>
                    </a:moveTo>
                    <a:lnTo>
                      <a:pt x="1392" y="816"/>
                    </a:lnTo>
                    <a:lnTo>
                      <a:pt x="1392" y="672"/>
                    </a:lnTo>
                    <a:lnTo>
                      <a:pt x="0" y="672"/>
                    </a:lnTo>
                    <a:lnTo>
                      <a:pt x="0" y="0"/>
                    </a:lnTo>
                  </a:path>
                </a:pathLst>
              </a:custGeom>
              <a:solidFill>
                <a:srgbClr val="E3BEFF"/>
              </a:solidFill>
              <a:ln w="12700" cap="rnd" cmpd="sng">
                <a:solidFill>
                  <a:schemeClr val="tx1"/>
                </a:solidFill>
                <a:prstDash val="solid"/>
                <a:round/>
                <a:headEnd type="none" w="med" len="med"/>
                <a:tailEnd type="none" w="med" len="med"/>
              </a:ln>
            </p:spPr>
            <p:txBody>
              <a:bodyPr/>
              <a:lstStyle/>
              <a:p>
                <a:endParaRPr lang="en-US"/>
              </a:p>
            </p:txBody>
          </p:sp>
        </p:grpSp>
        <p:sp>
          <p:nvSpPr>
            <p:cNvPr id="17" name="Rectangle 14"/>
            <p:cNvSpPr>
              <a:spLocks noChangeArrowheads="1"/>
            </p:cNvSpPr>
            <p:nvPr/>
          </p:nvSpPr>
          <p:spPr bwMode="auto">
            <a:xfrm>
              <a:off x="673100" y="5497513"/>
              <a:ext cx="3952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t>f</a:t>
              </a:r>
              <a:r>
                <a:rPr lang="en-US" sz="2400" b="1" baseline="-25000"/>
                <a:t>y</a:t>
              </a:r>
            </a:p>
          </p:txBody>
        </p:sp>
        <p:sp>
          <p:nvSpPr>
            <p:cNvPr id="18" name="Line 15"/>
            <p:cNvSpPr>
              <a:spLocks noChangeShapeType="1"/>
            </p:cNvSpPr>
            <p:nvPr/>
          </p:nvSpPr>
          <p:spPr bwMode="auto">
            <a:xfrm flipH="1">
              <a:off x="3000375" y="3811588"/>
              <a:ext cx="55563" cy="1930400"/>
            </a:xfrm>
            <a:prstGeom prst="line">
              <a:avLst/>
            </a:prstGeom>
            <a:noFill/>
            <a:ln w="12700">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 name="AutoShape 16"/>
            <p:cNvSpPr>
              <a:spLocks noChangeArrowheads="1"/>
            </p:cNvSpPr>
            <p:nvPr/>
          </p:nvSpPr>
          <p:spPr bwMode="auto">
            <a:xfrm rot="16200000" flipH="1">
              <a:off x="1974850" y="622300"/>
              <a:ext cx="765175" cy="352425"/>
            </a:xfrm>
            <a:prstGeom prst="rightArrow">
              <a:avLst>
                <a:gd name="adj1" fmla="val 50000"/>
                <a:gd name="adj2" fmla="val 108629"/>
              </a:avLst>
            </a:prstGeom>
            <a:solidFill>
              <a:srgbClr val="FFFFFF"/>
            </a:solidFill>
            <a:ln w="12700">
              <a:solidFill>
                <a:schemeClr val="tx1"/>
              </a:solidFill>
              <a:miter lim="800000"/>
              <a:headEnd/>
              <a:tailEnd/>
            </a:ln>
          </p:spPr>
          <p:txBody>
            <a:bodyPr wrap="none" anchor="ctr"/>
            <a:lstStyle/>
            <a:p>
              <a:endParaRPr lang="en-US"/>
            </a:p>
          </p:txBody>
        </p:sp>
        <p:sp>
          <p:nvSpPr>
            <p:cNvPr id="20" name="Rectangle 17"/>
            <p:cNvSpPr>
              <a:spLocks noChangeArrowheads="1"/>
            </p:cNvSpPr>
            <p:nvPr/>
          </p:nvSpPr>
          <p:spPr bwMode="auto">
            <a:xfrm>
              <a:off x="385763" y="4649788"/>
              <a:ext cx="2316163"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dirty="0"/>
                <a:t>Reinforcement</a:t>
              </a:r>
            </a:p>
          </p:txBody>
        </p:sp>
        <p:sp>
          <p:nvSpPr>
            <p:cNvPr id="21" name="Rectangle 18"/>
            <p:cNvSpPr>
              <a:spLocks noChangeArrowheads="1"/>
            </p:cNvSpPr>
            <p:nvPr/>
          </p:nvSpPr>
          <p:spPr bwMode="auto">
            <a:xfrm>
              <a:off x="1343025" y="431800"/>
              <a:ext cx="1809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endParaRPr lang="en-US" sz="2400" b="1"/>
            </a:p>
          </p:txBody>
        </p:sp>
        <p:sp>
          <p:nvSpPr>
            <p:cNvPr id="22" name="Line 19"/>
            <p:cNvSpPr>
              <a:spLocks noChangeShapeType="1"/>
            </p:cNvSpPr>
            <p:nvPr/>
          </p:nvSpPr>
          <p:spPr bwMode="auto">
            <a:xfrm flipV="1">
              <a:off x="1133475" y="5475288"/>
              <a:ext cx="2289175"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23" name="Group 20"/>
            <p:cNvGrpSpPr>
              <a:grpSpLocks/>
            </p:cNvGrpSpPr>
            <p:nvPr/>
          </p:nvGrpSpPr>
          <p:grpSpPr bwMode="auto">
            <a:xfrm flipV="1">
              <a:off x="1412875" y="5486400"/>
              <a:ext cx="1296988" cy="731838"/>
              <a:chOff x="1140" y="2031"/>
              <a:chExt cx="768" cy="461"/>
            </a:xfrm>
          </p:grpSpPr>
          <p:sp>
            <p:nvSpPr>
              <p:cNvPr id="30" name="Line 21"/>
              <p:cNvSpPr>
                <a:spLocks noChangeShapeType="1"/>
              </p:cNvSpPr>
              <p:nvPr/>
            </p:nvSpPr>
            <p:spPr bwMode="auto">
              <a:xfrm flipV="1">
                <a:off x="1140"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22"/>
              <p:cNvSpPr>
                <a:spLocks noChangeShapeType="1"/>
              </p:cNvSpPr>
              <p:nvPr/>
            </p:nvSpPr>
            <p:spPr bwMode="auto">
              <a:xfrm flipV="1">
                <a:off x="1332"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 name="Line 23"/>
              <p:cNvSpPr>
                <a:spLocks noChangeShapeType="1"/>
              </p:cNvSpPr>
              <p:nvPr/>
            </p:nvSpPr>
            <p:spPr bwMode="auto">
              <a:xfrm flipV="1">
                <a:off x="1524"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24"/>
              <p:cNvSpPr>
                <a:spLocks noChangeShapeType="1"/>
              </p:cNvSpPr>
              <p:nvPr/>
            </p:nvSpPr>
            <p:spPr bwMode="auto">
              <a:xfrm flipV="1">
                <a:off x="1716"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 name="Line 25"/>
              <p:cNvSpPr>
                <a:spLocks noChangeShapeType="1"/>
              </p:cNvSpPr>
              <p:nvPr/>
            </p:nvSpPr>
            <p:spPr bwMode="auto">
              <a:xfrm flipV="1">
                <a:off x="1908" y="2031"/>
                <a:ext cx="0" cy="461"/>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24" name="Rectangle 26"/>
            <p:cNvSpPr>
              <a:spLocks noChangeArrowheads="1"/>
            </p:cNvSpPr>
            <p:nvPr/>
          </p:nvSpPr>
          <p:spPr bwMode="auto">
            <a:xfrm flipV="1">
              <a:off x="3125788" y="5505450"/>
              <a:ext cx="331788" cy="215900"/>
            </a:xfrm>
            <a:prstGeom prst="rect">
              <a:avLst/>
            </a:prstGeom>
            <a:solidFill>
              <a:srgbClr val="E3BEFF"/>
            </a:solidFill>
            <a:ln w="12700">
              <a:solidFill>
                <a:schemeClr val="tx1"/>
              </a:solidFill>
              <a:miter lim="800000"/>
              <a:headEnd/>
              <a:tailEnd/>
            </a:ln>
          </p:spPr>
          <p:txBody>
            <a:bodyPr wrap="none" anchor="ctr"/>
            <a:lstStyle/>
            <a:p>
              <a:endParaRPr lang="en-US"/>
            </a:p>
          </p:txBody>
        </p:sp>
        <p:sp>
          <p:nvSpPr>
            <p:cNvPr id="25" name="Line 27"/>
            <p:cNvSpPr>
              <a:spLocks noChangeShapeType="1"/>
            </p:cNvSpPr>
            <p:nvPr/>
          </p:nvSpPr>
          <p:spPr bwMode="auto">
            <a:xfrm flipV="1">
              <a:off x="3289300" y="5502275"/>
              <a:ext cx="0" cy="3556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 name="Freeform 28"/>
            <p:cNvSpPr>
              <a:spLocks/>
            </p:cNvSpPr>
            <p:nvPr/>
          </p:nvSpPr>
          <p:spPr bwMode="auto">
            <a:xfrm flipV="1">
              <a:off x="1130300" y="5499100"/>
              <a:ext cx="1868488" cy="685800"/>
            </a:xfrm>
            <a:custGeom>
              <a:avLst/>
              <a:gdLst>
                <a:gd name="T0" fmla="*/ 10093 w 984"/>
                <a:gd name="T1" fmla="*/ 432 h 432"/>
                <a:gd name="T2" fmla="*/ 8487 w 984"/>
                <a:gd name="T3" fmla="*/ 0 h 432"/>
                <a:gd name="T4" fmla="*/ 0 w 984"/>
                <a:gd name="T5" fmla="*/ 0 h 432"/>
                <a:gd name="T6" fmla="*/ 0 60000 65536"/>
                <a:gd name="T7" fmla="*/ 0 60000 65536"/>
                <a:gd name="T8" fmla="*/ 0 60000 65536"/>
                <a:gd name="T9" fmla="*/ 0 w 984"/>
                <a:gd name="T10" fmla="*/ 0 h 432"/>
                <a:gd name="T11" fmla="*/ 984 w 984"/>
                <a:gd name="T12" fmla="*/ 432 h 432"/>
              </a:gdLst>
              <a:ahLst/>
              <a:cxnLst>
                <a:cxn ang="T6">
                  <a:pos x="T0" y="T1"/>
                </a:cxn>
                <a:cxn ang="T7">
                  <a:pos x="T2" y="T3"/>
                </a:cxn>
                <a:cxn ang="T8">
                  <a:pos x="T4" y="T5"/>
                </a:cxn>
              </a:cxnLst>
              <a:rect l="T9" t="T10" r="T11" b="T12"/>
              <a:pathLst>
                <a:path w="984" h="432">
                  <a:moveTo>
                    <a:pt x="984" y="432"/>
                  </a:moveTo>
                  <a:lnTo>
                    <a:pt x="828" y="0"/>
                  </a:lnTo>
                  <a:lnTo>
                    <a:pt x="0" y="0"/>
                  </a:lnTo>
                </a:path>
              </a:pathLst>
            </a:custGeom>
            <a:noFill/>
            <a:ln w="127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Rectangle 29"/>
            <p:cNvSpPr>
              <a:spLocks noChangeArrowheads="1"/>
            </p:cNvSpPr>
            <p:nvPr/>
          </p:nvSpPr>
          <p:spPr bwMode="auto">
            <a:xfrm>
              <a:off x="3683000" y="5511800"/>
              <a:ext cx="11985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a:t>0.80 f</a:t>
              </a:r>
              <a:r>
                <a:rPr lang="en-US" sz="2400" b="1" baseline="-25000"/>
                <a:t>m</a:t>
              </a:r>
              <a:r>
                <a:rPr lang="en-US" b="1">
                  <a:sym typeface="Symbol" pitchFamily="18" charset="2"/>
                </a:rPr>
                <a:t></a:t>
              </a:r>
              <a:endParaRPr lang="en-US" sz="2400" b="1"/>
            </a:p>
            <a:p>
              <a:pPr eaLnBrk="0" hangingPunct="0"/>
              <a:endParaRPr lang="en-US" sz="2400" b="1">
                <a:sym typeface="Symbol" pitchFamily="18" charset="2"/>
              </a:endParaRPr>
            </a:p>
          </p:txBody>
        </p:sp>
        <p:sp>
          <p:nvSpPr>
            <p:cNvPr id="28" name="AutoShape 31"/>
            <p:cNvSpPr>
              <a:spLocks noChangeArrowheads="1"/>
            </p:cNvSpPr>
            <p:nvPr/>
          </p:nvSpPr>
          <p:spPr bwMode="auto">
            <a:xfrm>
              <a:off x="1985963" y="0"/>
              <a:ext cx="768350" cy="7239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solidFill>
            <a:ln w="9525">
              <a:solidFill>
                <a:schemeClr val="tx1"/>
              </a:solidFill>
              <a:miter lim="800000"/>
              <a:headEnd/>
              <a:tailEnd/>
            </a:ln>
          </p:spPr>
          <p:txBody>
            <a:bodyPr wrap="none" anchor="ctr"/>
            <a:lstStyle/>
            <a:p>
              <a:endParaRPr lang="en-US"/>
            </a:p>
          </p:txBody>
        </p:sp>
        <p:sp>
          <p:nvSpPr>
            <p:cNvPr id="29" name="Line 34"/>
            <p:cNvSpPr>
              <a:spLocks noChangeShapeType="1"/>
            </p:cNvSpPr>
            <p:nvPr/>
          </p:nvSpPr>
          <p:spPr bwMode="auto">
            <a:xfrm>
              <a:off x="1930400" y="5907088"/>
              <a:ext cx="0" cy="508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7" name="Rectangle 3"/>
          <p:cNvSpPr txBox="1">
            <a:spLocks noChangeArrowheads="1"/>
          </p:cNvSpPr>
          <p:nvPr/>
        </p:nvSpPr>
        <p:spPr bwMode="auto">
          <a:xfrm>
            <a:off x="3821113" y="1508125"/>
            <a:ext cx="5322887" cy="280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rgbClr val="FF0000"/>
              </a:buClr>
              <a:buSzPct val="125000"/>
              <a:buFont typeface="Arial" pitchFamily="34" charset="0"/>
              <a:buChar char="●"/>
              <a:defRPr sz="2400" b="1">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200" b="1">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34963" indent="-334963" defTabSz="1076325" eaLnBrk="1" hangingPunct="1">
              <a:lnSpc>
                <a:spcPct val="90000"/>
              </a:lnSpc>
              <a:spcBef>
                <a:spcPct val="0"/>
              </a:spcBef>
              <a:spcAft>
                <a:spcPct val="100000"/>
              </a:spcAft>
            </a:pPr>
            <a:r>
              <a:rPr lang="en-US" sz="2000" kern="0">
                <a:ea typeface="ＭＳ Ｐゴシック" pitchFamily="34" charset="-128"/>
              </a:rPr>
              <a:t>Does not apply if M</a:t>
            </a:r>
            <a:r>
              <a:rPr lang="en-US" sz="2000" kern="0" baseline="-25000">
                <a:ea typeface="ＭＳ Ｐゴシック" pitchFamily="34" charset="-128"/>
              </a:rPr>
              <a:t>u</a:t>
            </a:r>
            <a:r>
              <a:rPr lang="en-US" sz="2000" kern="0">
                <a:ea typeface="ＭＳ Ｐゴシック" pitchFamily="34" charset="-128"/>
              </a:rPr>
              <a:t>/V</a:t>
            </a:r>
            <a:r>
              <a:rPr lang="en-US" sz="2000" kern="0" baseline="-25000">
                <a:ea typeface="ＭＳ Ｐゴシック" pitchFamily="34" charset="-128"/>
              </a:rPr>
              <a:t>u</a:t>
            </a:r>
            <a:r>
              <a:rPr lang="en-US" sz="2000" kern="0">
                <a:ea typeface="ＭＳ Ｐゴシック" pitchFamily="34" charset="-128"/>
              </a:rPr>
              <a:t>d &lt;1.0 and         R ≤1.5</a:t>
            </a:r>
          </a:p>
          <a:p>
            <a:pPr marL="334963" indent="-334963" defTabSz="1076325" eaLnBrk="1" hangingPunct="1">
              <a:lnSpc>
                <a:spcPct val="90000"/>
              </a:lnSpc>
              <a:spcBef>
                <a:spcPct val="0"/>
              </a:spcBef>
              <a:spcAft>
                <a:spcPct val="100000"/>
              </a:spcAft>
            </a:pPr>
            <a:r>
              <a:rPr lang="en-US" sz="2000" kern="0">
                <a:ea typeface="ＭＳ Ｐゴシック" pitchFamily="34" charset="-128"/>
              </a:rPr>
              <a:t>Locate neutral axis based on extreme-fiber strains</a:t>
            </a:r>
          </a:p>
          <a:p>
            <a:pPr marL="334963" indent="-334963" defTabSz="1076325" eaLnBrk="1" hangingPunct="1">
              <a:lnSpc>
                <a:spcPct val="90000"/>
              </a:lnSpc>
              <a:spcBef>
                <a:spcPct val="0"/>
              </a:spcBef>
              <a:spcAft>
                <a:spcPct val="100000"/>
              </a:spcAft>
            </a:pPr>
            <a:r>
              <a:rPr lang="en-US" sz="2000" kern="0">
                <a:ea typeface="ＭＳ Ｐゴシック" pitchFamily="34" charset="-128"/>
              </a:rPr>
              <a:t>Calculate compressive force, C (may include compressive reinforcement)</a:t>
            </a:r>
          </a:p>
          <a:p>
            <a:pPr marL="334963" indent="-334963" defTabSz="1076325" eaLnBrk="1" hangingPunct="1">
              <a:lnSpc>
                <a:spcPct val="90000"/>
              </a:lnSpc>
              <a:spcBef>
                <a:spcPct val="0"/>
              </a:spcBef>
              <a:spcAft>
                <a:spcPct val="100000"/>
              </a:spcAft>
            </a:pPr>
            <a:r>
              <a:rPr lang="en-US" sz="2000" kern="0">
                <a:ea typeface="ＭＳ Ｐゴシック" pitchFamily="34" charset="-128"/>
              </a:rPr>
              <a:t>Tensile reinforcement + axial load = C</a:t>
            </a:r>
            <a:endParaRPr lang="en-US" sz="2000" kern="0" dirty="0">
              <a:ea typeface="ＭＳ Ｐゴシック" pitchFamily="34" charset="-128"/>
            </a:endParaRPr>
          </a:p>
        </p:txBody>
      </p:sp>
      <p:sp>
        <p:nvSpPr>
          <p:cNvPr id="6" name="Rectangle 2"/>
          <p:cNvSpPr>
            <a:spLocks noGrp="1" noChangeArrowheads="1"/>
          </p:cNvSpPr>
          <p:nvPr>
            <p:ph type="title"/>
          </p:nvPr>
        </p:nvSpPr>
        <p:spPr>
          <a:xfrm>
            <a:off x="3821113" y="0"/>
            <a:ext cx="5016500" cy="1427163"/>
          </a:xfrm>
          <a:noFill/>
        </p:spPr>
        <p:txBody>
          <a:bodyPr lIns="90488" tIns="44450" rIns="90488" bIns="44450"/>
          <a:lstStyle/>
          <a:p>
            <a:pPr algn="r" defTabSz="1076325" eaLnBrk="1" hangingPunct="1"/>
            <a:r>
              <a:rPr lang="en-US" sz="2800" dirty="0">
                <a:solidFill>
                  <a:srgbClr val="2D2DB9"/>
                </a:solidFill>
                <a:ea typeface="ＭＳ Ｐゴシック" pitchFamily="34" charset="-128"/>
              </a:rPr>
              <a:t>Code 9.3.3.5, </a:t>
            </a:r>
            <a:br>
              <a:rPr lang="en-US" sz="2800" dirty="0">
                <a:solidFill>
                  <a:srgbClr val="2D2DB9"/>
                </a:solidFill>
                <a:ea typeface="ＭＳ Ｐゴシック" pitchFamily="34" charset="-128"/>
              </a:rPr>
            </a:br>
            <a:r>
              <a:rPr lang="en-US" sz="2800" dirty="0">
                <a:solidFill>
                  <a:srgbClr val="2D2DB9"/>
                </a:solidFill>
                <a:ea typeface="ＭＳ Ｐゴシック" pitchFamily="34" charset="-128"/>
              </a:rPr>
              <a:t>Maximum Reinforcement </a:t>
            </a:r>
            <a:br>
              <a:rPr lang="en-US" sz="2800" dirty="0">
                <a:solidFill>
                  <a:srgbClr val="2D2DB9"/>
                </a:solidFill>
                <a:ea typeface="ＭＳ Ｐゴシック" pitchFamily="34" charset="-128"/>
              </a:rPr>
            </a:br>
            <a:r>
              <a:rPr lang="en-US" sz="2800" dirty="0">
                <a:solidFill>
                  <a:srgbClr val="2D2DB9"/>
                </a:solidFill>
                <a:ea typeface="ＭＳ Ｐゴシック" pitchFamily="34" charset="-128"/>
              </a:rPr>
              <a:t>(Flexural Ductility Check)</a:t>
            </a:r>
          </a:p>
        </p:txBody>
      </p:sp>
    </p:spTree>
    <p:extLst>
      <p:ext uri="{BB962C8B-B14F-4D97-AF65-F5344CB8AC3E}">
        <p14:creationId xmlns:p14="http://schemas.microsoft.com/office/powerpoint/2010/main" val="2644521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FEMA default 2005">
  <a:themeElements>
    <a:clrScheme name="FEMA default 200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EMA default 20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EMA default 200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EMA default 200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EMA default 200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EMA default 200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EMA default 200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EMA default 200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EMA default 200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EMA default 200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EMA default 200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EMA default 200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EMA default 200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EMA default 200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16056</TotalTime>
  <Words>21163</Words>
  <Application>Microsoft Office PowerPoint</Application>
  <PresentationFormat>On-screen Show (4:3)</PresentationFormat>
  <Paragraphs>2084</Paragraphs>
  <Slides>155</Slides>
  <Notes>154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155</vt:i4>
      </vt:variant>
    </vt:vector>
  </HeadingPairs>
  <TitlesOfParts>
    <vt:vector size="163" baseType="lpstr">
      <vt:lpstr>ＭＳ Ｐゴシック</vt:lpstr>
      <vt:lpstr>Arial</vt:lpstr>
      <vt:lpstr>Cambria Math</vt:lpstr>
      <vt:lpstr>Symbol</vt:lpstr>
      <vt:lpstr>Times New Roman</vt:lpstr>
      <vt:lpstr>WP MathA</vt:lpstr>
      <vt:lpstr>FEMA default 2005</vt:lpstr>
      <vt:lpstr>Equation</vt:lpstr>
      <vt:lpstr>Masonry Structures James Robert Harris, PE, PhD, and Fredrick R. Rutz, PE, PhD</vt:lpstr>
      <vt:lpstr>SEISMIC DESIGN OF  MASONRY STRUCTURES</vt:lpstr>
      <vt:lpstr>NEHRP Recommended Provisions Masonry Structures: </vt:lpstr>
      <vt:lpstr>Objectives of Module</vt:lpstr>
      <vt:lpstr>NEHRP Recommended Provisions Masonry Design </vt:lpstr>
      <vt:lpstr>NEHRP Recommended Provisions Masonry Design </vt:lpstr>
      <vt:lpstr>NEHRP Recommended Provisions Masonry Design </vt:lpstr>
      <vt:lpstr>Review Masonry Basics</vt:lpstr>
      <vt:lpstr> Basic Terms</vt:lpstr>
      <vt:lpstr>Masonry Units</vt:lpstr>
      <vt:lpstr>Masonry Units</vt:lpstr>
      <vt:lpstr>Masonry Mortar</vt:lpstr>
      <vt:lpstr>Masonry Mortar</vt:lpstr>
      <vt:lpstr>Masonry Mortar</vt:lpstr>
      <vt:lpstr>Masonry Mortar</vt:lpstr>
      <vt:lpstr>Masonry Mortar</vt:lpstr>
      <vt:lpstr>Masonry Mortar</vt:lpstr>
      <vt:lpstr>Grout</vt:lpstr>
      <vt:lpstr>Grout</vt:lpstr>
      <vt:lpstr>Grout</vt:lpstr>
      <vt:lpstr>Grout</vt:lpstr>
      <vt:lpstr>Role of fm</vt:lpstr>
      <vt:lpstr>Verify Compliance with Specified fm</vt:lpstr>
      <vt:lpstr>Example of Unit Strength Method (Specification Tables 1, 2)</vt:lpstr>
      <vt:lpstr>Application of Unit Strength Method (Specification Tables 1, 2)</vt:lpstr>
      <vt:lpstr>Comply with Specified Products and Execution</vt:lpstr>
      <vt:lpstr>Procedure for Strength Design of Reinforced Masonry Shear Walls</vt:lpstr>
      <vt:lpstr>Accessory Materials</vt:lpstr>
      <vt:lpstr>Component Design Basics</vt:lpstr>
      <vt:lpstr>Component Design Basics</vt:lpstr>
      <vt:lpstr>Component Design Basics</vt:lpstr>
      <vt:lpstr>Component Design: Design of walls</vt:lpstr>
      <vt:lpstr>Component Design basics</vt:lpstr>
      <vt:lpstr>Component Design basics</vt:lpstr>
      <vt:lpstr>Component Design basics</vt:lpstr>
      <vt:lpstr>NEHRP Recommended Provisions Masonry Design </vt:lpstr>
      <vt:lpstr>Masonry Behavior</vt:lpstr>
      <vt:lpstr>... typical materials in reinforced masonry</vt:lpstr>
      <vt:lpstr>Masonry Behavior prism failure mechanism</vt:lpstr>
      <vt:lpstr>Masonry Behavior Stress-Strain Curve  for Prism Under Compression</vt:lpstr>
      <vt:lpstr>Masonry Behavior</vt:lpstr>
      <vt:lpstr>Masonry Behavior</vt:lpstr>
      <vt:lpstr>Masonry Behavior</vt:lpstr>
      <vt:lpstr>Masonry Behavior</vt:lpstr>
      <vt:lpstr>Masonry Behavior</vt:lpstr>
      <vt:lpstr>Masonry Behavior</vt:lpstr>
      <vt:lpstr>Masonry Behavior:  Short Wall in plane</vt:lpstr>
      <vt:lpstr>Masonry Behavior: Tall Wall in-plane</vt:lpstr>
      <vt:lpstr>Reinforced Masonry/Behavior in Flexure hysteresis</vt:lpstr>
      <vt:lpstr>Masonry Behavior: out-of-plane</vt:lpstr>
      <vt:lpstr>Masonry Behavior</vt:lpstr>
      <vt:lpstr>Summary of Masonry Behavior</vt:lpstr>
      <vt:lpstr>Design Implications  from Masonry Behavior</vt:lpstr>
      <vt:lpstr>NEHRP Recommended Provisions Masonry Design </vt:lpstr>
      <vt:lpstr>Seismic Design for Masonry  Hierarchy of Standards </vt:lpstr>
      <vt:lpstr>What is the TMS 402 Code  and TMS 602 Specification... ?</vt:lpstr>
      <vt:lpstr>Organization of 2013 TMS 402 Code</vt:lpstr>
      <vt:lpstr>Organization of 2013 TMS 602  Specification</vt:lpstr>
      <vt:lpstr>Relation Between Code and Specification</vt:lpstr>
      <vt:lpstr>Organization of TMS 402 Code Part 1 – General</vt:lpstr>
      <vt:lpstr>Code 3.1, Quality Assurance</vt:lpstr>
      <vt:lpstr>Code 3.1, Quality Assurance</vt:lpstr>
      <vt:lpstr>Code 3.2, Construction</vt:lpstr>
      <vt:lpstr>Organization of TMS 402 Code Part 2 – Design Requirements</vt:lpstr>
      <vt:lpstr>Code 4.2, Material Properties</vt:lpstr>
      <vt:lpstr>Code 4.3, Section Properties</vt:lpstr>
      <vt:lpstr>Code 4.3, Section Properties</vt:lpstr>
      <vt:lpstr>Code 6.1, Details of Reinforcement</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Chapter 7, Seismic Design</vt:lpstr>
      <vt:lpstr>Minimum Reinforcement for Special Reinforced Shear Walls</vt:lpstr>
      <vt:lpstr>Chapter 7, Seismic Design</vt:lpstr>
      <vt:lpstr>Minimum Reinforcement, SW Types</vt:lpstr>
      <vt:lpstr>Organization of TMS 402 Code Chapter 9, Strength Design</vt:lpstr>
      <vt:lpstr>Fundamental Basis for Strength Design</vt:lpstr>
      <vt:lpstr>Code 9.1.3, Design Strength  for Strength Design</vt:lpstr>
      <vt:lpstr>Code 9.1.4, Strength-reduction Factors (f)  for Strength Design</vt:lpstr>
      <vt:lpstr>Code 9.1.4, Strength-Reduction Factors (f)  for Strength Design for Anchor Bolts</vt:lpstr>
      <vt:lpstr>Code 9.1.5, Deformation Requirements</vt:lpstr>
      <vt:lpstr>Code 9.1.6, Anchor Bolts</vt:lpstr>
      <vt:lpstr>Code 9.1.9.1.1, Compressive Strength of Masonry</vt:lpstr>
      <vt:lpstr>Code 9.1.9.2, Modulus of Rupture</vt:lpstr>
      <vt:lpstr>Code 9.1.9.3, Strength of Reinforcement</vt:lpstr>
      <vt:lpstr>Code 9.3, Reinforced Masonry</vt:lpstr>
      <vt:lpstr>Code 9.3, Reinforced Masonry</vt:lpstr>
      <vt:lpstr>Code 9.3.2, Design Assumptions</vt:lpstr>
      <vt:lpstr>Code 9.3.2 Flexural Assumptions</vt:lpstr>
      <vt:lpstr>Code 9.3.3, Reinforcement Requirements and Details</vt:lpstr>
      <vt:lpstr>Code 9.3.3.5,  Maximum Reinforcement  (Flexural Ductility Check)</vt:lpstr>
      <vt:lpstr>Code 9.3.4, Design of Beams,  Piers, and Columns</vt:lpstr>
      <vt:lpstr>Code 9.3.4, Nominal Shear Strength Basis for requirements</vt:lpstr>
      <vt:lpstr>Code 9.3.4, Nominal Shear Strength</vt:lpstr>
      <vt:lpstr>Code 9.3.4, Nominal Shear Strength</vt:lpstr>
      <vt:lpstr>Code 9.3.4.2, Requirements for Beams</vt:lpstr>
      <vt:lpstr>Code 9.3.4.3, Requirements for Piers</vt:lpstr>
      <vt:lpstr>Requirements for Columns</vt:lpstr>
      <vt:lpstr>Code 9.3.5, Design of Walls for  Out-of-Plane Loads</vt:lpstr>
      <vt:lpstr>Code 9.3.5, Design of Walls for  Out-of-Plane Loads</vt:lpstr>
      <vt:lpstr>Code 9.3.6, Design of Walls for  In-plane Loads</vt:lpstr>
      <vt:lpstr>Code 9.3.6, Design of Walls for  In-plane Loads</vt:lpstr>
      <vt:lpstr>NEHRP Recommended Provisions Masonry Design</vt:lpstr>
      <vt:lpstr>Essential Function of Walls in Resisting Lateral Forces</vt:lpstr>
      <vt:lpstr>Effect of Openings for Lateral Load Perpendicular to the Wall</vt:lpstr>
      <vt:lpstr>Effect of Openings</vt:lpstr>
      <vt:lpstr>Design of Vertical Strips in Perpendicular Walls</vt:lpstr>
      <vt:lpstr>Design of Vertical Strips in  Out-of-Plane Walls</vt:lpstr>
      <vt:lpstr>Design of Shear Walls</vt:lpstr>
      <vt:lpstr>Design of Shear Walls</vt:lpstr>
      <vt:lpstr>Design of Shear Walls</vt:lpstr>
      <vt:lpstr>Distribution of Shears to Shear Walls</vt:lpstr>
      <vt:lpstr>Classical Analysis of Structures with Rigid Diaphragms</vt:lpstr>
      <vt:lpstr>Simplified Analysis of Structures with Rigid Diaphragms</vt:lpstr>
      <vt:lpstr>Simplified Analysis of Structures with Rigid Diaphragms</vt:lpstr>
      <vt:lpstr>Classical Analysis of Structures with Flexible Diaphragms</vt:lpstr>
      <vt:lpstr>Classical Analysis of Structures with Flexible Diaphragms</vt:lpstr>
      <vt:lpstr>Simplified Diaphragm Analysis</vt:lpstr>
      <vt:lpstr>Diaphragm Design</vt:lpstr>
      <vt:lpstr>Details</vt:lpstr>
      <vt:lpstr>Compute Factored Design Moments and Shears</vt:lpstr>
      <vt:lpstr>Design Flexural Reinforcement as Governed by Out-of-plane Loading</vt:lpstr>
      <vt:lpstr>Design Flexural Reinforcement as Governed by In-plane Loading</vt:lpstr>
      <vt:lpstr>Strict Limits on Maximum Flexural Reinforcement</vt:lpstr>
      <vt:lpstr>Revise Design as Necessary</vt:lpstr>
      <vt:lpstr>Check Shear Capacity (1)</vt:lpstr>
      <vt:lpstr>Check Shear Capacity (2)</vt:lpstr>
      <vt:lpstr>Shear Resistance from Masonry,  Vnm (1)</vt:lpstr>
      <vt:lpstr>Total Shear Resistance, Vn (1)</vt:lpstr>
      <vt:lpstr>Check Detailing</vt:lpstr>
      <vt:lpstr>Detailing (1)</vt:lpstr>
      <vt:lpstr>In-Plane Flexural Strength  of Lineal Walls (1)</vt:lpstr>
      <vt:lpstr>Design Example (1)</vt:lpstr>
      <vt:lpstr>Design Example (1)</vt:lpstr>
      <vt:lpstr>Design Example (1)</vt:lpstr>
      <vt:lpstr>Design Example (1)</vt:lpstr>
      <vt:lpstr>Design Example (1)</vt:lpstr>
      <vt:lpstr>Design Example (1)</vt:lpstr>
      <vt:lpstr>Design Example (1)</vt:lpstr>
      <vt:lpstr>Design Example (1)</vt:lpstr>
      <vt:lpstr>Design Example (1)</vt:lpstr>
      <vt:lpstr>Design Example (1)</vt:lpstr>
      <vt:lpstr>Design Example (1)</vt:lpstr>
      <vt:lpstr>Web sites for more information</vt:lpstr>
      <vt:lpstr>Acknowledgements</vt:lpstr>
      <vt:lpstr>Questions?</vt:lpstr>
      <vt:lpstr>DISCLAIMER</vt:lpstr>
    </vt:vector>
  </TitlesOfParts>
  <Company>University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Richard E. Klingner</dc:creator>
  <cp:lastModifiedBy>Maria Mulé</cp:lastModifiedBy>
  <cp:revision>326</cp:revision>
  <cp:lastPrinted>2013-05-03T15:29:32Z</cp:lastPrinted>
  <dcterms:created xsi:type="dcterms:W3CDTF">2005-08-28T19:05:42Z</dcterms:created>
  <dcterms:modified xsi:type="dcterms:W3CDTF">2016-09-29T16:04:56Z</dcterms:modified>
</cp:coreProperties>
</file>