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78"/>
  </p:notesMasterIdLst>
  <p:handoutMasterIdLst>
    <p:handoutMasterId r:id="rId79"/>
  </p:handoutMasterIdLst>
  <p:sldIdLst>
    <p:sldId id="413" r:id="rId2"/>
    <p:sldId id="261" r:id="rId3"/>
    <p:sldId id="336" r:id="rId4"/>
    <p:sldId id="337" r:id="rId5"/>
    <p:sldId id="338" r:id="rId6"/>
    <p:sldId id="339" r:id="rId7"/>
    <p:sldId id="340" r:id="rId8"/>
    <p:sldId id="341" r:id="rId9"/>
    <p:sldId id="342" r:id="rId10"/>
    <p:sldId id="343" r:id="rId11"/>
    <p:sldId id="344" r:id="rId12"/>
    <p:sldId id="345" r:id="rId13"/>
    <p:sldId id="347" r:id="rId14"/>
    <p:sldId id="346" r:id="rId15"/>
    <p:sldId id="350" r:id="rId16"/>
    <p:sldId id="352" r:id="rId17"/>
    <p:sldId id="353" r:id="rId18"/>
    <p:sldId id="351" r:id="rId19"/>
    <p:sldId id="357" r:id="rId20"/>
    <p:sldId id="354" r:id="rId21"/>
    <p:sldId id="355" r:id="rId22"/>
    <p:sldId id="360" r:id="rId23"/>
    <p:sldId id="361" r:id="rId24"/>
    <p:sldId id="369" r:id="rId25"/>
    <p:sldId id="368" r:id="rId26"/>
    <p:sldId id="358" r:id="rId27"/>
    <p:sldId id="359" r:id="rId28"/>
    <p:sldId id="356" r:id="rId29"/>
    <p:sldId id="370" r:id="rId30"/>
    <p:sldId id="371" r:id="rId31"/>
    <p:sldId id="372" r:id="rId32"/>
    <p:sldId id="375" r:id="rId33"/>
    <p:sldId id="373" r:id="rId34"/>
    <p:sldId id="377" r:id="rId35"/>
    <p:sldId id="376" r:id="rId36"/>
    <p:sldId id="378" r:id="rId37"/>
    <p:sldId id="379" r:id="rId38"/>
    <p:sldId id="374" r:id="rId39"/>
    <p:sldId id="380" r:id="rId40"/>
    <p:sldId id="381" r:id="rId41"/>
    <p:sldId id="383" r:id="rId42"/>
    <p:sldId id="382" r:id="rId43"/>
    <p:sldId id="384" r:id="rId44"/>
    <p:sldId id="362" r:id="rId45"/>
    <p:sldId id="385" r:id="rId46"/>
    <p:sldId id="386" r:id="rId47"/>
    <p:sldId id="363" r:id="rId48"/>
    <p:sldId id="387" r:id="rId49"/>
    <p:sldId id="365" r:id="rId50"/>
    <p:sldId id="388" r:id="rId51"/>
    <p:sldId id="389" r:id="rId52"/>
    <p:sldId id="390" r:id="rId53"/>
    <p:sldId id="391" r:id="rId54"/>
    <p:sldId id="393" r:id="rId55"/>
    <p:sldId id="396" r:id="rId56"/>
    <p:sldId id="392" r:id="rId57"/>
    <p:sldId id="395" r:id="rId58"/>
    <p:sldId id="399" r:id="rId59"/>
    <p:sldId id="394" r:id="rId60"/>
    <p:sldId id="400" r:id="rId61"/>
    <p:sldId id="397" r:id="rId62"/>
    <p:sldId id="398" r:id="rId63"/>
    <p:sldId id="367" r:id="rId64"/>
    <p:sldId id="402" r:id="rId65"/>
    <p:sldId id="403" r:id="rId66"/>
    <p:sldId id="401" r:id="rId67"/>
    <p:sldId id="405" r:id="rId68"/>
    <p:sldId id="404" r:id="rId69"/>
    <p:sldId id="406" r:id="rId70"/>
    <p:sldId id="407" r:id="rId71"/>
    <p:sldId id="408" r:id="rId72"/>
    <p:sldId id="409" r:id="rId73"/>
    <p:sldId id="410" r:id="rId74"/>
    <p:sldId id="412" r:id="rId75"/>
    <p:sldId id="411" r:id="rId76"/>
    <p:sldId id="414" r:id="rId77"/>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80"/>
    <a:srgbClr val="FF0000"/>
    <a:srgbClr val="00CC99"/>
    <a:srgbClr val="CC6600"/>
    <a:srgbClr val="009900"/>
    <a:srgbClr val="FF9900"/>
    <a:srgbClr val="000000"/>
    <a:srgbClr val="D9D9D9"/>
    <a:srgbClr val="002D8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3" autoAdjust="0"/>
    <p:restoredTop sz="73416" autoAdjust="0"/>
  </p:normalViewPr>
  <p:slideViewPr>
    <p:cSldViewPr snapToGrid="0">
      <p:cViewPr varScale="1">
        <p:scale>
          <a:sx n="65" d="100"/>
          <a:sy n="65" d="100"/>
        </p:scale>
        <p:origin x="2078" y="53"/>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4438"/>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84E14-8565-4668-994A-80BCBEC27568}" type="doc">
      <dgm:prSet loTypeId="urn:microsoft.com/office/officeart/2009/3/layout/DescendingProcess" loCatId="process" qsTypeId="urn:microsoft.com/office/officeart/2005/8/quickstyle/simple1" qsCatId="simple" csTypeId="urn:microsoft.com/office/officeart/2005/8/colors/accent2_1" csCatId="accent2" phldr="1"/>
      <dgm:spPr/>
      <dgm:t>
        <a:bodyPr/>
        <a:lstStyle/>
        <a:p>
          <a:endParaRPr lang="en-US"/>
        </a:p>
      </dgm:t>
    </dgm:pt>
    <dgm:pt modelId="{607D8963-2C35-4095-92E4-F71F400C2B49}">
      <dgm:prSet phldrT="[Text]" custT="1"/>
      <dgm:spPr/>
      <dgm:t>
        <a:bodyPr/>
        <a:lstStyle/>
        <a:p>
          <a:r>
            <a:rPr lang="en-US" sz="1600" dirty="0"/>
            <a:t>Project &amp; Ground Motion Criteria</a:t>
          </a:r>
        </a:p>
      </dgm:t>
    </dgm:pt>
    <dgm:pt modelId="{6EEC5E2E-C52D-4416-B533-2B82A44BED99}" type="parTrans" cxnId="{B97D844B-3938-489F-BC1F-2BD86DC67AD2}">
      <dgm:prSet/>
      <dgm:spPr/>
      <dgm:t>
        <a:bodyPr/>
        <a:lstStyle/>
        <a:p>
          <a:endParaRPr lang="en-US" sz="1600"/>
        </a:p>
      </dgm:t>
    </dgm:pt>
    <dgm:pt modelId="{43A13FA0-2646-4C11-83EB-5698A5CCE106}" type="sibTrans" cxnId="{B97D844B-3938-489F-BC1F-2BD86DC67AD2}">
      <dgm:prSet custT="1"/>
      <dgm:spPr/>
      <dgm:t>
        <a:bodyPr/>
        <a:lstStyle/>
        <a:p>
          <a:endParaRPr lang="en-US" sz="1600"/>
        </a:p>
      </dgm:t>
    </dgm:pt>
    <dgm:pt modelId="{21555952-09D5-4D0D-9757-308B0930EA3D}">
      <dgm:prSet phldrT="[Text]" custT="1"/>
      <dgm:spPr/>
      <dgm:t>
        <a:bodyPr/>
        <a:lstStyle/>
        <a:p>
          <a:r>
            <a:rPr lang="en-US" sz="1600" dirty="0"/>
            <a:t>Preliminary Design of SFRS (without dampers)</a:t>
          </a:r>
        </a:p>
      </dgm:t>
    </dgm:pt>
    <dgm:pt modelId="{A574C995-0606-4F75-8098-F28237A8D1F5}" type="parTrans" cxnId="{E017FB3B-352E-47A8-BC21-7993B979758D}">
      <dgm:prSet/>
      <dgm:spPr/>
      <dgm:t>
        <a:bodyPr/>
        <a:lstStyle/>
        <a:p>
          <a:endParaRPr lang="en-US" sz="1600"/>
        </a:p>
      </dgm:t>
    </dgm:pt>
    <dgm:pt modelId="{3F2411C1-FDCE-459C-A24B-B3B238EB26C2}" type="sibTrans" cxnId="{E017FB3B-352E-47A8-BC21-7993B979758D}">
      <dgm:prSet custT="1"/>
      <dgm:spPr/>
      <dgm:t>
        <a:bodyPr/>
        <a:lstStyle/>
        <a:p>
          <a:endParaRPr lang="en-US" sz="1600"/>
        </a:p>
      </dgm:t>
    </dgm:pt>
    <dgm:pt modelId="{5C34C07C-108B-452A-859D-3D01CBB9B031}">
      <dgm:prSet phldrT="[Text]" custT="1"/>
      <dgm:spPr/>
      <dgm:t>
        <a:bodyPr/>
        <a:lstStyle/>
        <a:p>
          <a:r>
            <a:rPr lang="en-US" sz="1600" dirty="0"/>
            <a:t>Preliminary Design of Damping System</a:t>
          </a:r>
        </a:p>
      </dgm:t>
    </dgm:pt>
    <dgm:pt modelId="{C06B7AED-2045-4B0D-8E70-FC57BA05DA28}" type="parTrans" cxnId="{56CDA218-52F3-4E3E-8292-2ED361C0CE92}">
      <dgm:prSet/>
      <dgm:spPr/>
      <dgm:t>
        <a:bodyPr/>
        <a:lstStyle/>
        <a:p>
          <a:endParaRPr lang="en-US" sz="1600"/>
        </a:p>
      </dgm:t>
    </dgm:pt>
    <dgm:pt modelId="{61F74191-AF63-476A-9B01-1F3F4EF1FD66}" type="sibTrans" cxnId="{56CDA218-52F3-4E3E-8292-2ED361C0CE92}">
      <dgm:prSet custT="1"/>
      <dgm:spPr/>
      <dgm:t>
        <a:bodyPr/>
        <a:lstStyle/>
        <a:p>
          <a:endParaRPr lang="en-US" sz="1600"/>
        </a:p>
      </dgm:t>
    </dgm:pt>
    <dgm:pt modelId="{76894429-E468-4FF6-95EF-A9073B734FB8}">
      <dgm:prSet phldrT="[Text]" custT="1"/>
      <dgm:spPr/>
      <dgm:t>
        <a:bodyPr/>
        <a:lstStyle/>
        <a:p>
          <a:r>
            <a:rPr lang="en-US" sz="1600" dirty="0"/>
            <a:t>Final Specifications</a:t>
          </a:r>
        </a:p>
      </dgm:t>
    </dgm:pt>
    <dgm:pt modelId="{5749DFB7-048C-4A99-80D5-9F39FA1B584A}" type="parTrans" cxnId="{4DCB5452-C06E-4FD9-AEE7-563CB668BFA0}">
      <dgm:prSet/>
      <dgm:spPr/>
      <dgm:t>
        <a:bodyPr/>
        <a:lstStyle/>
        <a:p>
          <a:endParaRPr lang="en-US" sz="1600"/>
        </a:p>
      </dgm:t>
    </dgm:pt>
    <dgm:pt modelId="{CF0696B6-29DD-4FB9-B98C-C92721B7F908}" type="sibTrans" cxnId="{4DCB5452-C06E-4FD9-AEE7-563CB668BFA0}">
      <dgm:prSet/>
      <dgm:spPr/>
      <dgm:t>
        <a:bodyPr/>
        <a:lstStyle/>
        <a:p>
          <a:endParaRPr lang="en-US" sz="1600"/>
        </a:p>
      </dgm:t>
    </dgm:pt>
    <dgm:pt modelId="{6284C40D-1BF8-4A46-BB6D-B772C6994737}">
      <dgm:prSet phldrT="[Text]" custT="1"/>
      <dgm:spPr/>
      <dgm:t>
        <a:bodyPr/>
        <a:lstStyle/>
        <a:p>
          <a:r>
            <a:rPr lang="en-NZ" sz="1600" dirty="0"/>
            <a:t>Damping Device Maximum and Minimum Properties</a:t>
          </a:r>
          <a:endParaRPr lang="en-US" sz="1600" dirty="0"/>
        </a:p>
      </dgm:t>
    </dgm:pt>
    <dgm:pt modelId="{84D46933-775F-4730-8C2E-E4A5AE3F09D7}" type="parTrans" cxnId="{B0C3CC1F-CE20-4D4F-87B0-601ED4BACC6E}">
      <dgm:prSet/>
      <dgm:spPr/>
      <dgm:t>
        <a:bodyPr/>
        <a:lstStyle/>
        <a:p>
          <a:endParaRPr lang="en-US" sz="1600"/>
        </a:p>
      </dgm:t>
    </dgm:pt>
    <dgm:pt modelId="{4479BF96-C214-43EE-9648-AA1548C60642}" type="sibTrans" cxnId="{B0C3CC1F-CE20-4D4F-87B0-601ED4BACC6E}">
      <dgm:prSet custT="1"/>
      <dgm:spPr/>
      <dgm:t>
        <a:bodyPr/>
        <a:lstStyle/>
        <a:p>
          <a:endParaRPr lang="en-US" sz="1600"/>
        </a:p>
      </dgm:t>
    </dgm:pt>
    <dgm:pt modelId="{051B6C39-A114-43CD-B9FD-AE39613DC978}">
      <dgm:prSet phldrT="[Text]" custT="1"/>
      <dgm:spPr/>
      <dgm:t>
        <a:bodyPr/>
        <a:lstStyle/>
        <a:p>
          <a:r>
            <a:rPr lang="en-NZ" sz="1600" dirty="0"/>
            <a:t>Nonlinear Response History Analysis</a:t>
          </a:r>
        </a:p>
        <a:p>
          <a:r>
            <a:rPr lang="en-NZ" sz="1600" dirty="0"/>
            <a:t>(trial and error iterations)</a:t>
          </a:r>
          <a:endParaRPr lang="en-US" sz="1600" dirty="0"/>
        </a:p>
      </dgm:t>
    </dgm:pt>
    <dgm:pt modelId="{94A12A13-1D88-4A6C-BDF4-29F73F5EB672}" type="parTrans" cxnId="{DE88D76A-D63F-4B40-A07C-6205DBA13C9E}">
      <dgm:prSet/>
      <dgm:spPr/>
      <dgm:t>
        <a:bodyPr/>
        <a:lstStyle/>
        <a:p>
          <a:endParaRPr lang="en-US" sz="1600"/>
        </a:p>
      </dgm:t>
    </dgm:pt>
    <dgm:pt modelId="{B244B2A7-A9FE-4FCF-A50F-609FCE011330}" type="sibTrans" cxnId="{DE88D76A-D63F-4B40-A07C-6205DBA13C9E}">
      <dgm:prSet custT="1"/>
      <dgm:spPr/>
      <dgm:t>
        <a:bodyPr/>
        <a:lstStyle/>
        <a:p>
          <a:endParaRPr lang="en-US" sz="1600"/>
        </a:p>
      </dgm:t>
    </dgm:pt>
    <dgm:pt modelId="{93855286-EEAC-4CDC-955D-60FA0B3E5D47}">
      <dgm:prSet phldrT="[Text]" custT="1"/>
      <dgm:spPr/>
      <dgm:t>
        <a:bodyPr/>
        <a:lstStyle/>
        <a:p>
          <a:r>
            <a:rPr lang="en-US" sz="1600" dirty="0"/>
            <a:t>Re-check SFRS (with dampers included)</a:t>
          </a:r>
        </a:p>
      </dgm:t>
    </dgm:pt>
    <dgm:pt modelId="{FE55775A-65E7-4B55-B69A-11F5F37BCAAE}" type="parTrans" cxnId="{A661E6D5-531C-4858-BCE7-77D6D5664ABE}">
      <dgm:prSet/>
      <dgm:spPr/>
      <dgm:t>
        <a:bodyPr/>
        <a:lstStyle/>
        <a:p>
          <a:endParaRPr lang="en-US" sz="1600"/>
        </a:p>
      </dgm:t>
    </dgm:pt>
    <dgm:pt modelId="{7D565CD7-EE36-4573-BB07-359BD1576AE1}" type="sibTrans" cxnId="{A661E6D5-531C-4858-BCE7-77D6D5664ABE}">
      <dgm:prSet custT="1"/>
      <dgm:spPr/>
      <dgm:t>
        <a:bodyPr/>
        <a:lstStyle/>
        <a:p>
          <a:endParaRPr lang="en-US" sz="1600"/>
        </a:p>
      </dgm:t>
    </dgm:pt>
    <dgm:pt modelId="{7B6E6DB2-4AA1-432C-BA54-2B62A7157A3D}" type="pres">
      <dgm:prSet presAssocID="{27884E14-8565-4668-994A-80BCBEC27568}" presName="Name0" presStyleCnt="0">
        <dgm:presLayoutVars>
          <dgm:chMax val="7"/>
          <dgm:chPref val="5"/>
        </dgm:presLayoutVars>
      </dgm:prSet>
      <dgm:spPr/>
      <dgm:t>
        <a:bodyPr/>
        <a:lstStyle/>
        <a:p>
          <a:endParaRPr lang="en-US"/>
        </a:p>
      </dgm:t>
    </dgm:pt>
    <dgm:pt modelId="{099BB3B6-3B4E-4D6C-B70C-D3C72A848604}" type="pres">
      <dgm:prSet presAssocID="{27884E14-8565-4668-994A-80BCBEC27568}" presName="arrowNode" presStyleLbl="node1" presStyleIdx="0" presStyleCnt="1"/>
      <dgm:spPr>
        <a:solidFill>
          <a:schemeClr val="accent6">
            <a:lumMod val="60000"/>
            <a:lumOff val="40000"/>
          </a:schemeClr>
        </a:solidFill>
      </dgm:spPr>
    </dgm:pt>
    <dgm:pt modelId="{D80C2C99-0A14-49C6-8793-FE2EEAA81A88}" type="pres">
      <dgm:prSet presAssocID="{607D8963-2C35-4095-92E4-F71F400C2B49}" presName="txNode1" presStyleLbl="revTx" presStyleIdx="0" presStyleCnt="7" custScaleX="132827">
        <dgm:presLayoutVars>
          <dgm:bulletEnabled val="1"/>
        </dgm:presLayoutVars>
      </dgm:prSet>
      <dgm:spPr/>
      <dgm:t>
        <a:bodyPr/>
        <a:lstStyle/>
        <a:p>
          <a:endParaRPr lang="en-US"/>
        </a:p>
      </dgm:t>
    </dgm:pt>
    <dgm:pt modelId="{9B036CAC-EDE2-4C25-929C-ABF97606C869}" type="pres">
      <dgm:prSet presAssocID="{21555952-09D5-4D0D-9757-308B0930EA3D}" presName="txNode2" presStyleLbl="revTx" presStyleIdx="1" presStyleCnt="7" custScaleX="132930" custLinFactNeighborX="1908" custLinFactNeighborY="-18921">
        <dgm:presLayoutVars>
          <dgm:bulletEnabled val="1"/>
        </dgm:presLayoutVars>
      </dgm:prSet>
      <dgm:spPr/>
      <dgm:t>
        <a:bodyPr/>
        <a:lstStyle/>
        <a:p>
          <a:endParaRPr lang="en-US"/>
        </a:p>
      </dgm:t>
    </dgm:pt>
    <dgm:pt modelId="{6A5DA8DA-D747-4288-89B8-8F5116BF22C1}" type="pres">
      <dgm:prSet presAssocID="{3F2411C1-FDCE-459C-A24B-B3B238EB26C2}" presName="dotNode2" presStyleCnt="0"/>
      <dgm:spPr/>
    </dgm:pt>
    <dgm:pt modelId="{9DF183A6-5096-4969-BBE7-5E48973E2158}" type="pres">
      <dgm:prSet presAssocID="{3F2411C1-FDCE-459C-A24B-B3B238EB26C2}" presName="dotRepeatNode" presStyleLbl="fgShp" presStyleIdx="0" presStyleCnt="5"/>
      <dgm:spPr/>
      <dgm:t>
        <a:bodyPr/>
        <a:lstStyle/>
        <a:p>
          <a:endParaRPr lang="en-US"/>
        </a:p>
      </dgm:t>
    </dgm:pt>
    <dgm:pt modelId="{A4AAFC02-DCE0-4A8C-9410-0F2BF5580A59}" type="pres">
      <dgm:prSet presAssocID="{5C34C07C-108B-452A-859D-3D01CBB9B031}" presName="txNode3" presStyleLbl="revTx" presStyleIdx="2" presStyleCnt="7" custScaleX="121199" custLinFactNeighborX="5100" custLinFactNeighborY="37839">
        <dgm:presLayoutVars>
          <dgm:bulletEnabled val="1"/>
        </dgm:presLayoutVars>
      </dgm:prSet>
      <dgm:spPr/>
      <dgm:t>
        <a:bodyPr/>
        <a:lstStyle/>
        <a:p>
          <a:endParaRPr lang="en-US"/>
        </a:p>
      </dgm:t>
    </dgm:pt>
    <dgm:pt modelId="{12B86A93-ED8A-4252-B60E-B2F7A3DD09A1}" type="pres">
      <dgm:prSet presAssocID="{61F74191-AF63-476A-9B01-1F3F4EF1FD66}" presName="dotNode3" presStyleCnt="0"/>
      <dgm:spPr/>
    </dgm:pt>
    <dgm:pt modelId="{B07D2006-0878-4945-9E19-4DE85E7DEAB8}" type="pres">
      <dgm:prSet presAssocID="{61F74191-AF63-476A-9B01-1F3F4EF1FD66}" presName="dotRepeatNode" presStyleLbl="fgShp" presStyleIdx="1" presStyleCnt="5"/>
      <dgm:spPr/>
      <dgm:t>
        <a:bodyPr/>
        <a:lstStyle/>
        <a:p>
          <a:endParaRPr lang="en-US"/>
        </a:p>
      </dgm:t>
    </dgm:pt>
    <dgm:pt modelId="{923914BF-0AF4-4D03-BD31-328464E130AA}" type="pres">
      <dgm:prSet presAssocID="{6284C40D-1BF8-4A46-BB6D-B772C6994737}" presName="txNode4" presStyleLbl="revTx" presStyleIdx="3" presStyleCnt="7" custScaleX="131092" custLinFactNeighborX="4973" custLinFactNeighborY="-10779">
        <dgm:presLayoutVars>
          <dgm:bulletEnabled val="1"/>
        </dgm:presLayoutVars>
      </dgm:prSet>
      <dgm:spPr/>
      <dgm:t>
        <a:bodyPr/>
        <a:lstStyle/>
        <a:p>
          <a:endParaRPr lang="en-US"/>
        </a:p>
      </dgm:t>
    </dgm:pt>
    <dgm:pt modelId="{FB774593-3698-415E-8590-D25FAAA97375}" type="pres">
      <dgm:prSet presAssocID="{4479BF96-C214-43EE-9648-AA1548C60642}" presName="dotNode4" presStyleCnt="0"/>
      <dgm:spPr/>
    </dgm:pt>
    <dgm:pt modelId="{27425577-9F92-446D-A418-0DEF1254C36D}" type="pres">
      <dgm:prSet presAssocID="{4479BF96-C214-43EE-9648-AA1548C60642}" presName="dotRepeatNode" presStyleLbl="fgShp" presStyleIdx="2" presStyleCnt="5"/>
      <dgm:spPr/>
      <dgm:t>
        <a:bodyPr/>
        <a:lstStyle/>
        <a:p>
          <a:endParaRPr lang="en-US"/>
        </a:p>
      </dgm:t>
    </dgm:pt>
    <dgm:pt modelId="{05E9B93D-4DB0-41CC-8AC9-5A30979A0486}" type="pres">
      <dgm:prSet presAssocID="{051B6C39-A114-43CD-B9FD-AE39613DC978}" presName="txNode5" presStyleLbl="revTx" presStyleIdx="4" presStyleCnt="7" custScaleX="117073" custLinFactNeighborX="-4317" custLinFactNeighborY="23863">
        <dgm:presLayoutVars>
          <dgm:bulletEnabled val="1"/>
        </dgm:presLayoutVars>
      </dgm:prSet>
      <dgm:spPr/>
      <dgm:t>
        <a:bodyPr/>
        <a:lstStyle/>
        <a:p>
          <a:endParaRPr lang="en-US"/>
        </a:p>
      </dgm:t>
    </dgm:pt>
    <dgm:pt modelId="{0CDEB287-D93C-449B-AC21-E87627302F33}" type="pres">
      <dgm:prSet presAssocID="{B244B2A7-A9FE-4FCF-A50F-609FCE011330}" presName="dotNode5" presStyleCnt="0"/>
      <dgm:spPr/>
    </dgm:pt>
    <dgm:pt modelId="{538A2167-9932-49EE-8C71-B3119134A1C5}" type="pres">
      <dgm:prSet presAssocID="{B244B2A7-A9FE-4FCF-A50F-609FCE011330}" presName="dotRepeatNode" presStyleLbl="fgShp" presStyleIdx="3" presStyleCnt="5"/>
      <dgm:spPr/>
      <dgm:t>
        <a:bodyPr/>
        <a:lstStyle/>
        <a:p>
          <a:endParaRPr lang="en-US"/>
        </a:p>
      </dgm:t>
    </dgm:pt>
    <dgm:pt modelId="{D2C2FCAD-FD1A-4CB7-AF01-459A854B186E}" type="pres">
      <dgm:prSet presAssocID="{93855286-EEAC-4CDC-955D-60FA0B3E5D47}" presName="txNode6" presStyleLbl="revTx" presStyleIdx="5" presStyleCnt="7" custScaleX="141086" custLinFactNeighborX="19496" custLinFactNeighborY="-10655">
        <dgm:presLayoutVars>
          <dgm:bulletEnabled val="1"/>
        </dgm:presLayoutVars>
      </dgm:prSet>
      <dgm:spPr/>
      <dgm:t>
        <a:bodyPr/>
        <a:lstStyle/>
        <a:p>
          <a:endParaRPr lang="en-US"/>
        </a:p>
      </dgm:t>
    </dgm:pt>
    <dgm:pt modelId="{7AEB37DC-50B7-48B8-B45B-E9BA3052E63D}" type="pres">
      <dgm:prSet presAssocID="{7D565CD7-EE36-4573-BB07-359BD1576AE1}" presName="dotNode6" presStyleCnt="0"/>
      <dgm:spPr/>
    </dgm:pt>
    <dgm:pt modelId="{1ECBEC76-1E91-4DE1-ADCA-4F2119B1A5DE}" type="pres">
      <dgm:prSet presAssocID="{7D565CD7-EE36-4573-BB07-359BD1576AE1}" presName="dotRepeatNode" presStyleLbl="fgShp" presStyleIdx="4" presStyleCnt="5"/>
      <dgm:spPr/>
      <dgm:t>
        <a:bodyPr/>
        <a:lstStyle/>
        <a:p>
          <a:endParaRPr lang="en-US"/>
        </a:p>
      </dgm:t>
    </dgm:pt>
    <dgm:pt modelId="{A9263E62-8138-4D8A-B548-7CEB16154E57}" type="pres">
      <dgm:prSet presAssocID="{76894429-E468-4FF6-95EF-A9073B734FB8}" presName="txNode7" presStyleLbl="revTx" presStyleIdx="6" presStyleCnt="7" custScaleY="64732" custLinFactNeighborX="9165" custLinFactNeighborY="840">
        <dgm:presLayoutVars>
          <dgm:bulletEnabled val="1"/>
        </dgm:presLayoutVars>
      </dgm:prSet>
      <dgm:spPr/>
      <dgm:t>
        <a:bodyPr/>
        <a:lstStyle/>
        <a:p>
          <a:endParaRPr lang="en-US"/>
        </a:p>
      </dgm:t>
    </dgm:pt>
  </dgm:ptLst>
  <dgm:cxnLst>
    <dgm:cxn modelId="{4E91A347-1406-4FA0-AC53-65369E8CDA10}" type="presOf" srcId="{21555952-09D5-4D0D-9757-308B0930EA3D}" destId="{9B036CAC-EDE2-4C25-929C-ABF97606C869}" srcOrd="0" destOrd="0" presId="urn:microsoft.com/office/officeart/2009/3/layout/DescendingProcess"/>
    <dgm:cxn modelId="{29CA101C-B6F6-40BF-A39B-953A2C178CA7}" type="presOf" srcId="{61F74191-AF63-476A-9B01-1F3F4EF1FD66}" destId="{B07D2006-0878-4945-9E19-4DE85E7DEAB8}" srcOrd="0" destOrd="0" presId="urn:microsoft.com/office/officeart/2009/3/layout/DescendingProcess"/>
    <dgm:cxn modelId="{42CFAD87-D0CA-4047-A3EE-4D040AD98701}" type="presOf" srcId="{051B6C39-A114-43CD-B9FD-AE39613DC978}" destId="{05E9B93D-4DB0-41CC-8AC9-5A30979A0486}" srcOrd="0" destOrd="0" presId="urn:microsoft.com/office/officeart/2009/3/layout/DescendingProcess"/>
    <dgm:cxn modelId="{56CDA218-52F3-4E3E-8292-2ED361C0CE92}" srcId="{27884E14-8565-4668-994A-80BCBEC27568}" destId="{5C34C07C-108B-452A-859D-3D01CBB9B031}" srcOrd="2" destOrd="0" parTransId="{C06B7AED-2045-4B0D-8E70-FC57BA05DA28}" sibTransId="{61F74191-AF63-476A-9B01-1F3F4EF1FD66}"/>
    <dgm:cxn modelId="{4076B617-5028-48E1-A3AB-1045FD6BC880}" type="presOf" srcId="{607D8963-2C35-4095-92E4-F71F400C2B49}" destId="{D80C2C99-0A14-49C6-8793-FE2EEAA81A88}" srcOrd="0" destOrd="0" presId="urn:microsoft.com/office/officeart/2009/3/layout/DescendingProcess"/>
    <dgm:cxn modelId="{E017FB3B-352E-47A8-BC21-7993B979758D}" srcId="{27884E14-8565-4668-994A-80BCBEC27568}" destId="{21555952-09D5-4D0D-9757-308B0930EA3D}" srcOrd="1" destOrd="0" parTransId="{A574C995-0606-4F75-8098-F28237A8D1F5}" sibTransId="{3F2411C1-FDCE-459C-A24B-B3B238EB26C2}"/>
    <dgm:cxn modelId="{F8CE75F0-1E4E-4660-B886-3F3A37EB25C0}" type="presOf" srcId="{76894429-E468-4FF6-95EF-A9073B734FB8}" destId="{A9263E62-8138-4D8A-B548-7CEB16154E57}" srcOrd="0" destOrd="0" presId="urn:microsoft.com/office/officeart/2009/3/layout/DescendingProcess"/>
    <dgm:cxn modelId="{4E20358E-069A-415D-8393-495B733E9C68}" type="presOf" srcId="{27884E14-8565-4668-994A-80BCBEC27568}" destId="{7B6E6DB2-4AA1-432C-BA54-2B62A7157A3D}" srcOrd="0" destOrd="0" presId="urn:microsoft.com/office/officeart/2009/3/layout/DescendingProcess"/>
    <dgm:cxn modelId="{B8DC24A1-AAB0-4105-AB4F-9986DE248F45}" type="presOf" srcId="{93855286-EEAC-4CDC-955D-60FA0B3E5D47}" destId="{D2C2FCAD-FD1A-4CB7-AF01-459A854B186E}" srcOrd="0" destOrd="0" presId="urn:microsoft.com/office/officeart/2009/3/layout/DescendingProcess"/>
    <dgm:cxn modelId="{BD8D6502-FF1D-4AD0-879D-979EA92C8D92}" type="presOf" srcId="{3F2411C1-FDCE-459C-A24B-B3B238EB26C2}" destId="{9DF183A6-5096-4969-BBE7-5E48973E2158}" srcOrd="0" destOrd="0" presId="urn:microsoft.com/office/officeart/2009/3/layout/DescendingProcess"/>
    <dgm:cxn modelId="{A661E6D5-531C-4858-BCE7-77D6D5664ABE}" srcId="{27884E14-8565-4668-994A-80BCBEC27568}" destId="{93855286-EEAC-4CDC-955D-60FA0B3E5D47}" srcOrd="5" destOrd="0" parTransId="{FE55775A-65E7-4B55-B69A-11F5F37BCAAE}" sibTransId="{7D565CD7-EE36-4573-BB07-359BD1576AE1}"/>
    <dgm:cxn modelId="{F8528182-9AF2-453A-9CA7-9C790EF11D04}" type="presOf" srcId="{B244B2A7-A9FE-4FCF-A50F-609FCE011330}" destId="{538A2167-9932-49EE-8C71-B3119134A1C5}" srcOrd="0" destOrd="0" presId="urn:microsoft.com/office/officeart/2009/3/layout/DescendingProcess"/>
    <dgm:cxn modelId="{4DCB5452-C06E-4FD9-AEE7-563CB668BFA0}" srcId="{27884E14-8565-4668-994A-80BCBEC27568}" destId="{76894429-E468-4FF6-95EF-A9073B734FB8}" srcOrd="6" destOrd="0" parTransId="{5749DFB7-048C-4A99-80D5-9F39FA1B584A}" sibTransId="{CF0696B6-29DD-4FB9-B98C-C92721B7F908}"/>
    <dgm:cxn modelId="{AF888CD8-7B3F-4AF9-8695-4531B41D474E}" type="presOf" srcId="{5C34C07C-108B-452A-859D-3D01CBB9B031}" destId="{A4AAFC02-DCE0-4A8C-9410-0F2BF5580A59}" srcOrd="0" destOrd="0" presId="urn:microsoft.com/office/officeart/2009/3/layout/DescendingProcess"/>
    <dgm:cxn modelId="{B0C3CC1F-CE20-4D4F-87B0-601ED4BACC6E}" srcId="{27884E14-8565-4668-994A-80BCBEC27568}" destId="{6284C40D-1BF8-4A46-BB6D-B772C6994737}" srcOrd="3" destOrd="0" parTransId="{84D46933-775F-4730-8C2E-E4A5AE3F09D7}" sibTransId="{4479BF96-C214-43EE-9648-AA1548C60642}"/>
    <dgm:cxn modelId="{8E4DFFF9-590E-4237-B28E-C4584DD0E49B}" type="presOf" srcId="{7D565CD7-EE36-4573-BB07-359BD1576AE1}" destId="{1ECBEC76-1E91-4DE1-ADCA-4F2119B1A5DE}" srcOrd="0" destOrd="0" presId="urn:microsoft.com/office/officeart/2009/3/layout/DescendingProcess"/>
    <dgm:cxn modelId="{1E7CA469-F918-4DAF-8CD0-988A34816DD2}" type="presOf" srcId="{4479BF96-C214-43EE-9648-AA1548C60642}" destId="{27425577-9F92-446D-A418-0DEF1254C36D}" srcOrd="0" destOrd="0" presId="urn:microsoft.com/office/officeart/2009/3/layout/DescendingProcess"/>
    <dgm:cxn modelId="{36EB64C7-F247-4DAF-B65A-4D57B02AF155}" type="presOf" srcId="{6284C40D-1BF8-4A46-BB6D-B772C6994737}" destId="{923914BF-0AF4-4D03-BD31-328464E130AA}" srcOrd="0" destOrd="0" presId="urn:microsoft.com/office/officeart/2009/3/layout/DescendingProcess"/>
    <dgm:cxn modelId="{B97D844B-3938-489F-BC1F-2BD86DC67AD2}" srcId="{27884E14-8565-4668-994A-80BCBEC27568}" destId="{607D8963-2C35-4095-92E4-F71F400C2B49}" srcOrd="0" destOrd="0" parTransId="{6EEC5E2E-C52D-4416-B533-2B82A44BED99}" sibTransId="{43A13FA0-2646-4C11-83EB-5698A5CCE106}"/>
    <dgm:cxn modelId="{DE88D76A-D63F-4B40-A07C-6205DBA13C9E}" srcId="{27884E14-8565-4668-994A-80BCBEC27568}" destId="{051B6C39-A114-43CD-B9FD-AE39613DC978}" srcOrd="4" destOrd="0" parTransId="{94A12A13-1D88-4A6C-BDF4-29F73F5EB672}" sibTransId="{B244B2A7-A9FE-4FCF-A50F-609FCE011330}"/>
    <dgm:cxn modelId="{8686A7E4-D4D0-4EB1-8510-0567B64875E6}" type="presParOf" srcId="{7B6E6DB2-4AA1-432C-BA54-2B62A7157A3D}" destId="{099BB3B6-3B4E-4D6C-B70C-D3C72A848604}" srcOrd="0" destOrd="0" presId="urn:microsoft.com/office/officeart/2009/3/layout/DescendingProcess"/>
    <dgm:cxn modelId="{4FD68420-BA19-4D09-BF62-28360F1E3532}" type="presParOf" srcId="{7B6E6DB2-4AA1-432C-BA54-2B62A7157A3D}" destId="{D80C2C99-0A14-49C6-8793-FE2EEAA81A88}" srcOrd="1" destOrd="0" presId="urn:microsoft.com/office/officeart/2009/3/layout/DescendingProcess"/>
    <dgm:cxn modelId="{14DAD620-CAF9-46D1-BD54-5528DE3CCDBF}" type="presParOf" srcId="{7B6E6DB2-4AA1-432C-BA54-2B62A7157A3D}" destId="{9B036CAC-EDE2-4C25-929C-ABF97606C869}" srcOrd="2" destOrd="0" presId="urn:microsoft.com/office/officeart/2009/3/layout/DescendingProcess"/>
    <dgm:cxn modelId="{6B5087CC-52D4-4881-BA3D-013DE9142255}" type="presParOf" srcId="{7B6E6DB2-4AA1-432C-BA54-2B62A7157A3D}" destId="{6A5DA8DA-D747-4288-89B8-8F5116BF22C1}" srcOrd="3" destOrd="0" presId="urn:microsoft.com/office/officeart/2009/3/layout/DescendingProcess"/>
    <dgm:cxn modelId="{A0FA793D-CB1C-4FB8-8F99-7372D4361D21}" type="presParOf" srcId="{6A5DA8DA-D747-4288-89B8-8F5116BF22C1}" destId="{9DF183A6-5096-4969-BBE7-5E48973E2158}" srcOrd="0" destOrd="0" presId="urn:microsoft.com/office/officeart/2009/3/layout/DescendingProcess"/>
    <dgm:cxn modelId="{A92E5CBD-7EC5-4AF4-BC30-4AAF3F52D212}" type="presParOf" srcId="{7B6E6DB2-4AA1-432C-BA54-2B62A7157A3D}" destId="{A4AAFC02-DCE0-4A8C-9410-0F2BF5580A59}" srcOrd="4" destOrd="0" presId="urn:microsoft.com/office/officeart/2009/3/layout/DescendingProcess"/>
    <dgm:cxn modelId="{F4D0DAD8-DD91-4B20-92F4-D10BB5A3AAAE}" type="presParOf" srcId="{7B6E6DB2-4AA1-432C-BA54-2B62A7157A3D}" destId="{12B86A93-ED8A-4252-B60E-B2F7A3DD09A1}" srcOrd="5" destOrd="0" presId="urn:microsoft.com/office/officeart/2009/3/layout/DescendingProcess"/>
    <dgm:cxn modelId="{E440758E-7B13-42AC-B883-2EC902693A94}" type="presParOf" srcId="{12B86A93-ED8A-4252-B60E-B2F7A3DD09A1}" destId="{B07D2006-0878-4945-9E19-4DE85E7DEAB8}" srcOrd="0" destOrd="0" presId="urn:microsoft.com/office/officeart/2009/3/layout/DescendingProcess"/>
    <dgm:cxn modelId="{0C07CC86-D021-4A2E-9B6F-829B9562A916}" type="presParOf" srcId="{7B6E6DB2-4AA1-432C-BA54-2B62A7157A3D}" destId="{923914BF-0AF4-4D03-BD31-328464E130AA}" srcOrd="6" destOrd="0" presId="urn:microsoft.com/office/officeart/2009/3/layout/DescendingProcess"/>
    <dgm:cxn modelId="{9D13762A-C052-48DD-9413-102C632AADB3}" type="presParOf" srcId="{7B6E6DB2-4AA1-432C-BA54-2B62A7157A3D}" destId="{FB774593-3698-415E-8590-D25FAAA97375}" srcOrd="7" destOrd="0" presId="urn:microsoft.com/office/officeart/2009/3/layout/DescendingProcess"/>
    <dgm:cxn modelId="{B6B5F9A0-0708-4055-B0D6-2FE8C4FBB1B2}" type="presParOf" srcId="{FB774593-3698-415E-8590-D25FAAA97375}" destId="{27425577-9F92-446D-A418-0DEF1254C36D}" srcOrd="0" destOrd="0" presId="urn:microsoft.com/office/officeart/2009/3/layout/DescendingProcess"/>
    <dgm:cxn modelId="{E413D1B8-C8A0-4AB8-A469-81BA0220F2E7}" type="presParOf" srcId="{7B6E6DB2-4AA1-432C-BA54-2B62A7157A3D}" destId="{05E9B93D-4DB0-41CC-8AC9-5A30979A0486}" srcOrd="8" destOrd="0" presId="urn:microsoft.com/office/officeart/2009/3/layout/DescendingProcess"/>
    <dgm:cxn modelId="{A4C58285-8F5B-4E10-91A4-423E78AD8230}" type="presParOf" srcId="{7B6E6DB2-4AA1-432C-BA54-2B62A7157A3D}" destId="{0CDEB287-D93C-449B-AC21-E87627302F33}" srcOrd="9" destOrd="0" presId="urn:microsoft.com/office/officeart/2009/3/layout/DescendingProcess"/>
    <dgm:cxn modelId="{5296F9C8-5275-468E-976D-37EE1EDB063B}" type="presParOf" srcId="{0CDEB287-D93C-449B-AC21-E87627302F33}" destId="{538A2167-9932-49EE-8C71-B3119134A1C5}" srcOrd="0" destOrd="0" presId="urn:microsoft.com/office/officeart/2009/3/layout/DescendingProcess"/>
    <dgm:cxn modelId="{F0FEC0C2-992F-4D25-8B55-9A63495DEE86}" type="presParOf" srcId="{7B6E6DB2-4AA1-432C-BA54-2B62A7157A3D}" destId="{D2C2FCAD-FD1A-4CB7-AF01-459A854B186E}" srcOrd="10" destOrd="0" presId="urn:microsoft.com/office/officeart/2009/3/layout/DescendingProcess"/>
    <dgm:cxn modelId="{150D0FC8-8A3A-49C6-811C-2E12E9632FC0}" type="presParOf" srcId="{7B6E6DB2-4AA1-432C-BA54-2B62A7157A3D}" destId="{7AEB37DC-50B7-48B8-B45B-E9BA3052E63D}" srcOrd="11" destOrd="0" presId="urn:microsoft.com/office/officeart/2009/3/layout/DescendingProcess"/>
    <dgm:cxn modelId="{050717E8-2181-4809-A805-A7F8BE19727C}" type="presParOf" srcId="{7AEB37DC-50B7-48B8-B45B-E9BA3052E63D}" destId="{1ECBEC76-1E91-4DE1-ADCA-4F2119B1A5DE}" srcOrd="0" destOrd="0" presId="urn:microsoft.com/office/officeart/2009/3/layout/DescendingProcess"/>
    <dgm:cxn modelId="{A612F161-7C40-43F9-9391-7C96F0DF0F05}" type="presParOf" srcId="{7B6E6DB2-4AA1-432C-BA54-2B62A7157A3D}" destId="{A9263E62-8138-4D8A-B548-7CEB16154E57}" srcOrd="12" destOrd="0" presId="urn:microsoft.com/office/officeart/2009/3/layout/Descending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a:t>Introduction 1-</a:t>
            </a:r>
            <a:fld id="{0BCA867C-EB47-4D0B-A24F-7993B2C5EA2C}" type="slidenum">
              <a:rPr lang="en-US"/>
              <a:pPr>
                <a:defRPr/>
              </a:pPr>
              <a:t>‹#›</a:t>
            </a:fld>
            <a:endParaRPr lang="en-US"/>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16 design example of structures that incorporate supplemental energy dissipation devices.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the</a:t>
            </a:r>
            <a:r>
              <a:rPr lang="en-US" baseline="0" dirty="0"/>
              <a:t> second of two 90 minute presentations. The first presentation provided background on supplemental energy dissipation devices and major changes to their seismic design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drawings of the plan view of the building.  The building is 5</a:t>
            </a:r>
            <a:r>
              <a:rPr lang="en-US" sz="1100" kern="1200" baseline="0" dirty="0">
                <a:solidFill>
                  <a:schemeClr val="tx1"/>
                </a:solidFill>
                <a:effectLst/>
                <a:latin typeface="Arial" pitchFamily="34" charset="0"/>
                <a:ea typeface="+mn-ea"/>
                <a:cs typeface="+mn-cs"/>
              </a:rPr>
              <a:t> bays wide by 7 bays long.  The left plan is labeled “Stories 1-2.”  This plan has four damper bays in each direction.  The right plan is labeled “Stories 3-7”.  This plan has two damper bays in each direction.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plan view of the bays with damping devices for stories 1 to 2 and 3 to 7 are shown. To meet the architect’s requirement of having no diagonal bracing members around the perimeter of the building, supplemental damping devices are located on gravity framing lines on the interior of the structure on Gridlines B, G, 2, and 5. More damping devices were required in</a:t>
            </a:r>
            <a:r>
              <a:rPr lang="en-US" sz="1100" kern="1200" baseline="0" dirty="0">
                <a:solidFill>
                  <a:schemeClr val="tx1"/>
                </a:solidFill>
                <a:effectLst/>
                <a:latin typeface="Arial" pitchFamily="34" charset="0"/>
                <a:ea typeface="+mn-ea"/>
                <a:cs typeface="+mn-cs"/>
              </a:rPr>
              <a:t> the lower story's (as will be shown later by preliminary design).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10</a:t>
            </a:fld>
            <a:endParaRPr lang="en-US"/>
          </a:p>
        </p:txBody>
      </p:sp>
    </p:spTree>
    <p:extLst>
      <p:ext uri="{BB962C8B-B14F-4D97-AF65-F5344CB8AC3E}">
        <p14:creationId xmlns:p14="http://schemas.microsoft.com/office/powerpoint/2010/main" val="3604678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a:t>
            </a:r>
            <a:r>
              <a:rPr lang="en-US" sz="1100" kern="1200" baseline="0" dirty="0">
                <a:solidFill>
                  <a:schemeClr val="tx1"/>
                </a:solidFill>
                <a:effectLst/>
                <a:latin typeface="Arial" pitchFamily="34" charset="0"/>
                <a:ea typeface="+mn-ea"/>
                <a:cs typeface="+mn-cs"/>
              </a:rPr>
              <a:t> structural frame elevation at</a:t>
            </a:r>
            <a:r>
              <a:rPr lang="en-US" sz="1100" kern="1200" dirty="0">
                <a:solidFill>
                  <a:schemeClr val="tx1"/>
                </a:solidFill>
                <a:effectLst/>
                <a:latin typeface="Arial" pitchFamily="34" charset="0"/>
                <a:ea typeface="+mn-ea"/>
                <a:cs typeface="+mn-cs"/>
              </a:rPr>
              <a:t> Gridlines 2 and 5.  Damper locations are shown.  In stories 1 and 2 there are two bays containing dampers, while in the remaining upper stories there is only only one bay containing a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11</a:t>
            </a:fld>
            <a:endParaRPr lang="en-US"/>
          </a:p>
        </p:txBody>
      </p:sp>
    </p:spTree>
    <p:extLst>
      <p:ext uri="{BB962C8B-B14F-4D97-AF65-F5344CB8AC3E}">
        <p14:creationId xmlns:p14="http://schemas.microsoft.com/office/powerpoint/2010/main" val="908741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a:t>
            </a:r>
            <a:r>
              <a:rPr lang="en-US" sz="1100" kern="1200" baseline="0" dirty="0">
                <a:solidFill>
                  <a:schemeClr val="tx1"/>
                </a:solidFill>
                <a:effectLst/>
                <a:latin typeface="Arial" pitchFamily="34" charset="0"/>
                <a:ea typeface="+mn-ea"/>
                <a:cs typeface="+mn-cs"/>
              </a:rPr>
              <a:t> structural frame elevation at</a:t>
            </a:r>
            <a:r>
              <a:rPr lang="en-US" sz="1100" kern="1200" dirty="0">
                <a:solidFill>
                  <a:schemeClr val="tx1"/>
                </a:solidFill>
                <a:effectLst/>
                <a:latin typeface="Arial" pitchFamily="34" charset="0"/>
                <a:ea typeface="+mn-ea"/>
                <a:cs typeface="+mn-cs"/>
              </a:rPr>
              <a:t> Gridlines B and G.  Damper locations are shown.  In stories 1 and 2 there are two bays containing dampers, while in the remaining upper stories there is only only one bay containing a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12</a:t>
            </a:fld>
            <a:endParaRPr lang="en-US"/>
          </a:p>
        </p:txBody>
      </p:sp>
    </p:spTree>
    <p:extLst>
      <p:ext uri="{BB962C8B-B14F-4D97-AF65-F5344CB8AC3E}">
        <p14:creationId xmlns:p14="http://schemas.microsoft.com/office/powerpoint/2010/main" val="2733385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The</a:t>
            </a:r>
            <a:r>
              <a:rPr lang="en-NZ" baseline="0" dirty="0"/>
              <a:t> seismic weight of the building is calculated for each floor and totals 13,151 kips.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a:t>
            </a:fld>
            <a:endParaRPr lang="en-US"/>
          </a:p>
        </p:txBody>
      </p:sp>
    </p:spTree>
    <p:extLst>
      <p:ext uri="{BB962C8B-B14F-4D97-AF65-F5344CB8AC3E}">
        <p14:creationId xmlns:p14="http://schemas.microsoft.com/office/powerpoint/2010/main" val="49874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building is located in a region of high seismicity, classified as SDC “D”. </a:t>
            </a:r>
            <a:r>
              <a:rPr lang="en-US" dirty="0"/>
              <a:t>Since the building is also located on site class D soils</a:t>
            </a:r>
            <a:r>
              <a:rPr lang="en-US" baseline="0" dirty="0"/>
              <a:t>, a site-specific hazard analysis is required to determine the target response spectrum to be used for design.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14</a:t>
            </a:fld>
            <a:endParaRPr lang="en-US"/>
          </a:p>
        </p:txBody>
      </p:sp>
    </p:spTree>
    <p:extLst>
      <p:ext uri="{BB962C8B-B14F-4D97-AF65-F5344CB8AC3E}">
        <p14:creationId xmlns:p14="http://schemas.microsoft.com/office/powerpoint/2010/main" val="3107189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This slide contains two graphs showing earthquake accelerographs, representing the two orthogonal components of a</a:t>
            </a:r>
            <a:r>
              <a:rPr lang="en-NZ" baseline="0" dirty="0"/>
              <a:t> recorded earthquake ground motion.</a:t>
            </a: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a:t>Ground motions must be selected and scaled since NLRHA is used.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15</a:t>
            </a:fld>
            <a:endParaRPr lang="en-US"/>
          </a:p>
        </p:txBody>
      </p:sp>
    </p:spTree>
    <p:extLst>
      <p:ext uri="{BB962C8B-B14F-4D97-AF65-F5344CB8AC3E}">
        <p14:creationId xmlns:p14="http://schemas.microsoft.com/office/powerpoint/2010/main" val="517746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Contrary to Chapter 16 NLRHA (which requires 11 ground motions), Chapter</a:t>
            </a:r>
            <a:r>
              <a:rPr lang="en-NZ" baseline="0" dirty="0"/>
              <a:t> 18 requires a minimum of seven ground motions selected and scaled by a specialist.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16</a:t>
            </a:fld>
            <a:endParaRPr lang="en-US"/>
          </a:p>
        </p:txBody>
      </p:sp>
    </p:spTree>
    <p:extLst>
      <p:ext uri="{BB962C8B-B14F-4D97-AF65-F5344CB8AC3E}">
        <p14:creationId xmlns:p14="http://schemas.microsoft.com/office/powerpoint/2010/main" val="78638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several earthquake acceleration response spectra.  A smoothed target response spectrum is shown in black.  Seven earthquake response spectra are shown as dashed lines.  A spectrum showing the average of the seven earthquake spectra is shown in red.  This red spectrum matches fairly closely the target spectrum over the period range 1 to 4 seconds.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Amplitude scaling is the chosen scaling method. The period range of interest is calculated as the product of 0.2 and the shorter period in the east-west direction (2.9 sec) and the product of 1.25 and the longer period in the north-south direction (3.1 sec), giving a scaling range of 0.58 to 3.9 seconds. This assumes that</a:t>
            </a:r>
            <a:r>
              <a:rPr lang="en-US" sz="1100" kern="1200" baseline="0" dirty="0">
                <a:solidFill>
                  <a:schemeClr val="tx1"/>
                </a:solidFill>
                <a:effectLst/>
                <a:latin typeface="Arial" pitchFamily="34" charset="0"/>
                <a:ea typeface="+mn-ea"/>
                <a:cs typeface="+mn-cs"/>
              </a:rPr>
              <a:t> the building remains elastic at both the design basis and MCER hazard levels and that the FVD’s have little influence on the buildings fundamental period.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response spectrum for each of the horizontal ground motion components is calculated and the combined square root sum of the square (SRSS) of the two components for each ground motion is shown. The average SRSS spectrum of the seven ground motions (red line) must be above the corresponding spectral acceleration ordinate of the target spectrum over the period range of 0.58 to 3.9 seconds. As shown, in the</a:t>
            </a:r>
            <a:r>
              <a:rPr lang="en-US" sz="1100" kern="1200" baseline="0" dirty="0">
                <a:solidFill>
                  <a:schemeClr val="tx1"/>
                </a:solidFill>
                <a:effectLst/>
                <a:latin typeface="Arial" pitchFamily="34" charset="0"/>
                <a:ea typeface="+mn-ea"/>
                <a:cs typeface="+mn-cs"/>
              </a:rPr>
              <a:t> scaling </a:t>
            </a:r>
            <a:r>
              <a:rPr lang="en-US" sz="1100" kern="1200" dirty="0">
                <a:solidFill>
                  <a:schemeClr val="tx1"/>
                </a:solidFill>
                <a:effectLst/>
                <a:latin typeface="Arial" pitchFamily="34" charset="0"/>
                <a:ea typeface="+mn-ea"/>
                <a:cs typeface="+mn-cs"/>
              </a:rPr>
              <a:t>meets this requirement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17</a:t>
            </a:fld>
            <a:endParaRPr lang="en-US"/>
          </a:p>
        </p:txBody>
      </p:sp>
    </p:spTree>
    <p:extLst>
      <p:ext uri="{BB962C8B-B14F-4D97-AF65-F5344CB8AC3E}">
        <p14:creationId xmlns:p14="http://schemas.microsoft.com/office/powerpoint/2010/main" val="2752740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illustration shows the steps</a:t>
            </a:r>
            <a:r>
              <a:rPr lang="en-US" baseline="0" dirty="0"/>
              <a:t> for design of a damped building.  The steps are numbered from I through VII, and are to be followed sequentially.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This slide</a:t>
            </a:r>
            <a:r>
              <a:rPr lang="en-NZ" baseline="0" dirty="0"/>
              <a:t> illustrates the typical sequence of tasks for design. Preliminary design involved adopting the seismic force resisting system (SFRS) member sizes directly from the Chapter 9 NEHRP example.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18</a:t>
            </a:fld>
            <a:endParaRPr lang="en-US"/>
          </a:p>
        </p:txBody>
      </p:sp>
    </p:spTree>
    <p:extLst>
      <p:ext uri="{BB962C8B-B14F-4D97-AF65-F5344CB8AC3E}">
        <p14:creationId xmlns:p14="http://schemas.microsoft.com/office/powerpoint/2010/main" val="2018509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Before progressing with detailed design, there are a number of considerations.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19</a:t>
            </a:fld>
            <a:endParaRPr lang="en-US"/>
          </a:p>
        </p:txBody>
      </p:sp>
    </p:spTree>
    <p:extLst>
      <p:ext uri="{BB962C8B-B14F-4D97-AF65-F5344CB8AC3E}">
        <p14:creationId xmlns:p14="http://schemas.microsoft.com/office/powerpoint/2010/main" val="1689312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a:t>
            </a:r>
            <a:r>
              <a:rPr lang="en-NZ" baseline="0" dirty="0"/>
              <a:t> objective of this second presentation is to</a:t>
            </a:r>
            <a:r>
              <a:rPr lang="en-US" baseline="0" dirty="0"/>
              <a:t> illustrate the application of the NEHRP Provisions requirements. This is achieved through the design of a seven story steel moment frame office building, located in a region of high seismicity (seismic design category D), which is supplemented with nonlinear fluid viscous damping devices.</a:t>
            </a:r>
          </a:p>
          <a:p>
            <a:endParaRPr lang="en-US" baseline="0" dirty="0"/>
          </a:p>
          <a:p>
            <a:r>
              <a:rPr lang="en-NZ" baseline="0" dirty="0"/>
              <a:t>Due to the large number of editorial and technical changes, the 2015 NEHRP Provisions have recommended a full replacement of Chapter 18 in the 2016 edition of ASCE 7 (referred to hereafter as the </a:t>
            </a:r>
            <a:r>
              <a:rPr lang="en-NZ" i="1" baseline="0" dirty="0"/>
              <a:t>Standard</a:t>
            </a:r>
            <a:r>
              <a:rPr lang="en-NZ" baseline="0" dirty="0"/>
              <a: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use of supplemental damping devices is a design strategy to limit earthquake damage and protect facility function. </a:t>
            </a:r>
            <a:r>
              <a:rPr lang="en-NZ" baseline="0" dirty="0"/>
              <a:t>Although the </a:t>
            </a:r>
            <a:r>
              <a:rPr lang="en-NZ" i="1" baseline="0" dirty="0"/>
              <a:t>Standard </a:t>
            </a:r>
            <a:r>
              <a:rPr lang="en-NZ" i="0" baseline="0" dirty="0"/>
              <a:t>allows comparable performance to conventional SFRS</a:t>
            </a:r>
            <a:r>
              <a:rPr lang="en-NZ" baseline="0" dirty="0"/>
              <a:t>, this project aims to limit inelastic response of the structural system, which directly reduces the damage in the building that would otherwise be occurring (in a fixed-base building). Furthermore the structure and damping system are designed and tested for the MCE</a:t>
            </a:r>
            <a:r>
              <a:rPr lang="en-NZ" baseline="-25000" dirty="0"/>
              <a:t>R</a:t>
            </a:r>
            <a:r>
              <a:rPr lang="en-NZ" baseline="0" dirty="0"/>
              <a:t> hazard instead of the design earthquake (DE).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20</a:t>
            </a:fld>
            <a:endParaRPr lang="en-US"/>
          </a:p>
        </p:txBody>
      </p:sp>
    </p:spTree>
    <p:extLst>
      <p:ext uri="{BB962C8B-B14F-4D97-AF65-F5344CB8AC3E}">
        <p14:creationId xmlns:p14="http://schemas.microsoft.com/office/powerpoint/2010/main" val="22624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reduction in ductility demand in the SFRS is facilitated through displacement reductions, which come from increased damping provided by the FVD. However with increased damping typically comes increased base shear (depending on the FVD properties), which will need to be accommodated in the design of the structure and foundations. Nevertheless, in some cases the structural analysis may show benefits from higher damping ratios, greater than 35-45 percent. However at these high damping levels the damper costs starts going past the point of diminishing returns.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21</a:t>
            </a:fld>
            <a:endParaRPr lang="en-US"/>
          </a:p>
        </p:txBody>
      </p:sp>
    </p:spTree>
    <p:extLst>
      <p:ext uri="{BB962C8B-B14F-4D97-AF65-F5344CB8AC3E}">
        <p14:creationId xmlns:p14="http://schemas.microsoft.com/office/powerpoint/2010/main" val="4030336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a:t>
            </a:r>
            <a:r>
              <a:rPr lang="en-NZ" sz="1100" i="1" kern="1200" dirty="0">
                <a:solidFill>
                  <a:schemeClr val="tx1"/>
                </a:solidFill>
                <a:effectLst/>
                <a:latin typeface="Arial" pitchFamily="34" charset="0"/>
                <a:ea typeface="+mn-ea"/>
                <a:cs typeface="+mn-cs"/>
              </a:rPr>
              <a:t>Standard</a:t>
            </a:r>
            <a:r>
              <a:rPr lang="en-NZ" sz="1100" kern="1200" dirty="0">
                <a:solidFill>
                  <a:schemeClr val="tx1"/>
                </a:solidFill>
                <a:effectLst/>
                <a:latin typeface="Arial" pitchFamily="34" charset="0"/>
                <a:ea typeface="+mn-ea"/>
                <a:cs typeface="+mn-cs"/>
              </a:rPr>
              <a:t> is formatted</a:t>
            </a:r>
            <a:r>
              <a:rPr lang="en-NZ" sz="1100" kern="1200" baseline="0" dirty="0">
                <a:solidFill>
                  <a:schemeClr val="tx1"/>
                </a:solidFill>
                <a:effectLst/>
                <a:latin typeface="Arial" pitchFamily="34" charset="0"/>
                <a:ea typeface="+mn-ea"/>
                <a:cs typeface="+mn-cs"/>
              </a:rPr>
              <a:t> such that NLRHA is the preferred analysis method.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22</a:t>
            </a:fld>
            <a:endParaRPr lang="en-US"/>
          </a:p>
        </p:txBody>
      </p:sp>
    </p:spTree>
    <p:extLst>
      <p:ext uri="{BB962C8B-B14F-4D97-AF65-F5344CB8AC3E}">
        <p14:creationId xmlns:p14="http://schemas.microsoft.com/office/powerpoint/2010/main" val="2282529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two graphs.  The left graph has horizontal</a:t>
            </a:r>
            <a:r>
              <a:rPr lang="en-NZ" sz="1100" kern="1200" baseline="0" dirty="0">
                <a:solidFill>
                  <a:schemeClr val="tx1"/>
                </a:solidFill>
                <a:effectLst/>
                <a:latin typeface="Arial" pitchFamily="34" charset="0"/>
                <a:ea typeface="+mn-ea"/>
                <a:cs typeface="+mn-cs"/>
              </a:rPr>
              <a:t> axis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“Velocity (inch/sec)”, and vertical axis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“Force (kips)”.  A solid straight line runs diagonally from the lower left corner to the upper right corner of the graph.  This line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“Linear Fluid Viscous Damper, alpha = 1.0”.  A dashed line begins at the origin in the corner and forms a parabolic arc to the right, approaching a value about mid-way up the graph at the right edge.  This line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“Nonlinear Fluid Viscous Damper, alpha = 0.4”  The graph on the right shows 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differing</a:t>
            </a:r>
            <a:r>
              <a:rPr lang="en-NZ" sz="1100" kern="1200" baseline="0" dirty="0">
                <a:solidFill>
                  <a:schemeClr val="tx1"/>
                </a:solidFill>
                <a:effectLst/>
                <a:latin typeface="Arial" pitchFamily="34" charset="0"/>
                <a:ea typeface="+mn-ea"/>
                <a:cs typeface="+mn-cs"/>
              </a:rPr>
              <a:t> force-displacement behaviour of nonlinear and linear fluid viscous dampers (FVD) are illustrated. Consult with the manufacturer on the selection of the velocity exponent.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23</a:t>
            </a:fld>
            <a:endParaRPr lang="en-US"/>
          </a:p>
        </p:txBody>
      </p:sp>
    </p:spTree>
    <p:extLst>
      <p:ext uri="{BB962C8B-B14F-4D97-AF65-F5344CB8AC3E}">
        <p14:creationId xmlns:p14="http://schemas.microsoft.com/office/powerpoint/2010/main" val="655757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two graphs.  The lower graph has horizontal</a:t>
            </a:r>
            <a:r>
              <a:rPr lang="en-NZ" sz="1100" kern="1200" baseline="0" dirty="0">
                <a:solidFill>
                  <a:schemeClr val="tx1"/>
                </a:solidFill>
                <a:effectLst/>
                <a:latin typeface="Arial" pitchFamily="34" charset="0"/>
                <a:ea typeface="+mn-ea"/>
                <a:cs typeface="+mn-cs"/>
              </a:rPr>
              <a:t> axis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“Velocity (inch/sec)”, and vertical axis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“Force (kips)”.  A solid straight line runs diagonally from the lower left corner to the upper right corner of the graph.  This line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“Linear Fluid Viscous Damper, alpha = 1.0”.  A dashed line begins at the origin in the corner and forms a parabolic arc to the right, approaching a value about mid-way up the graph at the right edge.  This line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“Nonlinear Fluid Viscous Damper, alpha = 0.4”  The upper graph shows 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main</a:t>
            </a:r>
            <a:r>
              <a:rPr lang="en-NZ" sz="1100" kern="1200" baseline="0" dirty="0">
                <a:solidFill>
                  <a:schemeClr val="tx1"/>
                </a:solidFill>
                <a:effectLst/>
                <a:latin typeface="Arial" pitchFamily="34" charset="0"/>
                <a:ea typeface="+mn-ea"/>
                <a:cs typeface="+mn-cs"/>
              </a:rPr>
              <a:t> </a:t>
            </a:r>
            <a:r>
              <a:rPr lang="en-NZ" sz="1100" kern="1200" dirty="0">
                <a:solidFill>
                  <a:schemeClr val="tx1"/>
                </a:solidFill>
                <a:effectLst/>
                <a:latin typeface="Arial" pitchFamily="34" charset="0"/>
                <a:ea typeface="+mn-ea"/>
                <a:cs typeface="+mn-cs"/>
              </a:rPr>
              <a:t>benefits of nonlinear FVDs</a:t>
            </a:r>
            <a:r>
              <a:rPr lang="en-NZ" sz="1100" kern="1200" baseline="0" dirty="0">
                <a:solidFill>
                  <a:schemeClr val="tx1"/>
                </a:solidFill>
                <a:effectLst/>
                <a:latin typeface="Arial" pitchFamily="34" charset="0"/>
                <a:ea typeface="+mn-ea"/>
                <a:cs typeface="+mn-cs"/>
              </a:rPr>
              <a:t> are illustrated.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24</a:t>
            </a:fld>
            <a:endParaRPr lang="en-US"/>
          </a:p>
        </p:txBody>
      </p:sp>
    </p:spTree>
    <p:extLst>
      <p:ext uri="{BB962C8B-B14F-4D97-AF65-F5344CB8AC3E}">
        <p14:creationId xmlns:p14="http://schemas.microsoft.com/office/powerpoint/2010/main" val="3138734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baseline="0" dirty="0">
                <a:solidFill>
                  <a:schemeClr val="tx1"/>
                </a:solidFill>
                <a:effectLst/>
                <a:latin typeface="Arial" pitchFamily="34" charset="0"/>
                <a:ea typeface="+mn-ea"/>
                <a:cs typeface="+mn-cs"/>
              </a:rPr>
              <a:t>In some cases, the nonlinear FVD may not give the best performance.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Shake-table</a:t>
            </a:r>
            <a:r>
              <a:rPr lang="en-NZ" sz="1100" kern="1200" baseline="0" dirty="0">
                <a:solidFill>
                  <a:schemeClr val="tx1"/>
                </a:solidFill>
                <a:effectLst/>
                <a:latin typeface="Arial" pitchFamily="34" charset="0"/>
                <a:ea typeface="+mn-ea"/>
                <a:cs typeface="+mn-cs"/>
              </a:rPr>
              <a:t> testing has shown that linear FVD give better performance than nonlinear FVD when used in-line with a base isolation system. Hence the use of FVD in isolation systems in the United States has progressed from nonlinear towards the use of linear FVD’s.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25</a:t>
            </a:fld>
            <a:endParaRPr lang="en-US"/>
          </a:p>
        </p:txBody>
      </p:sp>
    </p:spTree>
    <p:extLst>
      <p:ext uri="{BB962C8B-B14F-4D97-AF65-F5344CB8AC3E}">
        <p14:creationId xmlns:p14="http://schemas.microsoft.com/office/powerpoint/2010/main" val="801200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a:t>
            </a:r>
            <a:r>
              <a:rPr lang="en-NZ" sz="1100" kern="1200" baseline="0" dirty="0">
                <a:solidFill>
                  <a:schemeClr val="tx1"/>
                </a:solidFill>
                <a:effectLst/>
                <a:latin typeface="Arial" pitchFamily="34" charset="0"/>
                <a:ea typeface="+mn-ea"/>
                <a:cs typeface="+mn-cs"/>
              </a:rPr>
              <a:t> slide contains two drawings.  The left drawing is a plan view of the building, 5 bays wide by 7 bays long.  There are two bays of dampers in each direction.  The right drawing shows an elevation of the building at a gridline containing dampers.  At floors 1 and 2 there are two dampers per floor, and at the remaining upper floors there is one damper per floor.</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FVDs can be positioned to reduce torsion (by positioning them</a:t>
            </a:r>
            <a:r>
              <a:rPr lang="en-NZ" sz="1100" kern="1200" baseline="0" dirty="0">
                <a:solidFill>
                  <a:schemeClr val="tx1"/>
                </a:solidFill>
                <a:effectLst/>
                <a:latin typeface="Arial" pitchFamily="34" charset="0"/>
                <a:ea typeface="+mn-ea"/>
                <a:cs typeface="+mn-cs"/>
              </a:rPr>
              <a:t> away from the </a:t>
            </a:r>
            <a:r>
              <a:rPr lang="en-NZ" sz="1100" kern="1200" baseline="0" dirty="0" err="1">
                <a:solidFill>
                  <a:schemeClr val="tx1"/>
                </a:solidFill>
                <a:effectLst/>
                <a:latin typeface="Arial" pitchFamily="34" charset="0"/>
                <a:ea typeface="+mn-ea"/>
                <a:cs typeface="+mn-cs"/>
              </a:rPr>
              <a:t>center</a:t>
            </a:r>
            <a:r>
              <a:rPr lang="en-NZ" sz="1100" kern="1200" baseline="0" dirty="0">
                <a:solidFill>
                  <a:schemeClr val="tx1"/>
                </a:solidFill>
                <a:effectLst/>
                <a:latin typeface="Arial" pitchFamily="34" charset="0"/>
                <a:ea typeface="+mn-ea"/>
                <a:cs typeface="+mn-cs"/>
              </a:rPr>
              <a:t> of stiffness), or may be positioned to reduce soft-story irregularities.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26</a:t>
            </a:fld>
            <a:endParaRPr lang="en-US"/>
          </a:p>
        </p:txBody>
      </p:sp>
    </p:spTree>
    <p:extLst>
      <p:ext uri="{BB962C8B-B14F-4D97-AF65-F5344CB8AC3E}">
        <p14:creationId xmlns:p14="http://schemas.microsoft.com/office/powerpoint/2010/main" val="3744900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three small drawings at the bottom of this slide. The drawing on the left shows an elevation of</a:t>
            </a:r>
            <a:r>
              <a:rPr lang="en-NZ" sz="1100" kern="1200" baseline="0" dirty="0">
                <a:solidFill>
                  <a:schemeClr val="tx1"/>
                </a:solidFill>
                <a:effectLst/>
                <a:latin typeface="Arial" pitchFamily="34" charset="0"/>
                <a:ea typeface="+mn-ea"/>
                <a:cs typeface="+mn-cs"/>
              </a:rPr>
              <a:t> a building with three stories, three bays wide.  There is one damper per story configured as a diagonal brace. The drawing at the </a:t>
            </a:r>
            <a:r>
              <a:rPr lang="en-NZ" sz="1100" kern="1200" baseline="0" dirty="0" err="1">
                <a:solidFill>
                  <a:schemeClr val="tx1"/>
                </a:solidFill>
                <a:effectLst/>
                <a:latin typeface="Arial" pitchFamily="34" charset="0"/>
                <a:ea typeface="+mn-ea"/>
                <a:cs typeface="+mn-cs"/>
              </a:rPr>
              <a:t>center</a:t>
            </a:r>
            <a:r>
              <a:rPr lang="en-NZ" sz="1100" kern="1200" baseline="0" dirty="0">
                <a:solidFill>
                  <a:schemeClr val="tx1"/>
                </a:solidFill>
                <a:effectLst/>
                <a:latin typeface="Arial" pitchFamily="34" charset="0"/>
                <a:ea typeface="+mn-ea"/>
                <a:cs typeface="+mn-cs"/>
              </a:rPr>
              <a:t> shows an elevation of a building with three stories, three bays wide.  There is one damped bay per floor. The dampers are configured in a horizontal orientation at the tip of chevron (inverted “V”) braces.  The right drawing shows a single structural bay with a scissors brace configured between the lower right corner and about the one-third point of the upper beam.</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three primary ways of configuring</a:t>
            </a:r>
            <a:r>
              <a:rPr lang="en-NZ" sz="1100" kern="1200" baseline="0" dirty="0">
                <a:solidFill>
                  <a:schemeClr val="tx1"/>
                </a:solidFill>
                <a:effectLst/>
                <a:latin typeface="Arial" pitchFamily="34" charset="0"/>
                <a:ea typeface="+mn-ea"/>
                <a:cs typeface="+mn-cs"/>
              </a:rPr>
              <a:t> a FVD in a building. The displacement across the damper (i.e. effectiveness) increases from a) to c) configurations.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27</a:t>
            </a:fld>
            <a:endParaRPr lang="en-US"/>
          </a:p>
        </p:txBody>
      </p:sp>
    </p:spTree>
    <p:extLst>
      <p:ext uri="{BB962C8B-B14F-4D97-AF65-F5344CB8AC3E}">
        <p14:creationId xmlns:p14="http://schemas.microsoft.com/office/powerpoint/2010/main" val="7859554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Manufacture</a:t>
            </a:r>
            <a:r>
              <a:rPr lang="en-NZ" sz="1100" kern="1200" baseline="0" dirty="0">
                <a:solidFill>
                  <a:schemeClr val="tx1"/>
                </a:solidFill>
                <a:effectLst/>
                <a:latin typeface="Arial" pitchFamily="34" charset="0"/>
                <a:ea typeface="+mn-ea"/>
                <a:cs typeface="+mn-cs"/>
              </a:rPr>
              <a:t> experience from past projects may be used in optimizing the number and size of dampers.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28</a:t>
            </a:fld>
            <a:endParaRPr lang="en-US"/>
          </a:p>
        </p:txBody>
      </p:sp>
    </p:spTree>
    <p:extLst>
      <p:ext uri="{BB962C8B-B14F-4D97-AF65-F5344CB8AC3E}">
        <p14:creationId xmlns:p14="http://schemas.microsoft.com/office/powerpoint/2010/main" val="1381079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process was</a:t>
            </a:r>
            <a:r>
              <a:rPr lang="en-NZ" sz="1100" kern="1200" baseline="0" dirty="0">
                <a:solidFill>
                  <a:schemeClr val="tx1"/>
                </a:solidFill>
                <a:effectLst/>
                <a:latin typeface="Arial" pitchFamily="34" charset="0"/>
                <a:ea typeface="+mn-ea"/>
                <a:cs typeface="+mn-cs"/>
              </a:rPr>
              <a:t> proposed by Taylor 1999, and was used in the example.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29</a:t>
            </a:fld>
            <a:endParaRPr lang="en-US"/>
          </a:p>
        </p:txBody>
      </p:sp>
    </p:spTree>
    <p:extLst>
      <p:ext uri="{BB962C8B-B14F-4D97-AF65-F5344CB8AC3E}">
        <p14:creationId xmlns:p14="http://schemas.microsoft.com/office/powerpoint/2010/main" val="1027302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a:t>
            </a:r>
            <a:r>
              <a:rPr lang="en-US" baseline="0" dirty="0"/>
              <a:t> presentation closely follows the design example sections.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a:t>
            </a:fld>
            <a:endParaRPr lang="en-US"/>
          </a:p>
        </p:txBody>
      </p:sp>
    </p:spTree>
    <p:extLst>
      <p:ext uri="{BB962C8B-B14F-4D97-AF65-F5344CB8AC3E}">
        <p14:creationId xmlns:p14="http://schemas.microsoft.com/office/powerpoint/2010/main" val="60796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an isometric view of the framing system for the entire building, 5 bays wide, by 7 bays long, by 7 stories high.  Also shown on this slide are views of two elevations of the building, one elevation in the longitudinal direction and the other in the transverse</a:t>
            </a:r>
            <a:r>
              <a:rPr lang="en-NZ" sz="1100" kern="1200" baseline="0" dirty="0">
                <a:solidFill>
                  <a:schemeClr val="tx1"/>
                </a:solidFill>
                <a:effectLst/>
                <a:latin typeface="Arial" pitchFamily="34" charset="0"/>
                <a:ea typeface="+mn-ea"/>
                <a:cs typeface="+mn-cs"/>
              </a:rPr>
              <a:t> direction.  Both elevations show the frames swaying to the side under applied lateral earthquake loads.</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a:t>
            </a:r>
            <a:r>
              <a:rPr lang="en-NZ" sz="1100" kern="1200" baseline="0" dirty="0">
                <a:solidFill>
                  <a:schemeClr val="tx1"/>
                </a:solidFill>
                <a:effectLst/>
                <a:latin typeface="Arial" pitchFamily="34" charset="0"/>
                <a:ea typeface="+mn-ea"/>
                <a:cs typeface="+mn-cs"/>
              </a:rPr>
              <a:t> is many different ways to conduct preliminary design. </a:t>
            </a:r>
            <a:r>
              <a:rPr lang="en-US" sz="1100" kern="1200" dirty="0">
                <a:solidFill>
                  <a:schemeClr val="tx1"/>
                </a:solidFill>
                <a:effectLst/>
                <a:latin typeface="Arial" pitchFamily="34" charset="0"/>
                <a:ea typeface="+mn-ea"/>
                <a:cs typeface="+mn-cs"/>
              </a:rPr>
              <a:t>The </a:t>
            </a:r>
            <a:r>
              <a:rPr lang="en-US" sz="1100" kern="1200" dirty="0" err="1">
                <a:solidFill>
                  <a:schemeClr val="tx1"/>
                </a:solidFill>
                <a:effectLst/>
                <a:latin typeface="Arial" pitchFamily="34" charset="0"/>
                <a:ea typeface="+mn-ea"/>
                <a:cs typeface="+mn-cs"/>
              </a:rPr>
              <a:t>Christopoulos</a:t>
            </a:r>
            <a:r>
              <a:rPr lang="en-US" sz="1100" kern="1200" dirty="0">
                <a:solidFill>
                  <a:schemeClr val="tx1"/>
                </a:solidFill>
                <a:effectLst/>
                <a:latin typeface="Arial" pitchFamily="34" charset="0"/>
                <a:ea typeface="+mn-ea"/>
                <a:cs typeface="+mn-cs"/>
              </a:rPr>
              <a:t> and Filiatrault</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2006) procedure calculates the linear viscous damping coefficients required of dampers at each story in order to achieve a certain damping ratio in a particular mode. </a:t>
            </a:r>
            <a:r>
              <a:rPr lang="en-NZ" sz="1100" kern="1200" dirty="0">
                <a:solidFill>
                  <a:schemeClr val="tx1"/>
                </a:solidFill>
                <a:effectLst/>
                <a:latin typeface="Arial" pitchFamily="34" charset="0"/>
                <a:ea typeface="+mn-ea"/>
                <a:cs typeface="+mn-cs"/>
              </a:rPr>
              <a:t>The method assumes stiffness proportional damping.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30</a:t>
            </a:fld>
            <a:endParaRPr lang="en-US"/>
          </a:p>
        </p:txBody>
      </p:sp>
    </p:spTree>
    <p:extLst>
      <p:ext uri="{BB962C8B-B14F-4D97-AF65-F5344CB8AC3E}">
        <p14:creationId xmlns:p14="http://schemas.microsoft.com/office/powerpoint/2010/main" val="3790416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pseudo (fictitious) braced period is calculated for 20% added damping in the first and second modes.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31</a:t>
            </a:fld>
            <a:endParaRPr lang="en-US"/>
          </a:p>
        </p:txBody>
      </p:sp>
    </p:spTree>
    <p:extLst>
      <p:ext uri="{BB962C8B-B14F-4D97-AF65-F5344CB8AC3E}">
        <p14:creationId xmlns:p14="http://schemas.microsoft.com/office/powerpoint/2010/main" val="28227671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To</a:t>
            </a:r>
            <a:r>
              <a:rPr lang="en-NZ" sz="1100" kern="1200" baseline="0" dirty="0">
                <a:solidFill>
                  <a:schemeClr val="tx1"/>
                </a:solidFill>
                <a:effectLst/>
                <a:latin typeface="Arial" pitchFamily="34" charset="0"/>
                <a:ea typeface="+mn-ea"/>
                <a:cs typeface="+mn-cs"/>
              </a:rPr>
              <a:t> maintain the mode shape, the brace stiffnesses are calibrated according to the lateral stiffness of the unbraced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32</a:t>
            </a:fld>
            <a:endParaRPr lang="en-US"/>
          </a:p>
        </p:txBody>
      </p:sp>
    </p:spTree>
    <p:extLst>
      <p:ext uri="{BB962C8B-B14F-4D97-AF65-F5344CB8AC3E}">
        <p14:creationId xmlns:p14="http://schemas.microsoft.com/office/powerpoint/2010/main" val="3916078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is an illustration on this slide showing an elevation of the building in the transverse direction, 5 bays wide by seven stories tall.  A red box surrounds the </a:t>
            </a:r>
            <a:r>
              <a:rPr lang="en-NZ" sz="1100" kern="1200" dirty="0" err="1">
                <a:solidFill>
                  <a:schemeClr val="tx1"/>
                </a:solidFill>
                <a:effectLst/>
                <a:latin typeface="Arial" pitchFamily="34" charset="0"/>
                <a:ea typeface="+mn-ea"/>
                <a:cs typeface="+mn-cs"/>
              </a:rPr>
              <a:t>center</a:t>
            </a:r>
            <a:r>
              <a:rPr lang="en-NZ" sz="1100" kern="1200" dirty="0">
                <a:solidFill>
                  <a:schemeClr val="tx1"/>
                </a:solidFill>
                <a:effectLst/>
                <a:latin typeface="Arial" pitchFamily="34" charset="0"/>
                <a:ea typeface="+mn-ea"/>
                <a:cs typeface="+mn-cs"/>
              </a:rPr>
              <a:t> bays</a:t>
            </a:r>
            <a:r>
              <a:rPr lang="en-NZ" sz="1100" kern="1200" baseline="0" dirty="0">
                <a:solidFill>
                  <a:schemeClr val="tx1"/>
                </a:solidFill>
                <a:effectLst/>
                <a:latin typeface="Arial" pitchFamily="34" charset="0"/>
                <a:ea typeface="+mn-ea"/>
                <a:cs typeface="+mn-cs"/>
              </a:rPr>
              <a:t> over the entire building height.  This red box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“Pseudo braces Gridlines B and G”.  Diagonal braces are shown in these bays.</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Shown are the</a:t>
            </a:r>
            <a:r>
              <a:rPr lang="en-NZ" sz="1100" kern="1200" baseline="0" dirty="0">
                <a:solidFill>
                  <a:schemeClr val="tx1"/>
                </a:solidFill>
                <a:effectLst/>
                <a:latin typeface="Arial" pitchFamily="34" charset="0"/>
                <a:ea typeface="+mn-ea"/>
                <a:cs typeface="+mn-cs"/>
              </a:rPr>
              <a:t> pseudo braces added to the ETABS model for the N-S direction.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33</a:t>
            </a:fld>
            <a:endParaRPr lang="en-US"/>
          </a:p>
        </p:txBody>
      </p:sp>
    </p:spTree>
    <p:extLst>
      <p:ext uri="{BB962C8B-B14F-4D97-AF65-F5344CB8AC3E}">
        <p14:creationId xmlns:p14="http://schemas.microsoft.com/office/powerpoint/2010/main" val="2206657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Two structural frames are shown in this drawing.  The left frame is an elevation of a transverse section through the building, 5 bays wide by 7 stories tall.  The</a:t>
            </a:r>
            <a:r>
              <a:rPr lang="en-NZ" sz="1100" kern="1200" baseline="0" dirty="0">
                <a:solidFill>
                  <a:schemeClr val="tx1"/>
                </a:solidFill>
                <a:effectLst/>
                <a:latin typeface="Arial" pitchFamily="34" charset="0"/>
                <a:ea typeface="+mn-ea"/>
                <a:cs typeface="+mn-cs"/>
              </a:rPr>
              <a:t> </a:t>
            </a:r>
            <a:r>
              <a:rPr lang="en-NZ" sz="1100" kern="1200" baseline="0" dirty="0" err="1">
                <a:solidFill>
                  <a:schemeClr val="tx1"/>
                </a:solidFill>
                <a:effectLst/>
                <a:latin typeface="Arial" pitchFamily="34" charset="0"/>
                <a:ea typeface="+mn-ea"/>
                <a:cs typeface="+mn-cs"/>
              </a:rPr>
              <a:t>center</a:t>
            </a:r>
            <a:r>
              <a:rPr lang="en-NZ" sz="1100" kern="1200" baseline="0" dirty="0">
                <a:solidFill>
                  <a:schemeClr val="tx1"/>
                </a:solidFill>
                <a:effectLst/>
                <a:latin typeface="Arial" pitchFamily="34" charset="0"/>
                <a:ea typeface="+mn-ea"/>
                <a:cs typeface="+mn-cs"/>
              </a:rPr>
              <a:t> bays contain a diagonal brace at every story.  The frame is shown displaced laterally under the influence of earthquake loads.  The right frame is similar to the left frame, but no braces are shown in any bay.  The frame is shown displaced laterally under the influence of earthquake loads.  This frame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“Mode shape maintained”.</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pseudo-braced building has a period which matches that calculated in Step 3 and has the same mode shape as the unbraced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34</a:t>
            </a:fld>
            <a:endParaRPr lang="en-US"/>
          </a:p>
        </p:txBody>
      </p:sp>
    </p:spTree>
    <p:extLst>
      <p:ext uri="{BB962C8B-B14F-4D97-AF65-F5344CB8AC3E}">
        <p14:creationId xmlns:p14="http://schemas.microsoft.com/office/powerpoint/2010/main" val="6793221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values shown are for the second (final)</a:t>
            </a:r>
            <a:r>
              <a:rPr lang="en-NZ" sz="1100" kern="1200" baseline="0" dirty="0">
                <a:solidFill>
                  <a:schemeClr val="tx1"/>
                </a:solidFill>
                <a:effectLst/>
                <a:latin typeface="Arial" pitchFamily="34" charset="0"/>
                <a:ea typeface="+mn-ea"/>
                <a:cs typeface="+mn-cs"/>
              </a:rPr>
              <a:t> iteration.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35</a:t>
            </a:fld>
            <a:endParaRPr lang="en-US"/>
          </a:p>
        </p:txBody>
      </p:sp>
    </p:spTree>
    <p:extLst>
      <p:ext uri="{BB962C8B-B14F-4D97-AF65-F5344CB8AC3E}">
        <p14:creationId xmlns:p14="http://schemas.microsoft.com/office/powerpoint/2010/main" val="41673928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Based on stiffness</a:t>
            </a:r>
            <a:r>
              <a:rPr lang="en-NZ" sz="1100" kern="1200" baseline="0" dirty="0">
                <a:solidFill>
                  <a:schemeClr val="tx1"/>
                </a:solidFill>
                <a:effectLst/>
                <a:latin typeface="Arial" pitchFamily="34" charset="0"/>
                <a:ea typeface="+mn-ea"/>
                <a:cs typeface="+mn-cs"/>
              </a:rPr>
              <a:t> proportional damping, the linear damping constants for horizontally- and diagonally-aligned FVDs is calculated.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36</a:t>
            </a:fld>
            <a:endParaRPr lang="en-US"/>
          </a:p>
        </p:txBody>
      </p:sp>
    </p:spTree>
    <p:extLst>
      <p:ext uri="{BB962C8B-B14F-4D97-AF65-F5344CB8AC3E}">
        <p14:creationId xmlns:p14="http://schemas.microsoft.com/office/powerpoint/2010/main" val="41446095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It is not practical to use different damping</a:t>
            </a:r>
            <a:r>
              <a:rPr lang="en-US" sz="1100" kern="1200" baseline="0" dirty="0">
                <a:solidFill>
                  <a:schemeClr val="tx1"/>
                </a:solidFill>
                <a:effectLst/>
                <a:latin typeface="Arial" pitchFamily="34" charset="0"/>
                <a:ea typeface="+mn-ea"/>
                <a:cs typeface="+mn-cs"/>
              </a:rPr>
              <a:t> coefficients at every level, and in each principle direction, thus e</a:t>
            </a:r>
            <a:r>
              <a:rPr lang="en-US" sz="1100" kern="1200" dirty="0">
                <a:solidFill>
                  <a:schemeClr val="tx1"/>
                </a:solidFill>
                <a:effectLst/>
                <a:latin typeface="Arial" pitchFamily="34" charset="0"/>
                <a:ea typeface="+mn-ea"/>
                <a:cs typeface="+mn-cs"/>
              </a:rPr>
              <a:t>ngineering judgement is used to reduce the number of FVD to one type.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37</a:t>
            </a:fld>
            <a:endParaRPr lang="en-US"/>
          </a:p>
        </p:txBody>
      </p:sp>
    </p:spTree>
    <p:extLst>
      <p:ext uri="{BB962C8B-B14F-4D97-AF65-F5344CB8AC3E}">
        <p14:creationId xmlns:p14="http://schemas.microsoft.com/office/powerpoint/2010/main" val="2135314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four drawings shown on this slide.  The upper two drawings show</a:t>
            </a:r>
            <a:r>
              <a:rPr lang="en-NZ" sz="1100" kern="1200" baseline="0" dirty="0">
                <a:solidFill>
                  <a:schemeClr val="tx1"/>
                </a:solidFill>
                <a:effectLst/>
                <a:latin typeface="Arial" pitchFamily="34" charset="0"/>
                <a:ea typeface="+mn-ea"/>
                <a:cs typeface="+mn-cs"/>
              </a:rPr>
              <a:t> longitudinal and transverse elevations of the building.  In both elevations there are two dampers per story at floors 1 and 2, and one damper per story at the remaining floors above.  The lower two drawings are plan views of the building.  The left plan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“Stories 1-2” and shows four damper bays in each direction.  The right plan is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“Stories 3-7” and shows two damper bays in each direction.</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elevation</a:t>
            </a:r>
            <a:r>
              <a:rPr lang="en-NZ" sz="1100" kern="1200" baseline="0" dirty="0">
                <a:solidFill>
                  <a:schemeClr val="tx1"/>
                </a:solidFill>
                <a:effectLst/>
                <a:latin typeface="Arial" pitchFamily="34" charset="0"/>
                <a:ea typeface="+mn-ea"/>
                <a:cs typeface="+mn-cs"/>
              </a:rPr>
              <a:t> and plan views of the number and location of FVDs is shown.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38</a:t>
            </a:fld>
            <a:endParaRPr lang="en-US"/>
          </a:p>
        </p:txBody>
      </p:sp>
    </p:spTree>
    <p:extLst>
      <p:ext uri="{BB962C8B-B14F-4D97-AF65-F5344CB8AC3E}">
        <p14:creationId xmlns:p14="http://schemas.microsoft.com/office/powerpoint/2010/main" val="41609498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provides a rough initial estimate of order-of-magnitude of FVD</a:t>
            </a:r>
            <a:r>
              <a:rPr lang="en-US" sz="1100" kern="1200" baseline="0" dirty="0">
                <a:solidFill>
                  <a:schemeClr val="tx1"/>
                </a:solidFill>
                <a:effectLst/>
                <a:latin typeface="Arial" pitchFamily="34" charset="0"/>
                <a:ea typeface="+mn-ea"/>
                <a:cs typeface="+mn-cs"/>
              </a:rPr>
              <a:t> nonlinear properties</a:t>
            </a:r>
            <a:r>
              <a:rPr lang="en-US" sz="1100" kern="1200" dirty="0">
                <a:solidFill>
                  <a:schemeClr val="tx1"/>
                </a:solidFill>
                <a:effectLst/>
                <a:latin typeface="Arial" pitchFamily="34" charset="0"/>
                <a:ea typeface="+mn-ea"/>
                <a:cs typeface="+mn-cs"/>
              </a:rPr>
              <a:t>, which can later be refined by consulting with the</a:t>
            </a:r>
            <a:r>
              <a:rPr lang="en-US" sz="1100" kern="1200" baseline="0" dirty="0">
                <a:solidFill>
                  <a:schemeClr val="tx1"/>
                </a:solidFill>
                <a:effectLst/>
                <a:latin typeface="Arial" pitchFamily="34" charset="0"/>
                <a:ea typeface="+mn-ea"/>
                <a:cs typeface="+mn-cs"/>
              </a:rPr>
              <a:t> manufacturer and by </a:t>
            </a:r>
            <a:r>
              <a:rPr lang="en-US" sz="1100" kern="1200" dirty="0">
                <a:solidFill>
                  <a:schemeClr val="tx1"/>
                </a:solidFill>
                <a:effectLst/>
                <a:latin typeface="Arial" pitchFamily="34" charset="0"/>
                <a:ea typeface="+mn-ea"/>
                <a:cs typeface="+mn-cs"/>
              </a:rPr>
              <a:t>using nonlinear response history analysis to optimize parameters of interest.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39</a:t>
            </a:fld>
            <a:endParaRPr lang="en-US"/>
          </a:p>
        </p:txBody>
      </p:sp>
    </p:spTree>
    <p:extLst>
      <p:ext uri="{BB962C8B-B14F-4D97-AF65-F5344CB8AC3E}">
        <p14:creationId xmlns:p14="http://schemas.microsoft.com/office/powerpoint/2010/main" val="825536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 structural frame of a building that is 7</a:t>
            </a:r>
            <a:r>
              <a:rPr lang="en-US" sz="1100" kern="1200" baseline="0" dirty="0">
                <a:solidFill>
                  <a:schemeClr val="tx1"/>
                </a:solidFill>
                <a:effectLst/>
                <a:latin typeface="Arial" pitchFamily="34" charset="0"/>
                <a:ea typeface="+mn-ea"/>
                <a:cs typeface="+mn-cs"/>
              </a:rPr>
              <a:t> stories high, 5 bays wide, and 7 bays long.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example uses a seven-story office building located in a region of high seismicity, classified as Seismic Design Category D. The building has steel special moment resisting frames (SMRF) around the perimeter and fluid viscous dampers (FVD) in interior frames. The design of the SMRF without energy dissipation devices, for a comparable area of seismicity, is illustrated in Chapter 9 of the NEHRP design examples. The details of that building are directly adopted as a starting point for this example</a:t>
            </a:r>
            <a:r>
              <a:rPr lang="en-US" sz="1100" kern="1200" baseline="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a:t>
            </a:fld>
            <a:endParaRPr lang="en-US"/>
          </a:p>
        </p:txBody>
      </p:sp>
    </p:spTree>
    <p:extLst>
      <p:ext uri="{BB962C8B-B14F-4D97-AF65-F5344CB8AC3E}">
        <p14:creationId xmlns:p14="http://schemas.microsoft.com/office/powerpoint/2010/main" val="28580237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is a new section in Chapter 18.</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40</a:t>
            </a:fld>
            <a:endParaRPr lang="en-US"/>
          </a:p>
        </p:txBody>
      </p:sp>
    </p:spTree>
    <p:extLst>
      <p:ext uri="{BB962C8B-B14F-4D97-AF65-F5344CB8AC3E}">
        <p14:creationId xmlns:p14="http://schemas.microsoft.com/office/powerpoint/2010/main" val="42506504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This slide contains a graph showing hysteresis loops from testing of fluid viscous dampers.  A point is marked at the left extreme of the data</a:t>
            </a:r>
            <a:r>
              <a:rPr lang="en-NZ" sz="1100" baseline="0" dirty="0"/>
              <a:t> shown.  This point is </a:t>
            </a:r>
            <a:r>
              <a:rPr lang="en-NZ" sz="1100" baseline="0" dirty="0" err="1"/>
              <a:t>labeled</a:t>
            </a:r>
            <a:r>
              <a:rPr lang="en-NZ" sz="1100" baseline="0" dirty="0"/>
              <a:t> “Maximum damper stroke occurs using minimum properties.”  A point is marked at the lower extreme of the data shown.  This point is </a:t>
            </a:r>
            <a:r>
              <a:rPr lang="en-NZ" sz="1100" baseline="0" dirty="0" err="1"/>
              <a:t>labeled</a:t>
            </a:r>
            <a:r>
              <a:rPr lang="en-NZ" sz="1100" baseline="0" dirty="0"/>
              <a:t> Maximum damper force occurs using maximum properties.”</a:t>
            </a:r>
            <a:endParaRPr lang="en-NZ" sz="11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This illustrates that the governing design</a:t>
            </a:r>
            <a:r>
              <a:rPr lang="en-NZ" sz="1100" baseline="0" dirty="0"/>
              <a:t> parameters (forces, displacements, etc) may be from either the analysis using maximum or minimum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41</a:t>
            </a:fld>
            <a:endParaRPr lang="en-US"/>
          </a:p>
        </p:txBody>
      </p:sp>
    </p:spTree>
    <p:extLst>
      <p:ext uri="{BB962C8B-B14F-4D97-AF65-F5344CB8AC3E}">
        <p14:creationId xmlns:p14="http://schemas.microsoft.com/office/powerpoint/2010/main" val="1149761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max</a:t>
            </a:r>
            <a:r>
              <a:rPr lang="en-US" sz="1100" kern="1200" dirty="0">
                <a:solidFill>
                  <a:schemeClr val="tx1"/>
                </a:solidFill>
                <a:effectLst/>
                <a:latin typeface="Arial" pitchFamily="34" charset="0"/>
                <a:ea typeface="+mn-ea"/>
                <a:cs typeface="+mn-cs"/>
              </a:rPr>
              <a:t> and</a:t>
            </a:r>
            <a:r>
              <a:rPr lang="en-US" sz="1100" kern="1200" baseline="-25000" dirty="0">
                <a:solidFill>
                  <a:schemeClr val="tx1"/>
                </a:solidFill>
                <a:effectLst/>
                <a:latin typeface="Arial" pitchFamily="34" charset="0"/>
                <a:ea typeface="+mn-ea"/>
                <a:cs typeface="+mn-cs"/>
              </a:rPr>
              <a:t>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min</a:t>
            </a:r>
            <a:r>
              <a:rPr lang="en-US" sz="1100" kern="1200" dirty="0">
                <a:solidFill>
                  <a:schemeClr val="tx1"/>
                </a:solidFill>
                <a:effectLst/>
                <a:latin typeface="Arial" pitchFamily="34" charset="0"/>
                <a:ea typeface="+mn-ea"/>
                <a:cs typeface="+mn-cs"/>
              </a:rPr>
              <a:t> factors are applied to each nominal mechanical property of interest and therefore set the maximum and minimum damper properties, respectively.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42</a:t>
            </a:fld>
            <a:endParaRPr lang="en-US"/>
          </a:p>
        </p:txBody>
      </p:sp>
    </p:spTree>
    <p:extLst>
      <p:ext uri="{BB962C8B-B14F-4D97-AF65-F5344CB8AC3E}">
        <p14:creationId xmlns:p14="http://schemas.microsoft.com/office/powerpoint/2010/main" val="27310542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In the damper force Equations: </a:t>
            </a:r>
            <a:r>
              <a:rPr lang="en-US" sz="1100" i="1" kern="1200" dirty="0">
                <a:solidFill>
                  <a:schemeClr val="tx1"/>
                </a:solidFill>
                <a:effectLst/>
                <a:latin typeface="Arial" pitchFamily="34" charset="0"/>
                <a:ea typeface="+mn-ea"/>
                <a:cs typeface="+mn-cs"/>
              </a:rPr>
              <a:t>v</a:t>
            </a:r>
            <a:r>
              <a:rPr lang="en-US" sz="1100" kern="1200" dirty="0">
                <a:solidFill>
                  <a:schemeClr val="tx1"/>
                </a:solidFill>
                <a:effectLst/>
                <a:latin typeface="Arial" pitchFamily="34" charset="0"/>
                <a:ea typeface="+mn-ea"/>
                <a:cs typeface="+mn-cs"/>
              </a:rPr>
              <a:t> is the velocity, </a:t>
            </a:r>
            <a:r>
              <a:rPr lang="en-US" sz="1100" i="1" kern="1200" dirty="0">
                <a:solidFill>
                  <a:schemeClr val="tx1"/>
                </a:solidFill>
                <a:effectLst/>
                <a:latin typeface="Arial" pitchFamily="34" charset="0"/>
                <a:ea typeface="+mn-ea"/>
                <a:cs typeface="+mn-cs"/>
              </a:rPr>
              <a:t>C</a:t>
            </a:r>
            <a:r>
              <a:rPr lang="en-US" sz="1100" kern="1200" dirty="0">
                <a:solidFill>
                  <a:schemeClr val="tx1"/>
                </a:solidFill>
                <a:effectLst/>
                <a:latin typeface="Arial" pitchFamily="34" charset="0"/>
                <a:ea typeface="+mn-ea"/>
                <a:cs typeface="+mn-cs"/>
              </a:rPr>
              <a:t> is the damping coefficient, </a:t>
            </a:r>
            <a:r>
              <a:rPr lang="en-US" sz="1100" i="1" kern="1200" dirty="0">
                <a:solidFill>
                  <a:schemeClr val="tx1"/>
                </a:solidFill>
                <a:effectLst/>
                <a:latin typeface="Arial" pitchFamily="34" charset="0"/>
                <a:ea typeface="+mn-ea"/>
                <a:cs typeface="+mn-cs"/>
              </a:rPr>
              <a:t>α</a:t>
            </a:r>
            <a:r>
              <a:rPr lang="en-US" sz="1100" kern="1200" dirty="0">
                <a:solidFill>
                  <a:schemeClr val="tx1"/>
                </a:solidFill>
                <a:effectLst/>
                <a:latin typeface="Arial" pitchFamily="34" charset="0"/>
                <a:ea typeface="+mn-ea"/>
                <a:cs typeface="+mn-cs"/>
              </a:rPr>
              <a:t> is the velocity exponent in the range of 0.1 to 2.0 and </a:t>
            </a:r>
            <a:r>
              <a:rPr lang="en-US" sz="1100" kern="1200" dirty="0" err="1">
                <a:solidFill>
                  <a:schemeClr val="tx1"/>
                </a:solidFill>
                <a:effectLst/>
                <a:latin typeface="Arial" pitchFamily="34" charset="0"/>
                <a:ea typeface="+mn-ea"/>
                <a:cs typeface="+mn-cs"/>
              </a:rPr>
              <a:t>sgn</a:t>
            </a:r>
            <a:r>
              <a:rPr lang="en-US" sz="1100" kern="1200" dirty="0">
                <a:solidFill>
                  <a:schemeClr val="tx1"/>
                </a:solidFill>
                <a:effectLst/>
                <a:latin typeface="Arial" pitchFamily="34" charset="0"/>
                <a:ea typeface="+mn-ea"/>
                <a:cs typeface="+mn-cs"/>
              </a:rPr>
              <a:t> is the </a:t>
            </a:r>
            <a:r>
              <a:rPr lang="en-US" sz="1100" kern="1200" dirty="0" err="1">
                <a:solidFill>
                  <a:schemeClr val="tx1"/>
                </a:solidFill>
                <a:effectLst/>
                <a:latin typeface="Arial" pitchFamily="34" charset="0"/>
                <a:ea typeface="+mn-ea"/>
                <a:cs typeface="+mn-cs"/>
              </a:rPr>
              <a:t>signum</a:t>
            </a:r>
            <a:r>
              <a:rPr lang="en-US" sz="1100" kern="1200" dirty="0">
                <a:solidFill>
                  <a:schemeClr val="tx1"/>
                </a:solidFill>
                <a:effectLst/>
                <a:latin typeface="Arial" pitchFamily="34" charset="0"/>
                <a:ea typeface="+mn-ea"/>
                <a:cs typeface="+mn-cs"/>
              </a:rPr>
              <a:t> function (i.e. sign of the velocity, whether positive of negative).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Since it may be more cost effective</a:t>
            </a:r>
            <a:r>
              <a:rPr lang="en-NZ" sz="1100" baseline="0" dirty="0"/>
              <a:t> </a:t>
            </a:r>
            <a:r>
              <a:rPr lang="en-NZ" sz="1100" dirty="0"/>
              <a:t>with less uncertainty in properties; a device which has already been produced and tested is adopted. This FVD</a:t>
            </a:r>
            <a:r>
              <a:rPr lang="en-NZ" sz="1100" baseline="0" dirty="0"/>
              <a:t> is quite</a:t>
            </a:r>
            <a:r>
              <a:rPr lang="en-NZ" sz="1100" dirty="0"/>
              <a:t> similar to that calculated from preliminary</a:t>
            </a:r>
            <a:r>
              <a:rPr lang="en-NZ" sz="1100" baseline="0" dirty="0"/>
              <a:t> design (nonlinear damping constant of 120 and velocity exponent of 0.4).</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43</a:t>
            </a:fld>
            <a:endParaRPr lang="en-US"/>
          </a:p>
        </p:txBody>
      </p:sp>
    </p:spTree>
    <p:extLst>
      <p:ext uri="{BB962C8B-B14F-4D97-AF65-F5344CB8AC3E}">
        <p14:creationId xmlns:p14="http://schemas.microsoft.com/office/powerpoint/2010/main" val="378221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graph with the vertical axis labeled “force” and the horizontal axis labeled “velocity”.  Experimental data from damper tests are shown on this plot.  The</a:t>
            </a:r>
            <a:r>
              <a:rPr lang="en-US" sz="1100" kern="1200" baseline="0" dirty="0">
                <a:solidFill>
                  <a:schemeClr val="tx1"/>
                </a:solidFill>
                <a:effectLst/>
                <a:latin typeface="Arial" pitchFamily="34" charset="0"/>
                <a:ea typeface="+mn-ea"/>
                <a:cs typeface="+mn-cs"/>
              </a:rPr>
              <a:t> data generally form a pattern in the shape of an inclined “S”.  Also shown on this plot are S-shaped lines indicating upper and lower bounds of permissible damper properties.  The experimental data fall between the upper and lower bounds.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previous prototype testing of the dampers were conducted under the following conditions:</a:t>
            </a:r>
          </a:p>
          <a:p>
            <a:pPr marL="171450" lvl="0" indent="-171450">
              <a:buFont typeface="Arial" panose="020B0604020202020204" pitchFamily="34" charset="0"/>
              <a:buChar char="•"/>
            </a:pPr>
            <a:r>
              <a:rPr lang="en-US" sz="1100" kern="1200" dirty="0">
                <a:solidFill>
                  <a:schemeClr val="tx1"/>
                </a:solidFill>
                <a:effectLst/>
                <a:latin typeface="Arial" pitchFamily="34" charset="0"/>
                <a:ea typeface="+mn-ea"/>
                <a:cs typeface="+mn-cs"/>
              </a:rPr>
              <a:t>Force-velocity characteristic tests, all conducted at ambient temperature of 70° F. 10 full cycles performed at various amplitudes.</a:t>
            </a:r>
          </a:p>
          <a:p>
            <a:pPr marL="171450" lvl="0" indent="-171450">
              <a:buFont typeface="Arial" panose="020B0604020202020204" pitchFamily="34" charset="0"/>
              <a:buChar char="•"/>
            </a:pPr>
            <a:r>
              <a:rPr lang="en-US" sz="1100" kern="1200" dirty="0">
                <a:solidFill>
                  <a:schemeClr val="tx1"/>
                </a:solidFill>
                <a:effectLst/>
                <a:latin typeface="Arial" pitchFamily="34" charset="0"/>
                <a:ea typeface="+mn-ea"/>
                <a:cs typeface="+mn-cs"/>
              </a:rPr>
              <a:t>Temperature tests, three fully reversible cycles conducted at various velocities at the following temperatures 40, 70 and 100° F</a:t>
            </a:r>
          </a:p>
          <a:p>
            <a:pPr marL="0" lvl="0" indent="0">
              <a:buFont typeface="Arial" panose="020B0604020202020204" pitchFamily="34" charset="0"/>
              <a:buNone/>
            </a:pPr>
            <a:r>
              <a:rPr lang="en-US" sz="1100" kern="1200" dirty="0">
                <a:solidFill>
                  <a:schemeClr val="tx1"/>
                </a:solidFill>
                <a:effectLst/>
                <a:latin typeface="Arial" pitchFamily="34" charset="0"/>
                <a:ea typeface="+mn-ea"/>
                <a:cs typeface="+mn-cs"/>
              </a:rPr>
              <a:t>This test data are assumed to be consistent with the sequence and cycles of </a:t>
            </a:r>
            <a:r>
              <a:rPr lang="en-US" sz="1100" i="1" kern="1200" dirty="0">
                <a:solidFill>
                  <a:schemeClr val="tx1"/>
                </a:solidFill>
                <a:effectLst/>
                <a:latin typeface="Arial" pitchFamily="34" charset="0"/>
                <a:ea typeface="+mn-ea"/>
                <a:cs typeface="+mn-cs"/>
              </a:rPr>
              <a:t>Standard §18.6.1</a:t>
            </a:r>
            <a:r>
              <a:rPr lang="en-US" sz="1100" i="0" kern="1200" baseline="0" dirty="0">
                <a:solidFill>
                  <a:schemeClr val="tx1"/>
                </a:solidFill>
                <a:effectLst/>
                <a:latin typeface="Arial" pitchFamily="34" charset="0"/>
                <a:ea typeface="+mn-ea"/>
                <a:cs typeface="+mn-cs"/>
              </a:rPr>
              <a:t> (however this example does not address this).</a:t>
            </a:r>
          </a:p>
          <a:p>
            <a:pPr marL="0" lvl="0" indent="0">
              <a:buFont typeface="Arial" panose="020B0604020202020204" pitchFamily="34" charset="0"/>
              <a:buNone/>
            </a:pPr>
            <a:endParaRPr lang="en-NZ" sz="110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44</a:t>
            </a:fld>
            <a:endParaRPr lang="en-US"/>
          </a:p>
        </p:txBody>
      </p:sp>
    </p:spTree>
    <p:extLst>
      <p:ext uri="{BB962C8B-B14F-4D97-AF65-F5344CB8AC3E}">
        <p14:creationId xmlns:p14="http://schemas.microsoft.com/office/powerpoint/2010/main" val="10148457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property modification factors account for changes in damper</a:t>
            </a:r>
            <a:r>
              <a:rPr lang="en-NZ" sz="1100" kern="1200" baseline="0" dirty="0">
                <a:solidFill>
                  <a:schemeClr val="tx1"/>
                </a:solidFill>
                <a:effectLst/>
                <a:latin typeface="Arial" pitchFamily="34" charset="0"/>
                <a:ea typeface="+mn-ea"/>
                <a:cs typeface="+mn-cs"/>
              </a:rPr>
              <a:t> properties over its design life, during seismic motions and due to manufacturing variations.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45</a:t>
            </a:fld>
            <a:endParaRPr lang="en-US"/>
          </a:p>
        </p:txBody>
      </p:sp>
    </p:spTree>
    <p:extLst>
      <p:ext uri="{BB962C8B-B14F-4D97-AF65-F5344CB8AC3E}">
        <p14:creationId xmlns:p14="http://schemas.microsoft.com/office/powerpoint/2010/main" val="25342243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These values are allowed to be less than the maximum and minimum limits of </a:t>
            </a:r>
            <a:r>
              <a:rPr lang="en-US" sz="1100" i="1" kern="1200" dirty="0">
                <a:solidFill>
                  <a:schemeClr val="tx1"/>
                </a:solidFill>
                <a:effectLst/>
                <a:latin typeface="Arial" pitchFamily="34" charset="0"/>
                <a:ea typeface="+mn-ea"/>
                <a:cs typeface="+mn-cs"/>
              </a:rPr>
              <a:t>Standard §18.2.4.5</a:t>
            </a:r>
            <a:r>
              <a:rPr lang="en-US" sz="1100" kern="1200" dirty="0">
                <a:solidFill>
                  <a:schemeClr val="tx1"/>
                </a:solidFill>
                <a:effectLst/>
                <a:latin typeface="Arial" pitchFamily="34" charset="0"/>
                <a:ea typeface="+mn-ea"/>
                <a:cs typeface="+mn-cs"/>
              </a:rPr>
              <a:t> since they are based on similar prototype test data.  These maximum and minimum factors are applied to the damping coefficient only. There is no independent variation considered for the nonlinear exponent α, since varying the damping coefficient in effect also captures the variation (if any) of the α value.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46</a:t>
            </a:fld>
            <a:endParaRPr lang="en-US"/>
          </a:p>
        </p:txBody>
      </p:sp>
    </p:spTree>
    <p:extLst>
      <p:ext uri="{BB962C8B-B14F-4D97-AF65-F5344CB8AC3E}">
        <p14:creationId xmlns:p14="http://schemas.microsoft.com/office/powerpoint/2010/main" val="32219989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an isometric view of the framing system for the entire building, 5 bays wide, by 7 bays long, by 7 stories high.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key assumptions of the ETABS mathematical model are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47</a:t>
            </a:fld>
            <a:endParaRPr lang="en-US"/>
          </a:p>
        </p:txBody>
      </p:sp>
    </p:spTree>
    <p:extLst>
      <p:ext uri="{BB962C8B-B14F-4D97-AF65-F5344CB8AC3E}">
        <p14:creationId xmlns:p14="http://schemas.microsoft.com/office/powerpoint/2010/main" val="39284287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key assumptions of the ETABS mathematical model are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48</a:t>
            </a:fld>
            <a:endParaRPr lang="en-US"/>
          </a:p>
        </p:txBody>
      </p:sp>
    </p:spTree>
    <p:extLst>
      <p:ext uri="{BB962C8B-B14F-4D97-AF65-F5344CB8AC3E}">
        <p14:creationId xmlns:p14="http://schemas.microsoft.com/office/powerpoint/2010/main" val="35387174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 drawing of the plan view of the building.  The locations of the seismic force resisting system, which are steel moment frames, are shown by red ellipses.  One</a:t>
            </a:r>
            <a:r>
              <a:rPr lang="en-US" sz="1100" kern="1200" baseline="0" dirty="0">
                <a:solidFill>
                  <a:schemeClr val="tx1"/>
                </a:solidFill>
                <a:effectLst/>
                <a:latin typeface="Arial" pitchFamily="34" charset="0"/>
                <a:ea typeface="+mn-ea"/>
                <a:cs typeface="+mn-cs"/>
              </a:rPr>
              <a:t> ellipse surrounds the 5 center bays at the top of the plan on grid 1 and another surrounds the 5 center bays at the bottom of the plan on grid 6. </a:t>
            </a:r>
            <a:r>
              <a:rPr lang="en-US" sz="1100" kern="1200" dirty="0">
                <a:solidFill>
                  <a:schemeClr val="tx1"/>
                </a:solidFill>
                <a:effectLst/>
                <a:latin typeface="Arial" pitchFamily="34" charset="0"/>
                <a:ea typeface="+mn-ea"/>
                <a:cs typeface="+mn-cs"/>
              </a:rPr>
              <a:t>One</a:t>
            </a:r>
            <a:r>
              <a:rPr lang="en-US" sz="1100" kern="1200" baseline="0" dirty="0">
                <a:solidFill>
                  <a:schemeClr val="tx1"/>
                </a:solidFill>
                <a:effectLst/>
                <a:latin typeface="Arial" pitchFamily="34" charset="0"/>
                <a:ea typeface="+mn-ea"/>
                <a:cs typeface="+mn-cs"/>
              </a:rPr>
              <a:t> ellipse surrounds all 5 bays at the left of the plan on grid A and another surrounds all 5 bays at the right of the plan on grid H. </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SFRS is a steel special moment resisting frame (SMRF) and is designed and detailed as if the damping system was disconnected and this process is illustrated in Chapter 9 of these design examples. This is the first step in design as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does not have any relaxation on the height, seismic design category, redundancy limitations or detailing requirements (i.e. RBS connections, strong-beam weak-column) for a SRFS in a structure with damping devices.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49</a:t>
            </a:fld>
            <a:endParaRPr lang="en-US"/>
          </a:p>
        </p:txBody>
      </p:sp>
    </p:spTree>
    <p:extLst>
      <p:ext uri="{BB962C8B-B14F-4D97-AF65-F5344CB8AC3E}">
        <p14:creationId xmlns:p14="http://schemas.microsoft.com/office/powerpoint/2010/main" val="1641658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shows the plan view of the building, 5 bays wide by 7 bays</a:t>
            </a:r>
            <a:r>
              <a:rPr lang="en-US" sz="1100" kern="1200" baseline="0" dirty="0">
                <a:solidFill>
                  <a:schemeClr val="tx1"/>
                </a:solidFill>
                <a:effectLst/>
                <a:latin typeface="Arial" pitchFamily="34" charset="0"/>
                <a:ea typeface="+mn-ea"/>
                <a:cs typeface="+mn-cs"/>
              </a:rPr>
              <a:t> long.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building has a rectangular plan configuration measuring 175 feet, in the East-West direction and 125 feet wide in the North-South direction. The seismic force resisting system (SFRS) consists of steel special moment resisting frames (SMRF) with prequalified Reduced Beam Section (RBS) connections located on the perimeter bays of the building along Gridlines A, H, 1 and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a:t>
            </a:fld>
            <a:endParaRPr lang="en-US"/>
          </a:p>
        </p:txBody>
      </p:sp>
    </p:spTree>
    <p:extLst>
      <p:ext uri="{BB962C8B-B14F-4D97-AF65-F5344CB8AC3E}">
        <p14:creationId xmlns:p14="http://schemas.microsoft.com/office/powerpoint/2010/main" val="9747945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Regardless</a:t>
            </a:r>
            <a:r>
              <a:rPr lang="en-NZ" sz="1100" kern="1200" baseline="0" dirty="0">
                <a:solidFill>
                  <a:schemeClr val="tx1"/>
                </a:solidFill>
                <a:effectLst/>
                <a:latin typeface="Arial" pitchFamily="34" charset="0"/>
                <a:ea typeface="+mn-ea"/>
                <a:cs typeface="+mn-cs"/>
              </a:rPr>
              <a:t> of the effectiveness of the damping system, the SFRS must have a minimum strength as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50</a:t>
            </a:fld>
            <a:endParaRPr lang="en-US"/>
          </a:p>
        </p:txBody>
      </p:sp>
    </p:spTree>
    <p:extLst>
      <p:ext uri="{BB962C8B-B14F-4D97-AF65-F5344CB8AC3E}">
        <p14:creationId xmlns:p14="http://schemas.microsoft.com/office/powerpoint/2010/main" val="4029961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a:t>
            </a:r>
            <a:r>
              <a:rPr lang="en-NZ" sz="1100" kern="1200" baseline="0" dirty="0">
                <a:solidFill>
                  <a:schemeClr val="tx1"/>
                </a:solidFill>
                <a:effectLst/>
                <a:latin typeface="Arial" pitchFamily="34" charset="0"/>
                <a:ea typeface="+mn-ea"/>
                <a:cs typeface="+mn-cs"/>
              </a:rPr>
              <a:t> calculation is the same as for buildings without supplemental damping systems.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51</a:t>
            </a:fld>
            <a:endParaRPr lang="en-US"/>
          </a:p>
        </p:txBody>
      </p:sp>
    </p:spTree>
    <p:extLst>
      <p:ext uri="{BB962C8B-B14F-4D97-AF65-F5344CB8AC3E}">
        <p14:creationId xmlns:p14="http://schemas.microsoft.com/office/powerpoint/2010/main" val="3725065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a:t>
            </a:r>
            <a:r>
              <a:rPr lang="en-NZ" sz="1100" kern="1200" baseline="0" dirty="0">
                <a:solidFill>
                  <a:schemeClr val="tx1"/>
                </a:solidFill>
                <a:effectLst/>
                <a:latin typeface="Arial" pitchFamily="34" charset="0"/>
                <a:ea typeface="+mn-ea"/>
                <a:cs typeface="+mn-cs"/>
              </a:rPr>
              <a:t>minimum elastic base shear is 464 kip.</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52</a:t>
            </a:fld>
            <a:endParaRPr lang="en-US"/>
          </a:p>
        </p:txBody>
      </p:sp>
    </p:spTree>
    <p:extLst>
      <p:ext uri="{BB962C8B-B14F-4D97-AF65-F5344CB8AC3E}">
        <p14:creationId xmlns:p14="http://schemas.microsoft.com/office/powerpoint/2010/main" val="21720379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2 key SFRS design checks and a third depending on the projecting specific</a:t>
            </a:r>
            <a:r>
              <a:rPr lang="en-NZ" sz="1100" kern="1200" baseline="0" dirty="0">
                <a:solidFill>
                  <a:schemeClr val="tx1"/>
                </a:solidFill>
                <a:effectLst/>
                <a:latin typeface="Arial" pitchFamily="34" charset="0"/>
                <a:ea typeface="+mn-ea"/>
                <a:cs typeface="+mn-cs"/>
              </a:rPr>
              <a:t> performance requirements as well as modelling assumptions.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53</a:t>
            </a:fld>
            <a:endParaRPr lang="en-US"/>
          </a:p>
        </p:txBody>
      </p:sp>
    </p:spTree>
    <p:extLst>
      <p:ext uri="{BB962C8B-B14F-4D97-AF65-F5344CB8AC3E}">
        <p14:creationId xmlns:p14="http://schemas.microsoft.com/office/powerpoint/2010/main" val="4549004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There are three drawings on this slide.  The left drawing shows the</a:t>
            </a:r>
            <a:r>
              <a:rPr lang="en-NZ" sz="1100" kern="1200" baseline="0" dirty="0">
                <a:solidFill>
                  <a:schemeClr val="tx1"/>
                </a:solidFill>
                <a:effectLst/>
                <a:latin typeface="Arial" pitchFamily="34" charset="0"/>
                <a:ea typeface="+mn-ea"/>
                <a:cs typeface="+mn-cs"/>
              </a:rPr>
              <a:t> smoothed design response spectrum for the building.  The second and third drawings show the displaced shapes of the first and second vibration modes of the building.  These mode shapes are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 Mode 1 + Mode 2 + Etc.”</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Response spectrum or modal</a:t>
            </a:r>
            <a:r>
              <a:rPr lang="en-NZ" sz="1100" kern="1200" baseline="0" dirty="0">
                <a:solidFill>
                  <a:schemeClr val="tx1"/>
                </a:solidFill>
                <a:effectLst/>
                <a:latin typeface="Arial" pitchFamily="34" charset="0"/>
                <a:ea typeface="+mn-ea"/>
                <a:cs typeface="+mn-cs"/>
              </a:rPr>
              <a:t> superposition analysis can be used calculate demands for Check 1.</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54</a:t>
            </a:fld>
            <a:endParaRPr lang="en-US"/>
          </a:p>
        </p:txBody>
      </p:sp>
    </p:spTree>
    <p:extLst>
      <p:ext uri="{BB962C8B-B14F-4D97-AF65-F5344CB8AC3E}">
        <p14:creationId xmlns:p14="http://schemas.microsoft.com/office/powerpoint/2010/main" val="33366727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an elevation of a transverse section of the building, 5 bays wide by 7 stories tall.  On each beam and column the magnitude of the design shear force is indicated.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Since</a:t>
            </a:r>
            <a:r>
              <a:rPr lang="en-NZ" sz="1100" kern="1200" baseline="0" dirty="0">
                <a:solidFill>
                  <a:schemeClr val="tx1"/>
                </a:solidFill>
                <a:effectLst/>
                <a:latin typeface="Arial" pitchFamily="34" charset="0"/>
                <a:ea typeface="+mn-ea"/>
                <a:cs typeface="+mn-cs"/>
              </a:rPr>
              <a:t> the base shear from the response spectrum (modal) analysis is less than the minimum requirement, all demands are scaled up by a factor.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55</a:t>
            </a:fld>
            <a:endParaRPr lang="en-US"/>
          </a:p>
        </p:txBody>
      </p:sp>
    </p:spTree>
    <p:extLst>
      <p:ext uri="{BB962C8B-B14F-4D97-AF65-F5344CB8AC3E}">
        <p14:creationId xmlns:p14="http://schemas.microsoft.com/office/powerpoint/2010/main" val="38660050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a:t>
            </a:r>
            <a:r>
              <a:rPr lang="en-NZ" sz="1100" kern="1200" baseline="0" dirty="0">
                <a:solidFill>
                  <a:schemeClr val="tx1"/>
                </a:solidFill>
                <a:effectLst/>
                <a:latin typeface="Arial" pitchFamily="34" charset="0"/>
                <a:ea typeface="+mn-ea"/>
                <a:cs typeface="+mn-cs"/>
              </a:rPr>
              <a:t> a “Reduced Beam Section” or RBS connection between a column and a beam.  The distinguishing feature of this connection is the reduction in the width of the beam flanges a short distance from the face of column.  This configuration forces plastic hinging in the beam to occur away from the column face.</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For a capacity designed SMRF, the RBS will be one</a:t>
            </a:r>
            <a:r>
              <a:rPr lang="en-NZ" sz="1100" kern="1200" baseline="0" dirty="0">
                <a:solidFill>
                  <a:schemeClr val="tx1"/>
                </a:solidFill>
                <a:effectLst/>
                <a:latin typeface="Arial" pitchFamily="34" charset="0"/>
                <a:ea typeface="+mn-ea"/>
                <a:cs typeface="+mn-cs"/>
              </a:rPr>
              <a:t> of the first parts of the frame to start yielding. Calculation of the moment capacity at the </a:t>
            </a:r>
            <a:r>
              <a:rPr lang="en-NZ" sz="1100" kern="1200" baseline="0" dirty="0" err="1">
                <a:solidFill>
                  <a:schemeClr val="tx1"/>
                </a:solidFill>
                <a:effectLst/>
                <a:latin typeface="Arial" pitchFamily="34" charset="0"/>
                <a:ea typeface="+mn-ea"/>
                <a:cs typeface="+mn-cs"/>
              </a:rPr>
              <a:t>center</a:t>
            </a:r>
            <a:r>
              <a:rPr lang="en-NZ" sz="1100" kern="1200" baseline="0" dirty="0">
                <a:solidFill>
                  <a:schemeClr val="tx1"/>
                </a:solidFill>
                <a:effectLst/>
                <a:latin typeface="Arial" pitchFamily="34" charset="0"/>
                <a:ea typeface="+mn-ea"/>
                <a:cs typeface="+mn-cs"/>
              </a:rPr>
              <a:t> of the RBS is shown for a W21x73 beam.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56</a:t>
            </a:fld>
            <a:endParaRPr lang="en-US"/>
          </a:p>
        </p:txBody>
      </p:sp>
    </p:spTree>
    <p:extLst>
      <p:ext uri="{BB962C8B-B14F-4D97-AF65-F5344CB8AC3E}">
        <p14:creationId xmlns:p14="http://schemas.microsoft.com/office/powerpoint/2010/main" val="8635119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slide shows an elevation of a longitudinal section of the building, 7 bays wide by seven stories tall.  On each beam of the moment frames the demand to capacity</a:t>
            </a:r>
            <a:r>
              <a:rPr lang="en-US" sz="1100" kern="1200" baseline="0" dirty="0">
                <a:solidFill>
                  <a:schemeClr val="tx1"/>
                </a:solidFill>
                <a:effectLst/>
                <a:latin typeface="Arial" pitchFamily="34" charset="0"/>
                <a:ea typeface="+mn-ea"/>
                <a:cs typeface="+mn-cs"/>
              </a:rPr>
              <a:t> ratio (DCR) is shown.  The values of all DCRs are less than 1.0.</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Figure shows that the sizing of the frame is of adequate strength to meet the minimum base shear requirement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as no D/C ratio is greater than 1.0. Even for the conventional design of the SMRF (i.e. per Chapter 9) the minimum base shear using modal response spectrum is allowed to be taken as 0.85V  . This along with an increase in forces to account for accidental eccentricity would give D/C ratios for the frame of about 15-20% larger than that in the Figure. This is still well below a D/C close to 1.0, which one may seek to optimize design.  The reason for this is that the sizing of beams, and hence columns (due to strong-column, weak-beam requirements), are typically controlled by considerations for drift (Hamburg et al. 2009).</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57</a:t>
            </a:fld>
            <a:endParaRPr lang="en-US"/>
          </a:p>
        </p:txBody>
      </p:sp>
    </p:spTree>
    <p:extLst>
      <p:ext uri="{BB962C8B-B14F-4D97-AF65-F5344CB8AC3E}">
        <p14:creationId xmlns:p14="http://schemas.microsoft.com/office/powerpoint/2010/main" val="1262384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a:t>
            </a:r>
            <a:r>
              <a:rPr lang="en-US" sz="1100" kern="1200" baseline="0" dirty="0">
                <a:solidFill>
                  <a:schemeClr val="tx1"/>
                </a:solidFill>
                <a:effectLst/>
                <a:latin typeface="Arial" pitchFamily="34" charset="0"/>
                <a:ea typeface="+mn-ea"/>
                <a:cs typeface="+mn-cs"/>
              </a:rPr>
              <a:t> next step in design is to determine the size and capacity of the elements of the damping system.</a:t>
            </a: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58</a:t>
            </a:fld>
            <a:endParaRPr lang="en-US"/>
          </a:p>
        </p:txBody>
      </p:sp>
    </p:spTree>
    <p:extLst>
      <p:ext uri="{BB962C8B-B14F-4D97-AF65-F5344CB8AC3E}">
        <p14:creationId xmlns:p14="http://schemas.microsoft.com/office/powerpoint/2010/main" val="25537433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 a longitudinal elevation of the building, 7 bays wide by 7 stories tall.  Demand-to-capacity ratios (DCRs)</a:t>
            </a:r>
            <a:r>
              <a:rPr lang="en-NZ" sz="1100" kern="1200" baseline="0" dirty="0">
                <a:solidFill>
                  <a:schemeClr val="tx1"/>
                </a:solidFill>
                <a:effectLst/>
                <a:latin typeface="Arial" pitchFamily="34" charset="0"/>
                <a:ea typeface="+mn-ea"/>
                <a:cs typeface="+mn-cs"/>
              </a:rPr>
              <a:t> are shown for the nonlinear time history analysis with dampers included.  Some of the beams at floors 3 and 4 have DCRs greater than 1.0.</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a:t>
            </a:r>
            <a:r>
              <a:rPr lang="en-NZ" sz="1100" kern="1200" baseline="0" dirty="0">
                <a:solidFill>
                  <a:schemeClr val="tx1"/>
                </a:solidFill>
                <a:effectLst/>
                <a:latin typeface="Arial" pitchFamily="34" charset="0"/>
                <a:ea typeface="+mn-ea"/>
                <a:cs typeface="+mn-cs"/>
              </a:rPr>
              <a:t> figure is of the steel moment resisting frame on Grid 1 (or 6). The numbers on each beam are the absolute maximum of the positive or negative moment divided by the elastic capacity of the RBS. A number above 1.0 indicate that steel yielding is occurring. For low damage design (which exceeds the Standard) it is preferable that the frame remains elastic/undamaged.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59</a:t>
            </a:fld>
            <a:endParaRPr lang="en-US"/>
          </a:p>
        </p:txBody>
      </p:sp>
    </p:spTree>
    <p:extLst>
      <p:ext uri="{BB962C8B-B14F-4D97-AF65-F5344CB8AC3E}">
        <p14:creationId xmlns:p14="http://schemas.microsoft.com/office/powerpoint/2010/main" val="1543938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a:t>
            </a:r>
            <a:r>
              <a:rPr lang="en-US" sz="1100" kern="1200" baseline="0" dirty="0">
                <a:solidFill>
                  <a:schemeClr val="tx1"/>
                </a:solidFill>
                <a:effectLst/>
                <a:latin typeface="Arial" pitchFamily="34" charset="0"/>
                <a:ea typeface="+mn-ea"/>
                <a:cs typeface="+mn-cs"/>
              </a:rPr>
              <a:t> a drawing of an elevation of the building, 7 bays wide and 7 stories tall.  In addition there is a penthouse above the 7</a:t>
            </a:r>
            <a:r>
              <a:rPr lang="en-US" sz="1100" kern="1200" baseline="30000" dirty="0">
                <a:solidFill>
                  <a:schemeClr val="tx1"/>
                </a:solidFill>
                <a:effectLst/>
                <a:latin typeface="Arial" pitchFamily="34" charset="0"/>
                <a:ea typeface="+mn-ea"/>
                <a:cs typeface="+mn-cs"/>
              </a:rPr>
              <a:t>th</a:t>
            </a:r>
            <a:r>
              <a:rPr lang="en-US" sz="1100" kern="1200" baseline="0" dirty="0">
                <a:solidFill>
                  <a:schemeClr val="tx1"/>
                </a:solidFill>
                <a:effectLst/>
                <a:latin typeface="Arial" pitchFamily="34" charset="0"/>
                <a:ea typeface="+mn-ea"/>
                <a:cs typeface="+mn-cs"/>
              </a:rPr>
              <a:t> story.</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typical story height is 13 feet, 4 inches but with a first story height of 22 feet, 4 inches. The building has a penthouse that extends 16 feet above the roof level of the building and covers the area bounded by Gridlines C, F, 3 and 4 (see previous slide).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a:t>
            </a:fld>
            <a:endParaRPr lang="en-US"/>
          </a:p>
        </p:txBody>
      </p:sp>
    </p:spTree>
    <p:extLst>
      <p:ext uri="{BB962C8B-B14F-4D97-AF65-F5344CB8AC3E}">
        <p14:creationId xmlns:p14="http://schemas.microsoft.com/office/powerpoint/2010/main" val="8820110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shows the same elevation of the building as was shown in the previous slide.  In addition there is a graph on the right showing in more detail the demand to capacity ratios over the entire length of one of the beams on the third floor.  In this case the maximum demand capacity ratio for any location on that beam is 0.94.</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shows in more</a:t>
            </a:r>
            <a:r>
              <a:rPr lang="en-NZ" sz="1100" kern="1200" baseline="0" dirty="0">
                <a:solidFill>
                  <a:schemeClr val="tx1"/>
                </a:solidFill>
                <a:effectLst/>
                <a:latin typeface="Arial" pitchFamily="34" charset="0"/>
                <a:ea typeface="+mn-ea"/>
                <a:cs typeface="+mn-cs"/>
              </a:rPr>
              <a:t> detail how each D/C value is the enveloped (absolute maximum flexural demand is taken) for each beam in the steel moment resisting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60</a:t>
            </a:fld>
            <a:endParaRPr lang="en-US"/>
          </a:p>
        </p:txBody>
      </p:sp>
    </p:spTree>
    <p:extLst>
      <p:ext uri="{BB962C8B-B14F-4D97-AF65-F5344CB8AC3E}">
        <p14:creationId xmlns:p14="http://schemas.microsoft.com/office/powerpoint/2010/main" val="37231517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two drawings of a longitudinal elevation of the building, 7 bays wide by seven stories tall.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effectiveness</a:t>
            </a:r>
            <a:r>
              <a:rPr lang="en-NZ" sz="1100" kern="1200" baseline="0" dirty="0">
                <a:solidFill>
                  <a:schemeClr val="tx1"/>
                </a:solidFill>
                <a:effectLst/>
                <a:latin typeface="Arial" pitchFamily="34" charset="0"/>
                <a:ea typeface="+mn-ea"/>
                <a:cs typeface="+mn-cs"/>
              </a:rPr>
              <a:t> of supplemental FVDs is shown. On the left is the steel moment resisting frame with NO dampers. The values are the flexural demand divided by capacity for each beam. These values indicate ductile behaviour (i.e. steel yielding) and thus damage. On the right is the SMRF WITH dampers. The D/C  for nearly all the beams are close to or less than 1.0, which indicates that they remain with the elastic range (i.e. little damage).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61</a:t>
            </a:fld>
            <a:endParaRPr lang="en-US"/>
          </a:p>
        </p:txBody>
      </p:sp>
    </p:spTree>
    <p:extLst>
      <p:ext uri="{BB962C8B-B14F-4D97-AF65-F5344CB8AC3E}">
        <p14:creationId xmlns:p14="http://schemas.microsoft.com/office/powerpoint/2010/main" val="8924584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i="1" kern="1200" baseline="0" dirty="0">
                <a:solidFill>
                  <a:schemeClr val="tx1"/>
                </a:solidFill>
                <a:effectLst/>
                <a:latin typeface="Arial" pitchFamily="34" charset="0"/>
                <a:ea typeface="+mn-ea"/>
                <a:cs typeface="+mn-cs"/>
              </a:rPr>
              <a:t> Standard </a:t>
            </a:r>
            <a:r>
              <a:rPr lang="en-NZ" sz="1100" i="0" kern="1200" baseline="0" dirty="0">
                <a:solidFill>
                  <a:schemeClr val="tx1"/>
                </a:solidFill>
                <a:effectLst/>
                <a:latin typeface="Arial" pitchFamily="34" charset="0"/>
                <a:ea typeface="+mn-ea"/>
                <a:cs typeface="+mn-cs"/>
              </a:rPr>
              <a:t>allows the SRFS to yield and become damaged, hence this check exceeds the minimum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62</a:t>
            </a:fld>
            <a:endParaRPr lang="en-US"/>
          </a:p>
        </p:txBody>
      </p:sp>
    </p:spTree>
    <p:extLst>
      <p:ext uri="{BB962C8B-B14F-4D97-AF65-F5344CB8AC3E}">
        <p14:creationId xmlns:p14="http://schemas.microsoft.com/office/powerpoint/2010/main" val="31449659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 an longitudinal</a:t>
            </a:r>
            <a:r>
              <a:rPr lang="en-NZ" sz="1100" kern="1200" baseline="0" dirty="0">
                <a:solidFill>
                  <a:schemeClr val="tx1"/>
                </a:solidFill>
                <a:effectLst/>
                <a:latin typeface="Arial" pitchFamily="34" charset="0"/>
                <a:ea typeface="+mn-ea"/>
                <a:cs typeface="+mn-cs"/>
              </a:rPr>
              <a:t> elevation of the building, 7 bays wide by 7 stories tall.  Demand to capacity ratios are shown on each beam.  Some demand to capacity ratios are greater than 1, but all values are less than 1.5.</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As</a:t>
            </a:r>
            <a:r>
              <a:rPr lang="en-NZ" sz="1100" kern="1200" baseline="0" dirty="0">
                <a:solidFill>
                  <a:schemeClr val="tx1"/>
                </a:solidFill>
                <a:effectLst/>
                <a:latin typeface="Arial" pitchFamily="34" charset="0"/>
                <a:ea typeface="+mn-ea"/>
                <a:cs typeface="+mn-cs"/>
              </a:rPr>
              <a:t> desired in the project objectives, the structure is relatively undamaged in a major earthquake.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63</a:t>
            </a:fld>
            <a:endParaRPr lang="en-US"/>
          </a:p>
        </p:txBody>
      </p:sp>
    </p:spTree>
    <p:extLst>
      <p:ext uri="{BB962C8B-B14F-4D97-AF65-F5344CB8AC3E}">
        <p14:creationId xmlns:p14="http://schemas.microsoft.com/office/powerpoint/2010/main" val="9253293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image of a simple structural frame, one bay wide and two stories high.  The figure shows the frame swaying</a:t>
            </a:r>
            <a:r>
              <a:rPr lang="en-US" sz="1100" kern="1200" baseline="0" dirty="0">
                <a:solidFill>
                  <a:schemeClr val="tx1"/>
                </a:solidFill>
                <a:effectLst/>
                <a:latin typeface="Arial" pitchFamily="34" charset="0"/>
                <a:ea typeface="+mn-ea"/>
                <a:cs typeface="+mn-cs"/>
              </a:rPr>
              <a:t> to the right, illustrating that lateral forces cause lateral drift of the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maximum permissible story drift is 3%.</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64</a:t>
            </a:fld>
            <a:endParaRPr lang="en-US"/>
          </a:p>
        </p:txBody>
      </p:sp>
    </p:spTree>
    <p:extLst>
      <p:ext uri="{BB962C8B-B14F-4D97-AF65-F5344CB8AC3E}">
        <p14:creationId xmlns:p14="http://schemas.microsoft.com/office/powerpoint/2010/main" val="42454086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story drift history (i.e. drift vs. time) is calculated for each ground motion by subtracting the node displacement at the floor below from a vertically aligned node from the floor above. The maximum drift, at any instant in time, from each of the ground motions is then averaged to give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drifts in the Tables for maximum and minimum damper </a:t>
            </a:r>
            <a:r>
              <a:rPr lang="en-US" sz="1100" kern="1200" dirty="0" err="1">
                <a:solidFill>
                  <a:schemeClr val="tx1"/>
                </a:solidFill>
                <a:effectLst/>
                <a:latin typeface="Arial" pitchFamily="34" charset="0"/>
                <a:ea typeface="+mn-ea"/>
                <a:cs typeface="+mn-cs"/>
              </a:rPr>
              <a:t>propertie</a:t>
            </a:r>
            <a:r>
              <a:rPr lang="en-US" sz="1100" kern="1200" dirty="0">
                <a:solidFill>
                  <a:schemeClr val="tx1"/>
                </a:solidFill>
                <a:effectLst/>
                <a:latin typeface="Arial" pitchFamily="34" charset="0"/>
                <a:ea typeface="+mn-ea"/>
                <a:cs typeface="+mn-cs"/>
              </a:rPr>
              <a:t>. The maximum drift at any story, in either principal direction, is 2.0%. This value needs to be increased to account for accidental eccentricity. As per torsion analysis, a drift amplifier of 1.14 is applicable, giving a drift demand of 2.3% which is less than the 3% limit.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65</a:t>
            </a:fld>
            <a:endParaRPr lang="en-US"/>
          </a:p>
        </p:txBody>
      </p:sp>
    </p:spTree>
    <p:extLst>
      <p:ext uri="{BB962C8B-B14F-4D97-AF65-F5344CB8AC3E}">
        <p14:creationId xmlns:p14="http://schemas.microsoft.com/office/powerpoint/2010/main" val="36422449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damping devices shall be sized to elastically resist the forces, displacements and velocities from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ground motions. The critical</a:t>
            </a:r>
            <a:r>
              <a:rPr lang="en-US" sz="1100" kern="1200" baseline="0" dirty="0">
                <a:solidFill>
                  <a:schemeClr val="tx1"/>
                </a:solidFill>
                <a:effectLst/>
                <a:latin typeface="Arial" pitchFamily="34" charset="0"/>
                <a:ea typeface="+mn-ea"/>
                <a:cs typeface="+mn-cs"/>
              </a:rPr>
              <a:t> damper forces and displacements are highlighted.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66</a:t>
            </a:fld>
            <a:endParaRPr lang="en-US"/>
          </a:p>
        </p:txBody>
      </p:sp>
    </p:spTree>
    <p:extLst>
      <p:ext uri="{BB962C8B-B14F-4D97-AF65-F5344CB8AC3E}">
        <p14:creationId xmlns:p14="http://schemas.microsoft.com/office/powerpoint/2010/main" val="34161826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Since the redundancy criteria of </a:t>
            </a:r>
            <a:r>
              <a:rPr lang="en-US" sz="1100" i="1" kern="1200" dirty="0">
                <a:solidFill>
                  <a:schemeClr val="tx1"/>
                </a:solidFill>
                <a:effectLst/>
                <a:latin typeface="Arial" pitchFamily="34" charset="0"/>
                <a:ea typeface="+mn-ea"/>
                <a:cs typeface="+mn-cs"/>
              </a:rPr>
              <a:t>§18.2.4.6 </a:t>
            </a:r>
            <a:r>
              <a:rPr lang="en-US" sz="1100" kern="1200" dirty="0">
                <a:solidFill>
                  <a:schemeClr val="tx1"/>
                </a:solidFill>
                <a:effectLst/>
                <a:latin typeface="Arial" pitchFamily="34" charset="0"/>
                <a:ea typeface="+mn-ea"/>
                <a:cs typeface="+mn-cs"/>
              </a:rPr>
              <a:t>are not satisfied for stories 3-7, the devices at these stories must be capable of sustaining the force and displacement associated with a velocity equal to 1.3 times the maximum calculated velocity. For ease of construction and to control damper and detailing costs, all dampers will be designed for this penalty to maintain one type of damper.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67</a:t>
            </a:fld>
            <a:endParaRPr lang="en-US"/>
          </a:p>
        </p:txBody>
      </p:sp>
    </p:spTree>
    <p:extLst>
      <p:ext uri="{BB962C8B-B14F-4D97-AF65-F5344CB8AC3E}">
        <p14:creationId xmlns:p14="http://schemas.microsoft.com/office/powerpoint/2010/main" val="12195052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key specifications</a:t>
            </a:r>
            <a:r>
              <a:rPr lang="en-NZ" sz="1100" kern="1200" baseline="0" dirty="0">
                <a:solidFill>
                  <a:schemeClr val="tx1"/>
                </a:solidFill>
                <a:effectLst/>
                <a:latin typeface="Arial" pitchFamily="34" charset="0"/>
                <a:ea typeface="+mn-ea"/>
                <a:cs typeface="+mn-cs"/>
              </a:rPr>
              <a:t> for the nonlinear FVD are outlined.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68</a:t>
            </a:fld>
            <a:endParaRPr lang="en-US"/>
          </a:p>
        </p:txBody>
      </p:sp>
    </p:spTree>
    <p:extLst>
      <p:ext uri="{BB962C8B-B14F-4D97-AF65-F5344CB8AC3E}">
        <p14:creationId xmlns:p14="http://schemas.microsoft.com/office/powerpoint/2010/main" val="9476026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 contains a drawing of a typical fluid viscous damping device.  An end view and side view of the device are shown.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A</a:t>
            </a:r>
            <a:r>
              <a:rPr lang="en-NZ" sz="1100" kern="1200" baseline="0" dirty="0">
                <a:solidFill>
                  <a:schemeClr val="tx1"/>
                </a:solidFill>
                <a:effectLst/>
                <a:latin typeface="Arial" pitchFamily="34" charset="0"/>
                <a:ea typeface="+mn-ea"/>
                <a:cs typeface="+mn-cs"/>
              </a:rPr>
              <a:t> suitable device is available from a manufacturer as highlighted.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69</a:t>
            </a:fld>
            <a:endParaRPr lang="en-US"/>
          </a:p>
        </p:txBody>
      </p:sp>
    </p:spTree>
    <p:extLst>
      <p:ext uri="{BB962C8B-B14F-4D97-AF65-F5344CB8AC3E}">
        <p14:creationId xmlns:p14="http://schemas.microsoft.com/office/powerpoint/2010/main" val="1318299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elevation of one of the special moment frames on gridlines 1</a:t>
            </a:r>
            <a:r>
              <a:rPr lang="en-US" sz="1100" kern="1200" baseline="0" dirty="0">
                <a:solidFill>
                  <a:schemeClr val="tx1"/>
                </a:solidFill>
                <a:effectLst/>
                <a:latin typeface="Arial" pitchFamily="34" charset="0"/>
                <a:ea typeface="+mn-ea"/>
                <a:cs typeface="+mn-cs"/>
              </a:rPr>
              <a:t> and 6.  The sizes of beams and columns are shown on the diagram.</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member sizes for the SFRS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are directly adopted from the Chapter 9 analysis and are shown here</a:t>
            </a:r>
            <a:r>
              <a:rPr lang="en-US" sz="1100" kern="1200" baseline="0" dirty="0">
                <a:solidFill>
                  <a:schemeClr val="tx1"/>
                </a:solidFill>
                <a:effectLst/>
                <a:latin typeface="Arial" pitchFamily="34" charset="0"/>
                <a:ea typeface="+mn-ea"/>
                <a:cs typeface="+mn-cs"/>
              </a:rPr>
              <a:t> for Gridlines 1 and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a:t>
            </a:fld>
            <a:endParaRPr lang="en-US"/>
          </a:p>
        </p:txBody>
      </p:sp>
    </p:spTree>
    <p:extLst>
      <p:ext uri="{BB962C8B-B14F-4D97-AF65-F5344CB8AC3E}">
        <p14:creationId xmlns:p14="http://schemas.microsoft.com/office/powerpoint/2010/main" val="17210988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This slides contains a drawing of a simple structural frame one story high and three bays wide.  In the left bay is shown a fluid viscous damper in line with a diagonal brace.  The</a:t>
            </a:r>
            <a:r>
              <a:rPr lang="en-NZ" sz="1100" kern="1200" baseline="0" dirty="0">
                <a:solidFill>
                  <a:schemeClr val="tx1"/>
                </a:solidFill>
                <a:effectLst/>
                <a:latin typeface="Arial" pitchFamily="34" charset="0"/>
                <a:ea typeface="+mn-ea"/>
                <a:cs typeface="+mn-cs"/>
              </a:rPr>
              <a:t> damper, right column of the left bay, and horizontal beam of the </a:t>
            </a:r>
            <a:r>
              <a:rPr lang="en-NZ" sz="1100" kern="1200" baseline="0" dirty="0" err="1">
                <a:solidFill>
                  <a:schemeClr val="tx1"/>
                </a:solidFill>
                <a:effectLst/>
                <a:latin typeface="Arial" pitchFamily="34" charset="0"/>
                <a:ea typeface="+mn-ea"/>
                <a:cs typeface="+mn-cs"/>
              </a:rPr>
              <a:t>center</a:t>
            </a:r>
            <a:r>
              <a:rPr lang="en-NZ" sz="1100" kern="1200" baseline="0" dirty="0">
                <a:solidFill>
                  <a:schemeClr val="tx1"/>
                </a:solidFill>
                <a:effectLst/>
                <a:latin typeface="Arial" pitchFamily="34" charset="0"/>
                <a:ea typeface="+mn-ea"/>
                <a:cs typeface="+mn-cs"/>
              </a:rPr>
              <a:t> bay are circled and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“DS” for Damping System.  The two columns and beam of the right bay form a moment resisting frame, and are circled and </a:t>
            </a:r>
            <a:r>
              <a:rPr lang="en-NZ" sz="1100" kern="1200" baseline="0" dirty="0" err="1">
                <a:solidFill>
                  <a:schemeClr val="tx1"/>
                </a:solidFill>
                <a:effectLst/>
                <a:latin typeface="Arial" pitchFamily="34" charset="0"/>
                <a:ea typeface="+mn-ea"/>
                <a:cs typeface="+mn-cs"/>
              </a:rPr>
              <a:t>labeled</a:t>
            </a:r>
            <a:r>
              <a:rPr lang="en-NZ" sz="1100" kern="1200" baseline="0" dirty="0">
                <a:solidFill>
                  <a:schemeClr val="tx1"/>
                </a:solidFill>
                <a:effectLst/>
                <a:latin typeface="Arial" pitchFamily="34" charset="0"/>
                <a:ea typeface="+mn-ea"/>
                <a:cs typeface="+mn-cs"/>
              </a:rPr>
              <a:t> “SFRS” for Seismic Force Resisting System.</a:t>
            </a: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a:t>
            </a:r>
            <a:r>
              <a:rPr lang="en-NZ" sz="1100" kern="1200" baseline="0" dirty="0">
                <a:solidFill>
                  <a:schemeClr val="tx1"/>
                </a:solidFill>
                <a:effectLst/>
                <a:latin typeface="Arial" pitchFamily="34" charset="0"/>
                <a:ea typeface="+mn-ea"/>
                <a:cs typeface="+mn-cs"/>
              </a:rPr>
              <a:t> damping system involves not only the FVD devices, but a range of elements.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70</a:t>
            </a:fld>
            <a:endParaRPr lang="en-US"/>
          </a:p>
        </p:txBody>
      </p:sp>
    </p:spTree>
    <p:extLst>
      <p:ext uri="{BB962C8B-B14F-4D97-AF65-F5344CB8AC3E}">
        <p14:creationId xmlns:p14="http://schemas.microsoft.com/office/powerpoint/2010/main" val="23338688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The slide shows a photograph of a single diagonal brace in a structural framing bay.  There is a fluid viscous damper in line with the brace.  This brace is </a:t>
            </a:r>
            <a:r>
              <a:rPr lang="en-NZ" sz="1100" kern="1200" dirty="0" err="1">
                <a:solidFill>
                  <a:schemeClr val="tx1"/>
                </a:solidFill>
                <a:effectLst/>
                <a:latin typeface="Arial" pitchFamily="34" charset="0"/>
                <a:ea typeface="+mn-ea"/>
                <a:cs typeface="+mn-cs"/>
              </a:rPr>
              <a:t>labeled</a:t>
            </a:r>
            <a:r>
              <a:rPr lang="en-NZ" sz="1100" kern="1200" dirty="0">
                <a:solidFill>
                  <a:schemeClr val="tx1"/>
                </a:solidFill>
                <a:effectLst/>
                <a:latin typeface="Arial" pitchFamily="34" charset="0"/>
                <a:ea typeface="+mn-ea"/>
                <a:cs typeface="+mn-cs"/>
              </a:rPr>
              <a:t> “Brace in-line with FVD”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kern="1200" dirty="0">
                <a:solidFill>
                  <a:schemeClr val="tx1"/>
                </a:solidFill>
                <a:effectLst/>
                <a:latin typeface="Arial" pitchFamily="34" charset="0"/>
                <a:ea typeface="+mn-ea"/>
                <a:cs typeface="+mn-cs"/>
              </a:rPr>
              <a:t>For example, the steel brace in</a:t>
            </a:r>
            <a:r>
              <a:rPr lang="en-NZ" sz="1100" kern="1200" baseline="0" dirty="0">
                <a:solidFill>
                  <a:schemeClr val="tx1"/>
                </a:solidFill>
                <a:effectLst/>
                <a:latin typeface="Arial" pitchFamily="34" charset="0"/>
                <a:ea typeface="+mn-ea"/>
                <a:cs typeface="+mn-cs"/>
              </a:rPr>
              <a:t> series with the FVD device needs to be designed.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71</a:t>
            </a:fld>
            <a:endParaRPr lang="en-US"/>
          </a:p>
        </p:txBody>
      </p:sp>
    </p:spTree>
    <p:extLst>
      <p:ext uri="{BB962C8B-B14F-4D97-AF65-F5344CB8AC3E}">
        <p14:creationId xmlns:p14="http://schemas.microsoft.com/office/powerpoint/2010/main" val="110601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lvl="0"/>
            <a:r>
              <a:rPr lang="en-US" sz="1100" kern="1200" dirty="0">
                <a:solidFill>
                  <a:schemeClr val="tx1"/>
                </a:solidFill>
                <a:effectLst/>
                <a:latin typeface="Arial" pitchFamily="34" charset="0"/>
                <a:ea typeface="+mn-ea"/>
                <a:cs typeface="+mn-cs"/>
              </a:rPr>
              <a:t>The axial force</a:t>
            </a:r>
            <a:r>
              <a:rPr lang="en-US" sz="1100" kern="1200" baseline="0" dirty="0">
                <a:solidFill>
                  <a:schemeClr val="tx1"/>
                </a:solidFill>
                <a:effectLst/>
                <a:latin typeface="Arial" pitchFamily="34" charset="0"/>
                <a:ea typeface="+mn-ea"/>
                <a:cs typeface="+mn-cs"/>
              </a:rPr>
              <a:t> action in the brace is judged to be “force-controlled” as reliable inelastic capacity is not achievable without significant strength decay.</a:t>
            </a:r>
          </a:p>
          <a:p>
            <a:pPr lvl="0"/>
            <a:endParaRPr lang="en-NZ"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72</a:t>
            </a:fld>
            <a:endParaRPr lang="en-US"/>
          </a:p>
        </p:txBody>
      </p:sp>
    </p:spTree>
    <p:extLst>
      <p:ext uri="{BB962C8B-B14F-4D97-AF65-F5344CB8AC3E}">
        <p14:creationId xmlns:p14="http://schemas.microsoft.com/office/powerpoint/2010/main" val="3410156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lvl="0"/>
            <a:r>
              <a:rPr lang="en-US" sz="1100" kern="1200" baseline="0" dirty="0">
                <a:solidFill>
                  <a:schemeClr val="tx1"/>
                </a:solidFill>
                <a:effectLst/>
                <a:latin typeface="Arial" pitchFamily="34" charset="0"/>
                <a:ea typeface="+mn-ea"/>
                <a:cs typeface="+mn-cs"/>
              </a:rPr>
              <a:t>The required area of the steel brace to give at least 2000 kip/in stiffness is shown.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73</a:t>
            </a:fld>
            <a:endParaRPr lang="en-US"/>
          </a:p>
        </p:txBody>
      </p:sp>
    </p:spTree>
    <p:extLst>
      <p:ext uri="{BB962C8B-B14F-4D97-AF65-F5344CB8AC3E}">
        <p14:creationId xmlns:p14="http://schemas.microsoft.com/office/powerpoint/2010/main" val="4909339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lvl="0"/>
            <a:r>
              <a:rPr lang="en-NZ" sz="1100" kern="1200" baseline="0" dirty="0">
                <a:solidFill>
                  <a:schemeClr val="tx1"/>
                </a:solidFill>
                <a:effectLst/>
                <a:latin typeface="Arial" pitchFamily="34" charset="0"/>
                <a:ea typeface="+mn-ea"/>
                <a:cs typeface="+mn-cs"/>
              </a:rPr>
              <a:t>The sizing of the steel brace is more than sufficient.</a:t>
            </a:r>
          </a:p>
          <a:p>
            <a:pPr lvl="0"/>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74</a:t>
            </a:fld>
            <a:endParaRPr lang="en-US"/>
          </a:p>
        </p:txBody>
      </p:sp>
    </p:spTree>
    <p:extLst>
      <p:ext uri="{BB962C8B-B14F-4D97-AF65-F5344CB8AC3E}">
        <p14:creationId xmlns:p14="http://schemas.microsoft.com/office/powerpoint/2010/main" val="131863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lists other design </a:t>
            </a:r>
            <a:r>
              <a:rPr lang="en-US" baseline="0"/>
              <a:t>considerations for a </a:t>
            </a:r>
            <a:r>
              <a:rPr lang="en-US" baseline="0" dirty="0"/>
              <a:t>supplemental damped structure.</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75</a:t>
            </a:fld>
            <a:endParaRPr lang="en-US"/>
          </a:p>
        </p:txBody>
      </p:sp>
    </p:spTree>
    <p:extLst>
      <p:ext uri="{BB962C8B-B14F-4D97-AF65-F5344CB8AC3E}">
        <p14:creationId xmlns:p14="http://schemas.microsoft.com/office/powerpoint/2010/main" val="4096466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an elevation of one of the special moment frames on gridlines A</a:t>
            </a:r>
            <a:r>
              <a:rPr lang="en-US" sz="1100" kern="1200" baseline="0" dirty="0">
                <a:solidFill>
                  <a:schemeClr val="tx1"/>
                </a:solidFill>
                <a:effectLst/>
                <a:latin typeface="Arial" pitchFamily="34" charset="0"/>
                <a:ea typeface="+mn-ea"/>
                <a:cs typeface="+mn-cs"/>
              </a:rPr>
              <a:t> and H.  The sizes of beams and columns are shown on the diagram.</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SFRS member sizes are shown here</a:t>
            </a:r>
            <a:r>
              <a:rPr lang="en-US" sz="1100" kern="1200" baseline="0" dirty="0">
                <a:solidFill>
                  <a:schemeClr val="tx1"/>
                </a:solidFill>
                <a:effectLst/>
                <a:latin typeface="Arial" pitchFamily="34" charset="0"/>
                <a:ea typeface="+mn-ea"/>
                <a:cs typeface="+mn-cs"/>
              </a:rPr>
              <a:t> for Gridlines A and H.</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8</a:t>
            </a:fld>
            <a:endParaRPr lang="en-US"/>
          </a:p>
        </p:txBody>
      </p:sp>
    </p:spTree>
    <p:extLst>
      <p:ext uri="{BB962C8B-B14F-4D97-AF65-F5344CB8AC3E}">
        <p14:creationId xmlns:p14="http://schemas.microsoft.com/office/powerpoint/2010/main" val="4206482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shows a drawing of a cross section of a fluid viscous damper.  In addition there is a photograph of an elevation of two structural</a:t>
            </a:r>
            <a:r>
              <a:rPr lang="en-US" sz="1100" kern="1200" baseline="0" dirty="0">
                <a:solidFill>
                  <a:schemeClr val="tx1"/>
                </a:solidFill>
                <a:effectLst/>
                <a:latin typeface="Arial" pitchFamily="34" charset="0"/>
                <a:ea typeface="+mn-ea"/>
                <a:cs typeface="+mn-cs"/>
              </a:rPr>
              <a:t> framing bays showing two diagonal braces, each with a fluid viscous damper arranged in line with the brace.</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Supplemental</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damping</a:t>
            </a:r>
            <a:r>
              <a:rPr lang="en-US" sz="1100" kern="1200" baseline="0" dirty="0">
                <a:solidFill>
                  <a:schemeClr val="tx1"/>
                </a:solidFill>
                <a:effectLst/>
                <a:latin typeface="Arial" pitchFamily="34" charset="0"/>
                <a:ea typeface="+mn-ea"/>
                <a:cs typeface="+mn-cs"/>
              </a:rPr>
              <a:t> is primarily used to </a:t>
            </a:r>
            <a:r>
              <a:rPr lang="en-US" sz="1100" kern="1200" dirty="0">
                <a:solidFill>
                  <a:schemeClr val="tx1"/>
                </a:solidFill>
                <a:effectLst/>
                <a:latin typeface="Arial" pitchFamily="34" charset="0"/>
                <a:ea typeface="+mn-ea"/>
                <a:cs typeface="+mn-cs"/>
              </a:rPr>
              <a:t>limit deformations in structural components, and thus to</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achieve a higher performance level. For this design</a:t>
            </a:r>
            <a:r>
              <a:rPr lang="en-US" sz="1100" kern="1200" baseline="0" dirty="0">
                <a:solidFill>
                  <a:schemeClr val="tx1"/>
                </a:solidFill>
                <a:effectLst/>
                <a:latin typeface="Arial" pitchFamily="34" charset="0"/>
                <a:ea typeface="+mn-ea"/>
                <a:cs typeface="+mn-cs"/>
              </a:rPr>
              <a:t> example, fluid viscous dampers (FVDs) are arbitrarily selected as the supplemental energy dissipation devices (or simply “dampers"). The key components of a FVD are shown along with an example of its implementation in a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9</a:t>
            </a:fld>
            <a:endParaRPr lang="en-US"/>
          </a:p>
        </p:txBody>
      </p:sp>
    </p:spTree>
    <p:extLst>
      <p:ext uri="{BB962C8B-B14F-4D97-AF65-F5344CB8AC3E}">
        <p14:creationId xmlns:p14="http://schemas.microsoft.com/office/powerpoint/2010/main" val="3210559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6912" y="6384593"/>
            <a:ext cx="869783" cy="30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171021" y="6406648"/>
            <a:ext cx="529441" cy="29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notesSlide" Target="../notesSlides/notesSlide27.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4.wmf"/><Relationship Id="rId5" Type="http://schemas.openxmlformats.org/officeDocument/2006/relationships/oleObject" Target="../embeddings/oleObject1.bin"/><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6.emf"/></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41.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7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11" name="TextBox 10">
            <a:hlinkClick r:id="rId3" action="ppaction://hlinksldjump" tooltip="Any modifications made to the file represent the presenters' opinion only. "/>
          </p:cNvPr>
          <p:cNvSpPr txBox="1"/>
          <p:nvPr/>
        </p:nvSpPr>
        <p:spPr>
          <a:xfrm>
            <a:off x="7511733" y="6279282"/>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8" name="Picture 7" title="NEHRP Provisions FEMA P-1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rgbClr val="002F80"/>
            </a:solidFill>
            <a:miter lim="800000"/>
            <a:headEnd/>
            <a:tailEnd/>
          </a:ln>
          <a:extLst>
            <a:ext uri="{909E8E84-426E-40DD-AFC4-6F175D3DCCD1}">
              <a14:hiddenFill xmlns:a14="http://schemas.microsoft.com/office/drawing/2010/main">
                <a:solidFill>
                  <a:schemeClr val="accent1"/>
                </a:solidFill>
              </a14:hiddenFill>
            </a:ext>
          </a:extLst>
        </p:spPr>
      </p:pic>
      <p:sp>
        <p:nvSpPr>
          <p:cNvPr id="10" name="Title 1"/>
          <p:cNvSpPr txBox="1">
            <a:spLocks/>
          </p:cNvSpPr>
          <p:nvPr/>
        </p:nvSpPr>
        <p:spPr bwMode="auto">
          <a:xfrm>
            <a:off x="4869711" y="3963421"/>
            <a:ext cx="3986507" cy="73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r>
              <a:rPr lang="en-NZ" sz="2400" kern="0" dirty="0"/>
              <a:t>DESIGN EXAMPLE</a:t>
            </a:r>
          </a:p>
        </p:txBody>
      </p:sp>
      <p:sp>
        <p:nvSpPr>
          <p:cNvPr id="5" name="TextBox 4"/>
          <p:cNvSpPr txBox="1"/>
          <p:nvPr/>
        </p:nvSpPr>
        <p:spPr>
          <a:xfrm>
            <a:off x="4107853" y="3129995"/>
            <a:ext cx="4828875" cy="338554"/>
          </a:xfrm>
          <a:prstGeom prst="rect">
            <a:avLst/>
          </a:prstGeom>
          <a:noFill/>
        </p:spPr>
        <p:txBody>
          <a:bodyPr wrap="square" rtlCol="0">
            <a:spAutoFit/>
          </a:bodyPr>
          <a:lstStyle/>
          <a:p>
            <a:pPr algn="r"/>
            <a:r>
              <a:rPr lang="en-US" sz="1600" b="1" i="1" dirty="0">
                <a:latin typeface="Times New Roman" panose="02020603050405020304" pitchFamily="18" charset="0"/>
                <a:cs typeface="Times New Roman" panose="02020603050405020304" pitchFamily="18" charset="0"/>
              </a:rPr>
              <a:t>William </a:t>
            </a:r>
            <a:r>
              <a:rPr lang="en-US" sz="1600" b="1" i="1" dirty="0" err="1">
                <a:latin typeface="Times New Roman" panose="02020603050405020304" pitchFamily="18" charset="0"/>
                <a:cs typeface="Times New Roman" panose="02020603050405020304" pitchFamily="18" charset="0"/>
              </a:rPr>
              <a:t>McVitty</a:t>
            </a:r>
            <a:r>
              <a:rPr lang="en-US" sz="1600" b="1" i="1" dirty="0">
                <a:latin typeface="Times New Roman" panose="02020603050405020304" pitchFamily="18" charset="0"/>
                <a:cs typeface="Times New Roman" panose="02020603050405020304" pitchFamily="18" charset="0"/>
              </a:rPr>
              <a:t>, P.E., M.S., Andrew Taylor, S.E., </a:t>
            </a:r>
            <a:r>
              <a:rPr lang="en-US" sz="1600" b="1" i="1" dirty="0" err="1">
                <a:latin typeface="Times New Roman" panose="02020603050405020304" pitchFamily="18" charset="0"/>
                <a:cs typeface="Times New Roman" panose="02020603050405020304" pitchFamily="18" charset="0"/>
              </a:rPr>
              <a:t>Ph.D</a:t>
            </a:r>
            <a:endParaRPr lang="en-US" sz="1600" b="1" i="1" dirty="0">
              <a:latin typeface="Times New Roman" panose="02020603050405020304" pitchFamily="18" charset="0"/>
              <a:cs typeface="Times New Roman" panose="02020603050405020304" pitchFamily="18" charset="0"/>
            </a:endParaRPr>
          </a:p>
        </p:txBody>
      </p:sp>
      <p:sp>
        <p:nvSpPr>
          <p:cNvPr id="4" name="Title 3"/>
          <p:cNvSpPr>
            <a:spLocks noGrp="1"/>
          </p:cNvSpPr>
          <p:nvPr>
            <p:ph type="title"/>
          </p:nvPr>
        </p:nvSpPr>
        <p:spPr>
          <a:xfrm>
            <a:off x="4363458" y="2188075"/>
            <a:ext cx="4573270" cy="894095"/>
          </a:xfrm>
        </p:spPr>
        <p:txBody>
          <a:bodyPr/>
          <a:lstStyle/>
          <a:p>
            <a:pPr algn="r"/>
            <a:r>
              <a:rPr lang="en-US" sz="2000" dirty="0">
                <a:solidFill>
                  <a:schemeClr val="tx2"/>
                </a:solidFill>
                <a:latin typeface="Times New Roman" panose="02020603050405020304" pitchFamily="18" charset="0"/>
                <a:cs typeface="Times New Roman" panose="02020603050405020304" pitchFamily="18" charset="0"/>
              </a:rPr>
              <a:t>Structures with Supplemental Energy Dissipation Devices</a:t>
            </a:r>
          </a:p>
        </p:txBody>
      </p:sp>
      <p:pic>
        <p:nvPicPr>
          <p:cNvPr id="6" name="Picture 5" title="16"/>
          <p:cNvPicPr>
            <a:picLocks noChangeAspect="1"/>
          </p:cNvPicPr>
          <p:nvPr/>
        </p:nvPicPr>
        <p:blipFill rotWithShape="1">
          <a:blip r:embed="rId5" cstate="print"/>
          <a:srcRect l="85988" b="62504"/>
          <a:stretch/>
        </p:blipFill>
        <p:spPr>
          <a:xfrm>
            <a:off x="8260080" y="1577767"/>
            <a:ext cx="676649" cy="655098"/>
          </a:xfrm>
          <a:prstGeom prst="rect">
            <a:avLst/>
          </a:prstGeom>
        </p:spPr>
      </p:pic>
    </p:spTree>
    <p:extLst>
      <p:ext uri="{BB962C8B-B14F-4D97-AF65-F5344CB8AC3E}">
        <p14:creationId xmlns:p14="http://schemas.microsoft.com/office/powerpoint/2010/main" val="2182822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10</a:t>
            </a:fld>
            <a:endParaRPr lang="en-US" dirty="0"/>
          </a:p>
        </p:txBody>
      </p:sp>
      <p:pic>
        <p:nvPicPr>
          <p:cNvPr id="7" name="Picture 6" descr="This plan has two damper bays in each direction." title="Stories 3-7"/>
          <p:cNvPicPr/>
          <p:nvPr/>
        </p:nvPicPr>
        <p:blipFill>
          <a:blip r:embed="rId3" cstate="print"/>
          <a:srcRect/>
          <a:stretch>
            <a:fillRect/>
          </a:stretch>
        </p:blipFill>
        <p:spPr bwMode="auto">
          <a:xfrm>
            <a:off x="4934584" y="2464794"/>
            <a:ext cx="4027695" cy="2852337"/>
          </a:xfrm>
          <a:prstGeom prst="rect">
            <a:avLst/>
          </a:prstGeom>
          <a:noFill/>
          <a:ln w="9525">
            <a:noFill/>
            <a:miter lim="800000"/>
            <a:headEnd/>
            <a:tailEnd/>
          </a:ln>
        </p:spPr>
      </p:pic>
      <p:sp>
        <p:nvSpPr>
          <p:cNvPr id="9" name="TextBox 8"/>
          <p:cNvSpPr txBox="1"/>
          <p:nvPr/>
        </p:nvSpPr>
        <p:spPr>
          <a:xfrm>
            <a:off x="5545026" y="5511153"/>
            <a:ext cx="2806810" cy="461665"/>
          </a:xfrm>
          <a:prstGeom prst="rect">
            <a:avLst/>
          </a:prstGeom>
          <a:noFill/>
        </p:spPr>
        <p:txBody>
          <a:bodyPr wrap="square" rtlCol="0">
            <a:spAutoFit/>
          </a:bodyPr>
          <a:lstStyle/>
          <a:p>
            <a:pPr algn="ctr"/>
            <a:r>
              <a:rPr lang="en-NZ" dirty="0"/>
              <a:t>Stories 3-7</a:t>
            </a:r>
            <a:endParaRPr lang="en-US" dirty="0"/>
          </a:p>
        </p:txBody>
      </p:sp>
      <p:pic>
        <p:nvPicPr>
          <p:cNvPr id="6" name="Picture 5" descr="This plan has four damper bays in each direction.  " title="Stories 1-2."/>
          <p:cNvPicPr/>
          <p:nvPr/>
        </p:nvPicPr>
        <p:blipFill>
          <a:blip r:embed="rId4" cstate="print"/>
          <a:srcRect/>
          <a:stretch>
            <a:fillRect/>
          </a:stretch>
        </p:blipFill>
        <p:spPr bwMode="auto">
          <a:xfrm>
            <a:off x="673100" y="2523877"/>
            <a:ext cx="4027695" cy="2759571"/>
          </a:xfrm>
          <a:prstGeom prst="rect">
            <a:avLst/>
          </a:prstGeom>
          <a:noFill/>
          <a:ln w="9525">
            <a:noFill/>
            <a:miter lim="800000"/>
            <a:headEnd/>
            <a:tailEnd/>
          </a:ln>
        </p:spPr>
      </p:pic>
      <p:sp>
        <p:nvSpPr>
          <p:cNvPr id="8" name="TextBox 7"/>
          <p:cNvSpPr txBox="1"/>
          <p:nvPr/>
        </p:nvSpPr>
        <p:spPr>
          <a:xfrm>
            <a:off x="1283542" y="5495230"/>
            <a:ext cx="2806810" cy="461665"/>
          </a:xfrm>
          <a:prstGeom prst="rect">
            <a:avLst/>
          </a:prstGeom>
          <a:noFill/>
        </p:spPr>
        <p:txBody>
          <a:bodyPr wrap="square" rtlCol="0">
            <a:spAutoFit/>
          </a:bodyPr>
          <a:lstStyle/>
          <a:p>
            <a:pPr algn="ctr"/>
            <a:r>
              <a:rPr lang="en-NZ" dirty="0"/>
              <a:t>Stories 1-2</a:t>
            </a:r>
            <a:endParaRPr lang="en-US" dirty="0"/>
          </a:p>
        </p:txBody>
      </p:sp>
      <p:sp>
        <p:nvSpPr>
          <p:cNvPr id="3" name="Content Placeholder 2"/>
          <p:cNvSpPr>
            <a:spLocks noGrp="1"/>
          </p:cNvSpPr>
          <p:nvPr>
            <p:ph idx="1"/>
          </p:nvPr>
        </p:nvSpPr>
        <p:spPr>
          <a:xfrm>
            <a:off x="661988" y="1288111"/>
            <a:ext cx="7772400" cy="847721"/>
          </a:xfrm>
        </p:spPr>
        <p:txBody>
          <a:bodyPr/>
          <a:lstStyle/>
          <a:p>
            <a:r>
              <a:rPr lang="en-NZ" sz="2400" u="sng" dirty="0"/>
              <a:t>Structural Description: </a:t>
            </a:r>
            <a:r>
              <a:rPr lang="en-NZ" sz="2400" dirty="0"/>
              <a:t>Damping System</a:t>
            </a:r>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2766949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11</a:t>
            </a:fld>
            <a:endParaRPr lang="en-US" dirty="0"/>
          </a:p>
        </p:txBody>
      </p:sp>
      <p:pic>
        <p:nvPicPr>
          <p:cNvPr id="7" name="Picture 6" descr="Drawing of the structural frame elevation at Gridlines 2 and 5.  Damper locations are shown.  In stories 1 and 2 there are two bays containing dampers, while in the remaining upper stories there is only only one bay containing a damper.&#10;"/>
          <p:cNvPicPr/>
          <p:nvPr/>
        </p:nvPicPr>
        <p:blipFill>
          <a:blip r:embed="rId3" cstate="print"/>
          <a:srcRect/>
          <a:stretch>
            <a:fillRect/>
          </a:stretch>
        </p:blipFill>
        <p:spPr bwMode="auto">
          <a:xfrm>
            <a:off x="1589881" y="2098675"/>
            <a:ext cx="5938838" cy="3803650"/>
          </a:xfrm>
          <a:prstGeom prst="rect">
            <a:avLst/>
          </a:prstGeom>
          <a:noFill/>
          <a:ln w="9525">
            <a:noFill/>
            <a:miter lim="800000"/>
            <a:headEnd/>
            <a:tailEnd/>
          </a:ln>
        </p:spPr>
      </p:pic>
      <p:sp>
        <p:nvSpPr>
          <p:cNvPr id="3" name="Content Placeholder 2"/>
          <p:cNvSpPr>
            <a:spLocks noGrp="1"/>
          </p:cNvSpPr>
          <p:nvPr>
            <p:ph idx="1"/>
          </p:nvPr>
        </p:nvSpPr>
        <p:spPr>
          <a:xfrm>
            <a:off x="661987" y="1288111"/>
            <a:ext cx="8072437" cy="4614214"/>
          </a:xfrm>
        </p:spPr>
        <p:txBody>
          <a:bodyPr/>
          <a:lstStyle/>
          <a:p>
            <a:r>
              <a:rPr lang="en-NZ" sz="2400" u="sng" dirty="0"/>
              <a:t>Structural Description</a:t>
            </a:r>
            <a:r>
              <a:rPr lang="en-NZ" sz="2400" dirty="0"/>
              <a:t>: Damping System Gridlines 2 &amp; 5</a:t>
            </a:r>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2320051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12</a:t>
            </a:fld>
            <a:endParaRPr lang="en-US" dirty="0"/>
          </a:p>
        </p:txBody>
      </p:sp>
      <p:pic>
        <p:nvPicPr>
          <p:cNvPr id="6" name="Picture 5" descr="Drawing of the structural frame elevation at Gridlines B and G.  Damper locations are shown.  In stories 1 and 2 there are two bays containing dampers, while in the remaining upper stories there is only only one bay containing a damper.&#10;"/>
          <p:cNvPicPr/>
          <p:nvPr/>
        </p:nvPicPr>
        <p:blipFill>
          <a:blip r:embed="rId3" cstate="print"/>
          <a:srcRect/>
          <a:stretch>
            <a:fillRect/>
          </a:stretch>
        </p:blipFill>
        <p:spPr bwMode="auto">
          <a:xfrm>
            <a:off x="2229168" y="2087880"/>
            <a:ext cx="4638040" cy="3928745"/>
          </a:xfrm>
          <a:prstGeom prst="rect">
            <a:avLst/>
          </a:prstGeom>
          <a:noFill/>
          <a:ln w="9525">
            <a:noFill/>
            <a:miter lim="800000"/>
            <a:headEnd/>
            <a:tailEnd/>
          </a:ln>
        </p:spPr>
      </p:pic>
      <p:sp>
        <p:nvSpPr>
          <p:cNvPr id="3" name="Content Placeholder 2"/>
          <p:cNvSpPr>
            <a:spLocks noGrp="1"/>
          </p:cNvSpPr>
          <p:nvPr>
            <p:ph idx="1"/>
          </p:nvPr>
        </p:nvSpPr>
        <p:spPr>
          <a:xfrm>
            <a:off x="661987" y="1288111"/>
            <a:ext cx="8148638" cy="4614214"/>
          </a:xfrm>
        </p:spPr>
        <p:txBody>
          <a:bodyPr/>
          <a:lstStyle/>
          <a:p>
            <a:r>
              <a:rPr lang="en-NZ" sz="2400" u="sng" dirty="0"/>
              <a:t>Structural Description</a:t>
            </a:r>
            <a:r>
              <a:rPr lang="en-NZ" sz="2400" dirty="0"/>
              <a:t>: Damping System Gridlines B &amp; G</a:t>
            </a:r>
          </a:p>
          <a:p>
            <a:endParaRPr lang="en-NZ" sz="2400" dirty="0"/>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2678161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13</a:t>
            </a:fld>
            <a:endParaRPr lang="en-US" dirty="0"/>
          </a:p>
        </p:txBody>
      </p:sp>
      <p:sp>
        <p:nvSpPr>
          <p:cNvPr id="3" name="Content Placeholder 2"/>
          <p:cNvSpPr>
            <a:spLocks noGrp="1"/>
          </p:cNvSpPr>
          <p:nvPr>
            <p:ph idx="1"/>
          </p:nvPr>
        </p:nvSpPr>
        <p:spPr>
          <a:xfrm>
            <a:off x="661988" y="1288111"/>
            <a:ext cx="7772400" cy="4614214"/>
          </a:xfrm>
        </p:spPr>
        <p:txBody>
          <a:bodyPr/>
          <a:lstStyle/>
          <a:p>
            <a:r>
              <a:rPr lang="en-NZ" sz="2400" u="sng" dirty="0"/>
              <a:t>Seismic Weight:</a:t>
            </a:r>
          </a:p>
          <a:p>
            <a:r>
              <a:rPr lang="en-NZ" sz="2400" dirty="0"/>
              <a:t>Penthouse roof 	= 94 kip</a:t>
            </a:r>
          </a:p>
          <a:p>
            <a:r>
              <a:rPr lang="en-NZ" sz="2400" dirty="0"/>
              <a:t>Lower roof  	= 1537 kip</a:t>
            </a:r>
          </a:p>
          <a:p>
            <a:r>
              <a:rPr lang="en-NZ" sz="2400" dirty="0"/>
              <a:t>Typical floor	= 1920 kip</a:t>
            </a:r>
          </a:p>
          <a:p>
            <a:endParaRPr lang="en-NZ" sz="2400" dirty="0"/>
          </a:p>
          <a:p>
            <a:r>
              <a:rPr lang="en-NZ" sz="2400" dirty="0"/>
              <a:t>Total seismic weight, </a:t>
            </a:r>
            <a:r>
              <a:rPr lang="en-NZ" sz="2400" i="1" dirty="0"/>
              <a:t>W</a:t>
            </a:r>
          </a:p>
          <a:p>
            <a:pPr marL="0" indent="0">
              <a:buNone/>
            </a:pPr>
            <a:r>
              <a:rPr lang="en-NZ" sz="2400" dirty="0"/>
              <a:t>     = </a:t>
            </a:r>
            <a:r>
              <a:rPr lang="en-US" sz="2400" dirty="0"/>
              <a:t>94 kips + 1,537 kips + 6 (1,920 kips) = </a:t>
            </a:r>
            <a:r>
              <a:rPr lang="en-US" sz="2400" b="1" u="sng" dirty="0">
                <a:solidFill>
                  <a:schemeClr val="accent6">
                    <a:lumMod val="75000"/>
                  </a:schemeClr>
                </a:solidFill>
              </a:rPr>
              <a:t>13,151 kips</a:t>
            </a:r>
            <a:endParaRPr lang="en-NZ" sz="2400" b="1" u="sng" dirty="0">
              <a:solidFill>
                <a:schemeClr val="accent6">
                  <a:lumMod val="75000"/>
                </a:schemeClr>
              </a:solidFill>
            </a:endParaRPr>
          </a:p>
          <a:p>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2606796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14</a:t>
            </a:fld>
            <a:endParaRPr lang="en-US" dirty="0"/>
          </a:p>
        </p:txBody>
      </p:sp>
      <p:pic>
        <p:nvPicPr>
          <p:cNvPr id="8" name="Picture 7"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968928" y="2357825"/>
            <a:ext cx="2976801" cy="2474785"/>
          </a:xfrm>
          <a:prstGeom prst="rect">
            <a:avLst/>
          </a:prstGeom>
        </p:spPr>
      </p:pic>
      <p:sp>
        <p:nvSpPr>
          <p:cNvPr id="7" name="Rectangle 6"/>
          <p:cNvSpPr/>
          <p:nvPr/>
        </p:nvSpPr>
        <p:spPr>
          <a:xfrm>
            <a:off x="2613463" y="4896536"/>
            <a:ext cx="6348816" cy="830997"/>
          </a:xfrm>
          <a:prstGeom prst="rect">
            <a:avLst/>
          </a:prstGeom>
        </p:spPr>
        <p:txBody>
          <a:bodyPr wrap="square">
            <a:spAutoFit/>
          </a:bodyPr>
          <a:lstStyle/>
          <a:p>
            <a:pPr marL="0" lvl="1"/>
            <a:r>
              <a:rPr lang="en-US" dirty="0">
                <a:solidFill>
                  <a:srgbClr val="FF0000"/>
                </a:solidFill>
                <a:sym typeface="Wingdings" panose="05000000000000000000" pitchFamily="2" charset="2"/>
              </a:rPr>
              <a:t></a:t>
            </a:r>
            <a:r>
              <a:rPr lang="en-US" i="1" dirty="0">
                <a:solidFill>
                  <a:srgbClr val="FF0000"/>
                </a:solidFill>
                <a:sym typeface="Wingdings" panose="05000000000000000000" pitchFamily="2" charset="2"/>
              </a:rPr>
              <a:t> </a:t>
            </a:r>
            <a:r>
              <a:rPr lang="en-US" i="1" dirty="0">
                <a:solidFill>
                  <a:srgbClr val="FF0000"/>
                </a:solidFill>
              </a:rPr>
              <a:t>§</a:t>
            </a:r>
            <a:r>
              <a:rPr lang="en-US" i="1" dirty="0">
                <a:solidFill>
                  <a:srgbClr val="FF0000"/>
                </a:solidFill>
                <a:sym typeface="Wingdings" panose="05000000000000000000" pitchFamily="2" charset="2"/>
              </a:rPr>
              <a:t>11.4.7 </a:t>
            </a:r>
            <a:r>
              <a:rPr lang="en-US" dirty="0">
                <a:solidFill>
                  <a:srgbClr val="FF0000"/>
                </a:solidFill>
                <a:sym typeface="Wingdings" panose="05000000000000000000" pitchFamily="2" charset="2"/>
              </a:rPr>
              <a:t>Site-specific hazard analysis required</a:t>
            </a:r>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t>Ground Motion Criteria</a:t>
            </a:r>
          </a:p>
          <a:p>
            <a:r>
              <a:rPr lang="en-US" sz="2400" dirty="0"/>
              <a:t>Site Hazard and Soil Conditions</a:t>
            </a:r>
          </a:p>
          <a:p>
            <a:pPr lvl="1"/>
            <a:r>
              <a:rPr lang="en-US" sz="2400" dirty="0"/>
              <a:t>Region of high-seismicity</a:t>
            </a:r>
          </a:p>
          <a:p>
            <a:pPr lvl="1"/>
            <a:r>
              <a:rPr lang="en-US" sz="2400" dirty="0"/>
              <a:t>Seismic Design Category D</a:t>
            </a:r>
          </a:p>
          <a:p>
            <a:pPr lvl="1"/>
            <a:r>
              <a:rPr lang="en-US" sz="2400" dirty="0"/>
              <a:t>Soil site class D</a:t>
            </a:r>
          </a:p>
          <a:p>
            <a:r>
              <a:rPr lang="en-US" sz="2400" dirty="0"/>
              <a:t>Spectral Accelerations</a:t>
            </a:r>
          </a:p>
          <a:p>
            <a:pPr lvl="1"/>
            <a:r>
              <a:rPr lang="en-US" sz="2400" dirty="0">
                <a:sym typeface="Wingdings" panose="05000000000000000000" pitchFamily="2" charset="2"/>
              </a:rPr>
              <a:t>S</a:t>
            </a:r>
            <a:r>
              <a:rPr lang="en-US" sz="2400" baseline="-25000" dirty="0">
                <a:sym typeface="Wingdings" panose="05000000000000000000" pitchFamily="2" charset="2"/>
              </a:rPr>
              <a:t>DS</a:t>
            </a:r>
            <a:r>
              <a:rPr lang="en-US" sz="2400" dirty="0"/>
              <a:t> = 0.93 	(</a:t>
            </a:r>
            <a:r>
              <a:rPr lang="en-US" sz="2400" dirty="0">
                <a:sym typeface="Wingdings" panose="05000000000000000000" pitchFamily="2" charset="2"/>
              </a:rPr>
              <a:t>S</a:t>
            </a:r>
            <a:r>
              <a:rPr lang="en-US" sz="2400" baseline="-25000" dirty="0">
                <a:sym typeface="Wingdings" panose="05000000000000000000" pitchFamily="2" charset="2"/>
              </a:rPr>
              <a:t>MS</a:t>
            </a:r>
            <a:r>
              <a:rPr lang="en-US" sz="2400" dirty="0"/>
              <a:t> = 1.4)</a:t>
            </a:r>
            <a:endParaRPr lang="en-US" sz="2400" dirty="0">
              <a:sym typeface="Wingdings" panose="05000000000000000000" pitchFamily="2" charset="2"/>
            </a:endParaRPr>
          </a:p>
          <a:p>
            <a:pPr lvl="1"/>
            <a:r>
              <a:rPr lang="en-US" sz="2400" dirty="0">
                <a:sym typeface="Wingdings" panose="05000000000000000000" pitchFamily="2" charset="2"/>
              </a:rPr>
              <a:t>S</a:t>
            </a:r>
            <a:r>
              <a:rPr lang="en-US" sz="2400" baseline="-25000" dirty="0">
                <a:sym typeface="Wingdings" panose="05000000000000000000" pitchFamily="2" charset="2"/>
              </a:rPr>
              <a:t>D1</a:t>
            </a:r>
            <a:r>
              <a:rPr lang="en-US" sz="2400" dirty="0"/>
              <a:t> = 0.6   	(</a:t>
            </a:r>
            <a:r>
              <a:rPr lang="en-US" sz="2400" dirty="0">
                <a:sym typeface="Wingdings" panose="05000000000000000000" pitchFamily="2" charset="2"/>
              </a:rPr>
              <a:t>S</a:t>
            </a:r>
            <a:r>
              <a:rPr lang="en-US" sz="2400" baseline="-25000" dirty="0">
                <a:sym typeface="Wingdings" panose="05000000000000000000" pitchFamily="2" charset="2"/>
              </a:rPr>
              <a:t>M1</a:t>
            </a:r>
            <a:r>
              <a:rPr lang="en-US" sz="2400" dirty="0"/>
              <a:t> = 0.6)</a:t>
            </a:r>
          </a:p>
          <a:p>
            <a:pPr lvl="1"/>
            <a:r>
              <a:rPr lang="en-US" sz="2400" dirty="0"/>
              <a:t>S</a:t>
            </a:r>
            <a:r>
              <a:rPr lang="en-US" sz="2400" baseline="-25000" dirty="0"/>
              <a:t>1</a:t>
            </a:r>
            <a:r>
              <a:rPr lang="en-US" sz="2400" dirty="0"/>
              <a:t> = 0.5 </a:t>
            </a:r>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185296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15</a:t>
            </a:fld>
            <a:endParaRPr lang="en-US" dirty="0"/>
          </a:p>
        </p:txBody>
      </p:sp>
      <p:pic>
        <p:nvPicPr>
          <p:cNvPr id="10" name="Picture 9" descr="Earthqual Accelerograph" title="Acceleration Component 2"/>
          <p:cNvPicPr/>
          <p:nvPr/>
        </p:nvPicPr>
        <p:blipFill>
          <a:blip r:embed="rId3" cstate="print"/>
          <a:srcRect/>
          <a:stretch>
            <a:fillRect/>
          </a:stretch>
        </p:blipFill>
        <p:spPr bwMode="auto">
          <a:xfrm>
            <a:off x="4666139" y="3380203"/>
            <a:ext cx="3396335" cy="1059618"/>
          </a:xfrm>
          <a:prstGeom prst="rect">
            <a:avLst/>
          </a:prstGeom>
          <a:noFill/>
          <a:ln w="9525">
            <a:noFill/>
            <a:miter lim="800000"/>
            <a:headEnd/>
            <a:tailEnd/>
          </a:ln>
        </p:spPr>
      </p:pic>
      <p:pic>
        <p:nvPicPr>
          <p:cNvPr id="9" name="Picture 8" descr="Earthqual Accelerograph" title="Acceleration Component 1"/>
          <p:cNvPicPr/>
          <p:nvPr/>
        </p:nvPicPr>
        <p:blipFill>
          <a:blip r:embed="rId4" cstate="print"/>
          <a:srcRect/>
          <a:stretch>
            <a:fillRect/>
          </a:stretch>
        </p:blipFill>
        <p:spPr bwMode="auto">
          <a:xfrm>
            <a:off x="937895" y="3367503"/>
            <a:ext cx="3622221" cy="1059618"/>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t>Ground Motion Criteria</a:t>
            </a:r>
          </a:p>
          <a:p>
            <a:r>
              <a:rPr lang="en-US" sz="2400" dirty="0"/>
              <a:t>Analysis Procedure = Nonlinear Response History Analysis (NLRHA)</a:t>
            </a:r>
          </a:p>
          <a:p>
            <a:pPr marL="0" indent="0">
              <a:buNone/>
            </a:pPr>
            <a:r>
              <a:rPr lang="en-NZ" sz="2400" dirty="0"/>
              <a:t>Therefore need to select and scale ground motion records:</a:t>
            </a:r>
          </a:p>
          <a:p>
            <a:pPr marL="0" indent="0">
              <a:buNone/>
            </a:pPr>
            <a:endParaRPr lang="en-NZ" sz="2400" dirty="0"/>
          </a:p>
          <a:p>
            <a:pPr marL="0" indent="0">
              <a:buNone/>
            </a:pPr>
            <a:endParaRPr lang="en-NZ" sz="2400" dirty="0"/>
          </a:p>
          <a:p>
            <a:pPr marL="0" indent="0">
              <a:buNone/>
            </a:pPr>
            <a:endParaRPr lang="en-NZ" sz="2400" dirty="0"/>
          </a:p>
          <a:p>
            <a:r>
              <a:rPr lang="en-NZ" sz="2400" dirty="0"/>
              <a:t>Nearest active fault &gt; 3 miles away </a:t>
            </a:r>
          </a:p>
          <a:p>
            <a:pPr marL="0" indent="0">
              <a:buNone/>
            </a:pPr>
            <a:r>
              <a:rPr lang="en-NZ" sz="2400" dirty="0"/>
              <a:t>Therefore apply ground motions in </a:t>
            </a:r>
            <a:r>
              <a:rPr lang="en-NZ" sz="2400" u="sng" dirty="0">
                <a:solidFill>
                  <a:schemeClr val="accent6">
                    <a:lumMod val="75000"/>
                  </a:schemeClr>
                </a:solidFill>
              </a:rPr>
              <a:t>only one</a:t>
            </a:r>
            <a:r>
              <a:rPr lang="en-NZ" sz="2400" dirty="0">
                <a:solidFill>
                  <a:schemeClr val="accent6">
                    <a:lumMod val="75000"/>
                  </a:schemeClr>
                </a:solidFill>
              </a:rPr>
              <a:t> </a:t>
            </a:r>
            <a:r>
              <a:rPr lang="en-NZ" sz="2400" dirty="0"/>
              <a:t>random orientation to analysis model</a:t>
            </a:r>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US" sz="2400" dirty="0"/>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322004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16</a:t>
            </a:fld>
            <a:endParaRPr lang="en-US" dirty="0"/>
          </a:p>
        </p:txBody>
      </p:sp>
      <p:pic>
        <p:nvPicPr>
          <p:cNvPr id="6" name="Picture 5" descr="Minimum of seven ground motions selected and scaled by a specialist.&#10;"/>
          <p:cNvPicPr>
            <a:picLocks noChangeAspect="1"/>
          </p:cNvPicPr>
          <p:nvPr/>
        </p:nvPicPr>
        <p:blipFill rotWithShape="1">
          <a:blip r:embed="rId3" cstate="print"/>
          <a:srcRect t="2307"/>
          <a:stretch/>
        </p:blipFill>
        <p:spPr>
          <a:xfrm>
            <a:off x="180263" y="3246752"/>
            <a:ext cx="8782016" cy="2128330"/>
          </a:xfrm>
          <a:prstGeom prst="rect">
            <a:avLst/>
          </a:prstGeom>
        </p:spPr>
      </p:pic>
      <p:sp>
        <p:nvSpPr>
          <p:cNvPr id="3" name="Content Placeholder 2"/>
          <p:cNvSpPr>
            <a:spLocks noGrp="1"/>
          </p:cNvSpPr>
          <p:nvPr>
            <p:ph idx="1"/>
          </p:nvPr>
        </p:nvSpPr>
        <p:spPr>
          <a:xfrm>
            <a:off x="661988" y="1288111"/>
            <a:ext cx="7772400" cy="1668449"/>
          </a:xfrm>
        </p:spPr>
        <p:txBody>
          <a:bodyPr/>
          <a:lstStyle/>
          <a:p>
            <a:pPr marL="0" indent="0">
              <a:buNone/>
            </a:pPr>
            <a:r>
              <a:rPr lang="en-NZ" u="sng" dirty="0"/>
              <a:t>Ground Motion Criteria</a:t>
            </a:r>
          </a:p>
          <a:p>
            <a:r>
              <a:rPr lang="en-US" sz="2400" dirty="0"/>
              <a:t>Selected </a:t>
            </a:r>
            <a:r>
              <a:rPr lang="en-US" sz="2400" u="sng" dirty="0">
                <a:solidFill>
                  <a:schemeClr val="accent6">
                    <a:lumMod val="75000"/>
                  </a:schemeClr>
                </a:solidFill>
              </a:rPr>
              <a:t>seven</a:t>
            </a:r>
            <a:r>
              <a:rPr lang="en-US" sz="2400" dirty="0"/>
              <a:t> ground motions from </a:t>
            </a:r>
            <a:r>
              <a:rPr lang="en-US" sz="2400" u="sng" dirty="0">
                <a:solidFill>
                  <a:schemeClr val="accent6">
                    <a:lumMod val="75000"/>
                  </a:schemeClr>
                </a:solidFill>
              </a:rPr>
              <a:t>actual earthquake</a:t>
            </a:r>
            <a:r>
              <a:rPr lang="en-US" sz="2400" dirty="0">
                <a:solidFill>
                  <a:schemeClr val="accent6">
                    <a:lumMod val="75000"/>
                  </a:schemeClr>
                </a:solidFill>
              </a:rPr>
              <a:t> </a:t>
            </a:r>
            <a:r>
              <a:rPr lang="en-US" sz="2400" dirty="0"/>
              <a:t>recordings that have </a:t>
            </a:r>
            <a:r>
              <a:rPr lang="en-US" sz="2400" u="sng" dirty="0">
                <a:solidFill>
                  <a:schemeClr val="accent6">
                    <a:lumMod val="75000"/>
                  </a:schemeClr>
                </a:solidFill>
              </a:rPr>
              <a:t>similar hazards</a:t>
            </a:r>
            <a:r>
              <a:rPr lang="en-US" sz="2400" dirty="0"/>
              <a:t> to the building site.</a:t>
            </a:r>
            <a:endParaRPr lang="en-NZ" sz="2400" dirty="0"/>
          </a:p>
          <a:p>
            <a:pPr marL="0" indent="0">
              <a:buNone/>
            </a:pPr>
            <a:endParaRPr lang="en-NZ" sz="2400" dirty="0"/>
          </a:p>
          <a:p>
            <a:pPr marL="0" indent="0">
              <a:buNone/>
            </a:pPr>
            <a:endParaRPr lang="en-NZ" sz="2400" dirty="0"/>
          </a:p>
          <a:p>
            <a:pPr marL="0" indent="0">
              <a:buNone/>
            </a:pPr>
            <a:endParaRPr lang="en-NZ" sz="2400" dirty="0"/>
          </a:p>
          <a:p>
            <a:pPr marL="0" indent="0">
              <a:buNone/>
            </a:pPr>
            <a:endParaRPr lang="en-US" sz="2400" dirty="0"/>
          </a:p>
          <a:p>
            <a:pPr marL="0" indent="0">
              <a:buNone/>
            </a:pP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2357429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17</a:t>
            </a:fld>
            <a:endParaRPr lang="en-US" dirty="0"/>
          </a:p>
        </p:txBody>
      </p:sp>
      <p:pic>
        <p:nvPicPr>
          <p:cNvPr id="7" name="Picture 6" descr="A smoothed target response spectrum is shown in black.  Seven earthquake response spectra are shown as dashed lines.  A spectrum showing the average of the seven earthquake spectra is shown in red.  This red spectrum matches fairly closely the target spectrum over the period range 1 to 4 seconds." title="Several earthquake acceleration response spectra. "/>
          <p:cNvPicPr/>
          <p:nvPr/>
        </p:nvPicPr>
        <p:blipFill>
          <a:blip r:embed="rId3" cstate="print"/>
          <a:srcRect/>
          <a:stretch>
            <a:fillRect/>
          </a:stretch>
        </p:blipFill>
        <p:spPr bwMode="auto">
          <a:xfrm>
            <a:off x="1900086" y="3188472"/>
            <a:ext cx="5429746" cy="3277539"/>
          </a:xfrm>
          <a:prstGeom prst="rect">
            <a:avLst/>
          </a:prstGeom>
          <a:noFill/>
          <a:ln w="9525">
            <a:noFill/>
            <a:miter lim="800000"/>
            <a:headEnd/>
            <a:tailEnd/>
          </a:ln>
        </p:spPr>
      </p:pic>
      <p:sp>
        <p:nvSpPr>
          <p:cNvPr id="3" name="Content Placeholder 2"/>
          <p:cNvSpPr>
            <a:spLocks noGrp="1"/>
          </p:cNvSpPr>
          <p:nvPr>
            <p:ph idx="1"/>
          </p:nvPr>
        </p:nvSpPr>
        <p:spPr>
          <a:xfrm>
            <a:off x="661988" y="1288110"/>
            <a:ext cx="7772400" cy="1900361"/>
          </a:xfrm>
        </p:spPr>
        <p:txBody>
          <a:bodyPr/>
          <a:lstStyle/>
          <a:p>
            <a:pPr marL="0" indent="0">
              <a:buNone/>
            </a:pPr>
            <a:r>
              <a:rPr lang="en-NZ" u="sng" dirty="0"/>
              <a:t>Ground Motion Criteria</a:t>
            </a:r>
          </a:p>
          <a:p>
            <a:r>
              <a:rPr lang="en-NZ" sz="2400" dirty="0"/>
              <a:t>Scaling method = Amplitude scaling</a:t>
            </a:r>
          </a:p>
          <a:p>
            <a:r>
              <a:rPr lang="en-NZ" sz="2400" dirty="0"/>
              <a:t>Period range of interest 	= </a:t>
            </a:r>
            <a:r>
              <a:rPr lang="en-US" sz="2400" dirty="0"/>
              <a:t>0.2</a:t>
            </a:r>
            <a:r>
              <a:rPr lang="en-US" sz="2400" i="1" dirty="0"/>
              <a:t>T</a:t>
            </a:r>
            <a:r>
              <a:rPr lang="en-US" sz="2400" i="1" baseline="-25000" dirty="0"/>
              <a:t>1D</a:t>
            </a:r>
            <a:r>
              <a:rPr lang="en-US" sz="2400" dirty="0"/>
              <a:t> to1.25</a:t>
            </a:r>
            <a:r>
              <a:rPr lang="en-US" sz="2400" i="1" dirty="0"/>
              <a:t>T</a:t>
            </a:r>
            <a:r>
              <a:rPr lang="en-US" sz="2400" i="1" baseline="-25000" dirty="0"/>
              <a:t>1M </a:t>
            </a:r>
          </a:p>
          <a:p>
            <a:pPr marL="1828800" lvl="4" indent="0">
              <a:buNone/>
            </a:pPr>
            <a:r>
              <a:rPr lang="en-NZ" sz="2400" i="1" baseline="-25000" dirty="0"/>
              <a:t>		</a:t>
            </a:r>
            <a:r>
              <a:rPr lang="en-NZ" sz="2400" dirty="0"/>
              <a:t>= </a:t>
            </a:r>
            <a:r>
              <a:rPr lang="en-US" sz="2400" dirty="0"/>
              <a:t>0.58 to 3.9 seconds</a:t>
            </a:r>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1880461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18</a:t>
            </a:fld>
            <a:endParaRPr lang="en-US" dirty="0"/>
          </a:p>
        </p:txBody>
      </p:sp>
      <p:graphicFrame>
        <p:nvGraphicFramePr>
          <p:cNvPr id="6" name="Diagram 5" descr="The steps for design of a damped building.  The steps are numbered from I through VII, and are to be followed sequentially.&#10;"/>
          <p:cNvGraphicFramePr/>
          <p:nvPr>
            <p:extLst>
              <p:ext uri="{D42A27DB-BD31-4B8C-83A1-F6EECF244321}">
                <p14:modId xmlns:p14="http://schemas.microsoft.com/office/powerpoint/2010/main" val="4241361761"/>
              </p:ext>
            </p:extLst>
          </p:nvPr>
        </p:nvGraphicFramePr>
        <p:xfrm>
          <a:off x="0" y="763326"/>
          <a:ext cx="9048584" cy="5937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a:solidFill>
                  <a:srgbClr val="FF0000"/>
                </a:solidFill>
              </a:rPr>
              <a:t>2. Design Process</a:t>
            </a:r>
          </a:p>
        </p:txBody>
      </p:sp>
    </p:spTree>
    <p:extLst>
      <p:ext uri="{BB962C8B-B14F-4D97-AF65-F5344CB8AC3E}">
        <p14:creationId xmlns:p14="http://schemas.microsoft.com/office/powerpoint/2010/main" val="1674309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19</a:t>
            </a:fld>
            <a:endParaRPr lang="en-US" dirty="0"/>
          </a:p>
        </p:txBody>
      </p:sp>
      <p:sp>
        <p:nvSpPr>
          <p:cNvPr id="3" name="Content Placeholder 2"/>
          <p:cNvSpPr>
            <a:spLocks noGrp="1"/>
          </p:cNvSpPr>
          <p:nvPr>
            <p:ph idx="1"/>
          </p:nvPr>
        </p:nvSpPr>
        <p:spPr>
          <a:xfrm>
            <a:off x="661988" y="1288111"/>
            <a:ext cx="7772400" cy="4614214"/>
          </a:xfrm>
        </p:spPr>
        <p:txBody>
          <a:bodyPr/>
          <a:lstStyle/>
          <a:p>
            <a:r>
              <a:rPr lang="en-NZ" dirty="0"/>
              <a:t>Performance goals? </a:t>
            </a:r>
          </a:p>
          <a:p>
            <a:r>
              <a:rPr lang="en-NZ" dirty="0"/>
              <a:t>Amount of added damping?</a:t>
            </a:r>
          </a:p>
          <a:p>
            <a:r>
              <a:rPr lang="en-NZ" dirty="0"/>
              <a:t>Analysis procedure selection?</a:t>
            </a:r>
          </a:p>
          <a:p>
            <a:r>
              <a:rPr lang="en-NZ" dirty="0"/>
              <a:t>Viscous damper velocity exponent?</a:t>
            </a:r>
          </a:p>
          <a:p>
            <a:r>
              <a:rPr lang="en-NZ" dirty="0"/>
              <a:t>Placement and configuration of dampers?</a:t>
            </a:r>
          </a:p>
          <a:p>
            <a:endParaRPr lang="en-NZ" u="sng" dirty="0"/>
          </a:p>
          <a:p>
            <a:endParaRPr lang="en-US" u="sng" dirty="0"/>
          </a:p>
        </p:txBody>
      </p:sp>
      <p:sp>
        <p:nvSpPr>
          <p:cNvPr id="2" name="Title 1"/>
          <p:cNvSpPr>
            <a:spLocks noGrp="1"/>
          </p:cNvSpPr>
          <p:nvPr>
            <p:ph type="title"/>
          </p:nvPr>
        </p:nvSpPr>
        <p:spPr/>
        <p:txBody>
          <a:bodyPr/>
          <a:lstStyle/>
          <a:p>
            <a:r>
              <a:rPr lang="en-US" dirty="0">
                <a:solidFill>
                  <a:srgbClr val="FF0000"/>
                </a:solidFill>
              </a:rPr>
              <a:t>3. Design Considerations</a:t>
            </a:r>
          </a:p>
        </p:txBody>
      </p:sp>
    </p:spTree>
    <p:extLst>
      <p:ext uri="{BB962C8B-B14F-4D97-AF65-F5344CB8AC3E}">
        <p14:creationId xmlns:p14="http://schemas.microsoft.com/office/powerpoint/2010/main" val="351023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5" name="Slide Number Placeholder 4"/>
          <p:cNvSpPr>
            <a:spLocks noGrp="1"/>
          </p:cNvSpPr>
          <p:nvPr>
            <p:ph type="sldNum" sz="quarter" idx="11"/>
          </p:nvPr>
        </p:nvSpPr>
        <p:spPr>
          <a:xfrm>
            <a:off x="6672249" y="6381750"/>
            <a:ext cx="2271010" cy="319088"/>
          </a:xfrm>
        </p:spPr>
        <p:txBody>
          <a:bodyPr/>
          <a:lstStyle/>
          <a:p>
            <a:pPr>
              <a:defRPr/>
            </a:pPr>
            <a:r>
              <a:rPr lang="en-US" dirty="0" err="1"/>
              <a:t>Ch</a:t>
            </a:r>
            <a:r>
              <a:rPr lang="en-US" dirty="0"/>
              <a:t> 16 Example 1 - </a:t>
            </a:r>
            <a:fld id="{C89CB261-678F-46C7-9B50-9F41C27EFD57}" type="slidenum">
              <a:rPr lang="en-US" smtClean="0"/>
              <a:pPr>
                <a:defRPr/>
              </a:pPr>
              <a:t>2</a:t>
            </a:fld>
            <a:endParaRPr lang="en-US" dirty="0"/>
          </a:p>
        </p:txBody>
      </p:sp>
      <p:pic>
        <p:nvPicPr>
          <p:cNvPr id="6" name="Picture 5" descr="FEMA P-1050-1, 2015 Edition, “NEHRP Recommended Seismic Provisions for New Buildings and Other Structures”"/>
          <p:cNvPicPr>
            <a:picLocks noChangeAspect="1"/>
          </p:cNvPicPr>
          <p:nvPr/>
        </p:nvPicPr>
        <p:blipFill>
          <a:blip r:embed="rId3" cstate="print"/>
          <a:stretch>
            <a:fillRect/>
          </a:stretch>
        </p:blipFill>
        <p:spPr>
          <a:xfrm>
            <a:off x="5942966" y="1799342"/>
            <a:ext cx="2835274" cy="3596629"/>
          </a:xfrm>
          <a:prstGeom prst="rect">
            <a:avLst/>
          </a:prstGeom>
          <a:ln>
            <a:solidFill>
              <a:schemeClr val="accent6">
                <a:lumMod val="50000"/>
              </a:schemeClr>
            </a:solidFill>
          </a:ln>
        </p:spPr>
      </p:pic>
      <p:sp>
        <p:nvSpPr>
          <p:cNvPr id="3" name="Content Placeholder 2"/>
          <p:cNvSpPr>
            <a:spLocks noGrp="1"/>
          </p:cNvSpPr>
          <p:nvPr>
            <p:ph idx="1"/>
          </p:nvPr>
        </p:nvSpPr>
        <p:spPr>
          <a:xfrm>
            <a:off x="661988" y="1604963"/>
            <a:ext cx="5412810" cy="4390320"/>
          </a:xfrm>
        </p:spPr>
        <p:txBody>
          <a:bodyPr/>
          <a:lstStyle/>
          <a:p>
            <a:pPr>
              <a:spcBef>
                <a:spcPts val="1200"/>
              </a:spcBef>
            </a:pPr>
            <a:r>
              <a:rPr lang="en-US" dirty="0"/>
              <a:t>Illustrate application of the new NEHRP Provisions through a design example</a:t>
            </a:r>
          </a:p>
          <a:p>
            <a:pPr lvl="1">
              <a:spcBef>
                <a:spcPts val="1200"/>
              </a:spcBef>
            </a:pPr>
            <a:r>
              <a:rPr lang="en-US" sz="2400" dirty="0"/>
              <a:t>Seven story office building in region of high seismicity</a:t>
            </a:r>
          </a:p>
          <a:p>
            <a:pPr lvl="1">
              <a:spcBef>
                <a:spcPts val="1200"/>
              </a:spcBef>
            </a:pPr>
            <a:r>
              <a:rPr lang="en-NZ" sz="2400" dirty="0"/>
              <a:t>Steel moment frame with supplemental fluid viscous dampers</a:t>
            </a:r>
            <a:endParaRPr lang="en-US" sz="2400" dirty="0"/>
          </a:p>
          <a:p>
            <a:pPr marL="0" lvl="1" indent="0">
              <a:buNone/>
            </a:pPr>
            <a:r>
              <a:rPr lang="en-US" sz="2400" u="sng" dirty="0"/>
              <a:t>Note</a:t>
            </a:r>
            <a:r>
              <a:rPr lang="en-US" sz="2400" dirty="0"/>
              <a:t>: A </a:t>
            </a:r>
            <a:r>
              <a:rPr lang="en-US" sz="2400" u="sng" dirty="0">
                <a:solidFill>
                  <a:schemeClr val="accent6">
                    <a:lumMod val="75000"/>
                  </a:schemeClr>
                </a:solidFill>
              </a:rPr>
              <a:t>full replacement</a:t>
            </a:r>
            <a:r>
              <a:rPr lang="en-US" sz="2400" dirty="0">
                <a:solidFill>
                  <a:schemeClr val="accent6">
                    <a:lumMod val="75000"/>
                  </a:schemeClr>
                </a:solidFill>
              </a:rPr>
              <a:t> </a:t>
            </a:r>
            <a:r>
              <a:rPr lang="en-US" sz="2400" dirty="0"/>
              <a:t>of Chapter 18, ASCE 7-2016 (the </a:t>
            </a:r>
            <a:r>
              <a:rPr lang="en-US" sz="2400" i="1" dirty="0"/>
              <a:t>Standard</a:t>
            </a:r>
            <a:r>
              <a:rPr lang="en-US" sz="2400" dirty="0"/>
              <a:t>) was recommended. </a:t>
            </a:r>
          </a:p>
          <a:p>
            <a:pPr marL="0" indent="0">
              <a:buNone/>
            </a:pPr>
            <a:endParaRPr lang="en-NZ"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20</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Performance Goals?</a:t>
            </a:r>
          </a:p>
          <a:p>
            <a:pPr marL="457200" indent="-457200">
              <a:buAutoNum type="arabicPeriod"/>
            </a:pPr>
            <a:r>
              <a:rPr lang="en-NZ" sz="2400" dirty="0"/>
              <a:t>Resist minor and moderate earthquakes without damage. </a:t>
            </a:r>
          </a:p>
          <a:p>
            <a:pPr marL="457200" indent="-457200">
              <a:buAutoNum type="arabicPeriod"/>
            </a:pPr>
            <a:r>
              <a:rPr lang="en-NZ" sz="2400" dirty="0"/>
              <a:t>Resist major earthquakes without failure of the damping system, or significant damage to structural and </a:t>
            </a:r>
            <a:r>
              <a:rPr lang="en-NZ" sz="2400" dirty="0" err="1"/>
              <a:t>nonstructural</a:t>
            </a:r>
            <a:r>
              <a:rPr lang="en-NZ" sz="2400" dirty="0"/>
              <a:t> components, or major disruption to facility function. </a:t>
            </a:r>
          </a:p>
          <a:p>
            <a:pPr marL="0" indent="0">
              <a:buNone/>
            </a:pPr>
            <a:endParaRPr lang="en-NZ" sz="2400" dirty="0"/>
          </a:p>
          <a:p>
            <a:pPr marL="0" indent="0">
              <a:buNone/>
            </a:pPr>
            <a:r>
              <a:rPr lang="en-US" sz="2400" dirty="0"/>
              <a:t>Achieved by sizing the SFRS to remain “essentially” elastic at the MCE</a:t>
            </a:r>
            <a:r>
              <a:rPr lang="en-US" sz="2400" baseline="-25000" dirty="0"/>
              <a:t>R</a:t>
            </a:r>
            <a:r>
              <a:rPr lang="en-US" sz="2400" dirty="0"/>
              <a:t> level, with virtually all earthquake energy dissipated by the FVDs.</a:t>
            </a: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553394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21</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Added Damping?</a:t>
            </a:r>
          </a:p>
          <a:p>
            <a:r>
              <a:rPr lang="en-NZ" dirty="0"/>
              <a:t>Buildings 1-15 floors ~ 15-25%</a:t>
            </a:r>
          </a:p>
          <a:p>
            <a:r>
              <a:rPr lang="en-NZ" dirty="0"/>
              <a:t>Taller buildings ~ 5-15%</a:t>
            </a:r>
          </a:p>
          <a:p>
            <a:endParaRPr lang="en-NZ" dirty="0"/>
          </a:p>
          <a:p>
            <a:pPr>
              <a:buFont typeface="Wingdings" panose="05000000000000000000" pitchFamily="2" charset="2"/>
              <a:buChar char="Ø"/>
            </a:pPr>
            <a:r>
              <a:rPr lang="en-NZ" dirty="0"/>
              <a:t>Target </a:t>
            </a:r>
            <a:r>
              <a:rPr lang="en-NZ" dirty="0">
                <a:solidFill>
                  <a:srgbClr val="FF0000"/>
                </a:solidFill>
              </a:rPr>
              <a:t>20%</a:t>
            </a:r>
            <a:r>
              <a:rPr lang="en-NZ" dirty="0">
                <a:solidFill>
                  <a:schemeClr val="accent6">
                    <a:lumMod val="75000"/>
                  </a:schemeClr>
                </a:solidFill>
              </a:rPr>
              <a:t> </a:t>
            </a:r>
            <a:r>
              <a:rPr lang="en-NZ" dirty="0"/>
              <a:t>added damping in the fundamental mode of vibration</a:t>
            </a:r>
          </a:p>
          <a:p>
            <a:pPr marL="0" indent="0">
              <a:buNone/>
            </a:pP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71526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22</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Analysis Procedure Selection?</a:t>
            </a:r>
          </a:p>
          <a:p>
            <a:r>
              <a:rPr lang="en-NZ" dirty="0"/>
              <a:t>Nonlinear Response History</a:t>
            </a:r>
          </a:p>
          <a:p>
            <a:r>
              <a:rPr lang="en-NZ" dirty="0"/>
              <a:t>Alternative Procedures:</a:t>
            </a:r>
          </a:p>
          <a:p>
            <a:pPr lvl="1"/>
            <a:r>
              <a:rPr lang="en-NZ" dirty="0"/>
              <a:t>Response Spectrum</a:t>
            </a:r>
          </a:p>
          <a:p>
            <a:pPr lvl="1"/>
            <a:r>
              <a:rPr lang="en-NZ" dirty="0"/>
              <a:t>Equivalent Lateral Force</a:t>
            </a:r>
          </a:p>
          <a:p>
            <a:endParaRPr lang="en-NZ" dirty="0"/>
          </a:p>
          <a:p>
            <a:pPr>
              <a:buFont typeface="Wingdings" panose="05000000000000000000" pitchFamily="2" charset="2"/>
              <a:buChar char="Ø"/>
            </a:pPr>
            <a:r>
              <a:rPr lang="en-NZ" dirty="0"/>
              <a:t>Use </a:t>
            </a:r>
            <a:r>
              <a:rPr lang="en-NZ" dirty="0">
                <a:solidFill>
                  <a:srgbClr val="FF0000"/>
                </a:solidFill>
              </a:rPr>
              <a:t>Nonlinear Response History </a:t>
            </a:r>
            <a:r>
              <a:rPr lang="en-NZ" dirty="0"/>
              <a:t>Procedure</a:t>
            </a:r>
          </a:p>
          <a:p>
            <a:pPr marL="0" indent="0">
              <a:buNone/>
            </a:pPr>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76756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23</a:t>
            </a:fld>
            <a:endParaRPr lang="en-US" dirty="0"/>
          </a:p>
        </p:txBody>
      </p:sp>
      <p:pic>
        <p:nvPicPr>
          <p:cNvPr id="7" name="Picture 6" descr="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10;"/>
          <p:cNvPicPr/>
          <p:nvPr/>
        </p:nvPicPr>
        <p:blipFill>
          <a:blip r:embed="rId3" cstate="print"/>
          <a:srcRect/>
          <a:stretch>
            <a:fillRect/>
          </a:stretch>
        </p:blipFill>
        <p:spPr bwMode="auto">
          <a:xfrm>
            <a:off x="4849792" y="2963117"/>
            <a:ext cx="3200400" cy="2193931"/>
          </a:xfrm>
          <a:prstGeom prst="rect">
            <a:avLst/>
          </a:prstGeom>
          <a:noFill/>
          <a:ln w="9525">
            <a:noFill/>
            <a:miter lim="800000"/>
            <a:headEnd/>
            <a:tailEnd/>
          </a:ln>
        </p:spPr>
      </p:pic>
      <p:pic>
        <p:nvPicPr>
          <p:cNvPr id="6" name="Picture 5" descr="Horizontal axis labeled “Velocity (inch/sec)”, and vertical axis labeled “Force (kips)”.  A solid straight line runs diagonally from the lower left corner to the upper right corner of the graph.  This line is labeled “Linear Fluid Viscous Damper, alpha = 1.0”.  A dashed line begins at the origin in the corner and forms a parabolic arc to the right, approaching a value about mid-way up the graph at the right edge.  This line is labeled “Nonlinear Fluid Viscous Damper, alpha = 0.4”  "/>
          <p:cNvPicPr/>
          <p:nvPr/>
        </p:nvPicPr>
        <p:blipFill>
          <a:blip r:embed="rId4" cstate="print"/>
          <a:srcRect/>
          <a:stretch>
            <a:fillRect/>
          </a:stretch>
        </p:blipFill>
        <p:spPr bwMode="auto">
          <a:xfrm>
            <a:off x="1220685" y="2963117"/>
            <a:ext cx="3070411" cy="2289422"/>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FVD Velocity Exponent, </a:t>
            </a:r>
            <a:r>
              <a:rPr lang="el-GR" u="sng" dirty="0">
                <a:solidFill>
                  <a:schemeClr val="accent6">
                    <a:lumMod val="75000"/>
                  </a:schemeClr>
                </a:solidFill>
              </a:rPr>
              <a:t>α</a:t>
            </a:r>
            <a:r>
              <a:rPr lang="en-NZ" u="sng" dirty="0">
                <a:solidFill>
                  <a:schemeClr val="accent6">
                    <a:lumMod val="75000"/>
                  </a:schemeClr>
                </a:solidFill>
              </a:rPr>
              <a:t>?</a:t>
            </a:r>
          </a:p>
          <a:p>
            <a:r>
              <a:rPr lang="en-NZ" dirty="0"/>
              <a:t>Linear, </a:t>
            </a:r>
            <a:r>
              <a:rPr lang="el-GR" dirty="0"/>
              <a:t>α</a:t>
            </a:r>
            <a:r>
              <a:rPr lang="en-NZ" dirty="0"/>
              <a:t> = 1.0</a:t>
            </a:r>
          </a:p>
          <a:p>
            <a:r>
              <a:rPr lang="en-NZ" dirty="0"/>
              <a:t>Nonlinear, </a:t>
            </a:r>
            <a:r>
              <a:rPr lang="el-GR" dirty="0"/>
              <a:t>α</a:t>
            </a:r>
            <a:r>
              <a:rPr lang="en-NZ" dirty="0"/>
              <a:t> = 0.3 – 0.5</a:t>
            </a:r>
          </a:p>
          <a:p>
            <a:endParaRPr lang="en-NZ" dirty="0"/>
          </a:p>
          <a:p>
            <a:endParaRPr lang="en-NZ" dirty="0"/>
          </a:p>
          <a:p>
            <a:endParaRPr lang="en-NZ" dirty="0"/>
          </a:p>
          <a:p>
            <a:endParaRPr lang="en-NZ" dirty="0"/>
          </a:p>
          <a:p>
            <a:endParaRPr lang="en-NZ" dirty="0"/>
          </a:p>
          <a:p>
            <a:pPr>
              <a:buFont typeface="Wingdings" panose="05000000000000000000" pitchFamily="2" charset="2"/>
              <a:buChar char="Ø"/>
            </a:pPr>
            <a:r>
              <a:rPr lang="en-NZ" dirty="0"/>
              <a:t>Example uses </a:t>
            </a:r>
            <a:r>
              <a:rPr lang="el-GR" dirty="0">
                <a:solidFill>
                  <a:srgbClr val="FF0000"/>
                </a:solidFill>
              </a:rPr>
              <a:t>α</a:t>
            </a:r>
            <a:r>
              <a:rPr lang="en-NZ" dirty="0">
                <a:solidFill>
                  <a:srgbClr val="FF0000"/>
                </a:solidFill>
              </a:rPr>
              <a:t> = 0.38</a:t>
            </a:r>
          </a:p>
          <a:p>
            <a:endParaRPr lang="en-NZ" dirty="0"/>
          </a:p>
          <a:p>
            <a:endParaRPr lang="en-NZ" dirty="0"/>
          </a:p>
          <a:p>
            <a:endParaRPr lang="en-NZ" dirty="0"/>
          </a:p>
          <a:p>
            <a:endParaRPr lang="en-NZ" dirty="0"/>
          </a:p>
          <a:p>
            <a:endParaRPr lang="en-NZ"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a:xfrm>
            <a:off x="661988" y="206265"/>
            <a:ext cx="7772400" cy="1143000"/>
          </a:xfrm>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289425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24</a:t>
            </a:fld>
            <a:endParaRPr lang="en-US" dirty="0"/>
          </a:p>
        </p:txBody>
      </p:sp>
      <p:pic>
        <p:nvPicPr>
          <p:cNvPr id="12" name="Picture 11" descr="(LOWER GRAPH) horizontal axis labeled “Velocity (inch/sec)”, and vertical axis labeled “Force (kips)”. A solid straight line runs diagonally from the lower left corner to the upper right corner of the graph.  This line is labeled “Linear Fluid Viscous Damper, alpha = 1.0”.  A dashed line begins at the origin in the corner and forms a parabolic arc to the right, approaching a value about mid-way up the graph at the right edge.  This line is labeled “Nonlinear Fluid Viscous Damper, alpha = 0.4”  &#10;&#10;(UPPER GRAPH) Two lines that are nearly elliptical in shape. The solid line, corresponding to the linear damper, is a smooth ellipse, while the dashed line, corresponding to the nonlinear damper, forms an ellipse with slightly squared off corners. The nonlinear damper curve falls generally outside the linear damper cur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0196" y="1590575"/>
            <a:ext cx="3252083" cy="4279944"/>
          </a:xfrm>
          <a:prstGeom prst="rect">
            <a:avLst/>
          </a:prstGeom>
        </p:spPr>
      </p:pic>
      <p:sp>
        <p:nvSpPr>
          <p:cNvPr id="3" name="Content Placeholder 2"/>
          <p:cNvSpPr>
            <a:spLocks noGrp="1"/>
          </p:cNvSpPr>
          <p:nvPr>
            <p:ph idx="1"/>
          </p:nvPr>
        </p:nvSpPr>
        <p:spPr>
          <a:xfrm>
            <a:off x="654037" y="1256305"/>
            <a:ext cx="5237880" cy="4614214"/>
          </a:xfrm>
        </p:spPr>
        <p:txBody>
          <a:bodyPr/>
          <a:lstStyle/>
          <a:p>
            <a:pPr marL="0" indent="0">
              <a:buNone/>
            </a:pPr>
            <a:r>
              <a:rPr lang="en-NZ" u="sng" dirty="0">
                <a:solidFill>
                  <a:schemeClr val="accent6">
                    <a:lumMod val="75000"/>
                  </a:schemeClr>
                </a:solidFill>
              </a:rPr>
              <a:t>FVD Velocity Exponent, </a:t>
            </a:r>
            <a:r>
              <a:rPr lang="el-GR" u="sng" dirty="0">
                <a:solidFill>
                  <a:schemeClr val="accent6">
                    <a:lumMod val="75000"/>
                  </a:schemeClr>
                </a:solidFill>
              </a:rPr>
              <a:t>α</a:t>
            </a:r>
            <a:r>
              <a:rPr lang="en-NZ" u="sng" dirty="0">
                <a:solidFill>
                  <a:schemeClr val="accent6">
                    <a:lumMod val="75000"/>
                  </a:schemeClr>
                </a:solidFill>
              </a:rPr>
              <a:t>?</a:t>
            </a:r>
          </a:p>
          <a:p>
            <a:r>
              <a:rPr lang="en-NZ" dirty="0"/>
              <a:t>Interest in using nonlinear dampers:</a:t>
            </a:r>
          </a:p>
          <a:p>
            <a:pPr lvl="1"/>
            <a:r>
              <a:rPr lang="en-NZ" sz="2400" dirty="0"/>
              <a:t>Capable of more energy dissipation per cycle for the same displacement amplitude</a:t>
            </a:r>
          </a:p>
          <a:p>
            <a:pPr lvl="1"/>
            <a:r>
              <a:rPr lang="en-NZ" sz="2400" dirty="0"/>
              <a:t>Safeguard by limiting the transmission of damping force at velocities in excess of design values</a:t>
            </a:r>
          </a:p>
          <a:p>
            <a:pPr marL="0" indent="0">
              <a:buNone/>
            </a:pPr>
            <a:endParaRPr lang="en-NZ" u="sng" dirty="0"/>
          </a:p>
          <a:p>
            <a:endParaRPr lang="en-US" u="sng" dirty="0"/>
          </a:p>
        </p:txBody>
      </p:sp>
      <p:sp>
        <p:nvSpPr>
          <p:cNvPr id="2" name="Title 1"/>
          <p:cNvSpPr>
            <a:spLocks noGrp="1"/>
          </p:cNvSpPr>
          <p:nvPr>
            <p:ph type="title"/>
          </p:nvPr>
        </p:nvSpPr>
        <p:spPr>
          <a:xfrm>
            <a:off x="661988" y="206265"/>
            <a:ext cx="7772400" cy="1143000"/>
          </a:xfrm>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7309793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25</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FVD Velocity Exponent, </a:t>
            </a:r>
            <a:r>
              <a:rPr lang="el-GR" u="sng" dirty="0">
                <a:solidFill>
                  <a:schemeClr val="accent6">
                    <a:lumMod val="75000"/>
                  </a:schemeClr>
                </a:solidFill>
              </a:rPr>
              <a:t>α</a:t>
            </a:r>
            <a:r>
              <a:rPr lang="en-NZ" u="sng" dirty="0">
                <a:solidFill>
                  <a:schemeClr val="accent6">
                    <a:lumMod val="75000"/>
                  </a:schemeClr>
                </a:solidFill>
              </a:rPr>
              <a:t>?</a:t>
            </a:r>
          </a:p>
          <a:p>
            <a:r>
              <a:rPr lang="en-NZ" dirty="0"/>
              <a:t>However:</a:t>
            </a:r>
          </a:p>
          <a:p>
            <a:pPr lvl="1"/>
            <a:r>
              <a:rPr lang="en-NZ" sz="2400" dirty="0"/>
              <a:t>Highly nonlinear damping device can negatively impact the performance of non-structural components</a:t>
            </a:r>
          </a:p>
          <a:p>
            <a:pPr lvl="1"/>
            <a:r>
              <a:rPr lang="en-NZ" sz="2400" dirty="0"/>
              <a:t>For nonlinear dampers, the maximum velocity (damper force) and maximum displacement (maximum shear force) are not out-of-phase.</a:t>
            </a:r>
          </a:p>
          <a:p>
            <a:endParaRPr lang="en-NZ" dirty="0"/>
          </a:p>
          <a:p>
            <a:r>
              <a:rPr lang="en-NZ" dirty="0"/>
              <a:t>Linear dampers recommended when used in-line with seismic isolation system</a:t>
            </a:r>
            <a:endParaRPr lang="en-US" sz="2400" dirty="0"/>
          </a:p>
          <a:p>
            <a:endParaRPr lang="en-NZ" u="sng" dirty="0"/>
          </a:p>
          <a:p>
            <a:endParaRPr lang="en-US" u="sng" dirty="0"/>
          </a:p>
        </p:txBody>
      </p:sp>
      <p:sp>
        <p:nvSpPr>
          <p:cNvPr id="2" name="Title 1"/>
          <p:cNvSpPr>
            <a:spLocks noGrp="1"/>
          </p:cNvSpPr>
          <p:nvPr>
            <p:ph type="title"/>
          </p:nvPr>
        </p:nvSpPr>
        <p:spPr>
          <a:xfrm>
            <a:off x="661988" y="206265"/>
            <a:ext cx="7772400" cy="1143000"/>
          </a:xfrm>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597447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26</a:t>
            </a:fld>
            <a:endParaRPr lang="en-US" dirty="0"/>
          </a:p>
        </p:txBody>
      </p:sp>
      <p:pic>
        <p:nvPicPr>
          <p:cNvPr id="7" name="Picture 6" descr="Elevation of the building at a gridline containing dampers.  At floors 1 and 2 there are two dampers per floor, and at the remaining upper floors there is one damper per floor.&#10;"/>
          <p:cNvPicPr/>
          <p:nvPr/>
        </p:nvPicPr>
        <p:blipFill>
          <a:blip r:embed="rId3" cstate="print"/>
          <a:srcRect/>
          <a:stretch>
            <a:fillRect/>
          </a:stretch>
        </p:blipFill>
        <p:spPr bwMode="auto">
          <a:xfrm>
            <a:off x="4938049" y="2792412"/>
            <a:ext cx="3723958" cy="2987675"/>
          </a:xfrm>
          <a:prstGeom prst="rect">
            <a:avLst/>
          </a:prstGeom>
          <a:noFill/>
          <a:ln w="9525">
            <a:noFill/>
            <a:miter lim="800000"/>
            <a:headEnd/>
            <a:tailEnd/>
          </a:ln>
        </p:spPr>
      </p:pic>
      <p:sp>
        <p:nvSpPr>
          <p:cNvPr id="8" name="Rectangle 7" descr="Dotted line rectangle"/>
          <p:cNvSpPr/>
          <p:nvPr/>
        </p:nvSpPr>
        <p:spPr bwMode="auto">
          <a:xfrm>
            <a:off x="5059680" y="4942840"/>
            <a:ext cx="3464560" cy="792480"/>
          </a:xfrm>
          <a:prstGeom prst="rect">
            <a:avLst/>
          </a:prstGeom>
          <a:noFill/>
          <a:ln w="19050" cap="flat" cmpd="sng" algn="ctr">
            <a:solidFill>
              <a:srgbClr val="FF0000"/>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6" name="Picture 5" descr="Plan view of the building, 5 bays wide by 7 bays long.  There are two bays of dampers in each direction.  "/>
          <p:cNvPicPr/>
          <p:nvPr/>
        </p:nvPicPr>
        <p:blipFill>
          <a:blip r:embed="rId4" cstate="print"/>
          <a:srcRect/>
          <a:stretch>
            <a:fillRect/>
          </a:stretch>
        </p:blipFill>
        <p:spPr bwMode="auto">
          <a:xfrm>
            <a:off x="866747" y="3170237"/>
            <a:ext cx="3669693" cy="2570163"/>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1504301"/>
          </a:xfrm>
        </p:spPr>
        <p:txBody>
          <a:bodyPr/>
          <a:lstStyle/>
          <a:p>
            <a:pPr marL="0" indent="0">
              <a:buNone/>
            </a:pPr>
            <a:r>
              <a:rPr lang="en-NZ" u="sng" dirty="0">
                <a:solidFill>
                  <a:schemeClr val="accent6">
                    <a:lumMod val="75000"/>
                  </a:schemeClr>
                </a:solidFill>
              </a:rPr>
              <a:t>Placement and Configuration of Dampers?</a:t>
            </a:r>
          </a:p>
          <a:p>
            <a:r>
              <a:rPr lang="en-NZ" dirty="0"/>
              <a:t>Positioned to reduce torsion and/or structural irregularities</a:t>
            </a:r>
          </a:p>
          <a:p>
            <a:pPr marL="0" indent="0">
              <a:buNone/>
            </a:pPr>
            <a:endParaRPr lang="en-US"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225951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27</a:t>
            </a:fld>
            <a:endParaRPr lang="en-US" dirty="0"/>
          </a:p>
        </p:txBody>
      </p:sp>
      <p:sp>
        <p:nvSpPr>
          <p:cNvPr id="13" name="TextBox 12"/>
          <p:cNvSpPr txBox="1"/>
          <p:nvPr/>
        </p:nvSpPr>
        <p:spPr>
          <a:xfrm>
            <a:off x="6126866" y="5841219"/>
            <a:ext cx="2659326" cy="523220"/>
          </a:xfrm>
          <a:prstGeom prst="rect">
            <a:avLst/>
          </a:prstGeom>
          <a:noFill/>
        </p:spPr>
        <p:txBody>
          <a:bodyPr wrap="square" rtlCol="0">
            <a:spAutoFit/>
          </a:bodyPr>
          <a:lstStyle/>
          <a:p>
            <a:r>
              <a:rPr lang="en-NZ" sz="1400" dirty="0">
                <a:solidFill>
                  <a:schemeClr val="bg1">
                    <a:lumMod val="50000"/>
                  </a:schemeClr>
                </a:solidFill>
              </a:rPr>
              <a:t>Note: Patented. Reference: MCEER, SUNY, Buffalo, NY</a:t>
            </a:r>
          </a:p>
        </p:txBody>
      </p:sp>
      <p:pic>
        <p:nvPicPr>
          <p:cNvPr id="16" name="Picture 15" descr="Single structural bay with a scissors brace configured between the lower right corner and about the one-third point of the upper beam."/>
          <p:cNvPicPr>
            <a:picLocks noChangeAspect="1"/>
          </p:cNvPicPr>
          <p:nvPr/>
        </p:nvPicPr>
        <p:blipFill>
          <a:blip r:embed="rId4" cstate="print"/>
          <a:stretch>
            <a:fillRect/>
          </a:stretch>
        </p:blipFill>
        <p:spPr>
          <a:xfrm>
            <a:off x="6126866" y="4152150"/>
            <a:ext cx="2660925" cy="1750175"/>
          </a:xfrm>
          <a:prstGeom prst="rect">
            <a:avLst/>
          </a:prstGeom>
        </p:spPr>
      </p:pic>
      <p:sp>
        <p:nvSpPr>
          <p:cNvPr id="12" name="TextBox 11"/>
          <p:cNvSpPr txBox="1"/>
          <p:nvPr/>
        </p:nvSpPr>
        <p:spPr>
          <a:xfrm>
            <a:off x="2016090" y="6017386"/>
            <a:ext cx="3324082" cy="307777"/>
          </a:xfrm>
          <a:prstGeom prst="rect">
            <a:avLst/>
          </a:prstGeom>
          <a:noFill/>
        </p:spPr>
        <p:txBody>
          <a:bodyPr wrap="square" rtlCol="0">
            <a:spAutoFit/>
          </a:bodyPr>
          <a:lstStyle/>
          <a:p>
            <a:r>
              <a:rPr lang="en-NZ" sz="1400" dirty="0">
                <a:solidFill>
                  <a:schemeClr val="bg1">
                    <a:lumMod val="50000"/>
                  </a:schemeClr>
                </a:solidFill>
              </a:rPr>
              <a:t>Reference: Taylor Devices</a:t>
            </a:r>
          </a:p>
        </p:txBody>
      </p:sp>
      <p:graphicFrame>
        <p:nvGraphicFramePr>
          <p:cNvPr id="15" name="Object 2" descr="Elevation of a building with three stories, three bays wide.  There is one damped bay per floor. The dampers are configured in a horizontal orientation at the tip of chevron (inverted “V”) braces.  "/>
          <p:cNvGraphicFramePr>
            <a:graphicFrameLocks noChangeAspect="1"/>
          </p:cNvGraphicFramePr>
          <p:nvPr>
            <p:extLst>
              <p:ext uri="{D42A27DB-BD31-4B8C-83A1-F6EECF244321}">
                <p14:modId xmlns:p14="http://schemas.microsoft.com/office/powerpoint/2010/main" val="1287854343"/>
              </p:ext>
            </p:extLst>
          </p:nvPr>
        </p:nvGraphicFramePr>
        <p:xfrm>
          <a:off x="3339548" y="4050406"/>
          <a:ext cx="2528705" cy="1890902"/>
        </p:xfrm>
        <a:graphic>
          <a:graphicData uri="http://schemas.openxmlformats.org/presentationml/2006/ole">
            <mc:AlternateContent xmlns:mc="http://schemas.openxmlformats.org/markup-compatibility/2006">
              <mc:Choice xmlns:v="urn:schemas-microsoft-com:vml" Requires="v">
                <p:oleObj spid="_x0000_s1174" name="Drawing" r:id="rId5" imgW="8162925" imgH="4867275" progId="">
                  <p:embed/>
                </p:oleObj>
              </mc:Choice>
              <mc:Fallback>
                <p:oleObj name="Drawing" r:id="rId5" imgW="8162925" imgH="4867275" progId="">
                  <p:embed/>
                  <p:pic>
                    <p:nvPicPr>
                      <p:cNvPr id="0" name="Picture 109"/>
                      <p:cNvPicPr>
                        <a:picLocks noChangeAspect="1" noChangeArrowheads="1"/>
                      </p:cNvPicPr>
                      <p:nvPr/>
                    </p:nvPicPr>
                    <p:blipFill>
                      <a:blip r:embed="rId6">
                        <a:extLst>
                          <a:ext uri="{28A0092B-C50C-407E-A947-70E740481C1C}">
                            <a14:useLocalDpi xmlns:a14="http://schemas.microsoft.com/office/drawing/2010/main" val="0"/>
                          </a:ext>
                        </a:extLst>
                      </a:blip>
                      <a:srcRect l="19154" t="4509" r="14563" b="12399"/>
                      <a:stretch>
                        <a:fillRect/>
                      </a:stretch>
                    </p:blipFill>
                    <p:spPr bwMode="auto">
                      <a:xfrm>
                        <a:off x="3339548" y="4050406"/>
                        <a:ext cx="2528705" cy="189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2" descr="Elevation of a building with three stories, three bays wide.  There is one damper per story configured as a diagonal brace. "/>
          <p:cNvGraphicFramePr>
            <a:graphicFrameLocks noChangeAspect="1"/>
          </p:cNvGraphicFramePr>
          <p:nvPr>
            <p:extLst>
              <p:ext uri="{D42A27DB-BD31-4B8C-83A1-F6EECF244321}">
                <p14:modId xmlns:p14="http://schemas.microsoft.com/office/powerpoint/2010/main" val="4028889082"/>
              </p:ext>
            </p:extLst>
          </p:nvPr>
        </p:nvGraphicFramePr>
        <p:xfrm>
          <a:off x="650876" y="4057561"/>
          <a:ext cx="2493309" cy="1864255"/>
        </p:xfrm>
        <a:graphic>
          <a:graphicData uri="http://schemas.openxmlformats.org/presentationml/2006/ole">
            <mc:AlternateContent xmlns:mc="http://schemas.openxmlformats.org/markup-compatibility/2006">
              <mc:Choice xmlns:v="urn:schemas-microsoft-com:vml" Requires="v">
                <p:oleObj spid="_x0000_s1175" name="Drawing" r:id="rId7" imgW="8162925" imgH="4867275" progId="">
                  <p:embed/>
                </p:oleObj>
              </mc:Choice>
              <mc:Fallback>
                <p:oleObj name="Drawing" r:id="rId7" imgW="8162925" imgH="4867275" progId="">
                  <p:embed/>
                  <p:pic>
                    <p:nvPicPr>
                      <p:cNvPr id="0" name="Picture 108"/>
                      <p:cNvPicPr>
                        <a:picLocks noChangeAspect="1" noChangeArrowheads="1"/>
                      </p:cNvPicPr>
                      <p:nvPr/>
                    </p:nvPicPr>
                    <p:blipFill>
                      <a:blip r:embed="rId8">
                        <a:extLst>
                          <a:ext uri="{28A0092B-C50C-407E-A947-70E740481C1C}">
                            <a14:useLocalDpi xmlns:a14="http://schemas.microsoft.com/office/drawing/2010/main" val="0"/>
                          </a:ext>
                        </a:extLst>
                      </a:blip>
                      <a:srcRect l="19156" t="4509" r="14563" b="12399"/>
                      <a:stretch>
                        <a:fillRect/>
                      </a:stretch>
                    </p:blipFill>
                    <p:spPr bwMode="auto">
                      <a:xfrm>
                        <a:off x="650876" y="4057561"/>
                        <a:ext cx="2493309" cy="186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 name="Group 8" descr="Used in design example"/>
          <p:cNvGrpSpPr/>
          <p:nvPr/>
        </p:nvGrpSpPr>
        <p:grpSpPr>
          <a:xfrm>
            <a:off x="3339548" y="2335369"/>
            <a:ext cx="5446644" cy="461665"/>
            <a:chOff x="3379622" y="1579995"/>
            <a:chExt cx="5446644" cy="461665"/>
          </a:xfrm>
        </p:grpSpPr>
        <p:sp>
          <p:nvSpPr>
            <p:cNvPr id="10" name="TextBox 9"/>
            <p:cNvSpPr txBox="1"/>
            <p:nvPr/>
          </p:nvSpPr>
          <p:spPr>
            <a:xfrm>
              <a:off x="5239910" y="1579995"/>
              <a:ext cx="3586356" cy="461665"/>
            </a:xfrm>
            <a:prstGeom prst="rect">
              <a:avLst/>
            </a:prstGeom>
            <a:noFill/>
            <a:ln w="12700">
              <a:solidFill>
                <a:srgbClr val="FF0000"/>
              </a:solidFill>
            </a:ln>
          </p:spPr>
          <p:txBody>
            <a:bodyPr wrap="square" rtlCol="0">
              <a:spAutoFit/>
            </a:bodyPr>
            <a:lstStyle/>
            <a:p>
              <a:r>
                <a:rPr lang="en-US" dirty="0">
                  <a:solidFill>
                    <a:srgbClr val="FF0000"/>
                  </a:solidFill>
                </a:rPr>
                <a:t>Used in design example</a:t>
              </a:r>
            </a:p>
          </p:txBody>
        </p:sp>
        <p:cxnSp>
          <p:nvCxnSpPr>
            <p:cNvPr id="11" name="Straight Arrow Connector 10"/>
            <p:cNvCxnSpPr>
              <a:stCxn id="10" idx="1"/>
            </p:cNvCxnSpPr>
            <p:nvPr/>
          </p:nvCxnSpPr>
          <p:spPr bwMode="auto">
            <a:xfrm flipH="1">
              <a:off x="3379622" y="1810828"/>
              <a:ext cx="1860288" cy="25923"/>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Content Placeholder 2"/>
          <p:cNvSpPr>
            <a:spLocks noGrp="1"/>
          </p:cNvSpPr>
          <p:nvPr>
            <p:ph idx="1"/>
          </p:nvPr>
        </p:nvSpPr>
        <p:spPr>
          <a:xfrm>
            <a:off x="661988" y="1288111"/>
            <a:ext cx="7772400" cy="2743084"/>
          </a:xfrm>
        </p:spPr>
        <p:txBody>
          <a:bodyPr/>
          <a:lstStyle/>
          <a:p>
            <a:pPr marL="0" indent="0">
              <a:buNone/>
            </a:pPr>
            <a:r>
              <a:rPr lang="en-NZ" u="sng" dirty="0">
                <a:solidFill>
                  <a:schemeClr val="accent6">
                    <a:lumMod val="75000"/>
                  </a:schemeClr>
                </a:solidFill>
              </a:rPr>
              <a:t>Placement and Configuration of Dampers?</a:t>
            </a:r>
          </a:p>
          <a:p>
            <a:r>
              <a:rPr lang="en-NZ" dirty="0"/>
              <a:t>Three basic configurations:</a:t>
            </a:r>
          </a:p>
          <a:p>
            <a:pPr marL="971550" lvl="1" indent="-514350">
              <a:buFont typeface="+mj-lt"/>
              <a:buAutoNum type="alphaLcParenR"/>
            </a:pPr>
            <a:r>
              <a:rPr lang="en-NZ" dirty="0"/>
              <a:t>Diagonal</a:t>
            </a:r>
          </a:p>
          <a:p>
            <a:pPr marL="971550" lvl="1" indent="-514350">
              <a:buFont typeface="+mj-lt"/>
              <a:buAutoNum type="alphaLcParenR"/>
            </a:pPr>
            <a:r>
              <a:rPr lang="en-NZ" dirty="0"/>
              <a:t>Horizontal, In-line</a:t>
            </a:r>
          </a:p>
          <a:p>
            <a:pPr marL="971550" lvl="1" indent="-514350">
              <a:buFont typeface="+mj-lt"/>
              <a:buAutoNum type="alphaLcParenR"/>
            </a:pPr>
            <a:r>
              <a:rPr lang="en-NZ" dirty="0"/>
              <a:t>Geometric Amplification (toggle)</a:t>
            </a:r>
            <a:endParaRPr lang="en-NZ"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19684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28</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Placement and Configuration of Dampers?</a:t>
            </a:r>
          </a:p>
          <a:p>
            <a:r>
              <a:rPr lang="en-NZ" dirty="0"/>
              <a:t>Large number of smaller dampers </a:t>
            </a:r>
            <a:r>
              <a:rPr lang="en-NZ" b="1" u="sng" dirty="0">
                <a:solidFill>
                  <a:schemeClr val="accent6">
                    <a:lumMod val="75000"/>
                  </a:schemeClr>
                </a:solidFill>
              </a:rPr>
              <a:t>or</a:t>
            </a:r>
            <a:r>
              <a:rPr lang="en-NZ" dirty="0"/>
              <a:t> small number of larger dampers</a:t>
            </a:r>
            <a:r>
              <a:rPr lang="en-NZ" sz="2400" dirty="0"/>
              <a:t>?</a:t>
            </a:r>
          </a:p>
          <a:p>
            <a:r>
              <a:rPr lang="en-NZ" dirty="0"/>
              <a:t>Based on experience (Taylor 1999):</a:t>
            </a:r>
          </a:p>
          <a:p>
            <a:pPr lvl="1"/>
            <a:r>
              <a:rPr lang="en-NZ" sz="2400" dirty="0"/>
              <a:t>Least expensive FVD are 300-600 kip range</a:t>
            </a:r>
          </a:p>
          <a:p>
            <a:pPr lvl="1"/>
            <a:r>
              <a:rPr lang="en-NZ" sz="2400" dirty="0"/>
              <a:t>Cost of one 300 kip &lt; ten 30 kip FVDs</a:t>
            </a:r>
          </a:p>
          <a:p>
            <a:pPr marL="0" indent="0">
              <a:buNone/>
            </a:pPr>
            <a:endParaRPr lang="en-US"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422785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29</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Placement and Configuration of Dampers?</a:t>
            </a:r>
          </a:p>
          <a:p>
            <a:r>
              <a:rPr lang="en-NZ" dirty="0"/>
              <a:t>Iterative process:</a:t>
            </a:r>
          </a:p>
          <a:p>
            <a:pPr lvl="1"/>
            <a:r>
              <a:rPr lang="en-NZ" sz="2400" dirty="0"/>
              <a:t>Start with multiple dampers of the same size and distribute throughout the structure</a:t>
            </a:r>
          </a:p>
          <a:p>
            <a:pPr lvl="1"/>
            <a:r>
              <a:rPr lang="en-NZ" sz="2400" dirty="0"/>
              <a:t>Use the next larger damper size to reduce the number of dampers, until:</a:t>
            </a:r>
          </a:p>
          <a:p>
            <a:pPr lvl="2"/>
            <a:r>
              <a:rPr lang="en-NZ" sz="2000" dirty="0"/>
              <a:t>The quantity of dampers goes below 32</a:t>
            </a:r>
          </a:p>
          <a:p>
            <a:pPr lvl="2"/>
            <a:r>
              <a:rPr lang="en-NZ" sz="2000" dirty="0"/>
              <a:t>Damper force rating goes above 600 kip</a:t>
            </a:r>
          </a:p>
          <a:p>
            <a:pPr lvl="2"/>
            <a:r>
              <a:rPr lang="en-NZ" sz="2000" dirty="0"/>
              <a:t>Structure behaves less efficiently since the dampers are not distributed advantageously</a:t>
            </a:r>
          </a:p>
          <a:p>
            <a:pPr lvl="2"/>
            <a:endParaRPr lang="en-NZ" sz="2400" dirty="0"/>
          </a:p>
          <a:p>
            <a:pPr marL="0" indent="0">
              <a:buNone/>
            </a:pPr>
            <a:endParaRPr lang="en-US"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688062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409622" y="6394450"/>
            <a:ext cx="1504950" cy="306388"/>
          </a:xfrm>
        </p:spPr>
        <p:txBody>
          <a:bodyPr/>
          <a:lstStyle/>
          <a:p>
            <a:pPr>
              <a:defRPr/>
            </a:pPr>
            <a:r>
              <a:rPr lang="en-US" dirty="0" err="1"/>
              <a:t>Ch</a:t>
            </a:r>
            <a:r>
              <a:rPr lang="en-US" dirty="0"/>
              <a:t> 16 Example 1 - </a:t>
            </a:r>
            <a:fld id="{C89CB261-678F-46C7-9B50-9F41C27EFD57}" type="slidenum">
              <a:rPr lang="en-US" smtClean="0"/>
              <a:pPr>
                <a:defRPr/>
              </a:pPr>
              <a:t>3</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p:txBody>
          <a:bodyPr/>
          <a:lstStyle/>
          <a:p>
            <a:pPr marL="514350" indent="-514350">
              <a:buFont typeface="+mj-lt"/>
              <a:buAutoNum type="arabicPeriod"/>
            </a:pPr>
            <a:r>
              <a:rPr lang="en-NZ" dirty="0"/>
              <a:t>Project Information</a:t>
            </a:r>
          </a:p>
          <a:p>
            <a:pPr marL="514350" indent="-514350">
              <a:buFont typeface="+mj-lt"/>
              <a:buAutoNum type="arabicPeriod"/>
            </a:pPr>
            <a:r>
              <a:rPr lang="en-NZ" dirty="0"/>
              <a:t>Design Process</a:t>
            </a:r>
          </a:p>
          <a:p>
            <a:pPr marL="514350" indent="-514350">
              <a:buFont typeface="+mj-lt"/>
              <a:buAutoNum type="arabicPeriod"/>
            </a:pPr>
            <a:r>
              <a:rPr lang="en-NZ" dirty="0"/>
              <a:t>Design Considerations</a:t>
            </a:r>
          </a:p>
          <a:p>
            <a:pPr lvl="1">
              <a:buFont typeface="Arial" panose="020B0604020202020204" pitchFamily="34" charset="0"/>
              <a:buChar char="•"/>
            </a:pPr>
            <a:r>
              <a:rPr lang="en-NZ" sz="2400" dirty="0"/>
              <a:t>Design Decisions &amp; Preliminary Design</a:t>
            </a:r>
          </a:p>
          <a:p>
            <a:pPr marL="457200" indent="-457200">
              <a:buFont typeface="+mj-lt"/>
              <a:buAutoNum type="arabicPeriod"/>
            </a:pPr>
            <a:r>
              <a:rPr lang="en-NZ" dirty="0"/>
              <a:t>Structural Analysis</a:t>
            </a:r>
          </a:p>
          <a:p>
            <a:pPr marL="857250" lvl="2" indent="-457200">
              <a:buFont typeface="Arial" panose="020B0604020202020204" pitchFamily="34" charset="0"/>
              <a:buChar char="•"/>
            </a:pPr>
            <a:r>
              <a:rPr lang="en-NZ" sz="2400" dirty="0"/>
              <a:t>Damper Properties &amp; Nonlinear Response History Analysis</a:t>
            </a:r>
          </a:p>
          <a:p>
            <a:pPr marL="457200" indent="-457200">
              <a:buFont typeface="+mj-lt"/>
              <a:buAutoNum type="arabicPeriod"/>
            </a:pPr>
            <a:r>
              <a:rPr lang="en-NZ" dirty="0"/>
              <a:t>Design of SFRS and </a:t>
            </a:r>
          </a:p>
          <a:p>
            <a:pPr marL="457200" indent="-457200">
              <a:buFont typeface="+mj-lt"/>
              <a:buAutoNum type="arabicPeriod"/>
            </a:pPr>
            <a:r>
              <a:rPr lang="en-NZ" dirty="0"/>
              <a:t>Design of Damping System</a:t>
            </a:r>
          </a:p>
          <a:p>
            <a:pPr marL="457200" indent="-457200">
              <a:buFont typeface="+mj-lt"/>
              <a:buAutoNum type="arabicPeriod"/>
            </a:pPr>
            <a:endParaRPr lang="en-US" dirty="0"/>
          </a:p>
        </p:txBody>
      </p:sp>
      <p:sp>
        <p:nvSpPr>
          <p:cNvPr id="2" name="Title 1"/>
          <p:cNvSpPr>
            <a:spLocks noGrp="1"/>
          </p:cNvSpPr>
          <p:nvPr>
            <p:ph type="title"/>
          </p:nvPr>
        </p:nvSpPr>
        <p:spPr/>
        <p:txBody>
          <a:bodyPr/>
          <a:lstStyle/>
          <a:p>
            <a:r>
              <a:rPr lang="en-US" dirty="0"/>
              <a:t>Overview of Design Example</a:t>
            </a:r>
          </a:p>
        </p:txBody>
      </p:sp>
    </p:spTree>
    <p:extLst>
      <p:ext uri="{BB962C8B-B14F-4D97-AF65-F5344CB8AC3E}">
        <p14:creationId xmlns:p14="http://schemas.microsoft.com/office/powerpoint/2010/main" val="6881293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30</a:t>
            </a:fld>
            <a:endParaRPr lang="en-US" dirty="0"/>
          </a:p>
        </p:txBody>
      </p:sp>
      <p:pic>
        <p:nvPicPr>
          <p:cNvPr id="11" name="Picture 10" descr="Transverse Direction"/>
          <p:cNvPicPr>
            <a:picLocks noChangeAspect="1"/>
          </p:cNvPicPr>
          <p:nvPr/>
        </p:nvPicPr>
        <p:blipFill>
          <a:blip r:embed="rId3" cstate="print"/>
          <a:stretch>
            <a:fillRect/>
          </a:stretch>
        </p:blipFill>
        <p:spPr>
          <a:xfrm>
            <a:off x="6857342" y="4484093"/>
            <a:ext cx="2104937" cy="1476456"/>
          </a:xfrm>
          <a:prstGeom prst="rect">
            <a:avLst/>
          </a:prstGeom>
        </p:spPr>
      </p:pic>
      <p:pic>
        <p:nvPicPr>
          <p:cNvPr id="10" name="Picture 9" descr="Longitudinal direction"/>
          <p:cNvPicPr>
            <a:picLocks noChangeAspect="1"/>
          </p:cNvPicPr>
          <p:nvPr/>
        </p:nvPicPr>
        <p:blipFill>
          <a:blip r:embed="rId4" cstate="print"/>
          <a:stretch>
            <a:fillRect/>
          </a:stretch>
        </p:blipFill>
        <p:spPr>
          <a:xfrm>
            <a:off x="5022727" y="4472685"/>
            <a:ext cx="1657473" cy="1487864"/>
          </a:xfrm>
          <a:prstGeom prst="rect">
            <a:avLst/>
          </a:prstGeom>
        </p:spPr>
      </p:pic>
      <p:pic>
        <p:nvPicPr>
          <p:cNvPr id="8" name="Picture 7" descr="An isometric view of the framing system for the entire building, 5 bays wide, by 7 bays long, by 7 stories high.  "/>
          <p:cNvPicPr>
            <a:picLocks noChangeAspect="1"/>
          </p:cNvPicPr>
          <p:nvPr/>
        </p:nvPicPr>
        <p:blipFill rotWithShape="1">
          <a:blip r:embed="rId5" cstate="print"/>
          <a:srcRect r="2798"/>
          <a:stretch/>
        </p:blipFill>
        <p:spPr>
          <a:xfrm>
            <a:off x="5406054" y="2367023"/>
            <a:ext cx="2348984" cy="2094254"/>
          </a:xfrm>
          <a:prstGeom prst="rect">
            <a:avLst/>
          </a:prstGeom>
        </p:spPr>
      </p:pic>
      <p:sp>
        <p:nvSpPr>
          <p:cNvPr id="9" name="Rectangle 8"/>
          <p:cNvSpPr/>
          <p:nvPr/>
        </p:nvSpPr>
        <p:spPr>
          <a:xfrm>
            <a:off x="673100" y="2836210"/>
            <a:ext cx="4402399" cy="2677656"/>
          </a:xfrm>
          <a:prstGeom prst="rect">
            <a:avLst/>
          </a:prstGeom>
        </p:spPr>
        <p:txBody>
          <a:bodyPr wrap="square">
            <a:spAutoFit/>
          </a:bodyPr>
          <a:lstStyle/>
          <a:p>
            <a:pPr marL="0" indent="0">
              <a:buNone/>
            </a:pPr>
            <a:r>
              <a:rPr lang="en-NZ" u="sng" dirty="0"/>
              <a:t>Step 1:</a:t>
            </a:r>
            <a:r>
              <a:rPr lang="en-NZ" dirty="0"/>
              <a:t> Create mathematical model of building without dampers and conduct modal analysis</a:t>
            </a:r>
          </a:p>
          <a:p>
            <a:pPr marL="0" indent="0">
              <a:buNone/>
            </a:pPr>
            <a:endParaRPr lang="en-NZ" u="sng" dirty="0"/>
          </a:p>
          <a:p>
            <a:r>
              <a:rPr lang="en-NZ" dirty="0"/>
              <a:t>T</a:t>
            </a:r>
            <a:r>
              <a:rPr lang="en-NZ" baseline="-25000" dirty="0"/>
              <a:t>1</a:t>
            </a:r>
            <a:r>
              <a:rPr lang="en-NZ" dirty="0"/>
              <a:t> = 3.1 seconds (north-south)</a:t>
            </a:r>
          </a:p>
          <a:p>
            <a:pPr marL="0" indent="0">
              <a:buNone/>
            </a:pPr>
            <a:r>
              <a:rPr lang="en-NZ" dirty="0"/>
              <a:t>T</a:t>
            </a:r>
            <a:r>
              <a:rPr lang="en-NZ" baseline="-25000" dirty="0"/>
              <a:t>2</a:t>
            </a:r>
            <a:r>
              <a:rPr lang="en-NZ" dirty="0"/>
              <a:t> = 2.9 seconds (east-west)</a:t>
            </a:r>
          </a:p>
        </p:txBody>
      </p:sp>
      <p:sp>
        <p:nvSpPr>
          <p:cNvPr id="3" name="Content Placeholder 2"/>
          <p:cNvSpPr>
            <a:spLocks noGrp="1"/>
          </p:cNvSpPr>
          <p:nvPr>
            <p:ph idx="1"/>
          </p:nvPr>
        </p:nvSpPr>
        <p:spPr>
          <a:xfrm>
            <a:off x="409113" y="1290848"/>
            <a:ext cx="8036387" cy="1454250"/>
          </a:xfrm>
        </p:spPr>
        <p:txBody>
          <a:bodyPr/>
          <a:lstStyle/>
          <a:p>
            <a:pPr marL="0" indent="0">
              <a:buNone/>
            </a:pPr>
            <a:r>
              <a:rPr lang="en-NZ" u="sng" dirty="0">
                <a:solidFill>
                  <a:schemeClr val="accent6">
                    <a:lumMod val="75000"/>
                  </a:schemeClr>
                </a:solidFill>
              </a:rPr>
              <a:t>Preliminary Design</a:t>
            </a:r>
          </a:p>
          <a:p>
            <a:r>
              <a:rPr lang="en-NZ" sz="2400" dirty="0"/>
              <a:t>Based on method presented in </a:t>
            </a:r>
            <a:r>
              <a:rPr lang="en-NZ" sz="2400" dirty="0" err="1"/>
              <a:t>Christopoulos</a:t>
            </a:r>
            <a:r>
              <a:rPr lang="en-NZ" sz="2400" dirty="0"/>
              <a:t> and Filiatrault, 2006</a:t>
            </a:r>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6825373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31</a:t>
            </a:fld>
            <a:endParaRPr lang="en-US" dirty="0"/>
          </a:p>
        </p:txBody>
      </p:sp>
      <p:pic>
        <p:nvPicPr>
          <p:cNvPr id="6" name="Picture 5" descr="Equation for pseudo braced building periods"/>
          <p:cNvPicPr>
            <a:picLocks noChangeAspect="1"/>
          </p:cNvPicPr>
          <p:nvPr/>
        </p:nvPicPr>
        <p:blipFill>
          <a:blip r:embed="rId3" cstate="print"/>
          <a:stretch>
            <a:fillRect/>
          </a:stretch>
        </p:blipFill>
        <p:spPr>
          <a:xfrm>
            <a:off x="3362444" y="3174998"/>
            <a:ext cx="2231743" cy="991886"/>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2:</a:t>
            </a:r>
            <a:r>
              <a:rPr lang="en-NZ" sz="2400" dirty="0"/>
              <a:t> Select an added damping for each primary mode. For example, 20% for modes 1 and 2</a:t>
            </a:r>
            <a:endParaRPr lang="en-US" sz="2400" dirty="0"/>
          </a:p>
          <a:p>
            <a:pPr marL="0" indent="0">
              <a:buNone/>
            </a:pPr>
            <a:r>
              <a:rPr lang="en-NZ" sz="2400" u="sng" dirty="0"/>
              <a:t>Step 3:</a:t>
            </a:r>
            <a:r>
              <a:rPr lang="en-NZ" sz="2400" dirty="0"/>
              <a:t> Calculate the pseudo braced building periods</a:t>
            </a:r>
            <a:endParaRPr lang="en-US" sz="2400" dirty="0"/>
          </a:p>
          <a:p>
            <a:pPr marL="0" indent="0">
              <a:buNone/>
            </a:pPr>
            <a:endParaRPr lang="en-US" sz="2400" dirty="0"/>
          </a:p>
          <a:p>
            <a:endParaRPr lang="en-NZ" u="sng" dirty="0"/>
          </a:p>
          <a:p>
            <a:endParaRPr lang="en-NZ" u="sng" dirty="0"/>
          </a:p>
          <a:p>
            <a:pPr marL="0" indent="0">
              <a:buNone/>
            </a:pPr>
            <a:r>
              <a:rPr lang="en-NZ" sz="2400" dirty="0"/>
              <a:t>T</a:t>
            </a:r>
            <a:r>
              <a:rPr lang="en-NZ" sz="2400" baseline="-25000" dirty="0"/>
              <a:t>ps,1</a:t>
            </a:r>
            <a:r>
              <a:rPr lang="en-NZ" sz="2400" dirty="0"/>
              <a:t> = 2.67 seconds</a:t>
            </a:r>
          </a:p>
          <a:p>
            <a:pPr marL="0" indent="0">
              <a:buNone/>
            </a:pPr>
            <a:r>
              <a:rPr lang="en-NZ" sz="2400" dirty="0"/>
              <a:t>T</a:t>
            </a:r>
            <a:r>
              <a:rPr lang="en-NZ" sz="2400" baseline="-25000" dirty="0"/>
              <a:t>ps,2</a:t>
            </a:r>
            <a:r>
              <a:rPr lang="en-NZ" sz="2400" dirty="0"/>
              <a:t> = 2.46 seconds</a:t>
            </a:r>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983657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32</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4:</a:t>
            </a:r>
            <a:r>
              <a:rPr lang="en-NZ" sz="2400" dirty="0"/>
              <a:t> Add pseudo braces to the ETABS model (in locations where the dampers will be) with </a:t>
            </a:r>
            <a:r>
              <a:rPr lang="en-NZ" sz="2400" dirty="0" err="1"/>
              <a:t>stiffnesses</a:t>
            </a:r>
            <a:r>
              <a:rPr lang="en-NZ" sz="2400" dirty="0"/>
              <a:t> calibrated so the </a:t>
            </a:r>
            <a:r>
              <a:rPr lang="en-NZ" sz="2400" u="sng" dirty="0">
                <a:solidFill>
                  <a:schemeClr val="accent6">
                    <a:lumMod val="75000"/>
                  </a:schemeClr>
                </a:solidFill>
              </a:rPr>
              <a:t>mode shapes are maintained </a:t>
            </a:r>
            <a:r>
              <a:rPr lang="en-NZ" sz="2400" dirty="0"/>
              <a:t>and the mode 1 and 2 </a:t>
            </a:r>
            <a:r>
              <a:rPr lang="en-NZ" sz="2400" u="sng" dirty="0">
                <a:solidFill>
                  <a:schemeClr val="accent6">
                    <a:lumMod val="75000"/>
                  </a:schemeClr>
                </a:solidFill>
              </a:rPr>
              <a:t>periods equal the pseudo braced periods</a:t>
            </a:r>
            <a:r>
              <a:rPr lang="en-NZ" sz="2400" dirty="0"/>
              <a:t> calculated in Step 3.</a:t>
            </a: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653119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33</a:t>
            </a:fld>
            <a:endParaRPr lang="en-US" dirty="0"/>
          </a:p>
        </p:txBody>
      </p:sp>
      <p:sp>
        <p:nvSpPr>
          <p:cNvPr id="30" name="TextBox 29"/>
          <p:cNvSpPr txBox="1"/>
          <p:nvPr/>
        </p:nvSpPr>
        <p:spPr>
          <a:xfrm>
            <a:off x="6299250" y="4553580"/>
            <a:ext cx="2494976" cy="276999"/>
          </a:xfrm>
          <a:prstGeom prst="rect">
            <a:avLst/>
          </a:prstGeom>
          <a:noFill/>
          <a:ln>
            <a:solidFill>
              <a:schemeClr val="accent6">
                <a:lumMod val="75000"/>
              </a:schemeClr>
            </a:solidFill>
          </a:ln>
        </p:spPr>
        <p:txBody>
          <a:bodyPr wrap="square" rtlCol="0">
            <a:spAutoFit/>
          </a:bodyPr>
          <a:lstStyle/>
          <a:p>
            <a:r>
              <a:rPr lang="en-NZ" sz="1200" dirty="0"/>
              <a:t>Pseudo braces Gridlines B and G</a:t>
            </a:r>
            <a:endParaRPr lang="en-US" sz="1200" dirty="0"/>
          </a:p>
        </p:txBody>
      </p:sp>
      <p:pic>
        <p:nvPicPr>
          <p:cNvPr id="8" name="Picture 7" descr="Equation for the trial brace area in square inches"/>
          <p:cNvPicPr>
            <a:picLocks noChangeAspect="1"/>
          </p:cNvPicPr>
          <p:nvPr/>
        </p:nvPicPr>
        <p:blipFill>
          <a:blip r:embed="rId3" cstate="print"/>
          <a:stretch>
            <a:fillRect/>
          </a:stretch>
        </p:blipFill>
        <p:spPr>
          <a:xfrm>
            <a:off x="4049651" y="5710221"/>
            <a:ext cx="1784881" cy="611200"/>
          </a:xfrm>
          <a:prstGeom prst="rect">
            <a:avLst/>
          </a:prstGeom>
          <a:ln>
            <a:solidFill>
              <a:schemeClr val="accent6">
                <a:lumMod val="75000"/>
              </a:schemeClr>
            </a:solidFill>
          </a:ln>
        </p:spPr>
      </p:pic>
      <p:cxnSp>
        <p:nvCxnSpPr>
          <p:cNvPr id="13" name="Straight Arrow Connector 12" descr="blue arrow"/>
          <p:cNvCxnSpPr>
            <a:stCxn id="8" idx="0"/>
          </p:cNvCxnSpPr>
          <p:nvPr/>
        </p:nvCxnSpPr>
        <p:spPr bwMode="auto">
          <a:xfrm flipV="1">
            <a:off x="4942092" y="4134678"/>
            <a:ext cx="607969" cy="1575543"/>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24" name="TextBox 23"/>
          <p:cNvSpPr txBox="1"/>
          <p:nvPr/>
        </p:nvSpPr>
        <p:spPr>
          <a:xfrm>
            <a:off x="1054532" y="5166602"/>
            <a:ext cx="1959012" cy="1015663"/>
          </a:xfrm>
          <a:prstGeom prst="rect">
            <a:avLst/>
          </a:prstGeom>
          <a:noFill/>
          <a:ln>
            <a:solidFill>
              <a:schemeClr val="accent6">
                <a:lumMod val="75000"/>
              </a:schemeClr>
            </a:solidFill>
          </a:ln>
        </p:spPr>
        <p:txBody>
          <a:bodyPr wrap="square" rtlCol="0">
            <a:spAutoFit/>
          </a:bodyPr>
          <a:lstStyle/>
          <a:p>
            <a:r>
              <a:rPr lang="en-NZ" sz="1200" dirty="0"/>
              <a:t>Trial added stiffness, with upper stories </a:t>
            </a:r>
            <a:r>
              <a:rPr lang="en-NZ" sz="1200" dirty="0" err="1"/>
              <a:t>stiffnesses</a:t>
            </a:r>
            <a:r>
              <a:rPr lang="en-NZ" sz="1200" dirty="0"/>
              <a:t> relative to this trial value to maintain first mode shape</a:t>
            </a:r>
            <a:endParaRPr lang="en-US" sz="1200" dirty="0"/>
          </a:p>
        </p:txBody>
      </p:sp>
      <p:cxnSp>
        <p:nvCxnSpPr>
          <p:cNvPr id="25" name="Straight Arrow Connector 24" descr="blue arrow"/>
          <p:cNvCxnSpPr>
            <a:stCxn id="24" idx="0"/>
          </p:cNvCxnSpPr>
          <p:nvPr/>
        </p:nvCxnSpPr>
        <p:spPr bwMode="auto">
          <a:xfrm flipV="1">
            <a:off x="2034038" y="4134678"/>
            <a:ext cx="1849268" cy="1031924"/>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7" name="Picture 6" descr="An elevation of the building in the transverse direction, 5 bays wide by seven stories tall.  A red box surrounds the center bays over the entire building height.  This red box is labeled “Pseudo braces Gridlines B and G”.  Diagonal braces are shown in these bays.&#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354" y="2047225"/>
            <a:ext cx="8175892" cy="2418139"/>
          </a:xfrm>
          <a:prstGeom prst="rect">
            <a:avLst/>
          </a:prstGeom>
        </p:spPr>
      </p:pic>
      <p:sp>
        <p:nvSpPr>
          <p:cNvPr id="3" name="Content Placeholder 2"/>
          <p:cNvSpPr>
            <a:spLocks noGrp="1"/>
          </p:cNvSpPr>
          <p:nvPr>
            <p:ph idx="1"/>
          </p:nvPr>
        </p:nvSpPr>
        <p:spPr>
          <a:xfrm>
            <a:off x="673100" y="1220096"/>
            <a:ext cx="7772400" cy="1008667"/>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4</a:t>
            </a:r>
            <a:r>
              <a:rPr lang="en-NZ" sz="2400" dirty="0"/>
              <a:t>: North-South direction:</a:t>
            </a:r>
            <a:endParaRPr lang="en-NZ" dirty="0"/>
          </a:p>
          <a:p>
            <a:pPr marL="0" indent="0">
              <a:buNone/>
            </a:pPr>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258829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34</a:t>
            </a:fld>
            <a:endParaRPr lang="en-US" dirty="0"/>
          </a:p>
        </p:txBody>
      </p:sp>
      <p:pic>
        <p:nvPicPr>
          <p:cNvPr id="10" name="Picture 9" descr="Similar to the left frame, but no braces are shown in any bay.  The frame is shown displaced laterally under the influence of earthquake loads.  This frame is labeled “Mode shape maintained”."/>
          <p:cNvPicPr>
            <a:picLocks noChangeAspect="1"/>
          </p:cNvPicPr>
          <p:nvPr/>
        </p:nvPicPr>
        <p:blipFill>
          <a:blip r:embed="rId3" cstate="print"/>
          <a:stretch>
            <a:fillRect/>
          </a:stretch>
        </p:blipFill>
        <p:spPr>
          <a:xfrm>
            <a:off x="5049274" y="3185540"/>
            <a:ext cx="3458644" cy="3104722"/>
          </a:xfrm>
          <a:prstGeom prst="rect">
            <a:avLst/>
          </a:prstGeom>
        </p:spPr>
      </p:pic>
      <p:sp>
        <p:nvSpPr>
          <p:cNvPr id="17" name="TextBox 16"/>
          <p:cNvSpPr txBox="1"/>
          <p:nvPr/>
        </p:nvSpPr>
        <p:spPr>
          <a:xfrm>
            <a:off x="5049274" y="2504806"/>
            <a:ext cx="3261851" cy="338554"/>
          </a:xfrm>
          <a:prstGeom prst="rect">
            <a:avLst/>
          </a:prstGeom>
          <a:noFill/>
          <a:ln>
            <a:noFill/>
          </a:ln>
        </p:spPr>
        <p:txBody>
          <a:bodyPr wrap="square" rtlCol="0">
            <a:spAutoFit/>
          </a:bodyPr>
          <a:lstStyle/>
          <a:p>
            <a:r>
              <a:rPr lang="en-NZ" sz="1600" dirty="0"/>
              <a:t>Mode shape maintained</a:t>
            </a:r>
            <a:endParaRPr lang="en-US" sz="1600" dirty="0"/>
          </a:p>
        </p:txBody>
      </p:sp>
      <p:pic>
        <p:nvPicPr>
          <p:cNvPr id="7" name="Picture 6" descr="Elevation of a transverse section through the building, 5 bays wide by 7 stories tall.  The center bays contain a diagonal brace at every story.  The frame is shown displaced laterally under the influence of earthquake loads.  "/>
          <p:cNvPicPr>
            <a:picLocks noChangeAspect="1"/>
          </p:cNvPicPr>
          <p:nvPr/>
        </p:nvPicPr>
        <p:blipFill>
          <a:blip r:embed="rId4" cstate="print"/>
          <a:stretch>
            <a:fillRect/>
          </a:stretch>
        </p:blipFill>
        <p:spPr>
          <a:xfrm>
            <a:off x="1004798" y="3139808"/>
            <a:ext cx="3207978" cy="3058966"/>
          </a:xfrm>
          <a:prstGeom prst="rect">
            <a:avLst/>
          </a:prstGeom>
        </p:spPr>
      </p:pic>
      <p:sp>
        <p:nvSpPr>
          <p:cNvPr id="8" name="TextBox 7"/>
          <p:cNvSpPr txBox="1"/>
          <p:nvPr/>
        </p:nvSpPr>
        <p:spPr>
          <a:xfrm>
            <a:off x="928730" y="2263054"/>
            <a:ext cx="3261851" cy="830997"/>
          </a:xfrm>
          <a:prstGeom prst="rect">
            <a:avLst/>
          </a:prstGeom>
          <a:noFill/>
          <a:ln>
            <a:noFill/>
          </a:ln>
        </p:spPr>
        <p:txBody>
          <a:bodyPr wrap="square" rtlCol="0">
            <a:spAutoFit/>
          </a:bodyPr>
          <a:lstStyle/>
          <a:p>
            <a:r>
              <a:rPr lang="en-NZ" sz="1600" dirty="0"/>
              <a:t>T</a:t>
            </a:r>
            <a:r>
              <a:rPr lang="en-NZ" sz="1600" baseline="-25000" dirty="0"/>
              <a:t>1,ps</a:t>
            </a:r>
            <a:r>
              <a:rPr lang="en-NZ" sz="1600" dirty="0"/>
              <a:t> = 2.67</a:t>
            </a:r>
          </a:p>
          <a:p>
            <a:r>
              <a:rPr lang="en-NZ" sz="1600" i="1" u="sng" dirty="0"/>
              <a:t>Note:</a:t>
            </a:r>
            <a:r>
              <a:rPr lang="en-NZ" sz="1600" i="1" dirty="0"/>
              <a:t> </a:t>
            </a:r>
            <a:r>
              <a:rPr lang="en-NZ" sz="1600" dirty="0"/>
              <a:t>Requires only one iteration in selecting the pseudo stiffness</a:t>
            </a:r>
            <a:endParaRPr lang="en-US" sz="1600"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4:</a:t>
            </a:r>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20293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35</a:t>
            </a:fld>
            <a:endParaRPr lang="en-US" dirty="0"/>
          </a:p>
        </p:txBody>
      </p:sp>
      <p:pic>
        <p:nvPicPr>
          <p:cNvPr id="9" name="Picture 8" descr="Calculation for Khor,i"/>
          <p:cNvPicPr>
            <a:picLocks noChangeAspect="1"/>
          </p:cNvPicPr>
          <p:nvPr/>
        </p:nvPicPr>
        <p:blipFill>
          <a:blip r:embed="rId3" cstate="print"/>
          <a:stretch>
            <a:fillRect/>
          </a:stretch>
        </p:blipFill>
        <p:spPr>
          <a:xfrm>
            <a:off x="6310940" y="4575896"/>
            <a:ext cx="2642530" cy="978539"/>
          </a:xfrm>
          <a:prstGeom prst="rect">
            <a:avLst/>
          </a:prstGeom>
          <a:ln>
            <a:solidFill>
              <a:schemeClr val="accent6">
                <a:lumMod val="75000"/>
              </a:schemeClr>
            </a:solidFill>
          </a:ln>
        </p:spPr>
      </p:pic>
      <p:cxnSp>
        <p:nvCxnSpPr>
          <p:cNvPr id="17" name="Straight Arrow Connector 16" descr="blue arrow"/>
          <p:cNvCxnSpPr/>
          <p:nvPr/>
        </p:nvCxnSpPr>
        <p:spPr bwMode="auto">
          <a:xfrm flipH="1" flipV="1">
            <a:off x="7206343" y="3145972"/>
            <a:ext cx="1534886" cy="1429924"/>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3374642" y="4811527"/>
            <a:ext cx="2756379" cy="646331"/>
          </a:xfrm>
          <a:prstGeom prst="rect">
            <a:avLst/>
          </a:prstGeom>
          <a:noFill/>
          <a:ln>
            <a:solidFill>
              <a:schemeClr val="accent6">
                <a:lumMod val="75000"/>
              </a:schemeClr>
            </a:solidFill>
          </a:ln>
        </p:spPr>
        <p:txBody>
          <a:bodyPr wrap="square" rtlCol="0">
            <a:spAutoFit/>
          </a:bodyPr>
          <a:lstStyle/>
          <a:p>
            <a:r>
              <a:rPr lang="en-NZ" sz="1800" dirty="0"/>
              <a:t>Takes one iteration to give agreement</a:t>
            </a:r>
            <a:endParaRPr lang="en-US" sz="1800" dirty="0"/>
          </a:p>
        </p:txBody>
      </p:sp>
      <p:cxnSp>
        <p:nvCxnSpPr>
          <p:cNvPr id="15" name="Straight Arrow Connector 14" descr="blue arrow"/>
          <p:cNvCxnSpPr/>
          <p:nvPr/>
        </p:nvCxnSpPr>
        <p:spPr bwMode="auto">
          <a:xfrm flipH="1" flipV="1">
            <a:off x="4401344" y="4143941"/>
            <a:ext cx="313779" cy="637259"/>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cxnSp>
        <p:nvCxnSpPr>
          <p:cNvPr id="20" name="Straight Arrow Connector 19" descr="blue arrow"/>
          <p:cNvCxnSpPr/>
          <p:nvPr/>
        </p:nvCxnSpPr>
        <p:spPr bwMode="auto">
          <a:xfrm flipH="1">
            <a:off x="5479405" y="4174268"/>
            <a:ext cx="1302395" cy="606930"/>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6" name="Picture 5" descr="Values shown are for the second (final) iteration.&#10;"/>
          <p:cNvPicPr>
            <a:picLocks noChangeAspect="1"/>
          </p:cNvPicPr>
          <p:nvPr/>
        </p:nvPicPr>
        <p:blipFill rotWithShape="1">
          <a:blip r:embed="rId4" cstate="print"/>
          <a:srcRect r="23555"/>
          <a:stretch/>
        </p:blipFill>
        <p:spPr>
          <a:xfrm>
            <a:off x="630615" y="2334100"/>
            <a:ext cx="6575728" cy="1809841"/>
          </a:xfrm>
          <a:prstGeom prst="rect">
            <a:avLst/>
          </a:prstGeom>
        </p:spPr>
      </p:pic>
      <p:sp>
        <p:nvSpPr>
          <p:cNvPr id="3" name="Content Placeholder 2"/>
          <p:cNvSpPr>
            <a:spLocks noGrp="1"/>
          </p:cNvSpPr>
          <p:nvPr>
            <p:ph idx="1"/>
          </p:nvPr>
        </p:nvSpPr>
        <p:spPr>
          <a:xfrm>
            <a:off x="661988" y="1288111"/>
            <a:ext cx="7772400" cy="952079"/>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4</a:t>
            </a:r>
            <a:r>
              <a:rPr lang="en-NZ" sz="2400" dirty="0"/>
              <a:t>: North-South direction:</a:t>
            </a:r>
            <a:endParaRPr lang="en-NZ" dirty="0"/>
          </a:p>
          <a:p>
            <a:pPr marL="0" indent="0">
              <a:buNone/>
            </a:pPr>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16521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36</a:t>
            </a:fld>
            <a:endParaRPr lang="en-US" dirty="0"/>
          </a:p>
        </p:txBody>
      </p:sp>
      <p:pic>
        <p:nvPicPr>
          <p:cNvPr id="11" name="Picture 10" descr="Equation for Angle Damping Consant"/>
          <p:cNvPicPr>
            <a:picLocks noChangeAspect="1"/>
          </p:cNvPicPr>
          <p:nvPr/>
        </p:nvPicPr>
        <p:blipFill>
          <a:blip r:embed="rId3" cstate="print"/>
          <a:stretch>
            <a:fillRect/>
          </a:stretch>
        </p:blipFill>
        <p:spPr>
          <a:xfrm>
            <a:off x="6708744" y="5448364"/>
            <a:ext cx="2171480" cy="720162"/>
          </a:xfrm>
          <a:prstGeom prst="rect">
            <a:avLst/>
          </a:prstGeom>
          <a:ln>
            <a:solidFill>
              <a:schemeClr val="accent6">
                <a:lumMod val="75000"/>
              </a:schemeClr>
            </a:solidFill>
          </a:ln>
        </p:spPr>
      </p:pic>
      <p:cxnSp>
        <p:nvCxnSpPr>
          <p:cNvPr id="21" name="Straight Arrow Connector 20" descr="blue arrow"/>
          <p:cNvCxnSpPr>
            <a:stCxn id="11" idx="0"/>
          </p:cNvCxnSpPr>
          <p:nvPr/>
        </p:nvCxnSpPr>
        <p:spPr bwMode="auto">
          <a:xfrm flipV="1">
            <a:off x="7794484" y="4633239"/>
            <a:ext cx="639904" cy="815125"/>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10" name="Picture 9" descr="Equation for Horizontal Linear Damping Consant"/>
          <p:cNvPicPr>
            <a:picLocks noChangeAspect="1"/>
          </p:cNvPicPr>
          <p:nvPr/>
        </p:nvPicPr>
        <p:blipFill>
          <a:blip r:embed="rId4" cstate="print"/>
          <a:stretch>
            <a:fillRect/>
          </a:stretch>
        </p:blipFill>
        <p:spPr>
          <a:xfrm>
            <a:off x="4461474" y="5448364"/>
            <a:ext cx="1929192" cy="720162"/>
          </a:xfrm>
          <a:prstGeom prst="rect">
            <a:avLst/>
          </a:prstGeom>
          <a:ln>
            <a:solidFill>
              <a:schemeClr val="accent6">
                <a:lumMod val="75000"/>
              </a:schemeClr>
            </a:solidFill>
          </a:ln>
        </p:spPr>
      </p:pic>
      <p:cxnSp>
        <p:nvCxnSpPr>
          <p:cNvPr id="18" name="Straight Arrow Connector 17" descr="blue arrow"/>
          <p:cNvCxnSpPr>
            <a:stCxn id="10" idx="0"/>
          </p:cNvCxnSpPr>
          <p:nvPr/>
        </p:nvCxnSpPr>
        <p:spPr bwMode="auto">
          <a:xfrm flipV="1">
            <a:off x="5426070" y="4633239"/>
            <a:ext cx="1912984" cy="815125"/>
          </a:xfrm>
          <a:prstGeom prst="straightConnector1">
            <a:avLst/>
          </a:prstGeom>
          <a:ln>
            <a:solidFill>
              <a:schemeClr val="accent6">
                <a:lumMod val="75000"/>
              </a:schemeClr>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pic>
        <p:nvPicPr>
          <p:cNvPr id="6" name="Picture 5" descr="Story 2 / Trial added lateral stiffness highlighed&#10;&#10;All of Number of Dampers are highlighted (2)"/>
          <p:cNvPicPr>
            <a:picLocks noChangeAspect="1"/>
          </p:cNvPicPr>
          <p:nvPr/>
        </p:nvPicPr>
        <p:blipFill>
          <a:blip r:embed="rId5" cstate="print"/>
          <a:stretch>
            <a:fillRect/>
          </a:stretch>
        </p:blipFill>
        <p:spPr>
          <a:xfrm>
            <a:off x="295036" y="2823398"/>
            <a:ext cx="8601927" cy="1809841"/>
          </a:xfrm>
          <a:prstGeom prst="rect">
            <a:avLst/>
          </a:prstGeom>
        </p:spPr>
      </p:pic>
      <p:sp>
        <p:nvSpPr>
          <p:cNvPr id="3" name="Content Placeholder 2"/>
          <p:cNvSpPr>
            <a:spLocks noGrp="1"/>
          </p:cNvSpPr>
          <p:nvPr>
            <p:ph idx="1"/>
          </p:nvPr>
        </p:nvSpPr>
        <p:spPr>
          <a:xfrm>
            <a:off x="365233" y="1288111"/>
            <a:ext cx="8413534" cy="1322063"/>
          </a:xfrm>
        </p:spPr>
        <p:txBody>
          <a:bodyPr/>
          <a:lstStyle/>
          <a:p>
            <a:pPr marL="0" indent="0">
              <a:buNone/>
            </a:pPr>
            <a:r>
              <a:rPr lang="en-NZ" u="sng" dirty="0">
                <a:solidFill>
                  <a:schemeClr val="accent6">
                    <a:lumMod val="75000"/>
                  </a:schemeClr>
                </a:solidFill>
              </a:rPr>
              <a:t>Preliminary Design</a:t>
            </a:r>
          </a:p>
          <a:p>
            <a:pPr marL="0" indent="0">
              <a:buNone/>
            </a:pPr>
            <a:r>
              <a:rPr lang="en-NZ" sz="2400" u="sng" dirty="0"/>
              <a:t>Step 5</a:t>
            </a:r>
            <a:r>
              <a:rPr lang="en-NZ" sz="2400" dirty="0"/>
              <a:t>: Calculate required linear viscous damping constant for each story</a:t>
            </a:r>
            <a:endParaRPr lang="en-NZ" dirty="0"/>
          </a:p>
          <a:p>
            <a:pPr marL="0" indent="0">
              <a:buNone/>
            </a:pPr>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0336267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37</a:t>
            </a:fld>
            <a:endParaRPr lang="en-US" dirty="0"/>
          </a:p>
        </p:txBody>
      </p:sp>
      <p:pic>
        <p:nvPicPr>
          <p:cNvPr id="9" name="Picture 8" descr="Stiffness-Proportional Linear Viscous Damping constants for example building; north-south direction and east-west direction"/>
          <p:cNvPicPr>
            <a:picLocks noChangeAspect="1"/>
          </p:cNvPicPr>
          <p:nvPr/>
        </p:nvPicPr>
        <p:blipFill rotWithShape="1">
          <a:blip r:embed="rId3" cstate="print"/>
          <a:srcRect l="617"/>
          <a:stretch/>
        </p:blipFill>
        <p:spPr>
          <a:xfrm>
            <a:off x="1221073" y="2349177"/>
            <a:ext cx="6654229" cy="2492081"/>
          </a:xfrm>
          <a:prstGeom prst="rect">
            <a:avLst/>
          </a:prstGeom>
        </p:spPr>
      </p:pic>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Preliminary Design</a:t>
            </a:r>
          </a:p>
          <a:p>
            <a:r>
              <a:rPr lang="en-NZ" sz="2400" dirty="0"/>
              <a:t>Reduce number of dampers to one type:</a:t>
            </a:r>
          </a:p>
          <a:p>
            <a:pPr lvl="1"/>
            <a:endParaRPr lang="en-NZ" sz="2400" dirty="0"/>
          </a:p>
          <a:p>
            <a:pPr lvl="1"/>
            <a:endParaRPr lang="en-NZ" sz="2400" dirty="0"/>
          </a:p>
          <a:p>
            <a:pPr lvl="1"/>
            <a:endParaRPr lang="en-NZ" sz="2400" dirty="0"/>
          </a:p>
          <a:p>
            <a:pPr lvl="1"/>
            <a:endParaRPr lang="en-NZ" sz="2400" dirty="0"/>
          </a:p>
          <a:p>
            <a:pPr lvl="1"/>
            <a:endParaRPr lang="en-NZ" sz="2400" dirty="0"/>
          </a:p>
          <a:p>
            <a:pPr lvl="1"/>
            <a:endParaRPr lang="en-NZ" sz="2400" dirty="0"/>
          </a:p>
          <a:p>
            <a:pPr lvl="1"/>
            <a:r>
              <a:rPr lang="en-NZ" sz="2000" dirty="0"/>
              <a:t>Use linear FVD with damping coefficient of </a:t>
            </a:r>
            <a:r>
              <a:rPr lang="en-NZ" sz="2000" u="sng" dirty="0">
                <a:solidFill>
                  <a:schemeClr val="accent6">
                    <a:lumMod val="75000"/>
                  </a:schemeClr>
                </a:solidFill>
              </a:rPr>
              <a:t>50 kip-sec/inch</a:t>
            </a:r>
            <a:endParaRPr lang="en-US" sz="2000" u="sng" dirty="0">
              <a:solidFill>
                <a:schemeClr val="accent6">
                  <a:lumMod val="75000"/>
                </a:schemeClr>
              </a:solidFill>
            </a:endParaRPr>
          </a:p>
          <a:p>
            <a:pPr lvl="1"/>
            <a:r>
              <a:rPr lang="en-NZ" sz="2000" dirty="0"/>
              <a:t>Add two more bays of dampers in each direction in story's 1 and 2 and use linear FVD</a:t>
            </a:r>
            <a:endParaRPr lang="en-US" sz="2000" dirty="0"/>
          </a:p>
          <a:p>
            <a:endParaRPr lang="en-NZ" sz="2400"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31288160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38</a:t>
            </a:fld>
            <a:endParaRPr lang="en-US" dirty="0"/>
          </a:p>
        </p:txBody>
      </p:sp>
      <p:sp>
        <p:nvSpPr>
          <p:cNvPr id="13" name="TextBox 12"/>
          <p:cNvSpPr txBox="1"/>
          <p:nvPr/>
        </p:nvSpPr>
        <p:spPr>
          <a:xfrm>
            <a:off x="5276795" y="5884551"/>
            <a:ext cx="2806810" cy="338554"/>
          </a:xfrm>
          <a:prstGeom prst="rect">
            <a:avLst/>
          </a:prstGeom>
          <a:noFill/>
        </p:spPr>
        <p:txBody>
          <a:bodyPr wrap="square" rtlCol="0">
            <a:spAutoFit/>
          </a:bodyPr>
          <a:lstStyle/>
          <a:p>
            <a:r>
              <a:rPr lang="en-NZ" sz="1600" dirty="0"/>
              <a:t>Stories 3-7</a:t>
            </a:r>
            <a:endParaRPr lang="en-US" sz="1600" dirty="0"/>
          </a:p>
        </p:txBody>
      </p:sp>
      <p:pic>
        <p:nvPicPr>
          <p:cNvPr id="9" name="Picture 8" descr="Plan View -- “Stories 3-7” and shows two damper bays in each direction."/>
          <p:cNvPicPr/>
          <p:nvPr/>
        </p:nvPicPr>
        <p:blipFill>
          <a:blip r:embed="rId3" cstate="print"/>
          <a:srcRect/>
          <a:stretch>
            <a:fillRect/>
          </a:stretch>
        </p:blipFill>
        <p:spPr bwMode="auto">
          <a:xfrm>
            <a:off x="4715609" y="4206667"/>
            <a:ext cx="2482890" cy="1650697"/>
          </a:xfrm>
          <a:prstGeom prst="rect">
            <a:avLst/>
          </a:prstGeom>
          <a:noFill/>
          <a:ln w="9525">
            <a:noFill/>
            <a:miter lim="800000"/>
            <a:headEnd/>
            <a:tailEnd/>
          </a:ln>
        </p:spPr>
      </p:pic>
      <p:pic>
        <p:nvPicPr>
          <p:cNvPr id="11" name="Picture 10" descr="Transverse Elevations"/>
          <p:cNvPicPr/>
          <p:nvPr/>
        </p:nvPicPr>
        <p:blipFill>
          <a:blip r:embed="rId4" cstate="print"/>
          <a:srcRect/>
          <a:stretch>
            <a:fillRect/>
          </a:stretch>
        </p:blipFill>
        <p:spPr bwMode="auto">
          <a:xfrm>
            <a:off x="4890052" y="2363621"/>
            <a:ext cx="1730665" cy="1540041"/>
          </a:xfrm>
          <a:prstGeom prst="rect">
            <a:avLst/>
          </a:prstGeom>
          <a:noFill/>
          <a:ln w="9525">
            <a:noFill/>
            <a:miter lim="800000"/>
            <a:headEnd/>
            <a:tailEnd/>
          </a:ln>
        </p:spPr>
      </p:pic>
      <p:sp>
        <p:nvSpPr>
          <p:cNvPr id="12" name="TextBox 11"/>
          <p:cNvSpPr txBox="1"/>
          <p:nvPr/>
        </p:nvSpPr>
        <p:spPr>
          <a:xfrm>
            <a:off x="2043299" y="5979380"/>
            <a:ext cx="1574544" cy="338554"/>
          </a:xfrm>
          <a:prstGeom prst="rect">
            <a:avLst/>
          </a:prstGeom>
          <a:noFill/>
        </p:spPr>
        <p:txBody>
          <a:bodyPr wrap="square" rtlCol="0">
            <a:spAutoFit/>
          </a:bodyPr>
          <a:lstStyle/>
          <a:p>
            <a:r>
              <a:rPr lang="en-NZ" sz="1600" dirty="0"/>
              <a:t>Stories 1-2</a:t>
            </a:r>
            <a:endParaRPr lang="en-US" sz="1600" dirty="0"/>
          </a:p>
        </p:txBody>
      </p:sp>
      <p:pic>
        <p:nvPicPr>
          <p:cNvPr id="8" name="Picture 7" descr="Plan View -- “Stories 1-2” and shows four damper bays in each direction. "/>
          <p:cNvPicPr/>
          <p:nvPr/>
        </p:nvPicPr>
        <p:blipFill>
          <a:blip r:embed="rId5" cstate="print"/>
          <a:srcRect/>
          <a:stretch>
            <a:fillRect/>
          </a:stretch>
        </p:blipFill>
        <p:spPr bwMode="auto">
          <a:xfrm>
            <a:off x="1589751" y="4206667"/>
            <a:ext cx="2482890" cy="1695658"/>
          </a:xfrm>
          <a:prstGeom prst="rect">
            <a:avLst/>
          </a:prstGeom>
          <a:noFill/>
          <a:ln w="9525">
            <a:noFill/>
            <a:miter lim="800000"/>
            <a:headEnd/>
            <a:tailEnd/>
          </a:ln>
        </p:spPr>
      </p:pic>
      <p:pic>
        <p:nvPicPr>
          <p:cNvPr id="10" name="Picture 9" descr="Logitudinal Elevations"/>
          <p:cNvPicPr/>
          <p:nvPr/>
        </p:nvPicPr>
        <p:blipFill>
          <a:blip r:embed="rId6" cstate="print"/>
          <a:srcRect/>
          <a:stretch>
            <a:fillRect/>
          </a:stretch>
        </p:blipFill>
        <p:spPr bwMode="auto">
          <a:xfrm>
            <a:off x="1637874" y="2363621"/>
            <a:ext cx="2385394" cy="1540041"/>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916865"/>
          </a:xfrm>
        </p:spPr>
        <p:txBody>
          <a:bodyPr/>
          <a:lstStyle/>
          <a:p>
            <a:pPr marL="0" indent="0">
              <a:buNone/>
            </a:pPr>
            <a:r>
              <a:rPr lang="en-NZ" u="sng" dirty="0">
                <a:solidFill>
                  <a:schemeClr val="accent6">
                    <a:lumMod val="75000"/>
                  </a:schemeClr>
                </a:solidFill>
              </a:rPr>
              <a:t>Preliminary Design</a:t>
            </a:r>
          </a:p>
          <a:p>
            <a:r>
              <a:rPr lang="en-NZ" sz="2400" dirty="0"/>
              <a:t>Layout of FVD of one type:</a:t>
            </a:r>
            <a:endParaRPr lang="en-US" sz="2400" dirty="0"/>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1788019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39</a:t>
            </a:fld>
            <a:endParaRPr lang="en-US" dirty="0"/>
          </a:p>
        </p:txBody>
      </p:sp>
      <p:pic>
        <p:nvPicPr>
          <p:cNvPr id="6" name="Picture 5" descr="Equation for the equivalent nonlinear damping coefficient"/>
          <p:cNvPicPr>
            <a:picLocks noChangeAspect="1"/>
          </p:cNvPicPr>
          <p:nvPr/>
        </p:nvPicPr>
        <p:blipFill>
          <a:blip r:embed="rId3" cstate="print"/>
          <a:stretch>
            <a:fillRect/>
          </a:stretch>
        </p:blipFill>
        <p:spPr>
          <a:xfrm>
            <a:off x="3081469" y="2280036"/>
            <a:ext cx="2639750" cy="770486"/>
          </a:xfrm>
          <a:prstGeom prst="rect">
            <a:avLst/>
          </a:prstGeom>
        </p:spPr>
      </p:pic>
      <p:sp>
        <p:nvSpPr>
          <p:cNvPr id="3" name="Content Placeholder 2"/>
          <p:cNvSpPr>
            <a:spLocks noGrp="1"/>
          </p:cNvSpPr>
          <p:nvPr>
            <p:ph idx="1"/>
          </p:nvPr>
        </p:nvSpPr>
        <p:spPr>
          <a:xfrm>
            <a:off x="661988" y="1288111"/>
            <a:ext cx="7772400" cy="3575989"/>
          </a:xfrm>
        </p:spPr>
        <p:txBody>
          <a:bodyPr/>
          <a:lstStyle/>
          <a:p>
            <a:pPr marL="0" indent="0">
              <a:buNone/>
            </a:pPr>
            <a:r>
              <a:rPr lang="en-NZ" u="sng" dirty="0">
                <a:solidFill>
                  <a:schemeClr val="accent6">
                    <a:lumMod val="75000"/>
                  </a:schemeClr>
                </a:solidFill>
              </a:rPr>
              <a:t>Preliminary Design</a:t>
            </a:r>
          </a:p>
          <a:p>
            <a:r>
              <a:rPr lang="en-NZ" sz="2400" dirty="0"/>
              <a:t>Equivalent nonlinear damping coefficient:</a:t>
            </a:r>
            <a:br>
              <a:rPr lang="en-NZ" sz="2400" dirty="0"/>
            </a:br>
            <a:endParaRPr lang="en-US" sz="2400" dirty="0"/>
          </a:p>
          <a:p>
            <a:pPr marL="0" indent="0">
              <a:buNone/>
            </a:pPr>
            <a:endParaRPr lang="en-US" sz="2400" dirty="0"/>
          </a:p>
          <a:p>
            <a:r>
              <a:rPr lang="en-US" sz="2400" dirty="0"/>
              <a:t>Using the </a:t>
            </a:r>
            <a:r>
              <a:rPr lang="en-US" sz="2400" i="1" dirty="0"/>
              <a:t>C</a:t>
            </a:r>
            <a:r>
              <a:rPr lang="en-US" sz="2400" i="1" baseline="-25000" dirty="0"/>
              <a:t>L</a:t>
            </a:r>
            <a:r>
              <a:rPr lang="en-US" sz="2400" dirty="0"/>
              <a:t> of 50 kip-sec/inch and assuming a circular frequency of 2.1 rad/sec, displacement amplitude of 2.5 inches and </a:t>
            </a:r>
            <a:r>
              <a:rPr lang="el-GR" sz="2400" u="sng" dirty="0">
                <a:solidFill>
                  <a:schemeClr val="accent6">
                    <a:lumMod val="75000"/>
                  </a:schemeClr>
                </a:solidFill>
              </a:rPr>
              <a:t>α</a:t>
            </a:r>
            <a:r>
              <a:rPr lang="en-NZ" sz="2400" u="sng" dirty="0">
                <a:solidFill>
                  <a:schemeClr val="accent6">
                    <a:lumMod val="75000"/>
                  </a:schemeClr>
                </a:solidFill>
              </a:rPr>
              <a:t> = 0.4</a:t>
            </a:r>
            <a:r>
              <a:rPr lang="en-US" sz="2400" dirty="0"/>
              <a:t>, gives a nonlinear damping coefficient </a:t>
            </a:r>
            <a:r>
              <a:rPr lang="en-US" sz="2400" i="1" u="sng" dirty="0">
                <a:solidFill>
                  <a:schemeClr val="accent6">
                    <a:lumMod val="75000"/>
                  </a:schemeClr>
                </a:solidFill>
              </a:rPr>
              <a:t>C</a:t>
            </a:r>
            <a:r>
              <a:rPr lang="en-US" sz="2400" i="1" u="sng" baseline="-25000" dirty="0">
                <a:solidFill>
                  <a:schemeClr val="accent6">
                    <a:lumMod val="75000"/>
                  </a:schemeClr>
                </a:solidFill>
              </a:rPr>
              <a:t>NL</a:t>
            </a:r>
            <a:r>
              <a:rPr lang="en-US" sz="2400" u="sng" dirty="0">
                <a:solidFill>
                  <a:schemeClr val="accent6">
                    <a:lumMod val="75000"/>
                  </a:schemeClr>
                </a:solidFill>
              </a:rPr>
              <a:t> of 120kip-sec/inch</a:t>
            </a:r>
          </a:p>
        </p:txBody>
      </p:sp>
      <p:sp>
        <p:nvSpPr>
          <p:cNvPr id="2" name="Title 1"/>
          <p:cNvSpPr>
            <a:spLocks noGrp="1"/>
          </p:cNvSpPr>
          <p:nvPr>
            <p:ph type="title"/>
          </p:nvPr>
        </p:nvSpPr>
        <p:spPr/>
        <p:txBody>
          <a:bodyPr/>
          <a:lstStyle/>
          <a:p>
            <a:r>
              <a:rPr lang="en-US" dirty="0">
                <a:solidFill>
                  <a:schemeClr val="accent6">
                    <a:lumMod val="75000"/>
                  </a:schemeClr>
                </a:solidFill>
              </a:rPr>
              <a:t>3. Design Considerations</a:t>
            </a:r>
          </a:p>
        </p:txBody>
      </p:sp>
    </p:spTree>
    <p:extLst>
      <p:ext uri="{BB962C8B-B14F-4D97-AF65-F5344CB8AC3E}">
        <p14:creationId xmlns:p14="http://schemas.microsoft.com/office/powerpoint/2010/main" val="2582556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377816" y="6394450"/>
            <a:ext cx="1504950" cy="306388"/>
          </a:xfrm>
        </p:spPr>
        <p:txBody>
          <a:bodyPr/>
          <a:lstStyle/>
          <a:p>
            <a:pPr>
              <a:defRPr/>
            </a:pPr>
            <a:r>
              <a:rPr lang="en-US" dirty="0" err="1"/>
              <a:t>Ch</a:t>
            </a:r>
            <a:r>
              <a:rPr lang="en-US" dirty="0"/>
              <a:t> 16 Example 1 - </a:t>
            </a:r>
            <a:fld id="{C89CB261-678F-46C7-9B50-9F41C27EFD57}" type="slidenum">
              <a:rPr lang="en-US" smtClean="0"/>
              <a:pPr>
                <a:defRPr/>
              </a:pPr>
              <a:t>4</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descr="Seven-story office building located in a region of high seismicity, classified as Seismic Design Category D. The building has steel special moment resisting frames (SMRF) around the perimeter and fluid viscous dampers (FVD) in interior frames. The design of the SMRF without energy dissipation devices, for a comparable area of seismicity. The details of that building are directly adopted as a starting point for this example." title="Drawing of the structural frame of a building that is 7 stories high, 5 bays wide, and 7 bays long."/>
          <p:cNvPicPr/>
          <p:nvPr/>
        </p:nvPicPr>
        <p:blipFill>
          <a:blip r:embed="rId3" cstate="print"/>
          <a:srcRect/>
          <a:stretch>
            <a:fillRect/>
          </a:stretch>
        </p:blipFill>
        <p:spPr bwMode="auto">
          <a:xfrm>
            <a:off x="2016470" y="1768474"/>
            <a:ext cx="5441853" cy="4465349"/>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endParaRPr lang="en-US" sz="2400" u="sng" dirty="0"/>
          </a:p>
        </p:txBody>
      </p:sp>
      <p:sp>
        <p:nvSpPr>
          <p:cNvPr id="2" name="Title 1"/>
          <p:cNvSpPr>
            <a:spLocks noGrp="1"/>
          </p:cNvSpPr>
          <p:nvPr>
            <p:ph type="title"/>
          </p:nvPr>
        </p:nvSpPr>
        <p:spPr/>
        <p:txBody>
          <a:bodyPr/>
          <a:lstStyle/>
          <a:p>
            <a:r>
              <a:rPr lang="en-US" dirty="0">
                <a:solidFill>
                  <a:srgbClr val="FF0000"/>
                </a:solidFill>
              </a:rPr>
              <a:t>1. Project Information</a:t>
            </a:r>
            <a:endParaRPr lang="en-US" dirty="0"/>
          </a:p>
        </p:txBody>
      </p:sp>
    </p:spTree>
    <p:extLst>
      <p:ext uri="{BB962C8B-B14F-4D97-AF65-F5344CB8AC3E}">
        <p14:creationId xmlns:p14="http://schemas.microsoft.com/office/powerpoint/2010/main" val="29106098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40</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sz="2400" dirty="0"/>
              <a:t>Require </a:t>
            </a:r>
            <a:r>
              <a:rPr lang="en-NZ" sz="2400" u="sng" dirty="0">
                <a:solidFill>
                  <a:schemeClr val="accent6">
                    <a:lumMod val="75000"/>
                  </a:schemeClr>
                </a:solidFill>
              </a:rPr>
              <a:t>two separate analyses</a:t>
            </a:r>
            <a:r>
              <a:rPr lang="en-NZ" sz="2400" dirty="0">
                <a:solidFill>
                  <a:schemeClr val="accent6">
                    <a:lumMod val="75000"/>
                  </a:schemeClr>
                </a:solidFill>
              </a:rPr>
              <a:t> </a:t>
            </a:r>
            <a:r>
              <a:rPr lang="en-NZ" sz="2400" dirty="0"/>
              <a:t>at each hazard level (DBE and MCE</a:t>
            </a:r>
            <a:r>
              <a:rPr lang="en-NZ" sz="2400" baseline="-25000" dirty="0"/>
              <a:t>R</a:t>
            </a:r>
            <a:r>
              <a:rPr lang="en-NZ" sz="2400" dirty="0"/>
              <a:t>): one using the maximum damper properties, and one using the minimum properties.</a:t>
            </a:r>
          </a:p>
          <a:p>
            <a:r>
              <a:rPr lang="en-NZ" sz="2400" dirty="0"/>
              <a:t>Governing case is used for design.</a:t>
            </a:r>
          </a:p>
          <a:p>
            <a:r>
              <a:rPr lang="en-NZ" sz="2400" dirty="0"/>
              <a:t>These bounding analyses </a:t>
            </a:r>
            <a:r>
              <a:rPr lang="en-NZ" sz="2400" u="sng" dirty="0">
                <a:solidFill>
                  <a:schemeClr val="accent6">
                    <a:lumMod val="75000"/>
                  </a:schemeClr>
                </a:solidFill>
              </a:rPr>
              <a:t>envelope the probable behaviour</a:t>
            </a:r>
            <a:r>
              <a:rPr lang="en-NZ" sz="2400" dirty="0"/>
              <a:t> of the damping devices</a:t>
            </a:r>
          </a:p>
          <a:p>
            <a:pPr lvl="1"/>
            <a:endParaRPr lang="en-NZ" sz="2400" dirty="0"/>
          </a:p>
          <a:p>
            <a:endParaRPr lang="en-NZ" sz="2400" dirty="0"/>
          </a:p>
          <a:p>
            <a:endParaRPr lang="en-NZ" sz="2400" dirty="0"/>
          </a:p>
          <a:p>
            <a:endParaRPr lang="en-NZ" sz="2400" dirty="0"/>
          </a:p>
          <a:p>
            <a:endParaRPr lang="en-NZ" sz="2400" dirty="0"/>
          </a:p>
          <a:p>
            <a:endParaRPr lang="en-NZ" sz="2400" dirty="0"/>
          </a:p>
          <a:p>
            <a:endParaRPr lang="en-NZ" sz="2400" dirty="0"/>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rgbClr val="FF0000"/>
                </a:solidFill>
              </a:rPr>
              <a:t>4. Structural Analysis</a:t>
            </a:r>
          </a:p>
        </p:txBody>
      </p:sp>
    </p:spTree>
    <p:extLst>
      <p:ext uri="{BB962C8B-B14F-4D97-AF65-F5344CB8AC3E}">
        <p14:creationId xmlns:p14="http://schemas.microsoft.com/office/powerpoint/2010/main" val="37820494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41</a:t>
            </a:fld>
            <a:endParaRPr lang="en-US" dirty="0"/>
          </a:p>
        </p:txBody>
      </p:sp>
      <p:pic>
        <p:nvPicPr>
          <p:cNvPr id="6" name="Picture 5" descr="Graph showing hysteresis loops from testing of fluid viscous dampers.  A point is marked at the left extreme of the data shown.  "/>
          <p:cNvPicPr/>
          <p:nvPr/>
        </p:nvPicPr>
        <p:blipFill>
          <a:blip r:embed="rId3" cstate="print"/>
          <a:srcRect/>
          <a:stretch>
            <a:fillRect/>
          </a:stretch>
        </p:blipFill>
        <p:spPr bwMode="auto">
          <a:xfrm>
            <a:off x="2684449" y="2669394"/>
            <a:ext cx="6100997" cy="3725056"/>
          </a:xfrm>
          <a:prstGeom prst="rect">
            <a:avLst/>
          </a:prstGeom>
          <a:noFill/>
          <a:ln w="9525">
            <a:noFill/>
            <a:miter lim="800000"/>
            <a:headEnd/>
            <a:tailEnd/>
          </a:ln>
        </p:spPr>
      </p:pic>
      <p:grpSp>
        <p:nvGrpSpPr>
          <p:cNvPr id="24" name="Group 23" descr="One point “Maximum damper stroke occurs using minimum properties.” A point is marked at the lower extreme of the data shown. This point is labeled Maximum damper force occurs using maximum properties.”"/>
          <p:cNvGrpSpPr/>
          <p:nvPr/>
        </p:nvGrpSpPr>
        <p:grpSpPr>
          <a:xfrm>
            <a:off x="471418" y="2908717"/>
            <a:ext cx="4610729" cy="3404952"/>
            <a:chOff x="471418" y="2908717"/>
            <a:chExt cx="4610729" cy="3404952"/>
          </a:xfrm>
        </p:grpSpPr>
        <p:sp>
          <p:nvSpPr>
            <p:cNvPr id="7" name="Multiply 6"/>
            <p:cNvSpPr/>
            <p:nvPr/>
          </p:nvSpPr>
          <p:spPr bwMode="auto">
            <a:xfrm>
              <a:off x="3125448" y="4531922"/>
              <a:ext cx="637082" cy="584616"/>
            </a:xfrm>
            <a:prstGeom prst="mathMultiply">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pSp>
          <p:nvGrpSpPr>
            <p:cNvPr id="23" name="Group 22"/>
            <p:cNvGrpSpPr/>
            <p:nvPr/>
          </p:nvGrpSpPr>
          <p:grpSpPr>
            <a:xfrm>
              <a:off x="471418" y="2908717"/>
              <a:ext cx="4610729" cy="3404952"/>
              <a:chOff x="471418" y="2908717"/>
              <a:chExt cx="4610729" cy="3404952"/>
            </a:xfrm>
          </p:grpSpPr>
          <p:sp>
            <p:nvSpPr>
              <p:cNvPr id="8" name="Multiply 7"/>
              <p:cNvSpPr/>
              <p:nvPr/>
            </p:nvSpPr>
            <p:spPr bwMode="auto">
              <a:xfrm>
                <a:off x="4445065" y="5729053"/>
                <a:ext cx="637082" cy="584616"/>
              </a:xfrm>
              <a:prstGeom prst="mathMultiply">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cxnSp>
            <p:nvCxnSpPr>
              <p:cNvPr id="9" name="Straight Arrow Connector 8"/>
              <p:cNvCxnSpPr>
                <a:stCxn id="10" idx="3"/>
              </p:cNvCxnSpPr>
              <p:nvPr/>
            </p:nvCxnSpPr>
            <p:spPr bwMode="auto">
              <a:xfrm>
                <a:off x="2774389" y="3370382"/>
                <a:ext cx="635873" cy="1161540"/>
              </a:xfrm>
              <a:prstGeom prst="straightConnector1">
                <a:avLst/>
              </a:prstGeom>
              <a:ln>
                <a:solidFill>
                  <a:srgbClr val="FF00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521370" y="2908717"/>
                <a:ext cx="2253019" cy="923330"/>
              </a:xfrm>
              <a:prstGeom prst="rect">
                <a:avLst/>
              </a:prstGeom>
              <a:noFill/>
              <a:ln>
                <a:solidFill>
                  <a:srgbClr val="FF0000"/>
                </a:solidFill>
              </a:ln>
            </p:spPr>
            <p:txBody>
              <a:bodyPr wrap="square" rtlCol="0">
                <a:spAutoFit/>
              </a:bodyPr>
              <a:lstStyle/>
              <a:p>
                <a:r>
                  <a:rPr lang="en-NZ" sz="1800" dirty="0"/>
                  <a:t>Maximum damper stroke occurs using minimum properties</a:t>
                </a:r>
                <a:endParaRPr lang="en-US" sz="1800" dirty="0"/>
              </a:p>
            </p:txBody>
          </p:sp>
          <p:sp>
            <p:nvSpPr>
              <p:cNvPr id="19" name="TextBox 18"/>
              <p:cNvSpPr txBox="1"/>
              <p:nvPr/>
            </p:nvSpPr>
            <p:spPr>
              <a:xfrm>
                <a:off x="471418" y="4990988"/>
                <a:ext cx="2253019" cy="923330"/>
              </a:xfrm>
              <a:prstGeom prst="rect">
                <a:avLst/>
              </a:prstGeom>
              <a:noFill/>
              <a:ln>
                <a:solidFill>
                  <a:srgbClr val="FF0000"/>
                </a:solidFill>
              </a:ln>
            </p:spPr>
            <p:txBody>
              <a:bodyPr wrap="square" rtlCol="0">
                <a:spAutoFit/>
              </a:bodyPr>
              <a:lstStyle/>
              <a:p>
                <a:r>
                  <a:rPr lang="en-NZ" sz="1800" dirty="0"/>
                  <a:t>Maximum damper force occurs using maximum properties</a:t>
                </a:r>
                <a:endParaRPr lang="en-US" sz="1800" dirty="0"/>
              </a:p>
            </p:txBody>
          </p:sp>
          <p:cxnSp>
            <p:nvCxnSpPr>
              <p:cNvPr id="20" name="Straight Arrow Connector 19"/>
              <p:cNvCxnSpPr>
                <a:stCxn id="19" idx="3"/>
              </p:cNvCxnSpPr>
              <p:nvPr/>
            </p:nvCxnSpPr>
            <p:spPr bwMode="auto">
              <a:xfrm>
                <a:off x="2724437" y="5452653"/>
                <a:ext cx="1676907" cy="622709"/>
              </a:xfrm>
              <a:prstGeom prst="straightConnector1">
                <a:avLst/>
              </a:prstGeom>
              <a:ln>
                <a:solidFill>
                  <a:srgbClr val="FF00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grpSp>
      </p:grpSp>
      <p:sp>
        <p:nvSpPr>
          <p:cNvPr id="3" name="Content Placeholder 2"/>
          <p:cNvSpPr>
            <a:spLocks noGrp="1"/>
          </p:cNvSpPr>
          <p:nvPr>
            <p:ph idx="1"/>
          </p:nvPr>
        </p:nvSpPr>
        <p:spPr>
          <a:xfrm>
            <a:off x="661988" y="1288111"/>
            <a:ext cx="7772400" cy="1552525"/>
          </a:xfrm>
        </p:spPr>
        <p:txBody>
          <a:bodyPr/>
          <a:lstStyle/>
          <a:p>
            <a:pPr marL="0" indent="0">
              <a:buNone/>
            </a:pPr>
            <a:r>
              <a:rPr lang="en-NZ" u="sng" dirty="0">
                <a:solidFill>
                  <a:schemeClr val="accent6">
                    <a:lumMod val="75000"/>
                  </a:schemeClr>
                </a:solidFill>
              </a:rPr>
              <a:t>Maximum and Minimum Damper Properties</a:t>
            </a:r>
          </a:p>
          <a:p>
            <a:r>
              <a:rPr lang="en-US" sz="2000" b="1" i="1" dirty="0"/>
              <a:t>Illustration: </a:t>
            </a:r>
            <a:r>
              <a:rPr lang="en-US" sz="2000" dirty="0"/>
              <a:t>Force-Displacement Behavior for Maximum and Minimum Analyses, GM5 Record for Damper on 1</a:t>
            </a:r>
            <a:r>
              <a:rPr lang="en-US" sz="2000" baseline="30000" dirty="0"/>
              <a:t>st</a:t>
            </a:r>
            <a:r>
              <a:rPr lang="en-US" sz="2000" dirty="0"/>
              <a:t> Story in East-West Direction:</a:t>
            </a:r>
            <a:endParaRPr lang="en-NZ" sz="2400" dirty="0"/>
          </a:p>
          <a:p>
            <a:pPr marL="0" indent="0">
              <a:buNone/>
            </a:pPr>
            <a:endParaRPr lang="en-NZ" sz="2400" dirty="0"/>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5638784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42</a:t>
            </a:fld>
            <a:endParaRPr lang="en-US" dirty="0"/>
          </a:p>
        </p:txBody>
      </p:sp>
      <p:pic>
        <p:nvPicPr>
          <p:cNvPr id="6" name="Picture 5" descr="The λmax and λmin factors are applied to each nominal mechanical property of interest and therefore set the maximum and minimum damper properties, respectively. "/>
          <p:cNvPicPr>
            <a:picLocks noChangeAspect="1"/>
          </p:cNvPicPr>
          <p:nvPr/>
        </p:nvPicPr>
        <p:blipFill>
          <a:blip r:embed="rId3" cstate="print"/>
          <a:stretch>
            <a:fillRect/>
          </a:stretch>
        </p:blipFill>
        <p:spPr>
          <a:xfrm>
            <a:off x="1700474" y="4028809"/>
            <a:ext cx="6446680" cy="960311"/>
          </a:xfrm>
          <a:prstGeom prst="rect">
            <a:avLst/>
          </a:prstGeom>
        </p:spPr>
      </p:pic>
      <p:sp>
        <p:nvSpPr>
          <p:cNvPr id="3" name="Content Placeholder 2"/>
          <p:cNvSpPr>
            <a:spLocks noGrp="1"/>
          </p:cNvSpPr>
          <p:nvPr>
            <p:ph idx="1"/>
          </p:nvPr>
        </p:nvSpPr>
        <p:spPr>
          <a:xfrm>
            <a:off x="661988" y="1288111"/>
            <a:ext cx="7772400" cy="3233089"/>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sz="2400" dirty="0"/>
              <a:t>The maximum and minimum properties are determined using the </a:t>
            </a:r>
            <a:r>
              <a:rPr lang="en-NZ" sz="2400" u="sng" dirty="0">
                <a:solidFill>
                  <a:schemeClr val="accent6">
                    <a:lumMod val="75000"/>
                  </a:schemeClr>
                </a:solidFill>
              </a:rPr>
              <a:t>property modification factor approach.</a:t>
            </a:r>
          </a:p>
          <a:p>
            <a:pPr lvl="1"/>
            <a:r>
              <a:rPr lang="en-NZ" sz="2000" dirty="0"/>
              <a:t>Maximum property = </a:t>
            </a:r>
            <a:r>
              <a:rPr lang="el-GR" sz="2000" dirty="0"/>
              <a:t>λ</a:t>
            </a:r>
            <a:r>
              <a:rPr lang="en-NZ" sz="2000" baseline="-25000" dirty="0"/>
              <a:t>max</a:t>
            </a:r>
            <a:r>
              <a:rPr lang="en-NZ" sz="2000" dirty="0"/>
              <a:t> × property of interest</a:t>
            </a:r>
          </a:p>
          <a:p>
            <a:pPr lvl="1"/>
            <a:r>
              <a:rPr lang="en-NZ" sz="2000" dirty="0"/>
              <a:t>Minimum property = </a:t>
            </a:r>
            <a:r>
              <a:rPr lang="el-GR" sz="2000" dirty="0"/>
              <a:t>λ</a:t>
            </a:r>
            <a:r>
              <a:rPr lang="en-NZ" sz="2000" baseline="-25000" dirty="0"/>
              <a:t>min</a:t>
            </a:r>
            <a:r>
              <a:rPr lang="en-NZ" sz="2000" dirty="0"/>
              <a:t> × property of interest</a:t>
            </a:r>
          </a:p>
          <a:p>
            <a:pPr marL="0" indent="0">
              <a:buNone/>
            </a:pPr>
            <a:endParaRPr lang="en-NZ" sz="2000" dirty="0"/>
          </a:p>
          <a:p>
            <a:pPr marL="0" indent="0">
              <a:buNone/>
            </a:pPr>
            <a:r>
              <a:rPr lang="en-NZ" sz="2000" dirty="0"/>
              <a:t>Where:</a:t>
            </a:r>
            <a:endParaRPr lang="en-NZ" u="sng" dirty="0"/>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3563894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43</a:t>
            </a:fld>
            <a:endParaRPr lang="en-US" dirty="0"/>
          </a:p>
        </p:txBody>
      </p:sp>
      <p:pic>
        <p:nvPicPr>
          <p:cNvPr id="6" name="Picture 5" descr="In the damper force Equations: v is the velocity, C is the damping coefficient, α is the velocity exponent in the range of 0.1 to 2.0 and sgn is the signum function (i.e. sign of the velocity, whether positive of negative)."/>
          <p:cNvPicPr>
            <a:picLocks noChangeAspect="1"/>
          </p:cNvPicPr>
          <p:nvPr/>
        </p:nvPicPr>
        <p:blipFill>
          <a:blip r:embed="rId3" cstate="print"/>
          <a:stretch>
            <a:fillRect/>
          </a:stretch>
        </p:blipFill>
        <p:spPr>
          <a:xfrm>
            <a:off x="2842054" y="2233990"/>
            <a:ext cx="2689912" cy="633339"/>
          </a:xfrm>
          <a:prstGeom prst="rect">
            <a:avLst/>
          </a:prstGeom>
        </p:spPr>
      </p:pic>
      <p:sp>
        <p:nvSpPr>
          <p:cNvPr id="3" name="Content Placeholder 2"/>
          <p:cNvSpPr>
            <a:spLocks noGrp="1"/>
          </p:cNvSpPr>
          <p:nvPr>
            <p:ph idx="1"/>
          </p:nvPr>
        </p:nvSpPr>
        <p:spPr>
          <a:xfrm>
            <a:off x="661988" y="1288111"/>
            <a:ext cx="7772400" cy="3271189"/>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sz="2400" dirty="0"/>
              <a:t>Behaviour of FVD:</a:t>
            </a:r>
          </a:p>
          <a:p>
            <a:endParaRPr lang="en-NZ" sz="2400" dirty="0"/>
          </a:p>
          <a:p>
            <a:endParaRPr lang="en-NZ" sz="2400" dirty="0"/>
          </a:p>
          <a:p>
            <a:r>
              <a:rPr lang="en-NZ" sz="2400" dirty="0"/>
              <a:t>Previously manufactured and tested device:</a:t>
            </a:r>
          </a:p>
          <a:p>
            <a:pPr lvl="1"/>
            <a:r>
              <a:rPr lang="en-NZ" sz="2400" dirty="0"/>
              <a:t>Damping constant, </a:t>
            </a:r>
            <a:r>
              <a:rPr lang="en-NZ" sz="2400" i="1" dirty="0"/>
              <a:t>C	</a:t>
            </a:r>
            <a:r>
              <a:rPr lang="en-NZ" sz="2400" dirty="0"/>
              <a:t>	= 128 kip-sec/inch</a:t>
            </a:r>
          </a:p>
          <a:p>
            <a:pPr lvl="1"/>
            <a:r>
              <a:rPr lang="en-NZ" sz="2400" dirty="0"/>
              <a:t>Velocity exponent, </a:t>
            </a:r>
            <a:r>
              <a:rPr lang="el-GR" sz="2400" dirty="0"/>
              <a:t>α</a:t>
            </a:r>
            <a:r>
              <a:rPr lang="en-NZ" sz="2400" dirty="0"/>
              <a:t> 		= 0.38</a:t>
            </a:r>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27567270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44</a:t>
            </a:fld>
            <a:endParaRPr lang="en-US" dirty="0"/>
          </a:p>
        </p:txBody>
      </p:sp>
      <p:pic>
        <p:nvPicPr>
          <p:cNvPr id="7" name="Picture 6" descr="Graph; Vertical axis labeled “force” and the horizontal axis labeled “velocity”.  Experimental data from damper tests are shown on this plot. The data generally form a pattern in the shape of an inclined “S”. Also shown on this plot are S-shaped lines indicating upper and lower bounds of permissible damper properties. The experimental data fall between the upper and lower bounds."/>
          <p:cNvPicPr/>
          <p:nvPr/>
        </p:nvPicPr>
        <p:blipFill>
          <a:blip r:embed="rId3" cstate="print"/>
          <a:srcRect/>
          <a:stretch>
            <a:fillRect/>
          </a:stretch>
        </p:blipFill>
        <p:spPr bwMode="auto">
          <a:xfrm>
            <a:off x="1605451" y="2274725"/>
            <a:ext cx="6024541" cy="4107025"/>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986614"/>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sz="2400" dirty="0"/>
              <a:t>Prototype test data</a:t>
            </a:r>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41804120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45</a:t>
            </a:fld>
            <a:endParaRPr lang="en-US" dirty="0"/>
          </a:p>
        </p:txBody>
      </p:sp>
      <p:sp>
        <p:nvSpPr>
          <p:cNvPr id="3" name="Content Placeholder 2"/>
          <p:cNvSpPr>
            <a:spLocks noGrp="1"/>
          </p:cNvSpPr>
          <p:nvPr>
            <p:ph idx="1"/>
          </p:nvPr>
        </p:nvSpPr>
        <p:spPr>
          <a:xfrm>
            <a:off x="661988" y="1288111"/>
            <a:ext cx="7874910" cy="4614214"/>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dirty="0"/>
              <a:t>Property modification factors:</a:t>
            </a:r>
            <a:endParaRPr lang="en-US" dirty="0"/>
          </a:p>
          <a:p>
            <a:pPr lvl="1"/>
            <a:r>
              <a:rPr lang="en-US" sz="2400" dirty="0"/>
              <a:t>Aging and environmental effects do not need to be considered for this particular device (enclosed and conditioned space), thus </a:t>
            </a:r>
            <a:r>
              <a:rPr lang="en-US" sz="2400" b="1" dirty="0" err="1">
                <a:solidFill>
                  <a:schemeClr val="accent6">
                    <a:lumMod val="75000"/>
                  </a:schemeClr>
                </a:solidFill>
              </a:rPr>
              <a:t>λ</a:t>
            </a:r>
            <a:r>
              <a:rPr lang="en-US" sz="2400" b="1" baseline="-25000" dirty="0" err="1">
                <a:solidFill>
                  <a:schemeClr val="accent6">
                    <a:lumMod val="75000"/>
                  </a:schemeClr>
                </a:solidFill>
              </a:rPr>
              <a:t>ae,max</a:t>
            </a:r>
            <a:r>
              <a:rPr lang="en-US" sz="2400" b="1" dirty="0">
                <a:solidFill>
                  <a:schemeClr val="accent6">
                    <a:lumMod val="75000"/>
                  </a:schemeClr>
                </a:solidFill>
              </a:rPr>
              <a:t> =</a:t>
            </a:r>
            <a:r>
              <a:rPr lang="en-US" sz="2400" b="1" baseline="-25000" dirty="0">
                <a:solidFill>
                  <a:schemeClr val="accent6">
                    <a:lumMod val="75000"/>
                  </a:schemeClr>
                </a:solidFill>
              </a:rPr>
              <a:t> </a:t>
            </a:r>
            <a:r>
              <a:rPr lang="en-US" sz="2400" b="1" dirty="0" err="1">
                <a:solidFill>
                  <a:schemeClr val="accent6">
                    <a:lumMod val="75000"/>
                  </a:schemeClr>
                </a:solidFill>
              </a:rPr>
              <a:t>λ</a:t>
            </a:r>
            <a:r>
              <a:rPr lang="en-US" sz="2400" b="1" baseline="-25000" dirty="0" err="1">
                <a:solidFill>
                  <a:schemeClr val="accent6">
                    <a:lumMod val="75000"/>
                  </a:schemeClr>
                </a:solidFill>
              </a:rPr>
              <a:t>ae,min</a:t>
            </a:r>
            <a:r>
              <a:rPr lang="en-US" sz="2400" b="1" dirty="0">
                <a:solidFill>
                  <a:schemeClr val="accent6">
                    <a:lumMod val="75000"/>
                  </a:schemeClr>
                </a:solidFill>
              </a:rPr>
              <a:t>= 1.0</a:t>
            </a:r>
            <a:r>
              <a:rPr lang="en-US" sz="2400" b="1" baseline="-25000" dirty="0">
                <a:solidFill>
                  <a:schemeClr val="accent6">
                    <a:lumMod val="75000"/>
                  </a:schemeClr>
                </a:solidFill>
              </a:rPr>
              <a:t> </a:t>
            </a:r>
          </a:p>
          <a:p>
            <a:pPr lvl="1"/>
            <a:r>
              <a:rPr lang="en-US" sz="2400" dirty="0"/>
              <a:t>The variations observed in prototype testing (i.e. heating effects) are essentially bounded by ±10%, thus </a:t>
            </a:r>
            <a:r>
              <a:rPr lang="en-US" sz="2400" b="1" dirty="0" err="1">
                <a:solidFill>
                  <a:schemeClr val="accent6">
                    <a:lumMod val="75000"/>
                  </a:schemeClr>
                </a:solidFill>
              </a:rPr>
              <a:t>λ</a:t>
            </a:r>
            <a:r>
              <a:rPr lang="en-US" sz="2400" b="1" baseline="-25000" dirty="0" err="1">
                <a:solidFill>
                  <a:schemeClr val="accent6">
                    <a:lumMod val="75000"/>
                  </a:schemeClr>
                </a:solidFill>
              </a:rPr>
              <a:t>test,max</a:t>
            </a:r>
            <a:r>
              <a:rPr lang="en-US" sz="2400" b="1" dirty="0">
                <a:solidFill>
                  <a:schemeClr val="accent6">
                    <a:lumMod val="75000"/>
                  </a:schemeClr>
                </a:solidFill>
              </a:rPr>
              <a:t> =1.10 and </a:t>
            </a:r>
            <a:r>
              <a:rPr lang="en-US" sz="2400" b="1" dirty="0" err="1">
                <a:solidFill>
                  <a:schemeClr val="accent6">
                    <a:lumMod val="75000"/>
                  </a:schemeClr>
                </a:solidFill>
              </a:rPr>
              <a:t>λ</a:t>
            </a:r>
            <a:r>
              <a:rPr lang="en-US" sz="2400" b="1" baseline="-25000" dirty="0" err="1">
                <a:solidFill>
                  <a:schemeClr val="accent6">
                    <a:lumMod val="75000"/>
                  </a:schemeClr>
                </a:solidFill>
              </a:rPr>
              <a:t>test,min</a:t>
            </a:r>
            <a:r>
              <a:rPr lang="en-US" sz="2400" b="1" baseline="-25000" dirty="0">
                <a:solidFill>
                  <a:schemeClr val="accent6">
                    <a:lumMod val="75000"/>
                  </a:schemeClr>
                </a:solidFill>
              </a:rPr>
              <a:t> </a:t>
            </a:r>
            <a:r>
              <a:rPr lang="en-US" sz="2400" b="1" dirty="0">
                <a:solidFill>
                  <a:schemeClr val="accent6">
                    <a:lumMod val="75000"/>
                  </a:schemeClr>
                </a:solidFill>
              </a:rPr>
              <a:t>=0.9</a:t>
            </a:r>
            <a:r>
              <a:rPr lang="en-US" sz="2400" b="1" baseline="-25000" dirty="0">
                <a:solidFill>
                  <a:schemeClr val="accent6">
                    <a:lumMod val="75000"/>
                  </a:schemeClr>
                </a:solidFill>
              </a:rPr>
              <a:t> </a:t>
            </a:r>
            <a:endParaRPr lang="en-US" sz="2400" b="1" dirty="0">
              <a:solidFill>
                <a:schemeClr val="accent6">
                  <a:lumMod val="75000"/>
                </a:schemeClr>
              </a:solidFill>
            </a:endParaRPr>
          </a:p>
          <a:p>
            <a:pPr lvl="1"/>
            <a:r>
              <a:rPr lang="en-US" sz="2400" dirty="0"/>
              <a:t>Highly engineered devices with little variations due to manufacturing, thus </a:t>
            </a:r>
            <a:r>
              <a:rPr lang="en-US" sz="2400" baseline="-25000" dirty="0"/>
              <a:t> </a:t>
            </a:r>
            <a:r>
              <a:rPr lang="en-US" sz="2400" b="1" dirty="0" err="1">
                <a:solidFill>
                  <a:schemeClr val="accent6">
                    <a:lumMod val="75000"/>
                  </a:schemeClr>
                </a:solidFill>
              </a:rPr>
              <a:t>λ</a:t>
            </a:r>
            <a:r>
              <a:rPr lang="en-US" sz="2400" b="1" baseline="-25000" dirty="0" err="1">
                <a:solidFill>
                  <a:schemeClr val="accent6">
                    <a:lumMod val="75000"/>
                  </a:schemeClr>
                </a:solidFill>
              </a:rPr>
              <a:t>spec,max</a:t>
            </a:r>
            <a:r>
              <a:rPr lang="en-US" sz="2400" b="1" dirty="0">
                <a:solidFill>
                  <a:schemeClr val="accent6">
                    <a:lumMod val="75000"/>
                  </a:schemeClr>
                </a:solidFill>
              </a:rPr>
              <a:t> =1.05 and</a:t>
            </a:r>
            <a:r>
              <a:rPr lang="en-US" sz="2400" b="1" baseline="-25000" dirty="0">
                <a:solidFill>
                  <a:schemeClr val="accent6">
                    <a:lumMod val="75000"/>
                  </a:schemeClr>
                </a:solidFill>
              </a:rPr>
              <a:t> </a:t>
            </a:r>
            <a:r>
              <a:rPr lang="en-US" sz="2400" b="1" dirty="0" err="1">
                <a:solidFill>
                  <a:schemeClr val="accent6">
                    <a:lumMod val="75000"/>
                  </a:schemeClr>
                </a:solidFill>
              </a:rPr>
              <a:t>λ</a:t>
            </a:r>
            <a:r>
              <a:rPr lang="en-US" sz="2400" b="1" baseline="-25000" dirty="0" err="1">
                <a:solidFill>
                  <a:schemeClr val="accent6">
                    <a:lumMod val="75000"/>
                  </a:schemeClr>
                </a:solidFill>
              </a:rPr>
              <a:t>spec,min</a:t>
            </a:r>
            <a:r>
              <a:rPr lang="en-US" sz="2400" b="1" baseline="-25000" dirty="0">
                <a:solidFill>
                  <a:schemeClr val="accent6">
                    <a:lumMod val="75000"/>
                  </a:schemeClr>
                </a:solidFill>
              </a:rPr>
              <a:t> </a:t>
            </a:r>
            <a:r>
              <a:rPr lang="en-US" sz="2400" b="1" dirty="0">
                <a:solidFill>
                  <a:schemeClr val="accent6">
                    <a:lumMod val="75000"/>
                  </a:schemeClr>
                </a:solidFill>
              </a:rPr>
              <a:t>= 0.95</a:t>
            </a:r>
            <a:endParaRPr lang="en-US" sz="2400" b="1" u="sng" dirty="0">
              <a:solidFill>
                <a:schemeClr val="accent6">
                  <a:lumMod val="75000"/>
                </a:schemeClr>
              </a:solidFill>
            </a:endParaRPr>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14318964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46</a:t>
            </a:fld>
            <a:endParaRPr lang="en-US" dirty="0"/>
          </a:p>
        </p:txBody>
      </p:sp>
      <p:pic>
        <p:nvPicPr>
          <p:cNvPr id="6" name="Picture 5" descr="inverse of min and max"/>
          <p:cNvPicPr>
            <a:picLocks noChangeAspect="1"/>
          </p:cNvPicPr>
          <p:nvPr/>
        </p:nvPicPr>
        <p:blipFill>
          <a:blip r:embed="rId3" cstate="print"/>
          <a:stretch>
            <a:fillRect/>
          </a:stretch>
        </p:blipFill>
        <p:spPr>
          <a:xfrm>
            <a:off x="3154330" y="2728210"/>
            <a:ext cx="2761100" cy="929389"/>
          </a:xfrm>
          <a:prstGeom prst="rect">
            <a:avLst/>
          </a:prstGeom>
        </p:spPr>
      </p:pic>
      <p:sp>
        <p:nvSpPr>
          <p:cNvPr id="3" name="Content Placeholder 2"/>
          <p:cNvSpPr>
            <a:spLocks noGrp="1"/>
          </p:cNvSpPr>
          <p:nvPr>
            <p:ph idx="1"/>
          </p:nvPr>
        </p:nvSpPr>
        <p:spPr>
          <a:xfrm>
            <a:off x="661988" y="1288111"/>
            <a:ext cx="7874910" cy="4261789"/>
          </a:xfrm>
        </p:spPr>
        <p:txBody>
          <a:bodyPr/>
          <a:lstStyle/>
          <a:p>
            <a:pPr marL="0" indent="0">
              <a:buNone/>
            </a:pPr>
            <a:r>
              <a:rPr lang="en-NZ" u="sng" dirty="0">
                <a:solidFill>
                  <a:schemeClr val="accent6">
                    <a:lumMod val="75000"/>
                  </a:schemeClr>
                </a:solidFill>
              </a:rPr>
              <a:t>Maximum and Minimum Damper Properties</a:t>
            </a:r>
            <a:endParaRPr lang="en-NZ" dirty="0">
              <a:solidFill>
                <a:schemeClr val="accent6">
                  <a:lumMod val="75000"/>
                </a:schemeClr>
              </a:solidFill>
            </a:endParaRPr>
          </a:p>
          <a:p>
            <a:r>
              <a:rPr lang="en-NZ" dirty="0"/>
              <a:t>Limits of </a:t>
            </a:r>
            <a:r>
              <a:rPr lang="en-US" dirty="0"/>
              <a:t>Equations 18.2-3a and 18.2-3b do not apply, thus:</a:t>
            </a:r>
            <a:endParaRPr lang="en-NZ" dirty="0"/>
          </a:p>
          <a:p>
            <a:endParaRPr lang="en-NZ" sz="3200" u="sng" dirty="0"/>
          </a:p>
          <a:p>
            <a:endParaRPr lang="en-NZ" sz="3200" u="sng" dirty="0"/>
          </a:p>
          <a:p>
            <a:r>
              <a:rPr lang="en-NZ" dirty="0"/>
              <a:t>Only applied to the damping coefficient, </a:t>
            </a:r>
            <a:r>
              <a:rPr lang="en-NZ" i="1" dirty="0"/>
              <a:t>C</a:t>
            </a:r>
          </a:p>
          <a:p>
            <a:pPr lvl="1"/>
            <a:r>
              <a:rPr lang="en-NZ" i="1" dirty="0" err="1"/>
              <a:t>C</a:t>
            </a:r>
            <a:r>
              <a:rPr lang="en-NZ" i="1" baseline="-25000" dirty="0" err="1"/>
              <a:t>max</a:t>
            </a:r>
            <a:r>
              <a:rPr lang="en-NZ" i="1" dirty="0"/>
              <a:t>  	</a:t>
            </a:r>
            <a:r>
              <a:rPr lang="en-NZ" dirty="0"/>
              <a:t>= 147.2</a:t>
            </a:r>
          </a:p>
          <a:p>
            <a:pPr lvl="1"/>
            <a:r>
              <a:rPr lang="en-NZ" i="1" dirty="0" err="1"/>
              <a:t>C</a:t>
            </a:r>
            <a:r>
              <a:rPr lang="en-NZ" i="1" baseline="-25000" dirty="0" err="1"/>
              <a:t>min</a:t>
            </a:r>
            <a:r>
              <a:rPr lang="en-NZ" i="1" dirty="0"/>
              <a:t>  	</a:t>
            </a:r>
            <a:r>
              <a:rPr lang="en-NZ" dirty="0"/>
              <a:t>= 108.8</a:t>
            </a:r>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22143601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47</a:t>
            </a:fld>
            <a:endParaRPr lang="en-US" dirty="0"/>
          </a:p>
        </p:txBody>
      </p:sp>
      <p:pic>
        <p:nvPicPr>
          <p:cNvPr id="6" name="Picture 5" descr="Isometric view of the framing system for the entire building, 5 bays wide, by 7 bays long, by 7 stories high. "/>
          <p:cNvPicPr/>
          <p:nvPr/>
        </p:nvPicPr>
        <p:blipFill>
          <a:blip r:embed="rId3" cstate="print"/>
          <a:srcRect/>
          <a:stretch>
            <a:fillRect/>
          </a:stretch>
        </p:blipFill>
        <p:spPr bwMode="auto">
          <a:xfrm>
            <a:off x="2122488" y="3391212"/>
            <a:ext cx="4399612" cy="2990538"/>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1950389"/>
          </a:xfrm>
        </p:spPr>
        <p:txBody>
          <a:bodyPr/>
          <a:lstStyle/>
          <a:p>
            <a:pPr marL="0" indent="0">
              <a:buNone/>
            </a:pPr>
            <a:r>
              <a:rPr lang="en-NZ" u="sng" dirty="0">
                <a:solidFill>
                  <a:schemeClr val="accent6">
                    <a:lumMod val="75000"/>
                  </a:schemeClr>
                </a:solidFill>
              </a:rPr>
              <a:t>Nonlinear Response History Analysis</a:t>
            </a:r>
            <a:endParaRPr lang="en-NZ" dirty="0">
              <a:solidFill>
                <a:schemeClr val="accent6">
                  <a:lumMod val="75000"/>
                </a:schemeClr>
              </a:solidFill>
            </a:endParaRPr>
          </a:p>
          <a:p>
            <a:r>
              <a:rPr lang="en-NZ" dirty="0"/>
              <a:t>Example modelling assumptions:</a:t>
            </a:r>
          </a:p>
          <a:p>
            <a:pPr lvl="1"/>
            <a:r>
              <a:rPr lang="en-NZ" sz="2400" dirty="0"/>
              <a:t>Included all structural elements</a:t>
            </a:r>
          </a:p>
          <a:p>
            <a:pPr lvl="1"/>
            <a:r>
              <a:rPr lang="en-NZ" sz="2400" dirty="0"/>
              <a:t>Explicitly modelled in-plane diaphragm stiffness</a:t>
            </a:r>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3967365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48</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Nonlinear Response History Analysis</a:t>
            </a:r>
            <a:endParaRPr lang="en-NZ" dirty="0">
              <a:solidFill>
                <a:schemeClr val="accent6">
                  <a:lumMod val="75000"/>
                </a:schemeClr>
              </a:solidFill>
            </a:endParaRPr>
          </a:p>
          <a:p>
            <a:r>
              <a:rPr lang="en-NZ" dirty="0"/>
              <a:t>Example modelling assumptions:</a:t>
            </a:r>
          </a:p>
          <a:p>
            <a:pPr lvl="1"/>
            <a:r>
              <a:rPr lang="en-NZ" sz="2400" dirty="0"/>
              <a:t>Include axial stiffness of brace installed in-line with FVD’s (2000 kip/inch)</a:t>
            </a:r>
          </a:p>
          <a:p>
            <a:pPr lvl="1"/>
            <a:r>
              <a:rPr lang="en-NZ" sz="2400" dirty="0"/>
              <a:t>Beams for gravity framing modelled with end moment releases (pinned connections)</a:t>
            </a:r>
          </a:p>
          <a:p>
            <a:pPr lvl="1"/>
            <a:r>
              <a:rPr lang="en-NZ" sz="2400" dirty="0"/>
              <a:t>3% inherent damping, applied to all modes</a:t>
            </a:r>
          </a:p>
          <a:p>
            <a:pPr lvl="1"/>
            <a:r>
              <a:rPr lang="en-NZ" sz="2400" dirty="0"/>
              <a:t>SFRS modelled and designed to remain (essentially) elastic </a:t>
            </a:r>
          </a:p>
          <a:p>
            <a:pPr marL="0" indent="0">
              <a:buNone/>
            </a:pPr>
            <a:endParaRPr lang="en-US" sz="2400" dirty="0"/>
          </a:p>
          <a:p>
            <a:endParaRPr lang="en-NZ" u="sng" dirty="0"/>
          </a:p>
          <a:p>
            <a:endParaRPr lang="en-US" u="sng" dirty="0"/>
          </a:p>
        </p:txBody>
      </p:sp>
      <p:sp>
        <p:nvSpPr>
          <p:cNvPr id="2" name="Title 1"/>
          <p:cNvSpPr>
            <a:spLocks noGrp="1"/>
          </p:cNvSpPr>
          <p:nvPr>
            <p:ph type="title"/>
          </p:nvPr>
        </p:nvSpPr>
        <p:spPr/>
        <p:txBody>
          <a:bodyPr/>
          <a:lstStyle/>
          <a:p>
            <a:r>
              <a:rPr lang="en-US" dirty="0">
                <a:solidFill>
                  <a:schemeClr val="accent6">
                    <a:lumMod val="75000"/>
                  </a:schemeClr>
                </a:solidFill>
              </a:rPr>
              <a:t>4. Structural Analysis</a:t>
            </a:r>
          </a:p>
        </p:txBody>
      </p:sp>
    </p:spTree>
    <p:extLst>
      <p:ext uri="{BB962C8B-B14F-4D97-AF65-F5344CB8AC3E}">
        <p14:creationId xmlns:p14="http://schemas.microsoft.com/office/powerpoint/2010/main" val="1982492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49</a:t>
            </a:fld>
            <a:endParaRPr lang="en-US" dirty="0"/>
          </a:p>
        </p:txBody>
      </p:sp>
      <p:pic>
        <p:nvPicPr>
          <p:cNvPr id="6" name="Picture 5" descr="This slide contains a drawing of the plan view of the building.  The locations of the seismic force resisting system, which are steel moment frames, are shown by red ellipses.  One ellipse surrounds the 5 center bays at the top of the plan on grid 1 and another surrounds the 5 center bays at the bottom of the plan on grid 6. One ellipse surrounds all 5 bays at the left of the plan on grid A and another surrounds all 5 bays at the right of the plan on grid H.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5504" y="3552052"/>
            <a:ext cx="4053096" cy="2768755"/>
          </a:xfrm>
          <a:prstGeom prst="rect">
            <a:avLst/>
          </a:prstGeom>
        </p:spPr>
      </p:pic>
      <p:sp>
        <p:nvSpPr>
          <p:cNvPr id="3" name="Content Placeholder 2"/>
          <p:cNvSpPr>
            <a:spLocks noGrp="1"/>
          </p:cNvSpPr>
          <p:nvPr>
            <p:ph idx="1"/>
          </p:nvPr>
        </p:nvSpPr>
        <p:spPr>
          <a:xfrm>
            <a:off x="661988" y="1288111"/>
            <a:ext cx="7772400" cy="2162341"/>
          </a:xfrm>
        </p:spPr>
        <p:txBody>
          <a:bodyPr/>
          <a:lstStyle/>
          <a:p>
            <a:pPr marL="0" indent="0">
              <a:buNone/>
            </a:pPr>
            <a:r>
              <a:rPr lang="en-NZ" u="sng" dirty="0">
                <a:solidFill>
                  <a:schemeClr val="accent6">
                    <a:lumMod val="75000"/>
                  </a:schemeClr>
                </a:solidFill>
              </a:rPr>
              <a:t>Configuration and Detailing</a:t>
            </a:r>
          </a:p>
          <a:p>
            <a:r>
              <a:rPr lang="en-US" sz="2400" dirty="0"/>
              <a:t>Must have an independent SRFS in each principal direction</a:t>
            </a:r>
          </a:p>
          <a:p>
            <a:r>
              <a:rPr lang="en-US" sz="2400" dirty="0"/>
              <a:t>Provides a complete lateral load path and conforms with a type listed in Table 12.2-1 of the </a:t>
            </a:r>
            <a:r>
              <a:rPr lang="en-US" sz="2400" i="1" dirty="0"/>
              <a:t>Standard</a:t>
            </a:r>
            <a:endParaRPr lang="en-NZ" u="sng" dirty="0"/>
          </a:p>
        </p:txBody>
      </p:sp>
      <p:sp>
        <p:nvSpPr>
          <p:cNvPr id="2" name="Title 1"/>
          <p:cNvSpPr>
            <a:spLocks noGrp="1"/>
          </p:cNvSpPr>
          <p:nvPr>
            <p:ph type="title"/>
          </p:nvPr>
        </p:nvSpPr>
        <p:spPr/>
        <p:txBody>
          <a:bodyPr/>
          <a:lstStyle/>
          <a:p>
            <a:r>
              <a:rPr lang="en-NZ" dirty="0">
                <a:solidFill>
                  <a:srgbClr val="FF0000"/>
                </a:solidFill>
              </a:rPr>
              <a:t>5. Design of SFRS</a:t>
            </a:r>
            <a:endParaRPr lang="en-US" dirty="0">
              <a:solidFill>
                <a:srgbClr val="FF0000"/>
              </a:solidFill>
            </a:endParaRPr>
          </a:p>
        </p:txBody>
      </p:sp>
    </p:spTree>
    <p:extLst>
      <p:ext uri="{BB962C8B-B14F-4D97-AF65-F5344CB8AC3E}">
        <p14:creationId xmlns:p14="http://schemas.microsoft.com/office/powerpoint/2010/main" val="307970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49379" y="6394450"/>
            <a:ext cx="1504950" cy="306388"/>
          </a:xfrm>
        </p:spPr>
        <p:txBody>
          <a:bodyPr/>
          <a:lstStyle/>
          <a:p>
            <a:pPr>
              <a:defRPr/>
            </a:pPr>
            <a:r>
              <a:rPr lang="en-US" dirty="0" err="1"/>
              <a:t>Ch</a:t>
            </a:r>
            <a:r>
              <a:rPr lang="en-US" dirty="0"/>
              <a:t> 16 Example 1 - </a:t>
            </a:r>
            <a:fld id="{C89CB261-678F-46C7-9B50-9F41C27EFD57}" type="slidenum">
              <a:rPr lang="en-US" smtClean="0"/>
              <a:pPr>
                <a:defRPr/>
              </a:pPr>
              <a:t>5</a:t>
            </a:fld>
            <a:endParaRPr lang="en-US" dirty="0"/>
          </a:p>
        </p:txBody>
      </p:sp>
      <p:pic>
        <p:nvPicPr>
          <p:cNvPr id="7" name="Picture 6" descr="Rectangular plan configuration measuring 175 feet, in the East-West direction and 125 feet wide in the North-South direction. The seismic force resisting system (SFRS) consists of steel special moment resisting frames (SMRF) with prequalified Reduced Beam Section (RBS) connections located on the perimeter bays of the building along Gridlines A, H, 1 and 6." title="Plan view of the building, 5 bays wide by 7 bays long."/>
          <p:cNvPicPr/>
          <p:nvPr/>
        </p:nvPicPr>
        <p:blipFill>
          <a:blip r:embed="rId3" cstate="print"/>
          <a:srcRect/>
          <a:stretch>
            <a:fillRect/>
          </a:stretch>
        </p:blipFill>
        <p:spPr bwMode="auto">
          <a:xfrm>
            <a:off x="1761421" y="1905000"/>
            <a:ext cx="6014955" cy="4225414"/>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Typical Plan</a:t>
            </a: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31318806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50</a:t>
            </a:fld>
            <a:endParaRPr lang="en-US" dirty="0"/>
          </a:p>
        </p:txBody>
      </p:sp>
      <p:pic>
        <p:nvPicPr>
          <p:cNvPr id="7" name="Picture 6" descr="Vmin = max {V/1.59, 0.75V} = 0.75V"/>
          <p:cNvPicPr>
            <a:picLocks noChangeAspect="1"/>
          </p:cNvPicPr>
          <p:nvPr/>
        </p:nvPicPr>
        <p:blipFill>
          <a:blip r:embed="rId3" cstate="print"/>
          <a:stretch>
            <a:fillRect/>
          </a:stretch>
        </p:blipFill>
        <p:spPr>
          <a:xfrm>
            <a:off x="1833746" y="4995991"/>
            <a:ext cx="5451108" cy="613976"/>
          </a:xfrm>
          <a:prstGeom prst="rect">
            <a:avLst/>
          </a:prstGeom>
        </p:spPr>
      </p:pic>
      <p:pic>
        <p:nvPicPr>
          <p:cNvPr id="6" name="Picture 5" descr="Equations 18.2-1 and 18.2-2&#10;"/>
          <p:cNvPicPr>
            <a:picLocks noChangeAspect="1"/>
          </p:cNvPicPr>
          <p:nvPr/>
        </p:nvPicPr>
        <p:blipFill>
          <a:blip r:embed="rId4" cstate="print"/>
          <a:stretch>
            <a:fillRect/>
          </a:stretch>
        </p:blipFill>
        <p:spPr>
          <a:xfrm>
            <a:off x="5111407" y="1648372"/>
            <a:ext cx="2173447" cy="1814940"/>
          </a:xfrm>
          <a:prstGeom prst="rect">
            <a:avLst/>
          </a:prstGeom>
        </p:spPr>
      </p:pic>
      <p:sp>
        <p:nvSpPr>
          <p:cNvPr id="3" name="Content Placeholder 2"/>
          <p:cNvSpPr>
            <a:spLocks noGrp="1"/>
          </p:cNvSpPr>
          <p:nvPr>
            <p:ph idx="1"/>
          </p:nvPr>
        </p:nvSpPr>
        <p:spPr>
          <a:xfrm>
            <a:off x="661988" y="1288111"/>
            <a:ext cx="7772400" cy="3499789"/>
          </a:xfrm>
        </p:spPr>
        <p:txBody>
          <a:bodyPr/>
          <a:lstStyle/>
          <a:p>
            <a:pPr marL="0" indent="0">
              <a:buNone/>
            </a:pPr>
            <a:r>
              <a:rPr lang="en-NZ" u="sng" dirty="0">
                <a:solidFill>
                  <a:schemeClr val="accent6">
                    <a:lumMod val="75000"/>
                  </a:schemeClr>
                </a:solidFill>
              </a:rPr>
              <a:t>Minimum Base Shear</a:t>
            </a:r>
          </a:p>
          <a:p>
            <a:r>
              <a:rPr lang="en-NZ" dirty="0" err="1"/>
              <a:t>Eqs</a:t>
            </a:r>
            <a:r>
              <a:rPr lang="en-NZ" dirty="0"/>
              <a:t>. 18.2-1 and 18.2-2:</a:t>
            </a:r>
            <a:endParaRPr lang="en-US" dirty="0"/>
          </a:p>
          <a:p>
            <a:endParaRPr lang="en-NZ" u="sng" dirty="0"/>
          </a:p>
          <a:p>
            <a:endParaRPr lang="en-NZ" dirty="0"/>
          </a:p>
          <a:p>
            <a:endParaRPr lang="en-NZ" dirty="0"/>
          </a:p>
          <a:p>
            <a:r>
              <a:rPr lang="en-NZ" dirty="0"/>
              <a:t>For no vertical or horizontal irregularities and 20% added plus 3% inherent damping:</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26243677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51</a:t>
            </a:fld>
            <a:endParaRPr lang="en-US" dirty="0"/>
          </a:p>
        </p:txBody>
      </p:sp>
      <p:pic>
        <p:nvPicPr>
          <p:cNvPr id="11" name="Picture 10" descr="V = CsW = 0.047 x 13151 = 618 kip"/>
          <p:cNvPicPr>
            <a:picLocks noChangeAspect="1"/>
          </p:cNvPicPr>
          <p:nvPr/>
        </p:nvPicPr>
        <p:blipFill>
          <a:blip r:embed="rId3" cstate="print"/>
          <a:stretch>
            <a:fillRect/>
          </a:stretch>
        </p:blipFill>
        <p:spPr>
          <a:xfrm>
            <a:off x="2226039" y="5425573"/>
            <a:ext cx="4837975" cy="647070"/>
          </a:xfrm>
          <a:prstGeom prst="rect">
            <a:avLst/>
          </a:prstGeom>
          <a:ln w="19050">
            <a:solidFill>
              <a:srgbClr val="FF0000"/>
            </a:solidFill>
          </a:ln>
        </p:spPr>
      </p:pic>
      <p:pic>
        <p:nvPicPr>
          <p:cNvPr id="10" name="Picture 9" descr="This calculation is the same as for buildings without supplemental damping systems.&#10;&#10;Cs = 0.047"/>
          <p:cNvPicPr>
            <a:picLocks noChangeAspect="1"/>
          </p:cNvPicPr>
          <p:nvPr/>
        </p:nvPicPr>
        <p:blipFill>
          <a:blip r:embed="rId4" cstate="print"/>
          <a:stretch>
            <a:fillRect/>
          </a:stretch>
        </p:blipFill>
        <p:spPr>
          <a:xfrm>
            <a:off x="1097553" y="3886298"/>
            <a:ext cx="6923493" cy="974055"/>
          </a:xfrm>
          <a:prstGeom prst="rect">
            <a:avLst/>
          </a:prstGeom>
        </p:spPr>
      </p:pic>
      <p:cxnSp>
        <p:nvCxnSpPr>
          <p:cNvPr id="14" name="Straight Arrow Connector 13" descr="red arrow"/>
          <p:cNvCxnSpPr/>
          <p:nvPr/>
        </p:nvCxnSpPr>
        <p:spPr bwMode="auto">
          <a:xfrm flipH="1">
            <a:off x="5902899" y="3551791"/>
            <a:ext cx="121618" cy="932725"/>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 name="Group 14" descr="Equation -- Ta = 1.14 and T = 1.6"/>
          <p:cNvGrpSpPr/>
          <p:nvPr/>
        </p:nvGrpSpPr>
        <p:grpSpPr>
          <a:xfrm>
            <a:off x="3996188" y="2607636"/>
            <a:ext cx="3909814" cy="944155"/>
            <a:chOff x="4401344" y="2607636"/>
            <a:chExt cx="3909814" cy="944155"/>
          </a:xfrm>
        </p:grpSpPr>
        <p:pic>
          <p:nvPicPr>
            <p:cNvPr id="8" name="Picture 7" descr="Equation -- Ta = 1.14"/>
            <p:cNvPicPr>
              <a:picLocks noChangeAspect="1"/>
            </p:cNvPicPr>
            <p:nvPr/>
          </p:nvPicPr>
          <p:blipFill>
            <a:blip r:embed="rId5" cstate="print"/>
            <a:stretch>
              <a:fillRect/>
            </a:stretch>
          </p:blipFill>
          <p:spPr>
            <a:xfrm>
              <a:off x="4548188" y="2607636"/>
              <a:ext cx="3762970" cy="427610"/>
            </a:xfrm>
            <a:prstGeom prst="rect">
              <a:avLst/>
            </a:prstGeom>
          </p:spPr>
        </p:pic>
        <p:pic>
          <p:nvPicPr>
            <p:cNvPr id="9" name="Picture 8" descr="Equation -- T = 1.6"/>
            <p:cNvPicPr>
              <a:picLocks noChangeAspect="1"/>
            </p:cNvPicPr>
            <p:nvPr/>
          </p:nvPicPr>
          <p:blipFill>
            <a:blip r:embed="rId6" cstate="print"/>
            <a:stretch>
              <a:fillRect/>
            </a:stretch>
          </p:blipFill>
          <p:spPr>
            <a:xfrm>
              <a:off x="4789358" y="3080181"/>
              <a:ext cx="3037394" cy="471610"/>
            </a:xfrm>
            <a:prstGeom prst="rect">
              <a:avLst/>
            </a:prstGeom>
          </p:spPr>
        </p:pic>
        <p:sp>
          <p:nvSpPr>
            <p:cNvPr id="12" name="Rectangle 11"/>
            <p:cNvSpPr/>
            <p:nvPr/>
          </p:nvSpPr>
          <p:spPr bwMode="auto">
            <a:xfrm>
              <a:off x="4401344" y="2607636"/>
              <a:ext cx="3909814" cy="944155"/>
            </a:xfrm>
            <a:prstGeom prst="rect">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pSp>
      <p:sp>
        <p:nvSpPr>
          <p:cNvPr id="3" name="Content Placeholder 2"/>
          <p:cNvSpPr>
            <a:spLocks noGrp="1"/>
          </p:cNvSpPr>
          <p:nvPr>
            <p:ph idx="1"/>
          </p:nvPr>
        </p:nvSpPr>
        <p:spPr>
          <a:xfrm>
            <a:off x="661988" y="1288111"/>
            <a:ext cx="7772400" cy="1319525"/>
          </a:xfrm>
        </p:spPr>
        <p:txBody>
          <a:bodyPr/>
          <a:lstStyle/>
          <a:p>
            <a:pPr marL="0" indent="0">
              <a:buNone/>
            </a:pPr>
            <a:r>
              <a:rPr lang="en-NZ" u="sng" dirty="0">
                <a:solidFill>
                  <a:schemeClr val="accent6">
                    <a:lumMod val="75000"/>
                  </a:schemeClr>
                </a:solidFill>
              </a:rPr>
              <a:t>Minimum Base Shear</a:t>
            </a:r>
          </a:p>
          <a:p>
            <a:r>
              <a:rPr lang="en-NZ" dirty="0"/>
              <a:t>Equivalent Lateral Force Procedure per Chapter 12:</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14808242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52</a:t>
            </a:fld>
            <a:endParaRPr lang="en-US" dirty="0"/>
          </a:p>
        </p:txBody>
      </p:sp>
      <p:pic>
        <p:nvPicPr>
          <p:cNvPr id="8" name="Picture 7" descr="Vin = 464 kip"/>
          <p:cNvPicPr>
            <a:picLocks noChangeAspect="1"/>
          </p:cNvPicPr>
          <p:nvPr/>
        </p:nvPicPr>
        <p:blipFill>
          <a:blip r:embed="rId3" cstate="print"/>
          <a:stretch>
            <a:fillRect/>
          </a:stretch>
        </p:blipFill>
        <p:spPr>
          <a:xfrm>
            <a:off x="1974213" y="2494611"/>
            <a:ext cx="5195575" cy="650438"/>
          </a:xfrm>
          <a:prstGeom prst="rect">
            <a:avLst/>
          </a:prstGeom>
        </p:spPr>
      </p:pic>
      <p:sp>
        <p:nvSpPr>
          <p:cNvPr id="3" name="Content Placeholder 2"/>
          <p:cNvSpPr>
            <a:spLocks noGrp="1"/>
          </p:cNvSpPr>
          <p:nvPr>
            <p:ph idx="1"/>
          </p:nvPr>
        </p:nvSpPr>
        <p:spPr>
          <a:xfrm>
            <a:off x="559594" y="1288111"/>
            <a:ext cx="8024812" cy="4614214"/>
          </a:xfrm>
        </p:spPr>
        <p:txBody>
          <a:bodyPr/>
          <a:lstStyle/>
          <a:p>
            <a:pPr marL="0" indent="0">
              <a:buNone/>
            </a:pPr>
            <a:r>
              <a:rPr lang="en-NZ" u="sng" dirty="0">
                <a:solidFill>
                  <a:schemeClr val="accent6">
                    <a:lumMod val="75000"/>
                  </a:schemeClr>
                </a:solidFill>
              </a:rPr>
              <a:t>Minimum Base Shear</a:t>
            </a:r>
          </a:p>
          <a:p>
            <a:r>
              <a:rPr lang="en-NZ" dirty="0"/>
              <a:t>Minimum base shear allowed by Chapter 18:</a:t>
            </a:r>
          </a:p>
          <a:p>
            <a:endParaRPr lang="en-NZ" dirty="0"/>
          </a:p>
          <a:p>
            <a:endParaRPr lang="en-NZ" dirty="0"/>
          </a:p>
          <a:p>
            <a:r>
              <a:rPr lang="en-NZ" dirty="0"/>
              <a:t>SFRS in each principal direction must (</a:t>
            </a:r>
            <a:r>
              <a:rPr lang="en-NZ" i="1" dirty="0"/>
              <a:t>at least</a:t>
            </a:r>
            <a:r>
              <a:rPr lang="en-NZ" dirty="0"/>
              <a:t>) remain elastic for this base shear, regardless of the effect of supplemental dampers.</a:t>
            </a:r>
          </a:p>
          <a:p>
            <a:endParaRPr lang="en-NZ" dirty="0"/>
          </a:p>
          <a:p>
            <a:endParaRPr lang="en-NZ" dirty="0"/>
          </a:p>
          <a:p>
            <a:endParaRPr lang="en-NZ" dirty="0"/>
          </a:p>
          <a:p>
            <a:pPr marL="0" indent="0">
              <a:buNone/>
            </a:pPr>
            <a:endParaRPr lang="en-US" dirty="0"/>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26434478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53</a:t>
            </a:fld>
            <a:endParaRPr lang="en-US" dirty="0"/>
          </a:p>
        </p:txBody>
      </p:sp>
      <p:sp>
        <p:nvSpPr>
          <p:cNvPr id="3" name="Content Placeholder 2"/>
          <p:cNvSpPr>
            <a:spLocks noGrp="1"/>
          </p:cNvSpPr>
          <p:nvPr>
            <p:ph idx="1"/>
          </p:nvPr>
        </p:nvSpPr>
        <p:spPr>
          <a:xfrm>
            <a:off x="661988" y="1288111"/>
            <a:ext cx="7874910" cy="4614214"/>
          </a:xfrm>
        </p:spPr>
        <p:txBody>
          <a:bodyPr/>
          <a:lstStyle/>
          <a:p>
            <a:pPr marL="0" indent="0">
              <a:buNone/>
            </a:pPr>
            <a:r>
              <a:rPr lang="en-NZ" u="sng" dirty="0">
                <a:solidFill>
                  <a:schemeClr val="accent6">
                    <a:lumMod val="75000"/>
                  </a:schemeClr>
                </a:solidFill>
              </a:rPr>
              <a:t>Strength Design of SMRF</a:t>
            </a:r>
          </a:p>
          <a:p>
            <a:r>
              <a:rPr lang="en-NZ" dirty="0"/>
              <a:t>Three design checks:</a:t>
            </a:r>
          </a:p>
          <a:p>
            <a:pPr marL="914400" lvl="1" indent="-514350">
              <a:buFont typeface="+mj-lt"/>
              <a:buAutoNum type="arabicPeriod"/>
            </a:pPr>
            <a:r>
              <a:rPr lang="en-NZ" sz="2400" dirty="0"/>
              <a:t>The minimum base shear of 464 kip (</a:t>
            </a:r>
            <a:r>
              <a:rPr lang="en-NZ" sz="2400" u="sng" dirty="0">
                <a:solidFill>
                  <a:schemeClr val="accent6">
                    <a:lumMod val="75000"/>
                  </a:schemeClr>
                </a:solidFill>
              </a:rPr>
              <a:t>no dampers</a:t>
            </a:r>
            <a:r>
              <a:rPr lang="en-NZ" sz="2400" dirty="0"/>
              <a:t>)</a:t>
            </a:r>
          </a:p>
          <a:p>
            <a:pPr marL="914400" lvl="1" indent="-514350">
              <a:buFont typeface="+mj-lt"/>
              <a:buAutoNum type="arabicPeriod"/>
            </a:pPr>
            <a:r>
              <a:rPr lang="en-NZ" sz="2400" dirty="0"/>
              <a:t>Demands from the NLRHA (</a:t>
            </a:r>
            <a:r>
              <a:rPr lang="en-NZ" sz="2400" u="sng" dirty="0">
                <a:solidFill>
                  <a:schemeClr val="accent6">
                    <a:lumMod val="75000"/>
                  </a:schemeClr>
                </a:solidFill>
              </a:rPr>
              <a:t>dampers included</a:t>
            </a:r>
            <a:r>
              <a:rPr lang="en-NZ" sz="2400" dirty="0"/>
              <a:t>) at the design earthquake level</a:t>
            </a:r>
          </a:p>
          <a:p>
            <a:pPr marL="914400" lvl="1" indent="-514350">
              <a:buFont typeface="+mj-lt"/>
              <a:buAutoNum type="arabicPeriod"/>
            </a:pPr>
            <a:endParaRPr lang="en-NZ" sz="2400" dirty="0"/>
          </a:p>
          <a:p>
            <a:pPr marL="0" indent="0">
              <a:buNone/>
            </a:pPr>
            <a:r>
              <a:rPr lang="en-NZ" dirty="0"/>
              <a:t>Since the SMRF is modelled as essentially elastic in the NLRHA at the MCE</a:t>
            </a:r>
            <a:r>
              <a:rPr lang="en-NZ" baseline="-25000" dirty="0"/>
              <a:t>R</a:t>
            </a:r>
            <a:r>
              <a:rPr lang="en-NZ" dirty="0"/>
              <a:t> level</a:t>
            </a:r>
          </a:p>
          <a:p>
            <a:pPr marL="914400" lvl="1" indent="-514350">
              <a:buFont typeface="+mj-lt"/>
              <a:buAutoNum type="arabicPeriod" startAt="3"/>
            </a:pPr>
            <a:r>
              <a:rPr lang="en-NZ" sz="2400" dirty="0"/>
              <a:t>Demands must be no more than 1.5 times the expected capacity of the frame</a:t>
            </a:r>
          </a:p>
          <a:p>
            <a:endParaRPr lang="en-NZ" dirty="0"/>
          </a:p>
          <a:p>
            <a:pPr marL="0" indent="0">
              <a:buNone/>
            </a:pPr>
            <a:endParaRPr lang="en-US" dirty="0"/>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18223897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54</a:t>
            </a:fld>
            <a:endParaRPr lang="en-US" dirty="0"/>
          </a:p>
        </p:txBody>
      </p:sp>
      <p:pic>
        <p:nvPicPr>
          <p:cNvPr id="14" name="Picture 13" descr="Displaced shapes of the second vibration modes of the building.  "/>
          <p:cNvPicPr>
            <a:picLocks noChangeAspect="1"/>
          </p:cNvPicPr>
          <p:nvPr/>
        </p:nvPicPr>
        <p:blipFill>
          <a:blip r:embed="rId3" cstate="print"/>
          <a:stretch>
            <a:fillRect/>
          </a:stretch>
        </p:blipFill>
        <p:spPr>
          <a:xfrm>
            <a:off x="6184224" y="3421270"/>
            <a:ext cx="2250164" cy="1578322"/>
          </a:xfrm>
          <a:prstGeom prst="rect">
            <a:avLst/>
          </a:prstGeom>
        </p:spPr>
      </p:pic>
      <p:pic>
        <p:nvPicPr>
          <p:cNvPr id="13" name="Picture 12" descr="Displaced shapes of the first vibration modes of the building.  "/>
          <p:cNvPicPr>
            <a:picLocks noChangeAspect="1"/>
          </p:cNvPicPr>
          <p:nvPr/>
        </p:nvPicPr>
        <p:blipFill>
          <a:blip r:embed="rId4" cstate="print"/>
          <a:stretch>
            <a:fillRect/>
          </a:stretch>
        </p:blipFill>
        <p:spPr>
          <a:xfrm>
            <a:off x="3943768" y="3397202"/>
            <a:ext cx="1811867" cy="1626459"/>
          </a:xfrm>
          <a:prstGeom prst="rect">
            <a:avLst/>
          </a:prstGeom>
        </p:spPr>
      </p:pic>
      <p:sp>
        <p:nvSpPr>
          <p:cNvPr id="15" name="TextBox 14"/>
          <p:cNvSpPr txBox="1"/>
          <p:nvPr/>
        </p:nvSpPr>
        <p:spPr>
          <a:xfrm>
            <a:off x="3527646" y="3829596"/>
            <a:ext cx="416122" cy="461665"/>
          </a:xfrm>
          <a:prstGeom prst="rect">
            <a:avLst/>
          </a:prstGeom>
          <a:noFill/>
        </p:spPr>
        <p:txBody>
          <a:bodyPr wrap="square" rtlCol="0">
            <a:spAutoFit/>
          </a:bodyPr>
          <a:lstStyle/>
          <a:p>
            <a:r>
              <a:rPr lang="en-NZ" dirty="0"/>
              <a:t>&amp;</a:t>
            </a:r>
            <a:endParaRPr lang="en-US" dirty="0"/>
          </a:p>
        </p:txBody>
      </p:sp>
      <p:pic>
        <p:nvPicPr>
          <p:cNvPr id="6" name="Picture 5" descr="Smoothed design response spectrum for the building.  "/>
          <p:cNvPicPr>
            <a:picLocks noChangeAspect="1"/>
          </p:cNvPicPr>
          <p:nvPr/>
        </p:nvPicPr>
        <p:blipFill>
          <a:blip r:embed="rId5" cstate="print"/>
          <a:stretch>
            <a:fillRect/>
          </a:stretch>
        </p:blipFill>
        <p:spPr>
          <a:xfrm>
            <a:off x="850165" y="3548732"/>
            <a:ext cx="2489304" cy="1191718"/>
          </a:xfrm>
          <a:prstGeom prst="rect">
            <a:avLst/>
          </a:prstGeom>
        </p:spPr>
      </p:pic>
      <p:sp>
        <p:nvSpPr>
          <p:cNvPr id="7" name="TextBox 6"/>
          <p:cNvSpPr txBox="1"/>
          <p:nvPr/>
        </p:nvSpPr>
        <p:spPr>
          <a:xfrm>
            <a:off x="4205394" y="2799056"/>
            <a:ext cx="4938606" cy="400110"/>
          </a:xfrm>
          <a:prstGeom prst="rect">
            <a:avLst/>
          </a:prstGeom>
          <a:noFill/>
        </p:spPr>
        <p:txBody>
          <a:bodyPr wrap="square" rtlCol="0">
            <a:spAutoFit/>
          </a:bodyPr>
          <a:lstStyle/>
          <a:p>
            <a:r>
              <a:rPr lang="en-US" sz="2000" dirty="0"/>
              <a:t>Mode 1          +      Mode 2       +       Etc.</a:t>
            </a:r>
          </a:p>
        </p:txBody>
      </p:sp>
      <p:sp>
        <p:nvSpPr>
          <p:cNvPr id="3" name="Content Placeholder 2"/>
          <p:cNvSpPr>
            <a:spLocks noGrp="1"/>
          </p:cNvSpPr>
          <p:nvPr>
            <p:ph idx="1"/>
          </p:nvPr>
        </p:nvSpPr>
        <p:spPr>
          <a:xfrm>
            <a:off x="661988" y="1288111"/>
            <a:ext cx="7772400" cy="1430538"/>
          </a:xfrm>
        </p:spPr>
        <p:txBody>
          <a:bodyPr/>
          <a:lstStyle/>
          <a:p>
            <a:pPr marL="0" indent="0">
              <a:buNone/>
            </a:pPr>
            <a:r>
              <a:rPr lang="en-NZ" u="sng" dirty="0">
                <a:solidFill>
                  <a:schemeClr val="accent6">
                    <a:lumMod val="75000"/>
                  </a:schemeClr>
                </a:solidFill>
              </a:rPr>
              <a:t>Strength Design of SMRF</a:t>
            </a:r>
          </a:p>
          <a:p>
            <a:r>
              <a:rPr lang="en-NZ" sz="2400" b="1" dirty="0"/>
              <a:t>Check 1: </a:t>
            </a:r>
            <a:r>
              <a:rPr lang="en-NZ" sz="2400" dirty="0"/>
              <a:t>Minimum base shear (</a:t>
            </a:r>
            <a:r>
              <a:rPr lang="en-NZ" sz="2400" u="sng" dirty="0">
                <a:solidFill>
                  <a:schemeClr val="accent6">
                    <a:lumMod val="75000"/>
                  </a:schemeClr>
                </a:solidFill>
              </a:rPr>
              <a:t>no dampers</a:t>
            </a:r>
            <a:r>
              <a:rPr lang="en-NZ" sz="2400" dirty="0"/>
              <a:t>)</a:t>
            </a:r>
          </a:p>
          <a:p>
            <a:pPr lvl="1"/>
            <a:r>
              <a:rPr lang="en-NZ" sz="2400" dirty="0"/>
              <a:t>Response spectrum (modal) analysis</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40155172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55</a:t>
            </a:fld>
            <a:endParaRPr lang="en-US" dirty="0"/>
          </a:p>
        </p:txBody>
      </p:sp>
      <p:sp>
        <p:nvSpPr>
          <p:cNvPr id="11" name="TextBox 10"/>
          <p:cNvSpPr txBox="1"/>
          <p:nvPr/>
        </p:nvSpPr>
        <p:spPr>
          <a:xfrm>
            <a:off x="1289154" y="5915936"/>
            <a:ext cx="7673125" cy="369332"/>
          </a:xfrm>
          <a:prstGeom prst="rect">
            <a:avLst/>
          </a:prstGeom>
          <a:noFill/>
        </p:spPr>
        <p:txBody>
          <a:bodyPr wrap="square" rtlCol="0">
            <a:spAutoFit/>
          </a:bodyPr>
          <a:lstStyle/>
          <a:p>
            <a:r>
              <a:rPr lang="en-NZ" sz="1800" dirty="0" err="1"/>
              <a:t>V</a:t>
            </a:r>
            <a:r>
              <a:rPr lang="en-NZ" sz="1800" baseline="-25000" dirty="0" err="1"/>
              <a:t>b,modal,reduced</a:t>
            </a:r>
            <a:r>
              <a:rPr lang="en-NZ" sz="1800" dirty="0"/>
              <a:t> = 2376×0.125 = 297 kip thus scale up by 464/297 = 1.56</a:t>
            </a:r>
            <a:endParaRPr lang="en-US" sz="1800" dirty="0"/>
          </a:p>
        </p:txBody>
      </p:sp>
      <p:pic>
        <p:nvPicPr>
          <p:cNvPr id="7" name="Picture 6" descr="An elevation of a transverse section of the building, 5 bays wide by 7 stories tall.  On each beam and column the magnitude of the design shear force is indicated.&#10;"/>
          <p:cNvPicPr>
            <a:picLocks noChangeAspect="1"/>
          </p:cNvPicPr>
          <p:nvPr/>
        </p:nvPicPr>
        <p:blipFill>
          <a:blip r:embed="rId3" cstate="print"/>
          <a:stretch>
            <a:fillRect/>
          </a:stretch>
        </p:blipFill>
        <p:spPr>
          <a:xfrm>
            <a:off x="5231859" y="3009385"/>
            <a:ext cx="2692942" cy="2667914"/>
          </a:xfrm>
          <a:prstGeom prst="rect">
            <a:avLst/>
          </a:prstGeom>
        </p:spPr>
      </p:pic>
      <p:cxnSp>
        <p:nvCxnSpPr>
          <p:cNvPr id="10" name="Straight Arrow Connector 9" descr="red arrow"/>
          <p:cNvCxnSpPr/>
          <p:nvPr/>
        </p:nvCxnSpPr>
        <p:spPr bwMode="auto">
          <a:xfrm flipH="1">
            <a:off x="6016198" y="5874729"/>
            <a:ext cx="1124262" cy="0"/>
          </a:xfrm>
          <a:prstGeom prst="straightConnector1">
            <a:avLst/>
          </a:prstGeom>
          <a:solidFill>
            <a:schemeClr val="accent1"/>
          </a:solidFill>
          <a:ln w="28575" cap="flat" cmpd="sng" algn="ctr">
            <a:solidFill>
              <a:srgbClr val="FF0000"/>
            </a:solidFill>
            <a:prstDash val="solid"/>
            <a:round/>
            <a:headEnd type="none" w="lg" len="lg"/>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1666198" y="4289067"/>
            <a:ext cx="3190615" cy="646331"/>
          </a:xfrm>
          <a:prstGeom prst="rect">
            <a:avLst/>
          </a:prstGeom>
          <a:noFill/>
        </p:spPr>
        <p:txBody>
          <a:bodyPr wrap="square" rtlCol="0">
            <a:spAutoFit/>
          </a:bodyPr>
          <a:lstStyle/>
          <a:p>
            <a:r>
              <a:rPr lang="en-NZ" sz="1800" dirty="0"/>
              <a:t>Gridline A &amp; H SFRS Shears (North-South direction) </a:t>
            </a:r>
            <a:endParaRPr lang="en-US" sz="1800" dirty="0"/>
          </a:p>
        </p:txBody>
      </p:sp>
      <p:sp>
        <p:nvSpPr>
          <p:cNvPr id="3" name="Content Placeholder 2"/>
          <p:cNvSpPr>
            <a:spLocks noGrp="1"/>
          </p:cNvSpPr>
          <p:nvPr>
            <p:ph idx="1"/>
          </p:nvPr>
        </p:nvSpPr>
        <p:spPr>
          <a:xfrm>
            <a:off x="241300" y="1288111"/>
            <a:ext cx="8623300" cy="1612092"/>
          </a:xfrm>
        </p:spPr>
        <p:txBody>
          <a:bodyPr/>
          <a:lstStyle/>
          <a:p>
            <a:pPr marL="0" indent="0">
              <a:buNone/>
            </a:pPr>
            <a:r>
              <a:rPr lang="en-NZ" u="sng" dirty="0">
                <a:solidFill>
                  <a:schemeClr val="accent6">
                    <a:lumMod val="75000"/>
                  </a:schemeClr>
                </a:solidFill>
              </a:rPr>
              <a:t>Strength Design of SMRF</a:t>
            </a:r>
          </a:p>
          <a:p>
            <a:pPr lvl="0"/>
            <a:r>
              <a:rPr lang="en-US" sz="2000" b="1" dirty="0"/>
              <a:t>Reduced Elastic Demand:</a:t>
            </a:r>
            <a:r>
              <a:rPr lang="en-US" sz="2000" dirty="0"/>
              <a:t> Design earthquake response spectrum, elastic earthquake forces multiplied by </a:t>
            </a:r>
            <a:r>
              <a:rPr lang="en-US" sz="2000" dirty="0" err="1"/>
              <a:t>I</a:t>
            </a:r>
            <a:r>
              <a:rPr lang="en-US" sz="2000" baseline="-25000" dirty="0" err="1"/>
              <a:t>e</a:t>
            </a:r>
            <a:r>
              <a:rPr lang="en-US" sz="2000" dirty="0"/>
              <a:t>/R = 0.125 and scaled up to the minimum base shear (i.e. 0.75</a:t>
            </a:r>
            <a:r>
              <a:rPr lang="en-US" sz="2000" i="1" dirty="0"/>
              <a:t>V</a:t>
            </a:r>
            <a:r>
              <a:rPr lang="en-US" sz="2000" dirty="0"/>
              <a:t>/</a:t>
            </a:r>
            <a:r>
              <a:rPr lang="en-US" sz="2000" i="1" dirty="0" err="1"/>
              <a:t>V</a:t>
            </a:r>
            <a:r>
              <a:rPr lang="en-US" sz="2000" baseline="-25000" dirty="0" err="1"/>
              <a:t>modal,reduced</a:t>
            </a:r>
            <a:r>
              <a:rPr lang="en-US" sz="2000" dirty="0"/>
              <a:t>) </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39535400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56</a:t>
            </a:fld>
            <a:endParaRPr lang="en-US" dirty="0"/>
          </a:p>
        </p:txBody>
      </p:sp>
      <p:pic>
        <p:nvPicPr>
          <p:cNvPr id="6" name="Picture 5" descr="ΦMn = 475 kip-ft"/>
          <p:cNvPicPr>
            <a:picLocks noChangeAspect="1"/>
          </p:cNvPicPr>
          <p:nvPr/>
        </p:nvPicPr>
        <p:blipFill>
          <a:blip r:embed="rId3" cstate="print"/>
          <a:stretch>
            <a:fillRect/>
          </a:stretch>
        </p:blipFill>
        <p:spPr>
          <a:xfrm>
            <a:off x="311337" y="5474273"/>
            <a:ext cx="8530303" cy="702106"/>
          </a:xfrm>
          <a:prstGeom prst="rect">
            <a:avLst/>
          </a:prstGeom>
        </p:spPr>
      </p:pic>
      <p:pic>
        <p:nvPicPr>
          <p:cNvPr id="9" name="Picture 8" descr="“Reduced Beam Section” or RBS connection between a column and a beam. The distinguishing feature of this connection is the reduction in the width of the beam flanges a short distance from the face of column. This configuration forces plastic hinging in the beam to occur away from the column face."/>
          <p:cNvPicPr>
            <a:picLocks noChangeAspect="1" noChangeArrowheads="1"/>
          </p:cNvPicPr>
          <p:nvPr/>
        </p:nvPicPr>
        <p:blipFill>
          <a:blip r:embed="rId4" cstate="print">
            <a:extLst>
              <a:ext uri="{28A0092B-C50C-407E-A947-70E740481C1C}">
                <a14:useLocalDpi xmlns:a14="http://schemas.microsoft.com/office/drawing/2010/main" val="0"/>
              </a:ext>
            </a:extLst>
          </a:blip>
          <a:srcRect t="1234"/>
          <a:stretch>
            <a:fillRect/>
          </a:stretch>
        </p:blipFill>
        <p:spPr bwMode="auto">
          <a:xfrm>
            <a:off x="5892297" y="1288111"/>
            <a:ext cx="3130064" cy="3812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sp>
        <p:nvSpPr>
          <p:cNvPr id="8" name="TextBox 7"/>
          <p:cNvSpPr txBox="1"/>
          <p:nvPr/>
        </p:nvSpPr>
        <p:spPr>
          <a:xfrm>
            <a:off x="6394467" y="5038417"/>
            <a:ext cx="2051033" cy="307777"/>
          </a:xfrm>
          <a:prstGeom prst="rect">
            <a:avLst/>
          </a:prstGeom>
          <a:noFill/>
        </p:spPr>
        <p:txBody>
          <a:bodyPr wrap="square" rtlCol="0">
            <a:spAutoFit/>
          </a:bodyPr>
          <a:lstStyle/>
          <a:p>
            <a:r>
              <a:rPr lang="en-NZ" sz="1400" dirty="0">
                <a:solidFill>
                  <a:schemeClr val="bg1">
                    <a:lumMod val="50000"/>
                  </a:schemeClr>
                </a:solidFill>
              </a:rPr>
              <a:t>Reference: AISC</a:t>
            </a:r>
            <a:endParaRPr lang="en-US" sz="1400" dirty="0">
              <a:solidFill>
                <a:schemeClr val="bg1">
                  <a:lumMod val="50000"/>
                </a:schemeClr>
              </a:solidFill>
            </a:endParaRPr>
          </a:p>
        </p:txBody>
      </p:sp>
      <p:sp>
        <p:nvSpPr>
          <p:cNvPr id="3" name="Content Placeholder 2"/>
          <p:cNvSpPr>
            <a:spLocks noGrp="1"/>
          </p:cNvSpPr>
          <p:nvPr>
            <p:ph idx="1"/>
          </p:nvPr>
        </p:nvSpPr>
        <p:spPr>
          <a:xfrm>
            <a:off x="661988" y="1288111"/>
            <a:ext cx="5284163" cy="4614214"/>
          </a:xfrm>
        </p:spPr>
        <p:txBody>
          <a:bodyPr/>
          <a:lstStyle/>
          <a:p>
            <a:pPr marL="0" indent="0">
              <a:buNone/>
            </a:pPr>
            <a:r>
              <a:rPr lang="en-NZ" u="sng" dirty="0">
                <a:solidFill>
                  <a:schemeClr val="accent6">
                    <a:lumMod val="75000"/>
                  </a:schemeClr>
                </a:solidFill>
              </a:rPr>
              <a:t>Strength Design of SMRF</a:t>
            </a:r>
          </a:p>
          <a:p>
            <a:r>
              <a:rPr lang="en-US" sz="2000" b="1" dirty="0"/>
              <a:t>Factored Nominal Capacity:</a:t>
            </a:r>
            <a:r>
              <a:rPr lang="en-US" sz="2000" dirty="0"/>
              <a:t> </a:t>
            </a:r>
            <a:r>
              <a:rPr lang="en-US" sz="2000" u="sng" dirty="0">
                <a:solidFill>
                  <a:schemeClr val="accent6">
                    <a:lumMod val="75000"/>
                  </a:schemeClr>
                </a:solidFill>
              </a:rPr>
              <a:t>Nominal</a:t>
            </a:r>
            <a:r>
              <a:rPr lang="en-US" sz="2000" dirty="0"/>
              <a:t> yield strength with strength reduction factor, </a:t>
            </a:r>
            <a:r>
              <a:rPr lang="en-US" sz="2000" u="sng" dirty="0">
                <a:solidFill>
                  <a:schemeClr val="accent6">
                    <a:lumMod val="75000"/>
                  </a:schemeClr>
                </a:solidFill>
              </a:rPr>
              <a:t>ϕ, of 0.9</a:t>
            </a:r>
            <a:r>
              <a:rPr lang="en-US" sz="2000" dirty="0"/>
              <a:t>.  </a:t>
            </a:r>
          </a:p>
          <a:p>
            <a:endParaRPr lang="en-US" sz="2000" dirty="0"/>
          </a:p>
          <a:p>
            <a:r>
              <a:rPr lang="en-US" sz="2000" dirty="0"/>
              <a:t>The selected RBS dimensions are a=0.625b</a:t>
            </a:r>
            <a:r>
              <a:rPr lang="en-US" sz="2000" baseline="-25000" dirty="0"/>
              <a:t>bf</a:t>
            </a:r>
            <a:r>
              <a:rPr lang="en-US" sz="2000" dirty="0"/>
              <a:t>, b=0.75d and c = 0.18b</a:t>
            </a:r>
            <a:r>
              <a:rPr lang="en-US" sz="2000" baseline="-25000" dirty="0"/>
              <a:t>bf</a:t>
            </a:r>
            <a:r>
              <a:rPr lang="en-US" sz="2000" dirty="0"/>
              <a:t>. </a:t>
            </a:r>
          </a:p>
          <a:p>
            <a:endParaRPr lang="en-US" sz="2000" dirty="0"/>
          </a:p>
          <a:p>
            <a:r>
              <a:rPr lang="en-US" sz="2000" dirty="0"/>
              <a:t>The W21x73 beam between Gridlines D and E at Story 3 has a factored nominal capacity of:</a:t>
            </a:r>
          </a:p>
          <a:p>
            <a:pPr lvl="0"/>
            <a:endParaRPr lang="en-NZ" sz="2000" dirty="0"/>
          </a:p>
          <a:p>
            <a:endParaRPr lang="en-NZ" dirty="0"/>
          </a:p>
          <a:p>
            <a:endParaRPr lang="en-NZ" dirty="0"/>
          </a:p>
          <a:p>
            <a:pPr marL="0" indent="0">
              <a:buNone/>
            </a:pPr>
            <a:endParaRPr lang="en-US" dirty="0"/>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860893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57</a:t>
            </a:fld>
            <a:endParaRPr lang="en-US" dirty="0"/>
          </a:p>
        </p:txBody>
      </p:sp>
      <p:pic>
        <p:nvPicPr>
          <p:cNvPr id="6" name="Picture 5" descr="Elevation of a longitudinal section of the building, 7 bays wide by seven stories tall. On each beam of the moment frames the demand to capacity ratio (DCR) is shown. The values of all DCRs are less than 1.0.&#10;&#10;The sizing of the frame is of adequate strength to meet the minimum base shear requirement of the Standard as no D/C ratio is greater than 1.0. Even for the conventional design of the SMRF the minimum base shear using modal response spectrum is allowed to be taken as 0.85V. This along with an increase in forces to account for accidental eccentricity would give D/C ratios for the frame of about 15-20% larger than that in the Figure. This is still well below a D/C close to 1.0, which one may seek to optimize design.  The reason for this is that the sizing of beams, and hence columns (due to strong-column, weak-beam requirements), are typically controlled by considerations for drift."/>
          <p:cNvPicPr/>
          <p:nvPr/>
        </p:nvPicPr>
        <p:blipFill>
          <a:blip r:embed="rId3" cstate="print"/>
          <a:srcRect/>
          <a:stretch>
            <a:fillRect/>
          </a:stretch>
        </p:blipFill>
        <p:spPr bwMode="auto">
          <a:xfrm>
            <a:off x="1258994" y="3067350"/>
            <a:ext cx="5075624" cy="3081037"/>
          </a:xfrm>
          <a:prstGeom prst="rect">
            <a:avLst/>
          </a:prstGeom>
          <a:noFill/>
          <a:ln w="9525">
            <a:noFill/>
            <a:miter lim="800000"/>
            <a:headEnd/>
            <a:tailEnd/>
          </a:ln>
        </p:spPr>
      </p:pic>
      <p:sp>
        <p:nvSpPr>
          <p:cNvPr id="8" name="TextBox 7"/>
          <p:cNvSpPr txBox="1"/>
          <p:nvPr/>
        </p:nvSpPr>
        <p:spPr>
          <a:xfrm>
            <a:off x="6680200" y="3494413"/>
            <a:ext cx="2055633" cy="2031325"/>
          </a:xfrm>
          <a:prstGeom prst="rect">
            <a:avLst/>
          </a:prstGeom>
          <a:noFill/>
          <a:ln>
            <a:solidFill>
              <a:srgbClr val="FF0000"/>
            </a:solidFill>
          </a:ln>
        </p:spPr>
        <p:txBody>
          <a:bodyPr wrap="square" rtlCol="0">
            <a:spAutoFit/>
          </a:bodyPr>
          <a:lstStyle/>
          <a:p>
            <a:pPr algn="ctr"/>
            <a:r>
              <a:rPr lang="en-US" sz="1800" b="1" dirty="0"/>
              <a:t>&lt; 1.0 </a:t>
            </a:r>
            <a:r>
              <a:rPr lang="en-US" sz="1800" b="1" dirty="0">
                <a:sym typeface="Wingdings" panose="05000000000000000000" pitchFamily="2" charset="2"/>
              </a:rPr>
              <a:t>O.K</a:t>
            </a:r>
            <a:endParaRPr lang="en-US" sz="1800" b="1" dirty="0"/>
          </a:p>
          <a:p>
            <a:pPr algn="ctr"/>
            <a:r>
              <a:rPr lang="en-US" sz="1800" dirty="0"/>
              <a:t>Acceptable drift limits usually governing sizing of steel MRF members instead of strength criteria</a:t>
            </a:r>
          </a:p>
        </p:txBody>
      </p:sp>
      <p:sp>
        <p:nvSpPr>
          <p:cNvPr id="3" name="Content Placeholder 2"/>
          <p:cNvSpPr>
            <a:spLocks noGrp="1"/>
          </p:cNvSpPr>
          <p:nvPr>
            <p:ph idx="1"/>
          </p:nvPr>
        </p:nvSpPr>
        <p:spPr>
          <a:xfrm>
            <a:off x="342901" y="1288111"/>
            <a:ext cx="8392932" cy="1779239"/>
          </a:xfrm>
        </p:spPr>
        <p:txBody>
          <a:bodyPr/>
          <a:lstStyle/>
          <a:p>
            <a:pPr marL="0" indent="0">
              <a:buNone/>
            </a:pPr>
            <a:r>
              <a:rPr lang="en-NZ" u="sng" dirty="0">
                <a:solidFill>
                  <a:schemeClr val="accent6">
                    <a:lumMod val="75000"/>
                  </a:schemeClr>
                </a:solidFill>
              </a:rPr>
              <a:t>Strength Design of SMRF</a:t>
            </a:r>
          </a:p>
          <a:p>
            <a:r>
              <a:rPr lang="en-US" sz="2300" b="1" dirty="0"/>
              <a:t>D/C Ratios: </a:t>
            </a:r>
            <a:r>
              <a:rPr lang="en-US" sz="2300" dirty="0"/>
              <a:t>Modal Response Spectrum Reduced Demands divided by Factored Nominal Capacity Ratios for Gridline 1 SMRF, No Dampers</a:t>
            </a:r>
            <a:endParaRPr lang="en-NZ" sz="2300"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1981819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58</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Strength Design of SMRF</a:t>
            </a:r>
          </a:p>
          <a:p>
            <a:pPr marL="0" indent="0">
              <a:buNone/>
            </a:pPr>
            <a:endParaRPr lang="en-NZ" dirty="0"/>
          </a:p>
          <a:p>
            <a:pPr marL="0" indent="0">
              <a:buNone/>
            </a:pPr>
            <a:r>
              <a:rPr lang="en-NZ" sz="3600" b="1" dirty="0"/>
              <a:t>Now progress with sizing of the damping system (i.e. Section 6)</a:t>
            </a:r>
          </a:p>
          <a:p>
            <a:endParaRPr lang="en-NZ" dirty="0"/>
          </a:p>
          <a:p>
            <a:r>
              <a:rPr lang="en-NZ" dirty="0"/>
              <a:t>The re-checking of the SMRF (with the dampers included) is shown in the next slides:</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40148964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59</a:t>
            </a:fld>
            <a:endParaRPr lang="en-US" dirty="0"/>
          </a:p>
        </p:txBody>
      </p:sp>
      <p:pic>
        <p:nvPicPr>
          <p:cNvPr id="6" name="Picture 5" descr="Longitudinal elevation of the building, 7 bays wide by 7 stories tall. Demand-to-capacity ratios (DCRs) are shown for the nonlinear time history analysis with dampers included. Some of the beams at floors 3 and 4 have DCRs greater than 1.0.&#10;&#10;This figure is of the steel moment resisting frame on Grid 1 (or 6). The numbers on each beam are the absolute maximum of the positive or negative moment divided by the elastic capacity of the RBS. A number above 1.0 indicate that steel yielding is occurring. For low damage design (which exceeds the Standard) it is preferable that the frame remains elastic/undamag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497" y="2896932"/>
            <a:ext cx="4275797" cy="2784240"/>
          </a:xfrm>
          <a:prstGeom prst="rect">
            <a:avLst/>
          </a:prstGeom>
        </p:spPr>
      </p:pic>
      <p:sp>
        <p:nvSpPr>
          <p:cNvPr id="22" name="TextBox 21"/>
          <p:cNvSpPr txBox="1"/>
          <p:nvPr/>
        </p:nvSpPr>
        <p:spPr>
          <a:xfrm>
            <a:off x="1870119" y="5877939"/>
            <a:ext cx="6254549" cy="369332"/>
          </a:xfrm>
          <a:prstGeom prst="rect">
            <a:avLst/>
          </a:prstGeom>
          <a:noFill/>
          <a:ln>
            <a:solidFill>
              <a:srgbClr val="FF0000"/>
            </a:solidFill>
          </a:ln>
        </p:spPr>
        <p:txBody>
          <a:bodyPr wrap="square" rtlCol="0">
            <a:spAutoFit/>
          </a:bodyPr>
          <a:lstStyle/>
          <a:p>
            <a:pPr algn="ctr"/>
            <a:r>
              <a:rPr lang="en-NZ" sz="1800" dirty="0"/>
              <a:t>SRFS is nearly elastic (=1.0) at the design earthquake level</a:t>
            </a:r>
            <a:endParaRPr lang="en-US" sz="1800" dirty="0"/>
          </a:p>
        </p:txBody>
      </p:sp>
      <p:cxnSp>
        <p:nvCxnSpPr>
          <p:cNvPr id="23" name="Straight Arrow Connector 22" descr="red arrow"/>
          <p:cNvCxnSpPr/>
          <p:nvPr/>
        </p:nvCxnSpPr>
        <p:spPr bwMode="auto">
          <a:xfrm flipV="1">
            <a:off x="5935961" y="4612218"/>
            <a:ext cx="744239" cy="1265722"/>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descr="red arrow"/>
          <p:cNvCxnSpPr>
            <a:stCxn id="11" idx="0"/>
          </p:cNvCxnSpPr>
          <p:nvPr/>
        </p:nvCxnSpPr>
        <p:spPr bwMode="auto">
          <a:xfrm flipH="1" flipV="1">
            <a:off x="2737535" y="3454322"/>
            <a:ext cx="1" cy="511565"/>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798803" y="3965887"/>
            <a:ext cx="3877465" cy="646331"/>
          </a:xfrm>
          <a:prstGeom prst="rect">
            <a:avLst/>
          </a:prstGeom>
          <a:noFill/>
          <a:ln>
            <a:solidFill>
              <a:srgbClr val="FF0000"/>
            </a:solidFill>
          </a:ln>
        </p:spPr>
        <p:txBody>
          <a:bodyPr wrap="square" rtlCol="0">
            <a:spAutoFit/>
          </a:bodyPr>
          <a:lstStyle/>
          <a:p>
            <a:pPr algn="ctr"/>
            <a:r>
              <a:rPr lang="en-NZ" sz="1800" dirty="0"/>
              <a:t>This check </a:t>
            </a:r>
            <a:r>
              <a:rPr lang="en-NZ" sz="1800" u="sng" dirty="0">
                <a:solidFill>
                  <a:srgbClr val="FF0000"/>
                </a:solidFill>
              </a:rPr>
              <a:t>exceeds</a:t>
            </a:r>
            <a:r>
              <a:rPr lang="en-NZ" sz="1800" dirty="0"/>
              <a:t> the requirements of the </a:t>
            </a:r>
            <a:r>
              <a:rPr lang="en-NZ" sz="1800" i="1" dirty="0"/>
              <a:t>Standard</a:t>
            </a:r>
            <a:endParaRPr lang="en-US" sz="1800" i="1" dirty="0"/>
          </a:p>
        </p:txBody>
      </p:sp>
      <p:sp>
        <p:nvSpPr>
          <p:cNvPr id="10" name="Rectangle 9"/>
          <p:cNvSpPr/>
          <p:nvPr/>
        </p:nvSpPr>
        <p:spPr>
          <a:xfrm>
            <a:off x="718348" y="2625910"/>
            <a:ext cx="3829840" cy="954107"/>
          </a:xfrm>
          <a:prstGeom prst="rect">
            <a:avLst/>
          </a:prstGeom>
        </p:spPr>
        <p:txBody>
          <a:bodyPr wrap="square">
            <a:spAutoFit/>
          </a:bodyPr>
          <a:lstStyle/>
          <a:p>
            <a:pPr marL="342900" lvl="0" indent="-342900">
              <a:buFont typeface="Arial" panose="020B0604020202020204" pitchFamily="34" charset="0"/>
              <a:buChar char="•"/>
            </a:pPr>
            <a:r>
              <a:rPr lang="en-NZ" sz="2000" b="1" dirty="0"/>
              <a:t>D/C Ratios: </a:t>
            </a:r>
            <a:r>
              <a:rPr lang="en-NZ" sz="1800" dirty="0"/>
              <a:t>Unreduced elastic demand over factored nominal capacity</a:t>
            </a:r>
          </a:p>
        </p:txBody>
      </p:sp>
      <p:sp>
        <p:nvSpPr>
          <p:cNvPr id="3" name="Content Placeholder 2"/>
          <p:cNvSpPr>
            <a:spLocks noGrp="1"/>
          </p:cNvSpPr>
          <p:nvPr>
            <p:ph idx="1"/>
          </p:nvPr>
        </p:nvSpPr>
        <p:spPr>
          <a:xfrm>
            <a:off x="661988" y="1288111"/>
            <a:ext cx="7772400" cy="1357653"/>
          </a:xfrm>
        </p:spPr>
        <p:txBody>
          <a:bodyPr/>
          <a:lstStyle/>
          <a:p>
            <a:pPr marL="0" indent="0">
              <a:buNone/>
            </a:pPr>
            <a:r>
              <a:rPr lang="en-NZ" u="sng" dirty="0">
                <a:solidFill>
                  <a:schemeClr val="accent6">
                    <a:lumMod val="75000"/>
                  </a:schemeClr>
                </a:solidFill>
              </a:rPr>
              <a:t>Strength Design of SMRF</a:t>
            </a:r>
          </a:p>
          <a:p>
            <a:r>
              <a:rPr lang="en-NZ" sz="2000" b="1" u="sng" dirty="0"/>
              <a:t>Check 2:</a:t>
            </a:r>
            <a:r>
              <a:rPr lang="en-NZ" sz="2000" b="1" dirty="0"/>
              <a:t> </a:t>
            </a:r>
            <a:r>
              <a:rPr lang="en-NZ" sz="2000" dirty="0"/>
              <a:t>Demands from the NLRHA (</a:t>
            </a:r>
            <a:r>
              <a:rPr lang="en-NZ" sz="2000" u="sng" dirty="0">
                <a:solidFill>
                  <a:schemeClr val="accent6">
                    <a:lumMod val="75000"/>
                  </a:schemeClr>
                </a:solidFill>
              </a:rPr>
              <a:t>dampers included</a:t>
            </a:r>
            <a:r>
              <a:rPr lang="en-NZ" sz="2000" dirty="0"/>
              <a:t>) at the design earthquake level:</a:t>
            </a:r>
          </a:p>
          <a:p>
            <a:endParaRPr lang="en-NZ" sz="2400" dirty="0"/>
          </a:p>
          <a:p>
            <a:pPr marL="0" indent="0">
              <a:buNone/>
            </a:pPr>
            <a:endParaRPr lang="en-NZ"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388673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505038" y="6394450"/>
            <a:ext cx="1504950" cy="306388"/>
          </a:xfrm>
        </p:spPr>
        <p:txBody>
          <a:bodyPr/>
          <a:lstStyle/>
          <a:p>
            <a:pPr>
              <a:defRPr/>
            </a:pPr>
            <a:r>
              <a:rPr lang="en-US" dirty="0" err="1"/>
              <a:t>Ch</a:t>
            </a:r>
            <a:r>
              <a:rPr lang="en-US" dirty="0"/>
              <a:t> 16 Example 1 - </a:t>
            </a:r>
            <a:fld id="{C89CB261-678F-46C7-9B50-9F41C27EFD57}" type="slidenum">
              <a:rPr lang="en-US" smtClean="0"/>
              <a:pPr>
                <a:defRPr/>
              </a:pPr>
              <a:t>6</a:t>
            </a:fld>
            <a:endParaRPr lang="en-US" dirty="0"/>
          </a:p>
        </p:txBody>
      </p:sp>
      <p:pic>
        <p:nvPicPr>
          <p:cNvPr id="8" name="Picture 7" descr="The typical story height is 13 feet, 4 inches but with a first story height of 22 feet, 4 inches. The building has a penthouse that extends 16 feet above the roof level of the building and covers the area bounded by Gridlines C, F, 3 and 4 (see previous slide)." title="Drawing of an elevation of the building, 7 bays wide and 7 stories tall.  In addition there is a penthouse above the 7th story"/>
          <p:cNvPicPr/>
          <p:nvPr/>
        </p:nvPicPr>
        <p:blipFill>
          <a:blip r:embed="rId3" cstate="print"/>
          <a:srcRect t="57893" r="-972"/>
          <a:stretch>
            <a:fillRect/>
          </a:stretch>
        </p:blipFill>
        <p:spPr bwMode="auto">
          <a:xfrm>
            <a:off x="985962" y="1796884"/>
            <a:ext cx="6639338" cy="4277912"/>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Typical Elevation</a:t>
            </a:r>
            <a:endParaRPr lang="en-US" sz="2400"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19853110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60</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7" name="Picture 6" descr="Elevation of the building as was shown in the previous slide. In addition there is a graph on the right showing in more detail the demand to capacity ratios over the entire length of one of the beams on the third floor. In this case the maximum demand capacity ratio for any location on that beam is 0.94.&#10;&#10;This slide shows in more detail how each D/C value is the enveloped (absolute maximum flexural demand is taken) for each beam in the steel moment resisting fra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688" y="3532045"/>
            <a:ext cx="7897812" cy="2624740"/>
          </a:xfrm>
          <a:prstGeom prst="rect">
            <a:avLst/>
          </a:prstGeom>
        </p:spPr>
      </p:pic>
      <p:sp>
        <p:nvSpPr>
          <p:cNvPr id="11" name="TextBox 10"/>
          <p:cNvSpPr txBox="1"/>
          <p:nvPr/>
        </p:nvSpPr>
        <p:spPr>
          <a:xfrm>
            <a:off x="4422720" y="3162713"/>
            <a:ext cx="3174473" cy="369332"/>
          </a:xfrm>
          <a:prstGeom prst="rect">
            <a:avLst/>
          </a:prstGeom>
          <a:noFill/>
          <a:ln>
            <a:solidFill>
              <a:srgbClr val="FF0000"/>
            </a:solidFill>
          </a:ln>
        </p:spPr>
        <p:txBody>
          <a:bodyPr wrap="square" rtlCol="0">
            <a:spAutoFit/>
          </a:bodyPr>
          <a:lstStyle/>
          <a:p>
            <a:pPr algn="ctr"/>
            <a:r>
              <a:rPr lang="en-NZ" sz="1800" dirty="0"/>
              <a:t>D/C = 445/475 = 0.94 </a:t>
            </a:r>
            <a:endParaRPr lang="en-US" sz="1800"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Strength Design of SMRF</a:t>
            </a:r>
          </a:p>
          <a:p>
            <a:pPr lvl="0">
              <a:buFont typeface="Arial" panose="020B0604020202020204" pitchFamily="34" charset="0"/>
              <a:buChar char="•"/>
            </a:pPr>
            <a:r>
              <a:rPr lang="en-US" sz="2000" b="1" dirty="0"/>
              <a:t>Unreduced Elastic Demand:</a:t>
            </a:r>
            <a:r>
              <a:rPr lang="en-US" sz="2000" dirty="0"/>
              <a:t> Average from the seven ground motions is used. The demands are elastic, unreduced forces on the frame with load combinations, and are the absolute maximum of the positive and negative moments at each end of the beam</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32969722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61</a:t>
            </a:fld>
            <a:endParaRPr lang="en-US" dirty="0"/>
          </a:p>
        </p:txBody>
      </p:sp>
      <p:sp>
        <p:nvSpPr>
          <p:cNvPr id="12" name="TextBox 11"/>
          <p:cNvSpPr txBox="1"/>
          <p:nvPr/>
        </p:nvSpPr>
        <p:spPr>
          <a:xfrm>
            <a:off x="2988851" y="6067520"/>
            <a:ext cx="3824180" cy="369332"/>
          </a:xfrm>
          <a:prstGeom prst="rect">
            <a:avLst/>
          </a:prstGeom>
          <a:noFill/>
          <a:ln>
            <a:solidFill>
              <a:srgbClr val="FF0000"/>
            </a:solidFill>
          </a:ln>
        </p:spPr>
        <p:txBody>
          <a:bodyPr wrap="square" rtlCol="0">
            <a:spAutoFit/>
          </a:bodyPr>
          <a:lstStyle/>
          <a:p>
            <a:pPr algn="ctr"/>
            <a:r>
              <a:rPr lang="en-NZ" sz="1800" dirty="0"/>
              <a:t>D/C &gt; 1.0 = Ductility = </a:t>
            </a:r>
            <a:r>
              <a:rPr lang="en-NZ" sz="1800" b="1" dirty="0"/>
              <a:t>Damage!</a:t>
            </a:r>
            <a:endParaRPr lang="en-US" sz="1800" b="1" dirty="0"/>
          </a:p>
        </p:txBody>
      </p:sp>
      <p:pic>
        <p:nvPicPr>
          <p:cNvPr id="9" name="Picture 8" descr="Longitudinal elevation of the building, 7 bays wide by seven stories tall.&#10;&#10;SMRF WITH dampers. The D/C  for nearly all the beams are close to or less than 1.0, which indicates that they remain with the elastic range (i.e. little damage)."/>
          <p:cNvPicPr/>
          <p:nvPr/>
        </p:nvPicPr>
        <p:blipFill>
          <a:blip r:embed="rId3" cstate="print"/>
          <a:srcRect/>
          <a:stretch>
            <a:fillRect/>
          </a:stretch>
        </p:blipFill>
        <p:spPr bwMode="auto">
          <a:xfrm>
            <a:off x="4958803" y="3427056"/>
            <a:ext cx="3933079" cy="2560481"/>
          </a:xfrm>
          <a:prstGeom prst="rect">
            <a:avLst/>
          </a:prstGeom>
          <a:noFill/>
          <a:ln w="9525">
            <a:noFill/>
            <a:miter lim="800000"/>
            <a:headEnd/>
            <a:tailEnd/>
          </a:ln>
        </p:spPr>
      </p:pic>
      <p:sp>
        <p:nvSpPr>
          <p:cNvPr id="10" name="TextBox 9"/>
          <p:cNvSpPr txBox="1"/>
          <p:nvPr/>
        </p:nvSpPr>
        <p:spPr>
          <a:xfrm>
            <a:off x="4999357" y="2860618"/>
            <a:ext cx="3361685" cy="369332"/>
          </a:xfrm>
          <a:prstGeom prst="rect">
            <a:avLst/>
          </a:prstGeom>
          <a:noFill/>
          <a:ln>
            <a:noFill/>
          </a:ln>
        </p:spPr>
        <p:txBody>
          <a:bodyPr wrap="square" rtlCol="0">
            <a:spAutoFit/>
          </a:bodyPr>
          <a:lstStyle/>
          <a:p>
            <a:pPr algn="ctr"/>
            <a:r>
              <a:rPr lang="en-NZ" sz="1800" b="1" u="sng" dirty="0">
                <a:solidFill>
                  <a:schemeClr val="accent6">
                    <a:lumMod val="75000"/>
                  </a:schemeClr>
                </a:solidFill>
              </a:rPr>
              <a:t>Dampers included</a:t>
            </a:r>
            <a:endParaRPr lang="en-US" sz="1800" b="1" u="sng" dirty="0">
              <a:solidFill>
                <a:schemeClr val="accent6">
                  <a:lumMod val="75000"/>
                </a:schemeClr>
              </a:solidFill>
            </a:endParaRPr>
          </a:p>
        </p:txBody>
      </p:sp>
      <p:pic>
        <p:nvPicPr>
          <p:cNvPr id="6" name="Picture 5" descr="Longitudinal elevation of the building, 7 bays wide by seven stories tall.&#10;&#10;Steel moment resisting frame with NO dampers. The values are the flexural demand divided by capacity for each beam. These values indicate ductile behaviour (i.e. steel yielding) and thus damage. &#10;"/>
          <p:cNvPicPr>
            <a:picLocks noChangeAspect="1"/>
          </p:cNvPicPr>
          <p:nvPr/>
        </p:nvPicPr>
        <p:blipFill>
          <a:blip r:embed="rId4" cstate="print"/>
          <a:stretch>
            <a:fillRect/>
          </a:stretch>
        </p:blipFill>
        <p:spPr>
          <a:xfrm>
            <a:off x="616901" y="3397793"/>
            <a:ext cx="4089894" cy="2560480"/>
          </a:xfrm>
          <a:prstGeom prst="rect">
            <a:avLst/>
          </a:prstGeom>
        </p:spPr>
      </p:pic>
      <p:sp>
        <p:nvSpPr>
          <p:cNvPr id="11" name="TextBox 10"/>
          <p:cNvSpPr txBox="1"/>
          <p:nvPr/>
        </p:nvSpPr>
        <p:spPr>
          <a:xfrm>
            <a:off x="825758" y="2860616"/>
            <a:ext cx="3361685" cy="369332"/>
          </a:xfrm>
          <a:prstGeom prst="rect">
            <a:avLst/>
          </a:prstGeom>
          <a:noFill/>
          <a:ln>
            <a:noFill/>
          </a:ln>
        </p:spPr>
        <p:txBody>
          <a:bodyPr wrap="square" rtlCol="0">
            <a:spAutoFit/>
          </a:bodyPr>
          <a:lstStyle/>
          <a:p>
            <a:pPr algn="ctr"/>
            <a:r>
              <a:rPr lang="en-NZ" sz="1800" b="1" u="sng" dirty="0">
                <a:solidFill>
                  <a:schemeClr val="accent6">
                    <a:lumMod val="75000"/>
                  </a:schemeClr>
                </a:solidFill>
              </a:rPr>
              <a:t>No dampers</a:t>
            </a:r>
            <a:endParaRPr lang="en-US" sz="1800" b="1" u="sng" dirty="0">
              <a:solidFill>
                <a:schemeClr val="accent6">
                  <a:lumMod val="75000"/>
                </a:schemeClr>
              </a:solidFill>
            </a:endParaRPr>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Strength Design of SMRF</a:t>
            </a:r>
          </a:p>
          <a:p>
            <a:r>
              <a:rPr lang="en-NZ" sz="2000" dirty="0"/>
              <a:t>Comparison of performance at design earthquake level</a:t>
            </a:r>
          </a:p>
          <a:p>
            <a:r>
              <a:rPr lang="en-NZ" sz="2000" b="1" dirty="0"/>
              <a:t>D/C Ratio = </a:t>
            </a:r>
            <a:r>
              <a:rPr lang="en-NZ" sz="2000" dirty="0"/>
              <a:t>Elastic, unreduced design earthquake demands divided by factored nominal capacities</a:t>
            </a:r>
          </a:p>
          <a:p>
            <a:pPr marL="0" indent="0">
              <a:buNone/>
            </a:pPr>
            <a:endParaRPr lang="en-NZ" b="1"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34322784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62</a:t>
            </a:fld>
            <a:endParaRPr lang="en-US" dirty="0"/>
          </a:p>
        </p:txBody>
      </p:sp>
      <p:sp>
        <p:nvSpPr>
          <p:cNvPr id="3" name="Content Placeholder 2"/>
          <p:cNvSpPr>
            <a:spLocks noGrp="1"/>
          </p:cNvSpPr>
          <p:nvPr>
            <p:ph idx="1"/>
          </p:nvPr>
        </p:nvSpPr>
        <p:spPr>
          <a:xfrm>
            <a:off x="661988" y="1288111"/>
            <a:ext cx="7772400" cy="4614214"/>
          </a:xfrm>
        </p:spPr>
        <p:txBody>
          <a:bodyPr/>
          <a:lstStyle/>
          <a:p>
            <a:pPr marL="0" indent="0">
              <a:buNone/>
            </a:pPr>
            <a:r>
              <a:rPr lang="en-NZ" u="sng" dirty="0">
                <a:solidFill>
                  <a:schemeClr val="accent6">
                    <a:lumMod val="75000"/>
                  </a:schemeClr>
                </a:solidFill>
              </a:rPr>
              <a:t>Strength Design of SMRF</a:t>
            </a:r>
          </a:p>
          <a:p>
            <a:r>
              <a:rPr lang="en-NZ" sz="2400" b="1" u="sng" dirty="0"/>
              <a:t>Check 3:</a:t>
            </a:r>
            <a:r>
              <a:rPr lang="en-NZ" sz="2400" b="1" dirty="0"/>
              <a:t> </a:t>
            </a:r>
            <a:r>
              <a:rPr lang="en-NZ" sz="2400" dirty="0"/>
              <a:t>Validity of the linear-elastic SMRF modelling assumption. Therefore check the NLRHA MCE</a:t>
            </a:r>
            <a:r>
              <a:rPr lang="en-NZ" sz="2400" baseline="-25000" dirty="0"/>
              <a:t>R</a:t>
            </a:r>
            <a:r>
              <a:rPr lang="en-NZ" sz="2400" dirty="0"/>
              <a:t> demands are no more than </a:t>
            </a:r>
            <a:r>
              <a:rPr lang="en-NZ" sz="2400" u="sng" dirty="0">
                <a:solidFill>
                  <a:schemeClr val="accent6">
                    <a:lumMod val="75000"/>
                  </a:schemeClr>
                </a:solidFill>
              </a:rPr>
              <a:t>1.5 times</a:t>
            </a:r>
            <a:r>
              <a:rPr lang="en-NZ" sz="2400" dirty="0">
                <a:solidFill>
                  <a:schemeClr val="accent6">
                    <a:lumMod val="75000"/>
                  </a:schemeClr>
                </a:solidFill>
              </a:rPr>
              <a:t> </a:t>
            </a:r>
            <a:r>
              <a:rPr lang="en-NZ" sz="2400" dirty="0"/>
              <a:t>the expected capacity of the frame capacities (= “essentially elastic” definition)</a:t>
            </a:r>
          </a:p>
          <a:p>
            <a:endParaRPr lang="en-NZ" sz="2400" dirty="0"/>
          </a:p>
          <a:p>
            <a:r>
              <a:rPr lang="en-US" sz="2400" b="1" dirty="0"/>
              <a:t>Expected Capacity: </a:t>
            </a:r>
            <a:r>
              <a:rPr lang="en-US" sz="2400" u="sng" dirty="0">
                <a:solidFill>
                  <a:schemeClr val="accent6">
                    <a:lumMod val="75000"/>
                  </a:schemeClr>
                </a:solidFill>
              </a:rPr>
              <a:t>Expected</a:t>
            </a:r>
            <a:r>
              <a:rPr lang="en-US" sz="2400" dirty="0"/>
              <a:t> yield strength with strength reduction factor, </a:t>
            </a:r>
            <a:r>
              <a:rPr lang="en-US" sz="2400" u="sng" dirty="0">
                <a:solidFill>
                  <a:schemeClr val="accent6">
                    <a:lumMod val="75000"/>
                  </a:schemeClr>
                </a:solidFill>
              </a:rPr>
              <a:t>ϕ, of 1.0</a:t>
            </a:r>
            <a:r>
              <a:rPr lang="en-US" sz="2400" dirty="0"/>
              <a:t>. </a:t>
            </a:r>
            <a:endParaRPr lang="en-NZ" sz="2400" u="sng"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9560663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63</a:t>
            </a:fld>
            <a:endParaRPr lang="en-US" dirty="0"/>
          </a:p>
        </p:txBody>
      </p:sp>
      <p:sp>
        <p:nvSpPr>
          <p:cNvPr id="8" name="Rectangle 7"/>
          <p:cNvSpPr/>
          <p:nvPr/>
        </p:nvSpPr>
        <p:spPr>
          <a:xfrm>
            <a:off x="611231" y="5427802"/>
            <a:ext cx="7683655" cy="707886"/>
          </a:xfrm>
          <a:prstGeom prst="rect">
            <a:avLst/>
          </a:prstGeom>
        </p:spPr>
        <p:txBody>
          <a:bodyPr wrap="square">
            <a:spAutoFit/>
          </a:bodyPr>
          <a:lstStyle/>
          <a:p>
            <a:pPr algn="ctr"/>
            <a:r>
              <a:rPr lang="en-NZ" sz="2000" dirty="0"/>
              <a:t>Thus the SMRF performs essentially elastically for the MCE</a:t>
            </a:r>
            <a:r>
              <a:rPr lang="en-NZ" sz="2000" baseline="-25000" dirty="0"/>
              <a:t>R</a:t>
            </a:r>
            <a:r>
              <a:rPr lang="en-NZ" sz="2000" dirty="0"/>
              <a:t> event =  </a:t>
            </a:r>
            <a:r>
              <a:rPr lang="en-NZ" sz="2000" u="sng" dirty="0">
                <a:solidFill>
                  <a:schemeClr val="accent6">
                    <a:lumMod val="75000"/>
                  </a:schemeClr>
                </a:solidFill>
              </a:rPr>
              <a:t>Higher seismic performance</a:t>
            </a:r>
            <a:endParaRPr lang="en-US" sz="2000" u="sng" dirty="0">
              <a:solidFill>
                <a:schemeClr val="accent6">
                  <a:lumMod val="75000"/>
                </a:schemeClr>
              </a:solidFill>
            </a:endParaRPr>
          </a:p>
        </p:txBody>
      </p:sp>
      <p:sp>
        <p:nvSpPr>
          <p:cNvPr id="7" name="TextBox 6"/>
          <p:cNvSpPr txBox="1"/>
          <p:nvPr/>
        </p:nvSpPr>
        <p:spPr>
          <a:xfrm>
            <a:off x="6429512" y="2505895"/>
            <a:ext cx="2055633" cy="1754326"/>
          </a:xfrm>
          <a:prstGeom prst="rect">
            <a:avLst/>
          </a:prstGeom>
          <a:noFill/>
          <a:ln>
            <a:solidFill>
              <a:srgbClr val="FF0000"/>
            </a:solidFill>
          </a:ln>
        </p:spPr>
        <p:txBody>
          <a:bodyPr wrap="square" rtlCol="0">
            <a:spAutoFit/>
          </a:bodyPr>
          <a:lstStyle/>
          <a:p>
            <a:pPr algn="ctr"/>
            <a:r>
              <a:rPr lang="en-US" sz="1800" b="1" dirty="0"/>
              <a:t>&lt; 1.5 </a:t>
            </a:r>
            <a:r>
              <a:rPr lang="en-US" sz="1800" b="1" dirty="0">
                <a:sym typeface="Wingdings" panose="05000000000000000000" pitchFamily="2" charset="2"/>
              </a:rPr>
              <a:t>O.K</a:t>
            </a:r>
            <a:endParaRPr lang="en-US" sz="1800" b="1" dirty="0"/>
          </a:p>
          <a:p>
            <a:pPr algn="ctr"/>
            <a:r>
              <a:rPr lang="en-NZ" sz="1800" dirty="0"/>
              <a:t>No need to explicitly model the nonlinear behaviour of the frame.</a:t>
            </a:r>
          </a:p>
        </p:txBody>
      </p:sp>
      <p:pic>
        <p:nvPicPr>
          <p:cNvPr id="6" name="Picture 5" descr="Longitudinal elevation of the building, 7 bays wide by 7 stories tall.  Demand to capacity ratios are shown on each beam.  Some demand to capacity ratios are greater than 1, but all values are less than 1.5.&#10;"/>
          <p:cNvPicPr/>
          <p:nvPr/>
        </p:nvPicPr>
        <p:blipFill>
          <a:blip r:embed="rId3" cstate="print"/>
          <a:srcRect/>
          <a:stretch>
            <a:fillRect/>
          </a:stretch>
        </p:blipFill>
        <p:spPr bwMode="auto">
          <a:xfrm>
            <a:off x="867264" y="1963710"/>
            <a:ext cx="4986279" cy="3055889"/>
          </a:xfrm>
          <a:prstGeom prst="rect">
            <a:avLst/>
          </a:prstGeom>
          <a:noFill/>
          <a:ln w="9525">
            <a:noFill/>
            <a:miter lim="800000"/>
            <a:headEnd/>
            <a:tailEnd/>
          </a:ln>
        </p:spPr>
      </p:pic>
      <p:sp>
        <p:nvSpPr>
          <p:cNvPr id="9" name="Rectangle 8"/>
          <p:cNvSpPr/>
          <p:nvPr/>
        </p:nvSpPr>
        <p:spPr>
          <a:xfrm>
            <a:off x="867264" y="1287754"/>
            <a:ext cx="4280339" cy="523220"/>
          </a:xfrm>
          <a:prstGeom prst="rect">
            <a:avLst/>
          </a:prstGeom>
        </p:spPr>
        <p:txBody>
          <a:bodyPr wrap="none">
            <a:spAutoFit/>
          </a:bodyPr>
          <a:lstStyle/>
          <a:p>
            <a:pPr marL="0" indent="0">
              <a:buNone/>
            </a:pPr>
            <a:r>
              <a:rPr lang="en-NZ" sz="2800" u="sng" dirty="0">
                <a:solidFill>
                  <a:schemeClr val="accent6">
                    <a:lumMod val="75000"/>
                  </a:schemeClr>
                </a:solidFill>
              </a:rPr>
              <a:t>Strength Design of SMRF</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19361470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64</a:t>
            </a:fld>
            <a:endParaRPr lang="en-US" dirty="0"/>
          </a:p>
        </p:txBody>
      </p:sp>
      <p:pic>
        <p:nvPicPr>
          <p:cNvPr id="6" name="Picture 5" descr="A simple structural frame, one bay wide and two stories high.  The figure shows the frame swaying to the right, illustrating that lateral forces cause lateral drift of the frame.&#10;"/>
          <p:cNvPicPr>
            <a:picLocks noChangeAspect="1"/>
          </p:cNvPicPr>
          <p:nvPr/>
        </p:nvPicPr>
        <p:blipFill rotWithShape="1">
          <a:blip r:embed="rId3" cstate="print"/>
          <a:srcRect r="42043" b="5107"/>
          <a:stretch/>
        </p:blipFill>
        <p:spPr>
          <a:xfrm>
            <a:off x="5778203" y="2914068"/>
            <a:ext cx="3184076" cy="3227969"/>
          </a:xfrm>
          <a:prstGeom prst="rect">
            <a:avLst/>
          </a:prstGeom>
        </p:spPr>
      </p:pic>
      <p:sp>
        <p:nvSpPr>
          <p:cNvPr id="7" name="Rectangle 6"/>
          <p:cNvSpPr/>
          <p:nvPr/>
        </p:nvSpPr>
        <p:spPr>
          <a:xfrm>
            <a:off x="2568493" y="2966534"/>
            <a:ext cx="1681219" cy="400110"/>
          </a:xfrm>
          <a:prstGeom prst="rect">
            <a:avLst/>
          </a:prstGeom>
        </p:spPr>
        <p:txBody>
          <a:bodyPr wrap="square">
            <a:spAutoFit/>
          </a:bodyPr>
          <a:lstStyle/>
          <a:p>
            <a:pPr marL="0" lvl="1"/>
            <a:r>
              <a:rPr lang="en-US" sz="2000" dirty="0">
                <a:solidFill>
                  <a:srgbClr val="FF0000"/>
                </a:solidFill>
                <a:sym typeface="Wingdings" panose="05000000000000000000" pitchFamily="2" charset="2"/>
              </a:rPr>
              <a:t></a:t>
            </a:r>
            <a:r>
              <a:rPr lang="en-US" sz="2000" i="1" dirty="0">
                <a:solidFill>
                  <a:srgbClr val="FF0000"/>
                </a:solidFill>
                <a:sym typeface="Wingdings" panose="05000000000000000000" pitchFamily="2" charset="2"/>
              </a:rPr>
              <a:t> </a:t>
            </a:r>
            <a:r>
              <a:rPr lang="en-US" sz="2000" dirty="0">
                <a:solidFill>
                  <a:srgbClr val="FF0000"/>
                </a:solidFill>
                <a:sym typeface="Wingdings" panose="05000000000000000000" pitchFamily="2" charset="2"/>
              </a:rPr>
              <a:t>Governs</a:t>
            </a:r>
            <a:endParaRPr lang="en-US" sz="2000" dirty="0"/>
          </a:p>
        </p:txBody>
      </p:sp>
      <p:sp>
        <p:nvSpPr>
          <p:cNvPr id="3" name="Content Placeholder 2"/>
          <p:cNvSpPr>
            <a:spLocks noGrp="1"/>
          </p:cNvSpPr>
          <p:nvPr>
            <p:ph idx="1"/>
          </p:nvPr>
        </p:nvSpPr>
        <p:spPr>
          <a:xfrm>
            <a:off x="661988" y="1288111"/>
            <a:ext cx="5297936" cy="4614214"/>
          </a:xfrm>
        </p:spPr>
        <p:txBody>
          <a:bodyPr/>
          <a:lstStyle/>
          <a:p>
            <a:pPr marL="0" indent="0">
              <a:buNone/>
            </a:pPr>
            <a:r>
              <a:rPr lang="en-NZ" u="sng" dirty="0">
                <a:solidFill>
                  <a:schemeClr val="accent6">
                    <a:lumMod val="75000"/>
                  </a:schemeClr>
                </a:solidFill>
              </a:rPr>
              <a:t>Permissible Drifts</a:t>
            </a:r>
          </a:p>
          <a:p>
            <a:r>
              <a:rPr lang="en-US" sz="2400" dirty="0"/>
              <a:t>Are checked only at the </a:t>
            </a:r>
            <a:r>
              <a:rPr lang="en-US" sz="2400" u="sng" dirty="0">
                <a:solidFill>
                  <a:schemeClr val="accent6">
                    <a:lumMod val="75000"/>
                  </a:schemeClr>
                </a:solidFill>
              </a:rPr>
              <a:t>MCE</a:t>
            </a:r>
            <a:r>
              <a:rPr lang="en-US" sz="2400" u="sng" baseline="-25000" dirty="0">
                <a:solidFill>
                  <a:schemeClr val="accent6">
                    <a:lumMod val="75000"/>
                  </a:schemeClr>
                </a:solidFill>
              </a:rPr>
              <a:t>R</a:t>
            </a:r>
            <a:r>
              <a:rPr lang="en-US" sz="2400" dirty="0">
                <a:solidFill>
                  <a:schemeClr val="accent6">
                    <a:lumMod val="75000"/>
                  </a:schemeClr>
                </a:solidFill>
              </a:rPr>
              <a:t> </a:t>
            </a:r>
            <a:r>
              <a:rPr lang="en-US" sz="2400" dirty="0"/>
              <a:t>level with the </a:t>
            </a:r>
            <a:r>
              <a:rPr lang="en-US" sz="2400" u="sng" dirty="0">
                <a:solidFill>
                  <a:schemeClr val="accent6">
                    <a:lumMod val="75000"/>
                  </a:schemeClr>
                </a:solidFill>
              </a:rPr>
              <a:t>dampers included</a:t>
            </a:r>
            <a:r>
              <a:rPr lang="en-US" sz="2400" dirty="0">
                <a:solidFill>
                  <a:schemeClr val="accent6">
                    <a:lumMod val="75000"/>
                  </a:schemeClr>
                </a:solidFill>
              </a:rPr>
              <a:t> </a:t>
            </a:r>
            <a:r>
              <a:rPr lang="en-US" sz="2400" dirty="0"/>
              <a:t>and have three limits:</a:t>
            </a:r>
          </a:p>
          <a:p>
            <a:pPr marL="857250" lvl="1" indent="-457200">
              <a:buFont typeface="+mj-lt"/>
              <a:buAutoNum type="arabicPeriod"/>
            </a:pPr>
            <a:r>
              <a:rPr lang="en-US" sz="2000" u="sng" dirty="0">
                <a:solidFill>
                  <a:schemeClr val="accent6">
                    <a:lumMod val="75000"/>
                  </a:schemeClr>
                </a:solidFill>
              </a:rPr>
              <a:t>3%</a:t>
            </a:r>
            <a:r>
              <a:rPr lang="en-US" sz="2000" dirty="0"/>
              <a:t> limit </a:t>
            </a:r>
          </a:p>
          <a:p>
            <a:pPr marL="857250" lvl="1" indent="-457200">
              <a:buFont typeface="+mj-lt"/>
              <a:buAutoNum type="arabicPeriod"/>
            </a:pPr>
            <a:r>
              <a:rPr lang="en-US" sz="2000" dirty="0"/>
              <a:t>1.9 times </a:t>
            </a:r>
            <a:r>
              <a:rPr lang="en-US" sz="2000" i="1" dirty="0"/>
              <a:t>Table 12.12-1 </a:t>
            </a:r>
            <a:r>
              <a:rPr lang="en-US" sz="2000" dirty="0"/>
              <a:t>limit = </a:t>
            </a:r>
            <a:r>
              <a:rPr lang="en-US" sz="2000" u="sng" dirty="0">
                <a:solidFill>
                  <a:schemeClr val="accent6">
                    <a:lumMod val="75000"/>
                  </a:schemeClr>
                </a:solidFill>
              </a:rPr>
              <a:t>3.8% </a:t>
            </a:r>
          </a:p>
          <a:p>
            <a:pPr marL="857250" lvl="1" indent="-457200">
              <a:buFont typeface="+mj-lt"/>
              <a:buAutoNum type="arabicPeriod"/>
            </a:pPr>
            <a:r>
              <a:rPr lang="en-US" sz="2000" dirty="0"/>
              <a:t>1.5R/C</a:t>
            </a:r>
            <a:r>
              <a:rPr lang="en-US" sz="2000" baseline="-25000" dirty="0"/>
              <a:t>d</a:t>
            </a:r>
            <a:r>
              <a:rPr lang="en-US" sz="2000" dirty="0"/>
              <a:t> times </a:t>
            </a:r>
            <a:r>
              <a:rPr lang="en-US" sz="2000" i="1" dirty="0"/>
              <a:t>Table 12.12-1 </a:t>
            </a:r>
            <a:r>
              <a:rPr lang="en-US" sz="2000" dirty="0"/>
              <a:t>limit = 1.5 × 8/5.5 × 2% = </a:t>
            </a:r>
            <a:r>
              <a:rPr lang="en-US" sz="2000" u="sng" dirty="0">
                <a:solidFill>
                  <a:schemeClr val="accent6">
                    <a:lumMod val="75000"/>
                  </a:schemeClr>
                </a:solidFill>
              </a:rPr>
              <a:t>4.4%</a:t>
            </a:r>
          </a:p>
        </p:txBody>
      </p:sp>
      <p:sp>
        <p:nvSpPr>
          <p:cNvPr id="2" name="Title 1"/>
          <p:cNvSpPr>
            <a:spLocks noGrp="1"/>
          </p:cNvSpPr>
          <p:nvPr>
            <p:ph type="title"/>
          </p:nvPr>
        </p:nvSpPr>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96249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65</a:t>
            </a:fld>
            <a:endParaRPr lang="en-US" dirty="0"/>
          </a:p>
        </p:txBody>
      </p:sp>
      <p:sp>
        <p:nvSpPr>
          <p:cNvPr id="11" name="Rectangle 10"/>
          <p:cNvSpPr/>
          <p:nvPr/>
        </p:nvSpPr>
        <p:spPr>
          <a:xfrm>
            <a:off x="1312339" y="5344522"/>
            <a:ext cx="6579982" cy="707886"/>
          </a:xfrm>
          <a:prstGeom prst="rect">
            <a:avLst/>
          </a:prstGeom>
        </p:spPr>
        <p:txBody>
          <a:bodyPr wrap="square">
            <a:spAutoFit/>
          </a:bodyPr>
          <a:lstStyle/>
          <a:p>
            <a:pPr marL="0" lvl="1"/>
            <a:r>
              <a:rPr lang="en-NZ" sz="2000" dirty="0">
                <a:sym typeface="Wingdings" panose="05000000000000000000" pitchFamily="2" charset="2"/>
              </a:rPr>
              <a:t>Maximum drift  	= 2.0% × torsional amplification factor</a:t>
            </a:r>
          </a:p>
          <a:p>
            <a:pPr marL="0" lvl="1"/>
            <a:r>
              <a:rPr lang="en-NZ" sz="2000" dirty="0">
                <a:solidFill>
                  <a:schemeClr val="accent6">
                    <a:lumMod val="75000"/>
                  </a:schemeClr>
                </a:solidFill>
                <a:sym typeface="Wingdings" panose="05000000000000000000" pitchFamily="2" charset="2"/>
              </a:rPr>
              <a:t>		</a:t>
            </a:r>
            <a:r>
              <a:rPr lang="en-NZ" sz="2000" dirty="0">
                <a:sym typeface="Wingdings" panose="05000000000000000000" pitchFamily="2" charset="2"/>
              </a:rPr>
              <a:t>= 2.0% × 1.14 = </a:t>
            </a:r>
            <a:r>
              <a:rPr lang="en-NZ" sz="2000" b="1" dirty="0">
                <a:sym typeface="Wingdings" panose="05000000000000000000" pitchFamily="2" charset="2"/>
              </a:rPr>
              <a:t>2.3% </a:t>
            </a:r>
            <a:r>
              <a:rPr lang="en-NZ" sz="2000" dirty="0">
                <a:sym typeface="Wingdings" panose="05000000000000000000" pitchFamily="2" charset="2"/>
              </a:rPr>
              <a:t>&lt; 3.0% </a:t>
            </a:r>
            <a:r>
              <a:rPr lang="en-US" sz="2000" b="1" dirty="0">
                <a:sym typeface="Wingdings" panose="05000000000000000000" pitchFamily="2" charset="2"/>
              </a:rPr>
              <a:t>O.K</a:t>
            </a:r>
            <a:r>
              <a:rPr lang="en-NZ" sz="2000" dirty="0">
                <a:sym typeface="Wingdings" panose="05000000000000000000" pitchFamily="2" charset="2"/>
              </a:rPr>
              <a:t> </a:t>
            </a:r>
            <a:endParaRPr lang="en-US" sz="2000" dirty="0"/>
          </a:p>
        </p:txBody>
      </p:sp>
      <p:pic>
        <p:nvPicPr>
          <p:cNvPr id="9" name="Picture 8" descr="Minimum Properties Story Drift %"/>
          <p:cNvPicPr>
            <a:picLocks noChangeAspect="1"/>
          </p:cNvPicPr>
          <p:nvPr/>
        </p:nvPicPr>
        <p:blipFill rotWithShape="1">
          <a:blip r:embed="rId3" cstate="print"/>
          <a:srcRect t="992"/>
          <a:stretch/>
        </p:blipFill>
        <p:spPr>
          <a:xfrm>
            <a:off x="4743160" y="2786743"/>
            <a:ext cx="2266304" cy="2094248"/>
          </a:xfrm>
          <a:prstGeom prst="rect">
            <a:avLst/>
          </a:prstGeom>
        </p:spPr>
      </p:pic>
      <p:sp>
        <p:nvSpPr>
          <p:cNvPr id="10" name="Rectangle 9"/>
          <p:cNvSpPr/>
          <p:nvPr/>
        </p:nvSpPr>
        <p:spPr>
          <a:xfrm>
            <a:off x="4630634" y="228898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Minimum Properties</a:t>
            </a:r>
            <a:endParaRPr lang="en-US" sz="2000" dirty="0">
              <a:solidFill>
                <a:schemeClr val="accent6">
                  <a:lumMod val="75000"/>
                </a:schemeClr>
              </a:solidFill>
            </a:endParaRPr>
          </a:p>
        </p:txBody>
      </p:sp>
      <p:pic>
        <p:nvPicPr>
          <p:cNvPr id="8" name="Picture 7" descr="Maximum Properties Story Drift %"/>
          <p:cNvPicPr>
            <a:picLocks noChangeAspect="1"/>
          </p:cNvPicPr>
          <p:nvPr/>
        </p:nvPicPr>
        <p:blipFill rotWithShape="1">
          <a:blip r:embed="rId4" cstate="print"/>
          <a:srcRect t="5224"/>
          <a:stretch/>
        </p:blipFill>
        <p:spPr>
          <a:xfrm>
            <a:off x="1312339" y="2873829"/>
            <a:ext cx="2354549" cy="1960130"/>
          </a:xfrm>
          <a:prstGeom prst="rect">
            <a:avLst/>
          </a:prstGeom>
        </p:spPr>
      </p:pic>
      <p:sp>
        <p:nvSpPr>
          <p:cNvPr id="7" name="Rectangle 6"/>
          <p:cNvSpPr/>
          <p:nvPr/>
        </p:nvSpPr>
        <p:spPr>
          <a:xfrm>
            <a:off x="1181763" y="2286349"/>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Maximum Properties</a:t>
            </a:r>
            <a:endParaRPr lang="en-US" sz="2000" dirty="0">
              <a:solidFill>
                <a:schemeClr val="accent6">
                  <a:lumMod val="75000"/>
                </a:schemeClr>
              </a:solidFill>
            </a:endParaRPr>
          </a:p>
        </p:txBody>
      </p:sp>
      <p:sp>
        <p:nvSpPr>
          <p:cNvPr id="3" name="Content Placeholder 2"/>
          <p:cNvSpPr>
            <a:spLocks noGrp="1"/>
          </p:cNvSpPr>
          <p:nvPr>
            <p:ph idx="1"/>
          </p:nvPr>
        </p:nvSpPr>
        <p:spPr>
          <a:xfrm>
            <a:off x="661988" y="1288111"/>
            <a:ext cx="7783512" cy="4614214"/>
          </a:xfrm>
        </p:spPr>
        <p:txBody>
          <a:bodyPr/>
          <a:lstStyle/>
          <a:p>
            <a:pPr marL="0" indent="0">
              <a:buNone/>
            </a:pPr>
            <a:r>
              <a:rPr lang="en-NZ" u="sng" dirty="0">
                <a:solidFill>
                  <a:schemeClr val="accent6">
                    <a:lumMod val="75000"/>
                  </a:schemeClr>
                </a:solidFill>
              </a:rPr>
              <a:t>Permissible Drifts</a:t>
            </a:r>
          </a:p>
          <a:p>
            <a:r>
              <a:rPr lang="en-NZ" sz="2400" dirty="0"/>
              <a:t>MCE</a:t>
            </a:r>
            <a:r>
              <a:rPr lang="en-NZ" sz="2400" baseline="-25000" dirty="0"/>
              <a:t>R</a:t>
            </a:r>
            <a:r>
              <a:rPr lang="en-NZ" sz="2400" dirty="0"/>
              <a:t> NLRHA Average Results:</a:t>
            </a:r>
          </a:p>
        </p:txBody>
      </p:sp>
      <p:sp>
        <p:nvSpPr>
          <p:cNvPr id="2" name="Title 1"/>
          <p:cNvSpPr>
            <a:spLocks noGrp="1"/>
          </p:cNvSpPr>
          <p:nvPr>
            <p:ph type="title"/>
          </p:nvPr>
        </p:nvSpPr>
        <p:spPr>
          <a:xfrm>
            <a:off x="661988" y="224486"/>
            <a:ext cx="7772400" cy="1143000"/>
          </a:xfrm>
        </p:spPr>
        <p:txBody>
          <a:bodyPr/>
          <a:lstStyle/>
          <a:p>
            <a:r>
              <a:rPr lang="en-NZ" dirty="0">
                <a:solidFill>
                  <a:schemeClr val="accent6">
                    <a:lumMod val="75000"/>
                  </a:schemeClr>
                </a:solidFill>
              </a:rPr>
              <a:t>5. Design of SFRS</a:t>
            </a:r>
            <a:endParaRPr lang="en-US" dirty="0">
              <a:solidFill>
                <a:schemeClr val="accent6">
                  <a:lumMod val="75000"/>
                </a:schemeClr>
              </a:solidFill>
            </a:endParaRPr>
          </a:p>
        </p:txBody>
      </p:sp>
    </p:spTree>
    <p:extLst>
      <p:ext uri="{BB962C8B-B14F-4D97-AF65-F5344CB8AC3E}">
        <p14:creationId xmlns:p14="http://schemas.microsoft.com/office/powerpoint/2010/main" val="49926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title="MCEr NLRHA Average Story Drift, Dampter Force and Stroke for Maximum Properties, Load Case 0.62D + QE"/>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66</a:t>
            </a:fld>
            <a:endParaRPr lang="en-US" dirty="0"/>
          </a:p>
        </p:txBody>
      </p:sp>
      <p:sp>
        <p:nvSpPr>
          <p:cNvPr id="11" name="Content Placeholder 2"/>
          <p:cNvSpPr txBox="1">
            <a:spLocks/>
          </p:cNvSpPr>
          <p:nvPr/>
        </p:nvSpPr>
        <p:spPr bwMode="auto">
          <a:xfrm>
            <a:off x="821883" y="1274293"/>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dirty="0"/>
              <a:t>Designed to remain elastic (nominal material strengths and </a:t>
            </a:r>
            <a:r>
              <a:rPr lang="el-GR" sz="2400" dirty="0"/>
              <a:t>ϕ</a:t>
            </a:r>
            <a:r>
              <a:rPr lang="en-NZ" sz="2400" dirty="0"/>
              <a:t>=0.9) for MCE</a:t>
            </a:r>
            <a:r>
              <a:rPr lang="en-NZ" sz="2400" baseline="-25000" dirty="0"/>
              <a:t>R</a:t>
            </a:r>
            <a:r>
              <a:rPr lang="en-NZ" sz="2400" dirty="0"/>
              <a:t> demands.</a:t>
            </a:r>
          </a:p>
          <a:p>
            <a:r>
              <a:rPr lang="en-NZ" sz="2400" dirty="0"/>
              <a:t>MCE</a:t>
            </a:r>
            <a:r>
              <a:rPr lang="en-NZ" sz="2400" baseline="-25000" dirty="0"/>
              <a:t>R</a:t>
            </a:r>
            <a:r>
              <a:rPr lang="en-NZ" sz="2400" dirty="0"/>
              <a:t> NLRHA average (of seven motions) results:</a:t>
            </a:r>
          </a:p>
        </p:txBody>
      </p:sp>
      <p:pic>
        <p:nvPicPr>
          <p:cNvPr id="7" name="Picture 6" descr="Peak Damper Stroke (ince) and Story 4/DY North  2.7 are circled in red" title="MCEr NLRHA Average Story Drift, Damper Force and Stroke for Minimum Properties, Load Case 0.62D + Q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048" y="3242027"/>
            <a:ext cx="4499305" cy="2299784"/>
          </a:xfrm>
          <a:prstGeom prst="rect">
            <a:avLst/>
          </a:prstGeom>
        </p:spPr>
      </p:pic>
      <p:sp>
        <p:nvSpPr>
          <p:cNvPr id="13" name="Rectangle 12"/>
          <p:cNvSpPr/>
          <p:nvPr/>
        </p:nvSpPr>
        <p:spPr>
          <a:xfrm>
            <a:off x="5818689" y="276647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Minimum Properties</a:t>
            </a:r>
            <a:endParaRPr lang="en-US" sz="2000" dirty="0">
              <a:solidFill>
                <a:schemeClr val="accent6">
                  <a:lumMod val="75000"/>
                </a:schemeClr>
              </a:solidFill>
            </a:endParaRPr>
          </a:p>
        </p:txBody>
      </p:sp>
      <p:pic>
        <p:nvPicPr>
          <p:cNvPr id="6" name="Picture 5" descr="Peak Damper Force (kip) and Story 1/FX East  375 are circled in red" title="MCEr NLRHA Average Story Drift, Damper Force and Stroke for Maximum Properties, Load Case 0.62D + Q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59" y="3257267"/>
            <a:ext cx="4543169" cy="2299784"/>
          </a:xfrm>
          <a:prstGeom prst="rect">
            <a:avLst/>
          </a:prstGeom>
        </p:spPr>
      </p:pic>
      <p:sp>
        <p:nvSpPr>
          <p:cNvPr id="12" name="Rectangle 11"/>
          <p:cNvSpPr/>
          <p:nvPr/>
        </p:nvSpPr>
        <p:spPr>
          <a:xfrm>
            <a:off x="1088086" y="2766478"/>
            <a:ext cx="2615699" cy="400110"/>
          </a:xfrm>
          <a:prstGeom prst="rect">
            <a:avLst/>
          </a:prstGeom>
        </p:spPr>
        <p:txBody>
          <a:bodyPr wrap="square">
            <a:spAutoFit/>
          </a:bodyPr>
          <a:lstStyle/>
          <a:p>
            <a:pPr marL="0" lvl="1"/>
            <a:r>
              <a:rPr lang="en-US" sz="2000" dirty="0">
                <a:solidFill>
                  <a:schemeClr val="accent6">
                    <a:lumMod val="75000"/>
                  </a:schemeClr>
                </a:solidFill>
                <a:sym typeface="Wingdings" panose="05000000000000000000" pitchFamily="2" charset="2"/>
              </a:rPr>
              <a:t>Maximum Properties</a:t>
            </a:r>
            <a:endParaRPr lang="en-US" sz="2000" dirty="0">
              <a:solidFill>
                <a:schemeClr val="accent6">
                  <a:lumMod val="75000"/>
                </a:schemeClr>
              </a:solidFill>
            </a:endParaRPr>
          </a:p>
        </p:txBody>
      </p:sp>
      <p:sp>
        <p:nvSpPr>
          <p:cNvPr id="2" name="Title 1"/>
          <p:cNvSpPr>
            <a:spLocks noGrp="1"/>
          </p:cNvSpPr>
          <p:nvPr>
            <p:ph type="title"/>
          </p:nvPr>
        </p:nvSpPr>
        <p:spPr/>
        <p:txBody>
          <a:bodyPr/>
          <a:lstStyle/>
          <a:p>
            <a:r>
              <a:rPr lang="en-NZ" dirty="0">
                <a:solidFill>
                  <a:srgbClr val="FF0000"/>
                </a:solidFill>
              </a:rPr>
              <a:t>6. Design of Damping System</a:t>
            </a:r>
            <a:endParaRPr lang="en-US" dirty="0">
              <a:solidFill>
                <a:srgbClr val="FF0000"/>
              </a:solidFill>
            </a:endParaRPr>
          </a:p>
        </p:txBody>
      </p:sp>
    </p:spTree>
    <p:extLst>
      <p:ext uri="{BB962C8B-B14F-4D97-AF65-F5344CB8AC3E}">
        <p14:creationId xmlns:p14="http://schemas.microsoft.com/office/powerpoint/2010/main" val="101651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67</a:t>
            </a:fld>
            <a:endParaRPr lang="en-US" dirty="0"/>
          </a:p>
        </p:txBody>
      </p:sp>
      <p:pic>
        <p:nvPicPr>
          <p:cNvPr id="9" name="Picture 8" descr="Damper Stroke = 4.0 inch"/>
          <p:cNvPicPr>
            <a:picLocks noChangeAspect="1"/>
          </p:cNvPicPr>
          <p:nvPr/>
        </p:nvPicPr>
        <p:blipFill>
          <a:blip r:embed="rId3" cstate="print"/>
          <a:stretch>
            <a:fillRect/>
          </a:stretch>
        </p:blipFill>
        <p:spPr>
          <a:xfrm>
            <a:off x="1660707" y="5623101"/>
            <a:ext cx="6094750" cy="685659"/>
          </a:xfrm>
          <a:prstGeom prst="rect">
            <a:avLst/>
          </a:prstGeom>
        </p:spPr>
      </p:pic>
      <p:pic>
        <p:nvPicPr>
          <p:cNvPr id="7" name="Picture 6" descr="Damper Force = 447 kip"/>
          <p:cNvPicPr>
            <a:picLocks noChangeAspect="1"/>
          </p:cNvPicPr>
          <p:nvPr/>
        </p:nvPicPr>
        <p:blipFill>
          <a:blip r:embed="rId4" cstate="print"/>
          <a:stretch>
            <a:fillRect/>
          </a:stretch>
        </p:blipFill>
        <p:spPr>
          <a:xfrm>
            <a:off x="1747525" y="3828717"/>
            <a:ext cx="5921114" cy="774405"/>
          </a:xfrm>
          <a:prstGeom prst="rect">
            <a:avLst/>
          </a:prstGeom>
        </p:spPr>
      </p:pic>
      <p:pic>
        <p:nvPicPr>
          <p:cNvPr id="6" name="Picture 5" descr="v = 11.7 inch/sec"/>
          <p:cNvPicPr>
            <a:picLocks noChangeAspect="1"/>
          </p:cNvPicPr>
          <p:nvPr/>
        </p:nvPicPr>
        <p:blipFill>
          <a:blip r:embed="rId5" cstate="print"/>
          <a:stretch>
            <a:fillRect/>
          </a:stretch>
        </p:blipFill>
        <p:spPr>
          <a:xfrm>
            <a:off x="2008369" y="1923386"/>
            <a:ext cx="5399427" cy="1057881"/>
          </a:xfrm>
          <a:prstGeom prst="rect">
            <a:avLst/>
          </a:prstGeom>
        </p:spPr>
      </p:pic>
      <p:sp>
        <p:nvSpPr>
          <p:cNvPr id="11" name="Content Placeholder 2"/>
          <p:cNvSpPr txBox="1">
            <a:spLocks/>
          </p:cNvSpPr>
          <p:nvPr/>
        </p:nvSpPr>
        <p:spPr bwMode="auto">
          <a:xfrm>
            <a:off x="821883" y="1274293"/>
            <a:ext cx="7772400" cy="4348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dirty="0"/>
              <a:t>Corresponding velocity at peak force:</a:t>
            </a:r>
          </a:p>
          <a:p>
            <a:pPr marL="0" indent="0">
              <a:buNone/>
            </a:pPr>
            <a:endParaRPr lang="en-NZ" sz="2400" dirty="0"/>
          </a:p>
          <a:p>
            <a:endParaRPr lang="en-NZ" sz="2400" dirty="0"/>
          </a:p>
          <a:p>
            <a:endParaRPr lang="en-NZ" sz="2400" dirty="0"/>
          </a:p>
          <a:p>
            <a:r>
              <a:rPr lang="en-NZ" sz="2400" u="sng" dirty="0">
                <a:solidFill>
                  <a:schemeClr val="accent6">
                    <a:lumMod val="75000"/>
                  </a:schemeClr>
                </a:solidFill>
              </a:rPr>
              <a:t>Design force for damper</a:t>
            </a:r>
            <a:r>
              <a:rPr lang="en-NZ" sz="2400" dirty="0">
                <a:solidFill>
                  <a:schemeClr val="accent6">
                    <a:lumMod val="75000"/>
                  </a:schemeClr>
                </a:solidFill>
              </a:rPr>
              <a:t> </a:t>
            </a:r>
            <a:r>
              <a:rPr lang="en-NZ" sz="2400" dirty="0"/>
              <a:t>(increase for torsion and redundancy)</a:t>
            </a:r>
          </a:p>
          <a:p>
            <a:endParaRPr lang="en-NZ" sz="2400" dirty="0"/>
          </a:p>
          <a:p>
            <a:endParaRPr lang="en-NZ" sz="2400" dirty="0"/>
          </a:p>
          <a:p>
            <a:r>
              <a:rPr lang="en-NZ" sz="2400" u="sng" dirty="0">
                <a:solidFill>
                  <a:schemeClr val="accent6">
                    <a:lumMod val="75000"/>
                  </a:schemeClr>
                </a:solidFill>
              </a:rPr>
              <a:t>Damper displacement capacity</a:t>
            </a:r>
            <a:r>
              <a:rPr lang="en-NZ" sz="2400" dirty="0">
                <a:solidFill>
                  <a:schemeClr val="accent6">
                    <a:lumMod val="75000"/>
                  </a:schemeClr>
                </a:solidFill>
              </a:rPr>
              <a:t> </a:t>
            </a:r>
            <a:r>
              <a:rPr lang="en-NZ" sz="2400" dirty="0"/>
              <a:t>(increase for torsion and redundancy)</a:t>
            </a:r>
          </a:p>
          <a:p>
            <a:pPr marL="0" indent="0">
              <a:buNone/>
            </a:pPr>
            <a:endParaRPr lang="en-NZ" sz="2400" dirty="0"/>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9052213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68</a:t>
            </a:fld>
            <a:endParaRPr lang="en-US" dirty="0"/>
          </a:p>
        </p:txBody>
      </p:sp>
      <p:sp>
        <p:nvSpPr>
          <p:cNvPr id="11" name="Content Placeholder 2"/>
          <p:cNvSpPr txBox="1">
            <a:spLocks/>
          </p:cNvSpPr>
          <p:nvPr/>
        </p:nvSpPr>
        <p:spPr bwMode="auto">
          <a:xfrm>
            <a:off x="829378" y="1274293"/>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Nonlinear Fluid Viscous Damper Device Details:</a:t>
            </a:r>
            <a:endParaRPr lang="en-NZ" sz="2400" dirty="0"/>
          </a:p>
          <a:p>
            <a:endParaRPr lang="en-NZ" sz="2400" dirty="0"/>
          </a:p>
        </p:txBody>
      </p:sp>
      <p:pic>
        <p:nvPicPr>
          <p:cNvPr id="9" name="Picture 8" descr="The key specifications for the nonlinear FVD are outlined."/>
          <p:cNvPicPr>
            <a:picLocks noChangeAspect="1"/>
          </p:cNvPicPr>
          <p:nvPr/>
        </p:nvPicPr>
        <p:blipFill>
          <a:blip r:embed="rId3" cstate="print"/>
          <a:stretch>
            <a:fillRect/>
          </a:stretch>
        </p:blipFill>
        <p:spPr>
          <a:xfrm>
            <a:off x="635294" y="1944017"/>
            <a:ext cx="7966484" cy="3958308"/>
          </a:xfrm>
          <a:prstGeom prst="rect">
            <a:avLst/>
          </a:prstGeom>
        </p:spPr>
      </p:pic>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25997448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69</a:t>
            </a:fld>
            <a:endParaRPr lang="en-US" dirty="0"/>
          </a:p>
        </p:txBody>
      </p:sp>
      <p:sp>
        <p:nvSpPr>
          <p:cNvPr id="10" name="TextBox 9"/>
          <p:cNvSpPr txBox="1"/>
          <p:nvPr/>
        </p:nvSpPr>
        <p:spPr>
          <a:xfrm>
            <a:off x="6403570" y="5758019"/>
            <a:ext cx="2263351" cy="307777"/>
          </a:xfrm>
          <a:prstGeom prst="rect">
            <a:avLst/>
          </a:prstGeom>
          <a:noFill/>
        </p:spPr>
        <p:txBody>
          <a:bodyPr wrap="square" rtlCol="0">
            <a:spAutoFit/>
          </a:bodyPr>
          <a:lstStyle/>
          <a:p>
            <a:r>
              <a:rPr lang="en-NZ" sz="1400" dirty="0">
                <a:solidFill>
                  <a:schemeClr val="bg1">
                    <a:lumMod val="50000"/>
                  </a:schemeClr>
                </a:solidFill>
              </a:rPr>
              <a:t>Reference: Taylor Devices</a:t>
            </a:r>
            <a:endParaRPr lang="en-US" sz="1400" dirty="0">
              <a:solidFill>
                <a:schemeClr val="bg1">
                  <a:lumMod val="50000"/>
                </a:schemeClr>
              </a:solidFill>
            </a:endParaRPr>
          </a:p>
        </p:txBody>
      </p:sp>
      <p:pic>
        <p:nvPicPr>
          <p:cNvPr id="7" name="Picture 6" descr="- "/>
          <p:cNvPicPr>
            <a:picLocks noChangeAspect="1"/>
          </p:cNvPicPr>
          <p:nvPr/>
        </p:nvPicPr>
        <p:blipFill>
          <a:blip r:embed="rId3" cstate="print"/>
          <a:stretch>
            <a:fillRect/>
          </a:stretch>
        </p:blipFill>
        <p:spPr>
          <a:xfrm>
            <a:off x="567050" y="3508439"/>
            <a:ext cx="8112370" cy="1908188"/>
          </a:xfrm>
          <a:prstGeom prst="rect">
            <a:avLst/>
          </a:prstGeom>
        </p:spPr>
      </p:pic>
      <p:sp>
        <p:nvSpPr>
          <p:cNvPr id="9" name="Rectangle 8" descr="Red highlighted rectangle -- Force 440"/>
          <p:cNvSpPr/>
          <p:nvPr/>
        </p:nvSpPr>
        <p:spPr bwMode="auto">
          <a:xfrm>
            <a:off x="502170" y="4713038"/>
            <a:ext cx="8197781" cy="147792"/>
          </a:xfrm>
          <a:prstGeom prst="rect">
            <a:avLst/>
          </a:prstGeom>
          <a:solidFill>
            <a:srgbClr val="FF0000">
              <a:alpha val="20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6" name="Picture 5" descr="A typical fluid viscous damping device. An end view and side view of the device are shown."/>
          <p:cNvPicPr>
            <a:picLocks noChangeAspect="1"/>
          </p:cNvPicPr>
          <p:nvPr/>
        </p:nvPicPr>
        <p:blipFill>
          <a:blip r:embed="rId4" cstate="print"/>
          <a:stretch>
            <a:fillRect/>
          </a:stretch>
        </p:blipFill>
        <p:spPr>
          <a:xfrm>
            <a:off x="2122488" y="1350172"/>
            <a:ext cx="4827637" cy="1804724"/>
          </a:xfrm>
          <a:prstGeom prst="rect">
            <a:avLst/>
          </a:prstGeom>
        </p:spPr>
      </p:pic>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860161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3270" y="6399254"/>
            <a:ext cx="1504950" cy="306388"/>
          </a:xfrm>
        </p:spPr>
        <p:txBody>
          <a:bodyPr/>
          <a:lstStyle/>
          <a:p>
            <a:pPr>
              <a:defRPr/>
            </a:pPr>
            <a:r>
              <a:rPr lang="en-US" dirty="0" err="1"/>
              <a:t>Ch</a:t>
            </a:r>
            <a:r>
              <a:rPr lang="en-US" dirty="0"/>
              <a:t> 16 Example 1 - </a:t>
            </a:r>
            <a:fld id="{C89CB261-678F-46C7-9B50-9F41C27EFD57}" type="slidenum">
              <a:rPr lang="en-US" smtClean="0"/>
              <a:pPr>
                <a:defRPr/>
              </a:pPr>
              <a:t>7</a:t>
            </a:fld>
            <a:endParaRPr lang="en-US" dirty="0"/>
          </a:p>
        </p:txBody>
      </p:sp>
      <p:pic>
        <p:nvPicPr>
          <p:cNvPr id="6" name="Picture 5" descr="An elevation of one of the special moment frames on gridlines 1 and 6. The sizes of beams and columns are shown on the diagram.&#10;&#10;The member sizes for the SFRS are directly adopted from the Chapter 9 analysis and are shown here for Gridlines 1 and 6."/>
          <p:cNvPicPr/>
          <p:nvPr/>
        </p:nvPicPr>
        <p:blipFill>
          <a:blip r:embed="rId3" cstate="print"/>
          <a:srcRect/>
          <a:stretch>
            <a:fillRect/>
          </a:stretch>
        </p:blipFill>
        <p:spPr bwMode="auto">
          <a:xfrm>
            <a:off x="1335404" y="1788007"/>
            <a:ext cx="6870341" cy="4350399"/>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SFRS Gridlines 1 and 6</a:t>
            </a:r>
            <a:endParaRPr lang="en-US" sz="2400"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35739261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70</a:t>
            </a:fld>
            <a:endParaRPr lang="en-US" dirty="0"/>
          </a:p>
        </p:txBody>
      </p:sp>
      <p:pic>
        <p:nvPicPr>
          <p:cNvPr id="6" name="Picture 5" descr="Simple structural frame one story high and three bays wide. In the left bay is shown a fluid viscous damper in line with a diagonal brace. The damper, right column of the left bay, and horizontal beam of the center bay are circled and labeled “DS” for Damping System. The two columns and beam of the right bay form a moment resisting frame, and are circled and labeled “SFRS” for Seismic Force Resisting System."/>
          <p:cNvPicPr>
            <a:picLocks noChangeAspect="1"/>
          </p:cNvPicPr>
          <p:nvPr/>
        </p:nvPicPr>
        <p:blipFill>
          <a:blip r:embed="rId3" cstate="print"/>
          <a:stretch>
            <a:fillRect/>
          </a:stretch>
        </p:blipFill>
        <p:spPr>
          <a:xfrm>
            <a:off x="1988110" y="3225992"/>
            <a:ext cx="5120155" cy="1744105"/>
          </a:xfrm>
          <a:prstGeom prst="rect">
            <a:avLst/>
          </a:prstGeom>
        </p:spPr>
      </p:pic>
      <p:sp>
        <p:nvSpPr>
          <p:cNvPr id="11" name="Content Placeholder 2"/>
          <p:cNvSpPr txBox="1">
            <a:spLocks/>
          </p:cNvSpPr>
          <p:nvPr/>
        </p:nvSpPr>
        <p:spPr bwMode="auto">
          <a:xfrm>
            <a:off x="866854" y="1274293"/>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a:t>
            </a:r>
          </a:p>
          <a:p>
            <a:r>
              <a:rPr lang="en-US" sz="2400" b="1" dirty="0"/>
              <a:t>Include: </a:t>
            </a:r>
            <a:r>
              <a:rPr lang="en-US" sz="2400" dirty="0"/>
              <a:t>Braces in-line with the dampers, their connections, the framing (beams and columns) which encompass the damping devices and the collectors and diaphragm</a:t>
            </a:r>
          </a:p>
          <a:p>
            <a:endParaRPr lang="en-NZ" sz="2400" dirty="0"/>
          </a:p>
          <a:p>
            <a:endParaRPr lang="en-NZ" sz="2400" dirty="0"/>
          </a:p>
          <a:p>
            <a:endParaRPr lang="en-NZ" sz="2400" dirty="0"/>
          </a:p>
          <a:p>
            <a:endParaRPr lang="en-NZ" sz="2000" dirty="0"/>
          </a:p>
          <a:p>
            <a:r>
              <a:rPr lang="en-NZ" sz="2400" dirty="0"/>
              <a:t>Size to remain elastic for MCE</a:t>
            </a:r>
            <a:r>
              <a:rPr lang="en-NZ" sz="2400" baseline="-25000" dirty="0"/>
              <a:t>R</a:t>
            </a:r>
            <a:r>
              <a:rPr lang="en-NZ" sz="2400" dirty="0"/>
              <a:t> demands using </a:t>
            </a:r>
            <a:r>
              <a:rPr lang="en-NZ" sz="2400" u="sng" dirty="0">
                <a:solidFill>
                  <a:schemeClr val="accent6">
                    <a:lumMod val="75000"/>
                  </a:schemeClr>
                </a:solidFill>
              </a:rPr>
              <a:t>nominal</a:t>
            </a:r>
            <a:r>
              <a:rPr lang="en-NZ" sz="2400" dirty="0"/>
              <a:t> capacities and </a:t>
            </a:r>
            <a:r>
              <a:rPr lang="en-US" sz="2400" u="sng" dirty="0">
                <a:solidFill>
                  <a:schemeClr val="accent6">
                    <a:lumMod val="75000"/>
                  </a:schemeClr>
                </a:solidFill>
              </a:rPr>
              <a:t>ϕ, of 1.0.</a:t>
            </a:r>
            <a:r>
              <a:rPr lang="en-NZ" sz="2400" dirty="0"/>
              <a:t>  </a:t>
            </a:r>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1714258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71</a:t>
            </a:fld>
            <a:endParaRPr lang="en-US" dirty="0"/>
          </a:p>
        </p:txBody>
      </p:sp>
      <p:sp>
        <p:nvSpPr>
          <p:cNvPr id="12" name="TextBox 11"/>
          <p:cNvSpPr txBox="1"/>
          <p:nvPr/>
        </p:nvSpPr>
        <p:spPr>
          <a:xfrm>
            <a:off x="6081318" y="5859411"/>
            <a:ext cx="3107179" cy="307777"/>
          </a:xfrm>
          <a:prstGeom prst="rect">
            <a:avLst/>
          </a:prstGeom>
          <a:noFill/>
        </p:spPr>
        <p:txBody>
          <a:bodyPr wrap="square" rtlCol="0">
            <a:spAutoFit/>
          </a:bodyPr>
          <a:lstStyle/>
          <a:p>
            <a:r>
              <a:rPr lang="en-NZ" sz="1400" dirty="0">
                <a:solidFill>
                  <a:schemeClr val="bg1">
                    <a:lumMod val="50000"/>
                  </a:schemeClr>
                </a:solidFill>
              </a:rPr>
              <a:t>Reference: Miyamoto International</a:t>
            </a:r>
            <a:endParaRPr lang="en-US" sz="1400" dirty="0">
              <a:solidFill>
                <a:schemeClr val="bg1">
                  <a:lumMod val="50000"/>
                </a:schemeClr>
              </a:solidFill>
            </a:endParaRPr>
          </a:p>
        </p:txBody>
      </p:sp>
      <p:pic>
        <p:nvPicPr>
          <p:cNvPr id="13" name="Picture 12" descr="Single diagonal brace in a structural framing bay.  There is a fluid viscous damper in line with the brace.  This brace is labeled “Brace in-line with FV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3861" y="1943451"/>
            <a:ext cx="3614040" cy="4278852"/>
          </a:xfrm>
          <a:prstGeom prst="rect">
            <a:avLst/>
          </a:prstGeom>
        </p:spPr>
      </p:pic>
      <p:cxnSp>
        <p:nvCxnSpPr>
          <p:cNvPr id="10" name="Straight Arrow Connector 9" descr="red arrow"/>
          <p:cNvCxnSpPr/>
          <p:nvPr/>
        </p:nvCxnSpPr>
        <p:spPr bwMode="auto">
          <a:xfrm flipH="1">
            <a:off x="4205093" y="1753718"/>
            <a:ext cx="2000835" cy="2188695"/>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Content Placeholder 2"/>
          <p:cNvSpPr txBox="1">
            <a:spLocks/>
          </p:cNvSpPr>
          <p:nvPr/>
        </p:nvSpPr>
        <p:spPr bwMode="auto">
          <a:xfrm>
            <a:off x="866854" y="1274293"/>
            <a:ext cx="7772400" cy="732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 </a:t>
            </a:r>
            <a:r>
              <a:rPr lang="en-NZ" sz="2400" dirty="0">
                <a:solidFill>
                  <a:srgbClr val="FF0000"/>
                </a:solidFill>
              </a:rPr>
              <a:t>– Brace in-line with FVD </a:t>
            </a:r>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23576488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72</a:t>
            </a:fld>
            <a:endParaRPr lang="en-US" dirty="0"/>
          </a:p>
        </p:txBody>
      </p:sp>
      <p:sp>
        <p:nvSpPr>
          <p:cNvPr id="11" name="Content Placeholder 2"/>
          <p:cNvSpPr txBox="1">
            <a:spLocks/>
          </p:cNvSpPr>
          <p:nvPr/>
        </p:nvSpPr>
        <p:spPr bwMode="auto">
          <a:xfrm>
            <a:off x="926815" y="1135711"/>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 </a:t>
            </a:r>
            <a:r>
              <a:rPr lang="en-NZ" sz="2400" dirty="0">
                <a:solidFill>
                  <a:schemeClr val="accent6">
                    <a:lumMod val="75000"/>
                  </a:schemeClr>
                </a:solidFill>
              </a:rPr>
              <a:t>– Brace in-line with FVD</a:t>
            </a:r>
          </a:p>
          <a:p>
            <a:endParaRPr lang="en-NZ" sz="2400" dirty="0">
              <a:solidFill>
                <a:schemeClr val="accent6">
                  <a:lumMod val="75000"/>
                </a:schemeClr>
              </a:solidFill>
            </a:endParaRPr>
          </a:p>
          <a:p>
            <a:r>
              <a:rPr lang="en-NZ" sz="2400" dirty="0"/>
              <a:t>Design criteria:</a:t>
            </a:r>
          </a:p>
          <a:p>
            <a:pPr lvl="1"/>
            <a:r>
              <a:rPr lang="en-US" sz="2400" dirty="0">
                <a:latin typeface="Arial" pitchFamily="34" charset="0"/>
              </a:rPr>
              <a:t>Required brace axial stiffness of </a:t>
            </a:r>
            <a:r>
              <a:rPr lang="en-US" sz="2400" u="sng" dirty="0">
                <a:solidFill>
                  <a:schemeClr val="accent6">
                    <a:lumMod val="75000"/>
                  </a:schemeClr>
                </a:solidFill>
                <a:latin typeface="Arial" pitchFamily="34" charset="0"/>
              </a:rPr>
              <a:t>2000 kip/inch</a:t>
            </a:r>
          </a:p>
          <a:p>
            <a:pPr lvl="1"/>
            <a:r>
              <a:rPr lang="en-US" sz="2400" dirty="0">
                <a:latin typeface="Arial" pitchFamily="34" charset="0"/>
              </a:rPr>
              <a:t>Force-controlled design axial force of </a:t>
            </a:r>
          </a:p>
          <a:p>
            <a:pPr marL="457200" lvl="1" indent="0">
              <a:buNone/>
            </a:pPr>
            <a:r>
              <a:rPr lang="en-US" sz="2400" dirty="0">
                <a:latin typeface="Arial" pitchFamily="34" charset="0"/>
              </a:rPr>
              <a:t>1.08 </a:t>
            </a:r>
            <a:r>
              <a:rPr lang="en-US" sz="1600" dirty="0">
                <a:latin typeface="Arial" pitchFamily="34" charset="0"/>
              </a:rPr>
              <a:t>(mass eccentricity) </a:t>
            </a:r>
            <a:r>
              <a:rPr lang="en-US" sz="2400" dirty="0">
                <a:latin typeface="Arial" pitchFamily="34" charset="0"/>
              </a:rPr>
              <a:t>× 1.2 </a:t>
            </a:r>
            <a:r>
              <a:rPr lang="en-US" sz="1600" dirty="0">
                <a:latin typeface="Arial" pitchFamily="34" charset="0"/>
              </a:rPr>
              <a:t>(force-controlled) </a:t>
            </a:r>
            <a:r>
              <a:rPr lang="en-US" sz="2400" dirty="0">
                <a:latin typeface="Arial" pitchFamily="34" charset="0"/>
              </a:rPr>
              <a:t>× 375 = </a:t>
            </a:r>
            <a:r>
              <a:rPr lang="en-US" sz="2400" u="sng" dirty="0">
                <a:solidFill>
                  <a:schemeClr val="accent6">
                    <a:lumMod val="75000"/>
                  </a:schemeClr>
                </a:solidFill>
                <a:latin typeface="Arial" pitchFamily="34" charset="0"/>
              </a:rPr>
              <a:t>486 kip</a:t>
            </a:r>
          </a:p>
          <a:p>
            <a:pPr lvl="1"/>
            <a:r>
              <a:rPr lang="en-NZ" sz="2400" dirty="0">
                <a:latin typeface="Arial" pitchFamily="34" charset="0"/>
              </a:rPr>
              <a:t>Note: Damper design force = 447 kip</a:t>
            </a:r>
            <a:endParaRPr lang="en-NZ" sz="2400"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5102555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73</a:t>
            </a:fld>
            <a:endParaRPr lang="en-US" dirty="0"/>
          </a:p>
        </p:txBody>
      </p:sp>
      <p:pic>
        <p:nvPicPr>
          <p:cNvPr id="12" name="Picture 11" descr="Adopting HSS of 14x 5/8 gives an area of 25.5 in squared to satisfy the stiffness requirement"/>
          <p:cNvPicPr>
            <a:picLocks noChangeAspect="1"/>
          </p:cNvPicPr>
          <p:nvPr/>
        </p:nvPicPr>
        <p:blipFill>
          <a:blip r:embed="rId3" cstate="print"/>
          <a:stretch>
            <a:fillRect/>
          </a:stretch>
        </p:blipFill>
        <p:spPr>
          <a:xfrm>
            <a:off x="374141" y="3595218"/>
            <a:ext cx="8395719" cy="313061"/>
          </a:xfrm>
          <a:prstGeom prst="rect">
            <a:avLst/>
          </a:prstGeom>
          <a:ln w="12700">
            <a:solidFill>
              <a:srgbClr val="FF0000"/>
            </a:solidFill>
          </a:ln>
        </p:spPr>
      </p:pic>
      <p:pic>
        <p:nvPicPr>
          <p:cNvPr id="6" name="Picture 5" descr="Required Brace Area&#10;&#10;A greater than or equal to KL/E = 21.2 in squared"/>
          <p:cNvPicPr>
            <a:picLocks noChangeAspect="1"/>
          </p:cNvPicPr>
          <p:nvPr/>
        </p:nvPicPr>
        <p:blipFill>
          <a:blip r:embed="rId4" cstate="print"/>
          <a:stretch>
            <a:fillRect/>
          </a:stretch>
        </p:blipFill>
        <p:spPr>
          <a:xfrm>
            <a:off x="1837124" y="2707676"/>
            <a:ext cx="5469753" cy="580497"/>
          </a:xfrm>
          <a:prstGeom prst="rect">
            <a:avLst/>
          </a:prstGeom>
        </p:spPr>
      </p:pic>
      <p:sp>
        <p:nvSpPr>
          <p:cNvPr id="11" name="Content Placeholder 2"/>
          <p:cNvSpPr txBox="1">
            <a:spLocks/>
          </p:cNvSpPr>
          <p:nvPr/>
        </p:nvSpPr>
        <p:spPr bwMode="auto">
          <a:xfrm>
            <a:off x="566560" y="1135711"/>
            <a:ext cx="8132655" cy="1340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 </a:t>
            </a:r>
            <a:r>
              <a:rPr lang="en-NZ" sz="2400" dirty="0">
                <a:solidFill>
                  <a:schemeClr val="accent6">
                    <a:lumMod val="75000"/>
                  </a:schemeClr>
                </a:solidFill>
              </a:rPr>
              <a:t>– Brace in-line with FVD</a:t>
            </a:r>
          </a:p>
          <a:p>
            <a:endParaRPr lang="en-NZ" sz="2400" dirty="0">
              <a:solidFill>
                <a:schemeClr val="accent6">
                  <a:lumMod val="75000"/>
                </a:schemeClr>
              </a:solidFill>
            </a:endParaRPr>
          </a:p>
          <a:p>
            <a:r>
              <a:rPr lang="en-NZ" sz="2400" dirty="0"/>
              <a:t>Required brace area:</a:t>
            </a:r>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2956586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74</a:t>
            </a:fld>
            <a:endParaRPr lang="en-US" dirty="0"/>
          </a:p>
        </p:txBody>
      </p:sp>
      <p:pic>
        <p:nvPicPr>
          <p:cNvPr id="7" name="Picture 6" descr="The sizing of the steel brace is more than sufficient."/>
          <p:cNvPicPr>
            <a:picLocks noChangeAspect="1"/>
          </p:cNvPicPr>
          <p:nvPr/>
        </p:nvPicPr>
        <p:blipFill>
          <a:blip r:embed="rId3" cstate="print"/>
          <a:stretch>
            <a:fillRect/>
          </a:stretch>
        </p:blipFill>
        <p:spPr>
          <a:xfrm>
            <a:off x="1989338" y="2607169"/>
            <a:ext cx="5165324" cy="2894221"/>
          </a:xfrm>
          <a:prstGeom prst="rect">
            <a:avLst/>
          </a:prstGeom>
        </p:spPr>
      </p:pic>
      <p:sp>
        <p:nvSpPr>
          <p:cNvPr id="10" name="TextBox 9"/>
          <p:cNvSpPr txBox="1"/>
          <p:nvPr/>
        </p:nvSpPr>
        <p:spPr>
          <a:xfrm>
            <a:off x="6832875" y="5055486"/>
            <a:ext cx="2055633" cy="400110"/>
          </a:xfrm>
          <a:prstGeom prst="rect">
            <a:avLst/>
          </a:prstGeom>
          <a:noFill/>
          <a:ln>
            <a:noFill/>
          </a:ln>
        </p:spPr>
        <p:txBody>
          <a:bodyPr wrap="square" rtlCol="0">
            <a:spAutoFit/>
          </a:bodyPr>
          <a:lstStyle/>
          <a:p>
            <a:pPr algn="ctr"/>
            <a:r>
              <a:rPr lang="en-US" sz="2000" b="1" dirty="0"/>
              <a:t>&gt; 486 </a:t>
            </a:r>
            <a:r>
              <a:rPr lang="en-US" sz="2000" b="1" dirty="0">
                <a:solidFill>
                  <a:srgbClr val="00B050"/>
                </a:solidFill>
                <a:sym typeface="Wingdings" panose="05000000000000000000" pitchFamily="2" charset="2"/>
              </a:rPr>
              <a:t>O.K</a:t>
            </a:r>
            <a:endParaRPr lang="en-US" sz="2000" b="1" dirty="0">
              <a:solidFill>
                <a:srgbClr val="00B050"/>
              </a:solidFill>
            </a:endParaRPr>
          </a:p>
        </p:txBody>
      </p:sp>
      <p:sp>
        <p:nvSpPr>
          <p:cNvPr id="11" name="Content Placeholder 2"/>
          <p:cNvSpPr txBox="1">
            <a:spLocks/>
          </p:cNvSpPr>
          <p:nvPr/>
        </p:nvSpPr>
        <p:spPr bwMode="auto">
          <a:xfrm>
            <a:off x="685800" y="1135711"/>
            <a:ext cx="7772400" cy="141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r>
              <a:rPr lang="en-NZ" sz="2400" u="sng" dirty="0">
                <a:solidFill>
                  <a:schemeClr val="accent6">
                    <a:lumMod val="75000"/>
                  </a:schemeClr>
                </a:solidFill>
              </a:rPr>
              <a:t>Damping System Framing </a:t>
            </a:r>
            <a:r>
              <a:rPr lang="en-NZ" sz="2400" dirty="0">
                <a:solidFill>
                  <a:schemeClr val="accent6">
                    <a:lumMod val="75000"/>
                  </a:schemeClr>
                </a:solidFill>
              </a:rPr>
              <a:t>– Brace in-line with FVD</a:t>
            </a:r>
          </a:p>
          <a:p>
            <a:endParaRPr lang="en-NZ" sz="2400" dirty="0">
              <a:solidFill>
                <a:schemeClr val="accent6">
                  <a:lumMod val="75000"/>
                </a:schemeClr>
              </a:solidFill>
            </a:endParaRPr>
          </a:p>
          <a:p>
            <a:r>
              <a:rPr lang="en-NZ" sz="2400" dirty="0"/>
              <a:t>Buckling capacity of HSS 14 x 5/8 :</a:t>
            </a:r>
          </a:p>
          <a:p>
            <a:endParaRPr lang="en-NZ" sz="2400" dirty="0">
              <a:solidFill>
                <a:schemeClr val="accent6">
                  <a:lumMod val="75000"/>
                </a:schemeClr>
              </a:solidFill>
            </a:endParaRPr>
          </a:p>
          <a:p>
            <a:endParaRPr lang="en-NZ" sz="2400" dirty="0"/>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8763398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75</a:t>
            </a:fld>
            <a:endParaRPr lang="en-US" dirty="0"/>
          </a:p>
        </p:txBody>
      </p:sp>
      <p:sp>
        <p:nvSpPr>
          <p:cNvPr id="11" name="Content Placeholder 2"/>
          <p:cNvSpPr txBox="1">
            <a:spLocks/>
          </p:cNvSpPr>
          <p:nvPr/>
        </p:nvSpPr>
        <p:spPr bwMode="auto">
          <a:xfrm>
            <a:off x="685800" y="1412875"/>
            <a:ext cx="7772400" cy="476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None/>
            </a:pPr>
            <a:r>
              <a:rPr lang="en-US" dirty="0"/>
              <a:t>Other elements not addressed in this presentation include:</a:t>
            </a:r>
          </a:p>
          <a:p>
            <a:r>
              <a:rPr lang="en-NZ" dirty="0"/>
              <a:t>Column design</a:t>
            </a:r>
            <a:endParaRPr lang="en-US" dirty="0"/>
          </a:p>
          <a:p>
            <a:pPr lvl="0"/>
            <a:r>
              <a:rPr lang="en-US" dirty="0"/>
              <a:t>Connection design, for example gusset plates, splices, collector beams, foundations.</a:t>
            </a:r>
          </a:p>
          <a:p>
            <a:pPr lvl="0"/>
            <a:r>
              <a:rPr lang="en-US" dirty="0"/>
              <a:t>Diaphragm and beam/collector design</a:t>
            </a:r>
          </a:p>
          <a:p>
            <a:pPr lvl="0"/>
            <a:r>
              <a:rPr lang="en-US" dirty="0"/>
              <a:t>Performance due to wind and comparison to seismic design.</a:t>
            </a:r>
          </a:p>
          <a:p>
            <a:endParaRPr lang="en-NZ" sz="2400" dirty="0">
              <a:solidFill>
                <a:schemeClr val="accent6">
                  <a:lumMod val="75000"/>
                </a:schemeClr>
              </a:solidFill>
            </a:endParaRPr>
          </a:p>
          <a:p>
            <a:endParaRPr lang="en-NZ" sz="2400" dirty="0"/>
          </a:p>
        </p:txBody>
      </p:sp>
      <p:sp>
        <p:nvSpPr>
          <p:cNvPr id="2" name="Title 1"/>
          <p:cNvSpPr>
            <a:spLocks noGrp="1"/>
          </p:cNvSpPr>
          <p:nvPr>
            <p:ph type="title"/>
          </p:nvPr>
        </p:nvSpPr>
        <p:spPr/>
        <p:txBody>
          <a:bodyPr/>
          <a:lstStyle/>
          <a:p>
            <a:r>
              <a:rPr lang="en-NZ" dirty="0">
                <a:solidFill>
                  <a:schemeClr val="accent6">
                    <a:lumMod val="75000"/>
                  </a:schemeClr>
                </a:solidFill>
              </a:rPr>
              <a:t>6. Design of Damping System</a:t>
            </a:r>
            <a:endParaRPr lang="en-US" dirty="0">
              <a:solidFill>
                <a:schemeClr val="accent6">
                  <a:lumMod val="75000"/>
                </a:schemeClr>
              </a:solidFill>
            </a:endParaRPr>
          </a:p>
        </p:txBody>
      </p:sp>
    </p:spTree>
    <p:extLst>
      <p:ext uri="{BB962C8B-B14F-4D97-AF65-F5344CB8AC3E}">
        <p14:creationId xmlns:p14="http://schemas.microsoft.com/office/powerpoint/2010/main" val="309174973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2788680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17574" y="6381750"/>
            <a:ext cx="1504950" cy="306388"/>
          </a:xfrm>
        </p:spPr>
        <p:txBody>
          <a:bodyPr/>
          <a:lstStyle/>
          <a:p>
            <a:pPr>
              <a:defRPr/>
            </a:pPr>
            <a:r>
              <a:rPr lang="en-US" dirty="0" err="1"/>
              <a:t>Ch</a:t>
            </a:r>
            <a:r>
              <a:rPr lang="en-US" dirty="0"/>
              <a:t> 16 Example 1 - </a:t>
            </a:r>
            <a:fld id="{C89CB261-678F-46C7-9B50-9F41C27EFD57}" type="slidenum">
              <a:rPr lang="en-US" smtClean="0"/>
              <a:pPr>
                <a:defRPr/>
              </a:pPr>
              <a:t>8</a:t>
            </a:fld>
            <a:endParaRPr lang="en-US" dirty="0"/>
          </a:p>
        </p:txBody>
      </p:sp>
      <p:pic>
        <p:nvPicPr>
          <p:cNvPr id="6" name="Picture 5" descr="Elevation of one of the special moment frames on gridlines A and H.  The sizes of beams and columns are shown on the diagram.&#10;&#10;The SFRS member sizes are shown here for Gridlines A and H."/>
          <p:cNvPicPr/>
          <p:nvPr/>
        </p:nvPicPr>
        <p:blipFill>
          <a:blip r:embed="rId3" cstate="print"/>
          <a:srcRect/>
          <a:stretch>
            <a:fillRect/>
          </a:stretch>
        </p:blipFill>
        <p:spPr bwMode="auto">
          <a:xfrm>
            <a:off x="2122488" y="1808603"/>
            <a:ext cx="5137053" cy="4464975"/>
          </a:xfrm>
          <a:prstGeom prst="rect">
            <a:avLst/>
          </a:prstGeom>
          <a:noFill/>
          <a:ln w="9525">
            <a:noFill/>
            <a:miter lim="800000"/>
            <a:headEnd/>
            <a:tailEnd/>
          </a:ln>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SFRS Gridlines A and H</a:t>
            </a:r>
            <a:endParaRPr lang="en-US" sz="2400" u="sng" dirty="0"/>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672409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457329" y="6394450"/>
            <a:ext cx="1504950" cy="306388"/>
          </a:xfrm>
        </p:spPr>
        <p:txBody>
          <a:bodyPr/>
          <a:lstStyle/>
          <a:p>
            <a:pPr>
              <a:defRPr/>
            </a:pPr>
            <a:r>
              <a:rPr lang="en-US" dirty="0" err="1"/>
              <a:t>Ch</a:t>
            </a:r>
            <a:r>
              <a:rPr lang="en-US" dirty="0"/>
              <a:t> 16 Example 1 - </a:t>
            </a:r>
            <a:fld id="{C89CB261-678F-46C7-9B50-9F41C27EFD57}" type="slidenum">
              <a:rPr lang="en-US" smtClean="0"/>
              <a:pPr>
                <a:defRPr/>
              </a:pPr>
              <a:t>9</a:t>
            </a:fld>
            <a:endParaRPr lang="en-US" dirty="0"/>
          </a:p>
        </p:txBody>
      </p:sp>
      <p:sp>
        <p:nvSpPr>
          <p:cNvPr id="13" name="TextBox 12"/>
          <p:cNvSpPr txBox="1"/>
          <p:nvPr/>
        </p:nvSpPr>
        <p:spPr>
          <a:xfrm>
            <a:off x="2909959" y="5983558"/>
            <a:ext cx="3324082" cy="307777"/>
          </a:xfrm>
          <a:prstGeom prst="rect">
            <a:avLst/>
          </a:prstGeom>
          <a:noFill/>
        </p:spPr>
        <p:txBody>
          <a:bodyPr wrap="square" rtlCol="0">
            <a:spAutoFit/>
          </a:bodyPr>
          <a:lstStyle/>
          <a:p>
            <a:pPr algn="ctr"/>
            <a:r>
              <a:rPr lang="en-NZ" sz="1400" dirty="0">
                <a:solidFill>
                  <a:schemeClr val="bg1">
                    <a:lumMod val="50000"/>
                  </a:schemeClr>
                </a:solidFill>
              </a:rPr>
              <a:t>Reference: Taylor Devices</a:t>
            </a:r>
          </a:p>
        </p:txBody>
      </p:sp>
      <p:pic>
        <p:nvPicPr>
          <p:cNvPr id="10" name="Picture 9" descr="Drawing of a cross section of a fluid viscous damper.  In addition there is a photograph of an elevation of two structural framing bays showing two diagonal braces, each with a fluid viscous damper arranged in line with the brac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28" y="2258380"/>
            <a:ext cx="7945545" cy="3725177"/>
          </a:xfrm>
          <a:prstGeom prst="rect">
            <a:avLst/>
          </a:prstGeom>
        </p:spPr>
      </p:pic>
      <p:sp>
        <p:nvSpPr>
          <p:cNvPr id="3" name="Content Placeholder 2"/>
          <p:cNvSpPr>
            <a:spLocks noGrp="1"/>
          </p:cNvSpPr>
          <p:nvPr>
            <p:ph idx="1"/>
          </p:nvPr>
        </p:nvSpPr>
        <p:spPr>
          <a:xfrm>
            <a:off x="661988" y="1288111"/>
            <a:ext cx="7772400" cy="4614214"/>
          </a:xfrm>
        </p:spPr>
        <p:txBody>
          <a:bodyPr/>
          <a:lstStyle/>
          <a:p>
            <a:r>
              <a:rPr lang="en-NZ" sz="2400" u="sng" dirty="0"/>
              <a:t>Structural Description</a:t>
            </a:r>
            <a:r>
              <a:rPr lang="en-NZ" sz="2400" dirty="0"/>
              <a:t>: Damping System</a:t>
            </a:r>
          </a:p>
          <a:p>
            <a:r>
              <a:rPr lang="en-NZ" sz="2400" dirty="0"/>
              <a:t>Fluid Viscous Dampers (FVD)</a:t>
            </a:r>
          </a:p>
        </p:txBody>
      </p:sp>
      <p:sp>
        <p:nvSpPr>
          <p:cNvPr id="2" name="Title 1"/>
          <p:cNvSpPr>
            <a:spLocks noGrp="1"/>
          </p:cNvSpPr>
          <p:nvPr>
            <p:ph type="title"/>
          </p:nvPr>
        </p:nvSpPr>
        <p:spPr/>
        <p:txBody>
          <a:bodyPr/>
          <a:lstStyle/>
          <a:p>
            <a:r>
              <a:rPr lang="en-US" dirty="0">
                <a:solidFill>
                  <a:schemeClr val="accent6">
                    <a:lumMod val="75000"/>
                  </a:schemeClr>
                </a:solidFill>
              </a:rPr>
              <a:t>1. Project Information</a:t>
            </a:r>
          </a:p>
        </p:txBody>
      </p:sp>
    </p:spTree>
    <p:extLst>
      <p:ext uri="{BB962C8B-B14F-4D97-AF65-F5344CB8AC3E}">
        <p14:creationId xmlns:p14="http://schemas.microsoft.com/office/powerpoint/2010/main" val="15470655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39270</TotalTime>
  <Words>9114</Words>
  <Application>Microsoft Office PowerPoint</Application>
  <PresentationFormat>On-screen Show (4:3)</PresentationFormat>
  <Paragraphs>930</Paragraphs>
  <Slides>76</Slides>
  <Notes>75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76</vt:i4>
      </vt:variant>
    </vt:vector>
  </HeadingPairs>
  <TitlesOfParts>
    <vt:vector size="81" baseType="lpstr">
      <vt:lpstr>Arial</vt:lpstr>
      <vt:lpstr>Times New Roman</vt:lpstr>
      <vt:lpstr>Wingdings</vt:lpstr>
      <vt:lpstr>Default Design</vt:lpstr>
      <vt:lpstr>Drawing</vt:lpstr>
      <vt:lpstr>Structures with Supplemental Energy Dissipation Devices</vt:lpstr>
      <vt:lpstr>Presentation Objectives</vt:lpstr>
      <vt:lpstr>Overview of Design Example</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2. Design Process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3. Design Considerations</vt:lpstr>
      <vt:lpstr>4. Structural Analysis</vt:lpstr>
      <vt:lpstr>4. Structural Analysis</vt:lpstr>
      <vt:lpstr>4. Structural Analysis</vt:lpstr>
      <vt:lpstr>4. Structural Analysis</vt:lpstr>
      <vt:lpstr>4. Structural Analysis</vt:lpstr>
      <vt:lpstr>4. Structural Analysis</vt:lpstr>
      <vt:lpstr>4. Structural Analysis</vt:lpstr>
      <vt:lpstr>4. Structural Analysis</vt:lpstr>
      <vt:lpstr>4. Structural Analysis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5. Design of SFRS</vt:lpstr>
      <vt:lpstr>6. Design of Damping System</vt:lpstr>
      <vt:lpstr>6. Design of Damping System</vt:lpstr>
      <vt:lpstr>6. Design of Damping System</vt:lpstr>
      <vt:lpstr>6. Design of Damping System</vt:lpstr>
      <vt:lpstr>6. Design of Damping System</vt:lpstr>
      <vt:lpstr>6. Design of Damping System</vt:lpstr>
      <vt:lpstr>6. Design of Damping System</vt:lpstr>
      <vt:lpstr>6. Design of Damping System</vt:lpstr>
      <vt:lpstr>6. Design of Damping System</vt:lpstr>
      <vt:lpstr>6. Design of Damping System</vt:lpstr>
      <vt:lpstr>DISCLAIMER</vt:lpstr>
    </vt:vector>
  </TitlesOfParts>
  <Company>Dell Computer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Blakeslee Crumbliss</cp:lastModifiedBy>
  <cp:revision>831</cp:revision>
  <cp:lastPrinted>1998-07-06T16:25:22Z</cp:lastPrinted>
  <dcterms:created xsi:type="dcterms:W3CDTF">1998-06-02T20:38:30Z</dcterms:created>
  <dcterms:modified xsi:type="dcterms:W3CDTF">2016-12-14T13:50:11Z</dcterms:modified>
</cp:coreProperties>
</file>