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media/image15.jpg" ContentType="image/jpeg"/>
  <Override PartName="/ppt/media/image16.jpg" ContentType="image/jpe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5" r:id="rId1"/>
  </p:sldMasterIdLst>
  <p:notesMasterIdLst>
    <p:notesMasterId r:id="rId86"/>
  </p:notesMasterIdLst>
  <p:handoutMasterIdLst>
    <p:handoutMasterId r:id="rId87"/>
  </p:handoutMasterIdLst>
  <p:sldIdLst>
    <p:sldId id="456" r:id="rId2"/>
    <p:sldId id="401" r:id="rId3"/>
    <p:sldId id="458" r:id="rId4"/>
    <p:sldId id="402" r:id="rId5"/>
    <p:sldId id="404" r:id="rId6"/>
    <p:sldId id="405" r:id="rId7"/>
    <p:sldId id="406" r:id="rId8"/>
    <p:sldId id="459" r:id="rId9"/>
    <p:sldId id="407" r:id="rId10"/>
    <p:sldId id="409" r:id="rId11"/>
    <p:sldId id="412" r:id="rId12"/>
    <p:sldId id="413" r:id="rId13"/>
    <p:sldId id="414" r:id="rId14"/>
    <p:sldId id="415" r:id="rId15"/>
    <p:sldId id="417" r:id="rId16"/>
    <p:sldId id="419" r:id="rId17"/>
    <p:sldId id="423" r:id="rId18"/>
    <p:sldId id="422" r:id="rId19"/>
    <p:sldId id="424" r:id="rId20"/>
    <p:sldId id="425" r:id="rId21"/>
    <p:sldId id="426" r:id="rId22"/>
    <p:sldId id="427" r:id="rId23"/>
    <p:sldId id="428" r:id="rId24"/>
    <p:sldId id="548" r:id="rId25"/>
    <p:sldId id="429" r:id="rId26"/>
    <p:sldId id="520" r:id="rId27"/>
    <p:sldId id="521" r:id="rId28"/>
    <p:sldId id="547" r:id="rId29"/>
    <p:sldId id="460" r:id="rId30"/>
    <p:sldId id="519" r:id="rId31"/>
    <p:sldId id="522" r:id="rId32"/>
    <p:sldId id="523" r:id="rId33"/>
    <p:sldId id="524" r:id="rId34"/>
    <p:sldId id="430" r:id="rId35"/>
    <p:sldId id="431" r:id="rId36"/>
    <p:sldId id="432" r:id="rId37"/>
    <p:sldId id="433" r:id="rId38"/>
    <p:sldId id="434" r:id="rId39"/>
    <p:sldId id="525" r:id="rId40"/>
    <p:sldId id="526" r:id="rId41"/>
    <p:sldId id="527" r:id="rId42"/>
    <p:sldId id="528" r:id="rId43"/>
    <p:sldId id="529" r:id="rId44"/>
    <p:sldId id="436" r:id="rId45"/>
    <p:sldId id="439" r:id="rId46"/>
    <p:sldId id="440" r:id="rId47"/>
    <p:sldId id="461" r:id="rId48"/>
    <p:sldId id="464" r:id="rId49"/>
    <p:sldId id="531" r:id="rId50"/>
    <p:sldId id="465" r:id="rId51"/>
    <p:sldId id="467" r:id="rId52"/>
    <p:sldId id="468" r:id="rId53"/>
    <p:sldId id="471" r:id="rId54"/>
    <p:sldId id="533" r:id="rId55"/>
    <p:sldId id="472" r:id="rId56"/>
    <p:sldId id="473" r:id="rId57"/>
    <p:sldId id="474" r:id="rId58"/>
    <p:sldId id="484" r:id="rId59"/>
    <p:sldId id="485" r:id="rId60"/>
    <p:sldId id="487" r:id="rId61"/>
    <p:sldId id="534" r:id="rId62"/>
    <p:sldId id="537" r:id="rId63"/>
    <p:sldId id="538" r:id="rId64"/>
    <p:sldId id="539" r:id="rId65"/>
    <p:sldId id="540" r:id="rId66"/>
    <p:sldId id="462" r:id="rId67"/>
    <p:sldId id="503" r:id="rId68"/>
    <p:sldId id="549" r:id="rId69"/>
    <p:sldId id="504" r:id="rId70"/>
    <p:sldId id="506" r:id="rId71"/>
    <p:sldId id="542" r:id="rId72"/>
    <p:sldId id="543" r:id="rId73"/>
    <p:sldId id="507" r:id="rId74"/>
    <p:sldId id="508" r:id="rId75"/>
    <p:sldId id="509" r:id="rId76"/>
    <p:sldId id="510" r:id="rId77"/>
    <p:sldId id="545" r:id="rId78"/>
    <p:sldId id="546" r:id="rId79"/>
    <p:sldId id="515" r:id="rId80"/>
    <p:sldId id="516" r:id="rId81"/>
    <p:sldId id="517" r:id="rId82"/>
    <p:sldId id="550" r:id="rId83"/>
    <p:sldId id="457" r:id="rId84"/>
    <p:sldId id="551" r:id="rId85"/>
  </p:sldIdLst>
  <p:sldSz cx="9144000" cy="6858000" type="screen4x3"/>
  <p:notesSz cx="7315200" cy="9601200"/>
  <p:custDataLst>
    <p:tags r:id="rId88"/>
  </p:custDataLst>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154"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306"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46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613"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5766" algn="l" defTabSz="914306" rtl="0" eaLnBrk="1" latinLnBrk="0" hangingPunct="1">
      <a:defRPr sz="2400" kern="1200">
        <a:solidFill>
          <a:schemeClr val="tx1"/>
        </a:solidFill>
        <a:latin typeface="Arial" pitchFamily="34" charset="0"/>
        <a:ea typeface="+mn-ea"/>
        <a:cs typeface="+mn-cs"/>
      </a:defRPr>
    </a:lvl6pPr>
    <a:lvl7pPr marL="2742920" algn="l" defTabSz="914306" rtl="0" eaLnBrk="1" latinLnBrk="0" hangingPunct="1">
      <a:defRPr sz="2400" kern="1200">
        <a:solidFill>
          <a:schemeClr val="tx1"/>
        </a:solidFill>
        <a:latin typeface="Arial" pitchFamily="34" charset="0"/>
        <a:ea typeface="+mn-ea"/>
        <a:cs typeface="+mn-cs"/>
      </a:defRPr>
    </a:lvl7pPr>
    <a:lvl8pPr marL="3200072" algn="l" defTabSz="914306" rtl="0" eaLnBrk="1" latinLnBrk="0" hangingPunct="1">
      <a:defRPr sz="2400" kern="1200">
        <a:solidFill>
          <a:schemeClr val="tx1"/>
        </a:solidFill>
        <a:latin typeface="Arial" pitchFamily="34" charset="0"/>
        <a:ea typeface="+mn-ea"/>
        <a:cs typeface="+mn-cs"/>
      </a:defRPr>
    </a:lvl8pPr>
    <a:lvl9pPr marL="3657226" algn="l" defTabSz="914306"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2D80"/>
    <a:srgbClr val="002F80"/>
    <a:srgbClr val="009900"/>
    <a:srgbClr val="EAEAE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3" autoAdjust="0"/>
    <p:restoredTop sz="86066" autoAdjust="0"/>
  </p:normalViewPr>
  <p:slideViewPr>
    <p:cSldViewPr snapToGrid="0">
      <p:cViewPr varScale="1">
        <p:scale>
          <a:sx n="61" d="100"/>
          <a:sy n="61" d="100"/>
        </p:scale>
        <p:origin x="62" y="346"/>
      </p:cViewPr>
      <p:guideLst>
        <p:guide orient="horz" pos="2160"/>
        <p:guide pos="2880"/>
      </p:guideLst>
    </p:cSldViewPr>
  </p:slideViewPr>
  <p:outlineViewPr>
    <p:cViewPr>
      <p:scale>
        <a:sx n="33" d="100"/>
        <a:sy n="33" d="100"/>
      </p:scale>
      <p:origin x="0" y="64764"/>
    </p:cViewPr>
  </p:outlineViewPr>
  <p:notesTextViewPr>
    <p:cViewPr>
      <p:scale>
        <a:sx n="100" d="100"/>
        <a:sy n="100" d="100"/>
      </p:scale>
      <p:origin x="0" y="0"/>
    </p:cViewPr>
  </p:notesTextViewPr>
  <p:sorterViewPr>
    <p:cViewPr>
      <p:scale>
        <a:sx n="40" d="100"/>
        <a:sy n="40" d="100"/>
      </p:scale>
      <p:origin x="0" y="0"/>
    </p:cViewPr>
  </p:sorterViewPr>
  <p:notesViewPr>
    <p:cSldViewPr snapToGrid="0">
      <p:cViewPr varScale="1">
        <p:scale>
          <a:sx n="62" d="100"/>
          <a:sy n="62" d="100"/>
        </p:scale>
        <p:origin x="3108" y="72"/>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gs" Target="tags/tag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2"/>
          </p:nvPr>
        </p:nvSpPr>
        <p:spPr>
          <a:xfrm>
            <a:off x="0" y="9119174"/>
            <a:ext cx="3170583" cy="480387"/>
          </a:xfrm>
          <a:prstGeom prst="rect">
            <a:avLst/>
          </a:prstGeom>
        </p:spPr>
        <p:txBody>
          <a:bodyPr vert="horz" lIns="94835" tIns="47418" rIns="94835" bIns="47418" rtlCol="0" anchor="b"/>
          <a:lstStyle>
            <a:lvl1pPr algn="l">
              <a:defRPr sz="1300"/>
            </a:lvl1pPr>
          </a:lstStyle>
          <a:p>
            <a:r>
              <a:rPr lang="en-US" dirty="0"/>
              <a:t>14 – Wood Design Background</a:t>
            </a:r>
          </a:p>
        </p:txBody>
      </p:sp>
      <p:sp>
        <p:nvSpPr>
          <p:cNvPr id="3" name="Slide Number Placeholder 2"/>
          <p:cNvSpPr>
            <a:spLocks noGrp="1"/>
          </p:cNvSpPr>
          <p:nvPr>
            <p:ph type="sldNum" sz="quarter" idx="3"/>
          </p:nvPr>
        </p:nvSpPr>
        <p:spPr>
          <a:xfrm>
            <a:off x="4142962" y="9119174"/>
            <a:ext cx="3170583" cy="480387"/>
          </a:xfrm>
          <a:prstGeom prst="rect">
            <a:avLst/>
          </a:prstGeom>
        </p:spPr>
        <p:txBody>
          <a:bodyPr vert="horz" lIns="94835" tIns="47418" rIns="94835" bIns="47418" rtlCol="0" anchor="b"/>
          <a:lstStyle>
            <a:lvl1pPr algn="r">
              <a:defRPr sz="1300"/>
            </a:lvl1pPr>
          </a:lstStyle>
          <a:p>
            <a:fld id="{78D1FB9E-5305-4C3C-85F3-33E41EBE4D7D}" type="slidenum">
              <a:rPr lang="en-US" smtClean="0"/>
              <a:t>‹#›</a:t>
            </a:fld>
            <a:endParaRPr lang="en-US"/>
          </a:p>
        </p:txBody>
      </p:sp>
      <p:sp>
        <p:nvSpPr>
          <p:cNvPr id="4" name="Header Placeholder 3"/>
          <p:cNvSpPr>
            <a:spLocks noGrp="1"/>
          </p:cNvSpPr>
          <p:nvPr>
            <p:ph type="hdr" sz="quarter"/>
          </p:nvPr>
        </p:nvSpPr>
        <p:spPr>
          <a:xfrm>
            <a:off x="0" y="2"/>
            <a:ext cx="7315200" cy="480387"/>
          </a:xfrm>
          <a:prstGeom prst="rect">
            <a:avLst/>
          </a:prstGeom>
        </p:spPr>
        <p:txBody>
          <a:bodyPr vert="horz" lIns="94835" tIns="47418" rIns="94835" bIns="47418" rtlCol="0"/>
          <a:lstStyle>
            <a:lvl1pPr algn="l">
              <a:defRPr sz="1300"/>
            </a:lvl1pPr>
          </a:lstStyle>
          <a:p>
            <a:pPr algn="ctr"/>
            <a:r>
              <a:rPr lang="en-US" dirty="0">
                <a:solidFill>
                  <a:srgbClr val="000090"/>
                </a:solidFill>
              </a:rPr>
              <a:t>Instructional Material Complementing FEMA P-1051, Design Examples </a:t>
            </a:r>
          </a:p>
          <a:p>
            <a:pPr algn="ctr"/>
            <a:endParaRPr lang="en-US" dirty="0"/>
          </a:p>
        </p:txBody>
      </p:sp>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60475" y="720725"/>
            <a:ext cx="4797425"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6" y="4560891"/>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1"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b" anchorCtr="0" compatLnSpc="1">
            <a:prstTxWarp prst="textNoShape">
              <a:avLst/>
            </a:prstTxWarp>
          </a:bodyPr>
          <a:lstStyle>
            <a:lvl1pPr defTabSz="966486">
              <a:defRPr sz="1100"/>
            </a:lvl1pPr>
          </a:lstStyle>
          <a:p>
            <a:pPr>
              <a:defRPr/>
            </a:pPr>
            <a:endParaRPr lang="en-US" dirty="0"/>
          </a:p>
        </p:txBody>
      </p:sp>
      <p:sp>
        <p:nvSpPr>
          <p:cNvPr id="38919" name="Rectangle 7"/>
          <p:cNvSpPr>
            <a:spLocks noGrp="1" noChangeArrowheads="1"/>
          </p:cNvSpPr>
          <p:nvPr>
            <p:ph type="sldNum" sz="quarter" idx="5"/>
          </p:nvPr>
        </p:nvSpPr>
        <p:spPr bwMode="auto">
          <a:xfrm>
            <a:off x="4144965"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b" anchorCtr="0" compatLnSpc="1">
            <a:prstTxWarp prst="textNoShape">
              <a:avLst/>
            </a:prstTxWarp>
          </a:bodyPr>
          <a:lstStyle>
            <a:lvl1pPr algn="r" defTabSz="966486">
              <a:defRPr sz="1100"/>
            </a:lvl1pPr>
          </a:lstStyle>
          <a:p>
            <a:pPr>
              <a:defRPr/>
            </a:pPr>
            <a:r>
              <a:rPr lang="en-US" dirty="0"/>
              <a:t>Wood Design Background -</a:t>
            </a:r>
            <a:fld id="{0BCA867C-EB47-4D0B-A24F-7993B2C5EA2C}" type="slidenum">
              <a:rPr lang="en-US" smtClean="0"/>
              <a:pPr>
                <a:defRPr/>
              </a:pPr>
              <a:t>‹#›</a:t>
            </a:fld>
            <a:endParaRPr lang="en-US" dirty="0"/>
          </a:p>
        </p:txBody>
      </p:sp>
      <p:sp>
        <p:nvSpPr>
          <p:cNvPr id="2" name="Header Placeholder 1"/>
          <p:cNvSpPr>
            <a:spLocks noGrp="1"/>
          </p:cNvSpPr>
          <p:nvPr>
            <p:ph type="hdr" sz="quarter"/>
          </p:nvPr>
        </p:nvSpPr>
        <p:spPr>
          <a:xfrm>
            <a:off x="0" y="0"/>
            <a:ext cx="7315200" cy="481013"/>
          </a:xfrm>
          <a:prstGeom prst="rect">
            <a:avLst/>
          </a:prstGeom>
        </p:spPr>
        <p:txBody>
          <a:bodyPr vert="horz" lIns="91440" tIns="45720" rIns="91440" bIns="45720" rtlCol="0"/>
          <a:lstStyle>
            <a:lvl1pPr algn="ctr">
              <a:defRPr sz="1200"/>
            </a:lvl1pPr>
          </a:lstStyle>
          <a:p>
            <a:r>
              <a:rPr lang="en-US"/>
              <a:t>Instructional Material complementing FEMA P-1051, Design Examples</a:t>
            </a:r>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154"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306"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46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613"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5766" algn="l" defTabSz="914306" rtl="0" eaLnBrk="1" latinLnBrk="0" hangingPunct="1">
      <a:defRPr sz="1200" kern="1200">
        <a:solidFill>
          <a:schemeClr val="tx1"/>
        </a:solidFill>
        <a:latin typeface="+mn-lt"/>
        <a:ea typeface="+mn-ea"/>
        <a:cs typeface="+mn-cs"/>
      </a:defRPr>
    </a:lvl6pPr>
    <a:lvl7pPr marL="2742920" algn="l" defTabSz="914306" rtl="0" eaLnBrk="1" latinLnBrk="0" hangingPunct="1">
      <a:defRPr sz="1200" kern="1200">
        <a:solidFill>
          <a:schemeClr val="tx1"/>
        </a:solidFill>
        <a:latin typeface="+mn-lt"/>
        <a:ea typeface="+mn-ea"/>
        <a:cs typeface="+mn-cs"/>
      </a:defRPr>
    </a:lvl7pPr>
    <a:lvl8pPr marL="3200072" algn="l" defTabSz="914306" rtl="0" eaLnBrk="1" latinLnBrk="0" hangingPunct="1">
      <a:defRPr sz="1200" kern="1200">
        <a:solidFill>
          <a:schemeClr val="tx1"/>
        </a:solidFill>
        <a:latin typeface="+mn-lt"/>
        <a:ea typeface="+mn-ea"/>
        <a:cs typeface="+mn-cs"/>
      </a:defRPr>
    </a:lvl8pPr>
    <a:lvl9pPr marL="3657226" algn="l" defTabSz="91430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18" tIns="45709" rIns="91418" bIns="45709">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endParaRPr lang="en-US" dirty="0"/>
          </a:p>
          <a:p>
            <a:r>
              <a:rPr lang="en-US" dirty="0"/>
              <a:t>This slide set provides</a:t>
            </a:r>
            <a:r>
              <a:rPr lang="en-US" baseline="0" dirty="0"/>
              <a:t> background on wood design in order to complement the wood design problems in Chapter 14 of the FEMA P-1051 NEHRP Recommended Design Provisions: Design Examples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52128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shows a section of a two-story wood light-frame building with roof and floor sheathing and framing labeled.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These are some of the common elements</a:t>
            </a:r>
            <a:r>
              <a:rPr lang="en-US" baseline="0" dirty="0"/>
              <a:t> of wood light-frame construction.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06136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simple box type building with horizontal diaphragm elements and vertical wall elements labeled.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wood light-frame construction the two primary elements resisting lateral (wind and seismic) forces are floor and roof systems acting as horizontal diaphragms and carry forces</a:t>
            </a:r>
            <a:r>
              <a:rPr lang="en-US" baseline="0" dirty="0"/>
              <a:t> to the shear walls, and walls that carry the lateral loads from the diaphragms to the foundations and supporting soils.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14218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plot of load and deflection, illustrating brittle failure.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dirty="0"/>
              <a:t>Tension, compression</a:t>
            </a:r>
            <a:r>
              <a:rPr lang="en-US" baseline="0" dirty="0"/>
              <a:t>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07037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Tension perpendicular</a:t>
            </a:r>
            <a:r>
              <a:rPr lang="en-US" baseline="0" dirty="0"/>
              <a:t> to grain is known to be particularly brittle and unreliable, having been the cause of failures of anchorage of tilt-up panels in a number of earthquakes. </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81378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detail shows</a:t>
            </a:r>
            <a:r>
              <a:rPr lang="en-US" baseline="0" dirty="0"/>
              <a:t> use of a tie-down type device to make a direct tension connection between diaphragm framing and the wall, thereby avoiding the cross-grain loading of the ledger seen in the previous slide.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5008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Because wood members cannot provide a source of ductility</a:t>
            </a:r>
            <a:r>
              <a:rPr lang="en-US" baseline="0" dirty="0"/>
              <a:t> and energy dissipation for seismic loading, the ductility is commonly provided in the fasteners. For wood structural panel sheathed shear walls and diaphragms, the ductility is provided in the nails fastening sheathing to framing, as described in this slide.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6613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Graphics show load-deflection plots with hysteresis curves typical of wood structural panel elements.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These load-deflection plots were generated by reverse-cyclic loading, performed</a:t>
            </a:r>
            <a:r>
              <a:rPr lang="en-US" baseline="0" dirty="0"/>
              <a:t> to determine the seismic resisting capacity of bracing elements. The plot on the right hand side shows the hysteretic loops generated by testing a single nailed connection between sheathing and framing. The plot on the left hand side is from a full shear wall. The close resemblance of the two makes the point that the shear wall nailing is the primary source of ductility. Overall, wood structural panel shear walls are categorized as one of the more ductile seismic bracing systems, as indicated by the common R-factor of 6.5. Based on the more limited testing available, wood structural panel diaphragms are thought to be similarly ductile.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98572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photograph of single-family dwelling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Two primary categories of wood</a:t>
            </a:r>
            <a:r>
              <a:rPr lang="en-US" baseline="0" dirty="0"/>
              <a:t> light-frame design and construction exist. One is prescriptive construction, or conventional light-frame construction, where construction is defined by prescribed rules and tables, rather than engineering calculations. Some characteristics of prescriptive construction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53211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a multi-family residential complex that would be designed using engineered methods.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other primary category is engineered design and construction, based on engineering calculation of demands and capacities.</a:t>
            </a:r>
            <a:r>
              <a:rPr lang="en-US" baseline="0" dirty="0"/>
              <a:t> Characteristics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30921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Graphics show covers of NDS and SDPWS documents.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a:t>
            </a:r>
            <a:r>
              <a:rPr lang="en-US" baseline="0" dirty="0"/>
              <a:t> addition to building code requirements, the primary standards for engineered design of wood light-frame construction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2283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presentation will cover the following five topics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31976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 basic format used in the NDS</a:t>
            </a:r>
            <a:r>
              <a:rPr lang="en-US" baseline="0" dirty="0"/>
              <a:t> includes the tabulated reference resistance </a:t>
            </a:r>
            <a:r>
              <a:rPr lang="en-US" baseline="0" dirty="0" err="1"/>
              <a:t>Fx</a:t>
            </a:r>
            <a:r>
              <a:rPr lang="en-US" baseline="0" dirty="0"/>
              <a:t>. The reference resistance is modified by a series of adjustment factors relating to end use conditions, resulting in an adjusted resistance </a:t>
            </a:r>
            <a:r>
              <a:rPr lang="en-US" baseline="0" dirty="0" err="1"/>
              <a:t>F’x</a:t>
            </a:r>
            <a:r>
              <a:rPr lang="en-US" baseline="0" dirty="0"/>
              <a:t> that can be compared to demand.</a:t>
            </a:r>
          </a:p>
          <a:p>
            <a:endParaRPr lang="en-US" baseline="0" dirty="0"/>
          </a:p>
          <a:p>
            <a:r>
              <a:rPr lang="en-US" baseline="0" dirty="0"/>
              <a:t>The SDPWS uses a different. Approach. The shear wall and diaphragm tables provide nominal resistances that are divided by two for use is ASD methods, or multiples by 0.8 for use in LRFD methods. Adjustments may still be required, including for framing member species.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85354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3075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For structures with a complete gravity load-resisting</a:t>
            </a:r>
            <a:r>
              <a:rPr lang="en-US" baseline="0" dirty="0"/>
              <a:t> frame, the seismic design parameters are slightly different:</a:t>
            </a:r>
          </a:p>
          <a:p>
            <a:endParaRPr lang="en-US" baseline="0" dirty="0"/>
          </a:p>
          <a:p>
            <a:r>
              <a:rPr lang="en-US" baseline="0" dirty="0"/>
              <a:t>Graphic is table with two systems and associated parameters.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34497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One</a:t>
            </a:r>
            <a:r>
              <a:rPr lang="en-US" baseline="0" dirty="0"/>
              <a:t> of the significant decisions that a designer will make is whether the horizontal diaphragm is idealized as flexible, idealized as rigid, or modeled as semi-rigid. This will affect horizontal distribution of seismic forces to the vertical seismic force-resisting elements, as well as diaphragm design. This decision will greatly affect the complexity of the analysis required to distribute forces. Some background that adds complexity to this decision includes: </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598954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Additional sources of complexity include:</a:t>
            </a:r>
          </a:p>
          <a:p>
            <a:endParaRPr lang="en-US" dirty="0"/>
          </a:p>
          <a:p>
            <a:r>
              <a:rPr lang="en-US" dirty="0"/>
              <a:t>Because of these complexities, designers most often use ASCE 7 provisions that permit idealizing as flexible or idealizing as rigid.</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61485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Applicable to wood light-frame</a:t>
            </a:r>
            <a:r>
              <a:rPr lang="en-US" baseline="0" dirty="0"/>
              <a:t> construction, ASCE provides prescriptive provisions allowing diaphragms to be idealized as flexible. These are: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62690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drawing</a:t>
            </a:r>
            <a:r>
              <a:rPr lang="en-US" baseline="0" dirty="0"/>
              <a:t> shows a </a:t>
            </a:r>
            <a:r>
              <a:rPr lang="en-US" baseline="0" dirty="0" err="1"/>
              <a:t>untopped</a:t>
            </a:r>
            <a:r>
              <a:rPr lang="en-US" baseline="0" dirty="0"/>
              <a:t> wood structure panel, showing the maximum diaphragm deflection and average drift of vertical element. </a:t>
            </a:r>
            <a:endParaRPr lang="en-US" dirty="0"/>
          </a:p>
          <a:p>
            <a:endParaRPr lang="en-US" dirty="0"/>
          </a:p>
          <a:p>
            <a:r>
              <a:rPr lang="en-US" dirty="0"/>
              <a:t>ASCE 7 also provides provisions by which diaphragms can be determined</a:t>
            </a:r>
            <a:r>
              <a:rPr lang="en-US" baseline="0" dirty="0"/>
              <a:t> to be flexible based on calculation. This method is: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36493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While</a:t>
            </a:r>
            <a:r>
              <a:rPr lang="en-US" altLang="en-US" baseline="0" dirty="0"/>
              <a:t> ASCE 7 provisions would allow the vast majority of diaphragms to be idealized as flexible, permitting horizontal distribution of seismic forces by tributary area, the AWC wood design standards committee decided that more restrictive provisions were needed. The 2015 SDPWS require the use of rigid or semi-rigid diaphragm analysis when torsional irregularities occur, and when diaphragm cantilevers exceed six feet. </a:t>
            </a:r>
            <a:endParaRPr lang="en-US" altLang="en-US" dirty="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27968">
              <a:defRPr>
                <a:solidFill>
                  <a:schemeClr val="tx1"/>
                </a:solidFill>
                <a:latin typeface="Calibri" panose="020F0502020204030204" pitchFamily="34" charset="0"/>
                <a:cs typeface="Arial" panose="020B0604020202020204" pitchFamily="34" charset="0"/>
              </a:defRPr>
            </a:lvl1pPr>
            <a:lvl2pPr marL="821358" indent="-314996" defTabSz="1027968">
              <a:defRPr>
                <a:solidFill>
                  <a:schemeClr val="tx1"/>
                </a:solidFill>
                <a:latin typeface="Calibri" panose="020F0502020204030204" pitchFamily="34" charset="0"/>
                <a:cs typeface="Arial" panose="020B0604020202020204" pitchFamily="34" charset="0"/>
              </a:defRPr>
            </a:lvl2pPr>
            <a:lvl3pPr marL="1263367" indent="-252335" defTabSz="1027968">
              <a:defRPr>
                <a:solidFill>
                  <a:schemeClr val="tx1"/>
                </a:solidFill>
                <a:latin typeface="Calibri" panose="020F0502020204030204" pitchFamily="34" charset="0"/>
                <a:cs typeface="Arial" panose="020B0604020202020204" pitchFamily="34" charset="0"/>
              </a:defRPr>
            </a:lvl3pPr>
            <a:lvl4pPr marL="1769731" indent="-252335" defTabSz="1027968">
              <a:defRPr>
                <a:solidFill>
                  <a:schemeClr val="tx1"/>
                </a:solidFill>
                <a:latin typeface="Calibri" panose="020F0502020204030204" pitchFamily="34" charset="0"/>
                <a:cs typeface="Arial" panose="020B0604020202020204" pitchFamily="34" charset="0"/>
              </a:defRPr>
            </a:lvl4pPr>
            <a:lvl5pPr marL="2276094" indent="-252335" defTabSz="1027968">
              <a:defRPr>
                <a:solidFill>
                  <a:schemeClr val="tx1"/>
                </a:solidFill>
                <a:latin typeface="Calibri" panose="020F0502020204030204" pitchFamily="34" charset="0"/>
                <a:cs typeface="Arial" panose="020B0604020202020204" pitchFamily="34" charset="0"/>
              </a:defRPr>
            </a:lvl5pPr>
            <a:lvl6pPr marL="2763827"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51561"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39296"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27031"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7AA01C1-BF6C-4DBB-B1EF-848DD055592E}" type="slidenum">
              <a:rPr lang="en-US" altLang="en-US" smtClean="0">
                <a:latin typeface="Times New Roman" panose="02020603050405020304" pitchFamily="18" charset="0"/>
              </a:rPr>
              <a:pPr/>
              <a:t>27</a:t>
            </a:fld>
            <a:endParaRPr lang="en-US" altLang="en-US">
              <a:latin typeface="Times New Roman" panose="02020603050405020304" pitchFamily="18" charset="0"/>
            </a:endParaRPr>
          </a:p>
        </p:txBody>
      </p:sp>
    </p:spTree>
    <p:extLst>
      <p:ext uri="{BB962C8B-B14F-4D97-AF65-F5344CB8AC3E}">
        <p14:creationId xmlns:p14="http://schemas.microsoft.com/office/powerpoint/2010/main" val="4271237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is an elevation</a:t>
            </a:r>
            <a:r>
              <a:rPr lang="en-US" baseline="0" dirty="0"/>
              <a:t> of a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Read notes.</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55941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photograph of a wood structural panel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next topic</a:t>
            </a:r>
            <a:r>
              <a:rPr lang="en-US" baseline="0" dirty="0"/>
              <a:t> of discussion will be shear walls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185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shows the section of a wood log with various wood framing member sections to be cut and their respective shrinkage patterns.</a:t>
            </a:r>
            <a:r>
              <a:rPr 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We</a:t>
            </a:r>
            <a:r>
              <a:rPr lang="en-US" baseline="0" dirty="0"/>
              <a:t> start with our discussion of basic wood properties</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93443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elevations of three types of shear walls: segmented shear walls, shear walls designed for continuity around openings, and perforated shear walls.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SDPWS recognizes three distinct types</a:t>
            </a:r>
            <a:r>
              <a:rPr lang="en-US" baseline="0" dirty="0"/>
              <a:t> of shear walls. Each has distinctive assumed behavior and distinctive design and detailing requirements. We will discuss these one at a time.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6544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segmented shear wall with two full-height wall segments, and tie-down anchors at each end of each segment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When</a:t>
            </a:r>
            <a:r>
              <a:rPr lang="en-US" baseline="0" dirty="0"/>
              <a:t> designing a segmented shear wall, design only considers the portions of the wall with full height sheathing. Sheathing above and below windows and doors is ignored. Each full-height sheathed segment is designed as an individual shear wall. Overturning anchorage, where required, is provided at each end of each full-height segment.</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2493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shear wall designed and detailed for continuity around openings. The wall has two full-height piers and one window opening. Two tie-downs are provided, one at each end of the overall wall.  Strapping and blocking is provided for the full length of the wall above and below the window opening.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Shear walls designed for continuity around openings consider the sheathing</a:t>
            </a:r>
            <a:r>
              <a:rPr lang="en-US" baseline="0" dirty="0"/>
              <a:t> above and below openings to act as coupling beams. The coupling beams allow global overturning of the wall, including openings, to be developed, so that tie-downs are only required at the ends of the overall wall, rather than each full height segments. Special detailing, including strapping and blocking is required to develop the coupling beams.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208910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shows a perforated shear wall with two full-height segments. Two tie-downs are provided, one at each end of the overall wall.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perforated</a:t>
            </a:r>
            <a:r>
              <a:rPr lang="en-US" baseline="0" dirty="0"/>
              <a:t> shear wall also considers the sheathing above and below the openings, and provides tie-downs at the ends of the overall wall. Rather than providing the added strapping and blocking to develop coupling beams, the perforated wall is used with a reduction in capacity. In concept, one full-height segment of each perforated shear wall has full overturning anchorage provided by a tie-down, and reaches full capacity as a result. The balance of the piers achieve partial anchorage due to the sheathing above and below openings, and have a reduced capacity and unit shear as a result. </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853546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is photo of wood structural panel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primary requirements for shear walls are given in SDPWS Section</a:t>
            </a:r>
            <a:r>
              <a:rPr lang="en-US" baseline="0" dirty="0"/>
              <a:t> 4.3 These include: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939850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 following are reminders about the nominal unit</a:t>
            </a:r>
            <a:r>
              <a:rPr lang="en-US" baseline="0" dirty="0"/>
              <a:t> shear capacities in the SDPWS wood structural panel shear wall table:</a:t>
            </a:r>
          </a:p>
          <a:p>
            <a:endParaRPr lang="en-US" baseline="0" dirty="0"/>
          </a:p>
          <a:p>
            <a:r>
              <a:rPr lang="en-US" baseline="0" dirty="0"/>
              <a:t>DF-L is an abbreviation for the  Douglas fir-Larch species group.</a:t>
            </a:r>
          </a:p>
          <a:p>
            <a:r>
              <a:rPr lang="en-US" baseline="0" dirty="0"/>
              <a:t>SP is an abbreviation for the Southern Pine species.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047698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elevations of three types of shear walls, taken from SDPWS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One of the limitations specified in SDPWS</a:t>
            </a:r>
            <a:r>
              <a:rPr lang="en-US" baseline="0" dirty="0"/>
              <a:t> Sec. 4.3 are upper limits on aspect ratio of shear walls. Application of these aspect ratios is slightly different for the different shear wall types. </a:t>
            </a:r>
          </a:p>
          <a:p>
            <a:r>
              <a:rPr lang="en-US" baseline="0" dirty="0"/>
              <a:t>-Full height segment aspect ratios are limited for segmented and perforated shear walls</a:t>
            </a:r>
          </a:p>
          <a:p>
            <a:r>
              <a:rPr lang="en-US" baseline="0" dirty="0"/>
              <a:t>-Both wall pier and overall wall aspect ratios are limited for walls with continuity around openings</a:t>
            </a:r>
          </a:p>
          <a:p>
            <a:r>
              <a:rPr lang="en-US" baseline="0" dirty="0"/>
              <a:t>-Unit shear reductions are required for wood structural panel walls or segments with aspect ratios between 2.5 and 3.5.</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326831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baseline="0" dirty="0"/>
              <a:t>Graphic shows plan, section and elevation of the example building used in </a:t>
            </a:r>
            <a:r>
              <a:rPr lang="en-US" baseline="0" dirty="0" err="1"/>
              <a:t>Exapmle</a:t>
            </a:r>
            <a:r>
              <a:rPr lang="en-US" baseline="0" dirty="0"/>
              <a:t> Problem 14.1</a:t>
            </a:r>
          </a:p>
          <a:p>
            <a:endParaRPr lang="en-US" dirty="0"/>
          </a:p>
          <a:p>
            <a:r>
              <a:rPr lang="en-US" dirty="0"/>
              <a:t>Example Problem 14.1 illustrates the seismic design of two of the three types of shear walls,</a:t>
            </a:r>
            <a:r>
              <a:rPr lang="en-US" baseline="0" dirty="0"/>
              <a:t> using a three story wood light-frame apartment building. We will use one of these walls to discuss seismic design of shear walls.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293284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plan of the apartment building with a center transverse wall circled in 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wall we will look at is a segmented wall resisting seismic</a:t>
            </a:r>
            <a:r>
              <a:rPr lang="en-US" baseline="0" dirty="0"/>
              <a:t> forces in the transverse direction.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99365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 of the example three-story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We</a:t>
            </a:r>
            <a:r>
              <a:rPr lang="en-US" baseline="0" dirty="0"/>
              <a:t> will look at three major aspects of shear wall design: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32356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block</a:t>
            </a:r>
            <a:r>
              <a:rPr lang="en-US" baseline="0" dirty="0"/>
              <a:t> of wood with radial, tangential and longitudinal directions identified with arrows.</a:t>
            </a:r>
            <a:r>
              <a:rPr 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Read slide text</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3443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 of three-story segmented shear wall.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From the example problem, the  total seismic forces  by story and the forces to this particular segmented</a:t>
            </a:r>
            <a:r>
              <a:rPr lang="en-US" baseline="0" dirty="0"/>
              <a:t> shear wall are shown as: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70187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The summed story shear for</a:t>
            </a:r>
            <a:r>
              <a:rPr lang="en-US" baseline="0" dirty="0"/>
              <a:t> the first floor of the segment shear wall is…</a:t>
            </a:r>
          </a:p>
          <a:p>
            <a:r>
              <a:rPr lang="en-US" baseline="0" dirty="0"/>
              <a:t>Dividing by the 25 foot length, the unit shear is calculated to be…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673459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The calculated demand is compared to the unit shear capacity based on SDPWS Table 4.3A:</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784112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 elevation of the three-story segmented shear wall, with applied seismic horizontal loading causing overturning and dead load providing overturning resistance.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Following design for shear, the shear wall will need to be designed for overturning. The two applicable load combinations are:</a:t>
            </a:r>
          </a:p>
          <a:p>
            <a:r>
              <a:rPr lang="en-US" dirty="0"/>
              <a:t>The first combination will create critical compression loads due to overturning</a:t>
            </a:r>
          </a:p>
          <a:p>
            <a:r>
              <a:rPr lang="en-US" dirty="0"/>
              <a:t>The second combination</a:t>
            </a:r>
            <a:r>
              <a:rPr lang="en-US" baseline="0" dirty="0"/>
              <a:t> will create critical uplift loads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305418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to the left is a construction detail of framing and fastening required at the second floor level. Graphic to the right is the elevation of a shear wall with arrows to illustrate the transfer of shear from above the second floor to below the second floor.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As already noted, design of complete load path is important. The detail shown provides transfer of horizontal shear from the wall above the second</a:t>
            </a:r>
            <a:r>
              <a:rPr lang="en-US" baseline="0" dirty="0"/>
              <a:t> floor to the wall below the second floor. The required nailing, other fastening or connections, is calculated based on the shear wall unit shears. Similar anchorage is made at the bottom of the shear wall to the foundation.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500398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Left graphic shows details of framing and connectors commonly used to transfer overturning from a shear wall above a floor level to a shear wall below a floor level. Right graphic shows the elevation of a</a:t>
            </a:r>
            <a:r>
              <a:rPr lang="en-US" baseline="0" dirty="0"/>
              <a:t> shear wall with arrows indicating where this type of load path is typically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addition to the shear load path, a load path needs to be maintained for tension and compression forces due to overturning on the shear wall.</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23346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Left graphic shows details of framing and connectors commonly used to transfer overturning from a shear wall to</a:t>
            </a:r>
            <a:r>
              <a:rPr lang="en-US" baseline="0" dirty="0"/>
              <a:t> the foundation</a:t>
            </a:r>
            <a:r>
              <a:rPr lang="en-US" dirty="0"/>
              <a:t>. Right graphic shows the elevation of a</a:t>
            </a:r>
            <a:r>
              <a:rPr lang="en-US" baseline="0" dirty="0"/>
              <a:t> shear wall with arrows indicating where this type of load path is typically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overturning load path is also</a:t>
            </a:r>
            <a:r>
              <a:rPr lang="en-US" baseline="0" dirty="0"/>
              <a:t> applicable at the shear wall to foundation interface.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202982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an isometric of a wood structural diaphragm,</a:t>
            </a:r>
            <a:r>
              <a:rPr lang="en-US" baseline="0" dirty="0"/>
              <a:t> including framing, sheathing and typical nailing.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next topic to be discussed is diaphragms.</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516392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plan sketch of a diaphragm, next to it a section of an analogous steel beam, and below it a simple-span loading diagram.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Wood</a:t>
            </a:r>
            <a:r>
              <a:rPr lang="en-US" baseline="0" dirty="0"/>
              <a:t> structural panel diaphragms are most often designed using the simplifying assumption that the sheathing carries shear only, analogous to the web of an wide-flange beam, and the chords carry tension and compression only, similar to flanges. Because the sheathing is assumed to only carry shear, a boundary member needs to be provided at every edge of the sheathing.</a:t>
            </a:r>
          </a:p>
          <a:p>
            <a:endParaRPr lang="en-US" baseline="0" dirty="0"/>
          </a:p>
        </p:txBody>
      </p:sp>
    </p:spTree>
    <p:extLst>
      <p:ext uri="{BB962C8B-B14F-4D97-AF65-F5344CB8AC3E}">
        <p14:creationId xmlns:p14="http://schemas.microsoft.com/office/powerpoint/2010/main" val="27930015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isometric detail illustrates some of the components of</a:t>
            </a:r>
            <a:r>
              <a:rPr lang="en-US" baseline="0" dirty="0"/>
              <a:t> a wood structural panel diaphragm</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61908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As noted, the primary strength of wood members is in the longitudinal direction, parallel to grain. These are some representative</a:t>
            </a:r>
            <a:r>
              <a:rPr lang="en-US" baseline="0" dirty="0"/>
              <a:t> reference resistances for Douglas Fir-Larch framing members loaded parallel to grain.</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765761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Upper graphic is a plan view of an l-shaped building with three lines of shear walls, two exterior and one interior. Chords are shown at edges perpendicular to load direction, and collectors at edges parallel and at the interior shear wall line. Graphic below shows typical loading assumption, with two simple-spans.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Boundary elements at</a:t>
            </a:r>
            <a:r>
              <a:rPr lang="en-US" baseline="0" dirty="0"/>
              <a:t> the edges of sheathing include chords along the edges perpendicular to the direction of load, and resisting moment from the diaphragm. Also, collectors along the edges parallel to the load as shown here. Collectors are also needed to move load from the diaphragm into interior vertical elements, as seen in the upper figure.</a:t>
            </a:r>
          </a:p>
          <a:p>
            <a:endParaRPr lang="en-US" baseline="0" dirty="0"/>
          </a:p>
        </p:txBody>
      </p:sp>
    </p:spTree>
    <p:extLst>
      <p:ext uri="{BB962C8B-B14F-4D97-AF65-F5344CB8AC3E}">
        <p14:creationId xmlns:p14="http://schemas.microsoft.com/office/powerpoint/2010/main" val="3642548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 isometric of a blocked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Two primary types of wood structural panel diaphragm exist. One, shown here, is referred to as a block diaphragm. Framing is put behind every edge</a:t>
            </a:r>
            <a:r>
              <a:rPr lang="en-US" baseline="0" dirty="0"/>
              <a:t> of every wood structural panel sheet, and edge nailing at a spacing of six inches on center or closer is provided at every edge in addition to field nailing,</a:t>
            </a:r>
          </a:p>
          <a:p>
            <a:endParaRPr lang="en-US" baseline="0" dirty="0"/>
          </a:p>
          <a:p>
            <a:endParaRPr lang="en-US" dirty="0"/>
          </a:p>
        </p:txBody>
      </p:sp>
    </p:spTree>
    <p:extLst>
      <p:ext uri="{BB962C8B-B14F-4D97-AF65-F5344CB8AC3E}">
        <p14:creationId xmlns:p14="http://schemas.microsoft.com/office/powerpoint/2010/main" val="5572085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anisometric of an unblocked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other type is unblocked diaphragms.</a:t>
            </a:r>
            <a:r>
              <a:rPr lang="en-US" baseline="0" dirty="0"/>
              <a:t> In this type ends of sheathing panels are supported on and fastened to sheathing, but other diaphragm edges do not necessarily fall on framing.</a:t>
            </a:r>
          </a:p>
          <a:p>
            <a:endParaRPr lang="en-US" baseline="0" dirty="0"/>
          </a:p>
        </p:txBody>
      </p:sp>
    </p:spTree>
    <p:extLst>
      <p:ext uri="{BB962C8B-B14F-4D97-AF65-F5344CB8AC3E}">
        <p14:creationId xmlns:p14="http://schemas.microsoft.com/office/powerpoint/2010/main" val="27111444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a:t>
            </a:r>
            <a:r>
              <a:rPr lang="en-US" baseline="0" dirty="0"/>
              <a:t> shows a detail of a roof diaphragm supported on the top of the shear wall and labels common members and fastening.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many wood</a:t>
            </a:r>
            <a:r>
              <a:rPr lang="en-US" baseline="0" dirty="0"/>
              <a:t> light-frame buildings, double top plates in the framed walls can serve as chords and collectors, as shown in this detail. In some cases top plates are not present, or chord and collector forces are larger than can reasonably be revisited by top plates and other chord and collector members must be added.</a:t>
            </a:r>
          </a:p>
          <a:p>
            <a:endParaRPr lang="en-US" baseline="0" dirty="0"/>
          </a:p>
        </p:txBody>
      </p:sp>
    </p:spTree>
    <p:extLst>
      <p:ext uri="{BB962C8B-B14F-4D97-AF65-F5344CB8AC3E}">
        <p14:creationId xmlns:p14="http://schemas.microsoft.com/office/powerpoint/2010/main" val="41065352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a:t>The graphic shows a collector at an interior shear wall where the framing is perpendicular to the shear wall and straps and blocking need to be added to resist collector tension and compression forces.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Some</a:t>
            </a:r>
            <a:r>
              <a:rPr lang="en-US" altLang="en-US" baseline="0" dirty="0"/>
              <a:t> reminders for design of collectors are:</a:t>
            </a:r>
          </a:p>
          <a:p>
            <a:endParaRPr lang="en-US" altLang="en-US" baseline="0" dirty="0"/>
          </a:p>
        </p:txBody>
      </p:sp>
    </p:spTree>
    <p:extLst>
      <p:ext uri="{BB962C8B-B14F-4D97-AF65-F5344CB8AC3E}">
        <p14:creationId xmlns:p14="http://schemas.microsoft.com/office/powerpoint/2010/main" val="11862099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Collectors</a:t>
            </a:r>
            <a:r>
              <a:rPr lang="en-US" baseline="0" dirty="0"/>
              <a:t> are sometimes provided in the wall rather than in the diaphragm, and can be designed by graphic load diagram methods like those shown.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top graphic shows a wall elevation. The bottom graphic shows a load diagram of uniform shear coming into the wall from the diaphragm over the full length, and uniform shear going into the shear walls over partial lengths. The bottom </a:t>
            </a:r>
            <a:r>
              <a:rPr lang="en-US" baseline="0" dirty="0" err="1"/>
              <a:t>diapgram</a:t>
            </a:r>
            <a:r>
              <a:rPr lang="en-US" baseline="0" dirty="0"/>
              <a:t> shows the collector tension or compression at every location along the collector length.</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baseline="0" dirty="0"/>
          </a:p>
        </p:txBody>
      </p:sp>
    </p:spTree>
    <p:extLst>
      <p:ext uri="{BB962C8B-B14F-4D97-AF65-F5344CB8AC3E}">
        <p14:creationId xmlns:p14="http://schemas.microsoft.com/office/powerpoint/2010/main" val="7962967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the plan view of a diaphragm with a significant opening, and boundary members at each side of the opening and extending beyond.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designer is</a:t>
            </a:r>
            <a:r>
              <a:rPr lang="en-US" baseline="0" dirty="0"/>
              <a:t> reminded that boundary members need to be provided at internal openings in diaphragms, and extend beyond to distribute tension and compression forces back into the diaphragm. APA The Engineered Wood Association publishes technical guidance on design of diaphragms with openings.</a:t>
            </a:r>
          </a:p>
          <a:p>
            <a:endParaRPr lang="en-US" baseline="0" dirty="0"/>
          </a:p>
        </p:txBody>
      </p:sp>
    </p:spTree>
    <p:extLst>
      <p:ext uri="{BB962C8B-B14F-4D97-AF65-F5344CB8AC3E}">
        <p14:creationId xmlns:p14="http://schemas.microsoft.com/office/powerpoint/2010/main" val="29759548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plan view of a diaphragm in which smaller </a:t>
            </a:r>
            <a:r>
              <a:rPr lang="en-US" baseline="0" dirty="0" err="1"/>
              <a:t>subdiaphragms</a:t>
            </a:r>
            <a:r>
              <a:rPr lang="en-US" baseline="0" dirty="0"/>
              <a:t> are identified.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err="1"/>
              <a:t>Subdiaphragms</a:t>
            </a:r>
            <a:r>
              <a:rPr lang="en-US" dirty="0"/>
              <a:t> are an</a:t>
            </a:r>
            <a:r>
              <a:rPr lang="en-US" baseline="0" dirty="0"/>
              <a:t> important part of the system anchoring concrete or masonry walls for seismic out-of-plane forces. These will be discussed in the last section of this presentation.</a:t>
            </a:r>
          </a:p>
          <a:p>
            <a:endParaRPr lang="en-US" baseline="0" dirty="0"/>
          </a:p>
        </p:txBody>
      </p:sp>
    </p:spTree>
    <p:extLst>
      <p:ext uri="{BB962C8B-B14F-4D97-AF65-F5344CB8AC3E}">
        <p14:creationId xmlns:p14="http://schemas.microsoft.com/office/powerpoint/2010/main" val="9219469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under ASCE 7-16 there are two methods to calculate diaphragm inertial forces generated at each floor level due to the tributary mass. As</a:t>
            </a:r>
            <a:r>
              <a:rPr lang="en-US" baseline="0" dirty="0"/>
              <a:t> in past editions of ASCE 7, the basic method is shown here and is addressed in Sec. 12.10.1. New with ASCE 7-16 is the alternate diaphragm design methodology of Section 12.10.3. This method specifically considers the ductility and displacement capacity of each diaphragm system, and assigned a diaphragm “R-factor, noted as </a:t>
            </a:r>
            <a:r>
              <a:rPr lang="en-US" baseline="0" dirty="0" err="1"/>
              <a:t>R</a:t>
            </a:r>
            <a:r>
              <a:rPr lang="en-US" baseline="-25000" dirty="0" err="1"/>
              <a:t>s</a:t>
            </a:r>
            <a:endParaRPr lang="en-US" baseline="-25000" dirty="0"/>
          </a:p>
        </p:txBody>
      </p:sp>
    </p:spTree>
    <p:extLst>
      <p:ext uri="{BB962C8B-B14F-4D97-AF65-F5344CB8AC3E}">
        <p14:creationId xmlns:p14="http://schemas.microsoft.com/office/powerpoint/2010/main" val="9801894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Graphic is a photo of a dingle family dwelling with offsets between second story and first story shear walls. The dwelling has transfer forces in the diaphragm due to the second floor shear wall shear being transferred by the diaphragm from the bottom of the second floor walls to the top of the first floor walls. </a:t>
            </a:r>
          </a:p>
          <a:p>
            <a:endParaRPr lang="en-US" dirty="0"/>
          </a:p>
          <a:p>
            <a:r>
              <a:rPr lang="en-US" dirty="0"/>
              <a:t>In addition</a:t>
            </a:r>
            <a:r>
              <a:rPr lang="en-US" baseline="0" dirty="0"/>
              <a:t> to inertial forces, it is important that forces transferred from one shear wall line to another (transfer forces) are accounted for in determining diaphragm design seismic forces.</a:t>
            </a:r>
          </a:p>
        </p:txBody>
      </p:sp>
    </p:spTree>
    <p:extLst>
      <p:ext uri="{BB962C8B-B14F-4D97-AF65-F5344CB8AC3E}">
        <p14:creationId xmlns:p14="http://schemas.microsoft.com/office/powerpoint/2010/main" val="722754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In contrast these are perpendicular</a:t>
            </a:r>
            <a:r>
              <a:rPr lang="en-US" baseline="0" dirty="0"/>
              <a:t> to grain properties.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376617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reminders for design of diaphragms are:</a:t>
            </a:r>
          </a:p>
        </p:txBody>
      </p:sp>
    </p:spTree>
    <p:extLst>
      <p:ext uri="{BB962C8B-B14F-4D97-AF65-F5344CB8AC3E}">
        <p14:creationId xmlns:p14="http://schemas.microsoft.com/office/powerpoint/2010/main" val="12739517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isometric of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primary design provisions for diaphragms are found in SDPWS Section 4.2. topics covered include: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114517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floor  plan with diaphragm span of interest highlighted, a uniform load applied and reactions at interior and exterior shear walls.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Example 14.1 illustrates design of floor and roof diaphragms in the three-story</a:t>
            </a:r>
            <a:r>
              <a:rPr lang="en-US" baseline="0" dirty="0"/>
              <a:t> apartment building. This slide illustrates the application of uniform diaphragm loading to an 88 foot diaphragm span.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21361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From these</a:t>
            </a:r>
            <a:r>
              <a:rPr lang="en-US" baseline="0" dirty="0"/>
              <a:t> loading and span assumptions, diaphragm reactions and unit shears are calculated.</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476804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This is compared to the LRFD</a:t>
            </a:r>
            <a:r>
              <a:rPr lang="en-US" baseline="0" dirty="0"/>
              <a:t> allowable shear, taken in this case from Table 4.2C for unblocked diaphragms. The adjusted capacity is then compared to the calculated LRFD unit shear.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665925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double top plate with centered splice in upper top plate, and fastening to either side of the splice</a:t>
            </a:r>
            <a:r>
              <a:rPr lang="en-US" baseline="0" dirty="0"/>
              <a:t> to transfer the chord force.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Similarly, simple calculations can the used to determine chord forces in the double top plates, and fastening required at splices in the top plates as shown here.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041698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figure</a:t>
            </a:r>
            <a:r>
              <a:rPr lang="en-US" baseline="0" dirty="0"/>
              <a:t> shows </a:t>
            </a:r>
            <a:r>
              <a:rPr lang="en-US" dirty="0"/>
              <a:t>anchorage of Concrete and Walls.</a:t>
            </a:r>
          </a:p>
          <a:p>
            <a:endParaRPr lang="en-US" dirty="0"/>
          </a:p>
          <a:p>
            <a:r>
              <a:rPr lang="en-US" dirty="0"/>
              <a:t>The last section</a:t>
            </a:r>
            <a:r>
              <a:rPr lang="en-US" baseline="0" dirty="0"/>
              <a:t> of this presentation addresses the seismic forces for design of concrete and masonry wall anchorage to diaphragms. This includes both the force requirements of ASCE 7 Section 12.11.1, applicable for all wall types, and the additional requirements of Section 12.11.2, applicable to concrete and masonry walls in SDC C and higher.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76219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hdr" sz="quarter"/>
          </p:nvPr>
        </p:nvSpPr>
        <p:spPr>
          <a:xfrm>
            <a:off x="1" y="0"/>
            <a:ext cx="3276579" cy="49193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039" tIns="47020" rIns="94039" bIns="47020"/>
          <a:lstStyle>
            <a:lvl1pPr algn="ctr" defTabSz="1041516">
              <a:tabLst>
                <a:tab pos="6638605" algn="r"/>
              </a:tabLst>
              <a:defRPr>
                <a:solidFill>
                  <a:schemeClr val="tx1"/>
                </a:solidFill>
                <a:latin typeface="Times" panose="02020603050405020304" pitchFamily="18" charset="0"/>
              </a:defRPr>
            </a:lvl1pPr>
            <a:lvl2pPr marL="792568" indent="-304833" algn="ctr" defTabSz="1041516">
              <a:tabLst>
                <a:tab pos="6638605" algn="r"/>
              </a:tabLst>
              <a:defRPr>
                <a:solidFill>
                  <a:schemeClr val="tx1"/>
                </a:solidFill>
                <a:latin typeface="Times" panose="02020603050405020304" pitchFamily="18" charset="0"/>
              </a:defRPr>
            </a:lvl2pPr>
            <a:lvl3pPr marL="1219336" indent="-243867" algn="ctr" defTabSz="1041516">
              <a:tabLst>
                <a:tab pos="6638605" algn="r"/>
              </a:tabLst>
              <a:defRPr>
                <a:solidFill>
                  <a:schemeClr val="tx1"/>
                </a:solidFill>
                <a:latin typeface="Times" panose="02020603050405020304" pitchFamily="18" charset="0"/>
              </a:defRPr>
            </a:lvl3pPr>
            <a:lvl4pPr marL="1707069" indent="-243867" algn="ctr" defTabSz="1041516">
              <a:tabLst>
                <a:tab pos="6638605" algn="r"/>
              </a:tabLst>
              <a:defRPr>
                <a:solidFill>
                  <a:schemeClr val="tx1"/>
                </a:solidFill>
                <a:latin typeface="Times" panose="02020603050405020304" pitchFamily="18" charset="0"/>
              </a:defRPr>
            </a:lvl4pPr>
            <a:lvl5pPr marL="2194804" indent="-243867" algn="ctr" defTabSz="1041516">
              <a:tabLst>
                <a:tab pos="6638605" algn="r"/>
              </a:tabLst>
              <a:defRPr>
                <a:solidFill>
                  <a:schemeClr val="tx1"/>
                </a:solidFill>
                <a:latin typeface="Times" panose="02020603050405020304" pitchFamily="18" charset="0"/>
              </a:defRPr>
            </a:lvl5pPr>
            <a:lvl6pPr marL="2682539"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6pPr>
            <a:lvl7pPr marL="3170273"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7pPr>
            <a:lvl8pPr marL="3658008"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8pPr>
            <a:lvl9pPr marL="4145742"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9pPr>
          </a:lstStyle>
          <a:p>
            <a:pPr algn="l"/>
            <a:r>
              <a:rPr lang="en-US" altLang="en-US" sz="900">
                <a:latin typeface="Arial" panose="020B0604020202020204" pitchFamily="34" charset="0"/>
              </a:rPr>
              <a:t>ATC/FEMA Training Seminar Program: </a:t>
            </a:r>
            <a:r>
              <a:rPr lang="en-US" altLang="en-US" sz="900" i="1">
                <a:latin typeface="Arial" panose="020B0604020202020204" pitchFamily="34" charset="0"/>
              </a:rPr>
              <a:t> Evaluation and Repair of</a:t>
            </a:r>
            <a:r>
              <a:rPr lang="en-US" altLang="en-US" sz="900">
                <a:latin typeface="Arial" panose="020B0604020202020204" pitchFamily="34" charset="0"/>
              </a:rPr>
              <a:t>	Speaker Notes</a:t>
            </a:r>
          </a:p>
          <a:p>
            <a:pPr algn="l"/>
            <a:r>
              <a:rPr lang="en-US" altLang="en-US" sz="900" i="1">
                <a:latin typeface="Arial" panose="020B0604020202020204" pitchFamily="34" charset="0"/>
              </a:rPr>
              <a:t>Earthquake Damaged  Concrete and Masonry Wall Buildings</a:t>
            </a:r>
            <a:r>
              <a:rPr lang="en-US" altLang="en-US" sz="900">
                <a:latin typeface="Arial" panose="020B0604020202020204" pitchFamily="34" charset="0"/>
              </a:rPr>
              <a:t>	&lt;title of presentation&gt;</a:t>
            </a:r>
            <a:endParaRPr lang="en-US" altLang="en-US" sz="2600">
              <a:latin typeface="Arial" panose="020B0604020202020204" pitchFamily="34" charset="0"/>
            </a:endParaRPr>
          </a:p>
        </p:txBody>
      </p:sp>
      <p:sp>
        <p:nvSpPr>
          <p:cNvPr id="75779" name="Rectangle 2"/>
          <p:cNvSpPr>
            <a:spLocks noGrp="1" noRot="1" noChangeAspect="1" noChangeArrowheads="1" noTextEdit="1"/>
          </p:cNvSpPr>
          <p:nvPr>
            <p:ph type="sldImg"/>
          </p:nvPr>
        </p:nvSpPr>
        <p:spPr>
          <a:xfrm>
            <a:off x="1409700" y="762000"/>
            <a:ext cx="5073650" cy="3805238"/>
          </a:xfrm>
          <a:ln/>
        </p:spPr>
      </p:sp>
      <p:sp>
        <p:nvSpPr>
          <p:cNvPr id="75780" name="Rectangle 3"/>
          <p:cNvSpPr>
            <a:spLocks noGrp="1" noChangeArrowheads="1"/>
          </p:cNvSpPr>
          <p:nvPr>
            <p:ph type="body" idx="1"/>
          </p:nvPr>
        </p:nvSpPr>
        <p:spPr>
          <a:xfrm>
            <a:off x="1053041" y="4825270"/>
            <a:ext cx="5784012" cy="457325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a:t>The right hand photos shows tilt-up walls collapsed and partial roof collapses due to the failure of wall anchorage. The left hand photo shows a wall that has separated from the roof diaphragm, but not fallen, and supported by shoring installed following the earthquake.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These photos</a:t>
            </a:r>
            <a:r>
              <a:rPr lang="en-US" altLang="en-US" baseline="0" dirty="0"/>
              <a:t> illustrate the poor seismic performance from past earthquake of the anchorage of tilt-up concrete walls to wood diaphragms. The types of failures shown have been repeated in virtually every US earthquake starting with the 1964 Alaska Earthquake. </a:t>
            </a:r>
          </a:p>
          <a:p>
            <a:endParaRPr lang="en-US" altLang="en-US" baseline="0" dirty="0"/>
          </a:p>
        </p:txBody>
      </p:sp>
    </p:spTree>
    <p:extLst>
      <p:ext uri="{BB962C8B-B14F-4D97-AF65-F5344CB8AC3E}">
        <p14:creationId xmlns:p14="http://schemas.microsoft.com/office/powerpoint/2010/main" val="38399127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baseline="0" dirty="0"/>
              <a:t>Seen earlier in this presentation, this graphic shows one of the common failure mechanisms in older tilt-up wall building where positive tension anchorage direct from the wall to the perpendicular framing member was not provided. </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738384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the bottom of a shear wall, with sheathing and sill plate. The sill plate is anchored at mid-width with an anchor bolt. The plywood sheathing and nailing pulls up on one edge of the sill, causing cross-grain tension.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shows a very similar mode of failure that affects shear wall sill plates when steel plate washers are not provided. The mechanism</a:t>
            </a:r>
            <a:r>
              <a:rPr lang="en-US" baseline="0" dirty="0"/>
              <a:t> of cross-grain tension in the sill plate is exactly the same.</a:t>
            </a:r>
          </a:p>
          <a:p>
            <a:endParaRPr lang="en-US" baseline="0" dirty="0"/>
          </a:p>
        </p:txBody>
      </p:sp>
    </p:spTree>
    <p:extLst>
      <p:ext uri="{BB962C8B-B14F-4D97-AF65-F5344CB8AC3E}">
        <p14:creationId xmlns:p14="http://schemas.microsoft.com/office/powerpoint/2010/main" val="76858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A graphic is provided on the left </a:t>
            </a:r>
            <a:r>
              <a:rPr lang="en-US" baseline="0" dirty="0" err="1"/>
              <a:t>labelinA</a:t>
            </a:r>
            <a:r>
              <a:rPr lang="en-US" baseline="0" dirty="0"/>
              <a:t> graphic  on the right shows the section of a wood log with various wood framing member sections to be cut and their respective shrinkage patterns. This is taken from the WWPA Wood Handbook, and is the same graphic as used on the title slide for this section.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 radial and tangential directions on a block of wood.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We</a:t>
            </a:r>
            <a:r>
              <a:rPr lang="en-US" baseline="0" dirty="0"/>
              <a:t> are reminded that in addition to having different strength in the three directions, the shrinkage of wood as it dries from saturated surface dry to equilibrium moisture content is not equal in all three directions, and can be specific enough that it needs to be planned for in detailing.</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709674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plan of diaphragm with </a:t>
            </a:r>
            <a:r>
              <a:rPr lang="en-US" baseline="0" dirty="0" err="1"/>
              <a:t>subdiaphragms</a:t>
            </a:r>
            <a:r>
              <a:rPr lang="en-US" baseline="0" dirty="0"/>
              <a:t> designated.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There are two equally important</a:t>
            </a:r>
            <a:r>
              <a:rPr lang="en-US" baseline="0" dirty="0"/>
              <a:t> portions of the design to anchor concrete and masonry walls to wood diaphragms.</a:t>
            </a:r>
          </a:p>
          <a:p>
            <a:r>
              <a:rPr lang="en-US" baseline="0" dirty="0"/>
              <a:t>-Wall anchorage per Section 12.11.2.1</a:t>
            </a:r>
          </a:p>
          <a:p>
            <a:r>
              <a:rPr lang="en-US" baseline="0" dirty="0"/>
              <a:t>-Continuous ties from wall anchorage across the entire width of the diaphragm per Section 12.11.2.2.3</a:t>
            </a:r>
          </a:p>
          <a:p>
            <a:endParaRPr lang="en-US" baseline="0" dirty="0"/>
          </a:p>
          <a:p>
            <a:r>
              <a:rPr lang="en-US" baseline="0" dirty="0"/>
              <a:t>Both of these provisions have come from substantial experience with poor performance in earthquakes</a:t>
            </a:r>
          </a:p>
          <a:p>
            <a:endParaRPr lang="en-US" baseline="0" dirty="0"/>
          </a:p>
        </p:txBody>
      </p:sp>
    </p:spTree>
    <p:extLst>
      <p:ext uri="{BB962C8B-B14F-4D97-AF65-F5344CB8AC3E}">
        <p14:creationId xmlns:p14="http://schemas.microsoft.com/office/powerpoint/2010/main" val="4127002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masonry wall with anchorage to a wood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Example 14.2 provides details of calculation of wall anchorage forces in accordance</a:t>
            </a:r>
            <a:r>
              <a:rPr lang="en-US" baseline="0" dirty="0"/>
              <a:t> with ASCE 7, as seen in this slide.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792853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masonry wall with anchorage to a wood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From Problem 14.2, this</a:t>
            </a:r>
            <a:r>
              <a:rPr lang="en-US" baseline="0" dirty="0"/>
              <a:t> shows the calculation of an anchorage force for a wall anchor spacing of 4 feet. It should be noted that the wall anchorage is at a very high force level compared to the base shear for the overall structure.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794662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concrete wall anchored to a wood diaphragm with a tie-down device.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detail shows</a:t>
            </a:r>
            <a:r>
              <a:rPr lang="en-US" baseline="0" dirty="0"/>
              <a:t> one of several typical configurations of wall to diaphragm anchors. Note that a block is added for transfer both tension and compression loads.</a:t>
            </a:r>
          </a:p>
          <a:p>
            <a:endParaRPr lang="en-US" baseline="0" dirty="0"/>
          </a:p>
        </p:txBody>
      </p:sp>
    </p:spTree>
    <p:extLst>
      <p:ext uri="{BB962C8B-B14F-4D97-AF65-F5344CB8AC3E}">
        <p14:creationId xmlns:p14="http://schemas.microsoft.com/office/powerpoint/2010/main" val="729014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on the left shows</a:t>
            </a:r>
            <a:r>
              <a:rPr lang="en-US" baseline="0" dirty="0"/>
              <a:t> a section and plan view of double tie-downs installed symmetrically on either side of a framing member. Graphic on the left hand side shows anchorage with threaded steel rods and wood blocks.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These are additional common details for wall to diaphragm framing anchors.</a:t>
            </a:r>
          </a:p>
          <a:p>
            <a:endParaRPr lang="en-US" dirty="0"/>
          </a:p>
        </p:txBody>
      </p:sp>
    </p:spTree>
    <p:extLst>
      <p:ext uri="{BB962C8B-B14F-4D97-AF65-F5344CB8AC3E}">
        <p14:creationId xmlns:p14="http://schemas.microsoft.com/office/powerpoint/2010/main" val="20357329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is a concrete wall anchored to a wood roof beam with a tie-down device.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is an</a:t>
            </a:r>
            <a:r>
              <a:rPr lang="en-US" baseline="0" dirty="0"/>
              <a:t> installed wall anchor suing a tie-down device.</a:t>
            </a:r>
          </a:p>
          <a:p>
            <a:endParaRPr lang="en-US" baseline="0" dirty="0"/>
          </a:p>
        </p:txBody>
      </p:sp>
    </p:spTree>
    <p:extLst>
      <p:ext uri="{BB962C8B-B14F-4D97-AF65-F5344CB8AC3E}">
        <p14:creationId xmlns:p14="http://schemas.microsoft.com/office/powerpoint/2010/main" val="15958911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close-up of the device previously shown.</a:t>
            </a:r>
          </a:p>
        </p:txBody>
      </p:sp>
    </p:spTree>
    <p:extLst>
      <p:ext uri="{BB962C8B-B14F-4D97-AF65-F5344CB8AC3E}">
        <p14:creationId xmlns:p14="http://schemas.microsoft.com/office/powerpoint/2010/main" val="5225407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As noted previously, ASCE 7 requires that continuous ties from wall anchorage be run across the entire width of the diaphragm. This is required due to concerns that a small portion of the diaphragm could be pulled</a:t>
            </a:r>
            <a:r>
              <a:rPr lang="en-US" baseline="0" dirty="0"/>
              <a:t> away from the main diaphragm due to high anchorage loads. To avoid this, the continuous ties distribute the wall anchorage forces across the full diaphragm depth. This, however , is not practical to do at 4 feet on center….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0487870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plan of roof diaphragm with continuous ties in the longitudinal direction. Wall anchorage is shown with blue lines, sub diaphragms are shown with red boxes, and continuous ties on main beam lines are shown with green lines.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this plan view of the diaphragm, wall anchors (blue) are extended across the depth</a:t>
            </a:r>
            <a:r>
              <a:rPr lang="en-US" baseline="0" dirty="0"/>
              <a:t> of the sub diaphragm (red). The sub diaphragms are design for wall anchorage level forces. The subdiaphragms transfer wall anchorage forces into the major beam lines (green) that act as continuous ties across the diaphragm. This approach satisfies the ASCE 7 requirements. The same type of system must be provided in the perpendicular direction for the longitudinal walls.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096811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two beams abutting each other and pairs of tie-down devices used to create a direct-tension connection from beam to beam.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detail illustrates</a:t>
            </a:r>
            <a:r>
              <a:rPr lang="en-US" baseline="0" dirty="0"/>
              <a:t> a beam-to-beam connection where the beams serve as a continuous tie.</a:t>
            </a:r>
          </a:p>
          <a:p>
            <a:endParaRPr lang="en-US" baseline="0" dirty="0"/>
          </a:p>
        </p:txBody>
      </p:sp>
    </p:spTree>
    <p:extLst>
      <p:ext uri="{BB962C8B-B14F-4D97-AF65-F5344CB8AC3E}">
        <p14:creationId xmlns:p14="http://schemas.microsoft.com/office/powerpoint/2010/main" val="4161383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is a photo of a single-family wood light-frame residence under construction.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Next we</a:t>
            </a:r>
            <a:r>
              <a:rPr lang="en-US" baseline="0" dirty="0"/>
              <a:t> will provide an introduction to wood design and construction for those that might be less familiar with typical practice.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051352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detail illustrates</a:t>
            </a:r>
            <a:r>
              <a:rPr lang="en-US" baseline="0" dirty="0"/>
              <a:t> a beam-to-beam connection where the beams serve as a continuous tie. In this case the beams on either side are connected through a girder.</a:t>
            </a:r>
          </a:p>
          <a:p>
            <a:endParaRPr lang="en-US" baseline="0" dirty="0"/>
          </a:p>
          <a:p>
            <a:r>
              <a:rPr lang="en-US" baseline="0" dirty="0"/>
              <a:t>Graphic shows two beams abutting each other and pairs of tie-down devices used to create a direct-tension connection from beam to beam.</a:t>
            </a:r>
            <a:endParaRPr lang="en-US" dirty="0"/>
          </a:p>
          <a:p>
            <a:endParaRPr lang="en-US" dirty="0"/>
          </a:p>
        </p:txBody>
      </p:sp>
    </p:spTree>
    <p:extLst>
      <p:ext uri="{BB962C8B-B14F-4D97-AF65-F5344CB8AC3E}">
        <p14:creationId xmlns:p14="http://schemas.microsoft.com/office/powerpoint/2010/main" val="12717308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a:t>
            </a:r>
            <a:r>
              <a:rPr lang="en-US" baseline="0" dirty="0"/>
              <a:t> installed a continuous tie beam-to-beam connection like the one just discussed.</a:t>
            </a:r>
            <a:endParaRPr lang="en-US" dirty="0"/>
          </a:p>
        </p:txBody>
      </p:sp>
    </p:spTree>
    <p:extLst>
      <p:ext uri="{BB962C8B-B14F-4D97-AF65-F5344CB8AC3E}">
        <p14:creationId xmlns:p14="http://schemas.microsoft.com/office/powerpoint/2010/main" val="13718525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In addition to the requirements for continuous ties, ASCE 7 Section</a:t>
            </a:r>
            <a:r>
              <a:rPr lang="en-US" baseline="0" dirty="0"/>
              <a:t> 12.11.2.2 has additional requirements for anchorage of concrete and masonry walls in SDC C and higher.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9750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18" tIns="45709" rIns="91418" bIns="45709">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97900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baseline="0" dirty="0"/>
              <a:t>The graphic on the left shows a diagram of a three-story building with platform construction, in which the studs extend from the top of floor to the underside of floor or roof framing above. The graphic on the right side shows balloon framing where the studs are continuous full height.</a:t>
            </a:r>
          </a:p>
          <a:p>
            <a:endParaRPr lang="en-US" dirty="0"/>
          </a:p>
          <a:p>
            <a:r>
              <a:rPr lang="en-US" dirty="0"/>
              <a:t>There are two major types or categories</a:t>
            </a:r>
            <a:r>
              <a:rPr lang="en-US" baseline="0" dirty="0"/>
              <a:t> of wood light-frame construction, platform framing and balloon framing. This slide explains the two types.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0274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154" indent="0" algn="ctr">
              <a:buNone/>
              <a:defRPr/>
            </a:lvl2pPr>
            <a:lvl3pPr marL="914306" indent="0" algn="ctr">
              <a:buNone/>
              <a:defRPr/>
            </a:lvl3pPr>
            <a:lvl4pPr marL="1371460" indent="0" algn="ctr">
              <a:buNone/>
              <a:defRPr/>
            </a:lvl4pPr>
            <a:lvl5pPr marL="1828613" indent="0" algn="ctr">
              <a:buNone/>
              <a:defRPr/>
            </a:lvl5pPr>
            <a:lvl6pPr marL="2285766" indent="0" algn="ctr">
              <a:buNone/>
              <a:defRPr/>
            </a:lvl6pPr>
            <a:lvl7pPr marL="2742920" indent="0" algn="ctr">
              <a:buNone/>
              <a:defRPr/>
            </a:lvl7pPr>
            <a:lvl8pPr marL="3200072" indent="0" algn="ctr">
              <a:buNone/>
              <a:defRPr/>
            </a:lvl8pPr>
            <a:lvl9pPr marL="3657226" indent="0" algn="ctr">
              <a:buNone/>
              <a:defRPr/>
            </a:lvl9pPr>
          </a:lstStyle>
          <a:p>
            <a:r>
              <a:rPr lang="en-US"/>
              <a:t>Click to edit Master subtitle style</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solidFill>
                  <a:srgbClr val="C00000"/>
                </a:solidFill>
              </a:defRPr>
            </a:lvl1pPr>
          </a:lstStyle>
          <a:p>
            <a:pPr algn="ctr" eaLnBrk="1" hangingPunct="1">
              <a:defRPr/>
            </a:pPr>
            <a:r>
              <a:rPr lang="en-US" sz="3000" dirty="0">
                <a:latin typeface="GillSans" charset="0"/>
                <a:ea typeface="ヒラギノ角ゴ ProN W3" pitchFamily="127" charset="-128"/>
                <a:sym typeface="GillSans" charset="0"/>
              </a:rPr>
              <a:t>Instructional Material Complementing FEMA 1052, Design Examples</a:t>
            </a:r>
            <a:endParaRPr lang="en-US" sz="3000" i="1" dirty="0">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D017DC44-3C1B-4418-9E73-92DE8427F6AF}"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837576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0B04D8AF-53D5-4662-9AFD-0CFEE3F5D7CE}"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75044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5"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9"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AC598C92-A203-4395-8CE2-E753FBDE32E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316120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7543800" cy="5029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114300"/>
            <a:ext cx="9144000" cy="1085850"/>
          </a:xfrm>
          <a:prstGeom prst="roundRect">
            <a:avLst>
              <a:gd name="adj" fmla="val 0"/>
            </a:avLst>
          </a:prstGeom>
          <a:noFill/>
          <a:ln w="19050">
            <a:noFill/>
          </a:ln>
          <a:effectLst/>
        </p:spPr>
        <p:style>
          <a:lnRef idx="3">
            <a:schemeClr val="lt1"/>
          </a:lnRef>
          <a:fillRef idx="1">
            <a:schemeClr val="accent3"/>
          </a:fillRef>
          <a:effectRef idx="1">
            <a:schemeClr val="accent3"/>
          </a:effectRef>
          <a:fontRef idx="none"/>
        </p:style>
        <p:txBody>
          <a:bodyPr wrap="square" tIns="45716" bIns="45716" anchor="ctr" anchorCtr="0">
            <a:normAutofit/>
          </a:bodyPr>
          <a:lstStyle>
            <a:lvl1pPr>
              <a:defRPr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418713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981201"/>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858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3124201" y="6248400"/>
            <a:ext cx="2895600" cy="457200"/>
          </a:xfrm>
          <a:prstGeom prst="rect">
            <a:avLst/>
          </a:prstGeom>
        </p:spPr>
        <p:txBody>
          <a:bodyPr lIns="91430" tIns="45716" rIns="91430" bIns="45716"/>
          <a:lstStyle>
            <a:lvl1pPr>
              <a:defRPr/>
            </a:lvl1pPr>
          </a:lstStyle>
          <a:p>
            <a:pPr algn="ctr" eaLnBrk="1" hangingPunct="1">
              <a:defRPr/>
            </a:pPr>
            <a:endParaRPr lang="en-US" sz="3000">
              <a:solidFill>
                <a:srgbClr val="000000"/>
              </a:solidFill>
              <a:latin typeface="GillSans" charset="0"/>
              <a:ea typeface="ヒラギノ角ゴ ProN W3" pitchFamily="127" charset="-128"/>
              <a:sym typeface="GillSans" charset="0"/>
            </a:endParaRPr>
          </a:p>
        </p:txBody>
      </p:sp>
      <p:sp>
        <p:nvSpPr>
          <p:cNvPr id="7" name="Slide Number Placeholder 6"/>
          <p:cNvSpPr>
            <a:spLocks noGrp="1"/>
          </p:cNvSpPr>
          <p:nvPr>
            <p:ph type="sldNum" sz="quarter" idx="11"/>
          </p:nvPr>
        </p:nvSpPr>
        <p:spPr>
          <a:xfrm>
            <a:off x="6553200" y="6248400"/>
            <a:ext cx="1905000" cy="457200"/>
          </a:xfrm>
          <a:prstGeom prst="rect">
            <a:avLst/>
          </a:prstGeom>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p. </a:t>
            </a:r>
            <a:fld id="{3360E461-443A-42A1-89CF-78E5114D3124}"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3390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C89CB261-678F-46C7-9B50-9F41C27EFD57}"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193924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154" indent="0">
              <a:buNone/>
              <a:defRPr sz="1800"/>
            </a:lvl2pPr>
            <a:lvl3pPr marL="914306" indent="0">
              <a:buNone/>
              <a:defRPr sz="1600"/>
            </a:lvl3pPr>
            <a:lvl4pPr marL="1371460" indent="0">
              <a:buNone/>
              <a:defRPr sz="1400"/>
            </a:lvl4pPr>
            <a:lvl5pPr marL="1828613" indent="0">
              <a:buNone/>
              <a:defRPr sz="1400"/>
            </a:lvl5pPr>
            <a:lvl6pPr marL="2285766" indent="0">
              <a:buNone/>
              <a:defRPr sz="1400"/>
            </a:lvl6pPr>
            <a:lvl7pPr marL="2742920" indent="0">
              <a:buNone/>
              <a:defRPr sz="1400"/>
            </a:lvl7pPr>
            <a:lvl8pPr marL="3200072" indent="0">
              <a:buNone/>
              <a:defRPr sz="1400"/>
            </a:lvl8pPr>
            <a:lvl9pPr marL="3657226"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A20DD257-29F7-41BA-A87D-83ACC16BE156}"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114752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22E29492-E087-4344-883A-625E40CB6043}"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3300308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8"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285B11D6-6CD4-476D-92C4-1FA733CC95D8}"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51284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4"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830B2432-B220-4C0C-A307-6CCBC43194D3}"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4693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3"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1FE23C39-18BA-4A43-A615-422B76851C41}"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159073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39C1307E-44AD-4ECD-871E-06F9AF298B2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36196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54" indent="0">
              <a:buNone/>
              <a:defRPr sz="2800"/>
            </a:lvl2pPr>
            <a:lvl3pPr marL="914306" indent="0">
              <a:buNone/>
              <a:defRPr sz="2400"/>
            </a:lvl3pPr>
            <a:lvl4pPr marL="1371460" indent="0">
              <a:buNone/>
              <a:defRPr sz="2000"/>
            </a:lvl4pPr>
            <a:lvl5pPr marL="1828613" indent="0">
              <a:buNone/>
              <a:defRPr sz="2000"/>
            </a:lvl5pPr>
            <a:lvl6pPr marL="2285766" indent="0">
              <a:buNone/>
              <a:defRPr sz="2000"/>
            </a:lvl6pPr>
            <a:lvl7pPr marL="2742920" indent="0">
              <a:buNone/>
              <a:defRPr sz="2000"/>
            </a:lvl7pPr>
            <a:lvl8pPr marL="3200072" indent="0">
              <a:buNone/>
              <a:defRPr sz="2000"/>
            </a:lvl8pPr>
            <a:lvl9pPr marL="3657226"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0CEC7BED-AB2B-43D3-B84A-88C407C05D8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589470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5" tIns="45718" rIns="91435" bIns="4571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5" tIns="45718" rIns="91435" bIns="4571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8" descr="FEMAnewlogo"/>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42875" y="6442075"/>
            <a:ext cx="9175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146175" y="645318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36744" y="6472403"/>
            <a:ext cx="4474448" cy="246217"/>
          </a:xfrm>
          <a:prstGeom prst="rect">
            <a:avLst/>
          </a:prstGeom>
          <a:noFill/>
        </p:spPr>
        <p:txBody>
          <a:bodyPr wrap="square" lIns="91435" tIns="45718" rIns="91435" bIns="45718" rtlCol="0">
            <a:spAutoFit/>
          </a:bodyPr>
          <a:lstStyle/>
          <a:p>
            <a:pPr algn="ctr" eaLnBrk="1" hangingPunct="1"/>
            <a:r>
              <a:rPr lang="en-US" sz="1000" b="1" dirty="0">
                <a:solidFill>
                  <a:srgbClr val="2D2DB9">
                    <a:lumMod val="75000"/>
                  </a:srgbClr>
                </a:solidFill>
                <a:latin typeface="GillSans" charset="0"/>
                <a:ea typeface="ヒラギノ角ゴ ProN W3" pitchFamily="127" charset="-128"/>
                <a:sym typeface="GillSans" charset="0"/>
              </a:rPr>
              <a:t>Instructional Material Complementing FEMA P-1051, Design Examples</a:t>
            </a:r>
          </a:p>
        </p:txBody>
      </p:sp>
      <p:sp>
        <p:nvSpPr>
          <p:cNvPr id="12" name="TextBox 11"/>
          <p:cNvSpPr txBox="1"/>
          <p:nvPr userDrawn="1"/>
        </p:nvSpPr>
        <p:spPr>
          <a:xfrm>
            <a:off x="6711192" y="6473131"/>
            <a:ext cx="1759970" cy="246217"/>
          </a:xfrm>
          <a:prstGeom prst="rect">
            <a:avLst/>
          </a:prstGeom>
          <a:noFill/>
        </p:spPr>
        <p:txBody>
          <a:bodyPr wrap="square" lIns="91435" tIns="45718" rIns="91435" bIns="45718" rtlCol="0">
            <a:spAutoFit/>
          </a:bodyPr>
          <a:lstStyle/>
          <a:p>
            <a:pPr algn="r" eaLnBrk="1" hangingPunct="1"/>
            <a:r>
              <a:rPr lang="en-US" sz="1000" b="1" dirty="0">
                <a:solidFill>
                  <a:srgbClr val="2D2DB9">
                    <a:lumMod val="75000"/>
                  </a:srgbClr>
                </a:solidFill>
                <a:latin typeface="GillSans" charset="0"/>
                <a:ea typeface="ヒラギノ角ゴ ProN W3" pitchFamily="127" charset="-128"/>
                <a:sym typeface="GillSans" charset="0"/>
              </a:rPr>
              <a:t>Wood</a:t>
            </a:r>
            <a:r>
              <a:rPr lang="en-US" sz="1000" b="1" baseline="0" dirty="0">
                <a:solidFill>
                  <a:srgbClr val="2D2DB9">
                    <a:lumMod val="75000"/>
                  </a:srgbClr>
                </a:solidFill>
                <a:latin typeface="GillSans" charset="0"/>
                <a:ea typeface="ヒラギノ角ゴ ProN W3" pitchFamily="127" charset="-128"/>
                <a:sym typeface="GillSans" charset="0"/>
              </a:rPr>
              <a:t> Background</a:t>
            </a:r>
            <a:r>
              <a:rPr lang="en-US" sz="1000" b="1" dirty="0">
                <a:solidFill>
                  <a:srgbClr val="2D2DB9">
                    <a:lumMod val="75000"/>
                  </a:srgbClr>
                </a:solidFill>
                <a:latin typeface="GillSans" charset="0"/>
                <a:ea typeface="ヒラギノ角ゴ ProN W3" pitchFamily="127" charset="-128"/>
                <a:sym typeface="GillSans" charset="0"/>
              </a:rPr>
              <a:t> - </a:t>
            </a:r>
            <a:fld id="{CF2387FA-CD98-4659-A3E6-3B373A13DC67}" type="slidenum">
              <a:rPr lang="en-US" sz="1000" b="1" smtClean="0">
                <a:solidFill>
                  <a:srgbClr val="2D2DB9">
                    <a:lumMod val="75000"/>
                  </a:srgbClr>
                </a:solidFill>
                <a:latin typeface="GillSans" charset="0"/>
                <a:ea typeface="ヒラギノ角ゴ ProN W3" pitchFamily="127" charset="-128"/>
                <a:sym typeface="GillSans" charset="0"/>
              </a:rPr>
              <a:pPr algn="r" eaLnBrk="1" hangingPunct="1"/>
              <a:t>‹#›</a:t>
            </a:fld>
            <a:endParaRPr lang="en-US" sz="1000" b="1" dirty="0">
              <a:solidFill>
                <a:srgbClr val="2D2DB9">
                  <a:lumMod val="75000"/>
                </a:srgbClr>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521052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hf hdr="0"/>
  <p:txStyles>
    <p:titleStyle>
      <a:lvl1pPr algn="ctr" rtl="0" eaLnBrk="1" fontAlgn="base" hangingPunct="1">
        <a:spcBef>
          <a:spcPct val="0"/>
        </a:spcBef>
        <a:spcAft>
          <a:spcPct val="0"/>
        </a:spcAft>
        <a:defRPr sz="3600" b="1">
          <a:solidFill>
            <a:srgbClr val="002D80"/>
          </a:solidFill>
          <a:latin typeface="+mj-lt"/>
          <a:ea typeface="+mj-ea"/>
          <a:cs typeface="+mj-cs"/>
        </a:defRPr>
      </a:lvl1pPr>
      <a:lvl2pPr algn="ctr" rtl="0" eaLnBrk="1" fontAlgn="base" hangingPunct="1">
        <a:spcBef>
          <a:spcPct val="0"/>
        </a:spcBef>
        <a:spcAft>
          <a:spcPct val="0"/>
        </a:spcAft>
        <a:defRPr sz="3600" b="1">
          <a:solidFill>
            <a:srgbClr val="002D80"/>
          </a:solidFill>
          <a:latin typeface="Arial" pitchFamily="34" charset="0"/>
        </a:defRPr>
      </a:lvl2pPr>
      <a:lvl3pPr algn="ctr" rtl="0" eaLnBrk="1" fontAlgn="base" hangingPunct="1">
        <a:spcBef>
          <a:spcPct val="0"/>
        </a:spcBef>
        <a:spcAft>
          <a:spcPct val="0"/>
        </a:spcAft>
        <a:defRPr sz="3600" b="1">
          <a:solidFill>
            <a:srgbClr val="002D80"/>
          </a:solidFill>
          <a:latin typeface="Arial" pitchFamily="34" charset="0"/>
        </a:defRPr>
      </a:lvl3pPr>
      <a:lvl4pPr algn="ctr" rtl="0" eaLnBrk="1" fontAlgn="base" hangingPunct="1">
        <a:spcBef>
          <a:spcPct val="0"/>
        </a:spcBef>
        <a:spcAft>
          <a:spcPct val="0"/>
        </a:spcAft>
        <a:defRPr sz="3600" b="1">
          <a:solidFill>
            <a:srgbClr val="002D80"/>
          </a:solidFill>
          <a:latin typeface="Arial" pitchFamily="34" charset="0"/>
        </a:defRPr>
      </a:lvl4pPr>
      <a:lvl5pPr algn="ctr" rtl="0" eaLnBrk="1" fontAlgn="base" hangingPunct="1">
        <a:spcBef>
          <a:spcPct val="0"/>
        </a:spcBef>
        <a:spcAft>
          <a:spcPct val="0"/>
        </a:spcAft>
        <a:defRPr sz="3600" b="1">
          <a:solidFill>
            <a:srgbClr val="002D80"/>
          </a:solidFill>
          <a:latin typeface="Arial" pitchFamily="34" charset="0"/>
        </a:defRPr>
      </a:lvl5pPr>
      <a:lvl6pPr marL="457177" algn="ctr" rtl="0" eaLnBrk="1" fontAlgn="base" hangingPunct="1">
        <a:spcBef>
          <a:spcPct val="0"/>
        </a:spcBef>
        <a:spcAft>
          <a:spcPct val="0"/>
        </a:spcAft>
        <a:defRPr sz="3600" b="1">
          <a:solidFill>
            <a:srgbClr val="002D80"/>
          </a:solidFill>
          <a:latin typeface="Arial" pitchFamily="34" charset="0"/>
        </a:defRPr>
      </a:lvl6pPr>
      <a:lvl7pPr marL="914353" algn="ctr" rtl="0" eaLnBrk="1" fontAlgn="base" hangingPunct="1">
        <a:spcBef>
          <a:spcPct val="0"/>
        </a:spcBef>
        <a:spcAft>
          <a:spcPct val="0"/>
        </a:spcAft>
        <a:defRPr sz="3600" b="1">
          <a:solidFill>
            <a:srgbClr val="002D80"/>
          </a:solidFill>
          <a:latin typeface="Arial" pitchFamily="34" charset="0"/>
        </a:defRPr>
      </a:lvl7pPr>
      <a:lvl8pPr marL="1371530" algn="ctr" rtl="0" eaLnBrk="1" fontAlgn="base" hangingPunct="1">
        <a:spcBef>
          <a:spcPct val="0"/>
        </a:spcBef>
        <a:spcAft>
          <a:spcPct val="0"/>
        </a:spcAft>
        <a:defRPr sz="3600" b="1">
          <a:solidFill>
            <a:srgbClr val="002D80"/>
          </a:solidFill>
          <a:latin typeface="Arial" pitchFamily="34" charset="0"/>
        </a:defRPr>
      </a:lvl8pPr>
      <a:lvl9pPr marL="1828706" algn="ctr" rtl="0" eaLnBrk="1" fontAlgn="base" hangingPunct="1">
        <a:spcBef>
          <a:spcPct val="0"/>
        </a:spcBef>
        <a:spcAft>
          <a:spcPct val="0"/>
        </a:spcAft>
        <a:defRPr sz="3600" b="1">
          <a:solidFill>
            <a:srgbClr val="002D80"/>
          </a:solidFill>
          <a:latin typeface="Arial" pitchFamily="34" charset="0"/>
        </a:defRPr>
      </a:lvl9pPr>
    </p:titleStyle>
    <p:bodyStyle>
      <a:lvl1pPr marL="342882" indent="-342882" algn="l" rtl="0" eaLnBrk="1" fontAlgn="base" hangingPunct="1">
        <a:spcBef>
          <a:spcPct val="20000"/>
        </a:spcBef>
        <a:spcAft>
          <a:spcPct val="0"/>
        </a:spcAft>
        <a:buChar char="•"/>
        <a:defRPr sz="2800">
          <a:solidFill>
            <a:schemeClr val="tx1"/>
          </a:solidFill>
          <a:latin typeface="+mn-lt"/>
          <a:ea typeface="+mn-ea"/>
          <a:cs typeface="+mn-cs"/>
        </a:defRPr>
      </a:lvl1pPr>
      <a:lvl2pPr marL="742912" indent="-285736" algn="l" rtl="0" eaLnBrk="1" fontAlgn="base" hangingPunct="1">
        <a:spcBef>
          <a:spcPct val="20000"/>
        </a:spcBef>
        <a:spcAft>
          <a:spcPct val="0"/>
        </a:spcAft>
        <a:buChar char="–"/>
        <a:defRPr sz="2800">
          <a:solidFill>
            <a:schemeClr val="tx1"/>
          </a:solidFill>
          <a:latin typeface="+mn-lt"/>
        </a:defRPr>
      </a:lvl2pPr>
      <a:lvl3pPr marL="1142942" indent="-228588" algn="l" rtl="0" eaLnBrk="1" fontAlgn="base" hangingPunct="1">
        <a:spcBef>
          <a:spcPct val="20000"/>
        </a:spcBef>
        <a:spcAft>
          <a:spcPct val="0"/>
        </a:spcAft>
        <a:buChar char="•"/>
        <a:defRPr sz="2800">
          <a:solidFill>
            <a:schemeClr val="tx1"/>
          </a:solidFill>
          <a:latin typeface="+mn-lt"/>
        </a:defRPr>
      </a:lvl3pPr>
      <a:lvl4pPr marL="1600118" indent="-228588" algn="l" rtl="0" eaLnBrk="1" fontAlgn="base" hangingPunct="1">
        <a:spcBef>
          <a:spcPct val="20000"/>
        </a:spcBef>
        <a:spcAft>
          <a:spcPct val="0"/>
        </a:spcAft>
        <a:buChar char="–"/>
        <a:defRPr sz="2800">
          <a:solidFill>
            <a:schemeClr val="tx1"/>
          </a:solidFill>
          <a:latin typeface="+mn-lt"/>
        </a:defRPr>
      </a:lvl4pPr>
      <a:lvl5pPr marL="2057295" indent="-228588" algn="l" rtl="0" eaLnBrk="1" fontAlgn="base" hangingPunct="1">
        <a:spcBef>
          <a:spcPct val="20000"/>
        </a:spcBef>
        <a:spcAft>
          <a:spcPct val="0"/>
        </a:spcAft>
        <a:buChar char="»"/>
        <a:defRPr sz="2800">
          <a:solidFill>
            <a:schemeClr val="tx1"/>
          </a:solidFill>
          <a:latin typeface="+mn-lt"/>
        </a:defRPr>
      </a:lvl5pPr>
      <a:lvl6pPr marL="2514471" indent="-228588" algn="l" rtl="0" eaLnBrk="1" fontAlgn="base" hangingPunct="1">
        <a:spcBef>
          <a:spcPct val="20000"/>
        </a:spcBef>
        <a:spcAft>
          <a:spcPct val="0"/>
        </a:spcAft>
        <a:buChar char="»"/>
        <a:defRPr sz="2800">
          <a:solidFill>
            <a:schemeClr val="tx1"/>
          </a:solidFill>
          <a:latin typeface="+mn-lt"/>
        </a:defRPr>
      </a:lvl6pPr>
      <a:lvl7pPr marL="2971648" indent="-228588" algn="l" rtl="0" eaLnBrk="1" fontAlgn="base" hangingPunct="1">
        <a:spcBef>
          <a:spcPct val="20000"/>
        </a:spcBef>
        <a:spcAft>
          <a:spcPct val="0"/>
        </a:spcAft>
        <a:buChar char="»"/>
        <a:defRPr sz="2800">
          <a:solidFill>
            <a:schemeClr val="tx1"/>
          </a:solidFill>
          <a:latin typeface="+mn-lt"/>
        </a:defRPr>
      </a:lvl7pPr>
      <a:lvl8pPr marL="3428825" indent="-228588" algn="l" rtl="0" eaLnBrk="1" fontAlgn="base" hangingPunct="1">
        <a:spcBef>
          <a:spcPct val="20000"/>
        </a:spcBef>
        <a:spcAft>
          <a:spcPct val="0"/>
        </a:spcAft>
        <a:buChar char="»"/>
        <a:defRPr sz="2800">
          <a:solidFill>
            <a:schemeClr val="tx1"/>
          </a:solidFill>
          <a:latin typeface="+mn-lt"/>
        </a:defRPr>
      </a:lvl8pPr>
      <a:lvl9pPr marL="3886001" indent="-228588" algn="l" rtl="0" eaLnBrk="1" fontAlgn="base" hangingPunct="1">
        <a:spcBef>
          <a:spcPct val="20000"/>
        </a:spcBef>
        <a:spcAft>
          <a:spcPct val="0"/>
        </a:spcAft>
        <a:buChar char="»"/>
        <a:defRPr sz="2800">
          <a:solidFill>
            <a:schemeClr val="tx1"/>
          </a:solidFill>
          <a:latin typeface="+mn-lt"/>
        </a:defRPr>
      </a:lvl9pPr>
    </p:bodyStyle>
    <p:otherStyle>
      <a:defPPr>
        <a:defRPr lang="en-US"/>
      </a:defPPr>
      <a:lvl1pPr marL="0" algn="l" defTabSz="914353" rtl="0" eaLnBrk="1" latinLnBrk="0" hangingPunct="1">
        <a:defRPr sz="1800" kern="1200">
          <a:solidFill>
            <a:schemeClr val="tx1"/>
          </a:solidFill>
          <a:latin typeface="+mn-lt"/>
          <a:ea typeface="+mn-ea"/>
          <a:cs typeface="+mn-cs"/>
        </a:defRPr>
      </a:lvl1pPr>
      <a:lvl2pPr marL="457177" algn="l" defTabSz="914353" rtl="0" eaLnBrk="1" latinLnBrk="0" hangingPunct="1">
        <a:defRPr sz="1800" kern="1200">
          <a:solidFill>
            <a:schemeClr val="tx1"/>
          </a:solidFill>
          <a:latin typeface="+mn-lt"/>
          <a:ea typeface="+mn-ea"/>
          <a:cs typeface="+mn-cs"/>
        </a:defRPr>
      </a:lvl2pPr>
      <a:lvl3pPr marL="914353" algn="l" defTabSz="914353" rtl="0" eaLnBrk="1" latinLnBrk="0" hangingPunct="1">
        <a:defRPr sz="1800" kern="1200">
          <a:solidFill>
            <a:schemeClr val="tx1"/>
          </a:solidFill>
          <a:latin typeface="+mn-lt"/>
          <a:ea typeface="+mn-ea"/>
          <a:cs typeface="+mn-cs"/>
        </a:defRPr>
      </a:lvl3pPr>
      <a:lvl4pPr marL="1371530" algn="l" defTabSz="914353" rtl="0" eaLnBrk="1" latinLnBrk="0" hangingPunct="1">
        <a:defRPr sz="1800" kern="1200">
          <a:solidFill>
            <a:schemeClr val="tx1"/>
          </a:solidFill>
          <a:latin typeface="+mn-lt"/>
          <a:ea typeface="+mn-ea"/>
          <a:cs typeface="+mn-cs"/>
        </a:defRPr>
      </a:lvl4pPr>
      <a:lvl5pPr marL="1828706" algn="l" defTabSz="914353" rtl="0" eaLnBrk="1" latinLnBrk="0" hangingPunct="1">
        <a:defRPr sz="1800" kern="1200">
          <a:solidFill>
            <a:schemeClr val="tx1"/>
          </a:solidFill>
          <a:latin typeface="+mn-lt"/>
          <a:ea typeface="+mn-ea"/>
          <a:cs typeface="+mn-cs"/>
        </a:defRPr>
      </a:lvl5pPr>
      <a:lvl6pPr marL="2285883" algn="l" defTabSz="914353" rtl="0" eaLnBrk="1" latinLnBrk="0" hangingPunct="1">
        <a:defRPr sz="1800" kern="1200">
          <a:solidFill>
            <a:schemeClr val="tx1"/>
          </a:solidFill>
          <a:latin typeface="+mn-lt"/>
          <a:ea typeface="+mn-ea"/>
          <a:cs typeface="+mn-cs"/>
        </a:defRPr>
      </a:lvl6pPr>
      <a:lvl7pPr marL="2743060" algn="l" defTabSz="914353" rtl="0" eaLnBrk="1" latinLnBrk="0" hangingPunct="1">
        <a:defRPr sz="1800" kern="1200">
          <a:solidFill>
            <a:schemeClr val="tx1"/>
          </a:solidFill>
          <a:latin typeface="+mn-lt"/>
          <a:ea typeface="+mn-ea"/>
          <a:cs typeface="+mn-cs"/>
        </a:defRPr>
      </a:lvl7pPr>
      <a:lvl8pPr marL="3200236" algn="l" defTabSz="914353" rtl="0" eaLnBrk="1" latinLnBrk="0" hangingPunct="1">
        <a:defRPr sz="1800" kern="1200">
          <a:solidFill>
            <a:schemeClr val="tx1"/>
          </a:solidFill>
          <a:latin typeface="+mn-lt"/>
          <a:ea typeface="+mn-ea"/>
          <a:cs typeface="+mn-cs"/>
        </a:defRPr>
      </a:lvl8pPr>
      <a:lvl9pPr marL="3657413" algn="l" defTabSz="91435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tif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7.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43.png"/></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4.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7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hlinkClick r:id="rId3" action="ppaction://hlinksldjump" tooltip="Any modifications made to the file represent the presenters' opinion only. "/>
          </p:cNvPr>
          <p:cNvSpPr txBox="1"/>
          <p:nvPr/>
        </p:nvSpPr>
        <p:spPr>
          <a:xfrm>
            <a:off x="7181246"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7" name="Picture 6" descr="Graphic shows cover of the NEHRP Provisions FEMA P-1052.&#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414" y="725046"/>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object 3"/>
          <p:cNvSpPr txBox="1"/>
          <p:nvPr/>
        </p:nvSpPr>
        <p:spPr>
          <a:xfrm>
            <a:off x="5113732" y="4088891"/>
            <a:ext cx="3344770" cy="492443"/>
          </a:xfrm>
          <a:prstGeom prst="rect">
            <a:avLst/>
          </a:prstGeom>
        </p:spPr>
        <p:txBody>
          <a:bodyPr vert="horz" wrap="square" lIns="0" tIns="0" rIns="0" bIns="0" rtlCol="0">
            <a:spAutoFit/>
          </a:bodyPr>
          <a:lstStyle/>
          <a:p>
            <a:pPr marL="11289" algn="r"/>
            <a:r>
              <a:rPr sz="1600" b="1" i="1" spc="-4" dirty="0">
                <a:latin typeface="Times New Roman"/>
                <a:cs typeface="Times New Roman"/>
              </a:rPr>
              <a:t>I</a:t>
            </a:r>
            <a:r>
              <a:rPr sz="1600" b="1" i="1" spc="-9" dirty="0">
                <a:latin typeface="Times New Roman"/>
                <a:cs typeface="Times New Roman"/>
              </a:rPr>
              <a:t>n</a:t>
            </a:r>
            <a:r>
              <a:rPr sz="1600" b="1" i="1" spc="4" dirty="0">
                <a:latin typeface="Times New Roman"/>
                <a:cs typeface="Times New Roman"/>
              </a:rPr>
              <a:t>c</a:t>
            </a:r>
            <a:r>
              <a:rPr sz="1600" b="1" i="1" dirty="0">
                <a:latin typeface="Times New Roman"/>
                <a:cs typeface="Times New Roman"/>
              </a:rPr>
              <a:t>l</a:t>
            </a:r>
            <a:r>
              <a:rPr sz="1600" b="1" i="1" spc="-9" dirty="0">
                <a:latin typeface="Times New Roman"/>
                <a:cs typeface="Times New Roman"/>
              </a:rPr>
              <a:t>u</a:t>
            </a:r>
            <a:r>
              <a:rPr sz="1600" b="1" i="1" dirty="0">
                <a:latin typeface="Times New Roman"/>
                <a:cs typeface="Times New Roman"/>
              </a:rPr>
              <a:t>d</a:t>
            </a:r>
            <a:r>
              <a:rPr sz="1600" b="1" i="1" spc="4" dirty="0">
                <a:latin typeface="Times New Roman"/>
                <a:cs typeface="Times New Roman"/>
              </a:rPr>
              <a:t>e</a:t>
            </a:r>
            <a:r>
              <a:rPr sz="1600" b="1" i="1" dirty="0">
                <a:latin typeface="Times New Roman"/>
                <a:cs typeface="Times New Roman"/>
              </a:rPr>
              <a:t>s mat</a:t>
            </a:r>
            <a:r>
              <a:rPr sz="1600" b="1" i="1" spc="4" dirty="0">
                <a:latin typeface="Times New Roman"/>
                <a:cs typeface="Times New Roman"/>
              </a:rPr>
              <a:t>e</a:t>
            </a:r>
            <a:r>
              <a:rPr sz="1600" b="1" i="1" spc="-4" dirty="0">
                <a:latin typeface="Times New Roman"/>
                <a:cs typeface="Times New Roman"/>
              </a:rPr>
              <a:t>r</a:t>
            </a:r>
            <a:r>
              <a:rPr sz="1600" b="1" i="1" dirty="0">
                <a:latin typeface="Times New Roman"/>
                <a:cs typeface="Times New Roman"/>
              </a:rPr>
              <a:t>ials</a:t>
            </a:r>
            <a:r>
              <a:rPr sz="1600" b="1" i="1" spc="-22" dirty="0">
                <a:latin typeface="Times New Roman"/>
                <a:cs typeface="Times New Roman"/>
              </a:rPr>
              <a:t> </a:t>
            </a:r>
            <a:r>
              <a:rPr sz="1600" b="1" i="1" dirty="0">
                <a:latin typeface="Times New Roman"/>
                <a:cs typeface="Times New Roman"/>
              </a:rPr>
              <a:t>d</a:t>
            </a:r>
            <a:r>
              <a:rPr sz="1600" b="1" i="1" spc="4" dirty="0">
                <a:latin typeface="Times New Roman"/>
                <a:cs typeface="Times New Roman"/>
              </a:rPr>
              <a:t>eve</a:t>
            </a:r>
            <a:r>
              <a:rPr sz="1600" b="1" i="1" dirty="0">
                <a:latin typeface="Times New Roman"/>
                <a:cs typeface="Times New Roman"/>
              </a:rPr>
              <a:t>lop</a:t>
            </a:r>
            <a:r>
              <a:rPr sz="1600" b="1" i="1" spc="4" dirty="0">
                <a:latin typeface="Times New Roman"/>
                <a:cs typeface="Times New Roman"/>
              </a:rPr>
              <a:t>e</a:t>
            </a:r>
            <a:r>
              <a:rPr sz="1600" b="1" i="1" dirty="0">
                <a:latin typeface="Times New Roman"/>
                <a:cs typeface="Times New Roman"/>
              </a:rPr>
              <a:t>d</a:t>
            </a:r>
            <a:r>
              <a:rPr sz="1600" b="1" i="1" spc="-18" dirty="0">
                <a:latin typeface="Times New Roman"/>
                <a:cs typeface="Times New Roman"/>
              </a:rPr>
              <a:t> </a:t>
            </a:r>
            <a:r>
              <a:rPr sz="1600" b="1" i="1" dirty="0">
                <a:latin typeface="Times New Roman"/>
                <a:cs typeface="Times New Roman"/>
              </a:rPr>
              <a:t>by </a:t>
            </a:r>
            <a:r>
              <a:rPr lang="en-US" sz="1600" b="1" i="1" dirty="0">
                <a:latin typeface="Times New Roman"/>
                <a:cs typeface="Times New Roman"/>
              </a:rPr>
              <a:t>Peter Somers S.E. and </a:t>
            </a:r>
            <a:r>
              <a:rPr sz="1600" b="1" i="1" spc="-9" dirty="0">
                <a:latin typeface="Times New Roman"/>
                <a:cs typeface="Times New Roman"/>
              </a:rPr>
              <a:t>S</a:t>
            </a:r>
            <a:r>
              <a:rPr sz="1600" b="1" i="1" dirty="0">
                <a:latin typeface="Times New Roman"/>
                <a:cs typeface="Times New Roman"/>
              </a:rPr>
              <a:t>t</a:t>
            </a:r>
            <a:r>
              <a:rPr sz="1600" b="1" i="1" spc="4" dirty="0">
                <a:latin typeface="Times New Roman"/>
                <a:cs typeface="Times New Roman"/>
              </a:rPr>
              <a:t>ev</a:t>
            </a:r>
            <a:r>
              <a:rPr sz="1600" b="1" i="1" dirty="0">
                <a:latin typeface="Times New Roman"/>
                <a:cs typeface="Times New Roman"/>
              </a:rPr>
              <a:t>e P</a:t>
            </a:r>
            <a:r>
              <a:rPr sz="1600" b="1" i="1" spc="-4" dirty="0">
                <a:latin typeface="Times New Roman"/>
                <a:cs typeface="Times New Roman"/>
              </a:rPr>
              <a:t>r</a:t>
            </a:r>
            <a:r>
              <a:rPr sz="1600" b="1" i="1" spc="4" dirty="0">
                <a:latin typeface="Times New Roman"/>
                <a:cs typeface="Times New Roman"/>
              </a:rPr>
              <a:t>y</a:t>
            </a:r>
            <a:r>
              <a:rPr sz="1600" b="1" i="1" dirty="0">
                <a:latin typeface="Times New Roman"/>
                <a:cs typeface="Times New Roman"/>
              </a:rPr>
              <a:t>o</a:t>
            </a:r>
            <a:r>
              <a:rPr sz="1600" b="1" i="1" spc="-93" dirty="0">
                <a:latin typeface="Times New Roman"/>
                <a:cs typeface="Times New Roman"/>
              </a:rPr>
              <a:t>r</a:t>
            </a:r>
            <a:r>
              <a:rPr sz="1600" b="1" i="1" dirty="0">
                <a:latin typeface="Times New Roman"/>
                <a:cs typeface="Times New Roman"/>
              </a:rPr>
              <a:t>, </a:t>
            </a:r>
            <a:r>
              <a:rPr sz="1600" b="1" i="1" spc="-9" dirty="0">
                <a:latin typeface="Times New Roman"/>
                <a:cs typeface="Times New Roman"/>
              </a:rPr>
              <a:t>S</a:t>
            </a:r>
            <a:r>
              <a:rPr sz="1600" b="1" i="1" spc="4" dirty="0">
                <a:latin typeface="Times New Roman"/>
                <a:cs typeface="Times New Roman"/>
              </a:rPr>
              <a:t>.</a:t>
            </a:r>
            <a:r>
              <a:rPr sz="1600" b="1" i="1" dirty="0">
                <a:latin typeface="Times New Roman"/>
                <a:cs typeface="Times New Roman"/>
              </a:rPr>
              <a:t>E.</a:t>
            </a:r>
            <a:endParaRPr sz="1600" dirty="0">
              <a:latin typeface="Times New Roman"/>
              <a:cs typeface="Times New Roman"/>
            </a:endParaRPr>
          </a:p>
        </p:txBody>
      </p:sp>
      <p:sp>
        <p:nvSpPr>
          <p:cNvPr id="2" name="Title 1"/>
          <p:cNvSpPr>
            <a:spLocks noGrp="1"/>
          </p:cNvSpPr>
          <p:nvPr>
            <p:ph type="title"/>
          </p:nvPr>
        </p:nvSpPr>
        <p:spPr>
          <a:xfrm>
            <a:off x="4135120" y="2382365"/>
            <a:ext cx="4323382" cy="1143000"/>
          </a:xfrm>
        </p:spPr>
        <p:txBody>
          <a:bodyPr/>
          <a:lstStyle/>
          <a:p>
            <a:pPr marL="11289" algn="r"/>
            <a:r>
              <a:rPr lang="en-US" sz="2800" spc="-4" dirty="0">
                <a:solidFill>
                  <a:schemeClr val="tx1"/>
                </a:solidFill>
                <a:latin typeface="Times New Roman"/>
                <a:cs typeface="Times New Roman"/>
              </a:rPr>
              <a:t>Wood Design Background</a:t>
            </a:r>
            <a:br>
              <a:rPr lang="en-US" sz="2800" spc="-4" dirty="0">
                <a:solidFill>
                  <a:schemeClr val="tx1"/>
                </a:solidFill>
                <a:latin typeface="Times New Roman"/>
                <a:cs typeface="Times New Roman"/>
              </a:rPr>
            </a:br>
            <a:br>
              <a:rPr lang="en-US" sz="2400" i="1" spc="-4" dirty="0">
                <a:solidFill>
                  <a:schemeClr val="tx1"/>
                </a:solidFill>
                <a:latin typeface="Times New Roman"/>
                <a:cs typeface="Times New Roman"/>
              </a:rPr>
            </a:br>
            <a:r>
              <a:rPr lang="en-US" sz="2400" i="1" spc="-4" dirty="0">
                <a:solidFill>
                  <a:schemeClr val="tx1"/>
                </a:solidFill>
                <a:latin typeface="Times New Roman"/>
                <a:cs typeface="Times New Roman"/>
              </a:rPr>
              <a:t>Kelly </a:t>
            </a:r>
            <a:r>
              <a:rPr lang="en-US" sz="2400" i="1" spc="-4" dirty="0" err="1">
                <a:solidFill>
                  <a:schemeClr val="tx1"/>
                </a:solidFill>
                <a:latin typeface="Times New Roman"/>
                <a:cs typeface="Times New Roman"/>
              </a:rPr>
              <a:t>Cobeen</a:t>
            </a:r>
            <a:r>
              <a:rPr lang="en-US" sz="2400" i="1" dirty="0">
                <a:solidFill>
                  <a:schemeClr val="tx1"/>
                </a:solidFill>
                <a:latin typeface="Times New Roman"/>
                <a:cs typeface="Times New Roman"/>
              </a:rPr>
              <a:t>, </a:t>
            </a:r>
            <a:r>
              <a:rPr lang="en-US" sz="2400" i="1" spc="-9" dirty="0">
                <a:solidFill>
                  <a:schemeClr val="tx1"/>
                </a:solidFill>
                <a:latin typeface="Times New Roman"/>
                <a:cs typeface="Times New Roman"/>
              </a:rPr>
              <a:t>S</a:t>
            </a:r>
            <a:r>
              <a:rPr lang="en-US" sz="2400" i="1" spc="4" dirty="0">
                <a:solidFill>
                  <a:schemeClr val="tx1"/>
                </a:solidFill>
                <a:latin typeface="Times New Roman"/>
                <a:cs typeface="Times New Roman"/>
              </a:rPr>
              <a:t>.</a:t>
            </a:r>
            <a:r>
              <a:rPr lang="en-US" sz="2400" i="1" dirty="0">
                <a:solidFill>
                  <a:schemeClr val="tx1"/>
                </a:solidFill>
                <a:latin typeface="Times New Roman"/>
                <a:cs typeface="Times New Roman"/>
              </a:rPr>
              <a:t>E.</a:t>
            </a:r>
            <a:endParaRPr lang="en-US" sz="2800" dirty="0">
              <a:solidFill>
                <a:schemeClr val="tx1"/>
              </a:solidFill>
            </a:endParaRPr>
          </a:p>
        </p:txBody>
      </p:sp>
      <p:pic>
        <p:nvPicPr>
          <p:cNvPr id="9" name="Picture 8" descr="This slide set provides background on wood design in order to complement the wood design problems in Chapter 14 of the FEMA P-1051 NEHRP Recommended Design Provisions: Design Examples&#10;"/>
          <p:cNvPicPr>
            <a:picLocks noChangeAspect="1"/>
          </p:cNvPicPr>
          <p:nvPr/>
        </p:nvPicPr>
        <p:blipFill rotWithShape="1">
          <a:blip r:embed="rId5">
            <a:extLst>
              <a:ext uri="{28A0092B-C50C-407E-A947-70E740481C1C}">
                <a14:useLocalDpi xmlns:a14="http://schemas.microsoft.com/office/drawing/2010/main" val="0"/>
              </a:ext>
            </a:extLst>
          </a:blip>
          <a:srcRect l="70065" r="3799" b="38377"/>
          <a:stretch/>
        </p:blipFill>
        <p:spPr>
          <a:xfrm>
            <a:off x="6626267" y="1137395"/>
            <a:ext cx="2345615" cy="975962"/>
          </a:xfrm>
          <a:prstGeom prst="rect">
            <a:avLst/>
          </a:prstGeom>
        </p:spPr>
      </p:pic>
    </p:spTree>
    <p:extLst>
      <p:ext uri="{BB962C8B-B14F-4D97-AF65-F5344CB8AC3E}">
        <p14:creationId xmlns:p14="http://schemas.microsoft.com/office/powerpoint/2010/main" val="154734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Section of a two-story wood light-frame building with roof and floor sheathing and framing labeled."/>
          <p:cNvGrpSpPr/>
          <p:nvPr/>
        </p:nvGrpSpPr>
        <p:grpSpPr>
          <a:xfrm>
            <a:off x="1140744" y="1271414"/>
            <a:ext cx="6862513" cy="4627537"/>
            <a:chOff x="1982613" y="1271414"/>
            <a:chExt cx="6862513" cy="4627537"/>
          </a:xfrm>
        </p:grpSpPr>
        <p:sp>
          <p:nvSpPr>
            <p:cNvPr id="5" name="object 5"/>
            <p:cNvSpPr/>
            <p:nvPr/>
          </p:nvSpPr>
          <p:spPr>
            <a:xfrm>
              <a:off x="2734401" y="4458761"/>
              <a:ext cx="1129" cy="1054382"/>
            </a:xfrm>
            <a:custGeom>
              <a:avLst/>
              <a:gdLst/>
              <a:ahLst/>
              <a:cxnLst/>
              <a:rect l="l" t="t" r="r" b="b"/>
              <a:pathLst>
                <a:path w="1269"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6" name="object 6"/>
            <p:cNvSpPr/>
            <p:nvPr/>
          </p:nvSpPr>
          <p:spPr>
            <a:xfrm>
              <a:off x="2350508" y="5897201"/>
              <a:ext cx="576298" cy="1693"/>
            </a:xfrm>
            <a:custGeom>
              <a:avLst/>
              <a:gdLst/>
              <a:ahLst/>
              <a:cxnLst/>
              <a:rect l="l" t="t" r="r" b="b"/>
              <a:pathLst>
                <a:path w="648335" h="1904">
                  <a:moveTo>
                    <a:pt x="0" y="0"/>
                  </a:moveTo>
                  <a:lnTo>
                    <a:pt x="647814" y="1397"/>
                  </a:lnTo>
                </a:path>
              </a:pathLst>
            </a:custGeom>
            <a:ln w="12700">
              <a:solidFill>
                <a:srgbClr val="000000"/>
              </a:solidFill>
            </a:ln>
          </p:spPr>
          <p:txBody>
            <a:bodyPr wrap="square" lIns="0" tIns="0" rIns="0" bIns="0" rtlCol="0"/>
            <a:lstStyle/>
            <a:p>
              <a:endParaRPr sz="2133"/>
            </a:p>
          </p:txBody>
        </p:sp>
        <p:sp>
          <p:nvSpPr>
            <p:cNvPr id="7" name="object 7"/>
            <p:cNvSpPr/>
            <p:nvPr/>
          </p:nvSpPr>
          <p:spPr>
            <a:xfrm>
              <a:off x="2926346" y="5704950"/>
              <a:ext cx="1129" cy="192476"/>
            </a:xfrm>
            <a:custGeom>
              <a:avLst/>
              <a:gdLst/>
              <a:ahLst/>
              <a:cxnLst/>
              <a:rect l="l" t="t" r="r" b="b"/>
              <a:pathLst>
                <a:path w="1270" h="216535">
                  <a:moveTo>
                    <a:pt x="0" y="216280"/>
                  </a:moveTo>
                  <a:lnTo>
                    <a:pt x="723" y="0"/>
                  </a:lnTo>
                </a:path>
              </a:pathLst>
            </a:custGeom>
            <a:ln w="12700">
              <a:solidFill>
                <a:srgbClr val="000000"/>
              </a:solidFill>
            </a:ln>
          </p:spPr>
          <p:txBody>
            <a:bodyPr wrap="square" lIns="0" tIns="0" rIns="0" bIns="0" rtlCol="0"/>
            <a:lstStyle/>
            <a:p>
              <a:endParaRPr sz="2133"/>
            </a:p>
          </p:txBody>
        </p:sp>
        <p:sp>
          <p:nvSpPr>
            <p:cNvPr id="8" name="object 8"/>
            <p:cNvSpPr/>
            <p:nvPr/>
          </p:nvSpPr>
          <p:spPr>
            <a:xfrm>
              <a:off x="2926346" y="5609139"/>
              <a:ext cx="96520" cy="94262"/>
            </a:xfrm>
            <a:custGeom>
              <a:avLst/>
              <a:gdLst/>
              <a:ahLst/>
              <a:cxnLst/>
              <a:rect l="l" t="t" r="r" b="b"/>
              <a:pathLst>
                <a:path w="108585" h="106045">
                  <a:moveTo>
                    <a:pt x="0" y="105689"/>
                  </a:moveTo>
                  <a:lnTo>
                    <a:pt x="107975" y="0"/>
                  </a:lnTo>
                </a:path>
              </a:pathLst>
            </a:custGeom>
            <a:ln w="12700">
              <a:solidFill>
                <a:srgbClr val="000000"/>
              </a:solidFill>
            </a:ln>
          </p:spPr>
          <p:txBody>
            <a:bodyPr wrap="square" lIns="0" tIns="0" rIns="0" bIns="0" rtlCol="0"/>
            <a:lstStyle/>
            <a:p>
              <a:endParaRPr sz="2133"/>
            </a:p>
          </p:txBody>
        </p:sp>
        <p:sp>
          <p:nvSpPr>
            <p:cNvPr id="9" name="object 9"/>
            <p:cNvSpPr/>
            <p:nvPr/>
          </p:nvSpPr>
          <p:spPr>
            <a:xfrm>
              <a:off x="3022321" y="5610070"/>
              <a:ext cx="672253" cy="0"/>
            </a:xfrm>
            <a:custGeom>
              <a:avLst/>
              <a:gdLst/>
              <a:ahLst/>
              <a:cxnLst/>
              <a:rect l="l" t="t" r="r" b="b"/>
              <a:pathLst>
                <a:path w="756285">
                  <a:moveTo>
                    <a:pt x="0" y="0"/>
                  </a:moveTo>
                  <a:lnTo>
                    <a:pt x="755785" y="0"/>
                  </a:lnTo>
                </a:path>
              </a:pathLst>
            </a:custGeom>
            <a:ln w="14099">
              <a:solidFill>
                <a:srgbClr val="000000"/>
              </a:solidFill>
            </a:ln>
          </p:spPr>
          <p:txBody>
            <a:bodyPr wrap="square" lIns="0" tIns="0" rIns="0" bIns="0" rtlCol="0"/>
            <a:lstStyle/>
            <a:p>
              <a:endParaRPr sz="2133"/>
            </a:p>
          </p:txBody>
        </p:sp>
        <p:sp>
          <p:nvSpPr>
            <p:cNvPr id="10" name="object 10"/>
            <p:cNvSpPr/>
            <p:nvPr/>
          </p:nvSpPr>
          <p:spPr>
            <a:xfrm>
              <a:off x="2350509" y="5705573"/>
              <a:ext cx="192476" cy="1129"/>
            </a:xfrm>
            <a:custGeom>
              <a:avLst/>
              <a:gdLst/>
              <a:ahLst/>
              <a:cxnLst/>
              <a:rect l="l" t="t" r="r" b="b"/>
              <a:pathLst>
                <a:path w="216535" h="1270">
                  <a:moveTo>
                    <a:pt x="215938" y="0"/>
                  </a:moveTo>
                  <a:lnTo>
                    <a:pt x="0" y="698"/>
                  </a:lnTo>
                </a:path>
              </a:pathLst>
            </a:custGeom>
            <a:ln w="12700">
              <a:solidFill>
                <a:srgbClr val="000000"/>
              </a:solidFill>
            </a:ln>
          </p:spPr>
          <p:txBody>
            <a:bodyPr wrap="square" lIns="0" tIns="0" rIns="0" bIns="0" rtlCol="0"/>
            <a:lstStyle/>
            <a:p>
              <a:endParaRPr sz="2133"/>
            </a:p>
          </p:txBody>
        </p:sp>
        <p:sp>
          <p:nvSpPr>
            <p:cNvPr id="11" name="object 11"/>
            <p:cNvSpPr/>
            <p:nvPr/>
          </p:nvSpPr>
          <p:spPr>
            <a:xfrm>
              <a:off x="2350508" y="5704951"/>
              <a:ext cx="1129" cy="192476"/>
            </a:xfrm>
            <a:custGeom>
              <a:avLst/>
              <a:gdLst/>
              <a:ahLst/>
              <a:cxnLst/>
              <a:rect l="l" t="t" r="r" b="b"/>
              <a:pathLst>
                <a:path w="1269" h="216535">
                  <a:moveTo>
                    <a:pt x="0" y="0"/>
                  </a:moveTo>
                  <a:lnTo>
                    <a:pt x="723" y="216281"/>
                  </a:lnTo>
                </a:path>
              </a:pathLst>
            </a:custGeom>
            <a:ln w="12700">
              <a:solidFill>
                <a:srgbClr val="000000"/>
              </a:solidFill>
            </a:ln>
          </p:spPr>
          <p:txBody>
            <a:bodyPr wrap="square" lIns="0" tIns="0" rIns="0" bIns="0" rtlCol="0"/>
            <a:lstStyle/>
            <a:p>
              <a:endParaRPr sz="2133"/>
            </a:p>
          </p:txBody>
        </p:sp>
        <p:sp>
          <p:nvSpPr>
            <p:cNvPr id="12" name="object 12"/>
            <p:cNvSpPr/>
            <p:nvPr/>
          </p:nvSpPr>
          <p:spPr>
            <a:xfrm>
              <a:off x="2542454" y="4459380"/>
              <a:ext cx="4031262" cy="1129"/>
            </a:xfrm>
            <a:custGeom>
              <a:avLst/>
              <a:gdLst/>
              <a:ahLst/>
              <a:cxnLst/>
              <a:rect l="l" t="t" r="r" b="b"/>
              <a:pathLst>
                <a:path w="4535170" h="1270">
                  <a:moveTo>
                    <a:pt x="0" y="0"/>
                  </a:moveTo>
                  <a:lnTo>
                    <a:pt x="4534725" y="698"/>
                  </a:lnTo>
                </a:path>
              </a:pathLst>
            </a:custGeom>
            <a:ln w="12700">
              <a:solidFill>
                <a:srgbClr val="000000"/>
              </a:solidFill>
            </a:ln>
          </p:spPr>
          <p:txBody>
            <a:bodyPr wrap="square" lIns="0" tIns="0" rIns="0" bIns="0" rtlCol="0"/>
            <a:lstStyle/>
            <a:p>
              <a:endParaRPr sz="2133"/>
            </a:p>
          </p:txBody>
        </p:sp>
        <p:sp>
          <p:nvSpPr>
            <p:cNvPr id="13" name="object 13"/>
            <p:cNvSpPr/>
            <p:nvPr/>
          </p:nvSpPr>
          <p:spPr>
            <a:xfrm>
              <a:off x="2542453" y="4266195"/>
              <a:ext cx="4031262" cy="0"/>
            </a:xfrm>
            <a:custGeom>
              <a:avLst/>
              <a:gdLst/>
              <a:ahLst/>
              <a:cxnLst/>
              <a:rect l="l" t="t" r="r" b="b"/>
              <a:pathLst>
                <a:path w="4535170">
                  <a:moveTo>
                    <a:pt x="0" y="0"/>
                  </a:moveTo>
                  <a:lnTo>
                    <a:pt x="4534725" y="0"/>
                  </a:lnTo>
                </a:path>
              </a:pathLst>
            </a:custGeom>
            <a:ln w="12700">
              <a:solidFill>
                <a:srgbClr val="000000"/>
              </a:solidFill>
            </a:ln>
          </p:spPr>
          <p:txBody>
            <a:bodyPr wrap="square" lIns="0" tIns="0" rIns="0" bIns="0" rtlCol="0"/>
            <a:lstStyle/>
            <a:p>
              <a:endParaRPr sz="2133"/>
            </a:p>
          </p:txBody>
        </p:sp>
        <p:sp>
          <p:nvSpPr>
            <p:cNvPr id="14" name="object 14"/>
            <p:cNvSpPr/>
            <p:nvPr/>
          </p:nvSpPr>
          <p:spPr>
            <a:xfrm>
              <a:off x="6189434" y="5897202"/>
              <a:ext cx="576298" cy="1693"/>
            </a:xfrm>
            <a:custGeom>
              <a:avLst/>
              <a:gdLst/>
              <a:ahLst/>
              <a:cxnLst/>
              <a:rect l="l" t="t" r="r" b="b"/>
              <a:pathLst>
                <a:path w="648334" h="1904">
                  <a:moveTo>
                    <a:pt x="647814" y="0"/>
                  </a:moveTo>
                  <a:lnTo>
                    <a:pt x="0" y="1396"/>
                  </a:lnTo>
                </a:path>
              </a:pathLst>
            </a:custGeom>
            <a:ln w="12700">
              <a:solidFill>
                <a:srgbClr val="000000"/>
              </a:solidFill>
            </a:ln>
          </p:spPr>
          <p:txBody>
            <a:bodyPr wrap="square" lIns="0" tIns="0" rIns="0" bIns="0" rtlCol="0"/>
            <a:lstStyle/>
            <a:p>
              <a:endParaRPr sz="2133"/>
            </a:p>
          </p:txBody>
        </p:sp>
        <p:sp>
          <p:nvSpPr>
            <p:cNvPr id="15" name="object 15"/>
            <p:cNvSpPr/>
            <p:nvPr/>
          </p:nvSpPr>
          <p:spPr>
            <a:xfrm>
              <a:off x="6188788" y="5705269"/>
              <a:ext cx="1129" cy="192476"/>
            </a:xfrm>
            <a:custGeom>
              <a:avLst/>
              <a:gdLst/>
              <a:ahLst/>
              <a:cxnLst/>
              <a:rect l="l" t="t" r="r" b="b"/>
              <a:pathLst>
                <a:path w="1270" h="216535">
                  <a:moveTo>
                    <a:pt x="723" y="215925"/>
                  </a:moveTo>
                  <a:lnTo>
                    <a:pt x="0" y="0"/>
                  </a:lnTo>
                </a:path>
              </a:pathLst>
            </a:custGeom>
            <a:ln w="12700">
              <a:solidFill>
                <a:srgbClr val="000000"/>
              </a:solidFill>
            </a:ln>
          </p:spPr>
          <p:txBody>
            <a:bodyPr wrap="square" lIns="0" tIns="0" rIns="0" bIns="0" rtlCol="0"/>
            <a:lstStyle/>
            <a:p>
              <a:endParaRPr sz="2133"/>
            </a:p>
          </p:txBody>
        </p:sp>
        <p:sp>
          <p:nvSpPr>
            <p:cNvPr id="16" name="object 16"/>
            <p:cNvSpPr/>
            <p:nvPr/>
          </p:nvSpPr>
          <p:spPr>
            <a:xfrm>
              <a:off x="6093454" y="5609601"/>
              <a:ext cx="96520" cy="94262"/>
            </a:xfrm>
            <a:custGeom>
              <a:avLst/>
              <a:gdLst/>
              <a:ahLst/>
              <a:cxnLst/>
              <a:rect l="l" t="t" r="r" b="b"/>
              <a:pathLst>
                <a:path w="108584" h="106045">
                  <a:moveTo>
                    <a:pt x="107975" y="105524"/>
                  </a:moveTo>
                  <a:lnTo>
                    <a:pt x="0" y="0"/>
                  </a:lnTo>
                </a:path>
              </a:pathLst>
            </a:custGeom>
            <a:ln w="12700">
              <a:solidFill>
                <a:srgbClr val="000000"/>
              </a:solidFill>
            </a:ln>
          </p:spPr>
          <p:txBody>
            <a:bodyPr wrap="square" lIns="0" tIns="0" rIns="0" bIns="0" rtlCol="0"/>
            <a:lstStyle/>
            <a:p>
              <a:endParaRPr sz="2133"/>
            </a:p>
          </p:txBody>
        </p:sp>
        <p:sp>
          <p:nvSpPr>
            <p:cNvPr id="17" name="object 17"/>
            <p:cNvSpPr/>
            <p:nvPr/>
          </p:nvSpPr>
          <p:spPr>
            <a:xfrm>
              <a:off x="4653863" y="5610303"/>
              <a:ext cx="1439898" cy="0"/>
            </a:xfrm>
            <a:custGeom>
              <a:avLst/>
              <a:gdLst/>
              <a:ahLst/>
              <a:cxnLst/>
              <a:rect l="l" t="t" r="r" b="b"/>
              <a:pathLst>
                <a:path w="1619884">
                  <a:moveTo>
                    <a:pt x="0" y="0"/>
                  </a:moveTo>
                  <a:lnTo>
                    <a:pt x="1619544" y="0"/>
                  </a:lnTo>
                </a:path>
              </a:pathLst>
            </a:custGeom>
            <a:ln w="13575">
              <a:solidFill>
                <a:srgbClr val="000000"/>
              </a:solidFill>
            </a:ln>
          </p:spPr>
          <p:txBody>
            <a:bodyPr wrap="square" lIns="0" tIns="0" rIns="0" bIns="0" rtlCol="0"/>
            <a:lstStyle/>
            <a:p>
              <a:endParaRPr sz="2133"/>
            </a:p>
          </p:txBody>
        </p:sp>
        <p:sp>
          <p:nvSpPr>
            <p:cNvPr id="18" name="object 18"/>
            <p:cNvSpPr/>
            <p:nvPr/>
          </p:nvSpPr>
          <p:spPr>
            <a:xfrm>
              <a:off x="6573324" y="3210080"/>
              <a:ext cx="0" cy="2495973"/>
            </a:xfrm>
            <a:custGeom>
              <a:avLst/>
              <a:gdLst/>
              <a:ahLst/>
              <a:cxnLst/>
              <a:rect l="l" t="t" r="r" b="b"/>
              <a:pathLst>
                <a:path h="2807970">
                  <a:moveTo>
                    <a:pt x="0" y="0"/>
                  </a:moveTo>
                  <a:lnTo>
                    <a:pt x="0" y="2807779"/>
                  </a:lnTo>
                </a:path>
              </a:pathLst>
            </a:custGeom>
            <a:ln w="13424">
              <a:solidFill>
                <a:srgbClr val="000000"/>
              </a:solidFill>
            </a:ln>
          </p:spPr>
          <p:txBody>
            <a:bodyPr wrap="square" lIns="0" tIns="0" rIns="0" bIns="0" rtlCol="0"/>
            <a:lstStyle/>
            <a:p>
              <a:endParaRPr sz="2133"/>
            </a:p>
          </p:txBody>
        </p:sp>
        <p:sp>
          <p:nvSpPr>
            <p:cNvPr id="19" name="object 19"/>
            <p:cNvSpPr/>
            <p:nvPr/>
          </p:nvSpPr>
          <p:spPr>
            <a:xfrm>
              <a:off x="2542453" y="5513946"/>
              <a:ext cx="4031262" cy="0"/>
            </a:xfrm>
            <a:custGeom>
              <a:avLst/>
              <a:gdLst/>
              <a:ahLst/>
              <a:cxnLst/>
              <a:rect l="l" t="t" r="r" b="b"/>
              <a:pathLst>
                <a:path w="4535170">
                  <a:moveTo>
                    <a:pt x="0" y="0"/>
                  </a:moveTo>
                  <a:lnTo>
                    <a:pt x="4534729" y="0"/>
                  </a:lnTo>
                </a:path>
              </a:pathLst>
            </a:custGeom>
            <a:ln w="12700">
              <a:solidFill>
                <a:srgbClr val="000000"/>
              </a:solidFill>
            </a:ln>
          </p:spPr>
          <p:txBody>
            <a:bodyPr wrap="square" lIns="0" tIns="0" rIns="0" bIns="0" rtlCol="0"/>
            <a:lstStyle/>
            <a:p>
              <a:endParaRPr sz="2133"/>
            </a:p>
          </p:txBody>
        </p:sp>
        <p:sp>
          <p:nvSpPr>
            <p:cNvPr id="20" name="object 20"/>
            <p:cNvSpPr/>
            <p:nvPr/>
          </p:nvSpPr>
          <p:spPr>
            <a:xfrm>
              <a:off x="6573325" y="5705884"/>
              <a:ext cx="192476" cy="1129"/>
            </a:xfrm>
            <a:custGeom>
              <a:avLst/>
              <a:gdLst/>
              <a:ahLst/>
              <a:cxnLst/>
              <a:rect l="l" t="t" r="r" b="b"/>
              <a:pathLst>
                <a:path w="216534" h="1270">
                  <a:moveTo>
                    <a:pt x="0" y="0"/>
                  </a:moveTo>
                  <a:lnTo>
                    <a:pt x="215938" y="698"/>
                  </a:lnTo>
                </a:path>
              </a:pathLst>
            </a:custGeom>
            <a:ln w="12700">
              <a:solidFill>
                <a:srgbClr val="000000"/>
              </a:solidFill>
            </a:ln>
          </p:spPr>
          <p:txBody>
            <a:bodyPr wrap="square" lIns="0" tIns="0" rIns="0" bIns="0" rtlCol="0"/>
            <a:lstStyle/>
            <a:p>
              <a:endParaRPr sz="2133"/>
            </a:p>
          </p:txBody>
        </p:sp>
        <p:sp>
          <p:nvSpPr>
            <p:cNvPr id="21" name="object 21"/>
            <p:cNvSpPr/>
            <p:nvPr/>
          </p:nvSpPr>
          <p:spPr>
            <a:xfrm>
              <a:off x="6764626" y="5705263"/>
              <a:ext cx="1129" cy="192476"/>
            </a:xfrm>
            <a:custGeom>
              <a:avLst/>
              <a:gdLst/>
              <a:ahLst/>
              <a:cxnLst/>
              <a:rect l="l" t="t" r="r" b="b"/>
              <a:pathLst>
                <a:path w="1270" h="216535">
                  <a:moveTo>
                    <a:pt x="723" y="0"/>
                  </a:moveTo>
                  <a:lnTo>
                    <a:pt x="0" y="215925"/>
                  </a:lnTo>
                </a:path>
              </a:pathLst>
            </a:custGeom>
            <a:ln w="12700">
              <a:solidFill>
                <a:srgbClr val="000000"/>
              </a:solidFill>
            </a:ln>
          </p:spPr>
          <p:txBody>
            <a:bodyPr wrap="square" lIns="0" tIns="0" rIns="0" bIns="0" rtlCol="0"/>
            <a:lstStyle/>
            <a:p>
              <a:endParaRPr sz="2133"/>
            </a:p>
          </p:txBody>
        </p:sp>
        <p:sp>
          <p:nvSpPr>
            <p:cNvPr id="22" name="object 22"/>
            <p:cNvSpPr/>
            <p:nvPr/>
          </p:nvSpPr>
          <p:spPr>
            <a:xfrm>
              <a:off x="6381377"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3" name="object 23"/>
            <p:cNvSpPr/>
            <p:nvPr/>
          </p:nvSpPr>
          <p:spPr>
            <a:xfrm>
              <a:off x="4078024"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4" name="object 24"/>
            <p:cNvSpPr/>
            <p:nvPr/>
          </p:nvSpPr>
          <p:spPr>
            <a:xfrm>
              <a:off x="4269970"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5" name="object 25"/>
            <p:cNvSpPr/>
            <p:nvPr/>
          </p:nvSpPr>
          <p:spPr>
            <a:xfrm>
              <a:off x="3790104" y="5897822"/>
              <a:ext cx="768209" cy="1129"/>
            </a:xfrm>
            <a:custGeom>
              <a:avLst/>
              <a:gdLst/>
              <a:ahLst/>
              <a:cxnLst/>
              <a:rect l="l" t="t" r="r" b="b"/>
              <a:pathLst>
                <a:path w="864235" h="1270">
                  <a:moveTo>
                    <a:pt x="0" y="0"/>
                  </a:moveTo>
                  <a:lnTo>
                    <a:pt x="863752" y="698"/>
                  </a:lnTo>
                </a:path>
              </a:pathLst>
            </a:custGeom>
            <a:ln w="12700">
              <a:solidFill>
                <a:srgbClr val="000000"/>
              </a:solidFill>
            </a:ln>
          </p:spPr>
          <p:txBody>
            <a:bodyPr wrap="square" lIns="0" tIns="0" rIns="0" bIns="0" rtlCol="0"/>
            <a:lstStyle/>
            <a:p>
              <a:endParaRPr sz="2133"/>
            </a:p>
          </p:txBody>
        </p:sp>
        <p:sp>
          <p:nvSpPr>
            <p:cNvPr id="26" name="object 26"/>
            <p:cNvSpPr/>
            <p:nvPr/>
          </p:nvSpPr>
          <p:spPr>
            <a:xfrm>
              <a:off x="3790104" y="5706815"/>
              <a:ext cx="1129" cy="191347"/>
            </a:xfrm>
            <a:custGeom>
              <a:avLst/>
              <a:gdLst/>
              <a:ahLst/>
              <a:cxnLst/>
              <a:rect l="l" t="t" r="r" b="b"/>
              <a:pathLst>
                <a:path w="1270" h="215264">
                  <a:moveTo>
                    <a:pt x="0" y="214883"/>
                  </a:moveTo>
                  <a:lnTo>
                    <a:pt x="723" y="0"/>
                  </a:lnTo>
                </a:path>
              </a:pathLst>
            </a:custGeom>
            <a:ln w="12700">
              <a:solidFill>
                <a:srgbClr val="000000"/>
              </a:solidFill>
            </a:ln>
          </p:spPr>
          <p:txBody>
            <a:bodyPr wrap="square" lIns="0" tIns="0" rIns="0" bIns="0" rtlCol="0"/>
            <a:lstStyle/>
            <a:p>
              <a:endParaRPr sz="2133"/>
            </a:p>
          </p:txBody>
        </p:sp>
        <p:sp>
          <p:nvSpPr>
            <p:cNvPr id="27" name="object 27"/>
            <p:cNvSpPr/>
            <p:nvPr/>
          </p:nvSpPr>
          <p:spPr>
            <a:xfrm>
              <a:off x="4557890" y="5706815"/>
              <a:ext cx="1129" cy="191347"/>
            </a:xfrm>
            <a:custGeom>
              <a:avLst/>
              <a:gdLst/>
              <a:ahLst/>
              <a:cxnLst/>
              <a:rect l="l" t="t" r="r" b="b"/>
              <a:pathLst>
                <a:path w="1270" h="215264">
                  <a:moveTo>
                    <a:pt x="0" y="214883"/>
                  </a:moveTo>
                  <a:lnTo>
                    <a:pt x="723" y="0"/>
                  </a:lnTo>
                </a:path>
              </a:pathLst>
            </a:custGeom>
            <a:ln w="12700">
              <a:solidFill>
                <a:srgbClr val="000000"/>
              </a:solidFill>
            </a:ln>
          </p:spPr>
          <p:txBody>
            <a:bodyPr wrap="square" lIns="0" tIns="0" rIns="0" bIns="0" rtlCol="0"/>
            <a:lstStyle/>
            <a:p>
              <a:endParaRPr sz="2133"/>
            </a:p>
          </p:txBody>
        </p:sp>
        <p:sp>
          <p:nvSpPr>
            <p:cNvPr id="28" name="object 28"/>
            <p:cNvSpPr/>
            <p:nvPr/>
          </p:nvSpPr>
          <p:spPr>
            <a:xfrm>
              <a:off x="3694128" y="5610377"/>
              <a:ext cx="96520" cy="96520"/>
            </a:xfrm>
            <a:custGeom>
              <a:avLst/>
              <a:gdLst/>
              <a:ahLst/>
              <a:cxnLst/>
              <a:rect l="l" t="t" r="r" b="b"/>
              <a:pathLst>
                <a:path w="108585" h="108585">
                  <a:moveTo>
                    <a:pt x="107975" y="108496"/>
                  </a:moveTo>
                  <a:lnTo>
                    <a:pt x="0" y="0"/>
                  </a:lnTo>
                </a:path>
              </a:pathLst>
            </a:custGeom>
            <a:ln w="12700">
              <a:solidFill>
                <a:srgbClr val="000000"/>
              </a:solidFill>
            </a:ln>
          </p:spPr>
          <p:txBody>
            <a:bodyPr wrap="square" lIns="0" tIns="0" rIns="0" bIns="0" rtlCol="0"/>
            <a:lstStyle/>
            <a:p>
              <a:endParaRPr sz="2133"/>
            </a:p>
          </p:txBody>
        </p:sp>
        <p:sp>
          <p:nvSpPr>
            <p:cNvPr id="29" name="object 29"/>
            <p:cNvSpPr/>
            <p:nvPr/>
          </p:nvSpPr>
          <p:spPr>
            <a:xfrm>
              <a:off x="4557890" y="5610377"/>
              <a:ext cx="96520" cy="96520"/>
            </a:xfrm>
            <a:custGeom>
              <a:avLst/>
              <a:gdLst/>
              <a:ahLst/>
              <a:cxnLst/>
              <a:rect l="l" t="t" r="r" b="b"/>
              <a:pathLst>
                <a:path w="108585" h="108585">
                  <a:moveTo>
                    <a:pt x="0" y="108496"/>
                  </a:moveTo>
                  <a:lnTo>
                    <a:pt x="107975" y="0"/>
                  </a:lnTo>
                </a:path>
              </a:pathLst>
            </a:custGeom>
            <a:ln w="12700">
              <a:solidFill>
                <a:srgbClr val="000000"/>
              </a:solidFill>
            </a:ln>
          </p:spPr>
          <p:txBody>
            <a:bodyPr wrap="square" lIns="0" tIns="0" rIns="0" bIns="0" rtlCol="0"/>
            <a:lstStyle/>
            <a:p>
              <a:endParaRPr sz="2133"/>
            </a:p>
          </p:txBody>
        </p:sp>
        <p:sp>
          <p:nvSpPr>
            <p:cNvPr id="32" name="object 32"/>
            <p:cNvSpPr/>
            <p:nvPr/>
          </p:nvSpPr>
          <p:spPr>
            <a:xfrm>
              <a:off x="2734401" y="3210080"/>
              <a:ext cx="1129" cy="1054947"/>
            </a:xfrm>
            <a:custGeom>
              <a:avLst/>
              <a:gdLst/>
              <a:ahLst/>
              <a:cxnLst/>
              <a:rect l="l" t="t" r="r" b="b"/>
              <a:pathLst>
                <a:path w="1269" h="1186814">
                  <a:moveTo>
                    <a:pt x="0" y="1186383"/>
                  </a:moveTo>
                  <a:lnTo>
                    <a:pt x="723" y="0"/>
                  </a:lnTo>
                </a:path>
              </a:pathLst>
            </a:custGeom>
            <a:ln w="12700">
              <a:solidFill>
                <a:srgbClr val="000000"/>
              </a:solidFill>
            </a:ln>
          </p:spPr>
          <p:txBody>
            <a:bodyPr wrap="square" lIns="0" tIns="0" rIns="0" bIns="0" rtlCol="0"/>
            <a:lstStyle/>
            <a:p>
              <a:endParaRPr sz="2133"/>
            </a:p>
          </p:txBody>
        </p:sp>
        <p:sp>
          <p:nvSpPr>
            <p:cNvPr id="33" name="object 33"/>
            <p:cNvSpPr/>
            <p:nvPr/>
          </p:nvSpPr>
          <p:spPr>
            <a:xfrm>
              <a:off x="2542455" y="3210385"/>
              <a:ext cx="4031262" cy="0"/>
            </a:xfrm>
            <a:custGeom>
              <a:avLst/>
              <a:gdLst/>
              <a:ahLst/>
              <a:cxnLst/>
              <a:rect l="l" t="t" r="r" b="b"/>
              <a:pathLst>
                <a:path w="4535170">
                  <a:moveTo>
                    <a:pt x="0" y="0"/>
                  </a:moveTo>
                  <a:lnTo>
                    <a:pt x="4534726" y="0"/>
                  </a:lnTo>
                </a:path>
              </a:pathLst>
            </a:custGeom>
            <a:ln w="12700">
              <a:solidFill>
                <a:srgbClr val="000000"/>
              </a:solidFill>
            </a:ln>
          </p:spPr>
          <p:txBody>
            <a:bodyPr wrap="square" lIns="0" tIns="0" rIns="0" bIns="0" rtlCol="0"/>
            <a:lstStyle/>
            <a:p>
              <a:endParaRPr sz="2133"/>
            </a:p>
          </p:txBody>
        </p:sp>
        <p:sp>
          <p:nvSpPr>
            <p:cNvPr id="34" name="object 34"/>
            <p:cNvSpPr/>
            <p:nvPr/>
          </p:nvSpPr>
          <p:spPr>
            <a:xfrm>
              <a:off x="2802861" y="3019072"/>
              <a:ext cx="3510844" cy="0"/>
            </a:xfrm>
            <a:custGeom>
              <a:avLst/>
              <a:gdLst/>
              <a:ahLst/>
              <a:cxnLst/>
              <a:rect l="l" t="t" r="r" b="b"/>
              <a:pathLst>
                <a:path w="3949700">
                  <a:moveTo>
                    <a:pt x="0" y="0"/>
                  </a:moveTo>
                  <a:lnTo>
                    <a:pt x="3949534" y="0"/>
                  </a:lnTo>
                </a:path>
              </a:pathLst>
            </a:custGeom>
            <a:ln w="12700">
              <a:solidFill>
                <a:srgbClr val="000000"/>
              </a:solidFill>
            </a:ln>
          </p:spPr>
          <p:txBody>
            <a:bodyPr wrap="square" lIns="0" tIns="0" rIns="0" bIns="0" rtlCol="0"/>
            <a:lstStyle/>
            <a:p>
              <a:endParaRPr sz="2133"/>
            </a:p>
          </p:txBody>
        </p:sp>
        <p:sp>
          <p:nvSpPr>
            <p:cNvPr id="35" name="object 35"/>
            <p:cNvSpPr/>
            <p:nvPr/>
          </p:nvSpPr>
          <p:spPr>
            <a:xfrm>
              <a:off x="6381377" y="3210080"/>
              <a:ext cx="1129" cy="1054947"/>
            </a:xfrm>
            <a:custGeom>
              <a:avLst/>
              <a:gdLst/>
              <a:ahLst/>
              <a:cxnLst/>
              <a:rect l="l" t="t" r="r" b="b"/>
              <a:pathLst>
                <a:path w="1270" h="1186814">
                  <a:moveTo>
                    <a:pt x="0" y="1186383"/>
                  </a:moveTo>
                  <a:lnTo>
                    <a:pt x="723" y="0"/>
                  </a:lnTo>
                </a:path>
              </a:pathLst>
            </a:custGeom>
            <a:ln w="12700">
              <a:solidFill>
                <a:srgbClr val="000000"/>
              </a:solidFill>
            </a:ln>
          </p:spPr>
          <p:txBody>
            <a:bodyPr wrap="square" lIns="0" tIns="0" rIns="0" bIns="0" rtlCol="0"/>
            <a:lstStyle/>
            <a:p>
              <a:endParaRPr sz="2133"/>
            </a:p>
          </p:txBody>
        </p:sp>
        <p:sp>
          <p:nvSpPr>
            <p:cNvPr id="36" name="object 36"/>
            <p:cNvSpPr/>
            <p:nvPr/>
          </p:nvSpPr>
          <p:spPr>
            <a:xfrm>
              <a:off x="4078345" y="3210081"/>
              <a:ext cx="0" cy="1057204"/>
            </a:xfrm>
            <a:custGeom>
              <a:avLst/>
              <a:gdLst/>
              <a:ahLst/>
              <a:cxnLst/>
              <a:rect l="l" t="t" r="r" b="b"/>
              <a:pathLst>
                <a:path h="1189354">
                  <a:moveTo>
                    <a:pt x="0" y="0"/>
                  </a:moveTo>
                  <a:lnTo>
                    <a:pt x="0" y="1189177"/>
                  </a:lnTo>
                </a:path>
              </a:pathLst>
            </a:custGeom>
            <a:ln w="12700">
              <a:solidFill>
                <a:srgbClr val="000000"/>
              </a:solidFill>
            </a:ln>
          </p:spPr>
          <p:txBody>
            <a:bodyPr wrap="square" lIns="0" tIns="0" rIns="0" bIns="0" rtlCol="0"/>
            <a:lstStyle/>
            <a:p>
              <a:endParaRPr sz="2133"/>
            </a:p>
          </p:txBody>
        </p:sp>
        <p:sp>
          <p:nvSpPr>
            <p:cNvPr id="37" name="object 37"/>
            <p:cNvSpPr/>
            <p:nvPr/>
          </p:nvSpPr>
          <p:spPr>
            <a:xfrm>
              <a:off x="4270292" y="3210081"/>
              <a:ext cx="0" cy="1057204"/>
            </a:xfrm>
            <a:custGeom>
              <a:avLst/>
              <a:gdLst/>
              <a:ahLst/>
              <a:cxnLst/>
              <a:rect l="l" t="t" r="r" b="b"/>
              <a:pathLst>
                <a:path h="1189354">
                  <a:moveTo>
                    <a:pt x="0" y="0"/>
                  </a:moveTo>
                  <a:lnTo>
                    <a:pt x="0" y="1189177"/>
                  </a:lnTo>
                </a:path>
              </a:pathLst>
            </a:custGeom>
            <a:ln w="12700">
              <a:solidFill>
                <a:srgbClr val="000000"/>
              </a:solidFill>
            </a:ln>
          </p:spPr>
          <p:txBody>
            <a:bodyPr wrap="square" lIns="0" tIns="0" rIns="0" bIns="0" rtlCol="0"/>
            <a:lstStyle/>
            <a:p>
              <a:endParaRPr sz="2133"/>
            </a:p>
          </p:txBody>
        </p:sp>
        <p:sp>
          <p:nvSpPr>
            <p:cNvPr id="40" name="object 40"/>
            <p:cNvSpPr/>
            <p:nvPr/>
          </p:nvSpPr>
          <p:spPr>
            <a:xfrm>
              <a:off x="2062587" y="3215051"/>
              <a:ext cx="480342" cy="384386"/>
            </a:xfrm>
            <a:custGeom>
              <a:avLst/>
              <a:gdLst/>
              <a:ahLst/>
              <a:cxnLst/>
              <a:rect l="l" t="t" r="r" b="b"/>
              <a:pathLst>
                <a:path w="540385" h="432435">
                  <a:moveTo>
                    <a:pt x="539851" y="0"/>
                  </a:moveTo>
                  <a:lnTo>
                    <a:pt x="0" y="431863"/>
                  </a:lnTo>
                </a:path>
              </a:pathLst>
            </a:custGeom>
            <a:ln w="9524">
              <a:solidFill>
                <a:srgbClr val="000000"/>
              </a:solidFill>
            </a:ln>
          </p:spPr>
          <p:txBody>
            <a:bodyPr wrap="square" lIns="0" tIns="0" rIns="0" bIns="0" rtlCol="0"/>
            <a:lstStyle/>
            <a:p>
              <a:endParaRPr sz="2133"/>
            </a:p>
          </p:txBody>
        </p:sp>
        <p:sp>
          <p:nvSpPr>
            <p:cNvPr id="41" name="object 41"/>
            <p:cNvSpPr/>
            <p:nvPr/>
          </p:nvSpPr>
          <p:spPr>
            <a:xfrm>
              <a:off x="2542456" y="1678927"/>
              <a:ext cx="2015631" cy="1536418"/>
            </a:xfrm>
            <a:custGeom>
              <a:avLst/>
              <a:gdLst/>
              <a:ahLst/>
              <a:cxnLst/>
              <a:rect l="l" t="t" r="r" b="b"/>
              <a:pathLst>
                <a:path w="2267585" h="1728470">
                  <a:moveTo>
                    <a:pt x="0" y="1728139"/>
                  </a:moveTo>
                  <a:lnTo>
                    <a:pt x="2267369" y="0"/>
                  </a:lnTo>
                </a:path>
              </a:pathLst>
            </a:custGeom>
            <a:ln w="9525">
              <a:solidFill>
                <a:srgbClr val="000000"/>
              </a:solidFill>
            </a:ln>
          </p:spPr>
          <p:txBody>
            <a:bodyPr wrap="square" lIns="0" tIns="0" rIns="0" bIns="0" rtlCol="0"/>
            <a:lstStyle/>
            <a:p>
              <a:endParaRPr sz="2133"/>
            </a:p>
          </p:txBody>
        </p:sp>
        <p:sp>
          <p:nvSpPr>
            <p:cNvPr id="42" name="object 42"/>
            <p:cNvSpPr/>
            <p:nvPr/>
          </p:nvSpPr>
          <p:spPr>
            <a:xfrm>
              <a:off x="4557886" y="1678927"/>
              <a:ext cx="2015631" cy="1536418"/>
            </a:xfrm>
            <a:custGeom>
              <a:avLst/>
              <a:gdLst/>
              <a:ahLst/>
              <a:cxnLst/>
              <a:rect l="l" t="t" r="r" b="b"/>
              <a:pathLst>
                <a:path w="2267584" h="1728470">
                  <a:moveTo>
                    <a:pt x="2267369" y="1728139"/>
                  </a:moveTo>
                  <a:lnTo>
                    <a:pt x="0" y="0"/>
                  </a:lnTo>
                </a:path>
              </a:pathLst>
            </a:custGeom>
            <a:ln w="9525">
              <a:solidFill>
                <a:srgbClr val="000000"/>
              </a:solidFill>
            </a:ln>
          </p:spPr>
          <p:txBody>
            <a:bodyPr wrap="square" lIns="0" tIns="0" rIns="0" bIns="0" rtlCol="0"/>
            <a:lstStyle/>
            <a:p>
              <a:endParaRPr sz="2133"/>
            </a:p>
          </p:txBody>
        </p:sp>
        <p:sp>
          <p:nvSpPr>
            <p:cNvPr id="43" name="object 43"/>
            <p:cNvSpPr/>
            <p:nvPr/>
          </p:nvSpPr>
          <p:spPr>
            <a:xfrm>
              <a:off x="6573325" y="3215052"/>
              <a:ext cx="480342" cy="384951"/>
            </a:xfrm>
            <a:custGeom>
              <a:avLst/>
              <a:gdLst/>
              <a:ahLst/>
              <a:cxnLst/>
              <a:rect l="l" t="t" r="r" b="b"/>
              <a:pathLst>
                <a:path w="540384" h="433070">
                  <a:moveTo>
                    <a:pt x="0" y="0"/>
                  </a:moveTo>
                  <a:lnTo>
                    <a:pt x="539851" y="432562"/>
                  </a:lnTo>
                </a:path>
              </a:pathLst>
            </a:custGeom>
            <a:ln w="9525">
              <a:solidFill>
                <a:srgbClr val="000000"/>
              </a:solidFill>
            </a:ln>
          </p:spPr>
          <p:txBody>
            <a:bodyPr wrap="square" lIns="0" tIns="0" rIns="0" bIns="0" rtlCol="0"/>
            <a:lstStyle/>
            <a:p>
              <a:endParaRPr sz="2133"/>
            </a:p>
          </p:txBody>
        </p:sp>
        <p:sp>
          <p:nvSpPr>
            <p:cNvPr id="44" name="object 44"/>
            <p:cNvSpPr/>
            <p:nvPr/>
          </p:nvSpPr>
          <p:spPr>
            <a:xfrm>
              <a:off x="2062587" y="2926988"/>
              <a:ext cx="480342" cy="384386"/>
            </a:xfrm>
            <a:custGeom>
              <a:avLst/>
              <a:gdLst/>
              <a:ahLst/>
              <a:cxnLst/>
              <a:rect l="l" t="t" r="r" b="b"/>
              <a:pathLst>
                <a:path w="540385" h="432435">
                  <a:moveTo>
                    <a:pt x="539851" y="0"/>
                  </a:moveTo>
                  <a:lnTo>
                    <a:pt x="0" y="431863"/>
                  </a:lnTo>
                </a:path>
              </a:pathLst>
            </a:custGeom>
            <a:ln w="9524">
              <a:solidFill>
                <a:srgbClr val="000000"/>
              </a:solidFill>
            </a:ln>
          </p:spPr>
          <p:txBody>
            <a:bodyPr wrap="square" lIns="0" tIns="0" rIns="0" bIns="0" rtlCol="0"/>
            <a:lstStyle/>
            <a:p>
              <a:endParaRPr sz="2133"/>
            </a:p>
          </p:txBody>
        </p:sp>
        <p:sp>
          <p:nvSpPr>
            <p:cNvPr id="45" name="object 45"/>
            <p:cNvSpPr/>
            <p:nvPr/>
          </p:nvSpPr>
          <p:spPr>
            <a:xfrm>
              <a:off x="2542456" y="1390864"/>
              <a:ext cx="2015631" cy="1536418"/>
            </a:xfrm>
            <a:custGeom>
              <a:avLst/>
              <a:gdLst/>
              <a:ahLst/>
              <a:cxnLst/>
              <a:rect l="l" t="t" r="r" b="b"/>
              <a:pathLst>
                <a:path w="2267585" h="1728470">
                  <a:moveTo>
                    <a:pt x="0" y="1728139"/>
                  </a:moveTo>
                  <a:lnTo>
                    <a:pt x="2267369" y="0"/>
                  </a:lnTo>
                </a:path>
              </a:pathLst>
            </a:custGeom>
            <a:ln w="9525">
              <a:solidFill>
                <a:srgbClr val="000000"/>
              </a:solidFill>
            </a:ln>
          </p:spPr>
          <p:txBody>
            <a:bodyPr wrap="square" lIns="0" tIns="0" rIns="0" bIns="0" rtlCol="0"/>
            <a:lstStyle/>
            <a:p>
              <a:endParaRPr sz="2133"/>
            </a:p>
          </p:txBody>
        </p:sp>
        <p:sp>
          <p:nvSpPr>
            <p:cNvPr id="46" name="object 46"/>
            <p:cNvSpPr/>
            <p:nvPr/>
          </p:nvSpPr>
          <p:spPr>
            <a:xfrm>
              <a:off x="4557886" y="1390864"/>
              <a:ext cx="2015631" cy="1536418"/>
            </a:xfrm>
            <a:custGeom>
              <a:avLst/>
              <a:gdLst/>
              <a:ahLst/>
              <a:cxnLst/>
              <a:rect l="l" t="t" r="r" b="b"/>
              <a:pathLst>
                <a:path w="2267584" h="1728470">
                  <a:moveTo>
                    <a:pt x="2267369" y="1728139"/>
                  </a:moveTo>
                  <a:lnTo>
                    <a:pt x="0" y="0"/>
                  </a:lnTo>
                </a:path>
              </a:pathLst>
            </a:custGeom>
            <a:ln w="9525">
              <a:solidFill>
                <a:srgbClr val="000000"/>
              </a:solidFill>
            </a:ln>
          </p:spPr>
          <p:txBody>
            <a:bodyPr wrap="square" lIns="0" tIns="0" rIns="0" bIns="0" rtlCol="0"/>
            <a:lstStyle/>
            <a:p>
              <a:endParaRPr sz="2133"/>
            </a:p>
          </p:txBody>
        </p:sp>
        <p:sp>
          <p:nvSpPr>
            <p:cNvPr id="47" name="object 47"/>
            <p:cNvSpPr/>
            <p:nvPr/>
          </p:nvSpPr>
          <p:spPr>
            <a:xfrm>
              <a:off x="6573325" y="2926989"/>
              <a:ext cx="480342" cy="384951"/>
            </a:xfrm>
            <a:custGeom>
              <a:avLst/>
              <a:gdLst/>
              <a:ahLst/>
              <a:cxnLst/>
              <a:rect l="l" t="t" r="r" b="b"/>
              <a:pathLst>
                <a:path w="540384" h="433070">
                  <a:moveTo>
                    <a:pt x="0" y="0"/>
                  </a:moveTo>
                  <a:lnTo>
                    <a:pt x="539851" y="432562"/>
                  </a:lnTo>
                </a:path>
              </a:pathLst>
            </a:custGeom>
            <a:ln w="9525">
              <a:solidFill>
                <a:srgbClr val="000000"/>
              </a:solidFill>
            </a:ln>
          </p:spPr>
          <p:txBody>
            <a:bodyPr wrap="square" lIns="0" tIns="0" rIns="0" bIns="0" rtlCol="0"/>
            <a:lstStyle/>
            <a:p>
              <a:endParaRPr sz="2133"/>
            </a:p>
          </p:txBody>
        </p:sp>
        <p:sp>
          <p:nvSpPr>
            <p:cNvPr id="48" name="object 48"/>
            <p:cNvSpPr/>
            <p:nvPr/>
          </p:nvSpPr>
          <p:spPr>
            <a:xfrm>
              <a:off x="2062589" y="3311486"/>
              <a:ext cx="0" cy="287867"/>
            </a:xfrm>
            <a:custGeom>
              <a:avLst/>
              <a:gdLst/>
              <a:ahLst/>
              <a:cxnLst/>
              <a:rect l="l" t="t" r="r" b="b"/>
              <a:pathLst>
                <a:path h="323850">
                  <a:moveTo>
                    <a:pt x="0" y="0"/>
                  </a:moveTo>
                  <a:lnTo>
                    <a:pt x="0" y="323367"/>
                  </a:lnTo>
                </a:path>
              </a:pathLst>
            </a:custGeom>
            <a:ln w="9525">
              <a:solidFill>
                <a:srgbClr val="000000"/>
              </a:solidFill>
            </a:ln>
          </p:spPr>
          <p:txBody>
            <a:bodyPr wrap="square" lIns="0" tIns="0" rIns="0" bIns="0" rtlCol="0"/>
            <a:lstStyle/>
            <a:p>
              <a:endParaRPr sz="2133"/>
            </a:p>
          </p:txBody>
        </p:sp>
        <p:sp>
          <p:nvSpPr>
            <p:cNvPr id="49" name="object 49"/>
            <p:cNvSpPr/>
            <p:nvPr/>
          </p:nvSpPr>
          <p:spPr>
            <a:xfrm>
              <a:off x="7053189" y="3311486"/>
              <a:ext cx="0" cy="287867"/>
            </a:xfrm>
            <a:custGeom>
              <a:avLst/>
              <a:gdLst/>
              <a:ahLst/>
              <a:cxnLst/>
              <a:rect l="l" t="t" r="r" b="b"/>
              <a:pathLst>
                <a:path h="323850">
                  <a:moveTo>
                    <a:pt x="0" y="0"/>
                  </a:moveTo>
                  <a:lnTo>
                    <a:pt x="0" y="323367"/>
                  </a:lnTo>
                </a:path>
              </a:pathLst>
            </a:custGeom>
            <a:ln w="9525">
              <a:solidFill>
                <a:srgbClr val="000000"/>
              </a:solidFill>
            </a:ln>
          </p:spPr>
          <p:txBody>
            <a:bodyPr wrap="square" lIns="0" tIns="0" rIns="0" bIns="0" rtlCol="0"/>
            <a:lstStyle/>
            <a:p>
              <a:endParaRPr sz="2133"/>
            </a:p>
          </p:txBody>
        </p:sp>
        <p:sp>
          <p:nvSpPr>
            <p:cNvPr id="50" name="object 50"/>
            <p:cNvSpPr/>
            <p:nvPr/>
          </p:nvSpPr>
          <p:spPr>
            <a:xfrm>
              <a:off x="4557890" y="1390866"/>
              <a:ext cx="1129" cy="288996"/>
            </a:xfrm>
            <a:custGeom>
              <a:avLst/>
              <a:gdLst/>
              <a:ahLst/>
              <a:cxnLst/>
              <a:rect l="l" t="t" r="r" b="b"/>
              <a:pathLst>
                <a:path w="1270" h="325119">
                  <a:moveTo>
                    <a:pt x="0" y="0"/>
                  </a:moveTo>
                  <a:lnTo>
                    <a:pt x="723" y="324764"/>
                  </a:lnTo>
                </a:path>
              </a:pathLst>
            </a:custGeom>
            <a:ln w="9525">
              <a:solidFill>
                <a:srgbClr val="000000"/>
              </a:solidFill>
            </a:ln>
          </p:spPr>
          <p:txBody>
            <a:bodyPr wrap="square" lIns="0" tIns="0" rIns="0" bIns="0" rtlCol="0"/>
            <a:lstStyle/>
            <a:p>
              <a:endParaRPr sz="2133"/>
            </a:p>
          </p:txBody>
        </p:sp>
        <p:sp>
          <p:nvSpPr>
            <p:cNvPr id="51" name="object 51"/>
            <p:cNvSpPr/>
            <p:nvPr/>
          </p:nvSpPr>
          <p:spPr>
            <a:xfrm>
              <a:off x="2446483" y="4171317"/>
              <a:ext cx="0" cy="0"/>
            </a:xfrm>
            <a:custGeom>
              <a:avLst/>
              <a:gdLst/>
              <a:ahLst/>
              <a:cxnLst/>
              <a:rect l="l" t="t" r="r" b="b"/>
              <a:pathLst>
                <a:path>
                  <a:moveTo>
                    <a:pt x="0" y="0"/>
                  </a:moveTo>
                  <a:lnTo>
                    <a:pt x="0" y="0"/>
                  </a:lnTo>
                </a:path>
              </a:pathLst>
            </a:custGeom>
            <a:ln w="9525">
              <a:solidFill>
                <a:srgbClr val="000000"/>
              </a:solidFill>
            </a:ln>
          </p:spPr>
          <p:txBody>
            <a:bodyPr wrap="square" lIns="0" tIns="0" rIns="0" bIns="0" rtlCol="0"/>
            <a:lstStyle/>
            <a:p>
              <a:endParaRPr sz="2133"/>
            </a:p>
          </p:txBody>
        </p:sp>
        <p:sp>
          <p:nvSpPr>
            <p:cNvPr id="52" name="object 52"/>
            <p:cNvSpPr/>
            <p:nvPr/>
          </p:nvSpPr>
          <p:spPr>
            <a:xfrm>
              <a:off x="2120671" y="3138049"/>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53" name="object 53"/>
            <p:cNvSpPr/>
            <p:nvPr/>
          </p:nvSpPr>
          <p:spPr>
            <a:xfrm>
              <a:off x="2100487" y="3215074"/>
              <a:ext cx="77329" cy="57572"/>
            </a:xfrm>
            <a:custGeom>
              <a:avLst/>
              <a:gdLst/>
              <a:ahLst/>
              <a:cxnLst/>
              <a:rect l="l" t="t" r="r" b="b"/>
              <a:pathLst>
                <a:path w="86994" h="64770">
                  <a:moveTo>
                    <a:pt x="86804" y="0"/>
                  </a:moveTo>
                  <a:lnTo>
                    <a:pt x="0" y="64211"/>
                  </a:lnTo>
                </a:path>
              </a:pathLst>
            </a:custGeom>
            <a:ln w="9525">
              <a:solidFill>
                <a:srgbClr val="000000"/>
              </a:solidFill>
            </a:ln>
          </p:spPr>
          <p:txBody>
            <a:bodyPr wrap="square" lIns="0" tIns="0" rIns="0" bIns="0" rtlCol="0"/>
            <a:lstStyle/>
            <a:p>
              <a:endParaRPr sz="2133"/>
            </a:p>
          </p:txBody>
        </p:sp>
        <p:sp>
          <p:nvSpPr>
            <p:cNvPr id="54" name="object 54"/>
            <p:cNvSpPr/>
            <p:nvPr/>
          </p:nvSpPr>
          <p:spPr>
            <a:xfrm>
              <a:off x="2043507" y="3138045"/>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55" name="object 55"/>
            <p:cNvSpPr/>
            <p:nvPr/>
          </p:nvSpPr>
          <p:spPr>
            <a:xfrm>
              <a:off x="2043508" y="3195120"/>
              <a:ext cx="57009" cy="77329"/>
            </a:xfrm>
            <a:custGeom>
              <a:avLst/>
              <a:gdLst/>
              <a:ahLst/>
              <a:cxnLst/>
              <a:rect l="l" t="t" r="r" b="b"/>
              <a:pathLst>
                <a:path w="64135" h="86995">
                  <a:moveTo>
                    <a:pt x="0" y="0"/>
                  </a:moveTo>
                  <a:lnTo>
                    <a:pt x="64109" y="86652"/>
                  </a:lnTo>
                </a:path>
              </a:pathLst>
            </a:custGeom>
            <a:ln w="9525">
              <a:solidFill>
                <a:srgbClr val="000000"/>
              </a:solidFill>
            </a:ln>
          </p:spPr>
          <p:txBody>
            <a:bodyPr wrap="square" lIns="0" tIns="0" rIns="0" bIns="0" rtlCol="0"/>
            <a:lstStyle/>
            <a:p>
              <a:endParaRPr sz="2133"/>
            </a:p>
          </p:txBody>
        </p:sp>
        <p:sp>
          <p:nvSpPr>
            <p:cNvPr id="56" name="object 56"/>
            <p:cNvSpPr/>
            <p:nvPr/>
          </p:nvSpPr>
          <p:spPr>
            <a:xfrm>
              <a:off x="4493125" y="1325686"/>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57" name="object 57"/>
            <p:cNvSpPr/>
            <p:nvPr/>
          </p:nvSpPr>
          <p:spPr>
            <a:xfrm>
              <a:off x="4472940" y="1402711"/>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58" name="object 58"/>
            <p:cNvSpPr/>
            <p:nvPr/>
          </p:nvSpPr>
          <p:spPr>
            <a:xfrm>
              <a:off x="4415960" y="1325682"/>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59" name="object 59"/>
            <p:cNvSpPr/>
            <p:nvPr/>
          </p:nvSpPr>
          <p:spPr>
            <a:xfrm>
              <a:off x="4415961" y="1382757"/>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0" name="object 60"/>
            <p:cNvSpPr/>
            <p:nvPr/>
          </p:nvSpPr>
          <p:spPr>
            <a:xfrm>
              <a:off x="2792481" y="2616055"/>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61" name="object 61"/>
            <p:cNvSpPr/>
            <p:nvPr/>
          </p:nvSpPr>
          <p:spPr>
            <a:xfrm>
              <a:off x="2772297" y="2693079"/>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62" name="object 62"/>
            <p:cNvSpPr/>
            <p:nvPr/>
          </p:nvSpPr>
          <p:spPr>
            <a:xfrm>
              <a:off x="2715318" y="2616050"/>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63" name="object 63"/>
            <p:cNvSpPr/>
            <p:nvPr/>
          </p:nvSpPr>
          <p:spPr>
            <a:xfrm>
              <a:off x="2715320" y="2673126"/>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4" name="object 64"/>
            <p:cNvSpPr/>
            <p:nvPr/>
          </p:nvSpPr>
          <p:spPr>
            <a:xfrm>
              <a:off x="3368320" y="2178051"/>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65" name="object 65"/>
            <p:cNvSpPr/>
            <p:nvPr/>
          </p:nvSpPr>
          <p:spPr>
            <a:xfrm>
              <a:off x="3348136" y="2255075"/>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66" name="object 66"/>
            <p:cNvSpPr/>
            <p:nvPr/>
          </p:nvSpPr>
          <p:spPr>
            <a:xfrm>
              <a:off x="3291156" y="2178046"/>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67" name="object 67"/>
            <p:cNvSpPr/>
            <p:nvPr/>
          </p:nvSpPr>
          <p:spPr>
            <a:xfrm>
              <a:off x="3291159" y="2235121"/>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8" name="object 68"/>
            <p:cNvSpPr/>
            <p:nvPr/>
          </p:nvSpPr>
          <p:spPr>
            <a:xfrm>
              <a:off x="4039945" y="1663574"/>
              <a:ext cx="57572" cy="77893"/>
            </a:xfrm>
            <a:custGeom>
              <a:avLst/>
              <a:gdLst/>
              <a:ahLst/>
              <a:cxnLst/>
              <a:rect l="l" t="t" r="r" b="b"/>
              <a:pathLst>
                <a:path w="64770" h="87630">
                  <a:moveTo>
                    <a:pt x="64515" y="87223"/>
                  </a:moveTo>
                  <a:lnTo>
                    <a:pt x="0" y="0"/>
                  </a:lnTo>
                </a:path>
              </a:pathLst>
            </a:custGeom>
            <a:ln w="9525">
              <a:solidFill>
                <a:srgbClr val="000000"/>
              </a:solidFill>
            </a:ln>
          </p:spPr>
          <p:txBody>
            <a:bodyPr wrap="square" lIns="0" tIns="0" rIns="0" bIns="0" rtlCol="0"/>
            <a:lstStyle/>
            <a:p>
              <a:endParaRPr sz="2133"/>
            </a:p>
          </p:txBody>
        </p:sp>
        <p:sp>
          <p:nvSpPr>
            <p:cNvPr id="69" name="object 69"/>
            <p:cNvSpPr/>
            <p:nvPr/>
          </p:nvSpPr>
          <p:spPr>
            <a:xfrm>
              <a:off x="4020133" y="1741106"/>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70" name="object 70"/>
            <p:cNvSpPr/>
            <p:nvPr/>
          </p:nvSpPr>
          <p:spPr>
            <a:xfrm>
              <a:off x="3962782" y="1663578"/>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71" name="object 71"/>
            <p:cNvSpPr/>
            <p:nvPr/>
          </p:nvSpPr>
          <p:spPr>
            <a:xfrm>
              <a:off x="3962784" y="1720652"/>
              <a:ext cx="57572" cy="77893"/>
            </a:xfrm>
            <a:custGeom>
              <a:avLst/>
              <a:gdLst/>
              <a:ahLst/>
              <a:cxnLst/>
              <a:rect l="l" t="t" r="r" b="b"/>
              <a:pathLst>
                <a:path w="64770" h="87630">
                  <a:moveTo>
                    <a:pt x="0" y="0"/>
                  </a:moveTo>
                  <a:lnTo>
                    <a:pt x="64516" y="87223"/>
                  </a:lnTo>
                </a:path>
              </a:pathLst>
            </a:custGeom>
            <a:ln w="9525">
              <a:solidFill>
                <a:srgbClr val="000000"/>
              </a:solidFill>
            </a:ln>
          </p:spPr>
          <p:txBody>
            <a:bodyPr wrap="square" lIns="0" tIns="0" rIns="0" bIns="0" rtlCol="0"/>
            <a:lstStyle/>
            <a:p>
              <a:endParaRPr sz="2133"/>
            </a:p>
          </p:txBody>
        </p:sp>
        <p:sp>
          <p:nvSpPr>
            <p:cNvPr id="72" name="object 72"/>
            <p:cNvSpPr/>
            <p:nvPr/>
          </p:nvSpPr>
          <p:spPr>
            <a:xfrm>
              <a:off x="6941983" y="3137453"/>
              <a:ext cx="57009" cy="77329"/>
            </a:xfrm>
            <a:custGeom>
              <a:avLst/>
              <a:gdLst/>
              <a:ahLst/>
              <a:cxnLst/>
              <a:rect l="l" t="t" r="r" b="b"/>
              <a:pathLst>
                <a:path w="64134" h="86994">
                  <a:moveTo>
                    <a:pt x="0" y="86626"/>
                  </a:moveTo>
                  <a:lnTo>
                    <a:pt x="64084" y="0"/>
                  </a:lnTo>
                </a:path>
              </a:pathLst>
            </a:custGeom>
            <a:ln w="9525">
              <a:solidFill>
                <a:srgbClr val="000000"/>
              </a:solidFill>
            </a:ln>
          </p:spPr>
          <p:txBody>
            <a:bodyPr wrap="square" lIns="0" tIns="0" rIns="0" bIns="0" rtlCol="0"/>
            <a:lstStyle/>
            <a:p>
              <a:endParaRPr sz="2133"/>
            </a:p>
          </p:txBody>
        </p:sp>
        <p:sp>
          <p:nvSpPr>
            <p:cNvPr id="73" name="object 73"/>
            <p:cNvSpPr/>
            <p:nvPr/>
          </p:nvSpPr>
          <p:spPr>
            <a:xfrm>
              <a:off x="6941983" y="3214455"/>
              <a:ext cx="77329" cy="57572"/>
            </a:xfrm>
            <a:custGeom>
              <a:avLst/>
              <a:gdLst/>
              <a:ahLst/>
              <a:cxnLst/>
              <a:rect l="l" t="t" r="r" b="b"/>
              <a:pathLst>
                <a:path w="86995" h="64770">
                  <a:moveTo>
                    <a:pt x="0" y="0"/>
                  </a:moveTo>
                  <a:lnTo>
                    <a:pt x="86804" y="64211"/>
                  </a:lnTo>
                </a:path>
              </a:pathLst>
            </a:custGeom>
            <a:ln w="9525">
              <a:solidFill>
                <a:srgbClr val="000000"/>
              </a:solidFill>
            </a:ln>
          </p:spPr>
          <p:txBody>
            <a:bodyPr wrap="square" lIns="0" tIns="0" rIns="0" bIns="0" rtlCol="0"/>
            <a:lstStyle/>
            <a:p>
              <a:endParaRPr sz="2133"/>
            </a:p>
          </p:txBody>
        </p:sp>
        <p:sp>
          <p:nvSpPr>
            <p:cNvPr id="74" name="object 74"/>
            <p:cNvSpPr/>
            <p:nvPr/>
          </p:nvSpPr>
          <p:spPr>
            <a:xfrm>
              <a:off x="6998945" y="3137451"/>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5" name="object 75"/>
            <p:cNvSpPr/>
            <p:nvPr/>
          </p:nvSpPr>
          <p:spPr>
            <a:xfrm>
              <a:off x="7019139" y="3194527"/>
              <a:ext cx="57009" cy="77329"/>
            </a:xfrm>
            <a:custGeom>
              <a:avLst/>
              <a:gdLst/>
              <a:ahLst/>
              <a:cxnLst/>
              <a:rect l="l" t="t" r="r" b="b"/>
              <a:pathLst>
                <a:path w="64134" h="86995">
                  <a:moveTo>
                    <a:pt x="64084" y="0"/>
                  </a:moveTo>
                  <a:lnTo>
                    <a:pt x="0" y="86626"/>
                  </a:lnTo>
                </a:path>
              </a:pathLst>
            </a:custGeom>
            <a:ln w="9525">
              <a:solidFill>
                <a:srgbClr val="000000"/>
              </a:solidFill>
            </a:ln>
          </p:spPr>
          <p:txBody>
            <a:bodyPr wrap="square" lIns="0" tIns="0" rIns="0" bIns="0" rtlCol="0"/>
            <a:lstStyle/>
            <a:p>
              <a:endParaRPr sz="2133"/>
            </a:p>
          </p:txBody>
        </p:sp>
        <p:sp>
          <p:nvSpPr>
            <p:cNvPr id="76" name="object 76"/>
            <p:cNvSpPr/>
            <p:nvPr/>
          </p:nvSpPr>
          <p:spPr>
            <a:xfrm>
              <a:off x="4569528" y="1325681"/>
              <a:ext cx="57009" cy="77329"/>
            </a:xfrm>
            <a:custGeom>
              <a:avLst/>
              <a:gdLst/>
              <a:ahLst/>
              <a:cxnLst/>
              <a:rect l="l" t="t" r="r" b="b"/>
              <a:pathLst>
                <a:path w="64135" h="86994">
                  <a:moveTo>
                    <a:pt x="0" y="86626"/>
                  </a:moveTo>
                  <a:lnTo>
                    <a:pt x="64084" y="0"/>
                  </a:lnTo>
                </a:path>
              </a:pathLst>
            </a:custGeom>
            <a:ln w="9525">
              <a:solidFill>
                <a:srgbClr val="000000"/>
              </a:solidFill>
            </a:ln>
          </p:spPr>
          <p:txBody>
            <a:bodyPr wrap="square" lIns="0" tIns="0" rIns="0" bIns="0" rtlCol="0"/>
            <a:lstStyle/>
            <a:p>
              <a:endParaRPr sz="2133"/>
            </a:p>
          </p:txBody>
        </p:sp>
        <p:sp>
          <p:nvSpPr>
            <p:cNvPr id="77" name="object 77"/>
            <p:cNvSpPr/>
            <p:nvPr/>
          </p:nvSpPr>
          <p:spPr>
            <a:xfrm>
              <a:off x="4569528" y="1402683"/>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8" name="object 78"/>
            <p:cNvSpPr/>
            <p:nvPr/>
          </p:nvSpPr>
          <p:spPr>
            <a:xfrm>
              <a:off x="4626490" y="1325679"/>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9" name="object 79"/>
            <p:cNvSpPr/>
            <p:nvPr/>
          </p:nvSpPr>
          <p:spPr>
            <a:xfrm>
              <a:off x="4646684" y="1382754"/>
              <a:ext cx="57009" cy="77329"/>
            </a:xfrm>
            <a:custGeom>
              <a:avLst/>
              <a:gdLst/>
              <a:ahLst/>
              <a:cxnLst/>
              <a:rect l="l" t="t" r="r" b="b"/>
              <a:pathLst>
                <a:path w="64135" h="86994">
                  <a:moveTo>
                    <a:pt x="64084" y="0"/>
                  </a:moveTo>
                  <a:lnTo>
                    <a:pt x="0" y="86626"/>
                  </a:lnTo>
                </a:path>
              </a:pathLst>
            </a:custGeom>
            <a:ln w="9525">
              <a:solidFill>
                <a:srgbClr val="000000"/>
              </a:solidFill>
            </a:ln>
          </p:spPr>
          <p:txBody>
            <a:bodyPr wrap="square" lIns="0" tIns="0" rIns="0" bIns="0" rtlCol="0"/>
            <a:lstStyle/>
            <a:p>
              <a:endParaRPr sz="2133"/>
            </a:p>
          </p:txBody>
        </p:sp>
        <p:sp>
          <p:nvSpPr>
            <p:cNvPr id="80" name="object 80"/>
            <p:cNvSpPr/>
            <p:nvPr/>
          </p:nvSpPr>
          <p:spPr>
            <a:xfrm>
              <a:off x="6270171" y="2615629"/>
              <a:ext cx="57009" cy="77329"/>
            </a:xfrm>
            <a:custGeom>
              <a:avLst/>
              <a:gdLst/>
              <a:ahLst/>
              <a:cxnLst/>
              <a:rect l="l" t="t" r="r" b="b"/>
              <a:pathLst>
                <a:path w="64134" h="86994">
                  <a:moveTo>
                    <a:pt x="0" y="86626"/>
                  </a:moveTo>
                  <a:lnTo>
                    <a:pt x="64084" y="0"/>
                  </a:lnTo>
                </a:path>
              </a:pathLst>
            </a:custGeom>
            <a:ln w="9525">
              <a:solidFill>
                <a:srgbClr val="000000"/>
              </a:solidFill>
            </a:ln>
          </p:spPr>
          <p:txBody>
            <a:bodyPr wrap="square" lIns="0" tIns="0" rIns="0" bIns="0" rtlCol="0"/>
            <a:lstStyle/>
            <a:p>
              <a:endParaRPr sz="2133"/>
            </a:p>
          </p:txBody>
        </p:sp>
        <p:sp>
          <p:nvSpPr>
            <p:cNvPr id="81" name="object 81"/>
            <p:cNvSpPr/>
            <p:nvPr/>
          </p:nvSpPr>
          <p:spPr>
            <a:xfrm>
              <a:off x="6270171" y="2692631"/>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2" name="object 82"/>
            <p:cNvSpPr/>
            <p:nvPr/>
          </p:nvSpPr>
          <p:spPr>
            <a:xfrm>
              <a:off x="6327134" y="2615626"/>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3" name="object 83"/>
            <p:cNvSpPr/>
            <p:nvPr/>
          </p:nvSpPr>
          <p:spPr>
            <a:xfrm>
              <a:off x="6347327" y="2672702"/>
              <a:ext cx="57009" cy="77329"/>
            </a:xfrm>
            <a:custGeom>
              <a:avLst/>
              <a:gdLst/>
              <a:ahLst/>
              <a:cxnLst/>
              <a:rect l="l" t="t" r="r" b="b"/>
              <a:pathLst>
                <a:path w="64134" h="86994">
                  <a:moveTo>
                    <a:pt x="64084" y="0"/>
                  </a:moveTo>
                  <a:lnTo>
                    <a:pt x="0" y="86626"/>
                  </a:lnTo>
                </a:path>
              </a:pathLst>
            </a:custGeom>
            <a:ln w="9525">
              <a:solidFill>
                <a:srgbClr val="000000"/>
              </a:solidFill>
            </a:ln>
          </p:spPr>
          <p:txBody>
            <a:bodyPr wrap="square" lIns="0" tIns="0" rIns="0" bIns="0" rtlCol="0"/>
            <a:lstStyle/>
            <a:p>
              <a:endParaRPr sz="2133"/>
            </a:p>
          </p:txBody>
        </p:sp>
        <p:sp>
          <p:nvSpPr>
            <p:cNvPr id="84" name="object 84"/>
            <p:cNvSpPr/>
            <p:nvPr/>
          </p:nvSpPr>
          <p:spPr>
            <a:xfrm>
              <a:off x="5694334" y="2177768"/>
              <a:ext cx="57009" cy="77329"/>
            </a:xfrm>
            <a:custGeom>
              <a:avLst/>
              <a:gdLst/>
              <a:ahLst/>
              <a:cxnLst/>
              <a:rect l="l" t="t" r="r" b="b"/>
              <a:pathLst>
                <a:path w="64135" h="86994">
                  <a:moveTo>
                    <a:pt x="0" y="86626"/>
                  </a:moveTo>
                  <a:lnTo>
                    <a:pt x="64084" y="0"/>
                  </a:lnTo>
                </a:path>
              </a:pathLst>
            </a:custGeom>
            <a:ln w="9525">
              <a:solidFill>
                <a:srgbClr val="000000"/>
              </a:solidFill>
            </a:ln>
          </p:spPr>
          <p:txBody>
            <a:bodyPr wrap="square" lIns="0" tIns="0" rIns="0" bIns="0" rtlCol="0"/>
            <a:lstStyle/>
            <a:p>
              <a:endParaRPr sz="2133"/>
            </a:p>
          </p:txBody>
        </p:sp>
        <p:sp>
          <p:nvSpPr>
            <p:cNvPr id="85" name="object 85"/>
            <p:cNvSpPr/>
            <p:nvPr/>
          </p:nvSpPr>
          <p:spPr>
            <a:xfrm>
              <a:off x="5694332" y="2254770"/>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6" name="object 86"/>
            <p:cNvSpPr/>
            <p:nvPr/>
          </p:nvSpPr>
          <p:spPr>
            <a:xfrm>
              <a:off x="5751295" y="2177767"/>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7" name="object 87"/>
            <p:cNvSpPr/>
            <p:nvPr/>
          </p:nvSpPr>
          <p:spPr>
            <a:xfrm>
              <a:off x="5771488" y="2234841"/>
              <a:ext cx="57009" cy="77329"/>
            </a:xfrm>
            <a:custGeom>
              <a:avLst/>
              <a:gdLst/>
              <a:ahLst/>
              <a:cxnLst/>
              <a:rect l="l" t="t" r="r" b="b"/>
              <a:pathLst>
                <a:path w="64134" h="86994">
                  <a:moveTo>
                    <a:pt x="64084" y="0"/>
                  </a:moveTo>
                  <a:lnTo>
                    <a:pt x="0" y="86626"/>
                  </a:lnTo>
                </a:path>
              </a:pathLst>
            </a:custGeom>
            <a:ln w="9525">
              <a:solidFill>
                <a:srgbClr val="000000"/>
              </a:solidFill>
            </a:ln>
          </p:spPr>
          <p:txBody>
            <a:bodyPr wrap="square" lIns="0" tIns="0" rIns="0" bIns="0" rtlCol="0"/>
            <a:lstStyle/>
            <a:p>
              <a:endParaRPr sz="2133"/>
            </a:p>
          </p:txBody>
        </p:sp>
        <p:sp>
          <p:nvSpPr>
            <p:cNvPr id="88" name="object 88"/>
            <p:cNvSpPr/>
            <p:nvPr/>
          </p:nvSpPr>
          <p:spPr>
            <a:xfrm>
              <a:off x="5022337" y="1663457"/>
              <a:ext cx="57572" cy="77893"/>
            </a:xfrm>
            <a:custGeom>
              <a:avLst/>
              <a:gdLst/>
              <a:ahLst/>
              <a:cxnLst/>
              <a:rect l="l" t="t" r="r" b="b"/>
              <a:pathLst>
                <a:path w="64770" h="87630">
                  <a:moveTo>
                    <a:pt x="0" y="87198"/>
                  </a:moveTo>
                  <a:lnTo>
                    <a:pt x="64490" y="0"/>
                  </a:lnTo>
                </a:path>
              </a:pathLst>
            </a:custGeom>
            <a:ln w="9525">
              <a:solidFill>
                <a:srgbClr val="000000"/>
              </a:solidFill>
            </a:ln>
          </p:spPr>
          <p:txBody>
            <a:bodyPr wrap="square" lIns="0" tIns="0" rIns="0" bIns="0" rtlCol="0"/>
            <a:lstStyle/>
            <a:p>
              <a:endParaRPr sz="2133"/>
            </a:p>
          </p:txBody>
        </p:sp>
        <p:sp>
          <p:nvSpPr>
            <p:cNvPr id="89" name="object 89"/>
            <p:cNvSpPr/>
            <p:nvPr/>
          </p:nvSpPr>
          <p:spPr>
            <a:xfrm>
              <a:off x="5022336" y="1740968"/>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90" name="object 90"/>
            <p:cNvSpPr/>
            <p:nvPr/>
          </p:nvSpPr>
          <p:spPr>
            <a:xfrm>
              <a:off x="5079668" y="1663465"/>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91" name="object 91"/>
            <p:cNvSpPr/>
            <p:nvPr/>
          </p:nvSpPr>
          <p:spPr>
            <a:xfrm>
              <a:off x="5099490" y="1720540"/>
              <a:ext cx="57572" cy="77893"/>
            </a:xfrm>
            <a:custGeom>
              <a:avLst/>
              <a:gdLst/>
              <a:ahLst/>
              <a:cxnLst/>
              <a:rect l="l" t="t" r="r" b="b"/>
              <a:pathLst>
                <a:path w="64770" h="87630">
                  <a:moveTo>
                    <a:pt x="64503" y="0"/>
                  </a:moveTo>
                  <a:lnTo>
                    <a:pt x="0" y="87185"/>
                  </a:lnTo>
                </a:path>
              </a:pathLst>
            </a:custGeom>
            <a:ln w="9525">
              <a:solidFill>
                <a:srgbClr val="000000"/>
              </a:solidFill>
            </a:ln>
          </p:spPr>
          <p:txBody>
            <a:bodyPr wrap="square" lIns="0" tIns="0" rIns="0" bIns="0" rtlCol="0"/>
            <a:lstStyle/>
            <a:p>
              <a:endParaRPr sz="2133"/>
            </a:p>
          </p:txBody>
        </p:sp>
        <p:sp>
          <p:nvSpPr>
            <p:cNvPr id="92" name="object 92"/>
            <p:cNvSpPr/>
            <p:nvPr/>
          </p:nvSpPr>
          <p:spPr>
            <a:xfrm>
              <a:off x="6227821"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3" name="object 93"/>
            <p:cNvSpPr/>
            <p:nvPr/>
          </p:nvSpPr>
          <p:spPr>
            <a:xfrm>
              <a:off x="6189428"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94" name="object 94"/>
            <p:cNvSpPr/>
            <p:nvPr/>
          </p:nvSpPr>
          <p:spPr>
            <a:xfrm>
              <a:off x="618943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95" name="object 95"/>
            <p:cNvSpPr/>
            <p:nvPr/>
          </p:nvSpPr>
          <p:spPr>
            <a:xfrm>
              <a:off x="3060709"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6" name="object 96"/>
            <p:cNvSpPr/>
            <p:nvPr/>
          </p:nvSpPr>
          <p:spPr>
            <a:xfrm>
              <a:off x="302231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97" name="object 97"/>
            <p:cNvSpPr/>
            <p:nvPr/>
          </p:nvSpPr>
          <p:spPr>
            <a:xfrm>
              <a:off x="3022321"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98" name="object 98"/>
            <p:cNvSpPr/>
            <p:nvPr/>
          </p:nvSpPr>
          <p:spPr>
            <a:xfrm>
              <a:off x="3252656"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9" name="object 99"/>
            <p:cNvSpPr/>
            <p:nvPr/>
          </p:nvSpPr>
          <p:spPr>
            <a:xfrm>
              <a:off x="321426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0" name="object 100"/>
            <p:cNvSpPr/>
            <p:nvPr/>
          </p:nvSpPr>
          <p:spPr>
            <a:xfrm>
              <a:off x="3214266"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1" name="object 101"/>
            <p:cNvSpPr/>
            <p:nvPr/>
          </p:nvSpPr>
          <p:spPr>
            <a:xfrm>
              <a:off x="344460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2" name="object 102"/>
            <p:cNvSpPr/>
            <p:nvPr/>
          </p:nvSpPr>
          <p:spPr>
            <a:xfrm>
              <a:off x="3406209"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3" name="object 103"/>
            <p:cNvSpPr/>
            <p:nvPr/>
          </p:nvSpPr>
          <p:spPr>
            <a:xfrm>
              <a:off x="3406213"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4" name="object 104"/>
            <p:cNvSpPr/>
            <p:nvPr/>
          </p:nvSpPr>
          <p:spPr>
            <a:xfrm>
              <a:off x="3636548"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5" name="object 105"/>
            <p:cNvSpPr/>
            <p:nvPr/>
          </p:nvSpPr>
          <p:spPr>
            <a:xfrm>
              <a:off x="3598155"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6" name="object 106"/>
            <p:cNvSpPr/>
            <p:nvPr/>
          </p:nvSpPr>
          <p:spPr>
            <a:xfrm>
              <a:off x="3598159"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7" name="object 107"/>
            <p:cNvSpPr/>
            <p:nvPr/>
          </p:nvSpPr>
          <p:spPr>
            <a:xfrm>
              <a:off x="3828494"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8" name="object 108"/>
            <p:cNvSpPr/>
            <p:nvPr/>
          </p:nvSpPr>
          <p:spPr>
            <a:xfrm>
              <a:off x="3790101"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9" name="object 109"/>
            <p:cNvSpPr/>
            <p:nvPr/>
          </p:nvSpPr>
          <p:spPr>
            <a:xfrm>
              <a:off x="3790105"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0" name="object 110"/>
            <p:cNvSpPr/>
            <p:nvPr/>
          </p:nvSpPr>
          <p:spPr>
            <a:xfrm>
              <a:off x="4020440"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1" name="object 111"/>
            <p:cNvSpPr/>
            <p:nvPr/>
          </p:nvSpPr>
          <p:spPr>
            <a:xfrm>
              <a:off x="398204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2" name="object 112"/>
            <p:cNvSpPr/>
            <p:nvPr/>
          </p:nvSpPr>
          <p:spPr>
            <a:xfrm>
              <a:off x="3982050"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3" name="object 113"/>
            <p:cNvSpPr/>
            <p:nvPr/>
          </p:nvSpPr>
          <p:spPr>
            <a:xfrm>
              <a:off x="4212387"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4" name="object 114"/>
            <p:cNvSpPr/>
            <p:nvPr/>
          </p:nvSpPr>
          <p:spPr>
            <a:xfrm>
              <a:off x="417399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5" name="object 115"/>
            <p:cNvSpPr/>
            <p:nvPr/>
          </p:nvSpPr>
          <p:spPr>
            <a:xfrm>
              <a:off x="4173997"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6" name="object 116"/>
            <p:cNvSpPr/>
            <p:nvPr/>
          </p:nvSpPr>
          <p:spPr>
            <a:xfrm>
              <a:off x="440433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7" name="object 117"/>
            <p:cNvSpPr/>
            <p:nvPr/>
          </p:nvSpPr>
          <p:spPr>
            <a:xfrm>
              <a:off x="4365939"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8" name="object 118"/>
            <p:cNvSpPr/>
            <p:nvPr/>
          </p:nvSpPr>
          <p:spPr>
            <a:xfrm>
              <a:off x="436594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9" name="object 119"/>
            <p:cNvSpPr/>
            <p:nvPr/>
          </p:nvSpPr>
          <p:spPr>
            <a:xfrm>
              <a:off x="4596279"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0" name="object 120"/>
            <p:cNvSpPr/>
            <p:nvPr/>
          </p:nvSpPr>
          <p:spPr>
            <a:xfrm>
              <a:off x="4557886"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1" name="object 121"/>
            <p:cNvSpPr/>
            <p:nvPr/>
          </p:nvSpPr>
          <p:spPr>
            <a:xfrm>
              <a:off x="4557889"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2" name="object 122"/>
            <p:cNvSpPr/>
            <p:nvPr/>
          </p:nvSpPr>
          <p:spPr>
            <a:xfrm>
              <a:off x="4788223"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3" name="object 123"/>
            <p:cNvSpPr/>
            <p:nvPr/>
          </p:nvSpPr>
          <p:spPr>
            <a:xfrm>
              <a:off x="4749831"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4" name="object 124"/>
            <p:cNvSpPr/>
            <p:nvPr/>
          </p:nvSpPr>
          <p:spPr>
            <a:xfrm>
              <a:off x="4749835"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5" name="object 125"/>
            <p:cNvSpPr/>
            <p:nvPr/>
          </p:nvSpPr>
          <p:spPr>
            <a:xfrm>
              <a:off x="4980171"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6" name="object 126"/>
            <p:cNvSpPr/>
            <p:nvPr/>
          </p:nvSpPr>
          <p:spPr>
            <a:xfrm>
              <a:off x="494177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7" name="object 127"/>
            <p:cNvSpPr/>
            <p:nvPr/>
          </p:nvSpPr>
          <p:spPr>
            <a:xfrm>
              <a:off x="4941780"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8" name="object 128"/>
            <p:cNvSpPr/>
            <p:nvPr/>
          </p:nvSpPr>
          <p:spPr>
            <a:xfrm>
              <a:off x="5172117"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9" name="object 129"/>
            <p:cNvSpPr/>
            <p:nvPr/>
          </p:nvSpPr>
          <p:spPr>
            <a:xfrm>
              <a:off x="5133724"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0" name="object 130"/>
            <p:cNvSpPr/>
            <p:nvPr/>
          </p:nvSpPr>
          <p:spPr>
            <a:xfrm>
              <a:off x="5133728"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1" name="object 131"/>
            <p:cNvSpPr/>
            <p:nvPr/>
          </p:nvSpPr>
          <p:spPr>
            <a:xfrm>
              <a:off x="5364063"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2" name="object 132"/>
            <p:cNvSpPr/>
            <p:nvPr/>
          </p:nvSpPr>
          <p:spPr>
            <a:xfrm>
              <a:off x="5325670"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3" name="object 133"/>
            <p:cNvSpPr/>
            <p:nvPr/>
          </p:nvSpPr>
          <p:spPr>
            <a:xfrm>
              <a:off x="532567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4" name="object 134"/>
            <p:cNvSpPr/>
            <p:nvPr/>
          </p:nvSpPr>
          <p:spPr>
            <a:xfrm>
              <a:off x="5556010"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5" name="object 135"/>
            <p:cNvSpPr/>
            <p:nvPr/>
          </p:nvSpPr>
          <p:spPr>
            <a:xfrm>
              <a:off x="551761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6" name="object 136"/>
            <p:cNvSpPr/>
            <p:nvPr/>
          </p:nvSpPr>
          <p:spPr>
            <a:xfrm>
              <a:off x="5517621"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7" name="object 137"/>
            <p:cNvSpPr/>
            <p:nvPr/>
          </p:nvSpPr>
          <p:spPr>
            <a:xfrm>
              <a:off x="5747956"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8" name="object 138"/>
            <p:cNvSpPr/>
            <p:nvPr/>
          </p:nvSpPr>
          <p:spPr>
            <a:xfrm>
              <a:off x="570956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9" name="object 139"/>
            <p:cNvSpPr/>
            <p:nvPr/>
          </p:nvSpPr>
          <p:spPr>
            <a:xfrm>
              <a:off x="5709566"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0" name="object 140"/>
            <p:cNvSpPr/>
            <p:nvPr/>
          </p:nvSpPr>
          <p:spPr>
            <a:xfrm>
              <a:off x="593990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41" name="object 141"/>
            <p:cNvSpPr/>
            <p:nvPr/>
          </p:nvSpPr>
          <p:spPr>
            <a:xfrm>
              <a:off x="5901509" y="292325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42" name="object 142"/>
            <p:cNvSpPr/>
            <p:nvPr/>
          </p:nvSpPr>
          <p:spPr>
            <a:xfrm>
              <a:off x="590151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3" name="object 143"/>
            <p:cNvSpPr/>
            <p:nvPr/>
          </p:nvSpPr>
          <p:spPr>
            <a:xfrm>
              <a:off x="6131849" y="2923260"/>
              <a:ext cx="0" cy="95390"/>
            </a:xfrm>
            <a:custGeom>
              <a:avLst/>
              <a:gdLst/>
              <a:ahLst/>
              <a:cxnLst/>
              <a:rect l="l" t="t" r="r" b="b"/>
              <a:pathLst>
                <a:path h="107314">
                  <a:moveTo>
                    <a:pt x="0" y="107086"/>
                  </a:moveTo>
                  <a:lnTo>
                    <a:pt x="0" y="0"/>
                  </a:lnTo>
                </a:path>
              </a:pathLst>
            </a:custGeom>
            <a:ln w="9525">
              <a:solidFill>
                <a:srgbClr val="000000"/>
              </a:solidFill>
            </a:ln>
          </p:spPr>
          <p:txBody>
            <a:bodyPr wrap="square" lIns="0" tIns="0" rIns="0" bIns="0" rtlCol="0"/>
            <a:lstStyle/>
            <a:p>
              <a:endParaRPr sz="2133"/>
            </a:p>
          </p:txBody>
        </p:sp>
        <p:sp>
          <p:nvSpPr>
            <p:cNvPr id="144" name="object 144"/>
            <p:cNvSpPr/>
            <p:nvPr/>
          </p:nvSpPr>
          <p:spPr>
            <a:xfrm>
              <a:off x="6093455" y="292325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45" name="object 145"/>
            <p:cNvSpPr/>
            <p:nvPr/>
          </p:nvSpPr>
          <p:spPr>
            <a:xfrm>
              <a:off x="6093460" y="2923257"/>
              <a:ext cx="0" cy="95390"/>
            </a:xfrm>
            <a:custGeom>
              <a:avLst/>
              <a:gdLst/>
              <a:ahLst/>
              <a:cxnLst/>
              <a:rect l="l" t="t" r="r" b="b"/>
              <a:pathLst>
                <a:path h="107314">
                  <a:moveTo>
                    <a:pt x="0" y="0"/>
                  </a:moveTo>
                  <a:lnTo>
                    <a:pt x="0" y="107086"/>
                  </a:lnTo>
                </a:path>
              </a:pathLst>
            </a:custGeom>
            <a:ln w="9525">
              <a:solidFill>
                <a:srgbClr val="000000"/>
              </a:solidFill>
            </a:ln>
          </p:spPr>
          <p:txBody>
            <a:bodyPr wrap="square" lIns="0" tIns="0" rIns="0" bIns="0" rtlCol="0"/>
            <a:lstStyle/>
            <a:p>
              <a:endParaRPr sz="2133"/>
            </a:p>
          </p:txBody>
        </p:sp>
        <p:sp>
          <p:nvSpPr>
            <p:cNvPr id="146" name="object 146"/>
            <p:cNvSpPr/>
            <p:nvPr/>
          </p:nvSpPr>
          <p:spPr>
            <a:xfrm>
              <a:off x="2964737"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47" name="object 147"/>
            <p:cNvSpPr/>
            <p:nvPr/>
          </p:nvSpPr>
          <p:spPr>
            <a:xfrm>
              <a:off x="292634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48" name="object 148"/>
            <p:cNvSpPr/>
            <p:nvPr/>
          </p:nvSpPr>
          <p:spPr>
            <a:xfrm>
              <a:off x="2926347"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9" name="object 149"/>
            <p:cNvSpPr/>
            <p:nvPr/>
          </p:nvSpPr>
          <p:spPr>
            <a:xfrm>
              <a:off x="3156683"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0" name="object 150"/>
            <p:cNvSpPr/>
            <p:nvPr/>
          </p:nvSpPr>
          <p:spPr>
            <a:xfrm>
              <a:off x="311828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1" name="object 151"/>
            <p:cNvSpPr/>
            <p:nvPr/>
          </p:nvSpPr>
          <p:spPr>
            <a:xfrm>
              <a:off x="311829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2" name="object 152"/>
            <p:cNvSpPr/>
            <p:nvPr/>
          </p:nvSpPr>
          <p:spPr>
            <a:xfrm>
              <a:off x="334862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3" name="object 153"/>
            <p:cNvSpPr/>
            <p:nvPr/>
          </p:nvSpPr>
          <p:spPr>
            <a:xfrm>
              <a:off x="3310237"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4" name="object 154"/>
            <p:cNvSpPr/>
            <p:nvPr/>
          </p:nvSpPr>
          <p:spPr>
            <a:xfrm>
              <a:off x="3310239"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5" name="object 155"/>
            <p:cNvSpPr/>
            <p:nvPr/>
          </p:nvSpPr>
          <p:spPr>
            <a:xfrm>
              <a:off x="354057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6" name="object 156"/>
            <p:cNvSpPr/>
            <p:nvPr/>
          </p:nvSpPr>
          <p:spPr>
            <a:xfrm>
              <a:off x="3502182"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7" name="object 157"/>
            <p:cNvSpPr/>
            <p:nvPr/>
          </p:nvSpPr>
          <p:spPr>
            <a:xfrm>
              <a:off x="3502186"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8" name="object 158"/>
            <p:cNvSpPr/>
            <p:nvPr/>
          </p:nvSpPr>
          <p:spPr>
            <a:xfrm>
              <a:off x="373252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9" name="object 159"/>
            <p:cNvSpPr/>
            <p:nvPr/>
          </p:nvSpPr>
          <p:spPr>
            <a:xfrm>
              <a:off x="3694128"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0" name="object 160"/>
            <p:cNvSpPr/>
            <p:nvPr/>
          </p:nvSpPr>
          <p:spPr>
            <a:xfrm>
              <a:off x="3694132"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61" name="object 161"/>
            <p:cNvSpPr/>
            <p:nvPr/>
          </p:nvSpPr>
          <p:spPr>
            <a:xfrm>
              <a:off x="3924468"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2" name="object 162"/>
            <p:cNvSpPr/>
            <p:nvPr/>
          </p:nvSpPr>
          <p:spPr>
            <a:xfrm>
              <a:off x="388607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3" name="object 163"/>
            <p:cNvSpPr/>
            <p:nvPr/>
          </p:nvSpPr>
          <p:spPr>
            <a:xfrm>
              <a:off x="3886078"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64" name="object 164"/>
            <p:cNvSpPr/>
            <p:nvPr/>
          </p:nvSpPr>
          <p:spPr>
            <a:xfrm>
              <a:off x="411641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5" name="object 165"/>
            <p:cNvSpPr/>
            <p:nvPr/>
          </p:nvSpPr>
          <p:spPr>
            <a:xfrm>
              <a:off x="4078021"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6" name="object 166"/>
            <p:cNvSpPr/>
            <p:nvPr/>
          </p:nvSpPr>
          <p:spPr>
            <a:xfrm>
              <a:off x="4308360"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7" name="object 167"/>
            <p:cNvSpPr/>
            <p:nvPr/>
          </p:nvSpPr>
          <p:spPr>
            <a:xfrm>
              <a:off x="4269967"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8" name="object 168"/>
            <p:cNvSpPr/>
            <p:nvPr/>
          </p:nvSpPr>
          <p:spPr>
            <a:xfrm>
              <a:off x="4500308"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9" name="object 169"/>
            <p:cNvSpPr/>
            <p:nvPr/>
          </p:nvSpPr>
          <p:spPr>
            <a:xfrm>
              <a:off x="446191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0" name="object 170"/>
            <p:cNvSpPr/>
            <p:nvPr/>
          </p:nvSpPr>
          <p:spPr>
            <a:xfrm>
              <a:off x="4461917"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1" name="object 171"/>
            <p:cNvSpPr/>
            <p:nvPr/>
          </p:nvSpPr>
          <p:spPr>
            <a:xfrm>
              <a:off x="469225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2" name="object 172"/>
            <p:cNvSpPr/>
            <p:nvPr/>
          </p:nvSpPr>
          <p:spPr>
            <a:xfrm>
              <a:off x="465385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3" name="object 173"/>
            <p:cNvSpPr/>
            <p:nvPr/>
          </p:nvSpPr>
          <p:spPr>
            <a:xfrm>
              <a:off x="4653864"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4" name="object 174"/>
            <p:cNvSpPr/>
            <p:nvPr/>
          </p:nvSpPr>
          <p:spPr>
            <a:xfrm>
              <a:off x="488419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5" name="object 175"/>
            <p:cNvSpPr/>
            <p:nvPr/>
          </p:nvSpPr>
          <p:spPr>
            <a:xfrm>
              <a:off x="4845806"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6" name="object 176"/>
            <p:cNvSpPr/>
            <p:nvPr/>
          </p:nvSpPr>
          <p:spPr>
            <a:xfrm>
              <a:off x="4845811"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7" name="object 177"/>
            <p:cNvSpPr/>
            <p:nvPr/>
          </p:nvSpPr>
          <p:spPr>
            <a:xfrm>
              <a:off x="5076146"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8" name="object 178"/>
            <p:cNvSpPr/>
            <p:nvPr/>
          </p:nvSpPr>
          <p:spPr>
            <a:xfrm>
              <a:off x="5037752"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9" name="object 179"/>
            <p:cNvSpPr/>
            <p:nvPr/>
          </p:nvSpPr>
          <p:spPr>
            <a:xfrm>
              <a:off x="5037756"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0" name="object 180"/>
            <p:cNvSpPr/>
            <p:nvPr/>
          </p:nvSpPr>
          <p:spPr>
            <a:xfrm>
              <a:off x="526809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1" name="object 181"/>
            <p:cNvSpPr/>
            <p:nvPr/>
          </p:nvSpPr>
          <p:spPr>
            <a:xfrm>
              <a:off x="522969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2" name="object 182"/>
            <p:cNvSpPr/>
            <p:nvPr/>
          </p:nvSpPr>
          <p:spPr>
            <a:xfrm>
              <a:off x="522970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3" name="object 183"/>
            <p:cNvSpPr/>
            <p:nvPr/>
          </p:nvSpPr>
          <p:spPr>
            <a:xfrm>
              <a:off x="546003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4" name="object 184"/>
            <p:cNvSpPr/>
            <p:nvPr/>
          </p:nvSpPr>
          <p:spPr>
            <a:xfrm>
              <a:off x="5421646"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5" name="object 185"/>
            <p:cNvSpPr/>
            <p:nvPr/>
          </p:nvSpPr>
          <p:spPr>
            <a:xfrm>
              <a:off x="5421650"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6" name="object 186"/>
            <p:cNvSpPr/>
            <p:nvPr/>
          </p:nvSpPr>
          <p:spPr>
            <a:xfrm>
              <a:off x="565198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7" name="object 187"/>
            <p:cNvSpPr/>
            <p:nvPr/>
          </p:nvSpPr>
          <p:spPr>
            <a:xfrm>
              <a:off x="5613591"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8" name="object 188"/>
            <p:cNvSpPr/>
            <p:nvPr/>
          </p:nvSpPr>
          <p:spPr>
            <a:xfrm>
              <a:off x="5613595"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9" name="object 189"/>
            <p:cNvSpPr/>
            <p:nvPr/>
          </p:nvSpPr>
          <p:spPr>
            <a:xfrm>
              <a:off x="5843930"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90" name="object 190"/>
            <p:cNvSpPr/>
            <p:nvPr/>
          </p:nvSpPr>
          <p:spPr>
            <a:xfrm>
              <a:off x="5805537"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91" name="object 191"/>
            <p:cNvSpPr/>
            <p:nvPr/>
          </p:nvSpPr>
          <p:spPr>
            <a:xfrm>
              <a:off x="5805540"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92" name="object 192"/>
            <p:cNvSpPr/>
            <p:nvPr/>
          </p:nvSpPr>
          <p:spPr>
            <a:xfrm>
              <a:off x="6035876" y="4171321"/>
              <a:ext cx="0" cy="95390"/>
            </a:xfrm>
            <a:custGeom>
              <a:avLst/>
              <a:gdLst/>
              <a:ahLst/>
              <a:cxnLst/>
              <a:rect l="l" t="t" r="r" b="b"/>
              <a:pathLst>
                <a:path h="107314">
                  <a:moveTo>
                    <a:pt x="0" y="107086"/>
                  </a:moveTo>
                  <a:lnTo>
                    <a:pt x="0" y="0"/>
                  </a:lnTo>
                </a:path>
              </a:pathLst>
            </a:custGeom>
            <a:ln w="9525">
              <a:solidFill>
                <a:srgbClr val="000000"/>
              </a:solidFill>
            </a:ln>
          </p:spPr>
          <p:txBody>
            <a:bodyPr wrap="square" lIns="0" tIns="0" rIns="0" bIns="0" rtlCol="0"/>
            <a:lstStyle/>
            <a:p>
              <a:endParaRPr sz="2133"/>
            </a:p>
          </p:txBody>
        </p:sp>
        <p:sp>
          <p:nvSpPr>
            <p:cNvPr id="193" name="object 193"/>
            <p:cNvSpPr/>
            <p:nvPr/>
          </p:nvSpPr>
          <p:spPr>
            <a:xfrm>
              <a:off x="5997483"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94" name="object 194"/>
            <p:cNvSpPr/>
            <p:nvPr/>
          </p:nvSpPr>
          <p:spPr>
            <a:xfrm>
              <a:off x="5997485" y="4171317"/>
              <a:ext cx="0" cy="95390"/>
            </a:xfrm>
            <a:custGeom>
              <a:avLst/>
              <a:gdLst/>
              <a:ahLst/>
              <a:cxnLst/>
              <a:rect l="l" t="t" r="r" b="b"/>
              <a:pathLst>
                <a:path h="107314">
                  <a:moveTo>
                    <a:pt x="0" y="0"/>
                  </a:moveTo>
                  <a:lnTo>
                    <a:pt x="0" y="107086"/>
                  </a:lnTo>
                </a:path>
              </a:pathLst>
            </a:custGeom>
            <a:ln w="9525">
              <a:solidFill>
                <a:srgbClr val="000000"/>
              </a:solidFill>
            </a:ln>
          </p:spPr>
          <p:txBody>
            <a:bodyPr wrap="square" lIns="0" tIns="0" rIns="0" bIns="0" rtlCol="0"/>
            <a:lstStyle/>
            <a:p>
              <a:endParaRPr sz="2133"/>
            </a:p>
          </p:txBody>
        </p:sp>
        <p:sp>
          <p:nvSpPr>
            <p:cNvPr id="195" name="object 195"/>
            <p:cNvSpPr/>
            <p:nvPr/>
          </p:nvSpPr>
          <p:spPr>
            <a:xfrm>
              <a:off x="1982613" y="1271417"/>
              <a:ext cx="2571609" cy="1963702"/>
            </a:xfrm>
            <a:custGeom>
              <a:avLst/>
              <a:gdLst/>
              <a:ahLst/>
              <a:cxnLst/>
              <a:rect l="l" t="t" r="r" b="b"/>
              <a:pathLst>
                <a:path w="2893060" h="2209165">
                  <a:moveTo>
                    <a:pt x="0" y="2208987"/>
                  </a:moveTo>
                  <a:lnTo>
                    <a:pt x="2892869" y="0"/>
                  </a:lnTo>
                </a:path>
              </a:pathLst>
            </a:custGeom>
            <a:ln w="28575">
              <a:solidFill>
                <a:srgbClr val="000000"/>
              </a:solidFill>
            </a:ln>
          </p:spPr>
          <p:txBody>
            <a:bodyPr wrap="square" lIns="0" tIns="0" rIns="0" bIns="0" rtlCol="0"/>
            <a:lstStyle/>
            <a:p>
              <a:endParaRPr sz="2133"/>
            </a:p>
          </p:txBody>
        </p:sp>
        <p:sp>
          <p:nvSpPr>
            <p:cNvPr id="196" name="object 196"/>
            <p:cNvSpPr/>
            <p:nvPr/>
          </p:nvSpPr>
          <p:spPr>
            <a:xfrm>
              <a:off x="4557892" y="1271414"/>
              <a:ext cx="2575560" cy="1956364"/>
            </a:xfrm>
            <a:custGeom>
              <a:avLst/>
              <a:gdLst/>
              <a:ahLst/>
              <a:cxnLst/>
              <a:rect l="l" t="t" r="r" b="b"/>
              <a:pathLst>
                <a:path w="2897504" h="2200910">
                  <a:moveTo>
                    <a:pt x="2897187" y="2200592"/>
                  </a:moveTo>
                  <a:lnTo>
                    <a:pt x="0" y="0"/>
                  </a:lnTo>
                </a:path>
              </a:pathLst>
            </a:custGeom>
            <a:ln w="28575">
              <a:solidFill>
                <a:srgbClr val="000000"/>
              </a:solidFill>
            </a:ln>
          </p:spPr>
          <p:txBody>
            <a:bodyPr wrap="square" lIns="0" tIns="0" rIns="0" bIns="0" rtlCol="0"/>
            <a:lstStyle/>
            <a:p>
              <a:endParaRPr sz="2133"/>
            </a:p>
          </p:txBody>
        </p:sp>
        <p:sp>
          <p:nvSpPr>
            <p:cNvPr id="197" name="object 197"/>
            <p:cNvSpPr/>
            <p:nvPr/>
          </p:nvSpPr>
          <p:spPr>
            <a:xfrm>
              <a:off x="2962818" y="2911433"/>
              <a:ext cx="3183467" cy="3951"/>
            </a:xfrm>
            <a:custGeom>
              <a:avLst/>
              <a:gdLst/>
              <a:ahLst/>
              <a:cxnLst/>
              <a:rect l="l" t="t" r="r" b="b"/>
              <a:pathLst>
                <a:path w="3581400" h="4444">
                  <a:moveTo>
                    <a:pt x="0" y="4203"/>
                  </a:moveTo>
                  <a:lnTo>
                    <a:pt x="3580993" y="0"/>
                  </a:lnTo>
                </a:path>
              </a:pathLst>
            </a:custGeom>
            <a:ln w="28574">
              <a:solidFill>
                <a:srgbClr val="000000"/>
              </a:solidFill>
            </a:ln>
          </p:spPr>
          <p:txBody>
            <a:bodyPr wrap="square" lIns="0" tIns="0" rIns="0" bIns="0" rtlCol="0"/>
            <a:lstStyle/>
            <a:p>
              <a:endParaRPr sz="2133"/>
            </a:p>
          </p:txBody>
        </p:sp>
        <p:sp>
          <p:nvSpPr>
            <p:cNvPr id="198" name="object 198"/>
            <p:cNvSpPr/>
            <p:nvPr/>
          </p:nvSpPr>
          <p:spPr>
            <a:xfrm>
              <a:off x="2746559" y="4159496"/>
              <a:ext cx="3631070" cy="3951"/>
            </a:xfrm>
            <a:custGeom>
              <a:avLst/>
              <a:gdLst/>
              <a:ahLst/>
              <a:cxnLst/>
              <a:rect l="l" t="t" r="r" b="b"/>
              <a:pathLst>
                <a:path w="4084954" h="4445">
                  <a:moveTo>
                    <a:pt x="0" y="0"/>
                  </a:moveTo>
                  <a:lnTo>
                    <a:pt x="4084853" y="4203"/>
                  </a:lnTo>
                </a:path>
              </a:pathLst>
            </a:custGeom>
            <a:ln w="28575">
              <a:solidFill>
                <a:srgbClr val="000000"/>
              </a:solidFill>
            </a:ln>
          </p:spPr>
          <p:txBody>
            <a:bodyPr wrap="square" lIns="0" tIns="0" rIns="0" bIns="0" rtlCol="0"/>
            <a:lstStyle/>
            <a:p>
              <a:endParaRPr sz="2133"/>
            </a:p>
          </p:txBody>
        </p:sp>
        <p:sp>
          <p:nvSpPr>
            <p:cNvPr id="210" name="object 210"/>
            <p:cNvSpPr/>
            <p:nvPr/>
          </p:nvSpPr>
          <p:spPr>
            <a:xfrm>
              <a:off x="5232819" y="1525410"/>
              <a:ext cx="1570284" cy="197556"/>
            </a:xfrm>
            <a:custGeom>
              <a:avLst/>
              <a:gdLst/>
              <a:ahLst/>
              <a:cxnLst/>
              <a:rect l="l" t="t" r="r" b="b"/>
              <a:pathLst>
                <a:path w="1766570" h="222250">
                  <a:moveTo>
                    <a:pt x="1766417" y="0"/>
                  </a:moveTo>
                  <a:lnTo>
                    <a:pt x="0" y="221907"/>
                  </a:lnTo>
                </a:path>
              </a:pathLst>
            </a:custGeom>
            <a:ln w="57150">
              <a:solidFill>
                <a:srgbClr val="000000"/>
              </a:solidFill>
            </a:ln>
          </p:spPr>
          <p:txBody>
            <a:bodyPr wrap="square" lIns="0" tIns="0" rIns="0" bIns="0" rtlCol="0"/>
            <a:lstStyle/>
            <a:p>
              <a:endParaRPr sz="2133"/>
            </a:p>
          </p:txBody>
        </p:sp>
        <p:sp>
          <p:nvSpPr>
            <p:cNvPr id="211" name="object 211"/>
            <p:cNvSpPr/>
            <p:nvPr/>
          </p:nvSpPr>
          <p:spPr>
            <a:xfrm>
              <a:off x="5106811" y="1643881"/>
              <a:ext cx="160867" cy="151271"/>
            </a:xfrm>
            <a:custGeom>
              <a:avLst/>
              <a:gdLst/>
              <a:ahLst/>
              <a:cxnLst/>
              <a:rect l="l" t="t" r="r" b="b"/>
              <a:pathLst>
                <a:path w="180975" h="170180">
                  <a:moveTo>
                    <a:pt x="159423" y="0"/>
                  </a:moveTo>
                  <a:lnTo>
                    <a:pt x="0" y="106438"/>
                  </a:lnTo>
                  <a:lnTo>
                    <a:pt x="180797" y="170116"/>
                  </a:lnTo>
                  <a:lnTo>
                    <a:pt x="159423" y="0"/>
                  </a:lnTo>
                  <a:close/>
                </a:path>
              </a:pathLst>
            </a:custGeom>
            <a:solidFill>
              <a:srgbClr val="000000"/>
            </a:solidFill>
          </p:spPr>
          <p:txBody>
            <a:bodyPr wrap="square" lIns="0" tIns="0" rIns="0" bIns="0" rtlCol="0"/>
            <a:lstStyle/>
            <a:p>
              <a:endParaRPr sz="2133"/>
            </a:p>
          </p:txBody>
        </p:sp>
        <p:sp>
          <p:nvSpPr>
            <p:cNvPr id="212" name="object 212"/>
            <p:cNvSpPr txBox="1"/>
            <p:nvPr/>
          </p:nvSpPr>
          <p:spPr>
            <a:xfrm>
              <a:off x="6693747" y="1380659"/>
              <a:ext cx="1888067" cy="1080552"/>
            </a:xfrm>
            <a:prstGeom prst="rect">
              <a:avLst/>
            </a:prstGeom>
          </p:spPr>
          <p:txBody>
            <a:bodyPr vert="horz" wrap="square" lIns="0" tIns="0" rIns="0" bIns="0" rtlCol="0">
              <a:spAutoFit/>
            </a:bodyPr>
            <a:lstStyle/>
            <a:p>
              <a:pPr marR="4516" algn="ctr"/>
              <a:r>
                <a:rPr sz="2133" spc="-4" dirty="0">
                  <a:latin typeface="Arial"/>
                  <a:cs typeface="Arial"/>
                </a:rPr>
                <a:t>Roo</a:t>
              </a:r>
              <a:r>
                <a:rPr sz="2133" dirty="0">
                  <a:latin typeface="Arial"/>
                  <a:cs typeface="Arial"/>
                </a:rPr>
                <a:t>f</a:t>
              </a:r>
              <a:r>
                <a:rPr sz="2133" spc="4" dirty="0">
                  <a:latin typeface="Arial"/>
                  <a:cs typeface="Arial"/>
                </a:rPr>
                <a:t> </a:t>
              </a:r>
              <a:r>
                <a:rPr sz="2133" spc="-4" dirty="0">
                  <a:latin typeface="Arial"/>
                  <a:cs typeface="Arial"/>
                </a:rPr>
                <a:t>Pu</a:t>
              </a:r>
              <a:r>
                <a:rPr sz="2133" dirty="0">
                  <a:latin typeface="Arial"/>
                  <a:cs typeface="Arial"/>
                </a:rPr>
                <a:t>r</a:t>
              </a:r>
              <a:r>
                <a:rPr sz="2133" spc="-4" dirty="0">
                  <a:latin typeface="Arial"/>
                  <a:cs typeface="Arial"/>
                </a:rPr>
                <a:t>lin</a:t>
              </a:r>
              <a:r>
                <a:rPr sz="2133" dirty="0">
                  <a:latin typeface="Arial"/>
                  <a:cs typeface="Arial"/>
                </a:rPr>
                <a:t>s</a:t>
              </a:r>
              <a:endParaRPr sz="2133">
                <a:latin typeface="Arial"/>
                <a:cs typeface="Arial"/>
              </a:endParaRPr>
            </a:p>
            <a:p>
              <a:pPr>
                <a:spcBef>
                  <a:spcPts val="37"/>
                </a:spcBef>
              </a:pPr>
              <a:endParaRPr sz="2756">
                <a:latin typeface="Times New Roman"/>
                <a:cs typeface="Times New Roman"/>
              </a:endParaRPr>
            </a:p>
            <a:p>
              <a:pPr algn="ctr">
                <a:lnSpc>
                  <a:spcPct val="100000"/>
                </a:lnSpc>
              </a:pPr>
              <a:r>
                <a:rPr sz="2133" spc="-4" dirty="0">
                  <a:latin typeface="Arial"/>
                  <a:cs typeface="Arial"/>
                </a:rPr>
                <a:t>Roo</a:t>
              </a:r>
              <a:r>
                <a:rPr sz="2133" dirty="0">
                  <a:latin typeface="Arial"/>
                  <a:cs typeface="Arial"/>
                </a:rPr>
                <a:t>f</a:t>
              </a:r>
              <a:r>
                <a:rPr sz="2133" spc="4" dirty="0">
                  <a:latin typeface="Arial"/>
                  <a:cs typeface="Arial"/>
                </a:rPr>
                <a:t> </a:t>
              </a:r>
              <a:r>
                <a:rPr sz="2133" spc="-4" dirty="0">
                  <a:latin typeface="Arial"/>
                  <a:cs typeface="Arial"/>
                </a:rPr>
                <a:t>Shea</a:t>
              </a:r>
              <a:r>
                <a:rPr sz="2133" dirty="0">
                  <a:latin typeface="Arial"/>
                  <a:cs typeface="Arial"/>
                </a:rPr>
                <a:t>t</a:t>
              </a:r>
              <a:r>
                <a:rPr sz="2133" spc="-4" dirty="0">
                  <a:latin typeface="Arial"/>
                  <a:cs typeface="Arial"/>
                </a:rPr>
                <a:t>hing</a:t>
              </a:r>
              <a:endParaRPr sz="2133">
                <a:latin typeface="Arial"/>
                <a:cs typeface="Arial"/>
              </a:endParaRPr>
            </a:p>
          </p:txBody>
        </p:sp>
        <p:sp>
          <p:nvSpPr>
            <p:cNvPr id="213" name="object 213"/>
            <p:cNvSpPr/>
            <p:nvPr/>
          </p:nvSpPr>
          <p:spPr>
            <a:xfrm>
              <a:off x="6197633" y="2245078"/>
              <a:ext cx="462844" cy="238760"/>
            </a:xfrm>
            <a:custGeom>
              <a:avLst/>
              <a:gdLst/>
              <a:ahLst/>
              <a:cxnLst/>
              <a:rect l="l" t="t" r="r" b="b"/>
              <a:pathLst>
                <a:path w="520700" h="268605">
                  <a:moveTo>
                    <a:pt x="520661" y="0"/>
                  </a:moveTo>
                  <a:lnTo>
                    <a:pt x="0" y="267995"/>
                  </a:lnTo>
                </a:path>
              </a:pathLst>
            </a:custGeom>
            <a:ln w="57150">
              <a:solidFill>
                <a:srgbClr val="000000"/>
              </a:solidFill>
            </a:ln>
          </p:spPr>
          <p:txBody>
            <a:bodyPr wrap="square" lIns="0" tIns="0" rIns="0" bIns="0" rtlCol="0"/>
            <a:lstStyle/>
            <a:p>
              <a:endParaRPr sz="2133"/>
            </a:p>
          </p:txBody>
        </p:sp>
        <p:sp>
          <p:nvSpPr>
            <p:cNvPr id="214" name="object 214"/>
            <p:cNvSpPr/>
            <p:nvPr/>
          </p:nvSpPr>
          <p:spPr>
            <a:xfrm>
              <a:off x="6084706" y="2403910"/>
              <a:ext cx="170462" cy="137724"/>
            </a:xfrm>
            <a:custGeom>
              <a:avLst/>
              <a:gdLst/>
              <a:ahLst/>
              <a:cxnLst/>
              <a:rect l="l" t="t" r="r" b="b"/>
              <a:pathLst>
                <a:path w="191770" h="154939">
                  <a:moveTo>
                    <a:pt x="113207" y="0"/>
                  </a:moveTo>
                  <a:lnTo>
                    <a:pt x="0" y="154686"/>
                  </a:lnTo>
                  <a:lnTo>
                    <a:pt x="191681" y="152438"/>
                  </a:lnTo>
                  <a:lnTo>
                    <a:pt x="113207" y="0"/>
                  </a:lnTo>
                  <a:close/>
                </a:path>
              </a:pathLst>
            </a:custGeom>
            <a:solidFill>
              <a:srgbClr val="000000"/>
            </a:solidFill>
          </p:spPr>
          <p:txBody>
            <a:bodyPr wrap="square" lIns="0" tIns="0" rIns="0" bIns="0" rtlCol="0"/>
            <a:lstStyle/>
            <a:p>
              <a:endParaRPr sz="2133"/>
            </a:p>
          </p:txBody>
        </p:sp>
        <p:sp>
          <p:nvSpPr>
            <p:cNvPr id="215" name="object 215"/>
            <p:cNvSpPr txBox="1"/>
            <p:nvPr/>
          </p:nvSpPr>
          <p:spPr>
            <a:xfrm>
              <a:off x="6891303" y="5165259"/>
              <a:ext cx="1407160" cy="328231"/>
            </a:xfrm>
            <a:prstGeom prst="rect">
              <a:avLst/>
            </a:prstGeom>
          </p:spPr>
          <p:txBody>
            <a:bodyPr vert="horz" wrap="square" lIns="0" tIns="0" rIns="0" bIns="0" rtlCol="0">
              <a:spAutoFit/>
            </a:bodyPr>
            <a:lstStyle/>
            <a:p>
              <a:pPr marL="11289"/>
              <a:r>
                <a:rPr sz="2133" spc="-4" dirty="0">
                  <a:latin typeface="Arial"/>
                  <a:cs typeface="Arial"/>
                </a:rPr>
                <a:t>Floo</a:t>
              </a:r>
              <a:r>
                <a:rPr sz="2133" dirty="0">
                  <a:latin typeface="Arial"/>
                  <a:cs typeface="Arial"/>
                </a:rPr>
                <a:t>r</a:t>
              </a:r>
              <a:r>
                <a:rPr sz="2133" spc="4" dirty="0">
                  <a:latin typeface="Arial"/>
                  <a:cs typeface="Arial"/>
                </a:rPr>
                <a:t> </a:t>
              </a:r>
              <a:r>
                <a:rPr sz="2133" dirty="0">
                  <a:latin typeface="Arial"/>
                  <a:cs typeface="Arial"/>
                </a:rPr>
                <a:t>J</a:t>
              </a:r>
              <a:r>
                <a:rPr sz="2133" spc="-4" dirty="0">
                  <a:latin typeface="Arial"/>
                  <a:cs typeface="Arial"/>
                </a:rPr>
                <a:t>oi</a:t>
              </a:r>
              <a:r>
                <a:rPr sz="2133" dirty="0">
                  <a:latin typeface="Arial"/>
                  <a:cs typeface="Arial"/>
                </a:rPr>
                <a:t>sts</a:t>
              </a:r>
              <a:endParaRPr sz="2133">
                <a:latin typeface="Arial"/>
                <a:cs typeface="Arial"/>
              </a:endParaRPr>
            </a:p>
          </p:txBody>
        </p:sp>
        <p:sp>
          <p:nvSpPr>
            <p:cNvPr id="216" name="object 216"/>
            <p:cNvSpPr/>
            <p:nvPr/>
          </p:nvSpPr>
          <p:spPr>
            <a:xfrm>
              <a:off x="5722980" y="4424883"/>
              <a:ext cx="1123809" cy="886742"/>
            </a:xfrm>
            <a:custGeom>
              <a:avLst/>
              <a:gdLst/>
              <a:ahLst/>
              <a:cxnLst/>
              <a:rect l="l" t="t" r="r" b="b"/>
              <a:pathLst>
                <a:path w="1264284" h="997585">
                  <a:moveTo>
                    <a:pt x="1264196" y="997356"/>
                  </a:moveTo>
                  <a:lnTo>
                    <a:pt x="0" y="0"/>
                  </a:lnTo>
                </a:path>
              </a:pathLst>
            </a:custGeom>
            <a:ln w="57150">
              <a:solidFill>
                <a:srgbClr val="000000"/>
              </a:solidFill>
            </a:ln>
          </p:spPr>
          <p:txBody>
            <a:bodyPr wrap="square" lIns="0" tIns="0" rIns="0" bIns="0" rtlCol="0"/>
            <a:lstStyle/>
            <a:p>
              <a:endParaRPr sz="2133"/>
            </a:p>
          </p:txBody>
        </p:sp>
        <p:sp>
          <p:nvSpPr>
            <p:cNvPr id="217" name="object 217"/>
            <p:cNvSpPr/>
            <p:nvPr/>
          </p:nvSpPr>
          <p:spPr>
            <a:xfrm>
              <a:off x="5623281" y="4346225"/>
              <a:ext cx="167076" cy="154658"/>
            </a:xfrm>
            <a:custGeom>
              <a:avLst/>
              <a:gdLst/>
              <a:ahLst/>
              <a:cxnLst/>
              <a:rect l="l" t="t" r="r" b="b"/>
              <a:pathLst>
                <a:path w="187959" h="173989">
                  <a:moveTo>
                    <a:pt x="0" y="0"/>
                  </a:moveTo>
                  <a:lnTo>
                    <a:pt x="81495" y="173494"/>
                  </a:lnTo>
                  <a:lnTo>
                    <a:pt x="187693" y="38900"/>
                  </a:lnTo>
                  <a:lnTo>
                    <a:pt x="0" y="0"/>
                  </a:lnTo>
                  <a:close/>
                </a:path>
              </a:pathLst>
            </a:custGeom>
            <a:solidFill>
              <a:srgbClr val="000000"/>
            </a:solidFill>
          </p:spPr>
          <p:txBody>
            <a:bodyPr wrap="square" lIns="0" tIns="0" rIns="0" bIns="0" rtlCol="0"/>
            <a:lstStyle/>
            <a:p>
              <a:endParaRPr sz="2133"/>
            </a:p>
          </p:txBody>
        </p:sp>
        <p:sp>
          <p:nvSpPr>
            <p:cNvPr id="218" name="object 218"/>
            <p:cNvSpPr txBox="1"/>
            <p:nvPr/>
          </p:nvSpPr>
          <p:spPr>
            <a:xfrm>
              <a:off x="6912468" y="3851514"/>
              <a:ext cx="1932658" cy="328231"/>
            </a:xfrm>
            <a:prstGeom prst="rect">
              <a:avLst/>
            </a:prstGeom>
          </p:spPr>
          <p:txBody>
            <a:bodyPr vert="horz" wrap="square" lIns="0" tIns="0" rIns="0" bIns="0" rtlCol="0">
              <a:spAutoFit/>
            </a:bodyPr>
            <a:lstStyle/>
            <a:p>
              <a:pPr marL="11289"/>
              <a:r>
                <a:rPr sz="2133" spc="-4" dirty="0">
                  <a:latin typeface="Arial"/>
                  <a:cs typeface="Arial"/>
                </a:rPr>
                <a:t>Floo</a:t>
              </a:r>
              <a:r>
                <a:rPr sz="2133" dirty="0">
                  <a:latin typeface="Arial"/>
                  <a:cs typeface="Arial"/>
                </a:rPr>
                <a:t>r</a:t>
              </a:r>
              <a:r>
                <a:rPr sz="2133" spc="4" dirty="0">
                  <a:latin typeface="Arial"/>
                  <a:cs typeface="Arial"/>
                </a:rPr>
                <a:t> </a:t>
              </a:r>
              <a:r>
                <a:rPr sz="2133" spc="-4" dirty="0">
                  <a:latin typeface="Arial"/>
                  <a:cs typeface="Arial"/>
                </a:rPr>
                <a:t>Shea</a:t>
              </a:r>
              <a:r>
                <a:rPr sz="2133" dirty="0">
                  <a:latin typeface="Arial"/>
                  <a:cs typeface="Arial"/>
                </a:rPr>
                <a:t>t</a:t>
              </a:r>
              <a:r>
                <a:rPr sz="2133" spc="-4" dirty="0">
                  <a:latin typeface="Arial"/>
                  <a:cs typeface="Arial"/>
                </a:rPr>
                <a:t>hing</a:t>
              </a:r>
              <a:endParaRPr sz="2133">
                <a:latin typeface="Arial"/>
                <a:cs typeface="Arial"/>
              </a:endParaRPr>
            </a:p>
          </p:txBody>
        </p:sp>
        <p:sp>
          <p:nvSpPr>
            <p:cNvPr id="219" name="object 219"/>
            <p:cNvSpPr/>
            <p:nvPr/>
          </p:nvSpPr>
          <p:spPr>
            <a:xfrm>
              <a:off x="6201088" y="3994855"/>
              <a:ext cx="665480" cy="192476"/>
            </a:xfrm>
            <a:custGeom>
              <a:avLst/>
              <a:gdLst/>
              <a:ahLst/>
              <a:cxnLst/>
              <a:rect l="l" t="t" r="r" b="b"/>
              <a:pathLst>
                <a:path w="748665" h="216535">
                  <a:moveTo>
                    <a:pt x="748550" y="0"/>
                  </a:moveTo>
                  <a:lnTo>
                    <a:pt x="0" y="215976"/>
                  </a:lnTo>
                </a:path>
              </a:pathLst>
            </a:custGeom>
            <a:ln w="57150">
              <a:solidFill>
                <a:srgbClr val="000000"/>
              </a:solidFill>
            </a:ln>
          </p:spPr>
          <p:txBody>
            <a:bodyPr wrap="square" lIns="0" tIns="0" rIns="0" bIns="0" rtlCol="0"/>
            <a:lstStyle/>
            <a:p>
              <a:endParaRPr sz="2133"/>
            </a:p>
          </p:txBody>
        </p:sp>
        <p:sp>
          <p:nvSpPr>
            <p:cNvPr id="220" name="object 220"/>
            <p:cNvSpPr/>
            <p:nvPr/>
          </p:nvSpPr>
          <p:spPr>
            <a:xfrm>
              <a:off x="6079069" y="4106577"/>
              <a:ext cx="167640" cy="146756"/>
            </a:xfrm>
            <a:custGeom>
              <a:avLst/>
              <a:gdLst/>
              <a:ahLst/>
              <a:cxnLst/>
              <a:rect l="l" t="t" r="r" b="b"/>
              <a:pathLst>
                <a:path w="188595" h="165100">
                  <a:moveTo>
                    <a:pt x="140957" y="0"/>
                  </a:moveTo>
                  <a:lnTo>
                    <a:pt x="0" y="129895"/>
                  </a:lnTo>
                  <a:lnTo>
                    <a:pt x="188493" y="164731"/>
                  </a:lnTo>
                  <a:lnTo>
                    <a:pt x="140957" y="0"/>
                  </a:lnTo>
                  <a:close/>
                </a:path>
              </a:pathLst>
            </a:custGeom>
            <a:solidFill>
              <a:srgbClr val="000000"/>
            </a:solidFill>
          </p:spPr>
          <p:txBody>
            <a:bodyPr wrap="square" lIns="0" tIns="0" rIns="0" bIns="0" rtlCol="0"/>
            <a:lstStyle/>
            <a:p>
              <a:endParaRPr sz="2133"/>
            </a:p>
          </p:txBody>
        </p:sp>
        <p:cxnSp>
          <p:nvCxnSpPr>
            <p:cNvPr id="4" name="Straight Connector 3"/>
            <p:cNvCxnSpPr/>
            <p:nvPr/>
          </p:nvCxnSpPr>
          <p:spPr bwMode="auto">
            <a:xfrm>
              <a:off x="2542453" y="3210080"/>
              <a:ext cx="0" cy="249332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Title 2"/>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2642781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descr="Simple box type building with horizontal diaphragm elements and vertical wall elements labeled.&#10;&#10;In wood light-frame construction the two primary elements resisting lateral (wind and seismic) forces are floor and roof systems acting as horizontal diaphragms and carry forces to the shear walls, and walls that carry the lateral loads from the diaphragms to the foundations and supporting soils.&#10;"/>
          <p:cNvGrpSpPr/>
          <p:nvPr/>
        </p:nvGrpSpPr>
        <p:grpSpPr>
          <a:xfrm>
            <a:off x="512365" y="1603618"/>
            <a:ext cx="7596151" cy="4530034"/>
            <a:chOff x="562469" y="1240363"/>
            <a:chExt cx="7596151" cy="4530034"/>
          </a:xfrm>
        </p:grpSpPr>
        <p:sp>
          <p:nvSpPr>
            <p:cNvPr id="4" name="object 4"/>
            <p:cNvSpPr/>
            <p:nvPr/>
          </p:nvSpPr>
          <p:spPr>
            <a:xfrm>
              <a:off x="3534833" y="1240363"/>
              <a:ext cx="1952978" cy="1272258"/>
            </a:xfrm>
            <a:custGeom>
              <a:avLst/>
              <a:gdLst/>
              <a:ahLst/>
              <a:cxnLst/>
              <a:rect l="l" t="t" r="r" b="b"/>
              <a:pathLst>
                <a:path w="2197100" h="1431289">
                  <a:moveTo>
                    <a:pt x="0" y="1431175"/>
                  </a:moveTo>
                  <a:lnTo>
                    <a:pt x="2196490" y="0"/>
                  </a:lnTo>
                </a:path>
              </a:pathLst>
            </a:custGeom>
            <a:ln w="28575">
              <a:solidFill>
                <a:srgbClr val="000000"/>
              </a:solidFill>
            </a:ln>
          </p:spPr>
          <p:txBody>
            <a:bodyPr wrap="square" lIns="0" tIns="0" rIns="0" bIns="0" rtlCol="0"/>
            <a:lstStyle/>
            <a:p>
              <a:endParaRPr sz="2133"/>
            </a:p>
          </p:txBody>
        </p:sp>
        <p:sp>
          <p:nvSpPr>
            <p:cNvPr id="11" name="object 11"/>
            <p:cNvSpPr/>
            <p:nvPr/>
          </p:nvSpPr>
          <p:spPr>
            <a:xfrm>
              <a:off x="5488334" y="1243579"/>
              <a:ext cx="2307449" cy="701604"/>
            </a:xfrm>
            <a:custGeom>
              <a:avLst/>
              <a:gdLst/>
              <a:ahLst/>
              <a:cxnLst/>
              <a:rect l="l" t="t" r="r" b="b"/>
              <a:pathLst>
                <a:path w="2595879" h="789305">
                  <a:moveTo>
                    <a:pt x="0" y="0"/>
                  </a:moveTo>
                  <a:lnTo>
                    <a:pt x="2595295" y="789076"/>
                  </a:lnTo>
                </a:path>
              </a:pathLst>
            </a:custGeom>
            <a:ln w="28575">
              <a:solidFill>
                <a:srgbClr val="000000"/>
              </a:solidFill>
            </a:ln>
          </p:spPr>
          <p:txBody>
            <a:bodyPr wrap="square" lIns="0" tIns="0" rIns="0" bIns="0" rtlCol="0"/>
            <a:lstStyle/>
            <a:p>
              <a:endParaRPr sz="2133"/>
            </a:p>
          </p:txBody>
        </p:sp>
        <p:grpSp>
          <p:nvGrpSpPr>
            <p:cNvPr id="2" name="Group 1"/>
            <p:cNvGrpSpPr/>
            <p:nvPr/>
          </p:nvGrpSpPr>
          <p:grpSpPr>
            <a:xfrm>
              <a:off x="562469" y="1396170"/>
              <a:ext cx="7596151" cy="4374227"/>
              <a:chOff x="562469" y="1396170"/>
              <a:chExt cx="7596151" cy="4374227"/>
            </a:xfrm>
          </p:grpSpPr>
          <p:sp>
            <p:nvSpPr>
              <p:cNvPr id="3" name="object 3"/>
              <p:cNvSpPr/>
              <p:nvPr/>
            </p:nvSpPr>
            <p:spPr>
              <a:xfrm>
                <a:off x="3534833" y="2511449"/>
                <a:ext cx="2297289" cy="698218"/>
              </a:xfrm>
              <a:custGeom>
                <a:avLst/>
                <a:gdLst/>
                <a:ahLst/>
                <a:cxnLst/>
                <a:rect l="l" t="t" r="r" b="b"/>
                <a:pathLst>
                  <a:path w="2584450" h="785494">
                    <a:moveTo>
                      <a:pt x="0" y="0"/>
                    </a:moveTo>
                    <a:lnTo>
                      <a:pt x="2584450" y="785456"/>
                    </a:lnTo>
                  </a:path>
                </a:pathLst>
              </a:custGeom>
              <a:ln w="28575">
                <a:solidFill>
                  <a:srgbClr val="000000"/>
                </a:solidFill>
              </a:ln>
            </p:spPr>
            <p:txBody>
              <a:bodyPr wrap="square" lIns="0" tIns="0" rIns="0" bIns="0" rtlCol="0"/>
              <a:lstStyle/>
              <a:p>
                <a:endParaRPr sz="2133"/>
              </a:p>
            </p:txBody>
          </p:sp>
          <p:sp>
            <p:nvSpPr>
              <p:cNvPr id="5" name="object 5"/>
              <p:cNvSpPr/>
              <p:nvPr/>
            </p:nvSpPr>
            <p:spPr>
              <a:xfrm>
                <a:off x="5832126" y="1938550"/>
                <a:ext cx="1968782" cy="1272258"/>
              </a:xfrm>
              <a:custGeom>
                <a:avLst/>
                <a:gdLst/>
                <a:ahLst/>
                <a:cxnLst/>
                <a:rect l="l" t="t" r="r" b="b"/>
                <a:pathLst>
                  <a:path w="2214879" h="1431289">
                    <a:moveTo>
                      <a:pt x="0" y="1431175"/>
                    </a:moveTo>
                    <a:lnTo>
                      <a:pt x="2214562" y="0"/>
                    </a:lnTo>
                  </a:path>
                </a:pathLst>
              </a:custGeom>
              <a:ln w="28575">
                <a:solidFill>
                  <a:srgbClr val="000000"/>
                </a:solidFill>
              </a:ln>
            </p:spPr>
            <p:txBody>
              <a:bodyPr wrap="square" lIns="0" tIns="0" rIns="0" bIns="0" rtlCol="0"/>
              <a:lstStyle/>
              <a:p>
                <a:endParaRPr sz="2133"/>
              </a:p>
            </p:txBody>
          </p:sp>
          <p:sp>
            <p:nvSpPr>
              <p:cNvPr id="6" name="object 6"/>
              <p:cNvSpPr/>
              <p:nvPr/>
            </p:nvSpPr>
            <p:spPr>
              <a:xfrm>
                <a:off x="3543401" y="2502883"/>
                <a:ext cx="0" cy="1250809"/>
              </a:xfrm>
              <a:custGeom>
                <a:avLst/>
                <a:gdLst/>
                <a:ahLst/>
                <a:cxnLst/>
                <a:rect l="l" t="t" r="r" b="b"/>
                <a:pathLst>
                  <a:path h="1407160">
                    <a:moveTo>
                      <a:pt x="0" y="0"/>
                    </a:moveTo>
                    <a:lnTo>
                      <a:pt x="0" y="1407083"/>
                    </a:lnTo>
                  </a:path>
                </a:pathLst>
              </a:custGeom>
              <a:ln w="28575">
                <a:solidFill>
                  <a:srgbClr val="000000"/>
                </a:solidFill>
              </a:ln>
            </p:spPr>
            <p:txBody>
              <a:bodyPr wrap="square" lIns="0" tIns="0" rIns="0" bIns="0" rtlCol="0"/>
              <a:lstStyle/>
              <a:p>
                <a:endParaRPr sz="2133"/>
              </a:p>
            </p:txBody>
          </p:sp>
          <p:sp>
            <p:nvSpPr>
              <p:cNvPr id="7" name="object 7"/>
              <p:cNvSpPr/>
              <p:nvPr/>
            </p:nvSpPr>
            <p:spPr>
              <a:xfrm>
                <a:off x="3543401" y="3753621"/>
                <a:ext cx="2294467" cy="717973"/>
              </a:xfrm>
              <a:custGeom>
                <a:avLst/>
                <a:gdLst/>
                <a:ahLst/>
                <a:cxnLst/>
                <a:rect l="l" t="t" r="r" b="b"/>
                <a:pathLst>
                  <a:path w="2581275" h="807720">
                    <a:moveTo>
                      <a:pt x="0" y="0"/>
                    </a:moveTo>
                    <a:lnTo>
                      <a:pt x="2580843" y="807148"/>
                    </a:lnTo>
                  </a:path>
                </a:pathLst>
              </a:custGeom>
              <a:ln w="28575">
                <a:solidFill>
                  <a:srgbClr val="000000"/>
                </a:solidFill>
              </a:ln>
            </p:spPr>
            <p:txBody>
              <a:bodyPr wrap="square" lIns="0" tIns="0" rIns="0" bIns="0" rtlCol="0"/>
              <a:lstStyle/>
              <a:p>
                <a:endParaRPr sz="2133"/>
              </a:p>
            </p:txBody>
          </p:sp>
          <p:sp>
            <p:nvSpPr>
              <p:cNvPr id="8" name="object 8"/>
              <p:cNvSpPr/>
              <p:nvPr/>
            </p:nvSpPr>
            <p:spPr>
              <a:xfrm>
                <a:off x="5836411" y="3203211"/>
                <a:ext cx="0" cy="1270000"/>
              </a:xfrm>
              <a:custGeom>
                <a:avLst/>
                <a:gdLst/>
                <a:ahLst/>
                <a:cxnLst/>
                <a:rect l="l" t="t" r="r" b="b"/>
                <a:pathLst>
                  <a:path h="1428750">
                    <a:moveTo>
                      <a:pt x="0" y="0"/>
                    </a:moveTo>
                    <a:lnTo>
                      <a:pt x="0" y="1428762"/>
                    </a:lnTo>
                  </a:path>
                </a:pathLst>
              </a:custGeom>
              <a:ln w="28575">
                <a:solidFill>
                  <a:srgbClr val="000000"/>
                </a:solidFill>
              </a:ln>
            </p:spPr>
            <p:txBody>
              <a:bodyPr wrap="square" lIns="0" tIns="0" rIns="0" bIns="0" rtlCol="0"/>
              <a:lstStyle/>
              <a:p>
                <a:endParaRPr sz="2133"/>
              </a:p>
            </p:txBody>
          </p:sp>
          <p:sp>
            <p:nvSpPr>
              <p:cNvPr id="9" name="object 9"/>
              <p:cNvSpPr/>
              <p:nvPr/>
            </p:nvSpPr>
            <p:spPr>
              <a:xfrm>
                <a:off x="5842837" y="3181792"/>
                <a:ext cx="1955800" cy="1279031"/>
              </a:xfrm>
              <a:custGeom>
                <a:avLst/>
                <a:gdLst/>
                <a:ahLst/>
                <a:cxnLst/>
                <a:rect l="l" t="t" r="r" b="b"/>
                <a:pathLst>
                  <a:path w="2200275" h="1438910">
                    <a:moveTo>
                      <a:pt x="0" y="1438402"/>
                    </a:moveTo>
                    <a:lnTo>
                      <a:pt x="2200097" y="0"/>
                    </a:lnTo>
                  </a:path>
                </a:pathLst>
              </a:custGeom>
              <a:ln w="28575">
                <a:solidFill>
                  <a:srgbClr val="000000"/>
                </a:solidFill>
              </a:ln>
            </p:spPr>
            <p:txBody>
              <a:bodyPr wrap="square" lIns="0" tIns="0" rIns="0" bIns="0" rtlCol="0"/>
              <a:lstStyle/>
              <a:p>
                <a:endParaRPr sz="2133"/>
              </a:p>
            </p:txBody>
          </p:sp>
          <p:sp>
            <p:nvSpPr>
              <p:cNvPr id="10" name="object 10"/>
              <p:cNvSpPr/>
              <p:nvPr/>
            </p:nvSpPr>
            <p:spPr>
              <a:xfrm>
                <a:off x="7799550" y="1943906"/>
                <a:ext cx="0" cy="1235004"/>
              </a:xfrm>
              <a:custGeom>
                <a:avLst/>
                <a:gdLst/>
                <a:ahLst/>
                <a:cxnLst/>
                <a:rect l="l" t="t" r="r" b="b"/>
                <a:pathLst>
                  <a:path h="1389380">
                    <a:moveTo>
                      <a:pt x="0" y="0"/>
                    </a:moveTo>
                    <a:lnTo>
                      <a:pt x="0" y="1389011"/>
                    </a:lnTo>
                  </a:path>
                </a:pathLst>
              </a:custGeom>
              <a:ln w="28575">
                <a:solidFill>
                  <a:srgbClr val="000000"/>
                </a:solidFill>
              </a:ln>
            </p:spPr>
            <p:txBody>
              <a:bodyPr wrap="square" lIns="0" tIns="0" rIns="0" bIns="0" rtlCol="0"/>
              <a:lstStyle/>
              <a:p>
                <a:endParaRPr sz="2133"/>
              </a:p>
            </p:txBody>
          </p:sp>
          <p:sp>
            <p:nvSpPr>
              <p:cNvPr id="12" name="object 12"/>
              <p:cNvSpPr/>
              <p:nvPr/>
            </p:nvSpPr>
            <p:spPr>
              <a:xfrm>
                <a:off x="3038122" y="2376312"/>
                <a:ext cx="887871" cy="2822"/>
              </a:xfrm>
              <a:custGeom>
                <a:avLst/>
                <a:gdLst/>
                <a:ahLst/>
                <a:cxnLst/>
                <a:rect l="l" t="t" r="r" b="b"/>
                <a:pathLst>
                  <a:path w="998854" h="3175">
                    <a:moveTo>
                      <a:pt x="0" y="0"/>
                    </a:moveTo>
                    <a:lnTo>
                      <a:pt x="998537" y="2781"/>
                    </a:lnTo>
                  </a:path>
                </a:pathLst>
              </a:custGeom>
              <a:ln w="57150">
                <a:solidFill>
                  <a:srgbClr val="000000"/>
                </a:solidFill>
              </a:ln>
            </p:spPr>
            <p:txBody>
              <a:bodyPr wrap="square" lIns="0" tIns="0" rIns="0" bIns="0" rtlCol="0"/>
              <a:lstStyle/>
              <a:p>
                <a:endParaRPr sz="2133"/>
              </a:p>
            </p:txBody>
          </p:sp>
          <p:sp>
            <p:nvSpPr>
              <p:cNvPr id="13" name="object 13"/>
              <p:cNvSpPr/>
              <p:nvPr/>
            </p:nvSpPr>
            <p:spPr>
              <a:xfrm>
                <a:off x="3900098" y="2302503"/>
                <a:ext cx="152964" cy="152400"/>
              </a:xfrm>
              <a:custGeom>
                <a:avLst/>
                <a:gdLst/>
                <a:ahLst/>
                <a:cxnLst/>
                <a:rect l="l" t="t" r="r" b="b"/>
                <a:pathLst>
                  <a:path w="172085" h="171450">
                    <a:moveTo>
                      <a:pt x="482" y="0"/>
                    </a:moveTo>
                    <a:lnTo>
                      <a:pt x="0" y="171450"/>
                    </a:lnTo>
                    <a:lnTo>
                      <a:pt x="171691" y="86207"/>
                    </a:lnTo>
                    <a:lnTo>
                      <a:pt x="482" y="0"/>
                    </a:lnTo>
                    <a:close/>
                  </a:path>
                </a:pathLst>
              </a:custGeom>
              <a:solidFill>
                <a:srgbClr val="000000"/>
              </a:solidFill>
            </p:spPr>
            <p:txBody>
              <a:bodyPr wrap="square" lIns="0" tIns="0" rIns="0" bIns="0" rtlCol="0"/>
              <a:lstStyle/>
              <a:p>
                <a:endParaRPr sz="2133"/>
              </a:p>
            </p:txBody>
          </p:sp>
          <p:sp>
            <p:nvSpPr>
              <p:cNvPr id="14" name="object 14"/>
              <p:cNvSpPr/>
              <p:nvPr/>
            </p:nvSpPr>
            <p:spPr>
              <a:xfrm>
                <a:off x="5451457" y="3450255"/>
                <a:ext cx="2224476" cy="1522307"/>
              </a:xfrm>
              <a:custGeom>
                <a:avLst/>
                <a:gdLst/>
                <a:ahLst/>
                <a:cxnLst/>
                <a:rect l="l" t="t" r="r" b="b"/>
                <a:pathLst>
                  <a:path w="2502534" h="1712595">
                    <a:moveTo>
                      <a:pt x="2495029" y="52743"/>
                    </a:moveTo>
                    <a:lnTo>
                      <a:pt x="35369" y="1701863"/>
                    </a:lnTo>
                    <a:lnTo>
                      <a:pt x="42443" y="1712404"/>
                    </a:lnTo>
                    <a:lnTo>
                      <a:pt x="2502103" y="63296"/>
                    </a:lnTo>
                    <a:lnTo>
                      <a:pt x="2495029" y="52743"/>
                    </a:lnTo>
                    <a:close/>
                  </a:path>
                  <a:path w="2502534" h="1712595">
                    <a:moveTo>
                      <a:pt x="2473807" y="21107"/>
                    </a:moveTo>
                    <a:lnTo>
                      <a:pt x="14147" y="1670215"/>
                    </a:lnTo>
                    <a:lnTo>
                      <a:pt x="28295" y="1691309"/>
                    </a:lnTo>
                    <a:lnTo>
                      <a:pt x="2487955" y="42202"/>
                    </a:lnTo>
                    <a:lnTo>
                      <a:pt x="2473807" y="21107"/>
                    </a:lnTo>
                    <a:close/>
                  </a:path>
                  <a:path w="2502534" h="1712595">
                    <a:moveTo>
                      <a:pt x="2459672" y="0"/>
                    </a:moveTo>
                    <a:lnTo>
                      <a:pt x="0" y="1649120"/>
                    </a:lnTo>
                    <a:lnTo>
                      <a:pt x="7073" y="1659661"/>
                    </a:lnTo>
                    <a:lnTo>
                      <a:pt x="2466746" y="10553"/>
                    </a:lnTo>
                    <a:lnTo>
                      <a:pt x="2459672" y="0"/>
                    </a:lnTo>
                    <a:close/>
                  </a:path>
                </a:pathLst>
              </a:custGeom>
              <a:solidFill>
                <a:srgbClr val="0000FF"/>
              </a:solidFill>
            </p:spPr>
            <p:txBody>
              <a:bodyPr wrap="square" lIns="0" tIns="0" rIns="0" bIns="0" rtlCol="0"/>
              <a:lstStyle/>
              <a:p>
                <a:endParaRPr sz="2133"/>
              </a:p>
            </p:txBody>
          </p:sp>
          <p:sp>
            <p:nvSpPr>
              <p:cNvPr id="15" name="object 15"/>
              <p:cNvSpPr/>
              <p:nvPr/>
            </p:nvSpPr>
            <p:spPr>
              <a:xfrm>
                <a:off x="5301547" y="4728163"/>
                <a:ext cx="375919" cy="329636"/>
              </a:xfrm>
              <a:custGeom>
                <a:avLst/>
                <a:gdLst/>
                <a:ahLst/>
                <a:cxnLst/>
                <a:rect l="l" t="t" r="r" b="b"/>
                <a:pathLst>
                  <a:path w="422910" h="370839">
                    <a:moveTo>
                      <a:pt x="210350" y="0"/>
                    </a:moveTo>
                    <a:lnTo>
                      <a:pt x="0" y="370420"/>
                    </a:lnTo>
                    <a:lnTo>
                      <a:pt x="422541" y="316445"/>
                    </a:lnTo>
                    <a:lnTo>
                      <a:pt x="189864" y="243103"/>
                    </a:lnTo>
                    <a:lnTo>
                      <a:pt x="210350" y="0"/>
                    </a:lnTo>
                    <a:close/>
                  </a:path>
                </a:pathLst>
              </a:custGeom>
              <a:solidFill>
                <a:srgbClr val="0000FF"/>
              </a:solidFill>
            </p:spPr>
            <p:txBody>
              <a:bodyPr wrap="square" lIns="0" tIns="0" rIns="0" bIns="0" rtlCol="0"/>
              <a:lstStyle/>
              <a:p>
                <a:endParaRPr sz="2133"/>
              </a:p>
            </p:txBody>
          </p:sp>
          <p:sp>
            <p:nvSpPr>
              <p:cNvPr id="16" name="object 16"/>
              <p:cNvSpPr/>
              <p:nvPr/>
            </p:nvSpPr>
            <p:spPr>
              <a:xfrm>
                <a:off x="6288779" y="2810346"/>
                <a:ext cx="1053253" cy="738858"/>
              </a:xfrm>
              <a:custGeom>
                <a:avLst/>
                <a:gdLst/>
                <a:ahLst/>
                <a:cxnLst/>
                <a:rect l="l" t="t" r="r" b="b"/>
                <a:pathLst>
                  <a:path w="1184909" h="831214">
                    <a:moveTo>
                      <a:pt x="1177709" y="52705"/>
                    </a:moveTo>
                    <a:lnTo>
                      <a:pt x="35420" y="820254"/>
                    </a:lnTo>
                    <a:lnTo>
                      <a:pt x="42494" y="830795"/>
                    </a:lnTo>
                    <a:lnTo>
                      <a:pt x="1184795" y="63246"/>
                    </a:lnTo>
                    <a:lnTo>
                      <a:pt x="1177709" y="52705"/>
                    </a:lnTo>
                    <a:close/>
                  </a:path>
                  <a:path w="1184909" h="831214">
                    <a:moveTo>
                      <a:pt x="1156461" y="21082"/>
                    </a:moveTo>
                    <a:lnTo>
                      <a:pt x="14160" y="788631"/>
                    </a:lnTo>
                    <a:lnTo>
                      <a:pt x="28333" y="809713"/>
                    </a:lnTo>
                    <a:lnTo>
                      <a:pt x="1170635" y="42164"/>
                    </a:lnTo>
                    <a:lnTo>
                      <a:pt x="1156461" y="21082"/>
                    </a:lnTo>
                    <a:close/>
                  </a:path>
                  <a:path w="1184909"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17" name="object 17"/>
              <p:cNvSpPr/>
              <p:nvPr/>
            </p:nvSpPr>
            <p:spPr>
              <a:xfrm>
                <a:off x="7088274" y="2838451"/>
                <a:ext cx="234809" cy="212231"/>
              </a:xfrm>
              <a:custGeom>
                <a:avLst/>
                <a:gdLst/>
                <a:ahLst/>
                <a:cxnLst/>
                <a:rect l="l" t="t" r="r" b="b"/>
                <a:pathLst>
                  <a:path w="264159"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18" name="object 18"/>
              <p:cNvSpPr/>
              <p:nvPr/>
            </p:nvSpPr>
            <p:spPr>
              <a:xfrm>
                <a:off x="5645312" y="2051168"/>
                <a:ext cx="1053253" cy="738858"/>
              </a:xfrm>
              <a:custGeom>
                <a:avLst/>
                <a:gdLst/>
                <a:ahLst/>
                <a:cxnLst/>
                <a:rect l="l" t="t" r="r" b="b"/>
                <a:pathLst>
                  <a:path w="1184909" h="831214">
                    <a:moveTo>
                      <a:pt x="1177709" y="52705"/>
                    </a:moveTo>
                    <a:lnTo>
                      <a:pt x="35420" y="820254"/>
                    </a:lnTo>
                    <a:lnTo>
                      <a:pt x="42494" y="830795"/>
                    </a:lnTo>
                    <a:lnTo>
                      <a:pt x="1184795" y="63246"/>
                    </a:lnTo>
                    <a:lnTo>
                      <a:pt x="1177709" y="52705"/>
                    </a:lnTo>
                    <a:close/>
                  </a:path>
                  <a:path w="1184909" h="831214">
                    <a:moveTo>
                      <a:pt x="1156462" y="21082"/>
                    </a:moveTo>
                    <a:lnTo>
                      <a:pt x="14160" y="788631"/>
                    </a:lnTo>
                    <a:lnTo>
                      <a:pt x="28333" y="809713"/>
                    </a:lnTo>
                    <a:lnTo>
                      <a:pt x="1170635" y="42164"/>
                    </a:lnTo>
                    <a:lnTo>
                      <a:pt x="1156462" y="21082"/>
                    </a:lnTo>
                    <a:close/>
                  </a:path>
                  <a:path w="1184909"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19" name="object 19"/>
              <p:cNvSpPr/>
              <p:nvPr/>
            </p:nvSpPr>
            <p:spPr>
              <a:xfrm>
                <a:off x="6444807" y="2079273"/>
                <a:ext cx="234809" cy="212231"/>
              </a:xfrm>
              <a:custGeom>
                <a:avLst/>
                <a:gdLst/>
                <a:ahLst/>
                <a:cxnLst/>
                <a:rect l="l" t="t" r="r" b="b"/>
                <a:pathLst>
                  <a:path w="264159"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20" name="object 20"/>
              <p:cNvSpPr/>
              <p:nvPr/>
            </p:nvSpPr>
            <p:spPr>
              <a:xfrm>
                <a:off x="4657534" y="1684279"/>
                <a:ext cx="1053253" cy="738858"/>
              </a:xfrm>
              <a:custGeom>
                <a:avLst/>
                <a:gdLst/>
                <a:ahLst/>
                <a:cxnLst/>
                <a:rect l="l" t="t" r="r" b="b"/>
                <a:pathLst>
                  <a:path w="1184910" h="831214">
                    <a:moveTo>
                      <a:pt x="1177709" y="52705"/>
                    </a:moveTo>
                    <a:lnTo>
                      <a:pt x="35420" y="820254"/>
                    </a:lnTo>
                    <a:lnTo>
                      <a:pt x="42494" y="830795"/>
                    </a:lnTo>
                    <a:lnTo>
                      <a:pt x="1184795" y="63246"/>
                    </a:lnTo>
                    <a:lnTo>
                      <a:pt x="1177709" y="52705"/>
                    </a:lnTo>
                    <a:close/>
                  </a:path>
                  <a:path w="1184910" h="831214">
                    <a:moveTo>
                      <a:pt x="1156462" y="21082"/>
                    </a:moveTo>
                    <a:lnTo>
                      <a:pt x="14160" y="788631"/>
                    </a:lnTo>
                    <a:lnTo>
                      <a:pt x="28333" y="809713"/>
                    </a:lnTo>
                    <a:lnTo>
                      <a:pt x="1170635" y="42164"/>
                    </a:lnTo>
                    <a:lnTo>
                      <a:pt x="1156462" y="21082"/>
                    </a:lnTo>
                    <a:close/>
                  </a:path>
                  <a:path w="1184910"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21" name="object 21"/>
              <p:cNvSpPr/>
              <p:nvPr/>
            </p:nvSpPr>
            <p:spPr>
              <a:xfrm>
                <a:off x="5457029" y="1712384"/>
                <a:ext cx="234809" cy="212231"/>
              </a:xfrm>
              <a:custGeom>
                <a:avLst/>
                <a:gdLst/>
                <a:ahLst/>
                <a:cxnLst/>
                <a:rect l="l" t="t" r="r" b="b"/>
                <a:pathLst>
                  <a:path w="264160"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22" name="object 22"/>
              <p:cNvSpPr txBox="1"/>
              <p:nvPr/>
            </p:nvSpPr>
            <p:spPr>
              <a:xfrm>
                <a:off x="754238" y="4696770"/>
                <a:ext cx="7404382" cy="1073627"/>
              </a:xfrm>
              <a:prstGeom prst="rect">
                <a:avLst/>
              </a:prstGeom>
            </p:spPr>
            <p:txBody>
              <a:bodyPr vert="horz" wrap="square" lIns="0" tIns="0" rIns="0" bIns="0" rtlCol="0">
                <a:spAutoFit/>
              </a:bodyPr>
              <a:lstStyle/>
              <a:p>
                <a:pPr marL="1767862"/>
                <a:r>
                  <a:rPr sz="2133" spc="-124" dirty="0">
                    <a:latin typeface="Arial"/>
                    <a:cs typeface="Arial"/>
                  </a:rPr>
                  <a:t>V</a:t>
                </a:r>
                <a:r>
                  <a:rPr sz="2133" spc="-4" dirty="0">
                    <a:latin typeface="Arial"/>
                    <a:cs typeface="Arial"/>
                  </a:rPr>
                  <a:t>e</a:t>
                </a:r>
                <a:r>
                  <a:rPr sz="2133" dirty="0">
                    <a:latin typeface="Arial"/>
                    <a:cs typeface="Arial"/>
                  </a:rPr>
                  <a:t>rt</a:t>
                </a:r>
                <a:r>
                  <a:rPr sz="2133" spc="-4" dirty="0">
                    <a:latin typeface="Arial"/>
                    <a:cs typeface="Arial"/>
                  </a:rPr>
                  <a:t>i</a:t>
                </a:r>
                <a:r>
                  <a:rPr sz="2133" dirty="0">
                    <a:latin typeface="Arial"/>
                    <a:cs typeface="Arial"/>
                  </a:rPr>
                  <a:t>c</a:t>
                </a:r>
                <a:r>
                  <a:rPr sz="2133" spc="-4" dirty="0">
                    <a:latin typeface="Arial"/>
                    <a:cs typeface="Arial"/>
                  </a:rPr>
                  <a:t>a</a:t>
                </a:r>
                <a:r>
                  <a:rPr sz="2133" dirty="0">
                    <a:latin typeface="Arial"/>
                    <a:cs typeface="Arial"/>
                  </a:rPr>
                  <a:t>l</a:t>
                </a:r>
                <a:r>
                  <a:rPr sz="2133" spc="9" dirty="0">
                    <a:latin typeface="Arial"/>
                    <a:cs typeface="Arial"/>
                  </a:rPr>
                  <a:t> </a:t>
                </a:r>
                <a:r>
                  <a:rPr sz="2133" spc="-4" dirty="0">
                    <a:latin typeface="Arial"/>
                    <a:cs typeface="Arial"/>
                  </a:rPr>
                  <a:t>ele</a:t>
                </a:r>
                <a:r>
                  <a:rPr sz="2133" dirty="0">
                    <a:latin typeface="Arial"/>
                    <a:cs typeface="Arial"/>
                  </a:rPr>
                  <a:t>m</a:t>
                </a:r>
                <a:r>
                  <a:rPr sz="2133" spc="-4" dirty="0">
                    <a:latin typeface="Arial"/>
                    <a:cs typeface="Arial"/>
                  </a:rPr>
                  <a:t>en</a:t>
                </a:r>
                <a:r>
                  <a:rPr sz="2133" dirty="0">
                    <a:latin typeface="Arial"/>
                    <a:cs typeface="Arial"/>
                  </a:rPr>
                  <a:t>ts</a:t>
                </a:r>
              </a:p>
              <a:p>
                <a:pPr>
                  <a:spcBef>
                    <a:spcPts val="42"/>
                  </a:spcBef>
                </a:pPr>
                <a:endParaRPr sz="2711" dirty="0">
                  <a:latin typeface="Times New Roman"/>
                  <a:cs typeface="Times New Roman"/>
                </a:endParaRPr>
              </a:p>
              <a:p>
                <a:pPr marL="11289" marR="4516"/>
                <a:endParaRPr sz="2133" dirty="0">
                  <a:latin typeface="Arial"/>
                  <a:cs typeface="Arial"/>
                </a:endParaRPr>
              </a:p>
            </p:txBody>
          </p:sp>
          <p:sp>
            <p:nvSpPr>
              <p:cNvPr id="23" name="object 23"/>
              <p:cNvSpPr txBox="1"/>
              <p:nvPr/>
            </p:nvSpPr>
            <p:spPr>
              <a:xfrm>
                <a:off x="562469" y="1396170"/>
                <a:ext cx="3487137" cy="1177053"/>
              </a:xfrm>
              <a:prstGeom prst="rect">
                <a:avLst/>
              </a:prstGeom>
            </p:spPr>
            <p:txBody>
              <a:bodyPr vert="horz" wrap="square" lIns="0" tIns="0" rIns="0" bIns="0" rtlCol="0">
                <a:spAutoFit/>
              </a:bodyPr>
              <a:lstStyle/>
              <a:p>
                <a:pPr marL="11289" indent="630492"/>
                <a:r>
                  <a:rPr sz="2133" spc="-4" dirty="0">
                    <a:latin typeface="Arial"/>
                    <a:cs typeface="Arial"/>
                  </a:rPr>
                  <a:t>Re</a:t>
                </a:r>
                <a:r>
                  <a:rPr sz="2133" dirty="0">
                    <a:latin typeface="Arial"/>
                    <a:cs typeface="Arial"/>
                  </a:rPr>
                  <a:t>s</a:t>
                </a:r>
                <a:r>
                  <a:rPr sz="2133" spc="-4" dirty="0">
                    <a:latin typeface="Arial"/>
                    <a:cs typeface="Arial"/>
                  </a:rPr>
                  <a:t>ul</a:t>
                </a:r>
                <a:r>
                  <a:rPr sz="2133" dirty="0">
                    <a:latin typeface="Arial"/>
                    <a:cs typeface="Arial"/>
                  </a:rPr>
                  <a:t>t</a:t>
                </a:r>
                <a:r>
                  <a:rPr sz="2133" spc="-4" dirty="0">
                    <a:latin typeface="Arial"/>
                    <a:cs typeface="Arial"/>
                  </a:rPr>
                  <a:t>an</a:t>
                </a:r>
                <a:r>
                  <a:rPr sz="2133" dirty="0">
                    <a:latin typeface="Arial"/>
                    <a:cs typeface="Arial"/>
                  </a:rPr>
                  <a:t>t</a:t>
                </a:r>
                <a:r>
                  <a:rPr sz="2133" spc="18" dirty="0">
                    <a:latin typeface="Arial"/>
                    <a:cs typeface="Arial"/>
                  </a:rPr>
                  <a:t> </a:t>
                </a:r>
                <a:r>
                  <a:rPr sz="2133" spc="-4" dirty="0">
                    <a:latin typeface="Arial"/>
                    <a:cs typeface="Arial"/>
                  </a:rPr>
                  <a:t>ine</a:t>
                </a:r>
                <a:r>
                  <a:rPr sz="2133" dirty="0">
                    <a:latin typeface="Arial"/>
                    <a:cs typeface="Arial"/>
                  </a:rPr>
                  <a:t>rt</a:t>
                </a:r>
                <a:r>
                  <a:rPr sz="2133" spc="-4" dirty="0">
                    <a:latin typeface="Arial"/>
                    <a:cs typeface="Arial"/>
                  </a:rPr>
                  <a:t>ia</a:t>
                </a:r>
                <a:r>
                  <a:rPr sz="2133" dirty="0">
                    <a:latin typeface="Arial"/>
                    <a:cs typeface="Arial"/>
                  </a:rPr>
                  <a:t>l</a:t>
                </a:r>
                <a:r>
                  <a:rPr sz="2133" spc="18" dirty="0">
                    <a:latin typeface="Arial"/>
                    <a:cs typeface="Arial"/>
                  </a:rPr>
                  <a:t> </a:t>
                </a:r>
                <a:r>
                  <a:rPr sz="2133" dirty="0">
                    <a:latin typeface="Arial"/>
                    <a:cs typeface="Arial"/>
                  </a:rPr>
                  <a:t>f</a:t>
                </a:r>
                <a:r>
                  <a:rPr sz="2133" spc="-4" dirty="0">
                    <a:latin typeface="Arial"/>
                    <a:cs typeface="Arial"/>
                  </a:rPr>
                  <a:t>o</a:t>
                </a:r>
                <a:r>
                  <a:rPr sz="2133" dirty="0">
                    <a:latin typeface="Arial"/>
                    <a:cs typeface="Arial"/>
                  </a:rPr>
                  <a:t>rc</a:t>
                </a:r>
                <a:r>
                  <a:rPr sz="2133" spc="-4" dirty="0">
                    <a:latin typeface="Arial"/>
                    <a:cs typeface="Arial"/>
                  </a:rPr>
                  <a:t>es</a:t>
                </a:r>
                <a:endParaRPr sz="2133">
                  <a:latin typeface="Arial"/>
                  <a:cs typeface="Arial"/>
                </a:endParaRPr>
              </a:p>
              <a:p>
                <a:pPr>
                  <a:lnSpc>
                    <a:spcPct val="100000"/>
                  </a:lnSpc>
                </a:pPr>
                <a:endParaRPr sz="2133">
                  <a:latin typeface="Times New Roman"/>
                  <a:cs typeface="Times New Roman"/>
                </a:endParaRPr>
              </a:p>
              <a:p>
                <a:pPr marL="11289">
                  <a:spcBef>
                    <a:spcPts val="1529"/>
                  </a:spcBef>
                </a:pPr>
                <a:r>
                  <a:rPr sz="2133" spc="-4" dirty="0">
                    <a:latin typeface="Arial"/>
                    <a:cs typeface="Arial"/>
                  </a:rPr>
                  <a:t>Ho</a:t>
                </a:r>
                <a:r>
                  <a:rPr sz="2133" dirty="0">
                    <a:latin typeface="Arial"/>
                    <a:cs typeface="Arial"/>
                  </a:rPr>
                  <a:t>r</a:t>
                </a:r>
                <a:r>
                  <a:rPr sz="2133" spc="-4" dirty="0">
                    <a:latin typeface="Arial"/>
                    <a:cs typeface="Arial"/>
                  </a:rPr>
                  <a:t>i</a:t>
                </a:r>
                <a:r>
                  <a:rPr sz="2133" dirty="0">
                    <a:latin typeface="Arial"/>
                    <a:cs typeface="Arial"/>
                  </a:rPr>
                  <a:t>z</a:t>
                </a:r>
                <a:r>
                  <a:rPr sz="2133" spc="-4" dirty="0">
                    <a:latin typeface="Arial"/>
                    <a:cs typeface="Arial"/>
                  </a:rPr>
                  <a:t>on</a:t>
                </a:r>
                <a:r>
                  <a:rPr sz="2133" dirty="0">
                    <a:latin typeface="Arial"/>
                    <a:cs typeface="Arial"/>
                  </a:rPr>
                  <a:t>t</a:t>
                </a:r>
                <a:r>
                  <a:rPr sz="2133" spc="-4" dirty="0">
                    <a:latin typeface="Arial"/>
                    <a:cs typeface="Arial"/>
                  </a:rPr>
                  <a:t>a</a:t>
                </a:r>
                <a:r>
                  <a:rPr sz="2133" dirty="0">
                    <a:latin typeface="Arial"/>
                    <a:cs typeface="Arial"/>
                  </a:rPr>
                  <a:t>l</a:t>
                </a:r>
                <a:r>
                  <a:rPr sz="2133" spc="18" dirty="0">
                    <a:latin typeface="Arial"/>
                    <a:cs typeface="Arial"/>
                  </a:rPr>
                  <a:t> </a:t>
                </a:r>
                <a:r>
                  <a:rPr sz="2133" spc="-4" dirty="0">
                    <a:latin typeface="Arial"/>
                    <a:cs typeface="Arial"/>
                  </a:rPr>
                  <a:t>ele</a:t>
                </a:r>
                <a:r>
                  <a:rPr sz="2133" dirty="0">
                    <a:latin typeface="Arial"/>
                    <a:cs typeface="Arial"/>
                  </a:rPr>
                  <a:t>m</a:t>
                </a:r>
                <a:r>
                  <a:rPr sz="2133" spc="-4" dirty="0">
                    <a:latin typeface="Arial"/>
                    <a:cs typeface="Arial"/>
                  </a:rPr>
                  <a:t>en</a:t>
                </a:r>
                <a:r>
                  <a:rPr sz="2133" dirty="0">
                    <a:latin typeface="Arial"/>
                    <a:cs typeface="Arial"/>
                  </a:rPr>
                  <a:t>ts</a:t>
                </a:r>
                <a:endParaRPr sz="2133">
                  <a:latin typeface="Arial"/>
                  <a:cs typeface="Arial"/>
                </a:endParaRPr>
              </a:p>
            </p:txBody>
          </p:sp>
          <p:sp>
            <p:nvSpPr>
              <p:cNvPr id="24" name="object 24"/>
              <p:cNvSpPr/>
              <p:nvPr/>
            </p:nvSpPr>
            <p:spPr>
              <a:xfrm>
                <a:off x="5983345" y="3796456"/>
                <a:ext cx="1527387" cy="1061156"/>
              </a:xfrm>
              <a:custGeom>
                <a:avLst/>
                <a:gdLst/>
                <a:ahLst/>
                <a:cxnLst/>
                <a:rect l="l" t="t" r="r" b="b"/>
                <a:pathLst>
                  <a:path w="1718309" h="1193800">
                    <a:moveTo>
                      <a:pt x="110166" y="967739"/>
                    </a:moveTo>
                    <a:lnTo>
                      <a:pt x="70741" y="975359"/>
                    </a:lnTo>
                    <a:lnTo>
                      <a:pt x="37410" y="996949"/>
                    </a:lnTo>
                    <a:lnTo>
                      <a:pt x="6210" y="1037589"/>
                    </a:lnTo>
                    <a:lnTo>
                      <a:pt x="0" y="1074419"/>
                    </a:lnTo>
                    <a:lnTo>
                      <a:pt x="1297" y="1088389"/>
                    </a:lnTo>
                    <a:lnTo>
                      <a:pt x="18475" y="1134109"/>
                    </a:lnTo>
                    <a:lnTo>
                      <a:pt x="41848" y="1164589"/>
                    </a:lnTo>
                    <a:lnTo>
                      <a:pt x="75526" y="1187449"/>
                    </a:lnTo>
                    <a:lnTo>
                      <a:pt x="99008" y="1193799"/>
                    </a:lnTo>
                    <a:lnTo>
                      <a:pt x="125490" y="1193799"/>
                    </a:lnTo>
                    <a:lnTo>
                      <a:pt x="136642" y="1191259"/>
                    </a:lnTo>
                    <a:lnTo>
                      <a:pt x="159383" y="1183639"/>
                    </a:lnTo>
                    <a:lnTo>
                      <a:pt x="171428" y="1176019"/>
                    </a:lnTo>
                    <a:lnTo>
                      <a:pt x="184227" y="1168399"/>
                    </a:lnTo>
                    <a:lnTo>
                      <a:pt x="185575" y="1167129"/>
                    </a:lnTo>
                    <a:lnTo>
                      <a:pt x="114242" y="1167129"/>
                    </a:lnTo>
                    <a:lnTo>
                      <a:pt x="102975" y="1165859"/>
                    </a:lnTo>
                    <a:lnTo>
                      <a:pt x="60535" y="1140459"/>
                    </a:lnTo>
                    <a:lnTo>
                      <a:pt x="36215" y="1104899"/>
                    </a:lnTo>
                    <a:lnTo>
                      <a:pt x="27921" y="1068069"/>
                    </a:lnTo>
                    <a:lnTo>
                      <a:pt x="29414" y="1052829"/>
                    </a:lnTo>
                    <a:lnTo>
                      <a:pt x="57068" y="1013459"/>
                    </a:lnTo>
                    <a:lnTo>
                      <a:pt x="95255" y="994409"/>
                    </a:lnTo>
                    <a:lnTo>
                      <a:pt x="150834" y="994409"/>
                    </a:lnTo>
                    <a:lnTo>
                      <a:pt x="154794" y="986789"/>
                    </a:lnTo>
                    <a:lnTo>
                      <a:pt x="144700" y="979169"/>
                    </a:lnTo>
                    <a:lnTo>
                      <a:pt x="133593" y="974089"/>
                    </a:lnTo>
                    <a:lnTo>
                      <a:pt x="120751" y="969009"/>
                    </a:lnTo>
                    <a:lnTo>
                      <a:pt x="110166" y="967739"/>
                    </a:lnTo>
                    <a:close/>
                  </a:path>
                  <a:path w="1718309" h="1193800">
                    <a:moveTo>
                      <a:pt x="213334" y="1062989"/>
                    </a:moveTo>
                    <a:lnTo>
                      <a:pt x="179515" y="1062989"/>
                    </a:lnTo>
                    <a:lnTo>
                      <a:pt x="201647" y="1099819"/>
                    </a:lnTo>
                    <a:lnTo>
                      <a:pt x="198190" y="1108709"/>
                    </a:lnTo>
                    <a:lnTo>
                      <a:pt x="172604" y="1144269"/>
                    </a:lnTo>
                    <a:lnTo>
                      <a:pt x="130044" y="1164589"/>
                    </a:lnTo>
                    <a:lnTo>
                      <a:pt x="114242" y="1167129"/>
                    </a:lnTo>
                    <a:lnTo>
                      <a:pt x="185575" y="1167129"/>
                    </a:lnTo>
                    <a:lnTo>
                      <a:pt x="192316" y="1160779"/>
                    </a:lnTo>
                    <a:lnTo>
                      <a:pt x="200513" y="1153159"/>
                    </a:lnTo>
                    <a:lnTo>
                      <a:pt x="209207" y="1141729"/>
                    </a:lnTo>
                    <a:lnTo>
                      <a:pt x="218784" y="1129029"/>
                    </a:lnTo>
                    <a:lnTo>
                      <a:pt x="224604" y="1117599"/>
                    </a:lnTo>
                    <a:lnTo>
                      <a:pt x="229691" y="1106169"/>
                    </a:lnTo>
                    <a:lnTo>
                      <a:pt x="234049" y="1093469"/>
                    </a:lnTo>
                    <a:lnTo>
                      <a:pt x="213334" y="1062989"/>
                    </a:lnTo>
                    <a:close/>
                  </a:path>
                  <a:path w="1718309" h="1193800">
                    <a:moveTo>
                      <a:pt x="188303" y="1026159"/>
                    </a:moveTo>
                    <a:lnTo>
                      <a:pt x="112129" y="1078229"/>
                    </a:lnTo>
                    <a:lnTo>
                      <a:pt x="126594" y="1099819"/>
                    </a:lnTo>
                    <a:lnTo>
                      <a:pt x="179515" y="1062989"/>
                    </a:lnTo>
                    <a:lnTo>
                      <a:pt x="213334" y="1062989"/>
                    </a:lnTo>
                    <a:lnTo>
                      <a:pt x="188303" y="1026159"/>
                    </a:lnTo>
                    <a:close/>
                  </a:path>
                  <a:path w="1718309" h="1193800">
                    <a:moveTo>
                      <a:pt x="214389" y="951229"/>
                    </a:moveTo>
                    <a:lnTo>
                      <a:pt x="194501" y="965199"/>
                    </a:lnTo>
                    <a:lnTo>
                      <a:pt x="283795" y="1096009"/>
                    </a:lnTo>
                    <a:lnTo>
                      <a:pt x="305905" y="1080769"/>
                    </a:lnTo>
                    <a:lnTo>
                      <a:pt x="255599" y="1007109"/>
                    </a:lnTo>
                    <a:lnTo>
                      <a:pt x="249549" y="995679"/>
                    </a:lnTo>
                    <a:lnTo>
                      <a:pt x="245174" y="984249"/>
                    </a:lnTo>
                    <a:lnTo>
                      <a:pt x="243282" y="977899"/>
                    </a:lnTo>
                    <a:lnTo>
                      <a:pt x="243269" y="971549"/>
                    </a:lnTo>
                    <a:lnTo>
                      <a:pt x="227927" y="971549"/>
                    </a:lnTo>
                    <a:lnTo>
                      <a:pt x="214389" y="951229"/>
                    </a:lnTo>
                    <a:close/>
                  </a:path>
                  <a:path w="1718309" h="1193800">
                    <a:moveTo>
                      <a:pt x="381846" y="854709"/>
                    </a:moveTo>
                    <a:lnTo>
                      <a:pt x="371029" y="854709"/>
                    </a:lnTo>
                    <a:lnTo>
                      <a:pt x="359985" y="855979"/>
                    </a:lnTo>
                    <a:lnTo>
                      <a:pt x="322718" y="873759"/>
                    </a:lnTo>
                    <a:lnTo>
                      <a:pt x="297247" y="919479"/>
                    </a:lnTo>
                    <a:lnTo>
                      <a:pt x="296870" y="930909"/>
                    </a:lnTo>
                    <a:lnTo>
                      <a:pt x="298499" y="942339"/>
                    </a:lnTo>
                    <a:lnTo>
                      <a:pt x="322188" y="988059"/>
                    </a:lnTo>
                    <a:lnTo>
                      <a:pt x="363460" y="1015999"/>
                    </a:lnTo>
                    <a:lnTo>
                      <a:pt x="377831" y="1018539"/>
                    </a:lnTo>
                    <a:lnTo>
                      <a:pt x="389494" y="1018539"/>
                    </a:lnTo>
                    <a:lnTo>
                      <a:pt x="425465" y="1003299"/>
                    </a:lnTo>
                    <a:lnTo>
                      <a:pt x="436164" y="993139"/>
                    </a:lnTo>
                    <a:lnTo>
                      <a:pt x="382338" y="993139"/>
                    </a:lnTo>
                    <a:lnTo>
                      <a:pt x="367234" y="990599"/>
                    </a:lnTo>
                    <a:lnTo>
                      <a:pt x="357201" y="984249"/>
                    </a:lnTo>
                    <a:lnTo>
                      <a:pt x="347502" y="975359"/>
                    </a:lnTo>
                    <a:lnTo>
                      <a:pt x="338138" y="962659"/>
                    </a:lnTo>
                    <a:lnTo>
                      <a:pt x="336708" y="960119"/>
                    </a:lnTo>
                    <a:lnTo>
                      <a:pt x="330035" y="948689"/>
                    </a:lnTo>
                    <a:lnTo>
                      <a:pt x="325687" y="937259"/>
                    </a:lnTo>
                    <a:lnTo>
                      <a:pt x="323729" y="925829"/>
                    </a:lnTo>
                    <a:lnTo>
                      <a:pt x="324226" y="913129"/>
                    </a:lnTo>
                    <a:lnTo>
                      <a:pt x="328326" y="902969"/>
                    </a:lnTo>
                    <a:lnTo>
                      <a:pt x="336258" y="892809"/>
                    </a:lnTo>
                    <a:lnTo>
                      <a:pt x="349018" y="882649"/>
                    </a:lnTo>
                    <a:lnTo>
                      <a:pt x="359144" y="880109"/>
                    </a:lnTo>
                    <a:lnTo>
                      <a:pt x="425927" y="880109"/>
                    </a:lnTo>
                    <a:lnTo>
                      <a:pt x="416522" y="871219"/>
                    </a:lnTo>
                    <a:lnTo>
                      <a:pt x="406155" y="863599"/>
                    </a:lnTo>
                    <a:lnTo>
                      <a:pt x="394654" y="858519"/>
                    </a:lnTo>
                    <a:lnTo>
                      <a:pt x="381846" y="854709"/>
                    </a:lnTo>
                    <a:close/>
                  </a:path>
                  <a:path w="1718309" h="1193800">
                    <a:moveTo>
                      <a:pt x="150834" y="994409"/>
                    </a:moveTo>
                    <a:lnTo>
                      <a:pt x="107389" y="994409"/>
                    </a:lnTo>
                    <a:lnTo>
                      <a:pt x="120174" y="996949"/>
                    </a:lnTo>
                    <a:lnTo>
                      <a:pt x="130813" y="1003299"/>
                    </a:lnTo>
                    <a:lnTo>
                      <a:pt x="142253" y="1010919"/>
                    </a:lnTo>
                    <a:lnTo>
                      <a:pt x="150834" y="994409"/>
                    </a:lnTo>
                    <a:close/>
                  </a:path>
                  <a:path w="1718309" h="1193800">
                    <a:moveTo>
                      <a:pt x="425927" y="880109"/>
                    </a:moveTo>
                    <a:lnTo>
                      <a:pt x="371471" y="880109"/>
                    </a:lnTo>
                    <a:lnTo>
                      <a:pt x="387003" y="883919"/>
                    </a:lnTo>
                    <a:lnTo>
                      <a:pt x="396700" y="890269"/>
                    </a:lnTo>
                    <a:lnTo>
                      <a:pt x="422800" y="923289"/>
                    </a:lnTo>
                    <a:lnTo>
                      <a:pt x="429290" y="947419"/>
                    </a:lnTo>
                    <a:lnTo>
                      <a:pt x="428919" y="958849"/>
                    </a:lnTo>
                    <a:lnTo>
                      <a:pt x="424973" y="970279"/>
                    </a:lnTo>
                    <a:lnTo>
                      <a:pt x="417245" y="980439"/>
                    </a:lnTo>
                    <a:lnTo>
                      <a:pt x="404784" y="990599"/>
                    </a:lnTo>
                    <a:lnTo>
                      <a:pt x="394545" y="993139"/>
                    </a:lnTo>
                    <a:lnTo>
                      <a:pt x="436164" y="993139"/>
                    </a:lnTo>
                    <a:lnTo>
                      <a:pt x="443117" y="985519"/>
                    </a:lnTo>
                    <a:lnTo>
                      <a:pt x="449919" y="974089"/>
                    </a:lnTo>
                    <a:lnTo>
                      <a:pt x="454235" y="962659"/>
                    </a:lnTo>
                    <a:lnTo>
                      <a:pt x="456201" y="949959"/>
                    </a:lnTo>
                    <a:lnTo>
                      <a:pt x="455798" y="937259"/>
                    </a:lnTo>
                    <a:lnTo>
                      <a:pt x="453576" y="927099"/>
                    </a:lnTo>
                    <a:lnTo>
                      <a:pt x="449398" y="915669"/>
                    </a:lnTo>
                    <a:lnTo>
                      <a:pt x="443105" y="904239"/>
                    </a:lnTo>
                    <a:lnTo>
                      <a:pt x="434543" y="890269"/>
                    </a:lnTo>
                    <a:lnTo>
                      <a:pt x="425927" y="880109"/>
                    </a:lnTo>
                    <a:close/>
                  </a:path>
                  <a:path w="1718309" h="1193800">
                    <a:moveTo>
                      <a:pt x="264353" y="920749"/>
                    </a:moveTo>
                    <a:lnTo>
                      <a:pt x="228834" y="946149"/>
                    </a:lnTo>
                    <a:lnTo>
                      <a:pt x="227304" y="956309"/>
                    </a:lnTo>
                    <a:lnTo>
                      <a:pt x="227927" y="971549"/>
                    </a:lnTo>
                    <a:lnTo>
                      <a:pt x="243269" y="971549"/>
                    </a:lnTo>
                    <a:lnTo>
                      <a:pt x="246977" y="961389"/>
                    </a:lnTo>
                    <a:lnTo>
                      <a:pt x="250317" y="956309"/>
                    </a:lnTo>
                    <a:lnTo>
                      <a:pt x="260554" y="949959"/>
                    </a:lnTo>
                    <a:lnTo>
                      <a:pt x="267056" y="947419"/>
                    </a:lnTo>
                    <a:lnTo>
                      <a:pt x="274638" y="947419"/>
                    </a:lnTo>
                    <a:lnTo>
                      <a:pt x="264353" y="920749"/>
                    </a:lnTo>
                    <a:close/>
                  </a:path>
                  <a:path w="1718309" h="1193800">
                    <a:moveTo>
                      <a:pt x="440182" y="797559"/>
                    </a:moveTo>
                    <a:lnTo>
                      <a:pt x="479857" y="902969"/>
                    </a:lnTo>
                    <a:lnTo>
                      <a:pt x="509392" y="925829"/>
                    </a:lnTo>
                    <a:lnTo>
                      <a:pt x="519782" y="925829"/>
                    </a:lnTo>
                    <a:lnTo>
                      <a:pt x="559258" y="910589"/>
                    </a:lnTo>
                    <a:lnTo>
                      <a:pt x="569126" y="900429"/>
                    </a:lnTo>
                    <a:lnTo>
                      <a:pt x="532029" y="900429"/>
                    </a:lnTo>
                    <a:lnTo>
                      <a:pt x="518478" y="899159"/>
                    </a:lnTo>
                    <a:lnTo>
                      <a:pt x="512407" y="896619"/>
                    </a:lnTo>
                    <a:lnTo>
                      <a:pt x="505840" y="890269"/>
                    </a:lnTo>
                    <a:lnTo>
                      <a:pt x="499059" y="882649"/>
                    </a:lnTo>
                    <a:lnTo>
                      <a:pt x="489712" y="869949"/>
                    </a:lnTo>
                    <a:lnTo>
                      <a:pt x="440182" y="797559"/>
                    </a:lnTo>
                    <a:close/>
                  </a:path>
                  <a:path w="1718309" h="1193800">
                    <a:moveTo>
                      <a:pt x="523812" y="740409"/>
                    </a:moveTo>
                    <a:lnTo>
                      <a:pt x="501714" y="755649"/>
                    </a:lnTo>
                    <a:lnTo>
                      <a:pt x="553483" y="830579"/>
                    </a:lnTo>
                    <a:lnTo>
                      <a:pt x="559929" y="843279"/>
                    </a:lnTo>
                    <a:lnTo>
                      <a:pt x="563372" y="853439"/>
                    </a:lnTo>
                    <a:lnTo>
                      <a:pt x="564973" y="859789"/>
                    </a:lnTo>
                    <a:lnTo>
                      <a:pt x="564020" y="867409"/>
                    </a:lnTo>
                    <a:lnTo>
                      <a:pt x="557048" y="882649"/>
                    </a:lnTo>
                    <a:lnTo>
                      <a:pt x="551993" y="888999"/>
                    </a:lnTo>
                    <a:lnTo>
                      <a:pt x="538734" y="897889"/>
                    </a:lnTo>
                    <a:lnTo>
                      <a:pt x="532029" y="900429"/>
                    </a:lnTo>
                    <a:lnTo>
                      <a:pt x="569126" y="900429"/>
                    </a:lnTo>
                    <a:lnTo>
                      <a:pt x="574941" y="890269"/>
                    </a:lnTo>
                    <a:lnTo>
                      <a:pt x="578883" y="878839"/>
                    </a:lnTo>
                    <a:lnTo>
                      <a:pt x="580225" y="864869"/>
                    </a:lnTo>
                    <a:lnTo>
                      <a:pt x="609604" y="864869"/>
                    </a:lnTo>
                    <a:lnTo>
                      <a:pt x="523812" y="740409"/>
                    </a:lnTo>
                    <a:close/>
                  </a:path>
                  <a:path w="1718309" h="1193800">
                    <a:moveTo>
                      <a:pt x="609604" y="864869"/>
                    </a:moveTo>
                    <a:lnTo>
                      <a:pt x="580225" y="864869"/>
                    </a:lnTo>
                    <a:lnTo>
                      <a:pt x="593344" y="883919"/>
                    </a:lnTo>
                    <a:lnTo>
                      <a:pt x="613106" y="869949"/>
                    </a:lnTo>
                    <a:lnTo>
                      <a:pt x="609604" y="864869"/>
                    </a:lnTo>
                    <a:close/>
                  </a:path>
                  <a:path w="1718309" h="1193800">
                    <a:moveTo>
                      <a:pt x="578041" y="702309"/>
                    </a:moveTo>
                    <a:lnTo>
                      <a:pt x="558153" y="716279"/>
                    </a:lnTo>
                    <a:lnTo>
                      <a:pt x="647446" y="847089"/>
                    </a:lnTo>
                    <a:lnTo>
                      <a:pt x="669557" y="831849"/>
                    </a:lnTo>
                    <a:lnTo>
                      <a:pt x="620493" y="759459"/>
                    </a:lnTo>
                    <a:lnTo>
                      <a:pt x="613418" y="748029"/>
                    </a:lnTo>
                    <a:lnTo>
                      <a:pt x="609144" y="736599"/>
                    </a:lnTo>
                    <a:lnTo>
                      <a:pt x="607848" y="725169"/>
                    </a:lnTo>
                    <a:lnTo>
                      <a:pt x="608468" y="721359"/>
                    </a:lnTo>
                    <a:lnTo>
                      <a:pt x="590741" y="721359"/>
                    </a:lnTo>
                    <a:lnTo>
                      <a:pt x="578041" y="702309"/>
                    </a:lnTo>
                    <a:close/>
                  </a:path>
                  <a:path w="1718309" h="1193800">
                    <a:moveTo>
                      <a:pt x="693517" y="687069"/>
                    </a:moveTo>
                    <a:lnTo>
                      <a:pt x="650329" y="687069"/>
                    </a:lnTo>
                    <a:lnTo>
                      <a:pt x="655816" y="688339"/>
                    </a:lnTo>
                    <a:lnTo>
                      <a:pt x="665366" y="694689"/>
                    </a:lnTo>
                    <a:lnTo>
                      <a:pt x="670840" y="701039"/>
                    </a:lnTo>
                    <a:lnTo>
                      <a:pt x="731317" y="789939"/>
                    </a:lnTo>
                    <a:lnTo>
                      <a:pt x="753428" y="774699"/>
                    </a:lnTo>
                    <a:lnTo>
                      <a:pt x="697965" y="693419"/>
                    </a:lnTo>
                    <a:lnTo>
                      <a:pt x="693517" y="687069"/>
                    </a:lnTo>
                    <a:close/>
                  </a:path>
                  <a:path w="1718309" h="1193800">
                    <a:moveTo>
                      <a:pt x="778015" y="576579"/>
                    </a:moveTo>
                    <a:lnTo>
                      <a:pt x="763885" y="576579"/>
                    </a:lnTo>
                    <a:lnTo>
                      <a:pt x="752736" y="580389"/>
                    </a:lnTo>
                    <a:lnTo>
                      <a:pt x="724204" y="605789"/>
                    </a:lnTo>
                    <a:lnTo>
                      <a:pt x="715630" y="629919"/>
                    </a:lnTo>
                    <a:lnTo>
                      <a:pt x="715644" y="642619"/>
                    </a:lnTo>
                    <a:lnTo>
                      <a:pt x="727516" y="680719"/>
                    </a:lnTo>
                    <a:lnTo>
                      <a:pt x="760109" y="717549"/>
                    </a:lnTo>
                    <a:lnTo>
                      <a:pt x="795633" y="731519"/>
                    </a:lnTo>
                    <a:lnTo>
                      <a:pt x="811092" y="731519"/>
                    </a:lnTo>
                    <a:lnTo>
                      <a:pt x="821329" y="728979"/>
                    </a:lnTo>
                    <a:lnTo>
                      <a:pt x="833127" y="722629"/>
                    </a:lnTo>
                    <a:lnTo>
                      <a:pt x="847562" y="712469"/>
                    </a:lnTo>
                    <a:lnTo>
                      <a:pt x="851267" y="707389"/>
                    </a:lnTo>
                    <a:lnTo>
                      <a:pt x="801684" y="707389"/>
                    </a:lnTo>
                    <a:lnTo>
                      <a:pt x="786159" y="703579"/>
                    </a:lnTo>
                    <a:lnTo>
                      <a:pt x="776229" y="697229"/>
                    </a:lnTo>
                    <a:lnTo>
                      <a:pt x="766575" y="688339"/>
                    </a:lnTo>
                    <a:lnTo>
                      <a:pt x="757200" y="675639"/>
                    </a:lnTo>
                    <a:lnTo>
                      <a:pt x="753291" y="670559"/>
                    </a:lnTo>
                    <a:lnTo>
                      <a:pt x="747483" y="659129"/>
                    </a:lnTo>
                    <a:lnTo>
                      <a:pt x="743735" y="647699"/>
                    </a:lnTo>
                    <a:lnTo>
                      <a:pt x="742163" y="634999"/>
                    </a:lnTo>
                    <a:lnTo>
                      <a:pt x="742884" y="622299"/>
                    </a:lnTo>
                    <a:lnTo>
                      <a:pt x="748668" y="610869"/>
                    </a:lnTo>
                    <a:lnTo>
                      <a:pt x="758592" y="601979"/>
                    </a:lnTo>
                    <a:lnTo>
                      <a:pt x="768925" y="596899"/>
                    </a:lnTo>
                    <a:lnTo>
                      <a:pt x="780759" y="595629"/>
                    </a:lnTo>
                    <a:lnTo>
                      <a:pt x="834857" y="595629"/>
                    </a:lnTo>
                    <a:lnTo>
                      <a:pt x="822704" y="577849"/>
                    </a:lnTo>
                    <a:lnTo>
                      <a:pt x="789254" y="577849"/>
                    </a:lnTo>
                    <a:lnTo>
                      <a:pt x="778015" y="576579"/>
                    </a:lnTo>
                    <a:close/>
                  </a:path>
                  <a:path w="1718309" h="1193800">
                    <a:moveTo>
                      <a:pt x="661946" y="660399"/>
                    </a:moveTo>
                    <a:lnTo>
                      <a:pt x="651520" y="660399"/>
                    </a:lnTo>
                    <a:lnTo>
                      <a:pt x="635933" y="662939"/>
                    </a:lnTo>
                    <a:lnTo>
                      <a:pt x="602616" y="684529"/>
                    </a:lnTo>
                    <a:lnTo>
                      <a:pt x="590741" y="721359"/>
                    </a:lnTo>
                    <a:lnTo>
                      <a:pt x="608468" y="721359"/>
                    </a:lnTo>
                    <a:lnTo>
                      <a:pt x="609708" y="713739"/>
                    </a:lnTo>
                    <a:lnTo>
                      <a:pt x="616218" y="702309"/>
                    </a:lnTo>
                    <a:lnTo>
                      <a:pt x="625983" y="693419"/>
                    </a:lnTo>
                    <a:lnTo>
                      <a:pt x="631876" y="689609"/>
                    </a:lnTo>
                    <a:lnTo>
                      <a:pt x="637934" y="687069"/>
                    </a:lnTo>
                    <a:lnTo>
                      <a:pt x="693517" y="687069"/>
                    </a:lnTo>
                    <a:lnTo>
                      <a:pt x="689068" y="680719"/>
                    </a:lnTo>
                    <a:lnTo>
                      <a:pt x="682575" y="673099"/>
                    </a:lnTo>
                    <a:lnTo>
                      <a:pt x="676949" y="668019"/>
                    </a:lnTo>
                    <a:lnTo>
                      <a:pt x="670929" y="664209"/>
                    </a:lnTo>
                    <a:lnTo>
                      <a:pt x="661946" y="660399"/>
                    </a:lnTo>
                    <a:close/>
                  </a:path>
                  <a:path w="1718309" h="1193800">
                    <a:moveTo>
                      <a:pt x="834857" y="595629"/>
                    </a:moveTo>
                    <a:lnTo>
                      <a:pt x="780759" y="595629"/>
                    </a:lnTo>
                    <a:lnTo>
                      <a:pt x="794737" y="598169"/>
                    </a:lnTo>
                    <a:lnTo>
                      <a:pt x="803427" y="603249"/>
                    </a:lnTo>
                    <a:lnTo>
                      <a:pt x="832280" y="634999"/>
                    </a:lnTo>
                    <a:lnTo>
                      <a:pt x="842005" y="670559"/>
                    </a:lnTo>
                    <a:lnTo>
                      <a:pt x="840817" y="683259"/>
                    </a:lnTo>
                    <a:lnTo>
                      <a:pt x="834416" y="694689"/>
                    </a:lnTo>
                    <a:lnTo>
                      <a:pt x="823415" y="703579"/>
                    </a:lnTo>
                    <a:lnTo>
                      <a:pt x="813732" y="707389"/>
                    </a:lnTo>
                    <a:lnTo>
                      <a:pt x="851267" y="707389"/>
                    </a:lnTo>
                    <a:lnTo>
                      <a:pt x="854972" y="702309"/>
                    </a:lnTo>
                    <a:lnTo>
                      <a:pt x="859244" y="689609"/>
                    </a:lnTo>
                    <a:lnTo>
                      <a:pt x="860375" y="676909"/>
                    </a:lnTo>
                    <a:lnTo>
                      <a:pt x="890414" y="676909"/>
                    </a:lnTo>
                    <a:lnTo>
                      <a:pt x="834857" y="595629"/>
                    </a:lnTo>
                    <a:close/>
                  </a:path>
                  <a:path w="1718309" h="1193800">
                    <a:moveTo>
                      <a:pt x="890414" y="676909"/>
                    </a:moveTo>
                    <a:lnTo>
                      <a:pt x="860375" y="676909"/>
                    </a:lnTo>
                    <a:lnTo>
                      <a:pt x="871640" y="693419"/>
                    </a:lnTo>
                    <a:lnTo>
                      <a:pt x="892150" y="679449"/>
                    </a:lnTo>
                    <a:lnTo>
                      <a:pt x="890414" y="676909"/>
                    </a:lnTo>
                    <a:close/>
                  </a:path>
                  <a:path w="1718309" h="1193800">
                    <a:moveTo>
                      <a:pt x="911708" y="401319"/>
                    </a:moveTo>
                    <a:lnTo>
                      <a:pt x="875843" y="425449"/>
                    </a:lnTo>
                    <a:lnTo>
                      <a:pt x="999109" y="605789"/>
                    </a:lnTo>
                    <a:lnTo>
                      <a:pt x="1022071" y="590549"/>
                    </a:lnTo>
                    <a:lnTo>
                      <a:pt x="917144" y="436879"/>
                    </a:lnTo>
                    <a:lnTo>
                      <a:pt x="958333" y="436879"/>
                    </a:lnTo>
                    <a:lnTo>
                      <a:pt x="911708" y="401319"/>
                    </a:lnTo>
                    <a:close/>
                  </a:path>
                  <a:path w="1718309" h="1193800">
                    <a:moveTo>
                      <a:pt x="768884" y="499109"/>
                    </a:moveTo>
                    <a:lnTo>
                      <a:pt x="746900" y="514349"/>
                    </a:lnTo>
                    <a:lnTo>
                      <a:pt x="789254" y="577849"/>
                    </a:lnTo>
                    <a:lnTo>
                      <a:pt x="822704" y="577849"/>
                    </a:lnTo>
                    <a:lnTo>
                      <a:pt x="768884" y="499109"/>
                    </a:lnTo>
                    <a:close/>
                  </a:path>
                  <a:path w="1718309" h="1193800">
                    <a:moveTo>
                      <a:pt x="958333" y="436879"/>
                    </a:moveTo>
                    <a:lnTo>
                      <a:pt x="917144" y="436879"/>
                    </a:lnTo>
                    <a:lnTo>
                      <a:pt x="1074141" y="554989"/>
                    </a:lnTo>
                    <a:lnTo>
                      <a:pt x="1095629" y="539749"/>
                    </a:lnTo>
                    <a:lnTo>
                      <a:pt x="1089403" y="516889"/>
                    </a:lnTo>
                    <a:lnTo>
                      <a:pt x="1063440" y="516889"/>
                    </a:lnTo>
                    <a:lnTo>
                      <a:pt x="1053824" y="509269"/>
                    </a:lnTo>
                    <a:lnTo>
                      <a:pt x="1041591" y="500379"/>
                    </a:lnTo>
                    <a:lnTo>
                      <a:pt x="958333" y="436879"/>
                    </a:lnTo>
                    <a:close/>
                  </a:path>
                  <a:path w="1718309" h="1193800">
                    <a:moveTo>
                      <a:pt x="1047636" y="308609"/>
                    </a:moveTo>
                    <a:lnTo>
                      <a:pt x="1015594" y="330199"/>
                    </a:lnTo>
                    <a:lnTo>
                      <a:pt x="1061078" y="495299"/>
                    </a:lnTo>
                    <a:lnTo>
                      <a:pt x="1064041" y="509269"/>
                    </a:lnTo>
                    <a:lnTo>
                      <a:pt x="1063440" y="516889"/>
                    </a:lnTo>
                    <a:lnTo>
                      <a:pt x="1089403" y="516889"/>
                    </a:lnTo>
                    <a:lnTo>
                      <a:pt x="1044779" y="353059"/>
                    </a:lnTo>
                    <a:lnTo>
                      <a:pt x="1078022" y="353059"/>
                    </a:lnTo>
                    <a:lnTo>
                      <a:pt x="1047636" y="308609"/>
                    </a:lnTo>
                    <a:close/>
                  </a:path>
                  <a:path w="1718309" h="1193800">
                    <a:moveTo>
                      <a:pt x="1078022" y="353059"/>
                    </a:moveTo>
                    <a:lnTo>
                      <a:pt x="1044779" y="353059"/>
                    </a:lnTo>
                    <a:lnTo>
                      <a:pt x="1147941" y="504189"/>
                    </a:lnTo>
                    <a:lnTo>
                      <a:pt x="1170915" y="488949"/>
                    </a:lnTo>
                    <a:lnTo>
                      <a:pt x="1078022" y="353059"/>
                    </a:lnTo>
                    <a:close/>
                  </a:path>
                  <a:path w="1718309" h="1193800">
                    <a:moveTo>
                      <a:pt x="1220566" y="280669"/>
                    </a:moveTo>
                    <a:lnTo>
                      <a:pt x="1209752" y="280669"/>
                    </a:lnTo>
                    <a:lnTo>
                      <a:pt x="1198709" y="281939"/>
                    </a:lnTo>
                    <a:lnTo>
                      <a:pt x="1161441" y="299719"/>
                    </a:lnTo>
                    <a:lnTo>
                      <a:pt x="1135980" y="344169"/>
                    </a:lnTo>
                    <a:lnTo>
                      <a:pt x="1135604" y="355599"/>
                    </a:lnTo>
                    <a:lnTo>
                      <a:pt x="1137232" y="367029"/>
                    </a:lnTo>
                    <a:lnTo>
                      <a:pt x="1154151" y="403859"/>
                    </a:lnTo>
                    <a:lnTo>
                      <a:pt x="1189756" y="436879"/>
                    </a:lnTo>
                    <a:lnTo>
                      <a:pt x="1216555" y="444499"/>
                    </a:lnTo>
                    <a:lnTo>
                      <a:pt x="1228217" y="444499"/>
                    </a:lnTo>
                    <a:lnTo>
                      <a:pt x="1264190" y="429259"/>
                    </a:lnTo>
                    <a:lnTo>
                      <a:pt x="1274892" y="419099"/>
                    </a:lnTo>
                    <a:lnTo>
                      <a:pt x="1221057" y="419099"/>
                    </a:lnTo>
                    <a:lnTo>
                      <a:pt x="1205956" y="415289"/>
                    </a:lnTo>
                    <a:lnTo>
                      <a:pt x="1195926" y="410209"/>
                    </a:lnTo>
                    <a:lnTo>
                      <a:pt x="1186227" y="400049"/>
                    </a:lnTo>
                    <a:lnTo>
                      <a:pt x="1176859" y="388619"/>
                    </a:lnTo>
                    <a:lnTo>
                      <a:pt x="1175435" y="386079"/>
                    </a:lnTo>
                    <a:lnTo>
                      <a:pt x="1168766" y="374649"/>
                    </a:lnTo>
                    <a:lnTo>
                      <a:pt x="1164420" y="363219"/>
                    </a:lnTo>
                    <a:lnTo>
                      <a:pt x="1162463" y="351789"/>
                    </a:lnTo>
                    <a:lnTo>
                      <a:pt x="1162961" y="339089"/>
                    </a:lnTo>
                    <a:lnTo>
                      <a:pt x="1167062" y="328929"/>
                    </a:lnTo>
                    <a:lnTo>
                      <a:pt x="1174993" y="318769"/>
                    </a:lnTo>
                    <a:lnTo>
                      <a:pt x="1187750" y="308609"/>
                    </a:lnTo>
                    <a:lnTo>
                      <a:pt x="1197873" y="306069"/>
                    </a:lnTo>
                    <a:lnTo>
                      <a:pt x="1264656" y="306069"/>
                    </a:lnTo>
                    <a:lnTo>
                      <a:pt x="1255248" y="297179"/>
                    </a:lnTo>
                    <a:lnTo>
                      <a:pt x="1244878" y="289559"/>
                    </a:lnTo>
                    <a:lnTo>
                      <a:pt x="1233374" y="284479"/>
                    </a:lnTo>
                    <a:lnTo>
                      <a:pt x="1220566" y="280669"/>
                    </a:lnTo>
                    <a:close/>
                  </a:path>
                  <a:path w="1718309" h="1193800">
                    <a:moveTo>
                      <a:pt x="1264656" y="306069"/>
                    </a:moveTo>
                    <a:lnTo>
                      <a:pt x="1210198" y="306069"/>
                    </a:lnTo>
                    <a:lnTo>
                      <a:pt x="1225732" y="309879"/>
                    </a:lnTo>
                    <a:lnTo>
                      <a:pt x="1235428" y="316229"/>
                    </a:lnTo>
                    <a:lnTo>
                      <a:pt x="1261537" y="349249"/>
                    </a:lnTo>
                    <a:lnTo>
                      <a:pt x="1268023" y="373379"/>
                    </a:lnTo>
                    <a:lnTo>
                      <a:pt x="1267653" y="384809"/>
                    </a:lnTo>
                    <a:lnTo>
                      <a:pt x="1263702" y="396239"/>
                    </a:lnTo>
                    <a:lnTo>
                      <a:pt x="1255969" y="406399"/>
                    </a:lnTo>
                    <a:lnTo>
                      <a:pt x="1243505" y="415289"/>
                    </a:lnTo>
                    <a:lnTo>
                      <a:pt x="1233263" y="419099"/>
                    </a:lnTo>
                    <a:lnTo>
                      <a:pt x="1274892" y="419099"/>
                    </a:lnTo>
                    <a:lnTo>
                      <a:pt x="1281847" y="411479"/>
                    </a:lnTo>
                    <a:lnTo>
                      <a:pt x="1288648" y="400049"/>
                    </a:lnTo>
                    <a:lnTo>
                      <a:pt x="1292967" y="387349"/>
                    </a:lnTo>
                    <a:lnTo>
                      <a:pt x="1294934" y="375919"/>
                    </a:lnTo>
                    <a:lnTo>
                      <a:pt x="1294530" y="361949"/>
                    </a:lnTo>
                    <a:lnTo>
                      <a:pt x="1292306" y="353059"/>
                    </a:lnTo>
                    <a:lnTo>
                      <a:pt x="1288127" y="341629"/>
                    </a:lnTo>
                    <a:lnTo>
                      <a:pt x="1281834" y="328929"/>
                    </a:lnTo>
                    <a:lnTo>
                      <a:pt x="1273273" y="316229"/>
                    </a:lnTo>
                    <a:lnTo>
                      <a:pt x="1264656" y="306069"/>
                    </a:lnTo>
                    <a:close/>
                  </a:path>
                  <a:path w="1718309" h="1193800">
                    <a:moveTo>
                      <a:pt x="1305553" y="252729"/>
                    </a:moveTo>
                    <a:lnTo>
                      <a:pt x="1273125" y="252729"/>
                    </a:lnTo>
                    <a:lnTo>
                      <a:pt x="1329713" y="334009"/>
                    </a:lnTo>
                    <a:lnTo>
                      <a:pt x="1338455" y="345439"/>
                    </a:lnTo>
                    <a:lnTo>
                      <a:pt x="1345070" y="351789"/>
                    </a:lnTo>
                    <a:lnTo>
                      <a:pt x="1349706" y="354329"/>
                    </a:lnTo>
                    <a:lnTo>
                      <a:pt x="1355103" y="355599"/>
                    </a:lnTo>
                    <a:lnTo>
                      <a:pt x="1367422" y="354329"/>
                    </a:lnTo>
                    <a:lnTo>
                      <a:pt x="1374509" y="351789"/>
                    </a:lnTo>
                    <a:lnTo>
                      <a:pt x="1387437" y="342899"/>
                    </a:lnTo>
                    <a:lnTo>
                      <a:pt x="1392555" y="337819"/>
                    </a:lnTo>
                    <a:lnTo>
                      <a:pt x="1397889" y="332739"/>
                    </a:lnTo>
                    <a:lnTo>
                      <a:pt x="1391975" y="326389"/>
                    </a:lnTo>
                    <a:lnTo>
                      <a:pt x="1358824" y="326389"/>
                    </a:lnTo>
                    <a:lnTo>
                      <a:pt x="1354811" y="323849"/>
                    </a:lnTo>
                    <a:lnTo>
                      <a:pt x="1351636" y="320039"/>
                    </a:lnTo>
                    <a:lnTo>
                      <a:pt x="1347331" y="313689"/>
                    </a:lnTo>
                    <a:lnTo>
                      <a:pt x="1305553" y="252729"/>
                    </a:lnTo>
                    <a:close/>
                  </a:path>
                  <a:path w="1718309" h="1193800">
                    <a:moveTo>
                      <a:pt x="1381329" y="314959"/>
                    </a:moveTo>
                    <a:lnTo>
                      <a:pt x="1377709" y="318769"/>
                    </a:lnTo>
                    <a:lnTo>
                      <a:pt x="1374661" y="321309"/>
                    </a:lnTo>
                    <a:lnTo>
                      <a:pt x="1368933" y="325119"/>
                    </a:lnTo>
                    <a:lnTo>
                      <a:pt x="1366051" y="326389"/>
                    </a:lnTo>
                    <a:lnTo>
                      <a:pt x="1391975" y="326389"/>
                    </a:lnTo>
                    <a:lnTo>
                      <a:pt x="1381329" y="314959"/>
                    </a:lnTo>
                    <a:close/>
                  </a:path>
                  <a:path w="1718309" h="1193800">
                    <a:moveTo>
                      <a:pt x="1349947" y="173989"/>
                    </a:moveTo>
                    <a:lnTo>
                      <a:pt x="1327849" y="189229"/>
                    </a:lnTo>
                    <a:lnTo>
                      <a:pt x="1417143" y="320039"/>
                    </a:lnTo>
                    <a:lnTo>
                      <a:pt x="1439241" y="304799"/>
                    </a:lnTo>
                    <a:lnTo>
                      <a:pt x="1349947" y="173989"/>
                    </a:lnTo>
                    <a:close/>
                  </a:path>
                  <a:path w="1718309" h="1193800">
                    <a:moveTo>
                      <a:pt x="1252144" y="173989"/>
                    </a:moveTo>
                    <a:lnTo>
                      <a:pt x="1239241" y="203199"/>
                    </a:lnTo>
                    <a:lnTo>
                      <a:pt x="1261352" y="234949"/>
                    </a:lnTo>
                    <a:lnTo>
                      <a:pt x="1245147" y="246379"/>
                    </a:lnTo>
                    <a:lnTo>
                      <a:pt x="1256919" y="262889"/>
                    </a:lnTo>
                    <a:lnTo>
                      <a:pt x="1273125" y="252729"/>
                    </a:lnTo>
                    <a:lnTo>
                      <a:pt x="1305553" y="252729"/>
                    </a:lnTo>
                    <a:lnTo>
                      <a:pt x="1295108" y="237489"/>
                    </a:lnTo>
                    <a:lnTo>
                      <a:pt x="1317333" y="222249"/>
                    </a:lnTo>
                    <a:lnTo>
                      <a:pt x="1315652" y="219709"/>
                    </a:lnTo>
                    <a:lnTo>
                      <a:pt x="1283335" y="219709"/>
                    </a:lnTo>
                    <a:lnTo>
                      <a:pt x="1252144" y="173989"/>
                    </a:lnTo>
                    <a:close/>
                  </a:path>
                  <a:path w="1718309" h="1193800">
                    <a:moveTo>
                      <a:pt x="1485886" y="99059"/>
                    </a:moveTo>
                    <a:lnTo>
                      <a:pt x="1475070" y="99059"/>
                    </a:lnTo>
                    <a:lnTo>
                      <a:pt x="1464027" y="100329"/>
                    </a:lnTo>
                    <a:lnTo>
                      <a:pt x="1426761" y="118109"/>
                    </a:lnTo>
                    <a:lnTo>
                      <a:pt x="1401304" y="162559"/>
                    </a:lnTo>
                    <a:lnTo>
                      <a:pt x="1400924" y="173989"/>
                    </a:lnTo>
                    <a:lnTo>
                      <a:pt x="1402550" y="185419"/>
                    </a:lnTo>
                    <a:lnTo>
                      <a:pt x="1419467" y="222249"/>
                    </a:lnTo>
                    <a:lnTo>
                      <a:pt x="1455089" y="253999"/>
                    </a:lnTo>
                    <a:lnTo>
                      <a:pt x="1481885" y="262889"/>
                    </a:lnTo>
                    <a:lnTo>
                      <a:pt x="1493548" y="262889"/>
                    </a:lnTo>
                    <a:lnTo>
                      <a:pt x="1529521" y="247649"/>
                    </a:lnTo>
                    <a:lnTo>
                      <a:pt x="1540221" y="237489"/>
                    </a:lnTo>
                    <a:lnTo>
                      <a:pt x="1486388" y="237489"/>
                    </a:lnTo>
                    <a:lnTo>
                      <a:pt x="1471284" y="233679"/>
                    </a:lnTo>
                    <a:lnTo>
                      <a:pt x="1461256" y="228599"/>
                    </a:lnTo>
                    <a:lnTo>
                      <a:pt x="1451557" y="218439"/>
                    </a:lnTo>
                    <a:lnTo>
                      <a:pt x="1442187" y="207009"/>
                    </a:lnTo>
                    <a:lnTo>
                      <a:pt x="1440763" y="204469"/>
                    </a:lnTo>
                    <a:lnTo>
                      <a:pt x="1434094" y="193039"/>
                    </a:lnTo>
                    <a:lnTo>
                      <a:pt x="1429747" y="181609"/>
                    </a:lnTo>
                    <a:lnTo>
                      <a:pt x="1427786" y="170179"/>
                    </a:lnTo>
                    <a:lnTo>
                      <a:pt x="1428278" y="157479"/>
                    </a:lnTo>
                    <a:lnTo>
                      <a:pt x="1432380" y="146049"/>
                    </a:lnTo>
                    <a:lnTo>
                      <a:pt x="1440315" y="137159"/>
                    </a:lnTo>
                    <a:lnTo>
                      <a:pt x="1453078" y="126999"/>
                    </a:lnTo>
                    <a:lnTo>
                      <a:pt x="1463200" y="124459"/>
                    </a:lnTo>
                    <a:lnTo>
                      <a:pt x="1530932" y="124459"/>
                    </a:lnTo>
                    <a:lnTo>
                      <a:pt x="1529975" y="123189"/>
                    </a:lnTo>
                    <a:lnTo>
                      <a:pt x="1520567" y="115569"/>
                    </a:lnTo>
                    <a:lnTo>
                      <a:pt x="1510198" y="107949"/>
                    </a:lnTo>
                    <a:lnTo>
                      <a:pt x="1498695" y="102869"/>
                    </a:lnTo>
                    <a:lnTo>
                      <a:pt x="1485886" y="99059"/>
                    </a:lnTo>
                    <a:close/>
                  </a:path>
                  <a:path w="1718309" h="1193800">
                    <a:moveTo>
                      <a:pt x="1530932" y="124459"/>
                    </a:moveTo>
                    <a:lnTo>
                      <a:pt x="1475526" y="124459"/>
                    </a:lnTo>
                    <a:lnTo>
                      <a:pt x="1491061" y="128269"/>
                    </a:lnTo>
                    <a:lnTo>
                      <a:pt x="1500756" y="134619"/>
                    </a:lnTo>
                    <a:lnTo>
                      <a:pt x="1526858" y="167639"/>
                    </a:lnTo>
                    <a:lnTo>
                      <a:pt x="1533346" y="191769"/>
                    </a:lnTo>
                    <a:lnTo>
                      <a:pt x="1532972" y="203199"/>
                    </a:lnTo>
                    <a:lnTo>
                      <a:pt x="1529028" y="214629"/>
                    </a:lnTo>
                    <a:lnTo>
                      <a:pt x="1521297" y="224789"/>
                    </a:lnTo>
                    <a:lnTo>
                      <a:pt x="1508835" y="233679"/>
                    </a:lnTo>
                    <a:lnTo>
                      <a:pt x="1498595" y="237489"/>
                    </a:lnTo>
                    <a:lnTo>
                      <a:pt x="1540221" y="237489"/>
                    </a:lnTo>
                    <a:lnTo>
                      <a:pt x="1547175" y="229869"/>
                    </a:lnTo>
                    <a:lnTo>
                      <a:pt x="1553974" y="218439"/>
                    </a:lnTo>
                    <a:lnTo>
                      <a:pt x="1558295" y="205739"/>
                    </a:lnTo>
                    <a:lnTo>
                      <a:pt x="1560262" y="194309"/>
                    </a:lnTo>
                    <a:lnTo>
                      <a:pt x="1559856" y="180339"/>
                    </a:lnTo>
                    <a:lnTo>
                      <a:pt x="1557628" y="171449"/>
                    </a:lnTo>
                    <a:lnTo>
                      <a:pt x="1553448" y="160019"/>
                    </a:lnTo>
                    <a:lnTo>
                      <a:pt x="1547157" y="147319"/>
                    </a:lnTo>
                    <a:lnTo>
                      <a:pt x="1538595" y="134619"/>
                    </a:lnTo>
                    <a:lnTo>
                      <a:pt x="1530932" y="124459"/>
                    </a:lnTo>
                    <a:close/>
                  </a:path>
                  <a:path w="1718309" h="1193800">
                    <a:moveTo>
                      <a:pt x="1305560" y="204469"/>
                    </a:moveTo>
                    <a:lnTo>
                      <a:pt x="1283335" y="219709"/>
                    </a:lnTo>
                    <a:lnTo>
                      <a:pt x="1315652" y="219709"/>
                    </a:lnTo>
                    <a:lnTo>
                      <a:pt x="1305560" y="204469"/>
                    </a:lnTo>
                    <a:close/>
                  </a:path>
                  <a:path w="1718309" h="1193800">
                    <a:moveTo>
                      <a:pt x="1542517" y="41909"/>
                    </a:moveTo>
                    <a:lnTo>
                      <a:pt x="1522629" y="55879"/>
                    </a:lnTo>
                    <a:lnTo>
                      <a:pt x="1611923" y="186689"/>
                    </a:lnTo>
                    <a:lnTo>
                      <a:pt x="1634033" y="171449"/>
                    </a:lnTo>
                    <a:lnTo>
                      <a:pt x="1584970" y="99059"/>
                    </a:lnTo>
                    <a:lnTo>
                      <a:pt x="1577894" y="87629"/>
                    </a:lnTo>
                    <a:lnTo>
                      <a:pt x="1573620" y="76199"/>
                    </a:lnTo>
                    <a:lnTo>
                      <a:pt x="1572324" y="64769"/>
                    </a:lnTo>
                    <a:lnTo>
                      <a:pt x="1572944" y="60959"/>
                    </a:lnTo>
                    <a:lnTo>
                      <a:pt x="1555217" y="60959"/>
                    </a:lnTo>
                    <a:lnTo>
                      <a:pt x="1542517" y="41909"/>
                    </a:lnTo>
                    <a:close/>
                  </a:path>
                  <a:path w="1718309" h="1193800">
                    <a:moveTo>
                      <a:pt x="1315974" y="124459"/>
                    </a:moveTo>
                    <a:lnTo>
                      <a:pt x="1293876" y="139699"/>
                    </a:lnTo>
                    <a:lnTo>
                      <a:pt x="1311275" y="165099"/>
                    </a:lnTo>
                    <a:lnTo>
                      <a:pt x="1333386" y="149859"/>
                    </a:lnTo>
                    <a:lnTo>
                      <a:pt x="1315974" y="124459"/>
                    </a:lnTo>
                    <a:close/>
                  </a:path>
                  <a:path w="1718309" h="1193800">
                    <a:moveTo>
                      <a:pt x="1657995" y="26669"/>
                    </a:moveTo>
                    <a:lnTo>
                      <a:pt x="1614805" y="26669"/>
                    </a:lnTo>
                    <a:lnTo>
                      <a:pt x="1620292" y="27939"/>
                    </a:lnTo>
                    <a:lnTo>
                      <a:pt x="1629842" y="34289"/>
                    </a:lnTo>
                    <a:lnTo>
                      <a:pt x="1635316" y="40639"/>
                    </a:lnTo>
                    <a:lnTo>
                      <a:pt x="1695793" y="129539"/>
                    </a:lnTo>
                    <a:lnTo>
                      <a:pt x="1717904" y="114299"/>
                    </a:lnTo>
                    <a:lnTo>
                      <a:pt x="1662447" y="33019"/>
                    </a:lnTo>
                    <a:lnTo>
                      <a:pt x="1657995" y="26669"/>
                    </a:lnTo>
                    <a:close/>
                  </a:path>
                  <a:path w="1718309" h="1193800">
                    <a:moveTo>
                      <a:pt x="1626423" y="0"/>
                    </a:moveTo>
                    <a:lnTo>
                      <a:pt x="1615996" y="0"/>
                    </a:lnTo>
                    <a:lnTo>
                      <a:pt x="1600409" y="2539"/>
                    </a:lnTo>
                    <a:lnTo>
                      <a:pt x="1567092" y="24129"/>
                    </a:lnTo>
                    <a:lnTo>
                      <a:pt x="1555217" y="60959"/>
                    </a:lnTo>
                    <a:lnTo>
                      <a:pt x="1572944" y="60959"/>
                    </a:lnTo>
                    <a:lnTo>
                      <a:pt x="1574184" y="53339"/>
                    </a:lnTo>
                    <a:lnTo>
                      <a:pt x="1580694" y="41909"/>
                    </a:lnTo>
                    <a:lnTo>
                      <a:pt x="1590460" y="33019"/>
                    </a:lnTo>
                    <a:lnTo>
                      <a:pt x="1596352" y="29209"/>
                    </a:lnTo>
                    <a:lnTo>
                      <a:pt x="1602410" y="26669"/>
                    </a:lnTo>
                    <a:lnTo>
                      <a:pt x="1657995" y="26669"/>
                    </a:lnTo>
                    <a:lnTo>
                      <a:pt x="1653544" y="20319"/>
                    </a:lnTo>
                    <a:lnTo>
                      <a:pt x="1647051" y="12699"/>
                    </a:lnTo>
                    <a:lnTo>
                      <a:pt x="1641425" y="7619"/>
                    </a:lnTo>
                    <a:lnTo>
                      <a:pt x="1635405" y="3809"/>
                    </a:lnTo>
                    <a:lnTo>
                      <a:pt x="1626423" y="0"/>
                    </a:lnTo>
                    <a:close/>
                  </a:path>
                </a:pathLst>
              </a:custGeom>
              <a:solidFill>
                <a:srgbClr val="000000"/>
              </a:solidFill>
            </p:spPr>
            <p:txBody>
              <a:bodyPr wrap="square" lIns="0" tIns="0" rIns="0" bIns="0" rtlCol="0"/>
              <a:lstStyle/>
              <a:p>
                <a:endParaRPr sz="2133"/>
              </a:p>
            </p:txBody>
          </p:sp>
          <p:sp>
            <p:nvSpPr>
              <p:cNvPr id="25" name="object 25"/>
              <p:cNvSpPr/>
              <p:nvPr/>
            </p:nvSpPr>
            <p:spPr>
              <a:xfrm>
                <a:off x="4662311" y="3770105"/>
                <a:ext cx="180622" cy="1061720"/>
              </a:xfrm>
              <a:custGeom>
                <a:avLst/>
                <a:gdLst/>
                <a:ahLst/>
                <a:cxnLst/>
                <a:rect l="l" t="t" r="r" b="b"/>
                <a:pathLst>
                  <a:path w="203200" h="1194435">
                    <a:moveTo>
                      <a:pt x="0" y="1194231"/>
                    </a:moveTo>
                    <a:lnTo>
                      <a:pt x="203060" y="0"/>
                    </a:lnTo>
                  </a:path>
                </a:pathLst>
              </a:custGeom>
              <a:ln w="57149">
                <a:solidFill>
                  <a:srgbClr val="000000"/>
                </a:solidFill>
              </a:ln>
            </p:spPr>
            <p:txBody>
              <a:bodyPr wrap="square" lIns="0" tIns="0" rIns="0" bIns="0" rtlCol="0"/>
              <a:lstStyle/>
              <a:p>
                <a:endParaRPr sz="2133"/>
              </a:p>
            </p:txBody>
          </p:sp>
          <p:sp>
            <p:nvSpPr>
              <p:cNvPr id="26" name="object 26"/>
              <p:cNvSpPr/>
              <p:nvPr/>
            </p:nvSpPr>
            <p:spPr>
              <a:xfrm>
                <a:off x="4763439" y="3644904"/>
                <a:ext cx="150707" cy="163124"/>
              </a:xfrm>
              <a:custGeom>
                <a:avLst/>
                <a:gdLst/>
                <a:ahLst/>
                <a:cxnLst/>
                <a:rect l="l" t="t" r="r" b="b"/>
                <a:pathLst>
                  <a:path w="169545" h="183514">
                    <a:moveTo>
                      <a:pt x="113245" y="0"/>
                    </a:moveTo>
                    <a:lnTo>
                      <a:pt x="0" y="154660"/>
                    </a:lnTo>
                    <a:lnTo>
                      <a:pt x="169024" y="183387"/>
                    </a:lnTo>
                    <a:lnTo>
                      <a:pt x="113245" y="0"/>
                    </a:lnTo>
                    <a:close/>
                  </a:path>
                </a:pathLst>
              </a:custGeom>
              <a:solidFill>
                <a:srgbClr val="000000"/>
              </a:solidFill>
            </p:spPr>
            <p:txBody>
              <a:bodyPr wrap="square" lIns="0" tIns="0" rIns="0" bIns="0" rtlCol="0"/>
              <a:lstStyle/>
              <a:p>
                <a:endParaRPr sz="2133"/>
              </a:p>
            </p:txBody>
          </p:sp>
          <p:sp>
            <p:nvSpPr>
              <p:cNvPr id="27" name="object 27"/>
              <p:cNvSpPr/>
              <p:nvPr/>
            </p:nvSpPr>
            <p:spPr>
              <a:xfrm>
                <a:off x="4667955" y="3812314"/>
                <a:ext cx="1222587" cy="990036"/>
              </a:xfrm>
              <a:custGeom>
                <a:avLst/>
                <a:gdLst/>
                <a:ahLst/>
                <a:cxnLst/>
                <a:rect l="l" t="t" r="r" b="b"/>
                <a:pathLst>
                  <a:path w="1375409" h="1113789">
                    <a:moveTo>
                      <a:pt x="0" y="1113409"/>
                    </a:moveTo>
                    <a:lnTo>
                      <a:pt x="1374863" y="0"/>
                    </a:lnTo>
                  </a:path>
                </a:pathLst>
              </a:custGeom>
              <a:ln w="57150">
                <a:solidFill>
                  <a:srgbClr val="000000"/>
                </a:solidFill>
              </a:ln>
            </p:spPr>
            <p:txBody>
              <a:bodyPr wrap="square" lIns="0" tIns="0" rIns="0" bIns="0" rtlCol="0"/>
              <a:lstStyle/>
              <a:p>
                <a:endParaRPr sz="2133"/>
              </a:p>
            </p:txBody>
          </p:sp>
          <p:sp>
            <p:nvSpPr>
              <p:cNvPr id="28" name="object 28"/>
              <p:cNvSpPr/>
              <p:nvPr/>
            </p:nvSpPr>
            <p:spPr>
              <a:xfrm>
                <a:off x="5822361" y="3732390"/>
                <a:ext cx="166511" cy="155222"/>
              </a:xfrm>
              <a:custGeom>
                <a:avLst/>
                <a:gdLst/>
                <a:ahLst/>
                <a:cxnLst/>
                <a:rect l="l" t="t" r="r" b="b"/>
                <a:pathLst>
                  <a:path w="187325" h="174625">
                    <a:moveTo>
                      <a:pt x="187197" y="0"/>
                    </a:moveTo>
                    <a:lnTo>
                      <a:pt x="0" y="41287"/>
                    </a:lnTo>
                    <a:lnTo>
                      <a:pt x="107911" y="174523"/>
                    </a:lnTo>
                    <a:lnTo>
                      <a:pt x="187197" y="0"/>
                    </a:lnTo>
                    <a:close/>
                  </a:path>
                </a:pathLst>
              </a:custGeom>
              <a:solidFill>
                <a:srgbClr val="000000"/>
              </a:solidFill>
            </p:spPr>
            <p:txBody>
              <a:bodyPr wrap="square" lIns="0" tIns="0" rIns="0" bIns="0" rtlCol="0"/>
              <a:lstStyle/>
              <a:p>
                <a:endParaRPr sz="2133"/>
              </a:p>
            </p:txBody>
          </p:sp>
          <p:sp>
            <p:nvSpPr>
              <p:cNvPr id="29" name="object 29"/>
              <p:cNvSpPr/>
              <p:nvPr/>
            </p:nvSpPr>
            <p:spPr>
              <a:xfrm>
                <a:off x="4138789" y="1533877"/>
                <a:ext cx="755791" cy="488809"/>
              </a:xfrm>
              <a:custGeom>
                <a:avLst/>
                <a:gdLst/>
                <a:ahLst/>
                <a:cxnLst/>
                <a:rect l="l" t="t" r="r" b="b"/>
                <a:pathLst>
                  <a:path w="850264" h="549910">
                    <a:moveTo>
                      <a:pt x="0" y="0"/>
                    </a:moveTo>
                    <a:lnTo>
                      <a:pt x="849972" y="549490"/>
                    </a:lnTo>
                  </a:path>
                </a:pathLst>
              </a:custGeom>
              <a:ln w="57150">
                <a:solidFill>
                  <a:srgbClr val="000000"/>
                </a:solidFill>
              </a:ln>
            </p:spPr>
            <p:txBody>
              <a:bodyPr wrap="square" lIns="0" tIns="0" rIns="0" bIns="0" rtlCol="0"/>
              <a:lstStyle/>
              <a:p>
                <a:endParaRPr sz="2133"/>
              </a:p>
            </p:txBody>
          </p:sp>
          <p:sp>
            <p:nvSpPr>
              <p:cNvPr id="30" name="object 30"/>
              <p:cNvSpPr/>
              <p:nvPr/>
            </p:nvSpPr>
            <p:spPr>
              <a:xfrm>
                <a:off x="4831623" y="1944530"/>
                <a:ext cx="169898" cy="146756"/>
              </a:xfrm>
              <a:custGeom>
                <a:avLst/>
                <a:gdLst/>
                <a:ahLst/>
                <a:cxnLst/>
                <a:rect l="l" t="t" r="r" b="b"/>
                <a:pathLst>
                  <a:path w="191135" h="165100">
                    <a:moveTo>
                      <a:pt x="93090" y="0"/>
                    </a:moveTo>
                    <a:lnTo>
                      <a:pt x="0" y="143979"/>
                    </a:lnTo>
                    <a:lnTo>
                      <a:pt x="190525" y="165074"/>
                    </a:lnTo>
                    <a:lnTo>
                      <a:pt x="93090" y="0"/>
                    </a:lnTo>
                    <a:close/>
                  </a:path>
                </a:pathLst>
              </a:custGeom>
              <a:solidFill>
                <a:srgbClr val="000000"/>
              </a:solidFill>
            </p:spPr>
            <p:txBody>
              <a:bodyPr wrap="square" lIns="0" tIns="0" rIns="0" bIns="0" rtlCol="0"/>
              <a:lstStyle/>
              <a:p>
                <a:endParaRPr sz="2133"/>
              </a:p>
            </p:txBody>
          </p:sp>
          <p:sp>
            <p:nvSpPr>
              <p:cNvPr id="31" name="object 31"/>
              <p:cNvSpPr/>
              <p:nvPr/>
            </p:nvSpPr>
            <p:spPr>
              <a:xfrm>
                <a:off x="2947327" y="3362882"/>
                <a:ext cx="600004" cy="437444"/>
              </a:xfrm>
              <a:custGeom>
                <a:avLst/>
                <a:gdLst/>
                <a:ahLst/>
                <a:cxnLst/>
                <a:rect l="l" t="t" r="r" b="b"/>
                <a:pathLst>
                  <a:path w="675004" h="492125">
                    <a:moveTo>
                      <a:pt x="667270" y="52539"/>
                    </a:moveTo>
                    <a:lnTo>
                      <a:pt x="35674" y="481342"/>
                    </a:lnTo>
                    <a:lnTo>
                      <a:pt x="42799" y="491845"/>
                    </a:lnTo>
                    <a:lnTo>
                      <a:pt x="674408" y="63042"/>
                    </a:lnTo>
                    <a:lnTo>
                      <a:pt x="667270" y="52539"/>
                    </a:lnTo>
                    <a:close/>
                  </a:path>
                  <a:path w="675004" h="492125">
                    <a:moveTo>
                      <a:pt x="645871" y="21018"/>
                    </a:moveTo>
                    <a:lnTo>
                      <a:pt x="14262" y="449821"/>
                    </a:lnTo>
                    <a:lnTo>
                      <a:pt x="28536" y="470839"/>
                    </a:lnTo>
                    <a:lnTo>
                      <a:pt x="660146" y="42024"/>
                    </a:lnTo>
                    <a:lnTo>
                      <a:pt x="645871" y="21018"/>
                    </a:lnTo>
                    <a:close/>
                  </a:path>
                  <a:path w="675004" h="492125">
                    <a:moveTo>
                      <a:pt x="631609" y="0"/>
                    </a:moveTo>
                    <a:lnTo>
                      <a:pt x="0" y="428802"/>
                    </a:lnTo>
                    <a:lnTo>
                      <a:pt x="7137" y="439318"/>
                    </a:lnTo>
                    <a:lnTo>
                      <a:pt x="638746" y="10502"/>
                    </a:lnTo>
                    <a:lnTo>
                      <a:pt x="631609" y="0"/>
                    </a:lnTo>
                    <a:close/>
                  </a:path>
                </a:pathLst>
              </a:custGeom>
              <a:solidFill>
                <a:srgbClr val="0000FF"/>
              </a:solidFill>
            </p:spPr>
            <p:txBody>
              <a:bodyPr wrap="square" lIns="0" tIns="0" rIns="0" bIns="0" rtlCol="0"/>
              <a:lstStyle/>
              <a:p>
                <a:endParaRPr sz="2133"/>
              </a:p>
            </p:txBody>
          </p:sp>
          <p:sp>
            <p:nvSpPr>
              <p:cNvPr id="32" name="object 32"/>
              <p:cNvSpPr/>
              <p:nvPr/>
            </p:nvSpPr>
            <p:spPr>
              <a:xfrm>
                <a:off x="2798230" y="3555862"/>
                <a:ext cx="375356" cy="330764"/>
              </a:xfrm>
              <a:custGeom>
                <a:avLst/>
                <a:gdLst/>
                <a:ahLst/>
                <a:cxnLst/>
                <a:rect l="l" t="t" r="r" b="b"/>
                <a:pathLst>
                  <a:path w="422275" h="372110">
                    <a:moveTo>
                      <a:pt x="208203" y="0"/>
                    </a:moveTo>
                    <a:lnTo>
                      <a:pt x="0" y="371627"/>
                    </a:lnTo>
                    <a:lnTo>
                      <a:pt x="422224" y="315214"/>
                    </a:lnTo>
                    <a:lnTo>
                      <a:pt x="189128" y="243217"/>
                    </a:lnTo>
                    <a:lnTo>
                      <a:pt x="208203" y="0"/>
                    </a:lnTo>
                    <a:close/>
                  </a:path>
                </a:pathLst>
              </a:custGeom>
              <a:solidFill>
                <a:srgbClr val="0000FF"/>
              </a:solidFill>
            </p:spPr>
            <p:txBody>
              <a:bodyPr wrap="square" lIns="0" tIns="0" rIns="0" bIns="0" rtlCol="0"/>
              <a:lstStyle/>
              <a:p>
                <a:endParaRPr sz="2133"/>
              </a:p>
            </p:txBody>
          </p:sp>
        </p:grpSp>
      </p:grpSp>
      <p:sp>
        <p:nvSpPr>
          <p:cNvPr id="33" name="Title 32"/>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067716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ot of load and deflection, illustrating brittle failure.&#10;&#10;Tension, compression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10;"/>
          <p:cNvGrpSpPr/>
          <p:nvPr/>
        </p:nvGrpSpPr>
        <p:grpSpPr>
          <a:xfrm>
            <a:off x="3330223" y="3195317"/>
            <a:ext cx="2895015" cy="2678026"/>
            <a:chOff x="3330223" y="3195317"/>
            <a:chExt cx="2895015" cy="2678026"/>
          </a:xfrm>
        </p:grpSpPr>
        <p:sp>
          <p:nvSpPr>
            <p:cNvPr id="3" name="object 3"/>
            <p:cNvSpPr/>
            <p:nvPr/>
          </p:nvSpPr>
          <p:spPr>
            <a:xfrm>
              <a:off x="3357033" y="3195317"/>
              <a:ext cx="0" cy="2273582"/>
            </a:xfrm>
            <a:custGeom>
              <a:avLst/>
              <a:gdLst/>
              <a:ahLst/>
              <a:cxnLst/>
              <a:rect l="l" t="t" r="r" b="b"/>
              <a:pathLst>
                <a:path h="2557779">
                  <a:moveTo>
                    <a:pt x="0" y="0"/>
                  </a:moveTo>
                  <a:lnTo>
                    <a:pt x="0" y="2557463"/>
                  </a:lnTo>
                </a:path>
              </a:pathLst>
            </a:custGeom>
            <a:ln w="57150">
              <a:solidFill>
                <a:srgbClr val="000000"/>
              </a:solidFill>
            </a:ln>
          </p:spPr>
          <p:txBody>
            <a:bodyPr wrap="square" lIns="0" tIns="0" rIns="0" bIns="0" rtlCol="0"/>
            <a:lstStyle/>
            <a:p>
              <a:endParaRPr sz="2133"/>
            </a:p>
          </p:txBody>
        </p:sp>
        <p:sp>
          <p:nvSpPr>
            <p:cNvPr id="4" name="object 4"/>
            <p:cNvSpPr/>
            <p:nvPr/>
          </p:nvSpPr>
          <p:spPr>
            <a:xfrm>
              <a:off x="3330223" y="5494019"/>
              <a:ext cx="2869071" cy="0"/>
            </a:xfrm>
            <a:custGeom>
              <a:avLst/>
              <a:gdLst/>
              <a:ahLst/>
              <a:cxnLst/>
              <a:rect l="l" t="t" r="r" b="b"/>
              <a:pathLst>
                <a:path w="3227704">
                  <a:moveTo>
                    <a:pt x="3227387" y="0"/>
                  </a:moveTo>
                  <a:lnTo>
                    <a:pt x="0" y="0"/>
                  </a:lnTo>
                </a:path>
              </a:pathLst>
            </a:custGeom>
            <a:ln w="57150">
              <a:solidFill>
                <a:srgbClr val="000000"/>
              </a:solidFill>
            </a:ln>
          </p:spPr>
          <p:txBody>
            <a:bodyPr wrap="square" lIns="0" tIns="0" rIns="0" bIns="0" rtlCol="0"/>
            <a:lstStyle/>
            <a:p>
              <a:endParaRPr sz="2133"/>
            </a:p>
          </p:txBody>
        </p:sp>
        <p:sp>
          <p:nvSpPr>
            <p:cNvPr id="5" name="object 5"/>
            <p:cNvSpPr/>
            <p:nvPr/>
          </p:nvSpPr>
          <p:spPr>
            <a:xfrm>
              <a:off x="3357033" y="3816207"/>
              <a:ext cx="1374422" cy="1662289"/>
            </a:xfrm>
            <a:custGeom>
              <a:avLst/>
              <a:gdLst/>
              <a:ahLst/>
              <a:cxnLst/>
              <a:rect l="l" t="t" r="r" b="b"/>
              <a:pathLst>
                <a:path w="1546225" h="1870075">
                  <a:moveTo>
                    <a:pt x="0" y="1870075"/>
                  </a:moveTo>
                  <a:lnTo>
                    <a:pt x="1546225" y="0"/>
                  </a:lnTo>
                </a:path>
              </a:pathLst>
            </a:custGeom>
            <a:ln w="28575">
              <a:solidFill>
                <a:srgbClr val="FF3300"/>
              </a:solidFill>
            </a:ln>
          </p:spPr>
          <p:txBody>
            <a:bodyPr wrap="square" lIns="0" tIns="0" rIns="0" bIns="0" rtlCol="0"/>
            <a:lstStyle/>
            <a:p>
              <a:endParaRPr sz="2133"/>
            </a:p>
          </p:txBody>
        </p:sp>
        <p:sp>
          <p:nvSpPr>
            <p:cNvPr id="6" name="object 6"/>
            <p:cNvSpPr/>
            <p:nvPr/>
          </p:nvSpPr>
          <p:spPr>
            <a:xfrm>
              <a:off x="4731455" y="3816207"/>
              <a:ext cx="47978" cy="358422"/>
            </a:xfrm>
            <a:custGeom>
              <a:avLst/>
              <a:gdLst/>
              <a:ahLst/>
              <a:cxnLst/>
              <a:rect l="l" t="t" r="r" b="b"/>
              <a:pathLst>
                <a:path w="53975" h="403225">
                  <a:moveTo>
                    <a:pt x="0" y="0"/>
                  </a:moveTo>
                  <a:lnTo>
                    <a:pt x="53975" y="403225"/>
                  </a:lnTo>
                </a:path>
              </a:pathLst>
            </a:custGeom>
            <a:ln w="28575">
              <a:solidFill>
                <a:srgbClr val="FF3300"/>
              </a:solidFill>
            </a:ln>
          </p:spPr>
          <p:txBody>
            <a:bodyPr wrap="square" lIns="0" tIns="0" rIns="0" bIns="0" rtlCol="0"/>
            <a:lstStyle/>
            <a:p>
              <a:endParaRPr sz="2133"/>
            </a:p>
          </p:txBody>
        </p:sp>
        <p:sp>
          <p:nvSpPr>
            <p:cNvPr id="8" name="object 8"/>
            <p:cNvSpPr txBox="1"/>
            <p:nvPr/>
          </p:nvSpPr>
          <p:spPr>
            <a:xfrm>
              <a:off x="6061549" y="5490289"/>
              <a:ext cx="163689" cy="383054"/>
            </a:xfrm>
            <a:prstGeom prst="rect">
              <a:avLst/>
            </a:prstGeom>
          </p:spPr>
          <p:txBody>
            <a:bodyPr vert="horz" wrap="square" lIns="0" tIns="0" rIns="0" bIns="0" rtlCol="0">
              <a:spAutoFit/>
            </a:bodyPr>
            <a:lstStyle/>
            <a:p>
              <a:pPr marL="11289"/>
              <a:r>
                <a:rPr sz="2489" spc="-13" dirty="0">
                  <a:latin typeface="Arial"/>
                  <a:cs typeface="Arial"/>
                </a:rPr>
                <a:t>ε</a:t>
              </a:r>
              <a:endParaRPr sz="2489">
                <a:latin typeface="Arial"/>
                <a:cs typeface="Arial"/>
              </a:endParaRPr>
            </a:p>
          </p:txBody>
        </p:sp>
      </p:grpSp>
      <p:sp>
        <p:nvSpPr>
          <p:cNvPr id="7" name="object 7"/>
          <p:cNvSpPr txBox="1"/>
          <p:nvPr/>
        </p:nvSpPr>
        <p:spPr>
          <a:xfrm>
            <a:off x="756356" y="1867776"/>
            <a:ext cx="6519333" cy="1598579"/>
          </a:xfrm>
          <a:prstGeom prst="rect">
            <a:avLst/>
          </a:prstGeom>
        </p:spPr>
        <p:txBody>
          <a:bodyPr vert="horz" wrap="square" lIns="0" tIns="0" rIns="0" bIns="0" rtlCol="0">
            <a:spAutoFit/>
          </a:bodyPr>
          <a:lstStyle/>
          <a:p>
            <a:pPr marL="11289"/>
            <a:r>
              <a:rPr sz="2133" spc="-4" dirty="0">
                <a:latin typeface="Arial"/>
                <a:cs typeface="Arial"/>
              </a:rPr>
              <a:t>S</a:t>
            </a:r>
            <a:r>
              <a:rPr sz="2133" dirty="0">
                <a:latin typeface="Arial"/>
                <a:cs typeface="Arial"/>
              </a:rPr>
              <a:t>tr</a:t>
            </a:r>
            <a:r>
              <a:rPr sz="2133" spc="-4" dirty="0">
                <a:latin typeface="Arial"/>
                <a:cs typeface="Arial"/>
              </a:rPr>
              <a:t>e</a:t>
            </a:r>
            <a:r>
              <a:rPr sz="2133" dirty="0">
                <a:latin typeface="Arial"/>
                <a:cs typeface="Arial"/>
              </a:rPr>
              <a:t>ss</a:t>
            </a:r>
            <a:r>
              <a:rPr sz="2133" spc="-9" dirty="0">
                <a:latin typeface="Arial"/>
                <a:cs typeface="Arial"/>
              </a:rPr>
              <a:t> </a:t>
            </a:r>
            <a:r>
              <a:rPr sz="2133" spc="-4" dirty="0">
                <a:latin typeface="Arial"/>
                <a:cs typeface="Arial"/>
              </a:rPr>
              <a:t>i</a:t>
            </a:r>
            <a:r>
              <a:rPr sz="2133" dirty="0">
                <a:latin typeface="Arial"/>
                <a:cs typeface="Arial"/>
              </a:rPr>
              <a:t>n t</a:t>
            </a:r>
            <a:r>
              <a:rPr sz="2133" spc="-4" dirty="0">
                <a:latin typeface="Arial"/>
                <a:cs typeface="Arial"/>
              </a:rPr>
              <a:t>h</a:t>
            </a:r>
            <a:r>
              <a:rPr sz="2133" dirty="0">
                <a:latin typeface="Arial"/>
                <a:cs typeface="Arial"/>
              </a:rPr>
              <a:t>e </a:t>
            </a:r>
            <a:r>
              <a:rPr sz="2133" spc="-4" dirty="0">
                <a:latin typeface="Arial"/>
                <a:cs typeface="Arial"/>
              </a:rPr>
              <a:t>wood</a:t>
            </a:r>
            <a:endParaRPr sz="2133" dirty="0">
              <a:latin typeface="Arial"/>
              <a:cs typeface="Arial"/>
            </a:endParaRPr>
          </a:p>
          <a:p>
            <a:pPr marL="316093" marR="4516" indent="-304804">
              <a:spcBef>
                <a:spcPts val="511"/>
              </a:spcBef>
              <a:buClr>
                <a:srgbClr val="FF0000"/>
              </a:buClr>
              <a:buFont typeface="Arial"/>
              <a:buChar char="•"/>
              <a:tabLst>
                <a:tab pos="316093" algn="l"/>
              </a:tabLst>
            </a:pPr>
            <a:r>
              <a:rPr sz="2133" spc="-4" dirty="0">
                <a:latin typeface="Arial"/>
                <a:cs typeface="Arial"/>
              </a:rPr>
              <a:t>Ten</a:t>
            </a:r>
            <a:r>
              <a:rPr sz="2133" dirty="0">
                <a:latin typeface="Arial"/>
                <a:cs typeface="Arial"/>
              </a:rPr>
              <a:t>s</a:t>
            </a:r>
            <a:r>
              <a:rPr sz="2133" spc="-4" dirty="0">
                <a:latin typeface="Arial"/>
                <a:cs typeface="Arial"/>
              </a:rPr>
              <a:t>io</a:t>
            </a:r>
            <a:r>
              <a:rPr sz="2133" dirty="0">
                <a:latin typeface="Arial"/>
                <a:cs typeface="Arial"/>
              </a:rPr>
              <a:t>n</a:t>
            </a:r>
            <a:r>
              <a:rPr sz="2133" spc="22" dirty="0">
                <a:latin typeface="Arial"/>
                <a:cs typeface="Arial"/>
              </a:rPr>
              <a:t> </a:t>
            </a:r>
            <a:r>
              <a:rPr sz="2133" spc="-4" dirty="0">
                <a:latin typeface="Arial"/>
                <a:cs typeface="Arial"/>
              </a:rPr>
              <a:t>pa</a:t>
            </a:r>
            <a:r>
              <a:rPr sz="2133" dirty="0">
                <a:latin typeface="Arial"/>
                <a:cs typeface="Arial"/>
              </a:rPr>
              <a:t>r</a:t>
            </a:r>
            <a:r>
              <a:rPr sz="2133" spc="-4" dirty="0">
                <a:latin typeface="Arial"/>
                <a:cs typeface="Arial"/>
              </a:rPr>
              <a:t>alle</a:t>
            </a:r>
            <a:r>
              <a:rPr sz="2133" dirty="0">
                <a:latin typeface="Arial"/>
                <a:cs typeface="Arial"/>
              </a:rPr>
              <a:t>l</a:t>
            </a:r>
            <a:r>
              <a:rPr sz="2133" spc="31" dirty="0">
                <a:latin typeface="Arial"/>
                <a:cs typeface="Arial"/>
              </a:rPr>
              <a:t> </a:t>
            </a:r>
            <a:r>
              <a:rPr sz="2133" dirty="0">
                <a:latin typeface="Arial"/>
                <a:cs typeface="Arial"/>
              </a:rPr>
              <a:t>to</a:t>
            </a:r>
            <a:r>
              <a:rPr sz="2133" spc="-9" dirty="0">
                <a:latin typeface="Arial"/>
                <a:cs typeface="Arial"/>
              </a:rPr>
              <a:t> </a:t>
            </a:r>
            <a:r>
              <a:rPr sz="2133" dirty="0">
                <a:latin typeface="Arial"/>
                <a:cs typeface="Arial"/>
              </a:rPr>
              <a:t>t</a:t>
            </a:r>
            <a:r>
              <a:rPr sz="2133" spc="-4" dirty="0">
                <a:latin typeface="Arial"/>
                <a:cs typeface="Arial"/>
              </a:rPr>
              <a:t>h</a:t>
            </a:r>
            <a:r>
              <a:rPr sz="2133" dirty="0">
                <a:latin typeface="Arial"/>
                <a:cs typeface="Arial"/>
              </a:rPr>
              <a:t>e</a:t>
            </a:r>
            <a:r>
              <a:rPr sz="2133" spc="-9" dirty="0">
                <a:latin typeface="Arial"/>
                <a:cs typeface="Arial"/>
              </a:rPr>
              <a:t> </a:t>
            </a:r>
            <a:r>
              <a:rPr sz="2133" spc="-4" dirty="0">
                <a:latin typeface="Arial"/>
                <a:cs typeface="Arial"/>
              </a:rPr>
              <a:t>g</a:t>
            </a:r>
            <a:r>
              <a:rPr sz="2133" dirty="0">
                <a:latin typeface="Arial"/>
                <a:cs typeface="Arial"/>
              </a:rPr>
              <a:t>r</a:t>
            </a:r>
            <a:r>
              <a:rPr sz="2133" spc="-4" dirty="0">
                <a:latin typeface="Arial"/>
                <a:cs typeface="Arial"/>
              </a:rPr>
              <a:t>ain</a:t>
            </a:r>
            <a:r>
              <a:rPr sz="2133" dirty="0">
                <a:latin typeface="Arial"/>
                <a:cs typeface="Arial"/>
              </a:rPr>
              <a:t>:</a:t>
            </a:r>
            <a:r>
              <a:rPr sz="2133" spc="4" dirty="0">
                <a:latin typeface="Arial"/>
                <a:cs typeface="Arial"/>
              </a:rPr>
              <a:t> </a:t>
            </a:r>
            <a:r>
              <a:rPr sz="2133" spc="-4" dirty="0">
                <a:latin typeface="Arial"/>
                <a:cs typeface="Arial"/>
              </a:rPr>
              <a:t>no</a:t>
            </a:r>
            <a:r>
              <a:rPr sz="2133" dirty="0">
                <a:latin typeface="Arial"/>
                <a:cs typeface="Arial"/>
              </a:rPr>
              <a:t>t</a:t>
            </a:r>
            <a:r>
              <a:rPr sz="2133" spc="4" dirty="0">
                <a:latin typeface="Arial"/>
                <a:cs typeface="Arial"/>
              </a:rPr>
              <a:t> </a:t>
            </a:r>
            <a:r>
              <a:rPr sz="2133" spc="-4" dirty="0">
                <a:latin typeface="Arial"/>
                <a:cs typeface="Arial"/>
              </a:rPr>
              <a:t>du</a:t>
            </a:r>
            <a:r>
              <a:rPr sz="2133" dirty="0">
                <a:latin typeface="Arial"/>
                <a:cs typeface="Arial"/>
              </a:rPr>
              <a:t>ct</a:t>
            </a:r>
            <a:r>
              <a:rPr sz="2133" spc="-4" dirty="0">
                <a:latin typeface="Arial"/>
                <a:cs typeface="Arial"/>
              </a:rPr>
              <a:t>ile</a:t>
            </a:r>
            <a:r>
              <a:rPr sz="2133" dirty="0">
                <a:latin typeface="Arial"/>
                <a:cs typeface="Arial"/>
              </a:rPr>
              <a:t>,</a:t>
            </a:r>
            <a:r>
              <a:rPr sz="2133" spc="4" dirty="0">
                <a:latin typeface="Arial"/>
                <a:cs typeface="Arial"/>
              </a:rPr>
              <a:t> </a:t>
            </a:r>
            <a:r>
              <a:rPr sz="2133" spc="-4" dirty="0">
                <a:latin typeface="Arial"/>
                <a:cs typeface="Arial"/>
              </a:rPr>
              <a:t>lo</a:t>
            </a:r>
            <a:r>
              <a:rPr sz="2133" dirty="0">
                <a:latin typeface="Arial"/>
                <a:cs typeface="Arial"/>
              </a:rPr>
              <a:t>w</a:t>
            </a:r>
            <a:r>
              <a:rPr sz="2133" spc="9" dirty="0">
                <a:latin typeface="Arial"/>
                <a:cs typeface="Arial"/>
              </a:rPr>
              <a:t> </a:t>
            </a:r>
            <a:r>
              <a:rPr sz="2133" spc="-4" dirty="0">
                <a:latin typeface="Arial"/>
                <a:cs typeface="Arial"/>
              </a:rPr>
              <a:t>ene</a:t>
            </a:r>
            <a:r>
              <a:rPr sz="2133" dirty="0">
                <a:latin typeface="Arial"/>
                <a:cs typeface="Arial"/>
              </a:rPr>
              <a:t>r</a:t>
            </a:r>
            <a:r>
              <a:rPr sz="2133" spc="-4" dirty="0">
                <a:latin typeface="Arial"/>
                <a:cs typeface="Arial"/>
              </a:rPr>
              <a:t>gy di</a:t>
            </a:r>
            <a:r>
              <a:rPr sz="2133" dirty="0">
                <a:latin typeface="Arial"/>
                <a:cs typeface="Arial"/>
              </a:rPr>
              <a:t>ss</a:t>
            </a:r>
            <a:r>
              <a:rPr sz="2133" spc="-4" dirty="0">
                <a:latin typeface="Arial"/>
                <a:cs typeface="Arial"/>
              </a:rPr>
              <a:t>ipa</a:t>
            </a:r>
            <a:r>
              <a:rPr sz="2133" dirty="0">
                <a:latin typeface="Arial"/>
                <a:cs typeface="Arial"/>
              </a:rPr>
              <a:t>t</a:t>
            </a:r>
            <a:r>
              <a:rPr sz="2133" spc="-4" dirty="0">
                <a:latin typeface="Arial"/>
                <a:cs typeface="Arial"/>
              </a:rPr>
              <a:t>ion</a:t>
            </a:r>
            <a:endParaRPr sz="2133" dirty="0">
              <a:latin typeface="Arial"/>
              <a:cs typeface="Arial"/>
            </a:endParaRPr>
          </a:p>
          <a:p>
            <a:pPr marR="1692789" algn="ctr">
              <a:spcBef>
                <a:spcPts val="1316"/>
              </a:spcBef>
            </a:pPr>
            <a:r>
              <a:rPr sz="2489" spc="-18" dirty="0">
                <a:latin typeface="Arial"/>
                <a:cs typeface="Arial"/>
              </a:rPr>
              <a:t>σ</a:t>
            </a:r>
            <a:endParaRPr sz="2489" dirty="0">
              <a:latin typeface="Arial"/>
              <a:cs typeface="Arial"/>
            </a:endParaRPr>
          </a:p>
        </p:txBody>
      </p:sp>
      <p:sp>
        <p:nvSpPr>
          <p:cNvPr id="9" name="Title 8"/>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2082094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Graphic shows a plot of load and deflection, illustrating brittle failure.&#10;&#10;Tension, compression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10;"/>
          <p:cNvGrpSpPr/>
          <p:nvPr/>
        </p:nvGrpSpPr>
        <p:grpSpPr>
          <a:xfrm>
            <a:off x="2682830" y="1712454"/>
            <a:ext cx="6127165" cy="4337754"/>
            <a:chOff x="2682830" y="1712454"/>
            <a:chExt cx="6127165" cy="4337754"/>
          </a:xfrm>
        </p:grpSpPr>
        <p:sp>
          <p:nvSpPr>
            <p:cNvPr id="10" name="object 10"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
            <p:cNvSpPr>
              <a:spLocks noChangeAspect="1"/>
            </p:cNvSpPr>
            <p:nvPr/>
          </p:nvSpPr>
          <p:spPr>
            <a:xfrm>
              <a:off x="3643324" y="1712454"/>
              <a:ext cx="3840480" cy="4337754"/>
            </a:xfrm>
            <a:prstGeom prst="rect">
              <a:avLst/>
            </a:prstGeom>
            <a:blipFill>
              <a:blip r:embed="rId3" cstate="print"/>
              <a:srcRect/>
              <a:stretch>
                <a:fillRect r="-15301"/>
              </a:stretch>
            </a:blipFill>
          </p:spPr>
          <p:txBody>
            <a:bodyPr wrap="square" lIns="0" tIns="0" rIns="0" bIns="0" rtlCol="0"/>
            <a:lstStyle/>
            <a:p>
              <a:endParaRPr sz="2133"/>
            </a:p>
          </p:txBody>
        </p:sp>
        <p:sp>
          <p:nvSpPr>
            <p:cNvPr id="13" name="object 13"/>
            <p:cNvSpPr txBox="1"/>
            <p:nvPr/>
          </p:nvSpPr>
          <p:spPr>
            <a:xfrm>
              <a:off x="2682830" y="3495842"/>
              <a:ext cx="912142" cy="656462"/>
            </a:xfrm>
            <a:prstGeom prst="rect">
              <a:avLst/>
            </a:prstGeom>
          </p:spPr>
          <p:txBody>
            <a:bodyPr vert="horz" wrap="square" lIns="0" tIns="0" rIns="0" bIns="0" rtlCol="0">
              <a:spAutoFit/>
            </a:bodyPr>
            <a:lstStyle/>
            <a:p>
              <a:pPr marL="11289" marR="4516"/>
              <a:r>
                <a:rPr sz="2133" b="1" dirty="0">
                  <a:latin typeface="Arial"/>
                  <a:cs typeface="Arial"/>
                </a:rPr>
                <a:t>I</a:t>
              </a:r>
              <a:r>
                <a:rPr sz="2133" b="1" spc="-4" dirty="0">
                  <a:latin typeface="Arial"/>
                  <a:cs typeface="Arial"/>
                </a:rPr>
                <a:t>ne</a:t>
              </a:r>
              <a:r>
                <a:rPr sz="2133" b="1" dirty="0">
                  <a:latin typeface="Arial"/>
                  <a:cs typeface="Arial"/>
                </a:rPr>
                <a:t>rti</a:t>
              </a:r>
              <a:r>
                <a:rPr sz="2133" b="1" spc="-4" dirty="0">
                  <a:latin typeface="Arial"/>
                  <a:cs typeface="Arial"/>
                </a:rPr>
                <a:t>a</a:t>
              </a:r>
              <a:r>
                <a:rPr sz="2133" b="1" dirty="0">
                  <a:latin typeface="Arial"/>
                  <a:cs typeface="Arial"/>
                </a:rPr>
                <a:t>l </a:t>
              </a:r>
              <a:r>
                <a:rPr sz="2133" b="1" spc="-4" dirty="0">
                  <a:latin typeface="Arial"/>
                  <a:cs typeface="Arial"/>
                </a:rPr>
                <a:t>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4" name="object 14"/>
            <p:cNvSpPr txBox="1"/>
            <p:nvPr/>
          </p:nvSpPr>
          <p:spPr>
            <a:xfrm>
              <a:off x="7568217" y="2984973"/>
              <a:ext cx="1241778" cy="656462"/>
            </a:xfrm>
            <a:prstGeom prst="rect">
              <a:avLst/>
            </a:prstGeom>
          </p:spPr>
          <p:txBody>
            <a:bodyPr vert="horz" wrap="square" lIns="0" tIns="0" rIns="0" bIns="0" rtlCol="0">
              <a:spAutoFit/>
            </a:bodyPr>
            <a:lstStyle/>
            <a:p>
              <a:pPr marL="11289" marR="4516"/>
              <a:r>
                <a:rPr sz="2133" b="1" spc="-4" dirty="0">
                  <a:latin typeface="Arial"/>
                  <a:cs typeface="Arial"/>
                </a:rPr>
                <a:t>Res</a:t>
              </a:r>
              <a:r>
                <a:rPr sz="2133" b="1" dirty="0">
                  <a:latin typeface="Arial"/>
                  <a:cs typeface="Arial"/>
                </a:rPr>
                <a:t>i</a:t>
              </a:r>
              <a:r>
                <a:rPr sz="2133" b="1" spc="-4" dirty="0">
                  <a:latin typeface="Arial"/>
                  <a:cs typeface="Arial"/>
                </a:rPr>
                <a:t>s</a:t>
              </a:r>
              <a:r>
                <a:rPr sz="2133" b="1" dirty="0">
                  <a:latin typeface="Arial"/>
                  <a:cs typeface="Arial"/>
                </a:rPr>
                <a:t>ti</a:t>
              </a:r>
              <a:r>
                <a:rPr sz="2133" b="1" spc="-4" dirty="0">
                  <a:latin typeface="Arial"/>
                  <a:cs typeface="Arial"/>
                </a:rPr>
                <a:t>ng 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7" name="object 17"/>
            <p:cNvSpPr txBox="1"/>
            <p:nvPr/>
          </p:nvSpPr>
          <p:spPr>
            <a:xfrm>
              <a:off x="7726826" y="4709651"/>
              <a:ext cx="924560" cy="656462"/>
            </a:xfrm>
            <a:prstGeom prst="rect">
              <a:avLst/>
            </a:prstGeom>
          </p:spPr>
          <p:txBody>
            <a:bodyPr vert="horz" wrap="square" lIns="0" tIns="0" rIns="0" bIns="0" rtlCol="0">
              <a:spAutoFit/>
            </a:bodyPr>
            <a:lstStyle/>
            <a:p>
              <a:pPr marL="11289" marR="4516"/>
              <a:r>
                <a:rPr sz="2133" b="1" spc="-4" dirty="0">
                  <a:latin typeface="Arial"/>
                  <a:cs typeface="Arial"/>
                </a:rPr>
                <a:t>Ledger Fa</a:t>
              </a:r>
              <a:r>
                <a:rPr sz="2133" b="1" dirty="0">
                  <a:latin typeface="Arial"/>
                  <a:cs typeface="Arial"/>
                </a:rPr>
                <a:t>il</a:t>
              </a:r>
              <a:r>
                <a:rPr sz="2133" b="1" spc="-4" dirty="0">
                  <a:latin typeface="Arial"/>
                  <a:cs typeface="Arial"/>
                </a:rPr>
                <a:t>u</a:t>
              </a:r>
              <a:r>
                <a:rPr sz="2133" b="1" dirty="0">
                  <a:latin typeface="Arial"/>
                  <a:cs typeface="Arial"/>
                </a:rPr>
                <a:t>re</a:t>
              </a:r>
              <a:endParaRPr sz="2133" dirty="0">
                <a:latin typeface="Arial"/>
                <a:cs typeface="Arial"/>
              </a:endParaRPr>
            </a:p>
          </p:txBody>
        </p:sp>
        <p:cxnSp>
          <p:nvCxnSpPr>
            <p:cNvPr id="4" name="Straight Arrow Connector 3"/>
            <p:cNvCxnSpPr/>
            <p:nvPr/>
          </p:nvCxnSpPr>
          <p:spPr bwMode="auto">
            <a:xfrm flipH="1">
              <a:off x="3138901" y="4255660"/>
              <a:ext cx="1434868" cy="20572"/>
            </a:xfrm>
            <a:prstGeom prst="straightConnector1">
              <a:avLst/>
            </a:prstGeom>
            <a:solidFill>
              <a:schemeClr val="accent1"/>
            </a:solidFill>
            <a:ln w="762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5586326" y="3418395"/>
              <a:ext cx="1933539" cy="7744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H="1" flipV="1">
              <a:off x="5377912" y="4176466"/>
              <a:ext cx="2190305" cy="73649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object 8"/>
          <p:cNvSpPr txBox="1"/>
          <p:nvPr/>
        </p:nvSpPr>
        <p:spPr>
          <a:xfrm>
            <a:off x="345158" y="1461376"/>
            <a:ext cx="2564605" cy="3796809"/>
          </a:xfrm>
          <a:prstGeom prst="rect">
            <a:avLst/>
          </a:prstGeom>
        </p:spPr>
        <p:txBody>
          <a:bodyPr vert="horz" wrap="square" lIns="0" tIns="0" rIns="0" bIns="0" rtlCol="0">
            <a:spAutoFit/>
          </a:bodyPr>
          <a:lstStyle/>
          <a:p>
            <a:pPr marL="316657" marR="4516" indent="-304804">
              <a:spcBef>
                <a:spcPts val="511"/>
              </a:spcBef>
              <a:buClr>
                <a:srgbClr val="FF0000"/>
              </a:buClr>
              <a:buFont typeface="Arial"/>
              <a:buChar char="•"/>
              <a:tabLst>
                <a:tab pos="316657" algn="l"/>
              </a:tabLst>
            </a:pPr>
            <a:r>
              <a:rPr spc="-4" dirty="0">
                <a:latin typeface="Arial"/>
                <a:cs typeface="Arial"/>
              </a:rPr>
              <a:t>Ten</a:t>
            </a:r>
            <a:r>
              <a:rPr dirty="0">
                <a:latin typeface="Arial"/>
                <a:cs typeface="Arial"/>
              </a:rPr>
              <a:t>s</a:t>
            </a:r>
            <a:r>
              <a:rPr spc="-4" dirty="0">
                <a:latin typeface="Arial"/>
                <a:cs typeface="Arial"/>
              </a:rPr>
              <a:t>io</a:t>
            </a:r>
            <a:r>
              <a:rPr dirty="0">
                <a:latin typeface="Arial"/>
                <a:cs typeface="Arial"/>
              </a:rPr>
              <a:t>n</a:t>
            </a:r>
            <a:r>
              <a:rPr spc="22" dirty="0">
                <a:latin typeface="Arial"/>
                <a:cs typeface="Arial"/>
              </a:rPr>
              <a:t> </a:t>
            </a:r>
            <a:r>
              <a:rPr spc="-4" dirty="0">
                <a:latin typeface="Arial"/>
                <a:cs typeface="Arial"/>
              </a:rPr>
              <a:t>pe</a:t>
            </a:r>
            <a:r>
              <a:rPr dirty="0">
                <a:latin typeface="Arial"/>
                <a:cs typeface="Arial"/>
              </a:rPr>
              <a:t>r</a:t>
            </a:r>
            <a:r>
              <a:rPr spc="-4" dirty="0">
                <a:latin typeface="Arial"/>
                <a:cs typeface="Arial"/>
              </a:rPr>
              <a:t>pendi</a:t>
            </a:r>
            <a:r>
              <a:rPr dirty="0">
                <a:latin typeface="Arial"/>
                <a:cs typeface="Arial"/>
              </a:rPr>
              <a:t>c</a:t>
            </a:r>
            <a:r>
              <a:rPr spc="-4" dirty="0">
                <a:latin typeface="Arial"/>
                <a:cs typeface="Arial"/>
              </a:rPr>
              <a:t>ula</a:t>
            </a:r>
            <a:r>
              <a:rPr dirty="0">
                <a:latin typeface="Arial"/>
                <a:cs typeface="Arial"/>
              </a:rPr>
              <a:t>r</a:t>
            </a:r>
            <a:r>
              <a:rPr spc="49" dirty="0">
                <a:latin typeface="Arial"/>
                <a:cs typeface="Arial"/>
              </a:rPr>
              <a:t> </a:t>
            </a:r>
            <a:r>
              <a:rPr dirty="0">
                <a:latin typeface="Arial"/>
                <a:cs typeface="Arial"/>
              </a:rPr>
              <a:t>to</a:t>
            </a:r>
            <a:r>
              <a:rPr spc="-4" dirty="0">
                <a:latin typeface="Arial"/>
                <a:cs typeface="Arial"/>
              </a:rPr>
              <a:t> g</a:t>
            </a:r>
            <a:r>
              <a:rPr dirty="0">
                <a:latin typeface="Arial"/>
                <a:cs typeface="Arial"/>
              </a:rPr>
              <a:t>r</a:t>
            </a:r>
            <a:r>
              <a:rPr spc="-4" dirty="0">
                <a:latin typeface="Arial"/>
                <a:cs typeface="Arial"/>
              </a:rPr>
              <a:t>ain</a:t>
            </a:r>
            <a:r>
              <a:rPr lang="en-US" dirty="0">
                <a:latin typeface="Arial"/>
                <a:cs typeface="Arial"/>
              </a:rPr>
              <a:t> results in brittle failures at low loads</a:t>
            </a:r>
          </a:p>
          <a:p>
            <a:pPr marL="316657" marR="4516" indent="-304804">
              <a:spcBef>
                <a:spcPts val="511"/>
              </a:spcBef>
              <a:buClr>
                <a:srgbClr val="FF0000"/>
              </a:buClr>
              <a:buFont typeface="Arial"/>
              <a:buChar char="•"/>
              <a:tabLst>
                <a:tab pos="316657" algn="l"/>
              </a:tabLst>
            </a:pPr>
            <a:r>
              <a:rPr lang="en-US" dirty="0">
                <a:latin typeface="Arial"/>
                <a:cs typeface="Arial"/>
              </a:rPr>
              <a:t>Does not provide a reliable load path</a:t>
            </a:r>
            <a:endParaRPr dirty="0">
              <a:latin typeface="Arial"/>
              <a:cs typeface="Arial"/>
            </a:endParaRPr>
          </a:p>
          <a:p>
            <a:pPr marL="11289">
              <a:spcBef>
                <a:spcPts val="209"/>
              </a:spcBef>
            </a:pPr>
            <a:endParaRPr sz="2489"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2269951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Tie-down type device to make a direct tension connection between diaphragm framing and the wall, thereby avoiding the cross-grain loading of the ledger seen in the previous slide.&#10;"/>
          <p:cNvSpPr>
            <a:spLocks noChangeAspect="1"/>
          </p:cNvSpPr>
          <p:nvPr/>
        </p:nvSpPr>
        <p:spPr>
          <a:xfrm>
            <a:off x="1521359" y="2283380"/>
            <a:ext cx="5985752" cy="3474720"/>
          </a:xfrm>
          <a:prstGeom prst="rect">
            <a:avLst/>
          </a:prstGeom>
          <a:blipFill>
            <a:blip r:embed="rId3" cstate="print"/>
            <a:srcRect/>
            <a:stretch>
              <a:fillRect t="-13061" b="-2729"/>
            </a:stretch>
          </a:blipFill>
        </p:spPr>
        <p:txBody>
          <a:bodyPr wrap="square" lIns="0" tIns="0" rIns="0" bIns="0" rtlCol="0"/>
          <a:lstStyle/>
          <a:p>
            <a:endParaRPr sz="2133"/>
          </a:p>
        </p:txBody>
      </p:sp>
      <p:sp>
        <p:nvSpPr>
          <p:cNvPr id="3" name="object 3"/>
          <p:cNvSpPr txBox="1"/>
          <p:nvPr/>
        </p:nvSpPr>
        <p:spPr>
          <a:xfrm>
            <a:off x="1232546" y="1412875"/>
            <a:ext cx="3502740" cy="320601"/>
          </a:xfrm>
          <a:prstGeom prst="rect">
            <a:avLst/>
          </a:prstGeom>
        </p:spPr>
        <p:txBody>
          <a:bodyPr vert="horz" wrap="square" lIns="0" tIns="0" rIns="0" bIns="0" rtlCol="0">
            <a:spAutoFit/>
          </a:bodyPr>
          <a:lstStyle/>
          <a:p>
            <a:pPr marL="11289">
              <a:lnSpc>
                <a:spcPts val="2538"/>
              </a:lnSpc>
            </a:pPr>
            <a:r>
              <a:rPr sz="2800" spc="-4" dirty="0">
                <a:latin typeface="Arial"/>
                <a:cs typeface="Arial"/>
              </a:rPr>
              <a:t>Po</a:t>
            </a:r>
            <a:r>
              <a:rPr sz="2800" dirty="0">
                <a:latin typeface="Arial"/>
                <a:cs typeface="Arial"/>
              </a:rPr>
              <a:t>s</a:t>
            </a:r>
            <a:r>
              <a:rPr sz="2800" spc="-4" dirty="0">
                <a:latin typeface="Arial"/>
                <a:cs typeface="Arial"/>
              </a:rPr>
              <a:t>i</a:t>
            </a:r>
            <a:r>
              <a:rPr sz="2800" dirty="0">
                <a:latin typeface="Arial"/>
                <a:cs typeface="Arial"/>
              </a:rPr>
              <a:t>t</a:t>
            </a:r>
            <a:r>
              <a:rPr sz="2800" spc="-4" dirty="0">
                <a:latin typeface="Arial"/>
                <a:cs typeface="Arial"/>
              </a:rPr>
              <a:t>i</a:t>
            </a:r>
            <a:r>
              <a:rPr sz="2800" dirty="0">
                <a:latin typeface="Arial"/>
                <a:cs typeface="Arial"/>
              </a:rPr>
              <a:t>ve</a:t>
            </a:r>
            <a:r>
              <a:rPr sz="2800" spc="9" dirty="0">
                <a:latin typeface="Arial"/>
                <a:cs typeface="Arial"/>
              </a:rPr>
              <a:t> </a:t>
            </a:r>
            <a:r>
              <a:rPr sz="2800" dirty="0">
                <a:latin typeface="Arial"/>
                <a:cs typeface="Arial"/>
              </a:rPr>
              <a:t>W</a:t>
            </a:r>
            <a:r>
              <a:rPr sz="2800" spc="-4" dirty="0">
                <a:latin typeface="Arial"/>
                <a:cs typeface="Arial"/>
              </a:rPr>
              <a:t>al</a:t>
            </a:r>
            <a:r>
              <a:rPr sz="2800" dirty="0">
                <a:latin typeface="Arial"/>
                <a:cs typeface="Arial"/>
              </a:rPr>
              <a:t>l</a:t>
            </a:r>
            <a:r>
              <a:rPr sz="2800" spc="9" dirty="0">
                <a:latin typeface="Arial"/>
                <a:cs typeface="Arial"/>
              </a:rPr>
              <a:t> </a:t>
            </a:r>
            <a:r>
              <a:rPr sz="2800" spc="-4" dirty="0">
                <a:latin typeface="Arial"/>
                <a:cs typeface="Arial"/>
              </a:rPr>
              <a:t>Tie</a:t>
            </a:r>
            <a:endParaRPr sz="2800"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67463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63366" y="1425449"/>
            <a:ext cx="8031183" cy="4640629"/>
          </a:xfrm>
          <a:prstGeom prst="rect">
            <a:avLst/>
          </a:prstGeom>
        </p:spPr>
        <p:txBody>
          <a:bodyPr vert="horz" wrap="square" lIns="0" tIns="0" rIns="0" bIns="0" rtlCol="0">
            <a:spAutoFit/>
          </a:bodyPr>
          <a:lstStyle/>
          <a:p>
            <a:pPr marL="11289"/>
            <a:r>
              <a:rPr sz="2489" spc="-27" dirty="0">
                <a:latin typeface="Arial"/>
                <a:cs typeface="Arial"/>
              </a:rPr>
              <a:t>S</a:t>
            </a:r>
            <a:r>
              <a:rPr lang="en-US" sz="2489" spc="-9" dirty="0">
                <a:latin typeface="Arial"/>
                <a:cs typeface="Arial"/>
              </a:rPr>
              <a:t>heathing to framing fastening</a:t>
            </a:r>
            <a:endParaRPr sz="2489" dirty="0">
              <a:latin typeface="Arial"/>
              <a:cs typeface="Arial"/>
            </a:endParaRPr>
          </a:p>
          <a:p>
            <a:pPr marL="316093" marR="291257" indent="-304804">
              <a:spcBef>
                <a:spcPts val="444"/>
              </a:spcBef>
              <a:buClr>
                <a:srgbClr val="FF0000"/>
              </a:buClr>
              <a:buSzPct val="115000"/>
              <a:buFont typeface="Arial"/>
              <a:buChar char="•"/>
              <a:tabLst>
                <a:tab pos="316093" algn="l"/>
              </a:tabLst>
            </a:pPr>
            <a:r>
              <a:rPr sz="2000" dirty="0">
                <a:latin typeface="Arial"/>
                <a:cs typeface="Arial"/>
              </a:rPr>
              <a:t>Nai</a:t>
            </a:r>
            <a:r>
              <a:rPr sz="2000" spc="-4" dirty="0">
                <a:latin typeface="Arial"/>
                <a:cs typeface="Arial"/>
              </a:rPr>
              <a:t>l</a:t>
            </a:r>
            <a:r>
              <a:rPr sz="2000" dirty="0">
                <a:latin typeface="Arial"/>
                <a:cs typeface="Arial"/>
              </a:rPr>
              <a:t>ed</a:t>
            </a:r>
            <a:r>
              <a:rPr sz="2000" spc="-4" dirty="0">
                <a:latin typeface="Arial"/>
                <a:cs typeface="Arial"/>
              </a:rPr>
              <a:t> j</a:t>
            </a:r>
            <a:r>
              <a:rPr sz="2000" dirty="0">
                <a:latin typeface="Arial"/>
                <a:cs typeface="Arial"/>
              </a:rPr>
              <a:t>oint</a:t>
            </a:r>
            <a:r>
              <a:rPr sz="2000" spc="-13" dirty="0">
                <a:latin typeface="Arial"/>
                <a:cs typeface="Arial"/>
              </a:rPr>
              <a:t> </a:t>
            </a:r>
            <a:r>
              <a:rPr sz="2000" dirty="0">
                <a:latin typeface="Arial"/>
                <a:cs typeface="Arial"/>
              </a:rPr>
              <a:t>be</a:t>
            </a:r>
            <a:r>
              <a:rPr sz="2000" spc="-9" dirty="0">
                <a:latin typeface="Arial"/>
                <a:cs typeface="Arial"/>
              </a:rPr>
              <a:t>t</a:t>
            </a:r>
            <a:r>
              <a:rPr sz="2000" spc="4" dirty="0">
                <a:latin typeface="Arial"/>
                <a:cs typeface="Arial"/>
              </a:rPr>
              <a:t>w</a:t>
            </a:r>
            <a:r>
              <a:rPr sz="2000" dirty="0">
                <a:latin typeface="Arial"/>
                <a:cs typeface="Arial"/>
              </a:rPr>
              <a:t>een</a:t>
            </a:r>
            <a:r>
              <a:rPr sz="2000" spc="-27" dirty="0">
                <a:latin typeface="Arial"/>
                <a:cs typeface="Arial"/>
              </a:rPr>
              <a:t> </a:t>
            </a:r>
            <a:r>
              <a:rPr sz="2000" spc="4" dirty="0">
                <a:latin typeface="Arial"/>
                <a:cs typeface="Arial"/>
              </a:rPr>
              <a:t>s</a:t>
            </a:r>
            <a:r>
              <a:rPr sz="2000" dirty="0">
                <a:latin typeface="Arial"/>
                <a:cs typeface="Arial"/>
              </a:rPr>
              <a:t>hea</a:t>
            </a:r>
            <a:r>
              <a:rPr sz="2000" spc="-9" dirty="0">
                <a:latin typeface="Arial"/>
                <a:cs typeface="Arial"/>
              </a:rPr>
              <a:t>t</a:t>
            </a:r>
            <a:r>
              <a:rPr sz="2000" dirty="0">
                <a:latin typeface="Arial"/>
                <a:cs typeface="Arial"/>
              </a:rPr>
              <a:t>hing</a:t>
            </a:r>
            <a:r>
              <a:rPr sz="2000" spc="-27" dirty="0">
                <a:latin typeface="Arial"/>
                <a:cs typeface="Arial"/>
              </a:rPr>
              <a:t> </a:t>
            </a:r>
            <a:r>
              <a:rPr sz="2000" dirty="0">
                <a:latin typeface="Arial"/>
                <a:cs typeface="Arial"/>
              </a:rPr>
              <a:t>and</a:t>
            </a:r>
            <a:r>
              <a:rPr sz="2000" spc="-13" dirty="0">
                <a:latin typeface="Arial"/>
                <a:cs typeface="Arial"/>
              </a:rPr>
              <a:t> </a:t>
            </a:r>
            <a:r>
              <a:rPr sz="2000" spc="-9" dirty="0">
                <a:latin typeface="Arial"/>
                <a:cs typeface="Arial"/>
              </a:rPr>
              <a:t>f</a:t>
            </a:r>
            <a:r>
              <a:rPr sz="2000" dirty="0">
                <a:latin typeface="Arial"/>
                <a:cs typeface="Arial"/>
              </a:rPr>
              <a:t>ra</a:t>
            </a:r>
            <a:r>
              <a:rPr sz="2000" spc="-4" dirty="0">
                <a:latin typeface="Arial"/>
                <a:cs typeface="Arial"/>
              </a:rPr>
              <a:t>mi</a:t>
            </a:r>
            <a:r>
              <a:rPr sz="2000" dirty="0">
                <a:latin typeface="Arial"/>
                <a:cs typeface="Arial"/>
              </a:rPr>
              <a:t>ng</a:t>
            </a:r>
            <a:r>
              <a:rPr sz="2000" spc="-27" dirty="0">
                <a:latin typeface="Arial"/>
                <a:cs typeface="Arial"/>
              </a:rPr>
              <a:t> </a:t>
            </a:r>
            <a:r>
              <a:rPr sz="2000" dirty="0">
                <a:latin typeface="Arial"/>
                <a:cs typeface="Arial"/>
              </a:rPr>
              <a:t>is</a:t>
            </a:r>
            <a:r>
              <a:rPr sz="2000" spc="-13" dirty="0">
                <a:latin typeface="Arial"/>
                <a:cs typeface="Arial"/>
              </a:rPr>
              <a:t> </a:t>
            </a:r>
            <a:r>
              <a:rPr sz="2000" spc="4" dirty="0">
                <a:latin typeface="Arial"/>
                <a:cs typeface="Arial"/>
              </a:rPr>
              <a:t>s</a:t>
            </a:r>
            <a:r>
              <a:rPr sz="2000" dirty="0">
                <a:latin typeface="Arial"/>
                <a:cs typeface="Arial"/>
              </a:rPr>
              <a:t>our</a:t>
            </a:r>
            <a:r>
              <a:rPr sz="2000" spc="4" dirty="0">
                <a:latin typeface="Arial"/>
                <a:cs typeface="Arial"/>
              </a:rPr>
              <a:t>c</a:t>
            </a:r>
            <a:r>
              <a:rPr sz="2000" dirty="0">
                <a:latin typeface="Arial"/>
                <a:cs typeface="Arial"/>
              </a:rPr>
              <a:t>e</a:t>
            </a:r>
            <a:r>
              <a:rPr sz="2000" spc="-36" dirty="0">
                <a:latin typeface="Arial"/>
                <a:cs typeface="Arial"/>
              </a:rPr>
              <a:t> </a:t>
            </a:r>
            <a:r>
              <a:rPr sz="2000" dirty="0">
                <a:latin typeface="Arial"/>
                <a:cs typeface="Arial"/>
              </a:rPr>
              <a:t>of</a:t>
            </a:r>
            <a:r>
              <a:rPr sz="2000" spc="-13" dirty="0">
                <a:latin typeface="Arial"/>
                <a:cs typeface="Arial"/>
              </a:rPr>
              <a:t> </a:t>
            </a:r>
            <a:r>
              <a:rPr sz="2000" spc="-4" dirty="0">
                <a:latin typeface="Arial"/>
                <a:cs typeface="Arial"/>
              </a:rPr>
              <a:t>m</a:t>
            </a:r>
            <a:r>
              <a:rPr sz="2000" dirty="0">
                <a:latin typeface="Arial"/>
                <a:cs typeface="Arial"/>
              </a:rPr>
              <a:t>ajor</a:t>
            </a:r>
            <a:r>
              <a:rPr sz="2000" spc="-4" dirty="0">
                <a:latin typeface="Arial"/>
                <a:cs typeface="Arial"/>
              </a:rPr>
              <a:t>i</a:t>
            </a:r>
            <a:r>
              <a:rPr sz="2000" spc="-9" dirty="0">
                <a:latin typeface="Arial"/>
                <a:cs typeface="Arial"/>
              </a:rPr>
              <a:t>t</a:t>
            </a:r>
            <a:r>
              <a:rPr sz="2000" dirty="0">
                <a:latin typeface="Arial"/>
                <a:cs typeface="Arial"/>
              </a:rPr>
              <a:t>y</a:t>
            </a:r>
            <a:r>
              <a:rPr sz="2000" spc="-22" dirty="0">
                <a:latin typeface="Arial"/>
                <a:cs typeface="Arial"/>
              </a:rPr>
              <a:t> </a:t>
            </a:r>
            <a:r>
              <a:rPr sz="2000" dirty="0">
                <a:latin typeface="Arial"/>
                <a:cs typeface="Arial"/>
              </a:rPr>
              <a:t>of du</a:t>
            </a:r>
            <a:r>
              <a:rPr sz="2000" spc="4" dirty="0">
                <a:latin typeface="Arial"/>
                <a:cs typeface="Arial"/>
              </a:rPr>
              <a:t>c</a:t>
            </a:r>
            <a:r>
              <a:rPr sz="2000" spc="-9" dirty="0">
                <a:latin typeface="Arial"/>
                <a:cs typeface="Arial"/>
              </a:rPr>
              <a:t>t</a:t>
            </a:r>
            <a:r>
              <a:rPr sz="2000" spc="-4" dirty="0">
                <a:latin typeface="Arial"/>
                <a:cs typeface="Arial"/>
              </a:rPr>
              <a:t>i</a:t>
            </a:r>
            <a:r>
              <a:rPr sz="2000" dirty="0">
                <a:latin typeface="Arial"/>
                <a:cs typeface="Arial"/>
              </a:rPr>
              <a:t>l</a:t>
            </a:r>
            <a:r>
              <a:rPr sz="2000" spc="-4" dirty="0">
                <a:latin typeface="Arial"/>
                <a:cs typeface="Arial"/>
              </a:rPr>
              <a:t>i</a:t>
            </a:r>
            <a:r>
              <a:rPr sz="2000" spc="-9" dirty="0">
                <a:latin typeface="Arial"/>
                <a:cs typeface="Arial"/>
              </a:rPr>
              <a:t>t</a:t>
            </a:r>
            <a:r>
              <a:rPr sz="2000" dirty="0">
                <a:latin typeface="Arial"/>
                <a:cs typeface="Arial"/>
              </a:rPr>
              <a:t>y</a:t>
            </a:r>
            <a:r>
              <a:rPr sz="2000" spc="-13" dirty="0">
                <a:latin typeface="Arial"/>
                <a:cs typeface="Arial"/>
              </a:rPr>
              <a:t> </a:t>
            </a:r>
            <a:r>
              <a:rPr sz="2000" dirty="0">
                <a:latin typeface="Arial"/>
                <a:cs typeface="Arial"/>
              </a:rPr>
              <a:t>and</a:t>
            </a:r>
            <a:r>
              <a:rPr sz="2000" spc="-13" dirty="0">
                <a:latin typeface="Arial"/>
                <a:cs typeface="Arial"/>
              </a:rPr>
              <a:t> </a:t>
            </a:r>
            <a:r>
              <a:rPr sz="2000" dirty="0">
                <a:latin typeface="Arial"/>
                <a:cs typeface="Arial"/>
              </a:rPr>
              <a:t>energy</a:t>
            </a:r>
            <a:r>
              <a:rPr sz="2000" spc="-31" dirty="0">
                <a:latin typeface="Arial"/>
                <a:cs typeface="Arial"/>
              </a:rPr>
              <a:t> </a:t>
            </a:r>
            <a:r>
              <a:rPr sz="2000" dirty="0">
                <a:latin typeface="Arial"/>
                <a:cs typeface="Arial"/>
              </a:rPr>
              <a:t>di</a:t>
            </a:r>
            <a:r>
              <a:rPr sz="2000" spc="4" dirty="0">
                <a:latin typeface="Arial"/>
                <a:cs typeface="Arial"/>
              </a:rPr>
              <a:t>ss</a:t>
            </a:r>
            <a:r>
              <a:rPr sz="2000" dirty="0">
                <a:latin typeface="Arial"/>
                <a:cs typeface="Arial"/>
              </a:rPr>
              <a:t>ipa</a:t>
            </a:r>
            <a:r>
              <a:rPr sz="2000" spc="-9" dirty="0">
                <a:latin typeface="Arial"/>
                <a:cs typeface="Arial"/>
              </a:rPr>
              <a:t>t</a:t>
            </a:r>
            <a:r>
              <a:rPr sz="2000" spc="-4" dirty="0">
                <a:latin typeface="Arial"/>
                <a:cs typeface="Arial"/>
              </a:rPr>
              <a:t>i</a:t>
            </a:r>
            <a:r>
              <a:rPr sz="2000" dirty="0">
                <a:latin typeface="Arial"/>
                <a:cs typeface="Arial"/>
              </a:rPr>
              <a:t>on</a:t>
            </a:r>
            <a:r>
              <a:rPr sz="2000" spc="-13" dirty="0">
                <a:latin typeface="Arial"/>
                <a:cs typeface="Arial"/>
              </a:rPr>
              <a:t> </a:t>
            </a:r>
            <a:r>
              <a:rPr sz="2000" spc="-9" dirty="0">
                <a:latin typeface="Arial"/>
                <a:cs typeface="Arial"/>
              </a:rPr>
              <a:t>f</a:t>
            </a:r>
            <a:r>
              <a:rPr sz="2000" dirty="0">
                <a:latin typeface="Arial"/>
                <a:cs typeface="Arial"/>
              </a:rPr>
              <a:t>or</a:t>
            </a:r>
            <a:r>
              <a:rPr sz="2000" spc="-22" dirty="0">
                <a:latin typeface="Arial"/>
                <a:cs typeface="Arial"/>
              </a:rPr>
              <a:t> </a:t>
            </a:r>
            <a:r>
              <a:rPr sz="2000" dirty="0">
                <a:latin typeface="Arial"/>
                <a:cs typeface="Arial"/>
              </a:rPr>
              <a:t>nai</a:t>
            </a:r>
            <a:r>
              <a:rPr sz="2000" spc="-4" dirty="0">
                <a:latin typeface="Arial"/>
                <a:cs typeface="Arial"/>
              </a:rPr>
              <a:t>l</a:t>
            </a:r>
            <a:r>
              <a:rPr sz="2000" dirty="0">
                <a:latin typeface="Arial"/>
                <a:cs typeface="Arial"/>
              </a:rPr>
              <a:t>ed</a:t>
            </a:r>
            <a:r>
              <a:rPr sz="2000" spc="-4" dirty="0">
                <a:latin typeface="Arial"/>
                <a:cs typeface="Arial"/>
              </a:rPr>
              <a:t> </a:t>
            </a:r>
            <a:r>
              <a:rPr sz="2000" spc="4" dirty="0">
                <a:latin typeface="Arial"/>
                <a:cs typeface="Arial"/>
              </a:rPr>
              <a:t>w</a:t>
            </a:r>
            <a:r>
              <a:rPr sz="2000" dirty="0">
                <a:latin typeface="Arial"/>
                <a:cs typeface="Arial"/>
              </a:rPr>
              <a:t>ood</a:t>
            </a:r>
            <a:r>
              <a:rPr sz="2000" spc="-13" dirty="0">
                <a:latin typeface="Arial"/>
                <a:cs typeface="Arial"/>
              </a:rPr>
              <a:t> </a:t>
            </a:r>
            <a:r>
              <a:rPr sz="2000" spc="4" dirty="0">
                <a:latin typeface="Arial"/>
                <a:cs typeface="Arial"/>
              </a:rPr>
              <a:t>s</a:t>
            </a:r>
            <a:r>
              <a:rPr sz="2000" spc="-9" dirty="0">
                <a:latin typeface="Arial"/>
                <a:cs typeface="Arial"/>
              </a:rPr>
              <a:t>t</a:t>
            </a:r>
            <a:r>
              <a:rPr sz="2000" dirty="0">
                <a:latin typeface="Arial"/>
                <a:cs typeface="Arial"/>
              </a:rPr>
              <a:t>ru</a:t>
            </a:r>
            <a:r>
              <a:rPr sz="2000" spc="4" dirty="0">
                <a:latin typeface="Arial"/>
                <a:cs typeface="Arial"/>
              </a:rPr>
              <a:t>c</a:t>
            </a:r>
            <a:r>
              <a:rPr sz="2000" spc="-9" dirty="0">
                <a:latin typeface="Arial"/>
                <a:cs typeface="Arial"/>
              </a:rPr>
              <a:t>t</a:t>
            </a:r>
            <a:r>
              <a:rPr sz="2000" dirty="0">
                <a:latin typeface="Arial"/>
                <a:cs typeface="Arial"/>
              </a:rPr>
              <a:t>u</a:t>
            </a:r>
            <a:r>
              <a:rPr sz="2000" spc="-9" dirty="0">
                <a:latin typeface="Arial"/>
                <a:cs typeface="Arial"/>
              </a:rPr>
              <a:t>r</a:t>
            </a:r>
            <a:r>
              <a:rPr sz="2000" dirty="0">
                <a:latin typeface="Arial"/>
                <a:cs typeface="Arial"/>
              </a:rPr>
              <a:t>al</a:t>
            </a:r>
            <a:r>
              <a:rPr sz="2000" spc="-40" dirty="0">
                <a:latin typeface="Arial"/>
                <a:cs typeface="Arial"/>
              </a:rPr>
              <a:t> </a:t>
            </a:r>
            <a:r>
              <a:rPr sz="2000" dirty="0">
                <a:latin typeface="Arial"/>
                <a:cs typeface="Arial"/>
              </a:rPr>
              <a:t>panel</a:t>
            </a:r>
            <a:r>
              <a:rPr sz="2000" spc="-18" dirty="0">
                <a:latin typeface="Arial"/>
                <a:cs typeface="Arial"/>
              </a:rPr>
              <a:t> </a:t>
            </a:r>
            <a:r>
              <a:rPr sz="2000" spc="4" dirty="0">
                <a:latin typeface="Arial"/>
                <a:cs typeface="Arial"/>
              </a:rPr>
              <a:t>s</a:t>
            </a:r>
            <a:r>
              <a:rPr sz="2000" dirty="0">
                <a:latin typeface="Arial"/>
                <a:cs typeface="Arial"/>
              </a:rPr>
              <a:t>hear </a:t>
            </a:r>
            <a:r>
              <a:rPr sz="2000" spc="4" dirty="0">
                <a:latin typeface="Arial"/>
                <a:cs typeface="Arial"/>
              </a:rPr>
              <a:t>w</a:t>
            </a:r>
            <a:r>
              <a:rPr sz="2000" dirty="0">
                <a:latin typeface="Arial"/>
                <a:cs typeface="Arial"/>
              </a:rPr>
              <a:t>alls</a:t>
            </a:r>
          </a:p>
          <a:p>
            <a:pPr marL="316093" marR="243279" indent="-304804">
              <a:spcBef>
                <a:spcPts val="422"/>
              </a:spcBef>
              <a:buClr>
                <a:srgbClr val="FF0000"/>
              </a:buClr>
              <a:buSzPct val="115000"/>
              <a:buFont typeface="Arial"/>
              <a:buChar char="•"/>
              <a:tabLst>
                <a:tab pos="316093" algn="l"/>
              </a:tabLst>
            </a:pPr>
            <a:r>
              <a:rPr sz="2000" dirty="0">
                <a:latin typeface="Arial"/>
                <a:cs typeface="Arial"/>
              </a:rPr>
              <a:t>The</a:t>
            </a:r>
            <a:r>
              <a:rPr sz="2000" spc="-13" dirty="0">
                <a:latin typeface="Arial"/>
                <a:cs typeface="Arial"/>
              </a:rPr>
              <a:t> </a:t>
            </a:r>
            <a:r>
              <a:rPr sz="2000" dirty="0">
                <a:latin typeface="Arial"/>
                <a:cs typeface="Arial"/>
              </a:rPr>
              <a:t>energy</a:t>
            </a:r>
            <a:r>
              <a:rPr sz="2000" spc="-22" dirty="0">
                <a:latin typeface="Arial"/>
                <a:cs typeface="Arial"/>
              </a:rPr>
              <a:t> </a:t>
            </a:r>
            <a:r>
              <a:rPr sz="2000" dirty="0">
                <a:latin typeface="Arial"/>
                <a:cs typeface="Arial"/>
              </a:rPr>
              <a:t>d</a:t>
            </a:r>
            <a:r>
              <a:rPr sz="2000" spc="-4" dirty="0">
                <a:latin typeface="Arial"/>
                <a:cs typeface="Arial"/>
              </a:rPr>
              <a:t>i</a:t>
            </a:r>
            <a:r>
              <a:rPr sz="2000" spc="4" dirty="0">
                <a:latin typeface="Arial"/>
                <a:cs typeface="Arial"/>
              </a:rPr>
              <a:t>ss</a:t>
            </a:r>
            <a:r>
              <a:rPr sz="2000" spc="-4" dirty="0">
                <a:latin typeface="Arial"/>
                <a:cs typeface="Arial"/>
              </a:rPr>
              <a:t>i</a:t>
            </a:r>
            <a:r>
              <a:rPr sz="2000" dirty="0">
                <a:latin typeface="Arial"/>
                <a:cs typeface="Arial"/>
              </a:rPr>
              <a:t>pa</a:t>
            </a:r>
            <a:r>
              <a:rPr sz="2000" spc="-9" dirty="0">
                <a:latin typeface="Arial"/>
                <a:cs typeface="Arial"/>
              </a:rPr>
              <a:t>t</a:t>
            </a:r>
            <a:r>
              <a:rPr sz="2000" dirty="0">
                <a:latin typeface="Arial"/>
                <a:cs typeface="Arial"/>
              </a:rPr>
              <a:t>ion</a:t>
            </a:r>
            <a:r>
              <a:rPr sz="2000" spc="-27" dirty="0">
                <a:latin typeface="Arial"/>
                <a:cs typeface="Arial"/>
              </a:rPr>
              <a:t> </a:t>
            </a:r>
            <a:r>
              <a:rPr sz="2000" dirty="0">
                <a:latin typeface="Arial"/>
                <a:cs typeface="Arial"/>
              </a:rPr>
              <a:t>is a</a:t>
            </a:r>
            <a:r>
              <a:rPr sz="2000" spc="-13" dirty="0">
                <a:latin typeface="Arial"/>
                <a:cs typeface="Arial"/>
              </a:rPr>
              <a:t> </a:t>
            </a:r>
            <a:r>
              <a:rPr sz="2000" spc="4" dirty="0">
                <a:latin typeface="Arial"/>
                <a:cs typeface="Arial"/>
              </a:rPr>
              <a:t>c</a:t>
            </a:r>
            <a:r>
              <a:rPr sz="2000" dirty="0">
                <a:latin typeface="Arial"/>
                <a:cs typeface="Arial"/>
              </a:rPr>
              <a:t>o</a:t>
            </a:r>
            <a:r>
              <a:rPr sz="2000" spc="-4" dirty="0">
                <a:latin typeface="Arial"/>
                <a:cs typeface="Arial"/>
              </a:rPr>
              <a:t>m</a:t>
            </a:r>
            <a:r>
              <a:rPr sz="2000" dirty="0">
                <a:latin typeface="Arial"/>
                <a:cs typeface="Arial"/>
              </a:rPr>
              <a:t>bina</a:t>
            </a:r>
            <a:r>
              <a:rPr sz="2000" spc="-9" dirty="0">
                <a:latin typeface="Arial"/>
                <a:cs typeface="Arial"/>
              </a:rPr>
              <a:t>t</a:t>
            </a:r>
            <a:r>
              <a:rPr sz="2000" spc="-4" dirty="0">
                <a:latin typeface="Arial"/>
                <a:cs typeface="Arial"/>
              </a:rPr>
              <a:t>i</a:t>
            </a:r>
            <a:r>
              <a:rPr sz="2000" dirty="0">
                <a:latin typeface="Arial"/>
                <a:cs typeface="Arial"/>
              </a:rPr>
              <a:t>on</a:t>
            </a:r>
            <a:r>
              <a:rPr sz="2000" spc="-27"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y</a:t>
            </a:r>
            <a:r>
              <a:rPr sz="2000" dirty="0">
                <a:latin typeface="Arial"/>
                <a:cs typeface="Arial"/>
              </a:rPr>
              <a:t>ield</a:t>
            </a:r>
            <a:r>
              <a:rPr sz="2000" spc="-4" dirty="0">
                <a:latin typeface="Arial"/>
                <a:cs typeface="Arial"/>
              </a:rPr>
              <a:t>i</a:t>
            </a:r>
            <a:r>
              <a:rPr sz="2000" dirty="0">
                <a:latin typeface="Arial"/>
                <a:cs typeface="Arial"/>
              </a:rPr>
              <a:t>ng</a:t>
            </a:r>
            <a:r>
              <a:rPr sz="2000" spc="4"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s</a:t>
            </a:r>
            <a:r>
              <a:rPr sz="2000" dirty="0">
                <a:latin typeface="Arial"/>
                <a:cs typeface="Arial"/>
              </a:rPr>
              <a:t>hank</a:t>
            </a:r>
            <a:r>
              <a:rPr sz="2000" spc="-22"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 na</a:t>
            </a:r>
            <a:r>
              <a:rPr sz="2000" spc="-4" dirty="0">
                <a:latin typeface="Arial"/>
                <a:cs typeface="Arial"/>
              </a:rPr>
              <a:t>i</a:t>
            </a:r>
            <a:r>
              <a:rPr sz="2000" dirty="0">
                <a:latin typeface="Arial"/>
                <a:cs typeface="Arial"/>
              </a:rPr>
              <a:t>l,</a:t>
            </a:r>
            <a:r>
              <a:rPr sz="2000" spc="-13" dirty="0">
                <a:latin typeface="Arial"/>
                <a:cs typeface="Arial"/>
              </a:rPr>
              <a:t> </a:t>
            </a:r>
            <a:r>
              <a:rPr sz="2000" dirty="0">
                <a:latin typeface="Arial"/>
                <a:cs typeface="Arial"/>
              </a:rPr>
              <a:t>and</a:t>
            </a:r>
            <a:r>
              <a:rPr sz="2000" spc="-13"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a:t>
            </a:r>
            <a:r>
              <a:rPr sz="2000" spc="-4" dirty="0">
                <a:latin typeface="Arial"/>
                <a:cs typeface="Arial"/>
              </a:rPr>
              <a:t>i</a:t>
            </a:r>
            <a:r>
              <a:rPr sz="2000" dirty="0">
                <a:latin typeface="Arial"/>
                <a:cs typeface="Arial"/>
              </a:rPr>
              <a:t>ng</a:t>
            </a:r>
            <a:r>
              <a:rPr sz="2000" spc="-36" dirty="0">
                <a:latin typeface="Arial"/>
                <a:cs typeface="Arial"/>
              </a:rPr>
              <a:t> </a:t>
            </a:r>
            <a:r>
              <a:rPr sz="2000" spc="-4" dirty="0">
                <a:latin typeface="Arial"/>
                <a:cs typeface="Arial"/>
              </a:rPr>
              <a:t>i</a:t>
            </a:r>
            <a:r>
              <a:rPr sz="2000" dirty="0">
                <a:latin typeface="Arial"/>
                <a:cs typeface="Arial"/>
              </a:rPr>
              <a:t>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r>
              <a:rPr sz="2000" spc="-13" dirty="0">
                <a:latin typeface="Arial"/>
                <a:cs typeface="Arial"/>
              </a:rPr>
              <a:t> </a:t>
            </a:r>
            <a:r>
              <a:rPr sz="2000" spc="-9" dirty="0">
                <a:latin typeface="Arial"/>
                <a:cs typeface="Arial"/>
              </a:rPr>
              <a:t>f</a:t>
            </a:r>
            <a:r>
              <a:rPr sz="2000" spc="-4" dirty="0">
                <a:latin typeface="Arial"/>
                <a:cs typeface="Arial"/>
              </a:rPr>
              <a:t>i</a:t>
            </a:r>
            <a:r>
              <a:rPr sz="2000" dirty="0">
                <a:latin typeface="Arial"/>
                <a:cs typeface="Arial"/>
              </a:rPr>
              <a:t>bers</a:t>
            </a:r>
            <a:r>
              <a:rPr sz="2000" spc="-22" dirty="0">
                <a:latin typeface="Arial"/>
                <a:cs typeface="Arial"/>
              </a:rPr>
              <a:t> </a:t>
            </a:r>
            <a:r>
              <a:rPr sz="2000" spc="4" dirty="0">
                <a:latin typeface="Arial"/>
                <a:cs typeface="Arial"/>
              </a:rPr>
              <a:t>s</a:t>
            </a:r>
            <a:r>
              <a:rPr sz="2000" dirty="0">
                <a:latin typeface="Arial"/>
                <a:cs typeface="Arial"/>
              </a:rPr>
              <a:t>urroun</a:t>
            </a:r>
            <a:r>
              <a:rPr sz="2000" spc="-9" dirty="0">
                <a:latin typeface="Arial"/>
                <a:cs typeface="Arial"/>
              </a:rPr>
              <a:t>d</a:t>
            </a:r>
            <a:r>
              <a:rPr sz="2000" dirty="0">
                <a:latin typeface="Arial"/>
                <a:cs typeface="Arial"/>
              </a:rPr>
              <a:t>ing</a:t>
            </a:r>
            <a:r>
              <a:rPr sz="2000" spc="-36"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nail</a:t>
            </a:r>
          </a:p>
          <a:p>
            <a:pPr marL="316093" marR="4516" indent="-304804">
              <a:spcBef>
                <a:spcPts val="427"/>
              </a:spcBef>
              <a:buClr>
                <a:srgbClr val="FF0000"/>
              </a:buClr>
              <a:buSzPct val="115000"/>
              <a:buFont typeface="Arial"/>
              <a:buChar char="•"/>
              <a:tabLst>
                <a:tab pos="316093" algn="l"/>
              </a:tabLst>
            </a:pPr>
            <a:r>
              <a:rPr sz="2000" spc="-4" dirty="0">
                <a:latin typeface="Arial"/>
                <a:cs typeface="Arial"/>
              </a:rPr>
              <a:t>Si</a:t>
            </a:r>
            <a:r>
              <a:rPr sz="2000" dirty="0">
                <a:latin typeface="Arial"/>
                <a:cs typeface="Arial"/>
              </a:rPr>
              <a:t>n</a:t>
            </a:r>
            <a:r>
              <a:rPr sz="2000" spc="4" dirty="0">
                <a:latin typeface="Arial"/>
                <a:cs typeface="Arial"/>
              </a:rPr>
              <a:t>c</a:t>
            </a:r>
            <a:r>
              <a:rPr sz="2000" dirty="0">
                <a:latin typeface="Arial"/>
                <a:cs typeface="Arial"/>
              </a:rPr>
              <a:t>e</a:t>
            </a:r>
            <a:r>
              <a:rPr sz="2000" spc="-4" dirty="0">
                <a:latin typeface="Arial"/>
                <a:cs typeface="Arial"/>
              </a:rPr>
              <a:t> </a:t>
            </a:r>
            <a:r>
              <a:rPr sz="2000" dirty="0">
                <a:latin typeface="Arial"/>
                <a:cs typeface="Arial"/>
              </a:rPr>
              <a:t>wood</a:t>
            </a:r>
            <a:r>
              <a:rPr sz="2000" spc="-27"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a:t>
            </a:r>
            <a:r>
              <a:rPr sz="2000" spc="-4" dirty="0">
                <a:latin typeface="Arial"/>
                <a:cs typeface="Arial"/>
              </a:rPr>
              <a:t>i</a:t>
            </a:r>
            <a:r>
              <a:rPr sz="2000" dirty="0">
                <a:latin typeface="Arial"/>
                <a:cs typeface="Arial"/>
              </a:rPr>
              <a:t>ng</a:t>
            </a:r>
            <a:r>
              <a:rPr sz="2000" spc="-36" dirty="0">
                <a:latin typeface="Arial"/>
                <a:cs typeface="Arial"/>
              </a:rPr>
              <a:t> </a:t>
            </a:r>
            <a:r>
              <a:rPr sz="2000" spc="-4" dirty="0">
                <a:latin typeface="Arial"/>
                <a:cs typeface="Arial"/>
              </a:rPr>
              <a:t>i</a:t>
            </a:r>
            <a:r>
              <a:rPr sz="2000" dirty="0">
                <a:latin typeface="Arial"/>
                <a:cs typeface="Arial"/>
              </a:rPr>
              <a:t>s</a:t>
            </a:r>
            <a:r>
              <a:rPr sz="2000" spc="4" dirty="0">
                <a:latin typeface="Arial"/>
                <a:cs typeface="Arial"/>
              </a:rPr>
              <a:t> </a:t>
            </a:r>
            <a:r>
              <a:rPr sz="2000" dirty="0">
                <a:latin typeface="Arial"/>
                <a:cs typeface="Arial"/>
              </a:rPr>
              <a:t>nonre</a:t>
            </a:r>
            <a:r>
              <a:rPr sz="2000" spc="4" dirty="0">
                <a:latin typeface="Arial"/>
                <a:cs typeface="Arial"/>
              </a:rPr>
              <a:t>c</a:t>
            </a:r>
            <a:r>
              <a:rPr sz="2000" dirty="0">
                <a:latin typeface="Arial"/>
                <a:cs typeface="Arial"/>
              </a:rPr>
              <a:t>o</a:t>
            </a:r>
            <a:r>
              <a:rPr sz="2000" spc="-9" dirty="0">
                <a:latin typeface="Arial"/>
                <a:cs typeface="Arial"/>
              </a:rPr>
              <a:t>v</a:t>
            </a:r>
            <a:r>
              <a:rPr sz="2000" dirty="0">
                <a:latin typeface="Arial"/>
                <a:cs typeface="Arial"/>
              </a:rPr>
              <a:t>e</a:t>
            </a:r>
            <a:r>
              <a:rPr sz="2000" spc="-9" dirty="0">
                <a:latin typeface="Arial"/>
                <a:cs typeface="Arial"/>
              </a:rPr>
              <a:t>r</a:t>
            </a:r>
            <a:r>
              <a:rPr sz="2000" dirty="0">
                <a:latin typeface="Arial"/>
                <a:cs typeface="Arial"/>
              </a:rPr>
              <a:t>ab</a:t>
            </a:r>
            <a:r>
              <a:rPr sz="2000" spc="-4" dirty="0">
                <a:latin typeface="Arial"/>
                <a:cs typeface="Arial"/>
              </a:rPr>
              <a:t>l</a:t>
            </a:r>
            <a:r>
              <a:rPr sz="2000" dirty="0">
                <a:latin typeface="Arial"/>
                <a:cs typeface="Arial"/>
              </a:rPr>
              <a:t>e,</a:t>
            </a:r>
            <a:r>
              <a:rPr sz="2000" spc="-44" dirty="0">
                <a:latin typeface="Arial"/>
                <a:cs typeface="Arial"/>
              </a:rPr>
              <a:t> </a:t>
            </a:r>
            <a:r>
              <a:rPr sz="2000" spc="-9" dirty="0">
                <a:latin typeface="Arial"/>
                <a:cs typeface="Arial"/>
              </a:rPr>
              <a:t>t</a:t>
            </a:r>
            <a:r>
              <a:rPr sz="2000" dirty="0">
                <a:latin typeface="Arial"/>
                <a:cs typeface="Arial"/>
              </a:rPr>
              <a:t>h</a:t>
            </a:r>
            <a:r>
              <a:rPr sz="2000" spc="-4" dirty="0">
                <a:latin typeface="Arial"/>
                <a:cs typeface="Arial"/>
              </a:rPr>
              <a:t>i</a:t>
            </a:r>
            <a:r>
              <a:rPr sz="2000" dirty="0">
                <a:latin typeface="Arial"/>
                <a:cs typeface="Arial"/>
              </a:rPr>
              <a:t>s</a:t>
            </a:r>
            <a:r>
              <a:rPr sz="2000" spc="-13" dirty="0">
                <a:latin typeface="Arial"/>
                <a:cs typeface="Arial"/>
              </a:rPr>
              <a:t> </a:t>
            </a:r>
            <a:r>
              <a:rPr sz="2000" dirty="0">
                <a:latin typeface="Arial"/>
                <a:cs typeface="Arial"/>
              </a:rPr>
              <a:t>leads</a:t>
            </a:r>
            <a:r>
              <a:rPr sz="2000" spc="-13" dirty="0">
                <a:latin typeface="Arial"/>
                <a:cs typeface="Arial"/>
              </a:rPr>
              <a:t> </a:t>
            </a:r>
            <a:r>
              <a:rPr sz="2000" spc="-9" dirty="0">
                <a:latin typeface="Arial"/>
                <a:cs typeface="Arial"/>
              </a:rPr>
              <a:t>t</a:t>
            </a:r>
            <a:r>
              <a:rPr sz="2000" dirty="0">
                <a:latin typeface="Arial"/>
                <a:cs typeface="Arial"/>
              </a:rPr>
              <a:t>o</a:t>
            </a:r>
            <a:r>
              <a:rPr sz="2000" spc="-13" dirty="0">
                <a:latin typeface="Arial"/>
                <a:cs typeface="Arial"/>
              </a:rPr>
              <a:t> </a:t>
            </a:r>
            <a:r>
              <a:rPr sz="2000" dirty="0">
                <a:latin typeface="Arial"/>
                <a:cs typeface="Arial"/>
              </a:rPr>
              <a:t>a</a:t>
            </a:r>
            <a:r>
              <a:rPr sz="2000" spc="-4" dirty="0">
                <a:latin typeface="Arial"/>
                <a:cs typeface="Arial"/>
              </a:rPr>
              <a:t> </a:t>
            </a:r>
            <a:r>
              <a:rPr sz="2000" dirty="0">
                <a:latin typeface="Arial"/>
                <a:cs typeface="Arial"/>
              </a:rPr>
              <a:t>par</a:t>
            </a:r>
            <a:r>
              <a:rPr sz="2000" spc="-9" dirty="0">
                <a:latin typeface="Arial"/>
                <a:cs typeface="Arial"/>
              </a:rPr>
              <a:t>t</a:t>
            </a:r>
            <a:r>
              <a:rPr sz="2000" spc="-4" dirty="0">
                <a:latin typeface="Arial"/>
                <a:cs typeface="Arial"/>
              </a:rPr>
              <a:t>i</a:t>
            </a:r>
            <a:r>
              <a:rPr sz="2000" dirty="0">
                <a:latin typeface="Arial"/>
                <a:cs typeface="Arial"/>
              </a:rPr>
              <a:t>al</a:t>
            </a:r>
            <a:r>
              <a:rPr sz="2000" spc="-18" dirty="0">
                <a:latin typeface="Arial"/>
                <a:cs typeface="Arial"/>
              </a:rPr>
              <a:t> </a:t>
            </a:r>
            <a:r>
              <a:rPr sz="2000" spc="-4" dirty="0">
                <a:latin typeface="Arial"/>
                <a:cs typeface="Arial"/>
              </a:rPr>
              <a:t>"</a:t>
            </a:r>
            <a:r>
              <a:rPr sz="2000" dirty="0">
                <a:latin typeface="Arial"/>
                <a:cs typeface="Arial"/>
              </a:rPr>
              <a:t>pin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 e</a:t>
            </a:r>
            <a:r>
              <a:rPr sz="2000" spc="-9" dirty="0">
                <a:latin typeface="Arial"/>
                <a:cs typeface="Arial"/>
              </a:rPr>
              <a:t>ff</a:t>
            </a:r>
            <a:r>
              <a:rPr sz="2000" dirty="0">
                <a:latin typeface="Arial"/>
                <a:cs typeface="Arial"/>
              </a:rPr>
              <a:t>e</a:t>
            </a:r>
            <a:r>
              <a:rPr sz="2000" spc="4" dirty="0">
                <a:latin typeface="Arial"/>
                <a:cs typeface="Arial"/>
              </a:rPr>
              <a:t>c</a:t>
            </a:r>
            <a:r>
              <a:rPr sz="2000" dirty="0">
                <a:latin typeface="Arial"/>
                <a:cs typeface="Arial"/>
              </a:rPr>
              <a:t>t</a:t>
            </a:r>
            <a:r>
              <a:rPr sz="2000" spc="-31"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h</a:t>
            </a:r>
            <a:r>
              <a:rPr sz="2000" spc="-9" dirty="0">
                <a:latin typeface="Arial"/>
                <a:cs typeface="Arial"/>
              </a:rPr>
              <a:t>y</a:t>
            </a:r>
            <a:r>
              <a:rPr sz="2000" spc="4" dirty="0">
                <a:latin typeface="Arial"/>
                <a:cs typeface="Arial"/>
              </a:rPr>
              <a:t>s</a:t>
            </a:r>
            <a:r>
              <a:rPr sz="2000" spc="-9" dirty="0">
                <a:latin typeface="Arial"/>
                <a:cs typeface="Arial"/>
              </a:rPr>
              <a:t>t</a:t>
            </a:r>
            <a:r>
              <a:rPr sz="2000" dirty="0">
                <a:latin typeface="Arial"/>
                <a:cs typeface="Arial"/>
              </a:rPr>
              <a:t>ere</a:t>
            </a:r>
            <a:r>
              <a:rPr sz="2000" spc="-9" dirty="0">
                <a:latin typeface="Arial"/>
                <a:cs typeface="Arial"/>
              </a:rPr>
              <a:t>t</a:t>
            </a:r>
            <a:r>
              <a:rPr sz="2000" spc="-4" dirty="0">
                <a:latin typeface="Arial"/>
                <a:cs typeface="Arial"/>
              </a:rPr>
              <a:t>i</a:t>
            </a:r>
            <a:r>
              <a:rPr sz="2000" dirty="0">
                <a:latin typeface="Arial"/>
                <a:cs typeface="Arial"/>
              </a:rPr>
              <a:t>c</a:t>
            </a:r>
            <a:r>
              <a:rPr sz="2000" spc="-22" dirty="0">
                <a:latin typeface="Arial"/>
                <a:cs typeface="Arial"/>
              </a:rPr>
              <a:t> </a:t>
            </a:r>
            <a:r>
              <a:rPr sz="2000" dirty="0">
                <a:latin typeface="Arial"/>
                <a:cs typeface="Arial"/>
              </a:rPr>
              <a:t>beha</a:t>
            </a:r>
            <a:r>
              <a:rPr sz="2000" spc="-9" dirty="0">
                <a:latin typeface="Arial"/>
                <a:cs typeface="Arial"/>
              </a:rPr>
              <a:t>v</a:t>
            </a:r>
            <a:r>
              <a:rPr sz="2000" dirty="0">
                <a:latin typeface="Arial"/>
                <a:cs typeface="Arial"/>
              </a:rPr>
              <a:t>ior</a:t>
            </a:r>
            <a:r>
              <a:rPr sz="2000" spc="-22"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j</a:t>
            </a:r>
            <a:r>
              <a:rPr sz="2000" dirty="0">
                <a:latin typeface="Arial"/>
                <a:cs typeface="Arial"/>
              </a:rPr>
              <a:t>o</a:t>
            </a:r>
            <a:r>
              <a:rPr sz="2000" spc="-4" dirty="0">
                <a:latin typeface="Arial"/>
                <a:cs typeface="Arial"/>
              </a:rPr>
              <a:t>i</a:t>
            </a:r>
            <a:r>
              <a:rPr sz="2000" dirty="0">
                <a:latin typeface="Arial"/>
                <a:cs typeface="Arial"/>
              </a:rPr>
              <a:t>n</a:t>
            </a:r>
            <a:r>
              <a:rPr sz="2000" spc="-9" dirty="0">
                <a:latin typeface="Arial"/>
                <a:cs typeface="Arial"/>
              </a:rPr>
              <a:t>t</a:t>
            </a:r>
            <a:r>
              <a:rPr sz="2000" dirty="0">
                <a:latin typeface="Arial"/>
                <a:cs typeface="Arial"/>
              </a:rPr>
              <a:t>.</a:t>
            </a:r>
          </a:p>
          <a:p>
            <a:pPr marL="316093" marR="671133" indent="-304804">
              <a:spcBef>
                <a:spcPts val="427"/>
              </a:spcBef>
              <a:buClr>
                <a:srgbClr val="FF0000"/>
              </a:buClr>
              <a:buSzPct val="115000"/>
              <a:buFont typeface="Arial"/>
              <a:buChar char="•"/>
              <a:tabLst>
                <a:tab pos="316093" algn="l"/>
              </a:tabLst>
            </a:pPr>
            <a:r>
              <a:rPr sz="2000" dirty="0">
                <a:latin typeface="Arial"/>
                <a:cs typeface="Arial"/>
              </a:rPr>
              <a:t>The</a:t>
            </a:r>
            <a:r>
              <a:rPr sz="2000" spc="-13" dirty="0">
                <a:latin typeface="Arial"/>
                <a:cs typeface="Arial"/>
              </a:rPr>
              <a:t> </a:t>
            </a:r>
            <a:r>
              <a:rPr sz="2000" dirty="0">
                <a:latin typeface="Arial"/>
                <a:cs typeface="Arial"/>
              </a:rPr>
              <a:t>p</a:t>
            </a:r>
            <a:r>
              <a:rPr sz="2000" spc="-4" dirty="0">
                <a:latin typeface="Arial"/>
                <a:cs typeface="Arial"/>
              </a:rPr>
              <a:t>i</a:t>
            </a:r>
            <a:r>
              <a:rPr sz="2000" dirty="0">
                <a:latin typeface="Arial"/>
                <a:cs typeface="Arial"/>
              </a:rPr>
              <a:t>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a:t>
            </a:r>
            <a:r>
              <a:rPr sz="2000" spc="-13" dirty="0">
                <a:latin typeface="Arial"/>
                <a:cs typeface="Arial"/>
              </a:rPr>
              <a:t> </a:t>
            </a:r>
            <a:r>
              <a:rPr sz="2000" dirty="0">
                <a:latin typeface="Arial"/>
                <a:cs typeface="Arial"/>
              </a:rPr>
              <a:t>i</a:t>
            </a:r>
            <a:r>
              <a:rPr sz="2000" spc="4" dirty="0">
                <a:latin typeface="Arial"/>
                <a:cs typeface="Arial"/>
              </a:rPr>
              <a:t>s</a:t>
            </a:r>
            <a:r>
              <a:rPr sz="2000" dirty="0">
                <a:latin typeface="Arial"/>
                <a:cs typeface="Arial"/>
              </a:rPr>
              <a:t>n</a:t>
            </a:r>
            <a:r>
              <a:rPr sz="2000" spc="-4" dirty="0">
                <a:latin typeface="Arial"/>
                <a:cs typeface="Arial"/>
              </a:rPr>
              <a:t>’</a:t>
            </a:r>
            <a:r>
              <a:rPr sz="2000" dirty="0">
                <a:latin typeface="Arial"/>
                <a:cs typeface="Arial"/>
              </a:rPr>
              <a:t>t</a:t>
            </a:r>
            <a:r>
              <a:rPr sz="2000" spc="-13" dirty="0">
                <a:latin typeface="Arial"/>
                <a:cs typeface="Arial"/>
              </a:rPr>
              <a:t> </a:t>
            </a:r>
            <a:r>
              <a:rPr sz="2000" dirty="0">
                <a:latin typeface="Arial"/>
                <a:cs typeface="Arial"/>
              </a:rPr>
              <a:t>100%</a:t>
            </a:r>
            <a:r>
              <a:rPr sz="2000" spc="-22" dirty="0">
                <a:latin typeface="Arial"/>
                <a:cs typeface="Arial"/>
              </a:rPr>
              <a:t> </a:t>
            </a:r>
            <a:r>
              <a:rPr sz="2000" dirty="0">
                <a:latin typeface="Arial"/>
                <a:cs typeface="Arial"/>
              </a:rPr>
              <a:t>be</a:t>
            </a:r>
            <a:r>
              <a:rPr sz="2000" spc="4" dirty="0">
                <a:latin typeface="Arial"/>
                <a:cs typeface="Arial"/>
              </a:rPr>
              <a:t>c</a:t>
            </a:r>
            <a:r>
              <a:rPr sz="2000" dirty="0">
                <a:latin typeface="Arial"/>
                <a:cs typeface="Arial"/>
              </a:rPr>
              <a:t>au</a:t>
            </a:r>
            <a:r>
              <a:rPr sz="2000" spc="4" dirty="0">
                <a:latin typeface="Arial"/>
                <a:cs typeface="Arial"/>
              </a:rPr>
              <a:t>s</a:t>
            </a:r>
            <a:r>
              <a:rPr sz="2000" dirty="0">
                <a:latin typeface="Arial"/>
                <a:cs typeface="Arial"/>
              </a:rPr>
              <a:t>e</a:t>
            </a:r>
            <a:r>
              <a:rPr sz="2000" spc="-36"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s</a:t>
            </a:r>
            <a:r>
              <a:rPr sz="2000" spc="-9" dirty="0">
                <a:latin typeface="Arial"/>
                <a:cs typeface="Arial"/>
              </a:rPr>
              <a:t>t</a:t>
            </a:r>
            <a:r>
              <a:rPr sz="2000" dirty="0">
                <a:latin typeface="Arial"/>
                <a:cs typeface="Arial"/>
              </a:rPr>
              <a:t>reng</a:t>
            </a:r>
            <a:r>
              <a:rPr sz="2000" spc="-9" dirty="0">
                <a:latin typeface="Arial"/>
                <a:cs typeface="Arial"/>
              </a:rPr>
              <a:t>t</a:t>
            </a:r>
            <a:r>
              <a:rPr sz="2000" dirty="0">
                <a:latin typeface="Arial"/>
                <a:cs typeface="Arial"/>
              </a:rPr>
              <a:t>h</a:t>
            </a:r>
            <a:r>
              <a:rPr sz="2000" spc="-36"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a:t>
            </a:r>
            <a:r>
              <a:rPr sz="2000" spc="-4" dirty="0">
                <a:latin typeface="Arial"/>
                <a:cs typeface="Arial"/>
              </a:rPr>
              <a:t>i</a:t>
            </a:r>
            <a:r>
              <a:rPr sz="2000" dirty="0">
                <a:latin typeface="Arial"/>
                <a:cs typeface="Arial"/>
              </a:rPr>
              <a:t>l</a:t>
            </a:r>
            <a:r>
              <a:rPr sz="2000" spc="4" dirty="0">
                <a:latin typeface="Arial"/>
                <a:cs typeface="Arial"/>
              </a:rPr>
              <a:t> s</a:t>
            </a:r>
            <a:r>
              <a:rPr sz="2000" dirty="0">
                <a:latin typeface="Arial"/>
                <a:cs typeface="Arial"/>
              </a:rPr>
              <a:t>hank undergo</a:t>
            </a:r>
            <a:r>
              <a:rPr sz="2000" spc="-4" dirty="0">
                <a:latin typeface="Arial"/>
                <a:cs typeface="Arial"/>
              </a:rPr>
              <a:t>i</a:t>
            </a:r>
            <a:r>
              <a:rPr sz="2000" dirty="0">
                <a:latin typeface="Arial"/>
                <a:cs typeface="Arial"/>
              </a:rPr>
              <a:t>ng</a:t>
            </a:r>
            <a:r>
              <a:rPr sz="2000" spc="-36" dirty="0">
                <a:latin typeface="Arial"/>
                <a:cs typeface="Arial"/>
              </a:rPr>
              <a:t> </a:t>
            </a:r>
            <a:r>
              <a:rPr sz="2000" dirty="0">
                <a:latin typeface="Arial"/>
                <a:cs typeface="Arial"/>
              </a:rPr>
              <a:t>re</a:t>
            </a:r>
            <a:r>
              <a:rPr sz="2000" spc="-9" dirty="0">
                <a:latin typeface="Arial"/>
                <a:cs typeface="Arial"/>
              </a:rPr>
              <a:t>v</a:t>
            </a:r>
            <a:r>
              <a:rPr sz="2000" dirty="0">
                <a:latin typeface="Arial"/>
                <a:cs typeface="Arial"/>
              </a:rPr>
              <a:t>er</a:t>
            </a:r>
            <a:r>
              <a:rPr sz="2000" spc="4" dirty="0">
                <a:latin typeface="Arial"/>
                <a:cs typeface="Arial"/>
              </a:rPr>
              <a:t>s</a:t>
            </a:r>
            <a:r>
              <a:rPr sz="2000" dirty="0">
                <a:latin typeface="Arial"/>
                <a:cs typeface="Arial"/>
              </a:rPr>
              <a:t>ed</a:t>
            </a:r>
            <a:r>
              <a:rPr sz="2000" spc="-36" dirty="0">
                <a:latin typeface="Arial"/>
                <a:cs typeface="Arial"/>
              </a:rPr>
              <a:t> </a:t>
            </a:r>
            <a:r>
              <a:rPr sz="2000" dirty="0">
                <a:latin typeface="Arial"/>
                <a:cs typeface="Arial"/>
              </a:rPr>
              <a:t>du</a:t>
            </a:r>
            <a:r>
              <a:rPr sz="2000" spc="4" dirty="0">
                <a:latin typeface="Arial"/>
                <a:cs typeface="Arial"/>
              </a:rPr>
              <a:t>c</a:t>
            </a:r>
            <a:r>
              <a:rPr sz="2000" spc="-9" dirty="0">
                <a:latin typeface="Arial"/>
                <a:cs typeface="Arial"/>
              </a:rPr>
              <a:t>t</a:t>
            </a:r>
            <a:r>
              <a:rPr sz="2000" spc="-4" dirty="0">
                <a:latin typeface="Arial"/>
                <a:cs typeface="Arial"/>
              </a:rPr>
              <a:t>i</a:t>
            </a:r>
            <a:r>
              <a:rPr sz="2000" dirty="0">
                <a:latin typeface="Arial"/>
                <a:cs typeface="Arial"/>
              </a:rPr>
              <a:t>le</a:t>
            </a:r>
            <a:r>
              <a:rPr sz="2000" spc="-13" dirty="0">
                <a:latin typeface="Arial"/>
                <a:cs typeface="Arial"/>
              </a:rPr>
              <a:t> </a:t>
            </a:r>
            <a:r>
              <a:rPr sz="2000" dirty="0">
                <a:latin typeface="Arial"/>
                <a:cs typeface="Arial"/>
              </a:rPr>
              <a:t>bend</a:t>
            </a:r>
            <a:r>
              <a:rPr sz="2000" spc="-4" dirty="0">
                <a:latin typeface="Arial"/>
                <a:cs typeface="Arial"/>
              </a:rPr>
              <a:t>i</a:t>
            </a:r>
            <a:r>
              <a:rPr sz="2000" dirty="0">
                <a:latin typeface="Arial"/>
                <a:cs typeface="Arial"/>
              </a:rPr>
              <a:t>ng</a:t>
            </a:r>
            <a:r>
              <a:rPr sz="2000" spc="-13" dirty="0">
                <a:latin typeface="Arial"/>
                <a:cs typeface="Arial"/>
              </a:rPr>
              <a:t> </a:t>
            </a:r>
            <a:r>
              <a:rPr sz="2000" spc="-9" dirty="0">
                <a:latin typeface="Arial"/>
                <a:cs typeface="Arial"/>
              </a:rPr>
              <a:t>y</a:t>
            </a:r>
            <a:r>
              <a:rPr sz="2000" dirty="0">
                <a:latin typeface="Arial"/>
                <a:cs typeface="Arial"/>
              </a:rPr>
              <a:t>ield</a:t>
            </a:r>
            <a:r>
              <a:rPr sz="2000" spc="-4" dirty="0">
                <a:latin typeface="Arial"/>
                <a:cs typeface="Arial"/>
              </a:rPr>
              <a:t>i</a:t>
            </a:r>
            <a:r>
              <a:rPr sz="2000" dirty="0">
                <a:latin typeface="Arial"/>
                <a:cs typeface="Arial"/>
              </a:rPr>
              <a:t>ng</a:t>
            </a:r>
            <a:r>
              <a:rPr sz="2000" spc="-4"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p>
          <a:p>
            <a:pPr marL="316093" marR="103295" indent="-304804">
              <a:spcBef>
                <a:spcPts val="427"/>
              </a:spcBef>
              <a:buClr>
                <a:srgbClr val="FF0000"/>
              </a:buClr>
              <a:buSzPct val="115000"/>
              <a:buFont typeface="Arial"/>
              <a:buChar char="•"/>
              <a:tabLst>
                <a:tab pos="316093" algn="l"/>
              </a:tabLst>
            </a:pPr>
            <a:r>
              <a:rPr sz="2000" spc="-4" dirty="0">
                <a:latin typeface="Arial"/>
                <a:cs typeface="Arial"/>
              </a:rPr>
              <a:t>A</a:t>
            </a:r>
            <a:r>
              <a:rPr sz="2000" dirty="0">
                <a:latin typeface="Arial"/>
                <a:cs typeface="Arial"/>
              </a:rPr>
              <a:t>s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j</a:t>
            </a:r>
            <a:r>
              <a:rPr sz="2000" dirty="0">
                <a:latin typeface="Arial"/>
                <a:cs typeface="Arial"/>
              </a:rPr>
              <a:t>o</a:t>
            </a:r>
            <a:r>
              <a:rPr sz="2000" spc="-4" dirty="0">
                <a:latin typeface="Arial"/>
                <a:cs typeface="Arial"/>
              </a:rPr>
              <a:t>i</a:t>
            </a:r>
            <a:r>
              <a:rPr sz="2000" dirty="0">
                <a:latin typeface="Arial"/>
                <a:cs typeface="Arial"/>
              </a:rPr>
              <a:t>nt</a:t>
            </a:r>
            <a:r>
              <a:rPr sz="2000" spc="-13" dirty="0">
                <a:latin typeface="Arial"/>
                <a:cs typeface="Arial"/>
              </a:rPr>
              <a:t> </a:t>
            </a:r>
            <a:r>
              <a:rPr sz="2000" spc="4" dirty="0">
                <a:latin typeface="Arial"/>
                <a:cs typeface="Arial"/>
              </a:rPr>
              <a:t>c</a:t>
            </a:r>
            <a:r>
              <a:rPr sz="2000" spc="-9" dirty="0">
                <a:latin typeface="Arial"/>
                <a:cs typeface="Arial"/>
              </a:rPr>
              <a:t>y</a:t>
            </a:r>
            <a:r>
              <a:rPr sz="2000" spc="4" dirty="0">
                <a:latin typeface="Arial"/>
                <a:cs typeface="Arial"/>
              </a:rPr>
              <a:t>c</a:t>
            </a:r>
            <a:r>
              <a:rPr sz="2000" spc="-4" dirty="0">
                <a:latin typeface="Arial"/>
                <a:cs typeface="Arial"/>
              </a:rPr>
              <a:t>l</a:t>
            </a:r>
            <a:r>
              <a:rPr sz="2000" dirty="0">
                <a:latin typeface="Arial"/>
                <a:cs typeface="Arial"/>
              </a:rPr>
              <a:t>e</a:t>
            </a:r>
            <a:r>
              <a:rPr sz="2000" spc="4" dirty="0">
                <a:latin typeface="Arial"/>
                <a:cs typeface="Arial"/>
              </a:rPr>
              <a:t>s</a:t>
            </a:r>
            <a:r>
              <a:rPr sz="2000" dirty="0">
                <a:latin typeface="Arial"/>
                <a:cs typeface="Arial"/>
              </a:rPr>
              <a:t>,</a:t>
            </a:r>
            <a:r>
              <a:rPr sz="2000" spc="-31" dirty="0">
                <a:latin typeface="Arial"/>
                <a:cs typeface="Arial"/>
              </a:rPr>
              <a:t> </a:t>
            </a:r>
            <a:r>
              <a:rPr sz="2000" spc="-4" dirty="0">
                <a:latin typeface="Arial"/>
                <a:cs typeface="Arial"/>
              </a:rPr>
              <a:t>j</a:t>
            </a:r>
            <a:r>
              <a:rPr sz="2000" dirty="0">
                <a:latin typeface="Arial"/>
                <a:cs typeface="Arial"/>
              </a:rPr>
              <a:t>oint</a:t>
            </a:r>
            <a:r>
              <a:rPr sz="2000" spc="-13" dirty="0">
                <a:latin typeface="Arial"/>
                <a:cs typeface="Arial"/>
              </a:rPr>
              <a:t> </a:t>
            </a:r>
            <a:r>
              <a:rPr sz="2000" dirty="0">
                <a:latin typeface="Arial"/>
                <a:cs typeface="Arial"/>
              </a:rPr>
              <a:t>re</a:t>
            </a:r>
            <a:r>
              <a:rPr sz="2000" spc="4" dirty="0">
                <a:latin typeface="Arial"/>
                <a:cs typeface="Arial"/>
              </a:rPr>
              <a:t>s</a:t>
            </a:r>
            <a:r>
              <a:rPr sz="2000" dirty="0">
                <a:latin typeface="Arial"/>
                <a:cs typeface="Arial"/>
              </a:rPr>
              <a:t>i</a:t>
            </a:r>
            <a:r>
              <a:rPr sz="2000" spc="4" dirty="0">
                <a:latin typeface="Arial"/>
                <a:cs typeface="Arial"/>
              </a:rPr>
              <a:t>s</a:t>
            </a:r>
            <a:r>
              <a:rPr sz="2000" spc="-9" dirty="0">
                <a:latin typeface="Arial"/>
                <a:cs typeface="Arial"/>
              </a:rPr>
              <a:t>t</a:t>
            </a:r>
            <a:r>
              <a:rPr sz="2000" dirty="0">
                <a:latin typeface="Arial"/>
                <a:cs typeface="Arial"/>
              </a:rPr>
              <a:t>an</a:t>
            </a:r>
            <a:r>
              <a:rPr sz="2000" spc="4" dirty="0">
                <a:latin typeface="Arial"/>
                <a:cs typeface="Arial"/>
              </a:rPr>
              <a:t>c</a:t>
            </a:r>
            <a:r>
              <a:rPr sz="2000" dirty="0">
                <a:latin typeface="Arial"/>
                <a:cs typeface="Arial"/>
              </a:rPr>
              <a:t>e</a:t>
            </a:r>
            <a:r>
              <a:rPr sz="2000" spc="-49" dirty="0">
                <a:latin typeface="Arial"/>
                <a:cs typeface="Arial"/>
              </a:rPr>
              <a:t> </a:t>
            </a:r>
            <a:r>
              <a:rPr sz="2000" spc="4" dirty="0">
                <a:latin typeface="Arial"/>
                <a:cs typeface="Arial"/>
              </a:rPr>
              <a:t>c</a:t>
            </a:r>
            <a:r>
              <a:rPr sz="2000" dirty="0">
                <a:latin typeface="Arial"/>
                <a:cs typeface="Arial"/>
              </a:rPr>
              <a:t>l</a:t>
            </a:r>
            <a:r>
              <a:rPr sz="2000" spc="-4" dirty="0">
                <a:latin typeface="Arial"/>
                <a:cs typeface="Arial"/>
              </a:rPr>
              <a:t>im</a:t>
            </a:r>
            <a:r>
              <a:rPr sz="2000" dirty="0">
                <a:latin typeface="Arial"/>
                <a:cs typeface="Arial"/>
              </a:rPr>
              <a:t>bs</a:t>
            </a:r>
            <a:r>
              <a:rPr sz="2000" spc="-13" dirty="0">
                <a:latin typeface="Arial"/>
                <a:cs typeface="Arial"/>
              </a:rPr>
              <a:t> </a:t>
            </a:r>
            <a:r>
              <a:rPr sz="2000" dirty="0">
                <a:latin typeface="Arial"/>
                <a:cs typeface="Arial"/>
              </a:rPr>
              <a:t>abo</a:t>
            </a:r>
            <a:r>
              <a:rPr sz="2000" spc="-9" dirty="0">
                <a:latin typeface="Arial"/>
                <a:cs typeface="Arial"/>
              </a:rPr>
              <a:t>v</a:t>
            </a:r>
            <a:r>
              <a:rPr sz="2000" dirty="0">
                <a:latin typeface="Arial"/>
                <a:cs typeface="Arial"/>
              </a:rPr>
              <a:t>e</a:t>
            </a:r>
            <a:r>
              <a:rPr sz="2000" spc="-13"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p</a:t>
            </a:r>
            <a:r>
              <a:rPr sz="2000" spc="-4" dirty="0">
                <a:latin typeface="Arial"/>
                <a:cs typeface="Arial"/>
              </a:rPr>
              <a:t>i</a:t>
            </a:r>
            <a:r>
              <a:rPr sz="2000" dirty="0">
                <a:latin typeface="Arial"/>
                <a:cs typeface="Arial"/>
              </a:rPr>
              <a:t>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a:t>
            </a:r>
            <a:r>
              <a:rPr sz="2000" spc="-13" dirty="0">
                <a:latin typeface="Arial"/>
                <a:cs typeface="Arial"/>
              </a:rPr>
              <a:t> </a:t>
            </a:r>
            <a:r>
              <a:rPr sz="2000" spc="-9" dirty="0">
                <a:latin typeface="Arial"/>
                <a:cs typeface="Arial"/>
              </a:rPr>
              <a:t>t</a:t>
            </a:r>
            <a:r>
              <a:rPr sz="2000" dirty="0">
                <a:latin typeface="Arial"/>
                <a:cs typeface="Arial"/>
              </a:rPr>
              <a:t>hre</a:t>
            </a:r>
            <a:r>
              <a:rPr sz="2000" spc="4" dirty="0">
                <a:latin typeface="Arial"/>
                <a:cs typeface="Arial"/>
              </a:rPr>
              <a:t>s</a:t>
            </a:r>
            <a:r>
              <a:rPr sz="2000" dirty="0">
                <a:latin typeface="Arial"/>
                <a:cs typeface="Arial"/>
              </a:rPr>
              <a:t>hold when</a:t>
            </a:r>
            <a:r>
              <a:rPr sz="2000" spc="-13"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a:t>
            </a:r>
            <a:r>
              <a:rPr sz="2000" spc="-4" dirty="0">
                <a:latin typeface="Arial"/>
                <a:cs typeface="Arial"/>
              </a:rPr>
              <a:t>i</a:t>
            </a:r>
            <a:r>
              <a:rPr sz="2000" dirty="0">
                <a:latin typeface="Arial"/>
                <a:cs typeface="Arial"/>
              </a:rPr>
              <a:t>l</a:t>
            </a:r>
            <a:r>
              <a:rPr sz="2000" spc="-9" dirty="0">
                <a:latin typeface="Arial"/>
                <a:cs typeface="Arial"/>
              </a:rPr>
              <a:t> </a:t>
            </a:r>
            <a:r>
              <a:rPr sz="2000" spc="-4" dirty="0">
                <a:latin typeface="Arial"/>
                <a:cs typeface="Arial"/>
              </a:rPr>
              <a:t>"</a:t>
            </a:r>
            <a:r>
              <a:rPr sz="2000" dirty="0">
                <a:latin typeface="Arial"/>
                <a:cs typeface="Arial"/>
              </a:rPr>
              <a:t>bo</a:t>
            </a:r>
            <a:r>
              <a:rPr sz="2000" spc="-9" dirty="0">
                <a:latin typeface="Arial"/>
                <a:cs typeface="Arial"/>
              </a:rPr>
              <a:t>tt</a:t>
            </a:r>
            <a:r>
              <a:rPr sz="2000" dirty="0">
                <a:latin typeface="Arial"/>
                <a:cs typeface="Arial"/>
              </a:rPr>
              <a:t>o</a:t>
            </a:r>
            <a:r>
              <a:rPr sz="2000" spc="-4" dirty="0">
                <a:latin typeface="Arial"/>
                <a:cs typeface="Arial"/>
              </a:rPr>
              <a:t>m</a:t>
            </a:r>
            <a:r>
              <a:rPr sz="2000" dirty="0">
                <a:latin typeface="Arial"/>
                <a:cs typeface="Arial"/>
              </a:rPr>
              <a:t>s</a:t>
            </a:r>
            <a:r>
              <a:rPr sz="2000" spc="-22" dirty="0">
                <a:latin typeface="Arial"/>
                <a:cs typeface="Arial"/>
              </a:rPr>
              <a:t> </a:t>
            </a:r>
            <a:r>
              <a:rPr sz="2000" dirty="0">
                <a:latin typeface="Arial"/>
                <a:cs typeface="Arial"/>
              </a:rPr>
              <a:t>ou</a:t>
            </a:r>
            <a:r>
              <a:rPr sz="2000" spc="-9" dirty="0">
                <a:latin typeface="Arial"/>
                <a:cs typeface="Arial"/>
              </a:rPr>
              <a:t>t</a:t>
            </a:r>
            <a:r>
              <a:rPr sz="2000" dirty="0">
                <a:latin typeface="Arial"/>
                <a:cs typeface="Arial"/>
              </a:rPr>
              <a:t>"</a:t>
            </a:r>
            <a:r>
              <a:rPr sz="2000" spc="-22" dirty="0">
                <a:latin typeface="Arial"/>
                <a:cs typeface="Arial"/>
              </a:rPr>
              <a:t> </a:t>
            </a:r>
            <a:r>
              <a:rPr sz="2000" dirty="0">
                <a:latin typeface="Arial"/>
                <a:cs typeface="Arial"/>
              </a:rPr>
              <a:t>aga</a:t>
            </a:r>
            <a:r>
              <a:rPr sz="2000" spc="-4" dirty="0">
                <a:latin typeface="Arial"/>
                <a:cs typeface="Arial"/>
              </a:rPr>
              <a:t>i</a:t>
            </a:r>
            <a:r>
              <a:rPr sz="2000" dirty="0">
                <a:latin typeface="Arial"/>
                <a:cs typeface="Arial"/>
              </a:rPr>
              <a:t>n</a:t>
            </a:r>
            <a:r>
              <a:rPr sz="2000" spc="4" dirty="0">
                <a:latin typeface="Arial"/>
                <a:cs typeface="Arial"/>
              </a:rPr>
              <a:t>s</a:t>
            </a:r>
            <a:r>
              <a:rPr sz="2000" dirty="0">
                <a:latin typeface="Arial"/>
                <a:cs typeface="Arial"/>
              </a:rPr>
              <a:t>t</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end</a:t>
            </a:r>
            <a:r>
              <a:rPr sz="2000" spc="-13"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pre</a:t>
            </a:r>
            <a:r>
              <a:rPr sz="2000" spc="-9" dirty="0">
                <a:latin typeface="Arial"/>
                <a:cs typeface="Arial"/>
              </a:rPr>
              <a:t>v</a:t>
            </a:r>
            <a:r>
              <a:rPr sz="2000" spc="-4" dirty="0">
                <a:latin typeface="Arial"/>
                <a:cs typeface="Arial"/>
              </a:rPr>
              <a:t>i</a:t>
            </a:r>
            <a:r>
              <a:rPr sz="2000" dirty="0">
                <a:latin typeface="Arial"/>
                <a:cs typeface="Arial"/>
              </a:rPr>
              <a:t>ou</a:t>
            </a:r>
            <a:r>
              <a:rPr sz="2000" spc="4" dirty="0">
                <a:latin typeface="Arial"/>
                <a:cs typeface="Arial"/>
              </a:rPr>
              <a:t>s</a:t>
            </a:r>
            <a:r>
              <a:rPr sz="2000" spc="-4" dirty="0">
                <a:latin typeface="Arial"/>
                <a:cs typeface="Arial"/>
              </a:rPr>
              <a:t>l</a:t>
            </a:r>
            <a:r>
              <a:rPr sz="2000" dirty="0">
                <a:latin typeface="Arial"/>
                <a:cs typeface="Arial"/>
              </a:rPr>
              <a:t>y</a:t>
            </a:r>
            <a:r>
              <a:rPr sz="2000" spc="-22"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hed </a:t>
            </a:r>
            <a:r>
              <a:rPr sz="2000" spc="4" dirty="0">
                <a:latin typeface="Arial"/>
                <a:cs typeface="Arial"/>
              </a:rPr>
              <a:t>s</a:t>
            </a:r>
            <a:r>
              <a:rPr sz="2000" spc="-4" dirty="0">
                <a:latin typeface="Arial"/>
                <a:cs typeface="Arial"/>
              </a:rPr>
              <a:t>l</a:t>
            </a:r>
            <a:r>
              <a:rPr sz="2000" dirty="0">
                <a:latin typeface="Arial"/>
                <a:cs typeface="Arial"/>
              </a:rPr>
              <a:t>ot</a:t>
            </a:r>
            <a:r>
              <a:rPr sz="2000" spc="-22" dirty="0">
                <a:latin typeface="Arial"/>
                <a:cs typeface="Arial"/>
              </a:rPr>
              <a:t> </a:t>
            </a:r>
            <a:r>
              <a:rPr sz="2000" spc="-9" dirty="0">
                <a:latin typeface="Arial"/>
                <a:cs typeface="Arial"/>
              </a:rPr>
              <a:t>f</a:t>
            </a:r>
            <a:r>
              <a:rPr sz="2000" dirty="0">
                <a:latin typeface="Arial"/>
                <a:cs typeface="Arial"/>
              </a:rPr>
              <a:t>or</a:t>
            </a:r>
            <a:r>
              <a:rPr sz="2000" spc="-4" dirty="0">
                <a:latin typeface="Arial"/>
                <a:cs typeface="Arial"/>
              </a:rPr>
              <a:t>mi</a:t>
            </a:r>
            <a:r>
              <a:rPr sz="2000" dirty="0">
                <a:latin typeface="Arial"/>
                <a:cs typeface="Arial"/>
              </a:rPr>
              <a:t>ng</a:t>
            </a:r>
            <a:r>
              <a:rPr sz="2000" spc="-27" dirty="0">
                <a:latin typeface="Arial"/>
                <a:cs typeface="Arial"/>
              </a:rPr>
              <a:t> </a:t>
            </a:r>
            <a:r>
              <a:rPr sz="2000" spc="-4" dirty="0">
                <a:latin typeface="Arial"/>
                <a:cs typeface="Arial"/>
              </a:rPr>
              <a:t>i</a:t>
            </a:r>
            <a:r>
              <a:rPr sz="2000" dirty="0">
                <a:latin typeface="Arial"/>
                <a:cs typeface="Arial"/>
              </a:rPr>
              <a:t>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r>
              <a:rPr sz="2000" spc="-13" dirty="0">
                <a:latin typeface="Arial"/>
                <a:cs typeface="Arial"/>
              </a:rPr>
              <a:t> </a:t>
            </a:r>
            <a:r>
              <a:rPr sz="2000" dirty="0">
                <a:latin typeface="Arial"/>
                <a:cs typeface="Arial"/>
              </a:rPr>
              <a:t>po</a:t>
            </a:r>
            <a:r>
              <a:rPr sz="2000" spc="4" dirty="0">
                <a:latin typeface="Arial"/>
                <a:cs typeface="Arial"/>
              </a:rPr>
              <a:t>s</a:t>
            </a:r>
            <a:r>
              <a:rPr sz="2000" dirty="0">
                <a:latin typeface="Arial"/>
                <a:cs typeface="Arial"/>
              </a:rPr>
              <a:t>t</a:t>
            </a:r>
          </a:p>
        </p:txBody>
      </p:sp>
      <p:sp>
        <p:nvSpPr>
          <p:cNvPr id="4" name="Title 3"/>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575045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578969" y="5416437"/>
            <a:ext cx="2380262" cy="328231"/>
          </a:xfrm>
          <a:prstGeom prst="rect">
            <a:avLst/>
          </a:prstGeom>
        </p:spPr>
        <p:txBody>
          <a:bodyPr vert="horz" wrap="square" lIns="0" tIns="0" rIns="0" bIns="0" rtlCol="0">
            <a:spAutoFit/>
          </a:bodyPr>
          <a:lstStyle/>
          <a:p>
            <a:pPr marL="11289"/>
            <a:r>
              <a:rPr sz="2133" b="1" dirty="0">
                <a:latin typeface="Arial"/>
                <a:cs typeface="Arial"/>
              </a:rPr>
              <a:t>I</a:t>
            </a:r>
            <a:r>
              <a:rPr sz="2133" b="1" spc="-4" dirty="0">
                <a:latin typeface="Arial"/>
                <a:cs typeface="Arial"/>
              </a:rPr>
              <a:t>nd</a:t>
            </a:r>
            <a:r>
              <a:rPr sz="2133" b="1" dirty="0">
                <a:latin typeface="Arial"/>
                <a:cs typeface="Arial"/>
              </a:rPr>
              <a:t>i</a:t>
            </a:r>
            <a:r>
              <a:rPr sz="2133" b="1" spc="-4" dirty="0">
                <a:latin typeface="Arial"/>
                <a:cs typeface="Arial"/>
              </a:rPr>
              <a:t>v</a:t>
            </a:r>
            <a:r>
              <a:rPr sz="2133" b="1" dirty="0">
                <a:latin typeface="Arial"/>
                <a:cs typeface="Arial"/>
              </a:rPr>
              <a:t>i</a:t>
            </a:r>
            <a:r>
              <a:rPr sz="2133" b="1" spc="-4" dirty="0">
                <a:latin typeface="Arial"/>
                <a:cs typeface="Arial"/>
              </a:rPr>
              <a:t>dua</a:t>
            </a:r>
            <a:r>
              <a:rPr sz="2133" b="1" dirty="0">
                <a:latin typeface="Arial"/>
                <a:cs typeface="Arial"/>
              </a:rPr>
              <a:t>l</a:t>
            </a:r>
            <a:r>
              <a:rPr sz="2133" b="1" spc="-36" dirty="0">
                <a:latin typeface="Arial"/>
                <a:cs typeface="Arial"/>
              </a:rPr>
              <a:t> </a:t>
            </a:r>
            <a:r>
              <a:rPr sz="2133" b="1" spc="-4" dirty="0">
                <a:latin typeface="Arial"/>
                <a:cs typeface="Arial"/>
              </a:rPr>
              <a:t>na</a:t>
            </a:r>
            <a:r>
              <a:rPr sz="2133" b="1" dirty="0">
                <a:latin typeface="Arial"/>
                <a:cs typeface="Arial"/>
              </a:rPr>
              <a:t>il</a:t>
            </a:r>
            <a:r>
              <a:rPr sz="2133" b="1" spc="-13" dirty="0">
                <a:latin typeface="Arial"/>
                <a:cs typeface="Arial"/>
              </a:rPr>
              <a:t> </a:t>
            </a:r>
            <a:r>
              <a:rPr sz="2133" b="1" dirty="0">
                <a:latin typeface="Arial"/>
                <a:cs typeface="Arial"/>
              </a:rPr>
              <a:t>t</a:t>
            </a:r>
            <a:r>
              <a:rPr sz="2133" b="1" spc="-4" dirty="0">
                <a:latin typeface="Arial"/>
                <a:cs typeface="Arial"/>
              </a:rPr>
              <a:t>est</a:t>
            </a:r>
            <a:endParaRPr sz="2133">
              <a:latin typeface="Arial"/>
              <a:cs typeface="Arial"/>
            </a:endParaRPr>
          </a:p>
        </p:txBody>
      </p:sp>
      <p:grpSp>
        <p:nvGrpSpPr>
          <p:cNvPr id="2" name="Group 1" title="Individual Nail Test"/>
          <p:cNvGrpSpPr/>
          <p:nvPr/>
        </p:nvGrpSpPr>
        <p:grpSpPr>
          <a:xfrm>
            <a:off x="4635089" y="1839673"/>
            <a:ext cx="4484511" cy="3334182"/>
            <a:chOff x="4635089" y="1839673"/>
            <a:chExt cx="4484511" cy="3334182"/>
          </a:xfrm>
        </p:grpSpPr>
        <p:sp>
          <p:nvSpPr>
            <p:cNvPr id="16" name="object 16"/>
            <p:cNvSpPr/>
            <p:nvPr/>
          </p:nvSpPr>
          <p:spPr>
            <a:xfrm>
              <a:off x="5214449" y="4507205"/>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5214450" y="4278600"/>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8" name="object 18"/>
            <p:cNvSpPr/>
            <p:nvPr/>
          </p:nvSpPr>
          <p:spPr>
            <a:xfrm>
              <a:off x="5214450" y="4049281"/>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9" name="object 19"/>
            <p:cNvSpPr/>
            <p:nvPr/>
          </p:nvSpPr>
          <p:spPr>
            <a:xfrm>
              <a:off x="5214451" y="3820676"/>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0" name="object 20"/>
            <p:cNvSpPr/>
            <p:nvPr/>
          </p:nvSpPr>
          <p:spPr>
            <a:xfrm>
              <a:off x="5214451" y="3592071"/>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1" name="object 21"/>
            <p:cNvSpPr/>
            <p:nvPr/>
          </p:nvSpPr>
          <p:spPr>
            <a:xfrm>
              <a:off x="5214451" y="3363467"/>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2" name="object 22"/>
            <p:cNvSpPr/>
            <p:nvPr/>
          </p:nvSpPr>
          <p:spPr>
            <a:xfrm>
              <a:off x="5214452" y="3134148"/>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3" name="object 23"/>
            <p:cNvSpPr/>
            <p:nvPr/>
          </p:nvSpPr>
          <p:spPr>
            <a:xfrm>
              <a:off x="5214452" y="2905542"/>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4" name="object 24"/>
            <p:cNvSpPr/>
            <p:nvPr/>
          </p:nvSpPr>
          <p:spPr>
            <a:xfrm>
              <a:off x="5214452" y="2676938"/>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5" name="object 25"/>
            <p:cNvSpPr/>
            <p:nvPr/>
          </p:nvSpPr>
          <p:spPr>
            <a:xfrm>
              <a:off x="5214453" y="2447976"/>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6" name="object 26"/>
            <p:cNvSpPr/>
            <p:nvPr/>
          </p:nvSpPr>
          <p:spPr>
            <a:xfrm>
              <a:off x="5214453" y="2219013"/>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7" name="object 27"/>
            <p:cNvSpPr/>
            <p:nvPr/>
          </p:nvSpPr>
          <p:spPr>
            <a:xfrm>
              <a:off x="5214454" y="1990409"/>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8" name="object 28"/>
            <p:cNvSpPr/>
            <p:nvPr/>
          </p:nvSpPr>
          <p:spPr>
            <a:xfrm>
              <a:off x="5558768"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29" name="object 29"/>
            <p:cNvSpPr/>
            <p:nvPr/>
          </p:nvSpPr>
          <p:spPr>
            <a:xfrm>
              <a:off x="586665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0" name="object 30"/>
            <p:cNvSpPr/>
            <p:nvPr/>
          </p:nvSpPr>
          <p:spPr>
            <a:xfrm>
              <a:off x="617525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1" name="object 31"/>
            <p:cNvSpPr/>
            <p:nvPr/>
          </p:nvSpPr>
          <p:spPr>
            <a:xfrm>
              <a:off x="6483137"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2" name="object 32"/>
            <p:cNvSpPr/>
            <p:nvPr/>
          </p:nvSpPr>
          <p:spPr>
            <a:xfrm>
              <a:off x="679102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3" name="object 33"/>
            <p:cNvSpPr/>
            <p:nvPr/>
          </p:nvSpPr>
          <p:spPr>
            <a:xfrm>
              <a:off x="7098907"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4" name="object 34"/>
            <p:cNvSpPr/>
            <p:nvPr/>
          </p:nvSpPr>
          <p:spPr>
            <a:xfrm>
              <a:off x="740679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5" name="object 35"/>
            <p:cNvSpPr/>
            <p:nvPr/>
          </p:nvSpPr>
          <p:spPr>
            <a:xfrm>
              <a:off x="7714676"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6" name="object 36"/>
            <p:cNvSpPr/>
            <p:nvPr/>
          </p:nvSpPr>
          <p:spPr>
            <a:xfrm>
              <a:off x="8022940"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7" name="object 37"/>
            <p:cNvSpPr/>
            <p:nvPr/>
          </p:nvSpPr>
          <p:spPr>
            <a:xfrm>
              <a:off x="833116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8" name="object 38"/>
            <p:cNvSpPr/>
            <p:nvPr/>
          </p:nvSpPr>
          <p:spPr>
            <a:xfrm>
              <a:off x="8639045"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894693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5250858" y="1990409"/>
              <a:ext cx="3696547" cy="0"/>
            </a:xfrm>
            <a:custGeom>
              <a:avLst/>
              <a:gdLst/>
              <a:ahLst/>
              <a:cxnLst/>
              <a:rect l="l" t="t" r="r" b="b"/>
              <a:pathLst>
                <a:path w="4158615">
                  <a:moveTo>
                    <a:pt x="0" y="0"/>
                  </a:moveTo>
                  <a:lnTo>
                    <a:pt x="4158050" y="0"/>
                  </a:lnTo>
                </a:path>
              </a:pathLst>
            </a:custGeom>
            <a:ln w="6429">
              <a:solidFill>
                <a:srgbClr val="818181"/>
              </a:solidFill>
            </a:ln>
          </p:spPr>
          <p:txBody>
            <a:bodyPr wrap="square" lIns="0" tIns="0" rIns="0" bIns="0" rtlCol="0"/>
            <a:lstStyle/>
            <a:p>
              <a:endParaRPr sz="2133"/>
            </a:p>
          </p:txBody>
        </p:sp>
        <p:sp>
          <p:nvSpPr>
            <p:cNvPr id="41" name="object 41"/>
            <p:cNvSpPr/>
            <p:nvPr/>
          </p:nvSpPr>
          <p:spPr>
            <a:xfrm>
              <a:off x="8946903" y="1990409"/>
              <a:ext cx="0" cy="2745458"/>
            </a:xfrm>
            <a:custGeom>
              <a:avLst/>
              <a:gdLst/>
              <a:ahLst/>
              <a:cxnLst/>
              <a:rect l="l" t="t" r="r" b="b"/>
              <a:pathLst>
                <a:path h="3088640">
                  <a:moveTo>
                    <a:pt x="0" y="0"/>
                  </a:moveTo>
                  <a:lnTo>
                    <a:pt x="0" y="3088576"/>
                  </a:lnTo>
                </a:path>
              </a:pathLst>
            </a:custGeom>
            <a:ln w="6429">
              <a:solidFill>
                <a:srgbClr val="818181"/>
              </a:solidFill>
            </a:ln>
          </p:spPr>
          <p:txBody>
            <a:bodyPr wrap="square" lIns="0" tIns="0" rIns="0" bIns="0" rtlCol="0"/>
            <a:lstStyle/>
            <a:p>
              <a:endParaRPr sz="2133"/>
            </a:p>
          </p:txBody>
        </p:sp>
        <p:sp>
          <p:nvSpPr>
            <p:cNvPr id="42" name="object 42"/>
            <p:cNvSpPr/>
            <p:nvPr/>
          </p:nvSpPr>
          <p:spPr>
            <a:xfrm>
              <a:off x="5250859" y="4735811"/>
              <a:ext cx="3696547" cy="0"/>
            </a:xfrm>
            <a:custGeom>
              <a:avLst/>
              <a:gdLst/>
              <a:ahLst/>
              <a:cxnLst/>
              <a:rect l="l" t="t" r="r" b="b"/>
              <a:pathLst>
                <a:path w="4158615">
                  <a:moveTo>
                    <a:pt x="4158050" y="0"/>
                  </a:moveTo>
                  <a:lnTo>
                    <a:pt x="0" y="0"/>
                  </a:lnTo>
                </a:path>
              </a:pathLst>
            </a:custGeom>
            <a:ln w="6429">
              <a:solidFill>
                <a:srgbClr val="818181"/>
              </a:solidFill>
            </a:ln>
          </p:spPr>
          <p:txBody>
            <a:bodyPr wrap="square" lIns="0" tIns="0" rIns="0" bIns="0" rtlCol="0"/>
            <a:lstStyle/>
            <a:p>
              <a:endParaRPr sz="2133"/>
            </a:p>
          </p:txBody>
        </p:sp>
        <p:sp>
          <p:nvSpPr>
            <p:cNvPr id="43" name="object 43"/>
            <p:cNvSpPr/>
            <p:nvPr/>
          </p:nvSpPr>
          <p:spPr>
            <a:xfrm>
              <a:off x="5250859" y="1990409"/>
              <a:ext cx="0" cy="2745458"/>
            </a:xfrm>
            <a:custGeom>
              <a:avLst/>
              <a:gdLst/>
              <a:ahLst/>
              <a:cxnLst/>
              <a:rect l="l" t="t" r="r" b="b"/>
              <a:pathLst>
                <a:path h="3088640">
                  <a:moveTo>
                    <a:pt x="0" y="3088576"/>
                  </a:moveTo>
                  <a:lnTo>
                    <a:pt x="0" y="0"/>
                  </a:lnTo>
                </a:path>
              </a:pathLst>
            </a:custGeom>
            <a:ln w="6429">
              <a:solidFill>
                <a:srgbClr val="818181"/>
              </a:solidFill>
            </a:ln>
          </p:spPr>
          <p:txBody>
            <a:bodyPr wrap="square" lIns="0" tIns="0" rIns="0" bIns="0" rtlCol="0"/>
            <a:lstStyle/>
            <a:p>
              <a:endParaRPr sz="2133"/>
            </a:p>
          </p:txBody>
        </p:sp>
        <p:sp>
          <p:nvSpPr>
            <p:cNvPr id="44" name="object 44"/>
            <p:cNvSpPr/>
            <p:nvPr/>
          </p:nvSpPr>
          <p:spPr>
            <a:xfrm>
              <a:off x="5250884"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45" name="object 45"/>
            <p:cNvSpPr/>
            <p:nvPr/>
          </p:nvSpPr>
          <p:spPr>
            <a:xfrm>
              <a:off x="5214449" y="4735811"/>
              <a:ext cx="3732671" cy="0"/>
            </a:xfrm>
            <a:custGeom>
              <a:avLst/>
              <a:gdLst/>
              <a:ahLst/>
              <a:cxnLst/>
              <a:rect l="l" t="t" r="r" b="b"/>
              <a:pathLst>
                <a:path w="4199255">
                  <a:moveTo>
                    <a:pt x="0" y="0"/>
                  </a:moveTo>
                  <a:lnTo>
                    <a:pt x="4199041" y="0"/>
                  </a:lnTo>
                </a:path>
              </a:pathLst>
            </a:custGeom>
            <a:ln w="3175">
              <a:solidFill>
                <a:srgbClr val="000000"/>
              </a:solidFill>
            </a:ln>
          </p:spPr>
          <p:txBody>
            <a:bodyPr wrap="square" lIns="0" tIns="0" rIns="0" bIns="0" rtlCol="0"/>
            <a:lstStyle/>
            <a:p>
              <a:endParaRPr sz="2133"/>
            </a:p>
          </p:txBody>
        </p:sp>
        <p:sp>
          <p:nvSpPr>
            <p:cNvPr id="46" name="object 46"/>
            <p:cNvSpPr/>
            <p:nvPr/>
          </p:nvSpPr>
          <p:spPr>
            <a:xfrm>
              <a:off x="5250861" y="469009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5250861" y="464436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8" name="object 48"/>
            <p:cNvSpPr/>
            <p:nvPr/>
          </p:nvSpPr>
          <p:spPr>
            <a:xfrm>
              <a:off x="5250861" y="459864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9" name="object 49"/>
            <p:cNvSpPr/>
            <p:nvPr/>
          </p:nvSpPr>
          <p:spPr>
            <a:xfrm>
              <a:off x="5250862" y="455292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0" name="object 50"/>
            <p:cNvSpPr/>
            <p:nvPr/>
          </p:nvSpPr>
          <p:spPr>
            <a:xfrm>
              <a:off x="5250863" y="446148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5250863" y="441576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2" name="object 52"/>
            <p:cNvSpPr/>
            <p:nvPr/>
          </p:nvSpPr>
          <p:spPr>
            <a:xfrm>
              <a:off x="5250863" y="437004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3" name="object 53"/>
            <p:cNvSpPr/>
            <p:nvPr/>
          </p:nvSpPr>
          <p:spPr>
            <a:xfrm>
              <a:off x="5250863" y="432432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4" name="object 54"/>
            <p:cNvSpPr/>
            <p:nvPr/>
          </p:nvSpPr>
          <p:spPr>
            <a:xfrm>
              <a:off x="5250863" y="423216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5" name="object 55"/>
            <p:cNvSpPr/>
            <p:nvPr/>
          </p:nvSpPr>
          <p:spPr>
            <a:xfrm>
              <a:off x="5250864" y="418644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6" name="object 56"/>
            <p:cNvSpPr/>
            <p:nvPr/>
          </p:nvSpPr>
          <p:spPr>
            <a:xfrm>
              <a:off x="5250864" y="414072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7" name="object 57"/>
            <p:cNvSpPr/>
            <p:nvPr/>
          </p:nvSpPr>
          <p:spPr>
            <a:xfrm>
              <a:off x="5250865" y="409500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8" name="object 58"/>
            <p:cNvSpPr/>
            <p:nvPr/>
          </p:nvSpPr>
          <p:spPr>
            <a:xfrm>
              <a:off x="5250865" y="400356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9" name="object 59"/>
            <p:cNvSpPr/>
            <p:nvPr/>
          </p:nvSpPr>
          <p:spPr>
            <a:xfrm>
              <a:off x="5250866" y="395784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0" name="object 60"/>
            <p:cNvSpPr/>
            <p:nvPr/>
          </p:nvSpPr>
          <p:spPr>
            <a:xfrm>
              <a:off x="5250866" y="391211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1" name="object 61"/>
            <p:cNvSpPr/>
            <p:nvPr/>
          </p:nvSpPr>
          <p:spPr>
            <a:xfrm>
              <a:off x="5250867" y="386639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2" name="object 62"/>
            <p:cNvSpPr/>
            <p:nvPr/>
          </p:nvSpPr>
          <p:spPr>
            <a:xfrm>
              <a:off x="5250867" y="377495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3" name="object 63"/>
            <p:cNvSpPr/>
            <p:nvPr/>
          </p:nvSpPr>
          <p:spPr>
            <a:xfrm>
              <a:off x="5250868" y="372923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4" name="object 64"/>
            <p:cNvSpPr/>
            <p:nvPr/>
          </p:nvSpPr>
          <p:spPr>
            <a:xfrm>
              <a:off x="5250868" y="368351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5" name="object 65"/>
            <p:cNvSpPr/>
            <p:nvPr/>
          </p:nvSpPr>
          <p:spPr>
            <a:xfrm>
              <a:off x="5250869" y="363779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6" name="object 66"/>
            <p:cNvSpPr/>
            <p:nvPr/>
          </p:nvSpPr>
          <p:spPr>
            <a:xfrm>
              <a:off x="5250869" y="354635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7" name="object 67"/>
            <p:cNvSpPr/>
            <p:nvPr/>
          </p:nvSpPr>
          <p:spPr>
            <a:xfrm>
              <a:off x="5250870" y="350063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8" name="object 68" descr="Individual Nail Test"/>
            <p:cNvSpPr/>
            <p:nvPr/>
          </p:nvSpPr>
          <p:spPr>
            <a:xfrm>
              <a:off x="5250869" y="2063991"/>
              <a:ext cx="3673513" cy="2671819"/>
            </a:xfrm>
            <a:prstGeom prst="rect">
              <a:avLst/>
            </a:prstGeom>
            <a:blipFill>
              <a:blip r:embed="rId3" cstate="print"/>
              <a:stretch>
                <a:fillRect/>
              </a:stretch>
            </a:blipFill>
          </p:spPr>
          <p:txBody>
            <a:bodyPr wrap="square" lIns="0" tIns="0" rIns="0" bIns="0" rtlCol="0"/>
            <a:lstStyle/>
            <a:p>
              <a:endParaRPr sz="2133"/>
            </a:p>
          </p:txBody>
        </p:sp>
        <p:sp>
          <p:nvSpPr>
            <p:cNvPr id="69" name="object 69"/>
            <p:cNvSpPr/>
            <p:nvPr/>
          </p:nvSpPr>
          <p:spPr>
            <a:xfrm>
              <a:off x="5250871" y="331703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0" name="object 70"/>
            <p:cNvSpPr/>
            <p:nvPr/>
          </p:nvSpPr>
          <p:spPr>
            <a:xfrm>
              <a:off x="5250871" y="327131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1" name="object 71"/>
            <p:cNvSpPr/>
            <p:nvPr/>
          </p:nvSpPr>
          <p:spPr>
            <a:xfrm>
              <a:off x="5250871" y="322558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2" name="object 72"/>
            <p:cNvSpPr/>
            <p:nvPr/>
          </p:nvSpPr>
          <p:spPr>
            <a:xfrm>
              <a:off x="5250871" y="317986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5250872" y="308842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5250873" y="304270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5" name="object 75"/>
            <p:cNvSpPr/>
            <p:nvPr/>
          </p:nvSpPr>
          <p:spPr>
            <a:xfrm>
              <a:off x="5250873" y="299698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6" name="object 76"/>
            <p:cNvSpPr/>
            <p:nvPr/>
          </p:nvSpPr>
          <p:spPr>
            <a:xfrm>
              <a:off x="5250873" y="295126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7" name="object 77"/>
            <p:cNvSpPr/>
            <p:nvPr/>
          </p:nvSpPr>
          <p:spPr>
            <a:xfrm>
              <a:off x="5250874" y="285982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8" name="object 78"/>
            <p:cNvSpPr/>
            <p:nvPr/>
          </p:nvSpPr>
          <p:spPr>
            <a:xfrm>
              <a:off x="5250875" y="281410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9" name="object 79"/>
            <p:cNvSpPr/>
            <p:nvPr/>
          </p:nvSpPr>
          <p:spPr>
            <a:xfrm>
              <a:off x="5250875" y="276838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0" name="object 80"/>
            <p:cNvSpPr/>
            <p:nvPr/>
          </p:nvSpPr>
          <p:spPr>
            <a:xfrm>
              <a:off x="5250875" y="272265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1" name="object 81"/>
            <p:cNvSpPr/>
            <p:nvPr/>
          </p:nvSpPr>
          <p:spPr>
            <a:xfrm>
              <a:off x="5250876" y="263121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2" name="object 82"/>
            <p:cNvSpPr/>
            <p:nvPr/>
          </p:nvSpPr>
          <p:spPr>
            <a:xfrm>
              <a:off x="5250876" y="258549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3" name="object 83"/>
            <p:cNvSpPr/>
            <p:nvPr/>
          </p:nvSpPr>
          <p:spPr>
            <a:xfrm>
              <a:off x="5250877" y="253977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4" name="object 84"/>
            <p:cNvSpPr/>
            <p:nvPr/>
          </p:nvSpPr>
          <p:spPr>
            <a:xfrm>
              <a:off x="5250877" y="249405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5" name="object 85"/>
            <p:cNvSpPr/>
            <p:nvPr/>
          </p:nvSpPr>
          <p:spPr>
            <a:xfrm>
              <a:off x="5250878" y="240189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5250878" y="235617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7" name="object 87"/>
            <p:cNvSpPr/>
            <p:nvPr/>
          </p:nvSpPr>
          <p:spPr>
            <a:xfrm>
              <a:off x="5250879" y="231045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8" name="object 88"/>
            <p:cNvSpPr/>
            <p:nvPr/>
          </p:nvSpPr>
          <p:spPr>
            <a:xfrm>
              <a:off x="5250879" y="226473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9" name="object 89"/>
            <p:cNvSpPr/>
            <p:nvPr/>
          </p:nvSpPr>
          <p:spPr>
            <a:xfrm>
              <a:off x="5250879" y="217329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0" name="object 90"/>
            <p:cNvSpPr/>
            <p:nvPr/>
          </p:nvSpPr>
          <p:spPr>
            <a:xfrm>
              <a:off x="5250879" y="212757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1" name="object 91"/>
            <p:cNvSpPr/>
            <p:nvPr/>
          </p:nvSpPr>
          <p:spPr>
            <a:xfrm>
              <a:off x="5250880" y="208185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2" name="object 92"/>
            <p:cNvSpPr/>
            <p:nvPr/>
          </p:nvSpPr>
          <p:spPr>
            <a:xfrm>
              <a:off x="5250880" y="203613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3" name="object 93"/>
            <p:cNvSpPr/>
            <p:nvPr/>
          </p:nvSpPr>
          <p:spPr>
            <a:xfrm>
              <a:off x="531232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537375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5" name="object 95"/>
            <p:cNvSpPr/>
            <p:nvPr/>
          </p:nvSpPr>
          <p:spPr>
            <a:xfrm>
              <a:off x="543590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6" name="object 96"/>
            <p:cNvSpPr/>
            <p:nvPr/>
          </p:nvSpPr>
          <p:spPr>
            <a:xfrm>
              <a:off x="549733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7" name="object 97"/>
            <p:cNvSpPr/>
            <p:nvPr/>
          </p:nvSpPr>
          <p:spPr>
            <a:xfrm>
              <a:off x="562020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8" name="object 98"/>
            <p:cNvSpPr/>
            <p:nvPr/>
          </p:nvSpPr>
          <p:spPr>
            <a:xfrm>
              <a:off x="568235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9" name="object 99"/>
            <p:cNvSpPr/>
            <p:nvPr/>
          </p:nvSpPr>
          <p:spPr>
            <a:xfrm>
              <a:off x="574378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580522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592880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599024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605167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611311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623669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629812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654458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660601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666744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672959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685246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691390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3" name="object 113"/>
            <p:cNvSpPr/>
            <p:nvPr/>
          </p:nvSpPr>
          <p:spPr>
            <a:xfrm>
              <a:off x="697604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703748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716035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722178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728393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734537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746823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753038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759182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765325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777684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783827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789970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796114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808472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814616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9" name="object 129"/>
            <p:cNvSpPr/>
            <p:nvPr/>
          </p:nvSpPr>
          <p:spPr>
            <a:xfrm>
              <a:off x="820759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0" name="object 130"/>
            <p:cNvSpPr/>
            <p:nvPr/>
          </p:nvSpPr>
          <p:spPr>
            <a:xfrm>
              <a:off x="826902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1" name="object 131"/>
            <p:cNvSpPr/>
            <p:nvPr/>
          </p:nvSpPr>
          <p:spPr>
            <a:xfrm>
              <a:off x="839261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2" name="object 132"/>
            <p:cNvSpPr/>
            <p:nvPr/>
          </p:nvSpPr>
          <p:spPr>
            <a:xfrm>
              <a:off x="845404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3" name="object 133"/>
            <p:cNvSpPr/>
            <p:nvPr/>
          </p:nvSpPr>
          <p:spPr>
            <a:xfrm>
              <a:off x="851548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4" name="object 134"/>
            <p:cNvSpPr/>
            <p:nvPr/>
          </p:nvSpPr>
          <p:spPr>
            <a:xfrm>
              <a:off x="857763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5" name="object 135"/>
            <p:cNvSpPr/>
            <p:nvPr/>
          </p:nvSpPr>
          <p:spPr>
            <a:xfrm>
              <a:off x="870049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6" name="object 136"/>
            <p:cNvSpPr/>
            <p:nvPr/>
          </p:nvSpPr>
          <p:spPr>
            <a:xfrm>
              <a:off x="876193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7" name="object 137"/>
            <p:cNvSpPr/>
            <p:nvPr/>
          </p:nvSpPr>
          <p:spPr>
            <a:xfrm>
              <a:off x="882408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8" name="object 138"/>
            <p:cNvSpPr/>
            <p:nvPr/>
          </p:nvSpPr>
          <p:spPr>
            <a:xfrm>
              <a:off x="888551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9" name="object 139"/>
            <p:cNvSpPr txBox="1"/>
            <p:nvPr/>
          </p:nvSpPr>
          <p:spPr>
            <a:xfrm>
              <a:off x="4635089" y="1839673"/>
              <a:ext cx="4484511" cy="3334182"/>
            </a:xfrm>
            <a:prstGeom prst="rect">
              <a:avLst/>
            </a:prstGeom>
            <a:ln w="12858">
              <a:solidFill>
                <a:srgbClr val="000000"/>
              </a:solidFill>
            </a:ln>
          </p:spPr>
          <p:txBody>
            <a:bodyPr vert="horz" wrap="square" lIns="0" tIns="0" rIns="0" bIns="0" rtlCol="0">
              <a:spAutoFit/>
            </a:bodyPr>
            <a:lstStyle/>
            <a:p>
              <a:pPr marL="320608"/>
              <a:r>
                <a:rPr sz="933" dirty="0">
                  <a:latin typeface="Arial"/>
                  <a:cs typeface="Arial"/>
                </a:rPr>
                <a:t>600</a:t>
              </a:r>
              <a:endParaRPr sz="933">
                <a:latin typeface="Arial"/>
                <a:cs typeface="Arial"/>
              </a:endParaRPr>
            </a:p>
            <a:p>
              <a:pPr marL="320608">
                <a:spcBef>
                  <a:spcPts val="680"/>
                </a:spcBef>
              </a:pPr>
              <a:r>
                <a:rPr sz="933" dirty="0">
                  <a:latin typeface="Arial"/>
                  <a:cs typeface="Arial"/>
                </a:rPr>
                <a:t>500</a:t>
              </a:r>
              <a:endParaRPr sz="933">
                <a:latin typeface="Arial"/>
                <a:cs typeface="Arial"/>
              </a:endParaRPr>
            </a:p>
            <a:p>
              <a:pPr marL="320608">
                <a:spcBef>
                  <a:spcPts val="684"/>
                </a:spcBef>
              </a:pPr>
              <a:r>
                <a:rPr sz="933" dirty="0">
                  <a:latin typeface="Arial"/>
                  <a:cs typeface="Arial"/>
                </a:rPr>
                <a:t>400</a:t>
              </a:r>
              <a:endParaRPr sz="933">
                <a:latin typeface="Arial"/>
                <a:cs typeface="Arial"/>
              </a:endParaRPr>
            </a:p>
            <a:p>
              <a:pPr marL="320608">
                <a:spcBef>
                  <a:spcPts val="680"/>
                </a:spcBef>
              </a:pPr>
              <a:r>
                <a:rPr sz="933" dirty="0">
                  <a:latin typeface="Arial"/>
                  <a:cs typeface="Arial"/>
                </a:rPr>
                <a:t>300</a:t>
              </a:r>
              <a:endParaRPr sz="933">
                <a:latin typeface="Arial"/>
                <a:cs typeface="Arial"/>
              </a:endParaRPr>
            </a:p>
            <a:p>
              <a:pPr marL="320608">
                <a:spcBef>
                  <a:spcPts val="680"/>
                </a:spcBef>
              </a:pPr>
              <a:r>
                <a:rPr sz="933" dirty="0">
                  <a:latin typeface="Arial"/>
                  <a:cs typeface="Arial"/>
                </a:rPr>
                <a:t>200</a:t>
              </a:r>
              <a:endParaRPr sz="933">
                <a:latin typeface="Arial"/>
                <a:cs typeface="Arial"/>
              </a:endParaRPr>
            </a:p>
            <a:p>
              <a:pPr marL="320608">
                <a:spcBef>
                  <a:spcPts val="680"/>
                </a:spcBef>
              </a:pPr>
              <a:r>
                <a:rPr sz="933" dirty="0">
                  <a:latin typeface="Arial"/>
                  <a:cs typeface="Arial"/>
                </a:rPr>
                <a:t>100</a:t>
              </a:r>
              <a:endParaRPr sz="933">
                <a:latin typeface="Arial"/>
                <a:cs typeface="Arial"/>
              </a:endParaRPr>
            </a:p>
            <a:p>
              <a:pPr marL="453255">
                <a:spcBef>
                  <a:spcPts val="684"/>
                </a:spcBef>
              </a:pPr>
              <a:r>
                <a:rPr sz="933" dirty="0">
                  <a:latin typeface="Arial"/>
                  <a:cs typeface="Arial"/>
                </a:rPr>
                <a:t>0</a:t>
              </a:r>
              <a:endParaRPr sz="933">
                <a:latin typeface="Arial"/>
                <a:cs typeface="Arial"/>
              </a:endParaRPr>
            </a:p>
            <a:p>
              <a:pPr marL="280532">
                <a:spcBef>
                  <a:spcPts val="680"/>
                </a:spcBef>
              </a:pPr>
              <a:r>
                <a:rPr sz="933" dirty="0">
                  <a:latin typeface="Arial"/>
                  <a:cs typeface="Arial"/>
                </a:rPr>
                <a:t>-100</a:t>
              </a:r>
              <a:endParaRPr sz="933">
                <a:latin typeface="Arial"/>
                <a:cs typeface="Arial"/>
              </a:endParaRPr>
            </a:p>
            <a:p>
              <a:pPr marL="280532">
                <a:spcBef>
                  <a:spcPts val="680"/>
                </a:spcBef>
              </a:pPr>
              <a:r>
                <a:rPr sz="933" dirty="0">
                  <a:latin typeface="Arial"/>
                  <a:cs typeface="Arial"/>
                </a:rPr>
                <a:t>-200</a:t>
              </a:r>
              <a:endParaRPr sz="933">
                <a:latin typeface="Arial"/>
                <a:cs typeface="Arial"/>
              </a:endParaRPr>
            </a:p>
            <a:p>
              <a:pPr marL="280532">
                <a:spcBef>
                  <a:spcPts val="680"/>
                </a:spcBef>
              </a:pPr>
              <a:r>
                <a:rPr sz="933" dirty="0">
                  <a:latin typeface="Arial"/>
                  <a:cs typeface="Arial"/>
                </a:rPr>
                <a:t>-300</a:t>
              </a:r>
              <a:endParaRPr sz="933">
                <a:latin typeface="Arial"/>
                <a:cs typeface="Arial"/>
              </a:endParaRPr>
            </a:p>
            <a:p>
              <a:pPr marL="280532">
                <a:spcBef>
                  <a:spcPts val="684"/>
                </a:spcBef>
              </a:pPr>
              <a:r>
                <a:rPr sz="933" dirty="0">
                  <a:latin typeface="Arial"/>
                  <a:cs typeface="Arial"/>
                </a:rPr>
                <a:t>-400</a:t>
              </a:r>
              <a:endParaRPr sz="933">
                <a:latin typeface="Arial"/>
                <a:cs typeface="Arial"/>
              </a:endParaRPr>
            </a:p>
            <a:p>
              <a:pPr marL="280532">
                <a:spcBef>
                  <a:spcPts val="680"/>
                </a:spcBef>
              </a:pPr>
              <a:r>
                <a:rPr sz="933" dirty="0">
                  <a:latin typeface="Arial"/>
                  <a:cs typeface="Arial"/>
                </a:rPr>
                <a:t>-500</a:t>
              </a:r>
              <a:endParaRPr sz="933">
                <a:latin typeface="Arial"/>
                <a:cs typeface="Arial"/>
              </a:endParaRPr>
            </a:p>
            <a:p>
              <a:pPr marL="280532">
                <a:spcBef>
                  <a:spcPts val="680"/>
                </a:spcBef>
              </a:pPr>
              <a:r>
                <a:rPr sz="933" dirty="0">
                  <a:latin typeface="Arial"/>
                  <a:cs typeface="Arial"/>
                </a:rPr>
                <a:t>-600</a:t>
              </a:r>
              <a:endParaRPr sz="933">
                <a:latin typeface="Arial"/>
                <a:cs typeface="Arial"/>
              </a:endParaRPr>
            </a:p>
            <a:p>
              <a:pPr marL="506877">
                <a:spcBef>
                  <a:spcPts val="222"/>
                </a:spcBef>
                <a:tabLst>
                  <a:tab pos="2424884" algn="l"/>
                  <a:tab pos="2682838" algn="l"/>
                  <a:tab pos="2991028" algn="l"/>
                  <a:tab pos="3299783" algn="l"/>
                  <a:tab pos="3607410" algn="l"/>
                  <a:tab pos="3915600" algn="l"/>
                  <a:tab pos="4223226" algn="l"/>
                </a:tabLst>
              </a:pPr>
              <a:r>
                <a:rPr sz="933" dirty="0">
                  <a:latin typeface="Arial"/>
                  <a:cs typeface="Arial"/>
                </a:rPr>
                <a:t>-0</a:t>
              </a:r>
              <a:r>
                <a:rPr sz="933" spc="-4" dirty="0">
                  <a:latin typeface="Arial"/>
                  <a:cs typeface="Arial"/>
                </a:rPr>
                <a:t>.</a:t>
              </a:r>
              <a:r>
                <a:rPr sz="933" dirty="0">
                  <a:latin typeface="Arial"/>
                  <a:cs typeface="Arial"/>
                </a:rPr>
                <a:t>6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5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4  </a:t>
              </a:r>
              <a:r>
                <a:rPr sz="933" spc="31"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3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2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1	0	0</a:t>
              </a:r>
              <a:r>
                <a:rPr sz="933" spc="-4" dirty="0">
                  <a:latin typeface="Arial"/>
                  <a:cs typeface="Arial"/>
                </a:rPr>
                <a:t>.</a:t>
              </a:r>
              <a:r>
                <a:rPr sz="933" dirty="0">
                  <a:latin typeface="Arial"/>
                  <a:cs typeface="Arial"/>
                </a:rPr>
                <a:t>1	0</a:t>
              </a:r>
              <a:r>
                <a:rPr sz="933" spc="-4" dirty="0">
                  <a:latin typeface="Arial"/>
                  <a:cs typeface="Arial"/>
                </a:rPr>
                <a:t>.</a:t>
              </a:r>
              <a:r>
                <a:rPr sz="933" dirty="0">
                  <a:latin typeface="Arial"/>
                  <a:cs typeface="Arial"/>
                </a:rPr>
                <a:t>2	0</a:t>
              </a:r>
              <a:r>
                <a:rPr sz="933" spc="-4" dirty="0">
                  <a:latin typeface="Arial"/>
                  <a:cs typeface="Arial"/>
                </a:rPr>
                <a:t>.</a:t>
              </a:r>
              <a:r>
                <a:rPr sz="933" dirty="0">
                  <a:latin typeface="Arial"/>
                  <a:cs typeface="Arial"/>
                </a:rPr>
                <a:t>3	0</a:t>
              </a:r>
              <a:r>
                <a:rPr sz="933" spc="-4" dirty="0">
                  <a:latin typeface="Arial"/>
                  <a:cs typeface="Arial"/>
                </a:rPr>
                <a:t>.</a:t>
              </a:r>
              <a:r>
                <a:rPr sz="933" dirty="0">
                  <a:latin typeface="Arial"/>
                  <a:cs typeface="Arial"/>
                </a:rPr>
                <a:t>4	0</a:t>
              </a:r>
              <a:r>
                <a:rPr sz="933" spc="-4" dirty="0">
                  <a:latin typeface="Arial"/>
                  <a:cs typeface="Arial"/>
                </a:rPr>
                <a:t>.</a:t>
              </a:r>
              <a:r>
                <a:rPr sz="933" dirty="0">
                  <a:latin typeface="Arial"/>
                  <a:cs typeface="Arial"/>
                </a:rPr>
                <a:t>5	0</a:t>
              </a:r>
              <a:r>
                <a:rPr sz="933" spc="-4" dirty="0">
                  <a:latin typeface="Arial"/>
                  <a:cs typeface="Arial"/>
                </a:rPr>
                <a:t>.</a:t>
              </a:r>
              <a:r>
                <a:rPr sz="933" dirty="0">
                  <a:latin typeface="Arial"/>
                  <a:cs typeface="Arial"/>
                </a:rPr>
                <a:t>6</a:t>
              </a:r>
              <a:endParaRPr sz="933">
                <a:latin typeface="Arial"/>
                <a:cs typeface="Arial"/>
              </a:endParaRPr>
            </a:p>
            <a:p>
              <a:pPr marL="444223" algn="ctr">
                <a:spcBef>
                  <a:spcPts val="462"/>
                </a:spcBef>
              </a:pPr>
              <a:r>
                <a:rPr sz="1022" b="1" spc="-4" dirty="0">
                  <a:latin typeface="Arial"/>
                  <a:cs typeface="Arial"/>
                </a:rPr>
                <a:t>D</a:t>
              </a:r>
              <a:r>
                <a:rPr sz="1022" b="1" dirty="0">
                  <a:latin typeface="Arial"/>
                  <a:cs typeface="Arial"/>
                </a:rPr>
                <a:t>EFLE</a:t>
              </a:r>
              <a:r>
                <a:rPr sz="1022" b="1" spc="-4" dirty="0">
                  <a:latin typeface="Arial"/>
                  <a:cs typeface="Arial"/>
                </a:rPr>
                <a:t>C</a:t>
              </a:r>
              <a:r>
                <a:rPr sz="1022" b="1" dirty="0">
                  <a:latin typeface="Arial"/>
                  <a:cs typeface="Arial"/>
                </a:rPr>
                <a:t>TI</a:t>
              </a:r>
              <a:r>
                <a:rPr sz="1022" b="1" spc="-4" dirty="0">
                  <a:latin typeface="Arial"/>
                  <a:cs typeface="Arial"/>
                </a:rPr>
                <a:t>O</a:t>
              </a:r>
              <a:r>
                <a:rPr sz="1022" b="1" dirty="0">
                  <a:latin typeface="Arial"/>
                  <a:cs typeface="Arial"/>
                </a:rPr>
                <a:t>N (I</a:t>
              </a:r>
              <a:r>
                <a:rPr sz="1022" b="1" spc="-4" dirty="0">
                  <a:latin typeface="Arial"/>
                  <a:cs typeface="Arial"/>
                </a:rPr>
                <a:t>NCH</a:t>
              </a:r>
              <a:r>
                <a:rPr sz="1022" b="1" dirty="0">
                  <a:latin typeface="Arial"/>
                  <a:cs typeface="Arial"/>
                </a:rPr>
                <a:t>ES)</a:t>
              </a:r>
              <a:endParaRPr sz="1022">
                <a:latin typeface="Arial"/>
                <a:cs typeface="Arial"/>
              </a:endParaRPr>
            </a:p>
          </p:txBody>
        </p:sp>
        <p:sp>
          <p:nvSpPr>
            <p:cNvPr id="140" name="object 140"/>
            <p:cNvSpPr txBox="1"/>
            <p:nvPr/>
          </p:nvSpPr>
          <p:spPr>
            <a:xfrm>
              <a:off x="4720743" y="2611473"/>
              <a:ext cx="157287" cy="1503679"/>
            </a:xfrm>
            <a:prstGeom prst="rect">
              <a:avLst/>
            </a:prstGeom>
          </p:spPr>
          <p:txBody>
            <a:bodyPr vert="vert270" wrap="square" lIns="0" tIns="0" rIns="0" bIns="0" rtlCol="0">
              <a:spAutoFit/>
            </a:bodyPr>
            <a:lstStyle/>
            <a:p>
              <a:pPr marL="11289"/>
              <a:r>
                <a:rPr sz="1022" b="1" spc="-4" dirty="0">
                  <a:latin typeface="Arial"/>
                  <a:cs typeface="Arial"/>
                </a:rPr>
                <a:t>NA</a:t>
              </a:r>
              <a:r>
                <a:rPr sz="1022" b="1" dirty="0">
                  <a:latin typeface="Arial"/>
                  <a:cs typeface="Arial"/>
                </a:rPr>
                <a:t>IL S</a:t>
              </a:r>
              <a:r>
                <a:rPr sz="1022" b="1" spc="-4" dirty="0">
                  <a:latin typeface="Arial"/>
                  <a:cs typeface="Arial"/>
                </a:rPr>
                <a:t>H</a:t>
              </a:r>
              <a:r>
                <a:rPr sz="1022" b="1" dirty="0">
                  <a:latin typeface="Arial"/>
                  <a:cs typeface="Arial"/>
                </a:rPr>
                <a:t>E</a:t>
              </a:r>
              <a:r>
                <a:rPr sz="1022" b="1" spc="-4" dirty="0">
                  <a:latin typeface="Arial"/>
                  <a:cs typeface="Arial"/>
                </a:rPr>
                <a:t>A</a:t>
              </a:r>
              <a:r>
                <a:rPr sz="1022" b="1" dirty="0">
                  <a:latin typeface="Arial"/>
                  <a:cs typeface="Arial"/>
                </a:rPr>
                <a:t>R (P</a:t>
              </a:r>
              <a:r>
                <a:rPr sz="1022" b="1" spc="-4" dirty="0">
                  <a:latin typeface="Arial"/>
                  <a:cs typeface="Arial"/>
                </a:rPr>
                <a:t>OUND</a:t>
              </a:r>
              <a:r>
                <a:rPr sz="1022" b="1" dirty="0">
                  <a:latin typeface="Arial"/>
                  <a:cs typeface="Arial"/>
                </a:rPr>
                <a:t>S)</a:t>
              </a:r>
              <a:endParaRPr sz="1022">
                <a:latin typeface="Arial"/>
                <a:cs typeface="Arial"/>
              </a:endParaRPr>
            </a:p>
          </p:txBody>
        </p:sp>
      </p:grpSp>
      <p:sp>
        <p:nvSpPr>
          <p:cNvPr id="15" name="object 15"/>
          <p:cNvSpPr txBox="1"/>
          <p:nvPr/>
        </p:nvSpPr>
        <p:spPr>
          <a:xfrm>
            <a:off x="582224" y="5458770"/>
            <a:ext cx="3287889" cy="328231"/>
          </a:xfrm>
          <a:prstGeom prst="rect">
            <a:avLst/>
          </a:prstGeom>
        </p:spPr>
        <p:txBody>
          <a:bodyPr vert="horz" wrap="square" lIns="0" tIns="0" rIns="0" bIns="0" rtlCol="0">
            <a:spAutoFit/>
          </a:bodyPr>
          <a:lstStyle/>
          <a:p>
            <a:pPr marL="11289">
              <a:tabLst>
                <a:tab pos="2794599" algn="l"/>
              </a:tabLst>
            </a:pPr>
            <a:r>
              <a:rPr sz="2133" b="1" spc="-4" dirty="0">
                <a:latin typeface="Arial"/>
                <a:cs typeface="Arial"/>
              </a:rPr>
              <a:t>Fu</a:t>
            </a:r>
            <a:r>
              <a:rPr sz="2133" b="1" dirty="0">
                <a:latin typeface="Arial"/>
                <a:cs typeface="Arial"/>
              </a:rPr>
              <a:t>ll-</a:t>
            </a:r>
            <a:r>
              <a:rPr sz="2133" b="1" spc="-4" dirty="0">
                <a:latin typeface="Arial"/>
                <a:cs typeface="Arial"/>
              </a:rPr>
              <a:t>sca</a:t>
            </a:r>
            <a:r>
              <a:rPr sz="2133" b="1" dirty="0">
                <a:latin typeface="Arial"/>
                <a:cs typeface="Arial"/>
              </a:rPr>
              <a:t>le</a:t>
            </a:r>
            <a:r>
              <a:rPr sz="2133" b="1" spc="-22" dirty="0">
                <a:latin typeface="Arial"/>
                <a:cs typeface="Arial"/>
              </a:rPr>
              <a:t> </a:t>
            </a:r>
            <a:r>
              <a:rPr sz="2133" b="1" spc="-4" dirty="0">
                <a:latin typeface="Arial"/>
                <a:cs typeface="Arial"/>
              </a:rPr>
              <a:t>shea</a:t>
            </a:r>
            <a:r>
              <a:rPr sz="2133" b="1" dirty="0">
                <a:latin typeface="Arial"/>
                <a:cs typeface="Arial"/>
              </a:rPr>
              <a:t>r</a:t>
            </a:r>
            <a:r>
              <a:rPr sz="2133" b="1" spc="13" dirty="0">
                <a:latin typeface="Arial"/>
                <a:cs typeface="Arial"/>
              </a:rPr>
              <a:t> </a:t>
            </a:r>
            <a:r>
              <a:rPr sz="2133" b="1" spc="22" dirty="0">
                <a:latin typeface="Arial"/>
                <a:cs typeface="Arial"/>
              </a:rPr>
              <a:t>w</a:t>
            </a:r>
            <a:r>
              <a:rPr sz="2133" b="1" spc="-4" dirty="0">
                <a:latin typeface="Arial"/>
                <a:cs typeface="Arial"/>
              </a:rPr>
              <a:t>a</a:t>
            </a:r>
            <a:r>
              <a:rPr sz="2133" b="1" dirty="0">
                <a:latin typeface="Arial"/>
                <a:cs typeface="Arial"/>
              </a:rPr>
              <a:t>ll	t</a:t>
            </a:r>
            <a:r>
              <a:rPr sz="2133" b="1" spc="-4" dirty="0">
                <a:latin typeface="Arial"/>
                <a:cs typeface="Arial"/>
              </a:rPr>
              <a:t>est</a:t>
            </a:r>
            <a:endParaRPr sz="2133">
              <a:latin typeface="Arial"/>
              <a:cs typeface="Arial"/>
            </a:endParaRPr>
          </a:p>
        </p:txBody>
      </p:sp>
      <p:grpSp>
        <p:nvGrpSpPr>
          <p:cNvPr id="142" name="Group 141" descr="Full Scale Shear Wall Test"/>
          <p:cNvGrpSpPr/>
          <p:nvPr/>
        </p:nvGrpSpPr>
        <p:grpSpPr>
          <a:xfrm>
            <a:off x="23632" y="1829854"/>
            <a:ext cx="4495236" cy="3441981"/>
            <a:chOff x="23632" y="1829854"/>
            <a:chExt cx="4495236" cy="3441981"/>
          </a:xfrm>
        </p:grpSpPr>
        <p:sp>
          <p:nvSpPr>
            <p:cNvPr id="5" name="object 5" descr="Full-Scale Shear Wall Test"/>
            <p:cNvSpPr/>
            <p:nvPr/>
          </p:nvSpPr>
          <p:spPr>
            <a:xfrm>
              <a:off x="692496" y="2021060"/>
              <a:ext cx="3609288" cy="2710542"/>
            </a:xfrm>
            <a:prstGeom prst="rect">
              <a:avLst/>
            </a:prstGeom>
            <a:blipFill>
              <a:blip r:embed="rId4" cstate="print"/>
              <a:stretch>
                <a:fillRect/>
              </a:stretch>
            </a:blipFill>
          </p:spPr>
          <p:txBody>
            <a:bodyPr wrap="square" lIns="0" tIns="0" rIns="0" bIns="0" rtlCol="0"/>
            <a:lstStyle/>
            <a:p>
              <a:endParaRPr sz="2133"/>
            </a:p>
          </p:txBody>
        </p:sp>
        <p:sp>
          <p:nvSpPr>
            <p:cNvPr id="7" name="object 7"/>
            <p:cNvSpPr txBox="1"/>
            <p:nvPr/>
          </p:nvSpPr>
          <p:spPr>
            <a:xfrm>
              <a:off x="280175" y="1912147"/>
              <a:ext cx="229164" cy="2943563"/>
            </a:xfrm>
            <a:prstGeom prst="rect">
              <a:avLst/>
            </a:prstGeom>
          </p:spPr>
          <p:txBody>
            <a:bodyPr vert="horz" wrap="square" lIns="0" tIns="0" rIns="0" bIns="0" rtlCol="0">
              <a:spAutoFit/>
            </a:bodyPr>
            <a:lstStyle/>
            <a:p>
              <a:pPr marL="139420" algn="ctr"/>
              <a:r>
                <a:rPr sz="933" dirty="0">
                  <a:latin typeface="Arial"/>
                  <a:cs typeface="Arial"/>
                </a:rPr>
                <a:t>3</a:t>
              </a:r>
              <a:endParaRPr sz="933">
                <a:latin typeface="Arial"/>
                <a:cs typeface="Arial"/>
              </a:endParaRPr>
            </a:p>
            <a:p>
              <a:pPr marL="39512" algn="ctr">
                <a:spcBef>
                  <a:spcPts val="693"/>
                </a:spcBef>
              </a:pPr>
              <a:r>
                <a:rPr sz="933" dirty="0">
                  <a:latin typeface="Arial"/>
                  <a:cs typeface="Arial"/>
                </a:rPr>
                <a:t>2</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2</a:t>
              </a:r>
              <a:endParaRPr sz="933">
                <a:latin typeface="Arial"/>
                <a:cs typeface="Arial"/>
              </a:endParaRPr>
            </a:p>
            <a:p>
              <a:pPr marL="39512" algn="ctr">
                <a:spcBef>
                  <a:spcPts val="693"/>
                </a:spcBef>
              </a:pPr>
              <a:r>
                <a:rPr sz="933" dirty="0">
                  <a:latin typeface="Arial"/>
                  <a:cs typeface="Arial"/>
                </a:rPr>
                <a:t>1</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1</a:t>
              </a:r>
              <a:endParaRPr sz="933">
                <a:latin typeface="Arial"/>
                <a:cs typeface="Arial"/>
              </a:endParaRPr>
            </a:p>
            <a:p>
              <a:pPr marL="39512" algn="ctr">
                <a:spcBef>
                  <a:spcPts val="693"/>
                </a:spcBef>
              </a:pPr>
              <a:r>
                <a:rPr sz="933" dirty="0">
                  <a:latin typeface="Arial"/>
                  <a:cs typeface="Arial"/>
                </a:rPr>
                <a:t>0</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0</a:t>
              </a:r>
              <a:endParaRPr sz="933">
                <a:latin typeface="Arial"/>
                <a:cs typeface="Arial"/>
              </a:endParaRPr>
            </a:p>
            <a:p>
              <a:pPr algn="ctr">
                <a:spcBef>
                  <a:spcPts val="693"/>
                </a:spcBef>
              </a:pPr>
              <a:r>
                <a:rPr sz="933" dirty="0">
                  <a:latin typeface="Arial"/>
                  <a:cs typeface="Arial"/>
                </a:rPr>
                <a:t>-0</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-1</a:t>
              </a:r>
              <a:endParaRPr sz="933">
                <a:latin typeface="Arial"/>
                <a:cs typeface="Arial"/>
              </a:endParaRPr>
            </a:p>
            <a:p>
              <a:pPr algn="ctr">
                <a:spcBef>
                  <a:spcPts val="698"/>
                </a:spcBef>
              </a:pPr>
              <a:r>
                <a:rPr sz="933" dirty="0">
                  <a:latin typeface="Arial"/>
                  <a:cs typeface="Arial"/>
                </a:rPr>
                <a:t>-1</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-2</a:t>
              </a:r>
              <a:endParaRPr sz="933">
                <a:latin typeface="Arial"/>
                <a:cs typeface="Arial"/>
              </a:endParaRPr>
            </a:p>
            <a:p>
              <a:pPr algn="ctr">
                <a:spcBef>
                  <a:spcPts val="698"/>
                </a:spcBef>
              </a:pPr>
              <a:r>
                <a:rPr sz="933" dirty="0">
                  <a:latin typeface="Arial"/>
                  <a:cs typeface="Arial"/>
                </a:rPr>
                <a:t>-2</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-3</a:t>
              </a:r>
              <a:endParaRPr sz="933">
                <a:latin typeface="Arial"/>
                <a:cs typeface="Arial"/>
              </a:endParaRPr>
            </a:p>
          </p:txBody>
        </p:sp>
        <p:sp>
          <p:nvSpPr>
            <p:cNvPr id="8" name="object 8"/>
            <p:cNvSpPr txBox="1"/>
            <p:nvPr/>
          </p:nvSpPr>
          <p:spPr>
            <a:xfrm>
              <a:off x="523659" y="4853999"/>
              <a:ext cx="129822" cy="143565"/>
            </a:xfrm>
            <a:prstGeom prst="rect">
              <a:avLst/>
            </a:prstGeom>
          </p:spPr>
          <p:txBody>
            <a:bodyPr vert="horz" wrap="square" lIns="0" tIns="0" rIns="0" bIns="0" rtlCol="0">
              <a:spAutoFit/>
            </a:bodyPr>
            <a:lstStyle/>
            <a:p>
              <a:pPr marL="11289"/>
              <a:r>
                <a:rPr sz="933" dirty="0">
                  <a:latin typeface="Arial"/>
                  <a:cs typeface="Arial"/>
                </a:rPr>
                <a:t>-4</a:t>
              </a:r>
              <a:endParaRPr sz="933">
                <a:latin typeface="Arial"/>
                <a:cs typeface="Arial"/>
              </a:endParaRPr>
            </a:p>
          </p:txBody>
        </p:sp>
        <p:sp>
          <p:nvSpPr>
            <p:cNvPr id="9" name="object 9"/>
            <p:cNvSpPr txBox="1"/>
            <p:nvPr/>
          </p:nvSpPr>
          <p:spPr>
            <a:xfrm>
              <a:off x="999884" y="4853999"/>
              <a:ext cx="129822" cy="143565"/>
            </a:xfrm>
            <a:prstGeom prst="rect">
              <a:avLst/>
            </a:prstGeom>
          </p:spPr>
          <p:txBody>
            <a:bodyPr vert="horz" wrap="square" lIns="0" tIns="0" rIns="0" bIns="0" rtlCol="0">
              <a:spAutoFit/>
            </a:bodyPr>
            <a:lstStyle/>
            <a:p>
              <a:pPr marL="11289"/>
              <a:r>
                <a:rPr sz="933" dirty="0">
                  <a:latin typeface="Arial"/>
                  <a:cs typeface="Arial"/>
                </a:rPr>
                <a:t>-3</a:t>
              </a:r>
              <a:endParaRPr sz="933">
                <a:latin typeface="Arial"/>
                <a:cs typeface="Arial"/>
              </a:endParaRPr>
            </a:p>
          </p:txBody>
        </p:sp>
        <p:sp>
          <p:nvSpPr>
            <p:cNvPr id="10" name="object 10"/>
            <p:cNvSpPr txBox="1"/>
            <p:nvPr/>
          </p:nvSpPr>
          <p:spPr>
            <a:xfrm>
              <a:off x="1388025" y="4853998"/>
              <a:ext cx="2208107" cy="338426"/>
            </a:xfrm>
            <a:prstGeom prst="rect">
              <a:avLst/>
            </a:prstGeom>
          </p:spPr>
          <p:txBody>
            <a:bodyPr vert="horz" wrap="square" lIns="0" tIns="0" rIns="0" bIns="0" rtlCol="0">
              <a:spAutoFit/>
            </a:bodyPr>
            <a:lstStyle/>
            <a:p>
              <a:pPr marR="11289" algn="ctr">
                <a:tabLst>
                  <a:tab pos="475268" algn="l"/>
                  <a:tab pos="971421" algn="l"/>
                  <a:tab pos="1447818" algn="l"/>
                  <a:tab pos="1924215" algn="l"/>
                </a:tabLst>
              </a:pPr>
              <a:r>
                <a:rPr sz="933" dirty="0">
                  <a:latin typeface="Arial"/>
                  <a:cs typeface="Arial"/>
                </a:rPr>
                <a:t>-2	-1	0	1	2</a:t>
              </a:r>
              <a:endParaRPr sz="933">
                <a:latin typeface="Arial"/>
                <a:cs typeface="Arial"/>
              </a:endParaRPr>
            </a:p>
            <a:p>
              <a:pPr algn="ctr">
                <a:spcBef>
                  <a:spcPts val="440"/>
                </a:spcBef>
              </a:pPr>
              <a:r>
                <a:rPr sz="933" b="1" dirty="0">
                  <a:latin typeface="Arial"/>
                  <a:cs typeface="Arial"/>
                </a:rPr>
                <a:t>TOP</a:t>
              </a:r>
              <a:r>
                <a:rPr sz="933" b="1" spc="-4" dirty="0">
                  <a:latin typeface="Arial"/>
                  <a:cs typeface="Arial"/>
                </a:rPr>
                <a:t> </a:t>
              </a:r>
              <a:r>
                <a:rPr sz="933" b="1" dirty="0">
                  <a:latin typeface="Arial"/>
                  <a:cs typeface="Arial"/>
                </a:rPr>
                <a:t>OF</a:t>
              </a:r>
              <a:r>
                <a:rPr sz="933" b="1" spc="-4" dirty="0">
                  <a:latin typeface="Arial"/>
                  <a:cs typeface="Arial"/>
                </a:rPr>
                <a:t> </a:t>
              </a:r>
              <a:r>
                <a:rPr sz="933" b="1" dirty="0">
                  <a:latin typeface="Arial"/>
                  <a:cs typeface="Arial"/>
                </a:rPr>
                <a:t>WALL</a:t>
              </a:r>
              <a:r>
                <a:rPr sz="933" b="1" spc="-4" dirty="0">
                  <a:latin typeface="Arial"/>
                  <a:cs typeface="Arial"/>
                </a:rPr>
                <a:t> </a:t>
              </a:r>
              <a:r>
                <a:rPr sz="933" b="1" dirty="0">
                  <a:latin typeface="Arial"/>
                  <a:cs typeface="Arial"/>
                </a:rPr>
                <a:t>D</a:t>
              </a:r>
              <a:r>
                <a:rPr sz="933" b="1" spc="-4" dirty="0">
                  <a:latin typeface="Arial"/>
                  <a:cs typeface="Arial"/>
                </a:rPr>
                <a:t>E</a:t>
              </a:r>
              <a:r>
                <a:rPr sz="933" b="1" dirty="0">
                  <a:latin typeface="Arial"/>
                  <a:cs typeface="Arial"/>
                </a:rPr>
                <a:t>FL</a:t>
              </a:r>
              <a:r>
                <a:rPr sz="933" b="1" spc="-4" dirty="0">
                  <a:latin typeface="Arial"/>
                  <a:cs typeface="Arial"/>
                </a:rPr>
                <a:t>E</a:t>
              </a:r>
              <a:r>
                <a:rPr sz="933" b="1" dirty="0">
                  <a:latin typeface="Arial"/>
                  <a:cs typeface="Arial"/>
                </a:rPr>
                <a:t>CT</a:t>
              </a:r>
              <a:r>
                <a:rPr sz="933" b="1" spc="-4" dirty="0">
                  <a:latin typeface="Arial"/>
                  <a:cs typeface="Arial"/>
                </a:rPr>
                <a:t>I</a:t>
              </a:r>
              <a:r>
                <a:rPr sz="933" b="1" dirty="0">
                  <a:latin typeface="Arial"/>
                  <a:cs typeface="Arial"/>
                </a:rPr>
                <a:t>ON (</a:t>
              </a:r>
              <a:r>
                <a:rPr sz="933" b="1" spc="-4" dirty="0">
                  <a:latin typeface="Arial"/>
                  <a:cs typeface="Arial"/>
                </a:rPr>
                <a:t>I</a:t>
              </a:r>
              <a:r>
                <a:rPr sz="933" b="1" dirty="0">
                  <a:latin typeface="Arial"/>
                  <a:cs typeface="Arial"/>
                </a:rPr>
                <a:t>NCH</a:t>
              </a:r>
              <a:r>
                <a:rPr sz="933" b="1" spc="-4" dirty="0">
                  <a:latin typeface="Arial"/>
                  <a:cs typeface="Arial"/>
                </a:rPr>
                <a:t>ES</a:t>
              </a:r>
              <a:r>
                <a:rPr sz="933" b="1" dirty="0">
                  <a:latin typeface="Arial"/>
                  <a:cs typeface="Arial"/>
                </a:rPr>
                <a:t>)</a:t>
              </a:r>
              <a:endParaRPr sz="933">
                <a:latin typeface="Arial"/>
                <a:cs typeface="Arial"/>
              </a:endParaRPr>
            </a:p>
          </p:txBody>
        </p:sp>
        <p:sp>
          <p:nvSpPr>
            <p:cNvPr id="11" name="object 11"/>
            <p:cNvSpPr txBox="1"/>
            <p:nvPr/>
          </p:nvSpPr>
          <p:spPr>
            <a:xfrm>
              <a:off x="3875856" y="4853999"/>
              <a:ext cx="89182" cy="143565"/>
            </a:xfrm>
            <a:prstGeom prst="rect">
              <a:avLst/>
            </a:prstGeom>
          </p:spPr>
          <p:txBody>
            <a:bodyPr vert="horz" wrap="square" lIns="0" tIns="0" rIns="0" bIns="0" rtlCol="0">
              <a:spAutoFit/>
            </a:bodyPr>
            <a:lstStyle/>
            <a:p>
              <a:pPr marL="11289"/>
              <a:r>
                <a:rPr sz="933" dirty="0">
                  <a:latin typeface="Arial"/>
                  <a:cs typeface="Arial"/>
                </a:rPr>
                <a:t>3</a:t>
              </a:r>
              <a:endParaRPr sz="933">
                <a:latin typeface="Arial"/>
                <a:cs typeface="Arial"/>
              </a:endParaRPr>
            </a:p>
          </p:txBody>
        </p:sp>
        <p:sp>
          <p:nvSpPr>
            <p:cNvPr id="12" name="object 12"/>
            <p:cNvSpPr txBox="1"/>
            <p:nvPr/>
          </p:nvSpPr>
          <p:spPr>
            <a:xfrm>
              <a:off x="4352082" y="4853999"/>
              <a:ext cx="89182" cy="143565"/>
            </a:xfrm>
            <a:prstGeom prst="rect">
              <a:avLst/>
            </a:prstGeom>
          </p:spPr>
          <p:txBody>
            <a:bodyPr vert="horz" wrap="square" lIns="0" tIns="0" rIns="0" bIns="0" rtlCol="0">
              <a:spAutoFit/>
            </a:bodyPr>
            <a:lstStyle/>
            <a:p>
              <a:pPr marL="11289"/>
              <a:r>
                <a:rPr sz="933" dirty="0">
                  <a:latin typeface="Arial"/>
                  <a:cs typeface="Arial"/>
                </a:rPr>
                <a:t>4</a:t>
              </a:r>
              <a:endParaRPr sz="933">
                <a:latin typeface="Arial"/>
                <a:cs typeface="Arial"/>
              </a:endParaRPr>
            </a:p>
          </p:txBody>
        </p:sp>
        <p:sp>
          <p:nvSpPr>
            <p:cNvPr id="13" name="object 13"/>
            <p:cNvSpPr txBox="1"/>
            <p:nvPr/>
          </p:nvSpPr>
          <p:spPr>
            <a:xfrm>
              <a:off x="105210" y="2190119"/>
              <a:ext cx="143565" cy="2353169"/>
            </a:xfrm>
            <a:prstGeom prst="rect">
              <a:avLst/>
            </a:prstGeom>
          </p:spPr>
          <p:txBody>
            <a:bodyPr vert="vert270" wrap="square" lIns="0" tIns="0" rIns="0" bIns="0" rtlCol="0">
              <a:spAutoFit/>
            </a:bodyPr>
            <a:lstStyle/>
            <a:p>
              <a:pPr marL="11289"/>
              <a:r>
                <a:rPr sz="933" b="1" dirty="0">
                  <a:latin typeface="Arial"/>
                  <a:cs typeface="Arial"/>
                </a:rPr>
                <a:t>A</a:t>
              </a:r>
              <a:r>
                <a:rPr sz="933" b="1" spc="-4" dirty="0">
                  <a:latin typeface="Arial"/>
                  <a:cs typeface="Arial"/>
                </a:rPr>
                <a:t>PP</a:t>
              </a:r>
              <a:r>
                <a:rPr sz="933" b="1" dirty="0">
                  <a:latin typeface="Arial"/>
                  <a:cs typeface="Arial"/>
                </a:rPr>
                <a:t>L</a:t>
              </a:r>
              <a:r>
                <a:rPr sz="933" b="1" spc="-4" dirty="0">
                  <a:latin typeface="Arial"/>
                  <a:cs typeface="Arial"/>
                </a:rPr>
                <a:t>IE</a:t>
              </a:r>
              <a:r>
                <a:rPr sz="933" b="1" dirty="0">
                  <a:latin typeface="Arial"/>
                  <a:cs typeface="Arial"/>
                </a:rPr>
                <a:t>D LOAD AT</a:t>
              </a:r>
              <a:r>
                <a:rPr sz="933" b="1" spc="-4" dirty="0">
                  <a:latin typeface="Arial"/>
                  <a:cs typeface="Arial"/>
                </a:rPr>
                <a:t> </a:t>
              </a:r>
              <a:r>
                <a:rPr sz="933" b="1" dirty="0">
                  <a:latin typeface="Arial"/>
                  <a:cs typeface="Arial"/>
                </a:rPr>
                <a:t>TOP</a:t>
              </a:r>
              <a:r>
                <a:rPr sz="933" b="1" spc="-4" dirty="0">
                  <a:latin typeface="Arial"/>
                  <a:cs typeface="Arial"/>
                </a:rPr>
                <a:t> </a:t>
              </a:r>
              <a:r>
                <a:rPr sz="933" b="1" dirty="0">
                  <a:latin typeface="Arial"/>
                  <a:cs typeface="Arial"/>
                </a:rPr>
                <a:t>OF</a:t>
              </a:r>
              <a:r>
                <a:rPr sz="933" b="1" spc="-4" dirty="0">
                  <a:latin typeface="Arial"/>
                  <a:cs typeface="Arial"/>
                </a:rPr>
                <a:t> </a:t>
              </a:r>
              <a:r>
                <a:rPr sz="933" b="1" dirty="0">
                  <a:latin typeface="Arial"/>
                  <a:cs typeface="Arial"/>
                </a:rPr>
                <a:t>WALL</a:t>
              </a:r>
              <a:r>
                <a:rPr sz="933" b="1" spc="-4" dirty="0">
                  <a:latin typeface="Arial"/>
                  <a:cs typeface="Arial"/>
                </a:rPr>
                <a:t> </a:t>
              </a:r>
              <a:r>
                <a:rPr sz="933" b="1" dirty="0">
                  <a:latin typeface="Arial"/>
                  <a:cs typeface="Arial"/>
                </a:rPr>
                <a:t>(K</a:t>
              </a:r>
              <a:r>
                <a:rPr sz="933" b="1" spc="-4" dirty="0">
                  <a:latin typeface="Arial"/>
                  <a:cs typeface="Arial"/>
                </a:rPr>
                <a:t>IPS</a:t>
              </a:r>
              <a:r>
                <a:rPr sz="933" b="1" dirty="0">
                  <a:latin typeface="Arial"/>
                  <a:cs typeface="Arial"/>
                </a:rPr>
                <a:t>)</a:t>
              </a:r>
              <a:endParaRPr sz="933">
                <a:latin typeface="Arial"/>
                <a:cs typeface="Arial"/>
              </a:endParaRPr>
            </a:p>
          </p:txBody>
        </p:sp>
        <p:sp>
          <p:nvSpPr>
            <p:cNvPr id="14" name="object 14"/>
            <p:cNvSpPr/>
            <p:nvPr/>
          </p:nvSpPr>
          <p:spPr>
            <a:xfrm>
              <a:off x="23632" y="1829854"/>
              <a:ext cx="4495236" cy="3441981"/>
            </a:xfrm>
            <a:custGeom>
              <a:avLst/>
              <a:gdLst/>
              <a:ahLst/>
              <a:cxnLst/>
              <a:rect l="l" t="t" r="r" b="b"/>
              <a:pathLst>
                <a:path w="5057140" h="3872229">
                  <a:moveTo>
                    <a:pt x="0" y="0"/>
                  </a:moveTo>
                  <a:lnTo>
                    <a:pt x="5057032" y="0"/>
                  </a:lnTo>
                  <a:lnTo>
                    <a:pt x="5057032" y="3871922"/>
                  </a:lnTo>
                  <a:lnTo>
                    <a:pt x="0" y="3871922"/>
                  </a:lnTo>
                  <a:lnTo>
                    <a:pt x="0" y="0"/>
                  </a:lnTo>
                  <a:close/>
                </a:path>
              </a:pathLst>
            </a:custGeom>
            <a:ln w="12890">
              <a:solidFill>
                <a:srgbClr val="000000"/>
              </a:solidFill>
            </a:ln>
          </p:spPr>
          <p:txBody>
            <a:bodyPr wrap="square" lIns="0" tIns="0" rIns="0" bIns="0" rtlCol="0"/>
            <a:lstStyle/>
            <a:p>
              <a:endParaRPr sz="2133"/>
            </a:p>
          </p:txBody>
        </p:sp>
      </p:grpSp>
      <p:sp>
        <p:nvSpPr>
          <p:cNvPr id="141" name="Title 140"/>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475036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3400" y="3477839"/>
            <a:ext cx="8209280" cy="2616294"/>
          </a:xfrm>
          <a:prstGeom prst="rect">
            <a:avLst/>
          </a:prstGeom>
        </p:spPr>
        <p:txBody>
          <a:bodyPr vert="horz" wrap="square" lIns="0" tIns="0" rIns="0" bIns="0" rtlCol="0">
            <a:spAutoFit/>
          </a:bodyPr>
          <a:lstStyle/>
          <a:p>
            <a:pPr marL="316093" marR="747334" indent="-304804">
              <a:buClr>
                <a:srgbClr val="FF0000"/>
              </a:buClr>
              <a:buFont typeface="Arial"/>
              <a:buChar char="•"/>
              <a:tabLst>
                <a:tab pos="316093" algn="l"/>
              </a:tabLst>
            </a:pPr>
            <a:r>
              <a:rPr sz="1778" dirty="0">
                <a:latin typeface="Arial"/>
                <a:cs typeface="Arial"/>
              </a:rPr>
              <a:t>Trad</a:t>
            </a:r>
            <a:r>
              <a:rPr sz="1778" spc="-4" dirty="0">
                <a:latin typeface="Arial"/>
                <a:cs typeface="Arial"/>
              </a:rPr>
              <a:t>i</a:t>
            </a:r>
            <a:r>
              <a:rPr sz="1778" spc="-9" dirty="0">
                <a:latin typeface="Arial"/>
                <a:cs typeface="Arial"/>
              </a:rPr>
              <a:t>t</a:t>
            </a:r>
            <a:r>
              <a:rPr sz="1778" spc="-4" dirty="0">
                <a:latin typeface="Arial"/>
                <a:cs typeface="Arial"/>
              </a:rPr>
              <a:t>i</a:t>
            </a:r>
            <a:r>
              <a:rPr sz="1778" dirty="0">
                <a:latin typeface="Arial"/>
                <a:cs typeface="Arial"/>
              </a:rPr>
              <a:t>onal</a:t>
            </a:r>
            <a:r>
              <a:rPr sz="1778" spc="-4" dirty="0">
                <a:latin typeface="Arial"/>
                <a:cs typeface="Arial"/>
              </a:rPr>
              <a:t>l</a:t>
            </a:r>
            <a:r>
              <a:rPr sz="1778" spc="-9" dirty="0">
                <a:latin typeface="Arial"/>
                <a:cs typeface="Arial"/>
              </a:rPr>
              <a:t>y</a:t>
            </a:r>
            <a:r>
              <a:rPr sz="1778" dirty="0">
                <a:latin typeface="Arial"/>
                <a:cs typeface="Arial"/>
              </a:rPr>
              <a:t>,</a:t>
            </a:r>
            <a:r>
              <a:rPr sz="1778" spc="-13" dirty="0">
                <a:latin typeface="Arial"/>
                <a:cs typeface="Arial"/>
              </a:rPr>
              <a:t> </a:t>
            </a:r>
            <a:r>
              <a:rPr sz="1778" spc="-4" dirty="0">
                <a:latin typeface="Arial"/>
                <a:cs typeface="Arial"/>
              </a:rPr>
              <a:t>m</a:t>
            </a:r>
            <a:r>
              <a:rPr sz="1778" dirty="0">
                <a:latin typeface="Arial"/>
                <a:cs typeface="Arial"/>
              </a:rPr>
              <a:t>any</a:t>
            </a:r>
            <a:r>
              <a:rPr sz="1778" spc="-22" dirty="0">
                <a:latin typeface="Arial"/>
                <a:cs typeface="Arial"/>
              </a:rPr>
              <a:t> </a:t>
            </a:r>
            <a:r>
              <a:rPr sz="1778" spc="4" dirty="0">
                <a:latin typeface="Arial"/>
                <a:cs typeface="Arial"/>
              </a:rPr>
              <a:t>s</a:t>
            </a:r>
            <a:r>
              <a:rPr sz="1778" spc="-4" dirty="0">
                <a:latin typeface="Arial"/>
                <a:cs typeface="Arial"/>
              </a:rPr>
              <a:t>im</a:t>
            </a:r>
            <a:r>
              <a:rPr sz="1778" dirty="0">
                <a:latin typeface="Arial"/>
                <a:cs typeface="Arial"/>
              </a:rPr>
              <a:t>p</a:t>
            </a:r>
            <a:r>
              <a:rPr sz="1778" spc="-4" dirty="0">
                <a:latin typeface="Arial"/>
                <a:cs typeface="Arial"/>
              </a:rPr>
              <a:t>l</a:t>
            </a:r>
            <a:r>
              <a:rPr sz="1778" dirty="0">
                <a:latin typeface="Arial"/>
                <a:cs typeface="Arial"/>
              </a:rPr>
              <a:t>e</a:t>
            </a:r>
            <a:r>
              <a:rPr sz="1778" spc="-13" dirty="0">
                <a:latin typeface="Arial"/>
                <a:cs typeface="Arial"/>
              </a:rPr>
              <a:t> </a:t>
            </a:r>
            <a:r>
              <a:rPr sz="1778" dirty="0">
                <a:latin typeface="Arial"/>
                <a:cs typeface="Arial"/>
              </a:rPr>
              <a:t>wood</a:t>
            </a:r>
            <a:r>
              <a:rPr sz="1778" spc="-13"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es</a:t>
            </a:r>
            <a:r>
              <a:rPr sz="1778" spc="-44" dirty="0">
                <a:latin typeface="Arial"/>
                <a:cs typeface="Arial"/>
              </a:rPr>
              <a:t> </a:t>
            </a:r>
            <a:r>
              <a:rPr sz="1778" dirty="0">
                <a:latin typeface="Arial"/>
                <a:cs typeface="Arial"/>
              </a:rPr>
              <a:t>ha</a:t>
            </a:r>
            <a:r>
              <a:rPr sz="1778" spc="-9" dirty="0">
                <a:latin typeface="Arial"/>
                <a:cs typeface="Arial"/>
              </a:rPr>
              <a:t>v</a:t>
            </a:r>
            <a:r>
              <a:rPr sz="1778" dirty="0">
                <a:latin typeface="Arial"/>
                <a:cs typeface="Arial"/>
              </a:rPr>
              <a:t>e</a:t>
            </a:r>
            <a:r>
              <a:rPr sz="1778" spc="-13" dirty="0">
                <a:latin typeface="Arial"/>
                <a:cs typeface="Arial"/>
              </a:rPr>
              <a:t> </a:t>
            </a:r>
            <a:r>
              <a:rPr sz="1778" dirty="0">
                <a:latin typeface="Arial"/>
                <a:cs typeface="Arial"/>
              </a:rPr>
              <a:t>been</a:t>
            </a:r>
            <a:r>
              <a:rPr sz="1778" spc="-13" dirty="0">
                <a:latin typeface="Arial"/>
                <a:cs typeface="Arial"/>
              </a:rPr>
              <a:t> </a:t>
            </a:r>
            <a:r>
              <a:rPr sz="1778" dirty="0">
                <a:latin typeface="Arial"/>
                <a:cs typeface="Arial"/>
              </a:rPr>
              <a:t>de</a:t>
            </a:r>
            <a:r>
              <a:rPr sz="1778" spc="4" dirty="0">
                <a:latin typeface="Arial"/>
                <a:cs typeface="Arial"/>
              </a:rPr>
              <a:t>s</a:t>
            </a:r>
            <a:r>
              <a:rPr sz="1778" spc="-4" dirty="0">
                <a:latin typeface="Arial"/>
                <a:cs typeface="Arial"/>
              </a:rPr>
              <a:t>i</a:t>
            </a:r>
            <a:r>
              <a:rPr sz="1778" dirty="0">
                <a:latin typeface="Arial"/>
                <a:cs typeface="Arial"/>
              </a:rPr>
              <a:t>gned</a:t>
            </a:r>
            <a:r>
              <a:rPr sz="1778" spc="-27" dirty="0">
                <a:latin typeface="Arial"/>
                <a:cs typeface="Arial"/>
              </a:rPr>
              <a:t> </a:t>
            </a:r>
            <a:r>
              <a:rPr sz="1778" dirty="0">
                <a:latin typeface="Arial"/>
                <a:cs typeface="Arial"/>
              </a:rPr>
              <a:t>wi</a:t>
            </a:r>
            <a:r>
              <a:rPr sz="1778" spc="-9" dirty="0">
                <a:latin typeface="Arial"/>
                <a:cs typeface="Arial"/>
              </a:rPr>
              <a:t>t</a:t>
            </a:r>
            <a:r>
              <a:rPr sz="1778" dirty="0">
                <a:latin typeface="Arial"/>
                <a:cs typeface="Arial"/>
              </a:rPr>
              <a:t>hout </a:t>
            </a:r>
            <a:r>
              <a:rPr sz="1778" spc="-4" dirty="0">
                <a:latin typeface="Arial"/>
                <a:cs typeface="Arial"/>
              </a:rPr>
              <a:t>"</a:t>
            </a:r>
            <a:r>
              <a:rPr sz="1778" dirty="0">
                <a:latin typeface="Arial"/>
                <a:cs typeface="Arial"/>
              </a:rPr>
              <a:t>engineering"</a:t>
            </a:r>
          </a:p>
          <a:p>
            <a:pPr marL="316093" marR="479784" indent="-304804">
              <a:spcBef>
                <a:spcPts val="427"/>
              </a:spcBef>
              <a:buClr>
                <a:srgbClr val="FF0000"/>
              </a:buClr>
              <a:buFont typeface="Arial"/>
              <a:buChar char="•"/>
              <a:tabLst>
                <a:tab pos="316093" algn="l"/>
              </a:tabLst>
            </a:pPr>
            <a:r>
              <a:rPr sz="1778" dirty="0">
                <a:latin typeface="Arial"/>
                <a:cs typeface="Arial"/>
              </a:rPr>
              <a:t>O</a:t>
            </a:r>
            <a:r>
              <a:rPr sz="1778" spc="-9" dirty="0">
                <a:latin typeface="Arial"/>
                <a:cs typeface="Arial"/>
              </a:rPr>
              <a:t>v</a:t>
            </a:r>
            <a:r>
              <a:rPr sz="1778" dirty="0">
                <a:latin typeface="Arial"/>
                <a:cs typeface="Arial"/>
              </a:rPr>
              <a:t>er</a:t>
            </a:r>
            <a:r>
              <a:rPr sz="1778" spc="-22" dirty="0">
                <a:latin typeface="Arial"/>
                <a:cs typeface="Arial"/>
              </a:rPr>
              <a:t> </a:t>
            </a:r>
            <a:r>
              <a:rPr sz="1778" spc="-9" dirty="0">
                <a:latin typeface="Arial"/>
                <a:cs typeface="Arial"/>
              </a:rPr>
              <a:t>t</a:t>
            </a:r>
            <a:r>
              <a:rPr sz="1778" dirty="0">
                <a:latin typeface="Arial"/>
                <a:cs typeface="Arial"/>
              </a:rPr>
              <a:t>i</a:t>
            </a:r>
            <a:r>
              <a:rPr sz="1778" spc="-4" dirty="0">
                <a:latin typeface="Arial"/>
                <a:cs typeface="Arial"/>
              </a:rPr>
              <a:t>m</a:t>
            </a:r>
            <a:r>
              <a:rPr sz="1778" dirty="0">
                <a:latin typeface="Arial"/>
                <a:cs typeface="Arial"/>
              </a:rPr>
              <a:t>e,</a:t>
            </a:r>
            <a:r>
              <a:rPr sz="1778" spc="-22" dirty="0">
                <a:latin typeface="Arial"/>
                <a:cs typeface="Arial"/>
              </a:rPr>
              <a:t> </a:t>
            </a:r>
            <a:r>
              <a:rPr sz="1778" dirty="0">
                <a:latin typeface="Arial"/>
                <a:cs typeface="Arial"/>
              </a:rPr>
              <a:t>ru</a:t>
            </a:r>
            <a:r>
              <a:rPr sz="1778" spc="-4" dirty="0">
                <a:latin typeface="Arial"/>
                <a:cs typeface="Arial"/>
              </a:rPr>
              <a:t>l</a:t>
            </a:r>
            <a:r>
              <a:rPr sz="1778" dirty="0">
                <a:latin typeface="Arial"/>
                <a:cs typeface="Arial"/>
              </a:rPr>
              <a:t>es</a:t>
            </a:r>
            <a:r>
              <a:rPr sz="1778" spc="-13"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how</a:t>
            </a:r>
            <a:r>
              <a:rPr sz="1778" spc="-13" dirty="0">
                <a:latin typeface="Arial"/>
                <a:cs typeface="Arial"/>
              </a:rPr>
              <a:t> </a:t>
            </a:r>
            <a:r>
              <a:rPr sz="1778" spc="-9" dirty="0">
                <a:latin typeface="Arial"/>
                <a:cs typeface="Arial"/>
              </a:rPr>
              <a:t>t</a:t>
            </a:r>
            <a:r>
              <a:rPr sz="1778" dirty="0">
                <a:latin typeface="Arial"/>
                <a:cs typeface="Arial"/>
              </a:rPr>
              <a:t>o</a:t>
            </a:r>
            <a:r>
              <a:rPr sz="1778" spc="-4" dirty="0">
                <a:latin typeface="Arial"/>
                <a:cs typeface="Arial"/>
              </a:rPr>
              <a:t> </a:t>
            </a:r>
            <a:r>
              <a:rPr sz="1778" dirty="0">
                <a:latin typeface="Arial"/>
                <a:cs typeface="Arial"/>
              </a:rPr>
              <a:t>bui</a:t>
            </a:r>
            <a:r>
              <a:rPr sz="1778" spc="-4" dirty="0">
                <a:latin typeface="Arial"/>
                <a:cs typeface="Arial"/>
              </a:rPr>
              <a:t>l</a:t>
            </a:r>
            <a:r>
              <a:rPr sz="1778" dirty="0">
                <a:latin typeface="Arial"/>
                <a:cs typeface="Arial"/>
              </a:rPr>
              <a:t>d</a:t>
            </a:r>
            <a:r>
              <a:rPr sz="1778" spc="-4" dirty="0">
                <a:latin typeface="Arial"/>
                <a:cs typeface="Arial"/>
              </a:rPr>
              <a:t> </a:t>
            </a:r>
            <a:r>
              <a:rPr sz="1778" dirty="0">
                <a:latin typeface="Arial"/>
                <a:cs typeface="Arial"/>
              </a:rPr>
              <a:t>ha</a:t>
            </a:r>
            <a:r>
              <a:rPr sz="1778" spc="-9" dirty="0">
                <a:latin typeface="Arial"/>
                <a:cs typeface="Arial"/>
              </a:rPr>
              <a:t>v</a:t>
            </a:r>
            <a:r>
              <a:rPr sz="1778" dirty="0">
                <a:latin typeface="Arial"/>
                <a:cs typeface="Arial"/>
              </a:rPr>
              <a:t>e</a:t>
            </a:r>
            <a:r>
              <a:rPr sz="1778" spc="-13" dirty="0">
                <a:latin typeface="Arial"/>
                <a:cs typeface="Arial"/>
              </a:rPr>
              <a:t> </a:t>
            </a:r>
            <a:r>
              <a:rPr sz="1778" dirty="0">
                <a:latin typeface="Arial"/>
                <a:cs typeface="Arial"/>
              </a:rPr>
              <a:t>been</a:t>
            </a:r>
            <a:r>
              <a:rPr sz="1778" spc="-13" dirty="0">
                <a:latin typeface="Arial"/>
                <a:cs typeface="Arial"/>
              </a:rPr>
              <a:t> </a:t>
            </a:r>
            <a:r>
              <a:rPr sz="1778" dirty="0">
                <a:latin typeface="Arial"/>
                <a:cs typeface="Arial"/>
              </a:rPr>
              <a:t>de</a:t>
            </a:r>
            <a:r>
              <a:rPr sz="1778" spc="-9" dirty="0">
                <a:latin typeface="Arial"/>
                <a:cs typeface="Arial"/>
              </a:rPr>
              <a:t>v</a:t>
            </a:r>
            <a:r>
              <a:rPr sz="1778" dirty="0">
                <a:latin typeface="Arial"/>
                <a:cs typeface="Arial"/>
              </a:rPr>
              <a:t>eloped,</a:t>
            </a:r>
            <a:r>
              <a:rPr sz="1778" spc="-31" dirty="0">
                <a:latin typeface="Arial"/>
                <a:cs typeface="Arial"/>
              </a:rPr>
              <a:t> </a:t>
            </a:r>
            <a:r>
              <a:rPr sz="1778" spc="-4" dirty="0">
                <a:latin typeface="Arial"/>
                <a:cs typeface="Arial"/>
              </a:rPr>
              <a:t>m</a:t>
            </a:r>
            <a:r>
              <a:rPr sz="1778" dirty="0">
                <a:latin typeface="Arial"/>
                <a:cs typeface="Arial"/>
              </a:rPr>
              <a:t>o</a:t>
            </a:r>
            <a:r>
              <a:rPr sz="1778" spc="4" dirty="0">
                <a:latin typeface="Arial"/>
                <a:cs typeface="Arial"/>
              </a:rPr>
              <a:t>s</a:t>
            </a:r>
            <a:r>
              <a:rPr sz="1778" dirty="0">
                <a:latin typeface="Arial"/>
                <a:cs typeface="Arial"/>
              </a:rPr>
              <a:t>t</a:t>
            </a:r>
            <a:r>
              <a:rPr sz="1778" spc="-31" dirty="0">
                <a:latin typeface="Arial"/>
                <a:cs typeface="Arial"/>
              </a:rPr>
              <a:t> </a:t>
            </a:r>
            <a:r>
              <a:rPr sz="1778" dirty="0">
                <a:latin typeface="Arial"/>
                <a:cs typeface="Arial"/>
              </a:rPr>
              <a:t>re</a:t>
            </a:r>
            <a:r>
              <a:rPr sz="1778" spc="4" dirty="0">
                <a:latin typeface="Arial"/>
                <a:cs typeface="Arial"/>
              </a:rPr>
              <a:t>c</a:t>
            </a:r>
            <a:r>
              <a:rPr sz="1778" dirty="0">
                <a:latin typeface="Arial"/>
                <a:cs typeface="Arial"/>
              </a:rPr>
              <a:t>en</a:t>
            </a:r>
            <a:r>
              <a:rPr sz="1778" spc="-9" dirty="0">
                <a:latin typeface="Arial"/>
                <a:cs typeface="Arial"/>
              </a:rPr>
              <a:t>t</a:t>
            </a:r>
            <a:r>
              <a:rPr sz="1778" dirty="0">
                <a:latin typeface="Arial"/>
                <a:cs typeface="Arial"/>
              </a:rPr>
              <a:t>ly</a:t>
            </a:r>
            <a:r>
              <a:rPr sz="1778" spc="-31" dirty="0">
                <a:latin typeface="Arial"/>
                <a:cs typeface="Arial"/>
              </a:rPr>
              <a:t> </a:t>
            </a:r>
            <a:r>
              <a:rPr sz="1778" dirty="0">
                <a:latin typeface="Arial"/>
                <a:cs typeface="Arial"/>
              </a:rPr>
              <a:t>in</a:t>
            </a:r>
            <a:r>
              <a:rPr sz="1778" spc="-4" dirty="0">
                <a:latin typeface="Arial"/>
                <a:cs typeface="Arial"/>
              </a:rPr>
              <a:t> </a:t>
            </a:r>
            <a:r>
              <a:rPr sz="1778" spc="-9" dirty="0">
                <a:latin typeface="Arial"/>
                <a:cs typeface="Arial"/>
              </a:rPr>
              <a:t>t</a:t>
            </a:r>
            <a:r>
              <a:rPr sz="1778" dirty="0">
                <a:latin typeface="Arial"/>
                <a:cs typeface="Arial"/>
              </a:rPr>
              <a:t>he </a:t>
            </a:r>
            <a:r>
              <a:rPr sz="1778" spc="-13" dirty="0">
                <a:latin typeface="Arial"/>
                <a:cs typeface="Arial"/>
              </a:rPr>
              <a:t> </a:t>
            </a:r>
            <a:r>
              <a:rPr sz="1778" spc="-9" dirty="0">
                <a:latin typeface="Arial"/>
                <a:cs typeface="Arial"/>
              </a:rPr>
              <a:t>I</a:t>
            </a:r>
            <a:r>
              <a:rPr sz="1778" dirty="0">
                <a:latin typeface="Arial"/>
                <a:cs typeface="Arial"/>
              </a:rPr>
              <a:t>n</a:t>
            </a:r>
            <a:r>
              <a:rPr sz="1778" spc="-9" dirty="0">
                <a:latin typeface="Arial"/>
                <a:cs typeface="Arial"/>
              </a:rPr>
              <a:t>t</a:t>
            </a:r>
            <a:r>
              <a:rPr sz="1778" dirty="0">
                <a:latin typeface="Arial"/>
                <a:cs typeface="Arial"/>
              </a:rPr>
              <a:t>erna</a:t>
            </a:r>
            <a:r>
              <a:rPr sz="1778" spc="-9" dirty="0">
                <a:latin typeface="Arial"/>
                <a:cs typeface="Arial"/>
              </a:rPr>
              <a:t>t</a:t>
            </a:r>
            <a:r>
              <a:rPr sz="1778" dirty="0">
                <a:latin typeface="Arial"/>
                <a:cs typeface="Arial"/>
              </a:rPr>
              <a:t>ional</a:t>
            </a:r>
            <a:r>
              <a:rPr sz="1778" spc="-40" dirty="0">
                <a:latin typeface="Arial"/>
                <a:cs typeface="Arial"/>
              </a:rPr>
              <a:t> </a:t>
            </a:r>
            <a:r>
              <a:rPr sz="1778" dirty="0">
                <a:latin typeface="Arial"/>
                <a:cs typeface="Arial"/>
              </a:rPr>
              <a:t>Re</a:t>
            </a:r>
            <a:r>
              <a:rPr sz="1778" spc="4" dirty="0">
                <a:latin typeface="Arial"/>
                <a:cs typeface="Arial"/>
              </a:rPr>
              <a:t>s</a:t>
            </a:r>
            <a:r>
              <a:rPr sz="1778" spc="-4" dirty="0">
                <a:latin typeface="Arial"/>
                <a:cs typeface="Arial"/>
              </a:rPr>
              <a:t>i</a:t>
            </a:r>
            <a:r>
              <a:rPr sz="1778" dirty="0">
                <a:latin typeface="Arial"/>
                <a:cs typeface="Arial"/>
              </a:rPr>
              <a:t>den</a:t>
            </a:r>
            <a:r>
              <a:rPr sz="1778" spc="-9" dirty="0">
                <a:latin typeface="Arial"/>
                <a:cs typeface="Arial"/>
              </a:rPr>
              <a:t>t</a:t>
            </a:r>
            <a:r>
              <a:rPr sz="1778" spc="-4" dirty="0">
                <a:latin typeface="Arial"/>
                <a:cs typeface="Arial"/>
              </a:rPr>
              <a:t>i</a:t>
            </a:r>
            <a:r>
              <a:rPr sz="1778" dirty="0">
                <a:latin typeface="Arial"/>
                <a:cs typeface="Arial"/>
              </a:rPr>
              <a:t>al</a:t>
            </a:r>
            <a:r>
              <a:rPr sz="1778" spc="-18" dirty="0">
                <a:latin typeface="Arial"/>
                <a:cs typeface="Arial"/>
              </a:rPr>
              <a:t> </a:t>
            </a:r>
            <a:r>
              <a:rPr sz="1778" spc="4" dirty="0">
                <a:latin typeface="Arial"/>
                <a:cs typeface="Arial"/>
              </a:rPr>
              <a:t>C</a:t>
            </a:r>
            <a:r>
              <a:rPr sz="1778" dirty="0">
                <a:latin typeface="Arial"/>
                <a:cs typeface="Arial"/>
              </a:rPr>
              <a:t>ode</a:t>
            </a:r>
            <a:r>
              <a:rPr sz="1778" spc="-13" dirty="0">
                <a:latin typeface="Arial"/>
                <a:cs typeface="Arial"/>
              </a:rPr>
              <a:t> </a:t>
            </a:r>
            <a:r>
              <a:rPr sz="1778" dirty="0">
                <a:latin typeface="Arial"/>
                <a:cs typeface="Arial"/>
              </a:rPr>
              <a:t>(</a:t>
            </a:r>
            <a:r>
              <a:rPr sz="1778" spc="-9" dirty="0">
                <a:latin typeface="Arial"/>
                <a:cs typeface="Arial"/>
              </a:rPr>
              <a:t>I</a:t>
            </a:r>
            <a:r>
              <a:rPr sz="1778" spc="4" dirty="0">
                <a:latin typeface="Arial"/>
                <a:cs typeface="Arial"/>
              </a:rPr>
              <a:t>R</a:t>
            </a:r>
            <a:r>
              <a:rPr sz="1778" dirty="0">
                <a:latin typeface="Arial"/>
                <a:cs typeface="Arial"/>
              </a:rPr>
              <a:t>C)</a:t>
            </a:r>
          </a:p>
          <a:p>
            <a:pPr marL="316093" indent="-304804">
              <a:spcBef>
                <a:spcPts val="427"/>
              </a:spcBef>
              <a:buClr>
                <a:srgbClr val="FF0000"/>
              </a:buClr>
              <a:buFont typeface="Arial"/>
              <a:buChar char="•"/>
              <a:tabLst>
                <a:tab pos="316093" algn="l"/>
              </a:tabLst>
            </a:pPr>
            <a:r>
              <a:rPr sz="1778" dirty="0">
                <a:latin typeface="Arial"/>
                <a:cs typeface="Arial"/>
              </a:rPr>
              <a:t>For</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l</a:t>
            </a:r>
            <a:r>
              <a:rPr sz="1778" dirty="0">
                <a:latin typeface="Arial"/>
                <a:cs typeface="Arial"/>
              </a:rPr>
              <a:t>a</a:t>
            </a:r>
            <a:r>
              <a:rPr sz="1778" spc="-9" dirty="0">
                <a:latin typeface="Arial"/>
                <a:cs typeface="Arial"/>
              </a:rPr>
              <a:t>t</a:t>
            </a:r>
            <a:r>
              <a:rPr sz="1778" dirty="0">
                <a:latin typeface="Arial"/>
                <a:cs typeface="Arial"/>
              </a:rPr>
              <a:t>eral</a:t>
            </a:r>
            <a:r>
              <a:rPr sz="1778" spc="-18" dirty="0">
                <a:latin typeface="Arial"/>
                <a:cs typeface="Arial"/>
              </a:rPr>
              <a:t> </a:t>
            </a:r>
            <a:r>
              <a:rPr sz="1778" spc="4" dirty="0">
                <a:latin typeface="Arial"/>
                <a:cs typeface="Arial"/>
              </a:rPr>
              <a:t>s</a:t>
            </a:r>
            <a:r>
              <a:rPr sz="1778" spc="-9" dirty="0">
                <a:latin typeface="Arial"/>
                <a:cs typeface="Arial"/>
              </a:rPr>
              <a:t>y</a:t>
            </a:r>
            <a:r>
              <a:rPr sz="1778" spc="4" dirty="0">
                <a:latin typeface="Arial"/>
                <a:cs typeface="Arial"/>
              </a:rPr>
              <a:t>s</a:t>
            </a:r>
            <a:r>
              <a:rPr sz="1778" spc="-9" dirty="0">
                <a:latin typeface="Arial"/>
                <a:cs typeface="Arial"/>
              </a:rPr>
              <a:t>t</a:t>
            </a:r>
            <a:r>
              <a:rPr sz="1778" dirty="0">
                <a:latin typeface="Arial"/>
                <a:cs typeface="Arial"/>
              </a:rPr>
              <a:t>e</a:t>
            </a:r>
            <a:r>
              <a:rPr sz="1778" spc="-4" dirty="0">
                <a:latin typeface="Arial"/>
                <a:cs typeface="Arial"/>
              </a:rPr>
              <a:t>m</a:t>
            </a:r>
            <a:r>
              <a:rPr sz="1778" dirty="0">
                <a:latin typeface="Arial"/>
                <a:cs typeface="Arial"/>
              </a:rPr>
              <a:t>,</a:t>
            </a:r>
            <a:r>
              <a:rPr sz="1778" spc="-31"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a:t>
            </a:r>
            <a:r>
              <a:rPr sz="1778" dirty="0">
                <a:latin typeface="Arial"/>
                <a:cs typeface="Arial"/>
              </a:rPr>
              <a:t>dedi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ed"</a:t>
            </a:r>
            <a:r>
              <a:rPr sz="1778" spc="-31" dirty="0">
                <a:latin typeface="Arial"/>
                <a:cs typeface="Arial"/>
              </a:rPr>
              <a:t> </a:t>
            </a:r>
            <a:r>
              <a:rPr sz="1778" spc="-9" dirty="0">
                <a:latin typeface="Arial"/>
                <a:cs typeface="Arial"/>
              </a:rPr>
              <a:t>v</a:t>
            </a:r>
            <a:r>
              <a:rPr sz="1778" dirty="0">
                <a:latin typeface="Arial"/>
                <a:cs typeface="Arial"/>
              </a:rPr>
              <a:t>er</a:t>
            </a:r>
            <a:r>
              <a:rPr sz="1778" spc="-9" dirty="0">
                <a:latin typeface="Arial"/>
                <a:cs typeface="Arial"/>
              </a:rPr>
              <a:t>t</a:t>
            </a:r>
            <a:r>
              <a:rPr sz="1778" dirty="0">
                <a:latin typeface="Arial"/>
                <a:cs typeface="Arial"/>
              </a:rPr>
              <a:t>i</a:t>
            </a:r>
            <a:r>
              <a:rPr sz="1778" spc="4" dirty="0">
                <a:latin typeface="Arial"/>
                <a:cs typeface="Arial"/>
              </a:rPr>
              <a:t>c</a:t>
            </a:r>
            <a:r>
              <a:rPr sz="1778" dirty="0">
                <a:latin typeface="Arial"/>
                <a:cs typeface="Arial"/>
              </a:rPr>
              <a:t>al</a:t>
            </a:r>
            <a:r>
              <a:rPr sz="1778" spc="-18" dirty="0">
                <a:latin typeface="Arial"/>
                <a:cs typeface="Arial"/>
              </a:rPr>
              <a:t> </a:t>
            </a:r>
            <a:r>
              <a:rPr sz="1778" dirty="0">
                <a:latin typeface="Arial"/>
                <a:cs typeface="Arial"/>
              </a:rPr>
              <a:t>e</a:t>
            </a:r>
            <a:r>
              <a:rPr sz="1778" spc="-4" dirty="0">
                <a:latin typeface="Arial"/>
                <a:cs typeface="Arial"/>
              </a:rPr>
              <a:t>l</a:t>
            </a:r>
            <a:r>
              <a:rPr sz="1778" dirty="0">
                <a:latin typeface="Arial"/>
                <a:cs typeface="Arial"/>
              </a:rPr>
              <a:t>e</a:t>
            </a:r>
            <a:r>
              <a:rPr sz="1778" spc="-4" dirty="0">
                <a:latin typeface="Arial"/>
                <a:cs typeface="Arial"/>
              </a:rPr>
              <a:t>m</a:t>
            </a:r>
            <a:r>
              <a:rPr sz="1778" dirty="0">
                <a:latin typeface="Arial"/>
                <a:cs typeface="Arial"/>
              </a:rPr>
              <a:t>ent</a:t>
            </a:r>
            <a:r>
              <a:rPr sz="1778" spc="-22" dirty="0">
                <a:latin typeface="Arial"/>
                <a:cs typeface="Arial"/>
              </a:rPr>
              <a:t> </a:t>
            </a:r>
            <a:r>
              <a:rPr sz="1778" spc="-4" dirty="0">
                <a:latin typeface="Arial"/>
                <a:cs typeface="Arial"/>
              </a:rPr>
              <a:t>i</a:t>
            </a:r>
            <a:r>
              <a:rPr sz="1778" dirty="0">
                <a:latin typeface="Arial"/>
                <a:cs typeface="Arial"/>
              </a:rPr>
              <a:t>s</a:t>
            </a:r>
            <a:r>
              <a:rPr sz="1778" spc="-13" dirty="0">
                <a:latin typeface="Arial"/>
                <a:cs typeface="Arial"/>
              </a:rPr>
              <a:t> </a:t>
            </a:r>
            <a:r>
              <a:rPr sz="1778" dirty="0">
                <a:latin typeface="Arial"/>
                <a:cs typeface="Arial"/>
              </a:rPr>
              <a:t>re</a:t>
            </a:r>
            <a:r>
              <a:rPr sz="1778" spc="-9" dirty="0">
                <a:latin typeface="Arial"/>
                <a:cs typeface="Arial"/>
              </a:rPr>
              <a:t>f</a:t>
            </a:r>
            <a:r>
              <a:rPr sz="1778" dirty="0">
                <a:latin typeface="Arial"/>
                <a:cs typeface="Arial"/>
              </a:rPr>
              <a:t>erred</a:t>
            </a:r>
            <a:r>
              <a:rPr sz="1778" spc="-36" dirty="0">
                <a:latin typeface="Arial"/>
                <a:cs typeface="Arial"/>
              </a:rPr>
              <a:t> </a:t>
            </a:r>
            <a:r>
              <a:rPr sz="1778" spc="-9" dirty="0">
                <a:latin typeface="Arial"/>
                <a:cs typeface="Arial"/>
              </a:rPr>
              <a:t>t</a:t>
            </a:r>
            <a:r>
              <a:rPr sz="1778" dirty="0">
                <a:latin typeface="Arial"/>
                <a:cs typeface="Arial"/>
              </a:rPr>
              <a:t>o</a:t>
            </a:r>
            <a:r>
              <a:rPr sz="1778" spc="-13" dirty="0">
                <a:latin typeface="Arial"/>
                <a:cs typeface="Arial"/>
              </a:rPr>
              <a:t> </a:t>
            </a:r>
            <a:r>
              <a:rPr sz="1778" dirty="0">
                <a:latin typeface="Arial"/>
                <a:cs typeface="Arial"/>
              </a:rPr>
              <a:t>as</a:t>
            </a:r>
            <a:r>
              <a:rPr sz="1778" spc="-13" dirty="0">
                <a:latin typeface="Arial"/>
                <a:cs typeface="Arial"/>
              </a:rPr>
              <a:t> </a:t>
            </a:r>
            <a:r>
              <a:rPr sz="1778" dirty="0">
                <a:latin typeface="Arial"/>
                <a:cs typeface="Arial"/>
              </a:rPr>
              <a:t>a</a:t>
            </a:r>
          </a:p>
          <a:p>
            <a:pPr marL="316093"/>
            <a:r>
              <a:rPr sz="1778" i="1" dirty="0">
                <a:latin typeface="Arial"/>
                <a:cs typeface="Arial"/>
              </a:rPr>
              <a:t>bra</a:t>
            </a:r>
            <a:r>
              <a:rPr sz="1778" i="1" spc="4" dirty="0">
                <a:latin typeface="Arial"/>
                <a:cs typeface="Arial"/>
              </a:rPr>
              <a:t>c</a:t>
            </a:r>
            <a:r>
              <a:rPr sz="1778" i="1" dirty="0">
                <a:latin typeface="Arial"/>
                <a:cs typeface="Arial"/>
              </a:rPr>
              <a:t>ed</a:t>
            </a:r>
            <a:r>
              <a:rPr sz="1778" i="1" spc="-36" dirty="0">
                <a:latin typeface="Arial"/>
                <a:cs typeface="Arial"/>
              </a:rPr>
              <a:t> </a:t>
            </a:r>
            <a:r>
              <a:rPr sz="1778" i="1" dirty="0">
                <a:latin typeface="Arial"/>
                <a:cs typeface="Arial"/>
              </a:rPr>
              <a:t>wall</a:t>
            </a:r>
            <a:r>
              <a:rPr sz="1778" i="1" spc="4" dirty="0">
                <a:latin typeface="Arial"/>
                <a:cs typeface="Arial"/>
              </a:rPr>
              <a:t> </a:t>
            </a:r>
            <a:r>
              <a:rPr sz="1778" i="1" dirty="0">
                <a:latin typeface="Arial"/>
                <a:cs typeface="Arial"/>
              </a:rPr>
              <a:t>panel</a:t>
            </a:r>
            <a:r>
              <a:rPr sz="1778" dirty="0">
                <a:latin typeface="Arial"/>
                <a:cs typeface="Arial"/>
              </a:rPr>
              <a:t>,</a:t>
            </a:r>
            <a:r>
              <a:rPr sz="1778" spc="-22" dirty="0">
                <a:latin typeface="Arial"/>
                <a:cs typeface="Arial"/>
              </a:rPr>
              <a:t> </a:t>
            </a:r>
            <a:r>
              <a:rPr sz="1778" dirty="0">
                <a:latin typeface="Arial"/>
                <a:cs typeface="Arial"/>
              </a:rPr>
              <a:t>whi</a:t>
            </a:r>
            <a:r>
              <a:rPr sz="1778" spc="4" dirty="0">
                <a:latin typeface="Arial"/>
                <a:cs typeface="Arial"/>
              </a:rPr>
              <a:t>c</a:t>
            </a:r>
            <a:r>
              <a:rPr sz="1778" dirty="0">
                <a:latin typeface="Arial"/>
                <a:cs typeface="Arial"/>
              </a:rPr>
              <a:t>h</a:t>
            </a:r>
            <a:r>
              <a:rPr sz="1778" spc="-13" dirty="0">
                <a:latin typeface="Arial"/>
                <a:cs typeface="Arial"/>
              </a:rPr>
              <a:t> </a:t>
            </a:r>
            <a:r>
              <a:rPr sz="1778" spc="-4" dirty="0">
                <a:latin typeface="Arial"/>
                <a:cs typeface="Arial"/>
              </a:rPr>
              <a:t>i</a:t>
            </a:r>
            <a:r>
              <a:rPr sz="1778" dirty="0">
                <a:latin typeface="Arial"/>
                <a:cs typeface="Arial"/>
              </a:rPr>
              <a:t>s</a:t>
            </a:r>
            <a:r>
              <a:rPr sz="1778" spc="-13" dirty="0">
                <a:latin typeface="Arial"/>
                <a:cs typeface="Arial"/>
              </a:rPr>
              <a:t> </a:t>
            </a:r>
            <a:r>
              <a:rPr sz="1778" dirty="0">
                <a:latin typeface="Arial"/>
                <a:cs typeface="Arial"/>
              </a:rPr>
              <a:t>part</a:t>
            </a:r>
            <a:r>
              <a:rPr sz="1778" spc="-31" dirty="0">
                <a:latin typeface="Arial"/>
                <a:cs typeface="Arial"/>
              </a:rPr>
              <a:t> </a:t>
            </a:r>
            <a:r>
              <a:rPr sz="1778" dirty="0">
                <a:latin typeface="Arial"/>
                <a:cs typeface="Arial"/>
              </a:rPr>
              <a:t>of</a:t>
            </a:r>
            <a:r>
              <a:rPr sz="1778" spc="-13" dirty="0">
                <a:latin typeface="Arial"/>
                <a:cs typeface="Arial"/>
              </a:rPr>
              <a:t> </a:t>
            </a:r>
            <a:r>
              <a:rPr sz="1778" dirty="0">
                <a:latin typeface="Arial"/>
                <a:cs typeface="Arial"/>
              </a:rPr>
              <a:t>a</a:t>
            </a:r>
            <a:r>
              <a:rPr sz="1778" spc="-9" dirty="0">
                <a:latin typeface="Arial"/>
                <a:cs typeface="Arial"/>
              </a:rPr>
              <a:t> </a:t>
            </a:r>
            <a:r>
              <a:rPr sz="1778" i="1" dirty="0">
                <a:latin typeface="Arial"/>
                <a:cs typeface="Arial"/>
              </a:rPr>
              <a:t>bra</a:t>
            </a:r>
            <a:r>
              <a:rPr sz="1778" i="1" spc="4" dirty="0">
                <a:latin typeface="Arial"/>
                <a:cs typeface="Arial"/>
              </a:rPr>
              <a:t>c</a:t>
            </a:r>
            <a:r>
              <a:rPr sz="1778" i="1" dirty="0">
                <a:latin typeface="Arial"/>
                <a:cs typeface="Arial"/>
              </a:rPr>
              <a:t>ed</a:t>
            </a:r>
            <a:r>
              <a:rPr sz="1778" i="1" spc="-27" dirty="0">
                <a:latin typeface="Arial"/>
                <a:cs typeface="Arial"/>
              </a:rPr>
              <a:t> </a:t>
            </a:r>
            <a:r>
              <a:rPr sz="1778" i="1" dirty="0">
                <a:latin typeface="Arial"/>
                <a:cs typeface="Arial"/>
              </a:rPr>
              <a:t>wall</a:t>
            </a:r>
            <a:r>
              <a:rPr sz="1778" i="1" spc="-9" dirty="0">
                <a:latin typeface="Arial"/>
                <a:cs typeface="Arial"/>
              </a:rPr>
              <a:t> </a:t>
            </a:r>
            <a:r>
              <a:rPr sz="1778" i="1" dirty="0">
                <a:latin typeface="Arial"/>
                <a:cs typeface="Arial"/>
              </a:rPr>
              <a:t>l</a:t>
            </a:r>
            <a:r>
              <a:rPr sz="1778" i="1" spc="-4" dirty="0">
                <a:latin typeface="Arial"/>
                <a:cs typeface="Arial"/>
              </a:rPr>
              <a:t>i</a:t>
            </a:r>
            <a:r>
              <a:rPr sz="1778" i="1" dirty="0">
                <a:latin typeface="Arial"/>
                <a:cs typeface="Arial"/>
              </a:rPr>
              <a:t>ne</a:t>
            </a:r>
            <a:endParaRPr sz="1778" dirty="0">
              <a:latin typeface="Arial"/>
              <a:cs typeface="Arial"/>
            </a:endParaRPr>
          </a:p>
          <a:p>
            <a:pPr marL="316093" marR="4516" indent="-304804">
              <a:spcBef>
                <a:spcPts val="427"/>
              </a:spcBef>
              <a:buClr>
                <a:srgbClr val="FF0000"/>
              </a:buClr>
              <a:buFont typeface="Arial"/>
              <a:buChar char="•"/>
              <a:tabLst>
                <a:tab pos="316093" algn="l"/>
              </a:tabLst>
            </a:pPr>
            <a:r>
              <a:rPr sz="1778" spc="-4" dirty="0">
                <a:latin typeface="Arial"/>
                <a:cs typeface="Arial"/>
              </a:rPr>
              <a:t>B</a:t>
            </a:r>
            <a:r>
              <a:rPr sz="1778" dirty="0">
                <a:latin typeface="Arial"/>
                <a:cs typeface="Arial"/>
              </a:rPr>
              <a:t>a</a:t>
            </a:r>
            <a:r>
              <a:rPr sz="1778" spc="4" dirty="0">
                <a:latin typeface="Arial"/>
                <a:cs typeface="Arial"/>
              </a:rPr>
              <a:t>s</a:t>
            </a:r>
            <a:r>
              <a:rPr sz="1778" dirty="0">
                <a:latin typeface="Arial"/>
                <a:cs typeface="Arial"/>
              </a:rPr>
              <a:t>ed</a:t>
            </a:r>
            <a:r>
              <a:rPr sz="1778" spc="-13" dirty="0">
                <a:latin typeface="Arial"/>
                <a:cs typeface="Arial"/>
              </a:rPr>
              <a:t> </a:t>
            </a:r>
            <a:r>
              <a:rPr sz="1778" dirty="0">
                <a:latin typeface="Arial"/>
                <a:cs typeface="Arial"/>
              </a:rPr>
              <a:t>on</a:t>
            </a:r>
            <a:r>
              <a:rPr sz="1778" spc="-13" dirty="0">
                <a:latin typeface="Arial"/>
                <a:cs typeface="Arial"/>
              </a:rPr>
              <a:t> </a:t>
            </a:r>
            <a:r>
              <a:rPr sz="1778" spc="-4" dirty="0">
                <a:latin typeface="Arial"/>
                <a:cs typeface="Arial"/>
              </a:rPr>
              <a:t>S</a:t>
            </a:r>
            <a:r>
              <a:rPr sz="1778" dirty="0">
                <a:latin typeface="Arial"/>
                <a:cs typeface="Arial"/>
              </a:rPr>
              <a:t>DC and</a:t>
            </a:r>
            <a:r>
              <a:rPr sz="1778" spc="-13" dirty="0">
                <a:latin typeface="Arial"/>
                <a:cs typeface="Arial"/>
              </a:rPr>
              <a:t> </a:t>
            </a:r>
            <a:r>
              <a:rPr sz="1778" dirty="0">
                <a:latin typeface="Arial"/>
                <a:cs typeface="Arial"/>
              </a:rPr>
              <a:t>nu</a:t>
            </a:r>
            <a:r>
              <a:rPr sz="1778" spc="-4" dirty="0">
                <a:latin typeface="Arial"/>
                <a:cs typeface="Arial"/>
              </a:rPr>
              <a:t>m</a:t>
            </a:r>
            <a:r>
              <a:rPr sz="1778" dirty="0">
                <a:latin typeface="Arial"/>
                <a:cs typeface="Arial"/>
              </a:rPr>
              <a:t>ber</a:t>
            </a:r>
            <a:r>
              <a:rPr sz="1778" spc="-36" dirty="0">
                <a:latin typeface="Arial"/>
                <a:cs typeface="Arial"/>
              </a:rPr>
              <a:t> </a:t>
            </a:r>
            <a:r>
              <a:rPr sz="1778" dirty="0">
                <a:latin typeface="Arial"/>
                <a:cs typeface="Arial"/>
              </a:rPr>
              <a:t>of</a:t>
            </a:r>
            <a:r>
              <a:rPr sz="1778" spc="-13"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or</a:t>
            </a:r>
            <a:r>
              <a:rPr sz="1778" spc="-4" dirty="0">
                <a:latin typeface="Arial"/>
                <a:cs typeface="Arial"/>
              </a:rPr>
              <a:t>i</a:t>
            </a:r>
            <a:r>
              <a:rPr sz="1778" dirty="0">
                <a:latin typeface="Arial"/>
                <a:cs typeface="Arial"/>
              </a:rPr>
              <a:t>e</a:t>
            </a:r>
            <a:r>
              <a:rPr sz="1778" spc="4" dirty="0">
                <a:latin typeface="Arial"/>
                <a:cs typeface="Arial"/>
              </a:rPr>
              <a:t>s</a:t>
            </a:r>
            <a:r>
              <a:rPr sz="1778" dirty="0">
                <a:latin typeface="Arial"/>
                <a:cs typeface="Arial"/>
              </a:rPr>
              <a:t>,</a:t>
            </a:r>
            <a:r>
              <a:rPr sz="1778" spc="-44" dirty="0">
                <a:latin typeface="Arial"/>
                <a:cs typeface="Arial"/>
              </a:rPr>
              <a:t> </a:t>
            </a:r>
            <a:r>
              <a:rPr sz="1778" dirty="0">
                <a:latin typeface="Arial"/>
                <a:cs typeface="Arial"/>
              </a:rPr>
              <a:t>ru</a:t>
            </a:r>
            <a:r>
              <a:rPr sz="1778" spc="-4" dirty="0">
                <a:latin typeface="Arial"/>
                <a:cs typeface="Arial"/>
              </a:rPr>
              <a:t>l</a:t>
            </a:r>
            <a:r>
              <a:rPr sz="1778" dirty="0">
                <a:latin typeface="Arial"/>
                <a:cs typeface="Arial"/>
              </a:rPr>
              <a:t>es</a:t>
            </a:r>
            <a:r>
              <a:rPr sz="1778" spc="-22" dirty="0">
                <a:latin typeface="Arial"/>
                <a:cs typeface="Arial"/>
              </a:rPr>
              <a:t> </a:t>
            </a:r>
            <a:r>
              <a:rPr sz="1778" dirty="0">
                <a:latin typeface="Arial"/>
                <a:cs typeface="Arial"/>
              </a:rPr>
              <a:t>d</a:t>
            </a:r>
            <a:r>
              <a:rPr sz="1778" spc="-4" dirty="0">
                <a:latin typeface="Arial"/>
                <a:cs typeface="Arial"/>
              </a:rPr>
              <a:t>i</a:t>
            </a:r>
            <a:r>
              <a:rPr sz="1778" spc="4" dirty="0">
                <a:latin typeface="Arial"/>
                <a:cs typeface="Arial"/>
              </a:rPr>
              <a:t>c</a:t>
            </a:r>
            <a:r>
              <a:rPr sz="1778" spc="-9" dirty="0">
                <a:latin typeface="Arial"/>
                <a:cs typeface="Arial"/>
              </a:rPr>
              <a:t>t</a:t>
            </a:r>
            <a:r>
              <a:rPr sz="1778" dirty="0">
                <a:latin typeface="Arial"/>
                <a:cs typeface="Arial"/>
              </a:rPr>
              <a:t>a</a:t>
            </a:r>
            <a:r>
              <a:rPr sz="1778" spc="-9" dirty="0">
                <a:latin typeface="Arial"/>
                <a:cs typeface="Arial"/>
              </a:rPr>
              <a:t>t</a:t>
            </a:r>
            <a:r>
              <a:rPr sz="1778" dirty="0">
                <a:latin typeface="Arial"/>
                <a:cs typeface="Arial"/>
              </a:rPr>
              <a:t>e</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dirty="0">
                <a:latin typeface="Arial"/>
                <a:cs typeface="Arial"/>
              </a:rPr>
              <a:t>per</a:t>
            </a:r>
            <a:r>
              <a:rPr sz="1778" spc="-4" dirty="0">
                <a:latin typeface="Arial"/>
                <a:cs typeface="Arial"/>
              </a:rPr>
              <a:t>mi</a:t>
            </a:r>
            <a:r>
              <a:rPr sz="1778" spc="4" dirty="0">
                <a:latin typeface="Arial"/>
                <a:cs typeface="Arial"/>
              </a:rPr>
              <a:t>ss</a:t>
            </a:r>
            <a:r>
              <a:rPr sz="1778" spc="-4" dirty="0">
                <a:latin typeface="Arial"/>
                <a:cs typeface="Arial"/>
              </a:rPr>
              <a:t>i</a:t>
            </a:r>
            <a:r>
              <a:rPr sz="1778" dirty="0">
                <a:latin typeface="Arial"/>
                <a:cs typeface="Arial"/>
              </a:rPr>
              <a:t>ble</a:t>
            </a:r>
            <a:r>
              <a:rPr sz="1778" spc="-36" dirty="0">
                <a:latin typeface="Arial"/>
                <a:cs typeface="Arial"/>
              </a:rPr>
              <a:t> </a:t>
            </a:r>
            <a:r>
              <a:rPr sz="1778" spc="4" dirty="0">
                <a:latin typeface="Arial"/>
                <a:cs typeface="Arial"/>
              </a:rPr>
              <a:t>s</a:t>
            </a:r>
            <a:r>
              <a:rPr sz="1778" dirty="0">
                <a:latin typeface="Arial"/>
                <a:cs typeface="Arial"/>
              </a:rPr>
              <a:t>pa</a:t>
            </a:r>
            <a:r>
              <a:rPr sz="1778" spc="4" dirty="0">
                <a:latin typeface="Arial"/>
                <a:cs typeface="Arial"/>
              </a:rPr>
              <a:t>c</a:t>
            </a:r>
            <a:r>
              <a:rPr sz="1778" spc="-4" dirty="0">
                <a:latin typeface="Arial"/>
                <a:cs typeface="Arial"/>
              </a:rPr>
              <a:t>i</a:t>
            </a:r>
            <a:r>
              <a:rPr sz="1778" dirty="0">
                <a:latin typeface="Arial"/>
                <a:cs typeface="Arial"/>
              </a:rPr>
              <a:t>ng be</a:t>
            </a:r>
            <a:r>
              <a:rPr sz="1778" spc="-9" dirty="0">
                <a:latin typeface="Arial"/>
                <a:cs typeface="Arial"/>
              </a:rPr>
              <a:t>t</a:t>
            </a:r>
            <a:r>
              <a:rPr sz="1778" dirty="0">
                <a:latin typeface="Arial"/>
                <a:cs typeface="Arial"/>
              </a:rPr>
              <a:t>ween</a:t>
            </a:r>
            <a:r>
              <a:rPr sz="1778" spc="-27"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a:t>
            </a:r>
            <a:r>
              <a:rPr sz="1778" spc="-36" dirty="0">
                <a:latin typeface="Arial"/>
                <a:cs typeface="Arial"/>
              </a:rPr>
              <a:t> </a:t>
            </a:r>
            <a:r>
              <a:rPr sz="1778" dirty="0">
                <a:latin typeface="Arial"/>
                <a:cs typeface="Arial"/>
              </a:rPr>
              <a:t>wa</a:t>
            </a:r>
            <a:r>
              <a:rPr sz="1778" spc="-4" dirty="0">
                <a:latin typeface="Arial"/>
                <a:cs typeface="Arial"/>
              </a:rPr>
              <a:t>l</a:t>
            </a:r>
            <a:r>
              <a:rPr sz="1778" dirty="0">
                <a:latin typeface="Arial"/>
                <a:cs typeface="Arial"/>
              </a:rPr>
              <a:t>l</a:t>
            </a:r>
            <a:r>
              <a:rPr sz="1778" spc="4" dirty="0">
                <a:latin typeface="Arial"/>
                <a:cs typeface="Arial"/>
              </a:rPr>
              <a:t> </a:t>
            </a:r>
            <a:r>
              <a:rPr sz="1778" spc="-4" dirty="0">
                <a:latin typeface="Arial"/>
                <a:cs typeface="Arial"/>
              </a:rPr>
              <a:t>l</a:t>
            </a:r>
            <a:r>
              <a:rPr sz="1778" dirty="0">
                <a:latin typeface="Arial"/>
                <a:cs typeface="Arial"/>
              </a:rPr>
              <a:t>ine</a:t>
            </a:r>
            <a:r>
              <a:rPr sz="1778" spc="4" dirty="0">
                <a:latin typeface="Arial"/>
                <a:cs typeface="Arial"/>
              </a:rPr>
              <a:t>s</a:t>
            </a:r>
            <a:r>
              <a:rPr sz="1778" dirty="0">
                <a:latin typeface="Arial"/>
                <a:cs typeface="Arial"/>
              </a:rPr>
              <a:t>,</a:t>
            </a:r>
            <a:r>
              <a:rPr sz="1778" spc="-22" dirty="0">
                <a:latin typeface="Arial"/>
                <a:cs typeface="Arial"/>
              </a:rPr>
              <a:t> </a:t>
            </a:r>
            <a:r>
              <a:rPr sz="1778" dirty="0">
                <a:latin typeface="Arial"/>
                <a:cs typeface="Arial"/>
              </a:rPr>
              <a:t>and</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s</a:t>
            </a:r>
            <a:r>
              <a:rPr sz="1778" dirty="0">
                <a:latin typeface="Arial"/>
                <a:cs typeface="Arial"/>
              </a:rPr>
              <a:t>pa</a:t>
            </a:r>
            <a:r>
              <a:rPr sz="1778" spc="4" dirty="0">
                <a:latin typeface="Arial"/>
                <a:cs typeface="Arial"/>
              </a:rPr>
              <a:t>c</a:t>
            </a:r>
            <a:r>
              <a:rPr sz="1778" dirty="0">
                <a:latin typeface="Arial"/>
                <a:cs typeface="Arial"/>
              </a:rPr>
              <a:t>ing</a:t>
            </a:r>
            <a:r>
              <a:rPr sz="1778" spc="-27"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a:t>
            </a:r>
            <a:r>
              <a:rPr sz="1778" spc="-27" dirty="0">
                <a:latin typeface="Arial"/>
                <a:cs typeface="Arial"/>
              </a:rPr>
              <a:t> </a:t>
            </a:r>
            <a:r>
              <a:rPr sz="1778" dirty="0">
                <a:latin typeface="Arial"/>
                <a:cs typeface="Arial"/>
              </a:rPr>
              <a:t>wa</a:t>
            </a:r>
            <a:r>
              <a:rPr sz="1778" spc="-4" dirty="0">
                <a:latin typeface="Arial"/>
                <a:cs typeface="Arial"/>
              </a:rPr>
              <a:t>l</a:t>
            </a:r>
            <a:r>
              <a:rPr sz="1778" dirty="0">
                <a:latin typeface="Arial"/>
                <a:cs typeface="Arial"/>
              </a:rPr>
              <a:t>l</a:t>
            </a:r>
            <a:r>
              <a:rPr sz="1778" spc="-4" dirty="0">
                <a:latin typeface="Arial"/>
                <a:cs typeface="Arial"/>
              </a:rPr>
              <a:t> </a:t>
            </a:r>
            <a:r>
              <a:rPr sz="1778" dirty="0">
                <a:latin typeface="Arial"/>
                <a:cs typeface="Arial"/>
              </a:rPr>
              <a:t>panels</a:t>
            </a:r>
            <a:r>
              <a:rPr sz="1778" spc="-22" dirty="0">
                <a:latin typeface="Arial"/>
                <a:cs typeface="Arial"/>
              </a:rPr>
              <a:t> </a:t>
            </a:r>
            <a:r>
              <a:rPr sz="1778" spc="4" dirty="0">
                <a:latin typeface="Arial"/>
                <a:cs typeface="Arial"/>
              </a:rPr>
              <a:t>w</a:t>
            </a:r>
            <a:r>
              <a:rPr sz="1778" spc="-4" dirty="0">
                <a:latin typeface="Arial"/>
                <a:cs typeface="Arial"/>
              </a:rPr>
              <a:t>i</a:t>
            </a:r>
            <a:r>
              <a:rPr sz="1778" spc="-9" dirty="0">
                <a:latin typeface="Arial"/>
                <a:cs typeface="Arial"/>
              </a:rPr>
              <a:t>t</a:t>
            </a:r>
            <a:r>
              <a:rPr sz="1778" dirty="0">
                <a:latin typeface="Arial"/>
                <a:cs typeface="Arial"/>
              </a:rPr>
              <a:t>h</a:t>
            </a:r>
            <a:r>
              <a:rPr sz="1778" spc="-4" dirty="0">
                <a:latin typeface="Arial"/>
                <a:cs typeface="Arial"/>
              </a:rPr>
              <a:t>i</a:t>
            </a:r>
            <a:r>
              <a:rPr sz="1778" dirty="0">
                <a:latin typeface="Arial"/>
                <a:cs typeface="Arial"/>
              </a:rPr>
              <a:t>n</a:t>
            </a:r>
            <a:r>
              <a:rPr sz="1778" spc="-4"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 </a:t>
            </a:r>
            <a:r>
              <a:rPr sz="1778" spc="4" dirty="0">
                <a:latin typeface="Arial"/>
                <a:cs typeface="Arial"/>
              </a:rPr>
              <a:t>w</a:t>
            </a:r>
            <a:r>
              <a:rPr sz="1778" dirty="0">
                <a:latin typeface="Arial"/>
                <a:cs typeface="Arial"/>
              </a:rPr>
              <a:t>all</a:t>
            </a:r>
            <a:r>
              <a:rPr sz="1778" spc="-4" dirty="0">
                <a:latin typeface="Arial"/>
                <a:cs typeface="Arial"/>
              </a:rPr>
              <a:t> </a:t>
            </a:r>
            <a:r>
              <a:rPr sz="1778" dirty="0">
                <a:latin typeface="Arial"/>
                <a:cs typeface="Arial"/>
              </a:rPr>
              <a:t>lines</a:t>
            </a:r>
          </a:p>
        </p:txBody>
      </p:sp>
      <p:sp>
        <p:nvSpPr>
          <p:cNvPr id="5" name="object 5" descr="Sngle-family dwelling"/>
          <p:cNvSpPr/>
          <p:nvPr/>
        </p:nvSpPr>
        <p:spPr>
          <a:xfrm>
            <a:off x="378391" y="638696"/>
            <a:ext cx="4141608" cy="2264832"/>
          </a:xfrm>
          <a:prstGeom prst="rect">
            <a:avLst/>
          </a:prstGeom>
          <a:blipFill>
            <a:blip r:embed="rId3" cstate="print"/>
            <a:stretch>
              <a:fillRect/>
            </a:stretch>
          </a:blipFill>
        </p:spPr>
        <p:txBody>
          <a:bodyPr wrap="square" lIns="0" tIns="0" rIns="0" bIns="0" rtlCol="0"/>
          <a:lstStyle/>
          <a:p>
            <a:endParaRPr sz="2133"/>
          </a:p>
        </p:txBody>
      </p:sp>
      <p:sp>
        <p:nvSpPr>
          <p:cNvPr id="4" name="object 4"/>
          <p:cNvSpPr txBox="1"/>
          <p:nvPr/>
        </p:nvSpPr>
        <p:spPr>
          <a:xfrm>
            <a:off x="4794391" y="2229413"/>
            <a:ext cx="3948289" cy="766107"/>
          </a:xfrm>
          <a:prstGeom prst="rect">
            <a:avLst/>
          </a:prstGeom>
        </p:spPr>
        <p:txBody>
          <a:bodyPr vert="horz" wrap="square" lIns="0" tIns="0" rIns="0" bIns="0" rtlCol="0">
            <a:spAutoFit/>
          </a:bodyPr>
          <a:lstStyle/>
          <a:p>
            <a:pPr marL="11289" marR="4516" algn="r"/>
            <a:r>
              <a:rPr sz="2489" spc="-27" dirty="0">
                <a:latin typeface="Arial"/>
                <a:cs typeface="Arial"/>
              </a:rPr>
              <a:t>A</a:t>
            </a:r>
            <a:r>
              <a:rPr sz="2489" spc="-9" dirty="0">
                <a:latin typeface="Arial"/>
                <a:cs typeface="Arial"/>
              </a:rPr>
              <a:t>ls</a:t>
            </a:r>
            <a:r>
              <a:rPr sz="2489" spc="-18" dirty="0">
                <a:latin typeface="Arial"/>
                <a:cs typeface="Arial"/>
              </a:rPr>
              <a:t>o</a:t>
            </a:r>
            <a:r>
              <a:rPr sz="2489" spc="4" dirty="0">
                <a:latin typeface="Arial"/>
                <a:cs typeface="Arial"/>
              </a:rPr>
              <a:t> </a:t>
            </a:r>
            <a:r>
              <a:rPr sz="2489" spc="-9" dirty="0">
                <a:latin typeface="Arial"/>
                <a:cs typeface="Arial"/>
              </a:rPr>
              <a:t>referre</a:t>
            </a:r>
            <a:r>
              <a:rPr sz="2489" spc="-18" dirty="0">
                <a:latin typeface="Arial"/>
                <a:cs typeface="Arial"/>
              </a:rPr>
              <a:t>d</a:t>
            </a:r>
            <a:r>
              <a:rPr sz="2489" spc="4" dirty="0">
                <a:latin typeface="Arial"/>
                <a:cs typeface="Arial"/>
              </a:rPr>
              <a:t> </a:t>
            </a:r>
            <a:r>
              <a:rPr sz="2489" spc="-13" dirty="0">
                <a:latin typeface="Arial"/>
                <a:cs typeface="Arial"/>
              </a:rPr>
              <a:t>to</a:t>
            </a:r>
            <a:r>
              <a:rPr sz="2489" spc="4" dirty="0">
                <a:latin typeface="Arial"/>
                <a:cs typeface="Arial"/>
              </a:rPr>
              <a:t> </a:t>
            </a:r>
            <a:r>
              <a:rPr sz="2489" spc="-9" dirty="0">
                <a:latin typeface="Arial"/>
                <a:cs typeface="Arial"/>
              </a:rPr>
              <a:t>as</a:t>
            </a:r>
            <a:r>
              <a:rPr sz="2489" spc="-4" dirty="0">
                <a:latin typeface="Arial"/>
                <a:cs typeface="Arial"/>
              </a:rPr>
              <a:t> “</a:t>
            </a:r>
            <a:r>
              <a:rPr sz="2489" i="1" spc="-27" dirty="0">
                <a:latin typeface="Arial"/>
                <a:cs typeface="Arial"/>
              </a:rPr>
              <a:t>C</a:t>
            </a:r>
            <a:r>
              <a:rPr sz="2489" i="1" spc="-13" dirty="0">
                <a:latin typeface="Arial"/>
                <a:cs typeface="Arial"/>
              </a:rPr>
              <a:t>onven</a:t>
            </a:r>
            <a:r>
              <a:rPr sz="2489" i="1" spc="-9" dirty="0">
                <a:latin typeface="Arial"/>
                <a:cs typeface="Arial"/>
              </a:rPr>
              <a:t>ti</a:t>
            </a:r>
            <a:r>
              <a:rPr sz="2489" i="1" spc="-13" dirty="0">
                <a:latin typeface="Arial"/>
                <a:cs typeface="Arial"/>
              </a:rPr>
              <a:t>ona</a:t>
            </a:r>
            <a:r>
              <a:rPr sz="2489" i="1" spc="-9" dirty="0">
                <a:latin typeface="Arial"/>
                <a:cs typeface="Arial"/>
              </a:rPr>
              <a:t>l</a:t>
            </a:r>
            <a:r>
              <a:rPr sz="2489" i="1" spc="13" dirty="0">
                <a:latin typeface="Arial"/>
                <a:cs typeface="Arial"/>
              </a:rPr>
              <a:t> </a:t>
            </a:r>
            <a:r>
              <a:rPr sz="2489" i="1" spc="-27" dirty="0">
                <a:latin typeface="Arial"/>
                <a:cs typeface="Arial"/>
              </a:rPr>
              <a:t>C</a:t>
            </a:r>
            <a:r>
              <a:rPr sz="2489" i="1" spc="-9" dirty="0">
                <a:latin typeface="Arial"/>
                <a:cs typeface="Arial"/>
              </a:rPr>
              <a:t>onstructi</a:t>
            </a:r>
            <a:r>
              <a:rPr sz="2489" i="1" spc="-13" dirty="0">
                <a:latin typeface="Arial"/>
                <a:cs typeface="Arial"/>
              </a:rPr>
              <a:t>on</a:t>
            </a:r>
            <a:r>
              <a:rPr sz="2489" spc="-9" dirty="0">
                <a:latin typeface="Arial"/>
                <a:cs typeface="Arial"/>
              </a:rPr>
              <a:t>”</a:t>
            </a:r>
            <a:endParaRPr sz="2489" dirty="0">
              <a:latin typeface="Arial"/>
              <a:cs typeface="Arial"/>
            </a:endParaRPr>
          </a:p>
        </p:txBody>
      </p:sp>
      <p:sp>
        <p:nvSpPr>
          <p:cNvPr id="6" name="Title 5"/>
          <p:cNvSpPr>
            <a:spLocks noGrp="1"/>
          </p:cNvSpPr>
          <p:nvPr>
            <p:ph type="title"/>
          </p:nvPr>
        </p:nvSpPr>
        <p:spPr>
          <a:xfrm>
            <a:off x="4794391" y="273753"/>
            <a:ext cx="3948289" cy="1843145"/>
          </a:xfrm>
        </p:spPr>
        <p:txBody>
          <a:bodyPr/>
          <a:lstStyle/>
          <a:p>
            <a:pPr algn="r"/>
            <a:r>
              <a:rPr lang="en-US" sz="3300" dirty="0"/>
              <a:t>Wood Design and Construction: Prescriptive</a:t>
            </a:r>
          </a:p>
        </p:txBody>
      </p:sp>
    </p:spTree>
    <p:extLst>
      <p:ext uri="{BB962C8B-B14F-4D97-AF65-F5344CB8AC3E}">
        <p14:creationId xmlns:p14="http://schemas.microsoft.com/office/powerpoint/2010/main" val="1399260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14396" y="4105811"/>
            <a:ext cx="8458764" cy="2017796"/>
          </a:xfrm>
          <a:prstGeom prst="rect">
            <a:avLst/>
          </a:prstGeom>
        </p:spPr>
        <p:txBody>
          <a:bodyPr vert="horz" wrap="square" lIns="0" tIns="0" rIns="0" bIns="0" rtlCol="0">
            <a:spAutoFit/>
          </a:bodyPr>
          <a:lstStyle/>
          <a:p>
            <a:pPr marL="316093" marR="951101" indent="-304804">
              <a:buClr>
                <a:srgbClr val="FF0000"/>
              </a:buClr>
              <a:buFont typeface="Arial"/>
              <a:buChar char="•"/>
              <a:tabLst>
                <a:tab pos="316093" algn="l"/>
                <a:tab pos="7298358" algn="l"/>
              </a:tabLst>
            </a:pPr>
            <a:r>
              <a:rPr sz="1778" spc="-9" dirty="0">
                <a:latin typeface="Arial"/>
                <a:cs typeface="Arial"/>
              </a:rPr>
              <a:t>I</a:t>
            </a:r>
            <a:r>
              <a:rPr sz="1778" dirty="0">
                <a:latin typeface="Arial"/>
                <a:cs typeface="Arial"/>
              </a:rPr>
              <a:t>f</a:t>
            </a:r>
            <a:r>
              <a:rPr sz="1778" spc="-22" dirty="0">
                <a:latin typeface="Arial"/>
                <a:cs typeface="Arial"/>
              </a:rPr>
              <a:t> </a:t>
            </a:r>
            <a:r>
              <a:rPr sz="1778" dirty="0">
                <a:latin typeface="Arial"/>
                <a:cs typeface="Arial"/>
              </a:rPr>
              <a:t>a</a:t>
            </a:r>
            <a:r>
              <a:rPr sz="1778" spc="-4"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a:t>
            </a:r>
            <a:r>
              <a:rPr sz="1778" spc="-44" dirty="0">
                <a:latin typeface="Arial"/>
                <a:cs typeface="Arial"/>
              </a:rPr>
              <a:t> </a:t>
            </a:r>
            <a:r>
              <a:rPr sz="1778" dirty="0">
                <a:latin typeface="Arial"/>
                <a:cs typeface="Arial"/>
              </a:rPr>
              <a:t>does</a:t>
            </a:r>
            <a:r>
              <a:rPr sz="1778" spc="-22" dirty="0">
                <a:latin typeface="Arial"/>
                <a:cs typeface="Arial"/>
              </a:rPr>
              <a:t> </a:t>
            </a:r>
            <a:r>
              <a:rPr sz="1778" dirty="0">
                <a:latin typeface="Arial"/>
                <a:cs typeface="Arial"/>
              </a:rPr>
              <a:t>not</a:t>
            </a:r>
            <a:r>
              <a:rPr sz="1778" spc="-22" dirty="0">
                <a:latin typeface="Arial"/>
                <a:cs typeface="Arial"/>
              </a:rPr>
              <a:t> </a:t>
            </a:r>
            <a:r>
              <a:rPr sz="1778" spc="-4" dirty="0">
                <a:latin typeface="Arial"/>
                <a:cs typeface="Arial"/>
              </a:rPr>
              <a:t>m</a:t>
            </a:r>
            <a:r>
              <a:rPr sz="1778" dirty="0">
                <a:latin typeface="Arial"/>
                <a:cs typeface="Arial"/>
              </a:rPr>
              <a:t>eet</a:t>
            </a:r>
            <a:r>
              <a:rPr sz="1778" spc="-22"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c</a:t>
            </a:r>
            <a:r>
              <a:rPr sz="1778" dirty="0">
                <a:latin typeface="Arial"/>
                <a:cs typeface="Arial"/>
              </a:rPr>
              <a:t>ode</a:t>
            </a:r>
            <a:r>
              <a:rPr sz="1778" spc="-27" dirty="0">
                <a:latin typeface="Arial"/>
                <a:cs typeface="Arial"/>
              </a:rPr>
              <a:t> </a:t>
            </a:r>
            <a:r>
              <a:rPr sz="1778" dirty="0">
                <a:latin typeface="Arial"/>
                <a:cs typeface="Arial"/>
              </a:rPr>
              <a:t>require</a:t>
            </a:r>
            <a:r>
              <a:rPr sz="1778" spc="-4" dirty="0">
                <a:latin typeface="Arial"/>
                <a:cs typeface="Arial"/>
              </a:rPr>
              <a:t>m</a:t>
            </a:r>
            <a:r>
              <a:rPr sz="1778" dirty="0">
                <a:latin typeface="Arial"/>
                <a:cs typeface="Arial"/>
              </a:rPr>
              <a:t>en</a:t>
            </a:r>
            <a:r>
              <a:rPr sz="1778" spc="-9" dirty="0">
                <a:latin typeface="Arial"/>
                <a:cs typeface="Arial"/>
              </a:rPr>
              <a:t>t</a:t>
            </a:r>
            <a:r>
              <a:rPr sz="1778" dirty="0">
                <a:latin typeface="Arial"/>
                <a:cs typeface="Arial"/>
              </a:rPr>
              <a:t>s</a:t>
            </a:r>
            <a:r>
              <a:rPr sz="1778" spc="-44" dirty="0">
                <a:latin typeface="Arial"/>
                <a:cs typeface="Arial"/>
              </a:rPr>
              <a:t> </a:t>
            </a:r>
            <a:r>
              <a:rPr sz="1778" spc="-9" dirty="0">
                <a:latin typeface="Arial"/>
                <a:cs typeface="Arial"/>
              </a:rPr>
              <a:t>f</a:t>
            </a:r>
            <a:r>
              <a:rPr sz="1778" dirty="0">
                <a:latin typeface="Arial"/>
                <a:cs typeface="Arial"/>
              </a:rPr>
              <a:t>or</a:t>
            </a:r>
            <a:r>
              <a:rPr sz="1778" spc="-13" dirty="0">
                <a:latin typeface="Arial"/>
                <a:cs typeface="Arial"/>
              </a:rPr>
              <a:t> </a:t>
            </a:r>
            <a:r>
              <a:rPr sz="1778" spc="-4" dirty="0">
                <a:latin typeface="Arial"/>
                <a:cs typeface="Arial"/>
              </a:rPr>
              <a:t>"</a:t>
            </a:r>
            <a:r>
              <a:rPr sz="1778" dirty="0">
                <a:latin typeface="Arial"/>
                <a:cs typeface="Arial"/>
              </a:rPr>
              <a:t>pre</a:t>
            </a:r>
            <a:r>
              <a:rPr sz="1778" spc="4" dirty="0">
                <a:latin typeface="Arial"/>
                <a:cs typeface="Arial"/>
              </a:rPr>
              <a:t>sc</a:t>
            </a:r>
            <a:r>
              <a:rPr sz="1778" dirty="0">
                <a:latin typeface="Arial"/>
                <a:cs typeface="Arial"/>
              </a:rPr>
              <a:t>r</a:t>
            </a:r>
            <a:r>
              <a:rPr sz="1778" spc="-4" dirty="0">
                <a:latin typeface="Arial"/>
                <a:cs typeface="Arial"/>
              </a:rPr>
              <a:t>i</a:t>
            </a:r>
            <a:r>
              <a:rPr sz="1778" dirty="0">
                <a:latin typeface="Arial"/>
                <a:cs typeface="Arial"/>
              </a:rPr>
              <a:t>p</a:t>
            </a:r>
            <a:r>
              <a:rPr sz="1778" spc="-9" dirty="0">
                <a:latin typeface="Arial"/>
                <a:cs typeface="Arial"/>
              </a:rPr>
              <a:t>t</a:t>
            </a:r>
            <a:r>
              <a:rPr sz="1778" dirty="0">
                <a:latin typeface="Arial"/>
                <a:cs typeface="Arial"/>
              </a:rPr>
              <a:t>i</a:t>
            </a:r>
            <a:r>
              <a:rPr sz="1778" spc="-9" dirty="0">
                <a:latin typeface="Arial"/>
                <a:cs typeface="Arial"/>
              </a:rPr>
              <a:t>v</a:t>
            </a:r>
            <a:r>
              <a:rPr sz="1778" dirty="0">
                <a:latin typeface="Arial"/>
                <a:cs typeface="Arial"/>
              </a:rPr>
              <a:t>e"	or </a:t>
            </a:r>
            <a:r>
              <a:rPr sz="1778" spc="-4" dirty="0">
                <a:latin typeface="Arial"/>
                <a:cs typeface="Arial"/>
              </a:rPr>
              <a:t>"</a:t>
            </a:r>
            <a:r>
              <a:rPr sz="1778" spc="4" dirty="0">
                <a:latin typeface="Arial"/>
                <a:cs typeface="Arial"/>
              </a:rPr>
              <a:t>c</a:t>
            </a:r>
            <a:r>
              <a:rPr sz="1778" dirty="0">
                <a:latin typeface="Arial"/>
                <a:cs typeface="Arial"/>
              </a:rPr>
              <a:t>on</a:t>
            </a:r>
            <a:r>
              <a:rPr sz="1778" spc="-9" dirty="0">
                <a:latin typeface="Arial"/>
                <a:cs typeface="Arial"/>
              </a:rPr>
              <a:t>v</a:t>
            </a:r>
            <a:r>
              <a:rPr sz="1778" dirty="0">
                <a:latin typeface="Arial"/>
                <a:cs typeface="Arial"/>
              </a:rPr>
              <a:t>en</a:t>
            </a:r>
            <a:r>
              <a:rPr sz="1778" spc="-9" dirty="0">
                <a:latin typeface="Arial"/>
                <a:cs typeface="Arial"/>
              </a:rPr>
              <a:t>t</a:t>
            </a:r>
            <a:r>
              <a:rPr sz="1778" dirty="0">
                <a:latin typeface="Arial"/>
                <a:cs typeface="Arial"/>
              </a:rPr>
              <a:t>ional"</a:t>
            </a:r>
            <a:r>
              <a:rPr sz="1778" spc="-22" dirty="0">
                <a:latin typeface="Arial"/>
                <a:cs typeface="Arial"/>
              </a:rPr>
              <a:t> </a:t>
            </a:r>
            <a:r>
              <a:rPr sz="1778" spc="4" dirty="0">
                <a:latin typeface="Arial"/>
                <a:cs typeface="Arial"/>
              </a:rPr>
              <a:t>c</a:t>
            </a:r>
            <a:r>
              <a:rPr sz="1778" dirty="0">
                <a:latin typeface="Arial"/>
                <a:cs typeface="Arial"/>
              </a:rPr>
              <a:t>on</a:t>
            </a:r>
            <a:r>
              <a:rPr sz="1778" spc="4" dirty="0">
                <a:latin typeface="Arial"/>
                <a:cs typeface="Arial"/>
              </a:rPr>
              <a:t>s</a:t>
            </a:r>
            <a:r>
              <a:rPr sz="1778" spc="-9" dirty="0">
                <a:latin typeface="Arial"/>
                <a:cs typeface="Arial"/>
              </a:rPr>
              <a:t>t</a:t>
            </a:r>
            <a:r>
              <a:rPr sz="1778" dirty="0">
                <a:latin typeface="Arial"/>
                <a:cs typeface="Arial"/>
              </a:rPr>
              <a:t>ru</a:t>
            </a:r>
            <a:r>
              <a:rPr sz="1778" spc="-9" dirty="0">
                <a:latin typeface="Arial"/>
                <a:cs typeface="Arial"/>
              </a:rPr>
              <a:t>ct</a:t>
            </a:r>
            <a:r>
              <a:rPr sz="1778" dirty="0">
                <a:latin typeface="Arial"/>
                <a:cs typeface="Arial"/>
              </a:rPr>
              <a:t>ion,</a:t>
            </a:r>
            <a:r>
              <a:rPr sz="1778" spc="-44" dirty="0">
                <a:latin typeface="Arial"/>
                <a:cs typeface="Arial"/>
              </a:rPr>
              <a:t> </a:t>
            </a:r>
            <a:r>
              <a:rPr sz="1778" spc="-4" dirty="0">
                <a:latin typeface="Arial"/>
                <a:cs typeface="Arial"/>
              </a:rPr>
              <a:t>i</a:t>
            </a:r>
            <a:r>
              <a:rPr sz="1778" dirty="0">
                <a:latin typeface="Arial"/>
                <a:cs typeface="Arial"/>
              </a:rPr>
              <a:t>t</a:t>
            </a:r>
            <a:r>
              <a:rPr sz="1778" spc="-13" dirty="0">
                <a:latin typeface="Arial"/>
                <a:cs typeface="Arial"/>
              </a:rPr>
              <a:t> </a:t>
            </a:r>
            <a:r>
              <a:rPr sz="1778" spc="-4" dirty="0">
                <a:latin typeface="Arial"/>
                <a:cs typeface="Arial"/>
              </a:rPr>
              <a:t>m</a:t>
            </a:r>
            <a:r>
              <a:rPr sz="1778" dirty="0">
                <a:latin typeface="Arial"/>
                <a:cs typeface="Arial"/>
              </a:rPr>
              <a:t>u</a:t>
            </a:r>
            <a:r>
              <a:rPr sz="1778" spc="4" dirty="0">
                <a:latin typeface="Arial"/>
                <a:cs typeface="Arial"/>
              </a:rPr>
              <a:t>s</a:t>
            </a:r>
            <a:r>
              <a:rPr sz="1778" dirty="0">
                <a:latin typeface="Arial"/>
                <a:cs typeface="Arial"/>
              </a:rPr>
              <a:t>t</a:t>
            </a:r>
            <a:r>
              <a:rPr sz="1778" spc="-31" dirty="0">
                <a:latin typeface="Arial"/>
                <a:cs typeface="Arial"/>
              </a:rPr>
              <a:t> </a:t>
            </a:r>
            <a:r>
              <a:rPr sz="1778" dirty="0">
                <a:latin typeface="Arial"/>
                <a:cs typeface="Arial"/>
              </a:rPr>
              <a:t>be</a:t>
            </a:r>
            <a:r>
              <a:rPr sz="1778" spc="-13" dirty="0">
                <a:latin typeface="Arial"/>
                <a:cs typeface="Arial"/>
              </a:rPr>
              <a:t> </a:t>
            </a:r>
            <a:r>
              <a:rPr sz="1778" spc="-4" dirty="0">
                <a:latin typeface="Arial"/>
                <a:cs typeface="Arial"/>
              </a:rPr>
              <a:t>"</a:t>
            </a:r>
            <a:r>
              <a:rPr sz="1778" dirty="0">
                <a:latin typeface="Arial"/>
                <a:cs typeface="Arial"/>
              </a:rPr>
              <a:t>engineered"</a:t>
            </a:r>
          </a:p>
          <a:p>
            <a:pPr marL="315528" marR="4516" indent="-304239">
              <a:spcBef>
                <a:spcPts val="427"/>
              </a:spcBef>
              <a:buClr>
                <a:srgbClr val="FF0000"/>
              </a:buClr>
              <a:buFont typeface="Arial"/>
              <a:buChar char="•"/>
              <a:tabLst>
                <a:tab pos="378746" algn="l"/>
              </a:tabLst>
            </a:pPr>
            <a:r>
              <a:rPr sz="1778" spc="-4" dirty="0">
                <a:latin typeface="Arial"/>
                <a:cs typeface="Arial"/>
              </a:rPr>
              <a:t>A</a:t>
            </a:r>
            <a:r>
              <a:rPr sz="1778" dirty="0">
                <a:latin typeface="Arial"/>
                <a:cs typeface="Arial"/>
              </a:rPr>
              <a:t>s</a:t>
            </a:r>
            <a:r>
              <a:rPr sz="1778" spc="-13" dirty="0">
                <a:latin typeface="Arial"/>
                <a:cs typeface="Arial"/>
              </a:rPr>
              <a:t> </a:t>
            </a:r>
            <a:r>
              <a:rPr sz="1778" spc="-4" dirty="0">
                <a:latin typeface="Arial"/>
                <a:cs typeface="Arial"/>
              </a:rPr>
              <a:t>i</a:t>
            </a:r>
            <a:r>
              <a:rPr sz="1778" dirty="0">
                <a:latin typeface="Arial"/>
                <a:cs typeface="Arial"/>
              </a:rPr>
              <a:t>n</a:t>
            </a:r>
            <a:r>
              <a:rPr sz="1778" spc="-4" dirty="0">
                <a:latin typeface="Arial"/>
                <a:cs typeface="Arial"/>
              </a:rPr>
              <a:t> </a:t>
            </a:r>
            <a:r>
              <a:rPr sz="1778" dirty="0">
                <a:latin typeface="Arial"/>
                <a:cs typeface="Arial"/>
              </a:rPr>
              <a:t>o</a:t>
            </a:r>
            <a:r>
              <a:rPr sz="1778" spc="-9" dirty="0">
                <a:latin typeface="Arial"/>
                <a:cs typeface="Arial"/>
              </a:rPr>
              <a:t>t</a:t>
            </a:r>
            <a:r>
              <a:rPr sz="1778" dirty="0">
                <a:latin typeface="Arial"/>
                <a:cs typeface="Arial"/>
              </a:rPr>
              <a:t>her</a:t>
            </a:r>
            <a:r>
              <a:rPr sz="1778" spc="-22" dirty="0">
                <a:latin typeface="Arial"/>
                <a:cs typeface="Arial"/>
              </a:rPr>
              <a:t> </a:t>
            </a:r>
            <a:r>
              <a:rPr sz="1778" dirty="0">
                <a:latin typeface="Arial"/>
                <a:cs typeface="Arial"/>
              </a:rPr>
              <a:t>eng</a:t>
            </a:r>
            <a:r>
              <a:rPr sz="1778" spc="-4" dirty="0">
                <a:latin typeface="Arial"/>
                <a:cs typeface="Arial"/>
              </a:rPr>
              <a:t>i</a:t>
            </a:r>
            <a:r>
              <a:rPr sz="1778" dirty="0">
                <a:latin typeface="Arial"/>
                <a:cs typeface="Arial"/>
              </a:rPr>
              <a:t>neered</a:t>
            </a:r>
            <a:r>
              <a:rPr sz="1778" spc="-27"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a:t>
            </a:r>
            <a:r>
              <a:rPr sz="1778" spc="-9" dirty="0">
                <a:latin typeface="Arial"/>
                <a:cs typeface="Arial"/>
              </a:rPr>
              <a:t>s</a:t>
            </a:r>
            <a:r>
              <a:rPr sz="1778" dirty="0">
                <a:latin typeface="Arial"/>
                <a:cs typeface="Arial"/>
              </a:rPr>
              <a:t>,</a:t>
            </a:r>
            <a:r>
              <a:rPr sz="1778" spc="-44" dirty="0">
                <a:latin typeface="Arial"/>
                <a:cs typeface="Arial"/>
              </a:rPr>
              <a:t> </a:t>
            </a:r>
            <a:r>
              <a:rPr sz="1778" dirty="0">
                <a:latin typeface="Arial"/>
                <a:cs typeface="Arial"/>
              </a:rPr>
              <a:t>wood</a:t>
            </a:r>
            <a:r>
              <a:rPr sz="1778" spc="-27"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ur</a:t>
            </a:r>
            <a:r>
              <a:rPr sz="1778" spc="-9" dirty="0">
                <a:latin typeface="Arial"/>
                <a:cs typeface="Arial"/>
              </a:rPr>
              <a:t>e</a:t>
            </a:r>
            <a:r>
              <a:rPr sz="1778" dirty="0">
                <a:latin typeface="Arial"/>
                <a:cs typeface="Arial"/>
              </a:rPr>
              <a:t>s</a:t>
            </a:r>
            <a:r>
              <a:rPr sz="1778" spc="-44" dirty="0">
                <a:latin typeface="Arial"/>
                <a:cs typeface="Arial"/>
              </a:rPr>
              <a:t> </a:t>
            </a:r>
            <a:r>
              <a:rPr sz="1778" dirty="0">
                <a:latin typeface="Arial"/>
                <a:cs typeface="Arial"/>
              </a:rPr>
              <a:t>are</a:t>
            </a:r>
            <a:r>
              <a:rPr sz="1778" spc="-13" dirty="0">
                <a:latin typeface="Arial"/>
                <a:cs typeface="Arial"/>
              </a:rPr>
              <a:t> </a:t>
            </a:r>
            <a:r>
              <a:rPr sz="1778" dirty="0">
                <a:latin typeface="Arial"/>
                <a:cs typeface="Arial"/>
              </a:rPr>
              <a:t>on</a:t>
            </a:r>
            <a:r>
              <a:rPr sz="1778" spc="-4" dirty="0">
                <a:latin typeface="Arial"/>
                <a:cs typeface="Arial"/>
              </a:rPr>
              <a:t>l</a:t>
            </a:r>
            <a:r>
              <a:rPr sz="1778" dirty="0">
                <a:latin typeface="Arial"/>
                <a:cs typeface="Arial"/>
              </a:rPr>
              <a:t>y</a:t>
            </a:r>
            <a:r>
              <a:rPr sz="1778" spc="-13" dirty="0">
                <a:latin typeface="Arial"/>
                <a:cs typeface="Arial"/>
              </a:rPr>
              <a:t> </a:t>
            </a:r>
            <a:r>
              <a:rPr sz="1778" spc="-4" dirty="0">
                <a:latin typeface="Arial"/>
                <a:cs typeface="Arial"/>
              </a:rPr>
              <a:t>l</a:t>
            </a:r>
            <a:r>
              <a:rPr sz="1778" dirty="0">
                <a:latin typeface="Arial"/>
                <a:cs typeface="Arial"/>
              </a:rPr>
              <a:t>i</a:t>
            </a:r>
            <a:r>
              <a:rPr sz="1778" spc="-4" dirty="0">
                <a:latin typeface="Arial"/>
                <a:cs typeface="Arial"/>
              </a:rPr>
              <a:t>m</a:t>
            </a:r>
            <a:r>
              <a:rPr sz="1778" dirty="0">
                <a:latin typeface="Arial"/>
                <a:cs typeface="Arial"/>
              </a:rPr>
              <a:t>i</a:t>
            </a:r>
            <a:r>
              <a:rPr sz="1778" spc="-9" dirty="0">
                <a:latin typeface="Arial"/>
                <a:cs typeface="Arial"/>
              </a:rPr>
              <a:t>t</a:t>
            </a:r>
            <a:r>
              <a:rPr sz="1778" dirty="0">
                <a:latin typeface="Arial"/>
                <a:cs typeface="Arial"/>
              </a:rPr>
              <a:t>ed</a:t>
            </a:r>
            <a:r>
              <a:rPr sz="1778" spc="-4" dirty="0">
                <a:latin typeface="Arial"/>
                <a:cs typeface="Arial"/>
              </a:rPr>
              <a:t> </a:t>
            </a:r>
            <a:r>
              <a:rPr sz="1778" dirty="0">
                <a:latin typeface="Arial"/>
                <a:cs typeface="Arial"/>
              </a:rPr>
              <a:t>by</a:t>
            </a:r>
            <a:r>
              <a:rPr sz="1778" spc="-13" dirty="0">
                <a:latin typeface="Arial"/>
                <a:cs typeface="Arial"/>
              </a:rPr>
              <a:t> </a:t>
            </a:r>
            <a:r>
              <a:rPr sz="1778" spc="-9" dirty="0">
                <a:latin typeface="Arial"/>
                <a:cs typeface="Arial"/>
              </a:rPr>
              <a:t>t</a:t>
            </a:r>
            <a:r>
              <a:rPr sz="1778" dirty="0">
                <a:latin typeface="Arial"/>
                <a:cs typeface="Arial"/>
              </a:rPr>
              <a:t>he appl</a:t>
            </a:r>
            <a:r>
              <a:rPr sz="1778" spc="-4" dirty="0">
                <a:latin typeface="Arial"/>
                <a:cs typeface="Arial"/>
              </a:rPr>
              <a:t>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ion</a:t>
            </a:r>
            <a:r>
              <a:rPr sz="1778" spc="-13"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good</a:t>
            </a:r>
            <a:r>
              <a:rPr sz="1778" spc="-13" dirty="0">
                <a:latin typeface="Arial"/>
                <a:cs typeface="Arial"/>
              </a:rPr>
              <a:t> </a:t>
            </a:r>
            <a:r>
              <a:rPr sz="1778" dirty="0">
                <a:latin typeface="Arial"/>
                <a:cs typeface="Arial"/>
              </a:rPr>
              <a:t>de</a:t>
            </a:r>
            <a:r>
              <a:rPr sz="1778" spc="4" dirty="0">
                <a:latin typeface="Arial"/>
                <a:cs typeface="Arial"/>
              </a:rPr>
              <a:t>s</a:t>
            </a:r>
            <a:r>
              <a:rPr sz="1778" dirty="0">
                <a:latin typeface="Arial"/>
                <a:cs typeface="Arial"/>
              </a:rPr>
              <a:t>ign</a:t>
            </a:r>
            <a:r>
              <a:rPr sz="1778" spc="-27" dirty="0">
                <a:latin typeface="Arial"/>
                <a:cs typeface="Arial"/>
              </a:rPr>
              <a:t> </a:t>
            </a:r>
            <a:r>
              <a:rPr sz="1778" dirty="0">
                <a:latin typeface="Arial"/>
                <a:cs typeface="Arial"/>
              </a:rPr>
              <a:t>pra</a:t>
            </a:r>
            <a:r>
              <a:rPr sz="1778" spc="4" dirty="0">
                <a:latin typeface="Arial"/>
                <a:cs typeface="Arial"/>
              </a:rPr>
              <a:t>c</a:t>
            </a:r>
            <a:r>
              <a:rPr sz="1778" spc="-9" dirty="0">
                <a:latin typeface="Arial"/>
                <a:cs typeface="Arial"/>
              </a:rPr>
              <a:t>t</a:t>
            </a:r>
            <a:r>
              <a:rPr sz="1778" spc="-4" dirty="0">
                <a:latin typeface="Arial"/>
                <a:cs typeface="Arial"/>
              </a:rPr>
              <a:t>i</a:t>
            </a:r>
            <a:r>
              <a:rPr sz="1778" spc="4" dirty="0">
                <a:latin typeface="Arial"/>
                <a:cs typeface="Arial"/>
              </a:rPr>
              <a:t>c</a:t>
            </a:r>
            <a:r>
              <a:rPr sz="1778" dirty="0">
                <a:latin typeface="Arial"/>
                <a:cs typeface="Arial"/>
              </a:rPr>
              <a:t>es</a:t>
            </a:r>
            <a:r>
              <a:rPr sz="1778" spc="-31" dirty="0">
                <a:latin typeface="Arial"/>
                <a:cs typeface="Arial"/>
              </a:rPr>
              <a:t> </a:t>
            </a:r>
            <a:r>
              <a:rPr sz="1778" dirty="0">
                <a:latin typeface="Arial"/>
                <a:cs typeface="Arial"/>
              </a:rPr>
              <a:t>appl</a:t>
            </a:r>
            <a:r>
              <a:rPr sz="1778" spc="-4" dirty="0">
                <a:latin typeface="Arial"/>
                <a:cs typeface="Arial"/>
              </a:rPr>
              <a:t>i</a:t>
            </a:r>
            <a:r>
              <a:rPr sz="1778" dirty="0">
                <a:latin typeface="Arial"/>
                <a:cs typeface="Arial"/>
              </a:rPr>
              <a:t>ed</a:t>
            </a:r>
            <a:r>
              <a:rPr sz="1778" spc="-13" dirty="0">
                <a:latin typeface="Arial"/>
                <a:cs typeface="Arial"/>
              </a:rPr>
              <a:t> </a:t>
            </a:r>
            <a:r>
              <a:rPr sz="1778" spc="-9" dirty="0">
                <a:latin typeface="Arial"/>
                <a:cs typeface="Arial"/>
              </a:rPr>
              <a:t>t</a:t>
            </a:r>
            <a:r>
              <a:rPr sz="1778" dirty="0">
                <a:latin typeface="Arial"/>
                <a:cs typeface="Arial"/>
              </a:rPr>
              <a:t>hrough</a:t>
            </a:r>
            <a:r>
              <a:rPr sz="1778" spc="-27" dirty="0">
                <a:latin typeface="Arial"/>
                <a:cs typeface="Arial"/>
              </a:rPr>
              <a:t> </a:t>
            </a:r>
            <a:r>
              <a:rPr sz="1778" dirty="0">
                <a:latin typeface="Arial"/>
                <a:cs typeface="Arial"/>
              </a:rPr>
              <a:t>pr</a:t>
            </a:r>
            <a:r>
              <a:rPr sz="1778" spc="-4" dirty="0">
                <a:latin typeface="Arial"/>
                <a:cs typeface="Arial"/>
              </a:rPr>
              <a:t>i</a:t>
            </a:r>
            <a:r>
              <a:rPr sz="1778" dirty="0">
                <a:latin typeface="Arial"/>
                <a:cs typeface="Arial"/>
              </a:rPr>
              <a:t>n</a:t>
            </a:r>
            <a:r>
              <a:rPr sz="1778" spc="4" dirty="0">
                <a:latin typeface="Arial"/>
                <a:cs typeface="Arial"/>
              </a:rPr>
              <a:t>c</a:t>
            </a:r>
            <a:r>
              <a:rPr sz="1778" spc="-4" dirty="0">
                <a:latin typeface="Arial"/>
                <a:cs typeface="Arial"/>
              </a:rPr>
              <a:t>i</a:t>
            </a:r>
            <a:r>
              <a:rPr sz="1778" dirty="0">
                <a:latin typeface="Arial"/>
                <a:cs typeface="Arial"/>
              </a:rPr>
              <a:t>ples</a:t>
            </a:r>
            <a:r>
              <a:rPr sz="1778" spc="-22" dirty="0">
                <a:latin typeface="Arial"/>
                <a:cs typeface="Arial"/>
              </a:rPr>
              <a:t> </a:t>
            </a:r>
            <a:r>
              <a:rPr sz="1778" dirty="0">
                <a:latin typeface="Arial"/>
                <a:cs typeface="Arial"/>
              </a:rPr>
              <a:t>of</a:t>
            </a:r>
            <a:r>
              <a:rPr sz="1778" spc="-22" dirty="0">
                <a:latin typeface="Arial"/>
                <a:cs typeface="Arial"/>
              </a:rPr>
              <a:t> </a:t>
            </a:r>
            <a:r>
              <a:rPr sz="1778" spc="-4" dirty="0">
                <a:latin typeface="Arial"/>
                <a:cs typeface="Arial"/>
              </a:rPr>
              <a:t>m</a:t>
            </a:r>
            <a:r>
              <a:rPr sz="1778" dirty="0">
                <a:latin typeface="Arial"/>
                <a:cs typeface="Arial"/>
              </a:rPr>
              <a:t>e</a:t>
            </a:r>
            <a:r>
              <a:rPr sz="1778" spc="4" dirty="0">
                <a:latin typeface="Arial"/>
                <a:cs typeface="Arial"/>
              </a:rPr>
              <a:t>c</a:t>
            </a:r>
            <a:r>
              <a:rPr sz="1778" dirty="0">
                <a:latin typeface="Arial"/>
                <a:cs typeface="Arial"/>
              </a:rPr>
              <a:t>hani</a:t>
            </a:r>
            <a:r>
              <a:rPr sz="1778" spc="4" dirty="0">
                <a:latin typeface="Arial"/>
                <a:cs typeface="Arial"/>
              </a:rPr>
              <a:t>c</a:t>
            </a:r>
            <a:r>
              <a:rPr sz="1778" dirty="0">
                <a:latin typeface="Arial"/>
                <a:cs typeface="Arial"/>
              </a:rPr>
              <a:t>s</a:t>
            </a:r>
            <a:r>
              <a:rPr sz="1778" spc="-31" dirty="0">
                <a:latin typeface="Arial"/>
                <a:cs typeface="Arial"/>
              </a:rPr>
              <a:t> </a:t>
            </a:r>
            <a:r>
              <a:rPr sz="1778" dirty="0">
                <a:latin typeface="Arial"/>
                <a:cs typeface="Arial"/>
              </a:rPr>
              <a:t>(and </a:t>
            </a:r>
            <a:r>
              <a:rPr sz="1778" spc="4" dirty="0">
                <a:latin typeface="Arial"/>
                <a:cs typeface="Arial"/>
              </a:rPr>
              <a:t>s</a:t>
            </a:r>
            <a:r>
              <a:rPr sz="1778" spc="-9" dirty="0">
                <a:latin typeface="Arial"/>
                <a:cs typeface="Arial"/>
              </a:rPr>
              <a:t>t</a:t>
            </a:r>
            <a:r>
              <a:rPr sz="1778" dirty="0">
                <a:latin typeface="Arial"/>
                <a:cs typeface="Arial"/>
              </a:rPr>
              <a:t>ory</a:t>
            </a:r>
            <a:r>
              <a:rPr sz="1778" spc="-31" dirty="0">
                <a:latin typeface="Arial"/>
                <a:cs typeface="Arial"/>
              </a:rPr>
              <a:t> </a:t>
            </a:r>
            <a:r>
              <a:rPr sz="1778" dirty="0">
                <a:latin typeface="Arial"/>
                <a:cs typeface="Arial"/>
              </a:rPr>
              <a:t>he</a:t>
            </a:r>
            <a:r>
              <a:rPr sz="1778" spc="-4" dirty="0">
                <a:latin typeface="Arial"/>
                <a:cs typeface="Arial"/>
              </a:rPr>
              <a:t>i</a:t>
            </a:r>
            <a:r>
              <a:rPr sz="1778" dirty="0">
                <a:latin typeface="Arial"/>
                <a:cs typeface="Arial"/>
              </a:rPr>
              <a:t>ght</a:t>
            </a:r>
            <a:r>
              <a:rPr sz="1778" spc="-22" dirty="0">
                <a:latin typeface="Arial"/>
                <a:cs typeface="Arial"/>
              </a:rPr>
              <a:t> </a:t>
            </a:r>
            <a:r>
              <a:rPr sz="1778" spc="-4" dirty="0">
                <a:latin typeface="Arial"/>
                <a:cs typeface="Arial"/>
              </a:rPr>
              <a:t>l</a:t>
            </a:r>
            <a:r>
              <a:rPr sz="1778" dirty="0">
                <a:latin typeface="Arial"/>
                <a:cs typeface="Arial"/>
              </a:rPr>
              <a:t>i</a:t>
            </a:r>
            <a:r>
              <a:rPr sz="1778" spc="-4" dirty="0">
                <a:latin typeface="Arial"/>
                <a:cs typeface="Arial"/>
              </a:rPr>
              <a:t>mi</a:t>
            </a:r>
            <a:r>
              <a:rPr sz="1778" spc="-9" dirty="0">
                <a:latin typeface="Arial"/>
                <a:cs typeface="Arial"/>
              </a:rPr>
              <a:t>t</a:t>
            </a:r>
            <a:r>
              <a:rPr sz="1778" dirty="0">
                <a:latin typeface="Arial"/>
                <a:cs typeface="Arial"/>
              </a:rPr>
              <a:t>a</a:t>
            </a:r>
            <a:r>
              <a:rPr sz="1778" spc="-9" dirty="0">
                <a:latin typeface="Arial"/>
                <a:cs typeface="Arial"/>
              </a:rPr>
              <a:t>t</a:t>
            </a:r>
            <a:r>
              <a:rPr sz="1778" dirty="0">
                <a:latin typeface="Arial"/>
                <a:cs typeface="Arial"/>
              </a:rPr>
              <a:t>ions in</a:t>
            </a:r>
            <a:r>
              <a:rPr sz="1778" spc="-4"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c</a:t>
            </a:r>
            <a:r>
              <a:rPr sz="1778" dirty="0">
                <a:latin typeface="Arial"/>
                <a:cs typeface="Arial"/>
              </a:rPr>
              <a:t>ode)</a:t>
            </a:r>
          </a:p>
          <a:p>
            <a:pPr marL="315528" marR="499540" indent="-304239">
              <a:spcBef>
                <a:spcPts val="422"/>
              </a:spcBef>
              <a:buClr>
                <a:srgbClr val="FF0000"/>
              </a:buClr>
              <a:buFont typeface="Arial"/>
              <a:buChar char="•"/>
              <a:tabLst>
                <a:tab pos="378746" algn="l"/>
              </a:tabLst>
            </a:pPr>
            <a:r>
              <a:rPr sz="1778" dirty="0">
                <a:latin typeface="Arial"/>
                <a:cs typeface="Arial"/>
              </a:rPr>
              <a:t>A</a:t>
            </a:r>
            <a:r>
              <a:rPr sz="1778" spc="-9" dirty="0">
                <a:latin typeface="Arial"/>
                <a:cs typeface="Arial"/>
              </a:rPr>
              <a:t> </a:t>
            </a:r>
            <a:r>
              <a:rPr sz="1778" dirty="0">
                <a:latin typeface="Arial"/>
                <a:cs typeface="Arial"/>
              </a:rPr>
              <a:t>dedi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ed</a:t>
            </a:r>
            <a:r>
              <a:rPr sz="1778" spc="-27" dirty="0">
                <a:latin typeface="Arial"/>
                <a:cs typeface="Arial"/>
              </a:rPr>
              <a:t> </a:t>
            </a:r>
            <a:r>
              <a:rPr sz="1778" spc="4" dirty="0">
                <a:latin typeface="Arial"/>
                <a:cs typeface="Arial"/>
              </a:rPr>
              <a:t>s</a:t>
            </a:r>
            <a:r>
              <a:rPr sz="1778" spc="-9" dirty="0">
                <a:latin typeface="Arial"/>
                <a:cs typeface="Arial"/>
              </a:rPr>
              <a:t>y</a:t>
            </a:r>
            <a:r>
              <a:rPr sz="1778" spc="4" dirty="0">
                <a:latin typeface="Arial"/>
                <a:cs typeface="Arial"/>
              </a:rPr>
              <a:t>s</a:t>
            </a:r>
            <a:r>
              <a:rPr sz="1778" spc="-9" dirty="0">
                <a:latin typeface="Arial"/>
                <a:cs typeface="Arial"/>
              </a:rPr>
              <a:t>t</a:t>
            </a:r>
            <a:r>
              <a:rPr sz="1778" dirty="0">
                <a:latin typeface="Arial"/>
                <a:cs typeface="Arial"/>
              </a:rPr>
              <a:t>em</a:t>
            </a:r>
            <a:r>
              <a:rPr sz="1778" spc="-31"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hor</a:t>
            </a:r>
            <a:r>
              <a:rPr sz="1778" spc="-4" dirty="0">
                <a:latin typeface="Arial"/>
                <a:cs typeface="Arial"/>
              </a:rPr>
              <a:t>i</a:t>
            </a:r>
            <a:r>
              <a:rPr sz="1778" spc="4" dirty="0">
                <a:latin typeface="Arial"/>
                <a:cs typeface="Arial"/>
              </a:rPr>
              <a:t>z</a:t>
            </a:r>
            <a:r>
              <a:rPr sz="1778" dirty="0">
                <a:latin typeface="Arial"/>
                <a:cs typeface="Arial"/>
              </a:rPr>
              <a:t>on</a:t>
            </a:r>
            <a:r>
              <a:rPr sz="1778" spc="-9" dirty="0">
                <a:latin typeface="Arial"/>
                <a:cs typeface="Arial"/>
              </a:rPr>
              <a:t>t</a:t>
            </a:r>
            <a:r>
              <a:rPr sz="1778" dirty="0">
                <a:latin typeface="Arial"/>
                <a:cs typeface="Arial"/>
              </a:rPr>
              <a:t>al</a:t>
            </a:r>
            <a:r>
              <a:rPr sz="1778" spc="-31" dirty="0">
                <a:latin typeface="Arial"/>
                <a:cs typeface="Arial"/>
              </a:rPr>
              <a:t> </a:t>
            </a:r>
            <a:r>
              <a:rPr sz="1778" dirty="0">
                <a:latin typeface="Arial"/>
                <a:cs typeface="Arial"/>
              </a:rPr>
              <a:t>and</a:t>
            </a:r>
            <a:r>
              <a:rPr sz="1778" spc="-13" dirty="0">
                <a:latin typeface="Arial"/>
                <a:cs typeface="Arial"/>
              </a:rPr>
              <a:t> </a:t>
            </a:r>
            <a:r>
              <a:rPr sz="1778" spc="-9" dirty="0">
                <a:latin typeface="Arial"/>
                <a:cs typeface="Arial"/>
              </a:rPr>
              <a:t>v</a:t>
            </a:r>
            <a:r>
              <a:rPr sz="1778" dirty="0">
                <a:latin typeface="Arial"/>
                <a:cs typeface="Arial"/>
              </a:rPr>
              <a:t>er</a:t>
            </a:r>
            <a:r>
              <a:rPr sz="1778" spc="-9" dirty="0">
                <a:latin typeface="Arial"/>
                <a:cs typeface="Arial"/>
              </a:rPr>
              <a:t>t</a:t>
            </a:r>
            <a:r>
              <a:rPr sz="1778" dirty="0">
                <a:latin typeface="Arial"/>
                <a:cs typeface="Arial"/>
              </a:rPr>
              <a:t>i</a:t>
            </a:r>
            <a:r>
              <a:rPr sz="1778" spc="4" dirty="0">
                <a:latin typeface="Arial"/>
                <a:cs typeface="Arial"/>
              </a:rPr>
              <a:t>c</a:t>
            </a:r>
            <a:r>
              <a:rPr sz="1778" dirty="0">
                <a:latin typeface="Arial"/>
                <a:cs typeface="Arial"/>
              </a:rPr>
              <a:t>al</a:t>
            </a:r>
            <a:r>
              <a:rPr sz="1778" spc="-18" dirty="0">
                <a:latin typeface="Arial"/>
                <a:cs typeface="Arial"/>
              </a:rPr>
              <a:t> </a:t>
            </a:r>
            <a:r>
              <a:rPr sz="1778" dirty="0">
                <a:latin typeface="Arial"/>
                <a:cs typeface="Arial"/>
              </a:rPr>
              <a:t>ele</a:t>
            </a:r>
            <a:r>
              <a:rPr sz="1778" spc="-4" dirty="0">
                <a:latin typeface="Arial"/>
                <a:cs typeface="Arial"/>
              </a:rPr>
              <a:t>m</a:t>
            </a:r>
            <a:r>
              <a:rPr sz="1778" dirty="0">
                <a:latin typeface="Arial"/>
                <a:cs typeface="Arial"/>
              </a:rPr>
              <a:t>en</a:t>
            </a:r>
            <a:r>
              <a:rPr sz="1778" spc="-9" dirty="0">
                <a:latin typeface="Arial"/>
                <a:cs typeface="Arial"/>
              </a:rPr>
              <a:t>t</a:t>
            </a:r>
            <a:r>
              <a:rPr sz="1778" spc="4" dirty="0">
                <a:latin typeface="Arial"/>
                <a:cs typeface="Arial"/>
              </a:rPr>
              <a:t>s</a:t>
            </a:r>
            <a:r>
              <a:rPr sz="1778" dirty="0">
                <a:latin typeface="Arial"/>
                <a:cs typeface="Arial"/>
              </a:rPr>
              <a:t>,</a:t>
            </a:r>
            <a:r>
              <a:rPr sz="1778" spc="-31" dirty="0">
                <a:latin typeface="Arial"/>
                <a:cs typeface="Arial"/>
              </a:rPr>
              <a:t> </a:t>
            </a:r>
            <a:r>
              <a:rPr sz="1778" dirty="0">
                <a:latin typeface="Arial"/>
                <a:cs typeface="Arial"/>
              </a:rPr>
              <a:t>a</a:t>
            </a:r>
            <a:r>
              <a:rPr sz="1778" spc="-4" dirty="0">
                <a:latin typeface="Arial"/>
                <a:cs typeface="Arial"/>
              </a:rPr>
              <a:t>l</a:t>
            </a:r>
            <a:r>
              <a:rPr sz="1778" dirty="0">
                <a:latin typeface="Arial"/>
                <a:cs typeface="Arial"/>
              </a:rPr>
              <a:t>ong</a:t>
            </a:r>
            <a:r>
              <a:rPr sz="1778" spc="-13" dirty="0">
                <a:latin typeface="Arial"/>
                <a:cs typeface="Arial"/>
              </a:rPr>
              <a:t> </a:t>
            </a:r>
            <a:r>
              <a:rPr sz="1778" spc="4" dirty="0">
                <a:latin typeface="Arial"/>
                <a:cs typeface="Arial"/>
              </a:rPr>
              <a:t>w</a:t>
            </a:r>
            <a:r>
              <a:rPr sz="1778" spc="-4" dirty="0">
                <a:latin typeface="Arial"/>
                <a:cs typeface="Arial"/>
              </a:rPr>
              <a:t>i</a:t>
            </a:r>
            <a:r>
              <a:rPr sz="1778" spc="-9" dirty="0">
                <a:latin typeface="Arial"/>
                <a:cs typeface="Arial"/>
              </a:rPr>
              <a:t>t</a:t>
            </a:r>
            <a:r>
              <a:rPr sz="1778" dirty="0">
                <a:latin typeface="Arial"/>
                <a:cs typeface="Arial"/>
              </a:rPr>
              <a:t>h</a:t>
            </a:r>
            <a:r>
              <a:rPr sz="1778" spc="-13" dirty="0">
                <a:latin typeface="Arial"/>
                <a:cs typeface="Arial"/>
              </a:rPr>
              <a:t> </a:t>
            </a:r>
            <a:r>
              <a:rPr sz="1778" spc="4" dirty="0">
                <a:latin typeface="Arial"/>
                <a:cs typeface="Arial"/>
              </a:rPr>
              <a:t>c</a:t>
            </a:r>
            <a:r>
              <a:rPr sz="1778" dirty="0">
                <a:latin typeface="Arial"/>
                <a:cs typeface="Arial"/>
              </a:rPr>
              <a:t>o</a:t>
            </a:r>
            <a:r>
              <a:rPr sz="1778" spc="-4" dirty="0">
                <a:latin typeface="Arial"/>
                <a:cs typeface="Arial"/>
              </a:rPr>
              <a:t>m</a:t>
            </a:r>
            <a:r>
              <a:rPr sz="1778" dirty="0">
                <a:latin typeface="Arial"/>
                <a:cs typeface="Arial"/>
              </a:rPr>
              <a:t>p</a:t>
            </a:r>
            <a:r>
              <a:rPr sz="1778" spc="-4" dirty="0">
                <a:latin typeface="Arial"/>
                <a:cs typeface="Arial"/>
              </a:rPr>
              <a:t>l</a:t>
            </a:r>
            <a:r>
              <a:rPr sz="1778" dirty="0">
                <a:latin typeface="Arial"/>
                <a:cs typeface="Arial"/>
              </a:rPr>
              <a:t>e</a:t>
            </a:r>
            <a:r>
              <a:rPr sz="1778" spc="-9" dirty="0">
                <a:latin typeface="Arial"/>
                <a:cs typeface="Arial"/>
              </a:rPr>
              <a:t>t</a:t>
            </a:r>
            <a:r>
              <a:rPr sz="1778" dirty="0">
                <a:latin typeface="Arial"/>
                <a:cs typeface="Arial"/>
              </a:rPr>
              <a:t>e </a:t>
            </a:r>
            <a:r>
              <a:rPr sz="1778" spc="4" dirty="0">
                <a:latin typeface="Arial"/>
                <a:cs typeface="Arial"/>
              </a:rPr>
              <a:t>c</a:t>
            </a:r>
            <a:r>
              <a:rPr sz="1778" dirty="0">
                <a:latin typeface="Arial"/>
                <a:cs typeface="Arial"/>
              </a:rPr>
              <a:t>onne</a:t>
            </a:r>
            <a:r>
              <a:rPr sz="1778" spc="4" dirty="0">
                <a:latin typeface="Arial"/>
                <a:cs typeface="Arial"/>
              </a:rPr>
              <a:t>c</a:t>
            </a:r>
            <a:r>
              <a:rPr sz="1778" spc="-9" dirty="0">
                <a:latin typeface="Arial"/>
                <a:cs typeface="Arial"/>
              </a:rPr>
              <a:t>t</a:t>
            </a:r>
            <a:r>
              <a:rPr sz="1778" dirty="0">
                <a:latin typeface="Arial"/>
                <a:cs typeface="Arial"/>
              </a:rPr>
              <a:t>i</a:t>
            </a:r>
            <a:r>
              <a:rPr sz="1778" spc="-9" dirty="0">
                <a:latin typeface="Arial"/>
                <a:cs typeface="Arial"/>
              </a:rPr>
              <a:t>v</a:t>
            </a:r>
            <a:r>
              <a:rPr sz="1778" spc="-4" dirty="0">
                <a:latin typeface="Arial"/>
                <a:cs typeface="Arial"/>
              </a:rPr>
              <a:t>i</a:t>
            </a:r>
            <a:r>
              <a:rPr sz="1778" spc="-9" dirty="0">
                <a:latin typeface="Arial"/>
                <a:cs typeface="Arial"/>
              </a:rPr>
              <a:t>ty</a:t>
            </a:r>
            <a:r>
              <a:rPr sz="1778" dirty="0">
                <a:latin typeface="Arial"/>
                <a:cs typeface="Arial"/>
              </a:rPr>
              <a:t>,</a:t>
            </a:r>
            <a:r>
              <a:rPr sz="1778" spc="-31" dirty="0">
                <a:latin typeface="Arial"/>
                <a:cs typeface="Arial"/>
              </a:rPr>
              <a:t> </a:t>
            </a:r>
            <a:r>
              <a:rPr sz="1778" spc="-4" dirty="0">
                <a:latin typeface="Arial"/>
                <a:cs typeface="Arial"/>
              </a:rPr>
              <a:t>m</a:t>
            </a:r>
            <a:r>
              <a:rPr sz="1778" dirty="0">
                <a:latin typeface="Arial"/>
                <a:cs typeface="Arial"/>
              </a:rPr>
              <a:t>u</a:t>
            </a:r>
            <a:r>
              <a:rPr sz="1778" spc="4" dirty="0">
                <a:latin typeface="Arial"/>
                <a:cs typeface="Arial"/>
              </a:rPr>
              <a:t>s</a:t>
            </a:r>
            <a:r>
              <a:rPr sz="1778" dirty="0">
                <a:latin typeface="Arial"/>
                <a:cs typeface="Arial"/>
              </a:rPr>
              <a:t>t</a:t>
            </a:r>
            <a:r>
              <a:rPr sz="1778" spc="-22" dirty="0">
                <a:latin typeface="Arial"/>
                <a:cs typeface="Arial"/>
              </a:rPr>
              <a:t> </a:t>
            </a:r>
            <a:r>
              <a:rPr sz="1778" dirty="0">
                <a:latin typeface="Arial"/>
                <a:cs typeface="Arial"/>
              </a:rPr>
              <a:t>be</a:t>
            </a:r>
            <a:r>
              <a:rPr sz="1778" spc="-13" dirty="0">
                <a:latin typeface="Arial"/>
                <a:cs typeface="Arial"/>
              </a:rPr>
              <a:t> </a:t>
            </a:r>
            <a:r>
              <a:rPr sz="1778" dirty="0">
                <a:latin typeface="Arial"/>
                <a:cs typeface="Arial"/>
              </a:rPr>
              <a:t>de</a:t>
            </a:r>
            <a:r>
              <a:rPr sz="1778" spc="4" dirty="0">
                <a:latin typeface="Arial"/>
                <a:cs typeface="Arial"/>
              </a:rPr>
              <a:t>s</a:t>
            </a:r>
            <a:r>
              <a:rPr sz="1778" dirty="0">
                <a:latin typeface="Arial"/>
                <a:cs typeface="Arial"/>
              </a:rPr>
              <a:t>igned</a:t>
            </a:r>
            <a:r>
              <a:rPr sz="1778" spc="-27" dirty="0">
                <a:latin typeface="Arial"/>
                <a:cs typeface="Arial"/>
              </a:rPr>
              <a:t> </a:t>
            </a:r>
            <a:r>
              <a:rPr sz="1778" dirty="0">
                <a:latin typeface="Arial"/>
                <a:cs typeface="Arial"/>
              </a:rPr>
              <a:t>and</a:t>
            </a:r>
            <a:r>
              <a:rPr sz="1778" spc="-13" dirty="0">
                <a:latin typeface="Arial"/>
                <a:cs typeface="Arial"/>
              </a:rPr>
              <a:t> </a:t>
            </a:r>
            <a:r>
              <a:rPr sz="1778" dirty="0">
                <a:latin typeface="Arial"/>
                <a:cs typeface="Arial"/>
              </a:rPr>
              <a:t>de</a:t>
            </a:r>
            <a:r>
              <a:rPr sz="1778" spc="-9" dirty="0">
                <a:latin typeface="Arial"/>
                <a:cs typeface="Arial"/>
              </a:rPr>
              <a:t>t</a:t>
            </a:r>
            <a:r>
              <a:rPr sz="1778" dirty="0">
                <a:latin typeface="Arial"/>
                <a:cs typeface="Arial"/>
              </a:rPr>
              <a:t>a</a:t>
            </a:r>
            <a:r>
              <a:rPr sz="1778" spc="-4" dirty="0">
                <a:latin typeface="Arial"/>
                <a:cs typeface="Arial"/>
              </a:rPr>
              <a:t>il</a:t>
            </a:r>
            <a:r>
              <a:rPr sz="1778" dirty="0">
                <a:latin typeface="Arial"/>
                <a:cs typeface="Arial"/>
              </a:rPr>
              <a:t>ed.</a:t>
            </a:r>
          </a:p>
        </p:txBody>
      </p:sp>
      <p:sp>
        <p:nvSpPr>
          <p:cNvPr id="4" name="object 4" descr="Multi-family residential complex that would be designed using engineered methods."/>
          <p:cNvSpPr/>
          <p:nvPr/>
        </p:nvSpPr>
        <p:spPr>
          <a:xfrm>
            <a:off x="314396" y="492296"/>
            <a:ext cx="4756252" cy="3215408"/>
          </a:xfrm>
          <a:prstGeom prst="rect">
            <a:avLst/>
          </a:prstGeom>
          <a:blipFill>
            <a:blip r:embed="rId3" cstate="print"/>
            <a:stretch>
              <a:fillRect/>
            </a:stretch>
          </a:blipFill>
          <a:ln>
            <a:noFill/>
          </a:ln>
        </p:spPr>
        <p:txBody>
          <a:bodyPr wrap="square" lIns="0" tIns="0" rIns="0" bIns="0" rtlCol="0"/>
          <a:lstStyle/>
          <a:p>
            <a:endParaRPr sz="2133"/>
          </a:p>
        </p:txBody>
      </p:sp>
      <p:sp>
        <p:nvSpPr>
          <p:cNvPr id="5" name="Title 4"/>
          <p:cNvSpPr>
            <a:spLocks noGrp="1"/>
          </p:cNvSpPr>
          <p:nvPr>
            <p:ph type="title"/>
          </p:nvPr>
        </p:nvSpPr>
        <p:spPr>
          <a:xfrm>
            <a:off x="5070648" y="1057491"/>
            <a:ext cx="3702512" cy="2085018"/>
          </a:xfrm>
        </p:spPr>
        <p:txBody>
          <a:bodyPr/>
          <a:lstStyle/>
          <a:p>
            <a:pPr algn="r"/>
            <a:r>
              <a:rPr lang="en-US" sz="3200" dirty="0"/>
              <a:t>Wood Design and Construction: Engineered</a:t>
            </a:r>
          </a:p>
        </p:txBody>
      </p:sp>
    </p:spTree>
    <p:extLst>
      <p:ext uri="{BB962C8B-B14F-4D97-AF65-F5344CB8AC3E}">
        <p14:creationId xmlns:p14="http://schemas.microsoft.com/office/powerpoint/2010/main" val="1830542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Graphics show covers of NDS and SDPWS documents.&#10;"/>
          <p:cNvGrpSpPr/>
          <p:nvPr/>
        </p:nvGrpSpPr>
        <p:grpSpPr>
          <a:xfrm>
            <a:off x="2755331" y="3315659"/>
            <a:ext cx="5133075" cy="2910575"/>
            <a:chOff x="2755331" y="3315659"/>
            <a:chExt cx="5133075" cy="2910575"/>
          </a:xfrm>
        </p:grpSpPr>
        <p:pic>
          <p:nvPicPr>
            <p:cNvPr id="8" name="Picture 7" descr="(RIGHT) NDS&#10;&#10;(LEFT) SDPW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5331" y="3315659"/>
              <a:ext cx="2247548" cy="2910575"/>
            </a:xfrm>
            <a:prstGeom prst="rect">
              <a:avLst/>
            </a:prstGeom>
            <a:ln w="19050">
              <a:solidFill>
                <a:schemeClr val="tx1"/>
              </a:solidFill>
            </a:ln>
          </p:spPr>
        </p:pic>
        <p:pic>
          <p:nvPicPr>
            <p:cNvPr id="9" name="Picture 8" title="SDPW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8657" y="3325758"/>
              <a:ext cx="2239749" cy="2900475"/>
            </a:xfrm>
            <a:prstGeom prst="rect">
              <a:avLst/>
            </a:prstGeom>
            <a:ln w="19050">
              <a:solidFill>
                <a:schemeClr val="tx1"/>
              </a:solidFill>
            </a:ln>
          </p:spPr>
        </p:pic>
      </p:grpSp>
      <p:sp>
        <p:nvSpPr>
          <p:cNvPr id="5" name="object 5"/>
          <p:cNvSpPr txBox="1"/>
          <p:nvPr/>
        </p:nvSpPr>
        <p:spPr>
          <a:xfrm>
            <a:off x="837504" y="1646266"/>
            <a:ext cx="7443591" cy="1425903"/>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133" spc="-4" dirty="0">
                <a:latin typeface="Arial"/>
                <a:cs typeface="Arial"/>
              </a:rPr>
              <a:t>ASC</a:t>
            </a:r>
            <a:r>
              <a:rPr sz="2133" dirty="0">
                <a:latin typeface="Arial"/>
                <a:cs typeface="Arial"/>
              </a:rPr>
              <a:t>E</a:t>
            </a:r>
            <a:r>
              <a:rPr sz="2133" spc="9" dirty="0">
                <a:latin typeface="Arial"/>
                <a:cs typeface="Arial"/>
              </a:rPr>
              <a:t> </a:t>
            </a:r>
            <a:r>
              <a:rPr sz="2133" spc="-4" dirty="0">
                <a:latin typeface="Arial"/>
                <a:cs typeface="Arial"/>
              </a:rPr>
              <a:t>7</a:t>
            </a:r>
            <a:r>
              <a:rPr sz="2133" dirty="0">
                <a:latin typeface="Arial"/>
                <a:cs typeface="Arial"/>
              </a:rPr>
              <a:t>-</a:t>
            </a:r>
            <a:r>
              <a:rPr lang="en-US" sz="2133" spc="-4" dirty="0">
                <a:latin typeface="Arial"/>
                <a:cs typeface="Arial"/>
              </a:rPr>
              <a:t>1</a:t>
            </a:r>
            <a:r>
              <a:rPr lang="en-US" sz="2133" dirty="0">
                <a:latin typeface="Arial"/>
                <a:cs typeface="Arial"/>
              </a:rPr>
              <a:t>6</a:t>
            </a:r>
            <a:r>
              <a:rPr sz="2133" dirty="0">
                <a:latin typeface="Arial"/>
                <a:cs typeface="Arial"/>
              </a:rPr>
              <a:t> </a:t>
            </a:r>
          </a:p>
          <a:p>
            <a:pPr marL="316093" indent="-304804">
              <a:spcBef>
                <a:spcPts val="511"/>
              </a:spcBef>
              <a:buClr>
                <a:srgbClr val="FF0000"/>
              </a:buClr>
              <a:buFont typeface="Arial"/>
              <a:buChar char="•"/>
              <a:tabLst>
                <a:tab pos="316093" algn="l"/>
              </a:tabLst>
            </a:pPr>
            <a:r>
              <a:rPr sz="2133" spc="-4" dirty="0">
                <a:latin typeface="Arial"/>
                <a:cs typeface="Arial"/>
              </a:rPr>
              <a:t>A</a:t>
            </a:r>
            <a:r>
              <a:rPr lang="en-US" sz="2133" spc="-4" dirty="0">
                <a:latin typeface="Arial"/>
                <a:cs typeface="Arial"/>
              </a:rPr>
              <a:t>WC</a:t>
            </a:r>
            <a:r>
              <a:rPr sz="2133" dirty="0">
                <a:latin typeface="Arial"/>
                <a:cs typeface="Arial"/>
              </a:rPr>
              <a:t> </a:t>
            </a:r>
            <a:r>
              <a:rPr sz="2133" spc="-4" dirty="0">
                <a:latin typeface="Arial"/>
                <a:cs typeface="Arial"/>
              </a:rPr>
              <a:t>ND</a:t>
            </a:r>
            <a:r>
              <a:rPr sz="2133" dirty="0">
                <a:latin typeface="Arial"/>
                <a:cs typeface="Arial"/>
              </a:rPr>
              <a:t>S</a:t>
            </a:r>
            <a:r>
              <a:rPr lang="en-US" sz="2133" dirty="0">
                <a:latin typeface="Arial"/>
                <a:cs typeface="Arial"/>
              </a:rPr>
              <a:t>, 2015 Edition</a:t>
            </a:r>
            <a:r>
              <a:rPr sz="2133" spc="18" dirty="0">
                <a:latin typeface="Arial"/>
                <a:cs typeface="Arial"/>
              </a:rPr>
              <a:t> </a:t>
            </a:r>
            <a:r>
              <a:rPr sz="2133" dirty="0">
                <a:latin typeface="Arial"/>
                <a:cs typeface="Arial"/>
              </a:rPr>
              <a:t>–</a:t>
            </a:r>
            <a:r>
              <a:rPr sz="2133" spc="-9" dirty="0">
                <a:latin typeface="Arial"/>
                <a:cs typeface="Arial"/>
              </a:rPr>
              <a:t> </a:t>
            </a:r>
            <a:r>
              <a:rPr sz="2133" spc="-4" dirty="0">
                <a:latin typeface="Arial"/>
                <a:cs typeface="Arial"/>
              </a:rPr>
              <a:t>woo</a:t>
            </a:r>
            <a:r>
              <a:rPr sz="2133" dirty="0">
                <a:latin typeface="Arial"/>
                <a:cs typeface="Arial"/>
              </a:rPr>
              <a:t>d</a:t>
            </a:r>
            <a:r>
              <a:rPr sz="2133" spc="22" dirty="0">
                <a:latin typeface="Arial"/>
                <a:cs typeface="Arial"/>
              </a:rPr>
              <a:t> </a:t>
            </a:r>
            <a:r>
              <a:rPr sz="2133" dirty="0">
                <a:latin typeface="Arial"/>
                <a:cs typeface="Arial"/>
              </a:rPr>
              <a:t>fr</a:t>
            </a:r>
            <a:r>
              <a:rPr sz="2133" spc="-4" dirty="0">
                <a:latin typeface="Arial"/>
                <a:cs typeface="Arial"/>
              </a:rPr>
              <a:t>a</a:t>
            </a:r>
            <a:r>
              <a:rPr sz="2133" dirty="0">
                <a:latin typeface="Arial"/>
                <a:cs typeface="Arial"/>
              </a:rPr>
              <a:t>m</a:t>
            </a:r>
            <a:r>
              <a:rPr sz="2133" spc="-4" dirty="0">
                <a:latin typeface="Arial"/>
                <a:cs typeface="Arial"/>
              </a:rPr>
              <a:t>in</a:t>
            </a:r>
            <a:r>
              <a:rPr sz="2133" dirty="0">
                <a:latin typeface="Arial"/>
                <a:cs typeface="Arial"/>
              </a:rPr>
              <a:t>g </a:t>
            </a:r>
            <a:r>
              <a:rPr sz="2133" spc="-4" dirty="0">
                <a:latin typeface="Arial"/>
                <a:cs typeface="Arial"/>
              </a:rPr>
              <a:t>an</a:t>
            </a:r>
            <a:r>
              <a:rPr sz="2133" dirty="0">
                <a:latin typeface="Arial"/>
                <a:cs typeface="Arial"/>
              </a:rPr>
              <a:t>d c</a:t>
            </a:r>
            <a:r>
              <a:rPr sz="2133" spc="-4" dirty="0">
                <a:latin typeface="Arial"/>
                <a:cs typeface="Arial"/>
              </a:rPr>
              <a:t>onne</a:t>
            </a:r>
            <a:r>
              <a:rPr sz="2133" dirty="0">
                <a:latin typeface="Arial"/>
                <a:cs typeface="Arial"/>
              </a:rPr>
              <a:t>ct</a:t>
            </a:r>
            <a:r>
              <a:rPr sz="2133" spc="-4" dirty="0">
                <a:latin typeface="Arial"/>
                <a:cs typeface="Arial"/>
              </a:rPr>
              <a:t>ions</a:t>
            </a:r>
            <a:endParaRPr sz="2133" dirty="0">
              <a:latin typeface="Arial"/>
              <a:cs typeface="Arial"/>
            </a:endParaRPr>
          </a:p>
          <a:p>
            <a:pPr marL="316093" indent="-304804">
              <a:lnSpc>
                <a:spcPts val="2538"/>
              </a:lnSpc>
              <a:spcBef>
                <a:spcPts val="511"/>
              </a:spcBef>
              <a:buClr>
                <a:srgbClr val="FF0000"/>
              </a:buClr>
              <a:buFont typeface="Arial"/>
              <a:buChar char="•"/>
              <a:tabLst>
                <a:tab pos="316093" algn="l"/>
              </a:tabLst>
            </a:pPr>
            <a:r>
              <a:rPr sz="2133" spc="-4" dirty="0">
                <a:latin typeface="Arial"/>
                <a:cs typeface="Arial"/>
              </a:rPr>
              <a:t>A</a:t>
            </a:r>
            <a:r>
              <a:rPr lang="en-US" sz="2133" spc="-4" dirty="0">
                <a:latin typeface="Arial"/>
                <a:cs typeface="Arial"/>
              </a:rPr>
              <a:t>WS</a:t>
            </a:r>
            <a:r>
              <a:rPr sz="2133" dirty="0">
                <a:latin typeface="Arial"/>
                <a:cs typeface="Arial"/>
              </a:rPr>
              <a:t> </a:t>
            </a:r>
            <a:r>
              <a:rPr sz="2133" spc="-4" dirty="0">
                <a:latin typeface="Arial"/>
                <a:cs typeface="Arial"/>
              </a:rPr>
              <a:t>SDP</a:t>
            </a:r>
            <a:r>
              <a:rPr sz="2133" dirty="0">
                <a:latin typeface="Arial"/>
                <a:cs typeface="Arial"/>
              </a:rPr>
              <a:t>WS</a:t>
            </a:r>
            <a:r>
              <a:rPr lang="en-US" sz="2133" dirty="0">
                <a:latin typeface="Arial"/>
                <a:cs typeface="Arial"/>
              </a:rPr>
              <a:t>,</a:t>
            </a:r>
            <a:r>
              <a:rPr sz="2133" spc="9" dirty="0">
                <a:latin typeface="Arial"/>
                <a:cs typeface="Arial"/>
              </a:rPr>
              <a:t> </a:t>
            </a:r>
            <a:r>
              <a:rPr lang="en-US" sz="2133" spc="9" dirty="0">
                <a:latin typeface="Arial"/>
                <a:cs typeface="Arial"/>
              </a:rPr>
              <a:t>2015 Edition </a:t>
            </a:r>
            <a:r>
              <a:rPr sz="2133" dirty="0">
                <a:latin typeface="Arial"/>
                <a:cs typeface="Arial"/>
              </a:rPr>
              <a:t>– s</a:t>
            </a:r>
            <a:r>
              <a:rPr sz="2133" spc="-4" dirty="0">
                <a:latin typeface="Arial"/>
                <a:cs typeface="Arial"/>
              </a:rPr>
              <a:t>hea</a:t>
            </a:r>
            <a:r>
              <a:rPr sz="2133" dirty="0">
                <a:latin typeface="Arial"/>
                <a:cs typeface="Arial"/>
              </a:rPr>
              <a:t>rs,</a:t>
            </a:r>
            <a:r>
              <a:rPr sz="2133" spc="-4" dirty="0">
                <a:latin typeface="Arial"/>
                <a:cs typeface="Arial"/>
              </a:rPr>
              <a:t> diaph</a:t>
            </a:r>
            <a:r>
              <a:rPr sz="2133" dirty="0">
                <a:latin typeface="Arial"/>
                <a:cs typeface="Arial"/>
              </a:rPr>
              <a:t>r</a:t>
            </a:r>
            <a:r>
              <a:rPr sz="2133" spc="-4" dirty="0">
                <a:latin typeface="Arial"/>
                <a:cs typeface="Arial"/>
              </a:rPr>
              <a:t>ag</a:t>
            </a:r>
            <a:r>
              <a:rPr sz="2133" dirty="0">
                <a:latin typeface="Arial"/>
                <a:cs typeface="Arial"/>
              </a:rPr>
              <a:t>ms,</a:t>
            </a:r>
            <a:r>
              <a:rPr sz="2133" spc="18" dirty="0">
                <a:latin typeface="Arial"/>
                <a:cs typeface="Arial"/>
              </a:rPr>
              <a:t> </a:t>
            </a:r>
            <a:r>
              <a:rPr sz="2133" spc="-4" dirty="0">
                <a:latin typeface="Arial"/>
                <a:cs typeface="Arial"/>
              </a:rPr>
              <a:t>an</a:t>
            </a:r>
            <a:r>
              <a:rPr sz="2133" dirty="0">
                <a:latin typeface="Arial"/>
                <a:cs typeface="Arial"/>
              </a:rPr>
              <a:t>d</a:t>
            </a:r>
            <a:r>
              <a:rPr sz="2133" spc="9" dirty="0">
                <a:latin typeface="Arial"/>
                <a:cs typeface="Arial"/>
              </a:rPr>
              <a:t> </a:t>
            </a:r>
            <a:r>
              <a:rPr sz="2133" spc="-4" dirty="0">
                <a:latin typeface="Arial"/>
                <a:cs typeface="Arial"/>
              </a:rPr>
              <a:t>an</a:t>
            </a:r>
            <a:r>
              <a:rPr sz="2133" dirty="0">
                <a:latin typeface="Arial"/>
                <a:cs typeface="Arial"/>
              </a:rPr>
              <a:t>c</a:t>
            </a:r>
            <a:r>
              <a:rPr sz="2133" spc="-4" dirty="0">
                <a:latin typeface="Arial"/>
                <a:cs typeface="Arial"/>
              </a:rPr>
              <a:t>ho</a:t>
            </a:r>
            <a:r>
              <a:rPr sz="2133" dirty="0">
                <a:latin typeface="Arial"/>
                <a:cs typeface="Arial"/>
              </a:rPr>
              <a:t>r</a:t>
            </a:r>
            <a:r>
              <a:rPr sz="2133" spc="-4" dirty="0">
                <a:latin typeface="Arial"/>
                <a:cs typeface="Arial"/>
              </a:rPr>
              <a:t>age</a:t>
            </a:r>
            <a:endParaRPr sz="2133"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53544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56356" y="1874901"/>
            <a:ext cx="7254880" cy="2223044"/>
          </a:xfrm>
          <a:prstGeom prst="rect">
            <a:avLst/>
          </a:prstGeom>
        </p:spPr>
        <p:txBody>
          <a:bodyPr vert="horz" wrap="square" lIns="0" tIns="0" rIns="0" bIns="0" rtlCol="0">
            <a:spAutoFit/>
          </a:bodyPr>
          <a:lstStyle/>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B</a:t>
            </a:r>
            <a:r>
              <a:rPr sz="2489" spc="-9" dirty="0">
                <a:latin typeface="Arial"/>
                <a:cs typeface="Arial"/>
              </a:rPr>
              <a:t>as</a:t>
            </a:r>
            <a:r>
              <a:rPr sz="2489" spc="-13" dirty="0">
                <a:latin typeface="Arial"/>
                <a:cs typeface="Arial"/>
              </a:rPr>
              <a:t>ic</a:t>
            </a:r>
            <a:r>
              <a:rPr sz="2489" spc="-4" dirty="0">
                <a:latin typeface="Arial"/>
                <a:cs typeface="Arial"/>
              </a:rPr>
              <a:t> </a:t>
            </a:r>
            <a:r>
              <a:rPr sz="2489" spc="-27" dirty="0">
                <a:latin typeface="Arial"/>
                <a:cs typeface="Arial"/>
              </a:rPr>
              <a:t>w</a:t>
            </a:r>
            <a:r>
              <a:rPr sz="2489" spc="-13" dirty="0">
                <a:latin typeface="Arial"/>
                <a:cs typeface="Arial"/>
              </a:rPr>
              <a:t>oo</a:t>
            </a:r>
            <a:r>
              <a:rPr sz="2489" spc="-18" dirty="0">
                <a:latin typeface="Arial"/>
                <a:cs typeface="Arial"/>
              </a:rPr>
              <a:t>d</a:t>
            </a:r>
            <a:r>
              <a:rPr sz="2489" spc="13" dirty="0">
                <a:latin typeface="Arial"/>
                <a:cs typeface="Arial"/>
              </a:rPr>
              <a:t> </a:t>
            </a:r>
            <a:r>
              <a:rPr lang="en-US" sz="2489" spc="-13" dirty="0">
                <a:latin typeface="Arial"/>
                <a:cs typeface="Arial"/>
              </a:rPr>
              <a:t>properties</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lang="en-US" sz="2489" spc="-27" dirty="0">
                <a:latin typeface="Arial"/>
                <a:cs typeface="Arial"/>
              </a:rPr>
              <a:t>Introduction to wood design and construction </a:t>
            </a:r>
          </a:p>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S</a:t>
            </a:r>
            <a:r>
              <a:rPr sz="2489" spc="-13" dirty="0">
                <a:latin typeface="Arial"/>
                <a:cs typeface="Arial"/>
              </a:rPr>
              <a:t>hea</a:t>
            </a:r>
            <a:r>
              <a:rPr sz="2489" spc="-9" dirty="0">
                <a:latin typeface="Arial"/>
                <a:cs typeface="Arial"/>
              </a:rPr>
              <a:t>r</a:t>
            </a:r>
            <a:r>
              <a:rPr lang="en-US" sz="2489" spc="-9" dirty="0">
                <a:latin typeface="Arial"/>
                <a:cs typeface="Arial"/>
              </a:rPr>
              <a:t> W</a:t>
            </a:r>
            <a:r>
              <a:rPr sz="2489" spc="-13" dirty="0">
                <a:latin typeface="Arial"/>
                <a:cs typeface="Arial"/>
              </a:rPr>
              <a:t>a</a:t>
            </a:r>
            <a:r>
              <a:rPr sz="2489" spc="-9" dirty="0">
                <a:latin typeface="Arial"/>
                <a:cs typeface="Arial"/>
              </a:rPr>
              <a:t>lls</a:t>
            </a:r>
            <a:r>
              <a:rPr sz="2489" spc="4" dirty="0">
                <a:latin typeface="Arial"/>
                <a:cs typeface="Arial"/>
              </a:rPr>
              <a:t> </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D</a:t>
            </a:r>
            <a:r>
              <a:rPr sz="2489" spc="-9" dirty="0">
                <a:latin typeface="Arial"/>
                <a:cs typeface="Arial"/>
              </a:rPr>
              <a:t>iaphrag</a:t>
            </a:r>
            <a:r>
              <a:rPr sz="2489" spc="-18" dirty="0">
                <a:latin typeface="Arial"/>
                <a:cs typeface="Arial"/>
              </a:rPr>
              <a:t>ms</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lang="en-US" sz="2489" spc="-27" dirty="0">
                <a:latin typeface="Arial"/>
                <a:cs typeface="Arial"/>
              </a:rPr>
              <a:t>Anchorage of c</a:t>
            </a:r>
            <a:r>
              <a:rPr sz="2489" spc="-9" dirty="0">
                <a:latin typeface="Arial"/>
                <a:cs typeface="Arial"/>
              </a:rPr>
              <a:t>oncre</a:t>
            </a:r>
            <a:r>
              <a:rPr sz="2489" spc="-13" dirty="0">
                <a:latin typeface="Arial"/>
                <a:cs typeface="Arial"/>
              </a:rPr>
              <a:t>te</a:t>
            </a:r>
            <a:r>
              <a:rPr sz="2489" spc="13" dirty="0">
                <a:latin typeface="Arial"/>
                <a:cs typeface="Arial"/>
              </a:rPr>
              <a:t> </a:t>
            </a:r>
            <a:r>
              <a:rPr sz="2489" spc="-13" dirty="0">
                <a:latin typeface="Arial"/>
                <a:cs typeface="Arial"/>
              </a:rPr>
              <a:t>an</a:t>
            </a:r>
            <a:r>
              <a:rPr sz="2489" spc="-18" dirty="0">
                <a:latin typeface="Arial"/>
                <a:cs typeface="Arial"/>
              </a:rPr>
              <a:t>d</a:t>
            </a:r>
            <a:r>
              <a:rPr sz="2489" spc="4" dirty="0">
                <a:latin typeface="Arial"/>
                <a:cs typeface="Arial"/>
              </a:rPr>
              <a:t> </a:t>
            </a:r>
            <a:r>
              <a:rPr sz="2489" spc="-22" dirty="0">
                <a:latin typeface="Arial"/>
                <a:cs typeface="Arial"/>
              </a:rPr>
              <a:t>m</a:t>
            </a:r>
            <a:r>
              <a:rPr sz="2489" spc="-9" dirty="0">
                <a:latin typeface="Arial"/>
                <a:cs typeface="Arial"/>
              </a:rPr>
              <a:t>asonr</a:t>
            </a:r>
            <a:r>
              <a:rPr sz="2489" spc="-13" dirty="0">
                <a:latin typeface="Arial"/>
                <a:cs typeface="Arial"/>
              </a:rPr>
              <a:t>y</a:t>
            </a:r>
            <a:r>
              <a:rPr sz="2489" spc="4" dirty="0">
                <a:latin typeface="Arial"/>
                <a:cs typeface="Arial"/>
              </a:rPr>
              <a:t> </a:t>
            </a:r>
            <a:r>
              <a:rPr sz="2489" spc="-27" dirty="0">
                <a:latin typeface="Arial"/>
                <a:cs typeface="Arial"/>
              </a:rPr>
              <a:t>w</a:t>
            </a:r>
            <a:r>
              <a:rPr sz="2489" spc="-13" dirty="0">
                <a:latin typeface="Arial"/>
                <a:cs typeface="Arial"/>
              </a:rPr>
              <a:t>a</a:t>
            </a:r>
            <a:r>
              <a:rPr sz="2489" spc="-9" dirty="0">
                <a:latin typeface="Arial"/>
                <a:cs typeface="Arial"/>
              </a:rPr>
              <a:t>ll</a:t>
            </a:r>
            <a:r>
              <a:rPr lang="en-US" sz="2489" spc="-9" dirty="0">
                <a:latin typeface="Arial"/>
                <a:cs typeface="Arial"/>
              </a:rPr>
              <a:t>s</a:t>
            </a:r>
            <a:r>
              <a:rPr sz="2489" spc="13" dirty="0">
                <a:latin typeface="Arial"/>
                <a:cs typeface="Arial"/>
              </a:rPr>
              <a:t> </a:t>
            </a:r>
            <a:endParaRPr sz="2489" dirty="0">
              <a:latin typeface="Arial"/>
              <a:cs typeface="Arial"/>
            </a:endParaRPr>
          </a:p>
        </p:txBody>
      </p:sp>
      <p:sp>
        <p:nvSpPr>
          <p:cNvPr id="8" name="Title 7"/>
          <p:cNvSpPr>
            <a:spLocks noGrp="1"/>
          </p:cNvSpPr>
          <p:nvPr>
            <p:ph type="title"/>
          </p:nvPr>
        </p:nvSpPr>
        <p:spPr/>
        <p:txBody>
          <a:bodyPr/>
          <a:lstStyle/>
          <a:p>
            <a:r>
              <a:rPr lang="en-US" dirty="0"/>
              <a:t>Wood Design Background</a:t>
            </a:r>
            <a:br>
              <a:rPr lang="en-US" dirty="0"/>
            </a:br>
            <a:r>
              <a:rPr lang="en-US" dirty="0"/>
              <a:t>Outline</a:t>
            </a:r>
          </a:p>
        </p:txBody>
      </p:sp>
    </p:spTree>
    <p:extLst>
      <p:ext uri="{BB962C8B-B14F-4D97-AF65-F5344CB8AC3E}">
        <p14:creationId xmlns:p14="http://schemas.microsoft.com/office/powerpoint/2010/main" val="3677085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133318" y="1880927"/>
            <a:ext cx="4877364" cy="3335016"/>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844" dirty="0">
                <a:latin typeface="Arial"/>
                <a:cs typeface="Arial"/>
              </a:rPr>
              <a:t>S</a:t>
            </a:r>
            <a:r>
              <a:rPr sz="2844" spc="-9" dirty="0">
                <a:latin typeface="Arial"/>
                <a:cs typeface="Arial"/>
              </a:rPr>
              <a:t>uppo</a:t>
            </a:r>
            <a:r>
              <a:rPr sz="2844" dirty="0">
                <a:latin typeface="Arial"/>
                <a:cs typeface="Arial"/>
              </a:rPr>
              <a:t>r</a:t>
            </a:r>
            <a:r>
              <a:rPr sz="2844" spc="-4" dirty="0">
                <a:latin typeface="Arial"/>
                <a:cs typeface="Arial"/>
              </a:rPr>
              <a:t>t</a:t>
            </a:r>
            <a:r>
              <a:rPr sz="2844" dirty="0">
                <a:latin typeface="Arial"/>
                <a:cs typeface="Arial"/>
              </a:rPr>
              <a:t>s</a:t>
            </a:r>
            <a:r>
              <a:rPr sz="2844" spc="-9" dirty="0">
                <a:latin typeface="Arial"/>
                <a:cs typeface="Arial"/>
              </a:rPr>
              <a:t> </a:t>
            </a:r>
            <a:r>
              <a:rPr sz="2844" dirty="0">
                <a:latin typeface="Arial"/>
                <a:cs typeface="Arial"/>
              </a:rPr>
              <a:t>ASD </a:t>
            </a:r>
            <a:r>
              <a:rPr sz="2844" spc="-9" dirty="0">
                <a:latin typeface="Arial"/>
                <a:cs typeface="Arial"/>
              </a:rPr>
              <a:t>an</a:t>
            </a:r>
            <a:r>
              <a:rPr sz="2844" dirty="0">
                <a:latin typeface="Arial"/>
                <a:cs typeface="Arial"/>
              </a:rPr>
              <a:t>d</a:t>
            </a:r>
            <a:r>
              <a:rPr sz="2844" spc="-22" dirty="0">
                <a:latin typeface="Arial"/>
                <a:cs typeface="Arial"/>
              </a:rPr>
              <a:t> </a:t>
            </a:r>
            <a:r>
              <a:rPr sz="2844" spc="-9" dirty="0">
                <a:latin typeface="Arial"/>
                <a:cs typeface="Arial"/>
              </a:rPr>
              <a:t>L</a:t>
            </a:r>
            <a:r>
              <a:rPr sz="2844" dirty="0">
                <a:latin typeface="Arial"/>
                <a:cs typeface="Arial"/>
              </a:rPr>
              <a:t>R</a:t>
            </a:r>
            <a:r>
              <a:rPr sz="2844" spc="-4" dirty="0">
                <a:latin typeface="Arial"/>
                <a:cs typeface="Arial"/>
              </a:rPr>
              <a:t>F</a:t>
            </a:r>
            <a:r>
              <a:rPr sz="2844" dirty="0">
                <a:latin typeface="Arial"/>
                <a:cs typeface="Arial"/>
              </a:rPr>
              <a:t>D</a:t>
            </a:r>
            <a:endParaRPr sz="2844">
              <a:latin typeface="Arial"/>
              <a:cs typeface="Arial"/>
            </a:endParaRPr>
          </a:p>
          <a:p>
            <a:pPr marL="316093" indent="-304804">
              <a:spcBef>
                <a:spcPts val="680"/>
              </a:spcBef>
              <a:buClr>
                <a:srgbClr val="FF0000"/>
              </a:buClr>
              <a:buFont typeface="Arial"/>
              <a:buChar char="•"/>
              <a:tabLst>
                <a:tab pos="316093" algn="l"/>
              </a:tabLst>
            </a:pPr>
            <a:r>
              <a:rPr sz="2844" spc="-4" dirty="0">
                <a:latin typeface="Arial"/>
                <a:cs typeface="Arial"/>
              </a:rPr>
              <a:t>F</a:t>
            </a:r>
            <a:r>
              <a:rPr sz="2844" dirty="0">
                <a:latin typeface="Arial"/>
                <a:cs typeface="Arial"/>
              </a:rPr>
              <a:t>r</a:t>
            </a:r>
            <a:r>
              <a:rPr sz="2844" spc="-9" dirty="0">
                <a:latin typeface="Arial"/>
                <a:cs typeface="Arial"/>
              </a:rPr>
              <a:t>am</a:t>
            </a:r>
            <a:r>
              <a:rPr sz="2844" spc="-4" dirty="0">
                <a:latin typeface="Arial"/>
                <a:cs typeface="Arial"/>
              </a:rPr>
              <a:t>i</a:t>
            </a:r>
            <a:r>
              <a:rPr sz="2844" spc="-9" dirty="0">
                <a:latin typeface="Arial"/>
                <a:cs typeface="Arial"/>
              </a:rPr>
              <a:t>n</a:t>
            </a:r>
            <a:r>
              <a:rPr sz="2844" dirty="0">
                <a:latin typeface="Arial"/>
                <a:cs typeface="Arial"/>
              </a:rPr>
              <a:t>g</a:t>
            </a:r>
            <a:r>
              <a:rPr sz="2844" spc="-22" dirty="0">
                <a:latin typeface="Arial"/>
                <a:cs typeface="Arial"/>
              </a:rPr>
              <a:t> </a:t>
            </a:r>
            <a:r>
              <a:rPr sz="2844" spc="-9" dirty="0">
                <a:latin typeface="Arial"/>
                <a:cs typeface="Arial"/>
              </a:rPr>
              <a:t>an</a:t>
            </a:r>
            <a:r>
              <a:rPr sz="2844" dirty="0">
                <a:latin typeface="Arial"/>
                <a:cs typeface="Arial"/>
              </a:rPr>
              <a:t>d</a:t>
            </a:r>
            <a:r>
              <a:rPr sz="2844" spc="-9" dirty="0">
                <a:latin typeface="Arial"/>
                <a:cs typeface="Arial"/>
              </a:rPr>
              <a:t> </a:t>
            </a:r>
            <a:r>
              <a:rPr sz="2844" spc="4" dirty="0">
                <a:latin typeface="Arial"/>
                <a:cs typeface="Arial"/>
              </a:rPr>
              <a:t>c</a:t>
            </a:r>
            <a:r>
              <a:rPr sz="2844" spc="-9" dirty="0">
                <a:latin typeface="Arial"/>
                <a:cs typeface="Arial"/>
              </a:rPr>
              <a:t>onne</a:t>
            </a:r>
            <a:r>
              <a:rPr sz="2844" spc="4" dirty="0">
                <a:latin typeface="Arial"/>
                <a:cs typeface="Arial"/>
              </a:rPr>
              <a:t>c</a:t>
            </a:r>
            <a:r>
              <a:rPr sz="2844" spc="-4" dirty="0">
                <a:latin typeface="Arial"/>
                <a:cs typeface="Arial"/>
              </a:rPr>
              <a:t>ti</a:t>
            </a:r>
            <a:r>
              <a:rPr sz="2844" spc="-9" dirty="0">
                <a:latin typeface="Arial"/>
                <a:cs typeface="Arial"/>
              </a:rPr>
              <a:t>ons</a:t>
            </a:r>
            <a:endParaRPr sz="2844">
              <a:latin typeface="Arial"/>
              <a:cs typeface="Arial"/>
            </a:endParaRPr>
          </a:p>
          <a:p>
            <a:pPr marL="672262" lvl="1" indent="-254568">
              <a:spcBef>
                <a:spcPts val="609"/>
              </a:spcBef>
              <a:buFont typeface="Arial"/>
              <a:buChar char="–"/>
              <a:tabLst>
                <a:tab pos="672826" algn="l"/>
                <a:tab pos="1583851" algn="l"/>
              </a:tabLst>
            </a:pPr>
            <a:r>
              <a:rPr sz="2489" spc="-27" dirty="0">
                <a:latin typeface="Arial"/>
                <a:cs typeface="Arial"/>
              </a:rPr>
              <a:t>ASD</a:t>
            </a:r>
            <a:r>
              <a:rPr sz="2489" spc="-9"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67" i="1" baseline="-21021" dirty="0">
                <a:latin typeface="Arial"/>
                <a:cs typeface="Arial"/>
              </a:rPr>
              <a:t> </a:t>
            </a:r>
            <a:r>
              <a:rPr sz="2467" i="1" spc="-300" baseline="-21021" dirty="0">
                <a:latin typeface="Arial"/>
                <a:cs typeface="Arial"/>
              </a:rPr>
              <a:t> </a:t>
            </a:r>
            <a:r>
              <a:rPr sz="2489" spc="-18"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89" i="1" spc="-27" dirty="0">
                <a:latin typeface="Arial"/>
                <a:cs typeface="Arial"/>
              </a:rPr>
              <a:t>C</a:t>
            </a:r>
            <a:r>
              <a:rPr sz="2467" i="1" spc="13" baseline="-21021" dirty="0">
                <a:latin typeface="Arial"/>
                <a:cs typeface="Arial"/>
              </a:rPr>
              <a:t>D</a:t>
            </a:r>
            <a:r>
              <a:rPr sz="2489" i="1" spc="-27" dirty="0">
                <a:latin typeface="Arial"/>
                <a:cs typeface="Arial"/>
              </a:rPr>
              <a:t>C</a:t>
            </a:r>
            <a:r>
              <a:rPr sz="2467" i="1" spc="6" baseline="-21021" dirty="0">
                <a:latin typeface="Arial"/>
                <a:cs typeface="Arial"/>
              </a:rPr>
              <a:t>y</a:t>
            </a:r>
            <a:r>
              <a:rPr sz="2489" i="1" spc="-27" dirty="0">
                <a:latin typeface="Arial"/>
                <a:cs typeface="Arial"/>
              </a:rPr>
              <a:t>C</a:t>
            </a:r>
            <a:r>
              <a:rPr sz="2467" i="1" spc="6" baseline="-21021" dirty="0">
                <a:latin typeface="Arial"/>
                <a:cs typeface="Arial"/>
              </a:rPr>
              <a:t>z</a:t>
            </a:r>
            <a:r>
              <a:rPr sz="2467" i="1" spc="46" baseline="-21021" dirty="0">
                <a:latin typeface="Arial"/>
                <a:cs typeface="Arial"/>
              </a:rPr>
              <a:t> </a:t>
            </a:r>
            <a:r>
              <a:rPr sz="2489" spc="-13" dirty="0">
                <a:latin typeface="Arial"/>
                <a:cs typeface="Arial"/>
              </a:rPr>
              <a:t>etc</a:t>
            </a:r>
            <a:endParaRPr sz="2489">
              <a:latin typeface="Arial"/>
              <a:cs typeface="Arial"/>
            </a:endParaRPr>
          </a:p>
          <a:p>
            <a:pPr marL="672262" lvl="1" indent="-254568">
              <a:spcBef>
                <a:spcPts val="462"/>
              </a:spcBef>
              <a:buFont typeface="Arial"/>
              <a:buChar char="–"/>
              <a:tabLst>
                <a:tab pos="672826" algn="l"/>
                <a:tab pos="1761089" algn="l"/>
              </a:tabLst>
            </a:pPr>
            <a:r>
              <a:rPr sz="2489" spc="-13" dirty="0">
                <a:latin typeface="Arial"/>
                <a:cs typeface="Arial"/>
              </a:rPr>
              <a:t>L</a:t>
            </a:r>
            <a:r>
              <a:rPr sz="2489" spc="-27" dirty="0">
                <a:latin typeface="Arial"/>
                <a:cs typeface="Arial"/>
              </a:rPr>
              <a:t>RFD</a:t>
            </a:r>
            <a:r>
              <a:rPr sz="2489" spc="-9" dirty="0">
                <a:latin typeface="Arial"/>
                <a:cs typeface="Arial"/>
              </a:rPr>
              <a:t>:</a:t>
            </a:r>
            <a:r>
              <a:rPr sz="2489" dirty="0">
                <a:latin typeface="Arial"/>
                <a:cs typeface="Arial"/>
              </a:rPr>
              <a:t>	</a:t>
            </a:r>
            <a:r>
              <a:rPr sz="2489" i="1" spc="-27" dirty="0">
                <a:latin typeface="Arial"/>
                <a:cs typeface="Arial"/>
              </a:rPr>
              <a:t>F</a:t>
            </a:r>
            <a:r>
              <a:rPr sz="2489" i="1" spc="-31" dirty="0">
                <a:latin typeface="Arial"/>
                <a:cs typeface="Arial"/>
              </a:rPr>
              <a:t>’</a:t>
            </a:r>
            <a:r>
              <a:rPr sz="2467" i="1" spc="6" baseline="-21021" dirty="0">
                <a:latin typeface="Arial"/>
                <a:cs typeface="Arial"/>
              </a:rPr>
              <a:t>x</a:t>
            </a:r>
            <a:r>
              <a:rPr sz="2467" i="1" baseline="-21021" dirty="0">
                <a:latin typeface="Arial"/>
                <a:cs typeface="Arial"/>
              </a:rPr>
              <a:t> </a:t>
            </a:r>
            <a:r>
              <a:rPr sz="2467" i="1" spc="-286" baseline="-21021" dirty="0">
                <a:latin typeface="Arial"/>
                <a:cs typeface="Arial"/>
              </a:rPr>
              <a:t> </a:t>
            </a:r>
            <a:r>
              <a:rPr sz="2489" spc="-18"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89" i="1" spc="-22" dirty="0">
                <a:latin typeface="Arial"/>
                <a:cs typeface="Arial"/>
              </a:rPr>
              <a:t>K</a:t>
            </a:r>
            <a:r>
              <a:rPr sz="2467" i="1" spc="13" baseline="-21021" dirty="0">
                <a:latin typeface="Arial"/>
                <a:cs typeface="Arial"/>
              </a:rPr>
              <a:t>D</a:t>
            </a:r>
            <a:r>
              <a:rPr sz="2622" i="1" spc="-89" dirty="0">
                <a:latin typeface="Symbol"/>
                <a:cs typeface="Symbol"/>
              </a:rPr>
              <a:t></a:t>
            </a:r>
            <a:r>
              <a:rPr sz="2467" i="1" spc="6" baseline="-21021" dirty="0">
                <a:latin typeface="Arial"/>
                <a:cs typeface="Arial"/>
              </a:rPr>
              <a:t>x</a:t>
            </a:r>
            <a:r>
              <a:rPr sz="2622" i="1" spc="-89" dirty="0">
                <a:latin typeface="Symbol"/>
                <a:cs typeface="Symbol"/>
              </a:rPr>
              <a:t></a:t>
            </a:r>
            <a:r>
              <a:rPr sz="2489" i="1" spc="-27" dirty="0">
                <a:latin typeface="Arial"/>
                <a:cs typeface="Arial"/>
              </a:rPr>
              <a:t>C</a:t>
            </a:r>
            <a:r>
              <a:rPr sz="2467" i="1" spc="6" baseline="-21021" dirty="0">
                <a:latin typeface="Arial"/>
                <a:cs typeface="Arial"/>
              </a:rPr>
              <a:t>y</a:t>
            </a:r>
            <a:r>
              <a:rPr sz="2489" i="1" spc="-27" dirty="0">
                <a:latin typeface="Arial"/>
                <a:cs typeface="Arial"/>
              </a:rPr>
              <a:t>C</a:t>
            </a:r>
            <a:r>
              <a:rPr sz="2467" i="1" spc="6" baseline="-21021" dirty="0">
                <a:latin typeface="Arial"/>
                <a:cs typeface="Arial"/>
              </a:rPr>
              <a:t>z</a:t>
            </a:r>
            <a:r>
              <a:rPr sz="2467" i="1" spc="46" baseline="-21021" dirty="0">
                <a:latin typeface="Arial"/>
                <a:cs typeface="Arial"/>
              </a:rPr>
              <a:t> </a:t>
            </a:r>
            <a:r>
              <a:rPr sz="2489" spc="-13" dirty="0">
                <a:latin typeface="Arial"/>
                <a:cs typeface="Arial"/>
              </a:rPr>
              <a:t>etc</a:t>
            </a:r>
            <a:endParaRPr sz="2489">
              <a:latin typeface="Arial"/>
              <a:cs typeface="Arial"/>
            </a:endParaRPr>
          </a:p>
          <a:p>
            <a:pPr marL="316093" indent="-304804">
              <a:spcBef>
                <a:spcPts val="640"/>
              </a:spcBef>
              <a:buClr>
                <a:srgbClr val="FF0000"/>
              </a:buClr>
              <a:buFont typeface="Arial"/>
              <a:buChar char="•"/>
              <a:tabLst>
                <a:tab pos="316093" algn="l"/>
              </a:tabLst>
            </a:pPr>
            <a:r>
              <a:rPr sz="2844" dirty="0">
                <a:latin typeface="Arial"/>
                <a:cs typeface="Arial"/>
              </a:rPr>
              <a:t>S</a:t>
            </a:r>
            <a:r>
              <a:rPr sz="2844" spc="-9" dirty="0">
                <a:latin typeface="Arial"/>
                <a:cs typeface="Arial"/>
              </a:rPr>
              <a:t>hea</a:t>
            </a:r>
            <a:r>
              <a:rPr sz="2844" dirty="0">
                <a:latin typeface="Arial"/>
                <a:cs typeface="Arial"/>
              </a:rPr>
              <a:t>r</a:t>
            </a:r>
            <a:r>
              <a:rPr sz="2844" spc="-13" dirty="0">
                <a:latin typeface="Arial"/>
                <a:cs typeface="Arial"/>
              </a:rPr>
              <a:t> </a:t>
            </a:r>
            <a:r>
              <a:rPr sz="2844" dirty="0">
                <a:latin typeface="Arial"/>
                <a:cs typeface="Arial"/>
              </a:rPr>
              <a:t>w</a:t>
            </a:r>
            <a:r>
              <a:rPr sz="2844" spc="-9" dirty="0">
                <a:latin typeface="Arial"/>
                <a:cs typeface="Arial"/>
              </a:rPr>
              <a:t>a</a:t>
            </a:r>
            <a:r>
              <a:rPr sz="2844" spc="-4" dirty="0">
                <a:latin typeface="Arial"/>
                <a:cs typeface="Arial"/>
              </a:rPr>
              <a:t>ll</a:t>
            </a:r>
            <a:r>
              <a:rPr sz="2844" dirty="0">
                <a:latin typeface="Arial"/>
                <a:cs typeface="Arial"/>
              </a:rPr>
              <a:t>s </a:t>
            </a:r>
            <a:r>
              <a:rPr sz="2844" spc="-9" dirty="0">
                <a:latin typeface="Arial"/>
                <a:cs typeface="Arial"/>
              </a:rPr>
              <a:t>an</a:t>
            </a:r>
            <a:r>
              <a:rPr sz="2844" dirty="0">
                <a:latin typeface="Arial"/>
                <a:cs typeface="Arial"/>
              </a:rPr>
              <a:t>d</a:t>
            </a:r>
            <a:r>
              <a:rPr sz="2844" spc="-9" dirty="0">
                <a:latin typeface="Arial"/>
                <a:cs typeface="Arial"/>
              </a:rPr>
              <a:t> d</a:t>
            </a:r>
            <a:r>
              <a:rPr sz="2844" spc="-4" dirty="0">
                <a:latin typeface="Arial"/>
                <a:cs typeface="Arial"/>
              </a:rPr>
              <a:t>i</a:t>
            </a:r>
            <a:r>
              <a:rPr sz="2844" spc="-9" dirty="0">
                <a:latin typeface="Arial"/>
                <a:cs typeface="Arial"/>
              </a:rPr>
              <a:t>aph</a:t>
            </a:r>
            <a:r>
              <a:rPr sz="2844" dirty="0">
                <a:latin typeface="Arial"/>
                <a:cs typeface="Arial"/>
              </a:rPr>
              <a:t>r</a:t>
            </a:r>
            <a:r>
              <a:rPr sz="2844" spc="-9" dirty="0">
                <a:latin typeface="Arial"/>
                <a:cs typeface="Arial"/>
              </a:rPr>
              <a:t>agms</a:t>
            </a:r>
            <a:endParaRPr sz="2844">
              <a:latin typeface="Arial"/>
              <a:cs typeface="Arial"/>
            </a:endParaRPr>
          </a:p>
          <a:p>
            <a:pPr marL="672262" lvl="1" indent="-254568">
              <a:spcBef>
                <a:spcPts val="609"/>
              </a:spcBef>
              <a:buFont typeface="Arial"/>
              <a:buChar char="–"/>
              <a:tabLst>
                <a:tab pos="672826" algn="l"/>
              </a:tabLst>
            </a:pPr>
            <a:r>
              <a:rPr sz="2489" i="1" spc="-9" dirty="0">
                <a:latin typeface="Arial"/>
                <a:cs typeface="Arial"/>
              </a:rPr>
              <a:t>v</a:t>
            </a:r>
            <a:r>
              <a:rPr sz="2467" i="1" spc="13" baseline="-21021" dirty="0">
                <a:latin typeface="Arial"/>
                <a:cs typeface="Arial"/>
              </a:rPr>
              <a:t>ASD</a:t>
            </a:r>
            <a:r>
              <a:rPr sz="2467" i="1" baseline="-21021" dirty="0">
                <a:latin typeface="Arial"/>
                <a:cs typeface="Arial"/>
              </a:rPr>
              <a:t> </a:t>
            </a:r>
            <a:r>
              <a:rPr sz="2467" i="1" spc="-347" baseline="-21021" dirty="0">
                <a:latin typeface="Arial"/>
                <a:cs typeface="Arial"/>
              </a:rPr>
              <a:t> </a:t>
            </a:r>
            <a:r>
              <a:rPr sz="2489" spc="-18" dirty="0">
                <a:latin typeface="Arial"/>
                <a:cs typeface="Arial"/>
              </a:rPr>
              <a:t>=</a:t>
            </a:r>
            <a:r>
              <a:rPr sz="2489" dirty="0">
                <a:latin typeface="Arial"/>
                <a:cs typeface="Arial"/>
              </a:rPr>
              <a:t> </a:t>
            </a:r>
            <a:r>
              <a:rPr sz="2489" i="1" spc="-13" dirty="0">
                <a:latin typeface="Arial"/>
                <a:cs typeface="Arial"/>
              </a:rPr>
              <a:t>v</a:t>
            </a:r>
            <a:r>
              <a:rPr sz="2467" spc="6" baseline="-21021" dirty="0">
                <a:latin typeface="Arial"/>
                <a:cs typeface="Arial"/>
              </a:rPr>
              <a:t>s</a:t>
            </a:r>
            <a:r>
              <a:rPr sz="2467" spc="333" baseline="-21021" dirty="0">
                <a:latin typeface="Arial"/>
                <a:cs typeface="Arial"/>
              </a:rPr>
              <a:t> </a:t>
            </a:r>
            <a:r>
              <a:rPr sz="2489" spc="-9" dirty="0">
                <a:latin typeface="Arial"/>
                <a:cs typeface="Arial"/>
              </a:rPr>
              <a:t>/</a:t>
            </a:r>
            <a:r>
              <a:rPr sz="2489" dirty="0">
                <a:latin typeface="Arial"/>
                <a:cs typeface="Arial"/>
              </a:rPr>
              <a:t> </a:t>
            </a:r>
            <a:r>
              <a:rPr sz="2489" spc="-18" dirty="0">
                <a:latin typeface="Arial"/>
                <a:cs typeface="Arial"/>
              </a:rPr>
              <a:t>2</a:t>
            </a:r>
            <a:endParaRPr sz="2489">
              <a:latin typeface="Arial"/>
              <a:cs typeface="Arial"/>
            </a:endParaRPr>
          </a:p>
          <a:p>
            <a:pPr marL="672262" lvl="1" indent="-254568">
              <a:spcBef>
                <a:spcPts val="462"/>
              </a:spcBef>
              <a:buFont typeface="Arial"/>
              <a:buChar char="–"/>
              <a:tabLst>
                <a:tab pos="672826" algn="l"/>
              </a:tabLst>
            </a:pPr>
            <a:r>
              <a:rPr sz="2489" i="1" spc="-9" dirty="0">
                <a:latin typeface="Arial"/>
                <a:cs typeface="Arial"/>
              </a:rPr>
              <a:t>v</a:t>
            </a:r>
            <a:r>
              <a:rPr sz="2467" i="1" spc="13" baseline="-21021" dirty="0">
                <a:latin typeface="Arial"/>
                <a:cs typeface="Arial"/>
              </a:rPr>
              <a:t>LR</a:t>
            </a:r>
            <a:r>
              <a:rPr sz="2467" i="1" spc="6" baseline="-21021" dirty="0">
                <a:latin typeface="Arial"/>
                <a:cs typeface="Arial"/>
              </a:rPr>
              <a:t>F</a:t>
            </a:r>
            <a:r>
              <a:rPr sz="2467" i="1" spc="13" baseline="-21021" dirty="0">
                <a:latin typeface="Arial"/>
                <a:cs typeface="Arial"/>
              </a:rPr>
              <a:t>D</a:t>
            </a:r>
            <a:r>
              <a:rPr sz="2467" i="1" spc="307" baseline="-21021" dirty="0">
                <a:latin typeface="Arial"/>
                <a:cs typeface="Arial"/>
              </a:rPr>
              <a:t> </a:t>
            </a:r>
            <a:r>
              <a:rPr sz="2489" spc="-18" dirty="0">
                <a:latin typeface="Arial"/>
                <a:cs typeface="Arial"/>
              </a:rPr>
              <a:t>=</a:t>
            </a:r>
            <a:r>
              <a:rPr sz="2489" spc="9" dirty="0">
                <a:latin typeface="Arial"/>
                <a:cs typeface="Arial"/>
              </a:rPr>
              <a:t> </a:t>
            </a:r>
            <a:r>
              <a:rPr sz="2622" i="1" spc="-89" dirty="0">
                <a:latin typeface="Symbol"/>
                <a:cs typeface="Symbol"/>
              </a:rPr>
              <a:t></a:t>
            </a:r>
            <a:r>
              <a:rPr sz="2467" i="1" spc="13" baseline="-21021" dirty="0">
                <a:latin typeface="Arial"/>
                <a:cs typeface="Arial"/>
              </a:rPr>
              <a:t>D</a:t>
            </a:r>
            <a:r>
              <a:rPr sz="2489" spc="-9" dirty="0">
                <a:latin typeface="Arial"/>
                <a:cs typeface="Arial"/>
              </a:rPr>
              <a:t>v</a:t>
            </a:r>
            <a:r>
              <a:rPr sz="2467" spc="6" baseline="-21021" dirty="0">
                <a:latin typeface="Arial"/>
                <a:cs typeface="Arial"/>
              </a:rPr>
              <a:t>s</a:t>
            </a:r>
            <a:r>
              <a:rPr sz="2467" spc="333" baseline="-21021" dirty="0">
                <a:latin typeface="Arial"/>
                <a:cs typeface="Arial"/>
              </a:rPr>
              <a:t> </a:t>
            </a:r>
            <a:r>
              <a:rPr sz="2489" spc="-18" dirty="0">
                <a:latin typeface="Arial"/>
                <a:cs typeface="Arial"/>
              </a:rPr>
              <a:t>=</a:t>
            </a:r>
            <a:r>
              <a:rPr sz="2489" dirty="0">
                <a:latin typeface="Arial"/>
                <a:cs typeface="Arial"/>
              </a:rPr>
              <a:t> </a:t>
            </a:r>
            <a:r>
              <a:rPr sz="2489" spc="-13" dirty="0">
                <a:latin typeface="Arial"/>
                <a:cs typeface="Arial"/>
              </a:rPr>
              <a:t>0</a:t>
            </a:r>
            <a:r>
              <a:rPr sz="2489" spc="-9" dirty="0">
                <a:latin typeface="Arial"/>
                <a:cs typeface="Arial"/>
              </a:rPr>
              <a:t>.</a:t>
            </a:r>
            <a:r>
              <a:rPr sz="2489" spc="-13" dirty="0">
                <a:latin typeface="Arial"/>
                <a:cs typeface="Arial"/>
              </a:rPr>
              <a:t>8v</a:t>
            </a:r>
            <a:r>
              <a:rPr sz="2467" spc="6" baseline="-21021" dirty="0">
                <a:latin typeface="Arial"/>
                <a:cs typeface="Arial"/>
              </a:rPr>
              <a:t>s</a:t>
            </a:r>
            <a:endParaRPr sz="2467" baseline="-21021">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4236838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title="Lateral Systems (Bearing Walls)"/>
          <p:cNvGraphicFramePr>
            <a:graphicFrameLocks noGrp="1"/>
          </p:cNvGraphicFramePr>
          <p:nvPr>
            <p:extLst>
              <p:ext uri="{D42A27DB-BD31-4B8C-83A1-F6EECF244321}">
                <p14:modId xmlns:p14="http://schemas.microsoft.com/office/powerpoint/2010/main" val="402608593"/>
              </p:ext>
            </p:extLst>
          </p:nvPr>
        </p:nvGraphicFramePr>
        <p:xfrm>
          <a:off x="460023" y="1404055"/>
          <a:ext cx="8239479" cy="4315968"/>
        </p:xfrm>
        <a:graphic>
          <a:graphicData uri="http://schemas.openxmlformats.org/drawingml/2006/table">
            <a:tbl>
              <a:tblPr firstRow="1" bandRow="1">
                <a:tableStyleId>{2D5ABB26-0587-4C30-8999-92F81FD0307C}</a:tableStyleId>
              </a:tblPr>
              <a:tblGrid>
                <a:gridCol w="2746493">
                  <a:extLst>
                    <a:ext uri="{9D8B030D-6E8A-4147-A177-3AD203B41FA5}">
                      <a16:colId xmlns:a16="http://schemas.microsoft.com/office/drawing/2014/main" val="20000"/>
                    </a:ext>
                  </a:extLst>
                </a:gridCol>
                <a:gridCol w="2746493">
                  <a:extLst>
                    <a:ext uri="{9D8B030D-6E8A-4147-A177-3AD203B41FA5}">
                      <a16:colId xmlns:a16="http://schemas.microsoft.com/office/drawing/2014/main" val="20001"/>
                    </a:ext>
                  </a:extLst>
                </a:gridCol>
                <a:gridCol w="2746493">
                  <a:extLst>
                    <a:ext uri="{9D8B030D-6E8A-4147-A177-3AD203B41FA5}">
                      <a16:colId xmlns:a16="http://schemas.microsoft.com/office/drawing/2014/main" val="20002"/>
                    </a:ext>
                  </a:extLst>
                </a:gridCol>
              </a:tblGrid>
              <a:tr h="1078992">
                <a:tc>
                  <a:txBody>
                    <a:bodyPr/>
                    <a:lstStyle/>
                    <a:p>
                      <a:pPr marL="182880" marR="728345" algn="ctr">
                        <a:lnSpc>
                          <a:spcPct val="120000"/>
                        </a:lnSpc>
                      </a:pPr>
                      <a:r>
                        <a:rPr sz="1800" b="1" spc="-5" dirty="0">
                          <a:latin typeface="Arial"/>
                          <a:cs typeface="Arial"/>
                        </a:rPr>
                        <a:t>S</a:t>
                      </a:r>
                      <a:r>
                        <a:rPr sz="1800" b="1" dirty="0">
                          <a:latin typeface="Arial"/>
                          <a:cs typeface="Arial"/>
                        </a:rPr>
                        <a:t>e</a:t>
                      </a:r>
                      <a:r>
                        <a:rPr sz="1800" b="1" spc="-5" dirty="0">
                          <a:latin typeface="Arial"/>
                          <a:cs typeface="Arial"/>
                        </a:rPr>
                        <a:t>i</a:t>
                      </a:r>
                      <a:r>
                        <a:rPr sz="1800" b="1" spc="5" dirty="0">
                          <a:latin typeface="Arial"/>
                          <a:cs typeface="Arial"/>
                        </a:rPr>
                        <a:t>s</a:t>
                      </a:r>
                      <a:r>
                        <a:rPr sz="1800" b="1" spc="-5" dirty="0">
                          <a:latin typeface="Arial"/>
                          <a:cs typeface="Arial"/>
                        </a:rPr>
                        <a:t>mi</a:t>
                      </a:r>
                      <a:r>
                        <a:rPr sz="1800" b="1" dirty="0">
                          <a:latin typeface="Arial"/>
                          <a:cs typeface="Arial"/>
                        </a:rPr>
                        <a:t>c</a:t>
                      </a:r>
                      <a:r>
                        <a:rPr sz="1800" b="1" spc="-15" dirty="0">
                          <a:latin typeface="Arial"/>
                          <a:cs typeface="Arial"/>
                        </a:rPr>
                        <a:t> </a:t>
                      </a:r>
                      <a:r>
                        <a:rPr sz="1800" b="1" dirty="0">
                          <a:latin typeface="Arial"/>
                          <a:cs typeface="Arial"/>
                        </a:rPr>
                        <a:t>For</a:t>
                      </a:r>
                      <a:r>
                        <a:rPr sz="1800" b="1" spc="5" dirty="0">
                          <a:latin typeface="Arial"/>
                          <a:cs typeface="Arial"/>
                        </a:rPr>
                        <a:t>c</a:t>
                      </a:r>
                      <a:r>
                        <a:rPr sz="1800" b="1" dirty="0">
                          <a:latin typeface="Arial"/>
                          <a:cs typeface="Arial"/>
                        </a:rPr>
                        <a:t>e </a:t>
                      </a:r>
                      <a:r>
                        <a:rPr sz="1800" b="1" spc="5" dirty="0">
                          <a:latin typeface="Arial"/>
                          <a:cs typeface="Arial"/>
                        </a:rPr>
                        <a:t>R</a:t>
                      </a:r>
                      <a:r>
                        <a:rPr sz="1800" b="1" dirty="0">
                          <a:latin typeface="Arial"/>
                          <a:cs typeface="Arial"/>
                        </a:rPr>
                        <a:t>e</a:t>
                      </a:r>
                      <a:r>
                        <a:rPr sz="1800" b="1" spc="5" dirty="0">
                          <a:latin typeface="Arial"/>
                          <a:cs typeface="Arial"/>
                        </a:rPr>
                        <a:t>s</a:t>
                      </a:r>
                      <a:r>
                        <a:rPr sz="1800" b="1" spc="-5" dirty="0">
                          <a:latin typeface="Arial"/>
                          <a:cs typeface="Arial"/>
                        </a:rPr>
                        <a:t>i</a:t>
                      </a:r>
                      <a:r>
                        <a:rPr sz="1800" b="1" spc="5" dirty="0">
                          <a:latin typeface="Arial"/>
                          <a:cs typeface="Arial"/>
                        </a:rPr>
                        <a:t>s</a:t>
                      </a:r>
                      <a:r>
                        <a:rPr sz="1800" b="1" spc="-10" dirty="0">
                          <a:latin typeface="Arial"/>
                          <a:cs typeface="Arial"/>
                        </a:rPr>
                        <a:t>t</a:t>
                      </a:r>
                      <a:r>
                        <a:rPr sz="1800" b="1" spc="-5" dirty="0">
                          <a:latin typeface="Arial"/>
                          <a:cs typeface="Arial"/>
                        </a:rPr>
                        <a:t>i</a:t>
                      </a:r>
                      <a:r>
                        <a:rPr sz="1800" b="1" dirty="0">
                          <a:latin typeface="Arial"/>
                          <a:cs typeface="Arial"/>
                        </a:rPr>
                        <a:t>ng </a:t>
                      </a:r>
                      <a:r>
                        <a:rPr sz="1800" b="1" spc="-5" dirty="0">
                          <a:latin typeface="Arial"/>
                          <a:cs typeface="Arial"/>
                        </a:rPr>
                        <a:t>S</a:t>
                      </a:r>
                      <a:r>
                        <a:rPr sz="1800" b="1" spc="-10" dirty="0">
                          <a:latin typeface="Arial"/>
                          <a:cs typeface="Arial"/>
                        </a:rPr>
                        <a:t>y</a:t>
                      </a:r>
                      <a:r>
                        <a:rPr sz="1800" b="1" spc="5" dirty="0">
                          <a:latin typeface="Arial"/>
                          <a:cs typeface="Arial"/>
                        </a:rPr>
                        <a:t>s</a:t>
                      </a:r>
                      <a:r>
                        <a:rPr sz="1800" b="1" spc="-10" dirty="0">
                          <a:latin typeface="Arial"/>
                          <a:cs typeface="Arial"/>
                        </a:rPr>
                        <a:t>t</a:t>
                      </a:r>
                      <a:r>
                        <a:rPr sz="1800" b="1" dirty="0">
                          <a:latin typeface="Arial"/>
                          <a:cs typeface="Arial"/>
                        </a:rPr>
                        <a:t>em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82880" marR="771525" indent="2540" algn="ctr">
                        <a:lnSpc>
                          <a:spcPct val="100000"/>
                        </a:lnSpc>
                      </a:pPr>
                      <a:r>
                        <a:rPr sz="1800" b="1" dirty="0">
                          <a:latin typeface="Arial"/>
                          <a:cs typeface="Arial"/>
                        </a:rPr>
                        <a:t>Re</a:t>
                      </a:r>
                      <a:r>
                        <a:rPr sz="1800" b="1" spc="5" dirty="0">
                          <a:latin typeface="Arial"/>
                          <a:cs typeface="Arial"/>
                        </a:rPr>
                        <a:t>s</a:t>
                      </a:r>
                      <a:r>
                        <a:rPr sz="1800" b="1" dirty="0">
                          <a:latin typeface="Arial"/>
                          <a:cs typeface="Arial"/>
                        </a:rPr>
                        <a:t>pon</a:t>
                      </a:r>
                      <a:r>
                        <a:rPr sz="1800" b="1" spc="5" dirty="0">
                          <a:latin typeface="Arial"/>
                          <a:cs typeface="Arial"/>
                        </a:rPr>
                        <a:t>s</a:t>
                      </a:r>
                      <a:r>
                        <a:rPr sz="1800" b="1" dirty="0">
                          <a:latin typeface="Arial"/>
                          <a:cs typeface="Arial"/>
                        </a:rPr>
                        <a:t>e </a:t>
                      </a:r>
                      <a:r>
                        <a:rPr sz="1800" b="1" spc="-5" dirty="0">
                          <a:latin typeface="Arial"/>
                          <a:cs typeface="Arial"/>
                        </a:rPr>
                        <a:t>M</a:t>
                      </a:r>
                      <a:r>
                        <a:rPr sz="1800" b="1" dirty="0">
                          <a:latin typeface="Arial"/>
                          <a:cs typeface="Arial"/>
                        </a:rPr>
                        <a:t>odi</a:t>
                      </a:r>
                      <a:r>
                        <a:rPr sz="1800" b="1" spc="-10" dirty="0">
                          <a:latin typeface="Arial"/>
                          <a:cs typeface="Arial"/>
                        </a:rPr>
                        <a:t>f</a:t>
                      </a:r>
                      <a:r>
                        <a:rPr sz="1800" b="1" spc="-5" dirty="0">
                          <a:latin typeface="Arial"/>
                          <a:cs typeface="Arial"/>
                        </a:rPr>
                        <a:t>i</a:t>
                      </a:r>
                      <a:r>
                        <a:rPr sz="1800" b="1" spc="5" dirty="0">
                          <a:latin typeface="Arial"/>
                          <a:cs typeface="Arial"/>
                        </a:rPr>
                        <a:t>c</a:t>
                      </a:r>
                      <a:r>
                        <a:rPr sz="1800" b="1" dirty="0">
                          <a:latin typeface="Arial"/>
                          <a:cs typeface="Arial"/>
                        </a:rPr>
                        <a:t>a</a:t>
                      </a:r>
                      <a:r>
                        <a:rPr sz="1800" b="1" spc="-10" dirty="0">
                          <a:latin typeface="Arial"/>
                          <a:cs typeface="Arial"/>
                        </a:rPr>
                        <a:t>t</a:t>
                      </a:r>
                      <a:r>
                        <a:rPr sz="1800" b="1" spc="-5" dirty="0">
                          <a:latin typeface="Arial"/>
                          <a:cs typeface="Arial"/>
                        </a:rPr>
                        <a:t>i</a:t>
                      </a:r>
                      <a:r>
                        <a:rPr sz="1800" b="1" dirty="0">
                          <a:latin typeface="Arial"/>
                          <a:cs typeface="Arial"/>
                        </a:rPr>
                        <a:t>on</a:t>
                      </a:r>
                      <a:r>
                        <a:rPr lang="en-US" sz="1800" b="1" baseline="0" dirty="0">
                          <a:latin typeface="Arial"/>
                          <a:cs typeface="Arial"/>
                        </a:rPr>
                        <a:t> </a:t>
                      </a:r>
                      <a:r>
                        <a:rPr sz="1800" b="1" dirty="0">
                          <a:latin typeface="Arial"/>
                          <a:cs typeface="Arial"/>
                        </a:rPr>
                        <a:t>Coe</a:t>
                      </a:r>
                      <a:r>
                        <a:rPr sz="1800" b="1" spc="-45" dirty="0">
                          <a:latin typeface="Arial"/>
                          <a:cs typeface="Arial"/>
                        </a:rPr>
                        <a:t>f</a:t>
                      </a:r>
                      <a:r>
                        <a:rPr sz="1800" b="1" spc="-10" dirty="0">
                          <a:latin typeface="Arial"/>
                          <a:cs typeface="Arial"/>
                        </a:rPr>
                        <a:t>f</a:t>
                      </a:r>
                      <a:r>
                        <a:rPr sz="1800" b="1" dirty="0">
                          <a:latin typeface="Arial"/>
                          <a:cs typeface="Arial"/>
                        </a:rPr>
                        <a:t>i</a:t>
                      </a:r>
                      <a:r>
                        <a:rPr sz="1800" b="1" spc="5" dirty="0">
                          <a:latin typeface="Arial"/>
                          <a:cs typeface="Arial"/>
                        </a:rPr>
                        <a:t>c</a:t>
                      </a:r>
                      <a:r>
                        <a:rPr sz="1800" b="1" spc="-5" dirty="0">
                          <a:latin typeface="Arial"/>
                          <a:cs typeface="Arial"/>
                        </a:rPr>
                        <a:t>i</a:t>
                      </a:r>
                      <a:r>
                        <a:rPr sz="1800" b="1" dirty="0">
                          <a:latin typeface="Arial"/>
                          <a:cs typeface="Arial"/>
                        </a:rPr>
                        <a:t>en</a:t>
                      </a:r>
                      <a:r>
                        <a:rPr sz="1800" b="1" spc="-10" dirty="0">
                          <a:latin typeface="Arial"/>
                          <a:cs typeface="Arial"/>
                        </a:rPr>
                        <a:t>t</a:t>
                      </a:r>
                      <a:r>
                        <a:rPr sz="1800" b="1" dirty="0">
                          <a:latin typeface="Arial"/>
                          <a:cs typeface="Arial"/>
                        </a:rPr>
                        <a:t>,</a:t>
                      </a:r>
                      <a:r>
                        <a:rPr sz="1800" b="1" spc="-35" dirty="0">
                          <a:latin typeface="Arial"/>
                          <a:cs typeface="Arial"/>
                        </a:rPr>
                        <a:t> </a:t>
                      </a:r>
                      <a:r>
                        <a:rPr sz="1800" b="1" dirty="0">
                          <a:latin typeface="Arial"/>
                          <a:cs typeface="Arial"/>
                        </a:rPr>
                        <a:t>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82880" algn="ctr">
                        <a:lnSpc>
                          <a:spcPct val="100000"/>
                        </a:lnSpc>
                      </a:pPr>
                      <a:r>
                        <a:rPr sz="1800" b="1" spc="-5" dirty="0">
                          <a:latin typeface="Arial"/>
                          <a:cs typeface="Arial"/>
                        </a:rPr>
                        <a:t>S</a:t>
                      </a:r>
                      <a:r>
                        <a:rPr sz="1800" b="1" dirty="0">
                          <a:latin typeface="Arial"/>
                          <a:cs typeface="Arial"/>
                        </a:rPr>
                        <a:t>ei</a:t>
                      </a:r>
                      <a:r>
                        <a:rPr sz="1800" b="1" spc="5" dirty="0">
                          <a:latin typeface="Arial"/>
                          <a:cs typeface="Arial"/>
                        </a:rPr>
                        <a:t>s</a:t>
                      </a:r>
                      <a:r>
                        <a:rPr sz="1800" b="1" spc="-5" dirty="0">
                          <a:latin typeface="Arial"/>
                          <a:cs typeface="Arial"/>
                        </a:rPr>
                        <a:t>m</a:t>
                      </a:r>
                      <a:r>
                        <a:rPr sz="1800" b="1" dirty="0">
                          <a:latin typeface="Arial"/>
                          <a:cs typeface="Arial"/>
                        </a:rPr>
                        <a:t>ic</a:t>
                      </a:r>
                      <a:r>
                        <a:rPr sz="1800" b="1" spc="-15" dirty="0">
                          <a:latin typeface="Arial"/>
                          <a:cs typeface="Arial"/>
                        </a:rPr>
                        <a:t> </a:t>
                      </a:r>
                      <a:r>
                        <a:rPr sz="1800" b="1" spc="5" dirty="0">
                          <a:latin typeface="Arial"/>
                          <a:cs typeface="Arial"/>
                        </a:rPr>
                        <a:t>D</a:t>
                      </a:r>
                      <a:r>
                        <a:rPr sz="1800" b="1" dirty="0">
                          <a:latin typeface="Arial"/>
                          <a:cs typeface="Arial"/>
                        </a:rPr>
                        <a:t>e</a:t>
                      </a:r>
                      <a:r>
                        <a:rPr sz="1800" b="1" spc="5" dirty="0">
                          <a:latin typeface="Arial"/>
                          <a:cs typeface="Arial"/>
                        </a:rPr>
                        <a:t>s</a:t>
                      </a:r>
                      <a:r>
                        <a:rPr sz="1800" b="1" dirty="0">
                          <a:latin typeface="Arial"/>
                          <a:cs typeface="Arial"/>
                        </a:rPr>
                        <a:t>ign</a:t>
                      </a:r>
                      <a:r>
                        <a:rPr lang="en-US" sz="1800" b="1" spc="-15" baseline="0" dirty="0">
                          <a:latin typeface="Arial"/>
                          <a:cs typeface="Arial"/>
                        </a:rPr>
                        <a:t> </a:t>
                      </a:r>
                      <a:r>
                        <a:rPr sz="1800" b="1" dirty="0">
                          <a:latin typeface="Arial"/>
                          <a:cs typeface="Arial"/>
                        </a:rPr>
                        <a:t>Ca</a:t>
                      </a:r>
                      <a:r>
                        <a:rPr sz="1800" b="1" spc="-10" dirty="0">
                          <a:latin typeface="Arial"/>
                          <a:cs typeface="Arial"/>
                        </a:rPr>
                        <a:t>t</a:t>
                      </a:r>
                      <a:r>
                        <a:rPr sz="1800" b="1" dirty="0">
                          <a:latin typeface="Arial"/>
                          <a:cs typeface="Arial"/>
                        </a:rPr>
                        <a:t>egory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1078992">
                <a:tc>
                  <a:txBody>
                    <a:bodyPr/>
                    <a:lstStyle/>
                    <a:p>
                      <a:pPr marL="182880" marR="277495"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a:t>
                      </a:r>
                      <a:r>
                        <a:rPr sz="1800" spc="-5" dirty="0">
                          <a:latin typeface="Arial"/>
                          <a:cs typeface="Arial"/>
                        </a:rPr>
                        <a:t>l</a:t>
                      </a:r>
                      <a:r>
                        <a:rPr sz="1800" dirty="0">
                          <a:latin typeface="Arial"/>
                          <a:cs typeface="Arial"/>
                        </a:rPr>
                        <a:t>ls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wood </a:t>
                      </a:r>
                      <a:r>
                        <a:rPr sz="1800" spc="5" dirty="0">
                          <a:latin typeface="Arial"/>
                          <a:cs typeface="Arial"/>
                        </a:rPr>
                        <a:t>s</a:t>
                      </a:r>
                      <a:r>
                        <a:rPr sz="1800" spc="-10" dirty="0">
                          <a:latin typeface="Arial"/>
                          <a:cs typeface="Arial"/>
                        </a:rPr>
                        <a:t>t</a:t>
                      </a:r>
                      <a:r>
                        <a:rPr sz="1800" dirty="0">
                          <a:latin typeface="Arial"/>
                          <a:cs typeface="Arial"/>
                        </a:rPr>
                        <a:t>ru</a:t>
                      </a:r>
                      <a:r>
                        <a:rPr sz="1800" spc="5" dirty="0">
                          <a:latin typeface="Arial"/>
                          <a:cs typeface="Arial"/>
                        </a:rPr>
                        <a:t>c</a:t>
                      </a:r>
                      <a:r>
                        <a:rPr sz="1800" spc="-10" dirty="0">
                          <a:latin typeface="Arial"/>
                          <a:cs typeface="Arial"/>
                        </a:rPr>
                        <a:t>t</a:t>
                      </a:r>
                      <a:r>
                        <a:rPr sz="1800" dirty="0">
                          <a:latin typeface="Arial"/>
                          <a:cs typeface="Arial"/>
                        </a:rPr>
                        <a:t>u</a:t>
                      </a:r>
                      <a:r>
                        <a:rPr sz="1800" spc="-10" dirty="0">
                          <a:latin typeface="Arial"/>
                          <a:cs typeface="Arial"/>
                        </a:rPr>
                        <a:t>r</a:t>
                      </a:r>
                      <a:r>
                        <a:rPr sz="1800" dirty="0">
                          <a:latin typeface="Arial"/>
                          <a:cs typeface="Arial"/>
                        </a:rPr>
                        <a:t>al</a:t>
                      </a:r>
                      <a:r>
                        <a:rPr sz="1800" spc="-45" dirty="0">
                          <a:latin typeface="Arial"/>
                          <a:cs typeface="Arial"/>
                        </a:rPr>
                        <a:t> </a:t>
                      </a:r>
                      <a:r>
                        <a:rPr sz="1800" dirty="0">
                          <a:latin typeface="Arial"/>
                          <a:cs typeface="Arial"/>
                        </a:rPr>
                        <a:t>pane</a:t>
                      </a:r>
                      <a:r>
                        <a:rPr sz="1800" spc="-5" dirty="0">
                          <a:latin typeface="Arial"/>
                          <a:cs typeface="Arial"/>
                        </a:rPr>
                        <a:t>l</a:t>
                      </a:r>
                      <a:r>
                        <a:rPr sz="1800" dirty="0">
                          <a:latin typeface="Arial"/>
                          <a:cs typeface="Arial"/>
                        </a:rPr>
                        <a:t>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6</a:t>
                      </a:r>
                      <a:r>
                        <a:rPr sz="1800" spc="-5" dirty="0">
                          <a:latin typeface="Arial"/>
                          <a:cs typeface="Arial"/>
                        </a:rPr>
                        <a:t> </a:t>
                      </a:r>
                      <a:r>
                        <a:rPr sz="1800" dirty="0">
                          <a:latin typeface="Arial"/>
                          <a:cs typeface="Arial"/>
                        </a:rPr>
                        <a:t>½</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algn="ctr">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78992">
                <a:tc>
                  <a:txBody>
                    <a:bodyPr/>
                    <a:lstStyle/>
                    <a:p>
                      <a:pPr marL="182880" marR="292100"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wal</a:t>
                      </a:r>
                      <a:r>
                        <a:rPr sz="1800" spc="-5" dirty="0">
                          <a:latin typeface="Arial"/>
                          <a:cs typeface="Arial"/>
                        </a:rPr>
                        <a:t>l</a:t>
                      </a:r>
                      <a:r>
                        <a:rPr sz="1800" dirty="0">
                          <a:latin typeface="Arial"/>
                          <a:cs typeface="Arial"/>
                        </a:rPr>
                        <a:t>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o</a:t>
                      </a:r>
                      <a:r>
                        <a:rPr sz="1800" spc="-10" dirty="0">
                          <a:latin typeface="Arial"/>
                          <a:cs typeface="Arial"/>
                        </a:rPr>
                        <a:t>t</a:t>
                      </a:r>
                      <a:r>
                        <a:rPr sz="1800" dirty="0">
                          <a:latin typeface="Arial"/>
                          <a:cs typeface="Arial"/>
                        </a:rPr>
                        <a:t>her </a:t>
                      </a:r>
                      <a:r>
                        <a:rPr sz="1800" spc="-5" dirty="0">
                          <a:latin typeface="Arial"/>
                          <a:cs typeface="Arial"/>
                        </a:rPr>
                        <a:t>m</a:t>
                      </a:r>
                      <a:r>
                        <a:rPr sz="1800" dirty="0">
                          <a:latin typeface="Arial"/>
                          <a:cs typeface="Arial"/>
                        </a:rPr>
                        <a:t>a</a:t>
                      </a:r>
                      <a:r>
                        <a:rPr sz="1800" spc="-10" dirty="0">
                          <a:latin typeface="Arial"/>
                          <a:cs typeface="Arial"/>
                        </a:rPr>
                        <a:t>t</a:t>
                      </a:r>
                      <a:r>
                        <a:rPr sz="1800" dirty="0">
                          <a:latin typeface="Arial"/>
                          <a:cs typeface="Arial"/>
                        </a:rPr>
                        <a:t>erials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marR="803910" algn="ctr">
                        <a:lnSpc>
                          <a:spcPct val="120000"/>
                        </a:lnSpc>
                        <a:tabLst>
                          <a:tab pos="1210945" algn="l"/>
                          <a:tab pos="1661795" algn="l"/>
                        </a:tabLst>
                      </a:pPr>
                      <a:r>
                        <a:rPr sz="1800" spc="5" dirty="0">
                          <a:latin typeface="Arial"/>
                          <a:cs typeface="Arial"/>
                        </a:rPr>
                        <a:t>D</a:t>
                      </a:r>
                      <a:r>
                        <a:rPr sz="1800" dirty="0">
                          <a:latin typeface="Arial"/>
                          <a:cs typeface="Arial"/>
                        </a:rPr>
                        <a:t>:35</a:t>
                      </a:r>
                      <a:r>
                        <a:rPr sz="1800" spc="-5" dirty="0">
                          <a:latin typeface="Arial"/>
                          <a:cs typeface="Arial"/>
                        </a:rPr>
                        <a:t> </a:t>
                      </a:r>
                      <a:r>
                        <a:rPr sz="1800" spc="-10" dirty="0">
                          <a:latin typeface="Arial"/>
                          <a:cs typeface="Arial"/>
                        </a:rPr>
                        <a:t>f</a:t>
                      </a:r>
                      <a:r>
                        <a:rPr sz="1800" dirty="0">
                          <a:latin typeface="Arial"/>
                          <a:cs typeface="Arial"/>
                        </a:rPr>
                        <a:t>t</a:t>
                      </a:r>
                      <a:r>
                        <a:rPr sz="1800" spc="-25" dirty="0">
                          <a:latin typeface="Arial"/>
                          <a:cs typeface="Arial"/>
                        </a:rPr>
                        <a:t> </a:t>
                      </a:r>
                      <a:r>
                        <a:rPr sz="1800" spc="-5" dirty="0">
                          <a:latin typeface="Arial"/>
                          <a:cs typeface="Arial"/>
                        </a:rPr>
                        <a:t>m</a:t>
                      </a:r>
                      <a:r>
                        <a:rPr sz="1800" dirty="0">
                          <a:latin typeface="Arial"/>
                          <a:cs typeface="Arial"/>
                        </a:rPr>
                        <a:t>ax </a:t>
                      </a:r>
                      <a:endParaRPr lang="en-US" sz="1800" dirty="0">
                        <a:latin typeface="Arial"/>
                        <a:cs typeface="Arial"/>
                      </a:endParaRPr>
                    </a:p>
                    <a:p>
                      <a:pPr marL="182880" marR="803910" algn="ctr">
                        <a:lnSpc>
                          <a:spcPct val="120000"/>
                        </a:lnSpc>
                        <a:tabLst>
                          <a:tab pos="1210945" algn="l"/>
                          <a:tab pos="1661795" algn="l"/>
                        </a:tabLst>
                      </a:pPr>
                      <a:r>
                        <a:rPr sz="1800" dirty="0">
                          <a:latin typeface="Arial"/>
                          <a:cs typeface="Arial"/>
                        </a:rPr>
                        <a:t>E</a:t>
                      </a:r>
                      <a:r>
                        <a:rPr sz="1800" spc="-10" dirty="0">
                          <a:latin typeface="Arial"/>
                          <a:cs typeface="Arial"/>
                        </a:rPr>
                        <a:t> </a:t>
                      </a:r>
                      <a:r>
                        <a:rPr sz="1800" dirty="0">
                          <a:latin typeface="Arial"/>
                          <a:cs typeface="Arial"/>
                        </a:rPr>
                        <a:t>&amp; F:</a:t>
                      </a:r>
                      <a:r>
                        <a:rPr lang="en-US" sz="1800" dirty="0">
                          <a:latin typeface="Arial"/>
                          <a:cs typeface="Arial"/>
                        </a:rPr>
                        <a:t> NP</a:t>
                      </a:r>
                      <a:endParaRPr sz="1800" dirty="0">
                        <a:latin typeface="Arial"/>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78992">
                <a:tc>
                  <a:txBody>
                    <a:bodyPr/>
                    <a:lstStyle/>
                    <a:p>
                      <a:pPr marL="182880" marR="445770" indent="0" algn="ctr">
                        <a:lnSpc>
                          <a:spcPct val="100000"/>
                        </a:lnSpc>
                      </a:pPr>
                      <a:r>
                        <a:rPr sz="1800" spc="-70" dirty="0">
                          <a:latin typeface="Arial"/>
                          <a:cs typeface="Arial"/>
                        </a:rPr>
                        <a:t>W</a:t>
                      </a:r>
                      <a:r>
                        <a:rPr sz="1800" dirty="0">
                          <a:latin typeface="Arial"/>
                          <a:cs typeface="Arial"/>
                        </a:rPr>
                        <a:t>a</a:t>
                      </a:r>
                      <a:r>
                        <a:rPr sz="1800" spc="-5" dirty="0">
                          <a:latin typeface="Arial"/>
                          <a:cs typeface="Arial"/>
                        </a:rPr>
                        <a:t>l</a:t>
                      </a:r>
                      <a:r>
                        <a:rPr sz="1800" dirty="0">
                          <a:latin typeface="Arial"/>
                          <a:cs typeface="Arial"/>
                        </a:rPr>
                        <a:t>ls</a:t>
                      </a:r>
                      <a:r>
                        <a:rPr sz="1800" spc="-15" dirty="0">
                          <a:latin typeface="Arial"/>
                          <a:cs typeface="Arial"/>
                        </a:rPr>
                        <a:t> </a:t>
                      </a:r>
                      <a:r>
                        <a:rPr sz="1800" dirty="0">
                          <a:latin typeface="Arial"/>
                          <a:cs typeface="Arial"/>
                        </a:rPr>
                        <a:t>wi</a:t>
                      </a:r>
                      <a:r>
                        <a:rPr sz="1800" spc="-10" dirty="0">
                          <a:latin typeface="Arial"/>
                          <a:cs typeface="Arial"/>
                        </a:rPr>
                        <a:t>t</a:t>
                      </a:r>
                      <a:r>
                        <a:rPr sz="1800" dirty="0">
                          <a:latin typeface="Arial"/>
                          <a:cs typeface="Arial"/>
                        </a:rPr>
                        <a:t>h</a:t>
                      </a:r>
                      <a:r>
                        <a:rPr sz="1800" spc="-5" dirty="0">
                          <a:latin typeface="Arial"/>
                          <a:cs typeface="Arial"/>
                        </a:rPr>
                        <a:t> </a:t>
                      </a:r>
                      <a:r>
                        <a:rPr sz="1800" spc="-10" dirty="0">
                          <a:latin typeface="Arial"/>
                          <a:cs typeface="Arial"/>
                        </a:rPr>
                        <a:t>f</a:t>
                      </a:r>
                      <a:r>
                        <a:rPr sz="1800" spc="-5" dirty="0">
                          <a:latin typeface="Arial"/>
                          <a:cs typeface="Arial"/>
                        </a:rPr>
                        <a:t>l</a:t>
                      </a:r>
                      <a:r>
                        <a:rPr sz="1800" dirty="0">
                          <a:latin typeface="Arial"/>
                          <a:cs typeface="Arial"/>
                        </a:rPr>
                        <a:t>at</a:t>
                      </a:r>
                      <a:r>
                        <a:rPr sz="1800" spc="-25" dirty="0">
                          <a:latin typeface="Arial"/>
                          <a:cs typeface="Arial"/>
                        </a:rPr>
                        <a:t> </a:t>
                      </a:r>
                      <a:r>
                        <a:rPr sz="1800" spc="5" dirty="0">
                          <a:latin typeface="Arial"/>
                          <a:cs typeface="Arial"/>
                        </a:rPr>
                        <a:t>s</a:t>
                      </a:r>
                      <a:r>
                        <a:rPr sz="1800" spc="-10" dirty="0">
                          <a:latin typeface="Arial"/>
                          <a:cs typeface="Arial"/>
                        </a:rPr>
                        <a:t>t</a:t>
                      </a:r>
                      <a:r>
                        <a:rPr sz="1800" dirty="0">
                          <a:latin typeface="Arial"/>
                          <a:cs typeface="Arial"/>
                        </a:rPr>
                        <a:t>rap bra</a:t>
                      </a:r>
                      <a:r>
                        <a:rPr sz="1800" spc="5" dirty="0">
                          <a:latin typeface="Arial"/>
                          <a:cs typeface="Arial"/>
                        </a:rPr>
                        <a:t>c</a:t>
                      </a:r>
                      <a:r>
                        <a:rPr sz="1800" spc="-5" dirty="0">
                          <a:latin typeface="Arial"/>
                          <a:cs typeface="Arial"/>
                        </a:rPr>
                        <a:t>i</a:t>
                      </a:r>
                      <a:r>
                        <a:rPr sz="1800" dirty="0">
                          <a:latin typeface="Arial"/>
                          <a:cs typeface="Arial"/>
                        </a:rPr>
                        <a:t>ng</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algn="ctr">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a:t>
                      </a:r>
                      <a:r>
                        <a:rPr lang="en-US" sz="1800" baseline="0" dirty="0">
                          <a:latin typeface="Arial"/>
                          <a:cs typeface="Arial"/>
                        </a:rPr>
                        <a:t> </a:t>
                      </a:r>
                      <a:r>
                        <a:rPr sz="1800" dirty="0">
                          <a:latin typeface="Arial"/>
                          <a:cs typeface="Arial"/>
                        </a:rPr>
                        <a:t>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2" name="object 2"/>
          <p:cNvSpPr txBox="1">
            <a:spLocks noGrp="1"/>
          </p:cNvSpPr>
          <p:nvPr>
            <p:ph type="title"/>
          </p:nvPr>
        </p:nvSpPr>
        <p:spPr/>
        <p:txBody>
          <a:bodyPr/>
          <a:lstStyle/>
          <a:p>
            <a:r>
              <a:rPr lang="en-US" dirty="0"/>
              <a:t>Lateral Systems (Bearing Walls)</a:t>
            </a:r>
          </a:p>
        </p:txBody>
      </p:sp>
    </p:spTree>
    <p:extLst>
      <p:ext uri="{BB962C8B-B14F-4D97-AF65-F5344CB8AC3E}">
        <p14:creationId xmlns:p14="http://schemas.microsoft.com/office/powerpoint/2010/main" val="1465857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a:t>Lateral Systems (Building Frame)</a:t>
            </a:r>
            <a:endParaRPr lang="en-US" dirty="0"/>
          </a:p>
        </p:txBody>
      </p:sp>
      <p:graphicFrame>
        <p:nvGraphicFramePr>
          <p:cNvPr id="3" name="object 3" descr="Two systems and associated parameters.&#10;"/>
          <p:cNvGraphicFramePr>
            <a:graphicFrameLocks noGrp="1"/>
          </p:cNvGraphicFramePr>
          <p:nvPr>
            <p:extLst>
              <p:ext uri="{D42A27DB-BD31-4B8C-83A1-F6EECF244321}">
                <p14:modId xmlns:p14="http://schemas.microsoft.com/office/powerpoint/2010/main" val="452924387"/>
              </p:ext>
            </p:extLst>
          </p:nvPr>
        </p:nvGraphicFramePr>
        <p:xfrm>
          <a:off x="460023" y="2133600"/>
          <a:ext cx="8239478" cy="2762109"/>
        </p:xfrm>
        <a:graphic>
          <a:graphicData uri="http://schemas.openxmlformats.org/drawingml/2006/table">
            <a:tbl>
              <a:tblPr firstRow="1" bandRow="1">
                <a:tableStyleId>{2D5ABB26-0587-4C30-8999-92F81FD0307C}</a:tableStyleId>
              </a:tblPr>
              <a:tblGrid>
                <a:gridCol w="2753077">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1">
                  <a:extLst>
                    <a:ext uri="{9D8B030D-6E8A-4147-A177-3AD203B41FA5}">
                      <a16:colId xmlns:a16="http://schemas.microsoft.com/office/drawing/2014/main" val="20002"/>
                    </a:ext>
                  </a:extLst>
                </a:gridCol>
              </a:tblGrid>
              <a:tr h="916375">
                <a:tc>
                  <a:txBody>
                    <a:bodyPr/>
                    <a:lstStyle/>
                    <a:p>
                      <a:pPr marL="182880" marR="728345" algn="ctr">
                        <a:lnSpc>
                          <a:spcPct val="100000"/>
                        </a:lnSpc>
                      </a:pPr>
                      <a:r>
                        <a:rPr sz="1800" b="1" spc="-5" dirty="0">
                          <a:latin typeface="Arial"/>
                          <a:cs typeface="Arial"/>
                        </a:rPr>
                        <a:t>S</a:t>
                      </a:r>
                      <a:r>
                        <a:rPr sz="1800" b="1" dirty="0">
                          <a:latin typeface="Arial"/>
                          <a:cs typeface="Arial"/>
                        </a:rPr>
                        <a:t>e</a:t>
                      </a:r>
                      <a:r>
                        <a:rPr sz="1800" b="1" spc="-5" dirty="0">
                          <a:latin typeface="Arial"/>
                          <a:cs typeface="Arial"/>
                        </a:rPr>
                        <a:t>i</a:t>
                      </a:r>
                      <a:r>
                        <a:rPr sz="1800" b="1" spc="5" dirty="0">
                          <a:latin typeface="Arial"/>
                          <a:cs typeface="Arial"/>
                        </a:rPr>
                        <a:t>s</a:t>
                      </a:r>
                      <a:r>
                        <a:rPr sz="1800" b="1" spc="-5" dirty="0">
                          <a:latin typeface="Arial"/>
                          <a:cs typeface="Arial"/>
                        </a:rPr>
                        <a:t>mi</a:t>
                      </a:r>
                      <a:r>
                        <a:rPr sz="1800" b="1" dirty="0">
                          <a:latin typeface="Arial"/>
                          <a:cs typeface="Arial"/>
                        </a:rPr>
                        <a:t>c</a:t>
                      </a:r>
                      <a:r>
                        <a:rPr sz="1800" b="1" spc="-15" dirty="0">
                          <a:latin typeface="Arial"/>
                          <a:cs typeface="Arial"/>
                        </a:rPr>
                        <a:t> </a:t>
                      </a:r>
                      <a:r>
                        <a:rPr sz="1800" b="1" dirty="0">
                          <a:latin typeface="Arial"/>
                          <a:cs typeface="Arial"/>
                        </a:rPr>
                        <a:t>For</a:t>
                      </a:r>
                      <a:r>
                        <a:rPr sz="1800" b="1" spc="5" dirty="0">
                          <a:latin typeface="Arial"/>
                          <a:cs typeface="Arial"/>
                        </a:rPr>
                        <a:t>c</a:t>
                      </a:r>
                      <a:r>
                        <a:rPr sz="1800" b="1" dirty="0">
                          <a:latin typeface="Arial"/>
                          <a:cs typeface="Arial"/>
                        </a:rPr>
                        <a:t>e </a:t>
                      </a:r>
                      <a:r>
                        <a:rPr sz="1800" b="1" spc="5" dirty="0">
                          <a:latin typeface="Arial"/>
                          <a:cs typeface="Arial"/>
                        </a:rPr>
                        <a:t>R</a:t>
                      </a:r>
                      <a:r>
                        <a:rPr sz="1800" b="1" dirty="0">
                          <a:latin typeface="Arial"/>
                          <a:cs typeface="Arial"/>
                        </a:rPr>
                        <a:t>e</a:t>
                      </a:r>
                      <a:r>
                        <a:rPr sz="1800" b="1" spc="5" dirty="0">
                          <a:latin typeface="Arial"/>
                          <a:cs typeface="Arial"/>
                        </a:rPr>
                        <a:t>s</a:t>
                      </a:r>
                      <a:r>
                        <a:rPr sz="1800" b="1" spc="-5" dirty="0">
                          <a:latin typeface="Arial"/>
                          <a:cs typeface="Arial"/>
                        </a:rPr>
                        <a:t>i</a:t>
                      </a:r>
                      <a:r>
                        <a:rPr sz="1800" b="1" spc="5" dirty="0">
                          <a:latin typeface="Arial"/>
                          <a:cs typeface="Arial"/>
                        </a:rPr>
                        <a:t>s</a:t>
                      </a:r>
                      <a:r>
                        <a:rPr sz="1800" b="1" spc="-10" dirty="0">
                          <a:latin typeface="Arial"/>
                          <a:cs typeface="Arial"/>
                        </a:rPr>
                        <a:t>t</a:t>
                      </a:r>
                      <a:r>
                        <a:rPr sz="1800" b="1" spc="-5" dirty="0">
                          <a:latin typeface="Arial"/>
                          <a:cs typeface="Arial"/>
                        </a:rPr>
                        <a:t>i</a:t>
                      </a:r>
                      <a:r>
                        <a:rPr sz="1800" b="1" dirty="0">
                          <a:latin typeface="Arial"/>
                          <a:cs typeface="Arial"/>
                        </a:rPr>
                        <a:t>ng </a:t>
                      </a:r>
                      <a:r>
                        <a:rPr sz="1800" b="1" spc="-5" dirty="0">
                          <a:latin typeface="Arial"/>
                          <a:cs typeface="Arial"/>
                        </a:rPr>
                        <a:t>S</a:t>
                      </a:r>
                      <a:r>
                        <a:rPr sz="1800" b="1" spc="-10" dirty="0">
                          <a:latin typeface="Arial"/>
                          <a:cs typeface="Arial"/>
                        </a:rPr>
                        <a:t>y</a:t>
                      </a:r>
                      <a:r>
                        <a:rPr sz="1800" b="1" spc="5" dirty="0">
                          <a:latin typeface="Arial"/>
                          <a:cs typeface="Arial"/>
                        </a:rPr>
                        <a:t>s</a:t>
                      </a:r>
                      <a:r>
                        <a:rPr sz="1800" b="1" spc="-10" dirty="0">
                          <a:latin typeface="Arial"/>
                          <a:cs typeface="Arial"/>
                        </a:rPr>
                        <a:t>t</a:t>
                      </a:r>
                      <a:r>
                        <a:rPr sz="1800" b="1" dirty="0">
                          <a:latin typeface="Arial"/>
                          <a:cs typeface="Arial"/>
                        </a:rPr>
                        <a:t>em</a:t>
                      </a:r>
                    </a:p>
                  </a:txBody>
                  <a:tcPr marL="0" marR="0" marT="0" marB="0" anchor="ctr">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tc>
                  <a:txBody>
                    <a:bodyPr/>
                    <a:lstStyle/>
                    <a:p>
                      <a:pPr marL="182880" marR="771525" indent="2540" algn="ctr">
                        <a:lnSpc>
                          <a:spcPct val="100000"/>
                        </a:lnSpc>
                      </a:pPr>
                      <a:r>
                        <a:rPr sz="1800" b="1" dirty="0">
                          <a:latin typeface="Arial"/>
                          <a:cs typeface="Arial"/>
                        </a:rPr>
                        <a:t>Re</a:t>
                      </a:r>
                      <a:r>
                        <a:rPr sz="1800" b="1" spc="5" dirty="0">
                          <a:latin typeface="Arial"/>
                          <a:cs typeface="Arial"/>
                        </a:rPr>
                        <a:t>s</a:t>
                      </a:r>
                      <a:r>
                        <a:rPr sz="1800" b="1" dirty="0">
                          <a:latin typeface="Arial"/>
                          <a:cs typeface="Arial"/>
                        </a:rPr>
                        <a:t>pon</a:t>
                      </a:r>
                      <a:r>
                        <a:rPr sz="1800" b="1" spc="5" dirty="0">
                          <a:latin typeface="Arial"/>
                          <a:cs typeface="Arial"/>
                        </a:rPr>
                        <a:t>s</a:t>
                      </a:r>
                      <a:r>
                        <a:rPr sz="1800" b="1" dirty="0">
                          <a:latin typeface="Arial"/>
                          <a:cs typeface="Arial"/>
                        </a:rPr>
                        <a:t>e </a:t>
                      </a:r>
                      <a:r>
                        <a:rPr sz="1800" b="1" spc="-5" dirty="0">
                          <a:latin typeface="Arial"/>
                          <a:cs typeface="Arial"/>
                        </a:rPr>
                        <a:t>M</a:t>
                      </a:r>
                      <a:r>
                        <a:rPr sz="1800" b="1" dirty="0">
                          <a:latin typeface="Arial"/>
                          <a:cs typeface="Arial"/>
                        </a:rPr>
                        <a:t>odi</a:t>
                      </a:r>
                      <a:r>
                        <a:rPr sz="1800" b="1" spc="-10" dirty="0">
                          <a:latin typeface="Arial"/>
                          <a:cs typeface="Arial"/>
                        </a:rPr>
                        <a:t>f</a:t>
                      </a:r>
                      <a:r>
                        <a:rPr sz="1800" b="1" spc="-5" dirty="0">
                          <a:latin typeface="Arial"/>
                          <a:cs typeface="Arial"/>
                        </a:rPr>
                        <a:t>i</a:t>
                      </a:r>
                      <a:r>
                        <a:rPr sz="1800" b="1" spc="5" dirty="0">
                          <a:latin typeface="Arial"/>
                          <a:cs typeface="Arial"/>
                        </a:rPr>
                        <a:t>c</a:t>
                      </a:r>
                      <a:r>
                        <a:rPr sz="1800" b="1" dirty="0">
                          <a:latin typeface="Arial"/>
                          <a:cs typeface="Arial"/>
                        </a:rPr>
                        <a:t>a</a:t>
                      </a:r>
                      <a:r>
                        <a:rPr sz="1800" b="1" spc="-10" dirty="0">
                          <a:latin typeface="Arial"/>
                          <a:cs typeface="Arial"/>
                        </a:rPr>
                        <a:t>t</a:t>
                      </a:r>
                      <a:r>
                        <a:rPr sz="1800" b="1" spc="-5" dirty="0">
                          <a:latin typeface="Arial"/>
                          <a:cs typeface="Arial"/>
                        </a:rPr>
                        <a:t>i</a:t>
                      </a:r>
                      <a:r>
                        <a:rPr sz="1800" b="1" dirty="0">
                          <a:latin typeface="Arial"/>
                          <a:cs typeface="Arial"/>
                        </a:rPr>
                        <a:t>on Coe</a:t>
                      </a:r>
                      <a:r>
                        <a:rPr sz="1800" b="1" spc="-45" dirty="0">
                          <a:latin typeface="Arial"/>
                          <a:cs typeface="Arial"/>
                        </a:rPr>
                        <a:t>f</a:t>
                      </a:r>
                      <a:r>
                        <a:rPr sz="1800" b="1" spc="-10" dirty="0">
                          <a:latin typeface="Arial"/>
                          <a:cs typeface="Arial"/>
                        </a:rPr>
                        <a:t>f</a:t>
                      </a:r>
                      <a:r>
                        <a:rPr sz="1800" b="1" dirty="0">
                          <a:latin typeface="Arial"/>
                          <a:cs typeface="Arial"/>
                        </a:rPr>
                        <a:t>i</a:t>
                      </a:r>
                      <a:r>
                        <a:rPr sz="1800" b="1" spc="5" dirty="0">
                          <a:latin typeface="Arial"/>
                          <a:cs typeface="Arial"/>
                        </a:rPr>
                        <a:t>c</a:t>
                      </a:r>
                      <a:r>
                        <a:rPr sz="1800" b="1" spc="-5" dirty="0">
                          <a:latin typeface="Arial"/>
                          <a:cs typeface="Arial"/>
                        </a:rPr>
                        <a:t>i</a:t>
                      </a:r>
                      <a:r>
                        <a:rPr sz="1800" b="1" dirty="0">
                          <a:latin typeface="Arial"/>
                          <a:cs typeface="Arial"/>
                        </a:rPr>
                        <a:t>en</a:t>
                      </a:r>
                      <a:r>
                        <a:rPr sz="1800" b="1" spc="-10" dirty="0">
                          <a:latin typeface="Arial"/>
                          <a:cs typeface="Arial"/>
                        </a:rPr>
                        <a:t>t</a:t>
                      </a:r>
                      <a:r>
                        <a:rPr sz="1800" b="1" dirty="0">
                          <a:latin typeface="Arial"/>
                          <a:cs typeface="Arial"/>
                        </a:rPr>
                        <a:t>,</a:t>
                      </a:r>
                      <a:r>
                        <a:rPr sz="1800" b="1" spc="-35" dirty="0">
                          <a:latin typeface="Arial"/>
                          <a:cs typeface="Arial"/>
                        </a:rPr>
                        <a:t> </a:t>
                      </a:r>
                      <a:r>
                        <a:rPr sz="1800" b="1" dirty="0">
                          <a:latin typeface="Arial"/>
                          <a:cs typeface="Arial"/>
                        </a:rPr>
                        <a:t>R</a:t>
                      </a:r>
                    </a:p>
                  </a:txBody>
                  <a:tcPr marL="0" marR="0" marT="0" marB="0" anchor="ctr">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tc>
                  <a:txBody>
                    <a:bodyPr/>
                    <a:lstStyle/>
                    <a:p>
                      <a:pPr marL="182880" algn="ctr">
                        <a:lnSpc>
                          <a:spcPct val="100000"/>
                        </a:lnSpc>
                      </a:pPr>
                      <a:r>
                        <a:rPr sz="1800" b="1" spc="-5" dirty="0">
                          <a:latin typeface="Arial"/>
                          <a:cs typeface="Arial"/>
                        </a:rPr>
                        <a:t>S</a:t>
                      </a:r>
                      <a:r>
                        <a:rPr sz="1800" b="1" dirty="0">
                          <a:latin typeface="Arial"/>
                          <a:cs typeface="Arial"/>
                        </a:rPr>
                        <a:t>ei</a:t>
                      </a:r>
                      <a:r>
                        <a:rPr sz="1800" b="1" spc="5" dirty="0">
                          <a:latin typeface="Arial"/>
                          <a:cs typeface="Arial"/>
                        </a:rPr>
                        <a:t>s</a:t>
                      </a:r>
                      <a:r>
                        <a:rPr sz="1800" b="1" spc="-5" dirty="0">
                          <a:latin typeface="Arial"/>
                          <a:cs typeface="Arial"/>
                        </a:rPr>
                        <a:t>m</a:t>
                      </a:r>
                      <a:r>
                        <a:rPr sz="1800" b="1" dirty="0">
                          <a:latin typeface="Arial"/>
                          <a:cs typeface="Arial"/>
                        </a:rPr>
                        <a:t>ic</a:t>
                      </a:r>
                      <a:r>
                        <a:rPr sz="1800" b="1" spc="-15" dirty="0">
                          <a:latin typeface="Arial"/>
                          <a:cs typeface="Arial"/>
                        </a:rPr>
                        <a:t> </a:t>
                      </a:r>
                      <a:r>
                        <a:rPr sz="1800" b="1" spc="5" dirty="0">
                          <a:latin typeface="Arial"/>
                          <a:cs typeface="Arial"/>
                        </a:rPr>
                        <a:t>D</a:t>
                      </a:r>
                      <a:r>
                        <a:rPr sz="1800" b="1" dirty="0">
                          <a:latin typeface="Arial"/>
                          <a:cs typeface="Arial"/>
                        </a:rPr>
                        <a:t>e</a:t>
                      </a:r>
                      <a:r>
                        <a:rPr sz="1800" b="1" spc="5" dirty="0">
                          <a:latin typeface="Arial"/>
                          <a:cs typeface="Arial"/>
                        </a:rPr>
                        <a:t>s</a:t>
                      </a:r>
                      <a:r>
                        <a:rPr sz="1800" b="1" dirty="0">
                          <a:latin typeface="Arial"/>
                          <a:cs typeface="Arial"/>
                        </a:rPr>
                        <a:t>ign</a:t>
                      </a:r>
                      <a:r>
                        <a:rPr sz="1800" b="1" spc="-15" dirty="0">
                          <a:latin typeface="Arial"/>
                          <a:cs typeface="Arial"/>
                        </a:rPr>
                        <a:t> </a:t>
                      </a:r>
                      <a:r>
                        <a:rPr sz="1800" b="1" dirty="0">
                          <a:latin typeface="Arial"/>
                          <a:cs typeface="Arial"/>
                        </a:rPr>
                        <a:t>Ca</a:t>
                      </a:r>
                      <a:r>
                        <a:rPr sz="1800" b="1" spc="-10" dirty="0">
                          <a:latin typeface="Arial"/>
                          <a:cs typeface="Arial"/>
                        </a:rPr>
                        <a:t>t</a:t>
                      </a:r>
                      <a:r>
                        <a:rPr sz="1800" b="1" dirty="0">
                          <a:latin typeface="Arial"/>
                          <a:cs typeface="Arial"/>
                        </a:rPr>
                        <a:t>egory</a:t>
                      </a:r>
                    </a:p>
                  </a:txBody>
                  <a:tcPr marL="0" marR="0" marT="0" marB="0" anchor="ctr">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extLst>
                  <a:ext uri="{0D108BD9-81ED-4DB2-BD59-A6C34878D82A}">
                    <a16:rowId xmlns:a16="http://schemas.microsoft.com/office/drawing/2014/main" val="10000"/>
                  </a:ext>
                </a:extLst>
              </a:tr>
              <a:tr h="835378">
                <a:tc>
                  <a:txBody>
                    <a:bodyPr/>
                    <a:lstStyle/>
                    <a:p>
                      <a:pPr marL="182880" marR="277495"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a:t>
                      </a:r>
                      <a:r>
                        <a:rPr sz="1800" spc="-5" dirty="0">
                          <a:latin typeface="Arial"/>
                          <a:cs typeface="Arial"/>
                        </a:rPr>
                        <a:t>l</a:t>
                      </a:r>
                      <a:r>
                        <a:rPr sz="1800" dirty="0">
                          <a:latin typeface="Arial"/>
                          <a:cs typeface="Arial"/>
                        </a:rPr>
                        <a:t>ls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wood </a:t>
                      </a:r>
                      <a:r>
                        <a:rPr sz="1800" spc="5" dirty="0">
                          <a:latin typeface="Arial"/>
                          <a:cs typeface="Arial"/>
                        </a:rPr>
                        <a:t>s</a:t>
                      </a:r>
                      <a:r>
                        <a:rPr sz="1800" spc="-10" dirty="0">
                          <a:latin typeface="Arial"/>
                          <a:cs typeface="Arial"/>
                        </a:rPr>
                        <a:t>t</a:t>
                      </a:r>
                      <a:r>
                        <a:rPr sz="1800" dirty="0">
                          <a:latin typeface="Arial"/>
                          <a:cs typeface="Arial"/>
                        </a:rPr>
                        <a:t>ru</a:t>
                      </a:r>
                      <a:r>
                        <a:rPr sz="1800" spc="5" dirty="0">
                          <a:latin typeface="Arial"/>
                          <a:cs typeface="Arial"/>
                        </a:rPr>
                        <a:t>c</a:t>
                      </a:r>
                      <a:r>
                        <a:rPr sz="1800" spc="-10" dirty="0">
                          <a:latin typeface="Arial"/>
                          <a:cs typeface="Arial"/>
                        </a:rPr>
                        <a:t>t</a:t>
                      </a:r>
                      <a:r>
                        <a:rPr sz="1800" dirty="0">
                          <a:latin typeface="Arial"/>
                          <a:cs typeface="Arial"/>
                        </a:rPr>
                        <a:t>u</a:t>
                      </a:r>
                      <a:r>
                        <a:rPr sz="1800" spc="-10" dirty="0">
                          <a:latin typeface="Arial"/>
                          <a:cs typeface="Arial"/>
                        </a:rPr>
                        <a:t>r</a:t>
                      </a:r>
                      <a:r>
                        <a:rPr sz="1800" dirty="0">
                          <a:latin typeface="Arial"/>
                          <a:cs typeface="Arial"/>
                        </a:rPr>
                        <a:t>al</a:t>
                      </a:r>
                      <a:r>
                        <a:rPr sz="1800" spc="-45" dirty="0">
                          <a:latin typeface="Arial"/>
                          <a:cs typeface="Arial"/>
                        </a:rPr>
                        <a:t> </a:t>
                      </a:r>
                      <a:r>
                        <a:rPr sz="1800" dirty="0">
                          <a:latin typeface="Arial"/>
                          <a:cs typeface="Arial"/>
                        </a:rPr>
                        <a:t>pane</a:t>
                      </a:r>
                      <a:r>
                        <a:rPr sz="1800" spc="-5" dirty="0">
                          <a:latin typeface="Arial"/>
                          <a:cs typeface="Arial"/>
                        </a:rPr>
                        <a:t>l</a:t>
                      </a:r>
                      <a:r>
                        <a:rPr sz="1800" dirty="0">
                          <a:latin typeface="Arial"/>
                          <a:cs typeface="Arial"/>
                        </a:rPr>
                        <a:t>s</a:t>
                      </a:r>
                    </a:p>
                  </a:txBody>
                  <a:tcPr marL="0" marR="0" marT="0" marB="0" anchor="ctr">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r>
                        <a:rPr sz="1800" dirty="0">
                          <a:latin typeface="Arial"/>
                          <a:cs typeface="Arial"/>
                        </a:rPr>
                        <a:t>7</a:t>
                      </a: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82880" algn="l">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	</a:t>
                      </a:r>
                      <a:r>
                        <a:rPr sz="1800" spc="5" dirty="0">
                          <a:latin typeface="Arial"/>
                          <a:cs typeface="Arial"/>
                        </a:rPr>
                        <a:t>N</a:t>
                      </a:r>
                      <a:r>
                        <a:rPr sz="1800" dirty="0">
                          <a:latin typeface="Arial"/>
                          <a:cs typeface="Arial"/>
                        </a:rPr>
                        <a:t>L</a:t>
                      </a:r>
                    </a:p>
                    <a:p>
                      <a:pPr marL="182880" algn="l">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	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0" marR="0" marT="0" marB="0" anchor="ctr">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010356">
                <a:tc>
                  <a:txBody>
                    <a:bodyPr/>
                    <a:lstStyle/>
                    <a:p>
                      <a:pPr marL="182880" marR="292100"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wal</a:t>
                      </a:r>
                      <a:r>
                        <a:rPr sz="1800" spc="-5" dirty="0">
                          <a:latin typeface="Arial"/>
                          <a:cs typeface="Arial"/>
                        </a:rPr>
                        <a:t>l</a:t>
                      </a:r>
                      <a:r>
                        <a:rPr sz="1800" dirty="0">
                          <a:latin typeface="Arial"/>
                          <a:cs typeface="Arial"/>
                        </a:rPr>
                        <a:t>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o</a:t>
                      </a:r>
                      <a:r>
                        <a:rPr sz="1800" spc="-10" dirty="0">
                          <a:latin typeface="Arial"/>
                          <a:cs typeface="Arial"/>
                        </a:rPr>
                        <a:t>t</a:t>
                      </a:r>
                      <a:r>
                        <a:rPr sz="1800" dirty="0">
                          <a:latin typeface="Arial"/>
                          <a:cs typeface="Arial"/>
                        </a:rPr>
                        <a:t>her </a:t>
                      </a:r>
                      <a:r>
                        <a:rPr sz="1800" spc="-5" dirty="0">
                          <a:latin typeface="Arial"/>
                          <a:cs typeface="Arial"/>
                        </a:rPr>
                        <a:t>m</a:t>
                      </a:r>
                      <a:r>
                        <a:rPr sz="1800" dirty="0">
                          <a:latin typeface="Arial"/>
                          <a:cs typeface="Arial"/>
                        </a:rPr>
                        <a:t>a</a:t>
                      </a:r>
                      <a:r>
                        <a:rPr sz="1800" spc="-10" dirty="0">
                          <a:latin typeface="Arial"/>
                          <a:cs typeface="Arial"/>
                        </a:rPr>
                        <a:t>t</a:t>
                      </a:r>
                      <a:r>
                        <a:rPr sz="1800" dirty="0">
                          <a:latin typeface="Arial"/>
                          <a:cs typeface="Arial"/>
                        </a:rPr>
                        <a:t>erials</a:t>
                      </a:r>
                    </a:p>
                  </a:txBody>
                  <a:tcPr marL="0" marR="0" marT="0" marB="0" anchor="ctr">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pPr>
                      <a:r>
                        <a:rPr sz="1800" dirty="0">
                          <a:latin typeface="Arial"/>
                          <a:cs typeface="Arial"/>
                        </a:rPr>
                        <a:t>2</a:t>
                      </a:r>
                      <a:r>
                        <a:rPr sz="1800" spc="-5" dirty="0">
                          <a:latin typeface="Arial"/>
                          <a:cs typeface="Arial"/>
                        </a:rPr>
                        <a:t> </a:t>
                      </a:r>
                      <a:r>
                        <a:rPr sz="1800" dirty="0">
                          <a:latin typeface="Arial"/>
                          <a:cs typeface="Arial"/>
                        </a:rPr>
                        <a:t>1</a:t>
                      </a:r>
                      <a:r>
                        <a:rPr sz="1800" spc="-10" dirty="0">
                          <a:latin typeface="Arial"/>
                          <a:cs typeface="Arial"/>
                        </a:rPr>
                        <a:t>/</a:t>
                      </a:r>
                      <a:r>
                        <a:rPr sz="1800" dirty="0">
                          <a:latin typeface="Arial"/>
                          <a:cs typeface="Arial"/>
                        </a:rPr>
                        <a:t>2</a:t>
                      </a: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82880" algn="l">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	</a:t>
                      </a:r>
                      <a:r>
                        <a:rPr sz="1800" spc="5" dirty="0">
                          <a:latin typeface="Arial"/>
                          <a:cs typeface="Arial"/>
                        </a:rPr>
                        <a:t>N</a:t>
                      </a:r>
                      <a:r>
                        <a:rPr sz="1800" dirty="0">
                          <a:latin typeface="Arial"/>
                          <a:cs typeface="Arial"/>
                        </a:rPr>
                        <a:t>L</a:t>
                      </a:r>
                    </a:p>
                    <a:p>
                      <a:pPr marL="182880" marR="803910" algn="l">
                        <a:lnSpc>
                          <a:spcPct val="120000"/>
                        </a:lnSpc>
                        <a:tabLst>
                          <a:tab pos="1210310" algn="l"/>
                          <a:tab pos="1661795" algn="l"/>
                        </a:tabLst>
                      </a:pPr>
                      <a:r>
                        <a:rPr sz="1800" spc="5" dirty="0">
                          <a:latin typeface="Arial"/>
                          <a:cs typeface="Arial"/>
                        </a:rPr>
                        <a:t>D</a:t>
                      </a:r>
                      <a:r>
                        <a:rPr sz="1800" dirty="0">
                          <a:latin typeface="Arial"/>
                          <a:cs typeface="Arial"/>
                        </a:rPr>
                        <a:t>:</a:t>
                      </a:r>
                      <a:r>
                        <a:rPr lang="en-US" sz="1800" baseline="0" dirty="0">
                          <a:latin typeface="Arial"/>
                          <a:cs typeface="Arial"/>
                        </a:rPr>
                        <a:t> </a:t>
                      </a:r>
                      <a:r>
                        <a:rPr sz="1800" dirty="0">
                          <a:latin typeface="Arial"/>
                          <a:cs typeface="Arial"/>
                        </a:rPr>
                        <a:t>35</a:t>
                      </a:r>
                      <a:r>
                        <a:rPr sz="1800" spc="-5" dirty="0">
                          <a:latin typeface="Arial"/>
                          <a:cs typeface="Arial"/>
                        </a:rPr>
                        <a:t> </a:t>
                      </a:r>
                      <a:r>
                        <a:rPr sz="1800" spc="-10" dirty="0">
                          <a:latin typeface="Arial"/>
                          <a:cs typeface="Arial"/>
                        </a:rPr>
                        <a:t>f</a:t>
                      </a:r>
                      <a:r>
                        <a:rPr sz="1800" dirty="0">
                          <a:latin typeface="Arial"/>
                          <a:cs typeface="Arial"/>
                        </a:rPr>
                        <a:t>t</a:t>
                      </a:r>
                      <a:r>
                        <a:rPr sz="1800" spc="-25" dirty="0">
                          <a:latin typeface="Arial"/>
                          <a:cs typeface="Arial"/>
                        </a:rPr>
                        <a:t> </a:t>
                      </a:r>
                      <a:r>
                        <a:rPr sz="1800" spc="-5" dirty="0">
                          <a:latin typeface="Arial"/>
                          <a:cs typeface="Arial"/>
                        </a:rPr>
                        <a:t>m</a:t>
                      </a:r>
                      <a:r>
                        <a:rPr sz="1800" dirty="0">
                          <a:latin typeface="Arial"/>
                          <a:cs typeface="Arial"/>
                        </a:rPr>
                        <a:t>ax </a:t>
                      </a:r>
                      <a:endParaRPr lang="en-US" sz="1800" dirty="0">
                        <a:latin typeface="Arial"/>
                        <a:cs typeface="Arial"/>
                      </a:endParaRPr>
                    </a:p>
                    <a:p>
                      <a:pPr marL="182880" marR="803910" algn="l">
                        <a:lnSpc>
                          <a:spcPct val="120000"/>
                        </a:lnSpc>
                        <a:tabLst>
                          <a:tab pos="1210310" algn="l"/>
                          <a:tab pos="1661795" algn="l"/>
                        </a:tabLst>
                      </a:pPr>
                      <a:r>
                        <a:rPr sz="1800" dirty="0">
                          <a:latin typeface="Arial"/>
                          <a:cs typeface="Arial"/>
                        </a:rPr>
                        <a:t>E</a:t>
                      </a:r>
                      <a:r>
                        <a:rPr sz="1800" spc="-10" dirty="0">
                          <a:latin typeface="Arial"/>
                          <a:cs typeface="Arial"/>
                        </a:rPr>
                        <a:t> </a:t>
                      </a:r>
                      <a:r>
                        <a:rPr sz="1800" dirty="0">
                          <a:latin typeface="Arial"/>
                          <a:cs typeface="Arial"/>
                        </a:rPr>
                        <a:t>&amp; F:</a:t>
                      </a:r>
                      <a:r>
                        <a:rPr lang="en-US" sz="1800" baseline="0" dirty="0">
                          <a:latin typeface="Arial"/>
                          <a:cs typeface="Arial"/>
                        </a:rPr>
                        <a:t> </a:t>
                      </a:r>
                      <a:r>
                        <a:rPr sz="1800" dirty="0">
                          <a:latin typeface="Arial"/>
                          <a:cs typeface="Arial"/>
                        </a:rPr>
                        <a:t>NP</a:t>
                      </a:r>
                    </a:p>
                  </a:txBody>
                  <a:tcPr marL="0" marR="0" marT="0" marB="0" anchor="ctr">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69989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73100" y="1412875"/>
            <a:ext cx="7772400" cy="4560222"/>
          </a:xfrm>
        </p:spPr>
        <p:txBody>
          <a:bodyPr/>
          <a:lstStyle/>
          <a:p>
            <a:pPr marL="0" indent="0">
              <a:buNone/>
            </a:pPr>
            <a:r>
              <a:rPr lang="en-US" dirty="0"/>
              <a:t>Flexible vs Rigid Diaphragm – complexity:</a:t>
            </a:r>
          </a:p>
          <a:p>
            <a:endParaRPr lang="en-US" sz="800" dirty="0"/>
          </a:p>
          <a:p>
            <a:r>
              <a:rPr lang="en-US" dirty="0"/>
              <a:t>Neither rigid nor flexible diaphragm assumptions truly represent the distribution of seismic forces in a typical structure – both are simplifications and the actual behavior is “semi-rigid”</a:t>
            </a:r>
          </a:p>
          <a:p>
            <a:r>
              <a:rPr lang="en-US" dirty="0"/>
              <a:t>Stiffness of the diaphragm relative to walls is important in determining whether behavior is more like rigid or more like flexible</a:t>
            </a: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795258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p:cNvSpPr>
            <a:spLocks noGrp="1"/>
          </p:cNvSpPr>
          <p:nvPr>
            <p:ph idx="1"/>
          </p:nvPr>
        </p:nvSpPr>
        <p:spPr>
          <a:xfrm>
            <a:off x="673100" y="1412875"/>
            <a:ext cx="7772400" cy="4810944"/>
          </a:xfrm>
        </p:spPr>
        <p:txBody>
          <a:bodyPr/>
          <a:lstStyle/>
          <a:p>
            <a:pPr marL="0" indent="0">
              <a:buNone/>
            </a:pPr>
            <a:r>
              <a:rPr lang="en-US" dirty="0"/>
              <a:t>Flexible vs Rigid Diaphragm – more complexity:</a:t>
            </a:r>
          </a:p>
          <a:p>
            <a:endParaRPr lang="en-US" sz="800" dirty="0"/>
          </a:p>
          <a:p>
            <a:r>
              <a:rPr lang="en-US" dirty="0"/>
              <a:t>Rigid diaphragm analyses ignore the stiffness of interior and exterior wall finishes, limiting the accuracy of results</a:t>
            </a:r>
          </a:p>
          <a:p>
            <a:r>
              <a:rPr lang="en-US" spc="-4" dirty="0">
                <a:cs typeface="Arial"/>
              </a:rPr>
              <a:t>“Glued and screwed" floor sheathing makes floors more rigid than flexible, and e</a:t>
            </a:r>
            <a:r>
              <a:rPr lang="en-US" dirty="0"/>
              <a:t>xterior walls can act as "flanges", further stiffening the diaphragm</a:t>
            </a:r>
          </a:p>
          <a:p>
            <a:r>
              <a:rPr lang="en-US" dirty="0"/>
              <a:t>Rigid diaphragm analysis may encourage the design of structures with torsional response</a:t>
            </a: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1097769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5675" y="1419874"/>
            <a:ext cx="8226778" cy="4431983"/>
          </a:xfrm>
          <a:prstGeom prst="rect">
            <a:avLst/>
          </a:prstGeom>
        </p:spPr>
        <p:txBody>
          <a:bodyPr vert="horz" wrap="square" lIns="0" tIns="0" rIns="0" bIns="0" rtlCol="0">
            <a:spAutoFit/>
          </a:bodyPr>
          <a:lstStyle/>
          <a:p>
            <a:pPr marL="11289">
              <a:tabLst>
                <a:tab pos="315528" algn="l"/>
              </a:tabLst>
            </a:pPr>
            <a:r>
              <a:rPr sz="1778" dirty="0">
                <a:solidFill>
                  <a:srgbClr val="FF0000"/>
                </a:solidFill>
                <a:latin typeface="Arial"/>
                <a:cs typeface="Arial"/>
              </a:rPr>
              <a:t>•	</a:t>
            </a:r>
            <a:r>
              <a:rPr spc="-4" dirty="0">
                <a:latin typeface="Arial"/>
                <a:cs typeface="Arial"/>
              </a:rPr>
              <a:t>AS</a:t>
            </a:r>
            <a:r>
              <a:rPr spc="4" dirty="0">
                <a:latin typeface="Arial"/>
                <a:cs typeface="Arial"/>
              </a:rPr>
              <a:t>C</a:t>
            </a:r>
            <a:r>
              <a:rPr dirty="0">
                <a:latin typeface="Arial"/>
                <a:cs typeface="Arial"/>
              </a:rPr>
              <a:t>E 7</a:t>
            </a:r>
            <a:r>
              <a:rPr spc="-27" dirty="0">
                <a:latin typeface="Arial"/>
                <a:cs typeface="Arial"/>
              </a:rPr>
              <a:t> </a:t>
            </a:r>
            <a:r>
              <a:rPr spc="-4" dirty="0">
                <a:latin typeface="Arial"/>
                <a:cs typeface="Arial"/>
              </a:rPr>
              <a:t>S</a:t>
            </a:r>
            <a:r>
              <a:rPr dirty="0">
                <a:latin typeface="Arial"/>
                <a:cs typeface="Arial"/>
              </a:rPr>
              <a:t>e</a:t>
            </a:r>
            <a:r>
              <a:rPr spc="4" dirty="0">
                <a:latin typeface="Arial"/>
                <a:cs typeface="Arial"/>
              </a:rPr>
              <a:t>c</a:t>
            </a:r>
            <a:r>
              <a:rPr dirty="0">
                <a:latin typeface="Arial"/>
                <a:cs typeface="Arial"/>
              </a:rPr>
              <a:t>.</a:t>
            </a:r>
            <a:r>
              <a:rPr spc="-22" dirty="0">
                <a:latin typeface="Arial"/>
                <a:cs typeface="Arial"/>
              </a:rPr>
              <a:t> </a:t>
            </a:r>
            <a:r>
              <a:rPr dirty="0">
                <a:latin typeface="Arial"/>
                <a:cs typeface="Arial"/>
              </a:rPr>
              <a:t>12</a:t>
            </a:r>
            <a:r>
              <a:rPr spc="-9" dirty="0">
                <a:latin typeface="Arial"/>
                <a:cs typeface="Arial"/>
              </a:rPr>
              <a:t>.</a:t>
            </a:r>
            <a:r>
              <a:rPr dirty="0">
                <a:latin typeface="Arial"/>
                <a:cs typeface="Arial"/>
              </a:rPr>
              <a:t>3</a:t>
            </a:r>
            <a:r>
              <a:rPr spc="-9" dirty="0">
                <a:latin typeface="Arial"/>
                <a:cs typeface="Arial"/>
              </a:rPr>
              <a:t>.</a:t>
            </a:r>
            <a:r>
              <a:rPr dirty="0">
                <a:latin typeface="Arial"/>
                <a:cs typeface="Arial"/>
              </a:rPr>
              <a:t>1</a:t>
            </a:r>
            <a:r>
              <a:rPr spc="-9" dirty="0">
                <a:latin typeface="Arial"/>
                <a:cs typeface="Arial"/>
              </a:rPr>
              <a:t>.</a:t>
            </a:r>
            <a:r>
              <a:rPr lang="en-US" dirty="0">
                <a:latin typeface="Arial"/>
                <a:cs typeface="Arial"/>
              </a:rPr>
              <a:t>1</a:t>
            </a:r>
            <a:r>
              <a:rPr dirty="0">
                <a:latin typeface="Arial"/>
                <a:cs typeface="Arial"/>
              </a:rPr>
              <a:t>:</a:t>
            </a:r>
            <a:r>
              <a:rPr lang="en-US" dirty="0">
                <a:latin typeface="Arial"/>
                <a:cs typeface="Arial"/>
              </a:rPr>
              <a:t> Diaphragms constructed of untopped steel deck or wood structural panels are permitted to be idealized as flexible if any of the following conditions exist:</a:t>
            </a:r>
          </a:p>
          <a:p>
            <a:pPr marL="468489" indent="-457200">
              <a:buFont typeface="+mj-lt"/>
              <a:buAutoNum type="alphaLcPeriod"/>
              <a:tabLst>
                <a:tab pos="315528" algn="l"/>
              </a:tabLst>
            </a:pPr>
            <a:r>
              <a:rPr lang="en-US" dirty="0">
                <a:latin typeface="Arial"/>
                <a:cs typeface="Arial"/>
              </a:rPr>
              <a:t>In structures where vertical elements are steel braced frames, steel and concrete composite braced frames, or concrete, masonry or steel and concrete composite walls</a:t>
            </a:r>
          </a:p>
          <a:p>
            <a:pPr marL="468489" indent="-457200">
              <a:buFont typeface="+mj-lt"/>
              <a:buAutoNum type="alphaLcPeriod"/>
              <a:tabLst>
                <a:tab pos="315528" algn="l"/>
              </a:tabLst>
            </a:pPr>
            <a:r>
              <a:rPr lang="en-US" dirty="0">
                <a:latin typeface="Arial"/>
                <a:cs typeface="Arial"/>
              </a:rPr>
              <a:t>In one- and two-family dwellings</a:t>
            </a:r>
          </a:p>
          <a:p>
            <a:pPr marL="468489" indent="-457200">
              <a:buFont typeface="+mj-lt"/>
              <a:buAutoNum type="alphaLcPeriod"/>
              <a:tabLst>
                <a:tab pos="315528" algn="l"/>
              </a:tabLst>
            </a:pPr>
            <a:r>
              <a:rPr lang="en-US" dirty="0">
                <a:latin typeface="Arial"/>
                <a:cs typeface="Arial"/>
              </a:rPr>
              <a:t>In structures of light-frame construction where all of the following conditions are met</a:t>
            </a:r>
          </a:p>
          <a:p>
            <a:pPr marL="925643" lvl="1" indent="-457200">
              <a:buFont typeface="+mj-lt"/>
              <a:buAutoNum type="arabicPeriod"/>
              <a:tabLst>
                <a:tab pos="315528" algn="l"/>
              </a:tabLst>
            </a:pPr>
            <a:r>
              <a:rPr lang="en-US" dirty="0">
                <a:latin typeface="Arial"/>
                <a:cs typeface="Arial"/>
              </a:rPr>
              <a:t>Nonstructural topping not greater than 1-1/2 inch</a:t>
            </a:r>
          </a:p>
          <a:p>
            <a:pPr marL="925643" lvl="1" indent="-457200">
              <a:buFont typeface="+mj-lt"/>
              <a:buAutoNum type="arabicPeriod"/>
              <a:tabLst>
                <a:tab pos="315528" algn="l"/>
              </a:tabLst>
            </a:pPr>
            <a:r>
              <a:rPr lang="en-US" dirty="0">
                <a:latin typeface="Arial"/>
                <a:cs typeface="Arial"/>
              </a:rPr>
              <a:t>Each line of vertical elements complies with drift limits</a:t>
            </a:r>
            <a:endParaRPr dirty="0">
              <a:latin typeface="Arial"/>
              <a:cs typeface="Arial"/>
            </a:endParaRPr>
          </a:p>
        </p:txBody>
      </p:sp>
      <p:sp>
        <p:nvSpPr>
          <p:cNvPr id="2" name="object 2"/>
          <p:cNvSpPr txBox="1">
            <a:spLocks noGrp="1"/>
          </p:cNvSpPr>
          <p:nvPr>
            <p:ph type="title"/>
          </p:nvPr>
        </p:nvSpPr>
        <p:spPr/>
        <p:txBody>
          <a:bodyPr/>
          <a:lstStyle/>
          <a:p>
            <a:r>
              <a:rPr lang="en-US"/>
              <a:t>Diaphragms Idealized As Flexible</a:t>
            </a:r>
            <a:endParaRPr lang="en-US" dirty="0"/>
          </a:p>
        </p:txBody>
      </p:sp>
    </p:spTree>
    <p:extLst>
      <p:ext uri="{BB962C8B-B14F-4D97-AF65-F5344CB8AC3E}">
        <p14:creationId xmlns:p14="http://schemas.microsoft.com/office/powerpoint/2010/main" val="1273271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Untopped wood structure panel, showing the maximum diaphragm deflection and average drift of vertical element. &#10;"/>
          <p:cNvSpPr>
            <a:spLocks noChangeAspect="1"/>
          </p:cNvSpPr>
          <p:nvPr/>
        </p:nvSpPr>
        <p:spPr>
          <a:xfrm>
            <a:off x="1055632" y="3112773"/>
            <a:ext cx="7109500" cy="2587689"/>
          </a:xfrm>
          <a:prstGeom prst="rect">
            <a:avLst/>
          </a:prstGeom>
          <a:blipFill>
            <a:blip r:embed="rId3" cstate="print"/>
            <a:stretch>
              <a:fillRect/>
            </a:stretch>
          </a:blipFill>
        </p:spPr>
        <p:txBody>
          <a:bodyPr wrap="square" lIns="0" tIns="0" rIns="0" bIns="0" rtlCol="0"/>
          <a:lstStyle/>
          <a:p>
            <a:endParaRPr sz="2133"/>
          </a:p>
        </p:txBody>
      </p:sp>
      <p:sp>
        <p:nvSpPr>
          <p:cNvPr id="3" name="object 3"/>
          <p:cNvSpPr txBox="1"/>
          <p:nvPr/>
        </p:nvSpPr>
        <p:spPr>
          <a:xfrm>
            <a:off x="395675" y="1419874"/>
            <a:ext cx="8226778" cy="1419299"/>
          </a:xfrm>
          <a:prstGeom prst="rect">
            <a:avLst/>
          </a:prstGeom>
        </p:spPr>
        <p:txBody>
          <a:bodyPr vert="horz" wrap="square" lIns="0" tIns="0" rIns="0" bIns="0" rtlCol="0">
            <a:spAutoFit/>
          </a:bodyPr>
          <a:lstStyle/>
          <a:p>
            <a:pPr marL="11289">
              <a:tabLst>
                <a:tab pos="315528" algn="l"/>
              </a:tabLst>
            </a:pPr>
            <a:r>
              <a:rPr sz="1778" dirty="0">
                <a:solidFill>
                  <a:srgbClr val="FF0000"/>
                </a:solidFill>
                <a:latin typeface="Arial"/>
                <a:cs typeface="Arial"/>
              </a:rPr>
              <a:t>•	</a:t>
            </a:r>
            <a:r>
              <a:rPr sz="1778" spc="-4" dirty="0">
                <a:latin typeface="Arial"/>
                <a:cs typeface="Arial"/>
              </a:rPr>
              <a:t>AS</a:t>
            </a:r>
            <a:r>
              <a:rPr sz="1778" spc="4" dirty="0">
                <a:latin typeface="Arial"/>
                <a:cs typeface="Arial"/>
              </a:rPr>
              <a:t>C</a:t>
            </a:r>
            <a:r>
              <a:rPr sz="1778" dirty="0">
                <a:latin typeface="Arial"/>
                <a:cs typeface="Arial"/>
              </a:rPr>
              <a:t>E 7-05</a:t>
            </a:r>
            <a:r>
              <a:rPr sz="1778" spc="-27" dirty="0">
                <a:latin typeface="Arial"/>
                <a:cs typeface="Arial"/>
              </a:rPr>
              <a:t> </a:t>
            </a:r>
            <a:r>
              <a:rPr sz="1778" spc="-4" dirty="0">
                <a:latin typeface="Arial"/>
                <a:cs typeface="Arial"/>
              </a:rPr>
              <a:t>S</a:t>
            </a:r>
            <a:r>
              <a:rPr sz="1778" dirty="0">
                <a:latin typeface="Arial"/>
                <a:cs typeface="Arial"/>
              </a:rPr>
              <a:t>e</a:t>
            </a:r>
            <a:r>
              <a:rPr sz="1778" spc="4" dirty="0">
                <a:latin typeface="Arial"/>
                <a:cs typeface="Arial"/>
              </a:rPr>
              <a:t>c</a:t>
            </a:r>
            <a:r>
              <a:rPr sz="1778" dirty="0">
                <a:latin typeface="Arial"/>
                <a:cs typeface="Arial"/>
              </a:rPr>
              <a:t>.</a:t>
            </a:r>
            <a:r>
              <a:rPr sz="1778" spc="-22" dirty="0">
                <a:latin typeface="Arial"/>
                <a:cs typeface="Arial"/>
              </a:rPr>
              <a:t> </a:t>
            </a:r>
            <a:r>
              <a:rPr sz="1778" dirty="0">
                <a:latin typeface="Arial"/>
                <a:cs typeface="Arial"/>
              </a:rPr>
              <a:t>12</a:t>
            </a:r>
            <a:r>
              <a:rPr sz="1778" spc="-9" dirty="0">
                <a:latin typeface="Arial"/>
                <a:cs typeface="Arial"/>
              </a:rPr>
              <a:t>.</a:t>
            </a:r>
            <a:r>
              <a:rPr sz="1778" dirty="0">
                <a:latin typeface="Arial"/>
                <a:cs typeface="Arial"/>
              </a:rPr>
              <a:t>3</a:t>
            </a:r>
            <a:r>
              <a:rPr sz="1778" spc="-9" dirty="0">
                <a:latin typeface="Arial"/>
                <a:cs typeface="Arial"/>
              </a:rPr>
              <a:t>.</a:t>
            </a:r>
            <a:r>
              <a:rPr sz="1778" dirty="0">
                <a:latin typeface="Arial"/>
                <a:cs typeface="Arial"/>
              </a:rPr>
              <a:t>1</a:t>
            </a:r>
            <a:r>
              <a:rPr sz="1778" spc="-9" dirty="0">
                <a:latin typeface="Arial"/>
                <a:cs typeface="Arial"/>
              </a:rPr>
              <a:t>.</a:t>
            </a:r>
            <a:r>
              <a:rPr sz="1778" dirty="0">
                <a:latin typeface="Arial"/>
                <a:cs typeface="Arial"/>
              </a:rPr>
              <a:t>3:</a:t>
            </a:r>
          </a:p>
          <a:p>
            <a:pPr marL="419952" marR="4516" indent="-102730">
              <a:spcBef>
                <a:spcPts val="427"/>
              </a:spcBef>
            </a:pPr>
            <a:r>
              <a:rPr sz="1778" i="1" dirty="0">
                <a:latin typeface="Arial"/>
                <a:cs typeface="Arial"/>
              </a:rPr>
              <a:t>“</a:t>
            </a:r>
            <a:r>
              <a:rPr lang="en-US" sz="1778" i="1" dirty="0">
                <a:latin typeface="Arial"/>
                <a:cs typeface="Arial"/>
              </a:rPr>
              <a:t>…</a:t>
            </a:r>
            <a:r>
              <a:rPr sz="1778" i="1" spc="-27"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spc="4" dirty="0">
                <a:latin typeface="Arial"/>
                <a:cs typeface="Arial"/>
              </a:rPr>
              <a:t>c</a:t>
            </a:r>
            <a:r>
              <a:rPr sz="1778" i="1" dirty="0">
                <a:latin typeface="Arial"/>
                <a:cs typeface="Arial"/>
              </a:rPr>
              <a:t>o</a:t>
            </a:r>
            <a:r>
              <a:rPr sz="1778" i="1" spc="-13" dirty="0">
                <a:latin typeface="Arial"/>
                <a:cs typeface="Arial"/>
              </a:rPr>
              <a:t>m</a:t>
            </a:r>
            <a:r>
              <a:rPr sz="1778" i="1" dirty="0">
                <a:latin typeface="Arial"/>
                <a:cs typeface="Arial"/>
              </a:rPr>
              <a:t>pu</a:t>
            </a:r>
            <a:r>
              <a:rPr sz="1778" i="1" spc="-9" dirty="0">
                <a:latin typeface="Arial"/>
                <a:cs typeface="Arial"/>
              </a:rPr>
              <a:t>t</a:t>
            </a:r>
            <a:r>
              <a:rPr sz="1778" i="1" dirty="0">
                <a:latin typeface="Arial"/>
                <a:cs typeface="Arial"/>
              </a:rPr>
              <a:t>ed </a:t>
            </a:r>
            <a:r>
              <a:rPr sz="1778" i="1" spc="-13" dirty="0">
                <a:latin typeface="Arial"/>
                <a:cs typeface="Arial"/>
              </a:rPr>
              <a:t>m</a:t>
            </a:r>
            <a:r>
              <a:rPr sz="1778" i="1" dirty="0">
                <a:latin typeface="Arial"/>
                <a:cs typeface="Arial"/>
              </a:rPr>
              <a:t>a</a:t>
            </a:r>
            <a:r>
              <a:rPr sz="1778" i="1" spc="4" dirty="0">
                <a:latin typeface="Arial"/>
                <a:cs typeface="Arial"/>
              </a:rPr>
              <a:t>x</a:t>
            </a:r>
            <a:r>
              <a:rPr sz="1778" i="1" dirty="0">
                <a:latin typeface="Arial"/>
                <a:cs typeface="Arial"/>
              </a:rPr>
              <a:t>i</a:t>
            </a:r>
            <a:r>
              <a:rPr sz="1778" i="1" spc="-13" dirty="0">
                <a:latin typeface="Arial"/>
                <a:cs typeface="Arial"/>
              </a:rPr>
              <a:t>m</a:t>
            </a:r>
            <a:r>
              <a:rPr sz="1778" i="1" dirty="0">
                <a:latin typeface="Arial"/>
                <a:cs typeface="Arial"/>
              </a:rPr>
              <a:t>um</a:t>
            </a:r>
            <a:r>
              <a:rPr sz="1778" i="1" spc="-9" dirty="0">
                <a:latin typeface="Arial"/>
                <a:cs typeface="Arial"/>
              </a:rPr>
              <a:t> </a:t>
            </a:r>
            <a:r>
              <a:rPr sz="1778" i="1" dirty="0">
                <a:latin typeface="Arial"/>
                <a:cs typeface="Arial"/>
              </a:rPr>
              <a:t>in-p</a:t>
            </a:r>
            <a:r>
              <a:rPr sz="1778" i="1" spc="-4" dirty="0">
                <a:latin typeface="Arial"/>
                <a:cs typeface="Arial"/>
              </a:rPr>
              <a:t>l</a:t>
            </a:r>
            <a:r>
              <a:rPr sz="1778" i="1" dirty="0">
                <a:latin typeface="Arial"/>
                <a:cs typeface="Arial"/>
              </a:rPr>
              <a:t>ane</a:t>
            </a:r>
            <a:r>
              <a:rPr sz="1778" i="1" spc="-27" dirty="0">
                <a:latin typeface="Arial"/>
                <a:cs typeface="Arial"/>
              </a:rPr>
              <a:t> </a:t>
            </a:r>
            <a:r>
              <a:rPr sz="1778" i="1" dirty="0">
                <a:latin typeface="Arial"/>
                <a:cs typeface="Arial"/>
              </a:rPr>
              <a:t>de</a:t>
            </a:r>
            <a:r>
              <a:rPr sz="1778" i="1" spc="-9" dirty="0">
                <a:latin typeface="Arial"/>
                <a:cs typeface="Arial"/>
              </a:rPr>
              <a:t>f</a:t>
            </a:r>
            <a:r>
              <a:rPr sz="1778" i="1" dirty="0">
                <a:latin typeface="Arial"/>
                <a:cs typeface="Arial"/>
              </a:rPr>
              <a:t>le</a:t>
            </a:r>
            <a:r>
              <a:rPr sz="1778" i="1" spc="4" dirty="0">
                <a:latin typeface="Arial"/>
                <a:cs typeface="Arial"/>
              </a:rPr>
              <a:t>c</a:t>
            </a:r>
            <a:r>
              <a:rPr sz="1778" i="1" spc="-9" dirty="0">
                <a:latin typeface="Arial"/>
                <a:cs typeface="Arial"/>
              </a:rPr>
              <a:t>t</a:t>
            </a:r>
            <a:r>
              <a:rPr sz="1778" i="1" spc="-4" dirty="0">
                <a:latin typeface="Arial"/>
                <a:cs typeface="Arial"/>
              </a:rPr>
              <a:t>i</a:t>
            </a:r>
            <a:r>
              <a:rPr sz="1778" i="1" dirty="0">
                <a:latin typeface="Arial"/>
                <a:cs typeface="Arial"/>
              </a:rPr>
              <a:t>on</a:t>
            </a:r>
            <a:r>
              <a:rPr sz="1778" i="1" spc="-13"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d</a:t>
            </a:r>
            <a:r>
              <a:rPr sz="1778" i="1" spc="-4" dirty="0">
                <a:latin typeface="Arial"/>
                <a:cs typeface="Arial"/>
              </a:rPr>
              <a:t>i</a:t>
            </a:r>
            <a:r>
              <a:rPr sz="1778" i="1" dirty="0">
                <a:latin typeface="Arial"/>
                <a:cs typeface="Arial"/>
              </a:rPr>
              <a:t>aphragm</a:t>
            </a:r>
            <a:r>
              <a:rPr sz="1778" i="1" spc="-40" dirty="0">
                <a:latin typeface="Arial"/>
                <a:cs typeface="Arial"/>
              </a:rPr>
              <a:t> </a:t>
            </a:r>
            <a:r>
              <a:rPr sz="1778" i="1" dirty="0">
                <a:latin typeface="Arial"/>
                <a:cs typeface="Arial"/>
              </a:rPr>
              <a:t>under</a:t>
            </a:r>
            <a:r>
              <a:rPr sz="1778" i="1" spc="-22" dirty="0">
                <a:latin typeface="Arial"/>
                <a:cs typeface="Arial"/>
              </a:rPr>
              <a:t> </a:t>
            </a:r>
            <a:r>
              <a:rPr sz="1778" i="1" spc="-4" dirty="0">
                <a:latin typeface="Arial"/>
                <a:cs typeface="Arial"/>
              </a:rPr>
              <a:t>l</a:t>
            </a:r>
            <a:r>
              <a:rPr sz="1778" i="1" dirty="0">
                <a:latin typeface="Arial"/>
                <a:cs typeface="Arial"/>
              </a:rPr>
              <a:t>a</a:t>
            </a:r>
            <a:r>
              <a:rPr sz="1778" i="1" spc="-9" dirty="0">
                <a:latin typeface="Arial"/>
                <a:cs typeface="Arial"/>
              </a:rPr>
              <a:t>t</a:t>
            </a:r>
            <a:r>
              <a:rPr sz="1778" i="1" dirty="0">
                <a:latin typeface="Arial"/>
                <a:cs typeface="Arial"/>
              </a:rPr>
              <a:t>eral</a:t>
            </a:r>
            <a:r>
              <a:rPr sz="1778" i="1" spc="-18" dirty="0">
                <a:latin typeface="Arial"/>
                <a:cs typeface="Arial"/>
              </a:rPr>
              <a:t> </a:t>
            </a:r>
            <a:r>
              <a:rPr sz="1778" i="1" dirty="0">
                <a:latin typeface="Arial"/>
                <a:cs typeface="Arial"/>
              </a:rPr>
              <a:t>load</a:t>
            </a:r>
            <a:r>
              <a:rPr sz="1778" i="1" spc="-4" dirty="0">
                <a:latin typeface="Arial"/>
                <a:cs typeface="Arial"/>
              </a:rPr>
              <a:t> </a:t>
            </a:r>
            <a:r>
              <a:rPr lang="en-US" sz="1778" i="1" spc="-4" dirty="0">
                <a:latin typeface="Arial"/>
                <a:cs typeface="Arial"/>
              </a:rPr>
              <a:t>, </a:t>
            </a:r>
            <a:r>
              <a:rPr lang="en-US" sz="1778" i="1" spc="-4" dirty="0" err="1">
                <a:latin typeface="Symbol" panose="05050102010706020507" pitchFamily="18" charset="2"/>
                <a:cs typeface="Arial"/>
              </a:rPr>
              <a:t>d</a:t>
            </a:r>
            <a:r>
              <a:rPr lang="en-US" sz="1778" i="1" spc="-4" baseline="-25000" dirty="0" err="1">
                <a:latin typeface="Arial"/>
                <a:cs typeface="Arial"/>
              </a:rPr>
              <a:t>MDD</a:t>
            </a:r>
            <a:r>
              <a:rPr lang="en-US" sz="1778" i="1" spc="-4" dirty="0">
                <a:latin typeface="Arial"/>
                <a:cs typeface="Arial"/>
              </a:rPr>
              <a:t>, </a:t>
            </a:r>
            <a:r>
              <a:rPr sz="1778" i="1" dirty="0">
                <a:latin typeface="Arial"/>
                <a:cs typeface="Arial"/>
              </a:rPr>
              <a:t>is</a:t>
            </a:r>
            <a:r>
              <a:rPr sz="1778" i="1" spc="-13" dirty="0">
                <a:latin typeface="Arial"/>
                <a:cs typeface="Arial"/>
              </a:rPr>
              <a:t> m</a:t>
            </a:r>
            <a:r>
              <a:rPr sz="1778" i="1" dirty="0">
                <a:latin typeface="Arial"/>
                <a:cs typeface="Arial"/>
              </a:rPr>
              <a:t>ore</a:t>
            </a:r>
            <a:r>
              <a:rPr sz="1778" i="1" spc="-13" dirty="0">
                <a:latin typeface="Arial"/>
                <a:cs typeface="Arial"/>
              </a:rPr>
              <a:t> </a:t>
            </a:r>
            <a:r>
              <a:rPr sz="1778" i="1" spc="-9" dirty="0">
                <a:latin typeface="Arial"/>
                <a:cs typeface="Arial"/>
              </a:rPr>
              <a:t>t</a:t>
            </a:r>
            <a:r>
              <a:rPr sz="1778" i="1" dirty="0">
                <a:latin typeface="Arial"/>
                <a:cs typeface="Arial"/>
              </a:rPr>
              <a:t>han </a:t>
            </a:r>
            <a:r>
              <a:rPr sz="1778" i="1" spc="-9" dirty="0">
                <a:latin typeface="Arial"/>
                <a:cs typeface="Arial"/>
              </a:rPr>
              <a:t>t</a:t>
            </a:r>
            <a:r>
              <a:rPr sz="1778" i="1" spc="4" dirty="0">
                <a:latin typeface="Arial"/>
                <a:cs typeface="Arial"/>
              </a:rPr>
              <a:t>w</a:t>
            </a:r>
            <a:r>
              <a:rPr sz="1778" i="1" dirty="0">
                <a:latin typeface="Arial"/>
                <a:cs typeface="Arial"/>
              </a:rPr>
              <a:t>o</a:t>
            </a:r>
            <a:r>
              <a:rPr sz="1778" i="1" spc="-13" dirty="0">
                <a:latin typeface="Arial"/>
                <a:cs typeface="Arial"/>
              </a:rPr>
              <a:t> </a:t>
            </a:r>
            <a:r>
              <a:rPr sz="1778" i="1" spc="-9" dirty="0">
                <a:latin typeface="Arial"/>
                <a:cs typeface="Arial"/>
              </a:rPr>
              <a:t>t</a:t>
            </a:r>
            <a:r>
              <a:rPr sz="1778" i="1" spc="-4" dirty="0">
                <a:latin typeface="Arial"/>
                <a:cs typeface="Arial"/>
              </a:rPr>
              <a:t>i</a:t>
            </a:r>
            <a:r>
              <a:rPr sz="1778" i="1" spc="-13" dirty="0">
                <a:latin typeface="Arial"/>
                <a:cs typeface="Arial"/>
              </a:rPr>
              <a:t>m</a:t>
            </a:r>
            <a:r>
              <a:rPr sz="1778" i="1" dirty="0">
                <a:latin typeface="Arial"/>
                <a:cs typeface="Arial"/>
              </a:rPr>
              <a:t>es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a</a:t>
            </a:r>
            <a:r>
              <a:rPr sz="1778" i="1" spc="4" dirty="0">
                <a:latin typeface="Arial"/>
                <a:cs typeface="Arial"/>
              </a:rPr>
              <a:t>v</a:t>
            </a:r>
            <a:r>
              <a:rPr sz="1778" i="1" dirty="0">
                <a:latin typeface="Arial"/>
                <a:cs typeface="Arial"/>
              </a:rPr>
              <a:t>erage</a:t>
            </a:r>
            <a:r>
              <a:rPr sz="1778" i="1" spc="-36" dirty="0">
                <a:latin typeface="Arial"/>
                <a:cs typeface="Arial"/>
              </a:rPr>
              <a:t> </a:t>
            </a:r>
            <a:r>
              <a:rPr sz="1778" i="1" spc="4" dirty="0">
                <a:latin typeface="Arial"/>
                <a:cs typeface="Arial"/>
              </a:rPr>
              <a:t>s</a:t>
            </a:r>
            <a:r>
              <a:rPr sz="1778" i="1" spc="-9" dirty="0">
                <a:latin typeface="Arial"/>
                <a:cs typeface="Arial"/>
              </a:rPr>
              <a:t>t</a:t>
            </a:r>
            <a:r>
              <a:rPr sz="1778" i="1" dirty="0">
                <a:latin typeface="Arial"/>
                <a:cs typeface="Arial"/>
              </a:rPr>
              <a:t>ory</a:t>
            </a:r>
            <a:r>
              <a:rPr sz="1778" i="1" spc="-31" dirty="0">
                <a:latin typeface="Arial"/>
                <a:cs typeface="Arial"/>
              </a:rPr>
              <a:t> </a:t>
            </a:r>
            <a:r>
              <a:rPr sz="1778" i="1" dirty="0">
                <a:latin typeface="Arial"/>
                <a:cs typeface="Arial"/>
              </a:rPr>
              <a:t>dri</a:t>
            </a:r>
            <a:r>
              <a:rPr sz="1778" i="1" spc="-9" dirty="0">
                <a:latin typeface="Arial"/>
                <a:cs typeface="Arial"/>
              </a:rPr>
              <a:t>f</a:t>
            </a:r>
            <a:r>
              <a:rPr sz="1778" i="1" dirty="0">
                <a:latin typeface="Arial"/>
                <a:cs typeface="Arial"/>
              </a:rPr>
              <a:t>t</a:t>
            </a:r>
            <a:r>
              <a:rPr sz="1778" i="1" spc="-22" dirty="0">
                <a:latin typeface="Arial"/>
                <a:cs typeface="Arial"/>
              </a:rPr>
              <a:t> </a:t>
            </a:r>
            <a:r>
              <a:rPr sz="1778" i="1" dirty="0">
                <a:latin typeface="Arial"/>
                <a:cs typeface="Arial"/>
              </a:rPr>
              <a:t>of</a:t>
            </a:r>
            <a:r>
              <a:rPr sz="1778" i="1" spc="-13" dirty="0">
                <a:latin typeface="Arial"/>
                <a:cs typeface="Arial"/>
              </a:rPr>
              <a:t> </a:t>
            </a:r>
            <a:r>
              <a:rPr sz="1778" i="1" dirty="0">
                <a:latin typeface="Arial"/>
                <a:cs typeface="Arial"/>
              </a:rPr>
              <a:t>adjo</a:t>
            </a:r>
            <a:r>
              <a:rPr sz="1778" i="1" spc="-4" dirty="0">
                <a:latin typeface="Arial"/>
                <a:cs typeface="Arial"/>
              </a:rPr>
              <a:t>i</a:t>
            </a:r>
            <a:r>
              <a:rPr sz="1778" i="1" dirty="0">
                <a:latin typeface="Arial"/>
                <a:cs typeface="Arial"/>
              </a:rPr>
              <a:t>n</a:t>
            </a:r>
            <a:r>
              <a:rPr sz="1778" i="1" spc="-4" dirty="0">
                <a:latin typeface="Arial"/>
                <a:cs typeface="Arial"/>
              </a:rPr>
              <a:t>i</a:t>
            </a:r>
            <a:r>
              <a:rPr sz="1778" i="1" dirty="0">
                <a:latin typeface="Arial"/>
                <a:cs typeface="Arial"/>
              </a:rPr>
              <a:t>ng</a:t>
            </a:r>
            <a:r>
              <a:rPr sz="1778" i="1" spc="-13" dirty="0">
                <a:latin typeface="Arial"/>
                <a:cs typeface="Arial"/>
              </a:rPr>
              <a:t> </a:t>
            </a:r>
            <a:r>
              <a:rPr sz="1778" i="1" spc="4" dirty="0">
                <a:latin typeface="Arial"/>
                <a:cs typeface="Arial"/>
              </a:rPr>
              <a:t>v</a:t>
            </a:r>
            <a:r>
              <a:rPr sz="1778" i="1" dirty="0">
                <a:latin typeface="Arial"/>
                <a:cs typeface="Arial"/>
              </a:rPr>
              <a:t>er</a:t>
            </a:r>
            <a:r>
              <a:rPr sz="1778" i="1" spc="-9" dirty="0">
                <a:latin typeface="Arial"/>
                <a:cs typeface="Arial"/>
              </a:rPr>
              <a:t>t</a:t>
            </a:r>
            <a:r>
              <a:rPr sz="1778" i="1" spc="-4" dirty="0">
                <a:latin typeface="Arial"/>
                <a:cs typeface="Arial"/>
              </a:rPr>
              <a:t>i</a:t>
            </a:r>
            <a:r>
              <a:rPr sz="1778" i="1" spc="4" dirty="0">
                <a:latin typeface="Arial"/>
                <a:cs typeface="Arial"/>
              </a:rPr>
              <a:t>c</a:t>
            </a:r>
            <a:r>
              <a:rPr sz="1778" i="1" dirty="0">
                <a:latin typeface="Arial"/>
                <a:cs typeface="Arial"/>
              </a:rPr>
              <a:t>al</a:t>
            </a:r>
            <a:r>
              <a:rPr sz="1778" i="1" spc="-31" dirty="0">
                <a:latin typeface="Arial"/>
                <a:cs typeface="Arial"/>
              </a:rPr>
              <a:t> </a:t>
            </a:r>
            <a:r>
              <a:rPr sz="1778" i="1" dirty="0">
                <a:latin typeface="Arial"/>
                <a:cs typeface="Arial"/>
              </a:rPr>
              <a:t>e</a:t>
            </a:r>
            <a:r>
              <a:rPr sz="1778" i="1" spc="-4" dirty="0">
                <a:latin typeface="Arial"/>
                <a:cs typeface="Arial"/>
              </a:rPr>
              <a:t>l</a:t>
            </a:r>
            <a:r>
              <a:rPr sz="1778" i="1" dirty="0">
                <a:latin typeface="Arial"/>
                <a:cs typeface="Arial"/>
              </a:rPr>
              <a:t>e</a:t>
            </a:r>
            <a:r>
              <a:rPr sz="1778" i="1" spc="-13" dirty="0">
                <a:latin typeface="Arial"/>
                <a:cs typeface="Arial"/>
              </a:rPr>
              <a:t>m</a:t>
            </a:r>
            <a:r>
              <a:rPr sz="1778" i="1" dirty="0">
                <a:latin typeface="Arial"/>
                <a:cs typeface="Arial"/>
              </a:rPr>
              <a:t>en</a:t>
            </a:r>
            <a:r>
              <a:rPr sz="1778" i="1" spc="-9" dirty="0">
                <a:latin typeface="Arial"/>
                <a:cs typeface="Arial"/>
              </a:rPr>
              <a:t>t</a:t>
            </a:r>
            <a:r>
              <a:rPr sz="1778" i="1" dirty="0">
                <a:latin typeface="Arial"/>
                <a:cs typeface="Arial"/>
              </a:rPr>
              <a:t>s</a:t>
            </a:r>
            <a:r>
              <a:rPr sz="1778" i="1" spc="-13"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la</a:t>
            </a:r>
            <a:r>
              <a:rPr sz="1778" i="1" spc="-9" dirty="0">
                <a:latin typeface="Arial"/>
                <a:cs typeface="Arial"/>
              </a:rPr>
              <a:t>t</a:t>
            </a:r>
            <a:r>
              <a:rPr sz="1778" i="1" dirty="0">
                <a:latin typeface="Arial"/>
                <a:cs typeface="Arial"/>
              </a:rPr>
              <a:t>eral </a:t>
            </a:r>
            <a:r>
              <a:rPr sz="1778" i="1" spc="-9" dirty="0">
                <a:latin typeface="Arial"/>
                <a:cs typeface="Arial"/>
              </a:rPr>
              <a:t>f</a:t>
            </a:r>
            <a:r>
              <a:rPr sz="1778" i="1" dirty="0">
                <a:latin typeface="Arial"/>
                <a:cs typeface="Arial"/>
              </a:rPr>
              <a:t>or</a:t>
            </a:r>
            <a:r>
              <a:rPr sz="1778" i="1" spc="4" dirty="0">
                <a:latin typeface="Arial"/>
                <a:cs typeface="Arial"/>
              </a:rPr>
              <a:t>c</a:t>
            </a:r>
            <a:r>
              <a:rPr sz="1778" i="1" dirty="0">
                <a:latin typeface="Arial"/>
                <a:cs typeface="Arial"/>
              </a:rPr>
              <a:t>e-</a:t>
            </a:r>
            <a:r>
              <a:rPr sz="1778" i="1" spc="-9" dirty="0">
                <a:latin typeface="Arial"/>
                <a:cs typeface="Arial"/>
              </a:rPr>
              <a:t>r</a:t>
            </a:r>
            <a:r>
              <a:rPr sz="1778" i="1" dirty="0">
                <a:latin typeface="Arial"/>
                <a:cs typeface="Arial"/>
              </a:rPr>
              <a:t>e</a:t>
            </a:r>
            <a:r>
              <a:rPr sz="1778" i="1" spc="-9" dirty="0">
                <a:latin typeface="Arial"/>
                <a:cs typeface="Arial"/>
              </a:rPr>
              <a:t>s</a:t>
            </a:r>
            <a:r>
              <a:rPr sz="1778" i="1" dirty="0">
                <a:latin typeface="Arial"/>
                <a:cs typeface="Arial"/>
              </a:rPr>
              <a:t>i</a:t>
            </a:r>
            <a:r>
              <a:rPr sz="1778" i="1" spc="4" dirty="0">
                <a:latin typeface="Arial"/>
                <a:cs typeface="Arial"/>
              </a:rPr>
              <a:t>s</a:t>
            </a:r>
            <a:r>
              <a:rPr sz="1778" i="1" spc="-9" dirty="0">
                <a:latin typeface="Arial"/>
                <a:cs typeface="Arial"/>
              </a:rPr>
              <a:t>t</a:t>
            </a:r>
            <a:r>
              <a:rPr sz="1778" i="1" spc="-4" dirty="0">
                <a:latin typeface="Arial"/>
                <a:cs typeface="Arial"/>
              </a:rPr>
              <a:t>i</a:t>
            </a:r>
            <a:r>
              <a:rPr sz="1778" i="1" dirty="0">
                <a:latin typeface="Arial"/>
                <a:cs typeface="Arial"/>
              </a:rPr>
              <a:t>ng</a:t>
            </a:r>
            <a:r>
              <a:rPr sz="1778" i="1" spc="-36" dirty="0">
                <a:latin typeface="Arial"/>
                <a:cs typeface="Arial"/>
              </a:rPr>
              <a:t> </a:t>
            </a:r>
            <a:r>
              <a:rPr sz="1778" i="1" spc="4" dirty="0">
                <a:latin typeface="Arial"/>
                <a:cs typeface="Arial"/>
              </a:rPr>
              <a:t>sys</a:t>
            </a:r>
            <a:r>
              <a:rPr sz="1778" i="1" spc="-9" dirty="0">
                <a:latin typeface="Arial"/>
                <a:cs typeface="Arial"/>
              </a:rPr>
              <a:t>t</a:t>
            </a:r>
            <a:r>
              <a:rPr sz="1778" i="1" dirty="0">
                <a:latin typeface="Arial"/>
                <a:cs typeface="Arial"/>
              </a:rPr>
              <a:t>em</a:t>
            </a:r>
            <a:r>
              <a:rPr sz="1778" i="1" spc="-40"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a</a:t>
            </a:r>
            <a:r>
              <a:rPr sz="1778" i="1" spc="4" dirty="0">
                <a:latin typeface="Arial"/>
                <a:cs typeface="Arial"/>
              </a:rPr>
              <a:t>ss</a:t>
            </a:r>
            <a:r>
              <a:rPr sz="1778" i="1" dirty="0">
                <a:latin typeface="Arial"/>
                <a:cs typeface="Arial"/>
              </a:rPr>
              <a:t>o</a:t>
            </a:r>
            <a:r>
              <a:rPr sz="1778" i="1" spc="4" dirty="0">
                <a:latin typeface="Arial"/>
                <a:cs typeface="Arial"/>
              </a:rPr>
              <a:t>c</a:t>
            </a:r>
            <a:r>
              <a:rPr sz="1778" i="1" spc="-4" dirty="0">
                <a:latin typeface="Arial"/>
                <a:cs typeface="Arial"/>
              </a:rPr>
              <a:t>i</a:t>
            </a:r>
            <a:r>
              <a:rPr sz="1778" i="1" dirty="0">
                <a:latin typeface="Arial"/>
                <a:cs typeface="Arial"/>
              </a:rPr>
              <a:t>a</a:t>
            </a:r>
            <a:r>
              <a:rPr sz="1778" i="1" spc="-9" dirty="0">
                <a:latin typeface="Arial"/>
                <a:cs typeface="Arial"/>
              </a:rPr>
              <a:t>t</a:t>
            </a:r>
            <a:r>
              <a:rPr sz="1778" i="1" dirty="0">
                <a:latin typeface="Arial"/>
                <a:cs typeface="Arial"/>
              </a:rPr>
              <a:t>ed</a:t>
            </a:r>
            <a:r>
              <a:rPr sz="1778" i="1" spc="-36" dirty="0">
                <a:latin typeface="Arial"/>
                <a:cs typeface="Arial"/>
              </a:rPr>
              <a:t> </a:t>
            </a:r>
            <a:r>
              <a:rPr sz="1778" i="1" spc="4" dirty="0">
                <a:latin typeface="Arial"/>
                <a:cs typeface="Arial"/>
              </a:rPr>
              <a:t>s</a:t>
            </a:r>
            <a:r>
              <a:rPr sz="1778" i="1" spc="-9" dirty="0">
                <a:latin typeface="Arial"/>
                <a:cs typeface="Arial"/>
              </a:rPr>
              <a:t>t</a:t>
            </a:r>
            <a:r>
              <a:rPr sz="1778" i="1" dirty="0">
                <a:latin typeface="Arial"/>
                <a:cs typeface="Arial"/>
              </a:rPr>
              <a:t>ory</a:t>
            </a:r>
            <a:r>
              <a:rPr lang="en-US" sz="1778" i="1" dirty="0">
                <a:latin typeface="Arial"/>
                <a:cs typeface="Arial"/>
              </a:rPr>
              <a:t>, </a:t>
            </a:r>
            <a:r>
              <a:rPr lang="en-US" sz="1778" i="1" dirty="0">
                <a:latin typeface="Symbol" panose="05050102010706020507" pitchFamily="18" charset="2"/>
                <a:cs typeface="Arial"/>
              </a:rPr>
              <a:t>D</a:t>
            </a:r>
            <a:r>
              <a:rPr lang="en-US" sz="1778" i="1" baseline="-25000" dirty="0">
                <a:latin typeface="Arial"/>
                <a:cs typeface="Arial"/>
              </a:rPr>
              <a:t>ADVE</a:t>
            </a:r>
            <a:r>
              <a:rPr lang="en-US" sz="1778" i="1" dirty="0">
                <a:latin typeface="Arial"/>
                <a:cs typeface="Arial"/>
              </a:rPr>
              <a:t>, </a:t>
            </a:r>
            <a:r>
              <a:rPr sz="1778" i="1" spc="-31" dirty="0">
                <a:latin typeface="Arial"/>
                <a:cs typeface="Arial"/>
              </a:rPr>
              <a:t> </a:t>
            </a:r>
            <a:r>
              <a:rPr sz="1778" i="1" dirty="0">
                <a:latin typeface="Arial"/>
                <a:cs typeface="Arial"/>
              </a:rPr>
              <a:t>under</a:t>
            </a:r>
            <a:r>
              <a:rPr sz="1778" i="1" spc="-22" dirty="0">
                <a:latin typeface="Arial"/>
                <a:cs typeface="Arial"/>
              </a:rPr>
              <a:t> </a:t>
            </a:r>
            <a:r>
              <a:rPr sz="1778" i="1" dirty="0">
                <a:latin typeface="Arial"/>
                <a:cs typeface="Arial"/>
              </a:rPr>
              <a:t>equi</a:t>
            </a:r>
            <a:r>
              <a:rPr sz="1778" i="1" spc="4" dirty="0">
                <a:latin typeface="Arial"/>
                <a:cs typeface="Arial"/>
              </a:rPr>
              <a:t>v</a:t>
            </a:r>
            <a:r>
              <a:rPr sz="1778" i="1" dirty="0">
                <a:latin typeface="Arial"/>
                <a:cs typeface="Arial"/>
              </a:rPr>
              <a:t>alent</a:t>
            </a:r>
            <a:r>
              <a:rPr sz="1778" i="1" spc="-31" dirty="0">
                <a:latin typeface="Arial"/>
                <a:cs typeface="Arial"/>
              </a:rPr>
              <a:t> </a:t>
            </a:r>
            <a:r>
              <a:rPr sz="1778" i="1" spc="-9" dirty="0">
                <a:latin typeface="Arial"/>
                <a:cs typeface="Arial"/>
              </a:rPr>
              <a:t>t</a:t>
            </a:r>
            <a:r>
              <a:rPr sz="1778" i="1" dirty="0">
                <a:latin typeface="Arial"/>
                <a:cs typeface="Arial"/>
              </a:rPr>
              <a:t>ribu</a:t>
            </a:r>
            <a:r>
              <a:rPr sz="1778" i="1" spc="-9" dirty="0">
                <a:latin typeface="Arial"/>
                <a:cs typeface="Arial"/>
              </a:rPr>
              <a:t>t</a:t>
            </a:r>
            <a:r>
              <a:rPr sz="1778" i="1" dirty="0">
                <a:latin typeface="Arial"/>
                <a:cs typeface="Arial"/>
              </a:rPr>
              <a:t>ary</a:t>
            </a:r>
            <a:r>
              <a:rPr sz="1778" i="1" spc="-31" dirty="0">
                <a:latin typeface="Arial"/>
                <a:cs typeface="Arial"/>
              </a:rPr>
              <a:t> </a:t>
            </a:r>
            <a:r>
              <a:rPr sz="1778" i="1" dirty="0">
                <a:latin typeface="Arial"/>
                <a:cs typeface="Arial"/>
              </a:rPr>
              <a:t>la</a:t>
            </a:r>
            <a:r>
              <a:rPr sz="1778" i="1" spc="-9" dirty="0">
                <a:latin typeface="Arial"/>
                <a:cs typeface="Arial"/>
              </a:rPr>
              <a:t>t</a:t>
            </a:r>
            <a:r>
              <a:rPr sz="1778" i="1" dirty="0">
                <a:latin typeface="Arial"/>
                <a:cs typeface="Arial"/>
              </a:rPr>
              <a:t>eral </a:t>
            </a:r>
            <a:r>
              <a:rPr sz="1778" i="1" spc="-4" dirty="0">
                <a:latin typeface="Arial"/>
                <a:cs typeface="Arial"/>
              </a:rPr>
              <a:t>l</a:t>
            </a:r>
            <a:r>
              <a:rPr sz="1778" i="1" dirty="0">
                <a:latin typeface="Arial"/>
                <a:cs typeface="Arial"/>
              </a:rPr>
              <a:t>oad</a:t>
            </a:r>
            <a:r>
              <a:rPr sz="1778" i="1" spc="-9" dirty="0">
                <a:latin typeface="Arial"/>
                <a:cs typeface="Arial"/>
              </a:rPr>
              <a:t>.</a:t>
            </a:r>
            <a:r>
              <a:rPr sz="1778" i="1" dirty="0">
                <a:latin typeface="Arial"/>
                <a:cs typeface="Arial"/>
              </a:rPr>
              <a:t>”</a:t>
            </a:r>
            <a:endParaRPr sz="1778" dirty="0">
              <a:latin typeface="Arial"/>
              <a:cs typeface="Arial"/>
            </a:endParaRPr>
          </a:p>
        </p:txBody>
      </p:sp>
      <p:sp>
        <p:nvSpPr>
          <p:cNvPr id="2" name="object 2"/>
          <p:cNvSpPr txBox="1">
            <a:spLocks noGrp="1"/>
          </p:cNvSpPr>
          <p:nvPr>
            <p:ph type="title"/>
          </p:nvPr>
        </p:nvSpPr>
        <p:spPr>
          <a:xfrm>
            <a:off x="395675" y="269875"/>
            <a:ext cx="8389095" cy="1143000"/>
          </a:xfrm>
        </p:spPr>
        <p:txBody>
          <a:bodyPr/>
          <a:lstStyle/>
          <a:p>
            <a:r>
              <a:rPr lang="en-US" dirty="0"/>
              <a:t>Diaphragms Calculated As Flexible</a:t>
            </a:r>
          </a:p>
        </p:txBody>
      </p:sp>
    </p:spTree>
    <p:extLst>
      <p:ext uri="{BB962C8B-B14F-4D97-AF65-F5344CB8AC3E}">
        <p14:creationId xmlns:p14="http://schemas.microsoft.com/office/powerpoint/2010/main" val="1388684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163286" y="1604963"/>
            <a:ext cx="8752114" cy="4297362"/>
          </a:xfrm>
        </p:spPr>
        <p:txBody>
          <a:bodyPr/>
          <a:lstStyle/>
          <a:p>
            <a:pPr lvl="1"/>
            <a:r>
              <a:rPr lang="en-US" sz="2300" dirty="0"/>
              <a:t>The SDPWS 2015 Modifications:</a:t>
            </a:r>
          </a:p>
          <a:p>
            <a:pPr lvl="1"/>
            <a:r>
              <a:rPr lang="en-US" sz="2300" dirty="0"/>
              <a:t>Coordinating with ASCE 7 flexible, rigid, and semi-rigid diaphragm designations</a:t>
            </a:r>
          </a:p>
          <a:p>
            <a:pPr lvl="1"/>
            <a:r>
              <a:rPr lang="en-US" sz="2300" dirty="0"/>
              <a:t>Providing greater clarity to provisions for open front and torsionally irregular buildings </a:t>
            </a:r>
          </a:p>
          <a:p>
            <a:pPr lvl="1"/>
            <a:r>
              <a:rPr lang="en-US" sz="2300" dirty="0"/>
              <a:t>Buildings with cantilevered diaphragms are open-front</a:t>
            </a:r>
          </a:p>
          <a:p>
            <a:pPr lvl="1"/>
            <a:r>
              <a:rPr lang="en-US" sz="2300" dirty="0"/>
              <a:t>Requiring rigid or semi-rigid diaphragm analysis for torsionally irregular buildings (Sec. 4.2.5.1)</a:t>
            </a:r>
          </a:p>
          <a:p>
            <a:pPr lvl="1"/>
            <a:r>
              <a:rPr lang="en-US" sz="2300" dirty="0"/>
              <a:t>Require rigid or semi-rigid diaphragm analysis for diaphragm cantilevers in excess of six feet (Sec. 4.2.5.2)</a:t>
            </a:r>
          </a:p>
          <a:p>
            <a:pPr lvl="1"/>
            <a:r>
              <a:rPr lang="en-US" sz="2300" dirty="0"/>
              <a:t>Limit diaphragm cantilevers to maximum of 35 feet</a:t>
            </a:r>
          </a:p>
          <a:p>
            <a:pPr lvl="1"/>
            <a:endParaRPr lang="en-US" sz="2300" dirty="0"/>
          </a:p>
        </p:txBody>
      </p:sp>
      <p:sp>
        <p:nvSpPr>
          <p:cNvPr id="87042" name="Rectangle 2"/>
          <p:cNvSpPr>
            <a:spLocks noGrp="1" noChangeArrowheads="1"/>
          </p:cNvSpPr>
          <p:nvPr>
            <p:ph type="title"/>
          </p:nvPr>
        </p:nvSpPr>
        <p:spPr/>
        <p:txBody>
          <a:bodyPr/>
          <a:lstStyle/>
          <a:p>
            <a:r>
              <a:rPr lang="en-US" altLang="en-US"/>
              <a:t>2015 SDPWS </a:t>
            </a:r>
            <a:br>
              <a:rPr lang="en-US" altLang="en-US"/>
            </a:br>
            <a:r>
              <a:rPr lang="en-US" altLang="en-US"/>
              <a:t>Horizontal Distribution of Shear</a:t>
            </a:r>
          </a:p>
        </p:txBody>
      </p:sp>
    </p:spTree>
    <p:extLst>
      <p:ext uri="{BB962C8B-B14F-4D97-AF65-F5344CB8AC3E}">
        <p14:creationId xmlns:p14="http://schemas.microsoft.com/office/powerpoint/2010/main" val="34351774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Elevation of a shear wall.&#10;"/>
          <p:cNvSpPr/>
          <p:nvPr/>
        </p:nvSpPr>
        <p:spPr>
          <a:xfrm>
            <a:off x="6112701" y="1412875"/>
            <a:ext cx="2183715" cy="4273154"/>
          </a:xfrm>
          <a:prstGeom prst="rect">
            <a:avLst/>
          </a:prstGeom>
          <a:blipFill>
            <a:blip r:embed="rId3" cstate="print"/>
            <a:stretch>
              <a:fillRect/>
            </a:stretch>
          </a:blipFill>
        </p:spPr>
        <p:txBody>
          <a:bodyPr wrap="square" lIns="0" tIns="0" rIns="0" bIns="0" rtlCol="0"/>
          <a:lstStyle/>
          <a:p>
            <a:endParaRPr sz="2133"/>
          </a:p>
        </p:txBody>
      </p:sp>
      <p:sp>
        <p:nvSpPr>
          <p:cNvPr id="3" name="object 3"/>
          <p:cNvSpPr txBox="1"/>
          <p:nvPr/>
        </p:nvSpPr>
        <p:spPr>
          <a:xfrm>
            <a:off x="433877" y="1412875"/>
            <a:ext cx="5265465" cy="3452227"/>
          </a:xfrm>
          <a:prstGeom prst="rect">
            <a:avLst/>
          </a:prstGeom>
        </p:spPr>
        <p:txBody>
          <a:bodyPr vert="horz" wrap="square" lIns="0" tIns="0" rIns="0" bIns="0" rtlCol="0">
            <a:spAutoFit/>
          </a:bodyPr>
          <a:lstStyle/>
          <a:p>
            <a:pPr marL="317222" marR="500668" indent="-305933">
              <a:spcBef>
                <a:spcPts val="511"/>
              </a:spcBef>
              <a:buClr>
                <a:srgbClr val="FF0000"/>
              </a:buClr>
              <a:buFont typeface="Arial"/>
              <a:buChar char="•"/>
              <a:tabLst>
                <a:tab pos="317786" algn="l"/>
              </a:tabLst>
            </a:pPr>
            <a:r>
              <a:rPr lang="en-US" spc="-4" dirty="0">
                <a:latin typeface="Arial"/>
                <a:cs typeface="Arial"/>
              </a:rPr>
              <a:t>Provision of a complete load path is essential to performance of wood light-frame seismic force-resisting systems</a:t>
            </a:r>
          </a:p>
          <a:p>
            <a:pPr marL="317222" marR="500668" indent="-305933">
              <a:spcBef>
                <a:spcPts val="511"/>
              </a:spcBef>
              <a:buClr>
                <a:srgbClr val="FF0000"/>
              </a:buClr>
              <a:buFont typeface="Arial"/>
              <a:buChar char="•"/>
              <a:tabLst>
                <a:tab pos="317786" algn="l"/>
              </a:tabLst>
            </a:pPr>
            <a:r>
              <a:rPr lang="en-US" spc="-4" dirty="0">
                <a:latin typeface="Arial"/>
                <a:cs typeface="Arial"/>
              </a:rPr>
              <a:t>Due to nature of wood construction, this involves a number of connections</a:t>
            </a:r>
          </a:p>
          <a:p>
            <a:pPr marL="317222" marR="500668" indent="-305933">
              <a:spcBef>
                <a:spcPts val="511"/>
              </a:spcBef>
              <a:buClr>
                <a:srgbClr val="FF0000"/>
              </a:buClr>
              <a:buFont typeface="Arial"/>
              <a:buChar char="•"/>
              <a:tabLst>
                <a:tab pos="317786" algn="l"/>
              </a:tabLst>
            </a:pPr>
            <a:r>
              <a:rPr lang="en-US" spc="-4" dirty="0">
                <a:latin typeface="Arial"/>
                <a:cs typeface="Arial"/>
              </a:rPr>
              <a:t>Will be discussed in detail for shear walls and diaphragms</a:t>
            </a:r>
            <a:endParaRPr dirty="0">
              <a:latin typeface="Arial"/>
              <a:cs typeface="Arial"/>
            </a:endParaRPr>
          </a:p>
        </p:txBody>
      </p:sp>
      <p:sp>
        <p:nvSpPr>
          <p:cNvPr id="5" name="Title 4"/>
          <p:cNvSpPr>
            <a:spLocks noGrp="1"/>
          </p:cNvSpPr>
          <p:nvPr>
            <p:ph type="title"/>
          </p:nvPr>
        </p:nvSpPr>
        <p:spPr/>
        <p:txBody>
          <a:bodyPr/>
          <a:lstStyle/>
          <a:p>
            <a:r>
              <a:rPr lang="en-US" dirty="0"/>
              <a:t>Complete Load Path</a:t>
            </a:r>
          </a:p>
        </p:txBody>
      </p:sp>
    </p:spTree>
    <p:extLst>
      <p:ext uri="{BB962C8B-B14F-4D97-AF65-F5344CB8AC3E}">
        <p14:creationId xmlns:p14="http://schemas.microsoft.com/office/powerpoint/2010/main" val="37872475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descr="Wood structural panel shear wall.&#10;"/>
          <p:cNvSpPr/>
          <p:nvPr/>
        </p:nvSpPr>
        <p:spPr>
          <a:xfrm>
            <a:off x="2810935" y="1643133"/>
            <a:ext cx="3522128" cy="4694764"/>
          </a:xfrm>
          <a:prstGeom prst="rect">
            <a:avLst/>
          </a:prstGeom>
          <a:blipFill>
            <a:blip r:embed="rId3" cstate="print"/>
            <a:stretch>
              <a:fillRect/>
            </a:stretch>
          </a:blipFill>
        </p:spPr>
        <p:txBody>
          <a:bodyPr wrap="square" lIns="0" tIns="0" rIns="0" bIns="0" rtlCol="0"/>
          <a:lstStyle/>
          <a:p>
            <a:endParaRPr sz="2133"/>
          </a:p>
        </p:txBody>
      </p:sp>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Shearwalls</a:t>
            </a:r>
          </a:p>
        </p:txBody>
      </p:sp>
    </p:spTree>
    <p:extLst>
      <p:ext uri="{BB962C8B-B14F-4D97-AF65-F5344CB8AC3E}">
        <p14:creationId xmlns:p14="http://schemas.microsoft.com/office/powerpoint/2010/main" val="3651903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descr="Section of a wood log with various wood framing member sections to be cut and their respective shrinkage patterns. "/>
          <p:cNvSpPr>
            <a:spLocks noChangeAspect="1"/>
          </p:cNvSpPr>
          <p:nvPr/>
        </p:nvSpPr>
        <p:spPr>
          <a:xfrm>
            <a:off x="1596789" y="1771684"/>
            <a:ext cx="5759354" cy="4327223"/>
          </a:xfrm>
          <a:prstGeom prst="rect">
            <a:avLst/>
          </a:prstGeom>
          <a:blipFill>
            <a:blip r:embed="rId3" cstate="print"/>
            <a:srcRect/>
            <a:stretch>
              <a:fillRect t="-4" b="-22616"/>
            </a:stretch>
          </a:blipFill>
        </p:spPr>
        <p:txBody>
          <a:bodyPr wrap="square" lIns="0" tIns="0" rIns="0" bIns="0" rtlCol="0"/>
          <a:lstStyle/>
          <a:p>
            <a:endParaRPr sz="2133"/>
          </a:p>
        </p:txBody>
      </p:sp>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Basic Wood Properties</a:t>
            </a:r>
          </a:p>
        </p:txBody>
      </p:sp>
    </p:spTree>
    <p:extLst>
      <p:ext uri="{BB962C8B-B14F-4D97-AF65-F5344CB8AC3E}">
        <p14:creationId xmlns:p14="http://schemas.microsoft.com/office/powerpoint/2010/main" val="773452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716389" y="6308222"/>
            <a:ext cx="3711222" cy="136832"/>
          </a:xfrm>
          <a:prstGeom prst="rect">
            <a:avLst/>
          </a:prstGeom>
        </p:spPr>
        <p:txBody>
          <a:bodyPr vert="horz" wrap="square" lIns="0" tIns="0" rIns="0" bIns="0" rtlCol="0">
            <a:spAutoFit/>
          </a:bodyPr>
          <a:lstStyle/>
          <a:p>
            <a:pPr marL="11289"/>
            <a:r>
              <a:rPr sz="889" b="1" spc="-9" dirty="0">
                <a:solidFill>
                  <a:srgbClr val="002D80"/>
                </a:solidFill>
                <a:latin typeface="Arial"/>
                <a:cs typeface="Arial"/>
              </a:rPr>
              <a:t>In</a:t>
            </a:r>
            <a:r>
              <a:rPr sz="889" b="1" spc="-13" dirty="0">
                <a:solidFill>
                  <a:srgbClr val="002D80"/>
                </a:solidFill>
                <a:latin typeface="Arial"/>
                <a:cs typeface="Arial"/>
              </a:rPr>
              <a:t>s</a:t>
            </a:r>
            <a:r>
              <a:rPr sz="889" b="1" spc="-4" dirty="0">
                <a:solidFill>
                  <a:srgbClr val="002D80"/>
                </a:solidFill>
                <a:latin typeface="Arial"/>
                <a:cs typeface="Arial"/>
              </a:rPr>
              <a:t>t</a:t>
            </a:r>
            <a:r>
              <a:rPr sz="889" b="1" spc="-9" dirty="0">
                <a:solidFill>
                  <a:srgbClr val="002D80"/>
                </a:solidFill>
                <a:latin typeface="Arial"/>
                <a:cs typeface="Arial"/>
              </a:rPr>
              <a:t>ru</a:t>
            </a:r>
            <a:r>
              <a:rPr sz="889" b="1" spc="-13" dirty="0">
                <a:solidFill>
                  <a:srgbClr val="002D80"/>
                </a:solidFill>
                <a:latin typeface="Arial"/>
                <a:cs typeface="Arial"/>
              </a:rPr>
              <a:t>c</a:t>
            </a:r>
            <a:r>
              <a:rPr sz="889" b="1" spc="-4" dirty="0">
                <a:solidFill>
                  <a:srgbClr val="002D80"/>
                </a:solidFill>
                <a:latin typeface="Arial"/>
                <a:cs typeface="Arial"/>
              </a:rPr>
              <a:t>t</a:t>
            </a:r>
            <a:r>
              <a:rPr sz="889" b="1" spc="-9" dirty="0">
                <a:solidFill>
                  <a:srgbClr val="002D80"/>
                </a:solidFill>
                <a:latin typeface="Arial"/>
                <a:cs typeface="Arial"/>
              </a:rPr>
              <a:t>ion</a:t>
            </a:r>
            <a:r>
              <a:rPr sz="889" b="1" spc="-13" dirty="0">
                <a:solidFill>
                  <a:srgbClr val="002D80"/>
                </a:solidFill>
                <a:latin typeface="Arial"/>
                <a:cs typeface="Arial"/>
              </a:rPr>
              <a:t>a</a:t>
            </a:r>
            <a:r>
              <a:rPr sz="889" b="1" spc="-4" dirty="0">
                <a:solidFill>
                  <a:srgbClr val="002D80"/>
                </a:solidFill>
                <a:latin typeface="Arial"/>
                <a:cs typeface="Arial"/>
              </a:rPr>
              <a:t>l </a:t>
            </a:r>
            <a:r>
              <a:rPr sz="889" b="1" spc="4" dirty="0">
                <a:solidFill>
                  <a:srgbClr val="002D80"/>
                </a:solidFill>
                <a:latin typeface="Arial"/>
                <a:cs typeface="Arial"/>
              </a:rPr>
              <a:t>M</a:t>
            </a:r>
            <a:r>
              <a:rPr sz="889" b="1" spc="-13" dirty="0">
                <a:solidFill>
                  <a:srgbClr val="002D80"/>
                </a:solidFill>
                <a:latin typeface="Arial"/>
                <a:cs typeface="Arial"/>
              </a:rPr>
              <a:t>a</a:t>
            </a:r>
            <a:r>
              <a:rPr sz="889" b="1" spc="-4" dirty="0">
                <a:solidFill>
                  <a:srgbClr val="002D80"/>
                </a:solidFill>
                <a:latin typeface="Arial"/>
                <a:cs typeface="Arial"/>
              </a:rPr>
              <a:t>t</a:t>
            </a:r>
            <a:r>
              <a:rPr sz="889" b="1" spc="-9" dirty="0">
                <a:solidFill>
                  <a:srgbClr val="002D80"/>
                </a:solidFill>
                <a:latin typeface="Arial"/>
                <a:cs typeface="Arial"/>
              </a:rPr>
              <a:t>eria</a:t>
            </a:r>
            <a:r>
              <a:rPr sz="889" b="1" spc="-4" dirty="0">
                <a:solidFill>
                  <a:srgbClr val="002D80"/>
                </a:solidFill>
                <a:latin typeface="Arial"/>
                <a:cs typeface="Arial"/>
              </a:rPr>
              <a:t>l</a:t>
            </a:r>
            <a:r>
              <a:rPr sz="889" b="1" spc="-27" dirty="0">
                <a:solidFill>
                  <a:srgbClr val="002D80"/>
                </a:solidFill>
                <a:latin typeface="Arial"/>
                <a:cs typeface="Arial"/>
              </a:rPr>
              <a:t> </a:t>
            </a:r>
            <a:r>
              <a:rPr sz="889" b="1" spc="-9" dirty="0">
                <a:solidFill>
                  <a:srgbClr val="002D80"/>
                </a:solidFill>
                <a:latin typeface="Arial"/>
                <a:cs typeface="Arial"/>
              </a:rPr>
              <a:t>Complem</a:t>
            </a:r>
            <a:r>
              <a:rPr sz="889" b="1" spc="-13" dirty="0">
                <a:solidFill>
                  <a:srgbClr val="002D80"/>
                </a:solidFill>
                <a:latin typeface="Arial"/>
                <a:cs typeface="Arial"/>
              </a:rPr>
              <a:t>e</a:t>
            </a:r>
            <a:r>
              <a:rPr sz="889" b="1" spc="-4" dirty="0">
                <a:solidFill>
                  <a:srgbClr val="002D80"/>
                </a:solidFill>
                <a:latin typeface="Arial"/>
                <a:cs typeface="Arial"/>
              </a:rPr>
              <a:t>nt</a:t>
            </a:r>
            <a:r>
              <a:rPr sz="889" b="1" spc="-9" dirty="0">
                <a:solidFill>
                  <a:srgbClr val="002D80"/>
                </a:solidFill>
                <a:latin typeface="Arial"/>
                <a:cs typeface="Arial"/>
              </a:rPr>
              <a:t>ing</a:t>
            </a:r>
            <a:r>
              <a:rPr sz="889" b="1" dirty="0">
                <a:solidFill>
                  <a:srgbClr val="002D80"/>
                </a:solidFill>
                <a:latin typeface="Arial"/>
                <a:cs typeface="Arial"/>
              </a:rPr>
              <a:t> </a:t>
            </a:r>
            <a:r>
              <a:rPr sz="889" b="1" spc="-9" dirty="0">
                <a:solidFill>
                  <a:srgbClr val="002D80"/>
                </a:solidFill>
                <a:latin typeface="Arial"/>
                <a:cs typeface="Arial"/>
              </a:rPr>
              <a:t>F</a:t>
            </a:r>
            <a:r>
              <a:rPr sz="889" b="1" spc="-13" dirty="0">
                <a:solidFill>
                  <a:srgbClr val="002D80"/>
                </a:solidFill>
                <a:latin typeface="Arial"/>
                <a:cs typeface="Arial"/>
              </a:rPr>
              <a:t>E</a:t>
            </a:r>
            <a:r>
              <a:rPr sz="889" b="1" spc="4" dirty="0">
                <a:solidFill>
                  <a:srgbClr val="002D80"/>
                </a:solidFill>
                <a:latin typeface="Arial"/>
                <a:cs typeface="Arial"/>
              </a:rPr>
              <a:t>M</a:t>
            </a:r>
            <a:r>
              <a:rPr sz="889" b="1" spc="-9" dirty="0">
                <a:solidFill>
                  <a:srgbClr val="002D80"/>
                </a:solidFill>
                <a:latin typeface="Arial"/>
                <a:cs typeface="Arial"/>
              </a:rPr>
              <a:t>A</a:t>
            </a:r>
            <a:r>
              <a:rPr sz="889" b="1" spc="-4" dirty="0">
                <a:solidFill>
                  <a:srgbClr val="002D80"/>
                </a:solidFill>
                <a:latin typeface="Arial"/>
                <a:cs typeface="Arial"/>
              </a:rPr>
              <a:t> P-</a:t>
            </a:r>
            <a:r>
              <a:rPr sz="889" b="1" spc="-13" dirty="0">
                <a:solidFill>
                  <a:srgbClr val="002D80"/>
                </a:solidFill>
                <a:latin typeface="Arial"/>
                <a:cs typeface="Arial"/>
              </a:rPr>
              <a:t>751</a:t>
            </a:r>
            <a:r>
              <a:rPr sz="889" b="1" spc="-4" dirty="0">
                <a:solidFill>
                  <a:srgbClr val="002D80"/>
                </a:solidFill>
                <a:latin typeface="Arial"/>
                <a:cs typeface="Arial"/>
              </a:rPr>
              <a:t>,</a:t>
            </a:r>
            <a:r>
              <a:rPr sz="889" b="1" spc="-13" dirty="0">
                <a:solidFill>
                  <a:srgbClr val="002D80"/>
                </a:solidFill>
                <a:latin typeface="Arial"/>
                <a:cs typeface="Arial"/>
              </a:rPr>
              <a:t> </a:t>
            </a:r>
            <a:r>
              <a:rPr sz="889" b="1" spc="-9" dirty="0">
                <a:solidFill>
                  <a:srgbClr val="002D80"/>
                </a:solidFill>
                <a:latin typeface="Arial"/>
                <a:cs typeface="Arial"/>
              </a:rPr>
              <a:t>Design</a:t>
            </a:r>
            <a:r>
              <a:rPr sz="889" b="1" dirty="0">
                <a:solidFill>
                  <a:srgbClr val="002D80"/>
                </a:solidFill>
                <a:latin typeface="Arial"/>
                <a:cs typeface="Arial"/>
              </a:rPr>
              <a:t> </a:t>
            </a:r>
            <a:r>
              <a:rPr sz="889" b="1" spc="-13" dirty="0">
                <a:solidFill>
                  <a:srgbClr val="002D80"/>
                </a:solidFill>
                <a:latin typeface="Arial"/>
                <a:cs typeface="Arial"/>
              </a:rPr>
              <a:t>Exa</a:t>
            </a:r>
            <a:r>
              <a:rPr sz="889" b="1" spc="-9" dirty="0">
                <a:solidFill>
                  <a:srgbClr val="002D80"/>
                </a:solidFill>
                <a:latin typeface="Arial"/>
                <a:cs typeface="Arial"/>
              </a:rPr>
              <a:t>mples</a:t>
            </a:r>
            <a:endParaRPr sz="889" dirty="0">
              <a:latin typeface="Arial"/>
              <a:cs typeface="Arial"/>
            </a:endParaRPr>
          </a:p>
        </p:txBody>
      </p:sp>
      <p:pic>
        <p:nvPicPr>
          <p:cNvPr id="6" name="Picture 3" descr="Elevations of three types of shear walls: segmented shear walls, shear walls designed for continuity around openings, and perforated shear walls."/>
          <p:cNvPicPr>
            <a:picLocks noChangeAspect="1" noChangeArrowheads="1"/>
          </p:cNvPicPr>
          <p:nvPr/>
        </p:nvPicPr>
        <p:blipFill rotWithShape="1">
          <a:blip r:embed="rId3">
            <a:extLst>
              <a:ext uri="{28A0092B-C50C-407E-A947-70E740481C1C}">
                <a14:useLocalDpi xmlns:a14="http://schemas.microsoft.com/office/drawing/2010/main" val="0"/>
              </a:ext>
            </a:extLst>
          </a:blip>
          <a:srcRect b="5072"/>
          <a:stretch/>
        </p:blipFill>
        <p:spPr bwMode="auto">
          <a:xfrm>
            <a:off x="936668" y="1860304"/>
            <a:ext cx="7245263" cy="42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p:nvPr/>
        </p:nvSpPr>
        <p:spPr>
          <a:xfrm>
            <a:off x="723076" y="1273477"/>
            <a:ext cx="7285849" cy="437684"/>
          </a:xfrm>
          <a:prstGeom prst="rect">
            <a:avLst/>
          </a:prstGeom>
        </p:spPr>
        <p:txBody>
          <a:bodyPr vert="horz" wrap="square" lIns="0" tIns="0" rIns="0" bIns="0" rtlCol="0">
            <a:spAutoFit/>
          </a:bodyPr>
          <a:lstStyle/>
          <a:p>
            <a:pPr marL="316093" marR="2933454" indent="-305368"/>
            <a:r>
              <a:rPr lang="en-US" sz="2844" dirty="0">
                <a:latin typeface="Arial"/>
                <a:cs typeface="Arial"/>
              </a:rPr>
              <a:t>Three types of shear walls:</a:t>
            </a:r>
            <a:endParaRPr sz="2844" dirty="0">
              <a:latin typeface="Arial"/>
              <a:cs typeface="Arial"/>
            </a:endParaRPr>
          </a:p>
        </p:txBody>
      </p:sp>
      <p:sp>
        <p:nvSpPr>
          <p:cNvPr id="3" name="Title 2"/>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3537342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Segmented shear wall with two full-height wall segments, and tie-down anchors at each end of each segment."/>
          <p:cNvPicPr>
            <a:picLocks noChangeAspect="1" noChangeArrowheads="1"/>
          </p:cNvPicPr>
          <p:nvPr/>
        </p:nvPicPr>
        <p:blipFill rotWithShape="1">
          <a:blip r:embed="rId3">
            <a:extLst>
              <a:ext uri="{28A0092B-C50C-407E-A947-70E740481C1C}">
                <a14:useLocalDpi xmlns:a14="http://schemas.microsoft.com/office/drawing/2010/main" val="0"/>
              </a:ext>
            </a:extLst>
          </a:blip>
          <a:srcRect t="5782" r="54129" b="46346"/>
          <a:stretch/>
        </p:blipFill>
        <p:spPr bwMode="auto">
          <a:xfrm>
            <a:off x="1143000" y="2204357"/>
            <a:ext cx="6259285" cy="4082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p:nvPr/>
        </p:nvSpPr>
        <p:spPr>
          <a:xfrm>
            <a:off x="723076" y="1273477"/>
            <a:ext cx="6821553" cy="437684"/>
          </a:xfrm>
          <a:prstGeom prst="rect">
            <a:avLst/>
          </a:prstGeom>
        </p:spPr>
        <p:txBody>
          <a:bodyPr vert="horz" wrap="square" lIns="0" tIns="0" rIns="0" bIns="0" rtlCol="0">
            <a:spAutoFit/>
          </a:bodyPr>
          <a:lstStyle/>
          <a:p>
            <a:pPr marL="316093" marR="2933454" indent="-305368"/>
            <a:r>
              <a:rPr lang="en-US" sz="2844" dirty="0">
                <a:latin typeface="Arial"/>
                <a:cs typeface="Arial"/>
              </a:rPr>
              <a:t>Segmented shear wall:</a:t>
            </a:r>
            <a:endParaRPr sz="2844" dirty="0">
              <a:latin typeface="Arial"/>
              <a:cs typeface="Arial"/>
            </a:endParaRPr>
          </a:p>
        </p:txBody>
      </p:sp>
      <p:sp>
        <p:nvSpPr>
          <p:cNvPr id="3" name="Title 2"/>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1334771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Shear wall designed and detailed for continuity around openings. The wall has two full-height piers and one window opening. Two tie-downs are provided, one at each end of the overall wall.  Strapping and blocking is provided for the full length of the wall above and below the window opening."/>
          <p:cNvPicPr>
            <a:picLocks noChangeAspect="1" noChangeArrowheads="1"/>
          </p:cNvPicPr>
          <p:nvPr/>
        </p:nvPicPr>
        <p:blipFill rotWithShape="1">
          <a:blip r:embed="rId3">
            <a:extLst>
              <a:ext uri="{28A0092B-C50C-407E-A947-70E740481C1C}">
                <a14:useLocalDpi xmlns:a14="http://schemas.microsoft.com/office/drawing/2010/main" val="0"/>
              </a:ext>
            </a:extLst>
          </a:blip>
          <a:srcRect l="45113" b="46346"/>
          <a:stretch/>
        </p:blipFill>
        <p:spPr bwMode="auto">
          <a:xfrm>
            <a:off x="1283160" y="2148845"/>
            <a:ext cx="6647543" cy="406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p:nvPr/>
        </p:nvSpPr>
        <p:spPr>
          <a:xfrm>
            <a:off x="723076" y="1273477"/>
            <a:ext cx="8225810" cy="437684"/>
          </a:xfrm>
          <a:prstGeom prst="rect">
            <a:avLst/>
          </a:prstGeom>
        </p:spPr>
        <p:txBody>
          <a:bodyPr vert="horz" wrap="square" lIns="0" tIns="0" rIns="0" bIns="0" rtlCol="0">
            <a:spAutoFit/>
          </a:bodyPr>
          <a:lstStyle/>
          <a:p>
            <a:pPr marL="316093" marR="2933454" indent="-305368"/>
            <a:r>
              <a:rPr lang="en-US" sz="2844" dirty="0">
                <a:latin typeface="Arial"/>
                <a:cs typeface="Arial"/>
              </a:rPr>
              <a:t>Continuity around openings:</a:t>
            </a:r>
            <a:endParaRPr sz="2844" dirty="0">
              <a:latin typeface="Arial"/>
              <a:cs typeface="Arial"/>
            </a:endParaRPr>
          </a:p>
        </p:txBody>
      </p:sp>
      <p:sp>
        <p:nvSpPr>
          <p:cNvPr id="3" name="Title 2"/>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1768894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Perforated shear wall with two full-height segments. Two tie-downs are provided, one at each end of the overall wall. &#10;&#10;The perforated shear wall also considers the sheathing above and below the openings, and provides tie-downs at the ends of the overall wall. Rather than providing the added strapping and blocking to develop coupling beams, the perforated wall is used with a reduction in capacity. In concept, one full-height segment of each perforated shear wall has full overturning anchorage provided by a tie-down, and reaches full capacity as a result. The balance of the piers achieve partial anchorage due to the sheathing above and below openings, and have a reduced capacity and unit shear as a result. &#10;"/>
          <p:cNvPicPr>
            <a:picLocks noChangeAspect="1" noChangeArrowheads="1"/>
          </p:cNvPicPr>
          <p:nvPr/>
        </p:nvPicPr>
        <p:blipFill rotWithShape="1">
          <a:blip r:embed="rId3">
            <a:extLst>
              <a:ext uri="{28A0092B-C50C-407E-A947-70E740481C1C}">
                <a14:useLocalDpi xmlns:a14="http://schemas.microsoft.com/office/drawing/2010/main" val="0"/>
              </a:ext>
            </a:extLst>
          </a:blip>
          <a:srcRect l="18414" t="52443" r="29892"/>
          <a:stretch/>
        </p:blipFill>
        <p:spPr bwMode="auto">
          <a:xfrm>
            <a:off x="1103085" y="2202817"/>
            <a:ext cx="6284629" cy="3613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p:nvPr/>
        </p:nvSpPr>
        <p:spPr>
          <a:xfrm>
            <a:off x="723076" y="1253356"/>
            <a:ext cx="7285849" cy="437684"/>
          </a:xfrm>
          <a:prstGeom prst="rect">
            <a:avLst/>
          </a:prstGeom>
        </p:spPr>
        <p:txBody>
          <a:bodyPr vert="horz" wrap="square" lIns="0" tIns="0" rIns="0" bIns="0" rtlCol="0">
            <a:spAutoFit/>
          </a:bodyPr>
          <a:lstStyle/>
          <a:p>
            <a:pPr marL="316093" marR="2933454" indent="-305368"/>
            <a:r>
              <a:rPr lang="en-US" sz="2844" dirty="0">
                <a:latin typeface="Arial"/>
                <a:cs typeface="Arial"/>
              </a:rPr>
              <a:t>Perforated shear wall:</a:t>
            </a:r>
            <a:endParaRPr sz="2844" dirty="0">
              <a:latin typeface="Arial"/>
              <a:cs typeface="Arial"/>
            </a:endParaRPr>
          </a:p>
        </p:txBody>
      </p:sp>
      <p:sp>
        <p:nvSpPr>
          <p:cNvPr id="3" name="Title 2"/>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41007689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descr="Wood structural panel shear wall.&#10;"/>
          <p:cNvSpPr/>
          <p:nvPr/>
        </p:nvSpPr>
        <p:spPr>
          <a:xfrm>
            <a:off x="5200796" y="1412875"/>
            <a:ext cx="3522128" cy="4694764"/>
          </a:xfrm>
          <a:prstGeom prst="rect">
            <a:avLst/>
          </a:prstGeom>
          <a:blipFill>
            <a:blip r:embed="rId3" cstate="print"/>
            <a:stretch>
              <a:fillRect/>
            </a:stretch>
          </a:blipFill>
        </p:spPr>
        <p:txBody>
          <a:bodyPr wrap="square" lIns="0" tIns="0" rIns="0" bIns="0" rtlCol="0"/>
          <a:lstStyle/>
          <a:p>
            <a:endParaRPr sz="2133"/>
          </a:p>
        </p:txBody>
      </p:sp>
      <p:sp>
        <p:nvSpPr>
          <p:cNvPr id="2" name="object 2"/>
          <p:cNvSpPr txBox="1"/>
          <p:nvPr/>
        </p:nvSpPr>
        <p:spPr>
          <a:xfrm>
            <a:off x="395676" y="1412875"/>
            <a:ext cx="7771294" cy="4387996"/>
          </a:xfrm>
          <a:prstGeom prst="rect">
            <a:avLst/>
          </a:prstGeom>
        </p:spPr>
        <p:txBody>
          <a:bodyPr vert="horz" wrap="square" lIns="0" tIns="0" rIns="0" bIns="0" rtlCol="0">
            <a:spAutoFit/>
          </a:bodyPr>
          <a:lstStyle/>
          <a:p>
            <a:pPr marL="316093" marR="2933454" indent="-305368"/>
            <a:r>
              <a:rPr sz="2844" dirty="0">
                <a:latin typeface="Arial"/>
                <a:cs typeface="Arial"/>
              </a:rPr>
              <a:t>P</a:t>
            </a:r>
            <a:r>
              <a:rPr sz="2844" spc="-9" dirty="0">
                <a:latin typeface="Arial"/>
                <a:cs typeface="Arial"/>
              </a:rPr>
              <a:t>e</a:t>
            </a:r>
            <a:r>
              <a:rPr sz="2844" dirty="0">
                <a:latin typeface="Arial"/>
                <a:cs typeface="Arial"/>
              </a:rPr>
              <a:t>r</a:t>
            </a:r>
            <a:r>
              <a:rPr sz="2844" spc="-4" dirty="0">
                <a:latin typeface="Arial"/>
                <a:cs typeface="Arial"/>
              </a:rPr>
              <a:t> </a:t>
            </a:r>
            <a:r>
              <a:rPr sz="2844" dirty="0">
                <a:latin typeface="Arial"/>
                <a:cs typeface="Arial"/>
              </a:rPr>
              <a:t>A</a:t>
            </a:r>
            <a:r>
              <a:rPr sz="2844" spc="-4" dirty="0">
                <a:latin typeface="Arial"/>
                <a:cs typeface="Arial"/>
              </a:rPr>
              <a:t>F</a:t>
            </a:r>
            <a:r>
              <a:rPr sz="2844" dirty="0">
                <a:latin typeface="Arial"/>
                <a:cs typeface="Arial"/>
              </a:rPr>
              <a:t>&amp;PA</a:t>
            </a:r>
            <a:r>
              <a:rPr sz="2844" spc="-4" dirty="0">
                <a:latin typeface="Arial"/>
                <a:cs typeface="Arial"/>
              </a:rPr>
              <a:t> </a:t>
            </a:r>
            <a:r>
              <a:rPr sz="2844" dirty="0">
                <a:latin typeface="Arial"/>
                <a:cs typeface="Arial"/>
              </a:rPr>
              <a:t>S</a:t>
            </a:r>
            <a:r>
              <a:rPr sz="2844" spc="-9" dirty="0">
                <a:latin typeface="Arial"/>
                <a:cs typeface="Arial"/>
              </a:rPr>
              <a:t>e</a:t>
            </a:r>
            <a:r>
              <a:rPr sz="2844" spc="4" dirty="0">
                <a:latin typeface="Arial"/>
                <a:cs typeface="Arial"/>
              </a:rPr>
              <a:t>c</a:t>
            </a:r>
            <a:r>
              <a:rPr sz="2844" dirty="0">
                <a:latin typeface="Arial"/>
                <a:cs typeface="Arial"/>
              </a:rPr>
              <a:t>.</a:t>
            </a:r>
            <a:r>
              <a:rPr sz="2844" spc="-18" dirty="0">
                <a:latin typeface="Arial"/>
                <a:cs typeface="Arial"/>
              </a:rPr>
              <a:t> </a:t>
            </a:r>
            <a:r>
              <a:rPr sz="2844" spc="-9" dirty="0">
                <a:latin typeface="Arial"/>
                <a:cs typeface="Arial"/>
              </a:rPr>
              <a:t>4</a:t>
            </a:r>
            <a:r>
              <a:rPr sz="2844" spc="-4" dirty="0">
                <a:latin typeface="Arial"/>
                <a:cs typeface="Arial"/>
              </a:rPr>
              <a:t>.</a:t>
            </a:r>
            <a:r>
              <a:rPr sz="2844" spc="-9" dirty="0">
                <a:latin typeface="Arial"/>
                <a:cs typeface="Arial"/>
              </a:rPr>
              <a:t>3</a:t>
            </a:r>
            <a:r>
              <a:rPr sz="2844" dirty="0">
                <a:latin typeface="Arial"/>
                <a:cs typeface="Arial"/>
              </a:rPr>
              <a:t>, </a:t>
            </a:r>
            <a:r>
              <a:rPr sz="2844" spc="-9" dirty="0">
                <a:latin typeface="Arial"/>
                <a:cs typeface="Arial"/>
              </a:rPr>
              <a:t>de</a:t>
            </a:r>
            <a:r>
              <a:rPr sz="2844" spc="4" dirty="0">
                <a:latin typeface="Arial"/>
                <a:cs typeface="Arial"/>
              </a:rPr>
              <a:t>s</a:t>
            </a:r>
            <a:r>
              <a:rPr sz="2844" spc="-4" dirty="0">
                <a:latin typeface="Arial"/>
                <a:cs typeface="Arial"/>
              </a:rPr>
              <a:t>i</a:t>
            </a:r>
            <a:r>
              <a:rPr sz="2844" spc="-9" dirty="0">
                <a:latin typeface="Arial"/>
                <a:cs typeface="Arial"/>
              </a:rPr>
              <a:t>g</a:t>
            </a:r>
            <a:r>
              <a:rPr sz="2844" dirty="0">
                <a:latin typeface="Arial"/>
                <a:cs typeface="Arial"/>
              </a:rPr>
              <a:t>n</a:t>
            </a:r>
            <a:r>
              <a:rPr sz="2844" spc="-22" dirty="0">
                <a:latin typeface="Arial"/>
                <a:cs typeface="Arial"/>
              </a:rPr>
              <a:t> </a:t>
            </a:r>
            <a:r>
              <a:rPr sz="2844" spc="-9" dirty="0">
                <a:latin typeface="Arial"/>
                <a:cs typeface="Arial"/>
              </a:rPr>
              <a:t>p</a:t>
            </a:r>
            <a:r>
              <a:rPr sz="2844" dirty="0">
                <a:latin typeface="Arial"/>
                <a:cs typeface="Arial"/>
              </a:rPr>
              <a:t>r</a:t>
            </a:r>
            <a:r>
              <a:rPr sz="2844" spc="-9" dirty="0">
                <a:latin typeface="Arial"/>
                <a:cs typeface="Arial"/>
              </a:rPr>
              <a:t>o</a:t>
            </a:r>
            <a:r>
              <a:rPr sz="2844" spc="4" dirty="0">
                <a:latin typeface="Arial"/>
                <a:cs typeface="Arial"/>
              </a:rPr>
              <a:t>v</a:t>
            </a:r>
            <a:r>
              <a:rPr sz="2844" spc="-4" dirty="0">
                <a:latin typeface="Arial"/>
                <a:cs typeface="Arial"/>
              </a:rPr>
              <a:t>i</a:t>
            </a:r>
            <a:r>
              <a:rPr sz="2844" spc="4" dirty="0">
                <a:latin typeface="Arial"/>
                <a:cs typeface="Arial"/>
              </a:rPr>
              <a:t>s</a:t>
            </a:r>
            <a:r>
              <a:rPr sz="2844" spc="-4" dirty="0">
                <a:latin typeface="Arial"/>
                <a:cs typeface="Arial"/>
              </a:rPr>
              <a:t>i</a:t>
            </a:r>
            <a:r>
              <a:rPr sz="2844" spc="-9" dirty="0">
                <a:latin typeface="Arial"/>
                <a:cs typeface="Arial"/>
              </a:rPr>
              <a:t>on</a:t>
            </a:r>
            <a:r>
              <a:rPr sz="2844" dirty="0">
                <a:latin typeface="Arial"/>
                <a:cs typeface="Arial"/>
              </a:rPr>
              <a:t>s</a:t>
            </a:r>
            <a:r>
              <a:rPr sz="2844" spc="-18" dirty="0">
                <a:latin typeface="Arial"/>
                <a:cs typeface="Arial"/>
              </a:rPr>
              <a:t> </a:t>
            </a:r>
            <a:r>
              <a:rPr sz="2844" spc="-4" dirty="0">
                <a:latin typeface="Arial"/>
                <a:cs typeface="Arial"/>
              </a:rPr>
              <a:t>i</a:t>
            </a:r>
            <a:r>
              <a:rPr sz="2844" spc="-9" dirty="0">
                <a:latin typeface="Arial"/>
                <a:cs typeface="Arial"/>
              </a:rPr>
              <a:t>n</a:t>
            </a:r>
            <a:r>
              <a:rPr sz="2844" spc="4" dirty="0">
                <a:latin typeface="Arial"/>
                <a:cs typeface="Arial"/>
              </a:rPr>
              <a:t>c</a:t>
            </a:r>
            <a:r>
              <a:rPr sz="2844" spc="-4" dirty="0">
                <a:latin typeface="Arial"/>
                <a:cs typeface="Arial"/>
              </a:rPr>
              <a:t>l</a:t>
            </a:r>
            <a:r>
              <a:rPr sz="2844" spc="-9" dirty="0">
                <a:latin typeface="Arial"/>
                <a:cs typeface="Arial"/>
              </a:rPr>
              <a:t>ude</a:t>
            </a:r>
            <a:endParaRPr sz="2844" dirty="0">
              <a:latin typeface="Arial"/>
              <a:cs typeface="Arial"/>
            </a:endParaRPr>
          </a:p>
          <a:p>
            <a:pPr marL="316093" indent="-304804">
              <a:spcBef>
                <a:spcPts val="684"/>
              </a:spcBef>
              <a:buClr>
                <a:srgbClr val="FF0000"/>
              </a:buClr>
              <a:buFont typeface="Arial"/>
              <a:buChar char="•"/>
              <a:tabLst>
                <a:tab pos="316093" algn="l"/>
              </a:tabLst>
            </a:pPr>
            <a:r>
              <a:rPr sz="2844" dirty="0">
                <a:latin typeface="Arial"/>
                <a:cs typeface="Arial"/>
              </a:rPr>
              <a:t>D</a:t>
            </a:r>
            <a:r>
              <a:rPr sz="2844" spc="-9" dirty="0">
                <a:latin typeface="Arial"/>
                <a:cs typeface="Arial"/>
              </a:rPr>
              <a:t>e</a:t>
            </a:r>
            <a:r>
              <a:rPr sz="2844" spc="-4" dirty="0">
                <a:latin typeface="Arial"/>
                <a:cs typeface="Arial"/>
              </a:rPr>
              <a:t>fl</a:t>
            </a:r>
            <a:r>
              <a:rPr sz="2844" spc="-9" dirty="0">
                <a:latin typeface="Arial"/>
                <a:cs typeface="Arial"/>
              </a:rPr>
              <a:t>e</a:t>
            </a:r>
            <a:r>
              <a:rPr sz="2844" spc="4" dirty="0">
                <a:latin typeface="Arial"/>
                <a:cs typeface="Arial"/>
              </a:rPr>
              <a:t>c</a:t>
            </a:r>
            <a:r>
              <a:rPr sz="2844" spc="-4" dirty="0">
                <a:latin typeface="Arial"/>
                <a:cs typeface="Arial"/>
              </a:rPr>
              <a:t>ti</a:t>
            </a:r>
            <a:r>
              <a:rPr sz="2844" spc="-9" dirty="0">
                <a:latin typeface="Arial"/>
                <a:cs typeface="Arial"/>
              </a:rPr>
              <a:t>o</a:t>
            </a:r>
            <a:r>
              <a:rPr sz="2844" dirty="0">
                <a:latin typeface="Arial"/>
                <a:cs typeface="Arial"/>
              </a:rPr>
              <a:t>n</a:t>
            </a:r>
            <a:r>
              <a:rPr sz="2844" spc="-22" dirty="0">
                <a:latin typeface="Arial"/>
                <a:cs typeface="Arial"/>
              </a:rPr>
              <a:t> </a:t>
            </a:r>
            <a:r>
              <a:rPr sz="2844" spc="-9" dirty="0">
                <a:latin typeface="Arial"/>
                <a:cs typeface="Arial"/>
              </a:rPr>
              <a:t>de</a:t>
            </a:r>
            <a:r>
              <a:rPr sz="2844" spc="-4" dirty="0">
                <a:latin typeface="Arial"/>
                <a:cs typeface="Arial"/>
              </a:rPr>
              <a:t>t</a:t>
            </a:r>
            <a:r>
              <a:rPr sz="2844" spc="-9" dirty="0">
                <a:latin typeface="Arial"/>
                <a:cs typeface="Arial"/>
              </a:rPr>
              <a:t>e</a:t>
            </a:r>
            <a:r>
              <a:rPr sz="2844" dirty="0">
                <a:latin typeface="Arial"/>
                <a:cs typeface="Arial"/>
              </a:rPr>
              <a:t>r</a:t>
            </a:r>
            <a:r>
              <a:rPr sz="2844" spc="-9" dirty="0">
                <a:latin typeface="Arial"/>
                <a:cs typeface="Arial"/>
              </a:rPr>
              <a:t>m</a:t>
            </a:r>
            <a:r>
              <a:rPr sz="2844" spc="-4" dirty="0">
                <a:latin typeface="Arial"/>
                <a:cs typeface="Arial"/>
              </a:rPr>
              <a:t>i</a:t>
            </a:r>
            <a:r>
              <a:rPr sz="2844" spc="-9" dirty="0">
                <a:latin typeface="Arial"/>
                <a:cs typeface="Arial"/>
              </a:rPr>
              <a:t>na</a:t>
            </a:r>
            <a:r>
              <a:rPr sz="2844" spc="-4" dirty="0">
                <a:latin typeface="Arial"/>
                <a:cs typeface="Arial"/>
              </a:rPr>
              <a:t>ti</a:t>
            </a:r>
            <a:r>
              <a:rPr sz="2844" spc="-9" dirty="0">
                <a:latin typeface="Arial"/>
                <a:cs typeface="Arial"/>
              </a:rPr>
              <a:t>on</a:t>
            </a:r>
            <a:endParaRPr sz="2844" dirty="0">
              <a:latin typeface="Arial"/>
              <a:cs typeface="Arial"/>
            </a:endParaRPr>
          </a:p>
          <a:p>
            <a:pPr marL="316093" marR="3613619" indent="-304804">
              <a:spcBef>
                <a:spcPts val="680"/>
              </a:spcBef>
              <a:buClr>
                <a:srgbClr val="FF0000"/>
              </a:buClr>
              <a:buFont typeface="Arial"/>
              <a:buChar char="•"/>
              <a:tabLst>
                <a:tab pos="316093" algn="l"/>
                <a:tab pos="1637474" algn="l"/>
              </a:tabLst>
            </a:pPr>
            <a:r>
              <a:rPr sz="2844" dirty="0">
                <a:latin typeface="Arial"/>
                <a:cs typeface="Arial"/>
              </a:rPr>
              <a:t>U</a:t>
            </a:r>
            <a:r>
              <a:rPr sz="2844" spc="-9" dirty="0">
                <a:latin typeface="Arial"/>
                <a:cs typeface="Arial"/>
              </a:rPr>
              <a:t>n</a:t>
            </a:r>
            <a:r>
              <a:rPr sz="2844" spc="-4" dirty="0">
                <a:latin typeface="Arial"/>
                <a:cs typeface="Arial"/>
              </a:rPr>
              <a:t>i</a:t>
            </a:r>
            <a:r>
              <a:rPr sz="2844" dirty="0">
                <a:latin typeface="Arial"/>
                <a:cs typeface="Arial"/>
              </a:rPr>
              <a:t>t</a:t>
            </a:r>
            <a:r>
              <a:rPr sz="2844" spc="-9" dirty="0">
                <a:latin typeface="Arial"/>
                <a:cs typeface="Arial"/>
              </a:rPr>
              <a:t> </a:t>
            </a:r>
            <a:r>
              <a:rPr sz="2844" spc="4" dirty="0">
                <a:latin typeface="Arial"/>
                <a:cs typeface="Arial"/>
              </a:rPr>
              <a:t>s</a:t>
            </a:r>
            <a:r>
              <a:rPr sz="2844" spc="-9" dirty="0">
                <a:latin typeface="Arial"/>
                <a:cs typeface="Arial"/>
              </a:rPr>
              <a:t>hea</a:t>
            </a:r>
            <a:r>
              <a:rPr sz="2844" dirty="0">
                <a:latin typeface="Arial"/>
                <a:cs typeface="Arial"/>
              </a:rPr>
              <a:t>r</a:t>
            </a:r>
            <a:r>
              <a:rPr sz="2844" spc="-13" dirty="0">
                <a:latin typeface="Arial"/>
                <a:cs typeface="Arial"/>
              </a:rPr>
              <a:t> </a:t>
            </a:r>
            <a:r>
              <a:rPr sz="2844" spc="4" dirty="0">
                <a:latin typeface="Arial"/>
                <a:cs typeface="Arial"/>
              </a:rPr>
              <a:t>c</a:t>
            </a:r>
            <a:r>
              <a:rPr sz="2844" spc="-9" dirty="0">
                <a:latin typeface="Arial"/>
                <a:cs typeface="Arial"/>
              </a:rPr>
              <a:t>apa</a:t>
            </a:r>
            <a:r>
              <a:rPr sz="2844" spc="4" dirty="0">
                <a:latin typeface="Arial"/>
                <a:cs typeface="Arial"/>
              </a:rPr>
              <a:t>c</a:t>
            </a:r>
            <a:r>
              <a:rPr sz="2844" spc="-4" dirty="0">
                <a:latin typeface="Arial"/>
                <a:cs typeface="Arial"/>
              </a:rPr>
              <a:t>iti</a:t>
            </a:r>
            <a:r>
              <a:rPr sz="2844" spc="-9" dirty="0">
                <a:latin typeface="Arial"/>
                <a:cs typeface="Arial"/>
              </a:rPr>
              <a:t>es </a:t>
            </a:r>
            <a:r>
              <a:rPr sz="2844" dirty="0">
                <a:latin typeface="Arial"/>
                <a:cs typeface="Arial"/>
              </a:rPr>
              <a:t>(</a:t>
            </a:r>
            <a:r>
              <a:rPr sz="2844" spc="4" dirty="0">
                <a:latin typeface="Arial"/>
                <a:cs typeface="Arial"/>
              </a:rPr>
              <a:t>s</a:t>
            </a:r>
            <a:r>
              <a:rPr sz="2844" spc="-9" dirty="0">
                <a:latin typeface="Arial"/>
                <a:cs typeface="Arial"/>
              </a:rPr>
              <a:t>hea</a:t>
            </a:r>
            <a:r>
              <a:rPr sz="2844" dirty="0">
                <a:latin typeface="Arial"/>
                <a:cs typeface="Arial"/>
              </a:rPr>
              <a:t>r	w</a:t>
            </a:r>
            <a:r>
              <a:rPr sz="2844" spc="-9" dirty="0">
                <a:latin typeface="Arial"/>
                <a:cs typeface="Arial"/>
              </a:rPr>
              <a:t>a</a:t>
            </a:r>
            <a:r>
              <a:rPr sz="2844" spc="-4" dirty="0">
                <a:latin typeface="Arial"/>
                <a:cs typeface="Arial"/>
              </a:rPr>
              <a:t>l</a:t>
            </a:r>
            <a:r>
              <a:rPr sz="2844" dirty="0">
                <a:latin typeface="Arial"/>
                <a:cs typeface="Arial"/>
              </a:rPr>
              <a:t>l</a:t>
            </a:r>
            <a:r>
              <a:rPr sz="2844" spc="-9" dirty="0">
                <a:latin typeface="Arial"/>
                <a:cs typeface="Arial"/>
              </a:rPr>
              <a:t> </a:t>
            </a:r>
            <a:r>
              <a:rPr sz="2844" spc="-4" dirty="0">
                <a:latin typeface="Arial"/>
                <a:cs typeface="Arial"/>
              </a:rPr>
              <a:t>t</a:t>
            </a:r>
            <a:r>
              <a:rPr sz="2844" spc="-9" dirty="0">
                <a:latin typeface="Arial"/>
                <a:cs typeface="Arial"/>
              </a:rPr>
              <a:t>ab</a:t>
            </a:r>
            <a:r>
              <a:rPr sz="2844" spc="-4" dirty="0">
                <a:latin typeface="Arial"/>
                <a:cs typeface="Arial"/>
              </a:rPr>
              <a:t>l</a:t>
            </a:r>
            <a:r>
              <a:rPr sz="2844" spc="-9" dirty="0">
                <a:latin typeface="Arial"/>
                <a:cs typeface="Arial"/>
              </a:rPr>
              <a:t>e</a:t>
            </a:r>
            <a:r>
              <a:rPr sz="2844" spc="4" dirty="0">
                <a:latin typeface="Arial"/>
                <a:cs typeface="Arial"/>
              </a:rPr>
              <a:t>s</a:t>
            </a:r>
            <a:r>
              <a:rPr sz="2844" dirty="0">
                <a:latin typeface="Arial"/>
                <a:cs typeface="Arial"/>
              </a:rPr>
              <a:t>)</a:t>
            </a:r>
          </a:p>
          <a:p>
            <a:pPr marL="316093" indent="-304804">
              <a:spcBef>
                <a:spcPts val="684"/>
              </a:spcBef>
              <a:buClr>
                <a:srgbClr val="FF0000"/>
              </a:buClr>
              <a:buFont typeface="Arial"/>
              <a:buChar char="•"/>
              <a:tabLst>
                <a:tab pos="316093" algn="l"/>
              </a:tabLst>
            </a:pPr>
            <a:r>
              <a:rPr sz="2844" dirty="0">
                <a:latin typeface="Arial"/>
                <a:cs typeface="Arial"/>
              </a:rPr>
              <a:t>A</a:t>
            </a:r>
            <a:r>
              <a:rPr sz="2844" spc="4" dirty="0">
                <a:latin typeface="Arial"/>
                <a:cs typeface="Arial"/>
              </a:rPr>
              <a:t>s</a:t>
            </a:r>
            <a:r>
              <a:rPr sz="2844" spc="-9" dirty="0">
                <a:latin typeface="Arial"/>
                <a:cs typeface="Arial"/>
              </a:rPr>
              <a:t>pe</a:t>
            </a:r>
            <a:r>
              <a:rPr sz="2844" spc="4" dirty="0">
                <a:latin typeface="Arial"/>
                <a:cs typeface="Arial"/>
              </a:rPr>
              <a:t>c</a:t>
            </a:r>
            <a:r>
              <a:rPr sz="2844" dirty="0">
                <a:latin typeface="Arial"/>
                <a:cs typeface="Arial"/>
              </a:rPr>
              <a:t>t</a:t>
            </a:r>
            <a:r>
              <a:rPr sz="2844" spc="-18" dirty="0">
                <a:latin typeface="Arial"/>
                <a:cs typeface="Arial"/>
              </a:rPr>
              <a:t> </a:t>
            </a:r>
            <a:r>
              <a:rPr sz="2844" dirty="0">
                <a:latin typeface="Arial"/>
                <a:cs typeface="Arial"/>
              </a:rPr>
              <a:t>r</a:t>
            </a:r>
            <a:r>
              <a:rPr sz="2844" spc="-9" dirty="0">
                <a:latin typeface="Arial"/>
                <a:cs typeface="Arial"/>
              </a:rPr>
              <a:t>a</a:t>
            </a:r>
            <a:r>
              <a:rPr sz="2844" spc="-4" dirty="0">
                <a:latin typeface="Arial"/>
                <a:cs typeface="Arial"/>
              </a:rPr>
              <a:t>ti</a:t>
            </a:r>
            <a:r>
              <a:rPr sz="2844" spc="-9" dirty="0">
                <a:latin typeface="Arial"/>
                <a:cs typeface="Arial"/>
              </a:rPr>
              <a:t>os</a:t>
            </a:r>
            <a:endParaRPr sz="2844" dirty="0">
              <a:latin typeface="Arial"/>
              <a:cs typeface="Arial"/>
            </a:endParaRPr>
          </a:p>
          <a:p>
            <a:pPr marL="316093" indent="-304804">
              <a:spcBef>
                <a:spcPts val="680"/>
              </a:spcBef>
              <a:buClr>
                <a:srgbClr val="FF0000"/>
              </a:buClr>
              <a:buFont typeface="Arial"/>
              <a:buChar char="•"/>
              <a:tabLst>
                <a:tab pos="316093" algn="l"/>
              </a:tabLst>
            </a:pPr>
            <a:r>
              <a:rPr sz="2844" dirty="0">
                <a:latin typeface="Arial"/>
                <a:cs typeface="Arial"/>
              </a:rPr>
              <a:t>A</a:t>
            </a:r>
            <a:r>
              <a:rPr sz="2844" spc="-9" dirty="0">
                <a:latin typeface="Arial"/>
                <a:cs typeface="Arial"/>
              </a:rPr>
              <a:t>n</a:t>
            </a:r>
            <a:r>
              <a:rPr sz="2844" spc="4" dirty="0">
                <a:latin typeface="Arial"/>
                <a:cs typeface="Arial"/>
              </a:rPr>
              <a:t>c</a:t>
            </a:r>
            <a:r>
              <a:rPr sz="2844" spc="-9" dirty="0">
                <a:latin typeface="Arial"/>
                <a:cs typeface="Arial"/>
              </a:rPr>
              <a:t>ho</a:t>
            </a:r>
            <a:r>
              <a:rPr sz="2844" dirty="0">
                <a:latin typeface="Arial"/>
                <a:cs typeface="Arial"/>
              </a:rPr>
              <a:t>r</a:t>
            </a:r>
            <a:r>
              <a:rPr sz="2844" spc="-9" dirty="0">
                <a:latin typeface="Arial"/>
                <a:cs typeface="Arial"/>
              </a:rPr>
              <a:t>age</a:t>
            </a:r>
            <a:endParaRPr sz="2844" dirty="0">
              <a:latin typeface="Arial"/>
              <a:cs typeface="Arial"/>
            </a:endParaRPr>
          </a:p>
          <a:p>
            <a:pPr marL="316093" marR="4857670" indent="-304804">
              <a:spcBef>
                <a:spcPts val="680"/>
              </a:spcBef>
              <a:buClr>
                <a:srgbClr val="FF0000"/>
              </a:buClr>
              <a:buFont typeface="Arial"/>
              <a:buChar char="•"/>
              <a:tabLst>
                <a:tab pos="316093" algn="l"/>
              </a:tabLst>
            </a:pPr>
            <a:r>
              <a:rPr sz="2844" dirty="0">
                <a:latin typeface="Arial"/>
                <a:cs typeface="Arial"/>
              </a:rPr>
              <a:t>C</a:t>
            </a:r>
            <a:r>
              <a:rPr sz="2844" spc="-9" dirty="0">
                <a:latin typeface="Arial"/>
                <a:cs typeface="Arial"/>
              </a:rPr>
              <a:t>on</a:t>
            </a:r>
            <a:r>
              <a:rPr sz="2844" spc="4" dirty="0">
                <a:latin typeface="Arial"/>
                <a:cs typeface="Arial"/>
              </a:rPr>
              <a:t>s</a:t>
            </a:r>
            <a:r>
              <a:rPr sz="2844" spc="-4" dirty="0">
                <a:latin typeface="Arial"/>
                <a:cs typeface="Arial"/>
              </a:rPr>
              <a:t>t</a:t>
            </a:r>
            <a:r>
              <a:rPr sz="2844" dirty="0">
                <a:latin typeface="Arial"/>
                <a:cs typeface="Arial"/>
              </a:rPr>
              <a:t>r</a:t>
            </a:r>
            <a:r>
              <a:rPr sz="2844" spc="-9" dirty="0">
                <a:latin typeface="Arial"/>
                <a:cs typeface="Arial"/>
              </a:rPr>
              <a:t>u</a:t>
            </a:r>
            <a:r>
              <a:rPr sz="2844" spc="4" dirty="0">
                <a:latin typeface="Arial"/>
                <a:cs typeface="Arial"/>
              </a:rPr>
              <a:t>c</a:t>
            </a:r>
            <a:r>
              <a:rPr sz="2844" spc="-4" dirty="0">
                <a:latin typeface="Arial"/>
                <a:cs typeface="Arial"/>
              </a:rPr>
              <a:t>ti</a:t>
            </a:r>
            <a:r>
              <a:rPr sz="2844" spc="-9" dirty="0">
                <a:latin typeface="Arial"/>
                <a:cs typeface="Arial"/>
              </a:rPr>
              <a:t>on </a:t>
            </a:r>
            <a:r>
              <a:rPr sz="2844" dirty="0">
                <a:latin typeface="Arial"/>
                <a:cs typeface="Arial"/>
              </a:rPr>
              <a:t>r</a:t>
            </a:r>
            <a:r>
              <a:rPr sz="2844" spc="-9" dirty="0">
                <a:latin typeface="Arial"/>
                <a:cs typeface="Arial"/>
              </a:rPr>
              <a:t>equ</a:t>
            </a:r>
            <a:r>
              <a:rPr sz="2844" spc="-4" dirty="0">
                <a:latin typeface="Arial"/>
                <a:cs typeface="Arial"/>
              </a:rPr>
              <a:t>i</a:t>
            </a:r>
            <a:r>
              <a:rPr sz="2844" dirty="0">
                <a:latin typeface="Arial"/>
                <a:cs typeface="Arial"/>
              </a:rPr>
              <a:t>r</a:t>
            </a:r>
            <a:r>
              <a:rPr sz="2844" spc="-9" dirty="0">
                <a:latin typeface="Arial"/>
                <a:cs typeface="Arial"/>
              </a:rPr>
              <a:t>emen</a:t>
            </a:r>
            <a:r>
              <a:rPr sz="2844" spc="-4" dirty="0">
                <a:latin typeface="Arial"/>
                <a:cs typeface="Arial"/>
              </a:rPr>
              <a:t>t</a:t>
            </a:r>
            <a:r>
              <a:rPr sz="2844" dirty="0">
                <a:latin typeface="Arial"/>
                <a:cs typeface="Arial"/>
              </a:rPr>
              <a:t>s</a:t>
            </a:r>
          </a:p>
        </p:txBody>
      </p:sp>
      <p:sp>
        <p:nvSpPr>
          <p:cNvPr id="4" name="Title 3"/>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3758827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96990" y="1358162"/>
            <a:ext cx="7524619" cy="4447371"/>
          </a:xfrm>
          <a:prstGeom prst="rect">
            <a:avLst/>
          </a:prstGeom>
        </p:spPr>
        <p:txBody>
          <a:bodyPr vert="horz" wrap="square" lIns="0" tIns="0" rIns="0" bIns="0" rtlCol="0">
            <a:spAutoFit/>
          </a:bodyPr>
          <a:lstStyle/>
          <a:p>
            <a:pPr marL="11289" marR="758623">
              <a:buClr>
                <a:srgbClr val="FF0000"/>
              </a:buClr>
              <a:tabLst>
                <a:tab pos="316093" algn="l"/>
              </a:tabLst>
            </a:pPr>
            <a:r>
              <a:rPr lang="en-US" spc="-4" dirty="0">
                <a:latin typeface="Arial"/>
                <a:cs typeface="Arial"/>
              </a:rPr>
              <a:t>Shear wall table information</a:t>
            </a:r>
          </a:p>
          <a:p>
            <a:pPr marL="316093" marR="758623" indent="-304804">
              <a:buClr>
                <a:srgbClr val="FF0000"/>
              </a:buClr>
              <a:buFont typeface="Arial"/>
              <a:buChar char="•"/>
              <a:tabLst>
                <a:tab pos="316093" algn="l"/>
              </a:tabLst>
            </a:pPr>
            <a:r>
              <a:rPr lang="en-US" spc="-4" dirty="0">
                <a:latin typeface="Arial"/>
                <a:cs typeface="Arial"/>
              </a:rPr>
              <a:t>Nominal u</a:t>
            </a:r>
            <a:r>
              <a:rPr spc="-4" dirty="0">
                <a:latin typeface="Arial"/>
                <a:cs typeface="Arial"/>
              </a:rPr>
              <a:t>ni</a:t>
            </a:r>
            <a:r>
              <a:rPr dirty="0">
                <a:latin typeface="Arial"/>
                <a:cs typeface="Arial"/>
              </a:rPr>
              <a:t>t</a:t>
            </a:r>
            <a:r>
              <a:rPr spc="4" dirty="0">
                <a:latin typeface="Arial"/>
                <a:cs typeface="Arial"/>
              </a:rPr>
              <a:t> </a:t>
            </a:r>
            <a:r>
              <a:rPr dirty="0">
                <a:latin typeface="Arial"/>
                <a:cs typeface="Arial"/>
              </a:rPr>
              <a:t>s</a:t>
            </a:r>
            <a:r>
              <a:rPr spc="-4" dirty="0">
                <a:latin typeface="Arial"/>
                <a:cs typeface="Arial"/>
              </a:rPr>
              <a:t>hea</a:t>
            </a:r>
            <a:r>
              <a:rPr dirty="0">
                <a:latin typeface="Arial"/>
                <a:cs typeface="Arial"/>
              </a:rPr>
              <a:t>r</a:t>
            </a:r>
            <a:r>
              <a:rPr spc="18" dirty="0">
                <a:latin typeface="Arial"/>
                <a:cs typeface="Arial"/>
              </a:rPr>
              <a:t> </a:t>
            </a:r>
            <a:r>
              <a:rPr dirty="0">
                <a:latin typeface="Arial"/>
                <a:cs typeface="Arial"/>
              </a:rPr>
              <a:t>c</a:t>
            </a:r>
            <a:r>
              <a:rPr spc="-4" dirty="0">
                <a:latin typeface="Arial"/>
                <a:cs typeface="Arial"/>
              </a:rPr>
              <a:t>apa</a:t>
            </a:r>
            <a:r>
              <a:rPr dirty="0">
                <a:latin typeface="Arial"/>
                <a:cs typeface="Arial"/>
              </a:rPr>
              <a:t>c</a:t>
            </a:r>
            <a:r>
              <a:rPr spc="-4" dirty="0">
                <a:latin typeface="Arial"/>
                <a:cs typeface="Arial"/>
              </a:rPr>
              <a:t>i</a:t>
            </a:r>
            <a:r>
              <a:rPr dirty="0">
                <a:latin typeface="Arial"/>
                <a:cs typeface="Arial"/>
              </a:rPr>
              <a:t>t</a:t>
            </a:r>
            <a:r>
              <a:rPr spc="-4" dirty="0">
                <a:latin typeface="Arial"/>
                <a:cs typeface="Arial"/>
              </a:rPr>
              <a:t>ies </a:t>
            </a:r>
            <a:endParaRPr dirty="0">
              <a:latin typeface="Arial"/>
              <a:cs typeface="Arial"/>
            </a:endParaRPr>
          </a:p>
          <a:p>
            <a:pPr marL="316093" marR="4516" indent="-304804">
              <a:spcBef>
                <a:spcPts val="511"/>
              </a:spcBef>
              <a:buClr>
                <a:srgbClr val="FF0000"/>
              </a:buClr>
              <a:buFont typeface="Arial"/>
              <a:buChar char="•"/>
              <a:tabLst>
                <a:tab pos="316093" algn="l"/>
              </a:tabLst>
            </a:pPr>
            <a:r>
              <a:rPr spc="-4" dirty="0">
                <a:latin typeface="Arial"/>
                <a:cs typeface="Arial"/>
              </a:rPr>
              <a:t>Table</a:t>
            </a:r>
            <a:r>
              <a:rPr dirty="0">
                <a:latin typeface="Arial"/>
                <a:cs typeface="Arial"/>
              </a:rPr>
              <a:t>s</a:t>
            </a:r>
            <a:r>
              <a:rPr spc="13" dirty="0">
                <a:latin typeface="Arial"/>
                <a:cs typeface="Arial"/>
              </a:rPr>
              <a:t> </a:t>
            </a:r>
            <a:r>
              <a:rPr spc="-4" dirty="0">
                <a:latin typeface="Arial"/>
                <a:cs typeface="Arial"/>
              </a:rPr>
              <a:t>a</a:t>
            </a:r>
            <a:r>
              <a:rPr dirty="0">
                <a:latin typeface="Arial"/>
                <a:cs typeface="Arial"/>
              </a:rPr>
              <a:t>re f</a:t>
            </a:r>
            <a:r>
              <a:rPr spc="-4" dirty="0">
                <a:latin typeface="Arial"/>
                <a:cs typeface="Arial"/>
              </a:rPr>
              <a:t>o</a:t>
            </a:r>
            <a:r>
              <a:rPr dirty="0">
                <a:latin typeface="Arial"/>
                <a:cs typeface="Arial"/>
              </a:rPr>
              <a:t>r</a:t>
            </a:r>
            <a:r>
              <a:rPr spc="-4" dirty="0">
                <a:latin typeface="Arial"/>
                <a:cs typeface="Arial"/>
              </a:rPr>
              <a:t> DF</a:t>
            </a:r>
            <a:r>
              <a:rPr lang="en-US" spc="-4" dirty="0">
                <a:latin typeface="Arial"/>
                <a:cs typeface="Arial"/>
              </a:rPr>
              <a:t>-</a:t>
            </a:r>
            <a:r>
              <a:rPr dirty="0">
                <a:latin typeface="Arial"/>
                <a:cs typeface="Arial"/>
              </a:rPr>
              <a:t>L </a:t>
            </a:r>
            <a:r>
              <a:rPr spc="-4" dirty="0">
                <a:latin typeface="Arial"/>
                <a:cs typeface="Arial"/>
              </a:rPr>
              <a:t>o</a:t>
            </a:r>
            <a:r>
              <a:rPr dirty="0">
                <a:latin typeface="Arial"/>
                <a:cs typeface="Arial"/>
              </a:rPr>
              <a:t>r</a:t>
            </a:r>
            <a:r>
              <a:rPr spc="-4" dirty="0">
                <a:latin typeface="Arial"/>
                <a:cs typeface="Arial"/>
              </a:rPr>
              <a:t> S</a:t>
            </a:r>
            <a:r>
              <a:rPr dirty="0">
                <a:latin typeface="Arial"/>
                <a:cs typeface="Arial"/>
              </a:rPr>
              <a:t>P – </a:t>
            </a:r>
            <a:r>
              <a:rPr spc="-4" dirty="0">
                <a:latin typeface="Arial"/>
                <a:cs typeface="Arial"/>
              </a:rPr>
              <a:t>nee</a:t>
            </a:r>
            <a:r>
              <a:rPr dirty="0">
                <a:latin typeface="Arial"/>
                <a:cs typeface="Arial"/>
              </a:rPr>
              <a:t>d</a:t>
            </a:r>
            <a:r>
              <a:rPr spc="9" dirty="0">
                <a:latin typeface="Arial"/>
                <a:cs typeface="Arial"/>
              </a:rPr>
              <a:t> </a:t>
            </a:r>
            <a:r>
              <a:rPr dirty="0">
                <a:latin typeface="Arial"/>
                <a:cs typeface="Arial"/>
              </a:rPr>
              <a:t>to</a:t>
            </a:r>
            <a:r>
              <a:rPr spc="-9" dirty="0">
                <a:latin typeface="Arial"/>
                <a:cs typeface="Arial"/>
              </a:rPr>
              <a:t> </a:t>
            </a:r>
            <a:r>
              <a:rPr spc="-4" dirty="0">
                <a:latin typeface="Arial"/>
                <a:cs typeface="Arial"/>
              </a:rPr>
              <a:t>ad</a:t>
            </a:r>
            <a:r>
              <a:rPr spc="4" dirty="0">
                <a:latin typeface="Arial"/>
                <a:cs typeface="Arial"/>
              </a:rPr>
              <a:t>j</a:t>
            </a:r>
            <a:r>
              <a:rPr spc="-4" dirty="0">
                <a:latin typeface="Arial"/>
                <a:cs typeface="Arial"/>
              </a:rPr>
              <a:t>u</a:t>
            </a:r>
            <a:r>
              <a:rPr dirty="0">
                <a:latin typeface="Arial"/>
                <a:cs typeface="Arial"/>
              </a:rPr>
              <a:t>st</a:t>
            </a:r>
            <a:r>
              <a:rPr spc="4" dirty="0">
                <a:latin typeface="Arial"/>
                <a:cs typeface="Arial"/>
              </a:rPr>
              <a:t> </a:t>
            </a:r>
            <a:r>
              <a:rPr dirty="0">
                <a:latin typeface="Arial"/>
                <a:cs typeface="Arial"/>
              </a:rPr>
              <a:t>v</a:t>
            </a:r>
            <a:r>
              <a:rPr spc="-4" dirty="0">
                <a:latin typeface="Arial"/>
                <a:cs typeface="Arial"/>
              </a:rPr>
              <a:t>alue</a:t>
            </a:r>
            <a:r>
              <a:rPr dirty="0">
                <a:latin typeface="Arial"/>
                <a:cs typeface="Arial"/>
              </a:rPr>
              <a:t>s</a:t>
            </a:r>
            <a:r>
              <a:rPr spc="13" dirty="0">
                <a:latin typeface="Arial"/>
                <a:cs typeface="Arial"/>
              </a:rPr>
              <a:t> </a:t>
            </a:r>
            <a:r>
              <a:rPr spc="-4" dirty="0">
                <a:latin typeface="Arial"/>
                <a:cs typeface="Arial"/>
              </a:rPr>
              <a:t>i</a:t>
            </a:r>
            <a:r>
              <a:rPr dirty="0">
                <a:latin typeface="Arial"/>
                <a:cs typeface="Arial"/>
              </a:rPr>
              <a:t>f fr</a:t>
            </a:r>
            <a:r>
              <a:rPr spc="-4" dirty="0">
                <a:latin typeface="Arial"/>
                <a:cs typeface="Arial"/>
              </a:rPr>
              <a:t>a</a:t>
            </a:r>
            <a:r>
              <a:rPr dirty="0">
                <a:latin typeface="Arial"/>
                <a:cs typeface="Arial"/>
              </a:rPr>
              <a:t>m</a:t>
            </a:r>
            <a:r>
              <a:rPr spc="-4" dirty="0">
                <a:latin typeface="Arial"/>
                <a:cs typeface="Arial"/>
              </a:rPr>
              <a:t>in</a:t>
            </a:r>
            <a:r>
              <a:rPr dirty="0">
                <a:latin typeface="Arial"/>
                <a:cs typeface="Arial"/>
              </a:rPr>
              <a:t>g </a:t>
            </a:r>
            <a:r>
              <a:rPr spc="-4" dirty="0">
                <a:latin typeface="Arial"/>
                <a:cs typeface="Arial"/>
              </a:rPr>
              <a:t>wi</a:t>
            </a:r>
            <a:r>
              <a:rPr dirty="0">
                <a:latin typeface="Arial"/>
                <a:cs typeface="Arial"/>
              </a:rPr>
              <a:t>th </a:t>
            </a:r>
            <a:r>
              <a:rPr spc="-4" dirty="0">
                <a:latin typeface="Arial"/>
                <a:cs typeface="Arial"/>
              </a:rPr>
              <a:t>woo</a:t>
            </a:r>
            <a:r>
              <a:rPr dirty="0">
                <a:latin typeface="Arial"/>
                <a:cs typeface="Arial"/>
              </a:rPr>
              <a:t>d</a:t>
            </a:r>
            <a:r>
              <a:rPr spc="22" dirty="0">
                <a:latin typeface="Arial"/>
                <a:cs typeface="Arial"/>
              </a:rPr>
              <a:t> </a:t>
            </a:r>
            <a:r>
              <a:rPr dirty="0">
                <a:latin typeface="Arial"/>
                <a:cs typeface="Arial"/>
              </a:rPr>
              <a:t>s</a:t>
            </a:r>
            <a:r>
              <a:rPr spc="-4" dirty="0">
                <a:latin typeface="Arial"/>
                <a:cs typeface="Arial"/>
              </a:rPr>
              <a:t>pe</a:t>
            </a:r>
            <a:r>
              <a:rPr dirty="0">
                <a:latin typeface="Arial"/>
                <a:cs typeface="Arial"/>
              </a:rPr>
              <a:t>c</a:t>
            </a:r>
            <a:r>
              <a:rPr spc="-4" dirty="0">
                <a:latin typeface="Arial"/>
                <a:cs typeface="Arial"/>
              </a:rPr>
              <a:t>ies wi</a:t>
            </a:r>
            <a:r>
              <a:rPr dirty="0">
                <a:latin typeface="Arial"/>
                <a:cs typeface="Arial"/>
              </a:rPr>
              <a:t>th </a:t>
            </a:r>
            <a:r>
              <a:rPr spc="-4" dirty="0">
                <a:latin typeface="Arial"/>
                <a:cs typeface="Arial"/>
              </a:rPr>
              <a:t>lowe</a:t>
            </a:r>
            <a:r>
              <a:rPr dirty="0">
                <a:latin typeface="Arial"/>
                <a:cs typeface="Arial"/>
              </a:rPr>
              <a:t>r</a:t>
            </a:r>
            <a:r>
              <a:rPr spc="27" dirty="0">
                <a:latin typeface="Arial"/>
                <a:cs typeface="Arial"/>
              </a:rPr>
              <a:t> </a:t>
            </a:r>
            <a:r>
              <a:rPr dirty="0">
                <a:latin typeface="Arial"/>
                <a:cs typeface="Arial"/>
              </a:rPr>
              <a:t>s</a:t>
            </a:r>
            <a:r>
              <a:rPr spc="-4" dirty="0">
                <a:latin typeface="Arial"/>
                <a:cs typeface="Arial"/>
              </a:rPr>
              <a:t>pe</a:t>
            </a:r>
            <a:r>
              <a:rPr dirty="0">
                <a:latin typeface="Arial"/>
                <a:cs typeface="Arial"/>
              </a:rPr>
              <a:t>c</a:t>
            </a:r>
            <a:r>
              <a:rPr spc="-4" dirty="0">
                <a:latin typeface="Arial"/>
                <a:cs typeface="Arial"/>
              </a:rPr>
              <a:t>i</a:t>
            </a:r>
            <a:r>
              <a:rPr dirty="0">
                <a:latin typeface="Arial"/>
                <a:cs typeface="Arial"/>
              </a:rPr>
              <a:t>f</a:t>
            </a:r>
            <a:r>
              <a:rPr spc="-4" dirty="0">
                <a:latin typeface="Arial"/>
                <a:cs typeface="Arial"/>
              </a:rPr>
              <a:t>i</a:t>
            </a:r>
            <a:r>
              <a:rPr dirty="0">
                <a:latin typeface="Arial"/>
                <a:cs typeface="Arial"/>
              </a:rPr>
              <a:t>c</a:t>
            </a:r>
            <a:r>
              <a:rPr spc="13" dirty="0">
                <a:latin typeface="Arial"/>
                <a:cs typeface="Arial"/>
              </a:rPr>
              <a:t> </a:t>
            </a:r>
            <a:r>
              <a:rPr spc="-4" dirty="0">
                <a:latin typeface="Arial"/>
                <a:cs typeface="Arial"/>
              </a:rPr>
              <a:t>g</a:t>
            </a:r>
            <a:r>
              <a:rPr dirty="0">
                <a:latin typeface="Arial"/>
                <a:cs typeface="Arial"/>
              </a:rPr>
              <a:t>r</a:t>
            </a:r>
            <a:r>
              <a:rPr spc="-4" dirty="0">
                <a:latin typeface="Arial"/>
                <a:cs typeface="Arial"/>
              </a:rPr>
              <a:t>a</a:t>
            </a:r>
            <a:r>
              <a:rPr dirty="0">
                <a:latin typeface="Arial"/>
                <a:cs typeface="Arial"/>
              </a:rPr>
              <a:t>v</a:t>
            </a:r>
            <a:r>
              <a:rPr spc="-4" dirty="0">
                <a:latin typeface="Arial"/>
                <a:cs typeface="Arial"/>
              </a:rPr>
              <a:t>i</a:t>
            </a:r>
            <a:r>
              <a:rPr dirty="0">
                <a:latin typeface="Arial"/>
                <a:cs typeface="Arial"/>
              </a:rPr>
              <a:t>t</a:t>
            </a:r>
            <a:r>
              <a:rPr spc="-4" dirty="0">
                <a:latin typeface="Arial"/>
                <a:cs typeface="Arial"/>
              </a:rPr>
              <a:t>ies</a:t>
            </a:r>
            <a:endParaRPr dirty="0">
              <a:latin typeface="Arial"/>
              <a:cs typeface="Arial"/>
            </a:endParaRPr>
          </a:p>
          <a:p>
            <a:pPr marL="11289">
              <a:spcBef>
                <a:spcPts val="511"/>
              </a:spcBef>
            </a:pPr>
            <a:r>
              <a:rPr dirty="0">
                <a:latin typeface="Arial"/>
                <a:cs typeface="Arial"/>
              </a:rPr>
              <a:t>M</a:t>
            </a:r>
            <a:r>
              <a:rPr spc="-4" dirty="0">
                <a:latin typeface="Arial"/>
                <a:cs typeface="Arial"/>
              </a:rPr>
              <a:t>a</a:t>
            </a:r>
            <a:r>
              <a:rPr spc="4" dirty="0">
                <a:latin typeface="Arial"/>
                <a:cs typeface="Arial"/>
              </a:rPr>
              <a:t>j</a:t>
            </a:r>
            <a:r>
              <a:rPr spc="-4" dirty="0">
                <a:latin typeface="Arial"/>
                <a:cs typeface="Arial"/>
              </a:rPr>
              <a:t>o</a:t>
            </a:r>
            <a:r>
              <a:rPr dirty="0">
                <a:latin typeface="Arial"/>
                <a:cs typeface="Arial"/>
              </a:rPr>
              <a:t>r</a:t>
            </a:r>
            <a:r>
              <a:rPr spc="-4" dirty="0">
                <a:latin typeface="Arial"/>
                <a:cs typeface="Arial"/>
              </a:rPr>
              <a:t> di</a:t>
            </a:r>
            <a:r>
              <a:rPr dirty="0">
                <a:latin typeface="Arial"/>
                <a:cs typeface="Arial"/>
              </a:rPr>
              <a:t>v</a:t>
            </a:r>
            <a:r>
              <a:rPr spc="-4" dirty="0">
                <a:latin typeface="Arial"/>
                <a:cs typeface="Arial"/>
              </a:rPr>
              <a:t>i</a:t>
            </a:r>
            <a:r>
              <a:rPr dirty="0">
                <a:latin typeface="Arial"/>
                <a:cs typeface="Arial"/>
              </a:rPr>
              <a:t>s</a:t>
            </a:r>
            <a:r>
              <a:rPr spc="-4" dirty="0">
                <a:latin typeface="Arial"/>
                <a:cs typeface="Arial"/>
              </a:rPr>
              <a:t>ion</a:t>
            </a:r>
            <a:r>
              <a:rPr dirty="0">
                <a:latin typeface="Arial"/>
                <a:cs typeface="Arial"/>
              </a:rPr>
              <a:t>s:</a:t>
            </a:r>
          </a:p>
          <a:p>
            <a:pPr marL="316093" marR="244972" indent="-304804">
              <a:spcBef>
                <a:spcPts val="511"/>
              </a:spcBef>
              <a:buClr>
                <a:srgbClr val="FF0000"/>
              </a:buClr>
              <a:buFont typeface="Arial"/>
              <a:buChar char="•"/>
              <a:tabLst>
                <a:tab pos="316093" algn="l"/>
                <a:tab pos="2604944" algn="l"/>
              </a:tabLst>
            </a:pPr>
            <a:r>
              <a:rPr spc="-4" dirty="0">
                <a:latin typeface="Arial"/>
                <a:cs typeface="Arial"/>
              </a:rPr>
              <a:t>S</a:t>
            </a:r>
            <a:r>
              <a:rPr dirty="0">
                <a:latin typeface="Arial"/>
                <a:cs typeface="Arial"/>
              </a:rPr>
              <a:t>tr</a:t>
            </a:r>
            <a:r>
              <a:rPr spc="-4" dirty="0">
                <a:latin typeface="Arial"/>
                <a:cs typeface="Arial"/>
              </a:rPr>
              <a:t>u</a:t>
            </a:r>
            <a:r>
              <a:rPr dirty="0">
                <a:latin typeface="Arial"/>
                <a:cs typeface="Arial"/>
              </a:rPr>
              <a:t>ct</a:t>
            </a:r>
            <a:r>
              <a:rPr spc="-4" dirty="0">
                <a:latin typeface="Arial"/>
                <a:cs typeface="Arial"/>
              </a:rPr>
              <a:t>u</a:t>
            </a:r>
            <a:r>
              <a:rPr dirty="0">
                <a:latin typeface="Arial"/>
                <a:cs typeface="Arial"/>
              </a:rPr>
              <a:t>r</a:t>
            </a:r>
            <a:r>
              <a:rPr spc="-4" dirty="0">
                <a:latin typeface="Arial"/>
                <a:cs typeface="Arial"/>
              </a:rPr>
              <a:t>a</a:t>
            </a:r>
            <a:r>
              <a:rPr dirty="0">
                <a:latin typeface="Arial"/>
                <a:cs typeface="Arial"/>
              </a:rPr>
              <a:t>l</a:t>
            </a:r>
            <a:r>
              <a:rPr spc="-13" dirty="0">
                <a:latin typeface="Arial"/>
                <a:cs typeface="Arial"/>
              </a:rPr>
              <a:t> </a:t>
            </a:r>
            <a:r>
              <a:rPr lang="en-US" dirty="0">
                <a:latin typeface="Arial"/>
                <a:cs typeface="Arial"/>
              </a:rPr>
              <a:t>I</a:t>
            </a:r>
            <a:r>
              <a:rPr dirty="0">
                <a:latin typeface="Arial"/>
                <a:cs typeface="Arial"/>
              </a:rPr>
              <a:t> vs.</a:t>
            </a:r>
            <a:r>
              <a:rPr spc="-4" dirty="0">
                <a:latin typeface="Arial"/>
                <a:cs typeface="Arial"/>
              </a:rPr>
              <a:t> </a:t>
            </a:r>
            <a:r>
              <a:rPr lang="en-US" dirty="0">
                <a:latin typeface="Arial"/>
                <a:cs typeface="Arial"/>
              </a:rPr>
              <a:t>R</a:t>
            </a:r>
            <a:r>
              <a:rPr spc="-4" dirty="0">
                <a:latin typeface="Arial"/>
                <a:cs typeface="Arial"/>
              </a:rPr>
              <a:t>a</a:t>
            </a:r>
            <a:r>
              <a:rPr dirty="0">
                <a:latin typeface="Arial"/>
                <a:cs typeface="Arial"/>
              </a:rPr>
              <a:t>t</a:t>
            </a:r>
            <a:r>
              <a:rPr spc="-4" dirty="0">
                <a:latin typeface="Arial"/>
                <a:cs typeface="Arial"/>
              </a:rPr>
              <a:t>ed </a:t>
            </a:r>
            <a:r>
              <a:rPr lang="en-US" dirty="0">
                <a:latin typeface="Arial"/>
                <a:cs typeface="Arial"/>
              </a:rPr>
              <a:t>S</a:t>
            </a:r>
            <a:r>
              <a:rPr spc="-4" dirty="0">
                <a:latin typeface="Arial"/>
                <a:cs typeface="Arial"/>
              </a:rPr>
              <a:t>hea</a:t>
            </a:r>
            <a:r>
              <a:rPr dirty="0">
                <a:latin typeface="Arial"/>
                <a:cs typeface="Arial"/>
              </a:rPr>
              <a:t>t</a:t>
            </a:r>
            <a:r>
              <a:rPr spc="-4" dirty="0">
                <a:latin typeface="Arial"/>
                <a:cs typeface="Arial"/>
              </a:rPr>
              <a:t>hin</a:t>
            </a:r>
            <a:r>
              <a:rPr dirty="0">
                <a:latin typeface="Arial"/>
                <a:cs typeface="Arial"/>
              </a:rPr>
              <a:t>g</a:t>
            </a:r>
            <a:r>
              <a:rPr spc="22" dirty="0">
                <a:latin typeface="Arial"/>
                <a:cs typeface="Arial"/>
              </a:rPr>
              <a:t> </a:t>
            </a:r>
            <a:endParaRPr lang="en-US" spc="22" dirty="0">
              <a:latin typeface="Arial"/>
              <a:cs typeface="Arial"/>
            </a:endParaRPr>
          </a:p>
          <a:p>
            <a:pPr marL="316093" marR="244972" indent="-304804">
              <a:spcBef>
                <a:spcPts val="511"/>
              </a:spcBef>
              <a:buClr>
                <a:srgbClr val="FF0000"/>
              </a:buClr>
              <a:buFont typeface="Arial"/>
              <a:buChar char="•"/>
              <a:tabLst>
                <a:tab pos="316093" algn="l"/>
                <a:tab pos="2604944" algn="l"/>
              </a:tabLst>
            </a:pPr>
            <a:r>
              <a:rPr spc="-4" dirty="0">
                <a:latin typeface="Arial"/>
                <a:cs typeface="Arial"/>
              </a:rPr>
              <a:t>Panel</a:t>
            </a:r>
            <a:r>
              <a:rPr dirty="0">
                <a:latin typeface="Arial"/>
                <a:cs typeface="Arial"/>
              </a:rPr>
              <a:t>s</a:t>
            </a:r>
            <a:r>
              <a:rPr spc="22" dirty="0">
                <a:latin typeface="Arial"/>
                <a:cs typeface="Arial"/>
              </a:rPr>
              <a:t> </a:t>
            </a:r>
            <a:r>
              <a:rPr spc="-4" dirty="0">
                <a:latin typeface="Arial"/>
                <a:cs typeface="Arial"/>
              </a:rPr>
              <a:t>applied di</a:t>
            </a:r>
            <a:r>
              <a:rPr dirty="0">
                <a:latin typeface="Arial"/>
                <a:cs typeface="Arial"/>
              </a:rPr>
              <a:t>r</a:t>
            </a:r>
            <a:r>
              <a:rPr spc="-4" dirty="0">
                <a:latin typeface="Arial"/>
                <a:cs typeface="Arial"/>
              </a:rPr>
              <a:t>e</a:t>
            </a:r>
            <a:r>
              <a:rPr dirty="0">
                <a:latin typeface="Arial"/>
                <a:cs typeface="Arial"/>
              </a:rPr>
              <a:t>ct</a:t>
            </a:r>
            <a:r>
              <a:rPr spc="-4" dirty="0">
                <a:latin typeface="Arial"/>
                <a:cs typeface="Arial"/>
              </a:rPr>
              <a:t>l</a:t>
            </a:r>
            <a:r>
              <a:rPr dirty="0">
                <a:latin typeface="Arial"/>
                <a:cs typeface="Arial"/>
              </a:rPr>
              <a:t>y</a:t>
            </a:r>
            <a:r>
              <a:rPr spc="13" dirty="0">
                <a:latin typeface="Arial"/>
                <a:cs typeface="Arial"/>
              </a:rPr>
              <a:t> </a:t>
            </a:r>
            <a:r>
              <a:rPr dirty="0">
                <a:latin typeface="Arial"/>
                <a:cs typeface="Arial"/>
              </a:rPr>
              <a:t>to</a:t>
            </a:r>
            <a:r>
              <a:rPr spc="-22" dirty="0">
                <a:latin typeface="Arial"/>
                <a:cs typeface="Arial"/>
              </a:rPr>
              <a:t> </a:t>
            </a:r>
            <a:r>
              <a:rPr dirty="0">
                <a:latin typeface="Arial"/>
                <a:cs typeface="Arial"/>
              </a:rPr>
              <a:t>fr</a:t>
            </a:r>
            <a:r>
              <a:rPr spc="-4" dirty="0">
                <a:latin typeface="Arial"/>
                <a:cs typeface="Arial"/>
              </a:rPr>
              <a:t>a</a:t>
            </a:r>
            <a:r>
              <a:rPr dirty="0">
                <a:latin typeface="Arial"/>
                <a:cs typeface="Arial"/>
              </a:rPr>
              <a:t>m</a:t>
            </a:r>
            <a:r>
              <a:rPr spc="-4" dirty="0">
                <a:latin typeface="Arial"/>
                <a:cs typeface="Arial"/>
              </a:rPr>
              <a:t>in</a:t>
            </a:r>
            <a:r>
              <a:rPr dirty="0">
                <a:latin typeface="Arial"/>
                <a:cs typeface="Arial"/>
              </a:rPr>
              <a:t>g</a:t>
            </a:r>
            <a:r>
              <a:rPr lang="en-US" dirty="0">
                <a:latin typeface="Arial"/>
                <a:cs typeface="Arial"/>
              </a:rPr>
              <a:t> </a:t>
            </a:r>
            <a:r>
              <a:rPr dirty="0">
                <a:latin typeface="Arial"/>
                <a:cs typeface="Arial"/>
              </a:rPr>
              <a:t>vs. </a:t>
            </a:r>
            <a:r>
              <a:rPr spc="-4" dirty="0">
                <a:latin typeface="Arial"/>
                <a:cs typeface="Arial"/>
              </a:rPr>
              <a:t>panel</a:t>
            </a:r>
            <a:r>
              <a:rPr dirty="0">
                <a:latin typeface="Arial"/>
                <a:cs typeface="Arial"/>
              </a:rPr>
              <a:t>s</a:t>
            </a:r>
            <a:r>
              <a:rPr spc="22" dirty="0">
                <a:latin typeface="Arial"/>
                <a:cs typeface="Arial"/>
              </a:rPr>
              <a:t> </a:t>
            </a:r>
            <a:r>
              <a:rPr spc="-4" dirty="0">
                <a:latin typeface="Arial"/>
                <a:cs typeface="Arial"/>
              </a:rPr>
              <a:t>applie</a:t>
            </a:r>
            <a:r>
              <a:rPr dirty="0">
                <a:latin typeface="Arial"/>
                <a:cs typeface="Arial"/>
              </a:rPr>
              <a:t>d</a:t>
            </a:r>
            <a:r>
              <a:rPr spc="31" dirty="0">
                <a:latin typeface="Arial"/>
                <a:cs typeface="Arial"/>
              </a:rPr>
              <a:t> </a:t>
            </a:r>
            <a:r>
              <a:rPr spc="-4" dirty="0">
                <a:latin typeface="Arial"/>
                <a:cs typeface="Arial"/>
              </a:rPr>
              <a:t>o</a:t>
            </a:r>
            <a:r>
              <a:rPr dirty="0">
                <a:latin typeface="Arial"/>
                <a:cs typeface="Arial"/>
              </a:rPr>
              <a:t>v</a:t>
            </a:r>
            <a:r>
              <a:rPr spc="-4" dirty="0">
                <a:latin typeface="Arial"/>
                <a:cs typeface="Arial"/>
              </a:rPr>
              <a:t>er g</a:t>
            </a:r>
            <a:r>
              <a:rPr dirty="0">
                <a:latin typeface="Arial"/>
                <a:cs typeface="Arial"/>
              </a:rPr>
              <a:t>y</a:t>
            </a:r>
            <a:r>
              <a:rPr spc="-4" dirty="0">
                <a:latin typeface="Arial"/>
                <a:cs typeface="Arial"/>
              </a:rPr>
              <a:t>p</a:t>
            </a:r>
            <a:r>
              <a:rPr dirty="0">
                <a:latin typeface="Arial"/>
                <a:cs typeface="Arial"/>
              </a:rPr>
              <a:t>s</a:t>
            </a:r>
            <a:r>
              <a:rPr spc="-4" dirty="0">
                <a:latin typeface="Arial"/>
                <a:cs typeface="Arial"/>
              </a:rPr>
              <a:t>u</a:t>
            </a:r>
            <a:r>
              <a:rPr dirty="0">
                <a:latin typeface="Arial"/>
                <a:cs typeface="Arial"/>
              </a:rPr>
              <a:t>m</a:t>
            </a:r>
            <a:r>
              <a:rPr spc="4" dirty="0">
                <a:latin typeface="Arial"/>
                <a:cs typeface="Arial"/>
              </a:rPr>
              <a:t> </a:t>
            </a:r>
            <a:r>
              <a:rPr spc="-4" dirty="0">
                <a:latin typeface="Arial"/>
                <a:cs typeface="Arial"/>
              </a:rPr>
              <a:t>wallboa</a:t>
            </a:r>
            <a:r>
              <a:rPr dirty="0">
                <a:latin typeface="Arial"/>
                <a:cs typeface="Arial"/>
              </a:rPr>
              <a:t>rd</a:t>
            </a:r>
          </a:p>
          <a:p>
            <a:pPr marL="316093" marR="185705" indent="-304804">
              <a:spcBef>
                <a:spcPts val="511"/>
              </a:spcBef>
              <a:buClr>
                <a:srgbClr val="FF0000"/>
              </a:buClr>
              <a:buFont typeface="Arial"/>
              <a:buChar char="•"/>
              <a:tabLst>
                <a:tab pos="316093" algn="l"/>
              </a:tabLst>
            </a:pPr>
            <a:r>
              <a:rPr lang="en-US" spc="-4" dirty="0">
                <a:latin typeface="Arial"/>
                <a:cs typeface="Arial"/>
              </a:rPr>
              <a:t>Seismic and wind tabulated separately</a:t>
            </a:r>
          </a:p>
          <a:p>
            <a:pPr marL="316093" marR="185705" indent="-304804">
              <a:spcBef>
                <a:spcPts val="511"/>
              </a:spcBef>
              <a:buClr>
                <a:srgbClr val="FF0000"/>
              </a:buClr>
              <a:buFont typeface="Arial"/>
              <a:buChar char="•"/>
              <a:tabLst>
                <a:tab pos="316093" algn="l"/>
              </a:tabLst>
            </a:pPr>
            <a:r>
              <a:rPr spc="-4" dirty="0">
                <a:latin typeface="Arial"/>
                <a:cs typeface="Arial"/>
              </a:rPr>
              <a:t>Unblo</a:t>
            </a:r>
            <a:r>
              <a:rPr dirty="0">
                <a:latin typeface="Arial"/>
                <a:cs typeface="Arial"/>
              </a:rPr>
              <a:t>ck</a:t>
            </a:r>
            <a:r>
              <a:rPr spc="-4" dirty="0">
                <a:latin typeface="Arial"/>
                <a:cs typeface="Arial"/>
              </a:rPr>
              <a:t>e</a:t>
            </a:r>
            <a:r>
              <a:rPr dirty="0">
                <a:latin typeface="Arial"/>
                <a:cs typeface="Arial"/>
              </a:rPr>
              <a:t>d</a:t>
            </a:r>
            <a:r>
              <a:rPr spc="31" dirty="0">
                <a:latin typeface="Arial"/>
                <a:cs typeface="Arial"/>
              </a:rPr>
              <a:t> </a:t>
            </a:r>
            <a:r>
              <a:rPr spc="-4" dirty="0">
                <a:latin typeface="Arial"/>
                <a:cs typeface="Arial"/>
              </a:rPr>
              <a:t>edge</a:t>
            </a:r>
            <a:r>
              <a:rPr dirty="0">
                <a:latin typeface="Arial"/>
                <a:cs typeface="Arial"/>
              </a:rPr>
              <a:t>s</a:t>
            </a:r>
            <a:r>
              <a:rPr spc="13" dirty="0">
                <a:latin typeface="Arial"/>
                <a:cs typeface="Arial"/>
              </a:rPr>
              <a:t> </a:t>
            </a:r>
            <a:r>
              <a:rPr spc="-4" dirty="0">
                <a:latin typeface="Arial"/>
                <a:cs typeface="Arial"/>
              </a:rPr>
              <a:t>allowed i</a:t>
            </a:r>
            <a:r>
              <a:rPr dirty="0">
                <a:latin typeface="Arial"/>
                <a:cs typeface="Arial"/>
              </a:rPr>
              <a:t>n s</a:t>
            </a:r>
            <a:r>
              <a:rPr spc="-4" dirty="0">
                <a:latin typeface="Arial"/>
                <a:cs typeface="Arial"/>
              </a:rPr>
              <a:t>o</a:t>
            </a:r>
            <a:r>
              <a:rPr dirty="0">
                <a:latin typeface="Arial"/>
                <a:cs typeface="Arial"/>
              </a:rPr>
              <a:t>me c</a:t>
            </a:r>
            <a:r>
              <a:rPr spc="-4" dirty="0">
                <a:latin typeface="Arial"/>
                <a:cs typeface="Arial"/>
              </a:rPr>
              <a:t>ondi</a:t>
            </a:r>
            <a:r>
              <a:rPr dirty="0">
                <a:latin typeface="Arial"/>
                <a:cs typeface="Arial"/>
              </a:rPr>
              <a:t>t</a:t>
            </a:r>
            <a:r>
              <a:rPr spc="-4" dirty="0">
                <a:latin typeface="Arial"/>
                <a:cs typeface="Arial"/>
              </a:rPr>
              <a:t>ions</a:t>
            </a:r>
            <a:endParaRPr dirty="0">
              <a:latin typeface="Arial"/>
              <a:cs typeface="Arial"/>
            </a:endParaRPr>
          </a:p>
        </p:txBody>
      </p:sp>
      <p:sp>
        <p:nvSpPr>
          <p:cNvPr id="2" name="object 2"/>
          <p:cNvSpPr txBox="1">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1376657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3 types of shear walls, taken from SDPWS&#10;&#10;(LEFT) Figure 4E -- Typical individual full-height wall segments height-to-width ratio&#10;&#10;(MIDDLE) Figure 4F -- Typical shear wall height-to-width ratio for shear walls deisnged for force trans for around openings&#10;&#10;(RIGHT) Figure 4d -- Typical shear wall height-to-width ratiofor perforated shear walls"/>
          <p:cNvGrpSpPr/>
          <p:nvPr/>
        </p:nvGrpSpPr>
        <p:grpSpPr>
          <a:xfrm>
            <a:off x="258925" y="2242581"/>
            <a:ext cx="8626150" cy="3875264"/>
            <a:chOff x="184124" y="2117321"/>
            <a:chExt cx="8626150" cy="3875264"/>
          </a:xfrm>
        </p:grpSpPr>
        <p:sp>
          <p:nvSpPr>
            <p:cNvPr id="4" name="object 4" descr="Figure 4E and Figure 4F"/>
            <p:cNvSpPr>
              <a:spLocks noChangeAspect="1"/>
            </p:cNvSpPr>
            <p:nvPr/>
          </p:nvSpPr>
          <p:spPr>
            <a:xfrm>
              <a:off x="184124" y="2117322"/>
              <a:ext cx="6082136" cy="3875263"/>
            </a:xfrm>
            <a:prstGeom prst="rect">
              <a:avLst/>
            </a:prstGeom>
            <a:blipFill>
              <a:blip r:embed="rId3" cstate="print"/>
              <a:stretch>
                <a:fillRect/>
              </a:stretch>
            </a:blipFill>
          </p:spPr>
          <p:txBody>
            <a:bodyPr wrap="square" lIns="0" tIns="0" rIns="0" bIns="0" rtlCol="0"/>
            <a:lstStyle/>
            <a:p>
              <a:endParaRPr sz="2133"/>
            </a:p>
          </p:txBody>
        </p:sp>
        <p:sp>
          <p:nvSpPr>
            <p:cNvPr id="5" name="object 5" descr="Figure 4D"/>
            <p:cNvSpPr>
              <a:spLocks noChangeAspect="1"/>
            </p:cNvSpPr>
            <p:nvPr/>
          </p:nvSpPr>
          <p:spPr>
            <a:xfrm>
              <a:off x="6006459" y="2117321"/>
              <a:ext cx="2803815" cy="3614008"/>
            </a:xfrm>
            <a:prstGeom prst="rect">
              <a:avLst/>
            </a:prstGeom>
            <a:blipFill>
              <a:blip r:embed="rId4" cstate="print"/>
              <a:stretch>
                <a:fillRect/>
              </a:stretch>
            </a:blipFill>
          </p:spPr>
          <p:txBody>
            <a:bodyPr wrap="square" lIns="0" tIns="0" rIns="0" bIns="0" rtlCol="0"/>
            <a:lstStyle/>
            <a:p>
              <a:endParaRPr sz="2133"/>
            </a:p>
          </p:txBody>
        </p:sp>
      </p:grpSp>
      <p:sp>
        <p:nvSpPr>
          <p:cNvPr id="3" name="object 3"/>
          <p:cNvSpPr txBox="1"/>
          <p:nvPr/>
        </p:nvSpPr>
        <p:spPr>
          <a:xfrm>
            <a:off x="673100" y="1314539"/>
            <a:ext cx="5631214" cy="802784"/>
          </a:xfrm>
          <a:prstGeom prst="rect">
            <a:avLst/>
          </a:prstGeom>
        </p:spPr>
        <p:txBody>
          <a:bodyPr vert="horz" wrap="square" lIns="0" tIns="0" rIns="0" bIns="0" rtlCol="0">
            <a:spAutoFit/>
          </a:bodyPr>
          <a:lstStyle/>
          <a:p>
            <a:pPr marL="11289"/>
            <a:r>
              <a:rPr spc="-4" dirty="0">
                <a:latin typeface="Arial"/>
                <a:cs typeface="Arial"/>
              </a:rPr>
              <a:t>A</a:t>
            </a:r>
            <a:r>
              <a:rPr dirty="0">
                <a:latin typeface="Arial"/>
                <a:cs typeface="Arial"/>
              </a:rPr>
              <a:t>s</a:t>
            </a:r>
            <a:r>
              <a:rPr spc="-4" dirty="0">
                <a:latin typeface="Arial"/>
                <a:cs typeface="Arial"/>
              </a:rPr>
              <a:t>pe</a:t>
            </a:r>
            <a:r>
              <a:rPr dirty="0">
                <a:latin typeface="Arial"/>
                <a:cs typeface="Arial"/>
              </a:rPr>
              <a:t>ct</a:t>
            </a:r>
            <a:r>
              <a:rPr spc="4" dirty="0">
                <a:latin typeface="Arial"/>
                <a:cs typeface="Arial"/>
              </a:rPr>
              <a:t> </a:t>
            </a:r>
            <a:r>
              <a:rPr dirty="0">
                <a:latin typeface="Arial"/>
                <a:cs typeface="Arial"/>
              </a:rPr>
              <a:t>r</a:t>
            </a:r>
            <a:r>
              <a:rPr spc="-4" dirty="0">
                <a:latin typeface="Arial"/>
                <a:cs typeface="Arial"/>
              </a:rPr>
              <a:t>a</a:t>
            </a:r>
            <a:r>
              <a:rPr dirty="0">
                <a:latin typeface="Arial"/>
                <a:cs typeface="Arial"/>
              </a:rPr>
              <a:t>t</a:t>
            </a:r>
            <a:r>
              <a:rPr spc="-4" dirty="0">
                <a:latin typeface="Arial"/>
                <a:cs typeface="Arial"/>
              </a:rPr>
              <a:t>ios</a:t>
            </a:r>
            <a:endParaRPr dirty="0">
              <a:latin typeface="Arial"/>
              <a:cs typeface="Arial"/>
            </a:endParaRPr>
          </a:p>
          <a:p>
            <a:pPr marL="316093" indent="-304804">
              <a:spcBef>
                <a:spcPts val="511"/>
              </a:spcBef>
              <a:buClr>
                <a:srgbClr val="FF0000"/>
              </a:buClr>
              <a:buFont typeface="Arial"/>
              <a:buChar char="•"/>
              <a:tabLst>
                <a:tab pos="316093" algn="l"/>
              </a:tabLst>
            </a:pPr>
            <a:r>
              <a:rPr lang="en-US" dirty="0">
                <a:latin typeface="Arial"/>
                <a:cs typeface="Arial"/>
              </a:rPr>
              <a:t>Application varies by shear wall type</a:t>
            </a:r>
            <a:endParaRPr dirty="0">
              <a:latin typeface="Arial"/>
              <a:cs typeface="Arial"/>
            </a:endParaRPr>
          </a:p>
        </p:txBody>
      </p:sp>
      <p:sp>
        <p:nvSpPr>
          <p:cNvPr id="2" name="object 2"/>
          <p:cNvSpPr txBox="1">
            <a:spLocks noGrp="1"/>
          </p:cNvSpPr>
          <p:nvPr>
            <p:ph type="title"/>
          </p:nvPr>
        </p:nvSpPr>
        <p:spPr/>
        <p:txBody>
          <a:bodyPr/>
          <a:lstStyle/>
          <a:p>
            <a:r>
              <a:rPr lang="en-US"/>
              <a:t>Shear Walls</a:t>
            </a:r>
            <a:endParaRPr lang="en-US" dirty="0"/>
          </a:p>
        </p:txBody>
      </p:sp>
    </p:spTree>
    <p:extLst>
      <p:ext uri="{BB962C8B-B14F-4D97-AF65-F5344CB8AC3E}">
        <p14:creationId xmlns:p14="http://schemas.microsoft.com/office/powerpoint/2010/main" val="37888060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1" name="Group 640" descr="Plan, section and elevation of the example building used in Exapmle Problem 14.1"/>
          <p:cNvGrpSpPr/>
          <p:nvPr/>
        </p:nvGrpSpPr>
        <p:grpSpPr>
          <a:xfrm>
            <a:off x="835581" y="2976998"/>
            <a:ext cx="7117334" cy="2807181"/>
            <a:chOff x="835581" y="2976998"/>
            <a:chExt cx="7117334" cy="2807181"/>
          </a:xfrm>
        </p:grpSpPr>
        <p:sp>
          <p:nvSpPr>
            <p:cNvPr id="634" name="object 634"/>
            <p:cNvSpPr txBox="1"/>
            <p:nvPr/>
          </p:nvSpPr>
          <p:spPr>
            <a:xfrm>
              <a:off x="5402191" y="5422081"/>
              <a:ext cx="2550724" cy="328231"/>
            </a:xfrm>
            <a:prstGeom prst="rect">
              <a:avLst/>
            </a:prstGeom>
          </p:spPr>
          <p:txBody>
            <a:bodyPr vert="horz" wrap="square" lIns="0" tIns="0" rIns="0" bIns="0" rtlCol="0">
              <a:spAutoFit/>
            </a:bodyPr>
            <a:lstStyle/>
            <a:p>
              <a:pPr marL="11289"/>
              <a:r>
                <a:rPr sz="2133" b="1" spc="-4" dirty="0">
                  <a:latin typeface="Arial"/>
                  <a:cs typeface="Arial"/>
                </a:rPr>
                <a:t>Sec</a:t>
              </a:r>
              <a:r>
                <a:rPr sz="2133" b="1" dirty="0">
                  <a:latin typeface="Arial"/>
                  <a:cs typeface="Arial"/>
                </a:rPr>
                <a:t>ti</a:t>
              </a:r>
              <a:r>
                <a:rPr sz="2133" b="1" spc="-4" dirty="0">
                  <a:latin typeface="Arial"/>
                  <a:cs typeface="Arial"/>
                </a:rPr>
                <a:t>o</a:t>
              </a:r>
              <a:r>
                <a:rPr sz="2133" b="1" dirty="0">
                  <a:latin typeface="Arial"/>
                  <a:cs typeface="Arial"/>
                </a:rPr>
                <a:t>n</a:t>
              </a:r>
              <a:r>
                <a:rPr sz="2133" b="1" spc="-9" dirty="0">
                  <a:latin typeface="Arial"/>
                  <a:cs typeface="Arial"/>
                </a:rPr>
                <a:t> </a:t>
              </a:r>
              <a:r>
                <a:rPr sz="2133" b="1" dirty="0">
                  <a:latin typeface="Arial"/>
                  <a:cs typeface="Arial"/>
                </a:rPr>
                <a:t>&amp; </a:t>
              </a:r>
              <a:r>
                <a:rPr sz="2133" b="1" spc="-4" dirty="0">
                  <a:latin typeface="Arial"/>
                  <a:cs typeface="Arial"/>
                </a:rPr>
                <a:t>E</a:t>
              </a:r>
              <a:r>
                <a:rPr sz="2133" b="1" dirty="0">
                  <a:latin typeface="Arial"/>
                  <a:cs typeface="Arial"/>
                </a:rPr>
                <a:t>l</a:t>
              </a:r>
              <a:r>
                <a:rPr sz="2133" b="1" spc="-4" dirty="0">
                  <a:latin typeface="Arial"/>
                  <a:cs typeface="Arial"/>
                </a:rPr>
                <a:t>eva</a:t>
              </a:r>
              <a:r>
                <a:rPr sz="2133" b="1" dirty="0">
                  <a:latin typeface="Arial"/>
                  <a:cs typeface="Arial"/>
                </a:rPr>
                <a:t>ti</a:t>
              </a:r>
              <a:r>
                <a:rPr sz="2133" b="1" spc="-4" dirty="0">
                  <a:latin typeface="Arial"/>
                  <a:cs typeface="Arial"/>
                </a:rPr>
                <a:t>on</a:t>
              </a:r>
              <a:endParaRPr sz="2133">
                <a:latin typeface="Arial"/>
                <a:cs typeface="Arial"/>
              </a:endParaRPr>
            </a:p>
          </p:txBody>
        </p:sp>
        <p:sp>
          <p:nvSpPr>
            <p:cNvPr id="633" name="object 633"/>
            <p:cNvSpPr txBox="1"/>
            <p:nvPr/>
          </p:nvSpPr>
          <p:spPr>
            <a:xfrm>
              <a:off x="2625936" y="5455948"/>
              <a:ext cx="594924" cy="328231"/>
            </a:xfrm>
            <a:prstGeom prst="rect">
              <a:avLst/>
            </a:prstGeom>
          </p:spPr>
          <p:txBody>
            <a:bodyPr vert="horz" wrap="square" lIns="0" tIns="0" rIns="0" bIns="0" rtlCol="0">
              <a:spAutoFit/>
            </a:bodyPr>
            <a:lstStyle/>
            <a:p>
              <a:pPr marL="11289"/>
              <a:r>
                <a:rPr sz="2133" b="1" spc="-4" dirty="0">
                  <a:latin typeface="Arial"/>
                  <a:cs typeface="Arial"/>
                </a:rPr>
                <a:t>P</a:t>
              </a:r>
              <a:r>
                <a:rPr sz="2133" b="1" dirty="0">
                  <a:latin typeface="Arial"/>
                  <a:cs typeface="Arial"/>
                </a:rPr>
                <a:t>l</a:t>
              </a:r>
              <a:r>
                <a:rPr sz="2133" b="1" spc="-4" dirty="0">
                  <a:latin typeface="Arial"/>
                  <a:cs typeface="Arial"/>
                </a:rPr>
                <a:t>a</a:t>
              </a:r>
              <a:r>
                <a:rPr sz="2133" b="1" dirty="0">
                  <a:latin typeface="Arial"/>
                  <a:cs typeface="Arial"/>
                </a:rPr>
                <a:t>n</a:t>
              </a:r>
              <a:endParaRPr sz="2133">
                <a:latin typeface="Arial"/>
                <a:cs typeface="Arial"/>
              </a:endParaRPr>
            </a:p>
          </p:txBody>
        </p:sp>
        <p:grpSp>
          <p:nvGrpSpPr>
            <p:cNvPr id="640" name="Group 639"/>
            <p:cNvGrpSpPr/>
            <p:nvPr/>
          </p:nvGrpSpPr>
          <p:grpSpPr>
            <a:xfrm>
              <a:off x="835581" y="2976998"/>
              <a:ext cx="6968985" cy="2234941"/>
              <a:chOff x="835581" y="2976998"/>
              <a:chExt cx="6968985" cy="2234941"/>
            </a:xfrm>
          </p:grpSpPr>
          <p:grpSp>
            <p:nvGrpSpPr>
              <p:cNvPr id="638" name="Group 637"/>
              <p:cNvGrpSpPr/>
              <p:nvPr/>
            </p:nvGrpSpPr>
            <p:grpSpPr>
              <a:xfrm>
                <a:off x="1250385" y="2976998"/>
                <a:ext cx="6520796" cy="2234941"/>
                <a:chOff x="1250385" y="2976998"/>
                <a:chExt cx="6520796" cy="2234941"/>
              </a:xfrm>
            </p:grpSpPr>
            <p:sp>
              <p:nvSpPr>
                <p:cNvPr id="201" name="object 201"/>
                <p:cNvSpPr txBox="1"/>
                <p:nvPr/>
              </p:nvSpPr>
              <p:spPr>
                <a:xfrm>
                  <a:off x="1250385" y="4710151"/>
                  <a:ext cx="1071880" cy="333425"/>
                </a:xfrm>
                <a:prstGeom prst="rect">
                  <a:avLst/>
                </a:prstGeom>
              </p:spPr>
              <p:txBody>
                <a:bodyPr vert="horz" wrap="square" lIns="0" tIns="0" rIns="0" bIns="0" rtlCol="0">
                  <a:spAutoFit/>
                </a:bodyPr>
                <a:lstStyle/>
                <a:p>
                  <a:pPr marL="11289">
                    <a:lnSpc>
                      <a:spcPts val="1311"/>
                    </a:lnSpc>
                  </a:pPr>
                  <a:r>
                    <a:rPr sz="1111" spc="4" dirty="0">
                      <a:latin typeface="Times New Roman"/>
                      <a:cs typeface="Times New Roman"/>
                    </a:rPr>
                    <a:t>T</a:t>
                  </a:r>
                  <a:r>
                    <a:rPr sz="1111" dirty="0">
                      <a:latin typeface="Times New Roman"/>
                      <a:cs typeface="Times New Roman"/>
                    </a:rPr>
                    <a:t>y</a:t>
                  </a:r>
                  <a:r>
                    <a:rPr sz="1111" spc="4" dirty="0">
                      <a:latin typeface="Times New Roman"/>
                      <a:cs typeface="Times New Roman"/>
                    </a:rPr>
                    <a:t>p</a:t>
                  </a:r>
                  <a:r>
                    <a:rPr sz="1111" spc="-4" dirty="0">
                      <a:latin typeface="Times New Roman"/>
                      <a:cs typeface="Times New Roman"/>
                    </a:rPr>
                    <a:t>i</a:t>
                  </a:r>
                  <a:r>
                    <a:rPr sz="1111" spc="4" dirty="0">
                      <a:latin typeface="Times New Roman"/>
                      <a:cs typeface="Times New Roman"/>
                    </a:rPr>
                    <a:t>c</a:t>
                  </a:r>
                  <a:r>
                    <a:rPr sz="1111" dirty="0">
                      <a:latin typeface="Times New Roman"/>
                      <a:cs typeface="Times New Roman"/>
                    </a:rPr>
                    <a:t>al </a:t>
                  </a:r>
                  <a:r>
                    <a:rPr sz="1111" spc="4" dirty="0">
                      <a:latin typeface="Times New Roman"/>
                      <a:cs typeface="Times New Roman"/>
                    </a:rPr>
                    <a:t>a</a:t>
                  </a:r>
                  <a:r>
                    <a:rPr sz="1111" dirty="0">
                      <a:latin typeface="Times New Roman"/>
                      <a:cs typeface="Times New Roman"/>
                    </a:rPr>
                    <a:t>p</a:t>
                  </a:r>
                  <a:r>
                    <a:rPr sz="1111" spc="4" dirty="0">
                      <a:latin typeface="Times New Roman"/>
                      <a:cs typeface="Times New Roman"/>
                    </a:rPr>
                    <a:t>a</a:t>
                  </a:r>
                  <a:r>
                    <a:rPr sz="1111" spc="-4" dirty="0">
                      <a:latin typeface="Times New Roman"/>
                      <a:cs typeface="Times New Roman"/>
                    </a:rPr>
                    <a:t>r</a:t>
                  </a:r>
                  <a:r>
                    <a:rPr sz="1111" dirty="0">
                      <a:latin typeface="Times New Roman"/>
                      <a:cs typeface="Times New Roman"/>
                    </a:rPr>
                    <a:t>tm</a:t>
                  </a:r>
                  <a:r>
                    <a:rPr sz="1111" spc="4" dirty="0">
                      <a:latin typeface="Times New Roman"/>
                      <a:cs typeface="Times New Roman"/>
                    </a:rPr>
                    <a:t>e</a:t>
                  </a:r>
                  <a:r>
                    <a:rPr sz="1111" spc="-4" dirty="0">
                      <a:latin typeface="Times New Roman"/>
                      <a:cs typeface="Times New Roman"/>
                    </a:rPr>
                    <a:t>nt</a:t>
                  </a:r>
                  <a:endParaRPr sz="1111">
                    <a:latin typeface="Times New Roman"/>
                    <a:cs typeface="Times New Roman"/>
                  </a:endParaRPr>
                </a:p>
                <a:p>
                  <a:pPr marL="519860">
                    <a:lnSpc>
                      <a:spcPts val="1311"/>
                    </a:lnSpc>
                  </a:pPr>
                  <a:r>
                    <a:rPr sz="1111" dirty="0">
                      <a:latin typeface="Times New Roman"/>
                      <a:cs typeface="Times New Roman"/>
                    </a:rPr>
                    <a:t>partitions</a:t>
                  </a:r>
                  <a:endParaRPr sz="1111">
                    <a:latin typeface="Times New Roman"/>
                    <a:cs typeface="Times New Roman"/>
                  </a:endParaRPr>
                </a:p>
              </p:txBody>
            </p:sp>
            <p:sp>
              <p:nvSpPr>
                <p:cNvPr id="202" name="object 202"/>
                <p:cNvSpPr txBox="1"/>
                <p:nvPr/>
              </p:nvSpPr>
              <p:spPr>
                <a:xfrm>
                  <a:off x="1660838" y="3273544"/>
                  <a:ext cx="807156" cy="333425"/>
                </a:xfrm>
                <a:prstGeom prst="rect">
                  <a:avLst/>
                </a:prstGeom>
              </p:spPr>
              <p:txBody>
                <a:bodyPr vert="horz" wrap="square" lIns="0" tIns="0" rIns="0" bIns="0" rtlCol="0">
                  <a:spAutoFit/>
                </a:bodyPr>
                <a:lstStyle/>
                <a:p>
                  <a:pPr marL="51929">
                    <a:lnSpc>
                      <a:spcPts val="1311"/>
                    </a:lnSpc>
                  </a:pPr>
                  <a:r>
                    <a:rPr sz="1111" spc="4" dirty="0">
                      <a:latin typeface="Times New Roman"/>
                      <a:cs typeface="Times New Roman"/>
                    </a:rPr>
                    <a:t>P</a:t>
                  </a:r>
                  <a:r>
                    <a:rPr sz="1111" dirty="0">
                      <a:latin typeface="Times New Roman"/>
                      <a:cs typeface="Times New Roman"/>
                    </a:rPr>
                    <a:t>ost </a:t>
                  </a:r>
                  <a:r>
                    <a:rPr sz="1111" spc="4" dirty="0">
                      <a:latin typeface="Times New Roman"/>
                      <a:cs typeface="Times New Roman"/>
                    </a:rPr>
                    <a:t>&amp; </a:t>
                  </a:r>
                  <a:r>
                    <a:rPr sz="1111" dirty="0">
                      <a:latin typeface="Times New Roman"/>
                      <a:cs typeface="Times New Roman"/>
                    </a:rPr>
                    <a:t>b</a:t>
                  </a:r>
                  <a:r>
                    <a:rPr sz="1111" spc="4" dirty="0">
                      <a:latin typeface="Times New Roman"/>
                      <a:cs typeface="Times New Roman"/>
                    </a:rPr>
                    <a:t>eam</a:t>
                  </a:r>
                  <a:endParaRPr sz="1111">
                    <a:latin typeface="Times New Roman"/>
                    <a:cs typeface="Times New Roman"/>
                  </a:endParaRPr>
                </a:p>
                <a:p>
                  <a:pPr marL="11289">
                    <a:lnSpc>
                      <a:spcPts val="1311"/>
                    </a:lnSpc>
                    <a:tabLst>
                      <a:tab pos="524940" algn="l"/>
                    </a:tabLst>
                  </a:pPr>
                  <a:r>
                    <a:rPr sz="1111" u="sng" dirty="0">
                      <a:latin typeface="Times New Roman"/>
                      <a:cs typeface="Times New Roman"/>
                    </a:rPr>
                    <a:t>  </a:t>
                  </a:r>
                  <a:r>
                    <a:rPr sz="1111" u="sng" spc="-98" dirty="0">
                      <a:latin typeface="Times New Roman"/>
                      <a:cs typeface="Times New Roman"/>
                    </a:rPr>
                    <a:t> </a:t>
                  </a:r>
                  <a:r>
                    <a:rPr sz="1111" dirty="0">
                      <a:latin typeface="Times New Roman"/>
                      <a:cs typeface="Times New Roman"/>
                    </a:rPr>
                    <a:t>	</a:t>
                  </a:r>
                  <a:r>
                    <a:rPr sz="1111" u="sng" dirty="0">
                      <a:latin typeface="Times New Roman"/>
                      <a:cs typeface="Times New Roman"/>
                    </a:rPr>
                    <a:t>l</a:t>
                  </a:r>
                  <a:r>
                    <a:rPr sz="1111" spc="-4" dirty="0">
                      <a:latin typeface="Times New Roman"/>
                      <a:cs typeface="Times New Roman"/>
                    </a:rPr>
                    <a:t>i</a:t>
                  </a:r>
                  <a:r>
                    <a:rPr sz="1111" u="sng" spc="4" dirty="0">
                      <a:latin typeface="Times New Roman"/>
                      <a:cs typeface="Times New Roman"/>
                    </a:rPr>
                    <a:t>n</a:t>
                  </a:r>
                  <a:r>
                    <a:rPr sz="1111" spc="4" dirty="0">
                      <a:latin typeface="Times New Roman"/>
                      <a:cs typeface="Times New Roman"/>
                    </a:rPr>
                    <a:t>es</a:t>
                  </a:r>
                  <a:endParaRPr sz="1111">
                    <a:latin typeface="Times New Roman"/>
                    <a:cs typeface="Times New Roman"/>
                  </a:endParaRPr>
                </a:p>
              </p:txBody>
            </p:sp>
            <p:sp>
              <p:nvSpPr>
                <p:cNvPr id="240" name="object 240"/>
                <p:cNvSpPr/>
                <p:nvPr/>
              </p:nvSpPr>
              <p:spPr>
                <a:xfrm>
                  <a:off x="1473847" y="3166303"/>
                  <a:ext cx="0" cy="352778"/>
                </a:xfrm>
                <a:custGeom>
                  <a:avLst/>
                  <a:gdLst/>
                  <a:ahLst/>
                  <a:cxnLst/>
                  <a:rect l="l" t="t" r="r" b="b"/>
                  <a:pathLst>
                    <a:path h="396875">
                      <a:moveTo>
                        <a:pt x="0" y="396770"/>
                      </a:moveTo>
                      <a:lnTo>
                        <a:pt x="0" y="0"/>
                      </a:lnTo>
                    </a:path>
                  </a:pathLst>
                </a:custGeom>
                <a:ln w="4647">
                  <a:solidFill>
                    <a:srgbClr val="000000"/>
                  </a:solidFill>
                </a:ln>
              </p:spPr>
              <p:txBody>
                <a:bodyPr wrap="square" lIns="0" tIns="0" rIns="0" bIns="0" rtlCol="0"/>
                <a:lstStyle/>
                <a:p>
                  <a:endParaRPr sz="2133"/>
                </a:p>
              </p:txBody>
            </p:sp>
            <p:sp>
              <p:nvSpPr>
                <p:cNvPr id="241" name="object 241"/>
                <p:cNvSpPr/>
                <p:nvPr/>
              </p:nvSpPr>
              <p:spPr>
                <a:xfrm>
                  <a:off x="4269673" y="3166302"/>
                  <a:ext cx="0" cy="523240"/>
                </a:xfrm>
                <a:custGeom>
                  <a:avLst/>
                  <a:gdLst/>
                  <a:ahLst/>
                  <a:cxnLst/>
                  <a:rect l="l" t="t" r="r" b="b"/>
                  <a:pathLst>
                    <a:path h="588645">
                      <a:moveTo>
                        <a:pt x="0" y="588605"/>
                      </a:moveTo>
                      <a:lnTo>
                        <a:pt x="0" y="0"/>
                      </a:lnTo>
                    </a:path>
                  </a:pathLst>
                </a:custGeom>
                <a:ln w="4648">
                  <a:solidFill>
                    <a:srgbClr val="000000"/>
                  </a:solidFill>
                </a:ln>
              </p:spPr>
              <p:txBody>
                <a:bodyPr wrap="square" lIns="0" tIns="0" rIns="0" bIns="0" rtlCol="0"/>
                <a:lstStyle/>
                <a:p>
                  <a:endParaRPr sz="2133"/>
                </a:p>
              </p:txBody>
            </p:sp>
            <p:sp>
              <p:nvSpPr>
                <p:cNvPr id="242" name="object 242"/>
                <p:cNvSpPr/>
                <p:nvPr/>
              </p:nvSpPr>
              <p:spPr>
                <a:xfrm>
                  <a:off x="1397990" y="3242172"/>
                  <a:ext cx="2947529" cy="0"/>
                </a:xfrm>
                <a:custGeom>
                  <a:avLst/>
                  <a:gdLst/>
                  <a:ahLst/>
                  <a:cxnLst/>
                  <a:rect l="l" t="t" r="r" b="b"/>
                  <a:pathLst>
                    <a:path w="3315970">
                      <a:moveTo>
                        <a:pt x="0" y="0"/>
                      </a:moveTo>
                      <a:lnTo>
                        <a:pt x="3315559" y="0"/>
                      </a:lnTo>
                    </a:path>
                  </a:pathLst>
                </a:custGeom>
                <a:ln w="4648">
                  <a:solidFill>
                    <a:srgbClr val="000000"/>
                  </a:solidFill>
                </a:ln>
              </p:spPr>
              <p:txBody>
                <a:bodyPr wrap="square" lIns="0" tIns="0" rIns="0" bIns="0" rtlCol="0"/>
                <a:lstStyle/>
                <a:p>
                  <a:endParaRPr sz="2133"/>
                </a:p>
              </p:txBody>
            </p:sp>
            <p:sp>
              <p:nvSpPr>
                <p:cNvPr id="243" name="object 243"/>
                <p:cNvSpPr/>
                <p:nvPr/>
              </p:nvSpPr>
              <p:spPr>
                <a:xfrm>
                  <a:off x="1439674" y="3200105"/>
                  <a:ext cx="76200" cy="84102"/>
                </a:xfrm>
                <a:custGeom>
                  <a:avLst/>
                  <a:gdLst/>
                  <a:ahLst/>
                  <a:cxnLst/>
                  <a:rect l="l" t="t" r="r" b="b"/>
                  <a:pathLst>
                    <a:path w="85725" h="94614">
                      <a:moveTo>
                        <a:pt x="0" y="94227"/>
                      </a:moveTo>
                      <a:lnTo>
                        <a:pt x="76468" y="0"/>
                      </a:lnTo>
                      <a:lnTo>
                        <a:pt x="85340" y="8873"/>
                      </a:lnTo>
                      <a:lnTo>
                        <a:pt x="0" y="94227"/>
                      </a:lnTo>
                      <a:close/>
                    </a:path>
                  </a:pathLst>
                </a:custGeom>
                <a:solidFill>
                  <a:srgbClr val="000000"/>
                </a:solidFill>
              </p:spPr>
              <p:txBody>
                <a:bodyPr wrap="square" lIns="0" tIns="0" rIns="0" bIns="0" rtlCol="0"/>
                <a:lstStyle/>
                <a:p>
                  <a:endParaRPr sz="2133"/>
                </a:p>
              </p:txBody>
            </p:sp>
            <p:sp>
              <p:nvSpPr>
                <p:cNvPr id="244" name="object 244"/>
                <p:cNvSpPr/>
                <p:nvPr/>
              </p:nvSpPr>
              <p:spPr>
                <a:xfrm>
                  <a:off x="1431788" y="3200105"/>
                  <a:ext cx="76200" cy="84102"/>
                </a:xfrm>
                <a:custGeom>
                  <a:avLst/>
                  <a:gdLst/>
                  <a:ahLst/>
                  <a:cxnLst/>
                  <a:rect l="l" t="t" r="r" b="b"/>
                  <a:pathLst>
                    <a:path w="85725" h="94614">
                      <a:moveTo>
                        <a:pt x="8871" y="94227"/>
                      </a:moveTo>
                      <a:lnTo>
                        <a:pt x="0" y="85353"/>
                      </a:lnTo>
                      <a:lnTo>
                        <a:pt x="85340" y="0"/>
                      </a:lnTo>
                      <a:lnTo>
                        <a:pt x="8871" y="94227"/>
                      </a:lnTo>
                      <a:close/>
                    </a:path>
                  </a:pathLst>
                </a:custGeom>
                <a:solidFill>
                  <a:srgbClr val="000000"/>
                </a:solidFill>
              </p:spPr>
              <p:txBody>
                <a:bodyPr wrap="square" lIns="0" tIns="0" rIns="0" bIns="0" rtlCol="0"/>
                <a:lstStyle/>
                <a:p>
                  <a:endParaRPr sz="2133"/>
                </a:p>
              </p:txBody>
            </p:sp>
            <p:sp>
              <p:nvSpPr>
                <p:cNvPr id="245" name="object 245"/>
                <p:cNvSpPr/>
                <p:nvPr/>
              </p:nvSpPr>
              <p:spPr>
                <a:xfrm>
                  <a:off x="1431788" y="3200105"/>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246" name="object 246"/>
                <p:cNvSpPr/>
                <p:nvPr/>
              </p:nvSpPr>
              <p:spPr>
                <a:xfrm>
                  <a:off x="4227988" y="3200105"/>
                  <a:ext cx="75636" cy="84102"/>
                </a:xfrm>
                <a:custGeom>
                  <a:avLst/>
                  <a:gdLst/>
                  <a:ahLst/>
                  <a:cxnLst/>
                  <a:rect l="l" t="t" r="r" b="b"/>
                  <a:pathLst>
                    <a:path w="85089" h="94614">
                      <a:moveTo>
                        <a:pt x="8871" y="94227"/>
                      </a:moveTo>
                      <a:lnTo>
                        <a:pt x="0" y="85353"/>
                      </a:lnTo>
                      <a:lnTo>
                        <a:pt x="84915" y="0"/>
                      </a:lnTo>
                      <a:lnTo>
                        <a:pt x="8871" y="94227"/>
                      </a:lnTo>
                      <a:close/>
                    </a:path>
                  </a:pathLst>
                </a:custGeom>
                <a:solidFill>
                  <a:srgbClr val="000000"/>
                </a:solidFill>
              </p:spPr>
              <p:txBody>
                <a:bodyPr wrap="square" lIns="0" tIns="0" rIns="0" bIns="0" rtlCol="0"/>
                <a:lstStyle/>
                <a:p>
                  <a:endParaRPr sz="2133"/>
                </a:p>
              </p:txBody>
            </p:sp>
            <p:sp>
              <p:nvSpPr>
                <p:cNvPr id="247" name="object 247"/>
                <p:cNvSpPr/>
                <p:nvPr/>
              </p:nvSpPr>
              <p:spPr>
                <a:xfrm>
                  <a:off x="4235874" y="3200104"/>
                  <a:ext cx="75636" cy="84102"/>
                </a:xfrm>
                <a:custGeom>
                  <a:avLst/>
                  <a:gdLst/>
                  <a:ahLst/>
                  <a:cxnLst/>
                  <a:rect l="l" t="t" r="r" b="b"/>
                  <a:pathLst>
                    <a:path w="85089" h="94614">
                      <a:moveTo>
                        <a:pt x="0" y="94227"/>
                      </a:moveTo>
                      <a:lnTo>
                        <a:pt x="76043" y="0"/>
                      </a:lnTo>
                      <a:lnTo>
                        <a:pt x="84915" y="8873"/>
                      </a:lnTo>
                      <a:lnTo>
                        <a:pt x="0" y="94227"/>
                      </a:lnTo>
                      <a:close/>
                    </a:path>
                  </a:pathLst>
                </a:custGeom>
                <a:solidFill>
                  <a:srgbClr val="000000"/>
                </a:solidFill>
              </p:spPr>
              <p:txBody>
                <a:bodyPr wrap="square" lIns="0" tIns="0" rIns="0" bIns="0" rtlCol="0"/>
                <a:lstStyle/>
                <a:p>
                  <a:endParaRPr sz="2133"/>
                </a:p>
              </p:txBody>
            </p:sp>
            <p:sp>
              <p:nvSpPr>
                <p:cNvPr id="248" name="object 248"/>
                <p:cNvSpPr txBox="1"/>
                <p:nvPr/>
              </p:nvSpPr>
              <p:spPr>
                <a:xfrm>
                  <a:off x="2647735" y="3057133"/>
                  <a:ext cx="440830" cy="170944"/>
                </a:xfrm>
                <a:prstGeom prst="rect">
                  <a:avLst/>
                </a:prstGeom>
              </p:spPr>
              <p:txBody>
                <a:bodyPr vert="horz" wrap="square" lIns="0" tIns="0" rIns="0" bIns="0" rtlCol="0">
                  <a:spAutoFit/>
                </a:bodyPr>
                <a:lstStyle/>
                <a:p>
                  <a:pPr marL="11289"/>
                  <a:r>
                    <a:rPr sz="1111" spc="4" dirty="0">
                      <a:latin typeface="Times New Roman"/>
                      <a:cs typeface="Times New Roman"/>
                    </a:rPr>
                    <a:t>148'</a:t>
                  </a:r>
                  <a:r>
                    <a:rPr sz="1111" dirty="0">
                      <a:latin typeface="Times New Roman"/>
                      <a:cs typeface="Times New Roman"/>
                    </a:rPr>
                    <a:t>-0</a:t>
                  </a:r>
                  <a:r>
                    <a:rPr sz="1111" spc="4" dirty="0">
                      <a:latin typeface="Times New Roman"/>
                      <a:cs typeface="Times New Roman"/>
                    </a:rPr>
                    <a:t>"</a:t>
                  </a:r>
                  <a:endParaRPr sz="1111">
                    <a:latin typeface="Times New Roman"/>
                    <a:cs typeface="Times New Roman"/>
                  </a:endParaRPr>
                </a:p>
              </p:txBody>
            </p:sp>
            <p:sp>
              <p:nvSpPr>
                <p:cNvPr id="249" name="object 249"/>
                <p:cNvSpPr/>
                <p:nvPr/>
              </p:nvSpPr>
              <p:spPr>
                <a:xfrm>
                  <a:off x="4227988" y="3200104"/>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260" name="object 260"/>
                <p:cNvSpPr txBox="1"/>
                <p:nvPr/>
              </p:nvSpPr>
              <p:spPr>
                <a:xfrm>
                  <a:off x="3672559" y="3256570"/>
                  <a:ext cx="369147" cy="170944"/>
                </a:xfrm>
                <a:prstGeom prst="rect">
                  <a:avLst/>
                </a:prstGeom>
              </p:spPr>
              <p:txBody>
                <a:bodyPr vert="horz" wrap="square" lIns="0" tIns="0" rIns="0" bIns="0" rtlCol="0">
                  <a:spAutoFit/>
                </a:bodyPr>
                <a:lstStyle/>
                <a:p>
                  <a:pPr marL="11289"/>
                  <a:r>
                    <a:rPr sz="1111" spc="4" dirty="0">
                      <a:latin typeface="Times New Roman"/>
                      <a:cs typeface="Times New Roman"/>
                    </a:rPr>
                    <a:t>28'</a:t>
                  </a:r>
                  <a:r>
                    <a:rPr sz="1111" dirty="0">
                      <a:latin typeface="Times New Roman"/>
                      <a:cs typeface="Times New Roman"/>
                    </a:rPr>
                    <a:t>-0</a:t>
                  </a:r>
                  <a:r>
                    <a:rPr sz="1111" spc="4" dirty="0">
                      <a:latin typeface="Times New Roman"/>
                      <a:cs typeface="Times New Roman"/>
                    </a:rPr>
                    <a:t>"</a:t>
                  </a:r>
                  <a:endParaRPr sz="1111">
                    <a:latin typeface="Times New Roman"/>
                    <a:cs typeface="Times New Roman"/>
                  </a:endParaRPr>
                </a:p>
              </p:txBody>
            </p:sp>
            <p:sp>
              <p:nvSpPr>
                <p:cNvPr id="264" name="object 264"/>
                <p:cNvSpPr txBox="1"/>
                <p:nvPr/>
              </p:nvSpPr>
              <p:spPr>
                <a:xfrm>
                  <a:off x="4357527" y="3265582"/>
                  <a:ext cx="298027" cy="170944"/>
                </a:xfrm>
                <a:prstGeom prst="rect">
                  <a:avLst/>
                </a:prstGeom>
              </p:spPr>
              <p:txBody>
                <a:bodyPr vert="horz" wrap="square" lIns="0" tIns="0" rIns="0" bIns="0" rtlCol="0">
                  <a:spAutoFit/>
                </a:bodyPr>
                <a:lstStyle/>
                <a:p>
                  <a:pPr marL="11289"/>
                  <a:r>
                    <a:rPr sz="1111" dirty="0">
                      <a:latin typeface="Times New Roman"/>
                      <a:cs typeface="Times New Roman"/>
                    </a:rPr>
                    <a:t>8'-0</a:t>
                  </a:r>
                  <a:r>
                    <a:rPr sz="1111" spc="4" dirty="0">
                      <a:latin typeface="Times New Roman"/>
                      <a:cs typeface="Times New Roman"/>
                    </a:rPr>
                    <a:t>"</a:t>
                  </a:r>
                  <a:endParaRPr sz="1111">
                    <a:latin typeface="Times New Roman"/>
                    <a:cs typeface="Times New Roman"/>
                  </a:endParaRPr>
                </a:p>
              </p:txBody>
            </p:sp>
            <p:sp>
              <p:nvSpPr>
                <p:cNvPr id="304" name="object 304"/>
                <p:cNvSpPr/>
                <p:nvPr/>
              </p:nvSpPr>
              <p:spPr>
                <a:xfrm>
                  <a:off x="2777315" y="4635232"/>
                  <a:ext cx="147320" cy="326813"/>
                </a:xfrm>
                <a:custGeom>
                  <a:avLst/>
                  <a:gdLst/>
                  <a:ahLst/>
                  <a:cxnLst/>
                  <a:rect l="l" t="t" r="r" b="b"/>
                  <a:pathLst>
                    <a:path w="165735" h="367664">
                      <a:moveTo>
                        <a:pt x="115757" y="0"/>
                      </a:moveTo>
                      <a:lnTo>
                        <a:pt x="95901" y="45212"/>
                      </a:lnTo>
                      <a:lnTo>
                        <a:pt x="71397" y="89157"/>
                      </a:lnTo>
                      <a:lnTo>
                        <a:pt x="54076" y="118312"/>
                      </a:lnTo>
                      <a:lnTo>
                        <a:pt x="45626" y="133101"/>
                      </a:lnTo>
                      <a:lnTo>
                        <a:pt x="23235" y="177469"/>
                      </a:lnTo>
                      <a:lnTo>
                        <a:pt x="6759" y="223104"/>
                      </a:lnTo>
                      <a:lnTo>
                        <a:pt x="4647" y="230709"/>
                      </a:lnTo>
                      <a:lnTo>
                        <a:pt x="3379" y="238738"/>
                      </a:lnTo>
                      <a:lnTo>
                        <a:pt x="2112" y="246766"/>
                      </a:lnTo>
                      <a:lnTo>
                        <a:pt x="844" y="254372"/>
                      </a:lnTo>
                      <a:lnTo>
                        <a:pt x="422" y="262400"/>
                      </a:lnTo>
                      <a:lnTo>
                        <a:pt x="0" y="270429"/>
                      </a:lnTo>
                      <a:lnTo>
                        <a:pt x="422" y="278880"/>
                      </a:lnTo>
                      <a:lnTo>
                        <a:pt x="844" y="286908"/>
                      </a:lnTo>
                      <a:lnTo>
                        <a:pt x="1689" y="295359"/>
                      </a:lnTo>
                      <a:lnTo>
                        <a:pt x="2957" y="303387"/>
                      </a:lnTo>
                      <a:lnTo>
                        <a:pt x="5069" y="311838"/>
                      </a:lnTo>
                      <a:lnTo>
                        <a:pt x="7182" y="320289"/>
                      </a:lnTo>
                      <a:lnTo>
                        <a:pt x="25770" y="351135"/>
                      </a:lnTo>
                      <a:lnTo>
                        <a:pt x="28728" y="353670"/>
                      </a:lnTo>
                      <a:lnTo>
                        <a:pt x="50696" y="360853"/>
                      </a:lnTo>
                      <a:lnTo>
                        <a:pt x="58723" y="362121"/>
                      </a:lnTo>
                      <a:lnTo>
                        <a:pt x="67595" y="362544"/>
                      </a:lnTo>
                      <a:lnTo>
                        <a:pt x="84916" y="362966"/>
                      </a:lnTo>
                      <a:lnTo>
                        <a:pt x="92943" y="363389"/>
                      </a:lnTo>
                      <a:lnTo>
                        <a:pt x="101393" y="363811"/>
                      </a:lnTo>
                      <a:lnTo>
                        <a:pt x="133078" y="366346"/>
                      </a:lnTo>
                      <a:lnTo>
                        <a:pt x="149555" y="367192"/>
                      </a:lnTo>
                      <a:lnTo>
                        <a:pt x="165608" y="367192"/>
                      </a:lnTo>
                    </a:path>
                  </a:pathLst>
                </a:custGeom>
                <a:ln w="6759">
                  <a:solidFill>
                    <a:srgbClr val="000000"/>
                  </a:solidFill>
                </a:ln>
              </p:spPr>
              <p:txBody>
                <a:bodyPr wrap="square" lIns="0" tIns="0" rIns="0" bIns="0" rtlCol="0"/>
                <a:lstStyle/>
                <a:p>
                  <a:endParaRPr sz="2133"/>
                </a:p>
              </p:txBody>
            </p:sp>
            <p:sp>
              <p:nvSpPr>
                <p:cNvPr id="305" name="object 305"/>
                <p:cNvSpPr txBox="1"/>
                <p:nvPr/>
              </p:nvSpPr>
              <p:spPr>
                <a:xfrm>
                  <a:off x="2953043" y="4708433"/>
                  <a:ext cx="1503679" cy="476862"/>
                </a:xfrm>
                <a:prstGeom prst="rect">
                  <a:avLst/>
                </a:prstGeom>
              </p:spPr>
              <p:txBody>
                <a:bodyPr vert="horz" wrap="square" lIns="0" tIns="0" rIns="0" bIns="0" rtlCol="0">
                  <a:spAutoFit/>
                </a:bodyPr>
                <a:lstStyle/>
                <a:p>
                  <a:pPr marL="23142" marR="4516" indent="-12418">
                    <a:lnSpc>
                      <a:spcPct val="92600"/>
                    </a:lnSpc>
                  </a:pPr>
                  <a:r>
                    <a:rPr sz="1111" spc="-89" dirty="0">
                      <a:latin typeface="Times New Roman"/>
                      <a:cs typeface="Times New Roman"/>
                    </a:rPr>
                    <a:t>1</a:t>
                  </a:r>
                  <a:r>
                    <a:rPr sz="1133" spc="107" baseline="29411" dirty="0">
                      <a:latin typeface="Times New Roman"/>
                      <a:cs typeface="Times New Roman"/>
                    </a:rPr>
                    <a:t>1</a:t>
                  </a:r>
                  <a:r>
                    <a:rPr sz="1133" spc="13" baseline="-9803" dirty="0">
                      <a:latin typeface="Times New Roman"/>
                      <a:cs typeface="Times New Roman"/>
                    </a:rPr>
                    <a:t>2</a:t>
                  </a:r>
                  <a:r>
                    <a:rPr sz="1111" spc="4" dirty="0">
                      <a:latin typeface="Times New Roman"/>
                      <a:cs typeface="Times New Roman"/>
                    </a:rPr>
                    <a:t>"</a:t>
                  </a:r>
                  <a:r>
                    <a:rPr sz="1111" dirty="0">
                      <a:latin typeface="Times New Roman"/>
                      <a:cs typeface="Times New Roman"/>
                    </a:rPr>
                    <a:t> </a:t>
                  </a:r>
                  <a:r>
                    <a:rPr sz="1111" spc="4" dirty="0">
                      <a:latin typeface="Times New Roman"/>
                      <a:cs typeface="Times New Roman"/>
                    </a:rPr>
                    <a:t>L</a:t>
                  </a:r>
                  <a:r>
                    <a:rPr sz="1111" spc="-4" dirty="0">
                      <a:latin typeface="Times New Roman"/>
                      <a:cs typeface="Times New Roman"/>
                    </a:rPr>
                    <a:t>i</a:t>
                  </a:r>
                  <a:r>
                    <a:rPr sz="1111" spc="4" dirty="0">
                      <a:latin typeface="Times New Roman"/>
                      <a:cs typeface="Times New Roman"/>
                    </a:rPr>
                    <a:t>g</a:t>
                  </a:r>
                  <a:r>
                    <a:rPr sz="1111" dirty="0">
                      <a:latin typeface="Times New Roman"/>
                      <a:cs typeface="Times New Roman"/>
                    </a:rPr>
                    <a:t>h</a:t>
                  </a:r>
                  <a:r>
                    <a:rPr sz="1111" spc="4" dirty="0">
                      <a:latin typeface="Times New Roman"/>
                      <a:cs typeface="Times New Roman"/>
                    </a:rPr>
                    <a:t>twe</a:t>
                  </a:r>
                  <a:r>
                    <a:rPr sz="1111" spc="-4" dirty="0">
                      <a:latin typeface="Times New Roman"/>
                      <a:cs typeface="Times New Roman"/>
                    </a:rPr>
                    <a:t>i</a:t>
                  </a:r>
                  <a:r>
                    <a:rPr sz="1111" spc="4" dirty="0">
                      <a:latin typeface="Times New Roman"/>
                      <a:cs typeface="Times New Roman"/>
                    </a:rPr>
                    <a:t>g</a:t>
                  </a:r>
                  <a:r>
                    <a:rPr sz="1111" dirty="0">
                      <a:latin typeface="Times New Roman"/>
                      <a:cs typeface="Times New Roman"/>
                    </a:rPr>
                    <a:t>ht </a:t>
                  </a:r>
                  <a:r>
                    <a:rPr sz="1111" spc="4" dirty="0">
                      <a:latin typeface="Times New Roman"/>
                      <a:cs typeface="Times New Roman"/>
                    </a:rPr>
                    <a:t>c</a:t>
                  </a:r>
                  <a:r>
                    <a:rPr sz="1111" dirty="0">
                      <a:latin typeface="Times New Roman"/>
                      <a:cs typeface="Times New Roman"/>
                    </a:rPr>
                    <a:t>o</a:t>
                  </a:r>
                  <a:r>
                    <a:rPr sz="1111" spc="4" dirty="0">
                      <a:latin typeface="Times New Roman"/>
                      <a:cs typeface="Times New Roman"/>
                    </a:rPr>
                    <a:t>ncre</a:t>
                  </a:r>
                  <a:r>
                    <a:rPr sz="1111" spc="-4" dirty="0">
                      <a:latin typeface="Times New Roman"/>
                      <a:cs typeface="Times New Roman"/>
                    </a:rPr>
                    <a:t>t</a:t>
                  </a:r>
                  <a:r>
                    <a:rPr sz="1111" spc="4" dirty="0">
                      <a:latin typeface="Times New Roman"/>
                      <a:cs typeface="Times New Roman"/>
                    </a:rPr>
                    <a:t>e</a:t>
                  </a:r>
                  <a:r>
                    <a:rPr sz="1111" dirty="0">
                      <a:latin typeface="Times New Roman"/>
                      <a:cs typeface="Times New Roman"/>
                    </a:rPr>
                    <a:t> over ply</a:t>
                  </a:r>
                  <a:r>
                    <a:rPr sz="1111" spc="4" dirty="0">
                      <a:latin typeface="Times New Roman"/>
                      <a:cs typeface="Times New Roman"/>
                    </a:rPr>
                    <a:t>w</a:t>
                  </a:r>
                  <a:r>
                    <a:rPr sz="1111" dirty="0">
                      <a:latin typeface="Times New Roman"/>
                      <a:cs typeface="Times New Roman"/>
                    </a:rPr>
                    <a:t>o</a:t>
                  </a:r>
                  <a:r>
                    <a:rPr sz="1111" spc="4" dirty="0">
                      <a:latin typeface="Times New Roman"/>
                      <a:cs typeface="Times New Roman"/>
                    </a:rPr>
                    <a:t>od </a:t>
                  </a:r>
                  <a:r>
                    <a:rPr sz="1111" dirty="0">
                      <a:latin typeface="Times New Roman"/>
                      <a:cs typeface="Times New Roman"/>
                    </a:rPr>
                    <a:t>d</a:t>
                  </a:r>
                  <a:r>
                    <a:rPr sz="1111" spc="4" dirty="0">
                      <a:latin typeface="Times New Roman"/>
                      <a:cs typeface="Times New Roman"/>
                    </a:rPr>
                    <a:t>eck</a:t>
                  </a:r>
                  <a:r>
                    <a:rPr sz="1111" dirty="0">
                      <a:latin typeface="Times New Roman"/>
                      <a:cs typeface="Times New Roman"/>
                    </a:rPr>
                    <a:t> on</a:t>
                  </a:r>
                  <a:r>
                    <a:rPr sz="1111" spc="-4" dirty="0">
                      <a:latin typeface="Times New Roman"/>
                      <a:cs typeface="Times New Roman"/>
                    </a:rPr>
                    <a:t> </a:t>
                  </a:r>
                  <a:r>
                    <a:rPr sz="1111" dirty="0">
                      <a:latin typeface="Times New Roman"/>
                      <a:cs typeface="Times New Roman"/>
                    </a:rPr>
                    <a:t>joi</a:t>
                  </a:r>
                  <a:r>
                    <a:rPr sz="1111" spc="-4" dirty="0">
                      <a:latin typeface="Times New Roman"/>
                      <a:cs typeface="Times New Roman"/>
                    </a:rPr>
                    <a:t>s</a:t>
                  </a:r>
                  <a:r>
                    <a:rPr sz="1111" dirty="0">
                      <a:latin typeface="Times New Roman"/>
                      <a:cs typeface="Times New Roman"/>
                    </a:rPr>
                    <a:t>ts</a:t>
                  </a:r>
                  <a:r>
                    <a:rPr sz="1111" spc="4" dirty="0">
                      <a:latin typeface="Times New Roman"/>
                      <a:cs typeface="Times New Roman"/>
                    </a:rPr>
                    <a:t> </a:t>
                  </a:r>
                  <a:r>
                    <a:rPr sz="1111" dirty="0">
                      <a:latin typeface="Times New Roman"/>
                      <a:cs typeface="Times New Roman"/>
                    </a:rPr>
                    <a:t>at </a:t>
                  </a:r>
                  <a:r>
                    <a:rPr sz="1111" spc="4" dirty="0">
                      <a:latin typeface="Times New Roman"/>
                      <a:cs typeface="Times New Roman"/>
                    </a:rPr>
                    <a:t>1</a:t>
                  </a:r>
                  <a:r>
                    <a:rPr sz="1111" dirty="0">
                      <a:latin typeface="Times New Roman"/>
                      <a:cs typeface="Times New Roman"/>
                    </a:rPr>
                    <a:t>6</a:t>
                  </a:r>
                  <a:r>
                    <a:rPr sz="1111" spc="4" dirty="0">
                      <a:latin typeface="Times New Roman"/>
                      <a:cs typeface="Times New Roman"/>
                    </a:rPr>
                    <a:t>"</a:t>
                  </a:r>
                  <a:r>
                    <a:rPr sz="1111" dirty="0">
                      <a:latin typeface="Times New Roman"/>
                      <a:cs typeface="Times New Roman"/>
                    </a:rPr>
                    <a:t> </a:t>
                  </a:r>
                  <a:r>
                    <a:rPr sz="1111" spc="-4" dirty="0">
                      <a:latin typeface="Times New Roman"/>
                      <a:cs typeface="Times New Roman"/>
                    </a:rPr>
                    <a:t>o.c.</a:t>
                  </a:r>
                  <a:endParaRPr sz="1111">
                    <a:latin typeface="Times New Roman"/>
                    <a:cs typeface="Times New Roman"/>
                  </a:endParaRPr>
                </a:p>
              </p:txBody>
            </p:sp>
            <p:sp>
              <p:nvSpPr>
                <p:cNvPr id="308" name="object 308"/>
                <p:cNvSpPr/>
                <p:nvPr/>
              </p:nvSpPr>
              <p:spPr>
                <a:xfrm>
                  <a:off x="3923434" y="4206299"/>
                  <a:ext cx="703298" cy="741116"/>
                </a:xfrm>
                <a:custGeom>
                  <a:avLst/>
                  <a:gdLst/>
                  <a:ahLst/>
                  <a:cxnLst/>
                  <a:rect l="l" t="t" r="r" b="b"/>
                  <a:pathLst>
                    <a:path w="791210" h="833754">
                      <a:moveTo>
                        <a:pt x="0" y="0"/>
                      </a:moveTo>
                      <a:lnTo>
                        <a:pt x="37599" y="20282"/>
                      </a:lnTo>
                      <a:lnTo>
                        <a:pt x="76889" y="39719"/>
                      </a:lnTo>
                      <a:lnTo>
                        <a:pt x="117869" y="57466"/>
                      </a:lnTo>
                      <a:lnTo>
                        <a:pt x="160116" y="74368"/>
                      </a:lnTo>
                      <a:lnTo>
                        <a:pt x="202786" y="90424"/>
                      </a:lnTo>
                      <a:lnTo>
                        <a:pt x="246301" y="106481"/>
                      </a:lnTo>
                      <a:lnTo>
                        <a:pt x="333330" y="137749"/>
                      </a:lnTo>
                      <a:lnTo>
                        <a:pt x="376422" y="153384"/>
                      </a:lnTo>
                      <a:lnTo>
                        <a:pt x="419092" y="169863"/>
                      </a:lnTo>
                      <a:lnTo>
                        <a:pt x="460494" y="187187"/>
                      </a:lnTo>
                      <a:lnTo>
                        <a:pt x="500629" y="205779"/>
                      </a:lnTo>
                      <a:lnTo>
                        <a:pt x="539496" y="225639"/>
                      </a:lnTo>
                      <a:lnTo>
                        <a:pt x="576251" y="247189"/>
                      </a:lnTo>
                      <a:lnTo>
                        <a:pt x="610894" y="270429"/>
                      </a:lnTo>
                      <a:lnTo>
                        <a:pt x="643424" y="295781"/>
                      </a:lnTo>
                      <a:lnTo>
                        <a:pt x="672997" y="323247"/>
                      </a:lnTo>
                      <a:lnTo>
                        <a:pt x="699613" y="353670"/>
                      </a:lnTo>
                      <a:lnTo>
                        <a:pt x="722849" y="387051"/>
                      </a:lnTo>
                      <a:lnTo>
                        <a:pt x="742283" y="423390"/>
                      </a:lnTo>
                      <a:lnTo>
                        <a:pt x="757914" y="462687"/>
                      </a:lnTo>
                      <a:lnTo>
                        <a:pt x="771011" y="503251"/>
                      </a:lnTo>
                      <a:lnTo>
                        <a:pt x="780728" y="544238"/>
                      </a:lnTo>
                      <a:lnTo>
                        <a:pt x="787487" y="586070"/>
                      </a:lnTo>
                      <a:lnTo>
                        <a:pt x="790867" y="629170"/>
                      </a:lnTo>
                      <a:lnTo>
                        <a:pt x="790867" y="651142"/>
                      </a:lnTo>
                      <a:lnTo>
                        <a:pt x="788754" y="695932"/>
                      </a:lnTo>
                      <a:lnTo>
                        <a:pt x="781150" y="741144"/>
                      </a:lnTo>
                      <a:lnTo>
                        <a:pt x="765519" y="781286"/>
                      </a:lnTo>
                      <a:lnTo>
                        <a:pt x="737635" y="811287"/>
                      </a:lnTo>
                      <a:lnTo>
                        <a:pt x="698345" y="828189"/>
                      </a:lnTo>
                      <a:lnTo>
                        <a:pt x="654831" y="833682"/>
                      </a:lnTo>
                      <a:lnTo>
                        <a:pt x="633285" y="833682"/>
                      </a:lnTo>
                    </a:path>
                  </a:pathLst>
                </a:custGeom>
                <a:ln w="6760">
                  <a:solidFill>
                    <a:srgbClr val="000000"/>
                  </a:solidFill>
                </a:ln>
              </p:spPr>
              <p:txBody>
                <a:bodyPr wrap="square" lIns="0" tIns="0" rIns="0" bIns="0" rtlCol="0"/>
                <a:lstStyle/>
                <a:p>
                  <a:endParaRPr sz="2133"/>
                </a:p>
              </p:txBody>
            </p:sp>
            <p:sp>
              <p:nvSpPr>
                <p:cNvPr id="330" name="object 330"/>
                <p:cNvSpPr/>
                <p:nvPr/>
              </p:nvSpPr>
              <p:spPr>
                <a:xfrm>
                  <a:off x="2353717" y="4503006"/>
                  <a:ext cx="288431" cy="382129"/>
                </a:xfrm>
                <a:custGeom>
                  <a:avLst/>
                  <a:gdLst/>
                  <a:ahLst/>
                  <a:cxnLst/>
                  <a:rect l="l" t="t" r="r" b="b"/>
                  <a:pathLst>
                    <a:path w="324485" h="429895">
                      <a:moveTo>
                        <a:pt x="272916" y="0"/>
                      </a:moveTo>
                      <a:lnTo>
                        <a:pt x="278408" y="20282"/>
                      </a:lnTo>
                      <a:lnTo>
                        <a:pt x="283901" y="40564"/>
                      </a:lnTo>
                      <a:lnTo>
                        <a:pt x="295730" y="80706"/>
                      </a:lnTo>
                      <a:lnTo>
                        <a:pt x="301644" y="100988"/>
                      </a:lnTo>
                      <a:lnTo>
                        <a:pt x="307137" y="121270"/>
                      </a:lnTo>
                      <a:lnTo>
                        <a:pt x="309671" y="131411"/>
                      </a:lnTo>
                      <a:lnTo>
                        <a:pt x="311784" y="141552"/>
                      </a:lnTo>
                      <a:lnTo>
                        <a:pt x="314319" y="152116"/>
                      </a:lnTo>
                      <a:lnTo>
                        <a:pt x="316431" y="162680"/>
                      </a:lnTo>
                      <a:lnTo>
                        <a:pt x="318121" y="173243"/>
                      </a:lnTo>
                      <a:lnTo>
                        <a:pt x="319811" y="183807"/>
                      </a:lnTo>
                      <a:lnTo>
                        <a:pt x="321078" y="194793"/>
                      </a:lnTo>
                      <a:lnTo>
                        <a:pt x="322346" y="205779"/>
                      </a:lnTo>
                      <a:lnTo>
                        <a:pt x="323190" y="216765"/>
                      </a:lnTo>
                      <a:lnTo>
                        <a:pt x="323613" y="227752"/>
                      </a:lnTo>
                      <a:lnTo>
                        <a:pt x="324035" y="238738"/>
                      </a:lnTo>
                      <a:lnTo>
                        <a:pt x="323613" y="250146"/>
                      </a:lnTo>
                      <a:lnTo>
                        <a:pt x="323190" y="261133"/>
                      </a:lnTo>
                      <a:lnTo>
                        <a:pt x="321923" y="272119"/>
                      </a:lnTo>
                      <a:lnTo>
                        <a:pt x="320656" y="283105"/>
                      </a:lnTo>
                      <a:lnTo>
                        <a:pt x="318543" y="293669"/>
                      </a:lnTo>
                      <a:lnTo>
                        <a:pt x="316008" y="304232"/>
                      </a:lnTo>
                      <a:lnTo>
                        <a:pt x="314741" y="309303"/>
                      </a:lnTo>
                      <a:lnTo>
                        <a:pt x="313051" y="314373"/>
                      </a:lnTo>
                      <a:lnTo>
                        <a:pt x="311361" y="319444"/>
                      </a:lnTo>
                      <a:lnTo>
                        <a:pt x="309671" y="324092"/>
                      </a:lnTo>
                      <a:lnTo>
                        <a:pt x="307559" y="329162"/>
                      </a:lnTo>
                      <a:lnTo>
                        <a:pt x="305447" y="333810"/>
                      </a:lnTo>
                      <a:lnTo>
                        <a:pt x="302912" y="338458"/>
                      </a:lnTo>
                      <a:lnTo>
                        <a:pt x="300799" y="343106"/>
                      </a:lnTo>
                      <a:lnTo>
                        <a:pt x="297842" y="347754"/>
                      </a:lnTo>
                      <a:lnTo>
                        <a:pt x="295307" y="351980"/>
                      </a:lnTo>
                      <a:lnTo>
                        <a:pt x="292350" y="356205"/>
                      </a:lnTo>
                      <a:lnTo>
                        <a:pt x="288970" y="360431"/>
                      </a:lnTo>
                      <a:lnTo>
                        <a:pt x="286013" y="364234"/>
                      </a:lnTo>
                      <a:lnTo>
                        <a:pt x="282211" y="368037"/>
                      </a:lnTo>
                      <a:lnTo>
                        <a:pt x="278831" y="371840"/>
                      </a:lnTo>
                      <a:lnTo>
                        <a:pt x="275029" y="375642"/>
                      </a:lnTo>
                      <a:lnTo>
                        <a:pt x="271226" y="379023"/>
                      </a:lnTo>
                      <a:lnTo>
                        <a:pt x="267002" y="382403"/>
                      </a:lnTo>
                      <a:lnTo>
                        <a:pt x="262777" y="385784"/>
                      </a:lnTo>
                      <a:lnTo>
                        <a:pt x="258552" y="389164"/>
                      </a:lnTo>
                      <a:lnTo>
                        <a:pt x="253905" y="392122"/>
                      </a:lnTo>
                      <a:lnTo>
                        <a:pt x="249680" y="395080"/>
                      </a:lnTo>
                      <a:lnTo>
                        <a:pt x="245033" y="397615"/>
                      </a:lnTo>
                      <a:lnTo>
                        <a:pt x="240386" y="400573"/>
                      </a:lnTo>
                      <a:lnTo>
                        <a:pt x="235316" y="403108"/>
                      </a:lnTo>
                      <a:lnTo>
                        <a:pt x="230669" y="405643"/>
                      </a:lnTo>
                      <a:lnTo>
                        <a:pt x="220530" y="409869"/>
                      </a:lnTo>
                      <a:lnTo>
                        <a:pt x="210390" y="414094"/>
                      </a:lnTo>
                      <a:lnTo>
                        <a:pt x="168566" y="425080"/>
                      </a:lnTo>
                      <a:lnTo>
                        <a:pt x="158004" y="426348"/>
                      </a:lnTo>
                      <a:lnTo>
                        <a:pt x="147442" y="427616"/>
                      </a:lnTo>
                      <a:lnTo>
                        <a:pt x="136880" y="428461"/>
                      </a:lnTo>
                      <a:lnTo>
                        <a:pt x="126319" y="428883"/>
                      </a:lnTo>
                      <a:lnTo>
                        <a:pt x="115757" y="429306"/>
                      </a:lnTo>
                      <a:lnTo>
                        <a:pt x="105195" y="429306"/>
                      </a:lnTo>
                      <a:lnTo>
                        <a:pt x="84071" y="428883"/>
                      </a:lnTo>
                      <a:lnTo>
                        <a:pt x="63370" y="428461"/>
                      </a:lnTo>
                      <a:lnTo>
                        <a:pt x="42247" y="428461"/>
                      </a:lnTo>
                      <a:lnTo>
                        <a:pt x="0" y="428461"/>
                      </a:lnTo>
                    </a:path>
                  </a:pathLst>
                </a:custGeom>
                <a:ln w="6759">
                  <a:solidFill>
                    <a:srgbClr val="000000"/>
                  </a:solidFill>
                </a:ln>
              </p:spPr>
              <p:txBody>
                <a:bodyPr wrap="square" lIns="0" tIns="0" rIns="0" bIns="0" rtlCol="0"/>
                <a:lstStyle/>
                <a:p>
                  <a:endParaRPr sz="2133"/>
                </a:p>
              </p:txBody>
            </p:sp>
            <p:sp>
              <p:nvSpPr>
                <p:cNvPr id="332" name="object 332"/>
                <p:cNvSpPr/>
                <p:nvPr/>
              </p:nvSpPr>
              <p:spPr>
                <a:xfrm>
                  <a:off x="2353717" y="4675403"/>
                  <a:ext cx="220698" cy="208844"/>
                </a:xfrm>
                <a:custGeom>
                  <a:avLst/>
                  <a:gdLst/>
                  <a:ahLst/>
                  <a:cxnLst/>
                  <a:rect l="l" t="t" r="r" b="b"/>
                  <a:pathLst>
                    <a:path w="248285" h="234950">
                      <a:moveTo>
                        <a:pt x="165608" y="0"/>
                      </a:moveTo>
                      <a:lnTo>
                        <a:pt x="168566" y="6338"/>
                      </a:lnTo>
                      <a:lnTo>
                        <a:pt x="171946" y="13098"/>
                      </a:lnTo>
                      <a:lnTo>
                        <a:pt x="176170" y="19437"/>
                      </a:lnTo>
                      <a:lnTo>
                        <a:pt x="179973" y="25775"/>
                      </a:lnTo>
                      <a:lnTo>
                        <a:pt x="184620" y="32536"/>
                      </a:lnTo>
                      <a:lnTo>
                        <a:pt x="188844" y="38874"/>
                      </a:lnTo>
                      <a:lnTo>
                        <a:pt x="198139" y="51973"/>
                      </a:lnTo>
                      <a:lnTo>
                        <a:pt x="207856" y="65072"/>
                      </a:lnTo>
                      <a:lnTo>
                        <a:pt x="217150" y="78170"/>
                      </a:lnTo>
                      <a:lnTo>
                        <a:pt x="221375" y="84509"/>
                      </a:lnTo>
                      <a:lnTo>
                        <a:pt x="225599" y="91269"/>
                      </a:lnTo>
                      <a:lnTo>
                        <a:pt x="229824" y="97608"/>
                      </a:lnTo>
                      <a:lnTo>
                        <a:pt x="246301" y="136059"/>
                      </a:lnTo>
                      <a:lnTo>
                        <a:pt x="246723" y="139440"/>
                      </a:lnTo>
                      <a:lnTo>
                        <a:pt x="247568" y="142397"/>
                      </a:lnTo>
                      <a:lnTo>
                        <a:pt x="247568" y="145778"/>
                      </a:lnTo>
                      <a:lnTo>
                        <a:pt x="247990" y="148736"/>
                      </a:lnTo>
                      <a:lnTo>
                        <a:pt x="247990" y="152116"/>
                      </a:lnTo>
                      <a:lnTo>
                        <a:pt x="247568" y="155074"/>
                      </a:lnTo>
                      <a:lnTo>
                        <a:pt x="247146" y="158032"/>
                      </a:lnTo>
                      <a:lnTo>
                        <a:pt x="246723" y="161412"/>
                      </a:lnTo>
                      <a:lnTo>
                        <a:pt x="245878" y="164370"/>
                      </a:lnTo>
                      <a:lnTo>
                        <a:pt x="245033" y="167328"/>
                      </a:lnTo>
                      <a:lnTo>
                        <a:pt x="244188" y="170708"/>
                      </a:lnTo>
                      <a:lnTo>
                        <a:pt x="242921" y="173666"/>
                      </a:lnTo>
                      <a:lnTo>
                        <a:pt x="241231" y="176624"/>
                      </a:lnTo>
                      <a:lnTo>
                        <a:pt x="239541" y="179581"/>
                      </a:lnTo>
                      <a:lnTo>
                        <a:pt x="237851" y="182539"/>
                      </a:lnTo>
                      <a:lnTo>
                        <a:pt x="235739" y="185497"/>
                      </a:lnTo>
                      <a:lnTo>
                        <a:pt x="233626" y="188455"/>
                      </a:lnTo>
                      <a:lnTo>
                        <a:pt x="231092" y="191413"/>
                      </a:lnTo>
                      <a:lnTo>
                        <a:pt x="226444" y="196906"/>
                      </a:lnTo>
                      <a:lnTo>
                        <a:pt x="220952" y="201976"/>
                      </a:lnTo>
                      <a:lnTo>
                        <a:pt x="215038" y="206624"/>
                      </a:lnTo>
                      <a:lnTo>
                        <a:pt x="209123" y="210850"/>
                      </a:lnTo>
                      <a:lnTo>
                        <a:pt x="202786" y="214230"/>
                      </a:lnTo>
                      <a:lnTo>
                        <a:pt x="196449" y="217610"/>
                      </a:lnTo>
                      <a:lnTo>
                        <a:pt x="190112" y="220568"/>
                      </a:lnTo>
                      <a:lnTo>
                        <a:pt x="183352" y="222681"/>
                      </a:lnTo>
                      <a:lnTo>
                        <a:pt x="176593" y="224794"/>
                      </a:lnTo>
                      <a:lnTo>
                        <a:pt x="169833" y="226906"/>
                      </a:lnTo>
                      <a:lnTo>
                        <a:pt x="163074" y="228174"/>
                      </a:lnTo>
                      <a:lnTo>
                        <a:pt x="155892" y="229442"/>
                      </a:lnTo>
                      <a:lnTo>
                        <a:pt x="149132" y="230709"/>
                      </a:lnTo>
                      <a:lnTo>
                        <a:pt x="141950" y="231554"/>
                      </a:lnTo>
                      <a:lnTo>
                        <a:pt x="135190" y="232400"/>
                      </a:lnTo>
                      <a:lnTo>
                        <a:pt x="128008" y="233245"/>
                      </a:lnTo>
                      <a:lnTo>
                        <a:pt x="113644" y="234090"/>
                      </a:lnTo>
                      <a:lnTo>
                        <a:pt x="99280" y="234512"/>
                      </a:lnTo>
                      <a:lnTo>
                        <a:pt x="85339" y="234512"/>
                      </a:lnTo>
                      <a:lnTo>
                        <a:pt x="56611" y="234512"/>
                      </a:lnTo>
                      <a:lnTo>
                        <a:pt x="0" y="234512"/>
                      </a:lnTo>
                    </a:path>
                  </a:pathLst>
                </a:custGeom>
                <a:ln w="6760">
                  <a:solidFill>
                    <a:srgbClr val="000000"/>
                  </a:solidFill>
                </a:ln>
              </p:spPr>
              <p:txBody>
                <a:bodyPr wrap="square" lIns="0" tIns="0" rIns="0" bIns="0" rtlCol="0"/>
                <a:lstStyle/>
                <a:p>
                  <a:endParaRPr sz="2133"/>
                </a:p>
              </p:txBody>
            </p:sp>
            <p:sp>
              <p:nvSpPr>
                <p:cNvPr id="337" name="object 337"/>
                <p:cNvSpPr/>
                <p:nvPr/>
              </p:nvSpPr>
              <p:spPr>
                <a:xfrm>
                  <a:off x="2507308" y="3283442"/>
                  <a:ext cx="0" cy="298591"/>
                </a:xfrm>
                <a:custGeom>
                  <a:avLst/>
                  <a:gdLst/>
                  <a:ahLst/>
                  <a:cxnLst/>
                  <a:rect l="l" t="t" r="r" b="b"/>
                  <a:pathLst>
                    <a:path h="335914">
                      <a:moveTo>
                        <a:pt x="0" y="0"/>
                      </a:moveTo>
                      <a:lnTo>
                        <a:pt x="0" y="335501"/>
                      </a:lnTo>
                    </a:path>
                  </a:pathLst>
                </a:custGeom>
                <a:ln w="17323">
                  <a:solidFill>
                    <a:srgbClr val="000000"/>
                  </a:solidFill>
                </a:ln>
              </p:spPr>
              <p:txBody>
                <a:bodyPr wrap="square" lIns="0" tIns="0" rIns="0" bIns="0" rtlCol="0"/>
                <a:lstStyle/>
                <a:p>
                  <a:endParaRPr sz="2133"/>
                </a:p>
              </p:txBody>
            </p:sp>
            <p:sp>
              <p:nvSpPr>
                <p:cNvPr id="338" name="object 338"/>
                <p:cNvSpPr/>
                <p:nvPr/>
              </p:nvSpPr>
              <p:spPr>
                <a:xfrm>
                  <a:off x="2507308" y="3280438"/>
                  <a:ext cx="0" cy="304236"/>
                </a:xfrm>
                <a:custGeom>
                  <a:avLst/>
                  <a:gdLst/>
                  <a:ahLst/>
                  <a:cxnLst/>
                  <a:rect l="l" t="t" r="r" b="b"/>
                  <a:pathLst>
                    <a:path h="342264">
                      <a:moveTo>
                        <a:pt x="0" y="0"/>
                      </a:moveTo>
                      <a:lnTo>
                        <a:pt x="0" y="342261"/>
                      </a:lnTo>
                    </a:path>
                  </a:pathLst>
                </a:custGeom>
                <a:ln w="24083">
                  <a:solidFill>
                    <a:srgbClr val="000000"/>
                  </a:solidFill>
                </a:ln>
              </p:spPr>
              <p:txBody>
                <a:bodyPr wrap="square" lIns="0" tIns="0" rIns="0" bIns="0" rtlCol="0"/>
                <a:lstStyle/>
                <a:p>
                  <a:endParaRPr sz="2133"/>
                </a:p>
              </p:txBody>
            </p:sp>
            <p:sp>
              <p:nvSpPr>
                <p:cNvPr id="339" name="object 339"/>
                <p:cNvSpPr/>
                <p:nvPr/>
              </p:nvSpPr>
              <p:spPr>
                <a:xfrm>
                  <a:off x="4484664" y="4696434"/>
                  <a:ext cx="0" cy="499533"/>
                </a:xfrm>
                <a:custGeom>
                  <a:avLst/>
                  <a:gdLst/>
                  <a:ahLst/>
                  <a:cxnLst/>
                  <a:rect l="l" t="t" r="r" b="b"/>
                  <a:pathLst>
                    <a:path h="561975">
                      <a:moveTo>
                        <a:pt x="0" y="0"/>
                      </a:moveTo>
                      <a:lnTo>
                        <a:pt x="0" y="561985"/>
                      </a:lnTo>
                    </a:path>
                  </a:pathLst>
                </a:custGeom>
                <a:ln w="16901">
                  <a:solidFill>
                    <a:srgbClr val="000000"/>
                  </a:solidFill>
                </a:ln>
              </p:spPr>
              <p:txBody>
                <a:bodyPr wrap="square" lIns="0" tIns="0" rIns="0" bIns="0" rtlCol="0"/>
                <a:lstStyle/>
                <a:p>
                  <a:endParaRPr sz="2133"/>
                </a:p>
              </p:txBody>
            </p:sp>
            <p:sp>
              <p:nvSpPr>
                <p:cNvPr id="340" name="object 340"/>
                <p:cNvSpPr/>
                <p:nvPr/>
              </p:nvSpPr>
              <p:spPr>
                <a:xfrm>
                  <a:off x="4484664" y="4693429"/>
                  <a:ext cx="0" cy="505742"/>
                </a:xfrm>
                <a:custGeom>
                  <a:avLst/>
                  <a:gdLst/>
                  <a:ahLst/>
                  <a:cxnLst/>
                  <a:rect l="l" t="t" r="r" b="b"/>
                  <a:pathLst>
                    <a:path h="568960">
                      <a:moveTo>
                        <a:pt x="0" y="0"/>
                      </a:moveTo>
                      <a:lnTo>
                        <a:pt x="0" y="568746"/>
                      </a:lnTo>
                    </a:path>
                  </a:pathLst>
                </a:custGeom>
                <a:ln w="23661">
                  <a:solidFill>
                    <a:srgbClr val="000000"/>
                  </a:solidFill>
                </a:ln>
              </p:spPr>
              <p:txBody>
                <a:bodyPr wrap="square" lIns="0" tIns="0" rIns="0" bIns="0" rtlCol="0"/>
                <a:lstStyle/>
                <a:p>
                  <a:endParaRPr sz="2133"/>
                </a:p>
              </p:txBody>
            </p:sp>
            <p:sp>
              <p:nvSpPr>
                <p:cNvPr id="341" name="object 341"/>
                <p:cNvSpPr/>
                <p:nvPr/>
              </p:nvSpPr>
              <p:spPr>
                <a:xfrm>
                  <a:off x="2924523" y="4709203"/>
                  <a:ext cx="0" cy="499533"/>
                </a:xfrm>
                <a:custGeom>
                  <a:avLst/>
                  <a:gdLst/>
                  <a:ahLst/>
                  <a:cxnLst/>
                  <a:rect l="l" t="t" r="r" b="b"/>
                  <a:pathLst>
                    <a:path h="561975">
                      <a:moveTo>
                        <a:pt x="0" y="0"/>
                      </a:moveTo>
                      <a:lnTo>
                        <a:pt x="0" y="561985"/>
                      </a:lnTo>
                    </a:path>
                  </a:pathLst>
                </a:custGeom>
                <a:ln w="17323">
                  <a:solidFill>
                    <a:srgbClr val="000000"/>
                  </a:solidFill>
                </a:ln>
              </p:spPr>
              <p:txBody>
                <a:bodyPr wrap="square" lIns="0" tIns="0" rIns="0" bIns="0" rtlCol="0"/>
                <a:lstStyle/>
                <a:p>
                  <a:endParaRPr sz="2133"/>
                </a:p>
              </p:txBody>
            </p:sp>
            <p:sp>
              <p:nvSpPr>
                <p:cNvPr id="342" name="object 342"/>
                <p:cNvSpPr/>
                <p:nvPr/>
              </p:nvSpPr>
              <p:spPr>
                <a:xfrm>
                  <a:off x="2924523" y="4706197"/>
                  <a:ext cx="0" cy="505742"/>
                </a:xfrm>
                <a:custGeom>
                  <a:avLst/>
                  <a:gdLst/>
                  <a:ahLst/>
                  <a:cxnLst/>
                  <a:rect l="l" t="t" r="r" b="b"/>
                  <a:pathLst>
                    <a:path h="568960">
                      <a:moveTo>
                        <a:pt x="0" y="0"/>
                      </a:moveTo>
                      <a:lnTo>
                        <a:pt x="0" y="568746"/>
                      </a:lnTo>
                    </a:path>
                  </a:pathLst>
                </a:custGeom>
                <a:ln w="24083">
                  <a:solidFill>
                    <a:srgbClr val="000000"/>
                  </a:solidFill>
                </a:ln>
              </p:spPr>
              <p:txBody>
                <a:bodyPr wrap="square" lIns="0" tIns="0" rIns="0" bIns="0" rtlCol="0"/>
                <a:lstStyle/>
                <a:p>
                  <a:endParaRPr sz="2133"/>
                </a:p>
              </p:txBody>
            </p:sp>
            <p:sp>
              <p:nvSpPr>
                <p:cNvPr id="343" name="object 343"/>
                <p:cNvSpPr/>
                <p:nvPr/>
              </p:nvSpPr>
              <p:spPr>
                <a:xfrm>
                  <a:off x="2353716" y="4730611"/>
                  <a:ext cx="0" cy="306493"/>
                </a:xfrm>
                <a:custGeom>
                  <a:avLst/>
                  <a:gdLst/>
                  <a:ahLst/>
                  <a:cxnLst/>
                  <a:rect l="l" t="t" r="r" b="b"/>
                  <a:pathLst>
                    <a:path h="344804">
                      <a:moveTo>
                        <a:pt x="0" y="0"/>
                      </a:moveTo>
                      <a:lnTo>
                        <a:pt x="0" y="344797"/>
                      </a:lnTo>
                    </a:path>
                  </a:pathLst>
                </a:custGeom>
                <a:ln w="17323">
                  <a:solidFill>
                    <a:srgbClr val="000000"/>
                  </a:solidFill>
                </a:ln>
              </p:spPr>
              <p:txBody>
                <a:bodyPr wrap="square" lIns="0" tIns="0" rIns="0" bIns="0" rtlCol="0"/>
                <a:lstStyle/>
                <a:p>
                  <a:endParaRPr sz="2133"/>
                </a:p>
              </p:txBody>
            </p:sp>
            <p:sp>
              <p:nvSpPr>
                <p:cNvPr id="344" name="object 344"/>
                <p:cNvSpPr/>
                <p:nvPr/>
              </p:nvSpPr>
              <p:spPr>
                <a:xfrm>
                  <a:off x="2353716" y="4727605"/>
                  <a:ext cx="0" cy="312702"/>
                </a:xfrm>
                <a:custGeom>
                  <a:avLst/>
                  <a:gdLst/>
                  <a:ahLst/>
                  <a:cxnLst/>
                  <a:rect l="l" t="t" r="r" b="b"/>
                  <a:pathLst>
                    <a:path h="351789">
                      <a:moveTo>
                        <a:pt x="0" y="0"/>
                      </a:moveTo>
                      <a:lnTo>
                        <a:pt x="0" y="351557"/>
                      </a:lnTo>
                    </a:path>
                  </a:pathLst>
                </a:custGeom>
                <a:ln w="24083">
                  <a:solidFill>
                    <a:srgbClr val="000000"/>
                  </a:solidFill>
                </a:ln>
              </p:spPr>
              <p:txBody>
                <a:bodyPr wrap="square" lIns="0" tIns="0" rIns="0" bIns="0" rtlCol="0"/>
                <a:lstStyle/>
                <a:p>
                  <a:endParaRPr sz="2133"/>
                </a:p>
              </p:txBody>
            </p:sp>
            <p:sp>
              <p:nvSpPr>
                <p:cNvPr id="352" name="object 352"/>
                <p:cNvSpPr/>
                <p:nvPr/>
              </p:nvSpPr>
              <p:spPr>
                <a:xfrm>
                  <a:off x="7225351" y="494843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3" name="object 353"/>
                <p:cNvSpPr/>
                <p:nvPr/>
              </p:nvSpPr>
              <p:spPr>
                <a:xfrm>
                  <a:off x="7149877" y="494843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4" name="object 354"/>
                <p:cNvSpPr/>
                <p:nvPr/>
              </p:nvSpPr>
              <p:spPr>
                <a:xfrm>
                  <a:off x="7428395" y="494843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5" name="object 355"/>
                <p:cNvSpPr/>
                <p:nvPr/>
              </p:nvSpPr>
              <p:spPr>
                <a:xfrm>
                  <a:off x="7353216" y="494843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39" name="object 439"/>
                <p:cNvSpPr/>
                <p:nvPr/>
              </p:nvSpPr>
              <p:spPr>
                <a:xfrm>
                  <a:off x="7149923" y="5003852"/>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0" name="object 440"/>
                <p:cNvSpPr/>
                <p:nvPr/>
              </p:nvSpPr>
              <p:spPr>
                <a:xfrm>
                  <a:off x="7149924" y="4948484"/>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1" name="object 441"/>
                <p:cNvSpPr/>
                <p:nvPr/>
              </p:nvSpPr>
              <p:spPr>
                <a:xfrm>
                  <a:off x="7353263" y="500385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2" name="object 442"/>
                <p:cNvSpPr/>
                <p:nvPr/>
              </p:nvSpPr>
              <p:spPr>
                <a:xfrm>
                  <a:off x="7353264" y="4948485"/>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1" name="object 451"/>
                <p:cNvSpPr/>
                <p:nvPr/>
              </p:nvSpPr>
              <p:spPr>
                <a:xfrm>
                  <a:off x="7353266" y="5084389"/>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2" name="object 452"/>
                <p:cNvSpPr/>
                <p:nvPr/>
              </p:nvSpPr>
              <p:spPr>
                <a:xfrm>
                  <a:off x="7353267" y="5139756"/>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3" name="object 453"/>
                <p:cNvSpPr/>
                <p:nvPr/>
              </p:nvSpPr>
              <p:spPr>
                <a:xfrm>
                  <a:off x="7149929" y="5084389"/>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54" name="object 454"/>
                <p:cNvSpPr/>
                <p:nvPr/>
              </p:nvSpPr>
              <p:spPr>
                <a:xfrm>
                  <a:off x="7149930" y="5139757"/>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55" name="object 455"/>
                <p:cNvSpPr/>
                <p:nvPr/>
              </p:nvSpPr>
              <p:spPr>
                <a:xfrm>
                  <a:off x="7353268" y="5084391"/>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6" name="object 456"/>
                <p:cNvSpPr/>
                <p:nvPr/>
              </p:nvSpPr>
              <p:spPr>
                <a:xfrm>
                  <a:off x="7428447"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7" name="object 457"/>
                <p:cNvSpPr/>
                <p:nvPr/>
              </p:nvSpPr>
              <p:spPr>
                <a:xfrm>
                  <a:off x="7149930"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8" name="object 458"/>
                <p:cNvSpPr/>
                <p:nvPr/>
              </p:nvSpPr>
              <p:spPr>
                <a:xfrm>
                  <a:off x="7225406"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9" name="object 459"/>
                <p:cNvSpPr/>
                <p:nvPr/>
              </p:nvSpPr>
              <p:spPr>
                <a:xfrm>
                  <a:off x="6381271"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0" name="object 460"/>
                <p:cNvSpPr/>
                <p:nvPr/>
              </p:nvSpPr>
              <p:spPr>
                <a:xfrm>
                  <a:off x="6305796"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1" name="object 461"/>
                <p:cNvSpPr/>
                <p:nvPr/>
              </p:nvSpPr>
              <p:spPr>
                <a:xfrm>
                  <a:off x="6584315"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2" name="object 462"/>
                <p:cNvSpPr/>
                <p:nvPr/>
              </p:nvSpPr>
              <p:spPr>
                <a:xfrm>
                  <a:off x="6509135" y="50843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3" name="object 463"/>
                <p:cNvSpPr/>
                <p:nvPr/>
              </p:nvSpPr>
              <p:spPr>
                <a:xfrm>
                  <a:off x="6305797" y="5139760"/>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64" name="object 464"/>
                <p:cNvSpPr/>
                <p:nvPr/>
              </p:nvSpPr>
              <p:spPr>
                <a:xfrm>
                  <a:off x="6305797" y="5084394"/>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65" name="object 465"/>
                <p:cNvSpPr/>
                <p:nvPr/>
              </p:nvSpPr>
              <p:spPr>
                <a:xfrm>
                  <a:off x="6509136" y="5139761"/>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66" name="object 466"/>
                <p:cNvSpPr/>
                <p:nvPr/>
              </p:nvSpPr>
              <p:spPr>
                <a:xfrm>
                  <a:off x="6509137" y="508439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5" name="object 475"/>
                <p:cNvSpPr/>
                <p:nvPr/>
              </p:nvSpPr>
              <p:spPr>
                <a:xfrm>
                  <a:off x="6509139" y="4948497"/>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6" name="object 476"/>
                <p:cNvSpPr/>
                <p:nvPr/>
              </p:nvSpPr>
              <p:spPr>
                <a:xfrm>
                  <a:off x="6509140" y="500386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7" name="object 477"/>
                <p:cNvSpPr/>
                <p:nvPr/>
              </p:nvSpPr>
              <p:spPr>
                <a:xfrm>
                  <a:off x="6305802" y="4948497"/>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8" name="object 478"/>
                <p:cNvSpPr/>
                <p:nvPr/>
              </p:nvSpPr>
              <p:spPr>
                <a:xfrm>
                  <a:off x="6305802" y="500386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9" name="object 479"/>
                <p:cNvSpPr/>
                <p:nvPr/>
              </p:nvSpPr>
              <p:spPr>
                <a:xfrm>
                  <a:off x="6509141" y="494849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0" name="object 480"/>
                <p:cNvSpPr/>
                <p:nvPr/>
              </p:nvSpPr>
              <p:spPr>
                <a:xfrm>
                  <a:off x="6584321" y="494849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1" name="object 481"/>
                <p:cNvSpPr/>
                <p:nvPr/>
              </p:nvSpPr>
              <p:spPr>
                <a:xfrm>
                  <a:off x="6305804" y="4948499"/>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2" name="object 482"/>
                <p:cNvSpPr/>
                <p:nvPr/>
              </p:nvSpPr>
              <p:spPr>
                <a:xfrm>
                  <a:off x="6381279" y="4948499"/>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3" name="object 483"/>
                <p:cNvSpPr/>
                <p:nvPr/>
              </p:nvSpPr>
              <p:spPr>
                <a:xfrm>
                  <a:off x="5745218" y="49485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4" name="object 484"/>
                <p:cNvSpPr/>
                <p:nvPr/>
              </p:nvSpPr>
              <p:spPr>
                <a:xfrm>
                  <a:off x="5669744" y="49485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5" name="object 485"/>
                <p:cNvSpPr/>
                <p:nvPr/>
              </p:nvSpPr>
              <p:spPr>
                <a:xfrm>
                  <a:off x="5669744" y="5003867"/>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6" name="object 486"/>
                <p:cNvSpPr/>
                <p:nvPr/>
              </p:nvSpPr>
              <p:spPr>
                <a:xfrm>
                  <a:off x="5669744" y="4948500"/>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1" name="object 491"/>
                <p:cNvSpPr/>
                <p:nvPr/>
              </p:nvSpPr>
              <p:spPr>
                <a:xfrm>
                  <a:off x="5669746" y="5084403"/>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2" name="object 492"/>
                <p:cNvSpPr/>
                <p:nvPr/>
              </p:nvSpPr>
              <p:spPr>
                <a:xfrm>
                  <a:off x="5669746" y="5139771"/>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3" name="object 493"/>
                <p:cNvSpPr/>
                <p:nvPr/>
              </p:nvSpPr>
              <p:spPr>
                <a:xfrm>
                  <a:off x="5669747" y="508440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4" name="object 494"/>
                <p:cNvSpPr/>
                <p:nvPr/>
              </p:nvSpPr>
              <p:spPr>
                <a:xfrm>
                  <a:off x="5745222" y="508440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5" name="object 495"/>
                <p:cNvSpPr/>
                <p:nvPr/>
              </p:nvSpPr>
              <p:spPr>
                <a:xfrm>
                  <a:off x="5480620" y="3065436"/>
                  <a:ext cx="0" cy="307058"/>
                </a:xfrm>
                <a:custGeom>
                  <a:avLst/>
                  <a:gdLst/>
                  <a:ahLst/>
                  <a:cxnLst/>
                  <a:rect l="l" t="t" r="r" b="b"/>
                  <a:pathLst>
                    <a:path h="345439">
                      <a:moveTo>
                        <a:pt x="0" y="345414"/>
                      </a:moveTo>
                      <a:lnTo>
                        <a:pt x="0" y="0"/>
                      </a:lnTo>
                    </a:path>
                  </a:pathLst>
                </a:custGeom>
                <a:ln w="3662">
                  <a:solidFill>
                    <a:srgbClr val="000000"/>
                  </a:solidFill>
                </a:ln>
              </p:spPr>
              <p:txBody>
                <a:bodyPr wrap="square" lIns="0" tIns="0" rIns="0" bIns="0" rtlCol="0"/>
                <a:lstStyle/>
                <a:p>
                  <a:endParaRPr sz="2133"/>
                </a:p>
              </p:txBody>
            </p:sp>
            <p:sp>
              <p:nvSpPr>
                <p:cNvPr id="496" name="object 496"/>
                <p:cNvSpPr/>
                <p:nvPr/>
              </p:nvSpPr>
              <p:spPr>
                <a:xfrm>
                  <a:off x="7711423" y="3065436"/>
                  <a:ext cx="0" cy="307058"/>
                </a:xfrm>
                <a:custGeom>
                  <a:avLst/>
                  <a:gdLst/>
                  <a:ahLst/>
                  <a:cxnLst/>
                  <a:rect l="l" t="t" r="r" b="b"/>
                  <a:pathLst>
                    <a:path h="345439">
                      <a:moveTo>
                        <a:pt x="0" y="345414"/>
                      </a:moveTo>
                      <a:lnTo>
                        <a:pt x="0" y="0"/>
                      </a:lnTo>
                    </a:path>
                  </a:pathLst>
                </a:custGeom>
                <a:ln w="3662">
                  <a:solidFill>
                    <a:srgbClr val="000000"/>
                  </a:solidFill>
                </a:ln>
              </p:spPr>
              <p:txBody>
                <a:bodyPr wrap="square" lIns="0" tIns="0" rIns="0" bIns="0" rtlCol="0"/>
                <a:lstStyle/>
                <a:p>
                  <a:endParaRPr sz="2133"/>
                </a:p>
              </p:txBody>
            </p:sp>
            <p:sp>
              <p:nvSpPr>
                <p:cNvPr id="497" name="object 497"/>
                <p:cNvSpPr/>
                <p:nvPr/>
              </p:nvSpPr>
              <p:spPr>
                <a:xfrm>
                  <a:off x="5420834" y="3125245"/>
                  <a:ext cx="2350347" cy="0"/>
                </a:xfrm>
                <a:custGeom>
                  <a:avLst/>
                  <a:gdLst/>
                  <a:ahLst/>
                  <a:cxnLst/>
                  <a:rect l="l" t="t" r="r" b="b"/>
                  <a:pathLst>
                    <a:path w="2644140">
                      <a:moveTo>
                        <a:pt x="0" y="0"/>
                      </a:moveTo>
                      <a:lnTo>
                        <a:pt x="2643841" y="0"/>
                      </a:lnTo>
                    </a:path>
                  </a:pathLst>
                </a:custGeom>
                <a:ln w="3663">
                  <a:solidFill>
                    <a:srgbClr val="000000"/>
                  </a:solidFill>
                </a:ln>
              </p:spPr>
              <p:txBody>
                <a:bodyPr wrap="square" lIns="0" tIns="0" rIns="0" bIns="0" rtlCol="0"/>
                <a:lstStyle/>
                <a:p>
                  <a:endParaRPr sz="2133"/>
                </a:p>
              </p:txBody>
            </p:sp>
            <p:sp>
              <p:nvSpPr>
                <p:cNvPr id="498" name="object 498"/>
                <p:cNvSpPr/>
                <p:nvPr/>
              </p:nvSpPr>
              <p:spPr>
                <a:xfrm>
                  <a:off x="5453983" y="3092085"/>
                  <a:ext cx="59831" cy="66040"/>
                </a:xfrm>
                <a:custGeom>
                  <a:avLst/>
                  <a:gdLst/>
                  <a:ahLst/>
                  <a:cxnLst/>
                  <a:rect l="l" t="t" r="r" b="b"/>
                  <a:pathLst>
                    <a:path w="67310" h="74294">
                      <a:moveTo>
                        <a:pt x="0" y="74278"/>
                      </a:moveTo>
                      <a:lnTo>
                        <a:pt x="59935" y="0"/>
                      </a:lnTo>
                      <a:lnTo>
                        <a:pt x="66928" y="6994"/>
                      </a:lnTo>
                      <a:lnTo>
                        <a:pt x="0" y="74278"/>
                      </a:lnTo>
                      <a:close/>
                    </a:path>
                  </a:pathLst>
                </a:custGeom>
                <a:solidFill>
                  <a:srgbClr val="000000"/>
                </a:solidFill>
              </p:spPr>
              <p:txBody>
                <a:bodyPr wrap="square" lIns="0" tIns="0" rIns="0" bIns="0" rtlCol="0"/>
                <a:lstStyle/>
                <a:p>
                  <a:endParaRPr sz="2133"/>
                </a:p>
              </p:txBody>
            </p:sp>
            <p:sp>
              <p:nvSpPr>
                <p:cNvPr id="499" name="object 499"/>
                <p:cNvSpPr/>
                <p:nvPr/>
              </p:nvSpPr>
              <p:spPr>
                <a:xfrm>
                  <a:off x="5447472" y="3092086"/>
                  <a:ext cx="59831" cy="66040"/>
                </a:xfrm>
                <a:custGeom>
                  <a:avLst/>
                  <a:gdLst/>
                  <a:ahLst/>
                  <a:cxnLst/>
                  <a:rect l="l" t="t" r="r" b="b"/>
                  <a:pathLst>
                    <a:path w="67310" h="74294">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00" name="object 500"/>
                <p:cNvSpPr/>
                <p:nvPr/>
              </p:nvSpPr>
              <p:spPr>
                <a:xfrm>
                  <a:off x="5447473" y="3092086"/>
                  <a:ext cx="66040" cy="66040"/>
                </a:xfrm>
                <a:custGeom>
                  <a:avLst/>
                  <a:gdLst/>
                  <a:ahLst/>
                  <a:cxnLst/>
                  <a:rect l="l" t="t" r="r" b="b"/>
                  <a:pathLst>
                    <a:path w="74295" h="74294">
                      <a:moveTo>
                        <a:pt x="74253" y="6994"/>
                      </a:moveTo>
                      <a:lnTo>
                        <a:pt x="67261" y="0"/>
                      </a:lnTo>
                      <a:lnTo>
                        <a:pt x="0" y="67284"/>
                      </a:lnTo>
                      <a:lnTo>
                        <a:pt x="7325" y="74279"/>
                      </a:lnTo>
                      <a:lnTo>
                        <a:pt x="74253" y="6994"/>
                      </a:lnTo>
                      <a:close/>
                    </a:path>
                  </a:pathLst>
                </a:custGeom>
                <a:ln w="3663">
                  <a:solidFill>
                    <a:srgbClr val="000000"/>
                  </a:solidFill>
                </a:ln>
              </p:spPr>
              <p:txBody>
                <a:bodyPr wrap="square" lIns="0" tIns="0" rIns="0" bIns="0" rtlCol="0"/>
                <a:lstStyle/>
                <a:p>
                  <a:endParaRPr sz="2133"/>
                </a:p>
              </p:txBody>
            </p:sp>
            <p:sp>
              <p:nvSpPr>
                <p:cNvPr id="501" name="object 501"/>
                <p:cNvSpPr/>
                <p:nvPr/>
              </p:nvSpPr>
              <p:spPr>
                <a:xfrm>
                  <a:off x="7678274" y="3092086"/>
                  <a:ext cx="59831" cy="66040"/>
                </a:xfrm>
                <a:custGeom>
                  <a:avLst/>
                  <a:gdLst/>
                  <a:ahLst/>
                  <a:cxnLst/>
                  <a:rect l="l" t="t" r="r" b="b"/>
                  <a:pathLst>
                    <a:path w="67309" h="74294">
                      <a:moveTo>
                        <a:pt x="6992" y="74278"/>
                      </a:moveTo>
                      <a:lnTo>
                        <a:pt x="0" y="67283"/>
                      </a:lnTo>
                      <a:lnTo>
                        <a:pt x="67261" y="0"/>
                      </a:lnTo>
                      <a:lnTo>
                        <a:pt x="6992" y="74278"/>
                      </a:lnTo>
                      <a:close/>
                    </a:path>
                  </a:pathLst>
                </a:custGeom>
                <a:solidFill>
                  <a:srgbClr val="000000"/>
                </a:solidFill>
              </p:spPr>
              <p:txBody>
                <a:bodyPr wrap="square" lIns="0" tIns="0" rIns="0" bIns="0" rtlCol="0"/>
                <a:lstStyle/>
                <a:p>
                  <a:endParaRPr sz="2133"/>
                </a:p>
              </p:txBody>
            </p:sp>
            <p:sp>
              <p:nvSpPr>
                <p:cNvPr id="502" name="object 502"/>
                <p:cNvSpPr/>
                <p:nvPr/>
              </p:nvSpPr>
              <p:spPr>
                <a:xfrm>
                  <a:off x="7684490" y="3092086"/>
                  <a:ext cx="59831" cy="66040"/>
                </a:xfrm>
                <a:custGeom>
                  <a:avLst/>
                  <a:gdLst/>
                  <a:ahLst/>
                  <a:cxnLst/>
                  <a:rect l="l" t="t" r="r" b="b"/>
                  <a:pathLst>
                    <a:path w="67309" h="74294">
                      <a:moveTo>
                        <a:pt x="0" y="74278"/>
                      </a:moveTo>
                      <a:lnTo>
                        <a:pt x="60269" y="0"/>
                      </a:lnTo>
                      <a:lnTo>
                        <a:pt x="67261" y="6994"/>
                      </a:lnTo>
                      <a:lnTo>
                        <a:pt x="0" y="74278"/>
                      </a:lnTo>
                      <a:close/>
                    </a:path>
                  </a:pathLst>
                </a:custGeom>
                <a:solidFill>
                  <a:srgbClr val="000000"/>
                </a:solidFill>
              </p:spPr>
              <p:txBody>
                <a:bodyPr wrap="square" lIns="0" tIns="0" rIns="0" bIns="0" rtlCol="0"/>
                <a:lstStyle/>
                <a:p>
                  <a:endParaRPr sz="2133"/>
                </a:p>
              </p:txBody>
            </p:sp>
            <p:sp>
              <p:nvSpPr>
                <p:cNvPr id="503" name="object 503"/>
                <p:cNvSpPr/>
                <p:nvPr/>
              </p:nvSpPr>
              <p:spPr>
                <a:xfrm>
                  <a:off x="7678275" y="3092087"/>
                  <a:ext cx="66040" cy="66040"/>
                </a:xfrm>
                <a:custGeom>
                  <a:avLst/>
                  <a:gdLst/>
                  <a:ahLst/>
                  <a:cxnLst/>
                  <a:rect l="l" t="t" r="r" b="b"/>
                  <a:pathLst>
                    <a:path w="74295" h="74294">
                      <a:moveTo>
                        <a:pt x="0" y="67284"/>
                      </a:moveTo>
                      <a:lnTo>
                        <a:pt x="6992" y="74279"/>
                      </a:lnTo>
                      <a:lnTo>
                        <a:pt x="74253" y="6994"/>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95" name="object 595"/>
                <p:cNvSpPr/>
                <p:nvPr/>
              </p:nvSpPr>
              <p:spPr>
                <a:xfrm>
                  <a:off x="6346414" y="3285775"/>
                  <a:ext cx="154658" cy="118533"/>
                </a:xfrm>
                <a:custGeom>
                  <a:avLst/>
                  <a:gdLst/>
                  <a:ahLst/>
                  <a:cxnLst/>
                  <a:rect l="l" t="t" r="r" b="b"/>
                  <a:pathLst>
                    <a:path w="173990" h="133350">
                      <a:moveTo>
                        <a:pt x="0" y="133236"/>
                      </a:moveTo>
                      <a:lnTo>
                        <a:pt x="6659" y="118913"/>
                      </a:lnTo>
                      <a:lnTo>
                        <a:pt x="12653" y="103591"/>
                      </a:lnTo>
                      <a:lnTo>
                        <a:pt x="23641" y="71947"/>
                      </a:lnTo>
                      <a:lnTo>
                        <a:pt x="29634" y="56958"/>
                      </a:lnTo>
                      <a:lnTo>
                        <a:pt x="53942" y="19319"/>
                      </a:lnTo>
                      <a:lnTo>
                        <a:pt x="94232" y="1998"/>
                      </a:lnTo>
                      <a:lnTo>
                        <a:pt x="126531" y="0"/>
                      </a:lnTo>
                      <a:lnTo>
                        <a:pt x="142514" y="333"/>
                      </a:lnTo>
                      <a:lnTo>
                        <a:pt x="173481" y="999"/>
                      </a:lnTo>
                    </a:path>
                  </a:pathLst>
                </a:custGeom>
                <a:ln w="5328">
                  <a:solidFill>
                    <a:srgbClr val="000000"/>
                  </a:solidFill>
                </a:ln>
              </p:spPr>
              <p:txBody>
                <a:bodyPr wrap="square" lIns="0" tIns="0" rIns="0" bIns="0" rtlCol="0"/>
                <a:lstStyle/>
                <a:p>
                  <a:endParaRPr sz="2133"/>
                </a:p>
              </p:txBody>
            </p:sp>
            <p:sp>
              <p:nvSpPr>
                <p:cNvPr id="596" name="object 596"/>
                <p:cNvSpPr/>
                <p:nvPr/>
              </p:nvSpPr>
              <p:spPr>
                <a:xfrm>
                  <a:off x="6500620" y="3165863"/>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97" name="object 597"/>
                <p:cNvSpPr/>
                <p:nvPr/>
              </p:nvSpPr>
              <p:spPr>
                <a:xfrm>
                  <a:off x="6500620" y="3163495"/>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99" name="object 599"/>
                <p:cNvSpPr/>
                <p:nvPr/>
              </p:nvSpPr>
              <p:spPr>
                <a:xfrm>
                  <a:off x="6958798" y="3285777"/>
                  <a:ext cx="164818" cy="128693"/>
                </a:xfrm>
                <a:custGeom>
                  <a:avLst/>
                  <a:gdLst/>
                  <a:ahLst/>
                  <a:cxnLst/>
                  <a:rect l="l" t="t" r="r" b="b"/>
                  <a:pathLst>
                    <a:path w="185420" h="144779">
                      <a:moveTo>
                        <a:pt x="184802" y="144228"/>
                      </a:moveTo>
                      <a:lnTo>
                        <a:pt x="178142" y="128239"/>
                      </a:lnTo>
                      <a:lnTo>
                        <a:pt x="171816" y="110919"/>
                      </a:lnTo>
                      <a:lnTo>
                        <a:pt x="160828" y="75278"/>
                      </a:lnTo>
                      <a:lnTo>
                        <a:pt x="154501" y="58290"/>
                      </a:lnTo>
                      <a:lnTo>
                        <a:pt x="134855" y="21983"/>
                      </a:lnTo>
                      <a:lnTo>
                        <a:pt x="86907" y="333"/>
                      </a:lnTo>
                      <a:lnTo>
                        <a:pt x="69259" y="0"/>
                      </a:lnTo>
                      <a:lnTo>
                        <a:pt x="33630" y="1332"/>
                      </a:lnTo>
                      <a:lnTo>
                        <a:pt x="0" y="999"/>
                      </a:lnTo>
                    </a:path>
                  </a:pathLst>
                </a:custGeom>
                <a:ln w="5328">
                  <a:solidFill>
                    <a:srgbClr val="000000"/>
                  </a:solidFill>
                </a:ln>
              </p:spPr>
              <p:txBody>
                <a:bodyPr wrap="square" lIns="0" tIns="0" rIns="0" bIns="0" rtlCol="0"/>
                <a:lstStyle/>
                <a:p>
                  <a:endParaRPr sz="2133"/>
                </a:p>
              </p:txBody>
            </p:sp>
            <p:sp>
              <p:nvSpPr>
                <p:cNvPr id="600" name="object 600"/>
                <p:cNvSpPr/>
                <p:nvPr/>
              </p:nvSpPr>
              <p:spPr>
                <a:xfrm>
                  <a:off x="6958798" y="3165568"/>
                  <a:ext cx="0" cy="242147"/>
                </a:xfrm>
                <a:custGeom>
                  <a:avLst/>
                  <a:gdLst/>
                  <a:ahLst/>
                  <a:cxnLst/>
                  <a:rect l="l" t="t" r="r" b="b"/>
                  <a:pathLst>
                    <a:path h="272414">
                      <a:moveTo>
                        <a:pt x="0" y="0"/>
                      </a:moveTo>
                      <a:lnTo>
                        <a:pt x="0" y="272134"/>
                      </a:lnTo>
                    </a:path>
                  </a:pathLst>
                </a:custGeom>
                <a:ln w="13923">
                  <a:solidFill>
                    <a:srgbClr val="000000"/>
                  </a:solidFill>
                </a:ln>
              </p:spPr>
              <p:txBody>
                <a:bodyPr wrap="square" lIns="0" tIns="0" rIns="0" bIns="0" rtlCol="0"/>
                <a:lstStyle/>
                <a:p>
                  <a:endParaRPr sz="2133"/>
                </a:p>
              </p:txBody>
            </p:sp>
            <p:sp>
              <p:nvSpPr>
                <p:cNvPr id="601" name="object 601"/>
                <p:cNvSpPr/>
                <p:nvPr/>
              </p:nvSpPr>
              <p:spPr>
                <a:xfrm>
                  <a:off x="6958799" y="3163201"/>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603" name="object 603"/>
                <p:cNvSpPr/>
                <p:nvPr/>
              </p:nvSpPr>
              <p:spPr>
                <a:xfrm>
                  <a:off x="7542768" y="3276304"/>
                  <a:ext cx="85796" cy="240453"/>
                </a:xfrm>
                <a:custGeom>
                  <a:avLst/>
                  <a:gdLst/>
                  <a:ahLst/>
                  <a:cxnLst/>
                  <a:rect l="l" t="t" r="r" b="b"/>
                  <a:pathLst>
                    <a:path w="96520" h="270510">
                      <a:moveTo>
                        <a:pt x="84576" y="270136"/>
                      </a:moveTo>
                      <a:lnTo>
                        <a:pt x="85575" y="249484"/>
                      </a:lnTo>
                      <a:lnTo>
                        <a:pt x="87240" y="229166"/>
                      </a:lnTo>
                      <a:lnTo>
                        <a:pt x="91901" y="188529"/>
                      </a:lnTo>
                      <a:lnTo>
                        <a:pt x="95564" y="147892"/>
                      </a:lnTo>
                      <a:lnTo>
                        <a:pt x="96230" y="127240"/>
                      </a:lnTo>
                      <a:lnTo>
                        <a:pt x="95897" y="105922"/>
                      </a:lnTo>
                      <a:lnTo>
                        <a:pt x="93899" y="84604"/>
                      </a:lnTo>
                      <a:lnTo>
                        <a:pt x="84243" y="40303"/>
                      </a:lnTo>
                      <a:lnTo>
                        <a:pt x="61600" y="5995"/>
                      </a:lnTo>
                      <a:lnTo>
                        <a:pt x="32631" y="0"/>
                      </a:lnTo>
                      <a:lnTo>
                        <a:pt x="21643" y="333"/>
                      </a:lnTo>
                      <a:lnTo>
                        <a:pt x="0" y="1665"/>
                      </a:lnTo>
                    </a:path>
                  </a:pathLst>
                </a:custGeom>
                <a:ln w="5327">
                  <a:solidFill>
                    <a:srgbClr val="000000"/>
                  </a:solidFill>
                </a:ln>
              </p:spPr>
              <p:txBody>
                <a:bodyPr wrap="square" lIns="0" tIns="0" rIns="0" bIns="0" rtlCol="0"/>
                <a:lstStyle/>
                <a:p>
                  <a:endParaRPr sz="2133"/>
                </a:p>
              </p:txBody>
            </p:sp>
            <p:sp>
              <p:nvSpPr>
                <p:cNvPr id="613" name="object 613"/>
                <p:cNvSpPr txBox="1"/>
                <p:nvPr/>
              </p:nvSpPr>
              <p:spPr>
                <a:xfrm>
                  <a:off x="6417062" y="2976998"/>
                  <a:ext cx="352213" cy="136832"/>
                </a:xfrm>
                <a:prstGeom prst="rect">
                  <a:avLst/>
                </a:prstGeom>
              </p:spPr>
              <p:txBody>
                <a:bodyPr vert="horz" wrap="square" lIns="0" tIns="0" rIns="0" bIns="0" rtlCol="0">
                  <a:spAutoFit/>
                </a:bodyPr>
                <a:lstStyle/>
                <a:p>
                  <a:pPr marL="11289"/>
                  <a:r>
                    <a:rPr sz="889" spc="-4" dirty="0">
                      <a:latin typeface="Times New Roman"/>
                      <a:cs typeface="Times New Roman"/>
                    </a:rPr>
                    <a:t>148'</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22" name="object 622"/>
                <p:cNvSpPr txBox="1"/>
                <p:nvPr/>
              </p:nvSpPr>
              <p:spPr>
                <a:xfrm>
                  <a:off x="6529880" y="3157658"/>
                  <a:ext cx="411480" cy="256480"/>
                </a:xfrm>
                <a:prstGeom prst="rect">
                  <a:avLst/>
                </a:prstGeom>
              </p:spPr>
              <p:txBody>
                <a:bodyPr vert="horz" wrap="square" lIns="0" tIns="0" rIns="0" bIns="0" rtlCol="0">
                  <a:spAutoFit/>
                </a:bodyPr>
                <a:lstStyle/>
                <a:p>
                  <a:pPr marL="14111" marR="4516" indent="-3387">
                    <a:lnSpc>
                      <a:spcPts val="1022"/>
                    </a:lnSpc>
                  </a:pPr>
                  <a:r>
                    <a:rPr sz="889" spc="-4" dirty="0">
                      <a:latin typeface="Times New Roman"/>
                      <a:cs typeface="Times New Roman"/>
                    </a:rPr>
                    <a:t>Corri</a:t>
                  </a:r>
                  <a:r>
                    <a:rPr sz="889" spc="-9" dirty="0">
                      <a:latin typeface="Times New Roman"/>
                      <a:cs typeface="Times New Roman"/>
                    </a:rPr>
                    <a:t>do</a:t>
                  </a:r>
                  <a:r>
                    <a:rPr sz="889" spc="-4" dirty="0">
                      <a:latin typeface="Times New Roman"/>
                      <a:cs typeface="Times New Roman"/>
                    </a:rPr>
                    <a:t>r wal</a:t>
                  </a:r>
                  <a:r>
                    <a:rPr sz="889" spc="-9" dirty="0">
                      <a:latin typeface="Times New Roman"/>
                      <a:cs typeface="Times New Roman"/>
                    </a:rPr>
                    <a:t>l</a:t>
                  </a:r>
                  <a:r>
                    <a:rPr sz="889" spc="-4" dirty="0">
                      <a:latin typeface="Times New Roman"/>
                      <a:cs typeface="Times New Roman"/>
                    </a:rPr>
                    <a:t>s</a:t>
                  </a:r>
                  <a:endParaRPr sz="889">
                    <a:latin typeface="Times New Roman"/>
                    <a:cs typeface="Times New Roman"/>
                  </a:endParaRPr>
                </a:p>
              </p:txBody>
            </p:sp>
            <p:sp>
              <p:nvSpPr>
                <p:cNvPr id="623" name="object 623"/>
                <p:cNvSpPr txBox="1"/>
                <p:nvPr/>
              </p:nvSpPr>
              <p:spPr>
                <a:xfrm>
                  <a:off x="7234019" y="3213030"/>
                  <a:ext cx="279400" cy="136832"/>
                </a:xfrm>
                <a:prstGeom prst="rect">
                  <a:avLst/>
                </a:prstGeom>
              </p:spPr>
              <p:txBody>
                <a:bodyPr vert="horz" wrap="square" lIns="0" tIns="0" rIns="0" bIns="0" rtlCol="0">
                  <a:spAutoFit/>
                </a:bodyPr>
                <a:lstStyle/>
                <a:p>
                  <a:pPr marL="11289"/>
                  <a:r>
                    <a:rPr sz="889" spc="-4" dirty="0">
                      <a:latin typeface="Times New Roman"/>
                      <a:cs typeface="Times New Roman"/>
                    </a:rPr>
                    <a:t>Sta</a:t>
                  </a:r>
                  <a:r>
                    <a:rPr sz="889" spc="-9" dirty="0">
                      <a:latin typeface="Times New Roman"/>
                      <a:cs typeface="Times New Roman"/>
                    </a:rPr>
                    <a:t>irs</a:t>
                  </a:r>
                  <a:endParaRPr sz="889">
                    <a:latin typeface="Times New Roman"/>
                    <a:cs typeface="Times New Roman"/>
                  </a:endParaRPr>
                </a:p>
              </p:txBody>
            </p:sp>
          </p:grpSp>
          <p:grpSp>
            <p:nvGrpSpPr>
              <p:cNvPr id="639" name="Group 638"/>
              <p:cNvGrpSpPr/>
              <p:nvPr/>
            </p:nvGrpSpPr>
            <p:grpSpPr>
              <a:xfrm>
                <a:off x="835581" y="3349552"/>
                <a:ext cx="6968985" cy="1518929"/>
                <a:chOff x="835581" y="3349552"/>
                <a:chExt cx="6968985" cy="1518929"/>
              </a:xfrm>
            </p:grpSpPr>
            <p:sp>
              <p:nvSpPr>
                <p:cNvPr id="4" name="object 4"/>
                <p:cNvSpPr/>
                <p:nvPr/>
              </p:nvSpPr>
              <p:spPr>
                <a:xfrm>
                  <a:off x="1643587" y="4181268"/>
                  <a:ext cx="28786" cy="0"/>
                </a:xfrm>
                <a:custGeom>
                  <a:avLst/>
                  <a:gdLst/>
                  <a:ahLst/>
                  <a:cxnLst/>
                  <a:rect l="l" t="t" r="r" b="b"/>
                  <a:pathLst>
                    <a:path w="32385">
                      <a:moveTo>
                        <a:pt x="0" y="0"/>
                      </a:moveTo>
                      <a:lnTo>
                        <a:pt x="32107" y="0"/>
                      </a:lnTo>
                    </a:path>
                  </a:pathLst>
                </a:custGeom>
                <a:ln w="9718">
                  <a:solidFill>
                    <a:srgbClr val="000000"/>
                  </a:solidFill>
                </a:ln>
              </p:spPr>
              <p:txBody>
                <a:bodyPr wrap="square" lIns="0" tIns="0" rIns="0" bIns="0" rtlCol="0"/>
                <a:lstStyle/>
                <a:p>
                  <a:endParaRPr sz="2133"/>
                </a:p>
              </p:txBody>
            </p:sp>
            <p:sp>
              <p:nvSpPr>
                <p:cNvPr id="5" name="object 5"/>
                <p:cNvSpPr/>
                <p:nvPr/>
              </p:nvSpPr>
              <p:spPr>
                <a:xfrm>
                  <a:off x="3051075" y="3598516"/>
                  <a:ext cx="434622" cy="0"/>
                </a:xfrm>
                <a:custGeom>
                  <a:avLst/>
                  <a:gdLst/>
                  <a:ahLst/>
                  <a:cxnLst/>
                  <a:rect l="l" t="t" r="r" b="b"/>
                  <a:pathLst>
                    <a:path w="488950">
                      <a:moveTo>
                        <a:pt x="0" y="0"/>
                      </a:moveTo>
                      <a:lnTo>
                        <a:pt x="488800" y="0"/>
                      </a:lnTo>
                    </a:path>
                  </a:pathLst>
                </a:custGeom>
                <a:ln w="17746">
                  <a:solidFill>
                    <a:srgbClr val="000000"/>
                  </a:solidFill>
                </a:ln>
              </p:spPr>
              <p:txBody>
                <a:bodyPr wrap="square" lIns="0" tIns="0" rIns="0" bIns="0" rtlCol="0"/>
                <a:lstStyle/>
                <a:p>
                  <a:endParaRPr sz="2133"/>
                </a:p>
              </p:txBody>
            </p:sp>
            <p:sp>
              <p:nvSpPr>
                <p:cNvPr id="6" name="object 6"/>
                <p:cNvSpPr/>
                <p:nvPr/>
              </p:nvSpPr>
              <p:spPr>
                <a:xfrm>
                  <a:off x="4269672" y="3765108"/>
                  <a:ext cx="0" cy="889564"/>
                </a:xfrm>
                <a:custGeom>
                  <a:avLst/>
                  <a:gdLst/>
                  <a:ahLst/>
                  <a:cxnLst/>
                  <a:rect l="l" t="t" r="r" b="b"/>
                  <a:pathLst>
                    <a:path h="1000760">
                      <a:moveTo>
                        <a:pt x="0" y="0"/>
                      </a:moveTo>
                      <a:lnTo>
                        <a:pt x="0" y="1000165"/>
                      </a:lnTo>
                    </a:path>
                  </a:pathLst>
                </a:custGeom>
                <a:ln w="9716">
                  <a:solidFill>
                    <a:srgbClr val="000000"/>
                  </a:solidFill>
                </a:ln>
              </p:spPr>
              <p:txBody>
                <a:bodyPr wrap="square" lIns="0" tIns="0" rIns="0" bIns="0" rtlCol="0"/>
                <a:lstStyle/>
                <a:p>
                  <a:endParaRPr sz="2133"/>
                </a:p>
              </p:txBody>
            </p:sp>
            <p:sp>
              <p:nvSpPr>
                <p:cNvPr id="7" name="object 7"/>
                <p:cNvSpPr/>
                <p:nvPr/>
              </p:nvSpPr>
              <p:spPr>
                <a:xfrm>
                  <a:off x="1473847" y="3594962"/>
                  <a:ext cx="0" cy="889000"/>
                </a:xfrm>
                <a:custGeom>
                  <a:avLst/>
                  <a:gdLst/>
                  <a:ahLst/>
                  <a:cxnLst/>
                  <a:rect l="l" t="t" r="r" b="b"/>
                  <a:pathLst>
                    <a:path h="1000125">
                      <a:moveTo>
                        <a:pt x="0" y="0"/>
                      </a:moveTo>
                      <a:lnTo>
                        <a:pt x="0" y="999742"/>
                      </a:lnTo>
                    </a:path>
                  </a:pathLst>
                </a:custGeom>
                <a:ln w="9716">
                  <a:solidFill>
                    <a:srgbClr val="000000"/>
                  </a:solidFill>
                </a:ln>
              </p:spPr>
              <p:txBody>
                <a:bodyPr wrap="square" lIns="0" tIns="0" rIns="0" bIns="0" rtlCol="0"/>
                <a:lstStyle/>
                <a:p>
                  <a:endParaRPr sz="2133"/>
                </a:p>
              </p:txBody>
            </p:sp>
            <p:sp>
              <p:nvSpPr>
                <p:cNvPr id="8" name="object 8"/>
                <p:cNvSpPr/>
                <p:nvPr/>
              </p:nvSpPr>
              <p:spPr>
                <a:xfrm>
                  <a:off x="4118332" y="3594962"/>
                  <a:ext cx="0" cy="520418"/>
                </a:xfrm>
                <a:custGeom>
                  <a:avLst/>
                  <a:gdLst/>
                  <a:ahLst/>
                  <a:cxnLst/>
                  <a:rect l="l" t="t" r="r" b="b"/>
                  <a:pathLst>
                    <a:path h="585470">
                      <a:moveTo>
                        <a:pt x="0" y="585186"/>
                      </a:moveTo>
                      <a:lnTo>
                        <a:pt x="0" y="0"/>
                      </a:lnTo>
                    </a:path>
                  </a:pathLst>
                </a:custGeom>
                <a:ln w="9716">
                  <a:solidFill>
                    <a:srgbClr val="000000"/>
                  </a:solidFill>
                </a:ln>
              </p:spPr>
              <p:txBody>
                <a:bodyPr wrap="square" lIns="0" tIns="0" rIns="0" bIns="0" rtlCol="0"/>
                <a:lstStyle/>
                <a:p>
                  <a:endParaRPr sz="2133"/>
                </a:p>
              </p:txBody>
            </p:sp>
            <p:sp>
              <p:nvSpPr>
                <p:cNvPr id="9" name="object 9"/>
                <p:cNvSpPr/>
                <p:nvPr/>
              </p:nvSpPr>
              <p:spPr>
                <a:xfrm>
                  <a:off x="1620492" y="4072492"/>
                  <a:ext cx="27658" cy="0"/>
                </a:xfrm>
                <a:custGeom>
                  <a:avLst/>
                  <a:gdLst/>
                  <a:ahLst/>
                  <a:cxnLst/>
                  <a:rect l="l" t="t" r="r" b="b"/>
                  <a:pathLst>
                    <a:path w="31114">
                      <a:moveTo>
                        <a:pt x="0" y="0"/>
                      </a:moveTo>
                      <a:lnTo>
                        <a:pt x="30840" y="0"/>
                      </a:lnTo>
                    </a:path>
                  </a:pathLst>
                </a:custGeom>
                <a:ln w="3175">
                  <a:solidFill>
                    <a:srgbClr val="000000"/>
                  </a:solidFill>
                </a:ln>
              </p:spPr>
              <p:txBody>
                <a:bodyPr wrap="square" lIns="0" tIns="0" rIns="0" bIns="0" rtlCol="0"/>
                <a:lstStyle/>
                <a:p>
                  <a:endParaRPr sz="2133"/>
                </a:p>
              </p:txBody>
            </p:sp>
            <p:sp>
              <p:nvSpPr>
                <p:cNvPr id="10" name="object 10"/>
                <p:cNvSpPr/>
                <p:nvPr/>
              </p:nvSpPr>
              <p:spPr>
                <a:xfrm>
                  <a:off x="4118333" y="3765106"/>
                  <a:ext cx="151836" cy="0"/>
                </a:xfrm>
                <a:custGeom>
                  <a:avLst/>
                  <a:gdLst/>
                  <a:ahLst/>
                  <a:cxnLst/>
                  <a:rect l="l" t="t" r="r" b="b"/>
                  <a:pathLst>
                    <a:path w="170814">
                      <a:moveTo>
                        <a:pt x="0" y="0"/>
                      </a:moveTo>
                      <a:lnTo>
                        <a:pt x="170256" y="0"/>
                      </a:lnTo>
                    </a:path>
                  </a:pathLst>
                </a:custGeom>
                <a:ln w="9718">
                  <a:solidFill>
                    <a:srgbClr val="000000"/>
                  </a:solidFill>
                </a:ln>
              </p:spPr>
              <p:txBody>
                <a:bodyPr wrap="square" lIns="0" tIns="0" rIns="0" bIns="0" rtlCol="0"/>
                <a:lstStyle/>
                <a:p>
                  <a:endParaRPr sz="2133"/>
                </a:p>
              </p:txBody>
            </p:sp>
            <p:sp>
              <p:nvSpPr>
                <p:cNvPr id="11" name="object 11"/>
                <p:cNvSpPr/>
                <p:nvPr/>
              </p:nvSpPr>
              <p:spPr>
                <a:xfrm>
                  <a:off x="1473847" y="4483621"/>
                  <a:ext cx="151271" cy="0"/>
                </a:xfrm>
                <a:custGeom>
                  <a:avLst/>
                  <a:gdLst/>
                  <a:ahLst/>
                  <a:cxnLst/>
                  <a:rect l="l" t="t" r="r" b="b"/>
                  <a:pathLst>
                    <a:path w="170180">
                      <a:moveTo>
                        <a:pt x="0" y="0"/>
                      </a:moveTo>
                      <a:lnTo>
                        <a:pt x="169833" y="0"/>
                      </a:lnTo>
                    </a:path>
                  </a:pathLst>
                </a:custGeom>
                <a:ln w="9718">
                  <a:solidFill>
                    <a:srgbClr val="000000"/>
                  </a:solidFill>
                </a:ln>
              </p:spPr>
              <p:txBody>
                <a:bodyPr wrap="square" lIns="0" tIns="0" rIns="0" bIns="0" rtlCol="0"/>
                <a:lstStyle/>
                <a:p>
                  <a:endParaRPr sz="2133"/>
                </a:p>
              </p:txBody>
            </p:sp>
            <p:sp>
              <p:nvSpPr>
                <p:cNvPr id="12" name="object 12"/>
                <p:cNvSpPr/>
                <p:nvPr/>
              </p:nvSpPr>
              <p:spPr>
                <a:xfrm>
                  <a:off x="1492623" y="4048680"/>
                  <a:ext cx="170462" cy="0"/>
                </a:xfrm>
                <a:custGeom>
                  <a:avLst/>
                  <a:gdLst/>
                  <a:ahLst/>
                  <a:cxnLst/>
                  <a:rect l="l" t="t" r="r" b="b"/>
                  <a:pathLst>
                    <a:path w="191769">
                      <a:moveTo>
                        <a:pt x="0" y="0"/>
                      </a:moveTo>
                      <a:lnTo>
                        <a:pt x="191379" y="0"/>
                      </a:lnTo>
                    </a:path>
                  </a:pathLst>
                </a:custGeom>
                <a:ln w="9718">
                  <a:solidFill>
                    <a:srgbClr val="000000"/>
                  </a:solidFill>
                </a:ln>
              </p:spPr>
              <p:txBody>
                <a:bodyPr wrap="square" lIns="0" tIns="0" rIns="0" bIns="0" rtlCol="0"/>
                <a:lstStyle/>
                <a:p>
                  <a:endParaRPr sz="2133"/>
                </a:p>
              </p:txBody>
            </p:sp>
            <p:sp>
              <p:nvSpPr>
                <p:cNvPr id="13" name="object 13"/>
                <p:cNvSpPr/>
                <p:nvPr/>
              </p:nvSpPr>
              <p:spPr>
                <a:xfrm>
                  <a:off x="3731161" y="420004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14" name="object 14"/>
                <p:cNvSpPr/>
                <p:nvPr/>
              </p:nvSpPr>
              <p:spPr>
                <a:xfrm>
                  <a:off x="3750313" y="420004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15" name="object 15"/>
                <p:cNvSpPr/>
                <p:nvPr/>
              </p:nvSpPr>
              <p:spPr>
                <a:xfrm>
                  <a:off x="3598974" y="3613739"/>
                  <a:ext cx="0" cy="435186"/>
                </a:xfrm>
                <a:custGeom>
                  <a:avLst/>
                  <a:gdLst/>
                  <a:ahLst/>
                  <a:cxnLst/>
                  <a:rect l="l" t="t" r="r" b="b"/>
                  <a:pathLst>
                    <a:path h="489585">
                      <a:moveTo>
                        <a:pt x="0" y="489193"/>
                      </a:moveTo>
                      <a:lnTo>
                        <a:pt x="0" y="0"/>
                      </a:lnTo>
                    </a:path>
                  </a:pathLst>
                </a:custGeom>
                <a:ln w="9717">
                  <a:solidFill>
                    <a:srgbClr val="000000"/>
                  </a:solidFill>
                </a:ln>
              </p:spPr>
              <p:txBody>
                <a:bodyPr wrap="square" lIns="0" tIns="0" rIns="0" bIns="0" rtlCol="0"/>
                <a:lstStyle/>
                <a:p>
                  <a:endParaRPr sz="2133"/>
                </a:p>
              </p:txBody>
            </p:sp>
            <p:sp>
              <p:nvSpPr>
                <p:cNvPr id="16" name="object 16"/>
                <p:cNvSpPr/>
                <p:nvPr/>
              </p:nvSpPr>
              <p:spPr>
                <a:xfrm>
                  <a:off x="3580198" y="3613739"/>
                  <a:ext cx="0" cy="435186"/>
                </a:xfrm>
                <a:custGeom>
                  <a:avLst/>
                  <a:gdLst/>
                  <a:ahLst/>
                  <a:cxnLst/>
                  <a:rect l="l" t="t" r="r" b="b"/>
                  <a:pathLst>
                    <a:path h="489585">
                      <a:moveTo>
                        <a:pt x="0" y="489194"/>
                      </a:moveTo>
                      <a:lnTo>
                        <a:pt x="0" y="0"/>
                      </a:lnTo>
                    </a:path>
                  </a:pathLst>
                </a:custGeom>
                <a:ln w="9717">
                  <a:solidFill>
                    <a:srgbClr val="000000"/>
                  </a:solidFill>
                </a:ln>
              </p:spPr>
              <p:txBody>
                <a:bodyPr wrap="square" lIns="0" tIns="0" rIns="0" bIns="0" rtlCol="0"/>
                <a:lstStyle/>
                <a:p>
                  <a:endParaRPr sz="2133"/>
                </a:p>
              </p:txBody>
            </p:sp>
            <p:sp>
              <p:nvSpPr>
                <p:cNvPr id="17" name="object 17"/>
                <p:cNvSpPr/>
                <p:nvPr/>
              </p:nvSpPr>
              <p:spPr>
                <a:xfrm>
                  <a:off x="4250895" y="3784259"/>
                  <a:ext cx="0" cy="870372"/>
                </a:xfrm>
                <a:custGeom>
                  <a:avLst/>
                  <a:gdLst/>
                  <a:ahLst/>
                  <a:cxnLst/>
                  <a:rect l="l" t="t" r="r" b="b"/>
                  <a:pathLst>
                    <a:path h="979170">
                      <a:moveTo>
                        <a:pt x="0" y="978580"/>
                      </a:moveTo>
                      <a:lnTo>
                        <a:pt x="0" y="0"/>
                      </a:lnTo>
                    </a:path>
                  </a:pathLst>
                </a:custGeom>
                <a:ln w="9716">
                  <a:solidFill>
                    <a:srgbClr val="000000"/>
                  </a:solidFill>
                </a:ln>
              </p:spPr>
              <p:txBody>
                <a:bodyPr wrap="square" lIns="0" tIns="0" rIns="0" bIns="0" rtlCol="0"/>
                <a:lstStyle/>
                <a:p>
                  <a:endParaRPr sz="2133"/>
                </a:p>
              </p:txBody>
            </p:sp>
            <p:sp>
              <p:nvSpPr>
                <p:cNvPr id="18" name="object 18"/>
                <p:cNvSpPr/>
                <p:nvPr/>
              </p:nvSpPr>
              <p:spPr>
                <a:xfrm>
                  <a:off x="4099556" y="3594957"/>
                  <a:ext cx="0" cy="520418"/>
                </a:xfrm>
                <a:custGeom>
                  <a:avLst/>
                  <a:gdLst/>
                  <a:ahLst/>
                  <a:cxnLst/>
                  <a:rect l="l" t="t" r="r" b="b"/>
                  <a:pathLst>
                    <a:path h="585470">
                      <a:moveTo>
                        <a:pt x="0" y="585189"/>
                      </a:moveTo>
                      <a:lnTo>
                        <a:pt x="0" y="0"/>
                      </a:lnTo>
                    </a:path>
                  </a:pathLst>
                </a:custGeom>
                <a:ln w="9716">
                  <a:solidFill>
                    <a:srgbClr val="000000"/>
                  </a:solidFill>
                </a:ln>
              </p:spPr>
              <p:txBody>
                <a:bodyPr wrap="square" lIns="0" tIns="0" rIns="0" bIns="0" rtlCol="0"/>
                <a:lstStyle/>
                <a:p>
                  <a:endParaRPr sz="2133"/>
                </a:p>
              </p:txBody>
            </p:sp>
            <p:sp>
              <p:nvSpPr>
                <p:cNvPr id="19" name="object 19"/>
                <p:cNvSpPr/>
                <p:nvPr/>
              </p:nvSpPr>
              <p:spPr>
                <a:xfrm>
                  <a:off x="3221190" y="4200043"/>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0" name="object 20"/>
                <p:cNvSpPr/>
                <p:nvPr/>
              </p:nvSpPr>
              <p:spPr>
                <a:xfrm>
                  <a:off x="3202414" y="4200043"/>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1" name="object 21"/>
                <p:cNvSpPr/>
                <p:nvPr/>
              </p:nvSpPr>
              <p:spPr>
                <a:xfrm>
                  <a:off x="3051075" y="3594957"/>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2" name="object 22"/>
                <p:cNvSpPr/>
                <p:nvPr/>
              </p:nvSpPr>
              <p:spPr>
                <a:xfrm>
                  <a:off x="3069852" y="3594957"/>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3" name="object 23"/>
                <p:cNvSpPr/>
                <p:nvPr/>
              </p:nvSpPr>
              <p:spPr>
                <a:xfrm>
                  <a:off x="2692068" y="4200041"/>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24" name="object 24"/>
                <p:cNvSpPr/>
                <p:nvPr/>
              </p:nvSpPr>
              <p:spPr>
                <a:xfrm>
                  <a:off x="2673292" y="4200041"/>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25" name="object 25"/>
                <p:cNvSpPr/>
                <p:nvPr/>
              </p:nvSpPr>
              <p:spPr>
                <a:xfrm>
                  <a:off x="2144169" y="4200041"/>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6" name="object 26"/>
                <p:cNvSpPr/>
                <p:nvPr/>
              </p:nvSpPr>
              <p:spPr>
                <a:xfrm>
                  <a:off x="2163321" y="4200040"/>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7" name="object 27"/>
                <p:cNvSpPr/>
                <p:nvPr/>
              </p:nvSpPr>
              <p:spPr>
                <a:xfrm>
                  <a:off x="1993205" y="3594955"/>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8" name="object 28"/>
                <p:cNvSpPr/>
                <p:nvPr/>
              </p:nvSpPr>
              <p:spPr>
                <a:xfrm>
                  <a:off x="2011982" y="3594955"/>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9" name="object 29"/>
                <p:cNvSpPr/>
                <p:nvPr/>
              </p:nvSpPr>
              <p:spPr>
                <a:xfrm>
                  <a:off x="2522328" y="361373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30" name="object 30"/>
                <p:cNvSpPr/>
                <p:nvPr/>
              </p:nvSpPr>
              <p:spPr>
                <a:xfrm>
                  <a:off x="2541105" y="3613733"/>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31" name="object 31"/>
                <p:cNvSpPr/>
                <p:nvPr/>
              </p:nvSpPr>
              <p:spPr>
                <a:xfrm>
                  <a:off x="1492623" y="3613733"/>
                  <a:ext cx="0" cy="851182"/>
                </a:xfrm>
                <a:custGeom>
                  <a:avLst/>
                  <a:gdLst/>
                  <a:ahLst/>
                  <a:cxnLst/>
                  <a:rect l="l" t="t" r="r" b="b"/>
                  <a:pathLst>
                    <a:path h="957579">
                      <a:moveTo>
                        <a:pt x="0" y="957397"/>
                      </a:moveTo>
                      <a:lnTo>
                        <a:pt x="0" y="0"/>
                      </a:lnTo>
                    </a:path>
                  </a:pathLst>
                </a:custGeom>
                <a:ln w="9716">
                  <a:solidFill>
                    <a:srgbClr val="000000"/>
                  </a:solidFill>
                </a:ln>
              </p:spPr>
              <p:txBody>
                <a:bodyPr wrap="square" lIns="0" tIns="0" rIns="0" bIns="0" rtlCol="0"/>
                <a:lstStyle/>
                <a:p>
                  <a:endParaRPr sz="2133"/>
                </a:p>
              </p:txBody>
            </p:sp>
            <p:sp>
              <p:nvSpPr>
                <p:cNvPr id="32" name="object 32"/>
                <p:cNvSpPr/>
                <p:nvPr/>
              </p:nvSpPr>
              <p:spPr>
                <a:xfrm>
                  <a:off x="1492624" y="4464833"/>
                  <a:ext cx="132644" cy="0"/>
                </a:xfrm>
                <a:custGeom>
                  <a:avLst/>
                  <a:gdLst/>
                  <a:ahLst/>
                  <a:cxnLst/>
                  <a:rect l="l" t="t" r="r" b="b"/>
                  <a:pathLst>
                    <a:path w="149225">
                      <a:moveTo>
                        <a:pt x="0" y="0"/>
                      </a:moveTo>
                      <a:lnTo>
                        <a:pt x="148710" y="0"/>
                      </a:lnTo>
                    </a:path>
                  </a:pathLst>
                </a:custGeom>
                <a:ln w="9718">
                  <a:solidFill>
                    <a:srgbClr val="000000"/>
                  </a:solidFill>
                </a:ln>
              </p:spPr>
              <p:txBody>
                <a:bodyPr wrap="square" lIns="0" tIns="0" rIns="0" bIns="0" rtlCol="0"/>
                <a:lstStyle/>
                <a:p>
                  <a:endParaRPr sz="2133"/>
                </a:p>
              </p:txBody>
            </p:sp>
            <p:sp>
              <p:nvSpPr>
                <p:cNvPr id="33" name="object 33"/>
                <p:cNvSpPr/>
                <p:nvPr/>
              </p:nvSpPr>
              <p:spPr>
                <a:xfrm>
                  <a:off x="3693608" y="359495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4" name="object 34"/>
                <p:cNvSpPr/>
                <p:nvPr/>
              </p:nvSpPr>
              <p:spPr>
                <a:xfrm>
                  <a:off x="3787866" y="359495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5" name="object 35"/>
                <p:cNvSpPr/>
                <p:nvPr/>
              </p:nvSpPr>
              <p:spPr>
                <a:xfrm>
                  <a:off x="3882500" y="359495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6" name="object 36"/>
                <p:cNvSpPr/>
                <p:nvPr/>
              </p:nvSpPr>
              <p:spPr>
                <a:xfrm>
                  <a:off x="3598976" y="3610163"/>
                  <a:ext cx="500662" cy="0"/>
                </a:xfrm>
                <a:custGeom>
                  <a:avLst/>
                  <a:gdLst/>
                  <a:ahLst/>
                  <a:cxnLst/>
                  <a:rect l="l" t="t" r="r" b="b"/>
                  <a:pathLst>
                    <a:path w="563245">
                      <a:moveTo>
                        <a:pt x="0" y="0"/>
                      </a:moveTo>
                      <a:lnTo>
                        <a:pt x="563154" y="0"/>
                      </a:lnTo>
                    </a:path>
                  </a:pathLst>
                </a:custGeom>
                <a:ln w="17747">
                  <a:solidFill>
                    <a:srgbClr val="000000"/>
                  </a:solidFill>
                </a:ln>
              </p:spPr>
              <p:txBody>
                <a:bodyPr wrap="square" lIns="0" tIns="0" rIns="0" bIns="0" rtlCol="0"/>
                <a:lstStyle/>
                <a:p>
                  <a:endParaRPr sz="2133"/>
                </a:p>
              </p:txBody>
            </p:sp>
            <p:sp>
              <p:nvSpPr>
                <p:cNvPr id="37" name="object 37"/>
                <p:cNvSpPr/>
                <p:nvPr/>
              </p:nvSpPr>
              <p:spPr>
                <a:xfrm>
                  <a:off x="3787866" y="3594950"/>
                  <a:ext cx="94827" cy="0"/>
                </a:xfrm>
                <a:custGeom>
                  <a:avLst/>
                  <a:gdLst/>
                  <a:ahLst/>
                  <a:cxnLst/>
                  <a:rect l="l" t="t" r="r" b="b"/>
                  <a:pathLst>
                    <a:path w="106679">
                      <a:moveTo>
                        <a:pt x="0" y="0"/>
                      </a:moveTo>
                      <a:lnTo>
                        <a:pt x="106462" y="0"/>
                      </a:lnTo>
                    </a:path>
                  </a:pathLst>
                </a:custGeom>
                <a:ln w="9718">
                  <a:solidFill>
                    <a:srgbClr val="000000"/>
                  </a:solidFill>
                </a:ln>
              </p:spPr>
              <p:txBody>
                <a:bodyPr wrap="square" lIns="0" tIns="0" rIns="0" bIns="0" rtlCol="0"/>
                <a:lstStyle/>
                <a:p>
                  <a:endParaRPr sz="2133"/>
                </a:p>
              </p:txBody>
            </p:sp>
            <p:sp>
              <p:nvSpPr>
                <p:cNvPr id="38" name="object 38"/>
                <p:cNvSpPr/>
                <p:nvPr/>
              </p:nvSpPr>
              <p:spPr>
                <a:xfrm>
                  <a:off x="4099557" y="359495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39" name="object 39"/>
                <p:cNvSpPr/>
                <p:nvPr/>
              </p:nvSpPr>
              <p:spPr>
                <a:xfrm>
                  <a:off x="3296672" y="3613728"/>
                  <a:ext cx="94827" cy="0"/>
                </a:xfrm>
                <a:custGeom>
                  <a:avLst/>
                  <a:gdLst/>
                  <a:ahLst/>
                  <a:cxnLst/>
                  <a:rect l="l" t="t" r="r" b="b"/>
                  <a:pathLst>
                    <a:path w="106679">
                      <a:moveTo>
                        <a:pt x="106462" y="0"/>
                      </a:moveTo>
                      <a:lnTo>
                        <a:pt x="0" y="0"/>
                      </a:lnTo>
                    </a:path>
                  </a:pathLst>
                </a:custGeom>
                <a:ln w="9718">
                  <a:solidFill>
                    <a:srgbClr val="000000"/>
                  </a:solidFill>
                </a:ln>
              </p:spPr>
              <p:txBody>
                <a:bodyPr wrap="square" lIns="0" tIns="0" rIns="0" bIns="0" rtlCol="0"/>
                <a:lstStyle/>
                <a:p>
                  <a:endParaRPr sz="2133"/>
                </a:p>
              </p:txBody>
            </p:sp>
            <p:sp>
              <p:nvSpPr>
                <p:cNvPr id="40" name="object 40"/>
                <p:cNvSpPr/>
                <p:nvPr/>
              </p:nvSpPr>
              <p:spPr>
                <a:xfrm>
                  <a:off x="3296672" y="359494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1" name="object 41"/>
                <p:cNvSpPr/>
                <p:nvPr/>
              </p:nvSpPr>
              <p:spPr>
                <a:xfrm>
                  <a:off x="3391306" y="359494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2" name="object 42"/>
                <p:cNvSpPr/>
                <p:nvPr/>
              </p:nvSpPr>
              <p:spPr>
                <a:xfrm>
                  <a:off x="3485564" y="359494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3" name="object 43"/>
                <p:cNvSpPr/>
                <p:nvPr/>
              </p:nvSpPr>
              <p:spPr>
                <a:xfrm>
                  <a:off x="3485563" y="3613726"/>
                  <a:ext cx="94827" cy="0"/>
                </a:xfrm>
                <a:custGeom>
                  <a:avLst/>
                  <a:gdLst/>
                  <a:ahLst/>
                  <a:cxnLst/>
                  <a:rect l="l" t="t" r="r" b="b"/>
                  <a:pathLst>
                    <a:path w="106679">
                      <a:moveTo>
                        <a:pt x="106462" y="0"/>
                      </a:moveTo>
                      <a:lnTo>
                        <a:pt x="0" y="0"/>
                      </a:lnTo>
                    </a:path>
                  </a:pathLst>
                </a:custGeom>
                <a:ln w="9718">
                  <a:solidFill>
                    <a:srgbClr val="000000"/>
                  </a:solidFill>
                </a:ln>
              </p:spPr>
              <p:txBody>
                <a:bodyPr wrap="square" lIns="0" tIns="0" rIns="0" bIns="0" rtlCol="0"/>
                <a:lstStyle/>
                <a:p>
                  <a:endParaRPr sz="2133"/>
                </a:p>
              </p:txBody>
            </p:sp>
            <p:sp>
              <p:nvSpPr>
                <p:cNvPr id="44" name="object 44"/>
                <p:cNvSpPr/>
                <p:nvPr/>
              </p:nvSpPr>
              <p:spPr>
                <a:xfrm>
                  <a:off x="3485564" y="3594947"/>
                  <a:ext cx="208280" cy="0"/>
                </a:xfrm>
                <a:custGeom>
                  <a:avLst/>
                  <a:gdLst/>
                  <a:ahLst/>
                  <a:cxnLst/>
                  <a:rect l="l" t="t" r="r" b="b"/>
                  <a:pathLst>
                    <a:path w="234314">
                      <a:moveTo>
                        <a:pt x="0" y="0"/>
                      </a:moveTo>
                      <a:lnTo>
                        <a:pt x="234049" y="0"/>
                      </a:lnTo>
                    </a:path>
                  </a:pathLst>
                </a:custGeom>
                <a:ln w="9718">
                  <a:solidFill>
                    <a:srgbClr val="000000"/>
                  </a:solidFill>
                </a:ln>
              </p:spPr>
              <p:txBody>
                <a:bodyPr wrap="square" lIns="0" tIns="0" rIns="0" bIns="0" rtlCol="0"/>
                <a:lstStyle/>
                <a:p>
                  <a:endParaRPr sz="2133"/>
                </a:p>
              </p:txBody>
            </p:sp>
            <p:sp>
              <p:nvSpPr>
                <p:cNvPr id="45" name="object 45"/>
                <p:cNvSpPr/>
                <p:nvPr/>
              </p:nvSpPr>
              <p:spPr>
                <a:xfrm>
                  <a:off x="3769090"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6" name="object 46"/>
                <p:cNvSpPr/>
                <p:nvPr/>
              </p:nvSpPr>
              <p:spPr>
                <a:xfrm>
                  <a:off x="3410082"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7" name="object 47"/>
                <p:cNvSpPr/>
                <p:nvPr/>
              </p:nvSpPr>
              <p:spPr>
                <a:xfrm>
                  <a:off x="3825795"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8" name="object 48"/>
                <p:cNvSpPr/>
                <p:nvPr/>
              </p:nvSpPr>
              <p:spPr>
                <a:xfrm>
                  <a:off x="3353377" y="404866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9" name="object 49"/>
                <p:cNvSpPr/>
                <p:nvPr/>
              </p:nvSpPr>
              <p:spPr>
                <a:xfrm>
                  <a:off x="3410083" y="4048664"/>
                  <a:ext cx="359551" cy="0"/>
                </a:xfrm>
                <a:custGeom>
                  <a:avLst/>
                  <a:gdLst/>
                  <a:ahLst/>
                  <a:cxnLst/>
                  <a:rect l="l" t="t" r="r" b="b"/>
                  <a:pathLst>
                    <a:path w="404495">
                      <a:moveTo>
                        <a:pt x="0" y="0"/>
                      </a:moveTo>
                      <a:lnTo>
                        <a:pt x="403883" y="0"/>
                      </a:lnTo>
                    </a:path>
                  </a:pathLst>
                </a:custGeom>
                <a:ln w="9720">
                  <a:solidFill>
                    <a:srgbClr val="000000"/>
                  </a:solidFill>
                </a:ln>
              </p:spPr>
              <p:txBody>
                <a:bodyPr wrap="square" lIns="0" tIns="0" rIns="0" bIns="0" rtlCol="0"/>
                <a:lstStyle/>
                <a:p>
                  <a:endParaRPr sz="2133"/>
                </a:p>
              </p:txBody>
            </p:sp>
            <p:sp>
              <p:nvSpPr>
                <p:cNvPr id="50" name="object 50"/>
                <p:cNvSpPr/>
                <p:nvPr/>
              </p:nvSpPr>
              <p:spPr>
                <a:xfrm>
                  <a:off x="3410082" y="4067820"/>
                  <a:ext cx="359551" cy="0"/>
                </a:xfrm>
                <a:custGeom>
                  <a:avLst/>
                  <a:gdLst/>
                  <a:ahLst/>
                  <a:cxnLst/>
                  <a:rect l="l" t="t" r="r" b="b"/>
                  <a:pathLst>
                    <a:path w="404495">
                      <a:moveTo>
                        <a:pt x="0" y="0"/>
                      </a:moveTo>
                      <a:lnTo>
                        <a:pt x="403883" y="0"/>
                      </a:lnTo>
                    </a:path>
                  </a:pathLst>
                </a:custGeom>
                <a:ln w="9718">
                  <a:solidFill>
                    <a:srgbClr val="000000"/>
                  </a:solidFill>
                </a:ln>
              </p:spPr>
              <p:txBody>
                <a:bodyPr wrap="square" lIns="0" tIns="0" rIns="0" bIns="0" rtlCol="0"/>
                <a:lstStyle/>
                <a:p>
                  <a:endParaRPr sz="2133"/>
                </a:p>
              </p:txBody>
            </p:sp>
            <p:sp>
              <p:nvSpPr>
                <p:cNvPr id="51" name="object 51"/>
                <p:cNvSpPr/>
                <p:nvPr/>
              </p:nvSpPr>
              <p:spPr>
                <a:xfrm>
                  <a:off x="3825795" y="4067820"/>
                  <a:ext cx="273756" cy="0"/>
                </a:xfrm>
                <a:custGeom>
                  <a:avLst/>
                  <a:gdLst/>
                  <a:ahLst/>
                  <a:cxnLst/>
                  <a:rect l="l" t="t" r="r" b="b"/>
                  <a:pathLst>
                    <a:path w="307975">
                      <a:moveTo>
                        <a:pt x="0" y="0"/>
                      </a:moveTo>
                      <a:lnTo>
                        <a:pt x="307981" y="0"/>
                      </a:lnTo>
                    </a:path>
                  </a:pathLst>
                </a:custGeom>
                <a:ln w="9718">
                  <a:solidFill>
                    <a:srgbClr val="000000"/>
                  </a:solidFill>
                </a:ln>
              </p:spPr>
              <p:txBody>
                <a:bodyPr wrap="square" lIns="0" tIns="0" rIns="0" bIns="0" rtlCol="0"/>
                <a:lstStyle/>
                <a:p>
                  <a:endParaRPr sz="2133"/>
                </a:p>
              </p:txBody>
            </p:sp>
            <p:sp>
              <p:nvSpPr>
                <p:cNvPr id="52" name="object 52"/>
                <p:cNvSpPr/>
                <p:nvPr/>
              </p:nvSpPr>
              <p:spPr>
                <a:xfrm>
                  <a:off x="3825795" y="4048664"/>
                  <a:ext cx="273756" cy="0"/>
                </a:xfrm>
                <a:custGeom>
                  <a:avLst/>
                  <a:gdLst/>
                  <a:ahLst/>
                  <a:cxnLst/>
                  <a:rect l="l" t="t" r="r" b="b"/>
                  <a:pathLst>
                    <a:path w="307975">
                      <a:moveTo>
                        <a:pt x="0" y="0"/>
                      </a:moveTo>
                      <a:lnTo>
                        <a:pt x="307981" y="0"/>
                      </a:lnTo>
                    </a:path>
                  </a:pathLst>
                </a:custGeom>
                <a:ln w="9718">
                  <a:solidFill>
                    <a:srgbClr val="000000"/>
                  </a:solidFill>
                </a:ln>
              </p:spPr>
              <p:txBody>
                <a:bodyPr wrap="square" lIns="0" tIns="0" rIns="0" bIns="0" rtlCol="0"/>
                <a:lstStyle/>
                <a:p>
                  <a:endParaRPr sz="2133"/>
                </a:p>
              </p:txBody>
            </p:sp>
            <p:sp>
              <p:nvSpPr>
                <p:cNvPr id="53" name="object 53"/>
                <p:cNvSpPr/>
                <p:nvPr/>
              </p:nvSpPr>
              <p:spPr>
                <a:xfrm>
                  <a:off x="2767926" y="4048658"/>
                  <a:ext cx="585893" cy="0"/>
                </a:xfrm>
                <a:custGeom>
                  <a:avLst/>
                  <a:gdLst/>
                  <a:ahLst/>
                  <a:cxnLst/>
                  <a:rect l="l" t="t" r="r" b="b"/>
                  <a:pathLst>
                    <a:path w="659129">
                      <a:moveTo>
                        <a:pt x="0" y="0"/>
                      </a:moveTo>
                      <a:lnTo>
                        <a:pt x="658633" y="0"/>
                      </a:lnTo>
                    </a:path>
                  </a:pathLst>
                </a:custGeom>
                <a:ln w="9729">
                  <a:solidFill>
                    <a:srgbClr val="000000"/>
                  </a:solidFill>
                </a:ln>
              </p:spPr>
              <p:txBody>
                <a:bodyPr wrap="square" lIns="0" tIns="0" rIns="0" bIns="0" rtlCol="0"/>
                <a:lstStyle/>
                <a:p>
                  <a:endParaRPr sz="2133"/>
                </a:p>
              </p:txBody>
            </p:sp>
            <p:sp>
              <p:nvSpPr>
                <p:cNvPr id="54" name="object 54"/>
                <p:cNvSpPr/>
                <p:nvPr/>
              </p:nvSpPr>
              <p:spPr>
                <a:xfrm>
                  <a:off x="2427694" y="3598509"/>
                  <a:ext cx="302542" cy="0"/>
                </a:xfrm>
                <a:custGeom>
                  <a:avLst/>
                  <a:gdLst/>
                  <a:ahLst/>
                  <a:cxnLst/>
                  <a:rect l="l" t="t" r="r" b="b"/>
                  <a:pathLst>
                    <a:path w="340360">
                      <a:moveTo>
                        <a:pt x="0" y="0"/>
                      </a:moveTo>
                      <a:lnTo>
                        <a:pt x="340089" y="0"/>
                      </a:lnTo>
                    </a:path>
                  </a:pathLst>
                </a:custGeom>
                <a:ln w="17744">
                  <a:solidFill>
                    <a:srgbClr val="000000"/>
                  </a:solidFill>
                </a:ln>
              </p:spPr>
              <p:txBody>
                <a:bodyPr wrap="square" lIns="0" tIns="0" rIns="0" bIns="0" rtlCol="0"/>
                <a:lstStyle/>
                <a:p>
                  <a:endParaRPr sz="2133"/>
                </a:p>
              </p:txBody>
            </p:sp>
            <p:sp>
              <p:nvSpPr>
                <p:cNvPr id="55" name="object 55"/>
                <p:cNvSpPr/>
                <p:nvPr/>
              </p:nvSpPr>
              <p:spPr>
                <a:xfrm>
                  <a:off x="2427695" y="3613719"/>
                  <a:ext cx="207715" cy="0"/>
                </a:xfrm>
                <a:custGeom>
                  <a:avLst/>
                  <a:gdLst/>
                  <a:ahLst/>
                  <a:cxnLst/>
                  <a:rect l="l" t="t" r="r" b="b"/>
                  <a:pathLst>
                    <a:path w="233680">
                      <a:moveTo>
                        <a:pt x="0" y="0"/>
                      </a:moveTo>
                      <a:lnTo>
                        <a:pt x="233626" y="0"/>
                      </a:lnTo>
                    </a:path>
                  </a:pathLst>
                </a:custGeom>
                <a:ln w="9724">
                  <a:solidFill>
                    <a:srgbClr val="000000"/>
                  </a:solidFill>
                </a:ln>
              </p:spPr>
              <p:txBody>
                <a:bodyPr wrap="square" lIns="0" tIns="0" rIns="0" bIns="0" rtlCol="0"/>
                <a:lstStyle/>
                <a:p>
                  <a:endParaRPr sz="2133"/>
                </a:p>
              </p:txBody>
            </p:sp>
            <p:sp>
              <p:nvSpPr>
                <p:cNvPr id="56" name="object 56"/>
                <p:cNvSpPr/>
                <p:nvPr/>
              </p:nvSpPr>
              <p:spPr>
                <a:xfrm>
                  <a:off x="2635363" y="359494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7" name="object 57"/>
                <p:cNvSpPr/>
                <p:nvPr/>
              </p:nvSpPr>
              <p:spPr>
                <a:xfrm>
                  <a:off x="2729996" y="359494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8" name="object 58"/>
                <p:cNvSpPr/>
                <p:nvPr/>
              </p:nvSpPr>
              <p:spPr>
                <a:xfrm>
                  <a:off x="2824255" y="359494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9" name="object 59"/>
                <p:cNvSpPr/>
                <p:nvPr/>
              </p:nvSpPr>
              <p:spPr>
                <a:xfrm>
                  <a:off x="2729997" y="3610152"/>
                  <a:ext cx="321169" cy="0"/>
                </a:xfrm>
                <a:custGeom>
                  <a:avLst/>
                  <a:gdLst/>
                  <a:ahLst/>
                  <a:cxnLst/>
                  <a:rect l="l" t="t" r="r" b="b"/>
                  <a:pathLst>
                    <a:path w="361314">
                      <a:moveTo>
                        <a:pt x="0" y="0"/>
                      </a:moveTo>
                      <a:lnTo>
                        <a:pt x="361213" y="0"/>
                      </a:lnTo>
                    </a:path>
                  </a:pathLst>
                </a:custGeom>
                <a:ln w="17747">
                  <a:solidFill>
                    <a:srgbClr val="000000"/>
                  </a:solidFill>
                </a:ln>
              </p:spPr>
              <p:txBody>
                <a:bodyPr wrap="square" lIns="0" tIns="0" rIns="0" bIns="0" rtlCol="0"/>
                <a:lstStyle/>
                <a:p>
                  <a:endParaRPr sz="2133"/>
                </a:p>
              </p:txBody>
            </p:sp>
            <p:sp>
              <p:nvSpPr>
                <p:cNvPr id="60" name="object 60"/>
                <p:cNvSpPr/>
                <p:nvPr/>
              </p:nvSpPr>
              <p:spPr>
                <a:xfrm>
                  <a:off x="2729997" y="3594938"/>
                  <a:ext cx="94262" cy="0"/>
                </a:xfrm>
                <a:custGeom>
                  <a:avLst/>
                  <a:gdLst/>
                  <a:ahLst/>
                  <a:cxnLst/>
                  <a:rect l="l" t="t" r="r" b="b"/>
                  <a:pathLst>
                    <a:path w="106044">
                      <a:moveTo>
                        <a:pt x="0" y="0"/>
                      </a:moveTo>
                      <a:lnTo>
                        <a:pt x="106040" y="0"/>
                      </a:lnTo>
                    </a:path>
                  </a:pathLst>
                </a:custGeom>
                <a:ln w="9722">
                  <a:solidFill>
                    <a:srgbClr val="000000"/>
                  </a:solidFill>
                </a:ln>
              </p:spPr>
              <p:txBody>
                <a:bodyPr wrap="square" lIns="0" tIns="0" rIns="0" bIns="0" rtlCol="0"/>
                <a:lstStyle/>
                <a:p>
                  <a:endParaRPr sz="2133"/>
                </a:p>
              </p:txBody>
            </p:sp>
            <p:sp>
              <p:nvSpPr>
                <p:cNvPr id="61" name="object 61"/>
                <p:cNvSpPr/>
                <p:nvPr/>
              </p:nvSpPr>
              <p:spPr>
                <a:xfrm>
                  <a:off x="3051075" y="359494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62" name="object 62"/>
                <p:cNvSpPr/>
                <p:nvPr/>
              </p:nvSpPr>
              <p:spPr>
                <a:xfrm>
                  <a:off x="1993205" y="3598507"/>
                  <a:ext cx="434622" cy="0"/>
                </a:xfrm>
                <a:custGeom>
                  <a:avLst/>
                  <a:gdLst/>
                  <a:ahLst/>
                  <a:cxnLst/>
                  <a:rect l="l" t="t" r="r" b="b"/>
                  <a:pathLst>
                    <a:path w="488950">
                      <a:moveTo>
                        <a:pt x="0" y="0"/>
                      </a:moveTo>
                      <a:lnTo>
                        <a:pt x="488800" y="0"/>
                      </a:lnTo>
                    </a:path>
                  </a:pathLst>
                </a:custGeom>
                <a:ln w="17746">
                  <a:solidFill>
                    <a:srgbClr val="000000"/>
                  </a:solidFill>
                </a:ln>
              </p:spPr>
              <p:txBody>
                <a:bodyPr wrap="square" lIns="0" tIns="0" rIns="0" bIns="0" rtlCol="0"/>
                <a:lstStyle/>
                <a:p>
                  <a:endParaRPr sz="2133"/>
                </a:p>
              </p:txBody>
            </p:sp>
            <p:sp>
              <p:nvSpPr>
                <p:cNvPr id="63" name="object 63"/>
                <p:cNvSpPr/>
                <p:nvPr/>
              </p:nvSpPr>
              <p:spPr>
                <a:xfrm>
                  <a:off x="2333060" y="359493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64" name="object 64"/>
                <p:cNvSpPr/>
                <p:nvPr/>
              </p:nvSpPr>
              <p:spPr>
                <a:xfrm>
                  <a:off x="2427694" y="359493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65" name="object 65"/>
                <p:cNvSpPr/>
                <p:nvPr/>
              </p:nvSpPr>
              <p:spPr>
                <a:xfrm>
                  <a:off x="2711220" y="404865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6" name="object 66"/>
                <p:cNvSpPr/>
                <p:nvPr/>
              </p:nvSpPr>
              <p:spPr>
                <a:xfrm>
                  <a:off x="2352212" y="404865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7" name="object 67"/>
                <p:cNvSpPr/>
                <p:nvPr/>
              </p:nvSpPr>
              <p:spPr>
                <a:xfrm>
                  <a:off x="2295508" y="404865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8" name="object 68"/>
                <p:cNvSpPr/>
                <p:nvPr/>
              </p:nvSpPr>
              <p:spPr>
                <a:xfrm>
                  <a:off x="2767925" y="404865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9" name="object 69"/>
                <p:cNvSpPr/>
                <p:nvPr/>
              </p:nvSpPr>
              <p:spPr>
                <a:xfrm>
                  <a:off x="2352214" y="4048654"/>
                  <a:ext cx="359551" cy="0"/>
                </a:xfrm>
                <a:custGeom>
                  <a:avLst/>
                  <a:gdLst/>
                  <a:ahLst/>
                  <a:cxnLst/>
                  <a:rect l="l" t="t" r="r" b="b"/>
                  <a:pathLst>
                    <a:path w="404494">
                      <a:moveTo>
                        <a:pt x="0" y="0"/>
                      </a:moveTo>
                      <a:lnTo>
                        <a:pt x="403883" y="0"/>
                      </a:lnTo>
                    </a:path>
                  </a:pathLst>
                </a:custGeom>
                <a:ln w="9720">
                  <a:solidFill>
                    <a:srgbClr val="000000"/>
                  </a:solidFill>
                </a:ln>
              </p:spPr>
              <p:txBody>
                <a:bodyPr wrap="square" lIns="0" tIns="0" rIns="0" bIns="0" rtlCol="0"/>
                <a:lstStyle/>
                <a:p>
                  <a:endParaRPr sz="2133"/>
                </a:p>
              </p:txBody>
            </p:sp>
            <p:sp>
              <p:nvSpPr>
                <p:cNvPr id="70" name="object 70"/>
                <p:cNvSpPr/>
                <p:nvPr/>
              </p:nvSpPr>
              <p:spPr>
                <a:xfrm>
                  <a:off x="2352213" y="4067810"/>
                  <a:ext cx="359551" cy="0"/>
                </a:xfrm>
                <a:custGeom>
                  <a:avLst/>
                  <a:gdLst/>
                  <a:ahLst/>
                  <a:cxnLst/>
                  <a:rect l="l" t="t" r="r" b="b"/>
                  <a:pathLst>
                    <a:path w="404494">
                      <a:moveTo>
                        <a:pt x="0" y="0"/>
                      </a:moveTo>
                      <a:lnTo>
                        <a:pt x="403883" y="0"/>
                      </a:lnTo>
                    </a:path>
                  </a:pathLst>
                </a:custGeom>
                <a:ln w="9718">
                  <a:solidFill>
                    <a:srgbClr val="000000"/>
                  </a:solidFill>
                </a:ln>
              </p:spPr>
              <p:txBody>
                <a:bodyPr wrap="square" lIns="0" tIns="0" rIns="0" bIns="0" rtlCol="0"/>
                <a:lstStyle/>
                <a:p>
                  <a:endParaRPr sz="2133"/>
                </a:p>
              </p:txBody>
            </p:sp>
            <p:sp>
              <p:nvSpPr>
                <p:cNvPr id="71" name="object 71"/>
                <p:cNvSpPr/>
                <p:nvPr/>
              </p:nvSpPr>
              <p:spPr>
                <a:xfrm>
                  <a:off x="2767926" y="4067810"/>
                  <a:ext cx="585893" cy="0"/>
                </a:xfrm>
                <a:custGeom>
                  <a:avLst/>
                  <a:gdLst/>
                  <a:ahLst/>
                  <a:cxnLst/>
                  <a:rect l="l" t="t" r="r" b="b"/>
                  <a:pathLst>
                    <a:path w="659129">
                      <a:moveTo>
                        <a:pt x="0" y="0"/>
                      </a:moveTo>
                      <a:lnTo>
                        <a:pt x="658633" y="0"/>
                      </a:lnTo>
                    </a:path>
                  </a:pathLst>
                </a:custGeom>
                <a:ln w="9718">
                  <a:solidFill>
                    <a:srgbClr val="000000"/>
                  </a:solidFill>
                </a:ln>
              </p:spPr>
              <p:txBody>
                <a:bodyPr wrap="square" lIns="0" tIns="0" rIns="0" bIns="0" rtlCol="0"/>
                <a:lstStyle/>
                <a:p>
                  <a:endParaRPr sz="2133"/>
                </a:p>
              </p:txBody>
            </p:sp>
            <p:sp>
              <p:nvSpPr>
                <p:cNvPr id="72" name="object 72"/>
                <p:cNvSpPr/>
                <p:nvPr/>
              </p:nvSpPr>
              <p:spPr>
                <a:xfrm>
                  <a:off x="1719446" y="4048600"/>
                  <a:ext cx="576298" cy="0"/>
                </a:xfrm>
                <a:custGeom>
                  <a:avLst/>
                  <a:gdLst/>
                  <a:ahLst/>
                  <a:cxnLst/>
                  <a:rect l="l" t="t" r="r" b="b"/>
                  <a:pathLst>
                    <a:path w="648335">
                      <a:moveTo>
                        <a:pt x="0" y="0"/>
                      </a:moveTo>
                      <a:lnTo>
                        <a:pt x="648070" y="0"/>
                      </a:lnTo>
                    </a:path>
                  </a:pathLst>
                </a:custGeom>
                <a:ln w="9837">
                  <a:solidFill>
                    <a:srgbClr val="000000"/>
                  </a:solidFill>
                </a:ln>
              </p:spPr>
              <p:txBody>
                <a:bodyPr wrap="square" lIns="0" tIns="0" rIns="0" bIns="0" rtlCol="0"/>
                <a:lstStyle/>
                <a:p>
                  <a:endParaRPr sz="2133"/>
                </a:p>
              </p:txBody>
            </p:sp>
            <p:sp>
              <p:nvSpPr>
                <p:cNvPr id="73" name="object 73"/>
                <p:cNvSpPr/>
                <p:nvPr/>
              </p:nvSpPr>
              <p:spPr>
                <a:xfrm>
                  <a:off x="1577493" y="3594933"/>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4" name="object 74"/>
                <p:cNvSpPr/>
                <p:nvPr/>
              </p:nvSpPr>
              <p:spPr>
                <a:xfrm>
                  <a:off x="1672127" y="359493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5" name="object 75"/>
                <p:cNvSpPr/>
                <p:nvPr/>
              </p:nvSpPr>
              <p:spPr>
                <a:xfrm>
                  <a:off x="1766385" y="359493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6" name="object 76"/>
                <p:cNvSpPr/>
                <p:nvPr/>
              </p:nvSpPr>
              <p:spPr>
                <a:xfrm>
                  <a:off x="1492624" y="3610143"/>
                  <a:ext cx="500662" cy="0"/>
                </a:xfrm>
                <a:custGeom>
                  <a:avLst/>
                  <a:gdLst/>
                  <a:ahLst/>
                  <a:cxnLst/>
                  <a:rect l="l" t="t" r="r" b="b"/>
                  <a:pathLst>
                    <a:path w="563244">
                      <a:moveTo>
                        <a:pt x="0" y="0"/>
                      </a:moveTo>
                      <a:lnTo>
                        <a:pt x="563154" y="0"/>
                      </a:lnTo>
                    </a:path>
                  </a:pathLst>
                </a:custGeom>
                <a:ln w="17747">
                  <a:solidFill>
                    <a:srgbClr val="000000"/>
                  </a:solidFill>
                </a:ln>
              </p:spPr>
              <p:txBody>
                <a:bodyPr wrap="square" lIns="0" tIns="0" rIns="0" bIns="0" rtlCol="0"/>
                <a:lstStyle/>
                <a:p>
                  <a:endParaRPr sz="2133"/>
                </a:p>
              </p:txBody>
            </p:sp>
            <p:sp>
              <p:nvSpPr>
                <p:cNvPr id="77" name="object 77"/>
                <p:cNvSpPr/>
                <p:nvPr/>
              </p:nvSpPr>
              <p:spPr>
                <a:xfrm>
                  <a:off x="1993205" y="359493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78" name="object 78"/>
                <p:cNvSpPr/>
                <p:nvPr/>
              </p:nvSpPr>
              <p:spPr>
                <a:xfrm>
                  <a:off x="1473848" y="3594930"/>
                  <a:ext cx="103857" cy="0"/>
                </a:xfrm>
                <a:custGeom>
                  <a:avLst/>
                  <a:gdLst/>
                  <a:ahLst/>
                  <a:cxnLst/>
                  <a:rect l="l" t="t" r="r" b="b"/>
                  <a:pathLst>
                    <a:path w="116839">
                      <a:moveTo>
                        <a:pt x="0" y="0"/>
                      </a:moveTo>
                      <a:lnTo>
                        <a:pt x="116602" y="0"/>
                      </a:lnTo>
                    </a:path>
                  </a:pathLst>
                </a:custGeom>
                <a:ln w="9718">
                  <a:solidFill>
                    <a:srgbClr val="000000"/>
                  </a:solidFill>
                </a:ln>
              </p:spPr>
              <p:txBody>
                <a:bodyPr wrap="square" lIns="0" tIns="0" rIns="0" bIns="0" rtlCol="0"/>
                <a:lstStyle/>
                <a:p>
                  <a:endParaRPr sz="2133"/>
                </a:p>
              </p:txBody>
            </p:sp>
            <p:sp>
              <p:nvSpPr>
                <p:cNvPr id="79" name="object 79"/>
                <p:cNvSpPr/>
                <p:nvPr/>
              </p:nvSpPr>
              <p:spPr>
                <a:xfrm>
                  <a:off x="1662739" y="404864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80" name="object 80"/>
                <p:cNvSpPr/>
                <p:nvPr/>
              </p:nvSpPr>
              <p:spPr>
                <a:xfrm>
                  <a:off x="1719444" y="404864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81" name="object 81"/>
                <p:cNvSpPr/>
                <p:nvPr/>
              </p:nvSpPr>
              <p:spPr>
                <a:xfrm>
                  <a:off x="1624810" y="4072475"/>
                  <a:ext cx="38382" cy="0"/>
                </a:xfrm>
                <a:custGeom>
                  <a:avLst/>
                  <a:gdLst/>
                  <a:ahLst/>
                  <a:cxnLst/>
                  <a:rect l="l" t="t" r="r" b="b"/>
                  <a:pathLst>
                    <a:path w="43180">
                      <a:moveTo>
                        <a:pt x="0" y="0"/>
                      </a:moveTo>
                      <a:lnTo>
                        <a:pt x="42669" y="0"/>
                      </a:lnTo>
                    </a:path>
                  </a:pathLst>
                </a:custGeom>
                <a:ln w="20228">
                  <a:solidFill>
                    <a:srgbClr val="000000"/>
                  </a:solidFill>
                </a:ln>
              </p:spPr>
              <p:txBody>
                <a:bodyPr wrap="square" lIns="0" tIns="0" rIns="0" bIns="0" rtlCol="0"/>
                <a:lstStyle/>
                <a:p>
                  <a:endParaRPr sz="2133"/>
                </a:p>
              </p:txBody>
            </p:sp>
            <p:sp>
              <p:nvSpPr>
                <p:cNvPr id="82" name="object 82"/>
                <p:cNvSpPr/>
                <p:nvPr/>
              </p:nvSpPr>
              <p:spPr>
                <a:xfrm>
                  <a:off x="1643587" y="4133853"/>
                  <a:ext cx="0" cy="501227"/>
                </a:xfrm>
                <a:custGeom>
                  <a:avLst/>
                  <a:gdLst/>
                  <a:ahLst/>
                  <a:cxnLst/>
                  <a:rect l="l" t="t" r="r" b="b"/>
                  <a:pathLst>
                    <a:path h="563879">
                      <a:moveTo>
                        <a:pt x="0" y="563702"/>
                      </a:moveTo>
                      <a:lnTo>
                        <a:pt x="0" y="0"/>
                      </a:lnTo>
                    </a:path>
                  </a:pathLst>
                </a:custGeom>
                <a:ln w="9717">
                  <a:solidFill>
                    <a:srgbClr val="000000"/>
                  </a:solidFill>
                </a:ln>
              </p:spPr>
              <p:txBody>
                <a:bodyPr wrap="square" lIns="0" tIns="0" rIns="0" bIns="0" rtlCol="0"/>
                <a:lstStyle/>
                <a:p>
                  <a:endParaRPr sz="2133"/>
                </a:p>
              </p:txBody>
            </p:sp>
            <p:sp>
              <p:nvSpPr>
                <p:cNvPr id="83" name="object 83"/>
                <p:cNvSpPr/>
                <p:nvPr/>
              </p:nvSpPr>
              <p:spPr>
                <a:xfrm>
                  <a:off x="1870407" y="4199996"/>
                  <a:ext cx="576298" cy="0"/>
                </a:xfrm>
                <a:custGeom>
                  <a:avLst/>
                  <a:gdLst/>
                  <a:ahLst/>
                  <a:cxnLst/>
                  <a:rect l="l" t="t" r="r" b="b"/>
                  <a:pathLst>
                    <a:path w="648335">
                      <a:moveTo>
                        <a:pt x="0" y="0"/>
                      </a:moveTo>
                      <a:lnTo>
                        <a:pt x="648071" y="0"/>
                      </a:lnTo>
                    </a:path>
                  </a:pathLst>
                </a:custGeom>
                <a:ln w="9756">
                  <a:solidFill>
                    <a:srgbClr val="000000"/>
                  </a:solidFill>
                </a:ln>
              </p:spPr>
              <p:txBody>
                <a:bodyPr wrap="square" lIns="0" tIns="0" rIns="0" bIns="0" rtlCol="0"/>
                <a:lstStyle/>
                <a:p>
                  <a:endParaRPr sz="2133"/>
                </a:p>
              </p:txBody>
            </p:sp>
            <p:sp>
              <p:nvSpPr>
                <p:cNvPr id="84" name="object 84"/>
                <p:cNvSpPr/>
                <p:nvPr/>
              </p:nvSpPr>
              <p:spPr>
                <a:xfrm>
                  <a:off x="4118333" y="3784228"/>
                  <a:ext cx="132644" cy="0"/>
                </a:xfrm>
                <a:custGeom>
                  <a:avLst/>
                  <a:gdLst/>
                  <a:ahLst/>
                  <a:cxnLst/>
                  <a:rect l="l" t="t" r="r" b="b"/>
                  <a:pathLst>
                    <a:path w="149225">
                      <a:moveTo>
                        <a:pt x="0" y="0"/>
                      </a:moveTo>
                      <a:lnTo>
                        <a:pt x="149132" y="0"/>
                      </a:lnTo>
                    </a:path>
                  </a:pathLst>
                </a:custGeom>
                <a:ln w="9718">
                  <a:solidFill>
                    <a:srgbClr val="000000"/>
                  </a:solidFill>
                </a:ln>
              </p:spPr>
              <p:txBody>
                <a:bodyPr wrap="square" lIns="0" tIns="0" rIns="0" bIns="0" rtlCol="0"/>
                <a:lstStyle/>
                <a:p>
                  <a:endParaRPr sz="2133"/>
                </a:p>
              </p:txBody>
            </p:sp>
            <p:sp>
              <p:nvSpPr>
                <p:cNvPr id="85" name="object 85"/>
                <p:cNvSpPr/>
                <p:nvPr/>
              </p:nvSpPr>
              <p:spPr>
                <a:xfrm>
                  <a:off x="4099557" y="4176533"/>
                  <a:ext cx="151836" cy="0"/>
                </a:xfrm>
                <a:custGeom>
                  <a:avLst/>
                  <a:gdLst/>
                  <a:ahLst/>
                  <a:cxnLst/>
                  <a:rect l="l" t="t" r="r" b="b"/>
                  <a:pathLst>
                    <a:path w="170814">
                      <a:moveTo>
                        <a:pt x="0" y="0"/>
                      </a:moveTo>
                      <a:lnTo>
                        <a:pt x="170256" y="0"/>
                      </a:lnTo>
                    </a:path>
                  </a:pathLst>
                </a:custGeom>
                <a:ln w="20290">
                  <a:solidFill>
                    <a:srgbClr val="000000"/>
                  </a:solidFill>
                </a:ln>
              </p:spPr>
              <p:txBody>
                <a:bodyPr wrap="square" lIns="0" tIns="0" rIns="0" bIns="0" rtlCol="0"/>
                <a:lstStyle/>
                <a:p>
                  <a:endParaRPr sz="2133"/>
                </a:p>
              </p:txBody>
            </p:sp>
            <p:sp>
              <p:nvSpPr>
                <p:cNvPr id="86" name="object 86"/>
                <p:cNvSpPr/>
                <p:nvPr/>
              </p:nvSpPr>
              <p:spPr>
                <a:xfrm>
                  <a:off x="4189308" y="3850331"/>
                  <a:ext cx="0" cy="170462"/>
                </a:xfrm>
                <a:custGeom>
                  <a:avLst/>
                  <a:gdLst/>
                  <a:ahLst/>
                  <a:cxnLst/>
                  <a:rect l="l" t="t" r="r" b="b"/>
                  <a:pathLst>
                    <a:path h="191770">
                      <a:moveTo>
                        <a:pt x="0" y="0"/>
                      </a:moveTo>
                      <a:lnTo>
                        <a:pt x="0" y="191413"/>
                      </a:lnTo>
                    </a:path>
                  </a:pathLst>
                </a:custGeom>
                <a:ln w="3379">
                  <a:solidFill>
                    <a:srgbClr val="000000"/>
                  </a:solidFill>
                </a:ln>
              </p:spPr>
              <p:txBody>
                <a:bodyPr wrap="square" lIns="0" tIns="0" rIns="0" bIns="0" rtlCol="0"/>
                <a:lstStyle/>
                <a:p>
                  <a:endParaRPr sz="2133"/>
                </a:p>
              </p:txBody>
            </p:sp>
            <p:sp>
              <p:nvSpPr>
                <p:cNvPr id="87" name="object 87"/>
                <p:cNvSpPr/>
                <p:nvPr/>
              </p:nvSpPr>
              <p:spPr>
                <a:xfrm>
                  <a:off x="4179920" y="3850331"/>
                  <a:ext cx="0" cy="170462"/>
                </a:xfrm>
                <a:custGeom>
                  <a:avLst/>
                  <a:gdLst/>
                  <a:ahLst/>
                  <a:cxnLst/>
                  <a:rect l="l" t="t" r="r" b="b"/>
                  <a:pathLst>
                    <a:path h="191770">
                      <a:moveTo>
                        <a:pt x="0" y="0"/>
                      </a:moveTo>
                      <a:lnTo>
                        <a:pt x="0" y="191413"/>
                      </a:lnTo>
                    </a:path>
                  </a:pathLst>
                </a:custGeom>
                <a:ln w="3379">
                  <a:solidFill>
                    <a:srgbClr val="000000"/>
                  </a:solidFill>
                </a:ln>
              </p:spPr>
              <p:txBody>
                <a:bodyPr wrap="square" lIns="0" tIns="0" rIns="0" bIns="0" rtlCol="0"/>
                <a:lstStyle/>
                <a:p>
                  <a:endParaRPr sz="2133"/>
                </a:p>
              </p:txBody>
            </p:sp>
            <p:sp>
              <p:nvSpPr>
                <p:cNvPr id="88" name="object 88"/>
                <p:cNvSpPr/>
                <p:nvPr/>
              </p:nvSpPr>
              <p:spPr>
                <a:xfrm>
                  <a:off x="4118333" y="3850331"/>
                  <a:ext cx="132644" cy="0"/>
                </a:xfrm>
                <a:custGeom>
                  <a:avLst/>
                  <a:gdLst/>
                  <a:ahLst/>
                  <a:cxnLst/>
                  <a:rect l="l" t="t" r="r" b="b"/>
                  <a:pathLst>
                    <a:path w="149225">
                      <a:moveTo>
                        <a:pt x="0" y="0"/>
                      </a:moveTo>
                      <a:lnTo>
                        <a:pt x="149132" y="0"/>
                      </a:lnTo>
                    </a:path>
                  </a:pathLst>
                </a:custGeom>
                <a:ln w="3380">
                  <a:solidFill>
                    <a:srgbClr val="000000"/>
                  </a:solidFill>
                </a:ln>
              </p:spPr>
              <p:txBody>
                <a:bodyPr wrap="square" lIns="0" tIns="0" rIns="0" bIns="0" rtlCol="0"/>
                <a:lstStyle/>
                <a:p>
                  <a:endParaRPr sz="2133"/>
                </a:p>
              </p:txBody>
            </p:sp>
            <p:sp>
              <p:nvSpPr>
                <p:cNvPr id="89" name="object 89"/>
                <p:cNvSpPr/>
                <p:nvPr/>
              </p:nvSpPr>
              <p:spPr>
                <a:xfrm>
                  <a:off x="4118333" y="3869107"/>
                  <a:ext cx="132644" cy="0"/>
                </a:xfrm>
                <a:custGeom>
                  <a:avLst/>
                  <a:gdLst/>
                  <a:ahLst/>
                  <a:cxnLst/>
                  <a:rect l="l" t="t" r="r" b="b"/>
                  <a:pathLst>
                    <a:path w="149225">
                      <a:moveTo>
                        <a:pt x="0" y="0"/>
                      </a:moveTo>
                      <a:lnTo>
                        <a:pt x="149132" y="0"/>
                      </a:lnTo>
                    </a:path>
                  </a:pathLst>
                </a:custGeom>
                <a:ln w="3386">
                  <a:solidFill>
                    <a:srgbClr val="000000"/>
                  </a:solidFill>
                </a:ln>
              </p:spPr>
              <p:txBody>
                <a:bodyPr wrap="square" lIns="0" tIns="0" rIns="0" bIns="0" rtlCol="0"/>
                <a:lstStyle/>
                <a:p>
                  <a:endParaRPr sz="2133"/>
                </a:p>
              </p:txBody>
            </p:sp>
            <p:sp>
              <p:nvSpPr>
                <p:cNvPr id="90" name="object 90"/>
                <p:cNvSpPr/>
                <p:nvPr/>
              </p:nvSpPr>
              <p:spPr>
                <a:xfrm>
                  <a:off x="4118333" y="3887887"/>
                  <a:ext cx="132644" cy="0"/>
                </a:xfrm>
                <a:custGeom>
                  <a:avLst/>
                  <a:gdLst/>
                  <a:ahLst/>
                  <a:cxnLst/>
                  <a:rect l="l" t="t" r="r" b="b"/>
                  <a:pathLst>
                    <a:path w="149225">
                      <a:moveTo>
                        <a:pt x="0" y="0"/>
                      </a:moveTo>
                      <a:lnTo>
                        <a:pt x="149132" y="0"/>
                      </a:lnTo>
                    </a:path>
                  </a:pathLst>
                </a:custGeom>
                <a:ln w="3385">
                  <a:solidFill>
                    <a:srgbClr val="000000"/>
                  </a:solidFill>
                </a:ln>
              </p:spPr>
              <p:txBody>
                <a:bodyPr wrap="square" lIns="0" tIns="0" rIns="0" bIns="0" rtlCol="0"/>
                <a:lstStyle/>
                <a:p>
                  <a:endParaRPr sz="2133"/>
                </a:p>
              </p:txBody>
            </p:sp>
            <p:sp>
              <p:nvSpPr>
                <p:cNvPr id="91" name="object 91"/>
                <p:cNvSpPr/>
                <p:nvPr/>
              </p:nvSpPr>
              <p:spPr>
                <a:xfrm>
                  <a:off x="4118333" y="3907043"/>
                  <a:ext cx="132644" cy="0"/>
                </a:xfrm>
                <a:custGeom>
                  <a:avLst/>
                  <a:gdLst/>
                  <a:ahLst/>
                  <a:cxnLst/>
                  <a:rect l="l" t="t" r="r" b="b"/>
                  <a:pathLst>
                    <a:path w="149225">
                      <a:moveTo>
                        <a:pt x="0" y="0"/>
                      </a:moveTo>
                      <a:lnTo>
                        <a:pt x="149132" y="0"/>
                      </a:lnTo>
                    </a:path>
                  </a:pathLst>
                </a:custGeom>
                <a:ln w="3385">
                  <a:solidFill>
                    <a:srgbClr val="000000"/>
                  </a:solidFill>
                </a:ln>
              </p:spPr>
              <p:txBody>
                <a:bodyPr wrap="square" lIns="0" tIns="0" rIns="0" bIns="0" rtlCol="0"/>
                <a:lstStyle/>
                <a:p>
                  <a:endParaRPr sz="2133"/>
                </a:p>
              </p:txBody>
            </p:sp>
            <p:sp>
              <p:nvSpPr>
                <p:cNvPr id="92" name="object 92"/>
                <p:cNvSpPr/>
                <p:nvPr/>
              </p:nvSpPr>
              <p:spPr>
                <a:xfrm>
                  <a:off x="4118333" y="3925822"/>
                  <a:ext cx="132644" cy="0"/>
                </a:xfrm>
                <a:custGeom>
                  <a:avLst/>
                  <a:gdLst/>
                  <a:ahLst/>
                  <a:cxnLst/>
                  <a:rect l="l" t="t" r="r" b="b"/>
                  <a:pathLst>
                    <a:path w="149225">
                      <a:moveTo>
                        <a:pt x="0" y="0"/>
                      </a:moveTo>
                      <a:lnTo>
                        <a:pt x="149132" y="0"/>
                      </a:lnTo>
                    </a:path>
                  </a:pathLst>
                </a:custGeom>
                <a:ln w="3384">
                  <a:solidFill>
                    <a:srgbClr val="000000"/>
                  </a:solidFill>
                </a:ln>
              </p:spPr>
              <p:txBody>
                <a:bodyPr wrap="square" lIns="0" tIns="0" rIns="0" bIns="0" rtlCol="0"/>
                <a:lstStyle/>
                <a:p>
                  <a:endParaRPr sz="2133"/>
                </a:p>
              </p:txBody>
            </p:sp>
            <p:sp>
              <p:nvSpPr>
                <p:cNvPr id="93" name="object 93"/>
                <p:cNvSpPr/>
                <p:nvPr/>
              </p:nvSpPr>
              <p:spPr>
                <a:xfrm>
                  <a:off x="4118333" y="3944978"/>
                  <a:ext cx="132644" cy="0"/>
                </a:xfrm>
                <a:custGeom>
                  <a:avLst/>
                  <a:gdLst/>
                  <a:ahLst/>
                  <a:cxnLst/>
                  <a:rect l="l" t="t" r="r" b="b"/>
                  <a:pathLst>
                    <a:path w="149225">
                      <a:moveTo>
                        <a:pt x="0" y="0"/>
                      </a:moveTo>
                      <a:lnTo>
                        <a:pt x="149132" y="0"/>
                      </a:lnTo>
                    </a:path>
                  </a:pathLst>
                </a:custGeom>
                <a:ln w="3383">
                  <a:solidFill>
                    <a:srgbClr val="000000"/>
                  </a:solidFill>
                </a:ln>
              </p:spPr>
              <p:txBody>
                <a:bodyPr wrap="square" lIns="0" tIns="0" rIns="0" bIns="0" rtlCol="0"/>
                <a:lstStyle/>
                <a:p>
                  <a:endParaRPr sz="2133"/>
                </a:p>
              </p:txBody>
            </p:sp>
            <p:sp>
              <p:nvSpPr>
                <p:cNvPr id="94" name="object 94"/>
                <p:cNvSpPr/>
                <p:nvPr/>
              </p:nvSpPr>
              <p:spPr>
                <a:xfrm>
                  <a:off x="4118333" y="3963757"/>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5" name="object 95"/>
                <p:cNvSpPr/>
                <p:nvPr/>
              </p:nvSpPr>
              <p:spPr>
                <a:xfrm>
                  <a:off x="4118333" y="3982537"/>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6" name="object 96"/>
                <p:cNvSpPr/>
                <p:nvPr/>
              </p:nvSpPr>
              <p:spPr>
                <a:xfrm>
                  <a:off x="4118333" y="4001692"/>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7" name="object 97"/>
                <p:cNvSpPr/>
                <p:nvPr/>
              </p:nvSpPr>
              <p:spPr>
                <a:xfrm>
                  <a:off x="4118333" y="4020472"/>
                  <a:ext cx="132644" cy="0"/>
                </a:xfrm>
                <a:custGeom>
                  <a:avLst/>
                  <a:gdLst/>
                  <a:ahLst/>
                  <a:cxnLst/>
                  <a:rect l="l" t="t" r="r" b="b"/>
                  <a:pathLst>
                    <a:path w="149225">
                      <a:moveTo>
                        <a:pt x="0" y="0"/>
                      </a:moveTo>
                      <a:lnTo>
                        <a:pt x="149132" y="0"/>
                      </a:lnTo>
                    </a:path>
                  </a:pathLst>
                </a:custGeom>
                <a:ln w="3380">
                  <a:solidFill>
                    <a:srgbClr val="000000"/>
                  </a:solidFill>
                </a:ln>
              </p:spPr>
              <p:txBody>
                <a:bodyPr wrap="square" lIns="0" tIns="0" rIns="0" bIns="0" rtlCol="0"/>
                <a:lstStyle/>
                <a:p>
                  <a:endParaRPr sz="2133"/>
                </a:p>
              </p:txBody>
            </p:sp>
            <p:sp>
              <p:nvSpPr>
                <p:cNvPr id="98" name="object 98"/>
                <p:cNvSpPr/>
                <p:nvPr/>
              </p:nvSpPr>
              <p:spPr>
                <a:xfrm>
                  <a:off x="4099557" y="4115119"/>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99" name="object 99"/>
                <p:cNvSpPr/>
                <p:nvPr/>
              </p:nvSpPr>
              <p:spPr>
                <a:xfrm>
                  <a:off x="4095238" y="4176528"/>
                  <a:ext cx="27658" cy="0"/>
                </a:xfrm>
                <a:custGeom>
                  <a:avLst/>
                  <a:gdLst/>
                  <a:ahLst/>
                  <a:cxnLst/>
                  <a:rect l="l" t="t" r="r" b="b"/>
                  <a:pathLst>
                    <a:path w="31114">
                      <a:moveTo>
                        <a:pt x="0" y="0"/>
                      </a:moveTo>
                      <a:lnTo>
                        <a:pt x="30840" y="0"/>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1643587" y="4638510"/>
                  <a:ext cx="179493" cy="0"/>
                </a:xfrm>
                <a:custGeom>
                  <a:avLst/>
                  <a:gdLst/>
                  <a:ahLst/>
                  <a:cxnLst/>
                  <a:rect l="l" t="t" r="r" b="b"/>
                  <a:pathLst>
                    <a:path w="201930">
                      <a:moveTo>
                        <a:pt x="0" y="0"/>
                      </a:moveTo>
                      <a:lnTo>
                        <a:pt x="201941" y="0"/>
                      </a:lnTo>
                    </a:path>
                  </a:pathLst>
                </a:custGeom>
                <a:ln w="17745">
                  <a:solidFill>
                    <a:srgbClr val="000000"/>
                  </a:solidFill>
                </a:ln>
              </p:spPr>
              <p:txBody>
                <a:bodyPr wrap="square" lIns="0" tIns="0" rIns="0" bIns="0" rtlCol="0"/>
                <a:lstStyle/>
                <a:p>
                  <a:endParaRPr sz="2133"/>
                </a:p>
              </p:txBody>
            </p:sp>
            <p:sp>
              <p:nvSpPr>
                <p:cNvPr id="101" name="object 101"/>
                <p:cNvSpPr/>
                <p:nvPr/>
              </p:nvSpPr>
              <p:spPr>
                <a:xfrm>
                  <a:off x="1823090" y="4638510"/>
                  <a:ext cx="321169" cy="0"/>
                </a:xfrm>
                <a:custGeom>
                  <a:avLst/>
                  <a:gdLst/>
                  <a:ahLst/>
                  <a:cxnLst/>
                  <a:rect l="l" t="t" r="r" b="b"/>
                  <a:pathLst>
                    <a:path w="361314">
                      <a:moveTo>
                        <a:pt x="0" y="0"/>
                      </a:moveTo>
                      <a:lnTo>
                        <a:pt x="361213" y="0"/>
                      </a:lnTo>
                    </a:path>
                  </a:pathLst>
                </a:custGeom>
                <a:ln w="17746">
                  <a:solidFill>
                    <a:srgbClr val="000000"/>
                  </a:solidFill>
                </a:ln>
              </p:spPr>
              <p:txBody>
                <a:bodyPr wrap="square" lIns="0" tIns="0" rIns="0" bIns="0" rtlCol="0"/>
                <a:lstStyle/>
                <a:p>
                  <a:endParaRPr sz="2133"/>
                </a:p>
              </p:txBody>
            </p:sp>
            <p:sp>
              <p:nvSpPr>
                <p:cNvPr id="102" name="object 102"/>
                <p:cNvSpPr/>
                <p:nvPr/>
              </p:nvSpPr>
              <p:spPr>
                <a:xfrm>
                  <a:off x="1823091" y="4654097"/>
                  <a:ext cx="94827" cy="0"/>
                </a:xfrm>
                <a:custGeom>
                  <a:avLst/>
                  <a:gdLst/>
                  <a:ahLst/>
                  <a:cxnLst/>
                  <a:rect l="l" t="t" r="r" b="b"/>
                  <a:pathLst>
                    <a:path w="106680">
                      <a:moveTo>
                        <a:pt x="0" y="0"/>
                      </a:moveTo>
                      <a:lnTo>
                        <a:pt x="106462" y="0"/>
                      </a:lnTo>
                    </a:path>
                  </a:pathLst>
                </a:custGeom>
                <a:ln w="9718">
                  <a:solidFill>
                    <a:srgbClr val="000000"/>
                  </a:solidFill>
                </a:ln>
              </p:spPr>
              <p:txBody>
                <a:bodyPr wrap="square" lIns="0" tIns="0" rIns="0" bIns="0" rtlCol="0"/>
                <a:lstStyle/>
                <a:p>
                  <a:endParaRPr sz="2133"/>
                </a:p>
              </p:txBody>
            </p:sp>
            <p:sp>
              <p:nvSpPr>
                <p:cNvPr id="103" name="object 103"/>
                <p:cNvSpPr/>
                <p:nvPr/>
              </p:nvSpPr>
              <p:spPr>
                <a:xfrm>
                  <a:off x="1917724"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4" name="object 104"/>
                <p:cNvSpPr/>
                <p:nvPr/>
              </p:nvSpPr>
              <p:spPr>
                <a:xfrm>
                  <a:off x="1823091"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5" name="object 105"/>
                <p:cNvSpPr/>
                <p:nvPr/>
              </p:nvSpPr>
              <p:spPr>
                <a:xfrm>
                  <a:off x="1728832"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6" name="object 106"/>
                <p:cNvSpPr/>
                <p:nvPr/>
              </p:nvSpPr>
              <p:spPr>
                <a:xfrm>
                  <a:off x="1624810" y="4654095"/>
                  <a:ext cx="104422" cy="0"/>
                </a:xfrm>
                <a:custGeom>
                  <a:avLst/>
                  <a:gdLst/>
                  <a:ahLst/>
                  <a:cxnLst/>
                  <a:rect l="l" t="t" r="r" b="b"/>
                  <a:pathLst>
                    <a:path w="117475">
                      <a:moveTo>
                        <a:pt x="0" y="0"/>
                      </a:moveTo>
                      <a:lnTo>
                        <a:pt x="117024" y="0"/>
                      </a:lnTo>
                    </a:path>
                  </a:pathLst>
                </a:custGeom>
                <a:ln w="9718">
                  <a:solidFill>
                    <a:srgbClr val="000000"/>
                  </a:solidFill>
                </a:ln>
              </p:spPr>
              <p:txBody>
                <a:bodyPr wrap="square" lIns="0" tIns="0" rIns="0" bIns="0" rtlCol="0"/>
                <a:lstStyle/>
                <a:p>
                  <a:endParaRPr sz="2133"/>
                </a:p>
              </p:txBody>
            </p:sp>
            <p:sp>
              <p:nvSpPr>
                <p:cNvPr id="107" name="object 107"/>
                <p:cNvSpPr/>
                <p:nvPr/>
              </p:nvSpPr>
              <p:spPr>
                <a:xfrm>
                  <a:off x="2880959" y="4638505"/>
                  <a:ext cx="321733" cy="0"/>
                </a:xfrm>
                <a:custGeom>
                  <a:avLst/>
                  <a:gdLst/>
                  <a:ahLst/>
                  <a:cxnLst/>
                  <a:rect l="l" t="t" r="r" b="b"/>
                  <a:pathLst>
                    <a:path w="361950">
                      <a:moveTo>
                        <a:pt x="0" y="0"/>
                      </a:moveTo>
                      <a:lnTo>
                        <a:pt x="361636" y="0"/>
                      </a:lnTo>
                    </a:path>
                  </a:pathLst>
                </a:custGeom>
                <a:ln w="17746">
                  <a:solidFill>
                    <a:srgbClr val="000000"/>
                  </a:solidFill>
                </a:ln>
              </p:spPr>
              <p:txBody>
                <a:bodyPr wrap="square" lIns="0" tIns="0" rIns="0" bIns="0" rtlCol="0"/>
                <a:lstStyle/>
                <a:p>
                  <a:endParaRPr sz="2133"/>
                </a:p>
              </p:txBody>
            </p:sp>
            <p:sp>
              <p:nvSpPr>
                <p:cNvPr id="108" name="object 108"/>
                <p:cNvSpPr/>
                <p:nvPr/>
              </p:nvSpPr>
              <p:spPr>
                <a:xfrm>
                  <a:off x="2578658" y="4634940"/>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9" name="object 109"/>
                <p:cNvSpPr/>
                <p:nvPr/>
              </p:nvSpPr>
              <p:spPr>
                <a:xfrm>
                  <a:off x="2484399" y="463493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0" name="object 110"/>
                <p:cNvSpPr/>
                <p:nvPr/>
              </p:nvSpPr>
              <p:spPr>
                <a:xfrm>
                  <a:off x="2389766" y="463493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1" name="object 111"/>
                <p:cNvSpPr/>
                <p:nvPr/>
              </p:nvSpPr>
              <p:spPr>
                <a:xfrm>
                  <a:off x="2389767" y="4650338"/>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12" name="object 112"/>
                <p:cNvSpPr/>
                <p:nvPr/>
              </p:nvSpPr>
              <p:spPr>
                <a:xfrm>
                  <a:off x="2163321" y="4638506"/>
                  <a:ext cx="321169" cy="0"/>
                </a:xfrm>
                <a:custGeom>
                  <a:avLst/>
                  <a:gdLst/>
                  <a:ahLst/>
                  <a:cxnLst/>
                  <a:rect l="l" t="t" r="r" b="b"/>
                  <a:pathLst>
                    <a:path w="361314">
                      <a:moveTo>
                        <a:pt x="0" y="0"/>
                      </a:moveTo>
                      <a:lnTo>
                        <a:pt x="361213" y="0"/>
                      </a:lnTo>
                    </a:path>
                  </a:pathLst>
                </a:custGeom>
                <a:ln w="17747">
                  <a:solidFill>
                    <a:srgbClr val="000000"/>
                  </a:solidFill>
                </a:ln>
              </p:spPr>
              <p:txBody>
                <a:bodyPr wrap="square" lIns="0" tIns="0" rIns="0" bIns="0" rtlCol="0"/>
                <a:lstStyle/>
                <a:p>
                  <a:endParaRPr sz="2133"/>
                </a:p>
              </p:txBody>
            </p:sp>
            <p:sp>
              <p:nvSpPr>
                <p:cNvPr id="113" name="object 113"/>
                <p:cNvSpPr/>
                <p:nvPr/>
              </p:nvSpPr>
              <p:spPr>
                <a:xfrm>
                  <a:off x="2786702" y="4650335"/>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14" name="object 114"/>
                <p:cNvSpPr/>
                <p:nvPr/>
              </p:nvSpPr>
              <p:spPr>
                <a:xfrm>
                  <a:off x="2975594" y="463493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5" name="object 115"/>
                <p:cNvSpPr/>
                <p:nvPr/>
              </p:nvSpPr>
              <p:spPr>
                <a:xfrm>
                  <a:off x="2880960" y="463493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6" name="object 116"/>
                <p:cNvSpPr/>
                <p:nvPr/>
              </p:nvSpPr>
              <p:spPr>
                <a:xfrm>
                  <a:off x="2786701" y="463493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7" name="object 117"/>
                <p:cNvSpPr/>
                <p:nvPr/>
              </p:nvSpPr>
              <p:spPr>
                <a:xfrm>
                  <a:off x="2578658" y="4654090"/>
                  <a:ext cx="208280" cy="0"/>
                </a:xfrm>
                <a:custGeom>
                  <a:avLst/>
                  <a:gdLst/>
                  <a:ahLst/>
                  <a:cxnLst/>
                  <a:rect l="l" t="t" r="r" b="b"/>
                  <a:pathLst>
                    <a:path w="234314">
                      <a:moveTo>
                        <a:pt x="0" y="0"/>
                      </a:moveTo>
                      <a:lnTo>
                        <a:pt x="234049" y="0"/>
                      </a:lnTo>
                    </a:path>
                  </a:pathLst>
                </a:custGeom>
                <a:ln w="9718">
                  <a:solidFill>
                    <a:srgbClr val="000000"/>
                  </a:solidFill>
                </a:ln>
              </p:spPr>
              <p:txBody>
                <a:bodyPr wrap="square" lIns="0" tIns="0" rIns="0" bIns="0" rtlCol="0"/>
                <a:lstStyle/>
                <a:p>
                  <a:endParaRPr sz="2133"/>
                </a:p>
              </p:txBody>
            </p:sp>
            <p:sp>
              <p:nvSpPr>
                <p:cNvPr id="118" name="object 118"/>
                <p:cNvSpPr/>
                <p:nvPr/>
              </p:nvSpPr>
              <p:spPr>
                <a:xfrm>
                  <a:off x="2578658" y="4634931"/>
                  <a:ext cx="208280" cy="0"/>
                </a:xfrm>
                <a:custGeom>
                  <a:avLst/>
                  <a:gdLst/>
                  <a:ahLst/>
                  <a:cxnLst/>
                  <a:rect l="l" t="t" r="r" b="b"/>
                  <a:pathLst>
                    <a:path w="234314">
                      <a:moveTo>
                        <a:pt x="0" y="0"/>
                      </a:moveTo>
                      <a:lnTo>
                        <a:pt x="234049" y="0"/>
                      </a:lnTo>
                    </a:path>
                  </a:pathLst>
                </a:custGeom>
                <a:ln w="9726">
                  <a:solidFill>
                    <a:srgbClr val="000000"/>
                  </a:solidFill>
                </a:ln>
              </p:spPr>
              <p:txBody>
                <a:bodyPr wrap="square" lIns="0" tIns="0" rIns="0" bIns="0" rtlCol="0"/>
                <a:lstStyle/>
                <a:p>
                  <a:endParaRPr sz="2133"/>
                </a:p>
              </p:txBody>
            </p:sp>
            <p:sp>
              <p:nvSpPr>
                <p:cNvPr id="119" name="object 119"/>
                <p:cNvSpPr/>
                <p:nvPr/>
              </p:nvSpPr>
              <p:spPr>
                <a:xfrm>
                  <a:off x="3542270" y="4638501"/>
                  <a:ext cx="189089" cy="0"/>
                </a:xfrm>
                <a:custGeom>
                  <a:avLst/>
                  <a:gdLst/>
                  <a:ahLst/>
                  <a:cxnLst/>
                  <a:rect l="l" t="t" r="r" b="b"/>
                  <a:pathLst>
                    <a:path w="212725">
                      <a:moveTo>
                        <a:pt x="0" y="0"/>
                      </a:moveTo>
                      <a:lnTo>
                        <a:pt x="212503" y="0"/>
                      </a:lnTo>
                    </a:path>
                  </a:pathLst>
                </a:custGeom>
                <a:ln w="17744">
                  <a:solidFill>
                    <a:srgbClr val="000000"/>
                  </a:solidFill>
                </a:ln>
              </p:spPr>
              <p:txBody>
                <a:bodyPr wrap="square" lIns="0" tIns="0" rIns="0" bIns="0" rtlCol="0"/>
                <a:lstStyle/>
                <a:p>
                  <a:endParaRPr sz="2133"/>
                </a:p>
              </p:txBody>
            </p:sp>
            <p:sp>
              <p:nvSpPr>
                <p:cNvPr id="120" name="object 120"/>
                <p:cNvSpPr/>
                <p:nvPr/>
              </p:nvSpPr>
              <p:spPr>
                <a:xfrm>
                  <a:off x="3636903"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1" name="object 121"/>
                <p:cNvSpPr/>
                <p:nvPr/>
              </p:nvSpPr>
              <p:spPr>
                <a:xfrm>
                  <a:off x="3542269"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2" name="object 122"/>
                <p:cNvSpPr/>
                <p:nvPr/>
              </p:nvSpPr>
              <p:spPr>
                <a:xfrm>
                  <a:off x="3448011"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3" name="object 123"/>
                <p:cNvSpPr/>
                <p:nvPr/>
              </p:nvSpPr>
              <p:spPr>
                <a:xfrm>
                  <a:off x="3221191" y="4650332"/>
                  <a:ext cx="321169" cy="0"/>
                </a:xfrm>
                <a:custGeom>
                  <a:avLst/>
                  <a:gdLst/>
                  <a:ahLst/>
                  <a:cxnLst/>
                  <a:rect l="l" t="t" r="r" b="b"/>
                  <a:pathLst>
                    <a:path w="361314">
                      <a:moveTo>
                        <a:pt x="0" y="0"/>
                      </a:moveTo>
                      <a:lnTo>
                        <a:pt x="361213" y="0"/>
                      </a:lnTo>
                    </a:path>
                  </a:pathLst>
                </a:custGeom>
                <a:ln w="18170">
                  <a:solidFill>
                    <a:srgbClr val="000000"/>
                  </a:solidFill>
                </a:ln>
              </p:spPr>
              <p:txBody>
                <a:bodyPr wrap="square" lIns="0" tIns="0" rIns="0" bIns="0" rtlCol="0"/>
                <a:lstStyle/>
                <a:p>
                  <a:endParaRPr sz="2133"/>
                </a:p>
              </p:txBody>
            </p:sp>
            <p:sp>
              <p:nvSpPr>
                <p:cNvPr id="124" name="object 124"/>
                <p:cNvSpPr/>
                <p:nvPr/>
              </p:nvSpPr>
              <p:spPr>
                <a:xfrm>
                  <a:off x="3448011" y="4634930"/>
                  <a:ext cx="94262" cy="0"/>
                </a:xfrm>
                <a:custGeom>
                  <a:avLst/>
                  <a:gdLst/>
                  <a:ahLst/>
                  <a:cxnLst/>
                  <a:rect l="l" t="t" r="r" b="b"/>
                  <a:pathLst>
                    <a:path w="106045">
                      <a:moveTo>
                        <a:pt x="0" y="0"/>
                      </a:moveTo>
                      <a:lnTo>
                        <a:pt x="106040" y="0"/>
                      </a:lnTo>
                    </a:path>
                  </a:pathLst>
                </a:custGeom>
                <a:ln w="9722">
                  <a:solidFill>
                    <a:srgbClr val="000000"/>
                  </a:solidFill>
                </a:ln>
              </p:spPr>
              <p:txBody>
                <a:bodyPr wrap="square" lIns="0" tIns="0" rIns="0" bIns="0" rtlCol="0"/>
                <a:lstStyle/>
                <a:p>
                  <a:endParaRPr sz="2133"/>
                </a:p>
              </p:txBody>
            </p:sp>
            <p:sp>
              <p:nvSpPr>
                <p:cNvPr id="125" name="object 125"/>
                <p:cNvSpPr/>
                <p:nvPr/>
              </p:nvSpPr>
              <p:spPr>
                <a:xfrm>
                  <a:off x="3202414" y="4654086"/>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126" name="object 126"/>
                <p:cNvSpPr/>
                <p:nvPr/>
              </p:nvSpPr>
              <p:spPr>
                <a:xfrm>
                  <a:off x="3939205" y="4638499"/>
                  <a:ext cx="312138" cy="0"/>
                </a:xfrm>
                <a:custGeom>
                  <a:avLst/>
                  <a:gdLst/>
                  <a:ahLst/>
                  <a:cxnLst/>
                  <a:rect l="l" t="t" r="r" b="b"/>
                  <a:pathLst>
                    <a:path w="351154">
                      <a:moveTo>
                        <a:pt x="0" y="0"/>
                      </a:moveTo>
                      <a:lnTo>
                        <a:pt x="350651" y="0"/>
                      </a:lnTo>
                    </a:path>
                  </a:pathLst>
                </a:custGeom>
                <a:ln w="17746">
                  <a:solidFill>
                    <a:srgbClr val="000000"/>
                  </a:solidFill>
                </a:ln>
              </p:spPr>
              <p:txBody>
                <a:bodyPr wrap="square" lIns="0" tIns="0" rIns="0" bIns="0" rtlCol="0"/>
                <a:lstStyle/>
                <a:p>
                  <a:endParaRPr sz="2133"/>
                </a:p>
              </p:txBody>
            </p:sp>
            <p:sp>
              <p:nvSpPr>
                <p:cNvPr id="127" name="object 127"/>
                <p:cNvSpPr/>
                <p:nvPr/>
              </p:nvSpPr>
              <p:spPr>
                <a:xfrm>
                  <a:off x="3844571" y="4650329"/>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28" name="object 128"/>
                <p:cNvSpPr/>
                <p:nvPr/>
              </p:nvSpPr>
              <p:spPr>
                <a:xfrm>
                  <a:off x="4033463" y="4634930"/>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9" name="object 129"/>
                <p:cNvSpPr/>
                <p:nvPr/>
              </p:nvSpPr>
              <p:spPr>
                <a:xfrm>
                  <a:off x="3939204" y="463492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30" name="object 130"/>
                <p:cNvSpPr/>
                <p:nvPr/>
              </p:nvSpPr>
              <p:spPr>
                <a:xfrm>
                  <a:off x="3844571" y="463492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31" name="object 131"/>
                <p:cNvSpPr/>
                <p:nvPr/>
              </p:nvSpPr>
              <p:spPr>
                <a:xfrm>
                  <a:off x="3636903" y="4654084"/>
                  <a:ext cx="207715" cy="0"/>
                </a:xfrm>
                <a:custGeom>
                  <a:avLst/>
                  <a:gdLst/>
                  <a:ahLst/>
                  <a:cxnLst/>
                  <a:rect l="l" t="t" r="r" b="b"/>
                  <a:pathLst>
                    <a:path w="233679">
                      <a:moveTo>
                        <a:pt x="0" y="0"/>
                      </a:moveTo>
                      <a:lnTo>
                        <a:pt x="233626" y="0"/>
                      </a:lnTo>
                    </a:path>
                  </a:pathLst>
                </a:custGeom>
                <a:ln w="9718">
                  <a:solidFill>
                    <a:srgbClr val="000000"/>
                  </a:solidFill>
                </a:ln>
              </p:spPr>
              <p:txBody>
                <a:bodyPr wrap="square" lIns="0" tIns="0" rIns="0" bIns="0" rtlCol="0"/>
                <a:lstStyle/>
                <a:p>
                  <a:endParaRPr sz="2133"/>
                </a:p>
              </p:txBody>
            </p:sp>
            <p:sp>
              <p:nvSpPr>
                <p:cNvPr id="132" name="object 132"/>
                <p:cNvSpPr/>
                <p:nvPr/>
              </p:nvSpPr>
              <p:spPr>
                <a:xfrm>
                  <a:off x="3750313" y="4634928"/>
                  <a:ext cx="94262" cy="0"/>
                </a:xfrm>
                <a:custGeom>
                  <a:avLst/>
                  <a:gdLst/>
                  <a:ahLst/>
                  <a:cxnLst/>
                  <a:rect l="l" t="t" r="r" b="b"/>
                  <a:pathLst>
                    <a:path w="106045">
                      <a:moveTo>
                        <a:pt x="0" y="0"/>
                      </a:moveTo>
                      <a:lnTo>
                        <a:pt x="106040" y="0"/>
                      </a:lnTo>
                    </a:path>
                  </a:pathLst>
                </a:custGeom>
                <a:ln w="9718">
                  <a:solidFill>
                    <a:srgbClr val="000000"/>
                  </a:solidFill>
                </a:ln>
              </p:spPr>
              <p:txBody>
                <a:bodyPr wrap="square" lIns="0" tIns="0" rIns="0" bIns="0" rtlCol="0"/>
                <a:lstStyle/>
                <a:p>
                  <a:endParaRPr sz="2133"/>
                </a:p>
              </p:txBody>
            </p:sp>
            <p:sp>
              <p:nvSpPr>
                <p:cNvPr id="133" name="object 133"/>
                <p:cNvSpPr/>
                <p:nvPr/>
              </p:nvSpPr>
              <p:spPr>
                <a:xfrm>
                  <a:off x="2144169" y="4654083"/>
                  <a:ext cx="19191" cy="0"/>
                </a:xfrm>
                <a:custGeom>
                  <a:avLst/>
                  <a:gdLst/>
                  <a:ahLst/>
                  <a:cxnLst/>
                  <a:rect l="l" t="t" r="r" b="b"/>
                  <a:pathLst>
                    <a:path w="21589">
                      <a:moveTo>
                        <a:pt x="21546" y="0"/>
                      </a:moveTo>
                      <a:lnTo>
                        <a:pt x="0" y="0"/>
                      </a:lnTo>
                    </a:path>
                  </a:pathLst>
                </a:custGeom>
                <a:ln w="9718">
                  <a:solidFill>
                    <a:srgbClr val="000000"/>
                  </a:solidFill>
                </a:ln>
              </p:spPr>
              <p:txBody>
                <a:bodyPr wrap="square" lIns="0" tIns="0" rIns="0" bIns="0" rtlCol="0"/>
                <a:lstStyle/>
                <a:p>
                  <a:endParaRPr sz="2133"/>
                </a:p>
              </p:txBody>
            </p:sp>
            <p:sp>
              <p:nvSpPr>
                <p:cNvPr id="134" name="object 134"/>
                <p:cNvSpPr/>
                <p:nvPr/>
              </p:nvSpPr>
              <p:spPr>
                <a:xfrm>
                  <a:off x="2503177" y="4199986"/>
                  <a:ext cx="359551" cy="0"/>
                </a:xfrm>
                <a:custGeom>
                  <a:avLst/>
                  <a:gdLst/>
                  <a:ahLst/>
                  <a:cxnLst/>
                  <a:rect l="l" t="t" r="r" b="b"/>
                  <a:pathLst>
                    <a:path w="404494">
                      <a:moveTo>
                        <a:pt x="0" y="0"/>
                      </a:moveTo>
                      <a:lnTo>
                        <a:pt x="403883" y="0"/>
                      </a:lnTo>
                    </a:path>
                  </a:pathLst>
                </a:custGeom>
                <a:ln w="9720">
                  <a:solidFill>
                    <a:srgbClr val="000000"/>
                  </a:solidFill>
                </a:ln>
              </p:spPr>
              <p:txBody>
                <a:bodyPr wrap="square" lIns="0" tIns="0" rIns="0" bIns="0" rtlCol="0"/>
                <a:lstStyle/>
                <a:p>
                  <a:endParaRPr sz="2133"/>
                </a:p>
              </p:txBody>
            </p:sp>
            <p:sp>
              <p:nvSpPr>
                <p:cNvPr id="135" name="object 135"/>
                <p:cNvSpPr/>
                <p:nvPr/>
              </p:nvSpPr>
              <p:spPr>
                <a:xfrm>
                  <a:off x="2862183"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6" name="object 136"/>
                <p:cNvSpPr/>
                <p:nvPr/>
              </p:nvSpPr>
              <p:spPr>
                <a:xfrm>
                  <a:off x="2503176"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7" name="object 137"/>
                <p:cNvSpPr/>
                <p:nvPr/>
              </p:nvSpPr>
              <p:spPr>
                <a:xfrm>
                  <a:off x="2446471"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8" name="object 138"/>
                <p:cNvSpPr/>
                <p:nvPr/>
              </p:nvSpPr>
              <p:spPr>
                <a:xfrm>
                  <a:off x="2918888" y="4181205"/>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9" name="object 139"/>
                <p:cNvSpPr/>
                <p:nvPr/>
              </p:nvSpPr>
              <p:spPr>
                <a:xfrm>
                  <a:off x="2503177" y="4181204"/>
                  <a:ext cx="359551" cy="0"/>
                </a:xfrm>
                <a:custGeom>
                  <a:avLst/>
                  <a:gdLst/>
                  <a:ahLst/>
                  <a:cxnLst/>
                  <a:rect l="l" t="t" r="r" b="b"/>
                  <a:pathLst>
                    <a:path w="404494">
                      <a:moveTo>
                        <a:pt x="0" y="0"/>
                      </a:moveTo>
                      <a:lnTo>
                        <a:pt x="403883" y="0"/>
                      </a:lnTo>
                    </a:path>
                  </a:pathLst>
                </a:custGeom>
                <a:ln w="9718">
                  <a:solidFill>
                    <a:srgbClr val="000000"/>
                  </a:solidFill>
                </a:ln>
              </p:spPr>
              <p:txBody>
                <a:bodyPr wrap="square" lIns="0" tIns="0" rIns="0" bIns="0" rtlCol="0"/>
                <a:lstStyle/>
                <a:p>
                  <a:endParaRPr sz="2133"/>
                </a:p>
              </p:txBody>
            </p:sp>
            <p:sp>
              <p:nvSpPr>
                <p:cNvPr id="140" name="object 140"/>
                <p:cNvSpPr/>
                <p:nvPr/>
              </p:nvSpPr>
              <p:spPr>
                <a:xfrm>
                  <a:off x="2918888" y="4199980"/>
                  <a:ext cx="585893" cy="0"/>
                </a:xfrm>
                <a:custGeom>
                  <a:avLst/>
                  <a:gdLst/>
                  <a:ahLst/>
                  <a:cxnLst/>
                  <a:rect l="l" t="t" r="r" b="b"/>
                  <a:pathLst>
                    <a:path w="659129">
                      <a:moveTo>
                        <a:pt x="0" y="0"/>
                      </a:moveTo>
                      <a:lnTo>
                        <a:pt x="659056" y="0"/>
                      </a:lnTo>
                    </a:path>
                  </a:pathLst>
                </a:custGeom>
                <a:ln w="9727">
                  <a:solidFill>
                    <a:srgbClr val="000000"/>
                  </a:solidFill>
                </a:ln>
              </p:spPr>
              <p:txBody>
                <a:bodyPr wrap="square" lIns="0" tIns="0" rIns="0" bIns="0" rtlCol="0"/>
                <a:lstStyle/>
                <a:p>
                  <a:endParaRPr sz="2133"/>
                </a:p>
              </p:txBody>
            </p:sp>
            <p:sp>
              <p:nvSpPr>
                <p:cNvPr id="141" name="object 141"/>
                <p:cNvSpPr/>
                <p:nvPr/>
              </p:nvSpPr>
              <p:spPr>
                <a:xfrm>
                  <a:off x="2918888" y="4181204"/>
                  <a:ext cx="585893" cy="0"/>
                </a:xfrm>
                <a:custGeom>
                  <a:avLst/>
                  <a:gdLst/>
                  <a:ahLst/>
                  <a:cxnLst/>
                  <a:rect l="l" t="t" r="r" b="b"/>
                  <a:pathLst>
                    <a:path w="659129">
                      <a:moveTo>
                        <a:pt x="0" y="0"/>
                      </a:moveTo>
                      <a:lnTo>
                        <a:pt x="659056" y="0"/>
                      </a:lnTo>
                    </a:path>
                  </a:pathLst>
                </a:custGeom>
                <a:ln w="9718">
                  <a:solidFill>
                    <a:srgbClr val="000000"/>
                  </a:solidFill>
                </a:ln>
              </p:spPr>
              <p:txBody>
                <a:bodyPr wrap="square" lIns="0" tIns="0" rIns="0" bIns="0" rtlCol="0"/>
                <a:lstStyle/>
                <a:p>
                  <a:endParaRPr sz="2133"/>
                </a:p>
              </p:txBody>
            </p:sp>
            <p:sp>
              <p:nvSpPr>
                <p:cNvPr id="142" name="object 142"/>
                <p:cNvSpPr/>
                <p:nvPr/>
              </p:nvSpPr>
              <p:spPr>
                <a:xfrm>
                  <a:off x="1775773" y="4199983"/>
                  <a:ext cx="0" cy="94827"/>
                </a:xfrm>
                <a:custGeom>
                  <a:avLst/>
                  <a:gdLst/>
                  <a:ahLst/>
                  <a:cxnLst/>
                  <a:rect l="l" t="t" r="r" b="b"/>
                  <a:pathLst>
                    <a:path h="106679">
                      <a:moveTo>
                        <a:pt x="0" y="0"/>
                      </a:moveTo>
                      <a:lnTo>
                        <a:pt x="0" y="106481"/>
                      </a:lnTo>
                    </a:path>
                  </a:pathLst>
                </a:custGeom>
                <a:ln w="9716">
                  <a:solidFill>
                    <a:srgbClr val="000000"/>
                  </a:solidFill>
                </a:ln>
              </p:spPr>
              <p:txBody>
                <a:bodyPr wrap="square" lIns="0" tIns="0" rIns="0" bIns="0" rtlCol="0"/>
                <a:lstStyle/>
                <a:p>
                  <a:endParaRPr sz="2133"/>
                </a:p>
              </p:txBody>
            </p:sp>
            <p:sp>
              <p:nvSpPr>
                <p:cNvPr id="143" name="object 143"/>
                <p:cNvSpPr/>
                <p:nvPr/>
              </p:nvSpPr>
              <p:spPr>
                <a:xfrm>
                  <a:off x="1794925" y="4199984"/>
                  <a:ext cx="0" cy="113453"/>
                </a:xfrm>
                <a:custGeom>
                  <a:avLst/>
                  <a:gdLst/>
                  <a:ahLst/>
                  <a:cxnLst/>
                  <a:rect l="l" t="t" r="r" b="b"/>
                  <a:pathLst>
                    <a:path h="127635">
                      <a:moveTo>
                        <a:pt x="0" y="0"/>
                      </a:moveTo>
                      <a:lnTo>
                        <a:pt x="0" y="127608"/>
                      </a:lnTo>
                    </a:path>
                  </a:pathLst>
                </a:custGeom>
                <a:ln w="9716">
                  <a:solidFill>
                    <a:srgbClr val="000000"/>
                  </a:solidFill>
                </a:ln>
              </p:spPr>
              <p:txBody>
                <a:bodyPr wrap="square" lIns="0" tIns="0" rIns="0" bIns="0" rtlCol="0"/>
                <a:lstStyle/>
                <a:p>
                  <a:endParaRPr sz="2133"/>
                </a:p>
              </p:txBody>
            </p:sp>
            <p:sp>
              <p:nvSpPr>
                <p:cNvPr id="144" name="object 144"/>
                <p:cNvSpPr/>
                <p:nvPr/>
              </p:nvSpPr>
              <p:spPr>
                <a:xfrm>
                  <a:off x="1643587" y="4294633"/>
                  <a:ext cx="132644" cy="0"/>
                </a:xfrm>
                <a:custGeom>
                  <a:avLst/>
                  <a:gdLst/>
                  <a:ahLst/>
                  <a:cxnLst/>
                  <a:rect l="l" t="t" r="r" b="b"/>
                  <a:pathLst>
                    <a:path w="149225">
                      <a:moveTo>
                        <a:pt x="0" y="0"/>
                      </a:moveTo>
                      <a:lnTo>
                        <a:pt x="148710" y="0"/>
                      </a:lnTo>
                    </a:path>
                  </a:pathLst>
                </a:custGeom>
                <a:ln w="9718">
                  <a:solidFill>
                    <a:srgbClr val="000000"/>
                  </a:solidFill>
                </a:ln>
              </p:spPr>
              <p:txBody>
                <a:bodyPr wrap="square" lIns="0" tIns="0" rIns="0" bIns="0" rtlCol="0"/>
                <a:lstStyle/>
                <a:p>
                  <a:endParaRPr sz="2133"/>
                </a:p>
              </p:txBody>
            </p:sp>
            <p:sp>
              <p:nvSpPr>
                <p:cNvPr id="145" name="object 145"/>
                <p:cNvSpPr/>
                <p:nvPr/>
              </p:nvSpPr>
              <p:spPr>
                <a:xfrm>
                  <a:off x="1643587" y="4313412"/>
                  <a:ext cx="151836" cy="0"/>
                </a:xfrm>
                <a:custGeom>
                  <a:avLst/>
                  <a:gdLst/>
                  <a:ahLst/>
                  <a:cxnLst/>
                  <a:rect l="l" t="t" r="r" b="b"/>
                  <a:pathLst>
                    <a:path w="170814">
                      <a:moveTo>
                        <a:pt x="0" y="0"/>
                      </a:moveTo>
                      <a:lnTo>
                        <a:pt x="170256" y="0"/>
                      </a:lnTo>
                    </a:path>
                  </a:pathLst>
                </a:custGeom>
                <a:ln w="9718">
                  <a:solidFill>
                    <a:srgbClr val="000000"/>
                  </a:solidFill>
                </a:ln>
              </p:spPr>
              <p:txBody>
                <a:bodyPr wrap="square" lIns="0" tIns="0" rIns="0" bIns="0" rtlCol="0"/>
                <a:lstStyle/>
                <a:p>
                  <a:endParaRPr sz="2133"/>
                </a:p>
              </p:txBody>
            </p:sp>
            <p:sp>
              <p:nvSpPr>
                <p:cNvPr id="146" name="object 146"/>
                <p:cNvSpPr/>
                <p:nvPr/>
              </p:nvSpPr>
              <p:spPr>
                <a:xfrm>
                  <a:off x="1643589" y="4199948"/>
                  <a:ext cx="170462" cy="0"/>
                </a:xfrm>
                <a:custGeom>
                  <a:avLst/>
                  <a:gdLst/>
                  <a:ahLst/>
                  <a:cxnLst/>
                  <a:rect l="l" t="t" r="r" b="b"/>
                  <a:pathLst>
                    <a:path w="191769">
                      <a:moveTo>
                        <a:pt x="0" y="0"/>
                      </a:moveTo>
                      <a:lnTo>
                        <a:pt x="191378" y="0"/>
                      </a:lnTo>
                    </a:path>
                  </a:pathLst>
                </a:custGeom>
                <a:ln w="9795">
                  <a:solidFill>
                    <a:srgbClr val="000000"/>
                  </a:solidFill>
                </a:ln>
              </p:spPr>
              <p:txBody>
                <a:bodyPr wrap="square" lIns="0" tIns="0" rIns="0" bIns="0" rtlCol="0"/>
                <a:lstStyle/>
                <a:p>
                  <a:endParaRPr sz="2133"/>
                </a:p>
              </p:txBody>
            </p:sp>
            <p:sp>
              <p:nvSpPr>
                <p:cNvPr id="147" name="object 147"/>
                <p:cNvSpPr/>
                <p:nvPr/>
              </p:nvSpPr>
              <p:spPr>
                <a:xfrm>
                  <a:off x="1747609" y="418120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48" name="object 148"/>
                <p:cNvSpPr/>
                <p:nvPr/>
              </p:nvSpPr>
              <p:spPr>
                <a:xfrm>
                  <a:off x="1672127" y="418120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49" name="object 149"/>
                <p:cNvSpPr/>
                <p:nvPr/>
              </p:nvSpPr>
              <p:spPr>
                <a:xfrm>
                  <a:off x="1747609" y="4181201"/>
                  <a:ext cx="66604" cy="0"/>
                </a:xfrm>
                <a:custGeom>
                  <a:avLst/>
                  <a:gdLst/>
                  <a:ahLst/>
                  <a:cxnLst/>
                  <a:rect l="l" t="t" r="r" b="b"/>
                  <a:pathLst>
                    <a:path w="74930">
                      <a:moveTo>
                        <a:pt x="0" y="0"/>
                      </a:moveTo>
                      <a:lnTo>
                        <a:pt x="74355" y="0"/>
                      </a:lnTo>
                    </a:path>
                  </a:pathLst>
                </a:custGeom>
                <a:ln w="9718">
                  <a:solidFill>
                    <a:srgbClr val="000000"/>
                  </a:solidFill>
                </a:ln>
              </p:spPr>
              <p:txBody>
                <a:bodyPr wrap="square" lIns="0" tIns="0" rIns="0" bIns="0" rtlCol="0"/>
                <a:lstStyle/>
                <a:p>
                  <a:endParaRPr sz="2133"/>
                </a:p>
              </p:txBody>
            </p:sp>
            <p:sp>
              <p:nvSpPr>
                <p:cNvPr id="150" name="object 150"/>
                <p:cNvSpPr/>
                <p:nvPr/>
              </p:nvSpPr>
              <p:spPr>
                <a:xfrm>
                  <a:off x="1813702" y="418120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1" name="object 151"/>
                <p:cNvSpPr/>
                <p:nvPr/>
              </p:nvSpPr>
              <p:spPr>
                <a:xfrm>
                  <a:off x="1870407" y="4181200"/>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2" name="object 152"/>
                <p:cNvSpPr/>
                <p:nvPr/>
              </p:nvSpPr>
              <p:spPr>
                <a:xfrm>
                  <a:off x="1870407" y="4181200"/>
                  <a:ext cx="576298" cy="0"/>
                </a:xfrm>
                <a:custGeom>
                  <a:avLst/>
                  <a:gdLst/>
                  <a:ahLst/>
                  <a:cxnLst/>
                  <a:rect l="l" t="t" r="r" b="b"/>
                  <a:pathLst>
                    <a:path w="648335">
                      <a:moveTo>
                        <a:pt x="0" y="0"/>
                      </a:moveTo>
                      <a:lnTo>
                        <a:pt x="648071" y="0"/>
                      </a:lnTo>
                    </a:path>
                  </a:pathLst>
                </a:custGeom>
                <a:ln w="9718">
                  <a:solidFill>
                    <a:srgbClr val="000000"/>
                  </a:solidFill>
                </a:ln>
              </p:spPr>
              <p:txBody>
                <a:bodyPr wrap="square" lIns="0" tIns="0" rIns="0" bIns="0" rtlCol="0"/>
                <a:lstStyle/>
                <a:p>
                  <a:endParaRPr sz="2133"/>
                </a:p>
              </p:txBody>
            </p:sp>
            <p:sp>
              <p:nvSpPr>
                <p:cNvPr id="153" name="object 153"/>
                <p:cNvSpPr/>
                <p:nvPr/>
              </p:nvSpPr>
              <p:spPr>
                <a:xfrm>
                  <a:off x="3920052" y="4181199"/>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4" name="object 154"/>
                <p:cNvSpPr/>
                <p:nvPr/>
              </p:nvSpPr>
              <p:spPr>
                <a:xfrm>
                  <a:off x="3561045" y="4181199"/>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5" name="object 155"/>
                <p:cNvSpPr/>
                <p:nvPr/>
              </p:nvSpPr>
              <p:spPr>
                <a:xfrm>
                  <a:off x="3504716" y="418119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6" name="object 156"/>
                <p:cNvSpPr/>
                <p:nvPr/>
              </p:nvSpPr>
              <p:spPr>
                <a:xfrm>
                  <a:off x="3976758" y="418119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7" name="object 157"/>
                <p:cNvSpPr/>
                <p:nvPr/>
              </p:nvSpPr>
              <p:spPr>
                <a:xfrm>
                  <a:off x="3561046" y="4199977"/>
                  <a:ext cx="359551" cy="0"/>
                </a:xfrm>
                <a:custGeom>
                  <a:avLst/>
                  <a:gdLst/>
                  <a:ahLst/>
                  <a:cxnLst/>
                  <a:rect l="l" t="t" r="r" b="b"/>
                  <a:pathLst>
                    <a:path w="404495">
                      <a:moveTo>
                        <a:pt x="0" y="0"/>
                      </a:moveTo>
                      <a:lnTo>
                        <a:pt x="403883" y="0"/>
                      </a:lnTo>
                    </a:path>
                  </a:pathLst>
                </a:custGeom>
                <a:ln w="9720">
                  <a:solidFill>
                    <a:srgbClr val="000000"/>
                  </a:solidFill>
                </a:ln>
              </p:spPr>
              <p:txBody>
                <a:bodyPr wrap="square" lIns="0" tIns="0" rIns="0" bIns="0" rtlCol="0"/>
                <a:lstStyle/>
                <a:p>
                  <a:endParaRPr sz="2133"/>
                </a:p>
              </p:txBody>
            </p:sp>
            <p:sp>
              <p:nvSpPr>
                <p:cNvPr id="158" name="object 158"/>
                <p:cNvSpPr/>
                <p:nvPr/>
              </p:nvSpPr>
              <p:spPr>
                <a:xfrm>
                  <a:off x="3561046" y="4181197"/>
                  <a:ext cx="359551" cy="0"/>
                </a:xfrm>
                <a:custGeom>
                  <a:avLst/>
                  <a:gdLst/>
                  <a:ahLst/>
                  <a:cxnLst/>
                  <a:rect l="l" t="t" r="r" b="b"/>
                  <a:pathLst>
                    <a:path w="404495">
                      <a:moveTo>
                        <a:pt x="0" y="0"/>
                      </a:moveTo>
                      <a:lnTo>
                        <a:pt x="403883" y="0"/>
                      </a:lnTo>
                    </a:path>
                  </a:pathLst>
                </a:custGeom>
                <a:ln w="9718">
                  <a:solidFill>
                    <a:srgbClr val="000000"/>
                  </a:solidFill>
                </a:ln>
              </p:spPr>
              <p:txBody>
                <a:bodyPr wrap="square" lIns="0" tIns="0" rIns="0" bIns="0" rtlCol="0"/>
                <a:lstStyle/>
                <a:p>
                  <a:endParaRPr sz="2133"/>
                </a:p>
              </p:txBody>
            </p:sp>
            <p:sp>
              <p:nvSpPr>
                <p:cNvPr id="159" name="object 159"/>
                <p:cNvSpPr/>
                <p:nvPr/>
              </p:nvSpPr>
              <p:spPr>
                <a:xfrm>
                  <a:off x="3976758" y="4181197"/>
                  <a:ext cx="123049" cy="0"/>
                </a:xfrm>
                <a:custGeom>
                  <a:avLst/>
                  <a:gdLst/>
                  <a:ahLst/>
                  <a:cxnLst/>
                  <a:rect l="l" t="t" r="r" b="b"/>
                  <a:pathLst>
                    <a:path w="138429">
                      <a:moveTo>
                        <a:pt x="0" y="0"/>
                      </a:moveTo>
                      <a:lnTo>
                        <a:pt x="138148" y="0"/>
                      </a:lnTo>
                    </a:path>
                  </a:pathLst>
                </a:custGeom>
                <a:ln w="9718">
                  <a:solidFill>
                    <a:srgbClr val="000000"/>
                  </a:solidFill>
                </a:ln>
              </p:spPr>
              <p:txBody>
                <a:bodyPr wrap="square" lIns="0" tIns="0" rIns="0" bIns="0" rtlCol="0"/>
                <a:lstStyle/>
                <a:p>
                  <a:endParaRPr sz="2133"/>
                </a:p>
              </p:txBody>
            </p:sp>
            <p:sp>
              <p:nvSpPr>
                <p:cNvPr id="160" name="object 160"/>
                <p:cNvSpPr/>
                <p:nvPr/>
              </p:nvSpPr>
              <p:spPr>
                <a:xfrm>
                  <a:off x="3976758" y="4199976"/>
                  <a:ext cx="274320" cy="0"/>
                </a:xfrm>
                <a:custGeom>
                  <a:avLst/>
                  <a:gdLst/>
                  <a:ahLst/>
                  <a:cxnLst/>
                  <a:rect l="l" t="t" r="r" b="b"/>
                  <a:pathLst>
                    <a:path w="308610">
                      <a:moveTo>
                        <a:pt x="0" y="0"/>
                      </a:moveTo>
                      <a:lnTo>
                        <a:pt x="308404" y="0"/>
                      </a:lnTo>
                    </a:path>
                  </a:pathLst>
                </a:custGeom>
                <a:ln w="9718">
                  <a:solidFill>
                    <a:srgbClr val="000000"/>
                  </a:solidFill>
                </a:ln>
              </p:spPr>
              <p:txBody>
                <a:bodyPr wrap="square" lIns="0" tIns="0" rIns="0" bIns="0" rtlCol="0"/>
                <a:lstStyle/>
                <a:p>
                  <a:endParaRPr sz="2133"/>
                </a:p>
              </p:txBody>
            </p:sp>
            <p:sp>
              <p:nvSpPr>
                <p:cNvPr id="161" name="object 161"/>
                <p:cNvSpPr/>
                <p:nvPr/>
              </p:nvSpPr>
              <p:spPr>
                <a:xfrm>
                  <a:off x="2305648" y="4346458"/>
                  <a:ext cx="122484" cy="0"/>
                </a:xfrm>
                <a:custGeom>
                  <a:avLst/>
                  <a:gdLst/>
                  <a:ahLst/>
                  <a:cxnLst/>
                  <a:rect l="l" t="t" r="r" b="b"/>
                  <a:pathLst>
                    <a:path w="137794">
                      <a:moveTo>
                        <a:pt x="0" y="0"/>
                      </a:moveTo>
                      <a:lnTo>
                        <a:pt x="137303" y="0"/>
                      </a:lnTo>
                    </a:path>
                  </a:pathLst>
                </a:custGeom>
                <a:ln w="3380">
                  <a:solidFill>
                    <a:srgbClr val="000000"/>
                  </a:solidFill>
                </a:ln>
              </p:spPr>
              <p:txBody>
                <a:bodyPr wrap="square" lIns="0" tIns="0" rIns="0" bIns="0" rtlCol="0"/>
                <a:lstStyle/>
                <a:p>
                  <a:endParaRPr sz="2133"/>
                </a:p>
              </p:txBody>
            </p:sp>
            <p:sp>
              <p:nvSpPr>
                <p:cNvPr id="162" name="object 162"/>
                <p:cNvSpPr/>
                <p:nvPr/>
              </p:nvSpPr>
              <p:spPr>
                <a:xfrm>
                  <a:off x="2305647" y="4353768"/>
                  <a:ext cx="323427" cy="0"/>
                </a:xfrm>
                <a:custGeom>
                  <a:avLst/>
                  <a:gdLst/>
                  <a:ahLst/>
                  <a:cxnLst/>
                  <a:rect l="l" t="t" r="r" b="b"/>
                  <a:pathLst>
                    <a:path w="363855">
                      <a:moveTo>
                        <a:pt x="0" y="0"/>
                      </a:moveTo>
                      <a:lnTo>
                        <a:pt x="363748" y="0"/>
                      </a:lnTo>
                    </a:path>
                  </a:pathLst>
                </a:custGeom>
                <a:ln w="8904">
                  <a:solidFill>
                    <a:srgbClr val="000000"/>
                  </a:solidFill>
                </a:ln>
              </p:spPr>
              <p:txBody>
                <a:bodyPr wrap="square" lIns="0" tIns="0" rIns="0" bIns="0" rtlCol="0"/>
                <a:lstStyle/>
                <a:p>
                  <a:endParaRPr sz="2133"/>
                </a:p>
              </p:txBody>
            </p:sp>
            <p:sp>
              <p:nvSpPr>
                <p:cNvPr id="163" name="object 163"/>
                <p:cNvSpPr/>
                <p:nvPr/>
              </p:nvSpPr>
              <p:spPr>
                <a:xfrm>
                  <a:off x="2512564" y="4199976"/>
                  <a:ext cx="0" cy="156351"/>
                </a:xfrm>
                <a:custGeom>
                  <a:avLst/>
                  <a:gdLst/>
                  <a:ahLst/>
                  <a:cxnLst/>
                  <a:rect l="l" t="t" r="r" b="b"/>
                  <a:pathLst>
                    <a:path h="175895">
                      <a:moveTo>
                        <a:pt x="0" y="0"/>
                      </a:moveTo>
                      <a:lnTo>
                        <a:pt x="0" y="175778"/>
                      </a:lnTo>
                    </a:path>
                  </a:pathLst>
                </a:custGeom>
                <a:ln w="3379">
                  <a:solidFill>
                    <a:srgbClr val="000000"/>
                  </a:solidFill>
                </a:ln>
              </p:spPr>
              <p:txBody>
                <a:bodyPr wrap="square" lIns="0" tIns="0" rIns="0" bIns="0" rtlCol="0"/>
                <a:lstStyle/>
                <a:p>
                  <a:endParaRPr sz="2133"/>
                </a:p>
              </p:txBody>
            </p:sp>
            <p:sp>
              <p:nvSpPr>
                <p:cNvPr id="164" name="object 164"/>
                <p:cNvSpPr/>
                <p:nvPr/>
              </p:nvSpPr>
              <p:spPr>
                <a:xfrm>
                  <a:off x="2437083" y="4199975"/>
                  <a:ext cx="0" cy="156351"/>
                </a:xfrm>
                <a:custGeom>
                  <a:avLst/>
                  <a:gdLst/>
                  <a:ahLst/>
                  <a:cxnLst/>
                  <a:rect l="l" t="t" r="r" b="b"/>
                  <a:pathLst>
                    <a:path h="175895">
                      <a:moveTo>
                        <a:pt x="0" y="0"/>
                      </a:moveTo>
                      <a:lnTo>
                        <a:pt x="0" y="175778"/>
                      </a:lnTo>
                    </a:path>
                  </a:pathLst>
                </a:custGeom>
                <a:ln w="3379">
                  <a:solidFill>
                    <a:srgbClr val="000000"/>
                  </a:solidFill>
                </a:ln>
              </p:spPr>
              <p:txBody>
                <a:bodyPr wrap="square" lIns="0" tIns="0" rIns="0" bIns="0" rtlCol="0"/>
                <a:lstStyle/>
                <a:p>
                  <a:endParaRPr sz="2133"/>
                </a:p>
              </p:txBody>
            </p:sp>
            <p:sp>
              <p:nvSpPr>
                <p:cNvPr id="165" name="object 165"/>
                <p:cNvSpPr/>
                <p:nvPr/>
              </p:nvSpPr>
              <p:spPr>
                <a:xfrm>
                  <a:off x="2427694" y="4199974"/>
                  <a:ext cx="0" cy="146756"/>
                </a:xfrm>
                <a:custGeom>
                  <a:avLst/>
                  <a:gdLst/>
                  <a:ahLst/>
                  <a:cxnLst/>
                  <a:rect l="l" t="t" r="r" b="b"/>
                  <a:pathLst>
                    <a:path h="165100">
                      <a:moveTo>
                        <a:pt x="0" y="0"/>
                      </a:moveTo>
                      <a:lnTo>
                        <a:pt x="0" y="164792"/>
                      </a:lnTo>
                    </a:path>
                  </a:pathLst>
                </a:custGeom>
                <a:ln w="3379">
                  <a:solidFill>
                    <a:srgbClr val="000000"/>
                  </a:solidFill>
                </a:ln>
              </p:spPr>
              <p:txBody>
                <a:bodyPr wrap="square" lIns="0" tIns="0" rIns="0" bIns="0" rtlCol="0"/>
                <a:lstStyle/>
                <a:p>
                  <a:endParaRPr sz="2133"/>
                </a:p>
              </p:txBody>
            </p:sp>
            <p:sp>
              <p:nvSpPr>
                <p:cNvPr id="166" name="object 166"/>
                <p:cNvSpPr/>
                <p:nvPr/>
              </p:nvSpPr>
              <p:spPr>
                <a:xfrm>
                  <a:off x="2522328" y="4199973"/>
                  <a:ext cx="0" cy="146756"/>
                </a:xfrm>
                <a:custGeom>
                  <a:avLst/>
                  <a:gdLst/>
                  <a:ahLst/>
                  <a:cxnLst/>
                  <a:rect l="l" t="t" r="r" b="b"/>
                  <a:pathLst>
                    <a:path h="165100">
                      <a:moveTo>
                        <a:pt x="0" y="0"/>
                      </a:moveTo>
                      <a:lnTo>
                        <a:pt x="0" y="164792"/>
                      </a:lnTo>
                    </a:path>
                  </a:pathLst>
                </a:custGeom>
                <a:ln w="3379">
                  <a:solidFill>
                    <a:srgbClr val="000000"/>
                  </a:solidFill>
                </a:ln>
              </p:spPr>
              <p:txBody>
                <a:bodyPr wrap="square" lIns="0" tIns="0" rIns="0" bIns="0" rtlCol="0"/>
                <a:lstStyle/>
                <a:p>
                  <a:endParaRPr sz="2133"/>
                </a:p>
              </p:txBody>
            </p:sp>
            <p:sp>
              <p:nvSpPr>
                <p:cNvPr id="167" name="object 167"/>
                <p:cNvSpPr/>
                <p:nvPr/>
              </p:nvSpPr>
              <p:spPr>
                <a:xfrm>
                  <a:off x="2522328" y="4346456"/>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168" name="object 168"/>
                <p:cNvSpPr/>
                <p:nvPr/>
              </p:nvSpPr>
              <p:spPr>
                <a:xfrm>
                  <a:off x="2427695" y="4431716"/>
                  <a:ext cx="132644" cy="0"/>
                </a:xfrm>
                <a:custGeom>
                  <a:avLst/>
                  <a:gdLst/>
                  <a:ahLst/>
                  <a:cxnLst/>
                  <a:rect l="l" t="t" r="r" b="b"/>
                  <a:pathLst>
                    <a:path w="149225">
                      <a:moveTo>
                        <a:pt x="0" y="0"/>
                      </a:moveTo>
                      <a:lnTo>
                        <a:pt x="148710" y="0"/>
                      </a:lnTo>
                    </a:path>
                  </a:pathLst>
                </a:custGeom>
                <a:ln w="3380">
                  <a:solidFill>
                    <a:srgbClr val="000000"/>
                  </a:solidFill>
                </a:ln>
              </p:spPr>
              <p:txBody>
                <a:bodyPr wrap="square" lIns="0" tIns="0" rIns="0" bIns="0" rtlCol="0"/>
                <a:lstStyle/>
                <a:p>
                  <a:endParaRPr sz="2133"/>
                </a:p>
              </p:txBody>
            </p:sp>
            <p:sp>
              <p:nvSpPr>
                <p:cNvPr id="169" name="object 169"/>
                <p:cNvSpPr/>
                <p:nvPr/>
              </p:nvSpPr>
              <p:spPr>
                <a:xfrm>
                  <a:off x="2437083" y="4441105"/>
                  <a:ext cx="123049" cy="0"/>
                </a:xfrm>
                <a:custGeom>
                  <a:avLst/>
                  <a:gdLst/>
                  <a:ahLst/>
                  <a:cxnLst/>
                  <a:rect l="l" t="t" r="r" b="b"/>
                  <a:pathLst>
                    <a:path w="138430">
                      <a:moveTo>
                        <a:pt x="0" y="0"/>
                      </a:moveTo>
                      <a:lnTo>
                        <a:pt x="138148" y="0"/>
                      </a:lnTo>
                    </a:path>
                  </a:pathLst>
                </a:custGeom>
                <a:ln w="3380">
                  <a:solidFill>
                    <a:srgbClr val="000000"/>
                  </a:solidFill>
                </a:ln>
              </p:spPr>
              <p:txBody>
                <a:bodyPr wrap="square" lIns="0" tIns="0" rIns="0" bIns="0" rtlCol="0"/>
                <a:lstStyle/>
                <a:p>
                  <a:endParaRPr sz="2133"/>
                </a:p>
              </p:txBody>
            </p:sp>
            <p:sp>
              <p:nvSpPr>
                <p:cNvPr id="170" name="object 170"/>
                <p:cNvSpPr/>
                <p:nvPr/>
              </p:nvSpPr>
              <p:spPr>
                <a:xfrm>
                  <a:off x="2437083" y="4441105"/>
                  <a:ext cx="0" cy="194169"/>
                </a:xfrm>
                <a:custGeom>
                  <a:avLst/>
                  <a:gdLst/>
                  <a:ahLst/>
                  <a:cxnLst/>
                  <a:rect l="l" t="t" r="r" b="b"/>
                  <a:pathLst>
                    <a:path h="218439">
                      <a:moveTo>
                        <a:pt x="0" y="0"/>
                      </a:moveTo>
                      <a:lnTo>
                        <a:pt x="0" y="218033"/>
                      </a:lnTo>
                    </a:path>
                  </a:pathLst>
                </a:custGeom>
                <a:ln w="3379">
                  <a:solidFill>
                    <a:srgbClr val="000000"/>
                  </a:solidFill>
                </a:ln>
              </p:spPr>
              <p:txBody>
                <a:bodyPr wrap="square" lIns="0" tIns="0" rIns="0" bIns="0" rtlCol="0"/>
                <a:lstStyle/>
                <a:p>
                  <a:endParaRPr sz="2133"/>
                </a:p>
              </p:txBody>
            </p:sp>
            <p:sp>
              <p:nvSpPr>
                <p:cNvPr id="171" name="object 171"/>
                <p:cNvSpPr/>
                <p:nvPr/>
              </p:nvSpPr>
              <p:spPr>
                <a:xfrm>
                  <a:off x="2427694" y="4431715"/>
                  <a:ext cx="0" cy="203200"/>
                </a:xfrm>
                <a:custGeom>
                  <a:avLst/>
                  <a:gdLst/>
                  <a:ahLst/>
                  <a:cxnLst/>
                  <a:rect l="l" t="t" r="r" b="b"/>
                  <a:pathLst>
                    <a:path h="228600">
                      <a:moveTo>
                        <a:pt x="0" y="0"/>
                      </a:moveTo>
                      <a:lnTo>
                        <a:pt x="0" y="228597"/>
                      </a:lnTo>
                    </a:path>
                  </a:pathLst>
                </a:custGeom>
                <a:ln w="3379">
                  <a:solidFill>
                    <a:srgbClr val="000000"/>
                  </a:solidFill>
                </a:ln>
              </p:spPr>
              <p:txBody>
                <a:bodyPr wrap="square" lIns="0" tIns="0" rIns="0" bIns="0" rtlCol="0"/>
                <a:lstStyle/>
                <a:p>
                  <a:endParaRPr sz="2133"/>
                </a:p>
              </p:txBody>
            </p:sp>
            <p:sp>
              <p:nvSpPr>
                <p:cNvPr id="172" name="object 172"/>
                <p:cNvSpPr/>
                <p:nvPr/>
              </p:nvSpPr>
              <p:spPr>
                <a:xfrm>
                  <a:off x="2512565" y="4356220"/>
                  <a:ext cx="47413" cy="0"/>
                </a:xfrm>
                <a:custGeom>
                  <a:avLst/>
                  <a:gdLst/>
                  <a:ahLst/>
                  <a:cxnLst/>
                  <a:rect l="l" t="t" r="r" b="b"/>
                  <a:pathLst>
                    <a:path w="53339">
                      <a:moveTo>
                        <a:pt x="0" y="0"/>
                      </a:moveTo>
                      <a:lnTo>
                        <a:pt x="53231" y="0"/>
                      </a:lnTo>
                    </a:path>
                  </a:pathLst>
                </a:custGeom>
                <a:ln w="3380">
                  <a:solidFill>
                    <a:srgbClr val="000000"/>
                  </a:solidFill>
                </a:ln>
              </p:spPr>
              <p:txBody>
                <a:bodyPr wrap="square" lIns="0" tIns="0" rIns="0" bIns="0" rtlCol="0"/>
                <a:lstStyle/>
                <a:p>
                  <a:endParaRPr sz="2133"/>
                </a:p>
              </p:txBody>
            </p:sp>
            <p:sp>
              <p:nvSpPr>
                <p:cNvPr id="173" name="object 173"/>
                <p:cNvSpPr/>
                <p:nvPr/>
              </p:nvSpPr>
              <p:spPr>
                <a:xfrm>
                  <a:off x="2616587" y="4346454"/>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74" name="object 174"/>
                <p:cNvSpPr/>
                <p:nvPr/>
              </p:nvSpPr>
              <p:spPr>
                <a:xfrm>
                  <a:off x="2559881" y="4346453"/>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75" name="object 175"/>
                <p:cNvSpPr/>
                <p:nvPr/>
              </p:nvSpPr>
              <p:spPr>
                <a:xfrm>
                  <a:off x="2616587" y="4356219"/>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6" name="object 176"/>
                <p:cNvSpPr/>
                <p:nvPr/>
              </p:nvSpPr>
              <p:spPr>
                <a:xfrm>
                  <a:off x="2616587" y="4346453"/>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7" name="object 177"/>
                <p:cNvSpPr/>
                <p:nvPr/>
              </p:nvSpPr>
              <p:spPr>
                <a:xfrm>
                  <a:off x="2616587" y="4431713"/>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8" name="object 178"/>
                <p:cNvSpPr/>
                <p:nvPr/>
              </p:nvSpPr>
              <p:spPr>
                <a:xfrm>
                  <a:off x="2616587" y="4441102"/>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9" name="object 179"/>
                <p:cNvSpPr/>
                <p:nvPr/>
              </p:nvSpPr>
              <p:spPr>
                <a:xfrm>
                  <a:off x="2559881" y="4431712"/>
                  <a:ext cx="0" cy="9596"/>
                </a:xfrm>
                <a:custGeom>
                  <a:avLst/>
                  <a:gdLst/>
                  <a:ahLst/>
                  <a:cxnLst/>
                  <a:rect l="l" t="t" r="r" b="b"/>
                  <a:pathLst>
                    <a:path h="10795">
                      <a:moveTo>
                        <a:pt x="0" y="0"/>
                      </a:moveTo>
                      <a:lnTo>
                        <a:pt x="0" y="10563"/>
                      </a:lnTo>
                    </a:path>
                  </a:pathLst>
                </a:custGeom>
                <a:ln w="3379">
                  <a:solidFill>
                    <a:srgbClr val="000000"/>
                  </a:solidFill>
                </a:ln>
              </p:spPr>
              <p:txBody>
                <a:bodyPr wrap="square" lIns="0" tIns="0" rIns="0" bIns="0" rtlCol="0"/>
                <a:lstStyle/>
                <a:p>
                  <a:endParaRPr sz="2133"/>
                </a:p>
              </p:txBody>
            </p:sp>
            <p:sp>
              <p:nvSpPr>
                <p:cNvPr id="180" name="object 180"/>
                <p:cNvSpPr/>
                <p:nvPr/>
              </p:nvSpPr>
              <p:spPr>
                <a:xfrm>
                  <a:off x="2616587" y="4431712"/>
                  <a:ext cx="0" cy="9596"/>
                </a:xfrm>
                <a:custGeom>
                  <a:avLst/>
                  <a:gdLst/>
                  <a:ahLst/>
                  <a:cxnLst/>
                  <a:rect l="l" t="t" r="r" b="b"/>
                  <a:pathLst>
                    <a:path h="10795">
                      <a:moveTo>
                        <a:pt x="0" y="0"/>
                      </a:moveTo>
                      <a:lnTo>
                        <a:pt x="0" y="10563"/>
                      </a:lnTo>
                    </a:path>
                  </a:pathLst>
                </a:custGeom>
                <a:ln w="3379">
                  <a:solidFill>
                    <a:srgbClr val="000000"/>
                  </a:solidFill>
                </a:ln>
              </p:spPr>
              <p:txBody>
                <a:bodyPr wrap="square" lIns="0" tIns="0" rIns="0" bIns="0" rtlCol="0"/>
                <a:lstStyle/>
                <a:p>
                  <a:endParaRPr sz="2133"/>
                </a:p>
              </p:txBody>
            </p:sp>
            <p:sp>
              <p:nvSpPr>
                <p:cNvPr id="181" name="object 181"/>
                <p:cNvSpPr/>
                <p:nvPr/>
              </p:nvSpPr>
              <p:spPr>
                <a:xfrm>
                  <a:off x="2315036" y="4308892"/>
                  <a:ext cx="112889" cy="0"/>
                </a:xfrm>
                <a:custGeom>
                  <a:avLst/>
                  <a:gdLst/>
                  <a:ahLst/>
                  <a:cxnLst/>
                  <a:rect l="l" t="t" r="r" b="b"/>
                  <a:pathLst>
                    <a:path w="127000">
                      <a:moveTo>
                        <a:pt x="0" y="0"/>
                      </a:moveTo>
                      <a:lnTo>
                        <a:pt x="126741" y="0"/>
                      </a:lnTo>
                    </a:path>
                  </a:pathLst>
                </a:custGeom>
                <a:ln w="3175">
                  <a:solidFill>
                    <a:srgbClr val="000000"/>
                  </a:solidFill>
                </a:ln>
              </p:spPr>
              <p:txBody>
                <a:bodyPr wrap="square" lIns="0" tIns="0" rIns="0" bIns="0" rtlCol="0"/>
                <a:lstStyle/>
                <a:p>
                  <a:endParaRPr sz="2133"/>
                </a:p>
              </p:txBody>
            </p:sp>
            <p:sp>
              <p:nvSpPr>
                <p:cNvPr id="182" name="object 182"/>
                <p:cNvSpPr/>
                <p:nvPr/>
              </p:nvSpPr>
              <p:spPr>
                <a:xfrm>
                  <a:off x="2315036" y="4237903"/>
                  <a:ext cx="112889" cy="0"/>
                </a:xfrm>
                <a:custGeom>
                  <a:avLst/>
                  <a:gdLst/>
                  <a:ahLst/>
                  <a:cxnLst/>
                  <a:rect l="l" t="t" r="r" b="b"/>
                  <a:pathLst>
                    <a:path w="127000">
                      <a:moveTo>
                        <a:pt x="0" y="0"/>
                      </a:moveTo>
                      <a:lnTo>
                        <a:pt x="126741" y="0"/>
                      </a:lnTo>
                    </a:path>
                  </a:pathLst>
                </a:custGeom>
                <a:ln w="3175">
                  <a:solidFill>
                    <a:srgbClr val="000000"/>
                  </a:solidFill>
                </a:ln>
              </p:spPr>
              <p:txBody>
                <a:bodyPr wrap="square" lIns="0" tIns="0" rIns="0" bIns="0" rtlCol="0"/>
                <a:lstStyle/>
                <a:p>
                  <a:endParaRPr sz="2133"/>
                </a:p>
              </p:txBody>
            </p:sp>
            <p:sp>
              <p:nvSpPr>
                <p:cNvPr id="183" name="object 183"/>
                <p:cNvSpPr/>
                <p:nvPr/>
              </p:nvSpPr>
              <p:spPr>
                <a:xfrm>
                  <a:off x="2315036" y="4199968"/>
                  <a:ext cx="0" cy="38382"/>
                </a:xfrm>
                <a:custGeom>
                  <a:avLst/>
                  <a:gdLst/>
                  <a:ahLst/>
                  <a:cxnLst/>
                  <a:rect l="l" t="t" r="r" b="b"/>
                  <a:pathLst>
                    <a:path h="43179">
                      <a:moveTo>
                        <a:pt x="0" y="0"/>
                      </a:moveTo>
                      <a:lnTo>
                        <a:pt x="0" y="42677"/>
                      </a:lnTo>
                    </a:path>
                  </a:pathLst>
                </a:custGeom>
                <a:ln w="3175">
                  <a:solidFill>
                    <a:srgbClr val="000000"/>
                  </a:solidFill>
                </a:ln>
              </p:spPr>
              <p:txBody>
                <a:bodyPr wrap="square" lIns="0" tIns="0" rIns="0" bIns="0" rtlCol="0"/>
                <a:lstStyle/>
                <a:p>
                  <a:endParaRPr sz="2133"/>
                </a:p>
              </p:txBody>
            </p:sp>
            <p:sp>
              <p:nvSpPr>
                <p:cNvPr id="184" name="object 184"/>
                <p:cNvSpPr/>
                <p:nvPr/>
              </p:nvSpPr>
              <p:spPr>
                <a:xfrm>
                  <a:off x="2305647" y="4346450"/>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85" name="object 185"/>
                <p:cNvSpPr/>
                <p:nvPr/>
              </p:nvSpPr>
              <p:spPr>
                <a:xfrm>
                  <a:off x="2315036" y="4308890"/>
                  <a:ext cx="0" cy="37818"/>
                </a:xfrm>
                <a:custGeom>
                  <a:avLst/>
                  <a:gdLst/>
                  <a:ahLst/>
                  <a:cxnLst/>
                  <a:rect l="l" t="t" r="r" b="b"/>
                  <a:pathLst>
                    <a:path h="42545">
                      <a:moveTo>
                        <a:pt x="0" y="0"/>
                      </a:moveTo>
                      <a:lnTo>
                        <a:pt x="0" y="42254"/>
                      </a:lnTo>
                    </a:path>
                  </a:pathLst>
                </a:custGeom>
                <a:ln w="3175">
                  <a:solidFill>
                    <a:srgbClr val="000000"/>
                  </a:solidFill>
                </a:ln>
              </p:spPr>
              <p:txBody>
                <a:bodyPr wrap="square" lIns="0" tIns="0" rIns="0" bIns="0" rtlCol="0"/>
                <a:lstStyle/>
                <a:p>
                  <a:endParaRPr sz="2133"/>
                </a:p>
              </p:txBody>
            </p:sp>
            <p:sp>
              <p:nvSpPr>
                <p:cNvPr id="186" name="object 186"/>
                <p:cNvSpPr/>
                <p:nvPr/>
              </p:nvSpPr>
              <p:spPr>
                <a:xfrm>
                  <a:off x="1624810" y="4133861"/>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187" name="object 187"/>
                <p:cNvSpPr/>
                <p:nvPr/>
              </p:nvSpPr>
              <p:spPr>
                <a:xfrm>
                  <a:off x="1492624" y="4379873"/>
                  <a:ext cx="132644" cy="0"/>
                </a:xfrm>
                <a:custGeom>
                  <a:avLst/>
                  <a:gdLst/>
                  <a:ahLst/>
                  <a:cxnLst/>
                  <a:rect l="l" t="t" r="r" b="b"/>
                  <a:pathLst>
                    <a:path w="149225">
                      <a:moveTo>
                        <a:pt x="0" y="0"/>
                      </a:moveTo>
                      <a:lnTo>
                        <a:pt x="148710" y="0"/>
                      </a:lnTo>
                    </a:path>
                  </a:pathLst>
                </a:custGeom>
                <a:ln w="3386">
                  <a:solidFill>
                    <a:srgbClr val="000000"/>
                  </a:solidFill>
                </a:ln>
              </p:spPr>
              <p:txBody>
                <a:bodyPr wrap="square" lIns="0" tIns="0" rIns="0" bIns="0" rtlCol="0"/>
                <a:lstStyle/>
                <a:p>
                  <a:endParaRPr sz="2133"/>
                </a:p>
              </p:txBody>
            </p:sp>
            <p:sp>
              <p:nvSpPr>
                <p:cNvPr id="188" name="object 188"/>
                <p:cNvSpPr/>
                <p:nvPr/>
              </p:nvSpPr>
              <p:spPr>
                <a:xfrm>
                  <a:off x="1492624" y="4360717"/>
                  <a:ext cx="132644" cy="0"/>
                </a:xfrm>
                <a:custGeom>
                  <a:avLst/>
                  <a:gdLst/>
                  <a:ahLst/>
                  <a:cxnLst/>
                  <a:rect l="l" t="t" r="r" b="b"/>
                  <a:pathLst>
                    <a:path w="149225">
                      <a:moveTo>
                        <a:pt x="0" y="0"/>
                      </a:moveTo>
                      <a:lnTo>
                        <a:pt x="148710" y="0"/>
                      </a:lnTo>
                    </a:path>
                  </a:pathLst>
                </a:custGeom>
                <a:ln w="3385">
                  <a:solidFill>
                    <a:srgbClr val="000000"/>
                  </a:solidFill>
                </a:ln>
              </p:spPr>
              <p:txBody>
                <a:bodyPr wrap="square" lIns="0" tIns="0" rIns="0" bIns="0" rtlCol="0"/>
                <a:lstStyle/>
                <a:p>
                  <a:endParaRPr sz="2133"/>
                </a:p>
              </p:txBody>
            </p:sp>
            <p:sp>
              <p:nvSpPr>
                <p:cNvPr id="189" name="object 189"/>
                <p:cNvSpPr/>
                <p:nvPr/>
              </p:nvSpPr>
              <p:spPr>
                <a:xfrm>
                  <a:off x="1492624" y="4341938"/>
                  <a:ext cx="132644" cy="0"/>
                </a:xfrm>
                <a:custGeom>
                  <a:avLst/>
                  <a:gdLst/>
                  <a:ahLst/>
                  <a:cxnLst/>
                  <a:rect l="l" t="t" r="r" b="b"/>
                  <a:pathLst>
                    <a:path w="149225">
                      <a:moveTo>
                        <a:pt x="0" y="0"/>
                      </a:moveTo>
                      <a:lnTo>
                        <a:pt x="148710" y="0"/>
                      </a:lnTo>
                    </a:path>
                  </a:pathLst>
                </a:custGeom>
                <a:ln w="3385">
                  <a:solidFill>
                    <a:srgbClr val="000000"/>
                  </a:solidFill>
                </a:ln>
              </p:spPr>
              <p:txBody>
                <a:bodyPr wrap="square" lIns="0" tIns="0" rIns="0" bIns="0" rtlCol="0"/>
                <a:lstStyle/>
                <a:p>
                  <a:endParaRPr sz="2133"/>
                </a:p>
              </p:txBody>
            </p:sp>
            <p:sp>
              <p:nvSpPr>
                <p:cNvPr id="190" name="object 190"/>
                <p:cNvSpPr/>
                <p:nvPr/>
              </p:nvSpPr>
              <p:spPr>
                <a:xfrm>
                  <a:off x="1492624" y="4322783"/>
                  <a:ext cx="132644" cy="0"/>
                </a:xfrm>
                <a:custGeom>
                  <a:avLst/>
                  <a:gdLst/>
                  <a:ahLst/>
                  <a:cxnLst/>
                  <a:rect l="l" t="t" r="r" b="b"/>
                  <a:pathLst>
                    <a:path w="149225">
                      <a:moveTo>
                        <a:pt x="0" y="0"/>
                      </a:moveTo>
                      <a:lnTo>
                        <a:pt x="148710" y="0"/>
                      </a:lnTo>
                    </a:path>
                  </a:pathLst>
                </a:custGeom>
                <a:ln w="3384">
                  <a:solidFill>
                    <a:srgbClr val="000000"/>
                  </a:solidFill>
                </a:ln>
              </p:spPr>
              <p:txBody>
                <a:bodyPr wrap="square" lIns="0" tIns="0" rIns="0" bIns="0" rtlCol="0"/>
                <a:lstStyle/>
                <a:p>
                  <a:endParaRPr sz="2133"/>
                </a:p>
              </p:txBody>
            </p:sp>
            <p:sp>
              <p:nvSpPr>
                <p:cNvPr id="191" name="object 191"/>
                <p:cNvSpPr/>
                <p:nvPr/>
              </p:nvSpPr>
              <p:spPr>
                <a:xfrm>
                  <a:off x="1492624" y="4304003"/>
                  <a:ext cx="132644" cy="0"/>
                </a:xfrm>
                <a:custGeom>
                  <a:avLst/>
                  <a:gdLst/>
                  <a:ahLst/>
                  <a:cxnLst/>
                  <a:rect l="l" t="t" r="r" b="b"/>
                  <a:pathLst>
                    <a:path w="149225">
                      <a:moveTo>
                        <a:pt x="0" y="0"/>
                      </a:moveTo>
                      <a:lnTo>
                        <a:pt x="148710" y="0"/>
                      </a:lnTo>
                    </a:path>
                  </a:pathLst>
                </a:custGeom>
                <a:ln w="3383">
                  <a:solidFill>
                    <a:srgbClr val="000000"/>
                  </a:solidFill>
                </a:ln>
              </p:spPr>
              <p:txBody>
                <a:bodyPr wrap="square" lIns="0" tIns="0" rIns="0" bIns="0" rtlCol="0"/>
                <a:lstStyle/>
                <a:p>
                  <a:endParaRPr sz="2133"/>
                </a:p>
              </p:txBody>
            </p:sp>
            <p:sp>
              <p:nvSpPr>
                <p:cNvPr id="192" name="object 192"/>
                <p:cNvSpPr/>
                <p:nvPr/>
              </p:nvSpPr>
              <p:spPr>
                <a:xfrm>
                  <a:off x="1492624" y="4247288"/>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3" name="object 193"/>
                <p:cNvSpPr/>
                <p:nvPr/>
              </p:nvSpPr>
              <p:spPr>
                <a:xfrm>
                  <a:off x="1492624" y="4266068"/>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4" name="object 194"/>
                <p:cNvSpPr/>
                <p:nvPr/>
              </p:nvSpPr>
              <p:spPr>
                <a:xfrm>
                  <a:off x="1492624" y="4285222"/>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5" name="object 195"/>
                <p:cNvSpPr/>
                <p:nvPr/>
              </p:nvSpPr>
              <p:spPr>
                <a:xfrm>
                  <a:off x="1492624" y="4228508"/>
                  <a:ext cx="132644" cy="0"/>
                </a:xfrm>
                <a:custGeom>
                  <a:avLst/>
                  <a:gdLst/>
                  <a:ahLst/>
                  <a:cxnLst/>
                  <a:rect l="l" t="t" r="r" b="b"/>
                  <a:pathLst>
                    <a:path w="149225">
                      <a:moveTo>
                        <a:pt x="148710" y="0"/>
                      </a:moveTo>
                      <a:lnTo>
                        <a:pt x="0" y="0"/>
                      </a:lnTo>
                    </a:path>
                  </a:pathLst>
                </a:custGeom>
                <a:ln w="3380">
                  <a:solidFill>
                    <a:srgbClr val="000000"/>
                  </a:solidFill>
                </a:ln>
              </p:spPr>
              <p:txBody>
                <a:bodyPr wrap="square" lIns="0" tIns="0" rIns="0" bIns="0" rtlCol="0"/>
                <a:lstStyle/>
                <a:p>
                  <a:endParaRPr sz="2133"/>
                </a:p>
              </p:txBody>
            </p:sp>
            <p:sp>
              <p:nvSpPr>
                <p:cNvPr id="196" name="object 196"/>
                <p:cNvSpPr/>
                <p:nvPr/>
              </p:nvSpPr>
              <p:spPr>
                <a:xfrm>
                  <a:off x="1492624" y="4398650"/>
                  <a:ext cx="132644" cy="0"/>
                </a:xfrm>
                <a:custGeom>
                  <a:avLst/>
                  <a:gdLst/>
                  <a:ahLst/>
                  <a:cxnLst/>
                  <a:rect l="l" t="t" r="r" b="b"/>
                  <a:pathLst>
                    <a:path w="149225">
                      <a:moveTo>
                        <a:pt x="148710" y="0"/>
                      </a:moveTo>
                      <a:lnTo>
                        <a:pt x="0" y="0"/>
                      </a:lnTo>
                    </a:path>
                  </a:pathLst>
                </a:custGeom>
                <a:ln w="3380">
                  <a:solidFill>
                    <a:srgbClr val="000000"/>
                  </a:solidFill>
                </a:ln>
              </p:spPr>
              <p:txBody>
                <a:bodyPr wrap="square" lIns="0" tIns="0" rIns="0" bIns="0" rtlCol="0"/>
                <a:lstStyle/>
                <a:p>
                  <a:endParaRPr sz="2133"/>
                </a:p>
              </p:txBody>
            </p:sp>
            <p:sp>
              <p:nvSpPr>
                <p:cNvPr id="197" name="object 197"/>
                <p:cNvSpPr/>
                <p:nvPr/>
              </p:nvSpPr>
              <p:spPr>
                <a:xfrm>
                  <a:off x="1563223" y="4228505"/>
                  <a:ext cx="0" cy="170462"/>
                </a:xfrm>
                <a:custGeom>
                  <a:avLst/>
                  <a:gdLst/>
                  <a:ahLst/>
                  <a:cxnLst/>
                  <a:rect l="l" t="t" r="r" b="b"/>
                  <a:pathLst>
                    <a:path h="191770">
                      <a:moveTo>
                        <a:pt x="0" y="191413"/>
                      </a:moveTo>
                      <a:lnTo>
                        <a:pt x="0" y="0"/>
                      </a:lnTo>
                    </a:path>
                  </a:pathLst>
                </a:custGeom>
                <a:ln w="3379">
                  <a:solidFill>
                    <a:srgbClr val="000000"/>
                  </a:solidFill>
                </a:ln>
              </p:spPr>
              <p:txBody>
                <a:bodyPr wrap="square" lIns="0" tIns="0" rIns="0" bIns="0" rtlCol="0"/>
                <a:lstStyle/>
                <a:p>
                  <a:endParaRPr sz="2133"/>
                </a:p>
              </p:txBody>
            </p:sp>
            <p:sp>
              <p:nvSpPr>
                <p:cNvPr id="198" name="object 198"/>
                <p:cNvSpPr/>
                <p:nvPr/>
              </p:nvSpPr>
              <p:spPr>
                <a:xfrm>
                  <a:off x="1553835" y="4228504"/>
                  <a:ext cx="0" cy="170462"/>
                </a:xfrm>
                <a:custGeom>
                  <a:avLst/>
                  <a:gdLst/>
                  <a:ahLst/>
                  <a:cxnLst/>
                  <a:rect l="l" t="t" r="r" b="b"/>
                  <a:pathLst>
                    <a:path h="191770">
                      <a:moveTo>
                        <a:pt x="0" y="191413"/>
                      </a:moveTo>
                      <a:lnTo>
                        <a:pt x="0" y="0"/>
                      </a:lnTo>
                    </a:path>
                  </a:pathLst>
                </a:custGeom>
                <a:ln w="3379">
                  <a:solidFill>
                    <a:srgbClr val="000000"/>
                  </a:solidFill>
                </a:ln>
              </p:spPr>
              <p:txBody>
                <a:bodyPr wrap="square" lIns="0" tIns="0" rIns="0" bIns="0" rtlCol="0"/>
                <a:lstStyle/>
                <a:p>
                  <a:endParaRPr sz="2133"/>
                </a:p>
              </p:txBody>
            </p:sp>
            <p:sp>
              <p:nvSpPr>
                <p:cNvPr id="199" name="object 199"/>
                <p:cNvSpPr/>
                <p:nvPr/>
              </p:nvSpPr>
              <p:spPr>
                <a:xfrm>
                  <a:off x="1492624" y="4067748"/>
                  <a:ext cx="132644" cy="0"/>
                </a:xfrm>
                <a:custGeom>
                  <a:avLst/>
                  <a:gdLst/>
                  <a:ahLst/>
                  <a:cxnLst/>
                  <a:rect l="l" t="t" r="r" b="b"/>
                  <a:pathLst>
                    <a:path w="149225">
                      <a:moveTo>
                        <a:pt x="148710" y="0"/>
                      </a:moveTo>
                      <a:lnTo>
                        <a:pt x="0" y="0"/>
                      </a:lnTo>
                    </a:path>
                  </a:pathLst>
                </a:custGeom>
                <a:ln w="9718">
                  <a:solidFill>
                    <a:srgbClr val="000000"/>
                  </a:solidFill>
                </a:ln>
              </p:spPr>
              <p:txBody>
                <a:bodyPr wrap="square" lIns="0" tIns="0" rIns="0" bIns="0" rtlCol="0"/>
                <a:lstStyle/>
                <a:p>
                  <a:endParaRPr sz="2133"/>
                </a:p>
              </p:txBody>
            </p:sp>
            <p:sp>
              <p:nvSpPr>
                <p:cNvPr id="200" name="object 200"/>
                <p:cNvSpPr/>
                <p:nvPr/>
              </p:nvSpPr>
              <p:spPr>
                <a:xfrm>
                  <a:off x="1624810" y="4133852"/>
                  <a:ext cx="0" cy="520418"/>
                </a:xfrm>
                <a:custGeom>
                  <a:avLst/>
                  <a:gdLst/>
                  <a:ahLst/>
                  <a:cxnLst/>
                  <a:rect l="l" t="t" r="r" b="b"/>
                  <a:pathLst>
                    <a:path h="585470">
                      <a:moveTo>
                        <a:pt x="0" y="585224"/>
                      </a:moveTo>
                      <a:lnTo>
                        <a:pt x="0" y="0"/>
                      </a:lnTo>
                    </a:path>
                  </a:pathLst>
                </a:custGeom>
                <a:ln w="9716">
                  <a:solidFill>
                    <a:srgbClr val="000000"/>
                  </a:solidFill>
                </a:ln>
              </p:spPr>
              <p:txBody>
                <a:bodyPr wrap="square" lIns="0" tIns="0" rIns="0" bIns="0" rtlCol="0"/>
                <a:lstStyle/>
                <a:p>
                  <a:endParaRPr sz="2133"/>
                </a:p>
              </p:txBody>
            </p:sp>
            <p:sp>
              <p:nvSpPr>
                <p:cNvPr id="203" name="object 203"/>
                <p:cNvSpPr/>
                <p:nvPr/>
              </p:nvSpPr>
              <p:spPr>
                <a:xfrm>
                  <a:off x="1331146" y="3897602"/>
                  <a:ext cx="130387" cy="0"/>
                </a:xfrm>
                <a:custGeom>
                  <a:avLst/>
                  <a:gdLst/>
                  <a:ahLst/>
                  <a:cxnLst/>
                  <a:rect l="l" t="t" r="r" b="b"/>
                  <a:pathLst>
                    <a:path w="146685">
                      <a:moveTo>
                        <a:pt x="0" y="0"/>
                      </a:moveTo>
                      <a:lnTo>
                        <a:pt x="146597" y="0"/>
                      </a:lnTo>
                    </a:path>
                  </a:pathLst>
                </a:custGeom>
                <a:ln w="3380">
                  <a:solidFill>
                    <a:srgbClr val="000000"/>
                  </a:solidFill>
                </a:ln>
              </p:spPr>
              <p:txBody>
                <a:bodyPr wrap="square" lIns="0" tIns="0" rIns="0" bIns="0" rtlCol="0"/>
                <a:lstStyle/>
                <a:p>
                  <a:endParaRPr sz="2133"/>
                </a:p>
              </p:txBody>
            </p:sp>
            <p:sp>
              <p:nvSpPr>
                <p:cNvPr id="204" name="object 204"/>
                <p:cNvSpPr/>
                <p:nvPr/>
              </p:nvSpPr>
              <p:spPr>
                <a:xfrm>
                  <a:off x="1499383" y="3897601"/>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5" name="object 205"/>
                <p:cNvSpPr/>
                <p:nvPr/>
              </p:nvSpPr>
              <p:spPr>
                <a:xfrm>
                  <a:off x="1574865" y="3897601"/>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06" name="object 206"/>
                <p:cNvSpPr/>
                <p:nvPr/>
              </p:nvSpPr>
              <p:spPr>
                <a:xfrm>
                  <a:off x="1802061" y="3897600"/>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7" name="object 207"/>
                <p:cNvSpPr/>
                <p:nvPr/>
              </p:nvSpPr>
              <p:spPr>
                <a:xfrm>
                  <a:off x="1877542" y="3897600"/>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08" name="object 208"/>
                <p:cNvSpPr/>
                <p:nvPr/>
              </p:nvSpPr>
              <p:spPr>
                <a:xfrm>
                  <a:off x="2104739" y="3897600"/>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9" name="object 209"/>
                <p:cNvSpPr/>
                <p:nvPr/>
              </p:nvSpPr>
              <p:spPr>
                <a:xfrm>
                  <a:off x="2180220" y="3897599"/>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10" name="object 210"/>
                <p:cNvSpPr/>
                <p:nvPr/>
              </p:nvSpPr>
              <p:spPr>
                <a:xfrm>
                  <a:off x="2407416" y="3897599"/>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11" name="object 211"/>
                <p:cNvSpPr/>
                <p:nvPr/>
              </p:nvSpPr>
              <p:spPr>
                <a:xfrm>
                  <a:off x="2483273" y="3897599"/>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2" name="object 212"/>
                <p:cNvSpPr/>
                <p:nvPr/>
              </p:nvSpPr>
              <p:spPr>
                <a:xfrm>
                  <a:off x="2710093" y="3897598"/>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13" name="object 213"/>
                <p:cNvSpPr/>
                <p:nvPr/>
              </p:nvSpPr>
              <p:spPr>
                <a:xfrm>
                  <a:off x="2785952" y="3897598"/>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4" name="object 214"/>
                <p:cNvSpPr/>
                <p:nvPr/>
              </p:nvSpPr>
              <p:spPr>
                <a:xfrm>
                  <a:off x="3012771" y="3897597"/>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5" name="object 215"/>
                <p:cNvSpPr/>
                <p:nvPr/>
              </p:nvSpPr>
              <p:spPr>
                <a:xfrm>
                  <a:off x="3088629" y="3897597"/>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6" name="object 216"/>
                <p:cNvSpPr/>
                <p:nvPr/>
              </p:nvSpPr>
              <p:spPr>
                <a:xfrm>
                  <a:off x="3315449" y="3897597"/>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7" name="object 217"/>
                <p:cNvSpPr/>
                <p:nvPr/>
              </p:nvSpPr>
              <p:spPr>
                <a:xfrm>
                  <a:off x="3391306" y="3897596"/>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8" name="object 218"/>
                <p:cNvSpPr/>
                <p:nvPr/>
              </p:nvSpPr>
              <p:spPr>
                <a:xfrm>
                  <a:off x="3618126" y="3897596"/>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9" name="object 219"/>
                <p:cNvSpPr/>
                <p:nvPr/>
              </p:nvSpPr>
              <p:spPr>
                <a:xfrm>
                  <a:off x="3693984" y="3897596"/>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20" name="object 220"/>
                <p:cNvSpPr/>
                <p:nvPr/>
              </p:nvSpPr>
              <p:spPr>
                <a:xfrm>
                  <a:off x="3920805" y="3897596"/>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21" name="object 221"/>
                <p:cNvSpPr/>
                <p:nvPr/>
              </p:nvSpPr>
              <p:spPr>
                <a:xfrm>
                  <a:off x="3996662" y="3897596"/>
                  <a:ext cx="130387" cy="0"/>
                </a:xfrm>
                <a:custGeom>
                  <a:avLst/>
                  <a:gdLst/>
                  <a:ahLst/>
                  <a:cxnLst/>
                  <a:rect l="l" t="t" r="r" b="b"/>
                  <a:pathLst>
                    <a:path w="146685">
                      <a:moveTo>
                        <a:pt x="0" y="0"/>
                      </a:moveTo>
                      <a:lnTo>
                        <a:pt x="146175" y="0"/>
                      </a:lnTo>
                    </a:path>
                  </a:pathLst>
                </a:custGeom>
                <a:ln w="3380">
                  <a:solidFill>
                    <a:srgbClr val="000000"/>
                  </a:solidFill>
                </a:ln>
              </p:spPr>
              <p:txBody>
                <a:bodyPr wrap="square" lIns="0" tIns="0" rIns="0" bIns="0" rtlCol="0"/>
                <a:lstStyle/>
                <a:p>
                  <a:endParaRPr sz="2133"/>
                </a:p>
              </p:txBody>
            </p:sp>
            <p:sp>
              <p:nvSpPr>
                <p:cNvPr id="222" name="object 222"/>
                <p:cNvSpPr/>
                <p:nvPr/>
              </p:nvSpPr>
              <p:spPr>
                <a:xfrm>
                  <a:off x="1614671" y="4351315"/>
                  <a:ext cx="106679" cy="0"/>
                </a:xfrm>
                <a:custGeom>
                  <a:avLst/>
                  <a:gdLst/>
                  <a:ahLst/>
                  <a:cxnLst/>
                  <a:rect l="l" t="t" r="r" b="b"/>
                  <a:pathLst>
                    <a:path w="120014">
                      <a:moveTo>
                        <a:pt x="0" y="0"/>
                      </a:moveTo>
                      <a:lnTo>
                        <a:pt x="119559" y="0"/>
                      </a:lnTo>
                    </a:path>
                  </a:pathLst>
                </a:custGeom>
                <a:ln w="3380">
                  <a:solidFill>
                    <a:srgbClr val="000000"/>
                  </a:solidFill>
                </a:ln>
              </p:spPr>
              <p:txBody>
                <a:bodyPr wrap="square" lIns="0" tIns="0" rIns="0" bIns="0" rtlCol="0"/>
                <a:lstStyle/>
                <a:p>
                  <a:endParaRPr sz="2133"/>
                </a:p>
              </p:txBody>
            </p:sp>
            <p:sp>
              <p:nvSpPr>
                <p:cNvPr id="223" name="object 223"/>
                <p:cNvSpPr/>
                <p:nvPr/>
              </p:nvSpPr>
              <p:spPr>
                <a:xfrm>
                  <a:off x="1758875" y="4351315"/>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4" name="object 224"/>
                <p:cNvSpPr/>
                <p:nvPr/>
              </p:nvSpPr>
              <p:spPr>
                <a:xfrm>
                  <a:off x="1834357" y="4351315"/>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25" name="object 225"/>
                <p:cNvSpPr/>
                <p:nvPr/>
              </p:nvSpPr>
              <p:spPr>
                <a:xfrm>
                  <a:off x="2061552" y="4351314"/>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6" name="object 226"/>
                <p:cNvSpPr/>
                <p:nvPr/>
              </p:nvSpPr>
              <p:spPr>
                <a:xfrm>
                  <a:off x="2137034" y="4351314"/>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27" name="object 227"/>
                <p:cNvSpPr/>
                <p:nvPr/>
              </p:nvSpPr>
              <p:spPr>
                <a:xfrm>
                  <a:off x="2364231" y="4351313"/>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8" name="object 228"/>
                <p:cNvSpPr/>
                <p:nvPr/>
              </p:nvSpPr>
              <p:spPr>
                <a:xfrm>
                  <a:off x="2666908" y="4351313"/>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9" name="object 229"/>
                <p:cNvSpPr/>
                <p:nvPr/>
              </p:nvSpPr>
              <p:spPr>
                <a:xfrm>
                  <a:off x="2742390" y="4351312"/>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0" name="object 230"/>
                <p:cNvSpPr/>
                <p:nvPr/>
              </p:nvSpPr>
              <p:spPr>
                <a:xfrm>
                  <a:off x="2969585" y="4351312"/>
                  <a:ext cx="37818" cy="0"/>
                </a:xfrm>
                <a:custGeom>
                  <a:avLst/>
                  <a:gdLst/>
                  <a:ahLst/>
                  <a:cxnLst/>
                  <a:rect l="l" t="t" r="r" b="b"/>
                  <a:pathLst>
                    <a:path w="42545">
                      <a:moveTo>
                        <a:pt x="0" y="0"/>
                      </a:moveTo>
                      <a:lnTo>
                        <a:pt x="42247" y="0"/>
                      </a:lnTo>
                    </a:path>
                  </a:pathLst>
                </a:custGeom>
                <a:ln w="3380">
                  <a:solidFill>
                    <a:srgbClr val="000000"/>
                  </a:solidFill>
                </a:ln>
              </p:spPr>
              <p:txBody>
                <a:bodyPr wrap="square" lIns="0" tIns="0" rIns="0" bIns="0" rtlCol="0"/>
                <a:lstStyle/>
                <a:p>
                  <a:endParaRPr sz="2133"/>
                </a:p>
              </p:txBody>
            </p:sp>
            <p:sp>
              <p:nvSpPr>
                <p:cNvPr id="231" name="object 231"/>
                <p:cNvSpPr/>
                <p:nvPr/>
              </p:nvSpPr>
              <p:spPr>
                <a:xfrm>
                  <a:off x="3045067" y="4351312"/>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2" name="object 232"/>
                <p:cNvSpPr/>
                <p:nvPr/>
              </p:nvSpPr>
              <p:spPr>
                <a:xfrm>
                  <a:off x="3272263" y="4351311"/>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3" name="object 233"/>
                <p:cNvSpPr/>
                <p:nvPr/>
              </p:nvSpPr>
              <p:spPr>
                <a:xfrm>
                  <a:off x="3347745" y="4351311"/>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4" name="object 234"/>
                <p:cNvSpPr/>
                <p:nvPr/>
              </p:nvSpPr>
              <p:spPr>
                <a:xfrm>
                  <a:off x="3574941" y="4351310"/>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5" name="object 235"/>
                <p:cNvSpPr/>
                <p:nvPr/>
              </p:nvSpPr>
              <p:spPr>
                <a:xfrm>
                  <a:off x="3650422" y="4351310"/>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6" name="object 236"/>
                <p:cNvSpPr/>
                <p:nvPr/>
              </p:nvSpPr>
              <p:spPr>
                <a:xfrm>
                  <a:off x="3877618" y="4351310"/>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7" name="object 237"/>
                <p:cNvSpPr/>
                <p:nvPr/>
              </p:nvSpPr>
              <p:spPr>
                <a:xfrm>
                  <a:off x="3953100" y="4351309"/>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8" name="object 238"/>
                <p:cNvSpPr/>
                <p:nvPr/>
              </p:nvSpPr>
              <p:spPr>
                <a:xfrm>
                  <a:off x="4180296" y="4351309"/>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9" name="object 239"/>
                <p:cNvSpPr/>
                <p:nvPr/>
              </p:nvSpPr>
              <p:spPr>
                <a:xfrm>
                  <a:off x="4255778" y="4351308"/>
                  <a:ext cx="106679" cy="0"/>
                </a:xfrm>
                <a:custGeom>
                  <a:avLst/>
                  <a:gdLst/>
                  <a:ahLst/>
                  <a:cxnLst/>
                  <a:rect l="l" t="t" r="r" b="b"/>
                  <a:pathLst>
                    <a:path w="120014">
                      <a:moveTo>
                        <a:pt x="0" y="0"/>
                      </a:moveTo>
                      <a:lnTo>
                        <a:pt x="119559" y="0"/>
                      </a:lnTo>
                    </a:path>
                  </a:pathLst>
                </a:custGeom>
                <a:ln w="3380">
                  <a:solidFill>
                    <a:srgbClr val="000000"/>
                  </a:solidFill>
                </a:ln>
              </p:spPr>
              <p:txBody>
                <a:bodyPr wrap="square" lIns="0" tIns="0" rIns="0" bIns="0" rtlCol="0"/>
                <a:lstStyle/>
                <a:p>
                  <a:endParaRPr sz="2133"/>
                </a:p>
              </p:txBody>
            </p:sp>
            <p:sp>
              <p:nvSpPr>
                <p:cNvPr id="250" name="object 250"/>
                <p:cNvSpPr/>
                <p:nvPr/>
              </p:nvSpPr>
              <p:spPr>
                <a:xfrm>
                  <a:off x="1474036" y="3591837"/>
                  <a:ext cx="0" cy="6209"/>
                </a:xfrm>
                <a:custGeom>
                  <a:avLst/>
                  <a:gdLst/>
                  <a:ahLst/>
                  <a:cxnLst/>
                  <a:rect l="l" t="t" r="r" b="b"/>
                  <a:pathLst>
                    <a:path h="6985">
                      <a:moveTo>
                        <a:pt x="0" y="0"/>
                      </a:moveTo>
                      <a:lnTo>
                        <a:pt x="0" y="6775"/>
                      </a:lnTo>
                    </a:path>
                  </a:pathLst>
                </a:custGeom>
                <a:ln w="3175">
                  <a:solidFill>
                    <a:srgbClr val="000000"/>
                  </a:solidFill>
                </a:ln>
              </p:spPr>
              <p:txBody>
                <a:bodyPr wrap="square" lIns="0" tIns="0" rIns="0" bIns="0" rtlCol="0"/>
                <a:lstStyle/>
                <a:p>
                  <a:endParaRPr sz="2133"/>
                </a:p>
              </p:txBody>
            </p:sp>
            <p:sp>
              <p:nvSpPr>
                <p:cNvPr id="251" name="object 251"/>
                <p:cNvSpPr/>
                <p:nvPr/>
              </p:nvSpPr>
              <p:spPr>
                <a:xfrm>
                  <a:off x="4269860" y="3761965"/>
                  <a:ext cx="0" cy="6209"/>
                </a:xfrm>
                <a:custGeom>
                  <a:avLst/>
                  <a:gdLst/>
                  <a:ahLst/>
                  <a:cxnLst/>
                  <a:rect l="l" t="t" r="r" b="b"/>
                  <a:pathLst>
                    <a:path h="6985">
                      <a:moveTo>
                        <a:pt x="0" y="0"/>
                      </a:moveTo>
                      <a:lnTo>
                        <a:pt x="0" y="6793"/>
                      </a:lnTo>
                    </a:path>
                  </a:pathLst>
                </a:custGeom>
                <a:ln w="3175">
                  <a:solidFill>
                    <a:srgbClr val="000000"/>
                  </a:solidFill>
                </a:ln>
              </p:spPr>
              <p:txBody>
                <a:bodyPr wrap="square" lIns="0" tIns="0" rIns="0" bIns="0" rtlCol="0"/>
                <a:lstStyle/>
                <a:p>
                  <a:endParaRPr sz="2133"/>
                </a:p>
              </p:txBody>
            </p:sp>
            <p:sp>
              <p:nvSpPr>
                <p:cNvPr id="252" name="object 252"/>
                <p:cNvSpPr/>
                <p:nvPr/>
              </p:nvSpPr>
              <p:spPr>
                <a:xfrm>
                  <a:off x="3589586" y="3365740"/>
                  <a:ext cx="0" cy="172720"/>
                </a:xfrm>
                <a:custGeom>
                  <a:avLst/>
                  <a:gdLst/>
                  <a:ahLst/>
                  <a:cxnLst/>
                  <a:rect l="l" t="t" r="r" b="b"/>
                  <a:pathLst>
                    <a:path h="194310">
                      <a:moveTo>
                        <a:pt x="0" y="193948"/>
                      </a:moveTo>
                      <a:lnTo>
                        <a:pt x="0" y="0"/>
                      </a:lnTo>
                    </a:path>
                  </a:pathLst>
                </a:custGeom>
                <a:ln w="4647">
                  <a:solidFill>
                    <a:srgbClr val="000000"/>
                  </a:solidFill>
                </a:ln>
              </p:spPr>
              <p:txBody>
                <a:bodyPr wrap="square" lIns="0" tIns="0" rIns="0" bIns="0" rtlCol="0"/>
                <a:lstStyle/>
                <a:p>
                  <a:endParaRPr sz="2133"/>
                </a:p>
              </p:txBody>
            </p:sp>
            <p:sp>
              <p:nvSpPr>
                <p:cNvPr id="253" name="object 253"/>
                <p:cNvSpPr/>
                <p:nvPr/>
              </p:nvSpPr>
              <p:spPr>
                <a:xfrm>
                  <a:off x="4118334" y="3365714"/>
                  <a:ext cx="0" cy="153529"/>
                </a:xfrm>
                <a:custGeom>
                  <a:avLst/>
                  <a:gdLst/>
                  <a:ahLst/>
                  <a:cxnLst/>
                  <a:rect l="l" t="t" r="r" b="b"/>
                  <a:pathLst>
                    <a:path h="172720">
                      <a:moveTo>
                        <a:pt x="0" y="172427"/>
                      </a:moveTo>
                      <a:lnTo>
                        <a:pt x="0" y="0"/>
                      </a:lnTo>
                    </a:path>
                  </a:pathLst>
                </a:custGeom>
                <a:ln w="4648">
                  <a:solidFill>
                    <a:srgbClr val="000000"/>
                  </a:solidFill>
                </a:ln>
              </p:spPr>
              <p:txBody>
                <a:bodyPr wrap="square" lIns="0" tIns="0" rIns="0" bIns="0" rtlCol="0"/>
                <a:lstStyle/>
                <a:p>
                  <a:endParaRPr sz="2133"/>
                </a:p>
              </p:txBody>
            </p:sp>
            <p:sp>
              <p:nvSpPr>
                <p:cNvPr id="254" name="object 254"/>
                <p:cNvSpPr/>
                <p:nvPr/>
              </p:nvSpPr>
              <p:spPr>
                <a:xfrm>
                  <a:off x="3513729" y="3441596"/>
                  <a:ext cx="831427" cy="0"/>
                </a:xfrm>
                <a:custGeom>
                  <a:avLst/>
                  <a:gdLst/>
                  <a:ahLst/>
                  <a:cxnLst/>
                  <a:rect l="l" t="t" r="r" b="b"/>
                  <a:pathLst>
                    <a:path w="935354">
                      <a:moveTo>
                        <a:pt x="0" y="0"/>
                      </a:moveTo>
                      <a:lnTo>
                        <a:pt x="935353" y="0"/>
                      </a:lnTo>
                    </a:path>
                  </a:pathLst>
                </a:custGeom>
                <a:ln w="4676">
                  <a:solidFill>
                    <a:srgbClr val="000000"/>
                  </a:solidFill>
                </a:ln>
              </p:spPr>
              <p:txBody>
                <a:bodyPr wrap="square" lIns="0" tIns="0" rIns="0" bIns="0" rtlCol="0"/>
                <a:lstStyle/>
                <a:p>
                  <a:endParaRPr sz="2133"/>
                </a:p>
              </p:txBody>
            </p:sp>
            <p:sp>
              <p:nvSpPr>
                <p:cNvPr id="255" name="object 255"/>
                <p:cNvSpPr/>
                <p:nvPr/>
              </p:nvSpPr>
              <p:spPr>
                <a:xfrm>
                  <a:off x="3555787" y="3399542"/>
                  <a:ext cx="75636" cy="84102"/>
                </a:xfrm>
                <a:custGeom>
                  <a:avLst/>
                  <a:gdLst/>
                  <a:ahLst/>
                  <a:cxnLst/>
                  <a:rect l="l" t="t" r="r" b="b"/>
                  <a:pathLst>
                    <a:path w="85089" h="94614">
                      <a:moveTo>
                        <a:pt x="0" y="94228"/>
                      </a:moveTo>
                      <a:lnTo>
                        <a:pt x="76045" y="0"/>
                      </a:lnTo>
                      <a:lnTo>
                        <a:pt x="84917" y="8873"/>
                      </a:lnTo>
                      <a:lnTo>
                        <a:pt x="0" y="94228"/>
                      </a:lnTo>
                      <a:close/>
                    </a:path>
                  </a:pathLst>
                </a:custGeom>
                <a:solidFill>
                  <a:srgbClr val="000000"/>
                </a:solidFill>
              </p:spPr>
              <p:txBody>
                <a:bodyPr wrap="square" lIns="0" tIns="0" rIns="0" bIns="0" rtlCol="0"/>
                <a:lstStyle/>
                <a:p>
                  <a:endParaRPr sz="2133"/>
                </a:p>
              </p:txBody>
            </p:sp>
            <p:sp>
              <p:nvSpPr>
                <p:cNvPr id="256" name="object 256"/>
                <p:cNvSpPr/>
                <p:nvPr/>
              </p:nvSpPr>
              <p:spPr>
                <a:xfrm>
                  <a:off x="3547528" y="3399542"/>
                  <a:ext cx="76200" cy="84102"/>
                </a:xfrm>
                <a:custGeom>
                  <a:avLst/>
                  <a:gdLst/>
                  <a:ahLst/>
                  <a:cxnLst/>
                  <a:rect l="l" t="t" r="r" b="b"/>
                  <a:pathLst>
                    <a:path w="85725" h="94614">
                      <a:moveTo>
                        <a:pt x="9293" y="94228"/>
                      </a:moveTo>
                      <a:lnTo>
                        <a:pt x="0" y="85355"/>
                      </a:lnTo>
                      <a:lnTo>
                        <a:pt x="85338" y="0"/>
                      </a:lnTo>
                      <a:lnTo>
                        <a:pt x="9293" y="94228"/>
                      </a:lnTo>
                      <a:close/>
                    </a:path>
                  </a:pathLst>
                </a:custGeom>
                <a:solidFill>
                  <a:srgbClr val="000000"/>
                </a:solidFill>
              </p:spPr>
              <p:txBody>
                <a:bodyPr wrap="square" lIns="0" tIns="0" rIns="0" bIns="0" rtlCol="0"/>
                <a:lstStyle/>
                <a:p>
                  <a:endParaRPr sz="2133"/>
                </a:p>
              </p:txBody>
            </p:sp>
            <p:sp>
              <p:nvSpPr>
                <p:cNvPr id="257" name="object 257"/>
                <p:cNvSpPr/>
                <p:nvPr/>
              </p:nvSpPr>
              <p:spPr>
                <a:xfrm>
                  <a:off x="3547528" y="3399542"/>
                  <a:ext cx="84102" cy="84102"/>
                </a:xfrm>
                <a:custGeom>
                  <a:avLst/>
                  <a:gdLst/>
                  <a:ahLst/>
                  <a:cxnLst/>
                  <a:rect l="l" t="t" r="r" b="b"/>
                  <a:pathLst>
                    <a:path w="94614" h="94614">
                      <a:moveTo>
                        <a:pt x="94211" y="8873"/>
                      </a:moveTo>
                      <a:lnTo>
                        <a:pt x="85339" y="0"/>
                      </a:lnTo>
                      <a:lnTo>
                        <a:pt x="0" y="85354"/>
                      </a:lnTo>
                      <a:lnTo>
                        <a:pt x="9294" y="94227"/>
                      </a:lnTo>
                      <a:lnTo>
                        <a:pt x="94211" y="8873"/>
                      </a:lnTo>
                      <a:close/>
                    </a:path>
                  </a:pathLst>
                </a:custGeom>
                <a:ln w="4647">
                  <a:solidFill>
                    <a:srgbClr val="000000"/>
                  </a:solidFill>
                </a:ln>
              </p:spPr>
              <p:txBody>
                <a:bodyPr wrap="square" lIns="0" tIns="0" rIns="0" bIns="0" rtlCol="0"/>
                <a:lstStyle/>
                <a:p>
                  <a:endParaRPr sz="2133"/>
                </a:p>
              </p:txBody>
            </p:sp>
            <p:sp>
              <p:nvSpPr>
                <p:cNvPr id="258" name="object 258"/>
                <p:cNvSpPr/>
                <p:nvPr/>
              </p:nvSpPr>
              <p:spPr>
                <a:xfrm>
                  <a:off x="4076649" y="3399541"/>
                  <a:ext cx="76200" cy="84102"/>
                </a:xfrm>
                <a:custGeom>
                  <a:avLst/>
                  <a:gdLst/>
                  <a:ahLst/>
                  <a:cxnLst/>
                  <a:rect l="l" t="t" r="r" b="b"/>
                  <a:pathLst>
                    <a:path w="85725" h="94614">
                      <a:moveTo>
                        <a:pt x="8871" y="94228"/>
                      </a:moveTo>
                      <a:lnTo>
                        <a:pt x="0" y="85355"/>
                      </a:lnTo>
                      <a:lnTo>
                        <a:pt x="85338" y="0"/>
                      </a:lnTo>
                      <a:lnTo>
                        <a:pt x="8871" y="94228"/>
                      </a:lnTo>
                      <a:close/>
                    </a:path>
                  </a:pathLst>
                </a:custGeom>
                <a:solidFill>
                  <a:srgbClr val="000000"/>
                </a:solidFill>
              </p:spPr>
              <p:txBody>
                <a:bodyPr wrap="square" lIns="0" tIns="0" rIns="0" bIns="0" rtlCol="0"/>
                <a:lstStyle/>
                <a:p>
                  <a:endParaRPr sz="2133"/>
                </a:p>
              </p:txBody>
            </p:sp>
            <p:sp>
              <p:nvSpPr>
                <p:cNvPr id="259" name="object 259"/>
                <p:cNvSpPr/>
                <p:nvPr/>
              </p:nvSpPr>
              <p:spPr>
                <a:xfrm>
                  <a:off x="4084536" y="3399541"/>
                  <a:ext cx="76200" cy="84102"/>
                </a:xfrm>
                <a:custGeom>
                  <a:avLst/>
                  <a:gdLst/>
                  <a:ahLst/>
                  <a:cxnLst/>
                  <a:rect l="l" t="t" r="r" b="b"/>
                  <a:pathLst>
                    <a:path w="85725" h="94614">
                      <a:moveTo>
                        <a:pt x="0" y="94228"/>
                      </a:moveTo>
                      <a:lnTo>
                        <a:pt x="76466" y="0"/>
                      </a:lnTo>
                      <a:lnTo>
                        <a:pt x="85338" y="8873"/>
                      </a:lnTo>
                      <a:lnTo>
                        <a:pt x="0" y="94228"/>
                      </a:lnTo>
                      <a:close/>
                    </a:path>
                  </a:pathLst>
                </a:custGeom>
                <a:solidFill>
                  <a:srgbClr val="000000"/>
                </a:solidFill>
              </p:spPr>
              <p:txBody>
                <a:bodyPr wrap="square" lIns="0" tIns="0" rIns="0" bIns="0" rtlCol="0"/>
                <a:lstStyle/>
                <a:p>
                  <a:endParaRPr sz="2133"/>
                </a:p>
              </p:txBody>
            </p:sp>
            <p:sp>
              <p:nvSpPr>
                <p:cNvPr id="261" name="object 261"/>
                <p:cNvSpPr/>
                <p:nvPr/>
              </p:nvSpPr>
              <p:spPr>
                <a:xfrm>
                  <a:off x="4076650" y="3399541"/>
                  <a:ext cx="84102" cy="84102"/>
                </a:xfrm>
                <a:custGeom>
                  <a:avLst/>
                  <a:gdLst/>
                  <a:ahLst/>
                  <a:cxnLst/>
                  <a:rect l="l" t="t" r="r" b="b"/>
                  <a:pathLst>
                    <a:path w="94614" h="94614">
                      <a:moveTo>
                        <a:pt x="0" y="85354"/>
                      </a:moveTo>
                      <a:lnTo>
                        <a:pt x="8871" y="94227"/>
                      </a:lnTo>
                      <a:lnTo>
                        <a:pt x="94211" y="8873"/>
                      </a:lnTo>
                      <a:lnTo>
                        <a:pt x="85339" y="0"/>
                      </a:lnTo>
                      <a:lnTo>
                        <a:pt x="0" y="85354"/>
                      </a:lnTo>
                      <a:close/>
                    </a:path>
                  </a:pathLst>
                </a:custGeom>
                <a:ln w="4647">
                  <a:solidFill>
                    <a:srgbClr val="000000"/>
                  </a:solidFill>
                </a:ln>
              </p:spPr>
              <p:txBody>
                <a:bodyPr wrap="square" lIns="0" tIns="0" rIns="0" bIns="0" rtlCol="0"/>
                <a:lstStyle/>
                <a:p>
                  <a:endParaRPr sz="2133"/>
                </a:p>
              </p:txBody>
            </p:sp>
            <p:sp>
              <p:nvSpPr>
                <p:cNvPr id="262" name="object 262"/>
                <p:cNvSpPr/>
                <p:nvPr/>
              </p:nvSpPr>
              <p:spPr>
                <a:xfrm>
                  <a:off x="3589774" y="3610625"/>
                  <a:ext cx="0" cy="6209"/>
                </a:xfrm>
                <a:custGeom>
                  <a:avLst/>
                  <a:gdLst/>
                  <a:ahLst/>
                  <a:cxnLst/>
                  <a:rect l="l" t="t" r="r" b="b"/>
                  <a:pathLst>
                    <a:path h="6985">
                      <a:moveTo>
                        <a:pt x="0" y="0"/>
                      </a:moveTo>
                      <a:lnTo>
                        <a:pt x="0" y="6760"/>
                      </a:lnTo>
                    </a:path>
                  </a:pathLst>
                </a:custGeom>
                <a:ln w="3175">
                  <a:solidFill>
                    <a:srgbClr val="000000"/>
                  </a:solidFill>
                </a:ln>
              </p:spPr>
              <p:txBody>
                <a:bodyPr wrap="square" lIns="0" tIns="0" rIns="0" bIns="0" rtlCol="0"/>
                <a:lstStyle/>
                <a:p>
                  <a:endParaRPr sz="2133"/>
                </a:p>
              </p:txBody>
            </p:sp>
            <p:sp>
              <p:nvSpPr>
                <p:cNvPr id="263" name="object 263"/>
                <p:cNvSpPr/>
                <p:nvPr/>
              </p:nvSpPr>
              <p:spPr>
                <a:xfrm>
                  <a:off x="4118522" y="3591820"/>
                  <a:ext cx="0" cy="6209"/>
                </a:xfrm>
                <a:custGeom>
                  <a:avLst/>
                  <a:gdLst/>
                  <a:ahLst/>
                  <a:cxnLst/>
                  <a:rect l="l" t="t" r="r" b="b"/>
                  <a:pathLst>
                    <a:path h="6985">
                      <a:moveTo>
                        <a:pt x="0" y="0"/>
                      </a:moveTo>
                      <a:lnTo>
                        <a:pt x="0" y="6789"/>
                      </a:lnTo>
                    </a:path>
                  </a:pathLst>
                </a:custGeom>
                <a:ln w="3175">
                  <a:solidFill>
                    <a:srgbClr val="000000"/>
                  </a:solidFill>
                </a:ln>
              </p:spPr>
              <p:txBody>
                <a:bodyPr wrap="square" lIns="0" tIns="0" rIns="0" bIns="0" rtlCol="0"/>
                <a:lstStyle/>
                <a:p>
                  <a:endParaRPr sz="2133"/>
                </a:p>
              </p:txBody>
            </p:sp>
            <p:sp>
              <p:nvSpPr>
                <p:cNvPr id="265" name="object 265"/>
                <p:cNvSpPr/>
                <p:nvPr/>
              </p:nvSpPr>
              <p:spPr>
                <a:xfrm>
                  <a:off x="4084536" y="3399538"/>
                  <a:ext cx="76200" cy="84102"/>
                </a:xfrm>
                <a:custGeom>
                  <a:avLst/>
                  <a:gdLst/>
                  <a:ahLst/>
                  <a:cxnLst/>
                  <a:rect l="l" t="t" r="r" b="b"/>
                  <a:pathLst>
                    <a:path w="85725" h="94614">
                      <a:moveTo>
                        <a:pt x="0" y="94227"/>
                      </a:moveTo>
                      <a:lnTo>
                        <a:pt x="76466" y="0"/>
                      </a:lnTo>
                      <a:lnTo>
                        <a:pt x="85338" y="8873"/>
                      </a:lnTo>
                      <a:lnTo>
                        <a:pt x="0" y="94227"/>
                      </a:lnTo>
                      <a:close/>
                    </a:path>
                  </a:pathLst>
                </a:custGeom>
                <a:solidFill>
                  <a:srgbClr val="000000"/>
                </a:solidFill>
              </p:spPr>
              <p:txBody>
                <a:bodyPr wrap="square" lIns="0" tIns="0" rIns="0" bIns="0" rtlCol="0"/>
                <a:lstStyle/>
                <a:p>
                  <a:endParaRPr sz="2133"/>
                </a:p>
              </p:txBody>
            </p:sp>
            <p:sp>
              <p:nvSpPr>
                <p:cNvPr id="266" name="object 266"/>
                <p:cNvSpPr/>
                <p:nvPr/>
              </p:nvSpPr>
              <p:spPr>
                <a:xfrm>
                  <a:off x="4076650" y="3399538"/>
                  <a:ext cx="76200" cy="84102"/>
                </a:xfrm>
                <a:custGeom>
                  <a:avLst/>
                  <a:gdLst/>
                  <a:ahLst/>
                  <a:cxnLst/>
                  <a:rect l="l" t="t" r="r" b="b"/>
                  <a:pathLst>
                    <a:path w="85725" h="94614">
                      <a:moveTo>
                        <a:pt x="8871" y="94227"/>
                      </a:moveTo>
                      <a:lnTo>
                        <a:pt x="0" y="85353"/>
                      </a:lnTo>
                      <a:lnTo>
                        <a:pt x="85338" y="0"/>
                      </a:lnTo>
                      <a:lnTo>
                        <a:pt x="8871" y="94227"/>
                      </a:lnTo>
                      <a:close/>
                    </a:path>
                  </a:pathLst>
                </a:custGeom>
                <a:solidFill>
                  <a:srgbClr val="000000"/>
                </a:solidFill>
              </p:spPr>
              <p:txBody>
                <a:bodyPr wrap="square" lIns="0" tIns="0" rIns="0" bIns="0" rtlCol="0"/>
                <a:lstStyle/>
                <a:p>
                  <a:endParaRPr sz="2133"/>
                </a:p>
              </p:txBody>
            </p:sp>
            <p:sp>
              <p:nvSpPr>
                <p:cNvPr id="267" name="object 267"/>
                <p:cNvSpPr/>
                <p:nvPr/>
              </p:nvSpPr>
              <p:spPr>
                <a:xfrm>
                  <a:off x="4076650" y="3399537"/>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268" name="object 268"/>
                <p:cNvSpPr/>
                <p:nvPr/>
              </p:nvSpPr>
              <p:spPr>
                <a:xfrm>
                  <a:off x="4227988" y="3399537"/>
                  <a:ext cx="75636" cy="84102"/>
                </a:xfrm>
                <a:custGeom>
                  <a:avLst/>
                  <a:gdLst/>
                  <a:ahLst/>
                  <a:cxnLst/>
                  <a:rect l="l" t="t" r="r" b="b"/>
                  <a:pathLst>
                    <a:path w="85089" h="94614">
                      <a:moveTo>
                        <a:pt x="8871" y="94227"/>
                      </a:moveTo>
                      <a:lnTo>
                        <a:pt x="0" y="85353"/>
                      </a:lnTo>
                      <a:lnTo>
                        <a:pt x="84916" y="0"/>
                      </a:lnTo>
                      <a:lnTo>
                        <a:pt x="8871" y="94227"/>
                      </a:lnTo>
                      <a:close/>
                    </a:path>
                  </a:pathLst>
                </a:custGeom>
                <a:solidFill>
                  <a:srgbClr val="000000"/>
                </a:solidFill>
              </p:spPr>
              <p:txBody>
                <a:bodyPr wrap="square" lIns="0" tIns="0" rIns="0" bIns="0" rtlCol="0"/>
                <a:lstStyle/>
                <a:p>
                  <a:endParaRPr sz="2133"/>
                </a:p>
              </p:txBody>
            </p:sp>
            <p:sp>
              <p:nvSpPr>
                <p:cNvPr id="269" name="object 269"/>
                <p:cNvSpPr/>
                <p:nvPr/>
              </p:nvSpPr>
              <p:spPr>
                <a:xfrm>
                  <a:off x="4235874" y="3399537"/>
                  <a:ext cx="75636" cy="84102"/>
                </a:xfrm>
                <a:custGeom>
                  <a:avLst/>
                  <a:gdLst/>
                  <a:ahLst/>
                  <a:cxnLst/>
                  <a:rect l="l" t="t" r="r" b="b"/>
                  <a:pathLst>
                    <a:path w="85089" h="94614">
                      <a:moveTo>
                        <a:pt x="0" y="94227"/>
                      </a:moveTo>
                      <a:lnTo>
                        <a:pt x="76044" y="0"/>
                      </a:lnTo>
                      <a:lnTo>
                        <a:pt x="84916" y="8873"/>
                      </a:lnTo>
                      <a:lnTo>
                        <a:pt x="0" y="94227"/>
                      </a:lnTo>
                      <a:close/>
                    </a:path>
                  </a:pathLst>
                </a:custGeom>
                <a:solidFill>
                  <a:srgbClr val="000000"/>
                </a:solidFill>
              </p:spPr>
              <p:txBody>
                <a:bodyPr wrap="square" lIns="0" tIns="0" rIns="0" bIns="0" rtlCol="0"/>
                <a:lstStyle/>
                <a:p>
                  <a:endParaRPr sz="2133"/>
                </a:p>
              </p:txBody>
            </p:sp>
            <p:sp>
              <p:nvSpPr>
                <p:cNvPr id="270" name="object 270"/>
                <p:cNvSpPr/>
                <p:nvPr/>
              </p:nvSpPr>
              <p:spPr>
                <a:xfrm>
                  <a:off x="4227988" y="3399537"/>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271" name="object 271"/>
                <p:cNvSpPr/>
                <p:nvPr/>
              </p:nvSpPr>
              <p:spPr>
                <a:xfrm>
                  <a:off x="944726" y="3594844"/>
                  <a:ext cx="453813" cy="0"/>
                </a:xfrm>
                <a:custGeom>
                  <a:avLst/>
                  <a:gdLst/>
                  <a:ahLst/>
                  <a:cxnLst/>
                  <a:rect l="l" t="t" r="r" b="b"/>
                  <a:pathLst>
                    <a:path w="510540">
                      <a:moveTo>
                        <a:pt x="509923" y="0"/>
                      </a:moveTo>
                      <a:lnTo>
                        <a:pt x="0" y="0"/>
                      </a:lnTo>
                    </a:path>
                  </a:pathLst>
                </a:custGeom>
                <a:ln w="4648">
                  <a:solidFill>
                    <a:srgbClr val="000000"/>
                  </a:solidFill>
                </a:ln>
              </p:spPr>
              <p:txBody>
                <a:bodyPr wrap="square" lIns="0" tIns="0" rIns="0" bIns="0" rtlCol="0"/>
                <a:lstStyle/>
                <a:p>
                  <a:endParaRPr sz="2133"/>
                </a:p>
              </p:txBody>
            </p:sp>
            <p:sp>
              <p:nvSpPr>
                <p:cNvPr id="272" name="object 272"/>
                <p:cNvSpPr/>
                <p:nvPr/>
              </p:nvSpPr>
              <p:spPr>
                <a:xfrm>
                  <a:off x="944726" y="4654012"/>
                  <a:ext cx="604520" cy="0"/>
                </a:xfrm>
                <a:custGeom>
                  <a:avLst/>
                  <a:gdLst/>
                  <a:ahLst/>
                  <a:cxnLst/>
                  <a:rect l="l" t="t" r="r" b="b"/>
                  <a:pathLst>
                    <a:path w="680085">
                      <a:moveTo>
                        <a:pt x="0" y="0"/>
                      </a:moveTo>
                      <a:lnTo>
                        <a:pt x="679757" y="0"/>
                      </a:lnTo>
                    </a:path>
                  </a:pathLst>
                </a:custGeom>
                <a:ln w="4676">
                  <a:solidFill>
                    <a:srgbClr val="000000"/>
                  </a:solidFill>
                </a:ln>
              </p:spPr>
              <p:txBody>
                <a:bodyPr wrap="square" lIns="0" tIns="0" rIns="0" bIns="0" rtlCol="0"/>
                <a:lstStyle/>
                <a:p>
                  <a:endParaRPr sz="2133"/>
                </a:p>
              </p:txBody>
            </p:sp>
            <p:sp>
              <p:nvSpPr>
                <p:cNvPr id="273" name="object 273"/>
                <p:cNvSpPr/>
                <p:nvPr/>
              </p:nvSpPr>
              <p:spPr>
                <a:xfrm>
                  <a:off x="1020582" y="3518974"/>
                  <a:ext cx="0" cy="1210733"/>
                </a:xfrm>
                <a:custGeom>
                  <a:avLst/>
                  <a:gdLst/>
                  <a:ahLst/>
                  <a:cxnLst/>
                  <a:rect l="l" t="t" r="r" b="b"/>
                  <a:pathLst>
                    <a:path h="1362075">
                      <a:moveTo>
                        <a:pt x="0" y="1361864"/>
                      </a:moveTo>
                      <a:lnTo>
                        <a:pt x="0" y="0"/>
                      </a:lnTo>
                    </a:path>
                  </a:pathLst>
                </a:custGeom>
                <a:ln w="4647">
                  <a:solidFill>
                    <a:srgbClr val="000000"/>
                  </a:solidFill>
                </a:ln>
              </p:spPr>
              <p:txBody>
                <a:bodyPr wrap="square" lIns="0" tIns="0" rIns="0" bIns="0" rtlCol="0"/>
                <a:lstStyle/>
                <a:p>
                  <a:endParaRPr sz="2133"/>
                </a:p>
              </p:txBody>
            </p:sp>
            <p:sp>
              <p:nvSpPr>
                <p:cNvPr id="274" name="object 274"/>
                <p:cNvSpPr/>
                <p:nvPr/>
              </p:nvSpPr>
              <p:spPr>
                <a:xfrm>
                  <a:off x="978524" y="3561040"/>
                  <a:ext cx="84102" cy="76200"/>
                </a:xfrm>
                <a:custGeom>
                  <a:avLst/>
                  <a:gdLst/>
                  <a:ahLst/>
                  <a:cxnLst/>
                  <a:rect l="l" t="t" r="r" b="b"/>
                  <a:pathLst>
                    <a:path w="94615" h="85725">
                      <a:moveTo>
                        <a:pt x="85338" y="85355"/>
                      </a:moveTo>
                      <a:lnTo>
                        <a:pt x="0" y="0"/>
                      </a:lnTo>
                      <a:lnTo>
                        <a:pt x="94210" y="76058"/>
                      </a:lnTo>
                      <a:lnTo>
                        <a:pt x="85338" y="85355"/>
                      </a:lnTo>
                      <a:close/>
                    </a:path>
                  </a:pathLst>
                </a:custGeom>
                <a:solidFill>
                  <a:srgbClr val="000000"/>
                </a:solidFill>
              </p:spPr>
              <p:txBody>
                <a:bodyPr wrap="square" lIns="0" tIns="0" rIns="0" bIns="0" rtlCol="0"/>
                <a:lstStyle/>
                <a:p>
                  <a:endParaRPr sz="2133"/>
                </a:p>
              </p:txBody>
            </p:sp>
            <p:sp>
              <p:nvSpPr>
                <p:cNvPr id="275" name="object 275"/>
                <p:cNvSpPr/>
                <p:nvPr/>
              </p:nvSpPr>
              <p:spPr>
                <a:xfrm>
                  <a:off x="978524" y="3553151"/>
                  <a:ext cx="84102" cy="75636"/>
                </a:xfrm>
                <a:custGeom>
                  <a:avLst/>
                  <a:gdLst/>
                  <a:ahLst/>
                  <a:cxnLst/>
                  <a:rect l="l" t="t" r="r" b="b"/>
                  <a:pathLst>
                    <a:path w="94615" h="85089">
                      <a:moveTo>
                        <a:pt x="94210" y="84932"/>
                      </a:moveTo>
                      <a:lnTo>
                        <a:pt x="0" y="8873"/>
                      </a:lnTo>
                      <a:lnTo>
                        <a:pt x="9294" y="0"/>
                      </a:lnTo>
                      <a:lnTo>
                        <a:pt x="94210" y="84932"/>
                      </a:lnTo>
                      <a:close/>
                    </a:path>
                  </a:pathLst>
                </a:custGeom>
                <a:solidFill>
                  <a:srgbClr val="000000"/>
                </a:solidFill>
              </p:spPr>
              <p:txBody>
                <a:bodyPr wrap="square" lIns="0" tIns="0" rIns="0" bIns="0" rtlCol="0"/>
                <a:lstStyle/>
                <a:p>
                  <a:endParaRPr sz="2133"/>
                </a:p>
              </p:txBody>
            </p:sp>
            <p:sp>
              <p:nvSpPr>
                <p:cNvPr id="276" name="object 276"/>
                <p:cNvSpPr/>
                <p:nvPr/>
              </p:nvSpPr>
              <p:spPr>
                <a:xfrm>
                  <a:off x="978524" y="3553152"/>
                  <a:ext cx="84102" cy="84102"/>
                </a:xfrm>
                <a:custGeom>
                  <a:avLst/>
                  <a:gdLst/>
                  <a:ahLst/>
                  <a:cxnLst/>
                  <a:rect l="l" t="t" r="r" b="b"/>
                  <a:pathLst>
                    <a:path w="94615" h="94614">
                      <a:moveTo>
                        <a:pt x="85339" y="94227"/>
                      </a:moveTo>
                      <a:lnTo>
                        <a:pt x="94211" y="84931"/>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277" name="object 277"/>
                <p:cNvSpPr/>
                <p:nvPr/>
              </p:nvSpPr>
              <p:spPr>
                <a:xfrm>
                  <a:off x="978524" y="4611957"/>
                  <a:ext cx="84102" cy="76200"/>
                </a:xfrm>
                <a:custGeom>
                  <a:avLst/>
                  <a:gdLst/>
                  <a:ahLst/>
                  <a:cxnLst/>
                  <a:rect l="l" t="t" r="r" b="b"/>
                  <a:pathLst>
                    <a:path w="94615" h="85725">
                      <a:moveTo>
                        <a:pt x="94210" y="85354"/>
                      </a:moveTo>
                      <a:lnTo>
                        <a:pt x="0" y="8873"/>
                      </a:lnTo>
                      <a:lnTo>
                        <a:pt x="9294" y="0"/>
                      </a:lnTo>
                      <a:lnTo>
                        <a:pt x="94210" y="85354"/>
                      </a:lnTo>
                      <a:close/>
                    </a:path>
                  </a:pathLst>
                </a:custGeom>
                <a:solidFill>
                  <a:srgbClr val="000000"/>
                </a:solidFill>
              </p:spPr>
              <p:txBody>
                <a:bodyPr wrap="square" lIns="0" tIns="0" rIns="0" bIns="0" rtlCol="0"/>
                <a:lstStyle/>
                <a:p>
                  <a:endParaRPr sz="2133"/>
                </a:p>
              </p:txBody>
            </p:sp>
            <p:sp>
              <p:nvSpPr>
                <p:cNvPr id="278" name="object 278"/>
                <p:cNvSpPr/>
                <p:nvPr/>
              </p:nvSpPr>
              <p:spPr>
                <a:xfrm>
                  <a:off x="978524" y="4619844"/>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279" name="object 279"/>
                <p:cNvSpPr/>
                <p:nvPr/>
              </p:nvSpPr>
              <p:spPr>
                <a:xfrm>
                  <a:off x="978524" y="4611956"/>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280" name="object 280"/>
                <p:cNvSpPr/>
                <p:nvPr/>
              </p:nvSpPr>
              <p:spPr>
                <a:xfrm>
                  <a:off x="1624999" y="4650992"/>
                  <a:ext cx="0" cy="6209"/>
                </a:xfrm>
                <a:custGeom>
                  <a:avLst/>
                  <a:gdLst/>
                  <a:ahLst/>
                  <a:cxnLst/>
                  <a:rect l="l" t="t" r="r" b="b"/>
                  <a:pathLst>
                    <a:path h="6985">
                      <a:moveTo>
                        <a:pt x="0" y="0"/>
                      </a:moveTo>
                      <a:lnTo>
                        <a:pt x="0" y="6788"/>
                      </a:lnTo>
                    </a:path>
                  </a:pathLst>
                </a:custGeom>
                <a:ln w="3175">
                  <a:solidFill>
                    <a:srgbClr val="000000"/>
                  </a:solidFill>
                </a:ln>
              </p:spPr>
              <p:txBody>
                <a:bodyPr wrap="square" lIns="0" tIns="0" rIns="0" bIns="0" rtlCol="0"/>
                <a:lstStyle/>
                <a:p>
                  <a:endParaRPr sz="2133"/>
                </a:p>
              </p:txBody>
            </p:sp>
            <p:sp>
              <p:nvSpPr>
                <p:cNvPr id="281" name="object 281"/>
                <p:cNvSpPr/>
                <p:nvPr/>
              </p:nvSpPr>
              <p:spPr>
                <a:xfrm>
                  <a:off x="1140002" y="3897562"/>
                  <a:ext cx="115711" cy="0"/>
                </a:xfrm>
                <a:custGeom>
                  <a:avLst/>
                  <a:gdLst/>
                  <a:ahLst/>
                  <a:cxnLst/>
                  <a:rect l="l" t="t" r="r" b="b"/>
                  <a:pathLst>
                    <a:path w="130175">
                      <a:moveTo>
                        <a:pt x="0" y="0"/>
                      </a:moveTo>
                      <a:lnTo>
                        <a:pt x="130121" y="0"/>
                      </a:lnTo>
                    </a:path>
                  </a:pathLst>
                </a:custGeom>
                <a:ln w="4667">
                  <a:solidFill>
                    <a:srgbClr val="000000"/>
                  </a:solidFill>
                </a:ln>
              </p:spPr>
              <p:txBody>
                <a:bodyPr wrap="square" lIns="0" tIns="0" rIns="0" bIns="0" rtlCol="0"/>
                <a:lstStyle/>
                <a:p>
                  <a:endParaRPr sz="2133"/>
                </a:p>
              </p:txBody>
            </p:sp>
            <p:sp>
              <p:nvSpPr>
                <p:cNvPr id="282" name="object 282"/>
                <p:cNvSpPr/>
                <p:nvPr/>
              </p:nvSpPr>
              <p:spPr>
                <a:xfrm>
                  <a:off x="1140002" y="4067707"/>
                  <a:ext cx="277142" cy="0"/>
                </a:xfrm>
                <a:custGeom>
                  <a:avLst/>
                  <a:gdLst/>
                  <a:ahLst/>
                  <a:cxnLst/>
                  <a:rect l="l" t="t" r="r" b="b"/>
                  <a:pathLst>
                    <a:path w="311784">
                      <a:moveTo>
                        <a:pt x="0" y="0"/>
                      </a:moveTo>
                      <a:lnTo>
                        <a:pt x="311362" y="0"/>
                      </a:lnTo>
                    </a:path>
                  </a:pathLst>
                </a:custGeom>
                <a:ln w="4666">
                  <a:solidFill>
                    <a:srgbClr val="000000"/>
                  </a:solidFill>
                </a:ln>
              </p:spPr>
              <p:txBody>
                <a:bodyPr wrap="square" lIns="0" tIns="0" rIns="0" bIns="0" rtlCol="0"/>
                <a:lstStyle/>
                <a:p>
                  <a:endParaRPr sz="2133"/>
                </a:p>
              </p:txBody>
            </p:sp>
            <p:sp>
              <p:nvSpPr>
                <p:cNvPr id="283" name="object 283"/>
                <p:cNvSpPr/>
                <p:nvPr/>
              </p:nvSpPr>
              <p:spPr>
                <a:xfrm>
                  <a:off x="1215859" y="3821683"/>
                  <a:ext cx="0" cy="321733"/>
                </a:xfrm>
                <a:custGeom>
                  <a:avLst/>
                  <a:gdLst/>
                  <a:ahLst/>
                  <a:cxnLst/>
                  <a:rect l="l" t="t" r="r" b="b"/>
                  <a:pathLst>
                    <a:path h="361950">
                      <a:moveTo>
                        <a:pt x="0" y="361718"/>
                      </a:moveTo>
                      <a:lnTo>
                        <a:pt x="0" y="0"/>
                      </a:lnTo>
                    </a:path>
                  </a:pathLst>
                </a:custGeom>
                <a:ln w="4647">
                  <a:solidFill>
                    <a:srgbClr val="000000"/>
                  </a:solidFill>
                </a:ln>
              </p:spPr>
              <p:txBody>
                <a:bodyPr wrap="square" lIns="0" tIns="0" rIns="0" bIns="0" rtlCol="0"/>
                <a:lstStyle/>
                <a:p>
                  <a:endParaRPr sz="2133"/>
                </a:p>
              </p:txBody>
            </p:sp>
            <p:sp>
              <p:nvSpPr>
                <p:cNvPr id="284" name="object 284"/>
                <p:cNvSpPr/>
                <p:nvPr/>
              </p:nvSpPr>
              <p:spPr>
                <a:xfrm>
                  <a:off x="1173800" y="3863766"/>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285" name="object 285"/>
                <p:cNvSpPr/>
                <p:nvPr/>
              </p:nvSpPr>
              <p:spPr>
                <a:xfrm>
                  <a:off x="1173800" y="3855503"/>
                  <a:ext cx="84102" cy="76200"/>
                </a:xfrm>
                <a:custGeom>
                  <a:avLst/>
                  <a:gdLst/>
                  <a:ahLst/>
                  <a:cxnLst/>
                  <a:rect l="l" t="t" r="r" b="b"/>
                  <a:pathLst>
                    <a:path w="94615" h="85725">
                      <a:moveTo>
                        <a:pt x="94210" y="85355"/>
                      </a:moveTo>
                      <a:lnTo>
                        <a:pt x="0" y="9296"/>
                      </a:lnTo>
                      <a:lnTo>
                        <a:pt x="9293" y="0"/>
                      </a:lnTo>
                      <a:lnTo>
                        <a:pt x="94210" y="85355"/>
                      </a:lnTo>
                      <a:close/>
                    </a:path>
                  </a:pathLst>
                </a:custGeom>
                <a:solidFill>
                  <a:srgbClr val="000000"/>
                </a:solidFill>
              </p:spPr>
              <p:txBody>
                <a:bodyPr wrap="square" lIns="0" tIns="0" rIns="0" bIns="0" rtlCol="0"/>
                <a:lstStyle/>
                <a:p>
                  <a:endParaRPr sz="2133"/>
                </a:p>
              </p:txBody>
            </p:sp>
            <p:sp>
              <p:nvSpPr>
                <p:cNvPr id="286" name="object 286"/>
                <p:cNvSpPr/>
                <p:nvPr/>
              </p:nvSpPr>
              <p:spPr>
                <a:xfrm>
                  <a:off x="1173800" y="3855503"/>
                  <a:ext cx="84102" cy="84102"/>
                </a:xfrm>
                <a:custGeom>
                  <a:avLst/>
                  <a:gdLst/>
                  <a:ahLst/>
                  <a:cxnLst/>
                  <a:rect l="l" t="t" r="r" b="b"/>
                  <a:pathLst>
                    <a:path w="94615" h="94614">
                      <a:moveTo>
                        <a:pt x="85339" y="94227"/>
                      </a:moveTo>
                      <a:lnTo>
                        <a:pt x="94211" y="85354"/>
                      </a:lnTo>
                      <a:lnTo>
                        <a:pt x="9294" y="0"/>
                      </a:lnTo>
                      <a:lnTo>
                        <a:pt x="0" y="9296"/>
                      </a:lnTo>
                      <a:lnTo>
                        <a:pt x="85339" y="94227"/>
                      </a:lnTo>
                      <a:close/>
                    </a:path>
                  </a:pathLst>
                </a:custGeom>
                <a:ln w="4647">
                  <a:solidFill>
                    <a:srgbClr val="000000"/>
                  </a:solidFill>
                </a:ln>
              </p:spPr>
              <p:txBody>
                <a:bodyPr wrap="square" lIns="0" tIns="0" rIns="0" bIns="0" rtlCol="0"/>
                <a:lstStyle/>
                <a:p>
                  <a:endParaRPr sz="2133"/>
                </a:p>
              </p:txBody>
            </p:sp>
            <p:sp>
              <p:nvSpPr>
                <p:cNvPr id="287" name="object 287"/>
                <p:cNvSpPr/>
                <p:nvPr/>
              </p:nvSpPr>
              <p:spPr>
                <a:xfrm>
                  <a:off x="1173800" y="4025648"/>
                  <a:ext cx="84102" cy="76200"/>
                </a:xfrm>
                <a:custGeom>
                  <a:avLst/>
                  <a:gdLst/>
                  <a:ahLst/>
                  <a:cxnLst/>
                  <a:rect l="l" t="t" r="r" b="b"/>
                  <a:pathLst>
                    <a:path w="94615" h="85725">
                      <a:moveTo>
                        <a:pt x="94210" y="85353"/>
                      </a:moveTo>
                      <a:lnTo>
                        <a:pt x="0" y="9295"/>
                      </a:lnTo>
                      <a:lnTo>
                        <a:pt x="9293" y="0"/>
                      </a:lnTo>
                      <a:lnTo>
                        <a:pt x="94210" y="85353"/>
                      </a:lnTo>
                      <a:close/>
                    </a:path>
                  </a:pathLst>
                </a:custGeom>
                <a:solidFill>
                  <a:srgbClr val="000000"/>
                </a:solidFill>
              </p:spPr>
              <p:txBody>
                <a:bodyPr wrap="square" lIns="0" tIns="0" rIns="0" bIns="0" rtlCol="0"/>
                <a:lstStyle/>
                <a:p>
                  <a:endParaRPr sz="2133"/>
                </a:p>
              </p:txBody>
            </p:sp>
            <p:sp>
              <p:nvSpPr>
                <p:cNvPr id="288" name="object 288"/>
                <p:cNvSpPr/>
                <p:nvPr/>
              </p:nvSpPr>
              <p:spPr>
                <a:xfrm>
                  <a:off x="1173800" y="4033909"/>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289" name="object 289"/>
                <p:cNvSpPr/>
                <p:nvPr/>
              </p:nvSpPr>
              <p:spPr>
                <a:xfrm>
                  <a:off x="1173800" y="4025647"/>
                  <a:ext cx="84102" cy="84102"/>
                </a:xfrm>
                <a:custGeom>
                  <a:avLst/>
                  <a:gdLst/>
                  <a:ahLst/>
                  <a:cxnLst/>
                  <a:rect l="l" t="t" r="r" b="b"/>
                  <a:pathLst>
                    <a:path w="94615" h="94614">
                      <a:moveTo>
                        <a:pt x="9294" y="0"/>
                      </a:moveTo>
                      <a:lnTo>
                        <a:pt x="0" y="9296"/>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290" name="object 290"/>
                <p:cNvSpPr/>
                <p:nvPr/>
              </p:nvSpPr>
              <p:spPr>
                <a:xfrm>
                  <a:off x="1331334" y="3894545"/>
                  <a:ext cx="0" cy="6209"/>
                </a:xfrm>
                <a:custGeom>
                  <a:avLst/>
                  <a:gdLst/>
                  <a:ahLst/>
                  <a:cxnLst/>
                  <a:rect l="l" t="t" r="r" b="b"/>
                  <a:pathLst>
                    <a:path h="6985">
                      <a:moveTo>
                        <a:pt x="0" y="0"/>
                      </a:moveTo>
                      <a:lnTo>
                        <a:pt x="0" y="6780"/>
                      </a:lnTo>
                    </a:path>
                  </a:pathLst>
                </a:custGeom>
                <a:ln w="3175">
                  <a:solidFill>
                    <a:srgbClr val="000000"/>
                  </a:solidFill>
                </a:ln>
              </p:spPr>
              <p:txBody>
                <a:bodyPr wrap="square" lIns="0" tIns="0" rIns="0" bIns="0" rtlCol="0"/>
                <a:lstStyle/>
                <a:p>
                  <a:endParaRPr sz="2133"/>
                </a:p>
              </p:txBody>
            </p:sp>
            <p:sp>
              <p:nvSpPr>
                <p:cNvPr id="291" name="object 291"/>
                <p:cNvSpPr/>
                <p:nvPr/>
              </p:nvSpPr>
              <p:spPr>
                <a:xfrm>
                  <a:off x="1492812" y="4064691"/>
                  <a:ext cx="0" cy="6209"/>
                </a:xfrm>
                <a:custGeom>
                  <a:avLst/>
                  <a:gdLst/>
                  <a:ahLst/>
                  <a:cxnLst/>
                  <a:rect l="l" t="t" r="r" b="b"/>
                  <a:pathLst>
                    <a:path h="6985">
                      <a:moveTo>
                        <a:pt x="0" y="0"/>
                      </a:moveTo>
                      <a:lnTo>
                        <a:pt x="0" y="6779"/>
                      </a:lnTo>
                    </a:path>
                  </a:pathLst>
                </a:custGeom>
                <a:ln w="3175">
                  <a:solidFill>
                    <a:srgbClr val="000000"/>
                  </a:solidFill>
                </a:ln>
              </p:spPr>
              <p:txBody>
                <a:bodyPr wrap="square" lIns="0" tIns="0" rIns="0" bIns="0" rtlCol="0"/>
                <a:lstStyle/>
                <a:p>
                  <a:endParaRPr sz="2133"/>
                </a:p>
              </p:txBody>
            </p:sp>
            <p:sp>
              <p:nvSpPr>
                <p:cNvPr id="292" name="object 292"/>
                <p:cNvSpPr/>
                <p:nvPr/>
              </p:nvSpPr>
              <p:spPr>
                <a:xfrm>
                  <a:off x="1140001" y="4483487"/>
                  <a:ext cx="258516" cy="0"/>
                </a:xfrm>
                <a:custGeom>
                  <a:avLst/>
                  <a:gdLst/>
                  <a:ahLst/>
                  <a:cxnLst/>
                  <a:rect l="l" t="t" r="r" b="b"/>
                  <a:pathLst>
                    <a:path w="290830">
                      <a:moveTo>
                        <a:pt x="0" y="0"/>
                      </a:moveTo>
                      <a:lnTo>
                        <a:pt x="290238" y="0"/>
                      </a:lnTo>
                    </a:path>
                  </a:pathLst>
                </a:custGeom>
                <a:ln w="4667">
                  <a:solidFill>
                    <a:srgbClr val="000000"/>
                  </a:solidFill>
                </a:ln>
              </p:spPr>
              <p:txBody>
                <a:bodyPr wrap="square" lIns="0" tIns="0" rIns="0" bIns="0" rtlCol="0"/>
                <a:lstStyle/>
                <a:p>
                  <a:endParaRPr sz="2133"/>
                </a:p>
              </p:txBody>
            </p:sp>
            <p:sp>
              <p:nvSpPr>
                <p:cNvPr id="293" name="object 293"/>
                <p:cNvSpPr txBox="1"/>
                <p:nvPr/>
              </p:nvSpPr>
              <p:spPr>
                <a:xfrm>
                  <a:off x="835581" y="3938713"/>
                  <a:ext cx="380361" cy="461151"/>
                </a:xfrm>
                <a:prstGeom prst="rect">
                  <a:avLst/>
                </a:prstGeom>
              </p:spPr>
              <p:txBody>
                <a:bodyPr vert="vert270" wrap="square" lIns="0" tIns="0" rIns="0" bIns="0" rtlCol="0">
                  <a:spAutoFit/>
                </a:bodyPr>
                <a:lstStyle/>
                <a:p>
                  <a:pPr marL="102730"/>
                  <a:r>
                    <a:rPr sz="1111" dirty="0">
                      <a:latin typeface="Times New Roman"/>
                      <a:cs typeface="Times New Roman"/>
                    </a:rPr>
                    <a:t>56'</a:t>
                  </a:r>
                  <a:r>
                    <a:rPr sz="1111" spc="-4" dirty="0">
                      <a:latin typeface="Times New Roman"/>
                      <a:cs typeface="Times New Roman"/>
                    </a:rPr>
                    <a:t>-0</a:t>
                  </a:r>
                  <a:r>
                    <a:rPr sz="1111" dirty="0">
                      <a:latin typeface="Times New Roman"/>
                      <a:cs typeface="Times New Roman"/>
                    </a:rPr>
                    <a:t>"</a:t>
                  </a:r>
                  <a:endParaRPr sz="1111">
                    <a:latin typeface="Times New Roman"/>
                    <a:cs typeface="Times New Roman"/>
                  </a:endParaRPr>
                </a:p>
                <a:p>
                  <a:pPr marL="11289">
                    <a:spcBef>
                      <a:spcPts val="298"/>
                    </a:spcBef>
                  </a:pPr>
                  <a:r>
                    <a:rPr sz="1111" dirty="0">
                      <a:latin typeface="Times New Roman"/>
                      <a:cs typeface="Times New Roman"/>
                    </a:rPr>
                    <a:t>9'-</a:t>
                  </a:r>
                  <a:r>
                    <a:rPr sz="1111" spc="-4" dirty="0">
                      <a:latin typeface="Times New Roman"/>
                      <a:cs typeface="Times New Roman"/>
                    </a:rPr>
                    <a:t>0</a:t>
                  </a:r>
                  <a:r>
                    <a:rPr sz="1111" dirty="0">
                      <a:latin typeface="Times New Roman"/>
                      <a:cs typeface="Times New Roman"/>
                    </a:rPr>
                    <a:t>"</a:t>
                  </a:r>
                  <a:endParaRPr sz="1111">
                    <a:latin typeface="Times New Roman"/>
                    <a:cs typeface="Times New Roman"/>
                  </a:endParaRPr>
                </a:p>
              </p:txBody>
            </p:sp>
            <p:sp>
              <p:nvSpPr>
                <p:cNvPr id="294" name="object 294"/>
                <p:cNvSpPr/>
                <p:nvPr/>
              </p:nvSpPr>
              <p:spPr>
                <a:xfrm>
                  <a:off x="1215859" y="4407984"/>
                  <a:ext cx="0" cy="321733"/>
                </a:xfrm>
                <a:custGeom>
                  <a:avLst/>
                  <a:gdLst/>
                  <a:ahLst/>
                  <a:cxnLst/>
                  <a:rect l="l" t="t" r="r" b="b"/>
                  <a:pathLst>
                    <a:path h="361950">
                      <a:moveTo>
                        <a:pt x="0" y="361717"/>
                      </a:moveTo>
                      <a:lnTo>
                        <a:pt x="0" y="0"/>
                      </a:lnTo>
                    </a:path>
                  </a:pathLst>
                </a:custGeom>
                <a:ln w="4647">
                  <a:solidFill>
                    <a:srgbClr val="000000"/>
                  </a:solidFill>
                </a:ln>
              </p:spPr>
              <p:txBody>
                <a:bodyPr wrap="square" lIns="0" tIns="0" rIns="0" bIns="0" rtlCol="0"/>
                <a:lstStyle/>
                <a:p>
                  <a:endParaRPr sz="2133"/>
                </a:p>
              </p:txBody>
            </p:sp>
            <p:sp>
              <p:nvSpPr>
                <p:cNvPr id="295" name="object 295"/>
                <p:cNvSpPr/>
                <p:nvPr/>
              </p:nvSpPr>
              <p:spPr>
                <a:xfrm>
                  <a:off x="1173800" y="4449691"/>
                  <a:ext cx="84102" cy="76200"/>
                </a:xfrm>
                <a:custGeom>
                  <a:avLst/>
                  <a:gdLst/>
                  <a:ahLst/>
                  <a:cxnLst/>
                  <a:rect l="l" t="t" r="r" b="b"/>
                  <a:pathLst>
                    <a:path w="94615" h="85725">
                      <a:moveTo>
                        <a:pt x="85338" y="85355"/>
                      </a:moveTo>
                      <a:lnTo>
                        <a:pt x="0" y="0"/>
                      </a:lnTo>
                      <a:lnTo>
                        <a:pt x="94210" y="76480"/>
                      </a:lnTo>
                      <a:lnTo>
                        <a:pt x="85338" y="85355"/>
                      </a:lnTo>
                      <a:close/>
                    </a:path>
                  </a:pathLst>
                </a:custGeom>
                <a:solidFill>
                  <a:srgbClr val="000000"/>
                </a:solidFill>
              </p:spPr>
              <p:txBody>
                <a:bodyPr wrap="square" lIns="0" tIns="0" rIns="0" bIns="0" rtlCol="0"/>
                <a:lstStyle/>
                <a:p>
                  <a:endParaRPr sz="2133"/>
                </a:p>
              </p:txBody>
            </p:sp>
            <p:sp>
              <p:nvSpPr>
                <p:cNvPr id="296" name="object 296"/>
                <p:cNvSpPr/>
                <p:nvPr/>
              </p:nvSpPr>
              <p:spPr>
                <a:xfrm>
                  <a:off x="1173800" y="4441803"/>
                  <a:ext cx="84102" cy="76200"/>
                </a:xfrm>
                <a:custGeom>
                  <a:avLst/>
                  <a:gdLst/>
                  <a:ahLst/>
                  <a:cxnLst/>
                  <a:rect l="l" t="t" r="r" b="b"/>
                  <a:pathLst>
                    <a:path w="94615" h="85725">
                      <a:moveTo>
                        <a:pt x="94210" y="85354"/>
                      </a:moveTo>
                      <a:lnTo>
                        <a:pt x="0" y="8873"/>
                      </a:lnTo>
                      <a:lnTo>
                        <a:pt x="9293" y="0"/>
                      </a:lnTo>
                      <a:lnTo>
                        <a:pt x="94210" y="85354"/>
                      </a:lnTo>
                      <a:close/>
                    </a:path>
                  </a:pathLst>
                </a:custGeom>
                <a:solidFill>
                  <a:srgbClr val="000000"/>
                </a:solidFill>
              </p:spPr>
              <p:txBody>
                <a:bodyPr wrap="square" lIns="0" tIns="0" rIns="0" bIns="0" rtlCol="0"/>
                <a:lstStyle/>
                <a:p>
                  <a:endParaRPr sz="2133"/>
                </a:p>
              </p:txBody>
            </p:sp>
            <p:sp>
              <p:nvSpPr>
                <p:cNvPr id="297" name="object 297"/>
                <p:cNvSpPr/>
                <p:nvPr/>
              </p:nvSpPr>
              <p:spPr>
                <a:xfrm>
                  <a:off x="1173800" y="4441803"/>
                  <a:ext cx="84102" cy="84102"/>
                </a:xfrm>
                <a:custGeom>
                  <a:avLst/>
                  <a:gdLst/>
                  <a:ahLst/>
                  <a:cxnLst/>
                  <a:rect l="l" t="t" r="r" b="b"/>
                  <a:pathLst>
                    <a:path w="94615" h="94614">
                      <a:moveTo>
                        <a:pt x="85339" y="94227"/>
                      </a:moveTo>
                      <a:lnTo>
                        <a:pt x="94211" y="85354"/>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298" name="object 298"/>
                <p:cNvSpPr/>
                <p:nvPr/>
              </p:nvSpPr>
              <p:spPr>
                <a:xfrm>
                  <a:off x="1173800" y="4611948"/>
                  <a:ext cx="84102" cy="76200"/>
                </a:xfrm>
                <a:custGeom>
                  <a:avLst/>
                  <a:gdLst/>
                  <a:ahLst/>
                  <a:cxnLst/>
                  <a:rect l="l" t="t" r="r" b="b"/>
                  <a:pathLst>
                    <a:path w="94615" h="85725">
                      <a:moveTo>
                        <a:pt x="94210" y="85354"/>
                      </a:moveTo>
                      <a:lnTo>
                        <a:pt x="0" y="8873"/>
                      </a:lnTo>
                      <a:lnTo>
                        <a:pt x="9293" y="0"/>
                      </a:lnTo>
                      <a:lnTo>
                        <a:pt x="94210" y="85354"/>
                      </a:lnTo>
                      <a:close/>
                    </a:path>
                  </a:pathLst>
                </a:custGeom>
                <a:solidFill>
                  <a:srgbClr val="000000"/>
                </a:solidFill>
              </p:spPr>
              <p:txBody>
                <a:bodyPr wrap="square" lIns="0" tIns="0" rIns="0" bIns="0" rtlCol="0"/>
                <a:lstStyle/>
                <a:p>
                  <a:endParaRPr sz="2133"/>
                </a:p>
              </p:txBody>
            </p:sp>
            <p:sp>
              <p:nvSpPr>
                <p:cNvPr id="299" name="object 299"/>
                <p:cNvSpPr/>
                <p:nvPr/>
              </p:nvSpPr>
              <p:spPr>
                <a:xfrm>
                  <a:off x="1173800" y="4619835"/>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00" name="object 300"/>
                <p:cNvSpPr/>
                <p:nvPr/>
              </p:nvSpPr>
              <p:spPr>
                <a:xfrm>
                  <a:off x="1173800" y="4611947"/>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01" name="object 301"/>
                <p:cNvSpPr/>
                <p:nvPr/>
              </p:nvSpPr>
              <p:spPr>
                <a:xfrm>
                  <a:off x="1474036" y="4480472"/>
                  <a:ext cx="0" cy="6209"/>
                </a:xfrm>
                <a:custGeom>
                  <a:avLst/>
                  <a:gdLst/>
                  <a:ahLst/>
                  <a:cxnLst/>
                  <a:rect l="l" t="t" r="r" b="b"/>
                  <a:pathLst>
                    <a:path h="6985">
                      <a:moveTo>
                        <a:pt x="0" y="0"/>
                      </a:moveTo>
                      <a:lnTo>
                        <a:pt x="0" y="6779"/>
                      </a:lnTo>
                    </a:path>
                  </a:pathLst>
                </a:custGeom>
                <a:ln w="3175">
                  <a:solidFill>
                    <a:srgbClr val="000000"/>
                  </a:solidFill>
                </a:ln>
              </p:spPr>
              <p:txBody>
                <a:bodyPr wrap="square" lIns="0" tIns="0" rIns="0" bIns="0" rtlCol="0"/>
                <a:lstStyle/>
                <a:p>
                  <a:endParaRPr sz="2133"/>
                </a:p>
              </p:txBody>
            </p:sp>
            <p:sp>
              <p:nvSpPr>
                <p:cNvPr id="302" name="object 302"/>
                <p:cNvSpPr/>
                <p:nvPr/>
              </p:nvSpPr>
              <p:spPr>
                <a:xfrm>
                  <a:off x="1719445" y="4067707"/>
                  <a:ext cx="576298" cy="0"/>
                </a:xfrm>
                <a:custGeom>
                  <a:avLst/>
                  <a:gdLst/>
                  <a:ahLst/>
                  <a:cxnLst/>
                  <a:rect l="l" t="t" r="r" b="b"/>
                  <a:pathLst>
                    <a:path w="648335">
                      <a:moveTo>
                        <a:pt x="0" y="0"/>
                      </a:moveTo>
                      <a:lnTo>
                        <a:pt x="648071" y="0"/>
                      </a:lnTo>
                    </a:path>
                  </a:pathLst>
                </a:custGeom>
                <a:ln w="9718">
                  <a:solidFill>
                    <a:srgbClr val="000000"/>
                  </a:solidFill>
                </a:ln>
              </p:spPr>
              <p:txBody>
                <a:bodyPr wrap="square" lIns="0" tIns="0" rIns="0" bIns="0" rtlCol="0"/>
                <a:lstStyle/>
                <a:p>
                  <a:endParaRPr sz="2133"/>
                </a:p>
              </p:txBody>
            </p:sp>
            <p:sp>
              <p:nvSpPr>
                <p:cNvPr id="303" name="object 303"/>
                <p:cNvSpPr/>
                <p:nvPr/>
              </p:nvSpPr>
              <p:spPr>
                <a:xfrm>
                  <a:off x="2856552" y="4493256"/>
                  <a:ext cx="76200" cy="150707"/>
                </a:xfrm>
                <a:custGeom>
                  <a:avLst/>
                  <a:gdLst/>
                  <a:ahLst/>
                  <a:cxnLst/>
                  <a:rect l="l" t="t" r="r" b="b"/>
                  <a:pathLst>
                    <a:path w="85725" h="169545">
                      <a:moveTo>
                        <a:pt x="53653" y="169440"/>
                      </a:moveTo>
                      <a:lnTo>
                        <a:pt x="0" y="150003"/>
                      </a:lnTo>
                      <a:lnTo>
                        <a:pt x="85340" y="0"/>
                      </a:lnTo>
                      <a:lnTo>
                        <a:pt x="53653" y="169440"/>
                      </a:lnTo>
                      <a:close/>
                    </a:path>
                  </a:pathLst>
                </a:custGeom>
                <a:solidFill>
                  <a:srgbClr val="000000"/>
                </a:solidFill>
              </p:spPr>
              <p:txBody>
                <a:bodyPr wrap="square" lIns="0" tIns="0" rIns="0" bIns="0" rtlCol="0"/>
                <a:lstStyle/>
                <a:p>
                  <a:endParaRPr sz="2133"/>
                </a:p>
              </p:txBody>
            </p:sp>
            <p:sp>
              <p:nvSpPr>
                <p:cNvPr id="306" name="object 306"/>
                <p:cNvSpPr/>
                <p:nvPr/>
              </p:nvSpPr>
              <p:spPr>
                <a:xfrm>
                  <a:off x="3034553" y="4744529"/>
                  <a:ext cx="77893" cy="111196"/>
                </a:xfrm>
                <a:custGeom>
                  <a:avLst/>
                  <a:gdLst/>
                  <a:ahLst/>
                  <a:cxnLst/>
                  <a:rect l="l" t="t" r="r" b="b"/>
                  <a:pathLst>
                    <a:path w="87629" h="125095">
                      <a:moveTo>
                        <a:pt x="0" y="125073"/>
                      </a:moveTo>
                      <a:lnTo>
                        <a:pt x="87451" y="0"/>
                      </a:lnTo>
                    </a:path>
                  </a:pathLst>
                </a:custGeom>
                <a:ln w="6759">
                  <a:solidFill>
                    <a:srgbClr val="000000"/>
                  </a:solidFill>
                </a:ln>
              </p:spPr>
              <p:txBody>
                <a:bodyPr wrap="square" lIns="0" tIns="0" rIns="0" bIns="0" rtlCol="0"/>
                <a:lstStyle/>
                <a:p>
                  <a:endParaRPr sz="2133"/>
                </a:p>
              </p:txBody>
            </p:sp>
            <p:sp>
              <p:nvSpPr>
                <p:cNvPr id="307" name="object 307"/>
                <p:cNvSpPr/>
                <p:nvPr/>
              </p:nvSpPr>
              <p:spPr>
                <a:xfrm>
                  <a:off x="3792374" y="4130054"/>
                  <a:ext cx="143933" cy="98212"/>
                </a:xfrm>
                <a:custGeom>
                  <a:avLst/>
                  <a:gdLst/>
                  <a:ahLst/>
                  <a:cxnLst/>
                  <a:rect l="l" t="t" r="r" b="b"/>
                  <a:pathLst>
                    <a:path w="161925" h="110489">
                      <a:moveTo>
                        <a:pt x="133079" y="110283"/>
                      </a:moveTo>
                      <a:lnTo>
                        <a:pt x="0" y="0"/>
                      </a:lnTo>
                      <a:lnTo>
                        <a:pt x="161384" y="60846"/>
                      </a:lnTo>
                      <a:lnTo>
                        <a:pt x="133079" y="110283"/>
                      </a:lnTo>
                      <a:close/>
                    </a:path>
                  </a:pathLst>
                </a:custGeom>
                <a:solidFill>
                  <a:srgbClr val="000000"/>
                </a:solidFill>
              </p:spPr>
              <p:txBody>
                <a:bodyPr wrap="square" lIns="0" tIns="0" rIns="0" bIns="0" rtlCol="0"/>
                <a:lstStyle/>
                <a:p>
                  <a:endParaRPr sz="2133"/>
                </a:p>
              </p:txBody>
            </p:sp>
            <p:sp>
              <p:nvSpPr>
                <p:cNvPr id="309" name="object 309"/>
                <p:cNvSpPr/>
                <p:nvPr/>
              </p:nvSpPr>
              <p:spPr>
                <a:xfrm>
                  <a:off x="4227989" y="3399517"/>
                  <a:ext cx="75636" cy="84102"/>
                </a:xfrm>
                <a:custGeom>
                  <a:avLst/>
                  <a:gdLst/>
                  <a:ahLst/>
                  <a:cxnLst/>
                  <a:rect l="l" t="t" r="r" b="b"/>
                  <a:pathLst>
                    <a:path w="85089" h="94614">
                      <a:moveTo>
                        <a:pt x="8871" y="94227"/>
                      </a:moveTo>
                      <a:lnTo>
                        <a:pt x="0" y="85353"/>
                      </a:lnTo>
                      <a:lnTo>
                        <a:pt x="84915" y="0"/>
                      </a:lnTo>
                      <a:lnTo>
                        <a:pt x="8871" y="94227"/>
                      </a:lnTo>
                      <a:close/>
                    </a:path>
                  </a:pathLst>
                </a:custGeom>
                <a:solidFill>
                  <a:srgbClr val="000000"/>
                </a:solidFill>
              </p:spPr>
              <p:txBody>
                <a:bodyPr wrap="square" lIns="0" tIns="0" rIns="0" bIns="0" rtlCol="0"/>
                <a:lstStyle/>
                <a:p>
                  <a:endParaRPr sz="2133"/>
                </a:p>
              </p:txBody>
            </p:sp>
            <p:sp>
              <p:nvSpPr>
                <p:cNvPr id="310" name="object 310"/>
                <p:cNvSpPr/>
                <p:nvPr/>
              </p:nvSpPr>
              <p:spPr>
                <a:xfrm>
                  <a:off x="4235875" y="3399517"/>
                  <a:ext cx="75636" cy="84102"/>
                </a:xfrm>
                <a:custGeom>
                  <a:avLst/>
                  <a:gdLst/>
                  <a:ahLst/>
                  <a:cxnLst/>
                  <a:rect l="l" t="t" r="r" b="b"/>
                  <a:pathLst>
                    <a:path w="85089" h="94614">
                      <a:moveTo>
                        <a:pt x="0" y="94227"/>
                      </a:moveTo>
                      <a:lnTo>
                        <a:pt x="76043" y="0"/>
                      </a:lnTo>
                      <a:lnTo>
                        <a:pt x="84915" y="8873"/>
                      </a:lnTo>
                      <a:lnTo>
                        <a:pt x="0" y="94227"/>
                      </a:lnTo>
                      <a:close/>
                    </a:path>
                  </a:pathLst>
                </a:custGeom>
                <a:solidFill>
                  <a:srgbClr val="000000"/>
                </a:solidFill>
              </p:spPr>
              <p:txBody>
                <a:bodyPr wrap="square" lIns="0" tIns="0" rIns="0" bIns="0" rtlCol="0"/>
                <a:lstStyle/>
                <a:p>
                  <a:endParaRPr sz="2133"/>
                </a:p>
              </p:txBody>
            </p:sp>
            <p:sp>
              <p:nvSpPr>
                <p:cNvPr id="311" name="object 311"/>
                <p:cNvSpPr/>
                <p:nvPr/>
              </p:nvSpPr>
              <p:spPr>
                <a:xfrm>
                  <a:off x="4227989" y="3399516"/>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312" name="object 312"/>
                <p:cNvSpPr/>
                <p:nvPr/>
              </p:nvSpPr>
              <p:spPr>
                <a:xfrm>
                  <a:off x="4084536" y="3399516"/>
                  <a:ext cx="76200" cy="84102"/>
                </a:xfrm>
                <a:custGeom>
                  <a:avLst/>
                  <a:gdLst/>
                  <a:ahLst/>
                  <a:cxnLst/>
                  <a:rect l="l" t="t" r="r" b="b"/>
                  <a:pathLst>
                    <a:path w="85725" h="94614">
                      <a:moveTo>
                        <a:pt x="0" y="94227"/>
                      </a:moveTo>
                      <a:lnTo>
                        <a:pt x="76468" y="0"/>
                      </a:lnTo>
                      <a:lnTo>
                        <a:pt x="85340" y="8873"/>
                      </a:lnTo>
                      <a:lnTo>
                        <a:pt x="0" y="94227"/>
                      </a:lnTo>
                      <a:close/>
                    </a:path>
                  </a:pathLst>
                </a:custGeom>
                <a:solidFill>
                  <a:srgbClr val="000000"/>
                </a:solidFill>
              </p:spPr>
              <p:txBody>
                <a:bodyPr wrap="square" lIns="0" tIns="0" rIns="0" bIns="0" rtlCol="0"/>
                <a:lstStyle/>
                <a:p>
                  <a:endParaRPr sz="2133"/>
                </a:p>
              </p:txBody>
            </p:sp>
            <p:sp>
              <p:nvSpPr>
                <p:cNvPr id="313" name="object 313"/>
                <p:cNvSpPr/>
                <p:nvPr/>
              </p:nvSpPr>
              <p:spPr>
                <a:xfrm>
                  <a:off x="4076650" y="3399515"/>
                  <a:ext cx="76200" cy="84102"/>
                </a:xfrm>
                <a:custGeom>
                  <a:avLst/>
                  <a:gdLst/>
                  <a:ahLst/>
                  <a:cxnLst/>
                  <a:rect l="l" t="t" r="r" b="b"/>
                  <a:pathLst>
                    <a:path w="85725" h="94614">
                      <a:moveTo>
                        <a:pt x="8871" y="94227"/>
                      </a:moveTo>
                      <a:lnTo>
                        <a:pt x="0" y="85353"/>
                      </a:lnTo>
                      <a:lnTo>
                        <a:pt x="85340" y="0"/>
                      </a:lnTo>
                      <a:lnTo>
                        <a:pt x="8871" y="94227"/>
                      </a:lnTo>
                      <a:close/>
                    </a:path>
                  </a:pathLst>
                </a:custGeom>
                <a:solidFill>
                  <a:srgbClr val="000000"/>
                </a:solidFill>
              </p:spPr>
              <p:txBody>
                <a:bodyPr wrap="square" lIns="0" tIns="0" rIns="0" bIns="0" rtlCol="0"/>
                <a:lstStyle/>
                <a:p>
                  <a:endParaRPr sz="2133"/>
                </a:p>
              </p:txBody>
            </p:sp>
            <p:sp>
              <p:nvSpPr>
                <p:cNvPr id="314" name="object 314"/>
                <p:cNvSpPr/>
                <p:nvPr/>
              </p:nvSpPr>
              <p:spPr>
                <a:xfrm>
                  <a:off x="4076651" y="3399515"/>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315" name="object 315"/>
                <p:cNvSpPr/>
                <p:nvPr/>
              </p:nvSpPr>
              <p:spPr>
                <a:xfrm>
                  <a:off x="1173800" y="4025631"/>
                  <a:ext cx="84102" cy="76200"/>
                </a:xfrm>
                <a:custGeom>
                  <a:avLst/>
                  <a:gdLst/>
                  <a:ahLst/>
                  <a:cxnLst/>
                  <a:rect l="l" t="t" r="r" b="b"/>
                  <a:pathLst>
                    <a:path w="94615" h="85725">
                      <a:moveTo>
                        <a:pt x="94210" y="85354"/>
                      </a:moveTo>
                      <a:lnTo>
                        <a:pt x="0" y="9296"/>
                      </a:lnTo>
                      <a:lnTo>
                        <a:pt x="9294" y="0"/>
                      </a:lnTo>
                      <a:lnTo>
                        <a:pt x="94210" y="85354"/>
                      </a:lnTo>
                      <a:close/>
                    </a:path>
                  </a:pathLst>
                </a:custGeom>
                <a:solidFill>
                  <a:srgbClr val="000000"/>
                </a:solidFill>
              </p:spPr>
              <p:txBody>
                <a:bodyPr wrap="square" lIns="0" tIns="0" rIns="0" bIns="0" rtlCol="0"/>
                <a:lstStyle/>
                <a:p>
                  <a:endParaRPr sz="2133"/>
                </a:p>
              </p:txBody>
            </p:sp>
            <p:sp>
              <p:nvSpPr>
                <p:cNvPr id="316" name="object 316"/>
                <p:cNvSpPr/>
                <p:nvPr/>
              </p:nvSpPr>
              <p:spPr>
                <a:xfrm>
                  <a:off x="1173800" y="4033893"/>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317" name="object 317"/>
                <p:cNvSpPr/>
                <p:nvPr/>
              </p:nvSpPr>
              <p:spPr>
                <a:xfrm>
                  <a:off x="1173800" y="4025631"/>
                  <a:ext cx="84102" cy="84102"/>
                </a:xfrm>
                <a:custGeom>
                  <a:avLst/>
                  <a:gdLst/>
                  <a:ahLst/>
                  <a:cxnLst/>
                  <a:rect l="l" t="t" r="r" b="b"/>
                  <a:pathLst>
                    <a:path w="94615" h="94614">
                      <a:moveTo>
                        <a:pt x="9294" y="0"/>
                      </a:moveTo>
                      <a:lnTo>
                        <a:pt x="0" y="9296"/>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18" name="object 318"/>
                <p:cNvSpPr/>
                <p:nvPr/>
              </p:nvSpPr>
              <p:spPr>
                <a:xfrm>
                  <a:off x="1173800" y="3863748"/>
                  <a:ext cx="84102" cy="75636"/>
                </a:xfrm>
                <a:custGeom>
                  <a:avLst/>
                  <a:gdLst/>
                  <a:ahLst/>
                  <a:cxnLst/>
                  <a:rect l="l" t="t" r="r" b="b"/>
                  <a:pathLst>
                    <a:path w="94615" h="85089">
                      <a:moveTo>
                        <a:pt x="85338" y="84930"/>
                      </a:moveTo>
                      <a:lnTo>
                        <a:pt x="0" y="0"/>
                      </a:lnTo>
                      <a:lnTo>
                        <a:pt x="94210" y="76057"/>
                      </a:lnTo>
                      <a:lnTo>
                        <a:pt x="85338" y="84930"/>
                      </a:lnTo>
                      <a:close/>
                    </a:path>
                  </a:pathLst>
                </a:custGeom>
                <a:solidFill>
                  <a:srgbClr val="000000"/>
                </a:solidFill>
              </p:spPr>
              <p:txBody>
                <a:bodyPr wrap="square" lIns="0" tIns="0" rIns="0" bIns="0" rtlCol="0"/>
                <a:lstStyle/>
                <a:p>
                  <a:endParaRPr sz="2133"/>
                </a:p>
              </p:txBody>
            </p:sp>
            <p:sp>
              <p:nvSpPr>
                <p:cNvPr id="319" name="object 319"/>
                <p:cNvSpPr/>
                <p:nvPr/>
              </p:nvSpPr>
              <p:spPr>
                <a:xfrm>
                  <a:off x="1173800" y="3855485"/>
                  <a:ext cx="84102" cy="76200"/>
                </a:xfrm>
                <a:custGeom>
                  <a:avLst/>
                  <a:gdLst/>
                  <a:ahLst/>
                  <a:cxnLst/>
                  <a:rect l="l" t="t" r="r" b="b"/>
                  <a:pathLst>
                    <a:path w="94615" h="85725">
                      <a:moveTo>
                        <a:pt x="94210" y="85353"/>
                      </a:moveTo>
                      <a:lnTo>
                        <a:pt x="0" y="9296"/>
                      </a:lnTo>
                      <a:lnTo>
                        <a:pt x="9294" y="0"/>
                      </a:lnTo>
                      <a:lnTo>
                        <a:pt x="94210" y="85353"/>
                      </a:lnTo>
                      <a:close/>
                    </a:path>
                  </a:pathLst>
                </a:custGeom>
                <a:solidFill>
                  <a:srgbClr val="000000"/>
                </a:solidFill>
              </p:spPr>
              <p:txBody>
                <a:bodyPr wrap="square" lIns="0" tIns="0" rIns="0" bIns="0" rtlCol="0"/>
                <a:lstStyle/>
                <a:p>
                  <a:endParaRPr sz="2133"/>
                </a:p>
              </p:txBody>
            </p:sp>
            <p:sp>
              <p:nvSpPr>
                <p:cNvPr id="320" name="object 320"/>
                <p:cNvSpPr/>
                <p:nvPr/>
              </p:nvSpPr>
              <p:spPr>
                <a:xfrm>
                  <a:off x="1173800" y="3855485"/>
                  <a:ext cx="84102" cy="84102"/>
                </a:xfrm>
                <a:custGeom>
                  <a:avLst/>
                  <a:gdLst/>
                  <a:ahLst/>
                  <a:cxnLst/>
                  <a:rect l="l" t="t" r="r" b="b"/>
                  <a:pathLst>
                    <a:path w="94615" h="94614">
                      <a:moveTo>
                        <a:pt x="85339" y="94227"/>
                      </a:moveTo>
                      <a:lnTo>
                        <a:pt x="94211" y="85354"/>
                      </a:lnTo>
                      <a:lnTo>
                        <a:pt x="9294" y="0"/>
                      </a:lnTo>
                      <a:lnTo>
                        <a:pt x="0" y="9296"/>
                      </a:lnTo>
                      <a:lnTo>
                        <a:pt x="85339" y="94227"/>
                      </a:lnTo>
                      <a:close/>
                    </a:path>
                  </a:pathLst>
                </a:custGeom>
                <a:ln w="4647">
                  <a:solidFill>
                    <a:srgbClr val="000000"/>
                  </a:solidFill>
                </a:ln>
              </p:spPr>
              <p:txBody>
                <a:bodyPr wrap="square" lIns="0" tIns="0" rIns="0" bIns="0" rtlCol="0"/>
                <a:lstStyle/>
                <a:p>
                  <a:endParaRPr sz="2133"/>
                </a:p>
              </p:txBody>
            </p:sp>
            <p:sp>
              <p:nvSpPr>
                <p:cNvPr id="321" name="object 321"/>
                <p:cNvSpPr/>
                <p:nvPr/>
              </p:nvSpPr>
              <p:spPr>
                <a:xfrm>
                  <a:off x="1173800" y="4611932"/>
                  <a:ext cx="84102" cy="76200"/>
                </a:xfrm>
                <a:custGeom>
                  <a:avLst/>
                  <a:gdLst/>
                  <a:ahLst/>
                  <a:cxnLst/>
                  <a:rect l="l" t="t" r="r" b="b"/>
                  <a:pathLst>
                    <a:path w="94615" h="85725">
                      <a:moveTo>
                        <a:pt x="94210" y="85355"/>
                      </a:moveTo>
                      <a:lnTo>
                        <a:pt x="0" y="8874"/>
                      </a:lnTo>
                      <a:lnTo>
                        <a:pt x="9294" y="0"/>
                      </a:lnTo>
                      <a:lnTo>
                        <a:pt x="94210" y="85355"/>
                      </a:lnTo>
                      <a:close/>
                    </a:path>
                  </a:pathLst>
                </a:custGeom>
                <a:solidFill>
                  <a:srgbClr val="000000"/>
                </a:solidFill>
              </p:spPr>
              <p:txBody>
                <a:bodyPr wrap="square" lIns="0" tIns="0" rIns="0" bIns="0" rtlCol="0"/>
                <a:lstStyle/>
                <a:p>
                  <a:endParaRPr sz="2133"/>
                </a:p>
              </p:txBody>
            </p:sp>
            <p:sp>
              <p:nvSpPr>
                <p:cNvPr id="322" name="object 322"/>
                <p:cNvSpPr/>
                <p:nvPr/>
              </p:nvSpPr>
              <p:spPr>
                <a:xfrm>
                  <a:off x="1173800" y="4619820"/>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23" name="object 323"/>
                <p:cNvSpPr/>
                <p:nvPr/>
              </p:nvSpPr>
              <p:spPr>
                <a:xfrm>
                  <a:off x="1173800" y="4611932"/>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24" name="object 324"/>
                <p:cNvSpPr/>
                <p:nvPr/>
              </p:nvSpPr>
              <p:spPr>
                <a:xfrm>
                  <a:off x="1173800" y="4449674"/>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25" name="object 325"/>
                <p:cNvSpPr/>
                <p:nvPr/>
              </p:nvSpPr>
              <p:spPr>
                <a:xfrm>
                  <a:off x="1173800" y="4441786"/>
                  <a:ext cx="84102" cy="76200"/>
                </a:xfrm>
                <a:custGeom>
                  <a:avLst/>
                  <a:gdLst/>
                  <a:ahLst/>
                  <a:cxnLst/>
                  <a:rect l="l" t="t" r="r" b="b"/>
                  <a:pathLst>
                    <a:path w="94615" h="85725">
                      <a:moveTo>
                        <a:pt x="94210" y="85353"/>
                      </a:moveTo>
                      <a:lnTo>
                        <a:pt x="0" y="8873"/>
                      </a:lnTo>
                      <a:lnTo>
                        <a:pt x="9294" y="0"/>
                      </a:lnTo>
                      <a:lnTo>
                        <a:pt x="94210" y="85353"/>
                      </a:lnTo>
                      <a:close/>
                    </a:path>
                  </a:pathLst>
                </a:custGeom>
                <a:solidFill>
                  <a:srgbClr val="000000"/>
                </a:solidFill>
              </p:spPr>
              <p:txBody>
                <a:bodyPr wrap="square" lIns="0" tIns="0" rIns="0" bIns="0" rtlCol="0"/>
                <a:lstStyle/>
                <a:p>
                  <a:endParaRPr sz="2133"/>
                </a:p>
              </p:txBody>
            </p:sp>
            <p:sp>
              <p:nvSpPr>
                <p:cNvPr id="326" name="object 326"/>
                <p:cNvSpPr/>
                <p:nvPr/>
              </p:nvSpPr>
              <p:spPr>
                <a:xfrm>
                  <a:off x="1173800" y="4441785"/>
                  <a:ext cx="84102" cy="84102"/>
                </a:xfrm>
                <a:custGeom>
                  <a:avLst/>
                  <a:gdLst/>
                  <a:ahLst/>
                  <a:cxnLst/>
                  <a:rect l="l" t="t" r="r" b="b"/>
                  <a:pathLst>
                    <a:path w="94615" h="94614">
                      <a:moveTo>
                        <a:pt x="85339" y="94227"/>
                      </a:moveTo>
                      <a:lnTo>
                        <a:pt x="94211" y="85354"/>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327" name="object 327"/>
                <p:cNvSpPr/>
                <p:nvPr/>
              </p:nvSpPr>
              <p:spPr>
                <a:xfrm>
                  <a:off x="4204330" y="3349552"/>
                  <a:ext cx="136596" cy="92568"/>
                </a:xfrm>
                <a:custGeom>
                  <a:avLst/>
                  <a:gdLst/>
                  <a:ahLst/>
                  <a:cxnLst/>
                  <a:rect l="l" t="t" r="r" b="b"/>
                  <a:pathLst>
                    <a:path w="153670" h="104139">
                      <a:moveTo>
                        <a:pt x="153357" y="3802"/>
                      </a:moveTo>
                      <a:lnTo>
                        <a:pt x="138570" y="1267"/>
                      </a:lnTo>
                      <a:lnTo>
                        <a:pt x="124206" y="0"/>
                      </a:lnTo>
                      <a:lnTo>
                        <a:pt x="109420" y="845"/>
                      </a:lnTo>
                      <a:lnTo>
                        <a:pt x="67595" y="13098"/>
                      </a:lnTo>
                      <a:lnTo>
                        <a:pt x="32530" y="38874"/>
                      </a:lnTo>
                      <a:lnTo>
                        <a:pt x="8449" y="75213"/>
                      </a:lnTo>
                      <a:lnTo>
                        <a:pt x="3379" y="89157"/>
                      </a:lnTo>
                      <a:lnTo>
                        <a:pt x="0" y="103523"/>
                      </a:lnTo>
                    </a:path>
                  </a:pathLst>
                </a:custGeom>
                <a:ln w="4647">
                  <a:solidFill>
                    <a:srgbClr val="000000"/>
                  </a:solidFill>
                </a:ln>
              </p:spPr>
              <p:txBody>
                <a:bodyPr wrap="square" lIns="0" tIns="0" rIns="0" bIns="0" rtlCol="0"/>
                <a:lstStyle/>
                <a:p>
                  <a:endParaRPr sz="2133"/>
                </a:p>
              </p:txBody>
            </p:sp>
            <p:sp>
              <p:nvSpPr>
                <p:cNvPr id="328" name="object 328"/>
                <p:cNvSpPr/>
                <p:nvPr/>
              </p:nvSpPr>
              <p:spPr>
                <a:xfrm>
                  <a:off x="1118222" y="4413614"/>
                  <a:ext cx="97649" cy="155222"/>
                </a:xfrm>
                <a:custGeom>
                  <a:avLst/>
                  <a:gdLst/>
                  <a:ahLst/>
                  <a:cxnLst/>
                  <a:rect l="l" t="t" r="r" b="b"/>
                  <a:pathLst>
                    <a:path w="109855" h="174625">
                      <a:moveTo>
                        <a:pt x="1689" y="0"/>
                      </a:moveTo>
                      <a:lnTo>
                        <a:pt x="422" y="12676"/>
                      </a:lnTo>
                      <a:lnTo>
                        <a:pt x="0" y="24930"/>
                      </a:lnTo>
                      <a:lnTo>
                        <a:pt x="422" y="37184"/>
                      </a:lnTo>
                      <a:lnTo>
                        <a:pt x="12251" y="85354"/>
                      </a:lnTo>
                      <a:lnTo>
                        <a:pt x="38022" y="127186"/>
                      </a:lnTo>
                      <a:lnTo>
                        <a:pt x="76044" y="159299"/>
                      </a:lnTo>
                      <a:lnTo>
                        <a:pt x="98013" y="170285"/>
                      </a:lnTo>
                      <a:lnTo>
                        <a:pt x="109842" y="174511"/>
                      </a:lnTo>
                    </a:path>
                  </a:pathLst>
                </a:custGeom>
                <a:ln w="4647">
                  <a:solidFill>
                    <a:srgbClr val="000000"/>
                  </a:solidFill>
                </a:ln>
              </p:spPr>
              <p:txBody>
                <a:bodyPr wrap="square" lIns="0" tIns="0" rIns="0" bIns="0" rtlCol="0"/>
                <a:lstStyle/>
                <a:p>
                  <a:endParaRPr sz="2133"/>
                </a:p>
              </p:txBody>
            </p:sp>
            <p:sp>
              <p:nvSpPr>
                <p:cNvPr id="329" name="object 329"/>
                <p:cNvSpPr/>
                <p:nvPr/>
              </p:nvSpPr>
              <p:spPr>
                <a:xfrm>
                  <a:off x="2559883" y="4356148"/>
                  <a:ext cx="60960" cy="152964"/>
                </a:xfrm>
                <a:custGeom>
                  <a:avLst/>
                  <a:gdLst/>
                  <a:ahLst/>
                  <a:cxnLst/>
                  <a:rect l="l" t="t" r="r" b="b"/>
                  <a:pathLst>
                    <a:path w="68580" h="172085">
                      <a:moveTo>
                        <a:pt x="13517" y="171975"/>
                      </a:moveTo>
                      <a:lnTo>
                        <a:pt x="0" y="0"/>
                      </a:lnTo>
                      <a:lnTo>
                        <a:pt x="68440" y="158454"/>
                      </a:lnTo>
                      <a:lnTo>
                        <a:pt x="13517" y="171975"/>
                      </a:lnTo>
                      <a:close/>
                    </a:path>
                  </a:pathLst>
                </a:custGeom>
                <a:solidFill>
                  <a:srgbClr val="000000"/>
                </a:solidFill>
              </p:spPr>
              <p:txBody>
                <a:bodyPr wrap="square" lIns="0" tIns="0" rIns="0" bIns="0" rtlCol="0"/>
                <a:lstStyle/>
                <a:p>
                  <a:endParaRPr sz="2133"/>
                </a:p>
              </p:txBody>
            </p:sp>
            <p:sp>
              <p:nvSpPr>
                <p:cNvPr id="331" name="object 331"/>
                <p:cNvSpPr/>
                <p:nvPr/>
              </p:nvSpPr>
              <p:spPr>
                <a:xfrm>
                  <a:off x="2437084" y="4537936"/>
                  <a:ext cx="86924" cy="148449"/>
                </a:xfrm>
                <a:custGeom>
                  <a:avLst/>
                  <a:gdLst/>
                  <a:ahLst/>
                  <a:cxnLst/>
                  <a:rect l="l" t="t" r="r" b="b"/>
                  <a:pathLst>
                    <a:path w="97789" h="167004">
                      <a:moveTo>
                        <a:pt x="46049" y="166482"/>
                      </a:moveTo>
                      <a:lnTo>
                        <a:pt x="0" y="0"/>
                      </a:lnTo>
                      <a:lnTo>
                        <a:pt x="97591" y="142820"/>
                      </a:lnTo>
                      <a:lnTo>
                        <a:pt x="46049" y="166482"/>
                      </a:lnTo>
                      <a:close/>
                    </a:path>
                  </a:pathLst>
                </a:custGeom>
                <a:solidFill>
                  <a:srgbClr val="000000"/>
                </a:solidFill>
              </p:spPr>
              <p:txBody>
                <a:bodyPr wrap="square" lIns="0" tIns="0" rIns="0" bIns="0" rtlCol="0"/>
                <a:lstStyle/>
                <a:p>
                  <a:endParaRPr sz="2133"/>
                </a:p>
              </p:txBody>
            </p:sp>
            <p:sp>
              <p:nvSpPr>
                <p:cNvPr id="333" name="object 333"/>
                <p:cNvSpPr/>
                <p:nvPr/>
              </p:nvSpPr>
              <p:spPr>
                <a:xfrm>
                  <a:off x="2988362" y="4205533"/>
                  <a:ext cx="93698" cy="146191"/>
                </a:xfrm>
                <a:custGeom>
                  <a:avLst/>
                  <a:gdLst/>
                  <a:ahLst/>
                  <a:cxnLst/>
                  <a:rect l="l" t="t" r="r" b="b"/>
                  <a:pathLst>
                    <a:path w="105410" h="164464">
                      <a:moveTo>
                        <a:pt x="0" y="163947"/>
                      </a:moveTo>
                      <a:lnTo>
                        <a:pt x="54922" y="0"/>
                      </a:lnTo>
                      <a:lnTo>
                        <a:pt x="105195" y="26620"/>
                      </a:lnTo>
                      <a:lnTo>
                        <a:pt x="0" y="163947"/>
                      </a:lnTo>
                      <a:close/>
                    </a:path>
                  </a:pathLst>
                </a:custGeom>
                <a:solidFill>
                  <a:srgbClr val="000000"/>
                </a:solidFill>
              </p:spPr>
              <p:txBody>
                <a:bodyPr wrap="square" lIns="0" tIns="0" rIns="0" bIns="0" rtlCol="0"/>
                <a:lstStyle/>
                <a:p>
                  <a:endParaRPr sz="2133"/>
                </a:p>
              </p:txBody>
            </p:sp>
            <p:sp>
              <p:nvSpPr>
                <p:cNvPr id="334" name="object 334"/>
                <p:cNvSpPr/>
                <p:nvPr/>
              </p:nvSpPr>
              <p:spPr>
                <a:xfrm>
                  <a:off x="2507309" y="3436686"/>
                  <a:ext cx="767644" cy="781191"/>
                </a:xfrm>
                <a:custGeom>
                  <a:avLst/>
                  <a:gdLst/>
                  <a:ahLst/>
                  <a:cxnLst/>
                  <a:rect l="l" t="t" r="r" b="b"/>
                  <a:pathLst>
                    <a:path w="863600" h="878839">
                      <a:moveTo>
                        <a:pt x="621033" y="878472"/>
                      </a:moveTo>
                      <a:lnTo>
                        <a:pt x="646381" y="834949"/>
                      </a:lnTo>
                      <a:lnTo>
                        <a:pt x="674265" y="792272"/>
                      </a:lnTo>
                      <a:lnTo>
                        <a:pt x="704260" y="749595"/>
                      </a:lnTo>
                      <a:lnTo>
                        <a:pt x="734678" y="707341"/>
                      </a:lnTo>
                      <a:lnTo>
                        <a:pt x="764251" y="664664"/>
                      </a:lnTo>
                      <a:lnTo>
                        <a:pt x="792134" y="621564"/>
                      </a:lnTo>
                      <a:lnTo>
                        <a:pt x="817060" y="578042"/>
                      </a:lnTo>
                      <a:lnTo>
                        <a:pt x="837761" y="533675"/>
                      </a:lnTo>
                      <a:lnTo>
                        <a:pt x="852970" y="488040"/>
                      </a:lnTo>
                      <a:lnTo>
                        <a:pt x="861842" y="441137"/>
                      </a:lnTo>
                      <a:lnTo>
                        <a:pt x="863110" y="417052"/>
                      </a:lnTo>
                      <a:lnTo>
                        <a:pt x="862687" y="392544"/>
                      </a:lnTo>
                      <a:lnTo>
                        <a:pt x="855928" y="343106"/>
                      </a:lnTo>
                      <a:lnTo>
                        <a:pt x="841986" y="293669"/>
                      </a:lnTo>
                      <a:lnTo>
                        <a:pt x="821285" y="245498"/>
                      </a:lnTo>
                      <a:lnTo>
                        <a:pt x="795092" y="199441"/>
                      </a:lnTo>
                      <a:lnTo>
                        <a:pt x="763829" y="157186"/>
                      </a:lnTo>
                      <a:lnTo>
                        <a:pt x="728341" y="120002"/>
                      </a:lnTo>
                      <a:lnTo>
                        <a:pt x="689051" y="88312"/>
                      </a:lnTo>
                      <a:lnTo>
                        <a:pt x="646804" y="62959"/>
                      </a:lnTo>
                      <a:lnTo>
                        <a:pt x="601599" y="43522"/>
                      </a:lnTo>
                      <a:lnTo>
                        <a:pt x="554283" y="29155"/>
                      </a:lnTo>
                      <a:lnTo>
                        <a:pt x="505276" y="19437"/>
                      </a:lnTo>
                      <a:lnTo>
                        <a:pt x="455002" y="12676"/>
                      </a:lnTo>
                      <a:lnTo>
                        <a:pt x="403883" y="8873"/>
                      </a:lnTo>
                      <a:lnTo>
                        <a:pt x="351919" y="6760"/>
                      </a:lnTo>
                      <a:lnTo>
                        <a:pt x="300377" y="6338"/>
                      </a:lnTo>
                      <a:lnTo>
                        <a:pt x="248835" y="5915"/>
                      </a:lnTo>
                      <a:lnTo>
                        <a:pt x="198139" y="5493"/>
                      </a:lnTo>
                      <a:lnTo>
                        <a:pt x="148287" y="4225"/>
                      </a:lnTo>
                      <a:lnTo>
                        <a:pt x="98858" y="2957"/>
                      </a:lnTo>
                      <a:lnTo>
                        <a:pt x="0" y="0"/>
                      </a:lnTo>
                    </a:path>
                  </a:pathLst>
                </a:custGeom>
                <a:ln w="6760">
                  <a:solidFill>
                    <a:srgbClr val="000000"/>
                  </a:solidFill>
                </a:ln>
              </p:spPr>
              <p:txBody>
                <a:bodyPr wrap="square" lIns="0" tIns="0" rIns="0" bIns="0" rtlCol="0"/>
                <a:lstStyle/>
                <a:p>
                  <a:endParaRPr sz="2133"/>
                </a:p>
              </p:txBody>
            </p:sp>
            <p:sp>
              <p:nvSpPr>
                <p:cNvPr id="335" name="object 335"/>
                <p:cNvSpPr/>
                <p:nvPr/>
              </p:nvSpPr>
              <p:spPr>
                <a:xfrm>
                  <a:off x="2728871" y="3770592"/>
                  <a:ext cx="123049" cy="127000"/>
                </a:xfrm>
                <a:custGeom>
                  <a:avLst/>
                  <a:gdLst/>
                  <a:ahLst/>
                  <a:cxnLst/>
                  <a:rect l="l" t="t" r="r" b="b"/>
                  <a:pathLst>
                    <a:path w="138430" h="142875">
                      <a:moveTo>
                        <a:pt x="0" y="142820"/>
                      </a:moveTo>
                      <a:lnTo>
                        <a:pt x="97169" y="0"/>
                      </a:lnTo>
                      <a:lnTo>
                        <a:pt x="138149" y="39296"/>
                      </a:lnTo>
                      <a:lnTo>
                        <a:pt x="0" y="142820"/>
                      </a:lnTo>
                      <a:close/>
                    </a:path>
                  </a:pathLst>
                </a:custGeom>
                <a:solidFill>
                  <a:srgbClr val="000000"/>
                </a:solidFill>
              </p:spPr>
              <p:txBody>
                <a:bodyPr wrap="square" lIns="0" tIns="0" rIns="0" bIns="0" rtlCol="0"/>
                <a:lstStyle/>
                <a:p>
                  <a:endParaRPr sz="2133"/>
                </a:p>
              </p:txBody>
            </p:sp>
            <p:sp>
              <p:nvSpPr>
                <p:cNvPr id="336" name="object 336"/>
                <p:cNvSpPr/>
                <p:nvPr/>
              </p:nvSpPr>
              <p:spPr>
                <a:xfrm>
                  <a:off x="2507309" y="3436687"/>
                  <a:ext cx="460022" cy="351649"/>
                </a:xfrm>
                <a:custGeom>
                  <a:avLst/>
                  <a:gdLst/>
                  <a:ahLst/>
                  <a:cxnLst/>
                  <a:rect l="l" t="t" r="r" b="b"/>
                  <a:pathLst>
                    <a:path w="517525" h="395604">
                      <a:moveTo>
                        <a:pt x="367128" y="395080"/>
                      </a:moveTo>
                      <a:lnTo>
                        <a:pt x="376844" y="385361"/>
                      </a:lnTo>
                      <a:lnTo>
                        <a:pt x="386984" y="376065"/>
                      </a:lnTo>
                      <a:lnTo>
                        <a:pt x="408530" y="358318"/>
                      </a:lnTo>
                      <a:lnTo>
                        <a:pt x="452467" y="322402"/>
                      </a:lnTo>
                      <a:lnTo>
                        <a:pt x="463029" y="313106"/>
                      </a:lnTo>
                      <a:lnTo>
                        <a:pt x="490489" y="283950"/>
                      </a:lnTo>
                      <a:lnTo>
                        <a:pt x="509923" y="250992"/>
                      </a:lnTo>
                      <a:lnTo>
                        <a:pt x="517105" y="213385"/>
                      </a:lnTo>
                      <a:lnTo>
                        <a:pt x="517105" y="200286"/>
                      </a:lnTo>
                      <a:lnTo>
                        <a:pt x="509078" y="158877"/>
                      </a:lnTo>
                      <a:lnTo>
                        <a:pt x="491757" y="119157"/>
                      </a:lnTo>
                      <a:lnTo>
                        <a:pt x="466831" y="83664"/>
                      </a:lnTo>
                      <a:lnTo>
                        <a:pt x="435990" y="55353"/>
                      </a:lnTo>
                      <a:lnTo>
                        <a:pt x="401348" y="35071"/>
                      </a:lnTo>
                      <a:lnTo>
                        <a:pt x="362903" y="21127"/>
                      </a:lnTo>
                      <a:lnTo>
                        <a:pt x="349806" y="17324"/>
                      </a:lnTo>
                      <a:lnTo>
                        <a:pt x="295307" y="8028"/>
                      </a:lnTo>
                      <a:lnTo>
                        <a:pt x="240808" y="2957"/>
                      </a:lnTo>
                      <a:lnTo>
                        <a:pt x="160116" y="0"/>
                      </a:lnTo>
                      <a:lnTo>
                        <a:pt x="106885" y="422"/>
                      </a:lnTo>
                      <a:lnTo>
                        <a:pt x="53653" y="422"/>
                      </a:lnTo>
                      <a:lnTo>
                        <a:pt x="0" y="0"/>
                      </a:lnTo>
                    </a:path>
                  </a:pathLst>
                </a:custGeom>
                <a:ln w="6760">
                  <a:solidFill>
                    <a:srgbClr val="000000"/>
                  </a:solidFill>
                </a:ln>
              </p:spPr>
              <p:txBody>
                <a:bodyPr wrap="square" lIns="0" tIns="0" rIns="0" bIns="0" rtlCol="0"/>
                <a:lstStyle/>
                <a:p>
                  <a:endParaRPr sz="2133"/>
                </a:p>
              </p:txBody>
            </p:sp>
            <p:sp>
              <p:nvSpPr>
                <p:cNvPr id="345" name="object 345"/>
                <p:cNvSpPr/>
                <p:nvPr/>
              </p:nvSpPr>
              <p:spPr>
                <a:xfrm>
                  <a:off x="4250897" y="4653988"/>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346" name="object 346"/>
                <p:cNvSpPr/>
                <p:nvPr/>
              </p:nvSpPr>
              <p:spPr>
                <a:xfrm>
                  <a:off x="2238053" y="359480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47" name="object 347"/>
                <p:cNvSpPr/>
                <p:nvPr/>
              </p:nvSpPr>
              <p:spPr>
                <a:xfrm>
                  <a:off x="1113339" y="3982422"/>
                  <a:ext cx="102729" cy="117404"/>
                </a:xfrm>
                <a:custGeom>
                  <a:avLst/>
                  <a:gdLst/>
                  <a:ahLst/>
                  <a:cxnLst/>
                  <a:rect l="l" t="t" r="r" b="b"/>
                  <a:pathLst>
                    <a:path w="115569" h="132079">
                      <a:moveTo>
                        <a:pt x="115334" y="0"/>
                      </a:moveTo>
                      <a:lnTo>
                        <a:pt x="71820" y="12253"/>
                      </a:lnTo>
                      <a:lnTo>
                        <a:pt x="35065" y="38874"/>
                      </a:lnTo>
                      <a:lnTo>
                        <a:pt x="10139" y="76480"/>
                      </a:lnTo>
                      <a:lnTo>
                        <a:pt x="0" y="120425"/>
                      </a:lnTo>
                      <a:lnTo>
                        <a:pt x="0" y="131834"/>
                      </a:lnTo>
                    </a:path>
                  </a:pathLst>
                </a:custGeom>
                <a:ln w="4647">
                  <a:solidFill>
                    <a:srgbClr val="000000"/>
                  </a:solidFill>
                </a:ln>
              </p:spPr>
              <p:txBody>
                <a:bodyPr wrap="square" lIns="0" tIns="0" rIns="0" bIns="0" rtlCol="0"/>
                <a:lstStyle/>
                <a:p>
                  <a:endParaRPr sz="2133"/>
                </a:p>
              </p:txBody>
            </p:sp>
            <p:sp>
              <p:nvSpPr>
                <p:cNvPr id="348" name="object 348"/>
                <p:cNvSpPr/>
                <p:nvPr/>
              </p:nvSpPr>
              <p:spPr>
                <a:xfrm>
                  <a:off x="7715060" y="3432205"/>
                  <a:ext cx="0" cy="467924"/>
                </a:xfrm>
                <a:custGeom>
                  <a:avLst/>
                  <a:gdLst/>
                  <a:ahLst/>
                  <a:cxnLst/>
                  <a:rect l="l" t="t" r="r" b="b"/>
                  <a:pathLst>
                    <a:path h="526414">
                      <a:moveTo>
                        <a:pt x="0" y="525980"/>
                      </a:moveTo>
                      <a:lnTo>
                        <a:pt x="0" y="0"/>
                      </a:lnTo>
                    </a:path>
                  </a:pathLst>
                </a:custGeom>
                <a:ln w="16013">
                  <a:solidFill>
                    <a:srgbClr val="000000"/>
                  </a:solidFill>
                </a:ln>
              </p:spPr>
              <p:txBody>
                <a:bodyPr wrap="square" lIns="0" tIns="0" rIns="0" bIns="0" rtlCol="0"/>
                <a:lstStyle/>
                <a:p>
                  <a:endParaRPr sz="2133"/>
                </a:p>
              </p:txBody>
            </p:sp>
            <p:sp>
              <p:nvSpPr>
                <p:cNvPr id="349" name="object 349"/>
                <p:cNvSpPr/>
                <p:nvPr/>
              </p:nvSpPr>
              <p:spPr>
                <a:xfrm>
                  <a:off x="5476713" y="3432206"/>
                  <a:ext cx="0" cy="467924"/>
                </a:xfrm>
                <a:custGeom>
                  <a:avLst/>
                  <a:gdLst/>
                  <a:ahLst/>
                  <a:cxnLst/>
                  <a:rect l="l" t="t" r="r" b="b"/>
                  <a:pathLst>
                    <a:path h="526414">
                      <a:moveTo>
                        <a:pt x="0" y="525983"/>
                      </a:moveTo>
                      <a:lnTo>
                        <a:pt x="0" y="0"/>
                      </a:lnTo>
                    </a:path>
                  </a:pathLst>
                </a:custGeom>
                <a:ln w="16282">
                  <a:solidFill>
                    <a:srgbClr val="000000"/>
                  </a:solidFill>
                </a:ln>
              </p:spPr>
              <p:txBody>
                <a:bodyPr wrap="square" lIns="0" tIns="0" rIns="0" bIns="0" rtlCol="0"/>
                <a:lstStyle/>
                <a:p>
                  <a:endParaRPr sz="2133"/>
                </a:p>
              </p:txBody>
            </p:sp>
            <p:sp>
              <p:nvSpPr>
                <p:cNvPr id="350" name="object 350"/>
                <p:cNvSpPr/>
                <p:nvPr/>
              </p:nvSpPr>
              <p:spPr>
                <a:xfrm>
                  <a:off x="7696274" y="3454708"/>
                  <a:ext cx="0" cy="249484"/>
                </a:xfrm>
                <a:custGeom>
                  <a:avLst/>
                  <a:gdLst/>
                  <a:ahLst/>
                  <a:cxnLst/>
                  <a:rect l="l" t="t" r="r" b="b"/>
                  <a:pathLst>
                    <a:path h="280670">
                      <a:moveTo>
                        <a:pt x="0" y="280176"/>
                      </a:moveTo>
                      <a:lnTo>
                        <a:pt x="0" y="0"/>
                      </a:lnTo>
                    </a:path>
                  </a:pathLst>
                </a:custGeom>
                <a:ln w="7705">
                  <a:solidFill>
                    <a:srgbClr val="000000"/>
                  </a:solidFill>
                </a:ln>
              </p:spPr>
              <p:txBody>
                <a:bodyPr wrap="square" lIns="0" tIns="0" rIns="0" bIns="0" rtlCol="0"/>
                <a:lstStyle/>
                <a:p>
                  <a:endParaRPr sz="2133"/>
                </a:p>
              </p:txBody>
            </p:sp>
            <p:sp>
              <p:nvSpPr>
                <p:cNvPr id="351" name="object 351"/>
                <p:cNvSpPr/>
                <p:nvPr/>
              </p:nvSpPr>
              <p:spPr>
                <a:xfrm>
                  <a:off x="7575513" y="3454709"/>
                  <a:ext cx="0" cy="249484"/>
                </a:xfrm>
                <a:custGeom>
                  <a:avLst/>
                  <a:gdLst/>
                  <a:ahLst/>
                  <a:cxnLst/>
                  <a:rect l="l" t="t" r="r" b="b"/>
                  <a:pathLst>
                    <a:path h="280670">
                      <a:moveTo>
                        <a:pt x="0" y="280173"/>
                      </a:moveTo>
                      <a:lnTo>
                        <a:pt x="0" y="0"/>
                      </a:lnTo>
                    </a:path>
                  </a:pathLst>
                </a:custGeom>
                <a:ln w="7703">
                  <a:solidFill>
                    <a:srgbClr val="000000"/>
                  </a:solidFill>
                </a:ln>
              </p:spPr>
              <p:txBody>
                <a:bodyPr wrap="square" lIns="0" tIns="0" rIns="0" bIns="0" rtlCol="0"/>
                <a:lstStyle/>
                <a:p>
                  <a:endParaRPr sz="2133"/>
                </a:p>
              </p:txBody>
            </p:sp>
            <p:sp>
              <p:nvSpPr>
                <p:cNvPr id="356" name="object 356"/>
                <p:cNvSpPr/>
                <p:nvPr/>
              </p:nvSpPr>
              <p:spPr>
                <a:xfrm>
                  <a:off x="5480552" y="3432210"/>
                  <a:ext cx="2231249" cy="0"/>
                </a:xfrm>
                <a:custGeom>
                  <a:avLst/>
                  <a:gdLst/>
                  <a:ahLst/>
                  <a:cxnLst/>
                  <a:rect l="l" t="t" r="r" b="b"/>
                  <a:pathLst>
                    <a:path w="2510154">
                      <a:moveTo>
                        <a:pt x="0" y="0"/>
                      </a:moveTo>
                      <a:lnTo>
                        <a:pt x="2509651" y="0"/>
                      </a:lnTo>
                    </a:path>
                  </a:pathLst>
                </a:custGeom>
                <a:ln w="7661">
                  <a:solidFill>
                    <a:srgbClr val="000000"/>
                  </a:solidFill>
                </a:ln>
              </p:spPr>
              <p:txBody>
                <a:bodyPr wrap="square" lIns="0" tIns="0" rIns="0" bIns="0" rtlCol="0"/>
                <a:lstStyle/>
                <a:p>
                  <a:endParaRPr sz="2133"/>
                </a:p>
              </p:txBody>
            </p:sp>
            <p:sp>
              <p:nvSpPr>
                <p:cNvPr id="357" name="object 357"/>
                <p:cNvSpPr/>
                <p:nvPr/>
              </p:nvSpPr>
              <p:spPr>
                <a:xfrm>
                  <a:off x="5495647" y="3567815"/>
                  <a:ext cx="2200769" cy="0"/>
                </a:xfrm>
                <a:custGeom>
                  <a:avLst/>
                  <a:gdLst/>
                  <a:ahLst/>
                  <a:cxnLst/>
                  <a:rect l="l" t="t" r="r" b="b"/>
                  <a:pathLst>
                    <a:path w="2475865">
                      <a:moveTo>
                        <a:pt x="0" y="0"/>
                      </a:moveTo>
                      <a:lnTo>
                        <a:pt x="2475687" y="0"/>
                      </a:lnTo>
                    </a:path>
                  </a:pathLst>
                </a:custGeom>
                <a:ln w="7661">
                  <a:solidFill>
                    <a:srgbClr val="000000"/>
                  </a:solidFill>
                </a:ln>
              </p:spPr>
              <p:txBody>
                <a:bodyPr wrap="square" lIns="0" tIns="0" rIns="0" bIns="0" rtlCol="0"/>
                <a:lstStyle/>
                <a:p>
                  <a:endParaRPr sz="2133"/>
                </a:p>
              </p:txBody>
            </p:sp>
            <p:sp>
              <p:nvSpPr>
                <p:cNvPr id="358" name="object 358"/>
                <p:cNvSpPr/>
                <p:nvPr/>
              </p:nvSpPr>
              <p:spPr>
                <a:xfrm>
                  <a:off x="5495648" y="3703716"/>
                  <a:ext cx="2200769" cy="0"/>
                </a:xfrm>
                <a:custGeom>
                  <a:avLst/>
                  <a:gdLst/>
                  <a:ahLst/>
                  <a:cxnLst/>
                  <a:rect l="l" t="t" r="r" b="b"/>
                  <a:pathLst>
                    <a:path w="2475865">
                      <a:moveTo>
                        <a:pt x="0" y="0"/>
                      </a:moveTo>
                      <a:lnTo>
                        <a:pt x="2475687" y="0"/>
                      </a:lnTo>
                    </a:path>
                  </a:pathLst>
                </a:custGeom>
                <a:ln w="7661">
                  <a:solidFill>
                    <a:srgbClr val="000000"/>
                  </a:solidFill>
                </a:ln>
              </p:spPr>
              <p:txBody>
                <a:bodyPr wrap="square" lIns="0" tIns="0" rIns="0" bIns="0" rtlCol="0"/>
                <a:lstStyle/>
                <a:p>
                  <a:endParaRPr sz="2133"/>
                </a:p>
              </p:txBody>
            </p:sp>
            <p:sp>
              <p:nvSpPr>
                <p:cNvPr id="359" name="object 359"/>
                <p:cNvSpPr/>
                <p:nvPr/>
              </p:nvSpPr>
              <p:spPr>
                <a:xfrm>
                  <a:off x="5411886" y="3839636"/>
                  <a:ext cx="2392680" cy="0"/>
                </a:xfrm>
                <a:custGeom>
                  <a:avLst/>
                  <a:gdLst/>
                  <a:ahLst/>
                  <a:cxnLst/>
                  <a:rect l="l" t="t" r="r" b="b"/>
                  <a:pathLst>
                    <a:path w="2691765">
                      <a:moveTo>
                        <a:pt x="0" y="0"/>
                      </a:moveTo>
                      <a:lnTo>
                        <a:pt x="2691165" y="0"/>
                      </a:lnTo>
                    </a:path>
                  </a:pathLst>
                </a:custGeom>
                <a:ln w="7702">
                  <a:solidFill>
                    <a:srgbClr val="000000"/>
                  </a:solidFill>
                </a:ln>
              </p:spPr>
              <p:txBody>
                <a:bodyPr wrap="square" lIns="0" tIns="0" rIns="0" bIns="0" rtlCol="0"/>
                <a:lstStyle/>
                <a:p>
                  <a:endParaRPr sz="2133"/>
                </a:p>
              </p:txBody>
            </p:sp>
            <p:sp>
              <p:nvSpPr>
                <p:cNvPr id="360" name="object 360"/>
                <p:cNvSpPr/>
                <p:nvPr/>
              </p:nvSpPr>
              <p:spPr>
                <a:xfrm>
                  <a:off x="5456282" y="3899723"/>
                  <a:ext cx="2348089" cy="0"/>
                </a:xfrm>
                <a:custGeom>
                  <a:avLst/>
                  <a:gdLst/>
                  <a:ahLst/>
                  <a:cxnLst/>
                  <a:rect l="l" t="t" r="r" b="b"/>
                  <a:pathLst>
                    <a:path w="2641600">
                      <a:moveTo>
                        <a:pt x="0" y="0"/>
                      </a:moveTo>
                      <a:lnTo>
                        <a:pt x="2641177" y="0"/>
                      </a:lnTo>
                    </a:path>
                  </a:pathLst>
                </a:custGeom>
                <a:ln w="7661">
                  <a:solidFill>
                    <a:srgbClr val="000000"/>
                  </a:solidFill>
                </a:ln>
              </p:spPr>
              <p:txBody>
                <a:bodyPr wrap="square" lIns="0" tIns="0" rIns="0" bIns="0" rtlCol="0"/>
                <a:lstStyle/>
                <a:p>
                  <a:endParaRPr sz="2133"/>
                </a:p>
              </p:txBody>
            </p:sp>
            <p:sp>
              <p:nvSpPr>
                <p:cNvPr id="361" name="object 361"/>
                <p:cNvSpPr/>
                <p:nvPr/>
              </p:nvSpPr>
              <p:spPr>
                <a:xfrm>
                  <a:off x="5495648" y="3460939"/>
                  <a:ext cx="2095218" cy="0"/>
                </a:xfrm>
                <a:custGeom>
                  <a:avLst/>
                  <a:gdLst/>
                  <a:ahLst/>
                  <a:cxnLst/>
                  <a:rect l="l" t="t" r="r" b="b"/>
                  <a:pathLst>
                    <a:path w="2357120">
                      <a:moveTo>
                        <a:pt x="0" y="0"/>
                      </a:moveTo>
                      <a:lnTo>
                        <a:pt x="2356829" y="0"/>
                      </a:lnTo>
                    </a:path>
                  </a:pathLst>
                </a:custGeom>
                <a:ln w="21665">
                  <a:solidFill>
                    <a:srgbClr val="000000"/>
                  </a:solidFill>
                </a:ln>
              </p:spPr>
              <p:txBody>
                <a:bodyPr wrap="square" lIns="0" tIns="0" rIns="0" bIns="0" rtlCol="0"/>
                <a:lstStyle/>
                <a:p>
                  <a:endParaRPr sz="2133"/>
                </a:p>
              </p:txBody>
            </p:sp>
            <p:sp>
              <p:nvSpPr>
                <p:cNvPr id="362" name="object 362"/>
                <p:cNvSpPr/>
                <p:nvPr/>
              </p:nvSpPr>
              <p:spPr>
                <a:xfrm>
                  <a:off x="5495648" y="3596836"/>
                  <a:ext cx="2095218" cy="0"/>
                </a:xfrm>
                <a:custGeom>
                  <a:avLst/>
                  <a:gdLst/>
                  <a:ahLst/>
                  <a:cxnLst/>
                  <a:rect l="l" t="t" r="r" b="b"/>
                  <a:pathLst>
                    <a:path w="2357120">
                      <a:moveTo>
                        <a:pt x="0" y="0"/>
                      </a:moveTo>
                      <a:lnTo>
                        <a:pt x="2356823" y="0"/>
                      </a:lnTo>
                    </a:path>
                  </a:pathLst>
                </a:custGeom>
                <a:ln w="21659">
                  <a:solidFill>
                    <a:srgbClr val="000000"/>
                  </a:solidFill>
                </a:ln>
              </p:spPr>
              <p:txBody>
                <a:bodyPr wrap="square" lIns="0" tIns="0" rIns="0" bIns="0" rtlCol="0"/>
                <a:lstStyle/>
                <a:p>
                  <a:endParaRPr sz="2133"/>
                </a:p>
              </p:txBody>
            </p:sp>
            <p:sp>
              <p:nvSpPr>
                <p:cNvPr id="363" name="object 363"/>
                <p:cNvSpPr/>
                <p:nvPr/>
              </p:nvSpPr>
              <p:spPr>
                <a:xfrm>
                  <a:off x="5495649" y="3726237"/>
                  <a:ext cx="2200769" cy="0"/>
                </a:xfrm>
                <a:custGeom>
                  <a:avLst/>
                  <a:gdLst/>
                  <a:ahLst/>
                  <a:cxnLst/>
                  <a:rect l="l" t="t" r="r" b="b"/>
                  <a:pathLst>
                    <a:path w="2475865">
                      <a:moveTo>
                        <a:pt x="0" y="0"/>
                      </a:moveTo>
                      <a:lnTo>
                        <a:pt x="2475726" y="0"/>
                      </a:lnTo>
                    </a:path>
                  </a:pathLst>
                </a:custGeom>
                <a:ln w="7699">
                  <a:solidFill>
                    <a:srgbClr val="000000"/>
                  </a:solidFill>
                </a:ln>
              </p:spPr>
              <p:txBody>
                <a:bodyPr wrap="square" lIns="0" tIns="0" rIns="0" bIns="0" rtlCol="0"/>
                <a:lstStyle/>
                <a:p>
                  <a:endParaRPr sz="2133"/>
                </a:p>
              </p:txBody>
            </p:sp>
            <p:sp>
              <p:nvSpPr>
                <p:cNvPr id="364" name="object 364"/>
                <p:cNvSpPr/>
                <p:nvPr/>
              </p:nvSpPr>
              <p:spPr>
                <a:xfrm>
                  <a:off x="5495649" y="3854730"/>
                  <a:ext cx="2200769" cy="0"/>
                </a:xfrm>
                <a:custGeom>
                  <a:avLst/>
                  <a:gdLst/>
                  <a:ahLst/>
                  <a:cxnLst/>
                  <a:rect l="l" t="t" r="r" b="b"/>
                  <a:pathLst>
                    <a:path w="2475865">
                      <a:moveTo>
                        <a:pt x="0" y="0"/>
                      </a:moveTo>
                      <a:lnTo>
                        <a:pt x="2475710" y="0"/>
                      </a:lnTo>
                    </a:path>
                  </a:pathLst>
                </a:custGeom>
                <a:ln w="7684">
                  <a:solidFill>
                    <a:srgbClr val="000000"/>
                  </a:solidFill>
                </a:ln>
              </p:spPr>
              <p:txBody>
                <a:bodyPr wrap="square" lIns="0" tIns="0" rIns="0" bIns="0" rtlCol="0"/>
                <a:lstStyle/>
                <a:p>
                  <a:endParaRPr sz="2133"/>
                </a:p>
              </p:txBody>
            </p:sp>
            <p:sp>
              <p:nvSpPr>
                <p:cNvPr id="365" name="object 365"/>
                <p:cNvSpPr/>
                <p:nvPr/>
              </p:nvSpPr>
              <p:spPr>
                <a:xfrm>
                  <a:off x="7357068" y="3738954"/>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6" name="object 366"/>
                <p:cNvSpPr/>
                <p:nvPr/>
              </p:nvSpPr>
              <p:spPr>
                <a:xfrm>
                  <a:off x="7311784" y="3738954"/>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7" name="object 367"/>
                <p:cNvSpPr/>
                <p:nvPr/>
              </p:nvSpPr>
              <p:spPr>
                <a:xfrm>
                  <a:off x="6980286"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8" name="object 368"/>
                <p:cNvSpPr/>
                <p:nvPr/>
              </p:nvSpPr>
              <p:spPr>
                <a:xfrm>
                  <a:off x="7025276"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9" name="object 369"/>
                <p:cNvSpPr/>
                <p:nvPr/>
              </p:nvSpPr>
              <p:spPr>
                <a:xfrm>
                  <a:off x="6512934"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0" name="object 370"/>
                <p:cNvSpPr/>
                <p:nvPr/>
              </p:nvSpPr>
              <p:spPr>
                <a:xfrm>
                  <a:off x="6467651"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1" name="object 371"/>
                <p:cNvSpPr/>
                <p:nvPr/>
              </p:nvSpPr>
              <p:spPr>
                <a:xfrm>
                  <a:off x="6136153"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2" name="object 372"/>
                <p:cNvSpPr/>
                <p:nvPr/>
              </p:nvSpPr>
              <p:spPr>
                <a:xfrm>
                  <a:off x="6181438"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3" name="object 373"/>
                <p:cNvSpPr/>
                <p:nvPr/>
              </p:nvSpPr>
              <p:spPr>
                <a:xfrm>
                  <a:off x="5676497"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4" name="object 374"/>
                <p:cNvSpPr/>
                <p:nvPr/>
              </p:nvSpPr>
              <p:spPr>
                <a:xfrm>
                  <a:off x="5631212"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5" name="object 375"/>
                <p:cNvSpPr/>
                <p:nvPr/>
              </p:nvSpPr>
              <p:spPr>
                <a:xfrm>
                  <a:off x="5631213" y="3738957"/>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376" name="object 376"/>
                <p:cNvSpPr/>
                <p:nvPr/>
              </p:nvSpPr>
              <p:spPr>
                <a:xfrm>
                  <a:off x="6136155" y="3738957"/>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77" name="object 377"/>
                <p:cNvSpPr/>
                <p:nvPr/>
              </p:nvSpPr>
              <p:spPr>
                <a:xfrm>
                  <a:off x="6467654" y="3738958"/>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78" name="object 378"/>
                <p:cNvSpPr/>
                <p:nvPr/>
              </p:nvSpPr>
              <p:spPr>
                <a:xfrm>
                  <a:off x="6980290" y="3738958"/>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79" name="object 379"/>
                <p:cNvSpPr/>
                <p:nvPr/>
              </p:nvSpPr>
              <p:spPr>
                <a:xfrm>
                  <a:off x="7311789" y="3738958"/>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0" name="object 380"/>
                <p:cNvSpPr/>
                <p:nvPr/>
              </p:nvSpPr>
              <p:spPr>
                <a:xfrm>
                  <a:off x="7575507" y="3738959"/>
                  <a:ext cx="15240" cy="0"/>
                </a:xfrm>
                <a:custGeom>
                  <a:avLst/>
                  <a:gdLst/>
                  <a:ahLst/>
                  <a:cxnLst/>
                  <a:rect l="l" t="t" r="r" b="b"/>
                  <a:pathLst>
                    <a:path w="17145">
                      <a:moveTo>
                        <a:pt x="0" y="0"/>
                      </a:moveTo>
                      <a:lnTo>
                        <a:pt x="16981" y="0"/>
                      </a:lnTo>
                    </a:path>
                  </a:pathLst>
                </a:custGeom>
                <a:ln w="7661">
                  <a:solidFill>
                    <a:srgbClr val="000000"/>
                  </a:solidFill>
                </a:ln>
              </p:spPr>
              <p:txBody>
                <a:bodyPr wrap="square" lIns="0" tIns="0" rIns="0" bIns="0" rtlCol="0"/>
                <a:lstStyle/>
                <a:p>
                  <a:endParaRPr sz="2133"/>
                </a:p>
              </p:txBody>
            </p:sp>
            <p:sp>
              <p:nvSpPr>
                <p:cNvPr id="381" name="object 381"/>
                <p:cNvSpPr/>
                <p:nvPr/>
              </p:nvSpPr>
              <p:spPr>
                <a:xfrm>
                  <a:off x="7311790" y="3603059"/>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2" name="object 382"/>
                <p:cNvSpPr/>
                <p:nvPr/>
              </p:nvSpPr>
              <p:spPr>
                <a:xfrm>
                  <a:off x="6980292" y="3603059"/>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83" name="object 383"/>
                <p:cNvSpPr/>
                <p:nvPr/>
              </p:nvSpPr>
              <p:spPr>
                <a:xfrm>
                  <a:off x="6467656" y="3603060"/>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4" name="object 384"/>
                <p:cNvSpPr/>
                <p:nvPr/>
              </p:nvSpPr>
              <p:spPr>
                <a:xfrm>
                  <a:off x="6136158" y="3603060"/>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5" name="object 385"/>
                <p:cNvSpPr/>
                <p:nvPr/>
              </p:nvSpPr>
              <p:spPr>
                <a:xfrm>
                  <a:off x="5631216" y="3603060"/>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386" name="object 386"/>
                <p:cNvSpPr/>
                <p:nvPr/>
              </p:nvSpPr>
              <p:spPr>
                <a:xfrm>
                  <a:off x="5631217" y="3603060"/>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7" name="object 387"/>
                <p:cNvSpPr/>
                <p:nvPr/>
              </p:nvSpPr>
              <p:spPr>
                <a:xfrm>
                  <a:off x="5676502" y="3603060"/>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8" name="object 388"/>
                <p:cNvSpPr/>
                <p:nvPr/>
              </p:nvSpPr>
              <p:spPr>
                <a:xfrm>
                  <a:off x="6181444"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9" name="object 389"/>
                <p:cNvSpPr/>
                <p:nvPr/>
              </p:nvSpPr>
              <p:spPr>
                <a:xfrm>
                  <a:off x="6136160"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0" name="object 390"/>
                <p:cNvSpPr/>
                <p:nvPr/>
              </p:nvSpPr>
              <p:spPr>
                <a:xfrm>
                  <a:off x="6467658"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1" name="object 391"/>
                <p:cNvSpPr/>
                <p:nvPr/>
              </p:nvSpPr>
              <p:spPr>
                <a:xfrm>
                  <a:off x="6512943"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2" name="object 392"/>
                <p:cNvSpPr/>
                <p:nvPr/>
              </p:nvSpPr>
              <p:spPr>
                <a:xfrm>
                  <a:off x="7025284"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3" name="object 393"/>
                <p:cNvSpPr/>
                <p:nvPr/>
              </p:nvSpPr>
              <p:spPr>
                <a:xfrm>
                  <a:off x="6980296"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4" name="object 394"/>
                <p:cNvSpPr/>
                <p:nvPr/>
              </p:nvSpPr>
              <p:spPr>
                <a:xfrm>
                  <a:off x="7311794" y="3603063"/>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5" name="object 395"/>
                <p:cNvSpPr/>
                <p:nvPr/>
              </p:nvSpPr>
              <p:spPr>
                <a:xfrm>
                  <a:off x="7357079" y="3603063"/>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6" name="object 396"/>
                <p:cNvSpPr/>
                <p:nvPr/>
              </p:nvSpPr>
              <p:spPr>
                <a:xfrm>
                  <a:off x="7311796"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97" name="object 397"/>
                <p:cNvSpPr/>
                <p:nvPr/>
              </p:nvSpPr>
              <p:spPr>
                <a:xfrm>
                  <a:off x="6980298" y="3467164"/>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98" name="object 398"/>
                <p:cNvSpPr/>
                <p:nvPr/>
              </p:nvSpPr>
              <p:spPr>
                <a:xfrm>
                  <a:off x="6467661"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99" name="object 399"/>
                <p:cNvSpPr/>
                <p:nvPr/>
              </p:nvSpPr>
              <p:spPr>
                <a:xfrm>
                  <a:off x="6136164"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400" name="object 400"/>
                <p:cNvSpPr/>
                <p:nvPr/>
              </p:nvSpPr>
              <p:spPr>
                <a:xfrm>
                  <a:off x="5631222" y="3467164"/>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401" name="object 401"/>
                <p:cNvSpPr/>
                <p:nvPr/>
              </p:nvSpPr>
              <p:spPr>
                <a:xfrm>
                  <a:off x="5631222"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2" name="object 402"/>
                <p:cNvSpPr/>
                <p:nvPr/>
              </p:nvSpPr>
              <p:spPr>
                <a:xfrm>
                  <a:off x="5676508"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3" name="object 403"/>
                <p:cNvSpPr/>
                <p:nvPr/>
              </p:nvSpPr>
              <p:spPr>
                <a:xfrm>
                  <a:off x="6181450"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4" name="object 404"/>
                <p:cNvSpPr/>
                <p:nvPr/>
              </p:nvSpPr>
              <p:spPr>
                <a:xfrm>
                  <a:off x="6136165" y="346716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5" name="object 405"/>
                <p:cNvSpPr/>
                <p:nvPr/>
              </p:nvSpPr>
              <p:spPr>
                <a:xfrm>
                  <a:off x="6467663" y="346716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6" name="object 406"/>
                <p:cNvSpPr/>
                <p:nvPr/>
              </p:nvSpPr>
              <p:spPr>
                <a:xfrm>
                  <a:off x="6512948"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7" name="object 407"/>
                <p:cNvSpPr/>
                <p:nvPr/>
              </p:nvSpPr>
              <p:spPr>
                <a:xfrm>
                  <a:off x="7025290"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8" name="object 408"/>
                <p:cNvSpPr/>
                <p:nvPr/>
              </p:nvSpPr>
              <p:spPr>
                <a:xfrm>
                  <a:off x="6980301"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9" name="object 409"/>
                <p:cNvSpPr/>
                <p:nvPr/>
              </p:nvSpPr>
              <p:spPr>
                <a:xfrm>
                  <a:off x="7311799" y="3467168"/>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10" name="object 410"/>
                <p:cNvSpPr/>
                <p:nvPr/>
              </p:nvSpPr>
              <p:spPr>
                <a:xfrm>
                  <a:off x="7357084" y="3467168"/>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11" name="object 411"/>
                <p:cNvSpPr/>
                <p:nvPr/>
              </p:nvSpPr>
              <p:spPr>
                <a:xfrm>
                  <a:off x="7596161" y="3454708"/>
                  <a:ext cx="0" cy="445347"/>
                </a:xfrm>
                <a:custGeom>
                  <a:avLst/>
                  <a:gdLst/>
                  <a:ahLst/>
                  <a:cxnLst/>
                  <a:rect l="l" t="t" r="r" b="b"/>
                  <a:pathLst>
                    <a:path h="501014">
                      <a:moveTo>
                        <a:pt x="0" y="500663"/>
                      </a:moveTo>
                      <a:lnTo>
                        <a:pt x="0" y="0"/>
                      </a:lnTo>
                    </a:path>
                  </a:pathLst>
                </a:custGeom>
                <a:ln w="12491">
                  <a:solidFill>
                    <a:srgbClr val="000000"/>
                  </a:solidFill>
                </a:ln>
              </p:spPr>
              <p:txBody>
                <a:bodyPr wrap="square" lIns="0" tIns="0" rIns="0" bIns="0" rtlCol="0"/>
                <a:lstStyle/>
                <a:p>
                  <a:endParaRPr sz="2133"/>
                </a:p>
              </p:txBody>
            </p:sp>
            <p:sp>
              <p:nvSpPr>
                <p:cNvPr id="412" name="object 412"/>
                <p:cNvSpPr/>
                <p:nvPr/>
              </p:nvSpPr>
              <p:spPr>
                <a:xfrm>
                  <a:off x="7571827" y="3726254"/>
                  <a:ext cx="0" cy="173849"/>
                </a:xfrm>
                <a:custGeom>
                  <a:avLst/>
                  <a:gdLst/>
                  <a:ahLst/>
                  <a:cxnLst/>
                  <a:rect l="l" t="t" r="r" b="b"/>
                  <a:pathLst>
                    <a:path h="195579">
                      <a:moveTo>
                        <a:pt x="0" y="195173"/>
                      </a:moveTo>
                      <a:lnTo>
                        <a:pt x="0" y="0"/>
                      </a:lnTo>
                    </a:path>
                  </a:pathLst>
                </a:custGeom>
                <a:ln w="16000">
                  <a:solidFill>
                    <a:srgbClr val="000000"/>
                  </a:solidFill>
                </a:ln>
              </p:spPr>
              <p:txBody>
                <a:bodyPr wrap="square" lIns="0" tIns="0" rIns="0" bIns="0" rtlCol="0"/>
                <a:lstStyle/>
                <a:p>
                  <a:endParaRPr sz="2133"/>
                </a:p>
              </p:txBody>
            </p:sp>
            <p:sp>
              <p:nvSpPr>
                <p:cNvPr id="413" name="object 413"/>
                <p:cNvSpPr/>
                <p:nvPr/>
              </p:nvSpPr>
              <p:spPr>
                <a:xfrm>
                  <a:off x="7692440" y="3726256"/>
                  <a:ext cx="0" cy="173849"/>
                </a:xfrm>
                <a:custGeom>
                  <a:avLst/>
                  <a:gdLst/>
                  <a:ahLst/>
                  <a:cxnLst/>
                  <a:rect l="l" t="t" r="r" b="b"/>
                  <a:pathLst>
                    <a:path h="195579">
                      <a:moveTo>
                        <a:pt x="0" y="195172"/>
                      </a:moveTo>
                      <a:lnTo>
                        <a:pt x="0" y="0"/>
                      </a:lnTo>
                    </a:path>
                  </a:pathLst>
                </a:custGeom>
                <a:ln w="16334">
                  <a:solidFill>
                    <a:srgbClr val="000000"/>
                  </a:solidFill>
                </a:ln>
              </p:spPr>
              <p:txBody>
                <a:bodyPr wrap="square" lIns="0" tIns="0" rIns="0" bIns="0" rtlCol="0"/>
                <a:lstStyle/>
                <a:p>
                  <a:endParaRPr sz="2133"/>
                </a:p>
              </p:txBody>
            </p:sp>
            <p:sp>
              <p:nvSpPr>
                <p:cNvPr id="414" name="object 414"/>
                <p:cNvSpPr/>
                <p:nvPr/>
              </p:nvSpPr>
              <p:spPr>
                <a:xfrm>
                  <a:off x="7568120" y="3884940"/>
                  <a:ext cx="7902" cy="0"/>
                </a:xfrm>
                <a:custGeom>
                  <a:avLst/>
                  <a:gdLst/>
                  <a:ahLst/>
                  <a:cxnLst/>
                  <a:rect l="l" t="t" r="r" b="b"/>
                  <a:pathLst>
                    <a:path w="8890">
                      <a:moveTo>
                        <a:pt x="0" y="0"/>
                      </a:moveTo>
                      <a:lnTo>
                        <a:pt x="8324" y="0"/>
                      </a:lnTo>
                    </a:path>
                  </a:pathLst>
                </a:custGeom>
                <a:ln w="7661">
                  <a:solidFill>
                    <a:srgbClr val="000000"/>
                  </a:solidFill>
                </a:ln>
              </p:spPr>
              <p:txBody>
                <a:bodyPr wrap="square" lIns="0" tIns="0" rIns="0" bIns="0" rtlCol="0"/>
                <a:lstStyle/>
                <a:p>
                  <a:endParaRPr sz="2133"/>
                </a:p>
              </p:txBody>
            </p:sp>
            <p:sp>
              <p:nvSpPr>
                <p:cNvPr id="415" name="object 415"/>
                <p:cNvSpPr/>
                <p:nvPr/>
              </p:nvSpPr>
              <p:spPr>
                <a:xfrm>
                  <a:off x="7688585" y="3884940"/>
                  <a:ext cx="7902" cy="0"/>
                </a:xfrm>
                <a:custGeom>
                  <a:avLst/>
                  <a:gdLst/>
                  <a:ahLst/>
                  <a:cxnLst/>
                  <a:rect l="l" t="t" r="r" b="b"/>
                  <a:pathLst>
                    <a:path w="8890">
                      <a:moveTo>
                        <a:pt x="0" y="0"/>
                      </a:moveTo>
                      <a:lnTo>
                        <a:pt x="8657" y="0"/>
                      </a:lnTo>
                    </a:path>
                  </a:pathLst>
                </a:custGeom>
                <a:ln w="7661">
                  <a:solidFill>
                    <a:srgbClr val="000000"/>
                  </a:solidFill>
                </a:ln>
              </p:spPr>
              <p:txBody>
                <a:bodyPr wrap="square" lIns="0" tIns="0" rIns="0" bIns="0" rtlCol="0"/>
                <a:lstStyle/>
                <a:p>
                  <a:endParaRPr sz="2133"/>
                </a:p>
              </p:txBody>
            </p:sp>
            <p:sp>
              <p:nvSpPr>
                <p:cNvPr id="416" name="object 416"/>
                <p:cNvSpPr/>
                <p:nvPr/>
              </p:nvSpPr>
              <p:spPr>
                <a:xfrm>
                  <a:off x="7590615" y="3884940"/>
                  <a:ext cx="7902" cy="0"/>
                </a:xfrm>
                <a:custGeom>
                  <a:avLst/>
                  <a:gdLst/>
                  <a:ahLst/>
                  <a:cxnLst/>
                  <a:rect l="l" t="t" r="r" b="b"/>
                  <a:pathLst>
                    <a:path w="8890">
                      <a:moveTo>
                        <a:pt x="0" y="0"/>
                      </a:moveTo>
                      <a:lnTo>
                        <a:pt x="8657" y="0"/>
                      </a:lnTo>
                    </a:path>
                  </a:pathLst>
                </a:custGeom>
                <a:ln w="7661">
                  <a:solidFill>
                    <a:srgbClr val="000000"/>
                  </a:solidFill>
                </a:ln>
              </p:spPr>
              <p:txBody>
                <a:bodyPr wrap="square" lIns="0" tIns="0" rIns="0" bIns="0" rtlCol="0"/>
                <a:lstStyle/>
                <a:p>
                  <a:endParaRPr sz="2133"/>
                </a:p>
              </p:txBody>
            </p:sp>
            <p:sp>
              <p:nvSpPr>
                <p:cNvPr id="417" name="object 417"/>
                <p:cNvSpPr/>
                <p:nvPr/>
              </p:nvSpPr>
              <p:spPr>
                <a:xfrm>
                  <a:off x="7711375" y="3884940"/>
                  <a:ext cx="7902" cy="0"/>
                </a:xfrm>
                <a:custGeom>
                  <a:avLst/>
                  <a:gdLst/>
                  <a:ahLst/>
                  <a:cxnLst/>
                  <a:rect l="l" t="t" r="r" b="b"/>
                  <a:pathLst>
                    <a:path w="8890">
                      <a:moveTo>
                        <a:pt x="0" y="0"/>
                      </a:moveTo>
                      <a:lnTo>
                        <a:pt x="8324" y="0"/>
                      </a:lnTo>
                    </a:path>
                  </a:pathLst>
                </a:custGeom>
                <a:ln w="7661">
                  <a:solidFill>
                    <a:srgbClr val="000000"/>
                  </a:solidFill>
                </a:ln>
              </p:spPr>
              <p:txBody>
                <a:bodyPr wrap="square" lIns="0" tIns="0" rIns="0" bIns="0" rtlCol="0"/>
                <a:lstStyle/>
                <a:p>
                  <a:endParaRPr sz="2133"/>
                </a:p>
              </p:txBody>
            </p:sp>
            <p:sp>
              <p:nvSpPr>
                <p:cNvPr id="418" name="object 418"/>
                <p:cNvSpPr/>
                <p:nvPr/>
              </p:nvSpPr>
              <p:spPr>
                <a:xfrm>
                  <a:off x="5495670" y="3884941"/>
                  <a:ext cx="7902" cy="0"/>
                </a:xfrm>
                <a:custGeom>
                  <a:avLst/>
                  <a:gdLst/>
                  <a:ahLst/>
                  <a:cxnLst/>
                  <a:rect l="l" t="t" r="r" b="b"/>
                  <a:pathLst>
                    <a:path w="8889">
                      <a:moveTo>
                        <a:pt x="0" y="0"/>
                      </a:moveTo>
                      <a:lnTo>
                        <a:pt x="8324" y="0"/>
                      </a:lnTo>
                    </a:path>
                  </a:pathLst>
                </a:custGeom>
                <a:ln w="7661">
                  <a:solidFill>
                    <a:srgbClr val="000000"/>
                  </a:solidFill>
                </a:ln>
              </p:spPr>
              <p:txBody>
                <a:bodyPr wrap="square" lIns="0" tIns="0" rIns="0" bIns="0" rtlCol="0"/>
                <a:lstStyle/>
                <a:p>
                  <a:endParaRPr sz="2133"/>
                </a:p>
              </p:txBody>
            </p:sp>
            <p:sp>
              <p:nvSpPr>
                <p:cNvPr id="419" name="object 419"/>
                <p:cNvSpPr/>
                <p:nvPr/>
              </p:nvSpPr>
              <p:spPr>
                <a:xfrm>
                  <a:off x="5472880" y="3884941"/>
                  <a:ext cx="7902" cy="0"/>
                </a:xfrm>
                <a:custGeom>
                  <a:avLst/>
                  <a:gdLst/>
                  <a:ahLst/>
                  <a:cxnLst/>
                  <a:rect l="l" t="t" r="r" b="b"/>
                  <a:pathLst>
                    <a:path w="8889">
                      <a:moveTo>
                        <a:pt x="0" y="0"/>
                      </a:moveTo>
                      <a:lnTo>
                        <a:pt x="8657" y="0"/>
                      </a:lnTo>
                    </a:path>
                  </a:pathLst>
                </a:custGeom>
                <a:ln w="7661">
                  <a:solidFill>
                    <a:srgbClr val="000000"/>
                  </a:solidFill>
                </a:ln>
              </p:spPr>
              <p:txBody>
                <a:bodyPr wrap="square" lIns="0" tIns="0" rIns="0" bIns="0" rtlCol="0"/>
                <a:lstStyle/>
                <a:p>
                  <a:endParaRPr sz="2133"/>
                </a:p>
              </p:txBody>
            </p:sp>
            <p:sp>
              <p:nvSpPr>
                <p:cNvPr id="420" name="object 420"/>
                <p:cNvSpPr/>
                <p:nvPr/>
              </p:nvSpPr>
              <p:spPr>
                <a:xfrm>
                  <a:off x="5501069" y="3454710"/>
                  <a:ext cx="0" cy="445347"/>
                </a:xfrm>
                <a:custGeom>
                  <a:avLst/>
                  <a:gdLst/>
                  <a:ahLst/>
                  <a:cxnLst/>
                  <a:rect l="l" t="t" r="r" b="b"/>
                  <a:pathLst>
                    <a:path h="501014">
                      <a:moveTo>
                        <a:pt x="0" y="500665"/>
                      </a:moveTo>
                      <a:lnTo>
                        <a:pt x="0" y="0"/>
                      </a:lnTo>
                    </a:path>
                  </a:pathLst>
                </a:custGeom>
                <a:ln w="12160">
                  <a:solidFill>
                    <a:srgbClr val="000000"/>
                  </a:solidFill>
                </a:ln>
              </p:spPr>
              <p:txBody>
                <a:bodyPr wrap="square" lIns="0" tIns="0" rIns="0" bIns="0" rtlCol="0"/>
                <a:lstStyle/>
                <a:p>
                  <a:endParaRPr sz="2133"/>
                </a:p>
              </p:txBody>
            </p:sp>
            <p:sp>
              <p:nvSpPr>
                <p:cNvPr id="421" name="object 421"/>
                <p:cNvSpPr/>
                <p:nvPr/>
              </p:nvSpPr>
              <p:spPr>
                <a:xfrm>
                  <a:off x="7647150" y="3590638"/>
                  <a:ext cx="0" cy="53058"/>
                </a:xfrm>
                <a:custGeom>
                  <a:avLst/>
                  <a:gdLst/>
                  <a:ahLst/>
                  <a:cxnLst/>
                  <a:rect l="l" t="t" r="r" b="b"/>
                  <a:pathLst>
                    <a:path h="59689">
                      <a:moveTo>
                        <a:pt x="0" y="0"/>
                      </a:moveTo>
                      <a:lnTo>
                        <a:pt x="0" y="59290"/>
                      </a:lnTo>
                    </a:path>
                  </a:pathLst>
                </a:custGeom>
                <a:ln w="7658">
                  <a:solidFill>
                    <a:srgbClr val="000000"/>
                  </a:solidFill>
                </a:ln>
              </p:spPr>
              <p:txBody>
                <a:bodyPr wrap="square" lIns="0" tIns="0" rIns="0" bIns="0" rtlCol="0"/>
                <a:lstStyle/>
                <a:p>
                  <a:endParaRPr sz="2133"/>
                </a:p>
              </p:txBody>
            </p:sp>
            <p:sp>
              <p:nvSpPr>
                <p:cNvPr id="422" name="object 422"/>
                <p:cNvSpPr/>
                <p:nvPr/>
              </p:nvSpPr>
              <p:spPr>
                <a:xfrm>
                  <a:off x="7639756" y="3635940"/>
                  <a:ext cx="0" cy="203764"/>
                </a:xfrm>
                <a:custGeom>
                  <a:avLst/>
                  <a:gdLst/>
                  <a:ahLst/>
                  <a:cxnLst/>
                  <a:rect l="l" t="t" r="r" b="b"/>
                  <a:pathLst>
                    <a:path h="229235">
                      <a:moveTo>
                        <a:pt x="0" y="229175"/>
                      </a:moveTo>
                      <a:lnTo>
                        <a:pt x="0" y="0"/>
                      </a:lnTo>
                    </a:path>
                  </a:pathLst>
                </a:custGeom>
                <a:ln w="7668">
                  <a:solidFill>
                    <a:srgbClr val="000000"/>
                  </a:solidFill>
                </a:ln>
              </p:spPr>
              <p:txBody>
                <a:bodyPr wrap="square" lIns="0" tIns="0" rIns="0" bIns="0" rtlCol="0"/>
                <a:lstStyle/>
                <a:p>
                  <a:endParaRPr sz="2133"/>
                </a:p>
              </p:txBody>
            </p:sp>
            <p:sp>
              <p:nvSpPr>
                <p:cNvPr id="423" name="object 423"/>
                <p:cNvSpPr/>
                <p:nvPr/>
              </p:nvSpPr>
              <p:spPr>
                <a:xfrm>
                  <a:off x="7647156" y="3726245"/>
                  <a:ext cx="0" cy="113453"/>
                </a:xfrm>
                <a:custGeom>
                  <a:avLst/>
                  <a:gdLst/>
                  <a:ahLst/>
                  <a:cxnLst/>
                  <a:rect l="l" t="t" r="r" b="b"/>
                  <a:pathLst>
                    <a:path h="127635">
                      <a:moveTo>
                        <a:pt x="0" y="127573"/>
                      </a:moveTo>
                      <a:lnTo>
                        <a:pt x="0" y="0"/>
                      </a:lnTo>
                    </a:path>
                  </a:pathLst>
                </a:custGeom>
                <a:ln w="7668">
                  <a:solidFill>
                    <a:srgbClr val="000000"/>
                  </a:solidFill>
                </a:ln>
              </p:spPr>
              <p:txBody>
                <a:bodyPr wrap="square" lIns="0" tIns="0" rIns="0" bIns="0" rtlCol="0"/>
                <a:lstStyle/>
                <a:p>
                  <a:endParaRPr sz="2133"/>
                </a:p>
              </p:txBody>
            </p:sp>
            <p:sp>
              <p:nvSpPr>
                <p:cNvPr id="424" name="object 424"/>
                <p:cNvSpPr/>
                <p:nvPr/>
              </p:nvSpPr>
              <p:spPr>
                <a:xfrm>
                  <a:off x="7590619" y="3635940"/>
                  <a:ext cx="57009" cy="0"/>
                </a:xfrm>
                <a:custGeom>
                  <a:avLst/>
                  <a:gdLst/>
                  <a:ahLst/>
                  <a:cxnLst/>
                  <a:rect l="l" t="t" r="r" b="b"/>
                  <a:pathLst>
                    <a:path w="64134">
                      <a:moveTo>
                        <a:pt x="0" y="0"/>
                      </a:moveTo>
                      <a:lnTo>
                        <a:pt x="63599" y="0"/>
                      </a:lnTo>
                    </a:path>
                  </a:pathLst>
                </a:custGeom>
                <a:ln w="7661">
                  <a:solidFill>
                    <a:srgbClr val="000000"/>
                  </a:solidFill>
                </a:ln>
              </p:spPr>
              <p:txBody>
                <a:bodyPr wrap="square" lIns="0" tIns="0" rIns="0" bIns="0" rtlCol="0"/>
                <a:lstStyle/>
                <a:p>
                  <a:endParaRPr sz="2133"/>
                </a:p>
              </p:txBody>
            </p:sp>
            <p:sp>
              <p:nvSpPr>
                <p:cNvPr id="425" name="object 425"/>
                <p:cNvSpPr/>
                <p:nvPr/>
              </p:nvSpPr>
              <p:spPr>
                <a:xfrm>
                  <a:off x="7590620" y="3643343"/>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26" name="object 426"/>
                <p:cNvSpPr/>
                <p:nvPr/>
              </p:nvSpPr>
              <p:spPr>
                <a:xfrm>
                  <a:off x="7590621" y="3654743"/>
                  <a:ext cx="49671" cy="0"/>
                </a:xfrm>
                <a:custGeom>
                  <a:avLst/>
                  <a:gdLst/>
                  <a:ahLst/>
                  <a:cxnLst/>
                  <a:rect l="l" t="t" r="r" b="b"/>
                  <a:pathLst>
                    <a:path w="55879">
                      <a:moveTo>
                        <a:pt x="0" y="0"/>
                      </a:moveTo>
                      <a:lnTo>
                        <a:pt x="55274" y="0"/>
                      </a:lnTo>
                    </a:path>
                  </a:pathLst>
                </a:custGeom>
                <a:ln w="10992">
                  <a:solidFill>
                    <a:srgbClr val="000000"/>
                  </a:solidFill>
                </a:ln>
              </p:spPr>
              <p:txBody>
                <a:bodyPr wrap="square" lIns="0" tIns="0" rIns="0" bIns="0" rtlCol="0"/>
                <a:lstStyle/>
                <a:p>
                  <a:endParaRPr sz="2133"/>
                </a:p>
              </p:txBody>
            </p:sp>
            <p:sp>
              <p:nvSpPr>
                <p:cNvPr id="427" name="object 427"/>
                <p:cNvSpPr/>
                <p:nvPr/>
              </p:nvSpPr>
              <p:spPr>
                <a:xfrm>
                  <a:off x="7590621" y="3669844"/>
                  <a:ext cx="49671" cy="0"/>
                </a:xfrm>
                <a:custGeom>
                  <a:avLst/>
                  <a:gdLst/>
                  <a:ahLst/>
                  <a:cxnLst/>
                  <a:rect l="l" t="t" r="r" b="b"/>
                  <a:pathLst>
                    <a:path w="55879">
                      <a:moveTo>
                        <a:pt x="0" y="0"/>
                      </a:moveTo>
                      <a:lnTo>
                        <a:pt x="55274" y="0"/>
                      </a:lnTo>
                    </a:path>
                  </a:pathLst>
                </a:custGeom>
                <a:ln w="10992">
                  <a:solidFill>
                    <a:srgbClr val="000000"/>
                  </a:solidFill>
                </a:ln>
              </p:spPr>
              <p:txBody>
                <a:bodyPr wrap="square" lIns="0" tIns="0" rIns="0" bIns="0" rtlCol="0"/>
                <a:lstStyle/>
                <a:p>
                  <a:endParaRPr sz="2133"/>
                </a:p>
              </p:txBody>
            </p:sp>
            <p:sp>
              <p:nvSpPr>
                <p:cNvPr id="428" name="object 428"/>
                <p:cNvSpPr/>
                <p:nvPr/>
              </p:nvSpPr>
              <p:spPr>
                <a:xfrm>
                  <a:off x="7590622" y="3684796"/>
                  <a:ext cx="49671" cy="0"/>
                </a:xfrm>
                <a:custGeom>
                  <a:avLst/>
                  <a:gdLst/>
                  <a:ahLst/>
                  <a:cxnLst/>
                  <a:rect l="l" t="t" r="r" b="b"/>
                  <a:pathLst>
                    <a:path w="55879">
                      <a:moveTo>
                        <a:pt x="0" y="0"/>
                      </a:moveTo>
                      <a:lnTo>
                        <a:pt x="55274" y="0"/>
                      </a:lnTo>
                    </a:path>
                  </a:pathLst>
                </a:custGeom>
                <a:ln w="11325">
                  <a:solidFill>
                    <a:srgbClr val="000000"/>
                  </a:solidFill>
                </a:ln>
              </p:spPr>
              <p:txBody>
                <a:bodyPr wrap="square" lIns="0" tIns="0" rIns="0" bIns="0" rtlCol="0"/>
                <a:lstStyle/>
                <a:p>
                  <a:endParaRPr sz="2133"/>
                </a:p>
              </p:txBody>
            </p:sp>
            <p:sp>
              <p:nvSpPr>
                <p:cNvPr id="429" name="object 429"/>
                <p:cNvSpPr/>
                <p:nvPr/>
              </p:nvSpPr>
              <p:spPr>
                <a:xfrm>
                  <a:off x="7590622" y="3696048"/>
                  <a:ext cx="49671" cy="0"/>
                </a:xfrm>
                <a:custGeom>
                  <a:avLst/>
                  <a:gdLst/>
                  <a:ahLst/>
                  <a:cxnLst/>
                  <a:rect l="l" t="t" r="r" b="b"/>
                  <a:pathLst>
                    <a:path w="55879">
                      <a:moveTo>
                        <a:pt x="55274" y="0"/>
                      </a:moveTo>
                      <a:lnTo>
                        <a:pt x="0" y="0"/>
                      </a:lnTo>
                    </a:path>
                  </a:pathLst>
                </a:custGeom>
                <a:ln w="3175">
                  <a:solidFill>
                    <a:srgbClr val="000000"/>
                  </a:solidFill>
                </a:ln>
              </p:spPr>
              <p:txBody>
                <a:bodyPr wrap="square" lIns="0" tIns="0" rIns="0" bIns="0" rtlCol="0"/>
                <a:lstStyle/>
                <a:p>
                  <a:endParaRPr sz="2133"/>
                </a:p>
              </p:txBody>
            </p:sp>
            <p:sp>
              <p:nvSpPr>
                <p:cNvPr id="430" name="object 430"/>
                <p:cNvSpPr/>
                <p:nvPr/>
              </p:nvSpPr>
              <p:spPr>
                <a:xfrm>
                  <a:off x="7590623" y="3828249"/>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1" name="object 431"/>
                <p:cNvSpPr/>
                <p:nvPr/>
              </p:nvSpPr>
              <p:spPr>
                <a:xfrm>
                  <a:off x="7590624" y="3813149"/>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2" name="object 432"/>
                <p:cNvSpPr/>
                <p:nvPr/>
              </p:nvSpPr>
              <p:spPr>
                <a:xfrm>
                  <a:off x="7590625" y="3798050"/>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3" name="object 433"/>
                <p:cNvSpPr/>
                <p:nvPr/>
              </p:nvSpPr>
              <p:spPr>
                <a:xfrm>
                  <a:off x="7590625" y="3781840"/>
                  <a:ext cx="106116" cy="0"/>
                </a:xfrm>
                <a:custGeom>
                  <a:avLst/>
                  <a:gdLst/>
                  <a:ahLst/>
                  <a:cxnLst/>
                  <a:rect l="l" t="t" r="r" b="b"/>
                  <a:pathLst>
                    <a:path w="119379">
                      <a:moveTo>
                        <a:pt x="0" y="0"/>
                      </a:moveTo>
                      <a:lnTo>
                        <a:pt x="118873" y="0"/>
                      </a:lnTo>
                    </a:path>
                  </a:pathLst>
                </a:custGeom>
                <a:ln w="13489">
                  <a:solidFill>
                    <a:srgbClr val="000000"/>
                  </a:solidFill>
                </a:ln>
              </p:spPr>
              <p:txBody>
                <a:bodyPr wrap="square" lIns="0" tIns="0" rIns="0" bIns="0" rtlCol="0"/>
                <a:lstStyle/>
                <a:p>
                  <a:endParaRPr sz="2133"/>
                </a:p>
              </p:txBody>
            </p:sp>
            <p:sp>
              <p:nvSpPr>
                <p:cNvPr id="434" name="object 434"/>
                <p:cNvSpPr/>
                <p:nvPr/>
              </p:nvSpPr>
              <p:spPr>
                <a:xfrm>
                  <a:off x="7590627" y="3771552"/>
                  <a:ext cx="57009" cy="0"/>
                </a:xfrm>
                <a:custGeom>
                  <a:avLst/>
                  <a:gdLst/>
                  <a:ahLst/>
                  <a:cxnLst/>
                  <a:rect l="l" t="t" r="r" b="b"/>
                  <a:pathLst>
                    <a:path w="64134">
                      <a:moveTo>
                        <a:pt x="0" y="0"/>
                      </a:moveTo>
                      <a:lnTo>
                        <a:pt x="63598" y="0"/>
                      </a:lnTo>
                    </a:path>
                  </a:pathLst>
                </a:custGeom>
                <a:ln w="7661">
                  <a:solidFill>
                    <a:srgbClr val="000000"/>
                  </a:solidFill>
                </a:ln>
              </p:spPr>
              <p:txBody>
                <a:bodyPr wrap="square" lIns="0" tIns="0" rIns="0" bIns="0" rtlCol="0"/>
                <a:lstStyle/>
                <a:p>
                  <a:endParaRPr sz="2133"/>
                </a:p>
              </p:txBody>
            </p:sp>
            <p:sp>
              <p:nvSpPr>
                <p:cNvPr id="435" name="object 435"/>
                <p:cNvSpPr/>
                <p:nvPr/>
              </p:nvSpPr>
              <p:spPr>
                <a:xfrm>
                  <a:off x="7590627" y="3590648"/>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36" name="object 436"/>
                <p:cNvSpPr/>
                <p:nvPr/>
              </p:nvSpPr>
              <p:spPr>
                <a:xfrm>
                  <a:off x="7590629" y="3454749"/>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37" name="object 437"/>
                <p:cNvSpPr/>
                <p:nvPr/>
              </p:nvSpPr>
              <p:spPr>
                <a:xfrm>
                  <a:off x="7711392" y="3847058"/>
                  <a:ext cx="93133" cy="0"/>
                </a:xfrm>
                <a:custGeom>
                  <a:avLst/>
                  <a:gdLst/>
                  <a:ahLst/>
                  <a:cxnLst/>
                  <a:rect l="l" t="t" r="r" b="b"/>
                  <a:pathLst>
                    <a:path w="104775">
                      <a:moveTo>
                        <a:pt x="0" y="0"/>
                      </a:moveTo>
                      <a:lnTo>
                        <a:pt x="104221" y="0"/>
                      </a:lnTo>
                    </a:path>
                  </a:pathLst>
                </a:custGeom>
                <a:ln w="7661">
                  <a:solidFill>
                    <a:srgbClr val="000000"/>
                  </a:solidFill>
                </a:ln>
              </p:spPr>
              <p:txBody>
                <a:bodyPr wrap="square" lIns="0" tIns="0" rIns="0" bIns="0" rtlCol="0"/>
                <a:lstStyle/>
                <a:p>
                  <a:endParaRPr sz="2133"/>
                </a:p>
              </p:txBody>
            </p:sp>
            <p:sp>
              <p:nvSpPr>
                <p:cNvPr id="438" name="object 438"/>
                <p:cNvSpPr/>
                <p:nvPr/>
              </p:nvSpPr>
              <p:spPr>
                <a:xfrm>
                  <a:off x="5411924" y="3847059"/>
                  <a:ext cx="68862" cy="0"/>
                </a:xfrm>
                <a:custGeom>
                  <a:avLst/>
                  <a:gdLst/>
                  <a:ahLst/>
                  <a:cxnLst/>
                  <a:rect l="l" t="t" r="r" b="b"/>
                  <a:pathLst>
                    <a:path w="77470">
                      <a:moveTo>
                        <a:pt x="0" y="0"/>
                      </a:moveTo>
                      <a:lnTo>
                        <a:pt x="77250" y="0"/>
                      </a:lnTo>
                    </a:path>
                  </a:pathLst>
                </a:custGeom>
                <a:ln w="7661">
                  <a:solidFill>
                    <a:srgbClr val="000000"/>
                  </a:solidFill>
                </a:ln>
              </p:spPr>
              <p:txBody>
                <a:bodyPr wrap="square" lIns="0" tIns="0" rIns="0" bIns="0" rtlCol="0"/>
                <a:lstStyle/>
                <a:p>
                  <a:endParaRPr sz="2133"/>
                </a:p>
              </p:txBody>
            </p:sp>
            <p:sp>
              <p:nvSpPr>
                <p:cNvPr id="443" name="object 443"/>
                <p:cNvSpPr/>
                <p:nvPr/>
              </p:nvSpPr>
              <p:spPr>
                <a:xfrm>
                  <a:off x="7353264" y="481258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4" name="object 444"/>
                <p:cNvSpPr/>
                <p:nvPr/>
              </p:nvSpPr>
              <p:spPr>
                <a:xfrm>
                  <a:off x="7353264" y="486795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5" name="object 445"/>
                <p:cNvSpPr/>
                <p:nvPr/>
              </p:nvSpPr>
              <p:spPr>
                <a:xfrm>
                  <a:off x="7149926" y="481258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6" name="object 446"/>
                <p:cNvSpPr/>
                <p:nvPr/>
              </p:nvSpPr>
              <p:spPr>
                <a:xfrm>
                  <a:off x="7149926" y="4867953"/>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7" name="object 447"/>
                <p:cNvSpPr/>
                <p:nvPr/>
              </p:nvSpPr>
              <p:spPr>
                <a:xfrm>
                  <a:off x="7353265" y="4812586"/>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48" name="object 448"/>
                <p:cNvSpPr/>
                <p:nvPr/>
              </p:nvSpPr>
              <p:spPr>
                <a:xfrm>
                  <a:off x="7428444" y="4812586"/>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49" name="object 449"/>
                <p:cNvSpPr/>
                <p:nvPr/>
              </p:nvSpPr>
              <p:spPr>
                <a:xfrm>
                  <a:off x="7149927" y="481258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0" name="object 450"/>
                <p:cNvSpPr/>
                <p:nvPr/>
              </p:nvSpPr>
              <p:spPr>
                <a:xfrm>
                  <a:off x="7225404" y="481258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7" name="object 467"/>
                <p:cNvSpPr/>
                <p:nvPr/>
              </p:nvSpPr>
              <p:spPr>
                <a:xfrm>
                  <a:off x="6381274"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8" name="object 468"/>
                <p:cNvSpPr/>
                <p:nvPr/>
              </p:nvSpPr>
              <p:spPr>
                <a:xfrm>
                  <a:off x="6305799"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9" name="object 469"/>
                <p:cNvSpPr/>
                <p:nvPr/>
              </p:nvSpPr>
              <p:spPr>
                <a:xfrm>
                  <a:off x="6584317"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70" name="object 470"/>
                <p:cNvSpPr/>
                <p:nvPr/>
              </p:nvSpPr>
              <p:spPr>
                <a:xfrm>
                  <a:off x="6509138" y="481259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71" name="object 471"/>
                <p:cNvSpPr/>
                <p:nvPr/>
              </p:nvSpPr>
              <p:spPr>
                <a:xfrm>
                  <a:off x="6305800" y="4867961"/>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2" name="object 472"/>
                <p:cNvSpPr/>
                <p:nvPr/>
              </p:nvSpPr>
              <p:spPr>
                <a:xfrm>
                  <a:off x="6305800" y="481259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3" name="object 473"/>
                <p:cNvSpPr/>
                <p:nvPr/>
              </p:nvSpPr>
              <p:spPr>
                <a:xfrm>
                  <a:off x="6509138" y="486796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4" name="object 474"/>
                <p:cNvSpPr/>
                <p:nvPr/>
              </p:nvSpPr>
              <p:spPr>
                <a:xfrm>
                  <a:off x="6509139" y="4812595"/>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87" name="object 487"/>
                <p:cNvSpPr/>
                <p:nvPr/>
              </p:nvSpPr>
              <p:spPr>
                <a:xfrm>
                  <a:off x="5669745" y="4812599"/>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8" name="object 488"/>
                <p:cNvSpPr/>
                <p:nvPr/>
              </p:nvSpPr>
              <p:spPr>
                <a:xfrm>
                  <a:off x="5669745" y="4867967"/>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9" name="object 489"/>
                <p:cNvSpPr/>
                <p:nvPr/>
              </p:nvSpPr>
              <p:spPr>
                <a:xfrm>
                  <a:off x="5669746" y="48126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0" name="object 490"/>
                <p:cNvSpPr/>
                <p:nvPr/>
              </p:nvSpPr>
              <p:spPr>
                <a:xfrm>
                  <a:off x="5745220" y="4812601"/>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504" name="object 504"/>
                <p:cNvSpPr/>
                <p:nvPr/>
              </p:nvSpPr>
              <p:spPr>
                <a:xfrm>
                  <a:off x="5480796" y="3429915"/>
                  <a:ext cx="0" cy="5080"/>
                </a:xfrm>
                <a:custGeom>
                  <a:avLst/>
                  <a:gdLst/>
                  <a:ahLst/>
                  <a:cxnLst/>
                  <a:rect l="l" t="t" r="r" b="b"/>
                  <a:pathLst>
                    <a:path h="5714">
                      <a:moveTo>
                        <a:pt x="0" y="0"/>
                      </a:moveTo>
                      <a:lnTo>
                        <a:pt x="0" y="5386"/>
                      </a:lnTo>
                    </a:path>
                  </a:pathLst>
                </a:custGeom>
                <a:ln w="3175">
                  <a:solidFill>
                    <a:srgbClr val="000000"/>
                  </a:solidFill>
                </a:ln>
              </p:spPr>
              <p:txBody>
                <a:bodyPr wrap="square" lIns="0" tIns="0" rIns="0" bIns="0" rtlCol="0"/>
                <a:lstStyle/>
                <a:p>
                  <a:endParaRPr sz="2133"/>
                </a:p>
              </p:txBody>
            </p:sp>
            <p:sp>
              <p:nvSpPr>
                <p:cNvPr id="505" name="object 505"/>
                <p:cNvSpPr/>
                <p:nvPr/>
              </p:nvSpPr>
              <p:spPr>
                <a:xfrm>
                  <a:off x="7711573" y="3429915"/>
                  <a:ext cx="0" cy="5080"/>
                </a:xfrm>
                <a:custGeom>
                  <a:avLst/>
                  <a:gdLst/>
                  <a:ahLst/>
                  <a:cxnLst/>
                  <a:rect l="l" t="t" r="r" b="b"/>
                  <a:pathLst>
                    <a:path h="5714">
                      <a:moveTo>
                        <a:pt x="0" y="0"/>
                      </a:moveTo>
                      <a:lnTo>
                        <a:pt x="0" y="5329"/>
                      </a:lnTo>
                    </a:path>
                  </a:pathLst>
                </a:custGeom>
                <a:ln w="3175">
                  <a:solidFill>
                    <a:srgbClr val="000000"/>
                  </a:solidFill>
                </a:ln>
              </p:spPr>
              <p:txBody>
                <a:bodyPr wrap="square" lIns="0" tIns="0" rIns="0" bIns="0" rtlCol="0"/>
                <a:lstStyle/>
                <a:p>
                  <a:endParaRPr sz="2133"/>
                </a:p>
              </p:txBody>
            </p:sp>
            <p:sp>
              <p:nvSpPr>
                <p:cNvPr id="506" name="object 506"/>
                <p:cNvSpPr/>
                <p:nvPr/>
              </p:nvSpPr>
              <p:spPr>
                <a:xfrm>
                  <a:off x="7711426" y="4377965"/>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07" name="object 507"/>
                <p:cNvSpPr/>
                <p:nvPr/>
              </p:nvSpPr>
              <p:spPr>
                <a:xfrm>
                  <a:off x="7485299" y="4377966"/>
                  <a:ext cx="0" cy="129258"/>
                </a:xfrm>
                <a:custGeom>
                  <a:avLst/>
                  <a:gdLst/>
                  <a:ahLst/>
                  <a:cxnLst/>
                  <a:rect l="l" t="t" r="r" b="b"/>
                  <a:pathLst>
                    <a:path h="145414">
                      <a:moveTo>
                        <a:pt x="0" y="144899"/>
                      </a:moveTo>
                      <a:lnTo>
                        <a:pt x="0" y="0"/>
                      </a:lnTo>
                    </a:path>
                  </a:pathLst>
                </a:custGeom>
                <a:ln w="3668">
                  <a:solidFill>
                    <a:srgbClr val="000000"/>
                  </a:solidFill>
                </a:ln>
              </p:spPr>
              <p:txBody>
                <a:bodyPr wrap="square" lIns="0" tIns="0" rIns="0" bIns="0" rtlCol="0"/>
                <a:lstStyle/>
                <a:p>
                  <a:endParaRPr sz="2133"/>
                </a:p>
              </p:txBody>
            </p:sp>
            <p:sp>
              <p:nvSpPr>
                <p:cNvPr id="508" name="object 508"/>
                <p:cNvSpPr/>
                <p:nvPr/>
              </p:nvSpPr>
              <p:spPr>
                <a:xfrm>
                  <a:off x="5420890" y="4437802"/>
                  <a:ext cx="2350347" cy="0"/>
                </a:xfrm>
                <a:custGeom>
                  <a:avLst/>
                  <a:gdLst/>
                  <a:ahLst/>
                  <a:cxnLst/>
                  <a:rect l="l" t="t" r="r" b="b"/>
                  <a:pathLst>
                    <a:path w="2644140">
                      <a:moveTo>
                        <a:pt x="0" y="0"/>
                      </a:moveTo>
                      <a:lnTo>
                        <a:pt x="2643785" y="0"/>
                      </a:lnTo>
                    </a:path>
                  </a:pathLst>
                </a:custGeom>
                <a:ln w="3726">
                  <a:solidFill>
                    <a:srgbClr val="000000"/>
                  </a:solidFill>
                </a:ln>
              </p:spPr>
              <p:txBody>
                <a:bodyPr wrap="square" lIns="0" tIns="0" rIns="0" bIns="0" rtlCol="0"/>
                <a:lstStyle/>
                <a:p>
                  <a:endParaRPr sz="2133"/>
                </a:p>
              </p:txBody>
            </p:sp>
            <p:sp>
              <p:nvSpPr>
                <p:cNvPr id="509" name="object 509"/>
                <p:cNvSpPr/>
                <p:nvPr/>
              </p:nvSpPr>
              <p:spPr>
                <a:xfrm>
                  <a:off x="7684493" y="4404615"/>
                  <a:ext cx="59831" cy="66040"/>
                </a:xfrm>
                <a:custGeom>
                  <a:avLst/>
                  <a:gdLst/>
                  <a:ahLst/>
                  <a:cxnLst/>
                  <a:rect l="l" t="t" r="r" b="b"/>
                  <a:pathLst>
                    <a:path w="67309" h="74295">
                      <a:moveTo>
                        <a:pt x="0" y="74278"/>
                      </a:moveTo>
                      <a:lnTo>
                        <a:pt x="60269" y="0"/>
                      </a:lnTo>
                      <a:lnTo>
                        <a:pt x="67261" y="7327"/>
                      </a:lnTo>
                      <a:lnTo>
                        <a:pt x="0" y="74278"/>
                      </a:lnTo>
                      <a:close/>
                    </a:path>
                  </a:pathLst>
                </a:custGeom>
                <a:solidFill>
                  <a:srgbClr val="000000"/>
                </a:solidFill>
              </p:spPr>
              <p:txBody>
                <a:bodyPr wrap="square" lIns="0" tIns="0" rIns="0" bIns="0" rtlCol="0"/>
                <a:lstStyle/>
                <a:p>
                  <a:endParaRPr sz="2133"/>
                </a:p>
              </p:txBody>
            </p:sp>
            <p:sp>
              <p:nvSpPr>
                <p:cNvPr id="510" name="object 510"/>
                <p:cNvSpPr/>
                <p:nvPr/>
              </p:nvSpPr>
              <p:spPr>
                <a:xfrm>
                  <a:off x="7678277" y="4404615"/>
                  <a:ext cx="59831" cy="66040"/>
                </a:xfrm>
                <a:custGeom>
                  <a:avLst/>
                  <a:gdLst/>
                  <a:ahLst/>
                  <a:cxnLst/>
                  <a:rect l="l" t="t" r="r" b="b"/>
                  <a:pathLst>
                    <a:path w="67309" h="74295">
                      <a:moveTo>
                        <a:pt x="6992" y="74279"/>
                      </a:moveTo>
                      <a:lnTo>
                        <a:pt x="0" y="67284"/>
                      </a:lnTo>
                      <a:lnTo>
                        <a:pt x="67261" y="0"/>
                      </a:lnTo>
                      <a:lnTo>
                        <a:pt x="6992" y="74279"/>
                      </a:lnTo>
                      <a:close/>
                    </a:path>
                  </a:pathLst>
                </a:custGeom>
                <a:solidFill>
                  <a:srgbClr val="000000"/>
                </a:solidFill>
              </p:spPr>
              <p:txBody>
                <a:bodyPr wrap="square" lIns="0" tIns="0" rIns="0" bIns="0" rtlCol="0"/>
                <a:lstStyle/>
                <a:p>
                  <a:endParaRPr sz="2133"/>
                </a:p>
              </p:txBody>
            </p:sp>
            <p:sp>
              <p:nvSpPr>
                <p:cNvPr id="511" name="object 511"/>
                <p:cNvSpPr/>
                <p:nvPr/>
              </p:nvSpPr>
              <p:spPr>
                <a:xfrm>
                  <a:off x="7678279" y="4404615"/>
                  <a:ext cx="66040" cy="66040"/>
                </a:xfrm>
                <a:custGeom>
                  <a:avLst/>
                  <a:gdLst/>
                  <a:ahLst/>
                  <a:cxnLst/>
                  <a:rect l="l" t="t" r="r" b="b"/>
                  <a:pathLst>
                    <a:path w="74295" h="74295">
                      <a:moveTo>
                        <a:pt x="74253" y="7327"/>
                      </a:moveTo>
                      <a:lnTo>
                        <a:pt x="67261"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12" name="object 512"/>
                <p:cNvSpPr/>
                <p:nvPr/>
              </p:nvSpPr>
              <p:spPr>
                <a:xfrm>
                  <a:off x="7452150" y="4404616"/>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13" name="object 513"/>
                <p:cNvSpPr/>
                <p:nvPr/>
              </p:nvSpPr>
              <p:spPr>
                <a:xfrm>
                  <a:off x="7458661" y="4404616"/>
                  <a:ext cx="59831" cy="66040"/>
                </a:xfrm>
                <a:custGeom>
                  <a:avLst/>
                  <a:gdLst/>
                  <a:ahLst/>
                  <a:cxnLst/>
                  <a:rect l="l" t="t" r="r" b="b"/>
                  <a:pathLst>
                    <a:path w="67309" h="74295">
                      <a:moveTo>
                        <a:pt x="0" y="74279"/>
                      </a:moveTo>
                      <a:lnTo>
                        <a:pt x="59935" y="0"/>
                      </a:lnTo>
                      <a:lnTo>
                        <a:pt x="66928" y="7328"/>
                      </a:lnTo>
                      <a:lnTo>
                        <a:pt x="0" y="74279"/>
                      </a:lnTo>
                      <a:close/>
                    </a:path>
                  </a:pathLst>
                </a:custGeom>
                <a:solidFill>
                  <a:srgbClr val="000000"/>
                </a:solidFill>
              </p:spPr>
              <p:txBody>
                <a:bodyPr wrap="square" lIns="0" tIns="0" rIns="0" bIns="0" rtlCol="0"/>
                <a:lstStyle/>
                <a:p>
                  <a:endParaRPr sz="2133"/>
                </a:p>
              </p:txBody>
            </p:sp>
            <p:sp>
              <p:nvSpPr>
                <p:cNvPr id="514" name="object 514"/>
                <p:cNvSpPr/>
                <p:nvPr/>
              </p:nvSpPr>
              <p:spPr>
                <a:xfrm>
                  <a:off x="7452152" y="4404616"/>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15" name="object 515"/>
                <p:cNvSpPr/>
                <p:nvPr/>
              </p:nvSpPr>
              <p:spPr>
                <a:xfrm>
                  <a:off x="7485452" y="4563909"/>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16" name="object 516"/>
                <p:cNvSpPr/>
                <p:nvPr/>
              </p:nvSpPr>
              <p:spPr>
                <a:xfrm>
                  <a:off x="7093424" y="4377971"/>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17" name="object 517"/>
                <p:cNvSpPr/>
                <p:nvPr/>
              </p:nvSpPr>
              <p:spPr>
                <a:xfrm>
                  <a:off x="7452153" y="4404619"/>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18" name="object 518"/>
                <p:cNvSpPr/>
                <p:nvPr/>
              </p:nvSpPr>
              <p:spPr>
                <a:xfrm>
                  <a:off x="7458665" y="4404619"/>
                  <a:ext cx="59831" cy="66040"/>
                </a:xfrm>
                <a:custGeom>
                  <a:avLst/>
                  <a:gdLst/>
                  <a:ahLst/>
                  <a:cxnLst/>
                  <a:rect l="l" t="t" r="r" b="b"/>
                  <a:pathLst>
                    <a:path w="67309" h="74295">
                      <a:moveTo>
                        <a:pt x="0" y="74278"/>
                      </a:moveTo>
                      <a:lnTo>
                        <a:pt x="59935" y="0"/>
                      </a:lnTo>
                      <a:lnTo>
                        <a:pt x="66928" y="7327"/>
                      </a:lnTo>
                      <a:lnTo>
                        <a:pt x="0" y="74278"/>
                      </a:lnTo>
                      <a:close/>
                    </a:path>
                  </a:pathLst>
                </a:custGeom>
                <a:solidFill>
                  <a:srgbClr val="000000"/>
                </a:solidFill>
              </p:spPr>
              <p:txBody>
                <a:bodyPr wrap="square" lIns="0" tIns="0" rIns="0" bIns="0" rtlCol="0"/>
                <a:lstStyle/>
                <a:p>
                  <a:endParaRPr sz="2133"/>
                </a:p>
              </p:txBody>
            </p:sp>
            <p:sp>
              <p:nvSpPr>
                <p:cNvPr id="519" name="object 519"/>
                <p:cNvSpPr/>
                <p:nvPr/>
              </p:nvSpPr>
              <p:spPr>
                <a:xfrm>
                  <a:off x="7452154" y="4404619"/>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20" name="object 520"/>
                <p:cNvSpPr/>
                <p:nvPr/>
              </p:nvSpPr>
              <p:spPr>
                <a:xfrm>
                  <a:off x="7066789" y="4404620"/>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21" name="object 521"/>
                <p:cNvSpPr/>
                <p:nvPr/>
              </p:nvSpPr>
              <p:spPr>
                <a:xfrm>
                  <a:off x="7060277" y="4404620"/>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22" name="object 522"/>
                <p:cNvSpPr/>
                <p:nvPr/>
              </p:nvSpPr>
              <p:spPr>
                <a:xfrm>
                  <a:off x="7060278" y="4404621"/>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23" name="object 523"/>
                <p:cNvSpPr/>
                <p:nvPr/>
              </p:nvSpPr>
              <p:spPr>
                <a:xfrm>
                  <a:off x="6641172" y="4377975"/>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24" name="object 524"/>
                <p:cNvSpPr/>
                <p:nvPr/>
              </p:nvSpPr>
              <p:spPr>
                <a:xfrm>
                  <a:off x="7060280" y="4404623"/>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25" name="object 525"/>
                <p:cNvSpPr/>
                <p:nvPr/>
              </p:nvSpPr>
              <p:spPr>
                <a:xfrm>
                  <a:off x="7066792" y="4404624"/>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26" name="object 526"/>
                <p:cNvSpPr/>
                <p:nvPr/>
              </p:nvSpPr>
              <p:spPr>
                <a:xfrm>
                  <a:off x="7060280" y="4404624"/>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27" name="object 527"/>
                <p:cNvSpPr/>
                <p:nvPr/>
              </p:nvSpPr>
              <p:spPr>
                <a:xfrm>
                  <a:off x="6614534" y="4404624"/>
                  <a:ext cx="59831" cy="66040"/>
                </a:xfrm>
                <a:custGeom>
                  <a:avLst/>
                  <a:gdLst/>
                  <a:ahLst/>
                  <a:cxnLst/>
                  <a:rect l="l" t="t" r="r" b="b"/>
                  <a:pathLst>
                    <a:path w="67309" h="74295">
                      <a:moveTo>
                        <a:pt x="0" y="74279"/>
                      </a:moveTo>
                      <a:lnTo>
                        <a:pt x="59936" y="0"/>
                      </a:lnTo>
                      <a:lnTo>
                        <a:pt x="66928" y="7328"/>
                      </a:lnTo>
                      <a:lnTo>
                        <a:pt x="0" y="74279"/>
                      </a:lnTo>
                      <a:close/>
                    </a:path>
                  </a:pathLst>
                </a:custGeom>
                <a:solidFill>
                  <a:srgbClr val="000000"/>
                </a:solidFill>
              </p:spPr>
              <p:txBody>
                <a:bodyPr wrap="square" lIns="0" tIns="0" rIns="0" bIns="0" rtlCol="0"/>
                <a:lstStyle/>
                <a:p>
                  <a:endParaRPr sz="2133"/>
                </a:p>
              </p:txBody>
            </p:sp>
            <p:sp>
              <p:nvSpPr>
                <p:cNvPr id="528" name="object 528"/>
                <p:cNvSpPr/>
                <p:nvPr/>
              </p:nvSpPr>
              <p:spPr>
                <a:xfrm>
                  <a:off x="6608023" y="4404624"/>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29" name="object 529"/>
                <p:cNvSpPr/>
                <p:nvPr/>
              </p:nvSpPr>
              <p:spPr>
                <a:xfrm>
                  <a:off x="6608024" y="4404624"/>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30" name="object 530"/>
                <p:cNvSpPr/>
                <p:nvPr/>
              </p:nvSpPr>
              <p:spPr>
                <a:xfrm>
                  <a:off x="6249298" y="4377979"/>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31" name="object 531"/>
                <p:cNvSpPr/>
                <p:nvPr/>
              </p:nvSpPr>
              <p:spPr>
                <a:xfrm>
                  <a:off x="6608026" y="4404627"/>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2" name="object 532"/>
                <p:cNvSpPr/>
                <p:nvPr/>
              </p:nvSpPr>
              <p:spPr>
                <a:xfrm>
                  <a:off x="6614538" y="4404628"/>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33" name="object 533"/>
                <p:cNvSpPr/>
                <p:nvPr/>
              </p:nvSpPr>
              <p:spPr>
                <a:xfrm>
                  <a:off x="6608026" y="4404628"/>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34" name="object 534"/>
                <p:cNvSpPr/>
                <p:nvPr/>
              </p:nvSpPr>
              <p:spPr>
                <a:xfrm>
                  <a:off x="6222661" y="4404628"/>
                  <a:ext cx="59831" cy="66040"/>
                </a:xfrm>
                <a:custGeom>
                  <a:avLst/>
                  <a:gdLst/>
                  <a:ahLst/>
                  <a:cxnLst/>
                  <a:rect l="l" t="t" r="r" b="b"/>
                  <a:pathLst>
                    <a:path w="67309" h="74295">
                      <a:moveTo>
                        <a:pt x="0" y="74279"/>
                      </a:moveTo>
                      <a:lnTo>
                        <a:pt x="59936" y="0"/>
                      </a:lnTo>
                      <a:lnTo>
                        <a:pt x="66928" y="7327"/>
                      </a:lnTo>
                      <a:lnTo>
                        <a:pt x="0" y="74279"/>
                      </a:lnTo>
                      <a:close/>
                    </a:path>
                  </a:pathLst>
                </a:custGeom>
                <a:solidFill>
                  <a:srgbClr val="000000"/>
                </a:solidFill>
              </p:spPr>
              <p:txBody>
                <a:bodyPr wrap="square" lIns="0" tIns="0" rIns="0" bIns="0" rtlCol="0"/>
                <a:lstStyle/>
                <a:p>
                  <a:endParaRPr sz="2133"/>
                </a:p>
              </p:txBody>
            </p:sp>
            <p:sp>
              <p:nvSpPr>
                <p:cNvPr id="535" name="object 535"/>
                <p:cNvSpPr/>
                <p:nvPr/>
              </p:nvSpPr>
              <p:spPr>
                <a:xfrm>
                  <a:off x="6216149" y="4404628"/>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6" name="object 536"/>
                <p:cNvSpPr/>
                <p:nvPr/>
              </p:nvSpPr>
              <p:spPr>
                <a:xfrm>
                  <a:off x="6216150" y="4404629"/>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37" name="object 537"/>
                <p:cNvSpPr/>
                <p:nvPr/>
              </p:nvSpPr>
              <p:spPr>
                <a:xfrm>
                  <a:off x="5797044" y="4377984"/>
                  <a:ext cx="0" cy="105551"/>
                </a:xfrm>
                <a:custGeom>
                  <a:avLst/>
                  <a:gdLst/>
                  <a:ahLst/>
                  <a:cxnLst/>
                  <a:rect l="l" t="t" r="r" b="b"/>
                  <a:pathLst>
                    <a:path h="118745">
                      <a:moveTo>
                        <a:pt x="0" y="118247"/>
                      </a:moveTo>
                      <a:lnTo>
                        <a:pt x="0" y="0"/>
                      </a:lnTo>
                    </a:path>
                  </a:pathLst>
                </a:custGeom>
                <a:ln w="3662">
                  <a:solidFill>
                    <a:srgbClr val="000000"/>
                  </a:solidFill>
                </a:ln>
              </p:spPr>
              <p:txBody>
                <a:bodyPr wrap="square" lIns="0" tIns="0" rIns="0" bIns="0" rtlCol="0"/>
                <a:lstStyle/>
                <a:p>
                  <a:endParaRPr sz="2133"/>
                </a:p>
              </p:txBody>
            </p:sp>
            <p:sp>
              <p:nvSpPr>
                <p:cNvPr id="538" name="object 538"/>
                <p:cNvSpPr/>
                <p:nvPr/>
              </p:nvSpPr>
              <p:spPr>
                <a:xfrm>
                  <a:off x="6216151" y="4404631"/>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9" name="object 539"/>
                <p:cNvSpPr/>
                <p:nvPr/>
              </p:nvSpPr>
              <p:spPr>
                <a:xfrm>
                  <a:off x="6222663" y="4404632"/>
                  <a:ext cx="59831" cy="66040"/>
                </a:xfrm>
                <a:custGeom>
                  <a:avLst/>
                  <a:gdLst/>
                  <a:ahLst/>
                  <a:cxnLst/>
                  <a:rect l="l" t="t" r="r" b="b"/>
                  <a:pathLst>
                    <a:path w="67309" h="74295">
                      <a:moveTo>
                        <a:pt x="0" y="74278"/>
                      </a:moveTo>
                      <a:lnTo>
                        <a:pt x="59936" y="0"/>
                      </a:lnTo>
                      <a:lnTo>
                        <a:pt x="66928" y="7327"/>
                      </a:lnTo>
                      <a:lnTo>
                        <a:pt x="0" y="74278"/>
                      </a:lnTo>
                      <a:close/>
                    </a:path>
                  </a:pathLst>
                </a:custGeom>
                <a:solidFill>
                  <a:srgbClr val="000000"/>
                </a:solidFill>
              </p:spPr>
              <p:txBody>
                <a:bodyPr wrap="square" lIns="0" tIns="0" rIns="0" bIns="0" rtlCol="0"/>
                <a:lstStyle/>
                <a:p>
                  <a:endParaRPr sz="2133"/>
                </a:p>
              </p:txBody>
            </p:sp>
            <p:sp>
              <p:nvSpPr>
                <p:cNvPr id="540" name="object 540"/>
                <p:cNvSpPr/>
                <p:nvPr/>
              </p:nvSpPr>
              <p:spPr>
                <a:xfrm>
                  <a:off x="6216152" y="4404632"/>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41" name="object 541"/>
                <p:cNvSpPr/>
                <p:nvPr/>
              </p:nvSpPr>
              <p:spPr>
                <a:xfrm>
                  <a:off x="5770407" y="4404632"/>
                  <a:ext cx="59831" cy="66040"/>
                </a:xfrm>
                <a:custGeom>
                  <a:avLst/>
                  <a:gdLst/>
                  <a:ahLst/>
                  <a:cxnLst/>
                  <a:rect l="l" t="t" r="r" b="b"/>
                  <a:pathLst>
                    <a:path w="67309" h="74295">
                      <a:moveTo>
                        <a:pt x="0" y="74279"/>
                      </a:moveTo>
                      <a:lnTo>
                        <a:pt x="59935" y="0"/>
                      </a:lnTo>
                      <a:lnTo>
                        <a:pt x="67261" y="7327"/>
                      </a:lnTo>
                      <a:lnTo>
                        <a:pt x="0" y="74279"/>
                      </a:lnTo>
                      <a:close/>
                    </a:path>
                  </a:pathLst>
                </a:custGeom>
                <a:solidFill>
                  <a:srgbClr val="000000"/>
                </a:solidFill>
              </p:spPr>
              <p:txBody>
                <a:bodyPr wrap="square" lIns="0" tIns="0" rIns="0" bIns="0" rtlCol="0"/>
                <a:lstStyle/>
                <a:p>
                  <a:endParaRPr sz="2133"/>
                </a:p>
              </p:txBody>
            </p:sp>
            <p:sp>
              <p:nvSpPr>
                <p:cNvPr id="542" name="object 542"/>
                <p:cNvSpPr/>
                <p:nvPr/>
              </p:nvSpPr>
              <p:spPr>
                <a:xfrm>
                  <a:off x="5764191" y="4404632"/>
                  <a:ext cx="59831" cy="66040"/>
                </a:xfrm>
                <a:custGeom>
                  <a:avLst/>
                  <a:gdLst/>
                  <a:ahLst/>
                  <a:cxnLst/>
                  <a:rect l="l" t="t" r="r" b="b"/>
                  <a:pathLst>
                    <a:path w="67309"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543" name="object 543"/>
                <p:cNvSpPr/>
                <p:nvPr/>
              </p:nvSpPr>
              <p:spPr>
                <a:xfrm>
                  <a:off x="5764192" y="4404633"/>
                  <a:ext cx="66040" cy="66040"/>
                </a:xfrm>
                <a:custGeom>
                  <a:avLst/>
                  <a:gdLst/>
                  <a:ahLst/>
                  <a:cxnLst/>
                  <a:rect l="l" t="t" r="r" b="b"/>
                  <a:pathLst>
                    <a:path w="74295" h="74295">
                      <a:moveTo>
                        <a:pt x="74253" y="7327"/>
                      </a:moveTo>
                      <a:lnTo>
                        <a:pt x="66928"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44" name="object 544"/>
                <p:cNvSpPr/>
                <p:nvPr/>
              </p:nvSpPr>
              <p:spPr>
                <a:xfrm>
                  <a:off x="5797196" y="4540535"/>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45" name="object 545"/>
                <p:cNvSpPr/>
                <p:nvPr/>
              </p:nvSpPr>
              <p:spPr>
                <a:xfrm>
                  <a:off x="5601124" y="4377987"/>
                  <a:ext cx="0" cy="340360"/>
                </a:xfrm>
                <a:custGeom>
                  <a:avLst/>
                  <a:gdLst/>
                  <a:ahLst/>
                  <a:cxnLst/>
                  <a:rect l="l" t="t" r="r" b="b"/>
                  <a:pathLst>
                    <a:path h="382904">
                      <a:moveTo>
                        <a:pt x="0" y="382425"/>
                      </a:moveTo>
                      <a:lnTo>
                        <a:pt x="0" y="0"/>
                      </a:lnTo>
                    </a:path>
                  </a:pathLst>
                </a:custGeom>
                <a:ln w="3698">
                  <a:solidFill>
                    <a:srgbClr val="000000"/>
                  </a:solidFill>
                </a:ln>
              </p:spPr>
              <p:txBody>
                <a:bodyPr wrap="square" lIns="0" tIns="0" rIns="0" bIns="0" rtlCol="0"/>
                <a:lstStyle/>
                <a:p>
                  <a:endParaRPr sz="2133"/>
                </a:p>
              </p:txBody>
            </p:sp>
            <p:sp>
              <p:nvSpPr>
                <p:cNvPr id="546" name="object 546"/>
                <p:cNvSpPr/>
                <p:nvPr/>
              </p:nvSpPr>
              <p:spPr>
                <a:xfrm>
                  <a:off x="5770410" y="4404636"/>
                  <a:ext cx="59831" cy="66040"/>
                </a:xfrm>
                <a:custGeom>
                  <a:avLst/>
                  <a:gdLst/>
                  <a:ahLst/>
                  <a:cxnLst/>
                  <a:rect l="l" t="t" r="r" b="b"/>
                  <a:pathLst>
                    <a:path w="67309" h="74295">
                      <a:moveTo>
                        <a:pt x="0" y="74279"/>
                      </a:moveTo>
                      <a:lnTo>
                        <a:pt x="59936" y="0"/>
                      </a:lnTo>
                      <a:lnTo>
                        <a:pt x="67261" y="7327"/>
                      </a:lnTo>
                      <a:lnTo>
                        <a:pt x="0" y="74279"/>
                      </a:lnTo>
                      <a:close/>
                    </a:path>
                  </a:pathLst>
                </a:custGeom>
                <a:solidFill>
                  <a:srgbClr val="000000"/>
                </a:solidFill>
              </p:spPr>
              <p:txBody>
                <a:bodyPr wrap="square" lIns="0" tIns="0" rIns="0" bIns="0" rtlCol="0"/>
                <a:lstStyle/>
                <a:p>
                  <a:endParaRPr sz="2133"/>
                </a:p>
              </p:txBody>
            </p:sp>
            <p:sp>
              <p:nvSpPr>
                <p:cNvPr id="547" name="object 547"/>
                <p:cNvSpPr/>
                <p:nvPr/>
              </p:nvSpPr>
              <p:spPr>
                <a:xfrm>
                  <a:off x="5764195" y="4404636"/>
                  <a:ext cx="59831" cy="66040"/>
                </a:xfrm>
                <a:custGeom>
                  <a:avLst/>
                  <a:gdLst/>
                  <a:ahLst/>
                  <a:cxnLst/>
                  <a:rect l="l" t="t" r="r" b="b"/>
                  <a:pathLst>
                    <a:path w="67309"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548" name="object 548"/>
                <p:cNvSpPr/>
                <p:nvPr/>
              </p:nvSpPr>
              <p:spPr>
                <a:xfrm>
                  <a:off x="5764196" y="4404637"/>
                  <a:ext cx="66040" cy="66040"/>
                </a:xfrm>
                <a:custGeom>
                  <a:avLst/>
                  <a:gdLst/>
                  <a:ahLst/>
                  <a:cxnLst/>
                  <a:rect l="l" t="t" r="r" b="b"/>
                  <a:pathLst>
                    <a:path w="74295" h="74295">
                      <a:moveTo>
                        <a:pt x="74253" y="7327"/>
                      </a:moveTo>
                      <a:lnTo>
                        <a:pt x="66928"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49" name="object 549"/>
                <p:cNvSpPr/>
                <p:nvPr/>
              </p:nvSpPr>
              <p:spPr>
                <a:xfrm>
                  <a:off x="5568258" y="4404637"/>
                  <a:ext cx="59831" cy="66040"/>
                </a:xfrm>
                <a:custGeom>
                  <a:avLst/>
                  <a:gdLst/>
                  <a:ahLst/>
                  <a:cxnLst/>
                  <a:rect l="l" t="t" r="r" b="b"/>
                  <a:pathLst>
                    <a:path w="67310" h="74295">
                      <a:moveTo>
                        <a:pt x="6992" y="74279"/>
                      </a:moveTo>
                      <a:lnTo>
                        <a:pt x="0" y="67284"/>
                      </a:lnTo>
                      <a:lnTo>
                        <a:pt x="66927" y="0"/>
                      </a:lnTo>
                      <a:lnTo>
                        <a:pt x="6992" y="74279"/>
                      </a:lnTo>
                      <a:close/>
                    </a:path>
                  </a:pathLst>
                </a:custGeom>
                <a:solidFill>
                  <a:srgbClr val="000000"/>
                </a:solidFill>
              </p:spPr>
              <p:txBody>
                <a:bodyPr wrap="square" lIns="0" tIns="0" rIns="0" bIns="0" rtlCol="0"/>
                <a:lstStyle/>
                <a:p>
                  <a:endParaRPr sz="2133"/>
                </a:p>
              </p:txBody>
            </p:sp>
            <p:sp>
              <p:nvSpPr>
                <p:cNvPr id="550" name="object 550"/>
                <p:cNvSpPr/>
                <p:nvPr/>
              </p:nvSpPr>
              <p:spPr>
                <a:xfrm>
                  <a:off x="5574473" y="4404637"/>
                  <a:ext cx="59831" cy="66040"/>
                </a:xfrm>
                <a:custGeom>
                  <a:avLst/>
                  <a:gdLst/>
                  <a:ahLst/>
                  <a:cxnLst/>
                  <a:rect l="l" t="t" r="r" b="b"/>
                  <a:pathLst>
                    <a:path w="67310" h="74295">
                      <a:moveTo>
                        <a:pt x="0" y="74279"/>
                      </a:moveTo>
                      <a:lnTo>
                        <a:pt x="59935" y="0"/>
                      </a:lnTo>
                      <a:lnTo>
                        <a:pt x="67261" y="7328"/>
                      </a:lnTo>
                      <a:lnTo>
                        <a:pt x="0" y="74279"/>
                      </a:lnTo>
                      <a:close/>
                    </a:path>
                  </a:pathLst>
                </a:custGeom>
                <a:solidFill>
                  <a:srgbClr val="000000"/>
                </a:solidFill>
              </p:spPr>
              <p:txBody>
                <a:bodyPr wrap="square" lIns="0" tIns="0" rIns="0" bIns="0" rtlCol="0"/>
                <a:lstStyle/>
                <a:p>
                  <a:endParaRPr sz="2133"/>
                </a:p>
              </p:txBody>
            </p:sp>
            <p:sp>
              <p:nvSpPr>
                <p:cNvPr id="551" name="object 551"/>
                <p:cNvSpPr/>
                <p:nvPr/>
              </p:nvSpPr>
              <p:spPr>
                <a:xfrm>
                  <a:off x="5568258" y="4404638"/>
                  <a:ext cx="66040" cy="66040"/>
                </a:xfrm>
                <a:custGeom>
                  <a:avLst/>
                  <a:gdLst/>
                  <a:ahLst/>
                  <a:cxnLst/>
                  <a:rect l="l" t="t" r="r" b="b"/>
                  <a:pathLst>
                    <a:path w="74295" h="74295">
                      <a:moveTo>
                        <a:pt x="0" y="67284"/>
                      </a:moveTo>
                      <a:lnTo>
                        <a:pt x="6992" y="74279"/>
                      </a:lnTo>
                      <a:lnTo>
                        <a:pt x="74253" y="7327"/>
                      </a:lnTo>
                      <a:lnTo>
                        <a:pt x="66928" y="0"/>
                      </a:lnTo>
                      <a:lnTo>
                        <a:pt x="0" y="67284"/>
                      </a:lnTo>
                      <a:close/>
                    </a:path>
                  </a:pathLst>
                </a:custGeom>
                <a:ln w="3663">
                  <a:solidFill>
                    <a:srgbClr val="000000"/>
                  </a:solidFill>
                </a:ln>
              </p:spPr>
              <p:txBody>
                <a:bodyPr wrap="square" lIns="0" tIns="0" rIns="0" bIns="0" rtlCol="0"/>
                <a:lstStyle/>
                <a:p>
                  <a:endParaRPr sz="2133"/>
                </a:p>
              </p:txBody>
            </p:sp>
            <p:sp>
              <p:nvSpPr>
                <p:cNvPr id="552" name="object 552"/>
                <p:cNvSpPr/>
                <p:nvPr/>
              </p:nvSpPr>
              <p:spPr>
                <a:xfrm>
                  <a:off x="6383981" y="4751646"/>
                  <a:ext cx="71684" cy="115711"/>
                </a:xfrm>
                <a:custGeom>
                  <a:avLst/>
                  <a:gdLst/>
                  <a:ahLst/>
                  <a:cxnLst/>
                  <a:rect l="l" t="t" r="r" b="b"/>
                  <a:pathLst>
                    <a:path w="80645" h="130175">
                      <a:moveTo>
                        <a:pt x="80580" y="129905"/>
                      </a:moveTo>
                      <a:lnTo>
                        <a:pt x="0" y="20318"/>
                      </a:lnTo>
                      <a:lnTo>
                        <a:pt x="39956" y="0"/>
                      </a:lnTo>
                      <a:lnTo>
                        <a:pt x="80580" y="129905"/>
                      </a:lnTo>
                      <a:close/>
                    </a:path>
                  </a:pathLst>
                </a:custGeom>
                <a:solidFill>
                  <a:srgbClr val="000000"/>
                </a:solidFill>
              </p:spPr>
              <p:txBody>
                <a:bodyPr wrap="square" lIns="0" tIns="0" rIns="0" bIns="0" rtlCol="0"/>
                <a:lstStyle/>
                <a:p>
                  <a:endParaRPr sz="2133"/>
                </a:p>
              </p:txBody>
            </p:sp>
            <p:sp>
              <p:nvSpPr>
                <p:cNvPr id="553" name="object 553"/>
                <p:cNvSpPr/>
                <p:nvPr/>
              </p:nvSpPr>
              <p:spPr>
                <a:xfrm>
                  <a:off x="6187746" y="4605679"/>
                  <a:ext cx="214489" cy="155222"/>
                </a:xfrm>
                <a:custGeom>
                  <a:avLst/>
                  <a:gdLst/>
                  <a:ahLst/>
                  <a:cxnLst/>
                  <a:rect l="l" t="t" r="r" b="b"/>
                  <a:pathLst>
                    <a:path w="241300" h="174625">
                      <a:moveTo>
                        <a:pt x="240742" y="174539"/>
                      </a:moveTo>
                      <a:lnTo>
                        <a:pt x="231752" y="155220"/>
                      </a:lnTo>
                      <a:lnTo>
                        <a:pt x="224093" y="134901"/>
                      </a:lnTo>
                      <a:lnTo>
                        <a:pt x="209109" y="93931"/>
                      </a:lnTo>
                      <a:lnTo>
                        <a:pt x="200452" y="74612"/>
                      </a:lnTo>
                      <a:lnTo>
                        <a:pt x="178142" y="40970"/>
                      </a:lnTo>
                      <a:lnTo>
                        <a:pt x="144845" y="17653"/>
                      </a:lnTo>
                      <a:lnTo>
                        <a:pt x="104221" y="5662"/>
                      </a:lnTo>
                      <a:lnTo>
                        <a:pt x="41622" y="999"/>
                      </a:lnTo>
                      <a:lnTo>
                        <a:pt x="0" y="0"/>
                      </a:lnTo>
                    </a:path>
                  </a:pathLst>
                </a:custGeom>
                <a:ln w="5328">
                  <a:solidFill>
                    <a:srgbClr val="000000"/>
                  </a:solidFill>
                </a:ln>
              </p:spPr>
              <p:txBody>
                <a:bodyPr wrap="square" lIns="0" tIns="0" rIns="0" bIns="0" rtlCol="0"/>
                <a:lstStyle/>
                <a:p>
                  <a:endParaRPr sz="2133"/>
                </a:p>
              </p:txBody>
            </p:sp>
            <p:sp>
              <p:nvSpPr>
                <p:cNvPr id="554" name="object 554"/>
                <p:cNvSpPr/>
                <p:nvPr/>
              </p:nvSpPr>
              <p:spPr>
                <a:xfrm>
                  <a:off x="6187746" y="4484878"/>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55" name="object 555"/>
                <p:cNvSpPr/>
                <p:nvPr/>
              </p:nvSpPr>
              <p:spPr>
                <a:xfrm>
                  <a:off x="6187747" y="4482511"/>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56" name="object 556"/>
                <p:cNvSpPr/>
                <p:nvPr/>
              </p:nvSpPr>
              <p:spPr>
                <a:xfrm>
                  <a:off x="6901059" y="4757866"/>
                  <a:ext cx="84667" cy="109501"/>
                </a:xfrm>
                <a:custGeom>
                  <a:avLst/>
                  <a:gdLst/>
                  <a:ahLst/>
                  <a:cxnLst/>
                  <a:rect l="l" t="t" r="r" b="b"/>
                  <a:pathLst>
                    <a:path w="95250" h="123189">
                      <a:moveTo>
                        <a:pt x="0" y="122910"/>
                      </a:moveTo>
                      <a:lnTo>
                        <a:pt x="58604" y="0"/>
                      </a:lnTo>
                      <a:lnTo>
                        <a:pt x="95231" y="25647"/>
                      </a:lnTo>
                      <a:lnTo>
                        <a:pt x="0" y="122910"/>
                      </a:lnTo>
                      <a:close/>
                    </a:path>
                  </a:pathLst>
                </a:custGeom>
                <a:solidFill>
                  <a:srgbClr val="000000"/>
                </a:solidFill>
              </p:spPr>
              <p:txBody>
                <a:bodyPr wrap="square" lIns="0" tIns="0" rIns="0" bIns="0" rtlCol="0"/>
                <a:lstStyle/>
                <a:p>
                  <a:endParaRPr sz="2133"/>
                </a:p>
              </p:txBody>
            </p:sp>
            <p:sp>
              <p:nvSpPr>
                <p:cNvPr id="557" name="object 557"/>
                <p:cNvSpPr/>
                <p:nvPr/>
              </p:nvSpPr>
              <p:spPr>
                <a:xfrm>
                  <a:off x="6969430" y="4605385"/>
                  <a:ext cx="199813" cy="164253"/>
                </a:xfrm>
                <a:custGeom>
                  <a:avLst/>
                  <a:gdLst/>
                  <a:ahLst/>
                  <a:cxnLst/>
                  <a:rect l="l" t="t" r="r" b="b"/>
                  <a:pathLst>
                    <a:path w="224790" h="184785">
                      <a:moveTo>
                        <a:pt x="0" y="184532"/>
                      </a:moveTo>
                      <a:lnTo>
                        <a:pt x="44286" y="120578"/>
                      </a:lnTo>
                      <a:lnTo>
                        <a:pt x="89237" y="57291"/>
                      </a:lnTo>
                      <a:lnTo>
                        <a:pt x="114877" y="28312"/>
                      </a:lnTo>
                      <a:lnTo>
                        <a:pt x="147842" y="6994"/>
                      </a:lnTo>
                      <a:lnTo>
                        <a:pt x="185468" y="0"/>
                      </a:lnTo>
                      <a:lnTo>
                        <a:pt x="224426" y="333"/>
                      </a:lnTo>
                    </a:path>
                  </a:pathLst>
                </a:custGeom>
                <a:ln w="5328">
                  <a:solidFill>
                    <a:srgbClr val="000000"/>
                  </a:solidFill>
                </a:ln>
              </p:spPr>
              <p:txBody>
                <a:bodyPr wrap="square" lIns="0" tIns="0" rIns="0" bIns="0" rtlCol="0"/>
                <a:lstStyle/>
                <a:p>
                  <a:endParaRPr sz="2133"/>
                </a:p>
              </p:txBody>
            </p:sp>
            <p:sp>
              <p:nvSpPr>
                <p:cNvPr id="558" name="object 558"/>
                <p:cNvSpPr/>
                <p:nvPr/>
              </p:nvSpPr>
              <p:spPr>
                <a:xfrm>
                  <a:off x="7168922" y="4484880"/>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59" name="object 559"/>
                <p:cNvSpPr/>
                <p:nvPr/>
              </p:nvSpPr>
              <p:spPr>
                <a:xfrm>
                  <a:off x="7168922" y="4482513"/>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60" name="object 560"/>
                <p:cNvSpPr/>
                <p:nvPr/>
              </p:nvSpPr>
              <p:spPr>
                <a:xfrm>
                  <a:off x="5251268" y="3899826"/>
                  <a:ext cx="145627" cy="0"/>
                </a:xfrm>
                <a:custGeom>
                  <a:avLst/>
                  <a:gdLst/>
                  <a:ahLst/>
                  <a:cxnLst/>
                  <a:rect l="l" t="t" r="r" b="b"/>
                  <a:pathLst>
                    <a:path w="163829">
                      <a:moveTo>
                        <a:pt x="163491" y="0"/>
                      </a:moveTo>
                      <a:lnTo>
                        <a:pt x="0" y="0"/>
                      </a:lnTo>
                    </a:path>
                  </a:pathLst>
                </a:custGeom>
                <a:ln w="3663">
                  <a:solidFill>
                    <a:srgbClr val="000000"/>
                  </a:solidFill>
                </a:ln>
              </p:spPr>
              <p:txBody>
                <a:bodyPr wrap="square" lIns="0" tIns="0" rIns="0" bIns="0" rtlCol="0"/>
                <a:lstStyle/>
                <a:p>
                  <a:endParaRPr sz="2133"/>
                </a:p>
              </p:txBody>
            </p:sp>
            <p:sp>
              <p:nvSpPr>
                <p:cNvPr id="561" name="object 561"/>
                <p:cNvSpPr/>
                <p:nvPr/>
              </p:nvSpPr>
              <p:spPr>
                <a:xfrm>
                  <a:off x="5251268" y="3839722"/>
                  <a:ext cx="101600" cy="0"/>
                </a:xfrm>
                <a:custGeom>
                  <a:avLst/>
                  <a:gdLst/>
                  <a:ahLst/>
                  <a:cxnLst/>
                  <a:rect l="l" t="t" r="r" b="b"/>
                  <a:pathLst>
                    <a:path w="114300">
                      <a:moveTo>
                        <a:pt x="113878" y="0"/>
                      </a:moveTo>
                      <a:lnTo>
                        <a:pt x="0" y="0"/>
                      </a:lnTo>
                    </a:path>
                  </a:pathLst>
                </a:custGeom>
                <a:ln w="3663">
                  <a:solidFill>
                    <a:srgbClr val="000000"/>
                  </a:solidFill>
                </a:ln>
              </p:spPr>
              <p:txBody>
                <a:bodyPr wrap="square" lIns="0" tIns="0" rIns="0" bIns="0" rtlCol="0"/>
                <a:lstStyle/>
                <a:p>
                  <a:endParaRPr sz="2133"/>
                </a:p>
              </p:txBody>
            </p:sp>
            <p:sp>
              <p:nvSpPr>
                <p:cNvPr id="562" name="object 562"/>
                <p:cNvSpPr/>
                <p:nvPr/>
              </p:nvSpPr>
              <p:spPr>
                <a:xfrm>
                  <a:off x="5310768" y="3372522"/>
                  <a:ext cx="0" cy="587587"/>
                </a:xfrm>
                <a:custGeom>
                  <a:avLst/>
                  <a:gdLst/>
                  <a:ahLst/>
                  <a:cxnLst/>
                  <a:rect l="l" t="t" r="r" b="b"/>
                  <a:pathLst>
                    <a:path h="661035">
                      <a:moveTo>
                        <a:pt x="0" y="660502"/>
                      </a:moveTo>
                      <a:lnTo>
                        <a:pt x="0" y="0"/>
                      </a:lnTo>
                    </a:path>
                  </a:pathLst>
                </a:custGeom>
                <a:ln w="3678">
                  <a:solidFill>
                    <a:srgbClr val="000000"/>
                  </a:solidFill>
                </a:ln>
              </p:spPr>
              <p:txBody>
                <a:bodyPr wrap="square" lIns="0" tIns="0" rIns="0" bIns="0" rtlCol="0"/>
                <a:lstStyle/>
                <a:p>
                  <a:endParaRPr sz="2133"/>
                </a:p>
              </p:txBody>
            </p:sp>
            <p:sp>
              <p:nvSpPr>
                <p:cNvPr id="563" name="object 563"/>
                <p:cNvSpPr/>
                <p:nvPr/>
              </p:nvSpPr>
              <p:spPr>
                <a:xfrm>
                  <a:off x="5277909" y="3873181"/>
                  <a:ext cx="66040" cy="59831"/>
                </a:xfrm>
                <a:custGeom>
                  <a:avLst/>
                  <a:gdLst/>
                  <a:ahLst/>
                  <a:cxnLst/>
                  <a:rect l="l" t="t" r="r" b="b"/>
                  <a:pathLst>
                    <a:path w="74295" h="67310">
                      <a:moveTo>
                        <a:pt x="66928" y="67283"/>
                      </a:moveTo>
                      <a:lnTo>
                        <a:pt x="0" y="0"/>
                      </a:lnTo>
                      <a:lnTo>
                        <a:pt x="74254" y="60289"/>
                      </a:lnTo>
                      <a:lnTo>
                        <a:pt x="66928" y="67283"/>
                      </a:lnTo>
                      <a:close/>
                    </a:path>
                  </a:pathLst>
                </a:custGeom>
                <a:solidFill>
                  <a:srgbClr val="000000"/>
                </a:solidFill>
              </p:spPr>
              <p:txBody>
                <a:bodyPr wrap="square" lIns="0" tIns="0" rIns="0" bIns="0" rtlCol="0"/>
                <a:lstStyle/>
                <a:p>
                  <a:endParaRPr sz="2133"/>
                </a:p>
              </p:txBody>
            </p:sp>
            <p:sp>
              <p:nvSpPr>
                <p:cNvPr id="564" name="object 564"/>
                <p:cNvSpPr/>
                <p:nvPr/>
              </p:nvSpPr>
              <p:spPr>
                <a:xfrm>
                  <a:off x="5277909" y="3866964"/>
                  <a:ext cx="66040" cy="59831"/>
                </a:xfrm>
                <a:custGeom>
                  <a:avLst/>
                  <a:gdLst/>
                  <a:ahLst/>
                  <a:cxnLst/>
                  <a:rect l="l" t="t" r="r" b="b"/>
                  <a:pathLst>
                    <a:path w="74295" h="67310">
                      <a:moveTo>
                        <a:pt x="74254" y="67283"/>
                      </a:moveTo>
                      <a:lnTo>
                        <a:pt x="0" y="6994"/>
                      </a:lnTo>
                      <a:lnTo>
                        <a:pt x="6992" y="0"/>
                      </a:lnTo>
                      <a:lnTo>
                        <a:pt x="74254" y="67283"/>
                      </a:lnTo>
                      <a:close/>
                    </a:path>
                  </a:pathLst>
                </a:custGeom>
                <a:solidFill>
                  <a:srgbClr val="000000"/>
                </a:solidFill>
              </p:spPr>
              <p:txBody>
                <a:bodyPr wrap="square" lIns="0" tIns="0" rIns="0" bIns="0" rtlCol="0"/>
                <a:lstStyle/>
                <a:p>
                  <a:endParaRPr sz="2133"/>
                </a:p>
              </p:txBody>
            </p:sp>
            <p:sp>
              <p:nvSpPr>
                <p:cNvPr id="565" name="object 565"/>
                <p:cNvSpPr/>
                <p:nvPr/>
              </p:nvSpPr>
              <p:spPr>
                <a:xfrm>
                  <a:off x="5277910" y="3866964"/>
                  <a:ext cx="66040" cy="66040"/>
                </a:xfrm>
                <a:custGeom>
                  <a:avLst/>
                  <a:gdLst/>
                  <a:ahLst/>
                  <a:cxnLst/>
                  <a:rect l="l" t="t" r="r" b="b"/>
                  <a:pathLst>
                    <a:path w="74295" h="74295">
                      <a:moveTo>
                        <a:pt x="66928" y="74279"/>
                      </a:moveTo>
                      <a:lnTo>
                        <a:pt x="74253" y="67284"/>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66" name="object 566"/>
                <p:cNvSpPr/>
                <p:nvPr/>
              </p:nvSpPr>
              <p:spPr>
                <a:xfrm>
                  <a:off x="5277910" y="3806564"/>
                  <a:ext cx="66040" cy="59831"/>
                </a:xfrm>
                <a:custGeom>
                  <a:avLst/>
                  <a:gdLst/>
                  <a:ahLst/>
                  <a:cxnLst/>
                  <a:rect l="l" t="t" r="r" b="b"/>
                  <a:pathLst>
                    <a:path w="74295" h="67310">
                      <a:moveTo>
                        <a:pt x="74254" y="67283"/>
                      </a:moveTo>
                      <a:lnTo>
                        <a:pt x="0" y="6994"/>
                      </a:lnTo>
                      <a:lnTo>
                        <a:pt x="6992" y="0"/>
                      </a:lnTo>
                      <a:lnTo>
                        <a:pt x="74254" y="67283"/>
                      </a:lnTo>
                      <a:close/>
                    </a:path>
                  </a:pathLst>
                </a:custGeom>
                <a:solidFill>
                  <a:srgbClr val="000000"/>
                </a:solidFill>
              </p:spPr>
              <p:txBody>
                <a:bodyPr wrap="square" lIns="0" tIns="0" rIns="0" bIns="0" rtlCol="0"/>
                <a:lstStyle/>
                <a:p>
                  <a:endParaRPr sz="2133"/>
                </a:p>
              </p:txBody>
            </p:sp>
            <p:sp>
              <p:nvSpPr>
                <p:cNvPr id="567" name="object 567"/>
                <p:cNvSpPr/>
                <p:nvPr/>
              </p:nvSpPr>
              <p:spPr>
                <a:xfrm>
                  <a:off x="5277910" y="3812781"/>
                  <a:ext cx="66040" cy="59831"/>
                </a:xfrm>
                <a:custGeom>
                  <a:avLst/>
                  <a:gdLst/>
                  <a:ahLst/>
                  <a:cxnLst/>
                  <a:rect l="l" t="t" r="r" b="b"/>
                  <a:pathLst>
                    <a:path w="74295" h="67310">
                      <a:moveTo>
                        <a:pt x="66928" y="67283"/>
                      </a:moveTo>
                      <a:lnTo>
                        <a:pt x="0" y="0"/>
                      </a:lnTo>
                      <a:lnTo>
                        <a:pt x="74254" y="60289"/>
                      </a:lnTo>
                      <a:lnTo>
                        <a:pt x="66928" y="67283"/>
                      </a:lnTo>
                      <a:close/>
                    </a:path>
                  </a:pathLst>
                </a:custGeom>
                <a:solidFill>
                  <a:srgbClr val="000000"/>
                </a:solidFill>
              </p:spPr>
              <p:txBody>
                <a:bodyPr wrap="square" lIns="0" tIns="0" rIns="0" bIns="0" rtlCol="0"/>
                <a:lstStyle/>
                <a:p>
                  <a:endParaRPr sz="2133"/>
                </a:p>
              </p:txBody>
            </p:sp>
            <p:sp>
              <p:nvSpPr>
                <p:cNvPr id="568" name="object 568"/>
                <p:cNvSpPr/>
                <p:nvPr/>
              </p:nvSpPr>
              <p:spPr>
                <a:xfrm>
                  <a:off x="5277911" y="3806565"/>
                  <a:ext cx="66040" cy="66040"/>
                </a:xfrm>
                <a:custGeom>
                  <a:avLst/>
                  <a:gdLst/>
                  <a:ahLst/>
                  <a:cxnLst/>
                  <a:rect l="l" t="t" r="r" b="b"/>
                  <a:pathLst>
                    <a:path w="74295" h="74295">
                      <a:moveTo>
                        <a:pt x="6992" y="0"/>
                      </a:moveTo>
                      <a:lnTo>
                        <a:pt x="0" y="6994"/>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69" name="object 569"/>
                <p:cNvSpPr/>
                <p:nvPr/>
              </p:nvSpPr>
              <p:spPr>
                <a:xfrm>
                  <a:off x="5456534" y="3897462"/>
                  <a:ext cx="0" cy="5080"/>
                </a:xfrm>
                <a:custGeom>
                  <a:avLst/>
                  <a:gdLst/>
                  <a:ahLst/>
                  <a:cxnLst/>
                  <a:rect l="l" t="t" r="r" b="b"/>
                  <a:pathLst>
                    <a:path h="5714">
                      <a:moveTo>
                        <a:pt x="0" y="0"/>
                      </a:moveTo>
                      <a:lnTo>
                        <a:pt x="0" y="5329"/>
                      </a:lnTo>
                    </a:path>
                  </a:pathLst>
                </a:custGeom>
                <a:ln w="3175">
                  <a:solidFill>
                    <a:srgbClr val="000000"/>
                  </a:solidFill>
                </a:ln>
              </p:spPr>
              <p:txBody>
                <a:bodyPr wrap="square" lIns="0" tIns="0" rIns="0" bIns="0" rtlCol="0"/>
                <a:lstStyle/>
                <a:p>
                  <a:endParaRPr sz="2133"/>
                </a:p>
              </p:txBody>
            </p:sp>
            <p:sp>
              <p:nvSpPr>
                <p:cNvPr id="570" name="object 570"/>
                <p:cNvSpPr/>
                <p:nvPr/>
              </p:nvSpPr>
              <p:spPr>
                <a:xfrm>
                  <a:off x="5412140" y="3837358"/>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71" name="object 571"/>
                <p:cNvSpPr/>
                <p:nvPr/>
              </p:nvSpPr>
              <p:spPr>
                <a:xfrm>
                  <a:off x="5251273" y="3703826"/>
                  <a:ext cx="185137" cy="0"/>
                </a:xfrm>
                <a:custGeom>
                  <a:avLst/>
                  <a:gdLst/>
                  <a:ahLst/>
                  <a:cxnLst/>
                  <a:rect l="l" t="t" r="r" b="b"/>
                  <a:pathLst>
                    <a:path w="208279">
                      <a:moveTo>
                        <a:pt x="207777" y="0"/>
                      </a:moveTo>
                      <a:lnTo>
                        <a:pt x="0" y="0"/>
                      </a:lnTo>
                    </a:path>
                  </a:pathLst>
                </a:custGeom>
                <a:ln w="3663">
                  <a:solidFill>
                    <a:srgbClr val="000000"/>
                  </a:solidFill>
                </a:ln>
              </p:spPr>
              <p:txBody>
                <a:bodyPr wrap="square" lIns="0" tIns="0" rIns="0" bIns="0" rtlCol="0"/>
                <a:lstStyle/>
                <a:p>
                  <a:endParaRPr sz="2133"/>
                </a:p>
              </p:txBody>
            </p:sp>
            <p:sp>
              <p:nvSpPr>
                <p:cNvPr id="572" name="object 572"/>
                <p:cNvSpPr/>
                <p:nvPr/>
              </p:nvSpPr>
              <p:spPr>
                <a:xfrm>
                  <a:off x="5277913" y="3812785"/>
                  <a:ext cx="66040" cy="59831"/>
                </a:xfrm>
                <a:custGeom>
                  <a:avLst/>
                  <a:gdLst/>
                  <a:ahLst/>
                  <a:cxnLst/>
                  <a:rect l="l" t="t" r="r" b="b"/>
                  <a:pathLst>
                    <a:path w="74295" h="67310">
                      <a:moveTo>
                        <a:pt x="66929" y="67284"/>
                      </a:moveTo>
                      <a:lnTo>
                        <a:pt x="0" y="0"/>
                      </a:lnTo>
                      <a:lnTo>
                        <a:pt x="74254" y="60289"/>
                      </a:lnTo>
                      <a:lnTo>
                        <a:pt x="66929" y="67284"/>
                      </a:lnTo>
                      <a:close/>
                    </a:path>
                  </a:pathLst>
                </a:custGeom>
                <a:solidFill>
                  <a:srgbClr val="000000"/>
                </a:solidFill>
              </p:spPr>
              <p:txBody>
                <a:bodyPr wrap="square" lIns="0" tIns="0" rIns="0" bIns="0" rtlCol="0"/>
                <a:lstStyle/>
                <a:p>
                  <a:endParaRPr sz="2133"/>
                </a:p>
              </p:txBody>
            </p:sp>
            <p:sp>
              <p:nvSpPr>
                <p:cNvPr id="573" name="object 573"/>
                <p:cNvSpPr/>
                <p:nvPr/>
              </p:nvSpPr>
              <p:spPr>
                <a:xfrm>
                  <a:off x="5277913" y="3806567"/>
                  <a:ext cx="66040" cy="59831"/>
                </a:xfrm>
                <a:custGeom>
                  <a:avLst/>
                  <a:gdLst/>
                  <a:ahLst/>
                  <a:cxnLst/>
                  <a:rect l="l" t="t" r="r" b="b"/>
                  <a:pathLst>
                    <a:path w="74295" h="67310">
                      <a:moveTo>
                        <a:pt x="74254" y="67284"/>
                      </a:moveTo>
                      <a:lnTo>
                        <a:pt x="0" y="6994"/>
                      </a:lnTo>
                      <a:lnTo>
                        <a:pt x="6992" y="0"/>
                      </a:lnTo>
                      <a:lnTo>
                        <a:pt x="74254" y="67284"/>
                      </a:lnTo>
                      <a:close/>
                    </a:path>
                  </a:pathLst>
                </a:custGeom>
                <a:solidFill>
                  <a:srgbClr val="000000"/>
                </a:solidFill>
              </p:spPr>
              <p:txBody>
                <a:bodyPr wrap="square" lIns="0" tIns="0" rIns="0" bIns="0" rtlCol="0"/>
                <a:lstStyle/>
                <a:p>
                  <a:endParaRPr sz="2133"/>
                </a:p>
              </p:txBody>
            </p:sp>
            <p:sp>
              <p:nvSpPr>
                <p:cNvPr id="574" name="object 574"/>
                <p:cNvSpPr/>
                <p:nvPr/>
              </p:nvSpPr>
              <p:spPr>
                <a:xfrm>
                  <a:off x="5277914" y="3806568"/>
                  <a:ext cx="66040" cy="66040"/>
                </a:xfrm>
                <a:custGeom>
                  <a:avLst/>
                  <a:gdLst/>
                  <a:ahLst/>
                  <a:cxnLst/>
                  <a:rect l="l" t="t" r="r" b="b"/>
                  <a:pathLst>
                    <a:path w="74295" h="74295">
                      <a:moveTo>
                        <a:pt x="66928" y="74279"/>
                      </a:moveTo>
                      <a:lnTo>
                        <a:pt x="74253" y="67284"/>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75" name="object 575"/>
                <p:cNvSpPr/>
                <p:nvPr/>
              </p:nvSpPr>
              <p:spPr>
                <a:xfrm>
                  <a:off x="5277914" y="3670668"/>
                  <a:ext cx="66040" cy="59831"/>
                </a:xfrm>
                <a:custGeom>
                  <a:avLst/>
                  <a:gdLst/>
                  <a:ahLst/>
                  <a:cxnLst/>
                  <a:rect l="l" t="t" r="r" b="b"/>
                  <a:pathLst>
                    <a:path w="74295" h="67310">
                      <a:moveTo>
                        <a:pt x="74254" y="67283"/>
                      </a:moveTo>
                      <a:lnTo>
                        <a:pt x="0" y="7327"/>
                      </a:lnTo>
                      <a:lnTo>
                        <a:pt x="6992" y="0"/>
                      </a:lnTo>
                      <a:lnTo>
                        <a:pt x="74254" y="67283"/>
                      </a:lnTo>
                      <a:close/>
                    </a:path>
                  </a:pathLst>
                </a:custGeom>
                <a:solidFill>
                  <a:srgbClr val="000000"/>
                </a:solidFill>
              </p:spPr>
              <p:txBody>
                <a:bodyPr wrap="square" lIns="0" tIns="0" rIns="0" bIns="0" rtlCol="0"/>
                <a:lstStyle/>
                <a:p>
                  <a:endParaRPr sz="2133"/>
                </a:p>
              </p:txBody>
            </p:sp>
            <p:sp>
              <p:nvSpPr>
                <p:cNvPr id="576" name="object 576"/>
                <p:cNvSpPr/>
                <p:nvPr/>
              </p:nvSpPr>
              <p:spPr>
                <a:xfrm>
                  <a:off x="5277914" y="3677181"/>
                  <a:ext cx="66040" cy="59831"/>
                </a:xfrm>
                <a:custGeom>
                  <a:avLst/>
                  <a:gdLst/>
                  <a:ahLst/>
                  <a:cxnLst/>
                  <a:rect l="l" t="t" r="r" b="b"/>
                  <a:pathLst>
                    <a:path w="74295" h="67310">
                      <a:moveTo>
                        <a:pt x="66929" y="66951"/>
                      </a:moveTo>
                      <a:lnTo>
                        <a:pt x="0" y="0"/>
                      </a:lnTo>
                      <a:lnTo>
                        <a:pt x="74254" y="59956"/>
                      </a:lnTo>
                      <a:lnTo>
                        <a:pt x="66929" y="66951"/>
                      </a:lnTo>
                      <a:close/>
                    </a:path>
                  </a:pathLst>
                </a:custGeom>
                <a:solidFill>
                  <a:srgbClr val="000000"/>
                </a:solidFill>
              </p:spPr>
              <p:txBody>
                <a:bodyPr wrap="square" lIns="0" tIns="0" rIns="0" bIns="0" rtlCol="0"/>
                <a:lstStyle/>
                <a:p>
                  <a:endParaRPr sz="2133"/>
                </a:p>
              </p:txBody>
            </p:sp>
            <p:sp>
              <p:nvSpPr>
                <p:cNvPr id="577" name="object 577"/>
                <p:cNvSpPr/>
                <p:nvPr/>
              </p:nvSpPr>
              <p:spPr>
                <a:xfrm>
                  <a:off x="5277915" y="3670668"/>
                  <a:ext cx="66040" cy="66040"/>
                </a:xfrm>
                <a:custGeom>
                  <a:avLst/>
                  <a:gdLst/>
                  <a:ahLst/>
                  <a:cxnLst/>
                  <a:rect l="l" t="t" r="r" b="b"/>
                  <a:pathLst>
                    <a:path w="74295" h="74295">
                      <a:moveTo>
                        <a:pt x="6992" y="0"/>
                      </a:moveTo>
                      <a:lnTo>
                        <a:pt x="0" y="7327"/>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78" name="object 578"/>
                <p:cNvSpPr/>
                <p:nvPr/>
              </p:nvSpPr>
              <p:spPr>
                <a:xfrm>
                  <a:off x="5495907" y="3701462"/>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79" name="object 579"/>
                <p:cNvSpPr/>
                <p:nvPr/>
              </p:nvSpPr>
              <p:spPr>
                <a:xfrm>
                  <a:off x="5251279" y="3567930"/>
                  <a:ext cx="185137" cy="0"/>
                </a:xfrm>
                <a:custGeom>
                  <a:avLst/>
                  <a:gdLst/>
                  <a:ahLst/>
                  <a:cxnLst/>
                  <a:rect l="l" t="t" r="r" b="b"/>
                  <a:pathLst>
                    <a:path w="208279">
                      <a:moveTo>
                        <a:pt x="207777" y="0"/>
                      </a:moveTo>
                      <a:lnTo>
                        <a:pt x="0" y="0"/>
                      </a:lnTo>
                    </a:path>
                  </a:pathLst>
                </a:custGeom>
                <a:ln w="3663">
                  <a:solidFill>
                    <a:srgbClr val="000000"/>
                  </a:solidFill>
                </a:ln>
              </p:spPr>
              <p:txBody>
                <a:bodyPr wrap="square" lIns="0" tIns="0" rIns="0" bIns="0" rtlCol="0"/>
                <a:lstStyle/>
                <a:p>
                  <a:endParaRPr sz="2133"/>
                </a:p>
              </p:txBody>
            </p:sp>
            <p:sp>
              <p:nvSpPr>
                <p:cNvPr id="580" name="object 580"/>
                <p:cNvSpPr/>
                <p:nvPr/>
              </p:nvSpPr>
              <p:spPr>
                <a:xfrm>
                  <a:off x="5277919" y="3677185"/>
                  <a:ext cx="66040" cy="59831"/>
                </a:xfrm>
                <a:custGeom>
                  <a:avLst/>
                  <a:gdLst/>
                  <a:ahLst/>
                  <a:cxnLst/>
                  <a:rect l="l" t="t" r="r" b="b"/>
                  <a:pathLst>
                    <a:path w="74295" h="67310">
                      <a:moveTo>
                        <a:pt x="66928" y="66950"/>
                      </a:moveTo>
                      <a:lnTo>
                        <a:pt x="0" y="0"/>
                      </a:lnTo>
                      <a:lnTo>
                        <a:pt x="74253" y="59955"/>
                      </a:lnTo>
                      <a:lnTo>
                        <a:pt x="66928" y="66950"/>
                      </a:lnTo>
                      <a:close/>
                    </a:path>
                  </a:pathLst>
                </a:custGeom>
                <a:solidFill>
                  <a:srgbClr val="000000"/>
                </a:solidFill>
              </p:spPr>
              <p:txBody>
                <a:bodyPr wrap="square" lIns="0" tIns="0" rIns="0" bIns="0" rtlCol="0"/>
                <a:lstStyle/>
                <a:p>
                  <a:endParaRPr sz="2133"/>
                </a:p>
              </p:txBody>
            </p:sp>
            <p:sp>
              <p:nvSpPr>
                <p:cNvPr id="581" name="object 581"/>
                <p:cNvSpPr/>
                <p:nvPr/>
              </p:nvSpPr>
              <p:spPr>
                <a:xfrm>
                  <a:off x="5277919" y="3670670"/>
                  <a:ext cx="66040" cy="59831"/>
                </a:xfrm>
                <a:custGeom>
                  <a:avLst/>
                  <a:gdLst/>
                  <a:ahLst/>
                  <a:cxnLst/>
                  <a:rect l="l" t="t" r="r" b="b"/>
                  <a:pathLst>
                    <a:path w="74295" h="67310">
                      <a:moveTo>
                        <a:pt x="74253" y="67284"/>
                      </a:moveTo>
                      <a:lnTo>
                        <a:pt x="0" y="7328"/>
                      </a:lnTo>
                      <a:lnTo>
                        <a:pt x="6992" y="0"/>
                      </a:lnTo>
                      <a:lnTo>
                        <a:pt x="74253" y="67284"/>
                      </a:lnTo>
                      <a:close/>
                    </a:path>
                  </a:pathLst>
                </a:custGeom>
                <a:solidFill>
                  <a:srgbClr val="000000"/>
                </a:solidFill>
              </p:spPr>
              <p:txBody>
                <a:bodyPr wrap="square" lIns="0" tIns="0" rIns="0" bIns="0" rtlCol="0"/>
                <a:lstStyle/>
                <a:p>
                  <a:endParaRPr sz="2133"/>
                </a:p>
              </p:txBody>
            </p:sp>
            <p:sp>
              <p:nvSpPr>
                <p:cNvPr id="582" name="object 582"/>
                <p:cNvSpPr/>
                <p:nvPr/>
              </p:nvSpPr>
              <p:spPr>
                <a:xfrm>
                  <a:off x="5277919" y="3670672"/>
                  <a:ext cx="66040" cy="66040"/>
                </a:xfrm>
                <a:custGeom>
                  <a:avLst/>
                  <a:gdLst/>
                  <a:ahLst/>
                  <a:cxnLst/>
                  <a:rect l="l" t="t" r="r" b="b"/>
                  <a:pathLst>
                    <a:path w="74295" h="74295">
                      <a:moveTo>
                        <a:pt x="66928" y="74279"/>
                      </a:moveTo>
                      <a:lnTo>
                        <a:pt x="74253" y="67284"/>
                      </a:lnTo>
                      <a:lnTo>
                        <a:pt x="6992" y="0"/>
                      </a:lnTo>
                      <a:lnTo>
                        <a:pt x="0" y="7327"/>
                      </a:lnTo>
                      <a:lnTo>
                        <a:pt x="66928" y="74279"/>
                      </a:lnTo>
                      <a:close/>
                    </a:path>
                  </a:pathLst>
                </a:custGeom>
                <a:ln w="3663">
                  <a:solidFill>
                    <a:srgbClr val="000000"/>
                  </a:solidFill>
                </a:ln>
              </p:spPr>
              <p:txBody>
                <a:bodyPr wrap="square" lIns="0" tIns="0" rIns="0" bIns="0" rtlCol="0"/>
                <a:lstStyle/>
                <a:p>
                  <a:endParaRPr sz="2133"/>
                </a:p>
              </p:txBody>
            </p:sp>
            <p:sp>
              <p:nvSpPr>
                <p:cNvPr id="583" name="object 583"/>
                <p:cNvSpPr/>
                <p:nvPr/>
              </p:nvSpPr>
              <p:spPr>
                <a:xfrm>
                  <a:off x="5277920" y="3535068"/>
                  <a:ext cx="66040" cy="59831"/>
                </a:xfrm>
                <a:custGeom>
                  <a:avLst/>
                  <a:gdLst/>
                  <a:ahLst/>
                  <a:cxnLst/>
                  <a:rect l="l" t="t" r="r" b="b"/>
                  <a:pathLst>
                    <a:path w="74295" h="67310">
                      <a:moveTo>
                        <a:pt x="74253" y="66950"/>
                      </a:moveTo>
                      <a:lnTo>
                        <a:pt x="0" y="6994"/>
                      </a:lnTo>
                      <a:lnTo>
                        <a:pt x="6992" y="0"/>
                      </a:lnTo>
                      <a:lnTo>
                        <a:pt x="74253" y="66950"/>
                      </a:lnTo>
                      <a:close/>
                    </a:path>
                  </a:pathLst>
                </a:custGeom>
                <a:solidFill>
                  <a:srgbClr val="000000"/>
                </a:solidFill>
              </p:spPr>
              <p:txBody>
                <a:bodyPr wrap="square" lIns="0" tIns="0" rIns="0" bIns="0" rtlCol="0"/>
                <a:lstStyle/>
                <a:p>
                  <a:endParaRPr sz="2133"/>
                </a:p>
              </p:txBody>
            </p:sp>
            <p:sp>
              <p:nvSpPr>
                <p:cNvPr id="584" name="object 584"/>
                <p:cNvSpPr/>
                <p:nvPr/>
              </p:nvSpPr>
              <p:spPr>
                <a:xfrm>
                  <a:off x="5277920" y="3541285"/>
                  <a:ext cx="66040" cy="59831"/>
                </a:xfrm>
                <a:custGeom>
                  <a:avLst/>
                  <a:gdLst/>
                  <a:ahLst/>
                  <a:cxnLst/>
                  <a:rect l="l" t="t" r="r" b="b"/>
                  <a:pathLst>
                    <a:path w="74295" h="67310">
                      <a:moveTo>
                        <a:pt x="66928" y="67284"/>
                      </a:moveTo>
                      <a:lnTo>
                        <a:pt x="0" y="0"/>
                      </a:lnTo>
                      <a:lnTo>
                        <a:pt x="74253" y="59955"/>
                      </a:lnTo>
                      <a:lnTo>
                        <a:pt x="66928" y="67284"/>
                      </a:lnTo>
                      <a:close/>
                    </a:path>
                  </a:pathLst>
                </a:custGeom>
                <a:solidFill>
                  <a:srgbClr val="000000"/>
                </a:solidFill>
              </p:spPr>
              <p:txBody>
                <a:bodyPr wrap="square" lIns="0" tIns="0" rIns="0" bIns="0" rtlCol="0"/>
                <a:lstStyle/>
                <a:p>
                  <a:endParaRPr sz="2133"/>
                </a:p>
              </p:txBody>
            </p:sp>
            <p:sp>
              <p:nvSpPr>
                <p:cNvPr id="585" name="object 585"/>
                <p:cNvSpPr/>
                <p:nvPr/>
              </p:nvSpPr>
              <p:spPr>
                <a:xfrm>
                  <a:off x="5277920" y="3535068"/>
                  <a:ext cx="66040" cy="66040"/>
                </a:xfrm>
                <a:custGeom>
                  <a:avLst/>
                  <a:gdLst/>
                  <a:ahLst/>
                  <a:cxnLst/>
                  <a:rect l="l" t="t" r="r" b="b"/>
                  <a:pathLst>
                    <a:path w="74295" h="74295">
                      <a:moveTo>
                        <a:pt x="6992" y="0"/>
                      </a:moveTo>
                      <a:lnTo>
                        <a:pt x="0" y="6994"/>
                      </a:lnTo>
                      <a:lnTo>
                        <a:pt x="66928" y="74279"/>
                      </a:lnTo>
                      <a:lnTo>
                        <a:pt x="74253" y="66951"/>
                      </a:lnTo>
                      <a:lnTo>
                        <a:pt x="6992" y="0"/>
                      </a:lnTo>
                      <a:close/>
                    </a:path>
                  </a:pathLst>
                </a:custGeom>
                <a:ln w="3663">
                  <a:solidFill>
                    <a:srgbClr val="000000"/>
                  </a:solidFill>
                </a:ln>
              </p:spPr>
              <p:txBody>
                <a:bodyPr wrap="square" lIns="0" tIns="0" rIns="0" bIns="0" rtlCol="0"/>
                <a:lstStyle/>
                <a:p>
                  <a:endParaRPr sz="2133"/>
                </a:p>
              </p:txBody>
            </p:sp>
            <p:sp>
              <p:nvSpPr>
                <p:cNvPr id="586" name="object 586"/>
                <p:cNvSpPr/>
                <p:nvPr/>
              </p:nvSpPr>
              <p:spPr>
                <a:xfrm>
                  <a:off x="5495912" y="3565565"/>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87" name="object 587"/>
                <p:cNvSpPr/>
                <p:nvPr/>
              </p:nvSpPr>
              <p:spPr>
                <a:xfrm>
                  <a:off x="5251283" y="3432329"/>
                  <a:ext cx="169898" cy="0"/>
                </a:xfrm>
                <a:custGeom>
                  <a:avLst/>
                  <a:gdLst/>
                  <a:ahLst/>
                  <a:cxnLst/>
                  <a:rect l="l" t="t" r="r" b="b"/>
                  <a:pathLst>
                    <a:path w="191135">
                      <a:moveTo>
                        <a:pt x="190796" y="0"/>
                      </a:moveTo>
                      <a:lnTo>
                        <a:pt x="0" y="0"/>
                      </a:lnTo>
                    </a:path>
                  </a:pathLst>
                </a:custGeom>
                <a:ln w="3663">
                  <a:solidFill>
                    <a:srgbClr val="000000"/>
                  </a:solidFill>
                </a:ln>
              </p:spPr>
              <p:txBody>
                <a:bodyPr wrap="square" lIns="0" tIns="0" rIns="0" bIns="0" rtlCol="0"/>
                <a:lstStyle/>
                <a:p>
                  <a:endParaRPr sz="2133"/>
                </a:p>
              </p:txBody>
            </p:sp>
            <p:sp>
              <p:nvSpPr>
                <p:cNvPr id="588" name="object 588"/>
                <p:cNvSpPr/>
                <p:nvPr/>
              </p:nvSpPr>
              <p:spPr>
                <a:xfrm>
                  <a:off x="5277923" y="3541288"/>
                  <a:ext cx="66040" cy="59831"/>
                </a:xfrm>
                <a:custGeom>
                  <a:avLst/>
                  <a:gdLst/>
                  <a:ahLst/>
                  <a:cxnLst/>
                  <a:rect l="l" t="t" r="r" b="b"/>
                  <a:pathLst>
                    <a:path w="74295" h="67310">
                      <a:moveTo>
                        <a:pt x="66928" y="67284"/>
                      </a:moveTo>
                      <a:lnTo>
                        <a:pt x="0" y="0"/>
                      </a:lnTo>
                      <a:lnTo>
                        <a:pt x="74253" y="59955"/>
                      </a:lnTo>
                      <a:lnTo>
                        <a:pt x="66928" y="67284"/>
                      </a:lnTo>
                      <a:close/>
                    </a:path>
                  </a:pathLst>
                </a:custGeom>
                <a:solidFill>
                  <a:srgbClr val="000000"/>
                </a:solidFill>
              </p:spPr>
              <p:txBody>
                <a:bodyPr wrap="square" lIns="0" tIns="0" rIns="0" bIns="0" rtlCol="0"/>
                <a:lstStyle/>
                <a:p>
                  <a:endParaRPr sz="2133"/>
                </a:p>
              </p:txBody>
            </p:sp>
            <p:sp>
              <p:nvSpPr>
                <p:cNvPr id="589" name="object 589"/>
                <p:cNvSpPr/>
                <p:nvPr/>
              </p:nvSpPr>
              <p:spPr>
                <a:xfrm>
                  <a:off x="5277923" y="3535071"/>
                  <a:ext cx="66040" cy="59831"/>
                </a:xfrm>
                <a:custGeom>
                  <a:avLst/>
                  <a:gdLst/>
                  <a:ahLst/>
                  <a:cxnLst/>
                  <a:rect l="l" t="t" r="r" b="b"/>
                  <a:pathLst>
                    <a:path w="74295" h="67310">
                      <a:moveTo>
                        <a:pt x="74253" y="66950"/>
                      </a:moveTo>
                      <a:lnTo>
                        <a:pt x="0" y="6994"/>
                      </a:lnTo>
                      <a:lnTo>
                        <a:pt x="6992" y="0"/>
                      </a:lnTo>
                      <a:lnTo>
                        <a:pt x="74253" y="66950"/>
                      </a:lnTo>
                      <a:close/>
                    </a:path>
                  </a:pathLst>
                </a:custGeom>
                <a:solidFill>
                  <a:srgbClr val="000000"/>
                </a:solidFill>
              </p:spPr>
              <p:txBody>
                <a:bodyPr wrap="square" lIns="0" tIns="0" rIns="0" bIns="0" rtlCol="0"/>
                <a:lstStyle/>
                <a:p>
                  <a:endParaRPr sz="2133"/>
                </a:p>
              </p:txBody>
            </p:sp>
            <p:sp>
              <p:nvSpPr>
                <p:cNvPr id="590" name="object 590"/>
                <p:cNvSpPr/>
                <p:nvPr/>
              </p:nvSpPr>
              <p:spPr>
                <a:xfrm>
                  <a:off x="5277924" y="3535072"/>
                  <a:ext cx="66040" cy="66040"/>
                </a:xfrm>
                <a:custGeom>
                  <a:avLst/>
                  <a:gdLst/>
                  <a:ahLst/>
                  <a:cxnLst/>
                  <a:rect l="l" t="t" r="r" b="b"/>
                  <a:pathLst>
                    <a:path w="74295" h="74295">
                      <a:moveTo>
                        <a:pt x="66928" y="74279"/>
                      </a:moveTo>
                      <a:lnTo>
                        <a:pt x="74253" y="66951"/>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91" name="object 591"/>
                <p:cNvSpPr/>
                <p:nvPr/>
              </p:nvSpPr>
              <p:spPr>
                <a:xfrm>
                  <a:off x="5277924" y="3399171"/>
                  <a:ext cx="66040" cy="59831"/>
                </a:xfrm>
                <a:custGeom>
                  <a:avLst/>
                  <a:gdLst/>
                  <a:ahLst/>
                  <a:cxnLst/>
                  <a:rect l="l" t="t" r="r" b="b"/>
                  <a:pathLst>
                    <a:path w="74295" h="67310">
                      <a:moveTo>
                        <a:pt x="74253" y="67284"/>
                      </a:moveTo>
                      <a:lnTo>
                        <a:pt x="0" y="6994"/>
                      </a:lnTo>
                      <a:lnTo>
                        <a:pt x="6992" y="0"/>
                      </a:lnTo>
                      <a:lnTo>
                        <a:pt x="74253" y="67284"/>
                      </a:lnTo>
                      <a:close/>
                    </a:path>
                  </a:pathLst>
                </a:custGeom>
                <a:solidFill>
                  <a:srgbClr val="000000"/>
                </a:solidFill>
              </p:spPr>
              <p:txBody>
                <a:bodyPr wrap="square" lIns="0" tIns="0" rIns="0" bIns="0" rtlCol="0"/>
                <a:lstStyle/>
                <a:p>
                  <a:endParaRPr sz="2133"/>
                </a:p>
              </p:txBody>
            </p:sp>
            <p:sp>
              <p:nvSpPr>
                <p:cNvPr id="592" name="object 592"/>
                <p:cNvSpPr/>
                <p:nvPr/>
              </p:nvSpPr>
              <p:spPr>
                <a:xfrm>
                  <a:off x="5277925" y="3405389"/>
                  <a:ext cx="66040" cy="59831"/>
                </a:xfrm>
                <a:custGeom>
                  <a:avLst/>
                  <a:gdLst/>
                  <a:ahLst/>
                  <a:cxnLst/>
                  <a:rect l="l" t="t" r="r" b="b"/>
                  <a:pathLst>
                    <a:path w="74295" h="67310">
                      <a:moveTo>
                        <a:pt x="66928" y="67284"/>
                      </a:moveTo>
                      <a:lnTo>
                        <a:pt x="0" y="0"/>
                      </a:lnTo>
                      <a:lnTo>
                        <a:pt x="74253" y="60289"/>
                      </a:lnTo>
                      <a:lnTo>
                        <a:pt x="66928" y="67284"/>
                      </a:lnTo>
                      <a:close/>
                    </a:path>
                  </a:pathLst>
                </a:custGeom>
                <a:solidFill>
                  <a:srgbClr val="000000"/>
                </a:solidFill>
              </p:spPr>
              <p:txBody>
                <a:bodyPr wrap="square" lIns="0" tIns="0" rIns="0" bIns="0" rtlCol="0"/>
                <a:lstStyle/>
                <a:p>
                  <a:endParaRPr sz="2133"/>
                </a:p>
              </p:txBody>
            </p:sp>
            <p:sp>
              <p:nvSpPr>
                <p:cNvPr id="593" name="object 593"/>
                <p:cNvSpPr/>
                <p:nvPr/>
              </p:nvSpPr>
              <p:spPr>
                <a:xfrm>
                  <a:off x="5277925" y="3399172"/>
                  <a:ext cx="66040" cy="66040"/>
                </a:xfrm>
                <a:custGeom>
                  <a:avLst/>
                  <a:gdLst/>
                  <a:ahLst/>
                  <a:cxnLst/>
                  <a:rect l="l" t="t" r="r" b="b"/>
                  <a:pathLst>
                    <a:path w="74295" h="74295">
                      <a:moveTo>
                        <a:pt x="6992" y="0"/>
                      </a:moveTo>
                      <a:lnTo>
                        <a:pt x="0" y="6994"/>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94" name="object 594"/>
                <p:cNvSpPr/>
                <p:nvPr/>
              </p:nvSpPr>
              <p:spPr>
                <a:xfrm>
                  <a:off x="6291362" y="3395029"/>
                  <a:ext cx="72813" cy="115146"/>
                </a:xfrm>
                <a:custGeom>
                  <a:avLst/>
                  <a:gdLst/>
                  <a:ahLst/>
                  <a:cxnLst/>
                  <a:rect l="l" t="t" r="r" b="b"/>
                  <a:pathLst>
                    <a:path w="81915" h="129539">
                      <a:moveTo>
                        <a:pt x="0" y="129238"/>
                      </a:moveTo>
                      <a:lnTo>
                        <a:pt x="42287" y="0"/>
                      </a:lnTo>
                      <a:lnTo>
                        <a:pt x="81912" y="20651"/>
                      </a:lnTo>
                      <a:lnTo>
                        <a:pt x="0" y="129238"/>
                      </a:lnTo>
                      <a:close/>
                    </a:path>
                  </a:pathLst>
                </a:custGeom>
                <a:solidFill>
                  <a:srgbClr val="000000"/>
                </a:solidFill>
              </p:spPr>
              <p:txBody>
                <a:bodyPr wrap="square" lIns="0" tIns="0" rIns="0" bIns="0" rtlCol="0"/>
                <a:lstStyle/>
                <a:p>
                  <a:endParaRPr sz="2133"/>
                </a:p>
              </p:txBody>
            </p:sp>
            <p:sp>
              <p:nvSpPr>
                <p:cNvPr id="598" name="object 598"/>
                <p:cNvSpPr/>
                <p:nvPr/>
              </p:nvSpPr>
              <p:spPr>
                <a:xfrm>
                  <a:off x="7105308" y="3405097"/>
                  <a:ext cx="71120" cy="116276"/>
                </a:xfrm>
                <a:custGeom>
                  <a:avLst/>
                  <a:gdLst/>
                  <a:ahLst/>
                  <a:cxnLst/>
                  <a:rect l="l" t="t" r="r" b="b"/>
                  <a:pathLst>
                    <a:path w="80009" h="130810">
                      <a:moveTo>
                        <a:pt x="79581" y="130238"/>
                      </a:moveTo>
                      <a:lnTo>
                        <a:pt x="0" y="19985"/>
                      </a:lnTo>
                      <a:lnTo>
                        <a:pt x="40289" y="0"/>
                      </a:lnTo>
                      <a:lnTo>
                        <a:pt x="79581" y="130238"/>
                      </a:lnTo>
                      <a:close/>
                    </a:path>
                  </a:pathLst>
                </a:custGeom>
                <a:solidFill>
                  <a:srgbClr val="000000"/>
                </a:solidFill>
              </p:spPr>
              <p:txBody>
                <a:bodyPr wrap="square" lIns="0" tIns="0" rIns="0" bIns="0" rtlCol="0"/>
                <a:lstStyle/>
                <a:p>
                  <a:endParaRPr sz="2133"/>
                </a:p>
              </p:txBody>
            </p:sp>
            <p:sp>
              <p:nvSpPr>
                <p:cNvPr id="602" name="object 602"/>
                <p:cNvSpPr/>
                <p:nvPr/>
              </p:nvSpPr>
              <p:spPr>
                <a:xfrm>
                  <a:off x="7598116" y="3516128"/>
                  <a:ext cx="40076" cy="120227"/>
                </a:xfrm>
                <a:custGeom>
                  <a:avLst/>
                  <a:gdLst/>
                  <a:ahLst/>
                  <a:cxnLst/>
                  <a:rect l="l" t="t" r="r" b="b"/>
                  <a:pathLst>
                    <a:path w="45084" h="135254">
                      <a:moveTo>
                        <a:pt x="19313" y="134901"/>
                      </a:moveTo>
                      <a:lnTo>
                        <a:pt x="0" y="0"/>
                      </a:lnTo>
                      <a:lnTo>
                        <a:pt x="44619" y="999"/>
                      </a:lnTo>
                      <a:lnTo>
                        <a:pt x="19313" y="134901"/>
                      </a:lnTo>
                      <a:close/>
                    </a:path>
                  </a:pathLst>
                </a:custGeom>
                <a:solidFill>
                  <a:srgbClr val="000000"/>
                </a:solidFill>
              </p:spPr>
              <p:txBody>
                <a:bodyPr wrap="square" lIns="0" tIns="0" rIns="0" bIns="0" rtlCol="0"/>
                <a:lstStyle/>
                <a:p>
                  <a:endParaRPr sz="2133"/>
                </a:p>
              </p:txBody>
            </p:sp>
            <p:sp>
              <p:nvSpPr>
                <p:cNvPr id="604" name="object 604"/>
                <p:cNvSpPr/>
                <p:nvPr/>
              </p:nvSpPr>
              <p:spPr>
                <a:xfrm>
                  <a:off x="5441902" y="4360552"/>
                  <a:ext cx="99342" cy="77329"/>
                </a:xfrm>
                <a:custGeom>
                  <a:avLst/>
                  <a:gdLst/>
                  <a:ahLst/>
                  <a:cxnLst/>
                  <a:rect l="l" t="t" r="r" b="b"/>
                  <a:pathLst>
                    <a:path w="111760" h="86995">
                      <a:moveTo>
                        <a:pt x="111214" y="86936"/>
                      </a:moveTo>
                      <a:lnTo>
                        <a:pt x="101558" y="38638"/>
                      </a:lnTo>
                      <a:lnTo>
                        <a:pt x="64597" y="6328"/>
                      </a:lnTo>
                      <a:lnTo>
                        <a:pt x="32298" y="0"/>
                      </a:lnTo>
                      <a:lnTo>
                        <a:pt x="15649" y="2331"/>
                      </a:lnTo>
                      <a:lnTo>
                        <a:pt x="0" y="7994"/>
                      </a:lnTo>
                    </a:path>
                  </a:pathLst>
                </a:custGeom>
                <a:ln w="3663">
                  <a:solidFill>
                    <a:srgbClr val="000000"/>
                  </a:solidFill>
                </a:ln>
              </p:spPr>
              <p:txBody>
                <a:bodyPr wrap="square" lIns="0" tIns="0" rIns="0" bIns="0" rtlCol="0"/>
                <a:lstStyle/>
                <a:p>
                  <a:endParaRPr sz="2133"/>
                </a:p>
              </p:txBody>
            </p:sp>
            <p:sp>
              <p:nvSpPr>
                <p:cNvPr id="605" name="object 605"/>
                <p:cNvSpPr/>
                <p:nvPr/>
              </p:nvSpPr>
              <p:spPr>
                <a:xfrm>
                  <a:off x="5480676" y="4378021"/>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606" name="object 606"/>
                <p:cNvSpPr/>
                <p:nvPr/>
              </p:nvSpPr>
              <p:spPr>
                <a:xfrm>
                  <a:off x="5454039" y="4404669"/>
                  <a:ext cx="59831" cy="66040"/>
                </a:xfrm>
                <a:custGeom>
                  <a:avLst/>
                  <a:gdLst/>
                  <a:ahLst/>
                  <a:cxnLst/>
                  <a:rect l="l" t="t" r="r" b="b"/>
                  <a:pathLst>
                    <a:path w="67310" h="74295">
                      <a:moveTo>
                        <a:pt x="0" y="74279"/>
                      </a:moveTo>
                      <a:lnTo>
                        <a:pt x="59935" y="0"/>
                      </a:lnTo>
                      <a:lnTo>
                        <a:pt x="66927" y="7327"/>
                      </a:lnTo>
                      <a:lnTo>
                        <a:pt x="0" y="74279"/>
                      </a:lnTo>
                      <a:close/>
                    </a:path>
                  </a:pathLst>
                </a:custGeom>
                <a:solidFill>
                  <a:srgbClr val="000000"/>
                </a:solidFill>
              </p:spPr>
              <p:txBody>
                <a:bodyPr wrap="square" lIns="0" tIns="0" rIns="0" bIns="0" rtlCol="0"/>
                <a:lstStyle/>
                <a:p>
                  <a:endParaRPr sz="2133"/>
                </a:p>
              </p:txBody>
            </p:sp>
            <p:sp>
              <p:nvSpPr>
                <p:cNvPr id="607" name="object 607"/>
                <p:cNvSpPr/>
                <p:nvPr/>
              </p:nvSpPr>
              <p:spPr>
                <a:xfrm>
                  <a:off x="5447528" y="4404669"/>
                  <a:ext cx="59831" cy="66040"/>
                </a:xfrm>
                <a:custGeom>
                  <a:avLst/>
                  <a:gdLst/>
                  <a:ahLst/>
                  <a:cxnLst/>
                  <a:rect l="l" t="t" r="r" b="b"/>
                  <a:pathLst>
                    <a:path w="67310"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608" name="object 608"/>
                <p:cNvSpPr/>
                <p:nvPr/>
              </p:nvSpPr>
              <p:spPr>
                <a:xfrm>
                  <a:off x="5447528" y="4404670"/>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609" name="object 609"/>
                <p:cNvSpPr/>
                <p:nvPr/>
              </p:nvSpPr>
              <p:spPr>
                <a:xfrm>
                  <a:off x="5568288" y="4404670"/>
                  <a:ext cx="59831" cy="66040"/>
                </a:xfrm>
                <a:custGeom>
                  <a:avLst/>
                  <a:gdLst/>
                  <a:ahLst/>
                  <a:cxnLst/>
                  <a:rect l="l" t="t" r="r" b="b"/>
                  <a:pathLst>
                    <a:path w="67310"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610" name="object 610"/>
                <p:cNvSpPr/>
                <p:nvPr/>
              </p:nvSpPr>
              <p:spPr>
                <a:xfrm>
                  <a:off x="5574504" y="4404671"/>
                  <a:ext cx="59831" cy="66040"/>
                </a:xfrm>
                <a:custGeom>
                  <a:avLst/>
                  <a:gdLst/>
                  <a:ahLst/>
                  <a:cxnLst/>
                  <a:rect l="l" t="t" r="r" b="b"/>
                  <a:pathLst>
                    <a:path w="67310" h="74295">
                      <a:moveTo>
                        <a:pt x="0" y="74278"/>
                      </a:moveTo>
                      <a:lnTo>
                        <a:pt x="59936" y="0"/>
                      </a:lnTo>
                      <a:lnTo>
                        <a:pt x="67261" y="7327"/>
                      </a:lnTo>
                      <a:lnTo>
                        <a:pt x="0" y="74278"/>
                      </a:lnTo>
                      <a:close/>
                    </a:path>
                  </a:pathLst>
                </a:custGeom>
                <a:solidFill>
                  <a:srgbClr val="000000"/>
                </a:solidFill>
              </p:spPr>
              <p:txBody>
                <a:bodyPr wrap="square" lIns="0" tIns="0" rIns="0" bIns="0" rtlCol="0"/>
                <a:lstStyle/>
                <a:p>
                  <a:endParaRPr sz="2133"/>
                </a:p>
              </p:txBody>
            </p:sp>
            <p:sp>
              <p:nvSpPr>
                <p:cNvPr id="611" name="object 611"/>
                <p:cNvSpPr/>
                <p:nvPr/>
              </p:nvSpPr>
              <p:spPr>
                <a:xfrm>
                  <a:off x="5568289" y="4404671"/>
                  <a:ext cx="66040" cy="66040"/>
                </a:xfrm>
                <a:custGeom>
                  <a:avLst/>
                  <a:gdLst/>
                  <a:ahLst/>
                  <a:cxnLst/>
                  <a:rect l="l" t="t" r="r" b="b"/>
                  <a:pathLst>
                    <a:path w="74295" h="74295">
                      <a:moveTo>
                        <a:pt x="0" y="67284"/>
                      </a:moveTo>
                      <a:lnTo>
                        <a:pt x="6992" y="74279"/>
                      </a:lnTo>
                      <a:lnTo>
                        <a:pt x="74253" y="7327"/>
                      </a:lnTo>
                      <a:lnTo>
                        <a:pt x="66928" y="0"/>
                      </a:lnTo>
                      <a:lnTo>
                        <a:pt x="0" y="67284"/>
                      </a:lnTo>
                      <a:close/>
                    </a:path>
                  </a:pathLst>
                </a:custGeom>
                <a:ln w="3663">
                  <a:solidFill>
                    <a:srgbClr val="000000"/>
                  </a:solidFill>
                </a:ln>
              </p:spPr>
              <p:txBody>
                <a:bodyPr wrap="square" lIns="0" tIns="0" rIns="0" bIns="0" rtlCol="0"/>
                <a:lstStyle/>
                <a:p>
                  <a:endParaRPr sz="2133"/>
                </a:p>
              </p:txBody>
            </p:sp>
            <p:sp>
              <p:nvSpPr>
                <p:cNvPr id="614" name="object 614"/>
                <p:cNvSpPr txBox="1"/>
                <p:nvPr/>
              </p:nvSpPr>
              <p:spPr>
                <a:xfrm>
                  <a:off x="7142814" y="4289823"/>
                  <a:ext cx="600569" cy="136832"/>
                </a:xfrm>
                <a:prstGeom prst="rect">
                  <a:avLst/>
                </a:prstGeom>
              </p:spPr>
              <p:txBody>
                <a:bodyPr vert="horz" wrap="square" lIns="0" tIns="0" rIns="0" bIns="0" rtlCol="0">
                  <a:spAutoFit/>
                </a:bodyPr>
                <a:lstStyle/>
                <a:p>
                  <a:pPr marL="11289"/>
                  <a:r>
                    <a:rPr sz="889" spc="-4" dirty="0">
                      <a:latin typeface="Times New Roman"/>
                      <a:cs typeface="Times New Roman"/>
                    </a:rPr>
                    <a:t>30'</a:t>
                  </a:r>
                  <a:r>
                    <a:rPr sz="889" spc="-9" dirty="0">
                      <a:latin typeface="Times New Roman"/>
                      <a:cs typeface="Times New Roman"/>
                    </a:rPr>
                    <a:t>-0</a:t>
                  </a:r>
                  <a:r>
                    <a:rPr sz="889" spc="-4" dirty="0">
                      <a:latin typeface="Times New Roman"/>
                      <a:cs typeface="Times New Roman"/>
                    </a:rPr>
                    <a:t>"</a:t>
                  </a:r>
                  <a:r>
                    <a:rPr sz="889" spc="22" dirty="0">
                      <a:latin typeface="Times New Roman"/>
                      <a:cs typeface="Times New Roman"/>
                    </a:rPr>
                    <a:t> </a:t>
                  </a:r>
                  <a:r>
                    <a:rPr sz="889" spc="-4" dirty="0">
                      <a:latin typeface="Times New Roman"/>
                      <a:cs typeface="Times New Roman"/>
                    </a:rPr>
                    <a:t>13'</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5" name="object 615"/>
                <p:cNvSpPr txBox="1"/>
                <p:nvPr/>
              </p:nvSpPr>
              <p:spPr>
                <a:xfrm>
                  <a:off x="6721933" y="4289832"/>
                  <a:ext cx="295769" cy="136832"/>
                </a:xfrm>
                <a:prstGeom prst="rect">
                  <a:avLst/>
                </a:prstGeom>
              </p:spPr>
              <p:txBody>
                <a:bodyPr vert="horz" wrap="square" lIns="0" tIns="0" rIns="0" bIns="0" rtlCol="0">
                  <a:spAutoFit/>
                </a:bodyPr>
                <a:lstStyle/>
                <a:p>
                  <a:pPr marL="11289"/>
                  <a:r>
                    <a:rPr sz="889" spc="-4" dirty="0">
                      <a:latin typeface="Times New Roman"/>
                      <a:cs typeface="Times New Roman"/>
                    </a:rPr>
                    <a:t>26'</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6" name="object 616"/>
                <p:cNvSpPr txBox="1"/>
                <p:nvPr/>
              </p:nvSpPr>
              <p:spPr>
                <a:xfrm>
                  <a:off x="6298686" y="4289837"/>
                  <a:ext cx="295769" cy="136832"/>
                </a:xfrm>
                <a:prstGeom prst="rect">
                  <a:avLst/>
                </a:prstGeom>
              </p:spPr>
              <p:txBody>
                <a:bodyPr vert="horz" wrap="square" lIns="0" tIns="0" rIns="0" bIns="0" rtlCol="0">
                  <a:spAutoFit/>
                </a:bodyPr>
                <a:lstStyle/>
                <a:p>
                  <a:pPr marL="11289"/>
                  <a:r>
                    <a:rPr sz="889" spc="-4" dirty="0">
                      <a:latin typeface="Times New Roman"/>
                      <a:cs typeface="Times New Roman"/>
                    </a:rPr>
                    <a:t>30'</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7" name="object 617"/>
                <p:cNvSpPr txBox="1"/>
                <p:nvPr/>
              </p:nvSpPr>
              <p:spPr>
                <a:xfrm>
                  <a:off x="5548385" y="4289840"/>
                  <a:ext cx="625404" cy="136832"/>
                </a:xfrm>
                <a:prstGeom prst="rect">
                  <a:avLst/>
                </a:prstGeom>
              </p:spPr>
              <p:txBody>
                <a:bodyPr vert="horz" wrap="square" lIns="0" tIns="0" rIns="0" bIns="0" rtlCol="0">
                  <a:spAutoFit/>
                </a:bodyPr>
                <a:lstStyle/>
                <a:p>
                  <a:pPr marL="11289"/>
                  <a:r>
                    <a:rPr sz="889" spc="-4" dirty="0">
                      <a:latin typeface="Times New Roman"/>
                      <a:cs typeface="Times New Roman"/>
                    </a:rPr>
                    <a:t>15'</a:t>
                  </a:r>
                  <a:r>
                    <a:rPr sz="889" spc="-9" dirty="0">
                      <a:latin typeface="Times New Roman"/>
                      <a:cs typeface="Times New Roman"/>
                    </a:rPr>
                    <a:t>-0</a:t>
                  </a:r>
                  <a:r>
                    <a:rPr sz="889" spc="-4" dirty="0">
                      <a:latin typeface="Times New Roman"/>
                      <a:cs typeface="Times New Roman"/>
                    </a:rPr>
                    <a:t>"</a:t>
                  </a:r>
                  <a:r>
                    <a:rPr sz="889" dirty="0">
                      <a:latin typeface="Times New Roman"/>
                      <a:cs typeface="Times New Roman"/>
                    </a:rPr>
                    <a:t> </a:t>
                  </a:r>
                  <a:r>
                    <a:rPr sz="889" spc="-4" dirty="0">
                      <a:latin typeface="Times New Roman"/>
                      <a:cs typeface="Times New Roman"/>
                    </a:rPr>
                    <a:t> 26'</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8" name="object 618"/>
                <p:cNvSpPr txBox="1"/>
                <p:nvPr/>
              </p:nvSpPr>
              <p:spPr>
                <a:xfrm>
                  <a:off x="5718281" y="4476675"/>
                  <a:ext cx="438573" cy="256480"/>
                </a:xfrm>
                <a:prstGeom prst="rect">
                  <a:avLst/>
                </a:prstGeom>
              </p:spPr>
              <p:txBody>
                <a:bodyPr vert="horz" wrap="square" lIns="0" tIns="0" rIns="0" bIns="0" rtlCol="0">
                  <a:spAutoFit/>
                </a:bodyPr>
                <a:lstStyle/>
                <a:p>
                  <a:pPr marL="11289">
                    <a:lnSpc>
                      <a:spcPts val="1044"/>
                    </a:lnSpc>
                  </a:pPr>
                  <a:r>
                    <a:rPr sz="889" spc="-9" dirty="0">
                      <a:latin typeface="Times New Roman"/>
                      <a:cs typeface="Times New Roman"/>
                    </a:rPr>
                    <a:t>Sh</a:t>
                  </a:r>
                  <a:r>
                    <a:rPr sz="889" spc="-4" dirty="0">
                      <a:latin typeface="Times New Roman"/>
                      <a:cs typeface="Times New Roman"/>
                    </a:rPr>
                    <a:t>eat</a:t>
                  </a:r>
                  <a:r>
                    <a:rPr sz="889" spc="-9" dirty="0">
                      <a:latin typeface="Times New Roman"/>
                      <a:cs typeface="Times New Roman"/>
                    </a:rPr>
                    <a:t>h</a:t>
                  </a:r>
                  <a:r>
                    <a:rPr sz="889" spc="-4" dirty="0">
                      <a:latin typeface="Times New Roman"/>
                      <a:cs typeface="Times New Roman"/>
                    </a:rPr>
                    <a:t>ed</a:t>
                  </a:r>
                  <a:endParaRPr sz="889">
                    <a:latin typeface="Times New Roman"/>
                    <a:cs typeface="Times New Roman"/>
                  </a:endParaRPr>
                </a:p>
                <a:p>
                  <a:pPr marL="232554">
                    <a:lnSpc>
                      <a:spcPts val="1044"/>
                    </a:lnSpc>
                  </a:pPr>
                  <a:r>
                    <a:rPr sz="889" spc="-9" dirty="0">
                      <a:latin typeface="Times New Roman"/>
                      <a:cs typeface="Times New Roman"/>
                    </a:rPr>
                    <a:t>wall</a:t>
                  </a:r>
                  <a:endParaRPr sz="889">
                    <a:latin typeface="Times New Roman"/>
                    <a:cs typeface="Times New Roman"/>
                  </a:endParaRPr>
                </a:p>
              </p:txBody>
            </p:sp>
            <p:sp>
              <p:nvSpPr>
                <p:cNvPr id="619" name="object 619"/>
                <p:cNvSpPr txBox="1"/>
                <p:nvPr/>
              </p:nvSpPr>
              <p:spPr>
                <a:xfrm>
                  <a:off x="7198478" y="4477564"/>
                  <a:ext cx="342053" cy="256480"/>
                </a:xfrm>
                <a:prstGeom prst="rect">
                  <a:avLst/>
                </a:prstGeom>
              </p:spPr>
              <p:txBody>
                <a:bodyPr vert="horz" wrap="square" lIns="0" tIns="0" rIns="0" bIns="0" rtlCol="0">
                  <a:spAutoFit/>
                </a:bodyPr>
                <a:lstStyle/>
                <a:p>
                  <a:pPr marL="14111" marR="4516" indent="-3387">
                    <a:lnSpc>
                      <a:spcPts val="1022"/>
                    </a:lnSpc>
                  </a:pPr>
                  <a:r>
                    <a:rPr sz="889" spc="-9" dirty="0">
                      <a:latin typeface="Times New Roman"/>
                      <a:cs typeface="Times New Roman"/>
                    </a:rPr>
                    <a:t>Gl</a:t>
                  </a:r>
                  <a:r>
                    <a:rPr sz="889" spc="-4" dirty="0">
                      <a:latin typeface="Times New Roman"/>
                      <a:cs typeface="Times New Roman"/>
                    </a:rPr>
                    <a:t>a</a:t>
                  </a:r>
                  <a:r>
                    <a:rPr sz="889" spc="-9" dirty="0">
                      <a:latin typeface="Times New Roman"/>
                      <a:cs typeface="Times New Roman"/>
                    </a:rPr>
                    <a:t>z</a:t>
                  </a:r>
                  <a:r>
                    <a:rPr sz="889" spc="-4" dirty="0">
                      <a:latin typeface="Times New Roman"/>
                      <a:cs typeface="Times New Roman"/>
                    </a:rPr>
                    <a:t>ed wa</a:t>
                  </a:r>
                  <a:r>
                    <a:rPr sz="889" spc="-9" dirty="0">
                      <a:latin typeface="Times New Roman"/>
                      <a:cs typeface="Times New Roman"/>
                    </a:rPr>
                    <a:t>ll</a:t>
                  </a:r>
                  <a:endParaRPr sz="889">
                    <a:latin typeface="Times New Roman"/>
                    <a:cs typeface="Times New Roman"/>
                  </a:endParaRPr>
                </a:p>
              </p:txBody>
            </p:sp>
            <p:sp>
              <p:nvSpPr>
                <p:cNvPr id="620" name="object 620"/>
                <p:cNvSpPr txBox="1"/>
                <p:nvPr/>
              </p:nvSpPr>
              <p:spPr>
                <a:xfrm>
                  <a:off x="5170254" y="3915232"/>
                  <a:ext cx="136832" cy="99907"/>
                </a:xfrm>
                <a:prstGeom prst="rect">
                  <a:avLst/>
                </a:prstGeom>
              </p:spPr>
              <p:txBody>
                <a:bodyPr vert="vert270" wrap="square" lIns="0" tIns="0" rIns="0" bIns="0" rtlCol="0">
                  <a:spAutoFit/>
                </a:bodyPr>
                <a:lstStyle/>
                <a:p>
                  <a:pPr marL="11289"/>
                  <a:r>
                    <a:rPr sz="889" dirty="0">
                      <a:latin typeface="Times New Roman"/>
                      <a:cs typeface="Times New Roman"/>
                    </a:rPr>
                    <a:t>4'</a:t>
                  </a:r>
                  <a:endParaRPr sz="889">
                    <a:latin typeface="Times New Roman"/>
                    <a:cs typeface="Times New Roman"/>
                  </a:endParaRPr>
                </a:p>
              </p:txBody>
            </p:sp>
            <p:sp>
              <p:nvSpPr>
                <p:cNvPr id="621" name="object 621"/>
                <p:cNvSpPr txBox="1"/>
                <p:nvPr/>
              </p:nvSpPr>
              <p:spPr>
                <a:xfrm>
                  <a:off x="5202815" y="3434116"/>
                  <a:ext cx="136832" cy="371404"/>
                </a:xfrm>
                <a:prstGeom prst="rect">
                  <a:avLst/>
                </a:prstGeom>
              </p:spPr>
              <p:txBody>
                <a:bodyPr vert="vert270" wrap="square" lIns="0" tIns="0" rIns="0" bIns="0" rtlCol="0">
                  <a:spAutoFit/>
                </a:bodyPr>
                <a:lstStyle/>
                <a:p>
                  <a:pPr marL="11289"/>
                  <a:r>
                    <a:rPr sz="889" dirty="0">
                      <a:latin typeface="Times New Roman"/>
                      <a:cs typeface="Times New Roman"/>
                    </a:rPr>
                    <a:t>9' </a:t>
                  </a:r>
                  <a:r>
                    <a:rPr sz="889" spc="18" dirty="0">
                      <a:latin typeface="Times New Roman"/>
                      <a:cs typeface="Times New Roman"/>
                    </a:rPr>
                    <a:t> </a:t>
                  </a:r>
                  <a:r>
                    <a:rPr sz="889" dirty="0">
                      <a:latin typeface="Times New Roman"/>
                      <a:cs typeface="Times New Roman"/>
                    </a:rPr>
                    <a:t>9' </a:t>
                  </a:r>
                  <a:r>
                    <a:rPr sz="889" spc="18" dirty="0">
                      <a:latin typeface="Times New Roman"/>
                      <a:cs typeface="Times New Roman"/>
                    </a:rPr>
                    <a:t> </a:t>
                  </a:r>
                  <a:r>
                    <a:rPr sz="889" dirty="0">
                      <a:latin typeface="Times New Roman"/>
                      <a:cs typeface="Times New Roman"/>
                    </a:rPr>
                    <a:t>9'</a:t>
                  </a:r>
                  <a:endParaRPr sz="889">
                    <a:latin typeface="Times New Roman"/>
                    <a:cs typeface="Times New Roman"/>
                  </a:endParaRPr>
                </a:p>
              </p:txBody>
            </p:sp>
            <p:sp>
              <p:nvSpPr>
                <p:cNvPr id="624" name="object 624"/>
                <p:cNvSpPr txBox="1"/>
                <p:nvPr/>
              </p:nvSpPr>
              <p:spPr>
                <a:xfrm>
                  <a:off x="5221949" y="4296686"/>
                  <a:ext cx="239324" cy="136832"/>
                </a:xfrm>
                <a:prstGeom prst="rect">
                  <a:avLst/>
                </a:prstGeom>
              </p:spPr>
              <p:txBody>
                <a:bodyPr vert="horz" wrap="square" lIns="0" tIns="0" rIns="0" bIns="0" rtlCol="0">
                  <a:spAutoFit/>
                </a:bodyPr>
                <a:lstStyle/>
                <a:p>
                  <a:pPr marL="11289"/>
                  <a:r>
                    <a:rPr sz="889" spc="-4" dirty="0">
                      <a:latin typeface="Times New Roman"/>
                      <a:cs typeface="Times New Roman"/>
                    </a:rPr>
                    <a:t>8'-</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25" name="object 625"/>
                <p:cNvSpPr txBox="1"/>
                <p:nvPr/>
              </p:nvSpPr>
              <p:spPr>
                <a:xfrm>
                  <a:off x="6422148" y="3948202"/>
                  <a:ext cx="298027" cy="136832"/>
                </a:xfrm>
                <a:prstGeom prst="rect">
                  <a:avLst/>
                </a:prstGeom>
              </p:spPr>
              <p:txBody>
                <a:bodyPr vert="horz" wrap="square" lIns="0" tIns="0" rIns="0" bIns="0" rtlCol="0">
                  <a:spAutoFit/>
                </a:bodyPr>
                <a:lstStyle/>
                <a:p>
                  <a:pPr marL="11289"/>
                  <a:r>
                    <a:rPr sz="889" spc="-9" dirty="0">
                      <a:latin typeface="Times New Roman"/>
                      <a:cs typeface="Times New Roman"/>
                    </a:rPr>
                    <a:t>Do</a:t>
                  </a:r>
                  <a:r>
                    <a:rPr sz="889" spc="-4" dirty="0">
                      <a:latin typeface="Times New Roman"/>
                      <a:cs typeface="Times New Roman"/>
                    </a:rPr>
                    <a:t>o</a:t>
                  </a:r>
                  <a:r>
                    <a:rPr sz="889" spc="-9" dirty="0">
                      <a:latin typeface="Times New Roman"/>
                      <a:cs typeface="Times New Roman"/>
                    </a:rPr>
                    <a:t>rs</a:t>
                  </a:r>
                  <a:endParaRPr sz="889">
                    <a:latin typeface="Times New Roman"/>
                    <a:cs typeface="Times New Roman"/>
                  </a:endParaRPr>
                </a:p>
              </p:txBody>
            </p:sp>
            <p:sp>
              <p:nvSpPr>
                <p:cNvPr id="626" name="object 626"/>
                <p:cNvSpPr/>
                <p:nvPr/>
              </p:nvSpPr>
              <p:spPr>
                <a:xfrm>
                  <a:off x="6181562" y="3789417"/>
                  <a:ext cx="72813" cy="115711"/>
                </a:xfrm>
                <a:custGeom>
                  <a:avLst/>
                  <a:gdLst/>
                  <a:ahLst/>
                  <a:cxnLst/>
                  <a:rect l="l" t="t" r="r" b="b"/>
                  <a:pathLst>
                    <a:path w="81915" h="130175">
                      <a:moveTo>
                        <a:pt x="41954" y="129572"/>
                      </a:moveTo>
                      <a:lnTo>
                        <a:pt x="0" y="0"/>
                      </a:lnTo>
                      <a:lnTo>
                        <a:pt x="81579" y="108587"/>
                      </a:lnTo>
                      <a:lnTo>
                        <a:pt x="41954" y="129572"/>
                      </a:lnTo>
                      <a:close/>
                    </a:path>
                  </a:pathLst>
                </a:custGeom>
                <a:solidFill>
                  <a:srgbClr val="000000"/>
                </a:solidFill>
              </p:spPr>
              <p:txBody>
                <a:bodyPr wrap="square" lIns="0" tIns="0" rIns="0" bIns="0" rtlCol="0"/>
                <a:lstStyle/>
                <a:p>
                  <a:endParaRPr sz="2133"/>
                </a:p>
              </p:txBody>
            </p:sp>
            <p:sp>
              <p:nvSpPr>
                <p:cNvPr id="627" name="object 627"/>
                <p:cNvSpPr/>
                <p:nvPr/>
              </p:nvSpPr>
              <p:spPr>
                <a:xfrm>
                  <a:off x="6236614" y="3895118"/>
                  <a:ext cx="154093" cy="118533"/>
                </a:xfrm>
                <a:custGeom>
                  <a:avLst/>
                  <a:gdLst/>
                  <a:ahLst/>
                  <a:cxnLst/>
                  <a:rect l="l" t="t" r="r" b="b"/>
                  <a:pathLst>
                    <a:path w="173354" h="133350">
                      <a:moveTo>
                        <a:pt x="0" y="0"/>
                      </a:moveTo>
                      <a:lnTo>
                        <a:pt x="3329" y="7327"/>
                      </a:lnTo>
                      <a:lnTo>
                        <a:pt x="6659" y="14655"/>
                      </a:lnTo>
                      <a:lnTo>
                        <a:pt x="12653" y="29978"/>
                      </a:lnTo>
                      <a:lnTo>
                        <a:pt x="23641" y="61288"/>
                      </a:lnTo>
                      <a:lnTo>
                        <a:pt x="29634" y="76610"/>
                      </a:lnTo>
                      <a:lnTo>
                        <a:pt x="32964" y="83605"/>
                      </a:lnTo>
                      <a:lnTo>
                        <a:pt x="36294" y="90600"/>
                      </a:lnTo>
                      <a:lnTo>
                        <a:pt x="65263" y="122244"/>
                      </a:lnTo>
                      <a:lnTo>
                        <a:pt x="109882" y="132903"/>
                      </a:lnTo>
                      <a:lnTo>
                        <a:pt x="126198" y="133236"/>
                      </a:lnTo>
                      <a:lnTo>
                        <a:pt x="142514" y="132903"/>
                      </a:lnTo>
                      <a:lnTo>
                        <a:pt x="173148" y="132236"/>
                      </a:lnTo>
                    </a:path>
                  </a:pathLst>
                </a:custGeom>
                <a:ln w="5328">
                  <a:solidFill>
                    <a:srgbClr val="000000"/>
                  </a:solidFill>
                </a:ln>
              </p:spPr>
              <p:txBody>
                <a:bodyPr wrap="square" lIns="0" tIns="0" rIns="0" bIns="0" rtlCol="0"/>
                <a:lstStyle/>
                <a:p>
                  <a:endParaRPr sz="2133"/>
                </a:p>
              </p:txBody>
            </p:sp>
            <p:sp>
              <p:nvSpPr>
                <p:cNvPr id="628" name="object 628"/>
                <p:cNvSpPr/>
                <p:nvPr/>
              </p:nvSpPr>
              <p:spPr>
                <a:xfrm>
                  <a:off x="6907602" y="3789418"/>
                  <a:ext cx="72813" cy="115711"/>
                </a:xfrm>
                <a:custGeom>
                  <a:avLst/>
                  <a:gdLst/>
                  <a:ahLst/>
                  <a:cxnLst/>
                  <a:rect l="l" t="t" r="r" b="b"/>
                  <a:pathLst>
                    <a:path w="81915" h="130175">
                      <a:moveTo>
                        <a:pt x="39623" y="129572"/>
                      </a:moveTo>
                      <a:lnTo>
                        <a:pt x="0" y="108587"/>
                      </a:lnTo>
                      <a:lnTo>
                        <a:pt x="81912" y="0"/>
                      </a:lnTo>
                      <a:lnTo>
                        <a:pt x="39623" y="129572"/>
                      </a:lnTo>
                      <a:close/>
                    </a:path>
                  </a:pathLst>
                </a:custGeom>
                <a:solidFill>
                  <a:srgbClr val="000000"/>
                </a:solidFill>
              </p:spPr>
              <p:txBody>
                <a:bodyPr wrap="square" lIns="0" tIns="0" rIns="0" bIns="0" rtlCol="0"/>
                <a:lstStyle/>
                <a:p>
                  <a:endParaRPr sz="2133"/>
                </a:p>
              </p:txBody>
            </p:sp>
            <p:sp>
              <p:nvSpPr>
                <p:cNvPr id="629" name="object 629"/>
                <p:cNvSpPr/>
                <p:nvPr/>
              </p:nvSpPr>
              <p:spPr>
                <a:xfrm>
                  <a:off x="6771154" y="3895118"/>
                  <a:ext cx="154658" cy="118533"/>
                </a:xfrm>
                <a:custGeom>
                  <a:avLst/>
                  <a:gdLst/>
                  <a:ahLst/>
                  <a:cxnLst/>
                  <a:rect l="l" t="t" r="r" b="b"/>
                  <a:pathLst>
                    <a:path w="173990" h="133350">
                      <a:moveTo>
                        <a:pt x="173481" y="0"/>
                      </a:moveTo>
                      <a:lnTo>
                        <a:pt x="169818" y="7327"/>
                      </a:lnTo>
                      <a:lnTo>
                        <a:pt x="166821" y="14655"/>
                      </a:lnTo>
                      <a:lnTo>
                        <a:pt x="160828" y="29978"/>
                      </a:lnTo>
                      <a:lnTo>
                        <a:pt x="149839" y="61288"/>
                      </a:lnTo>
                      <a:lnTo>
                        <a:pt x="143846" y="76610"/>
                      </a:lnTo>
                      <a:lnTo>
                        <a:pt x="140516" y="83938"/>
                      </a:lnTo>
                      <a:lnTo>
                        <a:pt x="136853" y="90600"/>
                      </a:lnTo>
                      <a:lnTo>
                        <a:pt x="133190" y="97262"/>
                      </a:lnTo>
                      <a:lnTo>
                        <a:pt x="101225" y="125242"/>
                      </a:lnTo>
                      <a:lnTo>
                        <a:pt x="63265" y="132570"/>
                      </a:lnTo>
                      <a:lnTo>
                        <a:pt x="46949" y="133236"/>
                      </a:lnTo>
                      <a:lnTo>
                        <a:pt x="30966" y="132903"/>
                      </a:lnTo>
                      <a:lnTo>
                        <a:pt x="0" y="132236"/>
                      </a:lnTo>
                    </a:path>
                  </a:pathLst>
                </a:custGeom>
                <a:ln w="5328">
                  <a:solidFill>
                    <a:srgbClr val="000000"/>
                  </a:solidFill>
                </a:ln>
              </p:spPr>
              <p:txBody>
                <a:bodyPr wrap="square" lIns="0" tIns="0" rIns="0" bIns="0" rtlCol="0"/>
                <a:lstStyle/>
                <a:p>
                  <a:endParaRPr sz="2133"/>
                </a:p>
              </p:txBody>
            </p:sp>
            <p:sp>
              <p:nvSpPr>
                <p:cNvPr id="630" name="object 630"/>
                <p:cNvSpPr/>
                <p:nvPr/>
              </p:nvSpPr>
              <p:spPr>
                <a:xfrm>
                  <a:off x="5235906" y="3869360"/>
                  <a:ext cx="75071" cy="49671"/>
                </a:xfrm>
                <a:custGeom>
                  <a:avLst/>
                  <a:gdLst/>
                  <a:ahLst/>
                  <a:cxnLst/>
                  <a:rect l="l" t="t" r="r" b="b"/>
                  <a:pathLst>
                    <a:path w="84454" h="55879">
                      <a:moveTo>
                        <a:pt x="84243" y="0"/>
                      </a:moveTo>
                      <a:lnTo>
                        <a:pt x="75585" y="0"/>
                      </a:lnTo>
                      <a:lnTo>
                        <a:pt x="66928" y="0"/>
                      </a:lnTo>
                      <a:lnTo>
                        <a:pt x="58271" y="0"/>
                      </a:lnTo>
                      <a:lnTo>
                        <a:pt x="54275" y="0"/>
                      </a:lnTo>
                      <a:lnTo>
                        <a:pt x="49946" y="333"/>
                      </a:lnTo>
                      <a:lnTo>
                        <a:pt x="31299" y="3330"/>
                      </a:lnTo>
                      <a:lnTo>
                        <a:pt x="27970" y="4330"/>
                      </a:lnTo>
                      <a:lnTo>
                        <a:pt x="24640" y="5329"/>
                      </a:lnTo>
                      <a:lnTo>
                        <a:pt x="21643" y="6661"/>
                      </a:lnTo>
                      <a:lnTo>
                        <a:pt x="18979" y="8327"/>
                      </a:lnTo>
                      <a:lnTo>
                        <a:pt x="16315" y="9992"/>
                      </a:lnTo>
                      <a:lnTo>
                        <a:pt x="13985" y="11991"/>
                      </a:lnTo>
                      <a:lnTo>
                        <a:pt x="11987" y="14322"/>
                      </a:lnTo>
                      <a:lnTo>
                        <a:pt x="9989" y="16654"/>
                      </a:lnTo>
                      <a:lnTo>
                        <a:pt x="8324" y="19652"/>
                      </a:lnTo>
                      <a:lnTo>
                        <a:pt x="6659" y="22317"/>
                      </a:lnTo>
                      <a:lnTo>
                        <a:pt x="5660" y="25647"/>
                      </a:lnTo>
                      <a:lnTo>
                        <a:pt x="4328" y="28978"/>
                      </a:lnTo>
                      <a:lnTo>
                        <a:pt x="3662" y="32642"/>
                      </a:lnTo>
                      <a:lnTo>
                        <a:pt x="2663" y="35973"/>
                      </a:lnTo>
                      <a:lnTo>
                        <a:pt x="1997" y="39970"/>
                      </a:lnTo>
                      <a:lnTo>
                        <a:pt x="998" y="47631"/>
                      </a:lnTo>
                      <a:lnTo>
                        <a:pt x="0" y="55626"/>
                      </a:lnTo>
                    </a:path>
                  </a:pathLst>
                </a:custGeom>
                <a:ln w="3663">
                  <a:solidFill>
                    <a:srgbClr val="000000"/>
                  </a:solidFill>
                </a:ln>
              </p:spPr>
              <p:txBody>
                <a:bodyPr wrap="square" lIns="0" tIns="0" rIns="0" bIns="0" rtlCol="0"/>
                <a:lstStyle/>
                <a:p>
                  <a:endParaRPr sz="2133"/>
                </a:p>
              </p:txBody>
            </p:sp>
            <p:sp>
              <p:nvSpPr>
                <p:cNvPr id="631" name="object 631"/>
                <p:cNvSpPr/>
                <p:nvPr/>
              </p:nvSpPr>
              <p:spPr>
                <a:xfrm>
                  <a:off x="5797084" y="4601272"/>
                  <a:ext cx="0" cy="116840"/>
                </a:xfrm>
                <a:custGeom>
                  <a:avLst/>
                  <a:gdLst/>
                  <a:ahLst/>
                  <a:cxnLst/>
                  <a:rect l="l" t="t" r="r" b="b"/>
                  <a:pathLst>
                    <a:path h="131445">
                      <a:moveTo>
                        <a:pt x="0" y="131237"/>
                      </a:moveTo>
                      <a:lnTo>
                        <a:pt x="0" y="0"/>
                      </a:lnTo>
                    </a:path>
                  </a:pathLst>
                </a:custGeom>
                <a:ln w="3662">
                  <a:solidFill>
                    <a:srgbClr val="000000"/>
                  </a:solidFill>
                </a:ln>
              </p:spPr>
              <p:txBody>
                <a:bodyPr wrap="square" lIns="0" tIns="0" rIns="0" bIns="0" rtlCol="0"/>
                <a:lstStyle/>
                <a:p>
                  <a:endParaRPr sz="2133"/>
                </a:p>
              </p:txBody>
            </p:sp>
            <p:sp>
              <p:nvSpPr>
                <p:cNvPr id="632" name="object 632"/>
                <p:cNvSpPr/>
                <p:nvPr/>
              </p:nvSpPr>
              <p:spPr>
                <a:xfrm>
                  <a:off x="7485355" y="4605417"/>
                  <a:ext cx="0" cy="112889"/>
                </a:xfrm>
                <a:custGeom>
                  <a:avLst/>
                  <a:gdLst/>
                  <a:ahLst/>
                  <a:cxnLst/>
                  <a:rect l="l" t="t" r="r" b="b"/>
                  <a:pathLst>
                    <a:path h="127000">
                      <a:moveTo>
                        <a:pt x="0" y="126574"/>
                      </a:moveTo>
                      <a:lnTo>
                        <a:pt x="0" y="0"/>
                      </a:lnTo>
                    </a:path>
                  </a:pathLst>
                </a:custGeom>
                <a:ln w="3662">
                  <a:solidFill>
                    <a:srgbClr val="000000"/>
                  </a:solidFill>
                </a:ln>
              </p:spPr>
              <p:txBody>
                <a:bodyPr wrap="square" lIns="0" tIns="0" rIns="0" bIns="0" rtlCol="0"/>
                <a:lstStyle/>
                <a:p>
                  <a:endParaRPr sz="2133"/>
                </a:p>
              </p:txBody>
            </p:sp>
          </p:grpSp>
        </p:grpSp>
      </p:grpSp>
      <p:graphicFrame>
        <p:nvGraphicFramePr>
          <p:cNvPr id="612" name="object 612" descr="- "/>
          <p:cNvGraphicFramePr>
            <a:graphicFrameLocks noGrp="1"/>
          </p:cNvGraphicFramePr>
          <p:nvPr>
            <p:extLst>
              <p:ext uri="{D42A27DB-BD31-4B8C-83A1-F6EECF244321}">
                <p14:modId xmlns:p14="http://schemas.microsoft.com/office/powerpoint/2010/main" val="1275776390"/>
              </p:ext>
            </p:extLst>
          </p:nvPr>
        </p:nvGraphicFramePr>
        <p:xfrm>
          <a:off x="5310550" y="4763814"/>
          <a:ext cx="2490074" cy="507999"/>
        </p:xfrm>
        <a:graphic>
          <a:graphicData uri="http://schemas.openxmlformats.org/drawingml/2006/table">
            <a:tbl>
              <a:tblPr firstRow="1" bandRow="1">
                <a:tableStyleId>{2D5ABB26-0587-4C30-8999-92F81FD0307C}</a:tableStyleId>
              </a:tblPr>
              <a:tblGrid>
                <a:gridCol w="166600">
                  <a:extLst>
                    <a:ext uri="{9D8B030D-6E8A-4147-A177-3AD203B41FA5}">
                      <a16:colId xmlns:a16="http://schemas.microsoft.com/office/drawing/2014/main" val="20000"/>
                    </a:ext>
                  </a:extLst>
                </a:gridCol>
                <a:gridCol w="120460">
                  <a:extLst>
                    <a:ext uri="{9D8B030D-6E8A-4147-A177-3AD203B41FA5}">
                      <a16:colId xmlns:a16="http://schemas.microsoft.com/office/drawing/2014/main" val="20001"/>
                    </a:ext>
                  </a:extLst>
                </a:gridCol>
                <a:gridCol w="196008">
                  <a:extLst>
                    <a:ext uri="{9D8B030D-6E8A-4147-A177-3AD203B41FA5}">
                      <a16:colId xmlns:a16="http://schemas.microsoft.com/office/drawing/2014/main" val="20002"/>
                    </a:ext>
                  </a:extLst>
                </a:gridCol>
                <a:gridCol w="226124">
                  <a:extLst>
                    <a:ext uri="{9D8B030D-6E8A-4147-A177-3AD203B41FA5}">
                      <a16:colId xmlns:a16="http://schemas.microsoft.com/office/drawing/2014/main" val="20003"/>
                    </a:ext>
                  </a:extLst>
                </a:gridCol>
                <a:gridCol w="226132">
                  <a:extLst>
                    <a:ext uri="{9D8B030D-6E8A-4147-A177-3AD203B41FA5}">
                      <a16:colId xmlns:a16="http://schemas.microsoft.com/office/drawing/2014/main" val="20004"/>
                    </a:ext>
                  </a:extLst>
                </a:gridCol>
                <a:gridCol w="391876">
                  <a:extLst>
                    <a:ext uri="{9D8B030D-6E8A-4147-A177-3AD203B41FA5}">
                      <a16:colId xmlns:a16="http://schemas.microsoft.com/office/drawing/2014/main" val="20005"/>
                    </a:ext>
                  </a:extLst>
                </a:gridCol>
                <a:gridCol w="225943">
                  <a:extLst>
                    <a:ext uri="{9D8B030D-6E8A-4147-A177-3AD203B41FA5}">
                      <a16:colId xmlns:a16="http://schemas.microsoft.com/office/drawing/2014/main" val="20006"/>
                    </a:ext>
                  </a:extLst>
                </a:gridCol>
                <a:gridCol w="226313">
                  <a:extLst>
                    <a:ext uri="{9D8B030D-6E8A-4147-A177-3AD203B41FA5}">
                      <a16:colId xmlns:a16="http://schemas.microsoft.com/office/drawing/2014/main" val="20007"/>
                    </a:ext>
                  </a:extLst>
                </a:gridCol>
                <a:gridCol w="391876">
                  <a:extLst>
                    <a:ext uri="{9D8B030D-6E8A-4147-A177-3AD203B41FA5}">
                      <a16:colId xmlns:a16="http://schemas.microsoft.com/office/drawing/2014/main" val="20008"/>
                    </a:ext>
                  </a:extLst>
                </a:gridCol>
                <a:gridCol w="218514">
                  <a:extLst>
                    <a:ext uri="{9D8B030D-6E8A-4147-A177-3AD203B41FA5}">
                      <a16:colId xmlns:a16="http://schemas.microsoft.com/office/drawing/2014/main" val="20009"/>
                    </a:ext>
                  </a:extLst>
                </a:gridCol>
                <a:gridCol w="100228">
                  <a:extLst>
                    <a:ext uri="{9D8B030D-6E8A-4147-A177-3AD203B41FA5}">
                      <a16:colId xmlns:a16="http://schemas.microsoft.com/office/drawing/2014/main" val="20010"/>
                    </a:ext>
                  </a:extLst>
                </a:gridCol>
              </a:tblGrid>
              <a:tr h="169333">
                <a:tc rowSpan="3">
                  <a:txBody>
                    <a:bodyPr/>
                    <a:lstStyle/>
                    <a:p>
                      <a:endParaRPr sz="1100">
                        <a:latin typeface="Times New Roman"/>
                        <a:cs typeface="Times New Roman"/>
                      </a:endParaRPr>
                    </a:p>
                  </a:txBody>
                  <a:tcPr marL="0" marR="0" marT="0" marB="0">
                    <a:lnR w="7658">
                      <a:solidFill>
                        <a:srgbClr val="000000"/>
                      </a:solidFill>
                      <a:prstDash val="solid"/>
                    </a:lnR>
                    <a:lnB w="7661">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58">
                      <a:solidFill>
                        <a:srgbClr val="000000"/>
                      </a:solidFill>
                      <a:prstDash val="solid"/>
                    </a:lnT>
                    <a:lnB w="30310">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58">
                      <a:solidFill>
                        <a:srgbClr val="000000"/>
                      </a:solidFill>
                      <a:prstDash val="solid"/>
                    </a:lnT>
                    <a:lnB w="30310">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55">
                      <a:solidFill>
                        <a:srgbClr val="000000"/>
                      </a:solidFill>
                      <a:prstDash val="solid"/>
                    </a:lnT>
                    <a:lnB w="30311">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55">
                      <a:solidFill>
                        <a:srgbClr val="000000"/>
                      </a:solidFill>
                      <a:prstDash val="solid"/>
                    </a:lnT>
                    <a:lnB w="30311">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24646">
                      <a:solidFill>
                        <a:srgbClr val="000000"/>
                      </a:solidFill>
                      <a:prstDash val="solid"/>
                    </a:lnR>
                    <a:lnT w="30356">
                      <a:solidFill>
                        <a:srgbClr val="000000"/>
                      </a:solidFill>
                      <a:prstDash val="solid"/>
                    </a:lnT>
                    <a:lnB w="30310">
                      <a:solidFill>
                        <a:srgbClr val="000000"/>
                      </a:solidFill>
                      <a:prstDash val="solid"/>
                    </a:lnB>
                  </a:tcPr>
                </a:tc>
                <a:tc rowSpan="3">
                  <a:txBody>
                    <a:bodyPr/>
                    <a:lstStyle/>
                    <a:p>
                      <a:endParaRPr sz="1100">
                        <a:latin typeface="Times New Roman"/>
                        <a:cs typeface="Times New Roman"/>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0"/>
                  </a:ext>
                </a:extLst>
              </a:tr>
              <a:tr h="169333">
                <a:tc vMerge="1">
                  <a:txBody>
                    <a:bodyPr/>
                    <a:lstStyle/>
                    <a:p>
                      <a:endParaRPr/>
                    </a:p>
                  </a:txBody>
                  <a:tcPr marL="0" marR="0" marT="0" marB="0">
                    <a:lnR w="7658">
                      <a:solidFill>
                        <a:srgbClr val="000000"/>
                      </a:solidFill>
                      <a:prstDash val="solid"/>
                    </a:lnR>
                    <a:lnB w="766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10">
                      <a:solidFill>
                        <a:srgbClr val="000000"/>
                      </a:solidFill>
                      <a:prstDash val="solid"/>
                    </a:lnT>
                    <a:lnB w="30310">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10">
                      <a:solidFill>
                        <a:srgbClr val="000000"/>
                      </a:solidFill>
                      <a:prstDash val="solid"/>
                    </a:lnT>
                    <a:lnB w="30310">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11">
                      <a:solidFill>
                        <a:srgbClr val="000000"/>
                      </a:solidFill>
                      <a:prstDash val="solid"/>
                    </a:lnT>
                    <a:lnB w="30311">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11">
                      <a:solidFill>
                        <a:srgbClr val="000000"/>
                      </a:solidFill>
                      <a:prstDash val="solid"/>
                    </a:lnT>
                    <a:lnB w="3031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24646">
                      <a:solidFill>
                        <a:srgbClr val="000000"/>
                      </a:solidFill>
                      <a:prstDash val="solid"/>
                    </a:lnR>
                    <a:lnT w="30310">
                      <a:solidFill>
                        <a:srgbClr val="000000"/>
                      </a:solidFill>
                      <a:prstDash val="solid"/>
                    </a:lnT>
                    <a:lnB w="30310">
                      <a:solidFill>
                        <a:srgbClr val="000000"/>
                      </a:solidFill>
                      <a:prstDash val="solid"/>
                    </a:lnB>
                  </a:tcPr>
                </a:tc>
                <a:tc vMerge="1">
                  <a:txBody>
                    <a:bodyPr/>
                    <a:lstStyle/>
                    <a:p>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1"/>
                  </a:ext>
                </a:extLst>
              </a:tr>
              <a:tr h="169333">
                <a:tc vMerge="1">
                  <a:txBody>
                    <a:bodyPr/>
                    <a:lstStyle/>
                    <a:p>
                      <a:endParaRPr/>
                    </a:p>
                  </a:txBody>
                  <a:tcPr marL="0" marR="0" marT="0" marB="0">
                    <a:lnR w="7658">
                      <a:solidFill>
                        <a:srgbClr val="000000"/>
                      </a:solidFill>
                      <a:prstDash val="solid"/>
                    </a:lnR>
                    <a:lnB w="766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10">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10">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1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1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dirty="0">
                        <a:latin typeface="Times New Roman"/>
                        <a:cs typeface="Times New Roman"/>
                      </a:endParaRPr>
                    </a:p>
                  </a:txBody>
                  <a:tcPr marL="0" marR="0" marT="0" marB="0">
                    <a:lnL w="7658">
                      <a:solidFill>
                        <a:srgbClr val="000000"/>
                      </a:solidFill>
                      <a:prstDash val="solid"/>
                    </a:lnL>
                    <a:lnR w="24646">
                      <a:solidFill>
                        <a:srgbClr val="000000"/>
                      </a:solidFill>
                      <a:prstDash val="solid"/>
                    </a:lnR>
                    <a:lnT w="30310">
                      <a:solidFill>
                        <a:srgbClr val="000000"/>
                      </a:solidFill>
                      <a:prstDash val="solid"/>
                    </a:lnT>
                    <a:lnB w="20318">
                      <a:solidFill>
                        <a:srgbClr val="000000"/>
                      </a:solidFill>
                      <a:prstDash val="solid"/>
                    </a:lnB>
                  </a:tcPr>
                </a:tc>
                <a:tc vMerge="1">
                  <a:txBody>
                    <a:bodyPr/>
                    <a:lstStyle/>
                    <a:p>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699911" y="1509240"/>
            <a:ext cx="6911058" cy="1312924"/>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133" spc="-4" dirty="0">
                <a:latin typeface="Arial"/>
                <a:cs typeface="Arial"/>
              </a:rPr>
              <a:t>3</a:t>
            </a:r>
            <a:r>
              <a:rPr sz="2133" dirty="0">
                <a:latin typeface="Arial"/>
                <a:cs typeface="Arial"/>
              </a:rPr>
              <a:t>-st</a:t>
            </a:r>
            <a:r>
              <a:rPr sz="2133" spc="-4" dirty="0">
                <a:latin typeface="Arial"/>
                <a:cs typeface="Arial"/>
              </a:rPr>
              <a:t>o</a:t>
            </a:r>
            <a:r>
              <a:rPr sz="2133" dirty="0">
                <a:latin typeface="Arial"/>
                <a:cs typeface="Arial"/>
              </a:rPr>
              <a:t>ry</a:t>
            </a:r>
            <a:r>
              <a:rPr sz="2133" spc="-9" dirty="0">
                <a:latin typeface="Arial"/>
                <a:cs typeface="Arial"/>
              </a:rPr>
              <a:t> </a:t>
            </a:r>
            <a:r>
              <a:rPr sz="2133" spc="-4" dirty="0">
                <a:latin typeface="Arial"/>
                <a:cs typeface="Arial"/>
              </a:rPr>
              <a:t>apa</a:t>
            </a:r>
            <a:r>
              <a:rPr sz="2133" dirty="0">
                <a:latin typeface="Arial"/>
                <a:cs typeface="Arial"/>
              </a:rPr>
              <a:t>rtm</a:t>
            </a:r>
            <a:r>
              <a:rPr sz="2133" spc="-4" dirty="0">
                <a:latin typeface="Arial"/>
                <a:cs typeface="Arial"/>
              </a:rPr>
              <a:t>en</a:t>
            </a:r>
            <a:r>
              <a:rPr sz="2133" dirty="0">
                <a:latin typeface="Arial"/>
                <a:cs typeface="Arial"/>
              </a:rPr>
              <a:t>t</a:t>
            </a:r>
            <a:r>
              <a:rPr sz="2133" spc="-4" dirty="0">
                <a:latin typeface="Arial"/>
                <a:cs typeface="Arial"/>
              </a:rPr>
              <a:t> building</a:t>
            </a:r>
            <a:endParaRPr sz="2133" dirty="0">
              <a:latin typeface="Arial"/>
              <a:cs typeface="Arial"/>
            </a:endParaRPr>
          </a:p>
          <a:p>
            <a:pPr marL="316093" indent="-304804">
              <a:buClr>
                <a:srgbClr val="FF0000"/>
              </a:buClr>
              <a:buFont typeface="Arial"/>
              <a:buChar char="•"/>
              <a:tabLst>
                <a:tab pos="316093" algn="l"/>
              </a:tabLst>
            </a:pPr>
            <a:r>
              <a:rPr sz="2133" spc="-4" dirty="0">
                <a:latin typeface="Arial"/>
                <a:cs typeface="Arial"/>
              </a:rPr>
              <a:t>S</a:t>
            </a:r>
            <a:r>
              <a:rPr sz="2133" dirty="0">
                <a:latin typeface="Arial"/>
                <a:cs typeface="Arial"/>
              </a:rPr>
              <a:t>t</a:t>
            </a:r>
            <a:r>
              <a:rPr sz="2133" spc="-4" dirty="0">
                <a:latin typeface="Arial"/>
                <a:cs typeface="Arial"/>
              </a:rPr>
              <a:t>i</a:t>
            </a:r>
            <a:r>
              <a:rPr sz="2133" dirty="0">
                <a:latin typeface="Arial"/>
                <a:cs typeface="Arial"/>
              </a:rPr>
              <a:t>ck fr</a:t>
            </a:r>
            <a:r>
              <a:rPr sz="2133" spc="-4" dirty="0">
                <a:latin typeface="Arial"/>
                <a:cs typeface="Arial"/>
              </a:rPr>
              <a:t>a</a:t>
            </a:r>
            <a:r>
              <a:rPr sz="2133" dirty="0">
                <a:latin typeface="Arial"/>
                <a:cs typeface="Arial"/>
              </a:rPr>
              <a:t>m</a:t>
            </a:r>
            <a:r>
              <a:rPr sz="2133" spc="-4" dirty="0">
                <a:latin typeface="Arial"/>
                <a:cs typeface="Arial"/>
              </a:rPr>
              <a:t>e</a:t>
            </a:r>
            <a:r>
              <a:rPr sz="2133" dirty="0">
                <a:latin typeface="Arial"/>
                <a:cs typeface="Arial"/>
              </a:rPr>
              <a:t>d</a:t>
            </a:r>
            <a:r>
              <a:rPr sz="2133" spc="-9" dirty="0">
                <a:latin typeface="Arial"/>
                <a:cs typeface="Arial"/>
              </a:rPr>
              <a:t> </a:t>
            </a:r>
            <a:r>
              <a:rPr sz="2133" spc="-4" dirty="0">
                <a:latin typeface="Arial"/>
                <a:cs typeface="Arial"/>
              </a:rPr>
              <a:t>wi</a:t>
            </a:r>
            <a:r>
              <a:rPr sz="2133" dirty="0">
                <a:latin typeface="Arial"/>
                <a:cs typeface="Arial"/>
              </a:rPr>
              <a:t>th </a:t>
            </a:r>
            <a:r>
              <a:rPr sz="2133" spc="-4" dirty="0">
                <a:latin typeface="Arial"/>
                <a:cs typeface="Arial"/>
              </a:rPr>
              <a:t>pl</a:t>
            </a:r>
            <a:r>
              <a:rPr sz="2133" dirty="0">
                <a:latin typeface="Arial"/>
                <a:cs typeface="Arial"/>
              </a:rPr>
              <a:t>y</a:t>
            </a:r>
            <a:r>
              <a:rPr sz="2133" spc="-4" dirty="0">
                <a:latin typeface="Arial"/>
                <a:cs typeface="Arial"/>
              </a:rPr>
              <a:t>woo</a:t>
            </a:r>
            <a:r>
              <a:rPr sz="2133" dirty="0">
                <a:latin typeface="Arial"/>
                <a:cs typeface="Arial"/>
              </a:rPr>
              <a:t>d</a:t>
            </a:r>
            <a:r>
              <a:rPr sz="2133" spc="31"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4" dirty="0">
                <a:latin typeface="Arial"/>
                <a:cs typeface="Arial"/>
              </a:rPr>
              <a:t> </a:t>
            </a:r>
            <a:r>
              <a:rPr sz="2133" spc="-4" dirty="0">
                <a:latin typeface="Arial"/>
                <a:cs typeface="Arial"/>
              </a:rPr>
              <a:t>wall</a:t>
            </a:r>
            <a:r>
              <a:rPr sz="2133" dirty="0">
                <a:latin typeface="Arial"/>
                <a:cs typeface="Arial"/>
              </a:rPr>
              <a:t>s</a:t>
            </a:r>
            <a:r>
              <a:rPr sz="2133" spc="22" dirty="0">
                <a:latin typeface="Arial"/>
                <a:cs typeface="Arial"/>
              </a:rPr>
              <a:t> </a:t>
            </a:r>
            <a:r>
              <a:rPr sz="2133" spc="-4" dirty="0">
                <a:latin typeface="Arial"/>
                <a:cs typeface="Arial"/>
              </a:rPr>
              <a:t>an</a:t>
            </a:r>
            <a:r>
              <a:rPr sz="2133" dirty="0">
                <a:latin typeface="Arial"/>
                <a:cs typeface="Arial"/>
              </a:rPr>
              <a:t>d</a:t>
            </a:r>
            <a:r>
              <a:rPr sz="2133" spc="9" dirty="0">
                <a:latin typeface="Arial"/>
                <a:cs typeface="Arial"/>
              </a:rPr>
              <a:t> </a:t>
            </a:r>
            <a:r>
              <a:rPr sz="2133" spc="-4" dirty="0">
                <a:latin typeface="Arial"/>
                <a:cs typeface="Arial"/>
              </a:rPr>
              <a:t>diaph</a:t>
            </a:r>
            <a:r>
              <a:rPr sz="2133" dirty="0">
                <a:latin typeface="Arial"/>
                <a:cs typeface="Arial"/>
              </a:rPr>
              <a:t>r</a:t>
            </a:r>
            <a:r>
              <a:rPr sz="2133" spc="-4" dirty="0">
                <a:latin typeface="Arial"/>
                <a:cs typeface="Arial"/>
              </a:rPr>
              <a:t>ag</a:t>
            </a:r>
            <a:r>
              <a:rPr sz="2133" dirty="0">
                <a:latin typeface="Arial"/>
                <a:cs typeface="Arial"/>
              </a:rPr>
              <a:t>ms</a:t>
            </a:r>
          </a:p>
          <a:p>
            <a:pPr marL="316093" indent="-304804">
              <a:buClr>
                <a:srgbClr val="FF0000"/>
              </a:buClr>
              <a:buFont typeface="Arial"/>
              <a:buChar char="•"/>
              <a:tabLst>
                <a:tab pos="316093" algn="l"/>
              </a:tabLst>
            </a:pPr>
            <a:r>
              <a:rPr sz="2133" spc="-4" dirty="0">
                <a:latin typeface="Arial"/>
                <a:cs typeface="Arial"/>
              </a:rPr>
              <a:t>Sei</a:t>
            </a:r>
            <a:r>
              <a:rPr sz="2133" dirty="0">
                <a:latin typeface="Arial"/>
                <a:cs typeface="Arial"/>
              </a:rPr>
              <a:t>sm</a:t>
            </a:r>
            <a:r>
              <a:rPr sz="2133" spc="-4" dirty="0">
                <a:latin typeface="Arial"/>
                <a:cs typeface="Arial"/>
              </a:rPr>
              <a:t>i</a:t>
            </a:r>
            <a:r>
              <a:rPr sz="2133" dirty="0">
                <a:latin typeface="Arial"/>
                <a:cs typeface="Arial"/>
              </a:rPr>
              <a:t>c</a:t>
            </a:r>
            <a:r>
              <a:rPr sz="2133" spc="13" dirty="0">
                <a:latin typeface="Arial"/>
                <a:cs typeface="Arial"/>
              </a:rPr>
              <a:t> </a:t>
            </a:r>
            <a:r>
              <a:rPr sz="2133" spc="-4" dirty="0">
                <a:latin typeface="Arial"/>
                <a:cs typeface="Arial"/>
              </a:rPr>
              <a:t>De</a:t>
            </a:r>
            <a:r>
              <a:rPr sz="2133" dirty="0">
                <a:latin typeface="Arial"/>
                <a:cs typeface="Arial"/>
              </a:rPr>
              <a:t>s</a:t>
            </a:r>
            <a:r>
              <a:rPr sz="2133" spc="-4" dirty="0">
                <a:latin typeface="Arial"/>
                <a:cs typeface="Arial"/>
              </a:rPr>
              <a:t>ig</a:t>
            </a:r>
            <a:r>
              <a:rPr sz="2133" dirty="0">
                <a:latin typeface="Arial"/>
                <a:cs typeface="Arial"/>
              </a:rPr>
              <a:t>n</a:t>
            </a:r>
            <a:r>
              <a:rPr sz="2133" spc="22" dirty="0">
                <a:latin typeface="Arial"/>
                <a:cs typeface="Arial"/>
              </a:rPr>
              <a:t> </a:t>
            </a:r>
            <a:r>
              <a:rPr sz="2133" spc="-4" dirty="0">
                <a:latin typeface="Arial"/>
                <a:cs typeface="Arial"/>
              </a:rPr>
              <a:t>Ca</a:t>
            </a:r>
            <a:r>
              <a:rPr sz="2133" dirty="0">
                <a:latin typeface="Arial"/>
                <a:cs typeface="Arial"/>
              </a:rPr>
              <a:t>t</a:t>
            </a:r>
            <a:r>
              <a:rPr sz="2133" spc="-4" dirty="0">
                <a:latin typeface="Arial"/>
                <a:cs typeface="Arial"/>
              </a:rPr>
              <a:t>ego</a:t>
            </a:r>
            <a:r>
              <a:rPr sz="2133" dirty="0">
                <a:latin typeface="Arial"/>
                <a:cs typeface="Arial"/>
              </a:rPr>
              <a:t>ry</a:t>
            </a:r>
            <a:r>
              <a:rPr sz="2133" spc="13" dirty="0">
                <a:latin typeface="Arial"/>
                <a:cs typeface="Arial"/>
              </a:rPr>
              <a:t> </a:t>
            </a:r>
            <a:r>
              <a:rPr sz="2133" dirty="0">
                <a:latin typeface="Arial"/>
                <a:cs typeface="Arial"/>
              </a:rPr>
              <a:t>D</a:t>
            </a:r>
          </a:p>
          <a:p>
            <a:pPr marL="316093" indent="-304804">
              <a:buClr>
                <a:srgbClr val="FF0000"/>
              </a:buClr>
              <a:buFont typeface="Arial"/>
              <a:buChar char="•"/>
              <a:tabLst>
                <a:tab pos="316093" algn="l"/>
              </a:tabLst>
            </a:pPr>
            <a:r>
              <a:rPr sz="2133" spc="-4" dirty="0">
                <a:latin typeface="Arial"/>
                <a:cs typeface="Arial"/>
              </a:rPr>
              <a:t>ASC</a:t>
            </a:r>
            <a:r>
              <a:rPr sz="2133" dirty="0">
                <a:latin typeface="Arial"/>
                <a:cs typeface="Arial"/>
              </a:rPr>
              <a:t>E</a:t>
            </a:r>
            <a:r>
              <a:rPr sz="2133" spc="9" dirty="0">
                <a:latin typeface="Arial"/>
                <a:cs typeface="Arial"/>
              </a:rPr>
              <a:t> </a:t>
            </a:r>
            <a:r>
              <a:rPr sz="2133" spc="-4" dirty="0">
                <a:latin typeface="Arial"/>
                <a:cs typeface="Arial"/>
              </a:rPr>
              <a:t>7</a:t>
            </a:r>
            <a:r>
              <a:rPr sz="2133" dirty="0">
                <a:latin typeface="Arial"/>
                <a:cs typeface="Arial"/>
              </a:rPr>
              <a:t>-</a:t>
            </a:r>
            <a:r>
              <a:rPr sz="2133" spc="-4" dirty="0">
                <a:latin typeface="Arial"/>
                <a:cs typeface="Arial"/>
              </a:rPr>
              <a:t>0</a:t>
            </a:r>
            <a:r>
              <a:rPr sz="2133" dirty="0">
                <a:latin typeface="Arial"/>
                <a:cs typeface="Arial"/>
              </a:rPr>
              <a:t>5 </a:t>
            </a:r>
            <a:r>
              <a:rPr sz="2133" spc="-4" dirty="0">
                <a:latin typeface="Arial"/>
                <a:cs typeface="Arial"/>
              </a:rPr>
              <a:t>Si</a:t>
            </a:r>
            <a:r>
              <a:rPr sz="2133" dirty="0">
                <a:latin typeface="Arial"/>
                <a:cs typeface="Arial"/>
              </a:rPr>
              <a:t>m</a:t>
            </a:r>
            <a:r>
              <a:rPr sz="2133" spc="-4" dirty="0">
                <a:latin typeface="Arial"/>
                <a:cs typeface="Arial"/>
              </a:rPr>
              <a:t>pli</a:t>
            </a:r>
            <a:r>
              <a:rPr sz="2133" dirty="0">
                <a:latin typeface="Arial"/>
                <a:cs typeface="Arial"/>
              </a:rPr>
              <a:t>f</a:t>
            </a:r>
            <a:r>
              <a:rPr sz="2133" spc="-4" dirty="0">
                <a:latin typeface="Arial"/>
                <a:cs typeface="Arial"/>
              </a:rPr>
              <a:t>ie</a:t>
            </a:r>
            <a:r>
              <a:rPr sz="2133" dirty="0">
                <a:latin typeface="Arial"/>
                <a:cs typeface="Arial"/>
              </a:rPr>
              <a:t>d</a:t>
            </a:r>
            <a:r>
              <a:rPr sz="2133" spc="31" dirty="0">
                <a:latin typeface="Arial"/>
                <a:cs typeface="Arial"/>
              </a:rPr>
              <a:t> </a:t>
            </a:r>
            <a:r>
              <a:rPr sz="2133" spc="-4" dirty="0">
                <a:latin typeface="Arial"/>
                <a:cs typeface="Arial"/>
              </a:rPr>
              <a:t>P</a:t>
            </a:r>
            <a:r>
              <a:rPr sz="2133" dirty="0">
                <a:latin typeface="Arial"/>
                <a:cs typeface="Arial"/>
              </a:rPr>
              <a:t>r</a:t>
            </a:r>
            <a:r>
              <a:rPr sz="2133" spc="-4" dirty="0">
                <a:latin typeface="Arial"/>
                <a:cs typeface="Arial"/>
              </a:rPr>
              <a:t>o</a:t>
            </a:r>
            <a:r>
              <a:rPr sz="2133" dirty="0">
                <a:latin typeface="Arial"/>
                <a:cs typeface="Arial"/>
              </a:rPr>
              <a:t>c</a:t>
            </a:r>
            <a:r>
              <a:rPr sz="2133" spc="-4" dirty="0">
                <a:latin typeface="Arial"/>
                <a:cs typeface="Arial"/>
              </a:rPr>
              <a:t>edu</a:t>
            </a:r>
            <a:r>
              <a:rPr sz="2133" dirty="0">
                <a:latin typeface="Arial"/>
                <a:cs typeface="Arial"/>
              </a:rPr>
              <a:t>re</a:t>
            </a:r>
          </a:p>
        </p:txBody>
      </p:sp>
      <p:sp>
        <p:nvSpPr>
          <p:cNvPr id="2"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39449827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 name="Group 236" descr="Plan of the apartment building with a center transverse wall circled in red.&#10;&#10;The wall we will look at is a segmented wall resisting seismic forces in the transverse direction.&#10;"/>
          <p:cNvGrpSpPr/>
          <p:nvPr/>
        </p:nvGrpSpPr>
        <p:grpSpPr>
          <a:xfrm>
            <a:off x="1349896" y="2098692"/>
            <a:ext cx="6444209" cy="3686159"/>
            <a:chOff x="1755406" y="2098692"/>
            <a:chExt cx="6444209" cy="3686159"/>
          </a:xfrm>
        </p:grpSpPr>
        <p:sp>
          <p:nvSpPr>
            <p:cNvPr id="186" name="object 186"/>
            <p:cNvSpPr txBox="1"/>
            <p:nvPr/>
          </p:nvSpPr>
          <p:spPr>
            <a:xfrm>
              <a:off x="2485260" y="5552351"/>
              <a:ext cx="71120" cy="232500"/>
            </a:xfrm>
            <a:prstGeom prst="rect">
              <a:avLst/>
            </a:prstGeom>
          </p:spPr>
          <p:txBody>
            <a:bodyPr vert="horz" wrap="square" lIns="0" tIns="0" rIns="0" bIns="0" rtlCol="0">
              <a:spAutoFit/>
            </a:bodyPr>
            <a:lstStyle/>
            <a:p>
              <a:pPr marL="11289"/>
              <a:r>
                <a:rPr sz="1511" dirty="0">
                  <a:latin typeface="Times New Roman"/>
                  <a:cs typeface="Times New Roman"/>
                </a:rPr>
                <a:t>.</a:t>
              </a:r>
              <a:endParaRPr sz="1511">
                <a:latin typeface="Times New Roman"/>
                <a:cs typeface="Times New Roman"/>
              </a:endParaRPr>
            </a:p>
          </p:txBody>
        </p:sp>
        <p:sp>
          <p:nvSpPr>
            <p:cNvPr id="4" name="object 4"/>
            <p:cNvSpPr/>
            <p:nvPr/>
          </p:nvSpPr>
          <p:spPr>
            <a:xfrm>
              <a:off x="5897014" y="4765265"/>
              <a:ext cx="23141" cy="1693"/>
            </a:xfrm>
            <a:custGeom>
              <a:avLst/>
              <a:gdLst/>
              <a:ahLst/>
              <a:cxnLst/>
              <a:rect l="l" t="t" r="r" b="b"/>
              <a:pathLst>
                <a:path w="26034" h="1904">
                  <a:moveTo>
                    <a:pt x="0" y="0"/>
                  </a:moveTo>
                  <a:lnTo>
                    <a:pt x="25717" y="1523"/>
                  </a:lnTo>
                </a:path>
              </a:pathLst>
            </a:custGeom>
            <a:ln w="9524">
              <a:solidFill>
                <a:srgbClr val="000000"/>
              </a:solidFill>
            </a:ln>
          </p:spPr>
          <p:txBody>
            <a:bodyPr wrap="square" lIns="0" tIns="0" rIns="0" bIns="0" rtlCol="0"/>
            <a:lstStyle/>
            <a:p>
              <a:endParaRPr sz="2133"/>
            </a:p>
          </p:txBody>
        </p:sp>
        <p:sp>
          <p:nvSpPr>
            <p:cNvPr id="5" name="object 5"/>
            <p:cNvSpPr/>
            <p:nvPr/>
          </p:nvSpPr>
          <p:spPr>
            <a:xfrm>
              <a:off x="5919870" y="3605102"/>
              <a:ext cx="1693" cy="1160498"/>
            </a:xfrm>
            <a:custGeom>
              <a:avLst/>
              <a:gdLst/>
              <a:ahLst/>
              <a:cxnLst/>
              <a:rect l="l" t="t" r="r" b="b"/>
              <a:pathLst>
                <a:path w="1904" h="1305560">
                  <a:moveTo>
                    <a:pt x="0" y="0"/>
                  </a:moveTo>
                  <a:lnTo>
                    <a:pt x="1422" y="1305179"/>
                  </a:lnTo>
                </a:path>
              </a:pathLst>
            </a:custGeom>
            <a:ln w="9525">
              <a:solidFill>
                <a:srgbClr val="000000"/>
              </a:solidFill>
            </a:ln>
          </p:spPr>
          <p:txBody>
            <a:bodyPr wrap="square" lIns="0" tIns="0" rIns="0" bIns="0" rtlCol="0"/>
            <a:lstStyle/>
            <a:p>
              <a:endParaRPr sz="2133"/>
            </a:p>
          </p:txBody>
        </p:sp>
        <p:sp>
          <p:nvSpPr>
            <p:cNvPr id="6" name="object 6"/>
            <p:cNvSpPr/>
            <p:nvPr/>
          </p:nvSpPr>
          <p:spPr>
            <a:xfrm>
              <a:off x="2500359" y="3383086"/>
              <a:ext cx="1693" cy="1160498"/>
            </a:xfrm>
            <a:custGeom>
              <a:avLst/>
              <a:gdLst/>
              <a:ahLst/>
              <a:cxnLst/>
              <a:rect l="l" t="t" r="r" b="b"/>
              <a:pathLst>
                <a:path w="1905" h="1305560">
                  <a:moveTo>
                    <a:pt x="0" y="0"/>
                  </a:moveTo>
                  <a:lnTo>
                    <a:pt x="1422" y="1305179"/>
                  </a:lnTo>
                </a:path>
              </a:pathLst>
            </a:custGeom>
            <a:ln w="9525">
              <a:solidFill>
                <a:srgbClr val="000000"/>
              </a:solidFill>
            </a:ln>
          </p:spPr>
          <p:txBody>
            <a:bodyPr wrap="square" lIns="0" tIns="0" rIns="0" bIns="0" rtlCol="0"/>
            <a:lstStyle/>
            <a:p>
              <a:endParaRPr sz="2133"/>
            </a:p>
          </p:txBody>
        </p:sp>
        <p:sp>
          <p:nvSpPr>
            <p:cNvPr id="7" name="object 7"/>
            <p:cNvSpPr/>
            <p:nvPr/>
          </p:nvSpPr>
          <p:spPr>
            <a:xfrm>
              <a:off x="5735752" y="338308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8" name="object 8"/>
            <p:cNvSpPr/>
            <p:nvPr/>
          </p:nvSpPr>
          <p:spPr>
            <a:xfrm>
              <a:off x="5735752" y="3605103"/>
              <a:ext cx="184573" cy="1693"/>
            </a:xfrm>
            <a:custGeom>
              <a:avLst/>
              <a:gdLst/>
              <a:ahLst/>
              <a:cxnLst/>
              <a:rect l="l" t="t" r="r" b="b"/>
              <a:pathLst>
                <a:path w="207645" h="1904">
                  <a:moveTo>
                    <a:pt x="0" y="0"/>
                  </a:moveTo>
                  <a:lnTo>
                    <a:pt x="207136" y="1524"/>
                  </a:lnTo>
                </a:path>
              </a:pathLst>
            </a:custGeom>
            <a:ln w="9524">
              <a:solidFill>
                <a:srgbClr val="000000"/>
              </a:solidFill>
            </a:ln>
          </p:spPr>
          <p:txBody>
            <a:bodyPr wrap="square" lIns="0" tIns="0" rIns="0" bIns="0" rtlCol="0"/>
            <a:lstStyle/>
            <a:p>
              <a:endParaRPr sz="2133"/>
            </a:p>
          </p:txBody>
        </p:sp>
        <p:sp>
          <p:nvSpPr>
            <p:cNvPr id="9" name="object 9"/>
            <p:cNvSpPr/>
            <p:nvPr/>
          </p:nvSpPr>
          <p:spPr>
            <a:xfrm>
              <a:off x="2500359" y="4543250"/>
              <a:ext cx="184573" cy="1693"/>
            </a:xfrm>
            <a:custGeom>
              <a:avLst/>
              <a:gdLst/>
              <a:ahLst/>
              <a:cxnLst/>
              <a:rect l="l" t="t" r="r" b="b"/>
              <a:pathLst>
                <a:path w="207644" h="1904">
                  <a:moveTo>
                    <a:pt x="0" y="0"/>
                  </a:moveTo>
                  <a:lnTo>
                    <a:pt x="207136" y="1523"/>
                  </a:lnTo>
                </a:path>
              </a:pathLst>
            </a:custGeom>
            <a:ln w="9524">
              <a:solidFill>
                <a:srgbClr val="000000"/>
              </a:solidFill>
            </a:ln>
          </p:spPr>
          <p:txBody>
            <a:bodyPr wrap="square" lIns="0" tIns="0" rIns="0" bIns="0" rtlCol="0"/>
            <a:lstStyle/>
            <a:p>
              <a:endParaRPr sz="2133"/>
            </a:p>
          </p:txBody>
        </p:sp>
        <p:sp>
          <p:nvSpPr>
            <p:cNvPr id="10" name="object 10"/>
            <p:cNvSpPr/>
            <p:nvPr/>
          </p:nvSpPr>
          <p:spPr>
            <a:xfrm>
              <a:off x="5711626" y="338308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11" name="object 11"/>
            <p:cNvSpPr/>
            <p:nvPr/>
          </p:nvSpPr>
          <p:spPr>
            <a:xfrm>
              <a:off x="2523216" y="3407455"/>
              <a:ext cx="1693" cy="593231"/>
            </a:xfrm>
            <a:custGeom>
              <a:avLst/>
              <a:gdLst/>
              <a:ahLst/>
              <a:cxnLst/>
              <a:rect l="l" t="t" r="r" b="b"/>
              <a:pathLst>
                <a:path w="1905" h="667385">
                  <a:moveTo>
                    <a:pt x="0" y="0"/>
                  </a:moveTo>
                  <a:lnTo>
                    <a:pt x="1422" y="667054"/>
                  </a:lnTo>
                </a:path>
              </a:pathLst>
            </a:custGeom>
            <a:ln w="9524">
              <a:solidFill>
                <a:srgbClr val="000000"/>
              </a:solidFill>
            </a:ln>
          </p:spPr>
          <p:txBody>
            <a:bodyPr wrap="square" lIns="0" tIns="0" rIns="0" bIns="0" rtlCol="0"/>
            <a:lstStyle/>
            <a:p>
              <a:endParaRPr sz="2133"/>
            </a:p>
          </p:txBody>
        </p:sp>
        <p:sp>
          <p:nvSpPr>
            <p:cNvPr id="12" name="object 12"/>
            <p:cNvSpPr/>
            <p:nvPr/>
          </p:nvSpPr>
          <p:spPr>
            <a:xfrm>
              <a:off x="5446242"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3" name="object 13"/>
            <p:cNvSpPr/>
            <p:nvPr/>
          </p:nvSpPr>
          <p:spPr>
            <a:xfrm>
              <a:off x="5711626" y="3383087"/>
              <a:ext cx="24271" cy="1693"/>
            </a:xfrm>
            <a:custGeom>
              <a:avLst/>
              <a:gdLst/>
              <a:ahLst/>
              <a:cxnLst/>
              <a:rect l="l" t="t" r="r" b="b"/>
              <a:pathLst>
                <a:path w="27304" h="1904">
                  <a:moveTo>
                    <a:pt x="0" y="0"/>
                  </a:moveTo>
                  <a:lnTo>
                    <a:pt x="27139" y="1524"/>
                  </a:lnTo>
                </a:path>
              </a:pathLst>
            </a:custGeom>
            <a:ln w="9525">
              <a:solidFill>
                <a:srgbClr val="000000"/>
              </a:solidFill>
            </a:ln>
          </p:spPr>
          <p:txBody>
            <a:bodyPr wrap="square" lIns="0" tIns="0" rIns="0" bIns="0" rtlCol="0"/>
            <a:lstStyle/>
            <a:p>
              <a:endParaRPr sz="2133"/>
            </a:p>
          </p:txBody>
        </p:sp>
        <p:sp>
          <p:nvSpPr>
            <p:cNvPr id="14" name="object 14"/>
            <p:cNvSpPr/>
            <p:nvPr/>
          </p:nvSpPr>
          <p:spPr>
            <a:xfrm>
              <a:off x="2500357" y="3383764"/>
              <a:ext cx="3211689" cy="0"/>
            </a:xfrm>
            <a:custGeom>
              <a:avLst/>
              <a:gdLst/>
              <a:ahLst/>
              <a:cxnLst/>
              <a:rect l="l" t="t" r="r" b="b"/>
              <a:pathLst>
                <a:path w="3613150">
                  <a:moveTo>
                    <a:pt x="0" y="0"/>
                  </a:moveTo>
                  <a:lnTo>
                    <a:pt x="3612676" y="0"/>
                  </a:lnTo>
                </a:path>
              </a:pathLst>
            </a:custGeom>
            <a:ln w="9525">
              <a:solidFill>
                <a:srgbClr val="000000"/>
              </a:solidFill>
            </a:ln>
          </p:spPr>
          <p:txBody>
            <a:bodyPr wrap="square" lIns="0" tIns="0" rIns="0" bIns="0" rtlCol="0"/>
            <a:lstStyle/>
            <a:p>
              <a:endParaRPr sz="2133"/>
            </a:p>
          </p:txBody>
        </p:sp>
        <p:sp>
          <p:nvSpPr>
            <p:cNvPr id="15" name="object 15"/>
            <p:cNvSpPr/>
            <p:nvPr/>
          </p:nvSpPr>
          <p:spPr>
            <a:xfrm>
              <a:off x="4730088"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6" name="object 16"/>
            <p:cNvSpPr/>
            <p:nvPr/>
          </p:nvSpPr>
          <p:spPr>
            <a:xfrm>
              <a:off x="4868493" y="4000396"/>
              <a:ext cx="439702" cy="1693"/>
            </a:xfrm>
            <a:custGeom>
              <a:avLst/>
              <a:gdLst/>
              <a:ahLst/>
              <a:cxnLst/>
              <a:rect l="l" t="t" r="r" b="b"/>
              <a:pathLst>
                <a:path w="494664" h="1904">
                  <a:moveTo>
                    <a:pt x="0" y="0"/>
                  </a:moveTo>
                  <a:lnTo>
                    <a:pt x="494258" y="1523"/>
                  </a:lnTo>
                </a:path>
              </a:pathLst>
            </a:custGeom>
            <a:ln w="9525">
              <a:solidFill>
                <a:srgbClr val="000000"/>
              </a:solidFill>
            </a:ln>
          </p:spPr>
          <p:txBody>
            <a:bodyPr wrap="square" lIns="0" tIns="0" rIns="0" bIns="0" rtlCol="0"/>
            <a:lstStyle/>
            <a:p>
              <a:endParaRPr sz="2133"/>
            </a:p>
          </p:txBody>
        </p:sp>
        <p:sp>
          <p:nvSpPr>
            <p:cNvPr id="17" name="object 17"/>
            <p:cNvSpPr/>
            <p:nvPr/>
          </p:nvSpPr>
          <p:spPr>
            <a:xfrm>
              <a:off x="5376403" y="4000396"/>
              <a:ext cx="359551" cy="1693"/>
            </a:xfrm>
            <a:custGeom>
              <a:avLst/>
              <a:gdLst/>
              <a:ahLst/>
              <a:cxnLst/>
              <a:rect l="l" t="t" r="r" b="b"/>
              <a:pathLst>
                <a:path w="404495" h="1904">
                  <a:moveTo>
                    <a:pt x="0" y="0"/>
                  </a:moveTo>
                  <a:lnTo>
                    <a:pt x="404266" y="1523"/>
                  </a:lnTo>
                </a:path>
              </a:pathLst>
            </a:custGeom>
            <a:ln w="9525">
              <a:solidFill>
                <a:srgbClr val="000000"/>
              </a:solidFill>
            </a:ln>
          </p:spPr>
          <p:txBody>
            <a:bodyPr wrap="square" lIns="0" tIns="0" rIns="0" bIns="0" rtlCol="0"/>
            <a:lstStyle/>
            <a:p>
              <a:endParaRPr sz="2133"/>
            </a:p>
          </p:txBody>
        </p:sp>
        <p:sp>
          <p:nvSpPr>
            <p:cNvPr id="18" name="object 18"/>
            <p:cNvSpPr/>
            <p:nvPr/>
          </p:nvSpPr>
          <p:spPr>
            <a:xfrm>
              <a:off x="4152339"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9" name="object 19"/>
            <p:cNvSpPr/>
            <p:nvPr/>
          </p:nvSpPr>
          <p:spPr>
            <a:xfrm>
              <a:off x="3436183"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20" name="object 20"/>
            <p:cNvSpPr/>
            <p:nvPr/>
          </p:nvSpPr>
          <p:spPr>
            <a:xfrm>
              <a:off x="3574590" y="4000396"/>
              <a:ext cx="439702" cy="1693"/>
            </a:xfrm>
            <a:custGeom>
              <a:avLst/>
              <a:gdLst/>
              <a:ahLst/>
              <a:cxnLst/>
              <a:rect l="l" t="t" r="r" b="b"/>
              <a:pathLst>
                <a:path w="494664" h="1904">
                  <a:moveTo>
                    <a:pt x="0" y="0"/>
                  </a:moveTo>
                  <a:lnTo>
                    <a:pt x="494258" y="1523"/>
                  </a:lnTo>
                </a:path>
              </a:pathLst>
            </a:custGeom>
            <a:ln w="9525">
              <a:solidFill>
                <a:srgbClr val="000000"/>
              </a:solidFill>
            </a:ln>
          </p:spPr>
          <p:txBody>
            <a:bodyPr wrap="square" lIns="0" tIns="0" rIns="0" bIns="0" rtlCol="0"/>
            <a:lstStyle/>
            <a:p>
              <a:endParaRPr sz="2133"/>
            </a:p>
          </p:txBody>
        </p:sp>
        <p:sp>
          <p:nvSpPr>
            <p:cNvPr id="21" name="object 21"/>
            <p:cNvSpPr/>
            <p:nvPr/>
          </p:nvSpPr>
          <p:spPr>
            <a:xfrm>
              <a:off x="4082500" y="4000396"/>
              <a:ext cx="717409" cy="1693"/>
            </a:xfrm>
            <a:custGeom>
              <a:avLst/>
              <a:gdLst/>
              <a:ahLst/>
              <a:cxnLst/>
              <a:rect l="l" t="t" r="r" b="b"/>
              <a:pathLst>
                <a:path w="807085" h="1904">
                  <a:moveTo>
                    <a:pt x="0" y="0"/>
                  </a:moveTo>
                  <a:lnTo>
                    <a:pt x="807097" y="1523"/>
                  </a:lnTo>
                </a:path>
              </a:pathLst>
            </a:custGeom>
            <a:ln w="9525">
              <a:solidFill>
                <a:srgbClr val="000000"/>
              </a:solidFill>
            </a:ln>
          </p:spPr>
          <p:txBody>
            <a:bodyPr wrap="square" lIns="0" tIns="0" rIns="0" bIns="0" rtlCol="0"/>
            <a:lstStyle/>
            <a:p>
              <a:endParaRPr sz="2133"/>
            </a:p>
          </p:txBody>
        </p:sp>
        <p:sp>
          <p:nvSpPr>
            <p:cNvPr id="22" name="object 22"/>
            <p:cNvSpPr/>
            <p:nvPr/>
          </p:nvSpPr>
          <p:spPr>
            <a:xfrm>
              <a:off x="2858434" y="3383086"/>
              <a:ext cx="1693" cy="24836"/>
            </a:xfrm>
            <a:custGeom>
              <a:avLst/>
              <a:gdLst/>
              <a:ahLst/>
              <a:cxnLst/>
              <a:rect l="l" t="t" r="r" b="b"/>
              <a:pathLst>
                <a:path w="1905" h="27939">
                  <a:moveTo>
                    <a:pt x="0" y="0"/>
                  </a:moveTo>
                  <a:lnTo>
                    <a:pt x="1422" y="27419"/>
                  </a:lnTo>
                </a:path>
              </a:pathLst>
            </a:custGeom>
            <a:ln w="9525">
              <a:solidFill>
                <a:srgbClr val="000000"/>
              </a:solidFill>
            </a:ln>
          </p:spPr>
          <p:txBody>
            <a:bodyPr wrap="square" lIns="0" tIns="0" rIns="0" bIns="0" rtlCol="0"/>
            <a:lstStyle/>
            <a:p>
              <a:endParaRPr sz="2133"/>
            </a:p>
          </p:txBody>
        </p:sp>
        <p:sp>
          <p:nvSpPr>
            <p:cNvPr id="23" name="object 23"/>
            <p:cNvSpPr/>
            <p:nvPr/>
          </p:nvSpPr>
          <p:spPr>
            <a:xfrm>
              <a:off x="2800025" y="4000396"/>
              <a:ext cx="704991" cy="1693"/>
            </a:xfrm>
            <a:custGeom>
              <a:avLst/>
              <a:gdLst/>
              <a:ahLst/>
              <a:cxnLst/>
              <a:rect l="l" t="t" r="r" b="b"/>
              <a:pathLst>
                <a:path w="793114" h="1904">
                  <a:moveTo>
                    <a:pt x="0" y="0"/>
                  </a:moveTo>
                  <a:lnTo>
                    <a:pt x="792822" y="1523"/>
                  </a:lnTo>
                </a:path>
              </a:pathLst>
            </a:custGeom>
            <a:ln w="9525">
              <a:solidFill>
                <a:srgbClr val="000000"/>
              </a:solidFill>
            </a:ln>
          </p:spPr>
          <p:txBody>
            <a:bodyPr wrap="square" lIns="0" tIns="0" rIns="0" bIns="0" rtlCol="0"/>
            <a:lstStyle/>
            <a:p>
              <a:endParaRPr sz="2133"/>
            </a:p>
          </p:txBody>
        </p:sp>
        <p:sp>
          <p:nvSpPr>
            <p:cNvPr id="24" name="object 24"/>
            <p:cNvSpPr/>
            <p:nvPr/>
          </p:nvSpPr>
          <p:spPr>
            <a:xfrm>
              <a:off x="2500357" y="4000396"/>
              <a:ext cx="231422" cy="1693"/>
            </a:xfrm>
            <a:custGeom>
              <a:avLst/>
              <a:gdLst/>
              <a:ahLst/>
              <a:cxnLst/>
              <a:rect l="l" t="t" r="r" b="b"/>
              <a:pathLst>
                <a:path w="260350" h="1904">
                  <a:moveTo>
                    <a:pt x="0" y="0"/>
                  </a:moveTo>
                  <a:lnTo>
                    <a:pt x="259981" y="1523"/>
                  </a:lnTo>
                </a:path>
              </a:pathLst>
            </a:custGeom>
            <a:ln w="9525">
              <a:solidFill>
                <a:srgbClr val="000000"/>
              </a:solidFill>
            </a:ln>
          </p:spPr>
          <p:txBody>
            <a:bodyPr wrap="square" lIns="0" tIns="0" rIns="0" bIns="0" rtlCol="0"/>
            <a:lstStyle/>
            <a:p>
              <a:endParaRPr sz="2133"/>
            </a:p>
          </p:txBody>
        </p:sp>
        <p:sp>
          <p:nvSpPr>
            <p:cNvPr id="25" name="object 25"/>
            <p:cNvSpPr/>
            <p:nvPr/>
          </p:nvSpPr>
          <p:spPr>
            <a:xfrm>
              <a:off x="5897012" y="414795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26" name="object 26"/>
            <p:cNvSpPr/>
            <p:nvPr/>
          </p:nvSpPr>
          <p:spPr>
            <a:xfrm>
              <a:off x="3042554"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27" name="object 27"/>
            <p:cNvSpPr/>
            <p:nvPr/>
          </p:nvSpPr>
          <p:spPr>
            <a:xfrm>
              <a:off x="2684476" y="4765941"/>
              <a:ext cx="3212818" cy="0"/>
            </a:xfrm>
            <a:custGeom>
              <a:avLst/>
              <a:gdLst/>
              <a:ahLst/>
              <a:cxnLst/>
              <a:rect l="l" t="t" r="r" b="b"/>
              <a:pathLst>
                <a:path w="3614420">
                  <a:moveTo>
                    <a:pt x="0" y="0"/>
                  </a:moveTo>
                  <a:lnTo>
                    <a:pt x="3614101" y="0"/>
                  </a:lnTo>
                </a:path>
              </a:pathLst>
            </a:custGeom>
            <a:ln w="9525">
              <a:solidFill>
                <a:srgbClr val="000000"/>
              </a:solidFill>
            </a:ln>
          </p:spPr>
          <p:txBody>
            <a:bodyPr wrap="square" lIns="0" tIns="0" rIns="0" bIns="0" rtlCol="0"/>
            <a:lstStyle/>
            <a:p>
              <a:endParaRPr sz="2133"/>
            </a:p>
          </p:txBody>
        </p:sp>
        <p:sp>
          <p:nvSpPr>
            <p:cNvPr id="28" name="object 28"/>
            <p:cNvSpPr/>
            <p:nvPr/>
          </p:nvSpPr>
          <p:spPr>
            <a:xfrm>
              <a:off x="3621570"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29" name="object 29"/>
            <p:cNvSpPr/>
            <p:nvPr/>
          </p:nvSpPr>
          <p:spPr>
            <a:xfrm>
              <a:off x="4337725"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0" name="object 30"/>
            <p:cNvSpPr/>
            <p:nvPr/>
          </p:nvSpPr>
          <p:spPr>
            <a:xfrm>
              <a:off x="4915474"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1" name="object 31"/>
            <p:cNvSpPr/>
            <p:nvPr/>
          </p:nvSpPr>
          <p:spPr>
            <a:xfrm>
              <a:off x="5631627"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2" name="object 32"/>
            <p:cNvSpPr/>
            <p:nvPr/>
          </p:nvSpPr>
          <p:spPr>
            <a:xfrm>
              <a:off x="3758706" y="4147956"/>
              <a:ext cx="439702" cy="1693"/>
            </a:xfrm>
            <a:custGeom>
              <a:avLst/>
              <a:gdLst/>
              <a:ahLst/>
              <a:cxnLst/>
              <a:rect l="l" t="t" r="r" b="b"/>
              <a:pathLst>
                <a:path w="494664" h="1904">
                  <a:moveTo>
                    <a:pt x="0" y="0"/>
                  </a:moveTo>
                  <a:lnTo>
                    <a:pt x="494258" y="1524"/>
                  </a:lnTo>
                </a:path>
              </a:pathLst>
            </a:custGeom>
            <a:ln w="9525">
              <a:solidFill>
                <a:srgbClr val="000000"/>
              </a:solidFill>
            </a:ln>
          </p:spPr>
          <p:txBody>
            <a:bodyPr wrap="square" lIns="0" tIns="0" rIns="0" bIns="0" rtlCol="0"/>
            <a:lstStyle/>
            <a:p>
              <a:endParaRPr sz="2133"/>
            </a:p>
          </p:txBody>
        </p:sp>
        <p:sp>
          <p:nvSpPr>
            <p:cNvPr id="33" name="object 33"/>
            <p:cNvSpPr/>
            <p:nvPr/>
          </p:nvSpPr>
          <p:spPr>
            <a:xfrm>
              <a:off x="4267887" y="4147956"/>
              <a:ext cx="716280" cy="1693"/>
            </a:xfrm>
            <a:custGeom>
              <a:avLst/>
              <a:gdLst/>
              <a:ahLst/>
              <a:cxnLst/>
              <a:rect l="l" t="t" r="r" b="b"/>
              <a:pathLst>
                <a:path w="805814" h="1904">
                  <a:moveTo>
                    <a:pt x="0" y="0"/>
                  </a:moveTo>
                  <a:lnTo>
                    <a:pt x="805675" y="1524"/>
                  </a:lnTo>
                </a:path>
              </a:pathLst>
            </a:custGeom>
            <a:ln w="9525">
              <a:solidFill>
                <a:srgbClr val="000000"/>
              </a:solidFill>
            </a:ln>
          </p:spPr>
          <p:txBody>
            <a:bodyPr wrap="square" lIns="0" tIns="0" rIns="0" bIns="0" rtlCol="0"/>
            <a:lstStyle/>
            <a:p>
              <a:endParaRPr sz="2133"/>
            </a:p>
          </p:txBody>
        </p:sp>
        <p:sp>
          <p:nvSpPr>
            <p:cNvPr id="34" name="object 34"/>
            <p:cNvSpPr/>
            <p:nvPr/>
          </p:nvSpPr>
          <p:spPr>
            <a:xfrm>
              <a:off x="2707332" y="4147956"/>
              <a:ext cx="1693" cy="592102"/>
            </a:xfrm>
            <a:custGeom>
              <a:avLst/>
              <a:gdLst/>
              <a:ahLst/>
              <a:cxnLst/>
              <a:rect l="l" t="t" r="r" b="b"/>
              <a:pathLst>
                <a:path w="1905" h="666114">
                  <a:moveTo>
                    <a:pt x="0" y="0"/>
                  </a:moveTo>
                  <a:lnTo>
                    <a:pt x="1422" y="665530"/>
                  </a:lnTo>
                </a:path>
              </a:pathLst>
            </a:custGeom>
            <a:ln w="9524">
              <a:solidFill>
                <a:srgbClr val="000000"/>
              </a:solidFill>
            </a:ln>
          </p:spPr>
          <p:txBody>
            <a:bodyPr wrap="square" lIns="0" tIns="0" rIns="0" bIns="0" rtlCol="0"/>
            <a:lstStyle/>
            <a:p>
              <a:endParaRPr sz="2133"/>
            </a:p>
          </p:txBody>
        </p:sp>
        <p:sp>
          <p:nvSpPr>
            <p:cNvPr id="35" name="object 35"/>
            <p:cNvSpPr/>
            <p:nvPr/>
          </p:nvSpPr>
          <p:spPr>
            <a:xfrm>
              <a:off x="2684475" y="4147956"/>
              <a:ext cx="231422" cy="1693"/>
            </a:xfrm>
            <a:custGeom>
              <a:avLst/>
              <a:gdLst/>
              <a:ahLst/>
              <a:cxnLst/>
              <a:rect l="l" t="t" r="r" b="b"/>
              <a:pathLst>
                <a:path w="260350" h="1904">
                  <a:moveTo>
                    <a:pt x="0" y="0"/>
                  </a:moveTo>
                  <a:lnTo>
                    <a:pt x="259981" y="1524"/>
                  </a:lnTo>
                </a:path>
              </a:pathLst>
            </a:custGeom>
            <a:ln w="9525">
              <a:solidFill>
                <a:srgbClr val="000000"/>
              </a:solidFill>
            </a:ln>
          </p:spPr>
          <p:txBody>
            <a:bodyPr wrap="square" lIns="0" tIns="0" rIns="0" bIns="0" rtlCol="0"/>
            <a:lstStyle/>
            <a:p>
              <a:endParaRPr sz="2133"/>
            </a:p>
          </p:txBody>
        </p:sp>
        <p:sp>
          <p:nvSpPr>
            <p:cNvPr id="36" name="object 36"/>
            <p:cNvSpPr/>
            <p:nvPr/>
          </p:nvSpPr>
          <p:spPr>
            <a:xfrm>
              <a:off x="2985412" y="4147956"/>
              <a:ext cx="704991" cy="1693"/>
            </a:xfrm>
            <a:custGeom>
              <a:avLst/>
              <a:gdLst/>
              <a:ahLst/>
              <a:cxnLst/>
              <a:rect l="l" t="t" r="r" b="b"/>
              <a:pathLst>
                <a:path w="793114" h="1904">
                  <a:moveTo>
                    <a:pt x="0" y="0"/>
                  </a:moveTo>
                  <a:lnTo>
                    <a:pt x="792822" y="1524"/>
                  </a:lnTo>
                </a:path>
              </a:pathLst>
            </a:custGeom>
            <a:ln w="9525">
              <a:solidFill>
                <a:srgbClr val="000000"/>
              </a:solidFill>
            </a:ln>
          </p:spPr>
          <p:txBody>
            <a:bodyPr wrap="square" lIns="0" tIns="0" rIns="0" bIns="0" rtlCol="0"/>
            <a:lstStyle/>
            <a:p>
              <a:endParaRPr sz="2133"/>
            </a:p>
          </p:txBody>
        </p:sp>
        <p:sp>
          <p:nvSpPr>
            <p:cNvPr id="37" name="object 37"/>
            <p:cNvSpPr/>
            <p:nvPr/>
          </p:nvSpPr>
          <p:spPr>
            <a:xfrm>
              <a:off x="5053879" y="4147956"/>
              <a:ext cx="438573" cy="1693"/>
            </a:xfrm>
            <a:custGeom>
              <a:avLst/>
              <a:gdLst/>
              <a:ahLst/>
              <a:cxnLst/>
              <a:rect l="l" t="t" r="r" b="b"/>
              <a:pathLst>
                <a:path w="493395" h="1904">
                  <a:moveTo>
                    <a:pt x="0" y="0"/>
                  </a:moveTo>
                  <a:lnTo>
                    <a:pt x="492836" y="1524"/>
                  </a:lnTo>
                </a:path>
              </a:pathLst>
            </a:custGeom>
            <a:ln w="9525">
              <a:solidFill>
                <a:srgbClr val="000000"/>
              </a:solidFill>
            </a:ln>
          </p:spPr>
          <p:txBody>
            <a:bodyPr wrap="square" lIns="0" tIns="0" rIns="0" bIns="0" rtlCol="0"/>
            <a:lstStyle/>
            <a:p>
              <a:endParaRPr sz="2133"/>
            </a:p>
          </p:txBody>
        </p:sp>
        <p:sp>
          <p:nvSpPr>
            <p:cNvPr id="38" name="object 38"/>
            <p:cNvSpPr/>
            <p:nvPr/>
          </p:nvSpPr>
          <p:spPr>
            <a:xfrm>
              <a:off x="5561790" y="4147956"/>
              <a:ext cx="358422" cy="1693"/>
            </a:xfrm>
            <a:custGeom>
              <a:avLst/>
              <a:gdLst/>
              <a:ahLst/>
              <a:cxnLst/>
              <a:rect l="l" t="t" r="r" b="b"/>
              <a:pathLst>
                <a:path w="403225" h="1904">
                  <a:moveTo>
                    <a:pt x="0" y="0"/>
                  </a:moveTo>
                  <a:lnTo>
                    <a:pt x="402831" y="1524"/>
                  </a:lnTo>
                </a:path>
              </a:pathLst>
            </a:custGeom>
            <a:ln w="9525">
              <a:solidFill>
                <a:srgbClr val="000000"/>
              </a:solidFill>
            </a:ln>
          </p:spPr>
          <p:txBody>
            <a:bodyPr wrap="square" lIns="0" tIns="0" rIns="0" bIns="0" rtlCol="0"/>
            <a:lstStyle/>
            <a:p>
              <a:endParaRPr sz="2133"/>
            </a:p>
          </p:txBody>
        </p:sp>
        <p:sp>
          <p:nvSpPr>
            <p:cNvPr id="39" name="object 39"/>
            <p:cNvSpPr/>
            <p:nvPr/>
          </p:nvSpPr>
          <p:spPr>
            <a:xfrm>
              <a:off x="2684475" y="4147956"/>
              <a:ext cx="1693" cy="617502"/>
            </a:xfrm>
            <a:custGeom>
              <a:avLst/>
              <a:gdLst/>
              <a:ahLst/>
              <a:cxnLst/>
              <a:rect l="l" t="t" r="r" b="b"/>
              <a:pathLst>
                <a:path w="1905" h="694689">
                  <a:moveTo>
                    <a:pt x="0" y="0"/>
                  </a:moveTo>
                  <a:lnTo>
                    <a:pt x="1422" y="694474"/>
                  </a:lnTo>
                </a:path>
              </a:pathLst>
            </a:custGeom>
            <a:ln w="9524">
              <a:solidFill>
                <a:srgbClr val="000000"/>
              </a:solidFill>
            </a:ln>
          </p:spPr>
          <p:txBody>
            <a:bodyPr wrap="square" lIns="0" tIns="0" rIns="0" bIns="0" rtlCol="0"/>
            <a:lstStyle/>
            <a:p>
              <a:endParaRPr sz="2133"/>
            </a:p>
          </p:txBody>
        </p:sp>
        <p:sp>
          <p:nvSpPr>
            <p:cNvPr id="40" name="object 40"/>
            <p:cNvSpPr/>
            <p:nvPr/>
          </p:nvSpPr>
          <p:spPr>
            <a:xfrm>
              <a:off x="2523213" y="3407455"/>
              <a:ext cx="335280" cy="1693"/>
            </a:xfrm>
            <a:custGeom>
              <a:avLst/>
              <a:gdLst/>
              <a:ahLst/>
              <a:cxnLst/>
              <a:rect l="l" t="t" r="r" b="b"/>
              <a:pathLst>
                <a:path w="377189" h="1904">
                  <a:moveTo>
                    <a:pt x="0" y="0"/>
                  </a:moveTo>
                  <a:lnTo>
                    <a:pt x="377126" y="1524"/>
                  </a:lnTo>
                </a:path>
              </a:pathLst>
            </a:custGeom>
            <a:ln w="9525">
              <a:solidFill>
                <a:srgbClr val="000000"/>
              </a:solidFill>
            </a:ln>
          </p:spPr>
          <p:txBody>
            <a:bodyPr wrap="square" lIns="0" tIns="0" rIns="0" bIns="0" rtlCol="0"/>
            <a:lstStyle/>
            <a:p>
              <a:endParaRPr sz="2133"/>
            </a:p>
          </p:txBody>
        </p:sp>
        <p:sp>
          <p:nvSpPr>
            <p:cNvPr id="41" name="object 41"/>
            <p:cNvSpPr/>
            <p:nvPr/>
          </p:nvSpPr>
          <p:spPr>
            <a:xfrm>
              <a:off x="4730084" y="3407455"/>
              <a:ext cx="716280" cy="1693"/>
            </a:xfrm>
            <a:custGeom>
              <a:avLst/>
              <a:gdLst/>
              <a:ahLst/>
              <a:cxnLst/>
              <a:rect l="l" t="t" r="r" b="b"/>
              <a:pathLst>
                <a:path w="805814" h="1904">
                  <a:moveTo>
                    <a:pt x="805675" y="0"/>
                  </a:moveTo>
                  <a:lnTo>
                    <a:pt x="0" y="1524"/>
                  </a:lnTo>
                </a:path>
              </a:pathLst>
            </a:custGeom>
            <a:ln w="9525">
              <a:solidFill>
                <a:srgbClr val="000000"/>
              </a:solidFill>
            </a:ln>
          </p:spPr>
          <p:txBody>
            <a:bodyPr wrap="square" lIns="0" tIns="0" rIns="0" bIns="0" rtlCol="0"/>
            <a:lstStyle/>
            <a:p>
              <a:endParaRPr sz="2133"/>
            </a:p>
          </p:txBody>
        </p:sp>
        <p:sp>
          <p:nvSpPr>
            <p:cNvPr id="42" name="object 42"/>
            <p:cNvSpPr/>
            <p:nvPr/>
          </p:nvSpPr>
          <p:spPr>
            <a:xfrm>
              <a:off x="4915472" y="4739544"/>
              <a:ext cx="716280" cy="1693"/>
            </a:xfrm>
            <a:custGeom>
              <a:avLst/>
              <a:gdLst/>
              <a:ahLst/>
              <a:cxnLst/>
              <a:rect l="l" t="t" r="r" b="b"/>
              <a:pathLst>
                <a:path w="805814" h="1904">
                  <a:moveTo>
                    <a:pt x="805675" y="0"/>
                  </a:moveTo>
                  <a:lnTo>
                    <a:pt x="0" y="1524"/>
                  </a:lnTo>
                </a:path>
              </a:pathLst>
            </a:custGeom>
            <a:ln w="9525">
              <a:solidFill>
                <a:srgbClr val="000000"/>
              </a:solidFill>
            </a:ln>
          </p:spPr>
          <p:txBody>
            <a:bodyPr wrap="square" lIns="0" tIns="0" rIns="0" bIns="0" rtlCol="0"/>
            <a:lstStyle/>
            <a:p>
              <a:endParaRPr sz="2133"/>
            </a:p>
          </p:txBody>
        </p:sp>
        <p:sp>
          <p:nvSpPr>
            <p:cNvPr id="43" name="object 43"/>
            <p:cNvSpPr/>
            <p:nvPr/>
          </p:nvSpPr>
          <p:spPr>
            <a:xfrm>
              <a:off x="3621573" y="4740221"/>
              <a:ext cx="716280" cy="0"/>
            </a:xfrm>
            <a:custGeom>
              <a:avLst/>
              <a:gdLst/>
              <a:ahLst/>
              <a:cxnLst/>
              <a:rect l="l" t="t" r="r" b="b"/>
              <a:pathLst>
                <a:path w="805814">
                  <a:moveTo>
                    <a:pt x="0" y="0"/>
                  </a:moveTo>
                  <a:lnTo>
                    <a:pt x="805670" y="0"/>
                  </a:lnTo>
                </a:path>
              </a:pathLst>
            </a:custGeom>
            <a:ln w="9526">
              <a:solidFill>
                <a:srgbClr val="000000"/>
              </a:solidFill>
            </a:ln>
          </p:spPr>
          <p:txBody>
            <a:bodyPr wrap="square" lIns="0" tIns="0" rIns="0" bIns="0" rtlCol="0"/>
            <a:lstStyle/>
            <a:p>
              <a:endParaRPr sz="2133"/>
            </a:p>
          </p:txBody>
        </p:sp>
        <p:sp>
          <p:nvSpPr>
            <p:cNvPr id="44" name="object 44"/>
            <p:cNvSpPr/>
            <p:nvPr/>
          </p:nvSpPr>
          <p:spPr>
            <a:xfrm>
              <a:off x="2707331" y="4739544"/>
              <a:ext cx="335280" cy="1693"/>
            </a:xfrm>
            <a:custGeom>
              <a:avLst/>
              <a:gdLst/>
              <a:ahLst/>
              <a:cxnLst/>
              <a:rect l="l" t="t" r="r" b="b"/>
              <a:pathLst>
                <a:path w="377189" h="1904">
                  <a:moveTo>
                    <a:pt x="0" y="0"/>
                  </a:moveTo>
                  <a:lnTo>
                    <a:pt x="377126" y="1524"/>
                  </a:lnTo>
                </a:path>
              </a:pathLst>
            </a:custGeom>
            <a:ln w="9525">
              <a:solidFill>
                <a:srgbClr val="000000"/>
              </a:solidFill>
            </a:ln>
          </p:spPr>
          <p:txBody>
            <a:bodyPr wrap="square" lIns="0" tIns="0" rIns="0" bIns="0" rtlCol="0"/>
            <a:lstStyle/>
            <a:p>
              <a:endParaRPr sz="2133"/>
            </a:p>
          </p:txBody>
        </p:sp>
        <p:sp>
          <p:nvSpPr>
            <p:cNvPr id="45" name="object 45"/>
            <p:cNvSpPr/>
            <p:nvPr/>
          </p:nvSpPr>
          <p:spPr>
            <a:xfrm>
              <a:off x="2500989" y="2499086"/>
              <a:ext cx="0" cy="786836"/>
            </a:xfrm>
            <a:custGeom>
              <a:avLst/>
              <a:gdLst/>
              <a:ahLst/>
              <a:cxnLst/>
              <a:rect l="l" t="t" r="r" b="b"/>
              <a:pathLst>
                <a:path h="885189">
                  <a:moveTo>
                    <a:pt x="0" y="0"/>
                  </a:moveTo>
                  <a:lnTo>
                    <a:pt x="0" y="884848"/>
                  </a:lnTo>
                </a:path>
              </a:pathLst>
            </a:custGeom>
            <a:ln w="6352">
              <a:solidFill>
                <a:srgbClr val="000000"/>
              </a:solidFill>
            </a:ln>
          </p:spPr>
          <p:txBody>
            <a:bodyPr wrap="square" lIns="0" tIns="0" rIns="0" bIns="0" rtlCol="0"/>
            <a:lstStyle/>
            <a:p>
              <a:endParaRPr sz="2133"/>
            </a:p>
          </p:txBody>
        </p:sp>
        <p:sp>
          <p:nvSpPr>
            <p:cNvPr id="46" name="object 46"/>
            <p:cNvSpPr/>
            <p:nvPr/>
          </p:nvSpPr>
          <p:spPr>
            <a:xfrm>
              <a:off x="5919867" y="2499095"/>
              <a:ext cx="1693" cy="1008662"/>
            </a:xfrm>
            <a:custGeom>
              <a:avLst/>
              <a:gdLst/>
              <a:ahLst/>
              <a:cxnLst/>
              <a:rect l="l" t="t" r="r" b="b"/>
              <a:pathLst>
                <a:path w="1904" h="1134745">
                  <a:moveTo>
                    <a:pt x="0" y="1134605"/>
                  </a:moveTo>
                  <a:lnTo>
                    <a:pt x="1422" y="0"/>
                  </a:lnTo>
                </a:path>
              </a:pathLst>
            </a:custGeom>
            <a:ln w="6350">
              <a:solidFill>
                <a:srgbClr val="000000"/>
              </a:solidFill>
            </a:ln>
          </p:spPr>
          <p:txBody>
            <a:bodyPr wrap="square" lIns="0" tIns="0" rIns="0" bIns="0" rtlCol="0"/>
            <a:lstStyle/>
            <a:p>
              <a:endParaRPr sz="2133"/>
            </a:p>
          </p:txBody>
        </p:sp>
        <p:sp>
          <p:nvSpPr>
            <p:cNvPr id="47" name="object 47"/>
            <p:cNvSpPr/>
            <p:nvPr/>
          </p:nvSpPr>
          <p:spPr>
            <a:xfrm>
              <a:off x="2408933" y="2596560"/>
              <a:ext cx="3602848" cy="1693"/>
            </a:xfrm>
            <a:custGeom>
              <a:avLst/>
              <a:gdLst/>
              <a:ahLst/>
              <a:cxnLst/>
              <a:rect l="l" t="t" r="r" b="b"/>
              <a:pathLst>
                <a:path w="4053204" h="1905">
                  <a:moveTo>
                    <a:pt x="0" y="0"/>
                  </a:moveTo>
                  <a:lnTo>
                    <a:pt x="4052646" y="1524"/>
                  </a:lnTo>
                </a:path>
              </a:pathLst>
            </a:custGeom>
            <a:ln w="6350">
              <a:solidFill>
                <a:srgbClr val="000000"/>
              </a:solidFill>
            </a:ln>
          </p:spPr>
          <p:txBody>
            <a:bodyPr wrap="square" lIns="0" tIns="0" rIns="0" bIns="0" rtlCol="0"/>
            <a:lstStyle/>
            <a:p>
              <a:endParaRPr sz="2133"/>
            </a:p>
          </p:txBody>
        </p:sp>
        <p:sp>
          <p:nvSpPr>
            <p:cNvPr id="48" name="object 48"/>
            <p:cNvSpPr/>
            <p:nvPr/>
          </p:nvSpPr>
          <p:spPr>
            <a:xfrm>
              <a:off x="2459720" y="2542412"/>
              <a:ext cx="91440" cy="108373"/>
            </a:xfrm>
            <a:custGeom>
              <a:avLst/>
              <a:gdLst/>
              <a:ahLst/>
              <a:cxnLst/>
              <a:rect l="l" t="t" r="r" b="b"/>
              <a:pathLst>
                <a:path w="102869" h="121919">
                  <a:moveTo>
                    <a:pt x="91909" y="0"/>
                  </a:moveTo>
                  <a:lnTo>
                    <a:pt x="0" y="121831"/>
                  </a:lnTo>
                  <a:lnTo>
                    <a:pt x="102857" y="11722"/>
                  </a:lnTo>
                  <a:lnTo>
                    <a:pt x="91909" y="0"/>
                  </a:lnTo>
                  <a:close/>
                </a:path>
              </a:pathLst>
            </a:custGeom>
            <a:solidFill>
              <a:srgbClr val="000000"/>
            </a:solidFill>
          </p:spPr>
          <p:txBody>
            <a:bodyPr wrap="square" lIns="0" tIns="0" rIns="0" bIns="0" rtlCol="0"/>
            <a:lstStyle/>
            <a:p>
              <a:endParaRPr sz="2133"/>
            </a:p>
          </p:txBody>
        </p:sp>
        <p:sp>
          <p:nvSpPr>
            <p:cNvPr id="49" name="object 49"/>
            <p:cNvSpPr/>
            <p:nvPr/>
          </p:nvSpPr>
          <p:spPr>
            <a:xfrm>
              <a:off x="2449562" y="2542410"/>
              <a:ext cx="91440" cy="108373"/>
            </a:xfrm>
            <a:custGeom>
              <a:avLst/>
              <a:gdLst/>
              <a:ahLst/>
              <a:cxnLst/>
              <a:rect l="l" t="t" r="r" b="b"/>
              <a:pathLst>
                <a:path w="102869" h="121919">
                  <a:moveTo>
                    <a:pt x="102857" y="0"/>
                  </a:moveTo>
                  <a:lnTo>
                    <a:pt x="0" y="110617"/>
                  </a:lnTo>
                  <a:lnTo>
                    <a:pt x="10960" y="121831"/>
                  </a:lnTo>
                  <a:lnTo>
                    <a:pt x="102857" y="0"/>
                  </a:lnTo>
                  <a:close/>
                </a:path>
              </a:pathLst>
            </a:custGeom>
            <a:solidFill>
              <a:srgbClr val="000000"/>
            </a:solidFill>
          </p:spPr>
          <p:txBody>
            <a:bodyPr wrap="square" lIns="0" tIns="0" rIns="0" bIns="0" rtlCol="0"/>
            <a:lstStyle/>
            <a:p>
              <a:endParaRPr sz="2133"/>
            </a:p>
          </p:txBody>
        </p:sp>
        <p:sp>
          <p:nvSpPr>
            <p:cNvPr id="50" name="object 50"/>
            <p:cNvSpPr/>
            <p:nvPr/>
          </p:nvSpPr>
          <p:spPr>
            <a:xfrm>
              <a:off x="2449571" y="2542412"/>
              <a:ext cx="101600" cy="108373"/>
            </a:xfrm>
            <a:custGeom>
              <a:avLst/>
              <a:gdLst/>
              <a:ahLst/>
              <a:cxnLst/>
              <a:rect l="l" t="t" r="r" b="b"/>
              <a:pathLst>
                <a:path w="114300" h="121919">
                  <a:moveTo>
                    <a:pt x="114274" y="11722"/>
                  </a:moveTo>
                  <a:lnTo>
                    <a:pt x="103276" y="0"/>
                  </a:lnTo>
                  <a:lnTo>
                    <a:pt x="0" y="110617"/>
                  </a:lnTo>
                  <a:lnTo>
                    <a:pt x="10998" y="121831"/>
                  </a:lnTo>
                  <a:lnTo>
                    <a:pt x="114274" y="11722"/>
                  </a:lnTo>
                  <a:close/>
                </a:path>
              </a:pathLst>
            </a:custGeom>
            <a:ln w="6350">
              <a:solidFill>
                <a:srgbClr val="000000"/>
              </a:solidFill>
            </a:ln>
          </p:spPr>
          <p:txBody>
            <a:bodyPr wrap="square" lIns="0" tIns="0" rIns="0" bIns="0" rtlCol="0"/>
            <a:lstStyle/>
            <a:p>
              <a:endParaRPr sz="2133"/>
            </a:p>
          </p:txBody>
        </p:sp>
        <p:sp>
          <p:nvSpPr>
            <p:cNvPr id="51" name="object 51"/>
            <p:cNvSpPr/>
            <p:nvPr/>
          </p:nvSpPr>
          <p:spPr>
            <a:xfrm>
              <a:off x="5870345" y="2542414"/>
              <a:ext cx="90311" cy="108373"/>
            </a:xfrm>
            <a:custGeom>
              <a:avLst/>
              <a:gdLst/>
              <a:ahLst/>
              <a:cxnLst/>
              <a:rect l="l" t="t" r="r" b="b"/>
              <a:pathLst>
                <a:path w="101600" h="121919">
                  <a:moveTo>
                    <a:pt x="101422" y="0"/>
                  </a:moveTo>
                  <a:lnTo>
                    <a:pt x="0" y="110616"/>
                  </a:lnTo>
                  <a:lnTo>
                    <a:pt x="10375" y="121831"/>
                  </a:lnTo>
                  <a:lnTo>
                    <a:pt x="101422" y="0"/>
                  </a:lnTo>
                  <a:close/>
                </a:path>
              </a:pathLst>
            </a:custGeom>
            <a:solidFill>
              <a:srgbClr val="000000"/>
            </a:solidFill>
          </p:spPr>
          <p:txBody>
            <a:bodyPr wrap="square" lIns="0" tIns="0" rIns="0" bIns="0" rtlCol="0"/>
            <a:lstStyle/>
            <a:p>
              <a:endParaRPr sz="2133"/>
            </a:p>
          </p:txBody>
        </p:sp>
        <p:sp>
          <p:nvSpPr>
            <p:cNvPr id="52" name="object 52"/>
            <p:cNvSpPr/>
            <p:nvPr/>
          </p:nvSpPr>
          <p:spPr>
            <a:xfrm>
              <a:off x="5879234" y="2542414"/>
              <a:ext cx="91440" cy="108373"/>
            </a:xfrm>
            <a:custGeom>
              <a:avLst/>
              <a:gdLst/>
              <a:ahLst/>
              <a:cxnLst/>
              <a:rect l="l" t="t" r="r" b="b"/>
              <a:pathLst>
                <a:path w="102870" h="121919">
                  <a:moveTo>
                    <a:pt x="91478" y="0"/>
                  </a:moveTo>
                  <a:lnTo>
                    <a:pt x="0" y="121831"/>
                  </a:lnTo>
                  <a:lnTo>
                    <a:pt x="102857" y="11722"/>
                  </a:lnTo>
                  <a:lnTo>
                    <a:pt x="91478" y="0"/>
                  </a:lnTo>
                  <a:close/>
                </a:path>
              </a:pathLst>
            </a:custGeom>
            <a:solidFill>
              <a:srgbClr val="000000"/>
            </a:solidFill>
          </p:spPr>
          <p:txBody>
            <a:bodyPr wrap="square" lIns="0" tIns="0" rIns="0" bIns="0" rtlCol="0"/>
            <a:lstStyle/>
            <a:p>
              <a:endParaRPr sz="2133"/>
            </a:p>
          </p:txBody>
        </p:sp>
        <p:sp>
          <p:nvSpPr>
            <p:cNvPr id="53" name="object 53"/>
            <p:cNvSpPr txBox="1"/>
            <p:nvPr/>
          </p:nvSpPr>
          <p:spPr>
            <a:xfrm>
              <a:off x="3941695" y="2338303"/>
              <a:ext cx="668867"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148</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54" name="object 54"/>
            <p:cNvSpPr/>
            <p:nvPr/>
          </p:nvSpPr>
          <p:spPr>
            <a:xfrm>
              <a:off x="5870348" y="2542414"/>
              <a:ext cx="100471" cy="108373"/>
            </a:xfrm>
            <a:custGeom>
              <a:avLst/>
              <a:gdLst/>
              <a:ahLst/>
              <a:cxnLst/>
              <a:rect l="l" t="t" r="r" b="b"/>
              <a:pathLst>
                <a:path w="113029" h="121919">
                  <a:moveTo>
                    <a:pt x="0" y="110616"/>
                  </a:moveTo>
                  <a:lnTo>
                    <a:pt x="10388" y="121831"/>
                  </a:lnTo>
                  <a:lnTo>
                    <a:pt x="112852" y="11722"/>
                  </a:lnTo>
                  <a:lnTo>
                    <a:pt x="101523" y="0"/>
                  </a:lnTo>
                  <a:lnTo>
                    <a:pt x="0" y="110616"/>
                  </a:lnTo>
                  <a:close/>
                </a:path>
              </a:pathLst>
            </a:custGeom>
            <a:ln w="6350">
              <a:solidFill>
                <a:srgbClr val="000000"/>
              </a:solidFill>
            </a:ln>
          </p:spPr>
          <p:txBody>
            <a:bodyPr wrap="square" lIns="0" tIns="0" rIns="0" bIns="0" rtlCol="0"/>
            <a:lstStyle/>
            <a:p>
              <a:endParaRPr sz="2133"/>
            </a:p>
          </p:txBody>
        </p:sp>
        <p:sp>
          <p:nvSpPr>
            <p:cNvPr id="55" name="object 55"/>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56" name="object 56"/>
            <p:cNvSpPr/>
            <p:nvPr/>
          </p:nvSpPr>
          <p:spPr>
            <a:xfrm>
              <a:off x="5919870"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57" name="object 57"/>
            <p:cNvSpPr/>
            <p:nvPr/>
          </p:nvSpPr>
          <p:spPr>
            <a:xfrm>
              <a:off x="5919870" y="2596560"/>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58" name="object 58"/>
            <p:cNvSpPr/>
            <p:nvPr/>
          </p:nvSpPr>
          <p:spPr>
            <a:xfrm>
              <a:off x="1914990" y="3383764"/>
              <a:ext cx="494453" cy="0"/>
            </a:xfrm>
            <a:custGeom>
              <a:avLst/>
              <a:gdLst/>
              <a:ahLst/>
              <a:cxnLst/>
              <a:rect l="l" t="t" r="r" b="b"/>
              <a:pathLst>
                <a:path w="556260">
                  <a:moveTo>
                    <a:pt x="0" y="0"/>
                  </a:moveTo>
                  <a:lnTo>
                    <a:pt x="555688" y="0"/>
                  </a:lnTo>
                </a:path>
              </a:pathLst>
            </a:custGeom>
            <a:ln w="6350">
              <a:solidFill>
                <a:srgbClr val="000000"/>
              </a:solidFill>
            </a:ln>
          </p:spPr>
          <p:txBody>
            <a:bodyPr wrap="square" lIns="0" tIns="0" rIns="0" bIns="0" rtlCol="0"/>
            <a:lstStyle/>
            <a:p>
              <a:endParaRPr sz="2133"/>
            </a:p>
          </p:txBody>
        </p:sp>
        <p:sp>
          <p:nvSpPr>
            <p:cNvPr id="59" name="object 59"/>
            <p:cNvSpPr/>
            <p:nvPr/>
          </p:nvSpPr>
          <p:spPr>
            <a:xfrm>
              <a:off x="1914997" y="4765941"/>
              <a:ext cx="678462" cy="0"/>
            </a:xfrm>
            <a:custGeom>
              <a:avLst/>
              <a:gdLst/>
              <a:ahLst/>
              <a:cxnLst/>
              <a:rect l="l" t="t" r="r" b="b"/>
              <a:pathLst>
                <a:path w="763269">
                  <a:moveTo>
                    <a:pt x="0" y="0"/>
                  </a:moveTo>
                  <a:lnTo>
                    <a:pt x="762812" y="0"/>
                  </a:lnTo>
                </a:path>
              </a:pathLst>
            </a:custGeom>
            <a:ln w="6350">
              <a:solidFill>
                <a:srgbClr val="000000"/>
              </a:solidFill>
            </a:ln>
          </p:spPr>
          <p:txBody>
            <a:bodyPr wrap="square" lIns="0" tIns="0" rIns="0" bIns="0" rtlCol="0"/>
            <a:lstStyle/>
            <a:p>
              <a:endParaRPr sz="2133"/>
            </a:p>
          </p:txBody>
        </p:sp>
        <p:sp>
          <p:nvSpPr>
            <p:cNvPr id="60" name="object 60"/>
            <p:cNvSpPr/>
            <p:nvPr/>
          </p:nvSpPr>
          <p:spPr>
            <a:xfrm>
              <a:off x="2006417" y="3285617"/>
              <a:ext cx="1693" cy="1575929"/>
            </a:xfrm>
            <a:custGeom>
              <a:avLst/>
              <a:gdLst/>
              <a:ahLst/>
              <a:cxnLst/>
              <a:rect l="l" t="t" r="r" b="b"/>
              <a:pathLst>
                <a:path w="1905" h="1772920">
                  <a:moveTo>
                    <a:pt x="0" y="0"/>
                  </a:moveTo>
                  <a:lnTo>
                    <a:pt x="1422" y="1772729"/>
                  </a:lnTo>
                </a:path>
              </a:pathLst>
            </a:custGeom>
            <a:ln w="6350">
              <a:solidFill>
                <a:srgbClr val="000000"/>
              </a:solidFill>
            </a:ln>
          </p:spPr>
          <p:txBody>
            <a:bodyPr wrap="square" lIns="0" tIns="0" rIns="0" bIns="0" rtlCol="0"/>
            <a:lstStyle/>
            <a:p>
              <a:endParaRPr sz="2133"/>
            </a:p>
          </p:txBody>
        </p:sp>
        <p:sp>
          <p:nvSpPr>
            <p:cNvPr id="61" name="object 61"/>
            <p:cNvSpPr/>
            <p:nvPr/>
          </p:nvSpPr>
          <p:spPr>
            <a:xfrm>
              <a:off x="1955629" y="3339769"/>
              <a:ext cx="101600" cy="97649"/>
            </a:xfrm>
            <a:custGeom>
              <a:avLst/>
              <a:gdLst/>
              <a:ahLst/>
              <a:cxnLst/>
              <a:rect l="l" t="t" r="r" b="b"/>
              <a:pathLst>
                <a:path w="114300" h="109854">
                  <a:moveTo>
                    <a:pt x="0" y="0"/>
                  </a:moveTo>
                  <a:lnTo>
                    <a:pt x="103276" y="109651"/>
                  </a:lnTo>
                  <a:lnTo>
                    <a:pt x="114274" y="97523"/>
                  </a:lnTo>
                  <a:lnTo>
                    <a:pt x="0" y="0"/>
                  </a:lnTo>
                  <a:close/>
                </a:path>
              </a:pathLst>
            </a:custGeom>
            <a:solidFill>
              <a:srgbClr val="000000"/>
            </a:solidFill>
          </p:spPr>
          <p:txBody>
            <a:bodyPr wrap="square" lIns="0" tIns="0" rIns="0" bIns="0" rtlCol="0"/>
            <a:lstStyle/>
            <a:p>
              <a:endParaRPr sz="2133"/>
            </a:p>
          </p:txBody>
        </p:sp>
        <p:sp>
          <p:nvSpPr>
            <p:cNvPr id="62" name="object 62"/>
            <p:cNvSpPr/>
            <p:nvPr/>
          </p:nvSpPr>
          <p:spPr>
            <a:xfrm>
              <a:off x="1955629" y="3330295"/>
              <a:ext cx="101600" cy="96520"/>
            </a:xfrm>
            <a:custGeom>
              <a:avLst/>
              <a:gdLst/>
              <a:ahLst/>
              <a:cxnLst/>
              <a:rect l="l" t="t" r="r" b="b"/>
              <a:pathLst>
                <a:path w="114300" h="108585">
                  <a:moveTo>
                    <a:pt x="11468" y="0"/>
                  </a:moveTo>
                  <a:lnTo>
                    <a:pt x="0" y="11061"/>
                  </a:lnTo>
                  <a:lnTo>
                    <a:pt x="114274" y="108127"/>
                  </a:lnTo>
                  <a:lnTo>
                    <a:pt x="11468" y="0"/>
                  </a:lnTo>
                  <a:close/>
                </a:path>
              </a:pathLst>
            </a:custGeom>
            <a:solidFill>
              <a:srgbClr val="000000"/>
            </a:solidFill>
          </p:spPr>
          <p:txBody>
            <a:bodyPr wrap="square" lIns="0" tIns="0" rIns="0" bIns="0" rtlCol="0"/>
            <a:lstStyle/>
            <a:p>
              <a:endParaRPr sz="2133"/>
            </a:p>
          </p:txBody>
        </p:sp>
        <p:sp>
          <p:nvSpPr>
            <p:cNvPr id="63" name="object 63"/>
            <p:cNvSpPr/>
            <p:nvPr/>
          </p:nvSpPr>
          <p:spPr>
            <a:xfrm>
              <a:off x="1955629" y="3330286"/>
              <a:ext cx="101600" cy="107244"/>
            </a:xfrm>
            <a:custGeom>
              <a:avLst/>
              <a:gdLst/>
              <a:ahLst/>
              <a:cxnLst/>
              <a:rect l="l" t="t" r="r" b="b"/>
              <a:pathLst>
                <a:path w="114300" h="120650">
                  <a:moveTo>
                    <a:pt x="103276" y="120319"/>
                  </a:moveTo>
                  <a:lnTo>
                    <a:pt x="114274" y="108242"/>
                  </a:lnTo>
                  <a:lnTo>
                    <a:pt x="11468" y="0"/>
                  </a:lnTo>
                  <a:lnTo>
                    <a:pt x="0" y="11074"/>
                  </a:lnTo>
                  <a:lnTo>
                    <a:pt x="103276" y="120319"/>
                  </a:lnTo>
                  <a:close/>
                </a:path>
              </a:pathLst>
            </a:custGeom>
            <a:ln w="6350">
              <a:solidFill>
                <a:srgbClr val="000000"/>
              </a:solidFill>
            </a:ln>
          </p:spPr>
          <p:txBody>
            <a:bodyPr wrap="square" lIns="0" tIns="0" rIns="0" bIns="0" rtlCol="0"/>
            <a:lstStyle/>
            <a:p>
              <a:endParaRPr sz="2133"/>
            </a:p>
          </p:txBody>
        </p:sp>
        <p:sp>
          <p:nvSpPr>
            <p:cNvPr id="64" name="object 64"/>
            <p:cNvSpPr/>
            <p:nvPr/>
          </p:nvSpPr>
          <p:spPr>
            <a:xfrm>
              <a:off x="1955619" y="4711114"/>
              <a:ext cx="101600" cy="97649"/>
            </a:xfrm>
            <a:custGeom>
              <a:avLst/>
              <a:gdLst/>
              <a:ahLst/>
              <a:cxnLst/>
              <a:rect l="l" t="t" r="r" b="b"/>
              <a:pathLst>
                <a:path w="114300" h="109854">
                  <a:moveTo>
                    <a:pt x="11480" y="0"/>
                  </a:moveTo>
                  <a:lnTo>
                    <a:pt x="0" y="11671"/>
                  </a:lnTo>
                  <a:lnTo>
                    <a:pt x="114287" y="109651"/>
                  </a:lnTo>
                  <a:lnTo>
                    <a:pt x="11480" y="0"/>
                  </a:lnTo>
                  <a:close/>
                </a:path>
              </a:pathLst>
            </a:custGeom>
            <a:solidFill>
              <a:srgbClr val="000000"/>
            </a:solidFill>
          </p:spPr>
          <p:txBody>
            <a:bodyPr wrap="square" lIns="0" tIns="0" rIns="0" bIns="0" rtlCol="0"/>
            <a:lstStyle/>
            <a:p>
              <a:endParaRPr sz="2133"/>
            </a:p>
          </p:txBody>
        </p:sp>
        <p:sp>
          <p:nvSpPr>
            <p:cNvPr id="65" name="object 65"/>
            <p:cNvSpPr/>
            <p:nvPr/>
          </p:nvSpPr>
          <p:spPr>
            <a:xfrm>
              <a:off x="1955623" y="4720591"/>
              <a:ext cx="101600" cy="97649"/>
            </a:xfrm>
            <a:custGeom>
              <a:avLst/>
              <a:gdLst/>
              <a:ahLst/>
              <a:cxnLst/>
              <a:rect l="l" t="t" r="r" b="b"/>
              <a:pathLst>
                <a:path w="114300" h="109854">
                  <a:moveTo>
                    <a:pt x="0" y="0"/>
                  </a:moveTo>
                  <a:lnTo>
                    <a:pt x="103276" y="109651"/>
                  </a:lnTo>
                  <a:lnTo>
                    <a:pt x="114274" y="97980"/>
                  </a:lnTo>
                  <a:lnTo>
                    <a:pt x="0" y="0"/>
                  </a:lnTo>
                  <a:close/>
                </a:path>
              </a:pathLst>
            </a:custGeom>
            <a:solidFill>
              <a:srgbClr val="000000"/>
            </a:solidFill>
          </p:spPr>
          <p:txBody>
            <a:bodyPr wrap="square" lIns="0" tIns="0" rIns="0" bIns="0" rtlCol="0"/>
            <a:lstStyle/>
            <a:p>
              <a:endParaRPr sz="2133"/>
            </a:p>
          </p:txBody>
        </p:sp>
        <p:sp>
          <p:nvSpPr>
            <p:cNvPr id="66" name="object 66"/>
            <p:cNvSpPr txBox="1"/>
            <p:nvPr/>
          </p:nvSpPr>
          <p:spPr>
            <a:xfrm>
              <a:off x="1755406" y="3732971"/>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56</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67" name="object 67"/>
            <p:cNvSpPr/>
            <p:nvPr/>
          </p:nvSpPr>
          <p:spPr>
            <a:xfrm>
              <a:off x="1955620" y="4711114"/>
              <a:ext cx="101600" cy="107244"/>
            </a:xfrm>
            <a:custGeom>
              <a:avLst/>
              <a:gdLst/>
              <a:ahLst/>
              <a:cxnLst/>
              <a:rect l="l" t="t" r="r" b="b"/>
              <a:pathLst>
                <a:path w="114300" h="120650">
                  <a:moveTo>
                    <a:pt x="11480" y="0"/>
                  </a:moveTo>
                  <a:lnTo>
                    <a:pt x="0" y="11582"/>
                  </a:lnTo>
                  <a:lnTo>
                    <a:pt x="103289" y="120319"/>
                  </a:lnTo>
                  <a:lnTo>
                    <a:pt x="114287" y="108737"/>
                  </a:lnTo>
                  <a:lnTo>
                    <a:pt x="11480" y="0"/>
                  </a:lnTo>
                  <a:close/>
                </a:path>
              </a:pathLst>
            </a:custGeom>
            <a:ln w="6350">
              <a:solidFill>
                <a:srgbClr val="000000"/>
              </a:solidFill>
            </a:ln>
          </p:spPr>
          <p:txBody>
            <a:bodyPr wrap="square" lIns="0" tIns="0" rIns="0" bIns="0" rtlCol="0"/>
            <a:lstStyle/>
            <a:p>
              <a:endParaRPr sz="2133"/>
            </a:p>
          </p:txBody>
        </p:sp>
        <p:sp>
          <p:nvSpPr>
            <p:cNvPr id="68" name="object 68"/>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69" name="object 69"/>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70" name="object 70"/>
            <p:cNvSpPr/>
            <p:nvPr/>
          </p:nvSpPr>
          <p:spPr>
            <a:xfrm>
              <a:off x="2006417"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71" name="object 71"/>
            <p:cNvSpPr/>
            <p:nvPr/>
          </p:nvSpPr>
          <p:spPr>
            <a:xfrm>
              <a:off x="2207041" y="4147956"/>
              <a:ext cx="386080" cy="1693"/>
            </a:xfrm>
            <a:custGeom>
              <a:avLst/>
              <a:gdLst/>
              <a:ahLst/>
              <a:cxnLst/>
              <a:rect l="l" t="t" r="r" b="b"/>
              <a:pathLst>
                <a:path w="434339" h="1904">
                  <a:moveTo>
                    <a:pt x="434263" y="0"/>
                  </a:moveTo>
                  <a:lnTo>
                    <a:pt x="0" y="1524"/>
                  </a:lnTo>
                </a:path>
              </a:pathLst>
            </a:custGeom>
            <a:ln w="6349">
              <a:solidFill>
                <a:srgbClr val="000000"/>
              </a:solidFill>
            </a:ln>
          </p:spPr>
          <p:txBody>
            <a:bodyPr wrap="square" lIns="0" tIns="0" rIns="0" bIns="0" rtlCol="0"/>
            <a:lstStyle/>
            <a:p>
              <a:endParaRPr sz="2133"/>
            </a:p>
          </p:txBody>
        </p:sp>
        <p:sp>
          <p:nvSpPr>
            <p:cNvPr id="72" name="object 72"/>
            <p:cNvSpPr/>
            <p:nvPr/>
          </p:nvSpPr>
          <p:spPr>
            <a:xfrm>
              <a:off x="2299096" y="3285617"/>
              <a:ext cx="0" cy="1575929"/>
            </a:xfrm>
            <a:custGeom>
              <a:avLst/>
              <a:gdLst/>
              <a:ahLst/>
              <a:cxnLst/>
              <a:rect l="l" t="t" r="r" b="b"/>
              <a:pathLst>
                <a:path h="1772920">
                  <a:moveTo>
                    <a:pt x="0" y="0"/>
                  </a:moveTo>
                  <a:lnTo>
                    <a:pt x="0" y="1772733"/>
                  </a:lnTo>
                </a:path>
              </a:pathLst>
            </a:custGeom>
            <a:ln w="6351">
              <a:solidFill>
                <a:srgbClr val="000000"/>
              </a:solidFill>
            </a:ln>
          </p:spPr>
          <p:txBody>
            <a:bodyPr wrap="square" lIns="0" tIns="0" rIns="0" bIns="0" rtlCol="0"/>
            <a:lstStyle/>
            <a:p>
              <a:endParaRPr sz="2133"/>
            </a:p>
          </p:txBody>
        </p:sp>
        <p:sp>
          <p:nvSpPr>
            <p:cNvPr id="73" name="object 73"/>
            <p:cNvSpPr/>
            <p:nvPr/>
          </p:nvSpPr>
          <p:spPr>
            <a:xfrm>
              <a:off x="2247677" y="4711114"/>
              <a:ext cx="100471" cy="97649"/>
            </a:xfrm>
            <a:custGeom>
              <a:avLst/>
              <a:gdLst/>
              <a:ahLst/>
              <a:cxnLst/>
              <a:rect l="l" t="t" r="r" b="b"/>
              <a:pathLst>
                <a:path w="113030" h="109854">
                  <a:moveTo>
                    <a:pt x="10426" y="0"/>
                  </a:moveTo>
                  <a:lnTo>
                    <a:pt x="0" y="11671"/>
                  </a:lnTo>
                  <a:lnTo>
                    <a:pt x="112852" y="109651"/>
                  </a:lnTo>
                  <a:lnTo>
                    <a:pt x="10426" y="0"/>
                  </a:lnTo>
                  <a:close/>
                </a:path>
              </a:pathLst>
            </a:custGeom>
            <a:solidFill>
              <a:srgbClr val="000000"/>
            </a:solidFill>
          </p:spPr>
          <p:txBody>
            <a:bodyPr wrap="square" lIns="0" tIns="0" rIns="0" bIns="0" rtlCol="0"/>
            <a:lstStyle/>
            <a:p>
              <a:endParaRPr sz="2133"/>
            </a:p>
          </p:txBody>
        </p:sp>
        <p:sp>
          <p:nvSpPr>
            <p:cNvPr id="74" name="object 74"/>
            <p:cNvSpPr/>
            <p:nvPr/>
          </p:nvSpPr>
          <p:spPr>
            <a:xfrm>
              <a:off x="2247673" y="4720591"/>
              <a:ext cx="100471" cy="97649"/>
            </a:xfrm>
            <a:custGeom>
              <a:avLst/>
              <a:gdLst/>
              <a:ahLst/>
              <a:cxnLst/>
              <a:rect l="l" t="t" r="r" b="b"/>
              <a:pathLst>
                <a:path w="113030" h="109854">
                  <a:moveTo>
                    <a:pt x="0" y="0"/>
                  </a:moveTo>
                  <a:lnTo>
                    <a:pt x="101942" y="109651"/>
                  </a:lnTo>
                  <a:lnTo>
                    <a:pt x="112852" y="97980"/>
                  </a:lnTo>
                  <a:lnTo>
                    <a:pt x="0" y="0"/>
                  </a:lnTo>
                  <a:close/>
                </a:path>
              </a:pathLst>
            </a:custGeom>
            <a:solidFill>
              <a:srgbClr val="000000"/>
            </a:solidFill>
          </p:spPr>
          <p:txBody>
            <a:bodyPr wrap="square" lIns="0" tIns="0" rIns="0" bIns="0" rtlCol="0"/>
            <a:lstStyle/>
            <a:p>
              <a:endParaRPr sz="2133"/>
            </a:p>
          </p:txBody>
        </p:sp>
        <p:sp>
          <p:nvSpPr>
            <p:cNvPr id="75" name="object 75"/>
            <p:cNvSpPr/>
            <p:nvPr/>
          </p:nvSpPr>
          <p:spPr>
            <a:xfrm>
              <a:off x="2247677" y="4711114"/>
              <a:ext cx="100471" cy="107244"/>
            </a:xfrm>
            <a:custGeom>
              <a:avLst/>
              <a:gdLst/>
              <a:ahLst/>
              <a:cxnLst/>
              <a:rect l="l" t="t" r="r" b="b"/>
              <a:pathLst>
                <a:path w="113030" h="120650">
                  <a:moveTo>
                    <a:pt x="10426" y="0"/>
                  </a:moveTo>
                  <a:lnTo>
                    <a:pt x="0" y="11582"/>
                  </a:lnTo>
                  <a:lnTo>
                    <a:pt x="101942" y="120319"/>
                  </a:lnTo>
                  <a:lnTo>
                    <a:pt x="112852" y="108737"/>
                  </a:lnTo>
                  <a:lnTo>
                    <a:pt x="10426" y="0"/>
                  </a:lnTo>
                  <a:close/>
                </a:path>
              </a:pathLst>
            </a:custGeom>
            <a:ln w="6349">
              <a:solidFill>
                <a:srgbClr val="000000"/>
              </a:solidFill>
            </a:ln>
          </p:spPr>
          <p:txBody>
            <a:bodyPr wrap="square" lIns="0" tIns="0" rIns="0" bIns="0" rtlCol="0"/>
            <a:lstStyle/>
            <a:p>
              <a:endParaRPr sz="2133"/>
            </a:p>
          </p:txBody>
        </p:sp>
        <p:sp>
          <p:nvSpPr>
            <p:cNvPr id="76" name="object 76"/>
            <p:cNvSpPr/>
            <p:nvPr/>
          </p:nvSpPr>
          <p:spPr>
            <a:xfrm>
              <a:off x="2247675" y="4104638"/>
              <a:ext cx="100471" cy="97649"/>
            </a:xfrm>
            <a:custGeom>
              <a:avLst/>
              <a:gdLst/>
              <a:ahLst/>
              <a:cxnLst/>
              <a:rect l="l" t="t" r="r" b="b"/>
              <a:pathLst>
                <a:path w="113030" h="109854">
                  <a:moveTo>
                    <a:pt x="0" y="0"/>
                  </a:moveTo>
                  <a:lnTo>
                    <a:pt x="101942" y="109651"/>
                  </a:lnTo>
                  <a:lnTo>
                    <a:pt x="112852" y="98031"/>
                  </a:lnTo>
                  <a:lnTo>
                    <a:pt x="0" y="0"/>
                  </a:lnTo>
                  <a:close/>
                </a:path>
              </a:pathLst>
            </a:custGeom>
            <a:solidFill>
              <a:srgbClr val="000000"/>
            </a:solidFill>
          </p:spPr>
          <p:txBody>
            <a:bodyPr wrap="square" lIns="0" tIns="0" rIns="0" bIns="0" rtlCol="0"/>
            <a:lstStyle/>
            <a:p>
              <a:endParaRPr sz="2133"/>
            </a:p>
          </p:txBody>
        </p:sp>
        <p:sp>
          <p:nvSpPr>
            <p:cNvPr id="77" name="object 77"/>
            <p:cNvSpPr/>
            <p:nvPr/>
          </p:nvSpPr>
          <p:spPr>
            <a:xfrm>
              <a:off x="2247671" y="4093808"/>
              <a:ext cx="100471" cy="97649"/>
            </a:xfrm>
            <a:custGeom>
              <a:avLst/>
              <a:gdLst/>
              <a:ahLst/>
              <a:cxnLst/>
              <a:rect l="l" t="t" r="r" b="b"/>
              <a:pathLst>
                <a:path w="113030" h="109854">
                  <a:moveTo>
                    <a:pt x="10426" y="0"/>
                  </a:moveTo>
                  <a:lnTo>
                    <a:pt x="0" y="11163"/>
                  </a:lnTo>
                  <a:lnTo>
                    <a:pt x="112852" y="109651"/>
                  </a:lnTo>
                  <a:lnTo>
                    <a:pt x="10426" y="0"/>
                  </a:lnTo>
                  <a:close/>
                </a:path>
              </a:pathLst>
            </a:custGeom>
            <a:solidFill>
              <a:srgbClr val="000000"/>
            </a:solidFill>
          </p:spPr>
          <p:txBody>
            <a:bodyPr wrap="square" lIns="0" tIns="0" rIns="0" bIns="0" rtlCol="0"/>
            <a:lstStyle/>
            <a:p>
              <a:endParaRPr sz="2133"/>
            </a:p>
          </p:txBody>
        </p:sp>
        <p:sp>
          <p:nvSpPr>
            <p:cNvPr id="78" name="object 78"/>
            <p:cNvSpPr txBox="1"/>
            <p:nvPr/>
          </p:nvSpPr>
          <p:spPr>
            <a:xfrm>
              <a:off x="2048725" y="4110667"/>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25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79" name="object 79"/>
            <p:cNvSpPr/>
            <p:nvPr/>
          </p:nvSpPr>
          <p:spPr>
            <a:xfrm>
              <a:off x="2247675" y="4093810"/>
              <a:ext cx="100471" cy="108373"/>
            </a:xfrm>
            <a:custGeom>
              <a:avLst/>
              <a:gdLst/>
              <a:ahLst/>
              <a:cxnLst/>
              <a:rect l="l" t="t" r="r" b="b"/>
              <a:pathLst>
                <a:path w="113030" h="121920">
                  <a:moveTo>
                    <a:pt x="101942" y="121831"/>
                  </a:moveTo>
                  <a:lnTo>
                    <a:pt x="112852" y="110108"/>
                  </a:lnTo>
                  <a:lnTo>
                    <a:pt x="10426" y="0"/>
                  </a:lnTo>
                  <a:lnTo>
                    <a:pt x="0" y="11214"/>
                  </a:lnTo>
                  <a:lnTo>
                    <a:pt x="101942" y="121831"/>
                  </a:lnTo>
                  <a:close/>
                </a:path>
              </a:pathLst>
            </a:custGeom>
            <a:ln w="6350">
              <a:solidFill>
                <a:srgbClr val="000000"/>
              </a:solidFill>
            </a:ln>
          </p:spPr>
          <p:txBody>
            <a:bodyPr wrap="square" lIns="0" tIns="0" rIns="0" bIns="0" rtlCol="0"/>
            <a:lstStyle/>
            <a:p>
              <a:endParaRPr sz="2133"/>
            </a:p>
          </p:txBody>
        </p:sp>
        <p:sp>
          <p:nvSpPr>
            <p:cNvPr id="80" name="object 80"/>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81" name="object 81"/>
            <p:cNvSpPr/>
            <p:nvPr/>
          </p:nvSpPr>
          <p:spPr>
            <a:xfrm>
              <a:off x="2684478" y="4147956"/>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82" name="object 82"/>
            <p:cNvSpPr/>
            <p:nvPr/>
          </p:nvSpPr>
          <p:spPr>
            <a:xfrm>
              <a:off x="2298466" y="4147956"/>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83" name="object 83"/>
            <p:cNvSpPr/>
            <p:nvPr/>
          </p:nvSpPr>
          <p:spPr>
            <a:xfrm>
              <a:off x="2207044" y="4000396"/>
              <a:ext cx="202070" cy="1693"/>
            </a:xfrm>
            <a:custGeom>
              <a:avLst/>
              <a:gdLst/>
              <a:ahLst/>
              <a:cxnLst/>
              <a:rect l="l" t="t" r="r" b="b"/>
              <a:pathLst>
                <a:path w="227330" h="1904">
                  <a:moveTo>
                    <a:pt x="227126" y="0"/>
                  </a:moveTo>
                  <a:lnTo>
                    <a:pt x="0" y="1523"/>
                  </a:lnTo>
                </a:path>
              </a:pathLst>
            </a:custGeom>
            <a:ln w="6349">
              <a:solidFill>
                <a:srgbClr val="000000"/>
              </a:solidFill>
            </a:ln>
          </p:spPr>
          <p:txBody>
            <a:bodyPr wrap="square" lIns="0" tIns="0" rIns="0" bIns="0" rtlCol="0"/>
            <a:lstStyle/>
            <a:p>
              <a:endParaRPr sz="2133"/>
            </a:p>
          </p:txBody>
        </p:sp>
        <p:sp>
          <p:nvSpPr>
            <p:cNvPr id="84" name="object 84"/>
            <p:cNvSpPr/>
            <p:nvPr/>
          </p:nvSpPr>
          <p:spPr>
            <a:xfrm>
              <a:off x="2247675" y="3339769"/>
              <a:ext cx="100471" cy="97649"/>
            </a:xfrm>
            <a:custGeom>
              <a:avLst/>
              <a:gdLst/>
              <a:ahLst/>
              <a:cxnLst/>
              <a:rect l="l" t="t" r="r" b="b"/>
              <a:pathLst>
                <a:path w="113030" h="109854">
                  <a:moveTo>
                    <a:pt x="0" y="0"/>
                  </a:moveTo>
                  <a:lnTo>
                    <a:pt x="101942" y="109651"/>
                  </a:lnTo>
                  <a:lnTo>
                    <a:pt x="112852" y="97523"/>
                  </a:lnTo>
                  <a:lnTo>
                    <a:pt x="0" y="0"/>
                  </a:lnTo>
                  <a:close/>
                </a:path>
              </a:pathLst>
            </a:custGeom>
            <a:solidFill>
              <a:srgbClr val="000000"/>
            </a:solidFill>
          </p:spPr>
          <p:txBody>
            <a:bodyPr wrap="square" lIns="0" tIns="0" rIns="0" bIns="0" rtlCol="0"/>
            <a:lstStyle/>
            <a:p>
              <a:endParaRPr sz="2133"/>
            </a:p>
          </p:txBody>
        </p:sp>
        <p:sp>
          <p:nvSpPr>
            <p:cNvPr id="85" name="object 85"/>
            <p:cNvSpPr/>
            <p:nvPr/>
          </p:nvSpPr>
          <p:spPr>
            <a:xfrm>
              <a:off x="2247673" y="3330295"/>
              <a:ext cx="100471" cy="96520"/>
            </a:xfrm>
            <a:custGeom>
              <a:avLst/>
              <a:gdLst/>
              <a:ahLst/>
              <a:cxnLst/>
              <a:rect l="l" t="t" r="r" b="b"/>
              <a:pathLst>
                <a:path w="113030" h="108585">
                  <a:moveTo>
                    <a:pt x="10426" y="0"/>
                  </a:moveTo>
                  <a:lnTo>
                    <a:pt x="0" y="11061"/>
                  </a:lnTo>
                  <a:lnTo>
                    <a:pt x="112852" y="108127"/>
                  </a:lnTo>
                  <a:lnTo>
                    <a:pt x="10426" y="0"/>
                  </a:lnTo>
                  <a:close/>
                </a:path>
              </a:pathLst>
            </a:custGeom>
            <a:solidFill>
              <a:srgbClr val="000000"/>
            </a:solidFill>
          </p:spPr>
          <p:txBody>
            <a:bodyPr wrap="square" lIns="0" tIns="0" rIns="0" bIns="0" rtlCol="0"/>
            <a:lstStyle/>
            <a:p>
              <a:endParaRPr sz="2133"/>
            </a:p>
          </p:txBody>
        </p:sp>
        <p:sp>
          <p:nvSpPr>
            <p:cNvPr id="86" name="object 86"/>
            <p:cNvSpPr/>
            <p:nvPr/>
          </p:nvSpPr>
          <p:spPr>
            <a:xfrm>
              <a:off x="2247675" y="3330286"/>
              <a:ext cx="100471" cy="107244"/>
            </a:xfrm>
            <a:custGeom>
              <a:avLst/>
              <a:gdLst/>
              <a:ahLst/>
              <a:cxnLst/>
              <a:rect l="l" t="t" r="r" b="b"/>
              <a:pathLst>
                <a:path w="113030" h="120650">
                  <a:moveTo>
                    <a:pt x="101942" y="120319"/>
                  </a:moveTo>
                  <a:lnTo>
                    <a:pt x="112852" y="108242"/>
                  </a:lnTo>
                  <a:lnTo>
                    <a:pt x="10426" y="0"/>
                  </a:lnTo>
                  <a:lnTo>
                    <a:pt x="0" y="11074"/>
                  </a:lnTo>
                  <a:lnTo>
                    <a:pt x="101942" y="120319"/>
                  </a:lnTo>
                  <a:close/>
                </a:path>
              </a:pathLst>
            </a:custGeom>
            <a:ln w="6349">
              <a:solidFill>
                <a:srgbClr val="000000"/>
              </a:solidFill>
            </a:ln>
          </p:spPr>
          <p:txBody>
            <a:bodyPr wrap="square" lIns="0" tIns="0" rIns="0" bIns="0" rtlCol="0"/>
            <a:lstStyle/>
            <a:p>
              <a:endParaRPr sz="2133"/>
            </a:p>
          </p:txBody>
        </p:sp>
        <p:sp>
          <p:nvSpPr>
            <p:cNvPr id="87" name="object 87"/>
            <p:cNvSpPr/>
            <p:nvPr/>
          </p:nvSpPr>
          <p:spPr>
            <a:xfrm>
              <a:off x="2247677" y="3946247"/>
              <a:ext cx="100471" cy="97649"/>
            </a:xfrm>
            <a:custGeom>
              <a:avLst/>
              <a:gdLst/>
              <a:ahLst/>
              <a:cxnLst/>
              <a:rect l="l" t="t" r="r" b="b"/>
              <a:pathLst>
                <a:path w="113030" h="109854">
                  <a:moveTo>
                    <a:pt x="10426" y="0"/>
                  </a:moveTo>
                  <a:lnTo>
                    <a:pt x="0" y="11163"/>
                  </a:lnTo>
                  <a:lnTo>
                    <a:pt x="112852" y="109651"/>
                  </a:lnTo>
                  <a:lnTo>
                    <a:pt x="10426" y="0"/>
                  </a:lnTo>
                  <a:close/>
                </a:path>
              </a:pathLst>
            </a:custGeom>
            <a:solidFill>
              <a:srgbClr val="000000"/>
            </a:solidFill>
          </p:spPr>
          <p:txBody>
            <a:bodyPr wrap="square" lIns="0" tIns="0" rIns="0" bIns="0" rtlCol="0"/>
            <a:lstStyle/>
            <a:p>
              <a:endParaRPr sz="2133"/>
            </a:p>
          </p:txBody>
        </p:sp>
        <p:sp>
          <p:nvSpPr>
            <p:cNvPr id="88" name="object 88"/>
            <p:cNvSpPr/>
            <p:nvPr/>
          </p:nvSpPr>
          <p:spPr>
            <a:xfrm>
              <a:off x="2247673" y="3955724"/>
              <a:ext cx="100471" cy="99342"/>
            </a:xfrm>
            <a:custGeom>
              <a:avLst/>
              <a:gdLst/>
              <a:ahLst/>
              <a:cxnLst/>
              <a:rect l="l" t="t" r="r" b="b"/>
              <a:pathLst>
                <a:path w="113030" h="111760">
                  <a:moveTo>
                    <a:pt x="0" y="0"/>
                  </a:moveTo>
                  <a:lnTo>
                    <a:pt x="101942" y="111175"/>
                  </a:lnTo>
                  <a:lnTo>
                    <a:pt x="112852" y="99390"/>
                  </a:lnTo>
                  <a:lnTo>
                    <a:pt x="0" y="0"/>
                  </a:lnTo>
                  <a:close/>
                </a:path>
              </a:pathLst>
            </a:custGeom>
            <a:solidFill>
              <a:srgbClr val="000000"/>
            </a:solidFill>
          </p:spPr>
          <p:txBody>
            <a:bodyPr wrap="square" lIns="0" tIns="0" rIns="0" bIns="0" rtlCol="0"/>
            <a:lstStyle/>
            <a:p>
              <a:endParaRPr sz="2133"/>
            </a:p>
          </p:txBody>
        </p:sp>
        <p:sp>
          <p:nvSpPr>
            <p:cNvPr id="89" name="object 89"/>
            <p:cNvSpPr txBox="1"/>
            <p:nvPr/>
          </p:nvSpPr>
          <p:spPr>
            <a:xfrm>
              <a:off x="2049360" y="3349185"/>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25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90" name="object 90"/>
            <p:cNvSpPr/>
            <p:nvPr/>
          </p:nvSpPr>
          <p:spPr>
            <a:xfrm>
              <a:off x="2247677" y="3946246"/>
              <a:ext cx="100471" cy="108373"/>
            </a:xfrm>
            <a:custGeom>
              <a:avLst/>
              <a:gdLst/>
              <a:ahLst/>
              <a:cxnLst/>
              <a:rect l="l" t="t" r="r" b="b"/>
              <a:pathLst>
                <a:path w="113030" h="121920">
                  <a:moveTo>
                    <a:pt x="10426" y="0"/>
                  </a:moveTo>
                  <a:lnTo>
                    <a:pt x="0" y="11214"/>
                  </a:lnTo>
                  <a:lnTo>
                    <a:pt x="101942" y="121831"/>
                  </a:lnTo>
                  <a:lnTo>
                    <a:pt x="112852" y="110109"/>
                  </a:lnTo>
                  <a:lnTo>
                    <a:pt x="10426" y="0"/>
                  </a:lnTo>
                  <a:close/>
                </a:path>
              </a:pathLst>
            </a:custGeom>
            <a:ln w="6350">
              <a:solidFill>
                <a:srgbClr val="000000"/>
              </a:solidFill>
            </a:ln>
          </p:spPr>
          <p:txBody>
            <a:bodyPr wrap="square" lIns="0" tIns="0" rIns="0" bIns="0" rtlCol="0"/>
            <a:lstStyle/>
            <a:p>
              <a:endParaRPr sz="2133"/>
            </a:p>
          </p:txBody>
        </p:sp>
        <p:sp>
          <p:nvSpPr>
            <p:cNvPr id="91" name="object 91"/>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92" name="object 92"/>
            <p:cNvSpPr/>
            <p:nvPr/>
          </p:nvSpPr>
          <p:spPr>
            <a:xfrm>
              <a:off x="2500359" y="4000396"/>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93" name="object 93"/>
            <p:cNvSpPr/>
            <p:nvPr/>
          </p:nvSpPr>
          <p:spPr>
            <a:xfrm>
              <a:off x="2298466" y="4000396"/>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94" name="object 94"/>
            <p:cNvSpPr/>
            <p:nvPr/>
          </p:nvSpPr>
          <p:spPr>
            <a:xfrm>
              <a:off x="4118055" y="4147961"/>
              <a:ext cx="1693" cy="592102"/>
            </a:xfrm>
            <a:custGeom>
              <a:avLst/>
              <a:gdLst/>
              <a:ahLst/>
              <a:cxnLst/>
              <a:rect l="l" t="t" r="r" b="b"/>
              <a:pathLst>
                <a:path w="1904" h="666114">
                  <a:moveTo>
                    <a:pt x="0" y="665530"/>
                  </a:moveTo>
                  <a:lnTo>
                    <a:pt x="1422" y="0"/>
                  </a:lnTo>
                </a:path>
              </a:pathLst>
            </a:custGeom>
            <a:ln w="9524">
              <a:solidFill>
                <a:srgbClr val="000000"/>
              </a:solidFill>
            </a:ln>
          </p:spPr>
          <p:txBody>
            <a:bodyPr wrap="square" lIns="0" tIns="0" rIns="0" bIns="0" rtlCol="0"/>
            <a:lstStyle/>
            <a:p>
              <a:endParaRPr sz="2133"/>
            </a:p>
          </p:txBody>
        </p:sp>
        <p:sp>
          <p:nvSpPr>
            <p:cNvPr id="95" name="object 95"/>
            <p:cNvSpPr/>
            <p:nvPr/>
          </p:nvSpPr>
          <p:spPr>
            <a:xfrm>
              <a:off x="4095200" y="4147961"/>
              <a:ext cx="1693" cy="592102"/>
            </a:xfrm>
            <a:custGeom>
              <a:avLst/>
              <a:gdLst/>
              <a:ahLst/>
              <a:cxnLst/>
              <a:rect l="l" t="t" r="r" b="b"/>
              <a:pathLst>
                <a:path w="1904" h="666114">
                  <a:moveTo>
                    <a:pt x="0" y="665530"/>
                  </a:moveTo>
                  <a:lnTo>
                    <a:pt x="1422" y="0"/>
                  </a:lnTo>
                </a:path>
              </a:pathLst>
            </a:custGeom>
            <a:ln w="9524">
              <a:solidFill>
                <a:srgbClr val="000000"/>
              </a:solidFill>
            </a:ln>
          </p:spPr>
          <p:txBody>
            <a:bodyPr wrap="square" lIns="0" tIns="0" rIns="0" bIns="0" rtlCol="0"/>
            <a:lstStyle/>
            <a:p>
              <a:endParaRPr sz="2133"/>
            </a:p>
          </p:txBody>
        </p:sp>
        <p:sp>
          <p:nvSpPr>
            <p:cNvPr id="96" name="object 96"/>
            <p:cNvSpPr/>
            <p:nvPr/>
          </p:nvSpPr>
          <p:spPr>
            <a:xfrm>
              <a:off x="3909812" y="3407459"/>
              <a:ext cx="1693" cy="593231"/>
            </a:xfrm>
            <a:custGeom>
              <a:avLst/>
              <a:gdLst/>
              <a:ahLst/>
              <a:cxnLst/>
              <a:rect l="l" t="t" r="r" b="b"/>
              <a:pathLst>
                <a:path w="1904" h="667385">
                  <a:moveTo>
                    <a:pt x="0" y="667054"/>
                  </a:moveTo>
                  <a:lnTo>
                    <a:pt x="1422" y="0"/>
                  </a:lnTo>
                </a:path>
              </a:pathLst>
            </a:custGeom>
            <a:ln w="9524">
              <a:solidFill>
                <a:srgbClr val="000000"/>
              </a:solidFill>
            </a:ln>
          </p:spPr>
          <p:txBody>
            <a:bodyPr wrap="square" lIns="0" tIns="0" rIns="0" bIns="0" rtlCol="0"/>
            <a:lstStyle/>
            <a:p>
              <a:endParaRPr sz="2133"/>
            </a:p>
          </p:txBody>
        </p:sp>
        <p:sp>
          <p:nvSpPr>
            <p:cNvPr id="97" name="object 97"/>
            <p:cNvSpPr/>
            <p:nvPr/>
          </p:nvSpPr>
          <p:spPr>
            <a:xfrm>
              <a:off x="3933938" y="3407459"/>
              <a:ext cx="1693" cy="593231"/>
            </a:xfrm>
            <a:custGeom>
              <a:avLst/>
              <a:gdLst/>
              <a:ahLst/>
              <a:cxnLst/>
              <a:rect l="l" t="t" r="r" b="b"/>
              <a:pathLst>
                <a:path w="1904" h="667385">
                  <a:moveTo>
                    <a:pt x="0" y="667054"/>
                  </a:moveTo>
                  <a:lnTo>
                    <a:pt x="1422" y="0"/>
                  </a:lnTo>
                </a:path>
              </a:pathLst>
            </a:custGeom>
            <a:ln w="9524">
              <a:solidFill>
                <a:srgbClr val="000000"/>
              </a:solidFill>
            </a:ln>
          </p:spPr>
          <p:txBody>
            <a:bodyPr wrap="square" lIns="0" tIns="0" rIns="0" bIns="0" rtlCol="0"/>
            <a:lstStyle/>
            <a:p>
              <a:endParaRPr sz="2133"/>
            </a:p>
          </p:txBody>
        </p:sp>
        <p:sp>
          <p:nvSpPr>
            <p:cNvPr id="98" name="object 98"/>
            <p:cNvSpPr/>
            <p:nvPr/>
          </p:nvSpPr>
          <p:spPr>
            <a:xfrm>
              <a:off x="5988437" y="4765265"/>
              <a:ext cx="1464168" cy="1693"/>
            </a:xfrm>
            <a:custGeom>
              <a:avLst/>
              <a:gdLst/>
              <a:ahLst/>
              <a:cxnLst/>
              <a:rect l="l" t="t" r="r" b="b"/>
              <a:pathLst>
                <a:path w="1647190" h="1904">
                  <a:moveTo>
                    <a:pt x="0" y="0"/>
                  </a:moveTo>
                  <a:lnTo>
                    <a:pt x="1647063" y="1523"/>
                  </a:lnTo>
                </a:path>
              </a:pathLst>
            </a:custGeom>
            <a:ln w="6350">
              <a:solidFill>
                <a:srgbClr val="000000"/>
              </a:solidFill>
            </a:ln>
          </p:spPr>
          <p:txBody>
            <a:bodyPr wrap="square" lIns="0" tIns="0" rIns="0" bIns="0" rtlCol="0"/>
            <a:lstStyle/>
            <a:p>
              <a:endParaRPr sz="2133"/>
            </a:p>
          </p:txBody>
        </p:sp>
        <p:sp>
          <p:nvSpPr>
            <p:cNvPr id="99" name="object 99"/>
            <p:cNvSpPr/>
            <p:nvPr/>
          </p:nvSpPr>
          <p:spPr>
            <a:xfrm>
              <a:off x="6011293" y="3605103"/>
              <a:ext cx="1441591" cy="1693"/>
            </a:xfrm>
            <a:custGeom>
              <a:avLst/>
              <a:gdLst/>
              <a:ahLst/>
              <a:cxnLst/>
              <a:rect l="l" t="t" r="r" b="b"/>
              <a:pathLst>
                <a:path w="1621790" h="1904">
                  <a:moveTo>
                    <a:pt x="0" y="0"/>
                  </a:moveTo>
                  <a:lnTo>
                    <a:pt x="1621345" y="1524"/>
                  </a:lnTo>
                </a:path>
              </a:pathLst>
            </a:custGeom>
            <a:ln w="6350">
              <a:solidFill>
                <a:srgbClr val="000000"/>
              </a:solidFill>
            </a:ln>
          </p:spPr>
          <p:txBody>
            <a:bodyPr wrap="square" lIns="0" tIns="0" rIns="0" bIns="0" rtlCol="0"/>
            <a:lstStyle/>
            <a:p>
              <a:endParaRPr sz="2133"/>
            </a:p>
          </p:txBody>
        </p:sp>
        <p:sp>
          <p:nvSpPr>
            <p:cNvPr id="100" name="object 100"/>
            <p:cNvSpPr/>
            <p:nvPr/>
          </p:nvSpPr>
          <p:spPr>
            <a:xfrm>
              <a:off x="7361066" y="3507628"/>
              <a:ext cx="1693" cy="1354102"/>
            </a:xfrm>
            <a:custGeom>
              <a:avLst/>
              <a:gdLst/>
              <a:ahLst/>
              <a:cxnLst/>
              <a:rect l="l" t="t" r="r" b="b"/>
              <a:pathLst>
                <a:path w="1904" h="1523364">
                  <a:moveTo>
                    <a:pt x="0" y="1522971"/>
                  </a:moveTo>
                  <a:lnTo>
                    <a:pt x="1422" y="0"/>
                  </a:lnTo>
                </a:path>
              </a:pathLst>
            </a:custGeom>
            <a:ln w="6350">
              <a:solidFill>
                <a:srgbClr val="000000"/>
              </a:solidFill>
            </a:ln>
          </p:spPr>
          <p:txBody>
            <a:bodyPr wrap="square" lIns="0" tIns="0" rIns="0" bIns="0" rtlCol="0"/>
            <a:lstStyle/>
            <a:p>
              <a:endParaRPr sz="2133"/>
            </a:p>
          </p:txBody>
        </p:sp>
        <p:sp>
          <p:nvSpPr>
            <p:cNvPr id="101" name="object 101"/>
            <p:cNvSpPr/>
            <p:nvPr/>
          </p:nvSpPr>
          <p:spPr>
            <a:xfrm>
              <a:off x="7310278" y="4711114"/>
              <a:ext cx="101600" cy="97649"/>
            </a:xfrm>
            <a:custGeom>
              <a:avLst/>
              <a:gdLst/>
              <a:ahLst/>
              <a:cxnLst/>
              <a:rect l="l" t="t" r="r" b="b"/>
              <a:pathLst>
                <a:path w="114300" h="109854">
                  <a:moveTo>
                    <a:pt x="10515" y="0"/>
                  </a:moveTo>
                  <a:lnTo>
                    <a:pt x="0" y="11671"/>
                  </a:lnTo>
                  <a:lnTo>
                    <a:pt x="114274" y="109651"/>
                  </a:lnTo>
                  <a:lnTo>
                    <a:pt x="10515" y="0"/>
                  </a:lnTo>
                  <a:close/>
                </a:path>
              </a:pathLst>
            </a:custGeom>
            <a:solidFill>
              <a:srgbClr val="000000"/>
            </a:solidFill>
          </p:spPr>
          <p:txBody>
            <a:bodyPr wrap="square" lIns="0" tIns="0" rIns="0" bIns="0" rtlCol="0"/>
            <a:lstStyle/>
            <a:p>
              <a:endParaRPr sz="2133"/>
            </a:p>
          </p:txBody>
        </p:sp>
        <p:sp>
          <p:nvSpPr>
            <p:cNvPr id="102" name="object 102"/>
            <p:cNvSpPr/>
            <p:nvPr/>
          </p:nvSpPr>
          <p:spPr>
            <a:xfrm>
              <a:off x="7310275" y="4720591"/>
              <a:ext cx="101600" cy="97649"/>
            </a:xfrm>
            <a:custGeom>
              <a:avLst/>
              <a:gdLst/>
              <a:ahLst/>
              <a:cxnLst/>
              <a:rect l="l" t="t" r="r" b="b"/>
              <a:pathLst>
                <a:path w="114300" h="109854">
                  <a:moveTo>
                    <a:pt x="0" y="0"/>
                  </a:moveTo>
                  <a:lnTo>
                    <a:pt x="102806" y="109651"/>
                  </a:lnTo>
                  <a:lnTo>
                    <a:pt x="114274" y="97980"/>
                  </a:lnTo>
                  <a:lnTo>
                    <a:pt x="0" y="0"/>
                  </a:lnTo>
                  <a:close/>
                </a:path>
              </a:pathLst>
            </a:custGeom>
            <a:solidFill>
              <a:srgbClr val="000000"/>
            </a:solidFill>
          </p:spPr>
          <p:txBody>
            <a:bodyPr wrap="square" lIns="0" tIns="0" rIns="0" bIns="0" rtlCol="0"/>
            <a:lstStyle/>
            <a:p>
              <a:endParaRPr sz="2133"/>
            </a:p>
          </p:txBody>
        </p:sp>
        <p:sp>
          <p:nvSpPr>
            <p:cNvPr id="103" name="object 103"/>
            <p:cNvSpPr/>
            <p:nvPr/>
          </p:nvSpPr>
          <p:spPr>
            <a:xfrm>
              <a:off x="7310278" y="4711114"/>
              <a:ext cx="101600" cy="107244"/>
            </a:xfrm>
            <a:custGeom>
              <a:avLst/>
              <a:gdLst/>
              <a:ahLst/>
              <a:cxnLst/>
              <a:rect l="l" t="t" r="r" b="b"/>
              <a:pathLst>
                <a:path w="114300" h="120650">
                  <a:moveTo>
                    <a:pt x="10515" y="0"/>
                  </a:moveTo>
                  <a:lnTo>
                    <a:pt x="0" y="11582"/>
                  </a:lnTo>
                  <a:lnTo>
                    <a:pt x="102806" y="120319"/>
                  </a:lnTo>
                  <a:lnTo>
                    <a:pt x="114274" y="108737"/>
                  </a:lnTo>
                  <a:lnTo>
                    <a:pt x="10515" y="0"/>
                  </a:lnTo>
                  <a:close/>
                </a:path>
              </a:pathLst>
            </a:custGeom>
            <a:ln w="6350">
              <a:solidFill>
                <a:srgbClr val="000000"/>
              </a:solidFill>
            </a:ln>
          </p:spPr>
          <p:txBody>
            <a:bodyPr wrap="square" lIns="0" tIns="0" rIns="0" bIns="0" rtlCol="0"/>
            <a:lstStyle/>
            <a:p>
              <a:endParaRPr sz="2133"/>
            </a:p>
          </p:txBody>
        </p:sp>
        <p:sp>
          <p:nvSpPr>
            <p:cNvPr id="104" name="object 104"/>
            <p:cNvSpPr/>
            <p:nvPr/>
          </p:nvSpPr>
          <p:spPr>
            <a:xfrm>
              <a:off x="7310273" y="3561784"/>
              <a:ext cx="101600" cy="97649"/>
            </a:xfrm>
            <a:custGeom>
              <a:avLst/>
              <a:gdLst/>
              <a:ahLst/>
              <a:cxnLst/>
              <a:rect l="l" t="t" r="r" b="b"/>
              <a:pathLst>
                <a:path w="114300" h="109854">
                  <a:moveTo>
                    <a:pt x="0" y="0"/>
                  </a:moveTo>
                  <a:lnTo>
                    <a:pt x="102806" y="109651"/>
                  </a:lnTo>
                  <a:lnTo>
                    <a:pt x="114287" y="97523"/>
                  </a:lnTo>
                  <a:lnTo>
                    <a:pt x="0" y="0"/>
                  </a:lnTo>
                  <a:close/>
                </a:path>
              </a:pathLst>
            </a:custGeom>
            <a:solidFill>
              <a:srgbClr val="000000"/>
            </a:solidFill>
          </p:spPr>
          <p:txBody>
            <a:bodyPr wrap="square" lIns="0" tIns="0" rIns="0" bIns="0" rtlCol="0"/>
            <a:lstStyle/>
            <a:p>
              <a:endParaRPr sz="2133"/>
            </a:p>
          </p:txBody>
        </p:sp>
        <p:sp>
          <p:nvSpPr>
            <p:cNvPr id="105" name="object 105"/>
            <p:cNvSpPr/>
            <p:nvPr/>
          </p:nvSpPr>
          <p:spPr>
            <a:xfrm>
              <a:off x="7310278" y="3552309"/>
              <a:ext cx="101600" cy="96520"/>
            </a:xfrm>
            <a:custGeom>
              <a:avLst/>
              <a:gdLst/>
              <a:ahLst/>
              <a:cxnLst/>
              <a:rect l="l" t="t" r="r" b="b"/>
              <a:pathLst>
                <a:path w="114300" h="108585">
                  <a:moveTo>
                    <a:pt x="10515" y="0"/>
                  </a:moveTo>
                  <a:lnTo>
                    <a:pt x="0" y="11061"/>
                  </a:lnTo>
                  <a:lnTo>
                    <a:pt x="114274" y="108127"/>
                  </a:lnTo>
                  <a:lnTo>
                    <a:pt x="10515" y="0"/>
                  </a:lnTo>
                  <a:close/>
                </a:path>
              </a:pathLst>
            </a:custGeom>
            <a:solidFill>
              <a:srgbClr val="000000"/>
            </a:solidFill>
          </p:spPr>
          <p:txBody>
            <a:bodyPr wrap="square" lIns="0" tIns="0" rIns="0" bIns="0" rtlCol="0"/>
            <a:lstStyle/>
            <a:p>
              <a:endParaRPr sz="2133"/>
            </a:p>
          </p:txBody>
        </p:sp>
        <p:sp>
          <p:nvSpPr>
            <p:cNvPr id="106" name="object 106"/>
            <p:cNvSpPr txBox="1"/>
            <p:nvPr/>
          </p:nvSpPr>
          <p:spPr>
            <a:xfrm>
              <a:off x="7120849" y="4010583"/>
              <a:ext cx="287323" cy="247227"/>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A</a:t>
              </a:r>
              <a:endParaRPr sz="1511">
                <a:latin typeface="Times New Roman"/>
                <a:cs typeface="Times New Roman"/>
              </a:endParaRPr>
            </a:p>
          </p:txBody>
        </p:sp>
        <p:sp>
          <p:nvSpPr>
            <p:cNvPr id="107" name="object 107"/>
            <p:cNvSpPr/>
            <p:nvPr/>
          </p:nvSpPr>
          <p:spPr>
            <a:xfrm>
              <a:off x="7310273" y="3552301"/>
              <a:ext cx="101600" cy="107244"/>
            </a:xfrm>
            <a:custGeom>
              <a:avLst/>
              <a:gdLst/>
              <a:ahLst/>
              <a:cxnLst/>
              <a:rect l="l" t="t" r="r" b="b"/>
              <a:pathLst>
                <a:path w="114300" h="120650">
                  <a:moveTo>
                    <a:pt x="102806" y="120319"/>
                  </a:moveTo>
                  <a:lnTo>
                    <a:pt x="114287" y="108242"/>
                  </a:lnTo>
                  <a:lnTo>
                    <a:pt x="10515" y="0"/>
                  </a:lnTo>
                  <a:lnTo>
                    <a:pt x="0" y="11074"/>
                  </a:lnTo>
                  <a:lnTo>
                    <a:pt x="102806" y="120319"/>
                  </a:lnTo>
                  <a:close/>
                </a:path>
              </a:pathLst>
            </a:custGeom>
            <a:ln w="6350">
              <a:solidFill>
                <a:srgbClr val="000000"/>
              </a:solidFill>
            </a:ln>
          </p:spPr>
          <p:txBody>
            <a:bodyPr wrap="square" lIns="0" tIns="0" rIns="0" bIns="0" rtlCol="0"/>
            <a:lstStyle/>
            <a:p>
              <a:endParaRPr sz="2133"/>
            </a:p>
          </p:txBody>
        </p:sp>
        <p:sp>
          <p:nvSpPr>
            <p:cNvPr id="108" name="object 108"/>
            <p:cNvSpPr/>
            <p:nvPr/>
          </p:nvSpPr>
          <p:spPr>
            <a:xfrm>
              <a:off x="5897014"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09" name="object 109"/>
            <p:cNvSpPr/>
            <p:nvPr/>
          </p:nvSpPr>
          <p:spPr>
            <a:xfrm>
              <a:off x="5919870"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10" name="object 110"/>
            <p:cNvSpPr/>
            <p:nvPr/>
          </p:nvSpPr>
          <p:spPr>
            <a:xfrm>
              <a:off x="7361066"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11" name="object 111"/>
            <p:cNvSpPr/>
            <p:nvPr/>
          </p:nvSpPr>
          <p:spPr>
            <a:xfrm>
              <a:off x="5631628"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12" name="object 112"/>
            <p:cNvSpPr/>
            <p:nvPr/>
          </p:nvSpPr>
          <p:spPr>
            <a:xfrm>
              <a:off x="4915474"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13" name="object 113"/>
            <p:cNvSpPr/>
            <p:nvPr/>
          </p:nvSpPr>
          <p:spPr>
            <a:xfrm>
              <a:off x="4822775" y="5103703"/>
              <a:ext cx="900289" cy="1693"/>
            </a:xfrm>
            <a:custGeom>
              <a:avLst/>
              <a:gdLst/>
              <a:ahLst/>
              <a:cxnLst/>
              <a:rect l="l" t="t" r="r" b="b"/>
              <a:pathLst>
                <a:path w="1012825" h="1904">
                  <a:moveTo>
                    <a:pt x="1012812" y="0"/>
                  </a:moveTo>
                  <a:lnTo>
                    <a:pt x="0" y="1523"/>
                  </a:lnTo>
                </a:path>
              </a:pathLst>
            </a:custGeom>
            <a:ln w="6350">
              <a:solidFill>
                <a:srgbClr val="000000"/>
              </a:solidFill>
            </a:ln>
          </p:spPr>
          <p:txBody>
            <a:bodyPr wrap="square" lIns="0" tIns="0" rIns="0" bIns="0" rtlCol="0"/>
            <a:lstStyle/>
            <a:p>
              <a:endParaRPr sz="2133"/>
            </a:p>
          </p:txBody>
        </p:sp>
        <p:sp>
          <p:nvSpPr>
            <p:cNvPr id="114" name="object 114"/>
            <p:cNvSpPr/>
            <p:nvPr/>
          </p:nvSpPr>
          <p:spPr>
            <a:xfrm>
              <a:off x="5580838" y="5049555"/>
              <a:ext cx="91440" cy="108373"/>
            </a:xfrm>
            <a:custGeom>
              <a:avLst/>
              <a:gdLst/>
              <a:ahLst/>
              <a:cxnLst/>
              <a:rect l="l" t="t" r="r" b="b"/>
              <a:pathLst>
                <a:path w="102870" h="121920">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15" name="object 115"/>
            <p:cNvSpPr/>
            <p:nvPr/>
          </p:nvSpPr>
          <p:spPr>
            <a:xfrm>
              <a:off x="5590996" y="5049558"/>
              <a:ext cx="90311" cy="108373"/>
            </a:xfrm>
            <a:custGeom>
              <a:avLst/>
              <a:gdLst/>
              <a:ahLst/>
              <a:cxnLst/>
              <a:rect l="l" t="t" r="r" b="b"/>
              <a:pathLst>
                <a:path w="101600" h="121920">
                  <a:moveTo>
                    <a:pt x="91046" y="0"/>
                  </a:moveTo>
                  <a:lnTo>
                    <a:pt x="0" y="121831"/>
                  </a:lnTo>
                  <a:lnTo>
                    <a:pt x="101422" y="11214"/>
                  </a:lnTo>
                  <a:lnTo>
                    <a:pt x="91046" y="0"/>
                  </a:lnTo>
                  <a:close/>
                </a:path>
              </a:pathLst>
            </a:custGeom>
            <a:solidFill>
              <a:srgbClr val="000000"/>
            </a:solidFill>
          </p:spPr>
          <p:txBody>
            <a:bodyPr wrap="square" lIns="0" tIns="0" rIns="0" bIns="0" rtlCol="0"/>
            <a:lstStyle/>
            <a:p>
              <a:endParaRPr sz="2133"/>
            </a:p>
          </p:txBody>
        </p:sp>
        <p:sp>
          <p:nvSpPr>
            <p:cNvPr id="116" name="object 116"/>
            <p:cNvSpPr/>
            <p:nvPr/>
          </p:nvSpPr>
          <p:spPr>
            <a:xfrm>
              <a:off x="5580838" y="5049555"/>
              <a:ext cx="100471" cy="108373"/>
            </a:xfrm>
            <a:custGeom>
              <a:avLst/>
              <a:gdLst/>
              <a:ahLst/>
              <a:cxnLst/>
              <a:rect l="l" t="t" r="r" b="b"/>
              <a:pathLst>
                <a:path w="113029" h="121920">
                  <a:moveTo>
                    <a:pt x="0" y="110109"/>
                  </a:moveTo>
                  <a:lnTo>
                    <a:pt x="10909" y="121831"/>
                  </a:lnTo>
                  <a:lnTo>
                    <a:pt x="112852" y="11214"/>
                  </a:lnTo>
                  <a:lnTo>
                    <a:pt x="102425" y="0"/>
                  </a:lnTo>
                  <a:lnTo>
                    <a:pt x="0" y="110109"/>
                  </a:lnTo>
                  <a:close/>
                </a:path>
              </a:pathLst>
            </a:custGeom>
            <a:ln w="6350">
              <a:solidFill>
                <a:srgbClr val="000000"/>
              </a:solidFill>
            </a:ln>
          </p:spPr>
          <p:txBody>
            <a:bodyPr wrap="square" lIns="0" tIns="0" rIns="0" bIns="0" rtlCol="0"/>
            <a:lstStyle/>
            <a:p>
              <a:endParaRPr sz="2133"/>
            </a:p>
          </p:txBody>
        </p:sp>
        <p:sp>
          <p:nvSpPr>
            <p:cNvPr id="117" name="object 117"/>
            <p:cNvSpPr/>
            <p:nvPr/>
          </p:nvSpPr>
          <p:spPr>
            <a:xfrm>
              <a:off x="4873566" y="5049552"/>
              <a:ext cx="91440" cy="108373"/>
            </a:xfrm>
            <a:custGeom>
              <a:avLst/>
              <a:gdLst/>
              <a:ahLst/>
              <a:cxnLst/>
              <a:rect l="l" t="t" r="r" b="b"/>
              <a:pathLst>
                <a:path w="102870" h="121920">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118" name="object 118"/>
            <p:cNvSpPr/>
            <p:nvPr/>
          </p:nvSpPr>
          <p:spPr>
            <a:xfrm>
              <a:off x="4864679" y="5049552"/>
              <a:ext cx="91440" cy="108373"/>
            </a:xfrm>
            <a:custGeom>
              <a:avLst/>
              <a:gdLst/>
              <a:ahLst/>
              <a:cxnLst/>
              <a:rect l="l" t="t" r="r" b="b"/>
              <a:pathLst>
                <a:path w="102870" h="121920">
                  <a:moveTo>
                    <a:pt x="102857" y="0"/>
                  </a:moveTo>
                  <a:lnTo>
                    <a:pt x="0" y="110108"/>
                  </a:lnTo>
                  <a:lnTo>
                    <a:pt x="10960" y="121831"/>
                  </a:lnTo>
                  <a:lnTo>
                    <a:pt x="102857" y="0"/>
                  </a:lnTo>
                  <a:close/>
                </a:path>
              </a:pathLst>
            </a:custGeom>
            <a:solidFill>
              <a:srgbClr val="000000"/>
            </a:solidFill>
          </p:spPr>
          <p:txBody>
            <a:bodyPr wrap="square" lIns="0" tIns="0" rIns="0" bIns="0" rtlCol="0"/>
            <a:lstStyle/>
            <a:p>
              <a:endParaRPr sz="2133"/>
            </a:p>
          </p:txBody>
        </p:sp>
        <p:sp>
          <p:nvSpPr>
            <p:cNvPr id="119" name="object 119"/>
            <p:cNvSpPr txBox="1"/>
            <p:nvPr/>
          </p:nvSpPr>
          <p:spPr>
            <a:xfrm>
              <a:off x="5054020"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20" name="object 120"/>
            <p:cNvSpPr/>
            <p:nvPr/>
          </p:nvSpPr>
          <p:spPr>
            <a:xfrm>
              <a:off x="4864684" y="5049552"/>
              <a:ext cx="100471" cy="108373"/>
            </a:xfrm>
            <a:custGeom>
              <a:avLst/>
              <a:gdLst/>
              <a:ahLst/>
              <a:cxnLst/>
              <a:rect l="l" t="t" r="r" b="b"/>
              <a:pathLst>
                <a:path w="113029" h="121920">
                  <a:moveTo>
                    <a:pt x="112852" y="11214"/>
                  </a:moveTo>
                  <a:lnTo>
                    <a:pt x="101993" y="0"/>
                  </a:lnTo>
                  <a:lnTo>
                    <a:pt x="0" y="110108"/>
                  </a:lnTo>
                  <a:lnTo>
                    <a:pt x="10858" y="121831"/>
                  </a:lnTo>
                  <a:lnTo>
                    <a:pt x="112852" y="11214"/>
                  </a:lnTo>
                  <a:close/>
                </a:path>
              </a:pathLst>
            </a:custGeom>
            <a:ln w="6350">
              <a:solidFill>
                <a:srgbClr val="000000"/>
              </a:solidFill>
            </a:ln>
          </p:spPr>
          <p:txBody>
            <a:bodyPr wrap="square" lIns="0" tIns="0" rIns="0" bIns="0" rtlCol="0"/>
            <a:lstStyle/>
            <a:p>
              <a:endParaRPr sz="2133"/>
            </a:p>
          </p:txBody>
        </p:sp>
        <p:sp>
          <p:nvSpPr>
            <p:cNvPr id="121" name="object 121"/>
            <p:cNvSpPr/>
            <p:nvPr/>
          </p:nvSpPr>
          <p:spPr>
            <a:xfrm>
              <a:off x="5631630"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2" name="object 122"/>
            <p:cNvSpPr/>
            <p:nvPr/>
          </p:nvSpPr>
          <p:spPr>
            <a:xfrm>
              <a:off x="4915476"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3" name="object 123"/>
            <p:cNvSpPr/>
            <p:nvPr/>
          </p:nvSpPr>
          <p:spPr>
            <a:xfrm>
              <a:off x="4915476" y="5103703"/>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4" name="object 124"/>
            <p:cNvSpPr/>
            <p:nvPr/>
          </p:nvSpPr>
          <p:spPr>
            <a:xfrm>
              <a:off x="4337728"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25" name="object 125"/>
            <p:cNvSpPr/>
            <p:nvPr/>
          </p:nvSpPr>
          <p:spPr>
            <a:xfrm>
              <a:off x="3621573"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26" name="object 126"/>
            <p:cNvSpPr/>
            <p:nvPr/>
          </p:nvSpPr>
          <p:spPr>
            <a:xfrm>
              <a:off x="3528879" y="5103703"/>
              <a:ext cx="899160" cy="1693"/>
            </a:xfrm>
            <a:custGeom>
              <a:avLst/>
              <a:gdLst/>
              <a:ahLst/>
              <a:cxnLst/>
              <a:rect l="l" t="t" r="r" b="b"/>
              <a:pathLst>
                <a:path w="1011554" h="1904">
                  <a:moveTo>
                    <a:pt x="1011377" y="0"/>
                  </a:moveTo>
                  <a:lnTo>
                    <a:pt x="0" y="1523"/>
                  </a:lnTo>
                </a:path>
              </a:pathLst>
            </a:custGeom>
            <a:ln w="6350">
              <a:solidFill>
                <a:srgbClr val="000000"/>
              </a:solidFill>
            </a:ln>
          </p:spPr>
          <p:txBody>
            <a:bodyPr wrap="square" lIns="0" tIns="0" rIns="0" bIns="0" rtlCol="0"/>
            <a:lstStyle/>
            <a:p>
              <a:endParaRPr sz="2133"/>
            </a:p>
          </p:txBody>
        </p:sp>
        <p:sp>
          <p:nvSpPr>
            <p:cNvPr id="127" name="object 127"/>
            <p:cNvSpPr/>
            <p:nvPr/>
          </p:nvSpPr>
          <p:spPr>
            <a:xfrm>
              <a:off x="4286936" y="5049555"/>
              <a:ext cx="91440" cy="108373"/>
            </a:xfrm>
            <a:custGeom>
              <a:avLst/>
              <a:gdLst/>
              <a:ahLst/>
              <a:cxnLst/>
              <a:rect l="l" t="t" r="r" b="b"/>
              <a:pathLst>
                <a:path w="102870" h="121920">
                  <a:moveTo>
                    <a:pt x="102857" y="0"/>
                  </a:moveTo>
                  <a:lnTo>
                    <a:pt x="0" y="110109"/>
                  </a:lnTo>
                  <a:lnTo>
                    <a:pt x="11430" y="121831"/>
                  </a:lnTo>
                  <a:lnTo>
                    <a:pt x="102857" y="0"/>
                  </a:lnTo>
                  <a:close/>
                </a:path>
              </a:pathLst>
            </a:custGeom>
            <a:solidFill>
              <a:srgbClr val="000000"/>
            </a:solidFill>
          </p:spPr>
          <p:txBody>
            <a:bodyPr wrap="square" lIns="0" tIns="0" rIns="0" bIns="0" rtlCol="0"/>
            <a:lstStyle/>
            <a:p>
              <a:endParaRPr sz="2133"/>
            </a:p>
          </p:txBody>
        </p:sp>
        <p:sp>
          <p:nvSpPr>
            <p:cNvPr id="128" name="object 128"/>
            <p:cNvSpPr/>
            <p:nvPr/>
          </p:nvSpPr>
          <p:spPr>
            <a:xfrm>
              <a:off x="4297093" y="5049558"/>
              <a:ext cx="90311" cy="108373"/>
            </a:xfrm>
            <a:custGeom>
              <a:avLst/>
              <a:gdLst/>
              <a:ahLst/>
              <a:cxnLst/>
              <a:rect l="l" t="t" r="r" b="b"/>
              <a:pathLst>
                <a:path w="101600" h="121920">
                  <a:moveTo>
                    <a:pt x="90576" y="0"/>
                  </a:moveTo>
                  <a:lnTo>
                    <a:pt x="0" y="121831"/>
                  </a:lnTo>
                  <a:lnTo>
                    <a:pt x="101422" y="11214"/>
                  </a:lnTo>
                  <a:lnTo>
                    <a:pt x="90576" y="0"/>
                  </a:lnTo>
                  <a:close/>
                </a:path>
              </a:pathLst>
            </a:custGeom>
            <a:solidFill>
              <a:srgbClr val="000000"/>
            </a:solidFill>
          </p:spPr>
          <p:txBody>
            <a:bodyPr wrap="square" lIns="0" tIns="0" rIns="0" bIns="0" rtlCol="0"/>
            <a:lstStyle/>
            <a:p>
              <a:endParaRPr sz="2133"/>
            </a:p>
          </p:txBody>
        </p:sp>
        <p:sp>
          <p:nvSpPr>
            <p:cNvPr id="129" name="object 129"/>
            <p:cNvSpPr/>
            <p:nvPr/>
          </p:nvSpPr>
          <p:spPr>
            <a:xfrm>
              <a:off x="4286936" y="5049555"/>
              <a:ext cx="100471" cy="108373"/>
            </a:xfrm>
            <a:custGeom>
              <a:avLst/>
              <a:gdLst/>
              <a:ahLst/>
              <a:cxnLst/>
              <a:rect l="l" t="t" r="r" b="b"/>
              <a:pathLst>
                <a:path w="113029" h="121920">
                  <a:moveTo>
                    <a:pt x="0" y="110109"/>
                  </a:moveTo>
                  <a:lnTo>
                    <a:pt x="11328" y="121831"/>
                  </a:lnTo>
                  <a:lnTo>
                    <a:pt x="112852" y="11214"/>
                  </a:lnTo>
                  <a:lnTo>
                    <a:pt x="101993" y="0"/>
                  </a:lnTo>
                  <a:lnTo>
                    <a:pt x="0" y="110109"/>
                  </a:lnTo>
                  <a:close/>
                </a:path>
              </a:pathLst>
            </a:custGeom>
            <a:ln w="6350">
              <a:solidFill>
                <a:srgbClr val="000000"/>
              </a:solidFill>
            </a:ln>
          </p:spPr>
          <p:txBody>
            <a:bodyPr wrap="square" lIns="0" tIns="0" rIns="0" bIns="0" rtlCol="0"/>
            <a:lstStyle/>
            <a:p>
              <a:endParaRPr sz="2133"/>
            </a:p>
          </p:txBody>
        </p:sp>
        <p:sp>
          <p:nvSpPr>
            <p:cNvPr id="130" name="object 130"/>
            <p:cNvSpPr/>
            <p:nvPr/>
          </p:nvSpPr>
          <p:spPr>
            <a:xfrm>
              <a:off x="3579665" y="5049552"/>
              <a:ext cx="91440" cy="108373"/>
            </a:xfrm>
            <a:custGeom>
              <a:avLst/>
              <a:gdLst/>
              <a:ahLst/>
              <a:cxnLst/>
              <a:rect l="l" t="t" r="r" b="b"/>
              <a:pathLst>
                <a:path w="102870" h="121920">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131" name="object 131"/>
            <p:cNvSpPr/>
            <p:nvPr/>
          </p:nvSpPr>
          <p:spPr>
            <a:xfrm>
              <a:off x="3570776" y="5049551"/>
              <a:ext cx="91440" cy="108373"/>
            </a:xfrm>
            <a:custGeom>
              <a:avLst/>
              <a:gdLst/>
              <a:ahLst/>
              <a:cxnLst/>
              <a:rect l="l" t="t" r="r" b="b"/>
              <a:pathLst>
                <a:path w="102870" h="121920">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32" name="object 132"/>
            <p:cNvSpPr txBox="1"/>
            <p:nvPr/>
          </p:nvSpPr>
          <p:spPr>
            <a:xfrm>
              <a:off x="3760117"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33" name="object 133"/>
            <p:cNvSpPr/>
            <p:nvPr/>
          </p:nvSpPr>
          <p:spPr>
            <a:xfrm>
              <a:off x="3570781" y="5049552"/>
              <a:ext cx="100471" cy="108373"/>
            </a:xfrm>
            <a:custGeom>
              <a:avLst/>
              <a:gdLst/>
              <a:ahLst/>
              <a:cxnLst/>
              <a:rect l="l" t="t" r="r" b="b"/>
              <a:pathLst>
                <a:path w="113029" h="121920">
                  <a:moveTo>
                    <a:pt x="112852" y="11214"/>
                  </a:moveTo>
                  <a:lnTo>
                    <a:pt x="101993" y="0"/>
                  </a:lnTo>
                  <a:lnTo>
                    <a:pt x="0" y="110108"/>
                  </a:lnTo>
                  <a:lnTo>
                    <a:pt x="10858" y="121831"/>
                  </a:lnTo>
                  <a:lnTo>
                    <a:pt x="112852" y="11214"/>
                  </a:lnTo>
                  <a:close/>
                </a:path>
              </a:pathLst>
            </a:custGeom>
            <a:ln w="6350">
              <a:solidFill>
                <a:srgbClr val="000000"/>
              </a:solidFill>
            </a:ln>
          </p:spPr>
          <p:txBody>
            <a:bodyPr wrap="square" lIns="0" tIns="0" rIns="0" bIns="0" rtlCol="0"/>
            <a:lstStyle/>
            <a:p>
              <a:endParaRPr sz="2133"/>
            </a:p>
          </p:txBody>
        </p:sp>
        <p:sp>
          <p:nvSpPr>
            <p:cNvPr id="134" name="object 134"/>
            <p:cNvSpPr/>
            <p:nvPr/>
          </p:nvSpPr>
          <p:spPr>
            <a:xfrm>
              <a:off x="4337728"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5" name="object 135"/>
            <p:cNvSpPr/>
            <p:nvPr/>
          </p:nvSpPr>
          <p:spPr>
            <a:xfrm>
              <a:off x="3621571"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6" name="object 136"/>
            <p:cNvSpPr/>
            <p:nvPr/>
          </p:nvSpPr>
          <p:spPr>
            <a:xfrm>
              <a:off x="3621571" y="5103703"/>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7" name="object 137"/>
            <p:cNvSpPr/>
            <p:nvPr/>
          </p:nvSpPr>
          <p:spPr>
            <a:xfrm>
              <a:off x="3042554"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38" name="object 138"/>
            <p:cNvSpPr/>
            <p:nvPr/>
          </p:nvSpPr>
          <p:spPr>
            <a:xfrm>
              <a:off x="2684478" y="4861381"/>
              <a:ext cx="1693" cy="339796"/>
            </a:xfrm>
            <a:custGeom>
              <a:avLst/>
              <a:gdLst/>
              <a:ahLst/>
              <a:cxnLst/>
              <a:rect l="l" t="t" r="r" b="b"/>
              <a:pathLst>
                <a:path w="1905" h="382270">
                  <a:moveTo>
                    <a:pt x="0" y="0"/>
                  </a:moveTo>
                  <a:lnTo>
                    <a:pt x="1422" y="382270"/>
                  </a:lnTo>
                </a:path>
              </a:pathLst>
            </a:custGeom>
            <a:ln w="6349">
              <a:solidFill>
                <a:srgbClr val="000000"/>
              </a:solidFill>
            </a:ln>
          </p:spPr>
          <p:txBody>
            <a:bodyPr wrap="square" lIns="0" tIns="0" rIns="0" bIns="0" rtlCol="0"/>
            <a:lstStyle/>
            <a:p>
              <a:endParaRPr sz="2133"/>
            </a:p>
          </p:txBody>
        </p:sp>
        <p:sp>
          <p:nvSpPr>
            <p:cNvPr id="139" name="object 139"/>
            <p:cNvSpPr/>
            <p:nvPr/>
          </p:nvSpPr>
          <p:spPr>
            <a:xfrm>
              <a:off x="3042554" y="5103703"/>
              <a:ext cx="91440" cy="1693"/>
            </a:xfrm>
            <a:custGeom>
              <a:avLst/>
              <a:gdLst/>
              <a:ahLst/>
              <a:cxnLst/>
              <a:rect l="l" t="t" r="r" b="b"/>
              <a:pathLst>
                <a:path w="102870" h="1904">
                  <a:moveTo>
                    <a:pt x="0" y="0"/>
                  </a:moveTo>
                  <a:lnTo>
                    <a:pt x="102857" y="1523"/>
                  </a:lnTo>
                </a:path>
              </a:pathLst>
            </a:custGeom>
            <a:ln w="6350">
              <a:solidFill>
                <a:srgbClr val="000000"/>
              </a:solidFill>
            </a:ln>
          </p:spPr>
          <p:txBody>
            <a:bodyPr wrap="square" lIns="0" tIns="0" rIns="0" bIns="0" rtlCol="0"/>
            <a:lstStyle/>
            <a:p>
              <a:endParaRPr sz="2133"/>
            </a:p>
          </p:txBody>
        </p:sp>
        <p:sp>
          <p:nvSpPr>
            <p:cNvPr id="140" name="object 140"/>
            <p:cNvSpPr/>
            <p:nvPr/>
          </p:nvSpPr>
          <p:spPr>
            <a:xfrm>
              <a:off x="2593048" y="5103703"/>
              <a:ext cx="91440" cy="1693"/>
            </a:xfrm>
            <a:custGeom>
              <a:avLst/>
              <a:gdLst/>
              <a:ahLst/>
              <a:cxnLst/>
              <a:rect l="l" t="t" r="r" b="b"/>
              <a:pathLst>
                <a:path w="102869" h="1904">
                  <a:moveTo>
                    <a:pt x="102857" y="0"/>
                  </a:moveTo>
                  <a:lnTo>
                    <a:pt x="0" y="1523"/>
                  </a:lnTo>
                </a:path>
              </a:pathLst>
            </a:custGeom>
            <a:ln w="6350">
              <a:solidFill>
                <a:srgbClr val="000000"/>
              </a:solidFill>
            </a:ln>
          </p:spPr>
          <p:txBody>
            <a:bodyPr wrap="square" lIns="0" tIns="0" rIns="0" bIns="0" rtlCol="0"/>
            <a:lstStyle/>
            <a:p>
              <a:endParaRPr sz="2133"/>
            </a:p>
          </p:txBody>
        </p:sp>
        <p:sp>
          <p:nvSpPr>
            <p:cNvPr id="141" name="object 141"/>
            <p:cNvSpPr/>
            <p:nvPr/>
          </p:nvSpPr>
          <p:spPr>
            <a:xfrm>
              <a:off x="2684482" y="5103703"/>
              <a:ext cx="358422" cy="1693"/>
            </a:xfrm>
            <a:custGeom>
              <a:avLst/>
              <a:gdLst/>
              <a:ahLst/>
              <a:cxnLst/>
              <a:rect l="l" t="t" r="r" b="b"/>
              <a:pathLst>
                <a:path w="403225" h="1904">
                  <a:moveTo>
                    <a:pt x="402831" y="0"/>
                  </a:moveTo>
                  <a:lnTo>
                    <a:pt x="0" y="1523"/>
                  </a:lnTo>
                </a:path>
              </a:pathLst>
            </a:custGeom>
            <a:ln w="6350">
              <a:solidFill>
                <a:srgbClr val="000000"/>
              </a:solidFill>
            </a:ln>
          </p:spPr>
          <p:txBody>
            <a:bodyPr wrap="square" lIns="0" tIns="0" rIns="0" bIns="0" rtlCol="0"/>
            <a:lstStyle/>
            <a:p>
              <a:endParaRPr sz="2133"/>
            </a:p>
          </p:txBody>
        </p:sp>
        <p:sp>
          <p:nvSpPr>
            <p:cNvPr id="142" name="object 142"/>
            <p:cNvSpPr/>
            <p:nvPr/>
          </p:nvSpPr>
          <p:spPr>
            <a:xfrm>
              <a:off x="3001916" y="5049552"/>
              <a:ext cx="91440" cy="108373"/>
            </a:xfrm>
            <a:custGeom>
              <a:avLst/>
              <a:gdLst/>
              <a:ahLst/>
              <a:cxnLst/>
              <a:rect l="l" t="t" r="r" b="b"/>
              <a:pathLst>
                <a:path w="102870" h="121920">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143" name="object 143"/>
            <p:cNvSpPr/>
            <p:nvPr/>
          </p:nvSpPr>
          <p:spPr>
            <a:xfrm>
              <a:off x="2993033" y="5049552"/>
              <a:ext cx="90311" cy="108373"/>
            </a:xfrm>
            <a:custGeom>
              <a:avLst/>
              <a:gdLst/>
              <a:ahLst/>
              <a:cxnLst/>
              <a:rect l="l" t="t" r="r" b="b"/>
              <a:pathLst>
                <a:path w="101600" h="121920">
                  <a:moveTo>
                    <a:pt x="101422" y="0"/>
                  </a:moveTo>
                  <a:lnTo>
                    <a:pt x="0" y="110108"/>
                  </a:lnTo>
                  <a:lnTo>
                    <a:pt x="10375" y="121831"/>
                  </a:lnTo>
                  <a:lnTo>
                    <a:pt x="101422" y="0"/>
                  </a:lnTo>
                  <a:close/>
                </a:path>
              </a:pathLst>
            </a:custGeom>
            <a:solidFill>
              <a:srgbClr val="000000"/>
            </a:solidFill>
          </p:spPr>
          <p:txBody>
            <a:bodyPr wrap="square" lIns="0" tIns="0" rIns="0" bIns="0" rtlCol="0"/>
            <a:lstStyle/>
            <a:p>
              <a:endParaRPr sz="2133"/>
            </a:p>
          </p:txBody>
        </p:sp>
        <p:sp>
          <p:nvSpPr>
            <p:cNvPr id="144" name="object 144"/>
            <p:cNvSpPr/>
            <p:nvPr/>
          </p:nvSpPr>
          <p:spPr>
            <a:xfrm>
              <a:off x="2993030" y="5049552"/>
              <a:ext cx="100471" cy="108373"/>
            </a:xfrm>
            <a:custGeom>
              <a:avLst/>
              <a:gdLst/>
              <a:ahLst/>
              <a:cxnLst/>
              <a:rect l="l" t="t" r="r" b="b"/>
              <a:pathLst>
                <a:path w="113029" h="121920">
                  <a:moveTo>
                    <a:pt x="112852" y="11214"/>
                  </a:moveTo>
                  <a:lnTo>
                    <a:pt x="101523" y="0"/>
                  </a:lnTo>
                  <a:lnTo>
                    <a:pt x="0" y="110108"/>
                  </a:lnTo>
                  <a:lnTo>
                    <a:pt x="10388" y="121831"/>
                  </a:lnTo>
                  <a:lnTo>
                    <a:pt x="112852" y="11214"/>
                  </a:lnTo>
                  <a:close/>
                </a:path>
              </a:pathLst>
            </a:custGeom>
            <a:ln w="6350">
              <a:solidFill>
                <a:srgbClr val="000000"/>
              </a:solidFill>
            </a:ln>
          </p:spPr>
          <p:txBody>
            <a:bodyPr wrap="square" lIns="0" tIns="0" rIns="0" bIns="0" rtlCol="0"/>
            <a:lstStyle/>
            <a:p>
              <a:endParaRPr sz="2133"/>
            </a:p>
          </p:txBody>
        </p:sp>
        <p:sp>
          <p:nvSpPr>
            <p:cNvPr id="145" name="object 145"/>
            <p:cNvSpPr/>
            <p:nvPr/>
          </p:nvSpPr>
          <p:spPr>
            <a:xfrm>
              <a:off x="2634955" y="5049555"/>
              <a:ext cx="90311" cy="108373"/>
            </a:xfrm>
            <a:custGeom>
              <a:avLst/>
              <a:gdLst/>
              <a:ahLst/>
              <a:cxnLst/>
              <a:rect l="l" t="t" r="r" b="b"/>
              <a:pathLst>
                <a:path w="101600" h="121920">
                  <a:moveTo>
                    <a:pt x="101422" y="0"/>
                  </a:moveTo>
                  <a:lnTo>
                    <a:pt x="0" y="110109"/>
                  </a:lnTo>
                  <a:lnTo>
                    <a:pt x="10375" y="121831"/>
                  </a:lnTo>
                  <a:lnTo>
                    <a:pt x="101422" y="0"/>
                  </a:lnTo>
                  <a:close/>
                </a:path>
              </a:pathLst>
            </a:custGeom>
            <a:solidFill>
              <a:srgbClr val="000000"/>
            </a:solidFill>
          </p:spPr>
          <p:txBody>
            <a:bodyPr wrap="square" lIns="0" tIns="0" rIns="0" bIns="0" rtlCol="0"/>
            <a:lstStyle/>
            <a:p>
              <a:endParaRPr sz="2133"/>
            </a:p>
          </p:txBody>
        </p:sp>
        <p:sp>
          <p:nvSpPr>
            <p:cNvPr id="146" name="object 146"/>
            <p:cNvSpPr/>
            <p:nvPr/>
          </p:nvSpPr>
          <p:spPr>
            <a:xfrm>
              <a:off x="2643844" y="5049558"/>
              <a:ext cx="91440" cy="108373"/>
            </a:xfrm>
            <a:custGeom>
              <a:avLst/>
              <a:gdLst/>
              <a:ahLst/>
              <a:cxnLst/>
              <a:rect l="l" t="t" r="r" b="b"/>
              <a:pathLst>
                <a:path w="102869" h="121920">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147" name="object 147"/>
            <p:cNvSpPr txBox="1"/>
            <p:nvPr/>
          </p:nvSpPr>
          <p:spPr>
            <a:xfrm>
              <a:off x="2638905"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48" name="object 148"/>
            <p:cNvSpPr/>
            <p:nvPr/>
          </p:nvSpPr>
          <p:spPr>
            <a:xfrm>
              <a:off x="2634955" y="5049555"/>
              <a:ext cx="100471" cy="108373"/>
            </a:xfrm>
            <a:custGeom>
              <a:avLst/>
              <a:gdLst/>
              <a:ahLst/>
              <a:cxnLst/>
              <a:rect l="l" t="t" r="r" b="b"/>
              <a:pathLst>
                <a:path w="113030" h="121920">
                  <a:moveTo>
                    <a:pt x="0" y="110109"/>
                  </a:moveTo>
                  <a:lnTo>
                    <a:pt x="10388" y="121831"/>
                  </a:lnTo>
                  <a:lnTo>
                    <a:pt x="112852" y="11214"/>
                  </a:lnTo>
                  <a:lnTo>
                    <a:pt x="101523" y="0"/>
                  </a:lnTo>
                  <a:lnTo>
                    <a:pt x="0" y="110109"/>
                  </a:lnTo>
                  <a:close/>
                </a:path>
              </a:pathLst>
            </a:custGeom>
            <a:ln w="6350">
              <a:solidFill>
                <a:srgbClr val="000000"/>
              </a:solidFill>
            </a:ln>
          </p:spPr>
          <p:txBody>
            <a:bodyPr wrap="square" lIns="0" tIns="0" rIns="0" bIns="0" rtlCol="0"/>
            <a:lstStyle/>
            <a:p>
              <a:endParaRPr sz="2133"/>
            </a:p>
          </p:txBody>
        </p:sp>
        <p:sp>
          <p:nvSpPr>
            <p:cNvPr id="149" name="object 149"/>
            <p:cNvSpPr/>
            <p:nvPr/>
          </p:nvSpPr>
          <p:spPr>
            <a:xfrm>
              <a:off x="3042554"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50" name="object 150"/>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151" name="object 151"/>
            <p:cNvSpPr/>
            <p:nvPr/>
          </p:nvSpPr>
          <p:spPr>
            <a:xfrm>
              <a:off x="2684478" y="5103703"/>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152" name="object 152"/>
            <p:cNvSpPr/>
            <p:nvPr/>
          </p:nvSpPr>
          <p:spPr>
            <a:xfrm>
              <a:off x="5446242"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53" name="object 153"/>
            <p:cNvSpPr/>
            <p:nvPr/>
          </p:nvSpPr>
          <p:spPr>
            <a:xfrm>
              <a:off x="4730088"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54" name="object 154"/>
            <p:cNvSpPr txBox="1"/>
            <p:nvPr/>
          </p:nvSpPr>
          <p:spPr>
            <a:xfrm>
              <a:off x="4783557" y="2890634"/>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55" name="object 155"/>
            <p:cNvSpPr/>
            <p:nvPr/>
          </p:nvSpPr>
          <p:spPr>
            <a:xfrm>
              <a:off x="4638664" y="3147536"/>
              <a:ext cx="899160" cy="1693"/>
            </a:xfrm>
            <a:custGeom>
              <a:avLst/>
              <a:gdLst/>
              <a:ahLst/>
              <a:cxnLst/>
              <a:rect l="l" t="t" r="r" b="b"/>
              <a:pathLst>
                <a:path w="1011554" h="1905">
                  <a:moveTo>
                    <a:pt x="1011377" y="0"/>
                  </a:moveTo>
                  <a:lnTo>
                    <a:pt x="0" y="1524"/>
                  </a:lnTo>
                </a:path>
              </a:pathLst>
            </a:custGeom>
            <a:ln w="6350">
              <a:solidFill>
                <a:srgbClr val="000000"/>
              </a:solidFill>
            </a:ln>
          </p:spPr>
          <p:txBody>
            <a:bodyPr wrap="square" lIns="0" tIns="0" rIns="0" bIns="0" rtlCol="0"/>
            <a:lstStyle/>
            <a:p>
              <a:endParaRPr sz="2133"/>
            </a:p>
          </p:txBody>
        </p:sp>
        <p:sp>
          <p:nvSpPr>
            <p:cNvPr id="156" name="object 156"/>
            <p:cNvSpPr/>
            <p:nvPr/>
          </p:nvSpPr>
          <p:spPr>
            <a:xfrm>
              <a:off x="5395451" y="3093388"/>
              <a:ext cx="91440" cy="108373"/>
            </a:xfrm>
            <a:custGeom>
              <a:avLst/>
              <a:gdLst/>
              <a:ahLst/>
              <a:cxnLst/>
              <a:rect l="l" t="t" r="r" b="b"/>
              <a:pathLst>
                <a:path w="102870" h="121919">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57" name="object 157"/>
            <p:cNvSpPr/>
            <p:nvPr/>
          </p:nvSpPr>
          <p:spPr>
            <a:xfrm>
              <a:off x="5405608" y="3093390"/>
              <a:ext cx="91440" cy="108373"/>
            </a:xfrm>
            <a:custGeom>
              <a:avLst/>
              <a:gdLst/>
              <a:ahLst/>
              <a:cxnLst/>
              <a:rect l="l" t="t" r="r" b="b"/>
              <a:pathLst>
                <a:path w="102870" h="121919">
                  <a:moveTo>
                    <a:pt x="91897" y="0"/>
                  </a:moveTo>
                  <a:lnTo>
                    <a:pt x="0" y="121831"/>
                  </a:lnTo>
                  <a:lnTo>
                    <a:pt x="102857" y="11722"/>
                  </a:lnTo>
                  <a:lnTo>
                    <a:pt x="91897" y="0"/>
                  </a:lnTo>
                  <a:close/>
                </a:path>
              </a:pathLst>
            </a:custGeom>
            <a:solidFill>
              <a:srgbClr val="000000"/>
            </a:solidFill>
          </p:spPr>
          <p:txBody>
            <a:bodyPr wrap="square" lIns="0" tIns="0" rIns="0" bIns="0" rtlCol="0"/>
            <a:lstStyle/>
            <a:p>
              <a:endParaRPr sz="2133"/>
            </a:p>
          </p:txBody>
        </p:sp>
        <p:sp>
          <p:nvSpPr>
            <p:cNvPr id="158" name="object 158"/>
            <p:cNvSpPr/>
            <p:nvPr/>
          </p:nvSpPr>
          <p:spPr>
            <a:xfrm>
              <a:off x="5395451" y="3093388"/>
              <a:ext cx="101600" cy="108373"/>
            </a:xfrm>
            <a:custGeom>
              <a:avLst/>
              <a:gdLst/>
              <a:ahLst/>
              <a:cxnLst/>
              <a:rect l="l" t="t" r="r" b="b"/>
              <a:pathLst>
                <a:path w="114300" h="121919">
                  <a:moveTo>
                    <a:pt x="0" y="110109"/>
                  </a:moveTo>
                  <a:lnTo>
                    <a:pt x="10998"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59" name="object 159"/>
            <p:cNvSpPr/>
            <p:nvPr/>
          </p:nvSpPr>
          <p:spPr>
            <a:xfrm>
              <a:off x="4689451" y="3093387"/>
              <a:ext cx="91440" cy="108373"/>
            </a:xfrm>
            <a:custGeom>
              <a:avLst/>
              <a:gdLst/>
              <a:ahLst/>
              <a:cxnLst/>
              <a:rect l="l" t="t" r="r" b="b"/>
              <a:pathLst>
                <a:path w="102870" h="121919">
                  <a:moveTo>
                    <a:pt x="91478" y="0"/>
                  </a:moveTo>
                  <a:lnTo>
                    <a:pt x="0" y="121831"/>
                  </a:lnTo>
                  <a:lnTo>
                    <a:pt x="102857" y="11722"/>
                  </a:lnTo>
                  <a:lnTo>
                    <a:pt x="91478" y="0"/>
                  </a:lnTo>
                  <a:close/>
                </a:path>
              </a:pathLst>
            </a:custGeom>
            <a:solidFill>
              <a:srgbClr val="000000"/>
            </a:solidFill>
          </p:spPr>
          <p:txBody>
            <a:bodyPr wrap="square" lIns="0" tIns="0" rIns="0" bIns="0" rtlCol="0"/>
            <a:lstStyle/>
            <a:p>
              <a:endParaRPr sz="2133"/>
            </a:p>
          </p:txBody>
        </p:sp>
        <p:sp>
          <p:nvSpPr>
            <p:cNvPr id="160" name="object 160"/>
            <p:cNvSpPr/>
            <p:nvPr/>
          </p:nvSpPr>
          <p:spPr>
            <a:xfrm>
              <a:off x="4679292" y="3093384"/>
              <a:ext cx="91440" cy="108373"/>
            </a:xfrm>
            <a:custGeom>
              <a:avLst/>
              <a:gdLst/>
              <a:ahLst/>
              <a:cxnLst/>
              <a:rect l="l" t="t" r="r" b="b"/>
              <a:pathLst>
                <a:path w="102870" h="121919">
                  <a:moveTo>
                    <a:pt x="102857" y="0"/>
                  </a:moveTo>
                  <a:lnTo>
                    <a:pt x="0" y="110109"/>
                  </a:lnTo>
                  <a:lnTo>
                    <a:pt x="10528" y="121831"/>
                  </a:lnTo>
                  <a:lnTo>
                    <a:pt x="102857" y="0"/>
                  </a:lnTo>
                  <a:close/>
                </a:path>
              </a:pathLst>
            </a:custGeom>
            <a:solidFill>
              <a:srgbClr val="000000"/>
            </a:solidFill>
          </p:spPr>
          <p:txBody>
            <a:bodyPr wrap="square" lIns="0" tIns="0" rIns="0" bIns="0" rtlCol="0"/>
            <a:lstStyle/>
            <a:p>
              <a:endParaRPr sz="2133"/>
            </a:p>
          </p:txBody>
        </p:sp>
        <p:sp>
          <p:nvSpPr>
            <p:cNvPr id="161" name="object 161"/>
            <p:cNvSpPr/>
            <p:nvPr/>
          </p:nvSpPr>
          <p:spPr>
            <a:xfrm>
              <a:off x="4679301" y="3093387"/>
              <a:ext cx="101600" cy="108373"/>
            </a:xfrm>
            <a:custGeom>
              <a:avLst/>
              <a:gdLst/>
              <a:ahLst/>
              <a:cxnLst/>
              <a:rect l="l" t="t" r="r" b="b"/>
              <a:pathLst>
                <a:path w="114300" h="121919">
                  <a:moveTo>
                    <a:pt x="114274" y="11722"/>
                  </a:moveTo>
                  <a:lnTo>
                    <a:pt x="102793" y="0"/>
                  </a:lnTo>
                  <a:lnTo>
                    <a:pt x="0" y="110109"/>
                  </a:lnTo>
                  <a:lnTo>
                    <a:pt x="10515" y="121831"/>
                  </a:lnTo>
                  <a:lnTo>
                    <a:pt x="114274" y="11722"/>
                  </a:lnTo>
                  <a:close/>
                </a:path>
              </a:pathLst>
            </a:custGeom>
            <a:ln w="6350">
              <a:solidFill>
                <a:srgbClr val="000000"/>
              </a:solidFill>
            </a:ln>
          </p:spPr>
          <p:txBody>
            <a:bodyPr wrap="square" lIns="0" tIns="0" rIns="0" bIns="0" rtlCol="0"/>
            <a:lstStyle/>
            <a:p>
              <a:endParaRPr sz="2133"/>
            </a:p>
          </p:txBody>
        </p:sp>
        <p:sp>
          <p:nvSpPr>
            <p:cNvPr id="162" name="object 162"/>
            <p:cNvSpPr/>
            <p:nvPr/>
          </p:nvSpPr>
          <p:spPr>
            <a:xfrm>
              <a:off x="5446243"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63" name="object 163"/>
            <p:cNvSpPr/>
            <p:nvPr/>
          </p:nvSpPr>
          <p:spPr>
            <a:xfrm>
              <a:off x="4730089"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64" name="object 164"/>
            <p:cNvSpPr/>
            <p:nvPr/>
          </p:nvSpPr>
          <p:spPr>
            <a:xfrm>
              <a:off x="4730089" y="3147536"/>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165" name="object 165"/>
            <p:cNvSpPr/>
            <p:nvPr/>
          </p:nvSpPr>
          <p:spPr>
            <a:xfrm>
              <a:off x="4152340"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66" name="object 166"/>
            <p:cNvSpPr/>
            <p:nvPr/>
          </p:nvSpPr>
          <p:spPr>
            <a:xfrm>
              <a:off x="3436186"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67" name="object 167"/>
            <p:cNvSpPr/>
            <p:nvPr/>
          </p:nvSpPr>
          <p:spPr>
            <a:xfrm>
              <a:off x="3344760" y="3147536"/>
              <a:ext cx="899160" cy="1693"/>
            </a:xfrm>
            <a:custGeom>
              <a:avLst/>
              <a:gdLst/>
              <a:ahLst/>
              <a:cxnLst/>
              <a:rect l="l" t="t" r="r" b="b"/>
              <a:pathLst>
                <a:path w="1011554" h="1905">
                  <a:moveTo>
                    <a:pt x="1011377" y="0"/>
                  </a:moveTo>
                  <a:lnTo>
                    <a:pt x="0" y="1524"/>
                  </a:lnTo>
                </a:path>
              </a:pathLst>
            </a:custGeom>
            <a:ln w="6350">
              <a:solidFill>
                <a:srgbClr val="000000"/>
              </a:solidFill>
            </a:ln>
          </p:spPr>
          <p:txBody>
            <a:bodyPr wrap="square" lIns="0" tIns="0" rIns="0" bIns="0" rtlCol="0"/>
            <a:lstStyle/>
            <a:p>
              <a:endParaRPr sz="2133"/>
            </a:p>
          </p:txBody>
        </p:sp>
        <p:sp>
          <p:nvSpPr>
            <p:cNvPr id="168" name="object 168"/>
            <p:cNvSpPr/>
            <p:nvPr/>
          </p:nvSpPr>
          <p:spPr>
            <a:xfrm>
              <a:off x="4101548" y="3093388"/>
              <a:ext cx="91440" cy="108373"/>
            </a:xfrm>
            <a:custGeom>
              <a:avLst/>
              <a:gdLst/>
              <a:ahLst/>
              <a:cxnLst/>
              <a:rect l="l" t="t" r="r" b="b"/>
              <a:pathLst>
                <a:path w="102870" h="121919">
                  <a:moveTo>
                    <a:pt x="102857" y="0"/>
                  </a:moveTo>
                  <a:lnTo>
                    <a:pt x="0" y="110109"/>
                  </a:lnTo>
                  <a:lnTo>
                    <a:pt x="11430" y="121831"/>
                  </a:lnTo>
                  <a:lnTo>
                    <a:pt x="102857" y="0"/>
                  </a:lnTo>
                  <a:close/>
                </a:path>
              </a:pathLst>
            </a:custGeom>
            <a:solidFill>
              <a:srgbClr val="000000"/>
            </a:solidFill>
          </p:spPr>
          <p:txBody>
            <a:bodyPr wrap="square" lIns="0" tIns="0" rIns="0" bIns="0" rtlCol="0"/>
            <a:lstStyle/>
            <a:p>
              <a:endParaRPr sz="2133"/>
            </a:p>
          </p:txBody>
        </p:sp>
        <p:sp>
          <p:nvSpPr>
            <p:cNvPr id="169" name="object 169"/>
            <p:cNvSpPr/>
            <p:nvPr/>
          </p:nvSpPr>
          <p:spPr>
            <a:xfrm>
              <a:off x="4111707" y="3093390"/>
              <a:ext cx="91440" cy="108373"/>
            </a:xfrm>
            <a:custGeom>
              <a:avLst/>
              <a:gdLst/>
              <a:ahLst/>
              <a:cxnLst/>
              <a:rect l="l" t="t" r="r" b="b"/>
              <a:pathLst>
                <a:path w="102870" h="121919">
                  <a:moveTo>
                    <a:pt x="91846" y="0"/>
                  </a:moveTo>
                  <a:lnTo>
                    <a:pt x="0" y="121831"/>
                  </a:lnTo>
                  <a:lnTo>
                    <a:pt x="102857" y="11722"/>
                  </a:lnTo>
                  <a:lnTo>
                    <a:pt x="91846" y="0"/>
                  </a:lnTo>
                  <a:close/>
                </a:path>
              </a:pathLst>
            </a:custGeom>
            <a:solidFill>
              <a:srgbClr val="000000"/>
            </a:solidFill>
          </p:spPr>
          <p:txBody>
            <a:bodyPr wrap="square" lIns="0" tIns="0" rIns="0" bIns="0" rtlCol="0"/>
            <a:lstStyle/>
            <a:p>
              <a:endParaRPr sz="2133"/>
            </a:p>
          </p:txBody>
        </p:sp>
        <p:sp>
          <p:nvSpPr>
            <p:cNvPr id="170" name="object 170"/>
            <p:cNvSpPr/>
            <p:nvPr/>
          </p:nvSpPr>
          <p:spPr>
            <a:xfrm>
              <a:off x="4101548" y="3093388"/>
              <a:ext cx="101600" cy="108373"/>
            </a:xfrm>
            <a:custGeom>
              <a:avLst/>
              <a:gdLst/>
              <a:ahLst/>
              <a:cxnLst/>
              <a:rect l="l" t="t" r="r" b="b"/>
              <a:pathLst>
                <a:path w="114300" h="121919">
                  <a:moveTo>
                    <a:pt x="0" y="110109"/>
                  </a:moveTo>
                  <a:lnTo>
                    <a:pt x="11480"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71" name="object 171"/>
            <p:cNvSpPr/>
            <p:nvPr/>
          </p:nvSpPr>
          <p:spPr>
            <a:xfrm>
              <a:off x="3395552" y="3093387"/>
              <a:ext cx="90311" cy="108373"/>
            </a:xfrm>
            <a:custGeom>
              <a:avLst/>
              <a:gdLst/>
              <a:ahLst/>
              <a:cxnLst/>
              <a:rect l="l" t="t" r="r" b="b"/>
              <a:pathLst>
                <a:path w="101600" h="121919">
                  <a:moveTo>
                    <a:pt x="91046" y="0"/>
                  </a:moveTo>
                  <a:lnTo>
                    <a:pt x="0" y="121831"/>
                  </a:lnTo>
                  <a:lnTo>
                    <a:pt x="101422" y="11722"/>
                  </a:lnTo>
                  <a:lnTo>
                    <a:pt x="91046" y="0"/>
                  </a:lnTo>
                  <a:close/>
                </a:path>
              </a:pathLst>
            </a:custGeom>
            <a:solidFill>
              <a:srgbClr val="000000"/>
            </a:solidFill>
          </p:spPr>
          <p:txBody>
            <a:bodyPr wrap="square" lIns="0" tIns="0" rIns="0" bIns="0" rtlCol="0"/>
            <a:lstStyle/>
            <a:p>
              <a:endParaRPr sz="2133"/>
            </a:p>
          </p:txBody>
        </p:sp>
        <p:sp>
          <p:nvSpPr>
            <p:cNvPr id="172" name="object 172"/>
            <p:cNvSpPr/>
            <p:nvPr/>
          </p:nvSpPr>
          <p:spPr>
            <a:xfrm>
              <a:off x="3385388" y="3093384"/>
              <a:ext cx="91440" cy="108373"/>
            </a:xfrm>
            <a:custGeom>
              <a:avLst/>
              <a:gdLst/>
              <a:ahLst/>
              <a:cxnLst/>
              <a:rect l="l" t="t" r="r" b="b"/>
              <a:pathLst>
                <a:path w="102870" h="121919">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73" name="object 173"/>
            <p:cNvSpPr/>
            <p:nvPr/>
          </p:nvSpPr>
          <p:spPr>
            <a:xfrm>
              <a:off x="3385391" y="3093387"/>
              <a:ext cx="100471" cy="108373"/>
            </a:xfrm>
            <a:custGeom>
              <a:avLst/>
              <a:gdLst/>
              <a:ahLst/>
              <a:cxnLst/>
              <a:rect l="l" t="t" r="r" b="b"/>
              <a:pathLst>
                <a:path w="113029" h="121919">
                  <a:moveTo>
                    <a:pt x="112852" y="11722"/>
                  </a:moveTo>
                  <a:lnTo>
                    <a:pt x="102425" y="0"/>
                  </a:lnTo>
                  <a:lnTo>
                    <a:pt x="0" y="110109"/>
                  </a:lnTo>
                  <a:lnTo>
                    <a:pt x="10909" y="121831"/>
                  </a:lnTo>
                  <a:lnTo>
                    <a:pt x="112852" y="11722"/>
                  </a:lnTo>
                  <a:close/>
                </a:path>
              </a:pathLst>
            </a:custGeom>
            <a:ln w="6350">
              <a:solidFill>
                <a:srgbClr val="000000"/>
              </a:solidFill>
            </a:ln>
          </p:spPr>
          <p:txBody>
            <a:bodyPr wrap="square" lIns="0" tIns="0" rIns="0" bIns="0" rtlCol="0"/>
            <a:lstStyle/>
            <a:p>
              <a:endParaRPr sz="2133"/>
            </a:p>
          </p:txBody>
        </p:sp>
        <p:sp>
          <p:nvSpPr>
            <p:cNvPr id="174" name="object 174"/>
            <p:cNvSpPr/>
            <p:nvPr/>
          </p:nvSpPr>
          <p:spPr>
            <a:xfrm>
              <a:off x="4152339"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75" name="object 175"/>
            <p:cNvSpPr/>
            <p:nvPr/>
          </p:nvSpPr>
          <p:spPr>
            <a:xfrm>
              <a:off x="3436185"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76" name="object 176"/>
            <p:cNvSpPr/>
            <p:nvPr/>
          </p:nvSpPr>
          <p:spPr>
            <a:xfrm>
              <a:off x="3436185" y="3147536"/>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177" name="object 177"/>
            <p:cNvSpPr/>
            <p:nvPr/>
          </p:nvSpPr>
          <p:spPr>
            <a:xfrm>
              <a:off x="2858436" y="3050062"/>
              <a:ext cx="1693" cy="235938"/>
            </a:xfrm>
            <a:custGeom>
              <a:avLst/>
              <a:gdLst/>
              <a:ahLst/>
              <a:cxnLst/>
              <a:rect l="l" t="t" r="r" b="b"/>
              <a:pathLst>
                <a:path w="1905" h="265429">
                  <a:moveTo>
                    <a:pt x="0" y="264998"/>
                  </a:moveTo>
                  <a:lnTo>
                    <a:pt x="1422" y="0"/>
                  </a:lnTo>
                </a:path>
              </a:pathLst>
            </a:custGeom>
            <a:ln w="6350">
              <a:solidFill>
                <a:srgbClr val="000000"/>
              </a:solidFill>
            </a:ln>
          </p:spPr>
          <p:txBody>
            <a:bodyPr wrap="square" lIns="0" tIns="0" rIns="0" bIns="0" rtlCol="0"/>
            <a:lstStyle/>
            <a:p>
              <a:endParaRPr sz="2133"/>
            </a:p>
          </p:txBody>
        </p:sp>
        <p:sp>
          <p:nvSpPr>
            <p:cNvPr id="178" name="object 178"/>
            <p:cNvSpPr txBox="1"/>
            <p:nvPr/>
          </p:nvSpPr>
          <p:spPr>
            <a:xfrm>
              <a:off x="2937301" y="2890634"/>
              <a:ext cx="1088249"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r>
                <a:rPr sz="1511" spc="-271" dirty="0">
                  <a:latin typeface="Times New Roman"/>
                  <a:cs typeface="Times New Roman"/>
                </a:rPr>
                <a:t>"</a:t>
              </a:r>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79" name="object 179"/>
            <p:cNvSpPr/>
            <p:nvPr/>
          </p:nvSpPr>
          <p:spPr>
            <a:xfrm>
              <a:off x="2408931" y="3147536"/>
              <a:ext cx="541302" cy="1693"/>
            </a:xfrm>
            <a:custGeom>
              <a:avLst/>
              <a:gdLst/>
              <a:ahLst/>
              <a:cxnLst/>
              <a:rect l="l" t="t" r="r" b="b"/>
              <a:pathLst>
                <a:path w="608964" h="1905">
                  <a:moveTo>
                    <a:pt x="608545" y="0"/>
                  </a:moveTo>
                  <a:lnTo>
                    <a:pt x="0" y="1524"/>
                  </a:lnTo>
                </a:path>
              </a:pathLst>
            </a:custGeom>
            <a:ln w="6350">
              <a:solidFill>
                <a:srgbClr val="000000"/>
              </a:solidFill>
            </a:ln>
          </p:spPr>
          <p:txBody>
            <a:bodyPr wrap="square" lIns="0" tIns="0" rIns="0" bIns="0" rtlCol="0"/>
            <a:lstStyle/>
            <a:p>
              <a:endParaRPr sz="2133"/>
            </a:p>
          </p:txBody>
        </p:sp>
        <p:sp>
          <p:nvSpPr>
            <p:cNvPr id="180" name="object 180"/>
            <p:cNvSpPr/>
            <p:nvPr/>
          </p:nvSpPr>
          <p:spPr>
            <a:xfrm>
              <a:off x="2807644" y="3093388"/>
              <a:ext cx="91440" cy="108373"/>
            </a:xfrm>
            <a:custGeom>
              <a:avLst/>
              <a:gdLst/>
              <a:ahLst/>
              <a:cxnLst/>
              <a:rect l="l" t="t" r="r" b="b"/>
              <a:pathLst>
                <a:path w="102870" h="121919">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81" name="object 181"/>
            <p:cNvSpPr/>
            <p:nvPr/>
          </p:nvSpPr>
          <p:spPr>
            <a:xfrm>
              <a:off x="2817804" y="3093390"/>
              <a:ext cx="91440" cy="108373"/>
            </a:xfrm>
            <a:custGeom>
              <a:avLst/>
              <a:gdLst/>
              <a:ahLst/>
              <a:cxnLst/>
              <a:rect l="l" t="t" r="r" b="b"/>
              <a:pathLst>
                <a:path w="102870" h="121919">
                  <a:moveTo>
                    <a:pt x="91897" y="0"/>
                  </a:moveTo>
                  <a:lnTo>
                    <a:pt x="0" y="121831"/>
                  </a:lnTo>
                  <a:lnTo>
                    <a:pt x="102857" y="11722"/>
                  </a:lnTo>
                  <a:lnTo>
                    <a:pt x="91897" y="0"/>
                  </a:lnTo>
                  <a:close/>
                </a:path>
              </a:pathLst>
            </a:custGeom>
            <a:solidFill>
              <a:srgbClr val="000000"/>
            </a:solidFill>
          </p:spPr>
          <p:txBody>
            <a:bodyPr wrap="square" lIns="0" tIns="0" rIns="0" bIns="0" rtlCol="0"/>
            <a:lstStyle/>
            <a:p>
              <a:endParaRPr sz="2133"/>
            </a:p>
          </p:txBody>
        </p:sp>
        <p:sp>
          <p:nvSpPr>
            <p:cNvPr id="182" name="object 182"/>
            <p:cNvSpPr/>
            <p:nvPr/>
          </p:nvSpPr>
          <p:spPr>
            <a:xfrm>
              <a:off x="2807644" y="3093388"/>
              <a:ext cx="101600" cy="108373"/>
            </a:xfrm>
            <a:custGeom>
              <a:avLst/>
              <a:gdLst/>
              <a:ahLst/>
              <a:cxnLst/>
              <a:rect l="l" t="t" r="r" b="b"/>
              <a:pathLst>
                <a:path w="114300" h="121919">
                  <a:moveTo>
                    <a:pt x="0" y="110109"/>
                  </a:moveTo>
                  <a:lnTo>
                    <a:pt x="10998"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83" name="object 183"/>
            <p:cNvSpPr/>
            <p:nvPr/>
          </p:nvSpPr>
          <p:spPr>
            <a:xfrm>
              <a:off x="2459722" y="3093387"/>
              <a:ext cx="91440" cy="108373"/>
            </a:xfrm>
            <a:custGeom>
              <a:avLst/>
              <a:gdLst/>
              <a:ahLst/>
              <a:cxnLst/>
              <a:rect l="l" t="t" r="r" b="b"/>
              <a:pathLst>
                <a:path w="102869" h="121919">
                  <a:moveTo>
                    <a:pt x="91909" y="0"/>
                  </a:moveTo>
                  <a:lnTo>
                    <a:pt x="0" y="121831"/>
                  </a:lnTo>
                  <a:lnTo>
                    <a:pt x="102857" y="11722"/>
                  </a:lnTo>
                  <a:lnTo>
                    <a:pt x="91909" y="0"/>
                  </a:lnTo>
                  <a:close/>
                </a:path>
              </a:pathLst>
            </a:custGeom>
            <a:solidFill>
              <a:srgbClr val="000000"/>
            </a:solidFill>
          </p:spPr>
          <p:txBody>
            <a:bodyPr wrap="square" lIns="0" tIns="0" rIns="0" bIns="0" rtlCol="0"/>
            <a:lstStyle/>
            <a:p>
              <a:endParaRPr sz="2133"/>
            </a:p>
          </p:txBody>
        </p:sp>
        <p:sp>
          <p:nvSpPr>
            <p:cNvPr id="184" name="object 184"/>
            <p:cNvSpPr/>
            <p:nvPr/>
          </p:nvSpPr>
          <p:spPr>
            <a:xfrm>
              <a:off x="2449564" y="3093384"/>
              <a:ext cx="91440" cy="108373"/>
            </a:xfrm>
            <a:custGeom>
              <a:avLst/>
              <a:gdLst/>
              <a:ahLst/>
              <a:cxnLst/>
              <a:rect l="l" t="t" r="r" b="b"/>
              <a:pathLst>
                <a:path w="102869" h="121919">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85" name="object 185"/>
            <p:cNvSpPr/>
            <p:nvPr/>
          </p:nvSpPr>
          <p:spPr>
            <a:xfrm>
              <a:off x="2449573" y="3093387"/>
              <a:ext cx="101600" cy="108373"/>
            </a:xfrm>
            <a:custGeom>
              <a:avLst/>
              <a:gdLst/>
              <a:ahLst/>
              <a:cxnLst/>
              <a:rect l="l" t="t" r="r" b="b"/>
              <a:pathLst>
                <a:path w="114300" h="121919">
                  <a:moveTo>
                    <a:pt x="114274" y="11722"/>
                  </a:moveTo>
                  <a:lnTo>
                    <a:pt x="103276" y="0"/>
                  </a:lnTo>
                  <a:lnTo>
                    <a:pt x="0" y="110109"/>
                  </a:lnTo>
                  <a:lnTo>
                    <a:pt x="10998" y="121831"/>
                  </a:lnTo>
                  <a:lnTo>
                    <a:pt x="114274" y="11722"/>
                  </a:lnTo>
                  <a:close/>
                </a:path>
              </a:pathLst>
            </a:custGeom>
            <a:ln w="6350">
              <a:solidFill>
                <a:srgbClr val="000000"/>
              </a:solidFill>
            </a:ln>
          </p:spPr>
          <p:txBody>
            <a:bodyPr wrap="square" lIns="0" tIns="0" rIns="0" bIns="0" rtlCol="0"/>
            <a:lstStyle/>
            <a:p>
              <a:endParaRPr sz="2133"/>
            </a:p>
          </p:txBody>
        </p:sp>
        <p:sp>
          <p:nvSpPr>
            <p:cNvPr id="187" name="object 187"/>
            <p:cNvSpPr/>
            <p:nvPr/>
          </p:nvSpPr>
          <p:spPr>
            <a:xfrm>
              <a:off x="2858436"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188" name="object 188"/>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189" name="object 189"/>
            <p:cNvSpPr/>
            <p:nvPr/>
          </p:nvSpPr>
          <p:spPr>
            <a:xfrm>
              <a:off x="2500359" y="3147536"/>
              <a:ext cx="1693" cy="1693"/>
            </a:xfrm>
            <a:custGeom>
              <a:avLst/>
              <a:gdLst/>
              <a:ahLst/>
              <a:cxnLst/>
              <a:rect l="l" t="t" r="r" b="b"/>
              <a:pathLst>
                <a:path w="1905" h="1905">
                  <a:moveTo>
                    <a:pt x="0" y="0"/>
                  </a:moveTo>
                  <a:lnTo>
                    <a:pt x="1422" y="1524"/>
                  </a:lnTo>
                </a:path>
              </a:pathLst>
            </a:custGeom>
            <a:ln w="9524">
              <a:solidFill>
                <a:srgbClr val="000000"/>
              </a:solidFill>
            </a:ln>
          </p:spPr>
          <p:txBody>
            <a:bodyPr wrap="square" lIns="0" tIns="0" rIns="0" bIns="0" rtlCol="0"/>
            <a:lstStyle/>
            <a:p>
              <a:endParaRPr sz="2133"/>
            </a:p>
          </p:txBody>
        </p:sp>
        <p:sp>
          <p:nvSpPr>
            <p:cNvPr id="190" name="object 190"/>
            <p:cNvSpPr/>
            <p:nvPr/>
          </p:nvSpPr>
          <p:spPr>
            <a:xfrm>
              <a:off x="4118050" y="4447129"/>
              <a:ext cx="184573" cy="81280"/>
            </a:xfrm>
            <a:custGeom>
              <a:avLst/>
              <a:gdLst/>
              <a:ahLst/>
              <a:cxnLst/>
              <a:rect l="l" t="t" r="r" b="b"/>
              <a:pathLst>
                <a:path w="207645" h="91439">
                  <a:moveTo>
                    <a:pt x="189560" y="0"/>
                  </a:moveTo>
                  <a:lnTo>
                    <a:pt x="0" y="91389"/>
                  </a:lnTo>
                  <a:lnTo>
                    <a:pt x="207137" y="70180"/>
                  </a:lnTo>
                  <a:lnTo>
                    <a:pt x="189560" y="0"/>
                  </a:lnTo>
                  <a:close/>
                </a:path>
              </a:pathLst>
            </a:custGeom>
            <a:solidFill>
              <a:srgbClr val="000000"/>
            </a:solidFill>
          </p:spPr>
          <p:txBody>
            <a:bodyPr wrap="square" lIns="0" tIns="0" rIns="0" bIns="0" rtlCol="0"/>
            <a:lstStyle/>
            <a:p>
              <a:endParaRPr sz="2133"/>
            </a:p>
          </p:txBody>
        </p:sp>
        <p:sp>
          <p:nvSpPr>
            <p:cNvPr id="191" name="object 191"/>
            <p:cNvSpPr txBox="1"/>
            <p:nvPr/>
          </p:nvSpPr>
          <p:spPr>
            <a:xfrm>
              <a:off x="4683245" y="4188880"/>
              <a:ext cx="1126631" cy="512961"/>
            </a:xfrm>
            <a:prstGeom prst="rect">
              <a:avLst/>
            </a:prstGeom>
          </p:spPr>
          <p:txBody>
            <a:bodyPr vert="horz" wrap="square" lIns="0" tIns="0" rIns="0" bIns="0" rtlCol="0">
              <a:spAutoFit/>
            </a:bodyPr>
            <a:lstStyle/>
            <a:p>
              <a:pPr marL="11289">
                <a:lnSpc>
                  <a:spcPts val="1956"/>
                </a:lnSpc>
              </a:pPr>
              <a:r>
                <a:rPr sz="1867" spc="13" dirty="0">
                  <a:solidFill>
                    <a:srgbClr val="FF0000"/>
                  </a:solidFill>
                  <a:latin typeface="Times New Roman"/>
                  <a:cs typeface="Times New Roman"/>
                </a:rPr>
                <a:t>•</a:t>
              </a:r>
              <a:r>
                <a:rPr sz="1511" dirty="0">
                  <a:latin typeface="Times New Roman"/>
                  <a:cs typeface="Times New Roman"/>
                </a:rPr>
                <a:t>So</a:t>
              </a:r>
              <a:r>
                <a:rPr sz="1511" spc="-9" dirty="0">
                  <a:latin typeface="Times New Roman"/>
                  <a:cs typeface="Times New Roman"/>
                </a:rPr>
                <a:t>li</a:t>
              </a:r>
              <a:r>
                <a:rPr sz="1511" dirty="0">
                  <a:latin typeface="Times New Roman"/>
                  <a:cs typeface="Times New Roman"/>
                </a:rPr>
                <a:t>d</a:t>
              </a:r>
              <a:r>
                <a:rPr sz="1511" spc="4" dirty="0">
                  <a:latin typeface="Times New Roman"/>
                  <a:cs typeface="Times New Roman"/>
                </a:rPr>
                <a:t> </a:t>
              </a:r>
              <a:r>
                <a:rPr sz="1511" spc="-9" dirty="0">
                  <a:latin typeface="Times New Roman"/>
                  <a:cs typeface="Times New Roman"/>
                </a:rPr>
                <a:t>i</a:t>
              </a:r>
              <a:r>
                <a:rPr sz="1511" dirty="0">
                  <a:latin typeface="Times New Roman"/>
                  <a:cs typeface="Times New Roman"/>
                </a:rPr>
                <a:t>n</a:t>
              </a:r>
              <a:r>
                <a:rPr sz="1511" spc="-9" dirty="0">
                  <a:latin typeface="Times New Roman"/>
                  <a:cs typeface="Times New Roman"/>
                </a:rPr>
                <a:t>t</a:t>
              </a:r>
              <a:r>
                <a:rPr sz="1511" dirty="0">
                  <a:latin typeface="Times New Roman"/>
                  <a:cs typeface="Times New Roman"/>
                </a:rPr>
                <a:t>e</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or</a:t>
              </a:r>
              <a:endParaRPr sz="1511">
                <a:latin typeface="Times New Roman"/>
                <a:cs typeface="Times New Roman"/>
              </a:endParaRPr>
            </a:p>
            <a:p>
              <a:pPr marL="22578">
                <a:lnSpc>
                  <a:spcPts val="1956"/>
                </a:lnSpc>
              </a:pPr>
              <a:r>
                <a:rPr sz="1867" spc="13" dirty="0">
                  <a:solidFill>
                    <a:srgbClr val="FF0000"/>
                  </a:solidFill>
                  <a:latin typeface="Times New Roman"/>
                  <a:cs typeface="Times New Roman"/>
                </a:rPr>
                <a:t>•</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ll</a:t>
              </a:r>
              <a:endParaRPr sz="1511">
                <a:latin typeface="Times New Roman"/>
                <a:cs typeface="Times New Roman"/>
              </a:endParaRPr>
            </a:p>
          </p:txBody>
        </p:sp>
        <p:sp>
          <p:nvSpPr>
            <p:cNvPr id="192" name="object 192"/>
            <p:cNvSpPr/>
            <p:nvPr/>
          </p:nvSpPr>
          <p:spPr>
            <a:xfrm>
              <a:off x="4294554" y="4414645"/>
              <a:ext cx="345440" cy="63782"/>
            </a:xfrm>
            <a:custGeom>
              <a:avLst/>
              <a:gdLst/>
              <a:ahLst/>
              <a:cxnLst/>
              <a:rect l="l" t="t" r="r" b="b"/>
              <a:pathLst>
                <a:path w="388620" h="71754">
                  <a:moveTo>
                    <a:pt x="0" y="71577"/>
                  </a:moveTo>
                  <a:lnTo>
                    <a:pt x="95707" y="41630"/>
                  </a:lnTo>
                  <a:lnTo>
                    <a:pt x="142849" y="26390"/>
                  </a:lnTo>
                  <a:lnTo>
                    <a:pt x="190944" y="14211"/>
                  </a:lnTo>
                  <a:lnTo>
                    <a:pt x="239991" y="6591"/>
                  </a:lnTo>
                  <a:lnTo>
                    <a:pt x="289509" y="3047"/>
                  </a:lnTo>
                  <a:lnTo>
                    <a:pt x="388556" y="0"/>
                  </a:lnTo>
                </a:path>
              </a:pathLst>
            </a:custGeom>
            <a:ln w="9525">
              <a:solidFill>
                <a:srgbClr val="000000"/>
              </a:solidFill>
            </a:ln>
          </p:spPr>
          <p:txBody>
            <a:bodyPr wrap="square" lIns="0" tIns="0" rIns="0" bIns="0" rtlCol="0"/>
            <a:lstStyle/>
            <a:p>
              <a:endParaRPr sz="2133"/>
            </a:p>
          </p:txBody>
        </p:sp>
        <p:sp>
          <p:nvSpPr>
            <p:cNvPr id="193" name="object 193"/>
            <p:cNvSpPr/>
            <p:nvPr/>
          </p:nvSpPr>
          <p:spPr>
            <a:xfrm>
              <a:off x="5919870" y="4472859"/>
              <a:ext cx="182880" cy="90876"/>
            </a:xfrm>
            <a:custGeom>
              <a:avLst/>
              <a:gdLst/>
              <a:ahLst/>
              <a:cxnLst/>
              <a:rect l="l" t="t" r="r" b="b"/>
              <a:pathLst>
                <a:path w="205740" h="102235">
                  <a:moveTo>
                    <a:pt x="184277" y="0"/>
                  </a:moveTo>
                  <a:lnTo>
                    <a:pt x="0" y="102031"/>
                  </a:lnTo>
                  <a:lnTo>
                    <a:pt x="205701" y="68859"/>
                  </a:lnTo>
                  <a:lnTo>
                    <a:pt x="184277" y="0"/>
                  </a:lnTo>
                  <a:close/>
                </a:path>
              </a:pathLst>
            </a:custGeom>
            <a:solidFill>
              <a:srgbClr val="000000"/>
            </a:solidFill>
          </p:spPr>
          <p:txBody>
            <a:bodyPr wrap="square" lIns="0" tIns="0" rIns="0" bIns="0" rtlCol="0"/>
            <a:lstStyle/>
            <a:p>
              <a:endParaRPr sz="2133"/>
            </a:p>
          </p:txBody>
        </p:sp>
        <p:sp>
          <p:nvSpPr>
            <p:cNvPr id="194" name="object 194"/>
            <p:cNvSpPr txBox="1"/>
            <p:nvPr/>
          </p:nvSpPr>
          <p:spPr>
            <a:xfrm>
              <a:off x="6425379" y="4187525"/>
              <a:ext cx="839893" cy="512961"/>
            </a:xfrm>
            <a:prstGeom prst="rect">
              <a:avLst/>
            </a:prstGeom>
          </p:spPr>
          <p:txBody>
            <a:bodyPr vert="horz" wrap="square" lIns="0" tIns="0" rIns="0" bIns="0" rtlCol="0">
              <a:spAutoFit/>
            </a:bodyPr>
            <a:lstStyle/>
            <a:p>
              <a:pPr marL="11289">
                <a:lnSpc>
                  <a:spcPts val="1960"/>
                </a:lnSpc>
              </a:pPr>
              <a:r>
                <a:rPr sz="1867" spc="13" dirty="0">
                  <a:solidFill>
                    <a:srgbClr val="FF0000"/>
                  </a:solidFill>
                  <a:latin typeface="Times New Roman"/>
                  <a:cs typeface="Times New Roman"/>
                </a:rPr>
                <a:t>•</a:t>
              </a:r>
              <a:r>
                <a:rPr sz="1511" dirty="0">
                  <a:latin typeface="Times New Roman"/>
                  <a:cs typeface="Times New Roman"/>
                </a:rPr>
                <a:t>So</a:t>
              </a:r>
              <a:r>
                <a:rPr sz="1511" spc="-9" dirty="0">
                  <a:latin typeface="Times New Roman"/>
                  <a:cs typeface="Times New Roman"/>
                </a:rPr>
                <a:t>li</a:t>
              </a:r>
              <a:r>
                <a:rPr sz="1511" dirty="0">
                  <a:latin typeface="Times New Roman"/>
                  <a:cs typeface="Times New Roman"/>
                </a:rPr>
                <a:t>d</a:t>
              </a:r>
              <a:r>
                <a:rPr sz="1511" spc="4" dirty="0">
                  <a:latin typeface="Times New Roman"/>
                  <a:cs typeface="Times New Roman"/>
                </a:rPr>
                <a:t> </a:t>
              </a:r>
              <a:r>
                <a:rPr sz="1511" dirty="0">
                  <a:latin typeface="Times New Roman"/>
                  <a:cs typeface="Times New Roman"/>
                </a:rPr>
                <a:t>end</a:t>
              </a:r>
              <a:endParaRPr sz="1511">
                <a:latin typeface="Times New Roman"/>
                <a:cs typeface="Times New Roman"/>
              </a:endParaRPr>
            </a:p>
            <a:p>
              <a:pPr marL="19756">
                <a:lnSpc>
                  <a:spcPts val="1960"/>
                </a:lnSpc>
              </a:pPr>
              <a:r>
                <a:rPr sz="1867" spc="13" dirty="0">
                  <a:solidFill>
                    <a:srgbClr val="FF0000"/>
                  </a:solidFill>
                  <a:latin typeface="Times New Roman"/>
                  <a:cs typeface="Times New Roman"/>
                </a:rPr>
                <a:t>•</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ll</a:t>
              </a:r>
              <a:endParaRPr sz="1511">
                <a:latin typeface="Times New Roman"/>
                <a:cs typeface="Times New Roman"/>
              </a:endParaRPr>
            </a:p>
          </p:txBody>
        </p:sp>
        <p:sp>
          <p:nvSpPr>
            <p:cNvPr id="195" name="object 195"/>
            <p:cNvSpPr/>
            <p:nvPr/>
          </p:nvSpPr>
          <p:spPr>
            <a:xfrm>
              <a:off x="6093828" y="4411932"/>
              <a:ext cx="284480" cy="90876"/>
            </a:xfrm>
            <a:custGeom>
              <a:avLst/>
              <a:gdLst/>
              <a:ahLst/>
              <a:cxnLst/>
              <a:rect l="l" t="t" r="r" b="b"/>
              <a:pathLst>
                <a:path w="320040" h="102235">
                  <a:moveTo>
                    <a:pt x="0" y="102044"/>
                  </a:moveTo>
                  <a:lnTo>
                    <a:pt x="40894" y="90373"/>
                  </a:lnTo>
                  <a:lnTo>
                    <a:pt x="82257" y="79705"/>
                  </a:lnTo>
                  <a:lnTo>
                    <a:pt x="123621" y="69049"/>
                  </a:lnTo>
                  <a:lnTo>
                    <a:pt x="163563" y="54838"/>
                  </a:lnTo>
                  <a:lnTo>
                    <a:pt x="182575" y="45694"/>
                  </a:lnTo>
                  <a:lnTo>
                    <a:pt x="201117" y="34531"/>
                  </a:lnTo>
                  <a:lnTo>
                    <a:pt x="236778" y="9144"/>
                  </a:lnTo>
                  <a:lnTo>
                    <a:pt x="255790" y="1524"/>
                  </a:lnTo>
                  <a:lnTo>
                    <a:pt x="276720" y="0"/>
                  </a:lnTo>
                  <a:lnTo>
                    <a:pt x="319989" y="1524"/>
                  </a:lnTo>
                </a:path>
              </a:pathLst>
            </a:custGeom>
            <a:ln w="9525">
              <a:solidFill>
                <a:srgbClr val="000000"/>
              </a:solidFill>
            </a:ln>
          </p:spPr>
          <p:txBody>
            <a:bodyPr wrap="square" lIns="0" tIns="0" rIns="0" bIns="0" rtlCol="0"/>
            <a:lstStyle/>
            <a:p>
              <a:endParaRPr sz="2133"/>
            </a:p>
          </p:txBody>
        </p:sp>
        <p:sp>
          <p:nvSpPr>
            <p:cNvPr id="196" name="object 196"/>
            <p:cNvSpPr/>
            <p:nvPr/>
          </p:nvSpPr>
          <p:spPr>
            <a:xfrm>
              <a:off x="6368802" y="4222411"/>
              <a:ext cx="19191" cy="388902"/>
            </a:xfrm>
            <a:custGeom>
              <a:avLst/>
              <a:gdLst/>
              <a:ahLst/>
              <a:cxnLst/>
              <a:rect l="l" t="t" r="r" b="b"/>
              <a:pathLst>
                <a:path w="21590" h="437514">
                  <a:moveTo>
                    <a:pt x="0" y="437095"/>
                  </a:moveTo>
                  <a:lnTo>
                    <a:pt x="21276" y="437095"/>
                  </a:lnTo>
                  <a:lnTo>
                    <a:pt x="21276" y="0"/>
                  </a:lnTo>
                  <a:lnTo>
                    <a:pt x="0" y="0"/>
                  </a:lnTo>
                  <a:lnTo>
                    <a:pt x="0" y="437095"/>
                  </a:lnTo>
                  <a:close/>
                </a:path>
              </a:pathLst>
            </a:custGeom>
            <a:solidFill>
              <a:srgbClr val="000000"/>
            </a:solidFill>
          </p:spPr>
          <p:txBody>
            <a:bodyPr wrap="square" lIns="0" tIns="0" rIns="0" bIns="0" rtlCol="0"/>
            <a:lstStyle/>
            <a:p>
              <a:endParaRPr sz="2133"/>
            </a:p>
          </p:txBody>
        </p:sp>
        <p:sp>
          <p:nvSpPr>
            <p:cNvPr id="197" name="object 197"/>
            <p:cNvSpPr/>
            <p:nvPr/>
          </p:nvSpPr>
          <p:spPr>
            <a:xfrm>
              <a:off x="6364574" y="4218183"/>
              <a:ext cx="27658" cy="397369"/>
            </a:xfrm>
            <a:custGeom>
              <a:avLst/>
              <a:gdLst/>
              <a:ahLst/>
              <a:cxnLst/>
              <a:rect l="l" t="t" r="r" b="b"/>
              <a:pathLst>
                <a:path w="31115" h="447039">
                  <a:moveTo>
                    <a:pt x="0" y="446620"/>
                  </a:moveTo>
                  <a:lnTo>
                    <a:pt x="30797" y="446620"/>
                  </a:lnTo>
                  <a:lnTo>
                    <a:pt x="30797" y="0"/>
                  </a:lnTo>
                  <a:lnTo>
                    <a:pt x="0" y="0"/>
                  </a:lnTo>
                  <a:lnTo>
                    <a:pt x="0" y="446620"/>
                  </a:lnTo>
                  <a:close/>
                </a:path>
              </a:pathLst>
            </a:custGeom>
            <a:solidFill>
              <a:srgbClr val="000000"/>
            </a:solidFill>
          </p:spPr>
          <p:txBody>
            <a:bodyPr wrap="square" lIns="0" tIns="0" rIns="0" bIns="0" rtlCol="0"/>
            <a:lstStyle/>
            <a:p>
              <a:endParaRPr sz="2133"/>
            </a:p>
          </p:txBody>
        </p:sp>
        <p:sp>
          <p:nvSpPr>
            <p:cNvPr id="198" name="object 198"/>
            <p:cNvSpPr/>
            <p:nvPr/>
          </p:nvSpPr>
          <p:spPr>
            <a:xfrm>
              <a:off x="6114850" y="2619572"/>
              <a:ext cx="18062" cy="839328"/>
            </a:xfrm>
            <a:custGeom>
              <a:avLst/>
              <a:gdLst/>
              <a:ahLst/>
              <a:cxnLst/>
              <a:rect l="l" t="t" r="r" b="b"/>
              <a:pathLst>
                <a:path w="20320" h="944245">
                  <a:moveTo>
                    <a:pt x="0" y="944245"/>
                  </a:moveTo>
                  <a:lnTo>
                    <a:pt x="19841" y="944245"/>
                  </a:lnTo>
                  <a:lnTo>
                    <a:pt x="19841" y="0"/>
                  </a:lnTo>
                  <a:lnTo>
                    <a:pt x="0" y="0"/>
                  </a:lnTo>
                  <a:lnTo>
                    <a:pt x="0" y="944245"/>
                  </a:lnTo>
                  <a:close/>
                </a:path>
              </a:pathLst>
            </a:custGeom>
            <a:solidFill>
              <a:srgbClr val="000000"/>
            </a:solidFill>
          </p:spPr>
          <p:txBody>
            <a:bodyPr wrap="square" lIns="0" tIns="0" rIns="0" bIns="0" rtlCol="0"/>
            <a:lstStyle/>
            <a:p>
              <a:endParaRPr sz="2133"/>
            </a:p>
          </p:txBody>
        </p:sp>
        <p:sp>
          <p:nvSpPr>
            <p:cNvPr id="199" name="object 199"/>
            <p:cNvSpPr/>
            <p:nvPr/>
          </p:nvSpPr>
          <p:spPr>
            <a:xfrm>
              <a:off x="6110619" y="2615342"/>
              <a:ext cx="26529" cy="847795"/>
            </a:xfrm>
            <a:custGeom>
              <a:avLst/>
              <a:gdLst/>
              <a:ahLst/>
              <a:cxnLst/>
              <a:rect l="l" t="t" r="r" b="b"/>
              <a:pathLst>
                <a:path w="29845" h="953770">
                  <a:moveTo>
                    <a:pt x="0" y="953770"/>
                  </a:moveTo>
                  <a:lnTo>
                    <a:pt x="29362" y="953770"/>
                  </a:lnTo>
                  <a:lnTo>
                    <a:pt x="29362" y="0"/>
                  </a:lnTo>
                  <a:lnTo>
                    <a:pt x="0" y="0"/>
                  </a:lnTo>
                  <a:lnTo>
                    <a:pt x="0" y="953770"/>
                  </a:lnTo>
                  <a:close/>
                </a:path>
              </a:pathLst>
            </a:custGeom>
            <a:solidFill>
              <a:srgbClr val="000000"/>
            </a:solidFill>
          </p:spPr>
          <p:txBody>
            <a:bodyPr wrap="square" lIns="0" tIns="0" rIns="0" bIns="0" rtlCol="0"/>
            <a:lstStyle/>
            <a:p>
              <a:endParaRPr sz="2133"/>
            </a:p>
          </p:txBody>
        </p:sp>
        <p:sp>
          <p:nvSpPr>
            <p:cNvPr id="200" name="object 200"/>
            <p:cNvSpPr/>
            <p:nvPr/>
          </p:nvSpPr>
          <p:spPr>
            <a:xfrm>
              <a:off x="5198635" y="3954362"/>
              <a:ext cx="95390" cy="193604"/>
            </a:xfrm>
            <a:custGeom>
              <a:avLst/>
              <a:gdLst/>
              <a:ahLst/>
              <a:cxnLst/>
              <a:rect l="l" t="t" r="r" b="b"/>
              <a:pathLst>
                <a:path w="107314" h="217804">
                  <a:moveTo>
                    <a:pt x="43040" y="0"/>
                  </a:moveTo>
                  <a:lnTo>
                    <a:pt x="0" y="217792"/>
                  </a:lnTo>
                  <a:lnTo>
                    <a:pt x="107137" y="26847"/>
                  </a:lnTo>
                  <a:lnTo>
                    <a:pt x="43040" y="0"/>
                  </a:lnTo>
                  <a:close/>
                </a:path>
              </a:pathLst>
            </a:custGeom>
            <a:solidFill>
              <a:srgbClr val="000000"/>
            </a:solidFill>
          </p:spPr>
          <p:txBody>
            <a:bodyPr wrap="square" lIns="0" tIns="0" rIns="0" bIns="0" rtlCol="0"/>
            <a:lstStyle/>
            <a:p>
              <a:endParaRPr sz="2133"/>
            </a:p>
          </p:txBody>
        </p:sp>
        <p:sp>
          <p:nvSpPr>
            <p:cNvPr id="201" name="object 201"/>
            <p:cNvSpPr txBox="1"/>
            <p:nvPr/>
          </p:nvSpPr>
          <p:spPr>
            <a:xfrm>
              <a:off x="6172695" y="2098692"/>
              <a:ext cx="2026920" cy="1410643"/>
            </a:xfrm>
            <a:prstGeom prst="rect">
              <a:avLst/>
            </a:prstGeom>
          </p:spPr>
          <p:txBody>
            <a:bodyPr vert="horz" wrap="square" lIns="0" tIns="0" rIns="0" bIns="0" rtlCol="0">
              <a:spAutoFit/>
            </a:bodyPr>
            <a:lstStyle/>
            <a:p>
              <a:pPr marL="14676">
                <a:lnSpc>
                  <a:spcPts val="1947"/>
                </a:lnSpc>
              </a:pPr>
              <a:r>
                <a:rPr sz="1867" spc="13" dirty="0">
                  <a:solidFill>
                    <a:srgbClr val="FF0000"/>
                  </a:solidFill>
                  <a:latin typeface="Times New Roman"/>
                  <a:cs typeface="Times New Roman"/>
                </a:rPr>
                <a:t>•</a:t>
              </a:r>
              <a:r>
                <a:rPr sz="1511" dirty="0">
                  <a:latin typeface="Times New Roman"/>
                  <a:cs typeface="Times New Roman"/>
                </a:rPr>
                <a:t>Pe</a:t>
              </a:r>
              <a:r>
                <a:rPr sz="1511" spc="-4" dirty="0">
                  <a:latin typeface="Times New Roman"/>
                  <a:cs typeface="Times New Roman"/>
                </a:rPr>
                <a:t>rf</a:t>
              </a:r>
              <a:r>
                <a:rPr sz="1511" dirty="0">
                  <a:latin typeface="Times New Roman"/>
                  <a:cs typeface="Times New Roman"/>
                </a:rPr>
                <a:t>o</a:t>
              </a:r>
              <a:r>
                <a:rPr sz="1511" spc="-4" dirty="0">
                  <a:latin typeface="Times New Roman"/>
                  <a:cs typeface="Times New Roman"/>
                </a:rPr>
                <a:t>r</a:t>
              </a:r>
              <a:r>
                <a:rPr sz="1511" dirty="0">
                  <a:latin typeface="Times New Roman"/>
                  <a:cs typeface="Times New Roman"/>
                </a:rPr>
                <a:t>a</a:t>
              </a:r>
              <a:r>
                <a:rPr sz="1511" spc="-9" dirty="0">
                  <a:latin typeface="Times New Roman"/>
                  <a:cs typeface="Times New Roman"/>
                </a:rPr>
                <a:t>t</a:t>
              </a:r>
              <a:r>
                <a:rPr sz="1511" dirty="0">
                  <a:latin typeface="Times New Roman"/>
                  <a:cs typeface="Times New Roman"/>
                </a:rPr>
                <a:t>ed</a:t>
              </a:r>
              <a:endParaRPr sz="1511">
                <a:latin typeface="Times New Roman"/>
                <a:cs typeface="Times New Roman"/>
              </a:endParaRPr>
            </a:p>
            <a:p>
              <a:pPr marL="13547">
                <a:lnSpc>
                  <a:spcPts val="1929"/>
                </a:lnSpc>
              </a:pPr>
              <a:r>
                <a:rPr sz="1867" spc="13" dirty="0">
                  <a:solidFill>
                    <a:srgbClr val="FF0000"/>
                  </a:solidFill>
                  <a:latin typeface="Times New Roman"/>
                  <a:cs typeface="Times New Roman"/>
                </a:rPr>
                <a:t>•</a:t>
              </a:r>
              <a:r>
                <a:rPr sz="1511" dirty="0">
                  <a:latin typeface="Times New Roman"/>
                  <a:cs typeface="Times New Roman"/>
                </a:rPr>
                <a:t>ex</a:t>
              </a:r>
              <a:r>
                <a:rPr sz="1511" spc="-9" dirty="0">
                  <a:latin typeface="Times New Roman"/>
                  <a:cs typeface="Times New Roman"/>
                </a:rPr>
                <a:t>t</a:t>
              </a:r>
              <a:r>
                <a:rPr sz="1511" dirty="0">
                  <a:latin typeface="Times New Roman"/>
                  <a:cs typeface="Times New Roman"/>
                </a:rPr>
                <a:t>e</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or</a:t>
              </a:r>
              <a:r>
                <a:rPr sz="1511" spc="-9" dirty="0">
                  <a:latin typeface="Times New Roman"/>
                  <a:cs typeface="Times New Roman"/>
                </a:rPr>
                <a:t> </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a:t>
              </a:r>
              <a:r>
                <a:rPr sz="1511" dirty="0">
                  <a:latin typeface="Times New Roman"/>
                  <a:cs typeface="Times New Roman"/>
                </a:rPr>
                <a:t>l</a:t>
              </a:r>
              <a:endParaRPr sz="1511">
                <a:latin typeface="Times New Roman"/>
                <a:cs typeface="Times New Roman"/>
              </a:endParaRPr>
            </a:p>
            <a:p>
              <a:pPr marL="11289">
                <a:lnSpc>
                  <a:spcPts val="1933"/>
                </a:lnSpc>
              </a:pPr>
              <a:r>
                <a:rPr sz="1867" spc="13" dirty="0">
                  <a:solidFill>
                    <a:srgbClr val="FF0000"/>
                  </a:solidFill>
                  <a:latin typeface="Times New Roman"/>
                  <a:cs typeface="Times New Roman"/>
                </a:rPr>
                <a:t>•</a:t>
              </a:r>
              <a:r>
                <a:rPr sz="1511" dirty="0">
                  <a:latin typeface="Times New Roman"/>
                  <a:cs typeface="Times New Roman"/>
                </a:rPr>
                <a:t>55</a:t>
              </a:r>
              <a:r>
                <a:rPr sz="1511" spc="-9" dirty="0">
                  <a:latin typeface="Times New Roman"/>
                  <a:cs typeface="Times New Roman"/>
                </a:rPr>
                <a:t> </a:t>
              </a:r>
              <a:r>
                <a:rPr sz="1511" spc="-4" dirty="0">
                  <a:latin typeface="Times New Roman"/>
                  <a:cs typeface="Times New Roman"/>
                </a:rPr>
                <a:t>f</a:t>
              </a:r>
              <a:r>
                <a:rPr sz="1511" dirty="0">
                  <a:latin typeface="Times New Roman"/>
                  <a:cs typeface="Times New Roman"/>
                </a:rPr>
                <a:t>eet</a:t>
              </a:r>
              <a:r>
                <a:rPr sz="1511" spc="-13" dirty="0">
                  <a:latin typeface="Times New Roman"/>
                  <a:cs typeface="Times New Roman"/>
                </a:rPr>
                <a:t> </a:t>
              </a:r>
              <a:r>
                <a:rPr sz="1511" dirty="0">
                  <a:latin typeface="Times New Roman"/>
                  <a:cs typeface="Times New Roman"/>
                </a:rPr>
                <a:t>of</a:t>
              </a:r>
              <a:r>
                <a:rPr sz="1511" spc="-9" dirty="0">
                  <a:latin typeface="Times New Roman"/>
                  <a:cs typeface="Times New Roman"/>
                </a:rPr>
                <a:t> </a:t>
              </a:r>
              <a:r>
                <a:rPr sz="1511" dirty="0">
                  <a:latin typeface="Times New Roman"/>
                  <a:cs typeface="Times New Roman"/>
                </a:rPr>
                <a:t>net</a:t>
              </a:r>
              <a:r>
                <a:rPr sz="1511" spc="-13" dirty="0">
                  <a:latin typeface="Times New Roman"/>
                  <a:cs typeface="Times New Roman"/>
                </a:rPr>
                <a:t> </a:t>
              </a:r>
              <a:r>
                <a:rPr sz="1511" spc="-4" dirty="0">
                  <a:latin typeface="Times New Roman"/>
                  <a:cs typeface="Times New Roman"/>
                </a:rPr>
                <a:t>s</a:t>
              </a:r>
              <a:r>
                <a:rPr sz="1511" dirty="0">
                  <a:latin typeface="Times New Roman"/>
                  <a:cs typeface="Times New Roman"/>
                </a:rPr>
                <a:t>hear</a:t>
              </a:r>
              <a:r>
                <a:rPr sz="1511" spc="-9" dirty="0">
                  <a:latin typeface="Times New Roman"/>
                  <a:cs typeface="Times New Roman"/>
                </a:rPr>
                <a:t> </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a:t>
              </a:r>
              <a:r>
                <a:rPr sz="1511" dirty="0">
                  <a:latin typeface="Times New Roman"/>
                  <a:cs typeface="Times New Roman"/>
                </a:rPr>
                <a:t>l</a:t>
              </a:r>
              <a:endParaRPr sz="1511">
                <a:latin typeface="Times New Roman"/>
                <a:cs typeface="Times New Roman"/>
              </a:endParaRPr>
            </a:p>
            <a:p>
              <a:pPr marL="13547">
                <a:lnSpc>
                  <a:spcPts val="1667"/>
                </a:lnSpc>
              </a:pPr>
              <a:r>
                <a:rPr sz="1867" spc="13" dirty="0">
                  <a:solidFill>
                    <a:srgbClr val="FF0000"/>
                  </a:solidFill>
                  <a:latin typeface="Times New Roman"/>
                  <a:cs typeface="Times New Roman"/>
                </a:rPr>
                <a:t>•</a:t>
              </a:r>
              <a:r>
                <a:rPr sz="1511" spc="-9" dirty="0">
                  <a:latin typeface="Times New Roman"/>
                  <a:cs typeface="Times New Roman"/>
                </a:rPr>
                <a:t>l</a:t>
              </a:r>
              <a:r>
                <a:rPr sz="1511" dirty="0">
                  <a:latin typeface="Times New Roman"/>
                  <a:cs typeface="Times New Roman"/>
                </a:rPr>
                <a:t>eng</a:t>
              </a:r>
              <a:r>
                <a:rPr sz="1511" spc="-9" dirty="0">
                  <a:latin typeface="Times New Roman"/>
                  <a:cs typeface="Times New Roman"/>
                </a:rPr>
                <a:t>t</a:t>
              </a:r>
              <a:r>
                <a:rPr sz="1511" dirty="0">
                  <a:latin typeface="Times New Roman"/>
                  <a:cs typeface="Times New Roman"/>
                </a:rPr>
                <a:t>h,</a:t>
              </a:r>
              <a:r>
                <a:rPr sz="1511" spc="-4" dirty="0">
                  <a:latin typeface="Times New Roman"/>
                  <a:cs typeface="Times New Roman"/>
                </a:rPr>
                <a:t> </a:t>
              </a:r>
              <a:r>
                <a:rPr sz="1511" dirty="0">
                  <a:latin typeface="Times New Roman"/>
                  <a:cs typeface="Times New Roman"/>
                </a:rPr>
                <a:t>each</a:t>
              </a:r>
              <a:r>
                <a:rPr sz="1511" spc="-18" dirty="0">
                  <a:latin typeface="Times New Roman"/>
                  <a:cs typeface="Times New Roman"/>
                </a:rPr>
                <a:t> </a:t>
              </a:r>
              <a:r>
                <a:rPr sz="1511" spc="-4" dirty="0">
                  <a:latin typeface="Times New Roman"/>
                  <a:cs typeface="Times New Roman"/>
                </a:rPr>
                <a:t>s</a:t>
              </a:r>
              <a:r>
                <a:rPr sz="1511" spc="-9" dirty="0">
                  <a:latin typeface="Times New Roman"/>
                  <a:cs typeface="Times New Roman"/>
                </a:rPr>
                <a:t>i</a:t>
              </a:r>
              <a:r>
                <a:rPr sz="1511" dirty="0">
                  <a:latin typeface="Times New Roman"/>
                  <a:cs typeface="Times New Roman"/>
                </a:rPr>
                <a:t>de</a:t>
              </a:r>
              <a:r>
                <a:rPr sz="1511" spc="-9" dirty="0">
                  <a:latin typeface="Times New Roman"/>
                  <a:cs typeface="Times New Roman"/>
                </a:rPr>
                <a:t> </a:t>
              </a:r>
              <a:r>
                <a:rPr sz="1511" dirty="0">
                  <a:latin typeface="Times New Roman"/>
                  <a:cs typeface="Times New Roman"/>
                </a:rPr>
                <a:t>of</a:t>
              </a:r>
              <a:endParaRPr sz="1511">
                <a:latin typeface="Times New Roman"/>
                <a:cs typeface="Times New Roman"/>
              </a:endParaRPr>
            </a:p>
            <a:p>
              <a:pPr marL="13547">
                <a:lnSpc>
                  <a:spcPts val="1662"/>
                </a:lnSpc>
              </a:pPr>
              <a:r>
                <a:rPr sz="1867" spc="13" dirty="0">
                  <a:solidFill>
                    <a:srgbClr val="FF0000"/>
                  </a:solidFill>
                  <a:latin typeface="Times New Roman"/>
                  <a:cs typeface="Times New Roman"/>
                </a:rPr>
                <a:t>•</a:t>
              </a:r>
              <a:r>
                <a:rPr sz="1511" dirty="0">
                  <a:latin typeface="Times New Roman"/>
                  <a:cs typeface="Times New Roman"/>
                </a:rPr>
                <a:t>co</a:t>
              </a:r>
              <a:r>
                <a:rPr sz="1511" spc="-4" dirty="0">
                  <a:latin typeface="Times New Roman"/>
                  <a:cs typeface="Times New Roman"/>
                </a:rPr>
                <a:t>rr</a:t>
              </a:r>
              <a:r>
                <a:rPr sz="1511" spc="-9" dirty="0">
                  <a:latin typeface="Times New Roman"/>
                  <a:cs typeface="Times New Roman"/>
                </a:rPr>
                <a:t>i</a:t>
              </a:r>
              <a:r>
                <a:rPr sz="1511" dirty="0">
                  <a:latin typeface="Times New Roman"/>
                  <a:cs typeface="Times New Roman"/>
                </a:rPr>
                <a:t>do</a:t>
              </a:r>
              <a:r>
                <a:rPr sz="1511" spc="-67" dirty="0">
                  <a:latin typeface="Times New Roman"/>
                  <a:cs typeface="Times New Roman"/>
                </a:rPr>
                <a:t>r</a:t>
              </a:r>
              <a:r>
                <a:rPr sz="1511" dirty="0">
                  <a:latin typeface="Times New Roman"/>
                  <a:cs typeface="Times New Roman"/>
                </a:rPr>
                <a:t>,</a:t>
              </a:r>
              <a:r>
                <a:rPr sz="1511" spc="-13" dirty="0">
                  <a:latin typeface="Times New Roman"/>
                  <a:cs typeface="Times New Roman"/>
                </a:rPr>
                <a:t> </a:t>
              </a:r>
              <a:r>
                <a:rPr sz="1511" dirty="0">
                  <a:latin typeface="Times New Roman"/>
                  <a:cs typeface="Times New Roman"/>
                </a:rPr>
                <a:t>d</a:t>
              </a:r>
              <a:r>
                <a:rPr sz="1511" spc="-9" dirty="0">
                  <a:latin typeface="Times New Roman"/>
                  <a:cs typeface="Times New Roman"/>
                </a:rPr>
                <a:t>i</a:t>
              </a:r>
              <a:r>
                <a:rPr sz="1511" spc="-4" dirty="0">
                  <a:latin typeface="Times New Roman"/>
                  <a:cs typeface="Times New Roman"/>
                </a:rPr>
                <a:t>s</a:t>
              </a:r>
              <a:r>
                <a:rPr sz="1511" spc="-9" dirty="0">
                  <a:latin typeface="Times New Roman"/>
                  <a:cs typeface="Times New Roman"/>
                </a:rPr>
                <a:t>t</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bu</a:t>
              </a:r>
              <a:r>
                <a:rPr sz="1511" spc="-9" dirty="0">
                  <a:latin typeface="Times New Roman"/>
                  <a:cs typeface="Times New Roman"/>
                </a:rPr>
                <a:t>t</a:t>
              </a:r>
              <a:r>
                <a:rPr sz="1511" dirty="0">
                  <a:latin typeface="Times New Roman"/>
                  <a:cs typeface="Times New Roman"/>
                </a:rPr>
                <a:t>ed</a:t>
              </a:r>
              <a:r>
                <a:rPr sz="1511" spc="13" dirty="0">
                  <a:latin typeface="Times New Roman"/>
                  <a:cs typeface="Times New Roman"/>
                </a:rPr>
                <a:t> </a:t>
              </a:r>
              <a:r>
                <a:rPr sz="1511" dirty="0">
                  <a:latin typeface="Times New Roman"/>
                  <a:cs typeface="Times New Roman"/>
                </a:rPr>
                <a:t>over</a:t>
              </a:r>
              <a:endParaRPr sz="1511">
                <a:latin typeface="Times New Roman"/>
                <a:cs typeface="Times New Roman"/>
              </a:endParaRPr>
            </a:p>
            <a:p>
              <a:pPr marL="13547">
                <a:lnSpc>
                  <a:spcPts val="1947"/>
                </a:lnSpc>
              </a:pPr>
              <a:r>
                <a:rPr sz="1867" spc="13" dirty="0">
                  <a:solidFill>
                    <a:srgbClr val="FF0000"/>
                  </a:solidFill>
                  <a:latin typeface="Times New Roman"/>
                  <a:cs typeface="Times New Roman"/>
                </a:rPr>
                <a:t>•</a:t>
              </a:r>
              <a:r>
                <a:rPr sz="1511" spc="-9" dirty="0">
                  <a:latin typeface="Times New Roman"/>
                  <a:cs typeface="Times New Roman"/>
                </a:rPr>
                <a:t>l</a:t>
              </a:r>
              <a:r>
                <a:rPr sz="1511" dirty="0">
                  <a:latin typeface="Times New Roman"/>
                  <a:cs typeface="Times New Roman"/>
                </a:rPr>
                <a:t>eng</a:t>
              </a:r>
              <a:r>
                <a:rPr sz="1511" spc="-9" dirty="0">
                  <a:latin typeface="Times New Roman"/>
                  <a:cs typeface="Times New Roman"/>
                </a:rPr>
                <a:t>t</a:t>
              </a:r>
              <a:r>
                <a:rPr sz="1511" dirty="0">
                  <a:latin typeface="Times New Roman"/>
                  <a:cs typeface="Times New Roman"/>
                </a:rPr>
                <a:t>h</a:t>
              </a:r>
              <a:r>
                <a:rPr sz="1511" spc="4" dirty="0">
                  <a:latin typeface="Times New Roman"/>
                  <a:cs typeface="Times New Roman"/>
                </a:rPr>
                <a:t> </a:t>
              </a:r>
              <a:r>
                <a:rPr sz="1511" dirty="0">
                  <a:latin typeface="Times New Roman"/>
                  <a:cs typeface="Times New Roman"/>
                </a:rPr>
                <a:t>of</a:t>
              </a:r>
              <a:r>
                <a:rPr sz="1511" spc="-9" dirty="0">
                  <a:latin typeface="Times New Roman"/>
                  <a:cs typeface="Times New Roman"/>
                </a:rPr>
                <a:t> </a:t>
              </a:r>
              <a:r>
                <a:rPr sz="1511" dirty="0">
                  <a:latin typeface="Times New Roman"/>
                  <a:cs typeface="Times New Roman"/>
                </a:rPr>
                <a:t>bu</a:t>
              </a:r>
              <a:r>
                <a:rPr sz="1511" spc="-9" dirty="0">
                  <a:latin typeface="Times New Roman"/>
                  <a:cs typeface="Times New Roman"/>
                </a:rPr>
                <a:t>il</a:t>
              </a:r>
              <a:r>
                <a:rPr sz="1511" dirty="0">
                  <a:latin typeface="Times New Roman"/>
                  <a:cs typeface="Times New Roman"/>
                </a:rPr>
                <a:t>d</a:t>
              </a:r>
              <a:r>
                <a:rPr sz="1511" spc="-9" dirty="0">
                  <a:latin typeface="Times New Roman"/>
                  <a:cs typeface="Times New Roman"/>
                </a:rPr>
                <a:t>i</a:t>
              </a:r>
              <a:r>
                <a:rPr sz="1511" dirty="0">
                  <a:latin typeface="Times New Roman"/>
                  <a:cs typeface="Times New Roman"/>
                </a:rPr>
                <a:t>ng.</a:t>
              </a:r>
              <a:endParaRPr sz="1511">
                <a:latin typeface="Times New Roman"/>
                <a:cs typeface="Times New Roman"/>
              </a:endParaRPr>
            </a:p>
          </p:txBody>
        </p:sp>
        <p:sp>
          <p:nvSpPr>
            <p:cNvPr id="202" name="object 202"/>
            <p:cNvSpPr/>
            <p:nvPr/>
          </p:nvSpPr>
          <p:spPr>
            <a:xfrm>
              <a:off x="5265935" y="3040594"/>
              <a:ext cx="858520" cy="926253"/>
            </a:xfrm>
            <a:custGeom>
              <a:avLst/>
              <a:gdLst/>
              <a:ahLst/>
              <a:cxnLst/>
              <a:rect l="l" t="t" r="r" b="b"/>
              <a:pathLst>
                <a:path w="965834" h="1042035">
                  <a:moveTo>
                    <a:pt x="0" y="1041704"/>
                  </a:moveTo>
                  <a:lnTo>
                    <a:pt x="63360" y="855395"/>
                  </a:lnTo>
                  <a:lnTo>
                    <a:pt x="94322" y="762495"/>
                  </a:lnTo>
                  <a:lnTo>
                    <a:pt x="127673" y="669594"/>
                  </a:lnTo>
                  <a:lnTo>
                    <a:pt x="164363" y="576186"/>
                  </a:lnTo>
                  <a:lnTo>
                    <a:pt x="206286" y="482269"/>
                  </a:lnTo>
                  <a:lnTo>
                    <a:pt x="229628" y="435559"/>
                  </a:lnTo>
                  <a:lnTo>
                    <a:pt x="254393" y="389369"/>
                  </a:lnTo>
                  <a:lnTo>
                    <a:pt x="281559" y="343674"/>
                  </a:lnTo>
                  <a:lnTo>
                    <a:pt x="309664" y="299516"/>
                  </a:lnTo>
                  <a:lnTo>
                    <a:pt x="340156" y="256870"/>
                  </a:lnTo>
                  <a:lnTo>
                    <a:pt x="372071" y="216255"/>
                  </a:lnTo>
                  <a:lnTo>
                    <a:pt x="404939" y="177673"/>
                  </a:lnTo>
                  <a:lnTo>
                    <a:pt x="440194" y="142646"/>
                  </a:lnTo>
                  <a:lnTo>
                    <a:pt x="476402" y="109651"/>
                  </a:lnTo>
                  <a:lnTo>
                    <a:pt x="514984" y="81216"/>
                  </a:lnTo>
                  <a:lnTo>
                    <a:pt x="554532" y="55841"/>
                  </a:lnTo>
                  <a:lnTo>
                    <a:pt x="595972" y="35534"/>
                  </a:lnTo>
                  <a:lnTo>
                    <a:pt x="638848" y="19799"/>
                  </a:lnTo>
                  <a:lnTo>
                    <a:pt x="683158" y="8623"/>
                  </a:lnTo>
                  <a:lnTo>
                    <a:pt x="729373" y="2019"/>
                  </a:lnTo>
                  <a:lnTo>
                    <a:pt x="775576" y="0"/>
                  </a:lnTo>
                  <a:lnTo>
                    <a:pt x="870381" y="1016"/>
                  </a:lnTo>
                  <a:lnTo>
                    <a:pt x="965669" y="3035"/>
                  </a:lnTo>
                </a:path>
              </a:pathLst>
            </a:custGeom>
            <a:ln w="9525">
              <a:solidFill>
                <a:srgbClr val="000000"/>
              </a:solidFill>
            </a:ln>
          </p:spPr>
          <p:txBody>
            <a:bodyPr wrap="square" lIns="0" tIns="0" rIns="0" bIns="0" rtlCol="0"/>
            <a:lstStyle/>
            <a:p>
              <a:endParaRPr sz="2133"/>
            </a:p>
          </p:txBody>
        </p:sp>
        <p:sp>
          <p:nvSpPr>
            <p:cNvPr id="203" name="object 203"/>
            <p:cNvSpPr/>
            <p:nvPr/>
          </p:nvSpPr>
          <p:spPr>
            <a:xfrm>
              <a:off x="6114850" y="2128162"/>
              <a:ext cx="18062" cy="384951"/>
            </a:xfrm>
            <a:custGeom>
              <a:avLst/>
              <a:gdLst/>
              <a:ahLst/>
              <a:cxnLst/>
              <a:rect l="l" t="t" r="r" b="b"/>
              <a:pathLst>
                <a:path w="20320" h="433069">
                  <a:moveTo>
                    <a:pt x="0" y="432523"/>
                  </a:moveTo>
                  <a:lnTo>
                    <a:pt x="19841" y="432523"/>
                  </a:lnTo>
                  <a:lnTo>
                    <a:pt x="19841" y="0"/>
                  </a:lnTo>
                  <a:lnTo>
                    <a:pt x="0" y="0"/>
                  </a:lnTo>
                  <a:lnTo>
                    <a:pt x="0" y="432523"/>
                  </a:lnTo>
                  <a:close/>
                </a:path>
              </a:pathLst>
            </a:custGeom>
            <a:solidFill>
              <a:srgbClr val="000000"/>
            </a:solidFill>
          </p:spPr>
          <p:txBody>
            <a:bodyPr wrap="square" lIns="0" tIns="0" rIns="0" bIns="0" rtlCol="0"/>
            <a:lstStyle/>
            <a:p>
              <a:endParaRPr sz="2133"/>
            </a:p>
          </p:txBody>
        </p:sp>
        <p:sp>
          <p:nvSpPr>
            <p:cNvPr id="204" name="object 204"/>
            <p:cNvSpPr/>
            <p:nvPr/>
          </p:nvSpPr>
          <p:spPr>
            <a:xfrm>
              <a:off x="6110619" y="2123926"/>
              <a:ext cx="26529" cy="393418"/>
            </a:xfrm>
            <a:custGeom>
              <a:avLst/>
              <a:gdLst/>
              <a:ahLst/>
              <a:cxnLst/>
              <a:rect l="l" t="t" r="r" b="b"/>
              <a:pathLst>
                <a:path w="29845" h="442594">
                  <a:moveTo>
                    <a:pt x="0" y="442048"/>
                  </a:moveTo>
                  <a:lnTo>
                    <a:pt x="29362" y="442048"/>
                  </a:lnTo>
                  <a:lnTo>
                    <a:pt x="29362" y="0"/>
                  </a:lnTo>
                  <a:lnTo>
                    <a:pt x="0" y="0"/>
                  </a:lnTo>
                  <a:lnTo>
                    <a:pt x="0" y="442048"/>
                  </a:lnTo>
                  <a:close/>
                </a:path>
              </a:pathLst>
            </a:custGeom>
            <a:solidFill>
              <a:srgbClr val="000000"/>
            </a:solidFill>
          </p:spPr>
          <p:txBody>
            <a:bodyPr wrap="square" lIns="0" tIns="0" rIns="0" bIns="0" rtlCol="0"/>
            <a:lstStyle/>
            <a:p>
              <a:endParaRPr sz="2133"/>
            </a:p>
          </p:txBody>
        </p:sp>
        <p:sp>
          <p:nvSpPr>
            <p:cNvPr id="205" name="object 205"/>
            <p:cNvSpPr/>
            <p:nvPr/>
          </p:nvSpPr>
          <p:spPr>
            <a:xfrm>
              <a:off x="5088168" y="3197627"/>
              <a:ext cx="116840" cy="185702"/>
            </a:xfrm>
            <a:custGeom>
              <a:avLst/>
              <a:gdLst/>
              <a:ahLst/>
              <a:cxnLst/>
              <a:rect l="l" t="t" r="r" b="b"/>
              <a:pathLst>
                <a:path w="131445" h="208914">
                  <a:moveTo>
                    <a:pt x="71678" y="0"/>
                  </a:moveTo>
                  <a:lnTo>
                    <a:pt x="0" y="208648"/>
                  </a:lnTo>
                  <a:lnTo>
                    <a:pt x="131419" y="35953"/>
                  </a:lnTo>
                  <a:lnTo>
                    <a:pt x="71678" y="0"/>
                  </a:lnTo>
                  <a:close/>
                </a:path>
              </a:pathLst>
            </a:custGeom>
            <a:solidFill>
              <a:srgbClr val="000000"/>
            </a:solidFill>
          </p:spPr>
          <p:txBody>
            <a:bodyPr wrap="square" lIns="0" tIns="0" rIns="0" bIns="0" rtlCol="0"/>
            <a:lstStyle/>
            <a:p>
              <a:endParaRPr sz="2133"/>
            </a:p>
          </p:txBody>
        </p:sp>
        <p:sp>
          <p:nvSpPr>
            <p:cNvPr id="206" name="object 206"/>
            <p:cNvSpPr/>
            <p:nvPr/>
          </p:nvSpPr>
          <p:spPr>
            <a:xfrm>
              <a:off x="5178317" y="2323097"/>
              <a:ext cx="946009" cy="891258"/>
            </a:xfrm>
            <a:custGeom>
              <a:avLst/>
              <a:gdLst/>
              <a:ahLst/>
              <a:cxnLst/>
              <a:rect l="l" t="t" r="r" b="b"/>
              <a:pathLst>
                <a:path w="1064259" h="1002664">
                  <a:moveTo>
                    <a:pt x="0" y="1002118"/>
                  </a:moveTo>
                  <a:lnTo>
                    <a:pt x="44780" y="909218"/>
                  </a:lnTo>
                  <a:lnTo>
                    <a:pt x="86220" y="813269"/>
                  </a:lnTo>
                  <a:lnTo>
                    <a:pt x="164350" y="616305"/>
                  </a:lnTo>
                  <a:lnTo>
                    <a:pt x="205320" y="519341"/>
                  </a:lnTo>
                  <a:lnTo>
                    <a:pt x="249618" y="425932"/>
                  </a:lnTo>
                  <a:lnTo>
                    <a:pt x="273443" y="381253"/>
                  </a:lnTo>
                  <a:lnTo>
                    <a:pt x="299643" y="338099"/>
                  </a:lnTo>
                  <a:lnTo>
                    <a:pt x="326796" y="296481"/>
                  </a:lnTo>
                  <a:lnTo>
                    <a:pt x="356336" y="257390"/>
                  </a:lnTo>
                  <a:lnTo>
                    <a:pt x="388251" y="220332"/>
                  </a:lnTo>
                  <a:lnTo>
                    <a:pt x="422554" y="185305"/>
                  </a:lnTo>
                  <a:lnTo>
                    <a:pt x="459701" y="153822"/>
                  </a:lnTo>
                  <a:lnTo>
                    <a:pt x="499249" y="124383"/>
                  </a:lnTo>
                  <a:lnTo>
                    <a:pt x="541642" y="98488"/>
                  </a:lnTo>
                  <a:lnTo>
                    <a:pt x="585470" y="75641"/>
                  </a:lnTo>
                  <a:lnTo>
                    <a:pt x="631202" y="55346"/>
                  </a:lnTo>
                  <a:lnTo>
                    <a:pt x="677887" y="38582"/>
                  </a:lnTo>
                  <a:lnTo>
                    <a:pt x="725525" y="24879"/>
                  </a:lnTo>
                  <a:lnTo>
                    <a:pt x="773645" y="14731"/>
                  </a:lnTo>
                  <a:lnTo>
                    <a:pt x="821753" y="7619"/>
                  </a:lnTo>
                  <a:lnTo>
                    <a:pt x="870343" y="3047"/>
                  </a:lnTo>
                  <a:lnTo>
                    <a:pt x="967054" y="0"/>
                  </a:lnTo>
                  <a:lnTo>
                    <a:pt x="1064234" y="0"/>
                  </a:lnTo>
                </a:path>
              </a:pathLst>
            </a:custGeom>
            <a:ln w="9525">
              <a:solidFill>
                <a:srgbClr val="000000"/>
              </a:solidFill>
            </a:ln>
          </p:spPr>
          <p:txBody>
            <a:bodyPr wrap="square" lIns="0" tIns="0" rIns="0" bIns="0" rtlCol="0"/>
            <a:lstStyle/>
            <a:p>
              <a:endParaRPr sz="2133"/>
            </a:p>
          </p:txBody>
        </p:sp>
        <p:sp>
          <p:nvSpPr>
            <p:cNvPr id="207" name="object 207"/>
            <p:cNvSpPr/>
            <p:nvPr/>
          </p:nvSpPr>
          <p:spPr>
            <a:xfrm>
              <a:off x="4587868" y="3840650"/>
              <a:ext cx="152400" cy="159738"/>
            </a:xfrm>
            <a:custGeom>
              <a:avLst/>
              <a:gdLst/>
              <a:ahLst/>
              <a:cxnLst/>
              <a:rect l="l" t="t" r="r" b="b"/>
              <a:pathLst>
                <a:path w="171450" h="179704">
                  <a:moveTo>
                    <a:pt x="124282" y="0"/>
                  </a:moveTo>
                  <a:lnTo>
                    <a:pt x="0" y="179717"/>
                  </a:lnTo>
                  <a:lnTo>
                    <a:pt x="171424" y="52590"/>
                  </a:lnTo>
                  <a:lnTo>
                    <a:pt x="124282" y="0"/>
                  </a:lnTo>
                  <a:close/>
                </a:path>
              </a:pathLst>
            </a:custGeom>
            <a:solidFill>
              <a:srgbClr val="000000"/>
            </a:solidFill>
          </p:spPr>
          <p:txBody>
            <a:bodyPr wrap="square" lIns="0" tIns="0" rIns="0" bIns="0" rtlCol="0"/>
            <a:lstStyle/>
            <a:p>
              <a:endParaRPr sz="2133"/>
            </a:p>
          </p:txBody>
        </p:sp>
        <p:sp>
          <p:nvSpPr>
            <p:cNvPr id="208" name="object 208"/>
            <p:cNvSpPr/>
            <p:nvPr/>
          </p:nvSpPr>
          <p:spPr>
            <a:xfrm>
              <a:off x="4718659" y="3043293"/>
              <a:ext cx="1406031" cy="821831"/>
            </a:xfrm>
            <a:custGeom>
              <a:avLst/>
              <a:gdLst/>
              <a:ahLst/>
              <a:cxnLst/>
              <a:rect l="l" t="t" r="r" b="b"/>
              <a:pathLst>
                <a:path w="1581784" h="924560">
                  <a:moveTo>
                    <a:pt x="0" y="924445"/>
                  </a:moveTo>
                  <a:lnTo>
                    <a:pt x="336372" y="578548"/>
                  </a:lnTo>
                  <a:lnTo>
                    <a:pt x="422135" y="493712"/>
                  </a:lnTo>
                  <a:lnTo>
                    <a:pt x="509803" y="412445"/>
                  </a:lnTo>
                  <a:lnTo>
                    <a:pt x="600811" y="333717"/>
                  </a:lnTo>
                  <a:lnTo>
                    <a:pt x="695617" y="261086"/>
                  </a:lnTo>
                  <a:lnTo>
                    <a:pt x="744702" y="226542"/>
                  </a:lnTo>
                  <a:lnTo>
                    <a:pt x="794727" y="194030"/>
                  </a:lnTo>
                  <a:lnTo>
                    <a:pt x="846175" y="163563"/>
                  </a:lnTo>
                  <a:lnTo>
                    <a:pt x="898588" y="135115"/>
                  </a:lnTo>
                  <a:lnTo>
                    <a:pt x="952436" y="109207"/>
                  </a:lnTo>
                  <a:lnTo>
                    <a:pt x="1006271" y="85839"/>
                  </a:lnTo>
                  <a:lnTo>
                    <a:pt x="1061542" y="64515"/>
                  </a:lnTo>
                  <a:lnTo>
                    <a:pt x="1117765" y="46735"/>
                  </a:lnTo>
                  <a:lnTo>
                    <a:pt x="1174457" y="32003"/>
                  </a:lnTo>
                  <a:lnTo>
                    <a:pt x="1231633" y="20319"/>
                  </a:lnTo>
                  <a:lnTo>
                    <a:pt x="1289278" y="11684"/>
                  </a:lnTo>
                  <a:lnTo>
                    <a:pt x="1347406" y="5587"/>
                  </a:lnTo>
                  <a:lnTo>
                    <a:pt x="1464144" y="0"/>
                  </a:lnTo>
                  <a:lnTo>
                    <a:pt x="1581353" y="0"/>
                  </a:lnTo>
                </a:path>
              </a:pathLst>
            </a:custGeom>
            <a:ln w="9525">
              <a:solidFill>
                <a:srgbClr val="000000"/>
              </a:solidFill>
            </a:ln>
          </p:spPr>
          <p:txBody>
            <a:bodyPr wrap="square" lIns="0" tIns="0" rIns="0" bIns="0" rtlCol="0"/>
            <a:lstStyle/>
            <a:p>
              <a:endParaRPr sz="2133"/>
            </a:p>
          </p:txBody>
        </p:sp>
        <p:sp>
          <p:nvSpPr>
            <p:cNvPr id="209" name="object 209"/>
            <p:cNvSpPr/>
            <p:nvPr/>
          </p:nvSpPr>
          <p:spPr>
            <a:xfrm>
              <a:off x="3436187" y="3408132"/>
              <a:ext cx="716280" cy="0"/>
            </a:xfrm>
            <a:custGeom>
              <a:avLst/>
              <a:gdLst/>
              <a:ahLst/>
              <a:cxnLst/>
              <a:rect l="l" t="t" r="r" b="b"/>
              <a:pathLst>
                <a:path w="805814">
                  <a:moveTo>
                    <a:pt x="0" y="0"/>
                  </a:moveTo>
                  <a:lnTo>
                    <a:pt x="805671" y="0"/>
                  </a:lnTo>
                </a:path>
              </a:pathLst>
            </a:custGeom>
            <a:ln w="9526">
              <a:solidFill>
                <a:srgbClr val="000000"/>
              </a:solidFill>
            </a:ln>
          </p:spPr>
          <p:txBody>
            <a:bodyPr wrap="square" lIns="0" tIns="0" rIns="0" bIns="0" rtlCol="0"/>
            <a:lstStyle/>
            <a:p>
              <a:endParaRPr sz="2133"/>
            </a:p>
          </p:txBody>
        </p:sp>
        <p:sp>
          <p:nvSpPr>
            <p:cNvPr id="210" name="object 210"/>
            <p:cNvSpPr/>
            <p:nvPr/>
          </p:nvSpPr>
          <p:spPr>
            <a:xfrm>
              <a:off x="3921871" y="2777956"/>
              <a:ext cx="0" cy="508000"/>
            </a:xfrm>
            <a:custGeom>
              <a:avLst/>
              <a:gdLst/>
              <a:ahLst/>
              <a:cxnLst/>
              <a:rect l="l" t="t" r="r" b="b"/>
              <a:pathLst>
                <a:path h="571500">
                  <a:moveTo>
                    <a:pt x="0" y="0"/>
                  </a:moveTo>
                  <a:lnTo>
                    <a:pt x="0" y="571120"/>
                  </a:lnTo>
                </a:path>
              </a:pathLst>
            </a:custGeom>
            <a:ln w="6350">
              <a:solidFill>
                <a:srgbClr val="000000"/>
              </a:solidFill>
            </a:ln>
          </p:spPr>
          <p:txBody>
            <a:bodyPr wrap="square" lIns="0" tIns="0" rIns="0" bIns="0" rtlCol="0"/>
            <a:lstStyle/>
            <a:p>
              <a:endParaRPr sz="2133"/>
            </a:p>
          </p:txBody>
        </p:sp>
        <p:sp>
          <p:nvSpPr>
            <p:cNvPr id="211" name="object 211"/>
            <p:cNvSpPr/>
            <p:nvPr/>
          </p:nvSpPr>
          <p:spPr>
            <a:xfrm>
              <a:off x="2408935" y="2876108"/>
              <a:ext cx="3418276" cy="0"/>
            </a:xfrm>
            <a:custGeom>
              <a:avLst/>
              <a:gdLst/>
              <a:ahLst/>
              <a:cxnLst/>
              <a:rect l="l" t="t" r="r" b="b"/>
              <a:pathLst>
                <a:path w="3845559">
                  <a:moveTo>
                    <a:pt x="0" y="0"/>
                  </a:moveTo>
                  <a:lnTo>
                    <a:pt x="3845519" y="0"/>
                  </a:lnTo>
                </a:path>
              </a:pathLst>
            </a:custGeom>
            <a:ln w="6351">
              <a:solidFill>
                <a:srgbClr val="000000"/>
              </a:solidFill>
            </a:ln>
          </p:spPr>
          <p:txBody>
            <a:bodyPr wrap="square" lIns="0" tIns="0" rIns="0" bIns="0" rtlCol="0"/>
            <a:lstStyle/>
            <a:p>
              <a:endParaRPr sz="2133"/>
            </a:p>
          </p:txBody>
        </p:sp>
        <p:sp>
          <p:nvSpPr>
            <p:cNvPr id="212" name="object 212"/>
            <p:cNvSpPr/>
            <p:nvPr/>
          </p:nvSpPr>
          <p:spPr>
            <a:xfrm>
              <a:off x="2459722" y="2821284"/>
              <a:ext cx="91440" cy="108373"/>
            </a:xfrm>
            <a:custGeom>
              <a:avLst/>
              <a:gdLst/>
              <a:ahLst/>
              <a:cxnLst/>
              <a:rect l="l" t="t" r="r" b="b"/>
              <a:pathLst>
                <a:path w="102869" h="121919">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213" name="object 213"/>
            <p:cNvSpPr/>
            <p:nvPr/>
          </p:nvSpPr>
          <p:spPr>
            <a:xfrm>
              <a:off x="2449564" y="2821283"/>
              <a:ext cx="91440" cy="108373"/>
            </a:xfrm>
            <a:custGeom>
              <a:avLst/>
              <a:gdLst/>
              <a:ahLst/>
              <a:cxnLst/>
              <a:rect l="l" t="t" r="r" b="b"/>
              <a:pathLst>
                <a:path w="102869" h="121919">
                  <a:moveTo>
                    <a:pt x="102857" y="0"/>
                  </a:moveTo>
                  <a:lnTo>
                    <a:pt x="0" y="109601"/>
                  </a:lnTo>
                  <a:lnTo>
                    <a:pt x="10960" y="121831"/>
                  </a:lnTo>
                  <a:lnTo>
                    <a:pt x="102857" y="0"/>
                  </a:lnTo>
                  <a:close/>
                </a:path>
              </a:pathLst>
            </a:custGeom>
            <a:solidFill>
              <a:srgbClr val="000000"/>
            </a:solidFill>
          </p:spPr>
          <p:txBody>
            <a:bodyPr wrap="square" lIns="0" tIns="0" rIns="0" bIns="0" rtlCol="0"/>
            <a:lstStyle/>
            <a:p>
              <a:endParaRPr sz="2133"/>
            </a:p>
          </p:txBody>
        </p:sp>
        <p:sp>
          <p:nvSpPr>
            <p:cNvPr id="214" name="object 214"/>
            <p:cNvSpPr/>
            <p:nvPr/>
          </p:nvSpPr>
          <p:spPr>
            <a:xfrm>
              <a:off x="2449573" y="2821284"/>
              <a:ext cx="101600" cy="108373"/>
            </a:xfrm>
            <a:custGeom>
              <a:avLst/>
              <a:gdLst/>
              <a:ahLst/>
              <a:cxnLst/>
              <a:rect l="l" t="t" r="r" b="b"/>
              <a:pathLst>
                <a:path w="114300" h="121919">
                  <a:moveTo>
                    <a:pt x="114274" y="11214"/>
                  </a:moveTo>
                  <a:lnTo>
                    <a:pt x="103276" y="0"/>
                  </a:lnTo>
                  <a:lnTo>
                    <a:pt x="0" y="109600"/>
                  </a:lnTo>
                  <a:lnTo>
                    <a:pt x="10998" y="121831"/>
                  </a:lnTo>
                  <a:lnTo>
                    <a:pt x="114274" y="11214"/>
                  </a:lnTo>
                  <a:close/>
                </a:path>
              </a:pathLst>
            </a:custGeom>
            <a:ln w="6350">
              <a:solidFill>
                <a:srgbClr val="000000"/>
              </a:solidFill>
            </a:ln>
          </p:spPr>
          <p:txBody>
            <a:bodyPr wrap="square" lIns="0" tIns="0" rIns="0" bIns="0" rtlCol="0"/>
            <a:lstStyle/>
            <a:p>
              <a:endParaRPr sz="2133"/>
            </a:p>
          </p:txBody>
        </p:sp>
        <p:sp>
          <p:nvSpPr>
            <p:cNvPr id="215" name="object 215"/>
            <p:cNvSpPr/>
            <p:nvPr/>
          </p:nvSpPr>
          <p:spPr>
            <a:xfrm>
              <a:off x="3871718" y="2821284"/>
              <a:ext cx="90311" cy="108373"/>
            </a:xfrm>
            <a:custGeom>
              <a:avLst/>
              <a:gdLst/>
              <a:ahLst/>
              <a:cxnLst/>
              <a:rect l="l" t="t" r="r" b="b"/>
              <a:pathLst>
                <a:path w="101600" h="121919">
                  <a:moveTo>
                    <a:pt x="101422" y="0"/>
                  </a:moveTo>
                  <a:lnTo>
                    <a:pt x="0" y="109600"/>
                  </a:lnTo>
                  <a:lnTo>
                    <a:pt x="10375" y="121831"/>
                  </a:lnTo>
                  <a:lnTo>
                    <a:pt x="101422" y="0"/>
                  </a:lnTo>
                  <a:close/>
                </a:path>
              </a:pathLst>
            </a:custGeom>
            <a:solidFill>
              <a:srgbClr val="000000"/>
            </a:solidFill>
          </p:spPr>
          <p:txBody>
            <a:bodyPr wrap="square" lIns="0" tIns="0" rIns="0" bIns="0" rtlCol="0"/>
            <a:lstStyle/>
            <a:p>
              <a:endParaRPr sz="2133"/>
            </a:p>
          </p:txBody>
        </p:sp>
        <p:sp>
          <p:nvSpPr>
            <p:cNvPr id="216" name="object 216"/>
            <p:cNvSpPr/>
            <p:nvPr/>
          </p:nvSpPr>
          <p:spPr>
            <a:xfrm>
              <a:off x="3880605" y="2821288"/>
              <a:ext cx="91440" cy="108373"/>
            </a:xfrm>
            <a:custGeom>
              <a:avLst/>
              <a:gdLst/>
              <a:ahLst/>
              <a:cxnLst/>
              <a:rect l="l" t="t" r="r" b="b"/>
              <a:pathLst>
                <a:path w="102870" h="121919">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217" name="object 217"/>
            <p:cNvSpPr txBox="1"/>
            <p:nvPr/>
          </p:nvSpPr>
          <p:spPr>
            <a:xfrm>
              <a:off x="2990633" y="2618530"/>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56</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218" name="object 218"/>
            <p:cNvSpPr/>
            <p:nvPr/>
          </p:nvSpPr>
          <p:spPr>
            <a:xfrm>
              <a:off x="3871718" y="2821283"/>
              <a:ext cx="100471" cy="108373"/>
            </a:xfrm>
            <a:custGeom>
              <a:avLst/>
              <a:gdLst/>
              <a:ahLst/>
              <a:cxnLst/>
              <a:rect l="l" t="t" r="r" b="b"/>
              <a:pathLst>
                <a:path w="113029" h="121919">
                  <a:moveTo>
                    <a:pt x="0" y="109600"/>
                  </a:moveTo>
                  <a:lnTo>
                    <a:pt x="10388" y="121831"/>
                  </a:lnTo>
                  <a:lnTo>
                    <a:pt x="112852" y="11214"/>
                  </a:lnTo>
                  <a:lnTo>
                    <a:pt x="101523" y="0"/>
                  </a:lnTo>
                  <a:lnTo>
                    <a:pt x="0" y="109600"/>
                  </a:lnTo>
                  <a:close/>
                </a:path>
              </a:pathLst>
            </a:custGeom>
            <a:ln w="6350">
              <a:solidFill>
                <a:srgbClr val="000000"/>
              </a:solidFill>
            </a:ln>
          </p:spPr>
          <p:txBody>
            <a:bodyPr wrap="square" lIns="0" tIns="0" rIns="0" bIns="0" rtlCol="0"/>
            <a:lstStyle/>
            <a:p>
              <a:endParaRPr sz="2133"/>
            </a:p>
          </p:txBody>
        </p:sp>
        <p:sp>
          <p:nvSpPr>
            <p:cNvPr id="219" name="object 219"/>
            <p:cNvSpPr/>
            <p:nvPr/>
          </p:nvSpPr>
          <p:spPr>
            <a:xfrm>
              <a:off x="2500361"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220" name="object 220"/>
            <p:cNvSpPr/>
            <p:nvPr/>
          </p:nvSpPr>
          <p:spPr>
            <a:xfrm>
              <a:off x="3921241"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21" name="object 221"/>
            <p:cNvSpPr/>
            <p:nvPr/>
          </p:nvSpPr>
          <p:spPr>
            <a:xfrm>
              <a:off x="3921241" y="2875432"/>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222" name="object 222"/>
            <p:cNvSpPr/>
            <p:nvPr/>
          </p:nvSpPr>
          <p:spPr>
            <a:xfrm>
              <a:off x="5735753" y="2777956"/>
              <a:ext cx="1693" cy="508000"/>
            </a:xfrm>
            <a:custGeom>
              <a:avLst/>
              <a:gdLst/>
              <a:ahLst/>
              <a:cxnLst/>
              <a:rect l="l" t="t" r="r" b="b"/>
              <a:pathLst>
                <a:path w="1904" h="571500">
                  <a:moveTo>
                    <a:pt x="0" y="571119"/>
                  </a:moveTo>
                  <a:lnTo>
                    <a:pt x="1422" y="0"/>
                  </a:lnTo>
                </a:path>
              </a:pathLst>
            </a:custGeom>
            <a:ln w="6350">
              <a:solidFill>
                <a:srgbClr val="000000"/>
              </a:solidFill>
            </a:ln>
          </p:spPr>
          <p:txBody>
            <a:bodyPr wrap="square" lIns="0" tIns="0" rIns="0" bIns="0" rtlCol="0"/>
            <a:lstStyle/>
            <a:p>
              <a:endParaRPr sz="2133"/>
            </a:p>
          </p:txBody>
        </p:sp>
        <p:sp>
          <p:nvSpPr>
            <p:cNvPr id="223" name="object 223"/>
            <p:cNvSpPr/>
            <p:nvPr/>
          </p:nvSpPr>
          <p:spPr>
            <a:xfrm>
              <a:off x="5684961" y="2821283"/>
              <a:ext cx="91440" cy="108373"/>
            </a:xfrm>
            <a:custGeom>
              <a:avLst/>
              <a:gdLst/>
              <a:ahLst/>
              <a:cxnLst/>
              <a:rect l="l" t="t" r="r" b="b"/>
              <a:pathLst>
                <a:path w="102870" h="121919">
                  <a:moveTo>
                    <a:pt x="102857" y="0"/>
                  </a:moveTo>
                  <a:lnTo>
                    <a:pt x="0" y="109600"/>
                  </a:lnTo>
                  <a:lnTo>
                    <a:pt x="10528" y="121831"/>
                  </a:lnTo>
                  <a:lnTo>
                    <a:pt x="102857" y="0"/>
                  </a:lnTo>
                  <a:close/>
                </a:path>
              </a:pathLst>
            </a:custGeom>
            <a:solidFill>
              <a:srgbClr val="000000"/>
            </a:solidFill>
          </p:spPr>
          <p:txBody>
            <a:bodyPr wrap="square" lIns="0" tIns="0" rIns="0" bIns="0" rtlCol="0"/>
            <a:lstStyle/>
            <a:p>
              <a:endParaRPr sz="2133"/>
            </a:p>
          </p:txBody>
        </p:sp>
        <p:sp>
          <p:nvSpPr>
            <p:cNvPr id="224" name="object 224"/>
            <p:cNvSpPr/>
            <p:nvPr/>
          </p:nvSpPr>
          <p:spPr>
            <a:xfrm>
              <a:off x="5693850" y="2821287"/>
              <a:ext cx="93133" cy="108373"/>
            </a:xfrm>
            <a:custGeom>
              <a:avLst/>
              <a:gdLst/>
              <a:ahLst/>
              <a:cxnLst/>
              <a:rect l="l" t="t" r="r" b="b"/>
              <a:pathLst>
                <a:path w="104775" h="121919">
                  <a:moveTo>
                    <a:pt x="92748" y="0"/>
                  </a:moveTo>
                  <a:lnTo>
                    <a:pt x="0" y="121831"/>
                  </a:lnTo>
                  <a:lnTo>
                    <a:pt x="104279" y="11214"/>
                  </a:lnTo>
                  <a:lnTo>
                    <a:pt x="92748" y="0"/>
                  </a:lnTo>
                  <a:close/>
                </a:path>
              </a:pathLst>
            </a:custGeom>
            <a:solidFill>
              <a:srgbClr val="000000"/>
            </a:solidFill>
          </p:spPr>
          <p:txBody>
            <a:bodyPr wrap="square" lIns="0" tIns="0" rIns="0" bIns="0" rtlCol="0"/>
            <a:lstStyle/>
            <a:p>
              <a:endParaRPr sz="2133"/>
            </a:p>
          </p:txBody>
        </p:sp>
        <p:sp>
          <p:nvSpPr>
            <p:cNvPr id="225" name="object 225"/>
            <p:cNvSpPr/>
            <p:nvPr/>
          </p:nvSpPr>
          <p:spPr>
            <a:xfrm>
              <a:off x="5684961" y="2821283"/>
              <a:ext cx="101600" cy="108373"/>
            </a:xfrm>
            <a:custGeom>
              <a:avLst/>
              <a:gdLst/>
              <a:ahLst/>
              <a:cxnLst/>
              <a:rect l="l" t="t" r="r" b="b"/>
              <a:pathLst>
                <a:path w="114300" h="121919">
                  <a:moveTo>
                    <a:pt x="0" y="109600"/>
                  </a:moveTo>
                  <a:lnTo>
                    <a:pt x="10515" y="121831"/>
                  </a:lnTo>
                  <a:lnTo>
                    <a:pt x="114274" y="11214"/>
                  </a:lnTo>
                  <a:lnTo>
                    <a:pt x="102806" y="0"/>
                  </a:lnTo>
                  <a:lnTo>
                    <a:pt x="0" y="109600"/>
                  </a:lnTo>
                  <a:close/>
                </a:path>
              </a:pathLst>
            </a:custGeom>
            <a:ln w="6350">
              <a:solidFill>
                <a:srgbClr val="000000"/>
              </a:solidFill>
            </a:ln>
          </p:spPr>
          <p:txBody>
            <a:bodyPr wrap="square" lIns="0" tIns="0" rIns="0" bIns="0" rtlCol="0"/>
            <a:lstStyle/>
            <a:p>
              <a:endParaRPr sz="2133"/>
            </a:p>
          </p:txBody>
        </p:sp>
        <p:sp>
          <p:nvSpPr>
            <p:cNvPr id="226" name="object 226"/>
            <p:cNvSpPr/>
            <p:nvPr/>
          </p:nvSpPr>
          <p:spPr>
            <a:xfrm>
              <a:off x="3880603" y="2821283"/>
              <a:ext cx="91440" cy="108373"/>
            </a:xfrm>
            <a:custGeom>
              <a:avLst/>
              <a:gdLst/>
              <a:ahLst/>
              <a:cxnLst/>
              <a:rect l="l" t="t" r="r" b="b"/>
              <a:pathLst>
                <a:path w="102870" h="121919">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227" name="object 227"/>
            <p:cNvSpPr/>
            <p:nvPr/>
          </p:nvSpPr>
          <p:spPr>
            <a:xfrm>
              <a:off x="3871721" y="2821282"/>
              <a:ext cx="90311" cy="108373"/>
            </a:xfrm>
            <a:custGeom>
              <a:avLst/>
              <a:gdLst/>
              <a:ahLst/>
              <a:cxnLst/>
              <a:rect l="l" t="t" r="r" b="b"/>
              <a:pathLst>
                <a:path w="101600" h="121919">
                  <a:moveTo>
                    <a:pt x="101422" y="0"/>
                  </a:moveTo>
                  <a:lnTo>
                    <a:pt x="0" y="109601"/>
                  </a:lnTo>
                  <a:lnTo>
                    <a:pt x="10375" y="121831"/>
                  </a:lnTo>
                  <a:lnTo>
                    <a:pt x="101422" y="0"/>
                  </a:lnTo>
                  <a:close/>
                </a:path>
              </a:pathLst>
            </a:custGeom>
            <a:solidFill>
              <a:srgbClr val="000000"/>
            </a:solidFill>
          </p:spPr>
          <p:txBody>
            <a:bodyPr wrap="square" lIns="0" tIns="0" rIns="0" bIns="0" rtlCol="0"/>
            <a:lstStyle/>
            <a:p>
              <a:endParaRPr sz="2133"/>
            </a:p>
          </p:txBody>
        </p:sp>
        <p:sp>
          <p:nvSpPr>
            <p:cNvPr id="228" name="object 228"/>
            <p:cNvSpPr txBox="1"/>
            <p:nvPr/>
          </p:nvSpPr>
          <p:spPr>
            <a:xfrm>
              <a:off x="4608329" y="2618530"/>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84</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229" name="object 229"/>
            <p:cNvSpPr/>
            <p:nvPr/>
          </p:nvSpPr>
          <p:spPr>
            <a:xfrm>
              <a:off x="3871717" y="2821283"/>
              <a:ext cx="100471" cy="108373"/>
            </a:xfrm>
            <a:custGeom>
              <a:avLst/>
              <a:gdLst/>
              <a:ahLst/>
              <a:cxnLst/>
              <a:rect l="l" t="t" r="r" b="b"/>
              <a:pathLst>
                <a:path w="113029" h="121919">
                  <a:moveTo>
                    <a:pt x="112852" y="11214"/>
                  </a:moveTo>
                  <a:lnTo>
                    <a:pt x="101523" y="0"/>
                  </a:lnTo>
                  <a:lnTo>
                    <a:pt x="0" y="109600"/>
                  </a:lnTo>
                  <a:lnTo>
                    <a:pt x="10388" y="121831"/>
                  </a:lnTo>
                  <a:lnTo>
                    <a:pt x="112852" y="11214"/>
                  </a:lnTo>
                  <a:close/>
                </a:path>
              </a:pathLst>
            </a:custGeom>
            <a:ln w="6350">
              <a:solidFill>
                <a:srgbClr val="000000"/>
              </a:solidFill>
            </a:ln>
          </p:spPr>
          <p:txBody>
            <a:bodyPr wrap="square" lIns="0" tIns="0" rIns="0" bIns="0" rtlCol="0"/>
            <a:lstStyle/>
            <a:p>
              <a:endParaRPr sz="2133"/>
            </a:p>
          </p:txBody>
        </p:sp>
        <p:sp>
          <p:nvSpPr>
            <p:cNvPr id="230" name="object 230"/>
            <p:cNvSpPr/>
            <p:nvPr/>
          </p:nvSpPr>
          <p:spPr>
            <a:xfrm>
              <a:off x="5735753"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31" name="object 231"/>
            <p:cNvSpPr/>
            <p:nvPr/>
          </p:nvSpPr>
          <p:spPr>
            <a:xfrm>
              <a:off x="3921240"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32" name="object 232"/>
            <p:cNvSpPr/>
            <p:nvPr/>
          </p:nvSpPr>
          <p:spPr>
            <a:xfrm>
              <a:off x="3921240" y="2875432"/>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233" name="object 233"/>
            <p:cNvSpPr/>
            <p:nvPr/>
          </p:nvSpPr>
          <p:spPr>
            <a:xfrm>
              <a:off x="4630477" y="4216995"/>
              <a:ext cx="19191" cy="395675"/>
            </a:xfrm>
            <a:custGeom>
              <a:avLst/>
              <a:gdLst/>
              <a:ahLst/>
              <a:cxnLst/>
              <a:rect l="l" t="t" r="r" b="b"/>
              <a:pathLst>
                <a:path w="21589" h="445135">
                  <a:moveTo>
                    <a:pt x="0" y="444703"/>
                  </a:moveTo>
                  <a:lnTo>
                    <a:pt x="21276" y="444703"/>
                  </a:lnTo>
                  <a:lnTo>
                    <a:pt x="21276" y="0"/>
                  </a:lnTo>
                  <a:lnTo>
                    <a:pt x="0" y="0"/>
                  </a:lnTo>
                  <a:lnTo>
                    <a:pt x="0" y="444703"/>
                  </a:lnTo>
                  <a:close/>
                </a:path>
              </a:pathLst>
            </a:custGeom>
            <a:solidFill>
              <a:srgbClr val="000000"/>
            </a:solidFill>
          </p:spPr>
          <p:txBody>
            <a:bodyPr wrap="square" lIns="0" tIns="0" rIns="0" bIns="0" rtlCol="0"/>
            <a:lstStyle/>
            <a:p>
              <a:endParaRPr sz="2133"/>
            </a:p>
          </p:txBody>
        </p:sp>
        <p:sp>
          <p:nvSpPr>
            <p:cNvPr id="234" name="object 234"/>
            <p:cNvSpPr/>
            <p:nvPr/>
          </p:nvSpPr>
          <p:spPr>
            <a:xfrm>
              <a:off x="4626243" y="4212765"/>
              <a:ext cx="27658" cy="404141"/>
            </a:xfrm>
            <a:custGeom>
              <a:avLst/>
              <a:gdLst/>
              <a:ahLst/>
              <a:cxnLst/>
              <a:rect l="l" t="t" r="r" b="b"/>
              <a:pathLst>
                <a:path w="31114" h="454660">
                  <a:moveTo>
                    <a:pt x="0" y="454228"/>
                  </a:moveTo>
                  <a:lnTo>
                    <a:pt x="30797" y="454228"/>
                  </a:lnTo>
                  <a:lnTo>
                    <a:pt x="30797" y="0"/>
                  </a:lnTo>
                  <a:lnTo>
                    <a:pt x="0" y="0"/>
                  </a:lnTo>
                  <a:lnTo>
                    <a:pt x="0" y="454228"/>
                  </a:lnTo>
                  <a:close/>
                </a:path>
              </a:pathLst>
            </a:custGeom>
            <a:solidFill>
              <a:srgbClr val="000000"/>
            </a:solidFill>
          </p:spPr>
          <p:txBody>
            <a:bodyPr wrap="square" lIns="0" tIns="0" rIns="0" bIns="0" rtlCol="0"/>
            <a:lstStyle/>
            <a:p>
              <a:endParaRPr sz="2133"/>
            </a:p>
          </p:txBody>
        </p:sp>
        <p:sp>
          <p:nvSpPr>
            <p:cNvPr id="235" name="object 235"/>
            <p:cNvSpPr/>
            <p:nvPr/>
          </p:nvSpPr>
          <p:spPr>
            <a:xfrm>
              <a:off x="2679398" y="3001331"/>
              <a:ext cx="240453" cy="146756"/>
            </a:xfrm>
            <a:custGeom>
              <a:avLst/>
              <a:gdLst/>
              <a:ahLst/>
              <a:cxnLst/>
              <a:rect l="l" t="t" r="r" b="b"/>
              <a:pathLst>
                <a:path w="270510" h="165100">
                  <a:moveTo>
                    <a:pt x="0" y="164477"/>
                  </a:moveTo>
                  <a:lnTo>
                    <a:pt x="25234" y="124879"/>
                  </a:lnTo>
                  <a:lnTo>
                    <a:pt x="52374" y="87312"/>
                  </a:lnTo>
                  <a:lnTo>
                    <a:pt x="80949" y="54317"/>
                  </a:lnTo>
                  <a:lnTo>
                    <a:pt x="111899" y="27914"/>
                  </a:lnTo>
                  <a:lnTo>
                    <a:pt x="146659" y="9131"/>
                  </a:lnTo>
                  <a:lnTo>
                    <a:pt x="185699" y="1016"/>
                  </a:lnTo>
                  <a:lnTo>
                    <a:pt x="205701" y="0"/>
                  </a:lnTo>
                  <a:lnTo>
                    <a:pt x="226656" y="0"/>
                  </a:lnTo>
                  <a:lnTo>
                    <a:pt x="269989" y="3048"/>
                  </a:lnTo>
                </a:path>
              </a:pathLst>
            </a:custGeom>
            <a:ln w="9525">
              <a:solidFill>
                <a:srgbClr val="000000"/>
              </a:solidFill>
            </a:ln>
          </p:spPr>
          <p:txBody>
            <a:bodyPr wrap="square" lIns="0" tIns="0" rIns="0" bIns="0" rtlCol="0"/>
            <a:lstStyle/>
            <a:p>
              <a:endParaRPr sz="2133"/>
            </a:p>
          </p:txBody>
        </p:sp>
        <p:sp>
          <p:nvSpPr>
            <p:cNvPr id="236" name="object 236"/>
            <p:cNvSpPr/>
            <p:nvPr/>
          </p:nvSpPr>
          <p:spPr>
            <a:xfrm>
              <a:off x="3883378" y="4072467"/>
              <a:ext cx="440267" cy="824089"/>
            </a:xfrm>
            <a:custGeom>
              <a:avLst/>
              <a:gdLst/>
              <a:ahLst/>
              <a:cxnLst/>
              <a:rect l="l" t="t" r="r" b="b"/>
              <a:pathLst>
                <a:path w="495300" h="927100">
                  <a:moveTo>
                    <a:pt x="0" y="463550"/>
                  </a:moveTo>
                  <a:lnTo>
                    <a:pt x="3241" y="388360"/>
                  </a:lnTo>
                  <a:lnTo>
                    <a:pt x="12624" y="317034"/>
                  </a:lnTo>
                  <a:lnTo>
                    <a:pt x="27641" y="250524"/>
                  </a:lnTo>
                  <a:lnTo>
                    <a:pt x="47780" y="189785"/>
                  </a:lnTo>
                  <a:lnTo>
                    <a:pt x="72532" y="135772"/>
                  </a:lnTo>
                  <a:lnTo>
                    <a:pt x="101388" y="89439"/>
                  </a:lnTo>
                  <a:lnTo>
                    <a:pt x="133838" y="51741"/>
                  </a:lnTo>
                  <a:lnTo>
                    <a:pt x="169371" y="23632"/>
                  </a:lnTo>
                  <a:lnTo>
                    <a:pt x="207478" y="6067"/>
                  </a:lnTo>
                  <a:lnTo>
                    <a:pt x="247650" y="0"/>
                  </a:lnTo>
                  <a:lnTo>
                    <a:pt x="267961" y="1536"/>
                  </a:lnTo>
                  <a:lnTo>
                    <a:pt x="307165" y="13472"/>
                  </a:lnTo>
                  <a:lnTo>
                    <a:pt x="344048" y="36428"/>
                  </a:lnTo>
                  <a:lnTo>
                    <a:pt x="378103" y="69451"/>
                  </a:lnTo>
                  <a:lnTo>
                    <a:pt x="408820" y="111586"/>
                  </a:lnTo>
                  <a:lnTo>
                    <a:pt x="435688" y="161878"/>
                  </a:lnTo>
                  <a:lnTo>
                    <a:pt x="458197" y="219373"/>
                  </a:lnTo>
                  <a:lnTo>
                    <a:pt x="475839" y="283117"/>
                  </a:lnTo>
                  <a:lnTo>
                    <a:pt x="488102" y="352155"/>
                  </a:lnTo>
                  <a:lnTo>
                    <a:pt x="494479" y="425532"/>
                  </a:lnTo>
                  <a:lnTo>
                    <a:pt x="495300" y="463550"/>
                  </a:lnTo>
                  <a:lnTo>
                    <a:pt x="494479" y="501567"/>
                  </a:lnTo>
                  <a:lnTo>
                    <a:pt x="488102" y="574944"/>
                  </a:lnTo>
                  <a:lnTo>
                    <a:pt x="475839" y="643982"/>
                  </a:lnTo>
                  <a:lnTo>
                    <a:pt x="458197" y="707726"/>
                  </a:lnTo>
                  <a:lnTo>
                    <a:pt x="435688" y="765221"/>
                  </a:lnTo>
                  <a:lnTo>
                    <a:pt x="408820" y="815513"/>
                  </a:lnTo>
                  <a:lnTo>
                    <a:pt x="378103" y="857648"/>
                  </a:lnTo>
                  <a:lnTo>
                    <a:pt x="344048" y="890671"/>
                  </a:lnTo>
                  <a:lnTo>
                    <a:pt x="307165" y="913627"/>
                  </a:lnTo>
                  <a:lnTo>
                    <a:pt x="267961" y="925563"/>
                  </a:lnTo>
                  <a:lnTo>
                    <a:pt x="247650" y="927100"/>
                  </a:lnTo>
                  <a:lnTo>
                    <a:pt x="227338" y="925563"/>
                  </a:lnTo>
                  <a:lnTo>
                    <a:pt x="188134" y="913627"/>
                  </a:lnTo>
                  <a:lnTo>
                    <a:pt x="151251" y="890671"/>
                  </a:lnTo>
                  <a:lnTo>
                    <a:pt x="117196" y="857648"/>
                  </a:lnTo>
                  <a:lnTo>
                    <a:pt x="86479" y="815513"/>
                  </a:lnTo>
                  <a:lnTo>
                    <a:pt x="59611" y="765221"/>
                  </a:lnTo>
                  <a:lnTo>
                    <a:pt x="37102" y="707726"/>
                  </a:lnTo>
                  <a:lnTo>
                    <a:pt x="19460" y="643982"/>
                  </a:lnTo>
                  <a:lnTo>
                    <a:pt x="7197" y="574944"/>
                  </a:lnTo>
                  <a:lnTo>
                    <a:pt x="820" y="501567"/>
                  </a:lnTo>
                  <a:lnTo>
                    <a:pt x="0" y="463550"/>
                  </a:lnTo>
                  <a:close/>
                </a:path>
              </a:pathLst>
            </a:custGeom>
            <a:ln w="57150">
              <a:solidFill>
                <a:srgbClr val="FF0000"/>
              </a:solidFill>
            </a:ln>
          </p:spPr>
          <p:txBody>
            <a:bodyPr wrap="square" lIns="0" tIns="0" rIns="0" bIns="0" rtlCol="0"/>
            <a:lstStyle/>
            <a:p>
              <a:endParaRPr sz="2133"/>
            </a:p>
          </p:txBody>
        </p:sp>
      </p:grpSp>
      <p:sp>
        <p:nvSpPr>
          <p:cNvPr id="3" name="object 3"/>
          <p:cNvSpPr txBox="1"/>
          <p:nvPr/>
        </p:nvSpPr>
        <p:spPr>
          <a:xfrm>
            <a:off x="699911" y="1592679"/>
            <a:ext cx="5484707" cy="384721"/>
          </a:xfrm>
          <a:prstGeom prst="rect">
            <a:avLst/>
          </a:prstGeom>
        </p:spPr>
        <p:txBody>
          <a:bodyPr vert="horz" wrap="square" lIns="0" tIns="0" rIns="0" bIns="0" rtlCol="0">
            <a:spAutoFit/>
          </a:bodyPr>
          <a:lstStyle/>
          <a:p>
            <a:pPr marL="316093" indent="-304804">
              <a:lnSpc>
                <a:spcPts val="2959"/>
              </a:lnSpc>
              <a:buClr>
                <a:srgbClr val="FF0000"/>
              </a:buClr>
              <a:buFont typeface="Arial"/>
              <a:buChar char="•"/>
              <a:tabLst>
                <a:tab pos="316093" algn="l"/>
              </a:tabLst>
            </a:pPr>
            <a:r>
              <a:rPr sz="2489" spc="-9" dirty="0">
                <a:latin typeface="Arial"/>
                <a:cs typeface="Arial"/>
              </a:rPr>
              <a:t>I</a:t>
            </a:r>
            <a:r>
              <a:rPr sz="2489" spc="-13" dirty="0">
                <a:latin typeface="Arial"/>
                <a:cs typeface="Arial"/>
              </a:rPr>
              <a:t>n</a:t>
            </a:r>
            <a:r>
              <a:rPr sz="2489" spc="-9" dirty="0">
                <a:latin typeface="Arial"/>
                <a:cs typeface="Arial"/>
              </a:rPr>
              <a:t>teri</a:t>
            </a:r>
            <a:r>
              <a:rPr sz="2489" spc="-13" dirty="0">
                <a:latin typeface="Arial"/>
                <a:cs typeface="Arial"/>
              </a:rPr>
              <a:t>o</a:t>
            </a:r>
            <a:r>
              <a:rPr sz="2489" spc="-9" dirty="0">
                <a:latin typeface="Arial"/>
                <a:cs typeface="Arial"/>
              </a:rPr>
              <a:t>r</a:t>
            </a:r>
            <a:r>
              <a:rPr sz="2489" spc="4" dirty="0">
                <a:latin typeface="Arial"/>
                <a:cs typeface="Arial"/>
              </a:rPr>
              <a:t> </a:t>
            </a:r>
            <a:r>
              <a:rPr sz="2489" spc="-13" dirty="0">
                <a:latin typeface="Arial"/>
                <a:cs typeface="Arial"/>
              </a:rPr>
              <a:t>shea</a:t>
            </a:r>
            <a:r>
              <a:rPr sz="2489" spc="-9" dirty="0">
                <a:latin typeface="Arial"/>
                <a:cs typeface="Arial"/>
              </a:rPr>
              <a:t>r</a:t>
            </a:r>
            <a:r>
              <a:rPr sz="2489" spc="4" dirty="0">
                <a:latin typeface="Arial"/>
                <a:cs typeface="Arial"/>
              </a:rPr>
              <a:t> </a:t>
            </a:r>
            <a:r>
              <a:rPr sz="2489" spc="-27" dirty="0">
                <a:latin typeface="Arial"/>
                <a:cs typeface="Arial"/>
              </a:rPr>
              <a:t>w</a:t>
            </a:r>
            <a:r>
              <a:rPr sz="2489" spc="-13" dirty="0">
                <a:latin typeface="Arial"/>
                <a:cs typeface="Arial"/>
              </a:rPr>
              <a:t>a</a:t>
            </a:r>
            <a:r>
              <a:rPr sz="2489" spc="-9" dirty="0">
                <a:latin typeface="Arial"/>
                <a:cs typeface="Arial"/>
              </a:rPr>
              <a:t>ll,</a:t>
            </a:r>
            <a:r>
              <a:rPr sz="2489" dirty="0">
                <a:latin typeface="Arial"/>
                <a:cs typeface="Arial"/>
              </a:rPr>
              <a:t> </a:t>
            </a:r>
            <a:r>
              <a:rPr sz="2489" spc="-13" dirty="0">
                <a:latin typeface="Arial"/>
                <a:cs typeface="Arial"/>
              </a:rPr>
              <a:t>2</a:t>
            </a:r>
            <a:r>
              <a:rPr sz="2489" spc="-18" dirty="0">
                <a:latin typeface="Arial"/>
                <a:cs typeface="Arial"/>
              </a:rPr>
              <a:t>5</a:t>
            </a:r>
            <a:r>
              <a:rPr sz="2489" spc="4" dirty="0">
                <a:latin typeface="Arial"/>
                <a:cs typeface="Arial"/>
              </a:rPr>
              <a:t> </a:t>
            </a:r>
            <a:r>
              <a:rPr sz="2489" spc="-9" dirty="0">
                <a:latin typeface="Arial"/>
                <a:cs typeface="Arial"/>
              </a:rPr>
              <a:t>f</a:t>
            </a:r>
            <a:r>
              <a:rPr sz="2489" spc="-13" dirty="0">
                <a:latin typeface="Arial"/>
                <a:cs typeface="Arial"/>
              </a:rPr>
              <a:t>ee</a:t>
            </a:r>
            <a:r>
              <a:rPr sz="2489" spc="-9" dirty="0">
                <a:latin typeface="Arial"/>
                <a:cs typeface="Arial"/>
              </a:rPr>
              <a:t>t l</a:t>
            </a:r>
            <a:r>
              <a:rPr sz="2489" spc="-13" dirty="0">
                <a:latin typeface="Arial"/>
                <a:cs typeface="Arial"/>
              </a:rPr>
              <a:t>ong</a:t>
            </a:r>
            <a:r>
              <a:rPr sz="2489" spc="-9" dirty="0">
                <a:latin typeface="Arial"/>
                <a:cs typeface="Arial"/>
              </a:rPr>
              <a:t>,</a:t>
            </a:r>
            <a:r>
              <a:rPr sz="2489" dirty="0">
                <a:latin typeface="Arial"/>
                <a:cs typeface="Arial"/>
              </a:rPr>
              <a:t> </a:t>
            </a:r>
            <a:r>
              <a:rPr sz="2489" spc="-9" dirty="0">
                <a:latin typeface="Arial"/>
                <a:cs typeface="Arial"/>
              </a:rPr>
              <a:t>solid</a:t>
            </a:r>
            <a:endParaRPr sz="2489">
              <a:latin typeface="Arial"/>
              <a:cs typeface="Arial"/>
            </a:endParaRPr>
          </a:p>
        </p:txBody>
      </p:sp>
      <p:sp>
        <p:nvSpPr>
          <p:cNvPr id="238"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7091670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Elevation of the example three-story shear wall.&#10;"/>
          <p:cNvGrpSpPr/>
          <p:nvPr/>
        </p:nvGrpSpPr>
        <p:grpSpPr>
          <a:xfrm>
            <a:off x="3876088" y="2029572"/>
            <a:ext cx="4821883" cy="2778111"/>
            <a:chOff x="5986074" y="1618525"/>
            <a:chExt cx="2711897" cy="1562450"/>
          </a:xfrm>
        </p:grpSpPr>
        <p:sp>
          <p:nvSpPr>
            <p:cNvPr id="4" name="object 4"/>
            <p:cNvSpPr/>
            <p:nvPr/>
          </p:nvSpPr>
          <p:spPr>
            <a:xfrm>
              <a:off x="5986074" y="2781480"/>
              <a:ext cx="1078653" cy="0"/>
            </a:xfrm>
            <a:custGeom>
              <a:avLst/>
              <a:gdLst/>
              <a:ahLst/>
              <a:cxnLst/>
              <a:rect l="l" t="t" r="r" b="b"/>
              <a:pathLst>
                <a:path w="1213484">
                  <a:moveTo>
                    <a:pt x="0" y="0"/>
                  </a:moveTo>
                  <a:lnTo>
                    <a:pt x="1212887" y="0"/>
                  </a:lnTo>
                </a:path>
              </a:pathLst>
            </a:custGeom>
            <a:ln w="12528">
              <a:solidFill>
                <a:srgbClr val="000000"/>
              </a:solidFill>
            </a:ln>
          </p:spPr>
          <p:txBody>
            <a:bodyPr wrap="square" lIns="0" tIns="0" rIns="0" bIns="0" rtlCol="0"/>
            <a:lstStyle/>
            <a:p>
              <a:endParaRPr sz="2133"/>
            </a:p>
          </p:txBody>
        </p:sp>
        <p:sp>
          <p:nvSpPr>
            <p:cNvPr id="5" name="object 5"/>
            <p:cNvSpPr/>
            <p:nvPr/>
          </p:nvSpPr>
          <p:spPr>
            <a:xfrm>
              <a:off x="6838499" y="2104107"/>
              <a:ext cx="0" cy="677898"/>
            </a:xfrm>
            <a:custGeom>
              <a:avLst/>
              <a:gdLst/>
              <a:ahLst/>
              <a:cxnLst/>
              <a:rect l="l" t="t" r="r" b="b"/>
              <a:pathLst>
                <a:path h="762635">
                  <a:moveTo>
                    <a:pt x="0" y="762044"/>
                  </a:moveTo>
                  <a:lnTo>
                    <a:pt x="0" y="0"/>
                  </a:lnTo>
                </a:path>
              </a:pathLst>
            </a:custGeom>
            <a:ln w="12532">
              <a:solidFill>
                <a:srgbClr val="000000"/>
              </a:solidFill>
            </a:ln>
          </p:spPr>
          <p:txBody>
            <a:bodyPr wrap="square" lIns="0" tIns="0" rIns="0" bIns="0" rtlCol="0"/>
            <a:lstStyle/>
            <a:p>
              <a:endParaRPr sz="2133"/>
            </a:p>
          </p:txBody>
        </p:sp>
        <p:sp>
          <p:nvSpPr>
            <p:cNvPr id="6" name="object 6"/>
            <p:cNvSpPr/>
            <p:nvPr/>
          </p:nvSpPr>
          <p:spPr>
            <a:xfrm>
              <a:off x="6211775" y="2104107"/>
              <a:ext cx="627098" cy="0"/>
            </a:xfrm>
            <a:custGeom>
              <a:avLst/>
              <a:gdLst/>
              <a:ahLst/>
              <a:cxnLst/>
              <a:rect l="l" t="t" r="r" b="b"/>
              <a:pathLst>
                <a:path w="705484">
                  <a:moveTo>
                    <a:pt x="705065" y="0"/>
                  </a:moveTo>
                  <a:lnTo>
                    <a:pt x="0" y="0"/>
                  </a:lnTo>
                </a:path>
              </a:pathLst>
            </a:custGeom>
            <a:ln w="12528">
              <a:solidFill>
                <a:srgbClr val="000000"/>
              </a:solidFill>
            </a:ln>
          </p:spPr>
          <p:txBody>
            <a:bodyPr wrap="square" lIns="0" tIns="0" rIns="0" bIns="0" rtlCol="0"/>
            <a:lstStyle/>
            <a:p>
              <a:endParaRPr sz="2133"/>
            </a:p>
          </p:txBody>
        </p:sp>
        <p:sp>
          <p:nvSpPr>
            <p:cNvPr id="7" name="object 7"/>
            <p:cNvSpPr/>
            <p:nvPr/>
          </p:nvSpPr>
          <p:spPr>
            <a:xfrm>
              <a:off x="6211775" y="2104107"/>
              <a:ext cx="0" cy="677898"/>
            </a:xfrm>
            <a:custGeom>
              <a:avLst/>
              <a:gdLst/>
              <a:ahLst/>
              <a:cxnLst/>
              <a:rect l="l" t="t" r="r" b="b"/>
              <a:pathLst>
                <a:path h="762635">
                  <a:moveTo>
                    <a:pt x="0" y="0"/>
                  </a:moveTo>
                  <a:lnTo>
                    <a:pt x="0" y="762044"/>
                  </a:lnTo>
                </a:path>
              </a:pathLst>
            </a:custGeom>
            <a:ln w="12532">
              <a:solidFill>
                <a:srgbClr val="000000"/>
              </a:solidFill>
            </a:ln>
          </p:spPr>
          <p:txBody>
            <a:bodyPr wrap="square" lIns="0" tIns="0" rIns="0" bIns="0" rtlCol="0"/>
            <a:lstStyle/>
            <a:p>
              <a:endParaRPr sz="2133"/>
            </a:p>
          </p:txBody>
        </p:sp>
        <p:sp>
          <p:nvSpPr>
            <p:cNvPr id="8" name="object 8"/>
            <p:cNvSpPr/>
            <p:nvPr/>
          </p:nvSpPr>
          <p:spPr>
            <a:xfrm>
              <a:off x="6211777" y="2555851"/>
              <a:ext cx="627098" cy="0"/>
            </a:xfrm>
            <a:custGeom>
              <a:avLst/>
              <a:gdLst/>
              <a:ahLst/>
              <a:cxnLst/>
              <a:rect l="l" t="t" r="r" b="b"/>
              <a:pathLst>
                <a:path w="705484">
                  <a:moveTo>
                    <a:pt x="0" y="0"/>
                  </a:moveTo>
                  <a:lnTo>
                    <a:pt x="705065" y="0"/>
                  </a:lnTo>
                </a:path>
              </a:pathLst>
            </a:custGeom>
            <a:ln w="12528">
              <a:solidFill>
                <a:srgbClr val="000000"/>
              </a:solidFill>
            </a:ln>
          </p:spPr>
          <p:txBody>
            <a:bodyPr wrap="square" lIns="0" tIns="0" rIns="0" bIns="0" rtlCol="0"/>
            <a:lstStyle/>
            <a:p>
              <a:endParaRPr sz="2133"/>
            </a:p>
          </p:txBody>
        </p:sp>
        <p:sp>
          <p:nvSpPr>
            <p:cNvPr id="9" name="object 9"/>
            <p:cNvSpPr/>
            <p:nvPr/>
          </p:nvSpPr>
          <p:spPr>
            <a:xfrm>
              <a:off x="6211778" y="2330220"/>
              <a:ext cx="627098" cy="0"/>
            </a:xfrm>
            <a:custGeom>
              <a:avLst/>
              <a:gdLst/>
              <a:ahLst/>
              <a:cxnLst/>
              <a:rect l="l" t="t" r="r" b="b"/>
              <a:pathLst>
                <a:path w="705484">
                  <a:moveTo>
                    <a:pt x="0" y="0"/>
                  </a:moveTo>
                  <a:lnTo>
                    <a:pt x="705065" y="0"/>
                  </a:lnTo>
                </a:path>
              </a:pathLst>
            </a:custGeom>
            <a:ln w="12528">
              <a:solidFill>
                <a:srgbClr val="000000"/>
              </a:solidFill>
            </a:ln>
          </p:spPr>
          <p:txBody>
            <a:bodyPr wrap="square" lIns="0" tIns="0" rIns="0" bIns="0" rtlCol="0"/>
            <a:lstStyle/>
            <a:p>
              <a:endParaRPr sz="2133"/>
            </a:p>
          </p:txBody>
        </p:sp>
        <p:sp>
          <p:nvSpPr>
            <p:cNvPr id="10" name="object 10"/>
            <p:cNvSpPr/>
            <p:nvPr/>
          </p:nvSpPr>
          <p:spPr>
            <a:xfrm>
              <a:off x="7161553" y="2781480"/>
              <a:ext cx="1536418" cy="0"/>
            </a:xfrm>
            <a:custGeom>
              <a:avLst/>
              <a:gdLst/>
              <a:ahLst/>
              <a:cxnLst/>
              <a:rect l="l" t="t" r="r" b="b"/>
              <a:pathLst>
                <a:path w="1728470">
                  <a:moveTo>
                    <a:pt x="0" y="0"/>
                  </a:moveTo>
                  <a:lnTo>
                    <a:pt x="1727858" y="0"/>
                  </a:lnTo>
                </a:path>
              </a:pathLst>
            </a:custGeom>
            <a:ln w="5991">
              <a:solidFill>
                <a:srgbClr val="000000"/>
              </a:solidFill>
            </a:ln>
          </p:spPr>
          <p:txBody>
            <a:bodyPr wrap="square" lIns="0" tIns="0" rIns="0" bIns="0" rtlCol="0"/>
            <a:lstStyle/>
            <a:p>
              <a:endParaRPr sz="2133"/>
            </a:p>
          </p:txBody>
        </p:sp>
        <p:sp>
          <p:nvSpPr>
            <p:cNvPr id="11" name="object 11"/>
            <p:cNvSpPr/>
            <p:nvPr/>
          </p:nvSpPr>
          <p:spPr>
            <a:xfrm>
              <a:off x="6935856" y="2555851"/>
              <a:ext cx="1397564" cy="0"/>
            </a:xfrm>
            <a:custGeom>
              <a:avLst/>
              <a:gdLst/>
              <a:ahLst/>
              <a:cxnLst/>
              <a:rect l="l" t="t" r="r" b="b"/>
              <a:pathLst>
                <a:path w="1572259">
                  <a:moveTo>
                    <a:pt x="0" y="0"/>
                  </a:moveTo>
                  <a:lnTo>
                    <a:pt x="1571975" y="0"/>
                  </a:lnTo>
                </a:path>
              </a:pathLst>
            </a:custGeom>
            <a:ln w="5991">
              <a:solidFill>
                <a:srgbClr val="000000"/>
              </a:solidFill>
            </a:ln>
          </p:spPr>
          <p:txBody>
            <a:bodyPr wrap="square" lIns="0" tIns="0" rIns="0" bIns="0" rtlCol="0"/>
            <a:lstStyle/>
            <a:p>
              <a:endParaRPr sz="2133"/>
            </a:p>
          </p:txBody>
        </p:sp>
        <p:sp>
          <p:nvSpPr>
            <p:cNvPr id="12" name="object 12"/>
            <p:cNvSpPr/>
            <p:nvPr/>
          </p:nvSpPr>
          <p:spPr>
            <a:xfrm>
              <a:off x="8235334" y="2006786"/>
              <a:ext cx="0" cy="872631"/>
            </a:xfrm>
            <a:custGeom>
              <a:avLst/>
              <a:gdLst/>
              <a:ahLst/>
              <a:cxnLst/>
              <a:rect l="l" t="t" r="r" b="b"/>
              <a:pathLst>
                <a:path h="981710">
                  <a:moveTo>
                    <a:pt x="0" y="981561"/>
                  </a:moveTo>
                  <a:lnTo>
                    <a:pt x="0" y="0"/>
                  </a:lnTo>
                </a:path>
              </a:pathLst>
            </a:custGeom>
            <a:ln w="6027">
              <a:solidFill>
                <a:srgbClr val="000000"/>
              </a:solidFill>
            </a:ln>
          </p:spPr>
          <p:txBody>
            <a:bodyPr wrap="square" lIns="0" tIns="0" rIns="0" bIns="0" rtlCol="0"/>
            <a:lstStyle/>
            <a:p>
              <a:endParaRPr sz="2133"/>
            </a:p>
          </p:txBody>
        </p:sp>
        <p:sp>
          <p:nvSpPr>
            <p:cNvPr id="13" name="object 13"/>
            <p:cNvSpPr/>
            <p:nvPr/>
          </p:nvSpPr>
          <p:spPr>
            <a:xfrm>
              <a:off x="8181559" y="2737905"/>
              <a:ext cx="108373" cy="98212"/>
            </a:xfrm>
            <a:custGeom>
              <a:avLst/>
              <a:gdLst/>
              <a:ahLst/>
              <a:cxnLst/>
              <a:rect l="l" t="t" r="r" b="b"/>
              <a:pathLst>
                <a:path w="121920" h="110489">
                  <a:moveTo>
                    <a:pt x="109520" y="110029"/>
                  </a:moveTo>
                  <a:lnTo>
                    <a:pt x="0" y="0"/>
                  </a:lnTo>
                  <a:lnTo>
                    <a:pt x="121508" y="98047"/>
                  </a:lnTo>
                  <a:lnTo>
                    <a:pt x="109520" y="110029"/>
                  </a:lnTo>
                  <a:close/>
                </a:path>
              </a:pathLst>
            </a:custGeom>
            <a:solidFill>
              <a:srgbClr val="000000"/>
            </a:solidFill>
          </p:spPr>
          <p:txBody>
            <a:bodyPr wrap="square" lIns="0" tIns="0" rIns="0" bIns="0" rtlCol="0"/>
            <a:lstStyle/>
            <a:p>
              <a:endParaRPr sz="2133"/>
            </a:p>
          </p:txBody>
        </p:sp>
        <p:sp>
          <p:nvSpPr>
            <p:cNvPr id="14" name="object 14"/>
            <p:cNvSpPr/>
            <p:nvPr/>
          </p:nvSpPr>
          <p:spPr>
            <a:xfrm>
              <a:off x="8181562" y="2727252"/>
              <a:ext cx="108373" cy="98212"/>
            </a:xfrm>
            <a:custGeom>
              <a:avLst/>
              <a:gdLst/>
              <a:ahLst/>
              <a:cxnLst/>
              <a:rect l="l" t="t" r="r" b="b"/>
              <a:pathLst>
                <a:path w="121920" h="110489">
                  <a:moveTo>
                    <a:pt x="121505" y="110031"/>
                  </a:moveTo>
                  <a:lnTo>
                    <a:pt x="0" y="11984"/>
                  </a:lnTo>
                  <a:lnTo>
                    <a:pt x="11440" y="0"/>
                  </a:lnTo>
                  <a:lnTo>
                    <a:pt x="121505" y="110031"/>
                  </a:lnTo>
                  <a:close/>
                </a:path>
              </a:pathLst>
            </a:custGeom>
            <a:solidFill>
              <a:srgbClr val="000000"/>
            </a:solidFill>
          </p:spPr>
          <p:txBody>
            <a:bodyPr wrap="square" lIns="0" tIns="0" rIns="0" bIns="0" rtlCol="0"/>
            <a:lstStyle/>
            <a:p>
              <a:endParaRPr sz="2133"/>
            </a:p>
          </p:txBody>
        </p:sp>
        <p:sp>
          <p:nvSpPr>
            <p:cNvPr id="15" name="object 15"/>
            <p:cNvSpPr/>
            <p:nvPr/>
          </p:nvSpPr>
          <p:spPr>
            <a:xfrm>
              <a:off x="8181563" y="2727252"/>
              <a:ext cx="108373" cy="108938"/>
            </a:xfrm>
            <a:custGeom>
              <a:avLst/>
              <a:gdLst/>
              <a:ahLst/>
              <a:cxnLst/>
              <a:rect l="l" t="t" r="r" b="b"/>
              <a:pathLst>
                <a:path w="121920" h="122555">
                  <a:moveTo>
                    <a:pt x="109519" y="122014"/>
                  </a:moveTo>
                  <a:lnTo>
                    <a:pt x="121506" y="110030"/>
                  </a:lnTo>
                  <a:lnTo>
                    <a:pt x="11442" y="0"/>
                  </a:lnTo>
                  <a:lnTo>
                    <a:pt x="0" y="11983"/>
                  </a:lnTo>
                  <a:lnTo>
                    <a:pt x="109519" y="122014"/>
                  </a:lnTo>
                  <a:close/>
                </a:path>
              </a:pathLst>
            </a:custGeom>
            <a:ln w="5992">
              <a:solidFill>
                <a:srgbClr val="000000"/>
              </a:solidFill>
            </a:ln>
          </p:spPr>
          <p:txBody>
            <a:bodyPr wrap="square" lIns="0" tIns="0" rIns="0" bIns="0" rtlCol="0"/>
            <a:lstStyle/>
            <a:p>
              <a:endParaRPr sz="2133"/>
            </a:p>
          </p:txBody>
        </p:sp>
        <p:sp>
          <p:nvSpPr>
            <p:cNvPr id="16" name="object 16"/>
            <p:cNvSpPr/>
            <p:nvPr/>
          </p:nvSpPr>
          <p:spPr>
            <a:xfrm>
              <a:off x="8181564" y="2501622"/>
              <a:ext cx="108373" cy="98212"/>
            </a:xfrm>
            <a:custGeom>
              <a:avLst/>
              <a:gdLst/>
              <a:ahLst/>
              <a:cxnLst/>
              <a:rect l="l" t="t" r="r" b="b"/>
              <a:pathLst>
                <a:path w="121920" h="110489">
                  <a:moveTo>
                    <a:pt x="121505" y="110030"/>
                  </a:moveTo>
                  <a:lnTo>
                    <a:pt x="0" y="11983"/>
                  </a:lnTo>
                  <a:lnTo>
                    <a:pt x="11443" y="0"/>
                  </a:lnTo>
                  <a:lnTo>
                    <a:pt x="121505" y="110030"/>
                  </a:lnTo>
                  <a:close/>
                </a:path>
              </a:pathLst>
            </a:custGeom>
            <a:solidFill>
              <a:srgbClr val="000000"/>
            </a:solidFill>
          </p:spPr>
          <p:txBody>
            <a:bodyPr wrap="square" lIns="0" tIns="0" rIns="0" bIns="0" rtlCol="0"/>
            <a:lstStyle/>
            <a:p>
              <a:endParaRPr sz="2133"/>
            </a:p>
          </p:txBody>
        </p:sp>
        <p:sp>
          <p:nvSpPr>
            <p:cNvPr id="17" name="object 17"/>
            <p:cNvSpPr/>
            <p:nvPr/>
          </p:nvSpPr>
          <p:spPr>
            <a:xfrm>
              <a:off x="8181565" y="2512274"/>
              <a:ext cx="108373" cy="97649"/>
            </a:xfrm>
            <a:custGeom>
              <a:avLst/>
              <a:gdLst/>
              <a:ahLst/>
              <a:cxnLst/>
              <a:rect l="l" t="t" r="r" b="b"/>
              <a:pathLst>
                <a:path w="121920" h="109855">
                  <a:moveTo>
                    <a:pt x="109519" y="109486"/>
                  </a:moveTo>
                  <a:lnTo>
                    <a:pt x="0" y="0"/>
                  </a:lnTo>
                  <a:lnTo>
                    <a:pt x="121505" y="98047"/>
                  </a:lnTo>
                  <a:lnTo>
                    <a:pt x="109519" y="109486"/>
                  </a:lnTo>
                  <a:close/>
                </a:path>
              </a:pathLst>
            </a:custGeom>
            <a:solidFill>
              <a:srgbClr val="000000"/>
            </a:solidFill>
          </p:spPr>
          <p:txBody>
            <a:bodyPr wrap="square" lIns="0" tIns="0" rIns="0" bIns="0" rtlCol="0"/>
            <a:lstStyle/>
            <a:p>
              <a:endParaRPr sz="2133"/>
            </a:p>
          </p:txBody>
        </p:sp>
        <p:sp>
          <p:nvSpPr>
            <p:cNvPr id="18" name="object 18"/>
            <p:cNvSpPr/>
            <p:nvPr/>
          </p:nvSpPr>
          <p:spPr>
            <a:xfrm>
              <a:off x="8181566" y="2501622"/>
              <a:ext cx="108373" cy="108373"/>
            </a:xfrm>
            <a:custGeom>
              <a:avLst/>
              <a:gdLst/>
              <a:ahLst/>
              <a:cxnLst/>
              <a:rect l="l" t="t" r="r" b="b"/>
              <a:pathLst>
                <a:path w="121920" h="121919">
                  <a:moveTo>
                    <a:pt x="11442" y="0"/>
                  </a:moveTo>
                  <a:lnTo>
                    <a:pt x="0" y="11983"/>
                  </a:lnTo>
                  <a:lnTo>
                    <a:pt x="109519" y="121469"/>
                  </a:lnTo>
                  <a:lnTo>
                    <a:pt x="121506" y="110030"/>
                  </a:lnTo>
                  <a:lnTo>
                    <a:pt x="11442" y="0"/>
                  </a:lnTo>
                  <a:close/>
                </a:path>
              </a:pathLst>
            </a:custGeom>
            <a:ln w="5992">
              <a:solidFill>
                <a:srgbClr val="000000"/>
              </a:solidFill>
            </a:ln>
          </p:spPr>
          <p:txBody>
            <a:bodyPr wrap="square" lIns="0" tIns="0" rIns="0" bIns="0" rtlCol="0"/>
            <a:lstStyle/>
            <a:p>
              <a:endParaRPr sz="2133"/>
            </a:p>
          </p:txBody>
        </p:sp>
        <p:sp>
          <p:nvSpPr>
            <p:cNvPr id="19" name="object 19"/>
            <p:cNvSpPr/>
            <p:nvPr/>
          </p:nvSpPr>
          <p:spPr>
            <a:xfrm>
              <a:off x="7064488" y="2777604"/>
              <a:ext cx="0" cy="7902"/>
            </a:xfrm>
            <a:custGeom>
              <a:avLst/>
              <a:gdLst/>
              <a:ahLst/>
              <a:cxnLst/>
              <a:rect l="l" t="t" r="r" b="b"/>
              <a:pathLst>
                <a:path h="8889">
                  <a:moveTo>
                    <a:pt x="0" y="0"/>
                  </a:moveTo>
                  <a:lnTo>
                    <a:pt x="0" y="8718"/>
                  </a:lnTo>
                </a:path>
              </a:pathLst>
            </a:custGeom>
            <a:ln w="3175">
              <a:solidFill>
                <a:srgbClr val="000000"/>
              </a:solidFill>
            </a:ln>
          </p:spPr>
          <p:txBody>
            <a:bodyPr wrap="square" lIns="0" tIns="0" rIns="0" bIns="0" rtlCol="0"/>
            <a:lstStyle/>
            <a:p>
              <a:endParaRPr sz="2133"/>
            </a:p>
          </p:txBody>
        </p:sp>
        <p:sp>
          <p:nvSpPr>
            <p:cNvPr id="20" name="object 20"/>
            <p:cNvSpPr/>
            <p:nvPr/>
          </p:nvSpPr>
          <p:spPr>
            <a:xfrm>
              <a:off x="6838766" y="2551977"/>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21" name="object 21"/>
            <p:cNvSpPr/>
            <p:nvPr/>
          </p:nvSpPr>
          <p:spPr>
            <a:xfrm>
              <a:off x="6935871" y="2330220"/>
              <a:ext cx="1397564" cy="0"/>
            </a:xfrm>
            <a:custGeom>
              <a:avLst/>
              <a:gdLst/>
              <a:ahLst/>
              <a:cxnLst/>
              <a:rect l="l" t="t" r="r" b="b"/>
              <a:pathLst>
                <a:path w="1572259">
                  <a:moveTo>
                    <a:pt x="0" y="0"/>
                  </a:moveTo>
                  <a:lnTo>
                    <a:pt x="1571975" y="0"/>
                  </a:lnTo>
                </a:path>
              </a:pathLst>
            </a:custGeom>
            <a:ln w="5991">
              <a:solidFill>
                <a:srgbClr val="000000"/>
              </a:solidFill>
            </a:ln>
          </p:spPr>
          <p:txBody>
            <a:bodyPr wrap="square" lIns="0" tIns="0" rIns="0" bIns="0" rtlCol="0"/>
            <a:lstStyle/>
            <a:p>
              <a:endParaRPr sz="2133"/>
            </a:p>
          </p:txBody>
        </p:sp>
        <p:sp>
          <p:nvSpPr>
            <p:cNvPr id="22" name="object 22"/>
            <p:cNvSpPr/>
            <p:nvPr/>
          </p:nvSpPr>
          <p:spPr>
            <a:xfrm>
              <a:off x="8181576" y="2512275"/>
              <a:ext cx="108373" cy="97649"/>
            </a:xfrm>
            <a:custGeom>
              <a:avLst/>
              <a:gdLst/>
              <a:ahLst/>
              <a:cxnLst/>
              <a:rect l="l" t="t" r="r" b="b"/>
              <a:pathLst>
                <a:path w="121920" h="109855">
                  <a:moveTo>
                    <a:pt x="109519" y="109486"/>
                  </a:moveTo>
                  <a:lnTo>
                    <a:pt x="0" y="0"/>
                  </a:lnTo>
                  <a:lnTo>
                    <a:pt x="121505" y="98046"/>
                  </a:lnTo>
                  <a:lnTo>
                    <a:pt x="109519" y="109486"/>
                  </a:lnTo>
                  <a:close/>
                </a:path>
              </a:pathLst>
            </a:custGeom>
            <a:solidFill>
              <a:srgbClr val="000000"/>
            </a:solidFill>
          </p:spPr>
          <p:txBody>
            <a:bodyPr wrap="square" lIns="0" tIns="0" rIns="0" bIns="0" rtlCol="0"/>
            <a:lstStyle/>
            <a:p>
              <a:endParaRPr sz="2133"/>
            </a:p>
          </p:txBody>
        </p:sp>
        <p:sp>
          <p:nvSpPr>
            <p:cNvPr id="23" name="object 23"/>
            <p:cNvSpPr/>
            <p:nvPr/>
          </p:nvSpPr>
          <p:spPr>
            <a:xfrm>
              <a:off x="8181576" y="2501622"/>
              <a:ext cx="108373" cy="98212"/>
            </a:xfrm>
            <a:custGeom>
              <a:avLst/>
              <a:gdLst/>
              <a:ahLst/>
              <a:cxnLst/>
              <a:rect l="l" t="t" r="r" b="b"/>
              <a:pathLst>
                <a:path w="121920" h="110489">
                  <a:moveTo>
                    <a:pt x="121507" y="110031"/>
                  </a:moveTo>
                  <a:lnTo>
                    <a:pt x="0" y="11983"/>
                  </a:lnTo>
                  <a:lnTo>
                    <a:pt x="11442" y="0"/>
                  </a:lnTo>
                  <a:lnTo>
                    <a:pt x="121507" y="110031"/>
                  </a:lnTo>
                  <a:close/>
                </a:path>
              </a:pathLst>
            </a:custGeom>
            <a:solidFill>
              <a:srgbClr val="000000"/>
            </a:solidFill>
          </p:spPr>
          <p:txBody>
            <a:bodyPr wrap="square" lIns="0" tIns="0" rIns="0" bIns="0" rtlCol="0"/>
            <a:lstStyle/>
            <a:p>
              <a:endParaRPr sz="2133"/>
            </a:p>
          </p:txBody>
        </p:sp>
        <p:sp>
          <p:nvSpPr>
            <p:cNvPr id="24" name="object 24"/>
            <p:cNvSpPr/>
            <p:nvPr/>
          </p:nvSpPr>
          <p:spPr>
            <a:xfrm>
              <a:off x="8181578" y="2501622"/>
              <a:ext cx="108373" cy="108373"/>
            </a:xfrm>
            <a:custGeom>
              <a:avLst/>
              <a:gdLst/>
              <a:ahLst/>
              <a:cxnLst/>
              <a:rect l="l" t="t" r="r" b="b"/>
              <a:pathLst>
                <a:path w="121920" h="121919">
                  <a:moveTo>
                    <a:pt x="109519" y="121469"/>
                  </a:moveTo>
                  <a:lnTo>
                    <a:pt x="121506" y="110030"/>
                  </a:lnTo>
                  <a:lnTo>
                    <a:pt x="11442" y="0"/>
                  </a:lnTo>
                  <a:lnTo>
                    <a:pt x="0" y="11983"/>
                  </a:lnTo>
                  <a:lnTo>
                    <a:pt x="109519" y="121469"/>
                  </a:lnTo>
                  <a:close/>
                </a:path>
              </a:pathLst>
            </a:custGeom>
            <a:ln w="5992">
              <a:solidFill>
                <a:srgbClr val="000000"/>
              </a:solidFill>
            </a:ln>
          </p:spPr>
          <p:txBody>
            <a:bodyPr wrap="square" lIns="0" tIns="0" rIns="0" bIns="0" rtlCol="0"/>
            <a:lstStyle/>
            <a:p>
              <a:endParaRPr sz="2133"/>
            </a:p>
          </p:txBody>
        </p:sp>
        <p:sp>
          <p:nvSpPr>
            <p:cNvPr id="25" name="object 25"/>
            <p:cNvSpPr/>
            <p:nvPr/>
          </p:nvSpPr>
          <p:spPr>
            <a:xfrm>
              <a:off x="8181579" y="2275994"/>
              <a:ext cx="108373" cy="98212"/>
            </a:xfrm>
            <a:custGeom>
              <a:avLst/>
              <a:gdLst/>
              <a:ahLst/>
              <a:cxnLst/>
              <a:rect l="l" t="t" r="r" b="b"/>
              <a:pathLst>
                <a:path w="121920" h="110489">
                  <a:moveTo>
                    <a:pt x="121507" y="110029"/>
                  </a:moveTo>
                  <a:lnTo>
                    <a:pt x="0" y="11437"/>
                  </a:lnTo>
                  <a:lnTo>
                    <a:pt x="11443" y="0"/>
                  </a:lnTo>
                  <a:lnTo>
                    <a:pt x="121507" y="110029"/>
                  </a:lnTo>
                  <a:close/>
                </a:path>
              </a:pathLst>
            </a:custGeom>
            <a:solidFill>
              <a:srgbClr val="000000"/>
            </a:solidFill>
          </p:spPr>
          <p:txBody>
            <a:bodyPr wrap="square" lIns="0" tIns="0" rIns="0" bIns="0" rtlCol="0"/>
            <a:lstStyle/>
            <a:p>
              <a:endParaRPr sz="2133"/>
            </a:p>
          </p:txBody>
        </p:sp>
        <p:sp>
          <p:nvSpPr>
            <p:cNvPr id="26" name="object 26"/>
            <p:cNvSpPr/>
            <p:nvPr/>
          </p:nvSpPr>
          <p:spPr>
            <a:xfrm>
              <a:off x="8181580" y="2286161"/>
              <a:ext cx="108373" cy="98212"/>
            </a:xfrm>
            <a:custGeom>
              <a:avLst/>
              <a:gdLst/>
              <a:ahLst/>
              <a:cxnLst/>
              <a:rect l="l" t="t" r="r" b="b"/>
              <a:pathLst>
                <a:path w="121920" h="110489">
                  <a:moveTo>
                    <a:pt x="109519" y="110031"/>
                  </a:moveTo>
                  <a:lnTo>
                    <a:pt x="0" y="0"/>
                  </a:lnTo>
                  <a:lnTo>
                    <a:pt x="121505" y="98592"/>
                  </a:lnTo>
                  <a:lnTo>
                    <a:pt x="109519" y="110031"/>
                  </a:lnTo>
                  <a:close/>
                </a:path>
              </a:pathLst>
            </a:custGeom>
            <a:solidFill>
              <a:srgbClr val="000000"/>
            </a:solidFill>
          </p:spPr>
          <p:txBody>
            <a:bodyPr wrap="square" lIns="0" tIns="0" rIns="0" bIns="0" rtlCol="0"/>
            <a:lstStyle/>
            <a:p>
              <a:endParaRPr sz="2133"/>
            </a:p>
          </p:txBody>
        </p:sp>
        <p:sp>
          <p:nvSpPr>
            <p:cNvPr id="27" name="object 27"/>
            <p:cNvSpPr/>
            <p:nvPr/>
          </p:nvSpPr>
          <p:spPr>
            <a:xfrm>
              <a:off x="8181582" y="2275992"/>
              <a:ext cx="108373" cy="108373"/>
            </a:xfrm>
            <a:custGeom>
              <a:avLst/>
              <a:gdLst/>
              <a:ahLst/>
              <a:cxnLst/>
              <a:rect l="l" t="t" r="r" b="b"/>
              <a:pathLst>
                <a:path w="121920" h="121919">
                  <a:moveTo>
                    <a:pt x="11442" y="0"/>
                  </a:moveTo>
                  <a:lnTo>
                    <a:pt x="0" y="11438"/>
                  </a:lnTo>
                  <a:lnTo>
                    <a:pt x="109519" y="121469"/>
                  </a:lnTo>
                  <a:lnTo>
                    <a:pt x="121506" y="110030"/>
                  </a:lnTo>
                  <a:lnTo>
                    <a:pt x="11442" y="0"/>
                  </a:lnTo>
                  <a:close/>
                </a:path>
              </a:pathLst>
            </a:custGeom>
            <a:ln w="5992">
              <a:solidFill>
                <a:srgbClr val="000000"/>
              </a:solidFill>
            </a:ln>
          </p:spPr>
          <p:txBody>
            <a:bodyPr wrap="square" lIns="0" tIns="0" rIns="0" bIns="0" rtlCol="0"/>
            <a:lstStyle/>
            <a:p>
              <a:endParaRPr sz="2133"/>
            </a:p>
          </p:txBody>
        </p:sp>
        <p:sp>
          <p:nvSpPr>
            <p:cNvPr id="28" name="object 28"/>
            <p:cNvSpPr/>
            <p:nvPr/>
          </p:nvSpPr>
          <p:spPr>
            <a:xfrm>
              <a:off x="6838781" y="2326348"/>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29" name="object 29"/>
            <p:cNvSpPr/>
            <p:nvPr/>
          </p:nvSpPr>
          <p:spPr>
            <a:xfrm>
              <a:off x="6935887" y="2104107"/>
              <a:ext cx="1761631" cy="0"/>
            </a:xfrm>
            <a:custGeom>
              <a:avLst/>
              <a:gdLst/>
              <a:ahLst/>
              <a:cxnLst/>
              <a:rect l="l" t="t" r="r" b="b"/>
              <a:pathLst>
                <a:path w="1981834">
                  <a:moveTo>
                    <a:pt x="0" y="0"/>
                  </a:moveTo>
                  <a:lnTo>
                    <a:pt x="1981735" y="0"/>
                  </a:lnTo>
                </a:path>
              </a:pathLst>
            </a:custGeom>
            <a:ln w="5991">
              <a:solidFill>
                <a:srgbClr val="000000"/>
              </a:solidFill>
            </a:ln>
          </p:spPr>
          <p:txBody>
            <a:bodyPr wrap="square" lIns="0" tIns="0" rIns="0" bIns="0" rtlCol="0"/>
            <a:lstStyle/>
            <a:p>
              <a:endParaRPr sz="2133"/>
            </a:p>
          </p:txBody>
        </p:sp>
        <p:sp>
          <p:nvSpPr>
            <p:cNvPr id="30" name="object 30"/>
            <p:cNvSpPr/>
            <p:nvPr/>
          </p:nvSpPr>
          <p:spPr>
            <a:xfrm>
              <a:off x="8181591" y="2286161"/>
              <a:ext cx="108373" cy="98212"/>
            </a:xfrm>
            <a:custGeom>
              <a:avLst/>
              <a:gdLst/>
              <a:ahLst/>
              <a:cxnLst/>
              <a:rect l="l" t="t" r="r" b="b"/>
              <a:pathLst>
                <a:path w="121920" h="110489">
                  <a:moveTo>
                    <a:pt x="109519" y="110029"/>
                  </a:moveTo>
                  <a:lnTo>
                    <a:pt x="0" y="0"/>
                  </a:lnTo>
                  <a:lnTo>
                    <a:pt x="121505" y="98592"/>
                  </a:lnTo>
                  <a:lnTo>
                    <a:pt x="109519" y="110029"/>
                  </a:lnTo>
                  <a:close/>
                </a:path>
              </a:pathLst>
            </a:custGeom>
            <a:solidFill>
              <a:srgbClr val="000000"/>
            </a:solidFill>
          </p:spPr>
          <p:txBody>
            <a:bodyPr wrap="square" lIns="0" tIns="0" rIns="0" bIns="0" rtlCol="0"/>
            <a:lstStyle/>
            <a:p>
              <a:endParaRPr sz="2133"/>
            </a:p>
          </p:txBody>
        </p:sp>
        <p:sp>
          <p:nvSpPr>
            <p:cNvPr id="31" name="object 31"/>
            <p:cNvSpPr/>
            <p:nvPr/>
          </p:nvSpPr>
          <p:spPr>
            <a:xfrm>
              <a:off x="8181592" y="2275994"/>
              <a:ext cx="108373" cy="98212"/>
            </a:xfrm>
            <a:custGeom>
              <a:avLst/>
              <a:gdLst/>
              <a:ahLst/>
              <a:cxnLst/>
              <a:rect l="l" t="t" r="r" b="b"/>
              <a:pathLst>
                <a:path w="121920" h="110489">
                  <a:moveTo>
                    <a:pt x="121505" y="110029"/>
                  </a:moveTo>
                  <a:lnTo>
                    <a:pt x="0" y="11436"/>
                  </a:lnTo>
                  <a:lnTo>
                    <a:pt x="11442" y="0"/>
                  </a:lnTo>
                  <a:lnTo>
                    <a:pt x="121505" y="110029"/>
                  </a:lnTo>
                  <a:close/>
                </a:path>
              </a:pathLst>
            </a:custGeom>
            <a:solidFill>
              <a:srgbClr val="000000"/>
            </a:solidFill>
          </p:spPr>
          <p:txBody>
            <a:bodyPr wrap="square" lIns="0" tIns="0" rIns="0" bIns="0" rtlCol="0"/>
            <a:lstStyle/>
            <a:p>
              <a:endParaRPr sz="2133"/>
            </a:p>
          </p:txBody>
        </p:sp>
        <p:sp>
          <p:nvSpPr>
            <p:cNvPr id="32" name="object 32"/>
            <p:cNvSpPr/>
            <p:nvPr/>
          </p:nvSpPr>
          <p:spPr>
            <a:xfrm>
              <a:off x="8181593" y="2275992"/>
              <a:ext cx="108373" cy="108373"/>
            </a:xfrm>
            <a:custGeom>
              <a:avLst/>
              <a:gdLst/>
              <a:ahLst/>
              <a:cxnLst/>
              <a:rect l="l" t="t" r="r" b="b"/>
              <a:pathLst>
                <a:path w="121920" h="121919">
                  <a:moveTo>
                    <a:pt x="109519" y="121469"/>
                  </a:moveTo>
                  <a:lnTo>
                    <a:pt x="121506" y="110030"/>
                  </a:lnTo>
                  <a:lnTo>
                    <a:pt x="11442" y="0"/>
                  </a:lnTo>
                  <a:lnTo>
                    <a:pt x="0" y="11438"/>
                  </a:lnTo>
                  <a:lnTo>
                    <a:pt x="109519" y="121469"/>
                  </a:lnTo>
                  <a:close/>
                </a:path>
              </a:pathLst>
            </a:custGeom>
            <a:ln w="5992">
              <a:solidFill>
                <a:srgbClr val="000000"/>
              </a:solidFill>
            </a:ln>
          </p:spPr>
          <p:txBody>
            <a:bodyPr wrap="square" lIns="0" tIns="0" rIns="0" bIns="0" rtlCol="0"/>
            <a:lstStyle/>
            <a:p>
              <a:endParaRPr sz="2133"/>
            </a:p>
          </p:txBody>
        </p:sp>
        <p:sp>
          <p:nvSpPr>
            <p:cNvPr id="33" name="object 33"/>
            <p:cNvSpPr/>
            <p:nvPr/>
          </p:nvSpPr>
          <p:spPr>
            <a:xfrm>
              <a:off x="8181594" y="2050362"/>
              <a:ext cx="108373" cy="97649"/>
            </a:xfrm>
            <a:custGeom>
              <a:avLst/>
              <a:gdLst/>
              <a:ahLst/>
              <a:cxnLst/>
              <a:rect l="l" t="t" r="r" b="b"/>
              <a:pathLst>
                <a:path w="121920" h="109855">
                  <a:moveTo>
                    <a:pt x="121505" y="109486"/>
                  </a:moveTo>
                  <a:lnTo>
                    <a:pt x="0" y="11439"/>
                  </a:lnTo>
                  <a:lnTo>
                    <a:pt x="11441" y="0"/>
                  </a:lnTo>
                  <a:lnTo>
                    <a:pt x="121505" y="109486"/>
                  </a:lnTo>
                  <a:close/>
                </a:path>
              </a:pathLst>
            </a:custGeom>
            <a:solidFill>
              <a:srgbClr val="000000"/>
            </a:solidFill>
          </p:spPr>
          <p:txBody>
            <a:bodyPr wrap="square" lIns="0" tIns="0" rIns="0" bIns="0" rtlCol="0"/>
            <a:lstStyle/>
            <a:p>
              <a:endParaRPr sz="2133"/>
            </a:p>
          </p:txBody>
        </p:sp>
        <p:sp>
          <p:nvSpPr>
            <p:cNvPr id="34" name="object 34"/>
            <p:cNvSpPr/>
            <p:nvPr/>
          </p:nvSpPr>
          <p:spPr>
            <a:xfrm>
              <a:off x="8181595" y="2060531"/>
              <a:ext cx="108373" cy="98212"/>
            </a:xfrm>
            <a:custGeom>
              <a:avLst/>
              <a:gdLst/>
              <a:ahLst/>
              <a:cxnLst/>
              <a:rect l="l" t="t" r="r" b="b"/>
              <a:pathLst>
                <a:path w="121920" h="110489">
                  <a:moveTo>
                    <a:pt x="109519" y="110029"/>
                  </a:moveTo>
                  <a:lnTo>
                    <a:pt x="0" y="0"/>
                  </a:lnTo>
                  <a:lnTo>
                    <a:pt x="121504" y="98046"/>
                  </a:lnTo>
                  <a:lnTo>
                    <a:pt x="109519" y="110029"/>
                  </a:lnTo>
                  <a:close/>
                </a:path>
              </a:pathLst>
            </a:custGeom>
            <a:solidFill>
              <a:srgbClr val="000000"/>
            </a:solidFill>
          </p:spPr>
          <p:txBody>
            <a:bodyPr wrap="square" lIns="0" tIns="0" rIns="0" bIns="0" rtlCol="0"/>
            <a:lstStyle/>
            <a:p>
              <a:endParaRPr sz="2133"/>
            </a:p>
          </p:txBody>
        </p:sp>
        <p:sp>
          <p:nvSpPr>
            <p:cNvPr id="35" name="object 35"/>
            <p:cNvSpPr/>
            <p:nvPr/>
          </p:nvSpPr>
          <p:spPr>
            <a:xfrm>
              <a:off x="8181598" y="2050363"/>
              <a:ext cx="108373" cy="108373"/>
            </a:xfrm>
            <a:custGeom>
              <a:avLst/>
              <a:gdLst/>
              <a:ahLst/>
              <a:cxnLst/>
              <a:rect l="l" t="t" r="r" b="b"/>
              <a:pathLst>
                <a:path w="121920" h="121919">
                  <a:moveTo>
                    <a:pt x="11442" y="0"/>
                  </a:moveTo>
                  <a:lnTo>
                    <a:pt x="0" y="11438"/>
                  </a:lnTo>
                  <a:lnTo>
                    <a:pt x="109519" y="121469"/>
                  </a:lnTo>
                  <a:lnTo>
                    <a:pt x="121506" y="109486"/>
                  </a:lnTo>
                  <a:lnTo>
                    <a:pt x="11442" y="0"/>
                  </a:lnTo>
                  <a:close/>
                </a:path>
              </a:pathLst>
            </a:custGeom>
            <a:ln w="5992">
              <a:solidFill>
                <a:srgbClr val="000000"/>
              </a:solidFill>
            </a:ln>
          </p:spPr>
          <p:txBody>
            <a:bodyPr wrap="square" lIns="0" tIns="0" rIns="0" bIns="0" rtlCol="0"/>
            <a:lstStyle/>
            <a:p>
              <a:endParaRPr sz="2133"/>
            </a:p>
          </p:txBody>
        </p:sp>
        <p:sp>
          <p:nvSpPr>
            <p:cNvPr id="36" name="object 36"/>
            <p:cNvSpPr/>
            <p:nvPr/>
          </p:nvSpPr>
          <p:spPr>
            <a:xfrm>
              <a:off x="6838805" y="2100230"/>
              <a:ext cx="0" cy="7902"/>
            </a:xfrm>
            <a:custGeom>
              <a:avLst/>
              <a:gdLst/>
              <a:ahLst/>
              <a:cxnLst/>
              <a:rect l="l" t="t" r="r" b="b"/>
              <a:pathLst>
                <a:path h="8889">
                  <a:moveTo>
                    <a:pt x="0" y="0"/>
                  </a:moveTo>
                  <a:lnTo>
                    <a:pt x="0" y="8718"/>
                  </a:lnTo>
                </a:path>
              </a:pathLst>
            </a:custGeom>
            <a:ln w="3175">
              <a:solidFill>
                <a:srgbClr val="000000"/>
              </a:solidFill>
            </a:ln>
          </p:spPr>
          <p:txBody>
            <a:bodyPr wrap="square" lIns="0" tIns="0" rIns="0" bIns="0" rtlCol="0"/>
            <a:lstStyle/>
            <a:p>
              <a:endParaRPr sz="2133"/>
            </a:p>
          </p:txBody>
        </p:sp>
        <p:sp>
          <p:nvSpPr>
            <p:cNvPr id="37" name="object 37"/>
            <p:cNvSpPr/>
            <p:nvPr/>
          </p:nvSpPr>
          <p:spPr>
            <a:xfrm>
              <a:off x="6211824" y="1755494"/>
              <a:ext cx="0" cy="251742"/>
            </a:xfrm>
            <a:custGeom>
              <a:avLst/>
              <a:gdLst/>
              <a:ahLst/>
              <a:cxnLst/>
              <a:rect l="l" t="t" r="r" b="b"/>
              <a:pathLst>
                <a:path h="283210">
                  <a:moveTo>
                    <a:pt x="0" y="282702"/>
                  </a:moveTo>
                  <a:lnTo>
                    <a:pt x="0" y="0"/>
                  </a:lnTo>
                </a:path>
              </a:pathLst>
            </a:custGeom>
            <a:ln w="5993">
              <a:solidFill>
                <a:srgbClr val="000000"/>
              </a:solidFill>
            </a:ln>
          </p:spPr>
          <p:txBody>
            <a:bodyPr wrap="square" lIns="0" tIns="0" rIns="0" bIns="0" rtlCol="0"/>
            <a:lstStyle/>
            <a:p>
              <a:endParaRPr sz="2133"/>
            </a:p>
          </p:txBody>
        </p:sp>
        <p:sp>
          <p:nvSpPr>
            <p:cNvPr id="38" name="object 38"/>
            <p:cNvSpPr/>
            <p:nvPr/>
          </p:nvSpPr>
          <p:spPr>
            <a:xfrm>
              <a:off x="6838550" y="1755494"/>
              <a:ext cx="0" cy="251742"/>
            </a:xfrm>
            <a:custGeom>
              <a:avLst/>
              <a:gdLst/>
              <a:ahLst/>
              <a:cxnLst/>
              <a:rect l="l" t="t" r="r" b="b"/>
              <a:pathLst>
                <a:path h="283210">
                  <a:moveTo>
                    <a:pt x="0" y="282702"/>
                  </a:moveTo>
                  <a:lnTo>
                    <a:pt x="0" y="0"/>
                  </a:lnTo>
                </a:path>
              </a:pathLst>
            </a:custGeom>
            <a:ln w="5993">
              <a:solidFill>
                <a:srgbClr val="000000"/>
              </a:solidFill>
            </a:ln>
          </p:spPr>
          <p:txBody>
            <a:bodyPr wrap="square" lIns="0" tIns="0" rIns="0" bIns="0" rtlCol="0"/>
            <a:lstStyle/>
            <a:p>
              <a:endParaRPr sz="2133"/>
            </a:p>
          </p:txBody>
        </p:sp>
        <p:sp>
          <p:nvSpPr>
            <p:cNvPr id="39" name="object 39"/>
            <p:cNvSpPr/>
            <p:nvPr/>
          </p:nvSpPr>
          <p:spPr>
            <a:xfrm>
              <a:off x="6113991" y="1853300"/>
              <a:ext cx="822395" cy="0"/>
            </a:xfrm>
            <a:custGeom>
              <a:avLst/>
              <a:gdLst/>
              <a:ahLst/>
              <a:cxnLst/>
              <a:rect l="l" t="t" r="r" b="b"/>
              <a:pathLst>
                <a:path w="925195">
                  <a:moveTo>
                    <a:pt x="0" y="0"/>
                  </a:moveTo>
                  <a:lnTo>
                    <a:pt x="924649" y="0"/>
                  </a:lnTo>
                </a:path>
              </a:pathLst>
            </a:custGeom>
            <a:ln w="5991">
              <a:solidFill>
                <a:srgbClr val="000000"/>
              </a:solidFill>
            </a:ln>
          </p:spPr>
          <p:txBody>
            <a:bodyPr wrap="square" lIns="0" tIns="0" rIns="0" bIns="0" rtlCol="0"/>
            <a:lstStyle/>
            <a:p>
              <a:endParaRPr sz="2133"/>
            </a:p>
          </p:txBody>
        </p:sp>
        <p:sp>
          <p:nvSpPr>
            <p:cNvPr id="40" name="object 40"/>
            <p:cNvSpPr/>
            <p:nvPr/>
          </p:nvSpPr>
          <p:spPr>
            <a:xfrm>
              <a:off x="6168238" y="1799070"/>
              <a:ext cx="97649" cy="108373"/>
            </a:xfrm>
            <a:custGeom>
              <a:avLst/>
              <a:gdLst/>
              <a:ahLst/>
              <a:cxnLst/>
              <a:rect l="l" t="t" r="r" b="b"/>
              <a:pathLst>
                <a:path w="109854" h="121919">
                  <a:moveTo>
                    <a:pt x="0" y="121470"/>
                  </a:moveTo>
                  <a:lnTo>
                    <a:pt x="98076" y="0"/>
                  </a:lnTo>
                  <a:lnTo>
                    <a:pt x="109518" y="11984"/>
                  </a:lnTo>
                  <a:lnTo>
                    <a:pt x="0" y="121470"/>
                  </a:lnTo>
                  <a:close/>
                </a:path>
              </a:pathLst>
            </a:custGeom>
            <a:solidFill>
              <a:srgbClr val="000000"/>
            </a:solidFill>
          </p:spPr>
          <p:txBody>
            <a:bodyPr wrap="square" lIns="0" tIns="0" rIns="0" bIns="0" rtlCol="0"/>
            <a:lstStyle/>
            <a:p>
              <a:endParaRPr sz="2133"/>
            </a:p>
          </p:txBody>
        </p:sp>
        <p:sp>
          <p:nvSpPr>
            <p:cNvPr id="41" name="object 41"/>
            <p:cNvSpPr/>
            <p:nvPr/>
          </p:nvSpPr>
          <p:spPr>
            <a:xfrm>
              <a:off x="6157584" y="1799070"/>
              <a:ext cx="98212" cy="108373"/>
            </a:xfrm>
            <a:custGeom>
              <a:avLst/>
              <a:gdLst/>
              <a:ahLst/>
              <a:cxnLst/>
              <a:rect l="l" t="t" r="r" b="b"/>
              <a:pathLst>
                <a:path w="110490" h="121919">
                  <a:moveTo>
                    <a:pt x="11986" y="121470"/>
                  </a:moveTo>
                  <a:lnTo>
                    <a:pt x="0" y="110031"/>
                  </a:lnTo>
                  <a:lnTo>
                    <a:pt x="110064" y="0"/>
                  </a:lnTo>
                  <a:lnTo>
                    <a:pt x="11986" y="121470"/>
                  </a:lnTo>
                  <a:close/>
                </a:path>
              </a:pathLst>
            </a:custGeom>
            <a:solidFill>
              <a:srgbClr val="000000"/>
            </a:solidFill>
          </p:spPr>
          <p:txBody>
            <a:bodyPr wrap="square" lIns="0" tIns="0" rIns="0" bIns="0" rtlCol="0"/>
            <a:lstStyle/>
            <a:p>
              <a:endParaRPr sz="2133"/>
            </a:p>
          </p:txBody>
        </p:sp>
        <p:sp>
          <p:nvSpPr>
            <p:cNvPr id="42" name="object 42"/>
            <p:cNvSpPr/>
            <p:nvPr/>
          </p:nvSpPr>
          <p:spPr>
            <a:xfrm>
              <a:off x="6157584" y="1799071"/>
              <a:ext cx="108373" cy="108373"/>
            </a:xfrm>
            <a:custGeom>
              <a:avLst/>
              <a:gdLst/>
              <a:ahLst/>
              <a:cxnLst/>
              <a:rect l="l" t="t" r="r" b="b"/>
              <a:pathLst>
                <a:path w="121920" h="121919">
                  <a:moveTo>
                    <a:pt x="121506" y="11983"/>
                  </a:moveTo>
                  <a:lnTo>
                    <a:pt x="110064" y="0"/>
                  </a:lnTo>
                  <a:lnTo>
                    <a:pt x="0" y="110030"/>
                  </a:lnTo>
                  <a:lnTo>
                    <a:pt x="11987" y="121469"/>
                  </a:lnTo>
                  <a:lnTo>
                    <a:pt x="121506" y="11983"/>
                  </a:lnTo>
                  <a:close/>
                </a:path>
              </a:pathLst>
            </a:custGeom>
            <a:ln w="5992">
              <a:solidFill>
                <a:srgbClr val="000000"/>
              </a:solidFill>
            </a:ln>
          </p:spPr>
          <p:txBody>
            <a:bodyPr wrap="square" lIns="0" tIns="0" rIns="0" bIns="0" rtlCol="0"/>
            <a:lstStyle/>
            <a:p>
              <a:endParaRPr sz="2133"/>
            </a:p>
          </p:txBody>
        </p:sp>
        <p:sp>
          <p:nvSpPr>
            <p:cNvPr id="43" name="object 43"/>
            <p:cNvSpPr/>
            <p:nvPr/>
          </p:nvSpPr>
          <p:spPr>
            <a:xfrm>
              <a:off x="6784310" y="1799072"/>
              <a:ext cx="98212" cy="108373"/>
            </a:xfrm>
            <a:custGeom>
              <a:avLst/>
              <a:gdLst/>
              <a:ahLst/>
              <a:cxnLst/>
              <a:rect l="l" t="t" r="r" b="b"/>
              <a:pathLst>
                <a:path w="110490" h="121919">
                  <a:moveTo>
                    <a:pt x="11988" y="121467"/>
                  </a:moveTo>
                  <a:lnTo>
                    <a:pt x="0" y="110028"/>
                  </a:lnTo>
                  <a:lnTo>
                    <a:pt x="110064" y="0"/>
                  </a:lnTo>
                  <a:lnTo>
                    <a:pt x="11988" y="121467"/>
                  </a:lnTo>
                  <a:close/>
                </a:path>
              </a:pathLst>
            </a:custGeom>
            <a:solidFill>
              <a:srgbClr val="000000"/>
            </a:solidFill>
          </p:spPr>
          <p:txBody>
            <a:bodyPr wrap="square" lIns="0" tIns="0" rIns="0" bIns="0" rtlCol="0"/>
            <a:lstStyle/>
            <a:p>
              <a:endParaRPr sz="2133"/>
            </a:p>
          </p:txBody>
        </p:sp>
        <p:sp>
          <p:nvSpPr>
            <p:cNvPr id="44" name="object 44"/>
            <p:cNvSpPr/>
            <p:nvPr/>
          </p:nvSpPr>
          <p:spPr>
            <a:xfrm>
              <a:off x="6794967" y="1799070"/>
              <a:ext cx="97649" cy="108373"/>
            </a:xfrm>
            <a:custGeom>
              <a:avLst/>
              <a:gdLst/>
              <a:ahLst/>
              <a:cxnLst/>
              <a:rect l="l" t="t" r="r" b="b"/>
              <a:pathLst>
                <a:path w="109854" h="121919">
                  <a:moveTo>
                    <a:pt x="0" y="121470"/>
                  </a:moveTo>
                  <a:lnTo>
                    <a:pt x="98078" y="0"/>
                  </a:lnTo>
                  <a:lnTo>
                    <a:pt x="109518" y="11984"/>
                  </a:lnTo>
                  <a:lnTo>
                    <a:pt x="0" y="121470"/>
                  </a:lnTo>
                  <a:close/>
                </a:path>
              </a:pathLst>
            </a:custGeom>
            <a:solidFill>
              <a:srgbClr val="000000"/>
            </a:solidFill>
          </p:spPr>
          <p:txBody>
            <a:bodyPr wrap="square" lIns="0" tIns="0" rIns="0" bIns="0" rtlCol="0"/>
            <a:lstStyle/>
            <a:p>
              <a:endParaRPr sz="2133"/>
            </a:p>
          </p:txBody>
        </p:sp>
        <p:sp>
          <p:nvSpPr>
            <p:cNvPr id="45" name="object 45"/>
            <p:cNvSpPr/>
            <p:nvPr/>
          </p:nvSpPr>
          <p:spPr>
            <a:xfrm>
              <a:off x="6784313" y="1799071"/>
              <a:ext cx="108373" cy="108373"/>
            </a:xfrm>
            <a:custGeom>
              <a:avLst/>
              <a:gdLst/>
              <a:ahLst/>
              <a:cxnLst/>
              <a:rect l="l" t="t" r="r" b="b"/>
              <a:pathLst>
                <a:path w="121920" h="121919">
                  <a:moveTo>
                    <a:pt x="0" y="110030"/>
                  </a:moveTo>
                  <a:lnTo>
                    <a:pt x="11987" y="121469"/>
                  </a:lnTo>
                  <a:lnTo>
                    <a:pt x="121506" y="11983"/>
                  </a:lnTo>
                  <a:lnTo>
                    <a:pt x="110064" y="0"/>
                  </a:lnTo>
                  <a:lnTo>
                    <a:pt x="0" y="110030"/>
                  </a:lnTo>
                  <a:close/>
                </a:path>
              </a:pathLst>
            </a:custGeom>
            <a:ln w="5992">
              <a:solidFill>
                <a:srgbClr val="000000"/>
              </a:solidFill>
            </a:ln>
          </p:spPr>
          <p:txBody>
            <a:bodyPr wrap="square" lIns="0" tIns="0" rIns="0" bIns="0" rtlCol="0"/>
            <a:lstStyle/>
            <a:p>
              <a:endParaRPr sz="2133"/>
            </a:p>
          </p:txBody>
        </p:sp>
        <p:sp>
          <p:nvSpPr>
            <p:cNvPr id="46" name="object 46"/>
            <p:cNvSpPr/>
            <p:nvPr/>
          </p:nvSpPr>
          <p:spPr>
            <a:xfrm>
              <a:off x="6212076" y="2100234"/>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47" name="object 47"/>
            <p:cNvSpPr/>
            <p:nvPr/>
          </p:nvSpPr>
          <p:spPr>
            <a:xfrm>
              <a:off x="8599595" y="2006786"/>
              <a:ext cx="0" cy="872631"/>
            </a:xfrm>
            <a:custGeom>
              <a:avLst/>
              <a:gdLst/>
              <a:ahLst/>
              <a:cxnLst/>
              <a:rect l="l" t="t" r="r" b="b"/>
              <a:pathLst>
                <a:path h="981710">
                  <a:moveTo>
                    <a:pt x="0" y="981561"/>
                  </a:moveTo>
                  <a:lnTo>
                    <a:pt x="0" y="0"/>
                  </a:lnTo>
                </a:path>
              </a:pathLst>
            </a:custGeom>
            <a:ln w="5993">
              <a:solidFill>
                <a:srgbClr val="000000"/>
              </a:solidFill>
            </a:ln>
          </p:spPr>
          <p:txBody>
            <a:bodyPr wrap="square" lIns="0" tIns="0" rIns="0" bIns="0" rtlCol="0"/>
            <a:lstStyle/>
            <a:p>
              <a:endParaRPr sz="2133"/>
            </a:p>
          </p:txBody>
        </p:sp>
        <p:sp>
          <p:nvSpPr>
            <p:cNvPr id="48" name="object 48"/>
            <p:cNvSpPr/>
            <p:nvPr/>
          </p:nvSpPr>
          <p:spPr>
            <a:xfrm>
              <a:off x="8545834" y="2727252"/>
              <a:ext cx="107809" cy="98212"/>
            </a:xfrm>
            <a:custGeom>
              <a:avLst/>
              <a:gdLst/>
              <a:ahLst/>
              <a:cxnLst/>
              <a:rect l="l" t="t" r="r" b="b"/>
              <a:pathLst>
                <a:path w="121284" h="110489">
                  <a:moveTo>
                    <a:pt x="120961" y="110030"/>
                  </a:moveTo>
                  <a:lnTo>
                    <a:pt x="0" y="11984"/>
                  </a:lnTo>
                  <a:lnTo>
                    <a:pt x="11442" y="0"/>
                  </a:lnTo>
                  <a:lnTo>
                    <a:pt x="120961" y="110030"/>
                  </a:lnTo>
                  <a:close/>
                </a:path>
              </a:pathLst>
            </a:custGeom>
            <a:solidFill>
              <a:srgbClr val="000000"/>
            </a:solidFill>
          </p:spPr>
          <p:txBody>
            <a:bodyPr wrap="square" lIns="0" tIns="0" rIns="0" bIns="0" rtlCol="0"/>
            <a:lstStyle/>
            <a:p>
              <a:endParaRPr sz="2133"/>
            </a:p>
          </p:txBody>
        </p:sp>
        <p:sp>
          <p:nvSpPr>
            <p:cNvPr id="49" name="object 49"/>
            <p:cNvSpPr/>
            <p:nvPr/>
          </p:nvSpPr>
          <p:spPr>
            <a:xfrm>
              <a:off x="8545836" y="2737903"/>
              <a:ext cx="107809" cy="98212"/>
            </a:xfrm>
            <a:custGeom>
              <a:avLst/>
              <a:gdLst/>
              <a:ahLst/>
              <a:cxnLst/>
              <a:rect l="l" t="t" r="r" b="b"/>
              <a:pathLst>
                <a:path w="121284" h="110489">
                  <a:moveTo>
                    <a:pt x="109518" y="110030"/>
                  </a:moveTo>
                  <a:lnTo>
                    <a:pt x="0" y="0"/>
                  </a:lnTo>
                  <a:lnTo>
                    <a:pt x="120961" y="98048"/>
                  </a:lnTo>
                  <a:lnTo>
                    <a:pt x="109518" y="110030"/>
                  </a:lnTo>
                  <a:close/>
                </a:path>
              </a:pathLst>
            </a:custGeom>
            <a:solidFill>
              <a:srgbClr val="000000"/>
            </a:solidFill>
          </p:spPr>
          <p:txBody>
            <a:bodyPr wrap="square" lIns="0" tIns="0" rIns="0" bIns="0" rtlCol="0"/>
            <a:lstStyle/>
            <a:p>
              <a:endParaRPr sz="2133"/>
            </a:p>
          </p:txBody>
        </p:sp>
        <p:sp>
          <p:nvSpPr>
            <p:cNvPr id="50" name="object 50"/>
            <p:cNvSpPr/>
            <p:nvPr/>
          </p:nvSpPr>
          <p:spPr>
            <a:xfrm>
              <a:off x="8545837" y="2727252"/>
              <a:ext cx="107809" cy="108938"/>
            </a:xfrm>
            <a:custGeom>
              <a:avLst/>
              <a:gdLst/>
              <a:ahLst/>
              <a:cxnLst/>
              <a:rect l="l" t="t" r="r" b="b"/>
              <a:pathLst>
                <a:path w="121284" h="122555">
                  <a:moveTo>
                    <a:pt x="11442" y="0"/>
                  </a:moveTo>
                  <a:lnTo>
                    <a:pt x="0" y="11983"/>
                  </a:lnTo>
                  <a:lnTo>
                    <a:pt x="109519" y="122014"/>
                  </a:lnTo>
                  <a:lnTo>
                    <a:pt x="120961" y="110030"/>
                  </a:lnTo>
                  <a:lnTo>
                    <a:pt x="11442" y="0"/>
                  </a:lnTo>
                  <a:close/>
                </a:path>
              </a:pathLst>
            </a:custGeom>
            <a:ln w="5992">
              <a:solidFill>
                <a:srgbClr val="000000"/>
              </a:solidFill>
            </a:ln>
          </p:spPr>
          <p:txBody>
            <a:bodyPr wrap="square" lIns="0" tIns="0" rIns="0" bIns="0" rtlCol="0"/>
            <a:lstStyle/>
            <a:p>
              <a:endParaRPr sz="2133"/>
            </a:p>
          </p:txBody>
        </p:sp>
        <p:sp>
          <p:nvSpPr>
            <p:cNvPr id="51" name="object 51"/>
            <p:cNvSpPr/>
            <p:nvPr/>
          </p:nvSpPr>
          <p:spPr>
            <a:xfrm>
              <a:off x="8545839" y="2060531"/>
              <a:ext cx="107809" cy="98212"/>
            </a:xfrm>
            <a:custGeom>
              <a:avLst/>
              <a:gdLst/>
              <a:ahLst/>
              <a:cxnLst/>
              <a:rect l="l" t="t" r="r" b="b"/>
              <a:pathLst>
                <a:path w="121284" h="110489">
                  <a:moveTo>
                    <a:pt x="109519" y="110030"/>
                  </a:moveTo>
                  <a:lnTo>
                    <a:pt x="0" y="0"/>
                  </a:lnTo>
                  <a:lnTo>
                    <a:pt x="120961" y="98046"/>
                  </a:lnTo>
                  <a:lnTo>
                    <a:pt x="109519" y="110030"/>
                  </a:lnTo>
                  <a:close/>
                </a:path>
              </a:pathLst>
            </a:custGeom>
            <a:solidFill>
              <a:srgbClr val="000000"/>
            </a:solidFill>
          </p:spPr>
          <p:txBody>
            <a:bodyPr wrap="square" lIns="0" tIns="0" rIns="0" bIns="0" rtlCol="0"/>
            <a:lstStyle/>
            <a:p>
              <a:endParaRPr sz="2133"/>
            </a:p>
          </p:txBody>
        </p:sp>
        <p:sp>
          <p:nvSpPr>
            <p:cNvPr id="52" name="object 52"/>
            <p:cNvSpPr/>
            <p:nvPr/>
          </p:nvSpPr>
          <p:spPr>
            <a:xfrm>
              <a:off x="8545839" y="2050363"/>
              <a:ext cx="107809" cy="97649"/>
            </a:xfrm>
            <a:custGeom>
              <a:avLst/>
              <a:gdLst/>
              <a:ahLst/>
              <a:cxnLst/>
              <a:rect l="l" t="t" r="r" b="b"/>
              <a:pathLst>
                <a:path w="121284" h="109855">
                  <a:moveTo>
                    <a:pt x="120961" y="109485"/>
                  </a:moveTo>
                  <a:lnTo>
                    <a:pt x="0" y="11437"/>
                  </a:lnTo>
                  <a:lnTo>
                    <a:pt x="11442" y="0"/>
                  </a:lnTo>
                  <a:lnTo>
                    <a:pt x="120961" y="109485"/>
                  </a:lnTo>
                  <a:close/>
                </a:path>
              </a:pathLst>
            </a:custGeom>
            <a:solidFill>
              <a:srgbClr val="000000"/>
            </a:solidFill>
          </p:spPr>
          <p:txBody>
            <a:bodyPr wrap="square" lIns="0" tIns="0" rIns="0" bIns="0" rtlCol="0"/>
            <a:lstStyle/>
            <a:p>
              <a:endParaRPr sz="2133"/>
            </a:p>
          </p:txBody>
        </p:sp>
        <p:sp>
          <p:nvSpPr>
            <p:cNvPr id="53" name="object 53"/>
            <p:cNvSpPr txBox="1"/>
            <p:nvPr/>
          </p:nvSpPr>
          <p:spPr>
            <a:xfrm>
              <a:off x="7999986" y="2142770"/>
              <a:ext cx="591572" cy="600004"/>
            </a:xfrm>
            <a:prstGeom prst="rect">
              <a:avLst/>
            </a:prstGeom>
          </p:spPr>
          <p:txBody>
            <a:bodyPr vert="vert270" wrap="square" lIns="0" tIns="0" rIns="0" bIns="0" rtlCol="0">
              <a:spAutoFit/>
            </a:bodyPr>
            <a:lstStyle/>
            <a:p>
              <a:pPr algn="ctr">
                <a:lnSpc>
                  <a:spcPct val="100000"/>
                </a:lnSpc>
              </a:pPr>
              <a:r>
                <a:rPr sz="1422" dirty="0">
                  <a:latin typeface="Times New Roman"/>
                  <a:cs typeface="Times New Roman"/>
                </a:rPr>
                <a:t>9' </a:t>
              </a:r>
              <a:r>
                <a:rPr sz="1422" spc="76" dirty="0">
                  <a:latin typeface="Times New Roman"/>
                  <a:cs typeface="Times New Roman"/>
                </a:rPr>
                <a:t> </a:t>
              </a:r>
              <a:r>
                <a:rPr sz="1422" dirty="0">
                  <a:latin typeface="Times New Roman"/>
                  <a:cs typeface="Times New Roman"/>
                </a:rPr>
                <a:t>9' </a:t>
              </a:r>
              <a:r>
                <a:rPr sz="1422" spc="76" dirty="0">
                  <a:latin typeface="Times New Roman"/>
                  <a:cs typeface="Times New Roman"/>
                </a:rPr>
                <a:t> </a:t>
              </a:r>
              <a:r>
                <a:rPr sz="1422" dirty="0">
                  <a:latin typeface="Times New Roman"/>
                  <a:cs typeface="Times New Roman"/>
                </a:rPr>
                <a:t>9'</a:t>
              </a:r>
              <a:endParaRPr sz="1422">
                <a:latin typeface="Times New Roman"/>
                <a:cs typeface="Times New Roman"/>
              </a:endParaRPr>
            </a:p>
            <a:p>
              <a:pPr marL="6773" algn="ctr">
                <a:spcBef>
                  <a:spcPts val="1156"/>
                </a:spcBef>
              </a:pPr>
              <a:r>
                <a:rPr sz="1422" dirty="0">
                  <a:latin typeface="Times New Roman"/>
                  <a:cs typeface="Times New Roman"/>
                </a:rPr>
                <a:t>27'</a:t>
              </a:r>
              <a:r>
                <a:rPr sz="1422" spc="-4" dirty="0">
                  <a:latin typeface="Times New Roman"/>
                  <a:cs typeface="Times New Roman"/>
                </a:rPr>
                <a:t>-0</a:t>
              </a:r>
              <a:r>
                <a:rPr sz="1422" dirty="0">
                  <a:latin typeface="Times New Roman"/>
                  <a:cs typeface="Times New Roman"/>
                </a:rPr>
                <a:t>"</a:t>
              </a:r>
              <a:endParaRPr sz="1422">
                <a:latin typeface="Times New Roman"/>
                <a:cs typeface="Times New Roman"/>
              </a:endParaRPr>
            </a:p>
          </p:txBody>
        </p:sp>
        <p:sp>
          <p:nvSpPr>
            <p:cNvPr id="54" name="object 54"/>
            <p:cNvSpPr txBox="1"/>
            <p:nvPr/>
          </p:nvSpPr>
          <p:spPr>
            <a:xfrm>
              <a:off x="6294496" y="1618525"/>
              <a:ext cx="469618" cy="218842"/>
            </a:xfrm>
            <a:prstGeom prst="rect">
              <a:avLst/>
            </a:prstGeom>
          </p:spPr>
          <p:txBody>
            <a:bodyPr vert="horz" wrap="square" lIns="0" tIns="0" rIns="0" bIns="0" rtlCol="0">
              <a:spAutoFit/>
            </a:bodyPr>
            <a:lstStyle/>
            <a:p>
              <a:pPr marL="11289"/>
              <a:r>
                <a:rPr sz="1422" spc="9" dirty="0">
                  <a:latin typeface="Times New Roman"/>
                  <a:cs typeface="Times New Roman"/>
                </a:rPr>
                <a:t>25'</a:t>
              </a:r>
              <a:r>
                <a:rPr sz="1422" spc="4" dirty="0">
                  <a:latin typeface="Times New Roman"/>
                  <a:cs typeface="Times New Roman"/>
                </a:rPr>
                <a:t>-0</a:t>
              </a:r>
              <a:r>
                <a:rPr sz="1422" spc="9" dirty="0">
                  <a:latin typeface="Times New Roman"/>
                  <a:cs typeface="Times New Roman"/>
                </a:rPr>
                <a:t>"</a:t>
              </a:r>
              <a:endParaRPr sz="1422">
                <a:latin typeface="Times New Roman"/>
                <a:cs typeface="Times New Roman"/>
              </a:endParaRPr>
            </a:p>
          </p:txBody>
        </p:sp>
        <p:sp>
          <p:nvSpPr>
            <p:cNvPr id="55" name="object 55"/>
            <p:cNvSpPr/>
            <p:nvPr/>
          </p:nvSpPr>
          <p:spPr>
            <a:xfrm>
              <a:off x="8545841" y="2050363"/>
              <a:ext cx="107809" cy="108373"/>
            </a:xfrm>
            <a:custGeom>
              <a:avLst/>
              <a:gdLst/>
              <a:ahLst/>
              <a:cxnLst/>
              <a:rect l="l" t="t" r="r" b="b"/>
              <a:pathLst>
                <a:path w="121284" h="121919">
                  <a:moveTo>
                    <a:pt x="109519" y="121469"/>
                  </a:moveTo>
                  <a:lnTo>
                    <a:pt x="120961" y="109486"/>
                  </a:lnTo>
                  <a:lnTo>
                    <a:pt x="11442" y="0"/>
                  </a:lnTo>
                  <a:lnTo>
                    <a:pt x="0" y="11438"/>
                  </a:lnTo>
                  <a:lnTo>
                    <a:pt x="109519" y="121469"/>
                  </a:lnTo>
                  <a:close/>
                </a:path>
              </a:pathLst>
            </a:custGeom>
            <a:ln w="5992">
              <a:solidFill>
                <a:srgbClr val="000000"/>
              </a:solidFill>
            </a:ln>
          </p:spPr>
          <p:txBody>
            <a:bodyPr wrap="square" lIns="0" tIns="0" rIns="0" bIns="0" rtlCol="0"/>
            <a:lstStyle/>
            <a:p>
              <a:endParaRPr sz="2133"/>
            </a:p>
          </p:txBody>
        </p:sp>
        <p:sp>
          <p:nvSpPr>
            <p:cNvPr id="56" name="object 56"/>
            <p:cNvSpPr txBox="1"/>
            <p:nvPr/>
          </p:nvSpPr>
          <p:spPr>
            <a:xfrm>
              <a:off x="6276591" y="2962133"/>
              <a:ext cx="576862" cy="218842"/>
            </a:xfrm>
            <a:prstGeom prst="rect">
              <a:avLst/>
            </a:prstGeom>
          </p:spPr>
          <p:txBody>
            <a:bodyPr vert="horz" wrap="square" lIns="0" tIns="0" rIns="0" bIns="0" rtlCol="0">
              <a:spAutoFit/>
            </a:bodyPr>
            <a:lstStyle/>
            <a:p>
              <a:pPr marL="11289"/>
              <a:r>
                <a:rPr sz="1422" spc="13" dirty="0">
                  <a:latin typeface="Times New Roman"/>
                  <a:cs typeface="Times New Roman"/>
                </a:rPr>
                <a:t>2</a:t>
              </a:r>
              <a:r>
                <a:rPr sz="1422" spc="9" dirty="0">
                  <a:latin typeface="Times New Roman"/>
                  <a:cs typeface="Times New Roman"/>
                </a:rPr>
                <a:t>2</a:t>
              </a:r>
              <a:r>
                <a:rPr sz="1422" spc="4" dirty="0">
                  <a:latin typeface="Times New Roman"/>
                  <a:cs typeface="Times New Roman"/>
                </a:rPr>
                <a:t>.</a:t>
              </a:r>
              <a:r>
                <a:rPr sz="1422" spc="9" dirty="0">
                  <a:latin typeface="Times New Roman"/>
                  <a:cs typeface="Times New Roman"/>
                </a:rPr>
                <a:t>0</a:t>
              </a:r>
              <a:r>
                <a:rPr sz="1422" spc="13" dirty="0">
                  <a:latin typeface="Times New Roman"/>
                  <a:cs typeface="Times New Roman"/>
                </a:rPr>
                <a:t>9</a:t>
              </a:r>
              <a:r>
                <a:rPr sz="1422" spc="4" dirty="0">
                  <a:latin typeface="Times New Roman"/>
                  <a:cs typeface="Times New Roman"/>
                </a:rPr>
                <a:t> </a:t>
              </a:r>
              <a:r>
                <a:rPr sz="1422" spc="13" dirty="0">
                  <a:latin typeface="Times New Roman"/>
                  <a:cs typeface="Times New Roman"/>
                </a:rPr>
                <a:t>k</a:t>
              </a:r>
              <a:endParaRPr sz="1422">
                <a:latin typeface="Times New Roman"/>
                <a:cs typeface="Times New Roman"/>
              </a:endParaRPr>
            </a:p>
          </p:txBody>
        </p:sp>
        <p:sp>
          <p:nvSpPr>
            <p:cNvPr id="57" name="object 57"/>
            <p:cNvSpPr txBox="1"/>
            <p:nvPr/>
          </p:nvSpPr>
          <p:spPr>
            <a:xfrm>
              <a:off x="6882958" y="2579165"/>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0.88</a:t>
              </a:r>
              <a:r>
                <a:rPr sz="1422" spc="13" dirty="0">
                  <a:latin typeface="Times New Roman"/>
                  <a:cs typeface="Times New Roman"/>
                </a:rPr>
                <a:t>3</a:t>
              </a:r>
              <a:r>
                <a:rPr sz="1422" spc="4" dirty="0">
                  <a:latin typeface="Times New Roman"/>
                  <a:cs typeface="Times New Roman"/>
                </a:rPr>
                <a:t> k/ft</a:t>
              </a:r>
              <a:endParaRPr sz="1422">
                <a:latin typeface="Times New Roman"/>
                <a:cs typeface="Times New Roman"/>
              </a:endParaRPr>
            </a:p>
          </p:txBody>
        </p:sp>
        <p:sp>
          <p:nvSpPr>
            <p:cNvPr id="58" name="object 58"/>
            <p:cNvSpPr txBox="1"/>
            <p:nvPr/>
          </p:nvSpPr>
          <p:spPr>
            <a:xfrm>
              <a:off x="6890708" y="2355030"/>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0.70</a:t>
              </a:r>
              <a:r>
                <a:rPr sz="1422" spc="13" dirty="0">
                  <a:latin typeface="Times New Roman"/>
                  <a:cs typeface="Times New Roman"/>
                </a:rPr>
                <a:t>4</a:t>
              </a:r>
              <a:r>
                <a:rPr sz="1422" spc="4" dirty="0">
                  <a:latin typeface="Times New Roman"/>
                  <a:cs typeface="Times New Roman"/>
                </a:rPr>
                <a:t> k/ft</a:t>
              </a:r>
              <a:endParaRPr sz="1422">
                <a:latin typeface="Times New Roman"/>
                <a:cs typeface="Times New Roman"/>
              </a:endParaRPr>
            </a:p>
          </p:txBody>
        </p:sp>
        <p:sp>
          <p:nvSpPr>
            <p:cNvPr id="59" name="object 59"/>
            <p:cNvSpPr txBox="1"/>
            <p:nvPr/>
          </p:nvSpPr>
          <p:spPr>
            <a:xfrm>
              <a:off x="6875762" y="2138088"/>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0.34</a:t>
              </a:r>
              <a:r>
                <a:rPr sz="1422" spc="13" dirty="0">
                  <a:latin typeface="Times New Roman"/>
                  <a:cs typeface="Times New Roman"/>
                </a:rPr>
                <a:t>6</a:t>
              </a:r>
              <a:r>
                <a:rPr sz="1422" spc="4" dirty="0">
                  <a:latin typeface="Times New Roman"/>
                  <a:cs typeface="Times New Roman"/>
                </a:rPr>
                <a:t> k/ft</a:t>
              </a:r>
              <a:endParaRPr sz="1422">
                <a:latin typeface="Times New Roman"/>
                <a:cs typeface="Times New Roman"/>
              </a:endParaRPr>
            </a:p>
          </p:txBody>
        </p:sp>
        <p:sp>
          <p:nvSpPr>
            <p:cNvPr id="62" name="object 62"/>
            <p:cNvSpPr/>
            <p:nvPr/>
          </p:nvSpPr>
          <p:spPr>
            <a:xfrm>
              <a:off x="6142597" y="2097809"/>
              <a:ext cx="24836" cy="49106"/>
            </a:xfrm>
            <a:custGeom>
              <a:avLst/>
              <a:gdLst/>
              <a:ahLst/>
              <a:cxnLst/>
              <a:rect l="l" t="t" r="r" b="b"/>
              <a:pathLst>
                <a:path w="27940" h="55244">
                  <a:moveTo>
                    <a:pt x="0" y="0"/>
                  </a:moveTo>
                  <a:lnTo>
                    <a:pt x="27788" y="27780"/>
                  </a:lnTo>
                  <a:lnTo>
                    <a:pt x="0" y="55015"/>
                  </a:lnTo>
                </a:path>
              </a:pathLst>
            </a:custGeom>
            <a:ln w="12531">
              <a:solidFill>
                <a:srgbClr val="000000"/>
              </a:solidFill>
            </a:ln>
          </p:spPr>
          <p:txBody>
            <a:bodyPr wrap="square" lIns="0" tIns="0" rIns="0" bIns="0" rtlCol="0"/>
            <a:lstStyle/>
            <a:p>
              <a:endParaRPr sz="2133"/>
            </a:p>
          </p:txBody>
        </p:sp>
        <p:sp>
          <p:nvSpPr>
            <p:cNvPr id="63" name="object 63"/>
            <p:cNvSpPr/>
            <p:nvPr/>
          </p:nvSpPr>
          <p:spPr>
            <a:xfrm>
              <a:off x="6015704" y="2122502"/>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4" name="object 64"/>
            <p:cNvSpPr/>
            <p:nvPr/>
          </p:nvSpPr>
          <p:spPr>
            <a:xfrm>
              <a:off x="6142600" y="2317628"/>
              <a:ext cx="24836" cy="49106"/>
            </a:xfrm>
            <a:custGeom>
              <a:avLst/>
              <a:gdLst/>
              <a:ahLst/>
              <a:cxnLst/>
              <a:rect l="l" t="t" r="r" b="b"/>
              <a:pathLst>
                <a:path w="27940" h="55244">
                  <a:moveTo>
                    <a:pt x="0" y="0"/>
                  </a:moveTo>
                  <a:lnTo>
                    <a:pt x="27788" y="27235"/>
                  </a:lnTo>
                  <a:lnTo>
                    <a:pt x="0" y="55015"/>
                  </a:lnTo>
                </a:path>
              </a:pathLst>
            </a:custGeom>
            <a:ln w="12531">
              <a:solidFill>
                <a:srgbClr val="000000"/>
              </a:solidFill>
            </a:ln>
          </p:spPr>
          <p:txBody>
            <a:bodyPr wrap="square" lIns="0" tIns="0" rIns="0" bIns="0" rtlCol="0"/>
            <a:lstStyle/>
            <a:p>
              <a:endParaRPr sz="2133"/>
            </a:p>
          </p:txBody>
        </p:sp>
        <p:sp>
          <p:nvSpPr>
            <p:cNvPr id="65" name="object 65"/>
            <p:cNvSpPr/>
            <p:nvPr/>
          </p:nvSpPr>
          <p:spPr>
            <a:xfrm>
              <a:off x="6015708" y="2341838"/>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6" name="object 66"/>
            <p:cNvSpPr/>
            <p:nvPr/>
          </p:nvSpPr>
          <p:spPr>
            <a:xfrm>
              <a:off x="6142603" y="2537448"/>
              <a:ext cx="24836" cy="49106"/>
            </a:xfrm>
            <a:custGeom>
              <a:avLst/>
              <a:gdLst/>
              <a:ahLst/>
              <a:cxnLst/>
              <a:rect l="l" t="t" r="r" b="b"/>
              <a:pathLst>
                <a:path w="27940" h="55244">
                  <a:moveTo>
                    <a:pt x="0" y="0"/>
                  </a:moveTo>
                  <a:lnTo>
                    <a:pt x="27788" y="27235"/>
                  </a:lnTo>
                  <a:lnTo>
                    <a:pt x="0" y="55015"/>
                  </a:lnTo>
                </a:path>
              </a:pathLst>
            </a:custGeom>
            <a:ln w="12531">
              <a:solidFill>
                <a:srgbClr val="000000"/>
              </a:solidFill>
            </a:ln>
          </p:spPr>
          <p:txBody>
            <a:bodyPr wrap="square" lIns="0" tIns="0" rIns="0" bIns="0" rtlCol="0"/>
            <a:lstStyle/>
            <a:p>
              <a:endParaRPr sz="2133"/>
            </a:p>
          </p:txBody>
        </p:sp>
        <p:sp>
          <p:nvSpPr>
            <p:cNvPr id="67" name="object 67"/>
            <p:cNvSpPr/>
            <p:nvPr/>
          </p:nvSpPr>
          <p:spPr>
            <a:xfrm>
              <a:off x="6015710" y="2561658"/>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8" name="object 68"/>
            <p:cNvSpPr/>
            <p:nvPr/>
          </p:nvSpPr>
          <p:spPr>
            <a:xfrm>
              <a:off x="6187165" y="2957720"/>
              <a:ext cx="49106" cy="24836"/>
            </a:xfrm>
            <a:custGeom>
              <a:avLst/>
              <a:gdLst/>
              <a:ahLst/>
              <a:cxnLst/>
              <a:rect l="l" t="t" r="r" b="b"/>
              <a:pathLst>
                <a:path w="55245" h="27939">
                  <a:moveTo>
                    <a:pt x="55032" y="0"/>
                  </a:moveTo>
                  <a:lnTo>
                    <a:pt x="27788" y="27780"/>
                  </a:lnTo>
                  <a:lnTo>
                    <a:pt x="0" y="0"/>
                  </a:lnTo>
                </a:path>
              </a:pathLst>
            </a:custGeom>
            <a:ln w="12529">
              <a:solidFill>
                <a:srgbClr val="000000"/>
              </a:solidFill>
            </a:ln>
          </p:spPr>
          <p:txBody>
            <a:bodyPr wrap="square" lIns="0" tIns="0" rIns="0" bIns="0" rtlCol="0"/>
            <a:lstStyle/>
            <a:p>
              <a:endParaRPr sz="2133"/>
            </a:p>
          </p:txBody>
        </p:sp>
        <p:sp>
          <p:nvSpPr>
            <p:cNvPr id="69" name="object 69"/>
            <p:cNvSpPr/>
            <p:nvPr/>
          </p:nvSpPr>
          <p:spPr>
            <a:xfrm>
              <a:off x="6211867" y="2826990"/>
              <a:ext cx="0" cy="155787"/>
            </a:xfrm>
            <a:custGeom>
              <a:avLst/>
              <a:gdLst/>
              <a:ahLst/>
              <a:cxnLst/>
              <a:rect l="l" t="t" r="r" b="b"/>
              <a:pathLst>
                <a:path h="175260">
                  <a:moveTo>
                    <a:pt x="0" y="174850"/>
                  </a:moveTo>
                  <a:lnTo>
                    <a:pt x="0" y="0"/>
                  </a:lnTo>
                </a:path>
              </a:pathLst>
            </a:custGeom>
            <a:ln w="12533">
              <a:solidFill>
                <a:srgbClr val="000000"/>
              </a:solidFill>
            </a:ln>
          </p:spPr>
          <p:txBody>
            <a:bodyPr wrap="square" lIns="0" tIns="0" rIns="0" bIns="0" rtlCol="0"/>
            <a:lstStyle/>
            <a:p>
              <a:endParaRPr sz="2133"/>
            </a:p>
          </p:txBody>
        </p:sp>
        <p:sp>
          <p:nvSpPr>
            <p:cNvPr id="70" name="object 70"/>
            <p:cNvSpPr/>
            <p:nvPr/>
          </p:nvSpPr>
          <p:spPr>
            <a:xfrm>
              <a:off x="6310189" y="2903491"/>
              <a:ext cx="24271" cy="49106"/>
            </a:xfrm>
            <a:custGeom>
              <a:avLst/>
              <a:gdLst/>
              <a:ahLst/>
              <a:cxnLst/>
              <a:rect l="l" t="t" r="r" b="b"/>
              <a:pathLst>
                <a:path w="27304" h="55244">
                  <a:moveTo>
                    <a:pt x="27243" y="55015"/>
                  </a:moveTo>
                  <a:lnTo>
                    <a:pt x="0" y="27235"/>
                  </a:lnTo>
                  <a:lnTo>
                    <a:pt x="27243" y="0"/>
                  </a:lnTo>
                </a:path>
              </a:pathLst>
            </a:custGeom>
            <a:ln w="12531">
              <a:solidFill>
                <a:srgbClr val="000000"/>
              </a:solidFill>
            </a:ln>
          </p:spPr>
          <p:txBody>
            <a:bodyPr wrap="square" lIns="0" tIns="0" rIns="0" bIns="0" rtlCol="0"/>
            <a:lstStyle/>
            <a:p>
              <a:endParaRPr sz="2133"/>
            </a:p>
          </p:txBody>
        </p:sp>
        <p:sp>
          <p:nvSpPr>
            <p:cNvPr id="71" name="object 71"/>
            <p:cNvSpPr/>
            <p:nvPr/>
          </p:nvSpPr>
          <p:spPr>
            <a:xfrm>
              <a:off x="6310188" y="2927700"/>
              <a:ext cx="416560" cy="0"/>
            </a:xfrm>
            <a:custGeom>
              <a:avLst/>
              <a:gdLst/>
              <a:ahLst/>
              <a:cxnLst/>
              <a:rect l="l" t="t" r="r" b="b"/>
              <a:pathLst>
                <a:path w="468629">
                  <a:moveTo>
                    <a:pt x="0" y="0"/>
                  </a:moveTo>
                  <a:lnTo>
                    <a:pt x="468047" y="0"/>
                  </a:lnTo>
                </a:path>
              </a:pathLst>
            </a:custGeom>
            <a:ln w="12528">
              <a:solidFill>
                <a:srgbClr val="000000"/>
              </a:solidFill>
            </a:ln>
          </p:spPr>
          <p:txBody>
            <a:bodyPr wrap="square" lIns="0" tIns="0" rIns="0" bIns="0" rtlCol="0"/>
            <a:lstStyle/>
            <a:p>
              <a:endParaRPr sz="2133"/>
            </a:p>
          </p:txBody>
        </p:sp>
        <p:sp>
          <p:nvSpPr>
            <p:cNvPr id="72" name="object 72"/>
            <p:cNvSpPr/>
            <p:nvPr/>
          </p:nvSpPr>
          <p:spPr>
            <a:xfrm>
              <a:off x="6813896" y="2826991"/>
              <a:ext cx="49106" cy="24271"/>
            </a:xfrm>
            <a:custGeom>
              <a:avLst/>
              <a:gdLst/>
              <a:ahLst/>
              <a:cxnLst/>
              <a:rect l="l" t="t" r="r" b="b"/>
              <a:pathLst>
                <a:path w="55245" h="27305">
                  <a:moveTo>
                    <a:pt x="0" y="27235"/>
                  </a:moveTo>
                  <a:lnTo>
                    <a:pt x="27788" y="0"/>
                  </a:lnTo>
                  <a:lnTo>
                    <a:pt x="55032" y="27235"/>
                  </a:lnTo>
                </a:path>
              </a:pathLst>
            </a:custGeom>
            <a:ln w="12529">
              <a:solidFill>
                <a:srgbClr val="000000"/>
              </a:solidFill>
            </a:ln>
          </p:spPr>
          <p:txBody>
            <a:bodyPr wrap="square" lIns="0" tIns="0" rIns="0" bIns="0" rtlCol="0"/>
            <a:lstStyle/>
            <a:p>
              <a:endParaRPr sz="2133"/>
            </a:p>
          </p:txBody>
        </p:sp>
        <p:sp>
          <p:nvSpPr>
            <p:cNvPr id="73" name="object 73"/>
            <p:cNvSpPr/>
            <p:nvPr/>
          </p:nvSpPr>
          <p:spPr>
            <a:xfrm>
              <a:off x="6838599" y="2826990"/>
              <a:ext cx="0" cy="151836"/>
            </a:xfrm>
            <a:custGeom>
              <a:avLst/>
              <a:gdLst/>
              <a:ahLst/>
              <a:cxnLst/>
              <a:rect l="l" t="t" r="r" b="b"/>
              <a:pathLst>
                <a:path h="170814">
                  <a:moveTo>
                    <a:pt x="0" y="170493"/>
                  </a:moveTo>
                  <a:lnTo>
                    <a:pt x="0" y="0"/>
                  </a:lnTo>
                </a:path>
              </a:pathLst>
            </a:custGeom>
            <a:ln w="12533">
              <a:solidFill>
                <a:srgbClr val="000000"/>
              </a:solidFill>
            </a:ln>
          </p:spPr>
          <p:txBody>
            <a:bodyPr wrap="square" lIns="0" tIns="0" rIns="0" bIns="0" rtlCol="0"/>
            <a:lstStyle/>
            <a:p>
              <a:endParaRPr sz="2133"/>
            </a:p>
          </p:txBody>
        </p:sp>
      </p:grpSp>
      <p:sp>
        <p:nvSpPr>
          <p:cNvPr id="3" name="object 3"/>
          <p:cNvSpPr txBox="1"/>
          <p:nvPr/>
        </p:nvSpPr>
        <p:spPr>
          <a:xfrm>
            <a:off x="763787" y="2222360"/>
            <a:ext cx="2494224" cy="2585323"/>
          </a:xfrm>
          <a:prstGeom prst="rect">
            <a:avLst/>
          </a:prstGeom>
        </p:spPr>
        <p:txBody>
          <a:bodyPr vert="horz" wrap="square" lIns="0" tIns="0" rIns="0" bIns="0" rtlCol="0">
            <a:spAutoFit/>
          </a:bodyPr>
          <a:lstStyle/>
          <a:p>
            <a:pPr marL="469053" indent="-457200">
              <a:buFont typeface="+mj-lt"/>
              <a:buAutoNum type="arabicPeriod"/>
            </a:pPr>
            <a:r>
              <a:rPr lang="en-US" dirty="0">
                <a:latin typeface="Arial"/>
                <a:cs typeface="Arial"/>
              </a:rPr>
              <a:t>Wall design for in-plane shear</a:t>
            </a:r>
          </a:p>
          <a:p>
            <a:pPr marL="469053" indent="-457200">
              <a:buFont typeface="+mj-lt"/>
              <a:buAutoNum type="arabicPeriod"/>
            </a:pPr>
            <a:r>
              <a:rPr lang="en-US" dirty="0">
                <a:latin typeface="Arial"/>
                <a:cs typeface="Arial"/>
              </a:rPr>
              <a:t>Horizontal shear load path</a:t>
            </a:r>
          </a:p>
          <a:p>
            <a:pPr marL="469053" indent="-457200">
              <a:buFont typeface="+mj-lt"/>
              <a:buAutoNum type="arabicPeriod"/>
            </a:pPr>
            <a:r>
              <a:rPr lang="en-US" dirty="0">
                <a:latin typeface="Arial"/>
                <a:cs typeface="Arial"/>
              </a:rPr>
              <a:t>Overturning load path</a:t>
            </a:r>
            <a:endParaRPr dirty="0">
              <a:latin typeface="Arial"/>
              <a:cs typeface="Arial"/>
            </a:endParaRPr>
          </a:p>
        </p:txBody>
      </p:sp>
      <p:sp>
        <p:nvSpPr>
          <p:cNvPr id="74"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737330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sz="half" idx="1"/>
          </p:nvPr>
        </p:nvSpPr>
        <p:spPr>
          <a:xfrm>
            <a:off x="5383437" y="1521640"/>
            <a:ext cx="3760564" cy="4650559"/>
          </a:xfrm>
        </p:spPr>
        <p:txBody>
          <a:bodyPr/>
          <a:lstStyle/>
          <a:p>
            <a:r>
              <a:rPr lang="en-US" sz="2000" dirty="0"/>
              <a:t>Unique, independent, mechanical properties in 3 different directions</a:t>
            </a:r>
          </a:p>
          <a:p>
            <a:r>
              <a:rPr lang="en-US" sz="2000" dirty="0"/>
              <a:t>Varies with moisture content</a:t>
            </a:r>
          </a:p>
          <a:p>
            <a:r>
              <a:rPr lang="en-US" sz="2000" dirty="0"/>
              <a:t>Main strength axis is longitudinal - parallel to grain</a:t>
            </a:r>
          </a:p>
          <a:p>
            <a:r>
              <a:rPr lang="en-US" sz="2000" dirty="0"/>
              <a:t>Radial and tangential are "perpendicular" to the grain - substantially weaker</a:t>
            </a:r>
          </a:p>
        </p:txBody>
      </p:sp>
      <p:grpSp>
        <p:nvGrpSpPr>
          <p:cNvPr id="11" name="Group 10" descr="Block of wood with radial, tangential and longitudinal directions identified with arrows. &#10;"/>
          <p:cNvGrpSpPr/>
          <p:nvPr/>
        </p:nvGrpSpPr>
        <p:grpSpPr>
          <a:xfrm>
            <a:off x="1095916" y="1970401"/>
            <a:ext cx="4122479" cy="3424804"/>
            <a:chOff x="1624402" y="1904931"/>
            <a:chExt cx="4122479" cy="3424804"/>
          </a:xfrm>
        </p:grpSpPr>
        <p:sp>
          <p:nvSpPr>
            <p:cNvPr id="5" name="object 5"/>
            <p:cNvSpPr/>
            <p:nvPr/>
          </p:nvSpPr>
          <p:spPr>
            <a:xfrm>
              <a:off x="1884476" y="2554537"/>
              <a:ext cx="2210929" cy="650804"/>
            </a:xfrm>
            <a:custGeom>
              <a:avLst/>
              <a:gdLst/>
              <a:ahLst/>
              <a:cxnLst/>
              <a:rect l="l" t="t" r="r" b="b"/>
              <a:pathLst>
                <a:path w="2487295" h="732155">
                  <a:moveTo>
                    <a:pt x="0" y="0"/>
                  </a:moveTo>
                  <a:lnTo>
                    <a:pt x="2486939" y="731748"/>
                  </a:lnTo>
                </a:path>
              </a:pathLst>
            </a:custGeom>
            <a:ln w="9525">
              <a:solidFill>
                <a:srgbClr val="000000"/>
              </a:solidFill>
            </a:ln>
          </p:spPr>
          <p:txBody>
            <a:bodyPr wrap="square" lIns="0" tIns="0" rIns="0" bIns="0" rtlCol="0"/>
            <a:lstStyle/>
            <a:p>
              <a:endParaRPr sz="2133"/>
            </a:p>
          </p:txBody>
        </p:sp>
        <p:sp>
          <p:nvSpPr>
            <p:cNvPr id="6" name="object 6"/>
            <p:cNvSpPr/>
            <p:nvPr/>
          </p:nvSpPr>
          <p:spPr>
            <a:xfrm>
              <a:off x="3835014" y="3204984"/>
              <a:ext cx="260209" cy="1039707"/>
            </a:xfrm>
            <a:custGeom>
              <a:avLst/>
              <a:gdLst/>
              <a:ahLst/>
              <a:cxnLst/>
              <a:rect l="l" t="t" r="r" b="b"/>
              <a:pathLst>
                <a:path w="292735" h="1169670">
                  <a:moveTo>
                    <a:pt x="292582" y="0"/>
                  </a:moveTo>
                  <a:lnTo>
                    <a:pt x="0" y="1169670"/>
                  </a:lnTo>
                </a:path>
              </a:pathLst>
            </a:custGeom>
            <a:ln w="9524">
              <a:solidFill>
                <a:srgbClr val="000000"/>
              </a:solidFill>
            </a:ln>
          </p:spPr>
          <p:txBody>
            <a:bodyPr wrap="square" lIns="0" tIns="0" rIns="0" bIns="0" rtlCol="0"/>
            <a:lstStyle/>
            <a:p>
              <a:endParaRPr sz="2133"/>
            </a:p>
          </p:txBody>
        </p:sp>
        <p:sp>
          <p:nvSpPr>
            <p:cNvPr id="7" name="object 7"/>
            <p:cNvSpPr/>
            <p:nvPr/>
          </p:nvSpPr>
          <p:spPr>
            <a:xfrm>
              <a:off x="1624402" y="2554536"/>
              <a:ext cx="260209" cy="1040836"/>
            </a:xfrm>
            <a:custGeom>
              <a:avLst/>
              <a:gdLst/>
              <a:ahLst/>
              <a:cxnLst/>
              <a:rect l="l" t="t" r="r" b="b"/>
              <a:pathLst>
                <a:path w="292735" h="1170939">
                  <a:moveTo>
                    <a:pt x="292582" y="0"/>
                  </a:moveTo>
                  <a:lnTo>
                    <a:pt x="0" y="1170622"/>
                  </a:lnTo>
                </a:path>
              </a:pathLst>
            </a:custGeom>
            <a:ln w="9525">
              <a:solidFill>
                <a:srgbClr val="000000"/>
              </a:solidFill>
            </a:ln>
          </p:spPr>
          <p:txBody>
            <a:bodyPr wrap="square" lIns="0" tIns="0" rIns="0" bIns="0" rtlCol="0"/>
            <a:lstStyle/>
            <a:p>
              <a:endParaRPr sz="2133"/>
            </a:p>
          </p:txBody>
        </p:sp>
        <p:sp>
          <p:nvSpPr>
            <p:cNvPr id="8" name="object 8"/>
            <p:cNvSpPr/>
            <p:nvPr/>
          </p:nvSpPr>
          <p:spPr>
            <a:xfrm>
              <a:off x="1624403" y="3595086"/>
              <a:ext cx="2210929" cy="649676"/>
            </a:xfrm>
            <a:custGeom>
              <a:avLst/>
              <a:gdLst/>
              <a:ahLst/>
              <a:cxnLst/>
              <a:rect l="l" t="t" r="r" b="b"/>
              <a:pathLst>
                <a:path w="2487295" h="730885">
                  <a:moveTo>
                    <a:pt x="0" y="0"/>
                  </a:moveTo>
                  <a:lnTo>
                    <a:pt x="2486939" y="730808"/>
                  </a:lnTo>
                </a:path>
              </a:pathLst>
            </a:custGeom>
            <a:ln w="9524">
              <a:solidFill>
                <a:srgbClr val="000000"/>
              </a:solidFill>
            </a:ln>
          </p:spPr>
          <p:txBody>
            <a:bodyPr wrap="square" lIns="0" tIns="0" rIns="0" bIns="0" rtlCol="0"/>
            <a:lstStyle/>
            <a:p>
              <a:endParaRPr sz="2133"/>
            </a:p>
          </p:txBody>
        </p:sp>
        <p:sp>
          <p:nvSpPr>
            <p:cNvPr id="9" name="object 9"/>
            <p:cNvSpPr/>
            <p:nvPr/>
          </p:nvSpPr>
          <p:spPr>
            <a:xfrm>
              <a:off x="3444907" y="1904931"/>
              <a:ext cx="2210929" cy="650804"/>
            </a:xfrm>
            <a:custGeom>
              <a:avLst/>
              <a:gdLst/>
              <a:ahLst/>
              <a:cxnLst/>
              <a:rect l="l" t="t" r="r" b="b"/>
              <a:pathLst>
                <a:path w="2487295" h="732155">
                  <a:moveTo>
                    <a:pt x="0" y="0"/>
                  </a:moveTo>
                  <a:lnTo>
                    <a:pt x="2486939" y="731748"/>
                  </a:lnTo>
                </a:path>
              </a:pathLst>
            </a:custGeom>
            <a:ln w="9525">
              <a:solidFill>
                <a:srgbClr val="000000"/>
              </a:solidFill>
            </a:ln>
          </p:spPr>
          <p:txBody>
            <a:bodyPr wrap="square" lIns="0" tIns="0" rIns="0" bIns="0" rtlCol="0"/>
            <a:lstStyle/>
            <a:p>
              <a:endParaRPr sz="2133"/>
            </a:p>
          </p:txBody>
        </p:sp>
        <p:sp>
          <p:nvSpPr>
            <p:cNvPr id="10" name="object 10" descr="Block of wood with radial, tangential and longitudinal directions identified with arrows. "/>
            <p:cNvSpPr/>
            <p:nvPr/>
          </p:nvSpPr>
          <p:spPr>
            <a:xfrm>
              <a:off x="1628390" y="1911385"/>
              <a:ext cx="4027446" cy="2348228"/>
            </a:xfrm>
            <a:prstGeom prst="rect">
              <a:avLst/>
            </a:prstGeom>
            <a:blipFill>
              <a:blip r:embed="rId3" cstate="print"/>
              <a:stretch>
                <a:fillRect/>
              </a:stretch>
            </a:blipFill>
          </p:spPr>
          <p:txBody>
            <a:bodyPr wrap="square" lIns="0" tIns="0" rIns="0" bIns="0" rtlCol="0"/>
            <a:lstStyle/>
            <a:p>
              <a:endParaRPr sz="2133"/>
            </a:p>
          </p:txBody>
        </p:sp>
        <p:sp>
          <p:nvSpPr>
            <p:cNvPr id="13" name="object 13"/>
            <p:cNvSpPr txBox="1"/>
            <p:nvPr/>
          </p:nvSpPr>
          <p:spPr>
            <a:xfrm>
              <a:off x="1713756" y="4946681"/>
              <a:ext cx="1731151" cy="383054"/>
            </a:xfrm>
            <a:prstGeom prst="rect">
              <a:avLst/>
            </a:prstGeom>
          </p:spPr>
          <p:txBody>
            <a:bodyPr vert="horz" wrap="square" lIns="0" tIns="0" rIns="0" bIns="0" rtlCol="0">
              <a:spAutoFit/>
            </a:bodyPr>
            <a:lstStyle/>
            <a:p>
              <a:pPr marL="11289"/>
              <a:r>
                <a:rPr sz="2489" spc="-13" dirty="0">
                  <a:latin typeface="Arial"/>
                  <a:cs typeface="Arial"/>
                </a:rPr>
                <a:t>Long</a:t>
              </a:r>
              <a:r>
                <a:rPr sz="2489" spc="-9" dirty="0">
                  <a:latin typeface="Arial"/>
                  <a:cs typeface="Arial"/>
                </a:rPr>
                <a:t>it</a:t>
              </a:r>
              <a:r>
                <a:rPr sz="2489" spc="-13" dirty="0">
                  <a:latin typeface="Arial"/>
                  <a:cs typeface="Arial"/>
                </a:rPr>
                <a:t>ud</a:t>
              </a:r>
              <a:r>
                <a:rPr sz="2489" spc="-9" dirty="0">
                  <a:latin typeface="Arial"/>
                  <a:cs typeface="Arial"/>
                </a:rPr>
                <a:t>inal</a:t>
              </a:r>
              <a:endParaRPr sz="2489" dirty="0">
                <a:latin typeface="Arial"/>
                <a:cs typeface="Arial"/>
              </a:endParaRPr>
            </a:p>
          </p:txBody>
        </p:sp>
        <p:sp>
          <p:nvSpPr>
            <p:cNvPr id="16" name="object 16"/>
            <p:cNvSpPr txBox="1"/>
            <p:nvPr/>
          </p:nvSpPr>
          <p:spPr>
            <a:xfrm>
              <a:off x="3774986" y="2239926"/>
              <a:ext cx="920044" cy="383054"/>
            </a:xfrm>
            <a:prstGeom prst="rect">
              <a:avLst/>
            </a:prstGeom>
          </p:spPr>
          <p:txBody>
            <a:bodyPr vert="horz" wrap="square" lIns="0" tIns="0" rIns="0" bIns="0" rtlCol="0">
              <a:spAutoFit/>
            </a:bodyPr>
            <a:lstStyle/>
            <a:p>
              <a:pPr marL="11289"/>
              <a:r>
                <a:rPr sz="2489" spc="-27" dirty="0">
                  <a:latin typeface="Arial"/>
                  <a:cs typeface="Arial"/>
                </a:rPr>
                <a:t>R</a:t>
              </a:r>
              <a:r>
                <a:rPr sz="2489" spc="-13" dirty="0">
                  <a:latin typeface="Arial"/>
                  <a:cs typeface="Arial"/>
                </a:rPr>
                <a:t>ad</a:t>
              </a:r>
              <a:r>
                <a:rPr sz="2489" spc="-9" dirty="0">
                  <a:latin typeface="Arial"/>
                  <a:cs typeface="Arial"/>
                </a:rPr>
                <a:t>ial</a:t>
              </a:r>
              <a:endParaRPr sz="2489" dirty="0">
                <a:latin typeface="Arial"/>
                <a:cs typeface="Arial"/>
              </a:endParaRPr>
            </a:p>
          </p:txBody>
        </p:sp>
        <p:sp>
          <p:nvSpPr>
            <p:cNvPr id="19" name="object 19"/>
            <p:cNvSpPr txBox="1"/>
            <p:nvPr/>
          </p:nvSpPr>
          <p:spPr>
            <a:xfrm>
              <a:off x="4281019" y="4667331"/>
              <a:ext cx="1465862" cy="383054"/>
            </a:xfrm>
            <a:prstGeom prst="rect">
              <a:avLst/>
            </a:prstGeom>
          </p:spPr>
          <p:txBody>
            <a:bodyPr vert="horz" wrap="square" lIns="0" tIns="0" rIns="0" bIns="0" rtlCol="0">
              <a:spAutoFit/>
            </a:bodyPr>
            <a:lstStyle/>
            <a:p>
              <a:pPr marL="11289"/>
              <a:r>
                <a:rPr sz="2489" spc="-302" dirty="0">
                  <a:latin typeface="Arial"/>
                  <a:cs typeface="Arial"/>
                </a:rPr>
                <a:t>T</a:t>
              </a:r>
              <a:r>
                <a:rPr sz="2489" spc="-13" dirty="0">
                  <a:latin typeface="Arial"/>
                  <a:cs typeface="Arial"/>
                </a:rPr>
                <a:t>angen</a:t>
              </a:r>
              <a:r>
                <a:rPr sz="2489" spc="-9" dirty="0">
                  <a:latin typeface="Arial"/>
                  <a:cs typeface="Arial"/>
                </a:rPr>
                <a:t>tial</a:t>
              </a:r>
              <a:endParaRPr sz="2489" dirty="0">
                <a:latin typeface="Arial"/>
                <a:cs typeface="Arial"/>
              </a:endParaRPr>
            </a:p>
          </p:txBody>
        </p:sp>
        <p:cxnSp>
          <p:nvCxnSpPr>
            <p:cNvPr id="21" name="Straight Arrow Connector 20"/>
            <p:cNvCxnSpPr/>
            <p:nvPr/>
          </p:nvCxnSpPr>
          <p:spPr bwMode="auto">
            <a:xfrm>
              <a:off x="3835013" y="4259613"/>
              <a:ext cx="1296545" cy="374823"/>
            </a:xfrm>
            <a:prstGeom prst="straightConnector1">
              <a:avLst/>
            </a:prstGeom>
            <a:solidFill>
              <a:schemeClr val="accent1"/>
            </a:solidFill>
            <a:ln w="76200" cap="flat" cmpd="sng" algn="ctr">
              <a:solidFill>
                <a:srgbClr val="FF99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flipV="1">
              <a:off x="3835013" y="2688832"/>
              <a:ext cx="368497" cy="1555859"/>
            </a:xfrm>
            <a:prstGeom prst="straightConnector1">
              <a:avLst/>
            </a:prstGeom>
            <a:solidFill>
              <a:schemeClr val="accent1"/>
            </a:solidFill>
            <a:ln w="76200" cap="flat" cmpd="sng" algn="ctr">
              <a:solidFill>
                <a:srgbClr val="FF99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p:cNvCxnSpPr/>
            <p:nvPr/>
          </p:nvCxnSpPr>
          <p:spPr bwMode="auto">
            <a:xfrm flipH="1">
              <a:off x="2445032" y="4277394"/>
              <a:ext cx="1341423" cy="581464"/>
            </a:xfrm>
            <a:prstGeom prst="straightConnector1">
              <a:avLst/>
            </a:prstGeom>
            <a:solidFill>
              <a:schemeClr val="accent1"/>
            </a:solidFill>
            <a:ln w="76200" cap="flat" cmpd="sng" algn="ctr">
              <a:solidFill>
                <a:srgbClr val="FF99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object 3"/>
          <p:cNvSpPr txBox="1"/>
          <p:nvPr/>
        </p:nvSpPr>
        <p:spPr>
          <a:xfrm>
            <a:off x="575946" y="1193409"/>
            <a:ext cx="2357120" cy="328231"/>
          </a:xfrm>
          <a:prstGeom prst="rect">
            <a:avLst/>
          </a:prstGeom>
        </p:spPr>
        <p:txBody>
          <a:bodyPr vert="horz" wrap="square" lIns="0" tIns="0" rIns="0" bIns="0" rtlCol="0">
            <a:spAutoFit/>
          </a:bodyPr>
          <a:lstStyle/>
          <a:p>
            <a:pPr marL="11289"/>
            <a:r>
              <a:rPr sz="2133" dirty="0">
                <a:latin typeface="Arial"/>
                <a:cs typeface="Arial"/>
              </a:rPr>
              <a:t>W</a:t>
            </a:r>
            <a:r>
              <a:rPr sz="2133" spc="-4" dirty="0">
                <a:latin typeface="Arial"/>
                <a:cs typeface="Arial"/>
              </a:rPr>
              <a:t>oo</a:t>
            </a:r>
            <a:r>
              <a:rPr sz="2133" dirty="0">
                <a:latin typeface="Arial"/>
                <a:cs typeface="Arial"/>
              </a:rPr>
              <a:t>d </a:t>
            </a:r>
            <a:r>
              <a:rPr sz="2133" spc="-4" dirty="0">
                <a:latin typeface="Arial"/>
                <a:cs typeface="Arial"/>
              </a:rPr>
              <a:t>i</a:t>
            </a:r>
            <a:r>
              <a:rPr sz="2133" dirty="0">
                <a:latin typeface="Arial"/>
                <a:cs typeface="Arial"/>
              </a:rPr>
              <a:t>s </a:t>
            </a:r>
            <a:r>
              <a:rPr sz="2133" spc="-4" dirty="0">
                <a:latin typeface="Arial"/>
                <a:cs typeface="Arial"/>
              </a:rPr>
              <a:t>o</a:t>
            </a:r>
            <a:r>
              <a:rPr sz="2133" dirty="0">
                <a:latin typeface="Arial"/>
                <a:cs typeface="Arial"/>
              </a:rPr>
              <a:t>rt</a:t>
            </a:r>
            <a:r>
              <a:rPr sz="2133" spc="-4" dirty="0">
                <a:latin typeface="Arial"/>
                <a:cs typeface="Arial"/>
              </a:rPr>
              <a:t>ho</a:t>
            </a:r>
            <a:r>
              <a:rPr sz="2133" dirty="0">
                <a:latin typeface="Arial"/>
                <a:cs typeface="Arial"/>
              </a:rPr>
              <a:t>tr</a:t>
            </a:r>
            <a:r>
              <a:rPr sz="2133" spc="-4" dirty="0">
                <a:latin typeface="Arial"/>
                <a:cs typeface="Arial"/>
              </a:rPr>
              <a:t>opi</a:t>
            </a:r>
            <a:r>
              <a:rPr sz="2133" dirty="0">
                <a:latin typeface="Arial"/>
                <a:cs typeface="Arial"/>
              </a:rPr>
              <a:t>c</a:t>
            </a:r>
          </a:p>
        </p:txBody>
      </p:sp>
      <p:sp>
        <p:nvSpPr>
          <p:cNvPr id="2" name="object 2"/>
          <p:cNvSpPr txBox="1">
            <a:spLocks noGrp="1"/>
          </p:cNvSpPr>
          <p:nvPr>
            <p:ph type="title"/>
          </p:nvPr>
        </p:nvSpPr>
        <p:spPr/>
        <p:txBody>
          <a:bodyPr/>
          <a:lstStyle/>
          <a:p>
            <a:r>
              <a:rPr lang="en-US" dirty="0"/>
              <a:t>Basic Wood Properties</a:t>
            </a:r>
          </a:p>
        </p:txBody>
      </p:sp>
    </p:spTree>
    <p:extLst>
      <p:ext uri="{BB962C8B-B14F-4D97-AF65-F5344CB8AC3E}">
        <p14:creationId xmlns:p14="http://schemas.microsoft.com/office/powerpoint/2010/main" val="40902978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Elevation of three-story segmented shear wall. &#10;&#10;From the example problem, the  total seismic forces  by story and the forces to this particular segmented shear wall are shown as:&#10;"/>
          <p:cNvPicPr>
            <a:picLocks noChangeAspect="1"/>
          </p:cNvPicPr>
          <p:nvPr/>
        </p:nvPicPr>
        <p:blipFill rotWithShape="1">
          <a:blip r:embed="rId3" cstate="print">
            <a:extLst>
              <a:ext uri="{28A0092B-C50C-407E-A947-70E740481C1C}">
                <a14:useLocalDpi xmlns:a14="http://schemas.microsoft.com/office/drawing/2010/main" val="0"/>
              </a:ext>
            </a:extLst>
          </a:blip>
          <a:srcRect r="42910" b="18953"/>
          <a:stretch/>
        </p:blipFill>
        <p:spPr bwMode="auto">
          <a:xfrm>
            <a:off x="2167797" y="3244644"/>
            <a:ext cx="4808407" cy="2987492"/>
          </a:xfrm>
          <a:prstGeom prst="rect">
            <a:avLst/>
          </a:prstGeom>
          <a:solidFill>
            <a:schemeClr val="bg1"/>
          </a:solidFill>
          <a:ln>
            <a:noFill/>
          </a:ln>
        </p:spPr>
      </p:pic>
      <p:sp>
        <p:nvSpPr>
          <p:cNvPr id="8" name="object 5"/>
          <p:cNvSpPr txBox="1"/>
          <p:nvPr/>
        </p:nvSpPr>
        <p:spPr>
          <a:xfrm>
            <a:off x="554267" y="1321883"/>
            <a:ext cx="8035466" cy="1795363"/>
          </a:xfrm>
          <a:prstGeom prst="rect">
            <a:avLst/>
          </a:prstGeom>
        </p:spPr>
        <p:txBody>
          <a:bodyPr vert="horz" wrap="square" lIns="0" tIns="0" rIns="0" bIns="0" rtlCol="0">
            <a:spAutoFit/>
          </a:bodyPr>
          <a:lstStyle/>
          <a:p>
            <a:pPr marL="0" lvl="1">
              <a:lnSpc>
                <a:spcPts val="2538"/>
              </a:lnSpc>
              <a:spcBef>
                <a:spcPts val="511"/>
              </a:spcBef>
              <a:buClr>
                <a:srgbClr val="FF0000"/>
              </a:buClr>
              <a:tabLst>
                <a:tab pos="316093" algn="l"/>
              </a:tabLst>
            </a:pPr>
            <a:r>
              <a:rPr lang="en-US" sz="2133" u="sng" spc="-4" dirty="0">
                <a:latin typeface="Arial"/>
                <a:cs typeface="Arial"/>
              </a:rPr>
              <a:t>Seismic Force 	</a:t>
            </a:r>
            <a:r>
              <a:rPr lang="en-US" sz="2133" spc="-4" dirty="0">
                <a:latin typeface="Arial"/>
                <a:cs typeface="Arial"/>
              </a:rPr>
              <a:t>	</a:t>
            </a:r>
            <a:r>
              <a:rPr lang="en-US" sz="2133" u="sng" spc="-4" dirty="0">
                <a:latin typeface="Arial"/>
                <a:cs typeface="Arial"/>
              </a:rPr>
              <a:t>to Center 50%</a:t>
            </a:r>
            <a:r>
              <a:rPr lang="en-US" sz="2133" spc="-4" dirty="0">
                <a:latin typeface="Arial"/>
                <a:cs typeface="Arial"/>
              </a:rPr>
              <a:t>	    </a:t>
            </a:r>
            <a:r>
              <a:rPr lang="en-US" sz="2133" u="sng" spc="-4" dirty="0">
                <a:latin typeface="Arial"/>
                <a:cs typeface="Arial"/>
              </a:rPr>
              <a:t>Each Wall(strength level)</a:t>
            </a:r>
            <a:r>
              <a:rPr lang="en-US" sz="2133" spc="-4" dirty="0">
                <a:latin typeface="Arial"/>
                <a:cs typeface="Arial"/>
              </a:rPr>
              <a:t>					x0.50			x0.50</a:t>
            </a:r>
            <a:endParaRPr lang="en-US" sz="2133" u="sng" spc="-4" dirty="0">
              <a:latin typeface="Arial"/>
              <a:cs typeface="Arial"/>
            </a:endParaRP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ROOF</a:t>
            </a:r>
            <a:r>
              <a:rPr lang="en-US" sz="2133" spc="-4" dirty="0">
                <a:latin typeface="Arial"/>
                <a:cs typeface="Arial"/>
              </a:rPr>
              <a:t> 	= 30.0 kips	= 15.0 kips		= 7.50 kips</a:t>
            </a: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3RD</a:t>
            </a:r>
            <a:r>
              <a:rPr lang="en-US" sz="2133" spc="-4" dirty="0">
                <a:latin typeface="Arial"/>
                <a:cs typeface="Arial"/>
              </a:rPr>
              <a:t> 	= 46.7 kips	= 23.35 kips		= 11.68 kips</a:t>
            </a: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2ND</a:t>
            </a:r>
            <a:r>
              <a:rPr lang="en-US" sz="2133" spc="-4" dirty="0">
                <a:latin typeface="Arial"/>
                <a:cs typeface="Arial"/>
              </a:rPr>
              <a:t> 	= 46.7 kips	= 23.35 kips		= 11.68 kips</a:t>
            </a: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4184921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3074688"/>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First floor design for shear:  </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V = 7.5 + 11.68 + 11.68 = 30.86 kips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For 25 foot shear wall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v</a:t>
            </a:r>
            <a:r>
              <a:rPr lang="en-US" sz="2133" spc="-4" baseline="-25000" dirty="0">
                <a:latin typeface="Arial"/>
                <a:cs typeface="Arial"/>
              </a:rPr>
              <a:t>1st</a:t>
            </a:r>
            <a:r>
              <a:rPr lang="en-US" sz="2133" spc="-4" dirty="0">
                <a:latin typeface="Arial"/>
                <a:cs typeface="Arial"/>
              </a:rPr>
              <a:t> = 30.86 kips/25 </a:t>
            </a:r>
            <a:r>
              <a:rPr lang="en-US" sz="2133" spc="-4" dirty="0" err="1">
                <a:latin typeface="Arial"/>
                <a:cs typeface="Arial"/>
              </a:rPr>
              <a:t>ft</a:t>
            </a:r>
            <a:r>
              <a:rPr lang="en-US" sz="2133" spc="-4" dirty="0">
                <a:latin typeface="Arial"/>
                <a:cs typeface="Arial"/>
              </a:rPr>
              <a:t> = 1.236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2322905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6" y="1386585"/>
            <a:ext cx="7587007" cy="4451731"/>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Capacity From SDPWS Table 4.3A for blocked wood structural panel shear walls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19/32 rated sheathing on Hem-Fir studs at 16” </a:t>
            </a:r>
            <a:r>
              <a:rPr lang="en-US" sz="2133" spc="-4" dirty="0" err="1">
                <a:latin typeface="Arial"/>
                <a:cs typeface="Arial"/>
              </a:rPr>
              <a:t>o.c</a:t>
            </a:r>
            <a:r>
              <a:rPr lang="en-US" sz="2133" spc="-4" dirty="0">
                <a:latin typeface="Arial"/>
                <a:cs typeface="Arial"/>
              </a:rPr>
              <a:t>.</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Nominal unit shear capacity v</a:t>
            </a:r>
            <a:r>
              <a:rPr lang="en-US" sz="2133" spc="-4" baseline="-25000" dirty="0">
                <a:latin typeface="Arial"/>
                <a:cs typeface="Arial"/>
              </a:rPr>
              <a:t>s</a:t>
            </a:r>
            <a:r>
              <a:rPr lang="en-US" sz="2133" spc="-4" dirty="0">
                <a:latin typeface="Arial"/>
                <a:cs typeface="Arial"/>
              </a:rPr>
              <a:t> = 1.740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Symbol" panose="05050102010706020507" pitchFamily="18" charset="2"/>
                <a:cs typeface="Arial"/>
              </a:rPr>
              <a:t>F</a:t>
            </a:r>
            <a:r>
              <a:rPr lang="en-US" sz="2133" spc="-4" dirty="0">
                <a:latin typeface="Arial"/>
                <a:cs typeface="Arial"/>
              </a:rPr>
              <a:t> = 0.80 (SDPWS Sec. 4.3.3)</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Adjustment for stud species with S.G. = 0.43</a:t>
            </a:r>
          </a:p>
          <a:p>
            <a:pPr marL="417694" lvl="1">
              <a:spcBef>
                <a:spcPts val="511"/>
              </a:spcBef>
              <a:buClr>
                <a:srgbClr val="FF0000"/>
              </a:buClr>
              <a:tabLst>
                <a:tab pos="316093" algn="l"/>
              </a:tabLst>
            </a:pPr>
            <a:r>
              <a:rPr lang="en-US" sz="2133" spc="-4" dirty="0">
                <a:latin typeface="Arial"/>
                <a:cs typeface="Arial"/>
              </a:rPr>
              <a:t>= 1 – (0.5 – 0.43) = 0.93 (SDPWS Table 4.3A footnote)</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Adjusted capacity = (0.93)(0.8)(1.740) = 1.294 &gt; 1.236 OK</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shear wall requires 3x or stitched 2-2x framing members at abutting panel edges to avoid framing splitting during nail driving (SDPWS Sec. 4.3.7.1, Item 4)</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Design shear anchorage to the foundation</a:t>
            </a: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1839174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levation of the three-story segmented shear wall, with applied seismic horizontal loading causing overturning and dead load providing overturning resistance.&#10;&#10;Following design for shear, the shear wall will need to be designed for overturning. The two applicable load combinations are:&#10;The first combination will create critical compression loads due to overturning&#10;The second combination will create critical uplift loads&#10;"/>
          <p:cNvPicPr>
            <a:picLocks noChangeAspect="1"/>
          </p:cNvPicPr>
          <p:nvPr/>
        </p:nvPicPr>
        <p:blipFill rotWithShape="1">
          <a:blip r:embed="rId3" cstate="print">
            <a:extLst>
              <a:ext uri="{28A0092B-C50C-407E-A947-70E740481C1C}">
                <a14:useLocalDpi xmlns:a14="http://schemas.microsoft.com/office/drawing/2010/main" val="0"/>
              </a:ext>
            </a:extLst>
          </a:blip>
          <a:srcRect r="42910" b="18953"/>
          <a:stretch/>
        </p:blipFill>
        <p:spPr bwMode="auto">
          <a:xfrm>
            <a:off x="1728592" y="2660433"/>
            <a:ext cx="5466451" cy="3396339"/>
          </a:xfrm>
          <a:prstGeom prst="rect">
            <a:avLst/>
          </a:prstGeom>
          <a:solidFill>
            <a:schemeClr val="bg1"/>
          </a:solidFill>
          <a:ln>
            <a:noFill/>
          </a:ln>
        </p:spPr>
      </p:pic>
      <p:sp>
        <p:nvSpPr>
          <p:cNvPr id="9" name="object 5"/>
          <p:cNvSpPr txBox="1"/>
          <p:nvPr/>
        </p:nvSpPr>
        <p:spPr>
          <a:xfrm>
            <a:off x="745067" y="1386585"/>
            <a:ext cx="6922347" cy="1090042"/>
          </a:xfrm>
          <a:prstGeom prst="rect">
            <a:avLst/>
          </a:prstGeom>
        </p:spPr>
        <p:txBody>
          <a:bodyPr vert="horz" wrap="square" lIns="0" tIns="0" rIns="0" bIns="0" rtlCol="0">
            <a:spAutoFit/>
          </a:bodyPr>
          <a:lstStyle/>
          <a:p>
            <a:pPr marL="11289">
              <a:lnSpc>
                <a:spcPts val="2538"/>
              </a:lnSpc>
              <a:spcBef>
                <a:spcPts val="511"/>
              </a:spcBef>
              <a:buClr>
                <a:srgbClr val="FF0000"/>
              </a:buClr>
              <a:tabLst>
                <a:tab pos="316093" algn="l"/>
              </a:tabLst>
            </a:pPr>
            <a:r>
              <a:rPr lang="en-US" sz="2133" spc="-4" dirty="0">
                <a:latin typeface="Arial"/>
                <a:cs typeface="Arial"/>
              </a:rPr>
              <a:t>Strength level load combinations:</a:t>
            </a:r>
          </a:p>
          <a:p>
            <a:pPr marL="417694" indent="-406405">
              <a:lnSpc>
                <a:spcPts val="2538"/>
              </a:lnSpc>
              <a:spcBef>
                <a:spcPts val="511"/>
              </a:spcBef>
              <a:buClr>
                <a:srgbClr val="FF0000"/>
              </a:buClr>
              <a:buFont typeface="Arial" panose="020B0604020202020204" pitchFamily="34" charset="0"/>
              <a:buChar char="•"/>
              <a:tabLst>
                <a:tab pos="316093" algn="l"/>
              </a:tabLst>
            </a:pPr>
            <a:r>
              <a:rPr lang="en-US" sz="2133" spc="-4" dirty="0">
                <a:latin typeface="Arial"/>
                <a:cs typeface="Arial"/>
              </a:rPr>
              <a:t>= 1.38D + 1.0Q</a:t>
            </a:r>
            <a:r>
              <a:rPr lang="en-US" sz="2133" spc="-4" baseline="-25000" dirty="0">
                <a:latin typeface="Arial"/>
                <a:cs typeface="Arial"/>
              </a:rPr>
              <a:t>E</a:t>
            </a:r>
            <a:r>
              <a:rPr lang="en-US" sz="2133" spc="-4" dirty="0">
                <a:latin typeface="Arial"/>
                <a:cs typeface="Arial"/>
              </a:rPr>
              <a:t> + 0.5L + 0.2S (compression critical)</a:t>
            </a:r>
          </a:p>
          <a:p>
            <a:pPr marL="417694" indent="-406405">
              <a:lnSpc>
                <a:spcPts val="2538"/>
              </a:lnSpc>
              <a:spcBef>
                <a:spcPts val="511"/>
              </a:spcBef>
              <a:buClr>
                <a:srgbClr val="FF0000"/>
              </a:buClr>
              <a:buFont typeface="Arial" panose="020B0604020202020204" pitchFamily="34" charset="0"/>
              <a:buChar char="•"/>
              <a:tabLst>
                <a:tab pos="316093" algn="l"/>
              </a:tabLst>
            </a:pPr>
            <a:r>
              <a:rPr lang="en-US" sz="2133" spc="-4" dirty="0">
                <a:latin typeface="Arial"/>
                <a:cs typeface="Arial"/>
              </a:rPr>
              <a:t>= 0.72D – 1.0Q</a:t>
            </a:r>
            <a:r>
              <a:rPr lang="en-US" sz="2133" spc="-4" baseline="-25000" dirty="0">
                <a:latin typeface="Arial"/>
                <a:cs typeface="Arial"/>
              </a:rPr>
              <a:t>E </a:t>
            </a:r>
            <a:r>
              <a:rPr lang="en-US" sz="2133" spc="-4" dirty="0">
                <a:latin typeface="Arial"/>
                <a:cs typeface="Arial"/>
              </a:rPr>
              <a:t>(tension and uplift critical)</a:t>
            </a:r>
            <a:endParaRPr lang="en-US" sz="2133" spc="-4" baseline="-25000" dirty="0">
              <a:latin typeface="Arial"/>
              <a:cs typeface="Arial"/>
            </a:endParaRP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4180765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0" name="Group 609" descr="Elevation of a shear wall with arrows to illustrate the transfer of shear from above the second floor to below the second floor.&#10;"/>
          <p:cNvGrpSpPr/>
          <p:nvPr/>
        </p:nvGrpSpPr>
        <p:grpSpPr>
          <a:xfrm>
            <a:off x="6274758" y="1353424"/>
            <a:ext cx="2338050" cy="4644419"/>
            <a:chOff x="6274758" y="1353424"/>
            <a:chExt cx="2338050" cy="4644419"/>
          </a:xfrm>
        </p:grpSpPr>
        <p:sp>
          <p:nvSpPr>
            <p:cNvPr id="607" name="object 607" descr="Elevation of a shear wall with arrows to illustrate the transfer of shear from above the second floor to below the second floor.&#10;"/>
            <p:cNvSpPr/>
            <p:nvPr/>
          </p:nvSpPr>
          <p:spPr>
            <a:xfrm>
              <a:off x="6274758" y="1353424"/>
              <a:ext cx="2338050" cy="4644419"/>
            </a:xfrm>
            <a:prstGeom prst="rect">
              <a:avLst/>
            </a:prstGeom>
            <a:blipFill>
              <a:blip r:embed="rId3" cstate="print"/>
              <a:stretch>
                <a:fillRect/>
              </a:stretch>
            </a:blipFill>
          </p:spPr>
          <p:txBody>
            <a:bodyPr wrap="square" lIns="0" tIns="0" rIns="0" bIns="0" rtlCol="0"/>
            <a:lstStyle/>
            <a:p>
              <a:endParaRPr sz="2133"/>
            </a:p>
          </p:txBody>
        </p:sp>
        <p:cxnSp>
          <p:nvCxnSpPr>
            <p:cNvPr id="621" name="Straight Arrow Connector 620"/>
            <p:cNvCxnSpPr/>
            <p:nvPr/>
          </p:nvCxnSpPr>
          <p:spPr bwMode="auto">
            <a:xfrm>
              <a:off x="6689501" y="3539641"/>
              <a:ext cx="626391" cy="145255"/>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Arrow Connector 621"/>
            <p:cNvCxnSpPr/>
            <p:nvPr/>
          </p:nvCxnSpPr>
          <p:spPr bwMode="auto">
            <a:xfrm flipH="1" flipV="1">
              <a:off x="6725981" y="3920563"/>
              <a:ext cx="553430" cy="135315"/>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09" name="Group 608" descr="Construction detail of framing and fastening required at the second floor level. "/>
          <p:cNvGrpSpPr/>
          <p:nvPr/>
        </p:nvGrpSpPr>
        <p:grpSpPr>
          <a:xfrm>
            <a:off x="215900" y="2312811"/>
            <a:ext cx="5965049" cy="3412067"/>
            <a:chOff x="215900" y="2312811"/>
            <a:chExt cx="5965049" cy="3412067"/>
          </a:xfrm>
        </p:grpSpPr>
        <p:grpSp>
          <p:nvGrpSpPr>
            <p:cNvPr id="608" name="Group 607"/>
            <p:cNvGrpSpPr/>
            <p:nvPr/>
          </p:nvGrpSpPr>
          <p:grpSpPr>
            <a:xfrm>
              <a:off x="215900" y="2312811"/>
              <a:ext cx="5965049" cy="3412067"/>
              <a:chOff x="215900" y="2312811"/>
              <a:chExt cx="5965049" cy="3412067"/>
            </a:xfrm>
          </p:grpSpPr>
          <p:sp>
            <p:nvSpPr>
              <p:cNvPr id="4" name="object 4"/>
              <p:cNvSpPr/>
              <p:nvPr/>
            </p:nvSpPr>
            <p:spPr>
              <a:xfrm>
                <a:off x="215900" y="2312811"/>
                <a:ext cx="5965049" cy="3412067"/>
              </a:xfrm>
              <a:custGeom>
                <a:avLst/>
                <a:gdLst/>
                <a:ahLst/>
                <a:cxnLst/>
                <a:rect l="l" t="t" r="r" b="b"/>
                <a:pathLst>
                  <a:path w="6710680" h="3838575">
                    <a:moveTo>
                      <a:pt x="0" y="0"/>
                    </a:moveTo>
                    <a:lnTo>
                      <a:pt x="6710362" y="0"/>
                    </a:lnTo>
                    <a:lnTo>
                      <a:pt x="6710362" y="3838575"/>
                    </a:lnTo>
                    <a:lnTo>
                      <a:pt x="0" y="3838575"/>
                    </a:lnTo>
                    <a:lnTo>
                      <a:pt x="0" y="0"/>
                    </a:lnTo>
                    <a:close/>
                  </a:path>
                </a:pathLst>
              </a:custGeom>
              <a:solidFill>
                <a:srgbClr val="EBEBEB"/>
              </a:solidFill>
            </p:spPr>
            <p:txBody>
              <a:bodyPr wrap="square" lIns="0" tIns="0" rIns="0" bIns="0" rtlCol="0"/>
              <a:lstStyle/>
              <a:p>
                <a:endParaRPr sz="2133"/>
              </a:p>
            </p:txBody>
          </p:sp>
          <p:sp>
            <p:nvSpPr>
              <p:cNvPr id="113" name="object 113"/>
              <p:cNvSpPr/>
              <p:nvPr/>
            </p:nvSpPr>
            <p:spPr>
              <a:xfrm>
                <a:off x="5652421" y="2718967"/>
                <a:ext cx="37818" cy="49671"/>
              </a:xfrm>
              <a:custGeom>
                <a:avLst/>
                <a:gdLst/>
                <a:ahLst/>
                <a:cxnLst/>
                <a:rect l="l" t="t" r="r" b="b"/>
                <a:pathLst>
                  <a:path w="42545" h="55880">
                    <a:moveTo>
                      <a:pt x="0" y="55535"/>
                    </a:moveTo>
                    <a:lnTo>
                      <a:pt x="21147" y="0"/>
                    </a:lnTo>
                    <a:lnTo>
                      <a:pt x="41979" y="55535"/>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5659435" y="2751783"/>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5704046" y="2718967"/>
                <a:ext cx="33302" cy="49671"/>
              </a:xfrm>
              <a:custGeom>
                <a:avLst/>
                <a:gdLst/>
                <a:ahLst/>
                <a:cxnLst/>
                <a:rect l="l" t="t" r="r" b="b"/>
                <a:pathLst>
                  <a:path w="37464" h="55880">
                    <a:moveTo>
                      <a:pt x="36929" y="7888"/>
                    </a:moveTo>
                    <a:lnTo>
                      <a:pt x="31563" y="2524"/>
                    </a:lnTo>
                    <a:lnTo>
                      <a:pt x="23672" y="0"/>
                    </a:lnTo>
                    <a:lnTo>
                      <a:pt x="13256" y="0"/>
                    </a:lnTo>
                    <a:lnTo>
                      <a:pt x="5050" y="2524"/>
                    </a:lnTo>
                    <a:lnTo>
                      <a:pt x="0" y="7888"/>
                    </a:lnTo>
                    <a:lnTo>
                      <a:pt x="0" y="13252"/>
                    </a:lnTo>
                    <a:lnTo>
                      <a:pt x="2525" y="18616"/>
                    </a:lnTo>
                    <a:lnTo>
                      <a:pt x="5050" y="21141"/>
                    </a:lnTo>
                    <a:lnTo>
                      <a:pt x="10416" y="23981"/>
                    </a:lnTo>
                    <a:lnTo>
                      <a:pt x="26197" y="29029"/>
                    </a:lnTo>
                    <a:lnTo>
                      <a:pt x="31563" y="31869"/>
                    </a:lnTo>
                    <a:lnTo>
                      <a:pt x="34404" y="34393"/>
                    </a:lnTo>
                    <a:lnTo>
                      <a:pt x="36929" y="39758"/>
                    </a:lnTo>
                    <a:lnTo>
                      <a:pt x="36929" y="47646"/>
                    </a:lnTo>
                    <a:lnTo>
                      <a:pt x="31563" y="53010"/>
                    </a:lnTo>
                    <a:lnTo>
                      <a:pt x="23672" y="55535"/>
                    </a:lnTo>
                    <a:lnTo>
                      <a:pt x="13256" y="55535"/>
                    </a:lnTo>
                    <a:lnTo>
                      <a:pt x="5050" y="53010"/>
                    </a:lnTo>
                    <a:lnTo>
                      <a:pt x="0" y="47646"/>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5795511" y="2718968"/>
                <a:ext cx="33302" cy="49671"/>
              </a:xfrm>
              <a:custGeom>
                <a:avLst/>
                <a:gdLst/>
                <a:ahLst/>
                <a:cxnLst/>
                <a:rect l="l" t="t" r="r" b="b"/>
                <a:pathLst>
                  <a:path w="37465" h="55880">
                    <a:moveTo>
                      <a:pt x="37245" y="7888"/>
                    </a:moveTo>
                    <a:lnTo>
                      <a:pt x="31879" y="2524"/>
                    </a:lnTo>
                    <a:lnTo>
                      <a:pt x="23988" y="0"/>
                    </a:lnTo>
                    <a:lnTo>
                      <a:pt x="13256" y="0"/>
                    </a:lnTo>
                    <a:lnTo>
                      <a:pt x="5365" y="2524"/>
                    </a:lnTo>
                    <a:lnTo>
                      <a:pt x="0" y="7888"/>
                    </a:lnTo>
                    <a:lnTo>
                      <a:pt x="0" y="13252"/>
                    </a:lnTo>
                    <a:lnTo>
                      <a:pt x="2840" y="18616"/>
                    </a:lnTo>
                    <a:lnTo>
                      <a:pt x="5365" y="21141"/>
                    </a:lnTo>
                    <a:lnTo>
                      <a:pt x="10731" y="23981"/>
                    </a:lnTo>
                    <a:lnTo>
                      <a:pt x="26513" y="29029"/>
                    </a:lnTo>
                    <a:lnTo>
                      <a:pt x="31879" y="31869"/>
                    </a:lnTo>
                    <a:lnTo>
                      <a:pt x="34404" y="34393"/>
                    </a:lnTo>
                    <a:lnTo>
                      <a:pt x="37245" y="39758"/>
                    </a:lnTo>
                    <a:lnTo>
                      <a:pt x="37245"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5842646" y="2718968"/>
                <a:ext cx="33302" cy="49671"/>
              </a:xfrm>
              <a:custGeom>
                <a:avLst/>
                <a:gdLst/>
                <a:ahLst/>
                <a:cxnLst/>
                <a:rect l="l" t="t" r="r" b="b"/>
                <a:pathLst>
                  <a:path w="37465" h="55880">
                    <a:moveTo>
                      <a:pt x="0" y="55535"/>
                    </a:moveTo>
                    <a:lnTo>
                      <a:pt x="0" y="0"/>
                    </a:lnTo>
                    <a:lnTo>
                      <a:pt x="23672" y="0"/>
                    </a:lnTo>
                    <a:lnTo>
                      <a:pt x="31563" y="2524"/>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5892026" y="271896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5892026" y="2742529"/>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5892026" y="2768333"/>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5936636" y="2718970"/>
                <a:ext cx="35560" cy="49671"/>
              </a:xfrm>
              <a:custGeom>
                <a:avLst/>
                <a:gdLst/>
                <a:ahLst/>
                <a:cxnLst/>
                <a:rect l="l" t="t" r="r" b="b"/>
                <a:pathLst>
                  <a:path w="40004" h="55880">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5986016" y="2718970"/>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6004815" y="2718970"/>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6004814" y="2742531"/>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6046900" y="271897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6065698" y="2718972"/>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6065697" y="2742532"/>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6065698" y="2768336"/>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29" name="object 129"/>
              <p:cNvSpPr/>
              <p:nvPr/>
            </p:nvSpPr>
            <p:spPr>
              <a:xfrm>
                <a:off x="6110589" y="2718973"/>
                <a:ext cx="33302" cy="49671"/>
              </a:xfrm>
              <a:custGeom>
                <a:avLst/>
                <a:gdLst/>
                <a:ahLst/>
                <a:cxnLst/>
                <a:rect l="l" t="t" r="r" b="b"/>
                <a:pathLst>
                  <a:path w="37465" h="55880">
                    <a:moveTo>
                      <a:pt x="0" y="55535"/>
                    </a:moveTo>
                    <a:lnTo>
                      <a:pt x="0" y="0"/>
                    </a:lnTo>
                    <a:lnTo>
                      <a:pt x="18307" y="0"/>
                    </a:lnTo>
                    <a:lnTo>
                      <a:pt x="26197" y="2524"/>
                    </a:lnTo>
                    <a:lnTo>
                      <a:pt x="31563" y="7888"/>
                    </a:lnTo>
                    <a:lnTo>
                      <a:pt x="34088" y="13252"/>
                    </a:lnTo>
                    <a:lnTo>
                      <a:pt x="36929" y="21141"/>
                    </a:lnTo>
                    <a:lnTo>
                      <a:pt x="36929" y="34393"/>
                    </a:lnTo>
                    <a:lnTo>
                      <a:pt x="34088" y="42282"/>
                    </a:lnTo>
                    <a:lnTo>
                      <a:pt x="31563" y="47646"/>
                    </a:lnTo>
                    <a:lnTo>
                      <a:pt x="26197"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549" name="object 549"/>
              <p:cNvSpPr/>
              <p:nvPr/>
            </p:nvSpPr>
            <p:spPr>
              <a:xfrm>
                <a:off x="5652459" y="4899573"/>
                <a:ext cx="37818" cy="49671"/>
              </a:xfrm>
              <a:custGeom>
                <a:avLst/>
                <a:gdLst/>
                <a:ahLst/>
                <a:cxnLst/>
                <a:rect l="l" t="t" r="r" b="b"/>
                <a:pathLst>
                  <a:path w="42545" h="55879">
                    <a:moveTo>
                      <a:pt x="0" y="55535"/>
                    </a:moveTo>
                    <a:lnTo>
                      <a:pt x="21147" y="0"/>
                    </a:lnTo>
                    <a:lnTo>
                      <a:pt x="41979" y="55535"/>
                    </a:lnTo>
                  </a:path>
                </a:pathLst>
              </a:custGeom>
              <a:ln w="3175">
                <a:solidFill>
                  <a:srgbClr val="000000"/>
                </a:solidFill>
              </a:ln>
            </p:spPr>
            <p:txBody>
              <a:bodyPr wrap="square" lIns="0" tIns="0" rIns="0" bIns="0" rtlCol="0"/>
              <a:lstStyle/>
              <a:p>
                <a:endParaRPr sz="2133"/>
              </a:p>
            </p:txBody>
          </p:sp>
          <p:sp>
            <p:nvSpPr>
              <p:cNvPr id="550" name="object 550"/>
              <p:cNvSpPr/>
              <p:nvPr/>
            </p:nvSpPr>
            <p:spPr>
              <a:xfrm>
                <a:off x="5659473" y="4932388"/>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551" name="object 551"/>
              <p:cNvSpPr/>
              <p:nvPr/>
            </p:nvSpPr>
            <p:spPr>
              <a:xfrm>
                <a:off x="5704083" y="4899573"/>
                <a:ext cx="33302" cy="49671"/>
              </a:xfrm>
              <a:custGeom>
                <a:avLst/>
                <a:gdLst/>
                <a:ahLst/>
                <a:cxnLst/>
                <a:rect l="l" t="t" r="r" b="b"/>
                <a:pathLst>
                  <a:path w="37464" h="55879">
                    <a:moveTo>
                      <a:pt x="36929" y="7888"/>
                    </a:moveTo>
                    <a:lnTo>
                      <a:pt x="31563" y="2524"/>
                    </a:lnTo>
                    <a:lnTo>
                      <a:pt x="23672" y="0"/>
                    </a:lnTo>
                    <a:lnTo>
                      <a:pt x="13256" y="0"/>
                    </a:lnTo>
                    <a:lnTo>
                      <a:pt x="5050" y="2524"/>
                    </a:lnTo>
                    <a:lnTo>
                      <a:pt x="0" y="7888"/>
                    </a:lnTo>
                    <a:lnTo>
                      <a:pt x="0" y="13252"/>
                    </a:lnTo>
                    <a:lnTo>
                      <a:pt x="2525" y="18301"/>
                    </a:lnTo>
                    <a:lnTo>
                      <a:pt x="5050" y="21141"/>
                    </a:lnTo>
                    <a:lnTo>
                      <a:pt x="10416" y="23665"/>
                    </a:lnTo>
                    <a:lnTo>
                      <a:pt x="26197" y="29029"/>
                    </a:lnTo>
                    <a:lnTo>
                      <a:pt x="31563" y="31554"/>
                    </a:lnTo>
                    <a:lnTo>
                      <a:pt x="34404" y="34393"/>
                    </a:lnTo>
                    <a:lnTo>
                      <a:pt x="36929" y="39442"/>
                    </a:lnTo>
                    <a:lnTo>
                      <a:pt x="36929" y="47646"/>
                    </a:lnTo>
                    <a:lnTo>
                      <a:pt x="31563" y="52695"/>
                    </a:lnTo>
                    <a:lnTo>
                      <a:pt x="23672" y="55535"/>
                    </a:lnTo>
                    <a:lnTo>
                      <a:pt x="13256" y="55535"/>
                    </a:lnTo>
                    <a:lnTo>
                      <a:pt x="5050" y="52695"/>
                    </a:lnTo>
                    <a:lnTo>
                      <a:pt x="0" y="47646"/>
                    </a:lnTo>
                  </a:path>
                </a:pathLst>
              </a:custGeom>
              <a:ln w="3175">
                <a:solidFill>
                  <a:srgbClr val="000000"/>
                </a:solidFill>
              </a:ln>
            </p:spPr>
            <p:txBody>
              <a:bodyPr wrap="square" lIns="0" tIns="0" rIns="0" bIns="0" rtlCol="0"/>
              <a:lstStyle/>
              <a:p>
                <a:endParaRPr sz="2133"/>
              </a:p>
            </p:txBody>
          </p:sp>
          <p:sp>
            <p:nvSpPr>
              <p:cNvPr id="552" name="object 552"/>
              <p:cNvSpPr/>
              <p:nvPr/>
            </p:nvSpPr>
            <p:spPr>
              <a:xfrm>
                <a:off x="5795548" y="4899573"/>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442"/>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553" name="object 553"/>
              <p:cNvSpPr/>
              <p:nvPr/>
            </p:nvSpPr>
            <p:spPr>
              <a:xfrm>
                <a:off x="5842683" y="4899573"/>
                <a:ext cx="33302" cy="49671"/>
              </a:xfrm>
              <a:custGeom>
                <a:avLst/>
                <a:gdLst/>
                <a:ahLst/>
                <a:cxnLst/>
                <a:rect l="l" t="t" r="r" b="b"/>
                <a:pathLst>
                  <a:path w="37465" h="55879">
                    <a:moveTo>
                      <a:pt x="0" y="55535"/>
                    </a:moveTo>
                    <a:lnTo>
                      <a:pt x="0" y="0"/>
                    </a:lnTo>
                    <a:lnTo>
                      <a:pt x="23672" y="0"/>
                    </a:lnTo>
                    <a:lnTo>
                      <a:pt x="31563" y="2524"/>
                    </a:lnTo>
                    <a:lnTo>
                      <a:pt x="34404" y="5048"/>
                    </a:lnTo>
                    <a:lnTo>
                      <a:pt x="36929" y="10412"/>
                    </a:lnTo>
                    <a:lnTo>
                      <a:pt x="36929" y="18301"/>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554" name="object 554"/>
              <p:cNvSpPr/>
              <p:nvPr/>
            </p:nvSpPr>
            <p:spPr>
              <a:xfrm>
                <a:off x="5892064" y="4899574"/>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55" name="object 555"/>
              <p:cNvSpPr/>
              <p:nvPr/>
            </p:nvSpPr>
            <p:spPr>
              <a:xfrm>
                <a:off x="5892063" y="4923135"/>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56" name="object 556"/>
              <p:cNvSpPr/>
              <p:nvPr/>
            </p:nvSpPr>
            <p:spPr>
              <a:xfrm>
                <a:off x="5892065" y="49489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57" name="object 557"/>
              <p:cNvSpPr/>
              <p:nvPr/>
            </p:nvSpPr>
            <p:spPr>
              <a:xfrm>
                <a:off x="5936674" y="4899575"/>
                <a:ext cx="35560" cy="49671"/>
              </a:xfrm>
              <a:custGeom>
                <a:avLst/>
                <a:gdLst/>
                <a:ahLst/>
                <a:cxnLst/>
                <a:rect l="l" t="t" r="r" b="b"/>
                <a:pathLst>
                  <a:path w="40004"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558" name="object 558"/>
              <p:cNvSpPr/>
              <p:nvPr/>
            </p:nvSpPr>
            <p:spPr>
              <a:xfrm>
                <a:off x="5986053" y="489957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59" name="object 559"/>
              <p:cNvSpPr/>
              <p:nvPr/>
            </p:nvSpPr>
            <p:spPr>
              <a:xfrm>
                <a:off x="6004852" y="4899576"/>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60" name="object 560"/>
              <p:cNvSpPr/>
              <p:nvPr/>
            </p:nvSpPr>
            <p:spPr>
              <a:xfrm>
                <a:off x="6004852" y="4923136"/>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61" name="object 561"/>
              <p:cNvSpPr/>
              <p:nvPr/>
            </p:nvSpPr>
            <p:spPr>
              <a:xfrm>
                <a:off x="6046937" y="489957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62" name="object 562"/>
              <p:cNvSpPr/>
              <p:nvPr/>
            </p:nvSpPr>
            <p:spPr>
              <a:xfrm>
                <a:off x="6065736" y="489957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63" name="object 563"/>
              <p:cNvSpPr/>
              <p:nvPr/>
            </p:nvSpPr>
            <p:spPr>
              <a:xfrm>
                <a:off x="6065735" y="492313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64" name="object 564"/>
              <p:cNvSpPr/>
              <p:nvPr/>
            </p:nvSpPr>
            <p:spPr>
              <a:xfrm>
                <a:off x="6065736" y="494894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65" name="object 565"/>
              <p:cNvSpPr/>
              <p:nvPr/>
            </p:nvSpPr>
            <p:spPr>
              <a:xfrm>
                <a:off x="6110626" y="4899578"/>
                <a:ext cx="33302" cy="49671"/>
              </a:xfrm>
              <a:custGeom>
                <a:avLst/>
                <a:gdLst/>
                <a:ahLst/>
                <a:cxnLst/>
                <a:rect l="l" t="t" r="r" b="b"/>
                <a:pathLst>
                  <a:path w="37465" h="55879">
                    <a:moveTo>
                      <a:pt x="0" y="55535"/>
                    </a:moveTo>
                    <a:lnTo>
                      <a:pt x="0" y="0"/>
                    </a:lnTo>
                    <a:lnTo>
                      <a:pt x="18307" y="0"/>
                    </a:lnTo>
                    <a:lnTo>
                      <a:pt x="26197" y="2524"/>
                    </a:lnTo>
                    <a:lnTo>
                      <a:pt x="31563" y="7888"/>
                    </a:lnTo>
                    <a:lnTo>
                      <a:pt x="34088" y="13252"/>
                    </a:lnTo>
                    <a:lnTo>
                      <a:pt x="36929" y="21141"/>
                    </a:lnTo>
                    <a:lnTo>
                      <a:pt x="36929" y="34393"/>
                    </a:lnTo>
                    <a:lnTo>
                      <a:pt x="34088" y="42282"/>
                    </a:lnTo>
                    <a:lnTo>
                      <a:pt x="31563" y="47646"/>
                    </a:lnTo>
                    <a:lnTo>
                      <a:pt x="26197" y="52695"/>
                    </a:lnTo>
                    <a:lnTo>
                      <a:pt x="18307" y="55535"/>
                    </a:lnTo>
                    <a:lnTo>
                      <a:pt x="0" y="55535"/>
                    </a:lnTo>
                    <a:close/>
                  </a:path>
                </a:pathLst>
              </a:custGeom>
              <a:ln w="3175">
                <a:solidFill>
                  <a:srgbClr val="000000"/>
                </a:solidFill>
              </a:ln>
            </p:spPr>
            <p:txBody>
              <a:bodyPr wrap="square" lIns="0" tIns="0" rIns="0" bIns="0" rtlCol="0"/>
              <a:lstStyle/>
              <a:p>
                <a:endParaRPr sz="2133"/>
              </a:p>
            </p:txBody>
          </p:sp>
        </p:grpSp>
        <p:grpSp>
          <p:nvGrpSpPr>
            <p:cNvPr id="2" name="Group 1"/>
            <p:cNvGrpSpPr/>
            <p:nvPr/>
          </p:nvGrpSpPr>
          <p:grpSpPr>
            <a:xfrm>
              <a:off x="275950" y="2317853"/>
              <a:ext cx="5341603" cy="3367446"/>
              <a:chOff x="275950" y="2317853"/>
              <a:chExt cx="5341603" cy="3367446"/>
            </a:xfrm>
          </p:grpSpPr>
          <p:sp>
            <p:nvSpPr>
              <p:cNvPr id="5" name="object 5"/>
              <p:cNvSpPr/>
              <p:nvPr/>
            </p:nvSpPr>
            <p:spPr>
              <a:xfrm>
                <a:off x="3136284" y="4602915"/>
                <a:ext cx="327942" cy="179493"/>
              </a:xfrm>
              <a:custGeom>
                <a:avLst/>
                <a:gdLst/>
                <a:ahLst/>
                <a:cxnLst/>
                <a:rect l="l" t="t" r="r" b="b"/>
                <a:pathLst>
                  <a:path w="368935" h="201929">
                    <a:moveTo>
                      <a:pt x="0" y="201314"/>
                    </a:moveTo>
                    <a:lnTo>
                      <a:pt x="368665" y="201314"/>
                    </a:lnTo>
                    <a:lnTo>
                      <a:pt x="368665" y="0"/>
                    </a:lnTo>
                    <a:lnTo>
                      <a:pt x="0" y="0"/>
                    </a:lnTo>
                    <a:lnTo>
                      <a:pt x="0" y="201314"/>
                    </a:lnTo>
                    <a:close/>
                  </a:path>
                </a:pathLst>
              </a:custGeom>
              <a:ln w="3175">
                <a:solidFill>
                  <a:srgbClr val="000000"/>
                </a:solidFill>
              </a:ln>
            </p:spPr>
            <p:txBody>
              <a:bodyPr wrap="square" lIns="0" tIns="0" rIns="0" bIns="0" rtlCol="0"/>
              <a:lstStyle/>
              <a:p>
                <a:endParaRPr sz="2133"/>
              </a:p>
            </p:txBody>
          </p:sp>
          <p:sp>
            <p:nvSpPr>
              <p:cNvPr id="6" name="object 6"/>
              <p:cNvSpPr/>
              <p:nvPr/>
            </p:nvSpPr>
            <p:spPr>
              <a:xfrm>
                <a:off x="3136284" y="4602915"/>
                <a:ext cx="327942" cy="179493"/>
              </a:xfrm>
              <a:custGeom>
                <a:avLst/>
                <a:gdLst/>
                <a:ahLst/>
                <a:cxnLst/>
                <a:rect l="l" t="t" r="r" b="b"/>
                <a:pathLst>
                  <a:path w="368935" h="201929">
                    <a:moveTo>
                      <a:pt x="0" y="201314"/>
                    </a:moveTo>
                    <a:lnTo>
                      <a:pt x="368665" y="0"/>
                    </a:lnTo>
                  </a:path>
                </a:pathLst>
              </a:custGeom>
              <a:ln w="3175">
                <a:solidFill>
                  <a:srgbClr val="990000"/>
                </a:solidFill>
              </a:ln>
            </p:spPr>
            <p:txBody>
              <a:bodyPr wrap="square" lIns="0" tIns="0" rIns="0" bIns="0" rtlCol="0"/>
              <a:lstStyle/>
              <a:p>
                <a:endParaRPr sz="2133"/>
              </a:p>
            </p:txBody>
          </p:sp>
          <p:sp>
            <p:nvSpPr>
              <p:cNvPr id="7" name="object 7"/>
              <p:cNvSpPr/>
              <p:nvPr/>
            </p:nvSpPr>
            <p:spPr>
              <a:xfrm>
                <a:off x="3136284" y="4602915"/>
                <a:ext cx="327942" cy="179493"/>
              </a:xfrm>
              <a:custGeom>
                <a:avLst/>
                <a:gdLst/>
                <a:ahLst/>
                <a:cxnLst/>
                <a:rect l="l" t="t" r="r" b="b"/>
                <a:pathLst>
                  <a:path w="368935" h="201929">
                    <a:moveTo>
                      <a:pt x="0" y="0"/>
                    </a:moveTo>
                    <a:lnTo>
                      <a:pt x="368665" y="201314"/>
                    </a:lnTo>
                  </a:path>
                </a:pathLst>
              </a:custGeom>
              <a:ln w="3175">
                <a:solidFill>
                  <a:srgbClr val="990000"/>
                </a:solidFill>
              </a:ln>
            </p:spPr>
            <p:txBody>
              <a:bodyPr wrap="square" lIns="0" tIns="0" rIns="0" bIns="0" rtlCol="0"/>
              <a:lstStyle/>
              <a:p>
                <a:endParaRPr sz="2133"/>
              </a:p>
            </p:txBody>
          </p:sp>
          <p:sp>
            <p:nvSpPr>
              <p:cNvPr id="8" name="object 8"/>
              <p:cNvSpPr/>
              <p:nvPr/>
            </p:nvSpPr>
            <p:spPr>
              <a:xfrm>
                <a:off x="3136284" y="4424250"/>
                <a:ext cx="327942" cy="178929"/>
              </a:xfrm>
              <a:custGeom>
                <a:avLst/>
                <a:gdLst/>
                <a:ahLst/>
                <a:cxnLst/>
                <a:rect l="l" t="t" r="r" b="b"/>
                <a:pathLst>
                  <a:path w="368935" h="201295">
                    <a:moveTo>
                      <a:pt x="0" y="200999"/>
                    </a:moveTo>
                    <a:lnTo>
                      <a:pt x="368665" y="200999"/>
                    </a:lnTo>
                    <a:lnTo>
                      <a:pt x="368665" y="0"/>
                    </a:lnTo>
                    <a:lnTo>
                      <a:pt x="0" y="0"/>
                    </a:lnTo>
                    <a:lnTo>
                      <a:pt x="0" y="200999"/>
                    </a:lnTo>
                    <a:close/>
                  </a:path>
                </a:pathLst>
              </a:custGeom>
              <a:ln w="3175">
                <a:solidFill>
                  <a:srgbClr val="000000"/>
                </a:solidFill>
              </a:ln>
            </p:spPr>
            <p:txBody>
              <a:bodyPr wrap="square" lIns="0" tIns="0" rIns="0" bIns="0" rtlCol="0"/>
              <a:lstStyle/>
              <a:p>
                <a:endParaRPr sz="2133"/>
              </a:p>
            </p:txBody>
          </p:sp>
          <p:sp>
            <p:nvSpPr>
              <p:cNvPr id="9" name="object 9"/>
              <p:cNvSpPr/>
              <p:nvPr/>
            </p:nvSpPr>
            <p:spPr>
              <a:xfrm>
                <a:off x="3136284" y="4424250"/>
                <a:ext cx="327942" cy="178929"/>
              </a:xfrm>
              <a:custGeom>
                <a:avLst/>
                <a:gdLst/>
                <a:ahLst/>
                <a:cxnLst/>
                <a:rect l="l" t="t" r="r" b="b"/>
                <a:pathLst>
                  <a:path w="368935" h="201295">
                    <a:moveTo>
                      <a:pt x="0" y="200999"/>
                    </a:moveTo>
                    <a:lnTo>
                      <a:pt x="368665" y="0"/>
                    </a:lnTo>
                  </a:path>
                </a:pathLst>
              </a:custGeom>
              <a:ln w="3175">
                <a:solidFill>
                  <a:srgbClr val="990000"/>
                </a:solidFill>
              </a:ln>
            </p:spPr>
            <p:txBody>
              <a:bodyPr wrap="square" lIns="0" tIns="0" rIns="0" bIns="0" rtlCol="0"/>
              <a:lstStyle/>
              <a:p>
                <a:endParaRPr sz="2133"/>
              </a:p>
            </p:txBody>
          </p:sp>
          <p:sp>
            <p:nvSpPr>
              <p:cNvPr id="10" name="object 10"/>
              <p:cNvSpPr/>
              <p:nvPr/>
            </p:nvSpPr>
            <p:spPr>
              <a:xfrm>
                <a:off x="3136284" y="4424250"/>
                <a:ext cx="327942" cy="178929"/>
              </a:xfrm>
              <a:custGeom>
                <a:avLst/>
                <a:gdLst/>
                <a:ahLst/>
                <a:cxnLst/>
                <a:rect l="l" t="t" r="r" b="b"/>
                <a:pathLst>
                  <a:path w="368935" h="201295">
                    <a:moveTo>
                      <a:pt x="0" y="0"/>
                    </a:moveTo>
                    <a:lnTo>
                      <a:pt x="368665" y="200999"/>
                    </a:lnTo>
                  </a:path>
                </a:pathLst>
              </a:custGeom>
              <a:ln w="3175">
                <a:solidFill>
                  <a:srgbClr val="990000"/>
                </a:solidFill>
              </a:ln>
            </p:spPr>
            <p:txBody>
              <a:bodyPr wrap="square" lIns="0" tIns="0" rIns="0" bIns="0" rtlCol="0"/>
              <a:lstStyle/>
              <a:p>
                <a:endParaRPr sz="2133"/>
              </a:p>
            </p:txBody>
          </p:sp>
          <p:sp>
            <p:nvSpPr>
              <p:cNvPr id="11" name="object 11"/>
              <p:cNvSpPr/>
              <p:nvPr/>
            </p:nvSpPr>
            <p:spPr>
              <a:xfrm>
                <a:off x="1090949" y="3604406"/>
                <a:ext cx="2373489" cy="0"/>
              </a:xfrm>
              <a:custGeom>
                <a:avLst/>
                <a:gdLst/>
                <a:ahLst/>
                <a:cxnLst/>
                <a:rect l="l" t="t" r="r" b="b"/>
                <a:pathLst>
                  <a:path w="2670175">
                    <a:moveTo>
                      <a:pt x="2669667" y="0"/>
                    </a:moveTo>
                    <a:lnTo>
                      <a:pt x="0" y="0"/>
                    </a:lnTo>
                  </a:path>
                </a:pathLst>
              </a:custGeom>
              <a:ln w="3175">
                <a:solidFill>
                  <a:srgbClr val="000000"/>
                </a:solidFill>
              </a:ln>
            </p:spPr>
            <p:txBody>
              <a:bodyPr wrap="square" lIns="0" tIns="0" rIns="0" bIns="0" rtlCol="0"/>
              <a:lstStyle/>
              <a:p>
                <a:endParaRPr sz="2133"/>
              </a:p>
            </p:txBody>
          </p:sp>
          <p:sp>
            <p:nvSpPr>
              <p:cNvPr id="12" name="object 12"/>
              <p:cNvSpPr/>
              <p:nvPr/>
            </p:nvSpPr>
            <p:spPr>
              <a:xfrm>
                <a:off x="3463987" y="4424250"/>
                <a:ext cx="0" cy="1203396"/>
              </a:xfrm>
              <a:custGeom>
                <a:avLst/>
                <a:gdLst/>
                <a:ahLst/>
                <a:cxnLst/>
                <a:rect l="l" t="t" r="r" b="b"/>
                <a:pathLst>
                  <a:path h="1353820">
                    <a:moveTo>
                      <a:pt x="0" y="0"/>
                    </a:moveTo>
                    <a:lnTo>
                      <a:pt x="0" y="1353352"/>
                    </a:lnTo>
                  </a:path>
                </a:pathLst>
              </a:custGeom>
              <a:ln w="3175">
                <a:solidFill>
                  <a:srgbClr val="000000"/>
                </a:solidFill>
              </a:ln>
            </p:spPr>
            <p:txBody>
              <a:bodyPr wrap="square" lIns="0" tIns="0" rIns="0" bIns="0" rtlCol="0"/>
              <a:lstStyle/>
              <a:p>
                <a:endParaRPr sz="2133"/>
              </a:p>
            </p:txBody>
          </p:sp>
          <p:sp>
            <p:nvSpPr>
              <p:cNvPr id="13" name="object 13"/>
              <p:cNvSpPr/>
              <p:nvPr/>
            </p:nvSpPr>
            <p:spPr>
              <a:xfrm>
                <a:off x="1644227"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4" name="object 14"/>
              <p:cNvSpPr/>
              <p:nvPr/>
            </p:nvSpPr>
            <p:spPr>
              <a:xfrm>
                <a:off x="1580258"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5" name="object 15"/>
              <p:cNvSpPr/>
              <p:nvPr/>
            </p:nvSpPr>
            <p:spPr>
              <a:xfrm>
                <a:off x="1511519"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6" name="object 16"/>
              <p:cNvSpPr/>
              <p:nvPr/>
            </p:nvSpPr>
            <p:spPr>
              <a:xfrm>
                <a:off x="1083094" y="3556726"/>
                <a:ext cx="2428804" cy="0"/>
              </a:xfrm>
              <a:custGeom>
                <a:avLst/>
                <a:gdLst/>
                <a:ahLst/>
                <a:cxnLst/>
                <a:rect l="l" t="t" r="r" b="b"/>
                <a:pathLst>
                  <a:path w="2732404">
                    <a:moveTo>
                      <a:pt x="2732164" y="0"/>
                    </a:moveTo>
                    <a:lnTo>
                      <a:pt x="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2534748"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8" name="object 18"/>
              <p:cNvSpPr/>
              <p:nvPr/>
            </p:nvSpPr>
            <p:spPr>
              <a:xfrm>
                <a:off x="2470779"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9" name="object 19"/>
              <p:cNvSpPr/>
              <p:nvPr/>
            </p:nvSpPr>
            <p:spPr>
              <a:xfrm>
                <a:off x="2402040"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0" name="object 20"/>
              <p:cNvSpPr/>
              <p:nvPr/>
            </p:nvSpPr>
            <p:spPr>
              <a:xfrm>
                <a:off x="3377572" y="3557850"/>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1" name="object 21"/>
              <p:cNvSpPr/>
              <p:nvPr/>
            </p:nvSpPr>
            <p:spPr>
              <a:xfrm>
                <a:off x="3313603" y="3557850"/>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2" name="object 22"/>
              <p:cNvSpPr/>
              <p:nvPr/>
            </p:nvSpPr>
            <p:spPr>
              <a:xfrm>
                <a:off x="3244864" y="3557851"/>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3" name="object 23"/>
              <p:cNvSpPr/>
              <p:nvPr/>
            </p:nvSpPr>
            <p:spPr>
              <a:xfrm>
                <a:off x="3511684" y="4424254"/>
                <a:ext cx="0" cy="1218071"/>
              </a:xfrm>
              <a:custGeom>
                <a:avLst/>
                <a:gdLst/>
                <a:ahLst/>
                <a:cxnLst/>
                <a:rect l="l" t="t" r="r" b="b"/>
                <a:pathLst>
                  <a:path h="1370329">
                    <a:moveTo>
                      <a:pt x="0" y="0"/>
                    </a:moveTo>
                    <a:lnTo>
                      <a:pt x="0" y="1370076"/>
                    </a:lnTo>
                  </a:path>
                </a:pathLst>
              </a:custGeom>
              <a:ln w="3175">
                <a:solidFill>
                  <a:srgbClr val="000000"/>
                </a:solidFill>
              </a:ln>
            </p:spPr>
            <p:txBody>
              <a:bodyPr wrap="square" lIns="0" tIns="0" rIns="0" bIns="0" rtlCol="0"/>
              <a:lstStyle/>
              <a:p>
                <a:endParaRPr sz="2133"/>
              </a:p>
            </p:txBody>
          </p:sp>
          <p:sp>
            <p:nvSpPr>
              <p:cNvPr id="24" name="object 24"/>
              <p:cNvSpPr/>
              <p:nvPr/>
            </p:nvSpPr>
            <p:spPr>
              <a:xfrm>
                <a:off x="3463988" y="2572243"/>
                <a:ext cx="0" cy="731520"/>
              </a:xfrm>
              <a:custGeom>
                <a:avLst/>
                <a:gdLst/>
                <a:ahLst/>
                <a:cxnLst/>
                <a:rect l="l" t="t" r="r" b="b"/>
                <a:pathLst>
                  <a:path h="822960">
                    <a:moveTo>
                      <a:pt x="0" y="822613"/>
                    </a:moveTo>
                    <a:lnTo>
                      <a:pt x="0" y="0"/>
                    </a:lnTo>
                  </a:path>
                </a:pathLst>
              </a:custGeom>
              <a:ln w="3175">
                <a:solidFill>
                  <a:srgbClr val="DF7FFF"/>
                </a:solidFill>
              </a:ln>
            </p:spPr>
            <p:txBody>
              <a:bodyPr wrap="square" lIns="0" tIns="0" rIns="0" bIns="0" rtlCol="0"/>
              <a:lstStyle/>
              <a:p>
                <a:endParaRPr sz="2133"/>
              </a:p>
            </p:txBody>
          </p:sp>
          <p:sp>
            <p:nvSpPr>
              <p:cNvPr id="25" name="object 25"/>
              <p:cNvSpPr/>
              <p:nvPr/>
            </p:nvSpPr>
            <p:spPr>
              <a:xfrm>
                <a:off x="1684910" y="2572243"/>
                <a:ext cx="0" cy="907627"/>
              </a:xfrm>
              <a:custGeom>
                <a:avLst/>
                <a:gdLst/>
                <a:ahLst/>
                <a:cxnLst/>
                <a:rect l="l" t="t" r="r" b="b"/>
                <a:pathLst>
                  <a:path h="1021079">
                    <a:moveTo>
                      <a:pt x="0" y="1021088"/>
                    </a:moveTo>
                    <a:lnTo>
                      <a:pt x="0" y="0"/>
                    </a:lnTo>
                  </a:path>
                </a:pathLst>
              </a:custGeom>
              <a:ln w="3175">
                <a:solidFill>
                  <a:srgbClr val="DF7FFF"/>
                </a:solidFill>
              </a:ln>
            </p:spPr>
            <p:txBody>
              <a:bodyPr wrap="square" lIns="0" tIns="0" rIns="0" bIns="0" rtlCol="0"/>
              <a:lstStyle/>
              <a:p>
                <a:endParaRPr sz="2133"/>
              </a:p>
            </p:txBody>
          </p:sp>
          <p:sp>
            <p:nvSpPr>
              <p:cNvPr id="26" name="object 26"/>
              <p:cNvSpPr/>
              <p:nvPr/>
            </p:nvSpPr>
            <p:spPr>
              <a:xfrm>
                <a:off x="1655733" y="2683876"/>
                <a:ext cx="1837267" cy="0"/>
              </a:xfrm>
              <a:custGeom>
                <a:avLst/>
                <a:gdLst/>
                <a:ahLst/>
                <a:cxnLst/>
                <a:rect l="l" t="t" r="r" b="b"/>
                <a:pathLst>
                  <a:path w="2066925">
                    <a:moveTo>
                      <a:pt x="0" y="0"/>
                    </a:moveTo>
                    <a:lnTo>
                      <a:pt x="2066798" y="0"/>
                    </a:lnTo>
                  </a:path>
                </a:pathLst>
              </a:custGeom>
              <a:ln w="3175">
                <a:solidFill>
                  <a:srgbClr val="BF00FF"/>
                </a:solidFill>
              </a:ln>
            </p:spPr>
            <p:txBody>
              <a:bodyPr wrap="square" lIns="0" tIns="0" rIns="0" bIns="0" rtlCol="0"/>
              <a:lstStyle/>
              <a:p>
                <a:endParaRPr sz="2133"/>
              </a:p>
            </p:txBody>
          </p:sp>
          <p:sp>
            <p:nvSpPr>
              <p:cNvPr id="27" name="object 27"/>
              <p:cNvSpPr/>
              <p:nvPr/>
            </p:nvSpPr>
            <p:spPr>
              <a:xfrm>
                <a:off x="3463988" y="2683876"/>
                <a:ext cx="0" cy="0"/>
              </a:xfrm>
              <a:custGeom>
                <a:avLst/>
                <a:gdLst/>
                <a:ahLst/>
                <a:cxnLst/>
                <a:rect l="l" t="t" r="r" b="b"/>
                <a:pathLst>
                  <a:path>
                    <a:moveTo>
                      <a:pt x="0" y="0"/>
                    </a:moveTo>
                    <a:lnTo>
                      <a:pt x="0" y="0"/>
                    </a:lnTo>
                  </a:path>
                </a:pathLst>
              </a:custGeom>
              <a:ln w="3175">
                <a:solidFill>
                  <a:srgbClr val="BF00FF"/>
                </a:solidFill>
              </a:ln>
            </p:spPr>
            <p:txBody>
              <a:bodyPr wrap="square" lIns="0" tIns="0" rIns="0" bIns="0" rtlCol="0"/>
              <a:lstStyle/>
              <a:p>
                <a:endParaRPr sz="2133"/>
              </a:p>
            </p:txBody>
          </p:sp>
          <p:sp>
            <p:nvSpPr>
              <p:cNvPr id="28" name="object 28"/>
              <p:cNvSpPr/>
              <p:nvPr/>
            </p:nvSpPr>
            <p:spPr>
              <a:xfrm>
                <a:off x="3424429" y="2644609"/>
                <a:ext cx="79587" cy="79022"/>
              </a:xfrm>
              <a:custGeom>
                <a:avLst/>
                <a:gdLst/>
                <a:ahLst/>
                <a:cxnLst/>
                <a:rect l="l" t="t" r="r" b="b"/>
                <a:pathLst>
                  <a:path w="89535" h="88900">
                    <a:moveTo>
                      <a:pt x="89009" y="0"/>
                    </a:moveTo>
                    <a:lnTo>
                      <a:pt x="0" y="88666"/>
                    </a:lnTo>
                  </a:path>
                </a:pathLst>
              </a:custGeom>
              <a:ln w="3175">
                <a:solidFill>
                  <a:srgbClr val="FF00BF"/>
                </a:solidFill>
              </a:ln>
            </p:spPr>
            <p:txBody>
              <a:bodyPr wrap="square" lIns="0" tIns="0" rIns="0" bIns="0" rtlCol="0"/>
              <a:lstStyle/>
              <a:p>
                <a:endParaRPr sz="2133"/>
              </a:p>
            </p:txBody>
          </p:sp>
          <p:sp>
            <p:nvSpPr>
              <p:cNvPr id="29" name="object 29"/>
              <p:cNvSpPr/>
              <p:nvPr/>
            </p:nvSpPr>
            <p:spPr>
              <a:xfrm>
                <a:off x="1684911" y="2683876"/>
                <a:ext cx="0" cy="0"/>
              </a:xfrm>
              <a:custGeom>
                <a:avLst/>
                <a:gdLst/>
                <a:ahLst/>
                <a:cxnLst/>
                <a:rect l="l" t="t" r="r" b="b"/>
                <a:pathLst>
                  <a:path>
                    <a:moveTo>
                      <a:pt x="0" y="0"/>
                    </a:moveTo>
                    <a:lnTo>
                      <a:pt x="0" y="0"/>
                    </a:lnTo>
                  </a:path>
                </a:pathLst>
              </a:custGeom>
              <a:ln w="3175">
                <a:solidFill>
                  <a:srgbClr val="BF00FF"/>
                </a:solidFill>
              </a:ln>
            </p:spPr>
            <p:txBody>
              <a:bodyPr wrap="square" lIns="0" tIns="0" rIns="0" bIns="0" rtlCol="0"/>
              <a:lstStyle/>
              <a:p>
                <a:endParaRPr sz="2133"/>
              </a:p>
            </p:txBody>
          </p:sp>
          <p:sp>
            <p:nvSpPr>
              <p:cNvPr id="30" name="object 30"/>
              <p:cNvSpPr/>
              <p:nvPr/>
            </p:nvSpPr>
            <p:spPr>
              <a:xfrm>
                <a:off x="3463988" y="3377786"/>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1" name="object 31"/>
              <p:cNvSpPr/>
              <p:nvPr/>
            </p:nvSpPr>
            <p:spPr>
              <a:xfrm>
                <a:off x="1684911" y="3554489"/>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2" name="object 32"/>
              <p:cNvSpPr/>
              <p:nvPr/>
            </p:nvSpPr>
            <p:spPr>
              <a:xfrm>
                <a:off x="1684911" y="2683877"/>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3" name="object 33"/>
              <p:cNvSpPr/>
              <p:nvPr/>
            </p:nvSpPr>
            <p:spPr>
              <a:xfrm>
                <a:off x="1645352" y="2644611"/>
                <a:ext cx="79587" cy="79022"/>
              </a:xfrm>
              <a:custGeom>
                <a:avLst/>
                <a:gdLst/>
                <a:ahLst/>
                <a:cxnLst/>
                <a:rect l="l" t="t" r="r" b="b"/>
                <a:pathLst>
                  <a:path w="89535" h="88900">
                    <a:moveTo>
                      <a:pt x="0" y="88666"/>
                    </a:moveTo>
                    <a:lnTo>
                      <a:pt x="89009" y="0"/>
                    </a:lnTo>
                  </a:path>
                </a:pathLst>
              </a:custGeom>
              <a:ln w="3175">
                <a:solidFill>
                  <a:srgbClr val="FF00BF"/>
                </a:solidFill>
              </a:ln>
            </p:spPr>
            <p:txBody>
              <a:bodyPr wrap="square" lIns="0" tIns="0" rIns="0" bIns="0" rtlCol="0"/>
              <a:lstStyle/>
              <a:p>
                <a:endParaRPr sz="2133"/>
              </a:p>
            </p:txBody>
          </p:sp>
          <p:sp>
            <p:nvSpPr>
              <p:cNvPr id="34" name="object 34"/>
              <p:cNvSpPr/>
              <p:nvPr/>
            </p:nvSpPr>
            <p:spPr>
              <a:xfrm>
                <a:off x="3296490" y="3604415"/>
                <a:ext cx="167640" cy="820138"/>
              </a:xfrm>
              <a:custGeom>
                <a:avLst/>
                <a:gdLst/>
                <a:ahLst/>
                <a:cxnLst/>
                <a:rect l="l" t="t" r="r" b="b"/>
                <a:pathLst>
                  <a:path w="188595" h="922654">
                    <a:moveTo>
                      <a:pt x="188436" y="0"/>
                    </a:moveTo>
                    <a:lnTo>
                      <a:pt x="0" y="0"/>
                    </a:lnTo>
                    <a:lnTo>
                      <a:pt x="0" y="922324"/>
                    </a:lnTo>
                    <a:lnTo>
                      <a:pt x="188436" y="922324"/>
                    </a:lnTo>
                    <a:lnTo>
                      <a:pt x="188436" y="0"/>
                    </a:lnTo>
                    <a:close/>
                  </a:path>
                </a:pathLst>
              </a:custGeom>
              <a:ln w="3175">
                <a:solidFill>
                  <a:srgbClr val="000000"/>
                </a:solidFill>
              </a:ln>
            </p:spPr>
            <p:txBody>
              <a:bodyPr wrap="square" lIns="0" tIns="0" rIns="0" bIns="0" rtlCol="0"/>
              <a:lstStyle/>
              <a:p>
                <a:endParaRPr sz="2133"/>
              </a:p>
            </p:txBody>
          </p:sp>
          <p:sp>
            <p:nvSpPr>
              <p:cNvPr id="35" name="object 35"/>
              <p:cNvSpPr/>
              <p:nvPr/>
            </p:nvSpPr>
            <p:spPr>
              <a:xfrm>
                <a:off x="3296490" y="3604415"/>
                <a:ext cx="167640" cy="820138"/>
              </a:xfrm>
              <a:custGeom>
                <a:avLst/>
                <a:gdLst/>
                <a:ahLst/>
                <a:cxnLst/>
                <a:rect l="l" t="t" r="r" b="b"/>
                <a:pathLst>
                  <a:path w="188595" h="922654">
                    <a:moveTo>
                      <a:pt x="0" y="0"/>
                    </a:moveTo>
                    <a:lnTo>
                      <a:pt x="188436" y="922324"/>
                    </a:lnTo>
                  </a:path>
                </a:pathLst>
              </a:custGeom>
              <a:ln w="3175">
                <a:solidFill>
                  <a:srgbClr val="990000"/>
                </a:solidFill>
              </a:ln>
            </p:spPr>
            <p:txBody>
              <a:bodyPr wrap="square" lIns="0" tIns="0" rIns="0" bIns="0" rtlCol="0"/>
              <a:lstStyle/>
              <a:p>
                <a:endParaRPr sz="2133"/>
              </a:p>
            </p:txBody>
          </p:sp>
          <p:sp>
            <p:nvSpPr>
              <p:cNvPr id="36" name="object 36"/>
              <p:cNvSpPr/>
              <p:nvPr/>
            </p:nvSpPr>
            <p:spPr>
              <a:xfrm>
                <a:off x="3296490" y="3604415"/>
                <a:ext cx="167640" cy="820138"/>
              </a:xfrm>
              <a:custGeom>
                <a:avLst/>
                <a:gdLst/>
                <a:ahLst/>
                <a:cxnLst/>
                <a:rect l="l" t="t" r="r" b="b"/>
                <a:pathLst>
                  <a:path w="188595" h="922654">
                    <a:moveTo>
                      <a:pt x="188436" y="0"/>
                    </a:moveTo>
                    <a:lnTo>
                      <a:pt x="0" y="922324"/>
                    </a:lnTo>
                  </a:path>
                </a:pathLst>
              </a:custGeom>
              <a:ln w="3175">
                <a:solidFill>
                  <a:srgbClr val="990000"/>
                </a:solidFill>
              </a:ln>
            </p:spPr>
            <p:txBody>
              <a:bodyPr wrap="square" lIns="0" tIns="0" rIns="0" bIns="0" rtlCol="0"/>
              <a:lstStyle/>
              <a:p>
                <a:endParaRPr sz="2133"/>
              </a:p>
            </p:txBody>
          </p:sp>
          <p:sp>
            <p:nvSpPr>
              <p:cNvPr id="37" name="object 37"/>
              <p:cNvSpPr/>
              <p:nvPr/>
            </p:nvSpPr>
            <p:spPr>
              <a:xfrm>
                <a:off x="1074679" y="3502602"/>
                <a:ext cx="164253" cy="1028418"/>
              </a:xfrm>
              <a:custGeom>
                <a:avLst/>
                <a:gdLst/>
                <a:ahLst/>
                <a:cxnLst/>
                <a:rect l="l" t="t" r="r" b="b"/>
                <a:pathLst>
                  <a:path w="184784" h="1156970">
                    <a:moveTo>
                      <a:pt x="0" y="0"/>
                    </a:moveTo>
                    <a:lnTo>
                      <a:pt x="85853" y="537680"/>
                    </a:lnTo>
                    <a:lnTo>
                      <a:pt x="44504" y="567972"/>
                    </a:lnTo>
                    <a:lnTo>
                      <a:pt x="137302" y="572074"/>
                    </a:lnTo>
                    <a:lnTo>
                      <a:pt x="96269" y="602366"/>
                    </a:lnTo>
                    <a:lnTo>
                      <a:pt x="184648" y="1156771"/>
                    </a:lnTo>
                  </a:path>
                </a:pathLst>
              </a:custGeom>
              <a:ln w="3175">
                <a:solidFill>
                  <a:srgbClr val="000000"/>
                </a:solidFill>
              </a:ln>
            </p:spPr>
            <p:txBody>
              <a:bodyPr wrap="square" lIns="0" tIns="0" rIns="0" bIns="0" rtlCol="0"/>
              <a:lstStyle/>
              <a:p>
                <a:endParaRPr sz="2133"/>
              </a:p>
            </p:txBody>
          </p:sp>
          <p:sp>
            <p:nvSpPr>
              <p:cNvPr id="38" name="object 38"/>
              <p:cNvSpPr/>
              <p:nvPr/>
            </p:nvSpPr>
            <p:spPr>
              <a:xfrm>
                <a:off x="2889668" y="2317853"/>
                <a:ext cx="736600" cy="226907"/>
              </a:xfrm>
              <a:custGeom>
                <a:avLst/>
                <a:gdLst/>
                <a:ahLst/>
                <a:cxnLst/>
                <a:rect l="l" t="t" r="r" b="b"/>
                <a:pathLst>
                  <a:path w="828675" h="255269">
                    <a:moveTo>
                      <a:pt x="828550" y="254956"/>
                    </a:moveTo>
                    <a:lnTo>
                      <a:pt x="478191" y="147041"/>
                    </a:lnTo>
                    <a:lnTo>
                      <a:pt x="442524" y="183644"/>
                    </a:lnTo>
                    <a:lnTo>
                      <a:pt x="451046" y="91191"/>
                    </a:lnTo>
                    <a:lnTo>
                      <a:pt x="415379" y="127793"/>
                    </a:lnTo>
                    <a:lnTo>
                      <a:pt x="0"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2915480" y="5458392"/>
                <a:ext cx="736600" cy="226907"/>
              </a:xfrm>
              <a:custGeom>
                <a:avLst/>
                <a:gdLst/>
                <a:ahLst/>
                <a:cxnLst/>
                <a:rect l="l" t="t" r="r" b="b"/>
                <a:pathLst>
                  <a:path w="828675" h="255270">
                    <a:moveTo>
                      <a:pt x="828550" y="254956"/>
                    </a:moveTo>
                    <a:lnTo>
                      <a:pt x="478191" y="147041"/>
                    </a:lnTo>
                    <a:lnTo>
                      <a:pt x="442524" y="183644"/>
                    </a:lnTo>
                    <a:lnTo>
                      <a:pt x="451362" y="91191"/>
                    </a:lnTo>
                    <a:lnTo>
                      <a:pt x="415379" y="127793"/>
                    </a:ln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3463990" y="4424261"/>
                <a:ext cx="47978" cy="0"/>
              </a:xfrm>
              <a:custGeom>
                <a:avLst/>
                <a:gdLst/>
                <a:ahLst/>
                <a:cxnLst/>
                <a:rect l="l" t="t" r="r" b="b"/>
                <a:pathLst>
                  <a:path w="53975">
                    <a:moveTo>
                      <a:pt x="0" y="0"/>
                    </a:moveTo>
                    <a:lnTo>
                      <a:pt x="53658" y="0"/>
                    </a:lnTo>
                  </a:path>
                </a:pathLst>
              </a:custGeom>
              <a:ln w="3175">
                <a:solidFill>
                  <a:srgbClr val="000000"/>
                </a:solidFill>
              </a:ln>
            </p:spPr>
            <p:txBody>
              <a:bodyPr wrap="square" lIns="0" tIns="0" rIns="0" bIns="0" rtlCol="0"/>
              <a:lstStyle/>
              <a:p>
                <a:endParaRPr sz="2133"/>
              </a:p>
            </p:txBody>
          </p:sp>
          <p:sp>
            <p:nvSpPr>
              <p:cNvPr id="41" name="object 41"/>
              <p:cNvSpPr/>
              <p:nvPr/>
            </p:nvSpPr>
            <p:spPr>
              <a:xfrm>
                <a:off x="3511685" y="2509422"/>
                <a:ext cx="0" cy="1047609"/>
              </a:xfrm>
              <a:custGeom>
                <a:avLst/>
                <a:gdLst/>
                <a:ahLst/>
                <a:cxnLst/>
                <a:rect l="l" t="t" r="r" b="b"/>
                <a:pathLst>
                  <a:path h="1178560">
                    <a:moveTo>
                      <a:pt x="0" y="1178227"/>
                    </a:moveTo>
                    <a:lnTo>
                      <a:pt x="0" y="0"/>
                    </a:lnTo>
                  </a:path>
                </a:pathLst>
              </a:custGeom>
              <a:ln w="3175">
                <a:solidFill>
                  <a:srgbClr val="000000"/>
                </a:solidFill>
              </a:ln>
            </p:spPr>
            <p:txBody>
              <a:bodyPr wrap="square" lIns="0" tIns="0" rIns="0" bIns="0" rtlCol="0"/>
              <a:lstStyle/>
              <a:p>
                <a:endParaRPr sz="2133"/>
              </a:p>
            </p:txBody>
          </p:sp>
          <p:sp>
            <p:nvSpPr>
              <p:cNvPr id="42" name="object 42"/>
              <p:cNvSpPr/>
              <p:nvPr/>
            </p:nvSpPr>
            <p:spPr>
              <a:xfrm>
                <a:off x="3463990" y="2494557"/>
                <a:ext cx="0" cy="1110262"/>
              </a:xfrm>
              <a:custGeom>
                <a:avLst/>
                <a:gdLst/>
                <a:ahLst/>
                <a:cxnLst/>
                <a:rect l="l" t="t" r="r" b="b"/>
                <a:pathLst>
                  <a:path h="1249045">
                    <a:moveTo>
                      <a:pt x="0" y="1248594"/>
                    </a:moveTo>
                    <a:lnTo>
                      <a:pt x="0" y="0"/>
                    </a:lnTo>
                  </a:path>
                </a:pathLst>
              </a:custGeom>
              <a:ln w="3175">
                <a:solidFill>
                  <a:srgbClr val="000000"/>
                </a:solidFill>
              </a:ln>
            </p:spPr>
            <p:txBody>
              <a:bodyPr wrap="square" lIns="0" tIns="0" rIns="0" bIns="0" rtlCol="0"/>
              <a:lstStyle/>
              <a:p>
                <a:endParaRPr sz="2133"/>
              </a:p>
            </p:txBody>
          </p:sp>
          <p:sp>
            <p:nvSpPr>
              <p:cNvPr id="43" name="object 43"/>
              <p:cNvSpPr/>
              <p:nvPr/>
            </p:nvSpPr>
            <p:spPr>
              <a:xfrm>
                <a:off x="3136288" y="3377790"/>
                <a:ext cx="327942" cy="179493"/>
              </a:xfrm>
              <a:custGeom>
                <a:avLst/>
                <a:gdLst/>
                <a:ahLst/>
                <a:cxnLst/>
                <a:rect l="l" t="t" r="r" b="b"/>
                <a:pathLst>
                  <a:path w="368935" h="201929">
                    <a:moveTo>
                      <a:pt x="0" y="0"/>
                    </a:moveTo>
                    <a:lnTo>
                      <a:pt x="368665" y="0"/>
                    </a:lnTo>
                    <a:lnTo>
                      <a:pt x="368665" y="201314"/>
                    </a:lnTo>
                    <a:lnTo>
                      <a:pt x="0" y="201314"/>
                    </a:lnTo>
                    <a:lnTo>
                      <a:pt x="0" y="0"/>
                    </a:lnTo>
                    <a:close/>
                  </a:path>
                </a:pathLst>
              </a:custGeom>
              <a:ln w="3175">
                <a:solidFill>
                  <a:srgbClr val="000000"/>
                </a:solidFill>
              </a:ln>
            </p:spPr>
            <p:txBody>
              <a:bodyPr wrap="square" lIns="0" tIns="0" rIns="0" bIns="0" rtlCol="0"/>
              <a:lstStyle/>
              <a:p>
                <a:endParaRPr sz="2133"/>
              </a:p>
            </p:txBody>
          </p:sp>
          <p:sp>
            <p:nvSpPr>
              <p:cNvPr id="44" name="object 44"/>
              <p:cNvSpPr/>
              <p:nvPr/>
            </p:nvSpPr>
            <p:spPr>
              <a:xfrm>
                <a:off x="3136288" y="3377790"/>
                <a:ext cx="327942" cy="179493"/>
              </a:xfrm>
              <a:custGeom>
                <a:avLst/>
                <a:gdLst/>
                <a:ahLst/>
                <a:cxnLst/>
                <a:rect l="l" t="t" r="r" b="b"/>
                <a:pathLst>
                  <a:path w="368935" h="201929">
                    <a:moveTo>
                      <a:pt x="0" y="0"/>
                    </a:moveTo>
                    <a:lnTo>
                      <a:pt x="368665" y="201314"/>
                    </a:lnTo>
                  </a:path>
                </a:pathLst>
              </a:custGeom>
              <a:ln w="3175">
                <a:solidFill>
                  <a:srgbClr val="990000"/>
                </a:solidFill>
              </a:ln>
            </p:spPr>
            <p:txBody>
              <a:bodyPr wrap="square" lIns="0" tIns="0" rIns="0" bIns="0" rtlCol="0"/>
              <a:lstStyle/>
              <a:p>
                <a:endParaRPr sz="2133"/>
              </a:p>
            </p:txBody>
          </p:sp>
          <p:sp>
            <p:nvSpPr>
              <p:cNvPr id="45" name="object 45"/>
              <p:cNvSpPr/>
              <p:nvPr/>
            </p:nvSpPr>
            <p:spPr>
              <a:xfrm>
                <a:off x="3136288" y="3377790"/>
                <a:ext cx="327942" cy="179493"/>
              </a:xfrm>
              <a:custGeom>
                <a:avLst/>
                <a:gdLst/>
                <a:ahLst/>
                <a:cxnLst/>
                <a:rect l="l" t="t" r="r" b="b"/>
                <a:pathLst>
                  <a:path w="368935" h="201929">
                    <a:moveTo>
                      <a:pt x="0" y="201314"/>
                    </a:moveTo>
                    <a:lnTo>
                      <a:pt x="368665" y="0"/>
                    </a:lnTo>
                  </a:path>
                </a:pathLst>
              </a:custGeom>
              <a:ln w="3175">
                <a:solidFill>
                  <a:srgbClr val="990000"/>
                </a:solidFill>
              </a:ln>
            </p:spPr>
            <p:txBody>
              <a:bodyPr wrap="square" lIns="0" tIns="0" rIns="0" bIns="0" rtlCol="0"/>
              <a:lstStyle/>
              <a:p>
                <a:endParaRPr sz="2133"/>
              </a:p>
            </p:txBody>
          </p:sp>
          <p:sp>
            <p:nvSpPr>
              <p:cNvPr id="46" name="object 46"/>
              <p:cNvSpPr/>
              <p:nvPr/>
            </p:nvSpPr>
            <p:spPr>
              <a:xfrm>
                <a:off x="3136287" y="2393866"/>
                <a:ext cx="0" cy="1163320"/>
              </a:xfrm>
              <a:custGeom>
                <a:avLst/>
                <a:gdLst/>
                <a:ahLst/>
                <a:cxnLst/>
                <a:rect l="l" t="t" r="r" b="b"/>
                <a:pathLst>
                  <a:path h="1308735">
                    <a:moveTo>
                      <a:pt x="0" y="1308230"/>
                    </a:moveTo>
                    <a:lnTo>
                      <a:pt x="0"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3088310" y="2379001"/>
                <a:ext cx="0" cy="1177996"/>
              </a:xfrm>
              <a:custGeom>
                <a:avLst/>
                <a:gdLst/>
                <a:ahLst/>
                <a:cxnLst/>
                <a:rect l="l" t="t" r="r" b="b"/>
                <a:pathLst>
                  <a:path h="1325245">
                    <a:moveTo>
                      <a:pt x="0" y="1324954"/>
                    </a:moveTo>
                    <a:lnTo>
                      <a:pt x="0" y="0"/>
                    </a:lnTo>
                  </a:path>
                </a:pathLst>
              </a:custGeom>
              <a:ln w="3175">
                <a:solidFill>
                  <a:srgbClr val="000000"/>
                </a:solidFill>
              </a:ln>
            </p:spPr>
            <p:txBody>
              <a:bodyPr wrap="square" lIns="0" tIns="0" rIns="0" bIns="0" rtlCol="0"/>
              <a:lstStyle/>
              <a:p>
                <a:endParaRPr sz="2133"/>
              </a:p>
            </p:txBody>
          </p:sp>
          <p:sp>
            <p:nvSpPr>
              <p:cNvPr id="48" name="object 48"/>
              <p:cNvSpPr/>
              <p:nvPr/>
            </p:nvSpPr>
            <p:spPr>
              <a:xfrm>
                <a:off x="3136287" y="4424264"/>
                <a:ext cx="0" cy="1102360"/>
              </a:xfrm>
              <a:custGeom>
                <a:avLst/>
                <a:gdLst/>
                <a:ahLst/>
                <a:cxnLst/>
                <a:rect l="l" t="t" r="r" b="b"/>
                <a:pathLst>
                  <a:path h="1240154">
                    <a:moveTo>
                      <a:pt x="0" y="0"/>
                    </a:moveTo>
                    <a:lnTo>
                      <a:pt x="0" y="1239758"/>
                    </a:lnTo>
                  </a:path>
                </a:pathLst>
              </a:custGeom>
              <a:ln w="3175">
                <a:solidFill>
                  <a:srgbClr val="000000"/>
                </a:solidFill>
              </a:ln>
            </p:spPr>
            <p:txBody>
              <a:bodyPr wrap="square" lIns="0" tIns="0" rIns="0" bIns="0" rtlCol="0"/>
              <a:lstStyle/>
              <a:p>
                <a:endParaRPr sz="2133"/>
              </a:p>
            </p:txBody>
          </p:sp>
          <p:sp>
            <p:nvSpPr>
              <p:cNvPr id="49" name="object 49"/>
              <p:cNvSpPr/>
              <p:nvPr/>
            </p:nvSpPr>
            <p:spPr>
              <a:xfrm>
                <a:off x="3088310" y="4424266"/>
                <a:ext cx="0" cy="1087684"/>
              </a:xfrm>
              <a:custGeom>
                <a:avLst/>
                <a:gdLst/>
                <a:ahLst/>
                <a:cxnLst/>
                <a:rect l="l" t="t" r="r" b="b"/>
                <a:pathLst>
                  <a:path h="1223645">
                    <a:moveTo>
                      <a:pt x="0" y="0"/>
                    </a:moveTo>
                    <a:lnTo>
                      <a:pt x="0" y="1223350"/>
                    </a:lnTo>
                  </a:path>
                </a:pathLst>
              </a:custGeom>
              <a:ln w="3175">
                <a:solidFill>
                  <a:srgbClr val="000000"/>
                </a:solidFill>
              </a:ln>
            </p:spPr>
            <p:txBody>
              <a:bodyPr wrap="square" lIns="0" tIns="0" rIns="0" bIns="0" rtlCol="0"/>
              <a:lstStyle/>
              <a:p>
                <a:endParaRPr sz="2133"/>
              </a:p>
            </p:txBody>
          </p:sp>
          <p:sp>
            <p:nvSpPr>
              <p:cNvPr id="50" name="object 50"/>
              <p:cNvSpPr/>
              <p:nvPr/>
            </p:nvSpPr>
            <p:spPr>
              <a:xfrm>
                <a:off x="1221697" y="4424266"/>
                <a:ext cx="1914596" cy="0"/>
              </a:xfrm>
              <a:custGeom>
                <a:avLst/>
                <a:gdLst/>
                <a:ahLst/>
                <a:cxnLst/>
                <a:rect l="l" t="t" r="r" b="b"/>
                <a:pathLst>
                  <a:path w="2153920">
                    <a:moveTo>
                      <a:pt x="0" y="0"/>
                    </a:moveTo>
                    <a:lnTo>
                      <a:pt x="2153914"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3219617" y="4002143"/>
                <a:ext cx="265853" cy="35560"/>
              </a:xfrm>
              <a:custGeom>
                <a:avLst/>
                <a:gdLst/>
                <a:ahLst/>
                <a:cxnLst/>
                <a:rect l="l" t="t" r="r" b="b"/>
                <a:pathLst>
                  <a:path w="299085" h="40004">
                    <a:moveTo>
                      <a:pt x="287862" y="14199"/>
                    </a:moveTo>
                    <a:lnTo>
                      <a:pt x="29669" y="14199"/>
                    </a:lnTo>
                    <a:lnTo>
                      <a:pt x="0" y="19879"/>
                    </a:lnTo>
                    <a:lnTo>
                      <a:pt x="29669" y="25243"/>
                    </a:lnTo>
                    <a:lnTo>
                      <a:pt x="287862" y="25243"/>
                    </a:lnTo>
                    <a:lnTo>
                      <a:pt x="287862" y="39758"/>
                    </a:lnTo>
                    <a:lnTo>
                      <a:pt x="298593" y="39758"/>
                    </a:lnTo>
                    <a:lnTo>
                      <a:pt x="298593" y="0"/>
                    </a:lnTo>
                    <a:lnTo>
                      <a:pt x="287862" y="0"/>
                    </a:lnTo>
                    <a:lnTo>
                      <a:pt x="287862" y="14199"/>
                    </a:lnTo>
                    <a:close/>
                  </a:path>
                </a:pathLst>
              </a:custGeom>
              <a:ln w="3175">
                <a:solidFill>
                  <a:srgbClr val="000000"/>
                </a:solidFill>
              </a:ln>
            </p:spPr>
            <p:txBody>
              <a:bodyPr wrap="square" lIns="0" tIns="0" rIns="0" bIns="0" rtlCol="0"/>
              <a:lstStyle/>
              <a:p>
                <a:endParaRPr sz="2133"/>
              </a:p>
            </p:txBody>
          </p:sp>
          <p:sp>
            <p:nvSpPr>
              <p:cNvPr id="52" name="object 52"/>
              <p:cNvSpPr/>
              <p:nvPr/>
            </p:nvSpPr>
            <p:spPr>
              <a:xfrm>
                <a:off x="3219617" y="3757845"/>
                <a:ext cx="265853" cy="35560"/>
              </a:xfrm>
              <a:custGeom>
                <a:avLst/>
                <a:gdLst/>
                <a:ahLst/>
                <a:cxnLst/>
                <a:rect l="l" t="t" r="r" b="b"/>
                <a:pathLst>
                  <a:path w="299085" h="40004">
                    <a:moveTo>
                      <a:pt x="287862" y="14199"/>
                    </a:moveTo>
                    <a:lnTo>
                      <a:pt x="29669" y="14199"/>
                    </a:lnTo>
                    <a:lnTo>
                      <a:pt x="0" y="19879"/>
                    </a:lnTo>
                    <a:lnTo>
                      <a:pt x="29669" y="25558"/>
                    </a:lnTo>
                    <a:lnTo>
                      <a:pt x="287862" y="25558"/>
                    </a:lnTo>
                    <a:lnTo>
                      <a:pt x="287862" y="39758"/>
                    </a:lnTo>
                    <a:lnTo>
                      <a:pt x="298593" y="39758"/>
                    </a:lnTo>
                    <a:lnTo>
                      <a:pt x="298593" y="0"/>
                    </a:lnTo>
                    <a:lnTo>
                      <a:pt x="287862" y="0"/>
                    </a:lnTo>
                    <a:lnTo>
                      <a:pt x="287862" y="14199"/>
                    </a:lnTo>
                    <a:close/>
                  </a:path>
                </a:pathLst>
              </a:custGeom>
              <a:ln w="3175">
                <a:solidFill>
                  <a:srgbClr val="000000"/>
                </a:solidFill>
              </a:ln>
            </p:spPr>
            <p:txBody>
              <a:bodyPr wrap="square" lIns="0" tIns="0" rIns="0" bIns="0" rtlCol="0"/>
              <a:lstStyle/>
              <a:p>
                <a:endParaRPr sz="2133"/>
              </a:p>
            </p:txBody>
          </p:sp>
          <p:sp>
            <p:nvSpPr>
              <p:cNvPr id="53" name="object 53"/>
              <p:cNvSpPr/>
              <p:nvPr/>
            </p:nvSpPr>
            <p:spPr>
              <a:xfrm>
                <a:off x="3219617" y="4231856"/>
                <a:ext cx="265853" cy="36124"/>
              </a:xfrm>
              <a:custGeom>
                <a:avLst/>
                <a:gdLst/>
                <a:ahLst/>
                <a:cxnLst/>
                <a:rect l="l" t="t" r="r" b="b"/>
                <a:pathLst>
                  <a:path w="299085" h="40639">
                    <a:moveTo>
                      <a:pt x="287862" y="14514"/>
                    </a:moveTo>
                    <a:lnTo>
                      <a:pt x="29669" y="14514"/>
                    </a:lnTo>
                    <a:lnTo>
                      <a:pt x="0" y="19879"/>
                    </a:lnTo>
                    <a:lnTo>
                      <a:pt x="29669" y="25558"/>
                    </a:lnTo>
                    <a:lnTo>
                      <a:pt x="287862" y="25558"/>
                    </a:lnTo>
                    <a:lnTo>
                      <a:pt x="287862" y="40073"/>
                    </a:lnTo>
                    <a:lnTo>
                      <a:pt x="298593" y="40073"/>
                    </a:lnTo>
                    <a:lnTo>
                      <a:pt x="298593" y="0"/>
                    </a:lnTo>
                    <a:lnTo>
                      <a:pt x="287862" y="0"/>
                    </a:lnTo>
                    <a:lnTo>
                      <a:pt x="287862" y="14514"/>
                    </a:lnTo>
                    <a:close/>
                  </a:path>
                </a:pathLst>
              </a:custGeom>
              <a:ln w="3175">
                <a:solidFill>
                  <a:srgbClr val="000000"/>
                </a:solidFill>
              </a:ln>
            </p:spPr>
            <p:txBody>
              <a:bodyPr wrap="square" lIns="0" tIns="0" rIns="0" bIns="0" rtlCol="0"/>
              <a:lstStyle/>
              <a:p>
                <a:endParaRPr sz="2133"/>
              </a:p>
            </p:txBody>
          </p:sp>
          <p:sp>
            <p:nvSpPr>
              <p:cNvPr id="54" name="object 54"/>
              <p:cNvSpPr/>
              <p:nvPr/>
            </p:nvSpPr>
            <p:spPr>
              <a:xfrm>
                <a:off x="1499739" y="4231857"/>
                <a:ext cx="265289" cy="36124"/>
              </a:xfrm>
              <a:custGeom>
                <a:avLst/>
                <a:gdLst/>
                <a:ahLst/>
                <a:cxnLst/>
                <a:rect l="l" t="t" r="r" b="b"/>
                <a:pathLst>
                  <a:path w="298450" h="40639">
                    <a:moveTo>
                      <a:pt x="10416" y="14514"/>
                    </a:moveTo>
                    <a:lnTo>
                      <a:pt x="268608" y="14514"/>
                    </a:lnTo>
                    <a:lnTo>
                      <a:pt x="298278" y="19879"/>
                    </a:lnTo>
                    <a:lnTo>
                      <a:pt x="268608" y="25558"/>
                    </a:lnTo>
                    <a:lnTo>
                      <a:pt x="10416" y="25558"/>
                    </a:lnTo>
                    <a:lnTo>
                      <a:pt x="10416" y="40073"/>
                    </a:lnTo>
                    <a:lnTo>
                      <a:pt x="0" y="40073"/>
                    </a:lnTo>
                    <a:lnTo>
                      <a:pt x="0" y="0"/>
                    </a:lnTo>
                    <a:lnTo>
                      <a:pt x="10416" y="0"/>
                    </a:lnTo>
                    <a:lnTo>
                      <a:pt x="10416" y="14514"/>
                    </a:lnTo>
                    <a:close/>
                  </a:path>
                </a:pathLst>
              </a:custGeom>
              <a:ln w="3175">
                <a:solidFill>
                  <a:srgbClr val="000000"/>
                </a:solidFill>
              </a:ln>
            </p:spPr>
            <p:txBody>
              <a:bodyPr wrap="square" lIns="0" tIns="0" rIns="0" bIns="0" rtlCol="0"/>
              <a:lstStyle/>
              <a:p>
                <a:endParaRPr sz="2133"/>
              </a:p>
            </p:txBody>
          </p:sp>
          <p:sp>
            <p:nvSpPr>
              <p:cNvPr id="55" name="object 55"/>
              <p:cNvSpPr/>
              <p:nvPr/>
            </p:nvSpPr>
            <p:spPr>
              <a:xfrm>
                <a:off x="1499740" y="3757846"/>
                <a:ext cx="265289" cy="35560"/>
              </a:xfrm>
              <a:custGeom>
                <a:avLst/>
                <a:gdLst/>
                <a:ahLst/>
                <a:cxnLst/>
                <a:rect l="l" t="t" r="r" b="b"/>
                <a:pathLst>
                  <a:path w="298450" h="40004">
                    <a:moveTo>
                      <a:pt x="10416" y="14199"/>
                    </a:moveTo>
                    <a:lnTo>
                      <a:pt x="268608" y="14199"/>
                    </a:lnTo>
                    <a:lnTo>
                      <a:pt x="298278" y="19879"/>
                    </a:lnTo>
                    <a:lnTo>
                      <a:pt x="268608" y="25558"/>
                    </a:lnTo>
                    <a:lnTo>
                      <a:pt x="10416" y="25558"/>
                    </a:lnTo>
                    <a:lnTo>
                      <a:pt x="10416" y="39758"/>
                    </a:lnTo>
                    <a:lnTo>
                      <a:pt x="0" y="39758"/>
                    </a:lnTo>
                    <a:lnTo>
                      <a:pt x="0" y="0"/>
                    </a:lnTo>
                    <a:lnTo>
                      <a:pt x="10416" y="0"/>
                    </a:lnTo>
                    <a:lnTo>
                      <a:pt x="10416" y="14199"/>
                    </a:lnTo>
                    <a:close/>
                  </a:path>
                </a:pathLst>
              </a:custGeom>
              <a:ln w="3175">
                <a:solidFill>
                  <a:srgbClr val="000000"/>
                </a:solidFill>
              </a:ln>
            </p:spPr>
            <p:txBody>
              <a:bodyPr wrap="square" lIns="0" tIns="0" rIns="0" bIns="0" rtlCol="0"/>
              <a:lstStyle/>
              <a:p>
                <a:endParaRPr sz="2133"/>
              </a:p>
            </p:txBody>
          </p:sp>
          <p:sp>
            <p:nvSpPr>
              <p:cNvPr id="56" name="object 56"/>
              <p:cNvSpPr/>
              <p:nvPr/>
            </p:nvSpPr>
            <p:spPr>
              <a:xfrm>
                <a:off x="1499740" y="4002144"/>
                <a:ext cx="265289" cy="35560"/>
              </a:xfrm>
              <a:custGeom>
                <a:avLst/>
                <a:gdLst/>
                <a:ahLst/>
                <a:cxnLst/>
                <a:rect l="l" t="t" r="r" b="b"/>
                <a:pathLst>
                  <a:path w="298450" h="40004">
                    <a:moveTo>
                      <a:pt x="10416" y="14199"/>
                    </a:moveTo>
                    <a:lnTo>
                      <a:pt x="268608" y="14199"/>
                    </a:lnTo>
                    <a:lnTo>
                      <a:pt x="298278" y="19879"/>
                    </a:lnTo>
                    <a:lnTo>
                      <a:pt x="268608" y="25243"/>
                    </a:lnTo>
                    <a:lnTo>
                      <a:pt x="10416" y="25243"/>
                    </a:lnTo>
                    <a:lnTo>
                      <a:pt x="10416" y="39758"/>
                    </a:lnTo>
                    <a:lnTo>
                      <a:pt x="0" y="39758"/>
                    </a:lnTo>
                    <a:lnTo>
                      <a:pt x="0" y="0"/>
                    </a:lnTo>
                    <a:lnTo>
                      <a:pt x="10416" y="0"/>
                    </a:lnTo>
                    <a:lnTo>
                      <a:pt x="10416" y="14199"/>
                    </a:lnTo>
                    <a:close/>
                  </a:path>
                </a:pathLst>
              </a:custGeom>
              <a:ln w="3175">
                <a:solidFill>
                  <a:srgbClr val="000000"/>
                </a:solidFill>
              </a:ln>
            </p:spPr>
            <p:txBody>
              <a:bodyPr wrap="square" lIns="0" tIns="0" rIns="0" bIns="0" rtlCol="0"/>
              <a:lstStyle/>
              <a:p>
                <a:endParaRPr sz="2133"/>
              </a:p>
            </p:txBody>
          </p:sp>
          <p:sp>
            <p:nvSpPr>
              <p:cNvPr id="57" name="object 57"/>
              <p:cNvSpPr/>
              <p:nvPr/>
            </p:nvSpPr>
            <p:spPr>
              <a:xfrm>
                <a:off x="1520502" y="3604423"/>
                <a:ext cx="168204" cy="820138"/>
              </a:xfrm>
              <a:custGeom>
                <a:avLst/>
                <a:gdLst/>
                <a:ahLst/>
                <a:cxnLst/>
                <a:rect l="l" t="t" r="r" b="b"/>
                <a:pathLst>
                  <a:path w="189230" h="922654">
                    <a:moveTo>
                      <a:pt x="0" y="0"/>
                    </a:moveTo>
                    <a:lnTo>
                      <a:pt x="188751" y="0"/>
                    </a:lnTo>
                    <a:lnTo>
                      <a:pt x="188751" y="922324"/>
                    </a:lnTo>
                    <a:lnTo>
                      <a:pt x="0" y="922324"/>
                    </a:lnTo>
                    <a:lnTo>
                      <a:pt x="0" y="0"/>
                    </a:lnTo>
                    <a:close/>
                  </a:path>
                </a:pathLst>
              </a:custGeom>
              <a:ln w="3175">
                <a:solidFill>
                  <a:srgbClr val="000000"/>
                </a:solidFill>
              </a:ln>
            </p:spPr>
            <p:txBody>
              <a:bodyPr wrap="square" lIns="0" tIns="0" rIns="0" bIns="0" rtlCol="0"/>
              <a:lstStyle/>
              <a:p>
                <a:endParaRPr sz="2133"/>
              </a:p>
            </p:txBody>
          </p:sp>
          <p:sp>
            <p:nvSpPr>
              <p:cNvPr id="58" name="object 58"/>
              <p:cNvSpPr/>
              <p:nvPr/>
            </p:nvSpPr>
            <p:spPr>
              <a:xfrm>
                <a:off x="1520502" y="3604423"/>
                <a:ext cx="168204" cy="820138"/>
              </a:xfrm>
              <a:custGeom>
                <a:avLst/>
                <a:gdLst/>
                <a:ahLst/>
                <a:cxnLst/>
                <a:rect l="l" t="t" r="r" b="b"/>
                <a:pathLst>
                  <a:path w="189230" h="922654">
                    <a:moveTo>
                      <a:pt x="188751" y="0"/>
                    </a:moveTo>
                    <a:lnTo>
                      <a:pt x="0" y="922324"/>
                    </a:lnTo>
                  </a:path>
                </a:pathLst>
              </a:custGeom>
              <a:ln w="3175">
                <a:solidFill>
                  <a:srgbClr val="990000"/>
                </a:solidFill>
              </a:ln>
            </p:spPr>
            <p:txBody>
              <a:bodyPr wrap="square" lIns="0" tIns="0" rIns="0" bIns="0" rtlCol="0"/>
              <a:lstStyle/>
              <a:p>
                <a:endParaRPr sz="2133"/>
              </a:p>
            </p:txBody>
          </p:sp>
          <p:sp>
            <p:nvSpPr>
              <p:cNvPr id="59" name="object 59"/>
              <p:cNvSpPr/>
              <p:nvPr/>
            </p:nvSpPr>
            <p:spPr>
              <a:xfrm>
                <a:off x="1520502" y="3604424"/>
                <a:ext cx="168204" cy="820138"/>
              </a:xfrm>
              <a:custGeom>
                <a:avLst/>
                <a:gdLst/>
                <a:ahLst/>
                <a:cxnLst/>
                <a:rect l="l" t="t" r="r" b="b"/>
                <a:pathLst>
                  <a:path w="189230" h="922654">
                    <a:moveTo>
                      <a:pt x="0" y="0"/>
                    </a:moveTo>
                    <a:lnTo>
                      <a:pt x="188751" y="922324"/>
                    </a:lnTo>
                  </a:path>
                </a:pathLst>
              </a:custGeom>
              <a:ln w="3175">
                <a:solidFill>
                  <a:srgbClr val="990000"/>
                </a:solidFill>
              </a:ln>
            </p:spPr>
            <p:txBody>
              <a:bodyPr wrap="square" lIns="0" tIns="0" rIns="0" bIns="0" rtlCol="0"/>
              <a:lstStyle/>
              <a:p>
                <a:endParaRPr sz="2133"/>
              </a:p>
            </p:txBody>
          </p:sp>
          <p:sp>
            <p:nvSpPr>
              <p:cNvPr id="60" name="object 60"/>
              <p:cNvSpPr/>
              <p:nvPr/>
            </p:nvSpPr>
            <p:spPr>
              <a:xfrm>
                <a:off x="1837544" y="3534866"/>
                <a:ext cx="35560" cy="265853"/>
              </a:xfrm>
              <a:custGeom>
                <a:avLst/>
                <a:gdLst/>
                <a:ahLst/>
                <a:cxnLst/>
                <a:rect l="l" t="t" r="r" b="b"/>
                <a:pathLst>
                  <a:path w="40005" h="299085">
                    <a:moveTo>
                      <a:pt x="25251" y="10728"/>
                    </a:moveTo>
                    <a:lnTo>
                      <a:pt x="25251" y="268840"/>
                    </a:lnTo>
                    <a:lnTo>
                      <a:pt x="19885" y="298501"/>
                    </a:lnTo>
                    <a:lnTo>
                      <a:pt x="14203" y="268840"/>
                    </a:lnTo>
                    <a:lnTo>
                      <a:pt x="14203" y="10728"/>
                    </a:lnTo>
                    <a:lnTo>
                      <a:pt x="0" y="10728"/>
                    </a:lnTo>
                    <a:lnTo>
                      <a:pt x="0" y="0"/>
                    </a:lnTo>
                    <a:lnTo>
                      <a:pt x="39770" y="0"/>
                    </a:lnTo>
                    <a:lnTo>
                      <a:pt x="39770" y="10728"/>
                    </a:lnTo>
                    <a:lnTo>
                      <a:pt x="25251" y="10728"/>
                    </a:lnTo>
                    <a:close/>
                  </a:path>
                </a:pathLst>
              </a:custGeom>
              <a:ln w="3175">
                <a:solidFill>
                  <a:srgbClr val="000000"/>
                </a:solidFill>
              </a:ln>
            </p:spPr>
            <p:txBody>
              <a:bodyPr wrap="square" lIns="0" tIns="0" rIns="0" bIns="0" rtlCol="0"/>
              <a:lstStyle/>
              <a:p>
                <a:endParaRPr sz="2133"/>
              </a:p>
            </p:txBody>
          </p:sp>
          <p:sp>
            <p:nvSpPr>
              <p:cNvPr id="61" name="object 61"/>
              <p:cNvSpPr/>
              <p:nvPr/>
            </p:nvSpPr>
            <p:spPr>
              <a:xfrm>
                <a:off x="2067327" y="3534866"/>
                <a:ext cx="36124" cy="265853"/>
              </a:xfrm>
              <a:custGeom>
                <a:avLst/>
                <a:gdLst/>
                <a:ahLst/>
                <a:cxnLst/>
                <a:rect l="l" t="t" r="r" b="b"/>
                <a:pathLst>
                  <a:path w="40639" h="299085">
                    <a:moveTo>
                      <a:pt x="25566" y="10728"/>
                    </a:moveTo>
                    <a:lnTo>
                      <a:pt x="25566" y="268840"/>
                    </a:lnTo>
                    <a:lnTo>
                      <a:pt x="19885" y="298501"/>
                    </a:lnTo>
                    <a:lnTo>
                      <a:pt x="14519" y="268840"/>
                    </a:lnTo>
                    <a:lnTo>
                      <a:pt x="14519" y="10728"/>
                    </a:lnTo>
                    <a:lnTo>
                      <a:pt x="0" y="10728"/>
                    </a:lnTo>
                    <a:lnTo>
                      <a:pt x="0" y="0"/>
                    </a:lnTo>
                    <a:lnTo>
                      <a:pt x="40086" y="0"/>
                    </a:lnTo>
                    <a:lnTo>
                      <a:pt x="40086" y="10728"/>
                    </a:lnTo>
                    <a:lnTo>
                      <a:pt x="25566" y="10728"/>
                    </a:lnTo>
                    <a:close/>
                  </a:path>
                </a:pathLst>
              </a:custGeom>
              <a:ln w="3175">
                <a:solidFill>
                  <a:srgbClr val="000000"/>
                </a:solidFill>
              </a:ln>
            </p:spPr>
            <p:txBody>
              <a:bodyPr wrap="square" lIns="0" tIns="0" rIns="0" bIns="0" rtlCol="0"/>
              <a:lstStyle/>
              <a:p>
                <a:endParaRPr sz="2133"/>
              </a:p>
            </p:txBody>
          </p:sp>
          <p:sp>
            <p:nvSpPr>
              <p:cNvPr id="62" name="object 62"/>
              <p:cNvSpPr/>
              <p:nvPr/>
            </p:nvSpPr>
            <p:spPr>
              <a:xfrm>
                <a:off x="2306932" y="3534866"/>
                <a:ext cx="35560" cy="265853"/>
              </a:xfrm>
              <a:custGeom>
                <a:avLst/>
                <a:gdLst/>
                <a:ahLst/>
                <a:cxnLst/>
                <a:rect l="l" t="t" r="r" b="b"/>
                <a:pathLst>
                  <a:path w="40005" h="299085">
                    <a:moveTo>
                      <a:pt x="25566" y="10728"/>
                    </a:moveTo>
                    <a:lnTo>
                      <a:pt x="25566" y="268840"/>
                    </a:lnTo>
                    <a:lnTo>
                      <a:pt x="19885" y="298501"/>
                    </a:lnTo>
                    <a:lnTo>
                      <a:pt x="14519" y="268840"/>
                    </a:lnTo>
                    <a:lnTo>
                      <a:pt x="14519"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63" name="object 63"/>
              <p:cNvSpPr/>
              <p:nvPr/>
            </p:nvSpPr>
            <p:spPr>
              <a:xfrm>
                <a:off x="2589463" y="3534867"/>
                <a:ext cx="36124" cy="265853"/>
              </a:xfrm>
              <a:custGeom>
                <a:avLst/>
                <a:gdLst/>
                <a:ahLst/>
                <a:cxnLst/>
                <a:rect l="l" t="t" r="r" b="b"/>
                <a:pathLst>
                  <a:path w="40639" h="299085">
                    <a:moveTo>
                      <a:pt x="25566" y="10728"/>
                    </a:moveTo>
                    <a:lnTo>
                      <a:pt x="25566" y="268840"/>
                    </a:lnTo>
                    <a:lnTo>
                      <a:pt x="20200" y="298501"/>
                    </a:lnTo>
                    <a:lnTo>
                      <a:pt x="14519" y="268840"/>
                    </a:lnTo>
                    <a:lnTo>
                      <a:pt x="14519" y="10728"/>
                    </a:lnTo>
                    <a:lnTo>
                      <a:pt x="0" y="10728"/>
                    </a:lnTo>
                    <a:lnTo>
                      <a:pt x="0" y="0"/>
                    </a:lnTo>
                    <a:lnTo>
                      <a:pt x="40086" y="0"/>
                    </a:lnTo>
                    <a:lnTo>
                      <a:pt x="40086" y="10728"/>
                    </a:lnTo>
                    <a:lnTo>
                      <a:pt x="25566" y="10728"/>
                    </a:lnTo>
                    <a:close/>
                  </a:path>
                </a:pathLst>
              </a:custGeom>
              <a:ln w="3175">
                <a:solidFill>
                  <a:srgbClr val="000000"/>
                </a:solidFill>
              </a:ln>
            </p:spPr>
            <p:txBody>
              <a:bodyPr wrap="square" lIns="0" tIns="0" rIns="0" bIns="0" rtlCol="0"/>
              <a:lstStyle/>
              <a:p>
                <a:endParaRPr sz="2133"/>
              </a:p>
            </p:txBody>
          </p:sp>
          <p:sp>
            <p:nvSpPr>
              <p:cNvPr id="64" name="object 64"/>
              <p:cNvSpPr/>
              <p:nvPr/>
            </p:nvSpPr>
            <p:spPr>
              <a:xfrm>
                <a:off x="2274106" y="2616293"/>
                <a:ext cx="11853" cy="49671"/>
              </a:xfrm>
              <a:custGeom>
                <a:avLst/>
                <a:gdLst/>
                <a:ahLst/>
                <a:cxnLst/>
                <a:rect l="l" t="t" r="r" b="b"/>
                <a:pathLst>
                  <a:path w="13335" h="55880">
                    <a:moveTo>
                      <a:pt x="0" y="10412"/>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65" name="object 65"/>
              <p:cNvSpPr/>
              <p:nvPr/>
            </p:nvSpPr>
            <p:spPr>
              <a:xfrm>
                <a:off x="2311703" y="2606758"/>
                <a:ext cx="5080" cy="14111"/>
              </a:xfrm>
              <a:custGeom>
                <a:avLst/>
                <a:gdLst/>
                <a:ahLst/>
                <a:cxnLst/>
                <a:rect l="l" t="t" r="r" b="b"/>
                <a:pathLst>
                  <a:path w="5714" h="15875">
                    <a:moveTo>
                      <a:pt x="5365" y="2524"/>
                    </a:moveTo>
                    <a:lnTo>
                      <a:pt x="2840" y="5364"/>
                    </a:lnTo>
                    <a:lnTo>
                      <a:pt x="0" y="2524"/>
                    </a:lnTo>
                    <a:lnTo>
                      <a:pt x="2840" y="0"/>
                    </a:lnTo>
                    <a:lnTo>
                      <a:pt x="5365" y="2524"/>
                    </a:lnTo>
                    <a:lnTo>
                      <a:pt x="5365" y="7888"/>
                    </a:lnTo>
                    <a:lnTo>
                      <a:pt x="2840" y="13252"/>
                    </a:lnTo>
                    <a:lnTo>
                      <a:pt x="0" y="15777"/>
                    </a:lnTo>
                  </a:path>
                </a:pathLst>
              </a:custGeom>
              <a:ln w="3175">
                <a:solidFill>
                  <a:srgbClr val="000000"/>
                </a:solidFill>
              </a:ln>
            </p:spPr>
            <p:txBody>
              <a:bodyPr wrap="square" lIns="0" tIns="0" rIns="0" bIns="0" rtlCol="0"/>
              <a:lstStyle/>
              <a:p>
                <a:endParaRPr sz="2133"/>
              </a:p>
            </p:txBody>
          </p:sp>
          <p:sp>
            <p:nvSpPr>
              <p:cNvPr id="66" name="object 66"/>
              <p:cNvSpPr/>
              <p:nvPr/>
            </p:nvSpPr>
            <p:spPr>
              <a:xfrm>
                <a:off x="2333026" y="2644342"/>
                <a:ext cx="42333" cy="0"/>
              </a:xfrm>
              <a:custGeom>
                <a:avLst/>
                <a:gdLst/>
                <a:ahLst/>
                <a:cxnLst/>
                <a:rect l="l" t="t" r="r" b="b"/>
                <a:pathLst>
                  <a:path w="47625">
                    <a:moveTo>
                      <a:pt x="0" y="0"/>
                    </a:moveTo>
                    <a:lnTo>
                      <a:pt x="47345" y="0"/>
                    </a:lnTo>
                  </a:path>
                </a:pathLst>
              </a:custGeom>
              <a:ln w="3175">
                <a:solidFill>
                  <a:srgbClr val="000000"/>
                </a:solidFill>
              </a:ln>
            </p:spPr>
            <p:txBody>
              <a:bodyPr wrap="square" lIns="0" tIns="0" rIns="0" bIns="0" rtlCol="0"/>
              <a:lstStyle/>
              <a:p>
                <a:endParaRPr sz="2133"/>
              </a:p>
            </p:txBody>
          </p:sp>
          <p:sp>
            <p:nvSpPr>
              <p:cNvPr id="67" name="object 67"/>
              <p:cNvSpPr/>
              <p:nvPr/>
            </p:nvSpPr>
            <p:spPr>
              <a:xfrm>
                <a:off x="2393909" y="2616295"/>
                <a:ext cx="35560" cy="33302"/>
              </a:xfrm>
              <a:custGeom>
                <a:avLst/>
                <a:gdLst/>
                <a:ahLst/>
                <a:cxnLst/>
                <a:rect l="l" t="t" r="r" b="b"/>
                <a:pathLst>
                  <a:path w="40005"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68" name="object 68"/>
              <p:cNvSpPr/>
              <p:nvPr/>
            </p:nvSpPr>
            <p:spPr>
              <a:xfrm>
                <a:off x="2417476" y="2616295"/>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69" name="object 69"/>
              <p:cNvSpPr/>
              <p:nvPr/>
            </p:nvSpPr>
            <p:spPr>
              <a:xfrm>
                <a:off x="2441044" y="2606760"/>
                <a:ext cx="5080" cy="14111"/>
              </a:xfrm>
              <a:custGeom>
                <a:avLst/>
                <a:gdLst/>
                <a:ahLst/>
                <a:cxnLst/>
                <a:rect l="l" t="t" r="r" b="b"/>
                <a:pathLst>
                  <a:path w="5714" h="15875">
                    <a:moveTo>
                      <a:pt x="5365" y="2524"/>
                    </a:moveTo>
                    <a:lnTo>
                      <a:pt x="2525" y="5364"/>
                    </a:lnTo>
                    <a:lnTo>
                      <a:pt x="0" y="2524"/>
                    </a:lnTo>
                    <a:lnTo>
                      <a:pt x="2525" y="0"/>
                    </a:lnTo>
                    <a:lnTo>
                      <a:pt x="5365" y="2524"/>
                    </a:lnTo>
                    <a:lnTo>
                      <a:pt x="5365"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70" name="object 70"/>
              <p:cNvSpPr/>
              <p:nvPr/>
            </p:nvSpPr>
            <p:spPr>
              <a:xfrm>
                <a:off x="2455072" y="2606760"/>
                <a:ext cx="5080" cy="14111"/>
              </a:xfrm>
              <a:custGeom>
                <a:avLst/>
                <a:gdLst/>
                <a:ahLst/>
                <a:cxnLst/>
                <a:rect l="l" t="t" r="r" b="b"/>
                <a:pathLst>
                  <a:path w="5714" h="15875">
                    <a:moveTo>
                      <a:pt x="5365" y="2524"/>
                    </a:moveTo>
                    <a:lnTo>
                      <a:pt x="2525" y="5364"/>
                    </a:lnTo>
                    <a:lnTo>
                      <a:pt x="0" y="2524"/>
                    </a:lnTo>
                    <a:lnTo>
                      <a:pt x="2525" y="0"/>
                    </a:lnTo>
                    <a:lnTo>
                      <a:pt x="5365" y="2524"/>
                    </a:lnTo>
                    <a:lnTo>
                      <a:pt x="5365"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71" name="object 71"/>
              <p:cNvSpPr/>
              <p:nvPr/>
            </p:nvSpPr>
            <p:spPr>
              <a:xfrm>
                <a:off x="2521006" y="2616296"/>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2" name="object 72"/>
              <p:cNvSpPr/>
              <p:nvPr/>
            </p:nvSpPr>
            <p:spPr>
              <a:xfrm>
                <a:off x="2577400" y="2616296"/>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2596198" y="2616297"/>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2647822" y="2616297"/>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75" name="object 75"/>
              <p:cNvSpPr/>
              <p:nvPr/>
            </p:nvSpPr>
            <p:spPr>
              <a:xfrm>
                <a:off x="2666621" y="2616298"/>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6" name="object 76"/>
              <p:cNvSpPr/>
              <p:nvPr/>
            </p:nvSpPr>
            <p:spPr>
              <a:xfrm>
                <a:off x="2723015" y="2616298"/>
                <a:ext cx="33302" cy="49671"/>
              </a:xfrm>
              <a:custGeom>
                <a:avLst/>
                <a:gdLst/>
                <a:ahLst/>
                <a:cxnLst/>
                <a:rect l="l" t="t" r="r" b="b"/>
                <a:pathLst>
                  <a:path w="37464" h="55880">
                    <a:moveTo>
                      <a:pt x="0" y="0"/>
                    </a:moveTo>
                    <a:lnTo>
                      <a:pt x="0" y="39442"/>
                    </a:lnTo>
                    <a:lnTo>
                      <a:pt x="2525" y="47331"/>
                    </a:lnTo>
                    <a:lnTo>
                      <a:pt x="7890" y="52695"/>
                    </a:lnTo>
                    <a:lnTo>
                      <a:pt x="15781" y="55535"/>
                    </a:lnTo>
                    <a:lnTo>
                      <a:pt x="21147" y="55535"/>
                    </a:lnTo>
                    <a:lnTo>
                      <a:pt x="29038" y="52695"/>
                    </a:lnTo>
                    <a:lnTo>
                      <a:pt x="34404" y="47331"/>
                    </a:lnTo>
                    <a:lnTo>
                      <a:pt x="36929" y="39442"/>
                    </a:lnTo>
                    <a:lnTo>
                      <a:pt x="36929" y="0"/>
                    </a:lnTo>
                  </a:path>
                </a:pathLst>
              </a:custGeom>
              <a:ln w="3175">
                <a:solidFill>
                  <a:srgbClr val="000000"/>
                </a:solidFill>
              </a:ln>
            </p:spPr>
            <p:txBody>
              <a:bodyPr wrap="square" lIns="0" tIns="0" rIns="0" bIns="0" rtlCol="0"/>
              <a:lstStyle/>
              <a:p>
                <a:endParaRPr sz="2133"/>
              </a:p>
            </p:txBody>
          </p:sp>
          <p:sp>
            <p:nvSpPr>
              <p:cNvPr id="77" name="object 77"/>
              <p:cNvSpPr/>
              <p:nvPr/>
            </p:nvSpPr>
            <p:spPr>
              <a:xfrm>
                <a:off x="2774639" y="2616298"/>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8" name="object 78"/>
              <p:cNvSpPr/>
              <p:nvPr/>
            </p:nvSpPr>
            <p:spPr>
              <a:xfrm>
                <a:off x="3383190" y="3366865"/>
                <a:ext cx="35560" cy="265853"/>
              </a:xfrm>
              <a:custGeom>
                <a:avLst/>
                <a:gdLst/>
                <a:ahLst/>
                <a:cxnLst/>
                <a:rect l="l" t="t" r="r" b="b"/>
                <a:pathLst>
                  <a:path w="40004" h="299085">
                    <a:moveTo>
                      <a:pt x="25566" y="10728"/>
                    </a:moveTo>
                    <a:lnTo>
                      <a:pt x="25566" y="268840"/>
                    </a:lnTo>
                    <a:lnTo>
                      <a:pt x="19885" y="298816"/>
                    </a:lnTo>
                    <a:lnTo>
                      <a:pt x="14203" y="268840"/>
                    </a:lnTo>
                    <a:lnTo>
                      <a:pt x="14203"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79" name="object 79"/>
              <p:cNvSpPr/>
              <p:nvPr/>
            </p:nvSpPr>
            <p:spPr>
              <a:xfrm>
                <a:off x="3341104" y="3539641"/>
                <a:ext cx="35560" cy="265853"/>
              </a:xfrm>
              <a:custGeom>
                <a:avLst/>
                <a:gdLst/>
                <a:ahLst/>
                <a:cxnLst/>
                <a:rect l="l" t="t" r="r" b="b"/>
                <a:pathLst>
                  <a:path w="40004" h="299085">
                    <a:moveTo>
                      <a:pt x="25566" y="10728"/>
                    </a:moveTo>
                    <a:lnTo>
                      <a:pt x="25566" y="268840"/>
                    </a:lnTo>
                    <a:lnTo>
                      <a:pt x="19885" y="298501"/>
                    </a:lnTo>
                    <a:lnTo>
                      <a:pt x="14519" y="268840"/>
                    </a:lnTo>
                    <a:lnTo>
                      <a:pt x="14519"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80" name="object 80"/>
              <p:cNvSpPr/>
              <p:nvPr/>
            </p:nvSpPr>
            <p:spPr>
              <a:xfrm>
                <a:off x="3342227" y="4285438"/>
                <a:ext cx="158044" cy="233116"/>
              </a:xfrm>
              <a:custGeom>
                <a:avLst/>
                <a:gdLst/>
                <a:ahLst/>
                <a:cxnLst/>
                <a:rect l="l" t="t" r="r" b="b"/>
                <a:pathLst>
                  <a:path w="177800" h="262254">
                    <a:moveTo>
                      <a:pt x="159712" y="22718"/>
                    </a:moveTo>
                    <a:lnTo>
                      <a:pt x="20516" y="240126"/>
                    </a:lnTo>
                    <a:lnTo>
                      <a:pt x="0" y="262214"/>
                    </a:lnTo>
                    <a:lnTo>
                      <a:pt x="11362" y="234130"/>
                    </a:lnTo>
                    <a:lnTo>
                      <a:pt x="150559" y="16723"/>
                    </a:lnTo>
                    <a:lnTo>
                      <a:pt x="138249" y="8835"/>
                    </a:lnTo>
                    <a:lnTo>
                      <a:pt x="143931" y="0"/>
                    </a:lnTo>
                    <a:lnTo>
                      <a:pt x="177704" y="21456"/>
                    </a:lnTo>
                    <a:lnTo>
                      <a:pt x="172022" y="30607"/>
                    </a:lnTo>
                    <a:lnTo>
                      <a:pt x="159712" y="22718"/>
                    </a:lnTo>
                    <a:close/>
                  </a:path>
                </a:pathLst>
              </a:custGeom>
              <a:ln w="3175">
                <a:solidFill>
                  <a:srgbClr val="000000"/>
                </a:solidFill>
              </a:ln>
            </p:spPr>
            <p:txBody>
              <a:bodyPr wrap="square" lIns="0" tIns="0" rIns="0" bIns="0" rtlCol="0"/>
              <a:lstStyle/>
              <a:p>
                <a:endParaRPr sz="2133"/>
              </a:p>
            </p:txBody>
          </p:sp>
          <p:sp>
            <p:nvSpPr>
              <p:cNvPr id="81" name="object 81"/>
              <p:cNvSpPr/>
              <p:nvPr/>
            </p:nvSpPr>
            <p:spPr>
              <a:xfrm>
                <a:off x="2818969" y="4334242"/>
                <a:ext cx="355600" cy="85231"/>
              </a:xfrm>
              <a:custGeom>
                <a:avLst/>
                <a:gdLst/>
                <a:ahLst/>
                <a:cxnLst/>
                <a:rect l="l" t="t" r="r" b="b"/>
                <a:pathLst>
                  <a:path w="400050" h="95885">
                    <a:moveTo>
                      <a:pt x="397388" y="95608"/>
                    </a:moveTo>
                    <a:lnTo>
                      <a:pt x="0" y="95608"/>
                    </a:lnTo>
                    <a:lnTo>
                      <a:pt x="0" y="0"/>
                    </a:lnTo>
                    <a:lnTo>
                      <a:pt x="105738" y="0"/>
                    </a:lnTo>
                    <a:lnTo>
                      <a:pt x="158450" y="82987"/>
                    </a:lnTo>
                    <a:lnTo>
                      <a:pt x="399913" y="82987"/>
                    </a:lnTo>
                    <a:lnTo>
                      <a:pt x="397388" y="95608"/>
                    </a:lnTo>
                    <a:close/>
                  </a:path>
                </a:pathLst>
              </a:custGeom>
              <a:ln w="3175">
                <a:solidFill>
                  <a:srgbClr val="000000"/>
                </a:solidFill>
              </a:ln>
            </p:spPr>
            <p:txBody>
              <a:bodyPr wrap="square" lIns="0" tIns="0" rIns="0" bIns="0" rtlCol="0"/>
              <a:lstStyle/>
              <a:p>
                <a:endParaRPr sz="2133"/>
              </a:p>
            </p:txBody>
          </p:sp>
          <p:sp>
            <p:nvSpPr>
              <p:cNvPr id="82" name="object 82"/>
              <p:cNvSpPr/>
              <p:nvPr/>
            </p:nvSpPr>
            <p:spPr>
              <a:xfrm>
                <a:off x="3192403" y="4318535"/>
                <a:ext cx="101035" cy="101035"/>
              </a:xfrm>
              <a:custGeom>
                <a:avLst/>
                <a:gdLst/>
                <a:ahLst/>
                <a:cxnLst/>
                <a:rect l="l" t="t" r="r" b="b"/>
                <a:pathLst>
                  <a:path w="113664" h="113664">
                    <a:moveTo>
                      <a:pt x="2525" y="113279"/>
                    </a:moveTo>
                    <a:lnTo>
                      <a:pt x="113314" y="113279"/>
                    </a:lnTo>
                    <a:lnTo>
                      <a:pt x="113314" y="0"/>
                    </a:lnTo>
                    <a:lnTo>
                      <a:pt x="100688" y="0"/>
                    </a:lnTo>
                    <a:lnTo>
                      <a:pt x="100688" y="100657"/>
                    </a:lnTo>
                    <a:lnTo>
                      <a:pt x="0" y="100657"/>
                    </a:lnTo>
                    <a:lnTo>
                      <a:pt x="2525" y="113279"/>
                    </a:lnTo>
                    <a:close/>
                  </a:path>
                </a:pathLst>
              </a:custGeom>
              <a:ln w="3175">
                <a:solidFill>
                  <a:srgbClr val="000000"/>
                </a:solidFill>
              </a:ln>
            </p:spPr>
            <p:txBody>
              <a:bodyPr wrap="square" lIns="0" tIns="0" rIns="0" bIns="0" rtlCol="0"/>
              <a:lstStyle/>
              <a:p>
                <a:endParaRPr sz="2133"/>
              </a:p>
            </p:txBody>
          </p:sp>
          <p:sp>
            <p:nvSpPr>
              <p:cNvPr id="83" name="object 83"/>
              <p:cNvSpPr/>
              <p:nvPr/>
            </p:nvSpPr>
            <p:spPr>
              <a:xfrm>
                <a:off x="4543336" y="2718957"/>
                <a:ext cx="46849" cy="49671"/>
              </a:xfrm>
              <a:custGeom>
                <a:avLst/>
                <a:gdLst/>
                <a:ahLst/>
                <a:cxnLst/>
                <a:rect l="l" t="t" r="r" b="b"/>
                <a:pathLst>
                  <a:path w="52704" h="55880">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84" name="object 84"/>
              <p:cNvSpPr/>
              <p:nvPr/>
            </p:nvSpPr>
            <p:spPr>
              <a:xfrm>
                <a:off x="4599730" y="2718957"/>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85" name="object 85"/>
              <p:cNvSpPr/>
              <p:nvPr/>
            </p:nvSpPr>
            <p:spPr>
              <a:xfrm>
                <a:off x="4606744" y="275177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4651355" y="2718957"/>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87" name="object 87"/>
              <p:cNvSpPr/>
              <p:nvPr/>
            </p:nvSpPr>
            <p:spPr>
              <a:xfrm>
                <a:off x="4691195" y="2718957"/>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88" name="object 88"/>
              <p:cNvSpPr/>
              <p:nvPr/>
            </p:nvSpPr>
            <p:spPr>
              <a:xfrm>
                <a:off x="4775927" y="2718958"/>
                <a:ext cx="33302" cy="49671"/>
              </a:xfrm>
              <a:custGeom>
                <a:avLst/>
                <a:gdLst/>
                <a:ahLst/>
                <a:cxnLst/>
                <a:rect l="l" t="t" r="r" b="b"/>
                <a:pathLst>
                  <a:path w="37464" h="55880">
                    <a:moveTo>
                      <a:pt x="36929" y="7888"/>
                    </a:moveTo>
                    <a:lnTo>
                      <a:pt x="31563" y="2524"/>
                    </a:lnTo>
                    <a:lnTo>
                      <a:pt x="23672" y="0"/>
                    </a:lnTo>
                    <a:lnTo>
                      <a:pt x="13256" y="0"/>
                    </a:lnTo>
                    <a:lnTo>
                      <a:pt x="5365" y="2524"/>
                    </a:lnTo>
                    <a:lnTo>
                      <a:pt x="0" y="7888"/>
                    </a:lnTo>
                    <a:lnTo>
                      <a:pt x="0" y="13252"/>
                    </a:lnTo>
                    <a:lnTo>
                      <a:pt x="2525" y="18616"/>
                    </a:lnTo>
                    <a:lnTo>
                      <a:pt x="5365" y="21141"/>
                    </a:lnTo>
                    <a:lnTo>
                      <a:pt x="10416" y="23981"/>
                    </a:lnTo>
                    <a:lnTo>
                      <a:pt x="26513" y="29029"/>
                    </a:lnTo>
                    <a:lnTo>
                      <a:pt x="31563" y="31869"/>
                    </a:lnTo>
                    <a:lnTo>
                      <a:pt x="34404" y="34393"/>
                    </a:lnTo>
                    <a:lnTo>
                      <a:pt x="36929" y="39758"/>
                    </a:lnTo>
                    <a:lnTo>
                      <a:pt x="36929" y="47646"/>
                    </a:lnTo>
                    <a:lnTo>
                      <a:pt x="31563"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89" name="object 89"/>
              <p:cNvSpPr/>
              <p:nvPr/>
            </p:nvSpPr>
            <p:spPr>
              <a:xfrm>
                <a:off x="4822780" y="271895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90" name="object 90"/>
              <p:cNvSpPr/>
              <p:nvPr/>
            </p:nvSpPr>
            <p:spPr>
              <a:xfrm>
                <a:off x="4855888" y="2718958"/>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91" name="object 91"/>
              <p:cNvSpPr/>
              <p:nvPr/>
            </p:nvSpPr>
            <p:spPr>
              <a:xfrm>
                <a:off x="4822781" y="2742519"/>
                <a:ext cx="71120" cy="0"/>
              </a:xfrm>
              <a:custGeom>
                <a:avLst/>
                <a:gdLst/>
                <a:ahLst/>
                <a:cxnLst/>
                <a:rect l="l" t="t" r="r" b="b"/>
                <a:pathLst>
                  <a:path w="80010">
                    <a:moveTo>
                      <a:pt x="0" y="0"/>
                    </a:moveTo>
                    <a:lnTo>
                      <a:pt x="79541" y="0"/>
                    </a:lnTo>
                  </a:path>
                </a:pathLst>
              </a:custGeom>
              <a:ln w="3175">
                <a:solidFill>
                  <a:srgbClr val="000000"/>
                </a:solidFill>
              </a:ln>
            </p:spPr>
            <p:txBody>
              <a:bodyPr wrap="square" lIns="0" tIns="0" rIns="0" bIns="0" rtlCol="0"/>
              <a:lstStyle/>
              <a:p>
                <a:endParaRPr sz="2133"/>
              </a:p>
            </p:txBody>
          </p:sp>
          <p:sp>
            <p:nvSpPr>
              <p:cNvPr id="92" name="object 92"/>
              <p:cNvSpPr/>
              <p:nvPr/>
            </p:nvSpPr>
            <p:spPr>
              <a:xfrm>
                <a:off x="4874686" y="2718959"/>
                <a:ext cx="30480" cy="49671"/>
              </a:xfrm>
              <a:custGeom>
                <a:avLst/>
                <a:gdLst/>
                <a:ahLst/>
                <a:cxnLst/>
                <a:rect l="l" t="t" r="r" b="b"/>
                <a:pathLst>
                  <a:path w="34289"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93" name="object 93"/>
              <p:cNvSpPr/>
              <p:nvPr/>
            </p:nvSpPr>
            <p:spPr>
              <a:xfrm>
                <a:off x="4874686" y="2768324"/>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4919297" y="2718960"/>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95" name="object 95"/>
              <p:cNvSpPr/>
              <p:nvPr/>
            </p:nvSpPr>
            <p:spPr>
              <a:xfrm>
                <a:off x="4926311" y="275177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96" name="object 96"/>
              <p:cNvSpPr/>
              <p:nvPr/>
            </p:nvSpPr>
            <p:spPr>
              <a:xfrm>
                <a:off x="4987475" y="271896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97" name="object 97"/>
              <p:cNvSpPr/>
              <p:nvPr/>
            </p:nvSpPr>
            <p:spPr>
              <a:xfrm>
                <a:off x="4970921" y="2718961"/>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98" name="object 98"/>
              <p:cNvSpPr/>
              <p:nvPr/>
            </p:nvSpPr>
            <p:spPr>
              <a:xfrm>
                <a:off x="5013287" y="2718962"/>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99" name="object 99"/>
              <p:cNvSpPr/>
              <p:nvPr/>
            </p:nvSpPr>
            <p:spPr>
              <a:xfrm>
                <a:off x="5046114" y="2718962"/>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5013288" y="274252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5064912" y="2718963"/>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5083710" y="2718963"/>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5135335" y="2718964"/>
                <a:ext cx="35560" cy="49671"/>
              </a:xfrm>
              <a:custGeom>
                <a:avLst/>
                <a:gdLst/>
                <a:ahLst/>
                <a:cxnLst/>
                <a:rect l="l" t="t" r="r" b="b"/>
                <a:pathLst>
                  <a:path w="40004" h="55880">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3010"/>
                    </a:lnTo>
                    <a:lnTo>
                      <a:pt x="15781" y="55535"/>
                    </a:lnTo>
                    <a:lnTo>
                      <a:pt x="26513" y="55535"/>
                    </a:lnTo>
                    <a:lnTo>
                      <a:pt x="31879" y="53010"/>
                    </a:lnTo>
                    <a:lnTo>
                      <a:pt x="36929"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5229324" y="2709707"/>
                <a:ext cx="42898" cy="75636"/>
              </a:xfrm>
              <a:custGeom>
                <a:avLst/>
                <a:gdLst/>
                <a:ahLst/>
                <a:cxnLst/>
                <a:rect l="l" t="t" r="r" b="b"/>
                <a:pathLst>
                  <a:path w="48260" h="85089">
                    <a:moveTo>
                      <a:pt x="47661" y="0"/>
                    </a:moveTo>
                    <a:lnTo>
                      <a:pt x="0" y="84564"/>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5325560" y="2718964"/>
                <a:ext cx="33302" cy="49671"/>
              </a:xfrm>
              <a:custGeom>
                <a:avLst/>
                <a:gdLst/>
                <a:ahLst/>
                <a:cxnLst/>
                <a:rect l="l" t="t" r="r" b="b"/>
                <a:pathLst>
                  <a:path w="37464" h="55880">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5377464" y="2718965"/>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5384478" y="2751780"/>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5429089" y="271896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5447886" y="2718965"/>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5487727" y="271896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5506526" y="2718966"/>
                <a:ext cx="33302" cy="49671"/>
              </a:xfrm>
              <a:custGeom>
                <a:avLst/>
                <a:gdLst/>
                <a:ahLst/>
                <a:cxnLst/>
                <a:rect l="l" t="t" r="r" b="b"/>
                <a:pathLst>
                  <a:path w="37464" h="55880">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5558431" y="2718966"/>
                <a:ext cx="35560" cy="49671"/>
              </a:xfrm>
              <a:custGeom>
                <a:avLst/>
                <a:gdLst/>
                <a:ahLst/>
                <a:cxnLst/>
                <a:rect l="l" t="t" r="r" b="b"/>
                <a:pathLst>
                  <a:path w="40004" h="55880">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130" name="object 130"/>
              <p:cNvSpPr/>
              <p:nvPr/>
            </p:nvSpPr>
            <p:spPr>
              <a:xfrm>
                <a:off x="4543340" y="2882493"/>
                <a:ext cx="46849" cy="49671"/>
              </a:xfrm>
              <a:custGeom>
                <a:avLst/>
                <a:gdLst/>
                <a:ahLst/>
                <a:cxnLst/>
                <a:rect l="l" t="t" r="r" b="b"/>
                <a:pathLst>
                  <a:path w="52704" h="55880">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31" name="object 131"/>
              <p:cNvSpPr/>
              <p:nvPr/>
            </p:nvSpPr>
            <p:spPr>
              <a:xfrm>
                <a:off x="4599734" y="2882493"/>
                <a:ext cx="37818" cy="49671"/>
              </a:xfrm>
              <a:custGeom>
                <a:avLst/>
                <a:gdLst/>
                <a:ahLst/>
                <a:cxnLst/>
                <a:rect l="l" t="t" r="r" b="b"/>
                <a:pathLst>
                  <a:path w="42545" h="55880">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32" name="object 132"/>
              <p:cNvSpPr/>
              <p:nvPr/>
            </p:nvSpPr>
            <p:spPr>
              <a:xfrm>
                <a:off x="4651359" y="2882493"/>
                <a:ext cx="37818" cy="49671"/>
              </a:xfrm>
              <a:custGeom>
                <a:avLst/>
                <a:gdLst/>
                <a:ahLst/>
                <a:cxnLst/>
                <a:rect l="l" t="t" r="r" b="b"/>
                <a:pathLst>
                  <a:path w="42545" h="55880">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33" name="object 133"/>
              <p:cNvSpPr/>
              <p:nvPr/>
            </p:nvSpPr>
            <p:spPr>
              <a:xfrm>
                <a:off x="4702983" y="2882493"/>
                <a:ext cx="33302" cy="49671"/>
              </a:xfrm>
              <a:custGeom>
                <a:avLst/>
                <a:gdLst/>
                <a:ahLst/>
                <a:cxnLst/>
                <a:rect l="l" t="t" r="r" b="b"/>
                <a:pathLst>
                  <a:path w="37464" h="55880">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134" name="object 134"/>
              <p:cNvSpPr/>
              <p:nvPr/>
            </p:nvSpPr>
            <p:spPr>
              <a:xfrm>
                <a:off x="4796973" y="2882494"/>
                <a:ext cx="33302" cy="49671"/>
              </a:xfrm>
              <a:custGeom>
                <a:avLst/>
                <a:gdLst/>
                <a:ahLst/>
                <a:cxnLst/>
                <a:rect l="l" t="t" r="r" b="b"/>
                <a:pathLst>
                  <a:path w="37464" h="55880">
                    <a:moveTo>
                      <a:pt x="36929"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6929" y="39442"/>
                    </a:lnTo>
                    <a:lnTo>
                      <a:pt x="36929"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135" name="object 135"/>
              <p:cNvSpPr/>
              <p:nvPr/>
            </p:nvSpPr>
            <p:spPr>
              <a:xfrm>
                <a:off x="4860381" y="2882494"/>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36" name="object 136"/>
              <p:cNvSpPr/>
              <p:nvPr/>
            </p:nvSpPr>
            <p:spPr>
              <a:xfrm>
                <a:off x="4844109" y="2882494"/>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37" name="object 137"/>
              <p:cNvSpPr/>
              <p:nvPr/>
            </p:nvSpPr>
            <p:spPr>
              <a:xfrm>
                <a:off x="4886193" y="2882495"/>
                <a:ext cx="33302" cy="49671"/>
              </a:xfrm>
              <a:custGeom>
                <a:avLst/>
                <a:gdLst/>
                <a:ahLst/>
                <a:cxnLst/>
                <a:rect l="l" t="t" r="r" b="b"/>
                <a:pathLst>
                  <a:path w="37464" h="55880">
                    <a:moveTo>
                      <a:pt x="0" y="0"/>
                    </a:moveTo>
                    <a:lnTo>
                      <a:pt x="0" y="39442"/>
                    </a:lnTo>
                    <a:lnTo>
                      <a:pt x="2840" y="47646"/>
                    </a:lnTo>
                    <a:lnTo>
                      <a:pt x="8206" y="52695"/>
                    </a:lnTo>
                    <a:lnTo>
                      <a:pt x="16097" y="55535"/>
                    </a:lnTo>
                    <a:lnTo>
                      <a:pt x="21147" y="55535"/>
                    </a:lnTo>
                    <a:lnTo>
                      <a:pt x="29354" y="52695"/>
                    </a:lnTo>
                    <a:lnTo>
                      <a:pt x="34404" y="47646"/>
                    </a:lnTo>
                    <a:lnTo>
                      <a:pt x="37245" y="39442"/>
                    </a:lnTo>
                    <a:lnTo>
                      <a:pt x="37245" y="0"/>
                    </a:lnTo>
                  </a:path>
                </a:pathLst>
              </a:custGeom>
              <a:ln w="3175">
                <a:solidFill>
                  <a:srgbClr val="000000"/>
                </a:solidFill>
              </a:ln>
            </p:spPr>
            <p:txBody>
              <a:bodyPr wrap="square" lIns="0" tIns="0" rIns="0" bIns="0" rtlCol="0"/>
              <a:lstStyle/>
              <a:p>
                <a:endParaRPr sz="2133"/>
              </a:p>
            </p:txBody>
          </p:sp>
          <p:sp>
            <p:nvSpPr>
              <p:cNvPr id="138" name="object 138"/>
              <p:cNvSpPr/>
              <p:nvPr/>
            </p:nvSpPr>
            <p:spPr>
              <a:xfrm>
                <a:off x="4938099" y="2882495"/>
                <a:ext cx="33302" cy="49671"/>
              </a:xfrm>
              <a:custGeom>
                <a:avLst/>
                <a:gdLst/>
                <a:ahLst/>
                <a:cxnLst/>
                <a:rect l="l" t="t" r="r" b="b"/>
                <a:pathLst>
                  <a:path w="37464" h="55880">
                    <a:moveTo>
                      <a:pt x="0" y="55535"/>
                    </a:moveTo>
                    <a:lnTo>
                      <a:pt x="0" y="0"/>
                    </a:lnTo>
                    <a:lnTo>
                      <a:pt x="18307" y="0"/>
                    </a:lnTo>
                    <a:lnTo>
                      <a:pt x="26197" y="2524"/>
                    </a:lnTo>
                    <a:lnTo>
                      <a:pt x="31563" y="7888"/>
                    </a:lnTo>
                    <a:lnTo>
                      <a:pt x="34404" y="13252"/>
                    </a:lnTo>
                    <a:lnTo>
                      <a:pt x="36929" y="21141"/>
                    </a:lnTo>
                    <a:lnTo>
                      <a:pt x="36929" y="34393"/>
                    </a:lnTo>
                    <a:lnTo>
                      <a:pt x="34404" y="42282"/>
                    </a:lnTo>
                    <a:lnTo>
                      <a:pt x="31563" y="47646"/>
                    </a:lnTo>
                    <a:lnTo>
                      <a:pt x="26197" y="52695"/>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139" name="object 139"/>
              <p:cNvSpPr/>
              <p:nvPr/>
            </p:nvSpPr>
            <p:spPr>
              <a:xfrm>
                <a:off x="5032089" y="2882496"/>
                <a:ext cx="46849" cy="49671"/>
              </a:xfrm>
              <a:custGeom>
                <a:avLst/>
                <a:gdLst/>
                <a:ahLst/>
                <a:cxnLst/>
                <a:rect l="l" t="t" r="r" b="b"/>
                <a:pathLst>
                  <a:path w="52704" h="55880">
                    <a:moveTo>
                      <a:pt x="0" y="0"/>
                    </a:moveTo>
                    <a:lnTo>
                      <a:pt x="13256"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40" name="object 140"/>
              <p:cNvSpPr/>
              <p:nvPr/>
            </p:nvSpPr>
            <p:spPr>
              <a:xfrm>
                <a:off x="5088483" y="2882496"/>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41" name="object 141"/>
              <p:cNvSpPr/>
              <p:nvPr/>
            </p:nvSpPr>
            <p:spPr>
              <a:xfrm>
                <a:off x="5095497" y="2915313"/>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42" name="object 142"/>
              <p:cNvSpPr/>
              <p:nvPr/>
            </p:nvSpPr>
            <p:spPr>
              <a:xfrm>
                <a:off x="5140108" y="2882497"/>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43" name="object 143"/>
              <p:cNvSpPr/>
              <p:nvPr/>
            </p:nvSpPr>
            <p:spPr>
              <a:xfrm>
                <a:off x="5179947" y="2882497"/>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144" name="object 144"/>
              <p:cNvSpPr/>
              <p:nvPr/>
            </p:nvSpPr>
            <p:spPr>
              <a:xfrm>
                <a:off x="4543341" y="3482165"/>
                <a:ext cx="33302" cy="49671"/>
              </a:xfrm>
              <a:custGeom>
                <a:avLst/>
                <a:gdLst/>
                <a:ahLst/>
                <a:cxnLst/>
                <a:rect l="l" t="t" r="r" b="b"/>
                <a:pathLst>
                  <a:path w="37464" h="55879">
                    <a:moveTo>
                      <a:pt x="2525" y="13252"/>
                    </a:moveTo>
                    <a:lnTo>
                      <a:pt x="2525" y="10412"/>
                    </a:lnTo>
                    <a:lnTo>
                      <a:pt x="5365" y="5364"/>
                    </a:lnTo>
                    <a:lnTo>
                      <a:pt x="7890" y="2524"/>
                    </a:lnTo>
                    <a:lnTo>
                      <a:pt x="13256" y="0"/>
                    </a:lnTo>
                    <a:lnTo>
                      <a:pt x="23672" y="0"/>
                    </a:lnTo>
                    <a:lnTo>
                      <a:pt x="29038" y="2524"/>
                    </a:lnTo>
                    <a:lnTo>
                      <a:pt x="31563" y="5364"/>
                    </a:lnTo>
                    <a:lnTo>
                      <a:pt x="34404" y="10412"/>
                    </a:lnTo>
                    <a:lnTo>
                      <a:pt x="34404" y="15777"/>
                    </a:lnTo>
                    <a:lnTo>
                      <a:pt x="31563" y="21141"/>
                    </a:lnTo>
                    <a:lnTo>
                      <a:pt x="26513"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145" name="object 145"/>
              <p:cNvSpPr/>
              <p:nvPr/>
            </p:nvSpPr>
            <p:spPr>
              <a:xfrm>
                <a:off x="4590196" y="3498713"/>
                <a:ext cx="25964" cy="33302"/>
              </a:xfrm>
              <a:custGeom>
                <a:avLst/>
                <a:gdLst/>
                <a:ahLst/>
                <a:cxnLst/>
                <a:rect l="l" t="t" r="r" b="b"/>
                <a:pathLst>
                  <a:path w="29210" h="37464">
                    <a:moveTo>
                      <a:pt x="0" y="36918"/>
                    </a:moveTo>
                    <a:lnTo>
                      <a:pt x="29038" y="0"/>
                    </a:lnTo>
                  </a:path>
                </a:pathLst>
              </a:custGeom>
              <a:ln w="3175">
                <a:solidFill>
                  <a:srgbClr val="000000"/>
                </a:solidFill>
              </a:ln>
            </p:spPr>
            <p:txBody>
              <a:bodyPr wrap="square" lIns="0" tIns="0" rIns="0" bIns="0" rtlCol="0"/>
              <a:lstStyle/>
              <a:p>
                <a:endParaRPr sz="2133"/>
              </a:p>
            </p:txBody>
          </p:sp>
          <p:sp>
            <p:nvSpPr>
              <p:cNvPr id="146" name="object 146"/>
              <p:cNvSpPr/>
              <p:nvPr/>
            </p:nvSpPr>
            <p:spPr>
              <a:xfrm>
                <a:off x="4590196" y="3498714"/>
                <a:ext cx="25964" cy="33302"/>
              </a:xfrm>
              <a:custGeom>
                <a:avLst/>
                <a:gdLst/>
                <a:ahLst/>
                <a:cxnLst/>
                <a:rect l="l" t="t" r="r" b="b"/>
                <a:pathLst>
                  <a:path w="29210" h="37464">
                    <a:moveTo>
                      <a:pt x="29038" y="36918"/>
                    </a:moveTo>
                    <a:lnTo>
                      <a:pt x="0" y="0"/>
                    </a:lnTo>
                  </a:path>
                </a:pathLst>
              </a:custGeom>
              <a:ln w="3175">
                <a:solidFill>
                  <a:srgbClr val="000000"/>
                </a:solidFill>
              </a:ln>
            </p:spPr>
            <p:txBody>
              <a:bodyPr wrap="square" lIns="0" tIns="0" rIns="0" bIns="0" rtlCol="0"/>
              <a:lstStyle/>
              <a:p>
                <a:endParaRPr sz="2133"/>
              </a:p>
            </p:txBody>
          </p:sp>
          <p:sp>
            <p:nvSpPr>
              <p:cNvPr id="147" name="object 147"/>
              <p:cNvSpPr/>
              <p:nvPr/>
            </p:nvSpPr>
            <p:spPr>
              <a:xfrm>
                <a:off x="4674928" y="3482165"/>
                <a:ext cx="33302" cy="49671"/>
              </a:xfrm>
              <a:custGeom>
                <a:avLst/>
                <a:gdLst/>
                <a:ahLst/>
                <a:cxnLst/>
                <a:rect l="l" t="t" r="r" b="b"/>
                <a:pathLst>
                  <a:path w="37464" h="55879">
                    <a:moveTo>
                      <a:pt x="0" y="55535"/>
                    </a:moveTo>
                    <a:lnTo>
                      <a:pt x="0" y="0"/>
                    </a:lnTo>
                    <a:lnTo>
                      <a:pt x="23672" y="0"/>
                    </a:lnTo>
                    <a:lnTo>
                      <a:pt x="31563" y="2524"/>
                    </a:lnTo>
                    <a:lnTo>
                      <a:pt x="34404" y="5364"/>
                    </a:lnTo>
                    <a:lnTo>
                      <a:pt x="36929" y="10412"/>
                    </a:lnTo>
                    <a:lnTo>
                      <a:pt x="36929" y="18616"/>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48" name="object 148"/>
              <p:cNvSpPr/>
              <p:nvPr/>
            </p:nvSpPr>
            <p:spPr>
              <a:xfrm>
                <a:off x="4724307" y="3482165"/>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49" name="object 149"/>
              <p:cNvSpPr/>
              <p:nvPr/>
            </p:nvSpPr>
            <p:spPr>
              <a:xfrm>
                <a:off x="4764148" y="3482166"/>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50" name="object 150"/>
              <p:cNvSpPr/>
              <p:nvPr/>
            </p:nvSpPr>
            <p:spPr>
              <a:xfrm>
                <a:off x="4771162" y="351498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51" name="object 151"/>
              <p:cNvSpPr/>
              <p:nvPr/>
            </p:nvSpPr>
            <p:spPr>
              <a:xfrm>
                <a:off x="4832326" y="348216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152" name="object 152"/>
              <p:cNvSpPr/>
              <p:nvPr/>
            </p:nvSpPr>
            <p:spPr>
              <a:xfrm>
                <a:off x="4815773" y="348216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53" name="object 153"/>
              <p:cNvSpPr/>
              <p:nvPr/>
            </p:nvSpPr>
            <p:spPr>
              <a:xfrm>
                <a:off x="4858138" y="348216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54" name="object 154"/>
              <p:cNvSpPr/>
              <p:nvPr/>
            </p:nvSpPr>
            <p:spPr>
              <a:xfrm>
                <a:off x="4858138" y="3505728"/>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155" name="object 155"/>
              <p:cNvSpPr/>
              <p:nvPr/>
            </p:nvSpPr>
            <p:spPr>
              <a:xfrm>
                <a:off x="4858138" y="353153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56" name="object 156"/>
              <p:cNvSpPr/>
              <p:nvPr/>
            </p:nvSpPr>
            <p:spPr>
              <a:xfrm>
                <a:off x="280964" y="3065094"/>
                <a:ext cx="33302" cy="49671"/>
              </a:xfrm>
              <a:custGeom>
                <a:avLst/>
                <a:gdLst/>
                <a:ahLst/>
                <a:cxnLst/>
                <a:rect l="l" t="t" r="r" b="b"/>
                <a:pathLst>
                  <a:path w="37464" h="55880">
                    <a:moveTo>
                      <a:pt x="0" y="55535"/>
                    </a:moveTo>
                    <a:lnTo>
                      <a:pt x="0" y="0"/>
                    </a:lnTo>
                    <a:lnTo>
                      <a:pt x="23672" y="0"/>
                    </a:lnTo>
                    <a:lnTo>
                      <a:pt x="31563" y="2839"/>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57" name="object 157"/>
              <p:cNvSpPr/>
              <p:nvPr/>
            </p:nvSpPr>
            <p:spPr>
              <a:xfrm>
                <a:off x="330344" y="3065094"/>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58" name="object 158"/>
              <p:cNvSpPr/>
              <p:nvPr/>
            </p:nvSpPr>
            <p:spPr>
              <a:xfrm>
                <a:off x="370184" y="3065095"/>
                <a:ext cx="37818" cy="23707"/>
              </a:xfrm>
              <a:custGeom>
                <a:avLst/>
                <a:gdLst/>
                <a:ahLst/>
                <a:cxnLst/>
                <a:rect l="l" t="t" r="r" b="b"/>
                <a:pathLst>
                  <a:path w="42545" h="26669">
                    <a:moveTo>
                      <a:pt x="0" y="0"/>
                    </a:moveTo>
                    <a:lnTo>
                      <a:pt x="21147" y="26505"/>
                    </a:lnTo>
                    <a:lnTo>
                      <a:pt x="42295" y="0"/>
                    </a:lnTo>
                  </a:path>
                </a:pathLst>
              </a:custGeom>
              <a:ln w="3175">
                <a:solidFill>
                  <a:srgbClr val="000000"/>
                </a:solidFill>
              </a:ln>
            </p:spPr>
            <p:txBody>
              <a:bodyPr wrap="square" lIns="0" tIns="0" rIns="0" bIns="0" rtlCol="0"/>
              <a:lstStyle/>
              <a:p>
                <a:endParaRPr sz="2133"/>
              </a:p>
            </p:txBody>
          </p:sp>
          <p:sp>
            <p:nvSpPr>
              <p:cNvPr id="159" name="object 159"/>
              <p:cNvSpPr/>
              <p:nvPr/>
            </p:nvSpPr>
            <p:spPr>
              <a:xfrm>
                <a:off x="388982" y="3088656"/>
                <a:ext cx="0" cy="25964"/>
              </a:xfrm>
              <a:custGeom>
                <a:avLst/>
                <a:gdLst/>
                <a:ahLst/>
                <a:cxnLst/>
                <a:rect l="l" t="t" r="r" b="b"/>
                <a:pathLst>
                  <a:path h="29210">
                    <a:moveTo>
                      <a:pt x="0" y="0"/>
                    </a:moveTo>
                    <a:lnTo>
                      <a:pt x="0" y="29029"/>
                    </a:lnTo>
                  </a:path>
                </a:pathLst>
              </a:custGeom>
              <a:ln w="3175">
                <a:solidFill>
                  <a:srgbClr val="000000"/>
                </a:solidFill>
              </a:ln>
            </p:spPr>
            <p:txBody>
              <a:bodyPr wrap="square" lIns="0" tIns="0" rIns="0" bIns="0" rtlCol="0"/>
              <a:lstStyle/>
              <a:p>
                <a:endParaRPr sz="2133"/>
              </a:p>
            </p:txBody>
          </p:sp>
          <p:sp>
            <p:nvSpPr>
              <p:cNvPr id="160" name="object 160"/>
              <p:cNvSpPr/>
              <p:nvPr/>
            </p:nvSpPr>
            <p:spPr>
              <a:xfrm>
                <a:off x="417320" y="3065096"/>
                <a:ext cx="46849" cy="49671"/>
              </a:xfrm>
              <a:custGeom>
                <a:avLst/>
                <a:gdLst/>
                <a:ahLst/>
                <a:cxnLst/>
                <a:rect l="l" t="t" r="r" b="b"/>
                <a:pathLst>
                  <a:path w="52704" h="55880">
                    <a:moveTo>
                      <a:pt x="0" y="0"/>
                    </a:moveTo>
                    <a:lnTo>
                      <a:pt x="12941"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61" name="object 161"/>
              <p:cNvSpPr/>
              <p:nvPr/>
            </p:nvSpPr>
            <p:spPr>
              <a:xfrm>
                <a:off x="473714" y="3065096"/>
                <a:ext cx="37818" cy="49671"/>
              </a:xfrm>
              <a:custGeom>
                <a:avLst/>
                <a:gdLst/>
                <a:ahLst/>
                <a:cxnLst/>
                <a:rect l="l" t="t" r="r" b="b"/>
                <a:pathLst>
                  <a:path w="42545" h="55880">
                    <a:moveTo>
                      <a:pt x="15781" y="0"/>
                    </a:move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162" name="object 162"/>
              <p:cNvSpPr/>
              <p:nvPr/>
            </p:nvSpPr>
            <p:spPr>
              <a:xfrm>
                <a:off x="525339" y="3065096"/>
                <a:ext cx="37818" cy="49671"/>
              </a:xfrm>
              <a:custGeom>
                <a:avLst/>
                <a:gdLst/>
                <a:ahLst/>
                <a:cxnLst/>
                <a:rect l="l" t="t" r="r" b="b"/>
                <a:pathLst>
                  <a:path w="42545" h="55880">
                    <a:moveTo>
                      <a:pt x="15781" y="0"/>
                    </a:moveTo>
                    <a:lnTo>
                      <a:pt x="10416" y="2839"/>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839"/>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63" name="object 163"/>
              <p:cNvSpPr/>
              <p:nvPr/>
            </p:nvSpPr>
            <p:spPr>
              <a:xfrm>
                <a:off x="576963" y="3065097"/>
                <a:ext cx="33302" cy="49671"/>
              </a:xfrm>
              <a:custGeom>
                <a:avLst/>
                <a:gdLst/>
                <a:ahLst/>
                <a:cxnLst/>
                <a:rect l="l" t="t" r="r" b="b"/>
                <a:pathLst>
                  <a:path w="37465" h="55880">
                    <a:moveTo>
                      <a:pt x="0" y="55535"/>
                    </a:moveTo>
                    <a:lnTo>
                      <a:pt x="0" y="0"/>
                    </a:lnTo>
                    <a:lnTo>
                      <a:pt x="18622" y="0"/>
                    </a:lnTo>
                    <a:lnTo>
                      <a:pt x="26513" y="2839"/>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164" name="object 164"/>
              <p:cNvSpPr/>
              <p:nvPr/>
            </p:nvSpPr>
            <p:spPr>
              <a:xfrm>
                <a:off x="670953" y="3065097"/>
                <a:ext cx="33302" cy="49671"/>
              </a:xfrm>
              <a:custGeom>
                <a:avLst/>
                <a:gdLst/>
                <a:ahLst/>
                <a:cxnLst/>
                <a:rect l="l" t="t" r="r" b="b"/>
                <a:pathLst>
                  <a:path w="37465" h="55880">
                    <a:moveTo>
                      <a:pt x="36929" y="7888"/>
                    </a:moveTo>
                    <a:lnTo>
                      <a:pt x="31879" y="2839"/>
                    </a:lnTo>
                    <a:lnTo>
                      <a:pt x="23672" y="0"/>
                    </a:lnTo>
                    <a:lnTo>
                      <a:pt x="13256" y="0"/>
                    </a:lnTo>
                    <a:lnTo>
                      <a:pt x="5365" y="2839"/>
                    </a:lnTo>
                    <a:lnTo>
                      <a:pt x="0" y="7888"/>
                    </a:lnTo>
                    <a:lnTo>
                      <a:pt x="0" y="13252"/>
                    </a:lnTo>
                    <a:lnTo>
                      <a:pt x="2525" y="18616"/>
                    </a:lnTo>
                    <a:lnTo>
                      <a:pt x="5365" y="21141"/>
                    </a:lnTo>
                    <a:lnTo>
                      <a:pt x="10731" y="23981"/>
                    </a:lnTo>
                    <a:lnTo>
                      <a:pt x="26513" y="29029"/>
                    </a:lnTo>
                    <a:lnTo>
                      <a:pt x="31879" y="31869"/>
                    </a:lnTo>
                    <a:lnTo>
                      <a:pt x="34404" y="34393"/>
                    </a:lnTo>
                    <a:lnTo>
                      <a:pt x="36929" y="39758"/>
                    </a:lnTo>
                    <a:lnTo>
                      <a:pt x="36929" y="47646"/>
                    </a:lnTo>
                    <a:lnTo>
                      <a:pt x="31879"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65" name="object 165"/>
              <p:cNvSpPr/>
              <p:nvPr/>
            </p:nvSpPr>
            <p:spPr>
              <a:xfrm>
                <a:off x="718088" y="306509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66" name="object 166"/>
              <p:cNvSpPr/>
              <p:nvPr/>
            </p:nvSpPr>
            <p:spPr>
              <a:xfrm>
                <a:off x="750915" y="3065098"/>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67" name="object 167"/>
              <p:cNvSpPr/>
              <p:nvPr/>
            </p:nvSpPr>
            <p:spPr>
              <a:xfrm>
                <a:off x="718089" y="3088658"/>
                <a:ext cx="70556" cy="0"/>
              </a:xfrm>
              <a:custGeom>
                <a:avLst/>
                <a:gdLst/>
                <a:ahLst/>
                <a:cxnLst/>
                <a:rect l="l" t="t" r="r" b="b"/>
                <a:pathLst>
                  <a:path w="79375">
                    <a:moveTo>
                      <a:pt x="0" y="0"/>
                    </a:moveTo>
                    <a:lnTo>
                      <a:pt x="79225" y="0"/>
                    </a:lnTo>
                  </a:path>
                </a:pathLst>
              </a:custGeom>
              <a:ln w="3175">
                <a:solidFill>
                  <a:srgbClr val="000000"/>
                </a:solidFill>
              </a:ln>
            </p:spPr>
            <p:txBody>
              <a:bodyPr wrap="square" lIns="0" tIns="0" rIns="0" bIns="0" rtlCol="0"/>
              <a:lstStyle/>
              <a:p>
                <a:endParaRPr sz="2133"/>
              </a:p>
            </p:txBody>
          </p:sp>
          <p:sp>
            <p:nvSpPr>
              <p:cNvPr id="168" name="object 168"/>
              <p:cNvSpPr/>
              <p:nvPr/>
            </p:nvSpPr>
            <p:spPr>
              <a:xfrm>
                <a:off x="769714" y="306509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69" name="object 169"/>
              <p:cNvSpPr/>
              <p:nvPr/>
            </p:nvSpPr>
            <p:spPr>
              <a:xfrm>
                <a:off x="769714" y="3114463"/>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70" name="object 170"/>
              <p:cNvSpPr/>
              <p:nvPr/>
            </p:nvSpPr>
            <p:spPr>
              <a:xfrm>
                <a:off x="814324" y="3065100"/>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71" name="object 171"/>
              <p:cNvSpPr/>
              <p:nvPr/>
            </p:nvSpPr>
            <p:spPr>
              <a:xfrm>
                <a:off x="821338" y="3098196"/>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172" name="object 172"/>
              <p:cNvSpPr/>
              <p:nvPr/>
            </p:nvSpPr>
            <p:spPr>
              <a:xfrm>
                <a:off x="882501" y="306510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73" name="object 173"/>
              <p:cNvSpPr/>
              <p:nvPr/>
            </p:nvSpPr>
            <p:spPr>
              <a:xfrm>
                <a:off x="865949" y="3065100"/>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174" name="object 174"/>
              <p:cNvSpPr/>
              <p:nvPr/>
            </p:nvSpPr>
            <p:spPr>
              <a:xfrm>
                <a:off x="908314" y="306510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75" name="object 175"/>
              <p:cNvSpPr/>
              <p:nvPr/>
            </p:nvSpPr>
            <p:spPr>
              <a:xfrm>
                <a:off x="941140" y="306510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76" name="object 176"/>
              <p:cNvSpPr/>
              <p:nvPr/>
            </p:nvSpPr>
            <p:spPr>
              <a:xfrm>
                <a:off x="908314" y="3088662"/>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177" name="object 177"/>
              <p:cNvSpPr/>
              <p:nvPr/>
            </p:nvSpPr>
            <p:spPr>
              <a:xfrm>
                <a:off x="959939" y="3065102"/>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78" name="object 178"/>
              <p:cNvSpPr/>
              <p:nvPr/>
            </p:nvSpPr>
            <p:spPr>
              <a:xfrm>
                <a:off x="978737" y="3065102"/>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79" name="object 179"/>
              <p:cNvSpPr/>
              <p:nvPr/>
            </p:nvSpPr>
            <p:spPr>
              <a:xfrm>
                <a:off x="1030361" y="3065102"/>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180" name="object 180"/>
              <p:cNvSpPr/>
              <p:nvPr/>
            </p:nvSpPr>
            <p:spPr>
              <a:xfrm>
                <a:off x="4543344" y="3849887"/>
                <a:ext cx="35560" cy="49671"/>
              </a:xfrm>
              <a:custGeom>
                <a:avLst/>
                <a:gdLst/>
                <a:ahLst/>
                <a:cxnLst/>
                <a:rect l="l" t="t" r="r" b="b"/>
                <a:pathLst>
                  <a:path w="40004" h="55879">
                    <a:moveTo>
                      <a:pt x="39454" y="13252"/>
                    </a:moveTo>
                    <a:lnTo>
                      <a:pt x="36929" y="8204"/>
                    </a:lnTo>
                    <a:lnTo>
                      <a:pt x="31563" y="2839"/>
                    </a:lnTo>
                    <a:lnTo>
                      <a:pt x="26513" y="0"/>
                    </a:lnTo>
                    <a:lnTo>
                      <a:pt x="15781" y="0"/>
                    </a:lnTo>
                    <a:lnTo>
                      <a:pt x="10416" y="2839"/>
                    </a:lnTo>
                    <a:lnTo>
                      <a:pt x="5365" y="8204"/>
                    </a:lnTo>
                    <a:lnTo>
                      <a:pt x="2525" y="13252"/>
                    </a:lnTo>
                    <a:lnTo>
                      <a:pt x="0" y="21141"/>
                    </a:lnTo>
                    <a:lnTo>
                      <a:pt x="0" y="34393"/>
                    </a:lnTo>
                    <a:lnTo>
                      <a:pt x="2525" y="42597"/>
                    </a:lnTo>
                    <a:lnTo>
                      <a:pt x="5365" y="47646"/>
                    </a:lnTo>
                    <a:lnTo>
                      <a:pt x="10416" y="53010"/>
                    </a:lnTo>
                    <a:lnTo>
                      <a:pt x="15781" y="55535"/>
                    </a:lnTo>
                    <a:lnTo>
                      <a:pt x="26513" y="55535"/>
                    </a:lnTo>
                    <a:lnTo>
                      <a:pt x="31563" y="53010"/>
                    </a:lnTo>
                    <a:lnTo>
                      <a:pt x="36929" y="47646"/>
                    </a:lnTo>
                    <a:lnTo>
                      <a:pt x="39454" y="42597"/>
                    </a:lnTo>
                  </a:path>
                </a:pathLst>
              </a:custGeom>
              <a:ln w="3175">
                <a:solidFill>
                  <a:srgbClr val="000000"/>
                </a:solidFill>
              </a:ln>
            </p:spPr>
            <p:txBody>
              <a:bodyPr wrap="square" lIns="0" tIns="0" rIns="0" bIns="0" rtlCol="0"/>
              <a:lstStyle/>
              <a:p>
                <a:endParaRPr sz="2133"/>
              </a:p>
            </p:txBody>
          </p:sp>
          <p:sp>
            <p:nvSpPr>
              <p:cNvPr id="181" name="object 181"/>
              <p:cNvSpPr/>
              <p:nvPr/>
            </p:nvSpPr>
            <p:spPr>
              <a:xfrm>
                <a:off x="4592724" y="3849887"/>
                <a:ext cx="37818" cy="49671"/>
              </a:xfrm>
              <a:custGeom>
                <a:avLst/>
                <a:gdLst/>
                <a:ahLst/>
                <a:cxnLst/>
                <a:rect l="l" t="t" r="r" b="b"/>
                <a:pathLst>
                  <a:path w="42545" h="55879">
                    <a:moveTo>
                      <a:pt x="15781" y="0"/>
                    </a:moveTo>
                    <a:lnTo>
                      <a:pt x="10416" y="2839"/>
                    </a:lnTo>
                    <a:lnTo>
                      <a:pt x="5050" y="8204"/>
                    </a:lnTo>
                    <a:lnTo>
                      <a:pt x="2525" y="13252"/>
                    </a:lnTo>
                    <a:lnTo>
                      <a:pt x="0" y="21141"/>
                    </a:lnTo>
                    <a:lnTo>
                      <a:pt x="0" y="34393"/>
                    </a:lnTo>
                    <a:lnTo>
                      <a:pt x="2525" y="42597"/>
                    </a:lnTo>
                    <a:lnTo>
                      <a:pt x="5050" y="47646"/>
                    </a:lnTo>
                    <a:lnTo>
                      <a:pt x="10416" y="53010"/>
                    </a:lnTo>
                    <a:lnTo>
                      <a:pt x="15781" y="55535"/>
                    </a:lnTo>
                    <a:lnTo>
                      <a:pt x="26197" y="55535"/>
                    </a:lnTo>
                    <a:lnTo>
                      <a:pt x="31563" y="53010"/>
                    </a:lnTo>
                    <a:lnTo>
                      <a:pt x="36929" y="47646"/>
                    </a:lnTo>
                    <a:lnTo>
                      <a:pt x="39454" y="42597"/>
                    </a:lnTo>
                    <a:lnTo>
                      <a:pt x="42295" y="34393"/>
                    </a:lnTo>
                    <a:lnTo>
                      <a:pt x="42295" y="21141"/>
                    </a:lnTo>
                    <a:lnTo>
                      <a:pt x="39454" y="13252"/>
                    </a:lnTo>
                    <a:lnTo>
                      <a:pt x="36929" y="8204"/>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182" name="object 182"/>
              <p:cNvSpPr/>
              <p:nvPr/>
            </p:nvSpPr>
            <p:spPr>
              <a:xfrm>
                <a:off x="4644349" y="3849888"/>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83" name="object 183"/>
              <p:cNvSpPr/>
              <p:nvPr/>
            </p:nvSpPr>
            <p:spPr>
              <a:xfrm>
                <a:off x="4712526" y="384988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184" name="object 184"/>
              <p:cNvSpPr/>
              <p:nvPr/>
            </p:nvSpPr>
            <p:spPr>
              <a:xfrm>
                <a:off x="4695974" y="3849888"/>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85" name="object 185"/>
              <p:cNvSpPr/>
              <p:nvPr/>
            </p:nvSpPr>
            <p:spPr>
              <a:xfrm>
                <a:off x="4738339" y="3849889"/>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86" name="object 186"/>
              <p:cNvSpPr/>
              <p:nvPr/>
            </p:nvSpPr>
            <p:spPr>
              <a:xfrm>
                <a:off x="4757137" y="3849889"/>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87" name="object 187"/>
              <p:cNvSpPr/>
              <p:nvPr/>
            </p:nvSpPr>
            <p:spPr>
              <a:xfrm>
                <a:off x="4808761" y="3849889"/>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404"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188" name="object 188"/>
              <p:cNvSpPr/>
              <p:nvPr/>
            </p:nvSpPr>
            <p:spPr>
              <a:xfrm>
                <a:off x="4860386" y="3849890"/>
                <a:ext cx="37818" cy="49671"/>
              </a:xfrm>
              <a:custGeom>
                <a:avLst/>
                <a:gdLst/>
                <a:ahLst/>
                <a:cxnLst/>
                <a:rect l="l" t="t" r="r" b="b"/>
                <a:pathLst>
                  <a:path w="42545" h="55879">
                    <a:moveTo>
                      <a:pt x="16097" y="0"/>
                    </a:moveTo>
                    <a:lnTo>
                      <a:pt x="10731" y="2839"/>
                    </a:lnTo>
                    <a:lnTo>
                      <a:pt x="5365" y="8204"/>
                    </a:lnTo>
                    <a:lnTo>
                      <a:pt x="2840" y="13252"/>
                    </a:lnTo>
                    <a:lnTo>
                      <a:pt x="0" y="21141"/>
                    </a:lnTo>
                    <a:lnTo>
                      <a:pt x="0" y="34393"/>
                    </a:lnTo>
                    <a:lnTo>
                      <a:pt x="2840" y="42597"/>
                    </a:lnTo>
                    <a:lnTo>
                      <a:pt x="5365" y="47646"/>
                    </a:lnTo>
                    <a:lnTo>
                      <a:pt x="10731" y="53010"/>
                    </a:lnTo>
                    <a:lnTo>
                      <a:pt x="16097" y="55535"/>
                    </a:lnTo>
                    <a:lnTo>
                      <a:pt x="26513" y="55535"/>
                    </a:lnTo>
                    <a:lnTo>
                      <a:pt x="31879" y="53010"/>
                    </a:lnTo>
                    <a:lnTo>
                      <a:pt x="37245" y="47646"/>
                    </a:lnTo>
                    <a:lnTo>
                      <a:pt x="39770" y="42597"/>
                    </a:lnTo>
                    <a:lnTo>
                      <a:pt x="42295" y="34393"/>
                    </a:lnTo>
                    <a:lnTo>
                      <a:pt x="42295" y="21141"/>
                    </a:lnTo>
                    <a:lnTo>
                      <a:pt x="39770" y="13252"/>
                    </a:lnTo>
                    <a:lnTo>
                      <a:pt x="37245" y="8204"/>
                    </a:lnTo>
                    <a:lnTo>
                      <a:pt x="31879" y="2839"/>
                    </a:lnTo>
                    <a:lnTo>
                      <a:pt x="26513" y="0"/>
                    </a:lnTo>
                    <a:lnTo>
                      <a:pt x="16097" y="0"/>
                    </a:lnTo>
                    <a:close/>
                  </a:path>
                </a:pathLst>
              </a:custGeom>
              <a:ln w="3175">
                <a:solidFill>
                  <a:srgbClr val="000000"/>
                </a:solidFill>
              </a:ln>
            </p:spPr>
            <p:txBody>
              <a:bodyPr wrap="square" lIns="0" tIns="0" rIns="0" bIns="0" rtlCol="0"/>
              <a:lstStyle/>
              <a:p>
                <a:endParaRPr sz="2133"/>
              </a:p>
            </p:txBody>
          </p:sp>
          <p:sp>
            <p:nvSpPr>
              <p:cNvPr id="189" name="object 189"/>
              <p:cNvSpPr/>
              <p:nvPr/>
            </p:nvSpPr>
            <p:spPr>
              <a:xfrm>
                <a:off x="4912291" y="3849890"/>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088"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190" name="object 190"/>
              <p:cNvSpPr/>
              <p:nvPr/>
            </p:nvSpPr>
            <p:spPr>
              <a:xfrm>
                <a:off x="4963915" y="3849891"/>
                <a:ext cx="33302" cy="49671"/>
              </a:xfrm>
              <a:custGeom>
                <a:avLst/>
                <a:gdLst/>
                <a:ahLst/>
                <a:cxnLst/>
                <a:rect l="l" t="t" r="r" b="b"/>
                <a:pathLst>
                  <a:path w="37464" h="55879">
                    <a:moveTo>
                      <a:pt x="36929" y="8204"/>
                    </a:moveTo>
                    <a:lnTo>
                      <a:pt x="31563" y="2839"/>
                    </a:lnTo>
                    <a:lnTo>
                      <a:pt x="23672" y="0"/>
                    </a:lnTo>
                    <a:lnTo>
                      <a:pt x="13256" y="0"/>
                    </a:lnTo>
                    <a:lnTo>
                      <a:pt x="5365" y="2839"/>
                    </a:lnTo>
                    <a:lnTo>
                      <a:pt x="0" y="8204"/>
                    </a:lnTo>
                    <a:lnTo>
                      <a:pt x="0" y="13252"/>
                    </a:lnTo>
                    <a:lnTo>
                      <a:pt x="2525" y="18616"/>
                    </a:lnTo>
                    <a:lnTo>
                      <a:pt x="5365" y="21141"/>
                    </a:lnTo>
                    <a:lnTo>
                      <a:pt x="10416" y="23981"/>
                    </a:lnTo>
                    <a:lnTo>
                      <a:pt x="26513" y="29345"/>
                    </a:lnTo>
                    <a:lnTo>
                      <a:pt x="31563" y="31869"/>
                    </a:lnTo>
                    <a:lnTo>
                      <a:pt x="34404" y="34393"/>
                    </a:lnTo>
                    <a:lnTo>
                      <a:pt x="36929" y="39758"/>
                    </a:lnTo>
                    <a:lnTo>
                      <a:pt x="36929" y="47646"/>
                    </a:lnTo>
                    <a:lnTo>
                      <a:pt x="31563"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91" name="object 191"/>
              <p:cNvSpPr/>
              <p:nvPr/>
            </p:nvSpPr>
            <p:spPr>
              <a:xfrm>
                <a:off x="5055381" y="3849891"/>
                <a:ext cx="33302" cy="49671"/>
              </a:xfrm>
              <a:custGeom>
                <a:avLst/>
                <a:gdLst/>
                <a:ahLst/>
                <a:cxnLst/>
                <a:rect l="l" t="t" r="r" b="b"/>
                <a:pathLst>
                  <a:path w="37464" h="55879">
                    <a:moveTo>
                      <a:pt x="0" y="55535"/>
                    </a:moveTo>
                    <a:lnTo>
                      <a:pt x="0" y="0"/>
                    </a:lnTo>
                    <a:lnTo>
                      <a:pt x="23988" y="0"/>
                    </a:lnTo>
                    <a:lnTo>
                      <a:pt x="31879" y="2839"/>
                    </a:lnTo>
                    <a:lnTo>
                      <a:pt x="34404" y="5364"/>
                    </a:lnTo>
                    <a:lnTo>
                      <a:pt x="37245" y="10728"/>
                    </a:lnTo>
                    <a:lnTo>
                      <a:pt x="37245" y="16092"/>
                    </a:lnTo>
                    <a:lnTo>
                      <a:pt x="34404" y="21141"/>
                    </a:lnTo>
                    <a:lnTo>
                      <a:pt x="31879" y="23981"/>
                    </a:lnTo>
                    <a:lnTo>
                      <a:pt x="23988" y="26505"/>
                    </a:lnTo>
                    <a:lnTo>
                      <a:pt x="0" y="26505"/>
                    </a:lnTo>
                  </a:path>
                </a:pathLst>
              </a:custGeom>
              <a:ln w="3175">
                <a:solidFill>
                  <a:srgbClr val="000000"/>
                </a:solidFill>
              </a:ln>
            </p:spPr>
            <p:txBody>
              <a:bodyPr wrap="square" lIns="0" tIns="0" rIns="0" bIns="0" rtlCol="0"/>
              <a:lstStyle/>
              <a:p>
                <a:endParaRPr sz="2133"/>
              </a:p>
            </p:txBody>
          </p:sp>
          <p:sp>
            <p:nvSpPr>
              <p:cNvPr id="192" name="object 192"/>
              <p:cNvSpPr/>
              <p:nvPr/>
            </p:nvSpPr>
            <p:spPr>
              <a:xfrm>
                <a:off x="5071934" y="3873452"/>
                <a:ext cx="16933" cy="25964"/>
              </a:xfrm>
              <a:custGeom>
                <a:avLst/>
                <a:gdLst/>
                <a:ahLst/>
                <a:cxnLst/>
                <a:rect l="l" t="t" r="r" b="b"/>
                <a:pathLst>
                  <a:path w="19050" h="29210">
                    <a:moveTo>
                      <a:pt x="0" y="0"/>
                    </a:moveTo>
                    <a:lnTo>
                      <a:pt x="18622" y="29029"/>
                    </a:lnTo>
                  </a:path>
                </a:pathLst>
              </a:custGeom>
              <a:ln w="3175">
                <a:solidFill>
                  <a:srgbClr val="000000"/>
                </a:solidFill>
              </a:ln>
            </p:spPr>
            <p:txBody>
              <a:bodyPr wrap="square" lIns="0" tIns="0" rIns="0" bIns="0" rtlCol="0"/>
              <a:lstStyle/>
              <a:p>
                <a:endParaRPr sz="2133"/>
              </a:p>
            </p:txBody>
          </p:sp>
          <p:sp>
            <p:nvSpPr>
              <p:cNvPr id="193" name="object 193"/>
              <p:cNvSpPr/>
              <p:nvPr/>
            </p:nvSpPr>
            <p:spPr>
              <a:xfrm>
                <a:off x="5104760" y="384989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94" name="object 194"/>
              <p:cNvSpPr/>
              <p:nvPr/>
            </p:nvSpPr>
            <p:spPr>
              <a:xfrm>
                <a:off x="5123559" y="3849892"/>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195" name="object 195"/>
              <p:cNvSpPr/>
              <p:nvPr/>
            </p:nvSpPr>
            <p:spPr>
              <a:xfrm>
                <a:off x="5224563" y="3849893"/>
                <a:ext cx="23707" cy="49671"/>
              </a:xfrm>
              <a:custGeom>
                <a:avLst/>
                <a:gdLst/>
                <a:ahLst/>
                <a:cxnLst/>
                <a:rect l="l" t="t" r="r" b="b"/>
                <a:pathLst>
                  <a:path w="26670" h="55879">
                    <a:moveTo>
                      <a:pt x="26513" y="0"/>
                    </a:moveTo>
                    <a:lnTo>
                      <a:pt x="26513" y="42597"/>
                    </a:lnTo>
                    <a:lnTo>
                      <a:pt x="23988" y="50486"/>
                    </a:lnTo>
                    <a:lnTo>
                      <a:pt x="21147" y="53010"/>
                    </a:lnTo>
                    <a:lnTo>
                      <a:pt x="16097" y="55535"/>
                    </a:lnTo>
                    <a:lnTo>
                      <a:pt x="10731" y="55535"/>
                    </a:lnTo>
                    <a:lnTo>
                      <a:pt x="5365" y="53010"/>
                    </a:lnTo>
                    <a:lnTo>
                      <a:pt x="2840" y="50486"/>
                    </a:lnTo>
                    <a:lnTo>
                      <a:pt x="0" y="42597"/>
                    </a:lnTo>
                    <a:lnTo>
                      <a:pt x="0" y="37233"/>
                    </a:lnTo>
                  </a:path>
                </a:pathLst>
              </a:custGeom>
              <a:ln w="3175">
                <a:solidFill>
                  <a:srgbClr val="000000"/>
                </a:solidFill>
              </a:ln>
            </p:spPr>
            <p:txBody>
              <a:bodyPr wrap="square" lIns="0" tIns="0" rIns="0" bIns="0" rtlCol="0"/>
              <a:lstStyle/>
              <a:p>
                <a:endParaRPr sz="2133"/>
              </a:p>
            </p:txBody>
          </p:sp>
          <p:sp>
            <p:nvSpPr>
              <p:cNvPr id="196" name="object 196"/>
              <p:cNvSpPr/>
              <p:nvPr/>
            </p:nvSpPr>
            <p:spPr>
              <a:xfrm>
                <a:off x="5262159" y="3849893"/>
                <a:ext cx="37818" cy="49671"/>
              </a:xfrm>
              <a:custGeom>
                <a:avLst/>
                <a:gdLst/>
                <a:ahLst/>
                <a:cxnLst/>
                <a:rect l="l" t="t" r="r" b="b"/>
                <a:pathLst>
                  <a:path w="42545" h="55879">
                    <a:moveTo>
                      <a:pt x="16097" y="0"/>
                    </a:moveTo>
                    <a:lnTo>
                      <a:pt x="10731" y="2839"/>
                    </a:lnTo>
                    <a:lnTo>
                      <a:pt x="5365" y="8204"/>
                    </a:lnTo>
                    <a:lnTo>
                      <a:pt x="2840" y="13252"/>
                    </a:lnTo>
                    <a:lnTo>
                      <a:pt x="0" y="21141"/>
                    </a:lnTo>
                    <a:lnTo>
                      <a:pt x="0" y="34393"/>
                    </a:lnTo>
                    <a:lnTo>
                      <a:pt x="2840" y="42597"/>
                    </a:lnTo>
                    <a:lnTo>
                      <a:pt x="5365" y="47646"/>
                    </a:lnTo>
                    <a:lnTo>
                      <a:pt x="10731" y="53010"/>
                    </a:lnTo>
                    <a:lnTo>
                      <a:pt x="16097" y="55535"/>
                    </a:lnTo>
                    <a:lnTo>
                      <a:pt x="26513" y="55535"/>
                    </a:lnTo>
                    <a:lnTo>
                      <a:pt x="31879" y="53010"/>
                    </a:lnTo>
                    <a:lnTo>
                      <a:pt x="37245" y="47646"/>
                    </a:lnTo>
                    <a:lnTo>
                      <a:pt x="39770" y="42597"/>
                    </a:lnTo>
                    <a:lnTo>
                      <a:pt x="42295" y="34393"/>
                    </a:lnTo>
                    <a:lnTo>
                      <a:pt x="42295" y="21141"/>
                    </a:lnTo>
                    <a:lnTo>
                      <a:pt x="39770" y="13252"/>
                    </a:lnTo>
                    <a:lnTo>
                      <a:pt x="37245" y="8204"/>
                    </a:lnTo>
                    <a:lnTo>
                      <a:pt x="31879" y="2839"/>
                    </a:lnTo>
                    <a:lnTo>
                      <a:pt x="26513" y="0"/>
                    </a:lnTo>
                    <a:lnTo>
                      <a:pt x="16097" y="0"/>
                    </a:lnTo>
                    <a:close/>
                  </a:path>
                </a:pathLst>
              </a:custGeom>
              <a:ln w="3175">
                <a:solidFill>
                  <a:srgbClr val="000000"/>
                </a:solidFill>
              </a:ln>
            </p:spPr>
            <p:txBody>
              <a:bodyPr wrap="square" lIns="0" tIns="0" rIns="0" bIns="0" rtlCol="0"/>
              <a:lstStyle/>
              <a:p>
                <a:endParaRPr sz="2133"/>
              </a:p>
            </p:txBody>
          </p:sp>
          <p:sp>
            <p:nvSpPr>
              <p:cNvPr id="197" name="object 197"/>
              <p:cNvSpPr/>
              <p:nvPr/>
            </p:nvSpPr>
            <p:spPr>
              <a:xfrm>
                <a:off x="5314064" y="3849893"/>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98" name="object 198"/>
              <p:cNvSpPr/>
              <p:nvPr/>
            </p:nvSpPr>
            <p:spPr>
              <a:xfrm>
                <a:off x="5332862" y="3849893"/>
                <a:ext cx="33302" cy="49671"/>
              </a:xfrm>
              <a:custGeom>
                <a:avLst/>
                <a:gdLst/>
                <a:ahLst/>
                <a:cxnLst/>
                <a:rect l="l" t="t" r="r" b="b"/>
                <a:pathLst>
                  <a:path w="37464" h="55879">
                    <a:moveTo>
                      <a:pt x="36929" y="8204"/>
                    </a:moveTo>
                    <a:lnTo>
                      <a:pt x="31563" y="2839"/>
                    </a:lnTo>
                    <a:lnTo>
                      <a:pt x="23672" y="0"/>
                    </a:lnTo>
                    <a:lnTo>
                      <a:pt x="12941" y="0"/>
                    </a:lnTo>
                    <a:lnTo>
                      <a:pt x="5050" y="2839"/>
                    </a:lnTo>
                    <a:lnTo>
                      <a:pt x="0" y="8204"/>
                    </a:lnTo>
                    <a:lnTo>
                      <a:pt x="0" y="13252"/>
                    </a:lnTo>
                    <a:lnTo>
                      <a:pt x="2525" y="18616"/>
                    </a:lnTo>
                    <a:lnTo>
                      <a:pt x="5050" y="21141"/>
                    </a:lnTo>
                    <a:lnTo>
                      <a:pt x="10416" y="23981"/>
                    </a:lnTo>
                    <a:lnTo>
                      <a:pt x="26197" y="29345"/>
                    </a:lnTo>
                    <a:lnTo>
                      <a:pt x="31563" y="31869"/>
                    </a:lnTo>
                    <a:lnTo>
                      <a:pt x="34088" y="34393"/>
                    </a:lnTo>
                    <a:lnTo>
                      <a:pt x="36929" y="39758"/>
                    </a:lnTo>
                    <a:lnTo>
                      <a:pt x="36929" y="47646"/>
                    </a:lnTo>
                    <a:lnTo>
                      <a:pt x="31563" y="53010"/>
                    </a:lnTo>
                    <a:lnTo>
                      <a:pt x="23672" y="55535"/>
                    </a:lnTo>
                    <a:lnTo>
                      <a:pt x="12941" y="55535"/>
                    </a:lnTo>
                    <a:lnTo>
                      <a:pt x="5050" y="53010"/>
                    </a:lnTo>
                    <a:lnTo>
                      <a:pt x="0" y="47646"/>
                    </a:lnTo>
                  </a:path>
                </a:pathLst>
              </a:custGeom>
              <a:ln w="3175">
                <a:solidFill>
                  <a:srgbClr val="000000"/>
                </a:solidFill>
              </a:ln>
            </p:spPr>
            <p:txBody>
              <a:bodyPr wrap="square" lIns="0" tIns="0" rIns="0" bIns="0" rtlCol="0"/>
              <a:lstStyle/>
              <a:p>
                <a:endParaRPr sz="2133"/>
              </a:p>
            </p:txBody>
          </p:sp>
          <p:sp>
            <p:nvSpPr>
              <p:cNvPr id="199" name="object 199"/>
              <p:cNvSpPr/>
              <p:nvPr/>
            </p:nvSpPr>
            <p:spPr>
              <a:xfrm>
                <a:off x="5396270" y="384989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0" name="object 200"/>
              <p:cNvSpPr/>
              <p:nvPr/>
            </p:nvSpPr>
            <p:spPr>
              <a:xfrm>
                <a:off x="5379717" y="384989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1" name="object 201"/>
              <p:cNvSpPr/>
              <p:nvPr/>
            </p:nvSpPr>
            <p:spPr>
              <a:xfrm>
                <a:off x="5466693" y="3849894"/>
                <a:ext cx="46849" cy="49671"/>
              </a:xfrm>
              <a:custGeom>
                <a:avLst/>
                <a:gdLst/>
                <a:ahLst/>
                <a:cxnLst/>
                <a:rect l="l" t="t" r="r" b="b"/>
                <a:pathLst>
                  <a:path w="52704" h="55879">
                    <a:moveTo>
                      <a:pt x="0" y="0"/>
                    </a:moveTo>
                    <a:lnTo>
                      <a:pt x="13256" y="55535"/>
                    </a:lnTo>
                    <a:lnTo>
                      <a:pt x="26513" y="0"/>
                    </a:lnTo>
                    <a:lnTo>
                      <a:pt x="39770" y="55535"/>
                    </a:lnTo>
                    <a:lnTo>
                      <a:pt x="52711" y="0"/>
                    </a:lnTo>
                  </a:path>
                </a:pathLst>
              </a:custGeom>
              <a:ln w="3175">
                <a:solidFill>
                  <a:srgbClr val="000000"/>
                </a:solidFill>
              </a:ln>
            </p:spPr>
            <p:txBody>
              <a:bodyPr wrap="square" lIns="0" tIns="0" rIns="0" bIns="0" rtlCol="0"/>
              <a:lstStyle/>
              <a:p>
                <a:endParaRPr sz="2133"/>
              </a:p>
            </p:txBody>
          </p:sp>
          <p:sp>
            <p:nvSpPr>
              <p:cNvPr id="202" name="object 202"/>
              <p:cNvSpPr/>
              <p:nvPr/>
            </p:nvSpPr>
            <p:spPr>
              <a:xfrm>
                <a:off x="5523087" y="384989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03" name="object 203"/>
              <p:cNvSpPr/>
              <p:nvPr/>
            </p:nvSpPr>
            <p:spPr>
              <a:xfrm>
                <a:off x="5558438" y="384989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4" name="object 204"/>
              <p:cNvSpPr/>
              <p:nvPr/>
            </p:nvSpPr>
            <p:spPr>
              <a:xfrm>
                <a:off x="5541885" y="3849895"/>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5" name="object 205"/>
              <p:cNvSpPr/>
              <p:nvPr/>
            </p:nvSpPr>
            <p:spPr>
              <a:xfrm>
                <a:off x="5584251" y="384989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06" name="object 206"/>
              <p:cNvSpPr/>
              <p:nvPr/>
            </p:nvSpPr>
            <p:spPr>
              <a:xfrm>
                <a:off x="5617077" y="384989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7" name="object 207"/>
              <p:cNvSpPr/>
              <p:nvPr/>
            </p:nvSpPr>
            <p:spPr>
              <a:xfrm>
                <a:off x="5584251" y="387345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8" name="object 208"/>
              <p:cNvSpPr/>
              <p:nvPr/>
            </p:nvSpPr>
            <p:spPr>
              <a:xfrm>
                <a:off x="4543347" y="3922260"/>
                <a:ext cx="16369" cy="75636"/>
              </a:xfrm>
              <a:custGeom>
                <a:avLst/>
                <a:gdLst/>
                <a:ahLst/>
                <a:cxnLst/>
                <a:rect l="l" t="t" r="r" b="b"/>
                <a:pathLst>
                  <a:path w="18414" h="85089">
                    <a:moveTo>
                      <a:pt x="18307" y="0"/>
                    </a:moveTo>
                    <a:lnTo>
                      <a:pt x="13256" y="5364"/>
                    </a:lnTo>
                    <a:lnTo>
                      <a:pt x="7890" y="13252"/>
                    </a:lnTo>
                    <a:lnTo>
                      <a:pt x="2525" y="23981"/>
                    </a:lnTo>
                    <a:lnTo>
                      <a:pt x="0" y="37233"/>
                    </a:lnTo>
                    <a:lnTo>
                      <a:pt x="0" y="47646"/>
                    </a:lnTo>
                    <a:lnTo>
                      <a:pt x="2525" y="60899"/>
                    </a:lnTo>
                    <a:lnTo>
                      <a:pt x="7890" y="71312"/>
                    </a:lnTo>
                    <a:lnTo>
                      <a:pt x="13256" y="79516"/>
                    </a:lnTo>
                    <a:lnTo>
                      <a:pt x="18307" y="84564"/>
                    </a:lnTo>
                  </a:path>
                </a:pathLst>
              </a:custGeom>
              <a:ln w="3175">
                <a:solidFill>
                  <a:srgbClr val="000000"/>
                </a:solidFill>
              </a:ln>
            </p:spPr>
            <p:txBody>
              <a:bodyPr wrap="square" lIns="0" tIns="0" rIns="0" bIns="0" rtlCol="0"/>
              <a:lstStyle/>
              <a:p>
                <a:endParaRPr sz="2133"/>
              </a:p>
            </p:txBody>
          </p:sp>
          <p:sp>
            <p:nvSpPr>
              <p:cNvPr id="209" name="object 209"/>
              <p:cNvSpPr/>
              <p:nvPr/>
            </p:nvSpPr>
            <p:spPr>
              <a:xfrm>
                <a:off x="4576174" y="3931797"/>
                <a:ext cx="33302" cy="49671"/>
              </a:xfrm>
              <a:custGeom>
                <a:avLst/>
                <a:gdLst/>
                <a:ahLst/>
                <a:cxnLst/>
                <a:rect l="l" t="t" r="r" b="b"/>
                <a:pathLst>
                  <a:path w="37464" h="55879">
                    <a:moveTo>
                      <a:pt x="5365" y="0"/>
                    </a:moveTo>
                    <a:lnTo>
                      <a:pt x="34404" y="0"/>
                    </a:lnTo>
                    <a:lnTo>
                      <a:pt x="18622" y="21141"/>
                    </a:lnTo>
                    <a:lnTo>
                      <a:pt x="26513" y="21141"/>
                    </a:lnTo>
                    <a:lnTo>
                      <a:pt x="31879" y="23665"/>
                    </a:lnTo>
                    <a:lnTo>
                      <a:pt x="34404" y="26505"/>
                    </a:lnTo>
                    <a:lnTo>
                      <a:pt x="36929" y="34393"/>
                    </a:lnTo>
                    <a:lnTo>
                      <a:pt x="36929" y="39442"/>
                    </a:lnTo>
                    <a:lnTo>
                      <a:pt x="34404" y="47646"/>
                    </a:lnTo>
                    <a:lnTo>
                      <a:pt x="29038" y="52695"/>
                    </a:lnTo>
                    <a:lnTo>
                      <a:pt x="21147" y="55535"/>
                    </a:lnTo>
                    <a:lnTo>
                      <a:pt x="13256" y="55535"/>
                    </a:lnTo>
                    <a:lnTo>
                      <a:pt x="5365"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210" name="object 210"/>
              <p:cNvSpPr/>
              <p:nvPr/>
            </p:nvSpPr>
            <p:spPr>
              <a:xfrm>
                <a:off x="4623309" y="3922261"/>
                <a:ext cx="16369" cy="75636"/>
              </a:xfrm>
              <a:custGeom>
                <a:avLst/>
                <a:gdLst/>
                <a:ahLst/>
                <a:cxnLst/>
                <a:rect l="l" t="t" r="r" b="b"/>
                <a:pathLst>
                  <a:path w="18414" h="85089">
                    <a:moveTo>
                      <a:pt x="0" y="0"/>
                    </a:moveTo>
                    <a:lnTo>
                      <a:pt x="5050" y="5364"/>
                    </a:lnTo>
                    <a:lnTo>
                      <a:pt x="10416" y="13252"/>
                    </a:lnTo>
                    <a:lnTo>
                      <a:pt x="15781" y="23981"/>
                    </a:lnTo>
                    <a:lnTo>
                      <a:pt x="18307" y="37233"/>
                    </a:lnTo>
                    <a:lnTo>
                      <a:pt x="18307" y="47646"/>
                    </a:lnTo>
                    <a:lnTo>
                      <a:pt x="15781" y="60899"/>
                    </a:lnTo>
                    <a:lnTo>
                      <a:pt x="10416" y="71312"/>
                    </a:lnTo>
                    <a:lnTo>
                      <a:pt x="5050" y="79516"/>
                    </a:lnTo>
                    <a:lnTo>
                      <a:pt x="0" y="84564"/>
                    </a:lnTo>
                  </a:path>
                </a:pathLst>
              </a:custGeom>
              <a:ln w="3175">
                <a:solidFill>
                  <a:srgbClr val="000000"/>
                </a:solidFill>
              </a:ln>
            </p:spPr>
            <p:txBody>
              <a:bodyPr wrap="square" lIns="0" tIns="0" rIns="0" bIns="0" rtlCol="0"/>
              <a:lstStyle/>
              <a:p>
                <a:endParaRPr sz="2133"/>
              </a:p>
            </p:txBody>
          </p:sp>
          <p:sp>
            <p:nvSpPr>
              <p:cNvPr id="211" name="object 211"/>
              <p:cNvSpPr/>
              <p:nvPr/>
            </p:nvSpPr>
            <p:spPr>
              <a:xfrm>
                <a:off x="4700746" y="3931798"/>
                <a:ext cx="11853" cy="49671"/>
              </a:xfrm>
              <a:custGeom>
                <a:avLst/>
                <a:gdLst/>
                <a:ahLst/>
                <a:cxnLst/>
                <a:rect l="l" t="t" r="r" b="b"/>
                <a:pathLst>
                  <a:path w="13335" h="55879">
                    <a:moveTo>
                      <a:pt x="0" y="10412"/>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212" name="object 212"/>
              <p:cNvSpPr/>
              <p:nvPr/>
            </p:nvSpPr>
            <p:spPr>
              <a:xfrm>
                <a:off x="4738341" y="3931798"/>
                <a:ext cx="31044" cy="49671"/>
              </a:xfrm>
              <a:custGeom>
                <a:avLst/>
                <a:gdLst/>
                <a:ahLst/>
                <a:cxnLst/>
                <a:rect l="l" t="t" r="r" b="b"/>
                <a:pathLst>
                  <a:path w="34925" h="55879">
                    <a:moveTo>
                      <a:pt x="31563" y="7888"/>
                    </a:moveTo>
                    <a:lnTo>
                      <a:pt x="29038" y="2524"/>
                    </a:lnTo>
                    <a:lnTo>
                      <a:pt x="21147" y="0"/>
                    </a:lnTo>
                    <a:lnTo>
                      <a:pt x="15781" y="0"/>
                    </a:lnTo>
                    <a:lnTo>
                      <a:pt x="7890" y="2524"/>
                    </a:lnTo>
                    <a:lnTo>
                      <a:pt x="2525" y="10412"/>
                    </a:lnTo>
                    <a:lnTo>
                      <a:pt x="0" y="23665"/>
                    </a:lnTo>
                    <a:lnTo>
                      <a:pt x="0" y="36918"/>
                    </a:lnTo>
                    <a:lnTo>
                      <a:pt x="2525" y="47646"/>
                    </a:lnTo>
                    <a:lnTo>
                      <a:pt x="7890" y="52695"/>
                    </a:lnTo>
                    <a:lnTo>
                      <a:pt x="15781" y="55535"/>
                    </a:lnTo>
                    <a:lnTo>
                      <a:pt x="18307" y="55535"/>
                    </a:lnTo>
                    <a:lnTo>
                      <a:pt x="26513" y="52695"/>
                    </a:lnTo>
                    <a:lnTo>
                      <a:pt x="31563" y="47646"/>
                    </a:lnTo>
                    <a:lnTo>
                      <a:pt x="34404" y="39442"/>
                    </a:lnTo>
                    <a:lnTo>
                      <a:pt x="34404" y="36918"/>
                    </a:lnTo>
                    <a:lnTo>
                      <a:pt x="0" y="36918"/>
                    </a:lnTo>
                  </a:path>
                </a:pathLst>
              </a:custGeom>
              <a:ln w="3175">
                <a:solidFill>
                  <a:srgbClr val="000000"/>
                </a:solidFill>
              </a:ln>
            </p:spPr>
            <p:txBody>
              <a:bodyPr wrap="square" lIns="0" tIns="0" rIns="0" bIns="0" rtlCol="0"/>
              <a:lstStyle/>
              <a:p>
                <a:endParaRPr sz="2133"/>
              </a:p>
            </p:txBody>
          </p:sp>
          <p:sp>
            <p:nvSpPr>
              <p:cNvPr id="213" name="object 213"/>
              <p:cNvSpPr/>
              <p:nvPr/>
            </p:nvSpPr>
            <p:spPr>
              <a:xfrm>
                <a:off x="4813533" y="393179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14" name="object 214"/>
              <p:cNvSpPr/>
              <p:nvPr/>
            </p:nvSpPr>
            <p:spPr>
              <a:xfrm>
                <a:off x="4785195" y="3948067"/>
                <a:ext cx="28786" cy="33302"/>
              </a:xfrm>
              <a:custGeom>
                <a:avLst/>
                <a:gdLst/>
                <a:ahLst/>
                <a:cxnLst/>
                <a:rect l="l" t="t" r="r" b="b"/>
                <a:pathLst>
                  <a:path w="32385" h="37464">
                    <a:moveTo>
                      <a:pt x="31879" y="8204"/>
                    </a:moveTo>
                    <a:lnTo>
                      <a:pt x="26513" y="2839"/>
                    </a:lnTo>
                    <a:lnTo>
                      <a:pt x="21147" y="0"/>
                    </a:lnTo>
                    <a:lnTo>
                      <a:pt x="13256" y="0"/>
                    </a:lnTo>
                    <a:lnTo>
                      <a:pt x="7890" y="2839"/>
                    </a:lnTo>
                    <a:lnTo>
                      <a:pt x="2840" y="8204"/>
                    </a:lnTo>
                    <a:lnTo>
                      <a:pt x="0" y="16092"/>
                    </a:lnTo>
                    <a:lnTo>
                      <a:pt x="0" y="21141"/>
                    </a:lnTo>
                    <a:lnTo>
                      <a:pt x="2840" y="29345"/>
                    </a:lnTo>
                    <a:lnTo>
                      <a:pt x="7890" y="34393"/>
                    </a:lnTo>
                    <a:lnTo>
                      <a:pt x="13256" y="37233"/>
                    </a:lnTo>
                    <a:lnTo>
                      <a:pt x="21147" y="37233"/>
                    </a:lnTo>
                    <a:lnTo>
                      <a:pt x="26513" y="34393"/>
                    </a:lnTo>
                    <a:lnTo>
                      <a:pt x="31879" y="29345"/>
                    </a:lnTo>
                  </a:path>
                </a:pathLst>
              </a:custGeom>
              <a:ln w="3175">
                <a:solidFill>
                  <a:srgbClr val="000000"/>
                </a:solidFill>
              </a:ln>
            </p:spPr>
            <p:txBody>
              <a:bodyPr wrap="square" lIns="0" tIns="0" rIns="0" bIns="0" rtlCol="0"/>
              <a:lstStyle/>
              <a:p>
                <a:endParaRPr sz="2133"/>
              </a:p>
            </p:txBody>
          </p:sp>
          <p:sp>
            <p:nvSpPr>
              <p:cNvPr id="215" name="object 215"/>
              <p:cNvSpPr/>
              <p:nvPr/>
            </p:nvSpPr>
            <p:spPr>
              <a:xfrm>
                <a:off x="4874697" y="3931799"/>
                <a:ext cx="30480" cy="49671"/>
              </a:xfrm>
              <a:custGeom>
                <a:avLst/>
                <a:gdLst/>
                <a:ahLst/>
                <a:cxnLst/>
                <a:rect l="l" t="t" r="r" b="b"/>
                <a:pathLst>
                  <a:path w="34289" h="55879">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216" name="object 216"/>
              <p:cNvSpPr/>
              <p:nvPr/>
            </p:nvSpPr>
            <p:spPr>
              <a:xfrm>
                <a:off x="4874697" y="395536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17" name="object 217"/>
              <p:cNvSpPr/>
              <p:nvPr/>
            </p:nvSpPr>
            <p:spPr>
              <a:xfrm>
                <a:off x="4874697" y="3981164"/>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218" name="object 218"/>
              <p:cNvSpPr/>
              <p:nvPr/>
            </p:nvSpPr>
            <p:spPr>
              <a:xfrm>
                <a:off x="4919308" y="3931800"/>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219" name="object 219"/>
              <p:cNvSpPr/>
              <p:nvPr/>
            </p:nvSpPr>
            <p:spPr>
              <a:xfrm>
                <a:off x="4970932" y="3931801"/>
                <a:ext cx="33302" cy="49671"/>
              </a:xfrm>
              <a:custGeom>
                <a:avLst/>
                <a:gdLst/>
                <a:ahLst/>
                <a:cxnLst/>
                <a:rect l="l" t="t" r="r" b="b"/>
                <a:pathLst>
                  <a:path w="37464" h="55879">
                    <a:moveTo>
                      <a:pt x="0" y="55535"/>
                    </a:moveTo>
                    <a:lnTo>
                      <a:pt x="0" y="0"/>
                    </a:lnTo>
                    <a:lnTo>
                      <a:pt x="18622" y="0"/>
                    </a:lnTo>
                    <a:lnTo>
                      <a:pt x="26513" y="2524"/>
                    </a:lnTo>
                    <a:lnTo>
                      <a:pt x="31563" y="7888"/>
                    </a:lnTo>
                    <a:lnTo>
                      <a:pt x="34404" y="13252"/>
                    </a:lnTo>
                    <a:lnTo>
                      <a:pt x="36929" y="21141"/>
                    </a:lnTo>
                    <a:lnTo>
                      <a:pt x="36929" y="34393"/>
                    </a:lnTo>
                    <a:lnTo>
                      <a:pt x="34404" y="42282"/>
                    </a:lnTo>
                    <a:lnTo>
                      <a:pt x="31563"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220" name="object 220"/>
              <p:cNvSpPr/>
              <p:nvPr/>
            </p:nvSpPr>
            <p:spPr>
              <a:xfrm>
                <a:off x="5064922" y="3931801"/>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221" name="object 221"/>
              <p:cNvSpPr/>
              <p:nvPr/>
            </p:nvSpPr>
            <p:spPr>
              <a:xfrm>
                <a:off x="5116547" y="393180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22" name="object 222"/>
              <p:cNvSpPr/>
              <p:nvPr/>
            </p:nvSpPr>
            <p:spPr>
              <a:xfrm>
                <a:off x="5123561" y="3964618"/>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223" name="object 223"/>
              <p:cNvSpPr/>
              <p:nvPr/>
            </p:nvSpPr>
            <p:spPr>
              <a:xfrm>
                <a:off x="5168171" y="393180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24" name="object 224"/>
              <p:cNvSpPr/>
              <p:nvPr/>
            </p:nvSpPr>
            <p:spPr>
              <a:xfrm>
                <a:off x="5186969" y="3931803"/>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25" name="object 225"/>
              <p:cNvSpPr/>
              <p:nvPr/>
            </p:nvSpPr>
            <p:spPr>
              <a:xfrm>
                <a:off x="5287973" y="393180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26" name="object 226"/>
              <p:cNvSpPr/>
              <p:nvPr/>
            </p:nvSpPr>
            <p:spPr>
              <a:xfrm>
                <a:off x="5271701" y="393180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27" name="object 227"/>
              <p:cNvSpPr/>
              <p:nvPr/>
            </p:nvSpPr>
            <p:spPr>
              <a:xfrm>
                <a:off x="5314067" y="3931804"/>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28" name="object 228"/>
              <p:cNvSpPr/>
              <p:nvPr/>
            </p:nvSpPr>
            <p:spPr>
              <a:xfrm>
                <a:off x="5410300" y="3931804"/>
                <a:ext cx="23707" cy="49671"/>
              </a:xfrm>
              <a:custGeom>
                <a:avLst/>
                <a:gdLst/>
                <a:ahLst/>
                <a:cxnLst/>
                <a:rect l="l" t="t" r="r" b="b"/>
                <a:pathLst>
                  <a:path w="26670" h="55879">
                    <a:moveTo>
                      <a:pt x="26513" y="0"/>
                    </a:moveTo>
                    <a:lnTo>
                      <a:pt x="26513" y="42282"/>
                    </a:lnTo>
                    <a:lnTo>
                      <a:pt x="23672" y="50170"/>
                    </a:lnTo>
                    <a:lnTo>
                      <a:pt x="21147" y="52695"/>
                    </a:lnTo>
                    <a:lnTo>
                      <a:pt x="15781" y="55535"/>
                    </a:lnTo>
                    <a:lnTo>
                      <a:pt x="10416" y="55535"/>
                    </a:lnTo>
                    <a:lnTo>
                      <a:pt x="5365" y="52695"/>
                    </a:lnTo>
                    <a:lnTo>
                      <a:pt x="2525" y="50170"/>
                    </a:lnTo>
                    <a:lnTo>
                      <a:pt x="0" y="42282"/>
                    </a:lnTo>
                    <a:lnTo>
                      <a:pt x="0" y="36918"/>
                    </a:lnTo>
                  </a:path>
                </a:pathLst>
              </a:custGeom>
              <a:ln w="3175">
                <a:solidFill>
                  <a:srgbClr val="000000"/>
                </a:solidFill>
              </a:ln>
            </p:spPr>
            <p:txBody>
              <a:bodyPr wrap="square" lIns="0" tIns="0" rIns="0" bIns="0" rtlCol="0"/>
              <a:lstStyle/>
              <a:p>
                <a:endParaRPr sz="2133"/>
              </a:p>
            </p:txBody>
          </p:sp>
          <p:sp>
            <p:nvSpPr>
              <p:cNvPr id="229" name="object 229"/>
              <p:cNvSpPr/>
              <p:nvPr/>
            </p:nvSpPr>
            <p:spPr>
              <a:xfrm>
                <a:off x="5447897" y="3931805"/>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230" name="object 230"/>
              <p:cNvSpPr/>
              <p:nvPr/>
            </p:nvSpPr>
            <p:spPr>
              <a:xfrm>
                <a:off x="5499522" y="393180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31" name="object 231"/>
              <p:cNvSpPr/>
              <p:nvPr/>
            </p:nvSpPr>
            <p:spPr>
              <a:xfrm>
                <a:off x="5518321" y="3931805"/>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6929" y="39442"/>
                    </a:lnTo>
                    <a:lnTo>
                      <a:pt x="36929"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232" name="object 232"/>
              <p:cNvSpPr/>
              <p:nvPr/>
            </p:nvSpPr>
            <p:spPr>
              <a:xfrm>
                <a:off x="5581728" y="393180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33" name="object 233"/>
              <p:cNvSpPr/>
              <p:nvPr/>
            </p:nvSpPr>
            <p:spPr>
              <a:xfrm>
                <a:off x="5565456" y="3931805"/>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34" name="object 234"/>
              <p:cNvSpPr/>
              <p:nvPr/>
            </p:nvSpPr>
            <p:spPr>
              <a:xfrm>
                <a:off x="4543349" y="5049801"/>
                <a:ext cx="33302" cy="49671"/>
              </a:xfrm>
              <a:custGeom>
                <a:avLst/>
                <a:gdLst/>
                <a:ahLst/>
                <a:cxnLst/>
                <a:rect l="l" t="t" r="r" b="b"/>
                <a:pathLst>
                  <a:path w="37464" h="55879">
                    <a:moveTo>
                      <a:pt x="0" y="55535"/>
                    </a:moveTo>
                    <a:lnTo>
                      <a:pt x="0" y="0"/>
                    </a:lnTo>
                    <a:lnTo>
                      <a:pt x="18307" y="0"/>
                    </a:lnTo>
                    <a:lnTo>
                      <a:pt x="26513" y="2524"/>
                    </a:lnTo>
                    <a:lnTo>
                      <a:pt x="31563" y="7888"/>
                    </a:lnTo>
                    <a:lnTo>
                      <a:pt x="34404" y="13252"/>
                    </a:lnTo>
                    <a:lnTo>
                      <a:pt x="36929" y="21141"/>
                    </a:lnTo>
                    <a:lnTo>
                      <a:pt x="36929" y="34393"/>
                    </a:lnTo>
                    <a:lnTo>
                      <a:pt x="34404" y="42282"/>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235" name="object 235"/>
              <p:cNvSpPr/>
              <p:nvPr/>
            </p:nvSpPr>
            <p:spPr>
              <a:xfrm>
                <a:off x="4592728" y="5049801"/>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36" name="object 236"/>
              <p:cNvSpPr/>
              <p:nvPr/>
            </p:nvSpPr>
            <p:spPr>
              <a:xfrm>
                <a:off x="4644353" y="5049801"/>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404"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237" name="object 237"/>
              <p:cNvSpPr/>
              <p:nvPr/>
            </p:nvSpPr>
            <p:spPr>
              <a:xfrm>
                <a:off x="4695978" y="5049802"/>
                <a:ext cx="33302" cy="49671"/>
              </a:xfrm>
              <a:custGeom>
                <a:avLst/>
                <a:gdLst/>
                <a:ahLst/>
                <a:cxnLst/>
                <a:rect l="l" t="t" r="r" b="b"/>
                <a:pathLst>
                  <a:path w="37464" h="55879">
                    <a:moveTo>
                      <a:pt x="0" y="55535"/>
                    </a:moveTo>
                    <a:lnTo>
                      <a:pt x="0" y="0"/>
                    </a:lnTo>
                    <a:lnTo>
                      <a:pt x="23672" y="0"/>
                    </a:lnTo>
                    <a:lnTo>
                      <a:pt x="31879" y="2524"/>
                    </a:lnTo>
                    <a:lnTo>
                      <a:pt x="34404" y="5364"/>
                    </a:lnTo>
                    <a:lnTo>
                      <a:pt x="36929" y="10728"/>
                    </a:lnTo>
                    <a:lnTo>
                      <a:pt x="36929" y="15777"/>
                    </a:lnTo>
                    <a:lnTo>
                      <a:pt x="34404" y="21141"/>
                    </a:lnTo>
                    <a:lnTo>
                      <a:pt x="31879" y="23665"/>
                    </a:lnTo>
                    <a:lnTo>
                      <a:pt x="23672" y="26505"/>
                    </a:lnTo>
                    <a:lnTo>
                      <a:pt x="0" y="26505"/>
                    </a:lnTo>
                  </a:path>
                </a:pathLst>
              </a:custGeom>
              <a:ln w="3175">
                <a:solidFill>
                  <a:srgbClr val="000000"/>
                </a:solidFill>
              </a:ln>
            </p:spPr>
            <p:txBody>
              <a:bodyPr wrap="square" lIns="0" tIns="0" rIns="0" bIns="0" rtlCol="0"/>
              <a:lstStyle/>
              <a:p>
                <a:endParaRPr sz="2133"/>
              </a:p>
            </p:txBody>
          </p:sp>
          <p:sp>
            <p:nvSpPr>
              <p:cNvPr id="238" name="object 238"/>
              <p:cNvSpPr/>
              <p:nvPr/>
            </p:nvSpPr>
            <p:spPr>
              <a:xfrm>
                <a:off x="4695978" y="5073363"/>
                <a:ext cx="33302" cy="25964"/>
              </a:xfrm>
              <a:custGeom>
                <a:avLst/>
                <a:gdLst/>
                <a:ahLst/>
                <a:cxnLst/>
                <a:rect l="l" t="t" r="r" b="b"/>
                <a:pathLst>
                  <a:path w="37464" h="29210">
                    <a:moveTo>
                      <a:pt x="23672" y="0"/>
                    </a:moveTo>
                    <a:lnTo>
                      <a:pt x="31879" y="2524"/>
                    </a:lnTo>
                    <a:lnTo>
                      <a:pt x="34404" y="5364"/>
                    </a:lnTo>
                    <a:lnTo>
                      <a:pt x="36929" y="10412"/>
                    </a:lnTo>
                    <a:lnTo>
                      <a:pt x="36929" y="18616"/>
                    </a:lnTo>
                    <a:lnTo>
                      <a:pt x="34404" y="23665"/>
                    </a:lnTo>
                    <a:lnTo>
                      <a:pt x="31879"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239" name="object 239"/>
              <p:cNvSpPr/>
              <p:nvPr/>
            </p:nvSpPr>
            <p:spPr>
              <a:xfrm>
                <a:off x="4745357" y="504980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240" name="object 240"/>
              <p:cNvSpPr/>
              <p:nvPr/>
            </p:nvSpPr>
            <p:spPr>
              <a:xfrm>
                <a:off x="4785199" y="5049803"/>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41" name="object 241"/>
              <p:cNvSpPr/>
              <p:nvPr/>
            </p:nvSpPr>
            <p:spPr>
              <a:xfrm>
                <a:off x="4785198" y="5073364"/>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42" name="object 242"/>
              <p:cNvSpPr/>
              <p:nvPr/>
            </p:nvSpPr>
            <p:spPr>
              <a:xfrm>
                <a:off x="4785199" y="5099168"/>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43" name="object 243"/>
              <p:cNvSpPr/>
              <p:nvPr/>
            </p:nvSpPr>
            <p:spPr>
              <a:xfrm>
                <a:off x="4874700" y="5049804"/>
                <a:ext cx="33302" cy="49671"/>
              </a:xfrm>
              <a:custGeom>
                <a:avLst/>
                <a:gdLst/>
                <a:ahLst/>
                <a:cxnLst/>
                <a:rect l="l" t="t" r="r" b="b"/>
                <a:pathLst>
                  <a:path w="37464" h="55879">
                    <a:moveTo>
                      <a:pt x="2525" y="13252"/>
                    </a:moveTo>
                    <a:lnTo>
                      <a:pt x="2525" y="10728"/>
                    </a:lnTo>
                    <a:lnTo>
                      <a:pt x="5050" y="5364"/>
                    </a:lnTo>
                    <a:lnTo>
                      <a:pt x="7890" y="2524"/>
                    </a:lnTo>
                    <a:lnTo>
                      <a:pt x="12941" y="0"/>
                    </a:lnTo>
                    <a:lnTo>
                      <a:pt x="23672" y="0"/>
                    </a:lnTo>
                    <a:lnTo>
                      <a:pt x="29038" y="2524"/>
                    </a:lnTo>
                    <a:lnTo>
                      <a:pt x="31563" y="5364"/>
                    </a:lnTo>
                    <a:lnTo>
                      <a:pt x="34088" y="10728"/>
                    </a:lnTo>
                    <a:lnTo>
                      <a:pt x="34088" y="15777"/>
                    </a:lnTo>
                    <a:lnTo>
                      <a:pt x="31563" y="21141"/>
                    </a:lnTo>
                    <a:lnTo>
                      <a:pt x="26197"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244" name="object 244"/>
              <p:cNvSpPr/>
              <p:nvPr/>
            </p:nvSpPr>
            <p:spPr>
              <a:xfrm>
                <a:off x="4921554" y="5066353"/>
                <a:ext cx="25964" cy="33302"/>
              </a:xfrm>
              <a:custGeom>
                <a:avLst/>
                <a:gdLst/>
                <a:ahLst/>
                <a:cxnLst/>
                <a:rect l="l" t="t" r="r" b="b"/>
                <a:pathLst>
                  <a:path w="29210" h="37464">
                    <a:moveTo>
                      <a:pt x="0" y="36918"/>
                    </a:moveTo>
                    <a:lnTo>
                      <a:pt x="29038" y="0"/>
                    </a:lnTo>
                  </a:path>
                </a:pathLst>
              </a:custGeom>
              <a:ln w="3175">
                <a:solidFill>
                  <a:srgbClr val="000000"/>
                </a:solidFill>
              </a:ln>
            </p:spPr>
            <p:txBody>
              <a:bodyPr wrap="square" lIns="0" tIns="0" rIns="0" bIns="0" rtlCol="0"/>
              <a:lstStyle/>
              <a:p>
                <a:endParaRPr sz="2133"/>
              </a:p>
            </p:txBody>
          </p:sp>
          <p:sp>
            <p:nvSpPr>
              <p:cNvPr id="245" name="object 245"/>
              <p:cNvSpPr/>
              <p:nvPr/>
            </p:nvSpPr>
            <p:spPr>
              <a:xfrm>
                <a:off x="4921554" y="5066353"/>
                <a:ext cx="25964" cy="33302"/>
              </a:xfrm>
              <a:custGeom>
                <a:avLst/>
                <a:gdLst/>
                <a:ahLst/>
                <a:cxnLst/>
                <a:rect l="l" t="t" r="r" b="b"/>
                <a:pathLst>
                  <a:path w="29210" h="37464">
                    <a:moveTo>
                      <a:pt x="29038" y="36918"/>
                    </a:moveTo>
                    <a:lnTo>
                      <a:pt x="0" y="0"/>
                    </a:lnTo>
                  </a:path>
                </a:pathLst>
              </a:custGeom>
              <a:ln w="3175">
                <a:solidFill>
                  <a:srgbClr val="000000"/>
                </a:solidFill>
              </a:ln>
            </p:spPr>
            <p:txBody>
              <a:bodyPr wrap="square" lIns="0" tIns="0" rIns="0" bIns="0" rtlCol="0"/>
              <a:lstStyle/>
              <a:p>
                <a:endParaRPr sz="2133"/>
              </a:p>
            </p:txBody>
          </p:sp>
          <p:sp>
            <p:nvSpPr>
              <p:cNvPr id="246" name="object 246"/>
              <p:cNvSpPr/>
              <p:nvPr/>
            </p:nvSpPr>
            <p:spPr>
              <a:xfrm>
                <a:off x="5006286" y="5049805"/>
                <a:ext cx="33302" cy="49671"/>
              </a:xfrm>
              <a:custGeom>
                <a:avLst/>
                <a:gdLst/>
                <a:ahLst/>
                <a:cxnLst/>
                <a:rect l="l" t="t" r="r" b="b"/>
                <a:pathLst>
                  <a:path w="37464" h="55879">
                    <a:moveTo>
                      <a:pt x="0" y="55535"/>
                    </a:moveTo>
                    <a:lnTo>
                      <a:pt x="0" y="0"/>
                    </a:lnTo>
                    <a:lnTo>
                      <a:pt x="23672" y="0"/>
                    </a:lnTo>
                    <a:lnTo>
                      <a:pt x="31563" y="2524"/>
                    </a:lnTo>
                    <a:lnTo>
                      <a:pt x="34088" y="5364"/>
                    </a:lnTo>
                    <a:lnTo>
                      <a:pt x="36929" y="10728"/>
                    </a:lnTo>
                    <a:lnTo>
                      <a:pt x="36929" y="18616"/>
                    </a:lnTo>
                    <a:lnTo>
                      <a:pt x="34088"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247" name="object 247"/>
              <p:cNvSpPr/>
              <p:nvPr/>
            </p:nvSpPr>
            <p:spPr>
              <a:xfrm>
                <a:off x="5055385" y="5049805"/>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48" name="object 248"/>
              <p:cNvSpPr/>
              <p:nvPr/>
            </p:nvSpPr>
            <p:spPr>
              <a:xfrm>
                <a:off x="5095507" y="5049805"/>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49" name="object 249"/>
              <p:cNvSpPr/>
              <p:nvPr/>
            </p:nvSpPr>
            <p:spPr>
              <a:xfrm>
                <a:off x="5102521" y="5082621"/>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250" name="object 250"/>
              <p:cNvSpPr/>
              <p:nvPr/>
            </p:nvSpPr>
            <p:spPr>
              <a:xfrm>
                <a:off x="5163684" y="504980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51" name="object 251"/>
              <p:cNvSpPr/>
              <p:nvPr/>
            </p:nvSpPr>
            <p:spPr>
              <a:xfrm>
                <a:off x="5147131" y="5049806"/>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52" name="object 252"/>
              <p:cNvSpPr/>
              <p:nvPr/>
            </p:nvSpPr>
            <p:spPr>
              <a:xfrm>
                <a:off x="5189497" y="504980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53" name="object 253"/>
              <p:cNvSpPr/>
              <p:nvPr/>
            </p:nvSpPr>
            <p:spPr>
              <a:xfrm>
                <a:off x="5189497" y="5073367"/>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54" name="object 254"/>
              <p:cNvSpPr/>
              <p:nvPr/>
            </p:nvSpPr>
            <p:spPr>
              <a:xfrm>
                <a:off x="5189498" y="509917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55" name="object 255"/>
              <p:cNvSpPr/>
              <p:nvPr/>
            </p:nvSpPr>
            <p:spPr>
              <a:xfrm>
                <a:off x="286304" y="4884044"/>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616"/>
                    </a:lnTo>
                    <a:lnTo>
                      <a:pt x="5365" y="21141"/>
                    </a:lnTo>
                    <a:lnTo>
                      <a:pt x="10731" y="23665"/>
                    </a:lnTo>
                    <a:lnTo>
                      <a:pt x="26513" y="29029"/>
                    </a:lnTo>
                    <a:lnTo>
                      <a:pt x="31879" y="31554"/>
                    </a:lnTo>
                    <a:lnTo>
                      <a:pt x="34404" y="34393"/>
                    </a:lnTo>
                    <a:lnTo>
                      <a:pt x="36929" y="39758"/>
                    </a:lnTo>
                    <a:lnTo>
                      <a:pt x="36929"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256" name="object 256"/>
              <p:cNvSpPr/>
              <p:nvPr/>
            </p:nvSpPr>
            <p:spPr>
              <a:xfrm>
                <a:off x="333439" y="4884045"/>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57" name="object 257"/>
              <p:cNvSpPr/>
              <p:nvPr/>
            </p:nvSpPr>
            <p:spPr>
              <a:xfrm>
                <a:off x="385063" y="4884045"/>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258" name="object 258"/>
              <p:cNvSpPr/>
              <p:nvPr/>
            </p:nvSpPr>
            <p:spPr>
              <a:xfrm>
                <a:off x="424904" y="488404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59" name="object 259"/>
              <p:cNvSpPr/>
              <p:nvPr/>
            </p:nvSpPr>
            <p:spPr>
              <a:xfrm>
                <a:off x="443703" y="4884045"/>
                <a:ext cx="33302" cy="49671"/>
              </a:xfrm>
              <a:custGeom>
                <a:avLst/>
                <a:gdLst/>
                <a:ahLst/>
                <a:cxnLst/>
                <a:rect l="l" t="t" r="r" b="b"/>
                <a:pathLst>
                  <a:path w="37465" h="55879">
                    <a:moveTo>
                      <a:pt x="0" y="55535"/>
                    </a:moveTo>
                    <a:lnTo>
                      <a:pt x="0" y="0"/>
                    </a:lnTo>
                    <a:lnTo>
                      <a:pt x="18622" y="0"/>
                    </a:lnTo>
                    <a:lnTo>
                      <a:pt x="26513" y="2524"/>
                    </a:lnTo>
                    <a:lnTo>
                      <a:pt x="31879" y="7888"/>
                    </a:lnTo>
                    <a:lnTo>
                      <a:pt x="34404" y="13252"/>
                    </a:lnTo>
                    <a:lnTo>
                      <a:pt x="37245" y="21141"/>
                    </a:lnTo>
                    <a:lnTo>
                      <a:pt x="37245"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260" name="object 260"/>
              <p:cNvSpPr/>
              <p:nvPr/>
            </p:nvSpPr>
            <p:spPr>
              <a:xfrm>
                <a:off x="537692" y="4884045"/>
                <a:ext cx="33302" cy="49671"/>
              </a:xfrm>
              <a:custGeom>
                <a:avLst/>
                <a:gdLst/>
                <a:ahLst/>
                <a:cxnLst/>
                <a:rect l="l" t="t" r="r" b="b"/>
                <a:pathLst>
                  <a:path w="37465" h="55879">
                    <a:moveTo>
                      <a:pt x="2840" y="13252"/>
                    </a:moveTo>
                    <a:lnTo>
                      <a:pt x="2840" y="10412"/>
                    </a:lnTo>
                    <a:lnTo>
                      <a:pt x="5365" y="5364"/>
                    </a:lnTo>
                    <a:lnTo>
                      <a:pt x="7890" y="2524"/>
                    </a:lnTo>
                    <a:lnTo>
                      <a:pt x="13256" y="0"/>
                    </a:lnTo>
                    <a:lnTo>
                      <a:pt x="23988" y="0"/>
                    </a:lnTo>
                    <a:lnTo>
                      <a:pt x="29038" y="2524"/>
                    </a:lnTo>
                    <a:lnTo>
                      <a:pt x="31879" y="5364"/>
                    </a:lnTo>
                    <a:lnTo>
                      <a:pt x="34404" y="10412"/>
                    </a:lnTo>
                    <a:lnTo>
                      <a:pt x="34404" y="15777"/>
                    </a:lnTo>
                    <a:lnTo>
                      <a:pt x="31879" y="21141"/>
                    </a:lnTo>
                    <a:lnTo>
                      <a:pt x="26513" y="29029"/>
                    </a:lnTo>
                    <a:lnTo>
                      <a:pt x="0" y="55535"/>
                    </a:lnTo>
                    <a:lnTo>
                      <a:pt x="37245" y="55535"/>
                    </a:lnTo>
                  </a:path>
                </a:pathLst>
              </a:custGeom>
              <a:ln w="3175">
                <a:solidFill>
                  <a:srgbClr val="000000"/>
                </a:solidFill>
              </a:ln>
            </p:spPr>
            <p:txBody>
              <a:bodyPr wrap="square" lIns="0" tIns="0" rIns="0" bIns="0" rtlCol="0"/>
              <a:lstStyle/>
              <a:p>
                <a:endParaRPr sz="2133"/>
              </a:p>
            </p:txBody>
          </p:sp>
          <p:sp>
            <p:nvSpPr>
              <p:cNvPr id="261" name="object 261"/>
              <p:cNvSpPr/>
              <p:nvPr/>
            </p:nvSpPr>
            <p:spPr>
              <a:xfrm>
                <a:off x="584828" y="4900594"/>
                <a:ext cx="25964" cy="33302"/>
              </a:xfrm>
              <a:custGeom>
                <a:avLst/>
                <a:gdLst/>
                <a:ahLst/>
                <a:cxnLst/>
                <a:rect l="l" t="t" r="r" b="b"/>
                <a:pathLst>
                  <a:path w="29209" h="37464">
                    <a:moveTo>
                      <a:pt x="0" y="36918"/>
                    </a:moveTo>
                    <a:lnTo>
                      <a:pt x="29038" y="0"/>
                    </a:lnTo>
                  </a:path>
                </a:pathLst>
              </a:custGeom>
              <a:ln w="3175">
                <a:solidFill>
                  <a:srgbClr val="000000"/>
                </a:solidFill>
              </a:ln>
            </p:spPr>
            <p:txBody>
              <a:bodyPr wrap="square" lIns="0" tIns="0" rIns="0" bIns="0" rtlCol="0"/>
              <a:lstStyle/>
              <a:p>
                <a:endParaRPr sz="2133"/>
              </a:p>
            </p:txBody>
          </p:sp>
          <p:sp>
            <p:nvSpPr>
              <p:cNvPr id="262" name="object 262"/>
              <p:cNvSpPr/>
              <p:nvPr/>
            </p:nvSpPr>
            <p:spPr>
              <a:xfrm>
                <a:off x="584828" y="4900595"/>
                <a:ext cx="25964" cy="33302"/>
              </a:xfrm>
              <a:custGeom>
                <a:avLst/>
                <a:gdLst/>
                <a:ahLst/>
                <a:cxnLst/>
                <a:rect l="l" t="t" r="r" b="b"/>
                <a:pathLst>
                  <a:path w="29209" h="37464">
                    <a:moveTo>
                      <a:pt x="29038" y="36918"/>
                    </a:moveTo>
                    <a:lnTo>
                      <a:pt x="0" y="0"/>
                    </a:lnTo>
                  </a:path>
                </a:pathLst>
              </a:custGeom>
              <a:ln w="3175">
                <a:solidFill>
                  <a:srgbClr val="000000"/>
                </a:solidFill>
              </a:ln>
            </p:spPr>
            <p:txBody>
              <a:bodyPr wrap="square" lIns="0" tIns="0" rIns="0" bIns="0" rtlCol="0"/>
              <a:lstStyle/>
              <a:p>
                <a:endParaRPr sz="2133"/>
              </a:p>
            </p:txBody>
          </p:sp>
          <p:sp>
            <p:nvSpPr>
              <p:cNvPr id="263" name="object 263"/>
              <p:cNvSpPr/>
              <p:nvPr/>
            </p:nvSpPr>
            <p:spPr>
              <a:xfrm>
                <a:off x="669279" y="4884046"/>
                <a:ext cx="33302" cy="49671"/>
              </a:xfrm>
              <a:custGeom>
                <a:avLst/>
                <a:gdLst/>
                <a:ahLst/>
                <a:cxnLst/>
                <a:rect l="l" t="t" r="r" b="b"/>
                <a:pathLst>
                  <a:path w="37465" h="55879">
                    <a:moveTo>
                      <a:pt x="0" y="55535"/>
                    </a:moveTo>
                    <a:lnTo>
                      <a:pt x="0" y="0"/>
                    </a:lnTo>
                    <a:lnTo>
                      <a:pt x="23988" y="0"/>
                    </a:lnTo>
                    <a:lnTo>
                      <a:pt x="31879" y="2524"/>
                    </a:lnTo>
                    <a:lnTo>
                      <a:pt x="34404" y="5364"/>
                    </a:lnTo>
                    <a:lnTo>
                      <a:pt x="36929" y="10412"/>
                    </a:lnTo>
                    <a:lnTo>
                      <a:pt x="36929"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264" name="object 264"/>
              <p:cNvSpPr/>
              <p:nvPr/>
            </p:nvSpPr>
            <p:spPr>
              <a:xfrm>
                <a:off x="669279" y="4907607"/>
                <a:ext cx="33302" cy="25964"/>
              </a:xfrm>
              <a:custGeom>
                <a:avLst/>
                <a:gdLst/>
                <a:ahLst/>
                <a:cxnLst/>
                <a:rect l="l" t="t" r="r" b="b"/>
                <a:pathLst>
                  <a:path w="37465" h="29210">
                    <a:moveTo>
                      <a:pt x="23988" y="0"/>
                    </a:moveTo>
                    <a:lnTo>
                      <a:pt x="31879" y="2524"/>
                    </a:lnTo>
                    <a:lnTo>
                      <a:pt x="34404" y="5048"/>
                    </a:lnTo>
                    <a:lnTo>
                      <a:pt x="36929" y="10412"/>
                    </a:lnTo>
                    <a:lnTo>
                      <a:pt x="36929" y="18301"/>
                    </a:lnTo>
                    <a:lnTo>
                      <a:pt x="34404" y="23665"/>
                    </a:lnTo>
                    <a:lnTo>
                      <a:pt x="31879" y="26505"/>
                    </a:lnTo>
                    <a:lnTo>
                      <a:pt x="23988" y="29029"/>
                    </a:lnTo>
                    <a:lnTo>
                      <a:pt x="0" y="29029"/>
                    </a:lnTo>
                  </a:path>
                </a:pathLst>
              </a:custGeom>
              <a:ln w="3175">
                <a:solidFill>
                  <a:srgbClr val="000000"/>
                </a:solidFill>
              </a:ln>
            </p:spPr>
            <p:txBody>
              <a:bodyPr wrap="square" lIns="0" tIns="0" rIns="0" bIns="0" rtlCol="0"/>
              <a:lstStyle/>
              <a:p>
                <a:endParaRPr sz="2133"/>
              </a:p>
            </p:txBody>
          </p:sp>
          <p:sp>
            <p:nvSpPr>
              <p:cNvPr id="265" name="object 265"/>
              <p:cNvSpPr/>
              <p:nvPr/>
            </p:nvSpPr>
            <p:spPr>
              <a:xfrm>
                <a:off x="718659" y="4884047"/>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66" name="object 266"/>
              <p:cNvSpPr/>
              <p:nvPr/>
            </p:nvSpPr>
            <p:spPr>
              <a:xfrm>
                <a:off x="758499" y="4884048"/>
                <a:ext cx="37818" cy="49671"/>
              </a:xfrm>
              <a:custGeom>
                <a:avLst/>
                <a:gdLst/>
                <a:ahLst/>
                <a:cxnLst/>
                <a:rect l="l" t="t" r="r" b="b"/>
                <a:pathLst>
                  <a:path w="42544" h="55879">
                    <a:moveTo>
                      <a:pt x="16097" y="0"/>
                    </a:moveTo>
                    <a:lnTo>
                      <a:pt x="10731" y="2524"/>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42295" y="34393"/>
                    </a:lnTo>
                    <a:lnTo>
                      <a:pt x="42295" y="21141"/>
                    </a:lnTo>
                    <a:lnTo>
                      <a:pt x="39770" y="13252"/>
                    </a:lnTo>
                    <a:lnTo>
                      <a:pt x="37245" y="7888"/>
                    </a:lnTo>
                    <a:lnTo>
                      <a:pt x="31879" y="2524"/>
                    </a:lnTo>
                    <a:lnTo>
                      <a:pt x="26513" y="0"/>
                    </a:lnTo>
                    <a:lnTo>
                      <a:pt x="16097" y="0"/>
                    </a:lnTo>
                    <a:close/>
                  </a:path>
                </a:pathLst>
              </a:custGeom>
              <a:ln w="3175">
                <a:solidFill>
                  <a:srgbClr val="000000"/>
                </a:solidFill>
              </a:ln>
            </p:spPr>
            <p:txBody>
              <a:bodyPr wrap="square" lIns="0" tIns="0" rIns="0" bIns="0" rtlCol="0"/>
              <a:lstStyle/>
              <a:p>
                <a:endParaRPr sz="2133"/>
              </a:p>
            </p:txBody>
          </p:sp>
          <p:sp>
            <p:nvSpPr>
              <p:cNvPr id="267" name="object 267"/>
              <p:cNvSpPr/>
              <p:nvPr/>
            </p:nvSpPr>
            <p:spPr>
              <a:xfrm>
                <a:off x="810404" y="4884048"/>
                <a:ext cx="35560" cy="49671"/>
              </a:xfrm>
              <a:custGeom>
                <a:avLst/>
                <a:gdLst/>
                <a:ahLst/>
                <a:cxnLst/>
                <a:rect l="l" t="t" r="r" b="b"/>
                <a:pathLst>
                  <a:path w="40005"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268" name="object 268"/>
              <p:cNvSpPr/>
              <p:nvPr/>
            </p:nvSpPr>
            <p:spPr>
              <a:xfrm>
                <a:off x="859784" y="4884048"/>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69" name="object 269"/>
              <p:cNvSpPr/>
              <p:nvPr/>
            </p:nvSpPr>
            <p:spPr>
              <a:xfrm>
                <a:off x="859785" y="4884049"/>
                <a:ext cx="33302" cy="33302"/>
              </a:xfrm>
              <a:custGeom>
                <a:avLst/>
                <a:gdLst/>
                <a:ahLst/>
                <a:cxnLst/>
                <a:rect l="l" t="t" r="r" b="b"/>
                <a:pathLst>
                  <a:path w="37465" h="37464">
                    <a:moveTo>
                      <a:pt x="36929" y="0"/>
                    </a:moveTo>
                    <a:lnTo>
                      <a:pt x="0" y="36918"/>
                    </a:lnTo>
                  </a:path>
                </a:pathLst>
              </a:custGeom>
              <a:ln w="3175">
                <a:solidFill>
                  <a:srgbClr val="000000"/>
                </a:solidFill>
              </a:ln>
            </p:spPr>
            <p:txBody>
              <a:bodyPr wrap="square" lIns="0" tIns="0" rIns="0" bIns="0" rtlCol="0"/>
              <a:lstStyle/>
              <a:p>
                <a:endParaRPr sz="2133"/>
              </a:p>
            </p:txBody>
          </p:sp>
          <p:sp>
            <p:nvSpPr>
              <p:cNvPr id="270" name="object 270"/>
              <p:cNvSpPr/>
              <p:nvPr/>
            </p:nvSpPr>
            <p:spPr>
              <a:xfrm>
                <a:off x="871287" y="4905084"/>
                <a:ext cx="21449" cy="28786"/>
              </a:xfrm>
              <a:custGeom>
                <a:avLst/>
                <a:gdLst/>
                <a:ahLst/>
                <a:cxnLst/>
                <a:rect l="l" t="t" r="r" b="b"/>
                <a:pathLst>
                  <a:path w="24130" h="32385">
                    <a:moveTo>
                      <a:pt x="0" y="0"/>
                    </a:moveTo>
                    <a:lnTo>
                      <a:pt x="23988" y="31869"/>
                    </a:lnTo>
                  </a:path>
                </a:pathLst>
              </a:custGeom>
              <a:ln w="3175">
                <a:solidFill>
                  <a:srgbClr val="000000"/>
                </a:solidFill>
              </a:ln>
            </p:spPr>
            <p:txBody>
              <a:bodyPr wrap="square" lIns="0" tIns="0" rIns="0" bIns="0" rtlCol="0"/>
              <a:lstStyle/>
              <a:p>
                <a:endParaRPr sz="2133"/>
              </a:p>
            </p:txBody>
          </p:sp>
          <p:sp>
            <p:nvSpPr>
              <p:cNvPr id="271" name="object 271"/>
              <p:cNvSpPr/>
              <p:nvPr/>
            </p:nvSpPr>
            <p:spPr>
              <a:xfrm>
                <a:off x="908884" y="488405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2" name="object 272"/>
              <p:cNvSpPr/>
              <p:nvPr/>
            </p:nvSpPr>
            <p:spPr>
              <a:xfrm>
                <a:off x="927682" y="4884050"/>
                <a:ext cx="33302" cy="49671"/>
              </a:xfrm>
              <a:custGeom>
                <a:avLst/>
                <a:gdLst/>
                <a:ahLst/>
                <a:cxnLst/>
                <a:rect l="l" t="t" r="r" b="b"/>
                <a:pathLst>
                  <a:path w="37465"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273" name="object 273"/>
              <p:cNvSpPr/>
              <p:nvPr/>
            </p:nvSpPr>
            <p:spPr>
              <a:xfrm>
                <a:off x="979587" y="4884050"/>
                <a:ext cx="35560" cy="49671"/>
              </a:xfrm>
              <a:custGeom>
                <a:avLst/>
                <a:gdLst/>
                <a:ahLst/>
                <a:cxnLst/>
                <a:rect l="l" t="t" r="r" b="b"/>
                <a:pathLst>
                  <a:path w="40005"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274" name="object 274"/>
              <p:cNvSpPr/>
              <p:nvPr/>
            </p:nvSpPr>
            <p:spPr>
              <a:xfrm>
                <a:off x="286305" y="4965670"/>
                <a:ext cx="47413" cy="49671"/>
              </a:xfrm>
              <a:custGeom>
                <a:avLst/>
                <a:gdLst/>
                <a:ahLst/>
                <a:cxnLst/>
                <a:rect l="l" t="t" r="r" b="b"/>
                <a:pathLst>
                  <a:path w="53339" h="55879">
                    <a:moveTo>
                      <a:pt x="0" y="0"/>
                    </a:moveTo>
                    <a:lnTo>
                      <a:pt x="13256" y="55535"/>
                    </a:lnTo>
                    <a:lnTo>
                      <a:pt x="26513" y="0"/>
                    </a:lnTo>
                    <a:lnTo>
                      <a:pt x="39770" y="55535"/>
                    </a:lnTo>
                    <a:lnTo>
                      <a:pt x="53027" y="0"/>
                    </a:lnTo>
                  </a:path>
                </a:pathLst>
              </a:custGeom>
              <a:ln w="3175">
                <a:solidFill>
                  <a:srgbClr val="000000"/>
                </a:solidFill>
              </a:ln>
            </p:spPr>
            <p:txBody>
              <a:bodyPr wrap="square" lIns="0" tIns="0" rIns="0" bIns="0" rtlCol="0"/>
              <a:lstStyle/>
              <a:p>
                <a:endParaRPr sz="2133"/>
              </a:p>
            </p:txBody>
          </p:sp>
          <p:sp>
            <p:nvSpPr>
              <p:cNvPr id="275" name="object 275"/>
              <p:cNvSpPr/>
              <p:nvPr/>
            </p:nvSpPr>
            <p:spPr>
              <a:xfrm>
                <a:off x="342699" y="496567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6" name="object 276"/>
              <p:cNvSpPr/>
              <p:nvPr/>
            </p:nvSpPr>
            <p:spPr>
              <a:xfrm>
                <a:off x="378051" y="4965670"/>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77" name="object 277"/>
              <p:cNvSpPr/>
              <p:nvPr/>
            </p:nvSpPr>
            <p:spPr>
              <a:xfrm>
                <a:off x="361497" y="4965671"/>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278" name="object 278"/>
              <p:cNvSpPr/>
              <p:nvPr/>
            </p:nvSpPr>
            <p:spPr>
              <a:xfrm>
                <a:off x="403863" y="496567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9" name="object 279"/>
              <p:cNvSpPr/>
              <p:nvPr/>
            </p:nvSpPr>
            <p:spPr>
              <a:xfrm>
                <a:off x="436689" y="4965672"/>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80" name="object 280"/>
              <p:cNvSpPr/>
              <p:nvPr/>
            </p:nvSpPr>
            <p:spPr>
              <a:xfrm>
                <a:off x="403864" y="4989233"/>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281" name="object 281"/>
              <p:cNvSpPr/>
              <p:nvPr/>
            </p:nvSpPr>
            <p:spPr>
              <a:xfrm>
                <a:off x="500098" y="4956417"/>
                <a:ext cx="16933" cy="75636"/>
              </a:xfrm>
              <a:custGeom>
                <a:avLst/>
                <a:gdLst/>
                <a:ahLst/>
                <a:cxnLst/>
                <a:rect l="l" t="t" r="r" b="b"/>
                <a:pathLst>
                  <a:path w="19050" h="85089">
                    <a:moveTo>
                      <a:pt x="18622" y="0"/>
                    </a:moveTo>
                    <a:lnTo>
                      <a:pt x="13256" y="5048"/>
                    </a:lnTo>
                    <a:lnTo>
                      <a:pt x="7890" y="13252"/>
                    </a:lnTo>
                    <a:lnTo>
                      <a:pt x="2840" y="23665"/>
                    </a:lnTo>
                    <a:lnTo>
                      <a:pt x="0" y="36918"/>
                    </a:lnTo>
                    <a:lnTo>
                      <a:pt x="0" y="47646"/>
                    </a:lnTo>
                    <a:lnTo>
                      <a:pt x="2840" y="60583"/>
                    </a:lnTo>
                    <a:lnTo>
                      <a:pt x="7890" y="71312"/>
                    </a:lnTo>
                    <a:lnTo>
                      <a:pt x="13256" y="79200"/>
                    </a:lnTo>
                    <a:lnTo>
                      <a:pt x="18622" y="84564"/>
                    </a:lnTo>
                  </a:path>
                </a:pathLst>
              </a:custGeom>
              <a:ln w="3175">
                <a:solidFill>
                  <a:srgbClr val="000000"/>
                </a:solidFill>
              </a:ln>
            </p:spPr>
            <p:txBody>
              <a:bodyPr wrap="square" lIns="0" tIns="0" rIns="0" bIns="0" rtlCol="0"/>
              <a:lstStyle/>
              <a:p>
                <a:endParaRPr sz="2133"/>
              </a:p>
            </p:txBody>
          </p:sp>
          <p:sp>
            <p:nvSpPr>
              <p:cNvPr id="282" name="object 282"/>
              <p:cNvSpPr/>
              <p:nvPr/>
            </p:nvSpPr>
            <p:spPr>
              <a:xfrm>
                <a:off x="533205" y="4965673"/>
                <a:ext cx="33302" cy="49671"/>
              </a:xfrm>
              <a:custGeom>
                <a:avLst/>
                <a:gdLst/>
                <a:ahLst/>
                <a:cxnLst/>
                <a:rect l="l" t="t" r="r" b="b"/>
                <a:pathLst>
                  <a:path w="37465" h="55879">
                    <a:moveTo>
                      <a:pt x="5050" y="0"/>
                    </a:moveTo>
                    <a:lnTo>
                      <a:pt x="34088" y="0"/>
                    </a:lnTo>
                    <a:lnTo>
                      <a:pt x="18307" y="21141"/>
                    </a:lnTo>
                    <a:lnTo>
                      <a:pt x="26197" y="21141"/>
                    </a:lnTo>
                    <a:lnTo>
                      <a:pt x="31563" y="23981"/>
                    </a:lnTo>
                    <a:lnTo>
                      <a:pt x="34088" y="26505"/>
                    </a:lnTo>
                    <a:lnTo>
                      <a:pt x="36929" y="34393"/>
                    </a:lnTo>
                    <a:lnTo>
                      <a:pt x="36929" y="39758"/>
                    </a:lnTo>
                    <a:lnTo>
                      <a:pt x="34088" y="47646"/>
                    </a:lnTo>
                    <a:lnTo>
                      <a:pt x="29038" y="53010"/>
                    </a:lnTo>
                    <a:lnTo>
                      <a:pt x="21147" y="55535"/>
                    </a:lnTo>
                    <a:lnTo>
                      <a:pt x="12941" y="55535"/>
                    </a:lnTo>
                    <a:lnTo>
                      <a:pt x="5050" y="53010"/>
                    </a:lnTo>
                    <a:lnTo>
                      <a:pt x="2525" y="50170"/>
                    </a:lnTo>
                    <a:lnTo>
                      <a:pt x="0" y="45122"/>
                    </a:lnTo>
                  </a:path>
                </a:pathLst>
              </a:custGeom>
              <a:ln w="3175">
                <a:solidFill>
                  <a:srgbClr val="000000"/>
                </a:solidFill>
              </a:ln>
            </p:spPr>
            <p:txBody>
              <a:bodyPr wrap="square" lIns="0" tIns="0" rIns="0" bIns="0" rtlCol="0"/>
              <a:lstStyle/>
              <a:p>
                <a:endParaRPr sz="2133"/>
              </a:p>
            </p:txBody>
          </p:sp>
          <p:sp>
            <p:nvSpPr>
              <p:cNvPr id="283" name="object 283"/>
              <p:cNvSpPr/>
              <p:nvPr/>
            </p:nvSpPr>
            <p:spPr>
              <a:xfrm>
                <a:off x="580060" y="4956418"/>
                <a:ext cx="16933" cy="75636"/>
              </a:xfrm>
              <a:custGeom>
                <a:avLst/>
                <a:gdLst/>
                <a:ahLst/>
                <a:cxnLst/>
                <a:rect l="l" t="t" r="r" b="b"/>
                <a:pathLst>
                  <a:path w="19050" h="85089">
                    <a:moveTo>
                      <a:pt x="0" y="0"/>
                    </a:moveTo>
                    <a:lnTo>
                      <a:pt x="5365" y="5048"/>
                    </a:lnTo>
                    <a:lnTo>
                      <a:pt x="10731" y="13252"/>
                    </a:lnTo>
                    <a:lnTo>
                      <a:pt x="15781" y="23665"/>
                    </a:lnTo>
                    <a:lnTo>
                      <a:pt x="18622" y="36918"/>
                    </a:lnTo>
                    <a:lnTo>
                      <a:pt x="18622" y="47646"/>
                    </a:lnTo>
                    <a:lnTo>
                      <a:pt x="15781" y="60583"/>
                    </a:lnTo>
                    <a:lnTo>
                      <a:pt x="10731" y="71312"/>
                    </a:lnTo>
                    <a:lnTo>
                      <a:pt x="5365" y="79200"/>
                    </a:lnTo>
                    <a:lnTo>
                      <a:pt x="0" y="84564"/>
                    </a:lnTo>
                  </a:path>
                </a:pathLst>
              </a:custGeom>
              <a:ln w="3175">
                <a:solidFill>
                  <a:srgbClr val="000000"/>
                </a:solidFill>
              </a:ln>
            </p:spPr>
            <p:txBody>
              <a:bodyPr wrap="square" lIns="0" tIns="0" rIns="0" bIns="0" rtlCol="0"/>
              <a:lstStyle/>
              <a:p>
                <a:endParaRPr sz="2133"/>
              </a:p>
            </p:txBody>
          </p:sp>
          <p:sp>
            <p:nvSpPr>
              <p:cNvPr id="284" name="object 284"/>
              <p:cNvSpPr/>
              <p:nvPr/>
            </p:nvSpPr>
            <p:spPr>
              <a:xfrm>
                <a:off x="657497" y="4965674"/>
                <a:ext cx="11853" cy="49671"/>
              </a:xfrm>
              <a:custGeom>
                <a:avLst/>
                <a:gdLst/>
                <a:ahLst/>
                <a:cxnLst/>
                <a:rect l="l" t="t" r="r" b="b"/>
                <a:pathLst>
                  <a:path w="13334" h="55879">
                    <a:moveTo>
                      <a:pt x="0" y="10728"/>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285" name="object 285"/>
              <p:cNvSpPr/>
              <p:nvPr/>
            </p:nvSpPr>
            <p:spPr>
              <a:xfrm>
                <a:off x="695093" y="4965674"/>
                <a:ext cx="31044" cy="49671"/>
              </a:xfrm>
              <a:custGeom>
                <a:avLst/>
                <a:gdLst/>
                <a:ahLst/>
                <a:cxnLst/>
                <a:rect l="l" t="t" r="r" b="b"/>
                <a:pathLst>
                  <a:path w="34925" h="55879">
                    <a:moveTo>
                      <a:pt x="31879" y="7888"/>
                    </a:moveTo>
                    <a:lnTo>
                      <a:pt x="29038" y="2839"/>
                    </a:lnTo>
                    <a:lnTo>
                      <a:pt x="21147" y="0"/>
                    </a:lnTo>
                    <a:lnTo>
                      <a:pt x="16097" y="0"/>
                    </a:lnTo>
                    <a:lnTo>
                      <a:pt x="7890" y="2839"/>
                    </a:lnTo>
                    <a:lnTo>
                      <a:pt x="2840" y="10728"/>
                    </a:lnTo>
                    <a:lnTo>
                      <a:pt x="0" y="23981"/>
                    </a:lnTo>
                    <a:lnTo>
                      <a:pt x="0" y="37233"/>
                    </a:lnTo>
                    <a:lnTo>
                      <a:pt x="2840" y="47646"/>
                    </a:lnTo>
                    <a:lnTo>
                      <a:pt x="7890" y="53010"/>
                    </a:lnTo>
                    <a:lnTo>
                      <a:pt x="16097" y="55535"/>
                    </a:lnTo>
                    <a:lnTo>
                      <a:pt x="18622" y="55535"/>
                    </a:lnTo>
                    <a:lnTo>
                      <a:pt x="26513" y="53010"/>
                    </a:lnTo>
                    <a:lnTo>
                      <a:pt x="31879" y="47646"/>
                    </a:lnTo>
                    <a:lnTo>
                      <a:pt x="34404" y="39758"/>
                    </a:lnTo>
                    <a:lnTo>
                      <a:pt x="34404" y="37233"/>
                    </a:lnTo>
                    <a:lnTo>
                      <a:pt x="0" y="37233"/>
                    </a:lnTo>
                  </a:path>
                </a:pathLst>
              </a:custGeom>
              <a:ln w="3175">
                <a:solidFill>
                  <a:srgbClr val="000000"/>
                </a:solidFill>
              </a:ln>
            </p:spPr>
            <p:txBody>
              <a:bodyPr wrap="square" lIns="0" tIns="0" rIns="0" bIns="0" rtlCol="0"/>
              <a:lstStyle/>
              <a:p>
                <a:endParaRPr sz="2133"/>
              </a:p>
            </p:txBody>
          </p:sp>
          <p:sp>
            <p:nvSpPr>
              <p:cNvPr id="286" name="object 286"/>
              <p:cNvSpPr/>
              <p:nvPr/>
            </p:nvSpPr>
            <p:spPr>
              <a:xfrm>
                <a:off x="770284" y="496567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87" name="object 287"/>
              <p:cNvSpPr/>
              <p:nvPr/>
            </p:nvSpPr>
            <p:spPr>
              <a:xfrm>
                <a:off x="742228" y="4982224"/>
                <a:ext cx="28222" cy="33302"/>
              </a:xfrm>
              <a:custGeom>
                <a:avLst/>
                <a:gdLst/>
                <a:ahLst/>
                <a:cxnLst/>
                <a:rect l="l" t="t" r="r" b="b"/>
                <a:pathLst>
                  <a:path w="31750" h="37464">
                    <a:moveTo>
                      <a:pt x="31563" y="7888"/>
                    </a:moveTo>
                    <a:lnTo>
                      <a:pt x="26513" y="2524"/>
                    </a:lnTo>
                    <a:lnTo>
                      <a:pt x="21147" y="0"/>
                    </a:lnTo>
                    <a:lnTo>
                      <a:pt x="13256" y="0"/>
                    </a:lnTo>
                    <a:lnTo>
                      <a:pt x="7890" y="2524"/>
                    </a:lnTo>
                    <a:lnTo>
                      <a:pt x="2525" y="7888"/>
                    </a:lnTo>
                    <a:lnTo>
                      <a:pt x="0" y="15777"/>
                    </a:lnTo>
                    <a:lnTo>
                      <a:pt x="0" y="21141"/>
                    </a:lnTo>
                    <a:lnTo>
                      <a:pt x="2525" y="29029"/>
                    </a:lnTo>
                    <a:lnTo>
                      <a:pt x="7890" y="34393"/>
                    </a:lnTo>
                    <a:lnTo>
                      <a:pt x="13256" y="36918"/>
                    </a:lnTo>
                    <a:lnTo>
                      <a:pt x="21147" y="36918"/>
                    </a:lnTo>
                    <a:lnTo>
                      <a:pt x="26513" y="34393"/>
                    </a:lnTo>
                    <a:lnTo>
                      <a:pt x="31563" y="29029"/>
                    </a:lnTo>
                  </a:path>
                </a:pathLst>
              </a:custGeom>
              <a:ln w="3175">
                <a:solidFill>
                  <a:srgbClr val="000000"/>
                </a:solidFill>
              </a:ln>
            </p:spPr>
            <p:txBody>
              <a:bodyPr wrap="square" lIns="0" tIns="0" rIns="0" bIns="0" rtlCol="0"/>
              <a:lstStyle/>
              <a:p>
                <a:endParaRPr sz="2133"/>
              </a:p>
            </p:txBody>
          </p:sp>
          <p:sp>
            <p:nvSpPr>
              <p:cNvPr id="288" name="object 288"/>
              <p:cNvSpPr/>
              <p:nvPr/>
            </p:nvSpPr>
            <p:spPr>
              <a:xfrm>
                <a:off x="831449" y="496567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89" name="object 289"/>
              <p:cNvSpPr/>
              <p:nvPr/>
            </p:nvSpPr>
            <p:spPr>
              <a:xfrm>
                <a:off x="831448" y="4989236"/>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290" name="object 290"/>
              <p:cNvSpPr/>
              <p:nvPr/>
            </p:nvSpPr>
            <p:spPr>
              <a:xfrm>
                <a:off x="831450" y="50150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91" name="object 291"/>
              <p:cNvSpPr/>
              <p:nvPr/>
            </p:nvSpPr>
            <p:spPr>
              <a:xfrm>
                <a:off x="876059" y="4965676"/>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92" name="object 292"/>
              <p:cNvSpPr/>
              <p:nvPr/>
            </p:nvSpPr>
            <p:spPr>
              <a:xfrm>
                <a:off x="883073" y="4998772"/>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293" name="object 293"/>
              <p:cNvSpPr/>
              <p:nvPr/>
            </p:nvSpPr>
            <p:spPr>
              <a:xfrm>
                <a:off x="927684" y="4965677"/>
                <a:ext cx="35560" cy="49671"/>
              </a:xfrm>
              <a:custGeom>
                <a:avLst/>
                <a:gdLst/>
                <a:ahLst/>
                <a:cxnLst/>
                <a:rect l="l" t="t" r="r" b="b"/>
                <a:pathLst>
                  <a:path w="40005" h="55879">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294" name="object 294"/>
              <p:cNvSpPr/>
              <p:nvPr/>
            </p:nvSpPr>
            <p:spPr>
              <a:xfrm>
                <a:off x="977063" y="496567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95" name="object 295"/>
              <p:cNvSpPr/>
              <p:nvPr/>
            </p:nvSpPr>
            <p:spPr>
              <a:xfrm>
                <a:off x="1010170" y="496567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96" name="object 296"/>
              <p:cNvSpPr/>
              <p:nvPr/>
            </p:nvSpPr>
            <p:spPr>
              <a:xfrm>
                <a:off x="977064" y="4989238"/>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297" name="object 297"/>
              <p:cNvSpPr/>
              <p:nvPr/>
            </p:nvSpPr>
            <p:spPr>
              <a:xfrm>
                <a:off x="1073579" y="4965678"/>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98" name="object 298"/>
              <p:cNvSpPr/>
              <p:nvPr/>
            </p:nvSpPr>
            <p:spPr>
              <a:xfrm>
                <a:off x="1073579" y="4989239"/>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299" name="object 299"/>
              <p:cNvSpPr/>
              <p:nvPr/>
            </p:nvSpPr>
            <p:spPr>
              <a:xfrm>
                <a:off x="1073579" y="501504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00" name="object 300"/>
              <p:cNvSpPr/>
              <p:nvPr/>
            </p:nvSpPr>
            <p:spPr>
              <a:xfrm>
                <a:off x="1118190" y="4965679"/>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01" name="object 301"/>
              <p:cNvSpPr/>
              <p:nvPr/>
            </p:nvSpPr>
            <p:spPr>
              <a:xfrm>
                <a:off x="1169814" y="4965679"/>
                <a:ext cx="33302" cy="49671"/>
              </a:xfrm>
              <a:custGeom>
                <a:avLst/>
                <a:gdLst/>
                <a:ahLst/>
                <a:cxnLst/>
                <a:rect l="l" t="t" r="r" b="b"/>
                <a:pathLst>
                  <a:path w="37465" h="55879">
                    <a:moveTo>
                      <a:pt x="0" y="55535"/>
                    </a:moveTo>
                    <a:lnTo>
                      <a:pt x="0" y="0"/>
                    </a:lnTo>
                    <a:lnTo>
                      <a:pt x="18622" y="0"/>
                    </a:lnTo>
                    <a:lnTo>
                      <a:pt x="26513" y="2839"/>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302" name="object 302"/>
              <p:cNvSpPr/>
              <p:nvPr/>
            </p:nvSpPr>
            <p:spPr>
              <a:xfrm>
                <a:off x="286308" y="5047580"/>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03" name="object 303"/>
              <p:cNvSpPr/>
              <p:nvPr/>
            </p:nvSpPr>
            <p:spPr>
              <a:xfrm>
                <a:off x="293322" y="508039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304" name="object 304"/>
              <p:cNvSpPr/>
              <p:nvPr/>
            </p:nvSpPr>
            <p:spPr>
              <a:xfrm>
                <a:off x="354485" y="5047581"/>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05" name="object 305"/>
              <p:cNvSpPr/>
              <p:nvPr/>
            </p:nvSpPr>
            <p:spPr>
              <a:xfrm>
                <a:off x="337932" y="5047580"/>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306" name="object 306"/>
              <p:cNvSpPr/>
              <p:nvPr/>
            </p:nvSpPr>
            <p:spPr>
              <a:xfrm>
                <a:off x="424908" y="5047582"/>
                <a:ext cx="35560" cy="33302"/>
              </a:xfrm>
              <a:custGeom>
                <a:avLst/>
                <a:gdLst/>
                <a:ahLst/>
                <a:cxnLst/>
                <a:rect l="l" t="t" r="r" b="b"/>
                <a:pathLst>
                  <a:path w="40004"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307" name="object 307"/>
              <p:cNvSpPr/>
              <p:nvPr/>
            </p:nvSpPr>
            <p:spPr>
              <a:xfrm>
                <a:off x="448476" y="5047581"/>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08" name="object 308"/>
              <p:cNvSpPr/>
              <p:nvPr/>
            </p:nvSpPr>
            <p:spPr>
              <a:xfrm>
                <a:off x="472044" y="5047582"/>
                <a:ext cx="33302" cy="49671"/>
              </a:xfrm>
              <a:custGeom>
                <a:avLst/>
                <a:gdLst/>
                <a:ahLst/>
                <a:cxnLst/>
                <a:rect l="l" t="t" r="r" b="b"/>
                <a:pathLst>
                  <a:path w="37465" h="55879">
                    <a:moveTo>
                      <a:pt x="13256" y="0"/>
                    </a:moveTo>
                    <a:lnTo>
                      <a:pt x="5365" y="2524"/>
                    </a:lnTo>
                    <a:lnTo>
                      <a:pt x="2525" y="7888"/>
                    </a:lnTo>
                    <a:lnTo>
                      <a:pt x="2525" y="12937"/>
                    </a:lnTo>
                    <a:lnTo>
                      <a:pt x="5365" y="18301"/>
                    </a:lnTo>
                    <a:lnTo>
                      <a:pt x="10416" y="21141"/>
                    </a:lnTo>
                    <a:lnTo>
                      <a:pt x="21147" y="23665"/>
                    </a:lnTo>
                    <a:lnTo>
                      <a:pt x="29038" y="26189"/>
                    </a:lnTo>
                    <a:lnTo>
                      <a:pt x="34404" y="31554"/>
                    </a:lnTo>
                    <a:lnTo>
                      <a:pt x="36929" y="36918"/>
                    </a:lnTo>
                    <a:lnTo>
                      <a:pt x="36929" y="44806"/>
                    </a:lnTo>
                    <a:lnTo>
                      <a:pt x="34404" y="50170"/>
                    </a:lnTo>
                    <a:lnTo>
                      <a:pt x="31563" y="52695"/>
                    </a:lnTo>
                    <a:lnTo>
                      <a:pt x="23672" y="55535"/>
                    </a:lnTo>
                    <a:lnTo>
                      <a:pt x="13256" y="55535"/>
                    </a:lnTo>
                    <a:lnTo>
                      <a:pt x="5365" y="52695"/>
                    </a:lnTo>
                    <a:lnTo>
                      <a:pt x="2525" y="50170"/>
                    </a:lnTo>
                    <a:lnTo>
                      <a:pt x="0" y="44806"/>
                    </a:lnTo>
                    <a:lnTo>
                      <a:pt x="0" y="36918"/>
                    </a:lnTo>
                    <a:lnTo>
                      <a:pt x="2525" y="31554"/>
                    </a:lnTo>
                    <a:lnTo>
                      <a:pt x="7890" y="26189"/>
                    </a:lnTo>
                    <a:lnTo>
                      <a:pt x="15781" y="23665"/>
                    </a:lnTo>
                    <a:lnTo>
                      <a:pt x="26513" y="21141"/>
                    </a:lnTo>
                    <a:lnTo>
                      <a:pt x="31563" y="18301"/>
                    </a:lnTo>
                    <a:lnTo>
                      <a:pt x="34404" y="12937"/>
                    </a:lnTo>
                    <a:lnTo>
                      <a:pt x="34404" y="7888"/>
                    </a:lnTo>
                    <a:lnTo>
                      <a:pt x="31563" y="2524"/>
                    </a:lnTo>
                    <a:lnTo>
                      <a:pt x="23672" y="0"/>
                    </a:lnTo>
                    <a:lnTo>
                      <a:pt x="13256" y="0"/>
                    </a:lnTo>
                    <a:close/>
                  </a:path>
                </a:pathLst>
              </a:custGeom>
              <a:ln w="3175">
                <a:solidFill>
                  <a:srgbClr val="000000"/>
                </a:solidFill>
              </a:ln>
            </p:spPr>
            <p:txBody>
              <a:bodyPr wrap="square" lIns="0" tIns="0" rIns="0" bIns="0" rtlCol="0"/>
              <a:lstStyle/>
              <a:p>
                <a:endParaRPr sz="2133"/>
              </a:p>
            </p:txBody>
          </p:sp>
          <p:sp>
            <p:nvSpPr>
              <p:cNvPr id="309" name="object 309"/>
              <p:cNvSpPr/>
              <p:nvPr/>
            </p:nvSpPr>
            <p:spPr>
              <a:xfrm>
                <a:off x="518898" y="5038047"/>
                <a:ext cx="5080" cy="14111"/>
              </a:xfrm>
              <a:custGeom>
                <a:avLst/>
                <a:gdLst/>
                <a:ahLst/>
                <a:cxnLst/>
                <a:rect l="l" t="t" r="r" b="b"/>
                <a:pathLst>
                  <a:path w="5715" h="15875">
                    <a:moveTo>
                      <a:pt x="5365" y="2524"/>
                    </a:moveTo>
                    <a:lnTo>
                      <a:pt x="2840" y="5364"/>
                    </a:lnTo>
                    <a:lnTo>
                      <a:pt x="0" y="2524"/>
                    </a:lnTo>
                    <a:lnTo>
                      <a:pt x="2840" y="0"/>
                    </a:lnTo>
                    <a:lnTo>
                      <a:pt x="5365" y="2524"/>
                    </a:lnTo>
                    <a:lnTo>
                      <a:pt x="5365" y="7888"/>
                    </a:lnTo>
                    <a:lnTo>
                      <a:pt x="2840" y="13252"/>
                    </a:lnTo>
                    <a:lnTo>
                      <a:pt x="0" y="15777"/>
                    </a:lnTo>
                  </a:path>
                </a:pathLst>
              </a:custGeom>
              <a:ln w="3175">
                <a:solidFill>
                  <a:srgbClr val="000000"/>
                </a:solidFill>
              </a:ln>
            </p:spPr>
            <p:txBody>
              <a:bodyPr wrap="square" lIns="0" tIns="0" rIns="0" bIns="0" rtlCol="0"/>
              <a:lstStyle/>
              <a:p>
                <a:endParaRPr sz="2133"/>
              </a:p>
            </p:txBody>
          </p:sp>
          <p:sp>
            <p:nvSpPr>
              <p:cNvPr id="310" name="object 310"/>
              <p:cNvSpPr/>
              <p:nvPr/>
            </p:nvSpPr>
            <p:spPr>
              <a:xfrm>
                <a:off x="533207" y="5038047"/>
                <a:ext cx="4516" cy="14111"/>
              </a:xfrm>
              <a:custGeom>
                <a:avLst/>
                <a:gdLst/>
                <a:ahLst/>
                <a:cxnLst/>
                <a:rect l="l" t="t" r="r" b="b"/>
                <a:pathLst>
                  <a:path w="5079" h="15875">
                    <a:moveTo>
                      <a:pt x="5050" y="2524"/>
                    </a:moveTo>
                    <a:lnTo>
                      <a:pt x="2525" y="5364"/>
                    </a:lnTo>
                    <a:lnTo>
                      <a:pt x="0" y="2524"/>
                    </a:lnTo>
                    <a:lnTo>
                      <a:pt x="2525" y="0"/>
                    </a:lnTo>
                    <a:lnTo>
                      <a:pt x="5050" y="2524"/>
                    </a:lnTo>
                    <a:lnTo>
                      <a:pt x="5050"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311" name="object 311"/>
              <p:cNvSpPr/>
              <p:nvPr/>
            </p:nvSpPr>
            <p:spPr>
              <a:xfrm>
                <a:off x="598860" y="5047583"/>
                <a:ext cx="37818" cy="49671"/>
              </a:xfrm>
              <a:custGeom>
                <a:avLst/>
                <a:gdLst/>
                <a:ahLst/>
                <a:cxnLst/>
                <a:rect l="l" t="t" r="r" b="b"/>
                <a:pathLst>
                  <a:path w="42545" h="55879">
                    <a:moveTo>
                      <a:pt x="15781" y="0"/>
                    </a:moveTo>
                    <a:lnTo>
                      <a:pt x="10731" y="2524"/>
                    </a:lnTo>
                    <a:lnTo>
                      <a:pt x="5365" y="7888"/>
                    </a:lnTo>
                    <a:lnTo>
                      <a:pt x="2525" y="12937"/>
                    </a:lnTo>
                    <a:lnTo>
                      <a:pt x="0" y="21141"/>
                    </a:lnTo>
                    <a:lnTo>
                      <a:pt x="0" y="34078"/>
                    </a:lnTo>
                    <a:lnTo>
                      <a:pt x="2525" y="42282"/>
                    </a:lnTo>
                    <a:lnTo>
                      <a:pt x="5365" y="47331"/>
                    </a:lnTo>
                    <a:lnTo>
                      <a:pt x="10731" y="52695"/>
                    </a:lnTo>
                    <a:lnTo>
                      <a:pt x="15781" y="55535"/>
                    </a:lnTo>
                    <a:lnTo>
                      <a:pt x="26513" y="55535"/>
                    </a:lnTo>
                    <a:lnTo>
                      <a:pt x="31879" y="52695"/>
                    </a:lnTo>
                    <a:lnTo>
                      <a:pt x="36929" y="47331"/>
                    </a:lnTo>
                    <a:lnTo>
                      <a:pt x="39770" y="42282"/>
                    </a:lnTo>
                    <a:lnTo>
                      <a:pt x="42295" y="34078"/>
                    </a:lnTo>
                    <a:lnTo>
                      <a:pt x="42295" y="21141"/>
                    </a:lnTo>
                    <a:lnTo>
                      <a:pt x="39770" y="12937"/>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12" name="object 312"/>
              <p:cNvSpPr/>
              <p:nvPr/>
            </p:nvSpPr>
            <p:spPr>
              <a:xfrm>
                <a:off x="650485" y="5092180"/>
                <a:ext cx="5080" cy="5080"/>
              </a:xfrm>
              <a:custGeom>
                <a:avLst/>
                <a:gdLst/>
                <a:ahLst/>
                <a:cxnLst/>
                <a:rect l="l" t="t" r="r" b="b"/>
                <a:pathLst>
                  <a:path w="5715" h="5714">
                    <a:moveTo>
                      <a:pt x="2840" y="0"/>
                    </a:moveTo>
                    <a:lnTo>
                      <a:pt x="0" y="2524"/>
                    </a:lnTo>
                    <a:lnTo>
                      <a:pt x="2840" y="5364"/>
                    </a:lnTo>
                    <a:lnTo>
                      <a:pt x="5365" y="2524"/>
                    </a:lnTo>
                  </a:path>
                </a:pathLst>
              </a:custGeom>
              <a:ln w="3175">
                <a:solidFill>
                  <a:srgbClr val="000000"/>
                </a:solidFill>
              </a:ln>
            </p:spPr>
            <p:txBody>
              <a:bodyPr wrap="square" lIns="0" tIns="0" rIns="0" bIns="0" rtlCol="0"/>
              <a:lstStyle/>
              <a:p>
                <a:endParaRPr sz="2133"/>
              </a:p>
            </p:txBody>
          </p:sp>
          <p:sp>
            <p:nvSpPr>
              <p:cNvPr id="313" name="object 313"/>
              <p:cNvSpPr/>
              <p:nvPr/>
            </p:nvSpPr>
            <p:spPr>
              <a:xfrm>
                <a:off x="674053" y="5047584"/>
                <a:ext cx="35560" cy="49671"/>
              </a:xfrm>
              <a:custGeom>
                <a:avLst/>
                <a:gdLst/>
                <a:ahLst/>
                <a:cxnLst/>
                <a:rect l="l" t="t" r="r" b="b"/>
                <a:pathLst>
                  <a:path w="40004" h="55879">
                    <a:moveTo>
                      <a:pt x="39770" y="12937"/>
                    </a:moveTo>
                    <a:lnTo>
                      <a:pt x="36929" y="7888"/>
                    </a:lnTo>
                    <a:lnTo>
                      <a:pt x="31563" y="2524"/>
                    </a:lnTo>
                    <a:lnTo>
                      <a:pt x="26513" y="0"/>
                    </a:lnTo>
                    <a:lnTo>
                      <a:pt x="15781" y="0"/>
                    </a:lnTo>
                    <a:lnTo>
                      <a:pt x="10731" y="2524"/>
                    </a:lnTo>
                    <a:lnTo>
                      <a:pt x="5365" y="7888"/>
                    </a:lnTo>
                    <a:lnTo>
                      <a:pt x="2525" y="12937"/>
                    </a:lnTo>
                    <a:lnTo>
                      <a:pt x="0" y="21141"/>
                    </a:lnTo>
                    <a:lnTo>
                      <a:pt x="0" y="34078"/>
                    </a:lnTo>
                    <a:lnTo>
                      <a:pt x="2525" y="42282"/>
                    </a:lnTo>
                    <a:lnTo>
                      <a:pt x="5365" y="47331"/>
                    </a:lnTo>
                    <a:lnTo>
                      <a:pt x="10731" y="52695"/>
                    </a:lnTo>
                    <a:lnTo>
                      <a:pt x="15781" y="55535"/>
                    </a:lnTo>
                    <a:lnTo>
                      <a:pt x="26513" y="55535"/>
                    </a:lnTo>
                    <a:lnTo>
                      <a:pt x="31563" y="52695"/>
                    </a:lnTo>
                    <a:lnTo>
                      <a:pt x="36929" y="47331"/>
                    </a:lnTo>
                    <a:lnTo>
                      <a:pt x="39770" y="42282"/>
                    </a:lnTo>
                  </a:path>
                </a:pathLst>
              </a:custGeom>
              <a:ln w="3175">
                <a:solidFill>
                  <a:srgbClr val="000000"/>
                </a:solidFill>
              </a:ln>
            </p:spPr>
            <p:txBody>
              <a:bodyPr wrap="square" lIns="0" tIns="0" rIns="0" bIns="0" rtlCol="0"/>
              <a:lstStyle/>
              <a:p>
                <a:endParaRPr sz="2133"/>
              </a:p>
            </p:txBody>
          </p:sp>
          <p:sp>
            <p:nvSpPr>
              <p:cNvPr id="314" name="object 314"/>
              <p:cNvSpPr/>
              <p:nvPr/>
            </p:nvSpPr>
            <p:spPr>
              <a:xfrm>
                <a:off x="723432" y="5092181"/>
                <a:ext cx="5080" cy="5080"/>
              </a:xfrm>
              <a:custGeom>
                <a:avLst/>
                <a:gdLst/>
                <a:ahLst/>
                <a:cxnLst/>
                <a:rect l="l" t="t" r="r" b="b"/>
                <a:pathLst>
                  <a:path w="5715" h="5714">
                    <a:moveTo>
                      <a:pt x="2525" y="0"/>
                    </a:moveTo>
                    <a:lnTo>
                      <a:pt x="0" y="2524"/>
                    </a:lnTo>
                    <a:lnTo>
                      <a:pt x="2525" y="5364"/>
                    </a:lnTo>
                    <a:lnTo>
                      <a:pt x="5365" y="2524"/>
                    </a:lnTo>
                  </a:path>
                </a:pathLst>
              </a:custGeom>
              <a:ln w="3175">
                <a:solidFill>
                  <a:srgbClr val="000000"/>
                </a:solidFill>
              </a:ln>
            </p:spPr>
            <p:txBody>
              <a:bodyPr wrap="square" lIns="0" tIns="0" rIns="0" bIns="0" rtlCol="0"/>
              <a:lstStyle/>
              <a:p>
                <a:endParaRPr sz="2133"/>
              </a:p>
            </p:txBody>
          </p:sp>
          <p:sp>
            <p:nvSpPr>
              <p:cNvPr id="315" name="object 315"/>
              <p:cNvSpPr/>
              <p:nvPr/>
            </p:nvSpPr>
            <p:spPr>
              <a:xfrm>
                <a:off x="284065" y="5220080"/>
                <a:ext cx="33302" cy="49671"/>
              </a:xfrm>
              <a:custGeom>
                <a:avLst/>
                <a:gdLst/>
                <a:ahLst/>
                <a:cxnLst/>
                <a:rect l="l" t="t" r="r" b="b"/>
                <a:pathLst>
                  <a:path w="37464"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758"/>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16" name="object 316"/>
              <p:cNvSpPr/>
              <p:nvPr/>
            </p:nvSpPr>
            <p:spPr>
              <a:xfrm>
                <a:off x="331199" y="522008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17" name="object 317"/>
              <p:cNvSpPr/>
              <p:nvPr/>
            </p:nvSpPr>
            <p:spPr>
              <a:xfrm>
                <a:off x="349998" y="5220081"/>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318" name="object 318"/>
              <p:cNvSpPr/>
              <p:nvPr/>
            </p:nvSpPr>
            <p:spPr>
              <a:xfrm>
                <a:off x="406392" y="5220081"/>
                <a:ext cx="33302" cy="49671"/>
              </a:xfrm>
              <a:custGeom>
                <a:avLst/>
                <a:gdLst/>
                <a:ahLst/>
                <a:cxnLst/>
                <a:rect l="l" t="t" r="r" b="b"/>
                <a:pathLst>
                  <a:path w="37465" h="55879">
                    <a:moveTo>
                      <a:pt x="0" y="55535"/>
                    </a:moveTo>
                    <a:lnTo>
                      <a:pt x="0" y="0"/>
                    </a:lnTo>
                    <a:lnTo>
                      <a:pt x="23672" y="0"/>
                    </a:lnTo>
                    <a:lnTo>
                      <a:pt x="31563" y="2524"/>
                    </a:lnTo>
                    <a:lnTo>
                      <a:pt x="34404" y="5364"/>
                    </a:lnTo>
                    <a:lnTo>
                      <a:pt x="36929" y="10412"/>
                    </a:lnTo>
                    <a:lnTo>
                      <a:pt x="36929" y="18301"/>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19" name="object 319"/>
              <p:cNvSpPr/>
              <p:nvPr/>
            </p:nvSpPr>
            <p:spPr>
              <a:xfrm>
                <a:off x="455772" y="5220081"/>
                <a:ext cx="33302" cy="49671"/>
              </a:xfrm>
              <a:custGeom>
                <a:avLst/>
                <a:gdLst/>
                <a:ahLst/>
                <a:cxnLst/>
                <a:rect l="l" t="t" r="r" b="b"/>
                <a:pathLst>
                  <a:path w="37465" h="55879">
                    <a:moveTo>
                      <a:pt x="36929" y="7888"/>
                    </a:moveTo>
                    <a:lnTo>
                      <a:pt x="31563" y="2524"/>
                    </a:lnTo>
                    <a:lnTo>
                      <a:pt x="23672" y="0"/>
                    </a:lnTo>
                    <a:lnTo>
                      <a:pt x="13256" y="0"/>
                    </a:lnTo>
                    <a:lnTo>
                      <a:pt x="5365" y="2524"/>
                    </a:lnTo>
                    <a:lnTo>
                      <a:pt x="0" y="7888"/>
                    </a:lnTo>
                    <a:lnTo>
                      <a:pt x="0" y="13252"/>
                    </a:lnTo>
                    <a:lnTo>
                      <a:pt x="2525" y="18301"/>
                    </a:lnTo>
                    <a:lnTo>
                      <a:pt x="5365" y="21141"/>
                    </a:lnTo>
                    <a:lnTo>
                      <a:pt x="10416" y="23665"/>
                    </a:lnTo>
                    <a:lnTo>
                      <a:pt x="26513" y="29029"/>
                    </a:lnTo>
                    <a:lnTo>
                      <a:pt x="31563" y="31554"/>
                    </a:lnTo>
                    <a:lnTo>
                      <a:pt x="34404" y="34393"/>
                    </a:lnTo>
                    <a:lnTo>
                      <a:pt x="36929" y="39758"/>
                    </a:lnTo>
                    <a:lnTo>
                      <a:pt x="36929" y="47646"/>
                    </a:lnTo>
                    <a:lnTo>
                      <a:pt x="31563"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20" name="object 320"/>
              <p:cNvSpPr/>
              <p:nvPr/>
            </p:nvSpPr>
            <p:spPr>
              <a:xfrm>
                <a:off x="502626" y="5220082"/>
                <a:ext cx="37818" cy="49671"/>
              </a:xfrm>
              <a:custGeom>
                <a:avLst/>
                <a:gdLst/>
                <a:ahLst/>
                <a:cxnLst/>
                <a:rect l="l" t="t" r="r" b="b"/>
                <a:pathLst>
                  <a:path w="42545" h="55879">
                    <a:moveTo>
                      <a:pt x="16097" y="0"/>
                    </a:moveTo>
                    <a:lnTo>
                      <a:pt x="10731" y="2524"/>
                    </a:lnTo>
                    <a:lnTo>
                      <a:pt x="5365" y="7888"/>
                    </a:lnTo>
                    <a:lnTo>
                      <a:pt x="2840" y="13252"/>
                    </a:lnTo>
                    <a:lnTo>
                      <a:pt x="0" y="21141"/>
                    </a:lnTo>
                    <a:lnTo>
                      <a:pt x="0" y="34393"/>
                    </a:lnTo>
                    <a:lnTo>
                      <a:pt x="2840" y="42282"/>
                    </a:lnTo>
                    <a:lnTo>
                      <a:pt x="5365" y="47646"/>
                    </a:lnTo>
                    <a:lnTo>
                      <a:pt x="10731" y="52695"/>
                    </a:lnTo>
                    <a:lnTo>
                      <a:pt x="16097" y="55535"/>
                    </a:lnTo>
                    <a:lnTo>
                      <a:pt x="26513" y="55535"/>
                    </a:lnTo>
                    <a:lnTo>
                      <a:pt x="31879" y="52695"/>
                    </a:lnTo>
                    <a:lnTo>
                      <a:pt x="37245" y="47646"/>
                    </a:lnTo>
                    <a:lnTo>
                      <a:pt x="39770" y="42282"/>
                    </a:lnTo>
                    <a:lnTo>
                      <a:pt x="42295" y="34393"/>
                    </a:lnTo>
                    <a:lnTo>
                      <a:pt x="42295" y="21141"/>
                    </a:lnTo>
                    <a:lnTo>
                      <a:pt x="39770" y="13252"/>
                    </a:lnTo>
                    <a:lnTo>
                      <a:pt x="37245" y="7888"/>
                    </a:lnTo>
                    <a:lnTo>
                      <a:pt x="31879" y="2524"/>
                    </a:lnTo>
                    <a:lnTo>
                      <a:pt x="26513" y="0"/>
                    </a:lnTo>
                    <a:lnTo>
                      <a:pt x="16097" y="0"/>
                    </a:lnTo>
                    <a:close/>
                  </a:path>
                </a:pathLst>
              </a:custGeom>
              <a:ln w="3175">
                <a:solidFill>
                  <a:srgbClr val="000000"/>
                </a:solidFill>
              </a:ln>
            </p:spPr>
            <p:txBody>
              <a:bodyPr wrap="square" lIns="0" tIns="0" rIns="0" bIns="0" rtlCol="0"/>
              <a:lstStyle/>
              <a:p>
                <a:endParaRPr sz="2133"/>
              </a:p>
            </p:txBody>
          </p:sp>
          <p:sp>
            <p:nvSpPr>
              <p:cNvPr id="321" name="object 321"/>
              <p:cNvSpPr/>
              <p:nvPr/>
            </p:nvSpPr>
            <p:spPr>
              <a:xfrm>
                <a:off x="554532" y="5220082"/>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22" name="object 322"/>
              <p:cNvSpPr/>
              <p:nvPr/>
            </p:nvSpPr>
            <p:spPr>
              <a:xfrm>
                <a:off x="650766" y="5220083"/>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23" name="object 323"/>
              <p:cNvSpPr/>
              <p:nvPr/>
            </p:nvSpPr>
            <p:spPr>
              <a:xfrm>
                <a:off x="683592" y="522008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24" name="object 324"/>
              <p:cNvSpPr/>
              <p:nvPr/>
            </p:nvSpPr>
            <p:spPr>
              <a:xfrm>
                <a:off x="650767" y="524364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25" name="object 325"/>
              <p:cNvSpPr/>
              <p:nvPr/>
            </p:nvSpPr>
            <p:spPr>
              <a:xfrm>
                <a:off x="702391" y="5220084"/>
                <a:ext cx="33302" cy="49671"/>
              </a:xfrm>
              <a:custGeom>
                <a:avLst/>
                <a:gdLst/>
                <a:ahLst/>
                <a:cxnLst/>
                <a:rect l="l" t="t" r="r" b="b"/>
                <a:pathLst>
                  <a:path w="37465" h="55879">
                    <a:moveTo>
                      <a:pt x="31879" y="0"/>
                    </a:moveTo>
                    <a:lnTo>
                      <a:pt x="5365" y="0"/>
                    </a:lnTo>
                    <a:lnTo>
                      <a:pt x="2525" y="23665"/>
                    </a:lnTo>
                    <a:lnTo>
                      <a:pt x="5365" y="21141"/>
                    </a:lnTo>
                    <a:lnTo>
                      <a:pt x="13256" y="18301"/>
                    </a:lnTo>
                    <a:lnTo>
                      <a:pt x="21147" y="18301"/>
                    </a:lnTo>
                    <a:lnTo>
                      <a:pt x="29038" y="21141"/>
                    </a:lnTo>
                    <a:lnTo>
                      <a:pt x="34404" y="26505"/>
                    </a:lnTo>
                    <a:lnTo>
                      <a:pt x="36929" y="34393"/>
                    </a:lnTo>
                    <a:lnTo>
                      <a:pt x="36929" y="39758"/>
                    </a:lnTo>
                    <a:lnTo>
                      <a:pt x="34404" y="47646"/>
                    </a:lnTo>
                    <a:lnTo>
                      <a:pt x="29038" y="52695"/>
                    </a:lnTo>
                    <a:lnTo>
                      <a:pt x="21147" y="55535"/>
                    </a:lnTo>
                    <a:lnTo>
                      <a:pt x="13256" y="55535"/>
                    </a:lnTo>
                    <a:lnTo>
                      <a:pt x="5365"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326" name="object 326"/>
              <p:cNvSpPr/>
              <p:nvPr/>
            </p:nvSpPr>
            <p:spPr>
              <a:xfrm>
                <a:off x="794136" y="5220084"/>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27" name="object 327"/>
              <p:cNvSpPr/>
              <p:nvPr/>
            </p:nvSpPr>
            <p:spPr>
              <a:xfrm>
                <a:off x="801150" y="525290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28" name="object 328"/>
              <p:cNvSpPr/>
              <p:nvPr/>
            </p:nvSpPr>
            <p:spPr>
              <a:xfrm>
                <a:off x="862314" y="522008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29" name="object 329"/>
              <p:cNvSpPr/>
              <p:nvPr/>
            </p:nvSpPr>
            <p:spPr>
              <a:xfrm>
                <a:off x="845761" y="522008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30" name="object 330"/>
              <p:cNvSpPr/>
              <p:nvPr/>
            </p:nvSpPr>
            <p:spPr>
              <a:xfrm>
                <a:off x="932738" y="522008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31" name="object 331"/>
              <p:cNvSpPr/>
              <p:nvPr/>
            </p:nvSpPr>
            <p:spPr>
              <a:xfrm>
                <a:off x="932737" y="5243645"/>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32" name="object 332"/>
              <p:cNvSpPr/>
              <p:nvPr/>
            </p:nvSpPr>
            <p:spPr>
              <a:xfrm>
                <a:off x="932738" y="526945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33" name="object 333"/>
              <p:cNvSpPr/>
              <p:nvPr/>
            </p:nvSpPr>
            <p:spPr>
              <a:xfrm>
                <a:off x="977348" y="5220086"/>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34" name="object 334"/>
              <p:cNvSpPr/>
              <p:nvPr/>
            </p:nvSpPr>
            <p:spPr>
              <a:xfrm>
                <a:off x="984362" y="5252903"/>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35" name="object 335"/>
              <p:cNvSpPr/>
              <p:nvPr/>
            </p:nvSpPr>
            <p:spPr>
              <a:xfrm>
                <a:off x="1028972" y="5220087"/>
                <a:ext cx="35560" cy="49671"/>
              </a:xfrm>
              <a:custGeom>
                <a:avLst/>
                <a:gdLst/>
                <a:ahLst/>
                <a:cxnLst/>
                <a:rect l="l" t="t" r="r" b="b"/>
                <a:pathLst>
                  <a:path w="40005" h="55879">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2695"/>
                    </a:lnTo>
                    <a:lnTo>
                      <a:pt x="15781" y="55535"/>
                    </a:lnTo>
                    <a:lnTo>
                      <a:pt x="26513" y="55535"/>
                    </a:lnTo>
                    <a:lnTo>
                      <a:pt x="31879" y="52695"/>
                    </a:lnTo>
                    <a:lnTo>
                      <a:pt x="36929" y="47646"/>
                    </a:lnTo>
                    <a:lnTo>
                      <a:pt x="39770" y="42282"/>
                    </a:lnTo>
                  </a:path>
                </a:pathLst>
              </a:custGeom>
              <a:ln w="3175">
                <a:solidFill>
                  <a:srgbClr val="000000"/>
                </a:solidFill>
              </a:ln>
            </p:spPr>
            <p:txBody>
              <a:bodyPr wrap="square" lIns="0" tIns="0" rIns="0" bIns="0" rtlCol="0"/>
              <a:lstStyle/>
              <a:p>
                <a:endParaRPr sz="2133"/>
              </a:p>
            </p:txBody>
          </p:sp>
          <p:sp>
            <p:nvSpPr>
              <p:cNvPr id="336" name="object 336"/>
              <p:cNvSpPr/>
              <p:nvPr/>
            </p:nvSpPr>
            <p:spPr>
              <a:xfrm>
                <a:off x="1078352" y="522008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37" name="object 337"/>
              <p:cNvSpPr/>
              <p:nvPr/>
            </p:nvSpPr>
            <p:spPr>
              <a:xfrm>
                <a:off x="1111178" y="522008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38" name="object 338"/>
              <p:cNvSpPr/>
              <p:nvPr/>
            </p:nvSpPr>
            <p:spPr>
              <a:xfrm>
                <a:off x="1078353" y="5243648"/>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39" name="object 339"/>
              <p:cNvSpPr/>
              <p:nvPr/>
            </p:nvSpPr>
            <p:spPr>
              <a:xfrm>
                <a:off x="1174587" y="5220088"/>
                <a:ext cx="33302" cy="49671"/>
              </a:xfrm>
              <a:custGeom>
                <a:avLst/>
                <a:gdLst/>
                <a:ahLst/>
                <a:cxnLst/>
                <a:rect l="l" t="t" r="r" b="b"/>
                <a:pathLst>
                  <a:path w="37465" h="55879">
                    <a:moveTo>
                      <a:pt x="0" y="55535"/>
                    </a:moveTo>
                    <a:lnTo>
                      <a:pt x="0" y="0"/>
                    </a:lnTo>
                    <a:lnTo>
                      <a:pt x="23988" y="0"/>
                    </a:lnTo>
                    <a:lnTo>
                      <a:pt x="31879" y="2524"/>
                    </a:lnTo>
                    <a:lnTo>
                      <a:pt x="34404" y="5364"/>
                    </a:lnTo>
                    <a:lnTo>
                      <a:pt x="37245" y="10412"/>
                    </a:lnTo>
                    <a:lnTo>
                      <a:pt x="37245"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340" name="object 340"/>
              <p:cNvSpPr/>
              <p:nvPr/>
            </p:nvSpPr>
            <p:spPr>
              <a:xfrm>
                <a:off x="1174587" y="5243649"/>
                <a:ext cx="33302" cy="25964"/>
              </a:xfrm>
              <a:custGeom>
                <a:avLst/>
                <a:gdLst/>
                <a:ahLst/>
                <a:cxnLst/>
                <a:rect l="l" t="t" r="r" b="b"/>
                <a:pathLst>
                  <a:path w="37465" h="29210">
                    <a:moveTo>
                      <a:pt x="23988" y="0"/>
                    </a:moveTo>
                    <a:lnTo>
                      <a:pt x="31879" y="2524"/>
                    </a:lnTo>
                    <a:lnTo>
                      <a:pt x="34404" y="5048"/>
                    </a:lnTo>
                    <a:lnTo>
                      <a:pt x="37245" y="10412"/>
                    </a:lnTo>
                    <a:lnTo>
                      <a:pt x="37245" y="18301"/>
                    </a:lnTo>
                    <a:lnTo>
                      <a:pt x="34404" y="23665"/>
                    </a:lnTo>
                    <a:lnTo>
                      <a:pt x="31879" y="26189"/>
                    </a:lnTo>
                    <a:lnTo>
                      <a:pt x="23988" y="29029"/>
                    </a:lnTo>
                    <a:lnTo>
                      <a:pt x="0" y="29029"/>
                    </a:lnTo>
                  </a:path>
                </a:pathLst>
              </a:custGeom>
              <a:ln w="3175">
                <a:solidFill>
                  <a:srgbClr val="000000"/>
                </a:solidFill>
              </a:ln>
            </p:spPr>
            <p:txBody>
              <a:bodyPr wrap="square" lIns="0" tIns="0" rIns="0" bIns="0" rtlCol="0"/>
              <a:lstStyle/>
              <a:p>
                <a:endParaRPr sz="2133"/>
              </a:p>
            </p:txBody>
          </p:sp>
          <p:sp>
            <p:nvSpPr>
              <p:cNvPr id="341" name="object 341"/>
              <p:cNvSpPr/>
              <p:nvPr/>
            </p:nvSpPr>
            <p:spPr>
              <a:xfrm>
                <a:off x="1223966" y="5220089"/>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342" name="object 342"/>
              <p:cNvSpPr/>
              <p:nvPr/>
            </p:nvSpPr>
            <p:spPr>
              <a:xfrm>
                <a:off x="1264088" y="5220089"/>
                <a:ext cx="37818" cy="49671"/>
              </a:xfrm>
              <a:custGeom>
                <a:avLst/>
                <a:gdLst/>
                <a:ahLst/>
                <a:cxnLst/>
                <a:rect l="l" t="t" r="r" b="b"/>
                <a:pathLst>
                  <a:path w="42544" h="55879">
                    <a:moveTo>
                      <a:pt x="15781" y="0"/>
                    </a:move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343" name="object 343"/>
              <p:cNvSpPr/>
              <p:nvPr/>
            </p:nvSpPr>
            <p:spPr>
              <a:xfrm>
                <a:off x="1315712" y="5220090"/>
                <a:ext cx="35560" cy="49671"/>
              </a:xfrm>
              <a:custGeom>
                <a:avLst/>
                <a:gdLst/>
                <a:ahLst/>
                <a:cxnLst/>
                <a:rect l="l" t="t" r="r" b="b"/>
                <a:pathLst>
                  <a:path w="40005"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344" name="object 344"/>
              <p:cNvSpPr/>
              <p:nvPr/>
            </p:nvSpPr>
            <p:spPr>
              <a:xfrm>
                <a:off x="1365092" y="522009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45" name="object 345"/>
              <p:cNvSpPr/>
              <p:nvPr/>
            </p:nvSpPr>
            <p:spPr>
              <a:xfrm>
                <a:off x="1365093" y="5220091"/>
                <a:ext cx="33302" cy="33302"/>
              </a:xfrm>
              <a:custGeom>
                <a:avLst/>
                <a:gdLst/>
                <a:ahLst/>
                <a:cxnLst/>
                <a:rect l="l" t="t" r="r" b="b"/>
                <a:pathLst>
                  <a:path w="37465" h="37464">
                    <a:moveTo>
                      <a:pt x="36929" y="0"/>
                    </a:moveTo>
                    <a:lnTo>
                      <a:pt x="0" y="36918"/>
                    </a:lnTo>
                  </a:path>
                </a:pathLst>
              </a:custGeom>
              <a:ln w="3175">
                <a:solidFill>
                  <a:srgbClr val="000000"/>
                </a:solidFill>
              </a:ln>
            </p:spPr>
            <p:txBody>
              <a:bodyPr wrap="square" lIns="0" tIns="0" rIns="0" bIns="0" rtlCol="0"/>
              <a:lstStyle/>
              <a:p>
                <a:endParaRPr sz="2133"/>
              </a:p>
            </p:txBody>
          </p:sp>
          <p:sp>
            <p:nvSpPr>
              <p:cNvPr id="346" name="object 346"/>
              <p:cNvSpPr/>
              <p:nvPr/>
            </p:nvSpPr>
            <p:spPr>
              <a:xfrm>
                <a:off x="1376876" y="5241127"/>
                <a:ext cx="21449" cy="28786"/>
              </a:xfrm>
              <a:custGeom>
                <a:avLst/>
                <a:gdLst/>
                <a:ahLst/>
                <a:cxnLst/>
                <a:rect l="l" t="t" r="r" b="b"/>
                <a:pathLst>
                  <a:path w="24130" h="32385">
                    <a:moveTo>
                      <a:pt x="0" y="0"/>
                    </a:moveTo>
                    <a:lnTo>
                      <a:pt x="23672" y="31869"/>
                    </a:lnTo>
                  </a:path>
                </a:pathLst>
              </a:custGeom>
              <a:ln w="3175">
                <a:solidFill>
                  <a:srgbClr val="000000"/>
                </a:solidFill>
              </a:ln>
            </p:spPr>
            <p:txBody>
              <a:bodyPr wrap="square" lIns="0" tIns="0" rIns="0" bIns="0" rtlCol="0"/>
              <a:lstStyle/>
              <a:p>
                <a:endParaRPr sz="2133"/>
              </a:p>
            </p:txBody>
          </p:sp>
          <p:sp>
            <p:nvSpPr>
              <p:cNvPr id="347" name="object 347"/>
              <p:cNvSpPr/>
              <p:nvPr/>
            </p:nvSpPr>
            <p:spPr>
              <a:xfrm>
                <a:off x="286593" y="4641460"/>
                <a:ext cx="33302" cy="49671"/>
              </a:xfrm>
              <a:custGeom>
                <a:avLst/>
                <a:gdLst/>
                <a:ahLst/>
                <a:cxnLst/>
                <a:rect l="l" t="t" r="r" b="b"/>
                <a:pathLst>
                  <a:path w="37464" h="55879">
                    <a:moveTo>
                      <a:pt x="36929" y="7888"/>
                    </a:moveTo>
                    <a:lnTo>
                      <a:pt x="31879" y="2524"/>
                    </a:lnTo>
                    <a:lnTo>
                      <a:pt x="23672" y="0"/>
                    </a:lnTo>
                    <a:lnTo>
                      <a:pt x="13256" y="0"/>
                    </a:lnTo>
                    <a:lnTo>
                      <a:pt x="5365" y="2524"/>
                    </a:lnTo>
                    <a:lnTo>
                      <a:pt x="0" y="7888"/>
                    </a:lnTo>
                    <a:lnTo>
                      <a:pt x="0" y="13252"/>
                    </a:lnTo>
                    <a:lnTo>
                      <a:pt x="2525" y="18301"/>
                    </a:lnTo>
                    <a:lnTo>
                      <a:pt x="5365" y="21141"/>
                    </a:lnTo>
                    <a:lnTo>
                      <a:pt x="10731" y="23665"/>
                    </a:lnTo>
                    <a:lnTo>
                      <a:pt x="26513" y="29029"/>
                    </a:lnTo>
                    <a:lnTo>
                      <a:pt x="31879" y="31554"/>
                    </a:lnTo>
                    <a:lnTo>
                      <a:pt x="34404" y="34393"/>
                    </a:lnTo>
                    <a:lnTo>
                      <a:pt x="36929" y="39442"/>
                    </a:lnTo>
                    <a:lnTo>
                      <a:pt x="36929" y="47646"/>
                    </a:lnTo>
                    <a:lnTo>
                      <a:pt x="31879"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48" name="object 348"/>
              <p:cNvSpPr/>
              <p:nvPr/>
            </p:nvSpPr>
            <p:spPr>
              <a:xfrm>
                <a:off x="333727" y="464146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49" name="object 349"/>
              <p:cNvSpPr/>
              <p:nvPr/>
            </p:nvSpPr>
            <p:spPr>
              <a:xfrm>
                <a:off x="352526" y="4641461"/>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350" name="object 350"/>
              <p:cNvSpPr/>
              <p:nvPr/>
            </p:nvSpPr>
            <p:spPr>
              <a:xfrm>
                <a:off x="408920" y="4641461"/>
                <a:ext cx="33302" cy="49671"/>
              </a:xfrm>
              <a:custGeom>
                <a:avLst/>
                <a:gdLst/>
                <a:ahLst/>
                <a:cxnLst/>
                <a:rect l="l" t="t" r="r" b="b"/>
                <a:pathLst>
                  <a:path w="37465" h="55879">
                    <a:moveTo>
                      <a:pt x="0" y="55535"/>
                    </a:moveTo>
                    <a:lnTo>
                      <a:pt x="0" y="0"/>
                    </a:lnTo>
                    <a:lnTo>
                      <a:pt x="23672" y="0"/>
                    </a:lnTo>
                    <a:lnTo>
                      <a:pt x="31563" y="2524"/>
                    </a:lnTo>
                    <a:lnTo>
                      <a:pt x="34088" y="5364"/>
                    </a:lnTo>
                    <a:lnTo>
                      <a:pt x="36929" y="10412"/>
                    </a:lnTo>
                    <a:lnTo>
                      <a:pt x="36929" y="18301"/>
                    </a:lnTo>
                    <a:lnTo>
                      <a:pt x="34088"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51" name="object 351"/>
              <p:cNvSpPr/>
              <p:nvPr/>
            </p:nvSpPr>
            <p:spPr>
              <a:xfrm>
                <a:off x="458019" y="4641461"/>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442"/>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52" name="object 352"/>
              <p:cNvSpPr/>
              <p:nvPr/>
            </p:nvSpPr>
            <p:spPr>
              <a:xfrm>
                <a:off x="505154" y="4641461"/>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53" name="object 353"/>
              <p:cNvSpPr/>
              <p:nvPr/>
            </p:nvSpPr>
            <p:spPr>
              <a:xfrm>
                <a:off x="556779" y="4641462"/>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54" name="object 354"/>
              <p:cNvSpPr/>
              <p:nvPr/>
            </p:nvSpPr>
            <p:spPr>
              <a:xfrm>
                <a:off x="653294" y="464146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55" name="object 355"/>
              <p:cNvSpPr/>
              <p:nvPr/>
            </p:nvSpPr>
            <p:spPr>
              <a:xfrm>
                <a:off x="660308" y="4674279"/>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356" name="object 356"/>
              <p:cNvSpPr/>
              <p:nvPr/>
            </p:nvSpPr>
            <p:spPr>
              <a:xfrm>
                <a:off x="704919" y="4641463"/>
                <a:ext cx="33302" cy="49671"/>
              </a:xfrm>
              <a:custGeom>
                <a:avLst/>
                <a:gdLst/>
                <a:ahLst/>
                <a:cxnLst/>
                <a:rect l="l" t="t" r="r" b="b"/>
                <a:pathLst>
                  <a:path w="37465" h="55879">
                    <a:moveTo>
                      <a:pt x="5050" y="0"/>
                    </a:moveTo>
                    <a:lnTo>
                      <a:pt x="34404" y="0"/>
                    </a:lnTo>
                    <a:lnTo>
                      <a:pt x="18307" y="21141"/>
                    </a:lnTo>
                    <a:lnTo>
                      <a:pt x="26197" y="21141"/>
                    </a:lnTo>
                    <a:lnTo>
                      <a:pt x="31563" y="23665"/>
                    </a:lnTo>
                    <a:lnTo>
                      <a:pt x="34404" y="26505"/>
                    </a:lnTo>
                    <a:lnTo>
                      <a:pt x="36929" y="34393"/>
                    </a:lnTo>
                    <a:lnTo>
                      <a:pt x="36929" y="39442"/>
                    </a:lnTo>
                    <a:lnTo>
                      <a:pt x="34404" y="47646"/>
                    </a:lnTo>
                    <a:lnTo>
                      <a:pt x="29038" y="52695"/>
                    </a:lnTo>
                    <a:lnTo>
                      <a:pt x="21147" y="55535"/>
                    </a:lnTo>
                    <a:lnTo>
                      <a:pt x="13256" y="55535"/>
                    </a:lnTo>
                    <a:lnTo>
                      <a:pt x="5050"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357" name="object 357"/>
              <p:cNvSpPr/>
              <p:nvPr/>
            </p:nvSpPr>
            <p:spPr>
              <a:xfrm>
                <a:off x="751774" y="4641463"/>
                <a:ext cx="33302" cy="49671"/>
              </a:xfrm>
              <a:custGeom>
                <a:avLst/>
                <a:gdLst/>
                <a:ahLst/>
                <a:cxnLst/>
                <a:rect l="l" t="t" r="r" b="b"/>
                <a:pathLst>
                  <a:path w="37465" h="55879">
                    <a:moveTo>
                      <a:pt x="31879" y="0"/>
                    </a:moveTo>
                    <a:lnTo>
                      <a:pt x="5365" y="0"/>
                    </a:lnTo>
                    <a:lnTo>
                      <a:pt x="2840" y="23665"/>
                    </a:lnTo>
                    <a:lnTo>
                      <a:pt x="5365" y="21141"/>
                    </a:lnTo>
                    <a:lnTo>
                      <a:pt x="13256" y="18301"/>
                    </a:lnTo>
                    <a:lnTo>
                      <a:pt x="21147" y="18301"/>
                    </a:lnTo>
                    <a:lnTo>
                      <a:pt x="29038" y="21141"/>
                    </a:lnTo>
                    <a:lnTo>
                      <a:pt x="34404" y="26505"/>
                    </a:lnTo>
                    <a:lnTo>
                      <a:pt x="36929" y="34393"/>
                    </a:lnTo>
                    <a:lnTo>
                      <a:pt x="36929" y="39442"/>
                    </a:lnTo>
                    <a:lnTo>
                      <a:pt x="34404" y="47646"/>
                    </a:lnTo>
                    <a:lnTo>
                      <a:pt x="29038" y="52695"/>
                    </a:lnTo>
                    <a:lnTo>
                      <a:pt x="21147" y="55535"/>
                    </a:lnTo>
                    <a:lnTo>
                      <a:pt x="13256" y="55535"/>
                    </a:lnTo>
                    <a:lnTo>
                      <a:pt x="5365" y="52695"/>
                    </a:lnTo>
                    <a:lnTo>
                      <a:pt x="2840" y="50170"/>
                    </a:lnTo>
                    <a:lnTo>
                      <a:pt x="0" y="44806"/>
                    </a:lnTo>
                  </a:path>
                </a:pathLst>
              </a:custGeom>
              <a:ln w="3175">
                <a:solidFill>
                  <a:srgbClr val="000000"/>
                </a:solidFill>
              </a:ln>
            </p:spPr>
            <p:txBody>
              <a:bodyPr wrap="square" lIns="0" tIns="0" rIns="0" bIns="0" rtlCol="0"/>
              <a:lstStyle/>
              <a:p>
                <a:endParaRPr sz="2133"/>
              </a:p>
            </p:txBody>
          </p:sp>
          <p:sp>
            <p:nvSpPr>
              <p:cNvPr id="358" name="object 358"/>
              <p:cNvSpPr/>
              <p:nvPr/>
            </p:nvSpPr>
            <p:spPr>
              <a:xfrm>
                <a:off x="843520" y="4641464"/>
                <a:ext cx="46849" cy="49671"/>
              </a:xfrm>
              <a:custGeom>
                <a:avLst/>
                <a:gdLst/>
                <a:ahLst/>
                <a:cxnLst/>
                <a:rect l="l" t="t" r="r" b="b"/>
                <a:pathLst>
                  <a:path w="52705"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359" name="object 359"/>
              <p:cNvSpPr/>
              <p:nvPr/>
            </p:nvSpPr>
            <p:spPr>
              <a:xfrm>
                <a:off x="899913" y="464146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60" name="object 360"/>
              <p:cNvSpPr/>
              <p:nvPr/>
            </p:nvSpPr>
            <p:spPr>
              <a:xfrm>
                <a:off x="932740" y="464146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61" name="object 361"/>
              <p:cNvSpPr/>
              <p:nvPr/>
            </p:nvSpPr>
            <p:spPr>
              <a:xfrm>
                <a:off x="899913" y="4665025"/>
                <a:ext cx="70556" cy="0"/>
              </a:xfrm>
              <a:custGeom>
                <a:avLst/>
                <a:gdLst/>
                <a:ahLst/>
                <a:cxnLst/>
                <a:rect l="l" t="t" r="r" b="b"/>
                <a:pathLst>
                  <a:path w="79375">
                    <a:moveTo>
                      <a:pt x="0" y="0"/>
                    </a:moveTo>
                    <a:lnTo>
                      <a:pt x="79225" y="0"/>
                    </a:lnTo>
                  </a:path>
                </a:pathLst>
              </a:custGeom>
              <a:ln w="3175">
                <a:solidFill>
                  <a:srgbClr val="000000"/>
                </a:solidFill>
              </a:ln>
            </p:spPr>
            <p:txBody>
              <a:bodyPr wrap="square" lIns="0" tIns="0" rIns="0" bIns="0" rtlCol="0"/>
              <a:lstStyle/>
              <a:p>
                <a:endParaRPr sz="2133"/>
              </a:p>
            </p:txBody>
          </p:sp>
          <p:sp>
            <p:nvSpPr>
              <p:cNvPr id="362" name="object 362"/>
              <p:cNvSpPr/>
              <p:nvPr/>
            </p:nvSpPr>
            <p:spPr>
              <a:xfrm>
                <a:off x="951538" y="464146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63" name="object 363"/>
              <p:cNvSpPr/>
              <p:nvPr/>
            </p:nvSpPr>
            <p:spPr>
              <a:xfrm>
                <a:off x="951538" y="469083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64" name="object 364"/>
              <p:cNvSpPr/>
              <p:nvPr/>
            </p:nvSpPr>
            <p:spPr>
              <a:xfrm>
                <a:off x="996148" y="4641466"/>
                <a:ext cx="33302" cy="49671"/>
              </a:xfrm>
              <a:custGeom>
                <a:avLst/>
                <a:gdLst/>
                <a:ahLst/>
                <a:cxnLst/>
                <a:rect l="l" t="t" r="r" b="b"/>
                <a:pathLst>
                  <a:path w="37465" h="55879">
                    <a:moveTo>
                      <a:pt x="0" y="55535"/>
                    </a:moveTo>
                    <a:lnTo>
                      <a:pt x="0" y="0"/>
                    </a:lnTo>
                    <a:lnTo>
                      <a:pt x="23988" y="0"/>
                    </a:lnTo>
                    <a:lnTo>
                      <a:pt x="31879" y="2524"/>
                    </a:lnTo>
                    <a:lnTo>
                      <a:pt x="34404" y="5364"/>
                    </a:lnTo>
                    <a:lnTo>
                      <a:pt x="36929" y="10412"/>
                    </a:lnTo>
                    <a:lnTo>
                      <a:pt x="36929"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365" name="object 365"/>
              <p:cNvSpPr/>
              <p:nvPr/>
            </p:nvSpPr>
            <p:spPr>
              <a:xfrm>
                <a:off x="1012702" y="4665027"/>
                <a:ext cx="16369" cy="25964"/>
              </a:xfrm>
              <a:custGeom>
                <a:avLst/>
                <a:gdLst/>
                <a:ahLst/>
                <a:cxnLst/>
                <a:rect l="l" t="t" r="r" b="b"/>
                <a:pathLst>
                  <a:path w="18415" h="29210">
                    <a:moveTo>
                      <a:pt x="0" y="0"/>
                    </a:moveTo>
                    <a:lnTo>
                      <a:pt x="18307" y="29029"/>
                    </a:lnTo>
                  </a:path>
                </a:pathLst>
              </a:custGeom>
              <a:ln w="3175">
                <a:solidFill>
                  <a:srgbClr val="000000"/>
                </a:solidFill>
              </a:ln>
            </p:spPr>
            <p:txBody>
              <a:bodyPr wrap="square" lIns="0" tIns="0" rIns="0" bIns="0" rtlCol="0"/>
              <a:lstStyle/>
              <a:p>
                <a:endParaRPr sz="2133"/>
              </a:p>
            </p:txBody>
          </p:sp>
          <p:sp>
            <p:nvSpPr>
              <p:cNvPr id="366" name="object 366"/>
              <p:cNvSpPr/>
              <p:nvPr/>
            </p:nvSpPr>
            <p:spPr>
              <a:xfrm>
                <a:off x="1045529" y="464146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67" name="object 367"/>
              <p:cNvSpPr/>
              <p:nvPr/>
            </p:nvSpPr>
            <p:spPr>
              <a:xfrm>
                <a:off x="1045528" y="466502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68" name="object 368"/>
              <p:cNvSpPr/>
              <p:nvPr/>
            </p:nvSpPr>
            <p:spPr>
              <a:xfrm>
                <a:off x="1045529" y="469083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69" name="object 369"/>
              <p:cNvSpPr/>
              <p:nvPr/>
            </p:nvSpPr>
            <p:spPr>
              <a:xfrm>
                <a:off x="1134749" y="4641468"/>
                <a:ext cx="35560" cy="49671"/>
              </a:xfrm>
              <a:custGeom>
                <a:avLst/>
                <a:gdLst/>
                <a:ahLst/>
                <a:cxnLst/>
                <a:rect l="l" t="t" r="r" b="b"/>
                <a:pathLst>
                  <a:path w="40005" h="55879">
                    <a:moveTo>
                      <a:pt x="39770" y="13252"/>
                    </a:moveTo>
                    <a:lnTo>
                      <a:pt x="37245" y="7888"/>
                    </a:lnTo>
                    <a:lnTo>
                      <a:pt x="31879" y="2524"/>
                    </a:lnTo>
                    <a:lnTo>
                      <a:pt x="26513" y="0"/>
                    </a:lnTo>
                    <a:lnTo>
                      <a:pt x="16097" y="0"/>
                    </a:lnTo>
                    <a:lnTo>
                      <a:pt x="10731" y="2524"/>
                    </a:lnTo>
                    <a:lnTo>
                      <a:pt x="5365" y="7888"/>
                    </a:lnTo>
                    <a:lnTo>
                      <a:pt x="2840" y="13252"/>
                    </a:lnTo>
                    <a:lnTo>
                      <a:pt x="0" y="21141"/>
                    </a:lnTo>
                    <a:lnTo>
                      <a:pt x="0" y="34393"/>
                    </a:lnTo>
                    <a:lnTo>
                      <a:pt x="2840" y="42282"/>
                    </a:lnTo>
                    <a:lnTo>
                      <a:pt x="5365" y="47646"/>
                    </a:lnTo>
                    <a:lnTo>
                      <a:pt x="10731" y="52695"/>
                    </a:lnTo>
                    <a:lnTo>
                      <a:pt x="16097" y="55535"/>
                    </a:lnTo>
                    <a:lnTo>
                      <a:pt x="26513" y="55535"/>
                    </a:lnTo>
                    <a:lnTo>
                      <a:pt x="31879" y="52695"/>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370" name="object 370"/>
              <p:cNvSpPr/>
              <p:nvPr/>
            </p:nvSpPr>
            <p:spPr>
              <a:xfrm>
                <a:off x="1184129" y="4641469"/>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71" name="object 371"/>
              <p:cNvSpPr/>
              <p:nvPr/>
            </p:nvSpPr>
            <p:spPr>
              <a:xfrm>
                <a:off x="1191143" y="4674284"/>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72" name="object 372"/>
              <p:cNvSpPr/>
              <p:nvPr/>
            </p:nvSpPr>
            <p:spPr>
              <a:xfrm>
                <a:off x="1235753" y="4641469"/>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373" name="object 373"/>
              <p:cNvSpPr/>
              <p:nvPr/>
            </p:nvSpPr>
            <p:spPr>
              <a:xfrm>
                <a:off x="1275874" y="4641469"/>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374" name="object 374"/>
              <p:cNvSpPr/>
              <p:nvPr/>
            </p:nvSpPr>
            <p:spPr>
              <a:xfrm>
                <a:off x="1315715" y="4641469"/>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75" name="object 375"/>
              <p:cNvSpPr/>
              <p:nvPr/>
            </p:nvSpPr>
            <p:spPr>
              <a:xfrm>
                <a:off x="1315715" y="4665030"/>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76" name="object 376"/>
              <p:cNvSpPr/>
              <p:nvPr/>
            </p:nvSpPr>
            <p:spPr>
              <a:xfrm>
                <a:off x="1315715" y="4690835"/>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77" name="object 377"/>
              <p:cNvSpPr/>
              <p:nvPr/>
            </p:nvSpPr>
            <p:spPr>
              <a:xfrm>
                <a:off x="1360326" y="4641470"/>
                <a:ext cx="33302" cy="49671"/>
              </a:xfrm>
              <a:custGeom>
                <a:avLst/>
                <a:gdLst/>
                <a:ahLst/>
                <a:cxnLst/>
                <a:rect l="l" t="t" r="r" b="b"/>
                <a:pathLst>
                  <a:path w="37465" h="55879">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378" name="object 378"/>
              <p:cNvSpPr/>
              <p:nvPr/>
            </p:nvSpPr>
            <p:spPr>
              <a:xfrm>
                <a:off x="286595" y="4723091"/>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79" name="object 379"/>
              <p:cNvSpPr/>
              <p:nvPr/>
            </p:nvSpPr>
            <p:spPr>
              <a:xfrm>
                <a:off x="286595" y="4746652"/>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80" name="object 380"/>
              <p:cNvSpPr/>
              <p:nvPr/>
            </p:nvSpPr>
            <p:spPr>
              <a:xfrm>
                <a:off x="328960" y="4723092"/>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81" name="object 381"/>
              <p:cNvSpPr/>
              <p:nvPr/>
            </p:nvSpPr>
            <p:spPr>
              <a:xfrm>
                <a:off x="380585" y="4723092"/>
                <a:ext cx="33302" cy="49671"/>
              </a:xfrm>
              <a:custGeom>
                <a:avLst/>
                <a:gdLst/>
                <a:ahLst/>
                <a:cxnLst/>
                <a:rect l="l" t="t" r="r" b="b"/>
                <a:pathLst>
                  <a:path w="37465" h="55879">
                    <a:moveTo>
                      <a:pt x="0" y="55535"/>
                    </a:moveTo>
                    <a:lnTo>
                      <a:pt x="0" y="0"/>
                    </a:lnTo>
                    <a:lnTo>
                      <a:pt x="23672" y="0"/>
                    </a:lnTo>
                    <a:lnTo>
                      <a:pt x="31879" y="2524"/>
                    </a:lnTo>
                    <a:lnTo>
                      <a:pt x="34404" y="5364"/>
                    </a:lnTo>
                    <a:lnTo>
                      <a:pt x="36929" y="10728"/>
                    </a:lnTo>
                    <a:lnTo>
                      <a:pt x="36929" y="15777"/>
                    </a:lnTo>
                    <a:lnTo>
                      <a:pt x="34404" y="21141"/>
                    </a:lnTo>
                    <a:lnTo>
                      <a:pt x="31879" y="23981"/>
                    </a:lnTo>
                    <a:lnTo>
                      <a:pt x="23672" y="26505"/>
                    </a:lnTo>
                    <a:lnTo>
                      <a:pt x="0" y="26505"/>
                    </a:lnTo>
                  </a:path>
                </a:pathLst>
              </a:custGeom>
              <a:ln w="3175">
                <a:solidFill>
                  <a:srgbClr val="000000"/>
                </a:solidFill>
              </a:ln>
            </p:spPr>
            <p:txBody>
              <a:bodyPr wrap="square" lIns="0" tIns="0" rIns="0" bIns="0" rtlCol="0"/>
              <a:lstStyle/>
              <a:p>
                <a:endParaRPr sz="2133"/>
              </a:p>
            </p:txBody>
          </p:sp>
          <p:sp>
            <p:nvSpPr>
              <p:cNvPr id="382" name="object 382"/>
              <p:cNvSpPr/>
              <p:nvPr/>
            </p:nvSpPr>
            <p:spPr>
              <a:xfrm>
                <a:off x="397139" y="4746653"/>
                <a:ext cx="16369" cy="25964"/>
              </a:xfrm>
              <a:custGeom>
                <a:avLst/>
                <a:gdLst/>
                <a:ahLst/>
                <a:cxnLst/>
                <a:rect l="l" t="t" r="r" b="b"/>
                <a:pathLst>
                  <a:path w="18415" h="29210">
                    <a:moveTo>
                      <a:pt x="0" y="0"/>
                    </a:moveTo>
                    <a:lnTo>
                      <a:pt x="18307" y="29029"/>
                    </a:lnTo>
                  </a:path>
                </a:pathLst>
              </a:custGeom>
              <a:ln w="3175">
                <a:solidFill>
                  <a:srgbClr val="000000"/>
                </a:solidFill>
              </a:ln>
            </p:spPr>
            <p:txBody>
              <a:bodyPr wrap="square" lIns="0" tIns="0" rIns="0" bIns="0" rtlCol="0"/>
              <a:lstStyle/>
              <a:p>
                <a:endParaRPr sz="2133"/>
              </a:p>
            </p:txBody>
          </p:sp>
          <p:sp>
            <p:nvSpPr>
              <p:cNvPr id="383" name="object 383"/>
              <p:cNvSpPr/>
              <p:nvPr/>
            </p:nvSpPr>
            <p:spPr>
              <a:xfrm>
                <a:off x="474575" y="4723093"/>
                <a:ext cx="37818" cy="49671"/>
              </a:xfrm>
              <a:custGeom>
                <a:avLst/>
                <a:gdLst/>
                <a:ahLst/>
                <a:cxnLst/>
                <a:rect l="l" t="t" r="r" b="b"/>
                <a:pathLst>
                  <a:path w="42545" h="55879">
                    <a:moveTo>
                      <a:pt x="15781" y="0"/>
                    </a:moveTo>
                    <a:lnTo>
                      <a:pt x="10731" y="2524"/>
                    </a:lnTo>
                    <a:lnTo>
                      <a:pt x="5365" y="7888"/>
                    </a:lnTo>
                    <a:lnTo>
                      <a:pt x="2525" y="13252"/>
                    </a:lnTo>
                    <a:lnTo>
                      <a:pt x="0" y="21141"/>
                    </a:lnTo>
                    <a:lnTo>
                      <a:pt x="0" y="34393"/>
                    </a:lnTo>
                    <a:lnTo>
                      <a:pt x="2525"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84" name="object 384"/>
              <p:cNvSpPr/>
              <p:nvPr/>
            </p:nvSpPr>
            <p:spPr>
              <a:xfrm>
                <a:off x="526200" y="4723093"/>
                <a:ext cx="33302" cy="49671"/>
              </a:xfrm>
              <a:custGeom>
                <a:avLst/>
                <a:gdLst/>
                <a:ahLst/>
                <a:cxnLst/>
                <a:rect l="l" t="t" r="r" b="b"/>
                <a:pathLst>
                  <a:path w="37465"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385" name="object 385"/>
              <p:cNvSpPr/>
              <p:nvPr/>
            </p:nvSpPr>
            <p:spPr>
              <a:xfrm>
                <a:off x="622715" y="4723093"/>
                <a:ext cx="33302" cy="49671"/>
              </a:xfrm>
              <a:custGeom>
                <a:avLst/>
                <a:gdLst/>
                <a:ahLst/>
                <a:cxnLst/>
                <a:rect l="l" t="t" r="r" b="b"/>
                <a:pathLst>
                  <a:path w="37465" h="55879">
                    <a:moveTo>
                      <a:pt x="0" y="55535"/>
                    </a:moveTo>
                    <a:lnTo>
                      <a:pt x="0" y="0"/>
                    </a:lnTo>
                    <a:lnTo>
                      <a:pt x="23672" y="0"/>
                    </a:lnTo>
                    <a:lnTo>
                      <a:pt x="31563" y="2524"/>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86" name="object 386"/>
              <p:cNvSpPr/>
              <p:nvPr/>
            </p:nvSpPr>
            <p:spPr>
              <a:xfrm>
                <a:off x="672094" y="472309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387" name="object 387"/>
              <p:cNvSpPr/>
              <p:nvPr/>
            </p:nvSpPr>
            <p:spPr>
              <a:xfrm>
                <a:off x="711935" y="4723094"/>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88" name="object 388"/>
              <p:cNvSpPr/>
              <p:nvPr/>
            </p:nvSpPr>
            <p:spPr>
              <a:xfrm>
                <a:off x="718949" y="475591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89" name="object 389"/>
              <p:cNvSpPr/>
              <p:nvPr/>
            </p:nvSpPr>
            <p:spPr>
              <a:xfrm>
                <a:off x="763561" y="4723094"/>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90" name="object 390"/>
              <p:cNvSpPr/>
              <p:nvPr/>
            </p:nvSpPr>
            <p:spPr>
              <a:xfrm>
                <a:off x="815185" y="4723095"/>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616"/>
                    </a:lnTo>
                    <a:lnTo>
                      <a:pt x="5365" y="21141"/>
                    </a:lnTo>
                    <a:lnTo>
                      <a:pt x="10731" y="23981"/>
                    </a:lnTo>
                    <a:lnTo>
                      <a:pt x="26513" y="29029"/>
                    </a:lnTo>
                    <a:lnTo>
                      <a:pt x="31879" y="31869"/>
                    </a:lnTo>
                    <a:lnTo>
                      <a:pt x="34404" y="34393"/>
                    </a:lnTo>
                    <a:lnTo>
                      <a:pt x="37245" y="39758"/>
                    </a:lnTo>
                    <a:lnTo>
                      <a:pt x="37245"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391" name="object 391"/>
              <p:cNvSpPr/>
              <p:nvPr/>
            </p:nvSpPr>
            <p:spPr>
              <a:xfrm>
                <a:off x="2304716" y="319559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92" name="object 392"/>
              <p:cNvSpPr/>
              <p:nvPr/>
            </p:nvSpPr>
            <p:spPr>
              <a:xfrm>
                <a:off x="2304717" y="321916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93" name="object 393"/>
              <p:cNvSpPr/>
              <p:nvPr/>
            </p:nvSpPr>
            <p:spPr>
              <a:xfrm>
                <a:off x="2304717" y="324496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94" name="object 394"/>
              <p:cNvSpPr/>
              <p:nvPr/>
            </p:nvSpPr>
            <p:spPr>
              <a:xfrm>
                <a:off x="2349327" y="3195600"/>
                <a:ext cx="33302" cy="49671"/>
              </a:xfrm>
              <a:custGeom>
                <a:avLst/>
                <a:gdLst/>
                <a:ahLst/>
                <a:cxnLst/>
                <a:rect l="l" t="t" r="r" b="b"/>
                <a:pathLst>
                  <a:path w="37464" h="55880">
                    <a:moveTo>
                      <a:pt x="0" y="55535"/>
                    </a:moveTo>
                    <a:lnTo>
                      <a:pt x="0" y="0"/>
                    </a:lnTo>
                    <a:lnTo>
                      <a:pt x="18307" y="0"/>
                    </a:lnTo>
                    <a:lnTo>
                      <a:pt x="26513" y="2839"/>
                    </a:lnTo>
                    <a:lnTo>
                      <a:pt x="31563" y="8204"/>
                    </a:lnTo>
                    <a:lnTo>
                      <a:pt x="34404" y="13252"/>
                    </a:lnTo>
                    <a:lnTo>
                      <a:pt x="36929" y="21141"/>
                    </a:lnTo>
                    <a:lnTo>
                      <a:pt x="36929" y="34393"/>
                    </a:lnTo>
                    <a:lnTo>
                      <a:pt x="34404" y="42597"/>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395" name="object 395"/>
              <p:cNvSpPr/>
              <p:nvPr/>
            </p:nvSpPr>
            <p:spPr>
              <a:xfrm>
                <a:off x="2398707" y="3195601"/>
                <a:ext cx="35560" cy="49671"/>
              </a:xfrm>
              <a:custGeom>
                <a:avLst/>
                <a:gdLst/>
                <a:ahLst/>
                <a:cxnLst/>
                <a:rect l="l" t="t" r="r" b="b"/>
                <a:pathLst>
                  <a:path w="40005" h="55880">
                    <a:moveTo>
                      <a:pt x="39454" y="13252"/>
                    </a:moveTo>
                    <a:lnTo>
                      <a:pt x="36929" y="8204"/>
                    </a:lnTo>
                    <a:lnTo>
                      <a:pt x="31563" y="2839"/>
                    </a:lnTo>
                    <a:lnTo>
                      <a:pt x="26197" y="0"/>
                    </a:lnTo>
                    <a:lnTo>
                      <a:pt x="15781" y="0"/>
                    </a:lnTo>
                    <a:lnTo>
                      <a:pt x="10416" y="2839"/>
                    </a:lnTo>
                    <a:lnTo>
                      <a:pt x="5050" y="8204"/>
                    </a:lnTo>
                    <a:lnTo>
                      <a:pt x="2525" y="13252"/>
                    </a:lnTo>
                    <a:lnTo>
                      <a:pt x="0" y="21141"/>
                    </a:lnTo>
                    <a:lnTo>
                      <a:pt x="0" y="34393"/>
                    </a:lnTo>
                    <a:lnTo>
                      <a:pt x="2525" y="42597"/>
                    </a:lnTo>
                    <a:lnTo>
                      <a:pt x="5050" y="47646"/>
                    </a:lnTo>
                    <a:lnTo>
                      <a:pt x="10416" y="53010"/>
                    </a:lnTo>
                    <a:lnTo>
                      <a:pt x="15781" y="55535"/>
                    </a:lnTo>
                    <a:lnTo>
                      <a:pt x="26197" y="55535"/>
                    </a:lnTo>
                    <a:lnTo>
                      <a:pt x="31563" y="53010"/>
                    </a:lnTo>
                    <a:lnTo>
                      <a:pt x="36929" y="47646"/>
                    </a:lnTo>
                    <a:lnTo>
                      <a:pt x="39454" y="42597"/>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396" name="object 396"/>
              <p:cNvSpPr/>
              <p:nvPr/>
            </p:nvSpPr>
            <p:spPr>
              <a:xfrm>
                <a:off x="2448086" y="3195601"/>
                <a:ext cx="30480" cy="49671"/>
              </a:xfrm>
              <a:custGeom>
                <a:avLst/>
                <a:gdLst/>
                <a:ahLst/>
                <a:cxnLst/>
                <a:rect l="l" t="t" r="r" b="b"/>
                <a:pathLst>
                  <a:path w="34289"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397" name="object 397"/>
              <p:cNvSpPr/>
              <p:nvPr/>
            </p:nvSpPr>
            <p:spPr>
              <a:xfrm>
                <a:off x="2448086" y="3219162"/>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98" name="object 398"/>
              <p:cNvSpPr/>
              <p:nvPr/>
            </p:nvSpPr>
            <p:spPr>
              <a:xfrm>
                <a:off x="2448086" y="3244966"/>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399" name="object 399"/>
              <p:cNvSpPr/>
              <p:nvPr/>
            </p:nvSpPr>
            <p:spPr>
              <a:xfrm>
                <a:off x="2537307" y="3195602"/>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00" name="object 400"/>
              <p:cNvSpPr/>
              <p:nvPr/>
            </p:nvSpPr>
            <p:spPr>
              <a:xfrm>
                <a:off x="2588932" y="3195603"/>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01" name="object 401"/>
              <p:cNvSpPr/>
              <p:nvPr/>
            </p:nvSpPr>
            <p:spPr>
              <a:xfrm>
                <a:off x="2595946" y="322870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402" name="object 402"/>
              <p:cNvSpPr/>
              <p:nvPr/>
            </p:nvSpPr>
            <p:spPr>
              <a:xfrm>
                <a:off x="2640556" y="319560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03" name="object 403"/>
              <p:cNvSpPr/>
              <p:nvPr/>
            </p:nvSpPr>
            <p:spPr>
              <a:xfrm>
                <a:off x="2659354" y="3195604"/>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04" name="object 404"/>
              <p:cNvSpPr/>
              <p:nvPr/>
            </p:nvSpPr>
            <p:spPr>
              <a:xfrm>
                <a:off x="2699476" y="319560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05" name="object 405"/>
              <p:cNvSpPr/>
              <p:nvPr/>
            </p:nvSpPr>
            <p:spPr>
              <a:xfrm>
                <a:off x="2718273" y="3195605"/>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06" name="object 406"/>
              <p:cNvSpPr/>
              <p:nvPr/>
            </p:nvSpPr>
            <p:spPr>
              <a:xfrm>
                <a:off x="2769898" y="3195605"/>
                <a:ext cx="35560" cy="49671"/>
              </a:xfrm>
              <a:custGeom>
                <a:avLst/>
                <a:gdLst/>
                <a:ahLst/>
                <a:cxnLst/>
                <a:rect l="l" t="t" r="r" b="b"/>
                <a:pathLst>
                  <a:path w="40005" h="55880">
                    <a:moveTo>
                      <a:pt x="39454" y="13252"/>
                    </a:moveTo>
                    <a:lnTo>
                      <a:pt x="36929" y="8204"/>
                    </a:lnTo>
                    <a:lnTo>
                      <a:pt x="31563" y="2839"/>
                    </a:lnTo>
                    <a:lnTo>
                      <a:pt x="26513" y="0"/>
                    </a:lnTo>
                    <a:lnTo>
                      <a:pt x="15781" y="0"/>
                    </a:lnTo>
                    <a:lnTo>
                      <a:pt x="10416" y="2839"/>
                    </a:lnTo>
                    <a:lnTo>
                      <a:pt x="5365" y="8204"/>
                    </a:lnTo>
                    <a:lnTo>
                      <a:pt x="2525" y="13252"/>
                    </a:lnTo>
                    <a:lnTo>
                      <a:pt x="0" y="21141"/>
                    </a:lnTo>
                    <a:lnTo>
                      <a:pt x="0" y="34393"/>
                    </a:lnTo>
                    <a:lnTo>
                      <a:pt x="2525" y="42597"/>
                    </a:lnTo>
                    <a:lnTo>
                      <a:pt x="5365" y="47646"/>
                    </a:lnTo>
                    <a:lnTo>
                      <a:pt x="10416" y="53010"/>
                    </a:lnTo>
                    <a:lnTo>
                      <a:pt x="15781" y="55535"/>
                    </a:lnTo>
                    <a:lnTo>
                      <a:pt x="26513" y="55535"/>
                    </a:lnTo>
                    <a:lnTo>
                      <a:pt x="31563" y="53010"/>
                    </a:lnTo>
                    <a:lnTo>
                      <a:pt x="36929" y="47646"/>
                    </a:lnTo>
                    <a:lnTo>
                      <a:pt x="39454" y="42597"/>
                    </a:lnTo>
                    <a:lnTo>
                      <a:pt x="39454" y="34393"/>
                    </a:lnTo>
                    <a:lnTo>
                      <a:pt x="26513" y="34393"/>
                    </a:lnTo>
                  </a:path>
                </a:pathLst>
              </a:custGeom>
              <a:ln w="3175">
                <a:solidFill>
                  <a:srgbClr val="000000"/>
                </a:solidFill>
              </a:ln>
            </p:spPr>
            <p:txBody>
              <a:bodyPr wrap="square" lIns="0" tIns="0" rIns="0" bIns="0" rtlCol="0"/>
              <a:lstStyle/>
              <a:p>
                <a:endParaRPr sz="2133"/>
              </a:p>
            </p:txBody>
          </p:sp>
          <p:sp>
            <p:nvSpPr>
              <p:cNvPr id="407" name="object 407"/>
              <p:cNvSpPr/>
              <p:nvPr/>
            </p:nvSpPr>
            <p:spPr>
              <a:xfrm>
                <a:off x="284073" y="2828176"/>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408" name="object 408"/>
              <p:cNvSpPr/>
              <p:nvPr/>
            </p:nvSpPr>
            <p:spPr>
              <a:xfrm>
                <a:off x="284072" y="2851736"/>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409" name="object 409"/>
              <p:cNvSpPr/>
              <p:nvPr/>
            </p:nvSpPr>
            <p:spPr>
              <a:xfrm>
                <a:off x="284073" y="28775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410" name="object 410"/>
              <p:cNvSpPr/>
              <p:nvPr/>
            </p:nvSpPr>
            <p:spPr>
              <a:xfrm>
                <a:off x="328683" y="2828177"/>
                <a:ext cx="33302" cy="49671"/>
              </a:xfrm>
              <a:custGeom>
                <a:avLst/>
                <a:gdLst/>
                <a:ahLst/>
                <a:cxnLst/>
                <a:rect l="l" t="t" r="r" b="b"/>
                <a:pathLst>
                  <a:path w="37465" h="55880">
                    <a:moveTo>
                      <a:pt x="0" y="55535"/>
                    </a:moveTo>
                    <a:lnTo>
                      <a:pt x="0" y="0"/>
                    </a:lnTo>
                    <a:lnTo>
                      <a:pt x="18307" y="0"/>
                    </a:lnTo>
                    <a:lnTo>
                      <a:pt x="26513" y="2839"/>
                    </a:lnTo>
                    <a:lnTo>
                      <a:pt x="31563" y="7888"/>
                    </a:lnTo>
                    <a:lnTo>
                      <a:pt x="34404" y="13252"/>
                    </a:lnTo>
                    <a:lnTo>
                      <a:pt x="36929" y="21141"/>
                    </a:lnTo>
                    <a:lnTo>
                      <a:pt x="36929" y="34393"/>
                    </a:lnTo>
                    <a:lnTo>
                      <a:pt x="34404" y="42282"/>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411" name="object 411"/>
              <p:cNvSpPr/>
              <p:nvPr/>
            </p:nvSpPr>
            <p:spPr>
              <a:xfrm>
                <a:off x="378063" y="2828177"/>
                <a:ext cx="35560" cy="49671"/>
              </a:xfrm>
              <a:custGeom>
                <a:avLst/>
                <a:gdLst/>
                <a:ahLst/>
                <a:cxnLst/>
                <a:rect l="l" t="t" r="r" b="b"/>
                <a:pathLst>
                  <a:path w="40004" h="55880">
                    <a:moveTo>
                      <a:pt x="39454" y="13252"/>
                    </a:moveTo>
                    <a:lnTo>
                      <a:pt x="36929" y="7888"/>
                    </a:lnTo>
                    <a:lnTo>
                      <a:pt x="31563" y="2839"/>
                    </a:lnTo>
                    <a:lnTo>
                      <a:pt x="26197" y="0"/>
                    </a:lnTo>
                    <a:lnTo>
                      <a:pt x="15781" y="0"/>
                    </a:ln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412" name="object 412"/>
              <p:cNvSpPr/>
              <p:nvPr/>
            </p:nvSpPr>
            <p:spPr>
              <a:xfrm>
                <a:off x="427442" y="2828177"/>
                <a:ext cx="30480" cy="49671"/>
              </a:xfrm>
              <a:custGeom>
                <a:avLst/>
                <a:gdLst/>
                <a:ahLst/>
                <a:cxnLst/>
                <a:rect l="l" t="t" r="r" b="b"/>
                <a:pathLst>
                  <a:path w="34290"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413" name="object 413"/>
              <p:cNvSpPr/>
              <p:nvPr/>
            </p:nvSpPr>
            <p:spPr>
              <a:xfrm>
                <a:off x="427443" y="285173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414" name="object 414"/>
              <p:cNvSpPr/>
              <p:nvPr/>
            </p:nvSpPr>
            <p:spPr>
              <a:xfrm>
                <a:off x="427443" y="2877542"/>
                <a:ext cx="30480" cy="0"/>
              </a:xfrm>
              <a:custGeom>
                <a:avLst/>
                <a:gdLst/>
                <a:ahLst/>
                <a:cxnLst/>
                <a:rect l="l" t="t" r="r" b="b"/>
                <a:pathLst>
                  <a:path w="34290">
                    <a:moveTo>
                      <a:pt x="0" y="0"/>
                    </a:moveTo>
                    <a:lnTo>
                      <a:pt x="34088" y="0"/>
                    </a:lnTo>
                  </a:path>
                </a:pathLst>
              </a:custGeom>
              <a:ln w="3175">
                <a:solidFill>
                  <a:srgbClr val="000000"/>
                </a:solidFill>
              </a:ln>
            </p:spPr>
            <p:txBody>
              <a:bodyPr wrap="square" lIns="0" tIns="0" rIns="0" bIns="0" rtlCol="0"/>
              <a:lstStyle/>
              <a:p>
                <a:endParaRPr sz="2133"/>
              </a:p>
            </p:txBody>
          </p:sp>
          <p:sp>
            <p:nvSpPr>
              <p:cNvPr id="415" name="object 415"/>
              <p:cNvSpPr/>
              <p:nvPr/>
            </p:nvSpPr>
            <p:spPr>
              <a:xfrm>
                <a:off x="516664" y="2828179"/>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16" name="object 416"/>
              <p:cNvSpPr/>
              <p:nvPr/>
            </p:nvSpPr>
            <p:spPr>
              <a:xfrm>
                <a:off x="568287" y="2828179"/>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17" name="object 417"/>
              <p:cNvSpPr/>
              <p:nvPr/>
            </p:nvSpPr>
            <p:spPr>
              <a:xfrm>
                <a:off x="575301" y="286127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418" name="object 418"/>
              <p:cNvSpPr/>
              <p:nvPr/>
            </p:nvSpPr>
            <p:spPr>
              <a:xfrm>
                <a:off x="619912" y="2828180"/>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19" name="object 419"/>
              <p:cNvSpPr/>
              <p:nvPr/>
            </p:nvSpPr>
            <p:spPr>
              <a:xfrm>
                <a:off x="638710" y="2828180"/>
                <a:ext cx="28786" cy="49671"/>
              </a:xfrm>
              <a:custGeom>
                <a:avLst/>
                <a:gdLst/>
                <a:ahLst/>
                <a:cxnLst/>
                <a:rect l="l" t="t" r="r" b="b"/>
                <a:pathLst>
                  <a:path w="32384"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20" name="object 420"/>
              <p:cNvSpPr/>
              <p:nvPr/>
            </p:nvSpPr>
            <p:spPr>
              <a:xfrm>
                <a:off x="678831" y="282818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21" name="object 421"/>
              <p:cNvSpPr/>
              <p:nvPr/>
            </p:nvSpPr>
            <p:spPr>
              <a:xfrm>
                <a:off x="697630" y="2828181"/>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22" name="object 422"/>
              <p:cNvSpPr/>
              <p:nvPr/>
            </p:nvSpPr>
            <p:spPr>
              <a:xfrm>
                <a:off x="749254" y="2828181"/>
                <a:ext cx="35560" cy="49671"/>
              </a:xfrm>
              <a:custGeom>
                <a:avLst/>
                <a:gdLst/>
                <a:ahLst/>
                <a:cxnLst/>
                <a:rect l="l" t="t" r="r" b="b"/>
                <a:pathLst>
                  <a:path w="40005" h="55880">
                    <a:moveTo>
                      <a:pt x="39454" y="13252"/>
                    </a:moveTo>
                    <a:lnTo>
                      <a:pt x="36929" y="7888"/>
                    </a:lnTo>
                    <a:lnTo>
                      <a:pt x="31563" y="2839"/>
                    </a:lnTo>
                    <a:lnTo>
                      <a:pt x="26513" y="0"/>
                    </a:lnTo>
                    <a:lnTo>
                      <a:pt x="15781" y="0"/>
                    </a:lnTo>
                    <a:lnTo>
                      <a:pt x="10416" y="2839"/>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39454" y="34393"/>
                    </a:lnTo>
                    <a:lnTo>
                      <a:pt x="26513" y="34393"/>
                    </a:lnTo>
                  </a:path>
                </a:pathLst>
              </a:custGeom>
              <a:ln w="3175">
                <a:solidFill>
                  <a:srgbClr val="000000"/>
                </a:solidFill>
              </a:ln>
            </p:spPr>
            <p:txBody>
              <a:bodyPr wrap="square" lIns="0" tIns="0" rIns="0" bIns="0" rtlCol="0"/>
              <a:lstStyle/>
              <a:p>
                <a:endParaRPr sz="2133"/>
              </a:p>
            </p:txBody>
          </p:sp>
          <p:sp>
            <p:nvSpPr>
              <p:cNvPr id="423" name="object 423"/>
              <p:cNvSpPr/>
              <p:nvPr/>
            </p:nvSpPr>
            <p:spPr>
              <a:xfrm>
                <a:off x="859516" y="282818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424" name="object 424"/>
              <p:cNvSpPr/>
              <p:nvPr/>
            </p:nvSpPr>
            <p:spPr>
              <a:xfrm>
                <a:off x="843244" y="2828181"/>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425" name="object 425"/>
              <p:cNvSpPr/>
              <p:nvPr/>
            </p:nvSpPr>
            <p:spPr>
              <a:xfrm>
                <a:off x="885610" y="2828182"/>
                <a:ext cx="37818" cy="49671"/>
              </a:xfrm>
              <a:custGeom>
                <a:avLst/>
                <a:gdLst/>
                <a:ahLst/>
                <a:cxnLst/>
                <a:rect l="l" t="t" r="r" b="b"/>
                <a:pathLst>
                  <a:path w="42544" h="55880">
                    <a:moveTo>
                      <a:pt x="15781" y="0"/>
                    </a:move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426" name="object 426"/>
              <p:cNvSpPr/>
              <p:nvPr/>
            </p:nvSpPr>
            <p:spPr>
              <a:xfrm>
                <a:off x="981845" y="2828182"/>
                <a:ext cx="33302" cy="49671"/>
              </a:xfrm>
              <a:custGeom>
                <a:avLst/>
                <a:gdLst/>
                <a:ahLst/>
                <a:cxnLst/>
                <a:rect l="l" t="t" r="r" b="b"/>
                <a:pathLst>
                  <a:path w="37465" h="55880">
                    <a:moveTo>
                      <a:pt x="0" y="55535"/>
                    </a:moveTo>
                    <a:lnTo>
                      <a:pt x="0" y="0"/>
                    </a:lnTo>
                    <a:lnTo>
                      <a:pt x="23672" y="0"/>
                    </a:lnTo>
                    <a:lnTo>
                      <a:pt x="31563" y="2839"/>
                    </a:lnTo>
                    <a:lnTo>
                      <a:pt x="34404" y="5364"/>
                    </a:lnTo>
                    <a:lnTo>
                      <a:pt x="36929" y="10728"/>
                    </a:lnTo>
                    <a:lnTo>
                      <a:pt x="36929" y="16092"/>
                    </a:lnTo>
                    <a:lnTo>
                      <a:pt x="34404" y="21141"/>
                    </a:lnTo>
                    <a:lnTo>
                      <a:pt x="31563" y="23981"/>
                    </a:lnTo>
                    <a:lnTo>
                      <a:pt x="23672" y="26505"/>
                    </a:lnTo>
                    <a:lnTo>
                      <a:pt x="0" y="26505"/>
                    </a:lnTo>
                  </a:path>
                </a:pathLst>
              </a:custGeom>
              <a:ln w="3175">
                <a:solidFill>
                  <a:srgbClr val="000000"/>
                </a:solidFill>
              </a:ln>
            </p:spPr>
            <p:txBody>
              <a:bodyPr wrap="square" lIns="0" tIns="0" rIns="0" bIns="0" rtlCol="0"/>
              <a:lstStyle/>
              <a:p>
                <a:endParaRPr sz="2133"/>
              </a:p>
            </p:txBody>
          </p:sp>
          <p:sp>
            <p:nvSpPr>
              <p:cNvPr id="427" name="object 427"/>
              <p:cNvSpPr/>
              <p:nvPr/>
            </p:nvSpPr>
            <p:spPr>
              <a:xfrm>
                <a:off x="981845" y="2851743"/>
                <a:ext cx="33302" cy="25964"/>
              </a:xfrm>
              <a:custGeom>
                <a:avLst/>
                <a:gdLst/>
                <a:ahLst/>
                <a:cxnLst/>
                <a:rect l="l" t="t" r="r" b="b"/>
                <a:pathLst>
                  <a:path w="37465" h="29210">
                    <a:moveTo>
                      <a:pt x="23672" y="0"/>
                    </a:moveTo>
                    <a:lnTo>
                      <a:pt x="31563" y="2839"/>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428" name="object 428"/>
              <p:cNvSpPr/>
              <p:nvPr/>
            </p:nvSpPr>
            <p:spPr>
              <a:xfrm>
                <a:off x="1031224" y="2828183"/>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429" name="object 429"/>
              <p:cNvSpPr/>
              <p:nvPr/>
            </p:nvSpPr>
            <p:spPr>
              <a:xfrm>
                <a:off x="1071065" y="2828183"/>
                <a:ext cx="37818" cy="49671"/>
              </a:xfrm>
              <a:custGeom>
                <a:avLst/>
                <a:gdLst/>
                <a:ahLst/>
                <a:cxnLst/>
                <a:rect l="l" t="t" r="r" b="b"/>
                <a:pathLst>
                  <a:path w="42544" h="55880">
                    <a:moveTo>
                      <a:pt x="15781" y="0"/>
                    </a:moveTo>
                    <a:lnTo>
                      <a:pt x="10731" y="2839"/>
                    </a:lnTo>
                    <a:lnTo>
                      <a:pt x="5365" y="7888"/>
                    </a:lnTo>
                    <a:lnTo>
                      <a:pt x="2525" y="13252"/>
                    </a:lnTo>
                    <a:lnTo>
                      <a:pt x="0" y="21141"/>
                    </a:lnTo>
                    <a:lnTo>
                      <a:pt x="0" y="34393"/>
                    </a:lnTo>
                    <a:lnTo>
                      <a:pt x="2525"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839"/>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30" name="object 430"/>
              <p:cNvSpPr/>
              <p:nvPr/>
            </p:nvSpPr>
            <p:spPr>
              <a:xfrm>
                <a:off x="1122690" y="2828183"/>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431" name="object 431"/>
              <p:cNvSpPr/>
              <p:nvPr/>
            </p:nvSpPr>
            <p:spPr>
              <a:xfrm>
                <a:off x="1172069" y="282818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32" name="object 432"/>
              <p:cNvSpPr/>
              <p:nvPr/>
            </p:nvSpPr>
            <p:spPr>
              <a:xfrm>
                <a:off x="1172070" y="2828185"/>
                <a:ext cx="33302" cy="33302"/>
              </a:xfrm>
              <a:custGeom>
                <a:avLst/>
                <a:gdLst/>
                <a:ahLst/>
                <a:cxnLst/>
                <a:rect l="l" t="t" r="r" b="b"/>
                <a:pathLst>
                  <a:path w="37465" h="37464">
                    <a:moveTo>
                      <a:pt x="36929" y="0"/>
                    </a:moveTo>
                    <a:lnTo>
                      <a:pt x="0" y="37233"/>
                    </a:lnTo>
                  </a:path>
                </a:pathLst>
              </a:custGeom>
              <a:ln w="3175">
                <a:solidFill>
                  <a:srgbClr val="000000"/>
                </a:solidFill>
              </a:ln>
            </p:spPr>
            <p:txBody>
              <a:bodyPr wrap="square" lIns="0" tIns="0" rIns="0" bIns="0" rtlCol="0"/>
              <a:lstStyle/>
              <a:p>
                <a:endParaRPr sz="2133"/>
              </a:p>
            </p:txBody>
          </p:sp>
          <p:sp>
            <p:nvSpPr>
              <p:cNvPr id="433" name="object 433"/>
              <p:cNvSpPr/>
              <p:nvPr/>
            </p:nvSpPr>
            <p:spPr>
              <a:xfrm>
                <a:off x="1183853" y="2849501"/>
                <a:ext cx="21449" cy="28222"/>
              </a:xfrm>
              <a:custGeom>
                <a:avLst/>
                <a:gdLst/>
                <a:ahLst/>
                <a:cxnLst/>
                <a:rect l="l" t="t" r="r" b="b"/>
                <a:pathLst>
                  <a:path w="24130" h="31750">
                    <a:moveTo>
                      <a:pt x="0" y="0"/>
                    </a:moveTo>
                    <a:lnTo>
                      <a:pt x="23672" y="31554"/>
                    </a:lnTo>
                  </a:path>
                </a:pathLst>
              </a:custGeom>
              <a:ln w="3175">
                <a:solidFill>
                  <a:srgbClr val="000000"/>
                </a:solidFill>
              </a:ln>
            </p:spPr>
            <p:txBody>
              <a:bodyPr wrap="square" lIns="0" tIns="0" rIns="0" bIns="0" rtlCol="0"/>
              <a:lstStyle/>
              <a:p>
                <a:endParaRPr sz="2133"/>
              </a:p>
            </p:txBody>
          </p:sp>
          <p:sp>
            <p:nvSpPr>
              <p:cNvPr id="434" name="object 434"/>
              <p:cNvSpPr/>
              <p:nvPr/>
            </p:nvSpPr>
            <p:spPr>
              <a:xfrm>
                <a:off x="1221450" y="282818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35" name="object 435"/>
              <p:cNvSpPr/>
              <p:nvPr/>
            </p:nvSpPr>
            <p:spPr>
              <a:xfrm>
                <a:off x="1240248" y="2828185"/>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36" name="object 436"/>
              <p:cNvSpPr/>
              <p:nvPr/>
            </p:nvSpPr>
            <p:spPr>
              <a:xfrm>
                <a:off x="1291872" y="2828186"/>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437" name="object 437"/>
              <p:cNvSpPr/>
              <p:nvPr/>
            </p:nvSpPr>
            <p:spPr>
              <a:xfrm>
                <a:off x="284075" y="2900550"/>
                <a:ext cx="16369" cy="75636"/>
              </a:xfrm>
              <a:custGeom>
                <a:avLst/>
                <a:gdLst/>
                <a:ahLst/>
                <a:cxnLst/>
                <a:rect l="l" t="t" r="r" b="b"/>
                <a:pathLst>
                  <a:path w="18414" h="85089">
                    <a:moveTo>
                      <a:pt x="18307" y="0"/>
                    </a:moveTo>
                    <a:lnTo>
                      <a:pt x="13256" y="5364"/>
                    </a:lnTo>
                    <a:lnTo>
                      <a:pt x="7890" y="13252"/>
                    </a:lnTo>
                    <a:lnTo>
                      <a:pt x="2525" y="23981"/>
                    </a:lnTo>
                    <a:lnTo>
                      <a:pt x="0" y="36918"/>
                    </a:lnTo>
                    <a:lnTo>
                      <a:pt x="0" y="47646"/>
                    </a:lnTo>
                    <a:lnTo>
                      <a:pt x="2525" y="60899"/>
                    </a:lnTo>
                    <a:lnTo>
                      <a:pt x="7890" y="71312"/>
                    </a:lnTo>
                    <a:lnTo>
                      <a:pt x="13256" y="79516"/>
                    </a:lnTo>
                    <a:lnTo>
                      <a:pt x="18307" y="84564"/>
                    </a:lnTo>
                  </a:path>
                </a:pathLst>
              </a:custGeom>
              <a:ln w="3175">
                <a:solidFill>
                  <a:srgbClr val="000000"/>
                </a:solidFill>
              </a:ln>
            </p:spPr>
            <p:txBody>
              <a:bodyPr wrap="square" lIns="0" tIns="0" rIns="0" bIns="0" rtlCol="0"/>
              <a:lstStyle/>
              <a:p>
                <a:endParaRPr sz="2133"/>
              </a:p>
            </p:txBody>
          </p:sp>
          <p:sp>
            <p:nvSpPr>
              <p:cNvPr id="438" name="object 438"/>
              <p:cNvSpPr/>
              <p:nvPr/>
            </p:nvSpPr>
            <p:spPr>
              <a:xfrm>
                <a:off x="316901" y="2910087"/>
                <a:ext cx="35560" cy="33302"/>
              </a:xfrm>
              <a:custGeom>
                <a:avLst/>
                <a:gdLst/>
                <a:ahLst/>
                <a:cxnLst/>
                <a:rect l="l" t="t" r="r" b="b"/>
                <a:pathLst>
                  <a:path w="40004"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439" name="object 439"/>
              <p:cNvSpPr/>
              <p:nvPr/>
            </p:nvSpPr>
            <p:spPr>
              <a:xfrm>
                <a:off x="340468" y="2910087"/>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440" name="object 440"/>
              <p:cNvSpPr/>
              <p:nvPr/>
            </p:nvSpPr>
            <p:spPr>
              <a:xfrm>
                <a:off x="363756" y="2900551"/>
                <a:ext cx="16933" cy="75636"/>
              </a:xfrm>
              <a:custGeom>
                <a:avLst/>
                <a:gdLst/>
                <a:ahLst/>
                <a:cxnLst/>
                <a:rect l="l" t="t" r="r" b="b"/>
                <a:pathLst>
                  <a:path w="19050" h="85089">
                    <a:moveTo>
                      <a:pt x="0" y="0"/>
                    </a:moveTo>
                    <a:lnTo>
                      <a:pt x="5365" y="5364"/>
                    </a:lnTo>
                    <a:lnTo>
                      <a:pt x="10731" y="13252"/>
                    </a:lnTo>
                    <a:lnTo>
                      <a:pt x="16097" y="23981"/>
                    </a:lnTo>
                    <a:lnTo>
                      <a:pt x="18622" y="36918"/>
                    </a:lnTo>
                    <a:lnTo>
                      <a:pt x="18622" y="47646"/>
                    </a:lnTo>
                    <a:lnTo>
                      <a:pt x="16097" y="60899"/>
                    </a:lnTo>
                    <a:lnTo>
                      <a:pt x="10731" y="71312"/>
                    </a:lnTo>
                    <a:lnTo>
                      <a:pt x="5365" y="79516"/>
                    </a:lnTo>
                    <a:lnTo>
                      <a:pt x="0" y="84564"/>
                    </a:lnTo>
                  </a:path>
                </a:pathLst>
              </a:custGeom>
              <a:ln w="3175">
                <a:solidFill>
                  <a:srgbClr val="000000"/>
                </a:solidFill>
              </a:ln>
            </p:spPr>
            <p:txBody>
              <a:bodyPr wrap="square" lIns="0" tIns="0" rIns="0" bIns="0" rtlCol="0"/>
              <a:lstStyle/>
              <a:p>
                <a:endParaRPr sz="2133"/>
              </a:p>
            </p:txBody>
          </p:sp>
          <p:sp>
            <p:nvSpPr>
              <p:cNvPr id="441" name="object 441"/>
              <p:cNvSpPr/>
              <p:nvPr/>
            </p:nvSpPr>
            <p:spPr>
              <a:xfrm>
                <a:off x="441473" y="2910088"/>
                <a:ext cx="37818" cy="49671"/>
              </a:xfrm>
              <a:custGeom>
                <a:avLst/>
                <a:gdLst/>
                <a:ahLst/>
                <a:cxnLst/>
                <a:rect l="l" t="t" r="r" b="b"/>
                <a:pathLst>
                  <a:path w="42545"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2" name="object 442"/>
              <p:cNvSpPr/>
              <p:nvPr/>
            </p:nvSpPr>
            <p:spPr>
              <a:xfrm>
                <a:off x="497867" y="291008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43" name="object 443"/>
              <p:cNvSpPr/>
              <p:nvPr/>
            </p:nvSpPr>
            <p:spPr>
              <a:xfrm>
                <a:off x="516665" y="2910088"/>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44" name="object 444"/>
              <p:cNvSpPr/>
              <p:nvPr/>
            </p:nvSpPr>
            <p:spPr>
              <a:xfrm>
                <a:off x="568290" y="2910089"/>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45" name="object 445"/>
              <p:cNvSpPr/>
              <p:nvPr/>
            </p:nvSpPr>
            <p:spPr>
              <a:xfrm>
                <a:off x="587088" y="2910089"/>
                <a:ext cx="37818" cy="49671"/>
              </a:xfrm>
              <a:custGeom>
                <a:avLst/>
                <a:gdLst/>
                <a:ahLst/>
                <a:cxnLst/>
                <a:rect l="l" t="t" r="r" b="b"/>
                <a:pathLst>
                  <a:path w="42545"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6" name="object 446"/>
              <p:cNvSpPr/>
              <p:nvPr/>
            </p:nvSpPr>
            <p:spPr>
              <a:xfrm>
                <a:off x="643482" y="2910089"/>
                <a:ext cx="33302" cy="49671"/>
              </a:xfrm>
              <a:custGeom>
                <a:avLst/>
                <a:gdLst/>
                <a:ahLst/>
                <a:cxnLst/>
                <a:rect l="l" t="t" r="r" b="b"/>
                <a:pathLst>
                  <a:path w="37465" h="55880">
                    <a:moveTo>
                      <a:pt x="0" y="0"/>
                    </a:moveTo>
                    <a:lnTo>
                      <a:pt x="0" y="39442"/>
                    </a:lnTo>
                    <a:lnTo>
                      <a:pt x="2525" y="47331"/>
                    </a:lnTo>
                    <a:lnTo>
                      <a:pt x="7890" y="52695"/>
                    </a:lnTo>
                    <a:lnTo>
                      <a:pt x="15781" y="55535"/>
                    </a:lnTo>
                    <a:lnTo>
                      <a:pt x="21147" y="55535"/>
                    </a:lnTo>
                    <a:lnTo>
                      <a:pt x="29038" y="52695"/>
                    </a:lnTo>
                    <a:lnTo>
                      <a:pt x="34404" y="47331"/>
                    </a:lnTo>
                    <a:lnTo>
                      <a:pt x="36929" y="39442"/>
                    </a:lnTo>
                    <a:lnTo>
                      <a:pt x="36929" y="0"/>
                    </a:lnTo>
                  </a:path>
                </a:pathLst>
              </a:custGeom>
              <a:ln w="3175">
                <a:solidFill>
                  <a:srgbClr val="000000"/>
                </a:solidFill>
              </a:ln>
            </p:spPr>
            <p:txBody>
              <a:bodyPr wrap="square" lIns="0" tIns="0" rIns="0" bIns="0" rtlCol="0"/>
              <a:lstStyle/>
              <a:p>
                <a:endParaRPr sz="2133"/>
              </a:p>
            </p:txBody>
          </p:sp>
          <p:sp>
            <p:nvSpPr>
              <p:cNvPr id="447" name="object 447"/>
              <p:cNvSpPr/>
              <p:nvPr/>
            </p:nvSpPr>
            <p:spPr>
              <a:xfrm>
                <a:off x="695107" y="2910090"/>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8" name="object 448"/>
              <p:cNvSpPr/>
              <p:nvPr/>
            </p:nvSpPr>
            <p:spPr>
              <a:xfrm>
                <a:off x="3516210" y="2725254"/>
                <a:ext cx="112324" cy="37818"/>
              </a:xfrm>
              <a:custGeom>
                <a:avLst/>
                <a:gdLst/>
                <a:ahLst/>
                <a:cxnLst/>
                <a:rect l="l" t="t" r="r" b="b"/>
                <a:pathLst>
                  <a:path w="126364" h="42544">
                    <a:moveTo>
                      <a:pt x="125939" y="41966"/>
                    </a:moveTo>
                    <a:lnTo>
                      <a:pt x="0" y="20825"/>
                    </a:lnTo>
                    <a:lnTo>
                      <a:pt x="125939" y="0"/>
                    </a:lnTo>
                    <a:lnTo>
                      <a:pt x="125939" y="41966"/>
                    </a:lnTo>
                    <a:close/>
                  </a:path>
                </a:pathLst>
              </a:custGeom>
              <a:solidFill>
                <a:srgbClr val="000000"/>
              </a:solidFill>
            </p:spPr>
            <p:txBody>
              <a:bodyPr wrap="square" lIns="0" tIns="0" rIns="0" bIns="0" rtlCol="0"/>
              <a:lstStyle/>
              <a:p>
                <a:endParaRPr sz="2133"/>
              </a:p>
            </p:txBody>
          </p:sp>
          <p:sp>
            <p:nvSpPr>
              <p:cNvPr id="449" name="object 449"/>
              <p:cNvSpPr/>
              <p:nvPr/>
            </p:nvSpPr>
            <p:spPr>
              <a:xfrm>
                <a:off x="3628156" y="2743765"/>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450" name="object 450"/>
              <p:cNvSpPr/>
              <p:nvPr/>
            </p:nvSpPr>
            <p:spPr>
              <a:xfrm>
                <a:off x="3303260" y="2894103"/>
                <a:ext cx="111760" cy="37818"/>
              </a:xfrm>
              <a:custGeom>
                <a:avLst/>
                <a:gdLst/>
                <a:ahLst/>
                <a:cxnLst/>
                <a:rect l="l" t="t" r="r" b="b"/>
                <a:pathLst>
                  <a:path w="125729" h="42544">
                    <a:moveTo>
                      <a:pt x="125622" y="41966"/>
                    </a:moveTo>
                    <a:lnTo>
                      <a:pt x="0" y="21140"/>
                    </a:lnTo>
                    <a:lnTo>
                      <a:pt x="125622" y="0"/>
                    </a:lnTo>
                    <a:lnTo>
                      <a:pt x="125622" y="41966"/>
                    </a:lnTo>
                    <a:close/>
                  </a:path>
                </a:pathLst>
              </a:custGeom>
              <a:solidFill>
                <a:srgbClr val="000000"/>
              </a:solidFill>
            </p:spPr>
            <p:txBody>
              <a:bodyPr wrap="square" lIns="0" tIns="0" rIns="0" bIns="0" rtlCol="0"/>
              <a:lstStyle/>
              <a:p>
                <a:endParaRPr sz="2133"/>
              </a:p>
            </p:txBody>
          </p:sp>
          <p:sp>
            <p:nvSpPr>
              <p:cNvPr id="451" name="object 451"/>
              <p:cNvSpPr/>
              <p:nvPr/>
            </p:nvSpPr>
            <p:spPr>
              <a:xfrm>
                <a:off x="3414926" y="2912896"/>
                <a:ext cx="1063978" cy="0"/>
              </a:xfrm>
              <a:custGeom>
                <a:avLst/>
                <a:gdLst/>
                <a:ahLst/>
                <a:cxnLst/>
                <a:rect l="l" t="t" r="r" b="b"/>
                <a:pathLst>
                  <a:path w="1196975">
                    <a:moveTo>
                      <a:pt x="0" y="0"/>
                    </a:moveTo>
                    <a:lnTo>
                      <a:pt x="1196584" y="0"/>
                    </a:lnTo>
                  </a:path>
                </a:pathLst>
              </a:custGeom>
              <a:ln w="3175">
                <a:solidFill>
                  <a:srgbClr val="000000"/>
                </a:solidFill>
              </a:ln>
            </p:spPr>
            <p:txBody>
              <a:bodyPr wrap="square" lIns="0" tIns="0" rIns="0" bIns="0" rtlCol="0"/>
              <a:lstStyle/>
              <a:p>
                <a:endParaRPr sz="2133"/>
              </a:p>
            </p:txBody>
          </p:sp>
          <p:sp>
            <p:nvSpPr>
              <p:cNvPr id="452" name="object 452"/>
              <p:cNvSpPr/>
              <p:nvPr/>
            </p:nvSpPr>
            <p:spPr>
              <a:xfrm>
                <a:off x="3457572" y="3856151"/>
                <a:ext cx="111760" cy="37818"/>
              </a:xfrm>
              <a:custGeom>
                <a:avLst/>
                <a:gdLst/>
                <a:ahLst/>
                <a:cxnLst/>
                <a:rect l="l" t="t" r="r" b="b"/>
                <a:pathLst>
                  <a:path w="125729" h="42545">
                    <a:moveTo>
                      <a:pt x="125622" y="41966"/>
                    </a:moveTo>
                    <a:lnTo>
                      <a:pt x="0" y="21140"/>
                    </a:lnTo>
                    <a:lnTo>
                      <a:pt x="125622" y="0"/>
                    </a:lnTo>
                    <a:lnTo>
                      <a:pt x="125622" y="41966"/>
                    </a:lnTo>
                    <a:close/>
                  </a:path>
                </a:pathLst>
              </a:custGeom>
              <a:solidFill>
                <a:srgbClr val="000000"/>
              </a:solidFill>
            </p:spPr>
            <p:txBody>
              <a:bodyPr wrap="square" lIns="0" tIns="0" rIns="0" bIns="0" rtlCol="0"/>
              <a:lstStyle/>
              <a:p>
                <a:endParaRPr sz="2133"/>
              </a:p>
            </p:txBody>
          </p:sp>
          <p:sp>
            <p:nvSpPr>
              <p:cNvPr id="453" name="object 453"/>
              <p:cNvSpPr/>
              <p:nvPr/>
            </p:nvSpPr>
            <p:spPr>
              <a:xfrm>
                <a:off x="3569239" y="3874944"/>
                <a:ext cx="909320" cy="0"/>
              </a:xfrm>
              <a:custGeom>
                <a:avLst/>
                <a:gdLst/>
                <a:ahLst/>
                <a:cxnLst/>
                <a:rect l="l" t="t" r="r" b="b"/>
                <a:pathLst>
                  <a:path w="1022985">
                    <a:moveTo>
                      <a:pt x="0" y="0"/>
                    </a:moveTo>
                    <a:lnTo>
                      <a:pt x="1022983" y="0"/>
                    </a:lnTo>
                  </a:path>
                </a:pathLst>
              </a:custGeom>
              <a:ln w="3175">
                <a:solidFill>
                  <a:srgbClr val="000000"/>
                </a:solidFill>
              </a:ln>
            </p:spPr>
            <p:txBody>
              <a:bodyPr wrap="square" lIns="0" tIns="0" rIns="0" bIns="0" rtlCol="0"/>
              <a:lstStyle/>
              <a:p>
                <a:endParaRPr sz="2133"/>
              </a:p>
            </p:txBody>
          </p:sp>
          <p:sp>
            <p:nvSpPr>
              <p:cNvPr id="454" name="object 454"/>
              <p:cNvSpPr/>
              <p:nvPr/>
            </p:nvSpPr>
            <p:spPr>
              <a:xfrm>
                <a:off x="4543369" y="4308286"/>
                <a:ext cx="11853" cy="49671"/>
              </a:xfrm>
              <a:custGeom>
                <a:avLst/>
                <a:gdLst/>
                <a:ahLst/>
                <a:cxnLst/>
                <a:rect l="l" t="t" r="r" b="b"/>
                <a:pathLst>
                  <a:path w="13335" h="55879">
                    <a:moveTo>
                      <a:pt x="0" y="10728"/>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455" name="object 455"/>
              <p:cNvSpPr/>
              <p:nvPr/>
            </p:nvSpPr>
            <p:spPr>
              <a:xfrm>
                <a:off x="4580964" y="4308287"/>
                <a:ext cx="31044" cy="49671"/>
              </a:xfrm>
              <a:custGeom>
                <a:avLst/>
                <a:gdLst/>
                <a:ahLst/>
                <a:cxnLst/>
                <a:rect l="l" t="t" r="r" b="b"/>
                <a:pathLst>
                  <a:path w="34925" h="55879">
                    <a:moveTo>
                      <a:pt x="31563" y="7888"/>
                    </a:moveTo>
                    <a:lnTo>
                      <a:pt x="29038" y="2524"/>
                    </a:lnTo>
                    <a:lnTo>
                      <a:pt x="21147" y="0"/>
                    </a:lnTo>
                    <a:lnTo>
                      <a:pt x="15781" y="0"/>
                    </a:lnTo>
                    <a:lnTo>
                      <a:pt x="7890" y="2524"/>
                    </a:lnTo>
                    <a:lnTo>
                      <a:pt x="2525" y="10728"/>
                    </a:lnTo>
                    <a:lnTo>
                      <a:pt x="0" y="23981"/>
                    </a:lnTo>
                    <a:lnTo>
                      <a:pt x="0" y="36918"/>
                    </a:lnTo>
                    <a:lnTo>
                      <a:pt x="2525" y="47646"/>
                    </a:lnTo>
                    <a:lnTo>
                      <a:pt x="7890" y="53010"/>
                    </a:lnTo>
                    <a:lnTo>
                      <a:pt x="15781" y="55535"/>
                    </a:lnTo>
                    <a:lnTo>
                      <a:pt x="18307" y="55535"/>
                    </a:lnTo>
                    <a:lnTo>
                      <a:pt x="26513" y="53010"/>
                    </a:lnTo>
                    <a:lnTo>
                      <a:pt x="31563" y="47646"/>
                    </a:lnTo>
                    <a:lnTo>
                      <a:pt x="34404" y="39758"/>
                    </a:lnTo>
                    <a:lnTo>
                      <a:pt x="34404" y="36918"/>
                    </a:lnTo>
                    <a:lnTo>
                      <a:pt x="0" y="36918"/>
                    </a:lnTo>
                  </a:path>
                </a:pathLst>
              </a:custGeom>
              <a:ln w="3175">
                <a:solidFill>
                  <a:srgbClr val="000000"/>
                </a:solidFill>
              </a:ln>
            </p:spPr>
            <p:txBody>
              <a:bodyPr wrap="square" lIns="0" tIns="0" rIns="0" bIns="0" rtlCol="0"/>
              <a:lstStyle/>
              <a:p>
                <a:endParaRPr sz="2133"/>
              </a:p>
            </p:txBody>
          </p:sp>
          <p:sp>
            <p:nvSpPr>
              <p:cNvPr id="456" name="object 456"/>
              <p:cNvSpPr/>
              <p:nvPr/>
            </p:nvSpPr>
            <p:spPr>
              <a:xfrm>
                <a:off x="4656156" y="430828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57" name="object 457"/>
              <p:cNvSpPr/>
              <p:nvPr/>
            </p:nvSpPr>
            <p:spPr>
              <a:xfrm>
                <a:off x="4627819" y="4324837"/>
                <a:ext cx="28786" cy="33302"/>
              </a:xfrm>
              <a:custGeom>
                <a:avLst/>
                <a:gdLst/>
                <a:ahLst/>
                <a:cxnLst/>
                <a:rect l="l" t="t" r="r" b="b"/>
                <a:pathLst>
                  <a:path w="32385" h="37464">
                    <a:moveTo>
                      <a:pt x="31879" y="7888"/>
                    </a:moveTo>
                    <a:lnTo>
                      <a:pt x="26513" y="2524"/>
                    </a:lnTo>
                    <a:lnTo>
                      <a:pt x="21147" y="0"/>
                    </a:lnTo>
                    <a:lnTo>
                      <a:pt x="13256" y="0"/>
                    </a:lnTo>
                    <a:lnTo>
                      <a:pt x="7890" y="2524"/>
                    </a:lnTo>
                    <a:lnTo>
                      <a:pt x="2840" y="7888"/>
                    </a:lnTo>
                    <a:lnTo>
                      <a:pt x="0" y="15777"/>
                    </a:lnTo>
                    <a:lnTo>
                      <a:pt x="0" y="21141"/>
                    </a:lnTo>
                    <a:lnTo>
                      <a:pt x="2840" y="29029"/>
                    </a:lnTo>
                    <a:lnTo>
                      <a:pt x="7890" y="34393"/>
                    </a:lnTo>
                    <a:lnTo>
                      <a:pt x="13256" y="36918"/>
                    </a:lnTo>
                    <a:lnTo>
                      <a:pt x="21147" y="36918"/>
                    </a:lnTo>
                    <a:lnTo>
                      <a:pt x="26513" y="34393"/>
                    </a:lnTo>
                    <a:lnTo>
                      <a:pt x="31879" y="29029"/>
                    </a:lnTo>
                  </a:path>
                </a:pathLst>
              </a:custGeom>
              <a:ln w="3175">
                <a:solidFill>
                  <a:srgbClr val="000000"/>
                </a:solidFill>
              </a:ln>
            </p:spPr>
            <p:txBody>
              <a:bodyPr wrap="square" lIns="0" tIns="0" rIns="0" bIns="0" rtlCol="0"/>
              <a:lstStyle/>
              <a:p>
                <a:endParaRPr sz="2133"/>
              </a:p>
            </p:txBody>
          </p:sp>
          <p:sp>
            <p:nvSpPr>
              <p:cNvPr id="458" name="object 458"/>
              <p:cNvSpPr/>
              <p:nvPr/>
            </p:nvSpPr>
            <p:spPr>
              <a:xfrm>
                <a:off x="4733593" y="430828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59" name="object 459"/>
              <p:cNvSpPr/>
              <p:nvPr/>
            </p:nvSpPr>
            <p:spPr>
              <a:xfrm>
                <a:off x="4717040" y="4308288"/>
                <a:ext cx="33302" cy="0"/>
              </a:xfrm>
              <a:custGeom>
                <a:avLst/>
                <a:gdLst/>
                <a:ahLst/>
                <a:cxnLst/>
                <a:rect l="l" t="t" r="r" b="b"/>
                <a:pathLst>
                  <a:path w="37464">
                    <a:moveTo>
                      <a:pt x="0" y="0"/>
                    </a:moveTo>
                    <a:lnTo>
                      <a:pt x="37245" y="0"/>
                    </a:lnTo>
                  </a:path>
                </a:pathLst>
              </a:custGeom>
              <a:ln w="3175">
                <a:solidFill>
                  <a:srgbClr val="000000"/>
                </a:solidFill>
              </a:ln>
            </p:spPr>
            <p:txBody>
              <a:bodyPr wrap="square" lIns="0" tIns="0" rIns="0" bIns="0" rtlCol="0"/>
              <a:lstStyle/>
              <a:p>
                <a:endParaRPr sz="2133"/>
              </a:p>
            </p:txBody>
          </p:sp>
          <p:sp>
            <p:nvSpPr>
              <p:cNvPr id="460" name="object 460"/>
              <p:cNvSpPr/>
              <p:nvPr/>
            </p:nvSpPr>
            <p:spPr>
              <a:xfrm>
                <a:off x="4759405" y="4308289"/>
                <a:ext cx="37818" cy="49671"/>
              </a:xfrm>
              <a:custGeom>
                <a:avLst/>
                <a:gdLst/>
                <a:ahLst/>
                <a:cxnLst/>
                <a:rect l="l" t="t" r="r" b="b"/>
                <a:pathLst>
                  <a:path w="42545" h="55879">
                    <a:moveTo>
                      <a:pt x="15781" y="0"/>
                    </a:moveTo>
                    <a:lnTo>
                      <a:pt x="10731" y="2524"/>
                    </a:lnTo>
                    <a:lnTo>
                      <a:pt x="5365" y="7888"/>
                    </a:lnTo>
                    <a:lnTo>
                      <a:pt x="2840" y="13252"/>
                    </a:lnTo>
                    <a:lnTo>
                      <a:pt x="0" y="21141"/>
                    </a:lnTo>
                    <a:lnTo>
                      <a:pt x="0" y="34393"/>
                    </a:lnTo>
                    <a:lnTo>
                      <a:pt x="2840"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61" name="object 461"/>
              <p:cNvSpPr/>
              <p:nvPr/>
            </p:nvSpPr>
            <p:spPr>
              <a:xfrm>
                <a:off x="4811030" y="4308289"/>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462" name="object 462"/>
              <p:cNvSpPr/>
              <p:nvPr/>
            </p:nvSpPr>
            <p:spPr>
              <a:xfrm>
                <a:off x="4811029" y="433185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463" name="object 463"/>
              <p:cNvSpPr/>
              <p:nvPr/>
            </p:nvSpPr>
            <p:spPr>
              <a:xfrm>
                <a:off x="4811030" y="435765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464" name="object 464"/>
              <p:cNvSpPr/>
              <p:nvPr/>
            </p:nvSpPr>
            <p:spPr>
              <a:xfrm>
                <a:off x="4855921" y="4308290"/>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65" name="object 465"/>
              <p:cNvSpPr/>
              <p:nvPr/>
            </p:nvSpPr>
            <p:spPr>
              <a:xfrm>
                <a:off x="4907545" y="430829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66" name="object 466"/>
              <p:cNvSpPr/>
              <p:nvPr/>
            </p:nvSpPr>
            <p:spPr>
              <a:xfrm>
                <a:off x="4914559" y="434110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467" name="object 467"/>
              <p:cNvSpPr/>
              <p:nvPr/>
            </p:nvSpPr>
            <p:spPr>
              <a:xfrm>
                <a:off x="4959170" y="430829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468" name="object 468"/>
              <p:cNvSpPr/>
              <p:nvPr/>
            </p:nvSpPr>
            <p:spPr>
              <a:xfrm>
                <a:off x="4977967" y="4308292"/>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69" name="object 469"/>
              <p:cNvSpPr/>
              <p:nvPr/>
            </p:nvSpPr>
            <p:spPr>
              <a:xfrm>
                <a:off x="5062699" y="430829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70" name="object 470"/>
              <p:cNvSpPr/>
              <p:nvPr/>
            </p:nvSpPr>
            <p:spPr>
              <a:xfrm>
                <a:off x="5069713" y="4341108"/>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471" name="object 471"/>
              <p:cNvSpPr/>
              <p:nvPr/>
            </p:nvSpPr>
            <p:spPr>
              <a:xfrm>
                <a:off x="5130596" y="430829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72" name="object 472"/>
              <p:cNvSpPr/>
              <p:nvPr/>
            </p:nvSpPr>
            <p:spPr>
              <a:xfrm>
                <a:off x="5114324" y="4308292"/>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473" name="object 473"/>
              <p:cNvSpPr/>
              <p:nvPr/>
            </p:nvSpPr>
            <p:spPr>
              <a:xfrm>
                <a:off x="5201300" y="4308293"/>
                <a:ext cx="11853" cy="49671"/>
              </a:xfrm>
              <a:custGeom>
                <a:avLst/>
                <a:gdLst/>
                <a:ahLst/>
                <a:cxnLst/>
                <a:rect l="l" t="t" r="r" b="b"/>
                <a:pathLst>
                  <a:path w="13335" h="55879">
                    <a:moveTo>
                      <a:pt x="0" y="10728"/>
                    </a:moveTo>
                    <a:lnTo>
                      <a:pt x="5050" y="7888"/>
                    </a:lnTo>
                    <a:lnTo>
                      <a:pt x="12941" y="0"/>
                    </a:lnTo>
                    <a:lnTo>
                      <a:pt x="12941" y="55535"/>
                    </a:lnTo>
                  </a:path>
                </a:pathLst>
              </a:custGeom>
              <a:ln w="3175">
                <a:solidFill>
                  <a:srgbClr val="000000"/>
                </a:solidFill>
              </a:ln>
            </p:spPr>
            <p:txBody>
              <a:bodyPr wrap="square" lIns="0" tIns="0" rIns="0" bIns="0" rtlCol="0"/>
              <a:lstStyle/>
              <a:p>
                <a:endParaRPr sz="2133"/>
              </a:p>
            </p:txBody>
          </p:sp>
          <p:sp>
            <p:nvSpPr>
              <p:cNvPr id="474" name="object 474"/>
              <p:cNvSpPr/>
              <p:nvPr/>
            </p:nvSpPr>
            <p:spPr>
              <a:xfrm>
                <a:off x="5238897" y="4308293"/>
                <a:ext cx="33302" cy="49671"/>
              </a:xfrm>
              <a:custGeom>
                <a:avLst/>
                <a:gdLst/>
                <a:ahLst/>
                <a:cxnLst/>
                <a:rect l="l" t="t" r="r" b="b"/>
                <a:pathLst>
                  <a:path w="37464" h="55879">
                    <a:moveTo>
                      <a:pt x="2525" y="13252"/>
                    </a:moveTo>
                    <a:lnTo>
                      <a:pt x="2525" y="10728"/>
                    </a:lnTo>
                    <a:lnTo>
                      <a:pt x="5050" y="5364"/>
                    </a:lnTo>
                    <a:lnTo>
                      <a:pt x="7890" y="2524"/>
                    </a:lnTo>
                    <a:lnTo>
                      <a:pt x="12941" y="0"/>
                    </a:lnTo>
                    <a:lnTo>
                      <a:pt x="23672" y="0"/>
                    </a:lnTo>
                    <a:lnTo>
                      <a:pt x="29038" y="2524"/>
                    </a:lnTo>
                    <a:lnTo>
                      <a:pt x="31563" y="5364"/>
                    </a:lnTo>
                    <a:lnTo>
                      <a:pt x="34088" y="10728"/>
                    </a:lnTo>
                    <a:lnTo>
                      <a:pt x="34088" y="15777"/>
                    </a:lnTo>
                    <a:lnTo>
                      <a:pt x="31563" y="21141"/>
                    </a:lnTo>
                    <a:lnTo>
                      <a:pt x="26197"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475" name="object 475"/>
              <p:cNvSpPr/>
              <p:nvPr/>
            </p:nvSpPr>
            <p:spPr>
              <a:xfrm>
                <a:off x="5285751" y="4299038"/>
                <a:ext cx="5080" cy="14111"/>
              </a:xfrm>
              <a:custGeom>
                <a:avLst/>
                <a:gdLst/>
                <a:ahLst/>
                <a:cxnLst/>
                <a:rect l="l" t="t" r="r" b="b"/>
                <a:pathLst>
                  <a:path w="5714" h="15875">
                    <a:moveTo>
                      <a:pt x="5365" y="2524"/>
                    </a:moveTo>
                    <a:lnTo>
                      <a:pt x="2525" y="5048"/>
                    </a:lnTo>
                    <a:lnTo>
                      <a:pt x="0" y="2524"/>
                    </a:lnTo>
                    <a:lnTo>
                      <a:pt x="2525" y="0"/>
                    </a:lnTo>
                    <a:lnTo>
                      <a:pt x="5365" y="2524"/>
                    </a:lnTo>
                    <a:lnTo>
                      <a:pt x="5365" y="7888"/>
                    </a:lnTo>
                    <a:lnTo>
                      <a:pt x="2525" y="12937"/>
                    </a:lnTo>
                    <a:lnTo>
                      <a:pt x="0" y="15777"/>
                    </a:lnTo>
                  </a:path>
                </a:pathLst>
              </a:custGeom>
              <a:ln w="3175">
                <a:solidFill>
                  <a:srgbClr val="000000"/>
                </a:solidFill>
              </a:ln>
            </p:spPr>
            <p:txBody>
              <a:bodyPr wrap="square" lIns="0" tIns="0" rIns="0" bIns="0" rtlCol="0"/>
              <a:lstStyle/>
              <a:p>
                <a:endParaRPr sz="2133"/>
              </a:p>
            </p:txBody>
          </p:sp>
          <p:sp>
            <p:nvSpPr>
              <p:cNvPr id="476" name="object 476"/>
              <p:cNvSpPr/>
              <p:nvPr/>
            </p:nvSpPr>
            <p:spPr>
              <a:xfrm>
                <a:off x="5299779" y="4299039"/>
                <a:ext cx="5080" cy="14111"/>
              </a:xfrm>
              <a:custGeom>
                <a:avLst/>
                <a:gdLst/>
                <a:ahLst/>
                <a:cxnLst/>
                <a:rect l="l" t="t" r="r" b="b"/>
                <a:pathLst>
                  <a:path w="5714" h="15875">
                    <a:moveTo>
                      <a:pt x="5365" y="2524"/>
                    </a:moveTo>
                    <a:lnTo>
                      <a:pt x="2840" y="5048"/>
                    </a:lnTo>
                    <a:lnTo>
                      <a:pt x="0" y="2524"/>
                    </a:lnTo>
                    <a:lnTo>
                      <a:pt x="2840" y="0"/>
                    </a:lnTo>
                    <a:lnTo>
                      <a:pt x="5365" y="2524"/>
                    </a:lnTo>
                    <a:lnTo>
                      <a:pt x="5365" y="7888"/>
                    </a:lnTo>
                    <a:lnTo>
                      <a:pt x="2840" y="12937"/>
                    </a:lnTo>
                    <a:lnTo>
                      <a:pt x="0" y="15777"/>
                    </a:lnTo>
                  </a:path>
                </a:pathLst>
              </a:custGeom>
              <a:ln w="3175">
                <a:solidFill>
                  <a:srgbClr val="000000"/>
                </a:solidFill>
              </a:ln>
            </p:spPr>
            <p:txBody>
              <a:bodyPr wrap="square" lIns="0" tIns="0" rIns="0" bIns="0" rtlCol="0"/>
              <a:lstStyle/>
              <a:p>
                <a:endParaRPr sz="2133"/>
              </a:p>
            </p:txBody>
          </p:sp>
          <p:sp>
            <p:nvSpPr>
              <p:cNvPr id="477" name="object 477"/>
              <p:cNvSpPr/>
              <p:nvPr/>
            </p:nvSpPr>
            <p:spPr>
              <a:xfrm>
                <a:off x="5365712" y="4308294"/>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78" name="object 478"/>
              <p:cNvSpPr/>
              <p:nvPr/>
            </p:nvSpPr>
            <p:spPr>
              <a:xfrm>
                <a:off x="5417337" y="4352892"/>
                <a:ext cx="5080" cy="5080"/>
              </a:xfrm>
              <a:custGeom>
                <a:avLst/>
                <a:gdLst/>
                <a:ahLst/>
                <a:cxnLst/>
                <a:rect l="l" t="t" r="r" b="b"/>
                <a:pathLst>
                  <a:path w="5714" h="5714">
                    <a:moveTo>
                      <a:pt x="2525" y="0"/>
                    </a:moveTo>
                    <a:lnTo>
                      <a:pt x="0" y="2839"/>
                    </a:lnTo>
                    <a:lnTo>
                      <a:pt x="2525" y="5364"/>
                    </a:lnTo>
                    <a:lnTo>
                      <a:pt x="5365" y="2839"/>
                    </a:lnTo>
                  </a:path>
                </a:pathLst>
              </a:custGeom>
              <a:ln w="3175">
                <a:solidFill>
                  <a:srgbClr val="000000"/>
                </a:solidFill>
              </a:ln>
            </p:spPr>
            <p:txBody>
              <a:bodyPr wrap="square" lIns="0" tIns="0" rIns="0" bIns="0" rtlCol="0"/>
              <a:lstStyle/>
              <a:p>
                <a:endParaRPr sz="2133"/>
              </a:p>
            </p:txBody>
          </p:sp>
          <p:sp>
            <p:nvSpPr>
              <p:cNvPr id="479" name="object 479"/>
              <p:cNvSpPr/>
              <p:nvPr/>
            </p:nvSpPr>
            <p:spPr>
              <a:xfrm>
                <a:off x="5440904" y="4308295"/>
                <a:ext cx="35560" cy="49671"/>
              </a:xfrm>
              <a:custGeom>
                <a:avLst/>
                <a:gdLst/>
                <a:ahLst/>
                <a:cxnLst/>
                <a:rect l="l" t="t" r="r" b="b"/>
                <a:pathLst>
                  <a:path w="40004"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480" name="object 480"/>
              <p:cNvSpPr/>
              <p:nvPr/>
            </p:nvSpPr>
            <p:spPr>
              <a:xfrm>
                <a:off x="5490284" y="4352892"/>
                <a:ext cx="4516" cy="5080"/>
              </a:xfrm>
              <a:custGeom>
                <a:avLst/>
                <a:gdLst/>
                <a:ahLst/>
                <a:cxnLst/>
                <a:rect l="l" t="t" r="r" b="b"/>
                <a:pathLst>
                  <a:path w="5079" h="5714">
                    <a:moveTo>
                      <a:pt x="2525" y="0"/>
                    </a:moveTo>
                    <a:lnTo>
                      <a:pt x="0" y="2839"/>
                    </a:lnTo>
                    <a:lnTo>
                      <a:pt x="2525" y="5364"/>
                    </a:lnTo>
                    <a:lnTo>
                      <a:pt x="5050" y="2839"/>
                    </a:lnTo>
                  </a:path>
                </a:pathLst>
              </a:custGeom>
              <a:ln w="3175">
                <a:solidFill>
                  <a:srgbClr val="000000"/>
                </a:solidFill>
              </a:ln>
            </p:spPr>
            <p:txBody>
              <a:bodyPr wrap="square" lIns="0" tIns="0" rIns="0" bIns="0" rtlCol="0"/>
              <a:lstStyle/>
              <a:p>
                <a:endParaRPr sz="2133"/>
              </a:p>
            </p:txBody>
          </p:sp>
          <p:sp>
            <p:nvSpPr>
              <p:cNvPr id="481" name="object 481"/>
              <p:cNvSpPr/>
              <p:nvPr/>
            </p:nvSpPr>
            <p:spPr>
              <a:xfrm>
                <a:off x="3289234" y="3411039"/>
                <a:ext cx="57009" cy="111760"/>
              </a:xfrm>
              <a:custGeom>
                <a:avLst/>
                <a:gdLst/>
                <a:ahLst/>
                <a:cxnLst/>
                <a:rect l="l" t="t" r="r" b="b"/>
                <a:pathLst>
                  <a:path w="64135" h="125729">
                    <a:moveTo>
                      <a:pt x="63759" y="125269"/>
                    </a:moveTo>
                    <a:lnTo>
                      <a:pt x="0" y="14830"/>
                    </a:lnTo>
                    <a:lnTo>
                      <a:pt x="39137" y="0"/>
                    </a:lnTo>
                    <a:lnTo>
                      <a:pt x="63759" y="125269"/>
                    </a:lnTo>
                    <a:close/>
                  </a:path>
                </a:pathLst>
              </a:custGeom>
              <a:solidFill>
                <a:srgbClr val="000000"/>
              </a:solidFill>
            </p:spPr>
            <p:txBody>
              <a:bodyPr wrap="square" lIns="0" tIns="0" rIns="0" bIns="0" rtlCol="0"/>
              <a:lstStyle/>
              <a:p>
                <a:endParaRPr sz="2133"/>
              </a:p>
            </p:txBody>
          </p:sp>
          <p:sp>
            <p:nvSpPr>
              <p:cNvPr id="482" name="object 482"/>
              <p:cNvSpPr/>
              <p:nvPr/>
            </p:nvSpPr>
            <p:spPr>
              <a:xfrm>
                <a:off x="3235646" y="3228448"/>
                <a:ext cx="71120" cy="189089"/>
              </a:xfrm>
              <a:custGeom>
                <a:avLst/>
                <a:gdLst/>
                <a:ahLst/>
                <a:cxnLst/>
                <a:rect l="l" t="t" r="r" b="b"/>
                <a:pathLst>
                  <a:path w="80010" h="212725">
                    <a:moveTo>
                      <a:pt x="79856" y="212674"/>
                    </a:moveTo>
                    <a:lnTo>
                      <a:pt x="0" y="0"/>
                    </a:lnTo>
                  </a:path>
                </a:pathLst>
              </a:custGeom>
              <a:ln w="3175">
                <a:solidFill>
                  <a:srgbClr val="000000"/>
                </a:solidFill>
              </a:ln>
            </p:spPr>
            <p:txBody>
              <a:bodyPr wrap="square" lIns="0" tIns="0" rIns="0" bIns="0" rtlCol="0"/>
              <a:lstStyle/>
              <a:p>
                <a:endParaRPr sz="2133"/>
              </a:p>
            </p:txBody>
          </p:sp>
          <p:sp>
            <p:nvSpPr>
              <p:cNvPr id="483" name="object 483"/>
              <p:cNvSpPr/>
              <p:nvPr/>
            </p:nvSpPr>
            <p:spPr>
              <a:xfrm>
                <a:off x="2898404" y="3228447"/>
                <a:ext cx="337538" cy="0"/>
              </a:xfrm>
              <a:custGeom>
                <a:avLst/>
                <a:gdLst/>
                <a:ahLst/>
                <a:cxnLst/>
                <a:rect l="l" t="t" r="r" b="b"/>
                <a:pathLst>
                  <a:path w="379729">
                    <a:moveTo>
                      <a:pt x="379397" y="0"/>
                    </a:moveTo>
                    <a:lnTo>
                      <a:pt x="0" y="0"/>
                    </a:lnTo>
                  </a:path>
                </a:pathLst>
              </a:custGeom>
              <a:ln w="3175">
                <a:solidFill>
                  <a:srgbClr val="000000"/>
                </a:solidFill>
              </a:ln>
            </p:spPr>
            <p:txBody>
              <a:bodyPr wrap="square" lIns="0" tIns="0" rIns="0" bIns="0" rtlCol="0"/>
              <a:lstStyle/>
              <a:p>
                <a:endParaRPr sz="2133"/>
              </a:p>
            </p:txBody>
          </p:sp>
          <p:sp>
            <p:nvSpPr>
              <p:cNvPr id="484" name="object 484"/>
              <p:cNvSpPr/>
              <p:nvPr/>
            </p:nvSpPr>
            <p:spPr>
              <a:xfrm>
                <a:off x="3516213" y="4311383"/>
                <a:ext cx="112324" cy="37818"/>
              </a:xfrm>
              <a:custGeom>
                <a:avLst/>
                <a:gdLst/>
                <a:ahLst/>
                <a:cxnLst/>
                <a:rect l="l" t="t" r="r" b="b"/>
                <a:pathLst>
                  <a:path w="126364" h="42545">
                    <a:moveTo>
                      <a:pt x="125940" y="41966"/>
                    </a:moveTo>
                    <a:lnTo>
                      <a:pt x="0" y="21140"/>
                    </a:lnTo>
                    <a:lnTo>
                      <a:pt x="125940" y="0"/>
                    </a:lnTo>
                    <a:lnTo>
                      <a:pt x="125940" y="41966"/>
                    </a:lnTo>
                    <a:close/>
                  </a:path>
                </a:pathLst>
              </a:custGeom>
              <a:solidFill>
                <a:srgbClr val="000000"/>
              </a:solidFill>
            </p:spPr>
            <p:txBody>
              <a:bodyPr wrap="square" lIns="0" tIns="0" rIns="0" bIns="0" rtlCol="0"/>
              <a:lstStyle/>
              <a:p>
                <a:endParaRPr sz="2133"/>
              </a:p>
            </p:txBody>
          </p:sp>
          <p:sp>
            <p:nvSpPr>
              <p:cNvPr id="485" name="object 485"/>
              <p:cNvSpPr/>
              <p:nvPr/>
            </p:nvSpPr>
            <p:spPr>
              <a:xfrm>
                <a:off x="3628160" y="4330174"/>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486" name="object 486"/>
              <p:cNvSpPr/>
              <p:nvPr/>
            </p:nvSpPr>
            <p:spPr>
              <a:xfrm>
                <a:off x="3310557" y="4785394"/>
                <a:ext cx="57009" cy="111760"/>
              </a:xfrm>
              <a:custGeom>
                <a:avLst/>
                <a:gdLst/>
                <a:ahLst/>
                <a:cxnLst/>
                <a:rect l="l" t="t" r="r" b="b"/>
                <a:pathLst>
                  <a:path w="64135" h="125729">
                    <a:moveTo>
                      <a:pt x="24621" y="125269"/>
                    </a:moveTo>
                    <a:lnTo>
                      <a:pt x="0" y="0"/>
                    </a:lnTo>
                    <a:lnTo>
                      <a:pt x="63759" y="110441"/>
                    </a:lnTo>
                    <a:lnTo>
                      <a:pt x="24621" y="125269"/>
                    </a:lnTo>
                    <a:close/>
                  </a:path>
                </a:pathLst>
              </a:custGeom>
              <a:solidFill>
                <a:srgbClr val="000000"/>
              </a:solidFill>
            </p:spPr>
            <p:txBody>
              <a:bodyPr wrap="square" lIns="0" tIns="0" rIns="0" bIns="0" rtlCol="0"/>
              <a:lstStyle/>
              <a:p>
                <a:endParaRPr sz="2133"/>
              </a:p>
            </p:txBody>
          </p:sp>
          <p:sp>
            <p:nvSpPr>
              <p:cNvPr id="487" name="object 487"/>
              <p:cNvSpPr/>
              <p:nvPr/>
            </p:nvSpPr>
            <p:spPr>
              <a:xfrm>
                <a:off x="3349837" y="4890015"/>
                <a:ext cx="71120" cy="189089"/>
              </a:xfrm>
              <a:custGeom>
                <a:avLst/>
                <a:gdLst/>
                <a:ahLst/>
                <a:cxnLst/>
                <a:rect l="l" t="t" r="r" b="b"/>
                <a:pathLst>
                  <a:path w="80010" h="212725">
                    <a:moveTo>
                      <a:pt x="0" y="0"/>
                    </a:moveTo>
                    <a:lnTo>
                      <a:pt x="79856" y="212674"/>
                    </a:lnTo>
                  </a:path>
                </a:pathLst>
              </a:custGeom>
              <a:ln w="3175">
                <a:solidFill>
                  <a:srgbClr val="000000"/>
                </a:solidFill>
              </a:ln>
            </p:spPr>
            <p:txBody>
              <a:bodyPr wrap="square" lIns="0" tIns="0" rIns="0" bIns="0" rtlCol="0"/>
              <a:lstStyle/>
              <a:p>
                <a:endParaRPr sz="2133"/>
              </a:p>
            </p:txBody>
          </p:sp>
          <p:sp>
            <p:nvSpPr>
              <p:cNvPr id="488" name="object 488"/>
              <p:cNvSpPr/>
              <p:nvPr/>
            </p:nvSpPr>
            <p:spPr>
              <a:xfrm>
                <a:off x="3420821" y="5079059"/>
                <a:ext cx="1057769" cy="0"/>
              </a:xfrm>
              <a:custGeom>
                <a:avLst/>
                <a:gdLst/>
                <a:ahLst/>
                <a:cxnLst/>
                <a:rect l="l" t="t" r="r" b="b"/>
                <a:pathLst>
                  <a:path w="1189989">
                    <a:moveTo>
                      <a:pt x="0" y="0"/>
                    </a:moveTo>
                    <a:lnTo>
                      <a:pt x="1189955" y="0"/>
                    </a:lnTo>
                  </a:path>
                </a:pathLst>
              </a:custGeom>
              <a:ln w="3175">
                <a:solidFill>
                  <a:srgbClr val="000000"/>
                </a:solidFill>
              </a:ln>
            </p:spPr>
            <p:txBody>
              <a:bodyPr wrap="square" lIns="0" tIns="0" rIns="0" bIns="0" rtlCol="0"/>
              <a:lstStyle/>
              <a:p>
                <a:endParaRPr sz="2133"/>
              </a:p>
            </p:txBody>
          </p:sp>
          <p:sp>
            <p:nvSpPr>
              <p:cNvPr id="489" name="object 489"/>
              <p:cNvSpPr/>
              <p:nvPr/>
            </p:nvSpPr>
            <p:spPr>
              <a:xfrm>
                <a:off x="1984318" y="3416933"/>
                <a:ext cx="57572" cy="111196"/>
              </a:xfrm>
              <a:custGeom>
                <a:avLst/>
                <a:gdLst/>
                <a:ahLst/>
                <a:cxnLst/>
                <a:rect l="l" t="t" r="r" b="b"/>
                <a:pathLst>
                  <a:path w="64769" h="125095">
                    <a:moveTo>
                      <a:pt x="64706" y="124637"/>
                    </a:moveTo>
                    <a:lnTo>
                      <a:pt x="0" y="14830"/>
                    </a:lnTo>
                    <a:lnTo>
                      <a:pt x="39137" y="0"/>
                    </a:lnTo>
                    <a:lnTo>
                      <a:pt x="64706" y="124637"/>
                    </a:lnTo>
                    <a:close/>
                  </a:path>
                </a:pathLst>
              </a:custGeom>
              <a:solidFill>
                <a:srgbClr val="000000"/>
              </a:solidFill>
            </p:spPr>
            <p:txBody>
              <a:bodyPr wrap="square" lIns="0" tIns="0" rIns="0" bIns="0" rtlCol="0"/>
              <a:lstStyle/>
              <a:p>
                <a:endParaRPr sz="2133"/>
              </a:p>
            </p:txBody>
          </p:sp>
          <p:sp>
            <p:nvSpPr>
              <p:cNvPr id="490" name="object 490"/>
              <p:cNvSpPr/>
              <p:nvPr/>
            </p:nvSpPr>
            <p:spPr>
              <a:xfrm>
                <a:off x="1812890" y="2932263"/>
                <a:ext cx="189089" cy="491631"/>
              </a:xfrm>
              <a:custGeom>
                <a:avLst/>
                <a:gdLst/>
                <a:ahLst/>
                <a:cxnLst/>
                <a:rect l="l" t="t" r="r" b="b"/>
                <a:pathLst>
                  <a:path w="212725" h="553085">
                    <a:moveTo>
                      <a:pt x="212424" y="552511"/>
                    </a:moveTo>
                    <a:lnTo>
                      <a:pt x="0" y="0"/>
                    </a:lnTo>
                  </a:path>
                </a:pathLst>
              </a:custGeom>
              <a:ln w="3175">
                <a:solidFill>
                  <a:srgbClr val="000000"/>
                </a:solidFill>
              </a:ln>
            </p:spPr>
            <p:txBody>
              <a:bodyPr wrap="square" lIns="0" tIns="0" rIns="0" bIns="0" rtlCol="0"/>
              <a:lstStyle/>
              <a:p>
                <a:endParaRPr sz="2133"/>
              </a:p>
            </p:txBody>
          </p:sp>
          <p:sp>
            <p:nvSpPr>
              <p:cNvPr id="491" name="object 491"/>
              <p:cNvSpPr/>
              <p:nvPr/>
            </p:nvSpPr>
            <p:spPr>
              <a:xfrm>
                <a:off x="804811" y="2932262"/>
                <a:ext cx="1008098" cy="0"/>
              </a:xfrm>
              <a:custGeom>
                <a:avLst/>
                <a:gdLst/>
                <a:ahLst/>
                <a:cxnLst/>
                <a:rect l="l" t="t" r="r" b="b"/>
                <a:pathLst>
                  <a:path w="1134110">
                    <a:moveTo>
                      <a:pt x="1134088" y="0"/>
                    </a:moveTo>
                    <a:lnTo>
                      <a:pt x="0" y="0"/>
                    </a:lnTo>
                  </a:path>
                </a:pathLst>
              </a:custGeom>
              <a:ln w="3175">
                <a:solidFill>
                  <a:srgbClr val="000000"/>
                </a:solidFill>
              </a:ln>
            </p:spPr>
            <p:txBody>
              <a:bodyPr wrap="square" lIns="0" tIns="0" rIns="0" bIns="0" rtlCol="0"/>
              <a:lstStyle/>
              <a:p>
                <a:endParaRPr sz="2133"/>
              </a:p>
            </p:txBody>
          </p:sp>
          <p:sp>
            <p:nvSpPr>
              <p:cNvPr id="492" name="object 492"/>
              <p:cNvSpPr/>
              <p:nvPr/>
            </p:nvSpPr>
            <p:spPr>
              <a:xfrm>
                <a:off x="1526992" y="3425628"/>
                <a:ext cx="57009" cy="111760"/>
              </a:xfrm>
              <a:custGeom>
                <a:avLst/>
                <a:gdLst/>
                <a:ahLst/>
                <a:cxnLst/>
                <a:rect l="l" t="t" r="r" b="b"/>
                <a:pathLst>
                  <a:path w="64135" h="125729">
                    <a:moveTo>
                      <a:pt x="63759" y="125269"/>
                    </a:moveTo>
                    <a:lnTo>
                      <a:pt x="0" y="14830"/>
                    </a:lnTo>
                    <a:lnTo>
                      <a:pt x="39454" y="0"/>
                    </a:lnTo>
                    <a:lnTo>
                      <a:pt x="63759" y="125269"/>
                    </a:lnTo>
                    <a:close/>
                  </a:path>
                </a:pathLst>
              </a:custGeom>
              <a:solidFill>
                <a:srgbClr val="000000"/>
              </a:solidFill>
            </p:spPr>
            <p:txBody>
              <a:bodyPr wrap="square" lIns="0" tIns="0" rIns="0" bIns="0" rtlCol="0"/>
              <a:lstStyle/>
              <a:p>
                <a:endParaRPr sz="2133"/>
              </a:p>
            </p:txBody>
          </p:sp>
          <p:sp>
            <p:nvSpPr>
              <p:cNvPr id="493" name="object 493"/>
              <p:cNvSpPr/>
              <p:nvPr/>
            </p:nvSpPr>
            <p:spPr>
              <a:xfrm>
                <a:off x="1418694" y="3097186"/>
                <a:ext cx="125871" cy="335280"/>
              </a:xfrm>
              <a:custGeom>
                <a:avLst/>
                <a:gdLst/>
                <a:ahLst/>
                <a:cxnLst/>
                <a:rect l="l" t="t" r="r" b="b"/>
                <a:pathLst>
                  <a:path w="141605" h="377189">
                    <a:moveTo>
                      <a:pt x="141405" y="377070"/>
                    </a:moveTo>
                    <a:lnTo>
                      <a:pt x="0" y="0"/>
                    </a:lnTo>
                  </a:path>
                </a:pathLst>
              </a:custGeom>
              <a:ln w="3175">
                <a:solidFill>
                  <a:srgbClr val="000000"/>
                </a:solidFill>
              </a:ln>
            </p:spPr>
            <p:txBody>
              <a:bodyPr wrap="square" lIns="0" tIns="0" rIns="0" bIns="0" rtlCol="0"/>
              <a:lstStyle/>
              <a:p>
                <a:endParaRPr sz="2133"/>
              </a:p>
            </p:txBody>
          </p:sp>
          <p:sp>
            <p:nvSpPr>
              <p:cNvPr id="494" name="object 494"/>
              <p:cNvSpPr/>
              <p:nvPr/>
            </p:nvSpPr>
            <p:spPr>
              <a:xfrm>
                <a:off x="1207988" y="3097186"/>
                <a:ext cx="211102" cy="0"/>
              </a:xfrm>
              <a:custGeom>
                <a:avLst/>
                <a:gdLst/>
                <a:ahLst/>
                <a:cxnLst/>
                <a:rect l="l" t="t" r="r" b="b"/>
                <a:pathLst>
                  <a:path w="237490">
                    <a:moveTo>
                      <a:pt x="237044" y="0"/>
                    </a:moveTo>
                    <a:lnTo>
                      <a:pt x="0" y="0"/>
                    </a:lnTo>
                  </a:path>
                </a:pathLst>
              </a:custGeom>
              <a:ln w="3175">
                <a:solidFill>
                  <a:srgbClr val="000000"/>
                </a:solidFill>
              </a:ln>
            </p:spPr>
            <p:txBody>
              <a:bodyPr wrap="square" lIns="0" tIns="0" rIns="0" bIns="0" rtlCol="0"/>
              <a:lstStyle/>
              <a:p>
                <a:endParaRPr sz="2133"/>
              </a:p>
            </p:txBody>
          </p:sp>
          <p:sp>
            <p:nvSpPr>
              <p:cNvPr id="495" name="object 495"/>
              <p:cNvSpPr/>
              <p:nvPr/>
            </p:nvSpPr>
            <p:spPr>
              <a:xfrm>
                <a:off x="3173081" y="4285861"/>
                <a:ext cx="51364" cy="112324"/>
              </a:xfrm>
              <a:custGeom>
                <a:avLst/>
                <a:gdLst/>
                <a:ahLst/>
                <a:cxnLst/>
                <a:rect l="l" t="t" r="r" b="b"/>
                <a:pathLst>
                  <a:path w="57785" h="126364">
                    <a:moveTo>
                      <a:pt x="57446" y="126217"/>
                    </a:moveTo>
                    <a:lnTo>
                      <a:pt x="0" y="12622"/>
                    </a:lnTo>
                    <a:lnTo>
                      <a:pt x="39771" y="0"/>
                    </a:lnTo>
                    <a:lnTo>
                      <a:pt x="57446" y="126217"/>
                    </a:lnTo>
                    <a:close/>
                  </a:path>
                </a:pathLst>
              </a:custGeom>
              <a:solidFill>
                <a:srgbClr val="000000"/>
              </a:solidFill>
            </p:spPr>
            <p:txBody>
              <a:bodyPr wrap="square" lIns="0" tIns="0" rIns="0" bIns="0" rtlCol="0"/>
              <a:lstStyle/>
              <a:p>
                <a:endParaRPr sz="2133"/>
              </a:p>
            </p:txBody>
          </p:sp>
          <p:sp>
            <p:nvSpPr>
              <p:cNvPr id="496" name="object 496"/>
              <p:cNvSpPr/>
              <p:nvPr/>
            </p:nvSpPr>
            <p:spPr>
              <a:xfrm>
                <a:off x="3132398" y="4104953"/>
                <a:ext cx="58702" cy="186831"/>
              </a:xfrm>
              <a:custGeom>
                <a:avLst/>
                <a:gdLst/>
                <a:ahLst/>
                <a:cxnLst/>
                <a:rect l="l" t="t" r="r" b="b"/>
                <a:pathLst>
                  <a:path w="66039" h="210185">
                    <a:moveTo>
                      <a:pt x="65652" y="209834"/>
                    </a:moveTo>
                    <a:lnTo>
                      <a:pt x="0" y="0"/>
                    </a:lnTo>
                  </a:path>
                </a:pathLst>
              </a:custGeom>
              <a:ln w="3175">
                <a:solidFill>
                  <a:srgbClr val="000000"/>
                </a:solidFill>
              </a:ln>
            </p:spPr>
            <p:txBody>
              <a:bodyPr wrap="square" lIns="0" tIns="0" rIns="0" bIns="0" rtlCol="0"/>
              <a:lstStyle/>
              <a:p>
                <a:endParaRPr sz="2133"/>
              </a:p>
            </p:txBody>
          </p:sp>
          <p:sp>
            <p:nvSpPr>
              <p:cNvPr id="497" name="object 497"/>
              <p:cNvSpPr/>
              <p:nvPr/>
            </p:nvSpPr>
            <p:spPr>
              <a:xfrm>
                <a:off x="2216066" y="4104953"/>
                <a:ext cx="916658" cy="0"/>
              </a:xfrm>
              <a:custGeom>
                <a:avLst/>
                <a:gdLst/>
                <a:ahLst/>
                <a:cxnLst/>
                <a:rect l="l" t="t" r="r" b="b"/>
                <a:pathLst>
                  <a:path w="1031239">
                    <a:moveTo>
                      <a:pt x="1030874" y="0"/>
                    </a:moveTo>
                    <a:lnTo>
                      <a:pt x="0" y="0"/>
                    </a:lnTo>
                  </a:path>
                </a:pathLst>
              </a:custGeom>
              <a:ln w="3175">
                <a:solidFill>
                  <a:srgbClr val="000000"/>
                </a:solidFill>
              </a:ln>
            </p:spPr>
            <p:txBody>
              <a:bodyPr wrap="square" lIns="0" tIns="0" rIns="0" bIns="0" rtlCol="0"/>
              <a:lstStyle/>
              <a:p>
                <a:endParaRPr sz="2133"/>
              </a:p>
            </p:txBody>
          </p:sp>
          <p:sp>
            <p:nvSpPr>
              <p:cNvPr id="498" name="object 498"/>
              <p:cNvSpPr/>
              <p:nvPr/>
            </p:nvSpPr>
            <p:spPr>
              <a:xfrm>
                <a:off x="1913614" y="4104954"/>
                <a:ext cx="302542" cy="641209"/>
              </a:xfrm>
              <a:custGeom>
                <a:avLst/>
                <a:gdLst/>
                <a:ahLst/>
                <a:cxnLst/>
                <a:rect l="l" t="t" r="r" b="b"/>
                <a:pathLst>
                  <a:path w="340360" h="721360">
                    <a:moveTo>
                      <a:pt x="340257" y="0"/>
                    </a:moveTo>
                    <a:lnTo>
                      <a:pt x="0" y="721325"/>
                    </a:lnTo>
                  </a:path>
                </a:pathLst>
              </a:custGeom>
              <a:ln w="3175">
                <a:solidFill>
                  <a:srgbClr val="000000"/>
                </a:solidFill>
              </a:ln>
            </p:spPr>
            <p:txBody>
              <a:bodyPr wrap="square" lIns="0" tIns="0" rIns="0" bIns="0" rtlCol="0"/>
              <a:lstStyle/>
              <a:p>
                <a:endParaRPr sz="2133"/>
              </a:p>
            </p:txBody>
          </p:sp>
          <p:sp>
            <p:nvSpPr>
              <p:cNvPr id="499" name="object 499"/>
              <p:cNvSpPr/>
              <p:nvPr/>
            </p:nvSpPr>
            <p:spPr>
              <a:xfrm>
                <a:off x="933032" y="4746132"/>
                <a:ext cx="981004" cy="0"/>
              </a:xfrm>
              <a:custGeom>
                <a:avLst/>
                <a:gdLst/>
                <a:ahLst/>
                <a:cxnLst/>
                <a:rect l="l" t="t" r="r" b="b"/>
                <a:pathLst>
                  <a:path w="1103630">
                    <a:moveTo>
                      <a:pt x="1103155" y="0"/>
                    </a:moveTo>
                    <a:lnTo>
                      <a:pt x="0" y="0"/>
                    </a:lnTo>
                  </a:path>
                </a:pathLst>
              </a:custGeom>
              <a:ln w="3175">
                <a:solidFill>
                  <a:srgbClr val="000000"/>
                </a:solidFill>
              </a:ln>
            </p:spPr>
            <p:txBody>
              <a:bodyPr wrap="square" lIns="0" tIns="0" rIns="0" bIns="0" rtlCol="0"/>
              <a:lstStyle/>
              <a:p>
                <a:endParaRPr sz="2133"/>
              </a:p>
            </p:txBody>
          </p:sp>
          <p:sp>
            <p:nvSpPr>
              <p:cNvPr id="500" name="object 500"/>
              <p:cNvSpPr/>
              <p:nvPr/>
            </p:nvSpPr>
            <p:spPr>
              <a:xfrm>
                <a:off x="2336990" y="4425543"/>
                <a:ext cx="62653" cy="110067"/>
              </a:xfrm>
              <a:custGeom>
                <a:avLst/>
                <a:gdLst/>
                <a:ahLst/>
                <a:cxnLst/>
                <a:rect l="l" t="t" r="r" b="b"/>
                <a:pathLst>
                  <a:path w="70485" h="123825">
                    <a:moveTo>
                      <a:pt x="38507" y="123376"/>
                    </a:moveTo>
                    <a:lnTo>
                      <a:pt x="0" y="106652"/>
                    </a:lnTo>
                    <a:lnTo>
                      <a:pt x="70071" y="0"/>
                    </a:lnTo>
                    <a:lnTo>
                      <a:pt x="38507" y="123376"/>
                    </a:lnTo>
                    <a:close/>
                  </a:path>
                </a:pathLst>
              </a:custGeom>
              <a:solidFill>
                <a:srgbClr val="000000"/>
              </a:solidFill>
            </p:spPr>
            <p:txBody>
              <a:bodyPr wrap="square" lIns="0" tIns="0" rIns="0" bIns="0" rtlCol="0"/>
              <a:lstStyle/>
              <a:p>
                <a:endParaRPr sz="2133"/>
              </a:p>
            </p:txBody>
          </p:sp>
          <p:sp>
            <p:nvSpPr>
              <p:cNvPr id="501" name="object 501"/>
              <p:cNvSpPr/>
              <p:nvPr/>
            </p:nvSpPr>
            <p:spPr>
              <a:xfrm>
                <a:off x="2115343" y="4527638"/>
                <a:ext cx="238760" cy="539609"/>
              </a:xfrm>
              <a:custGeom>
                <a:avLst/>
                <a:gdLst/>
                <a:ahLst/>
                <a:cxnLst/>
                <a:rect l="l" t="t" r="r" b="b"/>
                <a:pathLst>
                  <a:path w="268605" h="607060">
                    <a:moveTo>
                      <a:pt x="268608" y="0"/>
                    </a:moveTo>
                    <a:lnTo>
                      <a:pt x="0" y="606784"/>
                    </a:lnTo>
                  </a:path>
                </a:pathLst>
              </a:custGeom>
              <a:ln w="3175">
                <a:solidFill>
                  <a:srgbClr val="000000"/>
                </a:solidFill>
              </a:ln>
            </p:spPr>
            <p:txBody>
              <a:bodyPr wrap="square" lIns="0" tIns="0" rIns="0" bIns="0" rtlCol="0"/>
              <a:lstStyle/>
              <a:p>
                <a:endParaRPr sz="2133"/>
              </a:p>
            </p:txBody>
          </p:sp>
          <p:sp>
            <p:nvSpPr>
              <p:cNvPr id="502" name="object 502"/>
              <p:cNvSpPr/>
              <p:nvPr/>
            </p:nvSpPr>
            <p:spPr>
              <a:xfrm>
                <a:off x="804812" y="5067003"/>
                <a:ext cx="1310640" cy="0"/>
              </a:xfrm>
              <a:custGeom>
                <a:avLst/>
                <a:gdLst/>
                <a:ahLst/>
                <a:cxnLst/>
                <a:rect l="l" t="t" r="r" b="b"/>
                <a:pathLst>
                  <a:path w="1474470">
                    <a:moveTo>
                      <a:pt x="1474345" y="0"/>
                    </a:moveTo>
                    <a:lnTo>
                      <a:pt x="0" y="0"/>
                    </a:lnTo>
                  </a:path>
                </a:pathLst>
              </a:custGeom>
              <a:ln w="3175">
                <a:solidFill>
                  <a:srgbClr val="000000"/>
                </a:solidFill>
              </a:ln>
            </p:spPr>
            <p:txBody>
              <a:bodyPr wrap="square" lIns="0" tIns="0" rIns="0" bIns="0" rtlCol="0"/>
              <a:lstStyle/>
              <a:p>
                <a:endParaRPr sz="2133"/>
              </a:p>
            </p:txBody>
          </p:sp>
          <p:sp>
            <p:nvSpPr>
              <p:cNvPr id="503" name="object 503"/>
              <p:cNvSpPr/>
              <p:nvPr/>
            </p:nvSpPr>
            <p:spPr>
              <a:xfrm>
                <a:off x="4543372" y="5209487"/>
                <a:ext cx="46849" cy="49671"/>
              </a:xfrm>
              <a:custGeom>
                <a:avLst/>
                <a:gdLst/>
                <a:ahLst/>
                <a:cxnLst/>
                <a:rect l="l" t="t" r="r" b="b"/>
                <a:pathLst>
                  <a:path w="52704"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04" name="object 504"/>
              <p:cNvSpPr/>
              <p:nvPr/>
            </p:nvSpPr>
            <p:spPr>
              <a:xfrm>
                <a:off x="4599767" y="5209487"/>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505" name="object 505"/>
              <p:cNvSpPr/>
              <p:nvPr/>
            </p:nvSpPr>
            <p:spPr>
              <a:xfrm>
                <a:off x="4651391" y="5209488"/>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506" name="object 506"/>
              <p:cNvSpPr/>
              <p:nvPr/>
            </p:nvSpPr>
            <p:spPr>
              <a:xfrm>
                <a:off x="4703016" y="5209488"/>
                <a:ext cx="33302" cy="49671"/>
              </a:xfrm>
              <a:custGeom>
                <a:avLst/>
                <a:gdLst/>
                <a:ahLst/>
                <a:cxnLst/>
                <a:rect l="l" t="t" r="r" b="b"/>
                <a:pathLst>
                  <a:path w="37464" h="55879">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507" name="object 507"/>
              <p:cNvSpPr/>
              <p:nvPr/>
            </p:nvSpPr>
            <p:spPr>
              <a:xfrm>
                <a:off x="4797006" y="5209488"/>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616"/>
                    </a:lnTo>
                    <a:lnTo>
                      <a:pt x="5365" y="21141"/>
                    </a:lnTo>
                    <a:lnTo>
                      <a:pt x="10731" y="23665"/>
                    </a:lnTo>
                    <a:lnTo>
                      <a:pt x="26513" y="29029"/>
                    </a:lnTo>
                    <a:lnTo>
                      <a:pt x="31879" y="31869"/>
                    </a:lnTo>
                    <a:lnTo>
                      <a:pt x="34404" y="34393"/>
                    </a:lnTo>
                    <a:lnTo>
                      <a:pt x="36929" y="39758"/>
                    </a:lnTo>
                    <a:lnTo>
                      <a:pt x="36929"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508" name="object 508"/>
              <p:cNvSpPr/>
              <p:nvPr/>
            </p:nvSpPr>
            <p:spPr>
              <a:xfrm>
                <a:off x="4860413" y="5209489"/>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09" name="object 509"/>
              <p:cNvSpPr/>
              <p:nvPr/>
            </p:nvSpPr>
            <p:spPr>
              <a:xfrm>
                <a:off x="4844141" y="5209489"/>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10" name="object 510"/>
              <p:cNvSpPr/>
              <p:nvPr/>
            </p:nvSpPr>
            <p:spPr>
              <a:xfrm>
                <a:off x="4886226" y="5209489"/>
                <a:ext cx="33302" cy="49671"/>
              </a:xfrm>
              <a:custGeom>
                <a:avLst/>
                <a:gdLst/>
                <a:ahLst/>
                <a:cxnLst/>
                <a:rect l="l" t="t" r="r" b="b"/>
                <a:pathLst>
                  <a:path w="37464" h="55879">
                    <a:moveTo>
                      <a:pt x="0" y="0"/>
                    </a:moveTo>
                    <a:lnTo>
                      <a:pt x="0" y="39758"/>
                    </a:lnTo>
                    <a:lnTo>
                      <a:pt x="2840" y="47646"/>
                    </a:lnTo>
                    <a:lnTo>
                      <a:pt x="8206" y="53010"/>
                    </a:lnTo>
                    <a:lnTo>
                      <a:pt x="16097" y="55535"/>
                    </a:lnTo>
                    <a:lnTo>
                      <a:pt x="21147" y="55535"/>
                    </a:lnTo>
                    <a:lnTo>
                      <a:pt x="29354" y="53010"/>
                    </a:lnTo>
                    <a:lnTo>
                      <a:pt x="34404" y="47646"/>
                    </a:lnTo>
                    <a:lnTo>
                      <a:pt x="37245" y="39758"/>
                    </a:lnTo>
                    <a:lnTo>
                      <a:pt x="37245" y="0"/>
                    </a:lnTo>
                  </a:path>
                </a:pathLst>
              </a:custGeom>
              <a:ln w="3175">
                <a:solidFill>
                  <a:srgbClr val="000000"/>
                </a:solidFill>
              </a:ln>
            </p:spPr>
            <p:txBody>
              <a:bodyPr wrap="square" lIns="0" tIns="0" rIns="0" bIns="0" rtlCol="0"/>
              <a:lstStyle/>
              <a:p>
                <a:endParaRPr sz="2133"/>
              </a:p>
            </p:txBody>
          </p:sp>
          <p:sp>
            <p:nvSpPr>
              <p:cNvPr id="511" name="object 511"/>
              <p:cNvSpPr/>
              <p:nvPr/>
            </p:nvSpPr>
            <p:spPr>
              <a:xfrm>
                <a:off x="4938131" y="5209490"/>
                <a:ext cx="33302" cy="49671"/>
              </a:xfrm>
              <a:custGeom>
                <a:avLst/>
                <a:gdLst/>
                <a:ahLst/>
                <a:cxnLst/>
                <a:rect l="l" t="t" r="r" b="b"/>
                <a:pathLst>
                  <a:path w="37464" h="55879">
                    <a:moveTo>
                      <a:pt x="0" y="55535"/>
                    </a:moveTo>
                    <a:lnTo>
                      <a:pt x="0" y="0"/>
                    </a:lnTo>
                    <a:lnTo>
                      <a:pt x="18307" y="0"/>
                    </a:lnTo>
                    <a:lnTo>
                      <a:pt x="26197" y="2524"/>
                    </a:lnTo>
                    <a:lnTo>
                      <a:pt x="31563" y="7888"/>
                    </a:lnTo>
                    <a:lnTo>
                      <a:pt x="34404" y="13252"/>
                    </a:lnTo>
                    <a:lnTo>
                      <a:pt x="36929" y="21141"/>
                    </a:lnTo>
                    <a:lnTo>
                      <a:pt x="36929" y="34393"/>
                    </a:lnTo>
                    <a:lnTo>
                      <a:pt x="34404" y="42282"/>
                    </a:lnTo>
                    <a:lnTo>
                      <a:pt x="31563" y="47646"/>
                    </a:lnTo>
                    <a:lnTo>
                      <a:pt x="26197"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512" name="object 512"/>
              <p:cNvSpPr/>
              <p:nvPr/>
            </p:nvSpPr>
            <p:spPr>
              <a:xfrm>
                <a:off x="5032121" y="5209490"/>
                <a:ext cx="46849" cy="49671"/>
              </a:xfrm>
              <a:custGeom>
                <a:avLst/>
                <a:gdLst/>
                <a:ahLst/>
                <a:cxnLst/>
                <a:rect l="l" t="t" r="r" b="b"/>
                <a:pathLst>
                  <a:path w="52704" h="55879">
                    <a:moveTo>
                      <a:pt x="0" y="0"/>
                    </a:moveTo>
                    <a:lnTo>
                      <a:pt x="13256"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13" name="object 513"/>
              <p:cNvSpPr/>
              <p:nvPr/>
            </p:nvSpPr>
            <p:spPr>
              <a:xfrm>
                <a:off x="5088515" y="520949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14" name="object 514"/>
              <p:cNvSpPr/>
              <p:nvPr/>
            </p:nvSpPr>
            <p:spPr>
              <a:xfrm>
                <a:off x="5095530" y="524230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15" name="object 515"/>
              <p:cNvSpPr/>
              <p:nvPr/>
            </p:nvSpPr>
            <p:spPr>
              <a:xfrm>
                <a:off x="5140140" y="5209491"/>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16" name="object 516"/>
              <p:cNvSpPr/>
              <p:nvPr/>
            </p:nvSpPr>
            <p:spPr>
              <a:xfrm>
                <a:off x="5179980" y="5209492"/>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517" name="object 517"/>
              <p:cNvSpPr/>
              <p:nvPr/>
            </p:nvSpPr>
            <p:spPr>
              <a:xfrm>
                <a:off x="3303265" y="5221273"/>
                <a:ext cx="111760" cy="37253"/>
              </a:xfrm>
              <a:custGeom>
                <a:avLst/>
                <a:gdLst/>
                <a:ahLst/>
                <a:cxnLst/>
                <a:rect l="l" t="t" r="r" b="b"/>
                <a:pathLst>
                  <a:path w="125729" h="41910">
                    <a:moveTo>
                      <a:pt x="125625" y="41650"/>
                    </a:moveTo>
                    <a:lnTo>
                      <a:pt x="0" y="20823"/>
                    </a:lnTo>
                    <a:lnTo>
                      <a:pt x="125625" y="0"/>
                    </a:lnTo>
                    <a:lnTo>
                      <a:pt x="125625" y="41650"/>
                    </a:lnTo>
                    <a:close/>
                  </a:path>
                </a:pathLst>
              </a:custGeom>
              <a:solidFill>
                <a:srgbClr val="000000"/>
              </a:solidFill>
            </p:spPr>
            <p:txBody>
              <a:bodyPr wrap="square" lIns="0" tIns="0" rIns="0" bIns="0" rtlCol="0"/>
              <a:lstStyle/>
              <a:p>
                <a:endParaRPr sz="2133"/>
              </a:p>
            </p:txBody>
          </p:sp>
          <p:sp>
            <p:nvSpPr>
              <p:cNvPr id="518" name="object 518"/>
              <p:cNvSpPr/>
              <p:nvPr/>
            </p:nvSpPr>
            <p:spPr>
              <a:xfrm>
                <a:off x="3414932" y="5239784"/>
                <a:ext cx="1063978" cy="0"/>
              </a:xfrm>
              <a:custGeom>
                <a:avLst/>
                <a:gdLst/>
                <a:ahLst/>
                <a:cxnLst/>
                <a:rect l="l" t="t" r="r" b="b"/>
                <a:pathLst>
                  <a:path w="1196975">
                    <a:moveTo>
                      <a:pt x="0" y="0"/>
                    </a:moveTo>
                    <a:lnTo>
                      <a:pt x="1196584" y="0"/>
                    </a:lnTo>
                  </a:path>
                </a:pathLst>
              </a:custGeom>
              <a:ln w="3175">
                <a:solidFill>
                  <a:srgbClr val="000000"/>
                </a:solidFill>
              </a:ln>
            </p:spPr>
            <p:txBody>
              <a:bodyPr wrap="square" lIns="0" tIns="0" rIns="0" bIns="0" rtlCol="0"/>
              <a:lstStyle/>
              <a:p>
                <a:endParaRPr sz="2133"/>
              </a:p>
            </p:txBody>
          </p:sp>
          <p:sp>
            <p:nvSpPr>
              <p:cNvPr id="519" name="object 519"/>
              <p:cNvSpPr/>
              <p:nvPr/>
            </p:nvSpPr>
            <p:spPr>
              <a:xfrm>
                <a:off x="4543374" y="4899562"/>
                <a:ext cx="46849" cy="49671"/>
              </a:xfrm>
              <a:custGeom>
                <a:avLst/>
                <a:gdLst/>
                <a:ahLst/>
                <a:cxnLst/>
                <a:rect l="l" t="t" r="r" b="b"/>
                <a:pathLst>
                  <a:path w="52704"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20" name="object 520"/>
              <p:cNvSpPr/>
              <p:nvPr/>
            </p:nvSpPr>
            <p:spPr>
              <a:xfrm>
                <a:off x="4599767" y="489956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21" name="object 521"/>
              <p:cNvSpPr/>
              <p:nvPr/>
            </p:nvSpPr>
            <p:spPr>
              <a:xfrm>
                <a:off x="4606781" y="4932379"/>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22" name="object 522"/>
              <p:cNvSpPr/>
              <p:nvPr/>
            </p:nvSpPr>
            <p:spPr>
              <a:xfrm>
                <a:off x="4651392" y="489956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23" name="object 523"/>
              <p:cNvSpPr/>
              <p:nvPr/>
            </p:nvSpPr>
            <p:spPr>
              <a:xfrm>
                <a:off x="4691233" y="4899563"/>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524" name="object 524"/>
              <p:cNvSpPr/>
              <p:nvPr/>
            </p:nvSpPr>
            <p:spPr>
              <a:xfrm>
                <a:off x="4775965" y="4899564"/>
                <a:ext cx="33302" cy="49671"/>
              </a:xfrm>
              <a:custGeom>
                <a:avLst/>
                <a:gdLst/>
                <a:ahLst/>
                <a:cxnLst/>
                <a:rect l="l" t="t" r="r" b="b"/>
                <a:pathLst>
                  <a:path w="37464" h="55879">
                    <a:moveTo>
                      <a:pt x="36929" y="7888"/>
                    </a:moveTo>
                    <a:lnTo>
                      <a:pt x="31563" y="2524"/>
                    </a:lnTo>
                    <a:lnTo>
                      <a:pt x="23672" y="0"/>
                    </a:lnTo>
                    <a:lnTo>
                      <a:pt x="13256" y="0"/>
                    </a:lnTo>
                    <a:lnTo>
                      <a:pt x="5365" y="2524"/>
                    </a:lnTo>
                    <a:lnTo>
                      <a:pt x="0" y="7888"/>
                    </a:lnTo>
                    <a:lnTo>
                      <a:pt x="0" y="13252"/>
                    </a:lnTo>
                    <a:lnTo>
                      <a:pt x="2525" y="18301"/>
                    </a:lnTo>
                    <a:lnTo>
                      <a:pt x="5365" y="21141"/>
                    </a:lnTo>
                    <a:lnTo>
                      <a:pt x="10416" y="23665"/>
                    </a:lnTo>
                    <a:lnTo>
                      <a:pt x="26513" y="29029"/>
                    </a:lnTo>
                    <a:lnTo>
                      <a:pt x="31563" y="31554"/>
                    </a:lnTo>
                    <a:lnTo>
                      <a:pt x="34404" y="34393"/>
                    </a:lnTo>
                    <a:lnTo>
                      <a:pt x="36929" y="39442"/>
                    </a:lnTo>
                    <a:lnTo>
                      <a:pt x="36929" y="47646"/>
                    </a:lnTo>
                    <a:lnTo>
                      <a:pt x="31563"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525" name="object 525"/>
              <p:cNvSpPr/>
              <p:nvPr/>
            </p:nvSpPr>
            <p:spPr>
              <a:xfrm>
                <a:off x="4822819" y="489956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26" name="object 526"/>
              <p:cNvSpPr/>
              <p:nvPr/>
            </p:nvSpPr>
            <p:spPr>
              <a:xfrm>
                <a:off x="4855925" y="489956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27" name="object 527"/>
              <p:cNvSpPr/>
              <p:nvPr/>
            </p:nvSpPr>
            <p:spPr>
              <a:xfrm>
                <a:off x="4822819" y="4923124"/>
                <a:ext cx="71120" cy="0"/>
              </a:xfrm>
              <a:custGeom>
                <a:avLst/>
                <a:gdLst/>
                <a:ahLst/>
                <a:cxnLst/>
                <a:rect l="l" t="t" r="r" b="b"/>
                <a:pathLst>
                  <a:path w="80010">
                    <a:moveTo>
                      <a:pt x="0" y="0"/>
                    </a:moveTo>
                    <a:lnTo>
                      <a:pt x="79541" y="0"/>
                    </a:lnTo>
                  </a:path>
                </a:pathLst>
              </a:custGeom>
              <a:ln w="3175">
                <a:solidFill>
                  <a:srgbClr val="000000"/>
                </a:solidFill>
              </a:ln>
            </p:spPr>
            <p:txBody>
              <a:bodyPr wrap="square" lIns="0" tIns="0" rIns="0" bIns="0" rtlCol="0"/>
              <a:lstStyle/>
              <a:p>
                <a:endParaRPr sz="2133"/>
              </a:p>
            </p:txBody>
          </p:sp>
          <p:sp>
            <p:nvSpPr>
              <p:cNvPr id="528" name="object 528"/>
              <p:cNvSpPr/>
              <p:nvPr/>
            </p:nvSpPr>
            <p:spPr>
              <a:xfrm>
                <a:off x="4874724" y="4899565"/>
                <a:ext cx="30480" cy="49671"/>
              </a:xfrm>
              <a:custGeom>
                <a:avLst/>
                <a:gdLst/>
                <a:ahLst/>
                <a:cxnLst/>
                <a:rect l="l" t="t" r="r" b="b"/>
                <a:pathLst>
                  <a:path w="34289" h="55879">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529" name="object 529"/>
              <p:cNvSpPr/>
              <p:nvPr/>
            </p:nvSpPr>
            <p:spPr>
              <a:xfrm>
                <a:off x="4874724" y="4948930"/>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530" name="object 530"/>
              <p:cNvSpPr/>
              <p:nvPr/>
            </p:nvSpPr>
            <p:spPr>
              <a:xfrm>
                <a:off x="4919335" y="4899566"/>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31" name="object 531"/>
              <p:cNvSpPr/>
              <p:nvPr/>
            </p:nvSpPr>
            <p:spPr>
              <a:xfrm>
                <a:off x="4926348" y="493238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32" name="object 532"/>
              <p:cNvSpPr/>
              <p:nvPr/>
            </p:nvSpPr>
            <p:spPr>
              <a:xfrm>
                <a:off x="4987513" y="489956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33" name="object 533"/>
              <p:cNvSpPr/>
              <p:nvPr/>
            </p:nvSpPr>
            <p:spPr>
              <a:xfrm>
                <a:off x="4970960" y="489956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34" name="object 534"/>
              <p:cNvSpPr/>
              <p:nvPr/>
            </p:nvSpPr>
            <p:spPr>
              <a:xfrm>
                <a:off x="5013325" y="489956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35" name="object 535"/>
              <p:cNvSpPr/>
              <p:nvPr/>
            </p:nvSpPr>
            <p:spPr>
              <a:xfrm>
                <a:off x="5046151" y="489956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36" name="object 536"/>
              <p:cNvSpPr/>
              <p:nvPr/>
            </p:nvSpPr>
            <p:spPr>
              <a:xfrm>
                <a:off x="5013326" y="4923128"/>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37" name="object 537"/>
              <p:cNvSpPr/>
              <p:nvPr/>
            </p:nvSpPr>
            <p:spPr>
              <a:xfrm>
                <a:off x="5064949" y="4899568"/>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38" name="object 538"/>
              <p:cNvSpPr/>
              <p:nvPr/>
            </p:nvSpPr>
            <p:spPr>
              <a:xfrm>
                <a:off x="5083748" y="4899569"/>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539" name="object 539"/>
              <p:cNvSpPr/>
              <p:nvPr/>
            </p:nvSpPr>
            <p:spPr>
              <a:xfrm>
                <a:off x="5135372" y="4899569"/>
                <a:ext cx="35560" cy="49671"/>
              </a:xfrm>
              <a:custGeom>
                <a:avLst/>
                <a:gdLst/>
                <a:ahLst/>
                <a:cxnLst/>
                <a:rect l="l" t="t" r="r" b="b"/>
                <a:pathLst>
                  <a:path w="40004" h="55879">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2695"/>
                    </a:lnTo>
                    <a:lnTo>
                      <a:pt x="15781" y="55535"/>
                    </a:lnTo>
                    <a:lnTo>
                      <a:pt x="26513" y="55535"/>
                    </a:lnTo>
                    <a:lnTo>
                      <a:pt x="31879" y="52695"/>
                    </a:lnTo>
                    <a:lnTo>
                      <a:pt x="36929"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540" name="object 540"/>
              <p:cNvSpPr/>
              <p:nvPr/>
            </p:nvSpPr>
            <p:spPr>
              <a:xfrm>
                <a:off x="5229362" y="4890033"/>
                <a:ext cx="42898" cy="75636"/>
              </a:xfrm>
              <a:custGeom>
                <a:avLst/>
                <a:gdLst/>
                <a:ahLst/>
                <a:cxnLst/>
                <a:rect l="l" t="t" r="r" b="b"/>
                <a:pathLst>
                  <a:path w="48260" h="85089">
                    <a:moveTo>
                      <a:pt x="47661" y="0"/>
                    </a:moveTo>
                    <a:lnTo>
                      <a:pt x="0" y="84564"/>
                    </a:lnTo>
                  </a:path>
                </a:pathLst>
              </a:custGeom>
              <a:ln w="3175">
                <a:solidFill>
                  <a:srgbClr val="000000"/>
                </a:solidFill>
              </a:ln>
            </p:spPr>
            <p:txBody>
              <a:bodyPr wrap="square" lIns="0" tIns="0" rIns="0" bIns="0" rtlCol="0"/>
              <a:lstStyle/>
              <a:p>
                <a:endParaRPr sz="2133"/>
              </a:p>
            </p:txBody>
          </p:sp>
          <p:sp>
            <p:nvSpPr>
              <p:cNvPr id="541" name="object 541"/>
              <p:cNvSpPr/>
              <p:nvPr/>
            </p:nvSpPr>
            <p:spPr>
              <a:xfrm>
                <a:off x="5325597" y="4899570"/>
                <a:ext cx="33302" cy="49671"/>
              </a:xfrm>
              <a:custGeom>
                <a:avLst/>
                <a:gdLst/>
                <a:ahLst/>
                <a:cxnLst/>
                <a:rect l="l" t="t" r="r" b="b"/>
                <a:pathLst>
                  <a:path w="37464"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542" name="object 542"/>
              <p:cNvSpPr/>
              <p:nvPr/>
            </p:nvSpPr>
            <p:spPr>
              <a:xfrm>
                <a:off x="5377503" y="4899570"/>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43" name="object 543"/>
              <p:cNvSpPr/>
              <p:nvPr/>
            </p:nvSpPr>
            <p:spPr>
              <a:xfrm>
                <a:off x="5384516" y="493238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44" name="object 544"/>
              <p:cNvSpPr/>
              <p:nvPr/>
            </p:nvSpPr>
            <p:spPr>
              <a:xfrm>
                <a:off x="5429126" y="489957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45" name="object 545"/>
              <p:cNvSpPr/>
              <p:nvPr/>
            </p:nvSpPr>
            <p:spPr>
              <a:xfrm>
                <a:off x="5447925" y="4899571"/>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46" name="object 546"/>
              <p:cNvSpPr/>
              <p:nvPr/>
            </p:nvSpPr>
            <p:spPr>
              <a:xfrm>
                <a:off x="5487765" y="489957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47" name="object 547"/>
              <p:cNvSpPr/>
              <p:nvPr/>
            </p:nvSpPr>
            <p:spPr>
              <a:xfrm>
                <a:off x="5506563" y="4899572"/>
                <a:ext cx="33302" cy="49671"/>
              </a:xfrm>
              <a:custGeom>
                <a:avLst/>
                <a:gdLst/>
                <a:ahLst/>
                <a:cxnLst/>
                <a:rect l="l" t="t" r="r" b="b"/>
                <a:pathLst>
                  <a:path w="37464"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548" name="object 548"/>
              <p:cNvSpPr/>
              <p:nvPr/>
            </p:nvSpPr>
            <p:spPr>
              <a:xfrm>
                <a:off x="5558469" y="4899572"/>
                <a:ext cx="35560" cy="49671"/>
              </a:xfrm>
              <a:custGeom>
                <a:avLst/>
                <a:gdLst/>
                <a:ahLst/>
                <a:cxnLst/>
                <a:rect l="l" t="t" r="r" b="b"/>
                <a:pathLst>
                  <a:path w="40004"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566" name="object 566"/>
              <p:cNvSpPr/>
              <p:nvPr/>
            </p:nvSpPr>
            <p:spPr>
              <a:xfrm>
                <a:off x="3516220" y="4905750"/>
                <a:ext cx="112324" cy="37818"/>
              </a:xfrm>
              <a:custGeom>
                <a:avLst/>
                <a:gdLst/>
                <a:ahLst/>
                <a:cxnLst/>
                <a:rect l="l" t="t" r="r" b="b"/>
                <a:pathLst>
                  <a:path w="126364" h="42545">
                    <a:moveTo>
                      <a:pt x="125939" y="41966"/>
                    </a:moveTo>
                    <a:lnTo>
                      <a:pt x="0" y="20824"/>
                    </a:lnTo>
                    <a:lnTo>
                      <a:pt x="125939" y="0"/>
                    </a:lnTo>
                    <a:lnTo>
                      <a:pt x="125939" y="41966"/>
                    </a:lnTo>
                    <a:close/>
                  </a:path>
                </a:pathLst>
              </a:custGeom>
              <a:solidFill>
                <a:srgbClr val="000000"/>
              </a:solidFill>
            </p:spPr>
            <p:txBody>
              <a:bodyPr wrap="square" lIns="0" tIns="0" rIns="0" bIns="0" rtlCol="0"/>
              <a:lstStyle/>
              <a:p>
                <a:endParaRPr sz="2133"/>
              </a:p>
            </p:txBody>
          </p:sp>
          <p:sp>
            <p:nvSpPr>
              <p:cNvPr id="567" name="object 567"/>
              <p:cNvSpPr/>
              <p:nvPr/>
            </p:nvSpPr>
            <p:spPr>
              <a:xfrm>
                <a:off x="3628167" y="4924260"/>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568" name="object 568"/>
              <p:cNvSpPr/>
              <p:nvPr/>
            </p:nvSpPr>
            <p:spPr>
              <a:xfrm>
                <a:off x="2819854" y="4443797"/>
                <a:ext cx="56444" cy="111760"/>
              </a:xfrm>
              <a:custGeom>
                <a:avLst/>
                <a:gdLst/>
                <a:ahLst/>
                <a:cxnLst/>
                <a:rect l="l" t="t" r="r" b="b"/>
                <a:pathLst>
                  <a:path w="63500" h="125729">
                    <a:moveTo>
                      <a:pt x="39137" y="125271"/>
                    </a:moveTo>
                    <a:lnTo>
                      <a:pt x="0" y="111070"/>
                    </a:lnTo>
                    <a:lnTo>
                      <a:pt x="63127" y="0"/>
                    </a:lnTo>
                    <a:lnTo>
                      <a:pt x="39137" y="125271"/>
                    </a:lnTo>
                    <a:close/>
                  </a:path>
                </a:pathLst>
              </a:custGeom>
              <a:solidFill>
                <a:srgbClr val="000000"/>
              </a:solidFill>
            </p:spPr>
            <p:txBody>
              <a:bodyPr wrap="square" lIns="0" tIns="0" rIns="0" bIns="0" rtlCol="0"/>
              <a:lstStyle/>
              <a:p>
                <a:endParaRPr sz="2133"/>
              </a:p>
            </p:txBody>
          </p:sp>
          <p:sp>
            <p:nvSpPr>
              <p:cNvPr id="569" name="object 569"/>
              <p:cNvSpPr/>
              <p:nvPr/>
            </p:nvSpPr>
            <p:spPr>
              <a:xfrm>
                <a:off x="2582493" y="4548698"/>
                <a:ext cx="255129" cy="692573"/>
              </a:xfrm>
              <a:custGeom>
                <a:avLst/>
                <a:gdLst/>
                <a:ahLst/>
                <a:cxnLst/>
                <a:rect l="l" t="t" r="r" b="b"/>
                <a:pathLst>
                  <a:path w="287019" h="779145">
                    <a:moveTo>
                      <a:pt x="286599" y="0"/>
                    </a:moveTo>
                    <a:lnTo>
                      <a:pt x="0" y="778753"/>
                    </a:lnTo>
                  </a:path>
                </a:pathLst>
              </a:custGeom>
              <a:ln w="3175">
                <a:solidFill>
                  <a:srgbClr val="000000"/>
                </a:solidFill>
              </a:ln>
            </p:spPr>
            <p:txBody>
              <a:bodyPr wrap="square" lIns="0" tIns="0" rIns="0" bIns="0" rtlCol="0"/>
              <a:lstStyle/>
              <a:p>
                <a:endParaRPr sz="2133"/>
              </a:p>
            </p:txBody>
          </p:sp>
          <p:sp>
            <p:nvSpPr>
              <p:cNvPr id="570" name="object 570"/>
              <p:cNvSpPr/>
              <p:nvPr/>
            </p:nvSpPr>
            <p:spPr>
              <a:xfrm>
                <a:off x="1528683" y="5240924"/>
                <a:ext cx="1053818" cy="0"/>
              </a:xfrm>
              <a:custGeom>
                <a:avLst/>
                <a:gdLst/>
                <a:ahLst/>
                <a:cxnLst/>
                <a:rect l="l" t="t" r="r" b="b"/>
                <a:pathLst>
                  <a:path w="1185545">
                    <a:moveTo>
                      <a:pt x="1185537" y="0"/>
                    </a:moveTo>
                    <a:lnTo>
                      <a:pt x="0" y="0"/>
                    </a:lnTo>
                  </a:path>
                </a:pathLst>
              </a:custGeom>
              <a:ln w="3175">
                <a:solidFill>
                  <a:srgbClr val="000000"/>
                </a:solidFill>
              </a:ln>
            </p:spPr>
            <p:txBody>
              <a:bodyPr wrap="square" lIns="0" tIns="0" rIns="0" bIns="0" rtlCol="0"/>
              <a:lstStyle/>
              <a:p>
                <a:endParaRPr sz="2133"/>
              </a:p>
            </p:txBody>
          </p:sp>
          <p:sp>
            <p:nvSpPr>
              <p:cNvPr id="571" name="object 571"/>
              <p:cNvSpPr/>
              <p:nvPr/>
            </p:nvSpPr>
            <p:spPr>
              <a:xfrm>
                <a:off x="275950" y="3238015"/>
                <a:ext cx="35560" cy="33302"/>
              </a:xfrm>
              <a:custGeom>
                <a:avLst/>
                <a:gdLst/>
                <a:ahLst/>
                <a:cxnLst/>
                <a:rect l="l" t="t" r="r" b="b"/>
                <a:pathLst>
                  <a:path w="40004" h="37464">
                    <a:moveTo>
                      <a:pt x="26513" y="0"/>
                    </a:moveTo>
                    <a:lnTo>
                      <a:pt x="0" y="36918"/>
                    </a:lnTo>
                    <a:lnTo>
                      <a:pt x="39454" y="36918"/>
                    </a:lnTo>
                  </a:path>
                </a:pathLst>
              </a:custGeom>
              <a:ln w="3175">
                <a:solidFill>
                  <a:srgbClr val="000000"/>
                </a:solidFill>
              </a:ln>
            </p:spPr>
            <p:txBody>
              <a:bodyPr wrap="square" lIns="0" tIns="0" rIns="0" bIns="0" rtlCol="0"/>
              <a:lstStyle/>
              <a:p>
                <a:endParaRPr sz="2133"/>
              </a:p>
            </p:txBody>
          </p:sp>
          <p:sp>
            <p:nvSpPr>
              <p:cNvPr id="572" name="object 572"/>
              <p:cNvSpPr/>
              <p:nvPr/>
            </p:nvSpPr>
            <p:spPr>
              <a:xfrm>
                <a:off x="299517" y="323801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73" name="object 573"/>
              <p:cNvSpPr/>
              <p:nvPr/>
            </p:nvSpPr>
            <p:spPr>
              <a:xfrm>
                <a:off x="322805" y="3238015"/>
                <a:ext cx="33302" cy="49671"/>
              </a:xfrm>
              <a:custGeom>
                <a:avLst/>
                <a:gdLst/>
                <a:ahLst/>
                <a:cxnLst/>
                <a:rect l="l" t="t" r="r" b="b"/>
                <a:pathLst>
                  <a:path w="37464" h="55879">
                    <a:moveTo>
                      <a:pt x="16097" y="0"/>
                    </a:moveTo>
                    <a:lnTo>
                      <a:pt x="7890" y="2524"/>
                    </a:lnTo>
                    <a:lnTo>
                      <a:pt x="2840" y="10412"/>
                    </a:lnTo>
                    <a:lnTo>
                      <a:pt x="0" y="23665"/>
                    </a:lnTo>
                    <a:lnTo>
                      <a:pt x="0" y="31554"/>
                    </a:lnTo>
                    <a:lnTo>
                      <a:pt x="2840" y="44806"/>
                    </a:lnTo>
                    <a:lnTo>
                      <a:pt x="7890" y="52695"/>
                    </a:lnTo>
                    <a:lnTo>
                      <a:pt x="16097" y="55535"/>
                    </a:lnTo>
                    <a:lnTo>
                      <a:pt x="21147" y="55535"/>
                    </a:lnTo>
                    <a:lnTo>
                      <a:pt x="29038" y="52695"/>
                    </a:lnTo>
                    <a:lnTo>
                      <a:pt x="34404" y="44806"/>
                    </a:lnTo>
                    <a:lnTo>
                      <a:pt x="37245" y="31554"/>
                    </a:lnTo>
                    <a:lnTo>
                      <a:pt x="37245" y="23665"/>
                    </a:lnTo>
                    <a:lnTo>
                      <a:pt x="34404" y="10412"/>
                    </a:lnTo>
                    <a:lnTo>
                      <a:pt x="29038" y="2524"/>
                    </a:lnTo>
                    <a:lnTo>
                      <a:pt x="21147" y="0"/>
                    </a:lnTo>
                    <a:lnTo>
                      <a:pt x="16097" y="0"/>
                    </a:lnTo>
                    <a:close/>
                  </a:path>
                </a:pathLst>
              </a:custGeom>
              <a:ln w="3175">
                <a:solidFill>
                  <a:srgbClr val="000000"/>
                </a:solidFill>
              </a:ln>
            </p:spPr>
            <p:txBody>
              <a:bodyPr wrap="square" lIns="0" tIns="0" rIns="0" bIns="0" rtlCol="0"/>
              <a:lstStyle/>
              <a:p>
                <a:endParaRPr sz="2133"/>
              </a:p>
            </p:txBody>
          </p:sp>
          <p:sp>
            <p:nvSpPr>
              <p:cNvPr id="574" name="object 574"/>
              <p:cNvSpPr/>
              <p:nvPr/>
            </p:nvSpPr>
            <p:spPr>
              <a:xfrm>
                <a:off x="372184" y="3238016"/>
                <a:ext cx="16933" cy="66040"/>
              </a:xfrm>
              <a:custGeom>
                <a:avLst/>
                <a:gdLst/>
                <a:ahLst/>
                <a:cxnLst/>
                <a:rect l="l" t="t" r="r" b="b"/>
                <a:pathLst>
                  <a:path w="19050" h="74295">
                    <a:moveTo>
                      <a:pt x="18622" y="0"/>
                    </a:moveTo>
                    <a:lnTo>
                      <a:pt x="0" y="73836"/>
                    </a:lnTo>
                  </a:path>
                </a:pathLst>
              </a:custGeom>
              <a:ln w="3175">
                <a:solidFill>
                  <a:srgbClr val="000000"/>
                </a:solidFill>
              </a:ln>
            </p:spPr>
            <p:txBody>
              <a:bodyPr wrap="square" lIns="0" tIns="0" rIns="0" bIns="0" rtlCol="0"/>
              <a:lstStyle/>
              <a:p>
                <a:endParaRPr sz="2133"/>
              </a:p>
            </p:txBody>
          </p:sp>
          <p:sp>
            <p:nvSpPr>
              <p:cNvPr id="575" name="object 575"/>
              <p:cNvSpPr/>
              <p:nvPr/>
            </p:nvSpPr>
            <p:spPr>
              <a:xfrm>
                <a:off x="386214" y="3238016"/>
                <a:ext cx="16933" cy="66040"/>
              </a:xfrm>
              <a:custGeom>
                <a:avLst/>
                <a:gdLst/>
                <a:ahLst/>
                <a:cxnLst/>
                <a:rect l="l" t="t" r="r" b="b"/>
                <a:pathLst>
                  <a:path w="19050" h="74295">
                    <a:moveTo>
                      <a:pt x="18622" y="0"/>
                    </a:moveTo>
                    <a:lnTo>
                      <a:pt x="0" y="73836"/>
                    </a:lnTo>
                  </a:path>
                </a:pathLst>
              </a:custGeom>
              <a:ln w="3175">
                <a:solidFill>
                  <a:srgbClr val="000000"/>
                </a:solidFill>
              </a:ln>
            </p:spPr>
            <p:txBody>
              <a:bodyPr wrap="square" lIns="0" tIns="0" rIns="0" bIns="0" rtlCol="0"/>
              <a:lstStyle/>
              <a:p>
                <a:endParaRPr sz="2133"/>
              </a:p>
            </p:txBody>
          </p:sp>
          <p:sp>
            <p:nvSpPr>
              <p:cNvPr id="576" name="object 576"/>
              <p:cNvSpPr/>
              <p:nvPr/>
            </p:nvSpPr>
            <p:spPr>
              <a:xfrm>
                <a:off x="372185" y="3263820"/>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577" name="object 577"/>
              <p:cNvSpPr/>
              <p:nvPr/>
            </p:nvSpPr>
            <p:spPr>
              <a:xfrm>
                <a:off x="369941" y="327784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578" name="object 578"/>
              <p:cNvSpPr/>
              <p:nvPr/>
            </p:nvSpPr>
            <p:spPr>
              <a:xfrm>
                <a:off x="459162" y="323801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79" name="object 579"/>
              <p:cNvSpPr/>
              <p:nvPr/>
            </p:nvSpPr>
            <p:spPr>
              <a:xfrm>
                <a:off x="459162" y="3261297"/>
                <a:ext cx="61524" cy="0"/>
              </a:xfrm>
              <a:custGeom>
                <a:avLst/>
                <a:gdLst/>
                <a:ahLst/>
                <a:cxnLst/>
                <a:rect l="l" t="t" r="r" b="b"/>
                <a:pathLst>
                  <a:path w="69215">
                    <a:moveTo>
                      <a:pt x="0" y="0"/>
                    </a:moveTo>
                    <a:lnTo>
                      <a:pt x="68809" y="0"/>
                    </a:lnTo>
                  </a:path>
                </a:pathLst>
              </a:custGeom>
              <a:ln w="3175">
                <a:solidFill>
                  <a:srgbClr val="000000"/>
                </a:solidFill>
              </a:ln>
            </p:spPr>
            <p:txBody>
              <a:bodyPr wrap="square" lIns="0" tIns="0" rIns="0" bIns="0" rtlCol="0"/>
              <a:lstStyle/>
              <a:p>
                <a:endParaRPr sz="2133"/>
              </a:p>
            </p:txBody>
          </p:sp>
          <p:sp>
            <p:nvSpPr>
              <p:cNvPr id="580" name="object 580"/>
              <p:cNvSpPr/>
              <p:nvPr/>
            </p:nvSpPr>
            <p:spPr>
              <a:xfrm>
                <a:off x="501527" y="323801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81" name="object 581"/>
              <p:cNvSpPr/>
              <p:nvPr/>
            </p:nvSpPr>
            <p:spPr>
              <a:xfrm>
                <a:off x="501527" y="328738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82" name="object 582"/>
              <p:cNvSpPr/>
              <p:nvPr/>
            </p:nvSpPr>
            <p:spPr>
              <a:xfrm>
                <a:off x="546137" y="3238019"/>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83" name="object 583"/>
              <p:cNvSpPr/>
              <p:nvPr/>
            </p:nvSpPr>
            <p:spPr>
              <a:xfrm>
                <a:off x="602531" y="3238019"/>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84" name="object 584"/>
              <p:cNvSpPr/>
              <p:nvPr/>
            </p:nvSpPr>
            <p:spPr>
              <a:xfrm>
                <a:off x="585978" y="3238019"/>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585" name="object 585"/>
              <p:cNvSpPr/>
              <p:nvPr/>
            </p:nvSpPr>
            <p:spPr>
              <a:xfrm>
                <a:off x="1265793" y="3430429"/>
                <a:ext cx="59267" cy="110631"/>
              </a:xfrm>
              <a:custGeom>
                <a:avLst/>
                <a:gdLst/>
                <a:ahLst/>
                <a:cxnLst/>
                <a:rect l="l" t="t" r="r" b="b"/>
                <a:pathLst>
                  <a:path w="66675" h="124460">
                    <a:moveTo>
                      <a:pt x="66599" y="124322"/>
                    </a:moveTo>
                    <a:lnTo>
                      <a:pt x="0" y="15777"/>
                    </a:lnTo>
                    <a:lnTo>
                      <a:pt x="38822" y="0"/>
                    </a:lnTo>
                    <a:lnTo>
                      <a:pt x="66599" y="124322"/>
                    </a:lnTo>
                    <a:close/>
                  </a:path>
                </a:pathLst>
              </a:custGeom>
              <a:solidFill>
                <a:srgbClr val="000000"/>
              </a:solidFill>
            </p:spPr>
            <p:txBody>
              <a:bodyPr wrap="square" lIns="0" tIns="0" rIns="0" bIns="0" rtlCol="0"/>
              <a:lstStyle/>
              <a:p>
                <a:endParaRPr sz="2133"/>
              </a:p>
            </p:txBody>
          </p:sp>
          <p:sp>
            <p:nvSpPr>
              <p:cNvPr id="586" name="object 586"/>
              <p:cNvSpPr/>
              <p:nvPr/>
            </p:nvSpPr>
            <p:spPr>
              <a:xfrm>
                <a:off x="1211643" y="3262422"/>
                <a:ext cx="71684" cy="175542"/>
              </a:xfrm>
              <a:custGeom>
                <a:avLst/>
                <a:gdLst/>
                <a:ahLst/>
                <a:cxnLst/>
                <a:rect l="l" t="t" r="r" b="b"/>
                <a:pathLst>
                  <a:path w="80644" h="197485">
                    <a:moveTo>
                      <a:pt x="80172" y="196897"/>
                    </a:moveTo>
                    <a:lnTo>
                      <a:pt x="0" y="0"/>
                    </a:lnTo>
                  </a:path>
                </a:pathLst>
              </a:custGeom>
              <a:ln w="3175">
                <a:solidFill>
                  <a:srgbClr val="000000"/>
                </a:solidFill>
              </a:ln>
            </p:spPr>
            <p:txBody>
              <a:bodyPr wrap="square" lIns="0" tIns="0" rIns="0" bIns="0" rtlCol="0"/>
              <a:lstStyle/>
              <a:p>
                <a:endParaRPr sz="2133"/>
              </a:p>
            </p:txBody>
          </p:sp>
          <p:sp>
            <p:nvSpPr>
              <p:cNvPr id="587" name="object 587"/>
              <p:cNvSpPr/>
              <p:nvPr/>
            </p:nvSpPr>
            <p:spPr>
              <a:xfrm>
                <a:off x="693155" y="3262422"/>
                <a:ext cx="518724" cy="0"/>
              </a:xfrm>
              <a:custGeom>
                <a:avLst/>
                <a:gdLst/>
                <a:ahLst/>
                <a:cxnLst/>
                <a:rect l="l" t="t" r="r" b="b"/>
                <a:pathLst>
                  <a:path w="583565">
                    <a:moveTo>
                      <a:pt x="583299" y="0"/>
                    </a:moveTo>
                    <a:lnTo>
                      <a:pt x="0" y="0"/>
                    </a:lnTo>
                  </a:path>
                </a:pathLst>
              </a:custGeom>
              <a:ln w="3175">
                <a:solidFill>
                  <a:srgbClr val="000000"/>
                </a:solidFill>
              </a:ln>
            </p:spPr>
            <p:txBody>
              <a:bodyPr wrap="square" lIns="0" tIns="0" rIns="0" bIns="0" rtlCol="0"/>
              <a:lstStyle/>
              <a:p>
                <a:endParaRPr sz="2133"/>
              </a:p>
            </p:txBody>
          </p:sp>
          <p:sp>
            <p:nvSpPr>
              <p:cNvPr id="588" name="object 588"/>
              <p:cNvSpPr/>
              <p:nvPr/>
            </p:nvSpPr>
            <p:spPr>
              <a:xfrm>
                <a:off x="3478346" y="3490734"/>
                <a:ext cx="111760" cy="37818"/>
              </a:xfrm>
              <a:custGeom>
                <a:avLst/>
                <a:gdLst/>
                <a:ahLst/>
                <a:cxnLst/>
                <a:rect l="l" t="t" r="r" b="b"/>
                <a:pathLst>
                  <a:path w="125729" h="42545">
                    <a:moveTo>
                      <a:pt x="125624" y="41966"/>
                    </a:moveTo>
                    <a:lnTo>
                      <a:pt x="0" y="21140"/>
                    </a:lnTo>
                    <a:lnTo>
                      <a:pt x="125624" y="0"/>
                    </a:lnTo>
                    <a:lnTo>
                      <a:pt x="125624" y="41966"/>
                    </a:lnTo>
                    <a:close/>
                  </a:path>
                </a:pathLst>
              </a:custGeom>
              <a:solidFill>
                <a:srgbClr val="000000"/>
              </a:solidFill>
            </p:spPr>
            <p:txBody>
              <a:bodyPr wrap="square" lIns="0" tIns="0" rIns="0" bIns="0" rtlCol="0"/>
              <a:lstStyle/>
              <a:p>
                <a:endParaRPr sz="2133"/>
              </a:p>
            </p:txBody>
          </p:sp>
          <p:sp>
            <p:nvSpPr>
              <p:cNvPr id="589" name="object 589"/>
              <p:cNvSpPr/>
              <p:nvPr/>
            </p:nvSpPr>
            <p:spPr>
              <a:xfrm>
                <a:off x="3590011" y="3509525"/>
                <a:ext cx="884484" cy="0"/>
              </a:xfrm>
              <a:custGeom>
                <a:avLst/>
                <a:gdLst/>
                <a:ahLst/>
                <a:cxnLst/>
                <a:rect l="l" t="t" r="r" b="b"/>
                <a:pathLst>
                  <a:path w="995045">
                    <a:moveTo>
                      <a:pt x="0" y="0"/>
                    </a:moveTo>
                    <a:lnTo>
                      <a:pt x="994891" y="0"/>
                    </a:lnTo>
                  </a:path>
                </a:pathLst>
              </a:custGeom>
              <a:ln w="3175">
                <a:solidFill>
                  <a:srgbClr val="000000"/>
                </a:solidFill>
              </a:ln>
            </p:spPr>
            <p:txBody>
              <a:bodyPr wrap="square" lIns="0" tIns="0" rIns="0" bIns="0" rtlCol="0"/>
              <a:lstStyle/>
              <a:p>
                <a:endParaRPr sz="2133"/>
              </a:p>
            </p:txBody>
          </p:sp>
          <p:sp>
            <p:nvSpPr>
              <p:cNvPr id="590" name="object 590"/>
              <p:cNvSpPr/>
              <p:nvPr/>
            </p:nvSpPr>
            <p:spPr>
              <a:xfrm>
                <a:off x="3266519" y="3443894"/>
                <a:ext cx="265853" cy="36124"/>
              </a:xfrm>
              <a:custGeom>
                <a:avLst/>
                <a:gdLst/>
                <a:ahLst/>
                <a:cxnLst/>
                <a:rect l="l" t="t" r="r" b="b"/>
                <a:pathLst>
                  <a:path w="299085" h="40639">
                    <a:moveTo>
                      <a:pt x="287862" y="25558"/>
                    </a:moveTo>
                    <a:lnTo>
                      <a:pt x="29669" y="25558"/>
                    </a:lnTo>
                    <a:lnTo>
                      <a:pt x="0" y="19879"/>
                    </a:lnTo>
                    <a:lnTo>
                      <a:pt x="29669" y="14514"/>
                    </a:lnTo>
                    <a:lnTo>
                      <a:pt x="287862" y="14514"/>
                    </a:lnTo>
                    <a:lnTo>
                      <a:pt x="287862" y="0"/>
                    </a:lnTo>
                    <a:lnTo>
                      <a:pt x="298593" y="0"/>
                    </a:lnTo>
                    <a:lnTo>
                      <a:pt x="298593" y="40073"/>
                    </a:lnTo>
                    <a:lnTo>
                      <a:pt x="287862" y="40073"/>
                    </a:lnTo>
                    <a:lnTo>
                      <a:pt x="287862" y="25558"/>
                    </a:lnTo>
                    <a:close/>
                  </a:path>
                </a:pathLst>
              </a:custGeom>
              <a:ln w="3175">
                <a:solidFill>
                  <a:srgbClr val="000000"/>
                </a:solidFill>
              </a:ln>
            </p:spPr>
            <p:txBody>
              <a:bodyPr wrap="square" lIns="0" tIns="0" rIns="0" bIns="0" rtlCol="0"/>
              <a:lstStyle/>
              <a:p>
                <a:endParaRPr sz="2133"/>
              </a:p>
            </p:txBody>
          </p:sp>
          <p:sp>
            <p:nvSpPr>
              <p:cNvPr id="591" name="object 591"/>
              <p:cNvSpPr/>
              <p:nvPr/>
            </p:nvSpPr>
            <p:spPr>
              <a:xfrm>
                <a:off x="3287280" y="4500744"/>
                <a:ext cx="265289" cy="35560"/>
              </a:xfrm>
              <a:custGeom>
                <a:avLst/>
                <a:gdLst/>
                <a:ahLst/>
                <a:cxnLst/>
                <a:rect l="l" t="t" r="r" b="b"/>
                <a:pathLst>
                  <a:path w="298450" h="40004">
                    <a:moveTo>
                      <a:pt x="287862" y="25558"/>
                    </a:moveTo>
                    <a:lnTo>
                      <a:pt x="29669" y="25558"/>
                    </a:lnTo>
                    <a:lnTo>
                      <a:pt x="0" y="19879"/>
                    </a:lnTo>
                    <a:lnTo>
                      <a:pt x="29669" y="14199"/>
                    </a:lnTo>
                    <a:lnTo>
                      <a:pt x="287862" y="14199"/>
                    </a:lnTo>
                    <a:lnTo>
                      <a:pt x="287862" y="0"/>
                    </a:lnTo>
                    <a:lnTo>
                      <a:pt x="298278" y="0"/>
                    </a:lnTo>
                    <a:lnTo>
                      <a:pt x="298278" y="39758"/>
                    </a:lnTo>
                    <a:lnTo>
                      <a:pt x="287862" y="39758"/>
                    </a:lnTo>
                    <a:lnTo>
                      <a:pt x="287862" y="25558"/>
                    </a:lnTo>
                    <a:close/>
                  </a:path>
                </a:pathLst>
              </a:custGeom>
              <a:ln w="3175">
                <a:solidFill>
                  <a:srgbClr val="000000"/>
                </a:solidFill>
              </a:ln>
            </p:spPr>
            <p:txBody>
              <a:bodyPr wrap="square" lIns="0" tIns="0" rIns="0" bIns="0" rtlCol="0"/>
              <a:lstStyle/>
              <a:p>
                <a:endParaRPr sz="2133"/>
              </a:p>
            </p:txBody>
          </p:sp>
          <p:sp>
            <p:nvSpPr>
              <p:cNvPr id="592" name="object 592"/>
              <p:cNvSpPr/>
              <p:nvPr/>
            </p:nvSpPr>
            <p:spPr>
              <a:xfrm>
                <a:off x="3280266" y="4679130"/>
                <a:ext cx="265853" cy="35560"/>
              </a:xfrm>
              <a:custGeom>
                <a:avLst/>
                <a:gdLst/>
                <a:ahLst/>
                <a:cxnLst/>
                <a:rect l="l" t="t" r="r" b="b"/>
                <a:pathLst>
                  <a:path w="299085" h="40004">
                    <a:moveTo>
                      <a:pt x="287862" y="25558"/>
                    </a:moveTo>
                    <a:lnTo>
                      <a:pt x="29669" y="25558"/>
                    </a:lnTo>
                    <a:lnTo>
                      <a:pt x="0" y="19879"/>
                    </a:lnTo>
                    <a:lnTo>
                      <a:pt x="29669" y="14514"/>
                    </a:lnTo>
                    <a:lnTo>
                      <a:pt x="287862" y="14514"/>
                    </a:lnTo>
                    <a:lnTo>
                      <a:pt x="287862" y="0"/>
                    </a:lnTo>
                    <a:lnTo>
                      <a:pt x="298593" y="0"/>
                    </a:lnTo>
                    <a:lnTo>
                      <a:pt x="298593" y="39758"/>
                    </a:lnTo>
                    <a:lnTo>
                      <a:pt x="287862" y="39758"/>
                    </a:lnTo>
                    <a:lnTo>
                      <a:pt x="287862" y="25558"/>
                    </a:lnTo>
                    <a:close/>
                  </a:path>
                </a:pathLst>
              </a:custGeom>
              <a:ln w="3175">
                <a:solidFill>
                  <a:srgbClr val="000000"/>
                </a:solidFill>
              </a:ln>
            </p:spPr>
            <p:txBody>
              <a:bodyPr wrap="square" lIns="0" tIns="0" rIns="0" bIns="0" rtlCol="0"/>
              <a:lstStyle/>
              <a:p>
                <a:endParaRPr sz="2133"/>
              </a:p>
            </p:txBody>
          </p:sp>
          <p:sp>
            <p:nvSpPr>
              <p:cNvPr id="593" name="object 593"/>
              <p:cNvSpPr/>
              <p:nvPr/>
            </p:nvSpPr>
            <p:spPr>
              <a:xfrm>
                <a:off x="2311467" y="3106477"/>
                <a:ext cx="33302" cy="49671"/>
              </a:xfrm>
              <a:custGeom>
                <a:avLst/>
                <a:gdLst/>
                <a:ahLst/>
                <a:cxnLst/>
                <a:rect l="l" t="t" r="r" b="b"/>
                <a:pathLst>
                  <a:path w="37464" h="55880">
                    <a:moveTo>
                      <a:pt x="0" y="55535"/>
                    </a:moveTo>
                    <a:lnTo>
                      <a:pt x="0" y="0"/>
                    </a:lnTo>
                    <a:lnTo>
                      <a:pt x="18622" y="0"/>
                    </a:lnTo>
                    <a:lnTo>
                      <a:pt x="26513" y="2839"/>
                    </a:lnTo>
                    <a:lnTo>
                      <a:pt x="31879" y="8204"/>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594" name="object 594"/>
              <p:cNvSpPr/>
              <p:nvPr/>
            </p:nvSpPr>
            <p:spPr>
              <a:xfrm>
                <a:off x="2360847" y="3106477"/>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595" name="object 595"/>
              <p:cNvSpPr/>
              <p:nvPr/>
            </p:nvSpPr>
            <p:spPr>
              <a:xfrm>
                <a:off x="2379646" y="3106477"/>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96" name="object 596"/>
              <p:cNvSpPr/>
              <p:nvPr/>
            </p:nvSpPr>
            <p:spPr>
              <a:xfrm>
                <a:off x="2386659" y="3139574"/>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597" name="object 597"/>
              <p:cNvSpPr/>
              <p:nvPr/>
            </p:nvSpPr>
            <p:spPr>
              <a:xfrm>
                <a:off x="2431270" y="3106478"/>
                <a:ext cx="33302" cy="49671"/>
              </a:xfrm>
              <a:custGeom>
                <a:avLst/>
                <a:gdLst/>
                <a:ahLst/>
                <a:cxnLst/>
                <a:rect l="l" t="t" r="r" b="b"/>
                <a:pathLst>
                  <a:path w="37464" h="55880">
                    <a:moveTo>
                      <a:pt x="0" y="55535"/>
                    </a:moveTo>
                    <a:lnTo>
                      <a:pt x="0" y="0"/>
                    </a:lnTo>
                    <a:lnTo>
                      <a:pt x="23988" y="0"/>
                    </a:lnTo>
                    <a:lnTo>
                      <a:pt x="31879" y="2839"/>
                    </a:lnTo>
                    <a:lnTo>
                      <a:pt x="34404" y="5364"/>
                    </a:lnTo>
                    <a:lnTo>
                      <a:pt x="36929" y="10728"/>
                    </a:lnTo>
                    <a:lnTo>
                      <a:pt x="36929" y="18616"/>
                    </a:lnTo>
                    <a:lnTo>
                      <a:pt x="34404" y="23981"/>
                    </a:lnTo>
                    <a:lnTo>
                      <a:pt x="31879" y="26505"/>
                    </a:lnTo>
                    <a:lnTo>
                      <a:pt x="23988" y="29345"/>
                    </a:lnTo>
                    <a:lnTo>
                      <a:pt x="0" y="29345"/>
                    </a:lnTo>
                  </a:path>
                </a:pathLst>
              </a:custGeom>
              <a:ln w="3175">
                <a:solidFill>
                  <a:srgbClr val="000000"/>
                </a:solidFill>
              </a:ln>
            </p:spPr>
            <p:txBody>
              <a:bodyPr wrap="square" lIns="0" tIns="0" rIns="0" bIns="0" rtlCol="0"/>
              <a:lstStyle/>
              <a:p>
                <a:endParaRPr sz="2133"/>
              </a:p>
            </p:txBody>
          </p:sp>
          <p:sp>
            <p:nvSpPr>
              <p:cNvPr id="598" name="object 598"/>
              <p:cNvSpPr/>
              <p:nvPr/>
            </p:nvSpPr>
            <p:spPr>
              <a:xfrm>
                <a:off x="2480650" y="310647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599" name="object 599"/>
              <p:cNvSpPr/>
              <p:nvPr/>
            </p:nvSpPr>
            <p:spPr>
              <a:xfrm>
                <a:off x="2513476" y="3106479"/>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600" name="object 600"/>
              <p:cNvSpPr/>
              <p:nvPr/>
            </p:nvSpPr>
            <p:spPr>
              <a:xfrm>
                <a:off x="2480650" y="3130039"/>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601" name="object 601"/>
              <p:cNvSpPr/>
              <p:nvPr/>
            </p:nvSpPr>
            <p:spPr>
              <a:xfrm>
                <a:off x="2532275" y="3106479"/>
                <a:ext cx="33302" cy="49671"/>
              </a:xfrm>
              <a:custGeom>
                <a:avLst/>
                <a:gdLst/>
                <a:ahLst/>
                <a:cxnLst/>
                <a:rect l="l" t="t" r="r" b="b"/>
                <a:pathLst>
                  <a:path w="37464" h="55880">
                    <a:moveTo>
                      <a:pt x="0" y="55535"/>
                    </a:moveTo>
                    <a:lnTo>
                      <a:pt x="0" y="0"/>
                    </a:lnTo>
                    <a:lnTo>
                      <a:pt x="23988" y="0"/>
                    </a:lnTo>
                    <a:lnTo>
                      <a:pt x="31879" y="2839"/>
                    </a:lnTo>
                    <a:lnTo>
                      <a:pt x="34404" y="5364"/>
                    </a:lnTo>
                    <a:lnTo>
                      <a:pt x="37245" y="10728"/>
                    </a:lnTo>
                    <a:lnTo>
                      <a:pt x="37245" y="16092"/>
                    </a:lnTo>
                    <a:lnTo>
                      <a:pt x="34404" y="21141"/>
                    </a:lnTo>
                    <a:lnTo>
                      <a:pt x="31879" y="23981"/>
                    </a:lnTo>
                    <a:lnTo>
                      <a:pt x="23988" y="26505"/>
                    </a:lnTo>
                    <a:lnTo>
                      <a:pt x="0" y="26505"/>
                    </a:lnTo>
                  </a:path>
                </a:pathLst>
              </a:custGeom>
              <a:ln w="3175">
                <a:solidFill>
                  <a:srgbClr val="000000"/>
                </a:solidFill>
              </a:ln>
            </p:spPr>
            <p:txBody>
              <a:bodyPr wrap="square" lIns="0" tIns="0" rIns="0" bIns="0" rtlCol="0"/>
              <a:lstStyle/>
              <a:p>
                <a:endParaRPr sz="2133"/>
              </a:p>
            </p:txBody>
          </p:sp>
          <p:sp>
            <p:nvSpPr>
              <p:cNvPr id="602" name="object 602"/>
              <p:cNvSpPr/>
              <p:nvPr/>
            </p:nvSpPr>
            <p:spPr>
              <a:xfrm>
                <a:off x="2548828" y="3130040"/>
                <a:ext cx="16933" cy="25964"/>
              </a:xfrm>
              <a:custGeom>
                <a:avLst/>
                <a:gdLst/>
                <a:ahLst/>
                <a:cxnLst/>
                <a:rect l="l" t="t" r="r" b="b"/>
                <a:pathLst>
                  <a:path w="19050" h="29210">
                    <a:moveTo>
                      <a:pt x="0" y="0"/>
                    </a:moveTo>
                    <a:lnTo>
                      <a:pt x="18622" y="29029"/>
                    </a:lnTo>
                  </a:path>
                </a:pathLst>
              </a:custGeom>
              <a:ln w="3175">
                <a:solidFill>
                  <a:srgbClr val="000000"/>
                </a:solidFill>
              </a:ln>
            </p:spPr>
            <p:txBody>
              <a:bodyPr wrap="square" lIns="0" tIns="0" rIns="0" bIns="0" rtlCol="0"/>
              <a:lstStyle/>
              <a:p>
                <a:endParaRPr sz="2133"/>
              </a:p>
            </p:txBody>
          </p:sp>
          <p:sp>
            <p:nvSpPr>
              <p:cNvPr id="603" name="object 603"/>
              <p:cNvSpPr/>
              <p:nvPr/>
            </p:nvSpPr>
            <p:spPr>
              <a:xfrm>
                <a:off x="2581655" y="3106480"/>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604" name="object 604"/>
              <p:cNvSpPr/>
              <p:nvPr/>
            </p:nvSpPr>
            <p:spPr>
              <a:xfrm>
                <a:off x="2588668" y="3139577"/>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605" name="object 605"/>
              <p:cNvSpPr/>
              <p:nvPr/>
            </p:nvSpPr>
            <p:spPr>
              <a:xfrm>
                <a:off x="2633280" y="3106481"/>
                <a:ext cx="35560" cy="49671"/>
              </a:xfrm>
              <a:custGeom>
                <a:avLst/>
                <a:gdLst/>
                <a:ahLst/>
                <a:cxnLst/>
                <a:rect l="l" t="t" r="r" b="b"/>
                <a:pathLst>
                  <a:path w="40005" h="55880">
                    <a:moveTo>
                      <a:pt x="39770" y="13252"/>
                    </a:moveTo>
                    <a:lnTo>
                      <a:pt x="37245" y="8204"/>
                    </a:lnTo>
                    <a:lnTo>
                      <a:pt x="31879" y="2839"/>
                    </a:lnTo>
                    <a:lnTo>
                      <a:pt x="26513" y="0"/>
                    </a:lnTo>
                    <a:lnTo>
                      <a:pt x="16097" y="0"/>
                    </a:lnTo>
                    <a:lnTo>
                      <a:pt x="10731" y="2839"/>
                    </a:lnTo>
                    <a:lnTo>
                      <a:pt x="5365" y="8204"/>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606" name="object 606"/>
              <p:cNvSpPr/>
              <p:nvPr/>
            </p:nvSpPr>
            <p:spPr>
              <a:xfrm>
                <a:off x="2682659" y="3106481"/>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grpSp>
      </p:grpSp>
      <p:sp>
        <p:nvSpPr>
          <p:cNvPr id="3" name="object 3"/>
          <p:cNvSpPr txBox="1"/>
          <p:nvPr/>
        </p:nvSpPr>
        <p:spPr>
          <a:xfrm>
            <a:off x="580249" y="1353425"/>
            <a:ext cx="4844627" cy="656462"/>
          </a:xfrm>
          <a:prstGeom prst="rect">
            <a:avLst/>
          </a:prstGeom>
        </p:spPr>
        <p:txBody>
          <a:bodyPr vert="horz" wrap="square" lIns="0" tIns="0" rIns="0" bIns="0" rtlCol="0">
            <a:spAutoFit/>
          </a:bodyPr>
          <a:lstStyle/>
          <a:p>
            <a:pPr marL="11289" marR="4516"/>
            <a:r>
              <a:rPr sz="2133" spc="-4" dirty="0">
                <a:latin typeface="Arial"/>
                <a:cs typeface="Arial"/>
              </a:rPr>
              <a:t>Diaph</a:t>
            </a:r>
            <a:r>
              <a:rPr sz="2133" dirty="0">
                <a:latin typeface="Arial"/>
                <a:cs typeface="Arial"/>
              </a:rPr>
              <a:t>r</a:t>
            </a:r>
            <a:r>
              <a:rPr sz="2133" spc="-4" dirty="0">
                <a:latin typeface="Arial"/>
                <a:cs typeface="Arial"/>
              </a:rPr>
              <a:t>ag</a:t>
            </a:r>
            <a:r>
              <a:rPr sz="2133" dirty="0">
                <a:latin typeface="Arial"/>
                <a:cs typeface="Arial"/>
              </a:rPr>
              <a:t>m</a:t>
            </a:r>
            <a:r>
              <a:rPr sz="2133" spc="27" dirty="0">
                <a:latin typeface="Arial"/>
                <a:cs typeface="Arial"/>
              </a:rPr>
              <a:t> </a:t>
            </a:r>
            <a:r>
              <a:rPr sz="2133" dirty="0">
                <a:latin typeface="Arial"/>
                <a:cs typeface="Arial"/>
              </a:rPr>
              <a:t>to</a:t>
            </a:r>
            <a:r>
              <a:rPr sz="2133" spc="-9"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18" dirty="0">
                <a:latin typeface="Arial"/>
                <a:cs typeface="Arial"/>
              </a:rPr>
              <a:t> </a:t>
            </a:r>
            <a:r>
              <a:rPr sz="2133" spc="-4" dirty="0">
                <a:latin typeface="Arial"/>
                <a:cs typeface="Arial"/>
              </a:rPr>
              <a:t>wal</a:t>
            </a:r>
            <a:r>
              <a:rPr sz="2133" dirty="0">
                <a:latin typeface="Arial"/>
                <a:cs typeface="Arial"/>
              </a:rPr>
              <a:t>l</a:t>
            </a:r>
            <a:r>
              <a:rPr sz="2133" spc="18" dirty="0">
                <a:latin typeface="Arial"/>
                <a:cs typeface="Arial"/>
              </a:rPr>
              <a:t> </a:t>
            </a:r>
            <a:r>
              <a:rPr sz="2133" dirty="0">
                <a:latin typeface="Arial"/>
                <a:cs typeface="Arial"/>
              </a:rPr>
              <a:t>/</a:t>
            </a:r>
            <a:r>
              <a:rPr sz="2133" spc="-13"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4" dirty="0">
                <a:latin typeface="Arial"/>
                <a:cs typeface="Arial"/>
              </a:rPr>
              <a:t> </a:t>
            </a:r>
            <a:r>
              <a:rPr sz="2133" dirty="0">
                <a:latin typeface="Arial"/>
                <a:cs typeface="Arial"/>
              </a:rPr>
              <a:t>tr</a:t>
            </a:r>
            <a:r>
              <a:rPr sz="2133" spc="-4" dirty="0">
                <a:latin typeface="Arial"/>
                <a:cs typeface="Arial"/>
              </a:rPr>
              <a:t>an</a:t>
            </a:r>
            <a:r>
              <a:rPr sz="2133" dirty="0">
                <a:latin typeface="Arial"/>
                <a:cs typeface="Arial"/>
              </a:rPr>
              <a:t>sf</a:t>
            </a:r>
            <a:r>
              <a:rPr sz="2133" spc="-4" dirty="0">
                <a:latin typeface="Arial"/>
                <a:cs typeface="Arial"/>
              </a:rPr>
              <a:t>er </a:t>
            </a:r>
            <a:r>
              <a:rPr sz="2133" dirty="0">
                <a:latin typeface="Arial"/>
                <a:cs typeface="Arial"/>
              </a:rPr>
              <a:t>t</a:t>
            </a:r>
            <a:r>
              <a:rPr sz="2133" spc="-4" dirty="0">
                <a:latin typeface="Arial"/>
                <a:cs typeface="Arial"/>
              </a:rPr>
              <a:t>h</a:t>
            </a:r>
            <a:r>
              <a:rPr sz="2133" dirty="0">
                <a:latin typeface="Arial"/>
                <a:cs typeface="Arial"/>
              </a:rPr>
              <a:t>r</a:t>
            </a:r>
            <a:r>
              <a:rPr sz="2133" spc="-4" dirty="0">
                <a:latin typeface="Arial"/>
                <a:cs typeface="Arial"/>
              </a:rPr>
              <a:t>oug</a:t>
            </a:r>
            <a:r>
              <a:rPr sz="2133" dirty="0">
                <a:latin typeface="Arial"/>
                <a:cs typeface="Arial"/>
              </a:rPr>
              <a:t>h f</a:t>
            </a:r>
            <a:r>
              <a:rPr sz="2133" spc="-4" dirty="0">
                <a:latin typeface="Arial"/>
                <a:cs typeface="Arial"/>
              </a:rPr>
              <a:t>loor</a:t>
            </a:r>
            <a:endParaRPr sz="2133" dirty="0">
              <a:latin typeface="Arial"/>
              <a:cs typeface="Arial"/>
            </a:endParaRPr>
          </a:p>
        </p:txBody>
      </p:sp>
      <p:sp>
        <p:nvSpPr>
          <p:cNvPr id="619" name="object 2"/>
          <p:cNvSpPr txBox="1">
            <a:spLocks noGrp="1"/>
          </p:cNvSpPr>
          <p:nvPr>
            <p:ph type="title"/>
          </p:nvPr>
        </p:nvSpPr>
        <p:spPr/>
        <p:txBody>
          <a:bodyPr/>
          <a:lstStyle/>
          <a:p>
            <a:r>
              <a:rPr lang="en-US" dirty="0"/>
              <a:t>Design Example: Shear Walls</a:t>
            </a:r>
          </a:p>
        </p:txBody>
      </p:sp>
    </p:spTree>
    <p:extLst>
      <p:ext uri="{BB962C8B-B14F-4D97-AF65-F5344CB8AC3E}">
        <p14:creationId xmlns:p14="http://schemas.microsoft.com/office/powerpoint/2010/main" val="3538779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24745" y="1382353"/>
            <a:ext cx="4427022" cy="738664"/>
          </a:xfrm>
          <a:prstGeom prst="rect">
            <a:avLst/>
          </a:prstGeom>
        </p:spPr>
        <p:txBody>
          <a:bodyPr vert="horz" wrap="square" lIns="0" tIns="0" rIns="0" bIns="0" rtlCol="0">
            <a:spAutoFit/>
          </a:bodyPr>
          <a:lstStyle/>
          <a:p>
            <a:pPr marL="11289" marR="4516"/>
            <a:r>
              <a:rPr spc="-4" dirty="0">
                <a:latin typeface="Arial"/>
                <a:cs typeface="Arial"/>
              </a:rPr>
              <a:t>Shea</a:t>
            </a:r>
            <a:r>
              <a:rPr dirty="0">
                <a:latin typeface="Arial"/>
                <a:cs typeface="Arial"/>
              </a:rPr>
              <a:t>r</a:t>
            </a:r>
            <a:r>
              <a:rPr spc="18" dirty="0">
                <a:latin typeface="Arial"/>
                <a:cs typeface="Arial"/>
              </a:rPr>
              <a:t> </a:t>
            </a:r>
            <a:r>
              <a:rPr spc="-4" dirty="0">
                <a:latin typeface="Arial"/>
                <a:cs typeface="Arial"/>
              </a:rPr>
              <a:t>wal</a:t>
            </a:r>
            <a:r>
              <a:rPr dirty="0">
                <a:latin typeface="Arial"/>
                <a:cs typeface="Arial"/>
              </a:rPr>
              <a:t>l</a:t>
            </a:r>
            <a:r>
              <a:rPr spc="18" dirty="0">
                <a:latin typeface="Arial"/>
                <a:cs typeface="Arial"/>
              </a:rPr>
              <a:t> </a:t>
            </a:r>
            <a:r>
              <a:rPr spc="-4" dirty="0">
                <a:latin typeface="Arial"/>
                <a:cs typeface="Arial"/>
              </a:rPr>
              <a:t>o</a:t>
            </a:r>
            <a:r>
              <a:rPr dirty="0">
                <a:latin typeface="Arial"/>
                <a:cs typeface="Arial"/>
              </a:rPr>
              <a:t>v</a:t>
            </a:r>
            <a:r>
              <a:rPr spc="-4" dirty="0">
                <a:latin typeface="Arial"/>
                <a:cs typeface="Arial"/>
              </a:rPr>
              <a:t>e</a:t>
            </a:r>
            <a:r>
              <a:rPr dirty="0">
                <a:latin typeface="Arial"/>
                <a:cs typeface="Arial"/>
              </a:rPr>
              <a:t>rt</a:t>
            </a:r>
            <a:r>
              <a:rPr spc="-4" dirty="0">
                <a:latin typeface="Arial"/>
                <a:cs typeface="Arial"/>
              </a:rPr>
              <a:t>u</a:t>
            </a:r>
            <a:r>
              <a:rPr dirty="0">
                <a:latin typeface="Arial"/>
                <a:cs typeface="Arial"/>
              </a:rPr>
              <a:t>r</a:t>
            </a:r>
            <a:r>
              <a:rPr spc="-4" dirty="0">
                <a:latin typeface="Arial"/>
                <a:cs typeface="Arial"/>
              </a:rPr>
              <a:t>nin</a:t>
            </a:r>
            <a:r>
              <a:rPr dirty="0">
                <a:latin typeface="Arial"/>
                <a:cs typeface="Arial"/>
              </a:rPr>
              <a:t>g</a:t>
            </a:r>
            <a:r>
              <a:rPr spc="9" dirty="0">
                <a:latin typeface="Arial"/>
                <a:cs typeface="Arial"/>
              </a:rPr>
              <a:t> </a:t>
            </a:r>
            <a:r>
              <a:rPr dirty="0">
                <a:latin typeface="Arial"/>
                <a:cs typeface="Arial"/>
              </a:rPr>
              <a:t>/</a:t>
            </a:r>
            <a:r>
              <a:rPr spc="-13" dirty="0">
                <a:latin typeface="Arial"/>
                <a:cs typeface="Arial"/>
              </a:rPr>
              <a:t> </a:t>
            </a:r>
            <a:r>
              <a:rPr dirty="0">
                <a:latin typeface="Arial"/>
                <a:cs typeface="Arial"/>
              </a:rPr>
              <a:t>tr</a:t>
            </a:r>
            <a:r>
              <a:rPr spc="-4" dirty="0">
                <a:latin typeface="Arial"/>
                <a:cs typeface="Arial"/>
              </a:rPr>
              <a:t>an</a:t>
            </a:r>
            <a:r>
              <a:rPr dirty="0">
                <a:latin typeface="Arial"/>
                <a:cs typeface="Arial"/>
              </a:rPr>
              <a:t>sf</a:t>
            </a:r>
            <a:r>
              <a:rPr spc="-4" dirty="0">
                <a:latin typeface="Arial"/>
                <a:cs typeface="Arial"/>
              </a:rPr>
              <a:t>e</a:t>
            </a:r>
            <a:r>
              <a:rPr dirty="0">
                <a:latin typeface="Arial"/>
                <a:cs typeface="Arial"/>
              </a:rPr>
              <a:t>r</a:t>
            </a:r>
            <a:r>
              <a:rPr spc="-4" dirty="0">
                <a:latin typeface="Arial"/>
                <a:cs typeface="Arial"/>
              </a:rPr>
              <a:t> of </a:t>
            </a:r>
            <a:r>
              <a:rPr dirty="0">
                <a:latin typeface="Arial"/>
                <a:cs typeface="Arial"/>
              </a:rPr>
              <a:t>v</a:t>
            </a:r>
            <a:r>
              <a:rPr spc="-4" dirty="0">
                <a:latin typeface="Arial"/>
                <a:cs typeface="Arial"/>
              </a:rPr>
              <a:t>e</a:t>
            </a:r>
            <a:r>
              <a:rPr dirty="0">
                <a:latin typeface="Arial"/>
                <a:cs typeface="Arial"/>
              </a:rPr>
              <a:t>rt</a:t>
            </a:r>
            <a:r>
              <a:rPr spc="-4" dirty="0">
                <a:latin typeface="Arial"/>
                <a:cs typeface="Arial"/>
              </a:rPr>
              <a:t>i</a:t>
            </a:r>
            <a:r>
              <a:rPr dirty="0">
                <a:latin typeface="Arial"/>
                <a:cs typeface="Arial"/>
              </a:rPr>
              <a:t>c</a:t>
            </a:r>
            <a:r>
              <a:rPr spc="-4" dirty="0">
                <a:latin typeface="Arial"/>
                <a:cs typeface="Arial"/>
              </a:rPr>
              <a:t>a</a:t>
            </a:r>
            <a:r>
              <a:rPr dirty="0">
                <a:latin typeface="Arial"/>
                <a:cs typeface="Arial"/>
              </a:rPr>
              <a:t>l</a:t>
            </a:r>
            <a:r>
              <a:rPr spc="9" dirty="0">
                <a:latin typeface="Arial"/>
                <a:cs typeface="Arial"/>
              </a:rPr>
              <a:t> </a:t>
            </a:r>
            <a:r>
              <a:rPr dirty="0">
                <a:latin typeface="Arial"/>
                <a:cs typeface="Arial"/>
              </a:rPr>
              <a:t>f</a:t>
            </a:r>
            <a:r>
              <a:rPr spc="-4" dirty="0">
                <a:latin typeface="Arial"/>
                <a:cs typeface="Arial"/>
              </a:rPr>
              <a:t>o</a:t>
            </a:r>
            <a:r>
              <a:rPr dirty="0">
                <a:latin typeface="Arial"/>
                <a:cs typeface="Arial"/>
              </a:rPr>
              <a:t>rc</a:t>
            </a:r>
            <a:r>
              <a:rPr spc="-4" dirty="0">
                <a:latin typeface="Arial"/>
                <a:cs typeface="Arial"/>
              </a:rPr>
              <a:t>e</a:t>
            </a:r>
            <a:r>
              <a:rPr dirty="0">
                <a:latin typeface="Arial"/>
                <a:cs typeface="Arial"/>
              </a:rPr>
              <a:t>s</a:t>
            </a:r>
            <a:r>
              <a:rPr spc="-9" dirty="0">
                <a:latin typeface="Arial"/>
                <a:cs typeface="Arial"/>
              </a:rPr>
              <a:t> </a:t>
            </a:r>
            <a:r>
              <a:rPr dirty="0">
                <a:latin typeface="Arial"/>
                <a:cs typeface="Arial"/>
              </a:rPr>
              <a:t>t</a:t>
            </a:r>
            <a:r>
              <a:rPr spc="-4" dirty="0">
                <a:latin typeface="Arial"/>
                <a:cs typeface="Arial"/>
              </a:rPr>
              <a:t>h</a:t>
            </a:r>
            <a:r>
              <a:rPr dirty="0">
                <a:latin typeface="Arial"/>
                <a:cs typeface="Arial"/>
              </a:rPr>
              <a:t>r</a:t>
            </a:r>
            <a:r>
              <a:rPr spc="-4" dirty="0">
                <a:latin typeface="Arial"/>
                <a:cs typeface="Arial"/>
              </a:rPr>
              <a:t>oug</a:t>
            </a:r>
            <a:r>
              <a:rPr dirty="0">
                <a:latin typeface="Arial"/>
                <a:cs typeface="Arial"/>
              </a:rPr>
              <a:t>h f</a:t>
            </a:r>
            <a:r>
              <a:rPr spc="-4" dirty="0">
                <a:latin typeface="Arial"/>
                <a:cs typeface="Arial"/>
              </a:rPr>
              <a:t>loor</a:t>
            </a:r>
            <a:endParaRPr dirty="0">
              <a:latin typeface="Arial"/>
              <a:cs typeface="Arial"/>
            </a:endParaRPr>
          </a:p>
        </p:txBody>
      </p:sp>
      <p:grpSp>
        <p:nvGrpSpPr>
          <p:cNvPr id="166" name="Group 165" descr="Left graphic shows details of framing and connectors commonly used to transfer overturning from a shear wall above a floor level to a shear wall below a floor level. "/>
          <p:cNvGrpSpPr/>
          <p:nvPr/>
        </p:nvGrpSpPr>
        <p:grpSpPr>
          <a:xfrm>
            <a:off x="865860" y="2510472"/>
            <a:ext cx="3559025" cy="3589712"/>
            <a:chOff x="740310" y="2303934"/>
            <a:chExt cx="3744827" cy="3777116"/>
          </a:xfrm>
        </p:grpSpPr>
        <p:sp>
          <p:nvSpPr>
            <p:cNvPr id="92" name="object 92" descr="Details of framing and connectors commonly used to transfer overturning from a shear wall above a floor level to a shear wall below a floor level."/>
            <p:cNvSpPr/>
            <p:nvPr/>
          </p:nvSpPr>
          <p:spPr>
            <a:xfrm>
              <a:off x="740310" y="2303934"/>
              <a:ext cx="1952741" cy="3359027"/>
            </a:xfrm>
            <a:prstGeom prst="rect">
              <a:avLst/>
            </a:prstGeom>
            <a:blipFill>
              <a:blip r:embed="rId3" cstate="print"/>
              <a:stretch>
                <a:fillRect/>
              </a:stretch>
            </a:blipFill>
          </p:spPr>
          <p:txBody>
            <a:bodyPr wrap="square" lIns="0" tIns="0" rIns="0" bIns="0" rtlCol="0"/>
            <a:lstStyle/>
            <a:p>
              <a:endParaRPr sz="2133"/>
            </a:p>
          </p:txBody>
        </p:sp>
        <p:sp>
          <p:nvSpPr>
            <p:cNvPr id="13" name="object 13"/>
            <p:cNvSpPr/>
            <p:nvPr/>
          </p:nvSpPr>
          <p:spPr>
            <a:xfrm>
              <a:off x="2516732" y="4736670"/>
              <a:ext cx="0" cy="0"/>
            </a:xfrm>
            <a:custGeom>
              <a:avLst/>
              <a:gdLst/>
              <a:ahLst/>
              <a:cxnLst/>
              <a:rect l="l" t="t" r="r" b="b"/>
              <a:pathLst>
                <a:path>
                  <a:moveTo>
                    <a:pt x="0" y="0"/>
                  </a:moveTo>
                  <a:lnTo>
                    <a:pt x="0" y="0"/>
                  </a:lnTo>
                </a:path>
              </a:pathLst>
            </a:custGeom>
            <a:ln w="3175">
              <a:solidFill>
                <a:srgbClr val="000000"/>
              </a:solidFill>
            </a:ln>
          </p:spPr>
          <p:txBody>
            <a:bodyPr wrap="square" lIns="0" tIns="0" rIns="0" bIns="0" rtlCol="0"/>
            <a:lstStyle/>
            <a:p>
              <a:endParaRPr sz="2133"/>
            </a:p>
          </p:txBody>
        </p:sp>
        <p:sp>
          <p:nvSpPr>
            <p:cNvPr id="14" name="object 14"/>
            <p:cNvSpPr/>
            <p:nvPr/>
          </p:nvSpPr>
          <p:spPr>
            <a:xfrm>
              <a:off x="4453219" y="3955088"/>
              <a:ext cx="0" cy="110631"/>
            </a:xfrm>
            <a:custGeom>
              <a:avLst/>
              <a:gdLst/>
              <a:ahLst/>
              <a:cxnLst/>
              <a:rect l="l" t="t" r="r" b="b"/>
              <a:pathLst>
                <a:path h="124460">
                  <a:moveTo>
                    <a:pt x="0" y="123973"/>
                  </a:moveTo>
                  <a:lnTo>
                    <a:pt x="0" y="123973"/>
                  </a:lnTo>
                  <a:lnTo>
                    <a:pt x="0" y="5578"/>
                  </a:lnTo>
                  <a:lnTo>
                    <a:pt x="0" y="0"/>
                  </a:lnTo>
                </a:path>
              </a:pathLst>
            </a:custGeom>
            <a:ln w="3175">
              <a:solidFill>
                <a:srgbClr val="000000"/>
              </a:solidFill>
            </a:ln>
          </p:spPr>
          <p:txBody>
            <a:bodyPr wrap="square" lIns="0" tIns="0" rIns="0" bIns="0" rtlCol="0"/>
            <a:lstStyle/>
            <a:p>
              <a:endParaRPr sz="2133"/>
            </a:p>
          </p:txBody>
        </p:sp>
        <p:sp>
          <p:nvSpPr>
            <p:cNvPr id="15" name="object 15"/>
            <p:cNvSpPr/>
            <p:nvPr/>
          </p:nvSpPr>
          <p:spPr>
            <a:xfrm>
              <a:off x="4453219" y="3920652"/>
              <a:ext cx="31609" cy="34431"/>
            </a:xfrm>
            <a:custGeom>
              <a:avLst/>
              <a:gdLst/>
              <a:ahLst/>
              <a:cxnLst/>
              <a:rect l="l" t="t" r="r" b="b"/>
              <a:pathLst>
                <a:path w="35560" h="38735">
                  <a:moveTo>
                    <a:pt x="0" y="38741"/>
                  </a:moveTo>
                  <a:lnTo>
                    <a:pt x="5578" y="32852"/>
                  </a:lnTo>
                  <a:lnTo>
                    <a:pt x="17666" y="19215"/>
                  </a:lnTo>
                  <a:lnTo>
                    <a:pt x="29753" y="5888"/>
                  </a:lnTo>
                  <a:lnTo>
                    <a:pt x="35332" y="0"/>
                  </a:lnTo>
                </a:path>
              </a:pathLst>
            </a:custGeom>
            <a:ln w="3175">
              <a:solidFill>
                <a:srgbClr val="000000"/>
              </a:solidFill>
            </a:ln>
          </p:spPr>
          <p:txBody>
            <a:bodyPr wrap="square" lIns="0" tIns="0" rIns="0" bIns="0" rtlCol="0"/>
            <a:lstStyle/>
            <a:p>
              <a:endParaRPr sz="2133"/>
            </a:p>
          </p:txBody>
        </p:sp>
        <p:sp>
          <p:nvSpPr>
            <p:cNvPr id="16" name="object 16"/>
            <p:cNvSpPr/>
            <p:nvPr/>
          </p:nvSpPr>
          <p:spPr>
            <a:xfrm>
              <a:off x="4417404" y="3887041"/>
              <a:ext cx="67733" cy="33867"/>
            </a:xfrm>
            <a:custGeom>
              <a:avLst/>
              <a:gdLst/>
              <a:ahLst/>
              <a:cxnLst/>
              <a:rect l="l" t="t" r="r" b="b"/>
              <a:pathLst>
                <a:path w="76200" h="38100">
                  <a:moveTo>
                    <a:pt x="75624" y="37811"/>
                  </a:moveTo>
                  <a:lnTo>
                    <a:pt x="63847" y="31923"/>
                  </a:lnTo>
                  <a:lnTo>
                    <a:pt x="37812" y="18905"/>
                  </a:lnTo>
                  <a:lnTo>
                    <a:pt x="11777" y="5888"/>
                  </a:lnTo>
                  <a:lnTo>
                    <a:pt x="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4417404" y="3866655"/>
              <a:ext cx="36124" cy="20884"/>
            </a:xfrm>
            <a:custGeom>
              <a:avLst/>
              <a:gdLst/>
              <a:ahLst/>
              <a:cxnLst/>
              <a:rect l="l" t="t" r="r" b="b"/>
              <a:pathLst>
                <a:path w="40639" h="23495">
                  <a:moveTo>
                    <a:pt x="0" y="22935"/>
                  </a:moveTo>
                  <a:lnTo>
                    <a:pt x="40291" y="0"/>
                  </a:lnTo>
                </a:path>
              </a:pathLst>
            </a:custGeom>
            <a:ln w="3175">
              <a:solidFill>
                <a:srgbClr val="000000"/>
              </a:solidFill>
            </a:ln>
          </p:spPr>
          <p:txBody>
            <a:bodyPr wrap="square" lIns="0" tIns="0" rIns="0" bIns="0" rtlCol="0"/>
            <a:lstStyle/>
            <a:p>
              <a:endParaRPr sz="2133"/>
            </a:p>
          </p:txBody>
        </p:sp>
        <p:sp>
          <p:nvSpPr>
            <p:cNvPr id="18" name="object 18"/>
            <p:cNvSpPr/>
            <p:nvPr/>
          </p:nvSpPr>
          <p:spPr>
            <a:xfrm>
              <a:off x="4453219" y="3690063"/>
              <a:ext cx="0" cy="176671"/>
            </a:xfrm>
            <a:custGeom>
              <a:avLst/>
              <a:gdLst/>
              <a:ahLst/>
              <a:cxnLst/>
              <a:rect l="l" t="t" r="r" b="b"/>
              <a:pathLst>
                <a:path h="198754">
                  <a:moveTo>
                    <a:pt x="0" y="198667"/>
                  </a:moveTo>
                  <a:lnTo>
                    <a:pt x="0" y="198667"/>
                  </a:lnTo>
                  <a:lnTo>
                    <a:pt x="0" y="8678"/>
                  </a:lnTo>
                  <a:lnTo>
                    <a:pt x="0" y="0"/>
                  </a:lnTo>
                </a:path>
              </a:pathLst>
            </a:custGeom>
            <a:ln w="3175">
              <a:solidFill>
                <a:srgbClr val="000000"/>
              </a:solidFill>
            </a:ln>
          </p:spPr>
          <p:txBody>
            <a:bodyPr wrap="square" lIns="0" tIns="0" rIns="0" bIns="0" rtlCol="0"/>
            <a:lstStyle/>
            <a:p>
              <a:endParaRPr sz="2133"/>
            </a:p>
          </p:txBody>
        </p:sp>
        <p:sp>
          <p:nvSpPr>
            <p:cNvPr id="19" name="object 19"/>
            <p:cNvSpPr/>
            <p:nvPr/>
          </p:nvSpPr>
          <p:spPr>
            <a:xfrm>
              <a:off x="4354591" y="3661962"/>
              <a:ext cx="98778" cy="28222"/>
            </a:xfrm>
            <a:custGeom>
              <a:avLst/>
              <a:gdLst/>
              <a:ahLst/>
              <a:cxnLst/>
              <a:rect l="l" t="t" r="r" b="b"/>
              <a:pathLst>
                <a:path w="111125" h="31750">
                  <a:moveTo>
                    <a:pt x="110957" y="31613"/>
                  </a:moveTo>
                  <a:lnTo>
                    <a:pt x="93601" y="26654"/>
                  </a:lnTo>
                  <a:lnTo>
                    <a:pt x="55478" y="15806"/>
                  </a:lnTo>
                  <a:lnTo>
                    <a:pt x="17356" y="4958"/>
                  </a:lnTo>
                  <a:lnTo>
                    <a:pt x="0" y="0"/>
                  </a:lnTo>
                </a:path>
              </a:pathLst>
            </a:custGeom>
            <a:ln w="3175">
              <a:solidFill>
                <a:srgbClr val="000000"/>
              </a:solidFill>
            </a:ln>
          </p:spPr>
          <p:txBody>
            <a:bodyPr wrap="square" lIns="0" tIns="0" rIns="0" bIns="0" rtlCol="0"/>
            <a:lstStyle/>
            <a:p>
              <a:endParaRPr sz="2133"/>
            </a:p>
          </p:txBody>
        </p:sp>
        <p:sp>
          <p:nvSpPr>
            <p:cNvPr id="20" name="object 20"/>
            <p:cNvSpPr/>
            <p:nvPr/>
          </p:nvSpPr>
          <p:spPr>
            <a:xfrm>
              <a:off x="3847670" y="3661962"/>
              <a:ext cx="507436" cy="202070"/>
            </a:xfrm>
            <a:custGeom>
              <a:avLst/>
              <a:gdLst/>
              <a:ahLst/>
              <a:cxnLst/>
              <a:rect l="l" t="t" r="r" b="b"/>
              <a:pathLst>
                <a:path w="570864" h="227329">
                  <a:moveTo>
                    <a:pt x="570284" y="0"/>
                  </a:moveTo>
                  <a:lnTo>
                    <a:pt x="564085" y="2479"/>
                  </a:lnTo>
                  <a:lnTo>
                    <a:pt x="545799" y="9607"/>
                  </a:lnTo>
                  <a:lnTo>
                    <a:pt x="517904" y="20765"/>
                  </a:lnTo>
                  <a:lnTo>
                    <a:pt x="481332" y="35332"/>
                  </a:lnTo>
                  <a:lnTo>
                    <a:pt x="389900" y="71904"/>
                  </a:lnTo>
                  <a:lnTo>
                    <a:pt x="285142" y="113435"/>
                  </a:lnTo>
                  <a:lnTo>
                    <a:pt x="180383" y="155276"/>
                  </a:lnTo>
                  <a:lnTo>
                    <a:pt x="88951" y="191538"/>
                  </a:lnTo>
                  <a:lnTo>
                    <a:pt x="52689" y="206105"/>
                  </a:lnTo>
                  <a:lnTo>
                    <a:pt x="24485" y="217263"/>
                  </a:lnTo>
                  <a:lnTo>
                    <a:pt x="6198" y="224391"/>
                  </a:lnTo>
                  <a:lnTo>
                    <a:pt x="0" y="226871"/>
                  </a:lnTo>
                </a:path>
              </a:pathLst>
            </a:custGeom>
            <a:ln w="3175">
              <a:solidFill>
                <a:srgbClr val="000000"/>
              </a:solidFill>
            </a:ln>
          </p:spPr>
          <p:txBody>
            <a:bodyPr wrap="square" lIns="0" tIns="0" rIns="0" bIns="0" rtlCol="0"/>
            <a:lstStyle/>
            <a:p>
              <a:endParaRPr sz="2133"/>
            </a:p>
          </p:txBody>
        </p:sp>
        <p:sp>
          <p:nvSpPr>
            <p:cNvPr id="21" name="object 21"/>
            <p:cNvSpPr/>
            <p:nvPr/>
          </p:nvSpPr>
          <p:spPr>
            <a:xfrm>
              <a:off x="3754553" y="3842964"/>
              <a:ext cx="93133" cy="20884"/>
            </a:xfrm>
            <a:custGeom>
              <a:avLst/>
              <a:gdLst/>
              <a:ahLst/>
              <a:cxnLst/>
              <a:rect l="l" t="t" r="r" b="b"/>
              <a:pathLst>
                <a:path w="104775" h="23495">
                  <a:moveTo>
                    <a:pt x="104758" y="23245"/>
                  </a:moveTo>
                  <a:lnTo>
                    <a:pt x="88332" y="19835"/>
                  </a:lnTo>
                  <a:lnTo>
                    <a:pt x="52379" y="11777"/>
                  </a:lnTo>
                  <a:lnTo>
                    <a:pt x="16426" y="3719"/>
                  </a:lnTo>
                  <a:lnTo>
                    <a:pt x="0" y="0"/>
                  </a:lnTo>
                </a:path>
              </a:pathLst>
            </a:custGeom>
            <a:ln w="3175">
              <a:solidFill>
                <a:srgbClr val="000000"/>
              </a:solidFill>
            </a:ln>
          </p:spPr>
          <p:txBody>
            <a:bodyPr wrap="square" lIns="0" tIns="0" rIns="0" bIns="0" rtlCol="0"/>
            <a:lstStyle/>
            <a:p>
              <a:endParaRPr sz="2133"/>
            </a:p>
          </p:txBody>
        </p:sp>
        <p:sp>
          <p:nvSpPr>
            <p:cNvPr id="22" name="object 22"/>
            <p:cNvSpPr/>
            <p:nvPr/>
          </p:nvSpPr>
          <p:spPr>
            <a:xfrm>
              <a:off x="3754552" y="3724776"/>
              <a:ext cx="0" cy="118533"/>
            </a:xfrm>
            <a:custGeom>
              <a:avLst/>
              <a:gdLst/>
              <a:ahLst/>
              <a:cxnLst/>
              <a:rect l="l" t="t" r="r" b="b"/>
              <a:pathLst>
                <a:path h="133350">
                  <a:moveTo>
                    <a:pt x="0" y="132961"/>
                  </a:moveTo>
                  <a:lnTo>
                    <a:pt x="0" y="132961"/>
                  </a:lnTo>
                  <a:lnTo>
                    <a:pt x="0" y="5888"/>
                  </a:lnTo>
                  <a:lnTo>
                    <a:pt x="0" y="0"/>
                  </a:lnTo>
                </a:path>
              </a:pathLst>
            </a:custGeom>
            <a:ln w="3175">
              <a:solidFill>
                <a:srgbClr val="000000"/>
              </a:solidFill>
            </a:ln>
          </p:spPr>
          <p:txBody>
            <a:bodyPr wrap="square" lIns="0" tIns="0" rIns="0" bIns="0" rtlCol="0"/>
            <a:lstStyle/>
            <a:p>
              <a:endParaRPr sz="2133"/>
            </a:p>
          </p:txBody>
        </p:sp>
        <p:sp>
          <p:nvSpPr>
            <p:cNvPr id="23" name="object 23"/>
            <p:cNvSpPr/>
            <p:nvPr/>
          </p:nvSpPr>
          <p:spPr>
            <a:xfrm>
              <a:off x="3754553" y="3695298"/>
              <a:ext cx="31044" cy="29916"/>
            </a:xfrm>
            <a:custGeom>
              <a:avLst/>
              <a:gdLst/>
              <a:ahLst/>
              <a:cxnLst/>
              <a:rect l="l" t="t" r="r" b="b"/>
              <a:pathLst>
                <a:path w="34925" h="33654">
                  <a:moveTo>
                    <a:pt x="0" y="33162"/>
                  </a:moveTo>
                  <a:lnTo>
                    <a:pt x="34403" y="0"/>
                  </a:lnTo>
                </a:path>
              </a:pathLst>
            </a:custGeom>
            <a:ln w="3175">
              <a:solidFill>
                <a:srgbClr val="000000"/>
              </a:solidFill>
            </a:ln>
          </p:spPr>
          <p:txBody>
            <a:bodyPr wrap="square" lIns="0" tIns="0" rIns="0" bIns="0" rtlCol="0"/>
            <a:lstStyle/>
            <a:p>
              <a:endParaRPr sz="2133"/>
            </a:p>
          </p:txBody>
        </p:sp>
        <p:sp>
          <p:nvSpPr>
            <p:cNvPr id="24" name="object 24"/>
            <p:cNvSpPr/>
            <p:nvPr/>
          </p:nvSpPr>
          <p:spPr>
            <a:xfrm>
              <a:off x="3710747" y="3658657"/>
              <a:ext cx="74507" cy="36689"/>
            </a:xfrm>
            <a:custGeom>
              <a:avLst/>
              <a:gdLst/>
              <a:ahLst/>
              <a:cxnLst/>
              <a:rect l="l" t="t" r="r" b="b"/>
              <a:pathLst>
                <a:path w="83820" h="41275">
                  <a:moveTo>
                    <a:pt x="83683" y="41221"/>
                  </a:moveTo>
                  <a:lnTo>
                    <a:pt x="70355" y="34712"/>
                  </a:lnTo>
                  <a:lnTo>
                    <a:pt x="41841" y="20765"/>
                  </a:lnTo>
                  <a:lnTo>
                    <a:pt x="13017" y="6508"/>
                  </a:lnTo>
                  <a:lnTo>
                    <a:pt x="0" y="0"/>
                  </a:lnTo>
                </a:path>
              </a:pathLst>
            </a:custGeom>
            <a:ln w="3175">
              <a:solidFill>
                <a:srgbClr val="000000"/>
              </a:solidFill>
            </a:ln>
          </p:spPr>
          <p:txBody>
            <a:bodyPr wrap="square" lIns="0" tIns="0" rIns="0" bIns="0" rtlCol="0"/>
            <a:lstStyle/>
            <a:p>
              <a:endParaRPr sz="2133"/>
            </a:p>
          </p:txBody>
        </p:sp>
        <p:sp>
          <p:nvSpPr>
            <p:cNvPr id="25" name="object 25"/>
            <p:cNvSpPr/>
            <p:nvPr/>
          </p:nvSpPr>
          <p:spPr>
            <a:xfrm>
              <a:off x="3710747" y="3629180"/>
              <a:ext cx="44027" cy="29916"/>
            </a:xfrm>
            <a:custGeom>
              <a:avLst/>
              <a:gdLst/>
              <a:ahLst/>
              <a:cxnLst/>
              <a:rect l="l" t="t" r="r" b="b"/>
              <a:pathLst>
                <a:path w="49529" h="33654">
                  <a:moveTo>
                    <a:pt x="0" y="33162"/>
                  </a:moveTo>
                  <a:lnTo>
                    <a:pt x="7748" y="27894"/>
                  </a:lnTo>
                  <a:lnTo>
                    <a:pt x="24794" y="16426"/>
                  </a:lnTo>
                  <a:lnTo>
                    <a:pt x="41531" y="4958"/>
                  </a:lnTo>
                  <a:lnTo>
                    <a:pt x="49280" y="0"/>
                  </a:lnTo>
                </a:path>
              </a:pathLst>
            </a:custGeom>
            <a:ln w="3175">
              <a:solidFill>
                <a:srgbClr val="000000"/>
              </a:solidFill>
            </a:ln>
          </p:spPr>
          <p:txBody>
            <a:bodyPr wrap="square" lIns="0" tIns="0" rIns="0" bIns="0" rtlCol="0"/>
            <a:lstStyle/>
            <a:p>
              <a:endParaRPr sz="2133"/>
            </a:p>
          </p:txBody>
        </p:sp>
        <p:sp>
          <p:nvSpPr>
            <p:cNvPr id="26" name="object 26"/>
            <p:cNvSpPr/>
            <p:nvPr/>
          </p:nvSpPr>
          <p:spPr>
            <a:xfrm>
              <a:off x="3754552" y="3484545"/>
              <a:ext cx="0" cy="145062"/>
            </a:xfrm>
            <a:custGeom>
              <a:avLst/>
              <a:gdLst/>
              <a:ahLst/>
              <a:cxnLst/>
              <a:rect l="l" t="t" r="r" b="b"/>
              <a:pathLst>
                <a:path h="163195">
                  <a:moveTo>
                    <a:pt x="0" y="162715"/>
                  </a:moveTo>
                  <a:lnTo>
                    <a:pt x="0" y="162715"/>
                  </a:lnTo>
                  <a:lnTo>
                    <a:pt x="0" y="6818"/>
                  </a:lnTo>
                  <a:lnTo>
                    <a:pt x="0" y="0"/>
                  </a:lnTo>
                </a:path>
              </a:pathLst>
            </a:custGeom>
            <a:ln w="3175">
              <a:solidFill>
                <a:srgbClr val="000000"/>
              </a:solidFill>
            </a:ln>
          </p:spPr>
          <p:txBody>
            <a:bodyPr wrap="square" lIns="0" tIns="0" rIns="0" bIns="0" rtlCol="0"/>
            <a:lstStyle/>
            <a:p>
              <a:endParaRPr sz="2133"/>
            </a:p>
          </p:txBody>
        </p:sp>
        <p:sp>
          <p:nvSpPr>
            <p:cNvPr id="27" name="object 27"/>
            <p:cNvSpPr/>
            <p:nvPr/>
          </p:nvSpPr>
          <p:spPr>
            <a:xfrm>
              <a:off x="3670249" y="3460302"/>
              <a:ext cx="84667" cy="24271"/>
            </a:xfrm>
            <a:custGeom>
              <a:avLst/>
              <a:gdLst/>
              <a:ahLst/>
              <a:cxnLst/>
              <a:rect l="l" t="t" r="r" b="b"/>
              <a:pathLst>
                <a:path w="95250" h="27304">
                  <a:moveTo>
                    <a:pt x="94840" y="27274"/>
                  </a:moveTo>
                  <a:lnTo>
                    <a:pt x="79963" y="22935"/>
                  </a:lnTo>
                  <a:lnTo>
                    <a:pt x="47420" y="13637"/>
                  </a:lnTo>
                  <a:lnTo>
                    <a:pt x="14876" y="4029"/>
                  </a:lnTo>
                  <a:lnTo>
                    <a:pt x="0" y="0"/>
                  </a:lnTo>
                </a:path>
              </a:pathLst>
            </a:custGeom>
            <a:ln w="3175">
              <a:solidFill>
                <a:srgbClr val="000000"/>
              </a:solidFill>
            </a:ln>
          </p:spPr>
          <p:txBody>
            <a:bodyPr wrap="square" lIns="0" tIns="0" rIns="0" bIns="0" rtlCol="0"/>
            <a:lstStyle/>
            <a:p>
              <a:endParaRPr sz="2133"/>
            </a:p>
          </p:txBody>
        </p:sp>
        <p:sp>
          <p:nvSpPr>
            <p:cNvPr id="28" name="object 28"/>
            <p:cNvSpPr/>
            <p:nvPr/>
          </p:nvSpPr>
          <p:spPr>
            <a:xfrm>
              <a:off x="3257826" y="3460302"/>
              <a:ext cx="412608" cy="137724"/>
            </a:xfrm>
            <a:custGeom>
              <a:avLst/>
              <a:gdLst/>
              <a:ahLst/>
              <a:cxnLst/>
              <a:rect l="l" t="t" r="r" b="b"/>
              <a:pathLst>
                <a:path w="464185" h="154939">
                  <a:moveTo>
                    <a:pt x="463975" y="0"/>
                  </a:moveTo>
                  <a:lnTo>
                    <a:pt x="458706" y="1549"/>
                  </a:lnTo>
                  <a:lnTo>
                    <a:pt x="444139" y="6508"/>
                  </a:lnTo>
                  <a:lnTo>
                    <a:pt x="391450" y="24174"/>
                  </a:lnTo>
                  <a:lnTo>
                    <a:pt x="317065" y="48969"/>
                  </a:lnTo>
                  <a:lnTo>
                    <a:pt x="231832" y="77173"/>
                  </a:lnTo>
                  <a:lnTo>
                    <a:pt x="146600" y="105687"/>
                  </a:lnTo>
                  <a:lnTo>
                    <a:pt x="72525" y="130481"/>
                  </a:lnTo>
                  <a:lnTo>
                    <a:pt x="19835" y="148148"/>
                  </a:lnTo>
                  <a:lnTo>
                    <a:pt x="4958" y="153107"/>
                  </a:lnTo>
                  <a:lnTo>
                    <a:pt x="0" y="154656"/>
                  </a:lnTo>
                </a:path>
              </a:pathLst>
            </a:custGeom>
            <a:ln w="3175">
              <a:solidFill>
                <a:srgbClr val="000000"/>
              </a:solidFill>
            </a:ln>
          </p:spPr>
          <p:txBody>
            <a:bodyPr wrap="square" lIns="0" tIns="0" rIns="0" bIns="0" rtlCol="0"/>
            <a:lstStyle/>
            <a:p>
              <a:endParaRPr sz="2133"/>
            </a:p>
          </p:txBody>
        </p:sp>
        <p:sp>
          <p:nvSpPr>
            <p:cNvPr id="29" name="object 29"/>
            <p:cNvSpPr/>
            <p:nvPr/>
          </p:nvSpPr>
          <p:spPr>
            <a:xfrm>
              <a:off x="3257688" y="2793876"/>
              <a:ext cx="0" cy="1193236"/>
            </a:xfrm>
            <a:custGeom>
              <a:avLst/>
              <a:gdLst/>
              <a:ahLst/>
              <a:cxnLst/>
              <a:rect l="l" t="t" r="r" b="b"/>
              <a:pathLst>
                <a:path h="1342389">
                  <a:moveTo>
                    <a:pt x="0" y="1342364"/>
                  </a:moveTo>
                  <a:lnTo>
                    <a:pt x="0" y="0"/>
                  </a:lnTo>
                </a:path>
              </a:pathLst>
            </a:custGeom>
            <a:ln w="3175">
              <a:solidFill>
                <a:srgbClr val="000000"/>
              </a:solidFill>
            </a:ln>
          </p:spPr>
          <p:txBody>
            <a:bodyPr wrap="square" lIns="0" tIns="0" rIns="0" bIns="0" rtlCol="0"/>
            <a:lstStyle/>
            <a:p>
              <a:endParaRPr sz="2133"/>
            </a:p>
          </p:txBody>
        </p:sp>
        <p:sp>
          <p:nvSpPr>
            <p:cNvPr id="30" name="object 30"/>
            <p:cNvSpPr/>
            <p:nvPr/>
          </p:nvSpPr>
          <p:spPr>
            <a:xfrm>
              <a:off x="3198317" y="2781479"/>
              <a:ext cx="59831" cy="12418"/>
            </a:xfrm>
            <a:custGeom>
              <a:avLst/>
              <a:gdLst/>
              <a:ahLst/>
              <a:cxnLst/>
              <a:rect l="l" t="t" r="r" b="b"/>
              <a:pathLst>
                <a:path w="67310" h="13969">
                  <a:moveTo>
                    <a:pt x="66946" y="13947"/>
                  </a:moveTo>
                  <a:lnTo>
                    <a:pt x="56408" y="11777"/>
                  </a:lnTo>
                  <a:lnTo>
                    <a:pt x="33473" y="7128"/>
                  </a:lnTo>
                  <a:lnTo>
                    <a:pt x="10537" y="2169"/>
                  </a:lnTo>
                  <a:lnTo>
                    <a:pt x="0" y="0"/>
                  </a:lnTo>
                </a:path>
              </a:pathLst>
            </a:custGeom>
            <a:ln w="3175">
              <a:solidFill>
                <a:srgbClr val="000000"/>
              </a:solidFill>
            </a:ln>
          </p:spPr>
          <p:txBody>
            <a:bodyPr wrap="square" lIns="0" tIns="0" rIns="0" bIns="0" rtlCol="0"/>
            <a:lstStyle/>
            <a:p>
              <a:endParaRPr sz="2133"/>
            </a:p>
          </p:txBody>
        </p:sp>
        <p:sp>
          <p:nvSpPr>
            <p:cNvPr id="31" name="object 31"/>
            <p:cNvSpPr/>
            <p:nvPr/>
          </p:nvSpPr>
          <p:spPr>
            <a:xfrm>
              <a:off x="3184268" y="2761093"/>
              <a:ext cx="14111" cy="20884"/>
            </a:xfrm>
            <a:custGeom>
              <a:avLst/>
              <a:gdLst/>
              <a:ahLst/>
              <a:cxnLst/>
              <a:rect l="l" t="t" r="r" b="b"/>
              <a:pathLst>
                <a:path w="15875" h="23494">
                  <a:moveTo>
                    <a:pt x="15806" y="22935"/>
                  </a:moveTo>
                  <a:lnTo>
                    <a:pt x="0" y="0"/>
                  </a:lnTo>
                </a:path>
              </a:pathLst>
            </a:custGeom>
            <a:ln w="3175">
              <a:solidFill>
                <a:srgbClr val="000000"/>
              </a:solidFill>
            </a:ln>
          </p:spPr>
          <p:txBody>
            <a:bodyPr wrap="square" lIns="0" tIns="0" rIns="0" bIns="0" rtlCol="0"/>
            <a:lstStyle/>
            <a:p>
              <a:endParaRPr sz="2133"/>
            </a:p>
          </p:txBody>
        </p:sp>
        <p:sp>
          <p:nvSpPr>
            <p:cNvPr id="32" name="object 32"/>
            <p:cNvSpPr/>
            <p:nvPr/>
          </p:nvSpPr>
          <p:spPr>
            <a:xfrm>
              <a:off x="3107678" y="2744013"/>
              <a:ext cx="76764" cy="17498"/>
            </a:xfrm>
            <a:custGeom>
              <a:avLst/>
              <a:gdLst/>
              <a:ahLst/>
              <a:cxnLst/>
              <a:rect l="l" t="t" r="r" b="b"/>
              <a:pathLst>
                <a:path w="86360" h="19685">
                  <a:moveTo>
                    <a:pt x="86162" y="19215"/>
                  </a:moveTo>
                  <a:lnTo>
                    <a:pt x="72835" y="16116"/>
                  </a:lnTo>
                  <a:lnTo>
                    <a:pt x="43081" y="9607"/>
                  </a:lnTo>
                  <a:lnTo>
                    <a:pt x="13327" y="3099"/>
                  </a:lnTo>
                  <a:lnTo>
                    <a:pt x="0" y="0"/>
                  </a:lnTo>
                </a:path>
              </a:pathLst>
            </a:custGeom>
            <a:ln w="3175">
              <a:solidFill>
                <a:srgbClr val="000000"/>
              </a:solidFill>
            </a:ln>
          </p:spPr>
          <p:txBody>
            <a:bodyPr wrap="square" lIns="0" tIns="0" rIns="0" bIns="0" rtlCol="0"/>
            <a:lstStyle/>
            <a:p>
              <a:endParaRPr sz="2133"/>
            </a:p>
          </p:txBody>
        </p:sp>
        <p:sp>
          <p:nvSpPr>
            <p:cNvPr id="33" name="object 33"/>
            <p:cNvSpPr/>
            <p:nvPr/>
          </p:nvSpPr>
          <p:spPr>
            <a:xfrm>
              <a:off x="3074895" y="2744013"/>
              <a:ext cx="33302" cy="59267"/>
            </a:xfrm>
            <a:custGeom>
              <a:avLst/>
              <a:gdLst/>
              <a:ahLst/>
              <a:cxnLst/>
              <a:rect l="l" t="t" r="r" b="b"/>
              <a:pathLst>
                <a:path w="37464" h="66675">
                  <a:moveTo>
                    <a:pt x="36882" y="0"/>
                  </a:moveTo>
                  <a:lnTo>
                    <a:pt x="30993" y="10537"/>
                  </a:lnTo>
                  <a:lnTo>
                    <a:pt x="18596" y="33472"/>
                  </a:lnTo>
                  <a:lnTo>
                    <a:pt x="5888" y="56407"/>
                  </a:lnTo>
                  <a:lnTo>
                    <a:pt x="0" y="66635"/>
                  </a:lnTo>
                </a:path>
              </a:pathLst>
            </a:custGeom>
            <a:ln w="3175">
              <a:solidFill>
                <a:srgbClr val="000000"/>
              </a:solidFill>
            </a:ln>
          </p:spPr>
          <p:txBody>
            <a:bodyPr wrap="square" lIns="0" tIns="0" rIns="0" bIns="0" rtlCol="0"/>
            <a:lstStyle/>
            <a:p>
              <a:endParaRPr sz="2133"/>
            </a:p>
          </p:txBody>
        </p:sp>
        <p:sp>
          <p:nvSpPr>
            <p:cNvPr id="34" name="object 34"/>
            <p:cNvSpPr/>
            <p:nvPr/>
          </p:nvSpPr>
          <p:spPr>
            <a:xfrm>
              <a:off x="3032743" y="2792500"/>
              <a:ext cx="42333" cy="11289"/>
            </a:xfrm>
            <a:custGeom>
              <a:avLst/>
              <a:gdLst/>
              <a:ahLst/>
              <a:cxnLst/>
              <a:rect l="l" t="t" r="r" b="b"/>
              <a:pathLst>
                <a:path w="47625" h="12700">
                  <a:moveTo>
                    <a:pt x="47420" y="12087"/>
                  </a:moveTo>
                  <a:lnTo>
                    <a:pt x="0" y="0"/>
                  </a:lnTo>
                </a:path>
              </a:pathLst>
            </a:custGeom>
            <a:ln w="3175">
              <a:solidFill>
                <a:srgbClr val="000000"/>
              </a:solidFill>
            </a:ln>
          </p:spPr>
          <p:txBody>
            <a:bodyPr wrap="square" lIns="0" tIns="0" rIns="0" bIns="0" rtlCol="0"/>
            <a:lstStyle/>
            <a:p>
              <a:endParaRPr sz="2133"/>
            </a:p>
          </p:txBody>
        </p:sp>
        <p:sp>
          <p:nvSpPr>
            <p:cNvPr id="35" name="object 35"/>
            <p:cNvSpPr/>
            <p:nvPr/>
          </p:nvSpPr>
          <p:spPr>
            <a:xfrm>
              <a:off x="2957807" y="2792501"/>
              <a:ext cx="75071" cy="15804"/>
            </a:xfrm>
            <a:custGeom>
              <a:avLst/>
              <a:gdLst/>
              <a:ahLst/>
              <a:cxnLst/>
              <a:rect l="l" t="t" r="r" b="b"/>
              <a:pathLst>
                <a:path w="84454" h="17780">
                  <a:moveTo>
                    <a:pt x="84302" y="0"/>
                  </a:moveTo>
                  <a:lnTo>
                    <a:pt x="70975" y="2789"/>
                  </a:lnTo>
                  <a:lnTo>
                    <a:pt x="42151" y="8678"/>
                  </a:lnTo>
                  <a:lnTo>
                    <a:pt x="13017" y="14876"/>
                  </a:lnTo>
                  <a:lnTo>
                    <a:pt x="0" y="17666"/>
                  </a:lnTo>
                </a:path>
              </a:pathLst>
            </a:custGeom>
            <a:ln w="3175">
              <a:solidFill>
                <a:srgbClr val="000000"/>
              </a:solidFill>
            </a:ln>
          </p:spPr>
          <p:txBody>
            <a:bodyPr wrap="square" lIns="0" tIns="0" rIns="0" bIns="0" rtlCol="0"/>
            <a:lstStyle/>
            <a:p>
              <a:endParaRPr sz="2133"/>
            </a:p>
          </p:txBody>
        </p:sp>
        <p:sp>
          <p:nvSpPr>
            <p:cNvPr id="36" name="object 36"/>
            <p:cNvSpPr/>
            <p:nvPr/>
          </p:nvSpPr>
          <p:spPr>
            <a:xfrm>
              <a:off x="2957806" y="2808205"/>
              <a:ext cx="0" cy="381564"/>
            </a:xfrm>
            <a:custGeom>
              <a:avLst/>
              <a:gdLst/>
              <a:ahLst/>
              <a:cxnLst/>
              <a:rect l="l" t="t" r="r" b="b"/>
              <a:pathLst>
                <a:path h="429260">
                  <a:moveTo>
                    <a:pt x="0" y="0"/>
                  </a:moveTo>
                  <a:lnTo>
                    <a:pt x="0" y="11467"/>
                  </a:lnTo>
                  <a:lnTo>
                    <a:pt x="0" y="43390"/>
                  </a:lnTo>
                  <a:lnTo>
                    <a:pt x="0" y="91120"/>
                  </a:lnTo>
                  <a:lnTo>
                    <a:pt x="0" y="151247"/>
                  </a:lnTo>
                  <a:lnTo>
                    <a:pt x="0" y="428637"/>
                  </a:lnTo>
                </a:path>
              </a:pathLst>
            </a:custGeom>
            <a:ln w="3175">
              <a:solidFill>
                <a:srgbClr val="000000"/>
              </a:solidFill>
            </a:ln>
          </p:spPr>
          <p:txBody>
            <a:bodyPr wrap="square" lIns="0" tIns="0" rIns="0" bIns="0" rtlCol="0"/>
            <a:lstStyle/>
            <a:p>
              <a:endParaRPr sz="2133"/>
            </a:p>
          </p:txBody>
        </p:sp>
        <p:sp>
          <p:nvSpPr>
            <p:cNvPr id="37" name="object 37"/>
            <p:cNvSpPr/>
            <p:nvPr/>
          </p:nvSpPr>
          <p:spPr>
            <a:xfrm>
              <a:off x="2636023" y="3757842"/>
              <a:ext cx="317218" cy="113453"/>
            </a:xfrm>
            <a:custGeom>
              <a:avLst/>
              <a:gdLst/>
              <a:ahLst/>
              <a:cxnLst/>
              <a:rect l="l" t="t" r="r" b="b"/>
              <a:pathLst>
                <a:path w="356870" h="127635">
                  <a:moveTo>
                    <a:pt x="356737" y="127382"/>
                  </a:moveTo>
                  <a:lnTo>
                    <a:pt x="0" y="0"/>
                  </a:lnTo>
                </a:path>
              </a:pathLst>
            </a:custGeom>
            <a:ln w="3175">
              <a:solidFill>
                <a:srgbClr val="000000"/>
              </a:solidFill>
            </a:ln>
          </p:spPr>
          <p:txBody>
            <a:bodyPr wrap="square" lIns="0" tIns="0" rIns="0" bIns="0" rtlCol="0"/>
            <a:lstStyle/>
            <a:p>
              <a:endParaRPr sz="2133"/>
            </a:p>
          </p:txBody>
        </p:sp>
        <p:sp>
          <p:nvSpPr>
            <p:cNvPr id="38" name="object 38"/>
            <p:cNvSpPr/>
            <p:nvPr/>
          </p:nvSpPr>
          <p:spPr>
            <a:xfrm>
              <a:off x="2613157" y="3676019"/>
              <a:ext cx="35560" cy="86924"/>
            </a:xfrm>
            <a:custGeom>
              <a:avLst/>
              <a:gdLst/>
              <a:ahLst/>
              <a:cxnLst/>
              <a:rect l="l" t="t" r="r" b="b"/>
              <a:pathLst>
                <a:path w="40005" h="97789">
                  <a:moveTo>
                    <a:pt x="0" y="97629"/>
                  </a:moveTo>
                  <a:lnTo>
                    <a:pt x="8058" y="95149"/>
                  </a:lnTo>
                  <a:lnTo>
                    <a:pt x="24485" y="82442"/>
                  </a:lnTo>
                  <a:lnTo>
                    <a:pt x="37812" y="52998"/>
                  </a:lnTo>
                  <a:lnTo>
                    <a:pt x="39671" y="30063"/>
                  </a:lnTo>
                  <a:lnTo>
                    <a:pt x="36882"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2561638" y="3106017"/>
              <a:ext cx="84667" cy="570089"/>
            </a:xfrm>
            <a:custGeom>
              <a:avLst/>
              <a:gdLst/>
              <a:ahLst/>
              <a:cxnLst/>
              <a:rect l="l" t="t" r="r" b="b"/>
              <a:pathLst>
                <a:path w="95250" h="641350">
                  <a:moveTo>
                    <a:pt x="94840" y="641252"/>
                  </a:moveTo>
                  <a:lnTo>
                    <a:pt x="93910" y="634123"/>
                  </a:lnTo>
                  <a:lnTo>
                    <a:pt x="90811" y="613668"/>
                  </a:lnTo>
                  <a:lnTo>
                    <a:pt x="86162" y="582054"/>
                  </a:lnTo>
                  <a:lnTo>
                    <a:pt x="79963" y="541143"/>
                  </a:lnTo>
                  <a:lnTo>
                    <a:pt x="64776" y="438245"/>
                  </a:lnTo>
                  <a:lnTo>
                    <a:pt x="47420" y="320471"/>
                  </a:lnTo>
                  <a:lnTo>
                    <a:pt x="30063" y="203006"/>
                  </a:lnTo>
                  <a:lnTo>
                    <a:pt x="14876" y="100108"/>
                  </a:lnTo>
                  <a:lnTo>
                    <a:pt x="8678" y="59197"/>
                  </a:lnTo>
                  <a:lnTo>
                    <a:pt x="4029" y="27584"/>
                  </a:lnTo>
                  <a:lnTo>
                    <a:pt x="929" y="7128"/>
                  </a:ln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2526375" y="3101334"/>
              <a:ext cx="35560" cy="5080"/>
            </a:xfrm>
            <a:custGeom>
              <a:avLst/>
              <a:gdLst/>
              <a:ahLst/>
              <a:cxnLst/>
              <a:rect l="l" t="t" r="r" b="b"/>
              <a:pathLst>
                <a:path w="40005" h="5714">
                  <a:moveTo>
                    <a:pt x="39671" y="5268"/>
                  </a:moveTo>
                  <a:lnTo>
                    <a:pt x="0" y="0"/>
                  </a:lnTo>
                </a:path>
              </a:pathLst>
            </a:custGeom>
            <a:ln w="3175">
              <a:solidFill>
                <a:srgbClr val="000000"/>
              </a:solidFill>
            </a:ln>
          </p:spPr>
          <p:txBody>
            <a:bodyPr wrap="square" lIns="0" tIns="0" rIns="0" bIns="0" rtlCol="0"/>
            <a:lstStyle/>
            <a:p>
              <a:endParaRPr sz="2133"/>
            </a:p>
          </p:txBody>
        </p:sp>
        <p:sp>
          <p:nvSpPr>
            <p:cNvPr id="41" name="object 41"/>
            <p:cNvSpPr/>
            <p:nvPr/>
          </p:nvSpPr>
          <p:spPr>
            <a:xfrm>
              <a:off x="2402124" y="3101335"/>
              <a:ext cx="124742" cy="31044"/>
            </a:xfrm>
            <a:custGeom>
              <a:avLst/>
              <a:gdLst/>
              <a:ahLst/>
              <a:cxnLst/>
              <a:rect l="l" t="t" r="r" b="b"/>
              <a:pathLst>
                <a:path w="140335" h="34925">
                  <a:moveTo>
                    <a:pt x="139781" y="0"/>
                  </a:moveTo>
                  <a:lnTo>
                    <a:pt x="133892" y="1549"/>
                  </a:lnTo>
                  <a:lnTo>
                    <a:pt x="118086" y="5268"/>
                  </a:lnTo>
                  <a:lnTo>
                    <a:pt x="70045" y="17046"/>
                  </a:lnTo>
                  <a:lnTo>
                    <a:pt x="22005" y="28823"/>
                  </a:lnTo>
                  <a:lnTo>
                    <a:pt x="5888" y="32852"/>
                  </a:lnTo>
                  <a:lnTo>
                    <a:pt x="0" y="34402"/>
                  </a:lnTo>
                </a:path>
              </a:pathLst>
            </a:custGeom>
            <a:ln w="3175">
              <a:solidFill>
                <a:srgbClr val="000000"/>
              </a:solidFill>
            </a:ln>
          </p:spPr>
          <p:txBody>
            <a:bodyPr wrap="square" lIns="0" tIns="0" rIns="0" bIns="0" rtlCol="0"/>
            <a:lstStyle/>
            <a:p>
              <a:endParaRPr sz="2133"/>
            </a:p>
          </p:txBody>
        </p:sp>
        <p:sp>
          <p:nvSpPr>
            <p:cNvPr id="42" name="object 42"/>
            <p:cNvSpPr/>
            <p:nvPr/>
          </p:nvSpPr>
          <p:spPr>
            <a:xfrm>
              <a:off x="2745948" y="4782964"/>
              <a:ext cx="36124" cy="17498"/>
            </a:xfrm>
            <a:custGeom>
              <a:avLst/>
              <a:gdLst/>
              <a:ahLst/>
              <a:cxnLst/>
              <a:rect l="l" t="t" r="r" b="b"/>
              <a:pathLst>
                <a:path w="40639" h="19685">
                  <a:moveTo>
                    <a:pt x="40291" y="19215"/>
                  </a:moveTo>
                  <a:lnTo>
                    <a:pt x="0" y="0"/>
                  </a:lnTo>
                </a:path>
              </a:pathLst>
            </a:custGeom>
            <a:ln w="3175">
              <a:solidFill>
                <a:srgbClr val="000000"/>
              </a:solidFill>
            </a:ln>
          </p:spPr>
          <p:txBody>
            <a:bodyPr wrap="square" lIns="0" tIns="0" rIns="0" bIns="0" rtlCol="0"/>
            <a:lstStyle/>
            <a:p>
              <a:endParaRPr sz="2133"/>
            </a:p>
          </p:txBody>
        </p:sp>
        <p:sp>
          <p:nvSpPr>
            <p:cNvPr id="43" name="object 43"/>
            <p:cNvSpPr/>
            <p:nvPr/>
          </p:nvSpPr>
          <p:spPr>
            <a:xfrm>
              <a:off x="2745948" y="4782965"/>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44" name="object 44"/>
            <p:cNvSpPr/>
            <p:nvPr/>
          </p:nvSpPr>
          <p:spPr>
            <a:xfrm>
              <a:off x="2701593" y="4791229"/>
              <a:ext cx="44591" cy="21449"/>
            </a:xfrm>
            <a:custGeom>
              <a:avLst/>
              <a:gdLst/>
              <a:ahLst/>
              <a:cxnLst/>
              <a:rect l="l" t="t" r="r" b="b"/>
              <a:pathLst>
                <a:path w="50164" h="24129">
                  <a:moveTo>
                    <a:pt x="49899" y="23554"/>
                  </a:moveTo>
                  <a:lnTo>
                    <a:pt x="0" y="0"/>
                  </a:lnTo>
                </a:path>
              </a:pathLst>
            </a:custGeom>
            <a:ln w="3175">
              <a:solidFill>
                <a:srgbClr val="000000"/>
              </a:solidFill>
            </a:ln>
          </p:spPr>
          <p:txBody>
            <a:bodyPr wrap="square" lIns="0" tIns="0" rIns="0" bIns="0" rtlCol="0"/>
            <a:lstStyle/>
            <a:p>
              <a:endParaRPr sz="2133"/>
            </a:p>
          </p:txBody>
        </p:sp>
        <p:sp>
          <p:nvSpPr>
            <p:cNvPr id="45" name="object 45"/>
            <p:cNvSpPr/>
            <p:nvPr/>
          </p:nvSpPr>
          <p:spPr>
            <a:xfrm>
              <a:off x="2701593" y="4762853"/>
              <a:ext cx="1693" cy="28786"/>
            </a:xfrm>
            <a:custGeom>
              <a:avLst/>
              <a:gdLst/>
              <a:ahLst/>
              <a:cxnLst/>
              <a:rect l="l" t="t" r="r" b="b"/>
              <a:pathLst>
                <a:path w="1905" h="32385">
                  <a:moveTo>
                    <a:pt x="0" y="31923"/>
                  </a:moveTo>
                  <a:lnTo>
                    <a:pt x="1549" y="0"/>
                  </a:lnTo>
                </a:path>
              </a:pathLst>
            </a:custGeom>
            <a:ln w="3175">
              <a:solidFill>
                <a:srgbClr val="000000"/>
              </a:solidFill>
            </a:ln>
          </p:spPr>
          <p:txBody>
            <a:bodyPr wrap="square" lIns="0" tIns="0" rIns="0" bIns="0" rtlCol="0"/>
            <a:lstStyle/>
            <a:p>
              <a:endParaRPr sz="2133"/>
            </a:p>
          </p:txBody>
        </p:sp>
        <p:sp>
          <p:nvSpPr>
            <p:cNvPr id="46" name="object 46"/>
            <p:cNvSpPr/>
            <p:nvPr/>
          </p:nvSpPr>
          <p:spPr>
            <a:xfrm>
              <a:off x="2659165" y="4742193"/>
              <a:ext cx="44027" cy="20884"/>
            </a:xfrm>
            <a:custGeom>
              <a:avLst/>
              <a:gdLst/>
              <a:ahLst/>
              <a:cxnLst/>
              <a:rect l="l" t="t" r="r" b="b"/>
              <a:pathLst>
                <a:path w="49530" h="23495">
                  <a:moveTo>
                    <a:pt x="49280" y="23245"/>
                  </a:moveTo>
                  <a:lnTo>
                    <a:pt x="0"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2657788" y="4742192"/>
              <a:ext cx="1693" cy="28786"/>
            </a:xfrm>
            <a:custGeom>
              <a:avLst/>
              <a:gdLst/>
              <a:ahLst/>
              <a:cxnLst/>
              <a:rect l="l" t="t" r="r" b="b"/>
              <a:pathLst>
                <a:path w="1905" h="32385">
                  <a:moveTo>
                    <a:pt x="1549" y="0"/>
                  </a:moveTo>
                  <a:lnTo>
                    <a:pt x="0" y="31923"/>
                  </a:lnTo>
                </a:path>
              </a:pathLst>
            </a:custGeom>
            <a:ln w="3175">
              <a:solidFill>
                <a:srgbClr val="000000"/>
              </a:solidFill>
            </a:ln>
          </p:spPr>
          <p:txBody>
            <a:bodyPr wrap="square" lIns="0" tIns="0" rIns="0" bIns="0" rtlCol="0"/>
            <a:lstStyle/>
            <a:p>
              <a:endParaRPr sz="2133"/>
            </a:p>
          </p:txBody>
        </p:sp>
        <p:sp>
          <p:nvSpPr>
            <p:cNvPr id="48" name="object 48"/>
            <p:cNvSpPr/>
            <p:nvPr/>
          </p:nvSpPr>
          <p:spPr>
            <a:xfrm>
              <a:off x="2615636" y="4750732"/>
              <a:ext cx="42333" cy="20320"/>
            </a:xfrm>
            <a:custGeom>
              <a:avLst/>
              <a:gdLst/>
              <a:ahLst/>
              <a:cxnLst/>
              <a:rect l="l" t="t" r="r" b="b"/>
              <a:pathLst>
                <a:path w="47625" h="22860">
                  <a:moveTo>
                    <a:pt x="47420" y="22315"/>
                  </a:moveTo>
                  <a:lnTo>
                    <a:pt x="0" y="0"/>
                  </a:lnTo>
                </a:path>
              </a:pathLst>
            </a:custGeom>
            <a:ln w="3175">
              <a:solidFill>
                <a:srgbClr val="000000"/>
              </a:solidFill>
            </a:ln>
          </p:spPr>
          <p:txBody>
            <a:bodyPr wrap="square" lIns="0" tIns="0" rIns="0" bIns="0" rtlCol="0"/>
            <a:lstStyle/>
            <a:p>
              <a:endParaRPr sz="2133"/>
            </a:p>
          </p:txBody>
        </p:sp>
        <p:sp>
          <p:nvSpPr>
            <p:cNvPr id="49" name="object 49"/>
            <p:cNvSpPr/>
            <p:nvPr/>
          </p:nvSpPr>
          <p:spPr>
            <a:xfrm>
              <a:off x="2615362" y="4721531"/>
              <a:ext cx="564" cy="29351"/>
            </a:xfrm>
            <a:custGeom>
              <a:avLst/>
              <a:gdLst/>
              <a:ahLst/>
              <a:cxnLst/>
              <a:rect l="l" t="t" r="r" b="b"/>
              <a:pathLst>
                <a:path w="635" h="33020">
                  <a:moveTo>
                    <a:pt x="309" y="32852"/>
                  </a:moveTo>
                  <a:lnTo>
                    <a:pt x="0" y="0"/>
                  </a:lnTo>
                </a:path>
              </a:pathLst>
            </a:custGeom>
            <a:ln w="3175">
              <a:solidFill>
                <a:srgbClr val="000000"/>
              </a:solidFill>
            </a:ln>
          </p:spPr>
          <p:txBody>
            <a:bodyPr wrap="square" lIns="0" tIns="0" rIns="0" bIns="0" rtlCol="0"/>
            <a:lstStyle/>
            <a:p>
              <a:endParaRPr sz="2133"/>
            </a:p>
          </p:txBody>
        </p:sp>
        <p:sp>
          <p:nvSpPr>
            <p:cNvPr id="50" name="object 50"/>
            <p:cNvSpPr/>
            <p:nvPr/>
          </p:nvSpPr>
          <p:spPr>
            <a:xfrm>
              <a:off x="2571831" y="4700869"/>
              <a:ext cx="44027" cy="20884"/>
            </a:xfrm>
            <a:custGeom>
              <a:avLst/>
              <a:gdLst/>
              <a:ahLst/>
              <a:cxnLst/>
              <a:rect l="l" t="t" r="r" b="b"/>
              <a:pathLst>
                <a:path w="49530" h="23495">
                  <a:moveTo>
                    <a:pt x="48970" y="23245"/>
                  </a:moveTo>
                  <a:lnTo>
                    <a:pt x="0"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2571831" y="4700869"/>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52" name="object 52"/>
            <p:cNvSpPr/>
            <p:nvPr/>
          </p:nvSpPr>
          <p:spPr>
            <a:xfrm>
              <a:off x="2536017" y="4712991"/>
              <a:ext cx="36124" cy="17498"/>
            </a:xfrm>
            <a:custGeom>
              <a:avLst/>
              <a:gdLst/>
              <a:ahLst/>
              <a:cxnLst/>
              <a:rect l="l" t="t" r="r" b="b"/>
              <a:pathLst>
                <a:path w="40639" h="19685">
                  <a:moveTo>
                    <a:pt x="40291" y="19215"/>
                  </a:moveTo>
                  <a:lnTo>
                    <a:pt x="0" y="0"/>
                  </a:lnTo>
                </a:path>
              </a:pathLst>
            </a:custGeom>
            <a:ln w="3175">
              <a:solidFill>
                <a:srgbClr val="000000"/>
              </a:solidFill>
            </a:ln>
          </p:spPr>
          <p:txBody>
            <a:bodyPr wrap="square" lIns="0" tIns="0" rIns="0" bIns="0" rtlCol="0"/>
            <a:lstStyle/>
            <a:p>
              <a:endParaRPr sz="2133"/>
            </a:p>
          </p:txBody>
        </p:sp>
        <p:sp>
          <p:nvSpPr>
            <p:cNvPr id="53" name="object 53"/>
            <p:cNvSpPr/>
            <p:nvPr/>
          </p:nvSpPr>
          <p:spPr>
            <a:xfrm>
              <a:off x="2535190" y="4556234"/>
              <a:ext cx="1129" cy="156916"/>
            </a:xfrm>
            <a:custGeom>
              <a:avLst/>
              <a:gdLst/>
              <a:ahLst/>
              <a:cxnLst/>
              <a:rect l="l" t="t" r="r" b="b"/>
              <a:pathLst>
                <a:path w="1269" h="176529">
                  <a:moveTo>
                    <a:pt x="929" y="176352"/>
                  </a:moveTo>
                  <a:lnTo>
                    <a:pt x="0" y="0"/>
                  </a:lnTo>
                </a:path>
              </a:pathLst>
            </a:custGeom>
            <a:ln w="3175">
              <a:solidFill>
                <a:srgbClr val="000000"/>
              </a:solidFill>
            </a:ln>
          </p:spPr>
          <p:txBody>
            <a:bodyPr wrap="square" lIns="0" tIns="0" rIns="0" bIns="0" rtlCol="0"/>
            <a:lstStyle/>
            <a:p>
              <a:endParaRPr sz="2133"/>
            </a:p>
          </p:txBody>
        </p:sp>
        <p:sp>
          <p:nvSpPr>
            <p:cNvPr id="54" name="object 54"/>
            <p:cNvSpPr/>
            <p:nvPr/>
          </p:nvSpPr>
          <p:spPr>
            <a:xfrm>
              <a:off x="2535190" y="4556235"/>
              <a:ext cx="36124" cy="17498"/>
            </a:xfrm>
            <a:custGeom>
              <a:avLst/>
              <a:gdLst/>
              <a:ahLst/>
              <a:cxnLst/>
              <a:rect l="l" t="t" r="r" b="b"/>
              <a:pathLst>
                <a:path w="40639" h="19685">
                  <a:moveTo>
                    <a:pt x="0" y="0"/>
                  </a:moveTo>
                  <a:lnTo>
                    <a:pt x="40291" y="19215"/>
                  </a:lnTo>
                </a:path>
              </a:pathLst>
            </a:custGeom>
            <a:ln w="3175">
              <a:solidFill>
                <a:srgbClr val="000000"/>
              </a:solidFill>
            </a:ln>
          </p:spPr>
          <p:txBody>
            <a:bodyPr wrap="square" lIns="0" tIns="0" rIns="0" bIns="0" rtlCol="0"/>
            <a:lstStyle/>
            <a:p>
              <a:endParaRPr sz="2133"/>
            </a:p>
          </p:txBody>
        </p:sp>
        <p:sp>
          <p:nvSpPr>
            <p:cNvPr id="55" name="object 55"/>
            <p:cNvSpPr/>
            <p:nvPr/>
          </p:nvSpPr>
          <p:spPr>
            <a:xfrm>
              <a:off x="2570730" y="4543838"/>
              <a:ext cx="564" cy="29916"/>
            </a:xfrm>
            <a:custGeom>
              <a:avLst/>
              <a:gdLst/>
              <a:ahLst/>
              <a:cxnLst/>
              <a:rect l="l" t="t" r="r" b="b"/>
              <a:pathLst>
                <a:path w="635" h="33654">
                  <a:moveTo>
                    <a:pt x="309" y="33162"/>
                  </a:moveTo>
                  <a:lnTo>
                    <a:pt x="0" y="0"/>
                  </a:lnTo>
                </a:path>
              </a:pathLst>
            </a:custGeom>
            <a:ln w="3175">
              <a:solidFill>
                <a:srgbClr val="000000"/>
              </a:solidFill>
            </a:ln>
          </p:spPr>
          <p:txBody>
            <a:bodyPr wrap="square" lIns="0" tIns="0" rIns="0" bIns="0" rtlCol="0"/>
            <a:lstStyle/>
            <a:p>
              <a:endParaRPr sz="2133"/>
            </a:p>
          </p:txBody>
        </p:sp>
        <p:sp>
          <p:nvSpPr>
            <p:cNvPr id="56" name="object 56"/>
            <p:cNvSpPr/>
            <p:nvPr/>
          </p:nvSpPr>
          <p:spPr>
            <a:xfrm>
              <a:off x="2570730" y="4543838"/>
              <a:ext cx="44027" cy="21449"/>
            </a:xfrm>
            <a:custGeom>
              <a:avLst/>
              <a:gdLst/>
              <a:ahLst/>
              <a:cxnLst/>
              <a:rect l="l" t="t" r="r" b="b"/>
              <a:pathLst>
                <a:path w="49530" h="24129">
                  <a:moveTo>
                    <a:pt x="0" y="0"/>
                  </a:moveTo>
                  <a:lnTo>
                    <a:pt x="49280" y="23554"/>
                  </a:lnTo>
                </a:path>
              </a:pathLst>
            </a:custGeom>
            <a:ln w="3175">
              <a:solidFill>
                <a:srgbClr val="000000"/>
              </a:solidFill>
            </a:ln>
          </p:spPr>
          <p:txBody>
            <a:bodyPr wrap="square" lIns="0" tIns="0" rIns="0" bIns="0" rtlCol="0"/>
            <a:lstStyle/>
            <a:p>
              <a:endParaRPr sz="2133"/>
            </a:p>
          </p:txBody>
        </p:sp>
        <p:sp>
          <p:nvSpPr>
            <p:cNvPr id="57" name="object 57"/>
            <p:cNvSpPr/>
            <p:nvPr/>
          </p:nvSpPr>
          <p:spPr>
            <a:xfrm>
              <a:off x="2613984" y="4564776"/>
              <a:ext cx="564" cy="29351"/>
            </a:xfrm>
            <a:custGeom>
              <a:avLst/>
              <a:gdLst/>
              <a:ahLst/>
              <a:cxnLst/>
              <a:rect l="l" t="t" r="r" b="b"/>
              <a:pathLst>
                <a:path w="635" h="33020">
                  <a:moveTo>
                    <a:pt x="619" y="0"/>
                  </a:moveTo>
                  <a:lnTo>
                    <a:pt x="0" y="32852"/>
                  </a:lnTo>
                </a:path>
              </a:pathLst>
            </a:custGeom>
            <a:ln w="3175">
              <a:solidFill>
                <a:srgbClr val="000000"/>
              </a:solidFill>
            </a:ln>
          </p:spPr>
          <p:txBody>
            <a:bodyPr wrap="square" lIns="0" tIns="0" rIns="0" bIns="0" rtlCol="0"/>
            <a:lstStyle/>
            <a:p>
              <a:endParaRPr sz="2133"/>
            </a:p>
          </p:txBody>
        </p:sp>
        <p:sp>
          <p:nvSpPr>
            <p:cNvPr id="58" name="object 58"/>
            <p:cNvSpPr/>
            <p:nvPr/>
          </p:nvSpPr>
          <p:spPr>
            <a:xfrm>
              <a:off x="2613984" y="4593979"/>
              <a:ext cx="43462" cy="20320"/>
            </a:xfrm>
            <a:custGeom>
              <a:avLst/>
              <a:gdLst/>
              <a:ahLst/>
              <a:cxnLst/>
              <a:rect l="l" t="t" r="r" b="b"/>
              <a:pathLst>
                <a:path w="48894" h="22860">
                  <a:moveTo>
                    <a:pt x="0" y="0"/>
                  </a:moveTo>
                  <a:lnTo>
                    <a:pt x="48350" y="22315"/>
                  </a:lnTo>
                </a:path>
              </a:pathLst>
            </a:custGeom>
            <a:ln w="3175">
              <a:solidFill>
                <a:srgbClr val="000000"/>
              </a:solidFill>
            </a:ln>
          </p:spPr>
          <p:txBody>
            <a:bodyPr wrap="square" lIns="0" tIns="0" rIns="0" bIns="0" rtlCol="0"/>
            <a:lstStyle/>
            <a:p>
              <a:endParaRPr sz="2133"/>
            </a:p>
          </p:txBody>
        </p:sp>
        <p:sp>
          <p:nvSpPr>
            <p:cNvPr id="59" name="object 59"/>
            <p:cNvSpPr/>
            <p:nvPr/>
          </p:nvSpPr>
          <p:spPr>
            <a:xfrm>
              <a:off x="2656686" y="4584613"/>
              <a:ext cx="564" cy="29351"/>
            </a:xfrm>
            <a:custGeom>
              <a:avLst/>
              <a:gdLst/>
              <a:ahLst/>
              <a:cxnLst/>
              <a:rect l="l" t="t" r="r" b="b"/>
              <a:pathLst>
                <a:path w="635" h="33020">
                  <a:moveTo>
                    <a:pt x="309" y="32852"/>
                  </a:moveTo>
                  <a:lnTo>
                    <a:pt x="0" y="0"/>
                  </a:lnTo>
                </a:path>
              </a:pathLst>
            </a:custGeom>
            <a:ln w="3175">
              <a:solidFill>
                <a:srgbClr val="000000"/>
              </a:solidFill>
            </a:ln>
          </p:spPr>
          <p:txBody>
            <a:bodyPr wrap="square" lIns="0" tIns="0" rIns="0" bIns="0" rtlCol="0"/>
            <a:lstStyle/>
            <a:p>
              <a:endParaRPr sz="2133"/>
            </a:p>
          </p:txBody>
        </p:sp>
        <p:sp>
          <p:nvSpPr>
            <p:cNvPr id="60" name="object 60"/>
            <p:cNvSpPr/>
            <p:nvPr/>
          </p:nvSpPr>
          <p:spPr>
            <a:xfrm>
              <a:off x="2656685" y="4584613"/>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61" name="object 61"/>
            <p:cNvSpPr/>
            <p:nvPr/>
          </p:nvSpPr>
          <p:spPr>
            <a:xfrm>
              <a:off x="2700490" y="4605276"/>
              <a:ext cx="564" cy="29351"/>
            </a:xfrm>
            <a:custGeom>
              <a:avLst/>
              <a:gdLst/>
              <a:ahLst/>
              <a:cxnLst/>
              <a:rect l="l" t="t" r="r" b="b"/>
              <a:pathLst>
                <a:path w="635" h="33020">
                  <a:moveTo>
                    <a:pt x="0" y="0"/>
                  </a:moveTo>
                  <a:lnTo>
                    <a:pt x="309" y="32852"/>
                  </a:lnTo>
                </a:path>
              </a:pathLst>
            </a:custGeom>
            <a:ln w="3175">
              <a:solidFill>
                <a:srgbClr val="000000"/>
              </a:solidFill>
            </a:ln>
          </p:spPr>
          <p:txBody>
            <a:bodyPr wrap="square" lIns="0" tIns="0" rIns="0" bIns="0" rtlCol="0"/>
            <a:lstStyle/>
            <a:p>
              <a:endParaRPr sz="2133"/>
            </a:p>
          </p:txBody>
        </p:sp>
        <p:sp>
          <p:nvSpPr>
            <p:cNvPr id="62" name="object 62"/>
            <p:cNvSpPr/>
            <p:nvPr/>
          </p:nvSpPr>
          <p:spPr>
            <a:xfrm>
              <a:off x="2700765" y="4634479"/>
              <a:ext cx="42898" cy="20884"/>
            </a:xfrm>
            <a:custGeom>
              <a:avLst/>
              <a:gdLst/>
              <a:ahLst/>
              <a:cxnLst/>
              <a:rect l="l" t="t" r="r" b="b"/>
              <a:pathLst>
                <a:path w="48260" h="23495">
                  <a:moveTo>
                    <a:pt x="0" y="0"/>
                  </a:moveTo>
                  <a:lnTo>
                    <a:pt x="48040" y="22935"/>
                  </a:lnTo>
                </a:path>
              </a:pathLst>
            </a:custGeom>
            <a:ln w="3175">
              <a:solidFill>
                <a:srgbClr val="000000"/>
              </a:solidFill>
            </a:ln>
          </p:spPr>
          <p:txBody>
            <a:bodyPr wrap="square" lIns="0" tIns="0" rIns="0" bIns="0" rtlCol="0"/>
            <a:lstStyle/>
            <a:p>
              <a:endParaRPr sz="2133"/>
            </a:p>
          </p:txBody>
        </p:sp>
        <p:sp>
          <p:nvSpPr>
            <p:cNvPr id="63" name="object 63"/>
            <p:cNvSpPr/>
            <p:nvPr/>
          </p:nvSpPr>
          <p:spPr>
            <a:xfrm>
              <a:off x="2743468" y="4626213"/>
              <a:ext cx="1693" cy="28786"/>
            </a:xfrm>
            <a:custGeom>
              <a:avLst/>
              <a:gdLst/>
              <a:ahLst/>
              <a:cxnLst/>
              <a:rect l="l" t="t" r="r" b="b"/>
              <a:pathLst>
                <a:path w="1905" h="32385">
                  <a:moveTo>
                    <a:pt x="0" y="32233"/>
                  </a:moveTo>
                  <a:lnTo>
                    <a:pt x="1859" y="0"/>
                  </a:lnTo>
                </a:path>
              </a:pathLst>
            </a:custGeom>
            <a:ln w="3175">
              <a:solidFill>
                <a:srgbClr val="000000"/>
              </a:solidFill>
            </a:ln>
          </p:spPr>
          <p:txBody>
            <a:bodyPr wrap="square" lIns="0" tIns="0" rIns="0" bIns="0" rtlCol="0"/>
            <a:lstStyle/>
            <a:p>
              <a:endParaRPr sz="2133"/>
            </a:p>
          </p:txBody>
        </p:sp>
        <p:sp>
          <p:nvSpPr>
            <p:cNvPr id="64" name="object 64"/>
            <p:cNvSpPr/>
            <p:nvPr/>
          </p:nvSpPr>
          <p:spPr>
            <a:xfrm>
              <a:off x="2745121" y="4626215"/>
              <a:ext cx="36124" cy="17498"/>
            </a:xfrm>
            <a:custGeom>
              <a:avLst/>
              <a:gdLst/>
              <a:ahLst/>
              <a:cxnLst/>
              <a:rect l="l" t="t" r="r" b="b"/>
              <a:pathLst>
                <a:path w="40639" h="19685">
                  <a:moveTo>
                    <a:pt x="0" y="0"/>
                  </a:moveTo>
                  <a:lnTo>
                    <a:pt x="40291" y="19215"/>
                  </a:lnTo>
                </a:path>
              </a:pathLst>
            </a:custGeom>
            <a:ln w="3175">
              <a:solidFill>
                <a:srgbClr val="000000"/>
              </a:solidFill>
            </a:ln>
          </p:spPr>
          <p:txBody>
            <a:bodyPr wrap="square" lIns="0" tIns="0" rIns="0" bIns="0" rtlCol="0"/>
            <a:lstStyle/>
            <a:p>
              <a:endParaRPr sz="2133"/>
            </a:p>
          </p:txBody>
        </p:sp>
        <p:sp>
          <p:nvSpPr>
            <p:cNvPr id="65" name="object 65"/>
            <p:cNvSpPr/>
            <p:nvPr/>
          </p:nvSpPr>
          <p:spPr>
            <a:xfrm>
              <a:off x="2780936" y="4643295"/>
              <a:ext cx="1129" cy="156916"/>
            </a:xfrm>
            <a:custGeom>
              <a:avLst/>
              <a:gdLst/>
              <a:ahLst/>
              <a:cxnLst/>
              <a:rect l="l" t="t" r="r" b="b"/>
              <a:pathLst>
                <a:path w="1269" h="176529">
                  <a:moveTo>
                    <a:pt x="0" y="0"/>
                  </a:moveTo>
                  <a:lnTo>
                    <a:pt x="929" y="176352"/>
                  </a:lnTo>
                </a:path>
              </a:pathLst>
            </a:custGeom>
            <a:ln w="3175">
              <a:solidFill>
                <a:srgbClr val="000000"/>
              </a:solidFill>
            </a:ln>
          </p:spPr>
          <p:txBody>
            <a:bodyPr wrap="square" lIns="0" tIns="0" rIns="0" bIns="0" rtlCol="0"/>
            <a:lstStyle/>
            <a:p>
              <a:endParaRPr sz="2133"/>
            </a:p>
          </p:txBody>
        </p:sp>
        <p:sp>
          <p:nvSpPr>
            <p:cNvPr id="66" name="object 66"/>
            <p:cNvSpPr/>
            <p:nvPr/>
          </p:nvSpPr>
          <p:spPr>
            <a:xfrm>
              <a:off x="2662195" y="4578279"/>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67" name="object 67"/>
            <p:cNvSpPr/>
            <p:nvPr/>
          </p:nvSpPr>
          <p:spPr>
            <a:xfrm>
              <a:off x="2706000" y="4598941"/>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68" name="object 68"/>
            <p:cNvSpPr/>
            <p:nvPr/>
          </p:nvSpPr>
          <p:spPr>
            <a:xfrm>
              <a:off x="2706000" y="4628144"/>
              <a:ext cx="36124" cy="16933"/>
            </a:xfrm>
            <a:custGeom>
              <a:avLst/>
              <a:gdLst/>
              <a:ahLst/>
              <a:cxnLst/>
              <a:rect l="l" t="t" r="r" b="b"/>
              <a:pathLst>
                <a:path w="40639" h="19050">
                  <a:moveTo>
                    <a:pt x="0" y="0"/>
                  </a:moveTo>
                  <a:lnTo>
                    <a:pt x="40601" y="18905"/>
                  </a:lnTo>
                </a:path>
              </a:pathLst>
            </a:custGeom>
            <a:ln w="3175">
              <a:solidFill>
                <a:srgbClr val="000000"/>
              </a:solidFill>
            </a:ln>
          </p:spPr>
          <p:txBody>
            <a:bodyPr wrap="square" lIns="0" tIns="0" rIns="0" bIns="0" rtlCol="0"/>
            <a:lstStyle/>
            <a:p>
              <a:endParaRPr sz="2133"/>
            </a:p>
          </p:txBody>
        </p:sp>
        <p:sp>
          <p:nvSpPr>
            <p:cNvPr id="69" name="object 69"/>
            <p:cNvSpPr/>
            <p:nvPr/>
          </p:nvSpPr>
          <p:spPr>
            <a:xfrm>
              <a:off x="2658063" y="4764791"/>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70" name="object 70"/>
            <p:cNvSpPr/>
            <p:nvPr/>
          </p:nvSpPr>
          <p:spPr>
            <a:xfrm>
              <a:off x="2554476" y="4802534"/>
              <a:ext cx="399062" cy="193604"/>
            </a:xfrm>
            <a:custGeom>
              <a:avLst/>
              <a:gdLst/>
              <a:ahLst/>
              <a:cxnLst/>
              <a:rect l="l" t="t" r="r" b="b"/>
              <a:pathLst>
                <a:path w="448945" h="217804">
                  <a:moveTo>
                    <a:pt x="0" y="0"/>
                  </a:moveTo>
                  <a:lnTo>
                    <a:pt x="4649" y="2169"/>
                  </a:lnTo>
                  <a:lnTo>
                    <a:pt x="17356" y="8368"/>
                  </a:lnTo>
                  <a:lnTo>
                    <a:pt x="62917" y="30373"/>
                  </a:lnTo>
                  <a:lnTo>
                    <a:pt x="128623" y="62296"/>
                  </a:lnTo>
                  <a:lnTo>
                    <a:pt x="205178" y="99488"/>
                  </a:lnTo>
                  <a:lnTo>
                    <a:pt x="357047" y="172942"/>
                  </a:lnTo>
                  <a:lnTo>
                    <a:pt x="414385" y="200836"/>
                  </a:lnTo>
                  <a:lnTo>
                    <a:pt x="448479" y="217263"/>
                  </a:lnTo>
                </a:path>
              </a:pathLst>
            </a:custGeom>
            <a:ln w="3175">
              <a:solidFill>
                <a:srgbClr val="000000"/>
              </a:solidFill>
            </a:ln>
          </p:spPr>
          <p:txBody>
            <a:bodyPr wrap="square" lIns="0" tIns="0" rIns="0" bIns="0" rtlCol="0"/>
            <a:lstStyle/>
            <a:p>
              <a:endParaRPr sz="2133"/>
            </a:p>
          </p:txBody>
        </p:sp>
        <p:sp>
          <p:nvSpPr>
            <p:cNvPr id="71" name="object 71"/>
            <p:cNvSpPr/>
            <p:nvPr/>
          </p:nvSpPr>
          <p:spPr>
            <a:xfrm>
              <a:off x="2823914" y="3306865"/>
              <a:ext cx="129258" cy="37253"/>
            </a:xfrm>
            <a:custGeom>
              <a:avLst/>
              <a:gdLst/>
              <a:ahLst/>
              <a:cxnLst/>
              <a:rect l="l" t="t" r="r" b="b"/>
              <a:pathLst>
                <a:path w="145414" h="41910">
                  <a:moveTo>
                    <a:pt x="145360" y="0"/>
                  </a:moveTo>
                  <a:lnTo>
                    <a:pt x="111267" y="9917"/>
                  </a:lnTo>
                  <a:lnTo>
                    <a:pt x="62607" y="23864"/>
                  </a:lnTo>
                  <a:lnTo>
                    <a:pt x="18906" y="36572"/>
                  </a:lnTo>
                  <a:lnTo>
                    <a:pt x="5268" y="40601"/>
                  </a:lnTo>
                  <a:lnTo>
                    <a:pt x="0" y="41841"/>
                  </a:lnTo>
                </a:path>
              </a:pathLst>
            </a:custGeom>
            <a:ln w="3175">
              <a:solidFill>
                <a:srgbClr val="000000"/>
              </a:solidFill>
            </a:ln>
          </p:spPr>
          <p:txBody>
            <a:bodyPr wrap="square" lIns="0" tIns="0" rIns="0" bIns="0" rtlCol="0"/>
            <a:lstStyle/>
            <a:p>
              <a:endParaRPr sz="2133"/>
            </a:p>
          </p:txBody>
        </p:sp>
        <p:sp>
          <p:nvSpPr>
            <p:cNvPr id="72" name="object 72"/>
            <p:cNvSpPr/>
            <p:nvPr/>
          </p:nvSpPr>
          <p:spPr>
            <a:xfrm>
              <a:off x="2713990" y="3267745"/>
              <a:ext cx="110067" cy="76764"/>
            </a:xfrm>
            <a:custGeom>
              <a:avLst/>
              <a:gdLst/>
              <a:ahLst/>
              <a:cxnLst/>
              <a:rect l="l" t="t" r="r" b="b"/>
              <a:pathLst>
                <a:path w="123825" h="86360">
                  <a:moveTo>
                    <a:pt x="123664" y="85851"/>
                  </a:moveTo>
                  <a:lnTo>
                    <a:pt x="118395" y="82132"/>
                  </a:lnTo>
                  <a:lnTo>
                    <a:pt x="104448" y="72524"/>
                  </a:lnTo>
                  <a:lnTo>
                    <a:pt x="61987" y="43080"/>
                  </a:lnTo>
                  <a:lnTo>
                    <a:pt x="19216" y="13637"/>
                  </a:lnTo>
                  <a:lnTo>
                    <a:pt x="5268" y="3719"/>
                  </a:lnTo>
                  <a:lnTo>
                    <a:pt x="0"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2594698" y="3267745"/>
              <a:ext cx="119662" cy="0"/>
            </a:xfrm>
            <a:custGeom>
              <a:avLst/>
              <a:gdLst/>
              <a:ahLst/>
              <a:cxnLst/>
              <a:rect l="l" t="t" r="r" b="b"/>
              <a:pathLst>
                <a:path w="134619">
                  <a:moveTo>
                    <a:pt x="134202" y="0"/>
                  </a:moveTo>
                  <a:lnTo>
                    <a:pt x="120565" y="0"/>
                  </a:lnTo>
                  <a:lnTo>
                    <a:pt x="87092" y="0"/>
                  </a:lnTo>
                  <a:lnTo>
                    <a:pt x="0"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1737895" y="3559496"/>
              <a:ext cx="1215249" cy="456636"/>
            </a:xfrm>
            <a:custGeom>
              <a:avLst/>
              <a:gdLst/>
              <a:ahLst/>
              <a:cxnLst/>
              <a:rect l="l" t="t" r="r" b="b"/>
              <a:pathLst>
                <a:path w="1367154" h="513714">
                  <a:moveTo>
                    <a:pt x="0" y="0"/>
                  </a:moveTo>
                  <a:lnTo>
                    <a:pt x="1367132" y="513249"/>
                  </a:lnTo>
                </a:path>
              </a:pathLst>
            </a:custGeom>
            <a:ln w="3175">
              <a:solidFill>
                <a:srgbClr val="000000"/>
              </a:solidFill>
            </a:ln>
          </p:spPr>
          <p:txBody>
            <a:bodyPr wrap="square" lIns="0" tIns="0" rIns="0" bIns="0" rtlCol="0"/>
            <a:lstStyle/>
            <a:p>
              <a:endParaRPr sz="2133"/>
            </a:p>
          </p:txBody>
        </p:sp>
        <p:sp>
          <p:nvSpPr>
            <p:cNvPr id="75" name="object 75"/>
            <p:cNvSpPr/>
            <p:nvPr/>
          </p:nvSpPr>
          <p:spPr>
            <a:xfrm>
              <a:off x="1743404" y="3655645"/>
              <a:ext cx="1210169" cy="471311"/>
            </a:xfrm>
            <a:custGeom>
              <a:avLst/>
              <a:gdLst/>
              <a:ahLst/>
              <a:cxnLst/>
              <a:rect l="l" t="t" r="r" b="b"/>
              <a:pathLst>
                <a:path w="1361439" h="530225">
                  <a:moveTo>
                    <a:pt x="1360934" y="529676"/>
                  </a:moveTo>
                  <a:lnTo>
                    <a:pt x="0" y="0"/>
                  </a:lnTo>
                </a:path>
              </a:pathLst>
            </a:custGeom>
            <a:ln w="3175">
              <a:solidFill>
                <a:srgbClr val="000000"/>
              </a:solidFill>
            </a:ln>
          </p:spPr>
          <p:txBody>
            <a:bodyPr wrap="square" lIns="0" tIns="0" rIns="0" bIns="0" rtlCol="0"/>
            <a:lstStyle/>
            <a:p>
              <a:endParaRPr sz="2133"/>
            </a:p>
          </p:txBody>
        </p:sp>
        <p:sp>
          <p:nvSpPr>
            <p:cNvPr id="76" name="object 76"/>
            <p:cNvSpPr/>
            <p:nvPr/>
          </p:nvSpPr>
          <p:spPr>
            <a:xfrm>
              <a:off x="1743404" y="3715979"/>
              <a:ext cx="1210169" cy="476391"/>
            </a:xfrm>
            <a:custGeom>
              <a:avLst/>
              <a:gdLst/>
              <a:ahLst/>
              <a:cxnLst/>
              <a:rect l="l" t="t" r="r" b="b"/>
              <a:pathLst>
                <a:path w="1361439" h="535939">
                  <a:moveTo>
                    <a:pt x="0" y="0"/>
                  </a:moveTo>
                  <a:lnTo>
                    <a:pt x="1360934" y="535874"/>
                  </a:lnTo>
                </a:path>
              </a:pathLst>
            </a:custGeom>
            <a:ln w="3175">
              <a:solidFill>
                <a:srgbClr val="000000"/>
              </a:solidFill>
            </a:ln>
          </p:spPr>
          <p:txBody>
            <a:bodyPr wrap="square" lIns="0" tIns="0" rIns="0" bIns="0" rtlCol="0"/>
            <a:lstStyle/>
            <a:p>
              <a:endParaRPr sz="2133"/>
            </a:p>
          </p:txBody>
        </p:sp>
        <p:sp>
          <p:nvSpPr>
            <p:cNvPr id="77" name="object 77"/>
            <p:cNvSpPr/>
            <p:nvPr/>
          </p:nvSpPr>
          <p:spPr>
            <a:xfrm>
              <a:off x="1166783" y="4129499"/>
              <a:ext cx="0" cy="813928"/>
            </a:xfrm>
            <a:custGeom>
              <a:avLst/>
              <a:gdLst/>
              <a:ahLst/>
              <a:cxnLst/>
              <a:rect l="l" t="t" r="r" b="b"/>
              <a:pathLst>
                <a:path h="915670">
                  <a:moveTo>
                    <a:pt x="0" y="0"/>
                  </a:moveTo>
                  <a:lnTo>
                    <a:pt x="0" y="915233"/>
                  </a:lnTo>
                </a:path>
              </a:pathLst>
            </a:custGeom>
            <a:ln w="3175">
              <a:solidFill>
                <a:srgbClr val="000000"/>
              </a:solidFill>
            </a:ln>
          </p:spPr>
          <p:txBody>
            <a:bodyPr wrap="square" lIns="0" tIns="0" rIns="0" bIns="0" rtlCol="0"/>
            <a:lstStyle/>
            <a:p>
              <a:endParaRPr sz="2133"/>
            </a:p>
          </p:txBody>
        </p:sp>
        <p:sp>
          <p:nvSpPr>
            <p:cNvPr id="78" name="object 78"/>
            <p:cNvSpPr/>
            <p:nvPr/>
          </p:nvSpPr>
          <p:spPr>
            <a:xfrm>
              <a:off x="2516732" y="4717133"/>
              <a:ext cx="19191" cy="19756"/>
            </a:xfrm>
            <a:custGeom>
              <a:avLst/>
              <a:gdLst/>
              <a:ahLst/>
              <a:cxnLst/>
              <a:rect l="l" t="t" r="r" b="b"/>
              <a:pathLst>
                <a:path w="21589" h="22225">
                  <a:moveTo>
                    <a:pt x="21075" y="0"/>
                  </a:moveTo>
                  <a:lnTo>
                    <a:pt x="14876" y="15496"/>
                  </a:lnTo>
                  <a:lnTo>
                    <a:pt x="0" y="22005"/>
                  </a:lnTo>
                </a:path>
              </a:pathLst>
            </a:custGeom>
            <a:ln w="3175">
              <a:solidFill>
                <a:srgbClr val="000000"/>
              </a:solidFill>
            </a:ln>
          </p:spPr>
          <p:txBody>
            <a:bodyPr wrap="square" lIns="0" tIns="0" rIns="0" bIns="0" rtlCol="0"/>
            <a:lstStyle/>
            <a:p>
              <a:endParaRPr sz="2133"/>
            </a:p>
          </p:txBody>
        </p:sp>
        <p:sp>
          <p:nvSpPr>
            <p:cNvPr id="79" name="object 79"/>
            <p:cNvSpPr/>
            <p:nvPr/>
          </p:nvSpPr>
          <p:spPr>
            <a:xfrm>
              <a:off x="2497997" y="4717134"/>
              <a:ext cx="19191" cy="19756"/>
            </a:xfrm>
            <a:custGeom>
              <a:avLst/>
              <a:gdLst/>
              <a:ahLst/>
              <a:cxnLst/>
              <a:rect l="l" t="t" r="r" b="b"/>
              <a:pathLst>
                <a:path w="21589" h="22225">
                  <a:moveTo>
                    <a:pt x="21075" y="22005"/>
                  </a:moveTo>
                  <a:lnTo>
                    <a:pt x="6198" y="15496"/>
                  </a:lnTo>
                  <a:lnTo>
                    <a:pt x="0" y="0"/>
                  </a:lnTo>
                </a:path>
              </a:pathLst>
            </a:custGeom>
            <a:ln w="3175">
              <a:solidFill>
                <a:srgbClr val="000000"/>
              </a:solidFill>
            </a:ln>
          </p:spPr>
          <p:txBody>
            <a:bodyPr wrap="square" lIns="0" tIns="0" rIns="0" bIns="0" rtlCol="0"/>
            <a:lstStyle/>
            <a:p>
              <a:endParaRPr sz="2133"/>
            </a:p>
          </p:txBody>
        </p:sp>
        <p:sp>
          <p:nvSpPr>
            <p:cNvPr id="80" name="object 80"/>
            <p:cNvSpPr/>
            <p:nvPr/>
          </p:nvSpPr>
          <p:spPr>
            <a:xfrm>
              <a:off x="2497997" y="3757304"/>
              <a:ext cx="0" cy="960120"/>
            </a:xfrm>
            <a:custGeom>
              <a:avLst/>
              <a:gdLst/>
              <a:ahLst/>
              <a:cxnLst/>
              <a:rect l="l" t="t" r="r" b="b"/>
              <a:pathLst>
                <a:path h="1080135">
                  <a:moveTo>
                    <a:pt x="0" y="1079807"/>
                  </a:moveTo>
                  <a:lnTo>
                    <a:pt x="0" y="1079807"/>
                  </a:lnTo>
                  <a:lnTo>
                    <a:pt x="0" y="12397"/>
                  </a:lnTo>
                  <a:lnTo>
                    <a:pt x="0" y="0"/>
                  </a:lnTo>
                </a:path>
              </a:pathLst>
            </a:custGeom>
            <a:ln w="3175">
              <a:solidFill>
                <a:srgbClr val="000000"/>
              </a:solidFill>
            </a:ln>
          </p:spPr>
          <p:txBody>
            <a:bodyPr wrap="square" lIns="0" tIns="0" rIns="0" bIns="0" rtlCol="0"/>
            <a:lstStyle/>
            <a:p>
              <a:endParaRPr sz="2133"/>
            </a:p>
          </p:txBody>
        </p:sp>
        <p:sp>
          <p:nvSpPr>
            <p:cNvPr id="81" name="object 81"/>
            <p:cNvSpPr/>
            <p:nvPr/>
          </p:nvSpPr>
          <p:spPr>
            <a:xfrm>
              <a:off x="2497998" y="3757305"/>
              <a:ext cx="37818" cy="14676"/>
            </a:xfrm>
            <a:custGeom>
              <a:avLst/>
              <a:gdLst/>
              <a:ahLst/>
              <a:cxnLst/>
              <a:rect l="l" t="t" r="r" b="b"/>
              <a:pathLst>
                <a:path w="42544" h="16510">
                  <a:moveTo>
                    <a:pt x="0" y="0"/>
                  </a:moveTo>
                  <a:lnTo>
                    <a:pt x="42151" y="16116"/>
                  </a:lnTo>
                </a:path>
              </a:pathLst>
            </a:custGeom>
            <a:ln w="3175">
              <a:solidFill>
                <a:srgbClr val="000000"/>
              </a:solidFill>
            </a:ln>
          </p:spPr>
          <p:txBody>
            <a:bodyPr wrap="square" lIns="0" tIns="0" rIns="0" bIns="0" rtlCol="0"/>
            <a:lstStyle/>
            <a:p>
              <a:endParaRPr sz="2133"/>
            </a:p>
          </p:txBody>
        </p:sp>
        <p:sp>
          <p:nvSpPr>
            <p:cNvPr id="82" name="object 82"/>
            <p:cNvSpPr/>
            <p:nvPr/>
          </p:nvSpPr>
          <p:spPr>
            <a:xfrm>
              <a:off x="2535466" y="3771631"/>
              <a:ext cx="0" cy="946009"/>
            </a:xfrm>
            <a:custGeom>
              <a:avLst/>
              <a:gdLst/>
              <a:ahLst/>
              <a:cxnLst/>
              <a:rect l="l" t="t" r="r" b="b"/>
              <a:pathLst>
                <a:path h="1064260">
                  <a:moveTo>
                    <a:pt x="0" y="0"/>
                  </a:moveTo>
                  <a:lnTo>
                    <a:pt x="0" y="0"/>
                  </a:lnTo>
                  <a:lnTo>
                    <a:pt x="0" y="1051913"/>
                  </a:lnTo>
                  <a:lnTo>
                    <a:pt x="0" y="1063691"/>
                  </a:lnTo>
                </a:path>
              </a:pathLst>
            </a:custGeom>
            <a:ln w="3175">
              <a:solidFill>
                <a:srgbClr val="000000"/>
              </a:solidFill>
            </a:ln>
          </p:spPr>
          <p:txBody>
            <a:bodyPr wrap="square" lIns="0" tIns="0" rIns="0" bIns="0" rtlCol="0"/>
            <a:lstStyle/>
            <a:p>
              <a:endParaRPr sz="2133"/>
            </a:p>
          </p:txBody>
        </p:sp>
        <p:sp>
          <p:nvSpPr>
            <p:cNvPr id="83" name="object 83"/>
            <p:cNvSpPr/>
            <p:nvPr/>
          </p:nvSpPr>
          <p:spPr>
            <a:xfrm>
              <a:off x="1144192" y="4628149"/>
              <a:ext cx="18062" cy="18062"/>
            </a:xfrm>
            <a:custGeom>
              <a:avLst/>
              <a:gdLst/>
              <a:ahLst/>
              <a:cxnLst/>
              <a:rect l="l" t="t" r="r" b="b"/>
              <a:pathLst>
                <a:path w="20319" h="20320">
                  <a:moveTo>
                    <a:pt x="20145" y="0"/>
                  </a:moveTo>
                  <a:lnTo>
                    <a:pt x="0" y="19835"/>
                  </a:lnTo>
                </a:path>
              </a:pathLst>
            </a:custGeom>
            <a:ln w="3175">
              <a:solidFill>
                <a:srgbClr val="000000"/>
              </a:solidFill>
            </a:ln>
          </p:spPr>
          <p:txBody>
            <a:bodyPr wrap="square" lIns="0" tIns="0" rIns="0" bIns="0" rtlCol="0"/>
            <a:lstStyle/>
            <a:p>
              <a:endParaRPr sz="2133"/>
            </a:p>
          </p:txBody>
        </p:sp>
        <p:sp>
          <p:nvSpPr>
            <p:cNvPr id="84" name="object 84"/>
            <p:cNvSpPr/>
            <p:nvPr/>
          </p:nvSpPr>
          <p:spPr>
            <a:xfrm>
              <a:off x="1084685" y="4614650"/>
              <a:ext cx="59831" cy="31609"/>
            </a:xfrm>
            <a:custGeom>
              <a:avLst/>
              <a:gdLst/>
              <a:ahLst/>
              <a:cxnLst/>
              <a:rect l="l" t="t" r="r" b="b"/>
              <a:pathLst>
                <a:path w="67309" h="35560">
                  <a:moveTo>
                    <a:pt x="66946" y="35022"/>
                  </a:moveTo>
                  <a:lnTo>
                    <a:pt x="0" y="0"/>
                  </a:lnTo>
                </a:path>
              </a:pathLst>
            </a:custGeom>
            <a:ln w="3175">
              <a:solidFill>
                <a:srgbClr val="000000"/>
              </a:solidFill>
            </a:ln>
          </p:spPr>
          <p:txBody>
            <a:bodyPr wrap="square" lIns="0" tIns="0" rIns="0" bIns="0" rtlCol="0"/>
            <a:lstStyle/>
            <a:p>
              <a:endParaRPr sz="2133"/>
            </a:p>
          </p:txBody>
        </p:sp>
        <p:sp>
          <p:nvSpPr>
            <p:cNvPr id="85" name="object 85"/>
            <p:cNvSpPr/>
            <p:nvPr/>
          </p:nvSpPr>
          <p:spPr>
            <a:xfrm>
              <a:off x="1068430" y="4576632"/>
              <a:ext cx="16369" cy="38382"/>
            </a:xfrm>
            <a:custGeom>
              <a:avLst/>
              <a:gdLst/>
              <a:ahLst/>
              <a:cxnLst/>
              <a:rect l="l" t="t" r="r" b="b"/>
              <a:pathLst>
                <a:path w="18415" h="43179">
                  <a:moveTo>
                    <a:pt x="18286" y="42770"/>
                  </a:moveTo>
                  <a:lnTo>
                    <a:pt x="0"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1068429" y="2831639"/>
              <a:ext cx="0" cy="1745262"/>
            </a:xfrm>
            <a:custGeom>
              <a:avLst/>
              <a:gdLst/>
              <a:ahLst/>
              <a:cxnLst/>
              <a:rect l="l" t="t" r="r" b="b"/>
              <a:pathLst>
                <a:path h="1963420">
                  <a:moveTo>
                    <a:pt x="0" y="1963117"/>
                  </a:moveTo>
                  <a:lnTo>
                    <a:pt x="0" y="0"/>
                  </a:lnTo>
                </a:path>
              </a:pathLst>
            </a:custGeom>
            <a:ln w="3175">
              <a:solidFill>
                <a:srgbClr val="000000"/>
              </a:solidFill>
            </a:ln>
          </p:spPr>
          <p:txBody>
            <a:bodyPr wrap="square" lIns="0" tIns="0" rIns="0" bIns="0" rtlCol="0"/>
            <a:lstStyle/>
            <a:p>
              <a:endParaRPr sz="2133"/>
            </a:p>
          </p:txBody>
        </p:sp>
        <p:sp>
          <p:nvSpPr>
            <p:cNvPr id="87" name="object 87"/>
            <p:cNvSpPr/>
            <p:nvPr/>
          </p:nvSpPr>
          <p:spPr>
            <a:xfrm>
              <a:off x="1068430" y="2808222"/>
              <a:ext cx="16369" cy="23707"/>
            </a:xfrm>
            <a:custGeom>
              <a:avLst/>
              <a:gdLst/>
              <a:ahLst/>
              <a:cxnLst/>
              <a:rect l="l" t="t" r="r" b="b"/>
              <a:pathLst>
                <a:path w="18415" h="26669">
                  <a:moveTo>
                    <a:pt x="0" y="26344"/>
                  </a:moveTo>
                  <a:lnTo>
                    <a:pt x="18286" y="0"/>
                  </a:lnTo>
                </a:path>
              </a:pathLst>
            </a:custGeom>
            <a:ln w="3175">
              <a:solidFill>
                <a:srgbClr val="000000"/>
              </a:solidFill>
            </a:ln>
          </p:spPr>
          <p:txBody>
            <a:bodyPr wrap="square" lIns="0" tIns="0" rIns="0" bIns="0" rtlCol="0"/>
            <a:lstStyle/>
            <a:p>
              <a:endParaRPr sz="2133"/>
            </a:p>
          </p:txBody>
        </p:sp>
        <p:sp>
          <p:nvSpPr>
            <p:cNvPr id="88" name="object 88"/>
            <p:cNvSpPr/>
            <p:nvPr/>
          </p:nvSpPr>
          <p:spPr>
            <a:xfrm>
              <a:off x="1084685" y="2808223"/>
              <a:ext cx="61524" cy="18627"/>
            </a:xfrm>
            <a:custGeom>
              <a:avLst/>
              <a:gdLst/>
              <a:ahLst/>
              <a:cxnLst/>
              <a:rect l="l" t="t" r="r" b="b"/>
              <a:pathLst>
                <a:path w="69215" h="20955">
                  <a:moveTo>
                    <a:pt x="0" y="0"/>
                  </a:moveTo>
                  <a:lnTo>
                    <a:pt x="68806" y="20765"/>
                  </a:lnTo>
                </a:path>
              </a:pathLst>
            </a:custGeom>
            <a:ln w="3175">
              <a:solidFill>
                <a:srgbClr val="000000"/>
              </a:solidFill>
            </a:ln>
          </p:spPr>
          <p:txBody>
            <a:bodyPr wrap="square" lIns="0" tIns="0" rIns="0" bIns="0" rtlCol="0"/>
            <a:lstStyle/>
            <a:p>
              <a:endParaRPr sz="2133"/>
            </a:p>
          </p:txBody>
        </p:sp>
        <p:sp>
          <p:nvSpPr>
            <p:cNvPr id="89" name="object 89"/>
            <p:cNvSpPr/>
            <p:nvPr/>
          </p:nvSpPr>
          <p:spPr>
            <a:xfrm>
              <a:off x="1145846" y="2826681"/>
              <a:ext cx="16369" cy="33867"/>
            </a:xfrm>
            <a:custGeom>
              <a:avLst/>
              <a:gdLst/>
              <a:ahLst/>
              <a:cxnLst/>
              <a:rect l="l" t="t" r="r" b="b"/>
              <a:pathLst>
                <a:path w="18415" h="38100">
                  <a:moveTo>
                    <a:pt x="0" y="0"/>
                  </a:moveTo>
                  <a:lnTo>
                    <a:pt x="18286" y="37501"/>
                  </a:lnTo>
                </a:path>
              </a:pathLst>
            </a:custGeom>
            <a:ln w="3175">
              <a:solidFill>
                <a:srgbClr val="000000"/>
              </a:solidFill>
            </a:ln>
          </p:spPr>
          <p:txBody>
            <a:bodyPr wrap="square" lIns="0" tIns="0" rIns="0" bIns="0" rtlCol="0"/>
            <a:lstStyle/>
            <a:p>
              <a:endParaRPr sz="2133"/>
            </a:p>
          </p:txBody>
        </p:sp>
        <p:sp>
          <p:nvSpPr>
            <p:cNvPr id="90" name="object 90"/>
            <p:cNvSpPr/>
            <p:nvPr/>
          </p:nvSpPr>
          <p:spPr>
            <a:xfrm>
              <a:off x="1162100" y="2860017"/>
              <a:ext cx="0" cy="1768404"/>
            </a:xfrm>
            <a:custGeom>
              <a:avLst/>
              <a:gdLst/>
              <a:ahLst/>
              <a:cxnLst/>
              <a:rect l="l" t="t" r="r" b="b"/>
              <a:pathLst>
                <a:path h="1989454">
                  <a:moveTo>
                    <a:pt x="0" y="1989189"/>
                  </a:moveTo>
                  <a:lnTo>
                    <a:pt x="0" y="0"/>
                  </a:lnTo>
                </a:path>
              </a:pathLst>
            </a:custGeom>
            <a:ln w="3175">
              <a:solidFill>
                <a:srgbClr val="000000"/>
              </a:solidFill>
            </a:ln>
          </p:spPr>
          <p:txBody>
            <a:bodyPr wrap="square" lIns="0" tIns="0" rIns="0" bIns="0" rtlCol="0"/>
            <a:lstStyle/>
            <a:p>
              <a:endParaRPr sz="2133"/>
            </a:p>
          </p:txBody>
        </p:sp>
        <p:sp>
          <p:nvSpPr>
            <p:cNvPr id="91" name="object 91"/>
            <p:cNvSpPr/>
            <p:nvPr/>
          </p:nvSpPr>
          <p:spPr>
            <a:xfrm>
              <a:off x="1157416" y="2864700"/>
              <a:ext cx="0" cy="1768404"/>
            </a:xfrm>
            <a:custGeom>
              <a:avLst/>
              <a:gdLst/>
              <a:ahLst/>
              <a:cxnLst/>
              <a:rect l="l" t="t" r="r" b="b"/>
              <a:pathLst>
                <a:path h="1989454">
                  <a:moveTo>
                    <a:pt x="0" y="0"/>
                  </a:moveTo>
                  <a:lnTo>
                    <a:pt x="0" y="1989152"/>
                  </a:lnTo>
                </a:path>
              </a:pathLst>
            </a:custGeom>
            <a:ln w="3175">
              <a:solidFill>
                <a:srgbClr val="000000"/>
              </a:solidFill>
            </a:ln>
          </p:spPr>
          <p:txBody>
            <a:bodyPr wrap="square" lIns="0" tIns="0" rIns="0" bIns="0" rtlCol="0"/>
            <a:lstStyle/>
            <a:p>
              <a:endParaRPr sz="2133"/>
            </a:p>
          </p:txBody>
        </p:sp>
        <p:sp>
          <p:nvSpPr>
            <p:cNvPr id="93" name="object 93"/>
            <p:cNvSpPr/>
            <p:nvPr/>
          </p:nvSpPr>
          <p:spPr>
            <a:xfrm>
              <a:off x="3482634" y="4318170"/>
              <a:ext cx="0" cy="254564"/>
            </a:xfrm>
            <a:custGeom>
              <a:avLst/>
              <a:gdLst/>
              <a:ahLst/>
              <a:cxnLst/>
              <a:rect l="l" t="t" r="r" b="b"/>
              <a:pathLst>
                <a:path h="286385">
                  <a:moveTo>
                    <a:pt x="0" y="286081"/>
                  </a:moveTo>
                  <a:lnTo>
                    <a:pt x="0"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3378770" y="4277397"/>
              <a:ext cx="103857" cy="41204"/>
            </a:xfrm>
            <a:custGeom>
              <a:avLst/>
              <a:gdLst/>
              <a:ahLst/>
              <a:cxnLst/>
              <a:rect l="l" t="t" r="r" b="b"/>
              <a:pathLst>
                <a:path w="116839" h="46354">
                  <a:moveTo>
                    <a:pt x="116846" y="45870"/>
                  </a:moveTo>
                  <a:lnTo>
                    <a:pt x="0" y="0"/>
                  </a:lnTo>
                </a:path>
              </a:pathLst>
            </a:custGeom>
            <a:ln w="3175">
              <a:solidFill>
                <a:srgbClr val="000000"/>
              </a:solidFill>
            </a:ln>
          </p:spPr>
          <p:txBody>
            <a:bodyPr wrap="square" lIns="0" tIns="0" rIns="0" bIns="0" rtlCol="0"/>
            <a:lstStyle/>
            <a:p>
              <a:endParaRPr sz="2133"/>
            </a:p>
          </p:txBody>
        </p:sp>
        <p:sp>
          <p:nvSpPr>
            <p:cNvPr id="95" name="object 95"/>
            <p:cNvSpPr/>
            <p:nvPr/>
          </p:nvSpPr>
          <p:spPr>
            <a:xfrm>
              <a:off x="3048997" y="3221144"/>
              <a:ext cx="0" cy="2617893"/>
            </a:xfrm>
            <a:custGeom>
              <a:avLst/>
              <a:gdLst/>
              <a:ahLst/>
              <a:cxnLst/>
              <a:rect l="l" t="t" r="r" b="b"/>
              <a:pathLst>
                <a:path h="2945129">
                  <a:moveTo>
                    <a:pt x="0" y="0"/>
                  </a:moveTo>
                  <a:lnTo>
                    <a:pt x="0" y="2944986"/>
                  </a:lnTo>
                </a:path>
              </a:pathLst>
            </a:custGeom>
            <a:ln w="3175">
              <a:solidFill>
                <a:srgbClr val="000000"/>
              </a:solidFill>
            </a:ln>
          </p:spPr>
          <p:txBody>
            <a:bodyPr wrap="square" lIns="0" tIns="0" rIns="0" bIns="0" rtlCol="0"/>
            <a:lstStyle/>
            <a:p>
              <a:endParaRPr sz="2133"/>
            </a:p>
          </p:txBody>
        </p:sp>
        <p:sp>
          <p:nvSpPr>
            <p:cNvPr id="96" name="object 96"/>
            <p:cNvSpPr/>
            <p:nvPr/>
          </p:nvSpPr>
          <p:spPr>
            <a:xfrm>
              <a:off x="3019518" y="4309355"/>
              <a:ext cx="13547" cy="9031"/>
            </a:xfrm>
            <a:custGeom>
              <a:avLst/>
              <a:gdLst/>
              <a:ahLst/>
              <a:cxnLst/>
              <a:rect l="l" t="t" r="r" b="b"/>
              <a:pathLst>
                <a:path w="15239" h="10160">
                  <a:moveTo>
                    <a:pt x="15187" y="9608"/>
                  </a:moveTo>
                  <a:lnTo>
                    <a:pt x="0" y="9608"/>
                  </a:lnTo>
                  <a:lnTo>
                    <a:pt x="5268" y="0"/>
                  </a:lnTo>
                  <a:lnTo>
                    <a:pt x="15187" y="9608"/>
                  </a:lnTo>
                  <a:close/>
                </a:path>
              </a:pathLst>
            </a:custGeom>
            <a:solidFill>
              <a:srgbClr val="000000"/>
            </a:solidFill>
          </p:spPr>
          <p:txBody>
            <a:bodyPr wrap="square" lIns="0" tIns="0" rIns="0" bIns="0" rtlCol="0"/>
            <a:lstStyle/>
            <a:p>
              <a:endParaRPr sz="2133"/>
            </a:p>
          </p:txBody>
        </p:sp>
        <p:sp>
          <p:nvSpPr>
            <p:cNvPr id="97" name="object 97"/>
            <p:cNvSpPr/>
            <p:nvPr/>
          </p:nvSpPr>
          <p:spPr>
            <a:xfrm>
              <a:off x="3018142" y="4317896"/>
              <a:ext cx="14111" cy="2258"/>
            </a:xfrm>
            <a:custGeom>
              <a:avLst/>
              <a:gdLst/>
              <a:ahLst/>
              <a:cxnLst/>
              <a:rect l="l" t="t" r="r" b="b"/>
              <a:pathLst>
                <a:path w="15875" h="2539">
                  <a:moveTo>
                    <a:pt x="15496" y="2479"/>
                  </a:moveTo>
                  <a:lnTo>
                    <a:pt x="0" y="2479"/>
                  </a:lnTo>
                  <a:lnTo>
                    <a:pt x="1548" y="0"/>
                  </a:lnTo>
                  <a:lnTo>
                    <a:pt x="15496" y="2479"/>
                  </a:lnTo>
                  <a:close/>
                </a:path>
              </a:pathLst>
            </a:custGeom>
            <a:solidFill>
              <a:srgbClr val="000000"/>
            </a:solidFill>
          </p:spPr>
          <p:txBody>
            <a:bodyPr wrap="square" lIns="0" tIns="0" rIns="0" bIns="0" rtlCol="0"/>
            <a:lstStyle/>
            <a:p>
              <a:endParaRPr sz="2133"/>
            </a:p>
          </p:txBody>
        </p:sp>
        <p:sp>
          <p:nvSpPr>
            <p:cNvPr id="98" name="object 98"/>
            <p:cNvSpPr/>
            <p:nvPr/>
          </p:nvSpPr>
          <p:spPr>
            <a:xfrm>
              <a:off x="3019518" y="4317896"/>
              <a:ext cx="13547" cy="2258"/>
            </a:xfrm>
            <a:custGeom>
              <a:avLst/>
              <a:gdLst/>
              <a:ahLst/>
              <a:cxnLst/>
              <a:rect l="l" t="t" r="r" b="b"/>
              <a:pathLst>
                <a:path w="15239" h="2539">
                  <a:moveTo>
                    <a:pt x="13948" y="2479"/>
                  </a:moveTo>
                  <a:lnTo>
                    <a:pt x="0" y="0"/>
                  </a:lnTo>
                  <a:lnTo>
                    <a:pt x="15187" y="0"/>
                  </a:lnTo>
                  <a:lnTo>
                    <a:pt x="13948" y="2479"/>
                  </a:lnTo>
                  <a:close/>
                </a:path>
              </a:pathLst>
            </a:custGeom>
            <a:solidFill>
              <a:srgbClr val="000000"/>
            </a:solidFill>
          </p:spPr>
          <p:txBody>
            <a:bodyPr wrap="square" lIns="0" tIns="0" rIns="0" bIns="0" rtlCol="0"/>
            <a:lstStyle/>
            <a:p>
              <a:endParaRPr sz="2133"/>
            </a:p>
          </p:txBody>
        </p:sp>
        <p:sp>
          <p:nvSpPr>
            <p:cNvPr id="99" name="object 99"/>
            <p:cNvSpPr/>
            <p:nvPr/>
          </p:nvSpPr>
          <p:spPr>
            <a:xfrm>
              <a:off x="3018142" y="4320101"/>
              <a:ext cx="14111" cy="9031"/>
            </a:xfrm>
            <a:custGeom>
              <a:avLst/>
              <a:gdLst/>
              <a:ahLst/>
              <a:cxnLst/>
              <a:rect l="l" t="t" r="r" b="b"/>
              <a:pathLst>
                <a:path w="15875" h="10160">
                  <a:moveTo>
                    <a:pt x="10227" y="9918"/>
                  </a:moveTo>
                  <a:lnTo>
                    <a:pt x="0" y="0"/>
                  </a:lnTo>
                  <a:lnTo>
                    <a:pt x="15496" y="0"/>
                  </a:lnTo>
                  <a:lnTo>
                    <a:pt x="10227" y="9918"/>
                  </a:lnTo>
                  <a:close/>
                </a:path>
              </a:pathLst>
            </a:custGeom>
            <a:solidFill>
              <a:srgbClr val="000000"/>
            </a:solidFill>
          </p:spPr>
          <p:txBody>
            <a:bodyPr wrap="square" lIns="0" tIns="0" rIns="0" bIns="0" rtlCol="0"/>
            <a:lstStyle/>
            <a:p>
              <a:endParaRPr sz="2133"/>
            </a:p>
          </p:txBody>
        </p:sp>
        <p:sp>
          <p:nvSpPr>
            <p:cNvPr id="100" name="object 100"/>
            <p:cNvSpPr/>
            <p:nvPr/>
          </p:nvSpPr>
          <p:spPr>
            <a:xfrm>
              <a:off x="3056160" y="4233043"/>
              <a:ext cx="314396" cy="124178"/>
            </a:xfrm>
            <a:custGeom>
              <a:avLst/>
              <a:gdLst/>
              <a:ahLst/>
              <a:cxnLst/>
              <a:rect l="l" t="t" r="r" b="b"/>
              <a:pathLst>
                <a:path w="353695" h="139700">
                  <a:moveTo>
                    <a:pt x="0" y="0"/>
                  </a:moveTo>
                  <a:lnTo>
                    <a:pt x="353638" y="13947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3370505" y="4318173"/>
              <a:ext cx="112324" cy="38947"/>
            </a:xfrm>
            <a:custGeom>
              <a:avLst/>
              <a:gdLst/>
              <a:ahLst/>
              <a:cxnLst/>
              <a:rect l="l" t="t" r="r" b="b"/>
              <a:pathLst>
                <a:path w="126364" h="43814">
                  <a:moveTo>
                    <a:pt x="0" y="43700"/>
                  </a:moveTo>
                  <a:lnTo>
                    <a:pt x="126144"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3056160" y="4233044"/>
              <a:ext cx="314396" cy="124178"/>
            </a:xfrm>
            <a:custGeom>
              <a:avLst/>
              <a:gdLst/>
              <a:ahLst/>
              <a:cxnLst/>
              <a:rect l="l" t="t" r="r" b="b"/>
              <a:pathLst>
                <a:path w="353695" h="139700">
                  <a:moveTo>
                    <a:pt x="0" y="0"/>
                  </a:moveTo>
                  <a:lnTo>
                    <a:pt x="353638" y="13947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3370505" y="4318174"/>
              <a:ext cx="112324" cy="38947"/>
            </a:xfrm>
            <a:custGeom>
              <a:avLst/>
              <a:gdLst/>
              <a:ahLst/>
              <a:cxnLst/>
              <a:rect l="l" t="t" r="r" b="b"/>
              <a:pathLst>
                <a:path w="126364" h="43814">
                  <a:moveTo>
                    <a:pt x="0" y="43700"/>
                  </a:moveTo>
                  <a:lnTo>
                    <a:pt x="126144" y="0"/>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2957806" y="5794834"/>
              <a:ext cx="0" cy="218440"/>
            </a:xfrm>
            <a:custGeom>
              <a:avLst/>
              <a:gdLst/>
              <a:ahLst/>
              <a:cxnLst/>
              <a:rect l="l" t="t" r="r" b="b"/>
              <a:pathLst>
                <a:path h="245745">
                  <a:moveTo>
                    <a:pt x="0" y="0"/>
                  </a:moveTo>
                  <a:lnTo>
                    <a:pt x="0" y="98558"/>
                  </a:lnTo>
                  <a:lnTo>
                    <a:pt x="0" y="176352"/>
                  </a:lnTo>
                  <a:lnTo>
                    <a:pt x="0" y="226871"/>
                  </a:lnTo>
                  <a:lnTo>
                    <a:pt x="0" y="240508"/>
                  </a:lnTo>
                  <a:lnTo>
                    <a:pt x="0" y="245157"/>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2957807" y="6012752"/>
              <a:ext cx="105551" cy="68298"/>
            </a:xfrm>
            <a:custGeom>
              <a:avLst/>
              <a:gdLst/>
              <a:ahLst/>
              <a:cxnLst/>
              <a:rect l="l" t="t" r="r" b="b"/>
              <a:pathLst>
                <a:path w="118745" h="76835">
                  <a:moveTo>
                    <a:pt x="0" y="0"/>
                  </a:moveTo>
                  <a:lnTo>
                    <a:pt x="4958" y="3099"/>
                  </a:lnTo>
                  <a:lnTo>
                    <a:pt x="18286" y="11777"/>
                  </a:lnTo>
                  <a:lnTo>
                    <a:pt x="59197" y="38121"/>
                  </a:lnTo>
                  <a:lnTo>
                    <a:pt x="100109" y="64466"/>
                  </a:lnTo>
                  <a:lnTo>
                    <a:pt x="113436" y="73144"/>
                  </a:lnTo>
                  <a:lnTo>
                    <a:pt x="118395" y="76553"/>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3063048" y="6040853"/>
              <a:ext cx="66040" cy="40076"/>
            </a:xfrm>
            <a:custGeom>
              <a:avLst/>
              <a:gdLst/>
              <a:ahLst/>
              <a:cxnLst/>
              <a:rect l="l" t="t" r="r" b="b"/>
              <a:pathLst>
                <a:path w="74295" h="45085">
                  <a:moveTo>
                    <a:pt x="0" y="44940"/>
                  </a:moveTo>
                  <a:lnTo>
                    <a:pt x="11777" y="37811"/>
                  </a:lnTo>
                  <a:lnTo>
                    <a:pt x="37192" y="22315"/>
                  </a:lnTo>
                  <a:lnTo>
                    <a:pt x="62297" y="6818"/>
                  </a:lnTo>
                  <a:lnTo>
                    <a:pt x="74074" y="0"/>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3128892" y="6040853"/>
              <a:ext cx="66040" cy="25964"/>
            </a:xfrm>
            <a:custGeom>
              <a:avLst/>
              <a:gdLst/>
              <a:ahLst/>
              <a:cxnLst/>
              <a:rect l="l" t="t" r="r" b="b"/>
              <a:pathLst>
                <a:path w="74295" h="29210">
                  <a:moveTo>
                    <a:pt x="0" y="0"/>
                  </a:moveTo>
                  <a:lnTo>
                    <a:pt x="11467" y="4339"/>
                  </a:lnTo>
                  <a:lnTo>
                    <a:pt x="36882" y="14566"/>
                  </a:lnTo>
                  <a:lnTo>
                    <a:pt x="62297" y="24484"/>
                  </a:lnTo>
                  <a:lnTo>
                    <a:pt x="73765" y="29133"/>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3194462" y="5991539"/>
              <a:ext cx="16369" cy="75636"/>
            </a:xfrm>
            <a:custGeom>
              <a:avLst/>
              <a:gdLst/>
              <a:ahLst/>
              <a:cxnLst/>
              <a:rect l="l" t="t" r="r" b="b"/>
              <a:pathLst>
                <a:path w="18414" h="85089">
                  <a:moveTo>
                    <a:pt x="0" y="84611"/>
                  </a:moveTo>
                  <a:lnTo>
                    <a:pt x="2789" y="71284"/>
                  </a:lnTo>
                  <a:lnTo>
                    <a:pt x="9298" y="42150"/>
                  </a:lnTo>
                  <a:lnTo>
                    <a:pt x="15496" y="13327"/>
                  </a:lnTo>
                  <a:lnTo>
                    <a:pt x="18286"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3210716" y="5960685"/>
              <a:ext cx="47413" cy="31044"/>
            </a:xfrm>
            <a:custGeom>
              <a:avLst/>
              <a:gdLst/>
              <a:ahLst/>
              <a:cxnLst/>
              <a:rect l="l" t="t" r="r" b="b"/>
              <a:pathLst>
                <a:path w="53339" h="34925">
                  <a:moveTo>
                    <a:pt x="0" y="34712"/>
                  </a:moveTo>
                  <a:lnTo>
                    <a:pt x="8368" y="29443"/>
                  </a:lnTo>
                  <a:lnTo>
                    <a:pt x="26654" y="17356"/>
                  </a:lnTo>
                  <a:lnTo>
                    <a:pt x="44630" y="5578"/>
                  </a:lnTo>
                  <a:lnTo>
                    <a:pt x="52999" y="0"/>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3257826" y="5143562"/>
              <a:ext cx="0" cy="817316"/>
            </a:xfrm>
            <a:custGeom>
              <a:avLst/>
              <a:gdLst/>
              <a:ahLst/>
              <a:cxnLst/>
              <a:rect l="l" t="t" r="r" b="b"/>
              <a:pathLst>
                <a:path h="919479">
                  <a:moveTo>
                    <a:pt x="0" y="919262"/>
                  </a:moveTo>
                  <a:lnTo>
                    <a:pt x="0" y="919262"/>
                  </a:lnTo>
                  <a:lnTo>
                    <a:pt x="0" y="10537"/>
                  </a:ln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3257826" y="5143563"/>
              <a:ext cx="389467" cy="189089"/>
            </a:xfrm>
            <a:custGeom>
              <a:avLst/>
              <a:gdLst/>
              <a:ahLst/>
              <a:cxnLst/>
              <a:rect l="l" t="t" r="r" b="b"/>
              <a:pathLst>
                <a:path w="438150" h="212725">
                  <a:moveTo>
                    <a:pt x="0" y="0"/>
                  </a:moveTo>
                  <a:lnTo>
                    <a:pt x="4649" y="2479"/>
                  </a:lnTo>
                  <a:lnTo>
                    <a:pt x="18596" y="9298"/>
                  </a:lnTo>
                  <a:lnTo>
                    <a:pt x="68186" y="33472"/>
                  </a:lnTo>
                  <a:lnTo>
                    <a:pt x="138231" y="67255"/>
                  </a:lnTo>
                  <a:lnTo>
                    <a:pt x="218815" y="106307"/>
                  </a:lnTo>
                  <a:lnTo>
                    <a:pt x="299089" y="145358"/>
                  </a:lnTo>
                  <a:lnTo>
                    <a:pt x="369135" y="179141"/>
                  </a:lnTo>
                  <a:lnTo>
                    <a:pt x="418725" y="203316"/>
                  </a:lnTo>
                  <a:lnTo>
                    <a:pt x="432672" y="210134"/>
                  </a:lnTo>
                  <a:lnTo>
                    <a:pt x="437631" y="212304"/>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3646832" y="5303076"/>
              <a:ext cx="53622" cy="29351"/>
            </a:xfrm>
            <a:custGeom>
              <a:avLst/>
              <a:gdLst/>
              <a:ahLst/>
              <a:cxnLst/>
              <a:rect l="l" t="t" r="r" b="b"/>
              <a:pathLst>
                <a:path w="60325" h="33020">
                  <a:moveTo>
                    <a:pt x="0" y="32852"/>
                  </a:moveTo>
                  <a:lnTo>
                    <a:pt x="9298" y="27894"/>
                  </a:lnTo>
                  <a:lnTo>
                    <a:pt x="30063" y="16426"/>
                  </a:lnTo>
                  <a:lnTo>
                    <a:pt x="50519" y="5268"/>
                  </a:lnTo>
                  <a:lnTo>
                    <a:pt x="59817" y="0"/>
                  </a:lnTo>
                </a:path>
              </a:pathLst>
            </a:custGeom>
            <a:ln w="3175">
              <a:solidFill>
                <a:srgbClr val="000000"/>
              </a:solidFill>
            </a:ln>
          </p:spPr>
          <p:txBody>
            <a:bodyPr wrap="square" lIns="0" tIns="0" rIns="0" bIns="0" rtlCol="0"/>
            <a:lstStyle/>
            <a:p>
              <a:endParaRPr sz="2133"/>
            </a:p>
          </p:txBody>
        </p:sp>
        <p:sp>
          <p:nvSpPr>
            <p:cNvPr id="113" name="object 113"/>
            <p:cNvSpPr/>
            <p:nvPr/>
          </p:nvSpPr>
          <p:spPr>
            <a:xfrm>
              <a:off x="3700003" y="5269190"/>
              <a:ext cx="1129" cy="34431"/>
            </a:xfrm>
            <a:custGeom>
              <a:avLst/>
              <a:gdLst/>
              <a:ahLst/>
              <a:cxnLst/>
              <a:rect l="l" t="t" r="r" b="b"/>
              <a:pathLst>
                <a:path w="1270" h="38735">
                  <a:moveTo>
                    <a:pt x="0" y="38121"/>
                  </a:moveTo>
                  <a:lnTo>
                    <a:pt x="929" y="0"/>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3700830" y="5269190"/>
              <a:ext cx="103293" cy="21449"/>
            </a:xfrm>
            <a:custGeom>
              <a:avLst/>
              <a:gdLst/>
              <a:ahLst/>
              <a:cxnLst/>
              <a:rect l="l" t="t" r="r" b="b"/>
              <a:pathLst>
                <a:path w="116204" h="24129">
                  <a:moveTo>
                    <a:pt x="0" y="0"/>
                  </a:moveTo>
                  <a:lnTo>
                    <a:pt x="17976" y="3409"/>
                  </a:lnTo>
                  <a:lnTo>
                    <a:pt x="57958" y="11777"/>
                  </a:lnTo>
                  <a:lnTo>
                    <a:pt x="97940" y="19835"/>
                  </a:lnTo>
                  <a:lnTo>
                    <a:pt x="115916" y="23554"/>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3803315" y="5246600"/>
              <a:ext cx="564" cy="44027"/>
            </a:xfrm>
            <a:custGeom>
              <a:avLst/>
              <a:gdLst/>
              <a:ahLst/>
              <a:cxnLst/>
              <a:rect l="l" t="t" r="r" b="b"/>
              <a:pathLst>
                <a:path w="635" h="49529">
                  <a:moveTo>
                    <a:pt x="619" y="48969"/>
                  </a:moveTo>
                  <a:lnTo>
                    <a:pt x="0" y="0"/>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3803315" y="5224561"/>
              <a:ext cx="40640" cy="22578"/>
            </a:xfrm>
            <a:custGeom>
              <a:avLst/>
              <a:gdLst/>
              <a:ahLst/>
              <a:cxnLst/>
              <a:rect l="l" t="t" r="r" b="b"/>
              <a:pathLst>
                <a:path w="45720" h="25400">
                  <a:moveTo>
                    <a:pt x="0" y="24794"/>
                  </a:moveTo>
                  <a:lnTo>
                    <a:pt x="7128" y="21075"/>
                  </a:lnTo>
                  <a:lnTo>
                    <a:pt x="22625" y="12397"/>
                  </a:lnTo>
                  <a:lnTo>
                    <a:pt x="38432" y="3719"/>
                  </a:lnTo>
                  <a:lnTo>
                    <a:pt x="45560" y="0"/>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3843813" y="5135300"/>
              <a:ext cx="0" cy="89747"/>
            </a:xfrm>
            <a:custGeom>
              <a:avLst/>
              <a:gdLst/>
              <a:ahLst/>
              <a:cxnLst/>
              <a:rect l="l" t="t" r="r" b="b"/>
              <a:pathLst>
                <a:path h="100964">
                  <a:moveTo>
                    <a:pt x="0" y="100418"/>
                  </a:moveTo>
                  <a:lnTo>
                    <a:pt x="0" y="84611"/>
                  </a:lnTo>
                  <a:lnTo>
                    <a:pt x="0" y="50209"/>
                  </a:lnTo>
                  <a:lnTo>
                    <a:pt x="0" y="15806"/>
                  </a:lnTo>
                  <a:lnTo>
                    <a:pt x="0" y="0"/>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3739951" y="5088742"/>
              <a:ext cx="103857" cy="46849"/>
            </a:xfrm>
            <a:custGeom>
              <a:avLst/>
              <a:gdLst/>
              <a:ahLst/>
              <a:cxnLst/>
              <a:rect l="l" t="t" r="r" b="b"/>
              <a:pathLst>
                <a:path w="116839" h="52704">
                  <a:moveTo>
                    <a:pt x="116846" y="52378"/>
                  </a:moveTo>
                  <a:lnTo>
                    <a:pt x="111577" y="50209"/>
                  </a:lnTo>
                  <a:lnTo>
                    <a:pt x="98560" y="44320"/>
                  </a:lnTo>
                  <a:lnTo>
                    <a:pt x="58578" y="26034"/>
                  </a:lnTo>
                  <a:lnTo>
                    <a:pt x="18286" y="8058"/>
                  </a:lnTo>
                  <a:lnTo>
                    <a:pt x="5268" y="2169"/>
                  </a:lnTo>
                  <a:lnTo>
                    <a:pt x="0"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3739951" y="5088467"/>
              <a:ext cx="564" cy="564"/>
            </a:xfrm>
            <a:custGeom>
              <a:avLst/>
              <a:gdLst/>
              <a:ahLst/>
              <a:cxnLst/>
              <a:rect l="l" t="t" r="r" b="b"/>
              <a:pathLst>
                <a:path w="635" h="635">
                  <a:moveTo>
                    <a:pt x="0" y="309"/>
                  </a:moveTo>
                  <a:lnTo>
                    <a:pt x="619"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3740501" y="4994523"/>
              <a:ext cx="0" cy="94262"/>
            </a:xfrm>
            <a:custGeom>
              <a:avLst/>
              <a:gdLst/>
              <a:ahLst/>
              <a:cxnLst/>
              <a:rect l="l" t="t" r="r" b="b"/>
              <a:pathLst>
                <a:path h="106045">
                  <a:moveTo>
                    <a:pt x="0" y="105687"/>
                  </a:moveTo>
                  <a:lnTo>
                    <a:pt x="0" y="89260"/>
                  </a:lnTo>
                  <a:lnTo>
                    <a:pt x="0" y="52998"/>
                  </a:lnTo>
                  <a:lnTo>
                    <a:pt x="0" y="16426"/>
                  </a:lnTo>
                  <a:lnTo>
                    <a:pt x="0"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3482634" y="4882947"/>
              <a:ext cx="257951" cy="111760"/>
            </a:xfrm>
            <a:custGeom>
              <a:avLst/>
              <a:gdLst/>
              <a:ahLst/>
              <a:cxnLst/>
              <a:rect l="l" t="t" r="r" b="b"/>
              <a:pathLst>
                <a:path w="290195" h="125729">
                  <a:moveTo>
                    <a:pt x="290101" y="125523"/>
                  </a:moveTo>
                  <a:lnTo>
                    <a:pt x="277703" y="120254"/>
                  </a:lnTo>
                  <a:lnTo>
                    <a:pt x="244850" y="105997"/>
                  </a:lnTo>
                  <a:lnTo>
                    <a:pt x="145050" y="62916"/>
                  </a:lnTo>
                  <a:lnTo>
                    <a:pt x="45560" y="19835"/>
                  </a:lnTo>
                  <a:lnTo>
                    <a:pt x="12707" y="5578"/>
                  </a:lnTo>
                  <a:lnTo>
                    <a:pt x="0" y="0"/>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3482634" y="4716273"/>
              <a:ext cx="0" cy="236502"/>
            </a:xfrm>
            <a:custGeom>
              <a:avLst/>
              <a:gdLst/>
              <a:ahLst/>
              <a:cxnLst/>
              <a:rect l="l" t="t" r="r" b="b"/>
              <a:pathLst>
                <a:path h="266064">
                  <a:moveTo>
                    <a:pt x="0" y="265665"/>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3482634" y="4691202"/>
              <a:ext cx="42898" cy="25400"/>
            </a:xfrm>
            <a:custGeom>
              <a:avLst/>
              <a:gdLst/>
              <a:ahLst/>
              <a:cxnLst/>
              <a:rect l="l" t="t" r="r" b="b"/>
              <a:pathLst>
                <a:path w="48260" h="28575">
                  <a:moveTo>
                    <a:pt x="0" y="28203"/>
                  </a:moveTo>
                  <a:lnTo>
                    <a:pt x="7438" y="23864"/>
                  </a:lnTo>
                  <a:lnTo>
                    <a:pt x="23865" y="13947"/>
                  </a:lnTo>
                  <a:lnTo>
                    <a:pt x="40291" y="4339"/>
                  </a:lnTo>
                  <a:lnTo>
                    <a:pt x="47730"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3440482" y="4594228"/>
              <a:ext cx="84667" cy="97084"/>
            </a:xfrm>
            <a:custGeom>
              <a:avLst/>
              <a:gdLst/>
              <a:ahLst/>
              <a:cxnLst/>
              <a:rect l="l" t="t" r="r" b="b"/>
              <a:pathLst>
                <a:path w="95250" h="109220">
                  <a:moveTo>
                    <a:pt x="95150" y="109096"/>
                  </a:moveTo>
                  <a:lnTo>
                    <a:pt x="90811" y="104447"/>
                  </a:lnTo>
                  <a:lnTo>
                    <a:pt x="80273" y="92050"/>
                  </a:lnTo>
                  <a:lnTo>
                    <a:pt x="47420" y="54548"/>
                  </a:lnTo>
                  <a:lnTo>
                    <a:pt x="14876" y="17046"/>
                  </a:lnTo>
                  <a:lnTo>
                    <a:pt x="4029" y="4649"/>
                  </a:lnTo>
                  <a:lnTo>
                    <a:pt x="0"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3440482" y="4572465"/>
              <a:ext cx="42333" cy="22013"/>
            </a:xfrm>
            <a:custGeom>
              <a:avLst/>
              <a:gdLst/>
              <a:ahLst/>
              <a:cxnLst/>
              <a:rect l="l" t="t" r="r" b="b"/>
              <a:pathLst>
                <a:path w="47625" h="24764">
                  <a:moveTo>
                    <a:pt x="0" y="24484"/>
                  </a:moveTo>
                  <a:lnTo>
                    <a:pt x="7438" y="20765"/>
                  </a:lnTo>
                  <a:lnTo>
                    <a:pt x="23865" y="12087"/>
                  </a:lnTo>
                  <a:lnTo>
                    <a:pt x="39981" y="3719"/>
                  </a:lnTo>
                  <a:lnTo>
                    <a:pt x="4742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3482634" y="4065551"/>
              <a:ext cx="970844" cy="436880"/>
            </a:xfrm>
            <a:custGeom>
              <a:avLst/>
              <a:gdLst/>
              <a:ahLst/>
              <a:cxnLst/>
              <a:rect l="l" t="t" r="r" b="b"/>
              <a:pathLst>
                <a:path w="1092200" h="491489">
                  <a:moveTo>
                    <a:pt x="0" y="490934"/>
                  </a:moveTo>
                  <a:lnTo>
                    <a:pt x="12397" y="485355"/>
                  </a:lnTo>
                  <a:lnTo>
                    <a:pt x="47110" y="469858"/>
                  </a:lnTo>
                  <a:lnTo>
                    <a:pt x="100729" y="445684"/>
                  </a:lnTo>
                  <a:lnTo>
                    <a:pt x="170775" y="414070"/>
                  </a:lnTo>
                  <a:lnTo>
                    <a:pt x="253218" y="377188"/>
                  </a:lnTo>
                  <a:lnTo>
                    <a:pt x="345579" y="335657"/>
                  </a:lnTo>
                  <a:lnTo>
                    <a:pt x="546109" y="245467"/>
                  </a:lnTo>
                  <a:lnTo>
                    <a:pt x="746328" y="155276"/>
                  </a:lnTo>
                  <a:lnTo>
                    <a:pt x="838689" y="114055"/>
                  </a:lnTo>
                  <a:lnTo>
                    <a:pt x="921133" y="76863"/>
                  </a:lnTo>
                  <a:lnTo>
                    <a:pt x="991178" y="45560"/>
                  </a:lnTo>
                  <a:lnTo>
                    <a:pt x="1044798" y="21075"/>
                  </a:lnTo>
                  <a:lnTo>
                    <a:pt x="1079511" y="5578"/>
                  </a:lnTo>
                  <a:lnTo>
                    <a:pt x="1091908"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2953123" y="3194157"/>
              <a:ext cx="0" cy="2598138"/>
            </a:xfrm>
            <a:custGeom>
              <a:avLst/>
              <a:gdLst/>
              <a:ahLst/>
              <a:cxnLst/>
              <a:rect l="l" t="t" r="r" b="b"/>
              <a:pathLst>
                <a:path h="2922904">
                  <a:moveTo>
                    <a:pt x="0" y="2922671"/>
                  </a:moveTo>
                  <a:lnTo>
                    <a:pt x="0"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3056160" y="3216474"/>
              <a:ext cx="0" cy="2622973"/>
            </a:xfrm>
            <a:custGeom>
              <a:avLst/>
              <a:gdLst/>
              <a:ahLst/>
              <a:cxnLst/>
              <a:rect l="l" t="t" r="r" b="b"/>
              <a:pathLst>
                <a:path h="2950845">
                  <a:moveTo>
                    <a:pt x="0" y="0"/>
                  </a:moveTo>
                  <a:lnTo>
                    <a:pt x="0" y="2950255"/>
                  </a:lnTo>
                </a:path>
              </a:pathLst>
            </a:custGeom>
            <a:ln w="3175">
              <a:solidFill>
                <a:srgbClr val="000000"/>
              </a:solidFill>
            </a:ln>
          </p:spPr>
          <p:txBody>
            <a:bodyPr wrap="square" lIns="0" tIns="0" rIns="0" bIns="0" rtlCol="0"/>
            <a:lstStyle/>
            <a:p>
              <a:endParaRPr sz="2133"/>
            </a:p>
          </p:txBody>
        </p:sp>
        <p:sp>
          <p:nvSpPr>
            <p:cNvPr id="129" name="object 129" descr="Details of framing and connectors commonly used to transfer overturning from a shear wall above a floor level to a shear wall below a floor level."/>
            <p:cNvSpPr/>
            <p:nvPr/>
          </p:nvSpPr>
          <p:spPr>
            <a:xfrm>
              <a:off x="2708479" y="2750406"/>
              <a:ext cx="1744739" cy="3321036"/>
            </a:xfrm>
            <a:prstGeom prst="rect">
              <a:avLst/>
            </a:prstGeom>
            <a:blipFill>
              <a:blip r:embed="rId4" cstate="print"/>
              <a:stretch>
                <a:fillRect/>
              </a:stretch>
            </a:blipFill>
          </p:spPr>
          <p:txBody>
            <a:bodyPr wrap="square" lIns="0" tIns="0" rIns="0" bIns="0" rtlCol="0"/>
            <a:lstStyle/>
            <a:p>
              <a:endParaRPr sz="2133"/>
            </a:p>
          </p:txBody>
        </p:sp>
        <p:sp>
          <p:nvSpPr>
            <p:cNvPr id="130" name="object 130"/>
            <p:cNvSpPr/>
            <p:nvPr/>
          </p:nvSpPr>
          <p:spPr>
            <a:xfrm>
              <a:off x="2972683" y="4471101"/>
              <a:ext cx="13547" cy="9031"/>
            </a:xfrm>
            <a:custGeom>
              <a:avLst/>
              <a:gdLst/>
              <a:ahLst/>
              <a:cxnLst/>
              <a:rect l="l" t="t" r="r" b="b"/>
              <a:pathLst>
                <a:path w="15239" h="10160">
                  <a:moveTo>
                    <a:pt x="15186" y="9608"/>
                  </a:moveTo>
                  <a:lnTo>
                    <a:pt x="0" y="9608"/>
                  </a:lnTo>
                  <a:lnTo>
                    <a:pt x="5268" y="0"/>
                  </a:lnTo>
                  <a:lnTo>
                    <a:pt x="15186" y="9608"/>
                  </a:lnTo>
                  <a:close/>
                </a:path>
              </a:pathLst>
            </a:custGeom>
            <a:solidFill>
              <a:srgbClr val="000000"/>
            </a:solidFill>
          </p:spPr>
          <p:txBody>
            <a:bodyPr wrap="square" lIns="0" tIns="0" rIns="0" bIns="0" rtlCol="0"/>
            <a:lstStyle/>
            <a:p>
              <a:endParaRPr sz="2133"/>
            </a:p>
          </p:txBody>
        </p:sp>
        <p:sp>
          <p:nvSpPr>
            <p:cNvPr id="131" name="object 131"/>
            <p:cNvSpPr/>
            <p:nvPr/>
          </p:nvSpPr>
          <p:spPr>
            <a:xfrm>
              <a:off x="2971306" y="4479643"/>
              <a:ext cx="13547" cy="2822"/>
            </a:xfrm>
            <a:custGeom>
              <a:avLst/>
              <a:gdLst/>
              <a:ahLst/>
              <a:cxnLst/>
              <a:rect l="l" t="t" r="r" b="b"/>
              <a:pathLst>
                <a:path w="15239" h="3175">
                  <a:moveTo>
                    <a:pt x="15186" y="2789"/>
                  </a:moveTo>
                  <a:lnTo>
                    <a:pt x="0" y="2789"/>
                  </a:lnTo>
                  <a:lnTo>
                    <a:pt x="1550" y="0"/>
                  </a:lnTo>
                  <a:lnTo>
                    <a:pt x="15186" y="2789"/>
                  </a:lnTo>
                  <a:close/>
                </a:path>
              </a:pathLst>
            </a:custGeom>
            <a:solidFill>
              <a:srgbClr val="000000"/>
            </a:solidFill>
          </p:spPr>
          <p:txBody>
            <a:bodyPr wrap="square" lIns="0" tIns="0" rIns="0" bIns="0" rtlCol="0"/>
            <a:lstStyle/>
            <a:p>
              <a:endParaRPr sz="2133"/>
            </a:p>
          </p:txBody>
        </p:sp>
        <p:sp>
          <p:nvSpPr>
            <p:cNvPr id="132" name="object 132"/>
            <p:cNvSpPr/>
            <p:nvPr/>
          </p:nvSpPr>
          <p:spPr>
            <a:xfrm>
              <a:off x="2972683" y="4479643"/>
              <a:ext cx="13547" cy="2822"/>
            </a:xfrm>
            <a:custGeom>
              <a:avLst/>
              <a:gdLst/>
              <a:ahLst/>
              <a:cxnLst/>
              <a:rect l="l" t="t" r="r" b="b"/>
              <a:pathLst>
                <a:path w="15239" h="3175">
                  <a:moveTo>
                    <a:pt x="13636" y="2789"/>
                  </a:moveTo>
                  <a:lnTo>
                    <a:pt x="0" y="0"/>
                  </a:lnTo>
                  <a:lnTo>
                    <a:pt x="15186" y="0"/>
                  </a:lnTo>
                  <a:lnTo>
                    <a:pt x="13636" y="2789"/>
                  </a:lnTo>
                  <a:close/>
                </a:path>
              </a:pathLst>
            </a:custGeom>
            <a:solidFill>
              <a:srgbClr val="000000"/>
            </a:solidFill>
          </p:spPr>
          <p:txBody>
            <a:bodyPr wrap="square" lIns="0" tIns="0" rIns="0" bIns="0" rtlCol="0"/>
            <a:lstStyle/>
            <a:p>
              <a:endParaRPr sz="2133"/>
            </a:p>
          </p:txBody>
        </p:sp>
        <p:sp>
          <p:nvSpPr>
            <p:cNvPr id="133" name="object 133"/>
            <p:cNvSpPr/>
            <p:nvPr/>
          </p:nvSpPr>
          <p:spPr>
            <a:xfrm>
              <a:off x="2971306" y="4482123"/>
              <a:ext cx="13547" cy="9031"/>
            </a:xfrm>
            <a:custGeom>
              <a:avLst/>
              <a:gdLst/>
              <a:ahLst/>
              <a:cxnLst/>
              <a:rect l="l" t="t" r="r" b="b"/>
              <a:pathLst>
                <a:path w="15239" h="10160">
                  <a:moveTo>
                    <a:pt x="10227" y="9606"/>
                  </a:moveTo>
                  <a:lnTo>
                    <a:pt x="0" y="0"/>
                  </a:lnTo>
                  <a:lnTo>
                    <a:pt x="15186" y="0"/>
                  </a:lnTo>
                  <a:lnTo>
                    <a:pt x="10227" y="9606"/>
                  </a:lnTo>
                  <a:close/>
                </a:path>
              </a:pathLst>
            </a:custGeom>
            <a:solidFill>
              <a:srgbClr val="000000"/>
            </a:solidFill>
          </p:spPr>
          <p:txBody>
            <a:bodyPr wrap="square" lIns="0" tIns="0" rIns="0" bIns="0" rtlCol="0"/>
            <a:lstStyle/>
            <a:p>
              <a:endParaRPr sz="2133"/>
            </a:p>
          </p:txBody>
        </p:sp>
        <p:sp>
          <p:nvSpPr>
            <p:cNvPr id="134" name="object 134"/>
            <p:cNvSpPr/>
            <p:nvPr/>
          </p:nvSpPr>
          <p:spPr>
            <a:xfrm>
              <a:off x="2972683" y="4332803"/>
              <a:ext cx="13547" cy="9031"/>
            </a:xfrm>
            <a:custGeom>
              <a:avLst/>
              <a:gdLst/>
              <a:ahLst/>
              <a:cxnLst/>
              <a:rect l="l" t="t" r="r" b="b"/>
              <a:pathLst>
                <a:path w="15239" h="10160">
                  <a:moveTo>
                    <a:pt x="15186" y="9608"/>
                  </a:moveTo>
                  <a:lnTo>
                    <a:pt x="0" y="9608"/>
                  </a:lnTo>
                  <a:lnTo>
                    <a:pt x="5268" y="0"/>
                  </a:lnTo>
                  <a:lnTo>
                    <a:pt x="15186" y="9608"/>
                  </a:lnTo>
                  <a:close/>
                </a:path>
              </a:pathLst>
            </a:custGeom>
            <a:solidFill>
              <a:srgbClr val="000000"/>
            </a:solidFill>
          </p:spPr>
          <p:txBody>
            <a:bodyPr wrap="square" lIns="0" tIns="0" rIns="0" bIns="0" rtlCol="0"/>
            <a:lstStyle/>
            <a:p>
              <a:endParaRPr sz="2133"/>
            </a:p>
          </p:txBody>
        </p:sp>
        <p:sp>
          <p:nvSpPr>
            <p:cNvPr id="135" name="object 135"/>
            <p:cNvSpPr/>
            <p:nvPr/>
          </p:nvSpPr>
          <p:spPr>
            <a:xfrm>
              <a:off x="2971306" y="4341344"/>
              <a:ext cx="13547" cy="2258"/>
            </a:xfrm>
            <a:custGeom>
              <a:avLst/>
              <a:gdLst/>
              <a:ahLst/>
              <a:cxnLst/>
              <a:rect l="l" t="t" r="r" b="b"/>
              <a:pathLst>
                <a:path w="15239" h="2539">
                  <a:moveTo>
                    <a:pt x="15186" y="2479"/>
                  </a:moveTo>
                  <a:lnTo>
                    <a:pt x="0" y="2479"/>
                  </a:lnTo>
                  <a:lnTo>
                    <a:pt x="1550" y="0"/>
                  </a:lnTo>
                  <a:lnTo>
                    <a:pt x="15186" y="2479"/>
                  </a:lnTo>
                  <a:close/>
                </a:path>
              </a:pathLst>
            </a:custGeom>
            <a:solidFill>
              <a:srgbClr val="000000"/>
            </a:solidFill>
          </p:spPr>
          <p:txBody>
            <a:bodyPr wrap="square" lIns="0" tIns="0" rIns="0" bIns="0" rtlCol="0"/>
            <a:lstStyle/>
            <a:p>
              <a:endParaRPr sz="2133"/>
            </a:p>
          </p:txBody>
        </p:sp>
        <p:sp>
          <p:nvSpPr>
            <p:cNvPr id="136" name="object 136"/>
            <p:cNvSpPr/>
            <p:nvPr/>
          </p:nvSpPr>
          <p:spPr>
            <a:xfrm>
              <a:off x="2972683" y="4341345"/>
              <a:ext cx="13547" cy="2258"/>
            </a:xfrm>
            <a:custGeom>
              <a:avLst/>
              <a:gdLst/>
              <a:ahLst/>
              <a:cxnLst/>
              <a:rect l="l" t="t" r="r" b="b"/>
              <a:pathLst>
                <a:path w="15239" h="2539">
                  <a:moveTo>
                    <a:pt x="13636" y="2479"/>
                  </a:moveTo>
                  <a:lnTo>
                    <a:pt x="0" y="0"/>
                  </a:lnTo>
                  <a:lnTo>
                    <a:pt x="15186" y="0"/>
                  </a:lnTo>
                  <a:lnTo>
                    <a:pt x="13636" y="2479"/>
                  </a:lnTo>
                  <a:close/>
                </a:path>
              </a:pathLst>
            </a:custGeom>
            <a:solidFill>
              <a:srgbClr val="000000"/>
            </a:solidFill>
          </p:spPr>
          <p:txBody>
            <a:bodyPr wrap="square" lIns="0" tIns="0" rIns="0" bIns="0" rtlCol="0"/>
            <a:lstStyle/>
            <a:p>
              <a:endParaRPr sz="2133"/>
            </a:p>
          </p:txBody>
        </p:sp>
        <p:sp>
          <p:nvSpPr>
            <p:cNvPr id="137" name="object 137"/>
            <p:cNvSpPr/>
            <p:nvPr/>
          </p:nvSpPr>
          <p:spPr>
            <a:xfrm>
              <a:off x="2971306" y="4343549"/>
              <a:ext cx="13547" cy="9031"/>
            </a:xfrm>
            <a:custGeom>
              <a:avLst/>
              <a:gdLst/>
              <a:ahLst/>
              <a:cxnLst/>
              <a:rect l="l" t="t" r="r" b="b"/>
              <a:pathLst>
                <a:path w="15239" h="10160">
                  <a:moveTo>
                    <a:pt x="10227" y="9918"/>
                  </a:moveTo>
                  <a:lnTo>
                    <a:pt x="0" y="0"/>
                  </a:lnTo>
                  <a:lnTo>
                    <a:pt x="15186" y="0"/>
                  </a:lnTo>
                  <a:lnTo>
                    <a:pt x="10227" y="9918"/>
                  </a:lnTo>
                  <a:close/>
                </a:path>
              </a:pathLst>
            </a:custGeom>
            <a:solidFill>
              <a:srgbClr val="000000"/>
            </a:solidFill>
          </p:spPr>
          <p:txBody>
            <a:bodyPr wrap="square" lIns="0" tIns="0" rIns="0" bIns="0" rtlCol="0"/>
            <a:lstStyle/>
            <a:p>
              <a:endParaRPr sz="2133"/>
            </a:p>
          </p:txBody>
        </p:sp>
        <p:sp>
          <p:nvSpPr>
            <p:cNvPr id="138" name="object 138"/>
            <p:cNvSpPr/>
            <p:nvPr/>
          </p:nvSpPr>
          <p:spPr>
            <a:xfrm>
              <a:off x="3019518" y="4457059"/>
              <a:ext cx="13547" cy="9031"/>
            </a:xfrm>
            <a:custGeom>
              <a:avLst/>
              <a:gdLst/>
              <a:ahLst/>
              <a:cxnLst/>
              <a:rect l="l" t="t" r="r" b="b"/>
              <a:pathLst>
                <a:path w="15239" h="10160">
                  <a:moveTo>
                    <a:pt x="15187" y="9606"/>
                  </a:moveTo>
                  <a:lnTo>
                    <a:pt x="0" y="9606"/>
                  </a:lnTo>
                  <a:lnTo>
                    <a:pt x="5268" y="0"/>
                  </a:lnTo>
                  <a:lnTo>
                    <a:pt x="15187" y="9606"/>
                  </a:lnTo>
                  <a:close/>
                </a:path>
              </a:pathLst>
            </a:custGeom>
            <a:solidFill>
              <a:srgbClr val="000000"/>
            </a:solidFill>
          </p:spPr>
          <p:txBody>
            <a:bodyPr wrap="square" lIns="0" tIns="0" rIns="0" bIns="0" rtlCol="0"/>
            <a:lstStyle/>
            <a:p>
              <a:endParaRPr sz="2133"/>
            </a:p>
          </p:txBody>
        </p:sp>
        <p:sp>
          <p:nvSpPr>
            <p:cNvPr id="139" name="object 139"/>
            <p:cNvSpPr/>
            <p:nvPr/>
          </p:nvSpPr>
          <p:spPr>
            <a:xfrm>
              <a:off x="3018142" y="4465599"/>
              <a:ext cx="14111" cy="2822"/>
            </a:xfrm>
            <a:custGeom>
              <a:avLst/>
              <a:gdLst/>
              <a:ahLst/>
              <a:cxnLst/>
              <a:rect l="l" t="t" r="r" b="b"/>
              <a:pathLst>
                <a:path w="15875" h="3175">
                  <a:moveTo>
                    <a:pt x="15496" y="2789"/>
                  </a:moveTo>
                  <a:lnTo>
                    <a:pt x="0" y="2789"/>
                  </a:lnTo>
                  <a:lnTo>
                    <a:pt x="1548" y="0"/>
                  </a:lnTo>
                  <a:lnTo>
                    <a:pt x="15496" y="2789"/>
                  </a:lnTo>
                  <a:close/>
                </a:path>
              </a:pathLst>
            </a:custGeom>
            <a:solidFill>
              <a:srgbClr val="000000"/>
            </a:solidFill>
          </p:spPr>
          <p:txBody>
            <a:bodyPr wrap="square" lIns="0" tIns="0" rIns="0" bIns="0" rtlCol="0"/>
            <a:lstStyle/>
            <a:p>
              <a:endParaRPr sz="2133"/>
            </a:p>
          </p:txBody>
        </p:sp>
        <p:sp>
          <p:nvSpPr>
            <p:cNvPr id="140" name="object 140"/>
            <p:cNvSpPr/>
            <p:nvPr/>
          </p:nvSpPr>
          <p:spPr>
            <a:xfrm>
              <a:off x="3019518" y="4465599"/>
              <a:ext cx="13547" cy="2822"/>
            </a:xfrm>
            <a:custGeom>
              <a:avLst/>
              <a:gdLst/>
              <a:ahLst/>
              <a:cxnLst/>
              <a:rect l="l" t="t" r="r" b="b"/>
              <a:pathLst>
                <a:path w="15239" h="3175">
                  <a:moveTo>
                    <a:pt x="13948" y="2789"/>
                  </a:moveTo>
                  <a:lnTo>
                    <a:pt x="0" y="0"/>
                  </a:lnTo>
                  <a:lnTo>
                    <a:pt x="15187" y="0"/>
                  </a:lnTo>
                  <a:lnTo>
                    <a:pt x="13948" y="2789"/>
                  </a:lnTo>
                  <a:close/>
                </a:path>
              </a:pathLst>
            </a:custGeom>
            <a:solidFill>
              <a:srgbClr val="000000"/>
            </a:solidFill>
          </p:spPr>
          <p:txBody>
            <a:bodyPr wrap="square" lIns="0" tIns="0" rIns="0" bIns="0" rtlCol="0"/>
            <a:lstStyle/>
            <a:p>
              <a:endParaRPr sz="2133"/>
            </a:p>
          </p:txBody>
        </p:sp>
        <p:sp>
          <p:nvSpPr>
            <p:cNvPr id="141" name="object 141"/>
            <p:cNvSpPr/>
            <p:nvPr/>
          </p:nvSpPr>
          <p:spPr>
            <a:xfrm>
              <a:off x="3018142" y="4468078"/>
              <a:ext cx="14111" cy="9031"/>
            </a:xfrm>
            <a:custGeom>
              <a:avLst/>
              <a:gdLst/>
              <a:ahLst/>
              <a:cxnLst/>
              <a:rect l="l" t="t" r="r" b="b"/>
              <a:pathLst>
                <a:path w="15875" h="10160">
                  <a:moveTo>
                    <a:pt x="10227" y="9608"/>
                  </a:moveTo>
                  <a:lnTo>
                    <a:pt x="0" y="0"/>
                  </a:lnTo>
                  <a:lnTo>
                    <a:pt x="15496" y="0"/>
                  </a:lnTo>
                  <a:lnTo>
                    <a:pt x="10227" y="9608"/>
                  </a:lnTo>
                  <a:close/>
                </a:path>
              </a:pathLst>
            </a:custGeom>
            <a:solidFill>
              <a:srgbClr val="000000"/>
            </a:solidFill>
          </p:spPr>
          <p:txBody>
            <a:bodyPr wrap="square" lIns="0" tIns="0" rIns="0" bIns="0" rtlCol="0"/>
            <a:lstStyle/>
            <a:p>
              <a:endParaRPr sz="2133"/>
            </a:p>
          </p:txBody>
        </p:sp>
      </p:grpSp>
      <p:grpSp>
        <p:nvGrpSpPr>
          <p:cNvPr id="163" name="Group 162" descr="Right graphic shows the elevation of a shear wall with arrows indicating where this type of load path is typically required.&#10;"/>
          <p:cNvGrpSpPr/>
          <p:nvPr/>
        </p:nvGrpSpPr>
        <p:grpSpPr>
          <a:xfrm>
            <a:off x="5596622" y="1329071"/>
            <a:ext cx="2419609" cy="4727130"/>
            <a:chOff x="4851767" y="1299917"/>
            <a:chExt cx="2419609" cy="4727130"/>
          </a:xfrm>
        </p:grpSpPr>
        <p:sp>
          <p:nvSpPr>
            <p:cNvPr id="4" name="object 4" descr="Right graphic shows the elevation of a shear wall with arrows indicating where this type of load path is typically required.&#10;"/>
            <p:cNvSpPr/>
            <p:nvPr/>
          </p:nvSpPr>
          <p:spPr>
            <a:xfrm>
              <a:off x="4854223" y="1299917"/>
              <a:ext cx="2417153" cy="4727130"/>
            </a:xfrm>
            <a:prstGeom prst="rect">
              <a:avLst/>
            </a:prstGeom>
            <a:blipFill>
              <a:blip r:embed="rId5" cstate="print"/>
              <a:stretch>
                <a:fillRect/>
              </a:stretch>
            </a:blipFill>
          </p:spPr>
          <p:txBody>
            <a:bodyPr wrap="square" lIns="0" tIns="0" rIns="0" bIns="0" rtlCol="0"/>
            <a:lstStyle/>
            <a:p>
              <a:endParaRPr sz="2133"/>
            </a:p>
          </p:txBody>
        </p:sp>
        <p:sp>
          <p:nvSpPr>
            <p:cNvPr id="5" name="object 5"/>
            <p:cNvSpPr/>
            <p:nvPr/>
          </p:nvSpPr>
          <p:spPr>
            <a:xfrm>
              <a:off x="6517922" y="3437467"/>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6" name="object 6"/>
            <p:cNvSpPr/>
            <p:nvPr/>
          </p:nvSpPr>
          <p:spPr>
            <a:xfrm>
              <a:off x="6460434" y="3665953"/>
              <a:ext cx="118533" cy="102164"/>
            </a:xfrm>
            <a:custGeom>
              <a:avLst/>
              <a:gdLst/>
              <a:ahLst/>
              <a:cxnLst/>
              <a:rect l="l" t="t" r="r" b="b"/>
              <a:pathLst>
                <a:path w="133350" h="114935">
                  <a:moveTo>
                    <a:pt x="133350" y="0"/>
                  </a:moveTo>
                  <a:lnTo>
                    <a:pt x="67564" y="114807"/>
                  </a:lnTo>
                  <a:lnTo>
                    <a:pt x="0" y="1028"/>
                  </a:lnTo>
                </a:path>
              </a:pathLst>
            </a:custGeom>
            <a:ln w="38100">
              <a:solidFill>
                <a:srgbClr val="000000"/>
              </a:solidFill>
            </a:ln>
          </p:spPr>
          <p:txBody>
            <a:bodyPr wrap="square" lIns="0" tIns="0" rIns="0" bIns="0" rtlCol="0"/>
            <a:lstStyle/>
            <a:p>
              <a:endParaRPr sz="2133"/>
            </a:p>
          </p:txBody>
        </p:sp>
        <p:sp>
          <p:nvSpPr>
            <p:cNvPr id="7" name="object 7"/>
            <p:cNvSpPr/>
            <p:nvPr/>
          </p:nvSpPr>
          <p:spPr>
            <a:xfrm>
              <a:off x="5239456" y="319193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8" name="object 8"/>
            <p:cNvSpPr/>
            <p:nvPr/>
          </p:nvSpPr>
          <p:spPr>
            <a:xfrm>
              <a:off x="5181967" y="3420419"/>
              <a:ext cx="118533" cy="102164"/>
            </a:xfrm>
            <a:custGeom>
              <a:avLst/>
              <a:gdLst/>
              <a:ahLst/>
              <a:cxnLst/>
              <a:rect l="l" t="t" r="r" b="b"/>
              <a:pathLst>
                <a:path w="133350" h="114935">
                  <a:moveTo>
                    <a:pt x="133350" y="0"/>
                  </a:moveTo>
                  <a:lnTo>
                    <a:pt x="67551" y="114807"/>
                  </a:lnTo>
                  <a:lnTo>
                    <a:pt x="0" y="1028"/>
                  </a:lnTo>
                </a:path>
              </a:pathLst>
            </a:custGeom>
            <a:ln w="38100">
              <a:solidFill>
                <a:srgbClr val="000000"/>
              </a:solidFill>
            </a:ln>
          </p:spPr>
          <p:txBody>
            <a:bodyPr wrap="square" lIns="0" tIns="0" rIns="0" bIns="0" rtlCol="0"/>
            <a:lstStyle/>
            <a:p>
              <a:endParaRPr sz="2133"/>
            </a:p>
          </p:txBody>
        </p:sp>
        <p:sp>
          <p:nvSpPr>
            <p:cNvPr id="9" name="object 9"/>
            <p:cNvSpPr/>
            <p:nvPr/>
          </p:nvSpPr>
          <p:spPr>
            <a:xfrm>
              <a:off x="6196448" y="340749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0" name="object 10"/>
            <p:cNvSpPr/>
            <p:nvPr/>
          </p:nvSpPr>
          <p:spPr>
            <a:xfrm>
              <a:off x="6137976" y="3407490"/>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1" name="object 11"/>
            <p:cNvSpPr/>
            <p:nvPr/>
          </p:nvSpPr>
          <p:spPr>
            <a:xfrm>
              <a:off x="4917982" y="316196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2" name="object 12"/>
            <p:cNvSpPr/>
            <p:nvPr/>
          </p:nvSpPr>
          <p:spPr>
            <a:xfrm>
              <a:off x="4859510" y="3161957"/>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44" name="object 144"/>
            <p:cNvSpPr/>
            <p:nvPr/>
          </p:nvSpPr>
          <p:spPr>
            <a:xfrm>
              <a:off x="4909256" y="377190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2" name="object 142"/>
            <p:cNvSpPr/>
            <p:nvPr/>
          </p:nvSpPr>
          <p:spPr>
            <a:xfrm>
              <a:off x="6187722" y="4017433"/>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3" name="object 143"/>
            <p:cNvSpPr/>
            <p:nvPr/>
          </p:nvSpPr>
          <p:spPr>
            <a:xfrm>
              <a:off x="6130234" y="4245920"/>
              <a:ext cx="118533" cy="102164"/>
            </a:xfrm>
            <a:custGeom>
              <a:avLst/>
              <a:gdLst/>
              <a:ahLst/>
              <a:cxnLst/>
              <a:rect l="l" t="t" r="r" b="b"/>
              <a:pathLst>
                <a:path w="133350" h="114935">
                  <a:moveTo>
                    <a:pt x="133350" y="0"/>
                  </a:moveTo>
                  <a:lnTo>
                    <a:pt x="67564" y="114807"/>
                  </a:lnTo>
                  <a:lnTo>
                    <a:pt x="0" y="1028"/>
                  </a:lnTo>
                </a:path>
              </a:pathLst>
            </a:custGeom>
            <a:ln w="38100">
              <a:solidFill>
                <a:srgbClr val="000000"/>
              </a:solidFill>
            </a:ln>
          </p:spPr>
          <p:txBody>
            <a:bodyPr wrap="square" lIns="0" tIns="0" rIns="0" bIns="0" rtlCol="0"/>
            <a:lstStyle/>
            <a:p>
              <a:endParaRPr sz="2133"/>
            </a:p>
          </p:txBody>
        </p:sp>
        <p:sp>
          <p:nvSpPr>
            <p:cNvPr id="145" name="object 145"/>
            <p:cNvSpPr/>
            <p:nvPr/>
          </p:nvSpPr>
          <p:spPr>
            <a:xfrm>
              <a:off x="4851767" y="4000386"/>
              <a:ext cx="118533" cy="102164"/>
            </a:xfrm>
            <a:custGeom>
              <a:avLst/>
              <a:gdLst/>
              <a:ahLst/>
              <a:cxnLst/>
              <a:rect l="l" t="t" r="r" b="b"/>
              <a:pathLst>
                <a:path w="133350" h="114935">
                  <a:moveTo>
                    <a:pt x="133350" y="0"/>
                  </a:moveTo>
                  <a:lnTo>
                    <a:pt x="67551" y="114807"/>
                  </a:lnTo>
                  <a:lnTo>
                    <a:pt x="0" y="1028"/>
                  </a:lnTo>
                </a:path>
              </a:pathLst>
            </a:custGeom>
            <a:ln w="38100">
              <a:solidFill>
                <a:srgbClr val="000000"/>
              </a:solidFill>
            </a:ln>
          </p:spPr>
          <p:txBody>
            <a:bodyPr wrap="square" lIns="0" tIns="0" rIns="0" bIns="0" rtlCol="0"/>
            <a:lstStyle/>
            <a:p>
              <a:endParaRPr sz="2133"/>
            </a:p>
          </p:txBody>
        </p:sp>
        <p:sp>
          <p:nvSpPr>
            <p:cNvPr id="146" name="object 146"/>
            <p:cNvSpPr/>
            <p:nvPr/>
          </p:nvSpPr>
          <p:spPr>
            <a:xfrm>
              <a:off x="6518181" y="4131393"/>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7" name="object 147"/>
            <p:cNvSpPr/>
            <p:nvPr/>
          </p:nvSpPr>
          <p:spPr>
            <a:xfrm>
              <a:off x="6459710" y="4131390"/>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48" name="object 148"/>
            <p:cNvSpPr/>
            <p:nvPr/>
          </p:nvSpPr>
          <p:spPr>
            <a:xfrm>
              <a:off x="5239715" y="388586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9" name="object 149"/>
            <p:cNvSpPr/>
            <p:nvPr/>
          </p:nvSpPr>
          <p:spPr>
            <a:xfrm>
              <a:off x="5181243" y="3885857"/>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50" name="object 150"/>
            <p:cNvSpPr/>
            <p:nvPr/>
          </p:nvSpPr>
          <p:spPr>
            <a:xfrm>
              <a:off x="4918505" y="3589862"/>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1" name="object 151"/>
            <p:cNvSpPr/>
            <p:nvPr/>
          </p:nvSpPr>
          <p:spPr>
            <a:xfrm>
              <a:off x="4881514" y="3678303"/>
              <a:ext cx="76200" cy="76764"/>
            </a:xfrm>
            <a:custGeom>
              <a:avLst/>
              <a:gdLst/>
              <a:ahLst/>
              <a:cxnLst/>
              <a:rect l="l" t="t" r="r" b="b"/>
              <a:pathLst>
                <a:path w="85725" h="86360">
                  <a:moveTo>
                    <a:pt x="85712" y="0"/>
                  </a:moveTo>
                  <a:lnTo>
                    <a:pt x="0" y="1054"/>
                  </a:lnTo>
                  <a:lnTo>
                    <a:pt x="43903" y="86245"/>
                  </a:lnTo>
                  <a:lnTo>
                    <a:pt x="85712" y="0"/>
                  </a:lnTo>
                  <a:close/>
                </a:path>
              </a:pathLst>
            </a:custGeom>
            <a:solidFill>
              <a:srgbClr val="000000"/>
            </a:solidFill>
          </p:spPr>
          <p:txBody>
            <a:bodyPr wrap="square" lIns="0" tIns="0" rIns="0" bIns="0" rtlCol="0"/>
            <a:lstStyle/>
            <a:p>
              <a:endParaRPr sz="2133"/>
            </a:p>
          </p:txBody>
        </p:sp>
        <p:sp>
          <p:nvSpPr>
            <p:cNvPr id="152" name="object 152"/>
            <p:cNvSpPr/>
            <p:nvPr/>
          </p:nvSpPr>
          <p:spPr>
            <a:xfrm>
              <a:off x="4880568" y="3526370"/>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3" name="object 153"/>
            <p:cNvSpPr/>
            <p:nvPr/>
          </p:nvSpPr>
          <p:spPr>
            <a:xfrm>
              <a:off x="5240237" y="3657595"/>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4" name="object 154"/>
            <p:cNvSpPr/>
            <p:nvPr/>
          </p:nvSpPr>
          <p:spPr>
            <a:xfrm>
              <a:off x="5203247" y="3746037"/>
              <a:ext cx="76200" cy="76764"/>
            </a:xfrm>
            <a:custGeom>
              <a:avLst/>
              <a:gdLst/>
              <a:ahLst/>
              <a:cxnLst/>
              <a:rect l="l" t="t" r="r" b="b"/>
              <a:pathLst>
                <a:path w="85725" h="86360">
                  <a:moveTo>
                    <a:pt x="85712" y="0"/>
                  </a:moveTo>
                  <a:lnTo>
                    <a:pt x="0" y="1054"/>
                  </a:lnTo>
                  <a:lnTo>
                    <a:pt x="43903" y="86245"/>
                  </a:lnTo>
                  <a:lnTo>
                    <a:pt x="85712" y="0"/>
                  </a:lnTo>
                  <a:close/>
                </a:path>
              </a:pathLst>
            </a:custGeom>
            <a:solidFill>
              <a:srgbClr val="000000"/>
            </a:solidFill>
          </p:spPr>
          <p:txBody>
            <a:bodyPr wrap="square" lIns="0" tIns="0" rIns="0" bIns="0" rtlCol="0"/>
            <a:lstStyle/>
            <a:p>
              <a:endParaRPr sz="2133"/>
            </a:p>
          </p:txBody>
        </p:sp>
        <p:sp>
          <p:nvSpPr>
            <p:cNvPr id="155" name="object 155"/>
            <p:cNvSpPr/>
            <p:nvPr/>
          </p:nvSpPr>
          <p:spPr>
            <a:xfrm>
              <a:off x="5202299" y="3594103"/>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6" name="object 156"/>
            <p:cNvSpPr/>
            <p:nvPr/>
          </p:nvSpPr>
          <p:spPr>
            <a:xfrm>
              <a:off x="6201204" y="3843862"/>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7" name="object 157"/>
            <p:cNvSpPr/>
            <p:nvPr/>
          </p:nvSpPr>
          <p:spPr>
            <a:xfrm>
              <a:off x="6164200" y="3932303"/>
              <a:ext cx="76200" cy="76764"/>
            </a:xfrm>
            <a:custGeom>
              <a:avLst/>
              <a:gdLst/>
              <a:ahLst/>
              <a:cxnLst/>
              <a:rect l="l" t="t" r="r" b="b"/>
              <a:pathLst>
                <a:path w="85725" h="86360">
                  <a:moveTo>
                    <a:pt x="85725" y="0"/>
                  </a:moveTo>
                  <a:lnTo>
                    <a:pt x="0" y="1054"/>
                  </a:lnTo>
                  <a:lnTo>
                    <a:pt x="43916" y="86245"/>
                  </a:lnTo>
                  <a:lnTo>
                    <a:pt x="85725" y="0"/>
                  </a:lnTo>
                  <a:close/>
                </a:path>
              </a:pathLst>
            </a:custGeom>
            <a:solidFill>
              <a:srgbClr val="000000"/>
            </a:solidFill>
          </p:spPr>
          <p:txBody>
            <a:bodyPr wrap="square" lIns="0" tIns="0" rIns="0" bIns="0" rtlCol="0"/>
            <a:lstStyle/>
            <a:p>
              <a:endParaRPr sz="2133"/>
            </a:p>
          </p:txBody>
        </p:sp>
        <p:sp>
          <p:nvSpPr>
            <p:cNvPr id="158" name="object 158"/>
            <p:cNvSpPr/>
            <p:nvPr/>
          </p:nvSpPr>
          <p:spPr>
            <a:xfrm>
              <a:off x="6163266" y="3780370"/>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9" name="object 159"/>
            <p:cNvSpPr/>
            <p:nvPr/>
          </p:nvSpPr>
          <p:spPr>
            <a:xfrm>
              <a:off x="6522938" y="3911595"/>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60" name="object 160"/>
            <p:cNvSpPr/>
            <p:nvPr/>
          </p:nvSpPr>
          <p:spPr>
            <a:xfrm>
              <a:off x="6485934" y="4000037"/>
              <a:ext cx="76200" cy="76764"/>
            </a:xfrm>
            <a:custGeom>
              <a:avLst/>
              <a:gdLst/>
              <a:ahLst/>
              <a:cxnLst/>
              <a:rect l="l" t="t" r="r" b="b"/>
              <a:pathLst>
                <a:path w="85725" h="86360">
                  <a:moveTo>
                    <a:pt x="85725" y="0"/>
                  </a:moveTo>
                  <a:lnTo>
                    <a:pt x="0" y="1054"/>
                  </a:lnTo>
                  <a:lnTo>
                    <a:pt x="43916" y="86245"/>
                  </a:lnTo>
                  <a:lnTo>
                    <a:pt x="85725" y="0"/>
                  </a:lnTo>
                  <a:close/>
                </a:path>
              </a:pathLst>
            </a:custGeom>
            <a:solidFill>
              <a:srgbClr val="000000"/>
            </a:solidFill>
          </p:spPr>
          <p:txBody>
            <a:bodyPr wrap="square" lIns="0" tIns="0" rIns="0" bIns="0" rtlCol="0"/>
            <a:lstStyle/>
            <a:p>
              <a:endParaRPr sz="2133"/>
            </a:p>
          </p:txBody>
        </p:sp>
        <p:sp>
          <p:nvSpPr>
            <p:cNvPr id="161" name="object 161"/>
            <p:cNvSpPr/>
            <p:nvPr/>
          </p:nvSpPr>
          <p:spPr>
            <a:xfrm>
              <a:off x="6485000" y="3848103"/>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grpSp>
      <p:sp>
        <p:nvSpPr>
          <p:cNvPr id="165" name="Title 164"/>
          <p:cNvSpPr>
            <a:spLocks noGrp="1"/>
          </p:cNvSpPr>
          <p:nvPr>
            <p:ph type="title"/>
          </p:nvPr>
        </p:nvSpPr>
        <p:spPr/>
        <p:txBody>
          <a:bodyPr/>
          <a:lstStyle/>
          <a:p>
            <a:r>
              <a:rPr lang="en-US" dirty="0"/>
              <a:t>Design Example: Shear Walls</a:t>
            </a:r>
          </a:p>
        </p:txBody>
      </p:sp>
    </p:spTree>
    <p:extLst>
      <p:ext uri="{BB962C8B-B14F-4D97-AF65-F5344CB8AC3E}">
        <p14:creationId xmlns:p14="http://schemas.microsoft.com/office/powerpoint/2010/main" val="36138743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 name="Group 470" descr="Elevation of a shear wall with arrows indicating where this type of load path is typically required.&#10;"/>
          <p:cNvGrpSpPr/>
          <p:nvPr/>
        </p:nvGrpSpPr>
        <p:grpSpPr>
          <a:xfrm>
            <a:off x="5796474" y="1397949"/>
            <a:ext cx="2659989" cy="4752596"/>
            <a:chOff x="4792134" y="1503138"/>
            <a:chExt cx="2659989" cy="4752596"/>
          </a:xfrm>
        </p:grpSpPr>
        <p:sp>
          <p:nvSpPr>
            <p:cNvPr id="4" name="object 4" descr="Elevation of a shear wall with arrows indicating where this type of load path is typically required.&#10;"/>
            <p:cNvSpPr/>
            <p:nvPr/>
          </p:nvSpPr>
          <p:spPr>
            <a:xfrm>
              <a:off x="4792134" y="1503138"/>
              <a:ext cx="2659989" cy="4752596"/>
            </a:xfrm>
            <a:prstGeom prst="rect">
              <a:avLst/>
            </a:prstGeom>
            <a:blipFill>
              <a:blip r:embed="rId3" cstate="print"/>
              <a:stretch>
                <a:fillRect/>
              </a:stretch>
            </a:blipFill>
          </p:spPr>
          <p:txBody>
            <a:bodyPr wrap="square" lIns="0" tIns="0" rIns="0" bIns="0" rtlCol="0"/>
            <a:lstStyle/>
            <a:p>
              <a:endParaRPr sz="2133"/>
            </a:p>
          </p:txBody>
        </p:sp>
        <p:sp>
          <p:nvSpPr>
            <p:cNvPr id="5" name="object 5"/>
            <p:cNvSpPr/>
            <p:nvPr/>
          </p:nvSpPr>
          <p:spPr>
            <a:xfrm>
              <a:off x="4934656" y="5494867"/>
              <a:ext cx="2822" cy="300849"/>
            </a:xfrm>
            <a:custGeom>
              <a:avLst/>
              <a:gdLst/>
              <a:ahLst/>
              <a:cxnLst/>
              <a:rect l="l" t="t" r="r" b="b"/>
              <a:pathLst>
                <a:path w="3175" h="338454">
                  <a:moveTo>
                    <a:pt x="0" y="0"/>
                  </a:moveTo>
                  <a:lnTo>
                    <a:pt x="2933" y="338429"/>
                  </a:lnTo>
                </a:path>
              </a:pathLst>
            </a:custGeom>
            <a:ln w="28575">
              <a:solidFill>
                <a:srgbClr val="000000"/>
              </a:solidFill>
            </a:ln>
          </p:spPr>
          <p:txBody>
            <a:bodyPr wrap="square" lIns="0" tIns="0" rIns="0" bIns="0" rtlCol="0"/>
            <a:lstStyle/>
            <a:p>
              <a:endParaRPr sz="2133"/>
            </a:p>
          </p:txBody>
        </p:sp>
        <p:sp>
          <p:nvSpPr>
            <p:cNvPr id="6" name="object 6"/>
            <p:cNvSpPr/>
            <p:nvPr/>
          </p:nvSpPr>
          <p:spPr>
            <a:xfrm>
              <a:off x="4892152" y="5719109"/>
              <a:ext cx="89182" cy="76764"/>
            </a:xfrm>
            <a:custGeom>
              <a:avLst/>
              <a:gdLst/>
              <a:ahLst/>
              <a:cxnLst/>
              <a:rect l="l" t="t" r="r" b="b"/>
              <a:pathLst>
                <a:path w="100329" h="86360">
                  <a:moveTo>
                    <a:pt x="100012" y="0"/>
                  </a:moveTo>
                  <a:lnTo>
                    <a:pt x="50749" y="86156"/>
                  </a:lnTo>
                  <a:lnTo>
                    <a:pt x="0" y="863"/>
                  </a:lnTo>
                </a:path>
              </a:pathLst>
            </a:custGeom>
            <a:ln w="28575">
              <a:solidFill>
                <a:srgbClr val="000000"/>
              </a:solidFill>
            </a:ln>
          </p:spPr>
          <p:txBody>
            <a:bodyPr wrap="square" lIns="0" tIns="0" rIns="0" bIns="0" rtlCol="0"/>
            <a:lstStyle/>
            <a:p>
              <a:endParaRPr sz="2133"/>
            </a:p>
          </p:txBody>
        </p:sp>
        <p:sp>
          <p:nvSpPr>
            <p:cNvPr id="7" name="object 7"/>
            <p:cNvSpPr/>
            <p:nvPr/>
          </p:nvSpPr>
          <p:spPr>
            <a:xfrm>
              <a:off x="6530621" y="5393267"/>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8" name="object 8"/>
            <p:cNvSpPr/>
            <p:nvPr/>
          </p:nvSpPr>
          <p:spPr>
            <a:xfrm>
              <a:off x="6473133" y="5621753"/>
              <a:ext cx="118533" cy="102164"/>
            </a:xfrm>
            <a:custGeom>
              <a:avLst/>
              <a:gdLst/>
              <a:ahLst/>
              <a:cxnLst/>
              <a:rect l="l" t="t" r="r" b="b"/>
              <a:pathLst>
                <a:path w="133350" h="114935">
                  <a:moveTo>
                    <a:pt x="133350" y="0"/>
                  </a:moveTo>
                  <a:lnTo>
                    <a:pt x="67564" y="114807"/>
                  </a:lnTo>
                  <a:lnTo>
                    <a:pt x="0" y="1028"/>
                  </a:lnTo>
                </a:path>
              </a:pathLst>
            </a:custGeom>
            <a:ln w="38100">
              <a:solidFill>
                <a:srgbClr val="000000"/>
              </a:solidFill>
            </a:ln>
          </p:spPr>
          <p:txBody>
            <a:bodyPr wrap="square" lIns="0" tIns="0" rIns="0" bIns="0" rtlCol="0"/>
            <a:lstStyle/>
            <a:p>
              <a:endParaRPr sz="2133"/>
            </a:p>
          </p:txBody>
        </p:sp>
        <p:sp>
          <p:nvSpPr>
            <p:cNvPr id="9" name="object 9"/>
            <p:cNvSpPr/>
            <p:nvPr/>
          </p:nvSpPr>
          <p:spPr>
            <a:xfrm>
              <a:off x="5252154" y="514773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0" name="object 10"/>
            <p:cNvSpPr/>
            <p:nvPr/>
          </p:nvSpPr>
          <p:spPr>
            <a:xfrm>
              <a:off x="5194667" y="5376219"/>
              <a:ext cx="118533" cy="102164"/>
            </a:xfrm>
            <a:custGeom>
              <a:avLst/>
              <a:gdLst/>
              <a:ahLst/>
              <a:cxnLst/>
              <a:rect l="l" t="t" r="r" b="b"/>
              <a:pathLst>
                <a:path w="133350" h="114935">
                  <a:moveTo>
                    <a:pt x="133350" y="0"/>
                  </a:moveTo>
                  <a:lnTo>
                    <a:pt x="67551" y="114807"/>
                  </a:lnTo>
                  <a:lnTo>
                    <a:pt x="0" y="1028"/>
                  </a:lnTo>
                </a:path>
              </a:pathLst>
            </a:custGeom>
            <a:ln w="38100">
              <a:solidFill>
                <a:srgbClr val="000000"/>
              </a:solidFill>
            </a:ln>
          </p:spPr>
          <p:txBody>
            <a:bodyPr wrap="square" lIns="0" tIns="0" rIns="0" bIns="0" rtlCol="0"/>
            <a:lstStyle/>
            <a:p>
              <a:endParaRPr sz="2133"/>
            </a:p>
          </p:txBody>
        </p:sp>
        <p:sp>
          <p:nvSpPr>
            <p:cNvPr id="11" name="object 11"/>
            <p:cNvSpPr/>
            <p:nvPr/>
          </p:nvSpPr>
          <p:spPr>
            <a:xfrm>
              <a:off x="6209147" y="536329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2" name="object 12"/>
            <p:cNvSpPr/>
            <p:nvPr/>
          </p:nvSpPr>
          <p:spPr>
            <a:xfrm>
              <a:off x="6150676" y="5363290"/>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3" name="object 13"/>
            <p:cNvSpPr/>
            <p:nvPr/>
          </p:nvSpPr>
          <p:spPr>
            <a:xfrm>
              <a:off x="4930681" y="5117761"/>
              <a:ext cx="2822" cy="330764"/>
            </a:xfrm>
            <a:custGeom>
              <a:avLst/>
              <a:gdLst/>
              <a:ahLst/>
              <a:cxnLst/>
              <a:rect l="l" t="t" r="r" b="b"/>
              <a:pathLst>
                <a:path w="3175" h="372110">
                  <a:moveTo>
                    <a:pt x="0" y="0"/>
                  </a:moveTo>
                  <a:lnTo>
                    <a:pt x="2882" y="371855"/>
                  </a:lnTo>
                </a:path>
              </a:pathLst>
            </a:custGeom>
            <a:ln w="38100">
              <a:solidFill>
                <a:srgbClr val="000000"/>
              </a:solidFill>
            </a:ln>
          </p:spPr>
          <p:txBody>
            <a:bodyPr wrap="square" lIns="0" tIns="0" rIns="0" bIns="0" rtlCol="0"/>
            <a:lstStyle/>
            <a:p>
              <a:endParaRPr sz="2133"/>
            </a:p>
          </p:txBody>
        </p:sp>
        <p:sp>
          <p:nvSpPr>
            <p:cNvPr id="14" name="object 14"/>
            <p:cNvSpPr/>
            <p:nvPr/>
          </p:nvSpPr>
          <p:spPr>
            <a:xfrm>
              <a:off x="4872210" y="5117757"/>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5" name="object 15"/>
            <p:cNvSpPr/>
            <p:nvPr/>
          </p:nvSpPr>
          <p:spPr>
            <a:xfrm>
              <a:off x="6208888" y="5765800"/>
              <a:ext cx="2822" cy="300849"/>
            </a:xfrm>
            <a:custGeom>
              <a:avLst/>
              <a:gdLst/>
              <a:ahLst/>
              <a:cxnLst/>
              <a:rect l="l" t="t" r="r" b="b"/>
              <a:pathLst>
                <a:path w="3175" h="338454">
                  <a:moveTo>
                    <a:pt x="0" y="0"/>
                  </a:moveTo>
                  <a:lnTo>
                    <a:pt x="2933" y="338429"/>
                  </a:lnTo>
                </a:path>
              </a:pathLst>
            </a:custGeom>
            <a:ln w="28575">
              <a:solidFill>
                <a:srgbClr val="000000"/>
              </a:solidFill>
            </a:ln>
          </p:spPr>
          <p:txBody>
            <a:bodyPr wrap="square" lIns="0" tIns="0" rIns="0" bIns="0" rtlCol="0"/>
            <a:lstStyle/>
            <a:p>
              <a:endParaRPr sz="2133"/>
            </a:p>
          </p:txBody>
        </p:sp>
        <p:sp>
          <p:nvSpPr>
            <p:cNvPr id="16" name="object 16"/>
            <p:cNvSpPr/>
            <p:nvPr/>
          </p:nvSpPr>
          <p:spPr>
            <a:xfrm>
              <a:off x="6166386" y="5990042"/>
              <a:ext cx="89182" cy="76764"/>
            </a:xfrm>
            <a:custGeom>
              <a:avLst/>
              <a:gdLst/>
              <a:ahLst/>
              <a:cxnLst/>
              <a:rect l="l" t="t" r="r" b="b"/>
              <a:pathLst>
                <a:path w="100329" h="86360">
                  <a:moveTo>
                    <a:pt x="100012" y="0"/>
                  </a:moveTo>
                  <a:lnTo>
                    <a:pt x="50749" y="86156"/>
                  </a:lnTo>
                  <a:lnTo>
                    <a:pt x="0" y="863"/>
                  </a:lnTo>
                </a:path>
              </a:pathLst>
            </a:custGeom>
            <a:ln w="28575">
              <a:solidFill>
                <a:srgbClr val="000000"/>
              </a:solidFill>
            </a:ln>
          </p:spPr>
          <p:txBody>
            <a:bodyPr wrap="square" lIns="0" tIns="0" rIns="0" bIns="0" rtlCol="0"/>
            <a:lstStyle/>
            <a:p>
              <a:endParaRPr sz="2133"/>
            </a:p>
          </p:txBody>
        </p:sp>
        <p:sp>
          <p:nvSpPr>
            <p:cNvPr id="17" name="object 17"/>
            <p:cNvSpPr/>
            <p:nvPr/>
          </p:nvSpPr>
          <p:spPr>
            <a:xfrm>
              <a:off x="5252372" y="5583512"/>
              <a:ext cx="2822" cy="300849"/>
            </a:xfrm>
            <a:custGeom>
              <a:avLst/>
              <a:gdLst/>
              <a:ahLst/>
              <a:cxnLst/>
              <a:rect l="l" t="t" r="r" b="b"/>
              <a:pathLst>
                <a:path w="3175" h="338454">
                  <a:moveTo>
                    <a:pt x="0" y="0"/>
                  </a:moveTo>
                  <a:lnTo>
                    <a:pt x="2933" y="338429"/>
                  </a:lnTo>
                </a:path>
              </a:pathLst>
            </a:custGeom>
            <a:ln w="28575">
              <a:solidFill>
                <a:srgbClr val="000000"/>
              </a:solidFill>
            </a:ln>
          </p:spPr>
          <p:txBody>
            <a:bodyPr wrap="square" lIns="0" tIns="0" rIns="0" bIns="0" rtlCol="0"/>
            <a:lstStyle/>
            <a:p>
              <a:endParaRPr sz="2133"/>
            </a:p>
          </p:txBody>
        </p:sp>
        <p:sp>
          <p:nvSpPr>
            <p:cNvPr id="18" name="object 18"/>
            <p:cNvSpPr/>
            <p:nvPr/>
          </p:nvSpPr>
          <p:spPr>
            <a:xfrm>
              <a:off x="5208588" y="5583512"/>
              <a:ext cx="89182" cy="76764"/>
            </a:xfrm>
            <a:custGeom>
              <a:avLst/>
              <a:gdLst/>
              <a:ahLst/>
              <a:cxnLst/>
              <a:rect l="l" t="t" r="r" b="b"/>
              <a:pathLst>
                <a:path w="100329" h="86360">
                  <a:moveTo>
                    <a:pt x="0" y="86156"/>
                  </a:moveTo>
                  <a:lnTo>
                    <a:pt x="49263" y="0"/>
                  </a:lnTo>
                  <a:lnTo>
                    <a:pt x="100012" y="85280"/>
                  </a:lnTo>
                </a:path>
              </a:pathLst>
            </a:custGeom>
            <a:ln w="28575">
              <a:solidFill>
                <a:srgbClr val="000000"/>
              </a:solidFill>
            </a:ln>
          </p:spPr>
          <p:txBody>
            <a:bodyPr wrap="square" lIns="0" tIns="0" rIns="0" bIns="0" rtlCol="0"/>
            <a:lstStyle/>
            <a:p>
              <a:endParaRPr sz="2133"/>
            </a:p>
          </p:txBody>
        </p:sp>
        <p:sp>
          <p:nvSpPr>
            <p:cNvPr id="19" name="object 19"/>
            <p:cNvSpPr/>
            <p:nvPr/>
          </p:nvSpPr>
          <p:spPr>
            <a:xfrm>
              <a:off x="6526606" y="5854445"/>
              <a:ext cx="2822" cy="300849"/>
            </a:xfrm>
            <a:custGeom>
              <a:avLst/>
              <a:gdLst/>
              <a:ahLst/>
              <a:cxnLst/>
              <a:rect l="l" t="t" r="r" b="b"/>
              <a:pathLst>
                <a:path w="3175" h="338454">
                  <a:moveTo>
                    <a:pt x="0" y="0"/>
                  </a:moveTo>
                  <a:lnTo>
                    <a:pt x="2933" y="338429"/>
                  </a:lnTo>
                </a:path>
              </a:pathLst>
            </a:custGeom>
            <a:ln w="28575">
              <a:solidFill>
                <a:srgbClr val="000000"/>
              </a:solidFill>
            </a:ln>
          </p:spPr>
          <p:txBody>
            <a:bodyPr wrap="square" lIns="0" tIns="0" rIns="0" bIns="0" rtlCol="0"/>
            <a:lstStyle/>
            <a:p>
              <a:endParaRPr sz="2133"/>
            </a:p>
          </p:txBody>
        </p:sp>
        <p:sp>
          <p:nvSpPr>
            <p:cNvPr id="20" name="object 20"/>
            <p:cNvSpPr/>
            <p:nvPr/>
          </p:nvSpPr>
          <p:spPr>
            <a:xfrm>
              <a:off x="6482821" y="5854446"/>
              <a:ext cx="89182" cy="76764"/>
            </a:xfrm>
            <a:custGeom>
              <a:avLst/>
              <a:gdLst/>
              <a:ahLst/>
              <a:cxnLst/>
              <a:rect l="l" t="t" r="r" b="b"/>
              <a:pathLst>
                <a:path w="100329" h="86360">
                  <a:moveTo>
                    <a:pt x="0" y="86156"/>
                  </a:moveTo>
                  <a:lnTo>
                    <a:pt x="49263" y="0"/>
                  </a:lnTo>
                  <a:lnTo>
                    <a:pt x="100012" y="85280"/>
                  </a:lnTo>
                </a:path>
              </a:pathLst>
            </a:custGeom>
            <a:ln w="28575">
              <a:solidFill>
                <a:srgbClr val="000000"/>
              </a:solidFill>
            </a:ln>
          </p:spPr>
          <p:txBody>
            <a:bodyPr wrap="square" lIns="0" tIns="0" rIns="0" bIns="0" rtlCol="0"/>
            <a:lstStyle/>
            <a:p>
              <a:endParaRPr sz="2133"/>
            </a:p>
          </p:txBody>
        </p:sp>
      </p:grpSp>
      <p:grpSp>
        <p:nvGrpSpPr>
          <p:cNvPr id="469" name="Group 468" descr="Details of framing and connectors commonly used to transfer overturning from a shear wall to the foundation. "/>
          <p:cNvGrpSpPr/>
          <p:nvPr/>
        </p:nvGrpSpPr>
        <p:grpSpPr>
          <a:xfrm>
            <a:off x="660914" y="2277831"/>
            <a:ext cx="3976093" cy="3679846"/>
            <a:chOff x="0" y="1666159"/>
            <a:chExt cx="4637008" cy="4291518"/>
          </a:xfrm>
        </p:grpSpPr>
        <p:grpSp>
          <p:nvGrpSpPr>
            <p:cNvPr id="468" name="Group 467"/>
            <p:cNvGrpSpPr/>
            <p:nvPr/>
          </p:nvGrpSpPr>
          <p:grpSpPr>
            <a:xfrm>
              <a:off x="2701158" y="3944067"/>
              <a:ext cx="1935850" cy="1517790"/>
              <a:chOff x="2701158" y="3944067"/>
              <a:chExt cx="1935850" cy="1517790"/>
            </a:xfrm>
          </p:grpSpPr>
          <p:sp>
            <p:nvSpPr>
              <p:cNvPr id="168" name="object 168"/>
              <p:cNvSpPr/>
              <p:nvPr/>
            </p:nvSpPr>
            <p:spPr>
              <a:xfrm>
                <a:off x="2701158" y="3944067"/>
                <a:ext cx="1935480" cy="1517790"/>
              </a:xfrm>
              <a:custGeom>
                <a:avLst/>
                <a:gdLst/>
                <a:ahLst/>
                <a:cxnLst/>
                <a:rect l="l" t="t" r="r" b="b"/>
                <a:pathLst>
                  <a:path w="2177415" h="1707514">
                    <a:moveTo>
                      <a:pt x="160212" y="0"/>
                    </a:moveTo>
                    <a:lnTo>
                      <a:pt x="150929" y="5388"/>
                    </a:lnTo>
                    <a:lnTo>
                      <a:pt x="132662" y="15866"/>
                    </a:lnTo>
                    <a:lnTo>
                      <a:pt x="118288" y="24249"/>
                    </a:lnTo>
                    <a:lnTo>
                      <a:pt x="113197" y="25147"/>
                    </a:lnTo>
                    <a:lnTo>
                      <a:pt x="82651" y="25147"/>
                    </a:lnTo>
                    <a:lnTo>
                      <a:pt x="77561" y="25746"/>
                    </a:lnTo>
                    <a:lnTo>
                      <a:pt x="75464" y="38619"/>
                    </a:lnTo>
                    <a:lnTo>
                      <a:pt x="71871" y="57180"/>
                    </a:lnTo>
                    <a:lnTo>
                      <a:pt x="70074" y="67958"/>
                    </a:lnTo>
                    <a:lnTo>
                      <a:pt x="55999" y="79633"/>
                    </a:lnTo>
                    <a:lnTo>
                      <a:pt x="47914" y="86519"/>
                    </a:lnTo>
                    <a:lnTo>
                      <a:pt x="46716" y="89812"/>
                    </a:lnTo>
                    <a:lnTo>
                      <a:pt x="49710" y="117354"/>
                    </a:lnTo>
                    <a:lnTo>
                      <a:pt x="50309" y="123042"/>
                    </a:lnTo>
                    <a:lnTo>
                      <a:pt x="40727" y="126934"/>
                    </a:lnTo>
                    <a:lnTo>
                      <a:pt x="15572" y="138311"/>
                    </a:lnTo>
                    <a:lnTo>
                      <a:pt x="0" y="155674"/>
                    </a:lnTo>
                    <a:lnTo>
                      <a:pt x="8983" y="182618"/>
                    </a:lnTo>
                    <a:lnTo>
                      <a:pt x="11379" y="189504"/>
                    </a:lnTo>
                    <a:lnTo>
                      <a:pt x="12577" y="196988"/>
                    </a:lnTo>
                    <a:lnTo>
                      <a:pt x="21561" y="259258"/>
                    </a:lnTo>
                    <a:lnTo>
                      <a:pt x="40727" y="298775"/>
                    </a:lnTo>
                    <a:lnTo>
                      <a:pt x="54801" y="303865"/>
                    </a:lnTo>
                    <a:lnTo>
                      <a:pt x="66480" y="338892"/>
                    </a:lnTo>
                    <a:lnTo>
                      <a:pt x="70074" y="349669"/>
                    </a:lnTo>
                    <a:lnTo>
                      <a:pt x="67678" y="355656"/>
                    </a:lnTo>
                    <a:lnTo>
                      <a:pt x="58694" y="379606"/>
                    </a:lnTo>
                    <a:lnTo>
                      <a:pt x="61689" y="384995"/>
                    </a:lnTo>
                    <a:lnTo>
                      <a:pt x="77860" y="404155"/>
                    </a:lnTo>
                    <a:lnTo>
                      <a:pt x="95229" y="424812"/>
                    </a:lnTo>
                    <a:lnTo>
                      <a:pt x="101218" y="432596"/>
                    </a:lnTo>
                    <a:lnTo>
                      <a:pt x="100020" y="450259"/>
                    </a:lnTo>
                    <a:lnTo>
                      <a:pt x="98523" y="477203"/>
                    </a:lnTo>
                    <a:lnTo>
                      <a:pt x="97325" y="493968"/>
                    </a:lnTo>
                    <a:lnTo>
                      <a:pt x="93732" y="498159"/>
                    </a:lnTo>
                    <a:lnTo>
                      <a:pt x="75464" y="516421"/>
                    </a:lnTo>
                    <a:lnTo>
                      <a:pt x="73668" y="520911"/>
                    </a:lnTo>
                    <a:lnTo>
                      <a:pt x="72470" y="541867"/>
                    </a:lnTo>
                    <a:lnTo>
                      <a:pt x="70673" y="566416"/>
                    </a:lnTo>
                    <a:lnTo>
                      <a:pt x="70074" y="576595"/>
                    </a:lnTo>
                    <a:lnTo>
                      <a:pt x="80855" y="579589"/>
                    </a:lnTo>
                    <a:lnTo>
                      <a:pt x="99421" y="584678"/>
                    </a:lnTo>
                    <a:lnTo>
                      <a:pt x="112298" y="587971"/>
                    </a:lnTo>
                    <a:lnTo>
                      <a:pt x="115892" y="597851"/>
                    </a:lnTo>
                    <a:lnTo>
                      <a:pt x="134459" y="659222"/>
                    </a:lnTo>
                    <a:lnTo>
                      <a:pt x="136255" y="668503"/>
                    </a:lnTo>
                    <a:lnTo>
                      <a:pt x="133560" y="689160"/>
                    </a:lnTo>
                    <a:lnTo>
                      <a:pt x="130266" y="715804"/>
                    </a:lnTo>
                    <a:lnTo>
                      <a:pt x="128769" y="728977"/>
                    </a:lnTo>
                    <a:lnTo>
                      <a:pt x="143742" y="744245"/>
                    </a:lnTo>
                    <a:lnTo>
                      <a:pt x="152726" y="759812"/>
                    </a:lnTo>
                    <a:lnTo>
                      <a:pt x="159015" y="821184"/>
                    </a:lnTo>
                    <a:lnTo>
                      <a:pt x="159913" y="832261"/>
                    </a:lnTo>
                    <a:lnTo>
                      <a:pt x="157517" y="856810"/>
                    </a:lnTo>
                    <a:lnTo>
                      <a:pt x="154223" y="892136"/>
                    </a:lnTo>
                    <a:lnTo>
                      <a:pt x="152127" y="912793"/>
                    </a:lnTo>
                    <a:lnTo>
                      <a:pt x="163806" y="916984"/>
                    </a:lnTo>
                    <a:lnTo>
                      <a:pt x="192854" y="930156"/>
                    </a:lnTo>
                    <a:lnTo>
                      <a:pt x="220105" y="951412"/>
                    </a:lnTo>
                    <a:lnTo>
                      <a:pt x="226394" y="963686"/>
                    </a:lnTo>
                    <a:lnTo>
                      <a:pt x="226094" y="969075"/>
                    </a:lnTo>
                    <a:lnTo>
                      <a:pt x="223100" y="1029848"/>
                    </a:lnTo>
                    <a:lnTo>
                      <a:pt x="222800" y="1042422"/>
                    </a:lnTo>
                    <a:lnTo>
                      <a:pt x="229987" y="1053798"/>
                    </a:lnTo>
                    <a:lnTo>
                      <a:pt x="241667" y="1072359"/>
                    </a:lnTo>
                    <a:lnTo>
                      <a:pt x="249453" y="1084634"/>
                    </a:lnTo>
                    <a:lnTo>
                      <a:pt x="248854" y="1091519"/>
                    </a:lnTo>
                    <a:lnTo>
                      <a:pt x="245560" y="1110679"/>
                    </a:lnTo>
                    <a:lnTo>
                      <a:pt x="242565" y="1128342"/>
                    </a:lnTo>
                    <a:lnTo>
                      <a:pt x="243763" y="1133432"/>
                    </a:lnTo>
                    <a:lnTo>
                      <a:pt x="273709" y="1160375"/>
                    </a:lnTo>
                    <a:lnTo>
                      <a:pt x="281196" y="1167261"/>
                    </a:lnTo>
                    <a:lnTo>
                      <a:pt x="282094" y="1179835"/>
                    </a:lnTo>
                    <a:lnTo>
                      <a:pt x="285089" y="1220550"/>
                    </a:lnTo>
                    <a:lnTo>
                      <a:pt x="291377" y="1227136"/>
                    </a:lnTo>
                    <a:lnTo>
                      <a:pt x="314436" y="1245398"/>
                    </a:lnTo>
                    <a:lnTo>
                      <a:pt x="337495" y="1263959"/>
                    </a:lnTo>
                    <a:lnTo>
                      <a:pt x="343784" y="1269647"/>
                    </a:lnTo>
                    <a:lnTo>
                      <a:pt x="349773" y="1290005"/>
                    </a:lnTo>
                    <a:lnTo>
                      <a:pt x="351570" y="1296291"/>
                    </a:lnTo>
                    <a:lnTo>
                      <a:pt x="348575" y="1309164"/>
                    </a:lnTo>
                    <a:lnTo>
                      <a:pt x="336596" y="1360058"/>
                    </a:lnTo>
                    <a:lnTo>
                      <a:pt x="339591" y="1368141"/>
                    </a:lnTo>
                    <a:lnTo>
                      <a:pt x="376126" y="1419933"/>
                    </a:lnTo>
                    <a:lnTo>
                      <a:pt x="394093" y="1469031"/>
                    </a:lnTo>
                    <a:lnTo>
                      <a:pt x="398286" y="1483700"/>
                    </a:lnTo>
                    <a:lnTo>
                      <a:pt x="409366" y="1485197"/>
                    </a:lnTo>
                    <a:lnTo>
                      <a:pt x="464168" y="1491484"/>
                    </a:lnTo>
                    <a:lnTo>
                      <a:pt x="468959" y="1494777"/>
                    </a:lnTo>
                    <a:lnTo>
                      <a:pt x="470457" y="1514236"/>
                    </a:lnTo>
                    <a:lnTo>
                      <a:pt x="471954" y="1536989"/>
                    </a:lnTo>
                    <a:lnTo>
                      <a:pt x="472852" y="1546868"/>
                    </a:lnTo>
                    <a:lnTo>
                      <a:pt x="477943" y="1570818"/>
                    </a:lnTo>
                    <a:lnTo>
                      <a:pt x="480339" y="1581296"/>
                    </a:lnTo>
                    <a:lnTo>
                      <a:pt x="481836" y="1582194"/>
                    </a:lnTo>
                    <a:lnTo>
                      <a:pt x="491419" y="1583990"/>
                    </a:lnTo>
                    <a:lnTo>
                      <a:pt x="528852" y="1594468"/>
                    </a:lnTo>
                    <a:lnTo>
                      <a:pt x="571076" y="1612730"/>
                    </a:lnTo>
                    <a:lnTo>
                      <a:pt x="586948" y="1625304"/>
                    </a:lnTo>
                    <a:lnTo>
                      <a:pt x="592039" y="1628897"/>
                    </a:lnTo>
                    <a:lnTo>
                      <a:pt x="612702" y="1628897"/>
                    </a:lnTo>
                    <a:lnTo>
                      <a:pt x="639354" y="1628897"/>
                    </a:lnTo>
                    <a:lnTo>
                      <a:pt x="652530" y="1628897"/>
                    </a:lnTo>
                    <a:lnTo>
                      <a:pt x="664209" y="1622909"/>
                    </a:lnTo>
                    <a:lnTo>
                      <a:pt x="687568" y="1611233"/>
                    </a:lnTo>
                    <a:lnTo>
                      <a:pt x="705535" y="1602252"/>
                    </a:lnTo>
                    <a:lnTo>
                      <a:pt x="712124" y="1603450"/>
                    </a:lnTo>
                    <a:lnTo>
                      <a:pt x="751952" y="1622011"/>
                    </a:lnTo>
                    <a:lnTo>
                      <a:pt x="759139" y="1624705"/>
                    </a:lnTo>
                    <a:lnTo>
                      <a:pt x="776808" y="1619915"/>
                    </a:lnTo>
                    <a:lnTo>
                      <a:pt x="801963" y="1613329"/>
                    </a:lnTo>
                    <a:lnTo>
                      <a:pt x="816636" y="1609138"/>
                    </a:lnTo>
                    <a:lnTo>
                      <a:pt x="819930" y="1609737"/>
                    </a:lnTo>
                    <a:lnTo>
                      <a:pt x="831909" y="1611233"/>
                    </a:lnTo>
                    <a:lnTo>
                      <a:pt x="867845" y="1616323"/>
                    </a:lnTo>
                    <a:lnTo>
                      <a:pt x="898090" y="1620215"/>
                    </a:lnTo>
                    <a:lnTo>
                      <a:pt x="910368" y="1623208"/>
                    </a:lnTo>
                    <a:lnTo>
                      <a:pt x="951694" y="1636082"/>
                    </a:lnTo>
                    <a:lnTo>
                      <a:pt x="998411" y="1650751"/>
                    </a:lnTo>
                    <a:lnTo>
                      <a:pt x="1012785" y="1655241"/>
                    </a:lnTo>
                    <a:lnTo>
                      <a:pt x="1016379" y="1656140"/>
                    </a:lnTo>
                    <a:lnTo>
                      <a:pt x="1021469" y="1648655"/>
                    </a:lnTo>
                    <a:lnTo>
                      <a:pt x="1035544" y="1629196"/>
                    </a:lnTo>
                    <a:lnTo>
                      <a:pt x="1076271" y="1637279"/>
                    </a:lnTo>
                    <a:lnTo>
                      <a:pt x="1128977" y="1669611"/>
                    </a:lnTo>
                    <a:lnTo>
                      <a:pt x="1133469" y="1675599"/>
                    </a:lnTo>
                    <a:lnTo>
                      <a:pt x="1144249" y="1673803"/>
                    </a:lnTo>
                    <a:lnTo>
                      <a:pt x="1179287" y="1668115"/>
                    </a:lnTo>
                    <a:lnTo>
                      <a:pt x="1190067" y="1673803"/>
                    </a:lnTo>
                    <a:lnTo>
                      <a:pt x="1202345" y="1680688"/>
                    </a:lnTo>
                    <a:lnTo>
                      <a:pt x="1214623" y="1685478"/>
                    </a:lnTo>
                    <a:lnTo>
                      <a:pt x="1235586" y="1691765"/>
                    </a:lnTo>
                    <a:lnTo>
                      <a:pt x="1292484" y="1698651"/>
                    </a:lnTo>
                    <a:lnTo>
                      <a:pt x="1323628" y="1694460"/>
                    </a:lnTo>
                    <a:lnTo>
                      <a:pt x="1353275" y="1681586"/>
                    </a:lnTo>
                    <a:lnTo>
                      <a:pt x="1369745" y="1688771"/>
                    </a:lnTo>
                    <a:lnTo>
                      <a:pt x="1401788" y="1704938"/>
                    </a:lnTo>
                    <a:lnTo>
                      <a:pt x="1435627" y="1707333"/>
                    </a:lnTo>
                    <a:lnTo>
                      <a:pt x="1446408" y="1699250"/>
                    </a:lnTo>
                    <a:lnTo>
                      <a:pt x="1449403" y="1698651"/>
                    </a:lnTo>
                    <a:lnTo>
                      <a:pt x="1464076" y="1695657"/>
                    </a:lnTo>
                    <a:lnTo>
                      <a:pt x="1479948" y="1692364"/>
                    </a:lnTo>
                    <a:lnTo>
                      <a:pt x="1485638" y="1691466"/>
                    </a:lnTo>
                    <a:lnTo>
                      <a:pt x="1511092" y="1691466"/>
                    </a:lnTo>
                    <a:lnTo>
                      <a:pt x="1526065" y="1686376"/>
                    </a:lnTo>
                    <a:lnTo>
                      <a:pt x="1553317" y="1662127"/>
                    </a:lnTo>
                    <a:lnTo>
                      <a:pt x="1565295" y="1660031"/>
                    </a:lnTo>
                    <a:lnTo>
                      <a:pt x="1579370" y="1660031"/>
                    </a:lnTo>
                    <a:lnTo>
                      <a:pt x="1592546" y="1641470"/>
                    </a:lnTo>
                    <a:lnTo>
                      <a:pt x="1598535" y="1633088"/>
                    </a:lnTo>
                    <a:lnTo>
                      <a:pt x="1605423" y="1633687"/>
                    </a:lnTo>
                    <a:lnTo>
                      <a:pt x="1648546" y="1639674"/>
                    </a:lnTo>
                    <a:lnTo>
                      <a:pt x="1654535" y="1639973"/>
                    </a:lnTo>
                    <a:lnTo>
                      <a:pt x="1666214" y="1633387"/>
                    </a:lnTo>
                    <a:lnTo>
                      <a:pt x="1681187" y="1625005"/>
                    </a:lnTo>
                    <a:lnTo>
                      <a:pt x="1688674" y="1621113"/>
                    </a:lnTo>
                    <a:lnTo>
                      <a:pt x="1692866" y="1610335"/>
                    </a:lnTo>
                    <a:lnTo>
                      <a:pt x="1701251" y="1588481"/>
                    </a:lnTo>
                    <a:lnTo>
                      <a:pt x="1707540" y="1571716"/>
                    </a:lnTo>
                    <a:lnTo>
                      <a:pt x="1708738" y="1569920"/>
                    </a:lnTo>
                    <a:lnTo>
                      <a:pt x="1718321" y="1564232"/>
                    </a:lnTo>
                    <a:lnTo>
                      <a:pt x="1804267" y="1515134"/>
                    </a:lnTo>
                    <a:lnTo>
                      <a:pt x="1816245" y="1508548"/>
                    </a:lnTo>
                    <a:lnTo>
                      <a:pt x="1818042" y="1506752"/>
                    </a:lnTo>
                    <a:lnTo>
                      <a:pt x="1829422" y="1460648"/>
                    </a:lnTo>
                    <a:lnTo>
                      <a:pt x="1870149" y="1423526"/>
                    </a:lnTo>
                    <a:lnTo>
                      <a:pt x="1874341" y="1419334"/>
                    </a:lnTo>
                    <a:lnTo>
                      <a:pt x="1895603" y="1395085"/>
                    </a:lnTo>
                    <a:lnTo>
                      <a:pt x="1908480" y="1388199"/>
                    </a:lnTo>
                    <a:lnTo>
                      <a:pt x="1930640" y="1382511"/>
                    </a:lnTo>
                    <a:lnTo>
                      <a:pt x="1930640" y="1376524"/>
                    </a:lnTo>
                    <a:lnTo>
                      <a:pt x="1928844" y="1358861"/>
                    </a:lnTo>
                    <a:lnTo>
                      <a:pt x="1927346" y="1342694"/>
                    </a:lnTo>
                    <a:lnTo>
                      <a:pt x="1928844" y="1338503"/>
                    </a:lnTo>
                    <a:lnTo>
                      <a:pt x="1958790" y="1323534"/>
                    </a:lnTo>
                    <a:lnTo>
                      <a:pt x="1966277" y="1319643"/>
                    </a:lnTo>
                    <a:lnTo>
                      <a:pt x="2023474" y="1304374"/>
                    </a:lnTo>
                    <a:lnTo>
                      <a:pt x="2050426" y="1276832"/>
                    </a:lnTo>
                    <a:lnTo>
                      <a:pt x="2075581" y="1248391"/>
                    </a:lnTo>
                    <a:lnTo>
                      <a:pt x="2072886" y="1222346"/>
                    </a:lnTo>
                    <a:lnTo>
                      <a:pt x="2073485" y="1208275"/>
                    </a:lnTo>
                    <a:lnTo>
                      <a:pt x="2079474" y="1184325"/>
                    </a:lnTo>
                    <a:lnTo>
                      <a:pt x="2083966" y="1158878"/>
                    </a:lnTo>
                    <a:lnTo>
                      <a:pt x="2109121" y="1133731"/>
                    </a:lnTo>
                    <a:lnTo>
                      <a:pt x="2118404" y="1124450"/>
                    </a:lnTo>
                    <a:lnTo>
                      <a:pt x="2119901" y="1117565"/>
                    </a:lnTo>
                    <a:lnTo>
                      <a:pt x="2126190" y="1084035"/>
                    </a:lnTo>
                    <a:lnTo>
                      <a:pt x="2128286" y="1078347"/>
                    </a:lnTo>
                    <a:lnTo>
                      <a:pt x="2139367" y="1060384"/>
                    </a:lnTo>
                    <a:lnTo>
                      <a:pt x="2152543" y="1039129"/>
                    </a:lnTo>
                    <a:lnTo>
                      <a:pt x="2157933" y="1030147"/>
                    </a:lnTo>
                    <a:lnTo>
                      <a:pt x="2156735" y="1017574"/>
                    </a:lnTo>
                    <a:lnTo>
                      <a:pt x="2155238" y="995420"/>
                    </a:lnTo>
                    <a:lnTo>
                      <a:pt x="2156735" y="966979"/>
                    </a:lnTo>
                    <a:lnTo>
                      <a:pt x="2175302" y="887046"/>
                    </a:lnTo>
                    <a:lnTo>
                      <a:pt x="2177398" y="878065"/>
                    </a:lnTo>
                    <a:lnTo>
                      <a:pt x="2171709" y="874473"/>
                    </a:lnTo>
                    <a:lnTo>
                      <a:pt x="2149249" y="861300"/>
                    </a:lnTo>
                    <a:lnTo>
                      <a:pt x="2116008" y="841841"/>
                    </a:lnTo>
                    <a:lnTo>
                      <a:pt x="2043239" y="799629"/>
                    </a:lnTo>
                    <a:lnTo>
                      <a:pt x="2017185" y="784361"/>
                    </a:lnTo>
                    <a:lnTo>
                      <a:pt x="2007004" y="778673"/>
                    </a:lnTo>
                  </a:path>
                </a:pathLst>
              </a:custGeom>
              <a:ln w="3175">
                <a:solidFill>
                  <a:srgbClr val="000000"/>
                </a:solidFill>
              </a:ln>
            </p:spPr>
            <p:txBody>
              <a:bodyPr wrap="square" lIns="0" tIns="0" rIns="0" bIns="0" rtlCol="0"/>
              <a:lstStyle/>
              <a:p>
                <a:endParaRPr sz="2133"/>
              </a:p>
            </p:txBody>
          </p:sp>
          <p:sp>
            <p:nvSpPr>
              <p:cNvPr id="286" name="object 286"/>
              <p:cNvSpPr/>
              <p:nvPr/>
            </p:nvSpPr>
            <p:spPr>
              <a:xfrm>
                <a:off x="4387203" y="4609610"/>
                <a:ext cx="98212" cy="37253"/>
              </a:xfrm>
              <a:custGeom>
                <a:avLst/>
                <a:gdLst/>
                <a:ahLst/>
                <a:cxnLst/>
                <a:rect l="l" t="t" r="r" b="b"/>
                <a:pathLst>
                  <a:path w="110489" h="41910">
                    <a:moveTo>
                      <a:pt x="0" y="41613"/>
                    </a:moveTo>
                    <a:lnTo>
                      <a:pt x="110502" y="0"/>
                    </a:lnTo>
                  </a:path>
                </a:pathLst>
              </a:custGeom>
              <a:ln w="3175">
                <a:solidFill>
                  <a:srgbClr val="000000"/>
                </a:solidFill>
              </a:ln>
            </p:spPr>
            <p:txBody>
              <a:bodyPr wrap="square" lIns="0" tIns="0" rIns="0" bIns="0" rtlCol="0"/>
              <a:lstStyle/>
              <a:p>
                <a:endParaRPr sz="2133"/>
              </a:p>
            </p:txBody>
          </p:sp>
          <p:sp>
            <p:nvSpPr>
              <p:cNvPr id="287" name="object 287"/>
              <p:cNvSpPr/>
              <p:nvPr/>
            </p:nvSpPr>
            <p:spPr>
              <a:xfrm>
                <a:off x="4386937" y="4581668"/>
                <a:ext cx="98778" cy="37818"/>
              </a:xfrm>
              <a:custGeom>
                <a:avLst/>
                <a:gdLst/>
                <a:ahLst/>
                <a:cxnLst/>
                <a:rect l="l" t="t" r="r" b="b"/>
                <a:pathLst>
                  <a:path w="111125" h="42545">
                    <a:moveTo>
                      <a:pt x="0" y="42211"/>
                    </a:moveTo>
                    <a:lnTo>
                      <a:pt x="110801" y="0"/>
                    </a:lnTo>
                  </a:path>
                </a:pathLst>
              </a:custGeom>
              <a:ln w="3175">
                <a:solidFill>
                  <a:srgbClr val="000000"/>
                </a:solidFill>
              </a:ln>
            </p:spPr>
            <p:txBody>
              <a:bodyPr wrap="square" lIns="0" tIns="0" rIns="0" bIns="0" rtlCol="0"/>
              <a:lstStyle/>
              <a:p>
                <a:endParaRPr sz="2133"/>
              </a:p>
            </p:txBody>
          </p:sp>
          <p:sp>
            <p:nvSpPr>
              <p:cNvPr id="288" name="object 288"/>
              <p:cNvSpPr/>
              <p:nvPr/>
            </p:nvSpPr>
            <p:spPr>
              <a:xfrm>
                <a:off x="4387469" y="4550267"/>
                <a:ext cx="98212" cy="39511"/>
              </a:xfrm>
              <a:custGeom>
                <a:avLst/>
                <a:gdLst/>
                <a:ahLst/>
                <a:cxnLst/>
                <a:rect l="l" t="t" r="r" b="b"/>
                <a:pathLst>
                  <a:path w="110489" h="44450">
                    <a:moveTo>
                      <a:pt x="0" y="44307"/>
                    </a:moveTo>
                    <a:lnTo>
                      <a:pt x="110202" y="0"/>
                    </a:lnTo>
                  </a:path>
                </a:pathLst>
              </a:custGeom>
              <a:ln w="3175">
                <a:solidFill>
                  <a:srgbClr val="000000"/>
                </a:solidFill>
              </a:ln>
            </p:spPr>
            <p:txBody>
              <a:bodyPr wrap="square" lIns="0" tIns="0" rIns="0" bIns="0" rtlCol="0"/>
              <a:lstStyle/>
              <a:p>
                <a:endParaRPr sz="2133"/>
              </a:p>
            </p:txBody>
          </p:sp>
          <p:sp>
            <p:nvSpPr>
              <p:cNvPr id="289" name="object 289"/>
              <p:cNvSpPr/>
              <p:nvPr/>
            </p:nvSpPr>
            <p:spPr>
              <a:xfrm>
                <a:off x="4388267" y="4515673"/>
                <a:ext cx="95956" cy="36689"/>
              </a:xfrm>
              <a:custGeom>
                <a:avLst/>
                <a:gdLst/>
                <a:ahLst/>
                <a:cxnLst/>
                <a:rect l="l" t="t" r="r" b="b"/>
                <a:pathLst>
                  <a:path w="107950" h="41275">
                    <a:moveTo>
                      <a:pt x="0" y="41014"/>
                    </a:moveTo>
                    <a:lnTo>
                      <a:pt x="107507" y="0"/>
                    </a:lnTo>
                  </a:path>
                </a:pathLst>
              </a:custGeom>
              <a:ln w="3175">
                <a:solidFill>
                  <a:srgbClr val="000000"/>
                </a:solidFill>
              </a:ln>
            </p:spPr>
            <p:txBody>
              <a:bodyPr wrap="square" lIns="0" tIns="0" rIns="0" bIns="0" rtlCol="0"/>
              <a:lstStyle/>
              <a:p>
                <a:endParaRPr sz="2133"/>
              </a:p>
            </p:txBody>
          </p:sp>
          <p:sp>
            <p:nvSpPr>
              <p:cNvPr id="290" name="object 290"/>
              <p:cNvSpPr/>
              <p:nvPr/>
            </p:nvSpPr>
            <p:spPr>
              <a:xfrm>
                <a:off x="4388268" y="4484272"/>
                <a:ext cx="92568" cy="36689"/>
              </a:xfrm>
              <a:custGeom>
                <a:avLst/>
                <a:gdLst/>
                <a:ahLst/>
                <a:cxnLst/>
                <a:rect l="l" t="t" r="r" b="b"/>
                <a:pathLst>
                  <a:path w="104139" h="41275">
                    <a:moveTo>
                      <a:pt x="0" y="41014"/>
                    </a:moveTo>
                    <a:lnTo>
                      <a:pt x="103614" y="0"/>
                    </a:lnTo>
                  </a:path>
                </a:pathLst>
              </a:custGeom>
              <a:ln w="3175">
                <a:solidFill>
                  <a:srgbClr val="000000"/>
                </a:solidFill>
              </a:ln>
            </p:spPr>
            <p:txBody>
              <a:bodyPr wrap="square" lIns="0" tIns="0" rIns="0" bIns="0" rtlCol="0"/>
              <a:lstStyle/>
              <a:p>
                <a:endParaRPr sz="2133"/>
              </a:p>
            </p:txBody>
          </p:sp>
          <p:sp>
            <p:nvSpPr>
              <p:cNvPr id="291" name="object 291"/>
              <p:cNvSpPr/>
              <p:nvPr/>
            </p:nvSpPr>
            <p:spPr>
              <a:xfrm>
                <a:off x="4376023" y="4451274"/>
                <a:ext cx="111760" cy="33302"/>
              </a:xfrm>
              <a:custGeom>
                <a:avLst/>
                <a:gdLst/>
                <a:ahLst/>
                <a:cxnLst/>
                <a:rect l="l" t="t" r="r" b="b"/>
                <a:pathLst>
                  <a:path w="125729" h="37464">
                    <a:moveTo>
                      <a:pt x="0" y="37122"/>
                    </a:moveTo>
                    <a:lnTo>
                      <a:pt x="125175" y="0"/>
                    </a:lnTo>
                  </a:path>
                </a:pathLst>
              </a:custGeom>
              <a:ln w="3175">
                <a:solidFill>
                  <a:srgbClr val="000000"/>
                </a:solidFill>
              </a:ln>
            </p:spPr>
            <p:txBody>
              <a:bodyPr wrap="square" lIns="0" tIns="0" rIns="0" bIns="0" rtlCol="0"/>
              <a:lstStyle/>
              <a:p>
                <a:endParaRPr sz="2133"/>
              </a:p>
            </p:txBody>
          </p:sp>
          <p:sp>
            <p:nvSpPr>
              <p:cNvPr id="293" name="object 293"/>
              <p:cNvSpPr/>
              <p:nvPr/>
            </p:nvSpPr>
            <p:spPr>
              <a:xfrm>
                <a:off x="4210186" y="4643938"/>
                <a:ext cx="177236" cy="21449"/>
              </a:xfrm>
              <a:custGeom>
                <a:avLst/>
                <a:gdLst/>
                <a:ahLst/>
                <a:cxnLst/>
                <a:rect l="l" t="t" r="r" b="b"/>
                <a:pathLst>
                  <a:path w="199389" h="24129">
                    <a:moveTo>
                      <a:pt x="0" y="0"/>
                    </a:moveTo>
                    <a:lnTo>
                      <a:pt x="126074" y="23949"/>
                    </a:lnTo>
                    <a:lnTo>
                      <a:pt x="198843" y="23351"/>
                    </a:lnTo>
                  </a:path>
                </a:pathLst>
              </a:custGeom>
              <a:ln w="3175">
                <a:solidFill>
                  <a:srgbClr val="000000"/>
                </a:solidFill>
              </a:ln>
            </p:spPr>
            <p:txBody>
              <a:bodyPr wrap="square" lIns="0" tIns="0" rIns="0" bIns="0" rtlCol="0"/>
              <a:lstStyle/>
              <a:p>
                <a:endParaRPr sz="2133"/>
              </a:p>
            </p:txBody>
          </p:sp>
          <p:sp>
            <p:nvSpPr>
              <p:cNvPr id="294" name="object 294"/>
              <p:cNvSpPr/>
              <p:nvPr/>
            </p:nvSpPr>
            <p:spPr>
              <a:xfrm>
                <a:off x="4210187" y="4621851"/>
                <a:ext cx="176671" cy="19191"/>
              </a:xfrm>
              <a:custGeom>
                <a:avLst/>
                <a:gdLst/>
                <a:ahLst/>
                <a:cxnLst/>
                <a:rect l="l" t="t" r="r" b="b"/>
                <a:pathLst>
                  <a:path w="198754" h="21589">
                    <a:moveTo>
                      <a:pt x="0" y="0"/>
                    </a:moveTo>
                    <a:lnTo>
                      <a:pt x="131763" y="21255"/>
                    </a:lnTo>
                    <a:lnTo>
                      <a:pt x="198244" y="21255"/>
                    </a:lnTo>
                  </a:path>
                </a:pathLst>
              </a:custGeom>
              <a:ln w="3175">
                <a:solidFill>
                  <a:srgbClr val="000000"/>
                </a:solidFill>
              </a:ln>
            </p:spPr>
            <p:txBody>
              <a:bodyPr wrap="square" lIns="0" tIns="0" rIns="0" bIns="0" rtlCol="0"/>
              <a:lstStyle/>
              <a:p>
                <a:endParaRPr sz="2133"/>
              </a:p>
            </p:txBody>
          </p:sp>
          <p:sp>
            <p:nvSpPr>
              <p:cNvPr id="295" name="object 295"/>
              <p:cNvSpPr/>
              <p:nvPr/>
            </p:nvSpPr>
            <p:spPr>
              <a:xfrm>
                <a:off x="4210186" y="4590183"/>
                <a:ext cx="177236" cy="29351"/>
              </a:xfrm>
              <a:custGeom>
                <a:avLst/>
                <a:gdLst/>
                <a:ahLst/>
                <a:cxnLst/>
                <a:rect l="l" t="t" r="r" b="b"/>
                <a:pathLst>
                  <a:path w="199389" h="33020">
                    <a:moveTo>
                      <a:pt x="0" y="0"/>
                    </a:moveTo>
                    <a:lnTo>
                      <a:pt x="157218" y="31434"/>
                    </a:lnTo>
                    <a:lnTo>
                      <a:pt x="198843" y="32631"/>
                    </a:lnTo>
                  </a:path>
                </a:pathLst>
              </a:custGeom>
              <a:ln w="3175">
                <a:solidFill>
                  <a:srgbClr val="000000"/>
                </a:solidFill>
              </a:ln>
            </p:spPr>
            <p:txBody>
              <a:bodyPr wrap="square" lIns="0" tIns="0" rIns="0" bIns="0" rtlCol="0"/>
              <a:lstStyle/>
              <a:p>
                <a:endParaRPr sz="2133"/>
              </a:p>
            </p:txBody>
          </p:sp>
          <p:sp>
            <p:nvSpPr>
              <p:cNvPr id="296" name="object 296"/>
              <p:cNvSpPr/>
              <p:nvPr/>
            </p:nvSpPr>
            <p:spPr>
              <a:xfrm>
                <a:off x="4210453" y="4559049"/>
                <a:ext cx="177236" cy="25400"/>
              </a:xfrm>
              <a:custGeom>
                <a:avLst/>
                <a:gdLst/>
                <a:ahLst/>
                <a:cxnLst/>
                <a:rect l="l" t="t" r="r" b="b"/>
                <a:pathLst>
                  <a:path w="199389" h="28575">
                    <a:moveTo>
                      <a:pt x="0" y="0"/>
                    </a:moveTo>
                    <a:lnTo>
                      <a:pt x="198843" y="28440"/>
                    </a:lnTo>
                  </a:path>
                </a:pathLst>
              </a:custGeom>
              <a:ln w="3175">
                <a:solidFill>
                  <a:srgbClr val="000000"/>
                </a:solidFill>
              </a:ln>
            </p:spPr>
            <p:txBody>
              <a:bodyPr wrap="square" lIns="0" tIns="0" rIns="0" bIns="0" rtlCol="0"/>
              <a:lstStyle/>
              <a:p>
                <a:endParaRPr sz="2133"/>
              </a:p>
            </p:txBody>
          </p:sp>
          <p:sp>
            <p:nvSpPr>
              <p:cNvPr id="297" name="object 297"/>
              <p:cNvSpPr/>
              <p:nvPr/>
            </p:nvSpPr>
            <p:spPr>
              <a:xfrm>
                <a:off x="4210720" y="4525253"/>
                <a:ext cx="177800" cy="27093"/>
              </a:xfrm>
              <a:custGeom>
                <a:avLst/>
                <a:gdLst/>
                <a:ahLst/>
                <a:cxnLst/>
                <a:rect l="l" t="t" r="r" b="b"/>
                <a:pathLst>
                  <a:path w="200025" h="30479">
                    <a:moveTo>
                      <a:pt x="0" y="0"/>
                    </a:moveTo>
                    <a:lnTo>
                      <a:pt x="199742" y="30236"/>
                    </a:lnTo>
                  </a:path>
                </a:pathLst>
              </a:custGeom>
              <a:ln w="3175">
                <a:solidFill>
                  <a:srgbClr val="000000"/>
                </a:solidFill>
              </a:ln>
            </p:spPr>
            <p:txBody>
              <a:bodyPr wrap="square" lIns="0" tIns="0" rIns="0" bIns="0" rtlCol="0"/>
              <a:lstStyle/>
              <a:p>
                <a:endParaRPr sz="2133"/>
              </a:p>
            </p:txBody>
          </p:sp>
          <p:sp>
            <p:nvSpPr>
              <p:cNvPr id="298" name="object 298"/>
              <p:cNvSpPr/>
              <p:nvPr/>
            </p:nvSpPr>
            <p:spPr>
              <a:xfrm>
                <a:off x="4197143" y="4496513"/>
                <a:ext cx="191347" cy="34431"/>
              </a:xfrm>
              <a:custGeom>
                <a:avLst/>
                <a:gdLst/>
                <a:ahLst/>
                <a:cxnLst/>
                <a:rect l="l" t="t" r="r" b="b"/>
                <a:pathLst>
                  <a:path w="215264" h="38735">
                    <a:moveTo>
                      <a:pt x="0" y="0"/>
                    </a:moveTo>
                    <a:lnTo>
                      <a:pt x="214715" y="38319"/>
                    </a:lnTo>
                  </a:path>
                </a:pathLst>
              </a:custGeom>
              <a:ln w="3175">
                <a:solidFill>
                  <a:srgbClr val="000000"/>
                </a:solidFill>
              </a:ln>
            </p:spPr>
            <p:txBody>
              <a:bodyPr wrap="square" lIns="0" tIns="0" rIns="0" bIns="0" rtlCol="0"/>
              <a:lstStyle/>
              <a:p>
                <a:endParaRPr sz="2133"/>
              </a:p>
            </p:txBody>
          </p:sp>
          <p:sp>
            <p:nvSpPr>
              <p:cNvPr id="306" name="object 306"/>
              <p:cNvSpPr/>
              <p:nvPr/>
            </p:nvSpPr>
            <p:spPr>
              <a:xfrm>
                <a:off x="4047546" y="4432646"/>
                <a:ext cx="438573" cy="119662"/>
              </a:xfrm>
              <a:custGeom>
                <a:avLst/>
                <a:gdLst/>
                <a:ahLst/>
                <a:cxnLst/>
                <a:rect l="l" t="t" r="r" b="b"/>
                <a:pathLst>
                  <a:path w="493395" h="134620">
                    <a:moveTo>
                      <a:pt x="0" y="134419"/>
                    </a:moveTo>
                    <a:lnTo>
                      <a:pt x="183571" y="85022"/>
                    </a:lnTo>
                    <a:lnTo>
                      <a:pt x="156319" y="61970"/>
                    </a:lnTo>
                    <a:lnTo>
                      <a:pt x="383313" y="85621"/>
                    </a:lnTo>
                    <a:lnTo>
                      <a:pt x="356660" y="37421"/>
                    </a:lnTo>
                    <a:lnTo>
                      <a:pt x="492916" y="0"/>
                    </a:lnTo>
                  </a:path>
                </a:pathLst>
              </a:custGeom>
              <a:ln w="3175">
                <a:solidFill>
                  <a:srgbClr val="000000"/>
                </a:solidFill>
              </a:ln>
            </p:spPr>
            <p:txBody>
              <a:bodyPr wrap="square" lIns="0" tIns="0" rIns="0" bIns="0" rtlCol="0"/>
              <a:lstStyle/>
              <a:p>
                <a:endParaRPr sz="2133"/>
              </a:p>
            </p:txBody>
          </p:sp>
          <p:sp>
            <p:nvSpPr>
              <p:cNvPr id="343" name="object 343"/>
              <p:cNvSpPr/>
              <p:nvPr/>
            </p:nvSpPr>
            <p:spPr>
              <a:xfrm>
                <a:off x="4209920" y="4508754"/>
                <a:ext cx="178364" cy="181187"/>
              </a:xfrm>
              <a:custGeom>
                <a:avLst/>
                <a:gdLst/>
                <a:ahLst/>
                <a:cxnLst/>
                <a:rect l="l" t="t" r="r" b="b"/>
                <a:pathLst>
                  <a:path w="200660" h="203835">
                    <a:moveTo>
                      <a:pt x="0" y="189504"/>
                    </a:moveTo>
                    <a:lnTo>
                      <a:pt x="198544" y="203275"/>
                    </a:lnTo>
                    <a:lnTo>
                      <a:pt x="198843" y="203275"/>
                    </a:lnTo>
                    <a:lnTo>
                      <a:pt x="200640" y="0"/>
                    </a:lnTo>
                  </a:path>
                </a:pathLst>
              </a:custGeom>
              <a:ln w="3175">
                <a:solidFill>
                  <a:srgbClr val="000000"/>
                </a:solidFill>
              </a:ln>
            </p:spPr>
            <p:txBody>
              <a:bodyPr wrap="square" lIns="0" tIns="0" rIns="0" bIns="0" rtlCol="0"/>
              <a:lstStyle/>
              <a:p>
                <a:endParaRPr sz="2133"/>
              </a:p>
            </p:txBody>
          </p:sp>
          <p:sp>
            <p:nvSpPr>
              <p:cNvPr id="345" name="object 345"/>
              <p:cNvSpPr/>
              <p:nvPr/>
            </p:nvSpPr>
            <p:spPr>
              <a:xfrm>
                <a:off x="4138582" y="4257280"/>
                <a:ext cx="347133" cy="409222"/>
              </a:xfrm>
              <a:custGeom>
                <a:avLst/>
                <a:gdLst/>
                <a:ahLst/>
                <a:cxnLst/>
                <a:rect l="l" t="t" r="r" b="b"/>
                <a:pathLst>
                  <a:path w="390525" h="460375">
                    <a:moveTo>
                      <a:pt x="279399" y="459839"/>
                    </a:moveTo>
                    <a:lnTo>
                      <a:pt x="390500" y="425411"/>
                    </a:lnTo>
                    <a:lnTo>
                      <a:pt x="390500" y="197287"/>
                    </a:lnTo>
                    <a:lnTo>
                      <a:pt x="0" y="0"/>
                    </a:lnTo>
                  </a:path>
                </a:pathLst>
              </a:custGeom>
              <a:ln w="3175">
                <a:solidFill>
                  <a:srgbClr val="000000"/>
                </a:solidFill>
              </a:ln>
            </p:spPr>
            <p:txBody>
              <a:bodyPr wrap="square" lIns="0" tIns="0" rIns="0" bIns="0" rtlCol="0"/>
              <a:lstStyle/>
              <a:p>
                <a:endParaRPr sz="2133"/>
              </a:p>
            </p:txBody>
          </p:sp>
          <p:sp>
            <p:nvSpPr>
              <p:cNvPr id="347" name="object 347"/>
              <p:cNvSpPr/>
              <p:nvPr/>
            </p:nvSpPr>
            <p:spPr>
              <a:xfrm>
                <a:off x="2812159" y="4484272"/>
                <a:ext cx="1824849" cy="587587"/>
              </a:xfrm>
              <a:custGeom>
                <a:avLst/>
                <a:gdLst/>
                <a:ahLst/>
                <a:cxnLst/>
                <a:rect l="l" t="t" r="r" b="b"/>
                <a:pathLst>
                  <a:path w="2052954" h="661035">
                    <a:moveTo>
                      <a:pt x="0" y="0"/>
                    </a:moveTo>
                    <a:lnTo>
                      <a:pt x="34138" y="35326"/>
                    </a:lnTo>
                    <a:lnTo>
                      <a:pt x="43721" y="56581"/>
                    </a:lnTo>
                    <a:lnTo>
                      <a:pt x="48812" y="66461"/>
                    </a:lnTo>
                    <a:lnTo>
                      <a:pt x="63785" y="96398"/>
                    </a:lnTo>
                    <a:lnTo>
                      <a:pt x="69176" y="107176"/>
                    </a:lnTo>
                    <a:lnTo>
                      <a:pt x="70074" y="109870"/>
                    </a:lnTo>
                    <a:lnTo>
                      <a:pt x="63186" y="131126"/>
                    </a:lnTo>
                    <a:lnTo>
                      <a:pt x="65283" y="135317"/>
                    </a:lnTo>
                    <a:lnTo>
                      <a:pt x="77561" y="145496"/>
                    </a:lnTo>
                    <a:lnTo>
                      <a:pt x="113796" y="169745"/>
                    </a:lnTo>
                    <a:lnTo>
                      <a:pt x="124576" y="198485"/>
                    </a:lnTo>
                    <a:lnTo>
                      <a:pt x="126373" y="200880"/>
                    </a:lnTo>
                    <a:lnTo>
                      <a:pt x="138651" y="211657"/>
                    </a:lnTo>
                    <a:lnTo>
                      <a:pt x="179079" y="247882"/>
                    </a:lnTo>
                    <a:lnTo>
                      <a:pt x="194651" y="261952"/>
                    </a:lnTo>
                    <a:lnTo>
                      <a:pt x="199442" y="266143"/>
                    </a:lnTo>
                    <a:lnTo>
                      <a:pt x="221902" y="278118"/>
                    </a:lnTo>
                    <a:lnTo>
                      <a:pt x="252148" y="294285"/>
                    </a:lnTo>
                    <a:lnTo>
                      <a:pt x="261431" y="302368"/>
                    </a:lnTo>
                    <a:lnTo>
                      <a:pt x="281495" y="330509"/>
                    </a:lnTo>
                    <a:lnTo>
                      <a:pt x="296768" y="351765"/>
                    </a:lnTo>
                    <a:lnTo>
                      <a:pt x="298864" y="355357"/>
                    </a:lnTo>
                    <a:lnTo>
                      <a:pt x="305153" y="367631"/>
                    </a:lnTo>
                    <a:lnTo>
                      <a:pt x="322222" y="399365"/>
                    </a:lnTo>
                    <a:lnTo>
                      <a:pt x="327613" y="409544"/>
                    </a:lnTo>
                    <a:lnTo>
                      <a:pt x="328511" y="411640"/>
                    </a:lnTo>
                    <a:lnTo>
                      <a:pt x="330308" y="423914"/>
                    </a:lnTo>
                    <a:lnTo>
                      <a:pt x="332104" y="436787"/>
                    </a:lnTo>
                    <a:lnTo>
                      <a:pt x="333003" y="437984"/>
                    </a:lnTo>
                    <a:lnTo>
                      <a:pt x="346778" y="435889"/>
                    </a:lnTo>
                    <a:lnTo>
                      <a:pt x="400682" y="431398"/>
                    </a:lnTo>
                    <a:lnTo>
                      <a:pt x="427933" y="432596"/>
                    </a:lnTo>
                    <a:lnTo>
                      <a:pt x="445601" y="438284"/>
                    </a:lnTo>
                    <a:lnTo>
                      <a:pt x="453687" y="449061"/>
                    </a:lnTo>
                    <a:lnTo>
                      <a:pt x="466264" y="465527"/>
                    </a:lnTo>
                    <a:lnTo>
                      <a:pt x="470756" y="469419"/>
                    </a:lnTo>
                    <a:lnTo>
                      <a:pt x="482435" y="469419"/>
                    </a:lnTo>
                    <a:lnTo>
                      <a:pt x="492317" y="469419"/>
                    </a:lnTo>
                    <a:lnTo>
                      <a:pt x="495013" y="471814"/>
                    </a:lnTo>
                    <a:lnTo>
                      <a:pt x="506991" y="483190"/>
                    </a:lnTo>
                    <a:lnTo>
                      <a:pt x="541130" y="515223"/>
                    </a:lnTo>
                    <a:lnTo>
                      <a:pt x="552809" y="526001"/>
                    </a:lnTo>
                    <a:lnTo>
                      <a:pt x="555504" y="528096"/>
                    </a:lnTo>
                    <a:lnTo>
                      <a:pt x="580659" y="528096"/>
                    </a:lnTo>
                    <a:lnTo>
                      <a:pt x="615696" y="524504"/>
                    </a:lnTo>
                    <a:lnTo>
                      <a:pt x="632466" y="518217"/>
                    </a:lnTo>
                    <a:lnTo>
                      <a:pt x="639953" y="518516"/>
                    </a:lnTo>
                    <a:lnTo>
                      <a:pt x="686669" y="554441"/>
                    </a:lnTo>
                    <a:lnTo>
                      <a:pt x="694455" y="554741"/>
                    </a:lnTo>
                    <a:lnTo>
                      <a:pt x="711525" y="552645"/>
                    </a:lnTo>
                    <a:lnTo>
                      <a:pt x="719910" y="551747"/>
                    </a:lnTo>
                    <a:lnTo>
                      <a:pt x="741471" y="554741"/>
                    </a:lnTo>
                    <a:lnTo>
                      <a:pt x="769321" y="558632"/>
                    </a:lnTo>
                    <a:lnTo>
                      <a:pt x="775909" y="558932"/>
                    </a:lnTo>
                    <a:lnTo>
                      <a:pt x="800465" y="555639"/>
                    </a:lnTo>
                    <a:lnTo>
                      <a:pt x="810947" y="555639"/>
                    </a:lnTo>
                    <a:lnTo>
                      <a:pt x="829813" y="555639"/>
                    </a:lnTo>
                    <a:lnTo>
                      <a:pt x="871139" y="555639"/>
                    </a:lnTo>
                    <a:lnTo>
                      <a:pt x="882518" y="555639"/>
                    </a:lnTo>
                    <a:lnTo>
                      <a:pt x="884315" y="557435"/>
                    </a:lnTo>
                    <a:lnTo>
                      <a:pt x="895395" y="578990"/>
                    </a:lnTo>
                    <a:lnTo>
                      <a:pt x="906176" y="600545"/>
                    </a:lnTo>
                    <a:lnTo>
                      <a:pt x="911866" y="605934"/>
                    </a:lnTo>
                    <a:lnTo>
                      <a:pt x="926539" y="616412"/>
                    </a:lnTo>
                    <a:lnTo>
                      <a:pt x="934625" y="622100"/>
                    </a:lnTo>
                    <a:lnTo>
                      <a:pt x="944807" y="626890"/>
                    </a:lnTo>
                    <a:lnTo>
                      <a:pt x="964871" y="636470"/>
                    </a:lnTo>
                    <a:lnTo>
                      <a:pt x="1007694" y="656827"/>
                    </a:lnTo>
                    <a:lnTo>
                      <a:pt x="1022068" y="661019"/>
                    </a:lnTo>
                    <a:lnTo>
                      <a:pt x="1055908" y="661019"/>
                    </a:lnTo>
                    <a:lnTo>
                      <a:pt x="1082260" y="661019"/>
                    </a:lnTo>
                    <a:lnTo>
                      <a:pt x="1087651" y="658923"/>
                    </a:lnTo>
                    <a:lnTo>
                      <a:pt x="1106517" y="650241"/>
                    </a:lnTo>
                    <a:lnTo>
                      <a:pt x="1157725" y="626890"/>
                    </a:lnTo>
                    <a:lnTo>
                      <a:pt x="1174196" y="619405"/>
                    </a:lnTo>
                    <a:lnTo>
                      <a:pt x="1178388" y="618208"/>
                    </a:lnTo>
                    <a:lnTo>
                      <a:pt x="1235885" y="625393"/>
                    </a:lnTo>
                    <a:lnTo>
                      <a:pt x="1243971" y="622998"/>
                    </a:lnTo>
                    <a:lnTo>
                      <a:pt x="1260741" y="612520"/>
                    </a:lnTo>
                    <a:lnTo>
                      <a:pt x="1270623" y="606233"/>
                    </a:lnTo>
                    <a:lnTo>
                      <a:pt x="1277511" y="605634"/>
                    </a:lnTo>
                    <a:lnTo>
                      <a:pt x="1293083" y="603838"/>
                    </a:lnTo>
                    <a:lnTo>
                      <a:pt x="1328419" y="599647"/>
                    </a:lnTo>
                    <a:lnTo>
                      <a:pt x="1338302" y="599647"/>
                    </a:lnTo>
                    <a:lnTo>
                      <a:pt x="1356270" y="614017"/>
                    </a:lnTo>
                    <a:lnTo>
                      <a:pt x="1368847" y="614915"/>
                    </a:lnTo>
                    <a:lnTo>
                      <a:pt x="1398793" y="617310"/>
                    </a:lnTo>
                    <a:lnTo>
                      <a:pt x="1411970" y="618208"/>
                    </a:lnTo>
                    <a:lnTo>
                      <a:pt x="1431435" y="624794"/>
                    </a:lnTo>
                    <a:lnTo>
                      <a:pt x="1454793" y="632578"/>
                    </a:lnTo>
                    <a:lnTo>
                      <a:pt x="1464076" y="633775"/>
                    </a:lnTo>
                    <a:lnTo>
                      <a:pt x="1488932" y="633775"/>
                    </a:lnTo>
                    <a:lnTo>
                      <a:pt x="1505103" y="633775"/>
                    </a:lnTo>
                    <a:lnTo>
                      <a:pt x="1508696" y="630183"/>
                    </a:lnTo>
                    <a:lnTo>
                      <a:pt x="1518279" y="620603"/>
                    </a:lnTo>
                    <a:lnTo>
                      <a:pt x="1541637" y="597551"/>
                    </a:lnTo>
                    <a:lnTo>
                      <a:pt x="1547926" y="589468"/>
                    </a:lnTo>
                    <a:lnTo>
                      <a:pt x="1546129" y="578391"/>
                    </a:lnTo>
                    <a:lnTo>
                      <a:pt x="1544333" y="567913"/>
                    </a:lnTo>
                    <a:lnTo>
                      <a:pt x="1549423" y="565817"/>
                    </a:lnTo>
                    <a:lnTo>
                      <a:pt x="1572183" y="559231"/>
                    </a:lnTo>
                    <a:lnTo>
                      <a:pt x="1582963" y="553842"/>
                    </a:lnTo>
                    <a:lnTo>
                      <a:pt x="1602429" y="543963"/>
                    </a:lnTo>
                    <a:lnTo>
                      <a:pt x="1642557" y="523905"/>
                    </a:lnTo>
                    <a:lnTo>
                      <a:pt x="1650343" y="517618"/>
                    </a:lnTo>
                    <a:lnTo>
                      <a:pt x="1652139" y="503548"/>
                    </a:lnTo>
                    <a:lnTo>
                      <a:pt x="1653637" y="493069"/>
                    </a:lnTo>
                    <a:lnTo>
                      <a:pt x="1657829" y="490674"/>
                    </a:lnTo>
                    <a:lnTo>
                      <a:pt x="1671006" y="483190"/>
                    </a:lnTo>
                    <a:lnTo>
                      <a:pt x="1704845" y="464329"/>
                    </a:lnTo>
                    <a:lnTo>
                      <a:pt x="1715027" y="458342"/>
                    </a:lnTo>
                    <a:lnTo>
                      <a:pt x="1757551" y="435290"/>
                    </a:lnTo>
                    <a:lnTo>
                      <a:pt x="1818641" y="433195"/>
                    </a:lnTo>
                    <a:lnTo>
                      <a:pt x="1840801" y="431997"/>
                    </a:lnTo>
                    <a:lnTo>
                      <a:pt x="1882427" y="414633"/>
                    </a:lnTo>
                    <a:lnTo>
                      <a:pt x="1918362" y="388288"/>
                    </a:lnTo>
                    <a:lnTo>
                      <a:pt x="1950405" y="352663"/>
                    </a:lnTo>
                    <a:lnTo>
                      <a:pt x="1953699" y="351166"/>
                    </a:lnTo>
                    <a:lnTo>
                      <a:pt x="1965977" y="346376"/>
                    </a:lnTo>
                    <a:lnTo>
                      <a:pt x="2000116" y="333503"/>
                    </a:lnTo>
                    <a:lnTo>
                      <a:pt x="2011496" y="329312"/>
                    </a:lnTo>
                    <a:lnTo>
                      <a:pt x="2013592" y="327515"/>
                    </a:lnTo>
                    <a:lnTo>
                      <a:pt x="2018683" y="307457"/>
                    </a:lnTo>
                    <a:lnTo>
                      <a:pt x="2024373" y="284405"/>
                    </a:lnTo>
                    <a:lnTo>
                      <a:pt x="2028864" y="280214"/>
                    </a:lnTo>
                    <a:lnTo>
                      <a:pt x="2052522" y="270035"/>
                    </a:lnTo>
                  </a:path>
                </a:pathLst>
              </a:custGeom>
              <a:ln w="3175">
                <a:solidFill>
                  <a:srgbClr val="000000"/>
                </a:solidFill>
              </a:ln>
            </p:spPr>
            <p:txBody>
              <a:bodyPr wrap="square" lIns="0" tIns="0" rIns="0" bIns="0" rtlCol="0"/>
              <a:lstStyle/>
              <a:p>
                <a:endParaRPr sz="2133"/>
              </a:p>
            </p:txBody>
          </p:sp>
          <p:sp>
            <p:nvSpPr>
              <p:cNvPr id="349" name="object 349"/>
              <p:cNvSpPr/>
              <p:nvPr/>
            </p:nvSpPr>
            <p:spPr>
              <a:xfrm>
                <a:off x="4512047" y="4901799"/>
                <a:ext cx="47978" cy="46284"/>
              </a:xfrm>
              <a:custGeom>
                <a:avLst/>
                <a:gdLst/>
                <a:ahLst/>
                <a:cxnLst/>
                <a:rect l="l" t="t" r="r" b="b"/>
                <a:pathLst>
                  <a:path w="53975" h="52070">
                    <a:moveTo>
                      <a:pt x="18566" y="2095"/>
                    </a:moveTo>
                    <a:lnTo>
                      <a:pt x="4491" y="8083"/>
                    </a:lnTo>
                    <a:lnTo>
                      <a:pt x="0" y="20956"/>
                    </a:lnTo>
                    <a:lnTo>
                      <a:pt x="14074" y="47301"/>
                    </a:lnTo>
                    <a:lnTo>
                      <a:pt x="30245" y="51492"/>
                    </a:lnTo>
                    <a:lnTo>
                      <a:pt x="41625" y="48498"/>
                    </a:lnTo>
                    <a:lnTo>
                      <a:pt x="51807" y="39517"/>
                    </a:lnTo>
                    <a:lnTo>
                      <a:pt x="53603" y="25746"/>
                    </a:lnTo>
                    <a:lnTo>
                      <a:pt x="46416" y="11675"/>
                    </a:lnTo>
                    <a:lnTo>
                      <a:pt x="18566" y="0"/>
                    </a:lnTo>
                  </a:path>
                </a:pathLst>
              </a:custGeom>
              <a:ln w="3175">
                <a:solidFill>
                  <a:srgbClr val="000000"/>
                </a:solidFill>
              </a:ln>
            </p:spPr>
            <p:txBody>
              <a:bodyPr wrap="square" lIns="0" tIns="0" rIns="0" bIns="0" rtlCol="0"/>
              <a:lstStyle/>
              <a:p>
                <a:endParaRPr sz="2133"/>
              </a:p>
            </p:txBody>
          </p:sp>
          <p:sp>
            <p:nvSpPr>
              <p:cNvPr id="350" name="object 350"/>
              <p:cNvSpPr/>
              <p:nvPr/>
            </p:nvSpPr>
            <p:spPr>
              <a:xfrm>
                <a:off x="4458808" y="4894614"/>
                <a:ext cx="27658" cy="23707"/>
              </a:xfrm>
              <a:custGeom>
                <a:avLst/>
                <a:gdLst/>
                <a:ahLst/>
                <a:cxnLst/>
                <a:rect l="l" t="t" r="r" b="b"/>
                <a:pathLst>
                  <a:path w="31114" h="26670">
                    <a:moveTo>
                      <a:pt x="15871" y="2095"/>
                    </a:moveTo>
                    <a:lnTo>
                      <a:pt x="4791" y="299"/>
                    </a:lnTo>
                    <a:lnTo>
                      <a:pt x="0" y="8382"/>
                    </a:lnTo>
                    <a:lnTo>
                      <a:pt x="3294" y="19459"/>
                    </a:lnTo>
                    <a:lnTo>
                      <a:pt x="15871" y="26644"/>
                    </a:lnTo>
                    <a:lnTo>
                      <a:pt x="29047" y="24249"/>
                    </a:lnTo>
                    <a:lnTo>
                      <a:pt x="30545" y="14968"/>
                    </a:lnTo>
                    <a:lnTo>
                      <a:pt x="14074" y="0"/>
                    </a:lnTo>
                  </a:path>
                </a:pathLst>
              </a:custGeom>
              <a:ln w="3175">
                <a:solidFill>
                  <a:srgbClr val="000000"/>
                </a:solidFill>
              </a:ln>
            </p:spPr>
            <p:txBody>
              <a:bodyPr wrap="square" lIns="0" tIns="0" rIns="0" bIns="0" rtlCol="0"/>
              <a:lstStyle/>
              <a:p>
                <a:endParaRPr sz="2133"/>
              </a:p>
            </p:txBody>
          </p:sp>
          <p:sp>
            <p:nvSpPr>
              <p:cNvPr id="352" name="object 352"/>
              <p:cNvSpPr/>
              <p:nvPr/>
            </p:nvSpPr>
            <p:spPr>
              <a:xfrm>
                <a:off x="4367239" y="5024477"/>
                <a:ext cx="26529" cy="29351"/>
              </a:xfrm>
              <a:custGeom>
                <a:avLst/>
                <a:gdLst/>
                <a:ahLst/>
                <a:cxnLst/>
                <a:rect l="l" t="t" r="r" b="b"/>
                <a:pathLst>
                  <a:path w="29845" h="33020">
                    <a:moveTo>
                      <a:pt x="18267" y="898"/>
                    </a:moveTo>
                    <a:lnTo>
                      <a:pt x="8085" y="0"/>
                    </a:lnTo>
                    <a:lnTo>
                      <a:pt x="0" y="10178"/>
                    </a:lnTo>
                    <a:lnTo>
                      <a:pt x="0" y="23351"/>
                    </a:lnTo>
                    <a:lnTo>
                      <a:pt x="14374" y="32631"/>
                    </a:lnTo>
                    <a:lnTo>
                      <a:pt x="27251" y="30536"/>
                    </a:lnTo>
                    <a:lnTo>
                      <a:pt x="29347" y="20656"/>
                    </a:lnTo>
                    <a:lnTo>
                      <a:pt x="10481" y="898"/>
                    </a:lnTo>
                  </a:path>
                </a:pathLst>
              </a:custGeom>
              <a:ln w="3175">
                <a:solidFill>
                  <a:srgbClr val="000000"/>
                </a:solidFill>
              </a:ln>
            </p:spPr>
            <p:txBody>
              <a:bodyPr wrap="square" lIns="0" tIns="0" rIns="0" bIns="0" rtlCol="0"/>
              <a:lstStyle/>
              <a:p>
                <a:endParaRPr sz="2133"/>
              </a:p>
            </p:txBody>
          </p:sp>
          <p:sp>
            <p:nvSpPr>
              <p:cNvPr id="451" name="object 451"/>
              <p:cNvSpPr/>
              <p:nvPr/>
            </p:nvSpPr>
            <p:spPr>
              <a:xfrm>
                <a:off x="4379484" y="5091536"/>
                <a:ext cx="9596" cy="18062"/>
              </a:xfrm>
              <a:custGeom>
                <a:avLst/>
                <a:gdLst/>
                <a:ahLst/>
                <a:cxnLst/>
                <a:rect l="l" t="t" r="r" b="b"/>
                <a:pathLst>
                  <a:path w="10795" h="20320">
                    <a:moveTo>
                      <a:pt x="6588" y="0"/>
                    </a:moveTo>
                    <a:lnTo>
                      <a:pt x="0" y="9579"/>
                    </a:lnTo>
                    <a:lnTo>
                      <a:pt x="6288" y="19758"/>
                    </a:lnTo>
                    <a:lnTo>
                      <a:pt x="10181" y="8083"/>
                    </a:lnTo>
                    <a:lnTo>
                      <a:pt x="4491" y="1796"/>
                    </a:lnTo>
                  </a:path>
                </a:pathLst>
              </a:custGeom>
              <a:ln w="3175">
                <a:solidFill>
                  <a:srgbClr val="000000"/>
                </a:solidFill>
              </a:ln>
            </p:spPr>
            <p:txBody>
              <a:bodyPr wrap="square" lIns="0" tIns="0" rIns="0" bIns="0" rtlCol="0"/>
              <a:lstStyle/>
              <a:p>
                <a:endParaRPr sz="2133"/>
              </a:p>
            </p:txBody>
          </p:sp>
          <p:sp>
            <p:nvSpPr>
              <p:cNvPr id="452" name="object 452"/>
              <p:cNvSpPr/>
              <p:nvPr/>
            </p:nvSpPr>
            <p:spPr>
              <a:xfrm>
                <a:off x="4396254" y="5059338"/>
                <a:ext cx="10724" cy="10724"/>
              </a:xfrm>
              <a:custGeom>
                <a:avLst/>
                <a:gdLst/>
                <a:ahLst/>
                <a:cxnLst/>
                <a:rect l="l" t="t" r="r" b="b"/>
                <a:pathLst>
                  <a:path w="12064" h="12064">
                    <a:moveTo>
                      <a:pt x="11978" y="0"/>
                    </a:moveTo>
                    <a:lnTo>
                      <a:pt x="0" y="2394"/>
                    </a:lnTo>
                    <a:lnTo>
                      <a:pt x="2395" y="10478"/>
                    </a:lnTo>
                    <a:lnTo>
                      <a:pt x="11679" y="11675"/>
                    </a:lnTo>
                    <a:lnTo>
                      <a:pt x="11679" y="2095"/>
                    </a:lnTo>
                    <a:lnTo>
                      <a:pt x="7786" y="1796"/>
                    </a:lnTo>
                  </a:path>
                </a:pathLst>
              </a:custGeom>
              <a:ln w="3175">
                <a:solidFill>
                  <a:srgbClr val="000000"/>
                </a:solidFill>
              </a:ln>
            </p:spPr>
            <p:txBody>
              <a:bodyPr wrap="square" lIns="0" tIns="0" rIns="0" bIns="0" rtlCol="0"/>
              <a:lstStyle/>
              <a:p>
                <a:endParaRPr sz="2133"/>
              </a:p>
            </p:txBody>
          </p:sp>
          <p:sp>
            <p:nvSpPr>
              <p:cNvPr id="454" name="object 454"/>
              <p:cNvSpPr/>
              <p:nvPr/>
            </p:nvSpPr>
            <p:spPr>
              <a:xfrm>
                <a:off x="4378153" y="5066522"/>
                <a:ext cx="10724" cy="11289"/>
              </a:xfrm>
              <a:custGeom>
                <a:avLst/>
                <a:gdLst/>
                <a:ahLst/>
                <a:cxnLst/>
                <a:rect l="l" t="t" r="r" b="b"/>
                <a:pathLst>
                  <a:path w="12064" h="12700">
                    <a:moveTo>
                      <a:pt x="0" y="0"/>
                    </a:moveTo>
                    <a:lnTo>
                      <a:pt x="4791" y="12274"/>
                    </a:lnTo>
                    <a:lnTo>
                      <a:pt x="11679" y="11675"/>
                    </a:lnTo>
                    <a:lnTo>
                      <a:pt x="6887" y="1197"/>
                    </a:lnTo>
                    <a:lnTo>
                      <a:pt x="0" y="1796"/>
                    </a:lnTo>
                  </a:path>
                </a:pathLst>
              </a:custGeom>
              <a:ln w="3175">
                <a:solidFill>
                  <a:srgbClr val="000000"/>
                </a:solidFill>
              </a:ln>
            </p:spPr>
            <p:txBody>
              <a:bodyPr wrap="square" lIns="0" tIns="0" rIns="0" bIns="0" rtlCol="0"/>
              <a:lstStyle/>
              <a:p>
                <a:endParaRPr sz="2133"/>
              </a:p>
            </p:txBody>
          </p:sp>
          <p:sp>
            <p:nvSpPr>
              <p:cNvPr id="456" name="object 456"/>
              <p:cNvSpPr/>
              <p:nvPr/>
            </p:nvSpPr>
            <p:spPr>
              <a:xfrm>
                <a:off x="4444168" y="4984028"/>
                <a:ext cx="12418" cy="10724"/>
              </a:xfrm>
              <a:custGeom>
                <a:avLst/>
                <a:gdLst/>
                <a:ahLst/>
                <a:cxnLst/>
                <a:rect l="l" t="t" r="r" b="b"/>
                <a:pathLst>
                  <a:path w="13970" h="12064">
                    <a:moveTo>
                      <a:pt x="12278" y="0"/>
                    </a:moveTo>
                    <a:lnTo>
                      <a:pt x="0" y="5987"/>
                    </a:lnTo>
                    <a:lnTo>
                      <a:pt x="13475" y="11675"/>
                    </a:lnTo>
                    <a:lnTo>
                      <a:pt x="10481" y="0"/>
                    </a:lnTo>
                  </a:path>
                </a:pathLst>
              </a:custGeom>
              <a:ln w="3175">
                <a:solidFill>
                  <a:srgbClr val="000000"/>
                </a:solidFill>
              </a:ln>
            </p:spPr>
            <p:txBody>
              <a:bodyPr wrap="square" lIns="0" tIns="0" rIns="0" bIns="0" rtlCol="0"/>
              <a:lstStyle/>
              <a:p>
                <a:endParaRPr sz="2133"/>
              </a:p>
            </p:txBody>
          </p:sp>
          <p:sp>
            <p:nvSpPr>
              <p:cNvPr id="458" name="object 458"/>
              <p:cNvSpPr/>
              <p:nvPr/>
            </p:nvSpPr>
            <p:spPr>
              <a:xfrm>
                <a:off x="4451355" y="4946506"/>
                <a:ext cx="9031" cy="18627"/>
              </a:xfrm>
              <a:custGeom>
                <a:avLst/>
                <a:gdLst/>
                <a:ahLst/>
                <a:cxnLst/>
                <a:rect l="l" t="t" r="r" b="b"/>
                <a:pathLst>
                  <a:path w="10160" h="20954">
                    <a:moveTo>
                      <a:pt x="4192" y="0"/>
                    </a:moveTo>
                    <a:lnTo>
                      <a:pt x="0" y="10777"/>
                    </a:lnTo>
                    <a:lnTo>
                      <a:pt x="4192" y="20357"/>
                    </a:lnTo>
                    <a:lnTo>
                      <a:pt x="9882" y="8083"/>
                    </a:lnTo>
                    <a:lnTo>
                      <a:pt x="4192" y="3891"/>
                    </a:lnTo>
                  </a:path>
                </a:pathLst>
              </a:custGeom>
              <a:ln w="3175">
                <a:solidFill>
                  <a:srgbClr val="000000"/>
                </a:solidFill>
              </a:ln>
            </p:spPr>
            <p:txBody>
              <a:bodyPr wrap="square" lIns="0" tIns="0" rIns="0" bIns="0" rtlCol="0"/>
              <a:lstStyle/>
              <a:p>
                <a:endParaRPr sz="2133"/>
              </a:p>
            </p:txBody>
          </p:sp>
          <p:sp>
            <p:nvSpPr>
              <p:cNvPr id="459" name="object 459"/>
              <p:cNvSpPr/>
              <p:nvPr/>
            </p:nvSpPr>
            <p:spPr>
              <a:xfrm>
                <a:off x="4505125" y="4865874"/>
                <a:ext cx="7902" cy="11853"/>
              </a:xfrm>
              <a:custGeom>
                <a:avLst/>
                <a:gdLst/>
                <a:ahLst/>
                <a:cxnLst/>
                <a:rect l="l" t="t" r="r" b="b"/>
                <a:pathLst>
                  <a:path w="8889" h="13335">
                    <a:moveTo>
                      <a:pt x="8085" y="0"/>
                    </a:moveTo>
                    <a:lnTo>
                      <a:pt x="598" y="3293"/>
                    </a:lnTo>
                    <a:lnTo>
                      <a:pt x="0" y="8681"/>
                    </a:lnTo>
                    <a:lnTo>
                      <a:pt x="6288" y="13172"/>
                    </a:lnTo>
                    <a:lnTo>
                      <a:pt x="8384" y="2095"/>
                    </a:lnTo>
                    <a:lnTo>
                      <a:pt x="4192" y="0"/>
                    </a:lnTo>
                  </a:path>
                </a:pathLst>
              </a:custGeom>
              <a:ln w="3175">
                <a:solidFill>
                  <a:srgbClr val="000000"/>
                </a:solidFill>
              </a:ln>
            </p:spPr>
            <p:txBody>
              <a:bodyPr wrap="square" lIns="0" tIns="0" rIns="0" bIns="0" rtlCol="0"/>
              <a:lstStyle/>
              <a:p>
                <a:endParaRPr sz="2133"/>
              </a:p>
            </p:txBody>
          </p:sp>
          <p:sp>
            <p:nvSpPr>
              <p:cNvPr id="460" name="object 460"/>
              <p:cNvSpPr/>
              <p:nvPr/>
            </p:nvSpPr>
            <p:spPr>
              <a:xfrm>
                <a:off x="4513110" y="4837933"/>
                <a:ext cx="12981" cy="12981"/>
              </a:xfrm>
              <a:custGeom>
                <a:avLst/>
                <a:gdLst/>
                <a:ahLst/>
                <a:cxnLst/>
                <a:rect l="l" t="t" r="r" b="b"/>
                <a:pathLst>
                  <a:path w="14604" h="14604">
                    <a:moveTo>
                      <a:pt x="5090" y="1197"/>
                    </a:moveTo>
                    <a:lnTo>
                      <a:pt x="0" y="10178"/>
                    </a:lnTo>
                    <a:lnTo>
                      <a:pt x="7486" y="14070"/>
                    </a:lnTo>
                    <a:lnTo>
                      <a:pt x="14074" y="7184"/>
                    </a:lnTo>
                    <a:lnTo>
                      <a:pt x="11379" y="2993"/>
                    </a:lnTo>
                    <a:lnTo>
                      <a:pt x="4192" y="0"/>
                    </a:lnTo>
                    <a:lnTo>
                      <a:pt x="3294" y="1197"/>
                    </a:lnTo>
                  </a:path>
                </a:pathLst>
              </a:custGeom>
              <a:ln w="3175">
                <a:solidFill>
                  <a:srgbClr val="000000"/>
                </a:solidFill>
              </a:ln>
            </p:spPr>
            <p:txBody>
              <a:bodyPr wrap="square" lIns="0" tIns="0" rIns="0" bIns="0" rtlCol="0"/>
              <a:lstStyle/>
              <a:p>
                <a:endParaRPr sz="2133"/>
              </a:p>
            </p:txBody>
          </p:sp>
          <p:sp>
            <p:nvSpPr>
              <p:cNvPr id="461" name="object 461"/>
              <p:cNvSpPr/>
              <p:nvPr/>
            </p:nvSpPr>
            <p:spPr>
              <a:xfrm>
                <a:off x="4543190" y="4862416"/>
                <a:ext cx="12418" cy="14111"/>
              </a:xfrm>
              <a:custGeom>
                <a:avLst/>
                <a:gdLst/>
                <a:ahLst/>
                <a:cxnLst/>
                <a:rect l="l" t="t" r="r" b="b"/>
                <a:pathLst>
                  <a:path w="13970" h="15875">
                    <a:moveTo>
                      <a:pt x="9582" y="0"/>
                    </a:moveTo>
                    <a:lnTo>
                      <a:pt x="0" y="5089"/>
                    </a:lnTo>
                    <a:lnTo>
                      <a:pt x="299" y="12274"/>
                    </a:lnTo>
                    <a:lnTo>
                      <a:pt x="6288" y="15567"/>
                    </a:lnTo>
                    <a:lnTo>
                      <a:pt x="13475" y="8382"/>
                    </a:lnTo>
                    <a:lnTo>
                      <a:pt x="5689" y="3891"/>
                    </a:lnTo>
                  </a:path>
                </a:pathLst>
              </a:custGeom>
              <a:ln w="3175">
                <a:solidFill>
                  <a:srgbClr val="000000"/>
                </a:solidFill>
              </a:ln>
            </p:spPr>
            <p:txBody>
              <a:bodyPr wrap="square" lIns="0" tIns="0" rIns="0" bIns="0" rtlCol="0"/>
              <a:lstStyle/>
              <a:p>
                <a:endParaRPr sz="2133"/>
              </a:p>
            </p:txBody>
          </p:sp>
          <p:sp>
            <p:nvSpPr>
              <p:cNvPr id="462" name="object 462"/>
              <p:cNvSpPr/>
              <p:nvPr/>
            </p:nvSpPr>
            <p:spPr>
              <a:xfrm>
                <a:off x="4601752" y="4837400"/>
                <a:ext cx="10160" cy="15804"/>
              </a:xfrm>
              <a:custGeom>
                <a:avLst/>
                <a:gdLst/>
                <a:ahLst/>
                <a:cxnLst/>
                <a:rect l="l" t="t" r="r" b="b"/>
                <a:pathLst>
                  <a:path w="11429" h="17779">
                    <a:moveTo>
                      <a:pt x="4192" y="0"/>
                    </a:moveTo>
                    <a:lnTo>
                      <a:pt x="0" y="11076"/>
                    </a:lnTo>
                    <a:lnTo>
                      <a:pt x="9582" y="17663"/>
                    </a:lnTo>
                    <a:lnTo>
                      <a:pt x="11080" y="9879"/>
                    </a:lnTo>
                    <a:lnTo>
                      <a:pt x="2096" y="3891"/>
                    </a:lnTo>
                  </a:path>
                </a:pathLst>
              </a:custGeom>
              <a:ln w="3175">
                <a:solidFill>
                  <a:srgbClr val="000000"/>
                </a:solidFill>
              </a:ln>
            </p:spPr>
            <p:txBody>
              <a:bodyPr wrap="square" lIns="0" tIns="0" rIns="0" bIns="0" rtlCol="0"/>
              <a:lstStyle/>
              <a:p>
                <a:endParaRPr sz="2133"/>
              </a:p>
            </p:txBody>
          </p:sp>
          <p:sp>
            <p:nvSpPr>
              <p:cNvPr id="463" name="object 463"/>
              <p:cNvSpPr/>
              <p:nvPr/>
            </p:nvSpPr>
            <p:spPr>
              <a:xfrm>
                <a:off x="4557830" y="4812386"/>
                <a:ext cx="10160" cy="18627"/>
              </a:xfrm>
              <a:custGeom>
                <a:avLst/>
                <a:gdLst/>
                <a:ahLst/>
                <a:cxnLst/>
                <a:rect l="l" t="t" r="r" b="b"/>
                <a:pathLst>
                  <a:path w="11429" h="20954">
                    <a:moveTo>
                      <a:pt x="7187" y="0"/>
                    </a:moveTo>
                    <a:lnTo>
                      <a:pt x="0" y="7184"/>
                    </a:lnTo>
                    <a:lnTo>
                      <a:pt x="1796" y="16764"/>
                    </a:lnTo>
                    <a:lnTo>
                      <a:pt x="8983" y="20357"/>
                    </a:lnTo>
                    <a:lnTo>
                      <a:pt x="11379" y="14968"/>
                    </a:lnTo>
                    <a:lnTo>
                      <a:pt x="5689" y="5987"/>
                    </a:lnTo>
                    <a:lnTo>
                      <a:pt x="5090" y="5987"/>
                    </a:lnTo>
                  </a:path>
                </a:pathLst>
              </a:custGeom>
              <a:ln w="3175">
                <a:solidFill>
                  <a:srgbClr val="000000"/>
                </a:solidFill>
              </a:ln>
            </p:spPr>
            <p:txBody>
              <a:bodyPr wrap="square" lIns="0" tIns="0" rIns="0" bIns="0" rtlCol="0"/>
              <a:lstStyle/>
              <a:p>
                <a:endParaRPr sz="2133"/>
              </a:p>
            </p:txBody>
          </p:sp>
          <p:sp>
            <p:nvSpPr>
              <p:cNvPr id="464" name="object 464"/>
              <p:cNvSpPr/>
              <p:nvPr/>
            </p:nvSpPr>
            <p:spPr>
              <a:xfrm>
                <a:off x="4582054" y="4803339"/>
                <a:ext cx="10724" cy="9031"/>
              </a:xfrm>
              <a:custGeom>
                <a:avLst/>
                <a:gdLst/>
                <a:ahLst/>
                <a:cxnLst/>
                <a:rect l="l" t="t" r="r" b="b"/>
                <a:pathLst>
                  <a:path w="12064" h="10160">
                    <a:moveTo>
                      <a:pt x="2096" y="0"/>
                    </a:moveTo>
                    <a:lnTo>
                      <a:pt x="0" y="8981"/>
                    </a:lnTo>
                    <a:lnTo>
                      <a:pt x="11679" y="9579"/>
                    </a:lnTo>
                    <a:lnTo>
                      <a:pt x="7786" y="598"/>
                    </a:lnTo>
                    <a:lnTo>
                      <a:pt x="0" y="0"/>
                    </a:lnTo>
                  </a:path>
                </a:pathLst>
              </a:custGeom>
              <a:ln w="3175">
                <a:solidFill>
                  <a:srgbClr val="000000"/>
                </a:solidFill>
              </a:ln>
            </p:spPr>
            <p:txBody>
              <a:bodyPr wrap="square" lIns="0" tIns="0" rIns="0" bIns="0" rtlCol="0"/>
              <a:lstStyle/>
              <a:p>
                <a:endParaRPr sz="2133"/>
              </a:p>
            </p:txBody>
          </p:sp>
        </p:grpSp>
        <p:grpSp>
          <p:nvGrpSpPr>
            <p:cNvPr id="2" name="Group 1"/>
            <p:cNvGrpSpPr/>
            <p:nvPr/>
          </p:nvGrpSpPr>
          <p:grpSpPr>
            <a:xfrm>
              <a:off x="0" y="1666159"/>
              <a:ext cx="4364746" cy="4291518"/>
              <a:chOff x="0" y="1666159"/>
              <a:chExt cx="4364746" cy="4291518"/>
            </a:xfrm>
          </p:grpSpPr>
          <p:sp>
            <p:nvSpPr>
              <p:cNvPr id="21" name="object 21"/>
              <p:cNvSpPr/>
              <p:nvPr/>
            </p:nvSpPr>
            <p:spPr>
              <a:xfrm>
                <a:off x="663941" y="2139945"/>
                <a:ext cx="16369" cy="1693"/>
              </a:xfrm>
              <a:custGeom>
                <a:avLst/>
                <a:gdLst/>
                <a:ahLst/>
                <a:cxnLst/>
                <a:rect l="l" t="t" r="r" b="b"/>
                <a:pathLst>
                  <a:path w="18415" h="1905">
                    <a:moveTo>
                      <a:pt x="0" y="1907"/>
                    </a:moveTo>
                    <a:lnTo>
                      <a:pt x="17804" y="0"/>
                    </a:lnTo>
                  </a:path>
                </a:pathLst>
              </a:custGeom>
              <a:ln w="3175">
                <a:solidFill>
                  <a:srgbClr val="000000"/>
                </a:solidFill>
              </a:ln>
            </p:spPr>
            <p:txBody>
              <a:bodyPr wrap="square" lIns="0" tIns="0" rIns="0" bIns="0" rtlCol="0"/>
              <a:lstStyle/>
              <a:p>
                <a:endParaRPr sz="2133"/>
              </a:p>
            </p:txBody>
          </p:sp>
          <p:sp>
            <p:nvSpPr>
              <p:cNvPr id="22" name="object 22"/>
              <p:cNvSpPr/>
              <p:nvPr/>
            </p:nvSpPr>
            <p:spPr>
              <a:xfrm>
                <a:off x="638223" y="2113951"/>
                <a:ext cx="25964" cy="1968782"/>
              </a:xfrm>
              <a:custGeom>
                <a:avLst/>
                <a:gdLst/>
                <a:ahLst/>
                <a:cxnLst/>
                <a:rect l="l" t="t" r="r" b="b"/>
                <a:pathLst>
                  <a:path w="29209" h="2214879">
                    <a:moveTo>
                      <a:pt x="0" y="0"/>
                    </a:moveTo>
                    <a:lnTo>
                      <a:pt x="28931" y="31148"/>
                    </a:lnTo>
                    <a:lnTo>
                      <a:pt x="28931" y="2214711"/>
                    </a:lnTo>
                  </a:path>
                </a:pathLst>
              </a:custGeom>
              <a:ln w="3175">
                <a:solidFill>
                  <a:srgbClr val="000000"/>
                </a:solidFill>
              </a:ln>
            </p:spPr>
            <p:txBody>
              <a:bodyPr wrap="square" lIns="0" tIns="0" rIns="0" bIns="0" rtlCol="0"/>
              <a:lstStyle/>
              <a:p>
                <a:endParaRPr sz="2133"/>
              </a:p>
            </p:txBody>
          </p:sp>
          <p:sp>
            <p:nvSpPr>
              <p:cNvPr id="23" name="object 23" descr="Details of framing and connectors commonly used to transfer overturning from a shear wall to the foundation. "/>
              <p:cNvSpPr/>
              <p:nvPr/>
            </p:nvSpPr>
            <p:spPr>
              <a:xfrm>
                <a:off x="538746" y="2147284"/>
                <a:ext cx="103998" cy="1054092"/>
              </a:xfrm>
              <a:prstGeom prst="rect">
                <a:avLst/>
              </a:prstGeom>
              <a:blipFill>
                <a:blip r:embed="rId4" cstate="print"/>
                <a:stretch>
                  <a:fillRect/>
                </a:stretch>
              </a:blipFill>
            </p:spPr>
            <p:txBody>
              <a:bodyPr wrap="square" lIns="0" tIns="0" rIns="0" bIns="0" rtlCol="0"/>
              <a:lstStyle/>
              <a:p>
                <a:endParaRPr sz="2133"/>
              </a:p>
            </p:txBody>
          </p:sp>
          <p:sp>
            <p:nvSpPr>
              <p:cNvPr id="24" name="object 24"/>
              <p:cNvSpPr/>
              <p:nvPr/>
            </p:nvSpPr>
            <p:spPr>
              <a:xfrm>
                <a:off x="619571" y="3999791"/>
                <a:ext cx="19756" cy="27093"/>
              </a:xfrm>
              <a:custGeom>
                <a:avLst/>
                <a:gdLst/>
                <a:ahLst/>
                <a:cxnLst/>
                <a:rect l="l" t="t" r="r" b="b"/>
                <a:pathLst>
                  <a:path w="22225" h="30479">
                    <a:moveTo>
                      <a:pt x="14306" y="29876"/>
                    </a:moveTo>
                    <a:lnTo>
                      <a:pt x="21937" y="18752"/>
                    </a:lnTo>
                    <a:lnTo>
                      <a:pt x="21937" y="15574"/>
                    </a:lnTo>
                    <a:lnTo>
                      <a:pt x="9855" y="0"/>
                    </a:lnTo>
                    <a:lnTo>
                      <a:pt x="7948" y="317"/>
                    </a:lnTo>
                    <a:lnTo>
                      <a:pt x="0" y="11442"/>
                    </a:lnTo>
                    <a:lnTo>
                      <a:pt x="0" y="14302"/>
                    </a:lnTo>
                    <a:lnTo>
                      <a:pt x="635" y="17163"/>
                    </a:lnTo>
                    <a:lnTo>
                      <a:pt x="1271" y="20023"/>
                    </a:lnTo>
                    <a:lnTo>
                      <a:pt x="12081" y="29876"/>
                    </a:lnTo>
                    <a:lnTo>
                      <a:pt x="14306" y="29876"/>
                    </a:lnTo>
                    <a:close/>
                  </a:path>
                </a:pathLst>
              </a:custGeom>
              <a:ln w="3175">
                <a:solidFill>
                  <a:srgbClr val="000000"/>
                </a:solidFill>
              </a:ln>
            </p:spPr>
            <p:txBody>
              <a:bodyPr wrap="square" lIns="0" tIns="0" rIns="0" bIns="0" rtlCol="0"/>
              <a:lstStyle/>
              <a:p>
                <a:endParaRPr sz="2133"/>
              </a:p>
            </p:txBody>
          </p:sp>
          <p:sp>
            <p:nvSpPr>
              <p:cNvPr id="25" name="object 25"/>
              <p:cNvSpPr/>
              <p:nvPr/>
            </p:nvSpPr>
            <p:spPr>
              <a:xfrm>
                <a:off x="538746" y="3964462"/>
                <a:ext cx="19756" cy="27093"/>
              </a:xfrm>
              <a:custGeom>
                <a:avLst/>
                <a:gdLst/>
                <a:ahLst/>
                <a:cxnLst/>
                <a:rect l="l" t="t" r="r" b="b"/>
                <a:pathLst>
                  <a:path w="22225" h="30479">
                    <a:moveTo>
                      <a:pt x="13988" y="29876"/>
                    </a:moveTo>
                    <a:lnTo>
                      <a:pt x="21619" y="18752"/>
                    </a:lnTo>
                    <a:lnTo>
                      <a:pt x="21619" y="15892"/>
                    </a:lnTo>
                    <a:lnTo>
                      <a:pt x="9537" y="0"/>
                    </a:lnTo>
                    <a:lnTo>
                      <a:pt x="7630" y="317"/>
                    </a:lnTo>
                    <a:lnTo>
                      <a:pt x="0" y="11442"/>
                    </a:lnTo>
                    <a:lnTo>
                      <a:pt x="0" y="14302"/>
                    </a:lnTo>
                    <a:lnTo>
                      <a:pt x="11763" y="30194"/>
                    </a:lnTo>
                    <a:lnTo>
                      <a:pt x="13988" y="29876"/>
                    </a:lnTo>
                    <a:close/>
                  </a:path>
                </a:pathLst>
              </a:custGeom>
              <a:ln w="3175">
                <a:solidFill>
                  <a:srgbClr val="000000"/>
                </a:solidFill>
              </a:ln>
            </p:spPr>
            <p:txBody>
              <a:bodyPr wrap="square" lIns="0" tIns="0" rIns="0" bIns="0" rtlCol="0"/>
              <a:lstStyle/>
              <a:p>
                <a:endParaRPr sz="2133"/>
              </a:p>
            </p:txBody>
          </p:sp>
          <p:sp>
            <p:nvSpPr>
              <p:cNvPr id="26" name="object 26"/>
              <p:cNvSpPr/>
              <p:nvPr/>
            </p:nvSpPr>
            <p:spPr>
              <a:xfrm>
                <a:off x="819939" y="4662298"/>
                <a:ext cx="37253" cy="118533"/>
              </a:xfrm>
              <a:custGeom>
                <a:avLst/>
                <a:gdLst/>
                <a:ahLst/>
                <a:cxnLst/>
                <a:rect l="l" t="t" r="r" b="b"/>
                <a:pathLst>
                  <a:path w="41909" h="133350">
                    <a:moveTo>
                      <a:pt x="0" y="0"/>
                    </a:moveTo>
                    <a:lnTo>
                      <a:pt x="41649" y="132857"/>
                    </a:lnTo>
                  </a:path>
                </a:pathLst>
              </a:custGeom>
              <a:ln w="3175">
                <a:solidFill>
                  <a:srgbClr val="000000"/>
                </a:solidFill>
              </a:ln>
            </p:spPr>
            <p:txBody>
              <a:bodyPr wrap="square" lIns="0" tIns="0" rIns="0" bIns="0" rtlCol="0"/>
              <a:lstStyle/>
              <a:p>
                <a:endParaRPr sz="2133"/>
              </a:p>
            </p:txBody>
          </p:sp>
          <p:sp>
            <p:nvSpPr>
              <p:cNvPr id="27" name="object 27"/>
              <p:cNvSpPr/>
              <p:nvPr/>
            </p:nvSpPr>
            <p:spPr>
              <a:xfrm>
                <a:off x="770765" y="4739427"/>
                <a:ext cx="3387" cy="10724"/>
              </a:xfrm>
              <a:custGeom>
                <a:avLst/>
                <a:gdLst/>
                <a:ahLst/>
                <a:cxnLst/>
                <a:rect l="l" t="t" r="r" b="b"/>
                <a:pathLst>
                  <a:path w="3809" h="12064">
                    <a:moveTo>
                      <a:pt x="3497" y="11760"/>
                    </a:moveTo>
                    <a:lnTo>
                      <a:pt x="1907" y="6356"/>
                    </a:lnTo>
                    <a:lnTo>
                      <a:pt x="0" y="0"/>
                    </a:lnTo>
                  </a:path>
                </a:pathLst>
              </a:custGeom>
              <a:ln w="3175">
                <a:solidFill>
                  <a:srgbClr val="000000"/>
                </a:solidFill>
              </a:ln>
            </p:spPr>
            <p:txBody>
              <a:bodyPr wrap="square" lIns="0" tIns="0" rIns="0" bIns="0" rtlCol="0"/>
              <a:lstStyle/>
              <a:p>
                <a:endParaRPr sz="2133"/>
              </a:p>
            </p:txBody>
          </p:sp>
          <p:sp>
            <p:nvSpPr>
              <p:cNvPr id="28" name="object 28"/>
              <p:cNvSpPr/>
              <p:nvPr/>
            </p:nvSpPr>
            <p:spPr>
              <a:xfrm>
                <a:off x="761440" y="4708914"/>
                <a:ext cx="6209" cy="20884"/>
              </a:xfrm>
              <a:custGeom>
                <a:avLst/>
                <a:gdLst/>
                <a:ahLst/>
                <a:cxnLst/>
                <a:rect l="l" t="t" r="r" b="b"/>
                <a:pathLst>
                  <a:path w="6984" h="23495">
                    <a:moveTo>
                      <a:pt x="6994" y="22884"/>
                    </a:moveTo>
                    <a:lnTo>
                      <a:pt x="0" y="0"/>
                    </a:lnTo>
                  </a:path>
                </a:pathLst>
              </a:custGeom>
              <a:ln w="3175">
                <a:solidFill>
                  <a:srgbClr val="000000"/>
                </a:solidFill>
              </a:ln>
            </p:spPr>
            <p:txBody>
              <a:bodyPr wrap="square" lIns="0" tIns="0" rIns="0" bIns="0" rtlCol="0"/>
              <a:lstStyle/>
              <a:p>
                <a:endParaRPr sz="2133"/>
              </a:p>
            </p:txBody>
          </p:sp>
          <p:sp>
            <p:nvSpPr>
              <p:cNvPr id="29" name="object 29"/>
              <p:cNvSpPr/>
              <p:nvPr/>
            </p:nvSpPr>
            <p:spPr>
              <a:xfrm>
                <a:off x="752114" y="4678682"/>
                <a:ext cx="6209" cy="20320"/>
              </a:xfrm>
              <a:custGeom>
                <a:avLst/>
                <a:gdLst/>
                <a:ahLst/>
                <a:cxnLst/>
                <a:rect l="l" t="t" r="r" b="b"/>
                <a:pathLst>
                  <a:path w="6984" h="22860">
                    <a:moveTo>
                      <a:pt x="6994" y="22566"/>
                    </a:moveTo>
                    <a:lnTo>
                      <a:pt x="0" y="0"/>
                    </a:lnTo>
                  </a:path>
                </a:pathLst>
              </a:custGeom>
              <a:ln w="3175">
                <a:solidFill>
                  <a:srgbClr val="000000"/>
                </a:solidFill>
              </a:ln>
            </p:spPr>
            <p:txBody>
              <a:bodyPr wrap="square" lIns="0" tIns="0" rIns="0" bIns="0" rtlCol="0"/>
              <a:lstStyle/>
              <a:p>
                <a:endParaRPr sz="2133"/>
              </a:p>
            </p:txBody>
          </p:sp>
          <p:sp>
            <p:nvSpPr>
              <p:cNvPr id="30" name="object 30"/>
              <p:cNvSpPr/>
              <p:nvPr/>
            </p:nvSpPr>
            <p:spPr>
              <a:xfrm>
                <a:off x="750136" y="4657210"/>
                <a:ext cx="16369" cy="11289"/>
              </a:xfrm>
              <a:custGeom>
                <a:avLst/>
                <a:gdLst/>
                <a:ahLst/>
                <a:cxnLst/>
                <a:rect l="l" t="t" r="r" b="b"/>
                <a:pathLst>
                  <a:path w="18415" h="12700">
                    <a:moveTo>
                      <a:pt x="317" y="12395"/>
                    </a:moveTo>
                    <a:lnTo>
                      <a:pt x="0" y="11442"/>
                    </a:lnTo>
                    <a:lnTo>
                      <a:pt x="12081" y="0"/>
                    </a:lnTo>
                    <a:lnTo>
                      <a:pt x="16532" y="635"/>
                    </a:lnTo>
                    <a:lnTo>
                      <a:pt x="18122" y="1271"/>
                    </a:lnTo>
                  </a:path>
                </a:pathLst>
              </a:custGeom>
              <a:ln w="3175">
                <a:solidFill>
                  <a:srgbClr val="000000"/>
                </a:solidFill>
              </a:ln>
            </p:spPr>
            <p:txBody>
              <a:bodyPr wrap="square" lIns="0" tIns="0" rIns="0" bIns="0" rtlCol="0"/>
              <a:lstStyle/>
              <a:p>
                <a:endParaRPr sz="2133"/>
              </a:p>
            </p:txBody>
          </p:sp>
          <p:sp>
            <p:nvSpPr>
              <p:cNvPr id="31" name="object 31"/>
              <p:cNvSpPr/>
              <p:nvPr/>
            </p:nvSpPr>
            <p:spPr>
              <a:xfrm>
                <a:off x="774722" y="4664555"/>
                <a:ext cx="14676" cy="15240"/>
              </a:xfrm>
              <a:custGeom>
                <a:avLst/>
                <a:gdLst/>
                <a:ahLst/>
                <a:cxnLst/>
                <a:rect l="l" t="t" r="r" b="b"/>
                <a:pathLst>
                  <a:path w="16509" h="17145">
                    <a:moveTo>
                      <a:pt x="0" y="0"/>
                    </a:moveTo>
                    <a:lnTo>
                      <a:pt x="15260" y="14302"/>
                    </a:lnTo>
                    <a:lnTo>
                      <a:pt x="16214" y="16845"/>
                    </a:lnTo>
                  </a:path>
                </a:pathLst>
              </a:custGeom>
              <a:ln w="3175">
                <a:solidFill>
                  <a:srgbClr val="000000"/>
                </a:solidFill>
              </a:ln>
            </p:spPr>
            <p:txBody>
              <a:bodyPr wrap="square" lIns="0" tIns="0" rIns="0" bIns="0" rtlCol="0"/>
              <a:lstStyle/>
              <a:p>
                <a:endParaRPr sz="2133"/>
              </a:p>
            </p:txBody>
          </p:sp>
          <p:sp>
            <p:nvSpPr>
              <p:cNvPr id="32" name="object 32"/>
              <p:cNvSpPr/>
              <p:nvPr/>
            </p:nvSpPr>
            <p:spPr>
              <a:xfrm>
                <a:off x="793375" y="4689416"/>
                <a:ext cx="6209" cy="20320"/>
              </a:xfrm>
              <a:custGeom>
                <a:avLst/>
                <a:gdLst/>
                <a:ahLst/>
                <a:cxnLst/>
                <a:rect l="l" t="t" r="r" b="b"/>
                <a:pathLst>
                  <a:path w="6984" h="22860">
                    <a:moveTo>
                      <a:pt x="0" y="0"/>
                    </a:moveTo>
                    <a:lnTo>
                      <a:pt x="6994" y="22566"/>
                    </a:lnTo>
                  </a:path>
                </a:pathLst>
              </a:custGeom>
              <a:ln w="3175">
                <a:solidFill>
                  <a:srgbClr val="000000"/>
                </a:solidFill>
              </a:ln>
            </p:spPr>
            <p:txBody>
              <a:bodyPr wrap="square" lIns="0" tIns="0" rIns="0" bIns="0" rtlCol="0"/>
              <a:lstStyle/>
              <a:p>
                <a:endParaRPr sz="2133"/>
              </a:p>
            </p:txBody>
          </p:sp>
          <p:sp>
            <p:nvSpPr>
              <p:cNvPr id="33" name="object 33"/>
              <p:cNvSpPr/>
              <p:nvPr/>
            </p:nvSpPr>
            <p:spPr>
              <a:xfrm>
                <a:off x="802700" y="4719646"/>
                <a:ext cx="6209" cy="20884"/>
              </a:xfrm>
              <a:custGeom>
                <a:avLst/>
                <a:gdLst/>
                <a:ahLst/>
                <a:cxnLst/>
                <a:rect l="l" t="t" r="r" b="b"/>
                <a:pathLst>
                  <a:path w="6984" h="23495">
                    <a:moveTo>
                      <a:pt x="0" y="0"/>
                    </a:moveTo>
                    <a:lnTo>
                      <a:pt x="6994" y="22884"/>
                    </a:lnTo>
                  </a:path>
                </a:pathLst>
              </a:custGeom>
              <a:ln w="3175">
                <a:solidFill>
                  <a:srgbClr val="000000"/>
                </a:solidFill>
              </a:ln>
            </p:spPr>
            <p:txBody>
              <a:bodyPr wrap="square" lIns="0" tIns="0" rIns="0" bIns="0" rtlCol="0"/>
              <a:lstStyle/>
              <a:p>
                <a:endParaRPr sz="2133"/>
              </a:p>
            </p:txBody>
          </p:sp>
          <p:sp>
            <p:nvSpPr>
              <p:cNvPr id="34" name="object 34"/>
              <p:cNvSpPr/>
              <p:nvPr/>
            </p:nvSpPr>
            <p:spPr>
              <a:xfrm>
                <a:off x="812026" y="4750158"/>
                <a:ext cx="3387" cy="10724"/>
              </a:xfrm>
              <a:custGeom>
                <a:avLst/>
                <a:gdLst/>
                <a:ahLst/>
                <a:cxnLst/>
                <a:rect l="l" t="t" r="r" b="b"/>
                <a:pathLst>
                  <a:path w="3809" h="12064">
                    <a:moveTo>
                      <a:pt x="0" y="0"/>
                    </a:moveTo>
                    <a:lnTo>
                      <a:pt x="1907" y="6356"/>
                    </a:lnTo>
                    <a:lnTo>
                      <a:pt x="3497" y="11760"/>
                    </a:lnTo>
                  </a:path>
                </a:pathLst>
              </a:custGeom>
              <a:ln w="3175">
                <a:solidFill>
                  <a:srgbClr val="000000"/>
                </a:solidFill>
              </a:ln>
            </p:spPr>
            <p:txBody>
              <a:bodyPr wrap="square" lIns="0" tIns="0" rIns="0" bIns="0" rtlCol="0"/>
              <a:lstStyle/>
              <a:p>
                <a:endParaRPr sz="2133"/>
              </a:p>
            </p:txBody>
          </p:sp>
          <p:sp>
            <p:nvSpPr>
              <p:cNvPr id="35" name="object 35"/>
              <p:cNvSpPr/>
              <p:nvPr/>
            </p:nvSpPr>
            <p:spPr>
              <a:xfrm>
                <a:off x="675244" y="4089050"/>
                <a:ext cx="4516" cy="11853"/>
              </a:xfrm>
              <a:custGeom>
                <a:avLst/>
                <a:gdLst/>
                <a:ahLst/>
                <a:cxnLst/>
                <a:rect l="l" t="t" r="r" b="b"/>
                <a:pathLst>
                  <a:path w="5079" h="13335">
                    <a:moveTo>
                      <a:pt x="5086" y="0"/>
                    </a:moveTo>
                    <a:lnTo>
                      <a:pt x="2543" y="5721"/>
                    </a:lnTo>
                    <a:lnTo>
                      <a:pt x="0" y="12713"/>
                    </a:lnTo>
                  </a:path>
                </a:pathLst>
              </a:custGeom>
              <a:ln w="3175">
                <a:solidFill>
                  <a:srgbClr val="000000"/>
                </a:solidFill>
              </a:ln>
            </p:spPr>
            <p:txBody>
              <a:bodyPr wrap="square" lIns="0" tIns="0" rIns="0" bIns="0" rtlCol="0"/>
              <a:lstStyle/>
              <a:p>
                <a:endParaRPr sz="2133"/>
              </a:p>
            </p:txBody>
          </p:sp>
          <p:sp>
            <p:nvSpPr>
              <p:cNvPr id="36" name="object 36"/>
              <p:cNvSpPr/>
              <p:nvPr/>
            </p:nvSpPr>
            <p:spPr>
              <a:xfrm>
                <a:off x="670440" y="4110520"/>
                <a:ext cx="2258" cy="21449"/>
              </a:xfrm>
              <a:custGeom>
                <a:avLst/>
                <a:gdLst/>
                <a:ahLst/>
                <a:cxnLst/>
                <a:rect l="l" t="t" r="r" b="b"/>
                <a:pathLst>
                  <a:path w="2540" h="24129">
                    <a:moveTo>
                      <a:pt x="2543" y="0"/>
                    </a:moveTo>
                    <a:lnTo>
                      <a:pt x="0" y="23520"/>
                    </a:lnTo>
                  </a:path>
                </a:pathLst>
              </a:custGeom>
              <a:ln w="3175">
                <a:solidFill>
                  <a:srgbClr val="000000"/>
                </a:solidFill>
              </a:ln>
            </p:spPr>
            <p:txBody>
              <a:bodyPr wrap="square" lIns="0" tIns="0" rIns="0" bIns="0" rtlCol="0"/>
              <a:lstStyle/>
              <a:p>
                <a:endParaRPr sz="2133"/>
              </a:p>
            </p:txBody>
          </p:sp>
          <p:sp>
            <p:nvSpPr>
              <p:cNvPr id="37" name="object 37"/>
              <p:cNvSpPr/>
              <p:nvPr/>
            </p:nvSpPr>
            <p:spPr>
              <a:xfrm>
                <a:off x="669028" y="4141881"/>
                <a:ext cx="5644" cy="20884"/>
              </a:xfrm>
              <a:custGeom>
                <a:avLst/>
                <a:gdLst/>
                <a:ahLst/>
                <a:cxnLst/>
                <a:rect l="l" t="t" r="r" b="b"/>
                <a:pathLst>
                  <a:path w="6350" h="23495">
                    <a:moveTo>
                      <a:pt x="0" y="0"/>
                    </a:moveTo>
                    <a:lnTo>
                      <a:pt x="0" y="635"/>
                    </a:lnTo>
                    <a:lnTo>
                      <a:pt x="2543" y="10806"/>
                    </a:lnTo>
                    <a:lnTo>
                      <a:pt x="6040" y="22884"/>
                    </a:lnTo>
                  </a:path>
                </a:pathLst>
              </a:custGeom>
              <a:ln w="3175">
                <a:solidFill>
                  <a:srgbClr val="000000"/>
                </a:solidFill>
              </a:ln>
            </p:spPr>
            <p:txBody>
              <a:bodyPr wrap="square" lIns="0" tIns="0" rIns="0" bIns="0" rtlCol="0"/>
              <a:lstStyle/>
              <a:p>
                <a:endParaRPr sz="2133"/>
              </a:p>
            </p:txBody>
          </p:sp>
          <p:sp>
            <p:nvSpPr>
              <p:cNvPr id="38" name="object 38"/>
              <p:cNvSpPr/>
              <p:nvPr/>
            </p:nvSpPr>
            <p:spPr>
              <a:xfrm>
                <a:off x="677224" y="4172674"/>
                <a:ext cx="6209" cy="20884"/>
              </a:xfrm>
              <a:custGeom>
                <a:avLst/>
                <a:gdLst/>
                <a:ahLst/>
                <a:cxnLst/>
                <a:rect l="l" t="t" r="r" b="b"/>
                <a:pathLst>
                  <a:path w="6984" h="23495">
                    <a:moveTo>
                      <a:pt x="0" y="0"/>
                    </a:moveTo>
                    <a:lnTo>
                      <a:pt x="6676" y="22884"/>
                    </a:lnTo>
                  </a:path>
                </a:pathLst>
              </a:custGeom>
              <a:ln w="3175">
                <a:solidFill>
                  <a:srgbClr val="000000"/>
                </a:solidFill>
              </a:ln>
            </p:spPr>
            <p:txBody>
              <a:bodyPr wrap="square" lIns="0" tIns="0" rIns="0" bIns="0" rtlCol="0"/>
              <a:lstStyle/>
              <a:p>
                <a:endParaRPr sz="2133"/>
              </a:p>
            </p:txBody>
          </p:sp>
          <p:sp>
            <p:nvSpPr>
              <p:cNvPr id="39" name="object 39"/>
              <p:cNvSpPr/>
              <p:nvPr/>
            </p:nvSpPr>
            <p:spPr>
              <a:xfrm>
                <a:off x="685983" y="4203187"/>
                <a:ext cx="5644" cy="20884"/>
              </a:xfrm>
              <a:custGeom>
                <a:avLst/>
                <a:gdLst/>
                <a:ahLst/>
                <a:cxnLst/>
                <a:rect l="l" t="t" r="r" b="b"/>
                <a:pathLst>
                  <a:path w="6350" h="23495">
                    <a:moveTo>
                      <a:pt x="0" y="0"/>
                    </a:moveTo>
                    <a:lnTo>
                      <a:pt x="1589" y="6038"/>
                    </a:lnTo>
                    <a:lnTo>
                      <a:pt x="6358" y="22884"/>
                    </a:lnTo>
                  </a:path>
                </a:pathLst>
              </a:custGeom>
              <a:ln w="3175">
                <a:solidFill>
                  <a:srgbClr val="000000"/>
                </a:solidFill>
              </a:ln>
            </p:spPr>
            <p:txBody>
              <a:bodyPr wrap="square" lIns="0" tIns="0" rIns="0" bIns="0" rtlCol="0"/>
              <a:lstStyle/>
              <a:p>
                <a:endParaRPr sz="2133"/>
              </a:p>
            </p:txBody>
          </p:sp>
          <p:sp>
            <p:nvSpPr>
              <p:cNvPr id="40" name="object 40"/>
              <p:cNvSpPr/>
              <p:nvPr/>
            </p:nvSpPr>
            <p:spPr>
              <a:xfrm>
                <a:off x="694462" y="4233698"/>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41" name="object 41"/>
              <p:cNvSpPr/>
              <p:nvPr/>
            </p:nvSpPr>
            <p:spPr>
              <a:xfrm>
                <a:off x="703222" y="4264211"/>
                <a:ext cx="5644" cy="20884"/>
              </a:xfrm>
              <a:custGeom>
                <a:avLst/>
                <a:gdLst/>
                <a:ahLst/>
                <a:cxnLst/>
                <a:rect l="l" t="t" r="r" b="b"/>
                <a:pathLst>
                  <a:path w="6350" h="23495">
                    <a:moveTo>
                      <a:pt x="0" y="0"/>
                    </a:moveTo>
                    <a:lnTo>
                      <a:pt x="2861" y="10488"/>
                    </a:lnTo>
                    <a:lnTo>
                      <a:pt x="6358" y="22884"/>
                    </a:lnTo>
                  </a:path>
                </a:pathLst>
              </a:custGeom>
              <a:ln w="3175">
                <a:solidFill>
                  <a:srgbClr val="000000"/>
                </a:solidFill>
              </a:ln>
            </p:spPr>
            <p:txBody>
              <a:bodyPr wrap="square" lIns="0" tIns="0" rIns="0" bIns="0" rtlCol="0"/>
              <a:lstStyle/>
              <a:p>
                <a:endParaRPr sz="2133"/>
              </a:p>
            </p:txBody>
          </p:sp>
          <p:sp>
            <p:nvSpPr>
              <p:cNvPr id="42" name="object 42"/>
              <p:cNvSpPr/>
              <p:nvPr/>
            </p:nvSpPr>
            <p:spPr>
              <a:xfrm>
                <a:off x="711701" y="4294722"/>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43" name="object 43"/>
              <p:cNvSpPr/>
              <p:nvPr/>
            </p:nvSpPr>
            <p:spPr>
              <a:xfrm>
                <a:off x="720179" y="4325235"/>
                <a:ext cx="6209" cy="20884"/>
              </a:xfrm>
              <a:custGeom>
                <a:avLst/>
                <a:gdLst/>
                <a:ahLst/>
                <a:cxnLst/>
                <a:rect l="l" t="t" r="r" b="b"/>
                <a:pathLst>
                  <a:path w="6984" h="23495">
                    <a:moveTo>
                      <a:pt x="0" y="0"/>
                    </a:moveTo>
                    <a:lnTo>
                      <a:pt x="6676" y="22884"/>
                    </a:lnTo>
                  </a:path>
                </a:pathLst>
              </a:custGeom>
              <a:ln w="3175">
                <a:solidFill>
                  <a:srgbClr val="000000"/>
                </a:solidFill>
              </a:ln>
            </p:spPr>
            <p:txBody>
              <a:bodyPr wrap="square" lIns="0" tIns="0" rIns="0" bIns="0" rtlCol="0"/>
              <a:lstStyle/>
              <a:p>
                <a:endParaRPr sz="2133"/>
              </a:p>
            </p:txBody>
          </p:sp>
          <p:sp>
            <p:nvSpPr>
              <p:cNvPr id="44" name="object 44"/>
              <p:cNvSpPr/>
              <p:nvPr/>
            </p:nvSpPr>
            <p:spPr>
              <a:xfrm>
                <a:off x="728940" y="4355746"/>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45" name="object 45"/>
              <p:cNvSpPr/>
              <p:nvPr/>
            </p:nvSpPr>
            <p:spPr>
              <a:xfrm>
                <a:off x="737418" y="4386258"/>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46" name="object 46"/>
              <p:cNvSpPr/>
              <p:nvPr/>
            </p:nvSpPr>
            <p:spPr>
              <a:xfrm>
                <a:off x="746179" y="4416770"/>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47" name="object 47"/>
              <p:cNvSpPr/>
              <p:nvPr/>
            </p:nvSpPr>
            <p:spPr>
              <a:xfrm>
                <a:off x="754657" y="4447282"/>
                <a:ext cx="5644" cy="20884"/>
              </a:xfrm>
              <a:custGeom>
                <a:avLst/>
                <a:gdLst/>
                <a:ahLst/>
                <a:cxnLst/>
                <a:rect l="l" t="t" r="r" b="b"/>
                <a:pathLst>
                  <a:path w="6350" h="23495">
                    <a:moveTo>
                      <a:pt x="0" y="0"/>
                    </a:moveTo>
                    <a:lnTo>
                      <a:pt x="6358" y="23202"/>
                    </a:lnTo>
                  </a:path>
                </a:pathLst>
              </a:custGeom>
              <a:ln w="3175">
                <a:solidFill>
                  <a:srgbClr val="000000"/>
                </a:solidFill>
              </a:ln>
            </p:spPr>
            <p:txBody>
              <a:bodyPr wrap="square" lIns="0" tIns="0" rIns="0" bIns="0" rtlCol="0"/>
              <a:lstStyle/>
              <a:p>
                <a:endParaRPr sz="2133"/>
              </a:p>
            </p:txBody>
          </p:sp>
          <p:sp>
            <p:nvSpPr>
              <p:cNvPr id="48" name="object 48"/>
              <p:cNvSpPr/>
              <p:nvPr/>
            </p:nvSpPr>
            <p:spPr>
              <a:xfrm>
                <a:off x="763136" y="4478077"/>
                <a:ext cx="6209" cy="20884"/>
              </a:xfrm>
              <a:custGeom>
                <a:avLst/>
                <a:gdLst/>
                <a:ahLst/>
                <a:cxnLst/>
                <a:rect l="l" t="t" r="r" b="b"/>
                <a:pathLst>
                  <a:path w="6984" h="23495">
                    <a:moveTo>
                      <a:pt x="0" y="0"/>
                    </a:moveTo>
                    <a:lnTo>
                      <a:pt x="6676" y="22884"/>
                    </a:lnTo>
                  </a:path>
                </a:pathLst>
              </a:custGeom>
              <a:ln w="3175">
                <a:solidFill>
                  <a:srgbClr val="000000"/>
                </a:solidFill>
              </a:ln>
            </p:spPr>
            <p:txBody>
              <a:bodyPr wrap="square" lIns="0" tIns="0" rIns="0" bIns="0" rtlCol="0"/>
              <a:lstStyle/>
              <a:p>
                <a:endParaRPr sz="2133"/>
              </a:p>
            </p:txBody>
          </p:sp>
          <p:sp>
            <p:nvSpPr>
              <p:cNvPr id="49" name="object 49"/>
              <p:cNvSpPr/>
              <p:nvPr/>
            </p:nvSpPr>
            <p:spPr>
              <a:xfrm>
                <a:off x="771896" y="4508589"/>
                <a:ext cx="5644" cy="20884"/>
              </a:xfrm>
              <a:custGeom>
                <a:avLst/>
                <a:gdLst/>
                <a:ahLst/>
                <a:cxnLst/>
                <a:rect l="l" t="t" r="r" b="b"/>
                <a:pathLst>
                  <a:path w="6350" h="23495">
                    <a:moveTo>
                      <a:pt x="0" y="0"/>
                    </a:moveTo>
                    <a:lnTo>
                      <a:pt x="3497" y="12395"/>
                    </a:lnTo>
                    <a:lnTo>
                      <a:pt x="6358" y="22884"/>
                    </a:lnTo>
                  </a:path>
                </a:pathLst>
              </a:custGeom>
              <a:ln w="3175">
                <a:solidFill>
                  <a:srgbClr val="000000"/>
                </a:solidFill>
              </a:ln>
            </p:spPr>
            <p:txBody>
              <a:bodyPr wrap="square" lIns="0" tIns="0" rIns="0" bIns="0" rtlCol="0"/>
              <a:lstStyle/>
              <a:p>
                <a:endParaRPr sz="2133"/>
              </a:p>
            </p:txBody>
          </p:sp>
          <p:sp>
            <p:nvSpPr>
              <p:cNvPr id="50" name="object 50"/>
              <p:cNvSpPr/>
              <p:nvPr/>
            </p:nvSpPr>
            <p:spPr>
              <a:xfrm>
                <a:off x="780374" y="4539101"/>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51" name="object 51"/>
              <p:cNvSpPr/>
              <p:nvPr/>
            </p:nvSpPr>
            <p:spPr>
              <a:xfrm>
                <a:off x="789135" y="4569613"/>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52" name="object 52"/>
              <p:cNvSpPr/>
              <p:nvPr/>
            </p:nvSpPr>
            <p:spPr>
              <a:xfrm>
                <a:off x="797613" y="4600125"/>
                <a:ext cx="5644" cy="20884"/>
              </a:xfrm>
              <a:custGeom>
                <a:avLst/>
                <a:gdLst/>
                <a:ahLst/>
                <a:cxnLst/>
                <a:rect l="l" t="t" r="r" b="b"/>
                <a:pathLst>
                  <a:path w="6350" h="23495">
                    <a:moveTo>
                      <a:pt x="0" y="0"/>
                    </a:moveTo>
                    <a:lnTo>
                      <a:pt x="6358" y="22884"/>
                    </a:lnTo>
                  </a:path>
                </a:pathLst>
              </a:custGeom>
              <a:ln w="3175">
                <a:solidFill>
                  <a:srgbClr val="000000"/>
                </a:solidFill>
              </a:ln>
            </p:spPr>
            <p:txBody>
              <a:bodyPr wrap="square" lIns="0" tIns="0" rIns="0" bIns="0" rtlCol="0"/>
              <a:lstStyle/>
              <a:p>
                <a:endParaRPr sz="2133"/>
              </a:p>
            </p:txBody>
          </p:sp>
          <p:sp>
            <p:nvSpPr>
              <p:cNvPr id="53" name="object 53"/>
              <p:cNvSpPr/>
              <p:nvPr/>
            </p:nvSpPr>
            <p:spPr>
              <a:xfrm>
                <a:off x="806091" y="4630637"/>
                <a:ext cx="6209" cy="20884"/>
              </a:xfrm>
              <a:custGeom>
                <a:avLst/>
                <a:gdLst/>
                <a:ahLst/>
                <a:cxnLst/>
                <a:rect l="l" t="t" r="r" b="b"/>
                <a:pathLst>
                  <a:path w="6984" h="23495">
                    <a:moveTo>
                      <a:pt x="0" y="0"/>
                    </a:moveTo>
                    <a:lnTo>
                      <a:pt x="4451" y="15892"/>
                    </a:lnTo>
                    <a:lnTo>
                      <a:pt x="6676" y="22884"/>
                    </a:lnTo>
                  </a:path>
                </a:pathLst>
              </a:custGeom>
              <a:ln w="3175">
                <a:solidFill>
                  <a:srgbClr val="000000"/>
                </a:solidFill>
              </a:ln>
            </p:spPr>
            <p:txBody>
              <a:bodyPr wrap="square" lIns="0" tIns="0" rIns="0" bIns="0" rtlCol="0"/>
              <a:lstStyle/>
              <a:p>
                <a:endParaRPr sz="2133"/>
              </a:p>
            </p:txBody>
          </p:sp>
          <p:sp>
            <p:nvSpPr>
              <p:cNvPr id="54" name="object 54"/>
              <p:cNvSpPr/>
              <p:nvPr/>
            </p:nvSpPr>
            <p:spPr>
              <a:xfrm>
                <a:off x="814851" y="4661148"/>
                <a:ext cx="13547" cy="11289"/>
              </a:xfrm>
              <a:custGeom>
                <a:avLst/>
                <a:gdLst/>
                <a:ahLst/>
                <a:cxnLst/>
                <a:rect l="l" t="t" r="r" b="b"/>
                <a:pathLst>
                  <a:path w="15240" h="12700">
                    <a:moveTo>
                      <a:pt x="0" y="0"/>
                    </a:moveTo>
                    <a:lnTo>
                      <a:pt x="0" y="953"/>
                    </a:lnTo>
                    <a:lnTo>
                      <a:pt x="3179" y="11442"/>
                    </a:lnTo>
                    <a:lnTo>
                      <a:pt x="5086" y="12395"/>
                    </a:lnTo>
                    <a:lnTo>
                      <a:pt x="14624" y="10806"/>
                    </a:lnTo>
                  </a:path>
                </a:pathLst>
              </a:custGeom>
              <a:ln w="3175">
                <a:solidFill>
                  <a:srgbClr val="000000"/>
                </a:solidFill>
              </a:ln>
            </p:spPr>
            <p:txBody>
              <a:bodyPr wrap="square" lIns="0" tIns="0" rIns="0" bIns="0" rtlCol="0"/>
              <a:lstStyle/>
              <a:p>
                <a:endParaRPr sz="2133"/>
              </a:p>
            </p:txBody>
          </p:sp>
          <p:sp>
            <p:nvSpPr>
              <p:cNvPr id="55" name="object 55"/>
              <p:cNvSpPr/>
              <p:nvPr/>
            </p:nvSpPr>
            <p:spPr>
              <a:xfrm>
                <a:off x="838308" y="4671601"/>
                <a:ext cx="20320" cy="6773"/>
              </a:xfrm>
              <a:custGeom>
                <a:avLst/>
                <a:gdLst/>
                <a:ahLst/>
                <a:cxnLst/>
                <a:rect l="l" t="t" r="r" b="b"/>
                <a:pathLst>
                  <a:path w="22859" h="7620">
                    <a:moveTo>
                      <a:pt x="0" y="0"/>
                    </a:moveTo>
                    <a:lnTo>
                      <a:pt x="15896" y="3814"/>
                    </a:lnTo>
                    <a:lnTo>
                      <a:pt x="22255" y="7310"/>
                    </a:lnTo>
                  </a:path>
                </a:pathLst>
              </a:custGeom>
              <a:ln w="3175">
                <a:solidFill>
                  <a:srgbClr val="000000"/>
                </a:solidFill>
              </a:ln>
            </p:spPr>
            <p:txBody>
              <a:bodyPr wrap="square" lIns="0" tIns="0" rIns="0" bIns="0" rtlCol="0"/>
              <a:lstStyle/>
              <a:p>
                <a:endParaRPr sz="2133"/>
              </a:p>
            </p:txBody>
          </p:sp>
          <p:sp>
            <p:nvSpPr>
              <p:cNvPr id="56" name="object 56"/>
              <p:cNvSpPr/>
              <p:nvPr/>
            </p:nvSpPr>
            <p:spPr>
              <a:xfrm>
                <a:off x="867417" y="4683467"/>
                <a:ext cx="19191" cy="10160"/>
              </a:xfrm>
              <a:custGeom>
                <a:avLst/>
                <a:gdLst/>
                <a:ahLst/>
                <a:cxnLst/>
                <a:rect l="l" t="t" r="r" b="b"/>
                <a:pathLst>
                  <a:path w="21590" h="11429">
                    <a:moveTo>
                      <a:pt x="0" y="0"/>
                    </a:moveTo>
                    <a:lnTo>
                      <a:pt x="20983" y="11442"/>
                    </a:lnTo>
                  </a:path>
                </a:pathLst>
              </a:custGeom>
              <a:ln w="3175">
                <a:solidFill>
                  <a:srgbClr val="000000"/>
                </a:solidFill>
              </a:ln>
            </p:spPr>
            <p:txBody>
              <a:bodyPr wrap="square" lIns="0" tIns="0" rIns="0" bIns="0" rtlCol="0"/>
              <a:lstStyle/>
              <a:p>
                <a:endParaRPr sz="2133"/>
              </a:p>
            </p:txBody>
          </p:sp>
          <p:sp>
            <p:nvSpPr>
              <p:cNvPr id="57" name="object 57"/>
              <p:cNvSpPr/>
              <p:nvPr/>
            </p:nvSpPr>
            <p:spPr>
              <a:xfrm>
                <a:off x="895112" y="4698723"/>
                <a:ext cx="19191" cy="10160"/>
              </a:xfrm>
              <a:custGeom>
                <a:avLst/>
                <a:gdLst/>
                <a:ahLst/>
                <a:cxnLst/>
                <a:rect l="l" t="t" r="r" b="b"/>
                <a:pathLst>
                  <a:path w="21590" h="11429">
                    <a:moveTo>
                      <a:pt x="0" y="0"/>
                    </a:moveTo>
                    <a:lnTo>
                      <a:pt x="20983" y="11442"/>
                    </a:lnTo>
                  </a:path>
                </a:pathLst>
              </a:custGeom>
              <a:ln w="3175">
                <a:solidFill>
                  <a:srgbClr val="000000"/>
                </a:solidFill>
              </a:ln>
            </p:spPr>
            <p:txBody>
              <a:bodyPr wrap="square" lIns="0" tIns="0" rIns="0" bIns="0" rtlCol="0"/>
              <a:lstStyle/>
              <a:p>
                <a:endParaRPr sz="2133"/>
              </a:p>
            </p:txBody>
          </p:sp>
          <p:sp>
            <p:nvSpPr>
              <p:cNvPr id="58" name="object 58"/>
              <p:cNvSpPr/>
              <p:nvPr/>
            </p:nvSpPr>
            <p:spPr>
              <a:xfrm>
                <a:off x="922808" y="4713978"/>
                <a:ext cx="14111" cy="14676"/>
              </a:xfrm>
              <a:custGeom>
                <a:avLst/>
                <a:gdLst/>
                <a:ahLst/>
                <a:cxnLst/>
                <a:rect l="l" t="t" r="r" b="b"/>
                <a:pathLst>
                  <a:path w="15875" h="16510">
                    <a:moveTo>
                      <a:pt x="0" y="0"/>
                    </a:moveTo>
                    <a:lnTo>
                      <a:pt x="11763" y="6674"/>
                    </a:lnTo>
                    <a:lnTo>
                      <a:pt x="15578" y="13031"/>
                    </a:lnTo>
                    <a:lnTo>
                      <a:pt x="15260" y="15892"/>
                    </a:lnTo>
                  </a:path>
                </a:pathLst>
              </a:custGeom>
              <a:ln w="3175">
                <a:solidFill>
                  <a:srgbClr val="000000"/>
                </a:solidFill>
              </a:ln>
            </p:spPr>
            <p:txBody>
              <a:bodyPr wrap="square" lIns="0" tIns="0" rIns="0" bIns="0" rtlCol="0"/>
              <a:lstStyle/>
              <a:p>
                <a:endParaRPr sz="2133"/>
              </a:p>
            </p:txBody>
          </p:sp>
          <p:sp>
            <p:nvSpPr>
              <p:cNvPr id="59" name="object 59"/>
              <p:cNvSpPr/>
              <p:nvPr/>
            </p:nvSpPr>
            <p:spPr>
              <a:xfrm>
                <a:off x="920829" y="4738557"/>
                <a:ext cx="14676" cy="15240"/>
              </a:xfrm>
              <a:custGeom>
                <a:avLst/>
                <a:gdLst/>
                <a:ahLst/>
                <a:cxnLst/>
                <a:rect l="l" t="t" r="r" b="b"/>
                <a:pathLst>
                  <a:path w="16509" h="17145">
                    <a:moveTo>
                      <a:pt x="15896" y="0"/>
                    </a:moveTo>
                    <a:lnTo>
                      <a:pt x="15260" y="3496"/>
                    </a:lnTo>
                    <a:lnTo>
                      <a:pt x="0" y="16845"/>
                    </a:lnTo>
                  </a:path>
                </a:pathLst>
              </a:custGeom>
              <a:ln w="3175">
                <a:solidFill>
                  <a:srgbClr val="000000"/>
                </a:solidFill>
              </a:ln>
            </p:spPr>
            <p:txBody>
              <a:bodyPr wrap="square" lIns="0" tIns="0" rIns="0" bIns="0" rtlCol="0"/>
              <a:lstStyle/>
              <a:p>
                <a:endParaRPr sz="2133"/>
              </a:p>
            </p:txBody>
          </p:sp>
          <p:sp>
            <p:nvSpPr>
              <p:cNvPr id="60" name="object 60"/>
              <p:cNvSpPr/>
              <p:nvPr/>
            </p:nvSpPr>
            <p:spPr>
              <a:xfrm>
                <a:off x="894264" y="4759746"/>
                <a:ext cx="18627" cy="11853"/>
              </a:xfrm>
              <a:custGeom>
                <a:avLst/>
                <a:gdLst/>
                <a:ahLst/>
                <a:cxnLst/>
                <a:rect l="l" t="t" r="r" b="b"/>
                <a:pathLst>
                  <a:path w="20955" h="13335">
                    <a:moveTo>
                      <a:pt x="20347" y="0"/>
                    </a:moveTo>
                    <a:lnTo>
                      <a:pt x="0" y="12713"/>
                    </a:lnTo>
                  </a:path>
                </a:pathLst>
              </a:custGeom>
              <a:ln w="3175">
                <a:solidFill>
                  <a:srgbClr val="000000"/>
                </a:solidFill>
              </a:ln>
            </p:spPr>
            <p:txBody>
              <a:bodyPr wrap="square" lIns="0" tIns="0" rIns="0" bIns="0" rtlCol="0"/>
              <a:lstStyle/>
              <a:p>
                <a:endParaRPr sz="2133"/>
              </a:p>
            </p:txBody>
          </p:sp>
          <p:sp>
            <p:nvSpPr>
              <p:cNvPr id="61" name="object 61"/>
              <p:cNvSpPr/>
              <p:nvPr/>
            </p:nvSpPr>
            <p:spPr>
              <a:xfrm>
                <a:off x="867417" y="4776698"/>
                <a:ext cx="18627" cy="11853"/>
              </a:xfrm>
              <a:custGeom>
                <a:avLst/>
                <a:gdLst/>
                <a:ahLst/>
                <a:cxnLst/>
                <a:rect l="l" t="t" r="r" b="b"/>
                <a:pathLst>
                  <a:path w="20955" h="13335">
                    <a:moveTo>
                      <a:pt x="20347" y="0"/>
                    </a:moveTo>
                    <a:lnTo>
                      <a:pt x="13988" y="3814"/>
                    </a:lnTo>
                    <a:lnTo>
                      <a:pt x="0" y="12713"/>
                    </a:lnTo>
                  </a:path>
                </a:pathLst>
              </a:custGeom>
              <a:ln w="3175">
                <a:solidFill>
                  <a:srgbClr val="000000"/>
                </a:solidFill>
              </a:ln>
            </p:spPr>
            <p:txBody>
              <a:bodyPr wrap="square" lIns="0" tIns="0" rIns="0" bIns="0" rtlCol="0"/>
              <a:lstStyle/>
              <a:p>
                <a:endParaRPr sz="2133"/>
              </a:p>
            </p:txBody>
          </p:sp>
          <p:sp>
            <p:nvSpPr>
              <p:cNvPr id="62" name="object 62"/>
              <p:cNvSpPr/>
              <p:nvPr/>
            </p:nvSpPr>
            <p:spPr>
              <a:xfrm>
                <a:off x="837460" y="4781499"/>
                <a:ext cx="20320" cy="6773"/>
              </a:xfrm>
              <a:custGeom>
                <a:avLst/>
                <a:gdLst/>
                <a:ahLst/>
                <a:cxnLst/>
                <a:rect l="l" t="t" r="r" b="b"/>
                <a:pathLst>
                  <a:path w="22859" h="7620">
                    <a:moveTo>
                      <a:pt x="22573" y="7628"/>
                    </a:moveTo>
                    <a:lnTo>
                      <a:pt x="15896" y="6674"/>
                    </a:lnTo>
                    <a:lnTo>
                      <a:pt x="0" y="0"/>
                    </a:lnTo>
                  </a:path>
                </a:pathLst>
              </a:custGeom>
              <a:ln w="3175">
                <a:solidFill>
                  <a:srgbClr val="000000"/>
                </a:solidFill>
              </a:ln>
            </p:spPr>
            <p:txBody>
              <a:bodyPr wrap="square" lIns="0" tIns="0" rIns="0" bIns="0" rtlCol="0"/>
              <a:lstStyle/>
              <a:p>
                <a:endParaRPr sz="2133"/>
              </a:p>
            </p:txBody>
          </p:sp>
          <p:sp>
            <p:nvSpPr>
              <p:cNvPr id="63" name="object 63"/>
              <p:cNvSpPr/>
              <p:nvPr/>
            </p:nvSpPr>
            <p:spPr>
              <a:xfrm>
                <a:off x="808069" y="4772175"/>
                <a:ext cx="20320" cy="5080"/>
              </a:xfrm>
              <a:custGeom>
                <a:avLst/>
                <a:gdLst/>
                <a:ahLst/>
                <a:cxnLst/>
                <a:rect l="l" t="t" r="r" b="b"/>
                <a:pathLst>
                  <a:path w="22859" h="5714">
                    <a:moveTo>
                      <a:pt x="22255" y="5721"/>
                    </a:moveTo>
                    <a:lnTo>
                      <a:pt x="8902" y="0"/>
                    </a:lnTo>
                    <a:lnTo>
                      <a:pt x="317" y="1907"/>
                    </a:lnTo>
                    <a:lnTo>
                      <a:pt x="0" y="2224"/>
                    </a:lnTo>
                  </a:path>
                </a:pathLst>
              </a:custGeom>
              <a:ln w="3175">
                <a:solidFill>
                  <a:srgbClr val="000000"/>
                </a:solidFill>
              </a:ln>
            </p:spPr>
            <p:txBody>
              <a:bodyPr wrap="square" lIns="0" tIns="0" rIns="0" bIns="0" rtlCol="0"/>
              <a:lstStyle/>
              <a:p>
                <a:endParaRPr sz="2133"/>
              </a:p>
            </p:txBody>
          </p:sp>
          <p:sp>
            <p:nvSpPr>
              <p:cNvPr id="64" name="object 64"/>
              <p:cNvSpPr/>
              <p:nvPr/>
            </p:nvSpPr>
            <p:spPr>
              <a:xfrm>
                <a:off x="778396" y="4769914"/>
                <a:ext cx="19756" cy="6773"/>
              </a:xfrm>
              <a:custGeom>
                <a:avLst/>
                <a:gdLst/>
                <a:ahLst/>
                <a:cxnLst/>
                <a:rect l="l" t="t" r="r" b="b"/>
                <a:pathLst>
                  <a:path w="22225" h="7620">
                    <a:moveTo>
                      <a:pt x="21619" y="6356"/>
                    </a:moveTo>
                    <a:lnTo>
                      <a:pt x="12081" y="7628"/>
                    </a:lnTo>
                    <a:lnTo>
                      <a:pt x="0" y="0"/>
                    </a:lnTo>
                  </a:path>
                </a:pathLst>
              </a:custGeom>
              <a:ln w="3175">
                <a:solidFill>
                  <a:srgbClr val="000000"/>
                </a:solidFill>
              </a:ln>
            </p:spPr>
            <p:txBody>
              <a:bodyPr wrap="square" lIns="0" tIns="0" rIns="0" bIns="0" rtlCol="0"/>
              <a:lstStyle/>
              <a:p>
                <a:endParaRPr sz="2133"/>
              </a:p>
            </p:txBody>
          </p:sp>
          <p:sp>
            <p:nvSpPr>
              <p:cNvPr id="65" name="object 65"/>
              <p:cNvSpPr/>
              <p:nvPr/>
            </p:nvSpPr>
            <p:spPr>
              <a:xfrm>
                <a:off x="765678" y="4740813"/>
                <a:ext cx="7902" cy="20320"/>
              </a:xfrm>
              <a:custGeom>
                <a:avLst/>
                <a:gdLst/>
                <a:ahLst/>
                <a:cxnLst/>
                <a:rect l="l" t="t" r="r" b="b"/>
                <a:pathLst>
                  <a:path w="8890" h="22860">
                    <a:moveTo>
                      <a:pt x="8902" y="22248"/>
                    </a:moveTo>
                    <a:lnTo>
                      <a:pt x="6676" y="17481"/>
                    </a:lnTo>
                    <a:lnTo>
                      <a:pt x="0" y="0"/>
                    </a:lnTo>
                  </a:path>
                </a:pathLst>
              </a:custGeom>
              <a:ln w="3175">
                <a:solidFill>
                  <a:srgbClr val="000000"/>
                </a:solidFill>
              </a:ln>
            </p:spPr>
            <p:txBody>
              <a:bodyPr wrap="square" lIns="0" tIns="0" rIns="0" bIns="0" rtlCol="0"/>
              <a:lstStyle/>
              <a:p>
                <a:endParaRPr sz="2133"/>
              </a:p>
            </p:txBody>
          </p:sp>
          <p:sp>
            <p:nvSpPr>
              <p:cNvPr id="66" name="object 66"/>
              <p:cNvSpPr/>
              <p:nvPr/>
            </p:nvSpPr>
            <p:spPr>
              <a:xfrm>
                <a:off x="740526" y="4724426"/>
                <a:ext cx="19756" cy="8467"/>
              </a:xfrm>
              <a:custGeom>
                <a:avLst/>
                <a:gdLst/>
                <a:ahLst/>
                <a:cxnLst/>
                <a:rect l="l" t="t" r="r" b="b"/>
                <a:pathLst>
                  <a:path w="22225" h="9525">
                    <a:moveTo>
                      <a:pt x="21937" y="9217"/>
                    </a:moveTo>
                    <a:lnTo>
                      <a:pt x="13988" y="5403"/>
                    </a:lnTo>
                    <a:lnTo>
                      <a:pt x="0" y="0"/>
                    </a:lnTo>
                  </a:path>
                </a:pathLst>
              </a:custGeom>
              <a:ln w="3175">
                <a:solidFill>
                  <a:srgbClr val="000000"/>
                </a:solidFill>
              </a:ln>
            </p:spPr>
            <p:txBody>
              <a:bodyPr wrap="square" lIns="0" tIns="0" rIns="0" bIns="0" rtlCol="0"/>
              <a:lstStyle/>
              <a:p>
                <a:endParaRPr sz="2133"/>
              </a:p>
            </p:txBody>
          </p:sp>
          <p:sp>
            <p:nvSpPr>
              <p:cNvPr id="67" name="object 67"/>
              <p:cNvSpPr/>
              <p:nvPr/>
            </p:nvSpPr>
            <p:spPr>
              <a:xfrm>
                <a:off x="720745" y="4702389"/>
                <a:ext cx="10724" cy="17498"/>
              </a:xfrm>
              <a:custGeom>
                <a:avLst/>
                <a:gdLst/>
                <a:ahLst/>
                <a:cxnLst/>
                <a:rect l="l" t="t" r="r" b="b"/>
                <a:pathLst>
                  <a:path w="12065" h="19685">
                    <a:moveTo>
                      <a:pt x="11763" y="19388"/>
                    </a:moveTo>
                    <a:lnTo>
                      <a:pt x="6040" y="15574"/>
                    </a:lnTo>
                    <a:lnTo>
                      <a:pt x="1907" y="6356"/>
                    </a:lnTo>
                    <a:lnTo>
                      <a:pt x="0" y="0"/>
                    </a:lnTo>
                  </a:path>
                </a:pathLst>
              </a:custGeom>
              <a:ln w="3175">
                <a:solidFill>
                  <a:srgbClr val="000000"/>
                </a:solidFill>
              </a:ln>
            </p:spPr>
            <p:txBody>
              <a:bodyPr wrap="square" lIns="0" tIns="0" rIns="0" bIns="0" rtlCol="0"/>
              <a:lstStyle/>
              <a:p>
                <a:endParaRPr sz="2133"/>
              </a:p>
            </p:txBody>
          </p:sp>
          <p:sp>
            <p:nvSpPr>
              <p:cNvPr id="68" name="object 68"/>
              <p:cNvSpPr/>
              <p:nvPr/>
            </p:nvSpPr>
            <p:spPr>
              <a:xfrm>
                <a:off x="712266" y="4671875"/>
                <a:ext cx="5644" cy="20884"/>
              </a:xfrm>
              <a:custGeom>
                <a:avLst/>
                <a:gdLst/>
                <a:ahLst/>
                <a:cxnLst/>
                <a:rect l="l" t="t" r="r" b="b"/>
                <a:pathLst>
                  <a:path w="6350" h="23495">
                    <a:moveTo>
                      <a:pt x="6358" y="22884"/>
                    </a:moveTo>
                    <a:lnTo>
                      <a:pt x="953" y="3496"/>
                    </a:lnTo>
                    <a:lnTo>
                      <a:pt x="0" y="0"/>
                    </a:lnTo>
                  </a:path>
                </a:pathLst>
              </a:custGeom>
              <a:ln w="3175">
                <a:solidFill>
                  <a:srgbClr val="000000"/>
                </a:solidFill>
              </a:ln>
            </p:spPr>
            <p:txBody>
              <a:bodyPr wrap="square" lIns="0" tIns="0" rIns="0" bIns="0" rtlCol="0"/>
              <a:lstStyle/>
              <a:p>
                <a:endParaRPr sz="2133"/>
              </a:p>
            </p:txBody>
          </p:sp>
          <p:sp>
            <p:nvSpPr>
              <p:cNvPr id="69" name="object 69"/>
              <p:cNvSpPr/>
              <p:nvPr/>
            </p:nvSpPr>
            <p:spPr>
              <a:xfrm>
                <a:off x="703788" y="4641362"/>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0" name="object 70"/>
              <p:cNvSpPr/>
              <p:nvPr/>
            </p:nvSpPr>
            <p:spPr>
              <a:xfrm>
                <a:off x="695027" y="4610566"/>
                <a:ext cx="6209" cy="20884"/>
              </a:xfrm>
              <a:custGeom>
                <a:avLst/>
                <a:gdLst/>
                <a:ahLst/>
                <a:cxnLst/>
                <a:rect l="l" t="t" r="r" b="b"/>
                <a:pathLst>
                  <a:path w="6984" h="23495">
                    <a:moveTo>
                      <a:pt x="6676" y="23202"/>
                    </a:moveTo>
                    <a:lnTo>
                      <a:pt x="0" y="0"/>
                    </a:lnTo>
                  </a:path>
                </a:pathLst>
              </a:custGeom>
              <a:ln w="3175">
                <a:solidFill>
                  <a:srgbClr val="000000"/>
                </a:solidFill>
              </a:ln>
            </p:spPr>
            <p:txBody>
              <a:bodyPr wrap="square" lIns="0" tIns="0" rIns="0" bIns="0" rtlCol="0"/>
              <a:lstStyle/>
              <a:p>
                <a:endParaRPr sz="2133"/>
              </a:p>
            </p:txBody>
          </p:sp>
          <p:sp>
            <p:nvSpPr>
              <p:cNvPr id="71" name="object 71"/>
              <p:cNvSpPr/>
              <p:nvPr/>
            </p:nvSpPr>
            <p:spPr>
              <a:xfrm>
                <a:off x="686549" y="4580053"/>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2" name="object 72"/>
              <p:cNvSpPr/>
              <p:nvPr/>
            </p:nvSpPr>
            <p:spPr>
              <a:xfrm>
                <a:off x="678070" y="4549539"/>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669592" y="4519026"/>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660832" y="4488513"/>
                <a:ext cx="6209" cy="20884"/>
              </a:xfrm>
              <a:custGeom>
                <a:avLst/>
                <a:gdLst/>
                <a:ahLst/>
                <a:cxnLst/>
                <a:rect l="l" t="t" r="r" b="b"/>
                <a:pathLst>
                  <a:path w="6984" h="23495">
                    <a:moveTo>
                      <a:pt x="6676" y="22884"/>
                    </a:moveTo>
                    <a:lnTo>
                      <a:pt x="0" y="0"/>
                    </a:lnTo>
                  </a:path>
                </a:pathLst>
              </a:custGeom>
              <a:ln w="3175">
                <a:solidFill>
                  <a:srgbClr val="000000"/>
                </a:solidFill>
              </a:ln>
            </p:spPr>
            <p:txBody>
              <a:bodyPr wrap="square" lIns="0" tIns="0" rIns="0" bIns="0" rtlCol="0"/>
              <a:lstStyle/>
              <a:p>
                <a:endParaRPr sz="2133"/>
              </a:p>
            </p:txBody>
          </p:sp>
          <p:sp>
            <p:nvSpPr>
              <p:cNvPr id="75" name="object 75"/>
              <p:cNvSpPr/>
              <p:nvPr/>
            </p:nvSpPr>
            <p:spPr>
              <a:xfrm>
                <a:off x="652354" y="4457999"/>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6" name="object 76"/>
              <p:cNvSpPr/>
              <p:nvPr/>
            </p:nvSpPr>
            <p:spPr>
              <a:xfrm>
                <a:off x="643876" y="4427486"/>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7" name="object 77"/>
              <p:cNvSpPr/>
              <p:nvPr/>
            </p:nvSpPr>
            <p:spPr>
              <a:xfrm>
                <a:off x="635398" y="4396690"/>
                <a:ext cx="5644" cy="20884"/>
              </a:xfrm>
              <a:custGeom>
                <a:avLst/>
                <a:gdLst/>
                <a:ahLst/>
                <a:cxnLst/>
                <a:rect l="l" t="t" r="r" b="b"/>
                <a:pathLst>
                  <a:path w="6350" h="23495">
                    <a:moveTo>
                      <a:pt x="6358" y="22884"/>
                    </a:moveTo>
                    <a:lnTo>
                      <a:pt x="6040" y="21613"/>
                    </a:lnTo>
                    <a:lnTo>
                      <a:pt x="0" y="0"/>
                    </a:lnTo>
                  </a:path>
                </a:pathLst>
              </a:custGeom>
              <a:ln w="3175">
                <a:solidFill>
                  <a:srgbClr val="000000"/>
                </a:solidFill>
              </a:ln>
            </p:spPr>
            <p:txBody>
              <a:bodyPr wrap="square" lIns="0" tIns="0" rIns="0" bIns="0" rtlCol="0"/>
              <a:lstStyle/>
              <a:p>
                <a:endParaRPr sz="2133"/>
              </a:p>
            </p:txBody>
          </p:sp>
          <p:sp>
            <p:nvSpPr>
              <p:cNvPr id="78" name="object 78"/>
              <p:cNvSpPr/>
              <p:nvPr/>
            </p:nvSpPr>
            <p:spPr>
              <a:xfrm>
                <a:off x="626919" y="4366177"/>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79" name="object 79"/>
              <p:cNvSpPr/>
              <p:nvPr/>
            </p:nvSpPr>
            <p:spPr>
              <a:xfrm>
                <a:off x="618158" y="4335663"/>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0" name="object 80"/>
              <p:cNvSpPr/>
              <p:nvPr/>
            </p:nvSpPr>
            <p:spPr>
              <a:xfrm>
                <a:off x="609680" y="4305150"/>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1" name="object 81"/>
              <p:cNvSpPr/>
              <p:nvPr/>
            </p:nvSpPr>
            <p:spPr>
              <a:xfrm>
                <a:off x="601202" y="4274637"/>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2" name="object 82"/>
              <p:cNvSpPr/>
              <p:nvPr/>
            </p:nvSpPr>
            <p:spPr>
              <a:xfrm>
                <a:off x="592724" y="4244123"/>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3" name="object 83"/>
              <p:cNvSpPr/>
              <p:nvPr/>
            </p:nvSpPr>
            <p:spPr>
              <a:xfrm>
                <a:off x="583963" y="4213610"/>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4" name="object 84"/>
              <p:cNvSpPr/>
              <p:nvPr/>
            </p:nvSpPr>
            <p:spPr>
              <a:xfrm>
                <a:off x="575485" y="4182814"/>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5" name="object 85"/>
              <p:cNvSpPr/>
              <p:nvPr/>
            </p:nvSpPr>
            <p:spPr>
              <a:xfrm>
                <a:off x="567006" y="4152301"/>
                <a:ext cx="5644" cy="20884"/>
              </a:xfrm>
              <a:custGeom>
                <a:avLst/>
                <a:gdLst/>
                <a:ahLst/>
                <a:cxnLst/>
                <a:rect l="l" t="t" r="r" b="b"/>
                <a:pathLst>
                  <a:path w="6350" h="23495">
                    <a:moveTo>
                      <a:pt x="6358" y="22884"/>
                    </a:moveTo>
                    <a:lnTo>
                      <a:pt x="0"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558528" y="4121787"/>
                <a:ext cx="5644" cy="20884"/>
              </a:xfrm>
              <a:custGeom>
                <a:avLst/>
                <a:gdLst/>
                <a:ahLst/>
                <a:cxnLst/>
                <a:rect l="l" t="t" r="r" b="b"/>
                <a:pathLst>
                  <a:path w="6350" h="23495">
                    <a:moveTo>
                      <a:pt x="6358" y="22884"/>
                    </a:moveTo>
                    <a:lnTo>
                      <a:pt x="2543" y="9853"/>
                    </a:lnTo>
                    <a:lnTo>
                      <a:pt x="0" y="0"/>
                    </a:lnTo>
                  </a:path>
                </a:pathLst>
              </a:custGeom>
              <a:ln w="3175">
                <a:solidFill>
                  <a:srgbClr val="000000"/>
                </a:solidFill>
              </a:ln>
            </p:spPr>
            <p:txBody>
              <a:bodyPr wrap="square" lIns="0" tIns="0" rIns="0" bIns="0" rtlCol="0"/>
              <a:lstStyle/>
              <a:p>
                <a:endParaRPr sz="2133"/>
              </a:p>
            </p:txBody>
          </p:sp>
          <p:sp>
            <p:nvSpPr>
              <p:cNvPr id="87" name="object 87"/>
              <p:cNvSpPr/>
              <p:nvPr/>
            </p:nvSpPr>
            <p:spPr>
              <a:xfrm>
                <a:off x="549767" y="4091274"/>
                <a:ext cx="5644" cy="20884"/>
              </a:xfrm>
              <a:custGeom>
                <a:avLst/>
                <a:gdLst/>
                <a:ahLst/>
                <a:cxnLst/>
                <a:rect l="l" t="t" r="r" b="b"/>
                <a:pathLst>
                  <a:path w="6350" h="23495">
                    <a:moveTo>
                      <a:pt x="6358" y="22884"/>
                    </a:moveTo>
                    <a:lnTo>
                      <a:pt x="2861" y="9535"/>
                    </a:lnTo>
                    <a:lnTo>
                      <a:pt x="0" y="0"/>
                    </a:lnTo>
                  </a:path>
                </a:pathLst>
              </a:custGeom>
              <a:ln w="3175">
                <a:solidFill>
                  <a:srgbClr val="000000"/>
                </a:solidFill>
              </a:ln>
            </p:spPr>
            <p:txBody>
              <a:bodyPr wrap="square" lIns="0" tIns="0" rIns="0" bIns="0" rtlCol="0"/>
              <a:lstStyle/>
              <a:p>
                <a:endParaRPr sz="2133"/>
              </a:p>
            </p:txBody>
          </p:sp>
          <p:sp>
            <p:nvSpPr>
              <p:cNvPr id="88" name="object 88"/>
              <p:cNvSpPr/>
              <p:nvPr/>
            </p:nvSpPr>
            <p:spPr>
              <a:xfrm>
                <a:off x="541289" y="4060761"/>
                <a:ext cx="5644" cy="20884"/>
              </a:xfrm>
              <a:custGeom>
                <a:avLst/>
                <a:gdLst/>
                <a:ahLst/>
                <a:cxnLst/>
                <a:rect l="l" t="t" r="r" b="b"/>
                <a:pathLst>
                  <a:path w="6350" h="23495">
                    <a:moveTo>
                      <a:pt x="6358" y="22884"/>
                    </a:moveTo>
                    <a:lnTo>
                      <a:pt x="5086" y="18434"/>
                    </a:lnTo>
                    <a:lnTo>
                      <a:pt x="953" y="3496"/>
                    </a:lnTo>
                    <a:lnTo>
                      <a:pt x="0" y="317"/>
                    </a:lnTo>
                    <a:lnTo>
                      <a:pt x="0" y="0"/>
                    </a:lnTo>
                  </a:path>
                </a:pathLst>
              </a:custGeom>
              <a:ln w="3175">
                <a:solidFill>
                  <a:srgbClr val="000000"/>
                </a:solidFill>
              </a:ln>
            </p:spPr>
            <p:txBody>
              <a:bodyPr wrap="square" lIns="0" tIns="0" rIns="0" bIns="0" rtlCol="0"/>
              <a:lstStyle/>
              <a:p>
                <a:endParaRPr sz="2133"/>
              </a:p>
            </p:txBody>
          </p:sp>
          <p:sp>
            <p:nvSpPr>
              <p:cNvPr id="89" name="object 89"/>
              <p:cNvSpPr/>
              <p:nvPr/>
            </p:nvSpPr>
            <p:spPr>
              <a:xfrm>
                <a:off x="529985" y="4031377"/>
                <a:ext cx="8467" cy="19756"/>
              </a:xfrm>
              <a:custGeom>
                <a:avLst/>
                <a:gdLst/>
                <a:ahLst/>
                <a:cxnLst/>
                <a:rect l="l" t="t" r="r" b="b"/>
                <a:pathLst>
                  <a:path w="9525" h="22225">
                    <a:moveTo>
                      <a:pt x="9220" y="21613"/>
                    </a:moveTo>
                    <a:lnTo>
                      <a:pt x="4133" y="6038"/>
                    </a:lnTo>
                    <a:lnTo>
                      <a:pt x="0" y="0"/>
                    </a:lnTo>
                  </a:path>
                </a:pathLst>
              </a:custGeom>
              <a:ln w="3175">
                <a:solidFill>
                  <a:srgbClr val="000000"/>
                </a:solidFill>
              </a:ln>
            </p:spPr>
            <p:txBody>
              <a:bodyPr wrap="square" lIns="0" tIns="0" rIns="0" bIns="0" rtlCol="0"/>
              <a:lstStyle/>
              <a:p>
                <a:endParaRPr sz="2133"/>
              </a:p>
            </p:txBody>
          </p:sp>
          <p:sp>
            <p:nvSpPr>
              <p:cNvPr id="90" name="object 90"/>
              <p:cNvSpPr/>
              <p:nvPr/>
            </p:nvSpPr>
            <p:spPr>
              <a:xfrm>
                <a:off x="517268" y="4012729"/>
                <a:ext cx="6773" cy="10160"/>
              </a:xfrm>
              <a:custGeom>
                <a:avLst/>
                <a:gdLst/>
                <a:ahLst/>
                <a:cxnLst/>
                <a:rect l="l" t="t" r="r" b="b"/>
                <a:pathLst>
                  <a:path w="7620" h="11429">
                    <a:moveTo>
                      <a:pt x="7630" y="11124"/>
                    </a:moveTo>
                    <a:lnTo>
                      <a:pt x="0" y="0"/>
                    </a:lnTo>
                  </a:path>
                </a:pathLst>
              </a:custGeom>
              <a:ln w="3175">
                <a:solidFill>
                  <a:srgbClr val="000000"/>
                </a:solidFill>
              </a:ln>
            </p:spPr>
            <p:txBody>
              <a:bodyPr wrap="square" lIns="0" tIns="0" rIns="0" bIns="0" rtlCol="0"/>
              <a:lstStyle/>
              <a:p>
                <a:endParaRPr sz="2133"/>
              </a:p>
            </p:txBody>
          </p:sp>
          <p:sp>
            <p:nvSpPr>
              <p:cNvPr id="91" name="object 91"/>
              <p:cNvSpPr/>
              <p:nvPr/>
            </p:nvSpPr>
            <p:spPr>
              <a:xfrm>
                <a:off x="622115" y="4152013"/>
                <a:ext cx="10724" cy="10160"/>
              </a:xfrm>
              <a:custGeom>
                <a:avLst/>
                <a:gdLst/>
                <a:ahLst/>
                <a:cxnLst/>
                <a:rect l="l" t="t" r="r" b="b"/>
                <a:pathLst>
                  <a:path w="12065" h="11429">
                    <a:moveTo>
                      <a:pt x="11763" y="11124"/>
                    </a:moveTo>
                    <a:lnTo>
                      <a:pt x="0" y="0"/>
                    </a:lnTo>
                  </a:path>
                </a:pathLst>
              </a:custGeom>
              <a:ln w="3175">
                <a:solidFill>
                  <a:srgbClr val="000000"/>
                </a:solidFill>
              </a:ln>
            </p:spPr>
            <p:txBody>
              <a:bodyPr wrap="square" lIns="0" tIns="0" rIns="0" bIns="0" rtlCol="0"/>
              <a:lstStyle/>
              <a:p>
                <a:endParaRPr sz="2133"/>
              </a:p>
            </p:txBody>
          </p:sp>
          <p:sp>
            <p:nvSpPr>
              <p:cNvPr id="92" name="object 92"/>
              <p:cNvSpPr/>
              <p:nvPr/>
            </p:nvSpPr>
            <p:spPr>
              <a:xfrm>
                <a:off x="606855" y="4146645"/>
                <a:ext cx="7338" cy="16369"/>
              </a:xfrm>
              <a:custGeom>
                <a:avLst/>
                <a:gdLst/>
                <a:ahLst/>
                <a:cxnLst/>
                <a:rect l="l" t="t" r="r" b="b"/>
                <a:pathLst>
                  <a:path w="8254" h="18414">
                    <a:moveTo>
                      <a:pt x="7948" y="0"/>
                    </a:moveTo>
                    <a:lnTo>
                      <a:pt x="953" y="1589"/>
                    </a:lnTo>
                    <a:lnTo>
                      <a:pt x="0" y="11124"/>
                    </a:lnTo>
                    <a:lnTo>
                      <a:pt x="1907" y="18116"/>
                    </a:lnTo>
                  </a:path>
                </a:pathLst>
              </a:custGeom>
              <a:ln w="3175">
                <a:solidFill>
                  <a:srgbClr val="000000"/>
                </a:solidFill>
              </a:ln>
            </p:spPr>
            <p:txBody>
              <a:bodyPr wrap="square" lIns="0" tIns="0" rIns="0" bIns="0" rtlCol="0"/>
              <a:lstStyle/>
              <a:p>
                <a:endParaRPr sz="2133"/>
              </a:p>
            </p:txBody>
          </p:sp>
          <p:sp>
            <p:nvSpPr>
              <p:cNvPr id="93" name="object 93"/>
              <p:cNvSpPr/>
              <p:nvPr/>
            </p:nvSpPr>
            <p:spPr>
              <a:xfrm>
                <a:off x="611658" y="4172919"/>
                <a:ext cx="6209" cy="20884"/>
              </a:xfrm>
              <a:custGeom>
                <a:avLst/>
                <a:gdLst/>
                <a:ahLst/>
                <a:cxnLst/>
                <a:rect l="l" t="t" r="r" b="b"/>
                <a:pathLst>
                  <a:path w="6984" h="23495">
                    <a:moveTo>
                      <a:pt x="0" y="0"/>
                    </a:moveTo>
                    <a:lnTo>
                      <a:pt x="6676" y="22884"/>
                    </a:lnTo>
                  </a:path>
                </a:pathLst>
              </a:custGeom>
              <a:ln w="3175">
                <a:solidFill>
                  <a:srgbClr val="000000"/>
                </a:solidFill>
              </a:ln>
            </p:spPr>
            <p:txBody>
              <a:bodyPr wrap="square" lIns="0" tIns="0" rIns="0" bIns="0" rtlCol="0"/>
              <a:lstStyle/>
              <a:p>
                <a:endParaRPr sz="2133"/>
              </a:p>
            </p:txBody>
          </p:sp>
          <p:sp>
            <p:nvSpPr>
              <p:cNvPr id="94" name="object 94"/>
              <p:cNvSpPr/>
              <p:nvPr/>
            </p:nvSpPr>
            <p:spPr>
              <a:xfrm>
                <a:off x="622963" y="4201735"/>
                <a:ext cx="16369" cy="12981"/>
              </a:xfrm>
              <a:custGeom>
                <a:avLst/>
                <a:gdLst/>
                <a:ahLst/>
                <a:cxnLst/>
                <a:rect l="l" t="t" r="r" b="b"/>
                <a:pathLst>
                  <a:path w="18415" h="14604">
                    <a:moveTo>
                      <a:pt x="0" y="0"/>
                    </a:moveTo>
                    <a:lnTo>
                      <a:pt x="14624" y="13984"/>
                    </a:lnTo>
                    <a:lnTo>
                      <a:pt x="18122" y="13031"/>
                    </a:lnTo>
                  </a:path>
                </a:pathLst>
              </a:custGeom>
              <a:ln w="3175">
                <a:solidFill>
                  <a:srgbClr val="000000"/>
                </a:solidFill>
              </a:ln>
            </p:spPr>
            <p:txBody>
              <a:bodyPr wrap="square" lIns="0" tIns="0" rIns="0" bIns="0" rtlCol="0"/>
              <a:lstStyle/>
              <a:p>
                <a:endParaRPr sz="2133"/>
              </a:p>
            </p:txBody>
          </p:sp>
          <p:sp>
            <p:nvSpPr>
              <p:cNvPr id="95" name="object 95"/>
              <p:cNvSpPr/>
              <p:nvPr/>
            </p:nvSpPr>
            <p:spPr>
              <a:xfrm>
                <a:off x="639920" y="4186197"/>
                <a:ext cx="5080" cy="20884"/>
              </a:xfrm>
              <a:custGeom>
                <a:avLst/>
                <a:gdLst/>
                <a:ahLst/>
                <a:cxnLst/>
                <a:rect l="l" t="t" r="r" b="b"/>
                <a:pathLst>
                  <a:path w="5715" h="23495">
                    <a:moveTo>
                      <a:pt x="5404" y="22884"/>
                    </a:moveTo>
                    <a:lnTo>
                      <a:pt x="5722" y="19706"/>
                    </a:lnTo>
                    <a:lnTo>
                      <a:pt x="0" y="0"/>
                    </a:lnTo>
                  </a:path>
                </a:pathLst>
              </a:custGeom>
              <a:ln w="3175">
                <a:solidFill>
                  <a:srgbClr val="000000"/>
                </a:solidFill>
              </a:ln>
            </p:spPr>
            <p:txBody>
              <a:bodyPr wrap="square" lIns="0" tIns="0" rIns="0" bIns="0" rtlCol="0"/>
              <a:lstStyle/>
              <a:p>
                <a:endParaRPr sz="2133"/>
              </a:p>
            </p:txBody>
          </p:sp>
          <p:sp>
            <p:nvSpPr>
              <p:cNvPr id="96" name="object 96"/>
              <p:cNvSpPr/>
              <p:nvPr/>
            </p:nvSpPr>
            <p:spPr>
              <a:xfrm>
                <a:off x="632570" y="4161898"/>
                <a:ext cx="4516" cy="14676"/>
              </a:xfrm>
              <a:custGeom>
                <a:avLst/>
                <a:gdLst/>
                <a:ahLst/>
                <a:cxnLst/>
                <a:rect l="l" t="t" r="r" b="b"/>
                <a:pathLst>
                  <a:path w="5079" h="16510">
                    <a:moveTo>
                      <a:pt x="4768" y="15892"/>
                    </a:moveTo>
                    <a:lnTo>
                      <a:pt x="0" y="0"/>
                    </a:lnTo>
                  </a:path>
                </a:pathLst>
              </a:custGeom>
              <a:ln w="3175">
                <a:solidFill>
                  <a:srgbClr val="000000"/>
                </a:solidFill>
              </a:ln>
            </p:spPr>
            <p:txBody>
              <a:bodyPr wrap="square" lIns="0" tIns="0" rIns="0" bIns="0" rtlCol="0"/>
              <a:lstStyle/>
              <a:p>
                <a:endParaRPr sz="2133"/>
              </a:p>
            </p:txBody>
          </p:sp>
          <p:sp>
            <p:nvSpPr>
              <p:cNvPr id="97" name="object 97"/>
              <p:cNvSpPr/>
              <p:nvPr/>
            </p:nvSpPr>
            <p:spPr>
              <a:xfrm>
                <a:off x="727244" y="4484542"/>
                <a:ext cx="5644" cy="9596"/>
              </a:xfrm>
              <a:custGeom>
                <a:avLst/>
                <a:gdLst/>
                <a:ahLst/>
                <a:cxnLst/>
                <a:rect l="l" t="t" r="r" b="b"/>
                <a:pathLst>
                  <a:path w="6350" h="10795">
                    <a:moveTo>
                      <a:pt x="6358" y="10806"/>
                    </a:moveTo>
                    <a:lnTo>
                      <a:pt x="0" y="0"/>
                    </a:lnTo>
                  </a:path>
                </a:pathLst>
              </a:custGeom>
              <a:ln w="3175">
                <a:solidFill>
                  <a:srgbClr val="000000"/>
                </a:solidFill>
              </a:ln>
            </p:spPr>
            <p:txBody>
              <a:bodyPr wrap="square" lIns="0" tIns="0" rIns="0" bIns="0" rtlCol="0"/>
              <a:lstStyle/>
              <a:p>
                <a:endParaRPr sz="2133"/>
              </a:p>
            </p:txBody>
          </p:sp>
          <p:sp>
            <p:nvSpPr>
              <p:cNvPr id="98" name="object 98"/>
              <p:cNvSpPr/>
              <p:nvPr/>
            </p:nvSpPr>
            <p:spPr>
              <a:xfrm>
                <a:off x="703505" y="4465611"/>
                <a:ext cx="18627" cy="10160"/>
              </a:xfrm>
              <a:custGeom>
                <a:avLst/>
                <a:gdLst/>
                <a:ahLst/>
                <a:cxnLst/>
                <a:rect l="l" t="t" r="r" b="b"/>
                <a:pathLst>
                  <a:path w="20954" h="11429">
                    <a:moveTo>
                      <a:pt x="20347" y="11442"/>
                    </a:moveTo>
                    <a:lnTo>
                      <a:pt x="2861" y="0"/>
                    </a:lnTo>
                    <a:lnTo>
                      <a:pt x="0" y="635"/>
                    </a:lnTo>
                  </a:path>
                </a:pathLst>
              </a:custGeom>
              <a:ln w="3175">
                <a:solidFill>
                  <a:srgbClr val="000000"/>
                </a:solidFill>
              </a:ln>
            </p:spPr>
            <p:txBody>
              <a:bodyPr wrap="square" lIns="0" tIns="0" rIns="0" bIns="0" rtlCol="0"/>
              <a:lstStyle/>
              <a:p>
                <a:endParaRPr sz="2133"/>
              </a:p>
            </p:txBody>
          </p:sp>
          <p:sp>
            <p:nvSpPr>
              <p:cNvPr id="99" name="object 99"/>
              <p:cNvSpPr/>
              <p:nvPr/>
            </p:nvSpPr>
            <p:spPr>
              <a:xfrm>
                <a:off x="693049" y="4469283"/>
                <a:ext cx="2258" cy="21449"/>
              </a:xfrm>
              <a:custGeom>
                <a:avLst/>
                <a:gdLst/>
                <a:ahLst/>
                <a:cxnLst/>
                <a:rect l="l" t="t" r="r" b="b"/>
                <a:pathLst>
                  <a:path w="2540" h="24129">
                    <a:moveTo>
                      <a:pt x="953" y="0"/>
                    </a:moveTo>
                    <a:lnTo>
                      <a:pt x="0" y="15892"/>
                    </a:lnTo>
                    <a:lnTo>
                      <a:pt x="2543" y="23520"/>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698136" y="4500360"/>
                <a:ext cx="6209" cy="20320"/>
              </a:xfrm>
              <a:custGeom>
                <a:avLst/>
                <a:gdLst/>
                <a:ahLst/>
                <a:cxnLst/>
                <a:rect l="l" t="t" r="r" b="b"/>
                <a:pathLst>
                  <a:path w="6984" h="22860">
                    <a:moveTo>
                      <a:pt x="0" y="0"/>
                    </a:moveTo>
                    <a:lnTo>
                      <a:pt x="6676" y="21613"/>
                    </a:lnTo>
                    <a:lnTo>
                      <a:pt x="6994" y="22566"/>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707462" y="4530590"/>
                <a:ext cx="6209" cy="20884"/>
              </a:xfrm>
              <a:custGeom>
                <a:avLst/>
                <a:gdLst/>
                <a:ahLst/>
                <a:cxnLst/>
                <a:rect l="l" t="t" r="r" b="b"/>
                <a:pathLst>
                  <a:path w="6984" h="23495">
                    <a:moveTo>
                      <a:pt x="0" y="0"/>
                    </a:moveTo>
                    <a:lnTo>
                      <a:pt x="4768" y="15574"/>
                    </a:lnTo>
                    <a:lnTo>
                      <a:pt x="6994" y="22884"/>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717918" y="4560537"/>
                <a:ext cx="12981" cy="16933"/>
              </a:xfrm>
              <a:custGeom>
                <a:avLst/>
                <a:gdLst/>
                <a:ahLst/>
                <a:cxnLst/>
                <a:rect l="l" t="t" r="r" b="b"/>
                <a:pathLst>
                  <a:path w="14605" h="19050">
                    <a:moveTo>
                      <a:pt x="0" y="0"/>
                    </a:moveTo>
                    <a:lnTo>
                      <a:pt x="9220" y="14938"/>
                    </a:lnTo>
                    <a:lnTo>
                      <a:pt x="14306" y="18434"/>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739397" y="4576075"/>
                <a:ext cx="15804" cy="8467"/>
              </a:xfrm>
              <a:custGeom>
                <a:avLst/>
                <a:gdLst/>
                <a:ahLst/>
                <a:cxnLst/>
                <a:rect l="l" t="t" r="r" b="b"/>
                <a:pathLst>
                  <a:path w="17780" h="9525">
                    <a:moveTo>
                      <a:pt x="0" y="7310"/>
                    </a:moveTo>
                    <a:lnTo>
                      <a:pt x="3179" y="9535"/>
                    </a:lnTo>
                    <a:lnTo>
                      <a:pt x="16850" y="6038"/>
                    </a:lnTo>
                    <a:lnTo>
                      <a:pt x="17168" y="0"/>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748722" y="4545279"/>
                <a:ext cx="6209" cy="20320"/>
              </a:xfrm>
              <a:custGeom>
                <a:avLst/>
                <a:gdLst/>
                <a:ahLst/>
                <a:cxnLst/>
                <a:rect l="l" t="t" r="r" b="b"/>
                <a:pathLst>
                  <a:path w="6984" h="22860">
                    <a:moveTo>
                      <a:pt x="6676" y="22566"/>
                    </a:moveTo>
                    <a:lnTo>
                      <a:pt x="3179" y="11442"/>
                    </a:lnTo>
                    <a:lnTo>
                      <a:pt x="0" y="0"/>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739397" y="4514766"/>
                <a:ext cx="6209" cy="20884"/>
              </a:xfrm>
              <a:custGeom>
                <a:avLst/>
                <a:gdLst/>
                <a:ahLst/>
                <a:cxnLst/>
                <a:rect l="l" t="t" r="r" b="b"/>
                <a:pathLst>
                  <a:path w="6984" h="23495">
                    <a:moveTo>
                      <a:pt x="6994" y="22884"/>
                    </a:moveTo>
                    <a:lnTo>
                      <a:pt x="5404" y="17481"/>
                    </a:lnTo>
                    <a:lnTo>
                      <a:pt x="0" y="0"/>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732896" y="4494140"/>
                <a:ext cx="3387" cy="11289"/>
              </a:xfrm>
              <a:custGeom>
                <a:avLst/>
                <a:gdLst/>
                <a:ahLst/>
                <a:cxnLst/>
                <a:rect l="l" t="t" r="r" b="b"/>
                <a:pathLst>
                  <a:path w="3809" h="12700">
                    <a:moveTo>
                      <a:pt x="3815" y="12077"/>
                    </a:moveTo>
                    <a:lnTo>
                      <a:pt x="0" y="0"/>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517268" y="2113868"/>
                <a:ext cx="162560" cy="1975556"/>
              </a:xfrm>
              <a:custGeom>
                <a:avLst/>
                <a:gdLst/>
                <a:ahLst/>
                <a:cxnLst/>
                <a:rect l="l" t="t" r="r" b="b"/>
                <a:pathLst>
                  <a:path w="182879" h="2222500">
                    <a:moveTo>
                      <a:pt x="182810" y="29241"/>
                    </a:moveTo>
                    <a:lnTo>
                      <a:pt x="182810" y="2222021"/>
                    </a:lnTo>
                    <a:lnTo>
                      <a:pt x="165324" y="2214711"/>
                    </a:lnTo>
                    <a:lnTo>
                      <a:pt x="0" y="2136205"/>
                    </a:lnTo>
                    <a:lnTo>
                      <a:pt x="0" y="41954"/>
                    </a:lnTo>
                    <a:lnTo>
                      <a:pt x="17486" y="11124"/>
                    </a:lnTo>
                    <a:lnTo>
                      <a:pt x="136074" y="0"/>
                    </a:lnTo>
                    <a:lnTo>
                      <a:pt x="154514" y="635"/>
                    </a:lnTo>
                    <a:lnTo>
                      <a:pt x="182810" y="29241"/>
                    </a:lnTo>
                    <a:close/>
                  </a:path>
                </a:pathLst>
              </a:custGeom>
              <a:ln w="3175">
                <a:solidFill>
                  <a:srgbClr val="000000"/>
                </a:solidFill>
              </a:ln>
            </p:spPr>
            <p:txBody>
              <a:bodyPr wrap="square" lIns="0" tIns="0" rIns="0" bIns="0" rtlCol="0"/>
              <a:lstStyle/>
              <a:p>
                <a:endParaRPr sz="2133"/>
              </a:p>
            </p:txBody>
          </p:sp>
          <p:sp>
            <p:nvSpPr>
              <p:cNvPr id="108" name="object 108" descr="Details of framing and connectors commonly used to transfer overturning from a shear wall to the foundation. "/>
              <p:cNvSpPr/>
              <p:nvPr/>
            </p:nvSpPr>
            <p:spPr>
              <a:xfrm>
                <a:off x="233203" y="1771841"/>
                <a:ext cx="2047197" cy="4165683"/>
              </a:xfrm>
              <a:prstGeom prst="rect">
                <a:avLst/>
              </a:prstGeom>
              <a:blipFill>
                <a:blip r:embed="rId5" cstate="print"/>
                <a:stretch>
                  <a:fillRect/>
                </a:stretch>
              </a:blipFill>
            </p:spPr>
            <p:txBody>
              <a:bodyPr wrap="square" lIns="0" tIns="0" rIns="0" bIns="0" rtlCol="0"/>
              <a:lstStyle/>
              <a:p>
                <a:endParaRPr sz="2133"/>
              </a:p>
            </p:txBody>
          </p:sp>
          <p:sp>
            <p:nvSpPr>
              <p:cNvPr id="109" name="object 109"/>
              <p:cNvSpPr/>
              <p:nvPr/>
            </p:nvSpPr>
            <p:spPr>
              <a:xfrm>
                <a:off x="293444" y="3172488"/>
                <a:ext cx="224084" cy="46849"/>
              </a:xfrm>
              <a:custGeom>
                <a:avLst/>
                <a:gdLst/>
                <a:ahLst/>
                <a:cxnLst/>
                <a:rect l="l" t="t" r="r" b="b"/>
                <a:pathLst>
                  <a:path w="252095" h="52705">
                    <a:moveTo>
                      <a:pt x="0" y="0"/>
                    </a:moveTo>
                    <a:lnTo>
                      <a:pt x="251801" y="52443"/>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120490" y="3193950"/>
                <a:ext cx="396804" cy="85231"/>
              </a:xfrm>
              <a:custGeom>
                <a:avLst/>
                <a:gdLst/>
                <a:ahLst/>
                <a:cxnLst/>
                <a:rect l="l" t="t" r="r" b="b"/>
                <a:pathLst>
                  <a:path w="446405" h="95885">
                    <a:moveTo>
                      <a:pt x="0" y="0"/>
                    </a:moveTo>
                    <a:lnTo>
                      <a:pt x="446376" y="95352"/>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67642" y="3738362"/>
                <a:ext cx="449862" cy="185702"/>
              </a:xfrm>
              <a:custGeom>
                <a:avLst/>
                <a:gdLst/>
                <a:ahLst/>
                <a:cxnLst/>
                <a:rect l="l" t="t" r="r" b="b"/>
                <a:pathLst>
                  <a:path w="506095" h="208914">
                    <a:moveTo>
                      <a:pt x="0" y="0"/>
                    </a:moveTo>
                    <a:lnTo>
                      <a:pt x="505829" y="208503"/>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120489" y="3202693"/>
                <a:ext cx="0" cy="58702"/>
              </a:xfrm>
              <a:custGeom>
                <a:avLst/>
                <a:gdLst/>
                <a:ahLst/>
                <a:cxnLst/>
                <a:rect l="l" t="t" r="r" b="b"/>
                <a:pathLst>
                  <a:path h="66039">
                    <a:moveTo>
                      <a:pt x="0" y="0"/>
                    </a:moveTo>
                    <a:lnTo>
                      <a:pt x="0" y="65475"/>
                    </a:lnTo>
                  </a:path>
                </a:pathLst>
              </a:custGeom>
              <a:ln w="3175">
                <a:solidFill>
                  <a:srgbClr val="000000"/>
                </a:solidFill>
              </a:ln>
            </p:spPr>
            <p:txBody>
              <a:bodyPr wrap="square" lIns="0" tIns="0" rIns="0" bIns="0" rtlCol="0"/>
              <a:lstStyle/>
              <a:p>
                <a:endParaRPr sz="2133"/>
              </a:p>
            </p:txBody>
          </p:sp>
          <p:sp>
            <p:nvSpPr>
              <p:cNvPr id="113" name="object 113"/>
              <p:cNvSpPr/>
              <p:nvPr/>
            </p:nvSpPr>
            <p:spPr>
              <a:xfrm>
                <a:off x="145076" y="3692592"/>
                <a:ext cx="0" cy="77329"/>
              </a:xfrm>
              <a:custGeom>
                <a:avLst/>
                <a:gdLst/>
                <a:ahLst/>
                <a:cxnLst/>
                <a:rect l="l" t="t" r="r" b="b"/>
                <a:pathLst>
                  <a:path h="86995">
                    <a:moveTo>
                      <a:pt x="0" y="0"/>
                    </a:moveTo>
                    <a:lnTo>
                      <a:pt x="0" y="86770"/>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145076" y="3319375"/>
                <a:ext cx="372533" cy="98212"/>
              </a:xfrm>
              <a:custGeom>
                <a:avLst/>
                <a:gdLst/>
                <a:ahLst/>
                <a:cxnLst/>
                <a:rect l="l" t="t" r="r" b="b"/>
                <a:pathLst>
                  <a:path w="419100" h="110489">
                    <a:moveTo>
                      <a:pt x="418716" y="109972"/>
                    </a:moveTo>
                    <a:lnTo>
                      <a:pt x="0" y="0"/>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35706" y="3241387"/>
                <a:ext cx="482036" cy="117404"/>
              </a:xfrm>
              <a:custGeom>
                <a:avLst/>
                <a:gdLst/>
                <a:ahLst/>
                <a:cxnLst/>
                <a:rect l="l" t="t" r="r" b="b"/>
                <a:pathLst>
                  <a:path w="542290" h="132079">
                    <a:moveTo>
                      <a:pt x="0" y="0"/>
                    </a:moveTo>
                    <a:lnTo>
                      <a:pt x="541755" y="131585"/>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342617" y="4803736"/>
                <a:ext cx="14111" cy="17498"/>
              </a:xfrm>
              <a:custGeom>
                <a:avLst/>
                <a:gdLst/>
                <a:ahLst/>
                <a:cxnLst/>
                <a:rect l="l" t="t" r="r" b="b"/>
                <a:pathLst>
                  <a:path w="15875" h="19685">
                    <a:moveTo>
                      <a:pt x="9855" y="19388"/>
                    </a:moveTo>
                    <a:lnTo>
                      <a:pt x="11127" y="18752"/>
                    </a:lnTo>
                    <a:lnTo>
                      <a:pt x="12399" y="18116"/>
                    </a:lnTo>
                    <a:lnTo>
                      <a:pt x="13353" y="16845"/>
                    </a:lnTo>
                    <a:lnTo>
                      <a:pt x="14306" y="15256"/>
                    </a:lnTo>
                    <a:lnTo>
                      <a:pt x="14942" y="13667"/>
                    </a:lnTo>
                    <a:lnTo>
                      <a:pt x="15260" y="11760"/>
                    </a:lnTo>
                    <a:lnTo>
                      <a:pt x="15260" y="9853"/>
                    </a:lnTo>
                    <a:lnTo>
                      <a:pt x="14942" y="7946"/>
                    </a:lnTo>
                    <a:lnTo>
                      <a:pt x="14306" y="6356"/>
                    </a:lnTo>
                    <a:lnTo>
                      <a:pt x="13671" y="4449"/>
                    </a:lnTo>
                    <a:lnTo>
                      <a:pt x="12399" y="2860"/>
                    </a:lnTo>
                    <a:lnTo>
                      <a:pt x="11445" y="1589"/>
                    </a:lnTo>
                    <a:lnTo>
                      <a:pt x="9855" y="635"/>
                    </a:lnTo>
                    <a:lnTo>
                      <a:pt x="8584" y="0"/>
                    </a:lnTo>
                    <a:lnTo>
                      <a:pt x="6994" y="0"/>
                    </a:lnTo>
                    <a:lnTo>
                      <a:pt x="5404" y="0"/>
                    </a:lnTo>
                    <a:lnTo>
                      <a:pt x="4133" y="635"/>
                    </a:lnTo>
                    <a:lnTo>
                      <a:pt x="2861" y="1271"/>
                    </a:lnTo>
                    <a:lnTo>
                      <a:pt x="1907" y="2542"/>
                    </a:lnTo>
                    <a:lnTo>
                      <a:pt x="953" y="4131"/>
                    </a:lnTo>
                    <a:lnTo>
                      <a:pt x="317" y="5721"/>
                    </a:lnTo>
                    <a:lnTo>
                      <a:pt x="0" y="7628"/>
                    </a:lnTo>
                    <a:lnTo>
                      <a:pt x="0" y="9535"/>
                    </a:lnTo>
                    <a:lnTo>
                      <a:pt x="6994" y="19388"/>
                    </a:lnTo>
                    <a:lnTo>
                      <a:pt x="8266" y="19388"/>
                    </a:lnTo>
                    <a:lnTo>
                      <a:pt x="9855" y="19388"/>
                    </a:lnTo>
                    <a:close/>
                  </a:path>
                </a:pathLst>
              </a:custGeom>
              <a:ln w="3175">
                <a:solidFill>
                  <a:srgbClr val="000000"/>
                </a:solidFill>
              </a:ln>
            </p:spPr>
            <p:txBody>
              <a:bodyPr wrap="square" lIns="0" tIns="0" rIns="0" bIns="0" rtlCol="0"/>
              <a:lstStyle/>
              <a:p>
                <a:endParaRPr sz="2133"/>
              </a:p>
            </p:txBody>
          </p:sp>
          <p:sp>
            <p:nvSpPr>
              <p:cNvPr id="117" name="object 117"/>
              <p:cNvSpPr/>
              <p:nvPr/>
            </p:nvSpPr>
            <p:spPr>
              <a:xfrm>
                <a:off x="772179" y="4884253"/>
                <a:ext cx="14111" cy="18062"/>
              </a:xfrm>
              <a:custGeom>
                <a:avLst/>
                <a:gdLst/>
                <a:ahLst/>
                <a:cxnLst/>
                <a:rect l="l" t="t" r="r" b="b"/>
                <a:pathLst>
                  <a:path w="15875" h="20320">
                    <a:moveTo>
                      <a:pt x="9537" y="19388"/>
                    </a:moveTo>
                    <a:lnTo>
                      <a:pt x="11127" y="19070"/>
                    </a:lnTo>
                    <a:lnTo>
                      <a:pt x="12399" y="18116"/>
                    </a:lnTo>
                    <a:lnTo>
                      <a:pt x="13353" y="16845"/>
                    </a:lnTo>
                    <a:lnTo>
                      <a:pt x="14306" y="15574"/>
                    </a:lnTo>
                    <a:lnTo>
                      <a:pt x="14942" y="13984"/>
                    </a:lnTo>
                    <a:lnTo>
                      <a:pt x="14942" y="12077"/>
                    </a:lnTo>
                    <a:lnTo>
                      <a:pt x="15260" y="10170"/>
                    </a:lnTo>
                    <a:lnTo>
                      <a:pt x="14942" y="8263"/>
                    </a:lnTo>
                    <a:lnTo>
                      <a:pt x="14306" y="6356"/>
                    </a:lnTo>
                    <a:lnTo>
                      <a:pt x="13353" y="4767"/>
                    </a:lnTo>
                    <a:lnTo>
                      <a:pt x="12399" y="3178"/>
                    </a:lnTo>
                    <a:lnTo>
                      <a:pt x="11127" y="1907"/>
                    </a:lnTo>
                    <a:lnTo>
                      <a:pt x="9855" y="953"/>
                    </a:lnTo>
                    <a:lnTo>
                      <a:pt x="8266" y="317"/>
                    </a:lnTo>
                    <a:lnTo>
                      <a:pt x="6994" y="0"/>
                    </a:lnTo>
                    <a:lnTo>
                      <a:pt x="5404" y="317"/>
                    </a:lnTo>
                    <a:lnTo>
                      <a:pt x="0" y="7628"/>
                    </a:lnTo>
                    <a:lnTo>
                      <a:pt x="0" y="9535"/>
                    </a:lnTo>
                    <a:lnTo>
                      <a:pt x="317" y="11442"/>
                    </a:lnTo>
                    <a:lnTo>
                      <a:pt x="635" y="13349"/>
                    </a:lnTo>
                    <a:lnTo>
                      <a:pt x="1589" y="14938"/>
                    </a:lnTo>
                    <a:lnTo>
                      <a:pt x="2543" y="16527"/>
                    </a:lnTo>
                    <a:lnTo>
                      <a:pt x="3815" y="17799"/>
                    </a:lnTo>
                    <a:lnTo>
                      <a:pt x="5086"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18" name="object 118"/>
              <p:cNvSpPr/>
              <p:nvPr/>
            </p:nvSpPr>
            <p:spPr>
              <a:xfrm>
                <a:off x="1332304" y="4755978"/>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14306" y="6356"/>
                    </a:lnTo>
                    <a:lnTo>
                      <a:pt x="13671" y="4767"/>
                    </a:lnTo>
                    <a:lnTo>
                      <a:pt x="12399" y="3178"/>
                    </a:lnTo>
                    <a:lnTo>
                      <a:pt x="11445" y="1907"/>
                    </a:lnTo>
                    <a:lnTo>
                      <a:pt x="9855" y="953"/>
                    </a:lnTo>
                    <a:lnTo>
                      <a:pt x="8584" y="317"/>
                    </a:lnTo>
                    <a:lnTo>
                      <a:pt x="6994" y="0"/>
                    </a:lnTo>
                    <a:lnTo>
                      <a:pt x="5404" y="317"/>
                    </a:lnTo>
                    <a:lnTo>
                      <a:pt x="4133" y="635"/>
                    </a:lnTo>
                    <a:lnTo>
                      <a:pt x="2861" y="1589"/>
                    </a:lnTo>
                    <a:lnTo>
                      <a:pt x="1907" y="2860"/>
                    </a:lnTo>
                    <a:lnTo>
                      <a:pt x="953" y="4131"/>
                    </a:lnTo>
                    <a:lnTo>
                      <a:pt x="317" y="5721"/>
                    </a:lnTo>
                    <a:lnTo>
                      <a:pt x="0" y="7628"/>
                    </a:lnTo>
                    <a:lnTo>
                      <a:pt x="0" y="9535"/>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19" name="object 119"/>
              <p:cNvSpPr/>
              <p:nvPr/>
            </p:nvSpPr>
            <p:spPr>
              <a:xfrm>
                <a:off x="1315065" y="4742698"/>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14624" y="6356"/>
                    </a:lnTo>
                    <a:lnTo>
                      <a:pt x="13671" y="4767"/>
                    </a:lnTo>
                    <a:lnTo>
                      <a:pt x="12717" y="3178"/>
                    </a:lnTo>
                    <a:lnTo>
                      <a:pt x="11445" y="1907"/>
                    </a:lnTo>
                    <a:lnTo>
                      <a:pt x="9855" y="953"/>
                    </a:lnTo>
                    <a:lnTo>
                      <a:pt x="8584" y="317"/>
                    </a:lnTo>
                    <a:lnTo>
                      <a:pt x="6994" y="0"/>
                    </a:lnTo>
                    <a:lnTo>
                      <a:pt x="5722" y="317"/>
                    </a:lnTo>
                    <a:lnTo>
                      <a:pt x="4133" y="635"/>
                    </a:lnTo>
                    <a:lnTo>
                      <a:pt x="2861" y="1589"/>
                    </a:lnTo>
                    <a:lnTo>
                      <a:pt x="1907" y="2860"/>
                    </a:lnTo>
                    <a:lnTo>
                      <a:pt x="953" y="4131"/>
                    </a:lnTo>
                    <a:lnTo>
                      <a:pt x="317" y="6038"/>
                    </a:lnTo>
                    <a:lnTo>
                      <a:pt x="0" y="7628"/>
                    </a:lnTo>
                    <a:lnTo>
                      <a:pt x="0" y="9535"/>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20" name="object 120"/>
              <p:cNvSpPr/>
              <p:nvPr/>
            </p:nvSpPr>
            <p:spPr>
              <a:xfrm>
                <a:off x="1339086" y="4647769"/>
                <a:ext cx="13547" cy="17498"/>
              </a:xfrm>
              <a:custGeom>
                <a:avLst/>
                <a:gdLst/>
                <a:ahLst/>
                <a:cxnLst/>
                <a:rect l="l" t="t" r="r" b="b"/>
                <a:pathLst>
                  <a:path w="15240" h="19685">
                    <a:moveTo>
                      <a:pt x="9537" y="19388"/>
                    </a:moveTo>
                    <a:lnTo>
                      <a:pt x="14942" y="11760"/>
                    </a:lnTo>
                    <a:lnTo>
                      <a:pt x="14942" y="9853"/>
                    </a:lnTo>
                    <a:lnTo>
                      <a:pt x="14624" y="7946"/>
                    </a:lnTo>
                    <a:lnTo>
                      <a:pt x="14306" y="6038"/>
                    </a:lnTo>
                    <a:lnTo>
                      <a:pt x="13353" y="4449"/>
                    </a:lnTo>
                    <a:lnTo>
                      <a:pt x="12399" y="2860"/>
                    </a:lnTo>
                    <a:lnTo>
                      <a:pt x="11127" y="1589"/>
                    </a:lnTo>
                    <a:lnTo>
                      <a:pt x="9855" y="635"/>
                    </a:lnTo>
                    <a:lnTo>
                      <a:pt x="8266" y="0"/>
                    </a:lnTo>
                    <a:lnTo>
                      <a:pt x="6676" y="0"/>
                    </a:lnTo>
                    <a:lnTo>
                      <a:pt x="5404" y="0"/>
                    </a:lnTo>
                    <a:lnTo>
                      <a:pt x="317" y="5721"/>
                    </a:lnTo>
                    <a:lnTo>
                      <a:pt x="0" y="7310"/>
                    </a:lnTo>
                    <a:lnTo>
                      <a:pt x="0" y="9217"/>
                    </a:lnTo>
                    <a:lnTo>
                      <a:pt x="0" y="11442"/>
                    </a:lnTo>
                    <a:lnTo>
                      <a:pt x="635" y="13031"/>
                    </a:lnTo>
                    <a:lnTo>
                      <a:pt x="6676" y="19070"/>
                    </a:lnTo>
                    <a:lnTo>
                      <a:pt x="8266" y="19388"/>
                    </a:lnTo>
                    <a:lnTo>
                      <a:pt x="9537" y="19388"/>
                    </a:lnTo>
                    <a:close/>
                  </a:path>
                </a:pathLst>
              </a:custGeom>
              <a:ln w="3175">
                <a:solidFill>
                  <a:srgbClr val="000000"/>
                </a:solidFill>
              </a:ln>
            </p:spPr>
            <p:txBody>
              <a:bodyPr wrap="square" lIns="0" tIns="0" rIns="0" bIns="0" rtlCol="0"/>
              <a:lstStyle/>
              <a:p>
                <a:endParaRPr sz="2133"/>
              </a:p>
            </p:txBody>
          </p:sp>
          <p:sp>
            <p:nvSpPr>
              <p:cNvPr id="121" name="object 121"/>
              <p:cNvSpPr/>
              <p:nvPr/>
            </p:nvSpPr>
            <p:spPr>
              <a:xfrm>
                <a:off x="1356043" y="4766710"/>
                <a:ext cx="14111" cy="17498"/>
              </a:xfrm>
              <a:custGeom>
                <a:avLst/>
                <a:gdLst/>
                <a:ahLst/>
                <a:cxnLst/>
                <a:rect l="l" t="t" r="r" b="b"/>
                <a:pathLst>
                  <a:path w="15875" h="19685">
                    <a:moveTo>
                      <a:pt x="9855" y="19388"/>
                    </a:moveTo>
                    <a:lnTo>
                      <a:pt x="11127" y="18752"/>
                    </a:lnTo>
                    <a:lnTo>
                      <a:pt x="12399" y="18116"/>
                    </a:lnTo>
                    <a:lnTo>
                      <a:pt x="13671" y="16845"/>
                    </a:lnTo>
                    <a:lnTo>
                      <a:pt x="14306" y="15256"/>
                    </a:lnTo>
                    <a:lnTo>
                      <a:pt x="14942" y="13667"/>
                    </a:lnTo>
                    <a:lnTo>
                      <a:pt x="15260" y="11760"/>
                    </a:lnTo>
                    <a:lnTo>
                      <a:pt x="15260" y="9853"/>
                    </a:lnTo>
                    <a:lnTo>
                      <a:pt x="14942" y="7946"/>
                    </a:lnTo>
                    <a:lnTo>
                      <a:pt x="8584" y="0"/>
                    </a:lnTo>
                    <a:lnTo>
                      <a:pt x="6994" y="0"/>
                    </a:lnTo>
                    <a:lnTo>
                      <a:pt x="5722" y="0"/>
                    </a:lnTo>
                    <a:lnTo>
                      <a:pt x="0" y="7628"/>
                    </a:lnTo>
                    <a:lnTo>
                      <a:pt x="0" y="9535"/>
                    </a:lnTo>
                    <a:lnTo>
                      <a:pt x="6994" y="19388"/>
                    </a:lnTo>
                    <a:lnTo>
                      <a:pt x="8266" y="19388"/>
                    </a:lnTo>
                    <a:lnTo>
                      <a:pt x="9855" y="19388"/>
                    </a:lnTo>
                    <a:close/>
                  </a:path>
                </a:pathLst>
              </a:custGeom>
              <a:ln w="3175">
                <a:solidFill>
                  <a:srgbClr val="000000"/>
                </a:solidFill>
              </a:ln>
            </p:spPr>
            <p:txBody>
              <a:bodyPr wrap="square" lIns="0" tIns="0" rIns="0" bIns="0" rtlCol="0"/>
              <a:lstStyle/>
              <a:p>
                <a:endParaRPr sz="2133"/>
              </a:p>
            </p:txBody>
          </p:sp>
          <p:sp>
            <p:nvSpPr>
              <p:cNvPr id="122" name="object 122"/>
              <p:cNvSpPr/>
              <p:nvPr/>
            </p:nvSpPr>
            <p:spPr>
              <a:xfrm>
                <a:off x="863178" y="4889607"/>
                <a:ext cx="14111" cy="18062"/>
              </a:xfrm>
              <a:custGeom>
                <a:avLst/>
                <a:gdLst/>
                <a:ahLst/>
                <a:cxnLst/>
                <a:rect l="l" t="t" r="r" b="b"/>
                <a:pathLst>
                  <a:path w="15875" h="20320">
                    <a:moveTo>
                      <a:pt x="9855" y="19388"/>
                    </a:moveTo>
                    <a:lnTo>
                      <a:pt x="15260" y="12077"/>
                    </a:lnTo>
                    <a:lnTo>
                      <a:pt x="15260" y="10170"/>
                    </a:lnTo>
                    <a:lnTo>
                      <a:pt x="14942" y="8263"/>
                    </a:lnTo>
                    <a:lnTo>
                      <a:pt x="14624" y="6356"/>
                    </a:lnTo>
                    <a:lnTo>
                      <a:pt x="6994" y="0"/>
                    </a:lnTo>
                    <a:lnTo>
                      <a:pt x="5722" y="0"/>
                    </a:lnTo>
                    <a:lnTo>
                      <a:pt x="0" y="7628"/>
                    </a:lnTo>
                    <a:lnTo>
                      <a:pt x="0" y="9535"/>
                    </a:lnTo>
                    <a:lnTo>
                      <a:pt x="317" y="11442"/>
                    </a:lnTo>
                    <a:lnTo>
                      <a:pt x="953" y="13349"/>
                    </a:lnTo>
                    <a:lnTo>
                      <a:pt x="1907" y="14938"/>
                    </a:lnTo>
                    <a:lnTo>
                      <a:pt x="2861" y="16527"/>
                    </a:lnTo>
                    <a:lnTo>
                      <a:pt x="4133" y="17799"/>
                    </a:lnTo>
                    <a:lnTo>
                      <a:pt x="5404" y="18752"/>
                    </a:lnTo>
                    <a:lnTo>
                      <a:pt x="6994" y="19388"/>
                    </a:lnTo>
                    <a:lnTo>
                      <a:pt x="8266" y="19706"/>
                    </a:lnTo>
                    <a:lnTo>
                      <a:pt x="9855" y="19388"/>
                    </a:lnTo>
                    <a:close/>
                  </a:path>
                </a:pathLst>
              </a:custGeom>
              <a:ln w="3175">
                <a:solidFill>
                  <a:srgbClr val="000000"/>
                </a:solidFill>
              </a:ln>
            </p:spPr>
            <p:txBody>
              <a:bodyPr wrap="square" lIns="0" tIns="0" rIns="0" bIns="0" rtlCol="0"/>
              <a:lstStyle/>
              <a:p>
                <a:endParaRPr sz="2133"/>
              </a:p>
            </p:txBody>
          </p:sp>
          <p:sp>
            <p:nvSpPr>
              <p:cNvPr id="123" name="object 123"/>
              <p:cNvSpPr/>
              <p:nvPr/>
            </p:nvSpPr>
            <p:spPr>
              <a:xfrm>
                <a:off x="1159348" y="5013917"/>
                <a:ext cx="13547" cy="17498"/>
              </a:xfrm>
              <a:custGeom>
                <a:avLst/>
                <a:gdLst/>
                <a:ahLst/>
                <a:cxnLst/>
                <a:rect l="l" t="t" r="r" b="b"/>
                <a:pathLst>
                  <a:path w="15240" h="19685">
                    <a:moveTo>
                      <a:pt x="9537" y="19388"/>
                    </a:moveTo>
                    <a:lnTo>
                      <a:pt x="14942" y="11760"/>
                    </a:lnTo>
                    <a:lnTo>
                      <a:pt x="14942" y="9853"/>
                    </a:lnTo>
                    <a:lnTo>
                      <a:pt x="14942" y="7946"/>
                    </a:lnTo>
                    <a:lnTo>
                      <a:pt x="8266" y="0"/>
                    </a:lnTo>
                    <a:lnTo>
                      <a:pt x="6676" y="0"/>
                    </a:lnTo>
                    <a:lnTo>
                      <a:pt x="5404" y="0"/>
                    </a:lnTo>
                    <a:lnTo>
                      <a:pt x="3815" y="635"/>
                    </a:lnTo>
                    <a:lnTo>
                      <a:pt x="2861" y="1271"/>
                    </a:lnTo>
                    <a:lnTo>
                      <a:pt x="1589" y="2542"/>
                    </a:lnTo>
                    <a:lnTo>
                      <a:pt x="953" y="4131"/>
                    </a:lnTo>
                    <a:lnTo>
                      <a:pt x="317" y="5721"/>
                    </a:lnTo>
                    <a:lnTo>
                      <a:pt x="0" y="7628"/>
                    </a:lnTo>
                    <a:lnTo>
                      <a:pt x="0" y="9535"/>
                    </a:lnTo>
                    <a:lnTo>
                      <a:pt x="6676" y="19388"/>
                    </a:lnTo>
                    <a:lnTo>
                      <a:pt x="8266" y="19388"/>
                    </a:lnTo>
                    <a:lnTo>
                      <a:pt x="9537" y="19388"/>
                    </a:lnTo>
                    <a:close/>
                  </a:path>
                </a:pathLst>
              </a:custGeom>
              <a:ln w="3175">
                <a:solidFill>
                  <a:srgbClr val="000000"/>
                </a:solidFill>
              </a:ln>
            </p:spPr>
            <p:txBody>
              <a:bodyPr wrap="square" lIns="0" tIns="0" rIns="0" bIns="0" rtlCol="0"/>
              <a:lstStyle/>
              <a:p>
                <a:endParaRPr sz="2133"/>
              </a:p>
            </p:txBody>
          </p:sp>
          <p:sp>
            <p:nvSpPr>
              <p:cNvPr id="124" name="object 124"/>
              <p:cNvSpPr/>
              <p:nvPr/>
            </p:nvSpPr>
            <p:spPr>
              <a:xfrm>
                <a:off x="997981" y="4881695"/>
                <a:ext cx="14111" cy="17498"/>
              </a:xfrm>
              <a:custGeom>
                <a:avLst/>
                <a:gdLst/>
                <a:ahLst/>
                <a:cxnLst/>
                <a:rect l="l" t="t" r="r" b="b"/>
                <a:pathLst>
                  <a:path w="15875" h="19685">
                    <a:moveTo>
                      <a:pt x="9855" y="19388"/>
                    </a:moveTo>
                    <a:lnTo>
                      <a:pt x="11127" y="18752"/>
                    </a:lnTo>
                    <a:lnTo>
                      <a:pt x="12399" y="18116"/>
                    </a:lnTo>
                    <a:lnTo>
                      <a:pt x="13671" y="16845"/>
                    </a:lnTo>
                    <a:lnTo>
                      <a:pt x="14306" y="15574"/>
                    </a:lnTo>
                    <a:lnTo>
                      <a:pt x="14942" y="13667"/>
                    </a:lnTo>
                    <a:lnTo>
                      <a:pt x="15260" y="12077"/>
                    </a:lnTo>
                    <a:lnTo>
                      <a:pt x="15260" y="10170"/>
                    </a:lnTo>
                    <a:lnTo>
                      <a:pt x="14942" y="8263"/>
                    </a:lnTo>
                    <a:lnTo>
                      <a:pt x="14306" y="6356"/>
                    </a:lnTo>
                    <a:lnTo>
                      <a:pt x="13671" y="4449"/>
                    </a:lnTo>
                    <a:lnTo>
                      <a:pt x="6994" y="0"/>
                    </a:lnTo>
                    <a:lnTo>
                      <a:pt x="5404" y="0"/>
                    </a:lnTo>
                    <a:lnTo>
                      <a:pt x="4133" y="635"/>
                    </a:lnTo>
                    <a:lnTo>
                      <a:pt x="2861" y="1271"/>
                    </a:lnTo>
                    <a:lnTo>
                      <a:pt x="1907" y="2542"/>
                    </a:lnTo>
                    <a:lnTo>
                      <a:pt x="953" y="4131"/>
                    </a:lnTo>
                    <a:lnTo>
                      <a:pt x="317" y="5721"/>
                    </a:lnTo>
                    <a:lnTo>
                      <a:pt x="0" y="7628"/>
                    </a:lnTo>
                    <a:lnTo>
                      <a:pt x="0" y="9535"/>
                    </a:lnTo>
                    <a:lnTo>
                      <a:pt x="6994" y="19388"/>
                    </a:lnTo>
                    <a:lnTo>
                      <a:pt x="8266" y="19388"/>
                    </a:lnTo>
                    <a:lnTo>
                      <a:pt x="9855" y="19388"/>
                    </a:lnTo>
                    <a:close/>
                  </a:path>
                </a:pathLst>
              </a:custGeom>
              <a:ln w="3175">
                <a:solidFill>
                  <a:srgbClr val="000000"/>
                </a:solidFill>
              </a:ln>
            </p:spPr>
            <p:txBody>
              <a:bodyPr wrap="square" lIns="0" tIns="0" rIns="0" bIns="0" rtlCol="0"/>
              <a:lstStyle/>
              <a:p>
                <a:endParaRPr sz="2133"/>
              </a:p>
            </p:txBody>
          </p:sp>
          <p:sp>
            <p:nvSpPr>
              <p:cNvPr id="125" name="object 125"/>
              <p:cNvSpPr/>
              <p:nvPr/>
            </p:nvSpPr>
            <p:spPr>
              <a:xfrm>
                <a:off x="1042915" y="4856549"/>
                <a:ext cx="14111" cy="18062"/>
              </a:xfrm>
              <a:custGeom>
                <a:avLst/>
                <a:gdLst/>
                <a:ahLst/>
                <a:cxnLst/>
                <a:rect l="l" t="t" r="r" b="b"/>
                <a:pathLst>
                  <a:path w="15875" h="20320">
                    <a:moveTo>
                      <a:pt x="9855" y="19388"/>
                    </a:moveTo>
                    <a:lnTo>
                      <a:pt x="15260" y="12077"/>
                    </a:lnTo>
                    <a:lnTo>
                      <a:pt x="15260" y="10170"/>
                    </a:lnTo>
                    <a:lnTo>
                      <a:pt x="14942" y="8263"/>
                    </a:lnTo>
                    <a:lnTo>
                      <a:pt x="14306" y="6356"/>
                    </a:lnTo>
                    <a:lnTo>
                      <a:pt x="13671" y="4449"/>
                    </a:lnTo>
                    <a:lnTo>
                      <a:pt x="6994" y="0"/>
                    </a:lnTo>
                    <a:lnTo>
                      <a:pt x="5404" y="0"/>
                    </a:lnTo>
                    <a:lnTo>
                      <a:pt x="0" y="7628"/>
                    </a:lnTo>
                    <a:lnTo>
                      <a:pt x="0" y="9535"/>
                    </a:lnTo>
                    <a:lnTo>
                      <a:pt x="8266" y="19706"/>
                    </a:lnTo>
                    <a:lnTo>
                      <a:pt x="9855" y="19388"/>
                    </a:lnTo>
                    <a:close/>
                  </a:path>
                </a:pathLst>
              </a:custGeom>
              <a:ln w="3175">
                <a:solidFill>
                  <a:srgbClr val="000000"/>
                </a:solidFill>
              </a:ln>
            </p:spPr>
            <p:txBody>
              <a:bodyPr wrap="square" lIns="0" tIns="0" rIns="0" bIns="0" rtlCol="0"/>
              <a:lstStyle/>
              <a:p>
                <a:endParaRPr sz="2133"/>
              </a:p>
            </p:txBody>
          </p:sp>
          <p:sp>
            <p:nvSpPr>
              <p:cNvPr id="126" name="object 126"/>
              <p:cNvSpPr/>
              <p:nvPr/>
            </p:nvSpPr>
            <p:spPr>
              <a:xfrm>
                <a:off x="994025" y="4919834"/>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6994" y="0"/>
                    </a:lnTo>
                    <a:lnTo>
                      <a:pt x="5404" y="317"/>
                    </a:lnTo>
                    <a:lnTo>
                      <a:pt x="4133" y="635"/>
                    </a:lnTo>
                    <a:lnTo>
                      <a:pt x="2861" y="1589"/>
                    </a:lnTo>
                    <a:lnTo>
                      <a:pt x="1907" y="2860"/>
                    </a:lnTo>
                    <a:lnTo>
                      <a:pt x="953" y="4131"/>
                    </a:lnTo>
                    <a:lnTo>
                      <a:pt x="317" y="6038"/>
                    </a:lnTo>
                    <a:lnTo>
                      <a:pt x="0" y="7628"/>
                    </a:lnTo>
                    <a:lnTo>
                      <a:pt x="0" y="9535"/>
                    </a:lnTo>
                    <a:lnTo>
                      <a:pt x="317" y="11442"/>
                    </a:lnTo>
                    <a:lnTo>
                      <a:pt x="953" y="13349"/>
                    </a:lnTo>
                    <a:lnTo>
                      <a:pt x="1589" y="15256"/>
                    </a:lnTo>
                    <a:lnTo>
                      <a:pt x="2861" y="16527"/>
                    </a:lnTo>
                    <a:lnTo>
                      <a:pt x="4133" y="17799"/>
                    </a:lnTo>
                    <a:lnTo>
                      <a:pt x="5404" y="18752"/>
                    </a:lnTo>
                    <a:lnTo>
                      <a:pt x="6994" y="19388"/>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27" name="object 127"/>
              <p:cNvSpPr/>
              <p:nvPr/>
            </p:nvSpPr>
            <p:spPr>
              <a:xfrm>
                <a:off x="1180544" y="5033691"/>
                <a:ext cx="13547" cy="18062"/>
              </a:xfrm>
              <a:custGeom>
                <a:avLst/>
                <a:gdLst/>
                <a:ahLst/>
                <a:cxnLst/>
                <a:rect l="l" t="t" r="r" b="b"/>
                <a:pathLst>
                  <a:path w="15240" h="20320">
                    <a:moveTo>
                      <a:pt x="9537" y="19388"/>
                    </a:moveTo>
                    <a:lnTo>
                      <a:pt x="11127" y="19070"/>
                    </a:lnTo>
                    <a:lnTo>
                      <a:pt x="12081" y="18116"/>
                    </a:lnTo>
                    <a:lnTo>
                      <a:pt x="13353" y="16845"/>
                    </a:lnTo>
                    <a:lnTo>
                      <a:pt x="13988" y="15574"/>
                    </a:lnTo>
                    <a:lnTo>
                      <a:pt x="14624" y="13667"/>
                    </a:lnTo>
                    <a:lnTo>
                      <a:pt x="14942" y="12077"/>
                    </a:lnTo>
                    <a:lnTo>
                      <a:pt x="14942" y="10170"/>
                    </a:lnTo>
                    <a:lnTo>
                      <a:pt x="14624" y="8263"/>
                    </a:lnTo>
                    <a:lnTo>
                      <a:pt x="14306" y="6356"/>
                    </a:lnTo>
                    <a:lnTo>
                      <a:pt x="6676" y="0"/>
                    </a:lnTo>
                    <a:lnTo>
                      <a:pt x="5404" y="0"/>
                    </a:lnTo>
                    <a:lnTo>
                      <a:pt x="0" y="7628"/>
                    </a:lnTo>
                    <a:lnTo>
                      <a:pt x="0" y="9535"/>
                    </a:lnTo>
                    <a:lnTo>
                      <a:pt x="0" y="11442"/>
                    </a:lnTo>
                    <a:lnTo>
                      <a:pt x="635" y="13349"/>
                    </a:lnTo>
                    <a:lnTo>
                      <a:pt x="1589" y="14938"/>
                    </a:lnTo>
                    <a:lnTo>
                      <a:pt x="2543" y="16527"/>
                    </a:lnTo>
                    <a:lnTo>
                      <a:pt x="3815" y="17799"/>
                    </a:lnTo>
                    <a:lnTo>
                      <a:pt x="5086"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28" name="object 128"/>
              <p:cNvSpPr/>
              <p:nvPr/>
            </p:nvSpPr>
            <p:spPr>
              <a:xfrm>
                <a:off x="1011264" y="4910792"/>
                <a:ext cx="14111" cy="17498"/>
              </a:xfrm>
              <a:custGeom>
                <a:avLst/>
                <a:gdLst/>
                <a:ahLst/>
                <a:cxnLst/>
                <a:rect l="l" t="t" r="r" b="b"/>
                <a:pathLst>
                  <a:path w="15875" h="19685">
                    <a:moveTo>
                      <a:pt x="9855" y="19388"/>
                    </a:moveTo>
                    <a:lnTo>
                      <a:pt x="11127" y="18752"/>
                    </a:lnTo>
                    <a:lnTo>
                      <a:pt x="12399" y="18116"/>
                    </a:lnTo>
                    <a:lnTo>
                      <a:pt x="13353" y="16845"/>
                    </a:lnTo>
                    <a:lnTo>
                      <a:pt x="14306" y="15256"/>
                    </a:lnTo>
                    <a:lnTo>
                      <a:pt x="14942" y="13667"/>
                    </a:lnTo>
                    <a:lnTo>
                      <a:pt x="15260" y="11760"/>
                    </a:lnTo>
                    <a:lnTo>
                      <a:pt x="15260" y="9853"/>
                    </a:lnTo>
                    <a:lnTo>
                      <a:pt x="14942" y="7946"/>
                    </a:lnTo>
                    <a:lnTo>
                      <a:pt x="14306" y="6356"/>
                    </a:lnTo>
                    <a:lnTo>
                      <a:pt x="13671" y="4449"/>
                    </a:lnTo>
                    <a:lnTo>
                      <a:pt x="12399" y="2860"/>
                    </a:lnTo>
                    <a:lnTo>
                      <a:pt x="11127" y="1589"/>
                    </a:lnTo>
                    <a:lnTo>
                      <a:pt x="9855" y="635"/>
                    </a:lnTo>
                    <a:lnTo>
                      <a:pt x="8266" y="317"/>
                    </a:lnTo>
                    <a:lnTo>
                      <a:pt x="6994" y="0"/>
                    </a:lnTo>
                    <a:lnTo>
                      <a:pt x="5404" y="0"/>
                    </a:lnTo>
                    <a:lnTo>
                      <a:pt x="4133" y="635"/>
                    </a:lnTo>
                    <a:lnTo>
                      <a:pt x="2861" y="1271"/>
                    </a:lnTo>
                    <a:lnTo>
                      <a:pt x="1907" y="2542"/>
                    </a:lnTo>
                    <a:lnTo>
                      <a:pt x="953" y="4131"/>
                    </a:lnTo>
                    <a:lnTo>
                      <a:pt x="317" y="5721"/>
                    </a:lnTo>
                    <a:lnTo>
                      <a:pt x="0" y="7628"/>
                    </a:lnTo>
                    <a:lnTo>
                      <a:pt x="0" y="9535"/>
                    </a:lnTo>
                    <a:lnTo>
                      <a:pt x="317" y="11442"/>
                    </a:lnTo>
                    <a:lnTo>
                      <a:pt x="953" y="13349"/>
                    </a:lnTo>
                    <a:lnTo>
                      <a:pt x="1589" y="14938"/>
                    </a:lnTo>
                    <a:lnTo>
                      <a:pt x="2861" y="16527"/>
                    </a:lnTo>
                    <a:lnTo>
                      <a:pt x="3815" y="17799"/>
                    </a:lnTo>
                    <a:lnTo>
                      <a:pt x="5404" y="18752"/>
                    </a:lnTo>
                    <a:lnTo>
                      <a:pt x="6676" y="19388"/>
                    </a:lnTo>
                    <a:lnTo>
                      <a:pt x="8266" y="19388"/>
                    </a:lnTo>
                    <a:lnTo>
                      <a:pt x="9855" y="19388"/>
                    </a:lnTo>
                    <a:close/>
                  </a:path>
                </a:pathLst>
              </a:custGeom>
              <a:ln w="3175">
                <a:solidFill>
                  <a:srgbClr val="000000"/>
                </a:solidFill>
              </a:ln>
            </p:spPr>
            <p:txBody>
              <a:bodyPr wrap="square" lIns="0" tIns="0" rIns="0" bIns="0" rtlCol="0"/>
              <a:lstStyle/>
              <a:p>
                <a:endParaRPr sz="2133"/>
              </a:p>
            </p:txBody>
          </p:sp>
          <p:sp>
            <p:nvSpPr>
              <p:cNvPr id="129" name="object 129"/>
              <p:cNvSpPr/>
              <p:nvPr/>
            </p:nvSpPr>
            <p:spPr>
              <a:xfrm>
                <a:off x="988937" y="4984813"/>
                <a:ext cx="13547" cy="17498"/>
              </a:xfrm>
              <a:custGeom>
                <a:avLst/>
                <a:gdLst/>
                <a:ahLst/>
                <a:cxnLst/>
                <a:rect l="l" t="t" r="r" b="b"/>
                <a:pathLst>
                  <a:path w="15240" h="19685">
                    <a:moveTo>
                      <a:pt x="9537" y="19388"/>
                    </a:moveTo>
                    <a:lnTo>
                      <a:pt x="11127" y="18752"/>
                    </a:lnTo>
                    <a:lnTo>
                      <a:pt x="12081" y="18116"/>
                    </a:lnTo>
                    <a:lnTo>
                      <a:pt x="13353" y="16845"/>
                    </a:lnTo>
                    <a:lnTo>
                      <a:pt x="13988" y="15256"/>
                    </a:lnTo>
                    <a:lnTo>
                      <a:pt x="14624" y="13667"/>
                    </a:lnTo>
                    <a:lnTo>
                      <a:pt x="14942" y="12077"/>
                    </a:lnTo>
                    <a:lnTo>
                      <a:pt x="14942" y="10170"/>
                    </a:lnTo>
                    <a:lnTo>
                      <a:pt x="8266" y="317"/>
                    </a:lnTo>
                    <a:lnTo>
                      <a:pt x="6676" y="0"/>
                    </a:lnTo>
                    <a:lnTo>
                      <a:pt x="5404" y="0"/>
                    </a:lnTo>
                    <a:lnTo>
                      <a:pt x="3815" y="635"/>
                    </a:lnTo>
                    <a:lnTo>
                      <a:pt x="0" y="7628"/>
                    </a:lnTo>
                    <a:lnTo>
                      <a:pt x="0" y="9535"/>
                    </a:lnTo>
                    <a:lnTo>
                      <a:pt x="0" y="11442"/>
                    </a:lnTo>
                    <a:lnTo>
                      <a:pt x="635" y="13349"/>
                    </a:lnTo>
                    <a:lnTo>
                      <a:pt x="1589" y="14938"/>
                    </a:lnTo>
                    <a:lnTo>
                      <a:pt x="2543" y="16527"/>
                    </a:lnTo>
                    <a:lnTo>
                      <a:pt x="3815" y="17799"/>
                    </a:lnTo>
                    <a:lnTo>
                      <a:pt x="5086" y="18752"/>
                    </a:lnTo>
                    <a:lnTo>
                      <a:pt x="6676" y="19388"/>
                    </a:lnTo>
                    <a:lnTo>
                      <a:pt x="8266" y="19388"/>
                    </a:lnTo>
                    <a:lnTo>
                      <a:pt x="9537" y="19388"/>
                    </a:lnTo>
                    <a:close/>
                  </a:path>
                </a:pathLst>
              </a:custGeom>
              <a:ln w="3175">
                <a:solidFill>
                  <a:srgbClr val="000000"/>
                </a:solidFill>
              </a:ln>
            </p:spPr>
            <p:txBody>
              <a:bodyPr wrap="square" lIns="0" tIns="0" rIns="0" bIns="0" rtlCol="0"/>
              <a:lstStyle/>
              <a:p>
                <a:endParaRPr sz="2133"/>
              </a:p>
            </p:txBody>
          </p:sp>
          <p:sp>
            <p:nvSpPr>
              <p:cNvPr id="130" name="object 130"/>
              <p:cNvSpPr/>
              <p:nvPr/>
            </p:nvSpPr>
            <p:spPr>
              <a:xfrm>
                <a:off x="1102545" y="5082565"/>
                <a:ext cx="13547" cy="18062"/>
              </a:xfrm>
              <a:custGeom>
                <a:avLst/>
                <a:gdLst/>
                <a:ahLst/>
                <a:cxnLst/>
                <a:rect l="l" t="t" r="r" b="b"/>
                <a:pathLst>
                  <a:path w="15240" h="20320">
                    <a:moveTo>
                      <a:pt x="9537" y="19388"/>
                    </a:moveTo>
                    <a:lnTo>
                      <a:pt x="11127" y="19070"/>
                    </a:lnTo>
                    <a:lnTo>
                      <a:pt x="12399" y="18116"/>
                    </a:lnTo>
                    <a:lnTo>
                      <a:pt x="13353" y="16845"/>
                    </a:lnTo>
                    <a:lnTo>
                      <a:pt x="14306" y="15574"/>
                    </a:lnTo>
                    <a:lnTo>
                      <a:pt x="14624" y="13984"/>
                    </a:lnTo>
                    <a:lnTo>
                      <a:pt x="14942" y="12077"/>
                    </a:lnTo>
                    <a:lnTo>
                      <a:pt x="14942" y="10170"/>
                    </a:lnTo>
                    <a:lnTo>
                      <a:pt x="14942" y="8263"/>
                    </a:lnTo>
                    <a:lnTo>
                      <a:pt x="6676" y="0"/>
                    </a:lnTo>
                    <a:lnTo>
                      <a:pt x="5404" y="0"/>
                    </a:lnTo>
                    <a:lnTo>
                      <a:pt x="0" y="7628"/>
                    </a:lnTo>
                    <a:lnTo>
                      <a:pt x="0" y="9535"/>
                    </a:lnTo>
                    <a:lnTo>
                      <a:pt x="317" y="11442"/>
                    </a:lnTo>
                    <a:lnTo>
                      <a:pt x="635" y="13349"/>
                    </a:lnTo>
                    <a:lnTo>
                      <a:pt x="1589" y="14938"/>
                    </a:lnTo>
                    <a:lnTo>
                      <a:pt x="2543" y="16527"/>
                    </a:lnTo>
                    <a:lnTo>
                      <a:pt x="3815" y="17799"/>
                    </a:lnTo>
                    <a:lnTo>
                      <a:pt x="5086"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31" name="object 131"/>
              <p:cNvSpPr/>
              <p:nvPr/>
            </p:nvSpPr>
            <p:spPr>
              <a:xfrm>
                <a:off x="1212196" y="5050922"/>
                <a:ext cx="14111" cy="17498"/>
              </a:xfrm>
              <a:custGeom>
                <a:avLst/>
                <a:gdLst/>
                <a:ahLst/>
                <a:cxnLst/>
                <a:rect l="l" t="t" r="r" b="b"/>
                <a:pathLst>
                  <a:path w="15875" h="19685">
                    <a:moveTo>
                      <a:pt x="9537" y="19388"/>
                    </a:moveTo>
                    <a:lnTo>
                      <a:pt x="14942" y="13667"/>
                    </a:lnTo>
                    <a:lnTo>
                      <a:pt x="14942" y="11760"/>
                    </a:lnTo>
                    <a:lnTo>
                      <a:pt x="15260" y="9853"/>
                    </a:lnTo>
                    <a:lnTo>
                      <a:pt x="8266" y="317"/>
                    </a:lnTo>
                    <a:lnTo>
                      <a:pt x="6676" y="0"/>
                    </a:lnTo>
                    <a:lnTo>
                      <a:pt x="5404" y="0"/>
                    </a:lnTo>
                    <a:lnTo>
                      <a:pt x="4133" y="635"/>
                    </a:lnTo>
                    <a:lnTo>
                      <a:pt x="2861" y="1271"/>
                    </a:lnTo>
                    <a:lnTo>
                      <a:pt x="1589" y="2542"/>
                    </a:lnTo>
                    <a:lnTo>
                      <a:pt x="953" y="4131"/>
                    </a:lnTo>
                    <a:lnTo>
                      <a:pt x="317" y="5721"/>
                    </a:lnTo>
                    <a:lnTo>
                      <a:pt x="0" y="7628"/>
                    </a:lnTo>
                    <a:lnTo>
                      <a:pt x="0" y="9535"/>
                    </a:lnTo>
                    <a:lnTo>
                      <a:pt x="317" y="11442"/>
                    </a:lnTo>
                    <a:lnTo>
                      <a:pt x="635" y="13349"/>
                    </a:lnTo>
                    <a:lnTo>
                      <a:pt x="1589" y="14938"/>
                    </a:lnTo>
                    <a:lnTo>
                      <a:pt x="2543" y="16527"/>
                    </a:lnTo>
                    <a:lnTo>
                      <a:pt x="3815" y="17799"/>
                    </a:lnTo>
                    <a:lnTo>
                      <a:pt x="5086" y="18752"/>
                    </a:lnTo>
                    <a:lnTo>
                      <a:pt x="6676" y="19388"/>
                    </a:lnTo>
                    <a:lnTo>
                      <a:pt x="8266" y="19388"/>
                    </a:lnTo>
                    <a:lnTo>
                      <a:pt x="9537" y="19388"/>
                    </a:lnTo>
                    <a:close/>
                  </a:path>
                </a:pathLst>
              </a:custGeom>
              <a:ln w="3175">
                <a:solidFill>
                  <a:srgbClr val="000000"/>
                </a:solidFill>
              </a:ln>
            </p:spPr>
            <p:txBody>
              <a:bodyPr wrap="square" lIns="0" tIns="0" rIns="0" bIns="0" rtlCol="0"/>
              <a:lstStyle/>
              <a:p>
                <a:endParaRPr sz="2133"/>
              </a:p>
            </p:txBody>
          </p:sp>
          <p:sp>
            <p:nvSpPr>
              <p:cNvPr id="132" name="object 132"/>
              <p:cNvSpPr/>
              <p:nvPr/>
            </p:nvSpPr>
            <p:spPr>
              <a:xfrm>
                <a:off x="1423585" y="5193597"/>
                <a:ext cx="14111" cy="18062"/>
              </a:xfrm>
              <a:custGeom>
                <a:avLst/>
                <a:gdLst/>
                <a:ahLst/>
                <a:cxnLst/>
                <a:rect l="l" t="t" r="r" b="b"/>
                <a:pathLst>
                  <a:path w="15875" h="20320">
                    <a:moveTo>
                      <a:pt x="9537" y="19388"/>
                    </a:moveTo>
                    <a:lnTo>
                      <a:pt x="11127" y="19070"/>
                    </a:lnTo>
                    <a:lnTo>
                      <a:pt x="12399" y="18116"/>
                    </a:lnTo>
                    <a:lnTo>
                      <a:pt x="13353" y="16845"/>
                    </a:lnTo>
                    <a:lnTo>
                      <a:pt x="14306" y="15574"/>
                    </a:lnTo>
                    <a:lnTo>
                      <a:pt x="14942" y="13984"/>
                    </a:lnTo>
                    <a:lnTo>
                      <a:pt x="15260" y="12077"/>
                    </a:lnTo>
                    <a:lnTo>
                      <a:pt x="15260" y="10170"/>
                    </a:lnTo>
                    <a:lnTo>
                      <a:pt x="14942" y="8263"/>
                    </a:lnTo>
                    <a:lnTo>
                      <a:pt x="14306" y="6356"/>
                    </a:lnTo>
                    <a:lnTo>
                      <a:pt x="13353" y="4767"/>
                    </a:lnTo>
                    <a:lnTo>
                      <a:pt x="12399" y="3178"/>
                    </a:lnTo>
                    <a:lnTo>
                      <a:pt x="11127" y="1907"/>
                    </a:lnTo>
                    <a:lnTo>
                      <a:pt x="9855" y="953"/>
                    </a:lnTo>
                    <a:lnTo>
                      <a:pt x="8266" y="317"/>
                    </a:lnTo>
                    <a:lnTo>
                      <a:pt x="6994" y="0"/>
                    </a:lnTo>
                    <a:lnTo>
                      <a:pt x="5404" y="0"/>
                    </a:lnTo>
                    <a:lnTo>
                      <a:pt x="4133" y="635"/>
                    </a:lnTo>
                    <a:lnTo>
                      <a:pt x="2861" y="1589"/>
                    </a:lnTo>
                    <a:lnTo>
                      <a:pt x="1589" y="2542"/>
                    </a:lnTo>
                    <a:lnTo>
                      <a:pt x="953" y="4131"/>
                    </a:lnTo>
                    <a:lnTo>
                      <a:pt x="317" y="5721"/>
                    </a:lnTo>
                    <a:lnTo>
                      <a:pt x="0" y="7628"/>
                    </a:lnTo>
                    <a:lnTo>
                      <a:pt x="0" y="9535"/>
                    </a:lnTo>
                    <a:lnTo>
                      <a:pt x="317" y="11442"/>
                    </a:lnTo>
                    <a:lnTo>
                      <a:pt x="635" y="13349"/>
                    </a:lnTo>
                    <a:lnTo>
                      <a:pt x="1589" y="14938"/>
                    </a:lnTo>
                    <a:lnTo>
                      <a:pt x="2543" y="16527"/>
                    </a:lnTo>
                    <a:lnTo>
                      <a:pt x="3815" y="17799"/>
                    </a:lnTo>
                    <a:lnTo>
                      <a:pt x="5404"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33" name="object 133"/>
              <p:cNvSpPr/>
              <p:nvPr/>
            </p:nvSpPr>
            <p:spPr>
              <a:xfrm>
                <a:off x="1315065" y="5188228"/>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14624" y="6356"/>
                    </a:lnTo>
                    <a:lnTo>
                      <a:pt x="13671" y="4767"/>
                    </a:lnTo>
                    <a:lnTo>
                      <a:pt x="12717" y="3178"/>
                    </a:lnTo>
                    <a:lnTo>
                      <a:pt x="11445" y="1907"/>
                    </a:lnTo>
                    <a:lnTo>
                      <a:pt x="9855" y="953"/>
                    </a:lnTo>
                    <a:lnTo>
                      <a:pt x="8584" y="317"/>
                    </a:lnTo>
                    <a:lnTo>
                      <a:pt x="6994" y="0"/>
                    </a:lnTo>
                    <a:lnTo>
                      <a:pt x="5722" y="317"/>
                    </a:lnTo>
                    <a:lnTo>
                      <a:pt x="4133" y="635"/>
                    </a:lnTo>
                    <a:lnTo>
                      <a:pt x="2861" y="1589"/>
                    </a:lnTo>
                    <a:lnTo>
                      <a:pt x="1907" y="2860"/>
                    </a:lnTo>
                    <a:lnTo>
                      <a:pt x="953" y="4131"/>
                    </a:lnTo>
                    <a:lnTo>
                      <a:pt x="317" y="6038"/>
                    </a:lnTo>
                    <a:lnTo>
                      <a:pt x="0" y="7628"/>
                    </a:lnTo>
                    <a:lnTo>
                      <a:pt x="0" y="9535"/>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34" name="object 134"/>
              <p:cNvSpPr/>
              <p:nvPr/>
            </p:nvSpPr>
            <p:spPr>
              <a:xfrm>
                <a:off x="1384020" y="5173818"/>
                <a:ext cx="13547" cy="18062"/>
              </a:xfrm>
              <a:custGeom>
                <a:avLst/>
                <a:gdLst/>
                <a:ahLst/>
                <a:cxnLst/>
                <a:rect l="l" t="t" r="r" b="b"/>
                <a:pathLst>
                  <a:path w="15240" h="20320">
                    <a:moveTo>
                      <a:pt x="9537" y="19388"/>
                    </a:moveTo>
                    <a:lnTo>
                      <a:pt x="11127" y="19070"/>
                    </a:lnTo>
                    <a:lnTo>
                      <a:pt x="12081" y="18116"/>
                    </a:lnTo>
                    <a:lnTo>
                      <a:pt x="13353" y="16845"/>
                    </a:lnTo>
                    <a:lnTo>
                      <a:pt x="13988" y="15574"/>
                    </a:lnTo>
                    <a:lnTo>
                      <a:pt x="14624" y="13667"/>
                    </a:lnTo>
                    <a:lnTo>
                      <a:pt x="14942" y="12077"/>
                    </a:lnTo>
                    <a:lnTo>
                      <a:pt x="14942" y="10170"/>
                    </a:lnTo>
                    <a:lnTo>
                      <a:pt x="14624" y="8263"/>
                    </a:lnTo>
                    <a:lnTo>
                      <a:pt x="14306" y="6356"/>
                    </a:lnTo>
                    <a:lnTo>
                      <a:pt x="6676" y="0"/>
                    </a:lnTo>
                    <a:lnTo>
                      <a:pt x="5404" y="0"/>
                    </a:lnTo>
                    <a:lnTo>
                      <a:pt x="0" y="7628"/>
                    </a:lnTo>
                    <a:lnTo>
                      <a:pt x="0" y="9535"/>
                    </a:lnTo>
                    <a:lnTo>
                      <a:pt x="0" y="11442"/>
                    </a:lnTo>
                    <a:lnTo>
                      <a:pt x="635" y="13349"/>
                    </a:lnTo>
                    <a:lnTo>
                      <a:pt x="1589" y="14938"/>
                    </a:lnTo>
                    <a:lnTo>
                      <a:pt x="2543" y="16527"/>
                    </a:lnTo>
                    <a:lnTo>
                      <a:pt x="3815" y="17799"/>
                    </a:lnTo>
                    <a:lnTo>
                      <a:pt x="5086"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35" name="object 135"/>
              <p:cNvSpPr/>
              <p:nvPr/>
            </p:nvSpPr>
            <p:spPr>
              <a:xfrm>
                <a:off x="1354912" y="5239928"/>
                <a:ext cx="13547" cy="18062"/>
              </a:xfrm>
              <a:custGeom>
                <a:avLst/>
                <a:gdLst/>
                <a:ahLst/>
                <a:cxnLst/>
                <a:rect l="l" t="t" r="r" b="b"/>
                <a:pathLst>
                  <a:path w="15240" h="20320">
                    <a:moveTo>
                      <a:pt x="9537" y="19388"/>
                    </a:moveTo>
                    <a:lnTo>
                      <a:pt x="11127" y="19070"/>
                    </a:lnTo>
                    <a:lnTo>
                      <a:pt x="12399" y="18116"/>
                    </a:lnTo>
                    <a:lnTo>
                      <a:pt x="13353" y="16845"/>
                    </a:lnTo>
                    <a:lnTo>
                      <a:pt x="14306" y="15574"/>
                    </a:lnTo>
                    <a:lnTo>
                      <a:pt x="14624" y="13667"/>
                    </a:lnTo>
                    <a:lnTo>
                      <a:pt x="14942" y="12077"/>
                    </a:lnTo>
                    <a:lnTo>
                      <a:pt x="14942" y="10170"/>
                    </a:lnTo>
                    <a:lnTo>
                      <a:pt x="14942" y="8263"/>
                    </a:lnTo>
                    <a:lnTo>
                      <a:pt x="14306" y="6356"/>
                    </a:lnTo>
                    <a:lnTo>
                      <a:pt x="6676" y="0"/>
                    </a:lnTo>
                    <a:lnTo>
                      <a:pt x="5404" y="0"/>
                    </a:lnTo>
                    <a:lnTo>
                      <a:pt x="3815" y="635"/>
                    </a:lnTo>
                    <a:lnTo>
                      <a:pt x="2861" y="1589"/>
                    </a:lnTo>
                    <a:lnTo>
                      <a:pt x="1589" y="2542"/>
                    </a:lnTo>
                    <a:lnTo>
                      <a:pt x="953" y="4131"/>
                    </a:lnTo>
                    <a:lnTo>
                      <a:pt x="317" y="5721"/>
                    </a:lnTo>
                    <a:lnTo>
                      <a:pt x="0" y="7628"/>
                    </a:lnTo>
                    <a:lnTo>
                      <a:pt x="0" y="9535"/>
                    </a:lnTo>
                    <a:lnTo>
                      <a:pt x="317" y="11442"/>
                    </a:lnTo>
                    <a:lnTo>
                      <a:pt x="635" y="13349"/>
                    </a:lnTo>
                    <a:lnTo>
                      <a:pt x="1589" y="14938"/>
                    </a:lnTo>
                    <a:lnTo>
                      <a:pt x="2543" y="16527"/>
                    </a:lnTo>
                    <a:lnTo>
                      <a:pt x="3815" y="17799"/>
                    </a:lnTo>
                    <a:lnTo>
                      <a:pt x="5086" y="18752"/>
                    </a:lnTo>
                    <a:lnTo>
                      <a:pt x="6676" y="19388"/>
                    </a:lnTo>
                    <a:lnTo>
                      <a:pt x="8266" y="19706"/>
                    </a:lnTo>
                    <a:lnTo>
                      <a:pt x="9537" y="19388"/>
                    </a:lnTo>
                    <a:close/>
                  </a:path>
                </a:pathLst>
              </a:custGeom>
              <a:ln w="3175">
                <a:solidFill>
                  <a:srgbClr val="000000"/>
                </a:solidFill>
              </a:ln>
            </p:spPr>
            <p:txBody>
              <a:bodyPr wrap="square" lIns="0" tIns="0" rIns="0" bIns="0" rtlCol="0"/>
              <a:lstStyle/>
              <a:p>
                <a:endParaRPr sz="2133"/>
              </a:p>
            </p:txBody>
          </p:sp>
          <p:sp>
            <p:nvSpPr>
              <p:cNvPr id="136" name="object 136"/>
              <p:cNvSpPr/>
              <p:nvPr/>
            </p:nvSpPr>
            <p:spPr>
              <a:xfrm>
                <a:off x="1303196" y="5254336"/>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6994" y="0"/>
                    </a:lnTo>
                    <a:lnTo>
                      <a:pt x="5404" y="317"/>
                    </a:lnTo>
                    <a:lnTo>
                      <a:pt x="4133" y="635"/>
                    </a:lnTo>
                    <a:lnTo>
                      <a:pt x="2861" y="1589"/>
                    </a:lnTo>
                    <a:lnTo>
                      <a:pt x="1907" y="2860"/>
                    </a:lnTo>
                    <a:lnTo>
                      <a:pt x="953" y="4131"/>
                    </a:lnTo>
                    <a:lnTo>
                      <a:pt x="317" y="6038"/>
                    </a:lnTo>
                    <a:lnTo>
                      <a:pt x="0" y="7628"/>
                    </a:lnTo>
                    <a:lnTo>
                      <a:pt x="0" y="9535"/>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37" name="object 137"/>
              <p:cNvSpPr/>
              <p:nvPr/>
            </p:nvSpPr>
            <p:spPr>
              <a:xfrm>
                <a:off x="1287369" y="5184269"/>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6994" y="0"/>
                    </a:lnTo>
                    <a:lnTo>
                      <a:pt x="5404" y="317"/>
                    </a:lnTo>
                    <a:lnTo>
                      <a:pt x="4133" y="635"/>
                    </a:lnTo>
                    <a:lnTo>
                      <a:pt x="2861" y="1589"/>
                    </a:lnTo>
                    <a:lnTo>
                      <a:pt x="1907" y="2860"/>
                    </a:lnTo>
                    <a:lnTo>
                      <a:pt x="953" y="4131"/>
                    </a:lnTo>
                    <a:lnTo>
                      <a:pt x="317" y="6038"/>
                    </a:lnTo>
                    <a:lnTo>
                      <a:pt x="0" y="7628"/>
                    </a:lnTo>
                    <a:lnTo>
                      <a:pt x="0" y="9535"/>
                    </a:lnTo>
                    <a:lnTo>
                      <a:pt x="317" y="11442"/>
                    </a:lnTo>
                    <a:lnTo>
                      <a:pt x="953" y="13349"/>
                    </a:lnTo>
                    <a:lnTo>
                      <a:pt x="1589" y="15256"/>
                    </a:lnTo>
                    <a:lnTo>
                      <a:pt x="2861" y="16527"/>
                    </a:lnTo>
                    <a:lnTo>
                      <a:pt x="4133" y="17799"/>
                    </a:lnTo>
                    <a:lnTo>
                      <a:pt x="5404" y="18752"/>
                    </a:lnTo>
                    <a:lnTo>
                      <a:pt x="6994" y="19388"/>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38" name="object 138"/>
              <p:cNvSpPr/>
              <p:nvPr/>
            </p:nvSpPr>
            <p:spPr>
              <a:xfrm>
                <a:off x="1038959" y="5073235"/>
                <a:ext cx="14111" cy="18062"/>
              </a:xfrm>
              <a:custGeom>
                <a:avLst/>
                <a:gdLst/>
                <a:ahLst/>
                <a:cxnLst/>
                <a:rect l="l" t="t" r="r" b="b"/>
                <a:pathLst>
                  <a:path w="15875" h="20320">
                    <a:moveTo>
                      <a:pt x="9855" y="19706"/>
                    </a:moveTo>
                    <a:lnTo>
                      <a:pt x="11127" y="19070"/>
                    </a:lnTo>
                    <a:lnTo>
                      <a:pt x="12399" y="18116"/>
                    </a:lnTo>
                    <a:lnTo>
                      <a:pt x="13671" y="17163"/>
                    </a:lnTo>
                    <a:lnTo>
                      <a:pt x="14306" y="15574"/>
                    </a:lnTo>
                    <a:lnTo>
                      <a:pt x="14942" y="13984"/>
                    </a:lnTo>
                    <a:lnTo>
                      <a:pt x="15260" y="12077"/>
                    </a:lnTo>
                    <a:lnTo>
                      <a:pt x="15260" y="10170"/>
                    </a:lnTo>
                    <a:lnTo>
                      <a:pt x="14942" y="8263"/>
                    </a:lnTo>
                    <a:lnTo>
                      <a:pt x="14306" y="6356"/>
                    </a:lnTo>
                    <a:lnTo>
                      <a:pt x="13671" y="4767"/>
                    </a:lnTo>
                    <a:lnTo>
                      <a:pt x="12399" y="3178"/>
                    </a:lnTo>
                    <a:lnTo>
                      <a:pt x="11445" y="1907"/>
                    </a:lnTo>
                    <a:lnTo>
                      <a:pt x="9855" y="953"/>
                    </a:lnTo>
                    <a:lnTo>
                      <a:pt x="8584" y="317"/>
                    </a:lnTo>
                    <a:lnTo>
                      <a:pt x="6994" y="0"/>
                    </a:lnTo>
                    <a:lnTo>
                      <a:pt x="5404" y="317"/>
                    </a:lnTo>
                    <a:lnTo>
                      <a:pt x="4133" y="635"/>
                    </a:lnTo>
                    <a:lnTo>
                      <a:pt x="2861" y="1589"/>
                    </a:lnTo>
                    <a:lnTo>
                      <a:pt x="1907" y="2860"/>
                    </a:lnTo>
                    <a:lnTo>
                      <a:pt x="953" y="4131"/>
                    </a:lnTo>
                    <a:lnTo>
                      <a:pt x="317" y="5721"/>
                    </a:lnTo>
                    <a:lnTo>
                      <a:pt x="0" y="7628"/>
                    </a:lnTo>
                    <a:lnTo>
                      <a:pt x="0" y="9535"/>
                    </a:lnTo>
                    <a:lnTo>
                      <a:pt x="8266" y="19706"/>
                    </a:lnTo>
                    <a:lnTo>
                      <a:pt x="9855" y="19706"/>
                    </a:lnTo>
                    <a:close/>
                  </a:path>
                </a:pathLst>
              </a:custGeom>
              <a:ln w="3175">
                <a:solidFill>
                  <a:srgbClr val="000000"/>
                </a:solidFill>
              </a:ln>
            </p:spPr>
            <p:txBody>
              <a:bodyPr wrap="square" lIns="0" tIns="0" rIns="0" bIns="0" rtlCol="0"/>
              <a:lstStyle/>
              <a:p>
                <a:endParaRPr sz="2133"/>
              </a:p>
            </p:txBody>
          </p:sp>
          <p:sp>
            <p:nvSpPr>
              <p:cNvPr id="139" name="object 139"/>
              <p:cNvSpPr/>
              <p:nvPr/>
            </p:nvSpPr>
            <p:spPr>
              <a:xfrm>
                <a:off x="2074426" y="5478896"/>
                <a:ext cx="14676" cy="18062"/>
              </a:xfrm>
              <a:custGeom>
                <a:avLst/>
                <a:gdLst/>
                <a:ahLst/>
                <a:cxnLst/>
                <a:rect l="l" t="t" r="r" b="b"/>
                <a:pathLst>
                  <a:path w="16510" h="20320">
                    <a:moveTo>
                      <a:pt x="8266" y="20023"/>
                    </a:moveTo>
                    <a:lnTo>
                      <a:pt x="9855" y="19706"/>
                    </a:lnTo>
                    <a:lnTo>
                      <a:pt x="11127" y="19070"/>
                    </a:lnTo>
                    <a:lnTo>
                      <a:pt x="12717" y="18434"/>
                    </a:lnTo>
                    <a:lnTo>
                      <a:pt x="13988" y="17163"/>
                    </a:lnTo>
                    <a:lnTo>
                      <a:pt x="14942" y="15574"/>
                    </a:lnTo>
                    <a:lnTo>
                      <a:pt x="15578" y="13984"/>
                    </a:lnTo>
                    <a:lnTo>
                      <a:pt x="16214" y="12077"/>
                    </a:lnTo>
                    <a:lnTo>
                      <a:pt x="16214" y="10170"/>
                    </a:lnTo>
                    <a:lnTo>
                      <a:pt x="16214" y="8263"/>
                    </a:lnTo>
                    <a:lnTo>
                      <a:pt x="15578" y="6356"/>
                    </a:lnTo>
                    <a:lnTo>
                      <a:pt x="14942" y="4449"/>
                    </a:lnTo>
                    <a:lnTo>
                      <a:pt x="13988" y="3178"/>
                    </a:lnTo>
                    <a:lnTo>
                      <a:pt x="12717" y="1907"/>
                    </a:lnTo>
                    <a:lnTo>
                      <a:pt x="11127" y="953"/>
                    </a:lnTo>
                    <a:lnTo>
                      <a:pt x="9855" y="317"/>
                    </a:lnTo>
                    <a:lnTo>
                      <a:pt x="8266" y="0"/>
                    </a:lnTo>
                    <a:lnTo>
                      <a:pt x="6676" y="317"/>
                    </a:lnTo>
                    <a:lnTo>
                      <a:pt x="317" y="8263"/>
                    </a:lnTo>
                    <a:lnTo>
                      <a:pt x="0" y="10170"/>
                    </a:lnTo>
                    <a:lnTo>
                      <a:pt x="317" y="12077"/>
                    </a:lnTo>
                    <a:lnTo>
                      <a:pt x="635" y="13984"/>
                    </a:lnTo>
                    <a:lnTo>
                      <a:pt x="1589" y="15574"/>
                    </a:lnTo>
                    <a:lnTo>
                      <a:pt x="2543" y="17163"/>
                    </a:lnTo>
                    <a:lnTo>
                      <a:pt x="3815" y="18434"/>
                    </a:lnTo>
                    <a:lnTo>
                      <a:pt x="5086" y="19070"/>
                    </a:lnTo>
                    <a:lnTo>
                      <a:pt x="6676" y="19706"/>
                    </a:lnTo>
                    <a:lnTo>
                      <a:pt x="8266" y="20023"/>
                    </a:lnTo>
                    <a:close/>
                  </a:path>
                </a:pathLst>
              </a:custGeom>
              <a:ln w="3175">
                <a:solidFill>
                  <a:srgbClr val="000000"/>
                </a:solidFill>
              </a:ln>
            </p:spPr>
            <p:txBody>
              <a:bodyPr wrap="square" lIns="0" tIns="0" rIns="0" bIns="0" rtlCol="0"/>
              <a:lstStyle/>
              <a:p>
                <a:endParaRPr sz="2133"/>
              </a:p>
            </p:txBody>
          </p:sp>
          <p:sp>
            <p:nvSpPr>
              <p:cNvPr id="140" name="object 140"/>
              <p:cNvSpPr/>
              <p:nvPr/>
            </p:nvSpPr>
            <p:spPr>
              <a:xfrm>
                <a:off x="1312238" y="4881881"/>
                <a:ext cx="37253" cy="40640"/>
              </a:xfrm>
              <a:custGeom>
                <a:avLst/>
                <a:gdLst/>
                <a:ahLst/>
                <a:cxnLst/>
                <a:rect l="l" t="t" r="r" b="b"/>
                <a:pathLst>
                  <a:path w="41909" h="45720">
                    <a:moveTo>
                      <a:pt x="9537" y="1907"/>
                    </a:moveTo>
                    <a:lnTo>
                      <a:pt x="3497" y="13984"/>
                    </a:lnTo>
                    <a:lnTo>
                      <a:pt x="0" y="35915"/>
                    </a:lnTo>
                    <a:lnTo>
                      <a:pt x="10491" y="45451"/>
                    </a:lnTo>
                    <a:lnTo>
                      <a:pt x="23844" y="45133"/>
                    </a:lnTo>
                    <a:lnTo>
                      <a:pt x="38469" y="34962"/>
                    </a:lnTo>
                    <a:lnTo>
                      <a:pt x="41331" y="21613"/>
                    </a:lnTo>
                    <a:lnTo>
                      <a:pt x="36244" y="4767"/>
                    </a:lnTo>
                    <a:lnTo>
                      <a:pt x="26706" y="0"/>
                    </a:lnTo>
                    <a:lnTo>
                      <a:pt x="9537" y="1907"/>
                    </a:lnTo>
                    <a:close/>
                  </a:path>
                </a:pathLst>
              </a:custGeom>
              <a:ln w="3175">
                <a:solidFill>
                  <a:srgbClr val="000000"/>
                </a:solidFill>
              </a:ln>
            </p:spPr>
            <p:txBody>
              <a:bodyPr wrap="square" lIns="0" tIns="0" rIns="0" bIns="0" rtlCol="0"/>
              <a:lstStyle/>
              <a:p>
                <a:endParaRPr sz="2133"/>
              </a:p>
            </p:txBody>
          </p:sp>
          <p:sp>
            <p:nvSpPr>
              <p:cNvPr id="141" name="object 141"/>
              <p:cNvSpPr/>
              <p:nvPr/>
            </p:nvSpPr>
            <p:spPr>
              <a:xfrm>
                <a:off x="1296978" y="4817465"/>
                <a:ext cx="29351" cy="27093"/>
              </a:xfrm>
              <a:custGeom>
                <a:avLst/>
                <a:gdLst/>
                <a:ahLst/>
                <a:cxnLst/>
                <a:rect l="l" t="t" r="r" b="b"/>
                <a:pathLst>
                  <a:path w="33019" h="30479">
                    <a:moveTo>
                      <a:pt x="8902" y="0"/>
                    </a:moveTo>
                    <a:lnTo>
                      <a:pt x="0" y="24473"/>
                    </a:lnTo>
                    <a:lnTo>
                      <a:pt x="9220" y="29241"/>
                    </a:lnTo>
                    <a:lnTo>
                      <a:pt x="15260" y="29876"/>
                    </a:lnTo>
                    <a:lnTo>
                      <a:pt x="21301" y="27652"/>
                    </a:lnTo>
                    <a:lnTo>
                      <a:pt x="32429" y="10488"/>
                    </a:lnTo>
                    <a:lnTo>
                      <a:pt x="31475" y="4449"/>
                    </a:lnTo>
                    <a:lnTo>
                      <a:pt x="8902" y="0"/>
                    </a:lnTo>
                    <a:close/>
                  </a:path>
                </a:pathLst>
              </a:custGeom>
              <a:ln w="3175">
                <a:solidFill>
                  <a:srgbClr val="000000"/>
                </a:solidFill>
              </a:ln>
            </p:spPr>
            <p:txBody>
              <a:bodyPr wrap="square" lIns="0" tIns="0" rIns="0" bIns="0" rtlCol="0"/>
              <a:lstStyle/>
              <a:p>
                <a:endParaRPr sz="2133"/>
              </a:p>
            </p:txBody>
          </p:sp>
          <p:sp>
            <p:nvSpPr>
              <p:cNvPr id="142" name="object 142"/>
              <p:cNvSpPr/>
              <p:nvPr/>
            </p:nvSpPr>
            <p:spPr>
              <a:xfrm>
                <a:off x="517268" y="3119191"/>
                <a:ext cx="0" cy="0"/>
              </a:xfrm>
              <a:custGeom>
                <a:avLst/>
                <a:gdLst/>
                <a:ahLst/>
                <a:cxnLst/>
                <a:rect l="l" t="t" r="r" b="b"/>
                <a:pathLst>
                  <a:path>
                    <a:moveTo>
                      <a:pt x="0" y="0"/>
                    </a:moveTo>
                    <a:lnTo>
                      <a:pt x="0" y="0"/>
                    </a:lnTo>
                  </a:path>
                </a:pathLst>
              </a:custGeom>
              <a:ln w="3175">
                <a:solidFill>
                  <a:srgbClr val="000000"/>
                </a:solidFill>
              </a:ln>
            </p:spPr>
            <p:txBody>
              <a:bodyPr wrap="square" lIns="0" tIns="0" rIns="0" bIns="0" rtlCol="0"/>
              <a:lstStyle/>
              <a:p>
                <a:endParaRPr sz="2133"/>
              </a:p>
            </p:txBody>
          </p:sp>
          <p:sp>
            <p:nvSpPr>
              <p:cNvPr id="143" name="object 143"/>
              <p:cNvSpPr/>
              <p:nvPr/>
            </p:nvSpPr>
            <p:spPr>
              <a:xfrm>
                <a:off x="127554" y="4556107"/>
                <a:ext cx="2015631" cy="1005276"/>
              </a:xfrm>
              <a:custGeom>
                <a:avLst/>
                <a:gdLst/>
                <a:ahLst/>
                <a:cxnLst/>
                <a:rect l="l" t="t" r="r" b="b"/>
                <a:pathLst>
                  <a:path w="2267585" h="1130935">
                    <a:moveTo>
                      <a:pt x="0" y="0"/>
                    </a:moveTo>
                    <a:lnTo>
                      <a:pt x="1684720" y="1130558"/>
                    </a:lnTo>
                    <a:lnTo>
                      <a:pt x="1712380" y="1114666"/>
                    </a:lnTo>
                    <a:lnTo>
                      <a:pt x="1740040" y="1118480"/>
                    </a:lnTo>
                    <a:lnTo>
                      <a:pt x="1747988" y="1094642"/>
                    </a:lnTo>
                    <a:lnTo>
                      <a:pt x="1811575" y="1082882"/>
                    </a:lnTo>
                    <a:lnTo>
                      <a:pt x="1850998" y="1074936"/>
                    </a:lnTo>
                    <a:lnTo>
                      <a:pt x="1878976" y="1078750"/>
                    </a:lnTo>
                    <a:lnTo>
                      <a:pt x="1926348" y="1047283"/>
                    </a:lnTo>
                    <a:lnTo>
                      <a:pt x="1961957" y="1051098"/>
                    </a:lnTo>
                    <a:lnTo>
                      <a:pt x="1966090" y="1035206"/>
                    </a:lnTo>
                    <a:lnTo>
                      <a:pt x="2037306" y="1027260"/>
                    </a:lnTo>
                    <a:lnTo>
                      <a:pt x="2065284" y="999607"/>
                    </a:lnTo>
                    <a:lnTo>
                      <a:pt x="2136501" y="995476"/>
                    </a:lnTo>
                    <a:lnTo>
                      <a:pt x="2156213" y="975769"/>
                    </a:lnTo>
                    <a:lnTo>
                      <a:pt x="2195954" y="983715"/>
                    </a:lnTo>
                    <a:lnTo>
                      <a:pt x="2211851" y="963691"/>
                    </a:lnTo>
                    <a:lnTo>
                      <a:pt x="2239511" y="959877"/>
                    </a:lnTo>
                    <a:lnTo>
                      <a:pt x="2267171" y="943985"/>
                    </a:lnTo>
                  </a:path>
                </a:pathLst>
              </a:custGeom>
              <a:ln w="3175">
                <a:solidFill>
                  <a:srgbClr val="000000"/>
                </a:solidFill>
              </a:ln>
            </p:spPr>
            <p:txBody>
              <a:bodyPr wrap="square" lIns="0" tIns="0" rIns="0" bIns="0" rtlCol="0"/>
              <a:lstStyle/>
              <a:p>
                <a:endParaRPr sz="2133"/>
              </a:p>
            </p:txBody>
          </p:sp>
          <p:sp>
            <p:nvSpPr>
              <p:cNvPr id="144" name="object 144"/>
              <p:cNvSpPr/>
              <p:nvPr/>
            </p:nvSpPr>
            <p:spPr>
              <a:xfrm>
                <a:off x="195945" y="4599897"/>
                <a:ext cx="0" cy="316089"/>
              </a:xfrm>
              <a:custGeom>
                <a:avLst/>
                <a:gdLst/>
                <a:ahLst/>
                <a:cxnLst/>
                <a:rect l="l" t="t" r="r" b="b"/>
                <a:pathLst>
                  <a:path h="355600">
                    <a:moveTo>
                      <a:pt x="0" y="0"/>
                    </a:moveTo>
                    <a:lnTo>
                      <a:pt x="0" y="355345"/>
                    </a:lnTo>
                  </a:path>
                </a:pathLst>
              </a:custGeom>
              <a:ln w="3175">
                <a:solidFill>
                  <a:srgbClr val="000000"/>
                </a:solidFill>
              </a:ln>
            </p:spPr>
            <p:txBody>
              <a:bodyPr wrap="square" lIns="0" tIns="0" rIns="0" bIns="0" rtlCol="0"/>
              <a:lstStyle/>
              <a:p>
                <a:endParaRPr sz="2133"/>
              </a:p>
            </p:txBody>
          </p:sp>
          <p:sp>
            <p:nvSpPr>
              <p:cNvPr id="145" name="object 145"/>
              <p:cNvSpPr/>
              <p:nvPr/>
            </p:nvSpPr>
            <p:spPr>
              <a:xfrm>
                <a:off x="173336" y="4584923"/>
                <a:ext cx="0" cy="320040"/>
              </a:xfrm>
              <a:custGeom>
                <a:avLst/>
                <a:gdLst/>
                <a:ahLst/>
                <a:cxnLst/>
                <a:rect l="l" t="t" r="r" b="b"/>
                <a:pathLst>
                  <a:path h="360045">
                    <a:moveTo>
                      <a:pt x="0" y="0"/>
                    </a:moveTo>
                    <a:lnTo>
                      <a:pt x="0" y="359477"/>
                    </a:lnTo>
                  </a:path>
                </a:pathLst>
              </a:custGeom>
              <a:ln w="3175">
                <a:solidFill>
                  <a:srgbClr val="000000"/>
                </a:solidFill>
              </a:ln>
            </p:spPr>
            <p:txBody>
              <a:bodyPr wrap="square" lIns="0" tIns="0" rIns="0" bIns="0" rtlCol="0"/>
              <a:lstStyle/>
              <a:p>
                <a:endParaRPr sz="2133"/>
              </a:p>
            </p:txBody>
          </p:sp>
          <p:sp>
            <p:nvSpPr>
              <p:cNvPr id="146" name="object 146"/>
              <p:cNvSpPr/>
              <p:nvPr/>
            </p:nvSpPr>
            <p:spPr>
              <a:xfrm>
                <a:off x="423443" y="5142343"/>
                <a:ext cx="0" cy="186267"/>
              </a:xfrm>
              <a:custGeom>
                <a:avLst/>
                <a:gdLst/>
                <a:ahLst/>
                <a:cxnLst/>
                <a:rect l="l" t="t" r="r" b="b"/>
                <a:pathLst>
                  <a:path h="209550">
                    <a:moveTo>
                      <a:pt x="0" y="0"/>
                    </a:moveTo>
                    <a:lnTo>
                      <a:pt x="0" y="209138"/>
                    </a:lnTo>
                  </a:path>
                </a:pathLst>
              </a:custGeom>
              <a:ln w="3175">
                <a:solidFill>
                  <a:srgbClr val="000000"/>
                </a:solidFill>
              </a:ln>
            </p:spPr>
            <p:txBody>
              <a:bodyPr wrap="square" lIns="0" tIns="0" rIns="0" bIns="0" rtlCol="0"/>
              <a:lstStyle/>
              <a:p>
                <a:endParaRPr sz="2133"/>
              </a:p>
            </p:txBody>
          </p:sp>
          <p:sp>
            <p:nvSpPr>
              <p:cNvPr id="147" name="object 147"/>
              <p:cNvSpPr/>
              <p:nvPr/>
            </p:nvSpPr>
            <p:spPr>
              <a:xfrm>
                <a:off x="395182" y="5122848"/>
                <a:ext cx="0" cy="187396"/>
              </a:xfrm>
              <a:custGeom>
                <a:avLst/>
                <a:gdLst/>
                <a:ahLst/>
                <a:cxnLst/>
                <a:rect l="l" t="t" r="r" b="b"/>
                <a:pathLst>
                  <a:path h="210820">
                    <a:moveTo>
                      <a:pt x="0" y="0"/>
                    </a:moveTo>
                    <a:lnTo>
                      <a:pt x="0" y="210728"/>
                    </a:lnTo>
                  </a:path>
                </a:pathLst>
              </a:custGeom>
              <a:ln w="3175">
                <a:solidFill>
                  <a:srgbClr val="000000"/>
                </a:solidFill>
              </a:ln>
            </p:spPr>
            <p:txBody>
              <a:bodyPr wrap="square" lIns="0" tIns="0" rIns="0" bIns="0" rtlCol="0"/>
              <a:lstStyle/>
              <a:p>
                <a:endParaRPr sz="2133"/>
              </a:p>
            </p:txBody>
          </p:sp>
          <p:sp>
            <p:nvSpPr>
              <p:cNvPr id="148" name="object 148"/>
              <p:cNvSpPr/>
              <p:nvPr/>
            </p:nvSpPr>
            <p:spPr>
              <a:xfrm>
                <a:off x="717636" y="4953333"/>
                <a:ext cx="0" cy="386644"/>
              </a:xfrm>
              <a:custGeom>
                <a:avLst/>
                <a:gdLst/>
                <a:ahLst/>
                <a:cxnLst/>
                <a:rect l="l" t="t" r="r" b="b"/>
                <a:pathLst>
                  <a:path h="434975">
                    <a:moveTo>
                      <a:pt x="0" y="0"/>
                    </a:moveTo>
                    <a:lnTo>
                      <a:pt x="0" y="434487"/>
                    </a:lnTo>
                  </a:path>
                </a:pathLst>
              </a:custGeom>
              <a:ln w="3175">
                <a:solidFill>
                  <a:srgbClr val="000000"/>
                </a:solidFill>
              </a:ln>
            </p:spPr>
            <p:txBody>
              <a:bodyPr wrap="square" lIns="0" tIns="0" rIns="0" bIns="0" rtlCol="0"/>
              <a:lstStyle/>
              <a:p>
                <a:endParaRPr sz="2133"/>
              </a:p>
            </p:txBody>
          </p:sp>
          <p:sp>
            <p:nvSpPr>
              <p:cNvPr id="149" name="object 149"/>
              <p:cNvSpPr/>
              <p:nvPr/>
            </p:nvSpPr>
            <p:spPr>
              <a:xfrm>
                <a:off x="684288" y="4927340"/>
                <a:ext cx="0" cy="381564"/>
              </a:xfrm>
              <a:custGeom>
                <a:avLst/>
                <a:gdLst/>
                <a:ahLst/>
                <a:cxnLst/>
                <a:rect l="l" t="t" r="r" b="b"/>
                <a:pathLst>
                  <a:path h="429260">
                    <a:moveTo>
                      <a:pt x="0" y="0"/>
                    </a:moveTo>
                    <a:lnTo>
                      <a:pt x="0" y="428766"/>
                    </a:lnTo>
                  </a:path>
                </a:pathLst>
              </a:custGeom>
              <a:ln w="3175">
                <a:solidFill>
                  <a:srgbClr val="000000"/>
                </a:solidFill>
              </a:ln>
            </p:spPr>
            <p:txBody>
              <a:bodyPr wrap="square" lIns="0" tIns="0" rIns="0" bIns="0" rtlCol="0"/>
              <a:lstStyle/>
              <a:p>
                <a:endParaRPr sz="2133"/>
              </a:p>
            </p:txBody>
          </p:sp>
          <p:sp>
            <p:nvSpPr>
              <p:cNvPr id="150" name="object 150"/>
              <p:cNvSpPr/>
              <p:nvPr/>
            </p:nvSpPr>
            <p:spPr>
              <a:xfrm>
                <a:off x="1015502" y="5603139"/>
                <a:ext cx="0" cy="150707"/>
              </a:xfrm>
              <a:custGeom>
                <a:avLst/>
                <a:gdLst/>
                <a:ahLst/>
                <a:cxnLst/>
                <a:rect l="l" t="t" r="r" b="b"/>
                <a:pathLst>
                  <a:path h="169545">
                    <a:moveTo>
                      <a:pt x="0" y="0"/>
                    </a:moveTo>
                    <a:lnTo>
                      <a:pt x="0" y="169408"/>
                    </a:lnTo>
                  </a:path>
                </a:pathLst>
              </a:custGeom>
              <a:ln w="3175">
                <a:solidFill>
                  <a:srgbClr val="000000"/>
                </a:solidFill>
              </a:ln>
            </p:spPr>
            <p:txBody>
              <a:bodyPr wrap="square" lIns="0" tIns="0" rIns="0" bIns="0" rtlCol="0"/>
              <a:lstStyle/>
              <a:p>
                <a:endParaRPr sz="2133"/>
              </a:p>
            </p:txBody>
          </p:sp>
          <p:sp>
            <p:nvSpPr>
              <p:cNvPr id="151" name="object 151"/>
              <p:cNvSpPr/>
              <p:nvPr/>
            </p:nvSpPr>
            <p:spPr>
              <a:xfrm>
                <a:off x="980176" y="5576863"/>
                <a:ext cx="0" cy="155787"/>
              </a:xfrm>
              <a:custGeom>
                <a:avLst/>
                <a:gdLst/>
                <a:ahLst/>
                <a:cxnLst/>
                <a:rect l="l" t="t" r="r" b="b"/>
                <a:pathLst>
                  <a:path h="175260">
                    <a:moveTo>
                      <a:pt x="0" y="0"/>
                    </a:moveTo>
                    <a:lnTo>
                      <a:pt x="0" y="174812"/>
                    </a:lnTo>
                  </a:path>
                </a:pathLst>
              </a:custGeom>
              <a:ln w="3175">
                <a:solidFill>
                  <a:srgbClr val="000000"/>
                </a:solidFill>
              </a:ln>
            </p:spPr>
            <p:txBody>
              <a:bodyPr wrap="square" lIns="0" tIns="0" rIns="0" bIns="0" rtlCol="0"/>
              <a:lstStyle/>
              <a:p>
                <a:endParaRPr sz="2133"/>
              </a:p>
            </p:txBody>
          </p:sp>
          <p:sp>
            <p:nvSpPr>
              <p:cNvPr id="152" name="object 152"/>
              <p:cNvSpPr/>
              <p:nvPr/>
            </p:nvSpPr>
            <p:spPr>
              <a:xfrm>
                <a:off x="1353499" y="5375705"/>
                <a:ext cx="0" cy="453249"/>
              </a:xfrm>
              <a:custGeom>
                <a:avLst/>
                <a:gdLst/>
                <a:ahLst/>
                <a:cxnLst/>
                <a:rect l="l" t="t" r="r" b="b"/>
                <a:pathLst>
                  <a:path h="509904">
                    <a:moveTo>
                      <a:pt x="0" y="0"/>
                    </a:moveTo>
                    <a:lnTo>
                      <a:pt x="0" y="509815"/>
                    </a:lnTo>
                  </a:path>
                </a:pathLst>
              </a:custGeom>
              <a:ln w="3175">
                <a:solidFill>
                  <a:srgbClr val="000000"/>
                </a:solidFill>
              </a:ln>
            </p:spPr>
            <p:txBody>
              <a:bodyPr wrap="square" lIns="0" tIns="0" rIns="0" bIns="0" rtlCol="0"/>
              <a:lstStyle/>
              <a:p>
                <a:endParaRPr sz="2133"/>
              </a:p>
            </p:txBody>
          </p:sp>
          <p:sp>
            <p:nvSpPr>
              <p:cNvPr id="153" name="object 153"/>
              <p:cNvSpPr/>
              <p:nvPr/>
            </p:nvSpPr>
            <p:spPr>
              <a:xfrm>
                <a:off x="0" y="3781135"/>
                <a:ext cx="67733" cy="28222"/>
              </a:xfrm>
              <a:custGeom>
                <a:avLst/>
                <a:gdLst/>
                <a:ahLst/>
                <a:cxnLst/>
                <a:rect l="l" t="t" r="r" b="b"/>
                <a:pathLst>
                  <a:path w="76200" h="31750">
                    <a:moveTo>
                      <a:pt x="0" y="0"/>
                    </a:moveTo>
                    <a:lnTo>
                      <a:pt x="76097" y="31146"/>
                    </a:lnTo>
                  </a:path>
                </a:pathLst>
              </a:custGeom>
              <a:ln w="3175">
                <a:solidFill>
                  <a:srgbClr val="000000"/>
                </a:solidFill>
              </a:ln>
            </p:spPr>
            <p:txBody>
              <a:bodyPr wrap="square" lIns="0" tIns="0" rIns="0" bIns="0" rtlCol="0"/>
              <a:lstStyle/>
              <a:p>
                <a:endParaRPr sz="2133"/>
              </a:p>
            </p:txBody>
          </p:sp>
          <p:sp>
            <p:nvSpPr>
              <p:cNvPr id="154" name="object 154"/>
              <p:cNvSpPr/>
              <p:nvPr/>
            </p:nvSpPr>
            <p:spPr>
              <a:xfrm>
                <a:off x="1392499" y="4389692"/>
                <a:ext cx="84667" cy="40076"/>
              </a:xfrm>
              <a:custGeom>
                <a:avLst/>
                <a:gdLst/>
                <a:ahLst/>
                <a:cxnLst/>
                <a:rect l="l" t="t" r="r" b="b"/>
                <a:pathLst>
                  <a:path w="95250" h="45085">
                    <a:moveTo>
                      <a:pt x="0" y="0"/>
                    </a:moveTo>
                    <a:lnTo>
                      <a:pt x="95061" y="44497"/>
                    </a:lnTo>
                  </a:path>
                </a:pathLst>
              </a:custGeom>
              <a:ln w="3175">
                <a:solidFill>
                  <a:srgbClr val="000000"/>
                </a:solidFill>
              </a:ln>
            </p:spPr>
            <p:txBody>
              <a:bodyPr wrap="square" lIns="0" tIns="0" rIns="0" bIns="0" rtlCol="0"/>
              <a:lstStyle/>
              <a:p>
                <a:endParaRPr sz="2133"/>
              </a:p>
            </p:txBody>
          </p:sp>
          <p:sp>
            <p:nvSpPr>
              <p:cNvPr id="155" name="object 155"/>
              <p:cNvSpPr/>
              <p:nvPr/>
            </p:nvSpPr>
            <p:spPr>
              <a:xfrm>
                <a:off x="1579019" y="5426840"/>
                <a:ext cx="159173" cy="479778"/>
              </a:xfrm>
              <a:custGeom>
                <a:avLst/>
                <a:gdLst/>
                <a:ahLst/>
                <a:cxnLst/>
                <a:rect l="l" t="t" r="r" b="b"/>
                <a:pathLst>
                  <a:path w="179069" h="539750">
                    <a:moveTo>
                      <a:pt x="0" y="0"/>
                    </a:moveTo>
                    <a:lnTo>
                      <a:pt x="178677" y="103298"/>
                    </a:lnTo>
                    <a:lnTo>
                      <a:pt x="146884" y="198332"/>
                    </a:lnTo>
                    <a:lnTo>
                      <a:pt x="111276" y="206278"/>
                    </a:lnTo>
                    <a:lnTo>
                      <a:pt x="115091" y="238062"/>
                    </a:lnTo>
                    <a:lnTo>
                      <a:pt x="130987" y="265714"/>
                    </a:lnTo>
                    <a:lnTo>
                      <a:pt x="103327" y="305444"/>
                    </a:lnTo>
                    <a:lnTo>
                      <a:pt x="95379" y="376958"/>
                    </a:lnTo>
                    <a:lnTo>
                      <a:pt x="75349" y="412556"/>
                    </a:lnTo>
                    <a:lnTo>
                      <a:pt x="63586" y="448154"/>
                    </a:lnTo>
                    <a:lnTo>
                      <a:pt x="55638" y="492016"/>
                    </a:lnTo>
                    <a:lnTo>
                      <a:pt x="51822" y="539375"/>
                    </a:lnTo>
                  </a:path>
                </a:pathLst>
              </a:custGeom>
              <a:ln w="3175">
                <a:solidFill>
                  <a:srgbClr val="000000"/>
                </a:solidFill>
              </a:ln>
            </p:spPr>
            <p:txBody>
              <a:bodyPr wrap="square" lIns="0" tIns="0" rIns="0" bIns="0" rtlCol="0"/>
              <a:lstStyle/>
              <a:p>
                <a:endParaRPr sz="2133"/>
              </a:p>
            </p:txBody>
          </p:sp>
          <p:sp>
            <p:nvSpPr>
              <p:cNvPr id="156" name="object 156"/>
              <p:cNvSpPr/>
              <p:nvPr/>
            </p:nvSpPr>
            <p:spPr>
              <a:xfrm>
                <a:off x="1924364" y="5303658"/>
                <a:ext cx="102729" cy="521547"/>
              </a:xfrm>
              <a:custGeom>
                <a:avLst/>
                <a:gdLst/>
                <a:ahLst/>
                <a:cxnLst/>
                <a:rect l="l" t="t" r="r" b="b"/>
                <a:pathLst>
                  <a:path w="115569" h="586739">
                    <a:moveTo>
                      <a:pt x="27977" y="0"/>
                    </a:moveTo>
                    <a:lnTo>
                      <a:pt x="4133" y="19706"/>
                    </a:lnTo>
                    <a:lnTo>
                      <a:pt x="115091" y="154470"/>
                    </a:lnTo>
                    <a:lnTo>
                      <a:pt x="95379" y="210092"/>
                    </a:lnTo>
                    <a:lnTo>
                      <a:pt x="103327" y="241876"/>
                    </a:lnTo>
                    <a:lnTo>
                      <a:pt x="79482" y="289552"/>
                    </a:lnTo>
                    <a:lnTo>
                      <a:pt x="91246" y="333096"/>
                    </a:lnTo>
                    <a:lnTo>
                      <a:pt x="63586" y="356934"/>
                    </a:lnTo>
                    <a:lnTo>
                      <a:pt x="47689" y="436076"/>
                    </a:lnTo>
                    <a:lnTo>
                      <a:pt x="20029" y="499645"/>
                    </a:lnTo>
                    <a:lnTo>
                      <a:pt x="0" y="586733"/>
                    </a:lnTo>
                  </a:path>
                </a:pathLst>
              </a:custGeom>
              <a:ln w="3175">
                <a:solidFill>
                  <a:srgbClr val="000000"/>
                </a:solidFill>
              </a:ln>
            </p:spPr>
            <p:txBody>
              <a:bodyPr wrap="square" lIns="0" tIns="0" rIns="0" bIns="0" rtlCol="0"/>
              <a:lstStyle/>
              <a:p>
                <a:endParaRPr sz="2133"/>
              </a:p>
            </p:txBody>
          </p:sp>
          <p:sp>
            <p:nvSpPr>
              <p:cNvPr id="157" name="object 157"/>
              <p:cNvSpPr/>
              <p:nvPr/>
            </p:nvSpPr>
            <p:spPr>
              <a:xfrm>
                <a:off x="1822342" y="5328237"/>
                <a:ext cx="60396" cy="21449"/>
              </a:xfrm>
              <a:custGeom>
                <a:avLst/>
                <a:gdLst/>
                <a:ahLst/>
                <a:cxnLst/>
                <a:rect l="l" t="t" r="r" b="b"/>
                <a:pathLst>
                  <a:path w="67944" h="24129">
                    <a:moveTo>
                      <a:pt x="0" y="15892"/>
                    </a:moveTo>
                    <a:lnTo>
                      <a:pt x="19711" y="23838"/>
                    </a:lnTo>
                    <a:lnTo>
                      <a:pt x="35608" y="11760"/>
                    </a:lnTo>
                    <a:lnTo>
                      <a:pt x="47371" y="7946"/>
                    </a:lnTo>
                    <a:lnTo>
                      <a:pt x="67401" y="0"/>
                    </a:lnTo>
                  </a:path>
                </a:pathLst>
              </a:custGeom>
              <a:ln w="3175">
                <a:solidFill>
                  <a:srgbClr val="000000"/>
                </a:solidFill>
              </a:ln>
            </p:spPr>
            <p:txBody>
              <a:bodyPr wrap="square" lIns="0" tIns="0" rIns="0" bIns="0" rtlCol="0"/>
              <a:lstStyle/>
              <a:p>
                <a:endParaRPr sz="2133"/>
              </a:p>
            </p:txBody>
          </p:sp>
          <p:sp>
            <p:nvSpPr>
              <p:cNvPr id="158" name="object 158"/>
              <p:cNvSpPr/>
              <p:nvPr/>
            </p:nvSpPr>
            <p:spPr>
              <a:xfrm>
                <a:off x="1688387" y="5384741"/>
                <a:ext cx="10724" cy="0"/>
              </a:xfrm>
              <a:custGeom>
                <a:avLst/>
                <a:gdLst/>
                <a:ahLst/>
                <a:cxnLst/>
                <a:rect l="l" t="t" r="r" b="b"/>
                <a:pathLst>
                  <a:path w="12064">
                    <a:moveTo>
                      <a:pt x="0" y="0"/>
                    </a:moveTo>
                    <a:lnTo>
                      <a:pt x="11763" y="0"/>
                    </a:lnTo>
                  </a:path>
                </a:pathLst>
              </a:custGeom>
              <a:ln w="3175">
                <a:solidFill>
                  <a:srgbClr val="000000"/>
                </a:solidFill>
              </a:ln>
            </p:spPr>
            <p:txBody>
              <a:bodyPr wrap="square" lIns="0" tIns="0" rIns="0" bIns="0" rtlCol="0"/>
              <a:lstStyle/>
              <a:p>
                <a:endParaRPr sz="2133"/>
              </a:p>
            </p:txBody>
          </p:sp>
          <p:sp>
            <p:nvSpPr>
              <p:cNvPr id="159" name="object 159"/>
              <p:cNvSpPr/>
              <p:nvPr/>
            </p:nvSpPr>
            <p:spPr>
              <a:xfrm>
                <a:off x="1603888" y="5395194"/>
                <a:ext cx="53058" cy="7338"/>
              </a:xfrm>
              <a:custGeom>
                <a:avLst/>
                <a:gdLst/>
                <a:ahLst/>
                <a:cxnLst/>
                <a:rect l="l" t="t" r="r" b="b"/>
                <a:pathLst>
                  <a:path w="59689" h="8254">
                    <a:moveTo>
                      <a:pt x="0" y="7946"/>
                    </a:moveTo>
                    <a:lnTo>
                      <a:pt x="39423" y="0"/>
                    </a:lnTo>
                    <a:lnTo>
                      <a:pt x="59453" y="0"/>
                    </a:lnTo>
                  </a:path>
                </a:pathLst>
              </a:custGeom>
              <a:ln w="3175">
                <a:solidFill>
                  <a:srgbClr val="000000"/>
                </a:solidFill>
              </a:ln>
            </p:spPr>
            <p:txBody>
              <a:bodyPr wrap="square" lIns="0" tIns="0" rIns="0" bIns="0" rtlCol="0"/>
              <a:lstStyle/>
              <a:p>
                <a:endParaRPr sz="2133"/>
              </a:p>
            </p:txBody>
          </p:sp>
          <p:sp>
            <p:nvSpPr>
              <p:cNvPr id="160" name="object 160"/>
              <p:cNvSpPr/>
              <p:nvPr/>
            </p:nvSpPr>
            <p:spPr>
              <a:xfrm>
                <a:off x="1501585" y="5416383"/>
                <a:ext cx="60396" cy="21449"/>
              </a:xfrm>
              <a:custGeom>
                <a:avLst/>
                <a:gdLst/>
                <a:ahLst/>
                <a:cxnLst/>
                <a:rect l="l" t="t" r="r" b="b"/>
                <a:pathLst>
                  <a:path w="67944" h="24129">
                    <a:moveTo>
                      <a:pt x="0" y="23838"/>
                    </a:moveTo>
                    <a:lnTo>
                      <a:pt x="20029" y="7946"/>
                    </a:lnTo>
                    <a:lnTo>
                      <a:pt x="35608" y="7946"/>
                    </a:lnTo>
                    <a:lnTo>
                      <a:pt x="67401" y="0"/>
                    </a:lnTo>
                  </a:path>
                </a:pathLst>
              </a:custGeom>
              <a:ln w="3175">
                <a:solidFill>
                  <a:srgbClr val="000000"/>
                </a:solidFill>
              </a:ln>
            </p:spPr>
            <p:txBody>
              <a:bodyPr wrap="square" lIns="0" tIns="0" rIns="0" bIns="0" rtlCol="0"/>
              <a:lstStyle/>
              <a:p>
                <a:endParaRPr sz="2133"/>
              </a:p>
            </p:txBody>
          </p:sp>
          <p:sp>
            <p:nvSpPr>
              <p:cNvPr id="161" name="object 161"/>
              <p:cNvSpPr/>
              <p:nvPr/>
            </p:nvSpPr>
            <p:spPr>
              <a:xfrm>
                <a:off x="1462868" y="4319903"/>
                <a:ext cx="518160" cy="1139049"/>
              </a:xfrm>
              <a:custGeom>
                <a:avLst/>
                <a:gdLst/>
                <a:ahLst/>
                <a:cxnLst/>
                <a:rect l="l" t="t" r="r" b="b"/>
                <a:pathLst>
                  <a:path w="582930" h="1281429">
                    <a:moveTo>
                      <a:pt x="582768" y="0"/>
                    </a:moveTo>
                    <a:lnTo>
                      <a:pt x="547160" y="4131"/>
                    </a:lnTo>
                    <a:lnTo>
                      <a:pt x="523315" y="15892"/>
                    </a:lnTo>
                    <a:lnTo>
                      <a:pt x="487707" y="20023"/>
                    </a:lnTo>
                    <a:lnTo>
                      <a:pt x="451781" y="35915"/>
                    </a:lnTo>
                    <a:lnTo>
                      <a:pt x="428254" y="20023"/>
                    </a:lnTo>
                    <a:lnTo>
                      <a:pt x="400276" y="20023"/>
                    </a:lnTo>
                    <a:lnTo>
                      <a:pt x="348771" y="55622"/>
                    </a:lnTo>
                    <a:lnTo>
                      <a:pt x="324926" y="63568"/>
                    </a:lnTo>
                    <a:lnTo>
                      <a:pt x="253709" y="55622"/>
                    </a:lnTo>
                    <a:lnTo>
                      <a:pt x="221916" y="67382"/>
                    </a:lnTo>
                    <a:lnTo>
                      <a:pt x="202204" y="87406"/>
                    </a:lnTo>
                    <a:lnTo>
                      <a:pt x="138618" y="83274"/>
                    </a:lnTo>
                    <a:lnTo>
                      <a:pt x="95061" y="91220"/>
                    </a:lnTo>
                    <a:lnTo>
                      <a:pt x="99194" y="111244"/>
                    </a:lnTo>
                    <a:lnTo>
                      <a:pt x="15896" y="123004"/>
                    </a:lnTo>
                    <a:lnTo>
                      <a:pt x="15896" y="174494"/>
                    </a:lnTo>
                    <a:lnTo>
                      <a:pt x="51504" y="194518"/>
                    </a:lnTo>
                    <a:lnTo>
                      <a:pt x="55638" y="257768"/>
                    </a:lnTo>
                    <a:lnTo>
                      <a:pt x="27660" y="301630"/>
                    </a:lnTo>
                    <a:lnTo>
                      <a:pt x="31793" y="356934"/>
                    </a:lnTo>
                    <a:lnTo>
                      <a:pt x="23844" y="412556"/>
                    </a:lnTo>
                    <a:lnTo>
                      <a:pt x="47689" y="424316"/>
                    </a:lnTo>
                    <a:lnTo>
                      <a:pt x="35608" y="471992"/>
                    </a:lnTo>
                    <a:lnTo>
                      <a:pt x="7948" y="539375"/>
                    </a:lnTo>
                    <a:lnTo>
                      <a:pt x="31793" y="579105"/>
                    </a:lnTo>
                    <a:lnTo>
                      <a:pt x="27660" y="610889"/>
                    </a:lnTo>
                    <a:lnTo>
                      <a:pt x="11763" y="654433"/>
                    </a:lnTo>
                    <a:lnTo>
                      <a:pt x="19711" y="733893"/>
                    </a:lnTo>
                    <a:lnTo>
                      <a:pt x="31793" y="745653"/>
                    </a:lnTo>
                    <a:lnTo>
                      <a:pt x="31793" y="825113"/>
                    </a:lnTo>
                    <a:lnTo>
                      <a:pt x="7948" y="841005"/>
                    </a:lnTo>
                    <a:lnTo>
                      <a:pt x="7948" y="860711"/>
                    </a:lnTo>
                    <a:lnTo>
                      <a:pt x="23844" y="900441"/>
                    </a:lnTo>
                    <a:lnTo>
                      <a:pt x="19711" y="951931"/>
                    </a:lnTo>
                    <a:lnTo>
                      <a:pt x="23844" y="1114666"/>
                    </a:lnTo>
                    <a:lnTo>
                      <a:pt x="0" y="1122612"/>
                    </a:lnTo>
                    <a:lnTo>
                      <a:pt x="19711" y="1154078"/>
                    </a:lnTo>
                    <a:lnTo>
                      <a:pt x="23844" y="1197940"/>
                    </a:lnTo>
                    <a:lnTo>
                      <a:pt x="15896" y="1281214"/>
                    </a:lnTo>
                  </a:path>
                </a:pathLst>
              </a:custGeom>
              <a:ln w="3175">
                <a:solidFill>
                  <a:srgbClr val="000000"/>
                </a:solidFill>
              </a:ln>
            </p:spPr>
            <p:txBody>
              <a:bodyPr wrap="square" lIns="0" tIns="0" rIns="0" bIns="0" rtlCol="0"/>
              <a:lstStyle/>
              <a:p>
                <a:endParaRPr sz="2133"/>
              </a:p>
            </p:txBody>
          </p:sp>
          <p:sp>
            <p:nvSpPr>
              <p:cNvPr id="162" name="object 162"/>
              <p:cNvSpPr/>
              <p:nvPr/>
            </p:nvSpPr>
            <p:spPr>
              <a:xfrm>
                <a:off x="0" y="3668965"/>
                <a:ext cx="145627" cy="100471"/>
              </a:xfrm>
              <a:custGeom>
                <a:avLst/>
                <a:gdLst/>
                <a:ahLst/>
                <a:cxnLst/>
                <a:rect l="l" t="t" r="r" b="b"/>
                <a:pathLst>
                  <a:path w="163830" h="113029">
                    <a:moveTo>
                      <a:pt x="163210" y="1271"/>
                    </a:moveTo>
                    <a:lnTo>
                      <a:pt x="132689" y="0"/>
                    </a:lnTo>
                    <a:lnTo>
                      <a:pt x="125694" y="1271"/>
                    </a:lnTo>
                    <a:lnTo>
                      <a:pt x="108526" y="8263"/>
                    </a:lnTo>
                    <a:lnTo>
                      <a:pt x="97080" y="12713"/>
                    </a:lnTo>
                    <a:lnTo>
                      <a:pt x="88178" y="25745"/>
                    </a:lnTo>
                    <a:lnTo>
                      <a:pt x="74189" y="46722"/>
                    </a:lnTo>
                    <a:lnTo>
                      <a:pt x="67195" y="50854"/>
                    </a:lnTo>
                    <a:lnTo>
                      <a:pt x="42078" y="51172"/>
                    </a:lnTo>
                    <a:lnTo>
                      <a:pt x="20459" y="62932"/>
                    </a:lnTo>
                    <a:lnTo>
                      <a:pt x="13782" y="99801"/>
                    </a:lnTo>
                    <a:lnTo>
                      <a:pt x="11557" y="103933"/>
                    </a:lnTo>
                    <a:lnTo>
                      <a:pt x="0" y="112736"/>
                    </a:lnTo>
                  </a:path>
                </a:pathLst>
              </a:custGeom>
              <a:ln w="3175">
                <a:solidFill>
                  <a:srgbClr val="000000"/>
                </a:solidFill>
              </a:ln>
            </p:spPr>
            <p:txBody>
              <a:bodyPr wrap="square" lIns="0" tIns="0" rIns="0" bIns="0" rtlCol="0"/>
              <a:lstStyle/>
              <a:p>
                <a:endParaRPr sz="2133"/>
              </a:p>
            </p:txBody>
          </p:sp>
          <p:sp>
            <p:nvSpPr>
              <p:cNvPr id="163" name="object 163"/>
              <p:cNvSpPr/>
              <p:nvPr/>
            </p:nvSpPr>
            <p:spPr>
              <a:xfrm>
                <a:off x="0" y="3831415"/>
                <a:ext cx="2143196" cy="2126262"/>
              </a:xfrm>
              <a:custGeom>
                <a:avLst/>
                <a:gdLst/>
                <a:ahLst/>
                <a:cxnLst/>
                <a:rect l="l" t="t" r="r" b="b"/>
                <a:pathLst>
                  <a:path w="2411095" h="2392045">
                    <a:moveTo>
                      <a:pt x="0" y="0"/>
                    </a:moveTo>
                    <a:lnTo>
                      <a:pt x="16326" y="14306"/>
                    </a:lnTo>
                    <a:lnTo>
                      <a:pt x="18233" y="18120"/>
                    </a:lnTo>
                    <a:lnTo>
                      <a:pt x="23638" y="29880"/>
                    </a:lnTo>
                    <a:lnTo>
                      <a:pt x="36991" y="58486"/>
                    </a:lnTo>
                    <a:lnTo>
                      <a:pt x="39535" y="68021"/>
                    </a:lnTo>
                    <a:lnTo>
                      <a:pt x="33176" y="84549"/>
                    </a:lnTo>
                    <a:lnTo>
                      <a:pt x="30632" y="106797"/>
                    </a:lnTo>
                    <a:lnTo>
                      <a:pt x="35083" y="124596"/>
                    </a:lnTo>
                    <a:lnTo>
                      <a:pt x="34766" y="130635"/>
                    </a:lnTo>
                    <a:lnTo>
                      <a:pt x="12828" y="149070"/>
                    </a:lnTo>
                    <a:lnTo>
                      <a:pt x="16008" y="162737"/>
                    </a:lnTo>
                    <a:lnTo>
                      <a:pt x="22684" y="189118"/>
                    </a:lnTo>
                    <a:lnTo>
                      <a:pt x="26499" y="198018"/>
                    </a:lnTo>
                    <a:lnTo>
                      <a:pt x="44939" y="207871"/>
                    </a:lnTo>
                    <a:lnTo>
                      <a:pt x="59882" y="216452"/>
                    </a:lnTo>
                    <a:lnTo>
                      <a:pt x="57975" y="220902"/>
                    </a:lnTo>
                    <a:lnTo>
                      <a:pt x="54159" y="234569"/>
                    </a:lnTo>
                    <a:lnTo>
                      <a:pt x="87542" y="275571"/>
                    </a:lnTo>
                    <a:lnTo>
                      <a:pt x="87860" y="288602"/>
                    </a:lnTo>
                    <a:lnTo>
                      <a:pt x="87860" y="315301"/>
                    </a:lnTo>
                    <a:lnTo>
                      <a:pt x="86588" y="326743"/>
                    </a:lnTo>
                    <a:lnTo>
                      <a:pt x="72599" y="360434"/>
                    </a:lnTo>
                    <a:lnTo>
                      <a:pt x="60518" y="389993"/>
                    </a:lnTo>
                    <a:lnTo>
                      <a:pt x="64015" y="396986"/>
                    </a:lnTo>
                    <a:lnTo>
                      <a:pt x="76415" y="417963"/>
                    </a:lnTo>
                    <a:lnTo>
                      <a:pt x="80230" y="455150"/>
                    </a:lnTo>
                    <a:lnTo>
                      <a:pt x="83727" y="488841"/>
                    </a:lnTo>
                    <a:lnTo>
                      <a:pt x="79912" y="496788"/>
                    </a:lnTo>
                    <a:lnTo>
                      <a:pt x="71010" y="512680"/>
                    </a:lnTo>
                    <a:lnTo>
                      <a:pt x="68148" y="519036"/>
                    </a:lnTo>
                    <a:lnTo>
                      <a:pt x="70056" y="534611"/>
                    </a:lnTo>
                    <a:lnTo>
                      <a:pt x="71964" y="548913"/>
                    </a:lnTo>
                    <a:lnTo>
                      <a:pt x="73871" y="551774"/>
                    </a:lnTo>
                    <a:lnTo>
                      <a:pt x="84999" y="564488"/>
                    </a:lnTo>
                    <a:lnTo>
                      <a:pt x="116156" y="600403"/>
                    </a:lnTo>
                    <a:lnTo>
                      <a:pt x="126330" y="611528"/>
                    </a:lnTo>
                    <a:lnTo>
                      <a:pt x="127602" y="614388"/>
                    </a:lnTo>
                    <a:lnTo>
                      <a:pt x="127602" y="651894"/>
                    </a:lnTo>
                    <a:lnTo>
                      <a:pt x="121243" y="671600"/>
                    </a:lnTo>
                    <a:lnTo>
                      <a:pt x="119653" y="677321"/>
                    </a:lnTo>
                    <a:lnTo>
                      <a:pt x="123469" y="690352"/>
                    </a:lnTo>
                    <a:lnTo>
                      <a:pt x="127284" y="703384"/>
                    </a:lnTo>
                    <a:lnTo>
                      <a:pt x="125058" y="709423"/>
                    </a:lnTo>
                    <a:lnTo>
                      <a:pt x="118382" y="722772"/>
                    </a:lnTo>
                    <a:lnTo>
                      <a:pt x="116156" y="729129"/>
                    </a:lnTo>
                    <a:lnTo>
                      <a:pt x="134914" y="762502"/>
                    </a:lnTo>
                    <a:lnTo>
                      <a:pt x="137140" y="774262"/>
                    </a:lnTo>
                    <a:lnTo>
                      <a:pt x="141591" y="803503"/>
                    </a:lnTo>
                    <a:lnTo>
                      <a:pt x="143180" y="816217"/>
                    </a:lnTo>
                    <a:lnTo>
                      <a:pt x="135868" y="838148"/>
                    </a:lnTo>
                    <a:lnTo>
                      <a:pt x="128237" y="861033"/>
                    </a:lnTo>
                    <a:lnTo>
                      <a:pt x="132053" y="870568"/>
                    </a:lnTo>
                    <a:lnTo>
                      <a:pt x="145406" y="893134"/>
                    </a:lnTo>
                    <a:lnTo>
                      <a:pt x="151129" y="902987"/>
                    </a:lnTo>
                    <a:lnTo>
                      <a:pt x="136186" y="921740"/>
                    </a:lnTo>
                    <a:lnTo>
                      <a:pt x="139047" y="927461"/>
                    </a:lnTo>
                    <a:lnTo>
                      <a:pt x="150175" y="943353"/>
                    </a:lnTo>
                    <a:lnTo>
                      <a:pt x="154944" y="950346"/>
                    </a:lnTo>
                    <a:lnTo>
                      <a:pt x="146360" y="959245"/>
                    </a:lnTo>
                    <a:lnTo>
                      <a:pt x="136504" y="969098"/>
                    </a:lnTo>
                    <a:lnTo>
                      <a:pt x="136822" y="974819"/>
                    </a:lnTo>
                    <a:lnTo>
                      <a:pt x="141273" y="990394"/>
                    </a:lnTo>
                    <a:lnTo>
                      <a:pt x="143180" y="998022"/>
                    </a:lnTo>
                    <a:lnTo>
                      <a:pt x="120925" y="1024085"/>
                    </a:lnTo>
                    <a:lnTo>
                      <a:pt x="123469" y="1030759"/>
                    </a:lnTo>
                    <a:lnTo>
                      <a:pt x="136822" y="1048558"/>
                    </a:lnTo>
                    <a:lnTo>
                      <a:pt x="143180" y="1058094"/>
                    </a:lnTo>
                    <a:lnTo>
                      <a:pt x="142226" y="1069536"/>
                    </a:lnTo>
                    <a:lnTo>
                      <a:pt x="140001" y="1089560"/>
                    </a:lnTo>
                    <a:lnTo>
                      <a:pt x="135868" y="1128018"/>
                    </a:lnTo>
                    <a:lnTo>
                      <a:pt x="137775" y="1136282"/>
                    </a:lnTo>
                    <a:lnTo>
                      <a:pt x="146678" y="1149632"/>
                    </a:lnTo>
                    <a:lnTo>
                      <a:pt x="151447" y="1156624"/>
                    </a:lnTo>
                    <a:lnTo>
                      <a:pt x="151447" y="1178555"/>
                    </a:lnTo>
                    <a:lnTo>
                      <a:pt x="157805" y="1183641"/>
                    </a:lnTo>
                    <a:lnTo>
                      <a:pt x="181968" y="1196990"/>
                    </a:lnTo>
                    <a:lnTo>
                      <a:pt x="195003" y="1203982"/>
                    </a:lnTo>
                    <a:lnTo>
                      <a:pt x="202316" y="1208432"/>
                    </a:lnTo>
                    <a:lnTo>
                      <a:pt x="225207" y="1234813"/>
                    </a:lnTo>
                    <a:lnTo>
                      <a:pt x="234427" y="1266915"/>
                    </a:lnTo>
                    <a:lnTo>
                      <a:pt x="234427" y="1299334"/>
                    </a:lnTo>
                    <a:lnTo>
                      <a:pt x="241739" y="1324762"/>
                    </a:lnTo>
                    <a:lnTo>
                      <a:pt x="243011" y="1333343"/>
                    </a:lnTo>
                    <a:lnTo>
                      <a:pt x="245236" y="1359406"/>
                    </a:lnTo>
                    <a:lnTo>
                      <a:pt x="246508" y="1374663"/>
                    </a:lnTo>
                    <a:lnTo>
                      <a:pt x="258590" y="1382291"/>
                    </a:lnTo>
                    <a:lnTo>
                      <a:pt x="275440" y="1392779"/>
                    </a:lnTo>
                    <a:lnTo>
                      <a:pt x="279573" y="1396276"/>
                    </a:lnTo>
                    <a:lnTo>
                      <a:pt x="290065" y="1410261"/>
                    </a:lnTo>
                    <a:lnTo>
                      <a:pt x="288475" y="1424881"/>
                    </a:lnTo>
                    <a:lnTo>
                      <a:pt x="286568" y="1446177"/>
                    </a:lnTo>
                    <a:lnTo>
                      <a:pt x="289111" y="1451262"/>
                    </a:lnTo>
                    <a:lnTo>
                      <a:pt x="304372" y="1457937"/>
                    </a:lnTo>
                    <a:lnTo>
                      <a:pt x="313910" y="1461751"/>
                    </a:lnTo>
                    <a:lnTo>
                      <a:pt x="313910" y="1466201"/>
                    </a:lnTo>
                    <a:lnTo>
                      <a:pt x="318043" y="1480503"/>
                    </a:lnTo>
                    <a:lnTo>
                      <a:pt x="339662" y="1514830"/>
                    </a:lnTo>
                    <a:lnTo>
                      <a:pt x="349518" y="1530722"/>
                    </a:lnTo>
                    <a:lnTo>
                      <a:pt x="353333" y="1537079"/>
                    </a:lnTo>
                    <a:lnTo>
                      <a:pt x="350790" y="1551064"/>
                    </a:lnTo>
                    <a:lnTo>
                      <a:pt x="346339" y="1572677"/>
                    </a:lnTo>
                    <a:lnTo>
                      <a:pt x="345385" y="1576809"/>
                    </a:lnTo>
                    <a:lnTo>
                      <a:pt x="354923" y="1585391"/>
                    </a:lnTo>
                    <a:lnTo>
                      <a:pt x="406110" y="1632431"/>
                    </a:lnTo>
                    <a:lnTo>
                      <a:pt x="429955" y="1654044"/>
                    </a:lnTo>
                    <a:lnTo>
                      <a:pt x="440447" y="1663579"/>
                    </a:lnTo>
                    <a:lnTo>
                      <a:pt x="449031" y="1662626"/>
                    </a:lnTo>
                    <a:lnTo>
                      <a:pt x="467471" y="1670572"/>
                    </a:lnTo>
                    <a:lnTo>
                      <a:pt x="475737" y="1682968"/>
                    </a:lnTo>
                    <a:lnTo>
                      <a:pt x="477962" y="1685828"/>
                    </a:lnTo>
                    <a:lnTo>
                      <a:pt x="496085" y="1703627"/>
                    </a:lnTo>
                    <a:lnTo>
                      <a:pt x="501807" y="1705217"/>
                    </a:lnTo>
                    <a:lnTo>
                      <a:pt x="517068" y="1709031"/>
                    </a:lnTo>
                    <a:lnTo>
                      <a:pt x="551723" y="1717612"/>
                    </a:lnTo>
                    <a:lnTo>
                      <a:pt x="560307" y="1723016"/>
                    </a:lnTo>
                    <a:lnTo>
                      <a:pt x="572388" y="1764335"/>
                    </a:lnTo>
                    <a:lnTo>
                      <a:pt x="584470" y="1775141"/>
                    </a:lnTo>
                    <a:lnTo>
                      <a:pt x="599094" y="1775141"/>
                    </a:lnTo>
                    <a:lnTo>
                      <a:pt x="602274" y="1780227"/>
                    </a:lnTo>
                    <a:lnTo>
                      <a:pt x="611494" y="1795801"/>
                    </a:lnTo>
                    <a:lnTo>
                      <a:pt x="633431" y="1833306"/>
                    </a:lnTo>
                    <a:lnTo>
                      <a:pt x="643287" y="1843159"/>
                    </a:lnTo>
                    <a:lnTo>
                      <a:pt x="674126" y="1847291"/>
                    </a:lnTo>
                    <a:lnTo>
                      <a:pt x="697971" y="1850470"/>
                    </a:lnTo>
                    <a:lnTo>
                      <a:pt x="700515" y="1853966"/>
                    </a:lnTo>
                    <a:lnTo>
                      <a:pt x="707827" y="1865726"/>
                    </a:lnTo>
                    <a:lnTo>
                      <a:pt x="725313" y="1894332"/>
                    </a:lnTo>
                    <a:lnTo>
                      <a:pt x="732308" y="1904502"/>
                    </a:lnTo>
                    <a:lnTo>
                      <a:pt x="750748" y="1925162"/>
                    </a:lnTo>
                    <a:lnTo>
                      <a:pt x="765373" y="1941372"/>
                    </a:lnTo>
                    <a:lnTo>
                      <a:pt x="782541" y="1941690"/>
                    </a:lnTo>
                    <a:lnTo>
                      <a:pt x="788582" y="1945822"/>
                    </a:lnTo>
                    <a:lnTo>
                      <a:pt x="814970" y="1980148"/>
                    </a:lnTo>
                    <a:lnTo>
                      <a:pt x="828641" y="1998265"/>
                    </a:lnTo>
                    <a:lnTo>
                      <a:pt x="836590" y="2008436"/>
                    </a:lnTo>
                    <a:lnTo>
                      <a:pt x="844538" y="2006847"/>
                    </a:lnTo>
                    <a:lnTo>
                      <a:pt x="860116" y="2002397"/>
                    </a:lnTo>
                    <a:lnTo>
                      <a:pt x="866157" y="2003351"/>
                    </a:lnTo>
                    <a:lnTo>
                      <a:pt x="892228" y="2040538"/>
                    </a:lnTo>
                    <a:lnTo>
                      <a:pt x="899858" y="2040856"/>
                    </a:lnTo>
                    <a:lnTo>
                      <a:pt x="915437" y="2040856"/>
                    </a:lnTo>
                    <a:lnTo>
                      <a:pt x="921795" y="2042445"/>
                    </a:lnTo>
                    <a:lnTo>
                      <a:pt x="935466" y="2058337"/>
                    </a:lnTo>
                    <a:lnTo>
                      <a:pt x="947548" y="2072004"/>
                    </a:lnTo>
                    <a:lnTo>
                      <a:pt x="957086" y="2068508"/>
                    </a:lnTo>
                    <a:lnTo>
                      <a:pt x="977115" y="2059609"/>
                    </a:lnTo>
                    <a:lnTo>
                      <a:pt x="985382" y="2056748"/>
                    </a:lnTo>
                    <a:lnTo>
                      <a:pt x="1018764" y="2060562"/>
                    </a:lnTo>
                    <a:lnTo>
                      <a:pt x="1022898" y="2063740"/>
                    </a:lnTo>
                    <a:lnTo>
                      <a:pt x="1039430" y="2079633"/>
                    </a:lnTo>
                    <a:lnTo>
                      <a:pt x="1086484" y="2123494"/>
                    </a:lnTo>
                    <a:lnTo>
                      <a:pt x="1101109" y="2137162"/>
                    </a:lnTo>
                    <a:lnTo>
                      <a:pt x="1103652" y="2138433"/>
                    </a:lnTo>
                    <a:lnTo>
                      <a:pt x="1117323" y="2140976"/>
                    </a:lnTo>
                    <a:lnTo>
                      <a:pt x="1152296" y="2169263"/>
                    </a:lnTo>
                    <a:lnTo>
                      <a:pt x="1177094" y="2182931"/>
                    </a:lnTo>
                    <a:lnTo>
                      <a:pt x="1186314" y="2189287"/>
                    </a:lnTo>
                    <a:lnTo>
                      <a:pt x="1201257" y="2234103"/>
                    </a:lnTo>
                    <a:lnTo>
                      <a:pt x="1204755" y="2236646"/>
                    </a:lnTo>
                    <a:lnTo>
                      <a:pt x="1223830" y="2245863"/>
                    </a:lnTo>
                    <a:lnTo>
                      <a:pt x="1279786" y="2272562"/>
                    </a:lnTo>
                    <a:lnTo>
                      <a:pt x="1298226" y="2281461"/>
                    </a:lnTo>
                    <a:lnTo>
                      <a:pt x="1301088" y="2283686"/>
                    </a:lnTo>
                    <a:lnTo>
                      <a:pt x="1302995" y="2296717"/>
                    </a:lnTo>
                    <a:lnTo>
                      <a:pt x="1304585" y="2309749"/>
                    </a:lnTo>
                    <a:lnTo>
                      <a:pt x="1307764" y="2310385"/>
                    </a:lnTo>
                    <a:lnTo>
                      <a:pt x="1327476" y="2310385"/>
                    </a:lnTo>
                    <a:lnTo>
                      <a:pt x="1388201" y="2310385"/>
                    </a:lnTo>
                    <a:lnTo>
                      <a:pt x="1408549" y="2310385"/>
                    </a:lnTo>
                    <a:lnTo>
                      <a:pt x="1413000" y="2311338"/>
                    </a:lnTo>
                    <a:lnTo>
                      <a:pt x="1454013" y="2337401"/>
                    </a:lnTo>
                    <a:lnTo>
                      <a:pt x="1457828" y="2338037"/>
                    </a:lnTo>
                    <a:lnTo>
                      <a:pt x="1476904" y="2335494"/>
                    </a:lnTo>
                    <a:lnTo>
                      <a:pt x="1539855" y="2330091"/>
                    </a:lnTo>
                    <a:lnTo>
                      <a:pt x="1564971" y="2331362"/>
                    </a:lnTo>
                    <a:lnTo>
                      <a:pt x="1573873" y="2335812"/>
                    </a:lnTo>
                    <a:lnTo>
                      <a:pt x="1587544" y="2346301"/>
                    </a:lnTo>
                    <a:lnTo>
                      <a:pt x="1609164" y="2362828"/>
                    </a:lnTo>
                    <a:lnTo>
                      <a:pt x="1646680" y="2391434"/>
                    </a:lnTo>
                    <a:lnTo>
                      <a:pt x="1651449" y="2388891"/>
                    </a:lnTo>
                    <a:lnTo>
                      <a:pt x="1666392" y="2376495"/>
                    </a:lnTo>
                    <a:lnTo>
                      <a:pt x="1698185" y="2377449"/>
                    </a:lnTo>
                    <a:lnTo>
                      <a:pt x="1750325" y="2351386"/>
                    </a:lnTo>
                    <a:lnTo>
                      <a:pt x="1809143" y="2338355"/>
                    </a:lnTo>
                    <a:lnTo>
                      <a:pt x="1824722" y="2335176"/>
                    </a:lnTo>
                    <a:lnTo>
                      <a:pt x="1828219" y="2333905"/>
                    </a:lnTo>
                    <a:lnTo>
                      <a:pt x="1829808" y="2325323"/>
                    </a:lnTo>
                    <a:lnTo>
                      <a:pt x="1831716" y="2315470"/>
                    </a:lnTo>
                    <a:lnTo>
                      <a:pt x="1832670" y="2314517"/>
                    </a:lnTo>
                    <a:lnTo>
                      <a:pt x="1842526" y="2313881"/>
                    </a:lnTo>
                    <a:lnTo>
                      <a:pt x="1875909" y="2311656"/>
                    </a:lnTo>
                    <a:lnTo>
                      <a:pt x="1888626" y="2310702"/>
                    </a:lnTo>
                    <a:lnTo>
                      <a:pt x="1891487" y="2310385"/>
                    </a:lnTo>
                    <a:lnTo>
                      <a:pt x="1899118" y="2291632"/>
                    </a:lnTo>
                    <a:lnTo>
                      <a:pt x="1906748" y="2291950"/>
                    </a:lnTo>
                    <a:lnTo>
                      <a:pt x="1931229" y="2296400"/>
                    </a:lnTo>
                    <a:lnTo>
                      <a:pt x="1943628" y="2298307"/>
                    </a:lnTo>
                    <a:lnTo>
                      <a:pt x="1956345" y="2293539"/>
                    </a:lnTo>
                    <a:lnTo>
                      <a:pt x="1978918" y="2284957"/>
                    </a:lnTo>
                    <a:lnTo>
                      <a:pt x="2021203" y="2268748"/>
                    </a:lnTo>
                    <a:lnTo>
                      <a:pt x="2039325" y="2263980"/>
                    </a:lnTo>
                    <a:lnTo>
                      <a:pt x="2085744" y="2252856"/>
                    </a:lnTo>
                    <a:lnTo>
                      <a:pt x="2104184" y="2248406"/>
                    </a:lnTo>
                    <a:lnTo>
                      <a:pt x="2109588" y="2247134"/>
                    </a:lnTo>
                    <a:lnTo>
                      <a:pt x="2131844" y="2232196"/>
                    </a:lnTo>
                    <a:lnTo>
                      <a:pt x="2137884" y="2232832"/>
                    </a:lnTo>
                    <a:lnTo>
                      <a:pt x="2155689" y="2239506"/>
                    </a:lnTo>
                    <a:lnTo>
                      <a:pt x="2165226" y="2243002"/>
                    </a:lnTo>
                    <a:lnTo>
                      <a:pt x="2179533" y="2233467"/>
                    </a:lnTo>
                    <a:lnTo>
                      <a:pt x="2198291" y="2221071"/>
                    </a:lnTo>
                    <a:lnTo>
                      <a:pt x="2211327" y="2218211"/>
                    </a:lnTo>
                    <a:lnTo>
                      <a:pt x="2252976" y="2213761"/>
                    </a:lnTo>
                    <a:lnTo>
                      <a:pt x="2270462" y="2211854"/>
                    </a:lnTo>
                    <a:lnTo>
                      <a:pt x="2276185" y="2211218"/>
                    </a:lnTo>
                    <a:lnTo>
                      <a:pt x="2278092" y="2199776"/>
                    </a:lnTo>
                    <a:lnTo>
                      <a:pt x="2282225" y="2176892"/>
                    </a:lnTo>
                    <a:lnTo>
                      <a:pt x="2290492" y="2131123"/>
                    </a:lnTo>
                    <a:lnTo>
                      <a:pt x="2295579" y="2120952"/>
                    </a:lnTo>
                    <a:lnTo>
                      <a:pt x="2310839" y="2107920"/>
                    </a:lnTo>
                    <a:lnTo>
                      <a:pt x="2319741" y="2100292"/>
                    </a:lnTo>
                    <a:lnTo>
                      <a:pt x="2322603" y="2090439"/>
                    </a:lnTo>
                    <a:lnTo>
                      <a:pt x="2328643" y="2069779"/>
                    </a:lnTo>
                    <a:lnTo>
                      <a:pt x="2341361" y="2027825"/>
                    </a:lnTo>
                    <a:lnTo>
                      <a:pt x="2342314" y="2019561"/>
                    </a:lnTo>
                    <a:lnTo>
                      <a:pt x="2335638" y="2009072"/>
                    </a:lnTo>
                    <a:lnTo>
                      <a:pt x="2339771" y="2002079"/>
                    </a:lnTo>
                    <a:lnTo>
                      <a:pt x="2348673" y="1986823"/>
                    </a:lnTo>
                    <a:lnTo>
                      <a:pt x="2367749" y="1955039"/>
                    </a:lnTo>
                    <a:lnTo>
                      <a:pt x="2370610" y="1945504"/>
                    </a:lnTo>
                    <a:lnTo>
                      <a:pt x="2368385" y="1926116"/>
                    </a:lnTo>
                    <a:lnTo>
                      <a:pt x="2367113" y="1914038"/>
                    </a:lnTo>
                    <a:lnTo>
                      <a:pt x="2371882" y="1896874"/>
                    </a:lnTo>
                    <a:lnTo>
                      <a:pt x="2383010" y="1858098"/>
                    </a:lnTo>
                    <a:lnTo>
                      <a:pt x="2406537" y="1774824"/>
                    </a:lnTo>
                    <a:lnTo>
                      <a:pt x="2410670" y="1759249"/>
                    </a:lnTo>
                    <a:lnTo>
                      <a:pt x="2402086" y="1754164"/>
                    </a:lnTo>
                    <a:lnTo>
                      <a:pt x="2357257" y="1727465"/>
                    </a:lnTo>
                    <a:lnTo>
                      <a:pt x="2336910" y="1715387"/>
                    </a:lnTo>
                    <a:lnTo>
                      <a:pt x="2328643" y="1710302"/>
                    </a:lnTo>
                  </a:path>
                </a:pathLst>
              </a:custGeom>
              <a:ln w="3175">
                <a:solidFill>
                  <a:srgbClr val="000000"/>
                </a:solidFill>
              </a:ln>
            </p:spPr>
            <p:txBody>
              <a:bodyPr wrap="square" lIns="0" tIns="0" rIns="0" bIns="0" rtlCol="0"/>
              <a:lstStyle/>
              <a:p>
                <a:endParaRPr sz="2133"/>
              </a:p>
            </p:txBody>
          </p:sp>
          <p:sp>
            <p:nvSpPr>
              <p:cNvPr id="164" name="object 164"/>
              <p:cNvSpPr/>
              <p:nvPr/>
            </p:nvSpPr>
            <p:spPr>
              <a:xfrm>
                <a:off x="1970146" y="4542814"/>
                <a:ext cx="28786" cy="714587"/>
              </a:xfrm>
              <a:custGeom>
                <a:avLst/>
                <a:gdLst/>
                <a:ahLst/>
                <a:cxnLst/>
                <a:rect l="l" t="t" r="r" b="b"/>
                <a:pathLst>
                  <a:path w="32385" h="803910">
                    <a:moveTo>
                      <a:pt x="12081" y="803818"/>
                    </a:moveTo>
                    <a:lnTo>
                      <a:pt x="15896" y="760591"/>
                    </a:lnTo>
                    <a:lnTo>
                      <a:pt x="4133" y="732939"/>
                    </a:lnTo>
                    <a:lnTo>
                      <a:pt x="12081" y="621695"/>
                    </a:lnTo>
                    <a:lnTo>
                      <a:pt x="27977" y="598175"/>
                    </a:lnTo>
                    <a:lnTo>
                      <a:pt x="4133" y="570205"/>
                    </a:lnTo>
                    <a:lnTo>
                      <a:pt x="23844" y="534607"/>
                    </a:lnTo>
                    <a:lnTo>
                      <a:pt x="23844" y="459279"/>
                    </a:lnTo>
                    <a:lnTo>
                      <a:pt x="7948" y="447201"/>
                    </a:lnTo>
                    <a:lnTo>
                      <a:pt x="4133" y="423681"/>
                    </a:lnTo>
                    <a:lnTo>
                      <a:pt x="20029" y="399843"/>
                    </a:lnTo>
                    <a:lnTo>
                      <a:pt x="0" y="348035"/>
                    </a:lnTo>
                    <a:lnTo>
                      <a:pt x="20029" y="300676"/>
                    </a:lnTo>
                    <a:lnTo>
                      <a:pt x="7948" y="268892"/>
                    </a:lnTo>
                    <a:lnTo>
                      <a:pt x="23844" y="241240"/>
                    </a:lnTo>
                    <a:lnTo>
                      <a:pt x="20029" y="209456"/>
                    </a:lnTo>
                    <a:lnTo>
                      <a:pt x="23844" y="193564"/>
                    </a:lnTo>
                    <a:lnTo>
                      <a:pt x="31793" y="142074"/>
                    </a:lnTo>
                    <a:lnTo>
                      <a:pt x="15896" y="134128"/>
                    </a:lnTo>
                    <a:lnTo>
                      <a:pt x="15896" y="30830"/>
                    </a:lnTo>
                    <a:lnTo>
                      <a:pt x="27977" y="14938"/>
                    </a:lnTo>
                    <a:lnTo>
                      <a:pt x="23526" y="0"/>
                    </a:lnTo>
                  </a:path>
                </a:pathLst>
              </a:custGeom>
              <a:ln w="3175">
                <a:solidFill>
                  <a:srgbClr val="000000"/>
                </a:solidFill>
              </a:ln>
            </p:spPr>
            <p:txBody>
              <a:bodyPr wrap="square" lIns="0" tIns="0" rIns="0" bIns="0" rtlCol="0"/>
              <a:lstStyle/>
              <a:p>
                <a:endParaRPr sz="2133"/>
              </a:p>
            </p:txBody>
          </p:sp>
          <p:sp>
            <p:nvSpPr>
              <p:cNvPr id="165" name="object 165"/>
              <p:cNvSpPr/>
              <p:nvPr/>
            </p:nvSpPr>
            <p:spPr>
              <a:xfrm>
                <a:off x="1462868" y="4126654"/>
                <a:ext cx="532271" cy="355600"/>
              </a:xfrm>
              <a:custGeom>
                <a:avLst/>
                <a:gdLst/>
                <a:ahLst/>
                <a:cxnLst/>
                <a:rect l="l" t="t" r="r" b="b"/>
                <a:pathLst>
                  <a:path w="598805" h="400050">
                    <a:moveTo>
                      <a:pt x="584040" y="399525"/>
                    </a:moveTo>
                    <a:lnTo>
                      <a:pt x="598665" y="356299"/>
                    </a:lnTo>
                    <a:lnTo>
                      <a:pt x="582768" y="316568"/>
                    </a:lnTo>
                    <a:lnTo>
                      <a:pt x="590717" y="241240"/>
                    </a:lnTo>
                    <a:lnTo>
                      <a:pt x="573866" y="214224"/>
                    </a:lnTo>
                    <a:lnTo>
                      <a:pt x="0" y="0"/>
                    </a:lnTo>
                  </a:path>
                </a:pathLst>
              </a:custGeom>
              <a:ln w="3175">
                <a:solidFill>
                  <a:srgbClr val="000000"/>
                </a:solidFill>
              </a:ln>
            </p:spPr>
            <p:txBody>
              <a:bodyPr wrap="square" lIns="0" tIns="0" rIns="0" bIns="0" rtlCol="0"/>
              <a:lstStyle/>
              <a:p>
                <a:endParaRPr sz="2133"/>
              </a:p>
            </p:txBody>
          </p:sp>
          <p:sp>
            <p:nvSpPr>
              <p:cNvPr id="166" name="object 166"/>
              <p:cNvSpPr/>
              <p:nvPr/>
            </p:nvSpPr>
            <p:spPr>
              <a:xfrm>
                <a:off x="522072" y="1790456"/>
                <a:ext cx="1756551" cy="2599267"/>
              </a:xfrm>
              <a:custGeom>
                <a:avLst/>
                <a:gdLst/>
                <a:ahLst/>
                <a:cxnLst/>
                <a:rect l="l" t="t" r="r" b="b"/>
                <a:pathLst>
                  <a:path w="1976120" h="2924175">
                    <a:moveTo>
                      <a:pt x="177405" y="2572599"/>
                    </a:moveTo>
                    <a:lnTo>
                      <a:pt x="979229" y="2924131"/>
                    </a:lnTo>
                    <a:lnTo>
                      <a:pt x="1060302" y="2905378"/>
                    </a:lnTo>
                    <a:lnTo>
                      <a:pt x="1066343" y="2889486"/>
                    </a:lnTo>
                    <a:lnTo>
                      <a:pt x="1165537" y="2905060"/>
                    </a:lnTo>
                    <a:lnTo>
                      <a:pt x="1167445" y="2885354"/>
                    </a:lnTo>
                    <a:lnTo>
                      <a:pt x="1244702" y="2869462"/>
                    </a:lnTo>
                    <a:lnTo>
                      <a:pt x="1246610" y="2756629"/>
                    </a:lnTo>
                    <a:lnTo>
                      <a:pt x="945529" y="2647292"/>
                    </a:lnTo>
                    <a:lnTo>
                      <a:pt x="1950193" y="2476929"/>
                    </a:lnTo>
                    <a:lnTo>
                      <a:pt x="1950193" y="2208354"/>
                    </a:lnTo>
                    <a:lnTo>
                      <a:pt x="1975946" y="2169578"/>
                    </a:lnTo>
                    <a:lnTo>
                      <a:pt x="1907590" y="2127941"/>
                    </a:lnTo>
                    <a:lnTo>
                      <a:pt x="1950193" y="2098064"/>
                    </a:lnTo>
                    <a:lnTo>
                      <a:pt x="1950193" y="1846334"/>
                    </a:lnTo>
                    <a:lnTo>
                      <a:pt x="1871028" y="1830442"/>
                    </a:lnTo>
                    <a:lnTo>
                      <a:pt x="1716513" y="1846334"/>
                    </a:lnTo>
                    <a:lnTo>
                      <a:pt x="1716513" y="1834256"/>
                    </a:lnTo>
                    <a:lnTo>
                      <a:pt x="1304156" y="1509106"/>
                    </a:lnTo>
                    <a:lnTo>
                      <a:pt x="638089" y="1429963"/>
                    </a:lnTo>
                    <a:lnTo>
                      <a:pt x="436202" y="1450305"/>
                    </a:lnTo>
                    <a:lnTo>
                      <a:pt x="436202" y="197696"/>
                    </a:lnTo>
                    <a:lnTo>
                      <a:pt x="370708" y="194200"/>
                    </a:lnTo>
                    <a:lnTo>
                      <a:pt x="343366" y="129996"/>
                    </a:lnTo>
                    <a:lnTo>
                      <a:pt x="330966" y="130950"/>
                    </a:lnTo>
                    <a:lnTo>
                      <a:pt x="330966" y="62932"/>
                    </a:lnTo>
                    <a:lnTo>
                      <a:pt x="276918" y="60071"/>
                    </a:lnTo>
                    <a:lnTo>
                      <a:pt x="250848" y="0"/>
                    </a:lnTo>
                    <a:lnTo>
                      <a:pt x="160555" y="14938"/>
                    </a:lnTo>
                    <a:lnTo>
                      <a:pt x="137028" y="57211"/>
                    </a:lnTo>
                    <a:lnTo>
                      <a:pt x="85205" y="56575"/>
                    </a:lnTo>
                    <a:lnTo>
                      <a:pt x="0" y="69607"/>
                    </a:lnTo>
                    <a:lnTo>
                      <a:pt x="0" y="397300"/>
                    </a:lnTo>
                  </a:path>
                </a:pathLst>
              </a:custGeom>
              <a:ln w="3175">
                <a:solidFill>
                  <a:srgbClr val="000000"/>
                </a:solidFill>
              </a:ln>
            </p:spPr>
            <p:txBody>
              <a:bodyPr wrap="square" lIns="0" tIns="0" rIns="0" bIns="0" rtlCol="0"/>
              <a:lstStyle/>
              <a:p>
                <a:endParaRPr sz="2133"/>
              </a:p>
            </p:txBody>
          </p:sp>
          <p:sp>
            <p:nvSpPr>
              <p:cNvPr id="167" name="object 167"/>
              <p:cNvSpPr/>
              <p:nvPr/>
            </p:nvSpPr>
            <p:spPr>
              <a:xfrm>
                <a:off x="35706" y="3119170"/>
                <a:ext cx="482036" cy="887306"/>
              </a:xfrm>
              <a:custGeom>
                <a:avLst/>
                <a:gdLst/>
                <a:ahLst/>
                <a:cxnLst/>
                <a:rect l="l" t="t" r="r" b="b"/>
                <a:pathLst>
                  <a:path w="542290" h="998220">
                    <a:moveTo>
                      <a:pt x="541755" y="0"/>
                    </a:moveTo>
                    <a:lnTo>
                      <a:pt x="444150" y="10488"/>
                    </a:lnTo>
                    <a:lnTo>
                      <a:pt x="263883" y="68017"/>
                    </a:lnTo>
                    <a:lnTo>
                      <a:pt x="263883" y="76917"/>
                    </a:lnTo>
                    <a:lnTo>
                      <a:pt x="156740" y="61978"/>
                    </a:lnTo>
                    <a:lnTo>
                      <a:pt x="157694" y="77870"/>
                    </a:lnTo>
                    <a:lnTo>
                      <a:pt x="95379" y="83909"/>
                    </a:lnTo>
                    <a:lnTo>
                      <a:pt x="95379" y="110290"/>
                    </a:lnTo>
                    <a:lnTo>
                      <a:pt x="0" y="137307"/>
                    </a:lnTo>
                    <a:lnTo>
                      <a:pt x="0" y="192929"/>
                    </a:lnTo>
                    <a:lnTo>
                      <a:pt x="123039" y="225030"/>
                    </a:lnTo>
                    <a:lnTo>
                      <a:pt x="123039" y="418913"/>
                    </a:lnTo>
                    <a:lnTo>
                      <a:pt x="162781" y="456736"/>
                    </a:lnTo>
                    <a:lnTo>
                      <a:pt x="87431" y="498373"/>
                    </a:lnTo>
                    <a:lnTo>
                      <a:pt x="123039" y="529839"/>
                    </a:lnTo>
                    <a:lnTo>
                      <a:pt x="123039" y="683674"/>
                    </a:lnTo>
                    <a:lnTo>
                      <a:pt x="82344" y="678589"/>
                    </a:lnTo>
                    <a:lnTo>
                      <a:pt x="81390" y="689713"/>
                    </a:lnTo>
                    <a:lnTo>
                      <a:pt x="35926" y="696388"/>
                    </a:lnTo>
                    <a:lnTo>
                      <a:pt x="35926" y="775848"/>
                    </a:lnTo>
                    <a:lnTo>
                      <a:pt x="541755" y="997700"/>
                    </a:lnTo>
                  </a:path>
                </a:pathLst>
              </a:custGeom>
              <a:ln w="3175">
                <a:solidFill>
                  <a:srgbClr val="000000"/>
                </a:solidFill>
              </a:ln>
            </p:spPr>
            <p:txBody>
              <a:bodyPr wrap="square" lIns="0" tIns="0" rIns="0" bIns="0" rtlCol="0"/>
              <a:lstStyle/>
              <a:p>
                <a:endParaRPr sz="2133"/>
              </a:p>
            </p:txBody>
          </p:sp>
          <p:sp>
            <p:nvSpPr>
              <p:cNvPr id="169" name="object 169"/>
              <p:cNvSpPr/>
              <p:nvPr/>
            </p:nvSpPr>
            <p:spPr>
              <a:xfrm>
                <a:off x="3912054" y="3918520"/>
                <a:ext cx="0" cy="99907"/>
              </a:xfrm>
              <a:custGeom>
                <a:avLst/>
                <a:gdLst/>
                <a:ahLst/>
                <a:cxnLst/>
                <a:rect l="l" t="t" r="r" b="b"/>
                <a:pathLst>
                  <a:path h="112395">
                    <a:moveTo>
                      <a:pt x="0" y="0"/>
                    </a:moveTo>
                    <a:lnTo>
                      <a:pt x="0" y="112265"/>
                    </a:lnTo>
                  </a:path>
                </a:pathLst>
              </a:custGeom>
              <a:ln w="3175">
                <a:solidFill>
                  <a:srgbClr val="000000"/>
                </a:solidFill>
              </a:ln>
            </p:spPr>
            <p:txBody>
              <a:bodyPr wrap="square" lIns="0" tIns="0" rIns="0" bIns="0" rtlCol="0"/>
              <a:lstStyle/>
              <a:p>
                <a:endParaRPr sz="2133"/>
              </a:p>
            </p:txBody>
          </p:sp>
          <p:sp>
            <p:nvSpPr>
              <p:cNvPr id="170" name="object 170"/>
              <p:cNvSpPr/>
              <p:nvPr/>
            </p:nvSpPr>
            <p:spPr>
              <a:xfrm>
                <a:off x="3826873" y="3879136"/>
                <a:ext cx="135467" cy="39511"/>
              </a:xfrm>
              <a:custGeom>
                <a:avLst/>
                <a:gdLst/>
                <a:ahLst/>
                <a:cxnLst/>
                <a:rect l="l" t="t" r="r" b="b"/>
                <a:pathLst>
                  <a:path w="152400" h="44450">
                    <a:moveTo>
                      <a:pt x="151827" y="1796"/>
                    </a:moveTo>
                    <a:lnTo>
                      <a:pt x="140747" y="0"/>
                    </a:lnTo>
                    <a:lnTo>
                      <a:pt x="123678" y="11675"/>
                    </a:lnTo>
                    <a:lnTo>
                      <a:pt x="95828" y="44307"/>
                    </a:lnTo>
                    <a:lnTo>
                      <a:pt x="91336" y="41313"/>
                    </a:lnTo>
                    <a:lnTo>
                      <a:pt x="76063" y="35625"/>
                    </a:lnTo>
                    <a:lnTo>
                      <a:pt x="46716" y="31434"/>
                    </a:lnTo>
                    <a:lnTo>
                      <a:pt x="0" y="33529"/>
                    </a:lnTo>
                  </a:path>
                </a:pathLst>
              </a:custGeom>
              <a:ln w="3175">
                <a:solidFill>
                  <a:srgbClr val="000000"/>
                </a:solidFill>
              </a:ln>
            </p:spPr>
            <p:txBody>
              <a:bodyPr wrap="square" lIns="0" tIns="0" rIns="0" bIns="0" rtlCol="0"/>
              <a:lstStyle/>
              <a:p>
                <a:endParaRPr sz="2133"/>
              </a:p>
            </p:txBody>
          </p:sp>
          <p:sp>
            <p:nvSpPr>
              <p:cNvPr id="171" name="object 171"/>
              <p:cNvSpPr/>
              <p:nvPr/>
            </p:nvSpPr>
            <p:spPr>
              <a:xfrm>
                <a:off x="3826075" y="3870088"/>
                <a:ext cx="72249" cy="15240"/>
              </a:xfrm>
              <a:custGeom>
                <a:avLst/>
                <a:gdLst/>
                <a:ahLst/>
                <a:cxnLst/>
                <a:rect l="l" t="t" r="r" b="b"/>
                <a:pathLst>
                  <a:path w="81279" h="17145">
                    <a:moveTo>
                      <a:pt x="81154" y="0"/>
                    </a:moveTo>
                    <a:lnTo>
                      <a:pt x="68876" y="11974"/>
                    </a:lnTo>
                    <a:lnTo>
                      <a:pt x="38930" y="17064"/>
                    </a:lnTo>
                    <a:lnTo>
                      <a:pt x="15572" y="14070"/>
                    </a:lnTo>
                    <a:lnTo>
                      <a:pt x="0" y="6586"/>
                    </a:lnTo>
                  </a:path>
                </a:pathLst>
              </a:custGeom>
              <a:ln w="3175">
                <a:solidFill>
                  <a:srgbClr val="000000"/>
                </a:solidFill>
              </a:ln>
            </p:spPr>
            <p:txBody>
              <a:bodyPr wrap="square" lIns="0" tIns="0" rIns="0" bIns="0" rtlCol="0"/>
              <a:lstStyle/>
              <a:p>
                <a:endParaRPr sz="2133"/>
              </a:p>
            </p:txBody>
          </p:sp>
          <p:sp>
            <p:nvSpPr>
              <p:cNvPr id="172" name="object 172"/>
              <p:cNvSpPr/>
              <p:nvPr/>
            </p:nvSpPr>
            <p:spPr>
              <a:xfrm>
                <a:off x="3898212" y="3840550"/>
                <a:ext cx="0" cy="32173"/>
              </a:xfrm>
              <a:custGeom>
                <a:avLst/>
                <a:gdLst/>
                <a:ahLst/>
                <a:cxnLst/>
                <a:rect l="l" t="t" r="r" b="b"/>
                <a:pathLst>
                  <a:path h="36195">
                    <a:moveTo>
                      <a:pt x="0" y="0"/>
                    </a:moveTo>
                    <a:lnTo>
                      <a:pt x="0" y="35625"/>
                    </a:lnTo>
                  </a:path>
                </a:pathLst>
              </a:custGeom>
              <a:ln w="3175">
                <a:solidFill>
                  <a:srgbClr val="000000"/>
                </a:solidFill>
              </a:ln>
            </p:spPr>
            <p:txBody>
              <a:bodyPr wrap="square" lIns="0" tIns="0" rIns="0" bIns="0" rtlCol="0"/>
              <a:lstStyle/>
              <a:p>
                <a:endParaRPr sz="2133"/>
              </a:p>
            </p:txBody>
          </p:sp>
          <p:sp>
            <p:nvSpPr>
              <p:cNvPr id="173" name="object 173"/>
              <p:cNvSpPr/>
              <p:nvPr/>
            </p:nvSpPr>
            <p:spPr>
              <a:xfrm>
                <a:off x="3826075" y="3847469"/>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4" name="object 174"/>
              <p:cNvSpPr/>
              <p:nvPr/>
            </p:nvSpPr>
            <p:spPr>
              <a:xfrm>
                <a:off x="3826075" y="3826445"/>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5" name="object 175"/>
              <p:cNvSpPr/>
              <p:nvPr/>
            </p:nvSpPr>
            <p:spPr>
              <a:xfrm>
                <a:off x="3826075" y="3805423"/>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6" name="object 176"/>
              <p:cNvSpPr/>
              <p:nvPr/>
            </p:nvSpPr>
            <p:spPr>
              <a:xfrm>
                <a:off x="3826075" y="3784400"/>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7" name="object 177"/>
              <p:cNvSpPr/>
              <p:nvPr/>
            </p:nvSpPr>
            <p:spPr>
              <a:xfrm>
                <a:off x="3826075" y="3763378"/>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8" name="object 178"/>
              <p:cNvSpPr/>
              <p:nvPr/>
            </p:nvSpPr>
            <p:spPr>
              <a:xfrm>
                <a:off x="3826075" y="3742355"/>
                <a:ext cx="71120" cy="18062"/>
              </a:xfrm>
              <a:custGeom>
                <a:avLst/>
                <a:gdLst/>
                <a:ahLst/>
                <a:cxnLst/>
                <a:rect l="l" t="t" r="r" b="b"/>
                <a:pathLst>
                  <a:path w="80010" h="20320">
                    <a:moveTo>
                      <a:pt x="79657" y="0"/>
                    </a:moveTo>
                    <a:lnTo>
                      <a:pt x="67978" y="12573"/>
                    </a:lnTo>
                    <a:lnTo>
                      <a:pt x="38630" y="19758"/>
                    </a:lnTo>
                    <a:lnTo>
                      <a:pt x="15871" y="18561"/>
                    </a:lnTo>
                    <a:lnTo>
                      <a:pt x="0" y="12873"/>
                    </a:lnTo>
                  </a:path>
                </a:pathLst>
              </a:custGeom>
              <a:ln w="3175">
                <a:solidFill>
                  <a:srgbClr val="000000"/>
                </a:solidFill>
              </a:ln>
            </p:spPr>
            <p:txBody>
              <a:bodyPr wrap="square" lIns="0" tIns="0" rIns="0" bIns="0" rtlCol="0"/>
              <a:lstStyle/>
              <a:p>
                <a:endParaRPr sz="2133"/>
              </a:p>
            </p:txBody>
          </p:sp>
          <p:sp>
            <p:nvSpPr>
              <p:cNvPr id="179" name="object 179"/>
              <p:cNvSpPr/>
              <p:nvPr/>
            </p:nvSpPr>
            <p:spPr>
              <a:xfrm>
                <a:off x="3826341" y="3726655"/>
                <a:ext cx="72249" cy="15240"/>
              </a:xfrm>
              <a:custGeom>
                <a:avLst/>
                <a:gdLst/>
                <a:ahLst/>
                <a:cxnLst/>
                <a:rect l="l" t="t" r="r" b="b"/>
                <a:pathLst>
                  <a:path w="81279" h="17145">
                    <a:moveTo>
                      <a:pt x="80855" y="0"/>
                    </a:moveTo>
                    <a:lnTo>
                      <a:pt x="68577" y="11974"/>
                    </a:lnTo>
                    <a:lnTo>
                      <a:pt x="38630" y="17064"/>
                    </a:lnTo>
                    <a:lnTo>
                      <a:pt x="15572" y="14369"/>
                    </a:lnTo>
                    <a:lnTo>
                      <a:pt x="0" y="6885"/>
                    </a:lnTo>
                  </a:path>
                </a:pathLst>
              </a:custGeom>
              <a:ln w="3175">
                <a:solidFill>
                  <a:srgbClr val="000000"/>
                </a:solidFill>
              </a:ln>
            </p:spPr>
            <p:txBody>
              <a:bodyPr wrap="square" lIns="0" tIns="0" rIns="0" bIns="0" rtlCol="0"/>
              <a:lstStyle/>
              <a:p>
                <a:endParaRPr sz="2133"/>
              </a:p>
            </p:txBody>
          </p:sp>
          <p:sp>
            <p:nvSpPr>
              <p:cNvPr id="180" name="object 180"/>
              <p:cNvSpPr/>
              <p:nvPr/>
            </p:nvSpPr>
            <p:spPr>
              <a:xfrm>
                <a:off x="3826873" y="3712019"/>
                <a:ext cx="136031" cy="305364"/>
              </a:xfrm>
              <a:custGeom>
                <a:avLst/>
                <a:gdLst/>
                <a:ahLst/>
                <a:cxnLst/>
                <a:rect l="l" t="t" r="r" b="b"/>
                <a:pathLst>
                  <a:path w="153035" h="343535">
                    <a:moveTo>
                      <a:pt x="0" y="10777"/>
                    </a:moveTo>
                    <a:lnTo>
                      <a:pt x="17368" y="2095"/>
                    </a:lnTo>
                    <a:lnTo>
                      <a:pt x="46716" y="0"/>
                    </a:lnTo>
                    <a:lnTo>
                      <a:pt x="75165" y="8681"/>
                    </a:lnTo>
                    <a:lnTo>
                      <a:pt x="80256" y="15866"/>
                    </a:lnTo>
                    <a:lnTo>
                      <a:pt x="80256" y="20956"/>
                    </a:lnTo>
                    <a:lnTo>
                      <a:pt x="80256" y="37122"/>
                    </a:lnTo>
                    <a:lnTo>
                      <a:pt x="80256" y="136514"/>
                    </a:lnTo>
                    <a:lnTo>
                      <a:pt x="80256" y="147891"/>
                    </a:lnTo>
                    <a:lnTo>
                      <a:pt x="81753" y="148789"/>
                    </a:lnTo>
                    <a:lnTo>
                      <a:pt x="97026" y="150884"/>
                    </a:lnTo>
                    <a:lnTo>
                      <a:pt x="122480" y="160165"/>
                    </a:lnTo>
                    <a:lnTo>
                      <a:pt x="147934" y="182319"/>
                    </a:lnTo>
                    <a:lnTo>
                      <a:pt x="152426" y="203574"/>
                    </a:lnTo>
                    <a:lnTo>
                      <a:pt x="152426" y="246085"/>
                    </a:lnTo>
                    <a:lnTo>
                      <a:pt x="152426" y="288896"/>
                    </a:lnTo>
                    <a:lnTo>
                      <a:pt x="152426" y="300572"/>
                    </a:lnTo>
                    <a:lnTo>
                      <a:pt x="152726" y="302967"/>
                    </a:lnTo>
                    <a:lnTo>
                      <a:pt x="152426" y="310451"/>
                    </a:lnTo>
                    <a:lnTo>
                      <a:pt x="114095" y="337095"/>
                    </a:lnTo>
                    <a:lnTo>
                      <a:pt x="72769" y="343083"/>
                    </a:lnTo>
                    <a:lnTo>
                      <a:pt x="41625" y="342484"/>
                    </a:lnTo>
                    <a:lnTo>
                      <a:pt x="10481" y="337694"/>
                    </a:lnTo>
                    <a:lnTo>
                      <a:pt x="8085" y="333802"/>
                    </a:lnTo>
                    <a:lnTo>
                      <a:pt x="598" y="309253"/>
                    </a:lnTo>
                    <a:lnTo>
                      <a:pt x="0" y="300871"/>
                    </a:lnTo>
                    <a:lnTo>
                      <a:pt x="0" y="282010"/>
                    </a:lnTo>
                    <a:lnTo>
                      <a:pt x="0" y="239499"/>
                    </a:lnTo>
                    <a:lnTo>
                      <a:pt x="0" y="182917"/>
                    </a:lnTo>
                    <a:lnTo>
                      <a:pt x="0" y="66760"/>
                    </a:lnTo>
                    <a:lnTo>
                      <a:pt x="0" y="26344"/>
                    </a:lnTo>
                    <a:lnTo>
                      <a:pt x="0" y="10777"/>
                    </a:lnTo>
                    <a:close/>
                  </a:path>
                </a:pathLst>
              </a:custGeom>
              <a:ln w="3175">
                <a:solidFill>
                  <a:srgbClr val="000000"/>
                </a:solidFill>
              </a:ln>
            </p:spPr>
            <p:txBody>
              <a:bodyPr wrap="square" lIns="0" tIns="0" rIns="0" bIns="0" rtlCol="0"/>
              <a:lstStyle/>
              <a:p>
                <a:endParaRPr sz="2133"/>
              </a:p>
            </p:txBody>
          </p:sp>
          <p:sp>
            <p:nvSpPr>
              <p:cNvPr id="181" name="object 181"/>
              <p:cNvSpPr/>
              <p:nvPr/>
            </p:nvSpPr>
            <p:spPr>
              <a:xfrm>
                <a:off x="3912587" y="2439210"/>
                <a:ext cx="0" cy="1406596"/>
              </a:xfrm>
              <a:custGeom>
                <a:avLst/>
                <a:gdLst/>
                <a:ahLst/>
                <a:cxnLst/>
                <a:rect l="l" t="t" r="r" b="b"/>
                <a:pathLst>
                  <a:path h="1582420">
                    <a:moveTo>
                      <a:pt x="0" y="1581894"/>
                    </a:moveTo>
                    <a:lnTo>
                      <a:pt x="0" y="0"/>
                    </a:lnTo>
                  </a:path>
                </a:pathLst>
              </a:custGeom>
              <a:ln w="3175">
                <a:solidFill>
                  <a:srgbClr val="000000"/>
                </a:solidFill>
              </a:ln>
            </p:spPr>
            <p:txBody>
              <a:bodyPr wrap="square" lIns="0" tIns="0" rIns="0" bIns="0" rtlCol="0"/>
              <a:lstStyle/>
              <a:p>
                <a:endParaRPr sz="2133"/>
              </a:p>
            </p:txBody>
          </p:sp>
          <p:sp>
            <p:nvSpPr>
              <p:cNvPr id="182" name="object 182"/>
              <p:cNvSpPr/>
              <p:nvPr/>
            </p:nvSpPr>
            <p:spPr>
              <a:xfrm>
                <a:off x="3824212" y="3350108"/>
                <a:ext cx="15240" cy="48542"/>
              </a:xfrm>
              <a:custGeom>
                <a:avLst/>
                <a:gdLst/>
                <a:ahLst/>
                <a:cxnLst/>
                <a:rect l="l" t="t" r="r" b="b"/>
                <a:pathLst>
                  <a:path w="17145" h="54610">
                    <a:moveTo>
                      <a:pt x="1497" y="54486"/>
                    </a:moveTo>
                    <a:lnTo>
                      <a:pt x="16769" y="32931"/>
                    </a:lnTo>
                    <a:lnTo>
                      <a:pt x="14374" y="11675"/>
                    </a:lnTo>
                    <a:lnTo>
                      <a:pt x="0" y="0"/>
                    </a:lnTo>
                  </a:path>
                </a:pathLst>
              </a:custGeom>
              <a:ln w="3175">
                <a:solidFill>
                  <a:srgbClr val="000000"/>
                </a:solidFill>
              </a:ln>
            </p:spPr>
            <p:txBody>
              <a:bodyPr wrap="square" lIns="0" tIns="0" rIns="0" bIns="0" rtlCol="0"/>
              <a:lstStyle/>
              <a:p>
                <a:endParaRPr sz="2133"/>
              </a:p>
            </p:txBody>
          </p:sp>
          <p:sp>
            <p:nvSpPr>
              <p:cNvPr id="183" name="object 183"/>
              <p:cNvSpPr/>
              <p:nvPr/>
            </p:nvSpPr>
            <p:spPr>
              <a:xfrm>
                <a:off x="3824212" y="3034234"/>
                <a:ext cx="15240" cy="47978"/>
              </a:xfrm>
              <a:custGeom>
                <a:avLst/>
                <a:gdLst/>
                <a:ahLst/>
                <a:cxnLst/>
                <a:rect l="l" t="t" r="r" b="b"/>
                <a:pathLst>
                  <a:path w="17145" h="53975">
                    <a:moveTo>
                      <a:pt x="2994" y="53588"/>
                    </a:moveTo>
                    <a:lnTo>
                      <a:pt x="16769" y="32931"/>
                    </a:lnTo>
                    <a:lnTo>
                      <a:pt x="14374" y="11376"/>
                    </a:lnTo>
                    <a:lnTo>
                      <a:pt x="0" y="0"/>
                    </a:lnTo>
                  </a:path>
                </a:pathLst>
              </a:custGeom>
              <a:ln w="3175">
                <a:solidFill>
                  <a:srgbClr val="000000"/>
                </a:solidFill>
              </a:ln>
            </p:spPr>
            <p:txBody>
              <a:bodyPr wrap="square" lIns="0" tIns="0" rIns="0" bIns="0" rtlCol="0"/>
              <a:lstStyle/>
              <a:p>
                <a:endParaRPr sz="2133"/>
              </a:p>
            </p:txBody>
          </p:sp>
          <p:sp>
            <p:nvSpPr>
              <p:cNvPr id="184" name="object 184"/>
              <p:cNvSpPr/>
              <p:nvPr/>
            </p:nvSpPr>
            <p:spPr>
              <a:xfrm>
                <a:off x="3824212" y="2711974"/>
                <a:ext cx="15240" cy="48542"/>
              </a:xfrm>
              <a:custGeom>
                <a:avLst/>
                <a:gdLst/>
                <a:ahLst/>
                <a:cxnLst/>
                <a:rect l="l" t="t" r="r" b="b"/>
                <a:pathLst>
                  <a:path w="17145" h="54610">
                    <a:moveTo>
                      <a:pt x="2395" y="54186"/>
                    </a:moveTo>
                    <a:lnTo>
                      <a:pt x="16769" y="32931"/>
                    </a:lnTo>
                    <a:lnTo>
                      <a:pt x="14374" y="11675"/>
                    </a:lnTo>
                    <a:lnTo>
                      <a:pt x="0" y="0"/>
                    </a:lnTo>
                  </a:path>
                </a:pathLst>
              </a:custGeom>
              <a:ln w="3175">
                <a:solidFill>
                  <a:srgbClr val="000000"/>
                </a:solidFill>
              </a:ln>
            </p:spPr>
            <p:txBody>
              <a:bodyPr wrap="square" lIns="0" tIns="0" rIns="0" bIns="0" rtlCol="0"/>
              <a:lstStyle/>
              <a:p>
                <a:endParaRPr sz="2133"/>
              </a:p>
            </p:txBody>
          </p:sp>
          <p:sp>
            <p:nvSpPr>
              <p:cNvPr id="185" name="object 185"/>
              <p:cNvSpPr/>
              <p:nvPr/>
            </p:nvSpPr>
            <p:spPr>
              <a:xfrm>
                <a:off x="3826873" y="3192570"/>
                <a:ext cx="34431" cy="50800"/>
              </a:xfrm>
              <a:custGeom>
                <a:avLst/>
                <a:gdLst/>
                <a:ahLst/>
                <a:cxnLst/>
                <a:rect l="l" t="t" r="r" b="b"/>
                <a:pathLst>
                  <a:path w="38735" h="57150">
                    <a:moveTo>
                      <a:pt x="0" y="51193"/>
                    </a:moveTo>
                    <a:lnTo>
                      <a:pt x="6887" y="55683"/>
                    </a:lnTo>
                    <a:lnTo>
                      <a:pt x="14374" y="568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186" name="object 186"/>
              <p:cNvSpPr/>
              <p:nvPr/>
            </p:nvSpPr>
            <p:spPr>
              <a:xfrm>
                <a:off x="3827140" y="3192570"/>
                <a:ext cx="18627" cy="7902"/>
              </a:xfrm>
              <a:custGeom>
                <a:avLst/>
                <a:gdLst/>
                <a:ahLst/>
                <a:cxnLst/>
                <a:rect l="l" t="t" r="r" b="b"/>
                <a:pathLst>
                  <a:path w="20954" h="8889">
                    <a:moveTo>
                      <a:pt x="20962" y="0"/>
                    </a:moveTo>
                    <a:lnTo>
                      <a:pt x="0" y="8382"/>
                    </a:lnTo>
                  </a:path>
                </a:pathLst>
              </a:custGeom>
              <a:ln w="3175">
                <a:solidFill>
                  <a:srgbClr val="000000"/>
                </a:solidFill>
              </a:ln>
            </p:spPr>
            <p:txBody>
              <a:bodyPr wrap="square" lIns="0" tIns="0" rIns="0" bIns="0" rtlCol="0"/>
              <a:lstStyle/>
              <a:p>
                <a:endParaRPr sz="2133"/>
              </a:p>
            </p:txBody>
          </p:sp>
          <p:sp>
            <p:nvSpPr>
              <p:cNvPr id="187" name="object 187"/>
              <p:cNvSpPr/>
              <p:nvPr/>
            </p:nvSpPr>
            <p:spPr>
              <a:xfrm>
                <a:off x="3827407" y="3187248"/>
                <a:ext cx="15240" cy="6209"/>
              </a:xfrm>
              <a:custGeom>
                <a:avLst/>
                <a:gdLst/>
                <a:ahLst/>
                <a:cxnLst/>
                <a:rect l="l" t="t" r="r" b="b"/>
                <a:pathLst>
                  <a:path w="17145" h="6985">
                    <a:moveTo>
                      <a:pt x="16769" y="6586"/>
                    </a:moveTo>
                    <a:lnTo>
                      <a:pt x="0" y="0"/>
                    </a:lnTo>
                  </a:path>
                </a:pathLst>
              </a:custGeom>
              <a:ln w="3175">
                <a:solidFill>
                  <a:srgbClr val="000000"/>
                </a:solidFill>
              </a:ln>
            </p:spPr>
            <p:txBody>
              <a:bodyPr wrap="square" lIns="0" tIns="0" rIns="0" bIns="0" rtlCol="0"/>
              <a:lstStyle/>
              <a:p>
                <a:endParaRPr sz="2133"/>
              </a:p>
            </p:txBody>
          </p:sp>
          <p:sp>
            <p:nvSpPr>
              <p:cNvPr id="188" name="object 188"/>
              <p:cNvSpPr/>
              <p:nvPr/>
            </p:nvSpPr>
            <p:spPr>
              <a:xfrm>
                <a:off x="3826342" y="3179531"/>
                <a:ext cx="20884" cy="12418"/>
              </a:xfrm>
              <a:custGeom>
                <a:avLst/>
                <a:gdLst/>
                <a:ahLst/>
                <a:cxnLst/>
                <a:rect l="l" t="t" r="r" b="b"/>
                <a:pathLst>
                  <a:path w="23495" h="13969">
                    <a:moveTo>
                      <a:pt x="23358" y="13771"/>
                    </a:moveTo>
                    <a:lnTo>
                      <a:pt x="5989" y="299"/>
                    </a:lnTo>
                    <a:lnTo>
                      <a:pt x="0" y="0"/>
                    </a:lnTo>
                  </a:path>
                </a:pathLst>
              </a:custGeom>
              <a:ln w="3175">
                <a:solidFill>
                  <a:srgbClr val="000000"/>
                </a:solidFill>
              </a:ln>
            </p:spPr>
            <p:txBody>
              <a:bodyPr wrap="square" lIns="0" tIns="0" rIns="0" bIns="0" rtlCol="0"/>
              <a:lstStyle/>
              <a:p>
                <a:endParaRPr sz="2133"/>
              </a:p>
            </p:txBody>
          </p:sp>
          <p:sp>
            <p:nvSpPr>
              <p:cNvPr id="189" name="object 189"/>
              <p:cNvSpPr/>
              <p:nvPr/>
            </p:nvSpPr>
            <p:spPr>
              <a:xfrm>
                <a:off x="3825010" y="3240737"/>
                <a:ext cx="5644" cy="1693"/>
              </a:xfrm>
              <a:custGeom>
                <a:avLst/>
                <a:gdLst/>
                <a:ahLst/>
                <a:cxnLst/>
                <a:rect l="l" t="t" r="r" b="b"/>
                <a:pathLst>
                  <a:path w="6350" h="1905">
                    <a:moveTo>
                      <a:pt x="0" y="1796"/>
                    </a:moveTo>
                    <a:lnTo>
                      <a:pt x="6288" y="0"/>
                    </a:lnTo>
                  </a:path>
                </a:pathLst>
              </a:custGeom>
              <a:ln w="3175">
                <a:solidFill>
                  <a:srgbClr val="000000"/>
                </a:solidFill>
              </a:ln>
            </p:spPr>
            <p:txBody>
              <a:bodyPr wrap="square" lIns="0" tIns="0" rIns="0" bIns="0" rtlCol="0"/>
              <a:lstStyle/>
              <a:p>
                <a:endParaRPr sz="2133"/>
              </a:p>
            </p:txBody>
          </p:sp>
          <p:sp>
            <p:nvSpPr>
              <p:cNvPr id="190" name="object 190"/>
              <p:cNvSpPr/>
              <p:nvPr/>
            </p:nvSpPr>
            <p:spPr>
              <a:xfrm>
                <a:off x="3828737" y="3177667"/>
                <a:ext cx="9596" cy="4516"/>
              </a:xfrm>
              <a:custGeom>
                <a:avLst/>
                <a:gdLst/>
                <a:ahLst/>
                <a:cxnLst/>
                <a:rect l="l" t="t" r="r" b="b"/>
                <a:pathLst>
                  <a:path w="10795" h="5080">
                    <a:moveTo>
                      <a:pt x="10481" y="5089"/>
                    </a:moveTo>
                    <a:lnTo>
                      <a:pt x="0" y="0"/>
                    </a:lnTo>
                  </a:path>
                </a:pathLst>
              </a:custGeom>
              <a:ln w="3175">
                <a:solidFill>
                  <a:srgbClr val="000000"/>
                </a:solidFill>
              </a:ln>
            </p:spPr>
            <p:txBody>
              <a:bodyPr wrap="square" lIns="0" tIns="0" rIns="0" bIns="0" rtlCol="0"/>
              <a:lstStyle/>
              <a:p>
                <a:endParaRPr sz="2133"/>
              </a:p>
            </p:txBody>
          </p:sp>
          <p:sp>
            <p:nvSpPr>
              <p:cNvPr id="191" name="object 191"/>
              <p:cNvSpPr/>
              <p:nvPr/>
            </p:nvSpPr>
            <p:spPr>
              <a:xfrm>
                <a:off x="3829802" y="2874568"/>
                <a:ext cx="31609" cy="50800"/>
              </a:xfrm>
              <a:custGeom>
                <a:avLst/>
                <a:gdLst/>
                <a:ahLst/>
                <a:cxnLst/>
                <a:rect l="l" t="t" r="r" b="b"/>
                <a:pathLst>
                  <a:path w="35560" h="57150">
                    <a:moveTo>
                      <a:pt x="0" y="53588"/>
                    </a:moveTo>
                    <a:lnTo>
                      <a:pt x="4791" y="55983"/>
                    </a:lnTo>
                    <a:lnTo>
                      <a:pt x="11080" y="56581"/>
                    </a:lnTo>
                    <a:lnTo>
                      <a:pt x="23957" y="51492"/>
                    </a:lnTo>
                    <a:lnTo>
                      <a:pt x="35336" y="21554"/>
                    </a:lnTo>
                    <a:lnTo>
                      <a:pt x="29646" y="7484"/>
                    </a:lnTo>
                    <a:lnTo>
                      <a:pt x="17967" y="0"/>
                    </a:lnTo>
                  </a:path>
                </a:pathLst>
              </a:custGeom>
              <a:ln w="3175">
                <a:solidFill>
                  <a:srgbClr val="000000"/>
                </a:solidFill>
              </a:ln>
            </p:spPr>
            <p:txBody>
              <a:bodyPr wrap="square" lIns="0" tIns="0" rIns="0" bIns="0" rtlCol="0"/>
              <a:lstStyle/>
              <a:p>
                <a:endParaRPr sz="2133"/>
              </a:p>
            </p:txBody>
          </p:sp>
          <p:sp>
            <p:nvSpPr>
              <p:cNvPr id="192" name="object 192"/>
              <p:cNvSpPr/>
              <p:nvPr/>
            </p:nvSpPr>
            <p:spPr>
              <a:xfrm>
                <a:off x="3826607" y="2874568"/>
                <a:ext cx="19191" cy="8467"/>
              </a:xfrm>
              <a:custGeom>
                <a:avLst/>
                <a:gdLst/>
                <a:ahLst/>
                <a:cxnLst/>
                <a:rect l="l" t="t" r="r" b="b"/>
                <a:pathLst>
                  <a:path w="21589" h="9525">
                    <a:moveTo>
                      <a:pt x="21561" y="0"/>
                    </a:moveTo>
                    <a:lnTo>
                      <a:pt x="0" y="8981"/>
                    </a:lnTo>
                  </a:path>
                </a:pathLst>
              </a:custGeom>
              <a:ln w="3175">
                <a:solidFill>
                  <a:srgbClr val="000000"/>
                </a:solidFill>
              </a:ln>
            </p:spPr>
            <p:txBody>
              <a:bodyPr wrap="square" lIns="0" tIns="0" rIns="0" bIns="0" rtlCol="0"/>
              <a:lstStyle/>
              <a:p>
                <a:endParaRPr sz="2133"/>
              </a:p>
            </p:txBody>
          </p:sp>
          <p:sp>
            <p:nvSpPr>
              <p:cNvPr id="193" name="object 193"/>
              <p:cNvSpPr/>
              <p:nvPr/>
            </p:nvSpPr>
            <p:spPr>
              <a:xfrm>
                <a:off x="3832730" y="2869246"/>
                <a:ext cx="9596" cy="5644"/>
              </a:xfrm>
              <a:custGeom>
                <a:avLst/>
                <a:gdLst/>
                <a:ahLst/>
                <a:cxnLst/>
                <a:rect l="l" t="t" r="r" b="b"/>
                <a:pathLst>
                  <a:path w="10795" h="6350">
                    <a:moveTo>
                      <a:pt x="10780" y="6286"/>
                    </a:moveTo>
                    <a:lnTo>
                      <a:pt x="0" y="0"/>
                    </a:lnTo>
                  </a:path>
                </a:pathLst>
              </a:custGeom>
              <a:ln w="3175">
                <a:solidFill>
                  <a:srgbClr val="000000"/>
                </a:solidFill>
              </a:ln>
            </p:spPr>
            <p:txBody>
              <a:bodyPr wrap="square" lIns="0" tIns="0" rIns="0" bIns="0" rtlCol="0"/>
              <a:lstStyle/>
              <a:p>
                <a:endParaRPr sz="2133"/>
              </a:p>
            </p:txBody>
          </p:sp>
          <p:sp>
            <p:nvSpPr>
              <p:cNvPr id="194" name="object 194"/>
              <p:cNvSpPr/>
              <p:nvPr/>
            </p:nvSpPr>
            <p:spPr>
              <a:xfrm>
                <a:off x="3831665" y="2861795"/>
                <a:ext cx="15804" cy="12418"/>
              </a:xfrm>
              <a:custGeom>
                <a:avLst/>
                <a:gdLst/>
                <a:ahLst/>
                <a:cxnLst/>
                <a:rect l="l" t="t" r="r" b="b"/>
                <a:pathLst>
                  <a:path w="17779" h="13969">
                    <a:moveTo>
                      <a:pt x="17368" y="13471"/>
                    </a:moveTo>
                    <a:lnTo>
                      <a:pt x="0" y="0"/>
                    </a:lnTo>
                  </a:path>
                </a:pathLst>
              </a:custGeom>
              <a:ln w="3175">
                <a:solidFill>
                  <a:srgbClr val="000000"/>
                </a:solidFill>
              </a:ln>
            </p:spPr>
            <p:txBody>
              <a:bodyPr wrap="square" lIns="0" tIns="0" rIns="0" bIns="0" rtlCol="0"/>
              <a:lstStyle/>
              <a:p>
                <a:endParaRPr sz="2133"/>
              </a:p>
            </p:txBody>
          </p:sp>
          <p:sp>
            <p:nvSpPr>
              <p:cNvPr id="195" name="object 195"/>
              <p:cNvSpPr/>
              <p:nvPr/>
            </p:nvSpPr>
            <p:spPr>
              <a:xfrm>
                <a:off x="3828737" y="2859666"/>
                <a:ext cx="9596" cy="4516"/>
              </a:xfrm>
              <a:custGeom>
                <a:avLst/>
                <a:gdLst/>
                <a:ahLst/>
                <a:cxnLst/>
                <a:rect l="l" t="t" r="r" b="b"/>
                <a:pathLst>
                  <a:path w="10795" h="5080">
                    <a:moveTo>
                      <a:pt x="10481" y="4789"/>
                    </a:moveTo>
                    <a:lnTo>
                      <a:pt x="0" y="0"/>
                    </a:lnTo>
                  </a:path>
                </a:pathLst>
              </a:custGeom>
              <a:ln w="3175">
                <a:solidFill>
                  <a:srgbClr val="000000"/>
                </a:solidFill>
              </a:ln>
            </p:spPr>
            <p:txBody>
              <a:bodyPr wrap="square" lIns="0" tIns="0" rIns="0" bIns="0" rtlCol="0"/>
              <a:lstStyle/>
              <a:p>
                <a:endParaRPr sz="2133"/>
              </a:p>
            </p:txBody>
          </p:sp>
          <p:sp>
            <p:nvSpPr>
              <p:cNvPr id="196" name="object 196"/>
              <p:cNvSpPr/>
              <p:nvPr/>
            </p:nvSpPr>
            <p:spPr>
              <a:xfrm>
                <a:off x="3826873" y="2551244"/>
                <a:ext cx="34431" cy="50800"/>
              </a:xfrm>
              <a:custGeom>
                <a:avLst/>
                <a:gdLst/>
                <a:ahLst/>
                <a:cxnLst/>
                <a:rect l="l" t="t" r="r" b="b"/>
                <a:pathLst>
                  <a:path w="38735" h="57150">
                    <a:moveTo>
                      <a:pt x="0" y="51193"/>
                    </a:moveTo>
                    <a:lnTo>
                      <a:pt x="6887" y="55384"/>
                    </a:lnTo>
                    <a:lnTo>
                      <a:pt x="14374" y="565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197" name="object 197"/>
              <p:cNvSpPr/>
              <p:nvPr/>
            </p:nvSpPr>
            <p:spPr>
              <a:xfrm>
                <a:off x="3827407" y="2551244"/>
                <a:ext cx="18627" cy="7338"/>
              </a:xfrm>
              <a:custGeom>
                <a:avLst/>
                <a:gdLst/>
                <a:ahLst/>
                <a:cxnLst/>
                <a:rect l="l" t="t" r="r" b="b"/>
                <a:pathLst>
                  <a:path w="20954" h="8255">
                    <a:moveTo>
                      <a:pt x="20662" y="0"/>
                    </a:moveTo>
                    <a:lnTo>
                      <a:pt x="0" y="7783"/>
                    </a:lnTo>
                  </a:path>
                </a:pathLst>
              </a:custGeom>
              <a:ln w="3175">
                <a:solidFill>
                  <a:srgbClr val="000000"/>
                </a:solidFill>
              </a:ln>
            </p:spPr>
            <p:txBody>
              <a:bodyPr wrap="square" lIns="0" tIns="0" rIns="0" bIns="0" rtlCol="0"/>
              <a:lstStyle/>
              <a:p>
                <a:endParaRPr sz="2133"/>
              </a:p>
            </p:txBody>
          </p:sp>
          <p:sp>
            <p:nvSpPr>
              <p:cNvPr id="198" name="object 198"/>
              <p:cNvSpPr/>
              <p:nvPr/>
            </p:nvSpPr>
            <p:spPr>
              <a:xfrm>
                <a:off x="3826873" y="2545656"/>
                <a:ext cx="14676" cy="5080"/>
              </a:xfrm>
              <a:custGeom>
                <a:avLst/>
                <a:gdLst/>
                <a:ahLst/>
                <a:cxnLst/>
                <a:rect l="l" t="t" r="r" b="b"/>
                <a:pathLst>
                  <a:path w="16510" h="5714">
                    <a:moveTo>
                      <a:pt x="0" y="0"/>
                    </a:moveTo>
                    <a:lnTo>
                      <a:pt x="16470" y="5688"/>
                    </a:lnTo>
                  </a:path>
                </a:pathLst>
              </a:custGeom>
              <a:ln w="3175">
                <a:solidFill>
                  <a:srgbClr val="000000"/>
                </a:solidFill>
              </a:ln>
            </p:spPr>
            <p:txBody>
              <a:bodyPr wrap="square" lIns="0" tIns="0" rIns="0" bIns="0" rtlCol="0"/>
              <a:lstStyle/>
              <a:p>
                <a:endParaRPr sz="2133"/>
              </a:p>
            </p:txBody>
          </p:sp>
          <p:sp>
            <p:nvSpPr>
              <p:cNvPr id="199" name="object 199"/>
              <p:cNvSpPr/>
              <p:nvPr/>
            </p:nvSpPr>
            <p:spPr>
              <a:xfrm>
                <a:off x="3826342" y="2537938"/>
                <a:ext cx="20884" cy="12418"/>
              </a:xfrm>
              <a:custGeom>
                <a:avLst/>
                <a:gdLst/>
                <a:ahLst/>
                <a:cxnLst/>
                <a:rect l="l" t="t" r="r" b="b"/>
                <a:pathLst>
                  <a:path w="23495" h="13969">
                    <a:moveTo>
                      <a:pt x="23358" y="13771"/>
                    </a:moveTo>
                    <a:lnTo>
                      <a:pt x="5989" y="598"/>
                    </a:lnTo>
                    <a:lnTo>
                      <a:pt x="0" y="0"/>
                    </a:lnTo>
                  </a:path>
                </a:pathLst>
              </a:custGeom>
              <a:ln w="3175">
                <a:solidFill>
                  <a:srgbClr val="000000"/>
                </a:solidFill>
              </a:ln>
            </p:spPr>
            <p:txBody>
              <a:bodyPr wrap="square" lIns="0" tIns="0" rIns="0" bIns="0" rtlCol="0"/>
              <a:lstStyle/>
              <a:p>
                <a:endParaRPr sz="2133"/>
              </a:p>
            </p:txBody>
          </p:sp>
          <p:sp>
            <p:nvSpPr>
              <p:cNvPr id="200" name="object 200"/>
              <p:cNvSpPr/>
              <p:nvPr/>
            </p:nvSpPr>
            <p:spPr>
              <a:xfrm>
                <a:off x="3825010" y="2535809"/>
                <a:ext cx="13547" cy="5080"/>
              </a:xfrm>
              <a:custGeom>
                <a:avLst/>
                <a:gdLst/>
                <a:ahLst/>
                <a:cxnLst/>
                <a:rect l="l" t="t" r="r" b="b"/>
                <a:pathLst>
                  <a:path w="15239" h="5714">
                    <a:moveTo>
                      <a:pt x="14673" y="5388"/>
                    </a:moveTo>
                    <a:lnTo>
                      <a:pt x="0" y="0"/>
                    </a:lnTo>
                  </a:path>
                </a:pathLst>
              </a:custGeom>
              <a:ln w="3175">
                <a:solidFill>
                  <a:srgbClr val="000000"/>
                </a:solidFill>
              </a:ln>
            </p:spPr>
            <p:txBody>
              <a:bodyPr wrap="square" lIns="0" tIns="0" rIns="0" bIns="0" rtlCol="0"/>
              <a:lstStyle/>
              <a:p>
                <a:endParaRPr sz="2133"/>
              </a:p>
            </p:txBody>
          </p:sp>
          <p:sp>
            <p:nvSpPr>
              <p:cNvPr id="201" name="object 201"/>
              <p:cNvSpPr/>
              <p:nvPr/>
            </p:nvSpPr>
            <p:spPr>
              <a:xfrm>
                <a:off x="3851363" y="3411313"/>
                <a:ext cx="39511" cy="51928"/>
              </a:xfrm>
              <a:custGeom>
                <a:avLst/>
                <a:gdLst/>
                <a:ahLst/>
                <a:cxnLst/>
                <a:rect l="l" t="t" r="r" b="b"/>
                <a:pathLst>
                  <a:path w="44450" h="58420">
                    <a:moveTo>
                      <a:pt x="44320" y="5388"/>
                    </a:moveTo>
                    <a:lnTo>
                      <a:pt x="37133" y="1197"/>
                    </a:lnTo>
                    <a:lnTo>
                      <a:pt x="29047" y="0"/>
                    </a:lnTo>
                    <a:lnTo>
                      <a:pt x="13475" y="6286"/>
                    </a:lnTo>
                    <a:lnTo>
                      <a:pt x="0" y="36523"/>
                    </a:lnTo>
                    <a:lnTo>
                      <a:pt x="7187" y="58378"/>
                    </a:lnTo>
                  </a:path>
                </a:pathLst>
              </a:custGeom>
              <a:ln w="3175">
                <a:solidFill>
                  <a:srgbClr val="000000"/>
                </a:solidFill>
              </a:ln>
            </p:spPr>
            <p:txBody>
              <a:bodyPr wrap="square" lIns="0" tIns="0" rIns="0" bIns="0" rtlCol="0"/>
              <a:lstStyle/>
              <a:p>
                <a:endParaRPr sz="2133"/>
              </a:p>
            </p:txBody>
          </p:sp>
          <p:sp>
            <p:nvSpPr>
              <p:cNvPr id="202" name="object 202"/>
              <p:cNvSpPr/>
              <p:nvPr/>
            </p:nvSpPr>
            <p:spPr>
              <a:xfrm>
                <a:off x="3854824" y="3413709"/>
                <a:ext cx="44591" cy="59267"/>
              </a:xfrm>
              <a:custGeom>
                <a:avLst/>
                <a:gdLst/>
                <a:ahLst/>
                <a:cxnLst/>
                <a:rect l="l" t="t" r="r" b="b"/>
                <a:pathLst>
                  <a:path w="50164" h="66675">
                    <a:moveTo>
                      <a:pt x="50010" y="12873"/>
                    </a:moveTo>
                    <a:lnTo>
                      <a:pt x="33539" y="0"/>
                    </a:lnTo>
                    <a:lnTo>
                      <a:pt x="12577" y="5987"/>
                    </a:lnTo>
                    <a:lnTo>
                      <a:pt x="0" y="27841"/>
                    </a:lnTo>
                    <a:lnTo>
                      <a:pt x="2994" y="52989"/>
                    </a:lnTo>
                    <a:lnTo>
                      <a:pt x="19764" y="66461"/>
                    </a:lnTo>
                    <a:lnTo>
                      <a:pt x="30545" y="65862"/>
                    </a:lnTo>
                  </a:path>
                </a:pathLst>
              </a:custGeom>
              <a:ln w="3175">
                <a:solidFill>
                  <a:srgbClr val="000000"/>
                </a:solidFill>
              </a:ln>
            </p:spPr>
            <p:txBody>
              <a:bodyPr wrap="square" lIns="0" tIns="0" rIns="0" bIns="0" rtlCol="0"/>
              <a:lstStyle/>
              <a:p>
                <a:endParaRPr sz="2133"/>
              </a:p>
            </p:txBody>
          </p:sp>
          <p:sp>
            <p:nvSpPr>
              <p:cNvPr id="203" name="object 203"/>
              <p:cNvSpPr/>
              <p:nvPr/>
            </p:nvSpPr>
            <p:spPr>
              <a:xfrm>
                <a:off x="3860946" y="3420095"/>
                <a:ext cx="34431" cy="50800"/>
              </a:xfrm>
              <a:custGeom>
                <a:avLst/>
                <a:gdLst/>
                <a:ahLst/>
                <a:cxnLst/>
                <a:rect l="l" t="t" r="r" b="b"/>
                <a:pathLst>
                  <a:path w="38735" h="57150">
                    <a:moveTo>
                      <a:pt x="38331" y="5089"/>
                    </a:moveTo>
                    <a:lnTo>
                      <a:pt x="28449" y="0"/>
                    </a:lnTo>
                    <a:lnTo>
                      <a:pt x="10780" y="4789"/>
                    </a:lnTo>
                    <a:lnTo>
                      <a:pt x="0" y="23351"/>
                    </a:lnTo>
                    <a:lnTo>
                      <a:pt x="2395" y="44606"/>
                    </a:lnTo>
                    <a:lnTo>
                      <a:pt x="16769" y="56282"/>
                    </a:lnTo>
                    <a:lnTo>
                      <a:pt x="21561" y="56581"/>
                    </a:lnTo>
                  </a:path>
                </a:pathLst>
              </a:custGeom>
              <a:ln w="3175">
                <a:solidFill>
                  <a:srgbClr val="000000"/>
                </a:solidFill>
              </a:ln>
            </p:spPr>
            <p:txBody>
              <a:bodyPr wrap="square" lIns="0" tIns="0" rIns="0" bIns="0" rtlCol="0"/>
              <a:lstStyle/>
              <a:p>
                <a:endParaRPr sz="2133"/>
              </a:p>
            </p:txBody>
          </p:sp>
          <p:sp>
            <p:nvSpPr>
              <p:cNvPr id="204" name="object 204"/>
              <p:cNvSpPr/>
              <p:nvPr/>
            </p:nvSpPr>
            <p:spPr>
              <a:xfrm>
                <a:off x="3873990" y="3425152"/>
                <a:ext cx="25400" cy="45720"/>
              </a:xfrm>
              <a:custGeom>
                <a:avLst/>
                <a:gdLst/>
                <a:ahLst/>
                <a:cxnLst/>
                <a:rect l="l" t="t" r="r" b="b"/>
                <a:pathLst>
                  <a:path w="28575" h="51435">
                    <a:moveTo>
                      <a:pt x="28449" y="0"/>
                    </a:moveTo>
                    <a:lnTo>
                      <a:pt x="10780" y="5089"/>
                    </a:lnTo>
                    <a:lnTo>
                      <a:pt x="0" y="23650"/>
                    </a:lnTo>
                    <a:lnTo>
                      <a:pt x="7187" y="51193"/>
                    </a:lnTo>
                  </a:path>
                </a:pathLst>
              </a:custGeom>
              <a:ln w="3175">
                <a:solidFill>
                  <a:srgbClr val="000000"/>
                </a:solidFill>
              </a:ln>
            </p:spPr>
            <p:txBody>
              <a:bodyPr wrap="square" lIns="0" tIns="0" rIns="0" bIns="0" rtlCol="0"/>
              <a:lstStyle/>
              <a:p>
                <a:endParaRPr sz="2133"/>
              </a:p>
            </p:txBody>
          </p:sp>
          <p:sp>
            <p:nvSpPr>
              <p:cNvPr id="205" name="object 205"/>
              <p:cNvSpPr/>
              <p:nvPr/>
            </p:nvSpPr>
            <p:spPr>
              <a:xfrm>
                <a:off x="3880378" y="3425151"/>
                <a:ext cx="34431" cy="50800"/>
              </a:xfrm>
              <a:custGeom>
                <a:avLst/>
                <a:gdLst/>
                <a:ahLst/>
                <a:cxnLst/>
                <a:rect l="l" t="t" r="r" b="b"/>
                <a:pathLst>
                  <a:path w="38735" h="57150">
                    <a:moveTo>
                      <a:pt x="0" y="51193"/>
                    </a:moveTo>
                    <a:lnTo>
                      <a:pt x="6887" y="55683"/>
                    </a:lnTo>
                    <a:lnTo>
                      <a:pt x="14074" y="568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06" name="object 206"/>
              <p:cNvSpPr/>
              <p:nvPr/>
            </p:nvSpPr>
            <p:spPr>
              <a:xfrm>
                <a:off x="3870529" y="3424619"/>
                <a:ext cx="12418" cy="5644"/>
              </a:xfrm>
              <a:custGeom>
                <a:avLst/>
                <a:gdLst/>
                <a:ahLst/>
                <a:cxnLst/>
                <a:rect l="l" t="t" r="r" b="b"/>
                <a:pathLst>
                  <a:path w="13970" h="6350">
                    <a:moveTo>
                      <a:pt x="0" y="0"/>
                    </a:moveTo>
                    <a:lnTo>
                      <a:pt x="13775" y="6286"/>
                    </a:lnTo>
                  </a:path>
                </a:pathLst>
              </a:custGeom>
              <a:ln w="3175">
                <a:solidFill>
                  <a:srgbClr val="000000"/>
                </a:solidFill>
              </a:ln>
            </p:spPr>
            <p:txBody>
              <a:bodyPr wrap="square" lIns="0" tIns="0" rIns="0" bIns="0" rtlCol="0"/>
              <a:lstStyle/>
              <a:p>
                <a:endParaRPr sz="2133"/>
              </a:p>
            </p:txBody>
          </p:sp>
          <p:sp>
            <p:nvSpPr>
              <p:cNvPr id="207" name="object 207"/>
              <p:cNvSpPr/>
              <p:nvPr/>
            </p:nvSpPr>
            <p:spPr>
              <a:xfrm>
                <a:off x="3860680" y="3450698"/>
                <a:ext cx="13547" cy="6773"/>
              </a:xfrm>
              <a:custGeom>
                <a:avLst/>
                <a:gdLst/>
                <a:ahLst/>
                <a:cxnLst/>
                <a:rect l="l" t="t" r="r" b="b"/>
                <a:pathLst>
                  <a:path w="15239" h="7620">
                    <a:moveTo>
                      <a:pt x="0" y="0"/>
                    </a:moveTo>
                    <a:lnTo>
                      <a:pt x="14673" y="7184"/>
                    </a:lnTo>
                  </a:path>
                </a:pathLst>
              </a:custGeom>
              <a:ln w="3175">
                <a:solidFill>
                  <a:srgbClr val="000000"/>
                </a:solidFill>
              </a:ln>
            </p:spPr>
            <p:txBody>
              <a:bodyPr wrap="square" lIns="0" tIns="0" rIns="0" bIns="0" rtlCol="0"/>
              <a:lstStyle/>
              <a:p>
                <a:endParaRPr sz="2133"/>
              </a:p>
            </p:txBody>
          </p:sp>
          <p:sp>
            <p:nvSpPr>
              <p:cNvPr id="208" name="object 208"/>
              <p:cNvSpPr/>
              <p:nvPr/>
            </p:nvSpPr>
            <p:spPr>
              <a:xfrm>
                <a:off x="3830600" y="3254840"/>
                <a:ext cx="39511" cy="51928"/>
              </a:xfrm>
              <a:custGeom>
                <a:avLst/>
                <a:gdLst/>
                <a:ahLst/>
                <a:cxnLst/>
                <a:rect l="l" t="t" r="r" b="b"/>
                <a:pathLst>
                  <a:path w="44450" h="58420">
                    <a:moveTo>
                      <a:pt x="44320" y="5388"/>
                    </a:moveTo>
                    <a:lnTo>
                      <a:pt x="37133" y="1197"/>
                    </a:lnTo>
                    <a:lnTo>
                      <a:pt x="29047" y="0"/>
                    </a:lnTo>
                    <a:lnTo>
                      <a:pt x="13775" y="6286"/>
                    </a:lnTo>
                    <a:lnTo>
                      <a:pt x="0" y="36823"/>
                    </a:lnTo>
                    <a:lnTo>
                      <a:pt x="7187" y="58378"/>
                    </a:lnTo>
                  </a:path>
                </a:pathLst>
              </a:custGeom>
              <a:ln w="3175">
                <a:solidFill>
                  <a:srgbClr val="000000"/>
                </a:solidFill>
              </a:ln>
            </p:spPr>
            <p:txBody>
              <a:bodyPr wrap="square" lIns="0" tIns="0" rIns="0" bIns="0" rtlCol="0"/>
              <a:lstStyle/>
              <a:p>
                <a:endParaRPr sz="2133"/>
              </a:p>
            </p:txBody>
          </p:sp>
          <p:sp>
            <p:nvSpPr>
              <p:cNvPr id="209" name="object 209"/>
              <p:cNvSpPr/>
              <p:nvPr/>
            </p:nvSpPr>
            <p:spPr>
              <a:xfrm>
                <a:off x="3834061" y="3257235"/>
                <a:ext cx="44591" cy="59267"/>
              </a:xfrm>
              <a:custGeom>
                <a:avLst/>
                <a:gdLst/>
                <a:ahLst/>
                <a:cxnLst/>
                <a:rect l="l" t="t" r="r" b="b"/>
                <a:pathLst>
                  <a:path w="50164" h="66675">
                    <a:moveTo>
                      <a:pt x="50010" y="12873"/>
                    </a:moveTo>
                    <a:lnTo>
                      <a:pt x="33539" y="0"/>
                    </a:lnTo>
                    <a:lnTo>
                      <a:pt x="12577" y="5987"/>
                    </a:lnTo>
                    <a:lnTo>
                      <a:pt x="0" y="27841"/>
                    </a:lnTo>
                    <a:lnTo>
                      <a:pt x="2994" y="52989"/>
                    </a:lnTo>
                    <a:lnTo>
                      <a:pt x="19764" y="66461"/>
                    </a:lnTo>
                    <a:lnTo>
                      <a:pt x="30545" y="65862"/>
                    </a:lnTo>
                  </a:path>
                </a:pathLst>
              </a:custGeom>
              <a:ln w="3175">
                <a:solidFill>
                  <a:srgbClr val="000000"/>
                </a:solidFill>
              </a:ln>
            </p:spPr>
            <p:txBody>
              <a:bodyPr wrap="square" lIns="0" tIns="0" rIns="0" bIns="0" rtlCol="0"/>
              <a:lstStyle/>
              <a:p>
                <a:endParaRPr sz="2133"/>
              </a:p>
            </p:txBody>
          </p:sp>
          <p:sp>
            <p:nvSpPr>
              <p:cNvPr id="210" name="object 210"/>
              <p:cNvSpPr/>
              <p:nvPr/>
            </p:nvSpPr>
            <p:spPr>
              <a:xfrm>
                <a:off x="3840184" y="3263621"/>
                <a:ext cx="34431" cy="50800"/>
              </a:xfrm>
              <a:custGeom>
                <a:avLst/>
                <a:gdLst/>
                <a:ahLst/>
                <a:cxnLst/>
                <a:rect l="l" t="t" r="r" b="b"/>
                <a:pathLst>
                  <a:path w="38735" h="57150">
                    <a:moveTo>
                      <a:pt x="38331" y="5089"/>
                    </a:moveTo>
                    <a:lnTo>
                      <a:pt x="28449" y="0"/>
                    </a:lnTo>
                    <a:lnTo>
                      <a:pt x="10780" y="4789"/>
                    </a:lnTo>
                    <a:lnTo>
                      <a:pt x="0" y="23351"/>
                    </a:lnTo>
                    <a:lnTo>
                      <a:pt x="2395" y="44606"/>
                    </a:lnTo>
                    <a:lnTo>
                      <a:pt x="16769" y="56282"/>
                    </a:lnTo>
                    <a:lnTo>
                      <a:pt x="21561" y="56581"/>
                    </a:lnTo>
                  </a:path>
                </a:pathLst>
              </a:custGeom>
              <a:ln w="3175">
                <a:solidFill>
                  <a:srgbClr val="000000"/>
                </a:solidFill>
              </a:ln>
            </p:spPr>
            <p:txBody>
              <a:bodyPr wrap="square" lIns="0" tIns="0" rIns="0" bIns="0" rtlCol="0"/>
              <a:lstStyle/>
              <a:p>
                <a:endParaRPr sz="2133"/>
              </a:p>
            </p:txBody>
          </p:sp>
          <p:sp>
            <p:nvSpPr>
              <p:cNvPr id="211" name="object 211"/>
              <p:cNvSpPr/>
              <p:nvPr/>
            </p:nvSpPr>
            <p:spPr>
              <a:xfrm>
                <a:off x="3853226" y="3268678"/>
                <a:ext cx="25400" cy="45720"/>
              </a:xfrm>
              <a:custGeom>
                <a:avLst/>
                <a:gdLst/>
                <a:ahLst/>
                <a:cxnLst/>
                <a:rect l="l" t="t" r="r" b="b"/>
                <a:pathLst>
                  <a:path w="28575" h="51435">
                    <a:moveTo>
                      <a:pt x="28449" y="0"/>
                    </a:moveTo>
                    <a:lnTo>
                      <a:pt x="10780" y="5089"/>
                    </a:lnTo>
                    <a:lnTo>
                      <a:pt x="0" y="23650"/>
                    </a:lnTo>
                    <a:lnTo>
                      <a:pt x="7187" y="51193"/>
                    </a:lnTo>
                  </a:path>
                </a:pathLst>
              </a:custGeom>
              <a:ln w="3175">
                <a:solidFill>
                  <a:srgbClr val="000000"/>
                </a:solidFill>
              </a:ln>
            </p:spPr>
            <p:txBody>
              <a:bodyPr wrap="square" lIns="0" tIns="0" rIns="0" bIns="0" rtlCol="0"/>
              <a:lstStyle/>
              <a:p>
                <a:endParaRPr sz="2133"/>
              </a:p>
            </p:txBody>
          </p:sp>
          <p:sp>
            <p:nvSpPr>
              <p:cNvPr id="212" name="object 212"/>
              <p:cNvSpPr/>
              <p:nvPr/>
            </p:nvSpPr>
            <p:spPr>
              <a:xfrm>
                <a:off x="3859616" y="3268677"/>
                <a:ext cx="34431" cy="50800"/>
              </a:xfrm>
              <a:custGeom>
                <a:avLst/>
                <a:gdLst/>
                <a:ahLst/>
                <a:cxnLst/>
                <a:rect l="l" t="t" r="r" b="b"/>
                <a:pathLst>
                  <a:path w="38735" h="57150">
                    <a:moveTo>
                      <a:pt x="0" y="51193"/>
                    </a:moveTo>
                    <a:lnTo>
                      <a:pt x="6887" y="55683"/>
                    </a:lnTo>
                    <a:lnTo>
                      <a:pt x="14374" y="568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13" name="object 213"/>
              <p:cNvSpPr/>
              <p:nvPr/>
            </p:nvSpPr>
            <p:spPr>
              <a:xfrm>
                <a:off x="3849765" y="3268146"/>
                <a:ext cx="12418" cy="5644"/>
              </a:xfrm>
              <a:custGeom>
                <a:avLst/>
                <a:gdLst/>
                <a:ahLst/>
                <a:cxnLst/>
                <a:rect l="l" t="t" r="r" b="b"/>
                <a:pathLst>
                  <a:path w="13970" h="6350">
                    <a:moveTo>
                      <a:pt x="0" y="0"/>
                    </a:moveTo>
                    <a:lnTo>
                      <a:pt x="13775" y="6286"/>
                    </a:lnTo>
                  </a:path>
                </a:pathLst>
              </a:custGeom>
              <a:ln w="3175">
                <a:solidFill>
                  <a:srgbClr val="000000"/>
                </a:solidFill>
              </a:ln>
            </p:spPr>
            <p:txBody>
              <a:bodyPr wrap="square" lIns="0" tIns="0" rIns="0" bIns="0" rtlCol="0"/>
              <a:lstStyle/>
              <a:p>
                <a:endParaRPr sz="2133"/>
              </a:p>
            </p:txBody>
          </p:sp>
          <p:sp>
            <p:nvSpPr>
              <p:cNvPr id="214" name="object 214"/>
              <p:cNvSpPr/>
              <p:nvPr/>
            </p:nvSpPr>
            <p:spPr>
              <a:xfrm>
                <a:off x="3839916" y="3294224"/>
                <a:ext cx="13547" cy="6773"/>
              </a:xfrm>
              <a:custGeom>
                <a:avLst/>
                <a:gdLst/>
                <a:ahLst/>
                <a:cxnLst/>
                <a:rect l="l" t="t" r="r" b="b"/>
                <a:pathLst>
                  <a:path w="15239" h="7620">
                    <a:moveTo>
                      <a:pt x="0" y="0"/>
                    </a:moveTo>
                    <a:lnTo>
                      <a:pt x="14673" y="7184"/>
                    </a:lnTo>
                  </a:path>
                </a:pathLst>
              </a:custGeom>
              <a:ln w="3175">
                <a:solidFill>
                  <a:srgbClr val="000000"/>
                </a:solidFill>
              </a:ln>
            </p:spPr>
            <p:txBody>
              <a:bodyPr wrap="square" lIns="0" tIns="0" rIns="0" bIns="0" rtlCol="0"/>
              <a:lstStyle/>
              <a:p>
                <a:endParaRPr sz="2133"/>
              </a:p>
            </p:txBody>
          </p:sp>
          <p:sp>
            <p:nvSpPr>
              <p:cNvPr id="215" name="object 215"/>
              <p:cNvSpPr/>
              <p:nvPr/>
            </p:nvSpPr>
            <p:spPr>
              <a:xfrm>
                <a:off x="3851895" y="3103424"/>
                <a:ext cx="39511" cy="51928"/>
              </a:xfrm>
              <a:custGeom>
                <a:avLst/>
                <a:gdLst/>
                <a:ahLst/>
                <a:cxnLst/>
                <a:rect l="l" t="t" r="r" b="b"/>
                <a:pathLst>
                  <a:path w="44450" h="58419">
                    <a:moveTo>
                      <a:pt x="44320" y="5089"/>
                    </a:moveTo>
                    <a:lnTo>
                      <a:pt x="37133" y="1197"/>
                    </a:lnTo>
                    <a:lnTo>
                      <a:pt x="29047" y="0"/>
                    </a:lnTo>
                    <a:lnTo>
                      <a:pt x="13475" y="6286"/>
                    </a:lnTo>
                    <a:lnTo>
                      <a:pt x="0" y="36523"/>
                    </a:lnTo>
                    <a:lnTo>
                      <a:pt x="7187" y="58078"/>
                    </a:lnTo>
                  </a:path>
                </a:pathLst>
              </a:custGeom>
              <a:ln w="3175">
                <a:solidFill>
                  <a:srgbClr val="000000"/>
                </a:solidFill>
              </a:ln>
            </p:spPr>
            <p:txBody>
              <a:bodyPr wrap="square" lIns="0" tIns="0" rIns="0" bIns="0" rtlCol="0"/>
              <a:lstStyle/>
              <a:p>
                <a:endParaRPr sz="2133"/>
              </a:p>
            </p:txBody>
          </p:sp>
          <p:sp>
            <p:nvSpPr>
              <p:cNvPr id="216" name="object 216"/>
              <p:cNvSpPr/>
              <p:nvPr/>
            </p:nvSpPr>
            <p:spPr>
              <a:xfrm>
                <a:off x="3855356" y="3105818"/>
                <a:ext cx="44591" cy="59267"/>
              </a:xfrm>
              <a:custGeom>
                <a:avLst/>
                <a:gdLst/>
                <a:ahLst/>
                <a:cxnLst/>
                <a:rect l="l" t="t" r="r" b="b"/>
                <a:pathLst>
                  <a:path w="50164" h="66675">
                    <a:moveTo>
                      <a:pt x="50010" y="12873"/>
                    </a:moveTo>
                    <a:lnTo>
                      <a:pt x="33539" y="0"/>
                    </a:lnTo>
                    <a:lnTo>
                      <a:pt x="12577" y="5987"/>
                    </a:lnTo>
                    <a:lnTo>
                      <a:pt x="0" y="27841"/>
                    </a:lnTo>
                    <a:lnTo>
                      <a:pt x="2994" y="52689"/>
                    </a:lnTo>
                    <a:lnTo>
                      <a:pt x="19764" y="66461"/>
                    </a:lnTo>
                    <a:lnTo>
                      <a:pt x="30545" y="65862"/>
                    </a:lnTo>
                  </a:path>
                </a:pathLst>
              </a:custGeom>
              <a:ln w="3175">
                <a:solidFill>
                  <a:srgbClr val="000000"/>
                </a:solidFill>
              </a:ln>
            </p:spPr>
            <p:txBody>
              <a:bodyPr wrap="square" lIns="0" tIns="0" rIns="0" bIns="0" rtlCol="0"/>
              <a:lstStyle/>
              <a:p>
                <a:endParaRPr sz="2133"/>
              </a:p>
            </p:txBody>
          </p:sp>
          <p:sp>
            <p:nvSpPr>
              <p:cNvPr id="217" name="object 217"/>
              <p:cNvSpPr/>
              <p:nvPr/>
            </p:nvSpPr>
            <p:spPr>
              <a:xfrm>
                <a:off x="3861479" y="3111939"/>
                <a:ext cx="34431" cy="50800"/>
              </a:xfrm>
              <a:custGeom>
                <a:avLst/>
                <a:gdLst/>
                <a:ahLst/>
                <a:cxnLst/>
                <a:rect l="l" t="t" r="r" b="b"/>
                <a:pathLst>
                  <a:path w="38735" h="57150">
                    <a:moveTo>
                      <a:pt x="38331" y="5388"/>
                    </a:moveTo>
                    <a:lnTo>
                      <a:pt x="28449" y="0"/>
                    </a:lnTo>
                    <a:lnTo>
                      <a:pt x="10780" y="5089"/>
                    </a:lnTo>
                    <a:lnTo>
                      <a:pt x="0" y="23650"/>
                    </a:lnTo>
                    <a:lnTo>
                      <a:pt x="2395" y="44906"/>
                    </a:lnTo>
                    <a:lnTo>
                      <a:pt x="16769" y="56581"/>
                    </a:lnTo>
                    <a:lnTo>
                      <a:pt x="21561" y="56881"/>
                    </a:lnTo>
                  </a:path>
                </a:pathLst>
              </a:custGeom>
              <a:ln w="3175">
                <a:solidFill>
                  <a:srgbClr val="000000"/>
                </a:solidFill>
              </a:ln>
            </p:spPr>
            <p:txBody>
              <a:bodyPr wrap="square" lIns="0" tIns="0" rIns="0" bIns="0" rtlCol="0"/>
              <a:lstStyle/>
              <a:p>
                <a:endParaRPr sz="2133"/>
              </a:p>
            </p:txBody>
          </p:sp>
          <p:sp>
            <p:nvSpPr>
              <p:cNvPr id="218" name="object 218"/>
              <p:cNvSpPr/>
              <p:nvPr/>
            </p:nvSpPr>
            <p:spPr>
              <a:xfrm>
                <a:off x="3874522" y="3117261"/>
                <a:ext cx="25400" cy="45720"/>
              </a:xfrm>
              <a:custGeom>
                <a:avLst/>
                <a:gdLst/>
                <a:ahLst/>
                <a:cxnLst/>
                <a:rect l="l" t="t" r="r" b="b"/>
                <a:pathLst>
                  <a:path w="28575" h="51435">
                    <a:moveTo>
                      <a:pt x="28449" y="0"/>
                    </a:moveTo>
                    <a:lnTo>
                      <a:pt x="10780" y="5089"/>
                    </a:lnTo>
                    <a:lnTo>
                      <a:pt x="0" y="23650"/>
                    </a:lnTo>
                    <a:lnTo>
                      <a:pt x="7187" y="51193"/>
                    </a:lnTo>
                  </a:path>
                </a:pathLst>
              </a:custGeom>
              <a:ln w="3175">
                <a:solidFill>
                  <a:srgbClr val="000000"/>
                </a:solidFill>
              </a:ln>
            </p:spPr>
            <p:txBody>
              <a:bodyPr wrap="square" lIns="0" tIns="0" rIns="0" bIns="0" rtlCol="0"/>
              <a:lstStyle/>
              <a:p>
                <a:endParaRPr sz="2133"/>
              </a:p>
            </p:txBody>
          </p:sp>
          <p:sp>
            <p:nvSpPr>
              <p:cNvPr id="219" name="object 219"/>
              <p:cNvSpPr/>
              <p:nvPr/>
            </p:nvSpPr>
            <p:spPr>
              <a:xfrm>
                <a:off x="3880911" y="3117260"/>
                <a:ext cx="34431" cy="50800"/>
              </a:xfrm>
              <a:custGeom>
                <a:avLst/>
                <a:gdLst/>
                <a:ahLst/>
                <a:cxnLst/>
                <a:rect l="l" t="t" r="r" b="b"/>
                <a:pathLst>
                  <a:path w="38735" h="57150">
                    <a:moveTo>
                      <a:pt x="0" y="51193"/>
                    </a:moveTo>
                    <a:lnTo>
                      <a:pt x="6887" y="55683"/>
                    </a:lnTo>
                    <a:lnTo>
                      <a:pt x="14074" y="56881"/>
                    </a:lnTo>
                    <a:lnTo>
                      <a:pt x="27251" y="51492"/>
                    </a:lnTo>
                    <a:lnTo>
                      <a:pt x="38331"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20" name="object 220"/>
              <p:cNvSpPr/>
              <p:nvPr/>
            </p:nvSpPr>
            <p:spPr>
              <a:xfrm>
                <a:off x="3871060" y="3116729"/>
                <a:ext cx="12418" cy="5644"/>
              </a:xfrm>
              <a:custGeom>
                <a:avLst/>
                <a:gdLst/>
                <a:ahLst/>
                <a:cxnLst/>
                <a:rect l="l" t="t" r="r" b="b"/>
                <a:pathLst>
                  <a:path w="13970" h="6350">
                    <a:moveTo>
                      <a:pt x="0" y="0"/>
                    </a:moveTo>
                    <a:lnTo>
                      <a:pt x="13775" y="6286"/>
                    </a:lnTo>
                  </a:path>
                </a:pathLst>
              </a:custGeom>
              <a:ln w="3175">
                <a:solidFill>
                  <a:srgbClr val="000000"/>
                </a:solidFill>
              </a:ln>
            </p:spPr>
            <p:txBody>
              <a:bodyPr wrap="square" lIns="0" tIns="0" rIns="0" bIns="0" rtlCol="0"/>
              <a:lstStyle/>
              <a:p>
                <a:endParaRPr sz="2133"/>
              </a:p>
            </p:txBody>
          </p:sp>
          <p:sp>
            <p:nvSpPr>
              <p:cNvPr id="221" name="object 221"/>
              <p:cNvSpPr/>
              <p:nvPr/>
            </p:nvSpPr>
            <p:spPr>
              <a:xfrm>
                <a:off x="3861211" y="3142807"/>
                <a:ext cx="13547" cy="6773"/>
              </a:xfrm>
              <a:custGeom>
                <a:avLst/>
                <a:gdLst/>
                <a:ahLst/>
                <a:cxnLst/>
                <a:rect l="l" t="t" r="r" b="b"/>
                <a:pathLst>
                  <a:path w="15239" h="7619">
                    <a:moveTo>
                      <a:pt x="0" y="0"/>
                    </a:moveTo>
                    <a:lnTo>
                      <a:pt x="14673" y="7184"/>
                    </a:lnTo>
                  </a:path>
                </a:pathLst>
              </a:custGeom>
              <a:ln w="3175">
                <a:solidFill>
                  <a:srgbClr val="000000"/>
                </a:solidFill>
              </a:ln>
            </p:spPr>
            <p:txBody>
              <a:bodyPr wrap="square" lIns="0" tIns="0" rIns="0" bIns="0" rtlCol="0"/>
              <a:lstStyle/>
              <a:p>
                <a:endParaRPr sz="2133"/>
              </a:p>
            </p:txBody>
          </p:sp>
          <p:sp>
            <p:nvSpPr>
              <p:cNvPr id="222" name="object 222"/>
              <p:cNvSpPr/>
              <p:nvPr/>
            </p:nvSpPr>
            <p:spPr>
              <a:xfrm>
                <a:off x="3830866" y="2937370"/>
                <a:ext cx="39511" cy="51928"/>
              </a:xfrm>
              <a:custGeom>
                <a:avLst/>
                <a:gdLst/>
                <a:ahLst/>
                <a:cxnLst/>
                <a:rect l="l" t="t" r="r" b="b"/>
                <a:pathLst>
                  <a:path w="44450" h="58419">
                    <a:moveTo>
                      <a:pt x="44320" y="5089"/>
                    </a:moveTo>
                    <a:lnTo>
                      <a:pt x="37133" y="1197"/>
                    </a:lnTo>
                    <a:lnTo>
                      <a:pt x="29047" y="0"/>
                    </a:lnTo>
                    <a:lnTo>
                      <a:pt x="13475" y="6286"/>
                    </a:lnTo>
                    <a:lnTo>
                      <a:pt x="0" y="36523"/>
                    </a:lnTo>
                    <a:lnTo>
                      <a:pt x="7187" y="58078"/>
                    </a:lnTo>
                  </a:path>
                </a:pathLst>
              </a:custGeom>
              <a:ln w="3175">
                <a:solidFill>
                  <a:srgbClr val="000000"/>
                </a:solidFill>
              </a:ln>
            </p:spPr>
            <p:txBody>
              <a:bodyPr wrap="square" lIns="0" tIns="0" rIns="0" bIns="0" rtlCol="0"/>
              <a:lstStyle/>
              <a:p>
                <a:endParaRPr sz="2133"/>
              </a:p>
            </p:txBody>
          </p:sp>
          <p:sp>
            <p:nvSpPr>
              <p:cNvPr id="223" name="object 223"/>
              <p:cNvSpPr/>
              <p:nvPr/>
            </p:nvSpPr>
            <p:spPr>
              <a:xfrm>
                <a:off x="3834328" y="2939765"/>
                <a:ext cx="44591" cy="59267"/>
              </a:xfrm>
              <a:custGeom>
                <a:avLst/>
                <a:gdLst/>
                <a:ahLst/>
                <a:cxnLst/>
                <a:rect l="l" t="t" r="r" b="b"/>
                <a:pathLst>
                  <a:path w="50164" h="66675">
                    <a:moveTo>
                      <a:pt x="50010" y="12873"/>
                    </a:moveTo>
                    <a:lnTo>
                      <a:pt x="33539" y="0"/>
                    </a:lnTo>
                    <a:lnTo>
                      <a:pt x="12577" y="5688"/>
                    </a:lnTo>
                    <a:lnTo>
                      <a:pt x="0" y="27542"/>
                    </a:lnTo>
                    <a:lnTo>
                      <a:pt x="2994" y="52689"/>
                    </a:lnTo>
                    <a:lnTo>
                      <a:pt x="19764" y="66161"/>
                    </a:lnTo>
                    <a:lnTo>
                      <a:pt x="30545" y="65862"/>
                    </a:lnTo>
                  </a:path>
                </a:pathLst>
              </a:custGeom>
              <a:ln w="3175">
                <a:solidFill>
                  <a:srgbClr val="000000"/>
                </a:solidFill>
              </a:ln>
            </p:spPr>
            <p:txBody>
              <a:bodyPr wrap="square" lIns="0" tIns="0" rIns="0" bIns="0" rtlCol="0"/>
              <a:lstStyle/>
              <a:p>
                <a:endParaRPr sz="2133"/>
              </a:p>
            </p:txBody>
          </p:sp>
          <p:sp>
            <p:nvSpPr>
              <p:cNvPr id="224" name="object 224"/>
              <p:cNvSpPr/>
              <p:nvPr/>
            </p:nvSpPr>
            <p:spPr>
              <a:xfrm>
                <a:off x="3840449" y="2945885"/>
                <a:ext cx="33867" cy="50800"/>
              </a:xfrm>
              <a:custGeom>
                <a:avLst/>
                <a:gdLst/>
                <a:ahLst/>
                <a:cxnLst/>
                <a:rect l="l" t="t" r="r" b="b"/>
                <a:pathLst>
                  <a:path w="38100" h="57150">
                    <a:moveTo>
                      <a:pt x="38031" y="5388"/>
                    </a:moveTo>
                    <a:lnTo>
                      <a:pt x="28449" y="0"/>
                    </a:lnTo>
                    <a:lnTo>
                      <a:pt x="10780" y="5089"/>
                    </a:lnTo>
                    <a:lnTo>
                      <a:pt x="0" y="23650"/>
                    </a:lnTo>
                    <a:lnTo>
                      <a:pt x="2395" y="44906"/>
                    </a:lnTo>
                    <a:lnTo>
                      <a:pt x="16769" y="56282"/>
                    </a:lnTo>
                    <a:lnTo>
                      <a:pt x="21561" y="56881"/>
                    </a:lnTo>
                  </a:path>
                </a:pathLst>
              </a:custGeom>
              <a:ln w="3175">
                <a:solidFill>
                  <a:srgbClr val="000000"/>
                </a:solidFill>
              </a:ln>
            </p:spPr>
            <p:txBody>
              <a:bodyPr wrap="square" lIns="0" tIns="0" rIns="0" bIns="0" rtlCol="0"/>
              <a:lstStyle/>
              <a:p>
                <a:endParaRPr sz="2133"/>
              </a:p>
            </p:txBody>
          </p:sp>
          <p:sp>
            <p:nvSpPr>
              <p:cNvPr id="225" name="object 225"/>
              <p:cNvSpPr/>
              <p:nvPr/>
            </p:nvSpPr>
            <p:spPr>
              <a:xfrm>
                <a:off x="3853493" y="2951208"/>
                <a:ext cx="25400" cy="45720"/>
              </a:xfrm>
              <a:custGeom>
                <a:avLst/>
                <a:gdLst/>
                <a:ahLst/>
                <a:cxnLst/>
                <a:rect l="l" t="t" r="r" b="b"/>
                <a:pathLst>
                  <a:path w="28575" h="51435">
                    <a:moveTo>
                      <a:pt x="28449" y="0"/>
                    </a:moveTo>
                    <a:lnTo>
                      <a:pt x="10780" y="4789"/>
                    </a:lnTo>
                    <a:lnTo>
                      <a:pt x="0" y="23351"/>
                    </a:lnTo>
                    <a:lnTo>
                      <a:pt x="7187" y="51193"/>
                    </a:lnTo>
                  </a:path>
                </a:pathLst>
              </a:custGeom>
              <a:ln w="3175">
                <a:solidFill>
                  <a:srgbClr val="000000"/>
                </a:solidFill>
              </a:ln>
            </p:spPr>
            <p:txBody>
              <a:bodyPr wrap="square" lIns="0" tIns="0" rIns="0" bIns="0" rtlCol="0"/>
              <a:lstStyle/>
              <a:p>
                <a:endParaRPr sz="2133"/>
              </a:p>
            </p:txBody>
          </p:sp>
          <p:sp>
            <p:nvSpPr>
              <p:cNvPr id="226" name="object 226"/>
              <p:cNvSpPr/>
              <p:nvPr/>
            </p:nvSpPr>
            <p:spPr>
              <a:xfrm>
                <a:off x="3859881" y="2951208"/>
                <a:ext cx="34431" cy="50800"/>
              </a:xfrm>
              <a:custGeom>
                <a:avLst/>
                <a:gdLst/>
                <a:ahLst/>
                <a:cxnLst/>
                <a:rect l="l" t="t" r="r" b="b"/>
                <a:pathLst>
                  <a:path w="38735" h="57150">
                    <a:moveTo>
                      <a:pt x="0" y="51193"/>
                    </a:moveTo>
                    <a:lnTo>
                      <a:pt x="6887" y="55384"/>
                    </a:lnTo>
                    <a:lnTo>
                      <a:pt x="14074" y="56581"/>
                    </a:lnTo>
                    <a:lnTo>
                      <a:pt x="27251" y="51492"/>
                    </a:lnTo>
                    <a:lnTo>
                      <a:pt x="38331"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27" name="object 227"/>
              <p:cNvSpPr/>
              <p:nvPr/>
            </p:nvSpPr>
            <p:spPr>
              <a:xfrm>
                <a:off x="3850032" y="2950409"/>
                <a:ext cx="12418" cy="6209"/>
              </a:xfrm>
              <a:custGeom>
                <a:avLst/>
                <a:gdLst/>
                <a:ahLst/>
                <a:cxnLst/>
                <a:rect l="l" t="t" r="r" b="b"/>
                <a:pathLst>
                  <a:path w="13970" h="6985">
                    <a:moveTo>
                      <a:pt x="0" y="0"/>
                    </a:moveTo>
                    <a:lnTo>
                      <a:pt x="13775" y="6586"/>
                    </a:lnTo>
                  </a:path>
                </a:pathLst>
              </a:custGeom>
              <a:ln w="3175">
                <a:solidFill>
                  <a:srgbClr val="000000"/>
                </a:solidFill>
              </a:ln>
            </p:spPr>
            <p:txBody>
              <a:bodyPr wrap="square" lIns="0" tIns="0" rIns="0" bIns="0" rtlCol="0"/>
              <a:lstStyle/>
              <a:p>
                <a:endParaRPr sz="2133"/>
              </a:p>
            </p:txBody>
          </p:sp>
          <p:sp>
            <p:nvSpPr>
              <p:cNvPr id="228" name="object 228"/>
              <p:cNvSpPr/>
              <p:nvPr/>
            </p:nvSpPr>
            <p:spPr>
              <a:xfrm>
                <a:off x="3840183" y="2976488"/>
                <a:ext cx="13547" cy="6773"/>
              </a:xfrm>
              <a:custGeom>
                <a:avLst/>
                <a:gdLst/>
                <a:ahLst/>
                <a:cxnLst/>
                <a:rect l="l" t="t" r="r" b="b"/>
                <a:pathLst>
                  <a:path w="15239" h="7619">
                    <a:moveTo>
                      <a:pt x="0" y="0"/>
                    </a:moveTo>
                    <a:lnTo>
                      <a:pt x="14673" y="7184"/>
                    </a:lnTo>
                  </a:path>
                </a:pathLst>
              </a:custGeom>
              <a:ln w="3175">
                <a:solidFill>
                  <a:srgbClr val="000000"/>
                </a:solidFill>
              </a:ln>
            </p:spPr>
            <p:txBody>
              <a:bodyPr wrap="square" lIns="0" tIns="0" rIns="0" bIns="0" rtlCol="0"/>
              <a:lstStyle/>
              <a:p>
                <a:endParaRPr sz="2133"/>
              </a:p>
            </p:txBody>
          </p:sp>
          <p:sp>
            <p:nvSpPr>
              <p:cNvPr id="229" name="object 229"/>
              <p:cNvSpPr/>
              <p:nvPr/>
            </p:nvSpPr>
            <p:spPr>
              <a:xfrm>
                <a:off x="3851895" y="2781430"/>
                <a:ext cx="39511" cy="51928"/>
              </a:xfrm>
              <a:custGeom>
                <a:avLst/>
                <a:gdLst/>
                <a:ahLst/>
                <a:cxnLst/>
                <a:rect l="l" t="t" r="r" b="b"/>
                <a:pathLst>
                  <a:path w="44450" h="58419">
                    <a:moveTo>
                      <a:pt x="44021" y="5388"/>
                    </a:moveTo>
                    <a:lnTo>
                      <a:pt x="36834" y="1197"/>
                    </a:lnTo>
                    <a:lnTo>
                      <a:pt x="28748" y="0"/>
                    </a:lnTo>
                    <a:lnTo>
                      <a:pt x="13475" y="6286"/>
                    </a:lnTo>
                    <a:lnTo>
                      <a:pt x="0" y="36823"/>
                    </a:lnTo>
                    <a:lnTo>
                      <a:pt x="6887" y="58378"/>
                    </a:lnTo>
                  </a:path>
                </a:pathLst>
              </a:custGeom>
              <a:ln w="3175">
                <a:solidFill>
                  <a:srgbClr val="000000"/>
                </a:solidFill>
              </a:ln>
            </p:spPr>
            <p:txBody>
              <a:bodyPr wrap="square" lIns="0" tIns="0" rIns="0" bIns="0" rtlCol="0"/>
              <a:lstStyle/>
              <a:p>
                <a:endParaRPr sz="2133"/>
              </a:p>
            </p:txBody>
          </p:sp>
          <p:sp>
            <p:nvSpPr>
              <p:cNvPr id="230" name="object 230"/>
              <p:cNvSpPr/>
              <p:nvPr/>
            </p:nvSpPr>
            <p:spPr>
              <a:xfrm>
                <a:off x="3855090" y="2784090"/>
                <a:ext cx="44591" cy="59267"/>
              </a:xfrm>
              <a:custGeom>
                <a:avLst/>
                <a:gdLst/>
                <a:ahLst/>
                <a:cxnLst/>
                <a:rect l="l" t="t" r="r" b="b"/>
                <a:pathLst>
                  <a:path w="50164" h="66675">
                    <a:moveTo>
                      <a:pt x="50010" y="12573"/>
                    </a:moveTo>
                    <a:lnTo>
                      <a:pt x="33539" y="0"/>
                    </a:lnTo>
                    <a:lnTo>
                      <a:pt x="12876" y="5688"/>
                    </a:lnTo>
                    <a:lnTo>
                      <a:pt x="0" y="27542"/>
                    </a:lnTo>
                    <a:lnTo>
                      <a:pt x="2994" y="52689"/>
                    </a:lnTo>
                    <a:lnTo>
                      <a:pt x="19764" y="66161"/>
                    </a:lnTo>
                    <a:lnTo>
                      <a:pt x="30844" y="65862"/>
                    </a:lnTo>
                  </a:path>
                </a:pathLst>
              </a:custGeom>
              <a:ln w="3175">
                <a:solidFill>
                  <a:srgbClr val="000000"/>
                </a:solidFill>
              </a:ln>
            </p:spPr>
            <p:txBody>
              <a:bodyPr wrap="square" lIns="0" tIns="0" rIns="0" bIns="0" rtlCol="0"/>
              <a:lstStyle/>
              <a:p>
                <a:endParaRPr sz="2133"/>
              </a:p>
            </p:txBody>
          </p:sp>
          <p:sp>
            <p:nvSpPr>
              <p:cNvPr id="231" name="object 231"/>
              <p:cNvSpPr/>
              <p:nvPr/>
            </p:nvSpPr>
            <p:spPr>
              <a:xfrm>
                <a:off x="3861478" y="2790211"/>
                <a:ext cx="33867" cy="50800"/>
              </a:xfrm>
              <a:custGeom>
                <a:avLst/>
                <a:gdLst/>
                <a:ahLst/>
                <a:cxnLst/>
                <a:rect l="l" t="t" r="r" b="b"/>
                <a:pathLst>
                  <a:path w="38100" h="57150">
                    <a:moveTo>
                      <a:pt x="38031" y="5388"/>
                    </a:moveTo>
                    <a:lnTo>
                      <a:pt x="28449" y="0"/>
                    </a:lnTo>
                    <a:lnTo>
                      <a:pt x="10481" y="4789"/>
                    </a:lnTo>
                    <a:lnTo>
                      <a:pt x="0" y="23351"/>
                    </a:lnTo>
                    <a:lnTo>
                      <a:pt x="2395" y="44906"/>
                    </a:lnTo>
                    <a:lnTo>
                      <a:pt x="16470" y="56282"/>
                    </a:lnTo>
                    <a:lnTo>
                      <a:pt x="21261" y="56581"/>
                    </a:lnTo>
                  </a:path>
                </a:pathLst>
              </a:custGeom>
              <a:ln w="3175">
                <a:solidFill>
                  <a:srgbClr val="000000"/>
                </a:solidFill>
              </a:ln>
            </p:spPr>
            <p:txBody>
              <a:bodyPr wrap="square" lIns="0" tIns="0" rIns="0" bIns="0" rtlCol="0"/>
              <a:lstStyle/>
              <a:p>
                <a:endParaRPr sz="2133"/>
              </a:p>
            </p:txBody>
          </p:sp>
          <p:sp>
            <p:nvSpPr>
              <p:cNvPr id="232" name="object 232"/>
              <p:cNvSpPr/>
              <p:nvPr/>
            </p:nvSpPr>
            <p:spPr>
              <a:xfrm>
                <a:off x="3874522" y="2795267"/>
                <a:ext cx="25400" cy="45720"/>
              </a:xfrm>
              <a:custGeom>
                <a:avLst/>
                <a:gdLst/>
                <a:ahLst/>
                <a:cxnLst/>
                <a:rect l="l" t="t" r="r" b="b"/>
                <a:pathLst>
                  <a:path w="28575" h="51435">
                    <a:moveTo>
                      <a:pt x="28149" y="0"/>
                    </a:moveTo>
                    <a:lnTo>
                      <a:pt x="10481" y="5089"/>
                    </a:lnTo>
                    <a:lnTo>
                      <a:pt x="0" y="23650"/>
                    </a:lnTo>
                    <a:lnTo>
                      <a:pt x="6887" y="51193"/>
                    </a:lnTo>
                  </a:path>
                </a:pathLst>
              </a:custGeom>
              <a:ln w="3175">
                <a:solidFill>
                  <a:srgbClr val="000000"/>
                </a:solidFill>
              </a:ln>
            </p:spPr>
            <p:txBody>
              <a:bodyPr wrap="square" lIns="0" tIns="0" rIns="0" bIns="0" rtlCol="0"/>
              <a:lstStyle/>
              <a:p>
                <a:endParaRPr sz="2133"/>
              </a:p>
            </p:txBody>
          </p:sp>
          <p:sp>
            <p:nvSpPr>
              <p:cNvPr id="233" name="object 233"/>
              <p:cNvSpPr/>
              <p:nvPr/>
            </p:nvSpPr>
            <p:spPr>
              <a:xfrm>
                <a:off x="3880644" y="2795267"/>
                <a:ext cx="34431" cy="50800"/>
              </a:xfrm>
              <a:custGeom>
                <a:avLst/>
                <a:gdLst/>
                <a:ahLst/>
                <a:cxnLst/>
                <a:rect l="l" t="t" r="r" b="b"/>
                <a:pathLst>
                  <a:path w="38735" h="57150">
                    <a:moveTo>
                      <a:pt x="0" y="51193"/>
                    </a:moveTo>
                    <a:lnTo>
                      <a:pt x="6887" y="55683"/>
                    </a:lnTo>
                    <a:lnTo>
                      <a:pt x="14374" y="568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34" name="object 234"/>
              <p:cNvSpPr/>
              <p:nvPr/>
            </p:nvSpPr>
            <p:spPr>
              <a:xfrm>
                <a:off x="3870795" y="2794735"/>
                <a:ext cx="12981" cy="6209"/>
              </a:xfrm>
              <a:custGeom>
                <a:avLst/>
                <a:gdLst/>
                <a:ahLst/>
                <a:cxnLst/>
                <a:rect l="l" t="t" r="r" b="b"/>
                <a:pathLst>
                  <a:path w="14604" h="6985">
                    <a:moveTo>
                      <a:pt x="0" y="0"/>
                    </a:moveTo>
                    <a:lnTo>
                      <a:pt x="14074" y="6586"/>
                    </a:lnTo>
                  </a:path>
                </a:pathLst>
              </a:custGeom>
              <a:ln w="3175">
                <a:solidFill>
                  <a:srgbClr val="000000"/>
                </a:solidFill>
              </a:ln>
            </p:spPr>
            <p:txBody>
              <a:bodyPr wrap="square" lIns="0" tIns="0" rIns="0" bIns="0" rtlCol="0"/>
              <a:lstStyle/>
              <a:p>
                <a:endParaRPr sz="2133"/>
              </a:p>
            </p:txBody>
          </p:sp>
          <p:sp>
            <p:nvSpPr>
              <p:cNvPr id="235" name="object 235"/>
              <p:cNvSpPr/>
              <p:nvPr/>
            </p:nvSpPr>
            <p:spPr>
              <a:xfrm>
                <a:off x="3860946" y="2820814"/>
                <a:ext cx="13547" cy="6773"/>
              </a:xfrm>
              <a:custGeom>
                <a:avLst/>
                <a:gdLst/>
                <a:ahLst/>
                <a:cxnLst/>
                <a:rect l="l" t="t" r="r" b="b"/>
                <a:pathLst>
                  <a:path w="15239" h="7619">
                    <a:moveTo>
                      <a:pt x="0" y="0"/>
                    </a:moveTo>
                    <a:lnTo>
                      <a:pt x="14673" y="7184"/>
                    </a:lnTo>
                  </a:path>
                </a:pathLst>
              </a:custGeom>
              <a:ln w="3175">
                <a:solidFill>
                  <a:srgbClr val="000000"/>
                </a:solidFill>
              </a:ln>
            </p:spPr>
            <p:txBody>
              <a:bodyPr wrap="square" lIns="0" tIns="0" rIns="0" bIns="0" rtlCol="0"/>
              <a:lstStyle/>
              <a:p>
                <a:endParaRPr sz="2133"/>
              </a:p>
            </p:txBody>
          </p:sp>
          <p:sp>
            <p:nvSpPr>
              <p:cNvPr id="236" name="object 236"/>
              <p:cNvSpPr/>
              <p:nvPr/>
            </p:nvSpPr>
            <p:spPr>
              <a:xfrm>
                <a:off x="3830334" y="2628948"/>
                <a:ext cx="39511" cy="51928"/>
              </a:xfrm>
              <a:custGeom>
                <a:avLst/>
                <a:gdLst/>
                <a:ahLst/>
                <a:cxnLst/>
                <a:rect l="l" t="t" r="r" b="b"/>
                <a:pathLst>
                  <a:path w="44450" h="58419">
                    <a:moveTo>
                      <a:pt x="44021" y="5089"/>
                    </a:moveTo>
                    <a:lnTo>
                      <a:pt x="37133" y="1197"/>
                    </a:lnTo>
                    <a:lnTo>
                      <a:pt x="28748" y="0"/>
                    </a:lnTo>
                    <a:lnTo>
                      <a:pt x="13475" y="6286"/>
                    </a:lnTo>
                    <a:lnTo>
                      <a:pt x="0" y="36523"/>
                    </a:lnTo>
                    <a:lnTo>
                      <a:pt x="6887" y="58078"/>
                    </a:lnTo>
                  </a:path>
                </a:pathLst>
              </a:custGeom>
              <a:ln w="3175">
                <a:solidFill>
                  <a:srgbClr val="000000"/>
                </a:solidFill>
              </a:ln>
            </p:spPr>
            <p:txBody>
              <a:bodyPr wrap="square" lIns="0" tIns="0" rIns="0" bIns="0" rtlCol="0"/>
              <a:lstStyle/>
              <a:p>
                <a:endParaRPr sz="2133"/>
              </a:p>
            </p:txBody>
          </p:sp>
          <p:sp>
            <p:nvSpPr>
              <p:cNvPr id="237" name="object 237"/>
              <p:cNvSpPr/>
              <p:nvPr/>
            </p:nvSpPr>
            <p:spPr>
              <a:xfrm>
                <a:off x="3833795" y="2631343"/>
                <a:ext cx="44591" cy="59267"/>
              </a:xfrm>
              <a:custGeom>
                <a:avLst/>
                <a:gdLst/>
                <a:ahLst/>
                <a:cxnLst/>
                <a:rect l="l" t="t" r="r" b="b"/>
                <a:pathLst>
                  <a:path w="50164" h="66675">
                    <a:moveTo>
                      <a:pt x="50010" y="12873"/>
                    </a:moveTo>
                    <a:lnTo>
                      <a:pt x="33539" y="0"/>
                    </a:lnTo>
                    <a:lnTo>
                      <a:pt x="12577" y="5987"/>
                    </a:lnTo>
                    <a:lnTo>
                      <a:pt x="0" y="27841"/>
                    </a:lnTo>
                    <a:lnTo>
                      <a:pt x="2695" y="52689"/>
                    </a:lnTo>
                    <a:lnTo>
                      <a:pt x="19465" y="66461"/>
                    </a:lnTo>
                    <a:lnTo>
                      <a:pt x="30545" y="65862"/>
                    </a:lnTo>
                  </a:path>
                </a:pathLst>
              </a:custGeom>
              <a:ln w="3175">
                <a:solidFill>
                  <a:srgbClr val="000000"/>
                </a:solidFill>
              </a:ln>
            </p:spPr>
            <p:txBody>
              <a:bodyPr wrap="square" lIns="0" tIns="0" rIns="0" bIns="0" rtlCol="0"/>
              <a:lstStyle/>
              <a:p>
                <a:endParaRPr sz="2133"/>
              </a:p>
            </p:txBody>
          </p:sp>
          <p:sp>
            <p:nvSpPr>
              <p:cNvPr id="238" name="object 238"/>
              <p:cNvSpPr/>
              <p:nvPr/>
            </p:nvSpPr>
            <p:spPr>
              <a:xfrm>
                <a:off x="3839916" y="2637463"/>
                <a:ext cx="33867" cy="50800"/>
              </a:xfrm>
              <a:custGeom>
                <a:avLst/>
                <a:gdLst/>
                <a:ahLst/>
                <a:cxnLst/>
                <a:rect l="l" t="t" r="r" b="b"/>
                <a:pathLst>
                  <a:path w="38100" h="57150">
                    <a:moveTo>
                      <a:pt x="38031" y="5388"/>
                    </a:moveTo>
                    <a:lnTo>
                      <a:pt x="28449" y="0"/>
                    </a:lnTo>
                    <a:lnTo>
                      <a:pt x="10780" y="5089"/>
                    </a:lnTo>
                    <a:lnTo>
                      <a:pt x="0" y="23650"/>
                    </a:lnTo>
                    <a:lnTo>
                      <a:pt x="2395" y="44906"/>
                    </a:lnTo>
                    <a:lnTo>
                      <a:pt x="16769" y="56581"/>
                    </a:lnTo>
                    <a:lnTo>
                      <a:pt x="21561" y="56881"/>
                    </a:lnTo>
                  </a:path>
                </a:pathLst>
              </a:custGeom>
              <a:ln w="3175">
                <a:solidFill>
                  <a:srgbClr val="000000"/>
                </a:solidFill>
              </a:ln>
            </p:spPr>
            <p:txBody>
              <a:bodyPr wrap="square" lIns="0" tIns="0" rIns="0" bIns="0" rtlCol="0"/>
              <a:lstStyle/>
              <a:p>
                <a:endParaRPr sz="2133"/>
              </a:p>
            </p:txBody>
          </p:sp>
          <p:sp>
            <p:nvSpPr>
              <p:cNvPr id="239" name="object 239"/>
              <p:cNvSpPr/>
              <p:nvPr/>
            </p:nvSpPr>
            <p:spPr>
              <a:xfrm>
                <a:off x="3852960" y="2642786"/>
                <a:ext cx="25400" cy="45720"/>
              </a:xfrm>
              <a:custGeom>
                <a:avLst/>
                <a:gdLst/>
                <a:ahLst/>
                <a:cxnLst/>
                <a:rect l="l" t="t" r="r" b="b"/>
                <a:pathLst>
                  <a:path w="28575" h="51435">
                    <a:moveTo>
                      <a:pt x="28449" y="0"/>
                    </a:moveTo>
                    <a:lnTo>
                      <a:pt x="10780" y="5089"/>
                    </a:lnTo>
                    <a:lnTo>
                      <a:pt x="0" y="23650"/>
                    </a:lnTo>
                    <a:lnTo>
                      <a:pt x="6887" y="51193"/>
                    </a:lnTo>
                  </a:path>
                </a:pathLst>
              </a:custGeom>
              <a:ln w="3175">
                <a:solidFill>
                  <a:srgbClr val="000000"/>
                </a:solidFill>
              </a:ln>
            </p:spPr>
            <p:txBody>
              <a:bodyPr wrap="square" lIns="0" tIns="0" rIns="0" bIns="0" rtlCol="0"/>
              <a:lstStyle/>
              <a:p>
                <a:endParaRPr sz="2133"/>
              </a:p>
            </p:txBody>
          </p:sp>
          <p:sp>
            <p:nvSpPr>
              <p:cNvPr id="240" name="object 240"/>
              <p:cNvSpPr/>
              <p:nvPr/>
            </p:nvSpPr>
            <p:spPr>
              <a:xfrm>
                <a:off x="3859083" y="2642786"/>
                <a:ext cx="34431" cy="50800"/>
              </a:xfrm>
              <a:custGeom>
                <a:avLst/>
                <a:gdLst/>
                <a:ahLst/>
                <a:cxnLst/>
                <a:rect l="l" t="t" r="r" b="b"/>
                <a:pathLst>
                  <a:path w="38735" h="57150">
                    <a:moveTo>
                      <a:pt x="0" y="51193"/>
                    </a:moveTo>
                    <a:lnTo>
                      <a:pt x="7187" y="55683"/>
                    </a:lnTo>
                    <a:lnTo>
                      <a:pt x="14374" y="56881"/>
                    </a:lnTo>
                    <a:lnTo>
                      <a:pt x="27550" y="51492"/>
                    </a:lnTo>
                    <a:lnTo>
                      <a:pt x="38630" y="21554"/>
                    </a:lnTo>
                    <a:lnTo>
                      <a:pt x="33240" y="7484"/>
                    </a:lnTo>
                    <a:lnTo>
                      <a:pt x="21561" y="0"/>
                    </a:lnTo>
                  </a:path>
                </a:pathLst>
              </a:custGeom>
              <a:ln w="3175">
                <a:solidFill>
                  <a:srgbClr val="000000"/>
                </a:solidFill>
              </a:ln>
            </p:spPr>
            <p:txBody>
              <a:bodyPr wrap="square" lIns="0" tIns="0" rIns="0" bIns="0" rtlCol="0"/>
              <a:lstStyle/>
              <a:p>
                <a:endParaRPr sz="2133"/>
              </a:p>
            </p:txBody>
          </p:sp>
          <p:sp>
            <p:nvSpPr>
              <p:cNvPr id="241" name="object 241"/>
              <p:cNvSpPr/>
              <p:nvPr/>
            </p:nvSpPr>
            <p:spPr>
              <a:xfrm>
                <a:off x="3849499" y="2642254"/>
                <a:ext cx="12418" cy="5644"/>
              </a:xfrm>
              <a:custGeom>
                <a:avLst/>
                <a:gdLst/>
                <a:ahLst/>
                <a:cxnLst/>
                <a:rect l="l" t="t" r="r" b="b"/>
                <a:pathLst>
                  <a:path w="13970" h="6350">
                    <a:moveTo>
                      <a:pt x="0" y="0"/>
                    </a:moveTo>
                    <a:lnTo>
                      <a:pt x="13775" y="6286"/>
                    </a:lnTo>
                  </a:path>
                </a:pathLst>
              </a:custGeom>
              <a:ln w="3175">
                <a:solidFill>
                  <a:srgbClr val="000000"/>
                </a:solidFill>
              </a:ln>
            </p:spPr>
            <p:txBody>
              <a:bodyPr wrap="square" lIns="0" tIns="0" rIns="0" bIns="0" rtlCol="0"/>
              <a:lstStyle/>
              <a:p>
                <a:endParaRPr sz="2133"/>
              </a:p>
            </p:txBody>
          </p:sp>
          <p:sp>
            <p:nvSpPr>
              <p:cNvPr id="242" name="object 242"/>
              <p:cNvSpPr/>
              <p:nvPr/>
            </p:nvSpPr>
            <p:spPr>
              <a:xfrm>
                <a:off x="3839651" y="2668332"/>
                <a:ext cx="13547" cy="6773"/>
              </a:xfrm>
              <a:custGeom>
                <a:avLst/>
                <a:gdLst/>
                <a:ahLst/>
                <a:cxnLst/>
                <a:rect l="l" t="t" r="r" b="b"/>
                <a:pathLst>
                  <a:path w="15239" h="7619">
                    <a:moveTo>
                      <a:pt x="0" y="0"/>
                    </a:moveTo>
                    <a:lnTo>
                      <a:pt x="14673" y="7184"/>
                    </a:lnTo>
                  </a:path>
                </a:pathLst>
              </a:custGeom>
              <a:ln w="3175">
                <a:solidFill>
                  <a:srgbClr val="000000"/>
                </a:solidFill>
              </a:ln>
            </p:spPr>
            <p:txBody>
              <a:bodyPr wrap="square" lIns="0" tIns="0" rIns="0" bIns="0" rtlCol="0"/>
              <a:lstStyle/>
              <a:p>
                <a:endParaRPr sz="2133"/>
              </a:p>
            </p:txBody>
          </p:sp>
          <p:sp>
            <p:nvSpPr>
              <p:cNvPr id="243" name="object 243"/>
              <p:cNvSpPr/>
              <p:nvPr/>
            </p:nvSpPr>
            <p:spPr>
              <a:xfrm>
                <a:off x="3851895" y="2470080"/>
                <a:ext cx="39511" cy="51928"/>
              </a:xfrm>
              <a:custGeom>
                <a:avLst/>
                <a:gdLst/>
                <a:ahLst/>
                <a:cxnLst/>
                <a:rect l="l" t="t" r="r" b="b"/>
                <a:pathLst>
                  <a:path w="44450" h="58419">
                    <a:moveTo>
                      <a:pt x="44021" y="5089"/>
                    </a:moveTo>
                    <a:lnTo>
                      <a:pt x="36834" y="1197"/>
                    </a:lnTo>
                    <a:lnTo>
                      <a:pt x="28748" y="0"/>
                    </a:lnTo>
                    <a:lnTo>
                      <a:pt x="13475" y="6286"/>
                    </a:lnTo>
                    <a:lnTo>
                      <a:pt x="0" y="36523"/>
                    </a:lnTo>
                    <a:lnTo>
                      <a:pt x="6887" y="58078"/>
                    </a:lnTo>
                  </a:path>
                </a:pathLst>
              </a:custGeom>
              <a:ln w="3175">
                <a:solidFill>
                  <a:srgbClr val="000000"/>
                </a:solidFill>
              </a:ln>
            </p:spPr>
            <p:txBody>
              <a:bodyPr wrap="square" lIns="0" tIns="0" rIns="0" bIns="0" rtlCol="0"/>
              <a:lstStyle/>
              <a:p>
                <a:endParaRPr sz="2133"/>
              </a:p>
            </p:txBody>
          </p:sp>
          <p:sp>
            <p:nvSpPr>
              <p:cNvPr id="244" name="object 244"/>
              <p:cNvSpPr/>
              <p:nvPr/>
            </p:nvSpPr>
            <p:spPr>
              <a:xfrm>
                <a:off x="3855090" y="2472475"/>
                <a:ext cx="44591" cy="59267"/>
              </a:xfrm>
              <a:custGeom>
                <a:avLst/>
                <a:gdLst/>
                <a:ahLst/>
                <a:cxnLst/>
                <a:rect l="l" t="t" r="r" b="b"/>
                <a:pathLst>
                  <a:path w="50164" h="66675">
                    <a:moveTo>
                      <a:pt x="50010" y="12873"/>
                    </a:moveTo>
                    <a:lnTo>
                      <a:pt x="33539" y="0"/>
                    </a:lnTo>
                    <a:lnTo>
                      <a:pt x="12876" y="5987"/>
                    </a:lnTo>
                    <a:lnTo>
                      <a:pt x="0" y="27841"/>
                    </a:lnTo>
                    <a:lnTo>
                      <a:pt x="2994" y="52689"/>
                    </a:lnTo>
                    <a:lnTo>
                      <a:pt x="19764" y="66461"/>
                    </a:lnTo>
                    <a:lnTo>
                      <a:pt x="30844" y="65862"/>
                    </a:lnTo>
                  </a:path>
                </a:pathLst>
              </a:custGeom>
              <a:ln w="3175">
                <a:solidFill>
                  <a:srgbClr val="000000"/>
                </a:solidFill>
              </a:ln>
            </p:spPr>
            <p:txBody>
              <a:bodyPr wrap="square" lIns="0" tIns="0" rIns="0" bIns="0" rtlCol="0"/>
              <a:lstStyle/>
              <a:p>
                <a:endParaRPr sz="2133"/>
              </a:p>
            </p:txBody>
          </p:sp>
          <p:sp>
            <p:nvSpPr>
              <p:cNvPr id="245" name="object 245"/>
              <p:cNvSpPr/>
              <p:nvPr/>
            </p:nvSpPr>
            <p:spPr>
              <a:xfrm>
                <a:off x="3861212" y="2478595"/>
                <a:ext cx="34431" cy="50800"/>
              </a:xfrm>
              <a:custGeom>
                <a:avLst/>
                <a:gdLst/>
                <a:ahLst/>
                <a:cxnLst/>
                <a:rect l="l" t="t" r="r" b="b"/>
                <a:pathLst>
                  <a:path w="38735" h="57150">
                    <a:moveTo>
                      <a:pt x="38331" y="5388"/>
                    </a:moveTo>
                    <a:lnTo>
                      <a:pt x="28449" y="0"/>
                    </a:lnTo>
                    <a:lnTo>
                      <a:pt x="10780" y="5089"/>
                    </a:lnTo>
                    <a:lnTo>
                      <a:pt x="0" y="23650"/>
                    </a:lnTo>
                    <a:lnTo>
                      <a:pt x="2695" y="44906"/>
                    </a:lnTo>
                    <a:lnTo>
                      <a:pt x="16769" y="56581"/>
                    </a:lnTo>
                    <a:lnTo>
                      <a:pt x="21561" y="56881"/>
                    </a:lnTo>
                  </a:path>
                </a:pathLst>
              </a:custGeom>
              <a:ln w="3175">
                <a:solidFill>
                  <a:srgbClr val="000000"/>
                </a:solidFill>
              </a:ln>
            </p:spPr>
            <p:txBody>
              <a:bodyPr wrap="square" lIns="0" tIns="0" rIns="0" bIns="0" rtlCol="0"/>
              <a:lstStyle/>
              <a:p>
                <a:endParaRPr sz="2133"/>
              </a:p>
            </p:txBody>
          </p:sp>
          <p:sp>
            <p:nvSpPr>
              <p:cNvPr id="246" name="object 246"/>
              <p:cNvSpPr/>
              <p:nvPr/>
            </p:nvSpPr>
            <p:spPr>
              <a:xfrm>
                <a:off x="3874256" y="2483918"/>
                <a:ext cx="25400" cy="45720"/>
              </a:xfrm>
              <a:custGeom>
                <a:avLst/>
                <a:gdLst/>
                <a:ahLst/>
                <a:cxnLst/>
                <a:rect l="l" t="t" r="r" b="b"/>
                <a:pathLst>
                  <a:path w="28575" h="51435">
                    <a:moveTo>
                      <a:pt x="28449" y="0"/>
                    </a:moveTo>
                    <a:lnTo>
                      <a:pt x="10780" y="5089"/>
                    </a:lnTo>
                    <a:lnTo>
                      <a:pt x="0" y="23650"/>
                    </a:lnTo>
                    <a:lnTo>
                      <a:pt x="7187" y="51193"/>
                    </a:lnTo>
                  </a:path>
                </a:pathLst>
              </a:custGeom>
              <a:ln w="3175">
                <a:solidFill>
                  <a:srgbClr val="000000"/>
                </a:solidFill>
              </a:ln>
            </p:spPr>
            <p:txBody>
              <a:bodyPr wrap="square" lIns="0" tIns="0" rIns="0" bIns="0" rtlCol="0"/>
              <a:lstStyle/>
              <a:p>
                <a:endParaRPr sz="2133"/>
              </a:p>
            </p:txBody>
          </p:sp>
          <p:sp>
            <p:nvSpPr>
              <p:cNvPr id="247" name="object 247"/>
              <p:cNvSpPr/>
              <p:nvPr/>
            </p:nvSpPr>
            <p:spPr>
              <a:xfrm>
                <a:off x="3880644" y="2483917"/>
                <a:ext cx="34431" cy="50800"/>
              </a:xfrm>
              <a:custGeom>
                <a:avLst/>
                <a:gdLst/>
                <a:ahLst/>
                <a:cxnLst/>
                <a:rect l="l" t="t" r="r" b="b"/>
                <a:pathLst>
                  <a:path w="38735" h="57150">
                    <a:moveTo>
                      <a:pt x="0" y="51193"/>
                    </a:moveTo>
                    <a:lnTo>
                      <a:pt x="6887" y="55683"/>
                    </a:lnTo>
                    <a:lnTo>
                      <a:pt x="14374" y="56881"/>
                    </a:lnTo>
                    <a:lnTo>
                      <a:pt x="27251" y="51492"/>
                    </a:lnTo>
                    <a:lnTo>
                      <a:pt x="38630" y="21554"/>
                    </a:lnTo>
                    <a:lnTo>
                      <a:pt x="32940" y="7484"/>
                    </a:lnTo>
                    <a:lnTo>
                      <a:pt x="21261" y="0"/>
                    </a:lnTo>
                  </a:path>
                </a:pathLst>
              </a:custGeom>
              <a:ln w="3175">
                <a:solidFill>
                  <a:srgbClr val="000000"/>
                </a:solidFill>
              </a:ln>
            </p:spPr>
            <p:txBody>
              <a:bodyPr wrap="square" lIns="0" tIns="0" rIns="0" bIns="0" rtlCol="0"/>
              <a:lstStyle/>
              <a:p>
                <a:endParaRPr sz="2133"/>
              </a:p>
            </p:txBody>
          </p:sp>
          <p:sp>
            <p:nvSpPr>
              <p:cNvPr id="248" name="object 248"/>
              <p:cNvSpPr/>
              <p:nvPr/>
            </p:nvSpPr>
            <p:spPr>
              <a:xfrm>
                <a:off x="3870795" y="2483385"/>
                <a:ext cx="12981" cy="5644"/>
              </a:xfrm>
              <a:custGeom>
                <a:avLst/>
                <a:gdLst/>
                <a:ahLst/>
                <a:cxnLst/>
                <a:rect l="l" t="t" r="r" b="b"/>
                <a:pathLst>
                  <a:path w="14604" h="6350">
                    <a:moveTo>
                      <a:pt x="0" y="0"/>
                    </a:moveTo>
                    <a:lnTo>
                      <a:pt x="14074" y="6286"/>
                    </a:lnTo>
                  </a:path>
                </a:pathLst>
              </a:custGeom>
              <a:ln w="3175">
                <a:solidFill>
                  <a:srgbClr val="000000"/>
                </a:solidFill>
              </a:ln>
            </p:spPr>
            <p:txBody>
              <a:bodyPr wrap="square" lIns="0" tIns="0" rIns="0" bIns="0" rtlCol="0"/>
              <a:lstStyle/>
              <a:p>
                <a:endParaRPr sz="2133"/>
              </a:p>
            </p:txBody>
          </p:sp>
          <p:sp>
            <p:nvSpPr>
              <p:cNvPr id="249" name="object 249"/>
              <p:cNvSpPr/>
              <p:nvPr/>
            </p:nvSpPr>
            <p:spPr>
              <a:xfrm>
                <a:off x="3860946" y="2509464"/>
                <a:ext cx="13547" cy="6773"/>
              </a:xfrm>
              <a:custGeom>
                <a:avLst/>
                <a:gdLst/>
                <a:ahLst/>
                <a:cxnLst/>
                <a:rect l="l" t="t" r="r" b="b"/>
                <a:pathLst>
                  <a:path w="15239" h="7619">
                    <a:moveTo>
                      <a:pt x="0" y="0"/>
                    </a:moveTo>
                    <a:lnTo>
                      <a:pt x="14673" y="7184"/>
                    </a:lnTo>
                  </a:path>
                </a:pathLst>
              </a:custGeom>
              <a:ln w="3175">
                <a:solidFill>
                  <a:srgbClr val="000000"/>
                </a:solidFill>
              </a:ln>
            </p:spPr>
            <p:txBody>
              <a:bodyPr wrap="square" lIns="0" tIns="0" rIns="0" bIns="0" rtlCol="0"/>
              <a:lstStyle/>
              <a:p>
                <a:endParaRPr sz="2133"/>
              </a:p>
            </p:txBody>
          </p:sp>
          <p:sp>
            <p:nvSpPr>
              <p:cNvPr id="250" name="object 250"/>
              <p:cNvSpPr/>
              <p:nvPr/>
            </p:nvSpPr>
            <p:spPr>
              <a:xfrm>
                <a:off x="4083215" y="2504408"/>
                <a:ext cx="24271" cy="6209"/>
              </a:xfrm>
              <a:custGeom>
                <a:avLst/>
                <a:gdLst/>
                <a:ahLst/>
                <a:cxnLst/>
                <a:rect l="l" t="t" r="r" b="b"/>
                <a:pathLst>
                  <a:path w="27304" h="6985">
                    <a:moveTo>
                      <a:pt x="0" y="6586"/>
                    </a:moveTo>
                    <a:lnTo>
                      <a:pt x="26951" y="0"/>
                    </a:lnTo>
                  </a:path>
                </a:pathLst>
              </a:custGeom>
              <a:ln w="3175">
                <a:solidFill>
                  <a:srgbClr val="000000"/>
                </a:solidFill>
              </a:ln>
            </p:spPr>
            <p:txBody>
              <a:bodyPr wrap="square" lIns="0" tIns="0" rIns="0" bIns="0" rtlCol="0"/>
              <a:lstStyle/>
              <a:p>
                <a:endParaRPr sz="2133"/>
              </a:p>
            </p:txBody>
          </p:sp>
          <p:sp>
            <p:nvSpPr>
              <p:cNvPr id="251" name="object 251"/>
              <p:cNvSpPr/>
              <p:nvPr/>
            </p:nvSpPr>
            <p:spPr>
              <a:xfrm>
                <a:off x="4058992" y="2452517"/>
                <a:ext cx="22013" cy="2822"/>
              </a:xfrm>
              <a:custGeom>
                <a:avLst/>
                <a:gdLst/>
                <a:ahLst/>
                <a:cxnLst/>
                <a:rect l="l" t="t" r="r" b="b"/>
                <a:pathLst>
                  <a:path w="24764" h="3175">
                    <a:moveTo>
                      <a:pt x="0" y="2993"/>
                    </a:moveTo>
                    <a:lnTo>
                      <a:pt x="24556" y="0"/>
                    </a:lnTo>
                  </a:path>
                </a:pathLst>
              </a:custGeom>
              <a:ln w="3175">
                <a:solidFill>
                  <a:srgbClr val="000000"/>
                </a:solidFill>
              </a:ln>
            </p:spPr>
            <p:txBody>
              <a:bodyPr wrap="square" lIns="0" tIns="0" rIns="0" bIns="0" rtlCol="0"/>
              <a:lstStyle/>
              <a:p>
                <a:endParaRPr sz="2133"/>
              </a:p>
            </p:txBody>
          </p:sp>
          <p:sp>
            <p:nvSpPr>
              <p:cNvPr id="252" name="object 252"/>
              <p:cNvSpPr/>
              <p:nvPr/>
            </p:nvSpPr>
            <p:spPr>
              <a:xfrm>
                <a:off x="3802917" y="2541398"/>
                <a:ext cx="24271" cy="5080"/>
              </a:xfrm>
              <a:custGeom>
                <a:avLst/>
                <a:gdLst/>
                <a:ahLst/>
                <a:cxnLst/>
                <a:rect l="l" t="t" r="r" b="b"/>
                <a:pathLst>
                  <a:path w="27304" h="5714">
                    <a:moveTo>
                      <a:pt x="0" y="5388"/>
                    </a:moveTo>
                    <a:lnTo>
                      <a:pt x="25753" y="299"/>
                    </a:lnTo>
                    <a:lnTo>
                      <a:pt x="26951" y="0"/>
                    </a:lnTo>
                  </a:path>
                </a:pathLst>
              </a:custGeom>
              <a:ln w="3175">
                <a:solidFill>
                  <a:srgbClr val="000000"/>
                </a:solidFill>
              </a:ln>
            </p:spPr>
            <p:txBody>
              <a:bodyPr wrap="square" lIns="0" tIns="0" rIns="0" bIns="0" rtlCol="0"/>
              <a:lstStyle/>
              <a:p>
                <a:endParaRPr sz="2133"/>
              </a:p>
            </p:txBody>
          </p:sp>
          <p:sp>
            <p:nvSpPr>
              <p:cNvPr id="253" name="object 253"/>
              <p:cNvSpPr/>
              <p:nvPr/>
            </p:nvSpPr>
            <p:spPr>
              <a:xfrm>
                <a:off x="3781622" y="2486047"/>
                <a:ext cx="27093" cy="2822"/>
              </a:xfrm>
              <a:custGeom>
                <a:avLst/>
                <a:gdLst/>
                <a:ahLst/>
                <a:cxnLst/>
                <a:rect l="l" t="t" r="r" b="b"/>
                <a:pathLst>
                  <a:path w="30479" h="3175">
                    <a:moveTo>
                      <a:pt x="0" y="2993"/>
                    </a:moveTo>
                    <a:lnTo>
                      <a:pt x="29946" y="0"/>
                    </a:lnTo>
                  </a:path>
                </a:pathLst>
              </a:custGeom>
              <a:ln w="3175">
                <a:solidFill>
                  <a:srgbClr val="000000"/>
                </a:solidFill>
              </a:ln>
            </p:spPr>
            <p:txBody>
              <a:bodyPr wrap="square" lIns="0" tIns="0" rIns="0" bIns="0" rtlCol="0"/>
              <a:lstStyle/>
              <a:p>
                <a:endParaRPr sz="2133"/>
              </a:p>
            </p:txBody>
          </p:sp>
          <p:sp>
            <p:nvSpPr>
              <p:cNvPr id="254" name="object 254"/>
              <p:cNvSpPr/>
              <p:nvPr/>
            </p:nvSpPr>
            <p:spPr>
              <a:xfrm>
                <a:off x="3963429" y="3937947"/>
                <a:ext cx="129822" cy="61524"/>
              </a:xfrm>
              <a:custGeom>
                <a:avLst/>
                <a:gdLst/>
                <a:ahLst/>
                <a:cxnLst/>
                <a:rect l="l" t="t" r="r" b="b"/>
                <a:pathLst>
                  <a:path w="146050" h="69214">
                    <a:moveTo>
                      <a:pt x="0" y="0"/>
                    </a:moveTo>
                    <a:lnTo>
                      <a:pt x="145539" y="68856"/>
                    </a:lnTo>
                  </a:path>
                </a:pathLst>
              </a:custGeom>
              <a:ln w="3175">
                <a:solidFill>
                  <a:srgbClr val="000000"/>
                </a:solidFill>
              </a:ln>
            </p:spPr>
            <p:txBody>
              <a:bodyPr wrap="square" lIns="0" tIns="0" rIns="0" bIns="0" rtlCol="0"/>
              <a:lstStyle/>
              <a:p>
                <a:endParaRPr sz="2133"/>
              </a:p>
            </p:txBody>
          </p:sp>
          <p:sp>
            <p:nvSpPr>
              <p:cNvPr id="255" name="object 255"/>
              <p:cNvSpPr/>
              <p:nvPr/>
            </p:nvSpPr>
            <p:spPr>
              <a:xfrm>
                <a:off x="3928559" y="4012191"/>
                <a:ext cx="145062" cy="28786"/>
              </a:xfrm>
              <a:custGeom>
                <a:avLst/>
                <a:gdLst/>
                <a:ahLst/>
                <a:cxnLst/>
                <a:rect l="l" t="t" r="r" b="b"/>
                <a:pathLst>
                  <a:path w="163195" h="32385">
                    <a:moveTo>
                      <a:pt x="0" y="32332"/>
                    </a:moveTo>
                    <a:lnTo>
                      <a:pt x="162608" y="0"/>
                    </a:lnTo>
                  </a:path>
                </a:pathLst>
              </a:custGeom>
              <a:ln w="3175">
                <a:solidFill>
                  <a:srgbClr val="000000"/>
                </a:solidFill>
              </a:ln>
            </p:spPr>
            <p:txBody>
              <a:bodyPr wrap="square" lIns="0" tIns="0" rIns="0" bIns="0" rtlCol="0"/>
              <a:lstStyle/>
              <a:p>
                <a:endParaRPr sz="2133"/>
              </a:p>
            </p:txBody>
          </p:sp>
          <p:sp>
            <p:nvSpPr>
              <p:cNvPr id="256" name="object 256"/>
              <p:cNvSpPr/>
              <p:nvPr/>
            </p:nvSpPr>
            <p:spPr>
              <a:xfrm>
                <a:off x="3852961" y="4067010"/>
                <a:ext cx="0" cy="287302"/>
              </a:xfrm>
              <a:custGeom>
                <a:avLst/>
                <a:gdLst/>
                <a:ahLst/>
                <a:cxnLst/>
                <a:rect l="l" t="t" r="r" b="b"/>
                <a:pathLst>
                  <a:path h="323214">
                    <a:moveTo>
                      <a:pt x="0" y="322725"/>
                    </a:moveTo>
                    <a:lnTo>
                      <a:pt x="0" y="0"/>
                    </a:lnTo>
                  </a:path>
                </a:pathLst>
              </a:custGeom>
              <a:ln w="3175">
                <a:solidFill>
                  <a:srgbClr val="000000"/>
                </a:solidFill>
              </a:ln>
            </p:spPr>
            <p:txBody>
              <a:bodyPr wrap="square" lIns="0" tIns="0" rIns="0" bIns="0" rtlCol="0"/>
              <a:lstStyle/>
              <a:p>
                <a:endParaRPr sz="2133"/>
              </a:p>
            </p:txBody>
          </p:sp>
          <p:sp>
            <p:nvSpPr>
              <p:cNvPr id="257" name="object 257"/>
              <p:cNvSpPr/>
              <p:nvPr/>
            </p:nvSpPr>
            <p:spPr>
              <a:xfrm>
                <a:off x="3837255" y="4060623"/>
                <a:ext cx="0" cy="293511"/>
              </a:xfrm>
              <a:custGeom>
                <a:avLst/>
                <a:gdLst/>
                <a:ahLst/>
                <a:cxnLst/>
                <a:rect l="l" t="t" r="r" b="b"/>
                <a:pathLst>
                  <a:path h="330200">
                    <a:moveTo>
                      <a:pt x="0" y="329910"/>
                    </a:moveTo>
                    <a:lnTo>
                      <a:pt x="0" y="0"/>
                    </a:lnTo>
                  </a:path>
                </a:pathLst>
              </a:custGeom>
              <a:ln w="3175">
                <a:solidFill>
                  <a:srgbClr val="000000"/>
                </a:solidFill>
              </a:ln>
            </p:spPr>
            <p:txBody>
              <a:bodyPr wrap="square" lIns="0" tIns="0" rIns="0" bIns="0" rtlCol="0"/>
              <a:lstStyle/>
              <a:p>
                <a:endParaRPr sz="2133"/>
              </a:p>
            </p:txBody>
          </p:sp>
          <p:sp>
            <p:nvSpPr>
              <p:cNvPr id="258" name="object 258"/>
              <p:cNvSpPr/>
              <p:nvPr/>
            </p:nvSpPr>
            <p:spPr>
              <a:xfrm>
                <a:off x="3664231" y="4048914"/>
                <a:ext cx="0" cy="112324"/>
              </a:xfrm>
              <a:custGeom>
                <a:avLst/>
                <a:gdLst/>
                <a:ahLst/>
                <a:cxnLst/>
                <a:rect l="l" t="t" r="r" b="b"/>
                <a:pathLst>
                  <a:path h="126364">
                    <a:moveTo>
                      <a:pt x="0" y="0"/>
                    </a:moveTo>
                    <a:lnTo>
                      <a:pt x="0" y="126336"/>
                    </a:lnTo>
                  </a:path>
                </a:pathLst>
              </a:custGeom>
              <a:ln w="3175">
                <a:solidFill>
                  <a:srgbClr val="000000"/>
                </a:solidFill>
              </a:ln>
            </p:spPr>
            <p:txBody>
              <a:bodyPr wrap="square" lIns="0" tIns="0" rIns="0" bIns="0" rtlCol="0"/>
              <a:lstStyle/>
              <a:p>
                <a:endParaRPr sz="2133"/>
              </a:p>
            </p:txBody>
          </p:sp>
          <p:sp>
            <p:nvSpPr>
              <p:cNvPr id="259" name="object 259"/>
              <p:cNvSpPr/>
              <p:nvPr/>
            </p:nvSpPr>
            <p:spPr>
              <a:xfrm>
                <a:off x="3633353" y="4029755"/>
                <a:ext cx="38382" cy="135467"/>
              </a:xfrm>
              <a:custGeom>
                <a:avLst/>
                <a:gdLst/>
                <a:ahLst/>
                <a:cxnLst/>
                <a:rect l="l" t="t" r="r" b="b"/>
                <a:pathLst>
                  <a:path w="43179" h="152400">
                    <a:moveTo>
                      <a:pt x="0" y="0"/>
                    </a:moveTo>
                    <a:lnTo>
                      <a:pt x="0" y="129629"/>
                    </a:lnTo>
                    <a:lnTo>
                      <a:pt x="43122" y="152082"/>
                    </a:lnTo>
                  </a:path>
                </a:pathLst>
              </a:custGeom>
              <a:ln w="3175">
                <a:solidFill>
                  <a:srgbClr val="000000"/>
                </a:solidFill>
              </a:ln>
            </p:spPr>
            <p:txBody>
              <a:bodyPr wrap="square" lIns="0" tIns="0" rIns="0" bIns="0" rtlCol="0"/>
              <a:lstStyle/>
              <a:p>
                <a:endParaRPr sz="2133"/>
              </a:p>
            </p:txBody>
          </p:sp>
          <p:sp>
            <p:nvSpPr>
              <p:cNvPr id="260" name="object 260"/>
              <p:cNvSpPr/>
              <p:nvPr/>
            </p:nvSpPr>
            <p:spPr>
              <a:xfrm>
                <a:off x="3671684" y="4048383"/>
                <a:ext cx="0" cy="116840"/>
              </a:xfrm>
              <a:custGeom>
                <a:avLst/>
                <a:gdLst/>
                <a:ahLst/>
                <a:cxnLst/>
                <a:rect l="l" t="t" r="r" b="b"/>
                <a:pathLst>
                  <a:path h="131445">
                    <a:moveTo>
                      <a:pt x="0" y="0"/>
                    </a:moveTo>
                    <a:lnTo>
                      <a:pt x="0" y="131126"/>
                    </a:lnTo>
                  </a:path>
                </a:pathLst>
              </a:custGeom>
              <a:ln w="3175">
                <a:solidFill>
                  <a:srgbClr val="000000"/>
                </a:solidFill>
              </a:ln>
            </p:spPr>
            <p:txBody>
              <a:bodyPr wrap="square" lIns="0" tIns="0" rIns="0" bIns="0" rtlCol="0"/>
              <a:lstStyle/>
              <a:p>
                <a:endParaRPr sz="2133"/>
              </a:p>
            </p:txBody>
          </p:sp>
          <p:sp>
            <p:nvSpPr>
              <p:cNvPr id="261" name="object 261"/>
              <p:cNvSpPr/>
              <p:nvPr/>
            </p:nvSpPr>
            <p:spPr>
              <a:xfrm>
                <a:off x="3633353" y="4034013"/>
                <a:ext cx="38382" cy="18627"/>
              </a:xfrm>
              <a:custGeom>
                <a:avLst/>
                <a:gdLst/>
                <a:ahLst/>
                <a:cxnLst/>
                <a:rect l="l" t="t" r="r" b="b"/>
                <a:pathLst>
                  <a:path w="43179" h="20954">
                    <a:moveTo>
                      <a:pt x="0" y="0"/>
                    </a:moveTo>
                    <a:lnTo>
                      <a:pt x="43122" y="20956"/>
                    </a:lnTo>
                  </a:path>
                </a:pathLst>
              </a:custGeom>
              <a:ln w="3175">
                <a:solidFill>
                  <a:srgbClr val="000000"/>
                </a:solidFill>
              </a:ln>
            </p:spPr>
            <p:txBody>
              <a:bodyPr wrap="square" lIns="0" tIns="0" rIns="0" bIns="0" rtlCol="0"/>
              <a:lstStyle/>
              <a:p>
                <a:endParaRPr sz="2133"/>
              </a:p>
            </p:txBody>
          </p:sp>
          <p:sp>
            <p:nvSpPr>
              <p:cNvPr id="262" name="object 262"/>
              <p:cNvSpPr/>
              <p:nvPr/>
            </p:nvSpPr>
            <p:spPr>
              <a:xfrm>
                <a:off x="3633353" y="4029755"/>
                <a:ext cx="38382" cy="18627"/>
              </a:xfrm>
              <a:custGeom>
                <a:avLst/>
                <a:gdLst/>
                <a:ahLst/>
                <a:cxnLst/>
                <a:rect l="l" t="t" r="r" b="b"/>
                <a:pathLst>
                  <a:path w="43179" h="20954">
                    <a:moveTo>
                      <a:pt x="0" y="0"/>
                    </a:moveTo>
                    <a:lnTo>
                      <a:pt x="43122" y="20956"/>
                    </a:lnTo>
                  </a:path>
                </a:pathLst>
              </a:custGeom>
              <a:ln w="3175">
                <a:solidFill>
                  <a:srgbClr val="000000"/>
                </a:solidFill>
              </a:ln>
            </p:spPr>
            <p:txBody>
              <a:bodyPr wrap="square" lIns="0" tIns="0" rIns="0" bIns="0" rtlCol="0"/>
              <a:lstStyle/>
              <a:p>
                <a:endParaRPr sz="2133"/>
              </a:p>
            </p:txBody>
          </p:sp>
          <p:sp>
            <p:nvSpPr>
              <p:cNvPr id="263" name="object 263"/>
              <p:cNvSpPr/>
              <p:nvPr/>
            </p:nvSpPr>
            <p:spPr>
              <a:xfrm>
                <a:off x="3782686" y="4105330"/>
                <a:ext cx="0" cy="118533"/>
              </a:xfrm>
              <a:custGeom>
                <a:avLst/>
                <a:gdLst/>
                <a:ahLst/>
                <a:cxnLst/>
                <a:rect l="l" t="t" r="r" b="b"/>
                <a:pathLst>
                  <a:path h="133350">
                    <a:moveTo>
                      <a:pt x="0" y="0"/>
                    </a:moveTo>
                    <a:lnTo>
                      <a:pt x="0" y="132922"/>
                    </a:lnTo>
                  </a:path>
                </a:pathLst>
              </a:custGeom>
              <a:ln w="3175">
                <a:solidFill>
                  <a:srgbClr val="000000"/>
                </a:solidFill>
              </a:ln>
            </p:spPr>
            <p:txBody>
              <a:bodyPr wrap="square" lIns="0" tIns="0" rIns="0" bIns="0" rtlCol="0"/>
              <a:lstStyle/>
              <a:p>
                <a:endParaRPr sz="2133"/>
              </a:p>
            </p:txBody>
          </p:sp>
          <p:sp>
            <p:nvSpPr>
              <p:cNvPr id="264" name="object 264"/>
              <p:cNvSpPr/>
              <p:nvPr/>
            </p:nvSpPr>
            <p:spPr>
              <a:xfrm>
                <a:off x="3749945" y="4085106"/>
                <a:ext cx="40640" cy="142804"/>
              </a:xfrm>
              <a:custGeom>
                <a:avLst/>
                <a:gdLst/>
                <a:ahLst/>
                <a:cxnLst/>
                <a:rect l="l" t="t" r="r" b="b"/>
                <a:pathLst>
                  <a:path w="45720" h="160654">
                    <a:moveTo>
                      <a:pt x="0" y="0"/>
                    </a:moveTo>
                    <a:lnTo>
                      <a:pt x="0" y="136215"/>
                    </a:lnTo>
                    <a:lnTo>
                      <a:pt x="45518" y="160165"/>
                    </a:lnTo>
                  </a:path>
                </a:pathLst>
              </a:custGeom>
              <a:ln w="3175">
                <a:solidFill>
                  <a:srgbClr val="000000"/>
                </a:solidFill>
              </a:ln>
            </p:spPr>
            <p:txBody>
              <a:bodyPr wrap="square" lIns="0" tIns="0" rIns="0" bIns="0" rtlCol="0"/>
              <a:lstStyle/>
              <a:p>
                <a:endParaRPr sz="2133"/>
              </a:p>
            </p:txBody>
          </p:sp>
          <p:sp>
            <p:nvSpPr>
              <p:cNvPr id="265" name="object 265"/>
              <p:cNvSpPr/>
              <p:nvPr/>
            </p:nvSpPr>
            <p:spPr>
              <a:xfrm>
                <a:off x="3790405" y="4104797"/>
                <a:ext cx="0" cy="123049"/>
              </a:xfrm>
              <a:custGeom>
                <a:avLst/>
                <a:gdLst/>
                <a:ahLst/>
                <a:cxnLst/>
                <a:rect l="l" t="t" r="r" b="b"/>
                <a:pathLst>
                  <a:path h="138429">
                    <a:moveTo>
                      <a:pt x="0" y="0"/>
                    </a:moveTo>
                    <a:lnTo>
                      <a:pt x="0" y="138011"/>
                    </a:lnTo>
                  </a:path>
                </a:pathLst>
              </a:custGeom>
              <a:ln w="3175">
                <a:solidFill>
                  <a:srgbClr val="000000"/>
                </a:solidFill>
              </a:ln>
            </p:spPr>
            <p:txBody>
              <a:bodyPr wrap="square" lIns="0" tIns="0" rIns="0" bIns="0" rtlCol="0"/>
              <a:lstStyle/>
              <a:p>
                <a:endParaRPr sz="2133"/>
              </a:p>
            </p:txBody>
          </p:sp>
          <p:sp>
            <p:nvSpPr>
              <p:cNvPr id="266" name="object 266"/>
              <p:cNvSpPr/>
              <p:nvPr/>
            </p:nvSpPr>
            <p:spPr>
              <a:xfrm>
                <a:off x="3750211" y="4089630"/>
                <a:ext cx="40640" cy="19756"/>
              </a:xfrm>
              <a:custGeom>
                <a:avLst/>
                <a:gdLst/>
                <a:ahLst/>
                <a:cxnLst/>
                <a:rect l="l" t="t" r="r" b="b"/>
                <a:pathLst>
                  <a:path w="45720" h="22225">
                    <a:moveTo>
                      <a:pt x="0" y="0"/>
                    </a:moveTo>
                    <a:lnTo>
                      <a:pt x="45218" y="22153"/>
                    </a:lnTo>
                  </a:path>
                </a:pathLst>
              </a:custGeom>
              <a:ln w="3175">
                <a:solidFill>
                  <a:srgbClr val="000000"/>
                </a:solidFill>
              </a:ln>
            </p:spPr>
            <p:txBody>
              <a:bodyPr wrap="square" lIns="0" tIns="0" rIns="0" bIns="0" rtlCol="0"/>
              <a:lstStyle/>
              <a:p>
                <a:endParaRPr sz="2133"/>
              </a:p>
            </p:txBody>
          </p:sp>
          <p:sp>
            <p:nvSpPr>
              <p:cNvPr id="267" name="object 267"/>
              <p:cNvSpPr/>
              <p:nvPr/>
            </p:nvSpPr>
            <p:spPr>
              <a:xfrm>
                <a:off x="3749945" y="4085106"/>
                <a:ext cx="40640" cy="19756"/>
              </a:xfrm>
              <a:custGeom>
                <a:avLst/>
                <a:gdLst/>
                <a:ahLst/>
                <a:cxnLst/>
                <a:rect l="l" t="t" r="r" b="b"/>
                <a:pathLst>
                  <a:path w="45720" h="22225">
                    <a:moveTo>
                      <a:pt x="0" y="0"/>
                    </a:moveTo>
                    <a:lnTo>
                      <a:pt x="45518" y="22153"/>
                    </a:lnTo>
                  </a:path>
                </a:pathLst>
              </a:custGeom>
              <a:ln w="3175">
                <a:solidFill>
                  <a:srgbClr val="000000"/>
                </a:solidFill>
              </a:ln>
            </p:spPr>
            <p:txBody>
              <a:bodyPr wrap="square" lIns="0" tIns="0" rIns="0" bIns="0" rtlCol="0"/>
              <a:lstStyle/>
              <a:p>
                <a:endParaRPr sz="2133"/>
              </a:p>
            </p:txBody>
          </p:sp>
          <p:sp>
            <p:nvSpPr>
              <p:cNvPr id="268" name="object 268"/>
              <p:cNvSpPr/>
              <p:nvPr/>
            </p:nvSpPr>
            <p:spPr>
              <a:xfrm>
                <a:off x="3971681" y="4063284"/>
                <a:ext cx="65476" cy="13547"/>
              </a:xfrm>
              <a:custGeom>
                <a:avLst/>
                <a:gdLst/>
                <a:ahLst/>
                <a:cxnLst/>
                <a:rect l="l" t="t" r="r" b="b"/>
                <a:pathLst>
                  <a:path w="73660" h="15239">
                    <a:moveTo>
                      <a:pt x="0" y="14669"/>
                    </a:moveTo>
                    <a:lnTo>
                      <a:pt x="73069" y="0"/>
                    </a:lnTo>
                  </a:path>
                </a:pathLst>
              </a:custGeom>
              <a:ln w="3175">
                <a:solidFill>
                  <a:srgbClr val="000000"/>
                </a:solidFill>
              </a:ln>
            </p:spPr>
            <p:txBody>
              <a:bodyPr wrap="square" lIns="0" tIns="0" rIns="0" bIns="0" rtlCol="0"/>
              <a:lstStyle/>
              <a:p>
                <a:endParaRPr sz="2133"/>
              </a:p>
            </p:txBody>
          </p:sp>
          <p:sp>
            <p:nvSpPr>
              <p:cNvPr id="269" name="object 269"/>
              <p:cNvSpPr/>
              <p:nvPr/>
            </p:nvSpPr>
            <p:spPr>
              <a:xfrm>
                <a:off x="3967688" y="4173987"/>
                <a:ext cx="66604" cy="17498"/>
              </a:xfrm>
              <a:custGeom>
                <a:avLst/>
                <a:gdLst/>
                <a:ahLst/>
                <a:cxnLst/>
                <a:rect l="l" t="t" r="r" b="b"/>
                <a:pathLst>
                  <a:path w="74929" h="19685">
                    <a:moveTo>
                      <a:pt x="0" y="19159"/>
                    </a:moveTo>
                    <a:lnTo>
                      <a:pt x="74865" y="0"/>
                    </a:lnTo>
                  </a:path>
                </a:pathLst>
              </a:custGeom>
              <a:ln w="3175">
                <a:solidFill>
                  <a:srgbClr val="000000"/>
                </a:solidFill>
              </a:ln>
            </p:spPr>
            <p:txBody>
              <a:bodyPr wrap="square" lIns="0" tIns="0" rIns="0" bIns="0" rtlCol="0"/>
              <a:lstStyle/>
              <a:p>
                <a:endParaRPr sz="2133"/>
              </a:p>
            </p:txBody>
          </p:sp>
          <p:sp>
            <p:nvSpPr>
              <p:cNvPr id="270" name="object 270"/>
              <p:cNvSpPr/>
              <p:nvPr/>
            </p:nvSpPr>
            <p:spPr>
              <a:xfrm>
                <a:off x="3654915" y="2441074"/>
                <a:ext cx="314396" cy="1616004"/>
              </a:xfrm>
              <a:custGeom>
                <a:avLst/>
                <a:gdLst/>
                <a:ahLst/>
                <a:cxnLst/>
                <a:rect l="l" t="t" r="r" b="b"/>
                <a:pathLst>
                  <a:path w="353695" h="1818004">
                    <a:moveTo>
                      <a:pt x="0" y="0"/>
                    </a:moveTo>
                    <a:lnTo>
                      <a:pt x="70074" y="20656"/>
                    </a:lnTo>
                    <a:lnTo>
                      <a:pt x="125475" y="36823"/>
                    </a:lnTo>
                    <a:lnTo>
                      <a:pt x="165004" y="48199"/>
                    </a:lnTo>
                    <a:lnTo>
                      <a:pt x="173089" y="52091"/>
                    </a:lnTo>
                    <a:lnTo>
                      <a:pt x="177282" y="64964"/>
                    </a:lnTo>
                    <a:lnTo>
                      <a:pt x="190159" y="103284"/>
                    </a:lnTo>
                    <a:lnTo>
                      <a:pt x="193453" y="112864"/>
                    </a:lnTo>
                    <a:lnTo>
                      <a:pt x="193453" y="119450"/>
                    </a:lnTo>
                    <a:lnTo>
                      <a:pt x="193453" y="1733977"/>
                    </a:lnTo>
                    <a:lnTo>
                      <a:pt x="193752" y="1736073"/>
                    </a:lnTo>
                    <a:lnTo>
                      <a:pt x="222501" y="1781877"/>
                    </a:lnTo>
                    <a:lnTo>
                      <a:pt x="268319" y="1796846"/>
                    </a:lnTo>
                    <a:lnTo>
                      <a:pt x="307848" y="1800438"/>
                    </a:lnTo>
                    <a:lnTo>
                      <a:pt x="328511" y="1799839"/>
                    </a:lnTo>
                    <a:lnTo>
                      <a:pt x="329409" y="1800738"/>
                    </a:lnTo>
                    <a:lnTo>
                      <a:pt x="353366" y="1817503"/>
                    </a:lnTo>
                  </a:path>
                </a:pathLst>
              </a:custGeom>
              <a:ln w="3175">
                <a:solidFill>
                  <a:srgbClr val="000000"/>
                </a:solidFill>
              </a:ln>
            </p:spPr>
            <p:txBody>
              <a:bodyPr wrap="square" lIns="0" tIns="0" rIns="0" bIns="0" rtlCol="0"/>
              <a:lstStyle/>
              <a:p>
                <a:endParaRPr sz="2133"/>
              </a:p>
            </p:txBody>
          </p:sp>
          <p:sp>
            <p:nvSpPr>
              <p:cNvPr id="271" name="object 271"/>
              <p:cNvSpPr/>
              <p:nvPr/>
            </p:nvSpPr>
            <p:spPr>
              <a:xfrm>
                <a:off x="3617116" y="2443734"/>
                <a:ext cx="352213" cy="1613182"/>
              </a:xfrm>
              <a:custGeom>
                <a:avLst/>
                <a:gdLst/>
                <a:ahLst/>
                <a:cxnLst/>
                <a:rect l="l" t="t" r="r" b="b"/>
                <a:pathLst>
                  <a:path w="396239" h="1814829">
                    <a:moveTo>
                      <a:pt x="0" y="0"/>
                    </a:moveTo>
                    <a:lnTo>
                      <a:pt x="11978" y="3293"/>
                    </a:lnTo>
                    <a:lnTo>
                      <a:pt x="42823" y="11675"/>
                    </a:lnTo>
                    <a:lnTo>
                      <a:pt x="126373" y="34428"/>
                    </a:lnTo>
                    <a:lnTo>
                      <a:pt x="162009" y="44307"/>
                    </a:lnTo>
                    <a:lnTo>
                      <a:pt x="182672" y="49995"/>
                    </a:lnTo>
                    <a:lnTo>
                      <a:pt x="188362" y="60773"/>
                    </a:lnTo>
                    <a:lnTo>
                      <a:pt x="207827" y="112864"/>
                    </a:lnTo>
                    <a:lnTo>
                      <a:pt x="209025" y="120348"/>
                    </a:lnTo>
                    <a:lnTo>
                      <a:pt x="209025" y="138610"/>
                    </a:lnTo>
                    <a:lnTo>
                      <a:pt x="209025" y="169745"/>
                    </a:lnTo>
                    <a:lnTo>
                      <a:pt x="209025" y="1741162"/>
                    </a:lnTo>
                    <a:lnTo>
                      <a:pt x="210522" y="1753736"/>
                    </a:lnTo>
                    <a:lnTo>
                      <a:pt x="237773" y="1788463"/>
                    </a:lnTo>
                    <a:lnTo>
                      <a:pt x="299463" y="1810916"/>
                    </a:lnTo>
                    <a:lnTo>
                      <a:pt x="340489" y="1814808"/>
                    </a:lnTo>
                    <a:lnTo>
                      <a:pt x="395890" y="1814509"/>
                    </a:lnTo>
                  </a:path>
                </a:pathLst>
              </a:custGeom>
              <a:ln w="3175">
                <a:solidFill>
                  <a:srgbClr val="000000"/>
                </a:solidFill>
              </a:ln>
            </p:spPr>
            <p:txBody>
              <a:bodyPr wrap="square" lIns="0" tIns="0" rIns="0" bIns="0" rtlCol="0"/>
              <a:lstStyle/>
              <a:p>
                <a:endParaRPr sz="2133"/>
              </a:p>
            </p:txBody>
          </p:sp>
          <p:sp>
            <p:nvSpPr>
              <p:cNvPr id="272" name="object 272"/>
              <p:cNvSpPr/>
              <p:nvPr/>
            </p:nvSpPr>
            <p:spPr>
              <a:xfrm>
                <a:off x="4035300" y="4024432"/>
                <a:ext cx="23141" cy="13547"/>
              </a:xfrm>
              <a:custGeom>
                <a:avLst/>
                <a:gdLst/>
                <a:ahLst/>
                <a:cxnLst/>
                <a:rect l="l" t="t" r="r" b="b"/>
                <a:pathLst>
                  <a:path w="26035" h="15239">
                    <a:moveTo>
                      <a:pt x="25454" y="14669"/>
                    </a:moveTo>
                    <a:lnTo>
                      <a:pt x="0" y="0"/>
                    </a:lnTo>
                  </a:path>
                </a:pathLst>
              </a:custGeom>
              <a:ln w="3175">
                <a:solidFill>
                  <a:srgbClr val="000000"/>
                </a:solidFill>
              </a:ln>
            </p:spPr>
            <p:txBody>
              <a:bodyPr wrap="square" lIns="0" tIns="0" rIns="0" bIns="0" rtlCol="0"/>
              <a:lstStyle/>
              <a:p>
                <a:endParaRPr sz="2133"/>
              </a:p>
            </p:txBody>
          </p:sp>
          <p:sp>
            <p:nvSpPr>
              <p:cNvPr id="273" name="object 273"/>
              <p:cNvSpPr/>
              <p:nvPr/>
            </p:nvSpPr>
            <p:spPr>
              <a:xfrm>
                <a:off x="4058459" y="3979460"/>
                <a:ext cx="77893" cy="350520"/>
              </a:xfrm>
              <a:custGeom>
                <a:avLst/>
                <a:gdLst/>
                <a:ahLst/>
                <a:cxnLst/>
                <a:rect l="l" t="t" r="r" b="b"/>
                <a:pathLst>
                  <a:path w="87629" h="394335">
                    <a:moveTo>
                      <a:pt x="0" y="393976"/>
                    </a:moveTo>
                    <a:lnTo>
                      <a:pt x="0" y="393976"/>
                    </a:lnTo>
                    <a:lnTo>
                      <a:pt x="0" y="62569"/>
                    </a:lnTo>
                    <a:lnTo>
                      <a:pt x="16769" y="59276"/>
                    </a:lnTo>
                    <a:lnTo>
                      <a:pt x="51807" y="48498"/>
                    </a:lnTo>
                    <a:lnTo>
                      <a:pt x="81753" y="29039"/>
                    </a:lnTo>
                    <a:lnTo>
                      <a:pt x="87443" y="15866"/>
                    </a:lnTo>
                    <a:lnTo>
                      <a:pt x="83250" y="0"/>
                    </a:lnTo>
                  </a:path>
                </a:pathLst>
              </a:custGeom>
              <a:ln w="3175">
                <a:solidFill>
                  <a:srgbClr val="000000"/>
                </a:solidFill>
              </a:ln>
            </p:spPr>
            <p:txBody>
              <a:bodyPr wrap="square" lIns="0" tIns="0" rIns="0" bIns="0" rtlCol="0"/>
              <a:lstStyle/>
              <a:p>
                <a:endParaRPr sz="2133"/>
              </a:p>
            </p:txBody>
          </p:sp>
          <p:sp>
            <p:nvSpPr>
              <p:cNvPr id="274" name="object 274"/>
              <p:cNvSpPr/>
              <p:nvPr/>
            </p:nvSpPr>
            <p:spPr>
              <a:xfrm>
                <a:off x="3654915" y="2417657"/>
                <a:ext cx="449862" cy="1903871"/>
              </a:xfrm>
              <a:custGeom>
                <a:avLst/>
                <a:gdLst/>
                <a:ahLst/>
                <a:cxnLst/>
                <a:rect l="l" t="t" r="r" b="b"/>
                <a:pathLst>
                  <a:path w="506095" h="2141854">
                    <a:moveTo>
                      <a:pt x="429430" y="2141426"/>
                    </a:moveTo>
                    <a:lnTo>
                      <a:pt x="429430" y="2127056"/>
                    </a:lnTo>
                    <a:lnTo>
                      <a:pt x="429131" y="2089035"/>
                    </a:lnTo>
                    <a:lnTo>
                      <a:pt x="429131" y="1974375"/>
                    </a:lnTo>
                    <a:lnTo>
                      <a:pt x="428831" y="1859714"/>
                    </a:lnTo>
                    <a:lnTo>
                      <a:pt x="428831" y="1821993"/>
                    </a:lnTo>
                    <a:lnTo>
                      <a:pt x="428831" y="1807623"/>
                    </a:lnTo>
                    <a:lnTo>
                      <a:pt x="440810" y="1804330"/>
                    </a:lnTo>
                    <a:lnTo>
                      <a:pt x="467462" y="1795049"/>
                    </a:lnTo>
                    <a:lnTo>
                      <a:pt x="493815" y="1780081"/>
                    </a:lnTo>
                    <a:lnTo>
                      <a:pt x="505494" y="1760921"/>
                    </a:lnTo>
                    <a:lnTo>
                      <a:pt x="504895" y="1755233"/>
                    </a:lnTo>
                    <a:lnTo>
                      <a:pt x="494414" y="1741162"/>
                    </a:lnTo>
                    <a:lnTo>
                      <a:pt x="489023" y="1734875"/>
                    </a:lnTo>
                    <a:lnTo>
                      <a:pt x="483334" y="1707632"/>
                    </a:lnTo>
                    <a:lnTo>
                      <a:pt x="483334" y="101487"/>
                    </a:lnTo>
                    <a:lnTo>
                      <a:pt x="478842" y="92207"/>
                    </a:lnTo>
                    <a:lnTo>
                      <a:pt x="468959" y="71849"/>
                    </a:lnTo>
                    <a:lnTo>
                      <a:pt x="459077" y="51492"/>
                    </a:lnTo>
                    <a:lnTo>
                      <a:pt x="454585" y="42211"/>
                    </a:lnTo>
                    <a:lnTo>
                      <a:pt x="447098" y="40415"/>
                    </a:lnTo>
                    <a:lnTo>
                      <a:pt x="427334" y="35625"/>
                    </a:lnTo>
                    <a:lnTo>
                      <a:pt x="367441" y="21255"/>
                    </a:lnTo>
                    <a:lnTo>
                      <a:pt x="307249" y="6586"/>
                    </a:lnTo>
                    <a:lnTo>
                      <a:pt x="287484" y="1796"/>
                    </a:lnTo>
                    <a:lnTo>
                      <a:pt x="279998" y="0"/>
                    </a:lnTo>
                    <a:lnTo>
                      <a:pt x="268019" y="1197"/>
                    </a:lnTo>
                    <a:lnTo>
                      <a:pt x="236276" y="4191"/>
                    </a:lnTo>
                    <a:lnTo>
                      <a:pt x="139849" y="13172"/>
                    </a:lnTo>
                    <a:lnTo>
                      <a:pt x="43721" y="22153"/>
                    </a:lnTo>
                    <a:lnTo>
                      <a:pt x="11978" y="25147"/>
                    </a:lnTo>
                    <a:lnTo>
                      <a:pt x="0" y="26344"/>
                    </a:lnTo>
                  </a:path>
                </a:pathLst>
              </a:custGeom>
              <a:ln w="3175">
                <a:solidFill>
                  <a:srgbClr val="000000"/>
                </a:solidFill>
              </a:ln>
            </p:spPr>
            <p:txBody>
              <a:bodyPr wrap="square" lIns="0" tIns="0" rIns="0" bIns="0" rtlCol="0"/>
              <a:lstStyle/>
              <a:p>
                <a:endParaRPr sz="2133"/>
              </a:p>
            </p:txBody>
          </p:sp>
          <p:sp>
            <p:nvSpPr>
              <p:cNvPr id="275" name="object 275"/>
              <p:cNvSpPr/>
              <p:nvPr/>
            </p:nvSpPr>
            <p:spPr>
              <a:xfrm>
                <a:off x="3966889" y="4056631"/>
                <a:ext cx="2258" cy="173849"/>
              </a:xfrm>
              <a:custGeom>
                <a:avLst/>
                <a:gdLst/>
                <a:ahLst/>
                <a:cxnLst/>
                <a:rect l="l" t="t" r="r" b="b"/>
                <a:pathLst>
                  <a:path w="2539" h="195579">
                    <a:moveTo>
                      <a:pt x="0" y="195192"/>
                    </a:moveTo>
                    <a:lnTo>
                      <a:pt x="2395" y="0"/>
                    </a:lnTo>
                  </a:path>
                </a:pathLst>
              </a:custGeom>
              <a:ln w="3175">
                <a:solidFill>
                  <a:srgbClr val="000000"/>
                </a:solidFill>
              </a:ln>
            </p:spPr>
            <p:txBody>
              <a:bodyPr wrap="square" lIns="0" tIns="0" rIns="0" bIns="0" rtlCol="0"/>
              <a:lstStyle/>
              <a:p>
                <a:endParaRPr sz="2133"/>
              </a:p>
            </p:txBody>
          </p:sp>
          <p:sp>
            <p:nvSpPr>
              <p:cNvPr id="276" name="object 276"/>
              <p:cNvSpPr/>
              <p:nvPr/>
            </p:nvSpPr>
            <p:spPr>
              <a:xfrm>
                <a:off x="3615785" y="2409939"/>
                <a:ext cx="522676" cy="1967089"/>
              </a:xfrm>
              <a:custGeom>
                <a:avLst/>
                <a:gdLst/>
                <a:ahLst/>
                <a:cxnLst/>
                <a:rect l="l" t="t" r="r" b="b"/>
                <a:pathLst>
                  <a:path w="588010" h="2212975">
                    <a:moveTo>
                      <a:pt x="473451" y="2150108"/>
                    </a:moveTo>
                    <a:lnTo>
                      <a:pt x="566584" y="2143821"/>
                    </a:lnTo>
                    <a:lnTo>
                      <a:pt x="587547" y="2102507"/>
                    </a:lnTo>
                    <a:lnTo>
                      <a:pt x="587547" y="2058499"/>
                    </a:lnTo>
                    <a:lnTo>
                      <a:pt x="587547" y="1923182"/>
                    </a:lnTo>
                    <a:lnTo>
                      <a:pt x="587547" y="1857319"/>
                    </a:lnTo>
                    <a:lnTo>
                      <a:pt x="587547" y="1809419"/>
                    </a:lnTo>
                    <a:lnTo>
                      <a:pt x="587547" y="1795948"/>
                    </a:lnTo>
                    <a:lnTo>
                      <a:pt x="587547" y="1792056"/>
                    </a:lnTo>
                    <a:lnTo>
                      <a:pt x="587846" y="1791158"/>
                    </a:lnTo>
                    <a:lnTo>
                      <a:pt x="586948" y="1774393"/>
                    </a:lnTo>
                    <a:lnTo>
                      <a:pt x="563590" y="1738767"/>
                    </a:lnTo>
                    <a:lnTo>
                      <a:pt x="557002" y="1729786"/>
                    </a:lnTo>
                    <a:lnTo>
                      <a:pt x="554007" y="1718110"/>
                    </a:lnTo>
                    <a:lnTo>
                      <a:pt x="553707" y="1710326"/>
                    </a:lnTo>
                    <a:lnTo>
                      <a:pt x="553707" y="1707931"/>
                    </a:lnTo>
                    <a:lnTo>
                      <a:pt x="553707" y="1696855"/>
                    </a:lnTo>
                    <a:lnTo>
                      <a:pt x="553707" y="106577"/>
                    </a:lnTo>
                    <a:lnTo>
                      <a:pt x="547419" y="93105"/>
                    </a:lnTo>
                    <a:lnTo>
                      <a:pt x="536039" y="67658"/>
                    </a:lnTo>
                    <a:lnTo>
                      <a:pt x="527654" y="49097"/>
                    </a:lnTo>
                    <a:lnTo>
                      <a:pt x="525258" y="47001"/>
                    </a:lnTo>
                    <a:lnTo>
                      <a:pt x="505494" y="42511"/>
                    </a:lnTo>
                    <a:lnTo>
                      <a:pt x="427034" y="23650"/>
                    </a:lnTo>
                    <a:lnTo>
                      <a:pt x="348276" y="4789"/>
                    </a:lnTo>
                    <a:lnTo>
                      <a:pt x="328511" y="0"/>
                    </a:lnTo>
                    <a:lnTo>
                      <a:pt x="319228" y="299"/>
                    </a:lnTo>
                    <a:lnTo>
                      <a:pt x="281795" y="3891"/>
                    </a:lnTo>
                    <a:lnTo>
                      <a:pt x="223399" y="9280"/>
                    </a:lnTo>
                    <a:lnTo>
                      <a:pt x="91336" y="21554"/>
                    </a:lnTo>
                    <a:lnTo>
                      <a:pt x="41325" y="26045"/>
                    </a:lnTo>
                    <a:lnTo>
                      <a:pt x="25454" y="27542"/>
                    </a:lnTo>
                    <a:lnTo>
                      <a:pt x="17668" y="28141"/>
                    </a:lnTo>
                    <a:lnTo>
                      <a:pt x="5989" y="32931"/>
                    </a:lnTo>
                    <a:lnTo>
                      <a:pt x="0" y="48199"/>
                    </a:lnTo>
                    <a:lnTo>
                      <a:pt x="0" y="52091"/>
                    </a:lnTo>
                    <a:lnTo>
                      <a:pt x="0" y="70353"/>
                    </a:lnTo>
                    <a:lnTo>
                      <a:pt x="0" y="2071073"/>
                    </a:lnTo>
                    <a:lnTo>
                      <a:pt x="8085" y="2088137"/>
                    </a:lnTo>
                    <a:lnTo>
                      <a:pt x="25454" y="2101310"/>
                    </a:lnTo>
                    <a:lnTo>
                      <a:pt x="35336" y="2106399"/>
                    </a:lnTo>
                    <a:lnTo>
                      <a:pt x="60791" y="2119571"/>
                    </a:lnTo>
                    <a:lnTo>
                      <a:pt x="142844" y="2162083"/>
                    </a:lnTo>
                    <a:lnTo>
                      <a:pt x="184170" y="2183338"/>
                    </a:lnTo>
                    <a:lnTo>
                      <a:pt x="215314" y="2199504"/>
                    </a:lnTo>
                    <a:lnTo>
                      <a:pt x="228191" y="2206390"/>
                    </a:lnTo>
                    <a:lnTo>
                      <a:pt x="229987" y="2206989"/>
                    </a:lnTo>
                    <a:lnTo>
                      <a:pt x="242864" y="2210881"/>
                    </a:lnTo>
                    <a:lnTo>
                      <a:pt x="267121" y="2212976"/>
                    </a:lnTo>
                    <a:lnTo>
                      <a:pt x="296169" y="2207588"/>
                    </a:lnTo>
                    <a:lnTo>
                      <a:pt x="304254" y="2205791"/>
                    </a:lnTo>
                    <a:lnTo>
                      <a:pt x="321024" y="2201600"/>
                    </a:lnTo>
                    <a:lnTo>
                      <a:pt x="364147" y="2191421"/>
                    </a:lnTo>
                    <a:lnTo>
                      <a:pt x="394093" y="2184536"/>
                    </a:lnTo>
                    <a:lnTo>
                      <a:pt x="395890" y="2182141"/>
                    </a:lnTo>
                    <a:lnTo>
                      <a:pt x="395890" y="2167471"/>
                    </a:lnTo>
                    <a:lnTo>
                      <a:pt x="395291" y="2060295"/>
                    </a:lnTo>
                    <a:lnTo>
                      <a:pt x="394992" y="2048320"/>
                    </a:lnTo>
                    <a:lnTo>
                      <a:pt x="397687" y="2049218"/>
                    </a:lnTo>
                    <a:lnTo>
                      <a:pt x="423141" y="2062391"/>
                    </a:lnTo>
                    <a:lnTo>
                      <a:pt x="456681" y="2079755"/>
                    </a:lnTo>
                    <a:lnTo>
                      <a:pt x="468360" y="2086041"/>
                    </a:lnTo>
                    <a:lnTo>
                      <a:pt x="473152" y="2088436"/>
                    </a:lnTo>
                  </a:path>
                </a:pathLst>
              </a:custGeom>
              <a:ln w="3175">
                <a:solidFill>
                  <a:srgbClr val="000000"/>
                </a:solidFill>
              </a:ln>
            </p:spPr>
            <p:txBody>
              <a:bodyPr wrap="square" lIns="0" tIns="0" rIns="0" bIns="0" rtlCol="0"/>
              <a:lstStyle/>
              <a:p>
                <a:endParaRPr sz="2133"/>
              </a:p>
            </p:txBody>
          </p:sp>
          <p:sp>
            <p:nvSpPr>
              <p:cNvPr id="277" name="object 277"/>
              <p:cNvSpPr/>
              <p:nvPr/>
            </p:nvSpPr>
            <p:spPr>
              <a:xfrm>
                <a:off x="3808240" y="5026339"/>
                <a:ext cx="99342" cy="30480"/>
              </a:xfrm>
              <a:custGeom>
                <a:avLst/>
                <a:gdLst/>
                <a:ahLst/>
                <a:cxnLst/>
                <a:rect l="l" t="t" r="r" b="b"/>
                <a:pathLst>
                  <a:path w="111760" h="34289">
                    <a:moveTo>
                      <a:pt x="0" y="33829"/>
                    </a:moveTo>
                    <a:lnTo>
                      <a:pt x="39229" y="12873"/>
                    </a:lnTo>
                    <a:lnTo>
                      <a:pt x="56598" y="0"/>
                    </a:lnTo>
                    <a:lnTo>
                      <a:pt x="81154" y="1496"/>
                    </a:lnTo>
                    <a:lnTo>
                      <a:pt x="111400" y="16465"/>
                    </a:lnTo>
                  </a:path>
                </a:pathLst>
              </a:custGeom>
              <a:ln w="3175">
                <a:solidFill>
                  <a:srgbClr val="000000"/>
                </a:solidFill>
              </a:ln>
            </p:spPr>
            <p:txBody>
              <a:bodyPr wrap="square" lIns="0" tIns="0" rIns="0" bIns="0" rtlCol="0"/>
              <a:lstStyle/>
              <a:p>
                <a:endParaRPr sz="2133"/>
              </a:p>
            </p:txBody>
          </p:sp>
          <p:sp>
            <p:nvSpPr>
              <p:cNvPr id="278" name="object 278"/>
              <p:cNvSpPr/>
              <p:nvPr/>
            </p:nvSpPr>
            <p:spPr>
              <a:xfrm>
                <a:off x="3897414" y="4679065"/>
                <a:ext cx="0" cy="675076"/>
              </a:xfrm>
              <a:custGeom>
                <a:avLst/>
                <a:gdLst/>
                <a:ahLst/>
                <a:cxnLst/>
                <a:rect l="l" t="t" r="r" b="b"/>
                <a:pathLst>
                  <a:path h="759460">
                    <a:moveTo>
                      <a:pt x="0" y="759213"/>
                    </a:moveTo>
                    <a:lnTo>
                      <a:pt x="0" y="0"/>
                    </a:lnTo>
                  </a:path>
                </a:pathLst>
              </a:custGeom>
              <a:ln w="3175">
                <a:solidFill>
                  <a:srgbClr val="000000"/>
                </a:solidFill>
              </a:ln>
            </p:spPr>
            <p:txBody>
              <a:bodyPr wrap="square" lIns="0" tIns="0" rIns="0" bIns="0" rtlCol="0"/>
              <a:lstStyle/>
              <a:p>
                <a:endParaRPr sz="2133"/>
              </a:p>
            </p:txBody>
          </p:sp>
          <p:sp>
            <p:nvSpPr>
              <p:cNvPr id="279" name="object 279"/>
              <p:cNvSpPr/>
              <p:nvPr/>
            </p:nvSpPr>
            <p:spPr>
              <a:xfrm>
                <a:off x="3877450" y="4666558"/>
                <a:ext cx="20320" cy="12981"/>
              </a:xfrm>
              <a:custGeom>
                <a:avLst/>
                <a:gdLst/>
                <a:ahLst/>
                <a:cxnLst/>
                <a:rect l="l" t="t" r="r" b="b"/>
                <a:pathLst>
                  <a:path w="22860" h="14604">
                    <a:moveTo>
                      <a:pt x="22459" y="14070"/>
                    </a:moveTo>
                    <a:lnTo>
                      <a:pt x="0" y="0"/>
                    </a:lnTo>
                  </a:path>
                </a:pathLst>
              </a:custGeom>
              <a:ln w="3175">
                <a:solidFill>
                  <a:srgbClr val="000000"/>
                </a:solidFill>
              </a:ln>
            </p:spPr>
            <p:txBody>
              <a:bodyPr wrap="square" lIns="0" tIns="0" rIns="0" bIns="0" rtlCol="0"/>
              <a:lstStyle/>
              <a:p>
                <a:endParaRPr sz="2133"/>
              </a:p>
            </p:txBody>
          </p:sp>
          <p:sp>
            <p:nvSpPr>
              <p:cNvPr id="280" name="object 280"/>
              <p:cNvSpPr/>
              <p:nvPr/>
            </p:nvSpPr>
            <p:spPr>
              <a:xfrm>
                <a:off x="3850830" y="4650324"/>
                <a:ext cx="18062" cy="11289"/>
              </a:xfrm>
              <a:custGeom>
                <a:avLst/>
                <a:gdLst/>
                <a:ahLst/>
                <a:cxnLst/>
                <a:rect l="l" t="t" r="r" b="b"/>
                <a:pathLst>
                  <a:path w="20320" h="12700">
                    <a:moveTo>
                      <a:pt x="20064" y="12274"/>
                    </a:moveTo>
                    <a:lnTo>
                      <a:pt x="0" y="0"/>
                    </a:lnTo>
                  </a:path>
                </a:pathLst>
              </a:custGeom>
              <a:ln w="3175">
                <a:solidFill>
                  <a:srgbClr val="000000"/>
                </a:solidFill>
              </a:ln>
            </p:spPr>
            <p:txBody>
              <a:bodyPr wrap="square" lIns="0" tIns="0" rIns="0" bIns="0" rtlCol="0"/>
              <a:lstStyle/>
              <a:p>
                <a:endParaRPr sz="2133"/>
              </a:p>
            </p:txBody>
          </p:sp>
          <p:sp>
            <p:nvSpPr>
              <p:cNvPr id="281" name="object 281"/>
              <p:cNvSpPr/>
              <p:nvPr/>
            </p:nvSpPr>
            <p:spPr>
              <a:xfrm>
                <a:off x="3821816" y="4632495"/>
                <a:ext cx="20320" cy="12981"/>
              </a:xfrm>
              <a:custGeom>
                <a:avLst/>
                <a:gdLst/>
                <a:ahLst/>
                <a:cxnLst/>
                <a:rect l="l" t="t" r="r" b="b"/>
                <a:pathLst>
                  <a:path w="22860" h="14604">
                    <a:moveTo>
                      <a:pt x="22759" y="14070"/>
                    </a:moveTo>
                    <a:lnTo>
                      <a:pt x="0" y="0"/>
                    </a:lnTo>
                  </a:path>
                </a:pathLst>
              </a:custGeom>
              <a:ln w="3175">
                <a:solidFill>
                  <a:srgbClr val="000000"/>
                </a:solidFill>
              </a:ln>
            </p:spPr>
            <p:txBody>
              <a:bodyPr wrap="square" lIns="0" tIns="0" rIns="0" bIns="0" rtlCol="0"/>
              <a:lstStyle/>
              <a:p>
                <a:endParaRPr sz="2133"/>
              </a:p>
            </p:txBody>
          </p:sp>
          <p:sp>
            <p:nvSpPr>
              <p:cNvPr id="282" name="object 282"/>
              <p:cNvSpPr/>
              <p:nvPr/>
            </p:nvSpPr>
            <p:spPr>
              <a:xfrm>
                <a:off x="3821815" y="4632494"/>
                <a:ext cx="0" cy="721924"/>
              </a:xfrm>
              <a:custGeom>
                <a:avLst/>
                <a:gdLst/>
                <a:ahLst/>
                <a:cxnLst/>
                <a:rect l="l" t="t" r="r" b="b"/>
                <a:pathLst>
                  <a:path h="812164">
                    <a:moveTo>
                      <a:pt x="0" y="811606"/>
                    </a:moveTo>
                    <a:lnTo>
                      <a:pt x="0" y="0"/>
                    </a:lnTo>
                  </a:path>
                </a:pathLst>
              </a:custGeom>
              <a:ln w="3175">
                <a:solidFill>
                  <a:srgbClr val="000000"/>
                </a:solidFill>
              </a:ln>
            </p:spPr>
            <p:txBody>
              <a:bodyPr wrap="square" lIns="0" tIns="0" rIns="0" bIns="0" rtlCol="0"/>
              <a:lstStyle/>
              <a:p>
                <a:endParaRPr sz="2133"/>
              </a:p>
            </p:txBody>
          </p:sp>
          <p:sp>
            <p:nvSpPr>
              <p:cNvPr id="283" name="object 283"/>
              <p:cNvSpPr/>
              <p:nvPr/>
            </p:nvSpPr>
            <p:spPr>
              <a:xfrm>
                <a:off x="3748880" y="5303360"/>
                <a:ext cx="229729" cy="108938"/>
              </a:xfrm>
              <a:custGeom>
                <a:avLst/>
                <a:gdLst/>
                <a:ahLst/>
                <a:cxnLst/>
                <a:rect l="l" t="t" r="r" b="b"/>
                <a:pathLst>
                  <a:path w="258445" h="122554">
                    <a:moveTo>
                      <a:pt x="0" y="56881"/>
                    </a:moveTo>
                    <a:lnTo>
                      <a:pt x="100919" y="56881"/>
                    </a:lnTo>
                    <a:lnTo>
                      <a:pt x="115592" y="0"/>
                    </a:lnTo>
                    <a:lnTo>
                      <a:pt x="133860" y="122444"/>
                    </a:lnTo>
                    <a:lnTo>
                      <a:pt x="149432" y="56881"/>
                    </a:lnTo>
                    <a:lnTo>
                      <a:pt x="258436" y="56881"/>
                    </a:lnTo>
                  </a:path>
                </a:pathLst>
              </a:custGeom>
              <a:ln w="3175">
                <a:solidFill>
                  <a:srgbClr val="000000"/>
                </a:solidFill>
              </a:ln>
            </p:spPr>
            <p:txBody>
              <a:bodyPr wrap="square" lIns="0" tIns="0" rIns="0" bIns="0" rtlCol="0"/>
              <a:lstStyle/>
              <a:p>
                <a:endParaRPr sz="2133"/>
              </a:p>
            </p:txBody>
          </p:sp>
          <p:sp>
            <p:nvSpPr>
              <p:cNvPr id="284" name="object 284"/>
              <p:cNvSpPr/>
              <p:nvPr/>
            </p:nvSpPr>
            <p:spPr>
              <a:xfrm>
                <a:off x="2956433" y="3808883"/>
                <a:ext cx="18627" cy="33867"/>
              </a:xfrm>
              <a:custGeom>
                <a:avLst/>
                <a:gdLst/>
                <a:ahLst/>
                <a:cxnLst/>
                <a:rect l="l" t="t" r="r" b="b"/>
                <a:pathLst>
                  <a:path w="20954" h="38100">
                    <a:moveTo>
                      <a:pt x="0" y="0"/>
                    </a:moveTo>
                    <a:lnTo>
                      <a:pt x="20363" y="33829"/>
                    </a:lnTo>
                    <a:lnTo>
                      <a:pt x="299" y="38020"/>
                    </a:lnTo>
                  </a:path>
                </a:pathLst>
              </a:custGeom>
              <a:ln w="3175">
                <a:solidFill>
                  <a:srgbClr val="000000"/>
                </a:solidFill>
              </a:ln>
            </p:spPr>
            <p:txBody>
              <a:bodyPr wrap="square" lIns="0" tIns="0" rIns="0" bIns="0" rtlCol="0"/>
              <a:lstStyle/>
              <a:p>
                <a:endParaRPr sz="2133"/>
              </a:p>
            </p:txBody>
          </p:sp>
          <p:sp>
            <p:nvSpPr>
              <p:cNvPr id="285" name="object 285"/>
              <p:cNvSpPr/>
              <p:nvPr/>
            </p:nvSpPr>
            <p:spPr>
              <a:xfrm>
                <a:off x="3125730" y="3807020"/>
                <a:ext cx="14111" cy="24271"/>
              </a:xfrm>
              <a:custGeom>
                <a:avLst/>
                <a:gdLst/>
                <a:ahLst/>
                <a:cxnLst/>
                <a:rect l="l" t="t" r="r" b="b"/>
                <a:pathLst>
                  <a:path w="15875" h="27304">
                    <a:moveTo>
                      <a:pt x="0" y="0"/>
                    </a:moveTo>
                    <a:lnTo>
                      <a:pt x="15272" y="26943"/>
                    </a:lnTo>
                    <a:lnTo>
                      <a:pt x="0" y="24548"/>
                    </a:lnTo>
                  </a:path>
                </a:pathLst>
              </a:custGeom>
              <a:ln w="3175">
                <a:solidFill>
                  <a:srgbClr val="000000"/>
                </a:solidFill>
              </a:ln>
            </p:spPr>
            <p:txBody>
              <a:bodyPr wrap="square" lIns="0" tIns="0" rIns="0" bIns="0" rtlCol="0"/>
              <a:lstStyle/>
              <a:p>
                <a:endParaRPr sz="2133"/>
              </a:p>
            </p:txBody>
          </p:sp>
          <p:sp>
            <p:nvSpPr>
              <p:cNvPr id="292" name="object 292"/>
              <p:cNvSpPr/>
              <p:nvPr/>
            </p:nvSpPr>
            <p:spPr>
              <a:xfrm>
                <a:off x="4209920" y="4666558"/>
                <a:ext cx="131516" cy="19756"/>
              </a:xfrm>
              <a:custGeom>
                <a:avLst/>
                <a:gdLst/>
                <a:ahLst/>
                <a:cxnLst/>
                <a:rect l="l" t="t" r="r" b="b"/>
                <a:pathLst>
                  <a:path w="147954" h="22225">
                    <a:moveTo>
                      <a:pt x="0" y="0"/>
                    </a:moveTo>
                    <a:lnTo>
                      <a:pt x="147635" y="22153"/>
                    </a:lnTo>
                  </a:path>
                </a:pathLst>
              </a:custGeom>
              <a:ln w="3175">
                <a:solidFill>
                  <a:srgbClr val="000000"/>
                </a:solidFill>
              </a:ln>
            </p:spPr>
            <p:txBody>
              <a:bodyPr wrap="square" lIns="0" tIns="0" rIns="0" bIns="0" rtlCol="0"/>
              <a:lstStyle/>
              <a:p>
                <a:endParaRPr sz="2133"/>
              </a:p>
            </p:txBody>
          </p:sp>
          <p:sp>
            <p:nvSpPr>
              <p:cNvPr id="299" name="object 299"/>
              <p:cNvSpPr/>
              <p:nvPr/>
            </p:nvSpPr>
            <p:spPr>
              <a:xfrm>
                <a:off x="4118618" y="4708869"/>
                <a:ext cx="90876" cy="39511"/>
              </a:xfrm>
              <a:custGeom>
                <a:avLst/>
                <a:gdLst/>
                <a:ahLst/>
                <a:cxnLst/>
                <a:rect l="l" t="t" r="r" b="b"/>
                <a:pathLst>
                  <a:path w="102235" h="44450">
                    <a:moveTo>
                      <a:pt x="0" y="44307"/>
                    </a:moveTo>
                    <a:lnTo>
                      <a:pt x="101817" y="0"/>
                    </a:lnTo>
                  </a:path>
                </a:pathLst>
              </a:custGeom>
              <a:ln w="3175">
                <a:solidFill>
                  <a:srgbClr val="000000"/>
                </a:solidFill>
              </a:ln>
            </p:spPr>
            <p:txBody>
              <a:bodyPr wrap="square" lIns="0" tIns="0" rIns="0" bIns="0" rtlCol="0"/>
              <a:lstStyle/>
              <a:p>
                <a:endParaRPr sz="2133"/>
              </a:p>
            </p:txBody>
          </p:sp>
          <p:sp>
            <p:nvSpPr>
              <p:cNvPr id="300" name="object 300"/>
              <p:cNvSpPr/>
              <p:nvPr/>
            </p:nvSpPr>
            <p:spPr>
              <a:xfrm>
                <a:off x="4047545" y="4680662"/>
                <a:ext cx="162560" cy="66604"/>
              </a:xfrm>
              <a:custGeom>
                <a:avLst/>
                <a:gdLst/>
                <a:ahLst/>
                <a:cxnLst/>
                <a:rect l="l" t="t" r="r" b="b"/>
                <a:pathLst>
                  <a:path w="182879" h="74929">
                    <a:moveTo>
                      <a:pt x="0" y="74544"/>
                    </a:moveTo>
                    <a:lnTo>
                      <a:pt x="91935" y="31434"/>
                    </a:lnTo>
                    <a:lnTo>
                      <a:pt x="138951" y="19758"/>
                    </a:lnTo>
                    <a:lnTo>
                      <a:pt x="182373" y="0"/>
                    </a:lnTo>
                  </a:path>
                </a:pathLst>
              </a:custGeom>
              <a:ln w="3175">
                <a:solidFill>
                  <a:srgbClr val="000000"/>
                </a:solidFill>
              </a:ln>
            </p:spPr>
            <p:txBody>
              <a:bodyPr wrap="square" lIns="0" tIns="0" rIns="0" bIns="0" rtlCol="0"/>
              <a:lstStyle/>
              <a:p>
                <a:endParaRPr sz="2133"/>
              </a:p>
            </p:txBody>
          </p:sp>
          <p:sp>
            <p:nvSpPr>
              <p:cNvPr id="301" name="object 301"/>
              <p:cNvSpPr/>
              <p:nvPr/>
            </p:nvSpPr>
            <p:spPr>
              <a:xfrm>
                <a:off x="4048077" y="4639148"/>
                <a:ext cx="162560" cy="69991"/>
              </a:xfrm>
              <a:custGeom>
                <a:avLst/>
                <a:gdLst/>
                <a:ahLst/>
                <a:cxnLst/>
                <a:rect l="l" t="t" r="r" b="b"/>
                <a:pathLst>
                  <a:path w="182879" h="78739">
                    <a:moveTo>
                      <a:pt x="0" y="78735"/>
                    </a:moveTo>
                    <a:lnTo>
                      <a:pt x="77561" y="38918"/>
                    </a:lnTo>
                    <a:lnTo>
                      <a:pt x="146138" y="23351"/>
                    </a:lnTo>
                    <a:lnTo>
                      <a:pt x="182373" y="0"/>
                    </a:lnTo>
                  </a:path>
                </a:pathLst>
              </a:custGeom>
              <a:ln w="3175">
                <a:solidFill>
                  <a:srgbClr val="000000"/>
                </a:solidFill>
              </a:ln>
            </p:spPr>
            <p:txBody>
              <a:bodyPr wrap="square" lIns="0" tIns="0" rIns="0" bIns="0" rtlCol="0"/>
              <a:lstStyle/>
              <a:p>
                <a:endParaRPr sz="2133"/>
              </a:p>
            </p:txBody>
          </p:sp>
          <p:sp>
            <p:nvSpPr>
              <p:cNvPr id="302" name="object 302"/>
              <p:cNvSpPr/>
              <p:nvPr/>
            </p:nvSpPr>
            <p:spPr>
              <a:xfrm>
                <a:off x="4048343" y="4598966"/>
                <a:ext cx="162560" cy="72813"/>
              </a:xfrm>
              <a:custGeom>
                <a:avLst/>
                <a:gdLst/>
                <a:ahLst/>
                <a:cxnLst/>
                <a:rect l="l" t="t" r="r" b="b"/>
                <a:pathLst>
                  <a:path w="182879" h="81914">
                    <a:moveTo>
                      <a:pt x="0" y="81429"/>
                    </a:moveTo>
                    <a:lnTo>
                      <a:pt x="106608" y="25446"/>
                    </a:lnTo>
                    <a:lnTo>
                      <a:pt x="134159" y="19758"/>
                    </a:lnTo>
                    <a:lnTo>
                      <a:pt x="182373" y="0"/>
                    </a:lnTo>
                  </a:path>
                </a:pathLst>
              </a:custGeom>
              <a:ln w="3175">
                <a:solidFill>
                  <a:srgbClr val="000000"/>
                </a:solidFill>
              </a:ln>
            </p:spPr>
            <p:txBody>
              <a:bodyPr wrap="square" lIns="0" tIns="0" rIns="0" bIns="0" rtlCol="0"/>
              <a:lstStyle/>
              <a:p>
                <a:endParaRPr sz="2133"/>
              </a:p>
            </p:txBody>
          </p:sp>
          <p:sp>
            <p:nvSpPr>
              <p:cNvPr id="303" name="object 303"/>
              <p:cNvSpPr/>
              <p:nvPr/>
            </p:nvSpPr>
            <p:spPr>
              <a:xfrm>
                <a:off x="4049408" y="4571024"/>
                <a:ext cx="160867" cy="55880"/>
              </a:xfrm>
              <a:custGeom>
                <a:avLst/>
                <a:gdLst/>
                <a:ahLst/>
                <a:cxnLst/>
                <a:rect l="l" t="t" r="r" b="b"/>
                <a:pathLst>
                  <a:path w="180975" h="62864">
                    <a:moveTo>
                      <a:pt x="0" y="62868"/>
                    </a:moveTo>
                    <a:lnTo>
                      <a:pt x="7486" y="58976"/>
                    </a:lnTo>
                    <a:lnTo>
                      <a:pt x="25753" y="49995"/>
                    </a:lnTo>
                    <a:lnTo>
                      <a:pt x="69176" y="28141"/>
                    </a:lnTo>
                    <a:lnTo>
                      <a:pt x="81154" y="22153"/>
                    </a:lnTo>
                    <a:lnTo>
                      <a:pt x="83550" y="21854"/>
                    </a:lnTo>
                    <a:lnTo>
                      <a:pt x="99421" y="22453"/>
                    </a:lnTo>
                    <a:lnTo>
                      <a:pt x="132961" y="17663"/>
                    </a:lnTo>
                    <a:lnTo>
                      <a:pt x="163507" y="6286"/>
                    </a:lnTo>
                    <a:lnTo>
                      <a:pt x="180875" y="0"/>
                    </a:lnTo>
                  </a:path>
                </a:pathLst>
              </a:custGeom>
              <a:ln w="3175">
                <a:solidFill>
                  <a:srgbClr val="000000"/>
                </a:solidFill>
              </a:ln>
            </p:spPr>
            <p:txBody>
              <a:bodyPr wrap="square" lIns="0" tIns="0" rIns="0" bIns="0" rtlCol="0"/>
              <a:lstStyle/>
              <a:p>
                <a:endParaRPr sz="2133"/>
              </a:p>
            </p:txBody>
          </p:sp>
          <p:sp>
            <p:nvSpPr>
              <p:cNvPr id="304" name="object 304"/>
              <p:cNvSpPr/>
              <p:nvPr/>
            </p:nvSpPr>
            <p:spPr>
              <a:xfrm>
                <a:off x="4047546" y="4536429"/>
                <a:ext cx="163124" cy="60960"/>
              </a:xfrm>
              <a:custGeom>
                <a:avLst/>
                <a:gdLst/>
                <a:ahLst/>
                <a:cxnLst/>
                <a:rect l="l" t="t" r="r" b="b"/>
                <a:pathLst>
                  <a:path w="183514" h="68579">
                    <a:moveTo>
                      <a:pt x="0" y="68556"/>
                    </a:moveTo>
                    <a:lnTo>
                      <a:pt x="9283" y="63168"/>
                    </a:lnTo>
                    <a:lnTo>
                      <a:pt x="26652" y="53887"/>
                    </a:lnTo>
                    <a:lnTo>
                      <a:pt x="65283" y="33230"/>
                    </a:lnTo>
                    <a:lnTo>
                      <a:pt x="75464" y="27841"/>
                    </a:lnTo>
                    <a:lnTo>
                      <a:pt x="78459" y="27243"/>
                    </a:lnTo>
                    <a:lnTo>
                      <a:pt x="101817" y="24548"/>
                    </a:lnTo>
                    <a:lnTo>
                      <a:pt x="124876" y="21854"/>
                    </a:lnTo>
                    <a:lnTo>
                      <a:pt x="135956" y="18261"/>
                    </a:lnTo>
                    <a:lnTo>
                      <a:pt x="165603" y="6885"/>
                    </a:lnTo>
                    <a:lnTo>
                      <a:pt x="183271" y="0"/>
                    </a:lnTo>
                  </a:path>
                </a:pathLst>
              </a:custGeom>
              <a:ln w="3175">
                <a:solidFill>
                  <a:srgbClr val="000000"/>
                </a:solidFill>
              </a:ln>
            </p:spPr>
            <p:txBody>
              <a:bodyPr wrap="square" lIns="0" tIns="0" rIns="0" bIns="0" rtlCol="0"/>
              <a:lstStyle/>
              <a:p>
                <a:endParaRPr sz="2133"/>
              </a:p>
            </p:txBody>
          </p:sp>
          <p:sp>
            <p:nvSpPr>
              <p:cNvPr id="305" name="object 305"/>
              <p:cNvSpPr/>
              <p:nvPr/>
            </p:nvSpPr>
            <p:spPr>
              <a:xfrm>
                <a:off x="4048078" y="4514342"/>
                <a:ext cx="141676" cy="55316"/>
              </a:xfrm>
              <a:custGeom>
                <a:avLst/>
                <a:gdLst/>
                <a:ahLst/>
                <a:cxnLst/>
                <a:rect l="l" t="t" r="r" b="b"/>
                <a:pathLst>
                  <a:path w="159385" h="62229">
                    <a:moveTo>
                      <a:pt x="0" y="61970"/>
                    </a:moveTo>
                    <a:lnTo>
                      <a:pt x="159015" y="0"/>
                    </a:lnTo>
                  </a:path>
                </a:pathLst>
              </a:custGeom>
              <a:ln w="3175">
                <a:solidFill>
                  <a:srgbClr val="000000"/>
                </a:solidFill>
              </a:ln>
            </p:spPr>
            <p:txBody>
              <a:bodyPr wrap="square" lIns="0" tIns="0" rIns="0" bIns="0" rtlCol="0"/>
              <a:lstStyle/>
              <a:p>
                <a:endParaRPr sz="2133"/>
              </a:p>
            </p:txBody>
          </p:sp>
          <p:sp>
            <p:nvSpPr>
              <p:cNvPr id="307" name="object 307"/>
              <p:cNvSpPr/>
              <p:nvPr/>
            </p:nvSpPr>
            <p:spPr>
              <a:xfrm>
                <a:off x="3559353" y="4261537"/>
                <a:ext cx="60396" cy="14111"/>
              </a:xfrm>
              <a:custGeom>
                <a:avLst/>
                <a:gdLst/>
                <a:ahLst/>
                <a:cxnLst/>
                <a:rect l="l" t="t" r="r" b="b"/>
                <a:pathLst>
                  <a:path w="67945" h="15875">
                    <a:moveTo>
                      <a:pt x="0" y="15866"/>
                    </a:moveTo>
                    <a:lnTo>
                      <a:pt x="67678" y="0"/>
                    </a:lnTo>
                  </a:path>
                </a:pathLst>
              </a:custGeom>
              <a:ln w="3175">
                <a:solidFill>
                  <a:srgbClr val="000000"/>
                </a:solidFill>
              </a:ln>
            </p:spPr>
            <p:txBody>
              <a:bodyPr wrap="square" lIns="0" tIns="0" rIns="0" bIns="0" rtlCol="0"/>
              <a:lstStyle/>
              <a:p>
                <a:endParaRPr sz="2133"/>
              </a:p>
            </p:txBody>
          </p:sp>
          <p:sp>
            <p:nvSpPr>
              <p:cNvPr id="308" name="object 308"/>
              <p:cNvSpPr/>
              <p:nvPr/>
            </p:nvSpPr>
            <p:spPr>
              <a:xfrm>
                <a:off x="2843569" y="3869290"/>
                <a:ext cx="1204524" cy="900289"/>
              </a:xfrm>
              <a:custGeom>
                <a:avLst/>
                <a:gdLst/>
                <a:ahLst/>
                <a:cxnLst/>
                <a:rect l="l" t="t" r="r" b="b"/>
                <a:pathLst>
                  <a:path w="1355089" h="1012825">
                    <a:moveTo>
                      <a:pt x="0" y="0"/>
                    </a:moveTo>
                    <a:lnTo>
                      <a:pt x="1354473" y="768195"/>
                    </a:lnTo>
                    <a:lnTo>
                      <a:pt x="1354473" y="1012484"/>
                    </a:lnTo>
                  </a:path>
                </a:pathLst>
              </a:custGeom>
              <a:ln w="3175">
                <a:solidFill>
                  <a:srgbClr val="000000"/>
                </a:solidFill>
              </a:ln>
            </p:spPr>
            <p:txBody>
              <a:bodyPr wrap="square" lIns="0" tIns="0" rIns="0" bIns="0" rtlCol="0"/>
              <a:lstStyle/>
              <a:p>
                <a:endParaRPr sz="2133"/>
              </a:p>
            </p:txBody>
          </p:sp>
          <p:sp>
            <p:nvSpPr>
              <p:cNvPr id="309" name="object 309"/>
              <p:cNvSpPr/>
              <p:nvPr/>
            </p:nvSpPr>
            <p:spPr>
              <a:xfrm>
                <a:off x="3871594" y="1912578"/>
                <a:ext cx="82409" cy="19191"/>
              </a:xfrm>
              <a:custGeom>
                <a:avLst/>
                <a:gdLst/>
                <a:ahLst/>
                <a:cxnLst/>
                <a:rect l="l" t="t" r="r" b="b"/>
                <a:pathLst>
                  <a:path w="92710" h="21589">
                    <a:moveTo>
                      <a:pt x="0" y="21554"/>
                    </a:moveTo>
                    <a:lnTo>
                      <a:pt x="92534" y="0"/>
                    </a:lnTo>
                  </a:path>
                </a:pathLst>
              </a:custGeom>
              <a:ln w="3175">
                <a:solidFill>
                  <a:srgbClr val="000000"/>
                </a:solidFill>
              </a:ln>
            </p:spPr>
            <p:txBody>
              <a:bodyPr wrap="square" lIns="0" tIns="0" rIns="0" bIns="0" rtlCol="0"/>
              <a:lstStyle/>
              <a:p>
                <a:endParaRPr sz="2133"/>
              </a:p>
            </p:txBody>
          </p:sp>
          <p:sp>
            <p:nvSpPr>
              <p:cNvPr id="310" name="object 310"/>
              <p:cNvSpPr/>
              <p:nvPr/>
            </p:nvSpPr>
            <p:spPr>
              <a:xfrm>
                <a:off x="3818089" y="1904328"/>
                <a:ext cx="97649" cy="19191"/>
              </a:xfrm>
              <a:custGeom>
                <a:avLst/>
                <a:gdLst/>
                <a:ahLst/>
                <a:cxnLst/>
                <a:rect l="l" t="t" r="r" b="b"/>
                <a:pathLst>
                  <a:path w="109854" h="21589">
                    <a:moveTo>
                      <a:pt x="0" y="21554"/>
                    </a:moveTo>
                    <a:lnTo>
                      <a:pt x="109603" y="0"/>
                    </a:lnTo>
                  </a:path>
                </a:pathLst>
              </a:custGeom>
              <a:ln w="3175">
                <a:solidFill>
                  <a:srgbClr val="000000"/>
                </a:solidFill>
              </a:ln>
            </p:spPr>
            <p:txBody>
              <a:bodyPr wrap="square" lIns="0" tIns="0" rIns="0" bIns="0" rtlCol="0"/>
              <a:lstStyle/>
              <a:p>
                <a:endParaRPr sz="2133"/>
              </a:p>
            </p:txBody>
          </p:sp>
          <p:sp>
            <p:nvSpPr>
              <p:cNvPr id="311" name="object 311"/>
              <p:cNvSpPr/>
              <p:nvPr/>
            </p:nvSpPr>
            <p:spPr>
              <a:xfrm>
                <a:off x="3810903" y="1895813"/>
                <a:ext cx="66040" cy="11853"/>
              </a:xfrm>
              <a:custGeom>
                <a:avLst/>
                <a:gdLst/>
                <a:ahLst/>
                <a:cxnLst/>
                <a:rect l="l" t="t" r="r" b="b"/>
                <a:pathLst>
                  <a:path w="74295" h="13335">
                    <a:moveTo>
                      <a:pt x="0" y="13172"/>
                    </a:moveTo>
                    <a:lnTo>
                      <a:pt x="73967" y="0"/>
                    </a:lnTo>
                  </a:path>
                </a:pathLst>
              </a:custGeom>
              <a:ln w="3175">
                <a:solidFill>
                  <a:srgbClr val="000000"/>
                </a:solidFill>
              </a:ln>
            </p:spPr>
            <p:txBody>
              <a:bodyPr wrap="square" lIns="0" tIns="0" rIns="0" bIns="0" rtlCol="0"/>
              <a:lstStyle/>
              <a:p>
                <a:endParaRPr sz="2133"/>
              </a:p>
            </p:txBody>
          </p:sp>
          <p:sp>
            <p:nvSpPr>
              <p:cNvPr id="312" name="object 312"/>
              <p:cNvSpPr/>
              <p:nvPr/>
            </p:nvSpPr>
            <p:spPr>
              <a:xfrm>
                <a:off x="3804248" y="1889160"/>
                <a:ext cx="42333" cy="5080"/>
              </a:xfrm>
              <a:custGeom>
                <a:avLst/>
                <a:gdLst/>
                <a:ahLst/>
                <a:cxnLst/>
                <a:rect l="l" t="t" r="r" b="b"/>
                <a:pathLst>
                  <a:path w="47625" h="5714">
                    <a:moveTo>
                      <a:pt x="0" y="5388"/>
                    </a:moveTo>
                    <a:lnTo>
                      <a:pt x="47015" y="0"/>
                    </a:lnTo>
                  </a:path>
                </a:pathLst>
              </a:custGeom>
              <a:ln w="3175">
                <a:solidFill>
                  <a:srgbClr val="000000"/>
                </a:solidFill>
              </a:ln>
            </p:spPr>
            <p:txBody>
              <a:bodyPr wrap="square" lIns="0" tIns="0" rIns="0" bIns="0" rtlCol="0"/>
              <a:lstStyle/>
              <a:p>
                <a:endParaRPr sz="2133"/>
              </a:p>
            </p:txBody>
          </p:sp>
          <p:sp>
            <p:nvSpPr>
              <p:cNvPr id="313" name="object 313"/>
              <p:cNvSpPr/>
              <p:nvPr/>
            </p:nvSpPr>
            <p:spPr>
              <a:xfrm>
                <a:off x="3736103" y="1861750"/>
                <a:ext cx="38947" cy="126436"/>
              </a:xfrm>
              <a:custGeom>
                <a:avLst/>
                <a:gdLst/>
                <a:ahLst/>
                <a:cxnLst/>
                <a:rect l="l" t="t" r="r" b="b"/>
                <a:pathLst>
                  <a:path w="43814" h="142239">
                    <a:moveTo>
                      <a:pt x="0" y="141903"/>
                    </a:moveTo>
                    <a:lnTo>
                      <a:pt x="43422" y="0"/>
                    </a:lnTo>
                  </a:path>
                </a:pathLst>
              </a:custGeom>
              <a:ln w="3175">
                <a:solidFill>
                  <a:srgbClr val="000000"/>
                </a:solidFill>
              </a:ln>
            </p:spPr>
            <p:txBody>
              <a:bodyPr wrap="square" lIns="0" tIns="0" rIns="0" bIns="0" rtlCol="0"/>
              <a:lstStyle/>
              <a:p>
                <a:endParaRPr sz="2133"/>
              </a:p>
            </p:txBody>
          </p:sp>
          <p:sp>
            <p:nvSpPr>
              <p:cNvPr id="314" name="object 314"/>
              <p:cNvSpPr/>
              <p:nvPr/>
            </p:nvSpPr>
            <p:spPr>
              <a:xfrm>
                <a:off x="3718535" y="1857227"/>
                <a:ext cx="32173" cy="103857"/>
              </a:xfrm>
              <a:custGeom>
                <a:avLst/>
                <a:gdLst/>
                <a:ahLst/>
                <a:cxnLst/>
                <a:rect l="l" t="t" r="r" b="b"/>
                <a:pathLst>
                  <a:path w="36195" h="116839">
                    <a:moveTo>
                      <a:pt x="0" y="116456"/>
                    </a:moveTo>
                    <a:lnTo>
                      <a:pt x="35935" y="0"/>
                    </a:lnTo>
                  </a:path>
                </a:pathLst>
              </a:custGeom>
              <a:ln w="3175">
                <a:solidFill>
                  <a:srgbClr val="000000"/>
                </a:solidFill>
              </a:ln>
            </p:spPr>
            <p:txBody>
              <a:bodyPr wrap="square" lIns="0" tIns="0" rIns="0" bIns="0" rtlCol="0"/>
              <a:lstStyle/>
              <a:p>
                <a:endParaRPr sz="2133"/>
              </a:p>
            </p:txBody>
          </p:sp>
          <p:sp>
            <p:nvSpPr>
              <p:cNvPr id="315" name="object 315"/>
              <p:cNvSpPr/>
              <p:nvPr/>
            </p:nvSpPr>
            <p:spPr>
              <a:xfrm>
                <a:off x="3695642" y="1851638"/>
                <a:ext cx="25400" cy="90876"/>
              </a:xfrm>
              <a:custGeom>
                <a:avLst/>
                <a:gdLst/>
                <a:ahLst/>
                <a:cxnLst/>
                <a:rect l="l" t="t" r="r" b="b"/>
                <a:pathLst>
                  <a:path w="28575" h="102235">
                    <a:moveTo>
                      <a:pt x="0" y="101787"/>
                    </a:moveTo>
                    <a:lnTo>
                      <a:pt x="28449" y="0"/>
                    </a:lnTo>
                  </a:path>
                </a:pathLst>
              </a:custGeom>
              <a:ln w="3175">
                <a:solidFill>
                  <a:srgbClr val="000000"/>
                </a:solidFill>
              </a:ln>
            </p:spPr>
            <p:txBody>
              <a:bodyPr wrap="square" lIns="0" tIns="0" rIns="0" bIns="0" rtlCol="0"/>
              <a:lstStyle/>
              <a:p>
                <a:endParaRPr sz="2133"/>
              </a:p>
            </p:txBody>
          </p:sp>
          <p:sp>
            <p:nvSpPr>
              <p:cNvPr id="316" name="object 316"/>
              <p:cNvSpPr/>
              <p:nvPr/>
            </p:nvSpPr>
            <p:spPr>
              <a:xfrm>
                <a:off x="3668224" y="1847114"/>
                <a:ext cx="25964" cy="89182"/>
              </a:xfrm>
              <a:custGeom>
                <a:avLst/>
                <a:gdLst/>
                <a:ahLst/>
                <a:cxnLst/>
                <a:rect l="l" t="t" r="r" b="b"/>
                <a:pathLst>
                  <a:path w="29210" h="100330">
                    <a:moveTo>
                      <a:pt x="0" y="99991"/>
                    </a:moveTo>
                    <a:lnTo>
                      <a:pt x="29047" y="0"/>
                    </a:lnTo>
                  </a:path>
                </a:pathLst>
              </a:custGeom>
              <a:ln w="3175">
                <a:solidFill>
                  <a:srgbClr val="000000"/>
                </a:solidFill>
              </a:ln>
            </p:spPr>
            <p:txBody>
              <a:bodyPr wrap="square" lIns="0" tIns="0" rIns="0" bIns="0" rtlCol="0"/>
              <a:lstStyle/>
              <a:p>
                <a:endParaRPr sz="2133"/>
              </a:p>
            </p:txBody>
          </p:sp>
          <p:sp>
            <p:nvSpPr>
              <p:cNvPr id="317" name="object 317"/>
              <p:cNvSpPr/>
              <p:nvPr/>
            </p:nvSpPr>
            <p:spPr>
              <a:xfrm>
                <a:off x="3646131" y="1842857"/>
                <a:ext cx="25400" cy="88053"/>
              </a:xfrm>
              <a:custGeom>
                <a:avLst/>
                <a:gdLst/>
                <a:ahLst/>
                <a:cxnLst/>
                <a:rect l="l" t="t" r="r" b="b"/>
                <a:pathLst>
                  <a:path w="28575" h="99060">
                    <a:moveTo>
                      <a:pt x="0" y="98494"/>
                    </a:moveTo>
                    <a:lnTo>
                      <a:pt x="28149" y="0"/>
                    </a:lnTo>
                  </a:path>
                </a:pathLst>
              </a:custGeom>
              <a:ln w="3175">
                <a:solidFill>
                  <a:srgbClr val="000000"/>
                </a:solidFill>
              </a:ln>
            </p:spPr>
            <p:txBody>
              <a:bodyPr wrap="square" lIns="0" tIns="0" rIns="0" bIns="0" rtlCol="0"/>
              <a:lstStyle/>
              <a:p>
                <a:endParaRPr sz="2133"/>
              </a:p>
            </p:txBody>
          </p:sp>
          <p:sp>
            <p:nvSpPr>
              <p:cNvPr id="318" name="object 318"/>
              <p:cNvSpPr/>
              <p:nvPr/>
            </p:nvSpPr>
            <p:spPr>
              <a:xfrm>
                <a:off x="3589432" y="1940519"/>
                <a:ext cx="96520" cy="18062"/>
              </a:xfrm>
              <a:custGeom>
                <a:avLst/>
                <a:gdLst/>
                <a:ahLst/>
                <a:cxnLst/>
                <a:rect l="l" t="t" r="r" b="b"/>
                <a:pathLst>
                  <a:path w="108585" h="20319">
                    <a:moveTo>
                      <a:pt x="0" y="20058"/>
                    </a:moveTo>
                    <a:lnTo>
                      <a:pt x="108405" y="0"/>
                    </a:lnTo>
                  </a:path>
                </a:pathLst>
              </a:custGeom>
              <a:ln w="3175">
                <a:solidFill>
                  <a:srgbClr val="000000"/>
                </a:solidFill>
              </a:ln>
            </p:spPr>
            <p:txBody>
              <a:bodyPr wrap="square" lIns="0" tIns="0" rIns="0" bIns="0" rtlCol="0"/>
              <a:lstStyle/>
              <a:p>
                <a:endParaRPr sz="2133"/>
              </a:p>
            </p:txBody>
          </p:sp>
          <p:sp>
            <p:nvSpPr>
              <p:cNvPr id="319" name="object 319"/>
              <p:cNvSpPr/>
              <p:nvPr/>
            </p:nvSpPr>
            <p:spPr>
              <a:xfrm>
                <a:off x="3531403" y="1932270"/>
                <a:ext cx="117969" cy="22013"/>
              </a:xfrm>
              <a:custGeom>
                <a:avLst/>
                <a:gdLst/>
                <a:ahLst/>
                <a:cxnLst/>
                <a:rect l="l" t="t" r="r" b="b"/>
                <a:pathLst>
                  <a:path w="132714" h="24764">
                    <a:moveTo>
                      <a:pt x="0" y="24548"/>
                    </a:moveTo>
                    <a:lnTo>
                      <a:pt x="132662" y="0"/>
                    </a:lnTo>
                  </a:path>
                </a:pathLst>
              </a:custGeom>
              <a:ln w="3175">
                <a:solidFill>
                  <a:srgbClr val="000000"/>
                </a:solidFill>
              </a:ln>
            </p:spPr>
            <p:txBody>
              <a:bodyPr wrap="square" lIns="0" tIns="0" rIns="0" bIns="0" rtlCol="0"/>
              <a:lstStyle/>
              <a:p>
                <a:endParaRPr sz="2133"/>
              </a:p>
            </p:txBody>
          </p:sp>
          <p:sp>
            <p:nvSpPr>
              <p:cNvPr id="320" name="object 320"/>
              <p:cNvSpPr/>
              <p:nvPr/>
            </p:nvSpPr>
            <p:spPr>
              <a:xfrm>
                <a:off x="3484820" y="1922690"/>
                <a:ext cx="123049" cy="20884"/>
              </a:xfrm>
              <a:custGeom>
                <a:avLst/>
                <a:gdLst/>
                <a:ahLst/>
                <a:cxnLst/>
                <a:rect l="l" t="t" r="r" b="b"/>
                <a:pathLst>
                  <a:path w="138429" h="23494">
                    <a:moveTo>
                      <a:pt x="0" y="23051"/>
                    </a:moveTo>
                    <a:lnTo>
                      <a:pt x="138052" y="0"/>
                    </a:lnTo>
                  </a:path>
                </a:pathLst>
              </a:custGeom>
              <a:ln w="3175">
                <a:solidFill>
                  <a:srgbClr val="000000"/>
                </a:solidFill>
              </a:ln>
            </p:spPr>
            <p:txBody>
              <a:bodyPr wrap="square" lIns="0" tIns="0" rIns="0" bIns="0" rtlCol="0"/>
              <a:lstStyle/>
              <a:p>
                <a:endParaRPr sz="2133"/>
              </a:p>
            </p:txBody>
          </p:sp>
          <p:sp>
            <p:nvSpPr>
              <p:cNvPr id="321" name="object 321"/>
              <p:cNvSpPr/>
              <p:nvPr/>
            </p:nvSpPr>
            <p:spPr>
              <a:xfrm>
                <a:off x="3440899" y="1915505"/>
                <a:ext cx="134338" cy="18062"/>
              </a:xfrm>
              <a:custGeom>
                <a:avLst/>
                <a:gdLst/>
                <a:ahLst/>
                <a:cxnLst/>
                <a:rect l="l" t="t" r="r" b="b"/>
                <a:pathLst>
                  <a:path w="151129" h="20319">
                    <a:moveTo>
                      <a:pt x="0" y="20058"/>
                    </a:moveTo>
                    <a:lnTo>
                      <a:pt x="150630" y="0"/>
                    </a:lnTo>
                  </a:path>
                </a:pathLst>
              </a:custGeom>
              <a:ln w="3175">
                <a:solidFill>
                  <a:srgbClr val="000000"/>
                </a:solidFill>
              </a:ln>
            </p:spPr>
            <p:txBody>
              <a:bodyPr wrap="square" lIns="0" tIns="0" rIns="0" bIns="0" rtlCol="0"/>
              <a:lstStyle/>
              <a:p>
                <a:endParaRPr sz="2133"/>
              </a:p>
            </p:txBody>
          </p:sp>
          <p:sp>
            <p:nvSpPr>
              <p:cNvPr id="322" name="object 322"/>
              <p:cNvSpPr/>
              <p:nvPr/>
            </p:nvSpPr>
            <p:spPr>
              <a:xfrm>
                <a:off x="3674081" y="1731090"/>
                <a:ext cx="82409" cy="14111"/>
              </a:xfrm>
              <a:custGeom>
                <a:avLst/>
                <a:gdLst/>
                <a:ahLst/>
                <a:cxnLst/>
                <a:rect l="l" t="t" r="r" b="b"/>
                <a:pathLst>
                  <a:path w="92710" h="15875">
                    <a:moveTo>
                      <a:pt x="0" y="15268"/>
                    </a:moveTo>
                    <a:lnTo>
                      <a:pt x="92534" y="0"/>
                    </a:lnTo>
                  </a:path>
                </a:pathLst>
              </a:custGeom>
              <a:ln w="3175">
                <a:solidFill>
                  <a:srgbClr val="000000"/>
                </a:solidFill>
              </a:ln>
            </p:spPr>
            <p:txBody>
              <a:bodyPr wrap="square" lIns="0" tIns="0" rIns="0" bIns="0" rtlCol="0"/>
              <a:lstStyle/>
              <a:p>
                <a:endParaRPr sz="2133"/>
              </a:p>
            </p:txBody>
          </p:sp>
          <p:sp>
            <p:nvSpPr>
              <p:cNvPr id="323" name="object 323"/>
              <p:cNvSpPr/>
              <p:nvPr/>
            </p:nvSpPr>
            <p:spPr>
              <a:xfrm>
                <a:off x="3664231" y="1722574"/>
                <a:ext cx="39511" cy="2258"/>
              </a:xfrm>
              <a:custGeom>
                <a:avLst/>
                <a:gdLst/>
                <a:ahLst/>
                <a:cxnLst/>
                <a:rect l="l" t="t" r="r" b="b"/>
                <a:pathLst>
                  <a:path w="44450" h="2540">
                    <a:moveTo>
                      <a:pt x="0" y="2394"/>
                    </a:moveTo>
                    <a:lnTo>
                      <a:pt x="44021" y="0"/>
                    </a:lnTo>
                  </a:path>
                </a:pathLst>
              </a:custGeom>
              <a:ln w="3175">
                <a:solidFill>
                  <a:srgbClr val="000000"/>
                </a:solidFill>
              </a:ln>
            </p:spPr>
            <p:txBody>
              <a:bodyPr wrap="square" lIns="0" tIns="0" rIns="0" bIns="0" rtlCol="0"/>
              <a:lstStyle/>
              <a:p>
                <a:endParaRPr sz="2133"/>
              </a:p>
            </p:txBody>
          </p:sp>
          <p:sp>
            <p:nvSpPr>
              <p:cNvPr id="324" name="object 324"/>
              <p:cNvSpPr/>
              <p:nvPr/>
            </p:nvSpPr>
            <p:spPr>
              <a:xfrm>
                <a:off x="3580649" y="1681594"/>
                <a:ext cx="33302" cy="121356"/>
              </a:xfrm>
              <a:custGeom>
                <a:avLst/>
                <a:gdLst/>
                <a:ahLst/>
                <a:cxnLst/>
                <a:rect l="l" t="t" r="r" b="b"/>
                <a:pathLst>
                  <a:path w="37464" h="136525">
                    <a:moveTo>
                      <a:pt x="0" y="136514"/>
                    </a:moveTo>
                    <a:lnTo>
                      <a:pt x="37133" y="0"/>
                    </a:lnTo>
                  </a:path>
                </a:pathLst>
              </a:custGeom>
              <a:ln w="3175">
                <a:solidFill>
                  <a:srgbClr val="000000"/>
                </a:solidFill>
              </a:ln>
            </p:spPr>
            <p:txBody>
              <a:bodyPr wrap="square" lIns="0" tIns="0" rIns="0" bIns="0" rtlCol="0"/>
              <a:lstStyle/>
              <a:p>
                <a:endParaRPr sz="2133"/>
              </a:p>
            </p:txBody>
          </p:sp>
          <p:sp>
            <p:nvSpPr>
              <p:cNvPr id="325" name="object 325"/>
              <p:cNvSpPr/>
              <p:nvPr/>
            </p:nvSpPr>
            <p:spPr>
              <a:xfrm>
                <a:off x="3559353" y="1678135"/>
                <a:ext cx="29916" cy="98212"/>
              </a:xfrm>
              <a:custGeom>
                <a:avLst/>
                <a:gdLst/>
                <a:ahLst/>
                <a:cxnLst/>
                <a:rect l="l" t="t" r="r" b="b"/>
                <a:pathLst>
                  <a:path w="33654" h="110490">
                    <a:moveTo>
                      <a:pt x="0" y="109870"/>
                    </a:moveTo>
                    <a:lnTo>
                      <a:pt x="33539" y="0"/>
                    </a:lnTo>
                  </a:path>
                </a:pathLst>
              </a:custGeom>
              <a:ln w="3175">
                <a:solidFill>
                  <a:srgbClr val="000000"/>
                </a:solidFill>
              </a:ln>
            </p:spPr>
            <p:txBody>
              <a:bodyPr wrap="square" lIns="0" tIns="0" rIns="0" bIns="0" rtlCol="0"/>
              <a:lstStyle/>
              <a:p>
                <a:endParaRPr sz="2133"/>
              </a:p>
            </p:txBody>
          </p:sp>
          <p:sp>
            <p:nvSpPr>
              <p:cNvPr id="326" name="object 326"/>
              <p:cNvSpPr/>
              <p:nvPr/>
            </p:nvSpPr>
            <p:spPr>
              <a:xfrm>
                <a:off x="3534863" y="1677070"/>
                <a:ext cx="25964" cy="79587"/>
              </a:xfrm>
              <a:custGeom>
                <a:avLst/>
                <a:gdLst/>
                <a:ahLst/>
                <a:cxnLst/>
                <a:rect l="l" t="t" r="r" b="b"/>
                <a:pathLst>
                  <a:path w="29210" h="89534">
                    <a:moveTo>
                      <a:pt x="0" y="88914"/>
                    </a:moveTo>
                    <a:lnTo>
                      <a:pt x="28748" y="0"/>
                    </a:lnTo>
                  </a:path>
                </a:pathLst>
              </a:custGeom>
              <a:ln w="3175">
                <a:solidFill>
                  <a:srgbClr val="000000"/>
                </a:solidFill>
              </a:ln>
            </p:spPr>
            <p:txBody>
              <a:bodyPr wrap="square" lIns="0" tIns="0" rIns="0" bIns="0" rtlCol="0"/>
              <a:lstStyle/>
              <a:p>
                <a:endParaRPr sz="2133"/>
              </a:p>
            </p:txBody>
          </p:sp>
          <p:sp>
            <p:nvSpPr>
              <p:cNvPr id="327" name="object 327"/>
              <p:cNvSpPr/>
              <p:nvPr/>
            </p:nvSpPr>
            <p:spPr>
              <a:xfrm>
                <a:off x="3497597" y="1669352"/>
                <a:ext cx="27658" cy="79022"/>
              </a:xfrm>
              <a:custGeom>
                <a:avLst/>
                <a:gdLst/>
                <a:ahLst/>
                <a:cxnLst/>
                <a:rect l="l" t="t" r="r" b="b"/>
                <a:pathLst>
                  <a:path w="31114" h="88900">
                    <a:moveTo>
                      <a:pt x="0" y="88614"/>
                    </a:moveTo>
                    <a:lnTo>
                      <a:pt x="30545" y="0"/>
                    </a:lnTo>
                  </a:path>
                </a:pathLst>
              </a:custGeom>
              <a:ln w="3175">
                <a:solidFill>
                  <a:srgbClr val="000000"/>
                </a:solidFill>
              </a:ln>
            </p:spPr>
            <p:txBody>
              <a:bodyPr wrap="square" lIns="0" tIns="0" rIns="0" bIns="0" rtlCol="0"/>
              <a:lstStyle/>
              <a:p>
                <a:endParaRPr sz="2133"/>
              </a:p>
            </p:txBody>
          </p:sp>
          <p:sp>
            <p:nvSpPr>
              <p:cNvPr id="328" name="object 328"/>
              <p:cNvSpPr/>
              <p:nvPr/>
            </p:nvSpPr>
            <p:spPr>
              <a:xfrm>
                <a:off x="3392719" y="1751581"/>
                <a:ext cx="120227" cy="16933"/>
              </a:xfrm>
              <a:custGeom>
                <a:avLst/>
                <a:gdLst/>
                <a:ahLst/>
                <a:cxnLst/>
                <a:rect l="l" t="t" r="r" b="b"/>
                <a:pathLst>
                  <a:path w="135254" h="19050">
                    <a:moveTo>
                      <a:pt x="0" y="18561"/>
                    </a:moveTo>
                    <a:lnTo>
                      <a:pt x="135058" y="0"/>
                    </a:lnTo>
                  </a:path>
                </a:pathLst>
              </a:custGeom>
              <a:ln w="3175">
                <a:solidFill>
                  <a:srgbClr val="000000"/>
                </a:solidFill>
              </a:ln>
            </p:spPr>
            <p:txBody>
              <a:bodyPr wrap="square" lIns="0" tIns="0" rIns="0" bIns="0" rtlCol="0"/>
              <a:lstStyle/>
              <a:p>
                <a:endParaRPr sz="2133"/>
              </a:p>
            </p:txBody>
          </p:sp>
          <p:sp>
            <p:nvSpPr>
              <p:cNvPr id="329" name="object 329"/>
              <p:cNvSpPr/>
              <p:nvPr/>
            </p:nvSpPr>
            <p:spPr>
              <a:xfrm>
                <a:off x="3356783" y="1743332"/>
                <a:ext cx="117969" cy="18627"/>
              </a:xfrm>
              <a:custGeom>
                <a:avLst/>
                <a:gdLst/>
                <a:ahLst/>
                <a:cxnLst/>
                <a:rect l="l" t="t" r="r" b="b"/>
                <a:pathLst>
                  <a:path w="132714" h="20955">
                    <a:moveTo>
                      <a:pt x="0" y="20656"/>
                    </a:moveTo>
                    <a:lnTo>
                      <a:pt x="132362" y="0"/>
                    </a:lnTo>
                  </a:path>
                </a:pathLst>
              </a:custGeom>
              <a:ln w="3175">
                <a:solidFill>
                  <a:srgbClr val="000000"/>
                </a:solidFill>
              </a:ln>
            </p:spPr>
            <p:txBody>
              <a:bodyPr wrap="square" lIns="0" tIns="0" rIns="0" bIns="0" rtlCol="0"/>
              <a:lstStyle/>
              <a:p>
                <a:endParaRPr sz="2133"/>
              </a:p>
            </p:txBody>
          </p:sp>
          <p:sp>
            <p:nvSpPr>
              <p:cNvPr id="330" name="object 330"/>
              <p:cNvSpPr/>
              <p:nvPr/>
            </p:nvSpPr>
            <p:spPr>
              <a:xfrm>
                <a:off x="3312062" y="1738542"/>
                <a:ext cx="138853" cy="15240"/>
              </a:xfrm>
              <a:custGeom>
                <a:avLst/>
                <a:gdLst/>
                <a:ahLst/>
                <a:cxnLst/>
                <a:rect l="l" t="t" r="r" b="b"/>
                <a:pathLst>
                  <a:path w="156210" h="17144">
                    <a:moveTo>
                      <a:pt x="0" y="16764"/>
                    </a:moveTo>
                    <a:lnTo>
                      <a:pt x="156020" y="0"/>
                    </a:lnTo>
                  </a:path>
                </a:pathLst>
              </a:custGeom>
              <a:ln w="3175">
                <a:solidFill>
                  <a:srgbClr val="000000"/>
                </a:solidFill>
              </a:ln>
            </p:spPr>
            <p:txBody>
              <a:bodyPr wrap="square" lIns="0" tIns="0" rIns="0" bIns="0" rtlCol="0"/>
              <a:lstStyle/>
              <a:p>
                <a:endParaRPr sz="2133"/>
              </a:p>
            </p:txBody>
          </p:sp>
          <p:sp>
            <p:nvSpPr>
              <p:cNvPr id="331" name="object 331"/>
              <p:cNvSpPr/>
              <p:nvPr/>
            </p:nvSpPr>
            <p:spPr>
              <a:xfrm>
                <a:off x="3559353" y="1960744"/>
                <a:ext cx="0" cy="2315351"/>
              </a:xfrm>
              <a:custGeom>
                <a:avLst/>
                <a:gdLst/>
                <a:ahLst/>
                <a:cxnLst/>
                <a:rect l="l" t="t" r="r" b="b"/>
                <a:pathLst>
                  <a:path h="2604770">
                    <a:moveTo>
                      <a:pt x="0" y="0"/>
                    </a:moveTo>
                    <a:lnTo>
                      <a:pt x="0" y="2604259"/>
                    </a:lnTo>
                  </a:path>
                </a:pathLst>
              </a:custGeom>
              <a:ln w="3175">
                <a:solidFill>
                  <a:srgbClr val="000000"/>
                </a:solidFill>
              </a:ln>
            </p:spPr>
            <p:txBody>
              <a:bodyPr wrap="square" lIns="0" tIns="0" rIns="0" bIns="0" rtlCol="0"/>
              <a:lstStyle/>
              <a:p>
                <a:endParaRPr sz="2133"/>
              </a:p>
            </p:txBody>
          </p:sp>
          <p:sp>
            <p:nvSpPr>
              <p:cNvPr id="332" name="object 332"/>
              <p:cNvSpPr/>
              <p:nvPr/>
            </p:nvSpPr>
            <p:spPr>
              <a:xfrm>
                <a:off x="3799722" y="1883571"/>
                <a:ext cx="180622" cy="54187"/>
              </a:xfrm>
              <a:custGeom>
                <a:avLst/>
                <a:gdLst/>
                <a:ahLst/>
                <a:cxnLst/>
                <a:rect l="l" t="t" r="r" b="b"/>
                <a:pathLst>
                  <a:path w="203200" h="60960">
                    <a:moveTo>
                      <a:pt x="202736" y="39218"/>
                    </a:moveTo>
                    <a:lnTo>
                      <a:pt x="28149" y="60473"/>
                    </a:lnTo>
                    <a:lnTo>
                      <a:pt x="0" y="0"/>
                    </a:lnTo>
                  </a:path>
                </a:pathLst>
              </a:custGeom>
              <a:ln w="3175">
                <a:solidFill>
                  <a:srgbClr val="000000"/>
                </a:solidFill>
              </a:ln>
            </p:spPr>
            <p:txBody>
              <a:bodyPr wrap="square" lIns="0" tIns="0" rIns="0" bIns="0" rtlCol="0"/>
              <a:lstStyle/>
              <a:p>
                <a:endParaRPr sz="2133"/>
              </a:p>
            </p:txBody>
          </p:sp>
          <p:sp>
            <p:nvSpPr>
              <p:cNvPr id="333" name="object 333"/>
              <p:cNvSpPr/>
              <p:nvPr/>
            </p:nvSpPr>
            <p:spPr>
              <a:xfrm>
                <a:off x="3406560" y="1838333"/>
                <a:ext cx="384386" cy="165382"/>
              </a:xfrm>
              <a:custGeom>
                <a:avLst/>
                <a:gdLst/>
                <a:ahLst/>
                <a:cxnLst/>
                <a:rect l="l" t="t" r="r" b="b"/>
                <a:pathLst>
                  <a:path w="432435" h="186055">
                    <a:moveTo>
                      <a:pt x="431826" y="29338"/>
                    </a:moveTo>
                    <a:lnTo>
                      <a:pt x="380917" y="185612"/>
                    </a:lnTo>
                    <a:lnTo>
                      <a:pt x="339591" y="120647"/>
                    </a:lnTo>
                    <a:lnTo>
                      <a:pt x="171892" y="137712"/>
                    </a:lnTo>
                    <a:lnTo>
                      <a:pt x="0" y="98194"/>
                    </a:lnTo>
                    <a:lnTo>
                      <a:pt x="160212" y="80232"/>
                    </a:lnTo>
                    <a:lnTo>
                      <a:pt x="241966" y="98494"/>
                    </a:lnTo>
                    <a:lnTo>
                      <a:pt x="271613" y="0"/>
                    </a:lnTo>
                  </a:path>
                </a:pathLst>
              </a:custGeom>
              <a:ln w="3175">
                <a:solidFill>
                  <a:srgbClr val="000000"/>
                </a:solidFill>
              </a:ln>
            </p:spPr>
            <p:txBody>
              <a:bodyPr wrap="square" lIns="0" tIns="0" rIns="0" bIns="0" rtlCol="0"/>
              <a:lstStyle/>
              <a:p>
                <a:endParaRPr sz="2133"/>
              </a:p>
            </p:txBody>
          </p:sp>
          <p:sp>
            <p:nvSpPr>
              <p:cNvPr id="334" name="object 334"/>
              <p:cNvSpPr/>
              <p:nvPr/>
            </p:nvSpPr>
            <p:spPr>
              <a:xfrm>
                <a:off x="3621908" y="1925883"/>
                <a:ext cx="86924" cy="19756"/>
              </a:xfrm>
              <a:custGeom>
                <a:avLst/>
                <a:gdLst/>
                <a:ahLst/>
                <a:cxnLst/>
                <a:rect l="l" t="t" r="r" b="b"/>
                <a:pathLst>
                  <a:path w="97789" h="22225">
                    <a:moveTo>
                      <a:pt x="0" y="0"/>
                    </a:moveTo>
                    <a:lnTo>
                      <a:pt x="97325" y="22153"/>
                    </a:lnTo>
                  </a:path>
                </a:pathLst>
              </a:custGeom>
              <a:ln w="3175">
                <a:solidFill>
                  <a:srgbClr val="000000"/>
                </a:solidFill>
              </a:ln>
            </p:spPr>
            <p:txBody>
              <a:bodyPr wrap="square" lIns="0" tIns="0" rIns="0" bIns="0" rtlCol="0"/>
              <a:lstStyle/>
              <a:p>
                <a:endParaRPr sz="2133"/>
              </a:p>
            </p:txBody>
          </p:sp>
          <p:sp>
            <p:nvSpPr>
              <p:cNvPr id="335" name="object 335"/>
              <p:cNvSpPr/>
              <p:nvPr/>
            </p:nvSpPr>
            <p:spPr>
              <a:xfrm>
                <a:off x="3647994" y="1838333"/>
                <a:ext cx="142804" cy="26529"/>
              </a:xfrm>
              <a:custGeom>
                <a:avLst/>
                <a:gdLst/>
                <a:ahLst/>
                <a:cxnLst/>
                <a:rect l="l" t="t" r="r" b="b"/>
                <a:pathLst>
                  <a:path w="160654" h="29844">
                    <a:moveTo>
                      <a:pt x="0" y="0"/>
                    </a:moveTo>
                    <a:lnTo>
                      <a:pt x="160212" y="29338"/>
                    </a:lnTo>
                  </a:path>
                </a:pathLst>
              </a:custGeom>
              <a:ln w="3175">
                <a:solidFill>
                  <a:srgbClr val="000000"/>
                </a:solidFill>
              </a:ln>
            </p:spPr>
            <p:txBody>
              <a:bodyPr wrap="square" lIns="0" tIns="0" rIns="0" bIns="0" rtlCol="0"/>
              <a:lstStyle/>
              <a:p>
                <a:endParaRPr sz="2133"/>
              </a:p>
            </p:txBody>
          </p:sp>
          <p:sp>
            <p:nvSpPr>
              <p:cNvPr id="336" name="object 336"/>
              <p:cNvSpPr/>
              <p:nvPr/>
            </p:nvSpPr>
            <p:spPr>
              <a:xfrm>
                <a:off x="3790405" y="1864412"/>
                <a:ext cx="29351" cy="19191"/>
              </a:xfrm>
              <a:custGeom>
                <a:avLst/>
                <a:gdLst/>
                <a:ahLst/>
                <a:cxnLst/>
                <a:rect l="l" t="t" r="r" b="b"/>
                <a:pathLst>
                  <a:path w="33020" h="21589">
                    <a:moveTo>
                      <a:pt x="0" y="0"/>
                    </a:moveTo>
                    <a:lnTo>
                      <a:pt x="10181" y="21554"/>
                    </a:lnTo>
                    <a:lnTo>
                      <a:pt x="32940" y="21255"/>
                    </a:lnTo>
                  </a:path>
                </a:pathLst>
              </a:custGeom>
              <a:ln w="3175">
                <a:solidFill>
                  <a:srgbClr val="000000"/>
                </a:solidFill>
              </a:ln>
            </p:spPr>
            <p:txBody>
              <a:bodyPr wrap="square" lIns="0" tIns="0" rIns="0" bIns="0" rtlCol="0"/>
              <a:lstStyle/>
              <a:p>
                <a:endParaRPr sz="2133"/>
              </a:p>
            </p:txBody>
          </p:sp>
          <p:sp>
            <p:nvSpPr>
              <p:cNvPr id="337" name="object 337"/>
              <p:cNvSpPr/>
              <p:nvPr/>
            </p:nvSpPr>
            <p:spPr>
              <a:xfrm>
                <a:off x="3406826" y="1771006"/>
                <a:ext cx="0" cy="2418080"/>
              </a:xfrm>
              <a:custGeom>
                <a:avLst/>
                <a:gdLst/>
                <a:ahLst/>
                <a:cxnLst/>
                <a:rect l="l" t="t" r="r" b="b"/>
                <a:pathLst>
                  <a:path h="2720340">
                    <a:moveTo>
                      <a:pt x="0" y="0"/>
                    </a:moveTo>
                    <a:lnTo>
                      <a:pt x="0" y="2720117"/>
                    </a:lnTo>
                  </a:path>
                </a:pathLst>
              </a:custGeom>
              <a:ln w="3175">
                <a:solidFill>
                  <a:srgbClr val="000000"/>
                </a:solidFill>
              </a:ln>
            </p:spPr>
            <p:txBody>
              <a:bodyPr wrap="square" lIns="0" tIns="0" rIns="0" bIns="0" rtlCol="0"/>
              <a:lstStyle/>
              <a:p>
                <a:endParaRPr sz="2133"/>
              </a:p>
            </p:txBody>
          </p:sp>
          <p:sp>
            <p:nvSpPr>
              <p:cNvPr id="338" name="object 338"/>
              <p:cNvSpPr/>
              <p:nvPr/>
            </p:nvSpPr>
            <p:spPr>
              <a:xfrm>
                <a:off x="3659707" y="1715656"/>
                <a:ext cx="160302" cy="35560"/>
              </a:xfrm>
              <a:custGeom>
                <a:avLst/>
                <a:gdLst/>
                <a:ahLst/>
                <a:cxnLst/>
                <a:rect l="l" t="t" r="r" b="b"/>
                <a:pathLst>
                  <a:path w="180339" h="40005">
                    <a:moveTo>
                      <a:pt x="179977" y="28141"/>
                    </a:moveTo>
                    <a:lnTo>
                      <a:pt x="19165" y="39816"/>
                    </a:lnTo>
                    <a:lnTo>
                      <a:pt x="0" y="0"/>
                    </a:lnTo>
                  </a:path>
                </a:pathLst>
              </a:custGeom>
              <a:ln w="3175">
                <a:solidFill>
                  <a:srgbClr val="000000"/>
                </a:solidFill>
              </a:ln>
            </p:spPr>
            <p:txBody>
              <a:bodyPr wrap="square" lIns="0" tIns="0" rIns="0" bIns="0" rtlCol="0"/>
              <a:lstStyle/>
              <a:p>
                <a:endParaRPr sz="2133"/>
              </a:p>
            </p:txBody>
          </p:sp>
          <p:sp>
            <p:nvSpPr>
              <p:cNvPr id="339" name="object 339"/>
              <p:cNvSpPr/>
              <p:nvPr/>
            </p:nvSpPr>
            <p:spPr>
              <a:xfrm>
                <a:off x="3269207" y="1685319"/>
                <a:ext cx="375919" cy="135467"/>
              </a:xfrm>
              <a:custGeom>
                <a:avLst/>
                <a:gdLst/>
                <a:ahLst/>
                <a:cxnLst/>
                <a:rect l="l" t="t" r="r" b="b"/>
                <a:pathLst>
                  <a:path w="422910" h="152400">
                    <a:moveTo>
                      <a:pt x="422542" y="0"/>
                    </a:moveTo>
                    <a:lnTo>
                      <a:pt x="365345" y="152381"/>
                    </a:lnTo>
                    <a:lnTo>
                      <a:pt x="313538" y="82028"/>
                    </a:lnTo>
                    <a:lnTo>
                      <a:pt x="154822" y="96099"/>
                    </a:lnTo>
                    <a:lnTo>
                      <a:pt x="0" y="67958"/>
                    </a:lnTo>
                  </a:path>
                </a:pathLst>
              </a:custGeom>
              <a:ln w="3175">
                <a:solidFill>
                  <a:srgbClr val="000000"/>
                </a:solidFill>
              </a:ln>
            </p:spPr>
            <p:txBody>
              <a:bodyPr wrap="square" lIns="0" tIns="0" rIns="0" bIns="0" rtlCol="0"/>
              <a:lstStyle/>
              <a:p>
                <a:endParaRPr sz="2133"/>
              </a:p>
            </p:txBody>
          </p:sp>
          <p:sp>
            <p:nvSpPr>
              <p:cNvPr id="340" name="object 340"/>
              <p:cNvSpPr/>
              <p:nvPr/>
            </p:nvSpPr>
            <p:spPr>
              <a:xfrm>
                <a:off x="2843569" y="1733486"/>
                <a:ext cx="1365956" cy="3036147"/>
              </a:xfrm>
              <a:custGeom>
                <a:avLst/>
                <a:gdLst/>
                <a:ahLst/>
                <a:cxnLst/>
                <a:rect l="l" t="t" r="r" b="b"/>
                <a:pathLst>
                  <a:path w="1536700" h="3415665">
                    <a:moveTo>
                      <a:pt x="789685" y="27841"/>
                    </a:moveTo>
                    <a:lnTo>
                      <a:pt x="656423" y="0"/>
                    </a:lnTo>
                    <a:lnTo>
                      <a:pt x="478842" y="13771"/>
                    </a:lnTo>
                    <a:lnTo>
                      <a:pt x="478842" y="2330032"/>
                    </a:lnTo>
                    <a:lnTo>
                      <a:pt x="433623" y="2306980"/>
                    </a:lnTo>
                    <a:lnTo>
                      <a:pt x="317431" y="2332726"/>
                    </a:lnTo>
                    <a:lnTo>
                      <a:pt x="317431" y="2357275"/>
                    </a:lnTo>
                    <a:lnTo>
                      <a:pt x="126972" y="2334822"/>
                    </a:lnTo>
                    <a:lnTo>
                      <a:pt x="127271" y="2372842"/>
                    </a:lnTo>
                    <a:lnTo>
                      <a:pt x="0" y="2402780"/>
                    </a:lnTo>
                    <a:lnTo>
                      <a:pt x="0" y="2594380"/>
                    </a:lnTo>
                    <a:lnTo>
                      <a:pt x="1354473" y="3415265"/>
                    </a:lnTo>
                    <a:lnTo>
                      <a:pt x="1536547" y="3361377"/>
                    </a:lnTo>
                  </a:path>
                </a:pathLst>
              </a:custGeom>
              <a:ln w="3175">
                <a:solidFill>
                  <a:srgbClr val="000000"/>
                </a:solidFill>
              </a:ln>
            </p:spPr>
            <p:txBody>
              <a:bodyPr wrap="square" lIns="0" tIns="0" rIns="0" bIns="0" rtlCol="0"/>
              <a:lstStyle/>
              <a:p>
                <a:endParaRPr sz="2133"/>
              </a:p>
            </p:txBody>
          </p:sp>
          <p:sp>
            <p:nvSpPr>
              <p:cNvPr id="341" name="object 341"/>
              <p:cNvSpPr/>
              <p:nvPr/>
            </p:nvSpPr>
            <p:spPr>
              <a:xfrm>
                <a:off x="3269206" y="3787062"/>
                <a:ext cx="0" cy="321733"/>
              </a:xfrm>
              <a:custGeom>
                <a:avLst/>
                <a:gdLst/>
                <a:ahLst/>
                <a:cxnLst/>
                <a:rect l="l" t="t" r="r" b="b"/>
                <a:pathLst>
                  <a:path h="361950">
                    <a:moveTo>
                      <a:pt x="0" y="0"/>
                    </a:moveTo>
                    <a:lnTo>
                      <a:pt x="0" y="361943"/>
                    </a:lnTo>
                  </a:path>
                </a:pathLst>
              </a:custGeom>
              <a:ln w="3175">
                <a:solidFill>
                  <a:srgbClr val="000000"/>
                </a:solidFill>
              </a:ln>
            </p:spPr>
            <p:txBody>
              <a:bodyPr wrap="square" lIns="0" tIns="0" rIns="0" bIns="0" rtlCol="0"/>
              <a:lstStyle/>
              <a:p>
                <a:endParaRPr sz="2133"/>
              </a:p>
            </p:txBody>
          </p:sp>
          <p:sp>
            <p:nvSpPr>
              <p:cNvPr id="342" name="object 342"/>
              <p:cNvSpPr/>
              <p:nvPr/>
            </p:nvSpPr>
            <p:spPr>
              <a:xfrm>
                <a:off x="3468316" y="1666159"/>
                <a:ext cx="511951" cy="761436"/>
              </a:xfrm>
              <a:custGeom>
                <a:avLst/>
                <a:gdLst/>
                <a:ahLst/>
                <a:cxnLst/>
                <a:rect l="l" t="t" r="r" b="b"/>
                <a:pathLst>
                  <a:path w="575945" h="856614">
                    <a:moveTo>
                      <a:pt x="575568" y="856211"/>
                    </a:moveTo>
                    <a:lnTo>
                      <a:pt x="575568" y="283807"/>
                    </a:lnTo>
                    <a:lnTo>
                      <a:pt x="395291" y="244289"/>
                    </a:lnTo>
                    <a:lnTo>
                      <a:pt x="395291" y="83824"/>
                    </a:lnTo>
                    <a:lnTo>
                      <a:pt x="215314" y="55384"/>
                    </a:lnTo>
                    <a:lnTo>
                      <a:pt x="198244" y="21554"/>
                    </a:lnTo>
                    <a:lnTo>
                      <a:pt x="39828" y="0"/>
                    </a:lnTo>
                    <a:lnTo>
                      <a:pt x="0" y="85621"/>
                    </a:lnTo>
                  </a:path>
                </a:pathLst>
              </a:custGeom>
              <a:ln w="3175">
                <a:solidFill>
                  <a:srgbClr val="000000"/>
                </a:solidFill>
              </a:ln>
            </p:spPr>
            <p:txBody>
              <a:bodyPr wrap="square" lIns="0" tIns="0" rIns="0" bIns="0" rtlCol="0"/>
              <a:lstStyle/>
              <a:p>
                <a:endParaRPr sz="2133"/>
              </a:p>
            </p:txBody>
          </p:sp>
          <p:sp>
            <p:nvSpPr>
              <p:cNvPr id="344" name="object 344"/>
              <p:cNvSpPr/>
              <p:nvPr/>
            </p:nvSpPr>
            <p:spPr>
              <a:xfrm>
                <a:off x="4209389" y="4508222"/>
                <a:ext cx="1693" cy="213359"/>
              </a:xfrm>
              <a:custGeom>
                <a:avLst/>
                <a:gdLst/>
                <a:ahLst/>
                <a:cxnLst/>
                <a:rect l="l" t="t" r="r" b="b"/>
                <a:pathLst>
                  <a:path w="1904" h="240029">
                    <a:moveTo>
                      <a:pt x="0" y="239799"/>
                    </a:moveTo>
                    <a:lnTo>
                      <a:pt x="1497" y="0"/>
                    </a:lnTo>
                  </a:path>
                </a:pathLst>
              </a:custGeom>
              <a:ln w="3175">
                <a:solidFill>
                  <a:srgbClr val="000000"/>
                </a:solidFill>
              </a:ln>
            </p:spPr>
            <p:txBody>
              <a:bodyPr wrap="square" lIns="0" tIns="0" rIns="0" bIns="0" rtlCol="0"/>
              <a:lstStyle/>
              <a:p>
                <a:endParaRPr sz="2133"/>
              </a:p>
            </p:txBody>
          </p:sp>
          <p:sp>
            <p:nvSpPr>
              <p:cNvPr id="346" name="object 346"/>
              <p:cNvSpPr/>
              <p:nvPr/>
            </p:nvSpPr>
            <p:spPr>
              <a:xfrm>
                <a:off x="2700891" y="4081114"/>
                <a:ext cx="152964" cy="302542"/>
              </a:xfrm>
              <a:custGeom>
                <a:avLst/>
                <a:gdLst/>
                <a:ahLst/>
                <a:cxnLst/>
                <a:rect l="l" t="t" r="r" b="b"/>
                <a:pathLst>
                  <a:path w="172085" h="340360">
                    <a:moveTo>
                      <a:pt x="0" y="0"/>
                    </a:moveTo>
                    <a:lnTo>
                      <a:pt x="35037" y="27243"/>
                    </a:lnTo>
                    <a:lnTo>
                      <a:pt x="43122" y="50594"/>
                    </a:lnTo>
                    <a:lnTo>
                      <a:pt x="66480" y="50594"/>
                    </a:lnTo>
                    <a:lnTo>
                      <a:pt x="93732" y="62569"/>
                    </a:lnTo>
                    <a:lnTo>
                      <a:pt x="121282" y="66461"/>
                    </a:lnTo>
                    <a:lnTo>
                      <a:pt x="156319" y="101487"/>
                    </a:lnTo>
                    <a:lnTo>
                      <a:pt x="152426" y="144597"/>
                    </a:lnTo>
                    <a:lnTo>
                      <a:pt x="171892" y="183815"/>
                    </a:lnTo>
                    <a:lnTo>
                      <a:pt x="156319" y="207167"/>
                    </a:lnTo>
                    <a:lnTo>
                      <a:pt x="164105" y="242493"/>
                    </a:lnTo>
                    <a:lnTo>
                      <a:pt x="132961" y="269736"/>
                    </a:lnTo>
                    <a:lnTo>
                      <a:pt x="132961" y="301170"/>
                    </a:lnTo>
                    <a:lnTo>
                      <a:pt x="97625" y="340089"/>
                    </a:lnTo>
                  </a:path>
                </a:pathLst>
              </a:custGeom>
              <a:ln w="3175">
                <a:solidFill>
                  <a:srgbClr val="000000"/>
                </a:solidFill>
              </a:ln>
            </p:spPr>
            <p:txBody>
              <a:bodyPr wrap="square" lIns="0" tIns="0" rIns="0" bIns="0" rtlCol="0"/>
              <a:lstStyle/>
              <a:p>
                <a:endParaRPr sz="2133"/>
              </a:p>
            </p:txBody>
          </p:sp>
          <p:sp>
            <p:nvSpPr>
              <p:cNvPr id="348" name="object 348"/>
              <p:cNvSpPr/>
              <p:nvPr/>
            </p:nvSpPr>
            <p:spPr>
              <a:xfrm>
                <a:off x="4132726" y="5249340"/>
                <a:ext cx="194733" cy="146191"/>
              </a:xfrm>
              <a:custGeom>
                <a:avLst/>
                <a:gdLst/>
                <a:ahLst/>
                <a:cxnLst/>
                <a:rect l="l" t="t" r="r" b="b"/>
                <a:pathLst>
                  <a:path w="219075" h="164464">
                    <a:moveTo>
                      <a:pt x="218907" y="3891"/>
                    </a:moveTo>
                    <a:lnTo>
                      <a:pt x="191656" y="0"/>
                    </a:lnTo>
                    <a:lnTo>
                      <a:pt x="176084" y="7783"/>
                    </a:lnTo>
                    <a:lnTo>
                      <a:pt x="156319" y="11675"/>
                    </a:lnTo>
                    <a:lnTo>
                      <a:pt x="136854" y="23351"/>
                    </a:lnTo>
                    <a:lnTo>
                      <a:pt x="125175" y="38918"/>
                    </a:lnTo>
                    <a:lnTo>
                      <a:pt x="97625" y="35026"/>
                    </a:lnTo>
                    <a:lnTo>
                      <a:pt x="70373" y="54785"/>
                    </a:lnTo>
                    <a:lnTo>
                      <a:pt x="39229" y="70353"/>
                    </a:lnTo>
                    <a:lnTo>
                      <a:pt x="7786" y="82028"/>
                    </a:lnTo>
                    <a:lnTo>
                      <a:pt x="3893" y="121246"/>
                    </a:lnTo>
                    <a:lnTo>
                      <a:pt x="0" y="164356"/>
                    </a:lnTo>
                  </a:path>
                </a:pathLst>
              </a:custGeom>
              <a:ln w="3175">
                <a:solidFill>
                  <a:srgbClr val="000000"/>
                </a:solidFill>
              </a:ln>
            </p:spPr>
            <p:txBody>
              <a:bodyPr wrap="square" lIns="0" tIns="0" rIns="0" bIns="0" rtlCol="0"/>
              <a:lstStyle/>
              <a:p>
                <a:endParaRPr sz="2133"/>
              </a:p>
            </p:txBody>
          </p:sp>
          <p:sp>
            <p:nvSpPr>
              <p:cNvPr id="351" name="object 351"/>
              <p:cNvSpPr/>
              <p:nvPr/>
            </p:nvSpPr>
            <p:spPr>
              <a:xfrm>
                <a:off x="4319590" y="4953957"/>
                <a:ext cx="45156" cy="32738"/>
              </a:xfrm>
              <a:custGeom>
                <a:avLst/>
                <a:gdLst/>
                <a:ahLst/>
                <a:cxnLst/>
                <a:rect l="l" t="t" r="r" b="b"/>
                <a:pathLst>
                  <a:path w="50800" h="36829">
                    <a:moveTo>
                      <a:pt x="7486" y="3592"/>
                    </a:moveTo>
                    <a:lnTo>
                      <a:pt x="0" y="13771"/>
                    </a:lnTo>
                    <a:lnTo>
                      <a:pt x="4491" y="23650"/>
                    </a:lnTo>
                    <a:lnTo>
                      <a:pt x="31144" y="36523"/>
                    </a:lnTo>
                    <a:lnTo>
                      <a:pt x="43422" y="36224"/>
                    </a:lnTo>
                    <a:lnTo>
                      <a:pt x="50309" y="28440"/>
                    </a:lnTo>
                    <a:lnTo>
                      <a:pt x="38331" y="8681"/>
                    </a:lnTo>
                    <a:lnTo>
                      <a:pt x="11379" y="0"/>
                    </a:lnTo>
                    <a:lnTo>
                      <a:pt x="3893" y="2694"/>
                    </a:lnTo>
                    <a:lnTo>
                      <a:pt x="4491" y="3293"/>
                    </a:lnTo>
                    <a:lnTo>
                      <a:pt x="7486" y="5688"/>
                    </a:lnTo>
                  </a:path>
                </a:pathLst>
              </a:custGeom>
              <a:ln w="3175">
                <a:solidFill>
                  <a:srgbClr val="000000"/>
                </a:solidFill>
              </a:ln>
            </p:spPr>
            <p:txBody>
              <a:bodyPr wrap="square" lIns="0" tIns="0" rIns="0" bIns="0" rtlCol="0"/>
              <a:lstStyle/>
              <a:p>
                <a:endParaRPr sz="2133"/>
              </a:p>
            </p:txBody>
          </p:sp>
          <p:sp>
            <p:nvSpPr>
              <p:cNvPr id="353" name="object 353"/>
              <p:cNvSpPr/>
              <p:nvPr/>
            </p:nvSpPr>
            <p:spPr>
              <a:xfrm>
                <a:off x="4189159" y="5169241"/>
                <a:ext cx="43462" cy="38947"/>
              </a:xfrm>
              <a:custGeom>
                <a:avLst/>
                <a:gdLst/>
                <a:ahLst/>
                <a:cxnLst/>
                <a:rect l="l" t="t" r="r" b="b"/>
                <a:pathLst>
                  <a:path w="48895" h="43814">
                    <a:moveTo>
                      <a:pt x="39529" y="7184"/>
                    </a:moveTo>
                    <a:lnTo>
                      <a:pt x="17668" y="0"/>
                    </a:lnTo>
                    <a:lnTo>
                      <a:pt x="2695" y="10478"/>
                    </a:lnTo>
                    <a:lnTo>
                      <a:pt x="0" y="28141"/>
                    </a:lnTo>
                    <a:lnTo>
                      <a:pt x="14074" y="43409"/>
                    </a:lnTo>
                    <a:lnTo>
                      <a:pt x="37732" y="43708"/>
                    </a:lnTo>
                    <a:lnTo>
                      <a:pt x="48812" y="27841"/>
                    </a:lnTo>
                    <a:lnTo>
                      <a:pt x="48812" y="9879"/>
                    </a:lnTo>
                    <a:lnTo>
                      <a:pt x="39529" y="5089"/>
                    </a:lnTo>
                  </a:path>
                </a:pathLst>
              </a:custGeom>
              <a:ln w="3175">
                <a:solidFill>
                  <a:srgbClr val="000000"/>
                </a:solidFill>
              </a:ln>
            </p:spPr>
            <p:txBody>
              <a:bodyPr wrap="square" lIns="0" tIns="0" rIns="0" bIns="0" rtlCol="0"/>
              <a:lstStyle/>
              <a:p>
                <a:endParaRPr sz="2133"/>
              </a:p>
            </p:txBody>
          </p:sp>
          <p:sp>
            <p:nvSpPr>
              <p:cNvPr id="354" name="object 354"/>
              <p:cNvSpPr/>
              <p:nvPr/>
            </p:nvSpPr>
            <p:spPr>
              <a:xfrm>
                <a:off x="4133524" y="5265307"/>
                <a:ext cx="30480" cy="14111"/>
              </a:xfrm>
              <a:custGeom>
                <a:avLst/>
                <a:gdLst/>
                <a:ahLst/>
                <a:cxnLst/>
                <a:rect l="l" t="t" r="r" b="b"/>
                <a:pathLst>
                  <a:path w="34289" h="15875">
                    <a:moveTo>
                      <a:pt x="23657" y="1796"/>
                    </a:moveTo>
                    <a:lnTo>
                      <a:pt x="34138" y="7484"/>
                    </a:lnTo>
                    <a:lnTo>
                      <a:pt x="24256" y="15268"/>
                    </a:lnTo>
                    <a:lnTo>
                      <a:pt x="8085" y="15866"/>
                    </a:lnTo>
                    <a:lnTo>
                      <a:pt x="0" y="0"/>
                    </a:lnTo>
                    <a:lnTo>
                      <a:pt x="23657" y="1796"/>
                    </a:lnTo>
                    <a:close/>
                  </a:path>
                </a:pathLst>
              </a:custGeom>
              <a:ln w="3175">
                <a:solidFill>
                  <a:srgbClr val="000000"/>
                </a:solidFill>
              </a:ln>
            </p:spPr>
            <p:txBody>
              <a:bodyPr wrap="square" lIns="0" tIns="0" rIns="0" bIns="0" rtlCol="0"/>
              <a:lstStyle/>
              <a:p>
                <a:endParaRPr sz="2133"/>
              </a:p>
            </p:txBody>
          </p:sp>
          <p:sp>
            <p:nvSpPr>
              <p:cNvPr id="355" name="object 355"/>
              <p:cNvSpPr/>
              <p:nvPr/>
            </p:nvSpPr>
            <p:spPr>
              <a:xfrm>
                <a:off x="4272209" y="5264774"/>
                <a:ext cx="29351" cy="21449"/>
              </a:xfrm>
              <a:custGeom>
                <a:avLst/>
                <a:gdLst/>
                <a:ahLst/>
                <a:cxnLst/>
                <a:rect l="l" t="t" r="r" b="b"/>
                <a:pathLst>
                  <a:path w="33020" h="24129">
                    <a:moveTo>
                      <a:pt x="32641" y="20357"/>
                    </a:moveTo>
                    <a:lnTo>
                      <a:pt x="32940" y="8681"/>
                    </a:lnTo>
                    <a:lnTo>
                      <a:pt x="23657" y="1197"/>
                    </a:lnTo>
                    <a:lnTo>
                      <a:pt x="11080" y="0"/>
                    </a:lnTo>
                    <a:lnTo>
                      <a:pt x="898" y="6885"/>
                    </a:lnTo>
                    <a:lnTo>
                      <a:pt x="0" y="17962"/>
                    </a:lnTo>
                    <a:lnTo>
                      <a:pt x="8684" y="23949"/>
                    </a:lnTo>
                    <a:lnTo>
                      <a:pt x="30844" y="20357"/>
                    </a:lnTo>
                  </a:path>
                </a:pathLst>
              </a:custGeom>
              <a:ln w="3175">
                <a:solidFill>
                  <a:srgbClr val="000000"/>
                </a:solidFill>
              </a:ln>
            </p:spPr>
            <p:txBody>
              <a:bodyPr wrap="square" lIns="0" tIns="0" rIns="0" bIns="0" rtlCol="0"/>
              <a:lstStyle/>
              <a:p>
                <a:endParaRPr sz="2133"/>
              </a:p>
            </p:txBody>
          </p:sp>
          <p:sp>
            <p:nvSpPr>
              <p:cNvPr id="356" name="object 356"/>
              <p:cNvSpPr/>
              <p:nvPr/>
            </p:nvSpPr>
            <p:spPr>
              <a:xfrm>
                <a:off x="4178244" y="5302296"/>
                <a:ext cx="46284" cy="36124"/>
              </a:xfrm>
              <a:custGeom>
                <a:avLst/>
                <a:gdLst/>
                <a:ahLst/>
                <a:cxnLst/>
                <a:rect l="l" t="t" r="r" b="b"/>
                <a:pathLst>
                  <a:path w="52070" h="40639">
                    <a:moveTo>
                      <a:pt x="51807" y="14369"/>
                    </a:moveTo>
                    <a:lnTo>
                      <a:pt x="38630" y="1496"/>
                    </a:lnTo>
                    <a:lnTo>
                      <a:pt x="18566" y="0"/>
                    </a:lnTo>
                    <a:lnTo>
                      <a:pt x="2096" y="8981"/>
                    </a:lnTo>
                    <a:lnTo>
                      <a:pt x="0" y="28141"/>
                    </a:lnTo>
                    <a:lnTo>
                      <a:pt x="12876" y="40415"/>
                    </a:lnTo>
                    <a:lnTo>
                      <a:pt x="31144" y="37721"/>
                    </a:lnTo>
                    <a:lnTo>
                      <a:pt x="46716" y="25446"/>
                    </a:lnTo>
                    <a:lnTo>
                      <a:pt x="51807" y="8382"/>
                    </a:lnTo>
                  </a:path>
                </a:pathLst>
              </a:custGeom>
              <a:ln w="3175">
                <a:solidFill>
                  <a:srgbClr val="000000"/>
                </a:solidFill>
              </a:ln>
            </p:spPr>
            <p:txBody>
              <a:bodyPr wrap="square" lIns="0" tIns="0" rIns="0" bIns="0" rtlCol="0"/>
              <a:lstStyle/>
              <a:p>
                <a:endParaRPr sz="2133"/>
              </a:p>
            </p:txBody>
          </p:sp>
          <p:sp>
            <p:nvSpPr>
              <p:cNvPr id="357" name="object 357"/>
              <p:cNvSpPr/>
              <p:nvPr/>
            </p:nvSpPr>
            <p:spPr>
              <a:xfrm>
                <a:off x="3679138" y="5220335"/>
                <a:ext cx="42898" cy="34431"/>
              </a:xfrm>
              <a:custGeom>
                <a:avLst/>
                <a:gdLst/>
                <a:ahLst/>
                <a:cxnLst/>
                <a:rect l="l" t="t" r="r" b="b"/>
                <a:pathLst>
                  <a:path w="48260" h="38735">
                    <a:moveTo>
                      <a:pt x="29946" y="0"/>
                    </a:moveTo>
                    <a:lnTo>
                      <a:pt x="13176" y="1496"/>
                    </a:lnTo>
                    <a:lnTo>
                      <a:pt x="0" y="9879"/>
                    </a:lnTo>
                    <a:lnTo>
                      <a:pt x="4491" y="28739"/>
                    </a:lnTo>
                    <a:lnTo>
                      <a:pt x="21860" y="38319"/>
                    </a:lnTo>
                    <a:lnTo>
                      <a:pt x="40128" y="36823"/>
                    </a:lnTo>
                    <a:lnTo>
                      <a:pt x="47914" y="22153"/>
                    </a:lnTo>
                    <a:lnTo>
                      <a:pt x="29946" y="2095"/>
                    </a:lnTo>
                  </a:path>
                </a:pathLst>
              </a:custGeom>
              <a:ln w="3175">
                <a:solidFill>
                  <a:srgbClr val="000000"/>
                </a:solidFill>
              </a:ln>
            </p:spPr>
            <p:txBody>
              <a:bodyPr wrap="square" lIns="0" tIns="0" rIns="0" bIns="0" rtlCol="0"/>
              <a:lstStyle/>
              <a:p>
                <a:endParaRPr sz="2133"/>
              </a:p>
            </p:txBody>
          </p:sp>
          <p:sp>
            <p:nvSpPr>
              <p:cNvPr id="358" name="object 358"/>
              <p:cNvSpPr/>
              <p:nvPr/>
            </p:nvSpPr>
            <p:spPr>
              <a:xfrm>
                <a:off x="3650656" y="5150612"/>
                <a:ext cx="44027" cy="40640"/>
              </a:xfrm>
              <a:custGeom>
                <a:avLst/>
                <a:gdLst/>
                <a:ahLst/>
                <a:cxnLst/>
                <a:rect l="l" t="t" r="r" b="b"/>
                <a:pathLst>
                  <a:path w="49529" h="45720">
                    <a:moveTo>
                      <a:pt x="39828" y="1796"/>
                    </a:moveTo>
                    <a:lnTo>
                      <a:pt x="19465" y="299"/>
                    </a:lnTo>
                    <a:lnTo>
                      <a:pt x="4491" y="8681"/>
                    </a:lnTo>
                    <a:lnTo>
                      <a:pt x="0" y="23051"/>
                    </a:lnTo>
                    <a:lnTo>
                      <a:pt x="11679" y="40116"/>
                    </a:lnTo>
                    <a:lnTo>
                      <a:pt x="31144" y="45504"/>
                    </a:lnTo>
                    <a:lnTo>
                      <a:pt x="45218" y="34128"/>
                    </a:lnTo>
                    <a:lnTo>
                      <a:pt x="49411" y="15866"/>
                    </a:lnTo>
                    <a:lnTo>
                      <a:pt x="39828" y="0"/>
                    </a:lnTo>
                  </a:path>
                </a:pathLst>
              </a:custGeom>
              <a:ln w="3175">
                <a:solidFill>
                  <a:srgbClr val="000000"/>
                </a:solidFill>
              </a:ln>
            </p:spPr>
            <p:txBody>
              <a:bodyPr wrap="square" lIns="0" tIns="0" rIns="0" bIns="0" rtlCol="0"/>
              <a:lstStyle/>
              <a:p>
                <a:endParaRPr sz="2133"/>
              </a:p>
            </p:txBody>
          </p:sp>
          <p:sp>
            <p:nvSpPr>
              <p:cNvPr id="359" name="object 359"/>
              <p:cNvSpPr/>
              <p:nvPr/>
            </p:nvSpPr>
            <p:spPr>
              <a:xfrm>
                <a:off x="3619245" y="5112825"/>
                <a:ext cx="23707" cy="24271"/>
              </a:xfrm>
              <a:custGeom>
                <a:avLst/>
                <a:gdLst/>
                <a:ahLst/>
                <a:cxnLst/>
                <a:rect l="l" t="t" r="r" b="b"/>
                <a:pathLst>
                  <a:path w="26670" h="27304">
                    <a:moveTo>
                      <a:pt x="16769" y="2095"/>
                    </a:moveTo>
                    <a:lnTo>
                      <a:pt x="4791" y="2095"/>
                    </a:lnTo>
                    <a:lnTo>
                      <a:pt x="0" y="8083"/>
                    </a:lnTo>
                    <a:lnTo>
                      <a:pt x="5989" y="20058"/>
                    </a:lnTo>
                    <a:lnTo>
                      <a:pt x="19465" y="26943"/>
                    </a:lnTo>
                    <a:lnTo>
                      <a:pt x="25454" y="25746"/>
                    </a:lnTo>
                    <a:lnTo>
                      <a:pt x="26652" y="18261"/>
                    </a:lnTo>
                    <a:lnTo>
                      <a:pt x="23058" y="5388"/>
                    </a:lnTo>
                    <a:lnTo>
                      <a:pt x="12876" y="0"/>
                    </a:lnTo>
                  </a:path>
                </a:pathLst>
              </a:custGeom>
              <a:ln w="3175">
                <a:solidFill>
                  <a:srgbClr val="000000"/>
                </a:solidFill>
              </a:ln>
            </p:spPr>
            <p:txBody>
              <a:bodyPr wrap="square" lIns="0" tIns="0" rIns="0" bIns="0" rtlCol="0"/>
              <a:lstStyle/>
              <a:p>
                <a:endParaRPr sz="2133"/>
              </a:p>
            </p:txBody>
          </p:sp>
          <p:sp>
            <p:nvSpPr>
              <p:cNvPr id="360" name="object 360"/>
              <p:cNvSpPr/>
              <p:nvPr/>
            </p:nvSpPr>
            <p:spPr>
              <a:xfrm>
                <a:off x="3611527" y="5160194"/>
                <a:ext cx="31044" cy="32173"/>
              </a:xfrm>
              <a:custGeom>
                <a:avLst/>
                <a:gdLst/>
                <a:ahLst/>
                <a:cxnLst/>
                <a:rect l="l" t="t" r="r" b="b"/>
                <a:pathLst>
                  <a:path w="34925" h="36195">
                    <a:moveTo>
                      <a:pt x="23358" y="5089"/>
                    </a:moveTo>
                    <a:lnTo>
                      <a:pt x="7187" y="0"/>
                    </a:lnTo>
                    <a:lnTo>
                      <a:pt x="0" y="5089"/>
                    </a:lnTo>
                    <a:lnTo>
                      <a:pt x="4491" y="23949"/>
                    </a:lnTo>
                    <a:lnTo>
                      <a:pt x="19465" y="35625"/>
                    </a:lnTo>
                    <a:lnTo>
                      <a:pt x="34438" y="29039"/>
                    </a:lnTo>
                    <a:lnTo>
                      <a:pt x="33539" y="13172"/>
                    </a:lnTo>
                    <a:lnTo>
                      <a:pt x="21561" y="1197"/>
                    </a:lnTo>
                  </a:path>
                </a:pathLst>
              </a:custGeom>
              <a:ln w="3175">
                <a:solidFill>
                  <a:srgbClr val="000000"/>
                </a:solidFill>
              </a:ln>
            </p:spPr>
            <p:txBody>
              <a:bodyPr wrap="square" lIns="0" tIns="0" rIns="0" bIns="0" rtlCol="0"/>
              <a:lstStyle/>
              <a:p>
                <a:endParaRPr sz="2133"/>
              </a:p>
            </p:txBody>
          </p:sp>
          <p:sp>
            <p:nvSpPr>
              <p:cNvPr id="361" name="object 361"/>
              <p:cNvSpPr/>
              <p:nvPr/>
            </p:nvSpPr>
            <p:spPr>
              <a:xfrm>
                <a:off x="3289170" y="5248807"/>
                <a:ext cx="29351" cy="27093"/>
              </a:xfrm>
              <a:custGeom>
                <a:avLst/>
                <a:gdLst/>
                <a:ahLst/>
                <a:cxnLst/>
                <a:rect l="l" t="t" r="r" b="b"/>
                <a:pathLst>
                  <a:path w="33020" h="30479">
                    <a:moveTo>
                      <a:pt x="21860" y="0"/>
                    </a:moveTo>
                    <a:lnTo>
                      <a:pt x="6887" y="2095"/>
                    </a:lnTo>
                    <a:lnTo>
                      <a:pt x="0" y="12274"/>
                    </a:lnTo>
                    <a:lnTo>
                      <a:pt x="2695" y="24249"/>
                    </a:lnTo>
                    <a:lnTo>
                      <a:pt x="15871" y="30236"/>
                    </a:lnTo>
                    <a:lnTo>
                      <a:pt x="29047" y="25446"/>
                    </a:lnTo>
                    <a:lnTo>
                      <a:pt x="32641" y="13771"/>
                    </a:lnTo>
                    <a:lnTo>
                      <a:pt x="28149" y="2993"/>
                    </a:lnTo>
                    <a:lnTo>
                      <a:pt x="17967" y="0"/>
                    </a:lnTo>
                  </a:path>
                </a:pathLst>
              </a:custGeom>
              <a:ln w="3175">
                <a:solidFill>
                  <a:srgbClr val="000000"/>
                </a:solidFill>
              </a:ln>
            </p:spPr>
            <p:txBody>
              <a:bodyPr wrap="square" lIns="0" tIns="0" rIns="0" bIns="0" rtlCol="0"/>
              <a:lstStyle/>
              <a:p>
                <a:endParaRPr sz="2133"/>
              </a:p>
            </p:txBody>
          </p:sp>
          <p:sp>
            <p:nvSpPr>
              <p:cNvPr id="362" name="object 362"/>
              <p:cNvSpPr/>
              <p:nvPr/>
            </p:nvSpPr>
            <p:spPr>
              <a:xfrm>
                <a:off x="3227947" y="5265041"/>
                <a:ext cx="54187" cy="48542"/>
              </a:xfrm>
              <a:custGeom>
                <a:avLst/>
                <a:gdLst/>
                <a:ahLst/>
                <a:cxnLst/>
                <a:rect l="l" t="t" r="r" b="b"/>
                <a:pathLst>
                  <a:path w="60960" h="54610">
                    <a:moveTo>
                      <a:pt x="20363" y="0"/>
                    </a:moveTo>
                    <a:lnTo>
                      <a:pt x="6588" y="4191"/>
                    </a:lnTo>
                    <a:lnTo>
                      <a:pt x="0" y="13172"/>
                    </a:lnTo>
                    <a:lnTo>
                      <a:pt x="3593" y="36224"/>
                    </a:lnTo>
                    <a:lnTo>
                      <a:pt x="22759" y="54186"/>
                    </a:lnTo>
                    <a:lnTo>
                      <a:pt x="49112" y="50893"/>
                    </a:lnTo>
                    <a:lnTo>
                      <a:pt x="60491" y="34727"/>
                    </a:lnTo>
                    <a:lnTo>
                      <a:pt x="53005" y="20656"/>
                    </a:lnTo>
                    <a:lnTo>
                      <a:pt x="20363" y="2095"/>
                    </a:lnTo>
                  </a:path>
                </a:pathLst>
              </a:custGeom>
              <a:ln w="3175">
                <a:solidFill>
                  <a:srgbClr val="000000"/>
                </a:solidFill>
              </a:ln>
            </p:spPr>
            <p:txBody>
              <a:bodyPr wrap="square" lIns="0" tIns="0" rIns="0" bIns="0" rtlCol="0"/>
              <a:lstStyle/>
              <a:p>
                <a:endParaRPr sz="2133"/>
              </a:p>
            </p:txBody>
          </p:sp>
          <p:sp>
            <p:nvSpPr>
              <p:cNvPr id="363" name="object 363"/>
              <p:cNvSpPr/>
              <p:nvPr/>
            </p:nvSpPr>
            <p:spPr>
              <a:xfrm>
                <a:off x="3129191" y="5163120"/>
                <a:ext cx="41204" cy="39511"/>
              </a:xfrm>
              <a:custGeom>
                <a:avLst/>
                <a:gdLst/>
                <a:ahLst/>
                <a:cxnLst/>
                <a:rect l="l" t="t" r="r" b="b"/>
                <a:pathLst>
                  <a:path w="46354" h="44450">
                    <a:moveTo>
                      <a:pt x="22759" y="3891"/>
                    </a:moveTo>
                    <a:lnTo>
                      <a:pt x="4491" y="6885"/>
                    </a:lnTo>
                    <a:lnTo>
                      <a:pt x="0" y="21255"/>
                    </a:lnTo>
                    <a:lnTo>
                      <a:pt x="7187" y="36823"/>
                    </a:lnTo>
                    <a:lnTo>
                      <a:pt x="24556" y="44307"/>
                    </a:lnTo>
                    <a:lnTo>
                      <a:pt x="42523" y="37122"/>
                    </a:lnTo>
                    <a:lnTo>
                      <a:pt x="46117" y="22453"/>
                    </a:lnTo>
                    <a:lnTo>
                      <a:pt x="37432" y="7184"/>
                    </a:lnTo>
                    <a:lnTo>
                      <a:pt x="18866" y="0"/>
                    </a:lnTo>
                  </a:path>
                </a:pathLst>
              </a:custGeom>
              <a:ln w="3175">
                <a:solidFill>
                  <a:srgbClr val="000000"/>
                </a:solidFill>
              </a:ln>
            </p:spPr>
            <p:txBody>
              <a:bodyPr wrap="square" lIns="0" tIns="0" rIns="0" bIns="0" rtlCol="0"/>
              <a:lstStyle/>
              <a:p>
                <a:endParaRPr sz="2133"/>
              </a:p>
            </p:txBody>
          </p:sp>
          <p:sp>
            <p:nvSpPr>
              <p:cNvPr id="364" name="object 364"/>
              <p:cNvSpPr/>
              <p:nvPr/>
            </p:nvSpPr>
            <p:spPr>
              <a:xfrm>
                <a:off x="3093254" y="5148750"/>
                <a:ext cx="23141" cy="23141"/>
              </a:xfrm>
              <a:custGeom>
                <a:avLst/>
                <a:gdLst/>
                <a:ahLst/>
                <a:cxnLst/>
                <a:rect l="l" t="t" r="r" b="b"/>
                <a:pathLst>
                  <a:path w="26035" h="26035">
                    <a:moveTo>
                      <a:pt x="12876" y="2095"/>
                    </a:moveTo>
                    <a:lnTo>
                      <a:pt x="0" y="14669"/>
                    </a:lnTo>
                    <a:lnTo>
                      <a:pt x="2695" y="23051"/>
                    </a:lnTo>
                    <a:lnTo>
                      <a:pt x="12577" y="26045"/>
                    </a:lnTo>
                    <a:lnTo>
                      <a:pt x="25454" y="14669"/>
                    </a:lnTo>
                    <a:lnTo>
                      <a:pt x="14973" y="0"/>
                    </a:lnTo>
                  </a:path>
                </a:pathLst>
              </a:custGeom>
              <a:ln w="3175">
                <a:solidFill>
                  <a:srgbClr val="000000"/>
                </a:solidFill>
              </a:ln>
            </p:spPr>
            <p:txBody>
              <a:bodyPr wrap="square" lIns="0" tIns="0" rIns="0" bIns="0" rtlCol="0"/>
              <a:lstStyle/>
              <a:p>
                <a:endParaRPr sz="2133"/>
              </a:p>
            </p:txBody>
          </p:sp>
          <p:sp>
            <p:nvSpPr>
              <p:cNvPr id="365" name="object 365"/>
              <p:cNvSpPr/>
              <p:nvPr/>
            </p:nvSpPr>
            <p:spPr>
              <a:xfrm>
                <a:off x="3146759" y="5104044"/>
                <a:ext cx="30480" cy="30480"/>
              </a:xfrm>
              <a:custGeom>
                <a:avLst/>
                <a:gdLst/>
                <a:ahLst/>
                <a:cxnLst/>
                <a:rect l="l" t="t" r="r" b="b"/>
                <a:pathLst>
                  <a:path w="34289" h="34289">
                    <a:moveTo>
                      <a:pt x="19165" y="5987"/>
                    </a:moveTo>
                    <a:lnTo>
                      <a:pt x="6288" y="5089"/>
                    </a:lnTo>
                    <a:lnTo>
                      <a:pt x="0" y="10478"/>
                    </a:lnTo>
                    <a:lnTo>
                      <a:pt x="4192" y="27542"/>
                    </a:lnTo>
                    <a:lnTo>
                      <a:pt x="25454" y="33829"/>
                    </a:lnTo>
                    <a:lnTo>
                      <a:pt x="33839" y="19459"/>
                    </a:lnTo>
                    <a:lnTo>
                      <a:pt x="22459" y="5089"/>
                    </a:lnTo>
                    <a:lnTo>
                      <a:pt x="15871" y="3891"/>
                    </a:lnTo>
                    <a:lnTo>
                      <a:pt x="17069" y="3293"/>
                    </a:lnTo>
                    <a:lnTo>
                      <a:pt x="21261" y="0"/>
                    </a:lnTo>
                  </a:path>
                </a:pathLst>
              </a:custGeom>
              <a:ln w="3175">
                <a:solidFill>
                  <a:srgbClr val="000000"/>
                </a:solidFill>
              </a:ln>
            </p:spPr>
            <p:txBody>
              <a:bodyPr wrap="square" lIns="0" tIns="0" rIns="0" bIns="0" rtlCol="0"/>
              <a:lstStyle/>
              <a:p>
                <a:endParaRPr sz="2133"/>
              </a:p>
            </p:txBody>
          </p:sp>
          <p:sp>
            <p:nvSpPr>
              <p:cNvPr id="366" name="object 366"/>
              <p:cNvSpPr/>
              <p:nvPr/>
            </p:nvSpPr>
            <p:spPr>
              <a:xfrm>
                <a:off x="3159535" y="5048427"/>
                <a:ext cx="40076" cy="40076"/>
              </a:xfrm>
              <a:custGeom>
                <a:avLst/>
                <a:gdLst/>
                <a:ahLst/>
                <a:cxnLst/>
                <a:rect l="l" t="t" r="r" b="b"/>
                <a:pathLst>
                  <a:path w="45085" h="45085">
                    <a:moveTo>
                      <a:pt x="28748" y="0"/>
                    </a:moveTo>
                    <a:lnTo>
                      <a:pt x="7786" y="3592"/>
                    </a:lnTo>
                    <a:lnTo>
                      <a:pt x="0" y="13471"/>
                    </a:lnTo>
                    <a:lnTo>
                      <a:pt x="8983" y="35026"/>
                    </a:lnTo>
                    <a:lnTo>
                      <a:pt x="29347" y="44606"/>
                    </a:lnTo>
                    <a:lnTo>
                      <a:pt x="44919" y="30536"/>
                    </a:lnTo>
                    <a:lnTo>
                      <a:pt x="36534" y="11076"/>
                    </a:lnTo>
                    <a:lnTo>
                      <a:pt x="18866" y="4191"/>
                    </a:lnTo>
                  </a:path>
                </a:pathLst>
              </a:custGeom>
              <a:ln w="3175">
                <a:solidFill>
                  <a:srgbClr val="000000"/>
                </a:solidFill>
              </a:ln>
            </p:spPr>
            <p:txBody>
              <a:bodyPr wrap="square" lIns="0" tIns="0" rIns="0" bIns="0" rtlCol="0"/>
              <a:lstStyle/>
              <a:p>
                <a:endParaRPr sz="2133"/>
              </a:p>
            </p:txBody>
          </p:sp>
          <p:sp>
            <p:nvSpPr>
              <p:cNvPr id="367" name="object 367"/>
              <p:cNvSpPr/>
              <p:nvPr/>
            </p:nvSpPr>
            <p:spPr>
              <a:xfrm>
                <a:off x="2995297" y="4826490"/>
                <a:ext cx="19191" cy="18062"/>
              </a:xfrm>
              <a:custGeom>
                <a:avLst/>
                <a:gdLst/>
                <a:ahLst/>
                <a:cxnLst/>
                <a:rect l="l" t="t" r="r" b="b"/>
                <a:pathLst>
                  <a:path w="21589" h="20320">
                    <a:moveTo>
                      <a:pt x="14374" y="0"/>
                    </a:moveTo>
                    <a:lnTo>
                      <a:pt x="0" y="9280"/>
                    </a:lnTo>
                    <a:lnTo>
                      <a:pt x="898" y="15866"/>
                    </a:lnTo>
                    <a:lnTo>
                      <a:pt x="9882" y="20058"/>
                    </a:lnTo>
                    <a:lnTo>
                      <a:pt x="19764" y="17363"/>
                    </a:lnTo>
                    <a:lnTo>
                      <a:pt x="21561" y="9280"/>
                    </a:lnTo>
                    <a:lnTo>
                      <a:pt x="12577" y="2095"/>
                    </a:lnTo>
                  </a:path>
                </a:pathLst>
              </a:custGeom>
              <a:ln w="3175">
                <a:solidFill>
                  <a:srgbClr val="000000"/>
                </a:solidFill>
              </a:ln>
            </p:spPr>
            <p:txBody>
              <a:bodyPr wrap="square" lIns="0" tIns="0" rIns="0" bIns="0" rtlCol="0"/>
              <a:lstStyle/>
              <a:p>
                <a:endParaRPr sz="2133"/>
              </a:p>
            </p:txBody>
          </p:sp>
          <p:sp>
            <p:nvSpPr>
              <p:cNvPr id="368" name="object 368"/>
              <p:cNvSpPr/>
              <p:nvPr/>
            </p:nvSpPr>
            <p:spPr>
              <a:xfrm>
                <a:off x="2962555" y="4862415"/>
                <a:ext cx="44027" cy="41769"/>
              </a:xfrm>
              <a:custGeom>
                <a:avLst/>
                <a:gdLst/>
                <a:ahLst/>
                <a:cxnLst/>
                <a:rect l="l" t="t" r="r" b="b"/>
                <a:pathLst>
                  <a:path w="49529" h="46989">
                    <a:moveTo>
                      <a:pt x="33240" y="3891"/>
                    </a:moveTo>
                    <a:lnTo>
                      <a:pt x="17967" y="0"/>
                    </a:lnTo>
                    <a:lnTo>
                      <a:pt x="3294" y="11675"/>
                    </a:lnTo>
                    <a:lnTo>
                      <a:pt x="0" y="30236"/>
                    </a:lnTo>
                    <a:lnTo>
                      <a:pt x="18866" y="46403"/>
                    </a:lnTo>
                    <a:lnTo>
                      <a:pt x="42224" y="45205"/>
                    </a:lnTo>
                    <a:lnTo>
                      <a:pt x="49112" y="28141"/>
                    </a:lnTo>
                    <a:lnTo>
                      <a:pt x="44021" y="8681"/>
                    </a:lnTo>
                    <a:lnTo>
                      <a:pt x="31144" y="2095"/>
                    </a:lnTo>
                  </a:path>
                </a:pathLst>
              </a:custGeom>
              <a:ln w="3175">
                <a:solidFill>
                  <a:srgbClr val="000000"/>
                </a:solidFill>
              </a:ln>
            </p:spPr>
            <p:txBody>
              <a:bodyPr wrap="square" lIns="0" tIns="0" rIns="0" bIns="0" rtlCol="0"/>
              <a:lstStyle/>
              <a:p>
                <a:endParaRPr sz="2133"/>
              </a:p>
            </p:txBody>
          </p:sp>
          <p:sp>
            <p:nvSpPr>
              <p:cNvPr id="369" name="object 369"/>
              <p:cNvSpPr/>
              <p:nvPr/>
            </p:nvSpPr>
            <p:spPr>
              <a:xfrm>
                <a:off x="2948181" y="4774599"/>
                <a:ext cx="28222" cy="31044"/>
              </a:xfrm>
              <a:custGeom>
                <a:avLst/>
                <a:gdLst/>
                <a:ahLst/>
                <a:cxnLst/>
                <a:rect l="l" t="t" r="r" b="b"/>
                <a:pathLst>
                  <a:path w="31750" h="34925">
                    <a:moveTo>
                      <a:pt x="23058" y="4191"/>
                    </a:moveTo>
                    <a:lnTo>
                      <a:pt x="6887" y="5688"/>
                    </a:lnTo>
                    <a:lnTo>
                      <a:pt x="0" y="15268"/>
                    </a:lnTo>
                    <a:lnTo>
                      <a:pt x="2695" y="27243"/>
                    </a:lnTo>
                    <a:lnTo>
                      <a:pt x="14973" y="34727"/>
                    </a:lnTo>
                    <a:lnTo>
                      <a:pt x="29047" y="32931"/>
                    </a:lnTo>
                    <a:lnTo>
                      <a:pt x="31144" y="22752"/>
                    </a:lnTo>
                    <a:lnTo>
                      <a:pt x="21261" y="0"/>
                    </a:lnTo>
                  </a:path>
                </a:pathLst>
              </a:custGeom>
              <a:ln w="3175">
                <a:solidFill>
                  <a:srgbClr val="000000"/>
                </a:solidFill>
              </a:ln>
            </p:spPr>
            <p:txBody>
              <a:bodyPr wrap="square" lIns="0" tIns="0" rIns="0" bIns="0" rtlCol="0"/>
              <a:lstStyle/>
              <a:p>
                <a:endParaRPr sz="2133"/>
              </a:p>
            </p:txBody>
          </p:sp>
          <p:sp>
            <p:nvSpPr>
              <p:cNvPr id="370" name="object 370"/>
              <p:cNvSpPr/>
              <p:nvPr/>
            </p:nvSpPr>
            <p:spPr>
              <a:xfrm>
                <a:off x="2920497" y="4738940"/>
                <a:ext cx="27658" cy="28222"/>
              </a:xfrm>
              <a:custGeom>
                <a:avLst/>
                <a:gdLst/>
                <a:ahLst/>
                <a:cxnLst/>
                <a:rect l="l" t="t" r="r" b="b"/>
                <a:pathLst>
                  <a:path w="31114" h="31750">
                    <a:moveTo>
                      <a:pt x="11978" y="0"/>
                    </a:moveTo>
                    <a:lnTo>
                      <a:pt x="0" y="8981"/>
                    </a:lnTo>
                    <a:lnTo>
                      <a:pt x="598" y="21854"/>
                    </a:lnTo>
                    <a:lnTo>
                      <a:pt x="9283" y="31134"/>
                    </a:lnTo>
                    <a:lnTo>
                      <a:pt x="22759" y="30536"/>
                    </a:lnTo>
                    <a:lnTo>
                      <a:pt x="30545" y="20956"/>
                    </a:lnTo>
                    <a:lnTo>
                      <a:pt x="29047" y="10478"/>
                    </a:lnTo>
                    <a:lnTo>
                      <a:pt x="10181" y="2095"/>
                    </a:lnTo>
                  </a:path>
                </a:pathLst>
              </a:custGeom>
              <a:ln w="3175">
                <a:solidFill>
                  <a:srgbClr val="000000"/>
                </a:solidFill>
              </a:ln>
            </p:spPr>
            <p:txBody>
              <a:bodyPr wrap="square" lIns="0" tIns="0" rIns="0" bIns="0" rtlCol="0"/>
              <a:lstStyle/>
              <a:p>
                <a:endParaRPr sz="2133"/>
              </a:p>
            </p:txBody>
          </p:sp>
          <p:sp>
            <p:nvSpPr>
              <p:cNvPr id="371" name="object 371"/>
              <p:cNvSpPr/>
              <p:nvPr/>
            </p:nvSpPr>
            <p:spPr>
              <a:xfrm>
                <a:off x="2776223" y="4196605"/>
                <a:ext cx="33302" cy="30480"/>
              </a:xfrm>
              <a:custGeom>
                <a:avLst/>
                <a:gdLst/>
                <a:ahLst/>
                <a:cxnLst/>
                <a:rect l="l" t="t" r="r" b="b"/>
                <a:pathLst>
                  <a:path w="37464" h="34289">
                    <a:moveTo>
                      <a:pt x="21561" y="0"/>
                    </a:moveTo>
                    <a:lnTo>
                      <a:pt x="6588" y="2394"/>
                    </a:lnTo>
                    <a:lnTo>
                      <a:pt x="0" y="13172"/>
                    </a:lnTo>
                    <a:lnTo>
                      <a:pt x="2695" y="25746"/>
                    </a:lnTo>
                    <a:lnTo>
                      <a:pt x="15572" y="33829"/>
                    </a:lnTo>
                    <a:lnTo>
                      <a:pt x="33240" y="29937"/>
                    </a:lnTo>
                    <a:lnTo>
                      <a:pt x="37432" y="15567"/>
                    </a:lnTo>
                    <a:lnTo>
                      <a:pt x="32042" y="1796"/>
                    </a:lnTo>
                    <a:lnTo>
                      <a:pt x="21561" y="0"/>
                    </a:lnTo>
                    <a:close/>
                  </a:path>
                </a:pathLst>
              </a:custGeom>
              <a:ln w="3175">
                <a:solidFill>
                  <a:srgbClr val="000000"/>
                </a:solidFill>
              </a:ln>
            </p:spPr>
            <p:txBody>
              <a:bodyPr wrap="square" lIns="0" tIns="0" rIns="0" bIns="0" rtlCol="0"/>
              <a:lstStyle/>
              <a:p>
                <a:endParaRPr sz="2133"/>
              </a:p>
            </p:txBody>
          </p:sp>
          <p:sp>
            <p:nvSpPr>
              <p:cNvPr id="372" name="object 372"/>
              <p:cNvSpPr/>
              <p:nvPr/>
            </p:nvSpPr>
            <p:spPr>
              <a:xfrm>
                <a:off x="2790863" y="4153496"/>
                <a:ext cx="18627" cy="18062"/>
              </a:xfrm>
              <a:custGeom>
                <a:avLst/>
                <a:gdLst/>
                <a:ahLst/>
                <a:cxnLst/>
                <a:rect l="l" t="t" r="r" b="b"/>
                <a:pathLst>
                  <a:path w="20955" h="20320">
                    <a:moveTo>
                      <a:pt x="20962" y="6286"/>
                    </a:moveTo>
                    <a:lnTo>
                      <a:pt x="8684" y="0"/>
                    </a:lnTo>
                    <a:lnTo>
                      <a:pt x="0" y="6586"/>
                    </a:lnTo>
                    <a:lnTo>
                      <a:pt x="1197" y="16465"/>
                    </a:lnTo>
                    <a:lnTo>
                      <a:pt x="18866" y="20058"/>
                    </a:lnTo>
                    <a:lnTo>
                      <a:pt x="19165" y="4191"/>
                    </a:lnTo>
                  </a:path>
                </a:pathLst>
              </a:custGeom>
              <a:ln w="3175">
                <a:solidFill>
                  <a:srgbClr val="000000"/>
                </a:solidFill>
              </a:ln>
            </p:spPr>
            <p:txBody>
              <a:bodyPr wrap="square" lIns="0" tIns="0" rIns="0" bIns="0" rtlCol="0"/>
              <a:lstStyle/>
              <a:p>
                <a:endParaRPr sz="2133"/>
              </a:p>
            </p:txBody>
          </p:sp>
          <p:sp>
            <p:nvSpPr>
              <p:cNvPr id="373" name="object 373"/>
              <p:cNvSpPr/>
              <p:nvPr/>
            </p:nvSpPr>
            <p:spPr>
              <a:xfrm>
                <a:off x="2809231" y="4175583"/>
                <a:ext cx="22013" cy="27093"/>
              </a:xfrm>
              <a:custGeom>
                <a:avLst/>
                <a:gdLst/>
                <a:ahLst/>
                <a:cxnLst/>
                <a:rect l="l" t="t" r="r" b="b"/>
                <a:pathLst>
                  <a:path w="24764" h="30479">
                    <a:moveTo>
                      <a:pt x="24556" y="5688"/>
                    </a:moveTo>
                    <a:lnTo>
                      <a:pt x="11379" y="0"/>
                    </a:lnTo>
                    <a:lnTo>
                      <a:pt x="3294" y="4490"/>
                    </a:lnTo>
                    <a:lnTo>
                      <a:pt x="0" y="19459"/>
                    </a:lnTo>
                    <a:lnTo>
                      <a:pt x="9582" y="30236"/>
                    </a:lnTo>
                    <a:lnTo>
                      <a:pt x="21261" y="24848"/>
                    </a:lnTo>
                    <a:lnTo>
                      <a:pt x="20662" y="3592"/>
                    </a:lnTo>
                  </a:path>
                </a:pathLst>
              </a:custGeom>
              <a:ln w="3175">
                <a:solidFill>
                  <a:srgbClr val="000000"/>
                </a:solidFill>
              </a:ln>
            </p:spPr>
            <p:txBody>
              <a:bodyPr wrap="square" lIns="0" tIns="0" rIns="0" bIns="0" rtlCol="0"/>
              <a:lstStyle/>
              <a:p>
                <a:endParaRPr sz="2133"/>
              </a:p>
            </p:txBody>
          </p:sp>
          <p:sp>
            <p:nvSpPr>
              <p:cNvPr id="374" name="object 374"/>
              <p:cNvSpPr/>
              <p:nvPr/>
            </p:nvSpPr>
            <p:spPr>
              <a:xfrm>
                <a:off x="2731769" y="4164407"/>
                <a:ext cx="14111" cy="11853"/>
              </a:xfrm>
              <a:custGeom>
                <a:avLst/>
                <a:gdLst/>
                <a:ahLst/>
                <a:cxnLst/>
                <a:rect l="l" t="t" r="r" b="b"/>
                <a:pathLst>
                  <a:path w="15875" h="13335">
                    <a:moveTo>
                      <a:pt x="7187" y="2095"/>
                    </a:moveTo>
                    <a:lnTo>
                      <a:pt x="15272" y="6286"/>
                    </a:lnTo>
                    <a:lnTo>
                      <a:pt x="8085" y="12873"/>
                    </a:lnTo>
                    <a:lnTo>
                      <a:pt x="1796" y="11076"/>
                    </a:lnTo>
                    <a:lnTo>
                      <a:pt x="0" y="5388"/>
                    </a:lnTo>
                    <a:lnTo>
                      <a:pt x="7187" y="0"/>
                    </a:lnTo>
                  </a:path>
                </a:pathLst>
              </a:custGeom>
              <a:ln w="3175">
                <a:solidFill>
                  <a:srgbClr val="000000"/>
                </a:solidFill>
              </a:ln>
            </p:spPr>
            <p:txBody>
              <a:bodyPr wrap="square" lIns="0" tIns="0" rIns="0" bIns="0" rtlCol="0"/>
              <a:lstStyle/>
              <a:p>
                <a:endParaRPr sz="2133"/>
              </a:p>
            </p:txBody>
          </p:sp>
          <p:sp>
            <p:nvSpPr>
              <p:cNvPr id="375" name="object 375"/>
              <p:cNvSpPr/>
              <p:nvPr/>
            </p:nvSpPr>
            <p:spPr>
              <a:xfrm>
                <a:off x="2816151" y="4250360"/>
                <a:ext cx="12981" cy="18062"/>
              </a:xfrm>
              <a:custGeom>
                <a:avLst/>
                <a:gdLst/>
                <a:ahLst/>
                <a:cxnLst/>
                <a:rect l="l" t="t" r="r" b="b"/>
                <a:pathLst>
                  <a:path w="14605" h="20320">
                    <a:moveTo>
                      <a:pt x="4791" y="2095"/>
                    </a:moveTo>
                    <a:lnTo>
                      <a:pt x="0" y="14669"/>
                    </a:lnTo>
                    <a:lnTo>
                      <a:pt x="14374" y="19758"/>
                    </a:lnTo>
                    <a:lnTo>
                      <a:pt x="11978" y="4490"/>
                    </a:lnTo>
                    <a:lnTo>
                      <a:pt x="2695" y="0"/>
                    </a:lnTo>
                  </a:path>
                </a:pathLst>
              </a:custGeom>
              <a:ln w="3175">
                <a:solidFill>
                  <a:srgbClr val="000000"/>
                </a:solidFill>
              </a:ln>
            </p:spPr>
            <p:txBody>
              <a:bodyPr wrap="square" lIns="0" tIns="0" rIns="0" bIns="0" rtlCol="0"/>
              <a:lstStyle/>
              <a:p>
                <a:endParaRPr sz="2133"/>
              </a:p>
            </p:txBody>
          </p:sp>
          <p:sp>
            <p:nvSpPr>
              <p:cNvPr id="376" name="object 376"/>
              <p:cNvSpPr/>
              <p:nvPr/>
            </p:nvSpPr>
            <p:spPr>
              <a:xfrm>
                <a:off x="2752266" y="4141255"/>
                <a:ext cx="12418" cy="15804"/>
              </a:xfrm>
              <a:custGeom>
                <a:avLst/>
                <a:gdLst/>
                <a:ahLst/>
                <a:cxnLst/>
                <a:rect l="l" t="t" r="r" b="b"/>
                <a:pathLst>
                  <a:path w="13969" h="17779">
                    <a:moveTo>
                      <a:pt x="2096" y="0"/>
                    </a:moveTo>
                    <a:lnTo>
                      <a:pt x="0" y="12573"/>
                    </a:lnTo>
                    <a:lnTo>
                      <a:pt x="13775" y="17663"/>
                    </a:lnTo>
                    <a:lnTo>
                      <a:pt x="10181" y="5688"/>
                    </a:lnTo>
                    <a:lnTo>
                      <a:pt x="0" y="3891"/>
                    </a:lnTo>
                  </a:path>
                </a:pathLst>
              </a:custGeom>
              <a:ln w="3175">
                <a:solidFill>
                  <a:srgbClr val="000000"/>
                </a:solidFill>
              </a:ln>
            </p:spPr>
            <p:txBody>
              <a:bodyPr wrap="square" lIns="0" tIns="0" rIns="0" bIns="0" rtlCol="0"/>
              <a:lstStyle/>
              <a:p>
                <a:endParaRPr sz="2133"/>
              </a:p>
            </p:txBody>
          </p:sp>
          <p:sp>
            <p:nvSpPr>
              <p:cNvPr id="377" name="object 377"/>
              <p:cNvSpPr/>
              <p:nvPr/>
            </p:nvSpPr>
            <p:spPr>
              <a:xfrm>
                <a:off x="2809496" y="4273778"/>
                <a:ext cx="12981" cy="12981"/>
              </a:xfrm>
              <a:custGeom>
                <a:avLst/>
                <a:gdLst/>
                <a:ahLst/>
                <a:cxnLst/>
                <a:rect l="l" t="t" r="r" b="b"/>
                <a:pathLst>
                  <a:path w="14605" h="14604">
                    <a:moveTo>
                      <a:pt x="8085" y="1796"/>
                    </a:moveTo>
                    <a:lnTo>
                      <a:pt x="0" y="8083"/>
                    </a:lnTo>
                    <a:lnTo>
                      <a:pt x="8384" y="14070"/>
                    </a:lnTo>
                    <a:lnTo>
                      <a:pt x="14374" y="10178"/>
                    </a:lnTo>
                    <a:lnTo>
                      <a:pt x="14074" y="3293"/>
                    </a:lnTo>
                    <a:lnTo>
                      <a:pt x="4192" y="0"/>
                    </a:lnTo>
                  </a:path>
                </a:pathLst>
              </a:custGeom>
              <a:ln w="3175">
                <a:solidFill>
                  <a:srgbClr val="000000"/>
                </a:solidFill>
              </a:ln>
            </p:spPr>
            <p:txBody>
              <a:bodyPr wrap="square" lIns="0" tIns="0" rIns="0" bIns="0" rtlCol="0"/>
              <a:lstStyle/>
              <a:p>
                <a:endParaRPr sz="2133"/>
              </a:p>
            </p:txBody>
          </p:sp>
          <p:sp>
            <p:nvSpPr>
              <p:cNvPr id="378" name="object 378"/>
              <p:cNvSpPr/>
              <p:nvPr/>
            </p:nvSpPr>
            <p:spPr>
              <a:xfrm>
                <a:off x="2768769" y="4184099"/>
                <a:ext cx="13547" cy="12418"/>
              </a:xfrm>
              <a:custGeom>
                <a:avLst/>
                <a:gdLst/>
                <a:ahLst/>
                <a:cxnLst/>
                <a:rect l="l" t="t" r="r" b="b"/>
                <a:pathLst>
                  <a:path w="15239" h="13970">
                    <a:moveTo>
                      <a:pt x="5689" y="0"/>
                    </a:moveTo>
                    <a:lnTo>
                      <a:pt x="14973" y="4490"/>
                    </a:lnTo>
                    <a:lnTo>
                      <a:pt x="5689" y="13471"/>
                    </a:lnTo>
                    <a:lnTo>
                      <a:pt x="0" y="299"/>
                    </a:lnTo>
                    <a:lnTo>
                      <a:pt x="5689" y="0"/>
                    </a:lnTo>
                    <a:close/>
                  </a:path>
                </a:pathLst>
              </a:custGeom>
              <a:ln w="3175">
                <a:solidFill>
                  <a:srgbClr val="000000"/>
                </a:solidFill>
              </a:ln>
            </p:spPr>
            <p:txBody>
              <a:bodyPr wrap="square" lIns="0" tIns="0" rIns="0" bIns="0" rtlCol="0"/>
              <a:lstStyle/>
              <a:p>
                <a:endParaRPr sz="2133"/>
              </a:p>
            </p:txBody>
          </p:sp>
          <p:sp>
            <p:nvSpPr>
              <p:cNvPr id="379" name="object 379"/>
              <p:cNvSpPr/>
              <p:nvPr/>
            </p:nvSpPr>
            <p:spPr>
              <a:xfrm>
                <a:off x="2783942" y="4259408"/>
                <a:ext cx="12981" cy="18627"/>
              </a:xfrm>
              <a:custGeom>
                <a:avLst/>
                <a:gdLst/>
                <a:ahLst/>
                <a:cxnLst/>
                <a:rect l="l" t="t" r="r" b="b"/>
                <a:pathLst>
                  <a:path w="14605" h="20954">
                    <a:moveTo>
                      <a:pt x="6588" y="0"/>
                    </a:moveTo>
                    <a:lnTo>
                      <a:pt x="0" y="14968"/>
                    </a:lnTo>
                    <a:lnTo>
                      <a:pt x="11379" y="20656"/>
                    </a:lnTo>
                    <a:lnTo>
                      <a:pt x="14074" y="7184"/>
                    </a:lnTo>
                    <a:lnTo>
                      <a:pt x="2695" y="0"/>
                    </a:lnTo>
                  </a:path>
                </a:pathLst>
              </a:custGeom>
              <a:ln w="3175">
                <a:solidFill>
                  <a:srgbClr val="000000"/>
                </a:solidFill>
              </a:ln>
            </p:spPr>
            <p:txBody>
              <a:bodyPr wrap="square" lIns="0" tIns="0" rIns="0" bIns="0" rtlCol="0"/>
              <a:lstStyle/>
              <a:p>
                <a:endParaRPr sz="2133"/>
              </a:p>
            </p:txBody>
          </p:sp>
          <p:sp>
            <p:nvSpPr>
              <p:cNvPr id="380" name="object 380"/>
              <p:cNvSpPr/>
              <p:nvPr/>
            </p:nvSpPr>
            <p:spPr>
              <a:xfrm>
                <a:off x="2750136" y="4193147"/>
                <a:ext cx="11289" cy="12418"/>
              </a:xfrm>
              <a:custGeom>
                <a:avLst/>
                <a:gdLst/>
                <a:ahLst/>
                <a:cxnLst/>
                <a:rect l="l" t="t" r="r" b="b"/>
                <a:pathLst>
                  <a:path w="12700" h="13970">
                    <a:moveTo>
                      <a:pt x="8684" y="0"/>
                    </a:moveTo>
                    <a:lnTo>
                      <a:pt x="0" y="8981"/>
                    </a:lnTo>
                    <a:lnTo>
                      <a:pt x="12278" y="13771"/>
                    </a:lnTo>
                    <a:lnTo>
                      <a:pt x="6588" y="2095"/>
                    </a:lnTo>
                  </a:path>
                </a:pathLst>
              </a:custGeom>
              <a:ln w="3175">
                <a:solidFill>
                  <a:srgbClr val="000000"/>
                </a:solidFill>
              </a:ln>
            </p:spPr>
            <p:txBody>
              <a:bodyPr wrap="square" lIns="0" tIns="0" rIns="0" bIns="0" rtlCol="0"/>
              <a:lstStyle/>
              <a:p>
                <a:endParaRPr sz="2133"/>
              </a:p>
            </p:txBody>
          </p:sp>
          <p:sp>
            <p:nvSpPr>
              <p:cNvPr id="381" name="object 381"/>
              <p:cNvSpPr/>
              <p:nvPr/>
            </p:nvSpPr>
            <p:spPr>
              <a:xfrm>
                <a:off x="2805770" y="4239184"/>
                <a:ext cx="18627" cy="12981"/>
              </a:xfrm>
              <a:custGeom>
                <a:avLst/>
                <a:gdLst/>
                <a:ahLst/>
                <a:cxnLst/>
                <a:rect l="l" t="t" r="r" b="b"/>
                <a:pathLst>
                  <a:path w="20955" h="14604">
                    <a:moveTo>
                      <a:pt x="2395" y="2394"/>
                    </a:moveTo>
                    <a:lnTo>
                      <a:pt x="0" y="9280"/>
                    </a:lnTo>
                    <a:lnTo>
                      <a:pt x="4791" y="13771"/>
                    </a:lnTo>
                    <a:lnTo>
                      <a:pt x="16171" y="14070"/>
                    </a:lnTo>
                    <a:lnTo>
                      <a:pt x="20962" y="5688"/>
                    </a:lnTo>
                    <a:lnTo>
                      <a:pt x="14973" y="0"/>
                    </a:lnTo>
                    <a:lnTo>
                      <a:pt x="2395" y="4490"/>
                    </a:lnTo>
                  </a:path>
                </a:pathLst>
              </a:custGeom>
              <a:ln w="3175">
                <a:solidFill>
                  <a:srgbClr val="000000"/>
                </a:solidFill>
              </a:ln>
            </p:spPr>
            <p:txBody>
              <a:bodyPr wrap="square" lIns="0" tIns="0" rIns="0" bIns="0" rtlCol="0"/>
              <a:lstStyle/>
              <a:p>
                <a:endParaRPr sz="2133"/>
              </a:p>
            </p:txBody>
          </p:sp>
          <p:sp>
            <p:nvSpPr>
              <p:cNvPr id="382" name="object 382"/>
              <p:cNvSpPr/>
              <p:nvPr/>
            </p:nvSpPr>
            <p:spPr>
              <a:xfrm>
                <a:off x="2751999" y="4160947"/>
                <a:ext cx="12981" cy="15804"/>
              </a:xfrm>
              <a:custGeom>
                <a:avLst/>
                <a:gdLst/>
                <a:ahLst/>
                <a:cxnLst/>
                <a:rect l="l" t="t" r="r" b="b"/>
                <a:pathLst>
                  <a:path w="14605" h="17779">
                    <a:moveTo>
                      <a:pt x="8384" y="0"/>
                    </a:moveTo>
                    <a:lnTo>
                      <a:pt x="299" y="3592"/>
                    </a:lnTo>
                    <a:lnTo>
                      <a:pt x="0" y="9579"/>
                    </a:lnTo>
                    <a:lnTo>
                      <a:pt x="14074" y="17663"/>
                    </a:lnTo>
                    <a:lnTo>
                      <a:pt x="11379" y="5987"/>
                    </a:lnTo>
                    <a:lnTo>
                      <a:pt x="299" y="5987"/>
                    </a:lnTo>
                  </a:path>
                </a:pathLst>
              </a:custGeom>
              <a:ln w="3175">
                <a:solidFill>
                  <a:srgbClr val="000000"/>
                </a:solidFill>
              </a:ln>
            </p:spPr>
            <p:txBody>
              <a:bodyPr wrap="square" lIns="0" tIns="0" rIns="0" bIns="0" rtlCol="0"/>
              <a:lstStyle/>
              <a:p>
                <a:endParaRPr sz="2133"/>
              </a:p>
            </p:txBody>
          </p:sp>
          <p:sp>
            <p:nvSpPr>
              <p:cNvPr id="383" name="object 383"/>
              <p:cNvSpPr/>
              <p:nvPr/>
            </p:nvSpPr>
            <p:spPr>
              <a:xfrm>
                <a:off x="2823338" y="4209113"/>
                <a:ext cx="11289" cy="14676"/>
              </a:xfrm>
              <a:custGeom>
                <a:avLst/>
                <a:gdLst/>
                <a:ahLst/>
                <a:cxnLst/>
                <a:rect l="l" t="t" r="r" b="b"/>
                <a:pathLst>
                  <a:path w="12700" h="16510">
                    <a:moveTo>
                      <a:pt x="4791" y="0"/>
                    </a:moveTo>
                    <a:lnTo>
                      <a:pt x="0" y="11076"/>
                    </a:lnTo>
                    <a:lnTo>
                      <a:pt x="12278" y="16166"/>
                    </a:lnTo>
                    <a:lnTo>
                      <a:pt x="9582" y="5089"/>
                    </a:lnTo>
                    <a:lnTo>
                      <a:pt x="2695" y="4191"/>
                    </a:lnTo>
                  </a:path>
                </a:pathLst>
              </a:custGeom>
              <a:ln w="3175">
                <a:solidFill>
                  <a:srgbClr val="000000"/>
                </a:solidFill>
              </a:ln>
            </p:spPr>
            <p:txBody>
              <a:bodyPr wrap="square" lIns="0" tIns="0" rIns="0" bIns="0" rtlCol="0"/>
              <a:lstStyle/>
              <a:p>
                <a:endParaRPr sz="2133"/>
              </a:p>
            </p:txBody>
          </p:sp>
          <p:sp>
            <p:nvSpPr>
              <p:cNvPr id="384" name="object 384"/>
              <p:cNvSpPr/>
              <p:nvPr/>
            </p:nvSpPr>
            <p:spPr>
              <a:xfrm>
                <a:off x="2776755" y="4167334"/>
                <a:ext cx="10724" cy="10724"/>
              </a:xfrm>
              <a:custGeom>
                <a:avLst/>
                <a:gdLst/>
                <a:ahLst/>
                <a:cxnLst/>
                <a:rect l="l" t="t" r="r" b="b"/>
                <a:pathLst>
                  <a:path w="12064" h="12064">
                    <a:moveTo>
                      <a:pt x="4791" y="898"/>
                    </a:moveTo>
                    <a:lnTo>
                      <a:pt x="0" y="5388"/>
                    </a:lnTo>
                    <a:lnTo>
                      <a:pt x="5090" y="11974"/>
                    </a:lnTo>
                    <a:lnTo>
                      <a:pt x="10181" y="10178"/>
                    </a:lnTo>
                    <a:lnTo>
                      <a:pt x="11679" y="5388"/>
                    </a:lnTo>
                    <a:lnTo>
                      <a:pt x="5090" y="0"/>
                    </a:lnTo>
                    <a:lnTo>
                      <a:pt x="4791" y="6885"/>
                    </a:lnTo>
                  </a:path>
                </a:pathLst>
              </a:custGeom>
              <a:ln w="3175">
                <a:solidFill>
                  <a:srgbClr val="000000"/>
                </a:solidFill>
              </a:ln>
            </p:spPr>
            <p:txBody>
              <a:bodyPr wrap="square" lIns="0" tIns="0" rIns="0" bIns="0" rtlCol="0"/>
              <a:lstStyle/>
              <a:p>
                <a:endParaRPr sz="2133"/>
              </a:p>
            </p:txBody>
          </p:sp>
          <p:sp>
            <p:nvSpPr>
              <p:cNvPr id="385" name="object 385"/>
              <p:cNvSpPr/>
              <p:nvPr/>
            </p:nvSpPr>
            <p:spPr>
              <a:xfrm>
                <a:off x="2760784" y="4275374"/>
                <a:ext cx="14111" cy="12981"/>
              </a:xfrm>
              <a:custGeom>
                <a:avLst/>
                <a:gdLst/>
                <a:ahLst/>
                <a:cxnLst/>
                <a:rect l="l" t="t" r="r" b="b"/>
                <a:pathLst>
                  <a:path w="15875" h="14604">
                    <a:moveTo>
                      <a:pt x="14673" y="2095"/>
                    </a:moveTo>
                    <a:lnTo>
                      <a:pt x="0" y="3592"/>
                    </a:lnTo>
                    <a:lnTo>
                      <a:pt x="4491" y="14369"/>
                    </a:lnTo>
                    <a:lnTo>
                      <a:pt x="15572" y="8382"/>
                    </a:lnTo>
                    <a:lnTo>
                      <a:pt x="6588" y="0"/>
                    </a:lnTo>
                  </a:path>
                </a:pathLst>
              </a:custGeom>
              <a:ln w="3175">
                <a:solidFill>
                  <a:srgbClr val="000000"/>
                </a:solidFill>
              </a:ln>
            </p:spPr>
            <p:txBody>
              <a:bodyPr wrap="square" lIns="0" tIns="0" rIns="0" bIns="0" rtlCol="0"/>
              <a:lstStyle/>
              <a:p>
                <a:endParaRPr sz="2133"/>
              </a:p>
            </p:txBody>
          </p:sp>
          <p:sp>
            <p:nvSpPr>
              <p:cNvPr id="386" name="object 386"/>
              <p:cNvSpPr/>
              <p:nvPr/>
            </p:nvSpPr>
            <p:spPr>
              <a:xfrm>
                <a:off x="2872317" y="4731755"/>
                <a:ext cx="12418" cy="10724"/>
              </a:xfrm>
              <a:custGeom>
                <a:avLst/>
                <a:gdLst/>
                <a:ahLst/>
                <a:cxnLst/>
                <a:rect l="l" t="t" r="r" b="b"/>
                <a:pathLst>
                  <a:path w="13969" h="12064">
                    <a:moveTo>
                      <a:pt x="7786" y="2095"/>
                    </a:moveTo>
                    <a:lnTo>
                      <a:pt x="3593" y="0"/>
                    </a:lnTo>
                    <a:lnTo>
                      <a:pt x="11978" y="1496"/>
                    </a:lnTo>
                    <a:lnTo>
                      <a:pt x="13775" y="11675"/>
                    </a:lnTo>
                    <a:lnTo>
                      <a:pt x="0" y="8083"/>
                    </a:lnTo>
                    <a:lnTo>
                      <a:pt x="3893" y="0"/>
                    </a:lnTo>
                  </a:path>
                </a:pathLst>
              </a:custGeom>
              <a:ln w="3175">
                <a:solidFill>
                  <a:srgbClr val="000000"/>
                </a:solidFill>
              </a:ln>
            </p:spPr>
            <p:txBody>
              <a:bodyPr wrap="square" lIns="0" tIns="0" rIns="0" bIns="0" rtlCol="0"/>
              <a:lstStyle/>
              <a:p>
                <a:endParaRPr sz="2133"/>
              </a:p>
            </p:txBody>
          </p:sp>
          <p:sp>
            <p:nvSpPr>
              <p:cNvPr id="387" name="object 387"/>
              <p:cNvSpPr/>
              <p:nvPr/>
            </p:nvSpPr>
            <p:spPr>
              <a:xfrm>
                <a:off x="2976131" y="4744262"/>
                <a:ext cx="10160" cy="16369"/>
              </a:xfrm>
              <a:custGeom>
                <a:avLst/>
                <a:gdLst/>
                <a:ahLst/>
                <a:cxnLst/>
                <a:rect l="l" t="t" r="r" b="b"/>
                <a:pathLst>
                  <a:path w="11429" h="18414">
                    <a:moveTo>
                      <a:pt x="9882" y="0"/>
                    </a:moveTo>
                    <a:lnTo>
                      <a:pt x="0" y="12274"/>
                    </a:lnTo>
                    <a:lnTo>
                      <a:pt x="3294" y="18261"/>
                    </a:lnTo>
                    <a:lnTo>
                      <a:pt x="10780" y="16166"/>
                    </a:lnTo>
                    <a:lnTo>
                      <a:pt x="11080" y="5688"/>
                    </a:lnTo>
                    <a:lnTo>
                      <a:pt x="5689" y="4191"/>
                    </a:lnTo>
                  </a:path>
                </a:pathLst>
              </a:custGeom>
              <a:ln w="3175">
                <a:solidFill>
                  <a:srgbClr val="000000"/>
                </a:solidFill>
              </a:ln>
            </p:spPr>
            <p:txBody>
              <a:bodyPr wrap="square" lIns="0" tIns="0" rIns="0" bIns="0" rtlCol="0"/>
              <a:lstStyle/>
              <a:p>
                <a:endParaRPr sz="2133"/>
              </a:p>
            </p:txBody>
          </p:sp>
          <p:sp>
            <p:nvSpPr>
              <p:cNvPr id="388" name="object 388"/>
              <p:cNvSpPr/>
              <p:nvPr/>
            </p:nvSpPr>
            <p:spPr>
              <a:xfrm>
                <a:off x="2850756" y="4704877"/>
                <a:ext cx="14111" cy="18062"/>
              </a:xfrm>
              <a:custGeom>
                <a:avLst/>
                <a:gdLst/>
                <a:ahLst/>
                <a:cxnLst/>
                <a:rect l="l" t="t" r="r" b="b"/>
                <a:pathLst>
                  <a:path w="15875" h="20320">
                    <a:moveTo>
                      <a:pt x="0" y="0"/>
                    </a:moveTo>
                    <a:lnTo>
                      <a:pt x="1497" y="14070"/>
                    </a:lnTo>
                    <a:lnTo>
                      <a:pt x="15871" y="19758"/>
                    </a:lnTo>
                    <a:lnTo>
                      <a:pt x="12577" y="4490"/>
                    </a:lnTo>
                    <a:lnTo>
                      <a:pt x="0" y="2095"/>
                    </a:lnTo>
                  </a:path>
                </a:pathLst>
              </a:custGeom>
              <a:ln w="3175">
                <a:solidFill>
                  <a:srgbClr val="000000"/>
                </a:solidFill>
              </a:ln>
            </p:spPr>
            <p:txBody>
              <a:bodyPr wrap="square" lIns="0" tIns="0" rIns="0" bIns="0" rtlCol="0"/>
              <a:lstStyle/>
              <a:p>
                <a:endParaRPr sz="2133"/>
              </a:p>
            </p:txBody>
          </p:sp>
          <p:sp>
            <p:nvSpPr>
              <p:cNvPr id="389" name="object 389"/>
              <p:cNvSpPr/>
              <p:nvPr/>
            </p:nvSpPr>
            <p:spPr>
              <a:xfrm>
                <a:off x="3002750" y="4773002"/>
                <a:ext cx="12418" cy="11289"/>
              </a:xfrm>
              <a:custGeom>
                <a:avLst/>
                <a:gdLst/>
                <a:ahLst/>
                <a:cxnLst/>
                <a:rect l="l" t="t" r="r" b="b"/>
                <a:pathLst>
                  <a:path w="13970" h="12700">
                    <a:moveTo>
                      <a:pt x="0" y="0"/>
                    </a:moveTo>
                    <a:lnTo>
                      <a:pt x="0" y="12274"/>
                    </a:lnTo>
                    <a:lnTo>
                      <a:pt x="13775" y="9579"/>
                    </a:lnTo>
                    <a:lnTo>
                      <a:pt x="6588" y="1796"/>
                    </a:lnTo>
                    <a:lnTo>
                      <a:pt x="0" y="1796"/>
                    </a:lnTo>
                  </a:path>
                </a:pathLst>
              </a:custGeom>
              <a:ln w="3175">
                <a:solidFill>
                  <a:srgbClr val="000000"/>
                </a:solidFill>
              </a:ln>
            </p:spPr>
            <p:txBody>
              <a:bodyPr wrap="square" lIns="0" tIns="0" rIns="0" bIns="0" rtlCol="0"/>
              <a:lstStyle/>
              <a:p>
                <a:endParaRPr sz="2133"/>
              </a:p>
            </p:txBody>
          </p:sp>
          <p:sp>
            <p:nvSpPr>
              <p:cNvPr id="390" name="object 390"/>
              <p:cNvSpPr/>
              <p:nvPr/>
            </p:nvSpPr>
            <p:spPr>
              <a:xfrm>
                <a:off x="2974534" y="4807065"/>
                <a:ext cx="12418" cy="14111"/>
              </a:xfrm>
              <a:custGeom>
                <a:avLst/>
                <a:gdLst/>
                <a:ahLst/>
                <a:cxnLst/>
                <a:rect l="l" t="t" r="r" b="b"/>
                <a:pathLst>
                  <a:path w="13970" h="15875">
                    <a:moveTo>
                      <a:pt x="13775" y="7783"/>
                    </a:moveTo>
                    <a:lnTo>
                      <a:pt x="0" y="0"/>
                    </a:lnTo>
                    <a:lnTo>
                      <a:pt x="898" y="11076"/>
                    </a:lnTo>
                    <a:lnTo>
                      <a:pt x="7187" y="15268"/>
                    </a:lnTo>
                    <a:lnTo>
                      <a:pt x="12278" y="12573"/>
                    </a:lnTo>
                    <a:lnTo>
                      <a:pt x="9582" y="3891"/>
                    </a:lnTo>
                  </a:path>
                </a:pathLst>
              </a:custGeom>
              <a:ln w="3175">
                <a:solidFill>
                  <a:srgbClr val="000000"/>
                </a:solidFill>
              </a:ln>
            </p:spPr>
            <p:txBody>
              <a:bodyPr wrap="square" lIns="0" tIns="0" rIns="0" bIns="0" rtlCol="0"/>
              <a:lstStyle/>
              <a:p>
                <a:endParaRPr sz="2133"/>
              </a:p>
            </p:txBody>
          </p:sp>
          <p:sp>
            <p:nvSpPr>
              <p:cNvPr id="391" name="object 391"/>
              <p:cNvSpPr/>
              <p:nvPr/>
            </p:nvSpPr>
            <p:spPr>
              <a:xfrm>
                <a:off x="3147558" y="4912977"/>
                <a:ext cx="14111" cy="11853"/>
              </a:xfrm>
              <a:custGeom>
                <a:avLst/>
                <a:gdLst/>
                <a:ahLst/>
                <a:cxnLst/>
                <a:rect l="l" t="t" r="r" b="b"/>
                <a:pathLst>
                  <a:path w="15875" h="13335">
                    <a:moveTo>
                      <a:pt x="2096" y="1496"/>
                    </a:moveTo>
                    <a:lnTo>
                      <a:pt x="1497" y="5688"/>
                    </a:lnTo>
                    <a:lnTo>
                      <a:pt x="6887" y="11076"/>
                    </a:lnTo>
                    <a:lnTo>
                      <a:pt x="11978" y="12873"/>
                    </a:lnTo>
                    <a:lnTo>
                      <a:pt x="15272" y="5089"/>
                    </a:lnTo>
                    <a:lnTo>
                      <a:pt x="8384" y="0"/>
                    </a:lnTo>
                    <a:lnTo>
                      <a:pt x="0" y="5388"/>
                    </a:lnTo>
                  </a:path>
                </a:pathLst>
              </a:custGeom>
              <a:ln w="3175">
                <a:solidFill>
                  <a:srgbClr val="000000"/>
                </a:solidFill>
              </a:ln>
            </p:spPr>
            <p:txBody>
              <a:bodyPr wrap="square" lIns="0" tIns="0" rIns="0" bIns="0" rtlCol="0"/>
              <a:lstStyle/>
              <a:p>
                <a:endParaRPr sz="2133"/>
              </a:p>
            </p:txBody>
          </p:sp>
          <p:sp>
            <p:nvSpPr>
              <p:cNvPr id="392" name="object 392"/>
              <p:cNvSpPr/>
              <p:nvPr/>
            </p:nvSpPr>
            <p:spPr>
              <a:xfrm>
                <a:off x="3001154" y="4790831"/>
                <a:ext cx="11853" cy="11289"/>
              </a:xfrm>
              <a:custGeom>
                <a:avLst/>
                <a:gdLst/>
                <a:ahLst/>
                <a:cxnLst/>
                <a:rect l="l" t="t" r="r" b="b"/>
                <a:pathLst>
                  <a:path w="13335" h="12700">
                    <a:moveTo>
                      <a:pt x="9882" y="0"/>
                    </a:moveTo>
                    <a:lnTo>
                      <a:pt x="0" y="2394"/>
                    </a:lnTo>
                    <a:lnTo>
                      <a:pt x="2994" y="11974"/>
                    </a:lnTo>
                    <a:lnTo>
                      <a:pt x="9283" y="12274"/>
                    </a:lnTo>
                    <a:lnTo>
                      <a:pt x="13176" y="8083"/>
                    </a:lnTo>
                    <a:lnTo>
                      <a:pt x="7786" y="3891"/>
                    </a:lnTo>
                  </a:path>
                </a:pathLst>
              </a:custGeom>
              <a:ln w="3175">
                <a:solidFill>
                  <a:srgbClr val="000000"/>
                </a:solidFill>
              </a:ln>
            </p:spPr>
            <p:txBody>
              <a:bodyPr wrap="square" lIns="0" tIns="0" rIns="0" bIns="0" rtlCol="0"/>
              <a:lstStyle/>
              <a:p>
                <a:endParaRPr sz="2133"/>
              </a:p>
            </p:txBody>
          </p:sp>
          <p:sp>
            <p:nvSpPr>
              <p:cNvPr id="393" name="object 393"/>
              <p:cNvSpPr/>
              <p:nvPr/>
            </p:nvSpPr>
            <p:spPr>
              <a:xfrm>
                <a:off x="3186687" y="4921492"/>
                <a:ext cx="12418" cy="12981"/>
              </a:xfrm>
              <a:custGeom>
                <a:avLst/>
                <a:gdLst/>
                <a:ahLst/>
                <a:cxnLst/>
                <a:rect l="l" t="t" r="r" b="b"/>
                <a:pathLst>
                  <a:path w="13970" h="14604">
                    <a:moveTo>
                      <a:pt x="10481" y="0"/>
                    </a:moveTo>
                    <a:lnTo>
                      <a:pt x="0" y="5388"/>
                    </a:lnTo>
                    <a:lnTo>
                      <a:pt x="6288" y="14070"/>
                    </a:lnTo>
                    <a:lnTo>
                      <a:pt x="13775" y="8981"/>
                    </a:lnTo>
                    <a:lnTo>
                      <a:pt x="10481" y="0"/>
                    </a:lnTo>
                    <a:close/>
                  </a:path>
                </a:pathLst>
              </a:custGeom>
              <a:ln w="3175">
                <a:solidFill>
                  <a:srgbClr val="000000"/>
                </a:solidFill>
              </a:ln>
            </p:spPr>
            <p:txBody>
              <a:bodyPr wrap="square" lIns="0" tIns="0" rIns="0" bIns="0" rtlCol="0"/>
              <a:lstStyle/>
              <a:p>
                <a:endParaRPr sz="2133"/>
              </a:p>
            </p:txBody>
          </p:sp>
          <p:sp>
            <p:nvSpPr>
              <p:cNvPr id="394" name="object 394"/>
              <p:cNvSpPr/>
              <p:nvPr/>
            </p:nvSpPr>
            <p:spPr>
              <a:xfrm>
                <a:off x="3115615" y="4951827"/>
                <a:ext cx="14111" cy="13547"/>
              </a:xfrm>
              <a:custGeom>
                <a:avLst/>
                <a:gdLst/>
                <a:ahLst/>
                <a:cxnLst/>
                <a:rect l="l" t="t" r="r" b="b"/>
                <a:pathLst>
                  <a:path w="15875" h="15239">
                    <a:moveTo>
                      <a:pt x="11978" y="2095"/>
                    </a:moveTo>
                    <a:lnTo>
                      <a:pt x="0" y="299"/>
                    </a:lnTo>
                    <a:lnTo>
                      <a:pt x="2695" y="14369"/>
                    </a:lnTo>
                    <a:lnTo>
                      <a:pt x="11080" y="14669"/>
                    </a:lnTo>
                    <a:lnTo>
                      <a:pt x="15871" y="7484"/>
                    </a:lnTo>
                    <a:lnTo>
                      <a:pt x="7786" y="0"/>
                    </a:lnTo>
                  </a:path>
                </a:pathLst>
              </a:custGeom>
              <a:ln w="3175">
                <a:solidFill>
                  <a:srgbClr val="000000"/>
                </a:solidFill>
              </a:ln>
            </p:spPr>
            <p:txBody>
              <a:bodyPr wrap="square" lIns="0" tIns="0" rIns="0" bIns="0" rtlCol="0"/>
              <a:lstStyle/>
              <a:p>
                <a:endParaRPr sz="2133"/>
              </a:p>
            </p:txBody>
          </p:sp>
          <p:sp>
            <p:nvSpPr>
              <p:cNvPr id="395" name="object 395"/>
              <p:cNvSpPr/>
              <p:nvPr/>
            </p:nvSpPr>
            <p:spPr>
              <a:xfrm>
                <a:off x="3148888" y="4985891"/>
                <a:ext cx="16933" cy="15240"/>
              </a:xfrm>
              <a:custGeom>
                <a:avLst/>
                <a:gdLst/>
                <a:ahLst/>
                <a:cxnLst/>
                <a:rect l="l" t="t" r="r" b="b"/>
                <a:pathLst>
                  <a:path w="19050" h="17145">
                    <a:moveTo>
                      <a:pt x="18866" y="3891"/>
                    </a:moveTo>
                    <a:lnTo>
                      <a:pt x="2994" y="2394"/>
                    </a:lnTo>
                    <a:lnTo>
                      <a:pt x="0" y="16764"/>
                    </a:lnTo>
                    <a:lnTo>
                      <a:pt x="10481" y="17064"/>
                    </a:lnTo>
                    <a:lnTo>
                      <a:pt x="18866" y="9579"/>
                    </a:lnTo>
                    <a:lnTo>
                      <a:pt x="10780" y="0"/>
                    </a:lnTo>
                  </a:path>
                </a:pathLst>
              </a:custGeom>
              <a:ln w="3175">
                <a:solidFill>
                  <a:srgbClr val="000000"/>
                </a:solidFill>
              </a:ln>
            </p:spPr>
            <p:txBody>
              <a:bodyPr wrap="square" lIns="0" tIns="0" rIns="0" bIns="0" rtlCol="0"/>
              <a:lstStyle/>
              <a:p>
                <a:endParaRPr sz="2133"/>
              </a:p>
            </p:txBody>
          </p:sp>
          <p:sp>
            <p:nvSpPr>
              <p:cNvPr id="396" name="object 396"/>
              <p:cNvSpPr/>
              <p:nvPr/>
            </p:nvSpPr>
            <p:spPr>
              <a:xfrm>
                <a:off x="3105765" y="4989351"/>
                <a:ext cx="10160" cy="14111"/>
              </a:xfrm>
              <a:custGeom>
                <a:avLst/>
                <a:gdLst/>
                <a:ahLst/>
                <a:cxnLst/>
                <a:rect l="l" t="t" r="r" b="b"/>
                <a:pathLst>
                  <a:path w="11429" h="15875">
                    <a:moveTo>
                      <a:pt x="2994" y="0"/>
                    </a:moveTo>
                    <a:lnTo>
                      <a:pt x="0" y="11376"/>
                    </a:lnTo>
                    <a:lnTo>
                      <a:pt x="10481" y="15866"/>
                    </a:lnTo>
                    <a:lnTo>
                      <a:pt x="11080" y="6885"/>
                    </a:lnTo>
                    <a:lnTo>
                      <a:pt x="898" y="2095"/>
                    </a:lnTo>
                  </a:path>
                </a:pathLst>
              </a:custGeom>
              <a:ln w="3175">
                <a:solidFill>
                  <a:srgbClr val="000000"/>
                </a:solidFill>
              </a:ln>
            </p:spPr>
            <p:txBody>
              <a:bodyPr wrap="square" lIns="0" tIns="0" rIns="0" bIns="0" rtlCol="0"/>
              <a:lstStyle/>
              <a:p>
                <a:endParaRPr sz="2133"/>
              </a:p>
            </p:txBody>
          </p:sp>
          <p:sp>
            <p:nvSpPr>
              <p:cNvPr id="397" name="object 397"/>
              <p:cNvSpPr/>
              <p:nvPr/>
            </p:nvSpPr>
            <p:spPr>
              <a:xfrm>
                <a:off x="3040283" y="4996801"/>
                <a:ext cx="10724" cy="15804"/>
              </a:xfrm>
              <a:custGeom>
                <a:avLst/>
                <a:gdLst/>
                <a:ahLst/>
                <a:cxnLst/>
                <a:rect l="l" t="t" r="r" b="b"/>
                <a:pathLst>
                  <a:path w="12064" h="17779">
                    <a:moveTo>
                      <a:pt x="0" y="1796"/>
                    </a:moveTo>
                    <a:lnTo>
                      <a:pt x="299" y="15567"/>
                    </a:lnTo>
                    <a:lnTo>
                      <a:pt x="11679" y="17663"/>
                    </a:lnTo>
                    <a:lnTo>
                      <a:pt x="11379" y="6885"/>
                    </a:lnTo>
                    <a:lnTo>
                      <a:pt x="3593" y="0"/>
                    </a:lnTo>
                    <a:lnTo>
                      <a:pt x="2096" y="3891"/>
                    </a:lnTo>
                  </a:path>
                </a:pathLst>
              </a:custGeom>
              <a:ln w="3175">
                <a:solidFill>
                  <a:srgbClr val="000000"/>
                </a:solidFill>
              </a:ln>
            </p:spPr>
            <p:txBody>
              <a:bodyPr wrap="square" lIns="0" tIns="0" rIns="0" bIns="0" rtlCol="0"/>
              <a:lstStyle/>
              <a:p>
                <a:endParaRPr sz="2133"/>
              </a:p>
            </p:txBody>
          </p:sp>
          <p:sp>
            <p:nvSpPr>
              <p:cNvPr id="398" name="object 398"/>
              <p:cNvSpPr/>
              <p:nvPr/>
            </p:nvSpPr>
            <p:spPr>
              <a:xfrm>
                <a:off x="3083405" y="5028734"/>
                <a:ext cx="11289" cy="16933"/>
              </a:xfrm>
              <a:custGeom>
                <a:avLst/>
                <a:gdLst/>
                <a:ahLst/>
                <a:cxnLst/>
                <a:rect l="l" t="t" r="r" b="b"/>
                <a:pathLst>
                  <a:path w="12700" h="19050">
                    <a:moveTo>
                      <a:pt x="9882" y="0"/>
                    </a:moveTo>
                    <a:lnTo>
                      <a:pt x="0" y="8981"/>
                    </a:lnTo>
                    <a:lnTo>
                      <a:pt x="5689" y="18561"/>
                    </a:lnTo>
                    <a:lnTo>
                      <a:pt x="12278" y="10777"/>
                    </a:lnTo>
                    <a:lnTo>
                      <a:pt x="7786" y="0"/>
                    </a:lnTo>
                  </a:path>
                </a:pathLst>
              </a:custGeom>
              <a:ln w="3175">
                <a:solidFill>
                  <a:srgbClr val="000000"/>
                </a:solidFill>
              </a:ln>
            </p:spPr>
            <p:txBody>
              <a:bodyPr wrap="square" lIns="0" tIns="0" rIns="0" bIns="0" rtlCol="0"/>
              <a:lstStyle/>
              <a:p>
                <a:endParaRPr sz="2133"/>
              </a:p>
            </p:txBody>
          </p:sp>
          <p:sp>
            <p:nvSpPr>
              <p:cNvPr id="399" name="object 399"/>
              <p:cNvSpPr/>
              <p:nvPr/>
            </p:nvSpPr>
            <p:spPr>
              <a:xfrm>
                <a:off x="3053593" y="5018090"/>
                <a:ext cx="11853" cy="12981"/>
              </a:xfrm>
              <a:custGeom>
                <a:avLst/>
                <a:gdLst/>
                <a:ahLst/>
                <a:cxnLst/>
                <a:rect l="l" t="t" r="r" b="b"/>
                <a:pathLst>
                  <a:path w="13335" h="14604">
                    <a:moveTo>
                      <a:pt x="9283" y="2095"/>
                    </a:moveTo>
                    <a:lnTo>
                      <a:pt x="898" y="1197"/>
                    </a:lnTo>
                    <a:lnTo>
                      <a:pt x="0" y="6885"/>
                    </a:lnTo>
                    <a:lnTo>
                      <a:pt x="9283" y="14070"/>
                    </a:lnTo>
                    <a:lnTo>
                      <a:pt x="12876" y="4191"/>
                    </a:lnTo>
                    <a:lnTo>
                      <a:pt x="7187" y="0"/>
                    </a:lnTo>
                  </a:path>
                </a:pathLst>
              </a:custGeom>
              <a:ln w="3175">
                <a:solidFill>
                  <a:srgbClr val="000000"/>
                </a:solidFill>
              </a:ln>
            </p:spPr>
            <p:txBody>
              <a:bodyPr wrap="square" lIns="0" tIns="0" rIns="0" bIns="0" rtlCol="0"/>
              <a:lstStyle/>
              <a:p>
                <a:endParaRPr sz="2133"/>
              </a:p>
            </p:txBody>
          </p:sp>
          <p:sp>
            <p:nvSpPr>
              <p:cNvPr id="400" name="object 400"/>
              <p:cNvSpPr/>
              <p:nvPr/>
            </p:nvSpPr>
            <p:spPr>
              <a:xfrm>
                <a:off x="3366366" y="5143428"/>
                <a:ext cx="14111" cy="15804"/>
              </a:xfrm>
              <a:custGeom>
                <a:avLst/>
                <a:gdLst/>
                <a:ahLst/>
                <a:cxnLst/>
                <a:rect l="l" t="t" r="r" b="b"/>
                <a:pathLst>
                  <a:path w="15875" h="17779">
                    <a:moveTo>
                      <a:pt x="7486" y="0"/>
                    </a:moveTo>
                    <a:lnTo>
                      <a:pt x="3294" y="0"/>
                    </a:lnTo>
                    <a:lnTo>
                      <a:pt x="0" y="4490"/>
                    </a:lnTo>
                    <a:lnTo>
                      <a:pt x="2096" y="15268"/>
                    </a:lnTo>
                    <a:lnTo>
                      <a:pt x="12577" y="17663"/>
                    </a:lnTo>
                    <a:lnTo>
                      <a:pt x="15572" y="8681"/>
                    </a:lnTo>
                    <a:lnTo>
                      <a:pt x="8983" y="0"/>
                    </a:lnTo>
                    <a:lnTo>
                      <a:pt x="1497" y="1796"/>
                    </a:lnTo>
                  </a:path>
                </a:pathLst>
              </a:custGeom>
              <a:ln w="3175">
                <a:solidFill>
                  <a:srgbClr val="000000"/>
                </a:solidFill>
              </a:ln>
            </p:spPr>
            <p:txBody>
              <a:bodyPr wrap="square" lIns="0" tIns="0" rIns="0" bIns="0" rtlCol="0"/>
              <a:lstStyle/>
              <a:p>
                <a:endParaRPr sz="2133"/>
              </a:p>
            </p:txBody>
          </p:sp>
          <p:sp>
            <p:nvSpPr>
              <p:cNvPr id="401" name="object 401"/>
              <p:cNvSpPr/>
              <p:nvPr/>
            </p:nvSpPr>
            <p:spPr>
              <a:xfrm>
                <a:off x="3036290" y="5018889"/>
                <a:ext cx="13547" cy="14111"/>
              </a:xfrm>
              <a:custGeom>
                <a:avLst/>
                <a:gdLst/>
                <a:ahLst/>
                <a:cxnLst/>
                <a:rect l="l" t="t" r="r" b="b"/>
                <a:pathLst>
                  <a:path w="15239" h="15875">
                    <a:moveTo>
                      <a:pt x="12577" y="2993"/>
                    </a:moveTo>
                    <a:lnTo>
                      <a:pt x="3593" y="0"/>
                    </a:lnTo>
                    <a:lnTo>
                      <a:pt x="0" y="3891"/>
                    </a:lnTo>
                    <a:lnTo>
                      <a:pt x="3893" y="14369"/>
                    </a:lnTo>
                    <a:lnTo>
                      <a:pt x="13176" y="15567"/>
                    </a:lnTo>
                    <a:lnTo>
                      <a:pt x="14973" y="8681"/>
                    </a:lnTo>
                    <a:lnTo>
                      <a:pt x="6588" y="5089"/>
                    </a:lnTo>
                  </a:path>
                </a:pathLst>
              </a:custGeom>
              <a:ln w="3175">
                <a:solidFill>
                  <a:srgbClr val="000000"/>
                </a:solidFill>
              </a:ln>
            </p:spPr>
            <p:txBody>
              <a:bodyPr wrap="square" lIns="0" tIns="0" rIns="0" bIns="0" rtlCol="0"/>
              <a:lstStyle/>
              <a:p>
                <a:endParaRPr sz="2133"/>
              </a:p>
            </p:txBody>
          </p:sp>
          <p:sp>
            <p:nvSpPr>
              <p:cNvPr id="402" name="object 402"/>
              <p:cNvSpPr/>
              <p:nvPr/>
            </p:nvSpPr>
            <p:spPr>
              <a:xfrm>
                <a:off x="3352790" y="5264774"/>
                <a:ext cx="14111" cy="12981"/>
              </a:xfrm>
              <a:custGeom>
                <a:avLst/>
                <a:gdLst/>
                <a:ahLst/>
                <a:cxnLst/>
                <a:rect l="l" t="t" r="r" b="b"/>
                <a:pathLst>
                  <a:path w="15875" h="14604">
                    <a:moveTo>
                      <a:pt x="12577" y="2394"/>
                    </a:moveTo>
                    <a:lnTo>
                      <a:pt x="4491" y="0"/>
                    </a:lnTo>
                    <a:lnTo>
                      <a:pt x="0" y="7184"/>
                    </a:lnTo>
                    <a:lnTo>
                      <a:pt x="598" y="12573"/>
                    </a:lnTo>
                    <a:lnTo>
                      <a:pt x="8384" y="14070"/>
                    </a:lnTo>
                    <a:lnTo>
                      <a:pt x="15572" y="8981"/>
                    </a:lnTo>
                    <a:lnTo>
                      <a:pt x="12577" y="299"/>
                    </a:lnTo>
                  </a:path>
                </a:pathLst>
              </a:custGeom>
              <a:ln w="3175">
                <a:solidFill>
                  <a:srgbClr val="000000"/>
                </a:solidFill>
              </a:ln>
            </p:spPr>
            <p:txBody>
              <a:bodyPr wrap="square" lIns="0" tIns="0" rIns="0" bIns="0" rtlCol="0"/>
              <a:lstStyle/>
              <a:p>
                <a:endParaRPr sz="2133"/>
              </a:p>
            </p:txBody>
          </p:sp>
          <p:sp>
            <p:nvSpPr>
              <p:cNvPr id="403" name="object 403"/>
              <p:cNvSpPr/>
              <p:nvPr/>
            </p:nvSpPr>
            <p:spPr>
              <a:xfrm>
                <a:off x="3271070" y="5318795"/>
                <a:ext cx="14111" cy="19191"/>
              </a:xfrm>
              <a:custGeom>
                <a:avLst/>
                <a:gdLst/>
                <a:ahLst/>
                <a:cxnLst/>
                <a:rect l="l" t="t" r="r" b="b"/>
                <a:pathLst>
                  <a:path w="15875" h="21589">
                    <a:moveTo>
                      <a:pt x="14074" y="8083"/>
                    </a:moveTo>
                    <a:lnTo>
                      <a:pt x="3593" y="6286"/>
                    </a:lnTo>
                    <a:lnTo>
                      <a:pt x="0" y="12873"/>
                    </a:lnTo>
                    <a:lnTo>
                      <a:pt x="9582" y="21554"/>
                    </a:lnTo>
                    <a:lnTo>
                      <a:pt x="15871" y="10178"/>
                    </a:lnTo>
                    <a:lnTo>
                      <a:pt x="11978" y="0"/>
                    </a:lnTo>
                  </a:path>
                </a:pathLst>
              </a:custGeom>
              <a:ln w="3175">
                <a:solidFill>
                  <a:srgbClr val="000000"/>
                </a:solidFill>
              </a:ln>
            </p:spPr>
            <p:txBody>
              <a:bodyPr wrap="square" lIns="0" tIns="0" rIns="0" bIns="0" rtlCol="0"/>
              <a:lstStyle/>
              <a:p>
                <a:endParaRPr sz="2133"/>
              </a:p>
            </p:txBody>
          </p:sp>
          <p:sp>
            <p:nvSpPr>
              <p:cNvPr id="404" name="object 404"/>
              <p:cNvSpPr/>
              <p:nvPr/>
            </p:nvSpPr>
            <p:spPr>
              <a:xfrm>
                <a:off x="3300350" y="5299103"/>
                <a:ext cx="12981" cy="16369"/>
              </a:xfrm>
              <a:custGeom>
                <a:avLst/>
                <a:gdLst/>
                <a:ahLst/>
                <a:cxnLst/>
                <a:rect l="l" t="t" r="r" b="b"/>
                <a:pathLst>
                  <a:path w="14604" h="18414">
                    <a:moveTo>
                      <a:pt x="9283" y="0"/>
                    </a:moveTo>
                    <a:lnTo>
                      <a:pt x="3593" y="0"/>
                    </a:lnTo>
                    <a:lnTo>
                      <a:pt x="0" y="4191"/>
                    </a:lnTo>
                    <a:lnTo>
                      <a:pt x="598" y="13771"/>
                    </a:lnTo>
                    <a:lnTo>
                      <a:pt x="8983" y="18261"/>
                    </a:lnTo>
                    <a:lnTo>
                      <a:pt x="14074" y="11675"/>
                    </a:lnTo>
                    <a:lnTo>
                      <a:pt x="5390" y="0"/>
                    </a:lnTo>
                  </a:path>
                </a:pathLst>
              </a:custGeom>
              <a:ln w="3175">
                <a:solidFill>
                  <a:srgbClr val="000000"/>
                </a:solidFill>
              </a:ln>
            </p:spPr>
            <p:txBody>
              <a:bodyPr wrap="square" lIns="0" tIns="0" rIns="0" bIns="0" rtlCol="0"/>
              <a:lstStyle/>
              <a:p>
                <a:endParaRPr sz="2133"/>
              </a:p>
            </p:txBody>
          </p:sp>
          <p:sp>
            <p:nvSpPr>
              <p:cNvPr id="405" name="object 405"/>
              <p:cNvSpPr/>
              <p:nvPr/>
            </p:nvSpPr>
            <p:spPr>
              <a:xfrm>
                <a:off x="3326703" y="5274088"/>
                <a:ext cx="10160" cy="12418"/>
              </a:xfrm>
              <a:custGeom>
                <a:avLst/>
                <a:gdLst/>
                <a:ahLst/>
                <a:cxnLst/>
                <a:rect l="l" t="t" r="r" b="b"/>
                <a:pathLst>
                  <a:path w="11429" h="13970">
                    <a:moveTo>
                      <a:pt x="5689" y="0"/>
                    </a:moveTo>
                    <a:lnTo>
                      <a:pt x="0" y="299"/>
                    </a:lnTo>
                    <a:lnTo>
                      <a:pt x="0" y="13771"/>
                    </a:lnTo>
                    <a:lnTo>
                      <a:pt x="10181" y="11974"/>
                    </a:lnTo>
                    <a:lnTo>
                      <a:pt x="11379" y="2095"/>
                    </a:lnTo>
                    <a:lnTo>
                      <a:pt x="3893" y="0"/>
                    </a:lnTo>
                  </a:path>
                </a:pathLst>
              </a:custGeom>
              <a:ln w="3175">
                <a:solidFill>
                  <a:srgbClr val="000000"/>
                </a:solidFill>
              </a:ln>
            </p:spPr>
            <p:txBody>
              <a:bodyPr wrap="square" lIns="0" tIns="0" rIns="0" bIns="0" rtlCol="0"/>
              <a:lstStyle/>
              <a:p>
                <a:endParaRPr sz="2133"/>
              </a:p>
            </p:txBody>
          </p:sp>
          <p:sp>
            <p:nvSpPr>
              <p:cNvPr id="406" name="object 406"/>
              <p:cNvSpPr/>
              <p:nvPr/>
            </p:nvSpPr>
            <p:spPr>
              <a:xfrm>
                <a:off x="3349063" y="5297506"/>
                <a:ext cx="11853" cy="11853"/>
              </a:xfrm>
              <a:custGeom>
                <a:avLst/>
                <a:gdLst/>
                <a:ahLst/>
                <a:cxnLst/>
                <a:rect l="l" t="t" r="r" b="b"/>
                <a:pathLst>
                  <a:path w="13335" h="13335">
                    <a:moveTo>
                      <a:pt x="8983" y="3592"/>
                    </a:moveTo>
                    <a:lnTo>
                      <a:pt x="4192" y="2394"/>
                    </a:lnTo>
                    <a:lnTo>
                      <a:pt x="0" y="7184"/>
                    </a:lnTo>
                    <a:lnTo>
                      <a:pt x="7187" y="12873"/>
                    </a:lnTo>
                    <a:lnTo>
                      <a:pt x="11978" y="5089"/>
                    </a:lnTo>
                    <a:lnTo>
                      <a:pt x="7786" y="0"/>
                    </a:lnTo>
                    <a:lnTo>
                      <a:pt x="8983" y="598"/>
                    </a:lnTo>
                    <a:lnTo>
                      <a:pt x="12876" y="1796"/>
                    </a:lnTo>
                  </a:path>
                </a:pathLst>
              </a:custGeom>
              <a:ln w="3175">
                <a:solidFill>
                  <a:srgbClr val="000000"/>
                </a:solidFill>
              </a:ln>
            </p:spPr>
            <p:txBody>
              <a:bodyPr wrap="square" lIns="0" tIns="0" rIns="0" bIns="0" rtlCol="0"/>
              <a:lstStyle/>
              <a:p>
                <a:endParaRPr sz="2133"/>
              </a:p>
            </p:txBody>
          </p:sp>
          <p:sp>
            <p:nvSpPr>
              <p:cNvPr id="407" name="object 407"/>
              <p:cNvSpPr/>
              <p:nvPr/>
            </p:nvSpPr>
            <p:spPr>
              <a:xfrm>
                <a:off x="3458999" y="5032460"/>
                <a:ext cx="15804" cy="15240"/>
              </a:xfrm>
              <a:custGeom>
                <a:avLst/>
                <a:gdLst/>
                <a:ahLst/>
                <a:cxnLst/>
                <a:rect l="l" t="t" r="r" b="b"/>
                <a:pathLst>
                  <a:path w="17779" h="17145">
                    <a:moveTo>
                      <a:pt x="11978" y="0"/>
                    </a:moveTo>
                    <a:lnTo>
                      <a:pt x="1197" y="2095"/>
                    </a:lnTo>
                    <a:lnTo>
                      <a:pt x="0" y="6586"/>
                    </a:lnTo>
                    <a:lnTo>
                      <a:pt x="6887" y="12573"/>
                    </a:lnTo>
                    <a:lnTo>
                      <a:pt x="14973" y="16764"/>
                    </a:lnTo>
                    <a:lnTo>
                      <a:pt x="17668" y="11675"/>
                    </a:lnTo>
                    <a:lnTo>
                      <a:pt x="5989" y="1796"/>
                    </a:lnTo>
                  </a:path>
                </a:pathLst>
              </a:custGeom>
              <a:ln w="3175">
                <a:solidFill>
                  <a:srgbClr val="000000"/>
                </a:solidFill>
              </a:ln>
            </p:spPr>
            <p:txBody>
              <a:bodyPr wrap="square" lIns="0" tIns="0" rIns="0" bIns="0" rtlCol="0"/>
              <a:lstStyle/>
              <a:p>
                <a:endParaRPr sz="2133"/>
              </a:p>
            </p:txBody>
          </p:sp>
          <p:sp>
            <p:nvSpPr>
              <p:cNvPr id="408" name="object 408"/>
              <p:cNvSpPr/>
              <p:nvPr/>
            </p:nvSpPr>
            <p:spPr>
              <a:xfrm>
                <a:off x="3429453" y="5062797"/>
                <a:ext cx="10724" cy="14111"/>
              </a:xfrm>
              <a:custGeom>
                <a:avLst/>
                <a:gdLst/>
                <a:ahLst/>
                <a:cxnLst/>
                <a:rect l="l" t="t" r="r" b="b"/>
                <a:pathLst>
                  <a:path w="12064" h="15875">
                    <a:moveTo>
                      <a:pt x="8983" y="0"/>
                    </a:moveTo>
                    <a:lnTo>
                      <a:pt x="0" y="8083"/>
                    </a:lnTo>
                    <a:lnTo>
                      <a:pt x="11080" y="15866"/>
                    </a:lnTo>
                    <a:lnTo>
                      <a:pt x="11978" y="3293"/>
                    </a:lnTo>
                    <a:lnTo>
                      <a:pt x="4791" y="0"/>
                    </a:lnTo>
                  </a:path>
                </a:pathLst>
              </a:custGeom>
              <a:ln w="3175">
                <a:solidFill>
                  <a:srgbClr val="000000"/>
                </a:solidFill>
              </a:ln>
            </p:spPr>
            <p:txBody>
              <a:bodyPr wrap="square" lIns="0" tIns="0" rIns="0" bIns="0" rtlCol="0"/>
              <a:lstStyle/>
              <a:p>
                <a:endParaRPr sz="2133"/>
              </a:p>
            </p:txBody>
          </p:sp>
          <p:sp>
            <p:nvSpPr>
              <p:cNvPr id="409" name="object 409"/>
              <p:cNvSpPr/>
              <p:nvPr/>
            </p:nvSpPr>
            <p:spPr>
              <a:xfrm>
                <a:off x="3523152" y="5048427"/>
                <a:ext cx="10724" cy="14111"/>
              </a:xfrm>
              <a:custGeom>
                <a:avLst/>
                <a:gdLst/>
                <a:ahLst/>
                <a:cxnLst/>
                <a:rect l="l" t="t" r="r" b="b"/>
                <a:pathLst>
                  <a:path w="12064" h="15875">
                    <a:moveTo>
                      <a:pt x="8085" y="0"/>
                    </a:moveTo>
                    <a:lnTo>
                      <a:pt x="898" y="1796"/>
                    </a:lnTo>
                    <a:lnTo>
                      <a:pt x="898" y="11076"/>
                    </a:lnTo>
                    <a:lnTo>
                      <a:pt x="5989" y="15268"/>
                    </a:lnTo>
                    <a:lnTo>
                      <a:pt x="11978" y="9579"/>
                    </a:lnTo>
                    <a:lnTo>
                      <a:pt x="7786" y="2095"/>
                    </a:lnTo>
                    <a:lnTo>
                      <a:pt x="0" y="2095"/>
                    </a:lnTo>
                  </a:path>
                </a:pathLst>
              </a:custGeom>
              <a:ln w="3175">
                <a:solidFill>
                  <a:srgbClr val="000000"/>
                </a:solidFill>
              </a:ln>
            </p:spPr>
            <p:txBody>
              <a:bodyPr wrap="square" lIns="0" tIns="0" rIns="0" bIns="0" rtlCol="0"/>
              <a:lstStyle/>
              <a:p>
                <a:endParaRPr sz="2133"/>
              </a:p>
            </p:txBody>
          </p:sp>
          <p:sp>
            <p:nvSpPr>
              <p:cNvPr id="410" name="object 410"/>
              <p:cNvSpPr/>
              <p:nvPr/>
            </p:nvSpPr>
            <p:spPr>
              <a:xfrm>
                <a:off x="3575058" y="5043104"/>
                <a:ext cx="10724" cy="9596"/>
              </a:xfrm>
              <a:custGeom>
                <a:avLst/>
                <a:gdLst/>
                <a:ahLst/>
                <a:cxnLst/>
                <a:rect l="l" t="t" r="r" b="b"/>
                <a:pathLst>
                  <a:path w="12064" h="10795">
                    <a:moveTo>
                      <a:pt x="0" y="0"/>
                    </a:moveTo>
                    <a:lnTo>
                      <a:pt x="4491" y="10178"/>
                    </a:lnTo>
                    <a:lnTo>
                      <a:pt x="11679" y="9579"/>
                    </a:lnTo>
                    <a:lnTo>
                      <a:pt x="8684" y="0"/>
                    </a:lnTo>
                    <a:lnTo>
                      <a:pt x="0" y="0"/>
                    </a:lnTo>
                    <a:close/>
                  </a:path>
                </a:pathLst>
              </a:custGeom>
              <a:ln w="3175">
                <a:solidFill>
                  <a:srgbClr val="000000"/>
                </a:solidFill>
              </a:ln>
            </p:spPr>
            <p:txBody>
              <a:bodyPr wrap="square" lIns="0" tIns="0" rIns="0" bIns="0" rtlCol="0"/>
              <a:lstStyle/>
              <a:p>
                <a:endParaRPr sz="2133"/>
              </a:p>
            </p:txBody>
          </p:sp>
          <p:sp>
            <p:nvSpPr>
              <p:cNvPr id="411" name="object 411"/>
              <p:cNvSpPr/>
              <p:nvPr/>
            </p:nvSpPr>
            <p:spPr>
              <a:xfrm>
                <a:off x="3570000" y="5118413"/>
                <a:ext cx="15240" cy="22578"/>
              </a:xfrm>
              <a:custGeom>
                <a:avLst/>
                <a:gdLst/>
                <a:ahLst/>
                <a:cxnLst/>
                <a:rect l="l" t="t" r="r" b="b"/>
                <a:pathLst>
                  <a:path w="17145" h="25400">
                    <a:moveTo>
                      <a:pt x="7786" y="0"/>
                    </a:moveTo>
                    <a:lnTo>
                      <a:pt x="0" y="9879"/>
                    </a:lnTo>
                    <a:lnTo>
                      <a:pt x="2096" y="22453"/>
                    </a:lnTo>
                    <a:lnTo>
                      <a:pt x="14673" y="25147"/>
                    </a:lnTo>
                    <a:lnTo>
                      <a:pt x="17069" y="14968"/>
                    </a:lnTo>
                    <a:lnTo>
                      <a:pt x="8684" y="3891"/>
                    </a:lnTo>
                    <a:lnTo>
                      <a:pt x="4192" y="2993"/>
                    </a:lnTo>
                    <a:lnTo>
                      <a:pt x="5689" y="5987"/>
                    </a:lnTo>
                  </a:path>
                </a:pathLst>
              </a:custGeom>
              <a:ln w="3175">
                <a:solidFill>
                  <a:srgbClr val="000000"/>
                </a:solidFill>
              </a:ln>
            </p:spPr>
            <p:txBody>
              <a:bodyPr wrap="square" lIns="0" tIns="0" rIns="0" bIns="0" rtlCol="0"/>
              <a:lstStyle/>
              <a:p>
                <a:endParaRPr sz="2133"/>
              </a:p>
            </p:txBody>
          </p:sp>
          <p:sp>
            <p:nvSpPr>
              <p:cNvPr id="412" name="object 412"/>
              <p:cNvSpPr/>
              <p:nvPr/>
            </p:nvSpPr>
            <p:spPr>
              <a:xfrm>
                <a:off x="3499726" y="5179088"/>
                <a:ext cx="12981" cy="14111"/>
              </a:xfrm>
              <a:custGeom>
                <a:avLst/>
                <a:gdLst/>
                <a:ahLst/>
                <a:cxnLst/>
                <a:rect l="l" t="t" r="r" b="b"/>
                <a:pathLst>
                  <a:path w="14604" h="15875">
                    <a:moveTo>
                      <a:pt x="8384" y="0"/>
                    </a:moveTo>
                    <a:lnTo>
                      <a:pt x="0" y="3891"/>
                    </a:lnTo>
                    <a:lnTo>
                      <a:pt x="6288" y="15268"/>
                    </a:lnTo>
                    <a:lnTo>
                      <a:pt x="13176" y="11076"/>
                    </a:lnTo>
                    <a:lnTo>
                      <a:pt x="14374" y="2993"/>
                    </a:lnTo>
                    <a:lnTo>
                      <a:pt x="4491" y="2095"/>
                    </a:lnTo>
                  </a:path>
                </a:pathLst>
              </a:custGeom>
              <a:ln w="3175">
                <a:solidFill>
                  <a:srgbClr val="000000"/>
                </a:solidFill>
              </a:ln>
            </p:spPr>
            <p:txBody>
              <a:bodyPr wrap="square" lIns="0" tIns="0" rIns="0" bIns="0" rtlCol="0"/>
              <a:lstStyle/>
              <a:p>
                <a:endParaRPr sz="2133"/>
              </a:p>
            </p:txBody>
          </p:sp>
          <p:sp>
            <p:nvSpPr>
              <p:cNvPr id="413" name="object 413"/>
              <p:cNvSpPr/>
              <p:nvPr/>
            </p:nvSpPr>
            <p:spPr>
              <a:xfrm>
                <a:off x="3410819" y="5227519"/>
                <a:ext cx="12418" cy="12981"/>
              </a:xfrm>
              <a:custGeom>
                <a:avLst/>
                <a:gdLst/>
                <a:ahLst/>
                <a:cxnLst/>
                <a:rect l="l" t="t" r="r" b="b"/>
                <a:pathLst>
                  <a:path w="13970" h="14604">
                    <a:moveTo>
                      <a:pt x="9882" y="0"/>
                    </a:moveTo>
                    <a:lnTo>
                      <a:pt x="0" y="7783"/>
                    </a:lnTo>
                    <a:lnTo>
                      <a:pt x="5689" y="14070"/>
                    </a:lnTo>
                    <a:lnTo>
                      <a:pt x="13475" y="7783"/>
                    </a:lnTo>
                    <a:lnTo>
                      <a:pt x="9882" y="1796"/>
                    </a:lnTo>
                  </a:path>
                </a:pathLst>
              </a:custGeom>
              <a:ln w="3175">
                <a:solidFill>
                  <a:srgbClr val="000000"/>
                </a:solidFill>
              </a:ln>
            </p:spPr>
            <p:txBody>
              <a:bodyPr wrap="square" lIns="0" tIns="0" rIns="0" bIns="0" rtlCol="0"/>
              <a:lstStyle/>
              <a:p>
                <a:endParaRPr sz="2133"/>
              </a:p>
            </p:txBody>
          </p:sp>
          <p:sp>
            <p:nvSpPr>
              <p:cNvPr id="414" name="object 414"/>
              <p:cNvSpPr/>
              <p:nvPr/>
            </p:nvSpPr>
            <p:spPr>
              <a:xfrm>
                <a:off x="3480561" y="5318795"/>
                <a:ext cx="12418" cy="18062"/>
              </a:xfrm>
              <a:custGeom>
                <a:avLst/>
                <a:gdLst/>
                <a:ahLst/>
                <a:cxnLst/>
                <a:rect l="l" t="t" r="r" b="b"/>
                <a:pathLst>
                  <a:path w="13970" h="20320">
                    <a:moveTo>
                      <a:pt x="11978" y="1796"/>
                    </a:moveTo>
                    <a:lnTo>
                      <a:pt x="0" y="12274"/>
                    </a:lnTo>
                    <a:lnTo>
                      <a:pt x="7786" y="20058"/>
                    </a:lnTo>
                    <a:lnTo>
                      <a:pt x="13775" y="8083"/>
                    </a:lnTo>
                    <a:lnTo>
                      <a:pt x="9882" y="0"/>
                    </a:lnTo>
                  </a:path>
                </a:pathLst>
              </a:custGeom>
              <a:ln w="3175">
                <a:solidFill>
                  <a:srgbClr val="000000"/>
                </a:solidFill>
              </a:ln>
            </p:spPr>
            <p:txBody>
              <a:bodyPr wrap="square" lIns="0" tIns="0" rIns="0" bIns="0" rtlCol="0"/>
              <a:lstStyle/>
              <a:p>
                <a:endParaRPr sz="2133"/>
              </a:p>
            </p:txBody>
          </p:sp>
          <p:sp>
            <p:nvSpPr>
              <p:cNvPr id="415" name="object 415"/>
              <p:cNvSpPr/>
              <p:nvPr/>
            </p:nvSpPr>
            <p:spPr>
              <a:xfrm>
                <a:off x="3547640" y="5284733"/>
                <a:ext cx="12418" cy="15804"/>
              </a:xfrm>
              <a:custGeom>
                <a:avLst/>
                <a:gdLst/>
                <a:ahLst/>
                <a:cxnLst/>
                <a:rect l="l" t="t" r="r" b="b"/>
                <a:pathLst>
                  <a:path w="13970" h="17779">
                    <a:moveTo>
                      <a:pt x="6887" y="2095"/>
                    </a:moveTo>
                    <a:lnTo>
                      <a:pt x="0" y="12274"/>
                    </a:lnTo>
                    <a:lnTo>
                      <a:pt x="10481" y="17663"/>
                    </a:lnTo>
                    <a:lnTo>
                      <a:pt x="13475" y="5987"/>
                    </a:lnTo>
                    <a:lnTo>
                      <a:pt x="2695" y="0"/>
                    </a:lnTo>
                  </a:path>
                </a:pathLst>
              </a:custGeom>
              <a:ln w="3175">
                <a:solidFill>
                  <a:srgbClr val="000000"/>
                </a:solidFill>
              </a:ln>
            </p:spPr>
            <p:txBody>
              <a:bodyPr wrap="square" lIns="0" tIns="0" rIns="0" bIns="0" rtlCol="0"/>
              <a:lstStyle/>
              <a:p>
                <a:endParaRPr sz="2133"/>
              </a:p>
            </p:txBody>
          </p:sp>
          <p:sp>
            <p:nvSpPr>
              <p:cNvPr id="416" name="object 416"/>
              <p:cNvSpPr/>
              <p:nvPr/>
            </p:nvSpPr>
            <p:spPr>
              <a:xfrm>
                <a:off x="3503187" y="5205964"/>
                <a:ext cx="13547" cy="20320"/>
              </a:xfrm>
              <a:custGeom>
                <a:avLst/>
                <a:gdLst/>
                <a:ahLst/>
                <a:cxnLst/>
                <a:rect l="l" t="t" r="r" b="b"/>
                <a:pathLst>
                  <a:path w="15239" h="22860">
                    <a:moveTo>
                      <a:pt x="4491" y="0"/>
                    </a:moveTo>
                    <a:lnTo>
                      <a:pt x="0" y="11974"/>
                    </a:lnTo>
                    <a:lnTo>
                      <a:pt x="5390" y="22752"/>
                    </a:lnTo>
                    <a:lnTo>
                      <a:pt x="14973" y="19758"/>
                    </a:lnTo>
                    <a:lnTo>
                      <a:pt x="13176" y="8681"/>
                    </a:lnTo>
                    <a:lnTo>
                      <a:pt x="5090" y="1197"/>
                    </a:lnTo>
                    <a:lnTo>
                      <a:pt x="2395" y="898"/>
                    </a:lnTo>
                    <a:lnTo>
                      <a:pt x="6588" y="4191"/>
                    </a:lnTo>
                  </a:path>
                </a:pathLst>
              </a:custGeom>
              <a:ln w="3175">
                <a:solidFill>
                  <a:srgbClr val="000000"/>
                </a:solidFill>
              </a:ln>
            </p:spPr>
            <p:txBody>
              <a:bodyPr wrap="square" lIns="0" tIns="0" rIns="0" bIns="0" rtlCol="0"/>
              <a:lstStyle/>
              <a:p>
                <a:endParaRPr sz="2133"/>
              </a:p>
            </p:txBody>
          </p:sp>
          <p:sp>
            <p:nvSpPr>
              <p:cNvPr id="417" name="object 417"/>
              <p:cNvSpPr/>
              <p:nvPr/>
            </p:nvSpPr>
            <p:spPr>
              <a:xfrm>
                <a:off x="3580116" y="5248808"/>
                <a:ext cx="15804" cy="14111"/>
              </a:xfrm>
              <a:custGeom>
                <a:avLst/>
                <a:gdLst/>
                <a:ahLst/>
                <a:cxnLst/>
                <a:rect l="l" t="t" r="r" b="b"/>
                <a:pathLst>
                  <a:path w="17779" h="15875">
                    <a:moveTo>
                      <a:pt x="6588" y="0"/>
                    </a:moveTo>
                    <a:lnTo>
                      <a:pt x="0" y="14968"/>
                    </a:lnTo>
                    <a:lnTo>
                      <a:pt x="9582" y="15866"/>
                    </a:lnTo>
                    <a:lnTo>
                      <a:pt x="17668" y="9280"/>
                    </a:lnTo>
                    <a:lnTo>
                      <a:pt x="6588" y="598"/>
                    </a:lnTo>
                    <a:lnTo>
                      <a:pt x="10481" y="2095"/>
                    </a:lnTo>
                  </a:path>
                </a:pathLst>
              </a:custGeom>
              <a:ln w="3175">
                <a:solidFill>
                  <a:srgbClr val="000000"/>
                </a:solidFill>
              </a:ln>
            </p:spPr>
            <p:txBody>
              <a:bodyPr wrap="square" lIns="0" tIns="0" rIns="0" bIns="0" rtlCol="0"/>
              <a:lstStyle/>
              <a:p>
                <a:endParaRPr sz="2133"/>
              </a:p>
            </p:txBody>
          </p:sp>
          <p:sp>
            <p:nvSpPr>
              <p:cNvPr id="418" name="object 418"/>
              <p:cNvSpPr/>
              <p:nvPr/>
            </p:nvSpPr>
            <p:spPr>
              <a:xfrm>
                <a:off x="3613123" y="5248808"/>
                <a:ext cx="14111" cy="14111"/>
              </a:xfrm>
              <a:custGeom>
                <a:avLst/>
                <a:gdLst/>
                <a:ahLst/>
                <a:cxnLst/>
                <a:rect l="l" t="t" r="r" b="b"/>
                <a:pathLst>
                  <a:path w="15875" h="15875">
                    <a:moveTo>
                      <a:pt x="3593" y="0"/>
                    </a:moveTo>
                    <a:lnTo>
                      <a:pt x="0" y="9579"/>
                    </a:lnTo>
                    <a:lnTo>
                      <a:pt x="7486" y="15268"/>
                    </a:lnTo>
                    <a:lnTo>
                      <a:pt x="15572" y="14070"/>
                    </a:lnTo>
                    <a:lnTo>
                      <a:pt x="14673" y="8681"/>
                    </a:lnTo>
                    <a:lnTo>
                      <a:pt x="6887" y="898"/>
                    </a:lnTo>
                    <a:lnTo>
                      <a:pt x="1497" y="4191"/>
                    </a:lnTo>
                  </a:path>
                </a:pathLst>
              </a:custGeom>
              <a:ln w="3175">
                <a:solidFill>
                  <a:srgbClr val="000000"/>
                </a:solidFill>
              </a:ln>
            </p:spPr>
            <p:txBody>
              <a:bodyPr wrap="square" lIns="0" tIns="0" rIns="0" bIns="0" rtlCol="0"/>
              <a:lstStyle/>
              <a:p>
                <a:endParaRPr sz="2133"/>
              </a:p>
            </p:txBody>
          </p:sp>
          <p:sp>
            <p:nvSpPr>
              <p:cNvPr id="419" name="object 419"/>
              <p:cNvSpPr/>
              <p:nvPr/>
            </p:nvSpPr>
            <p:spPr>
              <a:xfrm>
                <a:off x="3672484" y="5306287"/>
                <a:ext cx="10160" cy="9031"/>
              </a:xfrm>
              <a:custGeom>
                <a:avLst/>
                <a:gdLst/>
                <a:ahLst/>
                <a:cxnLst/>
                <a:rect l="l" t="t" r="r" b="b"/>
                <a:pathLst>
                  <a:path w="11429" h="10160">
                    <a:moveTo>
                      <a:pt x="1197" y="0"/>
                    </a:moveTo>
                    <a:lnTo>
                      <a:pt x="0" y="9879"/>
                    </a:lnTo>
                    <a:lnTo>
                      <a:pt x="11379" y="5987"/>
                    </a:lnTo>
                    <a:lnTo>
                      <a:pt x="1197" y="0"/>
                    </a:lnTo>
                    <a:close/>
                  </a:path>
                </a:pathLst>
              </a:custGeom>
              <a:ln w="3175">
                <a:solidFill>
                  <a:srgbClr val="000000"/>
                </a:solidFill>
              </a:ln>
            </p:spPr>
            <p:txBody>
              <a:bodyPr wrap="square" lIns="0" tIns="0" rIns="0" bIns="0" rtlCol="0"/>
              <a:lstStyle/>
              <a:p>
                <a:endParaRPr sz="2133"/>
              </a:p>
            </p:txBody>
          </p:sp>
          <p:sp>
            <p:nvSpPr>
              <p:cNvPr id="420" name="object 420"/>
              <p:cNvSpPr/>
              <p:nvPr/>
            </p:nvSpPr>
            <p:spPr>
              <a:xfrm>
                <a:off x="3620310" y="5346204"/>
                <a:ext cx="15804" cy="13547"/>
              </a:xfrm>
              <a:custGeom>
                <a:avLst/>
                <a:gdLst/>
                <a:ahLst/>
                <a:cxnLst/>
                <a:rect l="l" t="t" r="r" b="b"/>
                <a:pathLst>
                  <a:path w="17779" h="15239">
                    <a:moveTo>
                      <a:pt x="13475" y="3293"/>
                    </a:moveTo>
                    <a:lnTo>
                      <a:pt x="2994" y="0"/>
                    </a:lnTo>
                    <a:lnTo>
                      <a:pt x="0" y="2993"/>
                    </a:lnTo>
                    <a:lnTo>
                      <a:pt x="4791" y="11376"/>
                    </a:lnTo>
                    <a:lnTo>
                      <a:pt x="13475" y="14968"/>
                    </a:lnTo>
                    <a:lnTo>
                      <a:pt x="17368" y="9280"/>
                    </a:lnTo>
                    <a:lnTo>
                      <a:pt x="9582" y="3293"/>
                    </a:lnTo>
                  </a:path>
                </a:pathLst>
              </a:custGeom>
              <a:ln w="3175">
                <a:solidFill>
                  <a:srgbClr val="000000"/>
                </a:solidFill>
              </a:ln>
            </p:spPr>
            <p:txBody>
              <a:bodyPr wrap="square" lIns="0" tIns="0" rIns="0" bIns="0" rtlCol="0"/>
              <a:lstStyle/>
              <a:p>
                <a:endParaRPr sz="2133"/>
              </a:p>
            </p:txBody>
          </p:sp>
          <p:sp>
            <p:nvSpPr>
              <p:cNvPr id="421" name="object 421"/>
              <p:cNvSpPr/>
              <p:nvPr/>
            </p:nvSpPr>
            <p:spPr>
              <a:xfrm>
                <a:off x="3574793" y="5376541"/>
                <a:ext cx="14111" cy="14111"/>
              </a:xfrm>
              <a:custGeom>
                <a:avLst/>
                <a:gdLst/>
                <a:ahLst/>
                <a:cxnLst/>
                <a:rect l="l" t="t" r="r" b="b"/>
                <a:pathLst>
                  <a:path w="15875" h="15875">
                    <a:moveTo>
                      <a:pt x="6288" y="1496"/>
                    </a:moveTo>
                    <a:lnTo>
                      <a:pt x="0" y="6885"/>
                    </a:lnTo>
                    <a:lnTo>
                      <a:pt x="1497" y="12873"/>
                    </a:lnTo>
                    <a:lnTo>
                      <a:pt x="13475" y="15866"/>
                    </a:lnTo>
                    <a:lnTo>
                      <a:pt x="15272" y="6885"/>
                    </a:lnTo>
                    <a:lnTo>
                      <a:pt x="12577" y="898"/>
                    </a:lnTo>
                    <a:lnTo>
                      <a:pt x="8684" y="0"/>
                    </a:lnTo>
                    <a:lnTo>
                      <a:pt x="5090" y="3891"/>
                    </a:lnTo>
                    <a:lnTo>
                      <a:pt x="2395" y="13471"/>
                    </a:lnTo>
                  </a:path>
                </a:pathLst>
              </a:custGeom>
              <a:ln w="3175">
                <a:solidFill>
                  <a:srgbClr val="000000"/>
                </a:solidFill>
              </a:ln>
            </p:spPr>
            <p:txBody>
              <a:bodyPr wrap="square" lIns="0" tIns="0" rIns="0" bIns="0" rtlCol="0"/>
              <a:lstStyle/>
              <a:p>
                <a:endParaRPr sz="2133"/>
              </a:p>
            </p:txBody>
          </p:sp>
          <p:sp>
            <p:nvSpPr>
              <p:cNvPr id="422" name="object 422"/>
              <p:cNvSpPr/>
              <p:nvPr/>
            </p:nvSpPr>
            <p:spPr>
              <a:xfrm>
                <a:off x="3633620" y="5370686"/>
                <a:ext cx="11853" cy="11289"/>
              </a:xfrm>
              <a:custGeom>
                <a:avLst/>
                <a:gdLst/>
                <a:ahLst/>
                <a:cxnLst/>
                <a:rect l="l" t="t" r="r" b="b"/>
                <a:pathLst>
                  <a:path w="13335" h="12700">
                    <a:moveTo>
                      <a:pt x="8684" y="0"/>
                    </a:moveTo>
                    <a:lnTo>
                      <a:pt x="0" y="6286"/>
                    </a:lnTo>
                    <a:lnTo>
                      <a:pt x="7786" y="12274"/>
                    </a:lnTo>
                    <a:lnTo>
                      <a:pt x="12876" y="11974"/>
                    </a:lnTo>
                    <a:lnTo>
                      <a:pt x="12577" y="6586"/>
                    </a:lnTo>
                    <a:lnTo>
                      <a:pt x="6588" y="1796"/>
                    </a:lnTo>
                  </a:path>
                </a:pathLst>
              </a:custGeom>
              <a:ln w="3175">
                <a:solidFill>
                  <a:srgbClr val="000000"/>
                </a:solidFill>
              </a:ln>
            </p:spPr>
            <p:txBody>
              <a:bodyPr wrap="square" lIns="0" tIns="0" rIns="0" bIns="0" rtlCol="0"/>
              <a:lstStyle/>
              <a:p>
                <a:endParaRPr sz="2133"/>
              </a:p>
            </p:txBody>
          </p:sp>
          <p:sp>
            <p:nvSpPr>
              <p:cNvPr id="423" name="object 423"/>
              <p:cNvSpPr/>
              <p:nvPr/>
            </p:nvSpPr>
            <p:spPr>
              <a:xfrm>
                <a:off x="3655980" y="5354453"/>
                <a:ext cx="14111" cy="12418"/>
              </a:xfrm>
              <a:custGeom>
                <a:avLst/>
                <a:gdLst/>
                <a:ahLst/>
                <a:cxnLst/>
                <a:rect l="l" t="t" r="r" b="b"/>
                <a:pathLst>
                  <a:path w="15875" h="13970">
                    <a:moveTo>
                      <a:pt x="5689" y="0"/>
                    </a:moveTo>
                    <a:lnTo>
                      <a:pt x="0" y="7783"/>
                    </a:lnTo>
                    <a:lnTo>
                      <a:pt x="13475" y="13771"/>
                    </a:lnTo>
                    <a:lnTo>
                      <a:pt x="15871" y="8083"/>
                    </a:lnTo>
                    <a:lnTo>
                      <a:pt x="5689" y="4191"/>
                    </a:lnTo>
                  </a:path>
                </a:pathLst>
              </a:custGeom>
              <a:ln w="3175">
                <a:solidFill>
                  <a:srgbClr val="000000"/>
                </a:solidFill>
              </a:ln>
            </p:spPr>
            <p:txBody>
              <a:bodyPr wrap="square" lIns="0" tIns="0" rIns="0" bIns="0" rtlCol="0"/>
              <a:lstStyle/>
              <a:p>
                <a:endParaRPr sz="2133"/>
              </a:p>
            </p:txBody>
          </p:sp>
          <p:sp>
            <p:nvSpPr>
              <p:cNvPr id="424" name="object 424"/>
              <p:cNvSpPr/>
              <p:nvPr/>
            </p:nvSpPr>
            <p:spPr>
              <a:xfrm>
                <a:off x="3727053" y="5372283"/>
                <a:ext cx="16369" cy="10724"/>
              </a:xfrm>
              <a:custGeom>
                <a:avLst/>
                <a:gdLst/>
                <a:ahLst/>
                <a:cxnLst/>
                <a:rect l="l" t="t" r="r" b="b"/>
                <a:pathLst>
                  <a:path w="18414" h="12064">
                    <a:moveTo>
                      <a:pt x="4192" y="0"/>
                    </a:moveTo>
                    <a:lnTo>
                      <a:pt x="299" y="6586"/>
                    </a:lnTo>
                    <a:lnTo>
                      <a:pt x="5090" y="11974"/>
                    </a:lnTo>
                    <a:lnTo>
                      <a:pt x="17967" y="10178"/>
                    </a:lnTo>
                    <a:lnTo>
                      <a:pt x="11679" y="598"/>
                    </a:lnTo>
                    <a:lnTo>
                      <a:pt x="0" y="0"/>
                    </a:lnTo>
                  </a:path>
                </a:pathLst>
              </a:custGeom>
              <a:ln w="3175">
                <a:solidFill>
                  <a:srgbClr val="000000"/>
                </a:solidFill>
              </a:ln>
            </p:spPr>
            <p:txBody>
              <a:bodyPr wrap="square" lIns="0" tIns="0" rIns="0" bIns="0" rtlCol="0"/>
              <a:lstStyle/>
              <a:p>
                <a:endParaRPr sz="2133"/>
              </a:p>
            </p:txBody>
          </p:sp>
          <p:sp>
            <p:nvSpPr>
              <p:cNvPr id="425" name="object 425"/>
              <p:cNvSpPr/>
              <p:nvPr/>
            </p:nvSpPr>
            <p:spPr>
              <a:xfrm>
                <a:off x="3668224" y="5334762"/>
                <a:ext cx="15240" cy="11853"/>
              </a:xfrm>
              <a:custGeom>
                <a:avLst/>
                <a:gdLst/>
                <a:ahLst/>
                <a:cxnLst/>
                <a:rect l="l" t="t" r="r" b="b"/>
                <a:pathLst>
                  <a:path w="17145" h="13335">
                    <a:moveTo>
                      <a:pt x="0" y="0"/>
                    </a:moveTo>
                    <a:lnTo>
                      <a:pt x="9882" y="12873"/>
                    </a:lnTo>
                    <a:lnTo>
                      <a:pt x="17069" y="8382"/>
                    </a:lnTo>
                    <a:lnTo>
                      <a:pt x="10780" y="299"/>
                    </a:lnTo>
                    <a:lnTo>
                      <a:pt x="1796" y="2095"/>
                    </a:lnTo>
                  </a:path>
                </a:pathLst>
              </a:custGeom>
              <a:ln w="3175">
                <a:solidFill>
                  <a:srgbClr val="000000"/>
                </a:solidFill>
              </a:ln>
            </p:spPr>
            <p:txBody>
              <a:bodyPr wrap="square" lIns="0" tIns="0" rIns="0" bIns="0" rtlCol="0"/>
              <a:lstStyle/>
              <a:p>
                <a:endParaRPr sz="2133"/>
              </a:p>
            </p:txBody>
          </p:sp>
          <p:sp>
            <p:nvSpPr>
              <p:cNvPr id="426" name="object 426"/>
              <p:cNvSpPr/>
              <p:nvPr/>
            </p:nvSpPr>
            <p:spPr>
              <a:xfrm>
                <a:off x="3693512" y="5376008"/>
                <a:ext cx="12418" cy="14676"/>
              </a:xfrm>
              <a:custGeom>
                <a:avLst/>
                <a:gdLst/>
                <a:ahLst/>
                <a:cxnLst/>
                <a:rect l="l" t="t" r="r" b="b"/>
                <a:pathLst>
                  <a:path w="13970" h="16510">
                    <a:moveTo>
                      <a:pt x="3593" y="0"/>
                    </a:moveTo>
                    <a:lnTo>
                      <a:pt x="0" y="8382"/>
                    </a:lnTo>
                    <a:lnTo>
                      <a:pt x="5090" y="16166"/>
                    </a:lnTo>
                    <a:lnTo>
                      <a:pt x="13475" y="13471"/>
                    </a:lnTo>
                    <a:lnTo>
                      <a:pt x="11379" y="6586"/>
                    </a:lnTo>
                    <a:lnTo>
                      <a:pt x="3593" y="1496"/>
                    </a:lnTo>
                    <a:lnTo>
                      <a:pt x="1497" y="2394"/>
                    </a:lnTo>
                    <a:lnTo>
                      <a:pt x="3593" y="5987"/>
                    </a:lnTo>
                  </a:path>
                </a:pathLst>
              </a:custGeom>
              <a:ln w="3175">
                <a:solidFill>
                  <a:srgbClr val="000000"/>
                </a:solidFill>
              </a:ln>
            </p:spPr>
            <p:txBody>
              <a:bodyPr wrap="square" lIns="0" tIns="0" rIns="0" bIns="0" rtlCol="0"/>
              <a:lstStyle/>
              <a:p>
                <a:endParaRPr sz="2133"/>
              </a:p>
            </p:txBody>
          </p:sp>
          <p:sp>
            <p:nvSpPr>
              <p:cNvPr id="427" name="object 427"/>
              <p:cNvSpPr/>
              <p:nvPr/>
            </p:nvSpPr>
            <p:spPr>
              <a:xfrm>
                <a:off x="3930156" y="5404483"/>
                <a:ext cx="18627" cy="15240"/>
              </a:xfrm>
              <a:custGeom>
                <a:avLst/>
                <a:gdLst/>
                <a:ahLst/>
                <a:cxnLst/>
                <a:rect l="l" t="t" r="r" b="b"/>
                <a:pathLst>
                  <a:path w="20954" h="17145">
                    <a:moveTo>
                      <a:pt x="11080" y="2095"/>
                    </a:moveTo>
                    <a:lnTo>
                      <a:pt x="3294" y="2394"/>
                    </a:lnTo>
                    <a:lnTo>
                      <a:pt x="0" y="11376"/>
                    </a:lnTo>
                    <a:lnTo>
                      <a:pt x="4192" y="17064"/>
                    </a:lnTo>
                    <a:lnTo>
                      <a:pt x="20962" y="13771"/>
                    </a:lnTo>
                    <a:lnTo>
                      <a:pt x="5689" y="0"/>
                    </a:lnTo>
                    <a:lnTo>
                      <a:pt x="11080" y="2095"/>
                    </a:lnTo>
                    <a:close/>
                  </a:path>
                </a:pathLst>
              </a:custGeom>
              <a:ln w="3175">
                <a:solidFill>
                  <a:srgbClr val="000000"/>
                </a:solidFill>
              </a:ln>
            </p:spPr>
            <p:txBody>
              <a:bodyPr wrap="square" lIns="0" tIns="0" rIns="0" bIns="0" rtlCol="0"/>
              <a:lstStyle/>
              <a:p>
                <a:endParaRPr sz="2133"/>
              </a:p>
            </p:txBody>
          </p:sp>
          <p:sp>
            <p:nvSpPr>
              <p:cNvPr id="428" name="object 428"/>
              <p:cNvSpPr/>
              <p:nvPr/>
            </p:nvSpPr>
            <p:spPr>
              <a:xfrm>
                <a:off x="3993509" y="5336358"/>
                <a:ext cx="12981" cy="12418"/>
              </a:xfrm>
              <a:custGeom>
                <a:avLst/>
                <a:gdLst/>
                <a:ahLst/>
                <a:cxnLst/>
                <a:rect l="l" t="t" r="r" b="b"/>
                <a:pathLst>
                  <a:path w="14604" h="13970">
                    <a:moveTo>
                      <a:pt x="8384" y="299"/>
                    </a:moveTo>
                    <a:lnTo>
                      <a:pt x="0" y="4490"/>
                    </a:lnTo>
                    <a:lnTo>
                      <a:pt x="8983" y="13771"/>
                    </a:lnTo>
                    <a:lnTo>
                      <a:pt x="14074" y="8382"/>
                    </a:lnTo>
                    <a:lnTo>
                      <a:pt x="14374" y="0"/>
                    </a:lnTo>
                    <a:lnTo>
                      <a:pt x="8384" y="299"/>
                    </a:lnTo>
                    <a:close/>
                  </a:path>
                </a:pathLst>
              </a:custGeom>
              <a:ln w="3175">
                <a:solidFill>
                  <a:srgbClr val="000000"/>
                </a:solidFill>
              </a:ln>
            </p:spPr>
            <p:txBody>
              <a:bodyPr wrap="square" lIns="0" tIns="0" rIns="0" bIns="0" rtlCol="0"/>
              <a:lstStyle/>
              <a:p>
                <a:endParaRPr sz="2133"/>
              </a:p>
            </p:txBody>
          </p:sp>
          <p:sp>
            <p:nvSpPr>
              <p:cNvPr id="429" name="object 429"/>
              <p:cNvSpPr/>
              <p:nvPr/>
            </p:nvSpPr>
            <p:spPr>
              <a:xfrm>
                <a:off x="3950918" y="5411667"/>
                <a:ext cx="16369" cy="12418"/>
              </a:xfrm>
              <a:custGeom>
                <a:avLst/>
                <a:gdLst/>
                <a:ahLst/>
                <a:cxnLst/>
                <a:rect l="l" t="t" r="r" b="b"/>
                <a:pathLst>
                  <a:path w="18414" h="13970">
                    <a:moveTo>
                      <a:pt x="17967" y="4191"/>
                    </a:moveTo>
                    <a:lnTo>
                      <a:pt x="0" y="2394"/>
                    </a:lnTo>
                    <a:lnTo>
                      <a:pt x="3893" y="13771"/>
                    </a:lnTo>
                    <a:lnTo>
                      <a:pt x="13475" y="11076"/>
                    </a:lnTo>
                    <a:lnTo>
                      <a:pt x="17967" y="3293"/>
                    </a:lnTo>
                    <a:lnTo>
                      <a:pt x="5989" y="0"/>
                    </a:lnTo>
                  </a:path>
                </a:pathLst>
              </a:custGeom>
              <a:ln w="3175">
                <a:solidFill>
                  <a:srgbClr val="000000"/>
                </a:solidFill>
              </a:ln>
            </p:spPr>
            <p:txBody>
              <a:bodyPr wrap="square" lIns="0" tIns="0" rIns="0" bIns="0" rtlCol="0"/>
              <a:lstStyle/>
              <a:p>
                <a:endParaRPr sz="2133"/>
              </a:p>
            </p:txBody>
          </p:sp>
          <p:sp>
            <p:nvSpPr>
              <p:cNvPr id="430" name="object 430"/>
              <p:cNvSpPr/>
              <p:nvPr/>
            </p:nvSpPr>
            <p:spPr>
              <a:xfrm>
                <a:off x="3970350" y="5299369"/>
                <a:ext cx="12418" cy="14111"/>
              </a:xfrm>
              <a:custGeom>
                <a:avLst/>
                <a:gdLst/>
                <a:ahLst/>
                <a:cxnLst/>
                <a:rect l="l" t="t" r="r" b="b"/>
                <a:pathLst>
                  <a:path w="13970" h="15875">
                    <a:moveTo>
                      <a:pt x="2096" y="3592"/>
                    </a:moveTo>
                    <a:lnTo>
                      <a:pt x="3294" y="12873"/>
                    </a:lnTo>
                    <a:lnTo>
                      <a:pt x="13775" y="15567"/>
                    </a:lnTo>
                    <a:lnTo>
                      <a:pt x="10181" y="0"/>
                    </a:lnTo>
                    <a:lnTo>
                      <a:pt x="0" y="3592"/>
                    </a:lnTo>
                  </a:path>
                </a:pathLst>
              </a:custGeom>
              <a:ln w="3175">
                <a:solidFill>
                  <a:srgbClr val="000000"/>
                </a:solidFill>
              </a:ln>
            </p:spPr>
            <p:txBody>
              <a:bodyPr wrap="square" lIns="0" tIns="0" rIns="0" bIns="0" rtlCol="0"/>
              <a:lstStyle/>
              <a:p>
                <a:endParaRPr sz="2133"/>
              </a:p>
            </p:txBody>
          </p:sp>
          <p:sp>
            <p:nvSpPr>
              <p:cNvPr id="431" name="object 431"/>
              <p:cNvSpPr/>
              <p:nvPr/>
            </p:nvSpPr>
            <p:spPr>
              <a:xfrm>
                <a:off x="4011610" y="5202505"/>
                <a:ext cx="10724" cy="14111"/>
              </a:xfrm>
              <a:custGeom>
                <a:avLst/>
                <a:gdLst/>
                <a:ahLst/>
                <a:cxnLst/>
                <a:rect l="l" t="t" r="r" b="b"/>
                <a:pathLst>
                  <a:path w="12064" h="15875">
                    <a:moveTo>
                      <a:pt x="2096" y="1796"/>
                    </a:moveTo>
                    <a:lnTo>
                      <a:pt x="898" y="13471"/>
                    </a:lnTo>
                    <a:lnTo>
                      <a:pt x="11679" y="15567"/>
                    </a:lnTo>
                    <a:lnTo>
                      <a:pt x="11978" y="5089"/>
                    </a:lnTo>
                    <a:lnTo>
                      <a:pt x="0" y="0"/>
                    </a:lnTo>
                  </a:path>
                </a:pathLst>
              </a:custGeom>
              <a:ln w="3175">
                <a:solidFill>
                  <a:srgbClr val="000000"/>
                </a:solidFill>
              </a:ln>
            </p:spPr>
            <p:txBody>
              <a:bodyPr wrap="square" lIns="0" tIns="0" rIns="0" bIns="0" rtlCol="0"/>
              <a:lstStyle/>
              <a:p>
                <a:endParaRPr sz="2133"/>
              </a:p>
            </p:txBody>
          </p:sp>
          <p:sp>
            <p:nvSpPr>
              <p:cNvPr id="432" name="object 432"/>
              <p:cNvSpPr/>
              <p:nvPr/>
            </p:nvSpPr>
            <p:spPr>
              <a:xfrm>
                <a:off x="3990048" y="5150613"/>
                <a:ext cx="9596" cy="12981"/>
              </a:xfrm>
              <a:custGeom>
                <a:avLst/>
                <a:gdLst/>
                <a:ahLst/>
                <a:cxnLst/>
                <a:rect l="l" t="t" r="r" b="b"/>
                <a:pathLst>
                  <a:path w="10795" h="14604">
                    <a:moveTo>
                      <a:pt x="8085" y="0"/>
                    </a:moveTo>
                    <a:lnTo>
                      <a:pt x="2395" y="0"/>
                    </a:lnTo>
                    <a:lnTo>
                      <a:pt x="1197" y="11376"/>
                    </a:lnTo>
                    <a:lnTo>
                      <a:pt x="8384" y="14070"/>
                    </a:lnTo>
                    <a:lnTo>
                      <a:pt x="10780" y="8681"/>
                    </a:lnTo>
                    <a:lnTo>
                      <a:pt x="0" y="0"/>
                    </a:lnTo>
                  </a:path>
                </a:pathLst>
              </a:custGeom>
              <a:ln w="3175">
                <a:solidFill>
                  <a:srgbClr val="000000"/>
                </a:solidFill>
              </a:ln>
            </p:spPr>
            <p:txBody>
              <a:bodyPr wrap="square" lIns="0" tIns="0" rIns="0" bIns="0" rtlCol="0"/>
              <a:lstStyle/>
              <a:p>
                <a:endParaRPr sz="2133"/>
              </a:p>
            </p:txBody>
          </p:sp>
          <p:sp>
            <p:nvSpPr>
              <p:cNvPr id="433" name="object 433"/>
              <p:cNvSpPr/>
              <p:nvPr/>
            </p:nvSpPr>
            <p:spPr>
              <a:xfrm>
                <a:off x="4047278" y="5096859"/>
                <a:ext cx="12418" cy="14111"/>
              </a:xfrm>
              <a:custGeom>
                <a:avLst/>
                <a:gdLst/>
                <a:ahLst/>
                <a:cxnLst/>
                <a:rect l="l" t="t" r="r" b="b"/>
                <a:pathLst>
                  <a:path w="13970" h="15875">
                    <a:moveTo>
                      <a:pt x="4192" y="2095"/>
                    </a:moveTo>
                    <a:lnTo>
                      <a:pt x="0" y="9579"/>
                    </a:lnTo>
                    <a:lnTo>
                      <a:pt x="7486" y="15866"/>
                    </a:lnTo>
                    <a:lnTo>
                      <a:pt x="13775" y="299"/>
                    </a:lnTo>
                    <a:lnTo>
                      <a:pt x="598" y="0"/>
                    </a:lnTo>
                    <a:lnTo>
                      <a:pt x="5989" y="0"/>
                    </a:lnTo>
                  </a:path>
                </a:pathLst>
              </a:custGeom>
              <a:ln w="3175">
                <a:solidFill>
                  <a:srgbClr val="000000"/>
                </a:solidFill>
              </a:ln>
            </p:spPr>
            <p:txBody>
              <a:bodyPr wrap="square" lIns="0" tIns="0" rIns="0" bIns="0" rtlCol="0"/>
              <a:lstStyle/>
              <a:p>
                <a:endParaRPr sz="2133"/>
              </a:p>
            </p:txBody>
          </p:sp>
          <p:sp>
            <p:nvSpPr>
              <p:cNvPr id="434" name="object 434"/>
              <p:cNvSpPr/>
              <p:nvPr/>
            </p:nvSpPr>
            <p:spPr>
              <a:xfrm>
                <a:off x="4089070" y="5072376"/>
                <a:ext cx="12981" cy="15804"/>
              </a:xfrm>
              <a:custGeom>
                <a:avLst/>
                <a:gdLst/>
                <a:ahLst/>
                <a:cxnLst/>
                <a:rect l="l" t="t" r="r" b="b"/>
                <a:pathLst>
                  <a:path w="14604" h="17779">
                    <a:moveTo>
                      <a:pt x="5390" y="1197"/>
                    </a:moveTo>
                    <a:lnTo>
                      <a:pt x="0" y="10178"/>
                    </a:lnTo>
                    <a:lnTo>
                      <a:pt x="4192" y="17663"/>
                    </a:lnTo>
                    <a:lnTo>
                      <a:pt x="13775" y="14968"/>
                    </a:lnTo>
                    <a:lnTo>
                      <a:pt x="14374" y="6885"/>
                    </a:lnTo>
                    <a:lnTo>
                      <a:pt x="3593" y="0"/>
                    </a:lnTo>
                    <a:lnTo>
                      <a:pt x="3294" y="3293"/>
                    </a:lnTo>
                  </a:path>
                </a:pathLst>
              </a:custGeom>
              <a:ln w="3175">
                <a:solidFill>
                  <a:srgbClr val="000000"/>
                </a:solidFill>
              </a:ln>
            </p:spPr>
            <p:txBody>
              <a:bodyPr wrap="square" lIns="0" tIns="0" rIns="0" bIns="0" rtlCol="0"/>
              <a:lstStyle/>
              <a:p>
                <a:endParaRPr sz="2133"/>
              </a:p>
            </p:txBody>
          </p:sp>
          <p:sp>
            <p:nvSpPr>
              <p:cNvPr id="435" name="object 435"/>
              <p:cNvSpPr/>
              <p:nvPr/>
            </p:nvSpPr>
            <p:spPr>
              <a:xfrm>
                <a:off x="4080286" y="5134381"/>
                <a:ext cx="10160" cy="16369"/>
              </a:xfrm>
              <a:custGeom>
                <a:avLst/>
                <a:gdLst/>
                <a:ahLst/>
                <a:cxnLst/>
                <a:rect l="l" t="t" r="r" b="b"/>
                <a:pathLst>
                  <a:path w="11429" h="18414">
                    <a:moveTo>
                      <a:pt x="7187" y="2095"/>
                    </a:moveTo>
                    <a:lnTo>
                      <a:pt x="0" y="12573"/>
                    </a:lnTo>
                    <a:lnTo>
                      <a:pt x="9283" y="18261"/>
                    </a:lnTo>
                    <a:lnTo>
                      <a:pt x="11379" y="6885"/>
                    </a:lnTo>
                    <a:lnTo>
                      <a:pt x="1197" y="0"/>
                    </a:lnTo>
                  </a:path>
                </a:pathLst>
              </a:custGeom>
              <a:ln w="3175">
                <a:solidFill>
                  <a:srgbClr val="000000"/>
                </a:solidFill>
              </a:ln>
            </p:spPr>
            <p:txBody>
              <a:bodyPr wrap="square" lIns="0" tIns="0" rIns="0" bIns="0" rtlCol="0"/>
              <a:lstStyle/>
              <a:p>
                <a:endParaRPr sz="2133"/>
              </a:p>
            </p:txBody>
          </p:sp>
          <p:sp>
            <p:nvSpPr>
              <p:cNvPr id="436" name="object 436"/>
              <p:cNvSpPr/>
              <p:nvPr/>
            </p:nvSpPr>
            <p:spPr>
              <a:xfrm>
                <a:off x="4169992" y="5102181"/>
                <a:ext cx="14676" cy="16369"/>
              </a:xfrm>
              <a:custGeom>
                <a:avLst/>
                <a:gdLst/>
                <a:ahLst/>
                <a:cxnLst/>
                <a:rect l="l" t="t" r="r" b="b"/>
                <a:pathLst>
                  <a:path w="16510" h="18414">
                    <a:moveTo>
                      <a:pt x="2994" y="0"/>
                    </a:moveTo>
                    <a:lnTo>
                      <a:pt x="0" y="11076"/>
                    </a:lnTo>
                    <a:lnTo>
                      <a:pt x="5390" y="18261"/>
                    </a:lnTo>
                    <a:lnTo>
                      <a:pt x="15572" y="13471"/>
                    </a:lnTo>
                    <a:lnTo>
                      <a:pt x="16171" y="5388"/>
                    </a:lnTo>
                    <a:lnTo>
                      <a:pt x="2994" y="2095"/>
                    </a:lnTo>
                    <a:lnTo>
                      <a:pt x="4791" y="3891"/>
                    </a:lnTo>
                  </a:path>
                </a:pathLst>
              </a:custGeom>
              <a:ln w="3175">
                <a:solidFill>
                  <a:srgbClr val="000000"/>
                </a:solidFill>
              </a:ln>
            </p:spPr>
            <p:txBody>
              <a:bodyPr wrap="square" lIns="0" tIns="0" rIns="0" bIns="0" rtlCol="0"/>
              <a:lstStyle/>
              <a:p>
                <a:endParaRPr sz="2133"/>
              </a:p>
            </p:txBody>
          </p:sp>
          <p:sp>
            <p:nvSpPr>
              <p:cNvPr id="437" name="object 437"/>
              <p:cNvSpPr/>
              <p:nvPr/>
            </p:nvSpPr>
            <p:spPr>
              <a:xfrm>
                <a:off x="4142042" y="5230978"/>
                <a:ext cx="12418" cy="12418"/>
              </a:xfrm>
              <a:custGeom>
                <a:avLst/>
                <a:gdLst/>
                <a:ahLst/>
                <a:cxnLst/>
                <a:rect l="l" t="t" r="r" b="b"/>
                <a:pathLst>
                  <a:path w="13970" h="13970">
                    <a:moveTo>
                      <a:pt x="6288" y="0"/>
                    </a:moveTo>
                    <a:lnTo>
                      <a:pt x="1796" y="9579"/>
                    </a:lnTo>
                    <a:lnTo>
                      <a:pt x="13775" y="13771"/>
                    </a:lnTo>
                    <a:lnTo>
                      <a:pt x="11978" y="2095"/>
                    </a:lnTo>
                    <a:lnTo>
                      <a:pt x="0" y="2095"/>
                    </a:lnTo>
                  </a:path>
                </a:pathLst>
              </a:custGeom>
              <a:ln w="3175">
                <a:solidFill>
                  <a:srgbClr val="000000"/>
                </a:solidFill>
              </a:ln>
            </p:spPr>
            <p:txBody>
              <a:bodyPr wrap="square" lIns="0" tIns="0" rIns="0" bIns="0" rtlCol="0"/>
              <a:lstStyle/>
              <a:p>
                <a:endParaRPr sz="2133"/>
              </a:p>
            </p:txBody>
          </p:sp>
          <p:sp>
            <p:nvSpPr>
              <p:cNvPr id="438" name="object 438"/>
              <p:cNvSpPr/>
              <p:nvPr/>
            </p:nvSpPr>
            <p:spPr>
              <a:xfrm>
                <a:off x="4141509" y="5336624"/>
                <a:ext cx="13547" cy="16369"/>
              </a:xfrm>
              <a:custGeom>
                <a:avLst/>
                <a:gdLst/>
                <a:ahLst/>
                <a:cxnLst/>
                <a:rect l="l" t="t" r="r" b="b"/>
                <a:pathLst>
                  <a:path w="15239" h="18414">
                    <a:moveTo>
                      <a:pt x="12876" y="0"/>
                    </a:moveTo>
                    <a:lnTo>
                      <a:pt x="0" y="6286"/>
                    </a:lnTo>
                    <a:lnTo>
                      <a:pt x="6887" y="18261"/>
                    </a:lnTo>
                    <a:lnTo>
                      <a:pt x="14673" y="7184"/>
                    </a:lnTo>
                    <a:lnTo>
                      <a:pt x="6887" y="0"/>
                    </a:lnTo>
                  </a:path>
                </a:pathLst>
              </a:custGeom>
              <a:ln w="3175">
                <a:solidFill>
                  <a:srgbClr val="000000"/>
                </a:solidFill>
              </a:ln>
            </p:spPr>
            <p:txBody>
              <a:bodyPr wrap="square" lIns="0" tIns="0" rIns="0" bIns="0" rtlCol="0"/>
              <a:lstStyle/>
              <a:p>
                <a:endParaRPr sz="2133"/>
              </a:p>
            </p:txBody>
          </p:sp>
          <p:sp>
            <p:nvSpPr>
              <p:cNvPr id="439" name="object 439"/>
              <p:cNvSpPr/>
              <p:nvPr/>
            </p:nvSpPr>
            <p:spPr>
              <a:xfrm>
                <a:off x="4169993" y="5229116"/>
                <a:ext cx="14111" cy="15804"/>
              </a:xfrm>
              <a:custGeom>
                <a:avLst/>
                <a:gdLst/>
                <a:ahLst/>
                <a:cxnLst/>
                <a:rect l="l" t="t" r="r" b="b"/>
                <a:pathLst>
                  <a:path w="15875" h="17779">
                    <a:moveTo>
                      <a:pt x="6887" y="0"/>
                    </a:moveTo>
                    <a:lnTo>
                      <a:pt x="0" y="13172"/>
                    </a:lnTo>
                    <a:lnTo>
                      <a:pt x="10780" y="17663"/>
                    </a:lnTo>
                    <a:lnTo>
                      <a:pt x="15871" y="6885"/>
                    </a:lnTo>
                    <a:lnTo>
                      <a:pt x="2994" y="2095"/>
                    </a:lnTo>
                  </a:path>
                </a:pathLst>
              </a:custGeom>
              <a:ln w="3175">
                <a:solidFill>
                  <a:srgbClr val="000000"/>
                </a:solidFill>
              </a:ln>
            </p:spPr>
            <p:txBody>
              <a:bodyPr wrap="square" lIns="0" tIns="0" rIns="0" bIns="0" rtlCol="0"/>
              <a:lstStyle/>
              <a:p>
                <a:endParaRPr sz="2133"/>
              </a:p>
            </p:txBody>
          </p:sp>
          <p:sp>
            <p:nvSpPr>
              <p:cNvPr id="440" name="object 440"/>
              <p:cNvSpPr/>
              <p:nvPr/>
            </p:nvSpPr>
            <p:spPr>
              <a:xfrm>
                <a:off x="4179575" y="5353123"/>
                <a:ext cx="11289" cy="11853"/>
              </a:xfrm>
              <a:custGeom>
                <a:avLst/>
                <a:gdLst/>
                <a:ahLst/>
                <a:cxnLst/>
                <a:rect l="l" t="t" r="r" b="b"/>
                <a:pathLst>
                  <a:path w="12700" h="13335">
                    <a:moveTo>
                      <a:pt x="0" y="1496"/>
                    </a:moveTo>
                    <a:lnTo>
                      <a:pt x="2994" y="13172"/>
                    </a:lnTo>
                    <a:lnTo>
                      <a:pt x="12278" y="9579"/>
                    </a:lnTo>
                    <a:lnTo>
                      <a:pt x="8085" y="0"/>
                    </a:lnTo>
                    <a:lnTo>
                      <a:pt x="0" y="1496"/>
                    </a:lnTo>
                    <a:close/>
                  </a:path>
                </a:pathLst>
              </a:custGeom>
              <a:ln w="3175">
                <a:solidFill>
                  <a:srgbClr val="000000"/>
                </a:solidFill>
              </a:ln>
            </p:spPr>
            <p:txBody>
              <a:bodyPr wrap="square" lIns="0" tIns="0" rIns="0" bIns="0" rtlCol="0"/>
              <a:lstStyle/>
              <a:p>
                <a:endParaRPr sz="2133"/>
              </a:p>
            </p:txBody>
          </p:sp>
          <p:sp>
            <p:nvSpPr>
              <p:cNvPr id="441" name="object 441"/>
              <p:cNvSpPr/>
              <p:nvPr/>
            </p:nvSpPr>
            <p:spPr>
              <a:xfrm>
                <a:off x="4147899" y="5370421"/>
                <a:ext cx="9596" cy="14111"/>
              </a:xfrm>
              <a:custGeom>
                <a:avLst/>
                <a:gdLst/>
                <a:ahLst/>
                <a:cxnLst/>
                <a:rect l="l" t="t" r="r" b="b"/>
                <a:pathLst>
                  <a:path w="10795" h="15875">
                    <a:moveTo>
                      <a:pt x="7486" y="2095"/>
                    </a:moveTo>
                    <a:lnTo>
                      <a:pt x="0" y="2394"/>
                    </a:lnTo>
                    <a:lnTo>
                      <a:pt x="1796" y="15866"/>
                    </a:lnTo>
                    <a:lnTo>
                      <a:pt x="10780" y="9280"/>
                    </a:lnTo>
                    <a:lnTo>
                      <a:pt x="3294" y="0"/>
                    </a:lnTo>
                    <a:lnTo>
                      <a:pt x="5689" y="4191"/>
                    </a:lnTo>
                  </a:path>
                </a:pathLst>
              </a:custGeom>
              <a:ln w="3175">
                <a:solidFill>
                  <a:srgbClr val="000000"/>
                </a:solidFill>
              </a:ln>
            </p:spPr>
            <p:txBody>
              <a:bodyPr wrap="square" lIns="0" tIns="0" rIns="0" bIns="0" rtlCol="0"/>
              <a:lstStyle/>
              <a:p>
                <a:endParaRPr sz="2133"/>
              </a:p>
            </p:txBody>
          </p:sp>
          <p:sp>
            <p:nvSpPr>
              <p:cNvPr id="442" name="object 442"/>
              <p:cNvSpPr/>
              <p:nvPr/>
            </p:nvSpPr>
            <p:spPr>
              <a:xfrm>
                <a:off x="4245856" y="5000260"/>
                <a:ext cx="12418" cy="14676"/>
              </a:xfrm>
              <a:custGeom>
                <a:avLst/>
                <a:gdLst/>
                <a:ahLst/>
                <a:cxnLst/>
                <a:rect l="l" t="t" r="r" b="b"/>
                <a:pathLst>
                  <a:path w="13970" h="16510">
                    <a:moveTo>
                      <a:pt x="4192" y="0"/>
                    </a:moveTo>
                    <a:lnTo>
                      <a:pt x="299" y="13471"/>
                    </a:lnTo>
                    <a:lnTo>
                      <a:pt x="10181" y="16166"/>
                    </a:lnTo>
                    <a:lnTo>
                      <a:pt x="13475" y="9280"/>
                    </a:lnTo>
                    <a:lnTo>
                      <a:pt x="5989" y="898"/>
                    </a:lnTo>
                    <a:lnTo>
                      <a:pt x="0" y="598"/>
                    </a:lnTo>
                    <a:lnTo>
                      <a:pt x="2096" y="3891"/>
                    </a:lnTo>
                  </a:path>
                </a:pathLst>
              </a:custGeom>
              <a:ln w="3175">
                <a:solidFill>
                  <a:srgbClr val="000000"/>
                </a:solidFill>
              </a:ln>
            </p:spPr>
            <p:txBody>
              <a:bodyPr wrap="square" lIns="0" tIns="0" rIns="0" bIns="0" rtlCol="0"/>
              <a:lstStyle/>
              <a:p>
                <a:endParaRPr sz="2133"/>
              </a:p>
            </p:txBody>
          </p:sp>
          <p:sp>
            <p:nvSpPr>
              <p:cNvPr id="443" name="object 443"/>
              <p:cNvSpPr/>
              <p:nvPr/>
            </p:nvSpPr>
            <p:spPr>
              <a:xfrm>
                <a:off x="4233079" y="5148750"/>
                <a:ext cx="13547" cy="18062"/>
              </a:xfrm>
              <a:custGeom>
                <a:avLst/>
                <a:gdLst/>
                <a:ahLst/>
                <a:cxnLst/>
                <a:rect l="l" t="t" r="r" b="b"/>
                <a:pathLst>
                  <a:path w="15239" h="20320">
                    <a:moveTo>
                      <a:pt x="14374" y="0"/>
                    </a:moveTo>
                    <a:lnTo>
                      <a:pt x="0" y="5987"/>
                    </a:lnTo>
                    <a:lnTo>
                      <a:pt x="8983" y="20058"/>
                    </a:lnTo>
                    <a:lnTo>
                      <a:pt x="14973" y="13771"/>
                    </a:lnTo>
                    <a:lnTo>
                      <a:pt x="13475" y="3293"/>
                    </a:lnTo>
                    <a:lnTo>
                      <a:pt x="299" y="3891"/>
                    </a:lnTo>
                  </a:path>
                </a:pathLst>
              </a:custGeom>
              <a:ln w="3175">
                <a:solidFill>
                  <a:srgbClr val="000000"/>
                </a:solidFill>
              </a:ln>
            </p:spPr>
            <p:txBody>
              <a:bodyPr wrap="square" lIns="0" tIns="0" rIns="0" bIns="0" rtlCol="0"/>
              <a:lstStyle/>
              <a:p>
                <a:endParaRPr sz="2133"/>
              </a:p>
            </p:txBody>
          </p:sp>
          <p:sp>
            <p:nvSpPr>
              <p:cNvPr id="444" name="object 444"/>
              <p:cNvSpPr/>
              <p:nvPr/>
            </p:nvSpPr>
            <p:spPr>
              <a:xfrm>
                <a:off x="4262893" y="5184409"/>
                <a:ext cx="11853" cy="13547"/>
              </a:xfrm>
              <a:custGeom>
                <a:avLst/>
                <a:gdLst/>
                <a:ahLst/>
                <a:cxnLst/>
                <a:rect l="l" t="t" r="r" b="b"/>
                <a:pathLst>
                  <a:path w="13335" h="15239">
                    <a:moveTo>
                      <a:pt x="5090" y="2095"/>
                    </a:moveTo>
                    <a:lnTo>
                      <a:pt x="0" y="13172"/>
                    </a:lnTo>
                    <a:lnTo>
                      <a:pt x="9283" y="14669"/>
                    </a:lnTo>
                    <a:lnTo>
                      <a:pt x="13176" y="3891"/>
                    </a:lnTo>
                    <a:lnTo>
                      <a:pt x="898" y="0"/>
                    </a:lnTo>
                  </a:path>
                </a:pathLst>
              </a:custGeom>
              <a:ln w="3175">
                <a:solidFill>
                  <a:srgbClr val="000000"/>
                </a:solidFill>
              </a:ln>
            </p:spPr>
            <p:txBody>
              <a:bodyPr wrap="square" lIns="0" tIns="0" rIns="0" bIns="0" rtlCol="0"/>
              <a:lstStyle/>
              <a:p>
                <a:endParaRPr sz="2133"/>
              </a:p>
            </p:txBody>
          </p:sp>
          <p:sp>
            <p:nvSpPr>
              <p:cNvPr id="445" name="object 445"/>
              <p:cNvSpPr/>
              <p:nvPr/>
            </p:nvSpPr>
            <p:spPr>
              <a:xfrm>
                <a:off x="4283389" y="5148750"/>
                <a:ext cx="9596" cy="14676"/>
              </a:xfrm>
              <a:custGeom>
                <a:avLst/>
                <a:gdLst/>
                <a:ahLst/>
                <a:cxnLst/>
                <a:rect l="l" t="t" r="r" b="b"/>
                <a:pathLst>
                  <a:path w="10795" h="16510">
                    <a:moveTo>
                      <a:pt x="5989" y="0"/>
                    </a:moveTo>
                    <a:lnTo>
                      <a:pt x="0" y="7184"/>
                    </a:lnTo>
                    <a:lnTo>
                      <a:pt x="3893" y="16166"/>
                    </a:lnTo>
                    <a:lnTo>
                      <a:pt x="10481" y="11376"/>
                    </a:lnTo>
                    <a:lnTo>
                      <a:pt x="2096" y="2095"/>
                    </a:lnTo>
                  </a:path>
                </a:pathLst>
              </a:custGeom>
              <a:ln w="3175">
                <a:solidFill>
                  <a:srgbClr val="000000"/>
                </a:solidFill>
              </a:ln>
            </p:spPr>
            <p:txBody>
              <a:bodyPr wrap="square" lIns="0" tIns="0" rIns="0" bIns="0" rtlCol="0"/>
              <a:lstStyle/>
              <a:p>
                <a:endParaRPr sz="2133"/>
              </a:p>
            </p:txBody>
          </p:sp>
          <p:sp>
            <p:nvSpPr>
              <p:cNvPr id="446" name="object 446"/>
              <p:cNvSpPr/>
              <p:nvPr/>
            </p:nvSpPr>
            <p:spPr>
              <a:xfrm>
                <a:off x="4246921" y="5052152"/>
                <a:ext cx="11289" cy="12418"/>
              </a:xfrm>
              <a:custGeom>
                <a:avLst/>
                <a:gdLst/>
                <a:ahLst/>
                <a:cxnLst/>
                <a:rect l="l" t="t" r="r" b="b"/>
                <a:pathLst>
                  <a:path w="12700" h="13970">
                    <a:moveTo>
                      <a:pt x="10780" y="0"/>
                    </a:moveTo>
                    <a:lnTo>
                      <a:pt x="0" y="7484"/>
                    </a:lnTo>
                    <a:lnTo>
                      <a:pt x="12577" y="13771"/>
                    </a:lnTo>
                    <a:lnTo>
                      <a:pt x="8983" y="1796"/>
                    </a:lnTo>
                  </a:path>
                </a:pathLst>
              </a:custGeom>
              <a:ln w="3175">
                <a:solidFill>
                  <a:srgbClr val="000000"/>
                </a:solidFill>
              </a:ln>
            </p:spPr>
            <p:txBody>
              <a:bodyPr wrap="square" lIns="0" tIns="0" rIns="0" bIns="0" rtlCol="0"/>
              <a:lstStyle/>
              <a:p>
                <a:endParaRPr sz="2133"/>
              </a:p>
            </p:txBody>
          </p:sp>
          <p:sp>
            <p:nvSpPr>
              <p:cNvPr id="447" name="object 447"/>
              <p:cNvSpPr/>
              <p:nvPr/>
            </p:nvSpPr>
            <p:spPr>
              <a:xfrm>
                <a:off x="4292439" y="5087811"/>
                <a:ext cx="11289" cy="18627"/>
              </a:xfrm>
              <a:custGeom>
                <a:avLst/>
                <a:gdLst/>
                <a:ahLst/>
                <a:cxnLst/>
                <a:rect l="l" t="t" r="r" b="b"/>
                <a:pathLst>
                  <a:path w="12700" h="20954">
                    <a:moveTo>
                      <a:pt x="0" y="0"/>
                    </a:moveTo>
                    <a:lnTo>
                      <a:pt x="4192" y="16465"/>
                    </a:lnTo>
                    <a:lnTo>
                      <a:pt x="8384" y="20656"/>
                    </a:lnTo>
                    <a:lnTo>
                      <a:pt x="12577" y="14669"/>
                    </a:lnTo>
                    <a:lnTo>
                      <a:pt x="9882" y="898"/>
                    </a:lnTo>
                    <a:lnTo>
                      <a:pt x="0" y="2095"/>
                    </a:lnTo>
                  </a:path>
                </a:pathLst>
              </a:custGeom>
              <a:ln w="3175">
                <a:solidFill>
                  <a:srgbClr val="000000"/>
                </a:solidFill>
              </a:ln>
            </p:spPr>
            <p:txBody>
              <a:bodyPr wrap="square" lIns="0" tIns="0" rIns="0" bIns="0" rtlCol="0"/>
              <a:lstStyle/>
              <a:p>
                <a:endParaRPr sz="2133"/>
              </a:p>
            </p:txBody>
          </p:sp>
          <p:sp>
            <p:nvSpPr>
              <p:cNvPr id="448" name="object 448"/>
              <p:cNvSpPr/>
              <p:nvPr/>
            </p:nvSpPr>
            <p:spPr>
              <a:xfrm>
                <a:off x="4308411" y="5126397"/>
                <a:ext cx="15240" cy="19191"/>
              </a:xfrm>
              <a:custGeom>
                <a:avLst/>
                <a:gdLst/>
                <a:ahLst/>
                <a:cxnLst/>
                <a:rect l="l" t="t" r="r" b="b"/>
                <a:pathLst>
                  <a:path w="17145" h="21589">
                    <a:moveTo>
                      <a:pt x="0" y="898"/>
                    </a:moveTo>
                    <a:lnTo>
                      <a:pt x="898" y="18561"/>
                    </a:lnTo>
                    <a:lnTo>
                      <a:pt x="6588" y="21255"/>
                    </a:lnTo>
                    <a:lnTo>
                      <a:pt x="14074" y="14669"/>
                    </a:lnTo>
                    <a:lnTo>
                      <a:pt x="16769" y="4789"/>
                    </a:lnTo>
                    <a:lnTo>
                      <a:pt x="11679" y="0"/>
                    </a:lnTo>
                    <a:lnTo>
                      <a:pt x="2096" y="2993"/>
                    </a:lnTo>
                  </a:path>
                </a:pathLst>
              </a:custGeom>
              <a:ln w="3175">
                <a:solidFill>
                  <a:srgbClr val="000000"/>
                </a:solidFill>
              </a:ln>
            </p:spPr>
            <p:txBody>
              <a:bodyPr wrap="square" lIns="0" tIns="0" rIns="0" bIns="0" rtlCol="0"/>
              <a:lstStyle/>
              <a:p>
                <a:endParaRPr sz="2133"/>
              </a:p>
            </p:txBody>
          </p:sp>
          <p:sp>
            <p:nvSpPr>
              <p:cNvPr id="449" name="object 449"/>
              <p:cNvSpPr/>
              <p:nvPr/>
            </p:nvSpPr>
            <p:spPr>
              <a:xfrm>
                <a:off x="4330505" y="5075303"/>
                <a:ext cx="11289" cy="9596"/>
              </a:xfrm>
              <a:custGeom>
                <a:avLst/>
                <a:gdLst/>
                <a:ahLst/>
                <a:cxnLst/>
                <a:rect l="l" t="t" r="r" b="b"/>
                <a:pathLst>
                  <a:path w="12700" h="10795">
                    <a:moveTo>
                      <a:pt x="3294" y="2095"/>
                    </a:moveTo>
                    <a:lnTo>
                      <a:pt x="9582" y="898"/>
                    </a:lnTo>
                    <a:lnTo>
                      <a:pt x="12278" y="3592"/>
                    </a:lnTo>
                    <a:lnTo>
                      <a:pt x="6588" y="10777"/>
                    </a:lnTo>
                    <a:lnTo>
                      <a:pt x="0" y="6586"/>
                    </a:lnTo>
                    <a:lnTo>
                      <a:pt x="7486" y="0"/>
                    </a:lnTo>
                  </a:path>
                </a:pathLst>
              </a:custGeom>
              <a:ln w="3175">
                <a:solidFill>
                  <a:srgbClr val="000000"/>
                </a:solidFill>
              </a:ln>
            </p:spPr>
            <p:txBody>
              <a:bodyPr wrap="square" lIns="0" tIns="0" rIns="0" bIns="0" rtlCol="0"/>
              <a:lstStyle/>
              <a:p>
                <a:endParaRPr sz="2133"/>
              </a:p>
            </p:txBody>
          </p:sp>
          <p:sp>
            <p:nvSpPr>
              <p:cNvPr id="450" name="object 450"/>
              <p:cNvSpPr/>
              <p:nvPr/>
            </p:nvSpPr>
            <p:spPr>
              <a:xfrm>
                <a:off x="4354728" y="5096859"/>
                <a:ext cx="9596" cy="12981"/>
              </a:xfrm>
              <a:custGeom>
                <a:avLst/>
                <a:gdLst/>
                <a:ahLst/>
                <a:cxnLst/>
                <a:rect l="l" t="t" r="r" b="b"/>
                <a:pathLst>
                  <a:path w="10795" h="14604">
                    <a:moveTo>
                      <a:pt x="6288" y="0"/>
                    </a:moveTo>
                    <a:lnTo>
                      <a:pt x="0" y="8981"/>
                    </a:lnTo>
                    <a:lnTo>
                      <a:pt x="299" y="14369"/>
                    </a:lnTo>
                    <a:lnTo>
                      <a:pt x="7187" y="13771"/>
                    </a:lnTo>
                    <a:lnTo>
                      <a:pt x="10481" y="6586"/>
                    </a:lnTo>
                    <a:lnTo>
                      <a:pt x="4192" y="0"/>
                    </a:lnTo>
                  </a:path>
                </a:pathLst>
              </a:custGeom>
              <a:ln w="3175">
                <a:solidFill>
                  <a:srgbClr val="000000"/>
                </a:solidFill>
              </a:ln>
            </p:spPr>
            <p:txBody>
              <a:bodyPr wrap="square" lIns="0" tIns="0" rIns="0" bIns="0" rtlCol="0"/>
              <a:lstStyle/>
              <a:p>
                <a:endParaRPr sz="2133"/>
              </a:p>
            </p:txBody>
          </p:sp>
          <p:sp>
            <p:nvSpPr>
              <p:cNvPr id="453" name="object 453"/>
              <p:cNvSpPr/>
              <p:nvPr/>
            </p:nvSpPr>
            <p:spPr>
              <a:xfrm>
                <a:off x="4333433" y="5028734"/>
                <a:ext cx="7338" cy="10160"/>
              </a:xfrm>
              <a:custGeom>
                <a:avLst/>
                <a:gdLst/>
                <a:ahLst/>
                <a:cxnLst/>
                <a:rect l="l" t="t" r="r" b="b"/>
                <a:pathLst>
                  <a:path w="8254" h="11429">
                    <a:moveTo>
                      <a:pt x="2096" y="0"/>
                    </a:moveTo>
                    <a:lnTo>
                      <a:pt x="0" y="11076"/>
                    </a:lnTo>
                    <a:lnTo>
                      <a:pt x="7486" y="10777"/>
                    </a:lnTo>
                    <a:lnTo>
                      <a:pt x="8085" y="5089"/>
                    </a:lnTo>
                    <a:lnTo>
                      <a:pt x="2096" y="4191"/>
                    </a:lnTo>
                  </a:path>
                </a:pathLst>
              </a:custGeom>
              <a:ln w="3175">
                <a:solidFill>
                  <a:srgbClr val="000000"/>
                </a:solidFill>
              </a:ln>
            </p:spPr>
            <p:txBody>
              <a:bodyPr wrap="square" lIns="0" tIns="0" rIns="0" bIns="0" rtlCol="0"/>
              <a:lstStyle/>
              <a:p>
                <a:endParaRPr sz="2133"/>
              </a:p>
            </p:txBody>
          </p:sp>
          <p:sp>
            <p:nvSpPr>
              <p:cNvPr id="455" name="object 455"/>
              <p:cNvSpPr/>
              <p:nvPr/>
            </p:nvSpPr>
            <p:spPr>
              <a:xfrm>
                <a:off x="4342483" y="5055612"/>
                <a:ext cx="7338" cy="9031"/>
              </a:xfrm>
              <a:custGeom>
                <a:avLst/>
                <a:gdLst/>
                <a:ahLst/>
                <a:cxnLst/>
                <a:rect l="l" t="t" r="r" b="b"/>
                <a:pathLst>
                  <a:path w="8254" h="10160">
                    <a:moveTo>
                      <a:pt x="0" y="0"/>
                    </a:moveTo>
                    <a:lnTo>
                      <a:pt x="898" y="8382"/>
                    </a:lnTo>
                    <a:lnTo>
                      <a:pt x="7486" y="9579"/>
                    </a:lnTo>
                    <a:lnTo>
                      <a:pt x="7786" y="1496"/>
                    </a:lnTo>
                    <a:lnTo>
                      <a:pt x="2096" y="0"/>
                    </a:lnTo>
                  </a:path>
                </a:pathLst>
              </a:custGeom>
              <a:ln w="3175">
                <a:solidFill>
                  <a:srgbClr val="000000"/>
                </a:solidFill>
              </a:ln>
            </p:spPr>
            <p:txBody>
              <a:bodyPr wrap="square" lIns="0" tIns="0" rIns="0" bIns="0" rtlCol="0"/>
              <a:lstStyle/>
              <a:p>
                <a:endParaRPr sz="2133"/>
              </a:p>
            </p:txBody>
          </p:sp>
          <p:sp>
            <p:nvSpPr>
              <p:cNvPr id="457" name="object 457"/>
              <p:cNvSpPr/>
              <p:nvPr/>
            </p:nvSpPr>
            <p:spPr>
              <a:xfrm>
                <a:off x="4352865" y="5071844"/>
                <a:ext cx="11853" cy="9596"/>
              </a:xfrm>
              <a:custGeom>
                <a:avLst/>
                <a:gdLst/>
                <a:ahLst/>
                <a:cxnLst/>
                <a:rect l="l" t="t" r="r" b="b"/>
                <a:pathLst>
                  <a:path w="13335" h="10795">
                    <a:moveTo>
                      <a:pt x="4491" y="0"/>
                    </a:moveTo>
                    <a:lnTo>
                      <a:pt x="0" y="0"/>
                    </a:lnTo>
                    <a:lnTo>
                      <a:pt x="1796" y="10178"/>
                    </a:lnTo>
                    <a:lnTo>
                      <a:pt x="8983" y="10777"/>
                    </a:lnTo>
                    <a:lnTo>
                      <a:pt x="12876" y="2694"/>
                    </a:lnTo>
                    <a:lnTo>
                      <a:pt x="2395" y="0"/>
                    </a:lnTo>
                  </a:path>
                </a:pathLst>
              </a:custGeom>
              <a:ln w="3175">
                <a:solidFill>
                  <a:srgbClr val="000000"/>
                </a:solidFill>
              </a:ln>
            </p:spPr>
            <p:txBody>
              <a:bodyPr wrap="square" lIns="0" tIns="0" rIns="0" bIns="0" rtlCol="0"/>
              <a:lstStyle/>
              <a:p>
                <a:endParaRPr sz="2133"/>
              </a:p>
            </p:txBody>
          </p:sp>
          <p:sp>
            <p:nvSpPr>
              <p:cNvPr id="465" name="object 465"/>
              <p:cNvSpPr/>
              <p:nvPr/>
            </p:nvSpPr>
            <p:spPr>
              <a:xfrm>
                <a:off x="4242662" y="5286595"/>
                <a:ext cx="10160" cy="12418"/>
              </a:xfrm>
              <a:custGeom>
                <a:avLst/>
                <a:gdLst/>
                <a:ahLst/>
                <a:cxnLst/>
                <a:rect l="l" t="t" r="r" b="b"/>
                <a:pathLst>
                  <a:path w="11429" h="13970">
                    <a:moveTo>
                      <a:pt x="9582" y="0"/>
                    </a:moveTo>
                    <a:lnTo>
                      <a:pt x="598" y="3592"/>
                    </a:lnTo>
                    <a:lnTo>
                      <a:pt x="0" y="13771"/>
                    </a:lnTo>
                    <a:lnTo>
                      <a:pt x="11379" y="10777"/>
                    </a:lnTo>
                    <a:lnTo>
                      <a:pt x="5689" y="0"/>
                    </a:lnTo>
                  </a:path>
                </a:pathLst>
              </a:custGeom>
              <a:ln w="3175">
                <a:solidFill>
                  <a:srgbClr val="000000"/>
                </a:solidFill>
              </a:ln>
            </p:spPr>
            <p:txBody>
              <a:bodyPr wrap="square" lIns="0" tIns="0" rIns="0" bIns="0" rtlCol="0"/>
              <a:lstStyle/>
              <a:p>
                <a:endParaRPr sz="2133"/>
              </a:p>
            </p:txBody>
          </p:sp>
          <p:sp>
            <p:nvSpPr>
              <p:cNvPr id="466" name="object 466"/>
              <p:cNvSpPr/>
              <p:nvPr/>
            </p:nvSpPr>
            <p:spPr>
              <a:xfrm>
                <a:off x="4174251" y="5366961"/>
                <a:ext cx="11289" cy="14111"/>
              </a:xfrm>
              <a:custGeom>
                <a:avLst/>
                <a:gdLst/>
                <a:ahLst/>
                <a:cxnLst/>
                <a:rect l="l" t="t" r="r" b="b"/>
                <a:pathLst>
                  <a:path w="12700" h="15875">
                    <a:moveTo>
                      <a:pt x="5989" y="2095"/>
                    </a:moveTo>
                    <a:lnTo>
                      <a:pt x="299" y="3293"/>
                    </a:lnTo>
                    <a:lnTo>
                      <a:pt x="0" y="9579"/>
                    </a:lnTo>
                    <a:lnTo>
                      <a:pt x="7786" y="15268"/>
                    </a:lnTo>
                    <a:lnTo>
                      <a:pt x="12278" y="12274"/>
                    </a:lnTo>
                    <a:lnTo>
                      <a:pt x="5989" y="0"/>
                    </a:lnTo>
                  </a:path>
                </a:pathLst>
              </a:custGeom>
              <a:ln w="3175">
                <a:solidFill>
                  <a:srgbClr val="000000"/>
                </a:solidFill>
              </a:ln>
            </p:spPr>
            <p:txBody>
              <a:bodyPr wrap="square" lIns="0" tIns="0" rIns="0" bIns="0" rtlCol="0"/>
              <a:lstStyle/>
              <a:p>
                <a:endParaRPr sz="2133"/>
              </a:p>
            </p:txBody>
          </p:sp>
          <p:sp>
            <p:nvSpPr>
              <p:cNvPr id="467" name="object 467"/>
              <p:cNvSpPr/>
              <p:nvPr/>
            </p:nvSpPr>
            <p:spPr>
              <a:xfrm>
                <a:off x="4254641" y="5291917"/>
                <a:ext cx="12981" cy="9031"/>
              </a:xfrm>
              <a:custGeom>
                <a:avLst/>
                <a:gdLst/>
                <a:ahLst/>
                <a:cxnLst/>
                <a:rect l="l" t="t" r="r" b="b"/>
                <a:pathLst>
                  <a:path w="14604" h="10160">
                    <a:moveTo>
                      <a:pt x="8384" y="2095"/>
                    </a:moveTo>
                    <a:lnTo>
                      <a:pt x="0" y="3891"/>
                    </a:lnTo>
                    <a:lnTo>
                      <a:pt x="2695" y="9579"/>
                    </a:lnTo>
                    <a:lnTo>
                      <a:pt x="14074" y="9579"/>
                    </a:lnTo>
                    <a:lnTo>
                      <a:pt x="8384" y="0"/>
                    </a:lnTo>
                  </a:path>
                </a:pathLst>
              </a:custGeom>
              <a:ln w="3175">
                <a:solidFill>
                  <a:srgbClr val="000000"/>
                </a:solidFill>
              </a:ln>
            </p:spPr>
            <p:txBody>
              <a:bodyPr wrap="square" lIns="0" tIns="0" rIns="0" bIns="0" rtlCol="0"/>
              <a:lstStyle/>
              <a:p>
                <a:endParaRPr sz="2133"/>
              </a:p>
            </p:txBody>
          </p:sp>
        </p:grpSp>
      </p:grpSp>
      <p:sp>
        <p:nvSpPr>
          <p:cNvPr id="3" name="object 3"/>
          <p:cNvSpPr txBox="1"/>
          <p:nvPr/>
        </p:nvSpPr>
        <p:spPr>
          <a:xfrm>
            <a:off x="289546" y="1430215"/>
            <a:ext cx="4700693" cy="538609"/>
          </a:xfrm>
          <a:prstGeom prst="rect">
            <a:avLst/>
          </a:prstGeom>
        </p:spPr>
        <p:txBody>
          <a:bodyPr vert="horz" wrap="square" lIns="0" tIns="0" rIns="0" bIns="0" rtlCol="0">
            <a:spAutoFit/>
          </a:bodyPr>
          <a:lstStyle/>
          <a:p>
            <a:pPr marL="11289">
              <a:lnSpc>
                <a:spcPts val="2116"/>
              </a:lnSpc>
            </a:pPr>
            <a:r>
              <a:rPr dirty="0">
                <a:latin typeface="Arial"/>
                <a:cs typeface="Arial"/>
              </a:rPr>
              <a:t>O</a:t>
            </a:r>
            <a:r>
              <a:rPr spc="-9" dirty="0">
                <a:latin typeface="Arial"/>
                <a:cs typeface="Arial"/>
              </a:rPr>
              <a:t>v</a:t>
            </a:r>
            <a:r>
              <a:rPr dirty="0">
                <a:latin typeface="Arial"/>
                <a:cs typeface="Arial"/>
              </a:rPr>
              <a:t>er</a:t>
            </a:r>
            <a:r>
              <a:rPr spc="-9" dirty="0">
                <a:latin typeface="Arial"/>
                <a:cs typeface="Arial"/>
              </a:rPr>
              <a:t>t</a:t>
            </a:r>
            <a:r>
              <a:rPr dirty="0">
                <a:latin typeface="Arial"/>
                <a:cs typeface="Arial"/>
              </a:rPr>
              <a:t>urn</a:t>
            </a:r>
            <a:r>
              <a:rPr spc="-4" dirty="0">
                <a:latin typeface="Arial"/>
                <a:cs typeface="Arial"/>
              </a:rPr>
              <a:t>i</a:t>
            </a:r>
            <a:r>
              <a:rPr dirty="0">
                <a:latin typeface="Arial"/>
                <a:cs typeface="Arial"/>
              </a:rPr>
              <a:t>ng</a:t>
            </a:r>
            <a:r>
              <a:rPr spc="-36" dirty="0">
                <a:latin typeface="Arial"/>
                <a:cs typeface="Arial"/>
              </a:rPr>
              <a:t> </a:t>
            </a:r>
            <a:r>
              <a:rPr spc="-9" dirty="0">
                <a:latin typeface="Arial"/>
                <a:cs typeface="Arial"/>
              </a:rPr>
              <a:t>t</a:t>
            </a:r>
            <a:r>
              <a:rPr dirty="0">
                <a:latin typeface="Arial"/>
                <a:cs typeface="Arial"/>
              </a:rPr>
              <a:t>en</a:t>
            </a:r>
            <a:r>
              <a:rPr spc="4" dirty="0">
                <a:latin typeface="Arial"/>
                <a:cs typeface="Arial"/>
              </a:rPr>
              <a:t>s</a:t>
            </a:r>
            <a:r>
              <a:rPr dirty="0">
                <a:latin typeface="Arial"/>
                <a:cs typeface="Arial"/>
              </a:rPr>
              <a:t>ion</a:t>
            </a:r>
            <a:r>
              <a:rPr spc="-9" dirty="0">
                <a:latin typeface="Arial"/>
                <a:cs typeface="Arial"/>
              </a:rPr>
              <a:t>/</a:t>
            </a:r>
            <a:r>
              <a:rPr spc="4" dirty="0">
                <a:latin typeface="Arial"/>
                <a:cs typeface="Arial"/>
              </a:rPr>
              <a:t>c</a:t>
            </a:r>
            <a:r>
              <a:rPr dirty="0">
                <a:latin typeface="Arial"/>
                <a:cs typeface="Arial"/>
              </a:rPr>
              <a:t>o</a:t>
            </a:r>
            <a:r>
              <a:rPr spc="-4" dirty="0">
                <a:latin typeface="Arial"/>
                <a:cs typeface="Arial"/>
              </a:rPr>
              <a:t>m</a:t>
            </a:r>
            <a:r>
              <a:rPr spc="-9" dirty="0">
                <a:latin typeface="Arial"/>
                <a:cs typeface="Arial"/>
              </a:rPr>
              <a:t>pr</a:t>
            </a:r>
            <a:r>
              <a:rPr dirty="0">
                <a:latin typeface="Arial"/>
                <a:cs typeface="Arial"/>
              </a:rPr>
              <a:t>e</a:t>
            </a:r>
            <a:r>
              <a:rPr spc="4" dirty="0">
                <a:latin typeface="Arial"/>
                <a:cs typeface="Arial"/>
              </a:rPr>
              <a:t>s</a:t>
            </a:r>
            <a:r>
              <a:rPr spc="-9" dirty="0">
                <a:latin typeface="Arial"/>
                <a:cs typeface="Arial"/>
              </a:rPr>
              <a:t>s</a:t>
            </a:r>
            <a:r>
              <a:rPr spc="-4" dirty="0">
                <a:latin typeface="Arial"/>
                <a:cs typeface="Arial"/>
              </a:rPr>
              <a:t>i</a:t>
            </a:r>
            <a:r>
              <a:rPr dirty="0">
                <a:latin typeface="Arial"/>
                <a:cs typeface="Arial"/>
              </a:rPr>
              <a:t>on</a:t>
            </a:r>
            <a:r>
              <a:rPr spc="-36" dirty="0">
                <a:latin typeface="Arial"/>
                <a:cs typeface="Arial"/>
              </a:rPr>
              <a:t> </a:t>
            </a:r>
            <a:r>
              <a:rPr spc="-9" dirty="0">
                <a:latin typeface="Arial"/>
                <a:cs typeface="Arial"/>
              </a:rPr>
              <a:t>t</a:t>
            </a:r>
            <a:r>
              <a:rPr dirty="0">
                <a:latin typeface="Arial"/>
                <a:cs typeface="Arial"/>
              </a:rPr>
              <a:t>o</a:t>
            </a:r>
            <a:r>
              <a:rPr spc="-13" dirty="0">
                <a:latin typeface="Arial"/>
                <a:cs typeface="Arial"/>
              </a:rPr>
              <a:t> </a:t>
            </a:r>
            <a:r>
              <a:rPr spc="-9" dirty="0">
                <a:latin typeface="Arial"/>
                <a:cs typeface="Arial"/>
              </a:rPr>
              <a:t>f</a:t>
            </a:r>
            <a:r>
              <a:rPr dirty="0">
                <a:latin typeface="Arial"/>
                <a:cs typeface="Arial"/>
              </a:rPr>
              <a:t>ounda</a:t>
            </a:r>
            <a:r>
              <a:rPr spc="-9" dirty="0">
                <a:latin typeface="Arial"/>
                <a:cs typeface="Arial"/>
              </a:rPr>
              <a:t>t</a:t>
            </a:r>
            <a:r>
              <a:rPr spc="-4" dirty="0">
                <a:latin typeface="Arial"/>
                <a:cs typeface="Arial"/>
              </a:rPr>
              <a:t>i</a:t>
            </a:r>
            <a:r>
              <a:rPr dirty="0">
                <a:latin typeface="Arial"/>
                <a:cs typeface="Arial"/>
              </a:rPr>
              <a:t>on</a:t>
            </a:r>
          </a:p>
        </p:txBody>
      </p:sp>
      <p:sp>
        <p:nvSpPr>
          <p:cNvPr id="472" name="Title 471"/>
          <p:cNvSpPr>
            <a:spLocks noGrp="1"/>
          </p:cNvSpPr>
          <p:nvPr>
            <p:ph type="title"/>
          </p:nvPr>
        </p:nvSpPr>
        <p:spPr/>
        <p:txBody>
          <a:bodyPr/>
          <a:lstStyle/>
          <a:p>
            <a:r>
              <a:rPr lang="en-US" dirty="0"/>
              <a:t>Design Example: Shear Walls</a:t>
            </a:r>
          </a:p>
        </p:txBody>
      </p:sp>
    </p:spTree>
    <p:extLst>
      <p:ext uri="{BB962C8B-B14F-4D97-AF65-F5344CB8AC3E}">
        <p14:creationId xmlns:p14="http://schemas.microsoft.com/office/powerpoint/2010/main" val="40702852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Isometric of a wood structural diaphragm, including framing, sheathing and typical nailing.&#10;"/>
          <p:cNvPicPr>
            <a:picLocks noChangeAspect="1"/>
          </p:cNvPicPr>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1453020" y="1558145"/>
            <a:ext cx="5747604" cy="462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Diaphragms</a:t>
            </a:r>
          </a:p>
        </p:txBody>
      </p:sp>
    </p:spTree>
    <p:extLst>
      <p:ext uri="{BB962C8B-B14F-4D97-AF65-F5344CB8AC3E}">
        <p14:creationId xmlns:p14="http://schemas.microsoft.com/office/powerpoint/2010/main" val="25843941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an sketch of a diaphragm, next to it a section of an analogous steel beam, and below it a simple-span loading diagram."/>
          <p:cNvGrpSpPr/>
          <p:nvPr/>
        </p:nvGrpSpPr>
        <p:grpSpPr>
          <a:xfrm>
            <a:off x="3521075" y="1417637"/>
            <a:ext cx="5087938" cy="4799409"/>
            <a:chOff x="3521075" y="1417637"/>
            <a:chExt cx="5087938" cy="4799409"/>
          </a:xfrm>
        </p:grpSpPr>
        <p:pic>
          <p:nvPicPr>
            <p:cNvPr id="33796" name="Picture 1" descr="Plan sketch of a diaphragm, next to it a section of an analogous steel beam, and below it a simple-span loading diagram."/>
            <p:cNvPicPr>
              <a:picLocks noChangeAspect="1"/>
            </p:cNvPicPr>
            <p:nvPr/>
          </p:nvPicPr>
          <p:blipFill>
            <a:blip r:embed="rId3">
              <a:extLst>
                <a:ext uri="{28A0092B-C50C-407E-A947-70E740481C1C}">
                  <a14:useLocalDpi xmlns:a14="http://schemas.microsoft.com/office/drawing/2010/main" val="0"/>
                </a:ext>
              </a:extLst>
            </a:blip>
            <a:srcRect l="-2" t="5341" r="47826" b="7240"/>
            <a:stretch>
              <a:fillRect/>
            </a:stretch>
          </p:blipFill>
          <p:spPr bwMode="auto">
            <a:xfrm>
              <a:off x="3521075" y="1491853"/>
              <a:ext cx="4495800" cy="472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085013" y="1417637"/>
              <a:ext cx="1524000" cy="259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7071738" y="2192959"/>
              <a:ext cx="611187" cy="152400"/>
            </a:xfrm>
            <a:prstGeom prst="rect">
              <a:avLst/>
            </a:prstGeom>
            <a:solidFill>
              <a:srgbClr val="FF0000"/>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7085013" y="3792104"/>
              <a:ext cx="611187" cy="152400"/>
            </a:xfrm>
            <a:prstGeom prst="rect">
              <a:avLst/>
            </a:prstGeom>
            <a:solidFill>
              <a:srgbClr val="FF0000"/>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7301132" y="2345359"/>
              <a:ext cx="152400" cy="14700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123" name="Text Box 3"/>
          <p:cNvSpPr txBox="1">
            <a:spLocks noChangeArrowheads="1"/>
          </p:cNvSpPr>
          <p:nvPr/>
        </p:nvSpPr>
        <p:spPr bwMode="auto">
          <a:xfrm>
            <a:off x="546099" y="1642722"/>
            <a:ext cx="29749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simplifying assumptions:</a:t>
            </a:r>
          </a:p>
          <a:p>
            <a:pPr marL="0" indent="0" eaLnBrk="1" hangingPunct="1">
              <a:buClr>
                <a:schemeClr val="accent1"/>
              </a:buClr>
              <a:defRPr/>
            </a:pPr>
            <a:r>
              <a:rPr lang="en-US" sz="2400" dirty="0">
                <a:latin typeface="+mn-lt"/>
                <a:cs typeface="Arial" charset="0"/>
              </a:rPr>
              <a:t>-Sheathing resists shear</a:t>
            </a:r>
          </a:p>
          <a:p>
            <a:pPr marL="0" indent="0" eaLnBrk="1" hangingPunct="1">
              <a:buClr>
                <a:schemeClr val="accent1"/>
              </a:buClr>
              <a:defRPr/>
            </a:pPr>
            <a:r>
              <a:rPr lang="en-US" sz="2400" dirty="0">
                <a:latin typeface="+mn-lt"/>
                <a:cs typeface="Arial" charset="0"/>
              </a:rPr>
              <a:t>-Chord resists tension, compression like beam flange</a:t>
            </a:r>
          </a:p>
          <a:p>
            <a:pPr marL="0" indent="0" eaLnBrk="1" hangingPunct="1">
              <a:buClr>
                <a:schemeClr val="accent1"/>
              </a:buClr>
              <a:defRPr/>
            </a:pPr>
            <a:r>
              <a:rPr lang="en-US" sz="2400" dirty="0">
                <a:latin typeface="+mn-lt"/>
                <a:cs typeface="Arial" charset="0"/>
              </a:rPr>
              <a:t>-Boundary element at every sheathing edge</a:t>
            </a:r>
          </a:p>
        </p:txBody>
      </p:sp>
      <p:sp>
        <p:nvSpPr>
          <p:cNvPr id="33795" name="Rectangle 2"/>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2799856295"/>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Some of the components of a wood structural panel diaphragm&#10;"/>
          <p:cNvGrpSpPr/>
          <p:nvPr/>
        </p:nvGrpSpPr>
        <p:grpSpPr>
          <a:xfrm>
            <a:off x="69990" y="1166585"/>
            <a:ext cx="8505304" cy="4669434"/>
            <a:chOff x="69990" y="1166585"/>
            <a:chExt cx="8505304" cy="4669434"/>
          </a:xfrm>
        </p:grpSpPr>
        <p:sp>
          <p:nvSpPr>
            <p:cNvPr id="3" name="object 3" descr=" Wood structural panel diaphragm&#10;"/>
            <p:cNvSpPr/>
            <p:nvPr/>
          </p:nvSpPr>
          <p:spPr>
            <a:xfrm>
              <a:off x="777522" y="1745545"/>
              <a:ext cx="7797772" cy="3920066"/>
            </a:xfrm>
            <a:prstGeom prst="rect">
              <a:avLst/>
            </a:prstGeom>
            <a:blipFill>
              <a:blip r:embed="rId3" cstate="print"/>
              <a:stretch>
                <a:fillRect/>
              </a:stretch>
            </a:blipFill>
          </p:spPr>
          <p:txBody>
            <a:bodyPr wrap="square" lIns="0" tIns="0" rIns="0" bIns="0" rtlCol="0"/>
            <a:lstStyle/>
            <a:p>
              <a:endParaRPr sz="2133"/>
            </a:p>
          </p:txBody>
        </p:sp>
        <p:sp>
          <p:nvSpPr>
            <p:cNvPr id="4" name="object 4" descr="Direction of Load on Diaphragm"/>
            <p:cNvSpPr/>
            <p:nvPr/>
          </p:nvSpPr>
          <p:spPr>
            <a:xfrm>
              <a:off x="427179" y="3511762"/>
              <a:ext cx="2598453" cy="768767"/>
            </a:xfrm>
            <a:prstGeom prst="rect">
              <a:avLst/>
            </a:prstGeom>
            <a:blipFill>
              <a:blip r:embed="rId4" cstate="print"/>
              <a:stretch>
                <a:fillRect/>
              </a:stretch>
            </a:blipFill>
          </p:spPr>
          <p:txBody>
            <a:bodyPr wrap="square" lIns="0" tIns="0" rIns="0" bIns="0" rtlCol="0"/>
            <a:lstStyle/>
            <a:p>
              <a:endParaRPr sz="2133"/>
            </a:p>
          </p:txBody>
        </p:sp>
        <p:sp>
          <p:nvSpPr>
            <p:cNvPr id="5" name="object 5"/>
            <p:cNvSpPr/>
            <p:nvPr/>
          </p:nvSpPr>
          <p:spPr>
            <a:xfrm>
              <a:off x="329007" y="3308750"/>
              <a:ext cx="2020147" cy="257951"/>
            </a:xfrm>
            <a:custGeom>
              <a:avLst/>
              <a:gdLst/>
              <a:ahLst/>
              <a:cxnLst/>
              <a:rect l="l" t="t" r="r" b="b"/>
              <a:pathLst>
                <a:path w="2272665" h="290195">
                  <a:moveTo>
                    <a:pt x="2272423" y="0"/>
                  </a:moveTo>
                  <a:lnTo>
                    <a:pt x="0" y="289712"/>
                  </a:lnTo>
                </a:path>
              </a:pathLst>
            </a:custGeom>
            <a:ln w="161925">
              <a:solidFill>
                <a:srgbClr val="00FF00"/>
              </a:solidFill>
            </a:ln>
          </p:spPr>
          <p:txBody>
            <a:bodyPr wrap="square" lIns="0" tIns="0" rIns="0" bIns="0" rtlCol="0"/>
            <a:lstStyle/>
            <a:p>
              <a:endParaRPr sz="2133"/>
            </a:p>
          </p:txBody>
        </p:sp>
        <p:sp>
          <p:nvSpPr>
            <p:cNvPr id="6" name="object 6"/>
            <p:cNvSpPr/>
            <p:nvPr/>
          </p:nvSpPr>
          <p:spPr>
            <a:xfrm>
              <a:off x="2250250" y="3103665"/>
              <a:ext cx="456071" cy="428413"/>
            </a:xfrm>
            <a:custGeom>
              <a:avLst/>
              <a:gdLst/>
              <a:ahLst/>
              <a:cxnLst/>
              <a:rect l="l" t="t" r="r" b="b"/>
              <a:pathLst>
                <a:path w="513080" h="481964">
                  <a:moveTo>
                    <a:pt x="0" y="0"/>
                  </a:moveTo>
                  <a:lnTo>
                    <a:pt x="61417" y="481876"/>
                  </a:lnTo>
                  <a:lnTo>
                    <a:pt x="512584" y="179527"/>
                  </a:lnTo>
                  <a:lnTo>
                    <a:pt x="0" y="0"/>
                  </a:lnTo>
                  <a:close/>
                </a:path>
              </a:pathLst>
            </a:custGeom>
            <a:solidFill>
              <a:srgbClr val="00FF00"/>
            </a:solidFill>
          </p:spPr>
          <p:txBody>
            <a:bodyPr wrap="square" lIns="0" tIns="0" rIns="0" bIns="0" rtlCol="0"/>
            <a:lstStyle/>
            <a:p>
              <a:endParaRPr sz="2133"/>
            </a:p>
          </p:txBody>
        </p:sp>
        <p:sp>
          <p:nvSpPr>
            <p:cNvPr id="7" name="object 7"/>
            <p:cNvSpPr txBox="1"/>
            <p:nvPr/>
          </p:nvSpPr>
          <p:spPr>
            <a:xfrm>
              <a:off x="287303" y="4936455"/>
              <a:ext cx="2154484" cy="492443"/>
            </a:xfrm>
            <a:prstGeom prst="rect">
              <a:avLst/>
            </a:prstGeom>
          </p:spPr>
          <p:txBody>
            <a:bodyPr vert="horz" wrap="square" lIns="0" tIns="0" rIns="0" bIns="0" rtlCol="0">
              <a:spAutoFit/>
            </a:bodyPr>
            <a:lstStyle/>
            <a:p>
              <a:pPr marL="11289" marR="4516"/>
              <a:r>
                <a:rPr sz="1600" spc="-4" dirty="0">
                  <a:latin typeface="Arial"/>
                  <a:cs typeface="Arial"/>
                </a:rPr>
                <a:t>C</a:t>
              </a:r>
              <a:r>
                <a:rPr sz="1600" spc="-9" dirty="0">
                  <a:latin typeface="Arial"/>
                  <a:cs typeface="Arial"/>
                </a:rPr>
                <a:t>on</a:t>
              </a:r>
              <a:r>
                <a:rPr sz="1600" dirty="0">
                  <a:latin typeface="Arial"/>
                  <a:cs typeface="Arial"/>
                </a:rPr>
                <a:t>t</a:t>
              </a:r>
              <a:r>
                <a:rPr sz="1600" spc="-4" dirty="0">
                  <a:latin typeface="Arial"/>
                  <a:cs typeface="Arial"/>
                </a:rPr>
                <a:t>i</a:t>
              </a:r>
              <a:r>
                <a:rPr sz="1600" spc="-9" dirty="0">
                  <a:latin typeface="Arial"/>
                  <a:cs typeface="Arial"/>
                </a:rPr>
                <a:t>nuou</a:t>
              </a:r>
              <a:r>
                <a:rPr sz="1600" dirty="0">
                  <a:latin typeface="Arial"/>
                  <a:cs typeface="Arial"/>
                </a:rPr>
                <a:t>s</a:t>
              </a:r>
              <a:r>
                <a:rPr sz="1600" spc="22" dirty="0">
                  <a:latin typeface="Arial"/>
                  <a:cs typeface="Arial"/>
                </a:rPr>
                <a:t> </a:t>
              </a:r>
              <a:r>
                <a:rPr sz="1600" dirty="0">
                  <a:latin typeface="Arial"/>
                  <a:cs typeface="Arial"/>
                </a:rPr>
                <a:t>P</a:t>
              </a:r>
              <a:r>
                <a:rPr sz="1600" spc="-9" dirty="0">
                  <a:latin typeface="Arial"/>
                  <a:cs typeface="Arial"/>
                </a:rPr>
                <a:t>ane</a:t>
              </a:r>
              <a:r>
                <a:rPr sz="1600" dirty="0">
                  <a:latin typeface="Arial"/>
                  <a:cs typeface="Arial"/>
                </a:rPr>
                <a:t>l</a:t>
              </a:r>
              <a:r>
                <a:rPr sz="1600" spc="9" dirty="0">
                  <a:latin typeface="Arial"/>
                  <a:cs typeface="Arial"/>
                </a:rPr>
                <a:t> </a:t>
              </a:r>
              <a:r>
                <a:rPr sz="1600" dirty="0">
                  <a:latin typeface="Arial"/>
                  <a:cs typeface="Arial"/>
                </a:rPr>
                <a:t>E</a:t>
              </a:r>
              <a:r>
                <a:rPr sz="1600" spc="-9" dirty="0">
                  <a:latin typeface="Arial"/>
                  <a:cs typeface="Arial"/>
                </a:rPr>
                <a:t>dge </a:t>
              </a:r>
              <a:r>
                <a:rPr sz="1600" dirty="0">
                  <a:latin typeface="Arial"/>
                  <a:cs typeface="Arial"/>
                </a:rPr>
                <a:t>P</a:t>
              </a:r>
              <a:r>
                <a:rPr sz="1600" spc="-9" dirty="0">
                  <a:latin typeface="Arial"/>
                  <a:cs typeface="Arial"/>
                </a:rPr>
                <a:t>a</a:t>
              </a:r>
              <a:r>
                <a:rPr sz="1600" dirty="0">
                  <a:latin typeface="Arial"/>
                  <a:cs typeface="Arial"/>
                </a:rPr>
                <a:t>r</a:t>
              </a:r>
              <a:r>
                <a:rPr sz="1600" spc="-9" dirty="0">
                  <a:latin typeface="Arial"/>
                  <a:cs typeface="Arial"/>
                </a:rPr>
                <a:t>a</a:t>
              </a:r>
              <a:r>
                <a:rPr sz="1600" spc="-4" dirty="0">
                  <a:latin typeface="Arial"/>
                  <a:cs typeface="Arial"/>
                </a:rPr>
                <a:t>ll</a:t>
              </a:r>
              <a:r>
                <a:rPr sz="1600" spc="-9" dirty="0">
                  <a:latin typeface="Arial"/>
                  <a:cs typeface="Arial"/>
                </a:rPr>
                <a:t>e</a:t>
              </a:r>
              <a:r>
                <a:rPr sz="1600" dirty="0">
                  <a:latin typeface="Arial"/>
                  <a:cs typeface="Arial"/>
                </a:rPr>
                <a:t>l</a:t>
              </a:r>
              <a:r>
                <a:rPr sz="1600" spc="18" dirty="0">
                  <a:latin typeface="Arial"/>
                  <a:cs typeface="Arial"/>
                </a:rPr>
                <a:t> </a:t>
              </a:r>
              <a:r>
                <a:rPr sz="1600" dirty="0">
                  <a:latin typeface="Arial"/>
                  <a:cs typeface="Arial"/>
                </a:rPr>
                <a:t>to</a:t>
              </a:r>
              <a:r>
                <a:rPr sz="1600" spc="-13" dirty="0">
                  <a:latin typeface="Arial"/>
                  <a:cs typeface="Arial"/>
                </a:rPr>
                <a:t> </a:t>
              </a:r>
              <a:r>
                <a:rPr sz="1600" spc="-9" dirty="0">
                  <a:latin typeface="Arial"/>
                  <a:cs typeface="Arial"/>
                </a:rPr>
                <a:t>Load</a:t>
              </a:r>
              <a:endParaRPr sz="1600">
                <a:latin typeface="Arial"/>
                <a:cs typeface="Arial"/>
              </a:endParaRPr>
            </a:p>
          </p:txBody>
        </p:sp>
        <p:sp>
          <p:nvSpPr>
            <p:cNvPr id="8" name="object 8"/>
            <p:cNvSpPr/>
            <p:nvPr/>
          </p:nvSpPr>
          <p:spPr>
            <a:xfrm>
              <a:off x="2527300" y="3440925"/>
              <a:ext cx="2462671" cy="1638018"/>
            </a:xfrm>
            <a:custGeom>
              <a:avLst/>
              <a:gdLst/>
              <a:ahLst/>
              <a:cxnLst/>
              <a:rect l="l" t="t" r="r" b="b"/>
              <a:pathLst>
                <a:path w="2770504" h="1842770">
                  <a:moveTo>
                    <a:pt x="2770314" y="0"/>
                  </a:moveTo>
                  <a:lnTo>
                    <a:pt x="0" y="1842376"/>
                  </a:lnTo>
                </a:path>
              </a:pathLst>
            </a:custGeom>
            <a:ln w="76200">
              <a:solidFill>
                <a:srgbClr val="000000"/>
              </a:solidFill>
            </a:ln>
          </p:spPr>
          <p:txBody>
            <a:bodyPr wrap="square" lIns="0" tIns="0" rIns="0" bIns="0" rtlCol="0"/>
            <a:lstStyle/>
            <a:p>
              <a:endParaRPr sz="2133"/>
            </a:p>
          </p:txBody>
        </p:sp>
        <p:sp>
          <p:nvSpPr>
            <p:cNvPr id="9" name="object 9"/>
            <p:cNvSpPr/>
            <p:nvPr/>
          </p:nvSpPr>
          <p:spPr>
            <a:xfrm>
              <a:off x="4905338" y="3347158"/>
              <a:ext cx="225778" cy="197556"/>
            </a:xfrm>
            <a:custGeom>
              <a:avLst/>
              <a:gdLst/>
              <a:ahLst/>
              <a:cxnLst/>
              <a:rect l="l" t="t" r="r" b="b"/>
              <a:pathLst>
                <a:path w="254000" h="222250">
                  <a:moveTo>
                    <a:pt x="253644" y="0"/>
                  </a:moveTo>
                  <a:lnTo>
                    <a:pt x="0" y="31394"/>
                  </a:lnTo>
                  <a:lnTo>
                    <a:pt x="126580" y="221754"/>
                  </a:lnTo>
                  <a:lnTo>
                    <a:pt x="253644" y="0"/>
                  </a:lnTo>
                  <a:close/>
                </a:path>
              </a:pathLst>
            </a:custGeom>
            <a:solidFill>
              <a:srgbClr val="000000"/>
            </a:solidFill>
          </p:spPr>
          <p:txBody>
            <a:bodyPr wrap="square" lIns="0" tIns="0" rIns="0" bIns="0" rtlCol="0"/>
            <a:lstStyle/>
            <a:p>
              <a:endParaRPr sz="2133"/>
            </a:p>
          </p:txBody>
        </p:sp>
        <p:sp>
          <p:nvSpPr>
            <p:cNvPr id="10" name="object 10"/>
            <p:cNvSpPr txBox="1"/>
            <p:nvPr/>
          </p:nvSpPr>
          <p:spPr>
            <a:xfrm>
              <a:off x="6426327" y="5559190"/>
              <a:ext cx="1614311" cy="246221"/>
            </a:xfrm>
            <a:prstGeom prst="rect">
              <a:avLst/>
            </a:prstGeom>
          </p:spPr>
          <p:txBody>
            <a:bodyPr vert="horz" wrap="square" lIns="0" tIns="0" rIns="0" bIns="0" rtlCol="0">
              <a:spAutoFit/>
            </a:bodyPr>
            <a:lstStyle/>
            <a:p>
              <a:pPr marL="11289"/>
              <a:r>
                <a:rPr sz="1600" spc="-4" dirty="0">
                  <a:latin typeface="Arial"/>
                  <a:cs typeface="Arial"/>
                </a:rPr>
                <a:t>U</a:t>
              </a:r>
              <a:r>
                <a:rPr sz="1600" dirty="0">
                  <a:latin typeface="Arial"/>
                  <a:cs typeface="Arial"/>
                </a:rPr>
                <a:t>nblo</a:t>
              </a:r>
              <a:r>
                <a:rPr sz="1600" spc="-9" dirty="0">
                  <a:latin typeface="Arial"/>
                  <a:cs typeface="Arial"/>
                </a:rPr>
                <a:t>cke</a:t>
              </a:r>
              <a:r>
                <a:rPr sz="1600" dirty="0">
                  <a:latin typeface="Arial"/>
                  <a:cs typeface="Arial"/>
                </a:rPr>
                <a:t>d</a:t>
              </a:r>
              <a:r>
                <a:rPr sz="1600" spc="-9" dirty="0">
                  <a:latin typeface="Arial"/>
                  <a:cs typeface="Arial"/>
                </a:rPr>
                <a:t> </a:t>
              </a:r>
              <a:r>
                <a:rPr sz="1600" dirty="0">
                  <a:latin typeface="Arial"/>
                  <a:cs typeface="Arial"/>
                </a:rPr>
                <a:t>Edge</a:t>
              </a:r>
            </a:p>
          </p:txBody>
        </p:sp>
        <p:sp>
          <p:nvSpPr>
            <p:cNvPr id="11" name="object 11"/>
            <p:cNvSpPr/>
            <p:nvPr/>
          </p:nvSpPr>
          <p:spPr>
            <a:xfrm>
              <a:off x="5709269" y="3407137"/>
              <a:ext cx="597593" cy="2182661"/>
            </a:xfrm>
            <a:custGeom>
              <a:avLst/>
              <a:gdLst/>
              <a:ahLst/>
              <a:cxnLst/>
              <a:rect l="l" t="t" r="r" b="b"/>
              <a:pathLst>
                <a:path w="629284" h="1833245">
                  <a:moveTo>
                    <a:pt x="0" y="0"/>
                  </a:moveTo>
                  <a:lnTo>
                    <a:pt x="628751" y="1832762"/>
                  </a:lnTo>
                </a:path>
              </a:pathLst>
            </a:custGeom>
            <a:ln w="76200">
              <a:solidFill>
                <a:srgbClr val="000000"/>
              </a:solidFill>
            </a:ln>
          </p:spPr>
          <p:txBody>
            <a:bodyPr wrap="square" lIns="0" tIns="0" rIns="0" bIns="0" rtlCol="0"/>
            <a:lstStyle/>
            <a:p>
              <a:endParaRPr sz="2133"/>
            </a:p>
          </p:txBody>
        </p:sp>
        <p:sp>
          <p:nvSpPr>
            <p:cNvPr id="12" name="object 12"/>
            <p:cNvSpPr/>
            <p:nvPr/>
          </p:nvSpPr>
          <p:spPr>
            <a:xfrm>
              <a:off x="5624168" y="3246962"/>
              <a:ext cx="192476" cy="225213"/>
            </a:xfrm>
            <a:custGeom>
              <a:avLst/>
              <a:gdLst/>
              <a:ahLst/>
              <a:cxnLst/>
              <a:rect l="l" t="t" r="r" b="b"/>
              <a:pathLst>
                <a:path w="216534" h="253364">
                  <a:moveTo>
                    <a:pt x="33921" y="0"/>
                  </a:moveTo>
                  <a:lnTo>
                    <a:pt x="0" y="253326"/>
                  </a:lnTo>
                  <a:lnTo>
                    <a:pt x="216230" y="179133"/>
                  </a:lnTo>
                  <a:lnTo>
                    <a:pt x="33921" y="0"/>
                  </a:lnTo>
                  <a:close/>
                </a:path>
              </a:pathLst>
            </a:custGeom>
            <a:solidFill>
              <a:srgbClr val="000000"/>
            </a:solidFill>
          </p:spPr>
          <p:txBody>
            <a:bodyPr wrap="square" lIns="0" tIns="0" rIns="0" bIns="0" rtlCol="0"/>
            <a:lstStyle/>
            <a:p>
              <a:endParaRPr sz="2133"/>
            </a:p>
          </p:txBody>
        </p:sp>
        <p:sp>
          <p:nvSpPr>
            <p:cNvPr id="13" name="object 13"/>
            <p:cNvSpPr/>
            <p:nvPr/>
          </p:nvSpPr>
          <p:spPr>
            <a:xfrm>
              <a:off x="5326512" y="4535063"/>
              <a:ext cx="1013674" cy="1130548"/>
            </a:xfrm>
            <a:custGeom>
              <a:avLst/>
              <a:gdLst/>
              <a:ahLst/>
              <a:cxnLst/>
              <a:rect l="l" t="t" r="r" b="b"/>
              <a:pathLst>
                <a:path w="1013459" h="544829">
                  <a:moveTo>
                    <a:pt x="0" y="0"/>
                  </a:moveTo>
                  <a:lnTo>
                    <a:pt x="1013307" y="544791"/>
                  </a:lnTo>
                </a:path>
              </a:pathLst>
            </a:custGeom>
            <a:ln w="76199">
              <a:solidFill>
                <a:srgbClr val="000000"/>
              </a:solidFill>
            </a:ln>
          </p:spPr>
          <p:txBody>
            <a:bodyPr wrap="square" lIns="0" tIns="0" rIns="0" bIns="0" rtlCol="0"/>
            <a:lstStyle/>
            <a:p>
              <a:endParaRPr sz="2133"/>
            </a:p>
          </p:txBody>
        </p:sp>
        <p:sp>
          <p:nvSpPr>
            <p:cNvPr id="14" name="object 14"/>
            <p:cNvSpPr/>
            <p:nvPr/>
          </p:nvSpPr>
          <p:spPr>
            <a:xfrm>
              <a:off x="5177365" y="4454879"/>
              <a:ext cx="227470" cy="185702"/>
            </a:xfrm>
            <a:custGeom>
              <a:avLst/>
              <a:gdLst/>
              <a:ahLst/>
              <a:cxnLst/>
              <a:rect l="l" t="t" r="r" b="b"/>
              <a:pathLst>
                <a:path w="255904" h="208914">
                  <a:moveTo>
                    <a:pt x="0" y="0"/>
                  </a:moveTo>
                  <a:lnTo>
                    <a:pt x="147231" y="208915"/>
                  </a:lnTo>
                  <a:lnTo>
                    <a:pt x="255473" y="7569"/>
                  </a:lnTo>
                  <a:lnTo>
                    <a:pt x="0" y="0"/>
                  </a:lnTo>
                  <a:close/>
                </a:path>
              </a:pathLst>
            </a:custGeom>
            <a:solidFill>
              <a:srgbClr val="000000"/>
            </a:solidFill>
          </p:spPr>
          <p:txBody>
            <a:bodyPr wrap="square" lIns="0" tIns="0" rIns="0" bIns="0" rtlCol="0"/>
            <a:lstStyle/>
            <a:p>
              <a:endParaRPr sz="2133"/>
            </a:p>
          </p:txBody>
        </p:sp>
        <p:sp>
          <p:nvSpPr>
            <p:cNvPr id="15" name="object 15"/>
            <p:cNvSpPr txBox="1"/>
            <p:nvPr/>
          </p:nvSpPr>
          <p:spPr>
            <a:xfrm>
              <a:off x="5581792" y="1442543"/>
              <a:ext cx="2154484" cy="246221"/>
            </a:xfrm>
            <a:prstGeom prst="rect">
              <a:avLst/>
            </a:prstGeom>
          </p:spPr>
          <p:txBody>
            <a:bodyPr vert="horz" wrap="square" lIns="0" tIns="0" rIns="0" bIns="0" rtlCol="0">
              <a:spAutoFit/>
            </a:bodyPr>
            <a:lstStyle/>
            <a:p>
              <a:pPr marL="11289"/>
              <a:r>
                <a:rPr sz="1600" spc="-4" dirty="0">
                  <a:latin typeface="Arial"/>
                  <a:cs typeface="Arial"/>
                </a:rPr>
                <a:t>C</a:t>
              </a:r>
              <a:r>
                <a:rPr sz="1600" spc="-9" dirty="0">
                  <a:latin typeface="Arial"/>
                  <a:cs typeface="Arial"/>
                </a:rPr>
                <a:t>on</a:t>
              </a:r>
              <a:r>
                <a:rPr sz="1600" dirty="0">
                  <a:latin typeface="Arial"/>
                  <a:cs typeface="Arial"/>
                </a:rPr>
                <a:t>t</a:t>
              </a:r>
              <a:r>
                <a:rPr sz="1600" spc="-4" dirty="0">
                  <a:latin typeface="Arial"/>
                  <a:cs typeface="Arial"/>
                </a:rPr>
                <a:t>i</a:t>
              </a:r>
              <a:r>
                <a:rPr sz="1600" spc="-9" dirty="0">
                  <a:latin typeface="Arial"/>
                  <a:cs typeface="Arial"/>
                </a:rPr>
                <a:t>nuou</a:t>
              </a:r>
              <a:r>
                <a:rPr sz="1600" dirty="0">
                  <a:latin typeface="Arial"/>
                  <a:cs typeface="Arial"/>
                </a:rPr>
                <a:t>s</a:t>
              </a:r>
              <a:r>
                <a:rPr sz="1600" spc="22" dirty="0">
                  <a:latin typeface="Arial"/>
                  <a:cs typeface="Arial"/>
                </a:rPr>
                <a:t> </a:t>
              </a:r>
              <a:r>
                <a:rPr sz="1600" dirty="0">
                  <a:latin typeface="Arial"/>
                  <a:cs typeface="Arial"/>
                </a:rPr>
                <a:t>P</a:t>
              </a:r>
              <a:r>
                <a:rPr sz="1600" spc="-9" dirty="0">
                  <a:latin typeface="Arial"/>
                  <a:cs typeface="Arial"/>
                </a:rPr>
                <a:t>ane</a:t>
              </a:r>
              <a:r>
                <a:rPr sz="1600" dirty="0">
                  <a:latin typeface="Arial"/>
                  <a:cs typeface="Arial"/>
                </a:rPr>
                <a:t>l</a:t>
              </a:r>
              <a:r>
                <a:rPr sz="1600" spc="9" dirty="0">
                  <a:latin typeface="Arial"/>
                  <a:cs typeface="Arial"/>
                </a:rPr>
                <a:t> </a:t>
              </a:r>
              <a:r>
                <a:rPr sz="1600" dirty="0">
                  <a:latin typeface="Arial"/>
                  <a:cs typeface="Arial"/>
                </a:rPr>
                <a:t>E</a:t>
              </a:r>
              <a:r>
                <a:rPr sz="1600" spc="-9" dirty="0">
                  <a:latin typeface="Arial"/>
                  <a:cs typeface="Arial"/>
                </a:rPr>
                <a:t>dge</a:t>
              </a:r>
              <a:endParaRPr sz="1600">
                <a:latin typeface="Arial"/>
                <a:cs typeface="Arial"/>
              </a:endParaRPr>
            </a:p>
          </p:txBody>
        </p:sp>
        <p:sp>
          <p:nvSpPr>
            <p:cNvPr id="16" name="object 16"/>
            <p:cNvSpPr/>
            <p:nvPr/>
          </p:nvSpPr>
          <p:spPr>
            <a:xfrm>
              <a:off x="5379312" y="1574798"/>
              <a:ext cx="169333" cy="1539240"/>
            </a:xfrm>
            <a:custGeom>
              <a:avLst/>
              <a:gdLst/>
              <a:ahLst/>
              <a:cxnLst/>
              <a:rect l="l" t="t" r="r" b="b"/>
              <a:pathLst>
                <a:path w="190500" h="1731645">
                  <a:moveTo>
                    <a:pt x="0" y="1731517"/>
                  </a:moveTo>
                  <a:lnTo>
                    <a:pt x="190322" y="0"/>
                  </a:lnTo>
                </a:path>
              </a:pathLst>
            </a:custGeom>
            <a:ln w="76200">
              <a:solidFill>
                <a:srgbClr val="000000"/>
              </a:solidFill>
            </a:ln>
          </p:spPr>
          <p:txBody>
            <a:bodyPr wrap="square" lIns="0" tIns="0" rIns="0" bIns="0" rtlCol="0"/>
            <a:lstStyle/>
            <a:p>
              <a:endParaRPr sz="2133"/>
            </a:p>
          </p:txBody>
        </p:sp>
        <p:sp>
          <p:nvSpPr>
            <p:cNvPr id="17" name="object 17"/>
            <p:cNvSpPr/>
            <p:nvPr/>
          </p:nvSpPr>
          <p:spPr>
            <a:xfrm>
              <a:off x="5282031" y="3069157"/>
              <a:ext cx="202070" cy="213359"/>
            </a:xfrm>
            <a:custGeom>
              <a:avLst/>
              <a:gdLst/>
              <a:ahLst/>
              <a:cxnLst/>
              <a:rect l="l" t="t" r="r" b="b"/>
              <a:pathLst>
                <a:path w="227329" h="240029">
                  <a:moveTo>
                    <a:pt x="0" y="0"/>
                  </a:moveTo>
                  <a:lnTo>
                    <a:pt x="88633" y="239725"/>
                  </a:lnTo>
                  <a:lnTo>
                    <a:pt x="227228" y="24980"/>
                  </a:lnTo>
                  <a:lnTo>
                    <a:pt x="0" y="0"/>
                  </a:lnTo>
                  <a:close/>
                </a:path>
              </a:pathLst>
            </a:custGeom>
            <a:solidFill>
              <a:srgbClr val="000000"/>
            </a:solidFill>
          </p:spPr>
          <p:txBody>
            <a:bodyPr wrap="square" lIns="0" tIns="0" rIns="0" bIns="0" rtlCol="0"/>
            <a:lstStyle/>
            <a:p>
              <a:endParaRPr sz="2133"/>
            </a:p>
          </p:txBody>
        </p:sp>
        <p:sp>
          <p:nvSpPr>
            <p:cNvPr id="18" name="object 18"/>
            <p:cNvSpPr/>
            <p:nvPr/>
          </p:nvSpPr>
          <p:spPr>
            <a:xfrm>
              <a:off x="1478849" y="2287414"/>
              <a:ext cx="176107" cy="465667"/>
            </a:xfrm>
            <a:custGeom>
              <a:avLst/>
              <a:gdLst/>
              <a:ahLst/>
              <a:cxnLst/>
              <a:rect l="l" t="t" r="r" b="b"/>
              <a:pathLst>
                <a:path w="198119" h="523875">
                  <a:moveTo>
                    <a:pt x="197777" y="523468"/>
                  </a:moveTo>
                  <a:lnTo>
                    <a:pt x="0" y="0"/>
                  </a:lnTo>
                </a:path>
              </a:pathLst>
            </a:custGeom>
            <a:ln w="76200">
              <a:solidFill>
                <a:srgbClr val="000000"/>
              </a:solidFill>
            </a:ln>
          </p:spPr>
          <p:txBody>
            <a:bodyPr wrap="square" lIns="0" tIns="0" rIns="0" bIns="0" rtlCol="0"/>
            <a:lstStyle/>
            <a:p>
              <a:endParaRPr sz="2133"/>
            </a:p>
          </p:txBody>
        </p:sp>
        <p:sp>
          <p:nvSpPr>
            <p:cNvPr id="19" name="object 19"/>
            <p:cNvSpPr/>
            <p:nvPr/>
          </p:nvSpPr>
          <p:spPr>
            <a:xfrm>
              <a:off x="1547631" y="2685127"/>
              <a:ext cx="190218" cy="226342"/>
            </a:xfrm>
            <a:custGeom>
              <a:avLst/>
              <a:gdLst/>
              <a:ahLst/>
              <a:cxnLst/>
              <a:rect l="l" t="t" r="r" b="b"/>
              <a:pathLst>
                <a:path w="213994" h="254635">
                  <a:moveTo>
                    <a:pt x="213842" y="0"/>
                  </a:moveTo>
                  <a:lnTo>
                    <a:pt x="0" y="80810"/>
                  </a:lnTo>
                  <a:lnTo>
                    <a:pt x="187731" y="254241"/>
                  </a:lnTo>
                  <a:lnTo>
                    <a:pt x="213842" y="0"/>
                  </a:lnTo>
                  <a:close/>
                </a:path>
              </a:pathLst>
            </a:custGeom>
            <a:solidFill>
              <a:srgbClr val="000000"/>
            </a:solidFill>
          </p:spPr>
          <p:txBody>
            <a:bodyPr wrap="square" lIns="0" tIns="0" rIns="0" bIns="0" rtlCol="0"/>
            <a:lstStyle/>
            <a:p>
              <a:endParaRPr sz="2133"/>
            </a:p>
          </p:txBody>
        </p:sp>
        <p:sp>
          <p:nvSpPr>
            <p:cNvPr id="20" name="object 20"/>
            <p:cNvSpPr/>
            <p:nvPr/>
          </p:nvSpPr>
          <p:spPr>
            <a:xfrm>
              <a:off x="4668134" y="1442543"/>
              <a:ext cx="231298" cy="465844"/>
            </a:xfrm>
            <a:custGeom>
              <a:avLst/>
              <a:gdLst/>
              <a:ahLst/>
              <a:cxnLst/>
              <a:rect l="l" t="t" r="r" b="b"/>
              <a:pathLst>
                <a:path w="301625" h="984885">
                  <a:moveTo>
                    <a:pt x="0" y="984656"/>
                  </a:moveTo>
                  <a:lnTo>
                    <a:pt x="301421" y="0"/>
                  </a:lnTo>
                </a:path>
              </a:pathLst>
            </a:custGeom>
            <a:ln w="76200">
              <a:solidFill>
                <a:srgbClr val="000000"/>
              </a:solidFill>
            </a:ln>
          </p:spPr>
          <p:txBody>
            <a:bodyPr wrap="square" lIns="0" tIns="0" rIns="0" bIns="0" rtlCol="0"/>
            <a:lstStyle/>
            <a:p>
              <a:endParaRPr sz="2133"/>
            </a:p>
          </p:txBody>
        </p:sp>
        <p:sp>
          <p:nvSpPr>
            <p:cNvPr id="21" name="object 21"/>
            <p:cNvSpPr/>
            <p:nvPr/>
          </p:nvSpPr>
          <p:spPr>
            <a:xfrm>
              <a:off x="4580907" y="1846058"/>
              <a:ext cx="194733" cy="224084"/>
            </a:xfrm>
            <a:custGeom>
              <a:avLst/>
              <a:gdLst/>
              <a:ahLst/>
              <a:cxnLst/>
              <a:rect l="l" t="t" r="r" b="b"/>
              <a:pathLst>
                <a:path w="219075" h="252094">
                  <a:moveTo>
                    <a:pt x="0" y="0"/>
                  </a:moveTo>
                  <a:lnTo>
                    <a:pt x="42367" y="252044"/>
                  </a:lnTo>
                  <a:lnTo>
                    <a:pt x="218579" y="66929"/>
                  </a:lnTo>
                  <a:lnTo>
                    <a:pt x="0" y="0"/>
                  </a:lnTo>
                  <a:close/>
                </a:path>
              </a:pathLst>
            </a:custGeom>
            <a:solidFill>
              <a:srgbClr val="000000"/>
            </a:solidFill>
          </p:spPr>
          <p:txBody>
            <a:bodyPr wrap="square" lIns="0" tIns="0" rIns="0" bIns="0" rtlCol="0"/>
            <a:lstStyle/>
            <a:p>
              <a:endParaRPr sz="2133"/>
            </a:p>
          </p:txBody>
        </p:sp>
        <p:sp>
          <p:nvSpPr>
            <p:cNvPr id="22" name="object 22"/>
            <p:cNvSpPr/>
            <p:nvPr/>
          </p:nvSpPr>
          <p:spPr>
            <a:xfrm>
              <a:off x="4076703" y="4317024"/>
              <a:ext cx="609036" cy="1216378"/>
            </a:xfrm>
            <a:custGeom>
              <a:avLst/>
              <a:gdLst/>
              <a:ahLst/>
              <a:cxnLst/>
              <a:rect l="l" t="t" r="r" b="b"/>
              <a:pathLst>
                <a:path w="685164" h="1368425">
                  <a:moveTo>
                    <a:pt x="684669" y="0"/>
                  </a:moveTo>
                  <a:lnTo>
                    <a:pt x="0" y="1367929"/>
                  </a:lnTo>
                </a:path>
              </a:pathLst>
            </a:custGeom>
            <a:ln w="76199">
              <a:solidFill>
                <a:srgbClr val="000000"/>
              </a:solidFill>
            </a:ln>
          </p:spPr>
          <p:txBody>
            <a:bodyPr wrap="square" lIns="0" tIns="0" rIns="0" bIns="0" rtlCol="0"/>
            <a:lstStyle/>
            <a:p>
              <a:endParaRPr sz="2133"/>
            </a:p>
          </p:txBody>
        </p:sp>
        <p:sp>
          <p:nvSpPr>
            <p:cNvPr id="23" name="object 23"/>
            <p:cNvSpPr/>
            <p:nvPr/>
          </p:nvSpPr>
          <p:spPr>
            <a:xfrm>
              <a:off x="4579279" y="4165595"/>
              <a:ext cx="182315" cy="227470"/>
            </a:xfrm>
            <a:custGeom>
              <a:avLst/>
              <a:gdLst/>
              <a:ahLst/>
              <a:cxnLst/>
              <a:rect l="l" t="t" r="r" b="b"/>
              <a:pathLst>
                <a:path w="205104" h="255904">
                  <a:moveTo>
                    <a:pt x="204533" y="0"/>
                  </a:moveTo>
                  <a:lnTo>
                    <a:pt x="0" y="153263"/>
                  </a:lnTo>
                  <a:lnTo>
                    <a:pt x="204419" y="255587"/>
                  </a:lnTo>
                  <a:lnTo>
                    <a:pt x="204533" y="0"/>
                  </a:lnTo>
                  <a:close/>
                </a:path>
              </a:pathLst>
            </a:custGeom>
            <a:solidFill>
              <a:srgbClr val="000000"/>
            </a:solidFill>
          </p:spPr>
          <p:txBody>
            <a:bodyPr wrap="square" lIns="0" tIns="0" rIns="0" bIns="0" rtlCol="0"/>
            <a:lstStyle/>
            <a:p>
              <a:endParaRPr sz="2133"/>
            </a:p>
          </p:txBody>
        </p:sp>
        <p:sp>
          <p:nvSpPr>
            <p:cNvPr id="24" name="object 24"/>
            <p:cNvSpPr txBox="1"/>
            <p:nvPr/>
          </p:nvSpPr>
          <p:spPr>
            <a:xfrm>
              <a:off x="69990" y="1548376"/>
              <a:ext cx="2483556" cy="753411"/>
            </a:xfrm>
            <a:prstGeom prst="rect">
              <a:avLst/>
            </a:prstGeom>
          </p:spPr>
          <p:txBody>
            <a:bodyPr vert="horz" wrap="square" lIns="0" tIns="0" rIns="0" bIns="0" rtlCol="0">
              <a:spAutoFit/>
            </a:bodyPr>
            <a:lstStyle/>
            <a:p>
              <a:pPr marL="11289" marR="4516" indent="1244616">
                <a:lnSpc>
                  <a:spcPct val="152800"/>
                </a:lnSpc>
              </a:pPr>
              <a:r>
                <a:rPr sz="1600" dirty="0">
                  <a:latin typeface="Arial"/>
                  <a:cs typeface="Arial"/>
                </a:rPr>
                <a:t>“F</a:t>
              </a:r>
              <a:r>
                <a:rPr sz="1600" spc="-4" dirty="0">
                  <a:latin typeface="Arial"/>
                  <a:cs typeface="Arial"/>
                </a:rPr>
                <a:t>i</a:t>
              </a:r>
              <a:r>
                <a:rPr sz="1600" spc="-9" dirty="0">
                  <a:latin typeface="Arial"/>
                  <a:cs typeface="Arial"/>
                </a:rPr>
                <a:t>e</a:t>
              </a:r>
              <a:r>
                <a:rPr sz="1600" spc="-4" dirty="0">
                  <a:latin typeface="Arial"/>
                  <a:cs typeface="Arial"/>
                </a:rPr>
                <a:t>l</a:t>
              </a:r>
              <a:r>
                <a:rPr sz="1600" spc="-9" dirty="0">
                  <a:latin typeface="Arial"/>
                  <a:cs typeface="Arial"/>
                </a:rPr>
                <a:t>d</a:t>
              </a:r>
              <a:r>
                <a:rPr sz="1600" dirty="0">
                  <a:latin typeface="Arial"/>
                  <a:cs typeface="Arial"/>
                </a:rPr>
                <a:t>”</a:t>
              </a:r>
              <a:r>
                <a:rPr sz="1600" spc="13" dirty="0">
                  <a:latin typeface="Arial"/>
                  <a:cs typeface="Arial"/>
                </a:rPr>
                <a:t> </a:t>
              </a:r>
              <a:r>
                <a:rPr sz="1600" spc="-9" dirty="0">
                  <a:latin typeface="Arial"/>
                  <a:cs typeface="Arial"/>
                </a:rPr>
                <a:t>na</a:t>
              </a:r>
              <a:r>
                <a:rPr sz="1600" spc="-4" dirty="0">
                  <a:latin typeface="Arial"/>
                  <a:cs typeface="Arial"/>
                </a:rPr>
                <a:t>ili</a:t>
              </a:r>
              <a:r>
                <a:rPr sz="1600" spc="-9" dirty="0">
                  <a:latin typeface="Arial"/>
                  <a:cs typeface="Arial"/>
                </a:rPr>
                <a:t>ng </a:t>
              </a:r>
              <a:r>
                <a:rPr sz="1600" dirty="0">
                  <a:latin typeface="Arial"/>
                  <a:cs typeface="Arial"/>
                </a:rPr>
                <a:t>S</a:t>
              </a:r>
              <a:r>
                <a:rPr sz="1600" spc="-9" dirty="0">
                  <a:latin typeface="Arial"/>
                  <a:cs typeface="Arial"/>
                </a:rPr>
                <a:t>uppo</a:t>
              </a:r>
              <a:r>
                <a:rPr sz="1600" dirty="0">
                  <a:latin typeface="Arial"/>
                  <a:cs typeface="Arial"/>
                </a:rPr>
                <a:t>rt</a:t>
              </a:r>
              <a:r>
                <a:rPr sz="1600" spc="-9" dirty="0">
                  <a:latin typeface="Arial"/>
                  <a:cs typeface="Arial"/>
                </a:rPr>
                <a:t>e</a:t>
              </a:r>
              <a:r>
                <a:rPr sz="1600" dirty="0">
                  <a:latin typeface="Arial"/>
                  <a:cs typeface="Arial"/>
                </a:rPr>
                <a:t>d</a:t>
              </a:r>
              <a:r>
                <a:rPr sz="1600" spc="9" dirty="0">
                  <a:latin typeface="Arial"/>
                  <a:cs typeface="Arial"/>
                </a:rPr>
                <a:t> </a:t>
              </a:r>
              <a:r>
                <a:rPr sz="1600" dirty="0">
                  <a:latin typeface="Arial"/>
                  <a:cs typeface="Arial"/>
                </a:rPr>
                <a:t>E</a:t>
              </a:r>
              <a:r>
                <a:rPr sz="1600" spc="-9" dirty="0">
                  <a:latin typeface="Arial"/>
                  <a:cs typeface="Arial"/>
                </a:rPr>
                <a:t>dge</a:t>
              </a:r>
              <a:endParaRPr sz="1600">
                <a:latin typeface="Arial"/>
                <a:cs typeface="Arial"/>
              </a:endParaRPr>
            </a:p>
          </p:txBody>
        </p:sp>
        <p:sp>
          <p:nvSpPr>
            <p:cNvPr id="25" name="object 25"/>
            <p:cNvSpPr/>
            <p:nvPr/>
          </p:nvSpPr>
          <p:spPr>
            <a:xfrm>
              <a:off x="2586692" y="1868363"/>
              <a:ext cx="801103" cy="770693"/>
            </a:xfrm>
            <a:custGeom>
              <a:avLst/>
              <a:gdLst/>
              <a:ahLst/>
              <a:cxnLst/>
              <a:rect l="l" t="t" r="r" b="b"/>
              <a:pathLst>
                <a:path w="1102995" h="986155">
                  <a:moveTo>
                    <a:pt x="1102588" y="985862"/>
                  </a:moveTo>
                  <a:lnTo>
                    <a:pt x="0" y="0"/>
                  </a:lnTo>
                </a:path>
              </a:pathLst>
            </a:custGeom>
            <a:ln w="76200">
              <a:solidFill>
                <a:srgbClr val="000000"/>
              </a:solidFill>
            </a:ln>
          </p:spPr>
          <p:txBody>
            <a:bodyPr wrap="square" lIns="0" tIns="0" rIns="0" bIns="0" rtlCol="0"/>
            <a:lstStyle/>
            <a:p>
              <a:endParaRPr sz="2133"/>
            </a:p>
          </p:txBody>
        </p:sp>
        <p:sp>
          <p:nvSpPr>
            <p:cNvPr id="26" name="object 26"/>
            <p:cNvSpPr/>
            <p:nvPr/>
          </p:nvSpPr>
          <p:spPr>
            <a:xfrm>
              <a:off x="3294467" y="2540490"/>
              <a:ext cx="219569" cy="211667"/>
            </a:xfrm>
            <a:custGeom>
              <a:avLst/>
              <a:gdLst/>
              <a:ahLst/>
              <a:cxnLst/>
              <a:rect l="l" t="t" r="r" b="b"/>
              <a:pathLst>
                <a:path w="247014" h="238125">
                  <a:moveTo>
                    <a:pt x="152361" y="0"/>
                  </a:moveTo>
                  <a:lnTo>
                    <a:pt x="0" y="170421"/>
                  </a:lnTo>
                  <a:lnTo>
                    <a:pt x="246595" y="237578"/>
                  </a:lnTo>
                  <a:lnTo>
                    <a:pt x="152361" y="0"/>
                  </a:lnTo>
                  <a:close/>
                </a:path>
              </a:pathLst>
            </a:custGeom>
            <a:solidFill>
              <a:srgbClr val="000000"/>
            </a:solidFill>
          </p:spPr>
          <p:txBody>
            <a:bodyPr wrap="square" lIns="0" tIns="0" rIns="0" bIns="0" rtlCol="0"/>
            <a:lstStyle/>
            <a:p>
              <a:endParaRPr sz="2133"/>
            </a:p>
          </p:txBody>
        </p:sp>
        <p:sp>
          <p:nvSpPr>
            <p:cNvPr id="27" name="object 27"/>
            <p:cNvSpPr txBox="1"/>
            <p:nvPr/>
          </p:nvSpPr>
          <p:spPr>
            <a:xfrm>
              <a:off x="2650789" y="1166585"/>
              <a:ext cx="4249702" cy="630942"/>
            </a:xfrm>
            <a:prstGeom prst="rect">
              <a:avLst/>
            </a:prstGeom>
          </p:spPr>
          <p:txBody>
            <a:bodyPr vert="horz" wrap="square" lIns="0" tIns="0" rIns="0" bIns="0" rtlCol="0">
              <a:spAutoFit/>
            </a:bodyPr>
            <a:lstStyle/>
            <a:p>
              <a:pPr marL="2322153"/>
              <a:r>
                <a:rPr sz="1600" spc="-4" dirty="0">
                  <a:latin typeface="Arial"/>
                  <a:cs typeface="Arial"/>
                </a:rPr>
                <a:t>Di</a:t>
              </a:r>
              <a:r>
                <a:rPr sz="1600" spc="-9" dirty="0">
                  <a:latin typeface="Arial"/>
                  <a:cs typeface="Arial"/>
                </a:rPr>
                <a:t>aph</a:t>
              </a:r>
              <a:r>
                <a:rPr sz="1600" dirty="0">
                  <a:latin typeface="Arial"/>
                  <a:cs typeface="Arial"/>
                </a:rPr>
                <a:t>r</a:t>
              </a:r>
              <a:r>
                <a:rPr sz="1600" spc="-9" dirty="0">
                  <a:latin typeface="Arial"/>
                  <a:cs typeface="Arial"/>
                </a:rPr>
                <a:t>ag</a:t>
              </a:r>
              <a:r>
                <a:rPr sz="1600" dirty="0">
                  <a:latin typeface="Arial"/>
                  <a:cs typeface="Arial"/>
                </a:rPr>
                <a:t>m</a:t>
              </a:r>
              <a:r>
                <a:rPr sz="1600" spc="22" dirty="0">
                  <a:latin typeface="Arial"/>
                  <a:cs typeface="Arial"/>
                </a:rPr>
                <a:t> </a:t>
              </a:r>
              <a:r>
                <a:rPr sz="1600" dirty="0">
                  <a:latin typeface="Arial"/>
                  <a:cs typeface="Arial"/>
                </a:rPr>
                <a:t>B</a:t>
              </a:r>
              <a:r>
                <a:rPr sz="1600" spc="-9" dirty="0">
                  <a:latin typeface="Arial"/>
                  <a:cs typeface="Arial"/>
                </a:rPr>
                <a:t>ounda</a:t>
              </a:r>
              <a:r>
                <a:rPr sz="1600" dirty="0">
                  <a:latin typeface="Arial"/>
                  <a:cs typeface="Arial"/>
                </a:rPr>
                <a:t>ry</a:t>
              </a:r>
            </a:p>
            <a:p>
              <a:pPr marL="11289">
                <a:lnSpc>
                  <a:spcPts val="1902"/>
                </a:lnSpc>
                <a:spcBef>
                  <a:spcPts val="1147"/>
                </a:spcBef>
              </a:pPr>
              <a:r>
                <a:rPr sz="1600" dirty="0">
                  <a:latin typeface="Arial"/>
                  <a:cs typeface="Arial"/>
                </a:rPr>
                <a:t>“E</a:t>
              </a:r>
              <a:r>
                <a:rPr sz="1600" spc="-9" dirty="0">
                  <a:latin typeface="Arial"/>
                  <a:cs typeface="Arial"/>
                </a:rPr>
                <a:t>dge</a:t>
              </a:r>
              <a:r>
                <a:rPr sz="1600" dirty="0">
                  <a:latin typeface="Arial"/>
                  <a:cs typeface="Arial"/>
                </a:rPr>
                <a:t>”</a:t>
              </a:r>
              <a:r>
                <a:rPr sz="1600" spc="13" dirty="0">
                  <a:latin typeface="Arial"/>
                  <a:cs typeface="Arial"/>
                </a:rPr>
                <a:t> </a:t>
              </a:r>
              <a:r>
                <a:rPr sz="1600" spc="-9" dirty="0">
                  <a:latin typeface="Arial"/>
                  <a:cs typeface="Arial"/>
                </a:rPr>
                <a:t>na</a:t>
              </a:r>
              <a:r>
                <a:rPr sz="1600" spc="-4" dirty="0">
                  <a:latin typeface="Arial"/>
                  <a:cs typeface="Arial"/>
                </a:rPr>
                <a:t>ili</a:t>
              </a:r>
              <a:r>
                <a:rPr sz="1600" spc="-9" dirty="0">
                  <a:latin typeface="Arial"/>
                  <a:cs typeface="Arial"/>
                </a:rPr>
                <a:t>ng</a:t>
              </a:r>
              <a:endParaRPr sz="1600" dirty="0">
                <a:latin typeface="Arial"/>
                <a:cs typeface="Arial"/>
              </a:endParaRPr>
            </a:p>
          </p:txBody>
        </p:sp>
        <p:sp>
          <p:nvSpPr>
            <p:cNvPr id="28" name="object 28"/>
            <p:cNvSpPr txBox="1"/>
            <p:nvPr/>
          </p:nvSpPr>
          <p:spPr>
            <a:xfrm>
              <a:off x="3908213" y="5589798"/>
              <a:ext cx="1983458" cy="246221"/>
            </a:xfrm>
            <a:prstGeom prst="rect">
              <a:avLst/>
            </a:prstGeom>
          </p:spPr>
          <p:txBody>
            <a:bodyPr vert="horz" wrap="square" lIns="0" tIns="0" rIns="0" bIns="0" rtlCol="0">
              <a:spAutoFit/>
            </a:bodyPr>
            <a:lstStyle/>
            <a:p>
              <a:pPr marL="11289"/>
              <a:r>
                <a:rPr sz="1600" spc="-4" dirty="0">
                  <a:latin typeface="Arial"/>
                  <a:cs typeface="Arial"/>
                </a:rPr>
                <a:t>Di</a:t>
              </a:r>
              <a:r>
                <a:rPr sz="1600" spc="-9" dirty="0">
                  <a:latin typeface="Arial"/>
                  <a:cs typeface="Arial"/>
                </a:rPr>
                <a:t>aph</a:t>
              </a:r>
              <a:r>
                <a:rPr sz="1600" dirty="0">
                  <a:latin typeface="Arial"/>
                  <a:cs typeface="Arial"/>
                </a:rPr>
                <a:t>r</a:t>
              </a:r>
              <a:r>
                <a:rPr sz="1600" spc="-9" dirty="0">
                  <a:latin typeface="Arial"/>
                  <a:cs typeface="Arial"/>
                </a:rPr>
                <a:t>ag</a:t>
              </a:r>
              <a:r>
                <a:rPr sz="1600" dirty="0">
                  <a:latin typeface="Arial"/>
                  <a:cs typeface="Arial"/>
                </a:rPr>
                <a:t>m</a:t>
              </a:r>
              <a:r>
                <a:rPr sz="1600" spc="22" dirty="0">
                  <a:latin typeface="Arial"/>
                  <a:cs typeface="Arial"/>
                </a:rPr>
                <a:t> </a:t>
              </a:r>
              <a:r>
                <a:rPr sz="1600" dirty="0">
                  <a:latin typeface="Arial"/>
                  <a:cs typeface="Arial"/>
                </a:rPr>
                <a:t>S</a:t>
              </a:r>
              <a:r>
                <a:rPr sz="1600" spc="-9" dirty="0">
                  <a:latin typeface="Arial"/>
                  <a:cs typeface="Arial"/>
                </a:rPr>
                <a:t>hea</a:t>
              </a:r>
              <a:r>
                <a:rPr sz="1600" dirty="0">
                  <a:latin typeface="Arial"/>
                  <a:cs typeface="Arial"/>
                </a:rPr>
                <a:t>t</a:t>
              </a:r>
              <a:r>
                <a:rPr sz="1600" spc="-9" dirty="0">
                  <a:latin typeface="Arial"/>
                  <a:cs typeface="Arial"/>
                </a:rPr>
                <a:t>h</a:t>
              </a:r>
              <a:r>
                <a:rPr sz="1600" spc="-4" dirty="0">
                  <a:latin typeface="Arial"/>
                  <a:cs typeface="Arial"/>
                </a:rPr>
                <a:t>i</a:t>
              </a:r>
              <a:r>
                <a:rPr sz="1600" spc="-9" dirty="0">
                  <a:latin typeface="Arial"/>
                  <a:cs typeface="Arial"/>
                </a:rPr>
                <a:t>ng</a:t>
              </a:r>
              <a:endParaRPr sz="1600">
                <a:latin typeface="Arial"/>
                <a:cs typeface="Arial"/>
              </a:endParaRPr>
            </a:p>
          </p:txBody>
        </p:sp>
        <p:sp>
          <p:nvSpPr>
            <p:cNvPr id="29" name="object 29"/>
            <p:cNvSpPr/>
            <p:nvPr/>
          </p:nvSpPr>
          <p:spPr>
            <a:xfrm>
              <a:off x="3976891" y="1688764"/>
              <a:ext cx="171662" cy="344935"/>
            </a:xfrm>
            <a:custGeom>
              <a:avLst/>
              <a:gdLst/>
              <a:ahLst/>
              <a:cxnLst/>
              <a:rect l="l" t="t" r="r" b="b"/>
              <a:pathLst>
                <a:path w="234314" h="603885">
                  <a:moveTo>
                    <a:pt x="234276" y="603465"/>
                  </a:moveTo>
                  <a:lnTo>
                    <a:pt x="0" y="0"/>
                  </a:lnTo>
                </a:path>
              </a:pathLst>
            </a:custGeom>
            <a:ln w="76200">
              <a:solidFill>
                <a:srgbClr val="000000"/>
              </a:solidFill>
            </a:ln>
          </p:spPr>
          <p:txBody>
            <a:bodyPr wrap="square" lIns="0" tIns="0" rIns="0" bIns="0" rtlCol="0"/>
            <a:lstStyle/>
            <a:p>
              <a:endParaRPr sz="2133"/>
            </a:p>
          </p:txBody>
        </p:sp>
        <p:sp>
          <p:nvSpPr>
            <p:cNvPr id="30" name="object 30"/>
            <p:cNvSpPr/>
            <p:nvPr/>
          </p:nvSpPr>
          <p:spPr>
            <a:xfrm>
              <a:off x="4010038" y="1920105"/>
              <a:ext cx="189653" cy="226342"/>
            </a:xfrm>
            <a:custGeom>
              <a:avLst/>
              <a:gdLst/>
              <a:ahLst/>
              <a:cxnLst/>
              <a:rect l="l" t="t" r="r" b="b"/>
              <a:pathLst>
                <a:path w="213360" h="254635">
                  <a:moveTo>
                    <a:pt x="213105" y="0"/>
                  </a:moveTo>
                  <a:lnTo>
                    <a:pt x="0" y="82740"/>
                  </a:lnTo>
                  <a:lnTo>
                    <a:pt x="189293" y="254469"/>
                  </a:lnTo>
                  <a:lnTo>
                    <a:pt x="213105" y="0"/>
                  </a:lnTo>
                  <a:close/>
                </a:path>
              </a:pathLst>
            </a:custGeom>
            <a:solidFill>
              <a:srgbClr val="000000"/>
            </a:solidFill>
          </p:spPr>
          <p:txBody>
            <a:bodyPr wrap="square" lIns="0" tIns="0" rIns="0" bIns="0" rtlCol="0"/>
            <a:lstStyle/>
            <a:p>
              <a:endParaRPr sz="2133"/>
            </a:p>
          </p:txBody>
        </p:sp>
      </p:grpSp>
      <p:sp>
        <p:nvSpPr>
          <p:cNvPr id="33" name="Title 32"/>
          <p:cNvSpPr>
            <a:spLocks noGrp="1"/>
          </p:cNvSpPr>
          <p:nvPr>
            <p:ph type="title"/>
          </p:nvPr>
        </p:nvSpPr>
        <p:spPr/>
        <p:txBody>
          <a:bodyPr/>
          <a:lstStyle/>
          <a:p>
            <a:r>
              <a:rPr lang="en-US" dirty="0"/>
              <a:t>Diaphragms</a:t>
            </a:r>
          </a:p>
        </p:txBody>
      </p:sp>
    </p:spTree>
    <p:extLst>
      <p:ext uri="{BB962C8B-B14F-4D97-AF65-F5344CB8AC3E}">
        <p14:creationId xmlns:p14="http://schemas.microsoft.com/office/powerpoint/2010/main" val="2454154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177262" y="2205501"/>
            <a:ext cx="6764077" cy="2606098"/>
          </a:xfrm>
          <a:prstGeom prst="rect">
            <a:avLst/>
          </a:prstGeom>
        </p:spPr>
        <p:txBody>
          <a:bodyPr vert="horz" wrap="square" lIns="0" tIns="0" rIns="0" bIns="0" rtlCol="0">
            <a:spAutoFit/>
          </a:bodyPr>
          <a:lstStyle/>
          <a:p>
            <a:pPr marL="11289">
              <a:spcBef>
                <a:spcPts val="1467"/>
              </a:spcBef>
            </a:pPr>
            <a:r>
              <a:rPr sz="2489" spc="-27" dirty="0">
                <a:latin typeface="Arial"/>
                <a:cs typeface="Arial"/>
              </a:rPr>
              <a:t>S</a:t>
            </a:r>
            <a:r>
              <a:rPr sz="2489" spc="-13" dirty="0">
                <a:latin typeface="Arial"/>
                <a:cs typeface="Arial"/>
              </a:rPr>
              <a:t>a</a:t>
            </a:r>
            <a:r>
              <a:rPr sz="2489" spc="-22" dirty="0">
                <a:latin typeface="Arial"/>
                <a:cs typeface="Arial"/>
              </a:rPr>
              <a:t>m</a:t>
            </a:r>
            <a:r>
              <a:rPr sz="2489" spc="-13" dirty="0">
                <a:latin typeface="Arial"/>
                <a:cs typeface="Arial"/>
              </a:rPr>
              <a:t>ple</a:t>
            </a:r>
            <a:r>
              <a:rPr sz="2489" spc="13" dirty="0">
                <a:latin typeface="Arial"/>
                <a:cs typeface="Arial"/>
              </a:rPr>
              <a:t> </a:t>
            </a:r>
            <a:r>
              <a:rPr sz="2489" spc="-27" dirty="0">
                <a:latin typeface="Arial"/>
                <a:cs typeface="Arial"/>
              </a:rPr>
              <a:t>D</a:t>
            </a:r>
            <a:r>
              <a:rPr lang="en-US" sz="2489" spc="-27" dirty="0">
                <a:latin typeface="Arial"/>
                <a:cs typeface="Arial"/>
              </a:rPr>
              <a:t>ouglas </a:t>
            </a:r>
            <a:r>
              <a:rPr sz="2489" spc="-27" dirty="0">
                <a:latin typeface="Arial"/>
                <a:cs typeface="Arial"/>
              </a:rPr>
              <a:t>F</a:t>
            </a:r>
            <a:r>
              <a:rPr lang="en-US" sz="2489" spc="-27" dirty="0">
                <a:latin typeface="Arial"/>
                <a:cs typeface="Arial"/>
              </a:rPr>
              <a:t>ir-</a:t>
            </a:r>
            <a:r>
              <a:rPr sz="2489" spc="-18" dirty="0">
                <a:latin typeface="Arial"/>
                <a:cs typeface="Arial"/>
              </a:rPr>
              <a:t>L</a:t>
            </a:r>
            <a:r>
              <a:rPr lang="en-US" sz="2489" spc="-18" dirty="0">
                <a:latin typeface="Arial"/>
                <a:cs typeface="Arial"/>
              </a:rPr>
              <a:t>arch</a:t>
            </a:r>
            <a:r>
              <a:rPr sz="2489" spc="27" dirty="0">
                <a:latin typeface="Arial"/>
                <a:cs typeface="Arial"/>
              </a:rPr>
              <a:t> </a:t>
            </a:r>
            <a:r>
              <a:rPr sz="2489" spc="-9" dirty="0">
                <a:latin typeface="Arial"/>
                <a:cs typeface="Arial"/>
              </a:rPr>
              <a:t>l</a:t>
            </a:r>
            <a:r>
              <a:rPr sz="2489" spc="-13" dirty="0">
                <a:latin typeface="Arial"/>
                <a:cs typeface="Arial"/>
              </a:rPr>
              <a:t>ong</a:t>
            </a:r>
            <a:r>
              <a:rPr sz="2489" spc="-9" dirty="0">
                <a:latin typeface="Arial"/>
                <a:cs typeface="Arial"/>
              </a:rPr>
              <a:t>it</a:t>
            </a:r>
            <a:r>
              <a:rPr sz="2489" spc="-13" dirty="0">
                <a:latin typeface="Arial"/>
                <a:cs typeface="Arial"/>
              </a:rPr>
              <a:t>ud</a:t>
            </a:r>
            <a:r>
              <a:rPr sz="2489" spc="-9" dirty="0">
                <a:latin typeface="Arial"/>
                <a:cs typeface="Arial"/>
              </a:rPr>
              <a:t>i</a:t>
            </a:r>
            <a:r>
              <a:rPr sz="2489" spc="-13" dirty="0">
                <a:latin typeface="Arial"/>
                <a:cs typeface="Arial"/>
              </a:rPr>
              <a:t>na</a:t>
            </a:r>
            <a:r>
              <a:rPr sz="2489" spc="-9" dirty="0">
                <a:latin typeface="Arial"/>
                <a:cs typeface="Arial"/>
              </a:rPr>
              <a:t>l</a:t>
            </a:r>
            <a:r>
              <a:rPr sz="2489" spc="13" dirty="0">
                <a:latin typeface="Arial"/>
                <a:cs typeface="Arial"/>
              </a:rPr>
              <a:t> </a:t>
            </a:r>
            <a:r>
              <a:rPr sz="2489" spc="-9" dirty="0">
                <a:latin typeface="Arial"/>
                <a:cs typeface="Arial"/>
              </a:rPr>
              <a:t>desi</a:t>
            </a:r>
            <a:r>
              <a:rPr sz="2489" spc="-13" dirty="0">
                <a:latin typeface="Arial"/>
                <a:cs typeface="Arial"/>
              </a:rPr>
              <a:t>g</a:t>
            </a:r>
            <a:r>
              <a:rPr sz="2489" spc="-18" dirty="0">
                <a:latin typeface="Arial"/>
                <a:cs typeface="Arial"/>
              </a:rPr>
              <a:t>n</a:t>
            </a:r>
            <a:r>
              <a:rPr sz="2489" spc="4" dirty="0">
                <a:latin typeface="Arial"/>
                <a:cs typeface="Arial"/>
              </a:rPr>
              <a:t> </a:t>
            </a:r>
            <a:r>
              <a:rPr sz="2489" spc="-9" dirty="0">
                <a:latin typeface="Arial"/>
                <a:cs typeface="Arial"/>
              </a:rPr>
              <a:t>properties</a:t>
            </a:r>
            <a:r>
              <a:rPr lang="en-US" sz="2489" spc="-9" dirty="0">
                <a:latin typeface="Arial"/>
                <a:cs typeface="Arial"/>
              </a:rPr>
              <a:t> (reference resistance)</a:t>
            </a:r>
            <a:r>
              <a:rPr sz="2489" spc="-9" dirty="0">
                <a:latin typeface="Arial"/>
                <a:cs typeface="Arial"/>
              </a:rPr>
              <a:t>:</a:t>
            </a:r>
            <a:endParaRPr sz="2489" dirty="0">
              <a:latin typeface="Arial"/>
              <a:cs typeface="Arial"/>
            </a:endParaRPr>
          </a:p>
          <a:p>
            <a:pPr marL="490508" indent="-479219">
              <a:spcBef>
                <a:spcPts val="596"/>
              </a:spcBef>
              <a:buClr>
                <a:srgbClr val="FF0000"/>
              </a:buClr>
              <a:buFont typeface="Arial"/>
              <a:buChar char="•"/>
              <a:tabLst>
                <a:tab pos="491073" algn="l"/>
              </a:tabLst>
            </a:pPr>
            <a:r>
              <a:rPr sz="2489" spc="-22" dirty="0">
                <a:latin typeface="Arial"/>
                <a:cs typeface="Arial"/>
              </a:rPr>
              <a:t>M</a:t>
            </a:r>
            <a:r>
              <a:rPr sz="2489" spc="-13" dirty="0">
                <a:latin typeface="Arial"/>
                <a:cs typeface="Arial"/>
              </a:rPr>
              <a:t>odu</a:t>
            </a:r>
            <a:r>
              <a:rPr sz="2489" spc="-9" dirty="0">
                <a:latin typeface="Arial"/>
                <a:cs typeface="Arial"/>
              </a:rPr>
              <a:t>l</a:t>
            </a:r>
            <a:r>
              <a:rPr sz="2489" spc="-13" dirty="0">
                <a:latin typeface="Arial"/>
                <a:cs typeface="Arial"/>
              </a:rPr>
              <a:t>us</a:t>
            </a:r>
            <a:r>
              <a:rPr sz="2489" spc="13" dirty="0">
                <a:latin typeface="Arial"/>
                <a:cs typeface="Arial"/>
              </a:rPr>
              <a:t> </a:t>
            </a:r>
            <a:r>
              <a:rPr sz="2489" spc="-13" dirty="0">
                <a:latin typeface="Arial"/>
                <a:cs typeface="Arial"/>
              </a:rPr>
              <a:t>o</a:t>
            </a:r>
            <a:r>
              <a:rPr sz="2489" spc="-9" dirty="0">
                <a:latin typeface="Arial"/>
                <a:cs typeface="Arial"/>
              </a:rPr>
              <a:t>f</a:t>
            </a:r>
            <a:r>
              <a:rPr sz="2489" dirty="0">
                <a:latin typeface="Arial"/>
                <a:cs typeface="Arial"/>
              </a:rPr>
              <a:t> </a:t>
            </a:r>
            <a:r>
              <a:rPr sz="2489" spc="-13" dirty="0">
                <a:latin typeface="Arial"/>
                <a:cs typeface="Arial"/>
              </a:rPr>
              <a:t>e</a:t>
            </a:r>
            <a:r>
              <a:rPr sz="2489" spc="-9" dirty="0">
                <a:latin typeface="Arial"/>
                <a:cs typeface="Arial"/>
              </a:rPr>
              <a:t>lasticity:</a:t>
            </a:r>
            <a:r>
              <a:rPr sz="2489" spc="-22" dirty="0">
                <a:latin typeface="Arial"/>
                <a:cs typeface="Arial"/>
              </a:rPr>
              <a:t> </a:t>
            </a:r>
            <a:r>
              <a:rPr sz="2489" spc="-13" dirty="0">
                <a:latin typeface="Arial"/>
                <a:cs typeface="Arial"/>
              </a:rPr>
              <a:t>1</a:t>
            </a:r>
            <a:r>
              <a:rPr sz="2489" spc="-9" dirty="0">
                <a:latin typeface="Arial"/>
                <a:cs typeface="Arial"/>
              </a:rPr>
              <a:t>,</a:t>
            </a:r>
            <a:r>
              <a:rPr lang="en-US" sz="2489" spc="-13" dirty="0">
                <a:latin typeface="Arial"/>
                <a:cs typeface="Arial"/>
              </a:rPr>
              <a:t>7</a:t>
            </a:r>
            <a:r>
              <a:rPr sz="2489" spc="-13" dirty="0">
                <a:latin typeface="Arial"/>
                <a:cs typeface="Arial"/>
              </a:rPr>
              <a:t>00</a:t>
            </a:r>
            <a:r>
              <a:rPr sz="2489" spc="-9" dirty="0">
                <a:latin typeface="Arial"/>
                <a:cs typeface="Arial"/>
              </a:rPr>
              <a:t>,</a:t>
            </a:r>
            <a:r>
              <a:rPr sz="2489" spc="-13" dirty="0">
                <a:latin typeface="Arial"/>
                <a:cs typeface="Arial"/>
              </a:rPr>
              <a:t>00</a:t>
            </a:r>
            <a:r>
              <a:rPr sz="2489" spc="-18" dirty="0">
                <a:latin typeface="Arial"/>
                <a:cs typeface="Arial"/>
              </a:rPr>
              <a:t>0</a:t>
            </a:r>
            <a:r>
              <a:rPr sz="2489" spc="4" dirty="0">
                <a:latin typeface="Arial"/>
                <a:cs typeface="Arial"/>
              </a:rPr>
              <a:t> </a:t>
            </a:r>
            <a:r>
              <a:rPr sz="2489" spc="-9" dirty="0">
                <a:latin typeface="Arial"/>
                <a:cs typeface="Arial"/>
              </a:rPr>
              <a:t>psi</a:t>
            </a:r>
            <a:endParaRPr sz="2489" dirty="0">
              <a:latin typeface="Arial"/>
              <a:cs typeface="Arial"/>
            </a:endParaRPr>
          </a:p>
          <a:p>
            <a:pPr marL="490508" indent="-479219">
              <a:spcBef>
                <a:spcPts val="596"/>
              </a:spcBef>
              <a:buClr>
                <a:srgbClr val="FF0000"/>
              </a:buClr>
              <a:buFont typeface="Arial"/>
              <a:buChar char="•"/>
              <a:tabLst>
                <a:tab pos="491073" algn="l"/>
              </a:tabLst>
            </a:pPr>
            <a:r>
              <a:rPr sz="2489" spc="-27" dirty="0">
                <a:latin typeface="Arial"/>
                <a:cs typeface="Arial"/>
              </a:rPr>
              <a:t>T</a:t>
            </a:r>
            <a:r>
              <a:rPr sz="2489" spc="-9" dirty="0">
                <a:latin typeface="Arial"/>
                <a:cs typeface="Arial"/>
              </a:rPr>
              <a:t>ensi</a:t>
            </a:r>
            <a:r>
              <a:rPr sz="2489" spc="-13" dirty="0">
                <a:latin typeface="Arial"/>
                <a:cs typeface="Arial"/>
              </a:rPr>
              <a:t>o</a:t>
            </a:r>
            <a:r>
              <a:rPr sz="2489" spc="-18" dirty="0">
                <a:latin typeface="Arial"/>
                <a:cs typeface="Arial"/>
              </a:rPr>
              <a:t>n</a:t>
            </a:r>
            <a:r>
              <a:rPr sz="2489" spc="13" dirty="0">
                <a:latin typeface="Arial"/>
                <a:cs typeface="Arial"/>
              </a:rPr>
              <a:t> </a:t>
            </a:r>
            <a:r>
              <a:rPr sz="2489" spc="-9" dirty="0">
                <a:latin typeface="Arial"/>
                <a:cs typeface="Arial"/>
              </a:rPr>
              <a:t>parall</a:t>
            </a:r>
            <a:r>
              <a:rPr sz="2489" spc="-13" dirty="0">
                <a:latin typeface="Arial"/>
                <a:cs typeface="Arial"/>
              </a:rPr>
              <a:t>e</a:t>
            </a:r>
            <a:r>
              <a:rPr sz="2489" spc="-9" dirty="0">
                <a:latin typeface="Arial"/>
                <a:cs typeface="Arial"/>
              </a:rPr>
              <a:t>l</a:t>
            </a:r>
            <a:r>
              <a:rPr sz="2489" spc="13" dirty="0">
                <a:latin typeface="Arial"/>
                <a:cs typeface="Arial"/>
              </a:rPr>
              <a:t> </a:t>
            </a:r>
            <a:r>
              <a:rPr sz="2489" spc="-13" dirty="0">
                <a:latin typeface="Arial"/>
                <a:cs typeface="Arial"/>
              </a:rPr>
              <a:t>to</a:t>
            </a:r>
            <a:r>
              <a:rPr sz="2489" spc="-4" dirty="0">
                <a:latin typeface="Arial"/>
                <a:cs typeface="Arial"/>
              </a:rPr>
              <a:t> </a:t>
            </a:r>
            <a:r>
              <a:rPr sz="2489" spc="-9" dirty="0">
                <a:latin typeface="Arial"/>
                <a:cs typeface="Arial"/>
              </a:rPr>
              <a:t>grain:</a:t>
            </a:r>
            <a:r>
              <a:rPr sz="2489" dirty="0">
                <a:latin typeface="Arial"/>
                <a:cs typeface="Arial"/>
              </a:rPr>
              <a:t> </a:t>
            </a:r>
            <a:r>
              <a:rPr lang="en-US" sz="2489" spc="-13" dirty="0">
                <a:latin typeface="Arial"/>
                <a:cs typeface="Arial"/>
              </a:rPr>
              <a:t>575</a:t>
            </a:r>
            <a:r>
              <a:rPr sz="2489" spc="4" dirty="0">
                <a:latin typeface="Arial"/>
                <a:cs typeface="Arial"/>
              </a:rPr>
              <a:t> </a:t>
            </a:r>
            <a:r>
              <a:rPr sz="2489" spc="-9" dirty="0">
                <a:latin typeface="Arial"/>
                <a:cs typeface="Arial"/>
              </a:rPr>
              <a:t>psi</a:t>
            </a:r>
            <a:endParaRPr sz="2489" dirty="0">
              <a:latin typeface="Arial"/>
              <a:cs typeface="Arial"/>
            </a:endParaRPr>
          </a:p>
          <a:p>
            <a:pPr marL="490508" indent="-479219">
              <a:spcBef>
                <a:spcPts val="596"/>
              </a:spcBef>
              <a:buClr>
                <a:srgbClr val="FF0000"/>
              </a:buClr>
              <a:buFont typeface="Arial"/>
              <a:buChar char="•"/>
              <a:tabLst>
                <a:tab pos="491073" algn="l"/>
                <a:tab pos="1915748" algn="l"/>
              </a:tabLst>
            </a:pPr>
            <a:r>
              <a:rPr sz="2489" spc="-27" dirty="0">
                <a:latin typeface="Arial"/>
                <a:cs typeface="Arial"/>
              </a:rPr>
              <a:t>B</a:t>
            </a:r>
            <a:r>
              <a:rPr sz="2489" spc="-13" dirty="0">
                <a:latin typeface="Arial"/>
                <a:cs typeface="Arial"/>
              </a:rPr>
              <a:t>end</a:t>
            </a:r>
            <a:r>
              <a:rPr sz="2489" spc="-9" dirty="0">
                <a:latin typeface="Arial"/>
                <a:cs typeface="Arial"/>
              </a:rPr>
              <a:t>i</a:t>
            </a:r>
            <a:r>
              <a:rPr sz="2489" spc="-13" dirty="0">
                <a:latin typeface="Arial"/>
                <a:cs typeface="Arial"/>
              </a:rPr>
              <a:t>ng</a:t>
            </a:r>
            <a:r>
              <a:rPr sz="2489" spc="-9" dirty="0">
                <a:latin typeface="Arial"/>
                <a:cs typeface="Arial"/>
              </a:rPr>
              <a:t>:</a:t>
            </a:r>
            <a:r>
              <a:rPr sz="2489" dirty="0">
                <a:latin typeface="Arial"/>
                <a:cs typeface="Arial"/>
              </a:rPr>
              <a:t>	</a:t>
            </a:r>
            <a:r>
              <a:rPr lang="en-US" sz="2489" spc="-13" dirty="0">
                <a:latin typeface="Arial"/>
                <a:cs typeface="Arial"/>
              </a:rPr>
              <a:t>900</a:t>
            </a:r>
            <a:r>
              <a:rPr sz="2489" spc="4" dirty="0">
                <a:latin typeface="Arial"/>
                <a:cs typeface="Arial"/>
              </a:rPr>
              <a:t> </a:t>
            </a:r>
            <a:r>
              <a:rPr sz="2489" spc="-9" dirty="0">
                <a:latin typeface="Arial"/>
                <a:cs typeface="Arial"/>
              </a:rPr>
              <a:t>psi</a:t>
            </a:r>
            <a:endParaRPr sz="2489" dirty="0">
              <a:latin typeface="Arial"/>
              <a:cs typeface="Arial"/>
            </a:endParaRPr>
          </a:p>
          <a:p>
            <a:pPr marL="490508" indent="-479219">
              <a:spcBef>
                <a:spcPts val="596"/>
              </a:spcBef>
              <a:buClr>
                <a:srgbClr val="FF0000"/>
              </a:buClr>
              <a:buFont typeface="Arial"/>
              <a:buChar char="•"/>
              <a:tabLst>
                <a:tab pos="491073" algn="l"/>
              </a:tabLst>
            </a:pPr>
            <a:r>
              <a:rPr sz="2489" spc="-27" dirty="0">
                <a:latin typeface="Arial"/>
                <a:cs typeface="Arial"/>
              </a:rPr>
              <a:t>C</a:t>
            </a:r>
            <a:r>
              <a:rPr sz="2489" spc="-13" dirty="0">
                <a:latin typeface="Arial"/>
                <a:cs typeface="Arial"/>
              </a:rPr>
              <a:t>o</a:t>
            </a:r>
            <a:r>
              <a:rPr sz="2489" spc="-22" dirty="0">
                <a:latin typeface="Arial"/>
                <a:cs typeface="Arial"/>
              </a:rPr>
              <a:t>m</a:t>
            </a:r>
            <a:r>
              <a:rPr sz="2489" spc="-9" dirty="0">
                <a:latin typeface="Arial"/>
                <a:cs typeface="Arial"/>
              </a:rPr>
              <a:t>pressi</a:t>
            </a:r>
            <a:r>
              <a:rPr sz="2489" spc="-13" dirty="0">
                <a:latin typeface="Arial"/>
                <a:cs typeface="Arial"/>
              </a:rPr>
              <a:t>o</a:t>
            </a:r>
            <a:r>
              <a:rPr sz="2489" spc="-18" dirty="0">
                <a:latin typeface="Arial"/>
                <a:cs typeface="Arial"/>
              </a:rPr>
              <a:t>n</a:t>
            </a:r>
            <a:r>
              <a:rPr sz="2489" spc="27" dirty="0">
                <a:latin typeface="Arial"/>
                <a:cs typeface="Arial"/>
              </a:rPr>
              <a:t> </a:t>
            </a:r>
            <a:r>
              <a:rPr sz="2489" spc="-9" dirty="0">
                <a:latin typeface="Arial"/>
                <a:cs typeface="Arial"/>
              </a:rPr>
              <a:t>parall</a:t>
            </a:r>
            <a:r>
              <a:rPr sz="2489" spc="-13" dirty="0">
                <a:latin typeface="Arial"/>
                <a:cs typeface="Arial"/>
              </a:rPr>
              <a:t>e</a:t>
            </a:r>
            <a:r>
              <a:rPr sz="2489" spc="-9" dirty="0">
                <a:latin typeface="Arial"/>
                <a:cs typeface="Arial"/>
              </a:rPr>
              <a:t>l</a:t>
            </a:r>
            <a:r>
              <a:rPr sz="2489" spc="13" dirty="0">
                <a:latin typeface="Arial"/>
                <a:cs typeface="Arial"/>
              </a:rPr>
              <a:t> </a:t>
            </a:r>
            <a:r>
              <a:rPr sz="2489" spc="-13" dirty="0">
                <a:latin typeface="Arial"/>
                <a:cs typeface="Arial"/>
              </a:rPr>
              <a:t>to</a:t>
            </a:r>
            <a:r>
              <a:rPr sz="2489" spc="-4" dirty="0">
                <a:latin typeface="Arial"/>
                <a:cs typeface="Arial"/>
              </a:rPr>
              <a:t> </a:t>
            </a:r>
            <a:r>
              <a:rPr sz="2489" spc="-9" dirty="0">
                <a:latin typeface="Arial"/>
                <a:cs typeface="Arial"/>
              </a:rPr>
              <a:t>grain:</a:t>
            </a:r>
            <a:r>
              <a:rPr sz="2489" dirty="0">
                <a:latin typeface="Arial"/>
                <a:cs typeface="Arial"/>
              </a:rPr>
              <a:t> </a:t>
            </a:r>
            <a:r>
              <a:rPr sz="2489" spc="-13" dirty="0">
                <a:latin typeface="Arial"/>
                <a:cs typeface="Arial"/>
              </a:rPr>
              <a:t>1</a:t>
            </a:r>
            <a:r>
              <a:rPr sz="2489" spc="-9" dirty="0">
                <a:latin typeface="Arial"/>
                <a:cs typeface="Arial"/>
              </a:rPr>
              <a:t>,</a:t>
            </a:r>
            <a:r>
              <a:rPr lang="en-US" sz="2489" spc="-13" dirty="0">
                <a:latin typeface="Arial"/>
                <a:cs typeface="Arial"/>
              </a:rPr>
              <a:t>350</a:t>
            </a:r>
            <a:r>
              <a:rPr sz="2489" dirty="0">
                <a:latin typeface="Arial"/>
                <a:cs typeface="Arial"/>
              </a:rPr>
              <a:t> </a:t>
            </a:r>
            <a:r>
              <a:rPr sz="2489" spc="-9" dirty="0">
                <a:latin typeface="Arial"/>
                <a:cs typeface="Arial"/>
              </a:rPr>
              <a:t>psi</a:t>
            </a:r>
            <a:endParaRPr sz="2489" dirty="0">
              <a:latin typeface="Arial"/>
              <a:cs typeface="Arial"/>
            </a:endParaRPr>
          </a:p>
        </p:txBody>
      </p:sp>
      <p:sp>
        <p:nvSpPr>
          <p:cNvPr id="2" name="object 2"/>
          <p:cNvSpPr txBox="1">
            <a:spLocks noGrp="1"/>
          </p:cNvSpPr>
          <p:nvPr>
            <p:ph type="title"/>
          </p:nvPr>
        </p:nvSpPr>
        <p:spPr>
          <a:xfrm>
            <a:off x="673100" y="269875"/>
            <a:ext cx="7772400" cy="1143000"/>
          </a:xfrm>
        </p:spPr>
        <p:txBody>
          <a:bodyPr/>
          <a:lstStyle/>
          <a:p>
            <a:r>
              <a:rPr lang="en-US" dirty="0"/>
              <a:t>Basic Wood Properties</a:t>
            </a:r>
          </a:p>
        </p:txBody>
      </p:sp>
    </p:spTree>
    <p:extLst>
      <p:ext uri="{BB962C8B-B14F-4D97-AF65-F5344CB8AC3E}">
        <p14:creationId xmlns:p14="http://schemas.microsoft.com/office/powerpoint/2010/main" val="15777755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1" descr="(TOP) plan view of an l-shaped building with three lines of shear walls, two exterior and one interior. Chords are shown at edges perpendicular to load direction, and collectors at edges parallel and at the interior shear wall line. &#10;&#10;(BOTTOM) Typical loading assumption, with two simple-spans."/>
          <p:cNvPicPr>
            <a:picLocks noChangeAspect="1"/>
          </p:cNvPicPr>
          <p:nvPr/>
        </p:nvPicPr>
        <p:blipFill>
          <a:blip r:embed="rId3">
            <a:extLst>
              <a:ext uri="{28A0092B-C50C-407E-A947-70E740481C1C}">
                <a14:useLocalDpi xmlns:a14="http://schemas.microsoft.com/office/drawing/2010/main" val="0"/>
              </a:ext>
            </a:extLst>
          </a:blip>
          <a:srcRect l="41953" t="5341" r="5873" b="7240"/>
          <a:stretch>
            <a:fillRect/>
          </a:stretch>
        </p:blipFill>
        <p:spPr bwMode="auto">
          <a:xfrm>
            <a:off x="3984673" y="1564468"/>
            <a:ext cx="4357469" cy="46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546099" y="1822621"/>
            <a:ext cx="295675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simplifying assumptions:</a:t>
            </a:r>
          </a:p>
          <a:p>
            <a:pPr marL="0" indent="0" eaLnBrk="1" hangingPunct="1">
              <a:buClr>
                <a:schemeClr val="accent1"/>
              </a:buClr>
              <a:defRPr/>
            </a:pPr>
            <a:r>
              <a:rPr lang="en-US" sz="2400" dirty="0">
                <a:latin typeface="+mn-lt"/>
                <a:cs typeface="Arial" charset="0"/>
              </a:rPr>
              <a:t>-Collector resists tension &amp; compression</a:t>
            </a:r>
          </a:p>
          <a:p>
            <a:pPr marL="0" indent="0" eaLnBrk="1" hangingPunct="1">
              <a:buClr>
                <a:schemeClr val="accent1"/>
              </a:buClr>
              <a:defRPr/>
            </a:pPr>
            <a:r>
              <a:rPr lang="en-US" sz="2400" dirty="0">
                <a:latin typeface="+mn-lt"/>
                <a:cs typeface="Arial" charset="0"/>
              </a:rPr>
              <a:t>- Continuity assumption may vary at interior vertical element</a:t>
            </a:r>
          </a:p>
        </p:txBody>
      </p:sp>
      <p:sp>
        <p:nvSpPr>
          <p:cNvPr id="34819" name="Rectangle 2"/>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83964628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1" descr="Two primary types of wood structural panel diaphragm exist. Block diaphragm. Framing is put behind every edge of every wood structural panel sheet, and edge nailing at a spacing of six inches on center or closer is provided at every edge in addition to field nailing,&#10;" title="Isometric of a blocked diaphragm."/>
          <p:cNvPicPr>
            <a:picLocks noChangeAspect="1"/>
          </p:cNvPicPr>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2286000" y="1451512"/>
            <a:ext cx="5880100" cy="473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393700" y="1576754"/>
            <a:ext cx="1892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sheathing:</a:t>
            </a:r>
          </a:p>
          <a:p>
            <a:pPr marL="0" indent="0" eaLnBrk="1" hangingPunct="1">
              <a:buClr>
                <a:schemeClr val="accent1"/>
              </a:buClr>
              <a:defRPr/>
            </a:pPr>
            <a:r>
              <a:rPr lang="en-US" sz="2400" dirty="0">
                <a:latin typeface="+mn-lt"/>
                <a:cs typeface="Arial" charset="0"/>
              </a:rPr>
              <a:t>Blocked</a:t>
            </a:r>
          </a:p>
        </p:txBody>
      </p:sp>
      <p:sp>
        <p:nvSpPr>
          <p:cNvPr id="36867"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802424983"/>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1" descr="The other type is unblocked diaphragms. In this type ends of sheathing panels are supported on and fastened to sheathing, but other diaphragm edges do not necessarily fall on framing.&#10;" title="Isometric of an unblocked diaphragm"/>
          <p:cNvPicPr>
            <a:picLocks noChangeAspect="1"/>
          </p:cNvPicPr>
          <p:nvPr/>
        </p:nvPicPr>
        <p:blipFill>
          <a:blip r:embed="rId3">
            <a:extLst>
              <a:ext uri="{28A0092B-C50C-407E-A947-70E740481C1C}">
                <a14:useLocalDpi xmlns:a14="http://schemas.microsoft.com/office/drawing/2010/main" val="0"/>
              </a:ext>
            </a:extLst>
          </a:blip>
          <a:srcRect l="-5" t="-2" r="45583" b="31133"/>
          <a:stretch>
            <a:fillRect/>
          </a:stretch>
        </p:blipFill>
        <p:spPr bwMode="auto">
          <a:xfrm>
            <a:off x="2312988" y="1406428"/>
            <a:ext cx="5867400" cy="461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533331"/>
            <a:ext cx="1892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sheathing:</a:t>
            </a:r>
          </a:p>
          <a:p>
            <a:pPr marL="0" indent="0" eaLnBrk="1" hangingPunct="1">
              <a:buClr>
                <a:schemeClr val="accent1"/>
              </a:buClr>
              <a:defRPr/>
            </a:pPr>
            <a:r>
              <a:rPr lang="en-US" sz="2400" dirty="0">
                <a:latin typeface="+mn-lt"/>
                <a:cs typeface="Arial" charset="0"/>
              </a:rPr>
              <a:t>Unblocked</a:t>
            </a:r>
          </a:p>
        </p:txBody>
      </p:sp>
      <p:sp>
        <p:nvSpPr>
          <p:cNvPr id="37891"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2827658202"/>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1" descr="Roof diaphragm supported on the top of the shear wall and labels common members and fastening.&#10;&#10;Figure 3-4. Wall top plate acting as chord boundary element. The same top plate can also act as the collector boundary elemen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86246" y="1563494"/>
            <a:ext cx="4983163" cy="444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563494"/>
            <a:ext cx="1892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boundary elements: </a:t>
            </a:r>
          </a:p>
          <a:p>
            <a:pPr marL="0" indent="0" eaLnBrk="1" hangingPunct="1">
              <a:buClr>
                <a:schemeClr val="accent1"/>
              </a:buClr>
              <a:defRPr/>
            </a:pPr>
            <a:r>
              <a:rPr lang="en-US" sz="2400" dirty="0">
                <a:latin typeface="+mn-lt"/>
                <a:cs typeface="Arial" charset="0"/>
              </a:rPr>
              <a:t>Common chords and collectors</a:t>
            </a:r>
          </a:p>
        </p:txBody>
      </p:sp>
      <p:sp>
        <p:nvSpPr>
          <p:cNvPr id="40963" name="Rectangle 2" descr="Graphic shows a detail of a roof diaphragm supported on the top of the shear wall and labels common members and fastening.&#10;&#10;In many wood light-frame buildings, double top plates in the framed walls can serve as chords and collectors, as shown in this detail. In some cases top plates are not present, or chord and collector forces are larger than can reasonably be revisited by top plates and other chord and collector members must be added.&#10;"/>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913950461"/>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1" descr="A collector at an interior shear wall where the framing is perpendicular to the shear wall and straps and blocking need to be added to resist collector tension and compression forces.&#10;"/>
          <p:cNvPicPr>
            <a:picLocks noChangeAspect="1"/>
          </p:cNvPicPr>
          <p:nvPr/>
        </p:nvPicPr>
        <p:blipFill>
          <a:blip r:embed="rId3">
            <a:extLst>
              <a:ext uri="{28A0092B-C50C-407E-A947-70E740481C1C}">
                <a14:useLocalDpi xmlns:a14="http://schemas.microsoft.com/office/drawing/2010/main" val="0"/>
              </a:ext>
            </a:extLst>
          </a:blip>
          <a:srcRect l="2528" t="1584" r="3424" b="19542"/>
          <a:stretch>
            <a:fillRect/>
          </a:stretch>
        </p:blipFill>
        <p:spPr bwMode="auto">
          <a:xfrm>
            <a:off x="3238500" y="3890963"/>
            <a:ext cx="5207000" cy="243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44500" y="1212851"/>
            <a:ext cx="82296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Design of Boundary Elements</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Tension force in one load direction, compression when reversed</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Every panel edge at exterior or interior is diaphragm boundary</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Collectors parallel and perpendicular to primary framing direction</a:t>
            </a:r>
          </a:p>
        </p:txBody>
      </p:sp>
      <p:sp>
        <p:nvSpPr>
          <p:cNvPr id="77827" name="Rectangle 2" descr="The graphic shows a collector at an interior shear wall where the framing is perpendicular to the shear wall and straps and blocking need to be added to resist collector tension and compression forces.&#10;"/>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3102567386"/>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1" descr="(TOP) Wall elevation&#10;&#10;(MIDDLE) Load diagram of uniform shear coming into the wall from the diaphragm over the full length, and uniform shear going into the shear walls over partial lengths. &#10;&#10;(BOTTOM) Collector tension or compression at every location along the collector length&#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48486" y="1505242"/>
            <a:ext cx="6096000" cy="466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604889"/>
            <a:ext cx="18923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boundary elements: </a:t>
            </a:r>
          </a:p>
          <a:p>
            <a:pPr marL="0" indent="0" eaLnBrk="1" hangingPunct="1">
              <a:buClr>
                <a:schemeClr val="accent1"/>
              </a:buClr>
              <a:defRPr/>
            </a:pPr>
            <a:r>
              <a:rPr lang="en-US" sz="2400" dirty="0">
                <a:latin typeface="+mn-lt"/>
                <a:cs typeface="Arial" charset="0"/>
              </a:rPr>
              <a:t>Common collectors</a:t>
            </a:r>
          </a:p>
        </p:txBody>
      </p:sp>
      <p:sp>
        <p:nvSpPr>
          <p:cNvPr id="41987"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411464652"/>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1" descr="Pan view of a diaphragm with a significant opening, and boundary members at each side of the opening and extending beyond.&#10;&#10;Figure 3-6: Wood light-frame diaphragm with opening. Supplemental bounday members are added around the open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3438" y="1800111"/>
            <a:ext cx="7040562" cy="427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629415"/>
            <a:ext cx="1892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boundary elements: </a:t>
            </a:r>
          </a:p>
          <a:p>
            <a:pPr marL="0" indent="0" eaLnBrk="1" hangingPunct="1">
              <a:buClr>
                <a:schemeClr val="accent1"/>
              </a:buClr>
              <a:defRPr/>
            </a:pPr>
            <a:r>
              <a:rPr lang="en-US" sz="2400" dirty="0">
                <a:latin typeface="+mn-lt"/>
                <a:cs typeface="Arial" charset="0"/>
              </a:rPr>
              <a:t>Detailing at diaphragm openings</a:t>
            </a:r>
          </a:p>
        </p:txBody>
      </p:sp>
      <p:sp>
        <p:nvSpPr>
          <p:cNvPr id="43011"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253669243"/>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1" descr="Plan view of a diaphragm in which smaller subdiaphragms are identified.&#10;&#10;Figure 3-7: Plan of roof diaphragm with subdiaphragms for concrete or masonry wall seismic anchorage for loading in the east-west direction"/>
          <p:cNvPicPr>
            <a:picLocks noChangeAspect="1"/>
          </p:cNvPicPr>
          <p:nvPr/>
        </p:nvPicPr>
        <p:blipFill>
          <a:blip r:embed="rId3" cstate="print">
            <a:extLst>
              <a:ext uri="{28A0092B-C50C-407E-A947-70E740481C1C}">
                <a14:useLocalDpi xmlns:a14="http://schemas.microsoft.com/office/drawing/2010/main" val="0"/>
              </a:ext>
            </a:extLst>
          </a:blip>
          <a:srcRect r="2446"/>
          <a:stretch>
            <a:fillRect/>
          </a:stretch>
        </p:blipFill>
        <p:spPr bwMode="auto">
          <a:xfrm>
            <a:off x="1828800" y="1601841"/>
            <a:ext cx="6994525" cy="452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3"/>
          <p:cNvSpPr txBox="1">
            <a:spLocks noChangeArrowheads="1"/>
          </p:cNvSpPr>
          <p:nvPr/>
        </p:nvSpPr>
        <p:spPr bwMode="auto">
          <a:xfrm>
            <a:off x="420688" y="1725636"/>
            <a:ext cx="248293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Subdiaphragms providing diaphragm continuous ties at concrete or masonry walls</a:t>
            </a:r>
          </a:p>
        </p:txBody>
      </p:sp>
      <p:sp>
        <p:nvSpPr>
          <p:cNvPr id="44034"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13886703"/>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a:t>Diaphragm Seismic Design Forces</a:t>
            </a:r>
            <a:endParaRPr lang="en-US" altLang="en-US" dirty="0"/>
          </a:p>
        </p:txBody>
      </p:sp>
      <p:sp>
        <p:nvSpPr>
          <p:cNvPr id="5123" name="Text Box 3"/>
          <p:cNvSpPr txBox="1">
            <a:spLocks noChangeArrowheads="1"/>
          </p:cNvSpPr>
          <p:nvPr/>
        </p:nvSpPr>
        <p:spPr bwMode="auto">
          <a:xfrm>
            <a:off x="546100" y="1417638"/>
            <a:ext cx="44831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a:t>
            </a:r>
          </a:p>
          <a:p>
            <a:pPr eaLnBrk="1" hangingPunct="1">
              <a:buClr>
                <a:schemeClr val="accent1"/>
              </a:buClr>
              <a:buFont typeface="Wingdings" pitchFamily="2" charset="2"/>
              <a:buChar char="§"/>
              <a:defRPr/>
            </a:pPr>
            <a:r>
              <a:rPr lang="en-US" sz="2400" dirty="0">
                <a:latin typeface="+mn-lt"/>
                <a:cs typeface="Arial" charset="0"/>
              </a:rPr>
              <a:t> Inertial forces </a:t>
            </a:r>
          </a:p>
          <a:p>
            <a:pPr lvl="1" eaLnBrk="1" hangingPunct="1">
              <a:buClr>
                <a:schemeClr val="accent1"/>
              </a:buClr>
              <a:buFont typeface="Wingdings" pitchFamily="2" charset="2"/>
              <a:buChar char="§"/>
              <a:defRPr/>
            </a:pPr>
            <a:r>
              <a:rPr lang="en-US" sz="2400" dirty="0">
                <a:latin typeface="+mn-lt"/>
                <a:cs typeface="Arial" charset="0"/>
              </a:rPr>
              <a:t>generated by the seismic weight tributary to the diaphragm</a:t>
            </a:r>
          </a:p>
          <a:p>
            <a:pPr marL="0" indent="0" eaLnBrk="1" hangingPunct="1">
              <a:buClr>
                <a:schemeClr val="accent1"/>
              </a:buClr>
              <a:defRPr/>
            </a:pPr>
            <a:endParaRPr lang="en-US" sz="2400" dirty="0">
              <a:latin typeface="+mn-lt"/>
              <a:cs typeface="Arial" charset="0"/>
            </a:endParaRPr>
          </a:p>
        </p:txBody>
      </p:sp>
      <p:pic>
        <p:nvPicPr>
          <p:cNvPr id="54276" name="Picture 1" descr="New under ASCE 7-16 there are two methods to calculate diaphragm inertial forces generated at each floor level due to the tributary mass. As in past editions of ASCE 7, the basic method is shown here and is addressed in Sec. 12.10.1. New with ASCE 7-16 is the alternate diaphragm design methodology of Section 12.10.3. This method specifically considers the ductility and displacement capacity of each diaphragm system, and assigned a diaphragm “R-factor, noted as R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3087" y="3725863"/>
            <a:ext cx="6372225"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6801599"/>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p:txBody>
          <a:bodyPr/>
          <a:lstStyle/>
          <a:p>
            <a:r>
              <a:rPr lang="en-US" altLang="en-US"/>
              <a:t>Diaphragm Seismic Design Forces</a:t>
            </a:r>
            <a:endParaRPr lang="en-US" altLang="en-US" dirty="0"/>
          </a:p>
        </p:txBody>
      </p:sp>
      <p:sp>
        <p:nvSpPr>
          <p:cNvPr id="5123" name="Text Box 3"/>
          <p:cNvSpPr txBox="1">
            <a:spLocks noChangeArrowheads="1"/>
          </p:cNvSpPr>
          <p:nvPr/>
        </p:nvSpPr>
        <p:spPr bwMode="auto">
          <a:xfrm>
            <a:off x="546100" y="1417638"/>
            <a:ext cx="43576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a:t>
            </a:r>
          </a:p>
          <a:p>
            <a:pPr eaLnBrk="1" hangingPunct="1">
              <a:buClr>
                <a:schemeClr val="accent1"/>
              </a:buClr>
              <a:buFont typeface="Wingdings" pitchFamily="2" charset="2"/>
              <a:buChar char="§"/>
              <a:defRPr/>
            </a:pPr>
            <a:r>
              <a:rPr lang="en-US" sz="2400" dirty="0">
                <a:latin typeface="+mn-lt"/>
                <a:cs typeface="Arial" charset="0"/>
              </a:rPr>
              <a:t>Inertial forces</a:t>
            </a:r>
          </a:p>
          <a:p>
            <a:pPr eaLnBrk="1" hangingPunct="1">
              <a:buClr>
                <a:schemeClr val="accent1"/>
              </a:buClr>
              <a:buFont typeface="Wingdings" pitchFamily="2" charset="2"/>
              <a:buChar char="§"/>
              <a:defRPr/>
            </a:pPr>
            <a:r>
              <a:rPr lang="en-US" sz="2400" dirty="0">
                <a:latin typeface="+mn-lt"/>
                <a:cs typeface="Arial" charset="0"/>
              </a:rPr>
              <a:t>Transfer forces  </a:t>
            </a:r>
          </a:p>
          <a:p>
            <a:pPr lvl="1" eaLnBrk="1" hangingPunct="1">
              <a:buClr>
                <a:schemeClr val="accent1"/>
              </a:buClr>
              <a:buFont typeface="Wingdings" pitchFamily="2" charset="2"/>
              <a:buChar char="§"/>
              <a:defRPr/>
            </a:pPr>
            <a:r>
              <a:rPr lang="en-US" sz="2400" dirty="0">
                <a:latin typeface="+mn-lt"/>
                <a:cs typeface="Arial" charset="0"/>
              </a:rPr>
              <a:t>generated by discontinued vertical elements or </a:t>
            </a:r>
          </a:p>
          <a:p>
            <a:pPr lvl="1" eaLnBrk="1" hangingPunct="1">
              <a:buClr>
                <a:schemeClr val="accent1"/>
              </a:buClr>
              <a:buFont typeface="Wingdings" pitchFamily="2" charset="2"/>
              <a:buChar char="§"/>
              <a:defRPr/>
            </a:pPr>
            <a:r>
              <a:rPr lang="en-US" sz="2400" dirty="0">
                <a:latin typeface="+mn-lt"/>
                <a:cs typeface="Arial" charset="0"/>
              </a:rPr>
              <a:t>generated by changes in stiffness of vertical elements over height of structure  </a:t>
            </a:r>
          </a:p>
          <a:p>
            <a:pPr marL="0" indent="0" eaLnBrk="1" hangingPunct="1">
              <a:buClr>
                <a:schemeClr val="accent1"/>
              </a:buClr>
              <a:defRPr/>
            </a:pPr>
            <a:endParaRPr lang="en-US" sz="2400" dirty="0">
              <a:latin typeface="+mn-lt"/>
              <a:cs typeface="Arial" charset="0"/>
            </a:endParaRPr>
          </a:p>
        </p:txBody>
      </p:sp>
      <p:pic>
        <p:nvPicPr>
          <p:cNvPr id="55299" name="Picture 6" descr="Graphic is a photo of a dingle family dwelling with offsets between second story and first story shear walls. The dwelling has transfer forces in the diaphragm due to the second floor shear wall shear being transferred by the diaphragm from the bottom of the second floor walls to the top of the first floor walls. &#10;&#10;In addition to inertial forces, it is important that forces transferred from one shear wall line to another (transfer forces) are accounted for in determining diaphragm design seismic forces.&#10;"/>
          <p:cNvPicPr>
            <a:picLocks noChangeAspect="1"/>
          </p:cNvPicPr>
          <p:nvPr/>
        </p:nvPicPr>
        <p:blipFill>
          <a:blip r:embed="rId3">
            <a:extLst>
              <a:ext uri="{28A0092B-C50C-407E-A947-70E740481C1C}">
                <a14:useLocalDpi xmlns:a14="http://schemas.microsoft.com/office/drawing/2010/main" val="0"/>
              </a:ext>
            </a:extLst>
          </a:blip>
          <a:srcRect l="18361" t="21091" r="27733" b="25784"/>
          <a:stretch>
            <a:fillRect/>
          </a:stretch>
        </p:blipFill>
        <p:spPr bwMode="auto">
          <a:xfrm>
            <a:off x="4789488" y="2408238"/>
            <a:ext cx="4011612"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4479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756356" y="2041212"/>
            <a:ext cx="7579924" cy="3057247"/>
          </a:xfrm>
          <a:prstGeom prst="rect">
            <a:avLst/>
          </a:prstGeom>
        </p:spPr>
        <p:txBody>
          <a:bodyPr vert="horz" wrap="square" lIns="0" tIns="0" rIns="0" bIns="0" rtlCol="0">
            <a:spAutoFit/>
          </a:bodyPr>
          <a:lstStyle/>
          <a:p>
            <a:r>
              <a:rPr spc="-4" dirty="0">
                <a:latin typeface="Arial"/>
                <a:cs typeface="Arial"/>
              </a:rPr>
              <a:t>S</a:t>
            </a:r>
            <a:r>
              <a:rPr dirty="0">
                <a:latin typeface="Arial"/>
                <a:cs typeface="Arial"/>
              </a:rPr>
              <a:t>a</a:t>
            </a:r>
            <a:r>
              <a:rPr spc="-4" dirty="0">
                <a:latin typeface="Arial"/>
                <a:cs typeface="Arial"/>
              </a:rPr>
              <a:t>m</a:t>
            </a:r>
            <a:r>
              <a:rPr dirty="0">
                <a:latin typeface="Arial"/>
                <a:cs typeface="Arial"/>
              </a:rPr>
              <a:t>ple</a:t>
            </a:r>
            <a:r>
              <a:rPr spc="-13" dirty="0">
                <a:latin typeface="Arial"/>
                <a:cs typeface="Arial"/>
              </a:rPr>
              <a:t> </a:t>
            </a:r>
            <a:r>
              <a:rPr spc="4" dirty="0">
                <a:latin typeface="Arial"/>
                <a:cs typeface="Arial"/>
              </a:rPr>
              <a:t>D</a:t>
            </a:r>
            <a:r>
              <a:rPr lang="en-US" spc="4" dirty="0">
                <a:latin typeface="Arial"/>
                <a:cs typeface="Arial"/>
              </a:rPr>
              <a:t>ouglas </a:t>
            </a:r>
            <a:r>
              <a:rPr dirty="0">
                <a:latin typeface="Arial"/>
                <a:cs typeface="Arial"/>
              </a:rPr>
              <a:t>F</a:t>
            </a:r>
            <a:r>
              <a:rPr lang="en-US" dirty="0">
                <a:latin typeface="Arial"/>
                <a:cs typeface="Arial"/>
              </a:rPr>
              <a:t>ir-</a:t>
            </a:r>
            <a:r>
              <a:rPr dirty="0">
                <a:latin typeface="Arial"/>
                <a:cs typeface="Arial"/>
              </a:rPr>
              <a:t>L</a:t>
            </a:r>
            <a:r>
              <a:rPr lang="en-US" dirty="0">
                <a:latin typeface="Arial"/>
                <a:cs typeface="Arial"/>
              </a:rPr>
              <a:t>arch</a:t>
            </a:r>
            <a:r>
              <a:rPr spc="-4" dirty="0">
                <a:latin typeface="Arial"/>
                <a:cs typeface="Arial"/>
              </a:rPr>
              <a:t> </a:t>
            </a:r>
            <a:r>
              <a:rPr dirty="0">
                <a:latin typeface="Arial"/>
                <a:cs typeface="Arial"/>
              </a:rPr>
              <a:t>perpend</a:t>
            </a:r>
            <a:r>
              <a:rPr spc="-4" dirty="0">
                <a:latin typeface="Arial"/>
                <a:cs typeface="Arial"/>
              </a:rPr>
              <a:t>i</a:t>
            </a:r>
            <a:r>
              <a:rPr spc="4" dirty="0">
                <a:latin typeface="Arial"/>
                <a:cs typeface="Arial"/>
              </a:rPr>
              <a:t>c</a:t>
            </a:r>
            <a:r>
              <a:rPr dirty="0">
                <a:latin typeface="Arial"/>
                <a:cs typeface="Arial"/>
              </a:rPr>
              <a:t>u</a:t>
            </a:r>
            <a:r>
              <a:rPr spc="-4" dirty="0">
                <a:latin typeface="Arial"/>
                <a:cs typeface="Arial"/>
              </a:rPr>
              <a:t>l</a:t>
            </a:r>
            <a:r>
              <a:rPr dirty="0">
                <a:latin typeface="Arial"/>
                <a:cs typeface="Arial"/>
              </a:rPr>
              <a:t>ar</a:t>
            </a:r>
            <a:r>
              <a:rPr spc="-44" dirty="0">
                <a:latin typeface="Arial"/>
                <a:cs typeface="Arial"/>
              </a:rPr>
              <a:t> </a:t>
            </a:r>
            <a:r>
              <a:rPr spc="-9" dirty="0">
                <a:latin typeface="Arial"/>
                <a:cs typeface="Arial"/>
              </a:rPr>
              <a:t>t</a:t>
            </a:r>
            <a:r>
              <a:rPr dirty="0">
                <a:latin typeface="Arial"/>
                <a:cs typeface="Arial"/>
              </a:rPr>
              <a:t>o</a:t>
            </a:r>
            <a:r>
              <a:rPr spc="-4" dirty="0">
                <a:latin typeface="Arial"/>
                <a:cs typeface="Arial"/>
              </a:rPr>
              <a:t> </a:t>
            </a:r>
            <a:r>
              <a:rPr dirty="0">
                <a:latin typeface="Arial"/>
                <a:cs typeface="Arial"/>
              </a:rPr>
              <a:t>gra</a:t>
            </a:r>
            <a:r>
              <a:rPr spc="-4" dirty="0">
                <a:latin typeface="Arial"/>
                <a:cs typeface="Arial"/>
              </a:rPr>
              <a:t>i</a:t>
            </a:r>
            <a:r>
              <a:rPr dirty="0">
                <a:latin typeface="Arial"/>
                <a:cs typeface="Arial"/>
              </a:rPr>
              <a:t>n</a:t>
            </a:r>
            <a:r>
              <a:rPr spc="-27" dirty="0">
                <a:latin typeface="Arial"/>
                <a:cs typeface="Arial"/>
              </a:rPr>
              <a:t> </a:t>
            </a:r>
            <a:r>
              <a:rPr dirty="0">
                <a:latin typeface="Arial"/>
                <a:cs typeface="Arial"/>
              </a:rPr>
              <a:t>de</a:t>
            </a:r>
            <a:r>
              <a:rPr spc="4" dirty="0">
                <a:latin typeface="Arial"/>
                <a:cs typeface="Arial"/>
              </a:rPr>
              <a:t>s</a:t>
            </a:r>
            <a:r>
              <a:rPr dirty="0">
                <a:latin typeface="Arial"/>
                <a:cs typeface="Arial"/>
              </a:rPr>
              <a:t>ign</a:t>
            </a:r>
            <a:r>
              <a:rPr spc="-13" dirty="0">
                <a:latin typeface="Arial"/>
                <a:cs typeface="Arial"/>
              </a:rPr>
              <a:t> </a:t>
            </a:r>
            <a:r>
              <a:rPr dirty="0">
                <a:latin typeface="Arial"/>
                <a:cs typeface="Arial"/>
              </a:rPr>
              <a:t>proper</a:t>
            </a:r>
            <a:r>
              <a:rPr spc="-9" dirty="0">
                <a:latin typeface="Arial"/>
                <a:cs typeface="Arial"/>
              </a:rPr>
              <a:t>t</a:t>
            </a:r>
            <a:r>
              <a:rPr spc="-4" dirty="0">
                <a:latin typeface="Arial"/>
                <a:cs typeface="Arial"/>
              </a:rPr>
              <a:t>i</a:t>
            </a:r>
            <a:r>
              <a:rPr dirty="0">
                <a:latin typeface="Arial"/>
                <a:cs typeface="Arial"/>
              </a:rPr>
              <a:t>e</a:t>
            </a:r>
            <a:r>
              <a:rPr spc="-9" dirty="0">
                <a:latin typeface="Arial"/>
                <a:cs typeface="Arial"/>
              </a:rPr>
              <a:t>s</a:t>
            </a:r>
            <a:r>
              <a:rPr lang="en-US" spc="-9" dirty="0">
                <a:latin typeface="Arial"/>
                <a:cs typeface="Arial"/>
              </a:rPr>
              <a:t> (reference resistance)</a:t>
            </a:r>
            <a:r>
              <a:rPr dirty="0">
                <a:latin typeface="Arial"/>
                <a:cs typeface="Arial"/>
              </a:rPr>
              <a:t>:</a:t>
            </a:r>
          </a:p>
          <a:p>
            <a:pPr marL="316093" indent="-304804">
              <a:spcBef>
                <a:spcPts val="427"/>
              </a:spcBef>
              <a:buClr>
                <a:srgbClr val="FF0000"/>
              </a:buClr>
              <a:buFont typeface="Arial"/>
              <a:buChar char="•"/>
              <a:tabLst>
                <a:tab pos="316093" algn="l"/>
              </a:tabLst>
            </a:pPr>
            <a:r>
              <a:rPr dirty="0">
                <a:latin typeface="Arial"/>
                <a:cs typeface="Arial"/>
              </a:rPr>
              <a:t>Ten</a:t>
            </a:r>
            <a:r>
              <a:rPr spc="4" dirty="0">
                <a:latin typeface="Arial"/>
                <a:cs typeface="Arial"/>
              </a:rPr>
              <a:t>s</a:t>
            </a:r>
            <a:r>
              <a:rPr dirty="0">
                <a:latin typeface="Arial"/>
                <a:cs typeface="Arial"/>
              </a:rPr>
              <a:t>ion</a:t>
            </a:r>
            <a:r>
              <a:rPr spc="-18" dirty="0">
                <a:latin typeface="Arial"/>
                <a:cs typeface="Arial"/>
              </a:rPr>
              <a:t> </a:t>
            </a:r>
            <a:r>
              <a:rPr dirty="0">
                <a:latin typeface="Arial"/>
                <a:cs typeface="Arial"/>
              </a:rPr>
              <a:t>(perpen</a:t>
            </a:r>
            <a:r>
              <a:rPr spc="-9" dirty="0">
                <a:latin typeface="Arial"/>
                <a:cs typeface="Arial"/>
              </a:rPr>
              <a:t>d</a:t>
            </a:r>
            <a:r>
              <a:rPr dirty="0">
                <a:latin typeface="Arial"/>
                <a:cs typeface="Arial"/>
              </a:rPr>
              <a:t>i</a:t>
            </a:r>
            <a:r>
              <a:rPr spc="4" dirty="0">
                <a:latin typeface="Arial"/>
                <a:cs typeface="Arial"/>
              </a:rPr>
              <a:t>c</a:t>
            </a:r>
            <a:r>
              <a:rPr dirty="0">
                <a:latin typeface="Arial"/>
                <a:cs typeface="Arial"/>
              </a:rPr>
              <a:t>ular</a:t>
            </a:r>
            <a:r>
              <a:rPr spc="-44" dirty="0">
                <a:latin typeface="Arial"/>
                <a:cs typeface="Arial"/>
              </a:rPr>
              <a:t> </a:t>
            </a:r>
            <a:r>
              <a:rPr spc="-9" dirty="0">
                <a:latin typeface="Arial"/>
                <a:cs typeface="Arial"/>
              </a:rPr>
              <a:t>t</a:t>
            </a:r>
            <a:r>
              <a:rPr dirty="0">
                <a:latin typeface="Arial"/>
                <a:cs typeface="Arial"/>
              </a:rPr>
              <a:t>o</a:t>
            </a:r>
            <a:r>
              <a:rPr spc="-13" dirty="0">
                <a:latin typeface="Arial"/>
                <a:cs typeface="Arial"/>
              </a:rPr>
              <a:t> </a:t>
            </a:r>
            <a:r>
              <a:rPr dirty="0">
                <a:latin typeface="Arial"/>
                <a:cs typeface="Arial"/>
              </a:rPr>
              <a:t>gra</a:t>
            </a:r>
            <a:r>
              <a:rPr spc="-4" dirty="0">
                <a:latin typeface="Arial"/>
                <a:cs typeface="Arial"/>
              </a:rPr>
              <a:t>i</a:t>
            </a:r>
            <a:r>
              <a:rPr dirty="0">
                <a:latin typeface="Arial"/>
                <a:cs typeface="Arial"/>
              </a:rPr>
              <a:t>n):</a:t>
            </a:r>
            <a:r>
              <a:rPr spc="-31" dirty="0">
                <a:latin typeface="Arial"/>
                <a:cs typeface="Arial"/>
              </a:rPr>
              <a:t> </a:t>
            </a:r>
            <a:r>
              <a:rPr lang="en-US" dirty="0">
                <a:latin typeface="Arial"/>
                <a:cs typeface="Arial"/>
              </a:rPr>
              <a:t>no recognized design value</a:t>
            </a:r>
            <a:endParaRPr dirty="0">
              <a:latin typeface="Arial"/>
              <a:cs typeface="Arial"/>
            </a:endParaRPr>
          </a:p>
          <a:p>
            <a:pPr marL="315528" marR="73943" indent="-304239">
              <a:spcBef>
                <a:spcPts val="427"/>
              </a:spcBef>
              <a:buClr>
                <a:srgbClr val="FF0000"/>
              </a:buClr>
              <a:buFont typeface="Arial"/>
              <a:buChar char="•"/>
              <a:tabLst>
                <a:tab pos="316093" algn="l"/>
                <a:tab pos="3146253" algn="l"/>
                <a:tab pos="4227742" algn="l"/>
                <a:tab pos="5142153" algn="l"/>
              </a:tabLst>
            </a:pPr>
            <a:r>
              <a:rPr dirty="0">
                <a:latin typeface="Arial"/>
                <a:cs typeface="Arial"/>
              </a:rPr>
              <a:t>Co</a:t>
            </a:r>
            <a:r>
              <a:rPr spc="-4" dirty="0">
                <a:latin typeface="Arial"/>
                <a:cs typeface="Arial"/>
              </a:rPr>
              <a:t>m</a:t>
            </a:r>
            <a:r>
              <a:rPr dirty="0">
                <a:latin typeface="Arial"/>
                <a:cs typeface="Arial"/>
              </a:rPr>
              <a:t>pre</a:t>
            </a:r>
            <a:r>
              <a:rPr spc="4" dirty="0">
                <a:latin typeface="Arial"/>
                <a:cs typeface="Arial"/>
              </a:rPr>
              <a:t>s</a:t>
            </a:r>
            <a:r>
              <a:rPr spc="-9" dirty="0">
                <a:latin typeface="Arial"/>
                <a:cs typeface="Arial"/>
              </a:rPr>
              <a:t>s</a:t>
            </a:r>
            <a:r>
              <a:rPr dirty="0">
                <a:latin typeface="Arial"/>
                <a:cs typeface="Arial"/>
              </a:rPr>
              <a:t>ion</a:t>
            </a:r>
            <a:r>
              <a:rPr spc="-36" dirty="0">
                <a:latin typeface="Arial"/>
                <a:cs typeface="Arial"/>
              </a:rPr>
              <a:t> </a:t>
            </a:r>
            <a:r>
              <a:rPr dirty="0">
                <a:latin typeface="Arial"/>
                <a:cs typeface="Arial"/>
              </a:rPr>
              <a:t>(perpendi</a:t>
            </a:r>
            <a:r>
              <a:rPr spc="4" dirty="0">
                <a:latin typeface="Arial"/>
                <a:cs typeface="Arial"/>
              </a:rPr>
              <a:t>c</a:t>
            </a:r>
            <a:r>
              <a:rPr spc="-9" dirty="0">
                <a:latin typeface="Arial"/>
                <a:cs typeface="Arial"/>
              </a:rPr>
              <a:t>u</a:t>
            </a:r>
            <a:r>
              <a:rPr dirty="0">
                <a:latin typeface="Arial"/>
                <a:cs typeface="Arial"/>
              </a:rPr>
              <a:t>lar</a:t>
            </a:r>
            <a:r>
              <a:rPr spc="-36" dirty="0">
                <a:latin typeface="Arial"/>
                <a:cs typeface="Arial"/>
              </a:rPr>
              <a:t> </a:t>
            </a:r>
            <a:r>
              <a:rPr spc="-9" dirty="0">
                <a:latin typeface="Arial"/>
                <a:cs typeface="Arial"/>
              </a:rPr>
              <a:t>t</a:t>
            </a:r>
            <a:r>
              <a:rPr dirty="0">
                <a:latin typeface="Arial"/>
                <a:cs typeface="Arial"/>
              </a:rPr>
              <a:t>o</a:t>
            </a:r>
            <a:r>
              <a:rPr spc="-13" dirty="0">
                <a:latin typeface="Arial"/>
                <a:cs typeface="Arial"/>
              </a:rPr>
              <a:t> </a:t>
            </a:r>
            <a:r>
              <a:rPr dirty="0">
                <a:latin typeface="Arial"/>
                <a:cs typeface="Arial"/>
              </a:rPr>
              <a:t>grain):	625</a:t>
            </a:r>
            <a:r>
              <a:rPr spc="-27" dirty="0">
                <a:latin typeface="Arial"/>
                <a:cs typeface="Arial"/>
              </a:rPr>
              <a:t> </a:t>
            </a:r>
            <a:r>
              <a:rPr dirty="0">
                <a:latin typeface="Arial"/>
                <a:cs typeface="Arial"/>
              </a:rPr>
              <a:t>p</a:t>
            </a:r>
            <a:r>
              <a:rPr spc="4" dirty="0">
                <a:latin typeface="Arial"/>
                <a:cs typeface="Arial"/>
              </a:rPr>
              <a:t>s</a:t>
            </a:r>
            <a:r>
              <a:rPr dirty="0">
                <a:latin typeface="Arial"/>
                <a:cs typeface="Arial"/>
              </a:rPr>
              <a:t>i.	</a:t>
            </a:r>
            <a:r>
              <a:rPr spc="4" dirty="0">
                <a:latin typeface="Arial"/>
                <a:cs typeface="Arial"/>
              </a:rPr>
              <a:t>N</a:t>
            </a:r>
            <a:r>
              <a:rPr dirty="0">
                <a:latin typeface="Arial"/>
                <a:cs typeface="Arial"/>
              </a:rPr>
              <a:t>o</a:t>
            </a:r>
            <a:r>
              <a:rPr spc="-9" dirty="0">
                <a:latin typeface="Arial"/>
                <a:cs typeface="Arial"/>
              </a:rPr>
              <a:t>t</a:t>
            </a:r>
            <a:r>
              <a:rPr dirty="0">
                <a:latin typeface="Arial"/>
                <a:cs typeface="Arial"/>
              </a:rPr>
              <a:t>e</a:t>
            </a:r>
            <a:r>
              <a:rPr spc="-27" dirty="0">
                <a:latin typeface="Arial"/>
                <a:cs typeface="Arial"/>
              </a:rPr>
              <a:t> </a:t>
            </a:r>
            <a:r>
              <a:rPr spc="-9" dirty="0">
                <a:latin typeface="Arial"/>
                <a:cs typeface="Arial"/>
              </a:rPr>
              <a:t>t</a:t>
            </a:r>
            <a:r>
              <a:rPr dirty="0">
                <a:latin typeface="Arial"/>
                <a:cs typeface="Arial"/>
              </a:rPr>
              <a:t>hat</a:t>
            </a:r>
            <a:r>
              <a:rPr spc="-22" dirty="0">
                <a:latin typeface="Arial"/>
                <a:cs typeface="Arial"/>
              </a:rPr>
              <a:t> </a:t>
            </a:r>
            <a:r>
              <a:rPr spc="-9" dirty="0">
                <a:latin typeface="Arial"/>
                <a:cs typeface="Arial"/>
              </a:rPr>
              <a:t>t</a:t>
            </a:r>
            <a:r>
              <a:rPr dirty="0">
                <a:latin typeface="Arial"/>
                <a:cs typeface="Arial"/>
              </a:rPr>
              <a:t>h</a:t>
            </a:r>
            <a:r>
              <a:rPr spc="-4" dirty="0">
                <a:latin typeface="Arial"/>
                <a:cs typeface="Arial"/>
              </a:rPr>
              <a:t>i</a:t>
            </a:r>
            <a:r>
              <a:rPr dirty="0">
                <a:latin typeface="Arial"/>
                <a:cs typeface="Arial"/>
              </a:rPr>
              <a:t>s is</a:t>
            </a:r>
            <a:r>
              <a:rPr spc="-13" dirty="0">
                <a:latin typeface="Arial"/>
                <a:cs typeface="Arial"/>
              </a:rPr>
              <a:t> </a:t>
            </a:r>
            <a:r>
              <a:rPr dirty="0">
                <a:latin typeface="Arial"/>
                <a:cs typeface="Arial"/>
              </a:rPr>
              <a:t>deri</a:t>
            </a:r>
            <a:r>
              <a:rPr spc="-9" dirty="0">
                <a:latin typeface="Arial"/>
                <a:cs typeface="Arial"/>
              </a:rPr>
              <a:t>v</a:t>
            </a:r>
            <a:r>
              <a:rPr dirty="0">
                <a:latin typeface="Arial"/>
                <a:cs typeface="Arial"/>
              </a:rPr>
              <a:t>ed </a:t>
            </a:r>
            <a:r>
              <a:rPr spc="-9" dirty="0">
                <a:latin typeface="Arial"/>
                <a:cs typeface="Arial"/>
              </a:rPr>
              <a:t>f</a:t>
            </a:r>
            <a:r>
              <a:rPr dirty="0">
                <a:latin typeface="Arial"/>
                <a:cs typeface="Arial"/>
              </a:rPr>
              <a:t>rom</a:t>
            </a:r>
            <a:r>
              <a:rPr spc="-31" dirty="0">
                <a:latin typeface="Arial"/>
                <a:cs typeface="Arial"/>
              </a:rPr>
              <a:t> </a:t>
            </a:r>
            <a:r>
              <a:rPr dirty="0">
                <a:latin typeface="Arial"/>
                <a:cs typeface="Arial"/>
              </a:rPr>
              <a:t>a</a:t>
            </a:r>
            <a:r>
              <a:rPr spc="-4" dirty="0">
                <a:latin typeface="Arial"/>
                <a:cs typeface="Arial"/>
              </a:rPr>
              <a:t> </a:t>
            </a:r>
            <a:r>
              <a:rPr spc="4" dirty="0">
                <a:latin typeface="Arial"/>
                <a:cs typeface="Arial"/>
              </a:rPr>
              <a:t>s</a:t>
            </a:r>
            <a:r>
              <a:rPr dirty="0">
                <a:latin typeface="Arial"/>
                <a:cs typeface="Arial"/>
              </a:rPr>
              <a:t>er</a:t>
            </a:r>
            <a:r>
              <a:rPr spc="-9" dirty="0">
                <a:latin typeface="Arial"/>
                <a:cs typeface="Arial"/>
              </a:rPr>
              <a:t>v</a:t>
            </a:r>
            <a:r>
              <a:rPr dirty="0">
                <a:latin typeface="Arial"/>
                <a:cs typeface="Arial"/>
              </a:rPr>
              <a:t>i</a:t>
            </a:r>
            <a:r>
              <a:rPr spc="4" dirty="0">
                <a:latin typeface="Arial"/>
                <a:cs typeface="Arial"/>
              </a:rPr>
              <a:t>c</a:t>
            </a:r>
            <a:r>
              <a:rPr dirty="0">
                <a:latin typeface="Arial"/>
                <a:cs typeface="Arial"/>
              </a:rPr>
              <a:t>eabi</a:t>
            </a:r>
            <a:r>
              <a:rPr spc="-4" dirty="0">
                <a:latin typeface="Arial"/>
                <a:cs typeface="Arial"/>
              </a:rPr>
              <a:t>l</a:t>
            </a:r>
            <a:r>
              <a:rPr dirty="0">
                <a:latin typeface="Arial"/>
                <a:cs typeface="Arial"/>
              </a:rPr>
              <a:t>i</a:t>
            </a:r>
            <a:r>
              <a:rPr spc="-9" dirty="0">
                <a:latin typeface="Arial"/>
                <a:cs typeface="Arial"/>
              </a:rPr>
              <a:t>t</a:t>
            </a:r>
            <a:r>
              <a:rPr dirty="0">
                <a:latin typeface="Arial"/>
                <a:cs typeface="Arial"/>
              </a:rPr>
              <a:t>y</a:t>
            </a:r>
            <a:r>
              <a:rPr spc="-22" dirty="0">
                <a:latin typeface="Arial"/>
                <a:cs typeface="Arial"/>
              </a:rPr>
              <a:t> </a:t>
            </a:r>
            <a:r>
              <a:rPr spc="-4" dirty="0">
                <a:latin typeface="Arial"/>
                <a:cs typeface="Arial"/>
              </a:rPr>
              <a:t>l</a:t>
            </a:r>
            <a:r>
              <a:rPr dirty="0">
                <a:latin typeface="Arial"/>
                <a:cs typeface="Arial"/>
              </a:rPr>
              <a:t>i</a:t>
            </a:r>
            <a:r>
              <a:rPr spc="-4" dirty="0">
                <a:latin typeface="Arial"/>
                <a:cs typeface="Arial"/>
              </a:rPr>
              <a:t>mi</a:t>
            </a:r>
            <a:r>
              <a:rPr dirty="0">
                <a:latin typeface="Arial"/>
                <a:cs typeface="Arial"/>
              </a:rPr>
              <a:t>t</a:t>
            </a:r>
            <a:r>
              <a:rPr spc="-13" dirty="0">
                <a:latin typeface="Arial"/>
                <a:cs typeface="Arial"/>
              </a:rPr>
              <a:t> </a:t>
            </a:r>
            <a:r>
              <a:rPr spc="4" dirty="0">
                <a:latin typeface="Arial"/>
                <a:cs typeface="Arial"/>
              </a:rPr>
              <a:t>s</a:t>
            </a:r>
            <a:r>
              <a:rPr spc="-9" dirty="0">
                <a:latin typeface="Arial"/>
                <a:cs typeface="Arial"/>
              </a:rPr>
              <a:t>t</a:t>
            </a:r>
            <a:r>
              <a:rPr dirty="0">
                <a:latin typeface="Arial"/>
                <a:cs typeface="Arial"/>
              </a:rPr>
              <a:t>a</a:t>
            </a:r>
            <a:r>
              <a:rPr spc="-9" dirty="0">
                <a:latin typeface="Arial"/>
                <a:cs typeface="Arial"/>
              </a:rPr>
              <a:t>t</a:t>
            </a:r>
            <a:r>
              <a:rPr dirty="0">
                <a:latin typeface="Arial"/>
                <a:cs typeface="Arial"/>
              </a:rPr>
              <a:t>e</a:t>
            </a:r>
            <a:r>
              <a:rPr spc="-13" dirty="0">
                <a:latin typeface="Arial"/>
                <a:cs typeface="Arial"/>
              </a:rPr>
              <a:t> </a:t>
            </a:r>
            <a:r>
              <a:rPr dirty="0">
                <a:latin typeface="Arial"/>
                <a:cs typeface="Arial"/>
              </a:rPr>
              <a:t>of</a:t>
            </a:r>
            <a:r>
              <a:rPr spc="-22" dirty="0">
                <a:latin typeface="Arial"/>
                <a:cs typeface="Arial"/>
              </a:rPr>
              <a:t> </a:t>
            </a:r>
            <a:r>
              <a:rPr dirty="0">
                <a:latin typeface="Arial"/>
                <a:cs typeface="Arial"/>
              </a:rPr>
              <a:t>~</a:t>
            </a:r>
            <a:r>
              <a:rPr spc="-13" dirty="0">
                <a:latin typeface="Arial"/>
                <a:cs typeface="Arial"/>
              </a:rPr>
              <a:t> </a:t>
            </a:r>
            <a:r>
              <a:rPr dirty="0">
                <a:latin typeface="Arial"/>
                <a:cs typeface="Arial"/>
              </a:rPr>
              <a:t>0</a:t>
            </a:r>
            <a:r>
              <a:rPr spc="-9" dirty="0">
                <a:latin typeface="Arial"/>
                <a:cs typeface="Arial"/>
              </a:rPr>
              <a:t>.</a:t>
            </a:r>
            <a:r>
              <a:rPr dirty="0">
                <a:latin typeface="Arial"/>
                <a:cs typeface="Arial"/>
              </a:rPr>
              <a:t>04”</a:t>
            </a:r>
            <a:r>
              <a:rPr spc="-22" dirty="0">
                <a:latin typeface="Arial"/>
                <a:cs typeface="Arial"/>
              </a:rPr>
              <a:t> </a:t>
            </a:r>
            <a:r>
              <a:rPr dirty="0">
                <a:latin typeface="Arial"/>
                <a:cs typeface="Arial"/>
              </a:rPr>
              <a:t>per</a:t>
            </a:r>
            <a:r>
              <a:rPr spc="-4" dirty="0">
                <a:latin typeface="Arial"/>
                <a:cs typeface="Arial"/>
              </a:rPr>
              <a:t>m</a:t>
            </a:r>
            <a:r>
              <a:rPr dirty="0">
                <a:latin typeface="Arial"/>
                <a:cs typeface="Arial"/>
              </a:rPr>
              <a:t>anent</a:t>
            </a:r>
            <a:r>
              <a:rPr spc="-53" dirty="0">
                <a:latin typeface="Arial"/>
                <a:cs typeface="Arial"/>
              </a:rPr>
              <a:t> </a:t>
            </a:r>
            <a:r>
              <a:rPr dirty="0">
                <a:latin typeface="Arial"/>
                <a:cs typeface="Arial"/>
              </a:rPr>
              <a:t>de</a:t>
            </a:r>
            <a:r>
              <a:rPr spc="-9" dirty="0">
                <a:latin typeface="Arial"/>
                <a:cs typeface="Arial"/>
              </a:rPr>
              <a:t>f</a:t>
            </a:r>
            <a:r>
              <a:rPr dirty="0">
                <a:latin typeface="Arial"/>
                <a:cs typeface="Arial"/>
              </a:rPr>
              <a:t>or</a:t>
            </a:r>
            <a:r>
              <a:rPr spc="-4" dirty="0">
                <a:latin typeface="Arial"/>
                <a:cs typeface="Arial"/>
              </a:rPr>
              <a:t>m</a:t>
            </a:r>
            <a:r>
              <a:rPr dirty="0">
                <a:latin typeface="Arial"/>
                <a:cs typeface="Arial"/>
              </a:rPr>
              <a:t>a</a:t>
            </a:r>
            <a:r>
              <a:rPr spc="-9" dirty="0">
                <a:latin typeface="Arial"/>
                <a:cs typeface="Arial"/>
              </a:rPr>
              <a:t>t</a:t>
            </a:r>
            <a:r>
              <a:rPr spc="-4" dirty="0">
                <a:latin typeface="Arial"/>
                <a:cs typeface="Arial"/>
              </a:rPr>
              <a:t>i</a:t>
            </a:r>
            <a:r>
              <a:rPr dirty="0">
                <a:latin typeface="Arial"/>
                <a:cs typeface="Arial"/>
              </a:rPr>
              <a:t>on</a:t>
            </a:r>
            <a:r>
              <a:rPr spc="-36" dirty="0">
                <a:latin typeface="Arial"/>
                <a:cs typeface="Arial"/>
              </a:rPr>
              <a:t> </a:t>
            </a:r>
            <a:r>
              <a:rPr dirty="0">
                <a:latin typeface="Arial"/>
                <a:cs typeface="Arial"/>
              </a:rPr>
              <a:t>under </a:t>
            </a:r>
            <a:r>
              <a:rPr spc="4" dirty="0">
                <a:latin typeface="Arial"/>
                <a:cs typeface="Arial"/>
              </a:rPr>
              <a:t>s</a:t>
            </a:r>
            <a:r>
              <a:rPr spc="-9" dirty="0">
                <a:latin typeface="Arial"/>
                <a:cs typeface="Arial"/>
              </a:rPr>
              <a:t>t</a:t>
            </a:r>
            <a:r>
              <a:rPr dirty="0">
                <a:latin typeface="Arial"/>
                <a:cs typeface="Arial"/>
              </a:rPr>
              <a:t>re</a:t>
            </a:r>
            <a:r>
              <a:rPr spc="4" dirty="0">
                <a:latin typeface="Arial"/>
                <a:cs typeface="Arial"/>
              </a:rPr>
              <a:t>s</a:t>
            </a:r>
            <a:r>
              <a:rPr dirty="0">
                <a:latin typeface="Arial"/>
                <a:cs typeface="Arial"/>
              </a:rPr>
              <a:t>s</a:t>
            </a:r>
            <a:r>
              <a:rPr spc="-31" dirty="0">
                <a:latin typeface="Arial"/>
                <a:cs typeface="Arial"/>
              </a:rPr>
              <a:t> </a:t>
            </a:r>
            <a:r>
              <a:rPr spc="-4" dirty="0">
                <a:latin typeface="Arial"/>
                <a:cs typeface="Arial"/>
              </a:rPr>
              <a:t>i</a:t>
            </a:r>
            <a:r>
              <a:rPr dirty="0">
                <a:latin typeface="Arial"/>
                <a:cs typeface="Arial"/>
              </a:rPr>
              <a:t>n</a:t>
            </a:r>
            <a:r>
              <a:rPr spc="-4" dirty="0">
                <a:latin typeface="Arial"/>
                <a:cs typeface="Arial"/>
              </a:rPr>
              <a:t> </a:t>
            </a:r>
            <a:r>
              <a:rPr spc="4" dirty="0">
                <a:latin typeface="Arial"/>
                <a:cs typeface="Arial"/>
              </a:rPr>
              <a:t>c</a:t>
            </a:r>
            <a:r>
              <a:rPr dirty="0">
                <a:latin typeface="Arial"/>
                <a:cs typeface="Arial"/>
              </a:rPr>
              <a:t>on</a:t>
            </a:r>
            <a:r>
              <a:rPr spc="-9" dirty="0">
                <a:latin typeface="Arial"/>
                <a:cs typeface="Arial"/>
              </a:rPr>
              <a:t>t</a:t>
            </a:r>
            <a:r>
              <a:rPr dirty="0">
                <a:latin typeface="Arial"/>
                <a:cs typeface="Arial"/>
              </a:rPr>
              <a:t>a</a:t>
            </a:r>
            <a:r>
              <a:rPr spc="4" dirty="0">
                <a:latin typeface="Arial"/>
                <a:cs typeface="Arial"/>
              </a:rPr>
              <a:t>c</a:t>
            </a:r>
            <a:r>
              <a:rPr dirty="0">
                <a:latin typeface="Arial"/>
                <a:cs typeface="Arial"/>
              </a:rPr>
              <a:t>t</a:t>
            </a:r>
            <a:r>
              <a:rPr spc="-44" dirty="0">
                <a:latin typeface="Arial"/>
                <a:cs typeface="Arial"/>
              </a:rPr>
              <a:t> </a:t>
            </a:r>
            <a:r>
              <a:rPr spc="4" dirty="0">
                <a:latin typeface="Arial"/>
                <a:cs typeface="Arial"/>
              </a:rPr>
              <a:t>s</a:t>
            </a:r>
            <a:r>
              <a:rPr dirty="0">
                <a:latin typeface="Arial"/>
                <a:cs typeface="Arial"/>
              </a:rPr>
              <a:t>i</a:t>
            </a:r>
            <a:r>
              <a:rPr spc="-9" dirty="0">
                <a:latin typeface="Arial"/>
                <a:cs typeface="Arial"/>
              </a:rPr>
              <a:t>t</a:t>
            </a:r>
            <a:r>
              <a:rPr dirty="0">
                <a:latin typeface="Arial"/>
                <a:cs typeface="Arial"/>
              </a:rPr>
              <a:t>ua</a:t>
            </a:r>
            <a:r>
              <a:rPr spc="-9" dirty="0">
                <a:latin typeface="Arial"/>
                <a:cs typeface="Arial"/>
              </a:rPr>
              <a:t>t</a:t>
            </a:r>
            <a:r>
              <a:rPr dirty="0">
                <a:latin typeface="Arial"/>
                <a:cs typeface="Arial"/>
              </a:rPr>
              <a:t>ion</a:t>
            </a:r>
            <a:r>
              <a:rPr spc="4" dirty="0">
                <a:latin typeface="Arial"/>
                <a:cs typeface="Arial"/>
              </a:rPr>
              <a:t>s</a:t>
            </a:r>
            <a:r>
              <a:rPr dirty="0">
                <a:latin typeface="Arial"/>
                <a:cs typeface="Arial"/>
              </a:rPr>
              <a:t>.</a:t>
            </a:r>
          </a:p>
        </p:txBody>
      </p:sp>
      <p:sp>
        <p:nvSpPr>
          <p:cNvPr id="2" name="object 2"/>
          <p:cNvSpPr txBox="1">
            <a:spLocks noGrp="1"/>
          </p:cNvSpPr>
          <p:nvPr>
            <p:ph type="title"/>
          </p:nvPr>
        </p:nvSpPr>
        <p:spPr/>
        <p:txBody>
          <a:bodyPr/>
          <a:lstStyle/>
          <a:p>
            <a:r>
              <a:rPr lang="en-US"/>
              <a:t>Basic Wood Properties</a:t>
            </a:r>
            <a:endParaRPr lang="en-US" dirty="0"/>
          </a:p>
        </p:txBody>
      </p:sp>
    </p:spTree>
    <p:extLst>
      <p:ext uri="{BB962C8B-B14F-4D97-AF65-F5344CB8AC3E}">
        <p14:creationId xmlns:p14="http://schemas.microsoft.com/office/powerpoint/2010/main" val="28558916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r>
              <a:rPr lang="en-US" altLang="en-US" dirty="0"/>
              <a:t>Diaphragm Seismic Design Forces</a:t>
            </a:r>
          </a:p>
        </p:txBody>
      </p:sp>
      <p:sp>
        <p:nvSpPr>
          <p:cNvPr id="5123" name="Text Box 3"/>
          <p:cNvSpPr txBox="1">
            <a:spLocks noChangeArrowheads="1"/>
          </p:cNvSpPr>
          <p:nvPr/>
        </p:nvSpPr>
        <p:spPr bwMode="auto">
          <a:xfrm>
            <a:off x="673100" y="1208690"/>
            <a:ext cx="78359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 </a:t>
            </a:r>
          </a:p>
          <a:p>
            <a:pPr eaLnBrk="1" hangingPunct="1">
              <a:buClr>
                <a:schemeClr val="accent1"/>
              </a:buClr>
              <a:buFont typeface="Wingdings" pitchFamily="2" charset="2"/>
              <a:buChar char="§"/>
              <a:defRPr/>
            </a:pPr>
            <a:r>
              <a:rPr lang="en-US" sz="2400" dirty="0">
                <a:latin typeface="+mn-lt"/>
                <a:cs typeface="Arial" charset="0"/>
              </a:rPr>
              <a:t>Diaphragm design must be consistent with diaphragm classification – rigid, semi-rigid, flexible   </a:t>
            </a:r>
          </a:p>
          <a:p>
            <a:pPr eaLnBrk="1" hangingPunct="1">
              <a:buClr>
                <a:schemeClr val="accent1"/>
              </a:buClr>
              <a:buFont typeface="Wingdings" pitchFamily="2" charset="2"/>
              <a:buChar char="§"/>
              <a:defRPr/>
            </a:pPr>
            <a:r>
              <a:rPr lang="en-US" sz="2400" dirty="0">
                <a:latin typeface="+mn-lt"/>
                <a:cs typeface="Arial" charset="0"/>
              </a:rPr>
              <a:t>Sheathing</a:t>
            </a:r>
          </a:p>
          <a:p>
            <a:pPr lvl="1" eaLnBrk="1" hangingPunct="1">
              <a:buClr>
                <a:schemeClr val="accent1"/>
              </a:buClr>
              <a:buFont typeface="Wingdings" pitchFamily="2" charset="2"/>
              <a:buChar char="§"/>
              <a:defRPr/>
            </a:pPr>
            <a:r>
              <a:rPr lang="en-US" sz="2400" dirty="0">
                <a:latin typeface="+mn-lt"/>
                <a:cs typeface="Arial" charset="0"/>
              </a:rPr>
              <a:t>Design for in-plane shear in accordance with SDPWS</a:t>
            </a:r>
          </a:p>
          <a:p>
            <a:pPr eaLnBrk="1" hangingPunct="1">
              <a:buClr>
                <a:schemeClr val="accent1"/>
              </a:buClr>
              <a:buFont typeface="Wingdings" pitchFamily="2" charset="2"/>
              <a:buChar char="§"/>
              <a:defRPr/>
            </a:pPr>
            <a:r>
              <a:rPr lang="en-US" sz="2400" dirty="0">
                <a:latin typeface="+mn-lt"/>
                <a:cs typeface="Arial" charset="0"/>
              </a:rPr>
              <a:t>Boundary members and connections</a:t>
            </a:r>
          </a:p>
          <a:p>
            <a:pPr lvl="1" eaLnBrk="1" hangingPunct="1">
              <a:buClr>
                <a:schemeClr val="accent1"/>
              </a:buClr>
              <a:buFont typeface="Wingdings" pitchFamily="2" charset="2"/>
              <a:buChar char="§"/>
              <a:defRPr/>
            </a:pPr>
            <a:r>
              <a:rPr lang="en-US" sz="2400" dirty="0">
                <a:latin typeface="+mn-lt"/>
                <a:cs typeface="Arial" charset="0"/>
              </a:rPr>
              <a:t>Design for tension and compression in accordance with NDS</a:t>
            </a:r>
          </a:p>
          <a:p>
            <a:pPr lvl="1" eaLnBrk="1" hangingPunct="1">
              <a:buClr>
                <a:schemeClr val="accent1"/>
              </a:buClr>
              <a:buFont typeface="Wingdings" pitchFamily="2" charset="2"/>
              <a:buChar char="§"/>
              <a:defRPr/>
            </a:pPr>
            <a:r>
              <a:rPr lang="en-US" sz="2400" dirty="0">
                <a:latin typeface="+mn-lt"/>
                <a:cs typeface="Arial" charset="0"/>
              </a:rPr>
              <a:t>No overstrength forces for chords</a:t>
            </a:r>
          </a:p>
          <a:p>
            <a:pPr lvl="1" eaLnBrk="1" hangingPunct="1">
              <a:buClr>
                <a:schemeClr val="accent1"/>
              </a:buClr>
              <a:buFont typeface="Wingdings" pitchFamily="2" charset="2"/>
              <a:buChar char="§"/>
              <a:defRPr/>
            </a:pPr>
            <a:r>
              <a:rPr lang="en-US" sz="2400" dirty="0">
                <a:latin typeface="+mn-lt"/>
                <a:cs typeface="Arial" charset="0"/>
              </a:rPr>
              <a:t>No overstrength forces for collectors for structures or portions thereof  braced entirely by light-frame shear walls (ASCE 7-10, Sec. 12.10.2)</a:t>
            </a:r>
          </a:p>
        </p:txBody>
      </p:sp>
    </p:spTree>
    <p:extLst>
      <p:ext uri="{BB962C8B-B14F-4D97-AF65-F5344CB8AC3E}">
        <p14:creationId xmlns:p14="http://schemas.microsoft.com/office/powerpoint/2010/main" val="487754817"/>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73100" y="1899920"/>
            <a:ext cx="6957059" cy="3526606"/>
          </a:xfrm>
          <a:prstGeom prst="rect">
            <a:avLst/>
          </a:prstGeom>
        </p:spPr>
        <p:txBody>
          <a:bodyPr vert="horz" wrap="square" lIns="0" tIns="0" rIns="0" bIns="0" rtlCol="0">
            <a:spAutoFit/>
          </a:bodyPr>
          <a:lstStyle/>
          <a:p>
            <a:pPr marL="316093" marR="2933454" indent="-305368"/>
            <a:r>
              <a:rPr sz="2000" dirty="0">
                <a:latin typeface="Arial"/>
                <a:cs typeface="Arial"/>
              </a:rPr>
              <a:t>P</a:t>
            </a:r>
            <a:r>
              <a:rPr sz="2000" spc="-9" dirty="0">
                <a:latin typeface="Arial"/>
                <a:cs typeface="Arial"/>
              </a:rPr>
              <a:t>e</a:t>
            </a:r>
            <a:r>
              <a:rPr sz="2000" dirty="0">
                <a:latin typeface="Arial"/>
                <a:cs typeface="Arial"/>
              </a:rPr>
              <a:t>r</a:t>
            </a:r>
            <a:r>
              <a:rPr sz="2000" spc="-4" dirty="0">
                <a:latin typeface="Arial"/>
                <a:cs typeface="Arial"/>
              </a:rPr>
              <a:t> </a:t>
            </a:r>
            <a:r>
              <a:rPr lang="en-US" sz="2000" dirty="0">
                <a:latin typeface="Arial"/>
                <a:cs typeface="Arial"/>
              </a:rPr>
              <a:t>SDPWS</a:t>
            </a:r>
            <a:r>
              <a:rPr lang="en-US" sz="2000" spc="-4" dirty="0">
                <a:latin typeface="Arial"/>
                <a:cs typeface="Arial"/>
              </a:rPr>
              <a:t> </a:t>
            </a:r>
            <a:r>
              <a:rPr sz="2000" dirty="0">
                <a:latin typeface="Arial"/>
                <a:cs typeface="Arial"/>
              </a:rPr>
              <a:t>S</a:t>
            </a:r>
            <a:r>
              <a:rPr sz="2000" spc="-9" dirty="0">
                <a:latin typeface="Arial"/>
                <a:cs typeface="Arial"/>
              </a:rPr>
              <a:t>e</a:t>
            </a:r>
            <a:r>
              <a:rPr sz="2000" spc="4" dirty="0">
                <a:latin typeface="Arial"/>
                <a:cs typeface="Arial"/>
              </a:rPr>
              <a:t>c</a:t>
            </a:r>
            <a:r>
              <a:rPr sz="2000" dirty="0">
                <a:latin typeface="Arial"/>
                <a:cs typeface="Arial"/>
              </a:rPr>
              <a:t>.</a:t>
            </a:r>
            <a:r>
              <a:rPr sz="2000" spc="-18" dirty="0">
                <a:latin typeface="Arial"/>
                <a:cs typeface="Arial"/>
              </a:rPr>
              <a:t> </a:t>
            </a:r>
            <a:r>
              <a:rPr sz="2000" spc="-9" dirty="0">
                <a:latin typeface="Arial"/>
                <a:cs typeface="Arial"/>
              </a:rPr>
              <a:t>4</a:t>
            </a:r>
            <a:r>
              <a:rPr sz="2000" spc="-4" dirty="0">
                <a:latin typeface="Arial"/>
                <a:cs typeface="Arial"/>
              </a:rPr>
              <a:t>.</a:t>
            </a:r>
            <a:r>
              <a:rPr lang="en-US" sz="2000" spc="-9" dirty="0">
                <a:latin typeface="Arial"/>
                <a:cs typeface="Arial"/>
              </a:rPr>
              <a:t>2</a:t>
            </a:r>
            <a:r>
              <a:rPr sz="2000" dirty="0">
                <a:latin typeface="Arial"/>
                <a:cs typeface="Arial"/>
              </a:rPr>
              <a:t>,</a:t>
            </a:r>
            <a:r>
              <a:rPr lang="en-US" sz="2000" dirty="0">
                <a:latin typeface="Arial"/>
                <a:cs typeface="Arial"/>
              </a:rPr>
              <a:t> </a:t>
            </a:r>
            <a:r>
              <a:rPr sz="2000" spc="-9" dirty="0">
                <a:latin typeface="Arial"/>
                <a:cs typeface="Arial"/>
              </a:rPr>
              <a:t>de</a:t>
            </a:r>
            <a:r>
              <a:rPr sz="2000" spc="4" dirty="0">
                <a:latin typeface="Arial"/>
                <a:cs typeface="Arial"/>
              </a:rPr>
              <a:t>s</a:t>
            </a:r>
            <a:r>
              <a:rPr sz="2000" spc="-4" dirty="0">
                <a:latin typeface="Arial"/>
                <a:cs typeface="Arial"/>
              </a:rPr>
              <a:t>i</a:t>
            </a:r>
            <a:r>
              <a:rPr sz="2000" spc="-9" dirty="0">
                <a:latin typeface="Arial"/>
                <a:cs typeface="Arial"/>
              </a:rPr>
              <a:t>g</a:t>
            </a:r>
            <a:r>
              <a:rPr sz="2000" dirty="0">
                <a:latin typeface="Arial"/>
                <a:cs typeface="Arial"/>
              </a:rPr>
              <a:t>n</a:t>
            </a:r>
            <a:r>
              <a:rPr sz="2000" spc="-22" dirty="0">
                <a:latin typeface="Arial"/>
                <a:cs typeface="Arial"/>
              </a:rPr>
              <a:t> </a:t>
            </a:r>
            <a:r>
              <a:rPr sz="2000" spc="-9" dirty="0">
                <a:latin typeface="Arial"/>
                <a:cs typeface="Arial"/>
              </a:rPr>
              <a:t>p</a:t>
            </a:r>
            <a:r>
              <a:rPr sz="2000" dirty="0">
                <a:latin typeface="Arial"/>
                <a:cs typeface="Arial"/>
              </a:rPr>
              <a:t>r</a:t>
            </a:r>
            <a:r>
              <a:rPr sz="2000" spc="-9" dirty="0">
                <a:latin typeface="Arial"/>
                <a:cs typeface="Arial"/>
              </a:rPr>
              <a:t>o</a:t>
            </a:r>
            <a:r>
              <a:rPr sz="2000" spc="4" dirty="0">
                <a:latin typeface="Arial"/>
                <a:cs typeface="Arial"/>
              </a:rPr>
              <a:t>v</a:t>
            </a:r>
            <a:r>
              <a:rPr sz="2000" spc="-4" dirty="0">
                <a:latin typeface="Arial"/>
                <a:cs typeface="Arial"/>
              </a:rPr>
              <a:t>i</a:t>
            </a:r>
            <a:r>
              <a:rPr sz="2000" spc="4" dirty="0">
                <a:latin typeface="Arial"/>
                <a:cs typeface="Arial"/>
              </a:rPr>
              <a:t>s</a:t>
            </a:r>
            <a:r>
              <a:rPr sz="2000" spc="-4" dirty="0">
                <a:latin typeface="Arial"/>
                <a:cs typeface="Arial"/>
              </a:rPr>
              <a:t>i</a:t>
            </a:r>
            <a:r>
              <a:rPr sz="2000" spc="-9" dirty="0">
                <a:latin typeface="Arial"/>
                <a:cs typeface="Arial"/>
              </a:rPr>
              <a:t>on</a:t>
            </a:r>
            <a:r>
              <a:rPr sz="2000" dirty="0">
                <a:latin typeface="Arial"/>
                <a:cs typeface="Arial"/>
              </a:rPr>
              <a:t>s</a:t>
            </a:r>
            <a:r>
              <a:rPr sz="2000" spc="-18" dirty="0">
                <a:latin typeface="Arial"/>
                <a:cs typeface="Arial"/>
              </a:rPr>
              <a:t> </a:t>
            </a:r>
            <a:r>
              <a:rPr sz="2000" spc="-4" dirty="0">
                <a:latin typeface="Arial"/>
                <a:cs typeface="Arial"/>
              </a:rPr>
              <a:t>i</a:t>
            </a:r>
            <a:r>
              <a:rPr sz="2000" spc="-9" dirty="0">
                <a:latin typeface="Arial"/>
                <a:cs typeface="Arial"/>
              </a:rPr>
              <a:t>n</a:t>
            </a:r>
            <a:r>
              <a:rPr sz="2000" spc="4" dirty="0">
                <a:latin typeface="Arial"/>
                <a:cs typeface="Arial"/>
              </a:rPr>
              <a:t>c</a:t>
            </a:r>
            <a:r>
              <a:rPr sz="2000" spc="-4" dirty="0">
                <a:latin typeface="Arial"/>
                <a:cs typeface="Arial"/>
              </a:rPr>
              <a:t>l</a:t>
            </a:r>
            <a:r>
              <a:rPr sz="2000" spc="-9" dirty="0">
                <a:latin typeface="Arial"/>
                <a:cs typeface="Arial"/>
              </a:rPr>
              <a:t>ude</a:t>
            </a:r>
            <a:r>
              <a:rPr lang="en-US" sz="2000" spc="-9" dirty="0">
                <a:latin typeface="Arial"/>
                <a:cs typeface="Arial"/>
              </a:rPr>
              <a:t>:</a:t>
            </a:r>
          </a:p>
          <a:p>
            <a:pPr marL="316093" marR="2933454" indent="-305368"/>
            <a:endParaRPr sz="2000" dirty="0">
              <a:latin typeface="Arial"/>
              <a:cs typeface="Arial"/>
            </a:endParaRPr>
          </a:p>
          <a:p>
            <a:pPr marL="316093" indent="-304804">
              <a:spcBef>
                <a:spcPts val="684"/>
              </a:spcBef>
              <a:buClr>
                <a:srgbClr val="FF0000"/>
              </a:buClr>
              <a:buFont typeface="Arial"/>
              <a:buChar char="•"/>
              <a:tabLst>
                <a:tab pos="316093" algn="l"/>
              </a:tabLst>
            </a:pPr>
            <a:r>
              <a:rPr sz="2000" dirty="0">
                <a:latin typeface="Arial"/>
                <a:cs typeface="Arial"/>
              </a:rPr>
              <a:t>D</a:t>
            </a:r>
            <a:r>
              <a:rPr sz="2000" spc="-9" dirty="0">
                <a:latin typeface="Arial"/>
                <a:cs typeface="Arial"/>
              </a:rPr>
              <a:t>e</a:t>
            </a:r>
            <a:r>
              <a:rPr sz="2000" spc="-4" dirty="0">
                <a:latin typeface="Arial"/>
                <a:cs typeface="Arial"/>
              </a:rPr>
              <a:t>fl</a:t>
            </a:r>
            <a:r>
              <a:rPr sz="2000" spc="-9" dirty="0">
                <a:latin typeface="Arial"/>
                <a:cs typeface="Arial"/>
              </a:rPr>
              <a:t>e</a:t>
            </a:r>
            <a:r>
              <a:rPr sz="2000" spc="4" dirty="0">
                <a:latin typeface="Arial"/>
                <a:cs typeface="Arial"/>
              </a:rPr>
              <a:t>c</a:t>
            </a:r>
            <a:r>
              <a:rPr sz="2000" spc="-4" dirty="0">
                <a:latin typeface="Arial"/>
                <a:cs typeface="Arial"/>
              </a:rPr>
              <a:t>ti</a:t>
            </a:r>
            <a:r>
              <a:rPr sz="2000" spc="-9" dirty="0">
                <a:latin typeface="Arial"/>
                <a:cs typeface="Arial"/>
              </a:rPr>
              <a:t>o</a:t>
            </a:r>
            <a:r>
              <a:rPr sz="2000" dirty="0">
                <a:latin typeface="Arial"/>
                <a:cs typeface="Arial"/>
              </a:rPr>
              <a:t>n</a:t>
            </a:r>
            <a:r>
              <a:rPr sz="2000" spc="-22" dirty="0">
                <a:latin typeface="Arial"/>
                <a:cs typeface="Arial"/>
              </a:rPr>
              <a:t> </a:t>
            </a:r>
            <a:r>
              <a:rPr sz="2000" spc="-9" dirty="0">
                <a:latin typeface="Arial"/>
                <a:cs typeface="Arial"/>
              </a:rPr>
              <a:t>de</a:t>
            </a:r>
            <a:r>
              <a:rPr sz="2000" spc="-4" dirty="0">
                <a:latin typeface="Arial"/>
                <a:cs typeface="Arial"/>
              </a:rPr>
              <a:t>t</a:t>
            </a:r>
            <a:r>
              <a:rPr sz="2000" spc="-9" dirty="0">
                <a:latin typeface="Arial"/>
                <a:cs typeface="Arial"/>
              </a:rPr>
              <a:t>e</a:t>
            </a:r>
            <a:r>
              <a:rPr sz="2000" dirty="0">
                <a:latin typeface="Arial"/>
                <a:cs typeface="Arial"/>
              </a:rPr>
              <a:t>r</a:t>
            </a:r>
            <a:r>
              <a:rPr sz="2000" spc="-9" dirty="0">
                <a:latin typeface="Arial"/>
                <a:cs typeface="Arial"/>
              </a:rPr>
              <a:t>m</a:t>
            </a:r>
            <a:r>
              <a:rPr sz="2000" spc="-4" dirty="0">
                <a:latin typeface="Arial"/>
                <a:cs typeface="Arial"/>
              </a:rPr>
              <a:t>i</a:t>
            </a:r>
            <a:r>
              <a:rPr sz="2000" spc="-9" dirty="0">
                <a:latin typeface="Arial"/>
                <a:cs typeface="Arial"/>
              </a:rPr>
              <a:t>na</a:t>
            </a:r>
            <a:r>
              <a:rPr sz="2000" spc="-4" dirty="0">
                <a:latin typeface="Arial"/>
                <a:cs typeface="Arial"/>
              </a:rPr>
              <a:t>ti</a:t>
            </a:r>
            <a:r>
              <a:rPr sz="2000" spc="-9" dirty="0">
                <a:latin typeface="Arial"/>
                <a:cs typeface="Arial"/>
              </a:rPr>
              <a:t>on</a:t>
            </a:r>
            <a:endParaRPr sz="2000" dirty="0">
              <a:latin typeface="Arial"/>
              <a:cs typeface="Arial"/>
            </a:endParaRPr>
          </a:p>
          <a:p>
            <a:pPr marL="316093" marR="3613619" indent="-304804">
              <a:spcBef>
                <a:spcPts val="680"/>
              </a:spcBef>
              <a:buClr>
                <a:srgbClr val="FF0000"/>
              </a:buClr>
              <a:buFont typeface="Arial"/>
              <a:buChar char="•"/>
              <a:tabLst>
                <a:tab pos="316093" algn="l"/>
                <a:tab pos="1637474" algn="l"/>
              </a:tabLst>
            </a:pPr>
            <a:r>
              <a:rPr sz="2000" dirty="0">
                <a:latin typeface="Arial"/>
                <a:cs typeface="Arial"/>
              </a:rPr>
              <a:t>U</a:t>
            </a:r>
            <a:r>
              <a:rPr sz="2000" spc="-9" dirty="0">
                <a:latin typeface="Arial"/>
                <a:cs typeface="Arial"/>
              </a:rPr>
              <a:t>n</a:t>
            </a:r>
            <a:r>
              <a:rPr sz="2000" spc="-4" dirty="0">
                <a:latin typeface="Arial"/>
                <a:cs typeface="Arial"/>
              </a:rPr>
              <a:t>i</a:t>
            </a:r>
            <a:r>
              <a:rPr sz="2000" dirty="0">
                <a:latin typeface="Arial"/>
                <a:cs typeface="Arial"/>
              </a:rPr>
              <a:t>t</a:t>
            </a:r>
            <a:r>
              <a:rPr sz="2000" spc="-9" dirty="0">
                <a:latin typeface="Arial"/>
                <a:cs typeface="Arial"/>
              </a:rPr>
              <a:t> </a:t>
            </a:r>
            <a:r>
              <a:rPr sz="2000" spc="4" dirty="0">
                <a:latin typeface="Arial"/>
                <a:cs typeface="Arial"/>
              </a:rPr>
              <a:t>s</a:t>
            </a:r>
            <a:r>
              <a:rPr sz="2000" spc="-9" dirty="0">
                <a:latin typeface="Arial"/>
                <a:cs typeface="Arial"/>
              </a:rPr>
              <a:t>hea</a:t>
            </a:r>
            <a:r>
              <a:rPr sz="2000" dirty="0">
                <a:latin typeface="Arial"/>
                <a:cs typeface="Arial"/>
              </a:rPr>
              <a:t>r</a:t>
            </a:r>
            <a:r>
              <a:rPr sz="2000" spc="-13" dirty="0">
                <a:latin typeface="Arial"/>
                <a:cs typeface="Arial"/>
              </a:rPr>
              <a:t> </a:t>
            </a:r>
            <a:r>
              <a:rPr sz="2000" spc="4" dirty="0">
                <a:latin typeface="Arial"/>
                <a:cs typeface="Arial"/>
              </a:rPr>
              <a:t>c</a:t>
            </a:r>
            <a:r>
              <a:rPr sz="2000" spc="-9" dirty="0">
                <a:latin typeface="Arial"/>
                <a:cs typeface="Arial"/>
              </a:rPr>
              <a:t>apa</a:t>
            </a:r>
            <a:r>
              <a:rPr sz="2000" spc="4" dirty="0">
                <a:latin typeface="Arial"/>
                <a:cs typeface="Arial"/>
              </a:rPr>
              <a:t>c</a:t>
            </a:r>
            <a:r>
              <a:rPr sz="2000" spc="-4" dirty="0">
                <a:latin typeface="Arial"/>
                <a:cs typeface="Arial"/>
              </a:rPr>
              <a:t>iti</a:t>
            </a:r>
            <a:r>
              <a:rPr sz="2000" spc="-9" dirty="0">
                <a:latin typeface="Arial"/>
                <a:cs typeface="Arial"/>
              </a:rPr>
              <a:t>es </a:t>
            </a:r>
            <a:r>
              <a:rPr sz="2000" dirty="0">
                <a:latin typeface="Arial"/>
                <a:cs typeface="Arial"/>
              </a:rPr>
              <a:t>(</a:t>
            </a:r>
            <a:r>
              <a:rPr lang="en-US" sz="2000" spc="4" dirty="0">
                <a:latin typeface="Arial"/>
                <a:cs typeface="Arial"/>
              </a:rPr>
              <a:t>diaphragm </a:t>
            </a:r>
            <a:r>
              <a:rPr sz="2000" spc="-4" dirty="0">
                <a:latin typeface="Arial"/>
                <a:cs typeface="Arial"/>
              </a:rPr>
              <a:t>t</a:t>
            </a:r>
            <a:r>
              <a:rPr sz="2000" spc="-9" dirty="0">
                <a:latin typeface="Arial"/>
                <a:cs typeface="Arial"/>
              </a:rPr>
              <a:t>ab</a:t>
            </a:r>
            <a:r>
              <a:rPr sz="2000" spc="-4" dirty="0">
                <a:latin typeface="Arial"/>
                <a:cs typeface="Arial"/>
              </a:rPr>
              <a:t>l</a:t>
            </a:r>
            <a:r>
              <a:rPr sz="2000" spc="-9" dirty="0">
                <a:latin typeface="Arial"/>
                <a:cs typeface="Arial"/>
              </a:rPr>
              <a:t>e</a:t>
            </a:r>
            <a:r>
              <a:rPr sz="2000" spc="4" dirty="0">
                <a:latin typeface="Arial"/>
                <a:cs typeface="Arial"/>
              </a:rPr>
              <a:t>s</a:t>
            </a:r>
            <a:r>
              <a:rPr sz="2000" dirty="0">
                <a:latin typeface="Arial"/>
                <a:cs typeface="Arial"/>
              </a:rPr>
              <a:t>)</a:t>
            </a:r>
          </a:p>
          <a:p>
            <a:pPr marL="316093" indent="-304804">
              <a:spcBef>
                <a:spcPts val="684"/>
              </a:spcBef>
              <a:buClr>
                <a:srgbClr val="FF0000"/>
              </a:buClr>
              <a:buFont typeface="Arial"/>
              <a:buChar char="•"/>
              <a:tabLst>
                <a:tab pos="316093" algn="l"/>
              </a:tabLst>
            </a:pPr>
            <a:r>
              <a:rPr sz="2000" dirty="0">
                <a:latin typeface="Arial"/>
                <a:cs typeface="Arial"/>
              </a:rPr>
              <a:t>A</a:t>
            </a:r>
            <a:r>
              <a:rPr sz="2000" spc="4" dirty="0">
                <a:latin typeface="Arial"/>
                <a:cs typeface="Arial"/>
              </a:rPr>
              <a:t>s</a:t>
            </a:r>
            <a:r>
              <a:rPr sz="2000" spc="-9" dirty="0">
                <a:latin typeface="Arial"/>
                <a:cs typeface="Arial"/>
              </a:rPr>
              <a:t>pe</a:t>
            </a:r>
            <a:r>
              <a:rPr sz="2000" spc="4" dirty="0">
                <a:latin typeface="Arial"/>
                <a:cs typeface="Arial"/>
              </a:rPr>
              <a:t>c</a:t>
            </a:r>
            <a:r>
              <a:rPr sz="2000" dirty="0">
                <a:latin typeface="Arial"/>
                <a:cs typeface="Arial"/>
              </a:rPr>
              <a:t>t</a:t>
            </a:r>
            <a:r>
              <a:rPr sz="2000" spc="-18" dirty="0">
                <a:latin typeface="Arial"/>
                <a:cs typeface="Arial"/>
              </a:rPr>
              <a:t> </a:t>
            </a:r>
            <a:r>
              <a:rPr sz="2000" dirty="0">
                <a:latin typeface="Arial"/>
                <a:cs typeface="Arial"/>
              </a:rPr>
              <a:t>r</a:t>
            </a:r>
            <a:r>
              <a:rPr sz="2000" spc="-9" dirty="0">
                <a:latin typeface="Arial"/>
                <a:cs typeface="Arial"/>
              </a:rPr>
              <a:t>a</a:t>
            </a:r>
            <a:r>
              <a:rPr sz="2000" spc="-4" dirty="0">
                <a:latin typeface="Arial"/>
                <a:cs typeface="Arial"/>
              </a:rPr>
              <a:t>ti</a:t>
            </a:r>
            <a:r>
              <a:rPr sz="2000" spc="-9" dirty="0">
                <a:latin typeface="Arial"/>
                <a:cs typeface="Arial"/>
              </a:rPr>
              <a:t>os</a:t>
            </a:r>
            <a:endParaRPr sz="2000" dirty="0">
              <a:latin typeface="Arial"/>
              <a:cs typeface="Arial"/>
            </a:endParaRPr>
          </a:p>
          <a:p>
            <a:pPr marL="316093" indent="-304804">
              <a:spcBef>
                <a:spcPts val="680"/>
              </a:spcBef>
              <a:buClr>
                <a:srgbClr val="FF0000"/>
              </a:buClr>
              <a:buFont typeface="Arial"/>
              <a:buChar char="•"/>
              <a:tabLst>
                <a:tab pos="316093" algn="l"/>
              </a:tabLst>
            </a:pPr>
            <a:r>
              <a:rPr lang="en-US" sz="2000" dirty="0">
                <a:latin typeface="Arial"/>
                <a:cs typeface="Arial"/>
              </a:rPr>
              <a:t>Boundary members</a:t>
            </a:r>
            <a:endParaRPr sz="2000" dirty="0">
              <a:latin typeface="Arial"/>
              <a:cs typeface="Arial"/>
            </a:endParaRPr>
          </a:p>
          <a:p>
            <a:pPr marL="316093" marR="4857670" indent="-304804">
              <a:spcBef>
                <a:spcPts val="680"/>
              </a:spcBef>
              <a:buClr>
                <a:srgbClr val="FF0000"/>
              </a:buClr>
              <a:buFont typeface="Arial"/>
              <a:buChar char="•"/>
              <a:tabLst>
                <a:tab pos="316093" algn="l"/>
              </a:tabLst>
            </a:pPr>
            <a:r>
              <a:rPr sz="2000" dirty="0">
                <a:latin typeface="Arial"/>
                <a:cs typeface="Arial"/>
              </a:rPr>
              <a:t>C</a:t>
            </a:r>
            <a:r>
              <a:rPr sz="2000" spc="-9" dirty="0">
                <a:latin typeface="Arial"/>
                <a:cs typeface="Arial"/>
              </a:rPr>
              <a:t>on</a:t>
            </a:r>
            <a:r>
              <a:rPr sz="2000" spc="4" dirty="0">
                <a:latin typeface="Arial"/>
                <a:cs typeface="Arial"/>
              </a:rPr>
              <a:t>s</a:t>
            </a:r>
            <a:r>
              <a:rPr sz="2000" spc="-4" dirty="0">
                <a:latin typeface="Arial"/>
                <a:cs typeface="Arial"/>
              </a:rPr>
              <a:t>t</a:t>
            </a:r>
            <a:r>
              <a:rPr sz="2000" dirty="0">
                <a:latin typeface="Arial"/>
                <a:cs typeface="Arial"/>
              </a:rPr>
              <a:t>r</a:t>
            </a:r>
            <a:r>
              <a:rPr sz="2000" spc="-9" dirty="0">
                <a:latin typeface="Arial"/>
                <a:cs typeface="Arial"/>
              </a:rPr>
              <a:t>u</a:t>
            </a:r>
            <a:r>
              <a:rPr sz="2000" spc="4" dirty="0">
                <a:latin typeface="Arial"/>
                <a:cs typeface="Arial"/>
              </a:rPr>
              <a:t>c</a:t>
            </a:r>
            <a:r>
              <a:rPr sz="2000" spc="-4" dirty="0">
                <a:latin typeface="Arial"/>
                <a:cs typeface="Arial"/>
              </a:rPr>
              <a:t>ti</a:t>
            </a:r>
            <a:r>
              <a:rPr sz="2000" spc="-9" dirty="0">
                <a:latin typeface="Arial"/>
                <a:cs typeface="Arial"/>
              </a:rPr>
              <a:t>on </a:t>
            </a:r>
            <a:r>
              <a:rPr sz="2000" dirty="0">
                <a:latin typeface="Arial"/>
                <a:cs typeface="Arial"/>
              </a:rPr>
              <a:t>r</a:t>
            </a:r>
            <a:r>
              <a:rPr sz="2000" spc="-9" dirty="0">
                <a:latin typeface="Arial"/>
                <a:cs typeface="Arial"/>
              </a:rPr>
              <a:t>equ</a:t>
            </a:r>
            <a:r>
              <a:rPr sz="2000" spc="-4" dirty="0">
                <a:latin typeface="Arial"/>
                <a:cs typeface="Arial"/>
              </a:rPr>
              <a:t>i</a:t>
            </a:r>
            <a:r>
              <a:rPr sz="2000" dirty="0">
                <a:latin typeface="Arial"/>
                <a:cs typeface="Arial"/>
              </a:rPr>
              <a:t>r</a:t>
            </a:r>
            <a:r>
              <a:rPr sz="2000" spc="-9" dirty="0">
                <a:latin typeface="Arial"/>
                <a:cs typeface="Arial"/>
              </a:rPr>
              <a:t>emen</a:t>
            </a:r>
            <a:r>
              <a:rPr sz="2000" spc="-4" dirty="0">
                <a:latin typeface="Arial"/>
                <a:cs typeface="Arial"/>
              </a:rPr>
              <a:t>t</a:t>
            </a:r>
            <a:r>
              <a:rPr sz="2000" dirty="0">
                <a:latin typeface="Arial"/>
                <a:cs typeface="Arial"/>
              </a:rPr>
              <a:t>s</a:t>
            </a:r>
          </a:p>
        </p:txBody>
      </p:sp>
      <p:sp>
        <p:nvSpPr>
          <p:cNvPr id="3" name="Title 2"/>
          <p:cNvSpPr>
            <a:spLocks noGrp="1"/>
          </p:cNvSpPr>
          <p:nvPr>
            <p:ph type="title"/>
          </p:nvPr>
        </p:nvSpPr>
        <p:spPr/>
        <p:txBody>
          <a:bodyPr/>
          <a:lstStyle/>
          <a:p>
            <a:r>
              <a:rPr lang="en-US" altLang="en-US" dirty="0"/>
              <a:t>Diaphragm Seismic Design Forces</a:t>
            </a:r>
            <a:endParaRPr lang="en-US" dirty="0"/>
          </a:p>
        </p:txBody>
      </p:sp>
      <p:pic>
        <p:nvPicPr>
          <p:cNvPr id="8" name="Picture 1" descr="Isometric of diaphragm"/>
          <p:cNvPicPr>
            <a:picLocks noGrp="1" noChangeAspect="1"/>
          </p:cNvPicPr>
          <p:nvPr>
            <p:ph sz="half" idx="2"/>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4328160" y="2084103"/>
            <a:ext cx="3915847" cy="315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3026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Floor  plan with diaphragm span of interest highlighted, a uniform load applied and reactions at interior and exterior shear walls."/>
          <p:cNvGrpSpPr/>
          <p:nvPr/>
        </p:nvGrpSpPr>
        <p:grpSpPr>
          <a:xfrm>
            <a:off x="880052" y="2142067"/>
            <a:ext cx="7586133" cy="4145897"/>
            <a:chOff x="880052" y="2142067"/>
            <a:chExt cx="7586133" cy="4145897"/>
          </a:xfrm>
        </p:grpSpPr>
        <p:pic>
          <p:nvPicPr>
            <p:cNvPr id="8" name="Picture 7" descr="Floor  plan with diaphragm span of interest highlighted, a uniform load applied and reactions at interior and exterior shear walls.&#10;"/>
            <p:cNvPicPr>
              <a:picLocks noChangeAspect="1"/>
            </p:cNvPicPr>
            <p:nvPr/>
          </p:nvPicPr>
          <p:blipFill rotWithShape="1">
            <a:blip r:embed="rId3" cstate="print">
              <a:extLst>
                <a:ext uri="{28A0092B-C50C-407E-A947-70E740481C1C}">
                  <a14:useLocalDpi xmlns:a14="http://schemas.microsoft.com/office/drawing/2010/main" val="0"/>
                </a:ext>
              </a:extLst>
            </a:blip>
            <a:srcRect l="1654" t="1724" r="7124" b="3448"/>
            <a:stretch/>
          </p:blipFill>
          <p:spPr bwMode="auto">
            <a:xfrm>
              <a:off x="880052" y="2142067"/>
              <a:ext cx="7586133" cy="3725333"/>
            </a:xfrm>
            <a:prstGeom prst="rect">
              <a:avLst/>
            </a:prstGeom>
            <a:solidFill>
              <a:schemeClr val="bg1"/>
            </a:solidFill>
            <a:ln>
              <a:noFill/>
            </a:ln>
          </p:spPr>
        </p:pic>
        <p:sp>
          <p:nvSpPr>
            <p:cNvPr id="3" name="Rectangle 2"/>
            <p:cNvSpPr/>
            <p:nvPr/>
          </p:nvSpPr>
          <p:spPr>
            <a:xfrm>
              <a:off x="3962400" y="3361267"/>
              <a:ext cx="3048000" cy="2032000"/>
            </a:xfrm>
            <a:prstGeom prst="rect">
              <a:avLst/>
            </a:prstGeom>
            <a:pattFill prst="lgGrid">
              <a:fgClr>
                <a:srgbClr val="FF0000"/>
              </a:fgClr>
              <a:bgClr>
                <a:schemeClr val="bg1"/>
              </a:bgClr>
            </a:patt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Rectangle 8"/>
            <p:cNvSpPr/>
            <p:nvPr/>
          </p:nvSpPr>
          <p:spPr>
            <a:xfrm>
              <a:off x="3962400" y="2681800"/>
              <a:ext cx="3048000" cy="2709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Up Arrow 3"/>
            <p:cNvSpPr/>
            <p:nvPr/>
          </p:nvSpPr>
          <p:spPr>
            <a:xfrm>
              <a:off x="3860800" y="5408763"/>
              <a:ext cx="203200" cy="575733"/>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Up Arrow 9"/>
            <p:cNvSpPr/>
            <p:nvPr/>
          </p:nvSpPr>
          <p:spPr>
            <a:xfrm>
              <a:off x="6908800" y="5408763"/>
              <a:ext cx="203200" cy="575733"/>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TextBox 10"/>
            <p:cNvSpPr txBox="1"/>
            <p:nvPr/>
          </p:nvSpPr>
          <p:spPr>
            <a:xfrm>
              <a:off x="4673119" y="5867400"/>
              <a:ext cx="1855699" cy="420564"/>
            </a:xfrm>
            <a:prstGeom prst="rect">
              <a:avLst/>
            </a:prstGeom>
            <a:noFill/>
          </p:spPr>
          <p:txBody>
            <a:bodyPr wrap="square" rtlCol="0">
              <a:spAutoFit/>
            </a:bodyPr>
            <a:lstStyle/>
            <a:p>
              <a:r>
                <a:rPr lang="en-US" sz="2133" b="1" dirty="0">
                  <a:solidFill>
                    <a:srgbClr val="00B050"/>
                  </a:solidFill>
                </a:rPr>
                <a:t>SPAN = 88 </a:t>
              </a:r>
              <a:r>
                <a:rPr lang="en-US" sz="2133" b="1" dirty="0" err="1">
                  <a:solidFill>
                    <a:srgbClr val="00B050"/>
                  </a:solidFill>
                </a:rPr>
                <a:t>ft</a:t>
              </a:r>
              <a:endParaRPr lang="en-US" sz="2133" b="1" dirty="0">
                <a:solidFill>
                  <a:srgbClr val="00B050"/>
                </a:solidFill>
              </a:endParaRPr>
            </a:p>
          </p:txBody>
        </p:sp>
        <p:sp>
          <p:nvSpPr>
            <p:cNvPr id="12" name="Down Arrow 11"/>
            <p:cNvSpPr/>
            <p:nvPr/>
          </p:nvSpPr>
          <p:spPr>
            <a:xfrm>
              <a:off x="4159992"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Down Arrow 12"/>
            <p:cNvSpPr/>
            <p:nvPr/>
          </p:nvSpPr>
          <p:spPr>
            <a:xfrm>
              <a:off x="4678694"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Down Arrow 13"/>
            <p:cNvSpPr/>
            <p:nvPr/>
          </p:nvSpPr>
          <p:spPr>
            <a:xfrm>
              <a:off x="5281820" y="2678149"/>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Down Arrow 14"/>
            <p:cNvSpPr/>
            <p:nvPr/>
          </p:nvSpPr>
          <p:spPr>
            <a:xfrm>
              <a:off x="5844794" y="2689549"/>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6528817"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4951789" y="2231034"/>
              <a:ext cx="2195159" cy="420564"/>
            </a:xfrm>
            <a:prstGeom prst="rect">
              <a:avLst/>
            </a:prstGeom>
            <a:noFill/>
          </p:spPr>
          <p:txBody>
            <a:bodyPr wrap="square" rtlCol="0">
              <a:spAutoFit/>
            </a:bodyPr>
            <a:lstStyle/>
            <a:p>
              <a:r>
                <a:rPr lang="en-US" sz="2133" b="1" dirty="0">
                  <a:solidFill>
                    <a:srgbClr val="0070C0"/>
                  </a:solidFill>
                </a:rPr>
                <a:t>W = 0.202 </a:t>
              </a:r>
              <a:r>
                <a:rPr lang="en-US" sz="2133" b="1" dirty="0" err="1">
                  <a:solidFill>
                    <a:srgbClr val="0070C0"/>
                  </a:solidFill>
                </a:rPr>
                <a:t>klf</a:t>
              </a:r>
              <a:endParaRPr lang="en-US" sz="2133" b="1" dirty="0">
                <a:solidFill>
                  <a:srgbClr val="0070C0"/>
                </a:solidFill>
              </a:endParaRPr>
            </a:p>
          </p:txBody>
        </p:sp>
      </p:grpSp>
      <p:sp>
        <p:nvSpPr>
          <p:cNvPr id="5" name="object 5"/>
          <p:cNvSpPr txBox="1"/>
          <p:nvPr/>
        </p:nvSpPr>
        <p:spPr>
          <a:xfrm>
            <a:off x="745067" y="1386585"/>
            <a:ext cx="6922347" cy="1112933"/>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Horizontal distribution of seismic force at roof:  </a:t>
            </a:r>
          </a:p>
          <a:p>
            <a:pPr marL="11289">
              <a:spcBef>
                <a:spcPts val="511"/>
              </a:spcBef>
              <a:buClr>
                <a:srgbClr val="FF0000"/>
              </a:buClr>
              <a:tabLst>
                <a:tab pos="316093" algn="l"/>
              </a:tabLst>
            </a:pPr>
            <a:r>
              <a:rPr lang="en-US" sz="2133" spc="-4" dirty="0">
                <a:latin typeface="Arial"/>
                <a:cs typeface="Arial"/>
              </a:rPr>
              <a:t>V</a:t>
            </a:r>
            <a:r>
              <a:rPr lang="en-US" sz="2133" spc="-4" baseline="-25000" dirty="0">
                <a:latin typeface="Arial"/>
                <a:cs typeface="Arial"/>
              </a:rPr>
              <a:t>ROOF</a:t>
            </a:r>
            <a:r>
              <a:rPr lang="en-US" sz="2133" spc="-4" dirty="0">
                <a:latin typeface="Arial"/>
                <a:cs typeface="Arial"/>
              </a:rPr>
              <a:t> = 30 kips - </a:t>
            </a:r>
            <a:r>
              <a:rPr lang="en-US" sz="2133" spc="-4" dirty="0" err="1">
                <a:latin typeface="Arial"/>
                <a:cs typeface="Arial"/>
              </a:rPr>
              <a:t>w</a:t>
            </a:r>
            <a:r>
              <a:rPr lang="en-US" sz="2133" spc="-4" baseline="-25000" dirty="0" err="1">
                <a:latin typeface="Arial"/>
                <a:cs typeface="Arial"/>
              </a:rPr>
              <a:t>TRANS</a:t>
            </a:r>
            <a:r>
              <a:rPr lang="en-US" sz="2133" spc="-4" dirty="0">
                <a:latin typeface="Arial"/>
                <a:cs typeface="Arial"/>
              </a:rPr>
              <a:t> = 30/ 148 ft. = 0.202 </a:t>
            </a:r>
            <a:r>
              <a:rPr lang="en-US" sz="2133" spc="-4" dirty="0" err="1">
                <a:latin typeface="Arial"/>
                <a:cs typeface="Arial"/>
              </a:rPr>
              <a:t>klf</a:t>
            </a:r>
            <a:r>
              <a:rPr lang="en-US" sz="2133" spc="-4" dirty="0">
                <a:latin typeface="Arial"/>
                <a:cs typeface="Arial"/>
              </a:rPr>
              <a:t> </a:t>
            </a: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2"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35783637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3859390"/>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Horizontal distribution of seismic force at roof:  </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V</a:t>
            </a:r>
            <a:r>
              <a:rPr lang="en-US" sz="2133" spc="-4" baseline="-25000" dirty="0">
                <a:latin typeface="Arial"/>
                <a:cs typeface="Arial"/>
              </a:rPr>
              <a:t>ROOF</a:t>
            </a:r>
            <a:r>
              <a:rPr lang="en-US" sz="2133" spc="-4" dirty="0">
                <a:latin typeface="Arial"/>
                <a:cs typeface="Arial"/>
              </a:rPr>
              <a:t> = 30 kips  </a:t>
            </a:r>
          </a:p>
          <a:p>
            <a:pPr marL="316093" indent="-304804">
              <a:spcBef>
                <a:spcPts val="511"/>
              </a:spcBef>
              <a:buClr>
                <a:srgbClr val="FF0000"/>
              </a:buClr>
              <a:buFont typeface="Arial" panose="020B0604020202020204" pitchFamily="34" charset="0"/>
              <a:buChar char="•"/>
              <a:tabLst>
                <a:tab pos="316093" algn="l"/>
              </a:tabLst>
            </a:pPr>
            <a:r>
              <a:rPr lang="en-US" sz="2133" spc="-4" dirty="0" err="1">
                <a:latin typeface="Arial"/>
                <a:cs typeface="Arial"/>
              </a:rPr>
              <a:t>w</a:t>
            </a:r>
            <a:r>
              <a:rPr lang="en-US" sz="2133" spc="-4" baseline="-25000" dirty="0" err="1">
                <a:latin typeface="Arial"/>
                <a:cs typeface="Arial"/>
              </a:rPr>
              <a:t>TRANS</a:t>
            </a:r>
            <a:r>
              <a:rPr lang="en-US" sz="2133" spc="-4" dirty="0">
                <a:latin typeface="Arial"/>
                <a:cs typeface="Arial"/>
              </a:rPr>
              <a:t> = 30/ 184 ft. = 0.202 </a:t>
            </a:r>
            <a:r>
              <a:rPr lang="en-US" sz="2133" spc="-4" dirty="0" err="1">
                <a:latin typeface="Arial"/>
                <a:cs typeface="Arial"/>
              </a:rPr>
              <a:t>klf</a:t>
            </a:r>
            <a:r>
              <a:rPr lang="en-US" sz="2133" spc="-4" dirty="0">
                <a:latin typeface="Arial"/>
                <a:cs typeface="Arial"/>
              </a:rPr>
              <a:t>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For 88 foot span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R = w(L)/2 = 0.202(88 </a:t>
            </a:r>
            <a:r>
              <a:rPr lang="en-US" sz="2133" spc="-4" dirty="0" err="1">
                <a:latin typeface="Arial"/>
                <a:cs typeface="Arial"/>
              </a:rPr>
              <a:t>ft</a:t>
            </a:r>
            <a:r>
              <a:rPr lang="en-US" sz="2133" spc="-4" dirty="0">
                <a:latin typeface="Arial"/>
                <a:cs typeface="Arial"/>
              </a:rPr>
              <a:t>)/2 = 8.93 kips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a:t>
            </a:r>
            <a:r>
              <a:rPr lang="en-US" sz="2133" spc="-4" dirty="0" err="1">
                <a:latin typeface="Arial"/>
                <a:cs typeface="Arial"/>
              </a:rPr>
              <a:t>v</a:t>
            </a:r>
            <a:r>
              <a:rPr lang="en-US" sz="2133" spc="-4" baseline="-25000" dirty="0" err="1">
                <a:latin typeface="Arial"/>
                <a:cs typeface="Arial"/>
              </a:rPr>
              <a:t>ROOF</a:t>
            </a:r>
            <a:r>
              <a:rPr lang="en-US" sz="2133" spc="-4" dirty="0">
                <a:latin typeface="Arial"/>
                <a:cs typeface="Arial"/>
              </a:rPr>
              <a:t> = 8.93 kips/56 </a:t>
            </a:r>
            <a:r>
              <a:rPr lang="en-US" sz="2133" spc="-4" dirty="0" err="1">
                <a:latin typeface="Arial"/>
                <a:cs typeface="Arial"/>
              </a:rPr>
              <a:t>ft</a:t>
            </a:r>
            <a:r>
              <a:rPr lang="en-US" sz="2133" spc="-4" dirty="0">
                <a:latin typeface="Arial"/>
                <a:cs typeface="Arial"/>
              </a:rPr>
              <a:t> = 0.160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6"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12881511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4515852"/>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For 88 foot span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a:t>
            </a:r>
            <a:r>
              <a:rPr lang="en-US" sz="2133" spc="-4" dirty="0" err="1">
                <a:latin typeface="Arial"/>
                <a:cs typeface="Arial"/>
              </a:rPr>
              <a:t>v</a:t>
            </a:r>
            <a:r>
              <a:rPr lang="en-US" sz="2133" spc="-4" baseline="-25000" dirty="0" err="1">
                <a:latin typeface="Arial"/>
                <a:cs typeface="Arial"/>
              </a:rPr>
              <a:t>ROOF</a:t>
            </a:r>
            <a:r>
              <a:rPr lang="en-US" sz="2133" spc="-4" dirty="0">
                <a:latin typeface="Arial"/>
                <a:cs typeface="Arial"/>
              </a:rPr>
              <a:t> = 8.93 kips/56 </a:t>
            </a:r>
            <a:r>
              <a:rPr lang="en-US" sz="2133" spc="-4" dirty="0" err="1">
                <a:latin typeface="Arial"/>
                <a:cs typeface="Arial"/>
              </a:rPr>
              <a:t>ft</a:t>
            </a:r>
            <a:r>
              <a:rPr lang="en-US" sz="2133" spc="-4" dirty="0">
                <a:latin typeface="Arial"/>
                <a:cs typeface="Arial"/>
              </a:rPr>
              <a:t> = 0.160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Capacity From SDPWS Table 4.2C for unblocked wood structural panel diaphragms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Construct as load case 1 for transverse load direction, since this is longest span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15/32 rated sheathing on 2x DF-L framing</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Nominal unit shear capacity vs = 0.480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Symbol" panose="05050102010706020507" pitchFamily="18" charset="2"/>
                <a:cs typeface="Arial"/>
              </a:rPr>
              <a:t>F</a:t>
            </a:r>
            <a:r>
              <a:rPr lang="en-US" sz="2133" spc="-4" dirty="0">
                <a:latin typeface="Arial"/>
                <a:cs typeface="Arial"/>
              </a:rPr>
              <a:t> = 0.80 (SDPWS Sec. 4.2.3)</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Adjusted capacity = (0.8)(0480) = 0.384 &gt; 0.160 OK</a:t>
            </a:r>
          </a:p>
        </p:txBody>
      </p:sp>
      <p:sp>
        <p:nvSpPr>
          <p:cNvPr id="6"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1907468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Graphic shows double top plate with centered splice in upper top plate, and fastening to either side of the splice to transfer the chord force.&#10;&#10;Similarly, simple calculations can the used to determine chord forces in the double top plates, and fastening required at splices in the top plates as shown here.&#10;"/>
          <p:cNvGrpSpPr/>
          <p:nvPr/>
        </p:nvGrpSpPr>
        <p:grpSpPr>
          <a:xfrm>
            <a:off x="0" y="4163368"/>
            <a:ext cx="9144000" cy="1828026"/>
            <a:chOff x="0" y="4163368"/>
            <a:chExt cx="9144000" cy="1828026"/>
          </a:xfrm>
        </p:grpSpPr>
        <p:sp>
          <p:nvSpPr>
            <p:cNvPr id="3" name="Rectangle 2"/>
            <p:cNvSpPr/>
            <p:nvPr/>
          </p:nvSpPr>
          <p:spPr>
            <a:xfrm>
              <a:off x="0" y="5497485"/>
              <a:ext cx="4667715" cy="2003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8" name="Rectangle 7"/>
            <p:cNvSpPr/>
            <p:nvPr/>
          </p:nvSpPr>
          <p:spPr>
            <a:xfrm>
              <a:off x="4769314" y="5487323"/>
              <a:ext cx="4374686" cy="20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Rectangle 8"/>
            <p:cNvSpPr/>
            <p:nvPr/>
          </p:nvSpPr>
          <p:spPr>
            <a:xfrm>
              <a:off x="1" y="5760249"/>
              <a:ext cx="9143999" cy="2046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0" name="Straight Connector 9"/>
            <p:cNvCxnSpPr/>
            <p:nvPr/>
          </p:nvCxnSpPr>
          <p:spPr>
            <a:xfrm flipV="1">
              <a:off x="1727200" y="5305361"/>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1516193" y="5313594"/>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298903" y="5305363"/>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610578" y="5305363"/>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886222" y="5279772"/>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8026400" y="5306241"/>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084415" y="5329960"/>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5407378" y="5326494"/>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44828" y="5305363"/>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7823200" y="5332136"/>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878667" y="5305362"/>
              <a:ext cx="0" cy="6851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2675467" y="5310125"/>
              <a:ext cx="4064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227448" y="4195623"/>
              <a:ext cx="1105829" cy="584775"/>
            </a:xfrm>
            <a:prstGeom prst="rect">
              <a:avLst/>
            </a:prstGeom>
            <a:noFill/>
          </p:spPr>
          <p:txBody>
            <a:bodyPr wrap="square" rtlCol="0">
              <a:spAutoFit/>
            </a:bodyPr>
            <a:lstStyle/>
            <a:p>
              <a:r>
                <a:rPr lang="en-US" sz="1600" b="1" dirty="0">
                  <a:solidFill>
                    <a:srgbClr val="0070C0"/>
                  </a:solidFill>
                </a:rPr>
                <a:t>SPLICE IN TOP PLATE</a:t>
              </a:r>
            </a:p>
          </p:txBody>
        </p:sp>
        <p:sp>
          <p:nvSpPr>
            <p:cNvPr id="26" name="TextBox 25"/>
            <p:cNvSpPr txBox="1"/>
            <p:nvPr/>
          </p:nvSpPr>
          <p:spPr>
            <a:xfrm>
              <a:off x="5334639" y="4163368"/>
              <a:ext cx="3433178" cy="584775"/>
            </a:xfrm>
            <a:prstGeom prst="rect">
              <a:avLst/>
            </a:prstGeom>
            <a:noFill/>
          </p:spPr>
          <p:txBody>
            <a:bodyPr wrap="square" rtlCol="0">
              <a:spAutoFit/>
            </a:bodyPr>
            <a:lstStyle/>
            <a:p>
              <a:r>
                <a:rPr lang="en-US" sz="1600" b="1" dirty="0">
                  <a:solidFill>
                    <a:srgbClr val="FF0000"/>
                  </a:solidFill>
                </a:rPr>
                <a:t>TWO ROWS 16d @ 6” O.C. EA. ROW, STAGGER (14 NAILS MINIMUM)</a:t>
              </a:r>
            </a:p>
          </p:txBody>
        </p:sp>
        <p:sp>
          <p:nvSpPr>
            <p:cNvPr id="27" name="TextBox 26"/>
            <p:cNvSpPr txBox="1"/>
            <p:nvPr/>
          </p:nvSpPr>
          <p:spPr>
            <a:xfrm>
              <a:off x="854437" y="4230459"/>
              <a:ext cx="3433178" cy="584775"/>
            </a:xfrm>
            <a:prstGeom prst="rect">
              <a:avLst/>
            </a:prstGeom>
            <a:noFill/>
          </p:spPr>
          <p:txBody>
            <a:bodyPr wrap="square" rtlCol="0">
              <a:spAutoFit/>
            </a:bodyPr>
            <a:lstStyle/>
            <a:p>
              <a:r>
                <a:rPr lang="en-US" sz="1600" b="1" dirty="0">
                  <a:solidFill>
                    <a:srgbClr val="FF0000"/>
                  </a:solidFill>
                </a:rPr>
                <a:t>TWO ROWS 16d @ 6” O.C. EA. ROW, STAGGER (14 NAILS MINIMUM)</a:t>
              </a:r>
            </a:p>
          </p:txBody>
        </p:sp>
        <p:sp>
          <p:nvSpPr>
            <p:cNvPr id="28" name="Down Arrow 27"/>
            <p:cNvSpPr/>
            <p:nvPr/>
          </p:nvSpPr>
          <p:spPr>
            <a:xfrm>
              <a:off x="4572000" y="4960365"/>
              <a:ext cx="270934" cy="43932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Left-Right Arrow 28"/>
            <p:cNvSpPr/>
            <p:nvPr/>
          </p:nvSpPr>
          <p:spPr>
            <a:xfrm>
              <a:off x="5599289" y="4913203"/>
              <a:ext cx="2427111" cy="263480"/>
            </a:xfrm>
            <a:prstGeom prst="lef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Left-Right Arrow 29"/>
            <p:cNvSpPr/>
            <p:nvPr/>
          </p:nvSpPr>
          <p:spPr>
            <a:xfrm>
              <a:off x="1671237" y="4982026"/>
              <a:ext cx="2427111" cy="263480"/>
            </a:xfrm>
            <a:prstGeom prst="lef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5" name="object 5"/>
          <p:cNvSpPr txBox="1"/>
          <p:nvPr/>
        </p:nvSpPr>
        <p:spPr>
          <a:xfrm>
            <a:off x="745067" y="1259414"/>
            <a:ext cx="6922347" cy="2946448"/>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For 88 foot span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Chord = M/56 </a:t>
            </a:r>
            <a:r>
              <a:rPr lang="en-US" sz="2133" spc="-4" dirty="0" err="1">
                <a:latin typeface="Arial"/>
                <a:cs typeface="Arial"/>
              </a:rPr>
              <a:t>ft</a:t>
            </a:r>
            <a:r>
              <a:rPr lang="en-US" sz="2133" spc="-4" dirty="0">
                <a:latin typeface="Arial"/>
                <a:cs typeface="Arial"/>
              </a:rPr>
              <a:t> = 197/ 56 </a:t>
            </a:r>
            <a:r>
              <a:rPr lang="en-US" sz="2133" spc="-4" dirty="0" err="1">
                <a:latin typeface="Arial"/>
                <a:cs typeface="Arial"/>
              </a:rPr>
              <a:t>ft</a:t>
            </a:r>
            <a:r>
              <a:rPr lang="en-US" sz="2133" spc="-4" dirty="0">
                <a:latin typeface="Arial"/>
                <a:cs typeface="Arial"/>
              </a:rPr>
              <a:t> = 3.51 kips T/C</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Use 2- 2x6 top plates as chord. Splice top plates with 16d common nails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Reference (tabulated) nail capacity Z = 0.122 kips/nail (NDS Table 12N)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Z’ = </a:t>
            </a:r>
            <a:r>
              <a:rPr lang="en-US" sz="2133" spc="-4" dirty="0" err="1">
                <a:latin typeface="Arial"/>
                <a:cs typeface="Arial"/>
              </a:rPr>
              <a:t>ZK</a:t>
            </a:r>
            <a:r>
              <a:rPr lang="en-US" sz="2133" spc="-4" baseline="-25000" dirty="0" err="1">
                <a:latin typeface="Arial"/>
                <a:cs typeface="Arial"/>
              </a:rPr>
              <a:t>F</a:t>
            </a:r>
            <a:r>
              <a:rPr lang="en-US" sz="2133" spc="-4" dirty="0" err="1">
                <a:latin typeface="Symbol" panose="05050102010706020507" pitchFamily="18" charset="2"/>
                <a:cs typeface="Arial"/>
              </a:rPr>
              <a:t>Fl</a:t>
            </a:r>
            <a:r>
              <a:rPr lang="en-US" sz="2133" spc="-4" dirty="0">
                <a:latin typeface="Arial"/>
                <a:cs typeface="Arial"/>
              </a:rPr>
              <a:t> = (0.122)(3.32)(0.65)(1.0) = 0.263 kips/nail</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Number of nails = 3.51 kips/ 0.263 = 13.3, use 14 min</a:t>
            </a:r>
          </a:p>
        </p:txBody>
      </p:sp>
      <p:sp>
        <p:nvSpPr>
          <p:cNvPr id="31"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22541393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nchorage of Concrete and Wa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2411" y="1853170"/>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Anchorage of Concrete and Masonry Walls</a:t>
            </a:r>
          </a:p>
        </p:txBody>
      </p:sp>
    </p:spTree>
    <p:extLst>
      <p:ext uri="{BB962C8B-B14F-4D97-AF65-F5344CB8AC3E}">
        <p14:creationId xmlns:p14="http://schemas.microsoft.com/office/powerpoint/2010/main" val="17474913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ilt-up walls collapsed and partial roof collapses due to the failure of wall anchorage. Illustrates the poor seismic performance from past earthquake of the anchorage of tilt-up concrete walls to wood diaphragms. The types of failures shown have been repeated in virtually every US earthquake starting with the 1964 Alaska Earthquake. &#10;"/>
          <p:cNvPicPr>
            <a:picLocks noChangeAspect="1" noChangeArrowheads="1"/>
          </p:cNvPicPr>
          <p:nvPr/>
        </p:nvPicPr>
        <p:blipFill>
          <a:blip r:embed="rId3">
            <a:extLst>
              <a:ext uri="{28A0092B-C50C-407E-A947-70E740481C1C}">
                <a14:useLocalDpi xmlns:a14="http://schemas.microsoft.com/office/drawing/2010/main" val="0"/>
              </a:ext>
            </a:extLst>
          </a:blip>
          <a:srcRect l="4324" t="12683" r="8383" b="10017"/>
          <a:stretch>
            <a:fillRect/>
          </a:stretch>
        </p:blipFill>
        <p:spPr>
          <a:xfrm>
            <a:off x="4041775" y="2286003"/>
            <a:ext cx="4645025" cy="3133725"/>
          </a:xfrm>
          <a:prstGeom prst="rect">
            <a:avLst/>
          </a:prstGeom>
          <a:ln w="1905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4755" name="Picture 1" descr="Wall that has separated from the roof diaphragm, but not fallen, and supported by shoring installed following the earthquake.&#10;&#10;Illustrates the poor seismic performance from past earthquake of the anchorage of tilt-up concrete walls to wood diaphragms. The types of failures shown have been repeated in virtually every US earthquake starting with the 1964 Alaska Earthquake. &#10;"/>
          <p:cNvPicPr>
            <a:picLocks noChangeAspect="1"/>
          </p:cNvPicPr>
          <p:nvPr/>
        </p:nvPicPr>
        <p:blipFill>
          <a:blip r:embed="rId4">
            <a:extLst>
              <a:ext uri="{BEBA8EAE-BF5A-486C-A8C5-ECC9F3942E4B}">
                <a14:imgProps xmlns:a14="http://schemas.microsoft.com/office/drawing/2010/main">
                  <a14:imgLayer r:embed="rId5">
                    <a14:imgEffect>
                      <a14:brightnessContrast bright="31000"/>
                    </a14:imgEffect>
                  </a14:imgLayer>
                </a14:imgProps>
              </a:ext>
              <a:ext uri="{28A0092B-C50C-407E-A947-70E740481C1C}">
                <a14:useLocalDpi xmlns:a14="http://schemas.microsoft.com/office/drawing/2010/main" val="0"/>
              </a:ext>
            </a:extLst>
          </a:blip>
          <a:srcRect/>
          <a:stretch>
            <a:fillRect/>
          </a:stretch>
        </p:blipFill>
        <p:spPr bwMode="auto">
          <a:xfrm>
            <a:off x="350874" y="1548362"/>
            <a:ext cx="3414006" cy="46940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475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9891112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10;&#10;Seen earlier in this presentation, this graphic shows one of the common failure mechanisms in older tilt-up wall building where positive tension anchorage direct from the wall to the perpendicular framing member was not provided. &#10;"/>
          <p:cNvGrpSpPr/>
          <p:nvPr/>
        </p:nvGrpSpPr>
        <p:grpSpPr>
          <a:xfrm>
            <a:off x="2682830" y="1712454"/>
            <a:ext cx="6127165" cy="4337754"/>
            <a:chOff x="2682830" y="1712454"/>
            <a:chExt cx="6127165" cy="4337754"/>
          </a:xfrm>
        </p:grpSpPr>
        <p:sp>
          <p:nvSpPr>
            <p:cNvPr id="10" name="object 10"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
            <p:cNvSpPr>
              <a:spLocks noChangeAspect="1"/>
            </p:cNvSpPr>
            <p:nvPr/>
          </p:nvSpPr>
          <p:spPr>
            <a:xfrm>
              <a:off x="3643324" y="1712454"/>
              <a:ext cx="3840480" cy="4337754"/>
            </a:xfrm>
            <a:prstGeom prst="rect">
              <a:avLst/>
            </a:prstGeom>
            <a:blipFill>
              <a:blip r:embed="rId3" cstate="print"/>
              <a:srcRect/>
              <a:stretch>
                <a:fillRect r="-15301"/>
              </a:stretch>
            </a:blipFill>
          </p:spPr>
          <p:txBody>
            <a:bodyPr wrap="square" lIns="0" tIns="0" rIns="0" bIns="0" rtlCol="0"/>
            <a:lstStyle/>
            <a:p>
              <a:endParaRPr sz="2133"/>
            </a:p>
          </p:txBody>
        </p:sp>
        <p:sp>
          <p:nvSpPr>
            <p:cNvPr id="13" name="object 13"/>
            <p:cNvSpPr txBox="1"/>
            <p:nvPr/>
          </p:nvSpPr>
          <p:spPr>
            <a:xfrm>
              <a:off x="2682830" y="3495842"/>
              <a:ext cx="912142" cy="656462"/>
            </a:xfrm>
            <a:prstGeom prst="rect">
              <a:avLst/>
            </a:prstGeom>
          </p:spPr>
          <p:txBody>
            <a:bodyPr vert="horz" wrap="square" lIns="0" tIns="0" rIns="0" bIns="0" rtlCol="0">
              <a:spAutoFit/>
            </a:bodyPr>
            <a:lstStyle/>
            <a:p>
              <a:pPr marL="11289" marR="4516"/>
              <a:r>
                <a:rPr sz="2133" b="1" dirty="0">
                  <a:latin typeface="Arial"/>
                  <a:cs typeface="Arial"/>
                </a:rPr>
                <a:t>I</a:t>
              </a:r>
              <a:r>
                <a:rPr sz="2133" b="1" spc="-4" dirty="0">
                  <a:latin typeface="Arial"/>
                  <a:cs typeface="Arial"/>
                </a:rPr>
                <a:t>ne</a:t>
              </a:r>
              <a:r>
                <a:rPr sz="2133" b="1" dirty="0">
                  <a:latin typeface="Arial"/>
                  <a:cs typeface="Arial"/>
                </a:rPr>
                <a:t>rti</a:t>
              </a:r>
              <a:r>
                <a:rPr sz="2133" b="1" spc="-4" dirty="0">
                  <a:latin typeface="Arial"/>
                  <a:cs typeface="Arial"/>
                </a:rPr>
                <a:t>a</a:t>
              </a:r>
              <a:r>
                <a:rPr sz="2133" b="1" dirty="0">
                  <a:latin typeface="Arial"/>
                  <a:cs typeface="Arial"/>
                </a:rPr>
                <a:t>l </a:t>
              </a:r>
              <a:r>
                <a:rPr sz="2133" b="1" spc="-4" dirty="0">
                  <a:latin typeface="Arial"/>
                  <a:cs typeface="Arial"/>
                </a:rPr>
                <a:t>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4" name="object 14"/>
            <p:cNvSpPr txBox="1"/>
            <p:nvPr/>
          </p:nvSpPr>
          <p:spPr>
            <a:xfrm>
              <a:off x="7568217" y="2984973"/>
              <a:ext cx="1241778" cy="656462"/>
            </a:xfrm>
            <a:prstGeom prst="rect">
              <a:avLst/>
            </a:prstGeom>
          </p:spPr>
          <p:txBody>
            <a:bodyPr vert="horz" wrap="square" lIns="0" tIns="0" rIns="0" bIns="0" rtlCol="0">
              <a:spAutoFit/>
            </a:bodyPr>
            <a:lstStyle/>
            <a:p>
              <a:pPr marL="11289" marR="4516"/>
              <a:r>
                <a:rPr sz="2133" b="1" spc="-4" dirty="0">
                  <a:latin typeface="Arial"/>
                  <a:cs typeface="Arial"/>
                </a:rPr>
                <a:t>Res</a:t>
              </a:r>
              <a:r>
                <a:rPr sz="2133" b="1" dirty="0">
                  <a:latin typeface="Arial"/>
                  <a:cs typeface="Arial"/>
                </a:rPr>
                <a:t>i</a:t>
              </a:r>
              <a:r>
                <a:rPr sz="2133" b="1" spc="-4" dirty="0">
                  <a:latin typeface="Arial"/>
                  <a:cs typeface="Arial"/>
                </a:rPr>
                <a:t>s</a:t>
              </a:r>
              <a:r>
                <a:rPr sz="2133" b="1" dirty="0">
                  <a:latin typeface="Arial"/>
                  <a:cs typeface="Arial"/>
                </a:rPr>
                <a:t>ti</a:t>
              </a:r>
              <a:r>
                <a:rPr sz="2133" b="1" spc="-4" dirty="0">
                  <a:latin typeface="Arial"/>
                  <a:cs typeface="Arial"/>
                </a:rPr>
                <a:t>ng 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7" name="object 17"/>
            <p:cNvSpPr txBox="1"/>
            <p:nvPr/>
          </p:nvSpPr>
          <p:spPr>
            <a:xfrm>
              <a:off x="7726826" y="4709651"/>
              <a:ext cx="924560" cy="656462"/>
            </a:xfrm>
            <a:prstGeom prst="rect">
              <a:avLst/>
            </a:prstGeom>
          </p:spPr>
          <p:txBody>
            <a:bodyPr vert="horz" wrap="square" lIns="0" tIns="0" rIns="0" bIns="0" rtlCol="0">
              <a:spAutoFit/>
            </a:bodyPr>
            <a:lstStyle/>
            <a:p>
              <a:pPr marL="11289" marR="4516"/>
              <a:r>
                <a:rPr sz="2133" b="1" spc="-4" dirty="0">
                  <a:latin typeface="Arial"/>
                  <a:cs typeface="Arial"/>
                </a:rPr>
                <a:t>Ledger Fa</a:t>
              </a:r>
              <a:r>
                <a:rPr sz="2133" b="1" dirty="0">
                  <a:latin typeface="Arial"/>
                  <a:cs typeface="Arial"/>
                </a:rPr>
                <a:t>il</a:t>
              </a:r>
              <a:r>
                <a:rPr sz="2133" b="1" spc="-4" dirty="0">
                  <a:latin typeface="Arial"/>
                  <a:cs typeface="Arial"/>
                </a:rPr>
                <a:t>u</a:t>
              </a:r>
              <a:r>
                <a:rPr sz="2133" b="1" dirty="0">
                  <a:latin typeface="Arial"/>
                  <a:cs typeface="Arial"/>
                </a:rPr>
                <a:t>re</a:t>
              </a:r>
              <a:endParaRPr sz="2133" dirty="0">
                <a:latin typeface="Arial"/>
                <a:cs typeface="Arial"/>
              </a:endParaRPr>
            </a:p>
          </p:txBody>
        </p:sp>
        <p:cxnSp>
          <p:nvCxnSpPr>
            <p:cNvPr id="4" name="Straight Arrow Connector 3"/>
            <p:cNvCxnSpPr/>
            <p:nvPr/>
          </p:nvCxnSpPr>
          <p:spPr bwMode="auto">
            <a:xfrm flipH="1">
              <a:off x="3138901" y="4255660"/>
              <a:ext cx="1434868" cy="20572"/>
            </a:xfrm>
            <a:prstGeom prst="straightConnector1">
              <a:avLst/>
            </a:prstGeom>
            <a:solidFill>
              <a:schemeClr val="accent1"/>
            </a:solidFill>
            <a:ln w="762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5586326" y="3418395"/>
              <a:ext cx="1933539" cy="7744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H="1" flipV="1">
              <a:off x="5377912" y="4176466"/>
              <a:ext cx="2190305" cy="73649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object 8"/>
          <p:cNvSpPr txBox="1"/>
          <p:nvPr/>
        </p:nvSpPr>
        <p:spPr>
          <a:xfrm>
            <a:off x="345158" y="1461376"/>
            <a:ext cx="2564605" cy="3796809"/>
          </a:xfrm>
          <a:prstGeom prst="rect">
            <a:avLst/>
          </a:prstGeom>
        </p:spPr>
        <p:txBody>
          <a:bodyPr vert="horz" wrap="square" lIns="0" tIns="0" rIns="0" bIns="0" rtlCol="0">
            <a:spAutoFit/>
          </a:bodyPr>
          <a:lstStyle/>
          <a:p>
            <a:pPr marL="316657" marR="4516" indent="-304804">
              <a:spcBef>
                <a:spcPts val="511"/>
              </a:spcBef>
              <a:buClr>
                <a:srgbClr val="FF0000"/>
              </a:buClr>
              <a:buFont typeface="Arial"/>
              <a:buChar char="•"/>
              <a:tabLst>
                <a:tab pos="316657" algn="l"/>
              </a:tabLst>
            </a:pPr>
            <a:r>
              <a:rPr spc="-4" dirty="0">
                <a:latin typeface="Arial"/>
                <a:cs typeface="Arial"/>
              </a:rPr>
              <a:t>Ten</a:t>
            </a:r>
            <a:r>
              <a:rPr dirty="0">
                <a:latin typeface="Arial"/>
                <a:cs typeface="Arial"/>
              </a:rPr>
              <a:t>s</a:t>
            </a:r>
            <a:r>
              <a:rPr spc="-4" dirty="0">
                <a:latin typeface="Arial"/>
                <a:cs typeface="Arial"/>
              </a:rPr>
              <a:t>io</a:t>
            </a:r>
            <a:r>
              <a:rPr dirty="0">
                <a:latin typeface="Arial"/>
                <a:cs typeface="Arial"/>
              </a:rPr>
              <a:t>n</a:t>
            </a:r>
            <a:r>
              <a:rPr spc="22" dirty="0">
                <a:latin typeface="Arial"/>
                <a:cs typeface="Arial"/>
              </a:rPr>
              <a:t> </a:t>
            </a:r>
            <a:r>
              <a:rPr spc="-4" dirty="0">
                <a:latin typeface="Arial"/>
                <a:cs typeface="Arial"/>
              </a:rPr>
              <a:t>pe</a:t>
            </a:r>
            <a:r>
              <a:rPr dirty="0">
                <a:latin typeface="Arial"/>
                <a:cs typeface="Arial"/>
              </a:rPr>
              <a:t>r</a:t>
            </a:r>
            <a:r>
              <a:rPr spc="-4" dirty="0">
                <a:latin typeface="Arial"/>
                <a:cs typeface="Arial"/>
              </a:rPr>
              <a:t>pendi</a:t>
            </a:r>
            <a:r>
              <a:rPr dirty="0">
                <a:latin typeface="Arial"/>
                <a:cs typeface="Arial"/>
              </a:rPr>
              <a:t>c</a:t>
            </a:r>
            <a:r>
              <a:rPr spc="-4" dirty="0">
                <a:latin typeface="Arial"/>
                <a:cs typeface="Arial"/>
              </a:rPr>
              <a:t>ula</a:t>
            </a:r>
            <a:r>
              <a:rPr dirty="0">
                <a:latin typeface="Arial"/>
                <a:cs typeface="Arial"/>
              </a:rPr>
              <a:t>r</a:t>
            </a:r>
            <a:r>
              <a:rPr spc="49" dirty="0">
                <a:latin typeface="Arial"/>
                <a:cs typeface="Arial"/>
              </a:rPr>
              <a:t> </a:t>
            </a:r>
            <a:r>
              <a:rPr dirty="0">
                <a:latin typeface="Arial"/>
                <a:cs typeface="Arial"/>
              </a:rPr>
              <a:t>to</a:t>
            </a:r>
            <a:r>
              <a:rPr spc="-4" dirty="0">
                <a:latin typeface="Arial"/>
                <a:cs typeface="Arial"/>
              </a:rPr>
              <a:t> g</a:t>
            </a:r>
            <a:r>
              <a:rPr dirty="0">
                <a:latin typeface="Arial"/>
                <a:cs typeface="Arial"/>
              </a:rPr>
              <a:t>r</a:t>
            </a:r>
            <a:r>
              <a:rPr spc="-4" dirty="0">
                <a:latin typeface="Arial"/>
                <a:cs typeface="Arial"/>
              </a:rPr>
              <a:t>ain</a:t>
            </a:r>
            <a:r>
              <a:rPr lang="en-US" dirty="0">
                <a:latin typeface="Arial"/>
                <a:cs typeface="Arial"/>
              </a:rPr>
              <a:t> results in brittle failures at low loads</a:t>
            </a:r>
          </a:p>
          <a:p>
            <a:pPr marL="316657" marR="4516" indent="-304804">
              <a:spcBef>
                <a:spcPts val="511"/>
              </a:spcBef>
              <a:buClr>
                <a:srgbClr val="FF0000"/>
              </a:buClr>
              <a:buFont typeface="Arial"/>
              <a:buChar char="•"/>
              <a:tabLst>
                <a:tab pos="316657" algn="l"/>
              </a:tabLst>
            </a:pPr>
            <a:r>
              <a:rPr lang="en-US" dirty="0">
                <a:latin typeface="Arial"/>
                <a:cs typeface="Arial"/>
              </a:rPr>
              <a:t>Does not provide a reliable load path</a:t>
            </a:r>
            <a:endParaRPr dirty="0">
              <a:latin typeface="Arial"/>
              <a:cs typeface="Arial"/>
            </a:endParaRPr>
          </a:p>
          <a:p>
            <a:pPr marL="11289">
              <a:spcBef>
                <a:spcPts val="209"/>
              </a:spcBef>
            </a:pPr>
            <a:endParaRPr sz="2489" dirty="0">
              <a:latin typeface="Arial"/>
              <a:cs typeface="Arial"/>
            </a:endParaRPr>
          </a:p>
        </p:txBody>
      </p:sp>
      <p:sp>
        <p:nvSpPr>
          <p:cNvPr id="12"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7610565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descr="bBottom of a shear wall, with sheathing and sill plate. The sill plate is anchored at mid-width with an anchor bolt. The plywood sheathing and nailing pulls up on one edge of the sill, causing cross-grain tension.&#10;"/>
          <p:cNvGrpSpPr/>
          <p:nvPr/>
        </p:nvGrpSpPr>
        <p:grpSpPr>
          <a:xfrm>
            <a:off x="4396545" y="667282"/>
            <a:ext cx="3992180" cy="5307633"/>
            <a:chOff x="3081691" y="1569156"/>
            <a:chExt cx="3365500" cy="4474457"/>
          </a:xfrm>
        </p:grpSpPr>
        <p:graphicFrame>
          <p:nvGraphicFramePr>
            <p:cNvPr id="76805" name="Object 2" descr="Graphic shows the bottom of a shear wall, with sheathing and sill plate. The sill plate is anchored at mid-width with an anchor bolt. The plywood sheathing and nailing pulls up on one edge of the sill, causing cross-grain tension.&#10;&#10;This shows a very similar mode of failure that affects shear wall sill plates when steel plate washers are not provided. The mechanism of cross-grain tension in the sill plate is exactly the same.&#10;"/>
            <p:cNvGraphicFramePr>
              <a:graphicFrameLocks noChangeAspect="1"/>
            </p:cNvGraphicFramePr>
            <p:nvPr>
              <p:extLst>
                <p:ext uri="{D42A27DB-BD31-4B8C-83A1-F6EECF244321}">
                  <p14:modId xmlns:p14="http://schemas.microsoft.com/office/powerpoint/2010/main" val="3602131014"/>
                </p:ext>
              </p:extLst>
            </p:nvPr>
          </p:nvGraphicFramePr>
          <p:xfrm>
            <a:off x="3081691" y="1668463"/>
            <a:ext cx="3365500" cy="4375150"/>
          </p:xfrm>
          <a:graphic>
            <a:graphicData uri="http://schemas.openxmlformats.org/presentationml/2006/ole">
              <mc:AlternateContent xmlns:mc="http://schemas.openxmlformats.org/markup-compatibility/2006">
                <mc:Choice xmlns:v="urn:schemas-microsoft-com:vml" Requires="v">
                  <p:oleObj spid="_x0000_s63582" name="Document" r:id="rId4" imgW="5740908" imgH="7464552" progId="Word.Document.8">
                    <p:embed/>
                  </p:oleObj>
                </mc:Choice>
                <mc:Fallback>
                  <p:oleObj name="Document" r:id="rId4" imgW="5740908" imgH="746455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56810" t="76659" r="23486" b="3630"/>
                        <a:stretch>
                          <a:fillRect/>
                        </a:stretch>
                      </p:blipFill>
                      <p:spPr bwMode="auto">
                        <a:xfrm>
                          <a:off x="3081691" y="1668463"/>
                          <a:ext cx="3365500" cy="4375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Up Arrow 1"/>
            <p:cNvSpPr/>
            <p:nvPr/>
          </p:nvSpPr>
          <p:spPr>
            <a:xfrm>
              <a:off x="5373512" y="1569156"/>
              <a:ext cx="474134" cy="654755"/>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Down Arrow 2"/>
            <p:cNvSpPr/>
            <p:nvPr/>
          </p:nvSpPr>
          <p:spPr>
            <a:xfrm>
              <a:off x="4567313" y="5248275"/>
              <a:ext cx="475557" cy="79533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2"/>
          <p:cNvSpPr>
            <a:spLocks noGrp="1" noChangeArrowheads="1"/>
          </p:cNvSpPr>
          <p:nvPr>
            <p:ph type="title"/>
          </p:nvPr>
        </p:nvSpPr>
        <p:spPr>
          <a:xfrm>
            <a:off x="502332" y="1443957"/>
            <a:ext cx="3894213" cy="2686268"/>
          </a:xfrm>
        </p:spPr>
        <p:txBody>
          <a:bodyPr/>
          <a:lstStyle/>
          <a:p>
            <a:r>
              <a:rPr lang="en-US" altLang="en-US" dirty="0"/>
              <a:t>Wall-to-Diaphragm Anchorage and Continuous Ties</a:t>
            </a:r>
          </a:p>
        </p:txBody>
      </p:sp>
    </p:spTree>
    <p:extLst>
      <p:ext uri="{BB962C8B-B14F-4D97-AF65-F5344CB8AC3E}">
        <p14:creationId xmlns:p14="http://schemas.microsoft.com/office/powerpoint/2010/main" val="1239011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descr="Figure 3-3: Characteristic shrinkage and distortion of flat, square, and round pieces as affected by direction of groth rings. Tangential shrinkages is about twice as great as radial.&#10;&#10;Section of a wood log with various wood framing member sections to be cut and their respective shrinkage patterns."/>
          <p:cNvSpPr txBox="1"/>
          <p:nvPr/>
        </p:nvSpPr>
        <p:spPr>
          <a:xfrm>
            <a:off x="4182495" y="6144327"/>
            <a:ext cx="1621084" cy="177869"/>
          </a:xfrm>
          <a:prstGeom prst="rect">
            <a:avLst/>
          </a:prstGeom>
        </p:spPr>
        <p:txBody>
          <a:bodyPr vert="horz" wrap="square" lIns="0" tIns="0" rIns="0" bIns="0" rtlCol="0">
            <a:spAutoFit/>
          </a:bodyPr>
          <a:lstStyle/>
          <a:p>
            <a:pPr marL="11289"/>
            <a:r>
              <a:rPr sz="1156" spc="-4" dirty="0">
                <a:latin typeface="Arial"/>
                <a:cs typeface="Arial"/>
              </a:rPr>
              <a:t>(W</a:t>
            </a:r>
            <a:r>
              <a:rPr sz="1156" spc="-13" dirty="0">
                <a:latin typeface="Arial"/>
                <a:cs typeface="Arial"/>
              </a:rPr>
              <a:t>o</a:t>
            </a:r>
            <a:r>
              <a:rPr sz="1156" spc="-9" dirty="0">
                <a:latin typeface="Arial"/>
                <a:cs typeface="Arial"/>
              </a:rPr>
              <a:t>od</a:t>
            </a:r>
            <a:r>
              <a:rPr sz="1156" spc="-13" dirty="0">
                <a:latin typeface="Arial"/>
                <a:cs typeface="Arial"/>
              </a:rPr>
              <a:t> </a:t>
            </a:r>
            <a:r>
              <a:rPr sz="1156" spc="-9" dirty="0">
                <a:latin typeface="Arial"/>
                <a:cs typeface="Arial"/>
              </a:rPr>
              <a:t>H</a:t>
            </a:r>
            <a:r>
              <a:rPr sz="1156" spc="-13" dirty="0">
                <a:latin typeface="Arial"/>
                <a:cs typeface="Arial"/>
              </a:rPr>
              <a:t>a</a:t>
            </a:r>
            <a:r>
              <a:rPr sz="1156" spc="-9" dirty="0">
                <a:latin typeface="Arial"/>
                <a:cs typeface="Arial"/>
              </a:rPr>
              <a:t>nd</a:t>
            </a:r>
            <a:r>
              <a:rPr sz="1156" spc="-13" dirty="0">
                <a:latin typeface="Arial"/>
                <a:cs typeface="Arial"/>
              </a:rPr>
              <a:t>b</a:t>
            </a:r>
            <a:r>
              <a:rPr sz="1156" spc="-9" dirty="0">
                <a:latin typeface="Arial"/>
                <a:cs typeface="Arial"/>
              </a:rPr>
              <a:t>ook,</a:t>
            </a:r>
            <a:r>
              <a:rPr sz="1156" spc="27" dirty="0">
                <a:latin typeface="Arial"/>
                <a:cs typeface="Arial"/>
              </a:rPr>
              <a:t> </a:t>
            </a:r>
            <a:r>
              <a:rPr sz="1156" spc="-9" dirty="0">
                <a:latin typeface="Arial"/>
                <a:cs typeface="Arial"/>
              </a:rPr>
              <a:t>p.</a:t>
            </a:r>
            <a:r>
              <a:rPr sz="1156" spc="9" dirty="0">
                <a:latin typeface="Arial"/>
                <a:cs typeface="Arial"/>
              </a:rPr>
              <a:t> </a:t>
            </a:r>
            <a:r>
              <a:rPr sz="1156" spc="-9" dirty="0">
                <a:latin typeface="Arial"/>
                <a:cs typeface="Arial"/>
              </a:rPr>
              <a:t>5</a:t>
            </a:r>
            <a:r>
              <a:rPr sz="1156" spc="-13" dirty="0">
                <a:latin typeface="Arial"/>
                <a:cs typeface="Arial"/>
              </a:rPr>
              <a:t>8)</a:t>
            </a:r>
            <a:endParaRPr sz="1156" dirty="0">
              <a:latin typeface="Arial"/>
              <a:cs typeface="Arial"/>
            </a:endParaRPr>
          </a:p>
        </p:txBody>
      </p:sp>
      <p:sp>
        <p:nvSpPr>
          <p:cNvPr id="7" name="object 7" descr="Figure 3-3: Characteristic shrinkage and distortion of flat, square, and round pieces as affected by direction of groth rings. Tangential shrinkages is about twice as great as radial.&#10;&#10;Section of a wood log with various wood framing member sections to be cut and their respective shrinkage patterns."/>
          <p:cNvSpPr/>
          <p:nvPr/>
        </p:nvSpPr>
        <p:spPr>
          <a:xfrm>
            <a:off x="4052711" y="1696358"/>
            <a:ext cx="4624708" cy="4242635"/>
          </a:xfrm>
          <a:prstGeom prst="rect">
            <a:avLst/>
          </a:prstGeom>
          <a:blipFill>
            <a:blip r:embed="rId3" cstate="print"/>
            <a:stretch>
              <a:fillRect/>
            </a:stretch>
          </a:blipFill>
        </p:spPr>
        <p:txBody>
          <a:bodyPr wrap="square" lIns="0" tIns="0" rIns="0" bIns="0" rtlCol="0"/>
          <a:lstStyle/>
          <a:p>
            <a:endParaRPr sz="2133"/>
          </a:p>
        </p:txBody>
      </p:sp>
      <p:sp>
        <p:nvSpPr>
          <p:cNvPr id="5" name="object 5"/>
          <p:cNvSpPr txBox="1"/>
          <p:nvPr/>
        </p:nvSpPr>
        <p:spPr>
          <a:xfrm>
            <a:off x="341489" y="3197220"/>
            <a:ext cx="3575418" cy="2872581"/>
          </a:xfrm>
          <a:prstGeom prst="rect">
            <a:avLst/>
          </a:prstGeom>
        </p:spPr>
        <p:txBody>
          <a:bodyPr vert="horz" wrap="square" lIns="0" tIns="0" rIns="0" bIns="0" rtlCol="0">
            <a:spAutoFit/>
          </a:bodyPr>
          <a:lstStyle/>
          <a:p>
            <a:pPr marL="11289" marR="4516">
              <a:buClr>
                <a:srgbClr val="FF0000"/>
              </a:buClr>
              <a:tabLst>
                <a:tab pos="316093" algn="l"/>
              </a:tabLst>
            </a:pPr>
            <a:r>
              <a:rPr lang="en-US" sz="2000" dirty="0">
                <a:latin typeface="Arial"/>
                <a:cs typeface="Arial"/>
              </a:rPr>
              <a:t>Shrinkage</a:t>
            </a:r>
          </a:p>
          <a:p>
            <a:pPr marL="316093" marR="4516" indent="-304804">
              <a:buClr>
                <a:srgbClr val="FF0000"/>
              </a:buClr>
              <a:buFont typeface="Arial"/>
              <a:buChar char="•"/>
              <a:tabLst>
                <a:tab pos="316093" algn="l"/>
              </a:tabLst>
            </a:pPr>
            <a:r>
              <a:rPr sz="2000" dirty="0">
                <a:latin typeface="Arial"/>
                <a:cs typeface="Arial"/>
              </a:rPr>
              <a:t>Wood</a:t>
            </a:r>
            <a:r>
              <a:rPr sz="2000" spc="-27" dirty="0">
                <a:latin typeface="Arial"/>
                <a:cs typeface="Arial"/>
              </a:rPr>
              <a:t> </a:t>
            </a:r>
            <a:r>
              <a:rPr sz="2000" spc="4" dirty="0">
                <a:latin typeface="Arial"/>
                <a:cs typeface="Arial"/>
              </a:rPr>
              <a:t>w</a:t>
            </a:r>
            <a:r>
              <a:rPr sz="2000" spc="-4" dirty="0">
                <a:latin typeface="Arial"/>
                <a:cs typeface="Arial"/>
              </a:rPr>
              <a:t>i</a:t>
            </a:r>
            <a:r>
              <a:rPr sz="2000" dirty="0">
                <a:latin typeface="Arial"/>
                <a:cs typeface="Arial"/>
              </a:rPr>
              <a:t>ll</a:t>
            </a:r>
            <a:r>
              <a:rPr sz="2000" spc="4" dirty="0">
                <a:latin typeface="Arial"/>
                <a:cs typeface="Arial"/>
              </a:rPr>
              <a:t> s</a:t>
            </a:r>
            <a:r>
              <a:rPr sz="2000" dirty="0">
                <a:latin typeface="Arial"/>
                <a:cs typeface="Arial"/>
              </a:rPr>
              <a:t>hrink</a:t>
            </a:r>
            <a:r>
              <a:rPr sz="2000" spc="-22" dirty="0">
                <a:latin typeface="Arial"/>
                <a:cs typeface="Arial"/>
              </a:rPr>
              <a:t> </a:t>
            </a:r>
            <a:r>
              <a:rPr sz="2000" dirty="0">
                <a:latin typeface="Arial"/>
                <a:cs typeface="Arial"/>
              </a:rPr>
              <a:t>wi</a:t>
            </a:r>
            <a:r>
              <a:rPr sz="2000" spc="-9" dirty="0">
                <a:latin typeface="Arial"/>
                <a:cs typeface="Arial"/>
              </a:rPr>
              <a:t>t</a:t>
            </a:r>
            <a:r>
              <a:rPr sz="2000" dirty="0">
                <a:latin typeface="Arial"/>
                <a:cs typeface="Arial"/>
              </a:rPr>
              <a:t>h</a:t>
            </a:r>
            <a:r>
              <a:rPr sz="2000" spc="-4" dirty="0">
                <a:latin typeface="Arial"/>
                <a:cs typeface="Arial"/>
              </a:rPr>
              <a:t> </a:t>
            </a:r>
            <a:r>
              <a:rPr sz="2000" spc="4" dirty="0">
                <a:latin typeface="Arial"/>
                <a:cs typeface="Arial"/>
              </a:rPr>
              <a:t>c</a:t>
            </a:r>
            <a:r>
              <a:rPr sz="2000" dirty="0">
                <a:latin typeface="Arial"/>
                <a:cs typeface="Arial"/>
              </a:rPr>
              <a:t>ha</a:t>
            </a:r>
            <a:r>
              <a:rPr sz="2000" spc="-9" dirty="0">
                <a:latin typeface="Arial"/>
                <a:cs typeface="Arial"/>
              </a:rPr>
              <a:t>nge</a:t>
            </a:r>
            <a:r>
              <a:rPr sz="2000" dirty="0">
                <a:latin typeface="Arial"/>
                <a:cs typeface="Arial"/>
              </a:rPr>
              <a:t>s </a:t>
            </a:r>
            <a:r>
              <a:rPr sz="2000" spc="-4" dirty="0">
                <a:latin typeface="Arial"/>
                <a:cs typeface="Arial"/>
              </a:rPr>
              <a:t>i</a:t>
            </a:r>
            <a:r>
              <a:rPr sz="2000" dirty="0">
                <a:latin typeface="Arial"/>
                <a:cs typeface="Arial"/>
              </a:rPr>
              <a:t>n</a:t>
            </a:r>
            <a:r>
              <a:rPr sz="2000" spc="-4" dirty="0">
                <a:latin typeface="Arial"/>
                <a:cs typeface="Arial"/>
              </a:rPr>
              <a:t> m</a:t>
            </a:r>
            <a:r>
              <a:rPr sz="2000" dirty="0">
                <a:latin typeface="Arial"/>
                <a:cs typeface="Arial"/>
              </a:rPr>
              <a:t>o</a:t>
            </a:r>
            <a:r>
              <a:rPr sz="2000" spc="-4" dirty="0">
                <a:latin typeface="Arial"/>
                <a:cs typeface="Arial"/>
              </a:rPr>
              <a:t>i</a:t>
            </a:r>
            <a:r>
              <a:rPr sz="2000" spc="4" dirty="0">
                <a:latin typeface="Arial"/>
                <a:cs typeface="Arial"/>
              </a:rPr>
              <a:t>s</a:t>
            </a:r>
            <a:r>
              <a:rPr sz="2000" spc="-9" dirty="0">
                <a:latin typeface="Arial"/>
                <a:cs typeface="Arial"/>
              </a:rPr>
              <a:t>t</a:t>
            </a:r>
            <a:r>
              <a:rPr sz="2000" dirty="0">
                <a:latin typeface="Arial"/>
                <a:cs typeface="Arial"/>
              </a:rPr>
              <a:t>ure</a:t>
            </a:r>
            <a:r>
              <a:rPr sz="2000" spc="-36" dirty="0">
                <a:latin typeface="Arial"/>
                <a:cs typeface="Arial"/>
              </a:rPr>
              <a:t> </a:t>
            </a:r>
            <a:r>
              <a:rPr sz="2000" spc="4" dirty="0">
                <a:latin typeface="Arial"/>
                <a:cs typeface="Arial"/>
              </a:rPr>
              <a:t>c</a:t>
            </a:r>
            <a:r>
              <a:rPr sz="2000" dirty="0">
                <a:latin typeface="Arial"/>
                <a:cs typeface="Arial"/>
              </a:rPr>
              <a:t>on</a:t>
            </a:r>
            <a:r>
              <a:rPr sz="2000" spc="-9" dirty="0">
                <a:latin typeface="Arial"/>
                <a:cs typeface="Arial"/>
              </a:rPr>
              <a:t>t</a:t>
            </a:r>
            <a:r>
              <a:rPr sz="2000" dirty="0">
                <a:latin typeface="Arial"/>
                <a:cs typeface="Arial"/>
              </a:rPr>
              <a:t>ent</a:t>
            </a:r>
          </a:p>
          <a:p>
            <a:pPr marL="316093" marR="294079" indent="-304804">
              <a:spcBef>
                <a:spcPts val="427"/>
              </a:spcBef>
              <a:buClr>
                <a:srgbClr val="FF0000"/>
              </a:buClr>
              <a:buFont typeface="Arial"/>
              <a:buChar char="•"/>
              <a:tabLst>
                <a:tab pos="316093" algn="l"/>
              </a:tabLst>
            </a:pPr>
            <a:r>
              <a:rPr sz="2000" dirty="0">
                <a:latin typeface="Arial"/>
                <a:cs typeface="Arial"/>
              </a:rPr>
              <a:t>Th</a:t>
            </a:r>
            <a:r>
              <a:rPr sz="2000" spc="-4" dirty="0">
                <a:latin typeface="Arial"/>
                <a:cs typeface="Arial"/>
              </a:rPr>
              <a:t>i</a:t>
            </a:r>
            <a:r>
              <a:rPr sz="2000" dirty="0">
                <a:latin typeface="Arial"/>
                <a:cs typeface="Arial"/>
              </a:rPr>
              <a:t>s</a:t>
            </a:r>
            <a:r>
              <a:rPr sz="2000" spc="-9" dirty="0">
                <a:latin typeface="Arial"/>
                <a:cs typeface="Arial"/>
              </a:rPr>
              <a:t> </a:t>
            </a:r>
            <a:r>
              <a:rPr sz="2000" spc="-4" dirty="0">
                <a:latin typeface="Arial"/>
                <a:cs typeface="Arial"/>
              </a:rPr>
              <a:t>i</a:t>
            </a:r>
            <a:r>
              <a:rPr sz="2000" dirty="0">
                <a:latin typeface="Arial"/>
                <a:cs typeface="Arial"/>
              </a:rPr>
              <a:t>s </a:t>
            </a:r>
            <a:r>
              <a:rPr sz="2000" spc="-4" dirty="0">
                <a:latin typeface="Arial"/>
                <a:cs typeface="Arial"/>
              </a:rPr>
              <a:t>m</a:t>
            </a:r>
            <a:r>
              <a:rPr sz="2000" dirty="0">
                <a:latin typeface="Arial"/>
                <a:cs typeface="Arial"/>
              </a:rPr>
              <a:t>o</a:t>
            </a:r>
            <a:r>
              <a:rPr sz="2000" spc="4" dirty="0">
                <a:latin typeface="Arial"/>
                <a:cs typeface="Arial"/>
              </a:rPr>
              <a:t>s</a:t>
            </a:r>
            <a:r>
              <a:rPr sz="2000" dirty="0">
                <a:latin typeface="Arial"/>
                <a:cs typeface="Arial"/>
              </a:rPr>
              <a:t>t</a:t>
            </a:r>
            <a:r>
              <a:rPr sz="2000" spc="-31" dirty="0">
                <a:latin typeface="Arial"/>
                <a:cs typeface="Arial"/>
              </a:rPr>
              <a:t> </a:t>
            </a:r>
            <a:r>
              <a:rPr sz="2000" dirty="0">
                <a:latin typeface="Arial"/>
                <a:cs typeface="Arial"/>
              </a:rPr>
              <a:t>pronoun</a:t>
            </a:r>
            <a:r>
              <a:rPr sz="2000" spc="4" dirty="0">
                <a:latin typeface="Arial"/>
                <a:cs typeface="Arial"/>
              </a:rPr>
              <a:t>c</a:t>
            </a:r>
            <a:r>
              <a:rPr sz="2000" dirty="0">
                <a:latin typeface="Arial"/>
                <a:cs typeface="Arial"/>
              </a:rPr>
              <a:t>ed</a:t>
            </a:r>
            <a:r>
              <a:rPr sz="2000" spc="-49" dirty="0">
                <a:latin typeface="Arial"/>
                <a:cs typeface="Arial"/>
              </a:rPr>
              <a:t> </a:t>
            </a:r>
            <a:r>
              <a:rPr sz="2000" spc="-4" dirty="0">
                <a:latin typeface="Arial"/>
                <a:cs typeface="Arial"/>
              </a:rPr>
              <a:t>i</a:t>
            </a:r>
            <a:r>
              <a:rPr sz="2000" dirty="0">
                <a:latin typeface="Arial"/>
                <a:cs typeface="Arial"/>
              </a:rPr>
              <a:t>n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radial</a:t>
            </a:r>
            <a:r>
              <a:rPr sz="2000" spc="-18" dirty="0">
                <a:latin typeface="Arial"/>
                <a:cs typeface="Arial"/>
              </a:rPr>
              <a:t> </a:t>
            </a:r>
            <a:r>
              <a:rPr sz="2000" dirty="0">
                <a:latin typeface="Arial"/>
                <a:cs typeface="Arial"/>
              </a:rPr>
              <a:t>and</a:t>
            </a:r>
            <a:r>
              <a:rPr sz="2000" spc="-13" dirty="0">
                <a:latin typeface="Arial"/>
                <a:cs typeface="Arial"/>
              </a:rPr>
              <a:t> </a:t>
            </a:r>
            <a:r>
              <a:rPr sz="2000" spc="-9" dirty="0">
                <a:latin typeface="Arial"/>
                <a:cs typeface="Arial"/>
              </a:rPr>
              <a:t>t</a:t>
            </a:r>
            <a:r>
              <a:rPr sz="2000" dirty="0">
                <a:latin typeface="Arial"/>
                <a:cs typeface="Arial"/>
              </a:rPr>
              <a:t>angen</a:t>
            </a:r>
            <a:r>
              <a:rPr sz="2000" spc="-9" dirty="0">
                <a:latin typeface="Arial"/>
                <a:cs typeface="Arial"/>
              </a:rPr>
              <a:t>t</a:t>
            </a:r>
            <a:r>
              <a:rPr sz="2000" dirty="0">
                <a:latin typeface="Arial"/>
                <a:cs typeface="Arial"/>
              </a:rPr>
              <a:t>ial d</a:t>
            </a:r>
            <a:r>
              <a:rPr sz="2000" spc="-4" dirty="0">
                <a:latin typeface="Arial"/>
                <a:cs typeface="Arial"/>
              </a:rPr>
              <a:t>i</a:t>
            </a:r>
            <a:r>
              <a:rPr sz="2000" dirty="0">
                <a:latin typeface="Arial"/>
                <a:cs typeface="Arial"/>
              </a:rPr>
              <a:t>re</a:t>
            </a:r>
            <a:r>
              <a:rPr sz="2000" spc="4" dirty="0">
                <a:latin typeface="Arial"/>
                <a:cs typeface="Arial"/>
              </a:rPr>
              <a:t>c</a:t>
            </a:r>
            <a:r>
              <a:rPr sz="2000" spc="-9" dirty="0">
                <a:latin typeface="Arial"/>
                <a:cs typeface="Arial"/>
              </a:rPr>
              <a:t>t</a:t>
            </a:r>
            <a:r>
              <a:rPr sz="2000" spc="-4" dirty="0">
                <a:latin typeface="Arial"/>
                <a:cs typeface="Arial"/>
              </a:rPr>
              <a:t>i</a:t>
            </a:r>
            <a:r>
              <a:rPr sz="2000" dirty="0">
                <a:latin typeface="Arial"/>
                <a:cs typeface="Arial"/>
              </a:rPr>
              <a:t>ons</a:t>
            </a:r>
            <a:r>
              <a:rPr sz="2000" spc="-31" dirty="0">
                <a:latin typeface="Arial"/>
                <a:cs typeface="Arial"/>
              </a:rPr>
              <a:t> </a:t>
            </a:r>
            <a:r>
              <a:rPr sz="2000" dirty="0">
                <a:latin typeface="Arial"/>
                <a:cs typeface="Arial"/>
              </a:rPr>
              <a:t>(perpendi</a:t>
            </a:r>
            <a:r>
              <a:rPr sz="2000" spc="4" dirty="0">
                <a:latin typeface="Arial"/>
                <a:cs typeface="Arial"/>
              </a:rPr>
              <a:t>c</a:t>
            </a:r>
            <a:r>
              <a:rPr sz="2000" dirty="0">
                <a:latin typeface="Arial"/>
                <a:cs typeface="Arial"/>
              </a:rPr>
              <a:t>u</a:t>
            </a:r>
            <a:r>
              <a:rPr sz="2000" spc="-4" dirty="0">
                <a:latin typeface="Arial"/>
                <a:cs typeface="Arial"/>
              </a:rPr>
              <a:t>l</a:t>
            </a:r>
            <a:r>
              <a:rPr sz="2000" dirty="0">
                <a:latin typeface="Arial"/>
                <a:cs typeface="Arial"/>
              </a:rPr>
              <a:t>ar</a:t>
            </a:r>
            <a:r>
              <a:rPr sz="2000" spc="-44" dirty="0">
                <a:latin typeface="Arial"/>
                <a:cs typeface="Arial"/>
              </a:rPr>
              <a:t> </a:t>
            </a:r>
            <a:r>
              <a:rPr sz="2000" spc="-9" dirty="0">
                <a:latin typeface="Arial"/>
                <a:cs typeface="Arial"/>
              </a:rPr>
              <a:t>t</a:t>
            </a:r>
            <a:r>
              <a:rPr sz="2000" dirty="0">
                <a:latin typeface="Arial"/>
                <a:cs typeface="Arial"/>
              </a:rPr>
              <a:t>o gra</a:t>
            </a:r>
            <a:r>
              <a:rPr sz="2000" spc="-4" dirty="0">
                <a:latin typeface="Arial"/>
                <a:cs typeface="Arial"/>
              </a:rPr>
              <a:t>i</a:t>
            </a:r>
            <a:r>
              <a:rPr sz="2000" dirty="0">
                <a:latin typeface="Arial"/>
                <a:cs typeface="Arial"/>
              </a:rPr>
              <a:t>n)</a:t>
            </a:r>
          </a:p>
          <a:p>
            <a:pPr marL="316093" marR="107810" indent="-304804">
              <a:spcBef>
                <a:spcPts val="422"/>
              </a:spcBef>
              <a:buClr>
                <a:srgbClr val="FF0000"/>
              </a:buClr>
              <a:buFont typeface="Arial"/>
              <a:buChar char="•"/>
              <a:tabLst>
                <a:tab pos="316093" algn="l"/>
              </a:tabLst>
            </a:pPr>
            <a:r>
              <a:rPr sz="2000" spc="-4" dirty="0">
                <a:latin typeface="Arial"/>
                <a:cs typeface="Arial"/>
              </a:rPr>
              <a:t>M</a:t>
            </a:r>
            <a:r>
              <a:rPr sz="2000" dirty="0">
                <a:latin typeface="Arial"/>
                <a:cs typeface="Arial"/>
              </a:rPr>
              <a:t>ay</a:t>
            </a:r>
            <a:r>
              <a:rPr sz="2000" spc="-22" dirty="0">
                <a:latin typeface="Arial"/>
                <a:cs typeface="Arial"/>
              </a:rPr>
              <a:t> </a:t>
            </a:r>
            <a:r>
              <a:rPr sz="2000" dirty="0">
                <a:latin typeface="Arial"/>
                <a:cs typeface="Arial"/>
              </a:rPr>
              <a:t>need</a:t>
            </a:r>
            <a:r>
              <a:rPr sz="2000" spc="-13" dirty="0">
                <a:latin typeface="Arial"/>
                <a:cs typeface="Arial"/>
              </a:rPr>
              <a:t> </a:t>
            </a:r>
            <a:r>
              <a:rPr sz="2000" spc="-9" dirty="0">
                <a:latin typeface="Arial"/>
                <a:cs typeface="Arial"/>
              </a:rPr>
              <a:t>t</a:t>
            </a:r>
            <a:r>
              <a:rPr sz="2000" dirty="0">
                <a:latin typeface="Arial"/>
                <a:cs typeface="Arial"/>
              </a:rPr>
              <a:t>o</a:t>
            </a:r>
            <a:r>
              <a:rPr sz="2000" spc="-13" dirty="0">
                <a:latin typeface="Arial"/>
                <a:cs typeface="Arial"/>
              </a:rPr>
              <a:t> </a:t>
            </a:r>
            <a:r>
              <a:rPr sz="2000" dirty="0">
                <a:latin typeface="Arial"/>
                <a:cs typeface="Arial"/>
              </a:rPr>
              <a:t>be</a:t>
            </a:r>
            <a:r>
              <a:rPr sz="2000" spc="-4" dirty="0">
                <a:latin typeface="Arial"/>
                <a:cs typeface="Arial"/>
              </a:rPr>
              <a:t> </a:t>
            </a:r>
            <a:r>
              <a:rPr sz="2000" dirty="0">
                <a:latin typeface="Arial"/>
                <a:cs typeface="Arial"/>
              </a:rPr>
              <a:t>addre</a:t>
            </a:r>
            <a:r>
              <a:rPr sz="2000" spc="4" dirty="0">
                <a:latin typeface="Arial"/>
                <a:cs typeface="Arial"/>
              </a:rPr>
              <a:t>s</a:t>
            </a:r>
            <a:r>
              <a:rPr sz="2000" spc="-9" dirty="0">
                <a:latin typeface="Arial"/>
                <a:cs typeface="Arial"/>
              </a:rPr>
              <a:t>s</a:t>
            </a:r>
            <a:r>
              <a:rPr sz="2000" dirty="0">
                <a:latin typeface="Arial"/>
                <a:cs typeface="Arial"/>
              </a:rPr>
              <a:t>ed</a:t>
            </a:r>
            <a:r>
              <a:rPr sz="2000" spc="-36" dirty="0">
                <a:latin typeface="Arial"/>
                <a:cs typeface="Arial"/>
              </a:rPr>
              <a:t> </a:t>
            </a:r>
            <a:r>
              <a:rPr sz="2000" dirty="0">
                <a:latin typeface="Arial"/>
                <a:cs typeface="Arial"/>
              </a:rPr>
              <a:t>in</a:t>
            </a:r>
            <a:r>
              <a:rPr lang="en-US" sz="2000" spc="-9" dirty="0">
                <a:latin typeface="Arial"/>
                <a:cs typeface="Arial"/>
              </a:rPr>
              <a:t> detailing</a:t>
            </a:r>
            <a:endParaRPr sz="2000" dirty="0">
              <a:latin typeface="Arial"/>
              <a:cs typeface="Arial"/>
            </a:endParaRPr>
          </a:p>
        </p:txBody>
      </p:sp>
      <p:grpSp>
        <p:nvGrpSpPr>
          <p:cNvPr id="9" name="Group 8" descr="Radial and tangential directions on a block of wood. "/>
          <p:cNvGrpSpPr/>
          <p:nvPr/>
        </p:nvGrpSpPr>
        <p:grpSpPr>
          <a:xfrm>
            <a:off x="341489" y="1223890"/>
            <a:ext cx="2658533" cy="1713503"/>
            <a:chOff x="341489" y="1223890"/>
            <a:chExt cx="2658533" cy="1713503"/>
          </a:xfrm>
        </p:grpSpPr>
        <p:sp>
          <p:nvSpPr>
            <p:cNvPr id="3" name="object 3" descr="Radial and tangential directions on a block of wood. "/>
            <p:cNvSpPr/>
            <p:nvPr/>
          </p:nvSpPr>
          <p:spPr>
            <a:xfrm>
              <a:off x="1101650" y="1590318"/>
              <a:ext cx="1307544" cy="894084"/>
            </a:xfrm>
            <a:prstGeom prst="rect">
              <a:avLst/>
            </a:prstGeom>
            <a:blipFill>
              <a:blip r:embed="rId4" cstate="print"/>
              <a:stretch>
                <a:fillRect/>
              </a:stretch>
            </a:blipFill>
          </p:spPr>
          <p:txBody>
            <a:bodyPr wrap="square" lIns="0" tIns="0" rIns="0" bIns="0" rtlCol="0"/>
            <a:lstStyle/>
            <a:p>
              <a:endParaRPr sz="2133"/>
            </a:p>
          </p:txBody>
        </p:sp>
        <p:sp>
          <p:nvSpPr>
            <p:cNvPr id="4" name="object 4"/>
            <p:cNvSpPr txBox="1"/>
            <p:nvPr/>
          </p:nvSpPr>
          <p:spPr>
            <a:xfrm>
              <a:off x="341489" y="2636413"/>
              <a:ext cx="2658533" cy="300980"/>
            </a:xfrm>
            <a:prstGeom prst="rect">
              <a:avLst/>
            </a:prstGeom>
          </p:spPr>
          <p:txBody>
            <a:bodyPr vert="horz" wrap="square" lIns="0" tIns="0" rIns="0" bIns="0" rtlCol="0">
              <a:spAutoFit/>
            </a:bodyPr>
            <a:lstStyle/>
            <a:p>
              <a:pPr marL="11289" indent="1502005"/>
              <a:r>
                <a:rPr sz="1956" spc="-226" dirty="0">
                  <a:latin typeface="Arial"/>
                  <a:cs typeface="Arial"/>
                </a:rPr>
                <a:t>T</a:t>
              </a:r>
              <a:r>
                <a:rPr sz="1956" spc="-9" dirty="0">
                  <a:latin typeface="Arial"/>
                  <a:cs typeface="Arial"/>
                </a:rPr>
                <a:t>angential</a:t>
              </a:r>
              <a:endParaRPr sz="1956" dirty="0">
                <a:latin typeface="Arial"/>
                <a:cs typeface="Arial"/>
              </a:endParaRPr>
            </a:p>
          </p:txBody>
        </p:sp>
        <p:sp>
          <p:nvSpPr>
            <p:cNvPr id="6" name="object 6"/>
            <p:cNvSpPr txBox="1"/>
            <p:nvPr/>
          </p:nvSpPr>
          <p:spPr>
            <a:xfrm>
              <a:off x="760024" y="1223890"/>
              <a:ext cx="726439" cy="300980"/>
            </a:xfrm>
            <a:prstGeom prst="rect">
              <a:avLst/>
            </a:prstGeom>
          </p:spPr>
          <p:txBody>
            <a:bodyPr vert="horz" wrap="square" lIns="0" tIns="0" rIns="0" bIns="0" rtlCol="0">
              <a:spAutoFit/>
            </a:bodyPr>
            <a:lstStyle/>
            <a:p>
              <a:pPr marL="11289"/>
              <a:r>
                <a:rPr sz="1956" spc="-22" dirty="0">
                  <a:latin typeface="Arial"/>
                  <a:cs typeface="Arial"/>
                </a:rPr>
                <a:t>R</a:t>
              </a:r>
              <a:r>
                <a:rPr sz="1956" spc="-9" dirty="0">
                  <a:latin typeface="Arial"/>
                  <a:cs typeface="Arial"/>
                </a:rPr>
                <a:t>adial</a:t>
              </a:r>
              <a:endParaRPr sz="1956">
                <a:latin typeface="Arial"/>
                <a:cs typeface="Arial"/>
              </a:endParaRPr>
            </a:p>
          </p:txBody>
        </p:sp>
      </p:grpSp>
      <p:sp>
        <p:nvSpPr>
          <p:cNvPr id="2" name="object 2"/>
          <p:cNvSpPr txBox="1">
            <a:spLocks noGrp="1"/>
          </p:cNvSpPr>
          <p:nvPr>
            <p:ph type="title"/>
          </p:nvPr>
        </p:nvSpPr>
        <p:spPr/>
        <p:txBody>
          <a:bodyPr/>
          <a:lstStyle/>
          <a:p>
            <a:r>
              <a:rPr lang="en-US"/>
              <a:t>Basic Wood Properties</a:t>
            </a:r>
            <a:endParaRPr lang="en-US" dirty="0"/>
          </a:p>
        </p:txBody>
      </p:sp>
    </p:spTree>
    <p:extLst>
      <p:ext uri="{BB962C8B-B14F-4D97-AF65-F5344CB8AC3E}">
        <p14:creationId xmlns:p14="http://schemas.microsoft.com/office/powerpoint/2010/main" val="389893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9" name="Picture 5" descr="Plan of diaphragm with subdiaphragms designated.&#10;&#10;There are two equally important portions of the design to anchor concrete and masonry walls to wood diaphragms.&#10;-Wall anchorage per Section 12.11.2.1&#10;-Continuous ties from wall anchorage across the entire width of the diaphragm per Section 12.11.2.2.3"/>
          <p:cNvPicPr>
            <a:picLocks noGrp="1" noChangeAspect="1" noChangeArrowheads="1"/>
          </p:cNvPicPr>
          <p:nvPr>
            <p:ph type="body" idx="1"/>
          </p:nvPr>
        </p:nvPicPr>
        <p:blipFill rotWithShape="1">
          <a:blip r:embed="rId3" cstate="print">
            <a:extLst>
              <a:ext uri="{28A0092B-C50C-407E-A947-70E740481C1C}">
                <a14:useLocalDpi xmlns:a14="http://schemas.microsoft.com/office/drawing/2010/main" val="0"/>
              </a:ext>
            </a:extLst>
          </a:blip>
          <a:srcRect b="13930"/>
          <a:stretch/>
        </p:blipFill>
        <p:spPr>
          <a:xfrm>
            <a:off x="4526142" y="2222937"/>
            <a:ext cx="4617858" cy="3685071"/>
          </a:xfrm>
        </p:spPr>
      </p:pic>
      <p:sp>
        <p:nvSpPr>
          <p:cNvPr id="77828" name="Rectangle 4"/>
          <p:cNvSpPr>
            <a:spLocks noChangeArrowheads="1"/>
          </p:cNvSpPr>
          <p:nvPr/>
        </p:nvSpPr>
        <p:spPr bwMode="auto">
          <a:xfrm>
            <a:off x="192252" y="1468438"/>
            <a:ext cx="4367048" cy="452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9" tIns="45689" rIns="91379" bIns="45689"/>
          <a:lstStyle>
            <a:lvl1pPr marL="306388" indent="-306388" algn="ctr">
              <a:defRPr>
                <a:solidFill>
                  <a:schemeClr val="tx1"/>
                </a:solidFill>
                <a:latin typeface="Times" panose="02020603050405020304" pitchFamily="18" charset="0"/>
              </a:defRPr>
            </a:lvl1pPr>
            <a:lvl2pPr marL="665163" indent="-255588" algn="ctr">
              <a:defRPr>
                <a:solidFill>
                  <a:schemeClr val="tx1"/>
                </a:solidFill>
                <a:latin typeface="Times" panose="02020603050405020304" pitchFamily="18" charset="0"/>
              </a:defRPr>
            </a:lvl2pPr>
            <a:lvl3pPr marL="1143000" indent="-228600" algn="ctr">
              <a:defRPr>
                <a:solidFill>
                  <a:schemeClr val="tx1"/>
                </a:solidFill>
                <a:latin typeface="Times" panose="02020603050405020304" pitchFamily="18" charset="0"/>
              </a:defRPr>
            </a:lvl3pPr>
            <a:lvl4pPr marL="1600200" indent="-228600" algn="ctr">
              <a:defRPr>
                <a:solidFill>
                  <a:schemeClr val="tx1"/>
                </a:solidFill>
                <a:latin typeface="Times" panose="02020603050405020304" pitchFamily="18" charset="0"/>
              </a:defRPr>
            </a:lvl4pPr>
            <a:lvl5pPr marL="2057400" indent="-228600" algn="ctr">
              <a:defRPr>
                <a:solidFill>
                  <a:schemeClr val="tx1"/>
                </a:solidFill>
                <a:latin typeface="Times" panose="02020603050405020304" pitchFamily="18" charset="0"/>
              </a:defRPr>
            </a:lvl5pPr>
            <a:lvl6pPr marL="2514600" indent="-228600" algn="ctr" eaLnBrk="0" fontAlgn="base" hangingPunct="0">
              <a:spcBef>
                <a:spcPct val="0"/>
              </a:spcBef>
              <a:spcAft>
                <a:spcPct val="0"/>
              </a:spcAft>
              <a:defRPr>
                <a:solidFill>
                  <a:schemeClr val="tx1"/>
                </a:solidFill>
                <a:latin typeface="Times" panose="02020603050405020304" pitchFamily="18" charset="0"/>
              </a:defRPr>
            </a:lvl6pPr>
            <a:lvl7pPr marL="2971800" indent="-228600" algn="ctr" eaLnBrk="0" fontAlgn="base" hangingPunct="0">
              <a:spcBef>
                <a:spcPct val="0"/>
              </a:spcBef>
              <a:spcAft>
                <a:spcPct val="0"/>
              </a:spcAft>
              <a:defRPr>
                <a:solidFill>
                  <a:schemeClr val="tx1"/>
                </a:solidFill>
                <a:latin typeface="Times" panose="02020603050405020304" pitchFamily="18" charset="0"/>
              </a:defRPr>
            </a:lvl7pPr>
            <a:lvl8pPr marL="3429000" indent="-228600" algn="ctr" eaLnBrk="0" fontAlgn="base" hangingPunct="0">
              <a:spcBef>
                <a:spcPct val="0"/>
              </a:spcBef>
              <a:spcAft>
                <a:spcPct val="0"/>
              </a:spcAft>
              <a:defRPr>
                <a:solidFill>
                  <a:schemeClr val="tx1"/>
                </a:solidFill>
                <a:latin typeface="Times" panose="02020603050405020304" pitchFamily="18" charset="0"/>
              </a:defRPr>
            </a:lvl8pPr>
            <a:lvl9pPr marL="3886200" indent="-228600" algn="ctr" eaLnBrk="0" fontAlgn="base" hangingPunct="0">
              <a:spcBef>
                <a:spcPct val="0"/>
              </a:spcBef>
              <a:spcAft>
                <a:spcPct val="0"/>
              </a:spcAft>
              <a:defRPr>
                <a:solidFill>
                  <a:schemeClr val="tx1"/>
                </a:solidFill>
                <a:latin typeface="Times" panose="02020603050405020304" pitchFamily="18" charset="0"/>
              </a:defRPr>
            </a:lvl9pPr>
          </a:lstStyle>
          <a:p>
            <a:pPr algn="l">
              <a:spcBef>
                <a:spcPct val="20000"/>
              </a:spcBef>
              <a:buFontTx/>
              <a:buChar char="•"/>
            </a:pPr>
            <a:r>
              <a:rPr lang="en-US" altLang="en-US" sz="2200" dirty="0">
                <a:latin typeface="Arial" panose="020B0604020202020204" pitchFamily="34" charset="0"/>
              </a:rPr>
              <a:t>Design Considerations</a:t>
            </a:r>
          </a:p>
          <a:p>
            <a:pPr lvl="1" algn="l">
              <a:spcBef>
                <a:spcPct val="20000"/>
              </a:spcBef>
              <a:buFontTx/>
              <a:buChar char="–"/>
            </a:pPr>
            <a:r>
              <a:rPr lang="en-US" altLang="en-US" dirty="0">
                <a:latin typeface="Arial" panose="020B0604020202020204" pitchFamily="34" charset="0"/>
              </a:rPr>
              <a:t>Substantial  experience w/ earthquake performance</a:t>
            </a:r>
          </a:p>
          <a:p>
            <a:pPr lvl="1" algn="l">
              <a:spcBef>
                <a:spcPct val="20000"/>
              </a:spcBef>
              <a:buFontTx/>
              <a:buChar char="–"/>
            </a:pPr>
            <a:r>
              <a:rPr lang="en-US" altLang="en-US" dirty="0">
                <a:latin typeface="Arial" panose="020B0604020202020204" pitchFamily="34" charset="0"/>
              </a:rPr>
              <a:t>Numerous studies </a:t>
            </a:r>
            <a:r>
              <a:rPr lang="en-US" altLang="en-US" dirty="0">
                <a:solidFill>
                  <a:schemeClr val="bg1"/>
                </a:solidFill>
                <a:latin typeface="Arial" panose="020B0604020202020204" pitchFamily="34" charset="0"/>
              </a:rPr>
              <a:t>on </a:t>
            </a:r>
            <a:r>
              <a:rPr lang="en-US" altLang="en-US" dirty="0">
                <a:latin typeface="Arial" panose="020B0604020202020204" pitchFamily="34" charset="0"/>
              </a:rPr>
              <a:t>seismic demand on these connections</a:t>
            </a:r>
          </a:p>
          <a:p>
            <a:pPr lvl="1" algn="l">
              <a:spcBef>
                <a:spcPct val="20000"/>
              </a:spcBef>
              <a:buFontTx/>
              <a:buChar char="–"/>
            </a:pPr>
            <a:r>
              <a:rPr lang="en-US" altLang="en-US" dirty="0">
                <a:latin typeface="Arial" panose="020B0604020202020204" pitchFamily="34" charset="0"/>
              </a:rPr>
              <a:t>Even more recent construction may required retrofit</a:t>
            </a:r>
          </a:p>
          <a:p>
            <a:pPr lvl="1" algn="l">
              <a:spcBef>
                <a:spcPct val="20000"/>
              </a:spcBef>
              <a:buFontTx/>
              <a:buChar char="–"/>
            </a:pPr>
            <a:r>
              <a:rPr lang="en-US" altLang="en-US" dirty="0">
                <a:latin typeface="Arial" panose="020B0604020202020204" pitchFamily="34" charset="0"/>
              </a:rPr>
              <a:t>Objective is tie between exterior walls</a:t>
            </a:r>
          </a:p>
          <a:p>
            <a:pPr lvl="1">
              <a:spcBef>
                <a:spcPct val="20000"/>
              </a:spcBef>
              <a:buFontTx/>
              <a:buChar char="–"/>
            </a:pPr>
            <a:endParaRPr lang="en-US" altLang="en-US" dirty="0">
              <a:latin typeface="Arial" panose="020B0604020202020204" pitchFamily="34" charset="0"/>
            </a:endParaRPr>
          </a:p>
          <a:p>
            <a:pPr lvl="1">
              <a:spcBef>
                <a:spcPct val="20000"/>
              </a:spcBef>
              <a:buFontTx/>
              <a:buChar char="–"/>
            </a:pPr>
            <a:endParaRPr lang="en-US" altLang="en-US" dirty="0">
              <a:latin typeface="Arial" panose="020B0604020202020204" pitchFamily="34" charset="0"/>
            </a:endParaRPr>
          </a:p>
        </p:txBody>
      </p:sp>
      <p:sp>
        <p:nvSpPr>
          <p:cNvPr id="7"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4519765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6" descr="Masonry wall with anchorage to a wood diaphragm"/>
          <p:cNvSpPr/>
          <p:nvPr/>
        </p:nvSpPr>
        <p:spPr>
          <a:xfrm>
            <a:off x="5858933" y="2707649"/>
            <a:ext cx="2573867" cy="2980266"/>
          </a:xfrm>
          <a:prstGeom prst="rect">
            <a:avLst/>
          </a:prstGeom>
          <a:blipFill>
            <a:blip r:embed="rId3" cstate="print"/>
            <a:stretch>
              <a:fillRect/>
            </a:stretch>
          </a:blipFill>
        </p:spPr>
        <p:txBody>
          <a:bodyPr wrap="square" lIns="0" tIns="0" rIns="0" bIns="0" rtlCol="0"/>
          <a:lstStyle/>
          <a:p>
            <a:endParaRPr sz="1600"/>
          </a:p>
        </p:txBody>
      </p:sp>
      <p:sp>
        <p:nvSpPr>
          <p:cNvPr id="9" name="object 3"/>
          <p:cNvSpPr txBox="1"/>
          <p:nvPr/>
        </p:nvSpPr>
        <p:spPr>
          <a:xfrm>
            <a:off x="688623" y="1491425"/>
            <a:ext cx="7227512" cy="3829382"/>
          </a:xfrm>
          <a:prstGeom prst="rect">
            <a:avLst/>
          </a:prstGeom>
        </p:spPr>
        <p:txBody>
          <a:bodyPr vert="horz" wrap="square" lIns="0" tIns="0" rIns="0" bIns="0" rtlCol="0">
            <a:spAutoFit/>
          </a:bodyPr>
          <a:lstStyle/>
          <a:p>
            <a:pPr marL="11289" marR="4516"/>
            <a:r>
              <a:rPr sz="2133" dirty="0">
                <a:latin typeface="Arial" panose="020B0604020202020204" pitchFamily="34" charset="0"/>
                <a:cs typeface="Arial" panose="020B0604020202020204" pitchFamily="34" charset="0"/>
              </a:rPr>
              <a:t>F</a:t>
            </a:r>
            <a:r>
              <a:rPr sz="2133" spc="-9" dirty="0">
                <a:latin typeface="Arial" panose="020B0604020202020204" pitchFamily="34" charset="0"/>
                <a:cs typeface="Arial" panose="020B0604020202020204" pitchFamily="34" charset="0"/>
              </a:rPr>
              <a:t>o</a:t>
            </a:r>
            <a:r>
              <a:rPr sz="2133" dirty="0">
                <a:latin typeface="Arial" panose="020B0604020202020204" pitchFamily="34" charset="0"/>
                <a:cs typeface="Arial" panose="020B0604020202020204" pitchFamily="34" charset="0"/>
              </a:rPr>
              <a:t>r </a:t>
            </a:r>
            <a:r>
              <a:rPr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a</a:t>
            </a:r>
            <a:r>
              <a:rPr sz="2133" spc="-4" dirty="0">
                <a:latin typeface="Arial" panose="020B0604020202020204" pitchFamily="34" charset="0"/>
                <a:cs typeface="Arial" panose="020B0604020202020204" pitchFamily="34" charset="0"/>
              </a:rPr>
              <a:t>ll</a:t>
            </a:r>
            <a:r>
              <a:rPr sz="2133" dirty="0">
                <a:latin typeface="Arial" panose="020B0604020202020204" pitchFamily="34" charset="0"/>
                <a:cs typeface="Arial" panose="020B0604020202020204" pitchFamily="34" charset="0"/>
              </a:rPr>
              <a:t>s</a:t>
            </a:r>
            <a:r>
              <a:rPr sz="2133" spc="4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c</a:t>
            </a:r>
            <a:r>
              <a:rPr sz="2133" spc="-9" dirty="0">
                <a:latin typeface="Arial" panose="020B0604020202020204" pitchFamily="34" charset="0"/>
                <a:cs typeface="Arial" panose="020B0604020202020204" pitchFamily="34" charset="0"/>
              </a:rPr>
              <a:t>ho</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e</a:t>
            </a:r>
            <a:r>
              <a:rPr sz="2133" dirty="0">
                <a:latin typeface="Arial" panose="020B0604020202020204" pitchFamily="34" charset="0"/>
                <a:cs typeface="Arial" panose="020B0604020202020204" pitchFamily="34" charset="0"/>
              </a:rPr>
              <a:t>d</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to</a:t>
            </a:r>
            <a:r>
              <a:rPr sz="2133" spc="-4"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f</a:t>
            </a:r>
            <a:r>
              <a:rPr sz="2133" spc="-4" dirty="0">
                <a:latin typeface="Arial" panose="020B0604020202020204" pitchFamily="34" charset="0"/>
                <a:cs typeface="Arial" panose="020B0604020202020204" pitchFamily="34" charset="0"/>
              </a:rPr>
              <a:t>l</a:t>
            </a:r>
            <a:r>
              <a:rPr sz="2133" spc="-9" dirty="0">
                <a:latin typeface="Arial" panose="020B0604020202020204" pitchFamily="34" charset="0"/>
                <a:cs typeface="Arial" panose="020B0604020202020204" pitchFamily="34" charset="0"/>
              </a:rPr>
              <a:t>e</a:t>
            </a:r>
            <a:r>
              <a:rPr sz="2133" spc="-13" dirty="0">
                <a:latin typeface="Arial" panose="020B0604020202020204" pitchFamily="34" charset="0"/>
                <a:cs typeface="Arial" panose="020B0604020202020204" pitchFamily="34" charset="0"/>
              </a:rPr>
              <a:t>x</a:t>
            </a:r>
            <a:r>
              <a:rPr sz="2133" spc="-4" dirty="0">
                <a:latin typeface="Arial" panose="020B0604020202020204" pitchFamily="34" charset="0"/>
                <a:cs typeface="Arial" panose="020B0604020202020204" pitchFamily="34" charset="0"/>
              </a:rPr>
              <a:t>i</a:t>
            </a:r>
            <a:r>
              <a:rPr sz="2133" spc="-9" dirty="0">
                <a:latin typeface="Arial" panose="020B0604020202020204" pitchFamily="34" charset="0"/>
                <a:cs typeface="Arial" panose="020B0604020202020204" pitchFamily="34" charset="0"/>
              </a:rPr>
              <a:t>b</a:t>
            </a:r>
            <a:r>
              <a:rPr sz="2133" spc="-4" dirty="0">
                <a:latin typeface="Arial" panose="020B0604020202020204" pitchFamily="34" charset="0"/>
                <a:cs typeface="Arial" panose="020B0604020202020204" pitchFamily="34" charset="0"/>
              </a:rPr>
              <a:t>l</a:t>
            </a:r>
            <a:r>
              <a:rPr sz="2133" dirty="0">
                <a:latin typeface="Arial" panose="020B0604020202020204" pitchFamily="34" charset="0"/>
                <a:cs typeface="Arial" panose="020B0604020202020204" pitchFamily="34" charset="0"/>
              </a:rPr>
              <a:t>e</a:t>
            </a:r>
            <a:r>
              <a:rPr sz="2133" spc="18"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d</a:t>
            </a:r>
            <a:r>
              <a:rPr sz="2133" spc="-4" dirty="0">
                <a:latin typeface="Arial" panose="020B0604020202020204" pitchFamily="34" charset="0"/>
                <a:cs typeface="Arial" panose="020B0604020202020204" pitchFamily="34" charset="0"/>
              </a:rPr>
              <a:t>i</a:t>
            </a:r>
            <a:r>
              <a:rPr sz="2133" spc="-9" dirty="0">
                <a:latin typeface="Arial" panose="020B0604020202020204" pitchFamily="34" charset="0"/>
                <a:cs typeface="Arial" panose="020B0604020202020204" pitchFamily="34" charset="0"/>
              </a:rPr>
              <a:t>aph</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ag</a:t>
            </a:r>
            <a:r>
              <a:rPr sz="2133" dirty="0">
                <a:latin typeface="Arial" panose="020B0604020202020204" pitchFamily="34" charset="0"/>
                <a:cs typeface="Arial" panose="020B0604020202020204" pitchFamily="34" charset="0"/>
              </a:rPr>
              <a:t>ms,</a:t>
            </a:r>
            <a:r>
              <a:rPr sz="2133" spc="27" dirty="0">
                <a:latin typeface="Arial" panose="020B0604020202020204" pitchFamily="34" charset="0"/>
                <a:cs typeface="Arial" panose="020B0604020202020204" pitchFamily="34" charset="0"/>
              </a:rPr>
              <a:t> </a:t>
            </a:r>
            <a:r>
              <a:rPr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a</a:t>
            </a:r>
            <a:r>
              <a:rPr sz="2133" spc="-4" dirty="0">
                <a:latin typeface="Arial" panose="020B0604020202020204" pitchFamily="34" charset="0"/>
                <a:cs typeface="Arial" panose="020B0604020202020204" pitchFamily="34" charset="0"/>
              </a:rPr>
              <a:t>l</a:t>
            </a:r>
            <a:r>
              <a:rPr sz="2133" dirty="0">
                <a:latin typeface="Arial" panose="020B0604020202020204" pitchFamily="34" charset="0"/>
                <a:cs typeface="Arial" panose="020B0604020202020204" pitchFamily="34" charset="0"/>
              </a:rPr>
              <a:t>l</a:t>
            </a:r>
            <a:r>
              <a:rPr sz="2133" spc="40"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c</a:t>
            </a:r>
            <a:r>
              <a:rPr sz="2133" spc="-9" dirty="0">
                <a:latin typeface="Arial" panose="020B0604020202020204" pitchFamily="34" charset="0"/>
                <a:cs typeface="Arial" panose="020B0604020202020204" pitchFamily="34" charset="0"/>
              </a:rPr>
              <a:t>ho</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age </a:t>
            </a:r>
            <a:r>
              <a:rPr sz="2133" dirty="0">
                <a:latin typeface="Arial" panose="020B0604020202020204" pitchFamily="34" charset="0"/>
                <a:cs typeface="Arial" panose="020B0604020202020204" pitchFamily="34" charset="0"/>
              </a:rPr>
              <a:t>f</a:t>
            </a:r>
            <a:r>
              <a:rPr sz="2133" spc="-9" dirty="0">
                <a:latin typeface="Arial" panose="020B0604020202020204" pitchFamily="34" charset="0"/>
                <a:cs typeface="Arial" panose="020B0604020202020204" pitchFamily="34" charset="0"/>
              </a:rPr>
              <a:t>o</a:t>
            </a:r>
            <a:r>
              <a:rPr sz="2133" dirty="0">
                <a:latin typeface="Arial" panose="020B0604020202020204" pitchFamily="34" charset="0"/>
                <a:cs typeface="Arial" panose="020B0604020202020204" pitchFamily="34" charset="0"/>
              </a:rPr>
              <a:t>rce</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pe</a:t>
            </a:r>
            <a:r>
              <a:rPr sz="2133" dirty="0">
                <a:latin typeface="Arial" panose="020B0604020202020204" pitchFamily="34" charset="0"/>
                <a:cs typeface="Arial" panose="020B0604020202020204" pitchFamily="34" charset="0"/>
              </a:rPr>
              <a:t>r AS</a:t>
            </a:r>
            <a:r>
              <a:rPr sz="2133" spc="-4" dirty="0">
                <a:latin typeface="Arial" panose="020B0604020202020204" pitchFamily="34" charset="0"/>
                <a:cs typeface="Arial" panose="020B0604020202020204" pitchFamily="34" charset="0"/>
              </a:rPr>
              <a:t>C</a:t>
            </a:r>
            <a:r>
              <a:rPr sz="2133" dirty="0">
                <a:latin typeface="Arial" panose="020B0604020202020204" pitchFamily="34" charset="0"/>
                <a:cs typeface="Arial" panose="020B0604020202020204" pitchFamily="34" charset="0"/>
              </a:rPr>
              <a:t>E </a:t>
            </a:r>
            <a:r>
              <a:rPr sz="2133" spc="-4" dirty="0">
                <a:latin typeface="Arial" panose="020B0604020202020204" pitchFamily="34" charset="0"/>
                <a:cs typeface="Arial" panose="020B0604020202020204" pitchFamily="34" charset="0"/>
              </a:rPr>
              <a:t>7</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5</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S</a:t>
            </a:r>
            <a:r>
              <a:rPr sz="2133" spc="-9" dirty="0">
                <a:latin typeface="Arial" panose="020B0604020202020204" pitchFamily="34" charset="0"/>
                <a:cs typeface="Arial" panose="020B0604020202020204" pitchFamily="34" charset="0"/>
              </a:rPr>
              <a:t>e</a:t>
            </a:r>
            <a:r>
              <a:rPr sz="2133" dirty="0">
                <a:latin typeface="Arial" panose="020B0604020202020204" pitchFamily="34" charset="0"/>
                <a:cs typeface="Arial" panose="020B0604020202020204" pitchFamily="34" charset="0"/>
              </a:rPr>
              <a:t>c.</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12</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11</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2</a:t>
            </a:r>
            <a:r>
              <a:rPr sz="2133" dirty="0">
                <a:latin typeface="Arial" panose="020B0604020202020204" pitchFamily="34" charset="0"/>
                <a:cs typeface="Arial" panose="020B0604020202020204" pitchFamily="34" charset="0"/>
              </a:rPr>
              <a:t>.1</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d</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E</a:t>
            </a:r>
            <a:r>
              <a:rPr sz="2133" spc="-9" dirty="0">
                <a:latin typeface="Arial" panose="020B0604020202020204" pitchFamily="34" charset="0"/>
                <a:cs typeface="Arial" panose="020B0604020202020204" pitchFamily="34" charset="0"/>
              </a:rPr>
              <a:t>q</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12</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11</a:t>
            </a:r>
            <a:r>
              <a:rPr sz="2133" dirty="0">
                <a:latin typeface="Arial" panose="020B0604020202020204" pitchFamily="34" charset="0"/>
                <a:cs typeface="Arial" panose="020B0604020202020204" pitchFamily="34" charset="0"/>
              </a:rPr>
              <a:t>-1</a:t>
            </a:r>
            <a:r>
              <a:rPr sz="2133" spc="9" dirty="0">
                <a:latin typeface="Arial" panose="020B0604020202020204" pitchFamily="34" charset="0"/>
                <a:cs typeface="Arial" panose="020B0604020202020204" pitchFamily="34" charset="0"/>
              </a:rPr>
              <a:t> </a:t>
            </a:r>
            <a:r>
              <a:rPr sz="2133" spc="-4" dirty="0">
                <a:latin typeface="Arial" panose="020B0604020202020204" pitchFamily="34" charset="0"/>
                <a:cs typeface="Arial" panose="020B0604020202020204" pitchFamily="34" charset="0"/>
              </a:rPr>
              <a:t>i</a:t>
            </a:r>
            <a:r>
              <a:rPr sz="2133" dirty="0">
                <a:latin typeface="Arial" panose="020B0604020202020204" pitchFamily="34" charset="0"/>
                <a:cs typeface="Arial" panose="020B0604020202020204" pitchFamily="34" charset="0"/>
              </a:rPr>
              <a:t>s:</a:t>
            </a:r>
          </a:p>
          <a:p>
            <a:pPr>
              <a:spcBef>
                <a:spcPts val="28"/>
              </a:spcBef>
            </a:pPr>
            <a:endParaRPr sz="2133" dirty="0">
              <a:latin typeface="Arial" panose="020B0604020202020204" pitchFamily="34" charset="0"/>
              <a:cs typeface="Arial" panose="020B0604020202020204" pitchFamily="34" charset="0"/>
            </a:endParaRPr>
          </a:p>
          <a:p>
            <a:pPr marL="11289"/>
            <a:r>
              <a:rPr sz="2133" i="1" dirty="0">
                <a:latin typeface="Arial" panose="020B0604020202020204" pitchFamily="34" charset="0"/>
                <a:cs typeface="Arial" panose="020B0604020202020204" pitchFamily="34" charset="0"/>
              </a:rPr>
              <a:t>F</a:t>
            </a:r>
            <a:r>
              <a:rPr sz="2133" i="1" baseline="-20833" dirty="0">
                <a:latin typeface="Arial" panose="020B0604020202020204" pitchFamily="34" charset="0"/>
                <a:cs typeface="Arial" panose="020B0604020202020204" pitchFamily="34" charset="0"/>
              </a:rPr>
              <a:t>p</a:t>
            </a:r>
            <a:r>
              <a:rPr sz="2133" i="1" spc="213" baseline="-20833"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a:t>
            </a:r>
            <a:r>
              <a:rPr sz="2133" dirty="0">
                <a:latin typeface="Arial" panose="020B0604020202020204" pitchFamily="34" charset="0"/>
                <a:cs typeface="Arial" panose="020B0604020202020204" pitchFamily="34" charset="0"/>
              </a:rPr>
              <a:t>S</a:t>
            </a:r>
            <a:r>
              <a:rPr sz="2133" i="1" spc="-6" baseline="-20833" dirty="0">
                <a:latin typeface="Arial" panose="020B0604020202020204" pitchFamily="34" charset="0"/>
                <a:cs typeface="Arial" panose="020B0604020202020204" pitchFamily="34" charset="0"/>
              </a:rPr>
              <a:t>D</a:t>
            </a:r>
            <a:r>
              <a:rPr sz="2133" i="1" baseline="-20833" dirty="0">
                <a:latin typeface="Arial" panose="020B0604020202020204" pitchFamily="34" charset="0"/>
                <a:cs typeface="Arial" panose="020B0604020202020204" pitchFamily="34" charset="0"/>
              </a:rPr>
              <a:t>S</a:t>
            </a:r>
            <a:r>
              <a:rPr lang="en-US" sz="2133" i="1" dirty="0">
                <a:latin typeface="Arial" panose="020B0604020202020204" pitchFamily="34" charset="0"/>
                <a:cs typeface="Arial" panose="020B0604020202020204" pitchFamily="34" charset="0"/>
              </a:rPr>
              <a:t>k</a:t>
            </a:r>
            <a:r>
              <a:rPr lang="en-US" sz="2133" i="1" baseline="-25000" dirty="0">
                <a:latin typeface="Arial" panose="020B0604020202020204" pitchFamily="34" charset="0"/>
                <a:cs typeface="Arial" panose="020B0604020202020204" pitchFamily="34" charset="0"/>
              </a:rPr>
              <a:t>a</a:t>
            </a:r>
            <a:r>
              <a:rPr lang="en-US" sz="2133" i="1" dirty="0">
                <a:latin typeface="Arial" panose="020B0604020202020204" pitchFamily="34" charset="0"/>
                <a:cs typeface="Arial" panose="020B0604020202020204" pitchFamily="34" charset="0"/>
              </a:rPr>
              <a:t>I</a:t>
            </a:r>
            <a:r>
              <a:rPr lang="en-US" sz="2133" i="1" baseline="-25000" dirty="0">
                <a:latin typeface="Arial" panose="020B0604020202020204" pitchFamily="34" charset="0"/>
                <a:cs typeface="Arial" panose="020B0604020202020204" pitchFamily="34" charset="0"/>
              </a:rPr>
              <a:t>e</a:t>
            </a:r>
            <a:r>
              <a:rPr sz="2133" i="1" dirty="0">
                <a:latin typeface="Arial" panose="020B0604020202020204" pitchFamily="34" charset="0"/>
                <a:cs typeface="Arial" panose="020B0604020202020204" pitchFamily="34" charset="0"/>
              </a:rPr>
              <a:t>W</a:t>
            </a:r>
            <a:r>
              <a:rPr sz="2133" i="1" baseline="-20833" dirty="0">
                <a:latin typeface="Arial" panose="020B0604020202020204" pitchFamily="34" charset="0"/>
                <a:cs typeface="Arial" panose="020B0604020202020204" pitchFamily="34" charset="0"/>
              </a:rPr>
              <a:t>p</a:t>
            </a:r>
            <a:endParaRPr sz="2133" baseline="-20833" dirty="0">
              <a:latin typeface="Arial" panose="020B0604020202020204" pitchFamily="34" charset="0"/>
              <a:cs typeface="Arial" panose="020B0604020202020204" pitchFamily="34" charset="0"/>
            </a:endParaRPr>
          </a:p>
          <a:p>
            <a:pPr>
              <a:spcBef>
                <a:spcPts val="28"/>
              </a:spcBef>
            </a:pPr>
            <a:endParaRPr sz="2133" dirty="0">
              <a:latin typeface="Arial" panose="020B0604020202020204" pitchFamily="34" charset="0"/>
              <a:cs typeface="Arial" panose="020B0604020202020204" pitchFamily="34" charset="0"/>
            </a:endParaRPr>
          </a:p>
          <a:p>
            <a:pPr marL="11289"/>
            <a:r>
              <a:rPr lang="en-US"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he</a:t>
            </a:r>
            <a:r>
              <a:rPr sz="2133" dirty="0">
                <a:latin typeface="Arial" panose="020B0604020202020204" pitchFamily="34" charset="0"/>
                <a:cs typeface="Arial" panose="020B0604020202020204" pitchFamily="34" charset="0"/>
              </a:rPr>
              <a:t>re</a:t>
            </a:r>
            <a:endParaRPr lang="en-US" sz="2133" dirty="0">
              <a:latin typeface="Arial" panose="020B0604020202020204" pitchFamily="34" charset="0"/>
              <a:cs typeface="Arial" panose="020B0604020202020204" pitchFamily="34" charset="0"/>
            </a:endParaRPr>
          </a:p>
          <a:p>
            <a:pPr marL="11289"/>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1.0 + L</a:t>
            </a:r>
            <a:r>
              <a:rPr lang="en-US" sz="2133" baseline="-25000" dirty="0">
                <a:latin typeface="Arial" panose="020B0604020202020204" pitchFamily="34" charset="0"/>
                <a:cs typeface="Arial" panose="020B0604020202020204" pitchFamily="34" charset="0"/>
              </a:rPr>
              <a:t>f</a:t>
            </a:r>
            <a:r>
              <a:rPr lang="en-US" sz="2133" dirty="0">
                <a:latin typeface="Arial" panose="020B0604020202020204" pitchFamily="34" charset="0"/>
                <a:cs typeface="Arial" panose="020B0604020202020204" pitchFamily="34" charset="0"/>
              </a:rPr>
              <a:t>/100 &lt;= 2.0</a:t>
            </a:r>
          </a:p>
          <a:p>
            <a:pPr marL="11289"/>
            <a:r>
              <a:rPr lang="en-US" sz="2133" dirty="0">
                <a:latin typeface="Arial" panose="020B0604020202020204" pitchFamily="34" charset="0"/>
                <a:cs typeface="Arial" panose="020B0604020202020204" pitchFamily="34" charset="0"/>
              </a:rPr>
              <a:t>L</a:t>
            </a:r>
            <a:r>
              <a:rPr lang="en-US" sz="2133" baseline="-25000" dirty="0">
                <a:latin typeface="Arial" panose="020B0604020202020204" pitchFamily="34" charset="0"/>
                <a:cs typeface="Arial" panose="020B0604020202020204" pitchFamily="34" charset="0"/>
              </a:rPr>
              <a:t>f</a:t>
            </a:r>
            <a:r>
              <a:rPr lang="en-US" sz="2133" dirty="0">
                <a:latin typeface="Arial" panose="020B0604020202020204" pitchFamily="34" charset="0"/>
                <a:cs typeface="Arial" panose="020B0604020202020204" pitchFamily="34" charset="0"/>
              </a:rPr>
              <a:t> = diaphragm span = 200 </a:t>
            </a:r>
            <a:r>
              <a:rPr lang="en-US" sz="2133" dirty="0" err="1">
                <a:latin typeface="Arial" panose="020B0604020202020204" pitchFamily="34" charset="0"/>
                <a:cs typeface="Arial" panose="020B0604020202020204" pitchFamily="34" charset="0"/>
              </a:rPr>
              <a:t>ft</a:t>
            </a:r>
            <a:endParaRPr lang="en-US" sz="2133" dirty="0">
              <a:latin typeface="Arial" panose="020B0604020202020204" pitchFamily="34" charset="0"/>
              <a:cs typeface="Arial" panose="020B0604020202020204" pitchFamily="34" charset="0"/>
            </a:endParaRPr>
          </a:p>
          <a:p>
            <a:pPr marL="11289"/>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1.0 + 200/100 = 3.0, use 2.0 max</a:t>
            </a:r>
          </a:p>
          <a:p>
            <a:pPr marL="11289"/>
            <a:endParaRPr lang="en-US" sz="2133" baseline="-20833" dirty="0">
              <a:latin typeface="Arial" panose="020B0604020202020204" pitchFamily="34" charset="0"/>
              <a:cs typeface="Arial" panose="020B0604020202020204" pitchFamily="34" charset="0"/>
            </a:endParaRPr>
          </a:p>
        </p:txBody>
      </p:sp>
      <p:sp>
        <p:nvSpPr>
          <p:cNvPr id="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3768451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
        <p:nvSpPr>
          <p:cNvPr id="9" name="object 3"/>
          <p:cNvSpPr txBox="1"/>
          <p:nvPr/>
        </p:nvSpPr>
        <p:spPr>
          <a:xfrm>
            <a:off x="688623" y="1491425"/>
            <a:ext cx="7227512" cy="4157613"/>
          </a:xfrm>
          <a:prstGeom prst="rect">
            <a:avLst/>
          </a:prstGeom>
        </p:spPr>
        <p:txBody>
          <a:bodyPr vert="horz" wrap="square" lIns="0" tIns="0" rIns="0" bIns="0" rtlCol="0">
            <a:spAutoFit/>
          </a:bodyPr>
          <a:lstStyle/>
          <a:p>
            <a:pPr marL="11289"/>
            <a:r>
              <a:rPr sz="2133" i="1" dirty="0" err="1">
                <a:latin typeface="Arial" panose="020B0604020202020204" pitchFamily="34" charset="0"/>
                <a:cs typeface="Arial" panose="020B0604020202020204" pitchFamily="34" charset="0"/>
              </a:rPr>
              <a:t>F</a:t>
            </a:r>
            <a:r>
              <a:rPr sz="2133" i="1" baseline="-20833" dirty="0" err="1">
                <a:latin typeface="Arial" panose="020B0604020202020204" pitchFamily="34" charset="0"/>
                <a:cs typeface="Arial" panose="020B0604020202020204" pitchFamily="34" charset="0"/>
              </a:rPr>
              <a:t>p</a:t>
            </a:r>
            <a:r>
              <a:rPr sz="2133" i="1" spc="213" baseline="-20833"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a:t>
            </a:r>
            <a:r>
              <a:rPr sz="2133" dirty="0">
                <a:latin typeface="Arial" panose="020B0604020202020204" pitchFamily="34" charset="0"/>
                <a:cs typeface="Arial" panose="020B0604020202020204" pitchFamily="34" charset="0"/>
              </a:rPr>
              <a:t>S</a:t>
            </a:r>
            <a:r>
              <a:rPr sz="2133" i="1" spc="-6" baseline="-20833" dirty="0">
                <a:latin typeface="Arial" panose="020B0604020202020204" pitchFamily="34" charset="0"/>
                <a:cs typeface="Arial" panose="020B0604020202020204" pitchFamily="34" charset="0"/>
              </a:rPr>
              <a:t>D</a:t>
            </a:r>
            <a:r>
              <a:rPr sz="2133" i="1" baseline="-20833" dirty="0">
                <a:latin typeface="Arial" panose="020B0604020202020204" pitchFamily="34" charset="0"/>
                <a:cs typeface="Arial" panose="020B0604020202020204" pitchFamily="34" charset="0"/>
              </a:rPr>
              <a:t>S</a:t>
            </a:r>
            <a:r>
              <a:rPr lang="en-US" sz="2133" i="1" dirty="0">
                <a:latin typeface="Arial" panose="020B0604020202020204" pitchFamily="34" charset="0"/>
                <a:cs typeface="Arial" panose="020B0604020202020204" pitchFamily="34" charset="0"/>
              </a:rPr>
              <a:t>k</a:t>
            </a:r>
            <a:r>
              <a:rPr lang="en-US" sz="2133" i="1" baseline="-25000" dirty="0">
                <a:latin typeface="Arial" panose="020B0604020202020204" pitchFamily="34" charset="0"/>
                <a:cs typeface="Arial" panose="020B0604020202020204" pitchFamily="34" charset="0"/>
              </a:rPr>
              <a:t>a</a:t>
            </a:r>
            <a:r>
              <a:rPr lang="en-US" sz="2133" i="1" dirty="0">
                <a:latin typeface="Arial" panose="020B0604020202020204" pitchFamily="34" charset="0"/>
                <a:cs typeface="Arial" panose="020B0604020202020204" pitchFamily="34" charset="0"/>
              </a:rPr>
              <a:t>I</a:t>
            </a:r>
            <a:r>
              <a:rPr lang="en-US" sz="2133" i="1" baseline="-25000" dirty="0">
                <a:latin typeface="Arial" panose="020B0604020202020204" pitchFamily="34" charset="0"/>
                <a:cs typeface="Arial" panose="020B0604020202020204" pitchFamily="34" charset="0"/>
              </a:rPr>
              <a:t>e</a:t>
            </a:r>
            <a:r>
              <a:rPr sz="2133" i="1" dirty="0">
                <a:latin typeface="Arial" panose="020B0604020202020204" pitchFamily="34" charset="0"/>
                <a:cs typeface="Arial" panose="020B0604020202020204" pitchFamily="34" charset="0"/>
              </a:rPr>
              <a:t>W</a:t>
            </a:r>
            <a:r>
              <a:rPr sz="2133" i="1" baseline="-20833" dirty="0">
                <a:latin typeface="Arial" panose="020B0604020202020204" pitchFamily="34" charset="0"/>
                <a:cs typeface="Arial" panose="020B0604020202020204" pitchFamily="34" charset="0"/>
              </a:rPr>
              <a:t>p</a:t>
            </a:r>
            <a:endParaRPr sz="2133" baseline="-20833" dirty="0">
              <a:latin typeface="Arial" panose="020B0604020202020204" pitchFamily="34" charset="0"/>
              <a:cs typeface="Arial" panose="020B0604020202020204" pitchFamily="34" charset="0"/>
            </a:endParaRPr>
          </a:p>
          <a:p>
            <a:pPr>
              <a:spcBef>
                <a:spcPts val="28"/>
              </a:spcBef>
            </a:pPr>
            <a:endParaRPr sz="2133" dirty="0">
              <a:latin typeface="Arial" panose="020B0604020202020204" pitchFamily="34" charset="0"/>
              <a:cs typeface="Arial" panose="020B0604020202020204" pitchFamily="34" charset="0"/>
            </a:endParaRPr>
          </a:p>
          <a:p>
            <a:pPr marL="11289"/>
            <a:r>
              <a:rPr lang="en-US"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he</a:t>
            </a:r>
            <a:r>
              <a:rPr sz="2133" dirty="0">
                <a:latin typeface="Arial" panose="020B0604020202020204" pitchFamily="34" charset="0"/>
                <a:cs typeface="Arial" panose="020B0604020202020204" pitchFamily="34" charset="0"/>
              </a:rPr>
              <a:t>re</a:t>
            </a:r>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2.0</a:t>
            </a:r>
          </a:p>
          <a:p>
            <a:pPr marL="11289"/>
            <a:r>
              <a:rPr lang="en-US" sz="2133" dirty="0">
                <a:latin typeface="Arial" panose="020B0604020202020204" pitchFamily="34" charset="0"/>
                <a:cs typeface="Arial" panose="020B0604020202020204" pitchFamily="34" charset="0"/>
              </a:rPr>
              <a:t>S</a:t>
            </a:r>
            <a:r>
              <a:rPr lang="en-US" sz="2133" baseline="-25000" dirty="0">
                <a:latin typeface="Arial" panose="020B0604020202020204" pitchFamily="34" charset="0"/>
                <a:cs typeface="Arial" panose="020B0604020202020204" pitchFamily="34" charset="0"/>
              </a:rPr>
              <a:t>DS</a:t>
            </a:r>
            <a:r>
              <a:rPr lang="en-US" sz="2133" dirty="0">
                <a:latin typeface="Arial" panose="020B0604020202020204" pitchFamily="34" charset="0"/>
                <a:cs typeface="Arial" panose="020B0604020202020204" pitchFamily="34" charset="0"/>
              </a:rPr>
              <a:t> = 1.43</a:t>
            </a:r>
          </a:p>
          <a:p>
            <a:pPr marL="11289"/>
            <a:r>
              <a:rPr lang="en-US" sz="2133" dirty="0" err="1">
                <a:latin typeface="Arial" panose="020B0604020202020204" pitchFamily="34" charset="0"/>
                <a:cs typeface="Arial" panose="020B0604020202020204" pitchFamily="34" charset="0"/>
              </a:rPr>
              <a:t>I</a:t>
            </a:r>
            <a:r>
              <a:rPr lang="en-US" sz="2133" baseline="-25000" dirty="0" err="1">
                <a:latin typeface="Arial" panose="020B0604020202020204" pitchFamily="34" charset="0"/>
                <a:cs typeface="Arial" panose="020B0604020202020204" pitchFamily="34" charset="0"/>
              </a:rPr>
              <a:t>e</a:t>
            </a:r>
            <a:r>
              <a:rPr lang="en-US" sz="2133" dirty="0">
                <a:latin typeface="Arial" panose="020B0604020202020204" pitchFamily="34" charset="0"/>
                <a:cs typeface="Arial" panose="020B0604020202020204" pitchFamily="34" charset="0"/>
              </a:rPr>
              <a:t> = 1.0</a:t>
            </a:r>
          </a:p>
          <a:p>
            <a:pPr marL="11289"/>
            <a:endParaRPr lang="en-US" sz="2133" dirty="0">
              <a:latin typeface="Arial" panose="020B0604020202020204" pitchFamily="34" charset="0"/>
              <a:cs typeface="Arial" panose="020B0604020202020204" pitchFamily="34" charset="0"/>
            </a:endParaRPr>
          </a:p>
          <a:p>
            <a:pPr marL="11289"/>
            <a:r>
              <a:rPr lang="en-US" sz="2133" u="sng" dirty="0">
                <a:latin typeface="Arial" panose="020B0604020202020204" pitchFamily="34" charset="0"/>
                <a:cs typeface="Arial" panose="020B0604020202020204" pitchFamily="34" charset="0"/>
              </a:rPr>
              <a:t>Transverse walls: </a:t>
            </a:r>
          </a:p>
          <a:p>
            <a:pPr marL="11289"/>
            <a:r>
              <a:rPr lang="en-US" sz="2133" dirty="0" err="1">
                <a:latin typeface="Arial" panose="020B0604020202020204" pitchFamily="34" charset="0"/>
                <a:cs typeface="Arial" panose="020B0604020202020204" pitchFamily="34" charset="0"/>
              </a:rPr>
              <a:t>W</a:t>
            </a:r>
            <a:r>
              <a:rPr lang="en-US" sz="2133" baseline="-25000" dirty="0" err="1">
                <a:latin typeface="Arial" panose="020B0604020202020204" pitchFamily="34" charset="0"/>
                <a:cs typeface="Arial" panose="020B0604020202020204" pitchFamily="34" charset="0"/>
              </a:rPr>
              <a:t>p</a:t>
            </a:r>
            <a:r>
              <a:rPr lang="en-US" sz="2133" dirty="0">
                <a:latin typeface="Arial" panose="020B0604020202020204" pitchFamily="34" charset="0"/>
                <a:cs typeface="Arial" panose="020B0604020202020204" pitchFamily="34" charset="0"/>
              </a:rPr>
              <a:t>= 65 </a:t>
            </a:r>
            <a:r>
              <a:rPr lang="en-US" sz="2133" dirty="0" err="1">
                <a:latin typeface="Arial" panose="020B0604020202020204" pitchFamily="34" charset="0"/>
                <a:cs typeface="Arial" panose="020B0604020202020204" pitchFamily="34" charset="0"/>
              </a:rPr>
              <a:t>psf</a:t>
            </a:r>
            <a:r>
              <a:rPr lang="en-US" sz="2133" dirty="0">
                <a:latin typeface="Arial" panose="020B0604020202020204" pitchFamily="34" charset="0"/>
                <a:cs typeface="Arial" panose="020B0604020202020204" pitchFamily="34" charset="0"/>
              </a:rPr>
              <a:t>(16ft)= 1.04 </a:t>
            </a:r>
            <a:r>
              <a:rPr lang="en-US" sz="2133" dirty="0" err="1">
                <a:latin typeface="Arial" panose="020B0604020202020204" pitchFamily="34" charset="0"/>
                <a:cs typeface="Arial" panose="020B0604020202020204" pitchFamily="34" charset="0"/>
              </a:rPr>
              <a:t>klf</a:t>
            </a:r>
            <a:endParaRPr lang="en-US" sz="2133" dirty="0">
              <a:latin typeface="Arial" panose="020B0604020202020204" pitchFamily="34" charset="0"/>
              <a:cs typeface="Arial" panose="020B0604020202020204" pitchFamily="34" charset="0"/>
            </a:endParaRPr>
          </a:p>
          <a:p>
            <a:pPr marL="11289"/>
            <a:r>
              <a:rPr lang="en-US" sz="2133" i="1" dirty="0" err="1">
                <a:latin typeface="Arial" panose="020B0604020202020204" pitchFamily="34" charset="0"/>
                <a:cs typeface="Arial" panose="020B0604020202020204" pitchFamily="34" charset="0"/>
              </a:rPr>
              <a:t>F</a:t>
            </a:r>
            <a:r>
              <a:rPr lang="en-US" sz="2133" i="1" baseline="-20833" dirty="0" err="1">
                <a:latin typeface="Arial" panose="020B0604020202020204" pitchFamily="34" charset="0"/>
                <a:cs typeface="Arial" panose="020B0604020202020204" pitchFamily="34" charset="0"/>
              </a:rPr>
              <a:t>p</a:t>
            </a:r>
            <a:r>
              <a:rPr lang="en-US" sz="2133" i="1" spc="213" baseline="-20833" dirty="0">
                <a:latin typeface="Arial" panose="020B0604020202020204" pitchFamily="34" charset="0"/>
                <a:cs typeface="Arial" panose="020B0604020202020204" pitchFamily="34" charset="0"/>
              </a:rPr>
              <a:t> </a:t>
            </a:r>
            <a:r>
              <a:rPr lang="en-US" sz="2133" dirty="0">
                <a:latin typeface="Arial" panose="020B0604020202020204" pitchFamily="34" charset="0"/>
                <a:cs typeface="Arial" panose="020B0604020202020204" pitchFamily="34" charset="0"/>
              </a:rPr>
              <a:t>=</a:t>
            </a:r>
            <a:r>
              <a:rPr lang="en-US" sz="2133" spc="-4" dirty="0">
                <a:latin typeface="Arial" panose="020B0604020202020204" pitchFamily="34" charset="0"/>
                <a:cs typeface="Arial" panose="020B0604020202020204" pitchFamily="34" charset="0"/>
              </a:rPr>
              <a:t> </a:t>
            </a:r>
            <a:r>
              <a:rPr lang="en-US" sz="2133" spc="-9" dirty="0">
                <a:latin typeface="Arial" panose="020B0604020202020204" pitchFamily="34" charset="0"/>
                <a:cs typeface="Arial" panose="020B0604020202020204" pitchFamily="34" charset="0"/>
              </a:rPr>
              <a:t>0</a:t>
            </a:r>
            <a:r>
              <a:rPr lang="en-US"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4(1.43)</a:t>
            </a:r>
            <a:r>
              <a:rPr lang="en-US" sz="2133" dirty="0">
                <a:latin typeface="Arial" panose="020B0604020202020204" pitchFamily="34" charset="0"/>
                <a:cs typeface="Arial" panose="020B0604020202020204" pitchFamily="34" charset="0"/>
              </a:rPr>
              <a:t>(2.0)(1.0)1.04 = 1.19 </a:t>
            </a:r>
            <a:r>
              <a:rPr lang="en-US" sz="2133" dirty="0" err="1">
                <a:latin typeface="Arial" panose="020B0604020202020204" pitchFamily="34" charset="0"/>
                <a:cs typeface="Arial" panose="020B0604020202020204" pitchFamily="34" charset="0"/>
              </a:rPr>
              <a:t>klf</a:t>
            </a:r>
            <a:endParaRPr lang="en-US" sz="2133" dirty="0">
              <a:latin typeface="Arial" panose="020B0604020202020204" pitchFamily="34" charset="0"/>
              <a:cs typeface="Arial" panose="020B0604020202020204" pitchFamily="34" charset="0"/>
            </a:endParaRPr>
          </a:p>
          <a:p>
            <a:pPr marL="11289"/>
            <a:r>
              <a:rPr lang="en-US" sz="2133" dirty="0">
                <a:latin typeface="Arial" panose="020B0604020202020204" pitchFamily="34" charset="0"/>
                <a:cs typeface="Arial" panose="020B0604020202020204" pitchFamily="34" charset="0"/>
              </a:rPr>
              <a:t>Anchors at 4 </a:t>
            </a:r>
            <a:r>
              <a:rPr lang="en-US" sz="2133" dirty="0" err="1">
                <a:latin typeface="Arial" panose="020B0604020202020204" pitchFamily="34" charset="0"/>
                <a:cs typeface="Arial" panose="020B0604020202020204" pitchFamily="34" charset="0"/>
              </a:rPr>
              <a:t>ft</a:t>
            </a:r>
            <a:r>
              <a:rPr lang="en-US" sz="2133" dirty="0">
                <a:latin typeface="Arial" panose="020B0604020202020204" pitchFamily="34" charset="0"/>
                <a:cs typeface="Arial" panose="020B0604020202020204" pitchFamily="34" charset="0"/>
              </a:rPr>
              <a:t> = 1.19 (4.0)= 4.76 kips</a:t>
            </a:r>
          </a:p>
          <a:p>
            <a:pPr marL="11289"/>
            <a:r>
              <a:rPr lang="en-US" sz="2133" i="1" baseline="-20833" dirty="0">
                <a:latin typeface="Arial" panose="020B0604020202020204" pitchFamily="34" charset="0"/>
                <a:cs typeface="Arial" panose="020B0604020202020204" pitchFamily="34" charset="0"/>
              </a:rPr>
              <a:t> </a:t>
            </a:r>
            <a:endParaRPr lang="en-US" sz="2133" baseline="-20833" dirty="0">
              <a:latin typeface="Arial" panose="020B0604020202020204" pitchFamily="34" charset="0"/>
              <a:cs typeface="Arial" panose="020B0604020202020204" pitchFamily="34" charset="0"/>
            </a:endParaRPr>
          </a:p>
          <a:p>
            <a:pPr marL="11289"/>
            <a:endParaRPr sz="2133" dirty="0">
              <a:latin typeface="Arial" panose="020B0604020202020204" pitchFamily="34" charset="0"/>
              <a:cs typeface="Arial" panose="020B0604020202020204" pitchFamily="34" charset="0"/>
            </a:endParaRPr>
          </a:p>
        </p:txBody>
      </p:sp>
      <p:sp>
        <p:nvSpPr>
          <p:cNvPr id="8" name="object 6" descr="Masonry wall with anchorage to a wood diaphragm."/>
          <p:cNvSpPr/>
          <p:nvPr/>
        </p:nvSpPr>
        <p:spPr>
          <a:xfrm>
            <a:off x="5758207" y="1329267"/>
            <a:ext cx="2573867" cy="2980266"/>
          </a:xfrm>
          <a:prstGeom prst="rect">
            <a:avLst/>
          </a:prstGeom>
          <a:blipFill>
            <a:blip r:embed="rId3" cstate="print"/>
            <a:stretch>
              <a:fillRect/>
            </a:stretch>
          </a:blipFill>
        </p:spPr>
        <p:txBody>
          <a:bodyPr wrap="square" lIns="0" tIns="0" rIns="0" bIns="0" rtlCol="0"/>
          <a:lstStyle/>
          <a:p>
            <a:endParaRPr sz="1600"/>
          </a:p>
        </p:txBody>
      </p:sp>
    </p:spTree>
    <p:extLst>
      <p:ext uri="{BB962C8B-B14F-4D97-AF65-F5344CB8AC3E}">
        <p14:creationId xmlns:p14="http://schemas.microsoft.com/office/powerpoint/2010/main" val="27386245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2" name="Picture 5" descr="Concrete wall anchored to a wood diaphragm with a tie-down device.&#10;&#10;This detail shows one of several typical configurations of wall to diaphragm anchors. Note that a block is added for transfer both tension and compression loads.&#10;"/>
          <p:cNvPicPr>
            <a:picLocks noGrp="1" noChangeAspect="1" noChangeArrowheads="1"/>
          </p:cNvPicPr>
          <p:nvPr>
            <p:ph type="body" idx="1"/>
          </p:nvPr>
        </p:nvPicPr>
        <p:blipFill rotWithShape="1">
          <a:blip r:embed="rId3">
            <a:extLst>
              <a:ext uri="{28A0092B-C50C-407E-A947-70E740481C1C}">
                <a14:useLocalDpi xmlns:a14="http://schemas.microsoft.com/office/drawing/2010/main" val="0"/>
              </a:ext>
            </a:extLst>
          </a:blip>
          <a:srcRect b="14136"/>
          <a:stretch/>
        </p:blipFill>
        <p:spPr>
          <a:xfrm>
            <a:off x="4288415" y="1728591"/>
            <a:ext cx="4507814" cy="3526639"/>
          </a:xfrm>
        </p:spPr>
      </p:pic>
      <p:sp>
        <p:nvSpPr>
          <p:cNvPr id="78851" name="Rectangle 4"/>
          <p:cNvSpPr>
            <a:spLocks noChangeArrowheads="1"/>
          </p:cNvSpPr>
          <p:nvPr/>
        </p:nvSpPr>
        <p:spPr bwMode="auto">
          <a:xfrm>
            <a:off x="293970" y="1630562"/>
            <a:ext cx="387224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9" tIns="45689" rIns="91379" bIns="45689"/>
          <a:lstStyle>
            <a:lvl1pPr marL="306388" indent="-306388" algn="ctr">
              <a:defRPr>
                <a:solidFill>
                  <a:schemeClr val="tx1"/>
                </a:solidFill>
                <a:latin typeface="Times" panose="02020603050405020304" pitchFamily="18" charset="0"/>
              </a:defRPr>
            </a:lvl1pPr>
            <a:lvl2pPr marL="665163" indent="-255588" algn="ctr">
              <a:defRPr>
                <a:solidFill>
                  <a:schemeClr val="tx1"/>
                </a:solidFill>
                <a:latin typeface="Times" panose="02020603050405020304" pitchFamily="18" charset="0"/>
              </a:defRPr>
            </a:lvl2pPr>
            <a:lvl3pPr marL="1143000" indent="-228600" algn="ctr">
              <a:defRPr>
                <a:solidFill>
                  <a:schemeClr val="tx1"/>
                </a:solidFill>
                <a:latin typeface="Times" panose="02020603050405020304" pitchFamily="18" charset="0"/>
              </a:defRPr>
            </a:lvl3pPr>
            <a:lvl4pPr marL="1600200" indent="-228600" algn="ctr">
              <a:defRPr>
                <a:solidFill>
                  <a:schemeClr val="tx1"/>
                </a:solidFill>
                <a:latin typeface="Times" panose="02020603050405020304" pitchFamily="18" charset="0"/>
              </a:defRPr>
            </a:lvl4pPr>
            <a:lvl5pPr marL="2057400" indent="-228600" algn="ctr">
              <a:defRPr>
                <a:solidFill>
                  <a:schemeClr val="tx1"/>
                </a:solidFill>
                <a:latin typeface="Times" panose="02020603050405020304" pitchFamily="18" charset="0"/>
              </a:defRPr>
            </a:lvl5pPr>
            <a:lvl6pPr marL="2514600" indent="-228600" algn="ctr" eaLnBrk="0" fontAlgn="base" hangingPunct="0">
              <a:spcBef>
                <a:spcPct val="0"/>
              </a:spcBef>
              <a:spcAft>
                <a:spcPct val="0"/>
              </a:spcAft>
              <a:defRPr>
                <a:solidFill>
                  <a:schemeClr val="tx1"/>
                </a:solidFill>
                <a:latin typeface="Times" panose="02020603050405020304" pitchFamily="18" charset="0"/>
              </a:defRPr>
            </a:lvl6pPr>
            <a:lvl7pPr marL="2971800" indent="-228600" algn="ctr" eaLnBrk="0" fontAlgn="base" hangingPunct="0">
              <a:spcBef>
                <a:spcPct val="0"/>
              </a:spcBef>
              <a:spcAft>
                <a:spcPct val="0"/>
              </a:spcAft>
              <a:defRPr>
                <a:solidFill>
                  <a:schemeClr val="tx1"/>
                </a:solidFill>
                <a:latin typeface="Times" panose="02020603050405020304" pitchFamily="18" charset="0"/>
              </a:defRPr>
            </a:lvl7pPr>
            <a:lvl8pPr marL="3429000" indent="-228600" algn="ctr" eaLnBrk="0" fontAlgn="base" hangingPunct="0">
              <a:spcBef>
                <a:spcPct val="0"/>
              </a:spcBef>
              <a:spcAft>
                <a:spcPct val="0"/>
              </a:spcAft>
              <a:defRPr>
                <a:solidFill>
                  <a:schemeClr val="tx1"/>
                </a:solidFill>
                <a:latin typeface="Times" panose="02020603050405020304" pitchFamily="18" charset="0"/>
              </a:defRPr>
            </a:lvl8pPr>
            <a:lvl9pPr marL="3886200" indent="-228600" algn="ctr" eaLnBrk="0" fontAlgn="base" hangingPunct="0">
              <a:spcBef>
                <a:spcPct val="0"/>
              </a:spcBef>
              <a:spcAft>
                <a:spcPct val="0"/>
              </a:spcAft>
              <a:defRPr>
                <a:solidFill>
                  <a:schemeClr val="tx1"/>
                </a:solidFill>
                <a:latin typeface="Times" panose="02020603050405020304" pitchFamily="18" charset="0"/>
              </a:defRPr>
            </a:lvl9pPr>
          </a:lstStyle>
          <a:p>
            <a:pPr algn="l">
              <a:spcBef>
                <a:spcPct val="20000"/>
              </a:spcBef>
              <a:buFontTx/>
              <a:buChar char="•"/>
            </a:pPr>
            <a:r>
              <a:rPr lang="en-US" altLang="en-US" sz="2200" dirty="0">
                <a:latin typeface="Arial" panose="020B0604020202020204" pitchFamily="34" charset="0"/>
              </a:rPr>
              <a:t>Detailing Considerations - Wood</a:t>
            </a:r>
          </a:p>
          <a:p>
            <a:pPr lvl="1" algn="l">
              <a:spcBef>
                <a:spcPct val="20000"/>
              </a:spcBef>
              <a:buFontTx/>
              <a:buChar char="–"/>
            </a:pPr>
            <a:r>
              <a:rPr lang="en-US" altLang="en-US" sz="2200" dirty="0">
                <a:latin typeface="Arial" panose="020B0604020202020204" pitchFamily="34" charset="0"/>
              </a:rPr>
              <a:t>Often want anchor to carry both tension and compression</a:t>
            </a:r>
          </a:p>
          <a:p>
            <a:pPr lvl="1" algn="l">
              <a:spcBef>
                <a:spcPct val="20000"/>
              </a:spcBef>
              <a:buFontTx/>
              <a:buChar char="–"/>
            </a:pPr>
            <a:r>
              <a:rPr lang="en-US" altLang="en-US" sz="2200" dirty="0">
                <a:latin typeface="Arial" panose="020B0604020202020204" pitchFamily="34" charset="0"/>
              </a:rPr>
              <a:t>Anchors typically at 4 to 8 feet on center</a:t>
            </a:r>
          </a:p>
          <a:p>
            <a:pPr lvl="1" algn="l">
              <a:spcBef>
                <a:spcPct val="20000"/>
              </a:spcBef>
              <a:buFontTx/>
              <a:buChar char="–"/>
            </a:pPr>
            <a:r>
              <a:rPr lang="en-US" altLang="en-US" sz="2200" dirty="0">
                <a:latin typeface="Arial" panose="020B0604020202020204" pitchFamily="34" charset="0"/>
              </a:rPr>
              <a:t>Preference is for symmetrical connections</a:t>
            </a:r>
          </a:p>
          <a:p>
            <a:pPr lvl="1">
              <a:spcBef>
                <a:spcPct val="20000"/>
              </a:spcBef>
            </a:pPr>
            <a:endParaRPr lang="en-US" altLang="en-US" sz="2200" dirty="0">
              <a:latin typeface="Arial" panose="020B0604020202020204" pitchFamily="34" charset="0"/>
            </a:endParaRPr>
          </a:p>
          <a:p>
            <a:pPr lvl="1">
              <a:spcBef>
                <a:spcPct val="20000"/>
              </a:spcBef>
              <a:buFontTx/>
              <a:buChar char="–"/>
            </a:pPr>
            <a:endParaRPr lang="en-US" altLang="en-US" sz="2200" dirty="0">
              <a:latin typeface="Arial" panose="020B0604020202020204" pitchFamily="34" charset="0"/>
            </a:endParaRPr>
          </a:p>
        </p:txBody>
      </p:sp>
      <p:sp>
        <p:nvSpPr>
          <p:cNvPr id="7"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5575033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nchorage with threaded steel rods and wood blocks."/>
          <p:cNvPicPr>
            <a:picLocks noChangeAspect="1" noChangeArrowheads="1"/>
          </p:cNvPicPr>
          <p:nvPr/>
        </p:nvPicPr>
        <p:blipFill>
          <a:blip r:embed="rId3" cstate="print">
            <a:extLst>
              <a:ext uri="{28A0092B-C50C-407E-A947-70E740481C1C}">
                <a14:useLocalDpi xmlns:a14="http://schemas.microsoft.com/office/drawing/2010/main" val="0"/>
              </a:ext>
            </a:extLst>
          </a:blip>
          <a:srcRect b="9009"/>
          <a:stretch>
            <a:fillRect/>
          </a:stretch>
        </p:blipFill>
        <p:spPr bwMode="auto">
          <a:xfrm>
            <a:off x="4696179" y="1652588"/>
            <a:ext cx="3905956" cy="48982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5" descr="A section and plan view of double tie-downs installed symmetrically on either side of a framing member. "/>
          <p:cNvPicPr>
            <a:picLocks noGrp="1" noChangeAspect="1" noChangeArrowheads="1"/>
          </p:cNvPicPr>
          <p:nvPr>
            <p:ph type="body" idx="1"/>
          </p:nvPr>
        </p:nvPicPr>
        <p:blipFill rotWithShape="1">
          <a:blip r:embed="rId4" cstate="print">
            <a:extLst>
              <a:ext uri="{28A0092B-C50C-407E-A947-70E740481C1C}">
                <a14:useLocalDpi xmlns:a14="http://schemas.microsoft.com/office/drawing/2010/main" val="0"/>
              </a:ext>
            </a:extLst>
          </a:blip>
          <a:srcRect b="10818"/>
          <a:stretch/>
        </p:blipFill>
        <p:spPr>
          <a:xfrm>
            <a:off x="735369" y="1548519"/>
            <a:ext cx="3823931" cy="4297362"/>
          </a:xfrm>
        </p:spPr>
      </p:pic>
      <p:sp>
        <p:nvSpPr>
          <p:cNvPr id="7"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3551785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Concrete wall anchored to a wood roof beam with a tie-down device.&#10;&#10;This is an installed wall anchor suing a tie-down devic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3" y="1595438"/>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6379255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descr="Close-up of the device previously shown.&#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996" y="1527705"/>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4759668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txBox="1"/>
          <p:nvPr/>
        </p:nvSpPr>
        <p:spPr>
          <a:xfrm>
            <a:off x="688622" y="1491426"/>
            <a:ext cx="7515925" cy="4134465"/>
          </a:xfrm>
          <a:prstGeom prst="rect">
            <a:avLst/>
          </a:prstGeom>
        </p:spPr>
        <p:txBody>
          <a:bodyPr vert="horz" wrap="square" lIns="0" tIns="0" rIns="0" bIns="0" rtlCol="0">
            <a:spAutoFit/>
          </a:bodyPr>
          <a:lstStyle/>
          <a:p>
            <a:pPr marL="11289">
              <a:lnSpc>
                <a:spcPct val="150000"/>
              </a:lnSpc>
            </a:pPr>
            <a:r>
              <a:rPr lang="en-US" dirty="0">
                <a:cs typeface="Arial" panose="020B0604020202020204" pitchFamily="34" charset="0"/>
              </a:rPr>
              <a:t>The subdiaphragm concept:</a:t>
            </a:r>
            <a:endParaRPr baseline="-20833" dirty="0">
              <a:cs typeface="Arial" panose="020B0604020202020204" pitchFamily="34" charset="0"/>
            </a:endParaRP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Cannot run tension ties at 4 </a:t>
            </a:r>
            <a:r>
              <a:rPr lang="en-US" spc="-4" dirty="0" err="1">
                <a:solidFill>
                  <a:prstClr val="black"/>
                </a:solidFill>
                <a:latin typeface="Arial"/>
                <a:cs typeface="Arial"/>
              </a:rPr>
              <a:t>ft</a:t>
            </a:r>
            <a:r>
              <a:rPr lang="en-US" spc="-4" dirty="0">
                <a:solidFill>
                  <a:prstClr val="black"/>
                </a:solidFill>
                <a:latin typeface="Arial"/>
                <a:cs typeface="Arial"/>
              </a:rPr>
              <a:t> on center across entire length of building, so develop into subdiaphragm</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Design subdiaphragm for anchorage force level</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Subdiaphragm reaction goes to major beam line</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Design continuous tie connections across major beam lines for anchorage force level</a:t>
            </a:r>
          </a:p>
        </p:txBody>
      </p:sp>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3105754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an of roof diaphragm with continuous ties in the longitudinal direction. Wall anchorage is shown with blue lines, sub diaphragms are shown with red boxes, and continuous ties on main beam lines are shown with green lines.&#10;&#10;In this plan view of the diaphragm, wall anchors (blue) are extended across the depth of the sub diaphragm (red). The sub diaphragms are design for wall anchorage level forces. The subdiaphragms transfer wall anchorage forces into the major beam lines (green) that act as continuous ties across the diaphragm. This approach satisfies the ASCE 7 requirements. The same type of system must be provided in the perpendicular direction for the longitudinal walls.&#10;"/>
          <p:cNvGrpSpPr/>
          <p:nvPr/>
        </p:nvGrpSpPr>
        <p:grpSpPr>
          <a:xfrm>
            <a:off x="113145" y="1185672"/>
            <a:ext cx="8337392" cy="4975565"/>
            <a:chOff x="113145" y="1185672"/>
            <a:chExt cx="8337392" cy="4975565"/>
          </a:xfrm>
        </p:grpSpPr>
        <p:sp>
          <p:nvSpPr>
            <p:cNvPr id="9" name="object 3"/>
            <p:cNvSpPr txBox="1"/>
            <p:nvPr/>
          </p:nvSpPr>
          <p:spPr>
            <a:xfrm>
              <a:off x="688623" y="1491425"/>
              <a:ext cx="7227512" cy="328231"/>
            </a:xfrm>
            <a:prstGeom prst="rect">
              <a:avLst/>
            </a:prstGeom>
          </p:spPr>
          <p:txBody>
            <a:bodyPr vert="horz" wrap="square" lIns="0" tIns="0" rIns="0" bIns="0" rtlCol="0">
              <a:spAutoFit/>
            </a:bodyPr>
            <a:lstStyle/>
            <a:p>
              <a:pPr marL="11289"/>
              <a:r>
                <a:rPr lang="en-US" sz="2133" dirty="0">
                  <a:latin typeface="Arial" panose="020B0604020202020204" pitchFamily="34" charset="0"/>
                  <a:cs typeface="Arial" panose="020B0604020202020204" pitchFamily="34" charset="0"/>
                </a:rPr>
                <a:t>The subdiaphragm concept:</a:t>
              </a:r>
              <a:endParaRPr sz="2133" baseline="-20833" dirty="0">
                <a:latin typeface="Arial" panose="020B0604020202020204" pitchFamily="34" charset="0"/>
                <a:cs typeface="Arial" panose="020B0604020202020204" pitchFamily="34" charset="0"/>
              </a:endParaRPr>
            </a:p>
          </p:txBody>
        </p:sp>
        <p:pic>
          <p:nvPicPr>
            <p:cNvPr id="8" name="Picture 7" descr="Wall to Diaphragm Anchorage and Continuous Ties"/>
            <p:cNvPicPr>
              <a:picLocks noChangeAspect="1"/>
            </p:cNvPicPr>
            <p:nvPr/>
          </p:nvPicPr>
          <p:blipFill rotWithShape="1">
            <a:blip r:embed="rId3" cstate="print"/>
            <a:srcRect t="20191"/>
            <a:stretch/>
          </p:blipFill>
          <p:spPr>
            <a:xfrm>
              <a:off x="113145" y="1819720"/>
              <a:ext cx="8337392" cy="3987602"/>
            </a:xfrm>
            <a:prstGeom prst="rect">
              <a:avLst/>
            </a:prstGeom>
            <a:solidFill>
              <a:schemeClr val="bg1"/>
            </a:solidFill>
          </p:spPr>
        </p:pic>
        <p:sp>
          <p:nvSpPr>
            <p:cNvPr id="3" name="Rectangle 2"/>
            <p:cNvSpPr/>
            <p:nvPr/>
          </p:nvSpPr>
          <p:spPr>
            <a:xfrm>
              <a:off x="6762044" y="1946351"/>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Rectangle 9"/>
            <p:cNvSpPr/>
            <p:nvPr/>
          </p:nvSpPr>
          <p:spPr>
            <a:xfrm>
              <a:off x="6762044" y="265767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Rectangle 10"/>
            <p:cNvSpPr/>
            <p:nvPr/>
          </p:nvSpPr>
          <p:spPr>
            <a:xfrm>
              <a:off x="6762044" y="3393907"/>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Rectangle 11"/>
            <p:cNvSpPr/>
            <p:nvPr/>
          </p:nvSpPr>
          <p:spPr>
            <a:xfrm>
              <a:off x="6762044" y="4122653"/>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p:cNvSpPr/>
            <p:nvPr/>
          </p:nvSpPr>
          <p:spPr>
            <a:xfrm>
              <a:off x="6762044" y="4851400"/>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Rectangle 13"/>
            <p:cNvSpPr/>
            <p:nvPr/>
          </p:nvSpPr>
          <p:spPr>
            <a:xfrm>
              <a:off x="439391" y="1946351"/>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Rectangle 14"/>
            <p:cNvSpPr/>
            <p:nvPr/>
          </p:nvSpPr>
          <p:spPr>
            <a:xfrm>
              <a:off x="437384" y="2678778"/>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ectangle 15"/>
            <p:cNvSpPr/>
            <p:nvPr/>
          </p:nvSpPr>
          <p:spPr>
            <a:xfrm>
              <a:off x="437384" y="339255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p:cNvSpPr/>
            <p:nvPr/>
          </p:nvSpPr>
          <p:spPr>
            <a:xfrm>
              <a:off x="437384" y="4122653"/>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ectangle 17"/>
            <p:cNvSpPr/>
            <p:nvPr/>
          </p:nvSpPr>
          <p:spPr>
            <a:xfrm>
              <a:off x="437384" y="484759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5" name="Straight Connector 4"/>
            <p:cNvCxnSpPr/>
            <p:nvPr/>
          </p:nvCxnSpPr>
          <p:spPr>
            <a:xfrm flipV="1">
              <a:off x="380939" y="2626301"/>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2228" y="3347990"/>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426095" y="4059905"/>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03517" y="4790003"/>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74933" y="2091715"/>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874933" y="2234666"/>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883340" y="2345267"/>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83340" y="248073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883340" y="275256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874933" y="2888029"/>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883340" y="3007092"/>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874933" y="3175448"/>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63644" y="349673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504267" y="1185672"/>
              <a:ext cx="2561469" cy="584775"/>
            </a:xfrm>
            <a:prstGeom prst="rect">
              <a:avLst/>
            </a:prstGeom>
            <a:noFill/>
          </p:spPr>
          <p:txBody>
            <a:bodyPr wrap="square" rtlCol="0">
              <a:spAutoFit/>
            </a:bodyPr>
            <a:lstStyle/>
            <a:p>
              <a:r>
                <a:rPr lang="en-US" sz="1600" b="1" dirty="0">
                  <a:solidFill>
                    <a:srgbClr val="0070C0"/>
                  </a:solidFill>
                </a:rPr>
                <a:t>Wall anchorage to subdiaphragm at 4 ft.</a:t>
              </a:r>
            </a:p>
          </p:txBody>
        </p:sp>
        <p:sp>
          <p:nvSpPr>
            <p:cNvPr id="35" name="TextBox 34"/>
            <p:cNvSpPr txBox="1"/>
            <p:nvPr/>
          </p:nvSpPr>
          <p:spPr>
            <a:xfrm>
              <a:off x="3982095" y="5576462"/>
              <a:ext cx="2235200" cy="584775"/>
            </a:xfrm>
            <a:prstGeom prst="rect">
              <a:avLst/>
            </a:prstGeom>
            <a:noFill/>
          </p:spPr>
          <p:txBody>
            <a:bodyPr wrap="square" rtlCol="0">
              <a:spAutoFit/>
            </a:bodyPr>
            <a:lstStyle/>
            <a:p>
              <a:r>
                <a:rPr lang="en-US" sz="1600" b="1" dirty="0">
                  <a:solidFill>
                    <a:srgbClr val="FF0000"/>
                  </a:solidFill>
                </a:rPr>
                <a:t>Subdiaphragm approx. 20 ft. x 20 ft.</a:t>
              </a:r>
            </a:p>
          </p:txBody>
        </p:sp>
        <p:sp>
          <p:nvSpPr>
            <p:cNvPr id="36" name="TextBox 35"/>
            <p:cNvSpPr txBox="1"/>
            <p:nvPr/>
          </p:nvSpPr>
          <p:spPr>
            <a:xfrm>
              <a:off x="304800" y="5561101"/>
              <a:ext cx="3132546" cy="584775"/>
            </a:xfrm>
            <a:prstGeom prst="rect">
              <a:avLst/>
            </a:prstGeom>
            <a:noFill/>
          </p:spPr>
          <p:txBody>
            <a:bodyPr wrap="square" rtlCol="0">
              <a:spAutoFit/>
            </a:bodyPr>
            <a:lstStyle/>
            <a:p>
              <a:r>
                <a:rPr lang="en-US" sz="1600" b="1" dirty="0">
                  <a:solidFill>
                    <a:srgbClr val="00B050"/>
                  </a:solidFill>
                </a:rPr>
                <a:t>Glulam beams and          connections act as continuous ties </a:t>
              </a:r>
            </a:p>
          </p:txBody>
        </p:sp>
        <p:cxnSp>
          <p:nvCxnSpPr>
            <p:cNvPr id="40" name="Straight Arrow Connector 39"/>
            <p:cNvCxnSpPr/>
            <p:nvPr/>
          </p:nvCxnSpPr>
          <p:spPr>
            <a:xfrm flipV="1">
              <a:off x="6062133" y="5152396"/>
              <a:ext cx="699911" cy="6549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6062133" y="4429395"/>
              <a:ext cx="699911" cy="137792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6762045" y="1591361"/>
              <a:ext cx="303692" cy="44966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2144225" y="4847596"/>
              <a:ext cx="299068" cy="9021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2498359" y="4118089"/>
              <a:ext cx="177108" cy="578493"/>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2743200" y="3444502"/>
              <a:ext cx="135467" cy="51179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Rectangle 2"/>
          <p:cNvSpPr>
            <a:spLocks noGrp="1" noChangeArrowheads="1"/>
          </p:cNvSpPr>
          <p:nvPr>
            <p:ph type="title"/>
          </p:nvPr>
        </p:nvSpPr>
        <p:spPr>
          <a:xfrm>
            <a:off x="678137" y="212900"/>
            <a:ext cx="7772400" cy="1143000"/>
          </a:xfrm>
        </p:spPr>
        <p:txBody>
          <a:bodyPr/>
          <a:lstStyle/>
          <a:p>
            <a:r>
              <a:rPr lang="en-US" altLang="en-US" dirty="0"/>
              <a:t>Wall-to-Diaphragm Anchorage and Continuous Ties</a:t>
            </a:r>
          </a:p>
        </p:txBody>
      </p:sp>
    </p:spTree>
    <p:extLst>
      <p:ext uri="{BB962C8B-B14F-4D97-AF65-F5344CB8AC3E}">
        <p14:creationId xmlns:p14="http://schemas.microsoft.com/office/powerpoint/2010/main" val="41063718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5" name="Picture 5" descr="Two beams abutting each other and pairs of tie-down devices used to create a direct-tension connection from beam to beam. Beam-to-beam connection where the beams serve as a continuous tie.&#10;"/>
          <p:cNvPicPr>
            <a:picLocks noGrp="1" noChangeAspect="1" noChangeArrowheads="1"/>
          </p:cNvPicPr>
          <p:nvPr>
            <p:ph type="body" idx="1"/>
          </p:nvPr>
        </p:nvPicPr>
        <p:blipFill rotWithShape="1">
          <a:blip r:embed="rId3" cstate="print">
            <a:extLst>
              <a:ext uri="{28A0092B-C50C-407E-A947-70E740481C1C}">
                <a14:useLocalDpi xmlns:a14="http://schemas.microsoft.com/office/drawing/2010/main" val="0"/>
              </a:ext>
            </a:extLst>
          </a:blip>
          <a:srcRect b="11908"/>
          <a:stretch/>
        </p:blipFill>
        <p:spPr>
          <a:xfrm>
            <a:off x="1623296" y="1604963"/>
            <a:ext cx="5849784" cy="4297362"/>
          </a:xfrm>
        </p:spPr>
      </p:pic>
      <p:sp>
        <p:nvSpPr>
          <p:cNvPr id="7"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181719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ingle-family wood light-frame residence under construction."/>
          <p:cNvPicPr>
            <a:picLocks noChangeAspect="1"/>
          </p:cNvPicPr>
          <p:nvPr/>
        </p:nvPicPr>
        <p:blipFill>
          <a:blip r:embed="rId3">
            <a:extLst>
              <a:ext uri="{28A0092B-C50C-407E-A947-70E740481C1C}">
                <a14:useLocalDpi xmlns:a14="http://schemas.microsoft.com/office/drawing/2010/main" val="0"/>
              </a:ext>
            </a:extLst>
          </a:blip>
          <a:srcRect l="11018" t="17986" r="2209" b="12839"/>
          <a:stretch>
            <a:fillRect/>
          </a:stretch>
        </p:blipFill>
        <p:spPr bwMode="auto">
          <a:xfrm>
            <a:off x="996652" y="1883800"/>
            <a:ext cx="7185200" cy="4193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Introduction to Wood Design and Construction</a:t>
            </a:r>
          </a:p>
        </p:txBody>
      </p:sp>
    </p:spTree>
    <p:extLst>
      <p:ext uri="{BB962C8B-B14F-4D97-AF65-F5344CB8AC3E}">
        <p14:creationId xmlns:p14="http://schemas.microsoft.com/office/powerpoint/2010/main" val="15953760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Picture 5" descr="Beam-to-beam connection where the beams serve as a continuous tie. In this case the beams on either side are connected through a girder.&#10;&#10;Two beams abutting each other and pairs of tie-down devices used to create a direct-tension connection from beam to beam.&#10;"/>
          <p:cNvPicPr>
            <a:picLocks noGrp="1" noChangeAspect="1" noChangeArrowheads="1"/>
          </p:cNvPicPr>
          <p:nvPr>
            <p:ph type="body" idx="1"/>
          </p:nvPr>
        </p:nvPicPr>
        <p:blipFill rotWithShape="1">
          <a:blip r:embed="rId3">
            <a:extLst>
              <a:ext uri="{28A0092B-C50C-407E-A947-70E740481C1C}">
                <a14:useLocalDpi xmlns:a14="http://schemas.microsoft.com/office/drawing/2010/main" val="0"/>
              </a:ext>
            </a:extLst>
          </a:blip>
          <a:srcRect t="-247" b="8912"/>
          <a:stretch/>
        </p:blipFill>
        <p:spPr>
          <a:xfrm>
            <a:off x="1744409" y="1604963"/>
            <a:ext cx="5607558" cy="4297362"/>
          </a:xfrm>
        </p:spPr>
      </p:pic>
      <p:sp>
        <p:nvSpPr>
          <p:cNvPr id="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41955896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3" name="Picture 3" descr="Installed a continuous tie beam-to-beam connection like the one just discusse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3" y="1618016"/>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0355722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txBox="1"/>
          <p:nvPr/>
        </p:nvSpPr>
        <p:spPr>
          <a:xfrm>
            <a:off x="688623" y="1491425"/>
            <a:ext cx="7227512" cy="4247188"/>
          </a:xfrm>
          <a:prstGeom prst="rect">
            <a:avLst/>
          </a:prstGeom>
        </p:spPr>
        <p:txBody>
          <a:bodyPr vert="horz" wrap="square" lIns="0" tIns="0" rIns="0" bIns="0" rtlCol="0">
            <a:spAutoFit/>
          </a:bodyPr>
          <a:lstStyle/>
          <a:p>
            <a:pPr marL="11289"/>
            <a:r>
              <a:rPr lang="en-US" sz="2133" dirty="0">
                <a:latin typeface="Arial" panose="020B0604020202020204" pitchFamily="34" charset="0"/>
                <a:cs typeface="Arial" panose="020B0604020202020204" pitchFamily="34" charset="0"/>
              </a:rPr>
              <a:t>Important items for wall anchorage of concrete and masonry walls SDC C and up (Section 12.11.2.2):</a:t>
            </a:r>
            <a:endParaRPr sz="2133" baseline="-20833" dirty="0">
              <a:latin typeface="Arial" panose="020B0604020202020204" pitchFamily="34" charset="0"/>
              <a:cs typeface="Arial" panose="020B0604020202020204" pitchFamily="34" charset="0"/>
            </a:endParaRP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Continuous ties required between diaphragm chords</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Subdiaphragms permitted as part of continuous tie system provided subdiaphragm aspect ratio &lt;=2.5</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Wall anchor forces required through the entire continuous tie system</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Forces multiplied by 1.4 for steel elements of anchorage</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Diaphragm wood structural panel sheathing not permitted to be </a:t>
            </a:r>
            <a:r>
              <a:rPr lang="en-US" sz="2133" spc="-4">
                <a:solidFill>
                  <a:prstClr val="black"/>
                </a:solidFill>
                <a:latin typeface="Arial"/>
                <a:cs typeface="Arial"/>
              </a:rPr>
              <a:t>loaded in tension </a:t>
            </a:r>
            <a:r>
              <a:rPr lang="en-US" sz="2133" spc="-4" dirty="0">
                <a:solidFill>
                  <a:prstClr val="black"/>
                </a:solidFill>
                <a:latin typeface="Arial"/>
                <a:cs typeface="Arial"/>
              </a:rPr>
              <a:t>to provide continuous tie</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dirty="0">
                <a:latin typeface="Arial" panose="020B0604020202020204" pitchFamily="34" charset="0"/>
                <a:cs typeface="Arial" panose="020B0604020202020204" pitchFamily="34" charset="0"/>
              </a:rPr>
              <a:t>Embedded tension straps to be wrapped around or anchored to wall reinforcing</a:t>
            </a:r>
          </a:p>
        </p:txBody>
      </p:sp>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8073174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46667" y="2683934"/>
            <a:ext cx="7520149" cy="1320689"/>
          </a:xfrm>
          <a:prstGeom prst="rect">
            <a:avLst/>
          </a:prstGeom>
        </p:spPr>
        <p:txBody>
          <a:bodyPr vert="horz" wrap="square" lIns="0" tIns="386785" rIns="0" bIns="0" rtlCol="0">
            <a:spAutoFit/>
          </a:bodyPr>
          <a:lstStyle/>
          <a:p>
            <a:pPr algn="ctr">
              <a:lnSpc>
                <a:spcPct val="100000"/>
              </a:lnSpc>
            </a:pPr>
            <a:r>
              <a:rPr sz="3200" dirty="0"/>
              <a:t>Q</a:t>
            </a:r>
            <a:r>
              <a:rPr sz="3200" spc="-4" dirty="0"/>
              <a:t>u</a:t>
            </a:r>
            <a:r>
              <a:rPr sz="3200" spc="-9" dirty="0"/>
              <a:t>es</a:t>
            </a:r>
            <a:r>
              <a:rPr sz="3200" dirty="0"/>
              <a:t>t</a:t>
            </a:r>
            <a:r>
              <a:rPr sz="3200" spc="-4" dirty="0"/>
              <a:t>ion</a:t>
            </a:r>
            <a:r>
              <a:rPr sz="3200" spc="-9" dirty="0"/>
              <a:t>s</a:t>
            </a:r>
            <a:r>
              <a:rPr sz="3200" dirty="0"/>
              <a:t>?</a:t>
            </a:r>
            <a:br>
              <a:rPr lang="en-US" dirty="0"/>
            </a:br>
            <a:endParaRPr dirty="0"/>
          </a:p>
        </p:txBody>
      </p:sp>
    </p:spTree>
    <p:extLst>
      <p:ext uri="{BB962C8B-B14F-4D97-AF65-F5344CB8AC3E}">
        <p14:creationId xmlns:p14="http://schemas.microsoft.com/office/powerpoint/2010/main" val="2211060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171" y="1276972"/>
            <a:ext cx="7772400" cy="4297362"/>
          </a:xfrm>
        </p:spPr>
        <p:txBody>
          <a:bodyPr/>
          <a:lstStyle/>
          <a:p>
            <a:pPr marL="0" indent="0">
              <a:buNone/>
            </a:pPr>
            <a:r>
              <a:rPr lang="en-US" sz="1800" dirty="0"/>
              <a:t> </a:t>
            </a:r>
          </a:p>
          <a:p>
            <a:r>
              <a:rPr lang="en-US" sz="18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800" dirty="0"/>
              <a:t>The opinions expressed herein regarding the requirements of the </a:t>
            </a:r>
            <a:r>
              <a:rPr lang="en-US" sz="1800" i="1" dirty="0"/>
              <a:t>NEHRP Recommended Seismic Provisions</a:t>
            </a:r>
            <a:r>
              <a:rPr lang="en-US" sz="1800" dirty="0"/>
              <a:t>, the referenced standards, and the building codes are not to be used for design purposes. Rather the user should consult the jurisdiction’s building official who has the authority to render interpretation of the code.</a:t>
            </a:r>
          </a:p>
          <a:p>
            <a:r>
              <a:rPr lang="en-US" sz="18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1598759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title="Balloon"/>
          <p:cNvSpPr txBox="1"/>
          <p:nvPr/>
        </p:nvSpPr>
        <p:spPr>
          <a:xfrm>
            <a:off x="6539004" y="1673072"/>
            <a:ext cx="2333393" cy="4257897"/>
          </a:xfrm>
          <a:prstGeom prst="rect">
            <a:avLst/>
          </a:prstGeom>
        </p:spPr>
        <p:txBody>
          <a:bodyPr vert="horz" wrap="square" lIns="0" tIns="0" rIns="0" bIns="0" rtlCol="0">
            <a:spAutoFit/>
          </a:bodyPr>
          <a:lstStyle/>
          <a:p>
            <a:pPr marL="316093" marR="366329" indent="-304804">
              <a:buClr>
                <a:srgbClr val="FF0000"/>
              </a:buClr>
              <a:buFont typeface="Arial"/>
              <a:buChar char="•"/>
              <a:tabLst>
                <a:tab pos="316093" algn="l"/>
              </a:tabLst>
            </a:pPr>
            <a:r>
              <a:rPr sz="1778" dirty="0">
                <a:latin typeface="Arial"/>
                <a:cs typeface="Arial"/>
              </a:rPr>
              <a:t>Wa</a:t>
            </a:r>
            <a:r>
              <a:rPr sz="1778" spc="-4" dirty="0">
                <a:latin typeface="Arial"/>
                <a:cs typeface="Arial"/>
              </a:rPr>
              <a:t>l</a:t>
            </a:r>
            <a:r>
              <a:rPr sz="1778" dirty="0">
                <a:latin typeface="Arial"/>
                <a:cs typeface="Arial"/>
              </a:rPr>
              <a:t>ls</a:t>
            </a:r>
            <a:r>
              <a:rPr sz="1778" spc="-13" dirty="0">
                <a:latin typeface="Arial"/>
                <a:cs typeface="Arial"/>
              </a:rPr>
              <a:t> </a:t>
            </a:r>
            <a:r>
              <a:rPr sz="1778" spc="-9" dirty="0">
                <a:latin typeface="Arial"/>
                <a:cs typeface="Arial"/>
              </a:rPr>
              <a:t>f</a:t>
            </a:r>
            <a:r>
              <a:rPr sz="1778" dirty="0">
                <a:latin typeface="Arial"/>
                <a:cs typeface="Arial"/>
              </a:rPr>
              <a:t>ea</a:t>
            </a:r>
            <a:r>
              <a:rPr sz="1778" spc="-9" dirty="0">
                <a:latin typeface="Arial"/>
                <a:cs typeface="Arial"/>
              </a:rPr>
              <a:t>t</a:t>
            </a:r>
            <a:r>
              <a:rPr sz="1778" dirty="0">
                <a:latin typeface="Arial"/>
                <a:cs typeface="Arial"/>
              </a:rPr>
              <a:t>ure </a:t>
            </a:r>
            <a:r>
              <a:rPr lang="en-US" sz="1778" dirty="0">
                <a:latin typeface="Arial"/>
                <a:cs typeface="Arial"/>
              </a:rPr>
              <a:t>continuous studs from </a:t>
            </a:r>
            <a:r>
              <a:rPr sz="1778" spc="-9" dirty="0">
                <a:latin typeface="Arial"/>
                <a:cs typeface="Arial"/>
              </a:rPr>
              <a:t>f</a:t>
            </a:r>
            <a:r>
              <a:rPr sz="1778" dirty="0">
                <a:latin typeface="Arial"/>
                <a:cs typeface="Arial"/>
              </a:rPr>
              <a:t>ounda</a:t>
            </a:r>
            <a:r>
              <a:rPr sz="1778" spc="-9" dirty="0">
                <a:latin typeface="Arial"/>
                <a:cs typeface="Arial"/>
              </a:rPr>
              <a:t>t</a:t>
            </a:r>
            <a:r>
              <a:rPr sz="1778" spc="-4" dirty="0">
                <a:latin typeface="Arial"/>
                <a:cs typeface="Arial"/>
              </a:rPr>
              <a:t>i</a:t>
            </a:r>
            <a:r>
              <a:rPr sz="1778" dirty="0">
                <a:latin typeface="Arial"/>
                <a:cs typeface="Arial"/>
              </a:rPr>
              <a:t>on</a:t>
            </a:r>
            <a:r>
              <a:rPr sz="1778" spc="-27" dirty="0">
                <a:latin typeface="Arial"/>
                <a:cs typeface="Arial"/>
              </a:rPr>
              <a:t> </a:t>
            </a:r>
            <a:r>
              <a:rPr sz="1778" spc="-9" dirty="0">
                <a:latin typeface="Arial"/>
                <a:cs typeface="Arial"/>
              </a:rPr>
              <a:t>t</a:t>
            </a:r>
            <a:r>
              <a:rPr sz="1778" dirty="0">
                <a:latin typeface="Arial"/>
                <a:cs typeface="Arial"/>
              </a:rPr>
              <a:t>o</a:t>
            </a:r>
            <a:r>
              <a:rPr sz="1778" spc="-13" dirty="0">
                <a:latin typeface="Arial"/>
                <a:cs typeface="Arial"/>
              </a:rPr>
              <a:t> </a:t>
            </a:r>
            <a:r>
              <a:rPr sz="1778" dirty="0">
                <a:latin typeface="Arial"/>
                <a:cs typeface="Arial"/>
              </a:rPr>
              <a:t>roof </a:t>
            </a:r>
            <a:r>
              <a:rPr sz="1778" spc="-9" dirty="0">
                <a:latin typeface="Arial"/>
                <a:cs typeface="Arial"/>
              </a:rPr>
              <a:t>f</a:t>
            </a:r>
            <a:r>
              <a:rPr sz="1778" dirty="0">
                <a:latin typeface="Arial"/>
                <a:cs typeface="Arial"/>
              </a:rPr>
              <a:t>ra</a:t>
            </a:r>
            <a:r>
              <a:rPr sz="1778" spc="-4" dirty="0">
                <a:latin typeface="Arial"/>
                <a:cs typeface="Arial"/>
              </a:rPr>
              <a:t>mi</a:t>
            </a:r>
            <a:r>
              <a:rPr sz="1778" dirty="0">
                <a:latin typeface="Arial"/>
                <a:cs typeface="Arial"/>
              </a:rPr>
              <a:t>ng</a:t>
            </a:r>
          </a:p>
          <a:p>
            <a:pPr marL="316093" marR="4516" indent="-304804">
              <a:spcBef>
                <a:spcPts val="422"/>
              </a:spcBef>
              <a:buClr>
                <a:srgbClr val="FF0000"/>
              </a:buClr>
              <a:buFont typeface="Arial"/>
              <a:buChar char="•"/>
              <a:tabLst>
                <a:tab pos="440836" algn="l"/>
              </a:tabLst>
            </a:pPr>
            <a:r>
              <a:rPr sz="1778" dirty="0">
                <a:latin typeface="Arial"/>
                <a:cs typeface="Arial"/>
              </a:rPr>
              <a:t>F</a:t>
            </a:r>
            <a:r>
              <a:rPr sz="1778" spc="-4" dirty="0">
                <a:latin typeface="Arial"/>
                <a:cs typeface="Arial"/>
              </a:rPr>
              <a:t>l</a:t>
            </a:r>
            <a:r>
              <a:rPr sz="1778" dirty="0">
                <a:latin typeface="Arial"/>
                <a:cs typeface="Arial"/>
              </a:rPr>
              <a:t>oors</a:t>
            </a:r>
            <a:r>
              <a:rPr sz="1778" spc="-22" dirty="0">
                <a:latin typeface="Arial"/>
                <a:cs typeface="Arial"/>
              </a:rPr>
              <a:t> </a:t>
            </a:r>
            <a:r>
              <a:rPr sz="1778" spc="4" dirty="0">
                <a:latin typeface="Arial"/>
                <a:cs typeface="Arial"/>
              </a:rPr>
              <a:t>s</a:t>
            </a:r>
            <a:r>
              <a:rPr sz="1778" dirty="0">
                <a:latin typeface="Arial"/>
                <a:cs typeface="Arial"/>
              </a:rPr>
              <a:t>uppor</a:t>
            </a:r>
            <a:r>
              <a:rPr sz="1778" spc="-9" dirty="0">
                <a:latin typeface="Arial"/>
                <a:cs typeface="Arial"/>
              </a:rPr>
              <a:t>t</a:t>
            </a:r>
            <a:r>
              <a:rPr sz="1778" dirty="0">
                <a:latin typeface="Arial"/>
                <a:cs typeface="Arial"/>
              </a:rPr>
              <a:t>ed</a:t>
            </a:r>
            <a:r>
              <a:rPr sz="1778" spc="-36" dirty="0">
                <a:latin typeface="Arial"/>
                <a:cs typeface="Arial"/>
              </a:rPr>
              <a:t> </a:t>
            </a:r>
            <a:r>
              <a:rPr sz="1778" dirty="0">
                <a:latin typeface="Arial"/>
                <a:cs typeface="Arial"/>
              </a:rPr>
              <a:t>by </a:t>
            </a:r>
            <a:r>
              <a:rPr sz="1778" spc="-4" dirty="0">
                <a:latin typeface="Arial"/>
                <a:cs typeface="Arial"/>
              </a:rPr>
              <a:t>l</a:t>
            </a:r>
            <a:r>
              <a:rPr sz="1778" dirty="0">
                <a:latin typeface="Arial"/>
                <a:cs typeface="Arial"/>
              </a:rPr>
              <a:t>edgers</a:t>
            </a:r>
            <a:r>
              <a:rPr sz="1778" spc="-22" dirty="0">
                <a:latin typeface="Arial"/>
                <a:cs typeface="Arial"/>
              </a:rPr>
              <a:t> </a:t>
            </a:r>
            <a:r>
              <a:rPr sz="1778" dirty="0">
                <a:latin typeface="Arial"/>
                <a:cs typeface="Arial"/>
              </a:rPr>
              <a:t>on</a:t>
            </a:r>
            <a:r>
              <a:rPr sz="1778" spc="-13" dirty="0">
                <a:latin typeface="Arial"/>
                <a:cs typeface="Arial"/>
              </a:rPr>
              <a:t> </a:t>
            </a:r>
            <a:r>
              <a:rPr sz="1778" spc="4" dirty="0">
                <a:latin typeface="Arial"/>
                <a:cs typeface="Arial"/>
              </a:rPr>
              <a:t>w</a:t>
            </a:r>
            <a:r>
              <a:rPr sz="1778" dirty="0">
                <a:latin typeface="Arial"/>
                <a:cs typeface="Arial"/>
              </a:rPr>
              <a:t>a</a:t>
            </a:r>
            <a:r>
              <a:rPr sz="1778" spc="-4" dirty="0">
                <a:latin typeface="Arial"/>
                <a:cs typeface="Arial"/>
              </a:rPr>
              <a:t>l</a:t>
            </a:r>
            <a:r>
              <a:rPr sz="1778" dirty="0">
                <a:latin typeface="Arial"/>
                <a:cs typeface="Arial"/>
              </a:rPr>
              <a:t>ls or </a:t>
            </a:r>
            <a:r>
              <a:rPr sz="1778" spc="-4" dirty="0">
                <a:latin typeface="Arial"/>
                <a:cs typeface="Arial"/>
              </a:rPr>
              <a:t>l</a:t>
            </a:r>
            <a:r>
              <a:rPr sz="1778" dirty="0">
                <a:latin typeface="Arial"/>
                <a:cs typeface="Arial"/>
              </a:rPr>
              <a:t>apped</a:t>
            </a:r>
            <a:r>
              <a:rPr sz="1778" spc="-13" dirty="0">
                <a:latin typeface="Arial"/>
                <a:cs typeface="Arial"/>
              </a:rPr>
              <a:t> </a:t>
            </a:r>
            <a:r>
              <a:rPr sz="1778" dirty="0">
                <a:latin typeface="Arial"/>
                <a:cs typeface="Arial"/>
              </a:rPr>
              <a:t>wi</a:t>
            </a:r>
            <a:r>
              <a:rPr sz="1778" spc="-9" dirty="0">
                <a:latin typeface="Arial"/>
                <a:cs typeface="Arial"/>
              </a:rPr>
              <a:t>t</a:t>
            </a:r>
            <a:r>
              <a:rPr sz="1778" dirty="0">
                <a:latin typeface="Arial"/>
                <a:cs typeface="Arial"/>
              </a:rPr>
              <a:t>h</a:t>
            </a:r>
            <a:r>
              <a:rPr sz="1778" spc="-4"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uds</a:t>
            </a:r>
          </a:p>
          <a:p>
            <a:pPr marL="316093" marR="230295" indent="-304804">
              <a:spcBef>
                <a:spcPts val="422"/>
              </a:spcBef>
              <a:buClr>
                <a:srgbClr val="FF0000"/>
              </a:buClr>
              <a:buFont typeface="Arial"/>
              <a:buChar char="•"/>
              <a:tabLst>
                <a:tab pos="440836" algn="l"/>
              </a:tabLst>
            </a:pPr>
            <a:r>
              <a:rPr lang="en-US" sz="1778" dirty="0">
                <a:latin typeface="Arial"/>
                <a:cs typeface="Arial"/>
              </a:rPr>
              <a:t>Common in very early wood light-frame construction</a:t>
            </a:r>
          </a:p>
          <a:p>
            <a:pPr marL="316093" marR="230295" indent="-304804">
              <a:spcBef>
                <a:spcPts val="422"/>
              </a:spcBef>
              <a:buClr>
                <a:srgbClr val="FF0000"/>
              </a:buClr>
              <a:buFont typeface="Arial"/>
              <a:buChar char="•"/>
              <a:tabLst>
                <a:tab pos="440836" algn="l"/>
              </a:tabLst>
            </a:pPr>
            <a:r>
              <a:rPr lang="en-US" sz="1778" dirty="0">
                <a:latin typeface="Arial"/>
                <a:cs typeface="Arial"/>
              </a:rPr>
              <a:t>Stopped being common early in 1900s</a:t>
            </a:r>
            <a:r>
              <a:rPr sz="1778" spc="-22" dirty="0">
                <a:latin typeface="Arial"/>
                <a:cs typeface="Arial"/>
              </a:rPr>
              <a:t> </a:t>
            </a:r>
            <a:endParaRPr sz="1778" dirty="0">
              <a:latin typeface="Arial"/>
              <a:cs typeface="Arial"/>
            </a:endParaRPr>
          </a:p>
        </p:txBody>
      </p:sp>
      <p:grpSp>
        <p:nvGrpSpPr>
          <p:cNvPr id="2" name="Group 1" descr="(LEFT)  A three-story building with platform construction, in which the studs extend from the top of floor to the underside of floor or roof framing above. &#10;&#10;(RIGHT) Balloon framing where the studs are continuous full height."/>
          <p:cNvGrpSpPr/>
          <p:nvPr/>
        </p:nvGrpSpPr>
        <p:grpSpPr>
          <a:xfrm>
            <a:off x="2586565" y="1305857"/>
            <a:ext cx="3489677" cy="4820356"/>
            <a:chOff x="2586565" y="1042811"/>
            <a:chExt cx="3489677" cy="4820356"/>
          </a:xfrm>
        </p:grpSpPr>
        <p:sp>
          <p:nvSpPr>
            <p:cNvPr id="5" name="object 5"/>
            <p:cNvSpPr/>
            <p:nvPr/>
          </p:nvSpPr>
          <p:spPr>
            <a:xfrm>
              <a:off x="2997335" y="5320516"/>
              <a:ext cx="410916" cy="1129"/>
            </a:xfrm>
            <a:custGeom>
              <a:avLst/>
              <a:gdLst/>
              <a:ahLst/>
              <a:cxnLst/>
              <a:rect l="l" t="t" r="r" b="b"/>
              <a:pathLst>
                <a:path w="462279" h="1270">
                  <a:moveTo>
                    <a:pt x="0" y="0"/>
                  </a:moveTo>
                  <a:lnTo>
                    <a:pt x="462114" y="876"/>
                  </a:lnTo>
                </a:path>
              </a:pathLst>
            </a:custGeom>
            <a:ln w="28575">
              <a:solidFill>
                <a:srgbClr val="000000"/>
              </a:solidFill>
            </a:ln>
          </p:spPr>
          <p:txBody>
            <a:bodyPr wrap="square" lIns="0" tIns="0" rIns="0" bIns="0" rtlCol="0"/>
            <a:lstStyle/>
            <a:p>
              <a:endParaRPr sz="2133"/>
            </a:p>
          </p:txBody>
        </p:sp>
        <p:sp>
          <p:nvSpPr>
            <p:cNvPr id="6" name="object 6"/>
            <p:cNvSpPr/>
            <p:nvPr/>
          </p:nvSpPr>
          <p:spPr>
            <a:xfrm>
              <a:off x="3408105" y="5078347"/>
              <a:ext cx="1129" cy="242711"/>
            </a:xfrm>
            <a:custGeom>
              <a:avLst/>
              <a:gdLst/>
              <a:ahLst/>
              <a:cxnLst/>
              <a:rect l="l" t="t" r="r" b="b"/>
              <a:pathLst>
                <a:path w="1270" h="273050">
                  <a:moveTo>
                    <a:pt x="0" y="272440"/>
                  </a:moveTo>
                  <a:lnTo>
                    <a:pt x="1028" y="0"/>
                  </a:lnTo>
                </a:path>
              </a:pathLst>
            </a:custGeom>
            <a:ln w="28575">
              <a:solidFill>
                <a:srgbClr val="000000"/>
              </a:solidFill>
            </a:ln>
          </p:spPr>
          <p:txBody>
            <a:bodyPr wrap="square" lIns="0" tIns="0" rIns="0" bIns="0" rtlCol="0"/>
            <a:lstStyle/>
            <a:p>
              <a:endParaRPr sz="2133"/>
            </a:p>
          </p:txBody>
        </p:sp>
        <p:sp>
          <p:nvSpPr>
            <p:cNvPr id="7" name="object 7"/>
            <p:cNvSpPr/>
            <p:nvPr/>
          </p:nvSpPr>
          <p:spPr>
            <a:xfrm>
              <a:off x="3408105" y="4958436"/>
              <a:ext cx="137160" cy="120227"/>
            </a:xfrm>
            <a:custGeom>
              <a:avLst/>
              <a:gdLst/>
              <a:ahLst/>
              <a:cxnLst/>
              <a:rect l="l" t="t" r="r" b="b"/>
              <a:pathLst>
                <a:path w="154304" h="135254">
                  <a:moveTo>
                    <a:pt x="0" y="134899"/>
                  </a:moveTo>
                  <a:lnTo>
                    <a:pt x="154038" y="0"/>
                  </a:lnTo>
                </a:path>
              </a:pathLst>
            </a:custGeom>
            <a:ln w="28574">
              <a:solidFill>
                <a:srgbClr val="000000"/>
              </a:solidFill>
            </a:ln>
          </p:spPr>
          <p:txBody>
            <a:bodyPr wrap="square" lIns="0" tIns="0" rIns="0" bIns="0" rtlCol="0"/>
            <a:lstStyle/>
            <a:p>
              <a:endParaRPr sz="2133"/>
            </a:p>
          </p:txBody>
        </p:sp>
        <p:sp>
          <p:nvSpPr>
            <p:cNvPr id="8" name="object 8"/>
            <p:cNvSpPr/>
            <p:nvPr/>
          </p:nvSpPr>
          <p:spPr>
            <a:xfrm>
              <a:off x="3545028" y="4958442"/>
              <a:ext cx="548076" cy="1129"/>
            </a:xfrm>
            <a:custGeom>
              <a:avLst/>
              <a:gdLst/>
              <a:ahLst/>
              <a:cxnLst/>
              <a:rect l="l" t="t" r="r" b="b"/>
              <a:pathLst>
                <a:path w="616585" h="1270">
                  <a:moveTo>
                    <a:pt x="0" y="876"/>
                  </a:moveTo>
                  <a:lnTo>
                    <a:pt x="616153" y="0"/>
                  </a:lnTo>
                </a:path>
              </a:pathLst>
            </a:custGeom>
            <a:ln w="28575">
              <a:solidFill>
                <a:srgbClr val="000000"/>
              </a:solidFill>
            </a:ln>
          </p:spPr>
          <p:txBody>
            <a:bodyPr wrap="square" lIns="0" tIns="0" rIns="0" bIns="0" rtlCol="0"/>
            <a:lstStyle/>
            <a:p>
              <a:endParaRPr sz="2133"/>
            </a:p>
          </p:txBody>
        </p:sp>
        <p:sp>
          <p:nvSpPr>
            <p:cNvPr id="9" name="object 9"/>
            <p:cNvSpPr/>
            <p:nvPr/>
          </p:nvSpPr>
          <p:spPr>
            <a:xfrm>
              <a:off x="2997564" y="4595265"/>
              <a:ext cx="0" cy="725311"/>
            </a:xfrm>
            <a:custGeom>
              <a:avLst/>
              <a:gdLst/>
              <a:ahLst/>
              <a:cxnLst/>
              <a:rect l="l" t="t" r="r" b="b"/>
              <a:pathLst>
                <a:path h="815975">
                  <a:moveTo>
                    <a:pt x="0" y="0"/>
                  </a:moveTo>
                  <a:lnTo>
                    <a:pt x="0" y="815907"/>
                  </a:lnTo>
                </a:path>
              </a:pathLst>
            </a:custGeom>
            <a:ln w="29089">
              <a:solidFill>
                <a:srgbClr val="000000"/>
              </a:solidFill>
            </a:ln>
          </p:spPr>
          <p:txBody>
            <a:bodyPr wrap="square" lIns="0" tIns="0" rIns="0" bIns="0" rtlCol="0"/>
            <a:lstStyle/>
            <a:p>
              <a:endParaRPr sz="2133"/>
            </a:p>
          </p:txBody>
        </p:sp>
        <p:sp>
          <p:nvSpPr>
            <p:cNvPr id="10" name="object 10"/>
            <p:cNvSpPr/>
            <p:nvPr/>
          </p:nvSpPr>
          <p:spPr>
            <a:xfrm>
              <a:off x="2997335" y="4836960"/>
              <a:ext cx="1095587" cy="1129"/>
            </a:xfrm>
            <a:custGeom>
              <a:avLst/>
              <a:gdLst/>
              <a:ahLst/>
              <a:cxnLst/>
              <a:rect l="l" t="t" r="r" b="b"/>
              <a:pathLst>
                <a:path w="1232535" h="1270">
                  <a:moveTo>
                    <a:pt x="0" y="0"/>
                  </a:moveTo>
                  <a:lnTo>
                    <a:pt x="1232306" y="876"/>
                  </a:lnTo>
                </a:path>
              </a:pathLst>
            </a:custGeom>
            <a:ln w="28575">
              <a:solidFill>
                <a:srgbClr val="000000"/>
              </a:solidFill>
            </a:ln>
          </p:spPr>
          <p:txBody>
            <a:bodyPr wrap="square" lIns="0" tIns="0" rIns="0" bIns="0" rtlCol="0"/>
            <a:lstStyle/>
            <a:p>
              <a:endParaRPr sz="2133"/>
            </a:p>
          </p:txBody>
        </p:sp>
        <p:sp>
          <p:nvSpPr>
            <p:cNvPr id="11" name="object 11"/>
            <p:cNvSpPr/>
            <p:nvPr/>
          </p:nvSpPr>
          <p:spPr>
            <a:xfrm>
              <a:off x="3134260" y="4595265"/>
              <a:ext cx="0" cy="242147"/>
            </a:xfrm>
            <a:custGeom>
              <a:avLst/>
              <a:gdLst/>
              <a:ahLst/>
              <a:cxnLst/>
              <a:rect l="l" t="t" r="r" b="b"/>
              <a:pathLst>
                <a:path h="272414">
                  <a:moveTo>
                    <a:pt x="0" y="271906"/>
                  </a:moveTo>
                  <a:lnTo>
                    <a:pt x="0" y="0"/>
                  </a:lnTo>
                </a:path>
              </a:pathLst>
            </a:custGeom>
            <a:ln w="28575">
              <a:solidFill>
                <a:srgbClr val="000000"/>
              </a:solidFill>
            </a:ln>
          </p:spPr>
          <p:txBody>
            <a:bodyPr wrap="square" lIns="0" tIns="0" rIns="0" bIns="0" rtlCol="0"/>
            <a:lstStyle/>
            <a:p>
              <a:endParaRPr sz="2133"/>
            </a:p>
          </p:txBody>
        </p:sp>
        <p:sp>
          <p:nvSpPr>
            <p:cNvPr id="12" name="object 12"/>
            <p:cNvSpPr/>
            <p:nvPr/>
          </p:nvSpPr>
          <p:spPr>
            <a:xfrm>
              <a:off x="2991859" y="3627990"/>
              <a:ext cx="0" cy="785706"/>
            </a:xfrm>
            <a:custGeom>
              <a:avLst/>
              <a:gdLst/>
              <a:ahLst/>
              <a:cxnLst/>
              <a:rect l="l" t="t" r="r" b="b"/>
              <a:pathLst>
                <a:path h="883920">
                  <a:moveTo>
                    <a:pt x="0" y="0"/>
                  </a:moveTo>
                  <a:lnTo>
                    <a:pt x="0" y="883362"/>
                  </a:lnTo>
                </a:path>
              </a:pathLst>
            </a:custGeom>
            <a:ln w="28575">
              <a:solidFill>
                <a:srgbClr val="000000"/>
              </a:solidFill>
            </a:ln>
          </p:spPr>
          <p:txBody>
            <a:bodyPr wrap="square" lIns="0" tIns="0" rIns="0" bIns="0" rtlCol="0"/>
            <a:lstStyle/>
            <a:p>
              <a:endParaRPr sz="2133"/>
            </a:p>
          </p:txBody>
        </p:sp>
        <p:sp>
          <p:nvSpPr>
            <p:cNvPr id="13" name="object 13"/>
            <p:cNvSpPr/>
            <p:nvPr/>
          </p:nvSpPr>
          <p:spPr>
            <a:xfrm>
              <a:off x="3140649" y="4237417"/>
              <a:ext cx="0" cy="181751"/>
            </a:xfrm>
            <a:custGeom>
              <a:avLst/>
              <a:gdLst/>
              <a:ahLst/>
              <a:cxnLst/>
              <a:rect l="l" t="t" r="r" b="b"/>
              <a:pathLst>
                <a:path h="204470">
                  <a:moveTo>
                    <a:pt x="0" y="203936"/>
                  </a:moveTo>
                  <a:lnTo>
                    <a:pt x="0" y="0"/>
                  </a:lnTo>
                </a:path>
              </a:pathLst>
            </a:custGeom>
            <a:ln w="28575">
              <a:solidFill>
                <a:srgbClr val="000000"/>
              </a:solidFill>
            </a:ln>
          </p:spPr>
          <p:txBody>
            <a:bodyPr wrap="square" lIns="0" tIns="0" rIns="0" bIns="0" rtlCol="0"/>
            <a:lstStyle/>
            <a:p>
              <a:endParaRPr sz="2133"/>
            </a:p>
          </p:txBody>
        </p:sp>
        <p:sp>
          <p:nvSpPr>
            <p:cNvPr id="14" name="object 14"/>
            <p:cNvSpPr/>
            <p:nvPr/>
          </p:nvSpPr>
          <p:spPr>
            <a:xfrm>
              <a:off x="2860414" y="4595260"/>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15" name="object 15"/>
            <p:cNvSpPr/>
            <p:nvPr/>
          </p:nvSpPr>
          <p:spPr>
            <a:xfrm>
              <a:off x="2997335" y="4534831"/>
              <a:ext cx="68862" cy="60960"/>
            </a:xfrm>
            <a:custGeom>
              <a:avLst/>
              <a:gdLst/>
              <a:ahLst/>
              <a:cxnLst/>
              <a:rect l="l" t="t" r="r" b="b"/>
              <a:pathLst>
                <a:path w="77470" h="68579">
                  <a:moveTo>
                    <a:pt x="0" y="67983"/>
                  </a:moveTo>
                  <a:lnTo>
                    <a:pt x="77012" y="0"/>
                  </a:lnTo>
                </a:path>
              </a:pathLst>
            </a:custGeom>
            <a:ln w="28574">
              <a:solidFill>
                <a:srgbClr val="000000"/>
              </a:solidFill>
            </a:ln>
          </p:spPr>
          <p:txBody>
            <a:bodyPr wrap="square" lIns="0" tIns="0" rIns="0" bIns="0" rtlCol="0"/>
            <a:lstStyle/>
            <a:p>
              <a:endParaRPr sz="2133"/>
            </a:p>
          </p:txBody>
        </p:sp>
        <p:sp>
          <p:nvSpPr>
            <p:cNvPr id="16" name="object 16"/>
            <p:cNvSpPr/>
            <p:nvPr/>
          </p:nvSpPr>
          <p:spPr>
            <a:xfrm>
              <a:off x="3072186" y="4595258"/>
              <a:ext cx="62089" cy="45720"/>
            </a:xfrm>
            <a:custGeom>
              <a:avLst/>
              <a:gdLst/>
              <a:ahLst/>
              <a:cxnLst/>
              <a:rect l="l" t="t" r="r" b="b"/>
              <a:pathLst>
                <a:path w="69850" h="51435">
                  <a:moveTo>
                    <a:pt x="0" y="51206"/>
                  </a:moveTo>
                  <a:lnTo>
                    <a:pt x="69837" y="0"/>
                  </a:lnTo>
                </a:path>
              </a:pathLst>
            </a:custGeom>
            <a:ln w="28575">
              <a:solidFill>
                <a:srgbClr val="000000"/>
              </a:solidFill>
            </a:ln>
          </p:spPr>
          <p:txBody>
            <a:bodyPr wrap="square" lIns="0" tIns="0" rIns="0" bIns="0" rtlCol="0"/>
            <a:lstStyle/>
            <a:p>
              <a:endParaRPr sz="2133"/>
            </a:p>
          </p:txBody>
        </p:sp>
        <p:sp>
          <p:nvSpPr>
            <p:cNvPr id="17" name="object 17"/>
            <p:cNvSpPr/>
            <p:nvPr/>
          </p:nvSpPr>
          <p:spPr>
            <a:xfrm>
              <a:off x="3134260" y="4595260"/>
              <a:ext cx="137160" cy="1129"/>
            </a:xfrm>
            <a:custGeom>
              <a:avLst/>
              <a:gdLst/>
              <a:ahLst/>
              <a:cxnLst/>
              <a:rect l="l" t="t" r="r" b="b"/>
              <a:pathLst>
                <a:path w="154304" h="1270">
                  <a:moveTo>
                    <a:pt x="0" y="0"/>
                  </a:moveTo>
                  <a:lnTo>
                    <a:pt x="154038" y="889"/>
                  </a:lnTo>
                </a:path>
              </a:pathLst>
            </a:custGeom>
            <a:ln w="28575">
              <a:solidFill>
                <a:srgbClr val="000000"/>
              </a:solidFill>
            </a:ln>
          </p:spPr>
          <p:txBody>
            <a:bodyPr wrap="square" lIns="0" tIns="0" rIns="0" bIns="0" rtlCol="0"/>
            <a:lstStyle/>
            <a:p>
              <a:endParaRPr sz="2133"/>
            </a:p>
          </p:txBody>
        </p:sp>
        <p:sp>
          <p:nvSpPr>
            <p:cNvPr id="18" name="object 18"/>
            <p:cNvSpPr/>
            <p:nvPr/>
          </p:nvSpPr>
          <p:spPr>
            <a:xfrm>
              <a:off x="3072186" y="4530133"/>
              <a:ext cx="0" cy="110631"/>
            </a:xfrm>
            <a:custGeom>
              <a:avLst/>
              <a:gdLst/>
              <a:ahLst/>
              <a:cxnLst/>
              <a:rect l="l" t="t" r="r" b="b"/>
              <a:pathLst>
                <a:path h="124460">
                  <a:moveTo>
                    <a:pt x="0" y="124472"/>
                  </a:moveTo>
                  <a:lnTo>
                    <a:pt x="0" y="0"/>
                  </a:lnTo>
                </a:path>
              </a:pathLst>
            </a:custGeom>
            <a:ln w="28575">
              <a:solidFill>
                <a:srgbClr val="000000"/>
              </a:solidFill>
            </a:ln>
          </p:spPr>
          <p:txBody>
            <a:bodyPr wrap="square" lIns="0" tIns="0" rIns="0" bIns="0" rtlCol="0"/>
            <a:lstStyle/>
            <a:p>
              <a:endParaRPr sz="2133"/>
            </a:p>
          </p:txBody>
        </p:sp>
        <p:sp>
          <p:nvSpPr>
            <p:cNvPr id="19" name="object 19"/>
            <p:cNvSpPr/>
            <p:nvPr/>
          </p:nvSpPr>
          <p:spPr>
            <a:xfrm>
              <a:off x="2860413" y="4417909"/>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20" name="object 20"/>
            <p:cNvSpPr/>
            <p:nvPr/>
          </p:nvSpPr>
          <p:spPr>
            <a:xfrm>
              <a:off x="2997335" y="4357480"/>
              <a:ext cx="68862" cy="60960"/>
            </a:xfrm>
            <a:custGeom>
              <a:avLst/>
              <a:gdLst/>
              <a:ahLst/>
              <a:cxnLst/>
              <a:rect l="l" t="t" r="r" b="b"/>
              <a:pathLst>
                <a:path w="77470" h="68579">
                  <a:moveTo>
                    <a:pt x="0" y="67983"/>
                  </a:moveTo>
                  <a:lnTo>
                    <a:pt x="77012" y="0"/>
                  </a:lnTo>
                </a:path>
              </a:pathLst>
            </a:custGeom>
            <a:ln w="28574">
              <a:solidFill>
                <a:srgbClr val="000000"/>
              </a:solidFill>
            </a:ln>
          </p:spPr>
          <p:txBody>
            <a:bodyPr wrap="square" lIns="0" tIns="0" rIns="0" bIns="0" rtlCol="0"/>
            <a:lstStyle/>
            <a:p>
              <a:endParaRPr sz="2133"/>
            </a:p>
          </p:txBody>
        </p:sp>
        <p:sp>
          <p:nvSpPr>
            <p:cNvPr id="21" name="object 21"/>
            <p:cNvSpPr/>
            <p:nvPr/>
          </p:nvSpPr>
          <p:spPr>
            <a:xfrm>
              <a:off x="3072186" y="4417908"/>
              <a:ext cx="62089" cy="45720"/>
            </a:xfrm>
            <a:custGeom>
              <a:avLst/>
              <a:gdLst/>
              <a:ahLst/>
              <a:cxnLst/>
              <a:rect l="l" t="t" r="r" b="b"/>
              <a:pathLst>
                <a:path w="69850" h="51435">
                  <a:moveTo>
                    <a:pt x="0" y="51206"/>
                  </a:moveTo>
                  <a:lnTo>
                    <a:pt x="69837" y="0"/>
                  </a:lnTo>
                </a:path>
              </a:pathLst>
            </a:custGeom>
            <a:ln w="28575">
              <a:solidFill>
                <a:srgbClr val="000000"/>
              </a:solidFill>
            </a:ln>
          </p:spPr>
          <p:txBody>
            <a:bodyPr wrap="square" lIns="0" tIns="0" rIns="0" bIns="0" rtlCol="0"/>
            <a:lstStyle/>
            <a:p>
              <a:endParaRPr sz="2133"/>
            </a:p>
          </p:txBody>
        </p:sp>
        <p:sp>
          <p:nvSpPr>
            <p:cNvPr id="22" name="object 22"/>
            <p:cNvSpPr/>
            <p:nvPr/>
          </p:nvSpPr>
          <p:spPr>
            <a:xfrm>
              <a:off x="3134260" y="4417909"/>
              <a:ext cx="137160" cy="1129"/>
            </a:xfrm>
            <a:custGeom>
              <a:avLst/>
              <a:gdLst/>
              <a:ahLst/>
              <a:cxnLst/>
              <a:rect l="l" t="t" r="r" b="b"/>
              <a:pathLst>
                <a:path w="154304" h="1270">
                  <a:moveTo>
                    <a:pt x="0" y="0"/>
                  </a:moveTo>
                  <a:lnTo>
                    <a:pt x="154038" y="889"/>
                  </a:lnTo>
                </a:path>
              </a:pathLst>
            </a:custGeom>
            <a:ln w="28575">
              <a:solidFill>
                <a:srgbClr val="000000"/>
              </a:solidFill>
            </a:ln>
          </p:spPr>
          <p:txBody>
            <a:bodyPr wrap="square" lIns="0" tIns="0" rIns="0" bIns="0" rtlCol="0"/>
            <a:lstStyle/>
            <a:p>
              <a:endParaRPr sz="2133"/>
            </a:p>
          </p:txBody>
        </p:sp>
        <p:sp>
          <p:nvSpPr>
            <p:cNvPr id="23" name="object 23"/>
            <p:cNvSpPr/>
            <p:nvPr/>
          </p:nvSpPr>
          <p:spPr>
            <a:xfrm>
              <a:off x="3072186" y="4352781"/>
              <a:ext cx="0" cy="110631"/>
            </a:xfrm>
            <a:custGeom>
              <a:avLst/>
              <a:gdLst/>
              <a:ahLst/>
              <a:cxnLst/>
              <a:rect l="l" t="t" r="r" b="b"/>
              <a:pathLst>
                <a:path h="124460">
                  <a:moveTo>
                    <a:pt x="0" y="124472"/>
                  </a:moveTo>
                  <a:lnTo>
                    <a:pt x="0" y="0"/>
                  </a:lnTo>
                </a:path>
              </a:pathLst>
            </a:custGeom>
            <a:ln w="28575">
              <a:solidFill>
                <a:srgbClr val="000000"/>
              </a:solidFill>
            </a:ln>
          </p:spPr>
          <p:txBody>
            <a:bodyPr wrap="square" lIns="0" tIns="0" rIns="0" bIns="0" rtlCol="0"/>
            <a:lstStyle/>
            <a:p>
              <a:endParaRPr sz="2133"/>
            </a:p>
          </p:txBody>
        </p:sp>
        <p:sp>
          <p:nvSpPr>
            <p:cNvPr id="24" name="object 24"/>
            <p:cNvSpPr/>
            <p:nvPr/>
          </p:nvSpPr>
          <p:spPr>
            <a:xfrm>
              <a:off x="2997335" y="4232121"/>
              <a:ext cx="1095587" cy="0"/>
            </a:xfrm>
            <a:custGeom>
              <a:avLst/>
              <a:gdLst/>
              <a:ahLst/>
              <a:cxnLst/>
              <a:rect l="l" t="t" r="r" b="b"/>
              <a:pathLst>
                <a:path w="1232535">
                  <a:moveTo>
                    <a:pt x="0" y="0"/>
                  </a:moveTo>
                  <a:lnTo>
                    <a:pt x="1232306" y="0"/>
                  </a:lnTo>
                </a:path>
              </a:pathLst>
            </a:custGeom>
            <a:ln w="29011">
              <a:solidFill>
                <a:srgbClr val="000000"/>
              </a:solidFill>
            </a:ln>
          </p:spPr>
          <p:txBody>
            <a:bodyPr wrap="square" lIns="0" tIns="0" rIns="0" bIns="0" rtlCol="0"/>
            <a:lstStyle/>
            <a:p>
              <a:endParaRPr sz="2133"/>
            </a:p>
          </p:txBody>
        </p:sp>
        <p:sp>
          <p:nvSpPr>
            <p:cNvPr id="25" name="object 25"/>
            <p:cNvSpPr/>
            <p:nvPr/>
          </p:nvSpPr>
          <p:spPr>
            <a:xfrm>
              <a:off x="3134260" y="3627989"/>
              <a:ext cx="0" cy="241582"/>
            </a:xfrm>
            <a:custGeom>
              <a:avLst/>
              <a:gdLst/>
              <a:ahLst/>
              <a:cxnLst/>
              <a:rect l="l" t="t" r="r" b="b"/>
              <a:pathLst>
                <a:path h="271779">
                  <a:moveTo>
                    <a:pt x="0" y="271208"/>
                  </a:moveTo>
                  <a:lnTo>
                    <a:pt x="0" y="0"/>
                  </a:lnTo>
                </a:path>
              </a:pathLst>
            </a:custGeom>
            <a:ln w="28575">
              <a:solidFill>
                <a:srgbClr val="000000"/>
              </a:solidFill>
            </a:ln>
          </p:spPr>
          <p:txBody>
            <a:bodyPr wrap="square" lIns="0" tIns="0" rIns="0" bIns="0" rtlCol="0"/>
            <a:lstStyle/>
            <a:p>
              <a:endParaRPr sz="2133"/>
            </a:p>
          </p:txBody>
        </p:sp>
        <p:sp>
          <p:nvSpPr>
            <p:cNvPr id="26" name="object 26"/>
            <p:cNvSpPr/>
            <p:nvPr/>
          </p:nvSpPr>
          <p:spPr>
            <a:xfrm>
              <a:off x="2994597" y="2660090"/>
              <a:ext cx="0" cy="786836"/>
            </a:xfrm>
            <a:custGeom>
              <a:avLst/>
              <a:gdLst/>
              <a:ahLst/>
              <a:cxnLst/>
              <a:rect l="l" t="t" r="r" b="b"/>
              <a:pathLst>
                <a:path h="885189">
                  <a:moveTo>
                    <a:pt x="0" y="0"/>
                  </a:moveTo>
                  <a:lnTo>
                    <a:pt x="0" y="884600"/>
                  </a:lnTo>
                </a:path>
              </a:pathLst>
            </a:custGeom>
            <a:ln w="34735">
              <a:solidFill>
                <a:srgbClr val="000000"/>
              </a:solidFill>
            </a:ln>
          </p:spPr>
          <p:txBody>
            <a:bodyPr wrap="square" lIns="0" tIns="0" rIns="0" bIns="0" rtlCol="0"/>
            <a:lstStyle/>
            <a:p>
              <a:endParaRPr sz="2133"/>
            </a:p>
          </p:txBody>
        </p:sp>
        <p:sp>
          <p:nvSpPr>
            <p:cNvPr id="27" name="object 27"/>
            <p:cNvSpPr/>
            <p:nvPr/>
          </p:nvSpPr>
          <p:spPr>
            <a:xfrm>
              <a:off x="3140647" y="3271079"/>
              <a:ext cx="0" cy="181187"/>
            </a:xfrm>
            <a:custGeom>
              <a:avLst/>
              <a:gdLst/>
              <a:ahLst/>
              <a:cxnLst/>
              <a:rect l="l" t="t" r="r" b="b"/>
              <a:pathLst>
                <a:path h="203835">
                  <a:moveTo>
                    <a:pt x="0" y="203403"/>
                  </a:moveTo>
                  <a:lnTo>
                    <a:pt x="0" y="0"/>
                  </a:lnTo>
                </a:path>
              </a:pathLst>
            </a:custGeom>
            <a:ln w="28575">
              <a:solidFill>
                <a:srgbClr val="000000"/>
              </a:solidFill>
            </a:ln>
          </p:spPr>
          <p:txBody>
            <a:bodyPr wrap="square" lIns="0" tIns="0" rIns="0" bIns="0" rtlCol="0"/>
            <a:lstStyle/>
            <a:p>
              <a:endParaRPr sz="2133"/>
            </a:p>
          </p:txBody>
        </p:sp>
        <p:sp>
          <p:nvSpPr>
            <p:cNvPr id="28" name="object 28"/>
            <p:cNvSpPr/>
            <p:nvPr/>
          </p:nvSpPr>
          <p:spPr>
            <a:xfrm>
              <a:off x="2860413" y="3627990"/>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29" name="object 29"/>
            <p:cNvSpPr/>
            <p:nvPr/>
          </p:nvSpPr>
          <p:spPr>
            <a:xfrm>
              <a:off x="2997335" y="3567718"/>
              <a:ext cx="68862" cy="60396"/>
            </a:xfrm>
            <a:custGeom>
              <a:avLst/>
              <a:gdLst/>
              <a:ahLst/>
              <a:cxnLst/>
              <a:rect l="l" t="t" r="r" b="b"/>
              <a:pathLst>
                <a:path w="77470" h="67945">
                  <a:moveTo>
                    <a:pt x="0" y="67805"/>
                  </a:moveTo>
                  <a:lnTo>
                    <a:pt x="77012" y="0"/>
                  </a:lnTo>
                </a:path>
              </a:pathLst>
            </a:custGeom>
            <a:ln w="28575">
              <a:solidFill>
                <a:srgbClr val="000000"/>
              </a:solidFill>
            </a:ln>
          </p:spPr>
          <p:txBody>
            <a:bodyPr wrap="square" lIns="0" tIns="0" rIns="0" bIns="0" rtlCol="0"/>
            <a:lstStyle/>
            <a:p>
              <a:endParaRPr sz="2133"/>
            </a:p>
          </p:txBody>
        </p:sp>
        <p:sp>
          <p:nvSpPr>
            <p:cNvPr id="30" name="object 30"/>
            <p:cNvSpPr/>
            <p:nvPr/>
          </p:nvSpPr>
          <p:spPr>
            <a:xfrm>
              <a:off x="3072186" y="3627995"/>
              <a:ext cx="62089" cy="45720"/>
            </a:xfrm>
            <a:custGeom>
              <a:avLst/>
              <a:gdLst/>
              <a:ahLst/>
              <a:cxnLst/>
              <a:rect l="l" t="t" r="r" b="b"/>
              <a:pathLst>
                <a:path w="69850" h="51435">
                  <a:moveTo>
                    <a:pt x="0" y="51066"/>
                  </a:moveTo>
                  <a:lnTo>
                    <a:pt x="69837" y="0"/>
                  </a:lnTo>
                </a:path>
              </a:pathLst>
            </a:custGeom>
            <a:ln w="28575">
              <a:solidFill>
                <a:srgbClr val="000000"/>
              </a:solidFill>
            </a:ln>
          </p:spPr>
          <p:txBody>
            <a:bodyPr wrap="square" lIns="0" tIns="0" rIns="0" bIns="0" rtlCol="0"/>
            <a:lstStyle/>
            <a:p>
              <a:endParaRPr sz="2133"/>
            </a:p>
          </p:txBody>
        </p:sp>
        <p:sp>
          <p:nvSpPr>
            <p:cNvPr id="31" name="object 31"/>
            <p:cNvSpPr/>
            <p:nvPr/>
          </p:nvSpPr>
          <p:spPr>
            <a:xfrm>
              <a:off x="3134258" y="3627990"/>
              <a:ext cx="137160" cy="1129"/>
            </a:xfrm>
            <a:custGeom>
              <a:avLst/>
              <a:gdLst/>
              <a:ahLst/>
              <a:cxnLst/>
              <a:rect l="l" t="t" r="r" b="b"/>
              <a:pathLst>
                <a:path w="154304" h="1270">
                  <a:moveTo>
                    <a:pt x="0" y="0"/>
                  </a:moveTo>
                  <a:lnTo>
                    <a:pt x="154038" y="876"/>
                  </a:lnTo>
                </a:path>
              </a:pathLst>
            </a:custGeom>
            <a:ln w="28575">
              <a:solidFill>
                <a:srgbClr val="000000"/>
              </a:solidFill>
            </a:ln>
          </p:spPr>
          <p:txBody>
            <a:bodyPr wrap="square" lIns="0" tIns="0" rIns="0" bIns="0" rtlCol="0"/>
            <a:lstStyle/>
            <a:p>
              <a:endParaRPr sz="2133"/>
            </a:p>
          </p:txBody>
        </p:sp>
        <p:sp>
          <p:nvSpPr>
            <p:cNvPr id="32" name="object 32"/>
            <p:cNvSpPr/>
            <p:nvPr/>
          </p:nvSpPr>
          <p:spPr>
            <a:xfrm>
              <a:off x="3072186" y="3563027"/>
              <a:ext cx="0" cy="110631"/>
            </a:xfrm>
            <a:custGeom>
              <a:avLst/>
              <a:gdLst/>
              <a:ahLst/>
              <a:cxnLst/>
              <a:rect l="l" t="t" r="r" b="b"/>
              <a:pathLst>
                <a:path h="124460">
                  <a:moveTo>
                    <a:pt x="0" y="124155"/>
                  </a:moveTo>
                  <a:lnTo>
                    <a:pt x="0" y="0"/>
                  </a:lnTo>
                </a:path>
              </a:pathLst>
            </a:custGeom>
            <a:ln w="28575">
              <a:solidFill>
                <a:srgbClr val="000000"/>
              </a:solidFill>
            </a:ln>
          </p:spPr>
          <p:txBody>
            <a:bodyPr wrap="square" lIns="0" tIns="0" rIns="0" bIns="0" rtlCol="0"/>
            <a:lstStyle/>
            <a:p>
              <a:endParaRPr sz="2133"/>
            </a:p>
          </p:txBody>
        </p:sp>
        <p:sp>
          <p:nvSpPr>
            <p:cNvPr id="33" name="object 33"/>
            <p:cNvSpPr/>
            <p:nvPr/>
          </p:nvSpPr>
          <p:spPr>
            <a:xfrm>
              <a:off x="2860413" y="3451099"/>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34" name="object 34"/>
            <p:cNvSpPr/>
            <p:nvPr/>
          </p:nvSpPr>
          <p:spPr>
            <a:xfrm>
              <a:off x="2997335" y="3390828"/>
              <a:ext cx="68862" cy="60396"/>
            </a:xfrm>
            <a:custGeom>
              <a:avLst/>
              <a:gdLst/>
              <a:ahLst/>
              <a:cxnLst/>
              <a:rect l="l" t="t" r="r" b="b"/>
              <a:pathLst>
                <a:path w="77470" h="67945">
                  <a:moveTo>
                    <a:pt x="0" y="67805"/>
                  </a:moveTo>
                  <a:lnTo>
                    <a:pt x="77012" y="0"/>
                  </a:lnTo>
                </a:path>
              </a:pathLst>
            </a:custGeom>
            <a:ln w="28575">
              <a:solidFill>
                <a:srgbClr val="000000"/>
              </a:solidFill>
            </a:ln>
          </p:spPr>
          <p:txBody>
            <a:bodyPr wrap="square" lIns="0" tIns="0" rIns="0" bIns="0" rtlCol="0"/>
            <a:lstStyle/>
            <a:p>
              <a:endParaRPr sz="2133"/>
            </a:p>
          </p:txBody>
        </p:sp>
        <p:sp>
          <p:nvSpPr>
            <p:cNvPr id="35" name="object 35"/>
            <p:cNvSpPr/>
            <p:nvPr/>
          </p:nvSpPr>
          <p:spPr>
            <a:xfrm>
              <a:off x="3072186" y="3451104"/>
              <a:ext cx="62089" cy="45720"/>
            </a:xfrm>
            <a:custGeom>
              <a:avLst/>
              <a:gdLst/>
              <a:ahLst/>
              <a:cxnLst/>
              <a:rect l="l" t="t" r="r" b="b"/>
              <a:pathLst>
                <a:path w="69850" h="51435">
                  <a:moveTo>
                    <a:pt x="0" y="51066"/>
                  </a:moveTo>
                  <a:lnTo>
                    <a:pt x="69837" y="0"/>
                  </a:lnTo>
                </a:path>
              </a:pathLst>
            </a:custGeom>
            <a:ln w="28575">
              <a:solidFill>
                <a:srgbClr val="000000"/>
              </a:solidFill>
            </a:ln>
          </p:spPr>
          <p:txBody>
            <a:bodyPr wrap="square" lIns="0" tIns="0" rIns="0" bIns="0" rtlCol="0"/>
            <a:lstStyle/>
            <a:p>
              <a:endParaRPr sz="2133"/>
            </a:p>
          </p:txBody>
        </p:sp>
        <p:sp>
          <p:nvSpPr>
            <p:cNvPr id="36" name="object 36"/>
            <p:cNvSpPr/>
            <p:nvPr/>
          </p:nvSpPr>
          <p:spPr>
            <a:xfrm>
              <a:off x="3134258" y="3451099"/>
              <a:ext cx="137160" cy="1129"/>
            </a:xfrm>
            <a:custGeom>
              <a:avLst/>
              <a:gdLst/>
              <a:ahLst/>
              <a:cxnLst/>
              <a:rect l="l" t="t" r="r" b="b"/>
              <a:pathLst>
                <a:path w="154304" h="1270">
                  <a:moveTo>
                    <a:pt x="0" y="0"/>
                  </a:moveTo>
                  <a:lnTo>
                    <a:pt x="154038" y="876"/>
                  </a:lnTo>
                </a:path>
              </a:pathLst>
            </a:custGeom>
            <a:ln w="28575">
              <a:solidFill>
                <a:srgbClr val="000000"/>
              </a:solidFill>
            </a:ln>
          </p:spPr>
          <p:txBody>
            <a:bodyPr wrap="square" lIns="0" tIns="0" rIns="0" bIns="0" rtlCol="0"/>
            <a:lstStyle/>
            <a:p>
              <a:endParaRPr sz="2133"/>
            </a:p>
          </p:txBody>
        </p:sp>
        <p:sp>
          <p:nvSpPr>
            <p:cNvPr id="37" name="object 37"/>
            <p:cNvSpPr/>
            <p:nvPr/>
          </p:nvSpPr>
          <p:spPr>
            <a:xfrm>
              <a:off x="3072186" y="3386136"/>
              <a:ext cx="0" cy="110631"/>
            </a:xfrm>
            <a:custGeom>
              <a:avLst/>
              <a:gdLst/>
              <a:ahLst/>
              <a:cxnLst/>
              <a:rect l="l" t="t" r="r" b="b"/>
              <a:pathLst>
                <a:path h="124460">
                  <a:moveTo>
                    <a:pt x="0" y="124155"/>
                  </a:moveTo>
                  <a:lnTo>
                    <a:pt x="0" y="0"/>
                  </a:lnTo>
                </a:path>
              </a:pathLst>
            </a:custGeom>
            <a:ln w="28575">
              <a:solidFill>
                <a:srgbClr val="000000"/>
              </a:solidFill>
            </a:ln>
          </p:spPr>
          <p:txBody>
            <a:bodyPr wrap="square" lIns="0" tIns="0" rIns="0" bIns="0" rtlCol="0"/>
            <a:lstStyle/>
            <a:p>
              <a:endParaRPr sz="2133"/>
            </a:p>
          </p:txBody>
        </p:sp>
        <p:sp>
          <p:nvSpPr>
            <p:cNvPr id="38" name="object 38"/>
            <p:cNvSpPr/>
            <p:nvPr/>
          </p:nvSpPr>
          <p:spPr>
            <a:xfrm>
              <a:off x="2997335" y="3265400"/>
              <a:ext cx="1095587" cy="0"/>
            </a:xfrm>
            <a:custGeom>
              <a:avLst/>
              <a:gdLst/>
              <a:ahLst/>
              <a:cxnLst/>
              <a:rect l="l" t="t" r="r" b="b"/>
              <a:pathLst>
                <a:path w="1232535">
                  <a:moveTo>
                    <a:pt x="0" y="0"/>
                  </a:moveTo>
                  <a:lnTo>
                    <a:pt x="1232306" y="0"/>
                  </a:lnTo>
                </a:path>
              </a:pathLst>
            </a:custGeom>
            <a:ln w="29019">
              <a:solidFill>
                <a:srgbClr val="000000"/>
              </a:solidFill>
            </a:ln>
          </p:spPr>
          <p:txBody>
            <a:bodyPr wrap="square" lIns="0" tIns="0" rIns="0" bIns="0" rtlCol="0"/>
            <a:lstStyle/>
            <a:p>
              <a:endParaRPr sz="2133"/>
            </a:p>
          </p:txBody>
        </p:sp>
        <p:sp>
          <p:nvSpPr>
            <p:cNvPr id="39" name="object 39"/>
            <p:cNvSpPr/>
            <p:nvPr/>
          </p:nvSpPr>
          <p:spPr>
            <a:xfrm>
              <a:off x="2997335" y="3869063"/>
              <a:ext cx="1095587" cy="0"/>
            </a:xfrm>
            <a:custGeom>
              <a:avLst/>
              <a:gdLst/>
              <a:ahLst/>
              <a:cxnLst/>
              <a:rect l="l" t="t" r="r" b="b"/>
              <a:pathLst>
                <a:path w="1232535">
                  <a:moveTo>
                    <a:pt x="0" y="0"/>
                  </a:moveTo>
                  <a:lnTo>
                    <a:pt x="1232306" y="0"/>
                  </a:lnTo>
                </a:path>
              </a:pathLst>
            </a:custGeom>
            <a:ln w="28575">
              <a:solidFill>
                <a:srgbClr val="000000"/>
              </a:solidFill>
            </a:ln>
          </p:spPr>
          <p:txBody>
            <a:bodyPr wrap="square" lIns="0" tIns="0" rIns="0" bIns="0" rtlCol="0"/>
            <a:lstStyle/>
            <a:p>
              <a:endParaRPr sz="2133"/>
            </a:p>
          </p:txBody>
        </p:sp>
        <p:sp>
          <p:nvSpPr>
            <p:cNvPr id="40" name="object 40"/>
            <p:cNvSpPr/>
            <p:nvPr/>
          </p:nvSpPr>
          <p:spPr>
            <a:xfrm>
              <a:off x="2997335" y="2901949"/>
              <a:ext cx="1095587" cy="0"/>
            </a:xfrm>
            <a:custGeom>
              <a:avLst/>
              <a:gdLst/>
              <a:ahLst/>
              <a:cxnLst/>
              <a:rect l="l" t="t" r="r" b="b"/>
              <a:pathLst>
                <a:path w="1232535">
                  <a:moveTo>
                    <a:pt x="0" y="0"/>
                  </a:moveTo>
                  <a:lnTo>
                    <a:pt x="1232306" y="0"/>
                  </a:lnTo>
                </a:path>
              </a:pathLst>
            </a:custGeom>
            <a:ln w="28575">
              <a:solidFill>
                <a:srgbClr val="000000"/>
              </a:solidFill>
            </a:ln>
          </p:spPr>
          <p:txBody>
            <a:bodyPr wrap="square" lIns="0" tIns="0" rIns="0" bIns="0" rtlCol="0"/>
            <a:lstStyle/>
            <a:p>
              <a:endParaRPr sz="2133"/>
            </a:p>
          </p:txBody>
        </p:sp>
        <p:sp>
          <p:nvSpPr>
            <p:cNvPr id="41" name="object 41"/>
            <p:cNvSpPr/>
            <p:nvPr/>
          </p:nvSpPr>
          <p:spPr>
            <a:xfrm>
              <a:off x="3134258" y="2660091"/>
              <a:ext cx="0" cy="241582"/>
            </a:xfrm>
            <a:custGeom>
              <a:avLst/>
              <a:gdLst/>
              <a:ahLst/>
              <a:cxnLst/>
              <a:rect l="l" t="t" r="r" b="b"/>
              <a:pathLst>
                <a:path h="271780">
                  <a:moveTo>
                    <a:pt x="0" y="271208"/>
                  </a:moveTo>
                  <a:lnTo>
                    <a:pt x="0" y="0"/>
                  </a:lnTo>
                </a:path>
              </a:pathLst>
            </a:custGeom>
            <a:ln w="28575">
              <a:solidFill>
                <a:srgbClr val="000000"/>
              </a:solidFill>
            </a:ln>
          </p:spPr>
          <p:txBody>
            <a:bodyPr wrap="square" lIns="0" tIns="0" rIns="0" bIns="0" rtlCol="0"/>
            <a:lstStyle/>
            <a:p>
              <a:endParaRPr sz="2133"/>
            </a:p>
          </p:txBody>
        </p:sp>
        <p:sp>
          <p:nvSpPr>
            <p:cNvPr id="42" name="object 42"/>
            <p:cNvSpPr/>
            <p:nvPr/>
          </p:nvSpPr>
          <p:spPr>
            <a:xfrm>
              <a:off x="2991859" y="2303177"/>
              <a:ext cx="0" cy="175542"/>
            </a:xfrm>
            <a:custGeom>
              <a:avLst/>
              <a:gdLst/>
              <a:ahLst/>
              <a:cxnLst/>
              <a:rect l="l" t="t" r="r" b="b"/>
              <a:pathLst>
                <a:path h="197485">
                  <a:moveTo>
                    <a:pt x="0" y="197243"/>
                  </a:moveTo>
                  <a:lnTo>
                    <a:pt x="0" y="0"/>
                  </a:lnTo>
                </a:path>
              </a:pathLst>
            </a:custGeom>
            <a:ln w="28575">
              <a:solidFill>
                <a:srgbClr val="000000"/>
              </a:solidFill>
            </a:ln>
          </p:spPr>
          <p:txBody>
            <a:bodyPr wrap="square" lIns="0" tIns="0" rIns="0" bIns="0" rtlCol="0"/>
            <a:lstStyle/>
            <a:p>
              <a:endParaRPr sz="2133"/>
            </a:p>
          </p:txBody>
        </p:sp>
        <p:sp>
          <p:nvSpPr>
            <p:cNvPr id="43" name="object 43"/>
            <p:cNvSpPr/>
            <p:nvPr/>
          </p:nvSpPr>
          <p:spPr>
            <a:xfrm>
              <a:off x="3140647" y="2303182"/>
              <a:ext cx="0" cy="181187"/>
            </a:xfrm>
            <a:custGeom>
              <a:avLst/>
              <a:gdLst/>
              <a:ahLst/>
              <a:cxnLst/>
              <a:rect l="l" t="t" r="r" b="b"/>
              <a:pathLst>
                <a:path h="203835">
                  <a:moveTo>
                    <a:pt x="0" y="203403"/>
                  </a:moveTo>
                  <a:lnTo>
                    <a:pt x="0" y="0"/>
                  </a:lnTo>
                </a:path>
              </a:pathLst>
            </a:custGeom>
            <a:ln w="28575">
              <a:solidFill>
                <a:srgbClr val="000000"/>
              </a:solidFill>
            </a:ln>
          </p:spPr>
          <p:txBody>
            <a:bodyPr wrap="square" lIns="0" tIns="0" rIns="0" bIns="0" rtlCol="0"/>
            <a:lstStyle/>
            <a:p>
              <a:endParaRPr sz="2133"/>
            </a:p>
          </p:txBody>
        </p:sp>
        <p:sp>
          <p:nvSpPr>
            <p:cNvPr id="44" name="object 44"/>
            <p:cNvSpPr/>
            <p:nvPr/>
          </p:nvSpPr>
          <p:spPr>
            <a:xfrm>
              <a:off x="2860413" y="2660093"/>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45" name="object 45"/>
            <p:cNvSpPr/>
            <p:nvPr/>
          </p:nvSpPr>
          <p:spPr>
            <a:xfrm>
              <a:off x="2997334" y="2599822"/>
              <a:ext cx="68862" cy="60396"/>
            </a:xfrm>
            <a:custGeom>
              <a:avLst/>
              <a:gdLst/>
              <a:ahLst/>
              <a:cxnLst/>
              <a:rect l="l" t="t" r="r" b="b"/>
              <a:pathLst>
                <a:path w="77470" h="67944">
                  <a:moveTo>
                    <a:pt x="0" y="67805"/>
                  </a:moveTo>
                  <a:lnTo>
                    <a:pt x="77012" y="0"/>
                  </a:lnTo>
                </a:path>
              </a:pathLst>
            </a:custGeom>
            <a:ln w="28575">
              <a:solidFill>
                <a:srgbClr val="000000"/>
              </a:solidFill>
            </a:ln>
          </p:spPr>
          <p:txBody>
            <a:bodyPr wrap="square" lIns="0" tIns="0" rIns="0" bIns="0" rtlCol="0"/>
            <a:lstStyle/>
            <a:p>
              <a:endParaRPr sz="2133"/>
            </a:p>
          </p:txBody>
        </p:sp>
        <p:sp>
          <p:nvSpPr>
            <p:cNvPr id="46" name="object 46"/>
            <p:cNvSpPr/>
            <p:nvPr/>
          </p:nvSpPr>
          <p:spPr>
            <a:xfrm>
              <a:off x="3072186" y="2660098"/>
              <a:ext cx="62089" cy="45720"/>
            </a:xfrm>
            <a:custGeom>
              <a:avLst/>
              <a:gdLst/>
              <a:ahLst/>
              <a:cxnLst/>
              <a:rect l="l" t="t" r="r" b="b"/>
              <a:pathLst>
                <a:path w="69850" h="51435">
                  <a:moveTo>
                    <a:pt x="0" y="51066"/>
                  </a:moveTo>
                  <a:lnTo>
                    <a:pt x="69837" y="0"/>
                  </a:lnTo>
                </a:path>
              </a:pathLst>
            </a:custGeom>
            <a:ln w="28575">
              <a:solidFill>
                <a:srgbClr val="000000"/>
              </a:solidFill>
            </a:ln>
          </p:spPr>
          <p:txBody>
            <a:bodyPr wrap="square" lIns="0" tIns="0" rIns="0" bIns="0" rtlCol="0"/>
            <a:lstStyle/>
            <a:p>
              <a:endParaRPr sz="2133"/>
            </a:p>
          </p:txBody>
        </p:sp>
        <p:sp>
          <p:nvSpPr>
            <p:cNvPr id="47" name="object 47"/>
            <p:cNvSpPr/>
            <p:nvPr/>
          </p:nvSpPr>
          <p:spPr>
            <a:xfrm>
              <a:off x="3134258" y="2660093"/>
              <a:ext cx="137160" cy="1129"/>
            </a:xfrm>
            <a:custGeom>
              <a:avLst/>
              <a:gdLst/>
              <a:ahLst/>
              <a:cxnLst/>
              <a:rect l="l" t="t" r="r" b="b"/>
              <a:pathLst>
                <a:path w="154304" h="1269">
                  <a:moveTo>
                    <a:pt x="0" y="0"/>
                  </a:moveTo>
                  <a:lnTo>
                    <a:pt x="154038" y="876"/>
                  </a:lnTo>
                </a:path>
              </a:pathLst>
            </a:custGeom>
            <a:ln w="28575">
              <a:solidFill>
                <a:srgbClr val="000000"/>
              </a:solidFill>
            </a:ln>
          </p:spPr>
          <p:txBody>
            <a:bodyPr wrap="square" lIns="0" tIns="0" rIns="0" bIns="0" rtlCol="0"/>
            <a:lstStyle/>
            <a:p>
              <a:endParaRPr sz="2133"/>
            </a:p>
          </p:txBody>
        </p:sp>
        <p:sp>
          <p:nvSpPr>
            <p:cNvPr id="48" name="object 48"/>
            <p:cNvSpPr/>
            <p:nvPr/>
          </p:nvSpPr>
          <p:spPr>
            <a:xfrm>
              <a:off x="3072186" y="2595130"/>
              <a:ext cx="0" cy="110631"/>
            </a:xfrm>
            <a:custGeom>
              <a:avLst/>
              <a:gdLst/>
              <a:ahLst/>
              <a:cxnLst/>
              <a:rect l="l" t="t" r="r" b="b"/>
              <a:pathLst>
                <a:path h="124460">
                  <a:moveTo>
                    <a:pt x="0" y="124155"/>
                  </a:moveTo>
                  <a:lnTo>
                    <a:pt x="0" y="0"/>
                  </a:lnTo>
                </a:path>
              </a:pathLst>
            </a:custGeom>
            <a:ln w="28575">
              <a:solidFill>
                <a:srgbClr val="000000"/>
              </a:solidFill>
            </a:ln>
          </p:spPr>
          <p:txBody>
            <a:bodyPr wrap="square" lIns="0" tIns="0" rIns="0" bIns="0" rtlCol="0"/>
            <a:lstStyle/>
            <a:p>
              <a:endParaRPr sz="2133"/>
            </a:p>
          </p:txBody>
        </p:sp>
        <p:sp>
          <p:nvSpPr>
            <p:cNvPr id="49" name="object 49"/>
            <p:cNvSpPr/>
            <p:nvPr/>
          </p:nvSpPr>
          <p:spPr>
            <a:xfrm>
              <a:off x="2860413" y="2483201"/>
              <a:ext cx="137160" cy="0"/>
            </a:xfrm>
            <a:custGeom>
              <a:avLst/>
              <a:gdLst/>
              <a:ahLst/>
              <a:cxnLst/>
              <a:rect l="l" t="t" r="r" b="b"/>
              <a:pathLst>
                <a:path w="154304">
                  <a:moveTo>
                    <a:pt x="0" y="0"/>
                  </a:moveTo>
                  <a:lnTo>
                    <a:pt x="154038" y="0"/>
                  </a:lnTo>
                </a:path>
              </a:pathLst>
            </a:custGeom>
            <a:ln w="28575">
              <a:solidFill>
                <a:srgbClr val="000000"/>
              </a:solidFill>
            </a:ln>
          </p:spPr>
          <p:txBody>
            <a:bodyPr wrap="square" lIns="0" tIns="0" rIns="0" bIns="0" rtlCol="0"/>
            <a:lstStyle/>
            <a:p>
              <a:endParaRPr sz="2133"/>
            </a:p>
          </p:txBody>
        </p:sp>
        <p:sp>
          <p:nvSpPr>
            <p:cNvPr id="50" name="object 50"/>
            <p:cNvSpPr/>
            <p:nvPr/>
          </p:nvSpPr>
          <p:spPr>
            <a:xfrm>
              <a:off x="2997334" y="2422929"/>
              <a:ext cx="68862" cy="60396"/>
            </a:xfrm>
            <a:custGeom>
              <a:avLst/>
              <a:gdLst/>
              <a:ahLst/>
              <a:cxnLst/>
              <a:rect l="l" t="t" r="r" b="b"/>
              <a:pathLst>
                <a:path w="77470" h="67944">
                  <a:moveTo>
                    <a:pt x="0" y="67805"/>
                  </a:moveTo>
                  <a:lnTo>
                    <a:pt x="77012" y="0"/>
                  </a:lnTo>
                </a:path>
              </a:pathLst>
            </a:custGeom>
            <a:ln w="28575">
              <a:solidFill>
                <a:srgbClr val="000000"/>
              </a:solidFill>
            </a:ln>
          </p:spPr>
          <p:txBody>
            <a:bodyPr wrap="square" lIns="0" tIns="0" rIns="0" bIns="0" rtlCol="0"/>
            <a:lstStyle/>
            <a:p>
              <a:endParaRPr sz="2133"/>
            </a:p>
          </p:txBody>
        </p:sp>
        <p:sp>
          <p:nvSpPr>
            <p:cNvPr id="51" name="object 51"/>
            <p:cNvSpPr/>
            <p:nvPr/>
          </p:nvSpPr>
          <p:spPr>
            <a:xfrm>
              <a:off x="3072186" y="2483207"/>
              <a:ext cx="62089" cy="45720"/>
            </a:xfrm>
            <a:custGeom>
              <a:avLst/>
              <a:gdLst/>
              <a:ahLst/>
              <a:cxnLst/>
              <a:rect l="l" t="t" r="r" b="b"/>
              <a:pathLst>
                <a:path w="69850" h="51435">
                  <a:moveTo>
                    <a:pt x="0" y="51066"/>
                  </a:moveTo>
                  <a:lnTo>
                    <a:pt x="69837" y="0"/>
                  </a:lnTo>
                </a:path>
              </a:pathLst>
            </a:custGeom>
            <a:ln w="28575">
              <a:solidFill>
                <a:srgbClr val="000000"/>
              </a:solidFill>
            </a:ln>
          </p:spPr>
          <p:txBody>
            <a:bodyPr wrap="square" lIns="0" tIns="0" rIns="0" bIns="0" rtlCol="0"/>
            <a:lstStyle/>
            <a:p>
              <a:endParaRPr sz="2133"/>
            </a:p>
          </p:txBody>
        </p:sp>
        <p:sp>
          <p:nvSpPr>
            <p:cNvPr id="52" name="object 52"/>
            <p:cNvSpPr/>
            <p:nvPr/>
          </p:nvSpPr>
          <p:spPr>
            <a:xfrm>
              <a:off x="3134258" y="2483201"/>
              <a:ext cx="137160" cy="1129"/>
            </a:xfrm>
            <a:custGeom>
              <a:avLst/>
              <a:gdLst/>
              <a:ahLst/>
              <a:cxnLst/>
              <a:rect l="l" t="t" r="r" b="b"/>
              <a:pathLst>
                <a:path w="154304" h="1269">
                  <a:moveTo>
                    <a:pt x="0" y="0"/>
                  </a:moveTo>
                  <a:lnTo>
                    <a:pt x="154038" y="876"/>
                  </a:lnTo>
                </a:path>
              </a:pathLst>
            </a:custGeom>
            <a:ln w="28575">
              <a:solidFill>
                <a:srgbClr val="000000"/>
              </a:solidFill>
            </a:ln>
          </p:spPr>
          <p:txBody>
            <a:bodyPr wrap="square" lIns="0" tIns="0" rIns="0" bIns="0" rtlCol="0"/>
            <a:lstStyle/>
            <a:p>
              <a:endParaRPr sz="2133"/>
            </a:p>
          </p:txBody>
        </p:sp>
        <p:sp>
          <p:nvSpPr>
            <p:cNvPr id="53" name="object 53"/>
            <p:cNvSpPr/>
            <p:nvPr/>
          </p:nvSpPr>
          <p:spPr>
            <a:xfrm>
              <a:off x="3072186" y="2418239"/>
              <a:ext cx="0" cy="110631"/>
            </a:xfrm>
            <a:custGeom>
              <a:avLst/>
              <a:gdLst/>
              <a:ahLst/>
              <a:cxnLst/>
              <a:rect l="l" t="t" r="r" b="b"/>
              <a:pathLst>
                <a:path h="124460">
                  <a:moveTo>
                    <a:pt x="0" y="124155"/>
                  </a:moveTo>
                  <a:lnTo>
                    <a:pt x="0" y="0"/>
                  </a:lnTo>
                </a:path>
              </a:pathLst>
            </a:custGeom>
            <a:ln w="28575">
              <a:solidFill>
                <a:srgbClr val="000000"/>
              </a:solidFill>
            </a:ln>
          </p:spPr>
          <p:txBody>
            <a:bodyPr wrap="square" lIns="0" tIns="0" rIns="0" bIns="0" rtlCol="0"/>
            <a:lstStyle/>
            <a:p>
              <a:endParaRPr sz="2133"/>
            </a:p>
          </p:txBody>
        </p:sp>
        <p:sp>
          <p:nvSpPr>
            <p:cNvPr id="54" name="object 54"/>
            <p:cNvSpPr/>
            <p:nvPr/>
          </p:nvSpPr>
          <p:spPr>
            <a:xfrm>
              <a:off x="2997335" y="2298289"/>
              <a:ext cx="1095587" cy="0"/>
            </a:xfrm>
            <a:custGeom>
              <a:avLst/>
              <a:gdLst/>
              <a:ahLst/>
              <a:cxnLst/>
              <a:rect l="l" t="t" r="r" b="b"/>
              <a:pathLst>
                <a:path w="1232535">
                  <a:moveTo>
                    <a:pt x="0" y="0"/>
                  </a:moveTo>
                  <a:lnTo>
                    <a:pt x="1232307" y="0"/>
                  </a:lnTo>
                </a:path>
              </a:pathLst>
            </a:custGeom>
            <a:ln w="29900">
              <a:solidFill>
                <a:srgbClr val="000000"/>
              </a:solidFill>
            </a:ln>
          </p:spPr>
          <p:txBody>
            <a:bodyPr wrap="square" lIns="0" tIns="0" rIns="0" bIns="0" rtlCol="0"/>
            <a:lstStyle/>
            <a:p>
              <a:endParaRPr sz="2133"/>
            </a:p>
          </p:txBody>
        </p:sp>
        <p:sp>
          <p:nvSpPr>
            <p:cNvPr id="55" name="object 55"/>
            <p:cNvSpPr/>
            <p:nvPr/>
          </p:nvSpPr>
          <p:spPr>
            <a:xfrm>
              <a:off x="2586565" y="2298484"/>
              <a:ext cx="410916" cy="241582"/>
            </a:xfrm>
            <a:custGeom>
              <a:avLst/>
              <a:gdLst/>
              <a:ahLst/>
              <a:cxnLst/>
              <a:rect l="l" t="t" r="r" b="b"/>
              <a:pathLst>
                <a:path w="462279" h="271780">
                  <a:moveTo>
                    <a:pt x="462114" y="0"/>
                  </a:moveTo>
                  <a:lnTo>
                    <a:pt x="0" y="271564"/>
                  </a:lnTo>
                </a:path>
              </a:pathLst>
            </a:custGeom>
            <a:ln w="28575">
              <a:solidFill>
                <a:srgbClr val="000000"/>
              </a:solidFill>
            </a:ln>
          </p:spPr>
          <p:txBody>
            <a:bodyPr wrap="square" lIns="0" tIns="0" rIns="0" bIns="0" rtlCol="0"/>
            <a:lstStyle/>
            <a:p>
              <a:endParaRPr sz="2133"/>
            </a:p>
          </p:txBody>
        </p:sp>
        <p:sp>
          <p:nvSpPr>
            <p:cNvPr id="56" name="object 56"/>
            <p:cNvSpPr/>
            <p:nvPr/>
          </p:nvSpPr>
          <p:spPr>
            <a:xfrm>
              <a:off x="2997335" y="1673072"/>
              <a:ext cx="1061720" cy="626533"/>
            </a:xfrm>
            <a:custGeom>
              <a:avLst/>
              <a:gdLst/>
              <a:ahLst/>
              <a:cxnLst/>
              <a:rect l="l" t="t" r="r" b="b"/>
              <a:pathLst>
                <a:path w="1194435" h="704850">
                  <a:moveTo>
                    <a:pt x="0" y="704469"/>
                  </a:moveTo>
                  <a:lnTo>
                    <a:pt x="1194308" y="0"/>
                  </a:lnTo>
                </a:path>
              </a:pathLst>
            </a:custGeom>
            <a:ln w="28575">
              <a:solidFill>
                <a:srgbClr val="000000"/>
              </a:solidFill>
            </a:ln>
          </p:spPr>
          <p:txBody>
            <a:bodyPr wrap="square" lIns="0" tIns="0" rIns="0" bIns="0" rtlCol="0"/>
            <a:lstStyle/>
            <a:p>
              <a:endParaRPr sz="2133"/>
            </a:p>
          </p:txBody>
        </p:sp>
        <p:sp>
          <p:nvSpPr>
            <p:cNvPr id="57" name="object 57"/>
            <p:cNvSpPr/>
            <p:nvPr/>
          </p:nvSpPr>
          <p:spPr>
            <a:xfrm>
              <a:off x="2586565" y="2177790"/>
              <a:ext cx="410916" cy="241582"/>
            </a:xfrm>
            <a:custGeom>
              <a:avLst/>
              <a:gdLst/>
              <a:ahLst/>
              <a:cxnLst/>
              <a:rect l="l" t="t" r="r" b="b"/>
              <a:pathLst>
                <a:path w="462279" h="271780">
                  <a:moveTo>
                    <a:pt x="462114" y="0"/>
                  </a:moveTo>
                  <a:lnTo>
                    <a:pt x="0" y="271564"/>
                  </a:lnTo>
                </a:path>
              </a:pathLst>
            </a:custGeom>
            <a:ln w="28575">
              <a:solidFill>
                <a:srgbClr val="000000"/>
              </a:solidFill>
            </a:ln>
          </p:spPr>
          <p:txBody>
            <a:bodyPr wrap="square" lIns="0" tIns="0" rIns="0" bIns="0" rtlCol="0"/>
            <a:lstStyle/>
            <a:p>
              <a:endParaRPr sz="2133"/>
            </a:p>
          </p:txBody>
        </p:sp>
        <p:sp>
          <p:nvSpPr>
            <p:cNvPr id="58" name="object 58"/>
            <p:cNvSpPr/>
            <p:nvPr/>
          </p:nvSpPr>
          <p:spPr>
            <a:xfrm>
              <a:off x="2997334" y="1557862"/>
              <a:ext cx="1049867" cy="620324"/>
            </a:xfrm>
            <a:custGeom>
              <a:avLst/>
              <a:gdLst/>
              <a:ahLst/>
              <a:cxnLst/>
              <a:rect l="l" t="t" r="r" b="b"/>
              <a:pathLst>
                <a:path w="1181100" h="697864">
                  <a:moveTo>
                    <a:pt x="0" y="697420"/>
                  </a:moveTo>
                  <a:lnTo>
                    <a:pt x="1180960" y="0"/>
                  </a:lnTo>
                </a:path>
              </a:pathLst>
            </a:custGeom>
            <a:ln w="28575">
              <a:solidFill>
                <a:srgbClr val="000000"/>
              </a:solidFill>
            </a:ln>
          </p:spPr>
          <p:txBody>
            <a:bodyPr wrap="square" lIns="0" tIns="0" rIns="0" bIns="0" rtlCol="0"/>
            <a:lstStyle/>
            <a:p>
              <a:endParaRPr sz="2133"/>
            </a:p>
          </p:txBody>
        </p:sp>
        <p:sp>
          <p:nvSpPr>
            <p:cNvPr id="59" name="object 59"/>
            <p:cNvSpPr/>
            <p:nvPr/>
          </p:nvSpPr>
          <p:spPr>
            <a:xfrm>
              <a:off x="2586566" y="2419176"/>
              <a:ext cx="0" cy="120791"/>
            </a:xfrm>
            <a:custGeom>
              <a:avLst/>
              <a:gdLst/>
              <a:ahLst/>
              <a:cxnLst/>
              <a:rect l="l" t="t" r="r" b="b"/>
              <a:pathLst>
                <a:path h="135889">
                  <a:moveTo>
                    <a:pt x="0" y="0"/>
                  </a:moveTo>
                  <a:lnTo>
                    <a:pt x="0" y="135775"/>
                  </a:lnTo>
                </a:path>
              </a:pathLst>
            </a:custGeom>
            <a:ln w="28575">
              <a:solidFill>
                <a:srgbClr val="000000"/>
              </a:solidFill>
            </a:ln>
          </p:spPr>
          <p:txBody>
            <a:bodyPr wrap="square" lIns="0" tIns="0" rIns="0" bIns="0" rtlCol="0"/>
            <a:lstStyle/>
            <a:p>
              <a:endParaRPr sz="2133"/>
            </a:p>
          </p:txBody>
        </p:sp>
        <p:sp>
          <p:nvSpPr>
            <p:cNvPr id="60" name="object 60"/>
            <p:cNvSpPr/>
            <p:nvPr/>
          </p:nvSpPr>
          <p:spPr>
            <a:xfrm>
              <a:off x="3202719" y="2177006"/>
              <a:ext cx="885049" cy="0"/>
            </a:xfrm>
            <a:custGeom>
              <a:avLst/>
              <a:gdLst/>
              <a:ahLst/>
              <a:cxnLst/>
              <a:rect l="l" t="t" r="r" b="b"/>
              <a:pathLst>
                <a:path w="995679">
                  <a:moveTo>
                    <a:pt x="0" y="0"/>
                  </a:moveTo>
                  <a:lnTo>
                    <a:pt x="995083" y="0"/>
                  </a:lnTo>
                </a:path>
              </a:pathLst>
            </a:custGeom>
            <a:ln w="28575">
              <a:solidFill>
                <a:srgbClr val="000000"/>
              </a:solidFill>
            </a:ln>
          </p:spPr>
          <p:txBody>
            <a:bodyPr wrap="square" lIns="0" tIns="0" rIns="0" bIns="0" rtlCol="0"/>
            <a:lstStyle/>
            <a:p>
              <a:endParaRPr sz="2133"/>
            </a:p>
          </p:txBody>
        </p:sp>
        <p:sp>
          <p:nvSpPr>
            <p:cNvPr id="61" name="object 61"/>
            <p:cNvSpPr/>
            <p:nvPr/>
          </p:nvSpPr>
          <p:spPr>
            <a:xfrm>
              <a:off x="4092720" y="2101766"/>
              <a:ext cx="0" cy="75636"/>
            </a:xfrm>
            <a:custGeom>
              <a:avLst/>
              <a:gdLst/>
              <a:ahLst/>
              <a:cxnLst/>
              <a:rect l="l" t="t" r="r" b="b"/>
              <a:pathLst>
                <a:path h="85089">
                  <a:moveTo>
                    <a:pt x="0" y="84645"/>
                  </a:moveTo>
                  <a:lnTo>
                    <a:pt x="0" y="0"/>
                  </a:lnTo>
                </a:path>
              </a:pathLst>
            </a:custGeom>
            <a:ln w="28575">
              <a:solidFill>
                <a:srgbClr val="000000"/>
              </a:solidFill>
            </a:ln>
          </p:spPr>
          <p:txBody>
            <a:bodyPr wrap="square" lIns="0" tIns="0" rIns="0" bIns="0" rtlCol="0"/>
            <a:lstStyle/>
            <a:p>
              <a:endParaRPr sz="2133"/>
            </a:p>
          </p:txBody>
        </p:sp>
        <p:sp>
          <p:nvSpPr>
            <p:cNvPr id="62" name="object 62"/>
            <p:cNvSpPr/>
            <p:nvPr/>
          </p:nvSpPr>
          <p:spPr>
            <a:xfrm>
              <a:off x="3818873" y="1814140"/>
              <a:ext cx="274320" cy="282222"/>
            </a:xfrm>
            <a:custGeom>
              <a:avLst/>
              <a:gdLst/>
              <a:ahLst/>
              <a:cxnLst/>
              <a:rect l="l" t="t" r="r" b="b"/>
              <a:pathLst>
                <a:path w="308610" h="317500">
                  <a:moveTo>
                    <a:pt x="308076" y="317411"/>
                  </a:moveTo>
                  <a:lnTo>
                    <a:pt x="0" y="0"/>
                  </a:lnTo>
                </a:path>
              </a:pathLst>
            </a:custGeom>
            <a:ln w="28574">
              <a:solidFill>
                <a:srgbClr val="000000"/>
              </a:solidFill>
            </a:ln>
          </p:spPr>
          <p:txBody>
            <a:bodyPr wrap="square" lIns="0" tIns="0" rIns="0" bIns="0" rtlCol="0"/>
            <a:lstStyle/>
            <a:p>
              <a:endParaRPr sz="2133"/>
            </a:p>
          </p:txBody>
        </p:sp>
        <p:sp>
          <p:nvSpPr>
            <p:cNvPr id="63" name="object 63"/>
            <p:cNvSpPr/>
            <p:nvPr/>
          </p:nvSpPr>
          <p:spPr>
            <a:xfrm>
              <a:off x="3722108" y="1875271"/>
              <a:ext cx="296898" cy="297462"/>
            </a:xfrm>
            <a:custGeom>
              <a:avLst/>
              <a:gdLst/>
              <a:ahLst/>
              <a:cxnLst/>
              <a:rect l="l" t="t" r="r" b="b"/>
              <a:pathLst>
                <a:path w="334010" h="334644">
                  <a:moveTo>
                    <a:pt x="333756" y="334162"/>
                  </a:moveTo>
                  <a:lnTo>
                    <a:pt x="0" y="0"/>
                  </a:lnTo>
                </a:path>
              </a:pathLst>
            </a:custGeom>
            <a:ln w="28575">
              <a:solidFill>
                <a:srgbClr val="000000"/>
              </a:solidFill>
            </a:ln>
          </p:spPr>
          <p:txBody>
            <a:bodyPr wrap="square" lIns="0" tIns="0" rIns="0" bIns="0" rtlCol="0"/>
            <a:lstStyle/>
            <a:p>
              <a:endParaRPr sz="2133"/>
            </a:p>
          </p:txBody>
        </p:sp>
        <p:sp>
          <p:nvSpPr>
            <p:cNvPr id="64" name="object 64"/>
            <p:cNvSpPr txBox="1"/>
            <p:nvPr/>
          </p:nvSpPr>
          <p:spPr>
            <a:xfrm>
              <a:off x="2729455" y="1205872"/>
              <a:ext cx="3279987" cy="359073"/>
            </a:xfrm>
            <a:prstGeom prst="rect">
              <a:avLst/>
            </a:prstGeom>
          </p:spPr>
          <p:txBody>
            <a:bodyPr vert="horz" wrap="square" lIns="0" tIns="0" rIns="0" bIns="0" rtlCol="0">
              <a:spAutoFit/>
            </a:bodyPr>
            <a:lstStyle/>
            <a:p>
              <a:pPr marL="11289">
                <a:lnSpc>
                  <a:spcPts val="2751"/>
                </a:lnSpc>
                <a:tabLst>
                  <a:tab pos="2188943" algn="l"/>
                </a:tabLst>
              </a:pPr>
              <a:r>
                <a:rPr sz="3467" b="1" baseline="1068" dirty="0">
                  <a:latin typeface="Arial"/>
                  <a:cs typeface="Arial"/>
                </a:rPr>
                <a:t>P</a:t>
              </a:r>
              <a:r>
                <a:rPr sz="3467" b="1" spc="-13" baseline="1068" dirty="0">
                  <a:latin typeface="Arial"/>
                  <a:cs typeface="Arial"/>
                </a:rPr>
                <a:t>l</a:t>
              </a:r>
              <a:r>
                <a:rPr sz="3467" b="1" spc="6" baseline="1068" dirty="0">
                  <a:latin typeface="Arial"/>
                  <a:cs typeface="Arial"/>
                </a:rPr>
                <a:t>a</a:t>
              </a:r>
              <a:r>
                <a:rPr sz="3467" b="1" spc="-6" baseline="1068" dirty="0">
                  <a:latin typeface="Arial"/>
                  <a:cs typeface="Arial"/>
                </a:rPr>
                <a:t>tf</a:t>
              </a:r>
              <a:r>
                <a:rPr sz="3467" b="1" spc="6" baseline="1068" dirty="0">
                  <a:latin typeface="Arial"/>
                  <a:cs typeface="Arial"/>
                </a:rPr>
                <a:t>o</a:t>
              </a:r>
              <a:r>
                <a:rPr sz="3467" b="1" spc="-13" baseline="1068" dirty="0">
                  <a:latin typeface="Arial"/>
                  <a:cs typeface="Arial"/>
                </a:rPr>
                <a:t>r</a:t>
              </a:r>
              <a:r>
                <a:rPr sz="3467" b="1" baseline="1068" dirty="0">
                  <a:latin typeface="Arial"/>
                  <a:cs typeface="Arial"/>
                </a:rPr>
                <a:t>m	</a:t>
              </a:r>
              <a:r>
                <a:rPr sz="2311" b="1" dirty="0">
                  <a:latin typeface="Arial"/>
                  <a:cs typeface="Arial"/>
                </a:rPr>
                <a:t>B</a:t>
              </a:r>
              <a:r>
                <a:rPr sz="2311" b="1" spc="4" dirty="0">
                  <a:latin typeface="Arial"/>
                  <a:cs typeface="Arial"/>
                </a:rPr>
                <a:t>a</a:t>
              </a:r>
              <a:r>
                <a:rPr sz="2311" b="1" spc="-9" dirty="0">
                  <a:latin typeface="Arial"/>
                  <a:cs typeface="Arial"/>
                </a:rPr>
                <a:t>ll</a:t>
              </a:r>
              <a:r>
                <a:rPr sz="2311" b="1" spc="4" dirty="0">
                  <a:latin typeface="Arial"/>
                  <a:cs typeface="Arial"/>
                </a:rPr>
                <a:t>oon</a:t>
              </a:r>
              <a:endParaRPr sz="2311">
                <a:latin typeface="Arial"/>
                <a:cs typeface="Arial"/>
              </a:endParaRPr>
            </a:p>
          </p:txBody>
        </p:sp>
        <p:sp>
          <p:nvSpPr>
            <p:cNvPr id="65" name="object 65"/>
            <p:cNvSpPr/>
            <p:nvPr/>
          </p:nvSpPr>
          <p:spPr>
            <a:xfrm>
              <a:off x="4799894" y="5421637"/>
              <a:ext cx="425591" cy="1129"/>
            </a:xfrm>
            <a:custGeom>
              <a:avLst/>
              <a:gdLst/>
              <a:ahLst/>
              <a:cxnLst/>
              <a:rect l="l" t="t" r="r" b="b"/>
              <a:pathLst>
                <a:path w="478789" h="1270">
                  <a:moveTo>
                    <a:pt x="0" y="0"/>
                  </a:moveTo>
                  <a:lnTo>
                    <a:pt x="478624" y="850"/>
                  </a:lnTo>
                </a:path>
              </a:pathLst>
            </a:custGeom>
            <a:ln w="28575">
              <a:solidFill>
                <a:srgbClr val="000000"/>
              </a:solidFill>
            </a:ln>
          </p:spPr>
          <p:txBody>
            <a:bodyPr wrap="square" lIns="0" tIns="0" rIns="0" bIns="0" rtlCol="0"/>
            <a:lstStyle/>
            <a:p>
              <a:endParaRPr sz="2133"/>
            </a:p>
          </p:txBody>
        </p:sp>
        <p:sp>
          <p:nvSpPr>
            <p:cNvPr id="66" name="object 66"/>
            <p:cNvSpPr/>
            <p:nvPr/>
          </p:nvSpPr>
          <p:spPr>
            <a:xfrm>
              <a:off x="5225344" y="5188782"/>
              <a:ext cx="1129" cy="233116"/>
            </a:xfrm>
            <a:custGeom>
              <a:avLst/>
              <a:gdLst/>
              <a:ahLst/>
              <a:cxnLst/>
              <a:rect l="l" t="t" r="r" b="b"/>
              <a:pathLst>
                <a:path w="1270" h="262254">
                  <a:moveTo>
                    <a:pt x="0" y="261962"/>
                  </a:moveTo>
                  <a:lnTo>
                    <a:pt x="1066" y="0"/>
                  </a:lnTo>
                </a:path>
              </a:pathLst>
            </a:custGeom>
            <a:ln w="28575">
              <a:solidFill>
                <a:srgbClr val="000000"/>
              </a:solidFill>
            </a:ln>
          </p:spPr>
          <p:txBody>
            <a:bodyPr wrap="square" lIns="0" tIns="0" rIns="0" bIns="0" rtlCol="0"/>
            <a:lstStyle/>
            <a:p>
              <a:endParaRPr sz="2133"/>
            </a:p>
          </p:txBody>
        </p:sp>
        <p:sp>
          <p:nvSpPr>
            <p:cNvPr id="67" name="object 67"/>
            <p:cNvSpPr/>
            <p:nvPr/>
          </p:nvSpPr>
          <p:spPr>
            <a:xfrm>
              <a:off x="5225344" y="5072362"/>
              <a:ext cx="142240" cy="116840"/>
            </a:xfrm>
            <a:custGeom>
              <a:avLst/>
              <a:gdLst/>
              <a:ahLst/>
              <a:cxnLst/>
              <a:rect l="l" t="t" r="r" b="b"/>
              <a:pathLst>
                <a:path w="160020" h="131445">
                  <a:moveTo>
                    <a:pt x="0" y="130975"/>
                  </a:moveTo>
                  <a:lnTo>
                    <a:pt x="159550" y="0"/>
                  </a:lnTo>
                </a:path>
              </a:pathLst>
            </a:custGeom>
            <a:ln w="28574">
              <a:solidFill>
                <a:srgbClr val="000000"/>
              </a:solidFill>
            </a:ln>
          </p:spPr>
          <p:txBody>
            <a:bodyPr wrap="square" lIns="0" tIns="0" rIns="0" bIns="0" rtlCol="0"/>
            <a:lstStyle/>
            <a:p>
              <a:endParaRPr sz="2133"/>
            </a:p>
          </p:txBody>
        </p:sp>
        <p:sp>
          <p:nvSpPr>
            <p:cNvPr id="68" name="object 68"/>
            <p:cNvSpPr/>
            <p:nvPr/>
          </p:nvSpPr>
          <p:spPr>
            <a:xfrm>
              <a:off x="5367160" y="5072357"/>
              <a:ext cx="567267" cy="1129"/>
            </a:xfrm>
            <a:custGeom>
              <a:avLst/>
              <a:gdLst/>
              <a:ahLst/>
              <a:cxnLst/>
              <a:rect l="l" t="t" r="r" b="b"/>
              <a:pathLst>
                <a:path w="638175" h="1270">
                  <a:moveTo>
                    <a:pt x="0" y="850"/>
                  </a:moveTo>
                  <a:lnTo>
                    <a:pt x="638175" y="0"/>
                  </a:lnTo>
                </a:path>
              </a:pathLst>
            </a:custGeom>
            <a:ln w="28575">
              <a:solidFill>
                <a:srgbClr val="000000"/>
              </a:solidFill>
            </a:ln>
          </p:spPr>
          <p:txBody>
            <a:bodyPr wrap="square" lIns="0" tIns="0" rIns="0" bIns="0" rtlCol="0"/>
            <a:lstStyle/>
            <a:p>
              <a:endParaRPr sz="2133"/>
            </a:p>
          </p:txBody>
        </p:sp>
        <p:sp>
          <p:nvSpPr>
            <p:cNvPr id="69" name="object 69"/>
            <p:cNvSpPr/>
            <p:nvPr/>
          </p:nvSpPr>
          <p:spPr>
            <a:xfrm>
              <a:off x="4800366" y="3789390"/>
              <a:ext cx="0" cy="1632373"/>
            </a:xfrm>
            <a:custGeom>
              <a:avLst/>
              <a:gdLst/>
              <a:ahLst/>
              <a:cxnLst/>
              <a:rect l="l" t="t" r="r" b="b"/>
              <a:pathLst>
                <a:path h="1836420">
                  <a:moveTo>
                    <a:pt x="0" y="0"/>
                  </a:moveTo>
                  <a:lnTo>
                    <a:pt x="0" y="1836277"/>
                  </a:lnTo>
                </a:path>
              </a:pathLst>
            </a:custGeom>
            <a:ln w="28575">
              <a:solidFill>
                <a:srgbClr val="000000"/>
              </a:solidFill>
            </a:ln>
          </p:spPr>
          <p:txBody>
            <a:bodyPr wrap="square" lIns="0" tIns="0" rIns="0" bIns="0" rtlCol="0"/>
            <a:lstStyle/>
            <a:p>
              <a:endParaRPr sz="2133"/>
            </a:p>
          </p:txBody>
        </p:sp>
        <p:sp>
          <p:nvSpPr>
            <p:cNvPr id="70" name="object 70"/>
            <p:cNvSpPr/>
            <p:nvPr/>
          </p:nvSpPr>
          <p:spPr>
            <a:xfrm>
              <a:off x="4799892" y="4955173"/>
              <a:ext cx="1134533" cy="2258"/>
            </a:xfrm>
            <a:custGeom>
              <a:avLst/>
              <a:gdLst/>
              <a:ahLst/>
              <a:cxnLst/>
              <a:rect l="l" t="t" r="r" b="b"/>
              <a:pathLst>
                <a:path w="1276350" h="2539">
                  <a:moveTo>
                    <a:pt x="0" y="0"/>
                  </a:moveTo>
                  <a:lnTo>
                    <a:pt x="1276350" y="2552"/>
                  </a:lnTo>
                </a:path>
              </a:pathLst>
            </a:custGeom>
            <a:ln w="28574">
              <a:solidFill>
                <a:srgbClr val="000000"/>
              </a:solidFill>
            </a:ln>
          </p:spPr>
          <p:txBody>
            <a:bodyPr wrap="square" lIns="0" tIns="0" rIns="0" bIns="0" rtlCol="0"/>
            <a:lstStyle/>
            <a:p>
              <a:endParaRPr sz="2133"/>
            </a:p>
          </p:txBody>
        </p:sp>
        <p:sp>
          <p:nvSpPr>
            <p:cNvPr id="71" name="object 71"/>
            <p:cNvSpPr/>
            <p:nvPr/>
          </p:nvSpPr>
          <p:spPr>
            <a:xfrm>
              <a:off x="4936036" y="3789393"/>
              <a:ext cx="6773" cy="1166142"/>
            </a:xfrm>
            <a:custGeom>
              <a:avLst/>
              <a:gdLst/>
              <a:ahLst/>
              <a:cxnLst/>
              <a:rect l="l" t="t" r="r" b="b"/>
              <a:pathLst>
                <a:path w="7620" h="1311910">
                  <a:moveTo>
                    <a:pt x="0" y="1311503"/>
                  </a:moveTo>
                  <a:lnTo>
                    <a:pt x="7442" y="0"/>
                  </a:lnTo>
                </a:path>
              </a:pathLst>
            </a:custGeom>
            <a:ln w="28574">
              <a:solidFill>
                <a:srgbClr val="000000"/>
              </a:solidFill>
            </a:ln>
          </p:spPr>
          <p:txBody>
            <a:bodyPr wrap="square" lIns="0" tIns="0" rIns="0" bIns="0" rtlCol="0"/>
            <a:lstStyle/>
            <a:p>
              <a:endParaRPr sz="2133"/>
            </a:p>
          </p:txBody>
        </p:sp>
        <p:sp>
          <p:nvSpPr>
            <p:cNvPr id="72" name="object 72"/>
            <p:cNvSpPr/>
            <p:nvPr/>
          </p:nvSpPr>
          <p:spPr>
            <a:xfrm>
              <a:off x="4658075" y="3790147"/>
              <a:ext cx="142240" cy="0"/>
            </a:xfrm>
            <a:custGeom>
              <a:avLst/>
              <a:gdLst/>
              <a:ahLst/>
              <a:cxnLst/>
              <a:rect l="l" t="t" r="r" b="b"/>
              <a:pathLst>
                <a:path w="160020">
                  <a:moveTo>
                    <a:pt x="0" y="0"/>
                  </a:moveTo>
                  <a:lnTo>
                    <a:pt x="159550" y="0"/>
                  </a:lnTo>
                </a:path>
              </a:pathLst>
            </a:custGeom>
            <a:ln w="28575">
              <a:solidFill>
                <a:srgbClr val="000000"/>
              </a:solidFill>
            </a:ln>
          </p:spPr>
          <p:txBody>
            <a:bodyPr wrap="square" lIns="0" tIns="0" rIns="0" bIns="0" rtlCol="0"/>
            <a:lstStyle/>
            <a:p>
              <a:endParaRPr sz="2133"/>
            </a:p>
          </p:txBody>
        </p:sp>
        <p:sp>
          <p:nvSpPr>
            <p:cNvPr id="73" name="object 73"/>
            <p:cNvSpPr/>
            <p:nvPr/>
          </p:nvSpPr>
          <p:spPr>
            <a:xfrm>
              <a:off x="4799893" y="3731929"/>
              <a:ext cx="71120" cy="58702"/>
            </a:xfrm>
            <a:custGeom>
              <a:avLst/>
              <a:gdLst/>
              <a:ahLst/>
              <a:cxnLst/>
              <a:rect l="l" t="t" r="r" b="b"/>
              <a:pathLst>
                <a:path w="80010" h="66039">
                  <a:moveTo>
                    <a:pt x="0" y="65493"/>
                  </a:moveTo>
                  <a:lnTo>
                    <a:pt x="79768" y="0"/>
                  </a:lnTo>
                </a:path>
              </a:pathLst>
            </a:custGeom>
            <a:ln w="28575">
              <a:solidFill>
                <a:srgbClr val="000000"/>
              </a:solidFill>
            </a:ln>
          </p:spPr>
          <p:txBody>
            <a:bodyPr wrap="square" lIns="0" tIns="0" rIns="0" bIns="0" rtlCol="0"/>
            <a:lstStyle/>
            <a:p>
              <a:endParaRPr sz="2133"/>
            </a:p>
          </p:txBody>
        </p:sp>
        <p:sp>
          <p:nvSpPr>
            <p:cNvPr id="74" name="object 74"/>
            <p:cNvSpPr/>
            <p:nvPr/>
          </p:nvSpPr>
          <p:spPr>
            <a:xfrm>
              <a:off x="4877419" y="3790150"/>
              <a:ext cx="64347" cy="44027"/>
            </a:xfrm>
            <a:custGeom>
              <a:avLst/>
              <a:gdLst/>
              <a:ahLst/>
              <a:cxnLst/>
              <a:rect l="l" t="t" r="r" b="b"/>
              <a:pathLst>
                <a:path w="72389" h="49529">
                  <a:moveTo>
                    <a:pt x="0" y="49326"/>
                  </a:moveTo>
                  <a:lnTo>
                    <a:pt x="72326" y="0"/>
                  </a:lnTo>
                </a:path>
              </a:pathLst>
            </a:custGeom>
            <a:ln w="28575">
              <a:solidFill>
                <a:srgbClr val="000000"/>
              </a:solidFill>
            </a:ln>
          </p:spPr>
          <p:txBody>
            <a:bodyPr wrap="square" lIns="0" tIns="0" rIns="0" bIns="0" rtlCol="0"/>
            <a:lstStyle/>
            <a:p>
              <a:endParaRPr sz="2133"/>
            </a:p>
          </p:txBody>
        </p:sp>
        <p:sp>
          <p:nvSpPr>
            <p:cNvPr id="75" name="object 75"/>
            <p:cNvSpPr/>
            <p:nvPr/>
          </p:nvSpPr>
          <p:spPr>
            <a:xfrm>
              <a:off x="4941708" y="3790147"/>
              <a:ext cx="142240" cy="1129"/>
            </a:xfrm>
            <a:custGeom>
              <a:avLst/>
              <a:gdLst/>
              <a:ahLst/>
              <a:cxnLst/>
              <a:rect l="l" t="t" r="r" b="b"/>
              <a:pathLst>
                <a:path w="160020" h="1270">
                  <a:moveTo>
                    <a:pt x="0" y="0"/>
                  </a:moveTo>
                  <a:lnTo>
                    <a:pt x="159550" y="850"/>
                  </a:lnTo>
                </a:path>
              </a:pathLst>
            </a:custGeom>
            <a:ln w="28575">
              <a:solidFill>
                <a:srgbClr val="000000"/>
              </a:solidFill>
            </a:ln>
          </p:spPr>
          <p:txBody>
            <a:bodyPr wrap="square" lIns="0" tIns="0" rIns="0" bIns="0" rtlCol="0"/>
            <a:lstStyle/>
            <a:p>
              <a:endParaRPr sz="2133"/>
            </a:p>
          </p:txBody>
        </p:sp>
        <p:sp>
          <p:nvSpPr>
            <p:cNvPr id="76" name="object 76"/>
            <p:cNvSpPr/>
            <p:nvPr/>
          </p:nvSpPr>
          <p:spPr>
            <a:xfrm>
              <a:off x="4877420" y="3727394"/>
              <a:ext cx="0" cy="106679"/>
            </a:xfrm>
            <a:custGeom>
              <a:avLst/>
              <a:gdLst/>
              <a:ahLst/>
              <a:cxnLst/>
              <a:rect l="l" t="t" r="r" b="b"/>
              <a:pathLst>
                <a:path h="120014">
                  <a:moveTo>
                    <a:pt x="0" y="119926"/>
                  </a:moveTo>
                  <a:lnTo>
                    <a:pt x="0" y="0"/>
                  </a:lnTo>
                </a:path>
              </a:pathLst>
            </a:custGeom>
            <a:ln w="28575">
              <a:solidFill>
                <a:srgbClr val="000000"/>
              </a:solidFill>
            </a:ln>
          </p:spPr>
          <p:txBody>
            <a:bodyPr wrap="square" lIns="0" tIns="0" rIns="0" bIns="0" rtlCol="0"/>
            <a:lstStyle/>
            <a:p>
              <a:endParaRPr sz="2133"/>
            </a:p>
          </p:txBody>
        </p:sp>
        <p:sp>
          <p:nvSpPr>
            <p:cNvPr id="77" name="object 77"/>
            <p:cNvSpPr/>
            <p:nvPr/>
          </p:nvSpPr>
          <p:spPr>
            <a:xfrm>
              <a:off x="4941709" y="3905817"/>
              <a:ext cx="1134533" cy="0"/>
            </a:xfrm>
            <a:custGeom>
              <a:avLst/>
              <a:gdLst/>
              <a:ahLst/>
              <a:cxnLst/>
              <a:rect l="l" t="t" r="r" b="b"/>
              <a:pathLst>
                <a:path w="1276350">
                  <a:moveTo>
                    <a:pt x="0" y="0"/>
                  </a:moveTo>
                  <a:lnTo>
                    <a:pt x="1276350" y="0"/>
                  </a:lnTo>
                </a:path>
              </a:pathLst>
            </a:custGeom>
            <a:ln w="28575">
              <a:solidFill>
                <a:srgbClr val="000000"/>
              </a:solidFill>
            </a:ln>
          </p:spPr>
          <p:txBody>
            <a:bodyPr wrap="square" lIns="0" tIns="0" rIns="0" bIns="0" rtlCol="0"/>
            <a:lstStyle/>
            <a:p>
              <a:endParaRPr sz="2133"/>
            </a:p>
          </p:txBody>
        </p:sp>
        <p:sp>
          <p:nvSpPr>
            <p:cNvPr id="78" name="object 78"/>
            <p:cNvSpPr/>
            <p:nvPr/>
          </p:nvSpPr>
          <p:spPr>
            <a:xfrm>
              <a:off x="4941709" y="4255100"/>
              <a:ext cx="1134533" cy="1129"/>
            </a:xfrm>
            <a:custGeom>
              <a:avLst/>
              <a:gdLst/>
              <a:ahLst/>
              <a:cxnLst/>
              <a:rect l="l" t="t" r="r" b="b"/>
              <a:pathLst>
                <a:path w="1276350" h="1270">
                  <a:moveTo>
                    <a:pt x="0" y="0"/>
                  </a:moveTo>
                  <a:lnTo>
                    <a:pt x="1276350" y="850"/>
                  </a:lnTo>
                </a:path>
              </a:pathLst>
            </a:custGeom>
            <a:ln w="28575">
              <a:solidFill>
                <a:srgbClr val="000000"/>
              </a:solidFill>
            </a:ln>
          </p:spPr>
          <p:txBody>
            <a:bodyPr wrap="square" lIns="0" tIns="0" rIns="0" bIns="0" rtlCol="0"/>
            <a:lstStyle/>
            <a:p>
              <a:endParaRPr sz="2133"/>
            </a:p>
          </p:txBody>
        </p:sp>
        <p:sp>
          <p:nvSpPr>
            <p:cNvPr id="79" name="object 79"/>
            <p:cNvSpPr/>
            <p:nvPr/>
          </p:nvSpPr>
          <p:spPr>
            <a:xfrm>
              <a:off x="4941708" y="3905817"/>
              <a:ext cx="0" cy="349391"/>
            </a:xfrm>
            <a:custGeom>
              <a:avLst/>
              <a:gdLst/>
              <a:ahLst/>
              <a:cxnLst/>
              <a:rect l="l" t="t" r="r" b="b"/>
              <a:pathLst>
                <a:path h="393064">
                  <a:moveTo>
                    <a:pt x="0" y="0"/>
                  </a:moveTo>
                  <a:lnTo>
                    <a:pt x="0" y="392938"/>
                  </a:lnTo>
                </a:path>
              </a:pathLst>
            </a:custGeom>
            <a:ln w="28575">
              <a:solidFill>
                <a:srgbClr val="000000"/>
              </a:solidFill>
            </a:ln>
          </p:spPr>
          <p:txBody>
            <a:bodyPr wrap="square" lIns="0" tIns="0" rIns="0" bIns="0" rtlCol="0"/>
            <a:lstStyle/>
            <a:p>
              <a:endParaRPr sz="2133"/>
            </a:p>
          </p:txBody>
        </p:sp>
        <p:sp>
          <p:nvSpPr>
            <p:cNvPr id="80" name="object 80"/>
            <p:cNvSpPr/>
            <p:nvPr/>
          </p:nvSpPr>
          <p:spPr>
            <a:xfrm>
              <a:off x="4794220" y="3101755"/>
              <a:ext cx="6209" cy="520982"/>
            </a:xfrm>
            <a:custGeom>
              <a:avLst/>
              <a:gdLst/>
              <a:ahLst/>
              <a:cxnLst/>
              <a:rect l="l" t="t" r="r" b="b"/>
              <a:pathLst>
                <a:path w="6985" h="586104">
                  <a:moveTo>
                    <a:pt x="0" y="585660"/>
                  </a:moveTo>
                  <a:lnTo>
                    <a:pt x="6388" y="0"/>
                  </a:lnTo>
                </a:path>
              </a:pathLst>
            </a:custGeom>
            <a:ln w="28575">
              <a:solidFill>
                <a:srgbClr val="000000"/>
              </a:solidFill>
            </a:ln>
          </p:spPr>
          <p:txBody>
            <a:bodyPr wrap="square" lIns="0" tIns="0" rIns="0" bIns="0" rtlCol="0"/>
            <a:lstStyle/>
            <a:p>
              <a:endParaRPr sz="2133"/>
            </a:p>
          </p:txBody>
        </p:sp>
        <p:sp>
          <p:nvSpPr>
            <p:cNvPr id="81" name="object 81"/>
            <p:cNvSpPr/>
            <p:nvPr/>
          </p:nvSpPr>
          <p:spPr>
            <a:xfrm>
              <a:off x="4941708" y="3107040"/>
              <a:ext cx="0" cy="524369"/>
            </a:xfrm>
            <a:custGeom>
              <a:avLst/>
              <a:gdLst/>
              <a:ahLst/>
              <a:cxnLst/>
              <a:rect l="l" t="t" r="r" b="b"/>
              <a:pathLst>
                <a:path h="589914">
                  <a:moveTo>
                    <a:pt x="0" y="589915"/>
                  </a:moveTo>
                  <a:lnTo>
                    <a:pt x="0" y="0"/>
                  </a:lnTo>
                </a:path>
              </a:pathLst>
            </a:custGeom>
            <a:ln w="28575">
              <a:solidFill>
                <a:srgbClr val="000000"/>
              </a:solidFill>
            </a:ln>
          </p:spPr>
          <p:txBody>
            <a:bodyPr wrap="square" lIns="0" tIns="0" rIns="0" bIns="0" rtlCol="0"/>
            <a:lstStyle/>
            <a:p>
              <a:endParaRPr sz="2133"/>
            </a:p>
          </p:txBody>
        </p:sp>
        <p:sp>
          <p:nvSpPr>
            <p:cNvPr id="82" name="object 82"/>
            <p:cNvSpPr/>
            <p:nvPr/>
          </p:nvSpPr>
          <p:spPr>
            <a:xfrm>
              <a:off x="4658075" y="3631098"/>
              <a:ext cx="142240" cy="0"/>
            </a:xfrm>
            <a:custGeom>
              <a:avLst/>
              <a:gdLst/>
              <a:ahLst/>
              <a:cxnLst/>
              <a:rect l="l" t="t" r="r" b="b"/>
              <a:pathLst>
                <a:path w="160020">
                  <a:moveTo>
                    <a:pt x="0" y="0"/>
                  </a:moveTo>
                  <a:lnTo>
                    <a:pt x="159550" y="0"/>
                  </a:lnTo>
                </a:path>
              </a:pathLst>
            </a:custGeom>
            <a:ln w="28575">
              <a:solidFill>
                <a:srgbClr val="000000"/>
              </a:solidFill>
            </a:ln>
          </p:spPr>
          <p:txBody>
            <a:bodyPr wrap="square" lIns="0" tIns="0" rIns="0" bIns="0" rtlCol="0"/>
            <a:lstStyle/>
            <a:p>
              <a:endParaRPr sz="2133"/>
            </a:p>
          </p:txBody>
        </p:sp>
        <p:sp>
          <p:nvSpPr>
            <p:cNvPr id="83" name="object 83"/>
            <p:cNvSpPr/>
            <p:nvPr/>
          </p:nvSpPr>
          <p:spPr>
            <a:xfrm>
              <a:off x="4799892" y="3572509"/>
              <a:ext cx="71120" cy="58702"/>
            </a:xfrm>
            <a:custGeom>
              <a:avLst/>
              <a:gdLst/>
              <a:ahLst/>
              <a:cxnLst/>
              <a:rect l="l" t="t" r="r" b="b"/>
              <a:pathLst>
                <a:path w="80010" h="66039">
                  <a:moveTo>
                    <a:pt x="0" y="65912"/>
                  </a:moveTo>
                  <a:lnTo>
                    <a:pt x="79768" y="0"/>
                  </a:lnTo>
                </a:path>
              </a:pathLst>
            </a:custGeom>
            <a:ln w="28575">
              <a:solidFill>
                <a:srgbClr val="000000"/>
              </a:solidFill>
            </a:ln>
          </p:spPr>
          <p:txBody>
            <a:bodyPr wrap="square" lIns="0" tIns="0" rIns="0" bIns="0" rtlCol="0"/>
            <a:lstStyle/>
            <a:p>
              <a:endParaRPr sz="2133"/>
            </a:p>
          </p:txBody>
        </p:sp>
        <p:sp>
          <p:nvSpPr>
            <p:cNvPr id="84" name="object 84"/>
            <p:cNvSpPr/>
            <p:nvPr/>
          </p:nvSpPr>
          <p:spPr>
            <a:xfrm>
              <a:off x="4877419" y="3631092"/>
              <a:ext cx="64347" cy="44591"/>
            </a:xfrm>
            <a:custGeom>
              <a:avLst/>
              <a:gdLst/>
              <a:ahLst/>
              <a:cxnLst/>
              <a:rect l="l" t="t" r="r" b="b"/>
              <a:pathLst>
                <a:path w="72389" h="50164">
                  <a:moveTo>
                    <a:pt x="0" y="49656"/>
                  </a:moveTo>
                  <a:lnTo>
                    <a:pt x="72326" y="0"/>
                  </a:lnTo>
                </a:path>
              </a:pathLst>
            </a:custGeom>
            <a:ln w="28575">
              <a:solidFill>
                <a:srgbClr val="000000"/>
              </a:solidFill>
            </a:ln>
          </p:spPr>
          <p:txBody>
            <a:bodyPr wrap="square" lIns="0" tIns="0" rIns="0" bIns="0" rtlCol="0"/>
            <a:lstStyle/>
            <a:p>
              <a:endParaRPr sz="2133"/>
            </a:p>
          </p:txBody>
        </p:sp>
        <p:sp>
          <p:nvSpPr>
            <p:cNvPr id="85" name="object 85"/>
            <p:cNvSpPr/>
            <p:nvPr/>
          </p:nvSpPr>
          <p:spPr>
            <a:xfrm>
              <a:off x="4941708" y="3631098"/>
              <a:ext cx="142240" cy="1129"/>
            </a:xfrm>
            <a:custGeom>
              <a:avLst/>
              <a:gdLst/>
              <a:ahLst/>
              <a:cxnLst/>
              <a:rect l="l" t="t" r="r" b="b"/>
              <a:pathLst>
                <a:path w="160020" h="1270">
                  <a:moveTo>
                    <a:pt x="0" y="0"/>
                  </a:moveTo>
                  <a:lnTo>
                    <a:pt x="159550" y="850"/>
                  </a:lnTo>
                </a:path>
              </a:pathLst>
            </a:custGeom>
            <a:ln w="28575">
              <a:solidFill>
                <a:srgbClr val="000000"/>
              </a:solidFill>
            </a:ln>
          </p:spPr>
          <p:txBody>
            <a:bodyPr wrap="square" lIns="0" tIns="0" rIns="0" bIns="0" rtlCol="0"/>
            <a:lstStyle/>
            <a:p>
              <a:endParaRPr sz="2133"/>
            </a:p>
          </p:txBody>
        </p:sp>
        <p:sp>
          <p:nvSpPr>
            <p:cNvPr id="86" name="object 86"/>
            <p:cNvSpPr/>
            <p:nvPr/>
          </p:nvSpPr>
          <p:spPr>
            <a:xfrm>
              <a:off x="4877419" y="3567943"/>
              <a:ext cx="0" cy="107809"/>
            </a:xfrm>
            <a:custGeom>
              <a:avLst/>
              <a:gdLst/>
              <a:ahLst/>
              <a:cxnLst/>
              <a:rect l="l" t="t" r="r" b="b"/>
              <a:pathLst>
                <a:path h="121285">
                  <a:moveTo>
                    <a:pt x="0" y="120700"/>
                  </a:moveTo>
                  <a:lnTo>
                    <a:pt x="0" y="0"/>
                  </a:lnTo>
                </a:path>
              </a:pathLst>
            </a:custGeom>
            <a:ln w="28575">
              <a:solidFill>
                <a:srgbClr val="000000"/>
              </a:solidFill>
            </a:ln>
          </p:spPr>
          <p:txBody>
            <a:bodyPr wrap="square" lIns="0" tIns="0" rIns="0" bIns="0" rtlCol="0"/>
            <a:lstStyle/>
            <a:p>
              <a:endParaRPr sz="2133"/>
            </a:p>
          </p:txBody>
        </p:sp>
        <p:sp>
          <p:nvSpPr>
            <p:cNvPr id="87" name="object 87"/>
            <p:cNvSpPr/>
            <p:nvPr/>
          </p:nvSpPr>
          <p:spPr>
            <a:xfrm>
              <a:off x="4374447" y="3104017"/>
              <a:ext cx="425591" cy="231987"/>
            </a:xfrm>
            <a:custGeom>
              <a:avLst/>
              <a:gdLst/>
              <a:ahLst/>
              <a:cxnLst/>
              <a:rect l="l" t="t" r="r" b="b"/>
              <a:pathLst>
                <a:path w="478789" h="260985">
                  <a:moveTo>
                    <a:pt x="478624" y="0"/>
                  </a:moveTo>
                  <a:lnTo>
                    <a:pt x="0" y="260959"/>
                  </a:lnTo>
                </a:path>
              </a:pathLst>
            </a:custGeom>
            <a:ln w="28575">
              <a:solidFill>
                <a:srgbClr val="000000"/>
              </a:solidFill>
            </a:ln>
          </p:spPr>
          <p:txBody>
            <a:bodyPr wrap="square" lIns="0" tIns="0" rIns="0" bIns="0" rtlCol="0"/>
            <a:lstStyle/>
            <a:p>
              <a:endParaRPr sz="2133"/>
            </a:p>
          </p:txBody>
        </p:sp>
        <p:sp>
          <p:nvSpPr>
            <p:cNvPr id="88" name="object 88"/>
            <p:cNvSpPr/>
            <p:nvPr/>
          </p:nvSpPr>
          <p:spPr>
            <a:xfrm>
              <a:off x="4799891" y="2501065"/>
              <a:ext cx="1100667" cy="603391"/>
            </a:xfrm>
            <a:custGeom>
              <a:avLst/>
              <a:gdLst/>
              <a:ahLst/>
              <a:cxnLst/>
              <a:rect l="l" t="t" r="r" b="b"/>
              <a:pathLst>
                <a:path w="1238250" h="678814">
                  <a:moveTo>
                    <a:pt x="0" y="678319"/>
                  </a:moveTo>
                  <a:lnTo>
                    <a:pt x="1238059" y="0"/>
                  </a:lnTo>
                </a:path>
              </a:pathLst>
            </a:custGeom>
            <a:ln w="28575">
              <a:solidFill>
                <a:srgbClr val="000000"/>
              </a:solidFill>
            </a:ln>
          </p:spPr>
          <p:txBody>
            <a:bodyPr wrap="square" lIns="0" tIns="0" rIns="0" bIns="0" rtlCol="0"/>
            <a:lstStyle/>
            <a:p>
              <a:endParaRPr sz="2133"/>
            </a:p>
          </p:txBody>
        </p:sp>
        <p:sp>
          <p:nvSpPr>
            <p:cNvPr id="89" name="object 89"/>
            <p:cNvSpPr/>
            <p:nvPr/>
          </p:nvSpPr>
          <p:spPr>
            <a:xfrm>
              <a:off x="4374446" y="2986903"/>
              <a:ext cx="425591" cy="231987"/>
            </a:xfrm>
            <a:custGeom>
              <a:avLst/>
              <a:gdLst/>
              <a:ahLst/>
              <a:cxnLst/>
              <a:rect l="l" t="t" r="r" b="b"/>
              <a:pathLst>
                <a:path w="478789" h="260985">
                  <a:moveTo>
                    <a:pt x="478624" y="0"/>
                  </a:moveTo>
                  <a:lnTo>
                    <a:pt x="0" y="260959"/>
                  </a:lnTo>
                </a:path>
              </a:pathLst>
            </a:custGeom>
            <a:ln w="28575">
              <a:solidFill>
                <a:srgbClr val="000000"/>
              </a:solidFill>
            </a:ln>
          </p:spPr>
          <p:txBody>
            <a:bodyPr wrap="square" lIns="0" tIns="0" rIns="0" bIns="0" rtlCol="0"/>
            <a:lstStyle/>
            <a:p>
              <a:endParaRPr sz="2133"/>
            </a:p>
          </p:txBody>
        </p:sp>
        <p:sp>
          <p:nvSpPr>
            <p:cNvPr id="90" name="object 90"/>
            <p:cNvSpPr/>
            <p:nvPr/>
          </p:nvSpPr>
          <p:spPr>
            <a:xfrm>
              <a:off x="4799891" y="2389246"/>
              <a:ext cx="1087684" cy="597747"/>
            </a:xfrm>
            <a:custGeom>
              <a:avLst/>
              <a:gdLst/>
              <a:ahLst/>
              <a:cxnLst/>
              <a:rect l="l" t="t" r="r" b="b"/>
              <a:pathLst>
                <a:path w="1223645" h="672464">
                  <a:moveTo>
                    <a:pt x="0" y="672363"/>
                  </a:moveTo>
                  <a:lnTo>
                    <a:pt x="1223175" y="0"/>
                  </a:lnTo>
                </a:path>
              </a:pathLst>
            </a:custGeom>
            <a:ln w="28575">
              <a:solidFill>
                <a:srgbClr val="000000"/>
              </a:solidFill>
            </a:ln>
          </p:spPr>
          <p:txBody>
            <a:bodyPr wrap="square" lIns="0" tIns="0" rIns="0" bIns="0" rtlCol="0"/>
            <a:lstStyle/>
            <a:p>
              <a:endParaRPr sz="2133"/>
            </a:p>
          </p:txBody>
        </p:sp>
        <p:sp>
          <p:nvSpPr>
            <p:cNvPr id="91" name="object 91"/>
            <p:cNvSpPr/>
            <p:nvPr/>
          </p:nvSpPr>
          <p:spPr>
            <a:xfrm>
              <a:off x="4374441" y="3218864"/>
              <a:ext cx="1129" cy="117404"/>
            </a:xfrm>
            <a:custGeom>
              <a:avLst/>
              <a:gdLst/>
              <a:ahLst/>
              <a:cxnLst/>
              <a:rect l="l" t="t" r="r" b="b"/>
              <a:pathLst>
                <a:path w="1270" h="132079">
                  <a:moveTo>
                    <a:pt x="0" y="0"/>
                  </a:moveTo>
                  <a:lnTo>
                    <a:pt x="1066" y="131749"/>
                  </a:lnTo>
                </a:path>
              </a:pathLst>
            </a:custGeom>
            <a:ln w="28575">
              <a:solidFill>
                <a:srgbClr val="000000"/>
              </a:solidFill>
            </a:ln>
          </p:spPr>
          <p:txBody>
            <a:bodyPr wrap="square" lIns="0" tIns="0" rIns="0" bIns="0" rtlCol="0"/>
            <a:lstStyle/>
            <a:p>
              <a:endParaRPr sz="2133"/>
            </a:p>
          </p:txBody>
        </p:sp>
        <p:sp>
          <p:nvSpPr>
            <p:cNvPr id="92" name="object 92"/>
            <p:cNvSpPr/>
            <p:nvPr/>
          </p:nvSpPr>
          <p:spPr>
            <a:xfrm>
              <a:off x="4794218" y="3101750"/>
              <a:ext cx="1140742" cy="3387"/>
            </a:xfrm>
            <a:custGeom>
              <a:avLst/>
              <a:gdLst/>
              <a:ahLst/>
              <a:cxnLst/>
              <a:rect l="l" t="t" r="r" b="b"/>
              <a:pathLst>
                <a:path w="1283334" h="3810">
                  <a:moveTo>
                    <a:pt x="0" y="0"/>
                  </a:moveTo>
                  <a:lnTo>
                    <a:pt x="1282738" y="3403"/>
                  </a:lnTo>
                </a:path>
              </a:pathLst>
            </a:custGeom>
            <a:ln w="28574">
              <a:solidFill>
                <a:srgbClr val="000000"/>
              </a:solidFill>
            </a:ln>
          </p:spPr>
          <p:txBody>
            <a:bodyPr wrap="square" lIns="0" tIns="0" rIns="0" bIns="0" rtlCol="0"/>
            <a:lstStyle/>
            <a:p>
              <a:endParaRPr sz="2133"/>
            </a:p>
          </p:txBody>
        </p:sp>
        <p:sp>
          <p:nvSpPr>
            <p:cNvPr id="93" name="object 93"/>
            <p:cNvSpPr/>
            <p:nvPr/>
          </p:nvSpPr>
          <p:spPr>
            <a:xfrm>
              <a:off x="5012615" y="2986147"/>
              <a:ext cx="916658" cy="0"/>
            </a:xfrm>
            <a:custGeom>
              <a:avLst/>
              <a:gdLst/>
              <a:ahLst/>
              <a:cxnLst/>
              <a:rect l="l" t="t" r="r" b="b"/>
              <a:pathLst>
                <a:path w="1031240">
                  <a:moveTo>
                    <a:pt x="0" y="0"/>
                  </a:moveTo>
                  <a:lnTo>
                    <a:pt x="1030655" y="0"/>
                  </a:lnTo>
                </a:path>
              </a:pathLst>
            </a:custGeom>
            <a:ln w="28575">
              <a:solidFill>
                <a:srgbClr val="000000"/>
              </a:solidFill>
            </a:ln>
          </p:spPr>
          <p:txBody>
            <a:bodyPr wrap="square" lIns="0" tIns="0" rIns="0" bIns="0" rtlCol="0"/>
            <a:lstStyle/>
            <a:p>
              <a:endParaRPr sz="2133"/>
            </a:p>
          </p:txBody>
        </p:sp>
        <p:sp>
          <p:nvSpPr>
            <p:cNvPr id="94" name="object 94"/>
            <p:cNvSpPr/>
            <p:nvPr/>
          </p:nvSpPr>
          <p:spPr>
            <a:xfrm>
              <a:off x="5934422" y="2913616"/>
              <a:ext cx="0" cy="72813"/>
            </a:xfrm>
            <a:custGeom>
              <a:avLst/>
              <a:gdLst/>
              <a:ahLst/>
              <a:cxnLst/>
              <a:rect l="l" t="t" r="r" b="b"/>
              <a:pathLst>
                <a:path h="81914">
                  <a:moveTo>
                    <a:pt x="0" y="81597"/>
                  </a:moveTo>
                  <a:lnTo>
                    <a:pt x="0" y="0"/>
                  </a:lnTo>
                </a:path>
              </a:pathLst>
            </a:custGeom>
            <a:ln w="28575">
              <a:solidFill>
                <a:srgbClr val="000000"/>
              </a:solidFill>
            </a:ln>
          </p:spPr>
          <p:txBody>
            <a:bodyPr wrap="square" lIns="0" tIns="0" rIns="0" bIns="0" rtlCol="0"/>
            <a:lstStyle/>
            <a:p>
              <a:endParaRPr sz="2133"/>
            </a:p>
          </p:txBody>
        </p:sp>
        <p:sp>
          <p:nvSpPr>
            <p:cNvPr id="95" name="object 95"/>
            <p:cNvSpPr/>
            <p:nvPr/>
          </p:nvSpPr>
          <p:spPr>
            <a:xfrm>
              <a:off x="5650790" y="2637073"/>
              <a:ext cx="283916" cy="272062"/>
            </a:xfrm>
            <a:custGeom>
              <a:avLst/>
              <a:gdLst/>
              <a:ahLst/>
              <a:cxnLst/>
              <a:rect l="l" t="t" r="r" b="b"/>
              <a:pathLst>
                <a:path w="319404" h="306069">
                  <a:moveTo>
                    <a:pt x="319087" y="306006"/>
                  </a:moveTo>
                  <a:lnTo>
                    <a:pt x="0" y="0"/>
                  </a:lnTo>
                </a:path>
              </a:pathLst>
            </a:custGeom>
            <a:ln w="28575">
              <a:solidFill>
                <a:srgbClr val="000000"/>
              </a:solidFill>
            </a:ln>
          </p:spPr>
          <p:txBody>
            <a:bodyPr wrap="square" lIns="0" tIns="0" rIns="0" bIns="0" rtlCol="0"/>
            <a:lstStyle/>
            <a:p>
              <a:endParaRPr sz="2133"/>
            </a:p>
          </p:txBody>
        </p:sp>
        <p:sp>
          <p:nvSpPr>
            <p:cNvPr id="96" name="object 96"/>
            <p:cNvSpPr/>
            <p:nvPr/>
          </p:nvSpPr>
          <p:spPr>
            <a:xfrm>
              <a:off x="5550570" y="2696004"/>
              <a:ext cx="307622" cy="285609"/>
            </a:xfrm>
            <a:custGeom>
              <a:avLst/>
              <a:gdLst/>
              <a:ahLst/>
              <a:cxnLst/>
              <a:rect l="l" t="t" r="r" b="b"/>
              <a:pathLst>
                <a:path w="346075" h="321310">
                  <a:moveTo>
                    <a:pt x="345681" y="321310"/>
                  </a:moveTo>
                  <a:lnTo>
                    <a:pt x="0" y="0"/>
                  </a:lnTo>
                </a:path>
              </a:pathLst>
            </a:custGeom>
            <a:ln w="28575">
              <a:solidFill>
                <a:srgbClr val="000000"/>
              </a:solidFill>
            </a:ln>
          </p:spPr>
          <p:txBody>
            <a:bodyPr wrap="square" lIns="0" tIns="0" rIns="0" bIns="0" rtlCol="0"/>
            <a:lstStyle/>
            <a:p>
              <a:endParaRPr sz="2133"/>
            </a:p>
          </p:txBody>
        </p:sp>
        <p:sp>
          <p:nvSpPr>
            <p:cNvPr id="97" name="object 97"/>
            <p:cNvSpPr/>
            <p:nvPr/>
          </p:nvSpPr>
          <p:spPr>
            <a:xfrm>
              <a:off x="4272839" y="1042811"/>
              <a:ext cx="0" cy="4820356"/>
            </a:xfrm>
            <a:custGeom>
              <a:avLst/>
              <a:gdLst/>
              <a:ahLst/>
              <a:cxnLst/>
              <a:rect l="l" t="t" r="r" b="b"/>
              <a:pathLst>
                <a:path h="5422900">
                  <a:moveTo>
                    <a:pt x="0" y="0"/>
                  </a:moveTo>
                  <a:lnTo>
                    <a:pt x="0" y="5422900"/>
                  </a:lnTo>
                </a:path>
              </a:pathLst>
            </a:custGeom>
            <a:ln w="76200">
              <a:solidFill>
                <a:srgbClr val="000000"/>
              </a:solidFill>
            </a:ln>
          </p:spPr>
          <p:txBody>
            <a:bodyPr wrap="square" lIns="0" tIns="0" rIns="0" bIns="0" rtlCol="0"/>
            <a:lstStyle/>
            <a:p>
              <a:endParaRPr sz="2133" dirty="0"/>
            </a:p>
          </p:txBody>
        </p:sp>
      </p:grpSp>
      <p:sp>
        <p:nvSpPr>
          <p:cNvPr id="3" name="object 3" title="Platform"/>
          <p:cNvSpPr txBox="1"/>
          <p:nvPr/>
        </p:nvSpPr>
        <p:spPr>
          <a:xfrm>
            <a:off x="386895" y="1673072"/>
            <a:ext cx="2194195" cy="4206601"/>
          </a:xfrm>
          <a:prstGeom prst="rect">
            <a:avLst/>
          </a:prstGeom>
        </p:spPr>
        <p:txBody>
          <a:bodyPr vert="horz" wrap="square" lIns="0" tIns="0" rIns="0" bIns="0" rtlCol="0">
            <a:spAutoFit/>
          </a:bodyPr>
          <a:lstStyle/>
          <a:p>
            <a:pPr marL="316093" marR="49672" indent="-304804">
              <a:buClr>
                <a:srgbClr val="FF0000"/>
              </a:buClr>
              <a:buFont typeface="Arial"/>
              <a:buChar char="•"/>
              <a:tabLst>
                <a:tab pos="316093" algn="l"/>
              </a:tabLst>
            </a:pPr>
            <a:r>
              <a:rPr sz="1778" dirty="0">
                <a:latin typeface="Arial"/>
                <a:cs typeface="Arial"/>
              </a:rPr>
              <a:t>Wa</a:t>
            </a:r>
            <a:r>
              <a:rPr sz="1778" spc="-4" dirty="0">
                <a:latin typeface="Arial"/>
                <a:cs typeface="Arial"/>
              </a:rPr>
              <a:t>l</a:t>
            </a:r>
            <a:r>
              <a:rPr sz="1778" dirty="0">
                <a:latin typeface="Arial"/>
                <a:cs typeface="Arial"/>
              </a:rPr>
              <a:t>ls</a:t>
            </a:r>
            <a:r>
              <a:rPr sz="1778" spc="-13" dirty="0">
                <a:latin typeface="Arial"/>
                <a:cs typeface="Arial"/>
              </a:rPr>
              <a:t> </a:t>
            </a:r>
            <a:r>
              <a:rPr sz="1778" dirty="0">
                <a:latin typeface="Arial"/>
                <a:cs typeface="Arial"/>
              </a:rPr>
              <a:t>are</a:t>
            </a:r>
            <a:r>
              <a:rPr sz="1778" spc="-13" dirty="0">
                <a:latin typeface="Arial"/>
                <a:cs typeface="Arial"/>
              </a:rPr>
              <a:t> </a:t>
            </a:r>
            <a:r>
              <a:rPr sz="1778" spc="-4" dirty="0">
                <a:latin typeface="Arial"/>
                <a:cs typeface="Arial"/>
              </a:rPr>
              <a:t>i</a:t>
            </a:r>
            <a:r>
              <a:rPr sz="1778" dirty="0">
                <a:latin typeface="Arial"/>
                <a:cs typeface="Arial"/>
              </a:rPr>
              <a:t>n</a:t>
            </a:r>
            <a:r>
              <a:rPr sz="1778" spc="-9" dirty="0">
                <a:latin typeface="Arial"/>
                <a:cs typeface="Arial"/>
              </a:rPr>
              <a:t>t</a:t>
            </a:r>
            <a:r>
              <a:rPr sz="1778" dirty="0">
                <a:latin typeface="Arial"/>
                <a:cs typeface="Arial"/>
              </a:rPr>
              <a:t>errup</a:t>
            </a:r>
            <a:r>
              <a:rPr sz="1778" spc="-9" dirty="0">
                <a:latin typeface="Arial"/>
                <a:cs typeface="Arial"/>
              </a:rPr>
              <a:t>t</a:t>
            </a:r>
            <a:r>
              <a:rPr sz="1778" dirty="0">
                <a:latin typeface="Arial"/>
                <a:cs typeface="Arial"/>
              </a:rPr>
              <a:t>ed by</a:t>
            </a:r>
            <a:r>
              <a:rPr sz="1778" spc="-13" dirty="0">
                <a:latin typeface="Arial"/>
                <a:cs typeface="Arial"/>
              </a:rPr>
              <a:t> </a:t>
            </a:r>
            <a:r>
              <a:rPr sz="1778" spc="-9" dirty="0">
                <a:latin typeface="Arial"/>
                <a:cs typeface="Arial"/>
              </a:rPr>
              <a:t>f</a:t>
            </a:r>
            <a:r>
              <a:rPr sz="1778" spc="-4" dirty="0">
                <a:latin typeface="Arial"/>
                <a:cs typeface="Arial"/>
              </a:rPr>
              <a:t>l</a:t>
            </a:r>
            <a:r>
              <a:rPr sz="1778" dirty="0">
                <a:latin typeface="Arial"/>
                <a:cs typeface="Arial"/>
              </a:rPr>
              <a:t>oor</a:t>
            </a:r>
            <a:r>
              <a:rPr sz="1778" spc="-13" dirty="0">
                <a:latin typeface="Arial"/>
                <a:cs typeface="Arial"/>
              </a:rPr>
              <a:t> </a:t>
            </a:r>
            <a:r>
              <a:rPr sz="1778" spc="-4" dirty="0">
                <a:latin typeface="Arial"/>
                <a:cs typeface="Arial"/>
              </a:rPr>
              <a:t>"</a:t>
            </a:r>
            <a:r>
              <a:rPr sz="1778" dirty="0">
                <a:latin typeface="Arial"/>
                <a:cs typeface="Arial"/>
              </a:rPr>
              <a:t>pla</a:t>
            </a:r>
            <a:r>
              <a:rPr sz="1778" spc="-9" dirty="0">
                <a:latin typeface="Arial"/>
                <a:cs typeface="Arial"/>
              </a:rPr>
              <a:t>tf</a:t>
            </a:r>
            <a:r>
              <a:rPr sz="1778" dirty="0">
                <a:latin typeface="Arial"/>
                <a:cs typeface="Arial"/>
              </a:rPr>
              <a:t>or</a:t>
            </a:r>
            <a:r>
              <a:rPr sz="1778" spc="-4" dirty="0">
                <a:latin typeface="Arial"/>
                <a:cs typeface="Arial"/>
              </a:rPr>
              <a:t>m</a:t>
            </a:r>
            <a:r>
              <a:rPr sz="1778" spc="4" dirty="0">
                <a:latin typeface="Arial"/>
                <a:cs typeface="Arial"/>
              </a:rPr>
              <a:t>s</a:t>
            </a:r>
            <a:r>
              <a:rPr sz="1778" dirty="0">
                <a:latin typeface="Arial"/>
                <a:cs typeface="Arial"/>
              </a:rPr>
              <a:t>"</a:t>
            </a:r>
            <a:endParaRPr lang="en-US" sz="1778" dirty="0">
              <a:latin typeface="Arial"/>
              <a:cs typeface="Arial"/>
            </a:endParaRPr>
          </a:p>
          <a:p>
            <a:pPr marL="316093" marR="49672" indent="-304804">
              <a:buClr>
                <a:srgbClr val="FF0000"/>
              </a:buClr>
              <a:buFont typeface="Arial"/>
              <a:buChar char="•"/>
              <a:tabLst>
                <a:tab pos="316093" algn="l"/>
              </a:tabLst>
            </a:pPr>
            <a:r>
              <a:rPr sz="1778" dirty="0">
                <a:latin typeface="Arial"/>
                <a:cs typeface="Arial"/>
              </a:rPr>
              <a:t>F</a:t>
            </a:r>
            <a:r>
              <a:rPr sz="1778" spc="-4" dirty="0">
                <a:latin typeface="Arial"/>
                <a:cs typeface="Arial"/>
              </a:rPr>
              <a:t>l</a:t>
            </a:r>
            <a:r>
              <a:rPr sz="1778" dirty="0">
                <a:latin typeface="Arial"/>
                <a:cs typeface="Arial"/>
              </a:rPr>
              <a:t>oors</a:t>
            </a:r>
            <a:r>
              <a:rPr sz="1778" spc="-22" dirty="0">
                <a:latin typeface="Arial"/>
                <a:cs typeface="Arial"/>
              </a:rPr>
              <a:t> </a:t>
            </a:r>
            <a:r>
              <a:rPr sz="1778" spc="4" dirty="0">
                <a:latin typeface="Arial"/>
                <a:cs typeface="Arial"/>
              </a:rPr>
              <a:t>s</a:t>
            </a:r>
            <a:r>
              <a:rPr sz="1778" dirty="0">
                <a:latin typeface="Arial"/>
                <a:cs typeface="Arial"/>
              </a:rPr>
              <a:t>upport</a:t>
            </a:r>
            <a:r>
              <a:rPr sz="1778" spc="-44" dirty="0">
                <a:latin typeface="Arial"/>
                <a:cs typeface="Arial"/>
              </a:rPr>
              <a:t> </a:t>
            </a:r>
            <a:r>
              <a:rPr sz="1778" dirty="0">
                <a:latin typeface="Arial"/>
                <a:cs typeface="Arial"/>
              </a:rPr>
              <a:t>wal</a:t>
            </a:r>
            <a:r>
              <a:rPr sz="1778" spc="-4" dirty="0">
                <a:latin typeface="Arial"/>
                <a:cs typeface="Arial"/>
              </a:rPr>
              <a:t>l</a:t>
            </a:r>
            <a:r>
              <a:rPr sz="1778" dirty="0">
                <a:latin typeface="Arial"/>
                <a:cs typeface="Arial"/>
              </a:rPr>
              <a:t>s</a:t>
            </a:r>
          </a:p>
          <a:p>
            <a:pPr marL="316093" marR="107810" indent="-304804">
              <a:spcBef>
                <a:spcPts val="427"/>
              </a:spcBef>
              <a:buClr>
                <a:srgbClr val="FF0000"/>
              </a:buClr>
              <a:buFont typeface="Arial"/>
              <a:buChar char="•"/>
              <a:tabLst>
                <a:tab pos="440836" algn="l"/>
              </a:tabLst>
            </a:pPr>
            <a:r>
              <a:rPr sz="1778" spc="-4" dirty="0">
                <a:latin typeface="Arial"/>
                <a:cs typeface="Arial"/>
              </a:rPr>
              <a:t>M</a:t>
            </a:r>
            <a:r>
              <a:rPr sz="1778" dirty="0">
                <a:latin typeface="Arial"/>
                <a:cs typeface="Arial"/>
              </a:rPr>
              <a:t>o</a:t>
            </a:r>
            <a:r>
              <a:rPr sz="1778" spc="4" dirty="0">
                <a:latin typeface="Arial"/>
                <a:cs typeface="Arial"/>
              </a:rPr>
              <a:t>s</a:t>
            </a:r>
            <a:r>
              <a:rPr sz="1778" dirty="0">
                <a:latin typeface="Arial"/>
                <a:cs typeface="Arial"/>
              </a:rPr>
              <a:t>t</a:t>
            </a:r>
            <a:r>
              <a:rPr sz="1778" spc="-31" dirty="0">
                <a:latin typeface="Arial"/>
                <a:cs typeface="Arial"/>
              </a:rPr>
              <a:t> </a:t>
            </a:r>
            <a:r>
              <a:rPr sz="1778" spc="4" dirty="0">
                <a:latin typeface="Arial"/>
                <a:cs typeface="Arial"/>
              </a:rPr>
              <a:t>c</a:t>
            </a:r>
            <a:r>
              <a:rPr sz="1778" dirty="0">
                <a:latin typeface="Arial"/>
                <a:cs typeface="Arial"/>
              </a:rPr>
              <a:t>o</a:t>
            </a:r>
            <a:r>
              <a:rPr sz="1778" spc="-4" dirty="0">
                <a:latin typeface="Arial"/>
                <a:cs typeface="Arial"/>
              </a:rPr>
              <a:t>mm</a:t>
            </a:r>
            <a:r>
              <a:rPr sz="1778" dirty="0">
                <a:latin typeface="Arial"/>
                <a:cs typeface="Arial"/>
              </a:rPr>
              <a:t>on</a:t>
            </a:r>
            <a:r>
              <a:rPr sz="1778" spc="-36" dirty="0">
                <a:latin typeface="Arial"/>
                <a:cs typeface="Arial"/>
              </a:rPr>
              <a:t> </a:t>
            </a:r>
            <a:r>
              <a:rPr sz="1778" spc="-9" dirty="0">
                <a:latin typeface="Arial"/>
                <a:cs typeface="Arial"/>
              </a:rPr>
              <a:t>ty</a:t>
            </a:r>
            <a:r>
              <a:rPr sz="1778" dirty="0">
                <a:latin typeface="Arial"/>
                <a:cs typeface="Arial"/>
              </a:rPr>
              <a:t>pe of</a:t>
            </a:r>
            <a:r>
              <a:rPr sz="1778" spc="-22" dirty="0">
                <a:latin typeface="Arial"/>
                <a:cs typeface="Arial"/>
              </a:rPr>
              <a:t> </a:t>
            </a:r>
            <a:r>
              <a:rPr sz="1778" spc="-4" dirty="0">
                <a:latin typeface="Arial"/>
                <a:cs typeface="Arial"/>
              </a:rPr>
              <a:t>l</a:t>
            </a:r>
            <a:r>
              <a:rPr sz="1778" dirty="0">
                <a:latin typeface="Arial"/>
                <a:cs typeface="Arial"/>
              </a:rPr>
              <a:t>igh</a:t>
            </a:r>
            <a:r>
              <a:rPr sz="1778" spc="-4" dirty="0">
                <a:latin typeface="Arial"/>
                <a:cs typeface="Arial"/>
              </a:rPr>
              <a:t>t</a:t>
            </a:r>
            <a:r>
              <a:rPr sz="1778" dirty="0">
                <a:latin typeface="Arial"/>
                <a:cs typeface="Arial"/>
              </a:rPr>
              <a:t>-</a:t>
            </a:r>
            <a:r>
              <a:rPr sz="1778" spc="-9" dirty="0">
                <a:latin typeface="Arial"/>
                <a:cs typeface="Arial"/>
              </a:rPr>
              <a:t>f</a:t>
            </a:r>
            <a:r>
              <a:rPr sz="1778" dirty="0">
                <a:latin typeface="Arial"/>
                <a:cs typeface="Arial"/>
              </a:rPr>
              <a:t>ra</a:t>
            </a:r>
            <a:r>
              <a:rPr sz="1778" spc="-4" dirty="0">
                <a:latin typeface="Arial"/>
                <a:cs typeface="Arial"/>
              </a:rPr>
              <a:t>m</a:t>
            </a:r>
            <a:r>
              <a:rPr sz="1778" dirty="0">
                <a:latin typeface="Arial"/>
                <a:cs typeface="Arial"/>
              </a:rPr>
              <a:t>e </a:t>
            </a:r>
            <a:r>
              <a:rPr sz="1778" spc="4" dirty="0">
                <a:latin typeface="Arial"/>
                <a:cs typeface="Arial"/>
              </a:rPr>
              <a:t>c</a:t>
            </a:r>
            <a:r>
              <a:rPr sz="1778" dirty="0">
                <a:latin typeface="Arial"/>
                <a:cs typeface="Arial"/>
              </a:rPr>
              <a:t>on</a:t>
            </a:r>
            <a:r>
              <a:rPr sz="1778" spc="4" dirty="0">
                <a:latin typeface="Arial"/>
                <a:cs typeface="Arial"/>
              </a:rPr>
              <a:t>s</a:t>
            </a:r>
            <a:r>
              <a:rPr sz="1778" spc="-9" dirty="0">
                <a:latin typeface="Arial"/>
                <a:cs typeface="Arial"/>
              </a:rPr>
              <a:t>t</a:t>
            </a:r>
            <a:r>
              <a:rPr sz="1778" dirty="0">
                <a:latin typeface="Arial"/>
                <a:cs typeface="Arial"/>
              </a:rPr>
              <a:t>ru</a:t>
            </a:r>
            <a:r>
              <a:rPr sz="1778" spc="-9" dirty="0">
                <a:latin typeface="Arial"/>
                <a:cs typeface="Arial"/>
              </a:rPr>
              <a:t>ct</a:t>
            </a:r>
            <a:r>
              <a:rPr sz="1778" dirty="0">
                <a:latin typeface="Arial"/>
                <a:cs typeface="Arial"/>
              </a:rPr>
              <a:t>ion</a:t>
            </a:r>
            <a:r>
              <a:rPr sz="1778" spc="-36" dirty="0">
                <a:latin typeface="Arial"/>
                <a:cs typeface="Arial"/>
              </a:rPr>
              <a:t> </a:t>
            </a:r>
            <a:r>
              <a:rPr sz="1778" spc="-9" dirty="0">
                <a:latin typeface="Arial"/>
                <a:cs typeface="Arial"/>
              </a:rPr>
              <a:t>t</a:t>
            </a:r>
            <a:r>
              <a:rPr sz="1778" dirty="0">
                <a:latin typeface="Arial"/>
                <a:cs typeface="Arial"/>
              </a:rPr>
              <a:t>oday</a:t>
            </a:r>
          </a:p>
          <a:p>
            <a:pPr marL="316093" marR="88054" indent="-304804">
              <a:spcBef>
                <a:spcPts val="422"/>
              </a:spcBef>
              <a:buClr>
                <a:srgbClr val="FF0000"/>
              </a:buClr>
              <a:buFont typeface="Arial"/>
              <a:buChar char="•"/>
              <a:tabLst>
                <a:tab pos="440836" algn="l"/>
              </a:tabLst>
            </a:pPr>
            <a:r>
              <a:rPr sz="1778" spc="-4" dirty="0">
                <a:latin typeface="Arial"/>
                <a:cs typeface="Arial"/>
              </a:rPr>
              <a:t>E</a:t>
            </a:r>
            <a:r>
              <a:rPr sz="1778" spc="4" dirty="0">
                <a:latin typeface="Arial"/>
                <a:cs typeface="Arial"/>
              </a:rPr>
              <a:t>c</a:t>
            </a:r>
            <a:r>
              <a:rPr sz="1778" dirty="0">
                <a:latin typeface="Arial"/>
                <a:cs typeface="Arial"/>
              </a:rPr>
              <a:t>ono</a:t>
            </a:r>
            <a:r>
              <a:rPr sz="1778" spc="-4" dirty="0">
                <a:latin typeface="Arial"/>
                <a:cs typeface="Arial"/>
              </a:rPr>
              <a:t>m</a:t>
            </a:r>
            <a:r>
              <a:rPr sz="1778" dirty="0">
                <a:latin typeface="Arial"/>
                <a:cs typeface="Arial"/>
              </a:rPr>
              <a:t>i</a:t>
            </a:r>
            <a:r>
              <a:rPr sz="1778" spc="4" dirty="0">
                <a:latin typeface="Arial"/>
                <a:cs typeface="Arial"/>
              </a:rPr>
              <a:t>c</a:t>
            </a:r>
            <a:r>
              <a:rPr sz="1778" dirty="0">
                <a:latin typeface="Arial"/>
                <a:cs typeface="Arial"/>
              </a:rPr>
              <a:t>al</a:t>
            </a:r>
            <a:r>
              <a:rPr sz="1778" spc="-27" dirty="0">
                <a:latin typeface="Arial"/>
                <a:cs typeface="Arial"/>
              </a:rPr>
              <a:t> </a:t>
            </a:r>
            <a:r>
              <a:rPr lang="en-US" sz="1778" dirty="0">
                <a:latin typeface="Arial"/>
                <a:cs typeface="Arial"/>
              </a:rPr>
              <a:t>and allows use of commonly available stud lengths</a:t>
            </a:r>
            <a:endParaRPr sz="1778" dirty="0">
              <a:latin typeface="Arial"/>
              <a:cs typeface="Arial"/>
            </a:endParaRPr>
          </a:p>
        </p:txBody>
      </p:sp>
      <p:sp>
        <p:nvSpPr>
          <p:cNvPr id="98" name="Title 97"/>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18263202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FEMA">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8431</TotalTime>
  <Words>7460</Words>
  <Application>Microsoft Office PowerPoint</Application>
  <PresentationFormat>On-screen Show (4:3)</PresentationFormat>
  <Paragraphs>728</Paragraphs>
  <Slides>84</Slides>
  <Notes>83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84</vt:i4>
      </vt:variant>
    </vt:vector>
  </HeadingPairs>
  <TitlesOfParts>
    <vt:vector size="92" baseType="lpstr">
      <vt:lpstr>Arial</vt:lpstr>
      <vt:lpstr>GillSans</vt:lpstr>
      <vt:lpstr>Symbol</vt:lpstr>
      <vt:lpstr>Times New Roman</vt:lpstr>
      <vt:lpstr>Wingdings</vt:lpstr>
      <vt:lpstr>ヒラギノ角ゴ ProN W3</vt:lpstr>
      <vt:lpstr>1_FEMA</vt:lpstr>
      <vt:lpstr>Document</vt:lpstr>
      <vt:lpstr>Wood Design Background  Kelly Cobeen, S.E.</vt:lpstr>
      <vt:lpstr>Wood Design Background Outline</vt:lpstr>
      <vt:lpstr>Basic Wood Properties</vt:lpstr>
      <vt:lpstr>Basic Wood Properties</vt:lpstr>
      <vt:lpstr>Basic Wood Properties</vt:lpstr>
      <vt:lpstr>Basic Wood Properties</vt:lpstr>
      <vt:lpstr>Basic Wood Properties</vt:lpstr>
      <vt:lpstr>Introduction to 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 Prescriptive</vt:lpstr>
      <vt:lpstr>Wood Design and Construction: Engineered</vt:lpstr>
      <vt:lpstr>Wood Design and Construction</vt:lpstr>
      <vt:lpstr>Wood Design and Construction</vt:lpstr>
      <vt:lpstr>Lateral Systems (Bearing Walls)</vt:lpstr>
      <vt:lpstr>Lateral Systems (Building Frame)</vt:lpstr>
      <vt:lpstr>Wood Design and Construction</vt:lpstr>
      <vt:lpstr>Wood Design and Construction</vt:lpstr>
      <vt:lpstr>Diaphragms Idealized As Flexible</vt:lpstr>
      <vt:lpstr>Diaphragms Calculated As Flexible</vt:lpstr>
      <vt:lpstr>2015 SDPWS  Horizontal Distribution of Shear</vt:lpstr>
      <vt:lpstr>Complete Load Path</vt:lpstr>
      <vt:lpstr>Shearwalls</vt:lpstr>
      <vt:lpstr>Shear Walls</vt:lpstr>
      <vt:lpstr>Shear Walls</vt:lpstr>
      <vt:lpstr>Shear Walls</vt:lpstr>
      <vt:lpstr>Shear Walls</vt:lpstr>
      <vt:lpstr>Shear Walls</vt:lpstr>
      <vt:lpstr>Shear Walls</vt:lpstr>
      <vt:lpstr>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Diaphragms</vt:lpstr>
      <vt:lpstr>Diaphragms</vt:lpstr>
      <vt:lpstr>Diaphragms</vt:lpstr>
      <vt:lpstr>Diaphragms</vt:lpstr>
      <vt:lpstr>Diaphragms</vt:lpstr>
      <vt:lpstr>Diaphragms</vt:lpstr>
      <vt:lpstr>Diaphragms</vt:lpstr>
      <vt:lpstr>Diaphragms</vt:lpstr>
      <vt:lpstr>Diaphragms</vt:lpstr>
      <vt:lpstr>Diaphragms</vt:lpstr>
      <vt:lpstr>Diaphragms</vt:lpstr>
      <vt:lpstr>Diaphragm Seismic Design Forces</vt:lpstr>
      <vt:lpstr>Diaphragm Seismic Design Forces</vt:lpstr>
      <vt:lpstr>Diaphragm Seismic Design Forces</vt:lpstr>
      <vt:lpstr>Diaphragm Seismic Design Forces</vt:lpstr>
      <vt:lpstr>Design Example: Diaphragm</vt:lpstr>
      <vt:lpstr>Design Example: Diaphragm</vt:lpstr>
      <vt:lpstr>Design Example: Diaphragm</vt:lpstr>
      <vt:lpstr>Design Example: Diaphragm</vt:lpstr>
      <vt:lpstr>Anchorage of Concrete and Masonry Walls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Questions? </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708</cp:revision>
  <cp:lastPrinted>2016-07-26T11:45:50Z</cp:lastPrinted>
  <dcterms:created xsi:type="dcterms:W3CDTF">2012-12-11T01:08:14Z</dcterms:created>
  <dcterms:modified xsi:type="dcterms:W3CDTF">2016-10-11T19:09:15Z</dcterms:modified>
</cp:coreProperties>
</file>