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wmf" ContentType="image/x-wmf"/>
  <Default Extension="emf" ContentType="image/x-e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saveSubsetFonts="1">
  <p:sldMasterIdLst>
    <p:sldMasterId id="2147483648" r:id="rId1"/>
  </p:sldMasterIdLst>
  <p:notesMasterIdLst>
    <p:notesMasterId r:id="rId61"/>
  </p:notesMasterIdLst>
  <p:handoutMasterIdLst>
    <p:handoutMasterId r:id="rId62"/>
  </p:handoutMasterIdLst>
  <p:sldIdLst>
    <p:sldId id="339" r:id="rId2"/>
    <p:sldId id="261" r:id="rId3"/>
    <p:sldId id="278" r:id="rId4"/>
    <p:sldId id="285" r:id="rId5"/>
    <p:sldId id="284" r:id="rId6"/>
    <p:sldId id="283" r:id="rId7"/>
    <p:sldId id="277" r:id="rId8"/>
    <p:sldId id="282" r:id="rId9"/>
    <p:sldId id="286" r:id="rId10"/>
    <p:sldId id="263" r:id="rId11"/>
    <p:sldId id="273" r:id="rId12"/>
    <p:sldId id="264" r:id="rId13"/>
    <p:sldId id="266" r:id="rId14"/>
    <p:sldId id="308" r:id="rId15"/>
    <p:sldId id="269" r:id="rId16"/>
    <p:sldId id="265" r:id="rId17"/>
    <p:sldId id="271" r:id="rId18"/>
    <p:sldId id="267" r:id="rId19"/>
    <p:sldId id="272" r:id="rId20"/>
    <p:sldId id="270" r:id="rId21"/>
    <p:sldId id="280" r:id="rId22"/>
    <p:sldId id="301" r:id="rId23"/>
    <p:sldId id="297" r:id="rId24"/>
    <p:sldId id="298" r:id="rId25"/>
    <p:sldId id="304" r:id="rId26"/>
    <p:sldId id="302" r:id="rId27"/>
    <p:sldId id="303" r:id="rId28"/>
    <p:sldId id="305" r:id="rId29"/>
    <p:sldId id="293" r:id="rId30"/>
    <p:sldId id="294" r:id="rId31"/>
    <p:sldId id="307" r:id="rId32"/>
    <p:sldId id="289" r:id="rId33"/>
    <p:sldId id="290" r:id="rId34"/>
    <p:sldId id="295" r:id="rId35"/>
    <p:sldId id="296" r:id="rId36"/>
    <p:sldId id="287" r:id="rId37"/>
    <p:sldId id="291" r:id="rId38"/>
    <p:sldId id="311" r:id="rId39"/>
    <p:sldId id="312" r:id="rId40"/>
    <p:sldId id="306" r:id="rId41"/>
    <p:sldId id="313" r:id="rId42"/>
    <p:sldId id="321" r:id="rId43"/>
    <p:sldId id="319" r:id="rId44"/>
    <p:sldId id="322" r:id="rId45"/>
    <p:sldId id="323" r:id="rId46"/>
    <p:sldId id="324" r:id="rId47"/>
    <p:sldId id="325" r:id="rId48"/>
    <p:sldId id="326" r:id="rId49"/>
    <p:sldId id="328" r:id="rId50"/>
    <p:sldId id="329" r:id="rId51"/>
    <p:sldId id="330" r:id="rId52"/>
    <p:sldId id="327" r:id="rId53"/>
    <p:sldId id="332" r:id="rId54"/>
    <p:sldId id="331" r:id="rId55"/>
    <p:sldId id="333" r:id="rId56"/>
    <p:sldId id="335" r:id="rId57"/>
    <p:sldId id="336" r:id="rId58"/>
    <p:sldId id="337" r:id="rId59"/>
    <p:sldId id="338" r:id="rId60"/>
  </p:sldIdLst>
  <p:sldSz cx="9144000" cy="6858000" type="screen4x3"/>
  <p:notesSz cx="7315200" cy="9601200"/>
  <p:defaultTextStyle>
    <a:defPPr>
      <a:defRPr lang="en-US"/>
    </a:defPPr>
    <a:lvl1pPr algn="l" rtl="0" eaLnBrk="0" fontAlgn="base" hangingPunct="0">
      <a:spcBef>
        <a:spcPct val="0"/>
      </a:spcBef>
      <a:spcAft>
        <a:spcPct val="0"/>
      </a:spcAft>
      <a:defRPr sz="2400" kern="1200">
        <a:solidFill>
          <a:schemeClr val="tx1"/>
        </a:solidFill>
        <a:latin typeface="Arial" pitchFamily="34" charset="0"/>
        <a:ea typeface="+mn-ea"/>
        <a:cs typeface="+mn-cs"/>
      </a:defRPr>
    </a:lvl1pPr>
    <a:lvl2pPr marL="457200" algn="l" rtl="0" eaLnBrk="0" fontAlgn="base" hangingPunct="0">
      <a:spcBef>
        <a:spcPct val="0"/>
      </a:spcBef>
      <a:spcAft>
        <a:spcPct val="0"/>
      </a:spcAft>
      <a:defRPr sz="2400" kern="1200">
        <a:solidFill>
          <a:schemeClr val="tx1"/>
        </a:solidFill>
        <a:latin typeface="Arial" pitchFamily="34" charset="0"/>
        <a:ea typeface="+mn-ea"/>
        <a:cs typeface="+mn-cs"/>
      </a:defRPr>
    </a:lvl2pPr>
    <a:lvl3pPr marL="914400" algn="l" rtl="0" eaLnBrk="0" fontAlgn="base" hangingPunct="0">
      <a:spcBef>
        <a:spcPct val="0"/>
      </a:spcBef>
      <a:spcAft>
        <a:spcPct val="0"/>
      </a:spcAft>
      <a:defRPr sz="2400" kern="1200">
        <a:solidFill>
          <a:schemeClr val="tx1"/>
        </a:solidFill>
        <a:latin typeface="Arial" pitchFamily="34" charset="0"/>
        <a:ea typeface="+mn-ea"/>
        <a:cs typeface="+mn-cs"/>
      </a:defRPr>
    </a:lvl3pPr>
    <a:lvl4pPr marL="1371600" algn="l" rtl="0" eaLnBrk="0" fontAlgn="base" hangingPunct="0">
      <a:spcBef>
        <a:spcPct val="0"/>
      </a:spcBef>
      <a:spcAft>
        <a:spcPct val="0"/>
      </a:spcAft>
      <a:defRPr sz="2400" kern="1200">
        <a:solidFill>
          <a:schemeClr val="tx1"/>
        </a:solidFill>
        <a:latin typeface="Arial" pitchFamily="34" charset="0"/>
        <a:ea typeface="+mn-ea"/>
        <a:cs typeface="+mn-cs"/>
      </a:defRPr>
    </a:lvl4pPr>
    <a:lvl5pPr marL="1828800" algn="l" rtl="0" eaLnBrk="0" fontAlgn="base" hangingPunct="0">
      <a:spcBef>
        <a:spcPct val="0"/>
      </a:spcBef>
      <a:spcAft>
        <a:spcPct val="0"/>
      </a:spcAft>
      <a:defRPr sz="2400" kern="1200">
        <a:solidFill>
          <a:schemeClr val="tx1"/>
        </a:solidFill>
        <a:latin typeface="Arial" pitchFamily="34" charset="0"/>
        <a:ea typeface="+mn-ea"/>
        <a:cs typeface="+mn-cs"/>
      </a:defRPr>
    </a:lvl5pPr>
    <a:lvl6pPr marL="2286000" algn="l" defTabSz="914400" rtl="0" eaLnBrk="1" latinLnBrk="0" hangingPunct="1">
      <a:defRPr sz="2400" kern="1200">
        <a:solidFill>
          <a:schemeClr val="tx1"/>
        </a:solidFill>
        <a:latin typeface="Arial" pitchFamily="34" charset="0"/>
        <a:ea typeface="+mn-ea"/>
        <a:cs typeface="+mn-cs"/>
      </a:defRPr>
    </a:lvl6pPr>
    <a:lvl7pPr marL="2743200" algn="l" defTabSz="914400" rtl="0" eaLnBrk="1" latinLnBrk="0" hangingPunct="1">
      <a:defRPr sz="2400" kern="1200">
        <a:solidFill>
          <a:schemeClr val="tx1"/>
        </a:solidFill>
        <a:latin typeface="Arial" pitchFamily="34" charset="0"/>
        <a:ea typeface="+mn-ea"/>
        <a:cs typeface="+mn-cs"/>
      </a:defRPr>
    </a:lvl7pPr>
    <a:lvl8pPr marL="3200400" algn="l" defTabSz="914400" rtl="0" eaLnBrk="1" latinLnBrk="0" hangingPunct="1">
      <a:defRPr sz="2400" kern="1200">
        <a:solidFill>
          <a:schemeClr val="tx1"/>
        </a:solidFill>
        <a:latin typeface="Arial" pitchFamily="34" charset="0"/>
        <a:ea typeface="+mn-ea"/>
        <a:cs typeface="+mn-cs"/>
      </a:defRPr>
    </a:lvl8pPr>
    <a:lvl9pPr marL="3657600" algn="l" defTabSz="914400" rtl="0" eaLnBrk="1" latinLnBrk="0" hangingPunct="1">
      <a:defRPr sz="2400" kern="1200">
        <a:solidFill>
          <a:schemeClr val="tx1"/>
        </a:solidFill>
        <a:latin typeface="Arial" pitchFamily="34"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024">
          <p15:clr>
            <a:srgbClr val="A4A3A4"/>
          </p15:clr>
        </p15:guide>
        <p15:guide id="2" pos="2304">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0000"/>
    <a:srgbClr val="00CC99"/>
    <a:srgbClr val="CC6600"/>
    <a:srgbClr val="009900"/>
    <a:srgbClr val="FF9900"/>
    <a:srgbClr val="000000"/>
    <a:srgbClr val="D9D9D9"/>
    <a:srgbClr val="002D80"/>
    <a:srgbClr val="002F80"/>
    <a:srgbClr val="EAEAE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1649" autoAdjust="0"/>
    <p:restoredTop sz="72671" autoAdjust="0"/>
  </p:normalViewPr>
  <p:slideViewPr>
    <p:cSldViewPr snapToGrid="0">
      <p:cViewPr varScale="1">
        <p:scale>
          <a:sx n="64" d="100"/>
          <a:sy n="64" d="100"/>
        </p:scale>
        <p:origin x="2184" y="72"/>
      </p:cViewPr>
      <p:guideLst>
        <p:guide orient="horz" pos="2160"/>
        <p:guide pos="2880"/>
      </p:guideLst>
    </p:cSldViewPr>
  </p:slideViewPr>
  <p:outlineViewPr>
    <p:cViewPr>
      <p:scale>
        <a:sx n="33" d="100"/>
        <a:sy n="33" d="100"/>
      </p:scale>
      <p:origin x="30" y="0"/>
    </p:cViewPr>
  </p:outlineViewPr>
  <p:notesTextViewPr>
    <p:cViewPr>
      <p:scale>
        <a:sx n="100" d="100"/>
        <a:sy n="100" d="100"/>
      </p:scale>
      <p:origin x="0" y="0"/>
    </p:cViewPr>
  </p:notesTextViewPr>
  <p:sorterViewPr>
    <p:cViewPr>
      <p:scale>
        <a:sx n="66" d="100"/>
        <a:sy n="66" d="100"/>
      </p:scale>
      <p:origin x="0" y="-4438"/>
    </p:cViewPr>
  </p:sorterViewPr>
  <p:notesViewPr>
    <p:cSldViewPr snapToGrid="0">
      <p:cViewPr>
        <p:scale>
          <a:sx n="100" d="100"/>
          <a:sy n="100" d="100"/>
        </p:scale>
        <p:origin x="-708" y="2580"/>
      </p:cViewPr>
      <p:guideLst>
        <p:guide orient="horz" pos="3024"/>
        <p:guide pos="2304"/>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presProps" Target="pres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4.wmf"/></Relationships>
</file>

<file path=ppt/drawings/_rels/vmlDrawing2.vml.rels><?xml version="1.0" encoding="UTF-8" standalone="yes"?>
<Relationships xmlns="http://schemas.openxmlformats.org/package/2006/relationships"><Relationship Id="rId2" Type="http://schemas.openxmlformats.org/officeDocument/2006/relationships/image" Target="../media/image28.wmf"/><Relationship Id="rId1" Type="http://schemas.openxmlformats.org/officeDocument/2006/relationships/image" Target="../media/image27.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477408994"/>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2770" name="Rectangle 4"/>
          <p:cNvSpPr>
            <a:spLocks noGrp="1" noRot="1" noChangeAspect="1" noChangeArrowheads="1" noTextEdit="1"/>
          </p:cNvSpPr>
          <p:nvPr>
            <p:ph type="sldImg" idx="2"/>
          </p:nvPr>
        </p:nvSpPr>
        <p:spPr bwMode="auto">
          <a:xfrm>
            <a:off x="1258888" y="720725"/>
            <a:ext cx="4800600" cy="3598863"/>
          </a:xfrm>
          <a:prstGeom prst="rect">
            <a:avLst/>
          </a:prstGeom>
          <a:noFill/>
          <a:ln w="9525">
            <a:solidFill>
              <a:srgbClr val="00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38917" name="Rectangle 5"/>
          <p:cNvSpPr>
            <a:spLocks noGrp="1" noChangeArrowheads="1"/>
          </p:cNvSpPr>
          <p:nvPr>
            <p:ph type="body" sz="quarter" idx="3"/>
          </p:nvPr>
        </p:nvSpPr>
        <p:spPr bwMode="auto">
          <a:xfrm>
            <a:off x="974725" y="4560888"/>
            <a:ext cx="5365750" cy="43195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6644" tIns="48322" rIns="96644" bIns="48322"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38918" name="Rectangle 6"/>
          <p:cNvSpPr>
            <a:spLocks noGrp="1" noChangeArrowheads="1"/>
          </p:cNvSpPr>
          <p:nvPr>
            <p:ph type="ftr" sz="quarter" idx="4"/>
          </p:nvPr>
        </p:nvSpPr>
        <p:spPr bwMode="auto">
          <a:xfrm>
            <a:off x="0" y="9120188"/>
            <a:ext cx="3170238" cy="4810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6644" tIns="48322" rIns="96644" bIns="48322" numCol="1" anchor="b" anchorCtr="0" compatLnSpc="1">
            <a:prstTxWarp prst="textNoShape">
              <a:avLst/>
            </a:prstTxWarp>
          </a:bodyPr>
          <a:lstStyle>
            <a:lvl1pPr defTabSz="966788">
              <a:defRPr sz="1000"/>
            </a:lvl1pPr>
          </a:lstStyle>
          <a:p>
            <a:pPr>
              <a:defRPr/>
            </a:pPr>
            <a:r>
              <a:rPr lang="en-US" dirty="0"/>
              <a:t>FEMA P-752 Notes</a:t>
            </a:r>
          </a:p>
        </p:txBody>
      </p:sp>
      <p:sp>
        <p:nvSpPr>
          <p:cNvPr id="38919" name="Rectangle 7"/>
          <p:cNvSpPr>
            <a:spLocks noGrp="1" noChangeArrowheads="1"/>
          </p:cNvSpPr>
          <p:nvPr>
            <p:ph type="sldNum" sz="quarter" idx="5"/>
          </p:nvPr>
        </p:nvSpPr>
        <p:spPr bwMode="auto">
          <a:xfrm>
            <a:off x="4144963" y="9120188"/>
            <a:ext cx="3170237" cy="4810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6644" tIns="48322" rIns="96644" bIns="48322" numCol="1" anchor="b" anchorCtr="0" compatLnSpc="1">
            <a:prstTxWarp prst="textNoShape">
              <a:avLst/>
            </a:prstTxWarp>
          </a:bodyPr>
          <a:lstStyle>
            <a:lvl1pPr algn="r" defTabSz="966788">
              <a:defRPr sz="1000"/>
            </a:lvl1pPr>
          </a:lstStyle>
          <a:p>
            <a:pPr>
              <a:defRPr/>
            </a:pPr>
            <a:r>
              <a:rPr lang="en-US" dirty="0"/>
              <a:t>Introduction 1-</a:t>
            </a:r>
            <a:fld id="{0BCA867C-EB47-4D0B-A24F-7993B2C5EA2C}" type="slidenum">
              <a:rPr lang="en-US"/>
              <a:pPr>
                <a:defRPr/>
              </a:pPr>
              <a:t>‹#›</a:t>
            </a:fld>
            <a:endParaRPr lang="en-US" dirty="0"/>
          </a:p>
        </p:txBody>
      </p:sp>
    </p:spTree>
    <p:extLst>
      <p:ext uri="{BB962C8B-B14F-4D97-AF65-F5344CB8AC3E}">
        <p14:creationId xmlns:p14="http://schemas.microsoft.com/office/powerpoint/2010/main" val="1901899125"/>
      </p:ext>
    </p:extLst>
  </p:cSld>
  <p:clrMap bg1="lt1" tx1="dk1" bg2="lt2" tx2="dk2" accent1="accent1" accent2="accent2" accent3="accent3" accent4="accent4" accent5="accent5" accent6="accent6" hlink="hlink" folHlink="folHlink"/>
  <p:hf hdr="0" dt="0"/>
  <p:notesStyle>
    <a:lvl1pPr algn="l" rtl="0" eaLnBrk="0" fontAlgn="base" hangingPunct="0">
      <a:spcBef>
        <a:spcPct val="30000"/>
      </a:spcBef>
      <a:spcAft>
        <a:spcPct val="0"/>
      </a:spcAft>
      <a:defRPr sz="1100" kern="1200">
        <a:solidFill>
          <a:schemeClr val="tx1"/>
        </a:solidFill>
        <a:latin typeface="Arial" pitchFamily="34" charset="0"/>
        <a:ea typeface="+mn-ea"/>
        <a:cs typeface="+mn-cs"/>
      </a:defRPr>
    </a:lvl1pPr>
    <a:lvl2pPr marL="457200" algn="l" rtl="0" eaLnBrk="0" fontAlgn="base" hangingPunct="0">
      <a:spcBef>
        <a:spcPct val="30000"/>
      </a:spcBef>
      <a:spcAft>
        <a:spcPct val="0"/>
      </a:spcAft>
      <a:defRPr sz="1200" kern="1200">
        <a:solidFill>
          <a:schemeClr val="tx1"/>
        </a:solidFill>
        <a:latin typeface="Arial" pitchFamily="34" charset="0"/>
        <a:ea typeface="+mn-ea"/>
        <a:cs typeface="+mn-cs"/>
      </a:defRPr>
    </a:lvl2pPr>
    <a:lvl3pPr marL="914400" algn="l" rtl="0" eaLnBrk="0" fontAlgn="base" hangingPunct="0">
      <a:spcBef>
        <a:spcPct val="30000"/>
      </a:spcBef>
      <a:spcAft>
        <a:spcPct val="0"/>
      </a:spcAft>
      <a:defRPr sz="1200" kern="1200">
        <a:solidFill>
          <a:schemeClr val="tx1"/>
        </a:solidFill>
        <a:latin typeface="Arial" pitchFamily="34" charset="0"/>
        <a:ea typeface="+mn-ea"/>
        <a:cs typeface="+mn-cs"/>
      </a:defRPr>
    </a:lvl3pPr>
    <a:lvl4pPr marL="1371600" algn="l" rtl="0" eaLnBrk="0" fontAlgn="base" hangingPunct="0">
      <a:spcBef>
        <a:spcPct val="30000"/>
      </a:spcBef>
      <a:spcAft>
        <a:spcPct val="0"/>
      </a:spcAft>
      <a:defRPr sz="1200" kern="1200">
        <a:solidFill>
          <a:schemeClr val="tx1"/>
        </a:solidFill>
        <a:latin typeface="Arial" pitchFamily="34" charset="0"/>
        <a:ea typeface="+mn-ea"/>
        <a:cs typeface="+mn-cs"/>
      </a:defRPr>
    </a:lvl4pPr>
    <a:lvl5pPr marL="1828800" algn="l" rtl="0" eaLnBrk="0" fontAlgn="base" hangingPunct="0">
      <a:spcBef>
        <a:spcPct val="30000"/>
      </a:spcBef>
      <a:spcAft>
        <a:spcPct val="0"/>
      </a:spcAft>
      <a:defRPr sz="1200" kern="1200">
        <a:solidFill>
          <a:schemeClr val="tx1"/>
        </a:solidFill>
        <a:latin typeface="Arial"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a:t>Graphic shows cover of the NEHRP Provisions FEMA P-1052.</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baseline="0" dirty="0"/>
          </a:p>
          <a:p>
            <a:pPr marL="0" marR="0" indent="0" algn="l" defTabSz="914400" rtl="0" eaLnBrk="0" fontAlgn="base" latinLnBrk="0" hangingPunct="0">
              <a:lnSpc>
                <a:spcPct val="100000"/>
              </a:lnSpc>
              <a:spcBef>
                <a:spcPct val="30000"/>
              </a:spcBef>
              <a:spcAft>
                <a:spcPct val="0"/>
              </a:spcAft>
              <a:buClrTx/>
              <a:buSzTx/>
              <a:buFontTx/>
              <a:buNone/>
              <a:tabLst/>
              <a:defRPr/>
            </a:pPr>
            <a:r>
              <a:rPr lang="en-US" baseline="0" dirty="0"/>
              <a:t>The 2015 NEHRP Recommended Seismic Provisions are a new resource document that facilitates and translates the state-of-the-art knowledge into design practice. To help in understanding these new Provisions, design examples are also published which apply the new requirements of FEMA P-1051. This presentation complements the Chapter 16 design example of structures that incorporate supplemental energy dissipation devices.</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baseline="0" dirty="0"/>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a:t>This set of instructional slides is the</a:t>
            </a:r>
            <a:r>
              <a:rPr lang="en-US" baseline="0" dirty="0"/>
              <a:t> first of two 90 minute presentations. It provides the background on supplemental energy dissipation devices and their seismic design requirements.</a:t>
            </a:r>
          </a:p>
          <a:p>
            <a:pPr marL="0" marR="0" indent="0" algn="l" defTabSz="914400" rtl="0" eaLnBrk="0" fontAlgn="base" latinLnBrk="0" hangingPunct="0">
              <a:lnSpc>
                <a:spcPct val="100000"/>
              </a:lnSpc>
              <a:spcBef>
                <a:spcPct val="30000"/>
              </a:spcBef>
              <a:spcAft>
                <a:spcPct val="0"/>
              </a:spcAft>
              <a:buClrTx/>
              <a:buSzTx/>
              <a:buFontTx/>
              <a:buNone/>
              <a:tabLst/>
              <a:defRPr/>
            </a:pPr>
            <a:endParaRPr lang="en-NZ" baseline="0" dirty="0"/>
          </a:p>
        </p:txBody>
      </p:sp>
      <p:sp>
        <p:nvSpPr>
          <p:cNvPr id="4" name="Footer Placeholder 3"/>
          <p:cNvSpPr>
            <a:spLocks noGrp="1"/>
          </p:cNvSpPr>
          <p:nvPr>
            <p:ph type="ftr" sz="quarter" idx="10"/>
          </p:nvPr>
        </p:nvSpPr>
        <p:spPr/>
        <p:txBody>
          <a:bodyPr/>
          <a:lstStyle/>
          <a:p>
            <a:pPr>
              <a:defRPr/>
            </a:pPr>
            <a:r>
              <a:rPr lang="en-US" dirty="0"/>
              <a:t>FEMA P-752 Notes</a:t>
            </a:r>
          </a:p>
        </p:txBody>
      </p:sp>
      <p:sp>
        <p:nvSpPr>
          <p:cNvPr id="5" name="Slide Number Placeholder 4"/>
          <p:cNvSpPr>
            <a:spLocks noGrp="1"/>
          </p:cNvSpPr>
          <p:nvPr>
            <p:ph type="sldNum" sz="quarter" idx="11"/>
          </p:nvPr>
        </p:nvSpPr>
        <p:spPr/>
        <p:txBody>
          <a:bodyPr/>
          <a:lstStyle/>
          <a:p>
            <a:pPr>
              <a:defRPr/>
            </a:pPr>
            <a:r>
              <a:rPr lang="en-US" dirty="0"/>
              <a:t>Introduction 1-</a:t>
            </a:r>
            <a:fld id="{0BCA867C-EB47-4D0B-A24F-7993B2C5EA2C}" type="slidenum">
              <a:rPr lang="en-US" smtClean="0"/>
              <a:pPr>
                <a:defRPr/>
              </a:pPr>
              <a:t>1</a:t>
            </a:fld>
            <a:endParaRPr lang="en-US" dirty="0"/>
          </a:p>
        </p:txBody>
      </p:sp>
    </p:spTree>
    <p:extLst>
      <p:ext uri="{BB962C8B-B14F-4D97-AF65-F5344CB8AC3E}">
        <p14:creationId xmlns:p14="http://schemas.microsoft.com/office/powerpoint/2010/main" val="181209069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r>
              <a:rPr lang="en-NZ" baseline="0" dirty="0"/>
              <a:t>Active and semi-active damping systems are more of academic interest in the USA. Passive dampers, which are mechanical systems that require no external power source, have been used on hundreds of structures world-wide.</a:t>
            </a:r>
          </a:p>
          <a:p>
            <a:endParaRPr lang="en-NZ" baseline="0" dirty="0"/>
          </a:p>
          <a:p>
            <a:endParaRPr lang="en-NZ" baseline="0" dirty="0"/>
          </a:p>
        </p:txBody>
      </p:sp>
      <p:sp>
        <p:nvSpPr>
          <p:cNvPr id="4" name="Footer Placeholder 3"/>
          <p:cNvSpPr>
            <a:spLocks noGrp="1"/>
          </p:cNvSpPr>
          <p:nvPr>
            <p:ph type="ftr" sz="quarter" idx="10"/>
          </p:nvPr>
        </p:nvSpPr>
        <p:spPr/>
        <p:txBody>
          <a:bodyPr/>
          <a:lstStyle/>
          <a:p>
            <a:pPr>
              <a:defRPr/>
            </a:pPr>
            <a:r>
              <a:rPr lang="en-US" dirty="0"/>
              <a:t>FEMA P-752 Notes</a:t>
            </a:r>
          </a:p>
        </p:txBody>
      </p:sp>
      <p:sp>
        <p:nvSpPr>
          <p:cNvPr id="5" name="Slide Number Placeholder 4"/>
          <p:cNvSpPr>
            <a:spLocks noGrp="1"/>
          </p:cNvSpPr>
          <p:nvPr>
            <p:ph type="sldNum" sz="quarter" idx="11"/>
          </p:nvPr>
        </p:nvSpPr>
        <p:spPr/>
        <p:txBody>
          <a:bodyPr/>
          <a:lstStyle/>
          <a:p>
            <a:pPr>
              <a:defRPr/>
            </a:pPr>
            <a:r>
              <a:rPr lang="en-US" dirty="0"/>
              <a:t>Introduction 1-</a:t>
            </a:r>
            <a:fld id="{0BCA867C-EB47-4D0B-A24F-7993B2C5EA2C}" type="slidenum">
              <a:rPr lang="en-US" smtClean="0"/>
              <a:pPr>
                <a:defRPr/>
              </a:pPr>
              <a:t>10</a:t>
            </a:fld>
            <a:endParaRPr lang="en-US" dirty="0"/>
          </a:p>
        </p:txBody>
      </p:sp>
    </p:spTree>
    <p:extLst>
      <p:ext uri="{BB962C8B-B14F-4D97-AF65-F5344CB8AC3E}">
        <p14:creationId xmlns:p14="http://schemas.microsoft.com/office/powerpoint/2010/main" val="86692725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NZ" baseline="0" dirty="0"/>
              <a:t>The way in which passive dampers absorb and dissipate energy can be classified in to three groups: Displacement-dependent, velocity-dependent and other.</a:t>
            </a:r>
          </a:p>
          <a:p>
            <a:pPr marL="0" marR="0" indent="0" algn="l" defTabSz="914400" rtl="0" eaLnBrk="0" fontAlgn="base" latinLnBrk="0" hangingPunct="0">
              <a:lnSpc>
                <a:spcPct val="100000"/>
              </a:lnSpc>
              <a:spcBef>
                <a:spcPct val="30000"/>
              </a:spcBef>
              <a:spcAft>
                <a:spcPct val="0"/>
              </a:spcAft>
              <a:buClrTx/>
              <a:buSzTx/>
              <a:buFontTx/>
              <a:buNone/>
              <a:tabLst/>
              <a:defRPr/>
            </a:pPr>
            <a:endParaRPr lang="en-NZ" baseline="0" dirty="0"/>
          </a:p>
          <a:p>
            <a:pPr marL="0" marR="0" lvl="0" indent="0" algn="l" defTabSz="914400" rtl="0" eaLnBrk="0" fontAlgn="base" latinLnBrk="0" hangingPunct="0">
              <a:lnSpc>
                <a:spcPct val="100000"/>
              </a:lnSpc>
              <a:spcBef>
                <a:spcPct val="30000"/>
              </a:spcBef>
              <a:spcAft>
                <a:spcPct val="0"/>
              </a:spcAft>
              <a:buClrTx/>
              <a:buSzTx/>
              <a:buFontTx/>
              <a:buNone/>
              <a:tabLst/>
              <a:defRPr/>
            </a:pPr>
            <a:endParaRPr lang="en-NZ" i="1" baseline="0" dirty="0"/>
          </a:p>
        </p:txBody>
      </p:sp>
      <p:sp>
        <p:nvSpPr>
          <p:cNvPr id="4" name="Footer Placeholder 3"/>
          <p:cNvSpPr>
            <a:spLocks noGrp="1"/>
          </p:cNvSpPr>
          <p:nvPr>
            <p:ph type="ftr" sz="quarter" idx="10"/>
          </p:nvPr>
        </p:nvSpPr>
        <p:spPr/>
        <p:txBody>
          <a:bodyPr/>
          <a:lstStyle/>
          <a:p>
            <a:pPr>
              <a:defRPr/>
            </a:pPr>
            <a:r>
              <a:rPr lang="en-US" dirty="0"/>
              <a:t>FEMA P-752 Notes</a:t>
            </a:r>
          </a:p>
        </p:txBody>
      </p:sp>
      <p:sp>
        <p:nvSpPr>
          <p:cNvPr id="5" name="Slide Number Placeholder 4"/>
          <p:cNvSpPr>
            <a:spLocks noGrp="1"/>
          </p:cNvSpPr>
          <p:nvPr>
            <p:ph type="sldNum" sz="quarter" idx="11"/>
          </p:nvPr>
        </p:nvSpPr>
        <p:spPr/>
        <p:txBody>
          <a:bodyPr/>
          <a:lstStyle/>
          <a:p>
            <a:pPr>
              <a:defRPr/>
            </a:pPr>
            <a:r>
              <a:rPr lang="en-US" dirty="0"/>
              <a:t>Introduction 1-</a:t>
            </a:r>
            <a:fld id="{0BCA867C-EB47-4D0B-A24F-7993B2C5EA2C}" type="slidenum">
              <a:rPr lang="en-US" smtClean="0"/>
              <a:pPr>
                <a:defRPr/>
              </a:pPr>
              <a:t>11</a:t>
            </a:fld>
            <a:endParaRPr lang="en-US" dirty="0"/>
          </a:p>
        </p:txBody>
      </p:sp>
    </p:spTree>
    <p:extLst>
      <p:ext uri="{BB962C8B-B14F-4D97-AF65-F5344CB8AC3E}">
        <p14:creationId xmlns:p14="http://schemas.microsoft.com/office/powerpoint/2010/main" val="233810252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NZ" baseline="0" dirty="0"/>
              <a:t>The figure in this slide contains four drawings arranged in a grid.  The upper two drawings show a metallic yielding damping device on the left, and a friction sliding device on the right.  The lower two drawings show force-displacement hysteresis loops.  The left hysteresis loop corresponds to the metallic yielding device, and the loop shown has a diamond shape.  The right hysteresis loop corresponds to the friction sliding device and the loop shown has a rectangular shape.</a:t>
            </a:r>
          </a:p>
          <a:p>
            <a:pPr marL="0" marR="0" indent="0" algn="l" defTabSz="914400" rtl="0" eaLnBrk="0" fontAlgn="base" latinLnBrk="0" hangingPunct="0">
              <a:lnSpc>
                <a:spcPct val="100000"/>
              </a:lnSpc>
              <a:spcBef>
                <a:spcPct val="30000"/>
              </a:spcBef>
              <a:spcAft>
                <a:spcPct val="0"/>
              </a:spcAft>
              <a:buClrTx/>
              <a:buSzTx/>
              <a:buFontTx/>
              <a:buNone/>
              <a:tabLst/>
              <a:defRPr/>
            </a:pPr>
            <a:endParaRPr lang="en-NZ" baseline="0" dirty="0"/>
          </a:p>
          <a:p>
            <a:pPr marL="0" marR="0" indent="0" algn="l" defTabSz="914400" rtl="0" eaLnBrk="0" fontAlgn="base" latinLnBrk="0" hangingPunct="0">
              <a:lnSpc>
                <a:spcPct val="100000"/>
              </a:lnSpc>
              <a:spcBef>
                <a:spcPct val="30000"/>
              </a:spcBef>
              <a:spcAft>
                <a:spcPct val="0"/>
              </a:spcAft>
              <a:buClrTx/>
              <a:buSzTx/>
              <a:buFontTx/>
              <a:buNone/>
              <a:tabLst/>
              <a:defRPr/>
            </a:pPr>
            <a:r>
              <a:rPr lang="en-NZ" baseline="0" dirty="0"/>
              <a:t>Displacement-dependent </a:t>
            </a:r>
            <a:r>
              <a:rPr lang="en-NZ" dirty="0"/>
              <a:t>devices have a hysteretic force-displacement behaviour</a:t>
            </a:r>
            <a:r>
              <a:rPr lang="en-NZ" baseline="0" dirty="0"/>
              <a:t> whereby energy is dissipated by yielding of metals or through sliding friction. </a:t>
            </a:r>
          </a:p>
          <a:p>
            <a:pPr marL="0" marR="0" indent="0" algn="l" defTabSz="914400" rtl="0" eaLnBrk="0" fontAlgn="base" latinLnBrk="0" hangingPunct="0">
              <a:lnSpc>
                <a:spcPct val="100000"/>
              </a:lnSpc>
              <a:spcBef>
                <a:spcPct val="30000"/>
              </a:spcBef>
              <a:spcAft>
                <a:spcPct val="0"/>
              </a:spcAft>
              <a:buClrTx/>
              <a:buSzTx/>
              <a:buFontTx/>
              <a:buNone/>
              <a:tabLst/>
              <a:defRPr/>
            </a:pPr>
            <a:endParaRPr lang="en-NZ" baseline="0" dirty="0"/>
          </a:p>
          <a:p>
            <a:endParaRPr lang="en-NZ" baseline="0" dirty="0"/>
          </a:p>
        </p:txBody>
      </p:sp>
      <p:sp>
        <p:nvSpPr>
          <p:cNvPr id="4" name="Footer Placeholder 3"/>
          <p:cNvSpPr>
            <a:spLocks noGrp="1"/>
          </p:cNvSpPr>
          <p:nvPr>
            <p:ph type="ftr" sz="quarter" idx="10"/>
          </p:nvPr>
        </p:nvSpPr>
        <p:spPr/>
        <p:txBody>
          <a:bodyPr/>
          <a:lstStyle/>
          <a:p>
            <a:pPr>
              <a:defRPr/>
            </a:pPr>
            <a:r>
              <a:rPr lang="en-US" dirty="0"/>
              <a:t>FEMA P-752 Notes</a:t>
            </a:r>
          </a:p>
        </p:txBody>
      </p:sp>
      <p:sp>
        <p:nvSpPr>
          <p:cNvPr id="5" name="Slide Number Placeholder 4"/>
          <p:cNvSpPr>
            <a:spLocks noGrp="1"/>
          </p:cNvSpPr>
          <p:nvPr>
            <p:ph type="sldNum" sz="quarter" idx="11"/>
          </p:nvPr>
        </p:nvSpPr>
        <p:spPr/>
        <p:txBody>
          <a:bodyPr/>
          <a:lstStyle/>
          <a:p>
            <a:pPr>
              <a:defRPr/>
            </a:pPr>
            <a:r>
              <a:rPr lang="en-US" dirty="0"/>
              <a:t>Introduction 1-</a:t>
            </a:r>
            <a:fld id="{0BCA867C-EB47-4D0B-A24F-7993B2C5EA2C}" type="slidenum">
              <a:rPr lang="en-US" smtClean="0"/>
              <a:pPr>
                <a:defRPr/>
              </a:pPr>
              <a:t>12</a:t>
            </a:fld>
            <a:endParaRPr lang="en-US" dirty="0"/>
          </a:p>
        </p:txBody>
      </p:sp>
    </p:spTree>
    <p:extLst>
      <p:ext uri="{BB962C8B-B14F-4D97-AF65-F5344CB8AC3E}">
        <p14:creationId xmlns:p14="http://schemas.microsoft.com/office/powerpoint/2010/main" val="224644600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r>
              <a:rPr lang="en-NZ" baseline="0" dirty="0"/>
              <a:t>This slide contains a schematic drawing of a single structural portal frame, consisting of two columns and a beam.  Inside the portal frame are two braces forming a chevron (inverted “V”) shape.  At the apex of the two braces is a yielding metallic damping device.  The device is activated by relative lateral movements between the beam and the apex of the two braces.</a:t>
            </a:r>
          </a:p>
          <a:p>
            <a:endParaRPr lang="en-NZ" baseline="0" dirty="0"/>
          </a:p>
          <a:p>
            <a:r>
              <a:rPr lang="en-NZ" baseline="0" dirty="0"/>
              <a:t>One (of many) examples of the metallic yielding devices is triangular shaped flexural-yielding plates used at the top of a chevron brace (aka the ADAS system). </a:t>
            </a:r>
          </a:p>
          <a:p>
            <a:endParaRPr lang="en-NZ" baseline="0" dirty="0"/>
          </a:p>
        </p:txBody>
      </p:sp>
      <p:sp>
        <p:nvSpPr>
          <p:cNvPr id="4" name="Footer Placeholder 3"/>
          <p:cNvSpPr>
            <a:spLocks noGrp="1"/>
          </p:cNvSpPr>
          <p:nvPr>
            <p:ph type="ftr" sz="quarter" idx="10"/>
          </p:nvPr>
        </p:nvSpPr>
        <p:spPr/>
        <p:txBody>
          <a:bodyPr/>
          <a:lstStyle/>
          <a:p>
            <a:pPr>
              <a:defRPr/>
            </a:pPr>
            <a:r>
              <a:rPr lang="en-US" dirty="0"/>
              <a:t>FEMA P-752 Notes</a:t>
            </a:r>
          </a:p>
        </p:txBody>
      </p:sp>
      <p:sp>
        <p:nvSpPr>
          <p:cNvPr id="5" name="Slide Number Placeholder 4"/>
          <p:cNvSpPr>
            <a:spLocks noGrp="1"/>
          </p:cNvSpPr>
          <p:nvPr>
            <p:ph type="sldNum" sz="quarter" idx="11"/>
          </p:nvPr>
        </p:nvSpPr>
        <p:spPr/>
        <p:txBody>
          <a:bodyPr/>
          <a:lstStyle/>
          <a:p>
            <a:pPr>
              <a:defRPr/>
            </a:pPr>
            <a:r>
              <a:rPr lang="en-US" dirty="0"/>
              <a:t>Introduction 1-</a:t>
            </a:r>
            <a:fld id="{0BCA867C-EB47-4D0B-A24F-7993B2C5EA2C}" type="slidenum">
              <a:rPr lang="en-US" smtClean="0"/>
              <a:pPr>
                <a:defRPr/>
              </a:pPr>
              <a:t>13</a:t>
            </a:fld>
            <a:endParaRPr lang="en-US" dirty="0"/>
          </a:p>
        </p:txBody>
      </p:sp>
    </p:spTree>
    <p:extLst>
      <p:ext uri="{BB962C8B-B14F-4D97-AF65-F5344CB8AC3E}">
        <p14:creationId xmlns:p14="http://schemas.microsoft.com/office/powerpoint/2010/main" val="296314062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r>
              <a:rPr lang="en-NZ" baseline="0" dirty="0"/>
              <a:t>The figure on this slide shows a single structural bay of a building frame, consisting of a column on the left and right, and a beam at the top and the bottom.  A diagonal brace is arranged across this framing bay.  In line with the structural steel brace is a yielding brace system device.  Also shown to the right of this figure is a photograph of a yielding brace system device, and a plot of the hysteresis loops generated by that device.</a:t>
            </a:r>
          </a:p>
          <a:p>
            <a:endParaRPr lang="en-NZ" baseline="0" dirty="0"/>
          </a:p>
          <a:p>
            <a:r>
              <a:rPr lang="en-NZ" baseline="0" dirty="0"/>
              <a:t>Another example of a metallic yielding device is the cast steel yielding brace system, whereby the triangulated fingers of the YBS connector yield (primarily) in flexure.</a:t>
            </a:r>
          </a:p>
          <a:p>
            <a:endParaRPr lang="en-NZ" baseline="0" dirty="0"/>
          </a:p>
        </p:txBody>
      </p:sp>
      <p:sp>
        <p:nvSpPr>
          <p:cNvPr id="4" name="Footer Placeholder 3"/>
          <p:cNvSpPr>
            <a:spLocks noGrp="1"/>
          </p:cNvSpPr>
          <p:nvPr>
            <p:ph type="ftr" sz="quarter" idx="10"/>
          </p:nvPr>
        </p:nvSpPr>
        <p:spPr/>
        <p:txBody>
          <a:bodyPr/>
          <a:lstStyle/>
          <a:p>
            <a:pPr>
              <a:defRPr/>
            </a:pPr>
            <a:r>
              <a:rPr lang="en-US" dirty="0"/>
              <a:t>FEMA P-752 Notes</a:t>
            </a:r>
          </a:p>
        </p:txBody>
      </p:sp>
      <p:sp>
        <p:nvSpPr>
          <p:cNvPr id="5" name="Slide Number Placeholder 4"/>
          <p:cNvSpPr>
            <a:spLocks noGrp="1"/>
          </p:cNvSpPr>
          <p:nvPr>
            <p:ph type="sldNum" sz="quarter" idx="11"/>
          </p:nvPr>
        </p:nvSpPr>
        <p:spPr/>
        <p:txBody>
          <a:bodyPr/>
          <a:lstStyle/>
          <a:p>
            <a:pPr>
              <a:defRPr/>
            </a:pPr>
            <a:r>
              <a:rPr lang="en-US" dirty="0"/>
              <a:t>Introduction 1-</a:t>
            </a:r>
            <a:fld id="{0BCA867C-EB47-4D0B-A24F-7993B2C5EA2C}" type="slidenum">
              <a:rPr lang="en-US" smtClean="0"/>
              <a:pPr>
                <a:defRPr/>
              </a:pPr>
              <a:t>14</a:t>
            </a:fld>
            <a:endParaRPr lang="en-US" dirty="0"/>
          </a:p>
        </p:txBody>
      </p:sp>
    </p:spTree>
    <p:extLst>
      <p:ext uri="{BB962C8B-B14F-4D97-AF65-F5344CB8AC3E}">
        <p14:creationId xmlns:p14="http://schemas.microsoft.com/office/powerpoint/2010/main" val="293619055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NZ" baseline="0" dirty="0"/>
              <a:t>This slide contains a photograph of a slotted-bolted friction damper installed in a diagonal structural brace. The device consists of a series of plates and sheets of frictional sliding material bolted around the diagonal brace.</a:t>
            </a:r>
          </a:p>
          <a:p>
            <a:pPr marL="0" marR="0" indent="0" algn="l" defTabSz="914400" rtl="0" eaLnBrk="0" fontAlgn="base" latinLnBrk="0" hangingPunct="0">
              <a:lnSpc>
                <a:spcPct val="100000"/>
              </a:lnSpc>
              <a:spcBef>
                <a:spcPct val="30000"/>
              </a:spcBef>
              <a:spcAft>
                <a:spcPct val="0"/>
              </a:spcAft>
              <a:buClrTx/>
              <a:buSzTx/>
              <a:buFontTx/>
              <a:buNone/>
              <a:tabLst/>
              <a:defRPr/>
            </a:pPr>
            <a:endParaRPr lang="en-NZ" baseline="0" dirty="0"/>
          </a:p>
          <a:p>
            <a:pPr marL="0" marR="0" indent="0" algn="l" defTabSz="914400" rtl="0" eaLnBrk="0" fontAlgn="base" latinLnBrk="0" hangingPunct="0">
              <a:lnSpc>
                <a:spcPct val="100000"/>
              </a:lnSpc>
              <a:spcBef>
                <a:spcPct val="30000"/>
              </a:spcBef>
              <a:spcAft>
                <a:spcPct val="0"/>
              </a:spcAft>
              <a:buClrTx/>
              <a:buSzTx/>
              <a:buFontTx/>
              <a:buNone/>
              <a:tabLst/>
              <a:defRPr/>
            </a:pPr>
            <a:r>
              <a:rPr lang="en-NZ" baseline="0" dirty="0"/>
              <a:t>One (of many) examples of the friction devices is the slotted-bolted friction device used in-line with a diagonal brace.</a:t>
            </a:r>
          </a:p>
          <a:p>
            <a:endParaRPr lang="en-NZ" baseline="0" dirty="0"/>
          </a:p>
        </p:txBody>
      </p:sp>
      <p:sp>
        <p:nvSpPr>
          <p:cNvPr id="4" name="Footer Placeholder 3"/>
          <p:cNvSpPr>
            <a:spLocks noGrp="1"/>
          </p:cNvSpPr>
          <p:nvPr>
            <p:ph type="ftr" sz="quarter" idx="10"/>
          </p:nvPr>
        </p:nvSpPr>
        <p:spPr/>
        <p:txBody>
          <a:bodyPr/>
          <a:lstStyle/>
          <a:p>
            <a:pPr>
              <a:defRPr/>
            </a:pPr>
            <a:r>
              <a:rPr lang="en-US" dirty="0"/>
              <a:t>FEMA P-752 Notes</a:t>
            </a:r>
          </a:p>
        </p:txBody>
      </p:sp>
      <p:sp>
        <p:nvSpPr>
          <p:cNvPr id="5" name="Slide Number Placeholder 4"/>
          <p:cNvSpPr>
            <a:spLocks noGrp="1"/>
          </p:cNvSpPr>
          <p:nvPr>
            <p:ph type="sldNum" sz="quarter" idx="11"/>
          </p:nvPr>
        </p:nvSpPr>
        <p:spPr/>
        <p:txBody>
          <a:bodyPr/>
          <a:lstStyle/>
          <a:p>
            <a:pPr>
              <a:defRPr/>
            </a:pPr>
            <a:r>
              <a:rPr lang="en-US" dirty="0"/>
              <a:t>Introduction 1-</a:t>
            </a:r>
            <a:fld id="{0BCA867C-EB47-4D0B-A24F-7993B2C5EA2C}" type="slidenum">
              <a:rPr lang="en-US" smtClean="0"/>
              <a:pPr>
                <a:defRPr/>
              </a:pPr>
              <a:t>15</a:t>
            </a:fld>
            <a:endParaRPr lang="en-US" dirty="0"/>
          </a:p>
        </p:txBody>
      </p:sp>
    </p:spTree>
    <p:extLst>
      <p:ext uri="{BB962C8B-B14F-4D97-AF65-F5344CB8AC3E}">
        <p14:creationId xmlns:p14="http://schemas.microsoft.com/office/powerpoint/2010/main" val="14680894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r>
              <a:rPr lang="en-NZ" baseline="0" dirty="0"/>
              <a:t>The slide contains two graphs of hysteresis loops.  The left graph is labeled “Viscoelastic Solid or Fluid Device”, which has a hysteresis loop that is an inclined ellipse.  The right graph is labeled “Viscous Fluid Device”, which has a hysteresis loop that is a horizontal ellipse, without any inclination of the ellipse axis.</a:t>
            </a:r>
          </a:p>
          <a:p>
            <a:endParaRPr lang="en-NZ" baseline="0" dirty="0"/>
          </a:p>
          <a:p>
            <a:r>
              <a:rPr lang="en-NZ" baseline="0" dirty="0"/>
              <a:t>Viscoelastic devices operate by deformation of the viscoelastic solid material or viscoelastic fluid, where their stiffness and damping is frequency dependent. They are termed “viscous” as the damping force is proportional to velocity. A purely viscous device (i.e. zero stiffness and independent of frequency) is the fluid viscous damper.</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US" baseline="0" dirty="0"/>
          </a:p>
          <a:p>
            <a:endParaRPr lang="en-NZ" baseline="0" dirty="0"/>
          </a:p>
        </p:txBody>
      </p:sp>
      <p:sp>
        <p:nvSpPr>
          <p:cNvPr id="4" name="Footer Placeholder 3"/>
          <p:cNvSpPr>
            <a:spLocks noGrp="1"/>
          </p:cNvSpPr>
          <p:nvPr>
            <p:ph type="ftr" sz="quarter" idx="10"/>
          </p:nvPr>
        </p:nvSpPr>
        <p:spPr/>
        <p:txBody>
          <a:bodyPr/>
          <a:lstStyle/>
          <a:p>
            <a:pPr>
              <a:defRPr/>
            </a:pPr>
            <a:r>
              <a:rPr lang="en-US" dirty="0"/>
              <a:t>FEMA P-752 Notes</a:t>
            </a:r>
          </a:p>
        </p:txBody>
      </p:sp>
      <p:sp>
        <p:nvSpPr>
          <p:cNvPr id="5" name="Slide Number Placeholder 4"/>
          <p:cNvSpPr>
            <a:spLocks noGrp="1"/>
          </p:cNvSpPr>
          <p:nvPr>
            <p:ph type="sldNum" sz="quarter" idx="11"/>
          </p:nvPr>
        </p:nvSpPr>
        <p:spPr/>
        <p:txBody>
          <a:bodyPr/>
          <a:lstStyle/>
          <a:p>
            <a:pPr>
              <a:defRPr/>
            </a:pPr>
            <a:r>
              <a:rPr lang="en-US" dirty="0"/>
              <a:t>Introduction 1-</a:t>
            </a:r>
            <a:fld id="{0BCA867C-EB47-4D0B-A24F-7993B2C5EA2C}" type="slidenum">
              <a:rPr lang="en-US" smtClean="0"/>
              <a:pPr>
                <a:defRPr/>
              </a:pPr>
              <a:t>16</a:t>
            </a:fld>
            <a:endParaRPr lang="en-US" dirty="0"/>
          </a:p>
        </p:txBody>
      </p:sp>
    </p:spTree>
    <p:extLst>
      <p:ext uri="{BB962C8B-B14F-4D97-AF65-F5344CB8AC3E}">
        <p14:creationId xmlns:p14="http://schemas.microsoft.com/office/powerpoint/2010/main" val="357597674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r>
              <a:rPr lang="en-NZ" baseline="0" dirty="0"/>
              <a:t>The slide contains an illustration of a simple structural frame consisting of a column on the left and on the right, and a beam at the top and at the bottom.  Running diagonally in this frame is a structural steel brace, and in-line with the brace is a damping device labeled “Viscoelastic damper”.  Also shown on the right of the slide is a photograph of a viscoelastic damper, which consists of a central plate and two side plates.  Between the central plate and the two side plates are layers of viscoelastic material.</a:t>
            </a:r>
          </a:p>
          <a:p>
            <a:endParaRPr lang="en-NZ" baseline="0" dirty="0"/>
          </a:p>
          <a:p>
            <a:r>
              <a:rPr lang="en-NZ" baseline="0" dirty="0"/>
              <a:t>Here is an example of a viscoelastic damper installed in-line with a diagonal brace.</a:t>
            </a:r>
          </a:p>
          <a:p>
            <a:endParaRPr lang="en-NZ" baseline="0" dirty="0"/>
          </a:p>
          <a:p>
            <a:pPr marL="0" marR="0" lvl="0" indent="0" algn="l" defTabSz="914400" rtl="0" eaLnBrk="0" fontAlgn="base" latinLnBrk="0" hangingPunct="0">
              <a:lnSpc>
                <a:spcPct val="100000"/>
              </a:lnSpc>
              <a:spcBef>
                <a:spcPct val="30000"/>
              </a:spcBef>
              <a:spcAft>
                <a:spcPct val="0"/>
              </a:spcAft>
              <a:buClrTx/>
              <a:buSzTx/>
              <a:buFontTx/>
              <a:buNone/>
              <a:tabLst/>
              <a:defRPr/>
            </a:pPr>
            <a:endParaRPr lang="en-NZ" i="1" baseline="0" dirty="0"/>
          </a:p>
          <a:p>
            <a:endParaRPr lang="en-NZ" baseline="0" dirty="0"/>
          </a:p>
        </p:txBody>
      </p:sp>
      <p:sp>
        <p:nvSpPr>
          <p:cNvPr id="4" name="Footer Placeholder 3"/>
          <p:cNvSpPr>
            <a:spLocks noGrp="1"/>
          </p:cNvSpPr>
          <p:nvPr>
            <p:ph type="ftr" sz="quarter" idx="10"/>
          </p:nvPr>
        </p:nvSpPr>
        <p:spPr/>
        <p:txBody>
          <a:bodyPr/>
          <a:lstStyle/>
          <a:p>
            <a:pPr>
              <a:defRPr/>
            </a:pPr>
            <a:r>
              <a:rPr lang="en-US" dirty="0"/>
              <a:t>FEMA P-752 Notes</a:t>
            </a:r>
          </a:p>
        </p:txBody>
      </p:sp>
      <p:sp>
        <p:nvSpPr>
          <p:cNvPr id="5" name="Slide Number Placeholder 4"/>
          <p:cNvSpPr>
            <a:spLocks noGrp="1"/>
          </p:cNvSpPr>
          <p:nvPr>
            <p:ph type="sldNum" sz="quarter" idx="11"/>
          </p:nvPr>
        </p:nvSpPr>
        <p:spPr/>
        <p:txBody>
          <a:bodyPr/>
          <a:lstStyle/>
          <a:p>
            <a:pPr>
              <a:defRPr/>
            </a:pPr>
            <a:r>
              <a:rPr lang="en-US" dirty="0"/>
              <a:t>Introduction 1-</a:t>
            </a:r>
            <a:fld id="{0BCA867C-EB47-4D0B-A24F-7993B2C5EA2C}" type="slidenum">
              <a:rPr lang="en-US" smtClean="0"/>
              <a:pPr>
                <a:defRPr/>
              </a:pPr>
              <a:t>17</a:t>
            </a:fld>
            <a:endParaRPr lang="en-US" dirty="0"/>
          </a:p>
        </p:txBody>
      </p:sp>
    </p:spTree>
    <p:extLst>
      <p:ext uri="{BB962C8B-B14F-4D97-AF65-F5344CB8AC3E}">
        <p14:creationId xmlns:p14="http://schemas.microsoft.com/office/powerpoint/2010/main" val="263246272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r>
              <a:rPr lang="en-NZ" baseline="0" dirty="0"/>
              <a:t>On this slide there is a photograph of a fluid viscous wall damper.  The wall damper consists of a trough containing a viscous fluid.  A vertical metal plate is submerged in this trough.  When the plate moves through the fluid along the axis of the trough, damping forces are generated.  Another figure shows a viscous wall damper installed in a structural steel frame.  The trough is connected to a beam below, and the plate is connected to a beam above.  Lateral movement of the building frame causes relative movement of the plate through the trough of viscous fluid.</a:t>
            </a:r>
          </a:p>
          <a:p>
            <a:endParaRPr lang="en-NZ" baseline="0" dirty="0"/>
          </a:p>
          <a:p>
            <a:r>
              <a:rPr lang="en-NZ" baseline="0" dirty="0"/>
              <a:t>For fluid viscous wall dampers, the relative movement between floors causes a vane to move through viscous fluid and hence creates a damping force.</a:t>
            </a:r>
          </a:p>
          <a:p>
            <a:endParaRPr lang="en-NZ" baseline="0" dirty="0"/>
          </a:p>
        </p:txBody>
      </p:sp>
      <p:sp>
        <p:nvSpPr>
          <p:cNvPr id="4" name="Footer Placeholder 3"/>
          <p:cNvSpPr>
            <a:spLocks noGrp="1"/>
          </p:cNvSpPr>
          <p:nvPr>
            <p:ph type="ftr" sz="quarter" idx="10"/>
          </p:nvPr>
        </p:nvSpPr>
        <p:spPr/>
        <p:txBody>
          <a:bodyPr/>
          <a:lstStyle/>
          <a:p>
            <a:pPr>
              <a:defRPr/>
            </a:pPr>
            <a:r>
              <a:rPr lang="en-US" dirty="0"/>
              <a:t>FEMA P-752 Notes</a:t>
            </a:r>
          </a:p>
        </p:txBody>
      </p:sp>
      <p:sp>
        <p:nvSpPr>
          <p:cNvPr id="5" name="Slide Number Placeholder 4"/>
          <p:cNvSpPr>
            <a:spLocks noGrp="1"/>
          </p:cNvSpPr>
          <p:nvPr>
            <p:ph type="sldNum" sz="quarter" idx="11"/>
          </p:nvPr>
        </p:nvSpPr>
        <p:spPr/>
        <p:txBody>
          <a:bodyPr/>
          <a:lstStyle/>
          <a:p>
            <a:pPr>
              <a:defRPr/>
            </a:pPr>
            <a:r>
              <a:rPr lang="en-US" dirty="0"/>
              <a:t>Introduction 1-</a:t>
            </a:r>
            <a:fld id="{0BCA867C-EB47-4D0B-A24F-7993B2C5EA2C}" type="slidenum">
              <a:rPr lang="en-US" smtClean="0"/>
              <a:pPr>
                <a:defRPr/>
              </a:pPr>
              <a:t>18</a:t>
            </a:fld>
            <a:endParaRPr lang="en-US" dirty="0"/>
          </a:p>
        </p:txBody>
      </p:sp>
    </p:spTree>
    <p:extLst>
      <p:ext uri="{BB962C8B-B14F-4D97-AF65-F5344CB8AC3E}">
        <p14:creationId xmlns:p14="http://schemas.microsoft.com/office/powerpoint/2010/main" val="357181792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r>
              <a:rPr lang="en-NZ" baseline="0" dirty="0"/>
              <a:t>This slide shows a drawing which is a longitudinal section through a fluid viscous damper (FVD).  The FVD is a hydraulic cylinder.  As the cylinder is shortened and elongated, internal fluid is forced through orifices in the interior of the device.  This restricted fluid flow creates damping forces.</a:t>
            </a:r>
          </a:p>
          <a:p>
            <a:endParaRPr lang="en-NZ" baseline="0" dirty="0"/>
          </a:p>
          <a:p>
            <a:r>
              <a:rPr lang="en-NZ" baseline="0" dirty="0"/>
              <a:t>The elements of a fluid viscous damper are relatively few, however the detailing of these devices (i.e. orificing, seals, etc.) vary greatly. By moving the piston rod back and forth, fluid passes through the piston head orifices to create a damping force.</a:t>
            </a:r>
          </a:p>
          <a:p>
            <a:endParaRPr lang="en-NZ" baseline="0" dirty="0"/>
          </a:p>
        </p:txBody>
      </p:sp>
      <p:sp>
        <p:nvSpPr>
          <p:cNvPr id="4" name="Footer Placeholder 3"/>
          <p:cNvSpPr>
            <a:spLocks noGrp="1"/>
          </p:cNvSpPr>
          <p:nvPr>
            <p:ph type="ftr" sz="quarter" idx="10"/>
          </p:nvPr>
        </p:nvSpPr>
        <p:spPr/>
        <p:txBody>
          <a:bodyPr/>
          <a:lstStyle/>
          <a:p>
            <a:pPr>
              <a:defRPr/>
            </a:pPr>
            <a:r>
              <a:rPr lang="en-US" dirty="0"/>
              <a:t>FEMA P-752 Notes</a:t>
            </a:r>
          </a:p>
        </p:txBody>
      </p:sp>
      <p:sp>
        <p:nvSpPr>
          <p:cNvPr id="5" name="Slide Number Placeholder 4"/>
          <p:cNvSpPr>
            <a:spLocks noGrp="1"/>
          </p:cNvSpPr>
          <p:nvPr>
            <p:ph type="sldNum" sz="quarter" idx="11"/>
          </p:nvPr>
        </p:nvSpPr>
        <p:spPr/>
        <p:txBody>
          <a:bodyPr/>
          <a:lstStyle/>
          <a:p>
            <a:pPr>
              <a:defRPr/>
            </a:pPr>
            <a:r>
              <a:rPr lang="en-US" dirty="0"/>
              <a:t>Introduction 1-</a:t>
            </a:r>
            <a:fld id="{0BCA867C-EB47-4D0B-A24F-7993B2C5EA2C}" type="slidenum">
              <a:rPr lang="en-US" smtClean="0"/>
              <a:pPr>
                <a:defRPr/>
              </a:pPr>
              <a:t>19</a:t>
            </a:fld>
            <a:endParaRPr lang="en-US" dirty="0"/>
          </a:p>
        </p:txBody>
      </p:sp>
    </p:spTree>
    <p:extLst>
      <p:ext uri="{BB962C8B-B14F-4D97-AF65-F5344CB8AC3E}">
        <p14:creationId xmlns:p14="http://schemas.microsoft.com/office/powerpoint/2010/main" val="331560144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NZ" dirty="0"/>
              <a:t>A</a:t>
            </a:r>
            <a:r>
              <a:rPr lang="en-NZ" baseline="0" dirty="0"/>
              <a:t> g</a:t>
            </a:r>
            <a:r>
              <a:rPr lang="en-NZ" dirty="0"/>
              <a:t>raphic shows the cover of the document FEMA P-1050-1, 2015 Edition, “NEHRP Recommended Seismic Provisions for</a:t>
            </a:r>
            <a:r>
              <a:rPr lang="en-NZ" baseline="0" dirty="0"/>
              <a:t> New Buildings and Other Structures”</a:t>
            </a:r>
            <a:endParaRPr lang="en-NZ" dirty="0"/>
          </a:p>
          <a:p>
            <a:endParaRPr lang="en-NZ" dirty="0"/>
          </a:p>
          <a:p>
            <a:r>
              <a:rPr lang="en-NZ" dirty="0"/>
              <a:t>The first part of this presentation </a:t>
            </a:r>
            <a:r>
              <a:rPr lang="en-NZ" baseline="0" dirty="0"/>
              <a:t>provides a background on key concepts of the seismic provisions, types of energy dissipations devices and some real-life examples. The second part of the presentation gives an overview of the layout and content of the seismic design requirements and highlights some of the major changes recommended by the NEHRP Provisions.</a:t>
            </a:r>
          </a:p>
          <a:p>
            <a:endParaRPr lang="en-NZ" baseline="0" dirty="0"/>
          </a:p>
        </p:txBody>
      </p:sp>
      <p:sp>
        <p:nvSpPr>
          <p:cNvPr id="4" name="Footer Placeholder 3"/>
          <p:cNvSpPr>
            <a:spLocks noGrp="1"/>
          </p:cNvSpPr>
          <p:nvPr>
            <p:ph type="ftr" sz="quarter" idx="10"/>
          </p:nvPr>
        </p:nvSpPr>
        <p:spPr/>
        <p:txBody>
          <a:bodyPr/>
          <a:lstStyle/>
          <a:p>
            <a:pPr>
              <a:defRPr/>
            </a:pPr>
            <a:r>
              <a:rPr lang="en-US" dirty="0"/>
              <a:t>FEMA P-752 Notes</a:t>
            </a:r>
          </a:p>
        </p:txBody>
      </p:sp>
      <p:sp>
        <p:nvSpPr>
          <p:cNvPr id="5" name="Slide Number Placeholder 4"/>
          <p:cNvSpPr>
            <a:spLocks noGrp="1"/>
          </p:cNvSpPr>
          <p:nvPr>
            <p:ph type="sldNum" sz="quarter" idx="11"/>
          </p:nvPr>
        </p:nvSpPr>
        <p:spPr/>
        <p:txBody>
          <a:bodyPr/>
          <a:lstStyle/>
          <a:p>
            <a:pPr>
              <a:defRPr/>
            </a:pPr>
            <a:r>
              <a:rPr lang="en-US" dirty="0"/>
              <a:t>Introduction 1-</a:t>
            </a:r>
            <a:fld id="{0BCA867C-EB47-4D0B-A24F-7993B2C5EA2C}" type="slidenum">
              <a:rPr lang="en-US" smtClean="0"/>
              <a:pPr>
                <a:defRPr/>
              </a:pPr>
              <a:t>2</a:t>
            </a:fld>
            <a:endParaRPr lang="en-US" dirty="0"/>
          </a:p>
        </p:txBody>
      </p:sp>
    </p:spTree>
    <p:extLst>
      <p:ext uri="{BB962C8B-B14F-4D97-AF65-F5344CB8AC3E}">
        <p14:creationId xmlns:p14="http://schemas.microsoft.com/office/powerpoint/2010/main" val="183454129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r>
              <a:rPr lang="en-NZ" baseline="0" dirty="0"/>
              <a:t>This slide contains two plots showing hysteresis loops.  The left plot is a “pinched” loop, and is </a:t>
            </a:r>
            <a:r>
              <a:rPr lang="en-NZ" baseline="0" dirty="0" err="1"/>
              <a:t>labeled</a:t>
            </a:r>
            <a:r>
              <a:rPr lang="en-NZ" baseline="0" dirty="0"/>
              <a:t> “Fluid Restoring Force/Damping Device”.  The right plot is an extremely pinched loop, and is </a:t>
            </a:r>
            <a:r>
              <a:rPr lang="en-NZ" baseline="0" dirty="0" err="1"/>
              <a:t>labeled</a:t>
            </a:r>
            <a:r>
              <a:rPr lang="en-NZ" baseline="0" dirty="0"/>
              <a:t> “Frictional-Spring Device with </a:t>
            </a:r>
            <a:r>
              <a:rPr lang="en-NZ" baseline="0" dirty="0" err="1"/>
              <a:t>Recentering</a:t>
            </a:r>
            <a:r>
              <a:rPr lang="en-NZ" baseline="0" dirty="0"/>
              <a:t> Capability”.</a:t>
            </a:r>
          </a:p>
          <a:p>
            <a:endParaRPr lang="en-NZ" baseline="0" dirty="0"/>
          </a:p>
          <a:p>
            <a:r>
              <a:rPr lang="en-NZ" baseline="0" dirty="0"/>
              <a:t>Dampers that cannot be classified as displacement- or velocity-dependent are classified as “other” systems. Examples are dampers with fluid restoring force and </a:t>
            </a:r>
            <a:r>
              <a:rPr lang="en-US" baseline="0" noProof="0" dirty="0"/>
              <a:t>friction-spring</a:t>
            </a:r>
            <a:r>
              <a:rPr lang="en-NZ" baseline="0" dirty="0"/>
              <a:t> or metallic-yielding post-tensioned systems that have re-centering ability.</a:t>
            </a:r>
          </a:p>
          <a:p>
            <a:endParaRPr lang="en-NZ" baseline="0" dirty="0"/>
          </a:p>
        </p:txBody>
      </p:sp>
      <p:sp>
        <p:nvSpPr>
          <p:cNvPr id="4" name="Footer Placeholder 3"/>
          <p:cNvSpPr>
            <a:spLocks noGrp="1"/>
          </p:cNvSpPr>
          <p:nvPr>
            <p:ph type="ftr" sz="quarter" idx="10"/>
          </p:nvPr>
        </p:nvSpPr>
        <p:spPr/>
        <p:txBody>
          <a:bodyPr/>
          <a:lstStyle/>
          <a:p>
            <a:pPr>
              <a:defRPr/>
            </a:pPr>
            <a:r>
              <a:rPr lang="en-US" dirty="0"/>
              <a:t>FEMA P-752 Notes</a:t>
            </a:r>
          </a:p>
        </p:txBody>
      </p:sp>
      <p:sp>
        <p:nvSpPr>
          <p:cNvPr id="5" name="Slide Number Placeholder 4"/>
          <p:cNvSpPr>
            <a:spLocks noGrp="1"/>
          </p:cNvSpPr>
          <p:nvPr>
            <p:ph type="sldNum" sz="quarter" idx="11"/>
          </p:nvPr>
        </p:nvSpPr>
        <p:spPr/>
        <p:txBody>
          <a:bodyPr/>
          <a:lstStyle/>
          <a:p>
            <a:pPr>
              <a:defRPr/>
            </a:pPr>
            <a:r>
              <a:rPr lang="en-US" dirty="0"/>
              <a:t>Introduction 1-</a:t>
            </a:r>
            <a:fld id="{0BCA867C-EB47-4D0B-A24F-7993B2C5EA2C}" type="slidenum">
              <a:rPr lang="en-US" smtClean="0"/>
              <a:pPr>
                <a:defRPr/>
              </a:pPr>
              <a:t>20</a:t>
            </a:fld>
            <a:endParaRPr lang="en-US" dirty="0"/>
          </a:p>
        </p:txBody>
      </p:sp>
    </p:spTree>
    <p:extLst>
      <p:ext uri="{BB962C8B-B14F-4D97-AF65-F5344CB8AC3E}">
        <p14:creationId xmlns:p14="http://schemas.microsoft.com/office/powerpoint/2010/main" val="348413261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r>
              <a:rPr lang="en-NZ" baseline="0" dirty="0"/>
              <a:t>First we will outline the basic configurations of dampers. Then we will give project examples for a select few types of dampers, namely, metallic yielding, viscous wall dampers and fluid viscous dampers. </a:t>
            </a:r>
          </a:p>
          <a:p>
            <a:endParaRPr lang="en-NZ" baseline="0" dirty="0"/>
          </a:p>
          <a:p>
            <a:pPr marL="0" marR="0" lvl="0" indent="0" algn="l" defTabSz="914400" rtl="0" eaLnBrk="0" fontAlgn="base" latinLnBrk="0" hangingPunct="0">
              <a:lnSpc>
                <a:spcPct val="100000"/>
              </a:lnSpc>
              <a:spcBef>
                <a:spcPct val="30000"/>
              </a:spcBef>
              <a:spcAft>
                <a:spcPct val="0"/>
              </a:spcAft>
              <a:buClrTx/>
              <a:buSzTx/>
              <a:buFontTx/>
              <a:buNone/>
              <a:tabLst/>
              <a:defRPr/>
            </a:pPr>
            <a:endParaRPr lang="en-NZ" i="1" baseline="0" dirty="0"/>
          </a:p>
        </p:txBody>
      </p:sp>
      <p:sp>
        <p:nvSpPr>
          <p:cNvPr id="4" name="Footer Placeholder 3"/>
          <p:cNvSpPr>
            <a:spLocks noGrp="1"/>
          </p:cNvSpPr>
          <p:nvPr>
            <p:ph type="ftr" sz="quarter" idx="10"/>
          </p:nvPr>
        </p:nvSpPr>
        <p:spPr/>
        <p:txBody>
          <a:bodyPr/>
          <a:lstStyle/>
          <a:p>
            <a:pPr>
              <a:defRPr/>
            </a:pPr>
            <a:r>
              <a:rPr lang="en-US" dirty="0"/>
              <a:t>FEMA P-752 Notes</a:t>
            </a:r>
          </a:p>
        </p:txBody>
      </p:sp>
      <p:sp>
        <p:nvSpPr>
          <p:cNvPr id="5" name="Slide Number Placeholder 4"/>
          <p:cNvSpPr>
            <a:spLocks noGrp="1"/>
          </p:cNvSpPr>
          <p:nvPr>
            <p:ph type="sldNum" sz="quarter" idx="11"/>
          </p:nvPr>
        </p:nvSpPr>
        <p:spPr/>
        <p:txBody>
          <a:bodyPr/>
          <a:lstStyle/>
          <a:p>
            <a:pPr>
              <a:defRPr/>
            </a:pPr>
            <a:r>
              <a:rPr lang="en-US" dirty="0"/>
              <a:t>Introduction 1-</a:t>
            </a:r>
            <a:fld id="{0BCA867C-EB47-4D0B-A24F-7993B2C5EA2C}" type="slidenum">
              <a:rPr lang="en-US" smtClean="0"/>
              <a:pPr>
                <a:defRPr/>
              </a:pPr>
              <a:t>21</a:t>
            </a:fld>
            <a:endParaRPr lang="en-US" dirty="0"/>
          </a:p>
        </p:txBody>
      </p:sp>
    </p:spTree>
    <p:extLst>
      <p:ext uri="{BB962C8B-B14F-4D97-AF65-F5344CB8AC3E}">
        <p14:creationId xmlns:p14="http://schemas.microsoft.com/office/powerpoint/2010/main" val="110338014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r>
              <a:rPr lang="en-US" sz="1100" kern="1200" dirty="0">
                <a:solidFill>
                  <a:schemeClr val="tx1"/>
                </a:solidFill>
                <a:effectLst/>
                <a:latin typeface="Arial" pitchFamily="34" charset="0"/>
                <a:ea typeface="+mn-ea"/>
                <a:cs typeface="+mn-cs"/>
              </a:rPr>
              <a:t>In terms of damping configuration, there are three basic ways to incorporate dampers into a building: a) diagonal bracing, b) horizontal bracing and c) toggle or geometric amplification configurations. The damper increases in effectiveness from configuration a) to c). For example, the relative movement across the damper, arising from story drifts, is greater if the damper is configured horizontally compared to at an angle.  </a:t>
            </a:r>
          </a:p>
          <a:p>
            <a:endParaRPr lang="en-NZ" sz="1100" kern="1200" dirty="0">
              <a:solidFill>
                <a:schemeClr val="tx1"/>
              </a:solidFill>
              <a:effectLst/>
              <a:latin typeface="Arial" pitchFamily="34" charset="0"/>
              <a:ea typeface="+mn-ea"/>
              <a:cs typeface="+mn-cs"/>
            </a:endParaRPr>
          </a:p>
        </p:txBody>
      </p:sp>
      <p:sp>
        <p:nvSpPr>
          <p:cNvPr id="4" name="Footer Placeholder 3"/>
          <p:cNvSpPr>
            <a:spLocks noGrp="1"/>
          </p:cNvSpPr>
          <p:nvPr>
            <p:ph type="ftr" sz="quarter" idx="10"/>
          </p:nvPr>
        </p:nvSpPr>
        <p:spPr/>
        <p:txBody>
          <a:bodyPr/>
          <a:lstStyle/>
          <a:p>
            <a:pPr>
              <a:defRPr/>
            </a:pPr>
            <a:r>
              <a:rPr lang="en-US" dirty="0"/>
              <a:t>FEMA P-752 Notes</a:t>
            </a:r>
          </a:p>
        </p:txBody>
      </p:sp>
      <p:sp>
        <p:nvSpPr>
          <p:cNvPr id="5" name="Slide Number Placeholder 4"/>
          <p:cNvSpPr>
            <a:spLocks noGrp="1"/>
          </p:cNvSpPr>
          <p:nvPr>
            <p:ph type="sldNum" sz="quarter" idx="11"/>
          </p:nvPr>
        </p:nvSpPr>
        <p:spPr/>
        <p:txBody>
          <a:bodyPr/>
          <a:lstStyle/>
          <a:p>
            <a:pPr>
              <a:defRPr/>
            </a:pPr>
            <a:r>
              <a:rPr lang="en-US" dirty="0"/>
              <a:t>Introduction 1-</a:t>
            </a:r>
            <a:fld id="{0BCA867C-EB47-4D0B-A24F-7993B2C5EA2C}" type="slidenum">
              <a:rPr lang="en-US" smtClean="0"/>
              <a:pPr>
                <a:defRPr/>
              </a:pPr>
              <a:t>22</a:t>
            </a:fld>
            <a:endParaRPr lang="en-US" dirty="0"/>
          </a:p>
        </p:txBody>
      </p:sp>
    </p:spTree>
    <p:extLst>
      <p:ext uri="{BB962C8B-B14F-4D97-AF65-F5344CB8AC3E}">
        <p14:creationId xmlns:p14="http://schemas.microsoft.com/office/powerpoint/2010/main" val="88019813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NZ" baseline="0" dirty="0"/>
              <a:t>This slide contains an elevation of a simple building frame 3 stories high and 3 bays wide.  In the center bay of each story a diagonal brace is shown, and these braces are labeled “Dampers”.  The figure is titled “Diagonal Bracing with Dampers.”</a:t>
            </a:r>
          </a:p>
          <a:p>
            <a:endParaRPr lang="en-US" sz="1100" kern="1200" dirty="0">
              <a:solidFill>
                <a:schemeClr val="tx1"/>
              </a:solidFill>
              <a:effectLst/>
              <a:latin typeface="Arial" pitchFamily="34" charset="0"/>
              <a:ea typeface="+mn-ea"/>
              <a:cs typeface="+mn-cs"/>
            </a:endParaRPr>
          </a:p>
        </p:txBody>
      </p:sp>
      <p:sp>
        <p:nvSpPr>
          <p:cNvPr id="4" name="Footer Placeholder 3"/>
          <p:cNvSpPr>
            <a:spLocks noGrp="1"/>
          </p:cNvSpPr>
          <p:nvPr>
            <p:ph type="ftr" sz="quarter" idx="10"/>
          </p:nvPr>
        </p:nvSpPr>
        <p:spPr/>
        <p:txBody>
          <a:bodyPr/>
          <a:lstStyle/>
          <a:p>
            <a:pPr>
              <a:defRPr/>
            </a:pPr>
            <a:r>
              <a:rPr lang="en-US" dirty="0"/>
              <a:t>FEMA P-752 Notes</a:t>
            </a:r>
          </a:p>
        </p:txBody>
      </p:sp>
      <p:sp>
        <p:nvSpPr>
          <p:cNvPr id="5" name="Slide Number Placeholder 4"/>
          <p:cNvSpPr>
            <a:spLocks noGrp="1"/>
          </p:cNvSpPr>
          <p:nvPr>
            <p:ph type="sldNum" sz="quarter" idx="11"/>
          </p:nvPr>
        </p:nvSpPr>
        <p:spPr/>
        <p:txBody>
          <a:bodyPr/>
          <a:lstStyle/>
          <a:p>
            <a:pPr>
              <a:defRPr/>
            </a:pPr>
            <a:r>
              <a:rPr lang="en-US" dirty="0"/>
              <a:t>Introduction 1-</a:t>
            </a:r>
            <a:fld id="{0BCA867C-EB47-4D0B-A24F-7993B2C5EA2C}" type="slidenum">
              <a:rPr lang="en-US" smtClean="0"/>
              <a:pPr>
                <a:defRPr/>
              </a:pPr>
              <a:t>23</a:t>
            </a:fld>
            <a:endParaRPr lang="en-US" dirty="0"/>
          </a:p>
        </p:txBody>
      </p:sp>
    </p:spTree>
    <p:extLst>
      <p:ext uri="{BB962C8B-B14F-4D97-AF65-F5344CB8AC3E}">
        <p14:creationId xmlns:p14="http://schemas.microsoft.com/office/powerpoint/2010/main" val="382351689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NZ" baseline="0" dirty="0"/>
              <a:t>Two photographs are shown on this slide.  The left photograph shows a building under construction.  In the center of the photograph are two fluid viscous dampers arranged as diagonal braces in two separate structural framing bays.  The right photograph shows a single structural framing bay with two dampers arranged in a chevron, or inverted “V”, configuration.  Each leg of the “V” contains a single fluid viscous damper that is in-line with the structural steel brace.</a:t>
            </a:r>
          </a:p>
          <a:p>
            <a:pPr marL="0" marR="0" indent="0" algn="l" defTabSz="914400" rtl="0" eaLnBrk="0" fontAlgn="base" latinLnBrk="0" hangingPunct="0">
              <a:lnSpc>
                <a:spcPct val="100000"/>
              </a:lnSpc>
              <a:spcBef>
                <a:spcPct val="30000"/>
              </a:spcBef>
              <a:spcAft>
                <a:spcPct val="0"/>
              </a:spcAft>
              <a:buClrTx/>
              <a:buSzTx/>
              <a:buFontTx/>
              <a:buNone/>
              <a:tabLst/>
              <a:defRPr/>
            </a:pPr>
            <a:endParaRPr lang="en-NZ" baseline="0" dirty="0"/>
          </a:p>
          <a:p>
            <a:pPr marL="0" marR="0" indent="0" algn="l" defTabSz="914400" rtl="0" eaLnBrk="0" fontAlgn="base" latinLnBrk="0" hangingPunct="0">
              <a:lnSpc>
                <a:spcPct val="100000"/>
              </a:lnSpc>
              <a:spcBef>
                <a:spcPct val="30000"/>
              </a:spcBef>
              <a:spcAft>
                <a:spcPct val="0"/>
              </a:spcAft>
              <a:buClrTx/>
              <a:buSzTx/>
              <a:buFontTx/>
              <a:buNone/>
              <a:tabLst/>
              <a:defRPr/>
            </a:pPr>
            <a:r>
              <a:rPr lang="en-NZ" baseline="0" dirty="0"/>
              <a:t>Examples of diagonally configured dampers is shown here (arbitrarily for fluid viscous dampers, but applicable for other damper types).</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US" baseline="0" dirty="0"/>
          </a:p>
          <a:p>
            <a:pPr marL="0" marR="0" indent="0" algn="l" defTabSz="914400" rtl="0" eaLnBrk="0" fontAlgn="base" latinLnBrk="0" hangingPunct="0">
              <a:lnSpc>
                <a:spcPct val="100000"/>
              </a:lnSpc>
              <a:spcBef>
                <a:spcPct val="30000"/>
              </a:spcBef>
              <a:spcAft>
                <a:spcPct val="0"/>
              </a:spcAft>
              <a:buClrTx/>
              <a:buSzTx/>
              <a:buFontTx/>
              <a:buNone/>
              <a:tabLst/>
              <a:defRPr/>
            </a:pPr>
            <a:endParaRPr lang="en-NZ" baseline="0" dirty="0"/>
          </a:p>
        </p:txBody>
      </p:sp>
      <p:sp>
        <p:nvSpPr>
          <p:cNvPr id="4" name="Footer Placeholder 3"/>
          <p:cNvSpPr>
            <a:spLocks noGrp="1"/>
          </p:cNvSpPr>
          <p:nvPr>
            <p:ph type="ftr" sz="quarter" idx="10"/>
          </p:nvPr>
        </p:nvSpPr>
        <p:spPr/>
        <p:txBody>
          <a:bodyPr/>
          <a:lstStyle/>
          <a:p>
            <a:pPr>
              <a:defRPr/>
            </a:pPr>
            <a:r>
              <a:rPr lang="en-US" dirty="0"/>
              <a:t>FEMA P-752 Notes</a:t>
            </a:r>
          </a:p>
        </p:txBody>
      </p:sp>
      <p:sp>
        <p:nvSpPr>
          <p:cNvPr id="5" name="Slide Number Placeholder 4"/>
          <p:cNvSpPr>
            <a:spLocks noGrp="1"/>
          </p:cNvSpPr>
          <p:nvPr>
            <p:ph type="sldNum" sz="quarter" idx="11"/>
          </p:nvPr>
        </p:nvSpPr>
        <p:spPr/>
        <p:txBody>
          <a:bodyPr/>
          <a:lstStyle/>
          <a:p>
            <a:pPr>
              <a:defRPr/>
            </a:pPr>
            <a:r>
              <a:rPr lang="en-US" dirty="0"/>
              <a:t>Introduction 1-</a:t>
            </a:r>
            <a:fld id="{0BCA867C-EB47-4D0B-A24F-7993B2C5EA2C}" type="slidenum">
              <a:rPr lang="en-US" smtClean="0"/>
              <a:pPr>
                <a:defRPr/>
              </a:pPr>
              <a:t>24</a:t>
            </a:fld>
            <a:endParaRPr lang="en-US" dirty="0"/>
          </a:p>
        </p:txBody>
      </p:sp>
    </p:spTree>
    <p:extLst>
      <p:ext uri="{BB962C8B-B14F-4D97-AF65-F5344CB8AC3E}">
        <p14:creationId xmlns:p14="http://schemas.microsoft.com/office/powerpoint/2010/main" val="1610863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NZ" baseline="0" dirty="0"/>
              <a:t>This slide contains two drawings of dampers installed in a 3-bay by 3-story structural frame.  The left drawing shows dampers installed using chevron braces, or inverted  “V” braces.  The dampers are not in line with each brace, but are arranged horizontally at the tip of the “V”.  One end of each damper is connected to the tip of the “V”, and the other end is connected to a bracket on the beam above.  The right drawing shows fluid viscous dampers installed in parallel with a seismic isolation system.  One end of each damper is connected to the superstructure above the isolation system, and the other end is connected to a concrete plinth which projects upward from the foundation.</a:t>
            </a:r>
          </a:p>
          <a:p>
            <a:pPr marL="0" marR="0" indent="0" algn="l" defTabSz="914400" rtl="0" eaLnBrk="0" fontAlgn="base" latinLnBrk="0" hangingPunct="0">
              <a:lnSpc>
                <a:spcPct val="100000"/>
              </a:lnSpc>
              <a:spcBef>
                <a:spcPct val="30000"/>
              </a:spcBef>
              <a:spcAft>
                <a:spcPct val="0"/>
              </a:spcAft>
              <a:buClrTx/>
              <a:buSzTx/>
              <a:buFontTx/>
              <a:buNone/>
              <a:tabLst/>
              <a:defRPr/>
            </a:pPr>
            <a:endParaRPr lang="en-NZ" baseline="0" dirty="0"/>
          </a:p>
          <a:p>
            <a:pPr marL="0" marR="0" indent="0" algn="l" defTabSz="914400" rtl="0" eaLnBrk="0" fontAlgn="base" latinLnBrk="0" hangingPunct="0">
              <a:lnSpc>
                <a:spcPct val="100000"/>
              </a:lnSpc>
              <a:spcBef>
                <a:spcPct val="30000"/>
              </a:spcBef>
              <a:spcAft>
                <a:spcPct val="0"/>
              </a:spcAft>
              <a:buClrTx/>
              <a:buSzTx/>
              <a:buFontTx/>
              <a:buNone/>
              <a:tabLst/>
              <a:defRPr/>
            </a:pPr>
            <a:r>
              <a:rPr lang="en-NZ" baseline="0" dirty="0"/>
              <a:t>The horizontal configuration of the dampers is shown schematically. Dampers can be used in a dual system with base isolation.</a:t>
            </a:r>
          </a:p>
          <a:p>
            <a:pPr marL="0" marR="0" indent="0" algn="l" defTabSz="914400" rtl="0" eaLnBrk="0" fontAlgn="base" latinLnBrk="0" hangingPunct="0">
              <a:lnSpc>
                <a:spcPct val="100000"/>
              </a:lnSpc>
              <a:spcBef>
                <a:spcPct val="30000"/>
              </a:spcBef>
              <a:spcAft>
                <a:spcPct val="0"/>
              </a:spcAft>
              <a:buClrTx/>
              <a:buSzTx/>
              <a:buFontTx/>
              <a:buNone/>
              <a:tabLst/>
              <a:defRPr/>
            </a:pPr>
            <a:endParaRPr lang="en-NZ" baseline="0" dirty="0"/>
          </a:p>
        </p:txBody>
      </p:sp>
      <p:sp>
        <p:nvSpPr>
          <p:cNvPr id="4" name="Footer Placeholder 3"/>
          <p:cNvSpPr>
            <a:spLocks noGrp="1"/>
          </p:cNvSpPr>
          <p:nvPr>
            <p:ph type="ftr" sz="quarter" idx="10"/>
          </p:nvPr>
        </p:nvSpPr>
        <p:spPr/>
        <p:txBody>
          <a:bodyPr/>
          <a:lstStyle/>
          <a:p>
            <a:pPr>
              <a:defRPr/>
            </a:pPr>
            <a:r>
              <a:rPr lang="en-US" dirty="0"/>
              <a:t>FEMA P-752 Notes</a:t>
            </a:r>
          </a:p>
        </p:txBody>
      </p:sp>
      <p:sp>
        <p:nvSpPr>
          <p:cNvPr id="5" name="Slide Number Placeholder 4"/>
          <p:cNvSpPr>
            <a:spLocks noGrp="1"/>
          </p:cNvSpPr>
          <p:nvPr>
            <p:ph type="sldNum" sz="quarter" idx="11"/>
          </p:nvPr>
        </p:nvSpPr>
        <p:spPr/>
        <p:txBody>
          <a:bodyPr/>
          <a:lstStyle/>
          <a:p>
            <a:pPr>
              <a:defRPr/>
            </a:pPr>
            <a:r>
              <a:rPr lang="en-US" dirty="0"/>
              <a:t>Introduction 1-</a:t>
            </a:r>
            <a:fld id="{0BCA867C-EB47-4D0B-A24F-7993B2C5EA2C}" type="slidenum">
              <a:rPr lang="en-US" smtClean="0"/>
              <a:pPr>
                <a:defRPr/>
              </a:pPr>
              <a:t>25</a:t>
            </a:fld>
            <a:endParaRPr lang="en-US" dirty="0"/>
          </a:p>
        </p:txBody>
      </p:sp>
    </p:spTree>
    <p:extLst>
      <p:ext uri="{BB962C8B-B14F-4D97-AF65-F5344CB8AC3E}">
        <p14:creationId xmlns:p14="http://schemas.microsoft.com/office/powerpoint/2010/main" val="11104427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NZ" baseline="0" dirty="0"/>
              <a:t>This slide contains two photographs of fluid viscous dampers installed in structures.  The type of installations correspond to the two drawings shown on the previous slide.  In the left photograph dampers are shown installed in a horizontal configuration at the tip of of the “V” where two inclined braces meet (in this case the inclined braces are pointing down rather than up).  The right photograph shows a fluid viscous damper installed in parallel with a seismic isolation system.</a:t>
            </a:r>
          </a:p>
          <a:p>
            <a:pPr marL="0" marR="0" indent="0" algn="l" defTabSz="914400" rtl="0" eaLnBrk="0" fontAlgn="base" latinLnBrk="0" hangingPunct="0">
              <a:lnSpc>
                <a:spcPct val="100000"/>
              </a:lnSpc>
              <a:spcBef>
                <a:spcPct val="30000"/>
              </a:spcBef>
              <a:spcAft>
                <a:spcPct val="0"/>
              </a:spcAft>
              <a:buClrTx/>
              <a:buSzTx/>
              <a:buFontTx/>
              <a:buNone/>
              <a:tabLst/>
              <a:defRPr/>
            </a:pPr>
            <a:endParaRPr lang="en-NZ" baseline="0" dirty="0"/>
          </a:p>
          <a:p>
            <a:pPr marL="0" marR="0" indent="0" algn="l" defTabSz="914400" rtl="0" eaLnBrk="0" fontAlgn="base" latinLnBrk="0" hangingPunct="0">
              <a:lnSpc>
                <a:spcPct val="100000"/>
              </a:lnSpc>
              <a:spcBef>
                <a:spcPct val="30000"/>
              </a:spcBef>
              <a:spcAft>
                <a:spcPct val="0"/>
              </a:spcAft>
              <a:buClrTx/>
              <a:buSzTx/>
              <a:buFontTx/>
              <a:buNone/>
              <a:tabLst/>
              <a:defRPr/>
            </a:pPr>
            <a:r>
              <a:rPr lang="en-NZ" baseline="0" dirty="0"/>
              <a:t>Examples of horizontally configured dampers are shown here for a braced frame and seismic isolation system (arbitrarily for fluid viscous dampers, but applicable for other damper types).</a:t>
            </a:r>
          </a:p>
          <a:p>
            <a:pPr marL="0" marR="0" indent="0" algn="l" defTabSz="914400" rtl="0" eaLnBrk="0" fontAlgn="base" latinLnBrk="0" hangingPunct="0">
              <a:lnSpc>
                <a:spcPct val="100000"/>
              </a:lnSpc>
              <a:spcBef>
                <a:spcPct val="30000"/>
              </a:spcBef>
              <a:spcAft>
                <a:spcPct val="0"/>
              </a:spcAft>
              <a:buClrTx/>
              <a:buSzTx/>
              <a:buFontTx/>
              <a:buNone/>
              <a:tabLst/>
              <a:defRPr/>
            </a:pPr>
            <a:endParaRPr lang="en-NZ" baseline="0" dirty="0"/>
          </a:p>
        </p:txBody>
      </p:sp>
      <p:sp>
        <p:nvSpPr>
          <p:cNvPr id="4" name="Footer Placeholder 3"/>
          <p:cNvSpPr>
            <a:spLocks noGrp="1"/>
          </p:cNvSpPr>
          <p:nvPr>
            <p:ph type="ftr" sz="quarter" idx="10"/>
          </p:nvPr>
        </p:nvSpPr>
        <p:spPr/>
        <p:txBody>
          <a:bodyPr/>
          <a:lstStyle/>
          <a:p>
            <a:pPr>
              <a:defRPr/>
            </a:pPr>
            <a:r>
              <a:rPr lang="en-US" dirty="0"/>
              <a:t>FEMA P-752 Notes</a:t>
            </a:r>
          </a:p>
        </p:txBody>
      </p:sp>
      <p:sp>
        <p:nvSpPr>
          <p:cNvPr id="5" name="Slide Number Placeholder 4"/>
          <p:cNvSpPr>
            <a:spLocks noGrp="1"/>
          </p:cNvSpPr>
          <p:nvPr>
            <p:ph type="sldNum" sz="quarter" idx="11"/>
          </p:nvPr>
        </p:nvSpPr>
        <p:spPr/>
        <p:txBody>
          <a:bodyPr/>
          <a:lstStyle/>
          <a:p>
            <a:pPr>
              <a:defRPr/>
            </a:pPr>
            <a:r>
              <a:rPr lang="en-US" dirty="0"/>
              <a:t>Introduction 1-</a:t>
            </a:r>
            <a:fld id="{0BCA867C-EB47-4D0B-A24F-7993B2C5EA2C}" type="slidenum">
              <a:rPr lang="en-US" smtClean="0"/>
              <a:pPr>
                <a:defRPr/>
              </a:pPr>
              <a:t>26</a:t>
            </a:fld>
            <a:endParaRPr lang="en-US" dirty="0"/>
          </a:p>
        </p:txBody>
      </p:sp>
    </p:spTree>
    <p:extLst>
      <p:ext uri="{BB962C8B-B14F-4D97-AF65-F5344CB8AC3E}">
        <p14:creationId xmlns:p14="http://schemas.microsoft.com/office/powerpoint/2010/main" val="75510344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r>
              <a:rPr lang="en-NZ" baseline="0" dirty="0"/>
              <a:t>This slide shows three structural framing bays with dampers installed in a mechanism to create geometric amplification of the displacements imposed on the damper pistons.  These are labeled “Upper Toggle”, “Scissor Jack”, and “Reverse Toggle”.  In first and third cases the diagonal braces has a hinge near mid-length, and the damper piston is attached between this hinge and a fixed location on the surrounding frame.  For the scissor jack two diagonal braces with hinges in the middle are attached to the same two locations on the structural frame.  The two braces are spread apart at the locations of the hinges, and a damper is connected between the hinges.</a:t>
            </a:r>
          </a:p>
          <a:p>
            <a:endParaRPr lang="en-NZ" baseline="0" dirty="0"/>
          </a:p>
          <a:p>
            <a:r>
              <a:rPr lang="en-NZ" baseline="0" dirty="0"/>
              <a:t>The most effective configurations (in terms of movement across the damper) is the toggle and scissor-jack configurations. However these configurations may be patented.</a:t>
            </a:r>
          </a:p>
          <a:p>
            <a:endParaRPr lang="en-NZ" baseline="0" dirty="0"/>
          </a:p>
        </p:txBody>
      </p:sp>
      <p:sp>
        <p:nvSpPr>
          <p:cNvPr id="4" name="Footer Placeholder 3"/>
          <p:cNvSpPr>
            <a:spLocks noGrp="1"/>
          </p:cNvSpPr>
          <p:nvPr>
            <p:ph type="ftr" sz="quarter" idx="10"/>
          </p:nvPr>
        </p:nvSpPr>
        <p:spPr/>
        <p:txBody>
          <a:bodyPr/>
          <a:lstStyle/>
          <a:p>
            <a:pPr>
              <a:defRPr/>
            </a:pPr>
            <a:r>
              <a:rPr lang="en-US" dirty="0"/>
              <a:t>FEMA P-752 Notes</a:t>
            </a:r>
          </a:p>
        </p:txBody>
      </p:sp>
      <p:sp>
        <p:nvSpPr>
          <p:cNvPr id="5" name="Slide Number Placeholder 4"/>
          <p:cNvSpPr>
            <a:spLocks noGrp="1"/>
          </p:cNvSpPr>
          <p:nvPr>
            <p:ph type="sldNum" sz="quarter" idx="11"/>
          </p:nvPr>
        </p:nvSpPr>
        <p:spPr/>
        <p:txBody>
          <a:bodyPr/>
          <a:lstStyle/>
          <a:p>
            <a:pPr>
              <a:defRPr/>
            </a:pPr>
            <a:r>
              <a:rPr lang="en-US" dirty="0"/>
              <a:t>Introduction 1-</a:t>
            </a:r>
            <a:fld id="{0BCA867C-EB47-4D0B-A24F-7993B2C5EA2C}" type="slidenum">
              <a:rPr lang="en-US" smtClean="0"/>
              <a:pPr>
                <a:defRPr/>
              </a:pPr>
              <a:t>27</a:t>
            </a:fld>
            <a:endParaRPr lang="en-US" dirty="0"/>
          </a:p>
        </p:txBody>
      </p:sp>
    </p:spTree>
    <p:extLst>
      <p:ext uri="{BB962C8B-B14F-4D97-AF65-F5344CB8AC3E}">
        <p14:creationId xmlns:p14="http://schemas.microsoft.com/office/powerpoint/2010/main" val="210134896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NZ" baseline="0" dirty="0"/>
              <a:t>This slide contains two photographs.  The photograph on the left shows a scissors damper configuration, while the photograph on the right shows a toggle brace configuration.</a:t>
            </a:r>
          </a:p>
          <a:p>
            <a:pPr marL="0" marR="0" indent="0" algn="l" defTabSz="914400" rtl="0" eaLnBrk="0" fontAlgn="base" latinLnBrk="0" hangingPunct="0">
              <a:lnSpc>
                <a:spcPct val="100000"/>
              </a:lnSpc>
              <a:spcBef>
                <a:spcPct val="30000"/>
              </a:spcBef>
              <a:spcAft>
                <a:spcPct val="0"/>
              </a:spcAft>
              <a:buClrTx/>
              <a:buSzTx/>
              <a:buFontTx/>
              <a:buNone/>
              <a:tabLst/>
              <a:defRPr/>
            </a:pPr>
            <a:endParaRPr lang="en-NZ" baseline="0" dirty="0"/>
          </a:p>
          <a:p>
            <a:pPr marL="0" marR="0" indent="0" algn="l" defTabSz="914400" rtl="0" eaLnBrk="0" fontAlgn="base" latinLnBrk="0" hangingPunct="0">
              <a:lnSpc>
                <a:spcPct val="100000"/>
              </a:lnSpc>
              <a:spcBef>
                <a:spcPct val="30000"/>
              </a:spcBef>
              <a:spcAft>
                <a:spcPct val="0"/>
              </a:spcAft>
              <a:buClrTx/>
              <a:buSzTx/>
              <a:buFontTx/>
              <a:buNone/>
              <a:tabLst/>
              <a:defRPr/>
            </a:pPr>
            <a:r>
              <a:rPr lang="en-NZ" baseline="0" dirty="0"/>
              <a:t>Examples of scissor and toggle configured dampers are shown here (arbitrarily for fluid viscous dampers, but applicable for other damper types).</a:t>
            </a:r>
          </a:p>
          <a:p>
            <a:pPr marL="0" marR="0" indent="0" algn="l" defTabSz="914400" rtl="0" eaLnBrk="0" fontAlgn="base" latinLnBrk="0" hangingPunct="0">
              <a:lnSpc>
                <a:spcPct val="100000"/>
              </a:lnSpc>
              <a:spcBef>
                <a:spcPct val="30000"/>
              </a:spcBef>
              <a:spcAft>
                <a:spcPct val="0"/>
              </a:spcAft>
              <a:buClrTx/>
              <a:buSzTx/>
              <a:buFontTx/>
              <a:buNone/>
              <a:tabLst/>
              <a:defRPr/>
            </a:pPr>
            <a:endParaRPr lang="en-NZ" baseline="0" dirty="0"/>
          </a:p>
        </p:txBody>
      </p:sp>
      <p:sp>
        <p:nvSpPr>
          <p:cNvPr id="4" name="Footer Placeholder 3"/>
          <p:cNvSpPr>
            <a:spLocks noGrp="1"/>
          </p:cNvSpPr>
          <p:nvPr>
            <p:ph type="ftr" sz="quarter" idx="10"/>
          </p:nvPr>
        </p:nvSpPr>
        <p:spPr/>
        <p:txBody>
          <a:bodyPr/>
          <a:lstStyle/>
          <a:p>
            <a:pPr>
              <a:defRPr/>
            </a:pPr>
            <a:r>
              <a:rPr lang="en-US" dirty="0"/>
              <a:t>FEMA P-752 Notes</a:t>
            </a:r>
          </a:p>
        </p:txBody>
      </p:sp>
      <p:sp>
        <p:nvSpPr>
          <p:cNvPr id="5" name="Slide Number Placeholder 4"/>
          <p:cNvSpPr>
            <a:spLocks noGrp="1"/>
          </p:cNvSpPr>
          <p:nvPr>
            <p:ph type="sldNum" sz="quarter" idx="11"/>
          </p:nvPr>
        </p:nvSpPr>
        <p:spPr/>
        <p:txBody>
          <a:bodyPr/>
          <a:lstStyle/>
          <a:p>
            <a:pPr>
              <a:defRPr/>
            </a:pPr>
            <a:r>
              <a:rPr lang="en-US" dirty="0"/>
              <a:t>Introduction 1-</a:t>
            </a:r>
            <a:fld id="{0BCA867C-EB47-4D0B-A24F-7993B2C5EA2C}" type="slidenum">
              <a:rPr lang="en-US" smtClean="0"/>
              <a:pPr>
                <a:defRPr/>
              </a:pPr>
              <a:t>28</a:t>
            </a:fld>
            <a:endParaRPr lang="en-US" dirty="0"/>
          </a:p>
        </p:txBody>
      </p:sp>
    </p:spTree>
    <p:extLst>
      <p:ext uri="{BB962C8B-B14F-4D97-AF65-F5344CB8AC3E}">
        <p14:creationId xmlns:p14="http://schemas.microsoft.com/office/powerpoint/2010/main" val="248994005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NZ" baseline="0" dirty="0"/>
              <a:t>This slide contains two photographs.  The photograph on the right is a view of the Union House in Auckland, New Zealand, which is a 13 story building with a diamond grid of diagonal braces on the exterior.  The left photograph shows a typical location where brace ends are connected to the structure.  Each brace connects to a triangular plate projecting out from the structural frame.  This plate yields in flexure during an earthquake, creating hysteretic damping.</a:t>
            </a:r>
          </a:p>
          <a:p>
            <a:pPr marL="0" marR="0" indent="0" algn="l" defTabSz="914400" rtl="0" eaLnBrk="0" fontAlgn="base" latinLnBrk="0" hangingPunct="0">
              <a:lnSpc>
                <a:spcPct val="100000"/>
              </a:lnSpc>
              <a:spcBef>
                <a:spcPct val="30000"/>
              </a:spcBef>
              <a:spcAft>
                <a:spcPct val="0"/>
              </a:spcAft>
              <a:buClrTx/>
              <a:buSzTx/>
              <a:buFontTx/>
              <a:buNone/>
              <a:tabLst/>
              <a:defRPr/>
            </a:pPr>
            <a:endParaRPr lang="en-NZ" baseline="0" dirty="0"/>
          </a:p>
          <a:p>
            <a:pPr marL="0" marR="0" indent="0" algn="l" defTabSz="914400" rtl="0" eaLnBrk="0" fontAlgn="base" latinLnBrk="0" hangingPunct="0">
              <a:lnSpc>
                <a:spcPct val="100000"/>
              </a:lnSpc>
              <a:spcBef>
                <a:spcPct val="30000"/>
              </a:spcBef>
              <a:spcAft>
                <a:spcPct val="0"/>
              </a:spcAft>
              <a:buClrTx/>
              <a:buSzTx/>
              <a:buFontTx/>
              <a:buNone/>
              <a:tabLst/>
              <a:defRPr/>
            </a:pPr>
            <a:r>
              <a:rPr lang="en-NZ" baseline="0" dirty="0"/>
              <a:t>An early example of using metallic-yielding dissipation devices so that the structure as a whole remains undamaged can be seen in New Zealand. External cross-bracing are connected to steel plates at the base of the structure, which flexurally yield when the braces undergo tension and compression.</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US" baseline="0" dirty="0"/>
          </a:p>
          <a:p>
            <a:pPr marL="0" marR="0" indent="0" algn="l" defTabSz="914400" rtl="0" eaLnBrk="0" fontAlgn="base" latinLnBrk="0" hangingPunct="0">
              <a:lnSpc>
                <a:spcPct val="100000"/>
              </a:lnSpc>
              <a:spcBef>
                <a:spcPct val="30000"/>
              </a:spcBef>
              <a:spcAft>
                <a:spcPct val="0"/>
              </a:spcAft>
              <a:buClrTx/>
              <a:buSzTx/>
              <a:buFontTx/>
              <a:buNone/>
              <a:tabLst/>
              <a:defRPr/>
            </a:pPr>
            <a:endParaRPr lang="en-NZ" baseline="0" dirty="0"/>
          </a:p>
        </p:txBody>
      </p:sp>
      <p:sp>
        <p:nvSpPr>
          <p:cNvPr id="4" name="Footer Placeholder 3"/>
          <p:cNvSpPr>
            <a:spLocks noGrp="1"/>
          </p:cNvSpPr>
          <p:nvPr>
            <p:ph type="ftr" sz="quarter" idx="10"/>
          </p:nvPr>
        </p:nvSpPr>
        <p:spPr/>
        <p:txBody>
          <a:bodyPr/>
          <a:lstStyle/>
          <a:p>
            <a:pPr>
              <a:defRPr/>
            </a:pPr>
            <a:r>
              <a:rPr lang="en-US" dirty="0"/>
              <a:t>FEMA P-752 Notes</a:t>
            </a:r>
          </a:p>
        </p:txBody>
      </p:sp>
      <p:sp>
        <p:nvSpPr>
          <p:cNvPr id="5" name="Slide Number Placeholder 4"/>
          <p:cNvSpPr>
            <a:spLocks noGrp="1"/>
          </p:cNvSpPr>
          <p:nvPr>
            <p:ph type="sldNum" sz="quarter" idx="11"/>
          </p:nvPr>
        </p:nvSpPr>
        <p:spPr/>
        <p:txBody>
          <a:bodyPr/>
          <a:lstStyle/>
          <a:p>
            <a:pPr>
              <a:defRPr/>
            </a:pPr>
            <a:r>
              <a:rPr lang="en-US" dirty="0"/>
              <a:t>Introduction 1-</a:t>
            </a:r>
            <a:fld id="{0BCA867C-EB47-4D0B-A24F-7993B2C5EA2C}" type="slidenum">
              <a:rPr lang="en-US" smtClean="0"/>
              <a:pPr>
                <a:defRPr/>
              </a:pPr>
              <a:t>29</a:t>
            </a:fld>
            <a:endParaRPr lang="en-US" dirty="0"/>
          </a:p>
        </p:txBody>
      </p:sp>
    </p:spTree>
    <p:extLst>
      <p:ext uri="{BB962C8B-B14F-4D97-AF65-F5344CB8AC3E}">
        <p14:creationId xmlns:p14="http://schemas.microsoft.com/office/powerpoint/2010/main" val="293449171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NZ" baseline="0" dirty="0"/>
              <a:t>Along the bottom of this slide there are six small “force-displacement” hysteresis loops illustrating different types of damping devices.  The first graph shows a diamond-shaped loop, the second shows a square loop, the third an inclined elliptical loop, the fourth a horizontal elliptical loop, the fifth a “pinched” hysteresis loop, and the sixth an extremely pinched hysteresis loop.</a:t>
            </a:r>
          </a:p>
          <a:p>
            <a:pPr marL="0" marR="0" indent="0" algn="l" defTabSz="914400" rtl="0" eaLnBrk="0" fontAlgn="base" latinLnBrk="0" hangingPunct="0">
              <a:lnSpc>
                <a:spcPct val="100000"/>
              </a:lnSpc>
              <a:spcBef>
                <a:spcPct val="30000"/>
              </a:spcBef>
              <a:spcAft>
                <a:spcPct val="0"/>
              </a:spcAft>
              <a:buClrTx/>
              <a:buSzTx/>
              <a:buFontTx/>
              <a:buNone/>
              <a:tabLst/>
              <a:defRPr/>
            </a:pPr>
            <a:endParaRPr lang="en-NZ" baseline="0" dirty="0"/>
          </a:p>
          <a:p>
            <a:pPr marL="0" marR="0" indent="0" algn="l" defTabSz="914400" rtl="0" eaLnBrk="0" fontAlgn="base" latinLnBrk="0" hangingPunct="0">
              <a:lnSpc>
                <a:spcPct val="100000"/>
              </a:lnSpc>
              <a:spcBef>
                <a:spcPct val="30000"/>
              </a:spcBef>
              <a:spcAft>
                <a:spcPct val="0"/>
              </a:spcAft>
              <a:buClrTx/>
              <a:buSzTx/>
              <a:buFontTx/>
              <a:buNone/>
              <a:tabLst/>
              <a:defRPr/>
            </a:pPr>
            <a:r>
              <a:rPr lang="en-NZ" baseline="0" dirty="0"/>
              <a:t>The requirements of the </a:t>
            </a:r>
            <a:r>
              <a:rPr lang="en-NZ" i="1" baseline="0" dirty="0"/>
              <a:t>Standard </a:t>
            </a:r>
            <a:r>
              <a:rPr lang="en-NZ" i="0" baseline="0" dirty="0"/>
              <a:t>apply to a wide range of damping systems. It applies to all systems that dissipate seismic energy which </a:t>
            </a:r>
            <a:r>
              <a:rPr lang="en-NZ" i="0" u="sng" baseline="0" dirty="0"/>
              <a:t>are not</a:t>
            </a:r>
            <a:r>
              <a:rPr lang="en-NZ" i="0" u="none" baseline="0" dirty="0"/>
              <a:t> </a:t>
            </a:r>
            <a:r>
              <a:rPr lang="en-NZ" i="0" baseline="0" dirty="0"/>
              <a:t>listed as a seismic force-resisting system in Table 12.2 of the </a:t>
            </a:r>
            <a:r>
              <a:rPr lang="en-NZ" i="1" baseline="0" dirty="0"/>
              <a:t>Standard</a:t>
            </a:r>
            <a:r>
              <a:rPr lang="en-NZ" i="0" baseline="0" dirty="0"/>
              <a:t>.</a:t>
            </a:r>
          </a:p>
          <a:p>
            <a:endParaRPr lang="en-NZ" baseline="0" dirty="0"/>
          </a:p>
        </p:txBody>
      </p:sp>
      <p:sp>
        <p:nvSpPr>
          <p:cNvPr id="4" name="Footer Placeholder 3"/>
          <p:cNvSpPr>
            <a:spLocks noGrp="1"/>
          </p:cNvSpPr>
          <p:nvPr>
            <p:ph type="ftr" sz="quarter" idx="10"/>
          </p:nvPr>
        </p:nvSpPr>
        <p:spPr/>
        <p:txBody>
          <a:bodyPr/>
          <a:lstStyle/>
          <a:p>
            <a:pPr>
              <a:defRPr/>
            </a:pPr>
            <a:r>
              <a:rPr lang="en-US" dirty="0"/>
              <a:t>FEMA P-752 Notes</a:t>
            </a:r>
          </a:p>
        </p:txBody>
      </p:sp>
      <p:sp>
        <p:nvSpPr>
          <p:cNvPr id="5" name="Slide Number Placeholder 4"/>
          <p:cNvSpPr>
            <a:spLocks noGrp="1"/>
          </p:cNvSpPr>
          <p:nvPr>
            <p:ph type="sldNum" sz="quarter" idx="11"/>
          </p:nvPr>
        </p:nvSpPr>
        <p:spPr/>
        <p:txBody>
          <a:bodyPr/>
          <a:lstStyle/>
          <a:p>
            <a:pPr>
              <a:defRPr/>
            </a:pPr>
            <a:r>
              <a:rPr lang="en-US" dirty="0"/>
              <a:t>Introduction 1-</a:t>
            </a:r>
            <a:fld id="{0BCA867C-EB47-4D0B-A24F-7993B2C5EA2C}" type="slidenum">
              <a:rPr lang="en-US" smtClean="0"/>
              <a:pPr>
                <a:defRPr/>
              </a:pPr>
              <a:t>3</a:t>
            </a:fld>
            <a:endParaRPr lang="en-US" dirty="0"/>
          </a:p>
        </p:txBody>
      </p:sp>
    </p:spTree>
    <p:extLst>
      <p:ext uri="{BB962C8B-B14F-4D97-AF65-F5344CB8AC3E}">
        <p14:creationId xmlns:p14="http://schemas.microsoft.com/office/powerpoint/2010/main" val="181509920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NZ" baseline="0" dirty="0"/>
              <a:t>This slide contains two photographs.  The left photograph shows a yield metal device, known as Added Damping and Stiffness, or ADAS, at the top of a pair of chevron (inverted “V”) braces.  The right photograph is a view of the building where these damping devices are installed.</a:t>
            </a:r>
          </a:p>
          <a:p>
            <a:pPr marL="0" marR="0" indent="0" algn="l" defTabSz="914400" rtl="0" eaLnBrk="0" fontAlgn="base" latinLnBrk="0" hangingPunct="0">
              <a:lnSpc>
                <a:spcPct val="100000"/>
              </a:lnSpc>
              <a:spcBef>
                <a:spcPct val="30000"/>
              </a:spcBef>
              <a:spcAft>
                <a:spcPct val="0"/>
              </a:spcAft>
              <a:buClrTx/>
              <a:buSzTx/>
              <a:buFontTx/>
              <a:buNone/>
              <a:tabLst/>
              <a:defRPr/>
            </a:pPr>
            <a:endParaRPr lang="en-NZ" baseline="0" dirty="0"/>
          </a:p>
          <a:p>
            <a:pPr marL="0" marR="0" indent="0" algn="l" defTabSz="914400" rtl="0" eaLnBrk="0" fontAlgn="base" latinLnBrk="0" hangingPunct="0">
              <a:lnSpc>
                <a:spcPct val="100000"/>
              </a:lnSpc>
              <a:spcBef>
                <a:spcPct val="30000"/>
              </a:spcBef>
              <a:spcAft>
                <a:spcPct val="0"/>
              </a:spcAft>
              <a:buClrTx/>
              <a:buSzTx/>
              <a:buFontTx/>
              <a:buNone/>
              <a:tabLst/>
              <a:defRPr/>
            </a:pPr>
            <a:r>
              <a:rPr lang="en-NZ" baseline="0" dirty="0"/>
              <a:t>The added stiffness and damping system was implemented in the Wells Fargo building using a chevron configuration.</a:t>
            </a:r>
          </a:p>
          <a:p>
            <a:pPr marL="0" marR="0" indent="0" algn="l" defTabSz="914400" rtl="0" eaLnBrk="0" fontAlgn="base" latinLnBrk="0" hangingPunct="0">
              <a:lnSpc>
                <a:spcPct val="100000"/>
              </a:lnSpc>
              <a:spcBef>
                <a:spcPct val="30000"/>
              </a:spcBef>
              <a:spcAft>
                <a:spcPct val="0"/>
              </a:spcAft>
              <a:buClrTx/>
              <a:buSzTx/>
              <a:buFontTx/>
              <a:buNone/>
              <a:tabLst/>
              <a:defRPr/>
            </a:pPr>
            <a:endParaRPr lang="en-NZ" baseline="0" dirty="0"/>
          </a:p>
        </p:txBody>
      </p:sp>
      <p:sp>
        <p:nvSpPr>
          <p:cNvPr id="4" name="Footer Placeholder 3"/>
          <p:cNvSpPr>
            <a:spLocks noGrp="1"/>
          </p:cNvSpPr>
          <p:nvPr>
            <p:ph type="ftr" sz="quarter" idx="10"/>
          </p:nvPr>
        </p:nvSpPr>
        <p:spPr/>
        <p:txBody>
          <a:bodyPr/>
          <a:lstStyle/>
          <a:p>
            <a:pPr>
              <a:defRPr/>
            </a:pPr>
            <a:r>
              <a:rPr lang="en-US" dirty="0"/>
              <a:t>FEMA P-752 Notes</a:t>
            </a:r>
          </a:p>
        </p:txBody>
      </p:sp>
      <p:sp>
        <p:nvSpPr>
          <p:cNvPr id="5" name="Slide Number Placeholder 4"/>
          <p:cNvSpPr>
            <a:spLocks noGrp="1"/>
          </p:cNvSpPr>
          <p:nvPr>
            <p:ph type="sldNum" sz="quarter" idx="11"/>
          </p:nvPr>
        </p:nvSpPr>
        <p:spPr/>
        <p:txBody>
          <a:bodyPr/>
          <a:lstStyle/>
          <a:p>
            <a:pPr>
              <a:defRPr/>
            </a:pPr>
            <a:r>
              <a:rPr lang="en-US" dirty="0"/>
              <a:t>Introduction 1-</a:t>
            </a:r>
            <a:fld id="{0BCA867C-EB47-4D0B-A24F-7993B2C5EA2C}" type="slidenum">
              <a:rPr lang="en-US" smtClean="0"/>
              <a:pPr>
                <a:defRPr/>
              </a:pPr>
              <a:t>30</a:t>
            </a:fld>
            <a:endParaRPr lang="en-US" dirty="0"/>
          </a:p>
        </p:txBody>
      </p:sp>
    </p:spTree>
    <p:extLst>
      <p:ext uri="{BB962C8B-B14F-4D97-AF65-F5344CB8AC3E}">
        <p14:creationId xmlns:p14="http://schemas.microsoft.com/office/powerpoint/2010/main" val="135886147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100" kern="1200" dirty="0">
                <a:solidFill>
                  <a:schemeClr val="tx1"/>
                </a:solidFill>
                <a:effectLst/>
                <a:latin typeface="Arial" pitchFamily="34" charset="0"/>
                <a:ea typeface="+mn-ea"/>
                <a:cs typeface="+mn-cs"/>
              </a:rPr>
              <a:t>There are two small drawings on this slide.  The left drawing shows a compression brace that is laterally constrained from buckling by a series of evenly spaced rollers over the length of the brace.  The right drawing shows the internal arrangement of a buckling</a:t>
            </a:r>
            <a:r>
              <a:rPr lang="en-US" sz="1100" kern="1200" baseline="0" dirty="0">
                <a:solidFill>
                  <a:schemeClr val="tx1"/>
                </a:solidFill>
                <a:effectLst/>
                <a:latin typeface="Arial" pitchFamily="34" charset="0"/>
                <a:ea typeface="+mn-ea"/>
                <a:cs typeface="+mn-cs"/>
              </a:rPr>
              <a:t> restrained brace, in which the internal steel brace is prevented from buckling laterally by a casing and grout that constrain lateral movement of the brace.</a:t>
            </a:r>
            <a:endParaRPr lang="en-US" sz="1100" kern="1200" dirty="0">
              <a:solidFill>
                <a:schemeClr val="tx1"/>
              </a:solidFill>
              <a:effectLst/>
              <a:latin typeface="Arial" pitchFamily="34"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100" kern="1200" dirty="0">
              <a:solidFill>
                <a:schemeClr val="tx1"/>
              </a:solidFill>
              <a:effectLst/>
              <a:latin typeface="Arial" pitchFamily="34"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sz="1100" kern="1200" dirty="0">
                <a:solidFill>
                  <a:schemeClr val="tx1"/>
                </a:solidFill>
                <a:effectLst/>
                <a:latin typeface="Arial" pitchFamily="34" charset="0"/>
                <a:ea typeface="+mn-ea"/>
                <a:cs typeface="+mn-cs"/>
              </a:rPr>
              <a:t>Prior to the development of the Buckling-Restrained Brace (BRB) frame, one could have designed the system using Chapter 18 where the BRB is a displacement-dependent damper that supplements a SMRF. </a:t>
            </a:r>
          </a:p>
          <a:p>
            <a:pPr marL="0" marR="0" indent="0" algn="l" defTabSz="914400" rtl="0" eaLnBrk="0" fontAlgn="base" latinLnBrk="0" hangingPunct="0">
              <a:lnSpc>
                <a:spcPct val="100000"/>
              </a:lnSpc>
              <a:spcBef>
                <a:spcPct val="30000"/>
              </a:spcBef>
              <a:spcAft>
                <a:spcPct val="0"/>
              </a:spcAft>
              <a:buClrTx/>
              <a:buSzTx/>
              <a:buFontTx/>
              <a:buNone/>
              <a:tabLst/>
              <a:defRPr/>
            </a:pPr>
            <a:endParaRPr lang="en-NZ" sz="1100" kern="1200" baseline="0" dirty="0">
              <a:solidFill>
                <a:schemeClr val="tx1"/>
              </a:solidFill>
              <a:effectLst/>
              <a:latin typeface="Arial" pitchFamily="34" charset="0"/>
              <a:ea typeface="+mn-ea"/>
              <a:cs typeface="+mn-cs"/>
            </a:endParaRPr>
          </a:p>
        </p:txBody>
      </p:sp>
      <p:sp>
        <p:nvSpPr>
          <p:cNvPr id="4" name="Footer Placeholder 3"/>
          <p:cNvSpPr>
            <a:spLocks noGrp="1"/>
          </p:cNvSpPr>
          <p:nvPr>
            <p:ph type="ftr" sz="quarter" idx="10"/>
          </p:nvPr>
        </p:nvSpPr>
        <p:spPr/>
        <p:txBody>
          <a:bodyPr/>
          <a:lstStyle/>
          <a:p>
            <a:pPr>
              <a:defRPr/>
            </a:pPr>
            <a:r>
              <a:rPr lang="en-US" dirty="0"/>
              <a:t>FEMA P-752 Notes</a:t>
            </a:r>
          </a:p>
        </p:txBody>
      </p:sp>
      <p:sp>
        <p:nvSpPr>
          <p:cNvPr id="5" name="Slide Number Placeholder 4"/>
          <p:cNvSpPr>
            <a:spLocks noGrp="1"/>
          </p:cNvSpPr>
          <p:nvPr>
            <p:ph type="sldNum" sz="quarter" idx="11"/>
          </p:nvPr>
        </p:nvSpPr>
        <p:spPr/>
        <p:txBody>
          <a:bodyPr/>
          <a:lstStyle/>
          <a:p>
            <a:pPr>
              <a:defRPr/>
            </a:pPr>
            <a:r>
              <a:rPr lang="en-US" dirty="0"/>
              <a:t>Introduction 1-</a:t>
            </a:r>
            <a:fld id="{0BCA867C-EB47-4D0B-A24F-7993B2C5EA2C}" type="slidenum">
              <a:rPr lang="en-US" smtClean="0"/>
              <a:pPr>
                <a:defRPr/>
              </a:pPr>
              <a:t>31</a:t>
            </a:fld>
            <a:endParaRPr lang="en-US" dirty="0"/>
          </a:p>
        </p:txBody>
      </p:sp>
    </p:spTree>
    <p:extLst>
      <p:ext uri="{BB962C8B-B14F-4D97-AF65-F5344CB8AC3E}">
        <p14:creationId xmlns:p14="http://schemas.microsoft.com/office/powerpoint/2010/main" val="1028200646"/>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100" kern="1200" dirty="0">
                <a:solidFill>
                  <a:schemeClr val="tx1"/>
                </a:solidFill>
                <a:effectLst/>
                <a:latin typeface="Arial" pitchFamily="34" charset="0"/>
                <a:ea typeface="+mn-ea"/>
                <a:cs typeface="+mn-cs"/>
              </a:rPr>
              <a:t>There are two drawings on this slide.  The one on the left is identical</a:t>
            </a:r>
            <a:r>
              <a:rPr lang="en-US" sz="1100" kern="1200" baseline="0" dirty="0">
                <a:solidFill>
                  <a:schemeClr val="tx1"/>
                </a:solidFill>
                <a:effectLst/>
                <a:latin typeface="Arial" pitchFamily="34" charset="0"/>
                <a:ea typeface="+mn-ea"/>
                <a:cs typeface="+mn-cs"/>
              </a:rPr>
              <a:t> to the drawings described on the previous slide.  The right drawing shows an elevation of a structural frame four stories high by three bays wide.  Buckling restrained braces are shown installed in a chevron configuration in the left bay of each floor.</a:t>
            </a:r>
            <a:endParaRPr lang="en-US" sz="1100" kern="1200" dirty="0">
              <a:solidFill>
                <a:schemeClr val="tx1"/>
              </a:solidFill>
              <a:effectLst/>
              <a:latin typeface="Arial" pitchFamily="34"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100" kern="1200" dirty="0">
              <a:solidFill>
                <a:schemeClr val="tx1"/>
              </a:solidFill>
              <a:effectLst/>
              <a:latin typeface="Arial" pitchFamily="34"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sz="1100" kern="1200" dirty="0">
                <a:solidFill>
                  <a:schemeClr val="tx1"/>
                </a:solidFill>
                <a:effectLst/>
                <a:latin typeface="Arial" pitchFamily="34" charset="0"/>
                <a:ea typeface="+mn-ea"/>
                <a:cs typeface="+mn-cs"/>
              </a:rPr>
              <a:t>Prior to the development of the Buckling-Restrained Brace (BRB) frame, one could have designed the system using Chapter 18 where the BRB is a displacement-dependent damper that supplements a SMRF. </a:t>
            </a:r>
          </a:p>
          <a:p>
            <a:pPr marL="0" marR="0" indent="0" algn="l" defTabSz="914400" rtl="0" eaLnBrk="0" fontAlgn="base" latinLnBrk="0" hangingPunct="0">
              <a:lnSpc>
                <a:spcPct val="100000"/>
              </a:lnSpc>
              <a:spcBef>
                <a:spcPct val="30000"/>
              </a:spcBef>
              <a:spcAft>
                <a:spcPct val="0"/>
              </a:spcAft>
              <a:buClrTx/>
              <a:buSzTx/>
              <a:buFontTx/>
              <a:buNone/>
              <a:tabLst/>
              <a:defRPr/>
            </a:pPr>
            <a:endParaRPr lang="en-NZ" sz="1100" kern="1200" baseline="0" dirty="0">
              <a:solidFill>
                <a:schemeClr val="tx1"/>
              </a:solidFill>
              <a:effectLst/>
              <a:latin typeface="Arial" pitchFamily="34" charset="0"/>
              <a:ea typeface="+mn-ea"/>
              <a:cs typeface="+mn-cs"/>
            </a:endParaRPr>
          </a:p>
        </p:txBody>
      </p:sp>
      <p:sp>
        <p:nvSpPr>
          <p:cNvPr id="4" name="Footer Placeholder 3"/>
          <p:cNvSpPr>
            <a:spLocks noGrp="1"/>
          </p:cNvSpPr>
          <p:nvPr>
            <p:ph type="ftr" sz="quarter" idx="10"/>
          </p:nvPr>
        </p:nvSpPr>
        <p:spPr/>
        <p:txBody>
          <a:bodyPr/>
          <a:lstStyle/>
          <a:p>
            <a:pPr>
              <a:defRPr/>
            </a:pPr>
            <a:r>
              <a:rPr lang="en-US" dirty="0"/>
              <a:t>FEMA P-752 Notes</a:t>
            </a:r>
          </a:p>
        </p:txBody>
      </p:sp>
      <p:sp>
        <p:nvSpPr>
          <p:cNvPr id="5" name="Slide Number Placeholder 4"/>
          <p:cNvSpPr>
            <a:spLocks noGrp="1"/>
          </p:cNvSpPr>
          <p:nvPr>
            <p:ph type="sldNum" sz="quarter" idx="11"/>
          </p:nvPr>
        </p:nvSpPr>
        <p:spPr/>
        <p:txBody>
          <a:bodyPr/>
          <a:lstStyle/>
          <a:p>
            <a:pPr>
              <a:defRPr/>
            </a:pPr>
            <a:r>
              <a:rPr lang="en-US" dirty="0"/>
              <a:t>Introduction 1-</a:t>
            </a:r>
            <a:fld id="{0BCA867C-EB47-4D0B-A24F-7993B2C5EA2C}" type="slidenum">
              <a:rPr lang="en-US" smtClean="0"/>
              <a:pPr>
                <a:defRPr/>
              </a:pPr>
              <a:t>32</a:t>
            </a:fld>
            <a:endParaRPr lang="en-US" dirty="0"/>
          </a:p>
        </p:txBody>
      </p:sp>
    </p:spTree>
    <p:extLst>
      <p:ext uri="{BB962C8B-B14F-4D97-AF65-F5344CB8AC3E}">
        <p14:creationId xmlns:p14="http://schemas.microsoft.com/office/powerpoint/2010/main" val="271390107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100" kern="1200" dirty="0">
                <a:solidFill>
                  <a:schemeClr val="tx1"/>
                </a:solidFill>
                <a:effectLst/>
                <a:latin typeface="Arial" pitchFamily="34" charset="0"/>
                <a:ea typeface="+mn-ea"/>
                <a:cs typeface="+mn-cs"/>
              </a:rPr>
              <a:t>However to foster implementation, proponents of the BRB have progressed the system such that it is regarded as the primary lateral load path and designed in a similar manner to a conventional braced frame using its own response modification factor, </a:t>
            </a:r>
            <a:r>
              <a:rPr lang="en-US" sz="1100" i="1" kern="1200" dirty="0">
                <a:solidFill>
                  <a:schemeClr val="tx1"/>
                </a:solidFill>
                <a:effectLst/>
                <a:latin typeface="Arial" pitchFamily="34" charset="0"/>
                <a:ea typeface="+mn-ea"/>
                <a:cs typeface="+mn-cs"/>
              </a:rPr>
              <a:t>R</a:t>
            </a:r>
            <a:r>
              <a:rPr lang="en-US" sz="1100" kern="1200" dirty="0">
                <a:solidFill>
                  <a:schemeClr val="tx1"/>
                </a:solidFill>
                <a:effectLst/>
                <a:latin typeface="Arial" pitchFamily="34" charset="0"/>
                <a:ea typeface="+mn-ea"/>
                <a:cs typeface="+mn-cs"/>
              </a:rPr>
              <a:t>.</a:t>
            </a:r>
          </a:p>
          <a:p>
            <a:endParaRPr lang="en-NZ" baseline="0" dirty="0"/>
          </a:p>
        </p:txBody>
      </p:sp>
      <p:sp>
        <p:nvSpPr>
          <p:cNvPr id="4" name="Footer Placeholder 3"/>
          <p:cNvSpPr>
            <a:spLocks noGrp="1"/>
          </p:cNvSpPr>
          <p:nvPr>
            <p:ph type="ftr" sz="quarter" idx="10"/>
          </p:nvPr>
        </p:nvSpPr>
        <p:spPr/>
        <p:txBody>
          <a:bodyPr/>
          <a:lstStyle/>
          <a:p>
            <a:pPr>
              <a:defRPr/>
            </a:pPr>
            <a:r>
              <a:rPr lang="en-US" dirty="0"/>
              <a:t>FEMA P-752 Notes</a:t>
            </a:r>
          </a:p>
        </p:txBody>
      </p:sp>
      <p:sp>
        <p:nvSpPr>
          <p:cNvPr id="5" name="Slide Number Placeholder 4"/>
          <p:cNvSpPr>
            <a:spLocks noGrp="1"/>
          </p:cNvSpPr>
          <p:nvPr>
            <p:ph type="sldNum" sz="quarter" idx="11"/>
          </p:nvPr>
        </p:nvSpPr>
        <p:spPr/>
        <p:txBody>
          <a:bodyPr/>
          <a:lstStyle/>
          <a:p>
            <a:pPr>
              <a:defRPr/>
            </a:pPr>
            <a:r>
              <a:rPr lang="en-US" dirty="0"/>
              <a:t>Introduction 1-</a:t>
            </a:r>
            <a:fld id="{0BCA867C-EB47-4D0B-A24F-7993B2C5EA2C}" type="slidenum">
              <a:rPr lang="en-US" smtClean="0"/>
              <a:pPr>
                <a:defRPr/>
              </a:pPr>
              <a:t>33</a:t>
            </a:fld>
            <a:endParaRPr lang="en-US" dirty="0"/>
          </a:p>
        </p:txBody>
      </p:sp>
    </p:spTree>
    <p:extLst>
      <p:ext uri="{BB962C8B-B14F-4D97-AF65-F5344CB8AC3E}">
        <p14:creationId xmlns:p14="http://schemas.microsoft.com/office/powerpoint/2010/main" val="49795695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NZ" baseline="0" dirty="0"/>
              <a:t>There is a photograph on this slide showing the California pacific Medical Center under construction.</a:t>
            </a:r>
          </a:p>
          <a:p>
            <a:pPr marL="0" marR="0" indent="0" algn="l" defTabSz="914400" rtl="0" eaLnBrk="0" fontAlgn="base" latinLnBrk="0" hangingPunct="0">
              <a:lnSpc>
                <a:spcPct val="100000"/>
              </a:lnSpc>
              <a:spcBef>
                <a:spcPct val="30000"/>
              </a:spcBef>
              <a:spcAft>
                <a:spcPct val="0"/>
              </a:spcAft>
              <a:buClrTx/>
              <a:buSzTx/>
              <a:buFontTx/>
              <a:buNone/>
              <a:tabLst/>
              <a:defRPr/>
            </a:pPr>
            <a:endParaRPr lang="en-NZ" baseline="0" dirty="0"/>
          </a:p>
          <a:p>
            <a:pPr marL="0" marR="0" indent="0" algn="l" defTabSz="914400" rtl="0" eaLnBrk="0" fontAlgn="base" latinLnBrk="0" hangingPunct="0">
              <a:lnSpc>
                <a:spcPct val="100000"/>
              </a:lnSpc>
              <a:spcBef>
                <a:spcPct val="30000"/>
              </a:spcBef>
              <a:spcAft>
                <a:spcPct val="0"/>
              </a:spcAft>
              <a:buClrTx/>
              <a:buSzTx/>
              <a:buFontTx/>
              <a:buNone/>
              <a:tabLst/>
              <a:defRPr/>
            </a:pPr>
            <a:r>
              <a:rPr lang="en-NZ" baseline="0" dirty="0"/>
              <a:t>119 viscous wall dampers provide supplemental damping to the welded steel moment resisting frames. They are used to reduce both floor accelerations and inelastic demand in primary structural members. According to the engineers, the damped frame provided significant savings in steel material over conventional SMRF and base isolation solutions. The VWD can be strategically placed between windows.</a:t>
            </a:r>
          </a:p>
          <a:p>
            <a:pPr marL="0" marR="0" indent="0" algn="l" defTabSz="914400" rtl="0" eaLnBrk="0" fontAlgn="base" latinLnBrk="0" hangingPunct="0">
              <a:lnSpc>
                <a:spcPct val="100000"/>
              </a:lnSpc>
              <a:spcBef>
                <a:spcPct val="30000"/>
              </a:spcBef>
              <a:spcAft>
                <a:spcPct val="0"/>
              </a:spcAft>
              <a:buClrTx/>
              <a:buSzTx/>
              <a:buFontTx/>
              <a:buNone/>
              <a:tabLst/>
              <a:defRPr/>
            </a:pPr>
            <a:endParaRPr lang="en-NZ" baseline="0" dirty="0"/>
          </a:p>
        </p:txBody>
      </p:sp>
      <p:sp>
        <p:nvSpPr>
          <p:cNvPr id="4" name="Footer Placeholder 3"/>
          <p:cNvSpPr>
            <a:spLocks noGrp="1"/>
          </p:cNvSpPr>
          <p:nvPr>
            <p:ph type="ftr" sz="quarter" idx="10"/>
          </p:nvPr>
        </p:nvSpPr>
        <p:spPr/>
        <p:txBody>
          <a:bodyPr/>
          <a:lstStyle/>
          <a:p>
            <a:pPr>
              <a:defRPr/>
            </a:pPr>
            <a:r>
              <a:rPr lang="en-US" dirty="0"/>
              <a:t>FEMA P-752 Notes</a:t>
            </a:r>
          </a:p>
        </p:txBody>
      </p:sp>
      <p:sp>
        <p:nvSpPr>
          <p:cNvPr id="5" name="Slide Number Placeholder 4"/>
          <p:cNvSpPr>
            <a:spLocks noGrp="1"/>
          </p:cNvSpPr>
          <p:nvPr>
            <p:ph type="sldNum" sz="quarter" idx="11"/>
          </p:nvPr>
        </p:nvSpPr>
        <p:spPr/>
        <p:txBody>
          <a:bodyPr/>
          <a:lstStyle/>
          <a:p>
            <a:pPr>
              <a:defRPr/>
            </a:pPr>
            <a:r>
              <a:rPr lang="en-US" dirty="0"/>
              <a:t>Introduction 1-</a:t>
            </a:r>
            <a:fld id="{0BCA867C-EB47-4D0B-A24F-7993B2C5EA2C}" type="slidenum">
              <a:rPr lang="en-US" smtClean="0"/>
              <a:pPr>
                <a:defRPr/>
              </a:pPr>
              <a:t>34</a:t>
            </a:fld>
            <a:endParaRPr lang="en-US" dirty="0"/>
          </a:p>
        </p:txBody>
      </p:sp>
    </p:spTree>
    <p:extLst>
      <p:ext uri="{BB962C8B-B14F-4D97-AF65-F5344CB8AC3E}">
        <p14:creationId xmlns:p14="http://schemas.microsoft.com/office/powerpoint/2010/main" val="1403581869"/>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NZ" baseline="0" dirty="0"/>
              <a:t>There are three photographs on this slide.  The left photograph shows a viscous wall damper in a test machine.  The center photograph shows two viscous wall dampers mounted vertically on the bed of a truck for transportation to the job site.  The right photograph shows a viscous wall damper being installed in a building.</a:t>
            </a:r>
          </a:p>
          <a:p>
            <a:pPr marL="0" marR="0" indent="0" algn="l" defTabSz="914400" rtl="0" eaLnBrk="0" fontAlgn="base" latinLnBrk="0" hangingPunct="0">
              <a:lnSpc>
                <a:spcPct val="100000"/>
              </a:lnSpc>
              <a:spcBef>
                <a:spcPct val="30000"/>
              </a:spcBef>
              <a:spcAft>
                <a:spcPct val="0"/>
              </a:spcAft>
              <a:buClrTx/>
              <a:buSzTx/>
              <a:buFontTx/>
              <a:buNone/>
              <a:tabLst/>
              <a:defRPr/>
            </a:pPr>
            <a:endParaRPr lang="en-NZ" baseline="0" dirty="0"/>
          </a:p>
          <a:p>
            <a:pPr marL="0" marR="0" indent="0" algn="l" defTabSz="914400" rtl="0" eaLnBrk="0" fontAlgn="base" latinLnBrk="0" hangingPunct="0">
              <a:lnSpc>
                <a:spcPct val="100000"/>
              </a:lnSpc>
              <a:spcBef>
                <a:spcPct val="30000"/>
              </a:spcBef>
              <a:spcAft>
                <a:spcPct val="0"/>
              </a:spcAft>
              <a:buClrTx/>
              <a:buSzTx/>
              <a:buFontTx/>
              <a:buNone/>
              <a:tabLst/>
              <a:defRPr/>
            </a:pPr>
            <a:r>
              <a:rPr lang="en-NZ" baseline="0" dirty="0"/>
              <a:t>Full scale prototype testing was conducted at UCSD and production testing was conducted at the manufacturers facilities. The 10,000 pound VWD’s needed to be transported and installed in a upright position.</a:t>
            </a:r>
          </a:p>
          <a:p>
            <a:pPr marL="0" marR="0" indent="0" algn="l" defTabSz="914400" rtl="0" eaLnBrk="0" fontAlgn="base" latinLnBrk="0" hangingPunct="0">
              <a:lnSpc>
                <a:spcPct val="100000"/>
              </a:lnSpc>
              <a:spcBef>
                <a:spcPct val="30000"/>
              </a:spcBef>
              <a:spcAft>
                <a:spcPct val="0"/>
              </a:spcAft>
              <a:buClrTx/>
              <a:buSzTx/>
              <a:buFontTx/>
              <a:buNone/>
              <a:tabLst/>
              <a:defRPr/>
            </a:pPr>
            <a:endParaRPr lang="en-NZ" baseline="0" dirty="0"/>
          </a:p>
        </p:txBody>
      </p:sp>
      <p:sp>
        <p:nvSpPr>
          <p:cNvPr id="4" name="Footer Placeholder 3"/>
          <p:cNvSpPr>
            <a:spLocks noGrp="1"/>
          </p:cNvSpPr>
          <p:nvPr>
            <p:ph type="ftr" sz="quarter" idx="10"/>
          </p:nvPr>
        </p:nvSpPr>
        <p:spPr/>
        <p:txBody>
          <a:bodyPr/>
          <a:lstStyle/>
          <a:p>
            <a:pPr>
              <a:defRPr/>
            </a:pPr>
            <a:r>
              <a:rPr lang="en-US" dirty="0"/>
              <a:t>FEMA P-752 Notes</a:t>
            </a:r>
          </a:p>
        </p:txBody>
      </p:sp>
      <p:sp>
        <p:nvSpPr>
          <p:cNvPr id="5" name="Slide Number Placeholder 4"/>
          <p:cNvSpPr>
            <a:spLocks noGrp="1"/>
          </p:cNvSpPr>
          <p:nvPr>
            <p:ph type="sldNum" sz="quarter" idx="11"/>
          </p:nvPr>
        </p:nvSpPr>
        <p:spPr/>
        <p:txBody>
          <a:bodyPr/>
          <a:lstStyle/>
          <a:p>
            <a:pPr>
              <a:defRPr/>
            </a:pPr>
            <a:r>
              <a:rPr lang="en-US" dirty="0"/>
              <a:t>Introduction 1-</a:t>
            </a:r>
            <a:fld id="{0BCA867C-EB47-4D0B-A24F-7993B2C5EA2C}" type="slidenum">
              <a:rPr lang="en-US" smtClean="0"/>
              <a:pPr>
                <a:defRPr/>
              </a:pPr>
              <a:t>35</a:t>
            </a:fld>
            <a:endParaRPr lang="en-US" dirty="0"/>
          </a:p>
        </p:txBody>
      </p:sp>
    </p:spTree>
    <p:extLst>
      <p:ext uri="{BB962C8B-B14F-4D97-AF65-F5344CB8AC3E}">
        <p14:creationId xmlns:p14="http://schemas.microsoft.com/office/powerpoint/2010/main" val="3989621248"/>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r>
              <a:rPr lang="en-NZ" baseline="0" dirty="0"/>
              <a:t>These slide contains two shear force vs. displacement hysteresis plots.  The plot on the left is labeled “No fluid viscous dampers” and the hysteresis loops show virtually no dissipation of energy.  The loops are nearly straight, inclined, lines with no area between the ascending and descending branches.  The right plot is labeled “With fluid viscous dampers” and shows elliptical hysteresis loops, indicating that significant energy dissipation is being created by the dampers.</a:t>
            </a:r>
          </a:p>
          <a:p>
            <a:endParaRPr lang="en-NZ" baseline="0" dirty="0"/>
          </a:p>
          <a:p>
            <a:r>
              <a:rPr lang="en-NZ" baseline="0" dirty="0"/>
              <a:t>Shake-table testing of buildings which implement fluid viscous dampers have shown greatly reduces drifts, and also reduced forces if the structure remains elastic, compared to the structure without dampers.</a:t>
            </a:r>
          </a:p>
          <a:p>
            <a:endParaRPr lang="en-NZ" baseline="0" dirty="0"/>
          </a:p>
          <a:p>
            <a:pPr marL="0" marR="0" lvl="0" indent="0" algn="l" defTabSz="914400" rtl="0" eaLnBrk="0" fontAlgn="base" latinLnBrk="0" hangingPunct="0">
              <a:lnSpc>
                <a:spcPct val="100000"/>
              </a:lnSpc>
              <a:spcBef>
                <a:spcPct val="30000"/>
              </a:spcBef>
              <a:spcAft>
                <a:spcPct val="0"/>
              </a:spcAft>
              <a:buClrTx/>
              <a:buSzTx/>
              <a:buFontTx/>
              <a:buNone/>
              <a:tabLst/>
              <a:defRPr/>
            </a:pPr>
            <a:endParaRPr lang="en-NZ" i="1" baseline="0" dirty="0"/>
          </a:p>
        </p:txBody>
      </p:sp>
      <p:sp>
        <p:nvSpPr>
          <p:cNvPr id="4" name="Footer Placeholder 3"/>
          <p:cNvSpPr>
            <a:spLocks noGrp="1"/>
          </p:cNvSpPr>
          <p:nvPr>
            <p:ph type="ftr" sz="quarter" idx="10"/>
          </p:nvPr>
        </p:nvSpPr>
        <p:spPr/>
        <p:txBody>
          <a:bodyPr/>
          <a:lstStyle/>
          <a:p>
            <a:pPr>
              <a:defRPr/>
            </a:pPr>
            <a:r>
              <a:rPr lang="en-US" dirty="0"/>
              <a:t>FEMA P-752 Notes</a:t>
            </a:r>
          </a:p>
        </p:txBody>
      </p:sp>
      <p:sp>
        <p:nvSpPr>
          <p:cNvPr id="5" name="Slide Number Placeholder 4"/>
          <p:cNvSpPr>
            <a:spLocks noGrp="1"/>
          </p:cNvSpPr>
          <p:nvPr>
            <p:ph type="sldNum" sz="quarter" idx="11"/>
          </p:nvPr>
        </p:nvSpPr>
        <p:spPr/>
        <p:txBody>
          <a:bodyPr/>
          <a:lstStyle/>
          <a:p>
            <a:pPr>
              <a:defRPr/>
            </a:pPr>
            <a:r>
              <a:rPr lang="en-US" dirty="0"/>
              <a:t>Introduction 1-</a:t>
            </a:r>
            <a:fld id="{0BCA867C-EB47-4D0B-A24F-7993B2C5EA2C}" type="slidenum">
              <a:rPr lang="en-US" smtClean="0"/>
              <a:pPr>
                <a:defRPr/>
              </a:pPr>
              <a:t>36</a:t>
            </a:fld>
            <a:endParaRPr lang="en-US" dirty="0"/>
          </a:p>
        </p:txBody>
      </p:sp>
    </p:spTree>
    <p:extLst>
      <p:ext uri="{BB962C8B-B14F-4D97-AF65-F5344CB8AC3E}">
        <p14:creationId xmlns:p14="http://schemas.microsoft.com/office/powerpoint/2010/main" val="2801439262"/>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r>
              <a:rPr lang="en-NZ" baseline="0" dirty="0"/>
              <a:t>There are two photographs on this slide.  The left photograph shows a man standing next to a fluid viscous damper that has been installed in line with a diagonal brace.  The right photograph shows a building with fluid viscous dampers installed in line with the diagonal braces.</a:t>
            </a:r>
          </a:p>
          <a:p>
            <a:endParaRPr lang="en-NZ" baseline="0" dirty="0"/>
          </a:p>
          <a:p>
            <a:r>
              <a:rPr lang="en-NZ" baseline="0" dirty="0"/>
              <a:t>Fluid viscous dampers have been used on many projects, including the San Francisco Civic Center.</a:t>
            </a:r>
          </a:p>
          <a:p>
            <a:endParaRPr lang="en-NZ" baseline="0" dirty="0"/>
          </a:p>
        </p:txBody>
      </p:sp>
      <p:sp>
        <p:nvSpPr>
          <p:cNvPr id="4" name="Footer Placeholder 3"/>
          <p:cNvSpPr>
            <a:spLocks noGrp="1"/>
          </p:cNvSpPr>
          <p:nvPr>
            <p:ph type="ftr" sz="quarter" idx="10"/>
          </p:nvPr>
        </p:nvSpPr>
        <p:spPr/>
        <p:txBody>
          <a:bodyPr/>
          <a:lstStyle/>
          <a:p>
            <a:pPr>
              <a:defRPr/>
            </a:pPr>
            <a:r>
              <a:rPr lang="en-US" dirty="0"/>
              <a:t>FEMA P-752 Notes</a:t>
            </a:r>
          </a:p>
        </p:txBody>
      </p:sp>
      <p:sp>
        <p:nvSpPr>
          <p:cNvPr id="5" name="Slide Number Placeholder 4"/>
          <p:cNvSpPr>
            <a:spLocks noGrp="1"/>
          </p:cNvSpPr>
          <p:nvPr>
            <p:ph type="sldNum" sz="quarter" idx="11"/>
          </p:nvPr>
        </p:nvSpPr>
        <p:spPr/>
        <p:txBody>
          <a:bodyPr/>
          <a:lstStyle/>
          <a:p>
            <a:pPr>
              <a:defRPr/>
            </a:pPr>
            <a:r>
              <a:rPr lang="en-US" dirty="0"/>
              <a:t>Introduction 1-</a:t>
            </a:r>
            <a:fld id="{0BCA867C-EB47-4D0B-A24F-7993B2C5EA2C}" type="slidenum">
              <a:rPr lang="en-US" smtClean="0"/>
              <a:pPr>
                <a:defRPr/>
              </a:pPr>
              <a:t>37</a:t>
            </a:fld>
            <a:endParaRPr lang="en-US" dirty="0"/>
          </a:p>
        </p:txBody>
      </p:sp>
    </p:spTree>
    <p:extLst>
      <p:ext uri="{BB962C8B-B14F-4D97-AF65-F5344CB8AC3E}">
        <p14:creationId xmlns:p14="http://schemas.microsoft.com/office/powerpoint/2010/main" val="1445020989"/>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a:t>A</a:t>
            </a:r>
            <a:r>
              <a:rPr lang="en-US" baseline="0" dirty="0"/>
              <a:t> diagram shows the relationship between the ASCE 7 Standard (ASCE 7), the NEHRP Provisions (NEHRP), the International Building Code (IBC), the NFPA 5000 Building Code (NFPA), and the California Building Code (CBC).  ASCE 7 is located at the center of the diagram.  Along the bottom of the diagram are shown the IBC, NFPA and CBC.  Arrows point from the IBC, NFPA, and CBC to ASCE 7.  In the upper left NEHRP is shown.  There is a double-headed arrow between ASCE 7 and NEHRP.</a:t>
            </a:r>
            <a:endParaRPr lang="en-US" dirty="0"/>
          </a:p>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a:t>Today, model building</a:t>
            </a:r>
            <a:r>
              <a:rPr lang="en-US" baseline="0" dirty="0"/>
              <a:t> codes (e.g., national model codes such as the IBC, or regional derivatives, such as the CBC) adopt by reference the seismic design requirements of ASCE 7. The requirements in ASCE 7 are typically based on NEHRP’s recommended provisions.  </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baseline="0" dirty="0"/>
          </a:p>
          <a:p>
            <a:pPr marL="0" marR="0" indent="0" algn="l" defTabSz="914400" rtl="0" eaLnBrk="0" fontAlgn="base" latinLnBrk="0" hangingPunct="0">
              <a:lnSpc>
                <a:spcPct val="100000"/>
              </a:lnSpc>
              <a:spcBef>
                <a:spcPct val="30000"/>
              </a:spcBef>
              <a:spcAft>
                <a:spcPct val="0"/>
              </a:spcAft>
              <a:buClrTx/>
              <a:buSzTx/>
              <a:buFontTx/>
              <a:buNone/>
              <a:tabLst/>
              <a:defRPr/>
            </a:pPr>
            <a:r>
              <a:rPr lang="en-NZ" baseline="0" dirty="0"/>
              <a:t>All the recommended new changes of the 2015 Provisions (i.e. Replacement of ASCE 7 Chapter 18) have been further developed and adopted into the upcoming ASCE/SEI 7-16, which is expected to be adopted by reference in the 2018 edition of the IBC. </a:t>
            </a:r>
            <a:r>
              <a:rPr lang="en-US" baseline="0" dirty="0"/>
              <a:t>As such, the code requirements followed for the Chapter 16 design example are referred to as ASCE 7-16 (referred to simply as the </a:t>
            </a:r>
            <a:r>
              <a:rPr lang="en-US" i="1" baseline="0" dirty="0"/>
              <a:t>Standard</a:t>
            </a:r>
            <a:r>
              <a:rPr lang="en-US" baseline="0" dirty="0"/>
              <a:t>) requirements, instead off the NEHRP 2015 Provisions.  </a:t>
            </a:r>
          </a:p>
          <a:p>
            <a:pPr marL="0" marR="0" indent="0" algn="l" defTabSz="914400" rtl="0" eaLnBrk="0" fontAlgn="base" latinLnBrk="0" hangingPunct="0">
              <a:lnSpc>
                <a:spcPct val="100000"/>
              </a:lnSpc>
              <a:spcBef>
                <a:spcPct val="30000"/>
              </a:spcBef>
              <a:spcAft>
                <a:spcPct val="0"/>
              </a:spcAft>
              <a:buClrTx/>
              <a:buSzTx/>
              <a:buFontTx/>
              <a:buNone/>
              <a:tabLst/>
              <a:defRPr/>
            </a:pPr>
            <a:endParaRPr lang="en-NZ" baseline="0" dirty="0"/>
          </a:p>
          <a:p>
            <a:pPr marL="0" marR="0" indent="0" algn="l" defTabSz="914400" rtl="0" eaLnBrk="0" fontAlgn="base" latinLnBrk="0" hangingPunct="0">
              <a:lnSpc>
                <a:spcPct val="100000"/>
              </a:lnSpc>
              <a:spcBef>
                <a:spcPct val="30000"/>
              </a:spcBef>
              <a:spcAft>
                <a:spcPct val="0"/>
              </a:spcAft>
              <a:buClrTx/>
              <a:buSzTx/>
              <a:buFontTx/>
              <a:buNone/>
              <a:tabLst/>
              <a:defRPr/>
            </a:pPr>
            <a:endParaRPr lang="en-US" baseline="0" dirty="0"/>
          </a:p>
        </p:txBody>
      </p:sp>
      <p:sp>
        <p:nvSpPr>
          <p:cNvPr id="4" name="Footer Placeholder 3"/>
          <p:cNvSpPr>
            <a:spLocks noGrp="1"/>
          </p:cNvSpPr>
          <p:nvPr>
            <p:ph type="ftr" sz="quarter" idx="10"/>
          </p:nvPr>
        </p:nvSpPr>
        <p:spPr/>
        <p:txBody>
          <a:bodyPr/>
          <a:lstStyle/>
          <a:p>
            <a:pPr>
              <a:defRPr/>
            </a:pPr>
            <a:r>
              <a:rPr lang="en-US" dirty="0"/>
              <a:t>FEMA P-752 Notes</a:t>
            </a:r>
          </a:p>
        </p:txBody>
      </p:sp>
      <p:sp>
        <p:nvSpPr>
          <p:cNvPr id="5" name="Slide Number Placeholder 4"/>
          <p:cNvSpPr>
            <a:spLocks noGrp="1"/>
          </p:cNvSpPr>
          <p:nvPr>
            <p:ph type="sldNum" sz="quarter" idx="11"/>
          </p:nvPr>
        </p:nvSpPr>
        <p:spPr/>
        <p:txBody>
          <a:bodyPr/>
          <a:lstStyle/>
          <a:p>
            <a:pPr>
              <a:defRPr/>
            </a:pPr>
            <a:r>
              <a:rPr lang="en-US" dirty="0"/>
              <a:t>Introduction 1-</a:t>
            </a:r>
            <a:fld id="{0BCA867C-EB47-4D0B-A24F-7993B2C5EA2C}" type="slidenum">
              <a:rPr lang="en-US" smtClean="0"/>
              <a:pPr>
                <a:defRPr/>
              </a:pPr>
              <a:t>38</a:t>
            </a:fld>
            <a:endParaRPr lang="en-US" dirty="0"/>
          </a:p>
        </p:txBody>
      </p:sp>
    </p:spTree>
    <p:extLst>
      <p:ext uri="{BB962C8B-B14F-4D97-AF65-F5344CB8AC3E}">
        <p14:creationId xmlns:p14="http://schemas.microsoft.com/office/powerpoint/2010/main" val="4254653696"/>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sz="1100" kern="1200" dirty="0">
                <a:solidFill>
                  <a:schemeClr val="tx1"/>
                </a:solidFill>
                <a:effectLst/>
                <a:latin typeface="Arial" pitchFamily="34" charset="0"/>
                <a:ea typeface="+mn-ea"/>
                <a:cs typeface="+mn-cs"/>
              </a:rPr>
              <a:t>The ordering</a:t>
            </a:r>
            <a:r>
              <a:rPr lang="en-US" sz="1100" kern="1200" baseline="0" dirty="0">
                <a:solidFill>
                  <a:schemeClr val="tx1"/>
                </a:solidFill>
                <a:effectLst/>
                <a:latin typeface="Arial" pitchFamily="34" charset="0"/>
                <a:ea typeface="+mn-ea"/>
                <a:cs typeface="+mn-cs"/>
              </a:rPr>
              <a:t> of the </a:t>
            </a:r>
            <a:r>
              <a:rPr lang="en-US" sz="1100" i="1" kern="1200" baseline="0" dirty="0">
                <a:solidFill>
                  <a:schemeClr val="tx1"/>
                </a:solidFill>
                <a:effectLst/>
                <a:latin typeface="Arial" pitchFamily="34" charset="0"/>
                <a:ea typeface="+mn-ea"/>
                <a:cs typeface="+mn-cs"/>
              </a:rPr>
              <a:t>Standard</a:t>
            </a:r>
            <a:r>
              <a:rPr lang="en-US" sz="1100" kern="1200" baseline="0" dirty="0">
                <a:solidFill>
                  <a:schemeClr val="tx1"/>
                </a:solidFill>
                <a:effectLst/>
                <a:latin typeface="Arial" pitchFamily="34" charset="0"/>
                <a:ea typeface="+mn-ea"/>
                <a:cs typeface="+mn-cs"/>
              </a:rPr>
              <a:t> is focused towards NLRHA.</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NZ" sz="1100" kern="1200" baseline="0" dirty="0">
              <a:solidFill>
                <a:schemeClr val="tx1"/>
              </a:solidFill>
              <a:effectLst/>
              <a:latin typeface="Arial" pitchFamily="34" charset="0"/>
              <a:ea typeface="+mn-ea"/>
              <a:cs typeface="+mn-cs"/>
            </a:endParaRPr>
          </a:p>
        </p:txBody>
      </p:sp>
      <p:sp>
        <p:nvSpPr>
          <p:cNvPr id="4" name="Footer Placeholder 3"/>
          <p:cNvSpPr>
            <a:spLocks noGrp="1"/>
          </p:cNvSpPr>
          <p:nvPr>
            <p:ph type="ftr" sz="quarter" idx="10"/>
          </p:nvPr>
        </p:nvSpPr>
        <p:spPr/>
        <p:txBody>
          <a:bodyPr/>
          <a:lstStyle/>
          <a:p>
            <a:pPr>
              <a:defRPr/>
            </a:pPr>
            <a:r>
              <a:rPr lang="en-US" dirty="0"/>
              <a:t>FEMA P-752 Notes</a:t>
            </a:r>
          </a:p>
        </p:txBody>
      </p:sp>
      <p:sp>
        <p:nvSpPr>
          <p:cNvPr id="5" name="Slide Number Placeholder 4"/>
          <p:cNvSpPr>
            <a:spLocks noGrp="1"/>
          </p:cNvSpPr>
          <p:nvPr>
            <p:ph type="sldNum" sz="quarter" idx="11"/>
          </p:nvPr>
        </p:nvSpPr>
        <p:spPr/>
        <p:txBody>
          <a:bodyPr/>
          <a:lstStyle/>
          <a:p>
            <a:pPr>
              <a:defRPr/>
            </a:pPr>
            <a:r>
              <a:rPr lang="en-US" dirty="0"/>
              <a:t>Introduction 1-</a:t>
            </a:r>
            <a:fld id="{0BCA867C-EB47-4D0B-A24F-7993B2C5EA2C}" type="slidenum">
              <a:rPr lang="en-US" smtClean="0"/>
              <a:pPr>
                <a:defRPr/>
              </a:pPr>
              <a:t>39</a:t>
            </a:fld>
            <a:endParaRPr lang="en-US" dirty="0"/>
          </a:p>
        </p:txBody>
      </p:sp>
    </p:spTree>
    <p:extLst>
      <p:ext uri="{BB962C8B-B14F-4D97-AF65-F5344CB8AC3E}">
        <p14:creationId xmlns:p14="http://schemas.microsoft.com/office/powerpoint/2010/main" val="133674936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r>
              <a:rPr lang="en-NZ" baseline="0" dirty="0"/>
              <a:t>There are two figures on this slide.  The left figure shows force-displacement loops for tests of a viscous wall damper.  The right figure shows a testing machine for validating the performance of fluid viscous dampers (hydraulic dampers).</a:t>
            </a:r>
          </a:p>
          <a:p>
            <a:endParaRPr lang="en-NZ" baseline="0" dirty="0"/>
          </a:p>
          <a:p>
            <a:r>
              <a:rPr lang="en-NZ" baseline="0" dirty="0"/>
              <a:t>Since the types of dampers can be vastly different, and can involve non-traditional civil engineering materials, or moving parts, the </a:t>
            </a:r>
            <a:r>
              <a:rPr lang="en-NZ" i="1" baseline="0" dirty="0"/>
              <a:t>Standard</a:t>
            </a:r>
            <a:r>
              <a:rPr lang="en-NZ" i="0" baseline="0" dirty="0"/>
              <a:t> has thorough testing requirements to quantify and validate their performance and quality.</a:t>
            </a:r>
          </a:p>
          <a:p>
            <a:endParaRPr lang="en-NZ" i="0" baseline="0" dirty="0"/>
          </a:p>
        </p:txBody>
      </p:sp>
      <p:sp>
        <p:nvSpPr>
          <p:cNvPr id="4" name="Footer Placeholder 3"/>
          <p:cNvSpPr>
            <a:spLocks noGrp="1"/>
          </p:cNvSpPr>
          <p:nvPr>
            <p:ph type="ftr" sz="quarter" idx="10"/>
          </p:nvPr>
        </p:nvSpPr>
        <p:spPr/>
        <p:txBody>
          <a:bodyPr/>
          <a:lstStyle/>
          <a:p>
            <a:pPr>
              <a:defRPr/>
            </a:pPr>
            <a:r>
              <a:rPr lang="en-US" dirty="0"/>
              <a:t>FEMA P-752 Notes</a:t>
            </a:r>
          </a:p>
        </p:txBody>
      </p:sp>
      <p:sp>
        <p:nvSpPr>
          <p:cNvPr id="5" name="Slide Number Placeholder 4"/>
          <p:cNvSpPr>
            <a:spLocks noGrp="1"/>
          </p:cNvSpPr>
          <p:nvPr>
            <p:ph type="sldNum" sz="quarter" idx="11"/>
          </p:nvPr>
        </p:nvSpPr>
        <p:spPr/>
        <p:txBody>
          <a:bodyPr/>
          <a:lstStyle/>
          <a:p>
            <a:pPr>
              <a:defRPr/>
            </a:pPr>
            <a:r>
              <a:rPr lang="en-US" dirty="0"/>
              <a:t>Introduction 1-</a:t>
            </a:r>
            <a:fld id="{0BCA867C-EB47-4D0B-A24F-7993B2C5EA2C}" type="slidenum">
              <a:rPr lang="en-US" smtClean="0"/>
              <a:pPr>
                <a:defRPr/>
              </a:pPr>
              <a:t>4</a:t>
            </a:fld>
            <a:endParaRPr lang="en-US" dirty="0"/>
          </a:p>
        </p:txBody>
      </p:sp>
    </p:spTree>
    <p:extLst>
      <p:ext uri="{BB962C8B-B14F-4D97-AF65-F5344CB8AC3E}">
        <p14:creationId xmlns:p14="http://schemas.microsoft.com/office/powerpoint/2010/main" val="68523038"/>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NZ" dirty="0"/>
              <a:t>A</a:t>
            </a:r>
            <a:r>
              <a:rPr lang="en-NZ" baseline="0" dirty="0"/>
              <a:t> g</a:t>
            </a:r>
            <a:r>
              <a:rPr lang="en-NZ" dirty="0"/>
              <a:t>raphic shows the cover of the document FEMA P-1050-1, 2015 Edition, “NEHRP Recommended Seismic Provisions for</a:t>
            </a:r>
            <a:r>
              <a:rPr lang="en-NZ" baseline="0" dirty="0"/>
              <a:t> New Buildings and Other Structures”</a:t>
            </a:r>
          </a:p>
          <a:p>
            <a:endParaRPr lang="en-NZ" baseline="0" dirty="0"/>
          </a:p>
          <a:p>
            <a:r>
              <a:rPr lang="en-NZ" baseline="0" dirty="0"/>
              <a:t>Due to the larger number of editorial as well as technical changes, the NEHRP Provisions have recommended a full replacement of Chapter 18.</a:t>
            </a:r>
          </a:p>
          <a:p>
            <a:endParaRPr lang="en-NZ" baseline="0" dirty="0"/>
          </a:p>
        </p:txBody>
      </p:sp>
      <p:sp>
        <p:nvSpPr>
          <p:cNvPr id="4" name="Footer Placeholder 3"/>
          <p:cNvSpPr>
            <a:spLocks noGrp="1"/>
          </p:cNvSpPr>
          <p:nvPr>
            <p:ph type="ftr" sz="quarter" idx="10"/>
          </p:nvPr>
        </p:nvSpPr>
        <p:spPr/>
        <p:txBody>
          <a:bodyPr/>
          <a:lstStyle/>
          <a:p>
            <a:pPr>
              <a:defRPr/>
            </a:pPr>
            <a:r>
              <a:rPr lang="en-US" dirty="0"/>
              <a:t>FEMA P-752 Notes</a:t>
            </a:r>
          </a:p>
        </p:txBody>
      </p:sp>
      <p:sp>
        <p:nvSpPr>
          <p:cNvPr id="5" name="Slide Number Placeholder 4"/>
          <p:cNvSpPr>
            <a:spLocks noGrp="1"/>
          </p:cNvSpPr>
          <p:nvPr>
            <p:ph type="sldNum" sz="quarter" idx="11"/>
          </p:nvPr>
        </p:nvSpPr>
        <p:spPr/>
        <p:txBody>
          <a:bodyPr/>
          <a:lstStyle/>
          <a:p>
            <a:pPr>
              <a:defRPr/>
            </a:pPr>
            <a:r>
              <a:rPr lang="en-US" dirty="0"/>
              <a:t>Introduction 1-</a:t>
            </a:r>
            <a:fld id="{0BCA867C-EB47-4D0B-A24F-7993B2C5EA2C}" type="slidenum">
              <a:rPr lang="en-US" smtClean="0"/>
              <a:pPr>
                <a:defRPr/>
              </a:pPr>
              <a:t>40</a:t>
            </a:fld>
            <a:endParaRPr lang="en-US" dirty="0"/>
          </a:p>
        </p:txBody>
      </p:sp>
    </p:spTree>
    <p:extLst>
      <p:ext uri="{BB962C8B-B14F-4D97-AF65-F5344CB8AC3E}">
        <p14:creationId xmlns:p14="http://schemas.microsoft.com/office/powerpoint/2010/main" val="3906146282"/>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r>
              <a:rPr lang="en-NZ" baseline="0" dirty="0"/>
              <a:t>The major technical changes are stated here and are discussed in more detail in the following slides.</a:t>
            </a:r>
          </a:p>
          <a:p>
            <a:endParaRPr lang="en-NZ" baseline="0" dirty="0"/>
          </a:p>
        </p:txBody>
      </p:sp>
      <p:sp>
        <p:nvSpPr>
          <p:cNvPr id="4" name="Footer Placeholder 3"/>
          <p:cNvSpPr>
            <a:spLocks noGrp="1"/>
          </p:cNvSpPr>
          <p:nvPr>
            <p:ph type="ftr" sz="quarter" idx="10"/>
          </p:nvPr>
        </p:nvSpPr>
        <p:spPr/>
        <p:txBody>
          <a:bodyPr/>
          <a:lstStyle/>
          <a:p>
            <a:pPr>
              <a:defRPr/>
            </a:pPr>
            <a:r>
              <a:rPr lang="en-US" dirty="0"/>
              <a:t>FEMA P-752 Notes</a:t>
            </a:r>
          </a:p>
        </p:txBody>
      </p:sp>
      <p:sp>
        <p:nvSpPr>
          <p:cNvPr id="5" name="Slide Number Placeholder 4"/>
          <p:cNvSpPr>
            <a:spLocks noGrp="1"/>
          </p:cNvSpPr>
          <p:nvPr>
            <p:ph type="sldNum" sz="quarter" idx="11"/>
          </p:nvPr>
        </p:nvSpPr>
        <p:spPr/>
        <p:txBody>
          <a:bodyPr/>
          <a:lstStyle/>
          <a:p>
            <a:pPr>
              <a:defRPr/>
            </a:pPr>
            <a:r>
              <a:rPr lang="en-US" dirty="0"/>
              <a:t>Introduction 1-</a:t>
            </a:r>
            <a:fld id="{0BCA867C-EB47-4D0B-A24F-7993B2C5EA2C}" type="slidenum">
              <a:rPr lang="en-US" smtClean="0"/>
              <a:pPr>
                <a:defRPr/>
              </a:pPr>
              <a:t>41</a:t>
            </a:fld>
            <a:endParaRPr lang="en-US" dirty="0"/>
          </a:p>
        </p:txBody>
      </p:sp>
    </p:spTree>
    <p:extLst>
      <p:ext uri="{BB962C8B-B14F-4D97-AF65-F5344CB8AC3E}">
        <p14:creationId xmlns:p14="http://schemas.microsoft.com/office/powerpoint/2010/main" val="2261234462"/>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NZ" baseline="0" dirty="0"/>
              <a:t>A graph shows examples of several project-specific earthquake response spectra that could be used for design.  These spectra are meant to be a schematic illustration only, so the details of the shapes and magnitudes of the spectra are not relevant. </a:t>
            </a:r>
          </a:p>
          <a:p>
            <a:pPr marL="0" marR="0" indent="0" algn="l" defTabSz="914400" rtl="0" eaLnBrk="0" fontAlgn="base" latinLnBrk="0" hangingPunct="0">
              <a:lnSpc>
                <a:spcPct val="100000"/>
              </a:lnSpc>
              <a:spcBef>
                <a:spcPct val="30000"/>
              </a:spcBef>
              <a:spcAft>
                <a:spcPct val="0"/>
              </a:spcAft>
              <a:buClrTx/>
              <a:buSzTx/>
              <a:buFontTx/>
              <a:buNone/>
              <a:tabLst/>
              <a:defRPr/>
            </a:pPr>
            <a:endParaRPr lang="en-NZ" baseline="0" dirty="0"/>
          </a:p>
          <a:p>
            <a:pPr marL="0" marR="0" indent="0" algn="l" defTabSz="914400" rtl="0" eaLnBrk="0" fontAlgn="base" latinLnBrk="0" hangingPunct="0">
              <a:lnSpc>
                <a:spcPct val="100000"/>
              </a:lnSpc>
              <a:spcBef>
                <a:spcPct val="30000"/>
              </a:spcBef>
              <a:spcAft>
                <a:spcPct val="0"/>
              </a:spcAft>
              <a:buClrTx/>
              <a:buSzTx/>
              <a:buFontTx/>
              <a:buNone/>
              <a:tabLst/>
              <a:defRPr/>
            </a:pPr>
            <a:r>
              <a:rPr lang="en-NZ" baseline="0" dirty="0"/>
              <a:t>On sites located close to major active faults, or with unstable or soft soil conditions, the two-parameter (S</a:t>
            </a:r>
            <a:r>
              <a:rPr lang="en-NZ" baseline="-25000" dirty="0"/>
              <a:t>1</a:t>
            </a:r>
            <a:r>
              <a:rPr lang="en-NZ" baseline="0" dirty="0"/>
              <a:t>, S</a:t>
            </a:r>
            <a:r>
              <a:rPr lang="en-NZ" baseline="-25000" dirty="0"/>
              <a:t>s</a:t>
            </a:r>
            <a:r>
              <a:rPr lang="en-NZ" baseline="0" dirty="0"/>
              <a:t>) spectrum (a.k.a “ELF” or “USGS website” spectrum) obtained using the ground motion maps in combination with site factors (F</a:t>
            </a:r>
            <a:r>
              <a:rPr lang="en-NZ" baseline="-25000" dirty="0"/>
              <a:t>a</a:t>
            </a:r>
            <a:r>
              <a:rPr lang="en-NZ" baseline="0" dirty="0"/>
              <a:t>, F</a:t>
            </a:r>
            <a:r>
              <a:rPr lang="en-NZ" baseline="-25000" dirty="0"/>
              <a:t>v</a:t>
            </a:r>
            <a:r>
              <a:rPr lang="en-NZ" baseline="0" dirty="0"/>
              <a:t>) does not provide a good estimate of the spectral shape of design ground motions, particularly at longer periods.  Studies of site-specific seismic hazards and site response can significantly improve the shape and amplitude of the design spectrum on such sites, and are usually required for damped buildings. </a:t>
            </a:r>
          </a:p>
          <a:p>
            <a:pPr marL="0" marR="0" indent="0" algn="l" defTabSz="914400" rtl="0" eaLnBrk="0" fontAlgn="base" latinLnBrk="0" hangingPunct="0">
              <a:lnSpc>
                <a:spcPct val="100000"/>
              </a:lnSpc>
              <a:spcBef>
                <a:spcPct val="30000"/>
              </a:spcBef>
              <a:spcAft>
                <a:spcPct val="0"/>
              </a:spcAft>
              <a:buClrTx/>
              <a:buSzTx/>
              <a:buFontTx/>
              <a:buNone/>
              <a:tabLst/>
              <a:defRPr/>
            </a:pPr>
            <a:endParaRPr lang="en-NZ" baseline="0" dirty="0"/>
          </a:p>
        </p:txBody>
      </p:sp>
      <p:sp>
        <p:nvSpPr>
          <p:cNvPr id="4" name="Footer Placeholder 3"/>
          <p:cNvSpPr>
            <a:spLocks noGrp="1"/>
          </p:cNvSpPr>
          <p:nvPr>
            <p:ph type="ftr" sz="quarter" idx="10"/>
          </p:nvPr>
        </p:nvSpPr>
        <p:spPr/>
        <p:txBody>
          <a:bodyPr/>
          <a:lstStyle/>
          <a:p>
            <a:pPr>
              <a:defRPr/>
            </a:pPr>
            <a:r>
              <a:rPr lang="en-US" dirty="0"/>
              <a:t>FEMA P-752 Notes</a:t>
            </a:r>
          </a:p>
        </p:txBody>
      </p:sp>
      <p:sp>
        <p:nvSpPr>
          <p:cNvPr id="5" name="Slide Number Placeholder 4"/>
          <p:cNvSpPr>
            <a:spLocks noGrp="1"/>
          </p:cNvSpPr>
          <p:nvPr>
            <p:ph type="sldNum" sz="quarter" idx="11"/>
          </p:nvPr>
        </p:nvSpPr>
        <p:spPr/>
        <p:txBody>
          <a:bodyPr/>
          <a:lstStyle/>
          <a:p>
            <a:pPr>
              <a:defRPr/>
            </a:pPr>
            <a:r>
              <a:rPr lang="en-US" dirty="0"/>
              <a:t>Introduction 1-</a:t>
            </a:r>
            <a:fld id="{0BCA867C-EB47-4D0B-A24F-7993B2C5EA2C}" type="slidenum">
              <a:rPr lang="en-US" smtClean="0"/>
              <a:pPr>
                <a:defRPr/>
              </a:pPr>
              <a:t>42</a:t>
            </a:fld>
            <a:endParaRPr lang="en-US" dirty="0"/>
          </a:p>
        </p:txBody>
      </p:sp>
    </p:spTree>
    <p:extLst>
      <p:ext uri="{BB962C8B-B14F-4D97-AF65-F5344CB8AC3E}">
        <p14:creationId xmlns:p14="http://schemas.microsoft.com/office/powerpoint/2010/main" val="2718441418"/>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pPr marL="0" marR="0" lvl="1" indent="0" algn="l" defTabSz="914400" rtl="0" eaLnBrk="0" fontAlgn="base" latinLnBrk="0" hangingPunct="0">
              <a:lnSpc>
                <a:spcPct val="100000"/>
              </a:lnSpc>
              <a:spcBef>
                <a:spcPct val="30000"/>
              </a:spcBef>
              <a:spcAft>
                <a:spcPct val="0"/>
              </a:spcAft>
              <a:buClrTx/>
              <a:buSzTx/>
              <a:buFontTx/>
              <a:buNone/>
              <a:tabLst/>
              <a:defRPr/>
            </a:pPr>
            <a:r>
              <a:rPr lang="en-NZ" baseline="0" dirty="0"/>
              <a:t>A graph shows several earthquake acceleration response spectra.  A smoothed target response spectrum is shown in black.  Seven earthquake response spectra are shown as dashed lines.  The earthquake records that these spectra represent are listed in a table above the graph.  A spectrum showing the average of the seven earthquake spectra is shown in red.  This red spectrum matches fairly closely the target spectrum over the period range 1 to 4 seconds.</a:t>
            </a:r>
          </a:p>
          <a:p>
            <a:pPr marL="0" marR="0" lvl="1" indent="0" algn="l" defTabSz="914400" rtl="0" eaLnBrk="0" fontAlgn="base" latinLnBrk="0" hangingPunct="0">
              <a:lnSpc>
                <a:spcPct val="100000"/>
              </a:lnSpc>
              <a:spcBef>
                <a:spcPct val="30000"/>
              </a:spcBef>
              <a:spcAft>
                <a:spcPct val="0"/>
              </a:spcAft>
              <a:buClrTx/>
              <a:buSzTx/>
              <a:buFontTx/>
              <a:buNone/>
              <a:tabLst/>
              <a:defRPr/>
            </a:pPr>
            <a:endParaRPr lang="en-NZ" baseline="0" dirty="0"/>
          </a:p>
          <a:p>
            <a:pPr marL="0" marR="0" lvl="1" indent="0" algn="l" defTabSz="914400" rtl="0" eaLnBrk="0" fontAlgn="base" latinLnBrk="0" hangingPunct="0">
              <a:lnSpc>
                <a:spcPct val="100000"/>
              </a:lnSpc>
              <a:spcBef>
                <a:spcPct val="30000"/>
              </a:spcBef>
              <a:spcAft>
                <a:spcPct val="0"/>
              </a:spcAft>
              <a:buClrTx/>
              <a:buSzTx/>
              <a:buFontTx/>
              <a:buNone/>
              <a:tabLst/>
              <a:defRPr/>
            </a:pPr>
            <a:r>
              <a:rPr lang="en-NZ" baseline="0" dirty="0"/>
              <a:t>For nonlinear response history analysis of supplemental damped buildings, the selection and scaling of ground motions is different to that required by Chapter 16. </a:t>
            </a:r>
            <a:r>
              <a:rPr lang="en-US" sz="2400" dirty="0">
                <a:latin typeface="Arial" pitchFamily="34" charset="0"/>
              </a:rPr>
              <a:t>The minimum number of ground motion records is set to 7 which is consistent with Chapter 17 and current professional practice. </a:t>
            </a:r>
            <a:r>
              <a:rPr lang="en-NZ" baseline="0" dirty="0"/>
              <a:t>Ground motion selection and scaling should be conducted by an expert, experienced with hazards of the region.</a:t>
            </a:r>
          </a:p>
          <a:p>
            <a:pPr marL="0" marR="0" lvl="1" indent="0" algn="l" defTabSz="914400" rtl="0" eaLnBrk="0" fontAlgn="base" latinLnBrk="0" hangingPunct="0">
              <a:lnSpc>
                <a:spcPct val="100000"/>
              </a:lnSpc>
              <a:spcBef>
                <a:spcPct val="30000"/>
              </a:spcBef>
              <a:spcAft>
                <a:spcPct val="0"/>
              </a:spcAft>
              <a:buClrTx/>
              <a:buSzTx/>
              <a:buFontTx/>
              <a:buNone/>
              <a:tabLst/>
              <a:defRPr/>
            </a:pPr>
            <a:endParaRPr lang="en-NZ" baseline="0" dirty="0"/>
          </a:p>
        </p:txBody>
      </p:sp>
      <p:sp>
        <p:nvSpPr>
          <p:cNvPr id="4" name="Footer Placeholder 3"/>
          <p:cNvSpPr>
            <a:spLocks noGrp="1"/>
          </p:cNvSpPr>
          <p:nvPr>
            <p:ph type="ftr" sz="quarter" idx="10"/>
          </p:nvPr>
        </p:nvSpPr>
        <p:spPr/>
        <p:txBody>
          <a:bodyPr/>
          <a:lstStyle/>
          <a:p>
            <a:pPr>
              <a:defRPr/>
            </a:pPr>
            <a:r>
              <a:rPr lang="en-US" dirty="0"/>
              <a:t>FEMA P-752 Notes</a:t>
            </a:r>
          </a:p>
        </p:txBody>
      </p:sp>
      <p:sp>
        <p:nvSpPr>
          <p:cNvPr id="5" name="Slide Number Placeholder 4"/>
          <p:cNvSpPr>
            <a:spLocks noGrp="1"/>
          </p:cNvSpPr>
          <p:nvPr>
            <p:ph type="sldNum" sz="quarter" idx="11"/>
          </p:nvPr>
        </p:nvSpPr>
        <p:spPr/>
        <p:txBody>
          <a:bodyPr/>
          <a:lstStyle/>
          <a:p>
            <a:pPr>
              <a:defRPr/>
            </a:pPr>
            <a:r>
              <a:rPr lang="en-US" dirty="0"/>
              <a:t>Introduction 1-</a:t>
            </a:r>
            <a:fld id="{0BCA867C-EB47-4D0B-A24F-7993B2C5EA2C}" type="slidenum">
              <a:rPr lang="en-US" smtClean="0"/>
              <a:pPr>
                <a:defRPr/>
              </a:pPr>
              <a:t>43</a:t>
            </a:fld>
            <a:endParaRPr lang="en-US" dirty="0"/>
          </a:p>
        </p:txBody>
      </p:sp>
    </p:spTree>
    <p:extLst>
      <p:ext uri="{BB962C8B-B14F-4D97-AF65-F5344CB8AC3E}">
        <p14:creationId xmlns:p14="http://schemas.microsoft.com/office/powerpoint/2010/main" val="3194525257"/>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100" dirty="0"/>
              <a:t>Three</a:t>
            </a:r>
            <a:r>
              <a:rPr lang="en-US" sz="1100" baseline="0" dirty="0"/>
              <a:t> figures are shown at the bottom of this slide.  They are arranged in an equation format, such that (left figure) + (center figure) = (right figure).  The left figure shows two earthquake accelerographs, representing two orthogonal components of an earthquake acceleration record.  The center figure is a drawing of a building structural frame, indicating the computer model of the building.  The right figure shows hysteresis loops of structural dampers, indicating the resulting damper response calculated using the ground motion components and the building model.</a:t>
            </a:r>
            <a:endParaRPr lang="en-US" sz="1100" dirty="0"/>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100" dirty="0"/>
          </a:p>
          <a:p>
            <a:pPr marL="0" marR="0" indent="0" algn="l" defTabSz="914400" rtl="0" eaLnBrk="0" fontAlgn="base" latinLnBrk="0" hangingPunct="0">
              <a:lnSpc>
                <a:spcPct val="100000"/>
              </a:lnSpc>
              <a:spcBef>
                <a:spcPct val="30000"/>
              </a:spcBef>
              <a:spcAft>
                <a:spcPct val="0"/>
              </a:spcAft>
              <a:buClrTx/>
              <a:buSzTx/>
              <a:buFontTx/>
              <a:buNone/>
              <a:tabLst/>
              <a:defRPr/>
            </a:pPr>
            <a:r>
              <a:rPr lang="en-US" sz="1100" dirty="0"/>
              <a:t>NLRHA</a:t>
            </a:r>
            <a:r>
              <a:rPr lang="en-US" sz="1100" baseline="0" dirty="0"/>
              <a:t> is permitted for all building types and seismic hazards. It </a:t>
            </a:r>
            <a:r>
              <a:rPr lang="en-US" sz="1100" dirty="0"/>
              <a:t>is the most used approach and was the basis for development of the elastic (ELF and RS) procedures.</a:t>
            </a:r>
            <a:r>
              <a:rPr lang="en-US" sz="1100" baseline="0" dirty="0"/>
              <a:t> </a:t>
            </a:r>
            <a:endParaRPr lang="en-US" sz="1100" kern="1200" dirty="0">
              <a:solidFill>
                <a:schemeClr val="tx1"/>
              </a:solidFill>
              <a:effectLst/>
              <a:latin typeface="Arial" pitchFamily="34"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100" kern="1200" dirty="0">
              <a:solidFill>
                <a:schemeClr val="tx1"/>
              </a:solidFill>
              <a:effectLst/>
              <a:latin typeface="Arial" pitchFamily="34"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sz="1100" kern="1200" dirty="0">
                <a:solidFill>
                  <a:schemeClr val="tx1"/>
                </a:solidFill>
                <a:effectLst/>
                <a:latin typeface="Arial" pitchFamily="34" charset="0"/>
                <a:ea typeface="+mn-ea"/>
                <a:cs typeface="+mn-cs"/>
              </a:rPr>
              <a:t>Furthermore, the NLRHA gives the most realistic prediction of seismic response. This is because the degree to which a damped structure is able to accomplish its performance goals depends on the inherent properties of the structure, the properties of the dampers and its connecting elements, the characteristics of the ground motion, and the limit state being investigated. Given the potentially large variation in each of these parameters, it is usually necessary to perform an extensive suite of nonlinear response-history analyses.</a:t>
            </a:r>
          </a:p>
          <a:p>
            <a:pPr marL="0" marR="0" indent="0" algn="l" defTabSz="914400" rtl="0" eaLnBrk="0" fontAlgn="base" latinLnBrk="0" hangingPunct="0">
              <a:lnSpc>
                <a:spcPct val="100000"/>
              </a:lnSpc>
              <a:spcBef>
                <a:spcPct val="30000"/>
              </a:spcBef>
              <a:spcAft>
                <a:spcPct val="0"/>
              </a:spcAft>
              <a:buClrTx/>
              <a:buSzTx/>
              <a:buFontTx/>
              <a:buNone/>
              <a:tabLst/>
              <a:defRPr/>
            </a:pPr>
            <a:endParaRPr lang="en-NZ" sz="1100" kern="1200" dirty="0">
              <a:solidFill>
                <a:schemeClr val="tx1"/>
              </a:solidFill>
              <a:effectLst/>
              <a:latin typeface="Arial" pitchFamily="34"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endParaRPr lang="en-NZ" baseline="0" dirty="0"/>
          </a:p>
        </p:txBody>
      </p:sp>
      <p:sp>
        <p:nvSpPr>
          <p:cNvPr id="4" name="Footer Placeholder 3"/>
          <p:cNvSpPr>
            <a:spLocks noGrp="1"/>
          </p:cNvSpPr>
          <p:nvPr>
            <p:ph type="ftr" sz="quarter" idx="10"/>
          </p:nvPr>
        </p:nvSpPr>
        <p:spPr/>
        <p:txBody>
          <a:bodyPr/>
          <a:lstStyle/>
          <a:p>
            <a:pPr>
              <a:defRPr/>
            </a:pPr>
            <a:r>
              <a:rPr lang="en-US" dirty="0"/>
              <a:t>FEMA P-752 Notes</a:t>
            </a:r>
          </a:p>
        </p:txBody>
      </p:sp>
      <p:sp>
        <p:nvSpPr>
          <p:cNvPr id="5" name="Slide Number Placeholder 4"/>
          <p:cNvSpPr>
            <a:spLocks noGrp="1"/>
          </p:cNvSpPr>
          <p:nvPr>
            <p:ph type="sldNum" sz="quarter" idx="11"/>
          </p:nvPr>
        </p:nvSpPr>
        <p:spPr/>
        <p:txBody>
          <a:bodyPr/>
          <a:lstStyle/>
          <a:p>
            <a:pPr>
              <a:defRPr/>
            </a:pPr>
            <a:r>
              <a:rPr lang="en-US" dirty="0"/>
              <a:t>Introduction 1-</a:t>
            </a:r>
            <a:fld id="{0BCA867C-EB47-4D0B-A24F-7993B2C5EA2C}" type="slidenum">
              <a:rPr lang="en-US" smtClean="0"/>
              <a:pPr>
                <a:defRPr/>
              </a:pPr>
              <a:t>44</a:t>
            </a:fld>
            <a:endParaRPr lang="en-US" dirty="0"/>
          </a:p>
        </p:txBody>
      </p:sp>
    </p:spTree>
    <p:extLst>
      <p:ext uri="{BB962C8B-B14F-4D97-AF65-F5344CB8AC3E}">
        <p14:creationId xmlns:p14="http://schemas.microsoft.com/office/powerpoint/2010/main" val="2215610289"/>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r>
              <a:rPr lang="en-US" sz="1100" kern="1200" dirty="0">
                <a:solidFill>
                  <a:schemeClr val="tx1"/>
                </a:solidFill>
                <a:effectLst/>
                <a:latin typeface="Arial" pitchFamily="34" charset="0"/>
                <a:ea typeface="+mn-ea"/>
                <a:cs typeface="+mn-cs"/>
              </a:rPr>
              <a:t>Property modification values are introduced to account for variations in damper properties during manufacturing and while in-service. These factors are used to allow the designer to perform upper and lower bound analysis to ensure that the forces and drifts are estimated more appropriately. </a:t>
            </a:r>
          </a:p>
          <a:p>
            <a:endParaRPr lang="en-NZ" sz="1100" kern="1200" dirty="0">
              <a:solidFill>
                <a:schemeClr val="tx1"/>
              </a:solidFill>
              <a:effectLst/>
              <a:latin typeface="Arial" pitchFamily="34" charset="0"/>
              <a:ea typeface="+mn-ea"/>
              <a:cs typeface="+mn-cs"/>
            </a:endParaRPr>
          </a:p>
        </p:txBody>
      </p:sp>
      <p:sp>
        <p:nvSpPr>
          <p:cNvPr id="4" name="Footer Placeholder 3"/>
          <p:cNvSpPr>
            <a:spLocks noGrp="1"/>
          </p:cNvSpPr>
          <p:nvPr>
            <p:ph type="ftr" sz="quarter" idx="10"/>
          </p:nvPr>
        </p:nvSpPr>
        <p:spPr/>
        <p:txBody>
          <a:bodyPr/>
          <a:lstStyle/>
          <a:p>
            <a:pPr>
              <a:defRPr/>
            </a:pPr>
            <a:r>
              <a:rPr lang="en-US" dirty="0"/>
              <a:t>FEMA P-752 Notes</a:t>
            </a:r>
          </a:p>
        </p:txBody>
      </p:sp>
      <p:sp>
        <p:nvSpPr>
          <p:cNvPr id="5" name="Slide Number Placeholder 4"/>
          <p:cNvSpPr>
            <a:spLocks noGrp="1"/>
          </p:cNvSpPr>
          <p:nvPr>
            <p:ph type="sldNum" sz="quarter" idx="11"/>
          </p:nvPr>
        </p:nvSpPr>
        <p:spPr/>
        <p:txBody>
          <a:bodyPr/>
          <a:lstStyle/>
          <a:p>
            <a:pPr>
              <a:defRPr/>
            </a:pPr>
            <a:r>
              <a:rPr lang="en-US" dirty="0"/>
              <a:t>Introduction 1-</a:t>
            </a:r>
            <a:fld id="{0BCA867C-EB47-4D0B-A24F-7993B2C5EA2C}" type="slidenum">
              <a:rPr lang="en-US" smtClean="0"/>
              <a:pPr>
                <a:defRPr/>
              </a:pPr>
              <a:t>45</a:t>
            </a:fld>
            <a:endParaRPr lang="en-US" dirty="0"/>
          </a:p>
        </p:txBody>
      </p:sp>
    </p:spTree>
    <p:extLst>
      <p:ext uri="{BB962C8B-B14F-4D97-AF65-F5344CB8AC3E}">
        <p14:creationId xmlns:p14="http://schemas.microsoft.com/office/powerpoint/2010/main" val="838016562"/>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r>
              <a:rPr lang="en-US" sz="1100" kern="1200" dirty="0">
                <a:solidFill>
                  <a:schemeClr val="tx1"/>
                </a:solidFill>
                <a:effectLst/>
                <a:latin typeface="Arial" pitchFamily="34" charset="0"/>
                <a:ea typeface="+mn-ea"/>
                <a:cs typeface="+mn-cs"/>
              </a:rPr>
              <a:t>This slide contains a graph with the vertical axis labeled “force” and the horizontal axis labeled “velocity”.  Experimental data from damper tests are shown on this plot.  The</a:t>
            </a:r>
            <a:r>
              <a:rPr lang="en-US" sz="1100" kern="1200" baseline="0" dirty="0">
                <a:solidFill>
                  <a:schemeClr val="tx1"/>
                </a:solidFill>
                <a:effectLst/>
                <a:latin typeface="Arial" pitchFamily="34" charset="0"/>
                <a:ea typeface="+mn-ea"/>
                <a:cs typeface="+mn-cs"/>
              </a:rPr>
              <a:t> data generally form a pattern in the shape of an inclined “S”.  Also shown on this plot are S-shaped lines indicating upper and lower bounds of permissible damper properties.  The experimental data fall between the upper and lower bounds.</a:t>
            </a:r>
            <a:endParaRPr lang="en-US" sz="1100" kern="1200" dirty="0">
              <a:solidFill>
                <a:schemeClr val="tx1"/>
              </a:solidFill>
              <a:effectLst/>
              <a:latin typeface="Arial" pitchFamily="34" charset="0"/>
              <a:ea typeface="+mn-ea"/>
              <a:cs typeface="+mn-cs"/>
            </a:endParaRPr>
          </a:p>
          <a:p>
            <a:endParaRPr lang="en-US" sz="1100" kern="1200" dirty="0">
              <a:solidFill>
                <a:schemeClr val="tx1"/>
              </a:solidFill>
              <a:effectLst/>
              <a:latin typeface="Arial" pitchFamily="34" charset="0"/>
              <a:ea typeface="+mn-ea"/>
              <a:cs typeface="+mn-cs"/>
            </a:endParaRPr>
          </a:p>
          <a:p>
            <a:r>
              <a:rPr lang="en-US" sz="1100" kern="1200" dirty="0">
                <a:solidFill>
                  <a:schemeClr val="tx1"/>
                </a:solidFill>
                <a:effectLst/>
                <a:latin typeface="Arial" pitchFamily="34" charset="0"/>
                <a:ea typeface="+mn-ea"/>
                <a:cs typeface="+mn-cs"/>
              </a:rPr>
              <a:t>This section is added to allow for enveloping analysis based on maximum and minimum damper properties obtained by application of the lambda factors. When these values are not known, it is permitted to use 85% and 120% of nominal values as the maximum and minimum values to account for cumulative effect of variations. </a:t>
            </a:r>
            <a:endParaRPr lang="en-US" sz="1100" kern="1200" baseline="0" dirty="0">
              <a:solidFill>
                <a:schemeClr val="tx1"/>
              </a:solidFill>
              <a:effectLst/>
              <a:latin typeface="Arial" pitchFamily="34" charset="0"/>
              <a:ea typeface="+mn-ea"/>
              <a:cs typeface="+mn-cs"/>
            </a:endParaRPr>
          </a:p>
          <a:p>
            <a:endParaRPr lang="en-US" sz="1100" kern="1200" baseline="0" dirty="0">
              <a:solidFill>
                <a:schemeClr val="tx1"/>
              </a:solidFill>
              <a:effectLst/>
              <a:latin typeface="Arial" pitchFamily="34"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sz="1100" kern="1200" dirty="0">
                <a:solidFill>
                  <a:schemeClr val="tx1"/>
                </a:solidFill>
                <a:effectLst/>
                <a:latin typeface="Arial" pitchFamily="34" charset="0"/>
                <a:ea typeface="+mn-ea"/>
                <a:cs typeface="+mn-cs"/>
              </a:rPr>
              <a:t>Results from prototype testing are shown. The solid line depicts the nominal force-velocity relationship of the nonlinear fluid viscous damper with the dotted lines representing a 10% and 20% change in the damping constant value </a:t>
            </a:r>
            <a:r>
              <a:rPr lang="en-US" sz="1100" i="1" kern="1200" dirty="0">
                <a:solidFill>
                  <a:schemeClr val="tx1"/>
                </a:solidFill>
                <a:effectLst/>
                <a:latin typeface="Arial" pitchFamily="34" charset="0"/>
                <a:ea typeface="+mn-ea"/>
                <a:cs typeface="+mn-cs"/>
              </a:rPr>
              <a:t>C</a:t>
            </a:r>
            <a:r>
              <a:rPr lang="en-US" sz="1100" i="1" kern="1200" baseline="-25000" dirty="0">
                <a:solidFill>
                  <a:schemeClr val="tx1"/>
                </a:solidFill>
                <a:effectLst/>
                <a:latin typeface="Arial" pitchFamily="34" charset="0"/>
                <a:ea typeface="+mn-ea"/>
                <a:cs typeface="+mn-cs"/>
              </a:rPr>
              <a:t>NL</a:t>
            </a:r>
            <a:r>
              <a:rPr lang="en-US" sz="1100" kern="1200" dirty="0">
                <a:solidFill>
                  <a:schemeClr val="tx1"/>
                </a:solidFill>
                <a:effectLst/>
                <a:latin typeface="Arial" pitchFamily="34" charset="0"/>
                <a:ea typeface="+mn-ea"/>
                <a:cs typeface="+mn-cs"/>
              </a:rPr>
              <a:t>. When</a:t>
            </a:r>
            <a:r>
              <a:rPr lang="en-US" sz="1100" kern="1200" baseline="0" dirty="0">
                <a:solidFill>
                  <a:schemeClr val="tx1"/>
                </a:solidFill>
                <a:effectLst/>
                <a:latin typeface="Arial" pitchFamily="34" charset="0"/>
                <a:ea typeface="+mn-ea"/>
                <a:cs typeface="+mn-cs"/>
              </a:rPr>
              <a:t> t</a:t>
            </a:r>
            <a:r>
              <a:rPr lang="en-US" sz="1100" kern="1200" dirty="0">
                <a:solidFill>
                  <a:schemeClr val="tx1"/>
                </a:solidFill>
                <a:effectLst/>
                <a:latin typeface="Arial" pitchFamily="34" charset="0"/>
                <a:ea typeface="+mn-ea"/>
                <a:cs typeface="+mn-cs"/>
              </a:rPr>
              <a:t>est</a:t>
            </a:r>
            <a:r>
              <a:rPr lang="en-US" sz="1100" kern="1200" baseline="0" dirty="0">
                <a:solidFill>
                  <a:schemeClr val="tx1"/>
                </a:solidFill>
                <a:effectLst/>
                <a:latin typeface="Arial" pitchFamily="34" charset="0"/>
                <a:ea typeface="+mn-ea"/>
                <a:cs typeface="+mn-cs"/>
              </a:rPr>
              <a:t> data such as this is used to determine damper properties, the max and min </a:t>
            </a:r>
            <a:r>
              <a:rPr lang="el-GR" sz="1100" kern="1200" baseline="0" dirty="0">
                <a:solidFill>
                  <a:schemeClr val="tx1"/>
                </a:solidFill>
                <a:effectLst/>
                <a:latin typeface="Arial" pitchFamily="34" charset="0"/>
                <a:ea typeface="+mn-ea"/>
                <a:cs typeface="+mn-cs"/>
              </a:rPr>
              <a:t>λ</a:t>
            </a:r>
            <a:r>
              <a:rPr lang="en-US" sz="1100" kern="1200" baseline="0" dirty="0">
                <a:solidFill>
                  <a:schemeClr val="tx1"/>
                </a:solidFill>
                <a:effectLst/>
                <a:latin typeface="Arial" pitchFamily="34" charset="0"/>
                <a:ea typeface="+mn-ea"/>
                <a:cs typeface="+mn-cs"/>
              </a:rPr>
              <a:t> factor limits (of 85% and 120%) need not apply.</a:t>
            </a:r>
          </a:p>
          <a:p>
            <a:pPr marL="0" marR="0" indent="0" algn="l" defTabSz="914400" rtl="0" eaLnBrk="0" fontAlgn="base" latinLnBrk="0" hangingPunct="0">
              <a:lnSpc>
                <a:spcPct val="100000"/>
              </a:lnSpc>
              <a:spcBef>
                <a:spcPct val="30000"/>
              </a:spcBef>
              <a:spcAft>
                <a:spcPct val="0"/>
              </a:spcAft>
              <a:buClrTx/>
              <a:buSzTx/>
              <a:buFontTx/>
              <a:buNone/>
              <a:tabLst/>
              <a:defRPr/>
            </a:pPr>
            <a:endParaRPr lang="en-NZ" sz="1100" kern="1200" baseline="0" dirty="0">
              <a:solidFill>
                <a:schemeClr val="tx1"/>
              </a:solidFill>
              <a:effectLst/>
              <a:latin typeface="Arial" pitchFamily="34" charset="0"/>
              <a:ea typeface="+mn-ea"/>
              <a:cs typeface="+mn-cs"/>
            </a:endParaRP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NZ" i="1" baseline="0" dirty="0"/>
          </a:p>
        </p:txBody>
      </p:sp>
      <p:sp>
        <p:nvSpPr>
          <p:cNvPr id="4" name="Footer Placeholder 3"/>
          <p:cNvSpPr>
            <a:spLocks noGrp="1"/>
          </p:cNvSpPr>
          <p:nvPr>
            <p:ph type="ftr" sz="quarter" idx="10"/>
          </p:nvPr>
        </p:nvSpPr>
        <p:spPr/>
        <p:txBody>
          <a:bodyPr/>
          <a:lstStyle/>
          <a:p>
            <a:pPr>
              <a:defRPr/>
            </a:pPr>
            <a:r>
              <a:rPr lang="en-US" dirty="0"/>
              <a:t>FEMA P-752 Notes</a:t>
            </a:r>
          </a:p>
        </p:txBody>
      </p:sp>
      <p:sp>
        <p:nvSpPr>
          <p:cNvPr id="5" name="Slide Number Placeholder 4"/>
          <p:cNvSpPr>
            <a:spLocks noGrp="1"/>
          </p:cNvSpPr>
          <p:nvPr>
            <p:ph type="sldNum" sz="quarter" idx="11"/>
          </p:nvPr>
        </p:nvSpPr>
        <p:spPr/>
        <p:txBody>
          <a:bodyPr/>
          <a:lstStyle/>
          <a:p>
            <a:pPr>
              <a:defRPr/>
            </a:pPr>
            <a:r>
              <a:rPr lang="en-US" dirty="0"/>
              <a:t>Introduction 1-</a:t>
            </a:r>
            <a:fld id="{0BCA867C-EB47-4D0B-A24F-7993B2C5EA2C}" type="slidenum">
              <a:rPr lang="en-US" smtClean="0"/>
              <a:pPr>
                <a:defRPr/>
              </a:pPr>
              <a:t>46</a:t>
            </a:fld>
            <a:endParaRPr lang="en-US" dirty="0"/>
          </a:p>
        </p:txBody>
      </p:sp>
    </p:spTree>
    <p:extLst>
      <p:ext uri="{BB962C8B-B14F-4D97-AF65-F5344CB8AC3E}">
        <p14:creationId xmlns:p14="http://schemas.microsoft.com/office/powerpoint/2010/main" val="367517091"/>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100" kern="1200" dirty="0">
                <a:solidFill>
                  <a:schemeClr val="tx1"/>
                </a:solidFill>
                <a:effectLst/>
                <a:latin typeface="Arial" pitchFamily="34" charset="0"/>
                <a:ea typeface="+mn-ea"/>
                <a:cs typeface="+mn-cs"/>
              </a:rPr>
              <a:t>This slide contains two drawings of the plan view of two buildings.  Each building is 5</a:t>
            </a:r>
            <a:r>
              <a:rPr lang="en-US" sz="1100" kern="1200" baseline="0" dirty="0">
                <a:solidFill>
                  <a:schemeClr val="tx1"/>
                </a:solidFill>
                <a:effectLst/>
                <a:latin typeface="Arial" pitchFamily="34" charset="0"/>
                <a:ea typeface="+mn-ea"/>
                <a:cs typeface="+mn-cs"/>
              </a:rPr>
              <a:t> bays wide by 7 bays long.  The left building is labeled “Non-redundant system, increase damper capacities.”  This building has only two damper bays in each direction.  The right building is labeled “Redundant system”.  This building has four damper bays in each direction.</a:t>
            </a:r>
            <a:endParaRPr lang="en-US" sz="1100" kern="1200" dirty="0">
              <a:solidFill>
                <a:schemeClr val="tx1"/>
              </a:solidFill>
              <a:effectLst/>
              <a:latin typeface="Arial" pitchFamily="34"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100" kern="1200" dirty="0">
              <a:solidFill>
                <a:schemeClr val="tx1"/>
              </a:solidFill>
              <a:effectLst/>
              <a:latin typeface="Arial" pitchFamily="34"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sz="1100" kern="1200" dirty="0">
                <a:solidFill>
                  <a:schemeClr val="tx1"/>
                </a:solidFill>
                <a:effectLst/>
                <a:latin typeface="Arial" pitchFamily="34" charset="0"/>
                <a:ea typeface="+mn-ea"/>
                <a:cs typeface="+mn-cs"/>
              </a:rPr>
              <a:t>This new section is added to distinguish between redundant and non-redundant systems. The provisions are similar to language of ASCE 41 in which larger force and displacement damper capacities are required when less than 2 dampers in each direction are located on each side of center of mass at any story.</a:t>
            </a:r>
          </a:p>
          <a:p>
            <a:pPr marL="0" marR="0" indent="0" algn="l" defTabSz="914400" rtl="0" eaLnBrk="0" fontAlgn="base" latinLnBrk="0" hangingPunct="0">
              <a:lnSpc>
                <a:spcPct val="100000"/>
              </a:lnSpc>
              <a:spcBef>
                <a:spcPct val="30000"/>
              </a:spcBef>
              <a:spcAft>
                <a:spcPct val="0"/>
              </a:spcAft>
              <a:buClrTx/>
              <a:buSzTx/>
              <a:buFontTx/>
              <a:buNone/>
              <a:tabLst/>
              <a:defRPr/>
            </a:pPr>
            <a:endParaRPr lang="en-NZ" sz="1100" kern="1200" baseline="0" dirty="0">
              <a:solidFill>
                <a:schemeClr val="tx1"/>
              </a:solidFill>
              <a:effectLst/>
              <a:latin typeface="Arial" pitchFamily="34" charset="0"/>
              <a:ea typeface="+mn-ea"/>
              <a:cs typeface="+mn-cs"/>
            </a:endParaRP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NZ" i="1" baseline="0" dirty="0"/>
          </a:p>
        </p:txBody>
      </p:sp>
      <p:sp>
        <p:nvSpPr>
          <p:cNvPr id="4" name="Footer Placeholder 3"/>
          <p:cNvSpPr>
            <a:spLocks noGrp="1"/>
          </p:cNvSpPr>
          <p:nvPr>
            <p:ph type="ftr" sz="quarter" idx="10"/>
          </p:nvPr>
        </p:nvSpPr>
        <p:spPr/>
        <p:txBody>
          <a:bodyPr/>
          <a:lstStyle/>
          <a:p>
            <a:pPr>
              <a:defRPr/>
            </a:pPr>
            <a:r>
              <a:rPr lang="en-US" dirty="0"/>
              <a:t>FEMA P-752 Notes</a:t>
            </a:r>
          </a:p>
        </p:txBody>
      </p:sp>
      <p:sp>
        <p:nvSpPr>
          <p:cNvPr id="5" name="Slide Number Placeholder 4"/>
          <p:cNvSpPr>
            <a:spLocks noGrp="1"/>
          </p:cNvSpPr>
          <p:nvPr>
            <p:ph type="sldNum" sz="quarter" idx="11"/>
          </p:nvPr>
        </p:nvSpPr>
        <p:spPr/>
        <p:txBody>
          <a:bodyPr/>
          <a:lstStyle/>
          <a:p>
            <a:pPr>
              <a:defRPr/>
            </a:pPr>
            <a:r>
              <a:rPr lang="en-US" dirty="0"/>
              <a:t>Introduction 1-</a:t>
            </a:r>
            <a:fld id="{0BCA867C-EB47-4D0B-A24F-7993B2C5EA2C}" type="slidenum">
              <a:rPr lang="en-US" smtClean="0"/>
              <a:pPr>
                <a:defRPr/>
              </a:pPr>
              <a:t>47</a:t>
            </a:fld>
            <a:endParaRPr lang="en-US" dirty="0"/>
          </a:p>
        </p:txBody>
      </p:sp>
    </p:spTree>
    <p:extLst>
      <p:ext uri="{BB962C8B-B14F-4D97-AF65-F5344CB8AC3E}">
        <p14:creationId xmlns:p14="http://schemas.microsoft.com/office/powerpoint/2010/main" val="2409759202"/>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100" kern="1200" dirty="0">
                <a:solidFill>
                  <a:schemeClr val="tx1"/>
                </a:solidFill>
                <a:effectLst/>
                <a:latin typeface="Arial" pitchFamily="34" charset="0"/>
                <a:ea typeface="+mn-ea"/>
                <a:cs typeface="+mn-cs"/>
              </a:rPr>
              <a:t>This slide has a drawing of the elevation of a building that is 7 stories tall by 7 bays wide.  Demand-to-capacity ratios (DCRs) are shown on each moment frame beam.  Beams with DCRs</a:t>
            </a:r>
            <a:r>
              <a:rPr lang="en-US" sz="1100" kern="1200" baseline="0" dirty="0">
                <a:solidFill>
                  <a:schemeClr val="tx1"/>
                </a:solidFill>
                <a:effectLst/>
                <a:latin typeface="Arial" pitchFamily="34" charset="0"/>
                <a:ea typeface="+mn-ea"/>
                <a:cs typeface="+mn-cs"/>
              </a:rPr>
              <a:t> less than 1 are colored green.  Those with DCRs greater than 1 are colored red.  A note points to all of the red beams indicating “Less than 1.5 therefore steel moment frame is permitted to be modeled as linear.”</a:t>
            </a:r>
            <a:endParaRPr lang="en-US" sz="1100" kern="1200" dirty="0">
              <a:solidFill>
                <a:schemeClr val="tx1"/>
              </a:solidFill>
              <a:effectLst/>
              <a:latin typeface="Arial" pitchFamily="34"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100" kern="1200" dirty="0">
              <a:solidFill>
                <a:schemeClr val="tx1"/>
              </a:solidFill>
              <a:effectLst/>
              <a:latin typeface="Arial" pitchFamily="34"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sz="1100" kern="1200" dirty="0">
                <a:solidFill>
                  <a:schemeClr val="tx1"/>
                </a:solidFill>
                <a:effectLst/>
                <a:latin typeface="Arial" pitchFamily="34" charset="0"/>
                <a:ea typeface="+mn-ea"/>
                <a:cs typeface="+mn-cs"/>
              </a:rPr>
              <a:t>The section is revised to directly account for the nonlinear behavior of structural members and connections. The exception in ASCE 7-10 allowed for elements (with the exception of damper devices) being modeled as elastic elements so long as demand</a:t>
            </a:r>
            <a:r>
              <a:rPr lang="en-US" sz="1100" kern="1200" baseline="0" dirty="0">
                <a:solidFill>
                  <a:schemeClr val="tx1"/>
                </a:solidFill>
                <a:effectLst/>
                <a:latin typeface="Arial" pitchFamily="34" charset="0"/>
                <a:ea typeface="+mn-ea"/>
                <a:cs typeface="+mn-cs"/>
              </a:rPr>
              <a:t> to capacity ratio (</a:t>
            </a:r>
            <a:r>
              <a:rPr lang="en-US" sz="1100" kern="1200" dirty="0">
                <a:solidFill>
                  <a:schemeClr val="tx1"/>
                </a:solidFill>
                <a:effectLst/>
                <a:latin typeface="Arial" pitchFamily="34" charset="0"/>
                <a:ea typeface="+mn-ea"/>
                <a:cs typeface="+mn-cs"/>
              </a:rPr>
              <a:t>DCR) values were less than 1.5 at DE. The exception is now revised to allow for elastic modeling of members as long as DCR is less than 1.5 at MCER using expected (vs. nominal) material properties and a phi factor of 1.0. The change reflects that the NL analysis is almost exclusively at MCER intensity.</a:t>
            </a:r>
          </a:p>
          <a:p>
            <a:pPr marL="0" marR="0" indent="0" algn="l" defTabSz="914400" rtl="0" eaLnBrk="0" fontAlgn="base" latinLnBrk="0" hangingPunct="0">
              <a:lnSpc>
                <a:spcPct val="100000"/>
              </a:lnSpc>
              <a:spcBef>
                <a:spcPct val="30000"/>
              </a:spcBef>
              <a:spcAft>
                <a:spcPct val="0"/>
              </a:spcAft>
              <a:buClrTx/>
              <a:buSzTx/>
              <a:buFontTx/>
              <a:buNone/>
              <a:tabLst/>
              <a:defRPr/>
            </a:pPr>
            <a:endParaRPr lang="en-NZ" sz="1100" kern="1200" dirty="0">
              <a:solidFill>
                <a:schemeClr val="tx1"/>
              </a:solidFill>
              <a:effectLst/>
              <a:latin typeface="Arial" pitchFamily="34"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endParaRPr lang="en-NZ" baseline="0" dirty="0"/>
          </a:p>
        </p:txBody>
      </p:sp>
      <p:sp>
        <p:nvSpPr>
          <p:cNvPr id="4" name="Footer Placeholder 3"/>
          <p:cNvSpPr>
            <a:spLocks noGrp="1"/>
          </p:cNvSpPr>
          <p:nvPr>
            <p:ph type="ftr" sz="quarter" idx="10"/>
          </p:nvPr>
        </p:nvSpPr>
        <p:spPr/>
        <p:txBody>
          <a:bodyPr/>
          <a:lstStyle/>
          <a:p>
            <a:pPr>
              <a:defRPr/>
            </a:pPr>
            <a:r>
              <a:rPr lang="en-US" dirty="0"/>
              <a:t>FEMA P-752 Notes</a:t>
            </a:r>
          </a:p>
        </p:txBody>
      </p:sp>
      <p:sp>
        <p:nvSpPr>
          <p:cNvPr id="5" name="Slide Number Placeholder 4"/>
          <p:cNvSpPr>
            <a:spLocks noGrp="1"/>
          </p:cNvSpPr>
          <p:nvPr>
            <p:ph type="sldNum" sz="quarter" idx="11"/>
          </p:nvPr>
        </p:nvSpPr>
        <p:spPr/>
        <p:txBody>
          <a:bodyPr/>
          <a:lstStyle/>
          <a:p>
            <a:pPr>
              <a:defRPr/>
            </a:pPr>
            <a:r>
              <a:rPr lang="en-US" dirty="0"/>
              <a:t>Introduction 1-</a:t>
            </a:r>
            <a:fld id="{0BCA867C-EB47-4D0B-A24F-7993B2C5EA2C}" type="slidenum">
              <a:rPr lang="en-US" smtClean="0"/>
              <a:pPr>
                <a:defRPr/>
              </a:pPr>
              <a:t>48</a:t>
            </a:fld>
            <a:endParaRPr lang="en-US" dirty="0"/>
          </a:p>
        </p:txBody>
      </p:sp>
    </p:spTree>
    <p:extLst>
      <p:ext uri="{BB962C8B-B14F-4D97-AF65-F5344CB8AC3E}">
        <p14:creationId xmlns:p14="http://schemas.microsoft.com/office/powerpoint/2010/main" val="1110054935"/>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r>
              <a:rPr lang="en-US" sz="1100" kern="1200" dirty="0">
                <a:solidFill>
                  <a:schemeClr val="tx1"/>
                </a:solidFill>
                <a:effectLst/>
                <a:latin typeface="Arial" pitchFamily="34" charset="0"/>
                <a:ea typeface="+mn-ea"/>
                <a:cs typeface="+mn-cs"/>
              </a:rPr>
              <a:t>A graph appears at the bottom of this slide.  The horizontal axis is labeled “Time (seconds)” and the vertical axis is labeled “Energy (kip-ft.)”  Three</a:t>
            </a:r>
            <a:r>
              <a:rPr lang="en-US" sz="1100" kern="1200" baseline="0" dirty="0">
                <a:solidFill>
                  <a:schemeClr val="tx1"/>
                </a:solidFill>
                <a:effectLst/>
                <a:latin typeface="Arial" pitchFamily="34" charset="0"/>
                <a:ea typeface="+mn-ea"/>
                <a:cs typeface="+mn-cs"/>
              </a:rPr>
              <a:t> ascending lines begin at time 5 seconds.  The black line is labeled “Input Energy” and ascends steeply, eventually leveling off at about 10,500 kip-ft.  This line is above the other two lines.  The grey dashed line is labeled “Modal Damping” and it ascends gradually, leveling off at about 1,000 kip-ft.  The blue dashed line is labeled “Nonlinear Viscous Damping” and it ascends rapidly, leveling off at a value of about 9,500 kip-ft.</a:t>
            </a:r>
            <a:endParaRPr lang="en-US" sz="1100" kern="1200" dirty="0">
              <a:solidFill>
                <a:schemeClr val="tx1"/>
              </a:solidFill>
              <a:effectLst/>
              <a:latin typeface="Arial" pitchFamily="34" charset="0"/>
              <a:ea typeface="+mn-ea"/>
              <a:cs typeface="+mn-cs"/>
            </a:endParaRPr>
          </a:p>
          <a:p>
            <a:endParaRPr lang="en-US" sz="1100" kern="1200" dirty="0">
              <a:solidFill>
                <a:schemeClr val="tx1"/>
              </a:solidFill>
              <a:effectLst/>
              <a:latin typeface="Arial" pitchFamily="34" charset="0"/>
              <a:ea typeface="+mn-ea"/>
              <a:cs typeface="+mn-cs"/>
            </a:endParaRPr>
          </a:p>
          <a:p>
            <a:r>
              <a:rPr lang="en-US" sz="1100" kern="1200" dirty="0">
                <a:solidFill>
                  <a:schemeClr val="tx1"/>
                </a:solidFill>
                <a:effectLst/>
                <a:latin typeface="Arial" pitchFamily="34" charset="0"/>
                <a:ea typeface="+mn-ea"/>
                <a:cs typeface="+mn-cs"/>
              </a:rPr>
              <a:t>Limited analysis is conducted at DE. The purpose of the DE analysis is to check the seismic force resisting system incorporating the effect of both seismic and damping forces.</a:t>
            </a:r>
          </a:p>
          <a:p>
            <a:endParaRPr lang="en-US" sz="1100" kern="1200" dirty="0">
              <a:solidFill>
                <a:schemeClr val="tx1"/>
              </a:solidFill>
              <a:effectLst/>
              <a:latin typeface="Arial" pitchFamily="34" charset="0"/>
              <a:ea typeface="+mn-ea"/>
              <a:cs typeface="+mn-cs"/>
            </a:endParaRPr>
          </a:p>
          <a:p>
            <a:r>
              <a:rPr lang="en-US" sz="1100" kern="1200" dirty="0">
                <a:solidFill>
                  <a:schemeClr val="tx1"/>
                </a:solidFill>
                <a:effectLst/>
                <a:latin typeface="Arial" pitchFamily="34" charset="0"/>
                <a:ea typeface="+mn-ea"/>
                <a:cs typeface="+mn-cs"/>
              </a:rPr>
              <a:t>Inherent damping ratio is reduced to 3% to account for typical damping that is expected in new buildings. In addition, since properly designed damping devices would add significant supplementary damping to the building, the use of 5% inherent damping is not warranted. As shown in the energy</a:t>
            </a:r>
            <a:r>
              <a:rPr lang="en-US" sz="1100" kern="1200" baseline="0" dirty="0">
                <a:solidFill>
                  <a:schemeClr val="tx1"/>
                </a:solidFill>
                <a:effectLst/>
                <a:latin typeface="Arial" pitchFamily="34" charset="0"/>
                <a:ea typeface="+mn-ea"/>
                <a:cs typeface="+mn-cs"/>
              </a:rPr>
              <a:t> balance for an earthquake, the energy dissipation due to inherent damping should make up only a small portion of the total input energy.</a:t>
            </a:r>
          </a:p>
          <a:p>
            <a:endParaRPr lang="en-NZ" sz="1100" kern="1200" baseline="0" dirty="0">
              <a:solidFill>
                <a:schemeClr val="tx1"/>
              </a:solidFill>
              <a:effectLst/>
              <a:latin typeface="Arial" pitchFamily="34" charset="0"/>
              <a:ea typeface="+mn-ea"/>
              <a:cs typeface="+mn-cs"/>
            </a:endParaRPr>
          </a:p>
        </p:txBody>
      </p:sp>
      <p:sp>
        <p:nvSpPr>
          <p:cNvPr id="4" name="Footer Placeholder 3"/>
          <p:cNvSpPr>
            <a:spLocks noGrp="1"/>
          </p:cNvSpPr>
          <p:nvPr>
            <p:ph type="ftr" sz="quarter" idx="10"/>
          </p:nvPr>
        </p:nvSpPr>
        <p:spPr/>
        <p:txBody>
          <a:bodyPr/>
          <a:lstStyle/>
          <a:p>
            <a:pPr>
              <a:defRPr/>
            </a:pPr>
            <a:r>
              <a:rPr lang="en-US" dirty="0"/>
              <a:t>FEMA P-752 Notes</a:t>
            </a:r>
          </a:p>
        </p:txBody>
      </p:sp>
      <p:sp>
        <p:nvSpPr>
          <p:cNvPr id="5" name="Slide Number Placeholder 4"/>
          <p:cNvSpPr>
            <a:spLocks noGrp="1"/>
          </p:cNvSpPr>
          <p:nvPr>
            <p:ph type="sldNum" sz="quarter" idx="11"/>
          </p:nvPr>
        </p:nvSpPr>
        <p:spPr/>
        <p:txBody>
          <a:bodyPr/>
          <a:lstStyle/>
          <a:p>
            <a:pPr>
              <a:defRPr/>
            </a:pPr>
            <a:r>
              <a:rPr lang="en-US" dirty="0"/>
              <a:t>Introduction 1-</a:t>
            </a:r>
            <a:fld id="{0BCA867C-EB47-4D0B-A24F-7993B2C5EA2C}" type="slidenum">
              <a:rPr lang="en-US" smtClean="0"/>
              <a:pPr>
                <a:defRPr/>
              </a:pPr>
              <a:t>49</a:t>
            </a:fld>
            <a:endParaRPr lang="en-US" dirty="0"/>
          </a:p>
        </p:txBody>
      </p:sp>
    </p:spTree>
    <p:extLst>
      <p:ext uri="{BB962C8B-B14F-4D97-AF65-F5344CB8AC3E}">
        <p14:creationId xmlns:p14="http://schemas.microsoft.com/office/powerpoint/2010/main" val="3654340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sz="1100" kern="1200" dirty="0">
                <a:solidFill>
                  <a:schemeClr val="tx1"/>
                </a:solidFill>
                <a:effectLst/>
                <a:latin typeface="Arial" pitchFamily="34" charset="0"/>
                <a:ea typeface="+mn-ea"/>
                <a:cs typeface="+mn-cs"/>
              </a:rPr>
              <a:t>The </a:t>
            </a:r>
            <a:r>
              <a:rPr lang="en-US" sz="1100" i="1" kern="1200" dirty="0">
                <a:solidFill>
                  <a:schemeClr val="tx1"/>
                </a:solidFill>
                <a:effectLst/>
                <a:latin typeface="Arial" pitchFamily="34" charset="0"/>
                <a:ea typeface="+mn-ea"/>
                <a:cs typeface="+mn-cs"/>
              </a:rPr>
              <a:t>Standard</a:t>
            </a:r>
            <a:r>
              <a:rPr lang="en-US" sz="1100" kern="1200" dirty="0">
                <a:solidFill>
                  <a:schemeClr val="tx1"/>
                </a:solidFill>
                <a:effectLst/>
                <a:latin typeface="Arial" pitchFamily="34" charset="0"/>
                <a:ea typeface="+mn-ea"/>
                <a:cs typeface="+mn-cs"/>
              </a:rPr>
              <a:t> requires that the damping system also have a SFRS (see </a:t>
            </a:r>
            <a:r>
              <a:rPr lang="en-US" sz="1100" i="1" kern="1200" dirty="0">
                <a:solidFill>
                  <a:schemeClr val="tx1"/>
                </a:solidFill>
                <a:effectLst/>
                <a:latin typeface="Arial" pitchFamily="34" charset="0"/>
                <a:ea typeface="+mn-ea"/>
                <a:cs typeface="+mn-cs"/>
              </a:rPr>
              <a:t>Standard Table 12.2-1</a:t>
            </a:r>
            <a:r>
              <a:rPr lang="en-US" sz="1100" kern="1200" dirty="0">
                <a:solidFill>
                  <a:schemeClr val="tx1"/>
                </a:solidFill>
                <a:effectLst/>
                <a:latin typeface="Arial" pitchFamily="34" charset="0"/>
                <a:ea typeface="+mn-ea"/>
                <a:cs typeface="+mn-cs"/>
              </a:rPr>
              <a:t>) that provides a complete load path. The SFRS must comply with the requirements of the </a:t>
            </a:r>
            <a:r>
              <a:rPr lang="en-US" sz="1100" i="1" kern="1200" dirty="0">
                <a:solidFill>
                  <a:schemeClr val="tx1"/>
                </a:solidFill>
                <a:effectLst/>
                <a:latin typeface="Arial" pitchFamily="34" charset="0"/>
                <a:ea typeface="+mn-ea"/>
                <a:cs typeface="+mn-cs"/>
              </a:rPr>
              <a:t>Standard </a:t>
            </a:r>
            <a:r>
              <a:rPr lang="en-US" sz="1100" kern="1200" dirty="0">
                <a:solidFill>
                  <a:schemeClr val="tx1"/>
                </a:solidFill>
                <a:effectLst/>
                <a:latin typeface="Arial" pitchFamily="34" charset="0"/>
                <a:ea typeface="+mn-ea"/>
                <a:cs typeface="+mn-cs"/>
              </a:rPr>
              <a:t>(i.e. minimum base shear), except that the damping system may be used to meet drift limits. Thus, the detailing requirements that are in place for structures without damping systems may not be relaxed for structures which include damping systems.</a:t>
            </a:r>
          </a:p>
          <a:p>
            <a:endParaRPr lang="en-NZ" baseline="0" dirty="0"/>
          </a:p>
        </p:txBody>
      </p:sp>
      <p:sp>
        <p:nvSpPr>
          <p:cNvPr id="4" name="Footer Placeholder 3"/>
          <p:cNvSpPr>
            <a:spLocks noGrp="1"/>
          </p:cNvSpPr>
          <p:nvPr>
            <p:ph type="ftr" sz="quarter" idx="10"/>
          </p:nvPr>
        </p:nvSpPr>
        <p:spPr/>
        <p:txBody>
          <a:bodyPr/>
          <a:lstStyle/>
          <a:p>
            <a:pPr>
              <a:defRPr/>
            </a:pPr>
            <a:r>
              <a:rPr lang="en-US" dirty="0"/>
              <a:t>FEMA P-752 Notes</a:t>
            </a:r>
          </a:p>
        </p:txBody>
      </p:sp>
      <p:sp>
        <p:nvSpPr>
          <p:cNvPr id="5" name="Slide Number Placeholder 4"/>
          <p:cNvSpPr>
            <a:spLocks noGrp="1"/>
          </p:cNvSpPr>
          <p:nvPr>
            <p:ph type="sldNum" sz="quarter" idx="11"/>
          </p:nvPr>
        </p:nvSpPr>
        <p:spPr/>
        <p:txBody>
          <a:bodyPr/>
          <a:lstStyle/>
          <a:p>
            <a:pPr>
              <a:defRPr/>
            </a:pPr>
            <a:r>
              <a:rPr lang="en-US" dirty="0"/>
              <a:t>Introduction 1-</a:t>
            </a:r>
            <a:fld id="{0BCA867C-EB47-4D0B-A24F-7993B2C5EA2C}" type="slidenum">
              <a:rPr lang="en-US" smtClean="0"/>
              <a:pPr>
                <a:defRPr/>
              </a:pPr>
              <a:t>5</a:t>
            </a:fld>
            <a:endParaRPr lang="en-US" dirty="0"/>
          </a:p>
        </p:txBody>
      </p:sp>
    </p:spTree>
    <p:extLst>
      <p:ext uri="{BB962C8B-B14F-4D97-AF65-F5344CB8AC3E}">
        <p14:creationId xmlns:p14="http://schemas.microsoft.com/office/powerpoint/2010/main" val="2165549724"/>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100" kern="1200" dirty="0">
                <a:solidFill>
                  <a:schemeClr val="tx1"/>
                </a:solidFill>
                <a:effectLst/>
                <a:latin typeface="Arial" pitchFamily="34" charset="0"/>
                <a:ea typeface="+mn-ea"/>
                <a:cs typeface="+mn-cs"/>
              </a:rPr>
              <a:t>The requirement to account for accidental mass eccentricity</a:t>
            </a:r>
            <a:r>
              <a:rPr lang="en-US" sz="1100" kern="1200" baseline="0" dirty="0">
                <a:solidFill>
                  <a:schemeClr val="tx1"/>
                </a:solidFill>
                <a:effectLst/>
                <a:latin typeface="Arial" pitchFamily="34" charset="0"/>
                <a:ea typeface="+mn-ea"/>
                <a:cs typeface="+mn-cs"/>
              </a:rPr>
              <a:t> </a:t>
            </a:r>
            <a:r>
              <a:rPr lang="en-US" sz="1100" kern="1200" dirty="0">
                <a:solidFill>
                  <a:schemeClr val="tx1"/>
                </a:solidFill>
                <a:effectLst/>
                <a:latin typeface="Arial" pitchFamily="34" charset="0"/>
                <a:ea typeface="+mn-ea"/>
                <a:cs typeface="+mn-cs"/>
              </a:rPr>
              <a:t>intended to increase the design actions. It accounts for effects such as: a) plan distributions of mass being different from that assumed in design, b) non-uniform properties of the SFRS (i.e. strength, stiffness) and/or damping devices, and c) rotational and torsional ground motions.  </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100" kern="1200" dirty="0">
              <a:solidFill>
                <a:schemeClr val="tx1"/>
              </a:solidFill>
              <a:effectLst/>
              <a:latin typeface="Arial" pitchFamily="34"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sz="1100" kern="1200" dirty="0">
                <a:solidFill>
                  <a:schemeClr val="tx1"/>
                </a:solidFill>
                <a:effectLst/>
                <a:latin typeface="Arial" pitchFamily="34" charset="0"/>
                <a:ea typeface="+mn-ea"/>
                <a:cs typeface="+mn-cs"/>
              </a:rPr>
              <a:t>Requirements are added similar to other chapters of ASCE 7-16, and an exception is provided. The rationale behind this is to avoid doing (unnecessarily) large amounts of analysis to calculate the worst case of accidental eccentricity. Guidance</a:t>
            </a:r>
            <a:r>
              <a:rPr lang="en-US" sz="1100" kern="1200" baseline="0" dirty="0">
                <a:solidFill>
                  <a:schemeClr val="tx1"/>
                </a:solidFill>
                <a:effectLst/>
                <a:latin typeface="Arial" pitchFamily="34" charset="0"/>
                <a:ea typeface="+mn-ea"/>
                <a:cs typeface="+mn-cs"/>
              </a:rPr>
              <a:t> on how to determine amplification factors is provided in commentary.</a:t>
            </a:r>
          </a:p>
          <a:p>
            <a:pPr marL="0" marR="0" indent="0" algn="l" defTabSz="914400" rtl="0" eaLnBrk="0" fontAlgn="base" latinLnBrk="0" hangingPunct="0">
              <a:lnSpc>
                <a:spcPct val="100000"/>
              </a:lnSpc>
              <a:spcBef>
                <a:spcPct val="30000"/>
              </a:spcBef>
              <a:spcAft>
                <a:spcPct val="0"/>
              </a:spcAft>
              <a:buClrTx/>
              <a:buSzTx/>
              <a:buFontTx/>
              <a:buNone/>
              <a:tabLst/>
              <a:defRPr/>
            </a:pPr>
            <a:endParaRPr lang="en-NZ" sz="1100" kern="1200" baseline="0" dirty="0">
              <a:solidFill>
                <a:schemeClr val="tx1"/>
              </a:solidFill>
              <a:effectLst/>
              <a:latin typeface="Arial" pitchFamily="34" charset="0"/>
              <a:ea typeface="+mn-ea"/>
              <a:cs typeface="+mn-cs"/>
            </a:endParaRPr>
          </a:p>
        </p:txBody>
      </p:sp>
      <p:sp>
        <p:nvSpPr>
          <p:cNvPr id="4" name="Footer Placeholder 3"/>
          <p:cNvSpPr>
            <a:spLocks noGrp="1"/>
          </p:cNvSpPr>
          <p:nvPr>
            <p:ph type="ftr" sz="quarter" idx="10"/>
          </p:nvPr>
        </p:nvSpPr>
        <p:spPr/>
        <p:txBody>
          <a:bodyPr/>
          <a:lstStyle/>
          <a:p>
            <a:pPr>
              <a:defRPr/>
            </a:pPr>
            <a:r>
              <a:rPr lang="en-US" dirty="0"/>
              <a:t>FEMA P-752 Notes</a:t>
            </a:r>
          </a:p>
        </p:txBody>
      </p:sp>
      <p:sp>
        <p:nvSpPr>
          <p:cNvPr id="5" name="Slide Number Placeholder 4"/>
          <p:cNvSpPr>
            <a:spLocks noGrp="1"/>
          </p:cNvSpPr>
          <p:nvPr>
            <p:ph type="sldNum" sz="quarter" idx="11"/>
          </p:nvPr>
        </p:nvSpPr>
        <p:spPr/>
        <p:txBody>
          <a:bodyPr/>
          <a:lstStyle/>
          <a:p>
            <a:pPr>
              <a:defRPr/>
            </a:pPr>
            <a:r>
              <a:rPr lang="en-US" dirty="0"/>
              <a:t>Introduction 1-</a:t>
            </a:r>
            <a:fld id="{0BCA867C-EB47-4D0B-A24F-7993B2C5EA2C}" type="slidenum">
              <a:rPr lang="en-US" smtClean="0"/>
              <a:pPr>
                <a:defRPr/>
              </a:pPr>
              <a:t>50</a:t>
            </a:fld>
            <a:endParaRPr lang="en-US" dirty="0"/>
          </a:p>
        </p:txBody>
      </p:sp>
    </p:spTree>
    <p:extLst>
      <p:ext uri="{BB962C8B-B14F-4D97-AF65-F5344CB8AC3E}">
        <p14:creationId xmlns:p14="http://schemas.microsoft.com/office/powerpoint/2010/main" val="153121186"/>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100" kern="1200" dirty="0">
                <a:solidFill>
                  <a:schemeClr val="tx1"/>
                </a:solidFill>
                <a:effectLst/>
                <a:latin typeface="Arial" pitchFamily="34" charset="0"/>
                <a:ea typeface="+mn-ea"/>
                <a:cs typeface="+mn-cs"/>
              </a:rPr>
              <a:t>Seven pairs of records are used for analysis. Consistent with past practice, the average values of response obtained from analysis is allowed to be used in design.</a:t>
            </a:r>
          </a:p>
          <a:p>
            <a:pPr marL="0" marR="0" indent="0" algn="l" defTabSz="914400" rtl="0" eaLnBrk="0" fontAlgn="base" latinLnBrk="0" hangingPunct="0">
              <a:lnSpc>
                <a:spcPct val="100000"/>
              </a:lnSpc>
              <a:spcBef>
                <a:spcPct val="30000"/>
              </a:spcBef>
              <a:spcAft>
                <a:spcPct val="0"/>
              </a:spcAft>
              <a:buClrTx/>
              <a:buSzTx/>
              <a:buFontTx/>
              <a:buNone/>
              <a:tabLst/>
              <a:defRPr/>
            </a:pPr>
            <a:endParaRPr lang="en-NZ" sz="1100" kern="1200" baseline="0" dirty="0">
              <a:solidFill>
                <a:schemeClr val="tx1"/>
              </a:solidFill>
              <a:effectLst/>
              <a:latin typeface="Arial" pitchFamily="34" charset="0"/>
              <a:ea typeface="+mn-ea"/>
              <a:cs typeface="+mn-cs"/>
            </a:endParaRPr>
          </a:p>
        </p:txBody>
      </p:sp>
      <p:sp>
        <p:nvSpPr>
          <p:cNvPr id="4" name="Footer Placeholder 3"/>
          <p:cNvSpPr>
            <a:spLocks noGrp="1"/>
          </p:cNvSpPr>
          <p:nvPr>
            <p:ph type="ftr" sz="quarter" idx="10"/>
          </p:nvPr>
        </p:nvSpPr>
        <p:spPr/>
        <p:txBody>
          <a:bodyPr/>
          <a:lstStyle/>
          <a:p>
            <a:pPr>
              <a:defRPr/>
            </a:pPr>
            <a:r>
              <a:rPr lang="en-US" dirty="0"/>
              <a:t>FEMA P-752 Notes</a:t>
            </a:r>
          </a:p>
        </p:txBody>
      </p:sp>
      <p:sp>
        <p:nvSpPr>
          <p:cNvPr id="5" name="Slide Number Placeholder 4"/>
          <p:cNvSpPr>
            <a:spLocks noGrp="1"/>
          </p:cNvSpPr>
          <p:nvPr>
            <p:ph type="sldNum" sz="quarter" idx="11"/>
          </p:nvPr>
        </p:nvSpPr>
        <p:spPr/>
        <p:txBody>
          <a:bodyPr/>
          <a:lstStyle/>
          <a:p>
            <a:pPr>
              <a:defRPr/>
            </a:pPr>
            <a:r>
              <a:rPr lang="en-US" dirty="0"/>
              <a:t>Introduction 1-</a:t>
            </a:r>
            <a:fld id="{0BCA867C-EB47-4D0B-A24F-7993B2C5EA2C}" type="slidenum">
              <a:rPr lang="en-US" smtClean="0"/>
              <a:pPr>
                <a:defRPr/>
              </a:pPr>
              <a:t>51</a:t>
            </a:fld>
            <a:endParaRPr lang="en-US" dirty="0"/>
          </a:p>
        </p:txBody>
      </p:sp>
    </p:spTree>
    <p:extLst>
      <p:ext uri="{BB962C8B-B14F-4D97-AF65-F5344CB8AC3E}">
        <p14:creationId xmlns:p14="http://schemas.microsoft.com/office/powerpoint/2010/main" val="1558201552"/>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r>
              <a:rPr lang="en-US" sz="1100" kern="1200" dirty="0">
                <a:solidFill>
                  <a:schemeClr val="tx1"/>
                </a:solidFill>
                <a:effectLst/>
                <a:latin typeface="Arial" pitchFamily="34" charset="0"/>
                <a:ea typeface="+mn-ea"/>
                <a:cs typeface="+mn-cs"/>
              </a:rPr>
              <a:t>The SFRS shall to satisfy</a:t>
            </a:r>
            <a:r>
              <a:rPr lang="en-US" sz="1100" kern="1200" baseline="0" dirty="0">
                <a:solidFill>
                  <a:schemeClr val="tx1"/>
                </a:solidFill>
                <a:effectLst/>
                <a:latin typeface="Arial" pitchFamily="34" charset="0"/>
                <a:ea typeface="+mn-ea"/>
                <a:cs typeface="+mn-cs"/>
              </a:rPr>
              <a:t> its usual design r</a:t>
            </a:r>
            <a:r>
              <a:rPr lang="en-US" sz="1100" kern="1200" dirty="0">
                <a:solidFill>
                  <a:schemeClr val="tx1"/>
                </a:solidFill>
                <a:effectLst/>
                <a:latin typeface="Arial" pitchFamily="34" charset="0"/>
                <a:ea typeface="+mn-ea"/>
                <a:cs typeface="+mn-cs"/>
              </a:rPr>
              <a:t>equirements (i.e. Chapter</a:t>
            </a:r>
            <a:r>
              <a:rPr lang="en-US" sz="1100" kern="1200" baseline="0" dirty="0">
                <a:solidFill>
                  <a:schemeClr val="tx1"/>
                </a:solidFill>
                <a:effectLst/>
                <a:latin typeface="Arial" pitchFamily="34" charset="0"/>
                <a:ea typeface="+mn-ea"/>
                <a:cs typeface="+mn-cs"/>
              </a:rPr>
              <a:t> 12, </a:t>
            </a:r>
            <a:r>
              <a:rPr lang="en-US" sz="1100" kern="1200" dirty="0">
                <a:solidFill>
                  <a:schemeClr val="tx1"/>
                </a:solidFill>
                <a:effectLst/>
                <a:latin typeface="Arial" pitchFamily="34" charset="0"/>
                <a:ea typeface="+mn-ea"/>
                <a:cs typeface="+mn-cs"/>
              </a:rPr>
              <a:t>as if it had no damping system) but as</a:t>
            </a:r>
            <a:r>
              <a:rPr lang="en-US" sz="1100" kern="1200" baseline="0" dirty="0">
                <a:solidFill>
                  <a:schemeClr val="tx1"/>
                </a:solidFill>
                <a:effectLst/>
                <a:latin typeface="Arial" pitchFamily="34" charset="0"/>
                <a:ea typeface="+mn-ea"/>
                <a:cs typeface="+mn-cs"/>
              </a:rPr>
              <a:t> altered by Chapter 18</a:t>
            </a:r>
            <a:r>
              <a:rPr lang="en-US" sz="1100" kern="1200" dirty="0">
                <a:solidFill>
                  <a:schemeClr val="tx1"/>
                </a:solidFill>
                <a:effectLst/>
                <a:latin typeface="Arial" pitchFamily="34" charset="0"/>
                <a:ea typeface="+mn-ea"/>
                <a:cs typeface="+mn-cs"/>
              </a:rPr>
              <a:t>. In addition, the SFRS elements are checked for combined effect of seismic and damper forces at the design basis</a:t>
            </a:r>
            <a:r>
              <a:rPr lang="en-US" sz="1100" kern="1200" baseline="0" dirty="0">
                <a:solidFill>
                  <a:schemeClr val="tx1"/>
                </a:solidFill>
                <a:effectLst/>
                <a:latin typeface="Arial" pitchFamily="34" charset="0"/>
                <a:ea typeface="+mn-ea"/>
                <a:cs typeface="+mn-cs"/>
              </a:rPr>
              <a:t> earthquake level.</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NZ" i="1" baseline="0" dirty="0"/>
          </a:p>
        </p:txBody>
      </p:sp>
      <p:sp>
        <p:nvSpPr>
          <p:cNvPr id="4" name="Footer Placeholder 3"/>
          <p:cNvSpPr>
            <a:spLocks noGrp="1"/>
          </p:cNvSpPr>
          <p:nvPr>
            <p:ph type="ftr" sz="quarter" idx="10"/>
          </p:nvPr>
        </p:nvSpPr>
        <p:spPr/>
        <p:txBody>
          <a:bodyPr/>
          <a:lstStyle/>
          <a:p>
            <a:pPr>
              <a:defRPr/>
            </a:pPr>
            <a:r>
              <a:rPr lang="en-US" dirty="0"/>
              <a:t>FEMA P-752 Notes</a:t>
            </a:r>
          </a:p>
        </p:txBody>
      </p:sp>
      <p:sp>
        <p:nvSpPr>
          <p:cNvPr id="5" name="Slide Number Placeholder 4"/>
          <p:cNvSpPr>
            <a:spLocks noGrp="1"/>
          </p:cNvSpPr>
          <p:nvPr>
            <p:ph type="sldNum" sz="quarter" idx="11"/>
          </p:nvPr>
        </p:nvSpPr>
        <p:spPr/>
        <p:txBody>
          <a:bodyPr/>
          <a:lstStyle/>
          <a:p>
            <a:pPr>
              <a:defRPr/>
            </a:pPr>
            <a:r>
              <a:rPr lang="en-US" dirty="0"/>
              <a:t>Introduction 1-</a:t>
            </a:r>
            <a:fld id="{0BCA867C-EB47-4D0B-A24F-7993B2C5EA2C}" type="slidenum">
              <a:rPr lang="en-US" smtClean="0"/>
              <a:pPr>
                <a:defRPr/>
              </a:pPr>
              <a:t>52</a:t>
            </a:fld>
            <a:endParaRPr lang="en-US" dirty="0"/>
          </a:p>
        </p:txBody>
      </p:sp>
    </p:spTree>
    <p:extLst>
      <p:ext uri="{BB962C8B-B14F-4D97-AF65-F5344CB8AC3E}">
        <p14:creationId xmlns:p14="http://schemas.microsoft.com/office/powerpoint/2010/main" val="727457824"/>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r>
              <a:rPr lang="en-US" sz="1100" kern="1200" dirty="0">
                <a:solidFill>
                  <a:schemeClr val="tx1"/>
                </a:solidFill>
                <a:effectLst/>
                <a:latin typeface="Arial" pitchFamily="34" charset="0"/>
                <a:ea typeface="+mn-ea"/>
                <a:cs typeface="+mn-cs"/>
              </a:rPr>
              <a:t>This slide contains an image of a simple structural frame, one bay wide and two stories high.  The figure shows the frame swaying</a:t>
            </a:r>
            <a:r>
              <a:rPr lang="en-US" sz="1100" kern="1200" baseline="0" dirty="0">
                <a:solidFill>
                  <a:schemeClr val="tx1"/>
                </a:solidFill>
                <a:effectLst/>
                <a:latin typeface="Arial" pitchFamily="34" charset="0"/>
                <a:ea typeface="+mn-ea"/>
                <a:cs typeface="+mn-cs"/>
              </a:rPr>
              <a:t> to the right, illustrating that lateral forces cause lateral drift of the frame.</a:t>
            </a:r>
            <a:endParaRPr lang="en-US" sz="1100" kern="1200" dirty="0">
              <a:solidFill>
                <a:schemeClr val="tx1"/>
              </a:solidFill>
              <a:effectLst/>
              <a:latin typeface="Arial" pitchFamily="34" charset="0"/>
              <a:ea typeface="+mn-ea"/>
              <a:cs typeface="+mn-cs"/>
            </a:endParaRPr>
          </a:p>
          <a:p>
            <a:endParaRPr lang="en-US" sz="1100" kern="1200" dirty="0">
              <a:solidFill>
                <a:schemeClr val="tx1"/>
              </a:solidFill>
              <a:effectLst/>
              <a:latin typeface="Arial" pitchFamily="34" charset="0"/>
              <a:ea typeface="+mn-ea"/>
              <a:cs typeface="+mn-cs"/>
            </a:endParaRPr>
          </a:p>
          <a:p>
            <a:r>
              <a:rPr lang="en-US" sz="1100" kern="1200" dirty="0">
                <a:solidFill>
                  <a:schemeClr val="tx1"/>
                </a:solidFill>
                <a:effectLst/>
                <a:latin typeface="Arial" pitchFamily="34" charset="0"/>
                <a:ea typeface="+mn-ea"/>
                <a:cs typeface="+mn-cs"/>
              </a:rPr>
              <a:t>With dampers added, results of NLRHA are used to check dampers vs. limits as specified in Chapter 12 and modified for RHA.</a:t>
            </a:r>
          </a:p>
          <a:p>
            <a:r>
              <a:rPr lang="en-US" sz="1100" kern="1200" dirty="0">
                <a:solidFill>
                  <a:schemeClr val="tx1"/>
                </a:solidFill>
                <a:effectLst/>
                <a:latin typeface="Arial" pitchFamily="34" charset="0"/>
                <a:ea typeface="+mn-ea"/>
                <a:cs typeface="+mn-cs"/>
              </a:rPr>
              <a:t>Drift ratios are evaluated at MCE</a:t>
            </a:r>
            <a:r>
              <a:rPr lang="en-US" sz="1100" kern="1200" baseline="-25000" dirty="0">
                <a:solidFill>
                  <a:schemeClr val="tx1"/>
                </a:solidFill>
                <a:effectLst/>
                <a:latin typeface="Arial" pitchFamily="34" charset="0"/>
                <a:ea typeface="+mn-ea"/>
                <a:cs typeface="+mn-cs"/>
              </a:rPr>
              <a:t>R </a:t>
            </a:r>
            <a:r>
              <a:rPr lang="en-US" sz="1100" kern="1200" dirty="0">
                <a:solidFill>
                  <a:schemeClr val="tx1"/>
                </a:solidFill>
                <a:effectLst/>
                <a:latin typeface="Arial" pitchFamily="34" charset="0"/>
                <a:ea typeface="+mn-ea"/>
                <a:cs typeface="+mn-cs"/>
              </a:rPr>
              <a:t>only. The limiting values are computed by applying a factor of 1.5 (MCE/DE ratio) to various drift limits of:</a:t>
            </a:r>
          </a:p>
          <a:p>
            <a:pPr marL="171450" indent="-171450">
              <a:buFont typeface="Arial" panose="020B0604020202020204" pitchFamily="34" charset="0"/>
              <a:buChar char="•"/>
            </a:pPr>
            <a:r>
              <a:rPr lang="en-US" sz="1100" kern="1200" dirty="0">
                <a:solidFill>
                  <a:schemeClr val="tx1"/>
                </a:solidFill>
                <a:effectLst/>
                <a:latin typeface="Arial" pitchFamily="34" charset="0"/>
                <a:ea typeface="+mn-ea"/>
                <a:cs typeface="+mn-cs"/>
              </a:rPr>
              <a:t>3% (1.5 * 2% drift of Chapter 12, where 2% is common value for most risk categories)</a:t>
            </a:r>
          </a:p>
          <a:p>
            <a:pPr marL="171450" indent="-171450">
              <a:buFont typeface="Arial" panose="020B0604020202020204" pitchFamily="34" charset="0"/>
              <a:buChar char="•"/>
            </a:pPr>
            <a:r>
              <a:rPr lang="en-US" sz="1100" kern="1200" dirty="0">
                <a:solidFill>
                  <a:schemeClr val="tx1"/>
                </a:solidFill>
                <a:effectLst/>
                <a:latin typeface="Arial" pitchFamily="34" charset="0"/>
                <a:ea typeface="+mn-ea"/>
                <a:cs typeface="+mn-cs"/>
              </a:rPr>
              <a:t>Value from Chapter 12 (depending on number of stories, framing, and risk category)</a:t>
            </a:r>
            <a:r>
              <a:rPr lang="en-US" sz="1100" kern="1200" baseline="0" dirty="0">
                <a:solidFill>
                  <a:schemeClr val="tx1"/>
                </a:solidFill>
                <a:effectLst/>
                <a:latin typeface="Arial" pitchFamily="34" charset="0"/>
                <a:ea typeface="+mn-ea"/>
                <a:cs typeface="+mn-cs"/>
              </a:rPr>
              <a:t> times</a:t>
            </a:r>
            <a:r>
              <a:rPr lang="en-US" sz="1100" kern="1200" dirty="0">
                <a:solidFill>
                  <a:schemeClr val="tx1"/>
                </a:solidFill>
                <a:effectLst/>
                <a:latin typeface="Arial" pitchFamily="34" charset="0"/>
                <a:ea typeface="+mn-ea"/>
                <a:cs typeface="+mn-cs"/>
              </a:rPr>
              <a:t> factors of either:</a:t>
            </a:r>
          </a:p>
          <a:p>
            <a:pPr marL="628650" lvl="1" indent="-171450">
              <a:buFont typeface="Wingdings" panose="05000000000000000000" pitchFamily="2" charset="2"/>
              <a:buChar char="Ø"/>
            </a:pPr>
            <a:r>
              <a:rPr lang="en-US" sz="1200" kern="1200" dirty="0">
                <a:solidFill>
                  <a:schemeClr val="tx1"/>
                </a:solidFill>
                <a:effectLst/>
                <a:latin typeface="Arial" pitchFamily="34" charset="0"/>
                <a:ea typeface="+mn-ea"/>
                <a:cs typeface="+mn-cs"/>
              </a:rPr>
              <a:t>1.5 R/Cd where R/Cd is used to bring drifts up to limits allowed in Chapter 12 when methods other than RHA is used.</a:t>
            </a:r>
          </a:p>
          <a:p>
            <a:pPr marL="628650" lvl="1" indent="-171450">
              <a:buFont typeface="Wingdings" panose="05000000000000000000" pitchFamily="2" charset="2"/>
              <a:buChar char="Ø"/>
            </a:pPr>
            <a:r>
              <a:rPr lang="en-US" sz="1200" kern="1200" dirty="0">
                <a:solidFill>
                  <a:schemeClr val="tx1"/>
                </a:solidFill>
                <a:effectLst/>
                <a:latin typeface="Arial" pitchFamily="34" charset="0"/>
                <a:ea typeface="+mn-ea"/>
                <a:cs typeface="+mn-cs"/>
              </a:rPr>
              <a:t>1.9 (=1.5*1.25 where 1.25 is allowed in ASCE 7-10 Chapter 16 when RHA is used)</a:t>
            </a:r>
          </a:p>
          <a:p>
            <a:pPr marL="0" lvl="0" indent="0">
              <a:buFont typeface="Wingdings" panose="05000000000000000000" pitchFamily="2" charset="2"/>
              <a:buNone/>
            </a:pPr>
            <a:endParaRPr lang="en-US" kern="1200" baseline="0" dirty="0">
              <a:solidFill>
                <a:schemeClr val="tx1"/>
              </a:solidFill>
              <a:effectLst/>
              <a:latin typeface="Arial" pitchFamily="34" charset="0"/>
              <a:ea typeface="+mn-ea"/>
              <a:cs typeface="+mn-cs"/>
            </a:endParaRPr>
          </a:p>
          <a:p>
            <a:pPr marL="457200" lvl="1" indent="0">
              <a:buFont typeface="Wingdings" panose="05000000000000000000" pitchFamily="2" charset="2"/>
              <a:buNone/>
            </a:pPr>
            <a:endParaRPr lang="en-US" sz="1200" kern="1200" dirty="0">
              <a:solidFill>
                <a:schemeClr val="tx1"/>
              </a:solidFill>
              <a:effectLst/>
              <a:latin typeface="Arial" pitchFamily="34"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endParaRPr lang="en-NZ" baseline="0" dirty="0"/>
          </a:p>
        </p:txBody>
      </p:sp>
      <p:sp>
        <p:nvSpPr>
          <p:cNvPr id="4" name="Footer Placeholder 3"/>
          <p:cNvSpPr>
            <a:spLocks noGrp="1"/>
          </p:cNvSpPr>
          <p:nvPr>
            <p:ph type="ftr" sz="quarter" idx="10"/>
          </p:nvPr>
        </p:nvSpPr>
        <p:spPr/>
        <p:txBody>
          <a:bodyPr/>
          <a:lstStyle/>
          <a:p>
            <a:pPr>
              <a:defRPr/>
            </a:pPr>
            <a:r>
              <a:rPr lang="en-US" dirty="0"/>
              <a:t>FEMA P-752 Notes</a:t>
            </a:r>
          </a:p>
        </p:txBody>
      </p:sp>
      <p:sp>
        <p:nvSpPr>
          <p:cNvPr id="5" name="Slide Number Placeholder 4"/>
          <p:cNvSpPr>
            <a:spLocks noGrp="1"/>
          </p:cNvSpPr>
          <p:nvPr>
            <p:ph type="sldNum" sz="quarter" idx="11"/>
          </p:nvPr>
        </p:nvSpPr>
        <p:spPr/>
        <p:txBody>
          <a:bodyPr/>
          <a:lstStyle/>
          <a:p>
            <a:pPr>
              <a:defRPr/>
            </a:pPr>
            <a:r>
              <a:rPr lang="en-US" dirty="0"/>
              <a:t>Introduction 1-</a:t>
            </a:r>
            <a:fld id="{0BCA867C-EB47-4D0B-A24F-7993B2C5EA2C}" type="slidenum">
              <a:rPr lang="en-US" smtClean="0"/>
              <a:pPr>
                <a:defRPr/>
              </a:pPr>
              <a:t>53</a:t>
            </a:fld>
            <a:endParaRPr lang="en-US" dirty="0"/>
          </a:p>
        </p:txBody>
      </p:sp>
    </p:spTree>
    <p:extLst>
      <p:ext uri="{BB962C8B-B14F-4D97-AF65-F5344CB8AC3E}">
        <p14:creationId xmlns:p14="http://schemas.microsoft.com/office/powerpoint/2010/main" val="2130923595"/>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100" kern="1200" dirty="0">
                <a:solidFill>
                  <a:schemeClr val="tx1"/>
                </a:solidFill>
                <a:effectLst/>
                <a:latin typeface="Arial" pitchFamily="34" charset="0"/>
                <a:ea typeface="+mn-ea"/>
                <a:cs typeface="+mn-cs"/>
              </a:rPr>
              <a:t>Review requirements are specified and clarified in the </a:t>
            </a:r>
            <a:r>
              <a:rPr lang="en-US" sz="1100" i="1" kern="1200" dirty="0">
                <a:solidFill>
                  <a:schemeClr val="tx1"/>
                </a:solidFill>
                <a:effectLst/>
                <a:latin typeface="Arial" pitchFamily="34" charset="0"/>
                <a:ea typeface="+mn-ea"/>
                <a:cs typeface="+mn-cs"/>
              </a:rPr>
              <a:t>Standard</a:t>
            </a:r>
            <a:r>
              <a:rPr lang="en-US" sz="1100" kern="1200" dirty="0">
                <a:solidFill>
                  <a:schemeClr val="tx1"/>
                </a:solidFill>
                <a:effectLst/>
                <a:latin typeface="Arial" pitchFamily="34" charset="0"/>
                <a:ea typeface="+mn-ea"/>
                <a:cs typeface="+mn-cs"/>
              </a:rPr>
              <a:t>. </a:t>
            </a:r>
            <a:r>
              <a:rPr lang="en-NZ" sz="1100" kern="1200" dirty="0">
                <a:solidFill>
                  <a:schemeClr val="tx1"/>
                </a:solidFill>
                <a:effectLst/>
                <a:latin typeface="Arial" pitchFamily="34" charset="0"/>
                <a:ea typeface="+mn-ea"/>
                <a:cs typeface="+mn-cs"/>
              </a:rPr>
              <a:t>The </a:t>
            </a:r>
            <a:r>
              <a:rPr lang="en-NZ" baseline="0" dirty="0"/>
              <a:t>requirements have been relaxed to only one RDP in the latest cycle to expedite the process.</a:t>
            </a:r>
          </a:p>
          <a:p>
            <a:pPr marL="0" marR="0" indent="0" algn="l" defTabSz="914400" rtl="0" eaLnBrk="0" fontAlgn="base" latinLnBrk="0" hangingPunct="0">
              <a:lnSpc>
                <a:spcPct val="100000"/>
              </a:lnSpc>
              <a:spcBef>
                <a:spcPct val="30000"/>
              </a:spcBef>
              <a:spcAft>
                <a:spcPct val="0"/>
              </a:spcAft>
              <a:buClrTx/>
              <a:buSzTx/>
              <a:buFontTx/>
              <a:buNone/>
              <a:tabLst/>
              <a:defRPr/>
            </a:pPr>
            <a:endParaRPr lang="en-NZ" baseline="0" dirty="0"/>
          </a:p>
        </p:txBody>
      </p:sp>
      <p:sp>
        <p:nvSpPr>
          <p:cNvPr id="4" name="Footer Placeholder 3"/>
          <p:cNvSpPr>
            <a:spLocks noGrp="1"/>
          </p:cNvSpPr>
          <p:nvPr>
            <p:ph type="ftr" sz="quarter" idx="10"/>
          </p:nvPr>
        </p:nvSpPr>
        <p:spPr/>
        <p:txBody>
          <a:bodyPr/>
          <a:lstStyle/>
          <a:p>
            <a:pPr>
              <a:defRPr/>
            </a:pPr>
            <a:r>
              <a:rPr lang="en-US" dirty="0"/>
              <a:t>FEMA P-752 Notes</a:t>
            </a:r>
          </a:p>
        </p:txBody>
      </p:sp>
      <p:sp>
        <p:nvSpPr>
          <p:cNvPr id="5" name="Slide Number Placeholder 4"/>
          <p:cNvSpPr>
            <a:spLocks noGrp="1"/>
          </p:cNvSpPr>
          <p:nvPr>
            <p:ph type="sldNum" sz="quarter" idx="11"/>
          </p:nvPr>
        </p:nvSpPr>
        <p:spPr/>
        <p:txBody>
          <a:bodyPr/>
          <a:lstStyle/>
          <a:p>
            <a:pPr>
              <a:defRPr/>
            </a:pPr>
            <a:r>
              <a:rPr lang="en-US" dirty="0"/>
              <a:t>Introduction 1-</a:t>
            </a:r>
            <a:fld id="{0BCA867C-EB47-4D0B-A24F-7993B2C5EA2C}" type="slidenum">
              <a:rPr lang="en-US" smtClean="0"/>
              <a:pPr>
                <a:defRPr/>
              </a:pPr>
              <a:t>54</a:t>
            </a:fld>
            <a:endParaRPr lang="en-US" dirty="0"/>
          </a:p>
        </p:txBody>
      </p:sp>
    </p:spTree>
    <p:extLst>
      <p:ext uri="{BB962C8B-B14F-4D97-AF65-F5344CB8AC3E}">
        <p14:creationId xmlns:p14="http://schemas.microsoft.com/office/powerpoint/2010/main" val="1514277174"/>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100" kern="1200" dirty="0">
                <a:solidFill>
                  <a:schemeClr val="tx1"/>
                </a:solidFill>
                <a:effectLst/>
                <a:latin typeface="Arial" pitchFamily="34" charset="0"/>
                <a:ea typeface="+mn-ea"/>
                <a:cs typeface="+mn-cs"/>
              </a:rPr>
              <a:t>This slide contains two graphs showing the results of tests on a damper.  The upper graph has a horizontal axis labeled “Displacement” and vertical</a:t>
            </a:r>
            <a:r>
              <a:rPr lang="en-US" sz="1100" kern="1200" baseline="0" dirty="0">
                <a:solidFill>
                  <a:schemeClr val="tx1"/>
                </a:solidFill>
                <a:effectLst/>
                <a:latin typeface="Arial" pitchFamily="34" charset="0"/>
                <a:ea typeface="+mn-ea"/>
                <a:cs typeface="+mn-cs"/>
              </a:rPr>
              <a:t> axis labeled “Force”.  Rounded hysteresis loops indicate the force-displacement relationship for this damper.  The lower graph has a horizontal axis labeled “velocity” and vertical axis labeled “force”.  Test data is shown at several different velocities.  In addition, upper and lower bound limits are shown.  All of the test data falls between the upper and lower bound limits.</a:t>
            </a:r>
            <a:endParaRPr lang="en-US" sz="1100" kern="1200" dirty="0">
              <a:solidFill>
                <a:schemeClr val="tx1"/>
              </a:solidFill>
              <a:effectLst/>
              <a:latin typeface="Arial" pitchFamily="34"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100" kern="1200" dirty="0">
              <a:solidFill>
                <a:schemeClr val="tx1"/>
              </a:solidFill>
              <a:effectLst/>
              <a:latin typeface="Arial" pitchFamily="34"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sz="1100" kern="1200" dirty="0">
                <a:solidFill>
                  <a:schemeClr val="tx1"/>
                </a:solidFill>
                <a:effectLst/>
                <a:latin typeface="Arial" pitchFamily="34" charset="0"/>
                <a:ea typeface="+mn-ea"/>
                <a:cs typeface="+mn-cs"/>
              </a:rPr>
              <a:t>ASCE 7-10 required five cycles at MCER intensity which was deemed excessive, and the test program</a:t>
            </a:r>
            <a:r>
              <a:rPr lang="en-US" sz="1100" kern="1200" baseline="0" dirty="0">
                <a:solidFill>
                  <a:schemeClr val="tx1"/>
                </a:solidFill>
                <a:effectLst/>
                <a:latin typeface="Arial" pitchFamily="34" charset="0"/>
                <a:ea typeface="+mn-ea"/>
                <a:cs typeface="+mn-cs"/>
              </a:rPr>
              <a:t> </a:t>
            </a:r>
            <a:r>
              <a:rPr lang="en-US" sz="1100" kern="1200" dirty="0">
                <a:solidFill>
                  <a:schemeClr val="tx1"/>
                </a:solidFill>
                <a:effectLst/>
                <a:latin typeface="Arial" pitchFamily="34" charset="0"/>
                <a:ea typeface="+mn-ea"/>
                <a:cs typeface="+mn-cs"/>
              </a:rPr>
              <a:t>did not address performance at smaller intensities. To address this issue, a sequential set of cyclic test is incorporated</a:t>
            </a:r>
            <a:r>
              <a:rPr lang="en-US" sz="1100" kern="1200" baseline="0" dirty="0">
                <a:solidFill>
                  <a:schemeClr val="tx1"/>
                </a:solidFill>
                <a:effectLst/>
                <a:latin typeface="Arial" pitchFamily="34" charset="0"/>
                <a:ea typeface="+mn-ea"/>
                <a:cs typeface="+mn-cs"/>
              </a:rPr>
              <a:t> at increments of 1/3, 2/3 and 1.0 times the MCER intensity with more appropriate numbers of cycles, and </a:t>
            </a:r>
            <a:r>
              <a:rPr lang="en-US" sz="1100" kern="1200" dirty="0">
                <a:solidFill>
                  <a:schemeClr val="tx1"/>
                </a:solidFill>
                <a:effectLst/>
                <a:latin typeface="Arial" pitchFamily="34" charset="0"/>
                <a:ea typeface="+mn-ea"/>
                <a:cs typeface="+mn-cs"/>
              </a:rPr>
              <a:t>fewer cycles at larger intensities.</a:t>
            </a:r>
          </a:p>
          <a:p>
            <a:pPr marL="0" marR="0" indent="0" algn="l" defTabSz="914400" rtl="0" eaLnBrk="0" fontAlgn="base" latinLnBrk="0" hangingPunct="0">
              <a:lnSpc>
                <a:spcPct val="100000"/>
              </a:lnSpc>
              <a:spcBef>
                <a:spcPct val="30000"/>
              </a:spcBef>
              <a:spcAft>
                <a:spcPct val="0"/>
              </a:spcAft>
              <a:buClrTx/>
              <a:buSzTx/>
              <a:buFontTx/>
              <a:buNone/>
              <a:tabLst/>
              <a:defRPr/>
            </a:pPr>
            <a:endParaRPr lang="en-NZ" sz="1100" kern="1200" dirty="0">
              <a:solidFill>
                <a:schemeClr val="tx1"/>
              </a:solidFill>
              <a:effectLst/>
              <a:latin typeface="Arial" pitchFamily="34" charset="0"/>
              <a:ea typeface="+mn-ea"/>
              <a:cs typeface="+mn-cs"/>
            </a:endParaRPr>
          </a:p>
        </p:txBody>
      </p:sp>
      <p:sp>
        <p:nvSpPr>
          <p:cNvPr id="4" name="Footer Placeholder 3"/>
          <p:cNvSpPr>
            <a:spLocks noGrp="1"/>
          </p:cNvSpPr>
          <p:nvPr>
            <p:ph type="ftr" sz="quarter" idx="10"/>
          </p:nvPr>
        </p:nvSpPr>
        <p:spPr/>
        <p:txBody>
          <a:bodyPr/>
          <a:lstStyle/>
          <a:p>
            <a:pPr>
              <a:defRPr/>
            </a:pPr>
            <a:r>
              <a:rPr lang="en-US" dirty="0"/>
              <a:t>FEMA P-752 Notes</a:t>
            </a:r>
          </a:p>
        </p:txBody>
      </p:sp>
      <p:sp>
        <p:nvSpPr>
          <p:cNvPr id="5" name="Slide Number Placeholder 4"/>
          <p:cNvSpPr>
            <a:spLocks noGrp="1"/>
          </p:cNvSpPr>
          <p:nvPr>
            <p:ph type="sldNum" sz="quarter" idx="11"/>
          </p:nvPr>
        </p:nvSpPr>
        <p:spPr/>
        <p:txBody>
          <a:bodyPr/>
          <a:lstStyle/>
          <a:p>
            <a:pPr>
              <a:defRPr/>
            </a:pPr>
            <a:r>
              <a:rPr lang="en-US" dirty="0"/>
              <a:t>Introduction 1-</a:t>
            </a:r>
            <a:fld id="{0BCA867C-EB47-4D0B-A24F-7993B2C5EA2C}" type="slidenum">
              <a:rPr lang="en-US" smtClean="0"/>
              <a:pPr>
                <a:defRPr/>
              </a:pPr>
              <a:t>55</a:t>
            </a:fld>
            <a:endParaRPr lang="en-US" dirty="0"/>
          </a:p>
        </p:txBody>
      </p:sp>
    </p:spTree>
    <p:extLst>
      <p:ext uri="{BB962C8B-B14F-4D97-AF65-F5344CB8AC3E}">
        <p14:creationId xmlns:p14="http://schemas.microsoft.com/office/powerpoint/2010/main" val="2652605060"/>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r>
              <a:rPr lang="en-US" sz="1100" i="0" u="none" kern="1200" dirty="0">
                <a:solidFill>
                  <a:schemeClr val="tx1"/>
                </a:solidFill>
                <a:effectLst/>
                <a:latin typeface="Arial" pitchFamily="34" charset="0"/>
                <a:ea typeface="+mn-ea"/>
                <a:cs typeface="+mn-cs"/>
              </a:rPr>
              <a:t>There is a photograph at the right side of this slide, showing a load frame for testing fluid viscous dampers.</a:t>
            </a:r>
          </a:p>
          <a:p>
            <a:endParaRPr lang="en-US" sz="1100" i="0" u="none" kern="1200" dirty="0">
              <a:solidFill>
                <a:schemeClr val="tx1"/>
              </a:solidFill>
              <a:effectLst/>
              <a:latin typeface="Arial" pitchFamily="34" charset="0"/>
              <a:ea typeface="+mn-ea"/>
              <a:cs typeface="+mn-cs"/>
            </a:endParaRPr>
          </a:p>
          <a:p>
            <a:r>
              <a:rPr lang="en-US" sz="1100" i="0" u="none" kern="1200" dirty="0">
                <a:solidFill>
                  <a:schemeClr val="tx1"/>
                </a:solidFill>
                <a:effectLst/>
                <a:latin typeface="Arial" pitchFamily="34" charset="0"/>
                <a:ea typeface="+mn-ea"/>
                <a:cs typeface="+mn-cs"/>
              </a:rPr>
              <a:t>The production test shall</a:t>
            </a:r>
            <a:r>
              <a:rPr lang="en-US" sz="1100" i="0" u="none" kern="1200" baseline="0" dirty="0">
                <a:solidFill>
                  <a:schemeClr val="tx1"/>
                </a:solidFill>
                <a:effectLst/>
                <a:latin typeface="Arial" pitchFamily="34" charset="0"/>
                <a:ea typeface="+mn-ea"/>
                <a:cs typeface="+mn-cs"/>
              </a:rPr>
              <a:t> be</a:t>
            </a:r>
            <a:r>
              <a:rPr lang="en-US" sz="1100" i="0" u="none" kern="1200" dirty="0">
                <a:solidFill>
                  <a:schemeClr val="tx1"/>
                </a:solidFill>
                <a:effectLst/>
                <a:latin typeface="Arial" pitchFamily="34" charset="0"/>
                <a:ea typeface="+mn-ea"/>
                <a:cs typeface="+mn-cs"/>
              </a:rPr>
              <a:t> performed prior to all other tests (to establish base line properties for comparison), so that comparison between production damping devices and prototype tested damping devices are meaningful. </a:t>
            </a:r>
            <a:r>
              <a:rPr lang="en-US" sz="1100" kern="1200" dirty="0">
                <a:solidFill>
                  <a:schemeClr val="tx1"/>
                </a:solidFill>
                <a:effectLst/>
                <a:latin typeface="Arial" pitchFamily="34" charset="0"/>
                <a:ea typeface="+mn-ea"/>
                <a:cs typeface="+mn-cs"/>
              </a:rPr>
              <a:t>Furthermore, language is added to ensure that devices are tested to experience the MCER force obtained from the analysis.</a:t>
            </a:r>
          </a:p>
          <a:p>
            <a:endParaRPr lang="en-NZ" sz="1100" kern="1200" dirty="0">
              <a:solidFill>
                <a:schemeClr val="tx1"/>
              </a:solidFill>
              <a:effectLst/>
              <a:latin typeface="Arial" pitchFamily="34" charset="0"/>
              <a:ea typeface="+mn-ea"/>
              <a:cs typeface="+mn-cs"/>
            </a:endParaRPr>
          </a:p>
        </p:txBody>
      </p:sp>
      <p:sp>
        <p:nvSpPr>
          <p:cNvPr id="4" name="Footer Placeholder 3"/>
          <p:cNvSpPr>
            <a:spLocks noGrp="1"/>
          </p:cNvSpPr>
          <p:nvPr>
            <p:ph type="ftr" sz="quarter" idx="10"/>
          </p:nvPr>
        </p:nvSpPr>
        <p:spPr/>
        <p:txBody>
          <a:bodyPr/>
          <a:lstStyle/>
          <a:p>
            <a:pPr>
              <a:defRPr/>
            </a:pPr>
            <a:r>
              <a:rPr lang="en-US" dirty="0"/>
              <a:t>FEMA P-752 Notes</a:t>
            </a:r>
          </a:p>
        </p:txBody>
      </p:sp>
      <p:sp>
        <p:nvSpPr>
          <p:cNvPr id="5" name="Slide Number Placeholder 4"/>
          <p:cNvSpPr>
            <a:spLocks noGrp="1"/>
          </p:cNvSpPr>
          <p:nvPr>
            <p:ph type="sldNum" sz="quarter" idx="11"/>
          </p:nvPr>
        </p:nvSpPr>
        <p:spPr/>
        <p:txBody>
          <a:bodyPr/>
          <a:lstStyle/>
          <a:p>
            <a:pPr>
              <a:defRPr/>
            </a:pPr>
            <a:r>
              <a:rPr lang="en-US" dirty="0"/>
              <a:t>Introduction 1-</a:t>
            </a:r>
            <a:fld id="{0BCA867C-EB47-4D0B-A24F-7993B2C5EA2C}" type="slidenum">
              <a:rPr lang="en-US" smtClean="0"/>
              <a:pPr>
                <a:defRPr/>
              </a:pPr>
              <a:t>56</a:t>
            </a:fld>
            <a:endParaRPr lang="en-US" dirty="0"/>
          </a:p>
        </p:txBody>
      </p:sp>
    </p:spTree>
    <p:extLst>
      <p:ext uri="{BB962C8B-B14F-4D97-AF65-F5344CB8AC3E}">
        <p14:creationId xmlns:p14="http://schemas.microsoft.com/office/powerpoint/2010/main" val="2678316944"/>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100" kern="1200" dirty="0">
                <a:solidFill>
                  <a:schemeClr val="tx1"/>
                </a:solidFill>
                <a:effectLst/>
                <a:latin typeface="Arial" pitchFamily="34" charset="0"/>
                <a:ea typeface="+mn-ea"/>
                <a:cs typeface="+mn-cs"/>
              </a:rPr>
              <a:t>Previous similarity</a:t>
            </a:r>
            <a:r>
              <a:rPr lang="en-US" sz="1100" kern="1200" baseline="0" dirty="0">
                <a:solidFill>
                  <a:schemeClr val="tx1"/>
                </a:solidFill>
                <a:effectLst/>
                <a:latin typeface="Arial" pitchFamily="34" charset="0"/>
                <a:ea typeface="+mn-ea"/>
                <a:cs typeface="+mn-cs"/>
              </a:rPr>
              <a:t> requirements gave the registered design professional full discretion. Now the Standard provides more direction on what criteria are relevant.</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100" kern="1200" baseline="0" dirty="0">
              <a:solidFill>
                <a:schemeClr val="tx1"/>
              </a:solidFill>
              <a:effectLst/>
              <a:latin typeface="Arial" pitchFamily="34"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100" kern="1200" dirty="0">
              <a:solidFill>
                <a:schemeClr val="tx1"/>
              </a:solidFill>
              <a:effectLst/>
              <a:latin typeface="Arial" pitchFamily="34" charset="0"/>
              <a:ea typeface="+mn-ea"/>
              <a:cs typeface="+mn-cs"/>
            </a:endParaRPr>
          </a:p>
        </p:txBody>
      </p:sp>
      <p:sp>
        <p:nvSpPr>
          <p:cNvPr id="4" name="Footer Placeholder 3"/>
          <p:cNvSpPr>
            <a:spLocks noGrp="1"/>
          </p:cNvSpPr>
          <p:nvPr>
            <p:ph type="ftr" sz="quarter" idx="10"/>
          </p:nvPr>
        </p:nvSpPr>
        <p:spPr/>
        <p:txBody>
          <a:bodyPr/>
          <a:lstStyle/>
          <a:p>
            <a:pPr>
              <a:defRPr/>
            </a:pPr>
            <a:r>
              <a:rPr lang="en-US" dirty="0"/>
              <a:t>FEMA P-752 Notes</a:t>
            </a:r>
          </a:p>
        </p:txBody>
      </p:sp>
      <p:sp>
        <p:nvSpPr>
          <p:cNvPr id="5" name="Slide Number Placeholder 4"/>
          <p:cNvSpPr>
            <a:spLocks noGrp="1"/>
          </p:cNvSpPr>
          <p:nvPr>
            <p:ph type="sldNum" sz="quarter" idx="11"/>
          </p:nvPr>
        </p:nvSpPr>
        <p:spPr/>
        <p:txBody>
          <a:bodyPr/>
          <a:lstStyle/>
          <a:p>
            <a:pPr>
              <a:defRPr/>
            </a:pPr>
            <a:r>
              <a:rPr lang="en-US" dirty="0"/>
              <a:t>Introduction 1-</a:t>
            </a:r>
            <a:fld id="{0BCA867C-EB47-4D0B-A24F-7993B2C5EA2C}" type="slidenum">
              <a:rPr lang="en-US" smtClean="0"/>
              <a:pPr>
                <a:defRPr/>
              </a:pPr>
              <a:t>57</a:t>
            </a:fld>
            <a:endParaRPr lang="en-US" dirty="0"/>
          </a:p>
        </p:txBody>
      </p:sp>
    </p:spTree>
    <p:extLst>
      <p:ext uri="{BB962C8B-B14F-4D97-AF65-F5344CB8AC3E}">
        <p14:creationId xmlns:p14="http://schemas.microsoft.com/office/powerpoint/2010/main" val="3034684947"/>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sz="1100" kern="1200" dirty="0">
                <a:solidFill>
                  <a:schemeClr val="tx1"/>
                </a:solidFill>
                <a:effectLst/>
                <a:latin typeface="Arial" pitchFamily="34" charset="0"/>
                <a:ea typeface="+mn-ea"/>
                <a:cs typeface="+mn-cs"/>
              </a:rPr>
              <a:t>There is a photograph at the right side of this slide.  It shows a large</a:t>
            </a:r>
            <a:r>
              <a:rPr lang="en-US" sz="1100" kern="1200" baseline="0" dirty="0">
                <a:solidFill>
                  <a:schemeClr val="tx1"/>
                </a:solidFill>
                <a:effectLst/>
                <a:latin typeface="Arial" pitchFamily="34" charset="0"/>
                <a:ea typeface="+mn-ea"/>
                <a:cs typeface="+mn-cs"/>
              </a:rPr>
              <a:t> frame for testing viscous wall dampers.</a:t>
            </a:r>
            <a:endParaRPr lang="en-US" sz="1100" kern="1200" dirty="0">
              <a:solidFill>
                <a:schemeClr val="tx1"/>
              </a:solidFill>
              <a:effectLst/>
              <a:latin typeface="Arial" pitchFamily="34" charset="0"/>
              <a:ea typeface="+mn-ea"/>
              <a:cs typeface="+mn-cs"/>
            </a:endParaRP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US" sz="1100" kern="1200" dirty="0">
              <a:solidFill>
                <a:schemeClr val="tx1"/>
              </a:solidFill>
              <a:effectLst/>
              <a:latin typeface="Arial" pitchFamily="34" charset="0"/>
              <a:ea typeface="+mn-ea"/>
              <a:cs typeface="+mn-cs"/>
            </a:endParaRPr>
          </a:p>
          <a:p>
            <a:pPr marL="0" marR="0" lvl="0" indent="0" algn="l" defTabSz="914400" rtl="0" eaLnBrk="0" fontAlgn="base" latinLnBrk="0" hangingPunct="0">
              <a:lnSpc>
                <a:spcPct val="100000"/>
              </a:lnSpc>
              <a:spcBef>
                <a:spcPct val="30000"/>
              </a:spcBef>
              <a:spcAft>
                <a:spcPct val="0"/>
              </a:spcAft>
              <a:buClrTx/>
              <a:buSzTx/>
              <a:buFontTx/>
              <a:buNone/>
              <a:tabLst/>
              <a:defRPr/>
            </a:pPr>
            <a:r>
              <a:rPr lang="en-US" sz="1100" kern="1200" dirty="0">
                <a:solidFill>
                  <a:schemeClr val="tx1"/>
                </a:solidFill>
                <a:effectLst/>
                <a:latin typeface="Arial" pitchFamily="34" charset="0"/>
                <a:ea typeface="+mn-ea"/>
                <a:cs typeface="+mn-cs"/>
              </a:rPr>
              <a:t>Requirements for production testing</a:t>
            </a:r>
            <a:r>
              <a:rPr lang="en-US" sz="1100" kern="1200" baseline="0" dirty="0">
                <a:solidFill>
                  <a:schemeClr val="tx1"/>
                </a:solidFill>
                <a:effectLst/>
                <a:latin typeface="Arial" pitchFamily="34" charset="0"/>
                <a:ea typeface="+mn-ea"/>
                <a:cs typeface="+mn-cs"/>
              </a:rPr>
              <a:t> </a:t>
            </a:r>
            <a:r>
              <a:rPr lang="en-US" sz="1100" kern="1200" dirty="0">
                <a:solidFill>
                  <a:schemeClr val="tx1"/>
                </a:solidFill>
                <a:effectLst/>
                <a:latin typeface="Arial" pitchFamily="34" charset="0"/>
                <a:ea typeface="+mn-ea"/>
                <a:cs typeface="+mn-cs"/>
              </a:rPr>
              <a:t>are added. The</a:t>
            </a:r>
            <a:r>
              <a:rPr lang="en-US" sz="1100" kern="1200" baseline="0" dirty="0">
                <a:solidFill>
                  <a:schemeClr val="tx1"/>
                </a:solidFill>
                <a:effectLst/>
                <a:latin typeface="Arial" pitchFamily="34" charset="0"/>
                <a:ea typeface="+mn-ea"/>
                <a:cs typeface="+mn-cs"/>
              </a:rPr>
              <a:t> 100% testing is due to </a:t>
            </a:r>
            <a:r>
              <a:rPr lang="en-US" sz="1100" kern="1200" dirty="0">
                <a:solidFill>
                  <a:schemeClr val="tx1"/>
                </a:solidFill>
                <a:effectLst/>
                <a:latin typeface="Arial" pitchFamily="34" charset="0"/>
                <a:ea typeface="+mn-ea"/>
                <a:cs typeface="+mn-cs"/>
              </a:rPr>
              <a:t>recent observations of failures or unacceptable behavior of hardware that has not been tested.</a:t>
            </a:r>
            <a:r>
              <a:rPr lang="en-US" sz="1100" kern="1200" baseline="0" dirty="0">
                <a:solidFill>
                  <a:schemeClr val="tx1"/>
                </a:solidFill>
                <a:effectLst/>
                <a:latin typeface="Arial" pitchFamily="34" charset="0"/>
                <a:ea typeface="+mn-ea"/>
                <a:cs typeface="+mn-cs"/>
              </a:rPr>
              <a:t> For example t</a:t>
            </a:r>
            <a:r>
              <a:rPr lang="en-US" sz="1100" kern="1200" dirty="0">
                <a:solidFill>
                  <a:schemeClr val="tx1"/>
                </a:solidFill>
                <a:effectLst/>
                <a:latin typeface="Arial" pitchFamily="34" charset="0"/>
                <a:ea typeface="+mn-ea"/>
                <a:cs typeface="+mn-cs"/>
              </a:rPr>
              <a:t>he California State Buildings 8 and 9 in Oakland, CA were fitted in 2007 with viscous damping devices of which 75% were installed without testing and with the remaining 25% to be tested prior to installation.  Several tested devices showed abnormal behavior that necessitated the removal, testing and re-building of the installed dampers.</a:t>
            </a:r>
          </a:p>
          <a:p>
            <a:endParaRPr lang="en-US" sz="1100" kern="1200" dirty="0">
              <a:solidFill>
                <a:schemeClr val="tx1"/>
              </a:solidFill>
              <a:effectLst/>
              <a:latin typeface="Arial" pitchFamily="34" charset="0"/>
              <a:ea typeface="+mn-ea"/>
              <a:cs typeface="+mn-cs"/>
            </a:endParaRPr>
          </a:p>
          <a:p>
            <a:r>
              <a:rPr lang="en-US" sz="1100" kern="1200" dirty="0">
                <a:solidFill>
                  <a:schemeClr val="tx1"/>
                </a:solidFill>
                <a:effectLst/>
                <a:latin typeface="Arial" pitchFamily="34" charset="0"/>
                <a:ea typeface="+mn-ea"/>
                <a:cs typeface="+mn-cs"/>
              </a:rPr>
              <a:t>An</a:t>
            </a:r>
            <a:r>
              <a:rPr lang="en-US" sz="1100" kern="1200" baseline="0" dirty="0">
                <a:solidFill>
                  <a:schemeClr val="tx1"/>
                </a:solidFill>
                <a:effectLst/>
                <a:latin typeface="Arial" pitchFamily="34" charset="0"/>
                <a:ea typeface="+mn-ea"/>
                <a:cs typeface="+mn-cs"/>
              </a:rPr>
              <a:t> exception was also added to the Standard f</a:t>
            </a:r>
            <a:r>
              <a:rPr lang="en-US" sz="1100" kern="1200" dirty="0">
                <a:solidFill>
                  <a:schemeClr val="tx1"/>
                </a:solidFill>
                <a:effectLst/>
                <a:latin typeface="Arial" pitchFamily="34" charset="0"/>
                <a:ea typeface="+mn-ea"/>
                <a:cs typeface="+mn-cs"/>
              </a:rPr>
              <a:t>or devices</a:t>
            </a:r>
            <a:r>
              <a:rPr lang="en-US" sz="1100" kern="1200" baseline="0" dirty="0">
                <a:solidFill>
                  <a:schemeClr val="tx1"/>
                </a:solidFill>
                <a:effectLst/>
                <a:latin typeface="Arial" pitchFamily="34" charset="0"/>
                <a:ea typeface="+mn-ea"/>
                <a:cs typeface="+mn-cs"/>
              </a:rPr>
              <a:t> that </a:t>
            </a:r>
            <a:r>
              <a:rPr lang="en-US" sz="1100" kern="1200" dirty="0">
                <a:solidFill>
                  <a:schemeClr val="tx1"/>
                </a:solidFill>
                <a:effectLst/>
                <a:latin typeface="Arial" pitchFamily="34" charset="0"/>
                <a:ea typeface="+mn-ea"/>
                <a:cs typeface="+mn-cs"/>
              </a:rPr>
              <a:t>undergo damage subject to production testing. An alternate procedure is developed to require at least one device of each size is tested (in addition to other requirements developed by the RDP).</a:t>
            </a:r>
          </a:p>
          <a:p>
            <a:endParaRPr lang="en-NZ" sz="1100" kern="1200" baseline="0" dirty="0">
              <a:solidFill>
                <a:schemeClr val="tx1"/>
              </a:solidFill>
              <a:effectLst/>
              <a:latin typeface="Arial" pitchFamily="34" charset="0"/>
              <a:ea typeface="+mn-ea"/>
              <a:cs typeface="+mn-cs"/>
            </a:endParaRPr>
          </a:p>
        </p:txBody>
      </p:sp>
      <p:sp>
        <p:nvSpPr>
          <p:cNvPr id="4" name="Footer Placeholder 3"/>
          <p:cNvSpPr>
            <a:spLocks noGrp="1"/>
          </p:cNvSpPr>
          <p:nvPr>
            <p:ph type="ftr" sz="quarter" idx="10"/>
          </p:nvPr>
        </p:nvSpPr>
        <p:spPr/>
        <p:txBody>
          <a:bodyPr/>
          <a:lstStyle/>
          <a:p>
            <a:pPr>
              <a:defRPr/>
            </a:pPr>
            <a:r>
              <a:rPr lang="en-US" dirty="0"/>
              <a:t>FEMA P-752 Notes</a:t>
            </a:r>
          </a:p>
        </p:txBody>
      </p:sp>
      <p:sp>
        <p:nvSpPr>
          <p:cNvPr id="5" name="Slide Number Placeholder 4"/>
          <p:cNvSpPr>
            <a:spLocks noGrp="1"/>
          </p:cNvSpPr>
          <p:nvPr>
            <p:ph type="sldNum" sz="quarter" idx="11"/>
          </p:nvPr>
        </p:nvSpPr>
        <p:spPr/>
        <p:txBody>
          <a:bodyPr/>
          <a:lstStyle/>
          <a:p>
            <a:pPr>
              <a:defRPr/>
            </a:pPr>
            <a:r>
              <a:rPr lang="en-US" dirty="0"/>
              <a:t>Introduction 1-</a:t>
            </a:r>
            <a:fld id="{0BCA867C-EB47-4D0B-A24F-7993B2C5EA2C}" type="slidenum">
              <a:rPr lang="en-US" smtClean="0"/>
              <a:pPr>
                <a:defRPr/>
              </a:pPr>
              <a:t>58</a:t>
            </a:fld>
            <a:endParaRPr lang="en-US" dirty="0"/>
          </a:p>
        </p:txBody>
      </p:sp>
    </p:spTree>
    <p:extLst>
      <p:ext uri="{BB962C8B-B14F-4D97-AF65-F5344CB8AC3E}">
        <p14:creationId xmlns:p14="http://schemas.microsoft.com/office/powerpoint/2010/main" val="233277394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NZ" baseline="0" dirty="0"/>
              <a:t>There are four drawings shown on this slide.  Each drawing shows a single story structure.  The top drawing is four bays wide, the second drawing is three bays wide, the third drawing is three bays wide, and the fourth drawing is one bay wide.  In each drawing there is a single diagonal brace containing a fluid viscous damper.  In the first drawing the brace is in the far left bay.  In the second drawing the brace is in the far left bay.  In the third drawing the brace is in the center bay.  In the fourth drawing the brace is in the single bay.  In each drawing the far right bay is a moment frame consisting of two columns and the beam, and is labeled SFRS for seismic force resisting system.  In each drawing other elements are circled and labeled “DS” for damping system.  The damping system always include the diagonal brace, connected framing elements that resist forces developed by the damper, and any other elements required to link the DS to the SFRS.</a:t>
            </a:r>
          </a:p>
          <a:p>
            <a:endParaRPr lang="en-NZ" baseline="0" dirty="0"/>
          </a:p>
          <a:p>
            <a:r>
              <a:rPr lang="en-NZ" baseline="0" dirty="0"/>
              <a:t>The damping system (DS), which includes the damping devices and surrounding structural elements, is defined separately from the SFRS even though the two systems may share common elements as shown.</a:t>
            </a:r>
          </a:p>
          <a:p>
            <a:endParaRPr lang="en-NZ" baseline="0" dirty="0"/>
          </a:p>
          <a:p>
            <a:pPr marL="0" marR="0" lvl="0" indent="0" algn="l" defTabSz="914400" rtl="0" eaLnBrk="0" fontAlgn="base" latinLnBrk="0" hangingPunct="0">
              <a:lnSpc>
                <a:spcPct val="100000"/>
              </a:lnSpc>
              <a:spcBef>
                <a:spcPct val="30000"/>
              </a:spcBef>
              <a:spcAft>
                <a:spcPct val="0"/>
              </a:spcAft>
              <a:buClrTx/>
              <a:buSzTx/>
              <a:buFontTx/>
              <a:buNone/>
              <a:tabLst/>
              <a:defRPr/>
            </a:pPr>
            <a:endParaRPr lang="en-NZ" i="1" baseline="0" dirty="0"/>
          </a:p>
        </p:txBody>
      </p:sp>
      <p:sp>
        <p:nvSpPr>
          <p:cNvPr id="4" name="Footer Placeholder 3"/>
          <p:cNvSpPr>
            <a:spLocks noGrp="1"/>
          </p:cNvSpPr>
          <p:nvPr>
            <p:ph type="ftr" sz="quarter" idx="10"/>
          </p:nvPr>
        </p:nvSpPr>
        <p:spPr/>
        <p:txBody>
          <a:bodyPr/>
          <a:lstStyle/>
          <a:p>
            <a:pPr>
              <a:defRPr/>
            </a:pPr>
            <a:r>
              <a:rPr lang="en-US" dirty="0"/>
              <a:t>FEMA P-752 Notes</a:t>
            </a:r>
          </a:p>
        </p:txBody>
      </p:sp>
      <p:sp>
        <p:nvSpPr>
          <p:cNvPr id="5" name="Slide Number Placeholder 4"/>
          <p:cNvSpPr>
            <a:spLocks noGrp="1"/>
          </p:cNvSpPr>
          <p:nvPr>
            <p:ph type="sldNum" sz="quarter" idx="11"/>
          </p:nvPr>
        </p:nvSpPr>
        <p:spPr/>
        <p:txBody>
          <a:bodyPr/>
          <a:lstStyle/>
          <a:p>
            <a:pPr>
              <a:defRPr/>
            </a:pPr>
            <a:r>
              <a:rPr lang="en-US" dirty="0"/>
              <a:t>Introduction 1-</a:t>
            </a:r>
            <a:fld id="{0BCA867C-EB47-4D0B-A24F-7993B2C5EA2C}" type="slidenum">
              <a:rPr lang="en-US" smtClean="0"/>
              <a:pPr>
                <a:defRPr/>
              </a:pPr>
              <a:t>6</a:t>
            </a:fld>
            <a:endParaRPr lang="en-US" dirty="0"/>
          </a:p>
        </p:txBody>
      </p:sp>
    </p:spTree>
    <p:extLst>
      <p:ext uri="{BB962C8B-B14F-4D97-AF65-F5344CB8AC3E}">
        <p14:creationId xmlns:p14="http://schemas.microsoft.com/office/powerpoint/2010/main" val="202664366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100" kern="1200" dirty="0">
                <a:solidFill>
                  <a:schemeClr val="tx1"/>
                </a:solidFill>
                <a:effectLst/>
                <a:latin typeface="Arial" pitchFamily="34" charset="0"/>
                <a:ea typeface="+mn-ea"/>
                <a:cs typeface="+mn-cs"/>
              </a:rPr>
              <a:t>The </a:t>
            </a:r>
            <a:r>
              <a:rPr lang="en-US" sz="1100" i="1" kern="1200" dirty="0">
                <a:solidFill>
                  <a:schemeClr val="tx1"/>
                </a:solidFill>
                <a:effectLst/>
                <a:latin typeface="Arial" pitchFamily="34" charset="0"/>
                <a:ea typeface="+mn-ea"/>
                <a:cs typeface="+mn-cs"/>
              </a:rPr>
              <a:t>Standard</a:t>
            </a:r>
            <a:r>
              <a:rPr lang="en-US" sz="1100" kern="1200" dirty="0">
                <a:solidFill>
                  <a:schemeClr val="tx1"/>
                </a:solidFill>
                <a:effectLst/>
                <a:latin typeface="Arial" pitchFamily="34" charset="0"/>
                <a:ea typeface="+mn-ea"/>
                <a:cs typeface="+mn-cs"/>
              </a:rPr>
              <a:t> provides minimum design criteria with performance objectives comparable to those for a structure with a conventional SFRS.</a:t>
            </a:r>
            <a:r>
              <a:rPr lang="en-US" sz="1100" kern="1200" baseline="0" dirty="0">
                <a:solidFill>
                  <a:schemeClr val="tx1"/>
                </a:solidFill>
                <a:effectLst/>
                <a:latin typeface="Arial" pitchFamily="34" charset="0"/>
                <a:ea typeface="+mn-ea"/>
                <a:cs typeface="+mn-cs"/>
              </a:rPr>
              <a:t> For example, t</a:t>
            </a:r>
            <a:r>
              <a:rPr lang="en-US" sz="1100" kern="1200" dirty="0">
                <a:solidFill>
                  <a:schemeClr val="tx1"/>
                </a:solidFill>
                <a:effectLst/>
                <a:latin typeface="Arial" pitchFamily="34" charset="0"/>
                <a:ea typeface="+mn-ea"/>
                <a:cs typeface="+mn-cs"/>
              </a:rPr>
              <a:t>he primary factor affecting steel special moment resisting frame (SMRF) member size selection is the need to control drifts below permissible levels. Hence the damping system may be used to reduce drifts, and hence member</a:t>
            </a:r>
            <a:r>
              <a:rPr lang="en-US" sz="1100" kern="1200" baseline="0" dirty="0">
                <a:solidFill>
                  <a:schemeClr val="tx1"/>
                </a:solidFill>
                <a:effectLst/>
                <a:latin typeface="Arial" pitchFamily="34" charset="0"/>
                <a:ea typeface="+mn-ea"/>
                <a:cs typeface="+mn-cs"/>
              </a:rPr>
              <a:t> sizes. </a:t>
            </a:r>
            <a:r>
              <a:rPr lang="en-US" sz="1100" kern="1200" dirty="0">
                <a:solidFill>
                  <a:schemeClr val="tx1"/>
                </a:solidFill>
                <a:effectLst/>
                <a:latin typeface="Arial" pitchFamily="34" charset="0"/>
                <a:ea typeface="+mn-ea"/>
                <a:cs typeface="+mn-cs"/>
              </a:rPr>
              <a:t>However </a:t>
            </a:r>
            <a:r>
              <a:rPr lang="en-US" sz="1100" i="0" kern="1200" dirty="0">
                <a:solidFill>
                  <a:schemeClr val="tx1"/>
                </a:solidFill>
                <a:effectLst/>
                <a:latin typeface="Arial" pitchFamily="34" charset="0"/>
                <a:ea typeface="+mn-ea"/>
                <a:cs typeface="+mn-cs"/>
              </a:rPr>
              <a:t>supplemental</a:t>
            </a:r>
            <a:r>
              <a:rPr lang="en-US" sz="1100" i="0" kern="1200" baseline="0" dirty="0">
                <a:solidFill>
                  <a:schemeClr val="tx1"/>
                </a:solidFill>
                <a:effectLst/>
                <a:latin typeface="Arial" pitchFamily="34" charset="0"/>
                <a:ea typeface="+mn-ea"/>
                <a:cs typeface="+mn-cs"/>
              </a:rPr>
              <a:t> dampers are</a:t>
            </a:r>
            <a:r>
              <a:rPr lang="en-US" sz="1100" kern="1200" dirty="0">
                <a:solidFill>
                  <a:schemeClr val="tx1"/>
                </a:solidFill>
                <a:effectLst/>
                <a:latin typeface="Arial" pitchFamily="34" charset="0"/>
                <a:ea typeface="+mn-ea"/>
                <a:cs typeface="+mn-cs"/>
              </a:rPr>
              <a:t> usually used to achieve higher performance levels</a:t>
            </a:r>
            <a:r>
              <a:rPr lang="en-US" sz="1100" kern="1200" baseline="0" dirty="0">
                <a:solidFill>
                  <a:schemeClr val="tx1"/>
                </a:solidFill>
                <a:effectLst/>
                <a:latin typeface="Arial" pitchFamily="34" charset="0"/>
                <a:ea typeface="+mn-ea"/>
                <a:cs typeface="+mn-cs"/>
              </a:rPr>
              <a:t> than a conventional SFRS.</a:t>
            </a:r>
          </a:p>
          <a:p>
            <a:pPr marL="0" marR="0" indent="0" algn="l" defTabSz="914400" rtl="0" eaLnBrk="0" fontAlgn="base" latinLnBrk="0" hangingPunct="0">
              <a:lnSpc>
                <a:spcPct val="100000"/>
              </a:lnSpc>
              <a:spcBef>
                <a:spcPct val="30000"/>
              </a:spcBef>
              <a:spcAft>
                <a:spcPct val="0"/>
              </a:spcAft>
              <a:buClrTx/>
              <a:buSzTx/>
              <a:buFontTx/>
              <a:buNone/>
              <a:tabLst/>
              <a:defRPr/>
            </a:pPr>
            <a:endParaRPr lang="en-NZ" sz="1100" kern="1200" baseline="0" dirty="0">
              <a:solidFill>
                <a:schemeClr val="tx1"/>
              </a:solidFill>
              <a:effectLst/>
              <a:latin typeface="Arial" pitchFamily="34" charset="0"/>
              <a:ea typeface="+mn-ea"/>
              <a:cs typeface="+mn-cs"/>
            </a:endParaRPr>
          </a:p>
        </p:txBody>
      </p:sp>
      <p:sp>
        <p:nvSpPr>
          <p:cNvPr id="4" name="Footer Placeholder 3"/>
          <p:cNvSpPr>
            <a:spLocks noGrp="1"/>
          </p:cNvSpPr>
          <p:nvPr>
            <p:ph type="ftr" sz="quarter" idx="10"/>
          </p:nvPr>
        </p:nvSpPr>
        <p:spPr/>
        <p:txBody>
          <a:bodyPr/>
          <a:lstStyle/>
          <a:p>
            <a:pPr>
              <a:defRPr/>
            </a:pPr>
            <a:r>
              <a:rPr lang="en-US" dirty="0"/>
              <a:t>FEMA P-752 Notes</a:t>
            </a:r>
          </a:p>
        </p:txBody>
      </p:sp>
      <p:sp>
        <p:nvSpPr>
          <p:cNvPr id="5" name="Slide Number Placeholder 4"/>
          <p:cNvSpPr>
            <a:spLocks noGrp="1"/>
          </p:cNvSpPr>
          <p:nvPr>
            <p:ph type="sldNum" sz="quarter" idx="11"/>
          </p:nvPr>
        </p:nvSpPr>
        <p:spPr/>
        <p:txBody>
          <a:bodyPr/>
          <a:lstStyle/>
          <a:p>
            <a:pPr>
              <a:defRPr/>
            </a:pPr>
            <a:r>
              <a:rPr lang="en-US" dirty="0"/>
              <a:t>Introduction 1-</a:t>
            </a:r>
            <a:fld id="{0BCA867C-EB47-4D0B-A24F-7993B2C5EA2C}" type="slidenum">
              <a:rPr lang="en-US" smtClean="0"/>
              <a:pPr>
                <a:defRPr/>
              </a:pPr>
              <a:t>7</a:t>
            </a:fld>
            <a:endParaRPr lang="en-US" dirty="0"/>
          </a:p>
        </p:txBody>
      </p:sp>
    </p:spTree>
    <p:extLst>
      <p:ext uri="{BB962C8B-B14F-4D97-AF65-F5344CB8AC3E}">
        <p14:creationId xmlns:p14="http://schemas.microsoft.com/office/powerpoint/2010/main" val="306142949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pPr marL="0" marR="0" lvl="1" indent="0" algn="l" defTabSz="914400" rtl="0" eaLnBrk="0" fontAlgn="base" latinLnBrk="0" hangingPunct="0">
              <a:lnSpc>
                <a:spcPct val="100000"/>
              </a:lnSpc>
              <a:spcBef>
                <a:spcPct val="30000"/>
              </a:spcBef>
              <a:spcAft>
                <a:spcPct val="0"/>
              </a:spcAft>
              <a:buClrTx/>
              <a:buSzTx/>
              <a:buFontTx/>
              <a:buNone/>
              <a:tabLst/>
              <a:defRPr/>
            </a:pPr>
            <a:r>
              <a:rPr lang="en-NZ" dirty="0"/>
              <a:t>The table </a:t>
            </a:r>
            <a:r>
              <a:rPr lang="en-NZ" baseline="0" dirty="0"/>
              <a:t>has three columns, headed “Objectives”, “Conventional”, and “Isolated.”  The first column headed “Objectives” has three rows labelled “Deaths”, “Dollars” and “Downtime.”  “Thumbs Up” icons indicate favorable outcomes, and “Thumbs Down” icons indicate unfavorable outcomes.  Under the Conventional column heading “Deaths” is a thumbs up, while “Dollars” and “Downtime” are both thumbs down.  Under the Isolated heading, “Deaths”, “Dollars” and “Downtime” all have thumbs up.</a:t>
            </a:r>
            <a:endParaRPr lang="en-US" sz="1200" kern="1200" dirty="0">
              <a:solidFill>
                <a:schemeClr val="tx1"/>
              </a:solidFill>
              <a:effectLst/>
              <a:latin typeface="Arial" pitchFamily="34" charset="0"/>
              <a:ea typeface="+mn-ea"/>
              <a:cs typeface="+mn-cs"/>
            </a:endParaRPr>
          </a:p>
          <a:p>
            <a:pPr marL="0" marR="0" lvl="1" indent="0" algn="l" defTabSz="914400" rtl="0" eaLnBrk="0" fontAlgn="base" latinLnBrk="0" hangingPunct="0">
              <a:lnSpc>
                <a:spcPct val="100000"/>
              </a:lnSpc>
              <a:spcBef>
                <a:spcPct val="30000"/>
              </a:spcBef>
              <a:spcAft>
                <a:spcPct val="0"/>
              </a:spcAft>
              <a:buClrTx/>
              <a:buSzTx/>
              <a:buFontTx/>
              <a:buNone/>
              <a:tabLst/>
              <a:defRPr/>
            </a:pPr>
            <a:endParaRPr lang="en-US" sz="1200" kern="1200" dirty="0">
              <a:solidFill>
                <a:schemeClr val="tx1"/>
              </a:solidFill>
              <a:effectLst/>
              <a:latin typeface="Arial" pitchFamily="34" charset="0"/>
              <a:ea typeface="+mn-ea"/>
              <a:cs typeface="+mn-cs"/>
            </a:endParaRPr>
          </a:p>
          <a:p>
            <a:pPr marL="0" marR="0" lvl="1" indent="0" algn="l" defTabSz="914400" rtl="0" eaLnBrk="0" fontAlgn="base" latinLnBrk="0" hangingPunct="0">
              <a:lnSpc>
                <a:spcPct val="100000"/>
              </a:lnSpc>
              <a:spcBef>
                <a:spcPct val="30000"/>
              </a:spcBef>
              <a:spcAft>
                <a:spcPct val="0"/>
              </a:spcAft>
              <a:buClrTx/>
              <a:buSzTx/>
              <a:buFontTx/>
              <a:buNone/>
              <a:tabLst/>
              <a:defRPr/>
            </a:pPr>
            <a:r>
              <a:rPr lang="en-US" sz="1200" kern="1200" dirty="0">
                <a:solidFill>
                  <a:schemeClr val="tx1"/>
                </a:solidFill>
                <a:effectLst/>
                <a:latin typeface="Arial" pitchFamily="34" charset="0"/>
                <a:ea typeface="+mn-ea"/>
                <a:cs typeface="+mn-cs"/>
              </a:rPr>
              <a:t>Since severe earthquakes are very rare events and limiting damage may be costly for conventional SFRS, the building codes only enforce a design philosophy intended to provide safety by avoiding collapse, while permitting extensive structural and nonstructural damage. Conversely, by designing the SFRS to remain</a:t>
            </a:r>
            <a:r>
              <a:rPr lang="en-US" sz="1200" kern="1200" baseline="0" dirty="0">
                <a:solidFill>
                  <a:schemeClr val="tx1"/>
                </a:solidFill>
                <a:effectLst/>
                <a:latin typeface="Arial" pitchFamily="34" charset="0"/>
                <a:ea typeface="+mn-ea"/>
                <a:cs typeface="+mn-cs"/>
              </a:rPr>
              <a:t> essentially elastic and </a:t>
            </a:r>
            <a:r>
              <a:rPr lang="en-US" sz="1200" kern="1200" dirty="0">
                <a:solidFill>
                  <a:schemeClr val="tx1"/>
                </a:solidFill>
                <a:effectLst/>
                <a:latin typeface="Arial" pitchFamily="34" charset="0"/>
                <a:ea typeface="+mn-ea"/>
                <a:cs typeface="+mn-cs"/>
              </a:rPr>
              <a:t>directing dissipation of earthquake-induced energy into damping systems not part of the vertical load resisting structure, the</a:t>
            </a:r>
            <a:r>
              <a:rPr lang="en-US" sz="1200" kern="1200" baseline="0" dirty="0">
                <a:solidFill>
                  <a:schemeClr val="tx1"/>
                </a:solidFill>
                <a:effectLst/>
                <a:latin typeface="Arial" pitchFamily="34" charset="0"/>
                <a:ea typeface="+mn-ea"/>
                <a:cs typeface="+mn-cs"/>
              </a:rPr>
              <a:t> intent (of the </a:t>
            </a:r>
            <a:r>
              <a:rPr lang="en-US" sz="1200" i="1" kern="1200" baseline="0" dirty="0">
                <a:solidFill>
                  <a:schemeClr val="tx1"/>
                </a:solidFill>
                <a:effectLst/>
                <a:latin typeface="Arial" pitchFamily="34" charset="0"/>
                <a:ea typeface="+mn-ea"/>
                <a:cs typeface="+mn-cs"/>
              </a:rPr>
              <a:t>Standard</a:t>
            </a:r>
            <a:r>
              <a:rPr lang="en-US" sz="1200" kern="1200" baseline="0" dirty="0">
                <a:solidFill>
                  <a:schemeClr val="tx1"/>
                </a:solidFill>
                <a:effectLst/>
                <a:latin typeface="Arial" pitchFamily="34" charset="0"/>
                <a:ea typeface="+mn-ea"/>
                <a:cs typeface="+mn-cs"/>
              </a:rPr>
              <a:t>) is to</a:t>
            </a:r>
            <a:r>
              <a:rPr lang="en-US" sz="1200" kern="1200" dirty="0">
                <a:solidFill>
                  <a:schemeClr val="tx1"/>
                </a:solidFill>
                <a:effectLst/>
                <a:latin typeface="Arial" pitchFamily="34" charset="0"/>
                <a:ea typeface="+mn-ea"/>
                <a:cs typeface="+mn-cs"/>
              </a:rPr>
              <a:t> improve performance by reducing repair costs and business interruption</a:t>
            </a:r>
            <a:r>
              <a:rPr lang="en-NZ" sz="1200" kern="1200" baseline="0" dirty="0">
                <a:solidFill>
                  <a:schemeClr val="tx1"/>
                </a:solidFill>
                <a:effectLst/>
                <a:latin typeface="Arial" pitchFamily="34" charset="0"/>
                <a:ea typeface="+mn-ea"/>
                <a:cs typeface="+mn-cs"/>
              </a:rPr>
              <a:t>.</a:t>
            </a:r>
          </a:p>
          <a:p>
            <a:pPr marL="0" marR="0" lvl="1" indent="0" algn="l" defTabSz="914400" rtl="0" eaLnBrk="0" fontAlgn="base" latinLnBrk="0" hangingPunct="0">
              <a:lnSpc>
                <a:spcPct val="100000"/>
              </a:lnSpc>
              <a:spcBef>
                <a:spcPct val="30000"/>
              </a:spcBef>
              <a:spcAft>
                <a:spcPct val="0"/>
              </a:spcAft>
              <a:buClrTx/>
              <a:buSzTx/>
              <a:buFontTx/>
              <a:buNone/>
              <a:tabLst/>
              <a:defRPr/>
            </a:pPr>
            <a:endParaRPr lang="en-NZ" sz="1200" kern="1200" baseline="0" dirty="0">
              <a:solidFill>
                <a:schemeClr val="tx1"/>
              </a:solidFill>
              <a:effectLst/>
              <a:latin typeface="Arial" pitchFamily="34" charset="0"/>
              <a:ea typeface="+mn-ea"/>
              <a:cs typeface="+mn-cs"/>
            </a:endParaRPr>
          </a:p>
        </p:txBody>
      </p:sp>
      <p:sp>
        <p:nvSpPr>
          <p:cNvPr id="4" name="Footer Placeholder 3"/>
          <p:cNvSpPr>
            <a:spLocks noGrp="1"/>
          </p:cNvSpPr>
          <p:nvPr>
            <p:ph type="ftr" sz="quarter" idx="10"/>
          </p:nvPr>
        </p:nvSpPr>
        <p:spPr/>
        <p:txBody>
          <a:bodyPr/>
          <a:lstStyle/>
          <a:p>
            <a:pPr>
              <a:defRPr/>
            </a:pPr>
            <a:r>
              <a:rPr lang="en-US" dirty="0"/>
              <a:t>FEMA P-752 Notes</a:t>
            </a:r>
          </a:p>
        </p:txBody>
      </p:sp>
      <p:sp>
        <p:nvSpPr>
          <p:cNvPr id="5" name="Slide Number Placeholder 4"/>
          <p:cNvSpPr>
            <a:spLocks noGrp="1"/>
          </p:cNvSpPr>
          <p:nvPr>
            <p:ph type="sldNum" sz="quarter" idx="11"/>
          </p:nvPr>
        </p:nvSpPr>
        <p:spPr/>
        <p:txBody>
          <a:bodyPr/>
          <a:lstStyle/>
          <a:p>
            <a:pPr>
              <a:defRPr/>
            </a:pPr>
            <a:r>
              <a:rPr lang="en-US" dirty="0"/>
              <a:t>Introduction 1-</a:t>
            </a:r>
            <a:fld id="{0BCA867C-EB47-4D0B-A24F-7993B2C5EA2C}" type="slidenum">
              <a:rPr lang="en-US" smtClean="0"/>
              <a:pPr>
                <a:defRPr/>
              </a:pPr>
              <a:t>8</a:t>
            </a:fld>
            <a:endParaRPr lang="en-US" dirty="0"/>
          </a:p>
        </p:txBody>
      </p:sp>
    </p:spTree>
    <p:extLst>
      <p:ext uri="{BB962C8B-B14F-4D97-AF65-F5344CB8AC3E}">
        <p14:creationId xmlns:p14="http://schemas.microsoft.com/office/powerpoint/2010/main" val="89119001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r>
              <a:rPr lang="en-US" sz="1100" kern="1200" dirty="0">
                <a:solidFill>
                  <a:schemeClr val="tx1"/>
                </a:solidFill>
                <a:effectLst/>
                <a:latin typeface="Arial" pitchFamily="34" charset="0"/>
                <a:ea typeface="+mn-ea"/>
                <a:cs typeface="+mn-cs"/>
              </a:rPr>
              <a:t>The figure in this slide shows an isometric view of</a:t>
            </a:r>
            <a:r>
              <a:rPr lang="en-US" sz="1100" kern="1200" baseline="0" dirty="0">
                <a:solidFill>
                  <a:schemeClr val="tx1"/>
                </a:solidFill>
                <a:effectLst/>
                <a:latin typeface="Arial" pitchFamily="34" charset="0"/>
                <a:ea typeface="+mn-ea"/>
                <a:cs typeface="+mn-cs"/>
              </a:rPr>
              <a:t> the structural frame of a building that is 7 stories high and 5 by 7 bays in plan.  Along the two major axes of the building frame are shown two earthquake accelerographs, indicating that earthquake ground motion components are applied in the analysis to each major axis of the structure.</a:t>
            </a:r>
            <a:endParaRPr lang="en-US" sz="1100" kern="1200" dirty="0">
              <a:solidFill>
                <a:schemeClr val="tx1"/>
              </a:solidFill>
              <a:effectLst/>
              <a:latin typeface="Arial" pitchFamily="34" charset="0"/>
              <a:ea typeface="+mn-ea"/>
              <a:cs typeface="+mn-cs"/>
            </a:endParaRPr>
          </a:p>
          <a:p>
            <a:endParaRPr lang="en-US" sz="1100" kern="1200" dirty="0">
              <a:solidFill>
                <a:schemeClr val="tx1"/>
              </a:solidFill>
              <a:effectLst/>
              <a:latin typeface="Arial" pitchFamily="34" charset="0"/>
              <a:ea typeface="+mn-ea"/>
              <a:cs typeface="+mn-cs"/>
            </a:endParaRPr>
          </a:p>
          <a:p>
            <a:r>
              <a:rPr lang="en-US" sz="1100" kern="1200" dirty="0">
                <a:solidFill>
                  <a:schemeClr val="tx1"/>
                </a:solidFill>
                <a:effectLst/>
                <a:latin typeface="Arial" pitchFamily="34" charset="0"/>
                <a:ea typeface="+mn-ea"/>
                <a:cs typeface="+mn-cs"/>
              </a:rPr>
              <a:t>Elastic methods of analysis have been shown to give a reasonable estimate of responses, however are not straightforward to apply and have their limitations. Current practice and computing power has evolved such that nonlinear response history analysis is the common and preferred analysis tool used to calculate peak responses.</a:t>
            </a:r>
          </a:p>
          <a:p>
            <a:endParaRPr lang="en-NZ" sz="1100" kern="1200" baseline="0" dirty="0">
              <a:solidFill>
                <a:schemeClr val="tx1"/>
              </a:solidFill>
              <a:effectLst/>
              <a:latin typeface="Arial" pitchFamily="34" charset="0"/>
              <a:ea typeface="+mn-ea"/>
              <a:cs typeface="+mn-cs"/>
            </a:endParaRPr>
          </a:p>
        </p:txBody>
      </p:sp>
      <p:sp>
        <p:nvSpPr>
          <p:cNvPr id="4" name="Footer Placeholder 3"/>
          <p:cNvSpPr>
            <a:spLocks noGrp="1"/>
          </p:cNvSpPr>
          <p:nvPr>
            <p:ph type="ftr" sz="quarter" idx="10"/>
          </p:nvPr>
        </p:nvSpPr>
        <p:spPr/>
        <p:txBody>
          <a:bodyPr/>
          <a:lstStyle/>
          <a:p>
            <a:pPr>
              <a:defRPr/>
            </a:pPr>
            <a:r>
              <a:rPr lang="en-US" dirty="0"/>
              <a:t>FEMA P-752 Notes</a:t>
            </a:r>
          </a:p>
        </p:txBody>
      </p:sp>
      <p:sp>
        <p:nvSpPr>
          <p:cNvPr id="5" name="Slide Number Placeholder 4"/>
          <p:cNvSpPr>
            <a:spLocks noGrp="1"/>
          </p:cNvSpPr>
          <p:nvPr>
            <p:ph type="sldNum" sz="quarter" idx="11"/>
          </p:nvPr>
        </p:nvSpPr>
        <p:spPr/>
        <p:txBody>
          <a:bodyPr/>
          <a:lstStyle/>
          <a:p>
            <a:pPr>
              <a:defRPr/>
            </a:pPr>
            <a:r>
              <a:rPr lang="en-US" dirty="0"/>
              <a:t>Introduction 1-</a:t>
            </a:r>
            <a:fld id="{0BCA867C-EB47-4D0B-A24F-7993B2C5EA2C}" type="slidenum">
              <a:rPr lang="en-US" smtClean="0"/>
              <a:pPr>
                <a:defRPr/>
              </a:pPr>
              <a:t>9</a:t>
            </a:fld>
            <a:endParaRPr lang="en-US" dirty="0"/>
          </a:p>
        </p:txBody>
      </p:sp>
    </p:spTree>
    <p:extLst>
      <p:ext uri="{BB962C8B-B14F-4D97-AF65-F5344CB8AC3E}">
        <p14:creationId xmlns:p14="http://schemas.microsoft.com/office/powerpoint/2010/main" val="351561542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
        <p:nvSpPr>
          <p:cNvPr id="4" name="Rectangle 10"/>
          <p:cNvSpPr>
            <a:spLocks noGrp="1" noChangeArrowheads="1"/>
          </p:cNvSpPr>
          <p:nvPr>
            <p:ph type="ftr" sz="quarter" idx="10"/>
          </p:nvPr>
        </p:nvSpPr>
        <p:spPr>
          <a:ln/>
        </p:spPr>
        <p:txBody>
          <a:bodyPr/>
          <a:lstStyle>
            <a:lvl1pPr>
              <a:defRPr/>
            </a:lvl1pPr>
          </a:lstStyle>
          <a:p>
            <a:pPr>
              <a:defRPr/>
            </a:pPr>
            <a:r>
              <a:rPr lang="en-US"/>
              <a:t>Instructional Material Complementing FEMA P-1051, Design Examples</a:t>
            </a:r>
            <a:endParaRPr lang="en-US" i="1" dirty="0"/>
          </a:p>
        </p:txBody>
      </p:sp>
      <p:sp>
        <p:nvSpPr>
          <p:cNvPr id="5" name="Rectangle 11"/>
          <p:cNvSpPr>
            <a:spLocks noGrp="1" noChangeArrowheads="1"/>
          </p:cNvSpPr>
          <p:nvPr>
            <p:ph type="sldNum" sz="quarter" idx="11"/>
          </p:nvPr>
        </p:nvSpPr>
        <p:spPr>
          <a:ln/>
        </p:spPr>
        <p:txBody>
          <a:bodyPr/>
          <a:lstStyle>
            <a:lvl1pPr>
              <a:defRPr/>
            </a:lvl1pPr>
          </a:lstStyle>
          <a:p>
            <a:pPr>
              <a:defRPr/>
            </a:pPr>
            <a:r>
              <a:rPr lang="en-US" dirty="0"/>
              <a:t>Section Name 1 - </a:t>
            </a:r>
            <a:fld id="{D017DC44-3C1B-4418-9E73-92DE8427F6AF}" type="slidenum">
              <a:rPr lang="en-US" smtClean="0"/>
              <a:pPr>
                <a:defRPr/>
              </a:pPr>
              <a:t>‹#›</a:t>
            </a:fld>
            <a:endParaRPr lang="en-US" dirty="0"/>
          </a:p>
        </p:txBody>
      </p:sp>
    </p:spTree>
    <p:extLst>
      <p:ext uri="{BB962C8B-B14F-4D97-AF65-F5344CB8AC3E}">
        <p14:creationId xmlns:p14="http://schemas.microsoft.com/office/powerpoint/2010/main" val="284876358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
          <p:cNvSpPr>
            <a:spLocks noGrp="1" noChangeArrowheads="1"/>
          </p:cNvSpPr>
          <p:nvPr>
            <p:ph type="ftr" sz="quarter" idx="10"/>
          </p:nvPr>
        </p:nvSpPr>
        <p:spPr>
          <a:ln/>
        </p:spPr>
        <p:txBody>
          <a:bodyPr/>
          <a:lstStyle>
            <a:lvl1pPr>
              <a:defRPr/>
            </a:lvl1pPr>
          </a:lstStyle>
          <a:p>
            <a:pPr>
              <a:defRPr/>
            </a:pPr>
            <a:r>
              <a:rPr lang="en-US"/>
              <a:t>Instructional Material Complementing FEMA P-1051, Design Examples</a:t>
            </a:r>
            <a:endParaRPr lang="en-US" i="1" dirty="0"/>
          </a:p>
        </p:txBody>
      </p:sp>
      <p:sp>
        <p:nvSpPr>
          <p:cNvPr id="5" name="Rectangle 11"/>
          <p:cNvSpPr>
            <a:spLocks noGrp="1" noChangeArrowheads="1"/>
          </p:cNvSpPr>
          <p:nvPr>
            <p:ph type="sldNum" sz="quarter" idx="11"/>
          </p:nvPr>
        </p:nvSpPr>
        <p:spPr>
          <a:ln/>
        </p:spPr>
        <p:txBody>
          <a:bodyPr/>
          <a:lstStyle>
            <a:lvl1pPr>
              <a:defRPr/>
            </a:lvl1pPr>
          </a:lstStyle>
          <a:p>
            <a:pPr>
              <a:defRPr/>
            </a:pPr>
            <a:r>
              <a:rPr lang="en-US" dirty="0"/>
              <a:t>Section Name 1 - </a:t>
            </a:r>
            <a:fld id="{0B04D8AF-53D5-4662-9AFD-0CFEE3F5D7CE}" type="slidenum">
              <a:rPr lang="en-US" smtClean="0"/>
              <a:pPr>
                <a:defRPr/>
              </a:pPr>
              <a:t>‹#›</a:t>
            </a:fld>
            <a:endParaRPr lang="en-US" dirty="0"/>
          </a:p>
        </p:txBody>
      </p:sp>
    </p:spTree>
    <p:extLst>
      <p:ext uri="{BB962C8B-B14F-4D97-AF65-F5344CB8AC3E}">
        <p14:creationId xmlns:p14="http://schemas.microsoft.com/office/powerpoint/2010/main" val="94192661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00813" y="269875"/>
            <a:ext cx="1944687" cy="563245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61988" y="269875"/>
            <a:ext cx="5686425" cy="5632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
          <p:cNvSpPr>
            <a:spLocks noGrp="1" noChangeArrowheads="1"/>
          </p:cNvSpPr>
          <p:nvPr>
            <p:ph type="ftr" sz="quarter" idx="10"/>
          </p:nvPr>
        </p:nvSpPr>
        <p:spPr>
          <a:ln/>
        </p:spPr>
        <p:txBody>
          <a:bodyPr/>
          <a:lstStyle>
            <a:lvl1pPr>
              <a:defRPr/>
            </a:lvl1pPr>
          </a:lstStyle>
          <a:p>
            <a:pPr>
              <a:defRPr/>
            </a:pPr>
            <a:r>
              <a:rPr lang="en-US"/>
              <a:t>Instructional Material Complementing FEMA P-1051, Design Examples</a:t>
            </a:r>
            <a:endParaRPr lang="en-US" i="1" dirty="0"/>
          </a:p>
        </p:txBody>
      </p:sp>
      <p:sp>
        <p:nvSpPr>
          <p:cNvPr id="5" name="Rectangle 11"/>
          <p:cNvSpPr>
            <a:spLocks noGrp="1" noChangeArrowheads="1"/>
          </p:cNvSpPr>
          <p:nvPr>
            <p:ph type="sldNum" sz="quarter" idx="11"/>
          </p:nvPr>
        </p:nvSpPr>
        <p:spPr>
          <a:ln/>
        </p:spPr>
        <p:txBody>
          <a:bodyPr/>
          <a:lstStyle>
            <a:lvl1pPr>
              <a:defRPr/>
            </a:lvl1pPr>
          </a:lstStyle>
          <a:p>
            <a:pPr>
              <a:defRPr/>
            </a:pPr>
            <a:r>
              <a:rPr lang="en-US" dirty="0"/>
              <a:t>Section Name 1 - </a:t>
            </a:r>
            <a:fld id="{AC598C92-A203-4395-8CE2-E753FBDE32EA}" type="slidenum">
              <a:rPr lang="en-US" smtClean="0"/>
              <a:pPr>
                <a:defRPr/>
              </a:pPr>
              <a:t>‹#›</a:t>
            </a:fld>
            <a:endParaRPr lang="en-US" dirty="0"/>
          </a:p>
        </p:txBody>
      </p:sp>
    </p:spTree>
    <p:extLst>
      <p:ext uri="{BB962C8B-B14F-4D97-AF65-F5344CB8AC3E}">
        <p14:creationId xmlns:p14="http://schemas.microsoft.com/office/powerpoint/2010/main" val="113100907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
          <p:cNvSpPr>
            <a:spLocks noGrp="1" noChangeArrowheads="1"/>
          </p:cNvSpPr>
          <p:nvPr>
            <p:ph type="ftr" sz="quarter" idx="10"/>
          </p:nvPr>
        </p:nvSpPr>
        <p:spPr>
          <a:ln/>
        </p:spPr>
        <p:txBody>
          <a:bodyPr/>
          <a:lstStyle>
            <a:lvl1pPr>
              <a:defRPr/>
            </a:lvl1pPr>
          </a:lstStyle>
          <a:p>
            <a:pPr>
              <a:defRPr/>
            </a:pPr>
            <a:r>
              <a:rPr lang="en-US"/>
              <a:t>Instructional Material Complementing FEMA P-1051, Design Examples</a:t>
            </a:r>
            <a:endParaRPr lang="en-US" i="1" dirty="0"/>
          </a:p>
        </p:txBody>
      </p:sp>
      <p:sp>
        <p:nvSpPr>
          <p:cNvPr id="5" name="Rectangle 11"/>
          <p:cNvSpPr>
            <a:spLocks noGrp="1" noChangeArrowheads="1"/>
          </p:cNvSpPr>
          <p:nvPr>
            <p:ph type="sldNum" sz="quarter" idx="11"/>
          </p:nvPr>
        </p:nvSpPr>
        <p:spPr>
          <a:ln/>
        </p:spPr>
        <p:txBody>
          <a:bodyPr/>
          <a:lstStyle>
            <a:lvl1pPr>
              <a:defRPr/>
            </a:lvl1pPr>
          </a:lstStyle>
          <a:p>
            <a:pPr>
              <a:defRPr/>
            </a:pPr>
            <a:r>
              <a:rPr lang="en-US" dirty="0"/>
              <a:t>Section Name 1 - </a:t>
            </a:r>
            <a:fld id="{C89CB261-678F-46C7-9B50-9F41C27EFD57}" type="slidenum">
              <a:rPr lang="en-US" smtClean="0"/>
              <a:pPr>
                <a:defRPr/>
              </a:pPr>
              <a:t>‹#›</a:t>
            </a:fld>
            <a:endParaRPr lang="en-US" dirty="0"/>
          </a:p>
        </p:txBody>
      </p:sp>
    </p:spTree>
    <p:extLst>
      <p:ext uri="{BB962C8B-B14F-4D97-AF65-F5344CB8AC3E}">
        <p14:creationId xmlns:p14="http://schemas.microsoft.com/office/powerpoint/2010/main" val="396588171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10"/>
          <p:cNvSpPr>
            <a:spLocks noGrp="1" noChangeArrowheads="1"/>
          </p:cNvSpPr>
          <p:nvPr>
            <p:ph type="ftr" sz="quarter" idx="10"/>
          </p:nvPr>
        </p:nvSpPr>
        <p:spPr>
          <a:ln/>
        </p:spPr>
        <p:txBody>
          <a:bodyPr/>
          <a:lstStyle>
            <a:lvl1pPr>
              <a:defRPr/>
            </a:lvl1pPr>
          </a:lstStyle>
          <a:p>
            <a:pPr>
              <a:defRPr/>
            </a:pPr>
            <a:r>
              <a:rPr lang="en-US"/>
              <a:t>Instructional Material Complementing FEMA P-1051, Design Examples</a:t>
            </a:r>
            <a:endParaRPr lang="en-US" i="1" dirty="0"/>
          </a:p>
        </p:txBody>
      </p:sp>
      <p:sp>
        <p:nvSpPr>
          <p:cNvPr id="5" name="Rectangle 11"/>
          <p:cNvSpPr>
            <a:spLocks noGrp="1" noChangeArrowheads="1"/>
          </p:cNvSpPr>
          <p:nvPr>
            <p:ph type="sldNum" sz="quarter" idx="11"/>
          </p:nvPr>
        </p:nvSpPr>
        <p:spPr>
          <a:ln/>
        </p:spPr>
        <p:txBody>
          <a:bodyPr/>
          <a:lstStyle>
            <a:lvl1pPr>
              <a:defRPr/>
            </a:lvl1pPr>
          </a:lstStyle>
          <a:p>
            <a:pPr>
              <a:defRPr/>
            </a:pPr>
            <a:r>
              <a:rPr lang="en-US" dirty="0"/>
              <a:t>Section Name 1 - </a:t>
            </a:r>
            <a:fld id="{A20DD257-29F7-41BA-A87D-83ACC16BE156}" type="slidenum">
              <a:rPr lang="en-US" smtClean="0"/>
              <a:pPr>
                <a:defRPr/>
              </a:pPr>
              <a:t>‹#›</a:t>
            </a:fld>
            <a:endParaRPr lang="en-US" dirty="0"/>
          </a:p>
        </p:txBody>
      </p:sp>
    </p:spTree>
    <p:extLst>
      <p:ext uri="{BB962C8B-B14F-4D97-AF65-F5344CB8AC3E}">
        <p14:creationId xmlns:p14="http://schemas.microsoft.com/office/powerpoint/2010/main" val="86451006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61988" y="1604963"/>
            <a:ext cx="3810000" cy="42973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24388" y="1604963"/>
            <a:ext cx="3810000" cy="42973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0"/>
          <p:cNvSpPr>
            <a:spLocks noGrp="1" noChangeArrowheads="1"/>
          </p:cNvSpPr>
          <p:nvPr>
            <p:ph type="ftr" sz="quarter" idx="10"/>
          </p:nvPr>
        </p:nvSpPr>
        <p:spPr>
          <a:ln/>
        </p:spPr>
        <p:txBody>
          <a:bodyPr/>
          <a:lstStyle>
            <a:lvl1pPr>
              <a:defRPr/>
            </a:lvl1pPr>
          </a:lstStyle>
          <a:p>
            <a:pPr>
              <a:defRPr/>
            </a:pPr>
            <a:r>
              <a:rPr lang="en-US"/>
              <a:t>Instructional Material Complementing FEMA P-1051, Design Examples</a:t>
            </a:r>
            <a:endParaRPr lang="en-US" i="1" dirty="0"/>
          </a:p>
        </p:txBody>
      </p:sp>
      <p:sp>
        <p:nvSpPr>
          <p:cNvPr id="6" name="Rectangle 11"/>
          <p:cNvSpPr>
            <a:spLocks noGrp="1" noChangeArrowheads="1"/>
          </p:cNvSpPr>
          <p:nvPr>
            <p:ph type="sldNum" sz="quarter" idx="11"/>
          </p:nvPr>
        </p:nvSpPr>
        <p:spPr>
          <a:ln/>
        </p:spPr>
        <p:txBody>
          <a:bodyPr/>
          <a:lstStyle>
            <a:lvl1pPr>
              <a:defRPr/>
            </a:lvl1pPr>
          </a:lstStyle>
          <a:p>
            <a:pPr>
              <a:defRPr/>
            </a:pPr>
            <a:r>
              <a:rPr lang="en-US" dirty="0"/>
              <a:t>Section Name 1 - </a:t>
            </a:r>
            <a:fld id="{22E29492-E087-4344-883A-625E40CB6043}" type="slidenum">
              <a:rPr lang="en-US" smtClean="0"/>
              <a:pPr>
                <a:defRPr/>
              </a:pPr>
              <a:t>‹#›</a:t>
            </a:fld>
            <a:endParaRPr lang="en-US" dirty="0"/>
          </a:p>
        </p:txBody>
      </p:sp>
    </p:spTree>
    <p:extLst>
      <p:ext uri="{BB962C8B-B14F-4D97-AF65-F5344CB8AC3E}">
        <p14:creationId xmlns:p14="http://schemas.microsoft.com/office/powerpoint/2010/main" val="20154054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0"/>
          <p:cNvSpPr>
            <a:spLocks noGrp="1" noChangeArrowheads="1"/>
          </p:cNvSpPr>
          <p:nvPr>
            <p:ph type="ftr" sz="quarter" idx="10"/>
          </p:nvPr>
        </p:nvSpPr>
        <p:spPr>
          <a:ln/>
        </p:spPr>
        <p:txBody>
          <a:bodyPr/>
          <a:lstStyle>
            <a:lvl1pPr>
              <a:defRPr/>
            </a:lvl1pPr>
          </a:lstStyle>
          <a:p>
            <a:pPr>
              <a:defRPr/>
            </a:pPr>
            <a:r>
              <a:rPr lang="en-US"/>
              <a:t>Instructional Material Complementing FEMA P-1051, Design Examples</a:t>
            </a:r>
            <a:endParaRPr lang="en-US" i="1" dirty="0"/>
          </a:p>
        </p:txBody>
      </p:sp>
      <p:sp>
        <p:nvSpPr>
          <p:cNvPr id="8" name="Rectangle 11"/>
          <p:cNvSpPr>
            <a:spLocks noGrp="1" noChangeArrowheads="1"/>
          </p:cNvSpPr>
          <p:nvPr>
            <p:ph type="sldNum" sz="quarter" idx="11"/>
          </p:nvPr>
        </p:nvSpPr>
        <p:spPr>
          <a:ln/>
        </p:spPr>
        <p:txBody>
          <a:bodyPr/>
          <a:lstStyle>
            <a:lvl1pPr>
              <a:defRPr/>
            </a:lvl1pPr>
          </a:lstStyle>
          <a:p>
            <a:pPr>
              <a:defRPr/>
            </a:pPr>
            <a:r>
              <a:rPr lang="en-US" dirty="0"/>
              <a:t>Section Name 1 - </a:t>
            </a:r>
            <a:fld id="{285B11D6-6CD4-476D-92C4-1FA733CC95D8}" type="slidenum">
              <a:rPr lang="en-US" smtClean="0"/>
              <a:pPr>
                <a:defRPr/>
              </a:pPr>
              <a:t>‹#›</a:t>
            </a:fld>
            <a:endParaRPr lang="en-US" dirty="0"/>
          </a:p>
        </p:txBody>
      </p:sp>
    </p:spTree>
    <p:extLst>
      <p:ext uri="{BB962C8B-B14F-4D97-AF65-F5344CB8AC3E}">
        <p14:creationId xmlns:p14="http://schemas.microsoft.com/office/powerpoint/2010/main" val="89502585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0"/>
          <p:cNvSpPr>
            <a:spLocks noGrp="1" noChangeArrowheads="1"/>
          </p:cNvSpPr>
          <p:nvPr>
            <p:ph type="ftr" sz="quarter" idx="10"/>
          </p:nvPr>
        </p:nvSpPr>
        <p:spPr>
          <a:ln/>
        </p:spPr>
        <p:txBody>
          <a:bodyPr/>
          <a:lstStyle>
            <a:lvl1pPr>
              <a:defRPr/>
            </a:lvl1pPr>
          </a:lstStyle>
          <a:p>
            <a:pPr>
              <a:defRPr/>
            </a:pPr>
            <a:r>
              <a:rPr lang="en-US"/>
              <a:t>Instructional Material Complementing FEMA P-1051, Design Examples</a:t>
            </a:r>
            <a:endParaRPr lang="en-US" i="1" dirty="0"/>
          </a:p>
        </p:txBody>
      </p:sp>
      <p:sp>
        <p:nvSpPr>
          <p:cNvPr id="4" name="Rectangle 11"/>
          <p:cNvSpPr>
            <a:spLocks noGrp="1" noChangeArrowheads="1"/>
          </p:cNvSpPr>
          <p:nvPr>
            <p:ph type="sldNum" sz="quarter" idx="11"/>
          </p:nvPr>
        </p:nvSpPr>
        <p:spPr>
          <a:ln/>
        </p:spPr>
        <p:txBody>
          <a:bodyPr/>
          <a:lstStyle>
            <a:lvl1pPr>
              <a:defRPr/>
            </a:lvl1pPr>
          </a:lstStyle>
          <a:p>
            <a:pPr>
              <a:defRPr/>
            </a:pPr>
            <a:r>
              <a:rPr lang="en-US" dirty="0"/>
              <a:t>Section Name 1 - </a:t>
            </a:r>
            <a:fld id="{830B2432-B220-4C0C-A307-6CCBC43194D3}" type="slidenum">
              <a:rPr lang="en-US" smtClean="0"/>
              <a:pPr>
                <a:defRPr/>
              </a:pPr>
              <a:t>‹#›</a:t>
            </a:fld>
            <a:endParaRPr lang="en-US" dirty="0"/>
          </a:p>
        </p:txBody>
      </p:sp>
    </p:spTree>
    <p:extLst>
      <p:ext uri="{BB962C8B-B14F-4D97-AF65-F5344CB8AC3E}">
        <p14:creationId xmlns:p14="http://schemas.microsoft.com/office/powerpoint/2010/main" val="105352292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0"/>
          <p:cNvSpPr>
            <a:spLocks noGrp="1" noChangeArrowheads="1"/>
          </p:cNvSpPr>
          <p:nvPr>
            <p:ph type="ftr" sz="quarter" idx="10"/>
          </p:nvPr>
        </p:nvSpPr>
        <p:spPr>
          <a:ln/>
        </p:spPr>
        <p:txBody>
          <a:bodyPr/>
          <a:lstStyle>
            <a:lvl1pPr>
              <a:defRPr/>
            </a:lvl1pPr>
          </a:lstStyle>
          <a:p>
            <a:pPr>
              <a:defRPr/>
            </a:pPr>
            <a:r>
              <a:rPr lang="en-US"/>
              <a:t>Instructional Material Complementing FEMA P-1051, Design Examples</a:t>
            </a:r>
            <a:endParaRPr lang="en-US" i="1" dirty="0"/>
          </a:p>
        </p:txBody>
      </p:sp>
      <p:sp>
        <p:nvSpPr>
          <p:cNvPr id="3" name="Rectangle 11"/>
          <p:cNvSpPr>
            <a:spLocks noGrp="1" noChangeArrowheads="1"/>
          </p:cNvSpPr>
          <p:nvPr>
            <p:ph type="sldNum" sz="quarter" idx="11"/>
          </p:nvPr>
        </p:nvSpPr>
        <p:spPr>
          <a:ln/>
        </p:spPr>
        <p:txBody>
          <a:bodyPr/>
          <a:lstStyle>
            <a:lvl1pPr>
              <a:defRPr/>
            </a:lvl1pPr>
          </a:lstStyle>
          <a:p>
            <a:pPr>
              <a:defRPr/>
            </a:pPr>
            <a:r>
              <a:rPr lang="en-US" dirty="0"/>
              <a:t>Section Name 1 - </a:t>
            </a:r>
            <a:fld id="{1FE23C39-18BA-4A43-A615-422B76851C41}" type="slidenum">
              <a:rPr lang="en-US" smtClean="0"/>
              <a:pPr>
                <a:defRPr/>
              </a:pPr>
              <a:t>‹#›</a:t>
            </a:fld>
            <a:endParaRPr lang="en-US" dirty="0"/>
          </a:p>
        </p:txBody>
      </p:sp>
    </p:spTree>
    <p:extLst>
      <p:ext uri="{BB962C8B-B14F-4D97-AF65-F5344CB8AC3E}">
        <p14:creationId xmlns:p14="http://schemas.microsoft.com/office/powerpoint/2010/main" val="28160888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
          <p:cNvSpPr>
            <a:spLocks noGrp="1" noChangeArrowheads="1"/>
          </p:cNvSpPr>
          <p:nvPr>
            <p:ph type="ftr" sz="quarter" idx="10"/>
          </p:nvPr>
        </p:nvSpPr>
        <p:spPr>
          <a:ln/>
        </p:spPr>
        <p:txBody>
          <a:bodyPr/>
          <a:lstStyle>
            <a:lvl1pPr>
              <a:defRPr/>
            </a:lvl1pPr>
          </a:lstStyle>
          <a:p>
            <a:pPr>
              <a:defRPr/>
            </a:pPr>
            <a:r>
              <a:rPr lang="en-US"/>
              <a:t>Instructional Material Complementing FEMA P-1051, Design Examples</a:t>
            </a:r>
            <a:endParaRPr lang="en-US" i="1" dirty="0"/>
          </a:p>
        </p:txBody>
      </p:sp>
      <p:sp>
        <p:nvSpPr>
          <p:cNvPr id="6" name="Rectangle 11"/>
          <p:cNvSpPr>
            <a:spLocks noGrp="1" noChangeArrowheads="1"/>
          </p:cNvSpPr>
          <p:nvPr>
            <p:ph type="sldNum" sz="quarter" idx="11"/>
          </p:nvPr>
        </p:nvSpPr>
        <p:spPr>
          <a:ln/>
        </p:spPr>
        <p:txBody>
          <a:bodyPr/>
          <a:lstStyle>
            <a:lvl1pPr>
              <a:defRPr/>
            </a:lvl1pPr>
          </a:lstStyle>
          <a:p>
            <a:pPr>
              <a:defRPr/>
            </a:pPr>
            <a:r>
              <a:rPr lang="en-US" dirty="0"/>
              <a:t>Section Name 1 - </a:t>
            </a:r>
            <a:fld id="{39C1307E-44AD-4ECD-871E-06F9AF298B2A}" type="slidenum">
              <a:rPr lang="en-US" smtClean="0"/>
              <a:pPr>
                <a:defRPr/>
              </a:pPr>
              <a:t>‹#›</a:t>
            </a:fld>
            <a:endParaRPr lang="en-US" dirty="0"/>
          </a:p>
        </p:txBody>
      </p:sp>
    </p:spTree>
    <p:extLst>
      <p:ext uri="{BB962C8B-B14F-4D97-AF65-F5344CB8AC3E}">
        <p14:creationId xmlns:p14="http://schemas.microsoft.com/office/powerpoint/2010/main" val="60032939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
          <p:cNvSpPr>
            <a:spLocks noGrp="1" noChangeArrowheads="1"/>
          </p:cNvSpPr>
          <p:nvPr>
            <p:ph type="ftr" sz="quarter" idx="10"/>
          </p:nvPr>
        </p:nvSpPr>
        <p:spPr>
          <a:ln/>
        </p:spPr>
        <p:txBody>
          <a:bodyPr/>
          <a:lstStyle>
            <a:lvl1pPr>
              <a:defRPr/>
            </a:lvl1pPr>
          </a:lstStyle>
          <a:p>
            <a:pPr>
              <a:defRPr/>
            </a:pPr>
            <a:r>
              <a:rPr lang="en-US"/>
              <a:t>Instructional Material Complementing FEMA P-1051, Design Examples</a:t>
            </a:r>
            <a:endParaRPr lang="en-US" i="1" dirty="0"/>
          </a:p>
        </p:txBody>
      </p:sp>
      <p:sp>
        <p:nvSpPr>
          <p:cNvPr id="6" name="Rectangle 11"/>
          <p:cNvSpPr>
            <a:spLocks noGrp="1" noChangeArrowheads="1"/>
          </p:cNvSpPr>
          <p:nvPr>
            <p:ph type="sldNum" sz="quarter" idx="11"/>
          </p:nvPr>
        </p:nvSpPr>
        <p:spPr>
          <a:ln/>
        </p:spPr>
        <p:txBody>
          <a:bodyPr/>
          <a:lstStyle>
            <a:lvl1pPr>
              <a:defRPr/>
            </a:lvl1pPr>
          </a:lstStyle>
          <a:p>
            <a:pPr>
              <a:defRPr/>
            </a:pPr>
            <a:r>
              <a:rPr lang="en-US" dirty="0"/>
              <a:t>Section Name 1 - </a:t>
            </a:r>
            <a:fld id="{0CEC7BED-AB2B-43D3-B84A-88C407C05D8A}" type="slidenum">
              <a:rPr lang="en-US" smtClean="0"/>
              <a:pPr>
                <a:defRPr/>
              </a:pPr>
              <a:t>‹#›</a:t>
            </a:fld>
            <a:endParaRPr lang="en-US" dirty="0"/>
          </a:p>
        </p:txBody>
      </p:sp>
    </p:spTree>
    <p:extLst>
      <p:ext uri="{BB962C8B-B14F-4D97-AF65-F5344CB8AC3E}">
        <p14:creationId xmlns:p14="http://schemas.microsoft.com/office/powerpoint/2010/main" val="169598181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73100" y="269875"/>
            <a:ext cx="77724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1027" name="Rectangle 3"/>
          <p:cNvSpPr>
            <a:spLocks noGrp="1" noChangeArrowheads="1"/>
          </p:cNvSpPr>
          <p:nvPr>
            <p:ph type="body" idx="1"/>
          </p:nvPr>
        </p:nvSpPr>
        <p:spPr bwMode="auto">
          <a:xfrm>
            <a:off x="661988" y="1604963"/>
            <a:ext cx="7772400" cy="42973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1028" name="Picture 8" descr="FEMAnewlogo"/>
          <p:cNvPicPr>
            <a:picLocks noChangeAspect="1" noChangeArrowheads="1"/>
          </p:cNvPicPr>
          <p:nvPr userDrawn="1"/>
        </p:nvPicPr>
        <p:blipFill>
          <a:blip r:embed="rId13" cstate="print">
            <a:extLst>
              <a:ext uri="{28A0092B-C50C-407E-A947-70E740481C1C}">
                <a14:useLocalDpi xmlns:a14="http://schemas.microsoft.com/office/drawing/2010/main" val="0"/>
              </a:ext>
            </a:extLst>
          </a:blip>
          <a:srcRect/>
          <a:stretch>
            <a:fillRect/>
          </a:stretch>
        </p:blipFill>
        <p:spPr bwMode="auto">
          <a:xfrm>
            <a:off x="223337" y="6345238"/>
            <a:ext cx="909888" cy="3237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9" name="Text Box 9"/>
          <p:cNvSpPr txBox="1">
            <a:spLocks noChangeArrowheads="1"/>
          </p:cNvSpPr>
          <p:nvPr userDrawn="1"/>
        </p:nvSpPr>
        <p:spPr bwMode="auto">
          <a:xfrm>
            <a:off x="4895850" y="6243638"/>
            <a:ext cx="3503613"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Arial" pitchFamily="34" charset="0"/>
              </a:defRPr>
            </a:lvl1pPr>
            <a:lvl2pPr marL="742950" indent="-285750">
              <a:defRPr sz="2400">
                <a:solidFill>
                  <a:schemeClr val="tx1"/>
                </a:solidFill>
                <a:latin typeface="Arial" pitchFamily="34" charset="0"/>
              </a:defRPr>
            </a:lvl2pPr>
            <a:lvl3pPr marL="1143000" indent="-228600">
              <a:defRPr sz="2400">
                <a:solidFill>
                  <a:schemeClr val="tx1"/>
                </a:solidFill>
                <a:latin typeface="Arial" pitchFamily="34" charset="0"/>
              </a:defRPr>
            </a:lvl3pPr>
            <a:lvl4pPr marL="1600200" indent="-228600">
              <a:defRPr sz="2400">
                <a:solidFill>
                  <a:schemeClr val="tx1"/>
                </a:solidFill>
                <a:latin typeface="Arial" pitchFamily="34" charset="0"/>
              </a:defRPr>
            </a:lvl4pPr>
            <a:lvl5pPr marL="2057400" indent="-228600">
              <a:defRPr sz="2400">
                <a:solidFill>
                  <a:schemeClr val="tx1"/>
                </a:solidFill>
                <a:latin typeface="Arial" pitchFamily="34" charset="0"/>
              </a:defRPr>
            </a:lvl5pPr>
            <a:lvl6pPr marL="2514600" indent="-228600" eaLnBrk="0" fontAlgn="base" hangingPunct="0">
              <a:spcBef>
                <a:spcPct val="0"/>
              </a:spcBef>
              <a:spcAft>
                <a:spcPct val="0"/>
              </a:spcAft>
              <a:defRPr sz="2400">
                <a:solidFill>
                  <a:schemeClr val="tx1"/>
                </a:solidFill>
                <a:latin typeface="Arial" pitchFamily="34" charset="0"/>
              </a:defRPr>
            </a:lvl6pPr>
            <a:lvl7pPr marL="2971800" indent="-228600" eaLnBrk="0" fontAlgn="base" hangingPunct="0">
              <a:spcBef>
                <a:spcPct val="0"/>
              </a:spcBef>
              <a:spcAft>
                <a:spcPct val="0"/>
              </a:spcAft>
              <a:defRPr sz="2400">
                <a:solidFill>
                  <a:schemeClr val="tx1"/>
                </a:solidFill>
                <a:latin typeface="Arial" pitchFamily="34" charset="0"/>
              </a:defRPr>
            </a:lvl7pPr>
            <a:lvl8pPr marL="3429000" indent="-228600" eaLnBrk="0" fontAlgn="base" hangingPunct="0">
              <a:spcBef>
                <a:spcPct val="0"/>
              </a:spcBef>
              <a:spcAft>
                <a:spcPct val="0"/>
              </a:spcAft>
              <a:defRPr sz="2400">
                <a:solidFill>
                  <a:schemeClr val="tx1"/>
                </a:solidFill>
                <a:latin typeface="Arial" pitchFamily="34" charset="0"/>
              </a:defRPr>
            </a:lvl8pPr>
            <a:lvl9pPr marL="3886200" indent="-228600" eaLnBrk="0" fontAlgn="base" hangingPunct="0">
              <a:spcBef>
                <a:spcPct val="0"/>
              </a:spcBef>
              <a:spcAft>
                <a:spcPct val="0"/>
              </a:spcAft>
              <a:defRPr sz="2400">
                <a:solidFill>
                  <a:schemeClr val="tx1"/>
                </a:solidFill>
                <a:latin typeface="Arial" pitchFamily="34" charset="0"/>
              </a:defRPr>
            </a:lvl9pPr>
          </a:lstStyle>
          <a:p>
            <a:pPr>
              <a:spcBef>
                <a:spcPct val="50000"/>
              </a:spcBef>
              <a:defRPr/>
            </a:pPr>
            <a:endParaRPr lang="en-US" dirty="0"/>
          </a:p>
        </p:txBody>
      </p:sp>
      <p:sp>
        <p:nvSpPr>
          <p:cNvPr id="1034" name="Rectangle 10"/>
          <p:cNvSpPr>
            <a:spLocks noGrp="1" noChangeArrowheads="1"/>
          </p:cNvSpPr>
          <p:nvPr>
            <p:ph type="ftr" sz="quarter" idx="3"/>
          </p:nvPr>
        </p:nvSpPr>
        <p:spPr bwMode="auto">
          <a:xfrm>
            <a:off x="2122488" y="6381750"/>
            <a:ext cx="4557712" cy="3190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ctr" eaLnBrk="1" hangingPunct="1">
              <a:spcBef>
                <a:spcPct val="50000"/>
              </a:spcBef>
              <a:defRPr sz="1000" b="1">
                <a:solidFill>
                  <a:srgbClr val="002F80"/>
                </a:solidFill>
              </a:defRPr>
            </a:lvl1pPr>
          </a:lstStyle>
          <a:p>
            <a:pPr>
              <a:defRPr/>
            </a:pPr>
            <a:r>
              <a:rPr lang="en-US"/>
              <a:t>Instructional Material Complementing FEMA P-1051, Design Examples</a:t>
            </a:r>
            <a:endParaRPr lang="en-US" i="1" dirty="0"/>
          </a:p>
        </p:txBody>
      </p:sp>
      <p:sp>
        <p:nvSpPr>
          <p:cNvPr id="1035" name="Rectangle 11"/>
          <p:cNvSpPr>
            <a:spLocks noGrp="1" noChangeArrowheads="1"/>
          </p:cNvSpPr>
          <p:nvPr>
            <p:ph type="sldNum" sz="quarter" idx="4"/>
          </p:nvPr>
        </p:nvSpPr>
        <p:spPr bwMode="auto">
          <a:xfrm>
            <a:off x="6972300" y="6394450"/>
            <a:ext cx="1504950" cy="3063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000" b="1">
                <a:solidFill>
                  <a:srgbClr val="002F80"/>
                </a:solidFill>
              </a:defRPr>
            </a:lvl1pPr>
          </a:lstStyle>
          <a:p>
            <a:pPr>
              <a:defRPr/>
            </a:pPr>
            <a:r>
              <a:rPr lang="en-US" dirty="0"/>
              <a:t>Section Name 1 - </a:t>
            </a:r>
            <a:fld id="{64B3D661-5C76-438E-A311-D2B5954B06D7}" type="slidenum">
              <a:rPr lang="en-US" smtClean="0"/>
              <a:pPr>
                <a:defRPr/>
              </a:pPr>
              <a:t>‹#›</a:t>
            </a:fld>
            <a:endParaRPr lang="en-US" dirty="0"/>
          </a:p>
        </p:txBody>
      </p:sp>
      <p:pic>
        <p:nvPicPr>
          <p:cNvPr id="8" name="Picture 1"/>
          <p:cNvPicPr>
            <a:picLocks noChangeAspect="1"/>
          </p:cNvPicPr>
          <p:nvPr userDrawn="1"/>
        </p:nvPicPr>
        <p:blipFill>
          <a:blip r:embed="rId14" cstate="print">
            <a:extLst>
              <a:ext uri="{28A0092B-C50C-407E-A947-70E740481C1C}">
                <a14:useLocalDpi xmlns:a14="http://schemas.microsoft.com/office/drawing/2010/main" val="0"/>
              </a:ext>
            </a:extLst>
          </a:blip>
          <a:srcRect/>
          <a:stretch>
            <a:fillRect/>
          </a:stretch>
        </p:blipFill>
        <p:spPr bwMode="auto">
          <a:xfrm>
            <a:off x="1251232" y="6371756"/>
            <a:ext cx="529441" cy="2972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652" r:id="rId1"/>
    <p:sldLayoutId id="2147483653" r:id="rId2"/>
    <p:sldLayoutId id="2147483654" r:id="rId3"/>
    <p:sldLayoutId id="2147483655" r:id="rId4"/>
    <p:sldLayoutId id="2147483656" r:id="rId5"/>
    <p:sldLayoutId id="2147483657" r:id="rId6"/>
    <p:sldLayoutId id="2147483658" r:id="rId7"/>
    <p:sldLayoutId id="2147483659" r:id="rId8"/>
    <p:sldLayoutId id="2147483660" r:id="rId9"/>
    <p:sldLayoutId id="2147483661" r:id="rId10"/>
    <p:sldLayoutId id="2147483662" r:id="rId11"/>
  </p:sldLayoutIdLst>
  <p:hf hdr="0" dt="0"/>
  <p:txStyles>
    <p:titleStyle>
      <a:lvl1pPr algn="ctr" rtl="0" eaLnBrk="0" fontAlgn="base" hangingPunct="0">
        <a:spcBef>
          <a:spcPct val="0"/>
        </a:spcBef>
        <a:spcAft>
          <a:spcPct val="0"/>
        </a:spcAft>
        <a:defRPr sz="3600" b="1">
          <a:solidFill>
            <a:srgbClr val="002D80"/>
          </a:solidFill>
          <a:latin typeface="+mj-lt"/>
          <a:ea typeface="+mj-ea"/>
          <a:cs typeface="+mj-cs"/>
        </a:defRPr>
      </a:lvl1pPr>
      <a:lvl2pPr algn="ctr" rtl="0" eaLnBrk="0" fontAlgn="base" hangingPunct="0">
        <a:spcBef>
          <a:spcPct val="0"/>
        </a:spcBef>
        <a:spcAft>
          <a:spcPct val="0"/>
        </a:spcAft>
        <a:defRPr sz="3600" b="1">
          <a:solidFill>
            <a:srgbClr val="002D80"/>
          </a:solidFill>
          <a:latin typeface="Arial" pitchFamily="34" charset="0"/>
        </a:defRPr>
      </a:lvl2pPr>
      <a:lvl3pPr algn="ctr" rtl="0" eaLnBrk="0" fontAlgn="base" hangingPunct="0">
        <a:spcBef>
          <a:spcPct val="0"/>
        </a:spcBef>
        <a:spcAft>
          <a:spcPct val="0"/>
        </a:spcAft>
        <a:defRPr sz="3600" b="1">
          <a:solidFill>
            <a:srgbClr val="002D80"/>
          </a:solidFill>
          <a:latin typeface="Arial" pitchFamily="34" charset="0"/>
        </a:defRPr>
      </a:lvl3pPr>
      <a:lvl4pPr algn="ctr" rtl="0" eaLnBrk="0" fontAlgn="base" hangingPunct="0">
        <a:spcBef>
          <a:spcPct val="0"/>
        </a:spcBef>
        <a:spcAft>
          <a:spcPct val="0"/>
        </a:spcAft>
        <a:defRPr sz="3600" b="1">
          <a:solidFill>
            <a:srgbClr val="002D80"/>
          </a:solidFill>
          <a:latin typeface="Arial" pitchFamily="34" charset="0"/>
        </a:defRPr>
      </a:lvl4pPr>
      <a:lvl5pPr algn="ctr" rtl="0" eaLnBrk="0" fontAlgn="base" hangingPunct="0">
        <a:spcBef>
          <a:spcPct val="0"/>
        </a:spcBef>
        <a:spcAft>
          <a:spcPct val="0"/>
        </a:spcAft>
        <a:defRPr sz="3600" b="1">
          <a:solidFill>
            <a:srgbClr val="002D80"/>
          </a:solidFill>
          <a:latin typeface="Arial" pitchFamily="34" charset="0"/>
        </a:defRPr>
      </a:lvl5pPr>
      <a:lvl6pPr marL="457200" algn="ctr" rtl="0" eaLnBrk="0" fontAlgn="base" hangingPunct="0">
        <a:spcBef>
          <a:spcPct val="0"/>
        </a:spcBef>
        <a:spcAft>
          <a:spcPct val="0"/>
        </a:spcAft>
        <a:defRPr sz="3600" b="1">
          <a:solidFill>
            <a:srgbClr val="002D80"/>
          </a:solidFill>
          <a:latin typeface="Arial" pitchFamily="34" charset="0"/>
        </a:defRPr>
      </a:lvl6pPr>
      <a:lvl7pPr marL="914400" algn="ctr" rtl="0" eaLnBrk="0" fontAlgn="base" hangingPunct="0">
        <a:spcBef>
          <a:spcPct val="0"/>
        </a:spcBef>
        <a:spcAft>
          <a:spcPct val="0"/>
        </a:spcAft>
        <a:defRPr sz="3600" b="1">
          <a:solidFill>
            <a:srgbClr val="002D80"/>
          </a:solidFill>
          <a:latin typeface="Arial" pitchFamily="34" charset="0"/>
        </a:defRPr>
      </a:lvl7pPr>
      <a:lvl8pPr marL="1371600" algn="ctr" rtl="0" eaLnBrk="0" fontAlgn="base" hangingPunct="0">
        <a:spcBef>
          <a:spcPct val="0"/>
        </a:spcBef>
        <a:spcAft>
          <a:spcPct val="0"/>
        </a:spcAft>
        <a:defRPr sz="3600" b="1">
          <a:solidFill>
            <a:srgbClr val="002D80"/>
          </a:solidFill>
          <a:latin typeface="Arial" pitchFamily="34" charset="0"/>
        </a:defRPr>
      </a:lvl8pPr>
      <a:lvl9pPr marL="1828800" algn="ctr" rtl="0" eaLnBrk="0" fontAlgn="base" hangingPunct="0">
        <a:spcBef>
          <a:spcPct val="0"/>
        </a:spcBef>
        <a:spcAft>
          <a:spcPct val="0"/>
        </a:spcAft>
        <a:defRPr sz="3600" b="1">
          <a:solidFill>
            <a:srgbClr val="002D80"/>
          </a:solidFill>
          <a:latin typeface="Arial" pitchFamily="34" charset="0"/>
        </a:defRPr>
      </a:lvl9pPr>
    </p:titleStyle>
    <p:bodyStyle>
      <a:lvl1pPr marL="342900" indent="-342900" algn="l" rtl="0" eaLnBrk="0" fontAlgn="base" hangingPunct="0">
        <a:spcBef>
          <a:spcPct val="20000"/>
        </a:spcBef>
        <a:spcAft>
          <a:spcPct val="0"/>
        </a:spcAft>
        <a:buChar char="•"/>
        <a:defRPr sz="28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800">
          <a:solidFill>
            <a:schemeClr val="tx1"/>
          </a:solidFill>
          <a:latin typeface="+mn-lt"/>
        </a:defRPr>
      </a:lvl3pPr>
      <a:lvl4pPr marL="1600200" indent="-228600" algn="l" rtl="0" eaLnBrk="0" fontAlgn="base" hangingPunct="0">
        <a:spcBef>
          <a:spcPct val="20000"/>
        </a:spcBef>
        <a:spcAft>
          <a:spcPct val="0"/>
        </a:spcAft>
        <a:buChar char="–"/>
        <a:defRPr sz="2800">
          <a:solidFill>
            <a:schemeClr val="tx1"/>
          </a:solidFill>
          <a:latin typeface="+mn-lt"/>
        </a:defRPr>
      </a:lvl4pPr>
      <a:lvl5pPr marL="2057400" indent="-228600" algn="l" rtl="0" eaLnBrk="0" fontAlgn="base" hangingPunct="0">
        <a:spcBef>
          <a:spcPct val="20000"/>
        </a:spcBef>
        <a:spcAft>
          <a:spcPct val="0"/>
        </a:spcAft>
        <a:buChar char="»"/>
        <a:defRPr sz="2800">
          <a:solidFill>
            <a:schemeClr val="tx1"/>
          </a:solidFill>
          <a:latin typeface="+mn-lt"/>
        </a:defRPr>
      </a:lvl5pPr>
      <a:lvl6pPr marL="2514600" indent="-228600" algn="l" rtl="0" eaLnBrk="0" fontAlgn="base" hangingPunct="0">
        <a:spcBef>
          <a:spcPct val="20000"/>
        </a:spcBef>
        <a:spcAft>
          <a:spcPct val="0"/>
        </a:spcAft>
        <a:buChar char="»"/>
        <a:defRPr sz="2800">
          <a:solidFill>
            <a:schemeClr val="tx1"/>
          </a:solidFill>
          <a:latin typeface="+mn-lt"/>
        </a:defRPr>
      </a:lvl6pPr>
      <a:lvl7pPr marL="2971800" indent="-228600" algn="l" rtl="0" eaLnBrk="0" fontAlgn="base" hangingPunct="0">
        <a:spcBef>
          <a:spcPct val="20000"/>
        </a:spcBef>
        <a:spcAft>
          <a:spcPct val="0"/>
        </a:spcAft>
        <a:buChar char="»"/>
        <a:defRPr sz="2800">
          <a:solidFill>
            <a:schemeClr val="tx1"/>
          </a:solidFill>
          <a:latin typeface="+mn-lt"/>
        </a:defRPr>
      </a:lvl7pPr>
      <a:lvl8pPr marL="3429000" indent="-228600" algn="l" rtl="0" eaLnBrk="0" fontAlgn="base" hangingPunct="0">
        <a:spcBef>
          <a:spcPct val="20000"/>
        </a:spcBef>
        <a:spcAft>
          <a:spcPct val="0"/>
        </a:spcAft>
        <a:buChar char="»"/>
        <a:defRPr sz="2800">
          <a:solidFill>
            <a:schemeClr val="tx1"/>
          </a:solidFill>
          <a:latin typeface="+mn-lt"/>
        </a:defRPr>
      </a:lvl8pPr>
      <a:lvl9pPr marL="3886200" indent="-228600" algn="l" rtl="0" eaLnBrk="0" fontAlgn="base" hangingPunct="0">
        <a:spcBef>
          <a:spcPct val="20000"/>
        </a:spcBef>
        <a:spcAft>
          <a:spcPct val="0"/>
        </a:spcAft>
        <a:buChar char="»"/>
        <a:defRPr sz="28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 Target="slide59.xml"/><Relationship Id="rId2" Type="http://schemas.openxmlformats.org/officeDocument/2006/relationships/notesSlide" Target="../notesSlides/notesSlide1.xml"/><Relationship Id="rId1" Type="http://schemas.openxmlformats.org/officeDocument/2006/relationships/slideLayout" Target="../slideLayouts/slideLayout6.xml"/><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15.png"/></Relationships>
</file>

<file path=ppt/slides/_rels/slide1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image" Target="../media/image22.png"/></Relationships>
</file>

<file path=ppt/slides/_rels/slide19.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2.xml"/><Relationship Id="rId1" Type="http://schemas.openxmlformats.org/officeDocument/2006/relationships/vmlDrawing" Target="../drawings/vmlDrawing1.vml"/><Relationship Id="rId5" Type="http://schemas.openxmlformats.org/officeDocument/2006/relationships/image" Target="../media/image24.wmf"/><Relationship Id="rId4" Type="http://schemas.openxmlformats.org/officeDocument/2006/relationships/oleObject" Target="../embeddings/oleObject1.bin"/></Relationships>
</file>

<file path=ppt/slides/_rels/slide24.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24.xml"/><Relationship Id="rId1" Type="http://schemas.openxmlformats.org/officeDocument/2006/relationships/slideLayout" Target="../slideLayouts/slideLayout2.xml"/><Relationship Id="rId4" Type="http://schemas.openxmlformats.org/officeDocument/2006/relationships/image" Target="../media/image26.jpeg"/></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7" Type="http://schemas.openxmlformats.org/officeDocument/2006/relationships/image" Target="../media/image28.wmf"/><Relationship Id="rId2" Type="http://schemas.openxmlformats.org/officeDocument/2006/relationships/slideLayout" Target="../slideLayouts/slideLayout2.xml"/><Relationship Id="rId1" Type="http://schemas.openxmlformats.org/officeDocument/2006/relationships/vmlDrawing" Target="../drawings/vmlDrawing2.vml"/><Relationship Id="rId6" Type="http://schemas.openxmlformats.org/officeDocument/2006/relationships/oleObject" Target="../embeddings/oleObject3.bin"/><Relationship Id="rId5" Type="http://schemas.openxmlformats.org/officeDocument/2006/relationships/image" Target="../media/image27.wmf"/><Relationship Id="rId4" Type="http://schemas.openxmlformats.org/officeDocument/2006/relationships/oleObject" Target="../embeddings/oleObject2.bin"/></Relationships>
</file>

<file path=ppt/slides/_rels/slide26.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26.xml"/><Relationship Id="rId1" Type="http://schemas.openxmlformats.org/officeDocument/2006/relationships/slideLayout" Target="../slideLayouts/slideLayout2.xml"/><Relationship Id="rId4" Type="http://schemas.openxmlformats.org/officeDocument/2006/relationships/image" Target="../media/image30.jpeg"/></Relationships>
</file>

<file path=ppt/slides/_rels/slide27.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27.xml"/><Relationship Id="rId1" Type="http://schemas.openxmlformats.org/officeDocument/2006/relationships/slideLayout" Target="../slideLayouts/slideLayout2.xml"/><Relationship Id="rId4" Type="http://schemas.openxmlformats.org/officeDocument/2006/relationships/image" Target="../media/image32.png"/></Relationships>
</file>

<file path=ppt/slides/_rels/slide28.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28.xml"/><Relationship Id="rId1" Type="http://schemas.openxmlformats.org/officeDocument/2006/relationships/slideLayout" Target="../slideLayouts/slideLayout2.xml"/><Relationship Id="rId4" Type="http://schemas.openxmlformats.org/officeDocument/2006/relationships/image" Target="../media/image34.png"/></Relationships>
</file>

<file path=ppt/slides/_rels/slide29.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image" Target="../media/image8.png"/><Relationship Id="rId4" Type="http://schemas.openxmlformats.org/officeDocument/2006/relationships/image" Target="../media/image7.png"/></Relationships>
</file>

<file path=ppt/slides/_rels/slide30.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30.xml"/><Relationship Id="rId1" Type="http://schemas.openxmlformats.org/officeDocument/2006/relationships/slideLayout" Target="../slideLayouts/slideLayout2.xml"/><Relationship Id="rId4" Type="http://schemas.openxmlformats.org/officeDocument/2006/relationships/image" Target="../media/image37.png"/></Relationships>
</file>

<file path=ppt/slides/_rels/slide31.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32.xml"/><Relationship Id="rId1" Type="http://schemas.openxmlformats.org/officeDocument/2006/relationships/slideLayout" Target="../slideLayouts/slideLayout2.xml"/><Relationship Id="rId4" Type="http://schemas.openxmlformats.org/officeDocument/2006/relationships/image" Target="../media/image38.png"/></Relationships>
</file>

<file path=ppt/slides/_rels/slide33.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35.xml"/><Relationship Id="rId1" Type="http://schemas.openxmlformats.org/officeDocument/2006/relationships/slideLayout" Target="../slideLayouts/slideLayout2.xml"/><Relationship Id="rId5" Type="http://schemas.openxmlformats.org/officeDocument/2006/relationships/image" Target="../media/image44.png"/><Relationship Id="rId4" Type="http://schemas.openxmlformats.org/officeDocument/2006/relationships/image" Target="../media/image43.png"/></Relationships>
</file>

<file path=ppt/slides/_rels/slide36.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36.xml"/><Relationship Id="rId1" Type="http://schemas.openxmlformats.org/officeDocument/2006/relationships/slideLayout" Target="../slideLayouts/slideLayout2.xml"/><Relationship Id="rId4" Type="http://schemas.openxmlformats.org/officeDocument/2006/relationships/image" Target="../media/image46.png"/></Relationships>
</file>

<file path=ppt/slides/_rels/slide37.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37.xml"/><Relationship Id="rId1" Type="http://schemas.openxmlformats.org/officeDocument/2006/relationships/slideLayout" Target="../slideLayouts/slideLayout2.xml"/><Relationship Id="rId4" Type="http://schemas.openxmlformats.org/officeDocument/2006/relationships/image" Target="../media/image48.png"/></Relationships>
</file>

<file path=ppt/slides/_rels/slide38.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40.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40.xml"/><Relationship Id="rId1" Type="http://schemas.openxmlformats.org/officeDocument/2006/relationships/slideLayout" Target="../slideLayouts/slideLayout2.xml"/><Relationship Id="rId4" Type="http://schemas.openxmlformats.org/officeDocument/2006/relationships/image" Target="../media/image51.png"/></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53.emf"/><Relationship Id="rId2" Type="http://schemas.openxmlformats.org/officeDocument/2006/relationships/notesSlide" Target="../notesSlides/notesSlide43.xml"/><Relationship Id="rId1" Type="http://schemas.openxmlformats.org/officeDocument/2006/relationships/slideLayout" Target="../slideLayouts/slideLayout2.xml"/><Relationship Id="rId4" Type="http://schemas.openxmlformats.org/officeDocument/2006/relationships/image" Target="../media/image54.png"/></Relationships>
</file>

<file path=ppt/slides/_rels/slide44.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56.emf"/><Relationship Id="rId2" Type="http://schemas.openxmlformats.org/officeDocument/2006/relationships/notesSlide" Target="../notesSlides/notesSlide46.xml"/><Relationship Id="rId1" Type="http://schemas.openxmlformats.org/officeDocument/2006/relationships/slideLayout" Target="../slideLayouts/slideLayout2.xml"/><Relationship Id="rId4" Type="http://schemas.openxmlformats.org/officeDocument/2006/relationships/image" Target="../media/image57.png"/></Relationships>
</file>

<file path=ppt/slides/_rels/slide47.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47.xml"/><Relationship Id="rId1" Type="http://schemas.openxmlformats.org/officeDocument/2006/relationships/slideLayout" Target="../slideLayouts/slideLayout2.xml"/><Relationship Id="rId4" Type="http://schemas.openxmlformats.org/officeDocument/2006/relationships/image" Target="../media/image59.png"/></Relationships>
</file>

<file path=ppt/slides/_rels/slide48.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61.emf"/><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63.emf"/><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notesSlide" Target="../notesSlides/notesSlide55.xml"/><Relationship Id="rId1" Type="http://schemas.openxmlformats.org/officeDocument/2006/relationships/slideLayout" Target="../slideLayouts/slideLayout2.xml"/><Relationship Id="rId4" Type="http://schemas.openxmlformats.org/officeDocument/2006/relationships/image" Target="../media/image66.png"/></Relationships>
</file>

<file path=ppt/slides/_rels/slide56.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ooter Placeholder 3"/>
          <p:cNvSpPr>
            <a:spLocks noGrp="1"/>
          </p:cNvSpPr>
          <p:nvPr>
            <p:ph type="ftr" sz="quarter" idx="10"/>
          </p:nvPr>
        </p:nvSpPr>
        <p:spPr/>
        <p:txBody>
          <a:bodyPr/>
          <a:lstStyle/>
          <a:p>
            <a:pPr>
              <a:defRPr/>
            </a:pPr>
            <a:r>
              <a:rPr lang="en-US" dirty="0"/>
              <a:t>Instructional Material Complementing FEMA P-1051, Design Examples</a:t>
            </a:r>
            <a:endParaRPr lang="en-US" i="1" dirty="0"/>
          </a:p>
        </p:txBody>
      </p:sp>
      <p:sp>
        <p:nvSpPr>
          <p:cNvPr id="11" name="TextBox 10">
            <a:hlinkClick r:id="rId3" action="ppaction://hlinksldjump" tooltip="Any modifications made to the file represent the presenters' opinion only. "/>
          </p:cNvPr>
          <p:cNvSpPr txBox="1"/>
          <p:nvPr/>
        </p:nvSpPr>
        <p:spPr>
          <a:xfrm>
            <a:off x="7511733" y="6279282"/>
            <a:ext cx="1013998" cy="307777"/>
          </a:xfrm>
          <a:prstGeom prst="rect">
            <a:avLst/>
          </a:prstGeom>
        </p:spPr>
        <p:style>
          <a:lnRef idx="0">
            <a:schemeClr val="accent6"/>
          </a:lnRef>
          <a:fillRef idx="3">
            <a:schemeClr val="accent6"/>
          </a:fillRef>
          <a:effectRef idx="3">
            <a:schemeClr val="accent6"/>
          </a:effectRef>
          <a:fontRef idx="minor">
            <a:schemeClr val="lt1"/>
          </a:fontRef>
        </p:style>
        <p:txBody>
          <a:bodyPr wrap="square" rtlCol="0">
            <a:spAutoFit/>
          </a:bodyPr>
          <a:lstStyle/>
          <a:p>
            <a:r>
              <a:rPr lang="en-US" sz="1400" dirty="0"/>
              <a:t>Disclaimer</a:t>
            </a:r>
          </a:p>
        </p:txBody>
      </p:sp>
      <p:sp>
        <p:nvSpPr>
          <p:cNvPr id="9" name="Title 1"/>
          <p:cNvSpPr txBox="1">
            <a:spLocks/>
          </p:cNvSpPr>
          <p:nvPr/>
        </p:nvSpPr>
        <p:spPr bwMode="auto">
          <a:xfrm>
            <a:off x="4907337" y="3813282"/>
            <a:ext cx="3879760" cy="6267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3600" b="1">
                <a:solidFill>
                  <a:srgbClr val="002D80"/>
                </a:solidFill>
                <a:latin typeface="+mj-lt"/>
                <a:ea typeface="+mj-ea"/>
                <a:cs typeface="+mj-cs"/>
              </a:defRPr>
            </a:lvl1pPr>
            <a:lvl2pPr algn="ctr" rtl="0" eaLnBrk="0" fontAlgn="base" hangingPunct="0">
              <a:spcBef>
                <a:spcPct val="0"/>
              </a:spcBef>
              <a:spcAft>
                <a:spcPct val="0"/>
              </a:spcAft>
              <a:defRPr sz="3600" b="1">
                <a:solidFill>
                  <a:srgbClr val="002D80"/>
                </a:solidFill>
                <a:latin typeface="Arial" pitchFamily="34" charset="0"/>
              </a:defRPr>
            </a:lvl2pPr>
            <a:lvl3pPr algn="ctr" rtl="0" eaLnBrk="0" fontAlgn="base" hangingPunct="0">
              <a:spcBef>
                <a:spcPct val="0"/>
              </a:spcBef>
              <a:spcAft>
                <a:spcPct val="0"/>
              </a:spcAft>
              <a:defRPr sz="3600" b="1">
                <a:solidFill>
                  <a:srgbClr val="002D80"/>
                </a:solidFill>
                <a:latin typeface="Arial" pitchFamily="34" charset="0"/>
              </a:defRPr>
            </a:lvl3pPr>
            <a:lvl4pPr algn="ctr" rtl="0" eaLnBrk="0" fontAlgn="base" hangingPunct="0">
              <a:spcBef>
                <a:spcPct val="0"/>
              </a:spcBef>
              <a:spcAft>
                <a:spcPct val="0"/>
              </a:spcAft>
              <a:defRPr sz="3600" b="1">
                <a:solidFill>
                  <a:srgbClr val="002D80"/>
                </a:solidFill>
                <a:latin typeface="Arial" pitchFamily="34" charset="0"/>
              </a:defRPr>
            </a:lvl4pPr>
            <a:lvl5pPr algn="ctr" rtl="0" eaLnBrk="0" fontAlgn="base" hangingPunct="0">
              <a:spcBef>
                <a:spcPct val="0"/>
              </a:spcBef>
              <a:spcAft>
                <a:spcPct val="0"/>
              </a:spcAft>
              <a:defRPr sz="3600" b="1">
                <a:solidFill>
                  <a:srgbClr val="002D80"/>
                </a:solidFill>
                <a:latin typeface="Arial" pitchFamily="34" charset="0"/>
              </a:defRPr>
            </a:lvl5pPr>
            <a:lvl6pPr marL="457200" algn="ctr" rtl="0" eaLnBrk="0" fontAlgn="base" hangingPunct="0">
              <a:spcBef>
                <a:spcPct val="0"/>
              </a:spcBef>
              <a:spcAft>
                <a:spcPct val="0"/>
              </a:spcAft>
              <a:defRPr sz="3600" b="1">
                <a:solidFill>
                  <a:srgbClr val="002D80"/>
                </a:solidFill>
                <a:latin typeface="Arial" pitchFamily="34" charset="0"/>
              </a:defRPr>
            </a:lvl6pPr>
            <a:lvl7pPr marL="914400" algn="ctr" rtl="0" eaLnBrk="0" fontAlgn="base" hangingPunct="0">
              <a:spcBef>
                <a:spcPct val="0"/>
              </a:spcBef>
              <a:spcAft>
                <a:spcPct val="0"/>
              </a:spcAft>
              <a:defRPr sz="3600" b="1">
                <a:solidFill>
                  <a:srgbClr val="002D80"/>
                </a:solidFill>
                <a:latin typeface="Arial" pitchFamily="34" charset="0"/>
              </a:defRPr>
            </a:lvl7pPr>
            <a:lvl8pPr marL="1371600" algn="ctr" rtl="0" eaLnBrk="0" fontAlgn="base" hangingPunct="0">
              <a:spcBef>
                <a:spcPct val="0"/>
              </a:spcBef>
              <a:spcAft>
                <a:spcPct val="0"/>
              </a:spcAft>
              <a:defRPr sz="3600" b="1">
                <a:solidFill>
                  <a:srgbClr val="002D80"/>
                </a:solidFill>
                <a:latin typeface="Arial" pitchFamily="34" charset="0"/>
              </a:defRPr>
            </a:lvl8pPr>
            <a:lvl9pPr marL="1828800" algn="ctr" rtl="0" eaLnBrk="0" fontAlgn="base" hangingPunct="0">
              <a:spcBef>
                <a:spcPct val="0"/>
              </a:spcBef>
              <a:spcAft>
                <a:spcPct val="0"/>
              </a:spcAft>
              <a:defRPr sz="3600" b="1">
                <a:solidFill>
                  <a:srgbClr val="002D80"/>
                </a:solidFill>
                <a:latin typeface="Arial" pitchFamily="34" charset="0"/>
              </a:defRPr>
            </a:lvl9pPr>
          </a:lstStyle>
          <a:p>
            <a:r>
              <a:rPr lang="en-NZ" sz="2400" kern="0" dirty="0"/>
              <a:t>BACKGROUND</a:t>
            </a:r>
          </a:p>
        </p:txBody>
      </p:sp>
      <p:pic>
        <p:nvPicPr>
          <p:cNvPr id="8" name="Picture 7" descr="NEHRP Provisions FEMA P-105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55532" y="934367"/>
            <a:ext cx="3452322" cy="4457638"/>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sp>
        <p:nvSpPr>
          <p:cNvPr id="10" name="TextBox 9"/>
          <p:cNvSpPr txBox="1"/>
          <p:nvPr/>
        </p:nvSpPr>
        <p:spPr>
          <a:xfrm>
            <a:off x="4107854" y="3220882"/>
            <a:ext cx="4828875" cy="330860"/>
          </a:xfrm>
          <a:prstGeom prst="rect">
            <a:avLst/>
          </a:prstGeom>
          <a:noFill/>
        </p:spPr>
        <p:txBody>
          <a:bodyPr wrap="square" rtlCol="0">
            <a:spAutoFit/>
          </a:bodyPr>
          <a:lstStyle/>
          <a:p>
            <a:pPr algn="r"/>
            <a:r>
              <a:rPr lang="en-US" sz="1550" b="1" i="1" dirty="0">
                <a:latin typeface="Times New Roman" panose="02020603050405020304" pitchFamily="18" charset="0"/>
                <a:cs typeface="Times New Roman" panose="02020603050405020304" pitchFamily="18" charset="0"/>
              </a:rPr>
              <a:t>William </a:t>
            </a:r>
            <a:r>
              <a:rPr lang="en-US" sz="1550" b="1" i="1" dirty="0" err="1">
                <a:latin typeface="Times New Roman" panose="02020603050405020304" pitchFamily="18" charset="0"/>
                <a:cs typeface="Times New Roman" panose="02020603050405020304" pitchFamily="18" charset="0"/>
              </a:rPr>
              <a:t>McVitty</a:t>
            </a:r>
            <a:r>
              <a:rPr lang="en-US" sz="1550" b="1" i="1" dirty="0">
                <a:latin typeface="Times New Roman" panose="02020603050405020304" pitchFamily="18" charset="0"/>
                <a:cs typeface="Times New Roman" panose="02020603050405020304" pitchFamily="18" charset="0"/>
              </a:rPr>
              <a:t>, P.E., M.S., Andrew Taylor, S.E., Ph.D.</a:t>
            </a:r>
          </a:p>
        </p:txBody>
      </p:sp>
      <p:sp>
        <p:nvSpPr>
          <p:cNvPr id="5" name="Title 4"/>
          <p:cNvSpPr>
            <a:spLocks noGrp="1"/>
          </p:cNvSpPr>
          <p:nvPr>
            <p:ph type="title"/>
          </p:nvPr>
        </p:nvSpPr>
        <p:spPr>
          <a:xfrm>
            <a:off x="4107854" y="2177641"/>
            <a:ext cx="4828875" cy="1143000"/>
          </a:xfrm>
        </p:spPr>
        <p:txBody>
          <a:bodyPr/>
          <a:lstStyle/>
          <a:p>
            <a:pPr algn="r"/>
            <a:r>
              <a:rPr lang="en-US" sz="2400" dirty="0">
                <a:solidFill>
                  <a:schemeClr val="accent4"/>
                </a:solidFill>
                <a:latin typeface="Times New Roman" panose="02020603050405020304" pitchFamily="18" charset="0"/>
                <a:cs typeface="Times New Roman" panose="02020603050405020304" pitchFamily="18" charset="0"/>
              </a:rPr>
              <a:t>Structures with Supplemental Energy Dissipation Devices</a:t>
            </a:r>
          </a:p>
        </p:txBody>
      </p:sp>
      <p:pic>
        <p:nvPicPr>
          <p:cNvPr id="6" name="Picture 5" title="16"/>
          <p:cNvPicPr>
            <a:picLocks noChangeAspect="1"/>
          </p:cNvPicPr>
          <p:nvPr/>
        </p:nvPicPr>
        <p:blipFill rotWithShape="1">
          <a:blip r:embed="rId5" cstate="print"/>
          <a:srcRect l="85609" b="62021"/>
          <a:stretch/>
        </p:blipFill>
        <p:spPr>
          <a:xfrm>
            <a:off x="8241792" y="1567607"/>
            <a:ext cx="694937" cy="663530"/>
          </a:xfrm>
          <a:prstGeom prst="rect">
            <a:avLst/>
          </a:prstGeom>
        </p:spPr>
      </p:pic>
    </p:spTree>
    <p:extLst>
      <p:ext uri="{BB962C8B-B14F-4D97-AF65-F5344CB8AC3E}">
        <p14:creationId xmlns:p14="http://schemas.microsoft.com/office/powerpoint/2010/main" val="424513098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0"/>
          </p:nvPr>
        </p:nvSpPr>
        <p:spPr/>
        <p:txBody>
          <a:bodyPr/>
          <a:lstStyle/>
          <a:p>
            <a:pPr>
              <a:defRPr/>
            </a:pPr>
            <a:r>
              <a:rPr lang="en-US"/>
              <a:t>Instructional Material Complementing FEMA P-1051, Design Examples</a:t>
            </a:r>
            <a:endParaRPr lang="en-US" i="1" dirty="0"/>
          </a:p>
        </p:txBody>
      </p:sp>
      <p:sp>
        <p:nvSpPr>
          <p:cNvPr id="5" name="Slide Number Placeholder 4"/>
          <p:cNvSpPr>
            <a:spLocks noGrp="1"/>
          </p:cNvSpPr>
          <p:nvPr>
            <p:ph type="sldNum" sz="quarter" idx="11"/>
          </p:nvPr>
        </p:nvSpPr>
        <p:spPr>
          <a:xfrm>
            <a:off x="6672249" y="6381750"/>
            <a:ext cx="2271010" cy="319088"/>
          </a:xfrm>
        </p:spPr>
        <p:txBody>
          <a:bodyPr/>
          <a:lstStyle/>
          <a:p>
            <a:pPr>
              <a:defRPr/>
            </a:pPr>
            <a:r>
              <a:rPr lang="en-US" dirty="0"/>
              <a:t>Background 1 - </a:t>
            </a:r>
            <a:fld id="{C89CB261-678F-46C7-9B50-9F41C27EFD57}" type="slidenum">
              <a:rPr lang="en-US" smtClean="0"/>
              <a:pPr>
                <a:defRPr/>
              </a:pPr>
              <a:t>10</a:t>
            </a:fld>
            <a:endParaRPr lang="en-US" dirty="0"/>
          </a:p>
        </p:txBody>
      </p:sp>
      <p:grpSp>
        <p:nvGrpSpPr>
          <p:cNvPr id="15" name="Group 14" descr="Green Highlighted Box -- Passive: No need for external power source&#10;"/>
          <p:cNvGrpSpPr/>
          <p:nvPr/>
        </p:nvGrpSpPr>
        <p:grpSpPr>
          <a:xfrm>
            <a:off x="587266" y="4646352"/>
            <a:ext cx="8079656" cy="1347131"/>
            <a:chOff x="587266" y="4646352"/>
            <a:chExt cx="8079656" cy="1347131"/>
          </a:xfrm>
        </p:grpSpPr>
        <p:sp>
          <p:nvSpPr>
            <p:cNvPr id="12" name="Rectangle 11"/>
            <p:cNvSpPr/>
            <p:nvPr/>
          </p:nvSpPr>
          <p:spPr bwMode="auto">
            <a:xfrm>
              <a:off x="673100" y="4646352"/>
              <a:ext cx="7772400" cy="801495"/>
            </a:xfrm>
            <a:prstGeom prst="rect">
              <a:avLst/>
            </a:prstGeom>
            <a:solidFill>
              <a:srgbClr val="00B050">
                <a:alpha val="20000"/>
              </a:srgbClr>
            </a:solidFill>
            <a:ln w="28575" cap="flat" cmpd="sng" algn="ctr">
              <a:solidFill>
                <a:srgbClr val="00B050"/>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a:ln>
                  <a:noFill/>
                </a:ln>
                <a:solidFill>
                  <a:schemeClr val="tx1"/>
                </a:solidFill>
                <a:effectLst/>
                <a:latin typeface="Arial" pitchFamily="34" charset="0"/>
              </a:endParaRPr>
            </a:p>
          </p:txBody>
        </p:sp>
        <p:sp>
          <p:nvSpPr>
            <p:cNvPr id="13" name="TextBox 12"/>
            <p:cNvSpPr txBox="1"/>
            <p:nvPr/>
          </p:nvSpPr>
          <p:spPr>
            <a:xfrm>
              <a:off x="587266" y="5531818"/>
              <a:ext cx="8079656" cy="461665"/>
            </a:xfrm>
            <a:prstGeom prst="rect">
              <a:avLst/>
            </a:prstGeom>
            <a:noFill/>
          </p:spPr>
          <p:txBody>
            <a:bodyPr wrap="square" rtlCol="0">
              <a:spAutoFit/>
            </a:bodyPr>
            <a:lstStyle/>
            <a:p>
              <a:r>
                <a:rPr lang="en-US" dirty="0">
                  <a:solidFill>
                    <a:srgbClr val="00B050"/>
                  </a:solidFill>
                </a:rPr>
                <a:t>More reliable and many practical applications</a:t>
              </a:r>
            </a:p>
          </p:txBody>
        </p:sp>
      </p:grpSp>
      <p:grpSp>
        <p:nvGrpSpPr>
          <p:cNvPr id="14" name="Group 13" descr="Red Highlighed Box -- Active &amp; Semi-Active: control building motion by adjusting the dampers properties (i.e. damping, stiffness). Require a computerized control system and power source.&#10;"/>
          <p:cNvGrpSpPr/>
          <p:nvPr/>
        </p:nvGrpSpPr>
        <p:grpSpPr>
          <a:xfrm>
            <a:off x="587266" y="1963971"/>
            <a:ext cx="8079656" cy="2373107"/>
            <a:chOff x="587266" y="1963971"/>
            <a:chExt cx="8079656" cy="2373107"/>
          </a:xfrm>
        </p:grpSpPr>
        <p:sp>
          <p:nvSpPr>
            <p:cNvPr id="10" name="TextBox 9"/>
            <p:cNvSpPr txBox="1"/>
            <p:nvPr/>
          </p:nvSpPr>
          <p:spPr>
            <a:xfrm>
              <a:off x="587266" y="3875413"/>
              <a:ext cx="8079656" cy="461665"/>
            </a:xfrm>
            <a:prstGeom prst="rect">
              <a:avLst/>
            </a:prstGeom>
            <a:noFill/>
          </p:spPr>
          <p:txBody>
            <a:bodyPr wrap="square" rtlCol="0">
              <a:spAutoFit/>
            </a:bodyPr>
            <a:lstStyle/>
            <a:p>
              <a:r>
                <a:rPr lang="en-US" dirty="0">
                  <a:solidFill>
                    <a:srgbClr val="FF0000"/>
                  </a:solidFill>
                </a:rPr>
                <a:t>Yet to gain confidence for seismic applications in the USA</a:t>
              </a:r>
            </a:p>
          </p:txBody>
        </p:sp>
        <p:sp>
          <p:nvSpPr>
            <p:cNvPr id="11" name="Rectangle 10"/>
            <p:cNvSpPr/>
            <p:nvPr/>
          </p:nvSpPr>
          <p:spPr bwMode="auto">
            <a:xfrm>
              <a:off x="661988" y="1963971"/>
              <a:ext cx="7772400" cy="1868557"/>
            </a:xfrm>
            <a:prstGeom prst="rect">
              <a:avLst/>
            </a:prstGeom>
            <a:solidFill>
              <a:srgbClr val="FF0000">
                <a:alpha val="20000"/>
              </a:srgbClr>
            </a:solidFill>
            <a:ln w="28575" cap="flat" cmpd="sng" algn="ctr">
              <a:solidFill>
                <a:srgbClr val="FF0000"/>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a:ln>
                  <a:noFill/>
                </a:ln>
                <a:solidFill>
                  <a:schemeClr val="tx1"/>
                </a:solidFill>
                <a:effectLst/>
                <a:latin typeface="Arial" pitchFamily="34" charset="0"/>
              </a:endParaRPr>
            </a:p>
          </p:txBody>
        </p:sp>
      </p:grpSp>
      <p:sp>
        <p:nvSpPr>
          <p:cNvPr id="3" name="Content Placeholder 2"/>
          <p:cNvSpPr>
            <a:spLocks noGrp="1"/>
          </p:cNvSpPr>
          <p:nvPr>
            <p:ph idx="1"/>
          </p:nvPr>
        </p:nvSpPr>
        <p:spPr>
          <a:xfrm>
            <a:off x="661988" y="1412875"/>
            <a:ext cx="7783512" cy="4582408"/>
          </a:xfrm>
        </p:spPr>
        <p:txBody>
          <a:bodyPr/>
          <a:lstStyle/>
          <a:p>
            <a:pPr marL="0" indent="0">
              <a:buNone/>
            </a:pPr>
            <a:r>
              <a:rPr lang="en-NZ" dirty="0">
                <a:solidFill>
                  <a:schemeClr val="accent6">
                    <a:lumMod val="75000"/>
                  </a:schemeClr>
                </a:solidFill>
              </a:rPr>
              <a:t>Types</a:t>
            </a:r>
            <a:r>
              <a:rPr lang="en-NZ" b="1" dirty="0">
                <a:solidFill>
                  <a:schemeClr val="accent6">
                    <a:lumMod val="75000"/>
                  </a:schemeClr>
                </a:solidFill>
              </a:rPr>
              <a:t>:</a:t>
            </a:r>
            <a:endParaRPr lang="en-NZ" b="1" dirty="0"/>
          </a:p>
          <a:p>
            <a:r>
              <a:rPr lang="en-NZ" u="sng" dirty="0"/>
              <a:t>Active &amp; Semi-Active:</a:t>
            </a:r>
            <a:r>
              <a:rPr lang="en-NZ" dirty="0"/>
              <a:t> control building motion by adjusting the dampers properties (i.e. damping, stiffness). Require a computerized control system and power source.</a:t>
            </a:r>
          </a:p>
          <a:p>
            <a:pPr marL="0" indent="0">
              <a:buNone/>
            </a:pPr>
            <a:endParaRPr lang="en-NZ" u="sng" dirty="0"/>
          </a:p>
          <a:p>
            <a:pPr marL="0" indent="0">
              <a:buNone/>
            </a:pPr>
            <a:endParaRPr lang="en-NZ" u="sng" dirty="0"/>
          </a:p>
          <a:p>
            <a:r>
              <a:rPr lang="en-NZ" u="sng" dirty="0"/>
              <a:t>Passive:</a:t>
            </a:r>
            <a:r>
              <a:rPr lang="en-NZ" dirty="0"/>
              <a:t> No need for external power source</a:t>
            </a:r>
            <a:endParaRPr lang="en-NZ" u="sng" dirty="0"/>
          </a:p>
          <a:p>
            <a:endParaRPr lang="en-NZ" u="sng" dirty="0">
              <a:solidFill>
                <a:schemeClr val="accent6">
                  <a:lumMod val="75000"/>
                </a:schemeClr>
              </a:solidFill>
            </a:endParaRPr>
          </a:p>
        </p:txBody>
      </p:sp>
      <p:sp>
        <p:nvSpPr>
          <p:cNvPr id="2" name="Title 1"/>
          <p:cNvSpPr>
            <a:spLocks noGrp="1"/>
          </p:cNvSpPr>
          <p:nvPr>
            <p:ph type="title"/>
          </p:nvPr>
        </p:nvSpPr>
        <p:spPr/>
        <p:txBody>
          <a:bodyPr/>
          <a:lstStyle/>
          <a:p>
            <a:r>
              <a:rPr lang="en-NZ" dirty="0">
                <a:solidFill>
                  <a:srgbClr val="FF0000"/>
                </a:solidFill>
              </a:rPr>
              <a:t>Energy Dissipation Devices</a:t>
            </a:r>
          </a:p>
        </p:txBody>
      </p:sp>
    </p:spTree>
    <p:extLst>
      <p:ext uri="{BB962C8B-B14F-4D97-AF65-F5344CB8AC3E}">
        <p14:creationId xmlns:p14="http://schemas.microsoft.com/office/powerpoint/2010/main" val="28190289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fade">
                                      <p:cBhvr>
                                        <p:cTn id="15" dur="500"/>
                                        <p:tgtEl>
                                          <p:spTgt spid="14"/>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15"/>
                                        </p:tgtEl>
                                        <p:attrNameLst>
                                          <p:attrName>style.visibility</p:attrName>
                                        </p:attrNameLst>
                                      </p:cBhvr>
                                      <p:to>
                                        <p:strVal val="visible"/>
                                      </p:to>
                                    </p:set>
                                    <p:animEffect transition="in" filter="fade">
                                      <p:cBhvr>
                                        <p:cTn id="20"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0"/>
          </p:nvPr>
        </p:nvSpPr>
        <p:spPr/>
        <p:txBody>
          <a:bodyPr/>
          <a:lstStyle/>
          <a:p>
            <a:pPr>
              <a:defRPr/>
            </a:pPr>
            <a:r>
              <a:rPr lang="en-US"/>
              <a:t>Instructional Material Complementing FEMA P-1051, Design Examples</a:t>
            </a:r>
            <a:endParaRPr lang="en-US" i="1" dirty="0"/>
          </a:p>
        </p:txBody>
      </p:sp>
      <p:sp>
        <p:nvSpPr>
          <p:cNvPr id="5" name="Slide Number Placeholder 4"/>
          <p:cNvSpPr>
            <a:spLocks noGrp="1"/>
          </p:cNvSpPr>
          <p:nvPr>
            <p:ph type="sldNum" sz="quarter" idx="11"/>
          </p:nvPr>
        </p:nvSpPr>
        <p:spPr>
          <a:xfrm>
            <a:off x="6672249" y="6381750"/>
            <a:ext cx="2271010" cy="319088"/>
          </a:xfrm>
        </p:spPr>
        <p:txBody>
          <a:bodyPr/>
          <a:lstStyle/>
          <a:p>
            <a:pPr>
              <a:defRPr/>
            </a:pPr>
            <a:r>
              <a:rPr lang="en-US" dirty="0"/>
              <a:t>Background 1 - </a:t>
            </a:r>
            <a:fld id="{C89CB261-678F-46C7-9B50-9F41C27EFD57}" type="slidenum">
              <a:rPr lang="en-US" smtClean="0"/>
              <a:pPr>
                <a:defRPr/>
              </a:pPr>
              <a:t>11</a:t>
            </a:fld>
            <a:endParaRPr lang="en-US" dirty="0"/>
          </a:p>
        </p:txBody>
      </p:sp>
      <p:sp>
        <p:nvSpPr>
          <p:cNvPr id="3" name="Content Placeholder 2"/>
          <p:cNvSpPr>
            <a:spLocks noGrp="1"/>
          </p:cNvSpPr>
          <p:nvPr>
            <p:ph idx="1"/>
          </p:nvPr>
        </p:nvSpPr>
        <p:spPr>
          <a:xfrm>
            <a:off x="661988" y="1412875"/>
            <a:ext cx="7783512" cy="4582408"/>
          </a:xfrm>
        </p:spPr>
        <p:txBody>
          <a:bodyPr/>
          <a:lstStyle/>
          <a:p>
            <a:pPr marL="0" indent="0">
              <a:buNone/>
            </a:pPr>
            <a:r>
              <a:rPr lang="en-US" dirty="0">
                <a:solidFill>
                  <a:schemeClr val="accent6">
                    <a:lumMod val="75000"/>
                  </a:schemeClr>
                </a:solidFill>
              </a:rPr>
              <a:t>Passive Damper Types:</a:t>
            </a:r>
          </a:p>
          <a:p>
            <a:r>
              <a:rPr lang="en-US" dirty="0"/>
              <a:t>Three categories of force-displacement (energy dissipation) behavior</a:t>
            </a:r>
            <a:r>
              <a:rPr lang="en-NZ" dirty="0"/>
              <a:t>:</a:t>
            </a:r>
          </a:p>
          <a:p>
            <a:pPr marL="914400" lvl="1" indent="-514350">
              <a:buFont typeface="+mj-lt"/>
              <a:buAutoNum type="arabicPeriod"/>
            </a:pPr>
            <a:r>
              <a:rPr lang="en-NZ" dirty="0"/>
              <a:t>Displacement-dependent/activated</a:t>
            </a:r>
          </a:p>
          <a:p>
            <a:pPr marL="914400" lvl="1" indent="-514350">
              <a:buFont typeface="+mj-lt"/>
              <a:buAutoNum type="arabicPeriod"/>
            </a:pPr>
            <a:r>
              <a:rPr lang="en-NZ" dirty="0"/>
              <a:t>Velocity-dependent/activated</a:t>
            </a:r>
          </a:p>
          <a:p>
            <a:pPr marL="914400" lvl="1" indent="-514350">
              <a:buFont typeface="+mj-lt"/>
              <a:buAutoNum type="arabicPeriod"/>
            </a:pPr>
            <a:r>
              <a:rPr lang="en-NZ" dirty="0"/>
              <a:t>Other systems</a:t>
            </a:r>
          </a:p>
          <a:p>
            <a:pPr marL="514350" indent="-514350">
              <a:buFont typeface="+mj-lt"/>
              <a:buAutoNum type="arabicPeriod"/>
            </a:pPr>
            <a:endParaRPr lang="en-NZ" u="sng" dirty="0"/>
          </a:p>
          <a:p>
            <a:pPr marL="514350" indent="-514350">
              <a:buFont typeface="+mj-lt"/>
              <a:buAutoNum type="arabicPeriod"/>
            </a:pPr>
            <a:endParaRPr lang="en-NZ" u="sng" dirty="0">
              <a:solidFill>
                <a:schemeClr val="accent6">
                  <a:lumMod val="75000"/>
                </a:schemeClr>
              </a:solidFill>
            </a:endParaRPr>
          </a:p>
          <a:p>
            <a:pPr marL="514350" indent="-514350">
              <a:buFont typeface="+mj-lt"/>
              <a:buAutoNum type="arabicPeriod"/>
            </a:pPr>
            <a:endParaRPr lang="en-NZ" u="sng" dirty="0">
              <a:solidFill>
                <a:schemeClr val="accent6">
                  <a:lumMod val="75000"/>
                </a:schemeClr>
              </a:solidFill>
            </a:endParaRPr>
          </a:p>
          <a:p>
            <a:pPr marL="514350" indent="-514350">
              <a:buFont typeface="+mj-lt"/>
              <a:buAutoNum type="arabicPeriod"/>
            </a:pPr>
            <a:endParaRPr lang="en-NZ" u="sng" dirty="0">
              <a:solidFill>
                <a:schemeClr val="accent6">
                  <a:lumMod val="75000"/>
                </a:schemeClr>
              </a:solidFill>
            </a:endParaRPr>
          </a:p>
          <a:p>
            <a:pPr marL="514350" indent="-514350">
              <a:buFont typeface="+mj-lt"/>
              <a:buAutoNum type="arabicPeriod"/>
            </a:pPr>
            <a:endParaRPr lang="en-NZ" u="sng" dirty="0">
              <a:solidFill>
                <a:schemeClr val="accent6">
                  <a:lumMod val="75000"/>
                </a:schemeClr>
              </a:solidFill>
            </a:endParaRPr>
          </a:p>
          <a:p>
            <a:endParaRPr lang="en-NZ" u="sng" dirty="0">
              <a:solidFill>
                <a:schemeClr val="accent6">
                  <a:lumMod val="75000"/>
                </a:schemeClr>
              </a:solidFill>
            </a:endParaRPr>
          </a:p>
        </p:txBody>
      </p:sp>
      <p:sp>
        <p:nvSpPr>
          <p:cNvPr id="2" name="Title 1"/>
          <p:cNvSpPr>
            <a:spLocks noGrp="1"/>
          </p:cNvSpPr>
          <p:nvPr>
            <p:ph type="title"/>
          </p:nvPr>
        </p:nvSpPr>
        <p:spPr/>
        <p:txBody>
          <a:bodyPr/>
          <a:lstStyle/>
          <a:p>
            <a:r>
              <a:rPr lang="en-NZ" dirty="0"/>
              <a:t>Energy Dissipation Devices</a:t>
            </a:r>
          </a:p>
        </p:txBody>
      </p:sp>
    </p:spTree>
    <p:extLst>
      <p:ext uri="{BB962C8B-B14F-4D97-AF65-F5344CB8AC3E}">
        <p14:creationId xmlns:p14="http://schemas.microsoft.com/office/powerpoint/2010/main" val="6952322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3" end="3"/>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0"/>
          </p:nvPr>
        </p:nvSpPr>
        <p:spPr/>
        <p:txBody>
          <a:bodyPr/>
          <a:lstStyle/>
          <a:p>
            <a:pPr>
              <a:defRPr/>
            </a:pPr>
            <a:r>
              <a:rPr lang="en-US"/>
              <a:t>Instructional Material Complementing FEMA P-1051, Design Examples</a:t>
            </a:r>
            <a:endParaRPr lang="en-US" i="1" dirty="0"/>
          </a:p>
        </p:txBody>
      </p:sp>
      <p:sp>
        <p:nvSpPr>
          <p:cNvPr id="5" name="Slide Number Placeholder 4"/>
          <p:cNvSpPr>
            <a:spLocks noGrp="1"/>
          </p:cNvSpPr>
          <p:nvPr>
            <p:ph type="sldNum" sz="quarter" idx="11"/>
          </p:nvPr>
        </p:nvSpPr>
        <p:spPr>
          <a:xfrm>
            <a:off x="6672249" y="6381750"/>
            <a:ext cx="2271010" cy="319088"/>
          </a:xfrm>
        </p:spPr>
        <p:txBody>
          <a:bodyPr/>
          <a:lstStyle/>
          <a:p>
            <a:pPr>
              <a:defRPr/>
            </a:pPr>
            <a:r>
              <a:rPr lang="en-US" dirty="0"/>
              <a:t>Background 1 - </a:t>
            </a:r>
            <a:fld id="{C89CB261-678F-46C7-9B50-9F41C27EFD57}" type="slidenum">
              <a:rPr lang="en-US" smtClean="0"/>
              <a:pPr>
                <a:defRPr/>
              </a:pPr>
              <a:t>12</a:t>
            </a:fld>
            <a:endParaRPr lang="en-US" dirty="0"/>
          </a:p>
        </p:txBody>
      </p:sp>
      <p:sp>
        <p:nvSpPr>
          <p:cNvPr id="10" name="TextBox 9"/>
          <p:cNvSpPr txBox="1"/>
          <p:nvPr/>
        </p:nvSpPr>
        <p:spPr>
          <a:xfrm>
            <a:off x="2995398" y="5963147"/>
            <a:ext cx="3758670" cy="307777"/>
          </a:xfrm>
          <a:prstGeom prst="rect">
            <a:avLst/>
          </a:prstGeom>
          <a:noFill/>
        </p:spPr>
        <p:txBody>
          <a:bodyPr wrap="square" rtlCol="0">
            <a:spAutoFit/>
          </a:bodyPr>
          <a:lstStyle/>
          <a:p>
            <a:r>
              <a:rPr lang="en-NZ" sz="1400" dirty="0">
                <a:solidFill>
                  <a:schemeClr val="bg1">
                    <a:lumMod val="50000"/>
                  </a:schemeClr>
                </a:solidFill>
              </a:rPr>
              <a:t>Reference: MCEER, SUNY, Buffalo, NY</a:t>
            </a:r>
            <a:endParaRPr lang="en-US" sz="1400" dirty="0">
              <a:solidFill>
                <a:schemeClr val="bg1">
                  <a:lumMod val="50000"/>
                </a:schemeClr>
              </a:solidFill>
            </a:endParaRPr>
          </a:p>
        </p:txBody>
      </p:sp>
      <p:pic>
        <p:nvPicPr>
          <p:cNvPr id="7" name="Picture 6" descr="Left hysteresis loop corresponds to the metallic yielding device, and the loop shown has a diamond shape.  &#10;&#10;Right hysteresis loop corresponds to the friction sliding device and the loop shown has a rectangular shape"/>
          <p:cNvPicPr>
            <a:picLocks noChangeAspect="1"/>
          </p:cNvPicPr>
          <p:nvPr/>
        </p:nvPicPr>
        <p:blipFill>
          <a:blip r:embed="rId3" cstate="print"/>
          <a:stretch>
            <a:fillRect/>
          </a:stretch>
        </p:blipFill>
        <p:spPr>
          <a:xfrm>
            <a:off x="1475264" y="3770176"/>
            <a:ext cx="6106603" cy="2060119"/>
          </a:xfrm>
          <a:prstGeom prst="rect">
            <a:avLst/>
          </a:prstGeom>
        </p:spPr>
      </p:pic>
      <p:pic>
        <p:nvPicPr>
          <p:cNvPr id="16" name="Picture 15" descr="A friction sliding device"/>
          <p:cNvPicPr>
            <a:picLocks noChangeAspect="1"/>
          </p:cNvPicPr>
          <p:nvPr/>
        </p:nvPicPr>
        <p:blipFill rotWithShape="1">
          <a:blip r:embed="rId4" cstate="print"/>
          <a:srcRect t="50986" r="11558"/>
          <a:stretch/>
        </p:blipFill>
        <p:spPr>
          <a:xfrm>
            <a:off x="4784285" y="3025975"/>
            <a:ext cx="2797582" cy="829626"/>
          </a:xfrm>
          <a:prstGeom prst="rect">
            <a:avLst/>
          </a:prstGeom>
        </p:spPr>
      </p:pic>
      <p:pic>
        <p:nvPicPr>
          <p:cNvPr id="9" name="Picture 8" descr="A metallic yielding damping device"/>
          <p:cNvPicPr>
            <a:picLocks noChangeAspect="1"/>
          </p:cNvPicPr>
          <p:nvPr/>
        </p:nvPicPr>
        <p:blipFill rotWithShape="1">
          <a:blip r:embed="rId4" cstate="print"/>
          <a:srcRect t="4901" r="11726" b="51147"/>
          <a:stretch/>
        </p:blipFill>
        <p:spPr>
          <a:xfrm>
            <a:off x="1495094" y="2896726"/>
            <a:ext cx="2967268" cy="790562"/>
          </a:xfrm>
          <a:prstGeom prst="rect">
            <a:avLst/>
          </a:prstGeom>
        </p:spPr>
      </p:pic>
      <p:sp>
        <p:nvSpPr>
          <p:cNvPr id="3" name="Content Placeholder 2"/>
          <p:cNvSpPr>
            <a:spLocks noGrp="1"/>
          </p:cNvSpPr>
          <p:nvPr>
            <p:ph idx="1"/>
          </p:nvPr>
        </p:nvSpPr>
        <p:spPr>
          <a:xfrm>
            <a:off x="661988" y="1412875"/>
            <a:ext cx="7783512" cy="1196213"/>
          </a:xfrm>
        </p:spPr>
        <p:txBody>
          <a:bodyPr/>
          <a:lstStyle/>
          <a:p>
            <a:pPr marL="0" indent="0">
              <a:buNone/>
            </a:pPr>
            <a:r>
              <a:rPr lang="en-NZ" dirty="0">
                <a:solidFill>
                  <a:schemeClr val="accent6">
                    <a:lumMod val="75000"/>
                  </a:schemeClr>
                </a:solidFill>
              </a:rPr>
              <a:t>Passive Damper Types:</a:t>
            </a:r>
          </a:p>
          <a:p>
            <a:pPr marL="514350" indent="-514350">
              <a:buFont typeface="+mj-lt"/>
              <a:buAutoNum type="arabicPeriod"/>
            </a:pPr>
            <a:r>
              <a:rPr lang="en-NZ" u="sng" dirty="0"/>
              <a:t>Displacement-dependent/activated</a:t>
            </a:r>
          </a:p>
        </p:txBody>
      </p:sp>
      <p:sp>
        <p:nvSpPr>
          <p:cNvPr id="2" name="Title 1"/>
          <p:cNvSpPr>
            <a:spLocks noGrp="1"/>
          </p:cNvSpPr>
          <p:nvPr>
            <p:ph type="title"/>
          </p:nvPr>
        </p:nvSpPr>
        <p:spPr/>
        <p:txBody>
          <a:bodyPr/>
          <a:lstStyle/>
          <a:p>
            <a:r>
              <a:rPr lang="en-NZ" dirty="0"/>
              <a:t>Energy Dissipation Devices</a:t>
            </a:r>
          </a:p>
        </p:txBody>
      </p:sp>
    </p:spTree>
    <p:extLst>
      <p:ext uri="{BB962C8B-B14F-4D97-AF65-F5344CB8AC3E}">
        <p14:creationId xmlns:p14="http://schemas.microsoft.com/office/powerpoint/2010/main" val="38751054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0"/>
          </p:nvPr>
        </p:nvSpPr>
        <p:spPr/>
        <p:txBody>
          <a:bodyPr/>
          <a:lstStyle/>
          <a:p>
            <a:pPr>
              <a:defRPr/>
            </a:pPr>
            <a:r>
              <a:rPr lang="en-US"/>
              <a:t>Instructional Material Complementing FEMA P-1051, Design Examples</a:t>
            </a:r>
            <a:endParaRPr lang="en-US" i="1" dirty="0"/>
          </a:p>
        </p:txBody>
      </p:sp>
      <p:sp>
        <p:nvSpPr>
          <p:cNvPr id="5" name="Slide Number Placeholder 4"/>
          <p:cNvSpPr>
            <a:spLocks noGrp="1"/>
          </p:cNvSpPr>
          <p:nvPr>
            <p:ph type="sldNum" sz="quarter" idx="11"/>
          </p:nvPr>
        </p:nvSpPr>
        <p:spPr>
          <a:xfrm>
            <a:off x="6672249" y="6381750"/>
            <a:ext cx="2271010" cy="319088"/>
          </a:xfrm>
        </p:spPr>
        <p:txBody>
          <a:bodyPr/>
          <a:lstStyle/>
          <a:p>
            <a:pPr>
              <a:defRPr/>
            </a:pPr>
            <a:r>
              <a:rPr lang="en-US" dirty="0"/>
              <a:t>Background 1 - </a:t>
            </a:r>
            <a:fld id="{C89CB261-678F-46C7-9B50-9F41C27EFD57}" type="slidenum">
              <a:rPr lang="en-US" smtClean="0"/>
              <a:pPr>
                <a:defRPr/>
              </a:pPr>
              <a:t>13</a:t>
            </a:fld>
            <a:endParaRPr lang="en-US" dirty="0"/>
          </a:p>
        </p:txBody>
      </p:sp>
      <p:sp>
        <p:nvSpPr>
          <p:cNvPr id="13" name="TextBox 12"/>
          <p:cNvSpPr txBox="1"/>
          <p:nvPr/>
        </p:nvSpPr>
        <p:spPr>
          <a:xfrm>
            <a:off x="2913579" y="6025853"/>
            <a:ext cx="3758670" cy="307777"/>
          </a:xfrm>
          <a:prstGeom prst="rect">
            <a:avLst/>
          </a:prstGeom>
          <a:noFill/>
        </p:spPr>
        <p:txBody>
          <a:bodyPr wrap="square" rtlCol="0">
            <a:spAutoFit/>
          </a:bodyPr>
          <a:lstStyle/>
          <a:p>
            <a:r>
              <a:rPr lang="en-NZ" sz="1400" dirty="0">
                <a:solidFill>
                  <a:schemeClr val="bg1">
                    <a:lumMod val="50000"/>
                  </a:schemeClr>
                </a:solidFill>
              </a:rPr>
              <a:t>Reference: MCEER, SUNY, Buffalo, NY</a:t>
            </a:r>
            <a:endParaRPr lang="en-US" sz="1400" dirty="0">
              <a:solidFill>
                <a:schemeClr val="bg1">
                  <a:lumMod val="50000"/>
                </a:schemeClr>
              </a:solidFill>
            </a:endParaRPr>
          </a:p>
        </p:txBody>
      </p:sp>
      <p:pic>
        <p:nvPicPr>
          <p:cNvPr id="7" name="Picture 6" descr="Schematic drawing of a single structural portal frame, consisting of two columns and a beam. Inside the portal frame are two braces forming a chevron (inverted “V”) shape. At the apex of the two braces is a yielding metallic damping device.  The device is activated by relative lateral movements between the beam and the apex of the two braces."/>
          <p:cNvPicPr>
            <a:picLocks noChangeAspect="1"/>
          </p:cNvPicPr>
          <p:nvPr/>
        </p:nvPicPr>
        <p:blipFill>
          <a:blip r:embed="rId3" cstate="print"/>
          <a:stretch>
            <a:fillRect/>
          </a:stretch>
        </p:blipFill>
        <p:spPr>
          <a:xfrm>
            <a:off x="1422755" y="2555875"/>
            <a:ext cx="5471026" cy="3302459"/>
          </a:xfrm>
          <a:prstGeom prst="rect">
            <a:avLst/>
          </a:prstGeom>
        </p:spPr>
      </p:pic>
      <p:sp>
        <p:nvSpPr>
          <p:cNvPr id="3" name="Content Placeholder 2"/>
          <p:cNvSpPr>
            <a:spLocks noGrp="1"/>
          </p:cNvSpPr>
          <p:nvPr>
            <p:ph idx="1"/>
          </p:nvPr>
        </p:nvSpPr>
        <p:spPr>
          <a:xfrm>
            <a:off x="661988" y="1425067"/>
            <a:ext cx="7783512" cy="1143000"/>
          </a:xfrm>
        </p:spPr>
        <p:txBody>
          <a:bodyPr/>
          <a:lstStyle/>
          <a:p>
            <a:pPr marL="0" indent="0">
              <a:buNone/>
            </a:pPr>
            <a:r>
              <a:rPr lang="en-NZ" dirty="0">
                <a:solidFill>
                  <a:schemeClr val="accent6">
                    <a:lumMod val="75000"/>
                  </a:schemeClr>
                </a:solidFill>
              </a:rPr>
              <a:t>Passive Damper Types:</a:t>
            </a:r>
          </a:p>
          <a:p>
            <a:r>
              <a:rPr lang="en-NZ" sz="2400" dirty="0"/>
              <a:t>Added damping and stiffness (ADAS) system</a:t>
            </a:r>
          </a:p>
        </p:txBody>
      </p:sp>
      <p:sp>
        <p:nvSpPr>
          <p:cNvPr id="2" name="Title 1"/>
          <p:cNvSpPr>
            <a:spLocks noGrp="1"/>
          </p:cNvSpPr>
          <p:nvPr>
            <p:ph type="title"/>
          </p:nvPr>
        </p:nvSpPr>
        <p:spPr/>
        <p:txBody>
          <a:bodyPr/>
          <a:lstStyle/>
          <a:p>
            <a:r>
              <a:rPr lang="en-NZ" dirty="0"/>
              <a:t>Energy Dissipation Devices</a:t>
            </a:r>
          </a:p>
        </p:txBody>
      </p:sp>
    </p:spTree>
    <p:extLst>
      <p:ext uri="{BB962C8B-B14F-4D97-AF65-F5344CB8AC3E}">
        <p14:creationId xmlns:p14="http://schemas.microsoft.com/office/powerpoint/2010/main" val="281771005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61988" y="1412875"/>
            <a:ext cx="7783512" cy="1057642"/>
          </a:xfrm>
        </p:spPr>
        <p:txBody>
          <a:bodyPr/>
          <a:lstStyle/>
          <a:p>
            <a:pPr marL="0" indent="0">
              <a:buNone/>
            </a:pPr>
            <a:r>
              <a:rPr lang="en-NZ" dirty="0">
                <a:solidFill>
                  <a:schemeClr val="accent6">
                    <a:lumMod val="75000"/>
                  </a:schemeClr>
                </a:solidFill>
              </a:rPr>
              <a:t>Passive Damper Types:</a:t>
            </a:r>
          </a:p>
          <a:p>
            <a:r>
              <a:rPr lang="en-NZ" sz="2400" dirty="0"/>
              <a:t>Cast steel yielding brace system (YBS)</a:t>
            </a:r>
          </a:p>
        </p:txBody>
      </p:sp>
      <p:sp>
        <p:nvSpPr>
          <p:cNvPr id="4" name="Footer Placeholder 3"/>
          <p:cNvSpPr>
            <a:spLocks noGrp="1"/>
          </p:cNvSpPr>
          <p:nvPr>
            <p:ph type="ftr" sz="quarter" idx="10"/>
          </p:nvPr>
        </p:nvSpPr>
        <p:spPr/>
        <p:txBody>
          <a:bodyPr/>
          <a:lstStyle/>
          <a:p>
            <a:pPr>
              <a:defRPr/>
            </a:pPr>
            <a:r>
              <a:rPr lang="en-US"/>
              <a:t>Instructional Material Complementing FEMA P-1051, Design Examples</a:t>
            </a:r>
            <a:endParaRPr lang="en-US" i="1" dirty="0"/>
          </a:p>
        </p:txBody>
      </p:sp>
      <p:sp>
        <p:nvSpPr>
          <p:cNvPr id="5" name="Slide Number Placeholder 4"/>
          <p:cNvSpPr>
            <a:spLocks noGrp="1"/>
          </p:cNvSpPr>
          <p:nvPr>
            <p:ph type="sldNum" sz="quarter" idx="11"/>
          </p:nvPr>
        </p:nvSpPr>
        <p:spPr>
          <a:xfrm>
            <a:off x="6672249" y="6381750"/>
            <a:ext cx="2271010" cy="319088"/>
          </a:xfrm>
        </p:spPr>
        <p:txBody>
          <a:bodyPr/>
          <a:lstStyle/>
          <a:p>
            <a:pPr>
              <a:defRPr/>
            </a:pPr>
            <a:r>
              <a:rPr lang="en-US" dirty="0"/>
              <a:t>Background 1 - </a:t>
            </a:r>
            <a:fld id="{C89CB261-678F-46C7-9B50-9F41C27EFD57}" type="slidenum">
              <a:rPr lang="en-US" smtClean="0"/>
              <a:pPr>
                <a:defRPr/>
              </a:pPr>
              <a:t>14</a:t>
            </a:fld>
            <a:endParaRPr lang="en-US" dirty="0"/>
          </a:p>
        </p:txBody>
      </p:sp>
      <p:sp>
        <p:nvSpPr>
          <p:cNvPr id="18" name="TextBox 17"/>
          <p:cNvSpPr txBox="1"/>
          <p:nvPr/>
        </p:nvSpPr>
        <p:spPr>
          <a:xfrm>
            <a:off x="1506731" y="5897803"/>
            <a:ext cx="3758670" cy="307777"/>
          </a:xfrm>
          <a:prstGeom prst="rect">
            <a:avLst/>
          </a:prstGeom>
          <a:noFill/>
        </p:spPr>
        <p:txBody>
          <a:bodyPr wrap="square" rtlCol="0">
            <a:spAutoFit/>
          </a:bodyPr>
          <a:lstStyle/>
          <a:p>
            <a:r>
              <a:rPr lang="en-NZ" sz="1400" dirty="0">
                <a:solidFill>
                  <a:schemeClr val="bg1">
                    <a:lumMod val="50000"/>
                  </a:schemeClr>
                </a:solidFill>
              </a:rPr>
              <a:t>Reference: Cast Connex and Dr. M. Gray</a:t>
            </a:r>
            <a:endParaRPr lang="en-US" sz="1400" dirty="0">
              <a:solidFill>
                <a:schemeClr val="bg1">
                  <a:lumMod val="50000"/>
                </a:schemeClr>
              </a:solidFill>
            </a:endParaRPr>
          </a:p>
        </p:txBody>
      </p:sp>
      <p:pic>
        <p:nvPicPr>
          <p:cNvPr id="6" name="Picture 5" descr="A single structural bay of a building frame, consisting of a column on the left and right, and a beam at the top and the bottom. A diagonal brace is arranged across this framing bay. In line with the structural steel brace is a yielding brace system device. Also shown to the right of this figure is a photograph of a yielding brace system device, and a plot of the hysteresis loops generated by that device.&#10;&#10;Another example of a metallic yielding device is the cast steel yielding brace system, whereby the triangulated fingers of the YBS connector yield (primarily) in flexure."/>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0006" y="1941696"/>
            <a:ext cx="8147476" cy="4263884"/>
          </a:xfrm>
          <a:prstGeom prst="rect">
            <a:avLst/>
          </a:prstGeom>
        </p:spPr>
      </p:pic>
      <p:sp>
        <p:nvSpPr>
          <p:cNvPr id="2" name="Title 1"/>
          <p:cNvSpPr>
            <a:spLocks noGrp="1"/>
          </p:cNvSpPr>
          <p:nvPr>
            <p:ph type="title"/>
          </p:nvPr>
        </p:nvSpPr>
        <p:spPr/>
        <p:txBody>
          <a:bodyPr/>
          <a:lstStyle/>
          <a:p>
            <a:r>
              <a:rPr lang="en-NZ" dirty="0"/>
              <a:t>Energy Dissipation Devices</a:t>
            </a:r>
          </a:p>
        </p:txBody>
      </p:sp>
    </p:spTree>
    <p:extLst>
      <p:ext uri="{BB962C8B-B14F-4D97-AF65-F5344CB8AC3E}">
        <p14:creationId xmlns:p14="http://schemas.microsoft.com/office/powerpoint/2010/main" val="266477476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0"/>
          </p:nvPr>
        </p:nvSpPr>
        <p:spPr/>
        <p:txBody>
          <a:bodyPr/>
          <a:lstStyle/>
          <a:p>
            <a:pPr>
              <a:defRPr/>
            </a:pPr>
            <a:r>
              <a:rPr lang="en-US"/>
              <a:t>Instructional Material Complementing FEMA P-1051, Design Examples</a:t>
            </a:r>
            <a:endParaRPr lang="en-US" i="1" dirty="0"/>
          </a:p>
        </p:txBody>
      </p:sp>
      <p:sp>
        <p:nvSpPr>
          <p:cNvPr id="5" name="Slide Number Placeholder 4"/>
          <p:cNvSpPr>
            <a:spLocks noGrp="1"/>
          </p:cNvSpPr>
          <p:nvPr>
            <p:ph type="sldNum" sz="quarter" idx="11"/>
          </p:nvPr>
        </p:nvSpPr>
        <p:spPr>
          <a:xfrm>
            <a:off x="6672249" y="6381750"/>
            <a:ext cx="2271010" cy="319088"/>
          </a:xfrm>
        </p:spPr>
        <p:txBody>
          <a:bodyPr/>
          <a:lstStyle/>
          <a:p>
            <a:pPr>
              <a:defRPr/>
            </a:pPr>
            <a:r>
              <a:rPr lang="en-US" dirty="0"/>
              <a:t>Background 1 - </a:t>
            </a:r>
            <a:fld id="{C89CB261-678F-46C7-9B50-9F41C27EFD57}" type="slidenum">
              <a:rPr lang="en-US" smtClean="0"/>
              <a:pPr>
                <a:defRPr/>
              </a:pPr>
              <a:t>15</a:t>
            </a:fld>
            <a:endParaRPr lang="en-US" dirty="0"/>
          </a:p>
        </p:txBody>
      </p:sp>
      <p:pic>
        <p:nvPicPr>
          <p:cNvPr id="8" name="Picture 7" descr="A slotted-bolted friction damper installed in a diagonal structural brace. The device consists of a series of plates and sheets of frictional sliding material bolted around the diagonal brace.&#10;"/>
          <p:cNvPicPr>
            <a:picLocks noChangeAspect="1"/>
          </p:cNvPicPr>
          <p:nvPr/>
        </p:nvPicPr>
        <p:blipFill>
          <a:blip r:embed="rId3" cstate="print"/>
          <a:stretch>
            <a:fillRect/>
          </a:stretch>
        </p:blipFill>
        <p:spPr>
          <a:xfrm>
            <a:off x="2122488" y="2399996"/>
            <a:ext cx="4818471" cy="3595287"/>
          </a:xfrm>
          <a:prstGeom prst="rect">
            <a:avLst/>
          </a:prstGeom>
        </p:spPr>
      </p:pic>
      <p:sp>
        <p:nvSpPr>
          <p:cNvPr id="10" name="TextBox 9"/>
          <p:cNvSpPr txBox="1"/>
          <p:nvPr/>
        </p:nvSpPr>
        <p:spPr>
          <a:xfrm>
            <a:off x="2652388" y="6073973"/>
            <a:ext cx="3758670" cy="307777"/>
          </a:xfrm>
          <a:prstGeom prst="rect">
            <a:avLst/>
          </a:prstGeom>
          <a:noFill/>
        </p:spPr>
        <p:txBody>
          <a:bodyPr wrap="square" rtlCol="0">
            <a:spAutoFit/>
          </a:bodyPr>
          <a:lstStyle/>
          <a:p>
            <a:r>
              <a:rPr lang="en-NZ" sz="1400" dirty="0">
                <a:solidFill>
                  <a:schemeClr val="bg1">
                    <a:lumMod val="50000"/>
                  </a:schemeClr>
                </a:solidFill>
              </a:rPr>
              <a:t>Reference: Symans et al., ASCE 2008</a:t>
            </a:r>
            <a:endParaRPr lang="en-US" sz="1400" dirty="0">
              <a:solidFill>
                <a:schemeClr val="bg1">
                  <a:lumMod val="50000"/>
                </a:schemeClr>
              </a:solidFill>
            </a:endParaRPr>
          </a:p>
        </p:txBody>
      </p:sp>
      <p:sp>
        <p:nvSpPr>
          <p:cNvPr id="3" name="Content Placeholder 2"/>
          <p:cNvSpPr>
            <a:spLocks noGrp="1"/>
          </p:cNvSpPr>
          <p:nvPr>
            <p:ph idx="1"/>
          </p:nvPr>
        </p:nvSpPr>
        <p:spPr>
          <a:xfrm>
            <a:off x="661988" y="1412875"/>
            <a:ext cx="7783512" cy="987121"/>
          </a:xfrm>
        </p:spPr>
        <p:txBody>
          <a:bodyPr/>
          <a:lstStyle/>
          <a:p>
            <a:pPr marL="0" indent="0">
              <a:buNone/>
            </a:pPr>
            <a:r>
              <a:rPr lang="en-NZ" dirty="0">
                <a:solidFill>
                  <a:schemeClr val="accent6">
                    <a:lumMod val="75000"/>
                  </a:schemeClr>
                </a:solidFill>
              </a:rPr>
              <a:t>Passive Damper Types:</a:t>
            </a:r>
          </a:p>
          <a:p>
            <a:r>
              <a:rPr lang="en-NZ" sz="2400" dirty="0"/>
              <a:t>Slotted-bolted friction damper</a:t>
            </a:r>
          </a:p>
        </p:txBody>
      </p:sp>
      <p:sp>
        <p:nvSpPr>
          <p:cNvPr id="2" name="Title 1"/>
          <p:cNvSpPr>
            <a:spLocks noGrp="1"/>
          </p:cNvSpPr>
          <p:nvPr>
            <p:ph type="title"/>
          </p:nvPr>
        </p:nvSpPr>
        <p:spPr/>
        <p:txBody>
          <a:bodyPr/>
          <a:lstStyle/>
          <a:p>
            <a:r>
              <a:rPr lang="en-NZ" dirty="0"/>
              <a:t>Energy Dissipation Devices</a:t>
            </a:r>
          </a:p>
        </p:txBody>
      </p:sp>
    </p:spTree>
    <p:extLst>
      <p:ext uri="{BB962C8B-B14F-4D97-AF65-F5344CB8AC3E}">
        <p14:creationId xmlns:p14="http://schemas.microsoft.com/office/powerpoint/2010/main" val="53581056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0"/>
          </p:nvPr>
        </p:nvSpPr>
        <p:spPr/>
        <p:txBody>
          <a:bodyPr/>
          <a:lstStyle/>
          <a:p>
            <a:pPr>
              <a:defRPr/>
            </a:pPr>
            <a:r>
              <a:rPr lang="en-US"/>
              <a:t>Instructional Material Complementing FEMA P-1051, Design Examples</a:t>
            </a:r>
            <a:endParaRPr lang="en-US" i="1" dirty="0"/>
          </a:p>
        </p:txBody>
      </p:sp>
      <p:sp>
        <p:nvSpPr>
          <p:cNvPr id="5" name="Slide Number Placeholder 4"/>
          <p:cNvSpPr>
            <a:spLocks noGrp="1"/>
          </p:cNvSpPr>
          <p:nvPr>
            <p:ph type="sldNum" sz="quarter" idx="11"/>
          </p:nvPr>
        </p:nvSpPr>
        <p:spPr>
          <a:xfrm>
            <a:off x="6672249" y="6381750"/>
            <a:ext cx="2271010" cy="319088"/>
          </a:xfrm>
        </p:spPr>
        <p:txBody>
          <a:bodyPr/>
          <a:lstStyle/>
          <a:p>
            <a:pPr>
              <a:defRPr/>
            </a:pPr>
            <a:r>
              <a:rPr lang="en-US" dirty="0"/>
              <a:t>Background 1 - </a:t>
            </a:r>
            <a:fld id="{C89CB261-678F-46C7-9B50-9F41C27EFD57}" type="slidenum">
              <a:rPr lang="en-US" smtClean="0"/>
              <a:pPr>
                <a:defRPr/>
              </a:pPr>
              <a:t>16</a:t>
            </a:fld>
            <a:endParaRPr lang="en-US" dirty="0"/>
          </a:p>
        </p:txBody>
      </p:sp>
      <p:sp>
        <p:nvSpPr>
          <p:cNvPr id="10" name="TextBox 9"/>
          <p:cNvSpPr txBox="1"/>
          <p:nvPr/>
        </p:nvSpPr>
        <p:spPr>
          <a:xfrm>
            <a:off x="2913579" y="6025853"/>
            <a:ext cx="3758670" cy="307777"/>
          </a:xfrm>
          <a:prstGeom prst="rect">
            <a:avLst/>
          </a:prstGeom>
          <a:noFill/>
        </p:spPr>
        <p:txBody>
          <a:bodyPr wrap="square" rtlCol="0">
            <a:spAutoFit/>
          </a:bodyPr>
          <a:lstStyle/>
          <a:p>
            <a:r>
              <a:rPr lang="en-NZ" sz="1400" dirty="0">
                <a:solidFill>
                  <a:schemeClr val="bg1">
                    <a:lumMod val="50000"/>
                  </a:schemeClr>
                </a:solidFill>
              </a:rPr>
              <a:t>Reference: MCEER, SUNY, Buffalo, NY</a:t>
            </a:r>
            <a:endParaRPr lang="en-US" sz="1400" dirty="0">
              <a:solidFill>
                <a:schemeClr val="bg1">
                  <a:lumMod val="50000"/>
                </a:schemeClr>
              </a:solidFill>
            </a:endParaRPr>
          </a:p>
        </p:txBody>
      </p:sp>
      <p:sp>
        <p:nvSpPr>
          <p:cNvPr id="3" name="Content Placeholder 2"/>
          <p:cNvSpPr>
            <a:spLocks noGrp="1"/>
          </p:cNvSpPr>
          <p:nvPr>
            <p:ph idx="1"/>
          </p:nvPr>
        </p:nvSpPr>
        <p:spPr>
          <a:xfrm>
            <a:off x="661988" y="1412875"/>
            <a:ext cx="7783512" cy="1126351"/>
          </a:xfrm>
        </p:spPr>
        <p:txBody>
          <a:bodyPr/>
          <a:lstStyle/>
          <a:p>
            <a:pPr marL="0" indent="0">
              <a:buNone/>
            </a:pPr>
            <a:r>
              <a:rPr lang="en-NZ" dirty="0">
                <a:solidFill>
                  <a:schemeClr val="accent6">
                    <a:lumMod val="75000"/>
                  </a:schemeClr>
                </a:solidFill>
              </a:rPr>
              <a:t>Passive Damper Types:</a:t>
            </a:r>
          </a:p>
          <a:p>
            <a:pPr marL="514350" indent="-514350">
              <a:buFont typeface="+mj-lt"/>
              <a:buAutoNum type="arabicPeriod" startAt="2"/>
            </a:pPr>
            <a:r>
              <a:rPr lang="en-NZ" u="sng" dirty="0"/>
              <a:t>Velocity-dependent/activated</a:t>
            </a:r>
            <a:endParaRPr lang="en-NZ" u="sng" dirty="0">
              <a:solidFill>
                <a:schemeClr val="accent6">
                  <a:lumMod val="75000"/>
                </a:schemeClr>
              </a:solidFill>
            </a:endParaRPr>
          </a:p>
          <a:p>
            <a:endParaRPr lang="en-NZ" u="sng" dirty="0">
              <a:solidFill>
                <a:schemeClr val="accent6">
                  <a:lumMod val="75000"/>
                </a:schemeClr>
              </a:solidFill>
            </a:endParaRPr>
          </a:p>
        </p:txBody>
      </p:sp>
      <p:sp>
        <p:nvSpPr>
          <p:cNvPr id="2" name="Title 1"/>
          <p:cNvSpPr>
            <a:spLocks noGrp="1"/>
          </p:cNvSpPr>
          <p:nvPr>
            <p:ph type="title"/>
          </p:nvPr>
        </p:nvSpPr>
        <p:spPr/>
        <p:txBody>
          <a:bodyPr/>
          <a:lstStyle/>
          <a:p>
            <a:r>
              <a:rPr lang="en-NZ" dirty="0"/>
              <a:t>Energy Dissipation Devices</a:t>
            </a:r>
          </a:p>
        </p:txBody>
      </p:sp>
      <p:pic>
        <p:nvPicPr>
          <p:cNvPr id="6" name="Picture 5" descr="(Two graphs of hysteresis loops) &#10;&#10;(LEFT) Labeled “Viscoelastic Solid or Fluid Device”, which has a hysteresis loop that is an inclined ellipse. &#10;&#10;(RIGHT) Labeled “Viscous Fluid Device”, which has a hysteresis loop that is a horizontal ellipse, without any inclination of the ellipse axis."/>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91344" y="2587346"/>
            <a:ext cx="7620000" cy="3082248"/>
          </a:xfrm>
          <a:prstGeom prst="rect">
            <a:avLst/>
          </a:prstGeom>
        </p:spPr>
      </p:pic>
    </p:spTree>
    <p:extLst>
      <p:ext uri="{BB962C8B-B14F-4D97-AF65-F5344CB8AC3E}">
        <p14:creationId xmlns:p14="http://schemas.microsoft.com/office/powerpoint/2010/main" val="201742789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0"/>
          </p:nvPr>
        </p:nvSpPr>
        <p:spPr/>
        <p:txBody>
          <a:bodyPr/>
          <a:lstStyle/>
          <a:p>
            <a:pPr>
              <a:defRPr/>
            </a:pPr>
            <a:r>
              <a:rPr lang="en-US"/>
              <a:t>Instructional Material Complementing FEMA P-1051, Design Examples</a:t>
            </a:r>
            <a:endParaRPr lang="en-US" i="1" dirty="0"/>
          </a:p>
        </p:txBody>
      </p:sp>
      <p:sp>
        <p:nvSpPr>
          <p:cNvPr id="5" name="Slide Number Placeholder 4"/>
          <p:cNvSpPr>
            <a:spLocks noGrp="1"/>
          </p:cNvSpPr>
          <p:nvPr>
            <p:ph type="sldNum" sz="quarter" idx="11"/>
          </p:nvPr>
        </p:nvSpPr>
        <p:spPr>
          <a:xfrm>
            <a:off x="6672249" y="6381750"/>
            <a:ext cx="2271010" cy="319088"/>
          </a:xfrm>
        </p:spPr>
        <p:txBody>
          <a:bodyPr/>
          <a:lstStyle/>
          <a:p>
            <a:pPr>
              <a:defRPr/>
            </a:pPr>
            <a:r>
              <a:rPr lang="en-US" dirty="0"/>
              <a:t>Background 1 - </a:t>
            </a:r>
            <a:fld id="{C89CB261-678F-46C7-9B50-9F41C27EFD57}" type="slidenum">
              <a:rPr lang="en-US" smtClean="0"/>
              <a:pPr>
                <a:defRPr/>
              </a:pPr>
              <a:t>17</a:t>
            </a:fld>
            <a:endParaRPr lang="en-US" dirty="0"/>
          </a:p>
        </p:txBody>
      </p:sp>
      <p:sp>
        <p:nvSpPr>
          <p:cNvPr id="20" name="TextBox 19"/>
          <p:cNvSpPr txBox="1"/>
          <p:nvPr/>
        </p:nvSpPr>
        <p:spPr>
          <a:xfrm>
            <a:off x="6136761" y="77514"/>
            <a:ext cx="3022457" cy="307777"/>
          </a:xfrm>
          <a:prstGeom prst="rect">
            <a:avLst/>
          </a:prstGeom>
          <a:noFill/>
        </p:spPr>
        <p:txBody>
          <a:bodyPr wrap="square" rtlCol="0">
            <a:spAutoFit/>
          </a:bodyPr>
          <a:lstStyle/>
          <a:p>
            <a:r>
              <a:rPr lang="en-NZ" sz="1400" dirty="0">
                <a:solidFill>
                  <a:schemeClr val="bg1">
                    <a:lumMod val="50000"/>
                  </a:schemeClr>
                </a:solidFill>
              </a:rPr>
              <a:t>Reference: http://www.siecorp.com/</a:t>
            </a:r>
            <a:endParaRPr lang="en-US" sz="1400" dirty="0">
              <a:solidFill>
                <a:schemeClr val="bg1">
                  <a:lumMod val="50000"/>
                </a:schemeClr>
              </a:solidFill>
            </a:endParaRPr>
          </a:p>
        </p:txBody>
      </p:sp>
      <p:sp>
        <p:nvSpPr>
          <p:cNvPr id="19" name="TextBox 18"/>
          <p:cNvSpPr txBox="1"/>
          <p:nvPr/>
        </p:nvSpPr>
        <p:spPr>
          <a:xfrm>
            <a:off x="717083" y="5779839"/>
            <a:ext cx="3758670" cy="307777"/>
          </a:xfrm>
          <a:prstGeom prst="rect">
            <a:avLst/>
          </a:prstGeom>
          <a:noFill/>
        </p:spPr>
        <p:txBody>
          <a:bodyPr wrap="square" rtlCol="0">
            <a:spAutoFit/>
          </a:bodyPr>
          <a:lstStyle/>
          <a:p>
            <a:r>
              <a:rPr lang="en-NZ" sz="1400" dirty="0">
                <a:solidFill>
                  <a:schemeClr val="bg1">
                    <a:lumMod val="50000"/>
                  </a:schemeClr>
                </a:solidFill>
              </a:rPr>
              <a:t>Reference: MCEER, SUNY, Buffalo, NY</a:t>
            </a:r>
            <a:endParaRPr lang="en-US" sz="1400" dirty="0">
              <a:solidFill>
                <a:schemeClr val="bg1">
                  <a:lumMod val="50000"/>
                </a:schemeClr>
              </a:solidFill>
            </a:endParaRPr>
          </a:p>
        </p:txBody>
      </p:sp>
      <p:pic>
        <p:nvPicPr>
          <p:cNvPr id="10" name="Picture 9" descr="A simple structural frame consisting of a column on the left and on the right, and a beam at the top and at the bottom.  Running diagonally in this frame is a structural steel brace, and in-line with the brace is a damping device labeled “Viscoelastic damper”.  On the right, a viscoelastic damper, which consists of a central plate and two side plates.  Between the central plate and the two side plates are layers of viscoelastic material.&#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3835" y="2406301"/>
            <a:ext cx="8270930" cy="3332128"/>
          </a:xfrm>
          <a:prstGeom prst="rect">
            <a:avLst/>
          </a:prstGeom>
        </p:spPr>
      </p:pic>
      <p:grpSp>
        <p:nvGrpSpPr>
          <p:cNvPr id="18" name="Group 17" descr="Red arrows pointing to photograph; labeld Viscoelastic material"/>
          <p:cNvGrpSpPr/>
          <p:nvPr/>
        </p:nvGrpSpPr>
        <p:grpSpPr>
          <a:xfrm>
            <a:off x="4208613" y="3678532"/>
            <a:ext cx="3140409" cy="2639917"/>
            <a:chOff x="3444466" y="3758813"/>
            <a:chExt cx="3140409" cy="2639917"/>
          </a:xfrm>
        </p:grpSpPr>
        <p:cxnSp>
          <p:nvCxnSpPr>
            <p:cNvPr id="8" name="Straight Arrow Connector 7"/>
            <p:cNvCxnSpPr/>
            <p:nvPr/>
          </p:nvCxnSpPr>
          <p:spPr bwMode="auto">
            <a:xfrm flipV="1">
              <a:off x="4171950" y="4145280"/>
              <a:ext cx="1873250" cy="1850003"/>
            </a:xfrm>
            <a:prstGeom prst="straightConnector1">
              <a:avLst/>
            </a:prstGeom>
            <a:solidFill>
              <a:schemeClr val="accent1"/>
            </a:solidFill>
            <a:ln w="28575" cap="flat" cmpd="sng" algn="ctr">
              <a:solidFill>
                <a:srgbClr val="FF0000"/>
              </a:solidFill>
              <a:prstDash val="solid"/>
              <a:round/>
              <a:headEnd type="none" w="med" len="med"/>
              <a:tailEnd type="triangle" w="lg" len="lg"/>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3" name="Straight Arrow Connector 12"/>
            <p:cNvCxnSpPr/>
            <p:nvPr/>
          </p:nvCxnSpPr>
          <p:spPr bwMode="auto">
            <a:xfrm flipV="1">
              <a:off x="4171950" y="3758813"/>
              <a:ext cx="1823736" cy="2236471"/>
            </a:xfrm>
            <a:prstGeom prst="straightConnector1">
              <a:avLst/>
            </a:prstGeom>
            <a:solidFill>
              <a:schemeClr val="accent1"/>
            </a:solidFill>
            <a:ln w="28575" cap="flat" cmpd="sng" algn="ctr">
              <a:solidFill>
                <a:srgbClr val="FF0000"/>
              </a:solidFill>
              <a:prstDash val="solid"/>
              <a:round/>
              <a:headEnd type="none" w="med" len="med"/>
              <a:tailEnd type="triangle" w="lg" len="lg"/>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7" name="TextBox 16"/>
            <p:cNvSpPr txBox="1"/>
            <p:nvPr/>
          </p:nvSpPr>
          <p:spPr>
            <a:xfrm>
              <a:off x="3444466" y="5937065"/>
              <a:ext cx="3140409" cy="461665"/>
            </a:xfrm>
            <a:prstGeom prst="rect">
              <a:avLst/>
            </a:prstGeom>
            <a:noFill/>
          </p:spPr>
          <p:txBody>
            <a:bodyPr wrap="square" rtlCol="0">
              <a:spAutoFit/>
            </a:bodyPr>
            <a:lstStyle/>
            <a:p>
              <a:r>
                <a:rPr lang="en-US" dirty="0">
                  <a:solidFill>
                    <a:srgbClr val="FF0000"/>
                  </a:solidFill>
                </a:rPr>
                <a:t>Viscoelastic material</a:t>
              </a:r>
            </a:p>
          </p:txBody>
        </p:sp>
      </p:grpSp>
      <p:sp>
        <p:nvSpPr>
          <p:cNvPr id="3" name="Content Placeholder 2"/>
          <p:cNvSpPr>
            <a:spLocks noGrp="1"/>
          </p:cNvSpPr>
          <p:nvPr>
            <p:ph idx="1"/>
          </p:nvPr>
        </p:nvSpPr>
        <p:spPr>
          <a:xfrm>
            <a:off x="673100" y="1412875"/>
            <a:ext cx="7783512" cy="993426"/>
          </a:xfrm>
        </p:spPr>
        <p:txBody>
          <a:bodyPr/>
          <a:lstStyle/>
          <a:p>
            <a:pPr marL="0" indent="0">
              <a:buNone/>
            </a:pPr>
            <a:r>
              <a:rPr lang="en-NZ" dirty="0">
                <a:solidFill>
                  <a:schemeClr val="accent6">
                    <a:lumMod val="75000"/>
                  </a:schemeClr>
                </a:solidFill>
              </a:rPr>
              <a:t>Passive Damper Types:</a:t>
            </a:r>
          </a:p>
          <a:p>
            <a:r>
              <a:rPr lang="en-NZ" sz="2400" dirty="0"/>
              <a:t>Solid viscoelastic (VE) dampers</a:t>
            </a:r>
          </a:p>
        </p:txBody>
      </p:sp>
      <p:sp>
        <p:nvSpPr>
          <p:cNvPr id="2" name="Title 1"/>
          <p:cNvSpPr>
            <a:spLocks noGrp="1"/>
          </p:cNvSpPr>
          <p:nvPr>
            <p:ph type="title"/>
          </p:nvPr>
        </p:nvSpPr>
        <p:spPr/>
        <p:txBody>
          <a:bodyPr/>
          <a:lstStyle/>
          <a:p>
            <a:r>
              <a:rPr lang="en-NZ" dirty="0"/>
              <a:t>Energy Dissipation Devices</a:t>
            </a:r>
          </a:p>
        </p:txBody>
      </p:sp>
    </p:spTree>
    <p:extLst>
      <p:ext uri="{BB962C8B-B14F-4D97-AF65-F5344CB8AC3E}">
        <p14:creationId xmlns:p14="http://schemas.microsoft.com/office/powerpoint/2010/main" val="166698652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0"/>
          </p:nvPr>
        </p:nvSpPr>
        <p:spPr/>
        <p:txBody>
          <a:bodyPr/>
          <a:lstStyle/>
          <a:p>
            <a:pPr>
              <a:defRPr/>
            </a:pPr>
            <a:r>
              <a:rPr lang="en-US"/>
              <a:t>Instructional Material Complementing FEMA P-1051, Design Examples</a:t>
            </a:r>
            <a:endParaRPr lang="en-US" i="1" dirty="0"/>
          </a:p>
        </p:txBody>
      </p:sp>
      <p:sp>
        <p:nvSpPr>
          <p:cNvPr id="5" name="Slide Number Placeholder 4"/>
          <p:cNvSpPr>
            <a:spLocks noGrp="1"/>
          </p:cNvSpPr>
          <p:nvPr>
            <p:ph type="sldNum" sz="quarter" idx="11"/>
          </p:nvPr>
        </p:nvSpPr>
        <p:spPr>
          <a:xfrm>
            <a:off x="6672249" y="6381750"/>
            <a:ext cx="2271010" cy="319088"/>
          </a:xfrm>
        </p:spPr>
        <p:txBody>
          <a:bodyPr/>
          <a:lstStyle/>
          <a:p>
            <a:pPr>
              <a:defRPr/>
            </a:pPr>
            <a:r>
              <a:rPr lang="en-US" dirty="0"/>
              <a:t>Background 1 - </a:t>
            </a:r>
            <a:fld id="{C89CB261-678F-46C7-9B50-9F41C27EFD57}" type="slidenum">
              <a:rPr lang="en-US" smtClean="0"/>
              <a:pPr>
                <a:defRPr/>
              </a:pPr>
              <a:t>18</a:t>
            </a:fld>
            <a:endParaRPr lang="en-US" dirty="0"/>
          </a:p>
        </p:txBody>
      </p:sp>
      <p:sp>
        <p:nvSpPr>
          <p:cNvPr id="17" name="TextBox 16"/>
          <p:cNvSpPr txBox="1"/>
          <p:nvPr/>
        </p:nvSpPr>
        <p:spPr>
          <a:xfrm>
            <a:off x="4018144" y="5931586"/>
            <a:ext cx="4183185" cy="307777"/>
          </a:xfrm>
          <a:prstGeom prst="rect">
            <a:avLst/>
          </a:prstGeom>
          <a:noFill/>
        </p:spPr>
        <p:txBody>
          <a:bodyPr wrap="square" rtlCol="0">
            <a:spAutoFit/>
          </a:bodyPr>
          <a:lstStyle/>
          <a:p>
            <a:r>
              <a:rPr lang="en-NZ" sz="1400" dirty="0">
                <a:solidFill>
                  <a:schemeClr val="bg1">
                    <a:lumMod val="50000"/>
                  </a:schemeClr>
                </a:solidFill>
              </a:rPr>
              <a:t>Reference: DIS Inc.</a:t>
            </a:r>
            <a:endParaRPr lang="en-US" sz="1400" dirty="0">
              <a:solidFill>
                <a:schemeClr val="bg1">
                  <a:lumMod val="50000"/>
                </a:schemeClr>
              </a:solidFill>
            </a:endParaRPr>
          </a:p>
        </p:txBody>
      </p:sp>
      <p:pic>
        <p:nvPicPr>
          <p:cNvPr id="11" name="Picture 10" descr="Viscous wall damper installed in a structural steel frame. The trough is connected to a beam below, and the plate is connected to a beam above. Lateral movement of the building frame causes relative movement of the plate through the trough of viscous fluid.&#10;"/>
          <p:cNvPicPr>
            <a:picLocks noChangeAspect="1"/>
          </p:cNvPicPr>
          <p:nvPr/>
        </p:nvPicPr>
        <p:blipFill>
          <a:blip r:embed="rId3" cstate="print"/>
          <a:stretch>
            <a:fillRect/>
          </a:stretch>
        </p:blipFill>
        <p:spPr>
          <a:xfrm>
            <a:off x="5143169" y="2199341"/>
            <a:ext cx="3058160" cy="3615559"/>
          </a:xfrm>
          <a:prstGeom prst="rect">
            <a:avLst/>
          </a:prstGeom>
        </p:spPr>
      </p:pic>
      <p:pic>
        <p:nvPicPr>
          <p:cNvPr id="6" name="Picture 5" descr="A fluid viscous wall damper. The wall damper consists of a trough containing a viscous fluid. A vertical metal plate is submerged in this trough. When the plate moves through the fluid along the axis of the trough, damping forces are generated.  "/>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07837" y="2491887"/>
            <a:ext cx="4319059" cy="3323013"/>
          </a:xfrm>
          <a:prstGeom prst="rect">
            <a:avLst/>
          </a:prstGeom>
        </p:spPr>
      </p:pic>
      <p:sp>
        <p:nvSpPr>
          <p:cNvPr id="3" name="Content Placeholder 2"/>
          <p:cNvSpPr>
            <a:spLocks noGrp="1"/>
          </p:cNvSpPr>
          <p:nvPr>
            <p:ph idx="1"/>
          </p:nvPr>
        </p:nvSpPr>
        <p:spPr>
          <a:xfrm>
            <a:off x="661988" y="1412875"/>
            <a:ext cx="7783512" cy="936625"/>
          </a:xfrm>
        </p:spPr>
        <p:txBody>
          <a:bodyPr/>
          <a:lstStyle/>
          <a:p>
            <a:pPr marL="0" indent="0">
              <a:buNone/>
            </a:pPr>
            <a:r>
              <a:rPr lang="en-NZ" dirty="0">
                <a:solidFill>
                  <a:schemeClr val="accent6">
                    <a:lumMod val="75000"/>
                  </a:schemeClr>
                </a:solidFill>
              </a:rPr>
              <a:t>Passive Damper Types:</a:t>
            </a:r>
          </a:p>
          <a:p>
            <a:r>
              <a:rPr lang="en-NZ" sz="2400" dirty="0"/>
              <a:t>Fluid viscous wall damper</a:t>
            </a:r>
          </a:p>
        </p:txBody>
      </p:sp>
      <p:sp>
        <p:nvSpPr>
          <p:cNvPr id="2" name="Title 1"/>
          <p:cNvSpPr>
            <a:spLocks noGrp="1"/>
          </p:cNvSpPr>
          <p:nvPr>
            <p:ph type="title"/>
          </p:nvPr>
        </p:nvSpPr>
        <p:spPr/>
        <p:txBody>
          <a:bodyPr/>
          <a:lstStyle/>
          <a:p>
            <a:r>
              <a:rPr lang="en-NZ" dirty="0"/>
              <a:t>Energy Dissipation Devices</a:t>
            </a:r>
          </a:p>
        </p:txBody>
      </p:sp>
    </p:spTree>
    <p:extLst>
      <p:ext uri="{BB962C8B-B14F-4D97-AF65-F5344CB8AC3E}">
        <p14:creationId xmlns:p14="http://schemas.microsoft.com/office/powerpoint/2010/main" val="289287781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0"/>
          </p:nvPr>
        </p:nvSpPr>
        <p:spPr/>
        <p:txBody>
          <a:bodyPr/>
          <a:lstStyle/>
          <a:p>
            <a:pPr>
              <a:defRPr/>
            </a:pPr>
            <a:r>
              <a:rPr lang="en-US"/>
              <a:t>Instructional Material Complementing FEMA P-1051, Design Examples</a:t>
            </a:r>
            <a:endParaRPr lang="en-US" i="1" dirty="0"/>
          </a:p>
        </p:txBody>
      </p:sp>
      <p:sp>
        <p:nvSpPr>
          <p:cNvPr id="5" name="Slide Number Placeholder 4"/>
          <p:cNvSpPr>
            <a:spLocks noGrp="1"/>
          </p:cNvSpPr>
          <p:nvPr>
            <p:ph type="sldNum" sz="quarter" idx="11"/>
          </p:nvPr>
        </p:nvSpPr>
        <p:spPr>
          <a:xfrm>
            <a:off x="6672249" y="6381750"/>
            <a:ext cx="2271010" cy="319088"/>
          </a:xfrm>
        </p:spPr>
        <p:txBody>
          <a:bodyPr/>
          <a:lstStyle/>
          <a:p>
            <a:pPr>
              <a:defRPr/>
            </a:pPr>
            <a:r>
              <a:rPr lang="en-US" dirty="0"/>
              <a:t>Background 1 - </a:t>
            </a:r>
            <a:fld id="{C89CB261-678F-46C7-9B50-9F41C27EFD57}" type="slidenum">
              <a:rPr lang="en-US" smtClean="0"/>
              <a:pPr>
                <a:defRPr/>
              </a:pPr>
              <a:t>19</a:t>
            </a:fld>
            <a:endParaRPr lang="en-US" dirty="0"/>
          </a:p>
        </p:txBody>
      </p:sp>
      <p:sp>
        <p:nvSpPr>
          <p:cNvPr id="10" name="TextBox 9"/>
          <p:cNvSpPr txBox="1"/>
          <p:nvPr/>
        </p:nvSpPr>
        <p:spPr>
          <a:xfrm>
            <a:off x="6680201" y="5682986"/>
            <a:ext cx="1924672" cy="276999"/>
          </a:xfrm>
          <a:prstGeom prst="rect">
            <a:avLst/>
          </a:prstGeom>
          <a:noFill/>
        </p:spPr>
        <p:txBody>
          <a:bodyPr wrap="square" rtlCol="0">
            <a:spAutoFit/>
          </a:bodyPr>
          <a:lstStyle/>
          <a:p>
            <a:r>
              <a:rPr lang="en-US" sz="1200" dirty="0"/>
              <a:t>Courtesy: Taylor Devices</a:t>
            </a:r>
          </a:p>
        </p:txBody>
      </p:sp>
      <p:pic>
        <p:nvPicPr>
          <p:cNvPr id="6" name="Picture 5" descr="A longitudinal section through a fluid viscous damper (FVD). The FVD is a hydraulic cylinder.  As the cylinder is shortened and elongated, internal fluid is forced through orifices in the interior of the device. This restricted fluid flow creates damping forces.&#10;"/>
          <p:cNvPicPr>
            <a:picLocks noChangeAspect="1"/>
          </p:cNvPicPr>
          <p:nvPr/>
        </p:nvPicPr>
        <p:blipFill>
          <a:blip r:embed="rId3" cstate="print"/>
          <a:stretch>
            <a:fillRect/>
          </a:stretch>
        </p:blipFill>
        <p:spPr>
          <a:xfrm>
            <a:off x="673100" y="2781919"/>
            <a:ext cx="7522555" cy="3006962"/>
          </a:xfrm>
          <a:prstGeom prst="rect">
            <a:avLst/>
          </a:prstGeom>
        </p:spPr>
      </p:pic>
      <p:grpSp>
        <p:nvGrpSpPr>
          <p:cNvPr id="11" name="Group 10" descr="Device used in design example -- red arrow to fluid viscous dampter"/>
          <p:cNvGrpSpPr/>
          <p:nvPr/>
        </p:nvGrpSpPr>
        <p:grpSpPr>
          <a:xfrm>
            <a:off x="4937760" y="1412875"/>
            <a:ext cx="4005499" cy="830997"/>
            <a:chOff x="4599374" y="1412875"/>
            <a:chExt cx="4005499" cy="830997"/>
          </a:xfrm>
        </p:grpSpPr>
        <p:sp>
          <p:nvSpPr>
            <p:cNvPr id="7" name="TextBox 6"/>
            <p:cNvSpPr txBox="1"/>
            <p:nvPr/>
          </p:nvSpPr>
          <p:spPr>
            <a:xfrm>
              <a:off x="5255812" y="1412875"/>
              <a:ext cx="3349061" cy="830997"/>
            </a:xfrm>
            <a:prstGeom prst="rect">
              <a:avLst/>
            </a:prstGeom>
            <a:noFill/>
            <a:ln w="28575">
              <a:solidFill>
                <a:srgbClr val="FF0000"/>
              </a:solidFill>
            </a:ln>
          </p:spPr>
          <p:txBody>
            <a:bodyPr wrap="square" rtlCol="0">
              <a:spAutoFit/>
            </a:bodyPr>
            <a:lstStyle/>
            <a:p>
              <a:r>
                <a:rPr lang="en-US" dirty="0">
                  <a:solidFill>
                    <a:srgbClr val="FF0000"/>
                  </a:solidFill>
                </a:rPr>
                <a:t>Device used in design example</a:t>
              </a:r>
            </a:p>
          </p:txBody>
        </p:sp>
        <p:cxnSp>
          <p:nvCxnSpPr>
            <p:cNvPr id="9" name="Straight Arrow Connector 8"/>
            <p:cNvCxnSpPr>
              <a:stCxn id="7" idx="1"/>
            </p:cNvCxnSpPr>
            <p:nvPr/>
          </p:nvCxnSpPr>
          <p:spPr bwMode="auto">
            <a:xfrm flipH="1">
              <a:off x="4599374" y="1828374"/>
              <a:ext cx="656438" cy="238965"/>
            </a:xfrm>
            <a:prstGeom prst="straightConnector1">
              <a:avLst/>
            </a:prstGeom>
            <a:solidFill>
              <a:schemeClr val="accent1"/>
            </a:solidFill>
            <a:ln w="28575" cap="flat" cmpd="sng" algn="ctr">
              <a:solidFill>
                <a:srgbClr val="FF0000"/>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sp>
        <p:nvSpPr>
          <p:cNvPr id="12" name="TextBox 11"/>
          <p:cNvSpPr txBox="1"/>
          <p:nvPr/>
        </p:nvSpPr>
        <p:spPr>
          <a:xfrm>
            <a:off x="2686740" y="6034628"/>
            <a:ext cx="4183185" cy="307777"/>
          </a:xfrm>
          <a:prstGeom prst="rect">
            <a:avLst/>
          </a:prstGeom>
          <a:noFill/>
        </p:spPr>
        <p:txBody>
          <a:bodyPr wrap="square" rtlCol="0">
            <a:spAutoFit/>
          </a:bodyPr>
          <a:lstStyle/>
          <a:p>
            <a:r>
              <a:rPr lang="en-NZ" sz="1400" dirty="0">
                <a:solidFill>
                  <a:schemeClr val="bg1">
                    <a:lumMod val="50000"/>
                  </a:schemeClr>
                </a:solidFill>
              </a:rPr>
              <a:t>Reference: Taylor Devices</a:t>
            </a:r>
            <a:endParaRPr lang="en-US" sz="1400" dirty="0">
              <a:solidFill>
                <a:schemeClr val="bg1">
                  <a:lumMod val="50000"/>
                </a:schemeClr>
              </a:solidFill>
            </a:endParaRPr>
          </a:p>
        </p:txBody>
      </p:sp>
      <p:sp>
        <p:nvSpPr>
          <p:cNvPr id="3" name="Content Placeholder 2"/>
          <p:cNvSpPr>
            <a:spLocks noGrp="1"/>
          </p:cNvSpPr>
          <p:nvPr>
            <p:ph idx="1"/>
          </p:nvPr>
        </p:nvSpPr>
        <p:spPr>
          <a:xfrm>
            <a:off x="661988" y="1412875"/>
            <a:ext cx="4434451" cy="1123297"/>
          </a:xfrm>
        </p:spPr>
        <p:txBody>
          <a:bodyPr/>
          <a:lstStyle/>
          <a:p>
            <a:pPr marL="0" indent="0">
              <a:buNone/>
            </a:pPr>
            <a:r>
              <a:rPr lang="en-NZ" dirty="0">
                <a:solidFill>
                  <a:schemeClr val="accent6">
                    <a:lumMod val="75000"/>
                  </a:schemeClr>
                </a:solidFill>
              </a:rPr>
              <a:t>Passive Damper Types:</a:t>
            </a:r>
          </a:p>
          <a:p>
            <a:r>
              <a:rPr lang="en-NZ" sz="2400" dirty="0"/>
              <a:t>Fluid viscous damper (FVD)</a:t>
            </a:r>
          </a:p>
        </p:txBody>
      </p:sp>
      <p:sp>
        <p:nvSpPr>
          <p:cNvPr id="2" name="Title 1"/>
          <p:cNvSpPr>
            <a:spLocks noGrp="1"/>
          </p:cNvSpPr>
          <p:nvPr>
            <p:ph type="title"/>
          </p:nvPr>
        </p:nvSpPr>
        <p:spPr/>
        <p:txBody>
          <a:bodyPr/>
          <a:lstStyle/>
          <a:p>
            <a:r>
              <a:rPr lang="en-NZ" dirty="0"/>
              <a:t>Energy Dissipation Devices</a:t>
            </a:r>
          </a:p>
        </p:txBody>
      </p:sp>
    </p:spTree>
    <p:extLst>
      <p:ext uri="{BB962C8B-B14F-4D97-AF65-F5344CB8AC3E}">
        <p14:creationId xmlns:p14="http://schemas.microsoft.com/office/powerpoint/2010/main" val="38561868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1"/>
          </p:nvPr>
        </p:nvSpPr>
        <p:spPr>
          <a:xfrm>
            <a:off x="6672249" y="6381750"/>
            <a:ext cx="2271010" cy="319088"/>
          </a:xfrm>
        </p:spPr>
        <p:txBody>
          <a:bodyPr/>
          <a:lstStyle/>
          <a:p>
            <a:pPr>
              <a:defRPr/>
            </a:pPr>
            <a:r>
              <a:rPr lang="en-US" dirty="0"/>
              <a:t>Background 1 - </a:t>
            </a:r>
            <a:fld id="{C89CB261-678F-46C7-9B50-9F41C27EFD57}" type="slidenum">
              <a:rPr lang="en-US" smtClean="0"/>
              <a:pPr>
                <a:defRPr/>
              </a:pPr>
              <a:t>2</a:t>
            </a:fld>
            <a:endParaRPr lang="en-US" dirty="0"/>
          </a:p>
        </p:txBody>
      </p:sp>
      <p:sp>
        <p:nvSpPr>
          <p:cNvPr id="4" name="Footer Placeholder 3"/>
          <p:cNvSpPr>
            <a:spLocks noGrp="1"/>
          </p:cNvSpPr>
          <p:nvPr>
            <p:ph type="ftr" sz="quarter" idx="10"/>
          </p:nvPr>
        </p:nvSpPr>
        <p:spPr/>
        <p:txBody>
          <a:bodyPr/>
          <a:lstStyle/>
          <a:p>
            <a:pPr>
              <a:defRPr/>
            </a:pPr>
            <a:r>
              <a:rPr lang="en-US"/>
              <a:t>Instructional Material Complementing FEMA P-1051, Design Examples</a:t>
            </a:r>
            <a:endParaRPr lang="en-US" i="1" dirty="0"/>
          </a:p>
        </p:txBody>
      </p:sp>
      <p:pic>
        <p:nvPicPr>
          <p:cNvPr id="6" name="Picture 5" descr="FEMA P-1050-1, 2015 Edition, “NEHRP Recommended Seismic Provisions for New Buildings and Other Structures”&#10;"/>
          <p:cNvPicPr>
            <a:picLocks noChangeAspect="1"/>
          </p:cNvPicPr>
          <p:nvPr/>
        </p:nvPicPr>
        <p:blipFill>
          <a:blip r:embed="rId3" cstate="print"/>
          <a:stretch>
            <a:fillRect/>
          </a:stretch>
        </p:blipFill>
        <p:spPr>
          <a:xfrm>
            <a:off x="5979542" y="1799342"/>
            <a:ext cx="2835274" cy="3596629"/>
          </a:xfrm>
          <a:prstGeom prst="rect">
            <a:avLst/>
          </a:prstGeom>
          <a:ln>
            <a:solidFill>
              <a:schemeClr val="accent6">
                <a:lumMod val="50000"/>
              </a:schemeClr>
            </a:solidFill>
          </a:ln>
        </p:spPr>
      </p:pic>
      <p:sp>
        <p:nvSpPr>
          <p:cNvPr id="3" name="Content Placeholder 2"/>
          <p:cNvSpPr>
            <a:spLocks noGrp="1"/>
          </p:cNvSpPr>
          <p:nvPr>
            <p:ph idx="1"/>
          </p:nvPr>
        </p:nvSpPr>
        <p:spPr>
          <a:xfrm>
            <a:off x="661988" y="1604963"/>
            <a:ext cx="5412810" cy="4390320"/>
          </a:xfrm>
        </p:spPr>
        <p:txBody>
          <a:bodyPr/>
          <a:lstStyle/>
          <a:p>
            <a:pPr>
              <a:spcBef>
                <a:spcPts val="1200"/>
              </a:spcBef>
            </a:pPr>
            <a:r>
              <a:rPr lang="en-US" dirty="0"/>
              <a:t>Present background on:</a:t>
            </a:r>
          </a:p>
          <a:p>
            <a:pPr lvl="1">
              <a:spcBef>
                <a:spcPts val="1200"/>
              </a:spcBef>
            </a:pPr>
            <a:r>
              <a:rPr lang="en-US" sz="2400" dirty="0"/>
              <a:t>Intent of seismic requirements</a:t>
            </a:r>
          </a:p>
          <a:p>
            <a:pPr lvl="1">
              <a:spcBef>
                <a:spcPts val="1200"/>
              </a:spcBef>
            </a:pPr>
            <a:r>
              <a:rPr lang="en-US" sz="2400" dirty="0"/>
              <a:t>Energy dissipation devices</a:t>
            </a:r>
          </a:p>
          <a:p>
            <a:pPr lvl="1">
              <a:spcBef>
                <a:spcPts val="1200"/>
              </a:spcBef>
            </a:pPr>
            <a:r>
              <a:rPr lang="en-US" sz="2400" dirty="0"/>
              <a:t>Example projects</a:t>
            </a:r>
          </a:p>
          <a:p>
            <a:pPr>
              <a:spcBef>
                <a:spcPts val="1200"/>
              </a:spcBef>
            </a:pPr>
            <a:r>
              <a:rPr lang="en-US" dirty="0"/>
              <a:t>Overview of major revisions</a:t>
            </a:r>
          </a:p>
          <a:p>
            <a:pPr lvl="1">
              <a:spcBef>
                <a:spcPts val="1200"/>
              </a:spcBef>
            </a:pPr>
            <a:r>
              <a:rPr lang="en-US" sz="2400" dirty="0"/>
              <a:t>Full replacement of Chapter 18 of ASCE 7 (the “</a:t>
            </a:r>
            <a:r>
              <a:rPr lang="en-US" sz="2400" i="1" dirty="0"/>
              <a:t>Standard </a:t>
            </a:r>
            <a:r>
              <a:rPr lang="en-US" sz="2400" dirty="0"/>
              <a:t>”) is recommended</a:t>
            </a:r>
            <a:endParaRPr lang="en-NZ" sz="2400" dirty="0"/>
          </a:p>
          <a:p>
            <a:endParaRPr lang="en-NZ" dirty="0"/>
          </a:p>
        </p:txBody>
      </p:sp>
      <p:sp>
        <p:nvSpPr>
          <p:cNvPr id="2" name="Title 1"/>
          <p:cNvSpPr>
            <a:spLocks noGrp="1"/>
          </p:cNvSpPr>
          <p:nvPr>
            <p:ph type="title"/>
          </p:nvPr>
        </p:nvSpPr>
        <p:spPr/>
        <p:txBody>
          <a:bodyPr/>
          <a:lstStyle/>
          <a:p>
            <a:r>
              <a:rPr lang="en-NZ" dirty="0"/>
              <a:t>Presentation Objectives</a:t>
            </a:r>
          </a:p>
        </p:txBody>
      </p:sp>
    </p:spTree>
    <p:extLst>
      <p:ext uri="{BB962C8B-B14F-4D97-AF65-F5344CB8AC3E}">
        <p14:creationId xmlns:p14="http://schemas.microsoft.com/office/powerpoint/2010/main" val="37663390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4" end="4"/>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0"/>
          </p:nvPr>
        </p:nvSpPr>
        <p:spPr/>
        <p:txBody>
          <a:bodyPr/>
          <a:lstStyle/>
          <a:p>
            <a:pPr>
              <a:defRPr/>
            </a:pPr>
            <a:r>
              <a:rPr lang="en-US"/>
              <a:t>Instructional Material Complementing FEMA P-1051, Design Examples</a:t>
            </a:r>
            <a:endParaRPr lang="en-US" i="1" dirty="0"/>
          </a:p>
        </p:txBody>
      </p:sp>
      <p:sp>
        <p:nvSpPr>
          <p:cNvPr id="5" name="Slide Number Placeholder 4"/>
          <p:cNvSpPr>
            <a:spLocks noGrp="1"/>
          </p:cNvSpPr>
          <p:nvPr>
            <p:ph type="sldNum" sz="quarter" idx="11"/>
          </p:nvPr>
        </p:nvSpPr>
        <p:spPr>
          <a:xfrm>
            <a:off x="6672249" y="6381750"/>
            <a:ext cx="2271010" cy="319088"/>
          </a:xfrm>
        </p:spPr>
        <p:txBody>
          <a:bodyPr/>
          <a:lstStyle/>
          <a:p>
            <a:pPr>
              <a:defRPr/>
            </a:pPr>
            <a:r>
              <a:rPr lang="en-US" dirty="0"/>
              <a:t>Background 1 - </a:t>
            </a:r>
            <a:fld id="{C89CB261-678F-46C7-9B50-9F41C27EFD57}" type="slidenum">
              <a:rPr lang="en-US" smtClean="0"/>
              <a:pPr>
                <a:defRPr/>
              </a:pPr>
              <a:t>20</a:t>
            </a:fld>
            <a:endParaRPr lang="en-US" dirty="0"/>
          </a:p>
        </p:txBody>
      </p:sp>
      <p:sp>
        <p:nvSpPr>
          <p:cNvPr id="7" name="TextBox 6"/>
          <p:cNvSpPr txBox="1"/>
          <p:nvPr/>
        </p:nvSpPr>
        <p:spPr>
          <a:xfrm>
            <a:off x="2674409" y="6011185"/>
            <a:ext cx="3758670" cy="307777"/>
          </a:xfrm>
          <a:prstGeom prst="rect">
            <a:avLst/>
          </a:prstGeom>
          <a:noFill/>
        </p:spPr>
        <p:txBody>
          <a:bodyPr wrap="square" rtlCol="0">
            <a:spAutoFit/>
          </a:bodyPr>
          <a:lstStyle/>
          <a:p>
            <a:r>
              <a:rPr lang="en-NZ" sz="1400" dirty="0">
                <a:solidFill>
                  <a:schemeClr val="bg1">
                    <a:lumMod val="50000"/>
                  </a:schemeClr>
                </a:solidFill>
              </a:rPr>
              <a:t>Reference: MCEER, SUNY, Buffalo, NY</a:t>
            </a:r>
            <a:endParaRPr lang="en-US" sz="1400" dirty="0">
              <a:solidFill>
                <a:schemeClr val="bg1">
                  <a:lumMod val="50000"/>
                </a:schemeClr>
              </a:solidFill>
            </a:endParaRPr>
          </a:p>
        </p:txBody>
      </p:sp>
      <p:pic>
        <p:nvPicPr>
          <p:cNvPr id="6" name="Picture 5" descr="Hysteresis loops&#10;&#10;(LEFT) A “pinched” loop, and is labeled “Fluid Restoring Force/Damping Device”.  &#10;&#10;(RIGHT) An extremely pinched loop, and is labeled “Frictional-Spring Device with Recentering Capability”.&#10;"/>
          <p:cNvPicPr>
            <a:picLocks noChangeAspect="1"/>
          </p:cNvPicPr>
          <p:nvPr/>
        </p:nvPicPr>
        <p:blipFill>
          <a:blip r:embed="rId3" cstate="print"/>
          <a:stretch>
            <a:fillRect/>
          </a:stretch>
        </p:blipFill>
        <p:spPr>
          <a:xfrm>
            <a:off x="1152524" y="2691511"/>
            <a:ext cx="6315075" cy="2777496"/>
          </a:xfrm>
          <a:prstGeom prst="rect">
            <a:avLst/>
          </a:prstGeom>
        </p:spPr>
      </p:pic>
      <p:sp>
        <p:nvSpPr>
          <p:cNvPr id="3" name="Content Placeholder 2"/>
          <p:cNvSpPr>
            <a:spLocks noGrp="1"/>
          </p:cNvSpPr>
          <p:nvPr>
            <p:ph idx="1"/>
          </p:nvPr>
        </p:nvSpPr>
        <p:spPr>
          <a:xfrm>
            <a:off x="661988" y="1412875"/>
            <a:ext cx="7783512" cy="4582408"/>
          </a:xfrm>
        </p:spPr>
        <p:txBody>
          <a:bodyPr/>
          <a:lstStyle/>
          <a:p>
            <a:pPr marL="0" indent="0">
              <a:buNone/>
            </a:pPr>
            <a:r>
              <a:rPr lang="en-NZ" dirty="0">
                <a:solidFill>
                  <a:schemeClr val="accent6">
                    <a:lumMod val="75000"/>
                  </a:schemeClr>
                </a:solidFill>
              </a:rPr>
              <a:t>Passive Damper Types:</a:t>
            </a:r>
          </a:p>
          <a:p>
            <a:pPr marL="514350" indent="-514350">
              <a:buFont typeface="+mj-lt"/>
              <a:buAutoNum type="arabicPeriod" startAt="3"/>
            </a:pPr>
            <a:r>
              <a:rPr lang="en-NZ" u="sng" dirty="0"/>
              <a:t>Other systems</a:t>
            </a:r>
          </a:p>
          <a:p>
            <a:pPr marL="514350" indent="-514350">
              <a:buFont typeface="+mj-lt"/>
              <a:buAutoNum type="arabicPeriod" startAt="2"/>
            </a:pPr>
            <a:endParaRPr lang="en-NZ" u="sng" dirty="0">
              <a:solidFill>
                <a:schemeClr val="accent6">
                  <a:lumMod val="75000"/>
                </a:schemeClr>
              </a:solidFill>
            </a:endParaRPr>
          </a:p>
          <a:p>
            <a:pPr marL="514350" indent="-514350">
              <a:buFont typeface="+mj-lt"/>
              <a:buAutoNum type="arabicPeriod" startAt="2"/>
            </a:pPr>
            <a:endParaRPr lang="en-NZ" u="sng" dirty="0">
              <a:solidFill>
                <a:schemeClr val="accent6">
                  <a:lumMod val="75000"/>
                </a:schemeClr>
              </a:solidFill>
            </a:endParaRPr>
          </a:p>
          <a:p>
            <a:pPr marL="514350" indent="-514350">
              <a:buFont typeface="+mj-lt"/>
              <a:buAutoNum type="arabicPeriod" startAt="2"/>
            </a:pPr>
            <a:endParaRPr lang="en-NZ" u="sng" dirty="0">
              <a:solidFill>
                <a:schemeClr val="accent6">
                  <a:lumMod val="75000"/>
                </a:schemeClr>
              </a:solidFill>
            </a:endParaRPr>
          </a:p>
          <a:p>
            <a:endParaRPr lang="en-NZ" u="sng" dirty="0">
              <a:solidFill>
                <a:schemeClr val="accent6">
                  <a:lumMod val="75000"/>
                </a:schemeClr>
              </a:solidFill>
            </a:endParaRPr>
          </a:p>
        </p:txBody>
      </p:sp>
      <p:sp>
        <p:nvSpPr>
          <p:cNvPr id="2" name="Title 1"/>
          <p:cNvSpPr>
            <a:spLocks noGrp="1"/>
          </p:cNvSpPr>
          <p:nvPr>
            <p:ph type="title"/>
          </p:nvPr>
        </p:nvSpPr>
        <p:spPr/>
        <p:txBody>
          <a:bodyPr/>
          <a:lstStyle/>
          <a:p>
            <a:r>
              <a:rPr lang="en-NZ" dirty="0"/>
              <a:t>Energy Dissipation Devices</a:t>
            </a:r>
          </a:p>
        </p:txBody>
      </p:sp>
    </p:spTree>
    <p:extLst>
      <p:ext uri="{BB962C8B-B14F-4D97-AF65-F5344CB8AC3E}">
        <p14:creationId xmlns:p14="http://schemas.microsoft.com/office/powerpoint/2010/main" val="40191800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0"/>
          </p:nvPr>
        </p:nvSpPr>
        <p:spPr/>
        <p:txBody>
          <a:bodyPr/>
          <a:lstStyle/>
          <a:p>
            <a:pPr>
              <a:defRPr/>
            </a:pPr>
            <a:r>
              <a:rPr lang="en-US"/>
              <a:t>Instructional Material Complementing FEMA P-1051, Design Examples</a:t>
            </a:r>
            <a:endParaRPr lang="en-US" i="1" dirty="0"/>
          </a:p>
        </p:txBody>
      </p:sp>
      <p:sp>
        <p:nvSpPr>
          <p:cNvPr id="5" name="Slide Number Placeholder 4"/>
          <p:cNvSpPr>
            <a:spLocks noGrp="1"/>
          </p:cNvSpPr>
          <p:nvPr>
            <p:ph type="sldNum" sz="quarter" idx="11"/>
          </p:nvPr>
        </p:nvSpPr>
        <p:spPr>
          <a:xfrm>
            <a:off x="6672249" y="6381750"/>
            <a:ext cx="2271010" cy="319088"/>
          </a:xfrm>
        </p:spPr>
        <p:txBody>
          <a:bodyPr/>
          <a:lstStyle/>
          <a:p>
            <a:pPr>
              <a:defRPr/>
            </a:pPr>
            <a:r>
              <a:rPr lang="en-US" dirty="0"/>
              <a:t>Background 1 - </a:t>
            </a:r>
            <a:fld id="{C89CB261-678F-46C7-9B50-9F41C27EFD57}" type="slidenum">
              <a:rPr lang="en-US" smtClean="0"/>
              <a:pPr>
                <a:defRPr/>
              </a:pPr>
              <a:t>21</a:t>
            </a:fld>
            <a:endParaRPr lang="en-US" dirty="0"/>
          </a:p>
        </p:txBody>
      </p:sp>
      <p:sp>
        <p:nvSpPr>
          <p:cNvPr id="3" name="Content Placeholder 2"/>
          <p:cNvSpPr>
            <a:spLocks noGrp="1"/>
          </p:cNvSpPr>
          <p:nvPr>
            <p:ph idx="1"/>
          </p:nvPr>
        </p:nvSpPr>
        <p:spPr>
          <a:xfrm>
            <a:off x="661988" y="1232213"/>
            <a:ext cx="7783512" cy="4945949"/>
          </a:xfrm>
        </p:spPr>
        <p:txBody>
          <a:bodyPr/>
          <a:lstStyle/>
          <a:p>
            <a:pPr marL="971550" lvl="1" indent="-514350">
              <a:buFont typeface="+mj-lt"/>
              <a:buAutoNum type="arabicPeriod"/>
            </a:pPr>
            <a:r>
              <a:rPr lang="en-NZ" dirty="0"/>
              <a:t>Basic configurations of dampers</a:t>
            </a:r>
          </a:p>
          <a:p>
            <a:pPr marL="971550" lvl="1" indent="-514350">
              <a:buFont typeface="+mj-lt"/>
              <a:buAutoNum type="arabicPeriod"/>
            </a:pPr>
            <a:r>
              <a:rPr lang="en-NZ" dirty="0"/>
              <a:t>Metallic yielding (hysteretic) dampers</a:t>
            </a:r>
          </a:p>
          <a:p>
            <a:pPr marL="971550" lvl="1" indent="-514350">
              <a:buFont typeface="+mj-lt"/>
              <a:buAutoNum type="arabicPeriod"/>
            </a:pPr>
            <a:r>
              <a:rPr lang="en-NZ" dirty="0"/>
              <a:t>Viscous wall dampers</a:t>
            </a:r>
          </a:p>
          <a:p>
            <a:pPr marL="971550" lvl="1" indent="-514350">
              <a:buFont typeface="+mj-lt"/>
              <a:buAutoNum type="arabicPeriod"/>
            </a:pPr>
            <a:r>
              <a:rPr lang="en-NZ" dirty="0"/>
              <a:t>Fluid viscous dampers:</a:t>
            </a:r>
          </a:p>
          <a:p>
            <a:pPr lvl="2"/>
            <a:r>
              <a:rPr lang="en-NZ" dirty="0"/>
              <a:t>Test results of improved performance</a:t>
            </a:r>
          </a:p>
          <a:p>
            <a:pPr lvl="2"/>
            <a:r>
              <a:rPr lang="en-NZ" dirty="0"/>
              <a:t>Building example</a:t>
            </a:r>
          </a:p>
          <a:p>
            <a:pPr marL="914400" lvl="2" indent="0">
              <a:buNone/>
            </a:pPr>
            <a:endParaRPr lang="en-NZ" dirty="0"/>
          </a:p>
        </p:txBody>
      </p:sp>
      <p:sp>
        <p:nvSpPr>
          <p:cNvPr id="2" name="Title 1"/>
          <p:cNvSpPr>
            <a:spLocks noGrp="1"/>
          </p:cNvSpPr>
          <p:nvPr>
            <p:ph type="title"/>
          </p:nvPr>
        </p:nvSpPr>
        <p:spPr/>
        <p:txBody>
          <a:bodyPr/>
          <a:lstStyle/>
          <a:p>
            <a:r>
              <a:rPr lang="en-NZ" dirty="0">
                <a:solidFill>
                  <a:srgbClr val="FF0000"/>
                </a:solidFill>
              </a:rPr>
              <a:t>Example Projects</a:t>
            </a:r>
          </a:p>
        </p:txBody>
      </p:sp>
    </p:spTree>
    <p:extLst>
      <p:ext uri="{BB962C8B-B14F-4D97-AF65-F5344CB8AC3E}">
        <p14:creationId xmlns:p14="http://schemas.microsoft.com/office/powerpoint/2010/main" val="11798616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0"/>
          </p:nvPr>
        </p:nvSpPr>
        <p:spPr/>
        <p:txBody>
          <a:bodyPr/>
          <a:lstStyle/>
          <a:p>
            <a:pPr>
              <a:defRPr/>
            </a:pPr>
            <a:r>
              <a:rPr lang="en-US"/>
              <a:t>Instructional Material Complementing FEMA P-1051, Design Examples</a:t>
            </a:r>
            <a:endParaRPr lang="en-US" i="1" dirty="0"/>
          </a:p>
        </p:txBody>
      </p:sp>
      <p:sp>
        <p:nvSpPr>
          <p:cNvPr id="5" name="Slide Number Placeholder 4"/>
          <p:cNvSpPr>
            <a:spLocks noGrp="1"/>
          </p:cNvSpPr>
          <p:nvPr>
            <p:ph type="sldNum" sz="quarter" idx="11"/>
          </p:nvPr>
        </p:nvSpPr>
        <p:spPr>
          <a:xfrm>
            <a:off x="6672249" y="6381750"/>
            <a:ext cx="2271010" cy="319088"/>
          </a:xfrm>
        </p:spPr>
        <p:txBody>
          <a:bodyPr/>
          <a:lstStyle/>
          <a:p>
            <a:pPr>
              <a:defRPr/>
            </a:pPr>
            <a:r>
              <a:rPr lang="en-US" dirty="0"/>
              <a:t>Background 1 - </a:t>
            </a:r>
            <a:fld id="{C89CB261-678F-46C7-9B50-9F41C27EFD57}" type="slidenum">
              <a:rPr lang="en-US" smtClean="0"/>
              <a:pPr>
                <a:defRPr/>
              </a:pPr>
              <a:t>22</a:t>
            </a:fld>
            <a:endParaRPr lang="en-US" dirty="0"/>
          </a:p>
        </p:txBody>
      </p:sp>
      <p:sp>
        <p:nvSpPr>
          <p:cNvPr id="3" name="Content Placeholder 2"/>
          <p:cNvSpPr>
            <a:spLocks noGrp="1"/>
          </p:cNvSpPr>
          <p:nvPr>
            <p:ph idx="1"/>
          </p:nvPr>
        </p:nvSpPr>
        <p:spPr>
          <a:xfrm>
            <a:off x="661988" y="1232214"/>
            <a:ext cx="7783512" cy="600247"/>
          </a:xfrm>
        </p:spPr>
        <p:txBody>
          <a:bodyPr/>
          <a:lstStyle/>
          <a:p>
            <a:pPr marL="0" indent="0">
              <a:buNone/>
            </a:pPr>
            <a:r>
              <a:rPr lang="en-NZ" dirty="0">
                <a:solidFill>
                  <a:schemeClr val="accent6">
                    <a:lumMod val="75000"/>
                  </a:schemeClr>
                </a:solidFill>
              </a:rPr>
              <a:t>1. Three Basic Configurations</a:t>
            </a:r>
          </a:p>
          <a:p>
            <a:pPr marL="971550" lvl="1" indent="-514350">
              <a:buFont typeface="+mj-lt"/>
              <a:buAutoNum type="alphaLcParenR"/>
            </a:pPr>
            <a:r>
              <a:rPr lang="en-NZ" dirty="0"/>
              <a:t>Diagonal</a:t>
            </a:r>
          </a:p>
          <a:p>
            <a:pPr marL="971550" lvl="1" indent="-514350">
              <a:buFont typeface="+mj-lt"/>
              <a:buAutoNum type="alphaLcParenR"/>
            </a:pPr>
            <a:r>
              <a:rPr lang="en-NZ" dirty="0"/>
              <a:t>Horizontal, In-line</a:t>
            </a:r>
          </a:p>
          <a:p>
            <a:pPr marL="971550" lvl="1" indent="-514350">
              <a:buFont typeface="+mj-lt"/>
              <a:buAutoNum type="alphaLcParenR"/>
            </a:pPr>
            <a:r>
              <a:rPr lang="en-NZ" dirty="0"/>
              <a:t>Geometric Amplification (toggle)</a:t>
            </a:r>
            <a:endParaRPr lang="en-NZ" dirty="0">
              <a:solidFill>
                <a:schemeClr val="accent6">
                  <a:lumMod val="75000"/>
                </a:schemeClr>
              </a:solidFill>
            </a:endParaRPr>
          </a:p>
          <a:p>
            <a:pPr marL="514350" indent="-514350">
              <a:buFont typeface="+mj-lt"/>
              <a:buAutoNum type="arabicPeriod" startAt="2"/>
            </a:pPr>
            <a:endParaRPr lang="en-NZ" u="sng" dirty="0">
              <a:solidFill>
                <a:schemeClr val="accent6">
                  <a:lumMod val="75000"/>
                </a:schemeClr>
              </a:solidFill>
            </a:endParaRPr>
          </a:p>
          <a:p>
            <a:pPr marL="514350" indent="-514350">
              <a:buFont typeface="+mj-lt"/>
              <a:buAutoNum type="arabicPeriod" startAt="2"/>
            </a:pPr>
            <a:endParaRPr lang="en-NZ" u="sng" dirty="0">
              <a:solidFill>
                <a:schemeClr val="accent6">
                  <a:lumMod val="75000"/>
                </a:schemeClr>
              </a:solidFill>
            </a:endParaRPr>
          </a:p>
          <a:p>
            <a:endParaRPr lang="en-NZ" u="sng" dirty="0">
              <a:solidFill>
                <a:schemeClr val="accent6">
                  <a:lumMod val="75000"/>
                </a:schemeClr>
              </a:solidFill>
            </a:endParaRPr>
          </a:p>
        </p:txBody>
      </p:sp>
      <p:sp>
        <p:nvSpPr>
          <p:cNvPr id="2" name="Title 1"/>
          <p:cNvSpPr>
            <a:spLocks noGrp="1"/>
          </p:cNvSpPr>
          <p:nvPr>
            <p:ph type="title"/>
          </p:nvPr>
        </p:nvSpPr>
        <p:spPr/>
        <p:txBody>
          <a:bodyPr/>
          <a:lstStyle/>
          <a:p>
            <a:r>
              <a:rPr lang="en-NZ" dirty="0"/>
              <a:t>Example Projects</a:t>
            </a:r>
          </a:p>
        </p:txBody>
      </p:sp>
    </p:spTree>
    <p:extLst>
      <p:ext uri="{BB962C8B-B14F-4D97-AF65-F5344CB8AC3E}">
        <p14:creationId xmlns:p14="http://schemas.microsoft.com/office/powerpoint/2010/main" val="303366713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0"/>
          </p:nvPr>
        </p:nvSpPr>
        <p:spPr/>
        <p:txBody>
          <a:bodyPr/>
          <a:lstStyle/>
          <a:p>
            <a:pPr>
              <a:defRPr/>
            </a:pPr>
            <a:r>
              <a:rPr lang="en-US"/>
              <a:t>Instructional Material Complementing FEMA P-1051, Design Examples</a:t>
            </a:r>
            <a:endParaRPr lang="en-US" i="1" dirty="0"/>
          </a:p>
        </p:txBody>
      </p:sp>
      <p:sp>
        <p:nvSpPr>
          <p:cNvPr id="5" name="Slide Number Placeholder 4"/>
          <p:cNvSpPr>
            <a:spLocks noGrp="1"/>
          </p:cNvSpPr>
          <p:nvPr>
            <p:ph type="sldNum" sz="quarter" idx="11"/>
          </p:nvPr>
        </p:nvSpPr>
        <p:spPr>
          <a:xfrm>
            <a:off x="6672249" y="6381750"/>
            <a:ext cx="2271010" cy="319088"/>
          </a:xfrm>
        </p:spPr>
        <p:txBody>
          <a:bodyPr/>
          <a:lstStyle/>
          <a:p>
            <a:pPr>
              <a:defRPr/>
            </a:pPr>
            <a:r>
              <a:rPr lang="en-US" dirty="0"/>
              <a:t>Background 1 - </a:t>
            </a:r>
            <a:fld id="{C89CB261-678F-46C7-9B50-9F41C27EFD57}" type="slidenum">
              <a:rPr lang="en-US" smtClean="0"/>
              <a:pPr>
                <a:defRPr/>
              </a:pPr>
              <a:t>23</a:t>
            </a:fld>
            <a:endParaRPr lang="en-US" dirty="0"/>
          </a:p>
        </p:txBody>
      </p:sp>
      <p:sp>
        <p:nvSpPr>
          <p:cNvPr id="8" name="TextBox 7"/>
          <p:cNvSpPr txBox="1"/>
          <p:nvPr/>
        </p:nvSpPr>
        <p:spPr>
          <a:xfrm>
            <a:off x="2686740" y="6034628"/>
            <a:ext cx="4183185" cy="307777"/>
          </a:xfrm>
          <a:prstGeom prst="rect">
            <a:avLst/>
          </a:prstGeom>
          <a:noFill/>
        </p:spPr>
        <p:txBody>
          <a:bodyPr wrap="square" rtlCol="0">
            <a:spAutoFit/>
          </a:bodyPr>
          <a:lstStyle/>
          <a:p>
            <a:r>
              <a:rPr lang="en-NZ" sz="1400" dirty="0">
                <a:solidFill>
                  <a:schemeClr val="bg1">
                    <a:lumMod val="50000"/>
                  </a:schemeClr>
                </a:solidFill>
              </a:rPr>
              <a:t>Reference: Taylor Devices</a:t>
            </a:r>
            <a:endParaRPr lang="en-US" sz="1400" dirty="0">
              <a:solidFill>
                <a:schemeClr val="bg1">
                  <a:lumMod val="50000"/>
                </a:schemeClr>
              </a:solidFill>
            </a:endParaRPr>
          </a:p>
        </p:txBody>
      </p:sp>
      <p:graphicFrame>
        <p:nvGraphicFramePr>
          <p:cNvPr id="11" name="Object 2" descr="An elevation of a simple building frame 3 stories high and 3 bays wide.  In the center bay of each story a diagonal brace is shown, and these braces are labeled “Dampers”.  The figure is titled “Diagonal Bracing with Dampers.”&#10;"/>
          <p:cNvGraphicFramePr>
            <a:graphicFrameLocks noChangeAspect="1"/>
          </p:cNvGraphicFramePr>
          <p:nvPr>
            <p:extLst>
              <p:ext uri="{D42A27DB-BD31-4B8C-83A1-F6EECF244321}">
                <p14:modId xmlns:p14="http://schemas.microsoft.com/office/powerpoint/2010/main" val="573988913"/>
              </p:ext>
            </p:extLst>
          </p:nvPr>
        </p:nvGraphicFramePr>
        <p:xfrm>
          <a:off x="2122488" y="2300188"/>
          <a:ext cx="5055517" cy="3780027"/>
        </p:xfrm>
        <a:graphic>
          <a:graphicData uri="http://schemas.openxmlformats.org/presentationml/2006/ole">
            <mc:AlternateContent xmlns:mc="http://schemas.openxmlformats.org/markup-compatibility/2006">
              <mc:Choice xmlns:v="urn:schemas-microsoft-com:vml" Requires="v">
                <p:oleObj spid="_x0000_s3144" name="Drawing" r:id="rId4" imgW="8162925" imgH="4867275" progId="">
                  <p:embed/>
                </p:oleObj>
              </mc:Choice>
              <mc:Fallback>
                <p:oleObj name="Drawing" r:id="rId4" imgW="8162925" imgH="4867275" progId="">
                  <p:embed/>
                  <p:pic>
                    <p:nvPicPr>
                      <p:cNvPr id="0" name="Picture 54"/>
                      <p:cNvPicPr>
                        <a:picLocks noChangeAspect="1" noChangeArrowheads="1"/>
                      </p:cNvPicPr>
                      <p:nvPr/>
                    </p:nvPicPr>
                    <p:blipFill>
                      <a:blip r:embed="rId5">
                        <a:extLst>
                          <a:ext uri="{28A0092B-C50C-407E-A947-70E740481C1C}">
                            <a14:useLocalDpi xmlns:a14="http://schemas.microsoft.com/office/drawing/2010/main" val="0"/>
                          </a:ext>
                        </a:extLst>
                      </a:blip>
                      <a:srcRect l="19156" t="4509" r="14563" b="12399"/>
                      <a:stretch>
                        <a:fillRect/>
                      </a:stretch>
                    </p:blipFill>
                    <p:spPr bwMode="auto">
                      <a:xfrm>
                        <a:off x="2122488" y="2300188"/>
                        <a:ext cx="5055517" cy="37800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3" name="Content Placeholder 2"/>
          <p:cNvSpPr>
            <a:spLocks noGrp="1"/>
          </p:cNvSpPr>
          <p:nvPr>
            <p:ph idx="1"/>
          </p:nvPr>
        </p:nvSpPr>
        <p:spPr>
          <a:xfrm>
            <a:off x="661988" y="1232214"/>
            <a:ext cx="7783512" cy="600247"/>
          </a:xfrm>
        </p:spPr>
        <p:txBody>
          <a:bodyPr/>
          <a:lstStyle/>
          <a:p>
            <a:pPr marL="0" indent="0">
              <a:buNone/>
            </a:pPr>
            <a:r>
              <a:rPr lang="en-NZ" dirty="0">
                <a:solidFill>
                  <a:schemeClr val="accent6">
                    <a:lumMod val="75000"/>
                  </a:schemeClr>
                </a:solidFill>
              </a:rPr>
              <a:t>1.  Configurations</a:t>
            </a:r>
          </a:p>
          <a:p>
            <a:pPr marL="971550" lvl="1" indent="-514350">
              <a:buFont typeface="+mj-lt"/>
              <a:buAutoNum type="alphaLcParenR"/>
            </a:pPr>
            <a:r>
              <a:rPr lang="en-NZ" dirty="0"/>
              <a:t>Diagonal</a:t>
            </a:r>
          </a:p>
          <a:p>
            <a:pPr marL="0" indent="0">
              <a:buNone/>
            </a:pPr>
            <a:endParaRPr lang="en-NZ" dirty="0">
              <a:solidFill>
                <a:schemeClr val="accent6">
                  <a:lumMod val="75000"/>
                </a:schemeClr>
              </a:solidFill>
            </a:endParaRPr>
          </a:p>
          <a:p>
            <a:pPr marL="514350" indent="-514350">
              <a:buFont typeface="+mj-lt"/>
              <a:buAutoNum type="arabicPeriod" startAt="2"/>
            </a:pPr>
            <a:endParaRPr lang="en-NZ" u="sng" dirty="0">
              <a:solidFill>
                <a:schemeClr val="accent6">
                  <a:lumMod val="75000"/>
                </a:schemeClr>
              </a:solidFill>
            </a:endParaRPr>
          </a:p>
          <a:p>
            <a:pPr marL="514350" indent="-514350">
              <a:buFont typeface="+mj-lt"/>
              <a:buAutoNum type="arabicPeriod" startAt="2"/>
            </a:pPr>
            <a:endParaRPr lang="en-NZ" u="sng" dirty="0">
              <a:solidFill>
                <a:schemeClr val="accent6">
                  <a:lumMod val="75000"/>
                </a:schemeClr>
              </a:solidFill>
            </a:endParaRPr>
          </a:p>
          <a:p>
            <a:endParaRPr lang="en-NZ" u="sng" dirty="0">
              <a:solidFill>
                <a:schemeClr val="accent6">
                  <a:lumMod val="75000"/>
                </a:schemeClr>
              </a:solidFill>
            </a:endParaRPr>
          </a:p>
        </p:txBody>
      </p:sp>
      <p:sp>
        <p:nvSpPr>
          <p:cNvPr id="2" name="Title 1"/>
          <p:cNvSpPr>
            <a:spLocks noGrp="1"/>
          </p:cNvSpPr>
          <p:nvPr>
            <p:ph type="title"/>
          </p:nvPr>
        </p:nvSpPr>
        <p:spPr/>
        <p:txBody>
          <a:bodyPr/>
          <a:lstStyle/>
          <a:p>
            <a:r>
              <a:rPr lang="en-NZ" dirty="0"/>
              <a:t>Example Projects</a:t>
            </a:r>
          </a:p>
        </p:txBody>
      </p:sp>
    </p:spTree>
    <p:extLst>
      <p:ext uri="{BB962C8B-B14F-4D97-AF65-F5344CB8AC3E}">
        <p14:creationId xmlns:p14="http://schemas.microsoft.com/office/powerpoint/2010/main" val="13004905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0"/>
          </p:nvPr>
        </p:nvSpPr>
        <p:spPr/>
        <p:txBody>
          <a:bodyPr/>
          <a:lstStyle/>
          <a:p>
            <a:pPr>
              <a:defRPr/>
            </a:pPr>
            <a:r>
              <a:rPr lang="en-US"/>
              <a:t>Instructional Material Complementing FEMA P-1051, Design Examples</a:t>
            </a:r>
            <a:endParaRPr lang="en-US" i="1" dirty="0"/>
          </a:p>
        </p:txBody>
      </p:sp>
      <p:sp>
        <p:nvSpPr>
          <p:cNvPr id="5" name="Slide Number Placeholder 4"/>
          <p:cNvSpPr>
            <a:spLocks noGrp="1"/>
          </p:cNvSpPr>
          <p:nvPr>
            <p:ph type="sldNum" sz="quarter" idx="11"/>
          </p:nvPr>
        </p:nvSpPr>
        <p:spPr>
          <a:xfrm>
            <a:off x="6672249" y="6381750"/>
            <a:ext cx="2271010" cy="319088"/>
          </a:xfrm>
        </p:spPr>
        <p:txBody>
          <a:bodyPr/>
          <a:lstStyle/>
          <a:p>
            <a:pPr>
              <a:defRPr/>
            </a:pPr>
            <a:r>
              <a:rPr lang="en-US" dirty="0"/>
              <a:t>Background 1 - </a:t>
            </a:r>
            <a:fld id="{C89CB261-678F-46C7-9B50-9F41C27EFD57}" type="slidenum">
              <a:rPr lang="en-US" smtClean="0"/>
              <a:pPr>
                <a:defRPr/>
              </a:pPr>
              <a:t>24</a:t>
            </a:fld>
            <a:endParaRPr lang="en-US" dirty="0"/>
          </a:p>
        </p:txBody>
      </p:sp>
      <p:sp>
        <p:nvSpPr>
          <p:cNvPr id="10" name="TextBox 9"/>
          <p:cNvSpPr txBox="1"/>
          <p:nvPr/>
        </p:nvSpPr>
        <p:spPr>
          <a:xfrm>
            <a:off x="2480408" y="5808275"/>
            <a:ext cx="4183185" cy="307777"/>
          </a:xfrm>
          <a:prstGeom prst="rect">
            <a:avLst/>
          </a:prstGeom>
          <a:noFill/>
        </p:spPr>
        <p:txBody>
          <a:bodyPr wrap="square" rtlCol="0">
            <a:spAutoFit/>
          </a:bodyPr>
          <a:lstStyle/>
          <a:p>
            <a:pPr algn="ctr"/>
            <a:r>
              <a:rPr lang="en-NZ" sz="1400" dirty="0">
                <a:solidFill>
                  <a:schemeClr val="bg1">
                    <a:lumMod val="50000"/>
                  </a:schemeClr>
                </a:solidFill>
              </a:rPr>
              <a:t>Reference: Taylor Devices</a:t>
            </a:r>
            <a:endParaRPr lang="en-US" sz="1400" dirty="0">
              <a:solidFill>
                <a:schemeClr val="bg1">
                  <a:lumMod val="50000"/>
                </a:schemeClr>
              </a:solidFill>
            </a:endParaRPr>
          </a:p>
        </p:txBody>
      </p:sp>
      <p:pic>
        <p:nvPicPr>
          <p:cNvPr id="9" name="Picture 1" descr="A single structural framing bay with two dampers arranged in a chevron, or inverted “V”, configuration.  Each leg of the “V” contains a single fluid viscous damper that is in-line with the structural steel brace.&#10;"/>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961658" y="2383004"/>
            <a:ext cx="3965971" cy="29744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2" descr="A building under construction. In the center of the photograph are two fluid viscous dampers arranged as diagonal braces in two separate structural framing bays.  "/>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27152" y="2375214"/>
            <a:ext cx="4476732" cy="2974479"/>
          </a:xfrm>
          <a:prstGeom prst="rect">
            <a:avLst/>
          </a:prstGeom>
          <a:noFill/>
          <a:ln w="38100">
            <a:noFill/>
            <a:miter lim="800000"/>
            <a:headEnd/>
            <a:tailEnd/>
          </a:ln>
          <a:effectLst/>
          <a:extLst>
            <a:ext uri="{909E8E84-426E-40DD-AFC4-6F175D3DCCD1}">
              <a14:hiddenFill xmlns:a14="http://schemas.microsoft.com/office/drawing/2010/main">
                <a:solidFill>
                  <a:srgbClr val="FFFFFF"/>
                </a:solidFill>
              </a14:hiddenFill>
            </a:ext>
          </a:extLst>
        </p:spPr>
      </p:pic>
      <p:sp>
        <p:nvSpPr>
          <p:cNvPr id="3" name="Content Placeholder 2"/>
          <p:cNvSpPr>
            <a:spLocks noGrp="1"/>
          </p:cNvSpPr>
          <p:nvPr>
            <p:ph idx="1"/>
          </p:nvPr>
        </p:nvSpPr>
        <p:spPr>
          <a:xfrm>
            <a:off x="661988" y="1232214"/>
            <a:ext cx="7783512" cy="600247"/>
          </a:xfrm>
        </p:spPr>
        <p:txBody>
          <a:bodyPr/>
          <a:lstStyle/>
          <a:p>
            <a:pPr marL="514350" indent="-514350">
              <a:buAutoNum type="arabicPeriod"/>
            </a:pPr>
            <a:r>
              <a:rPr lang="en-NZ" dirty="0">
                <a:solidFill>
                  <a:schemeClr val="accent6">
                    <a:lumMod val="75000"/>
                  </a:schemeClr>
                </a:solidFill>
              </a:rPr>
              <a:t>Configurations</a:t>
            </a:r>
          </a:p>
          <a:p>
            <a:pPr marL="914400" lvl="1" indent="-514350">
              <a:buFont typeface="+mj-lt"/>
              <a:buAutoNum type="alphaLcParenR"/>
            </a:pPr>
            <a:r>
              <a:rPr lang="en-NZ" dirty="0"/>
              <a:t>Diagonal</a:t>
            </a:r>
          </a:p>
          <a:p>
            <a:pPr marL="514350" indent="-514350">
              <a:buFont typeface="+mj-lt"/>
              <a:buAutoNum type="arabicPeriod" startAt="2"/>
            </a:pPr>
            <a:endParaRPr lang="en-NZ" u="sng" dirty="0">
              <a:solidFill>
                <a:schemeClr val="accent6">
                  <a:lumMod val="75000"/>
                </a:schemeClr>
              </a:solidFill>
            </a:endParaRPr>
          </a:p>
          <a:p>
            <a:pPr marL="514350" indent="-514350">
              <a:buFont typeface="+mj-lt"/>
              <a:buAutoNum type="arabicPeriod" startAt="2"/>
            </a:pPr>
            <a:endParaRPr lang="en-NZ" u="sng" dirty="0">
              <a:solidFill>
                <a:schemeClr val="accent6">
                  <a:lumMod val="75000"/>
                </a:schemeClr>
              </a:solidFill>
            </a:endParaRPr>
          </a:p>
          <a:p>
            <a:endParaRPr lang="en-NZ" u="sng" dirty="0">
              <a:solidFill>
                <a:schemeClr val="accent6">
                  <a:lumMod val="75000"/>
                </a:schemeClr>
              </a:solidFill>
            </a:endParaRPr>
          </a:p>
        </p:txBody>
      </p:sp>
      <p:sp>
        <p:nvSpPr>
          <p:cNvPr id="2" name="Title 1"/>
          <p:cNvSpPr>
            <a:spLocks noGrp="1"/>
          </p:cNvSpPr>
          <p:nvPr>
            <p:ph type="title"/>
          </p:nvPr>
        </p:nvSpPr>
        <p:spPr/>
        <p:txBody>
          <a:bodyPr/>
          <a:lstStyle/>
          <a:p>
            <a:r>
              <a:rPr lang="en-NZ" dirty="0"/>
              <a:t>Example Projects</a:t>
            </a:r>
          </a:p>
        </p:txBody>
      </p:sp>
    </p:spTree>
    <p:extLst>
      <p:ext uri="{BB962C8B-B14F-4D97-AF65-F5344CB8AC3E}">
        <p14:creationId xmlns:p14="http://schemas.microsoft.com/office/powerpoint/2010/main" val="128545545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0"/>
          </p:nvPr>
        </p:nvSpPr>
        <p:spPr/>
        <p:txBody>
          <a:bodyPr/>
          <a:lstStyle/>
          <a:p>
            <a:pPr>
              <a:defRPr/>
            </a:pPr>
            <a:r>
              <a:rPr lang="en-US"/>
              <a:t>Instructional Material Complementing FEMA P-1051, Design Examples</a:t>
            </a:r>
            <a:endParaRPr lang="en-US" i="1" dirty="0"/>
          </a:p>
        </p:txBody>
      </p:sp>
      <p:sp>
        <p:nvSpPr>
          <p:cNvPr id="5" name="Slide Number Placeholder 4"/>
          <p:cNvSpPr>
            <a:spLocks noGrp="1"/>
          </p:cNvSpPr>
          <p:nvPr>
            <p:ph type="sldNum" sz="quarter" idx="11"/>
          </p:nvPr>
        </p:nvSpPr>
        <p:spPr>
          <a:xfrm>
            <a:off x="6672249" y="6381750"/>
            <a:ext cx="2271010" cy="319088"/>
          </a:xfrm>
        </p:spPr>
        <p:txBody>
          <a:bodyPr/>
          <a:lstStyle/>
          <a:p>
            <a:pPr>
              <a:defRPr/>
            </a:pPr>
            <a:r>
              <a:rPr lang="en-US" dirty="0"/>
              <a:t>Background 1 - </a:t>
            </a:r>
            <a:fld id="{C89CB261-678F-46C7-9B50-9F41C27EFD57}" type="slidenum">
              <a:rPr lang="en-US" smtClean="0"/>
              <a:pPr>
                <a:defRPr/>
              </a:pPr>
              <a:t>25</a:t>
            </a:fld>
            <a:endParaRPr lang="en-US" dirty="0"/>
          </a:p>
        </p:txBody>
      </p:sp>
      <p:sp>
        <p:nvSpPr>
          <p:cNvPr id="12" name="TextBox 11"/>
          <p:cNvSpPr txBox="1"/>
          <p:nvPr/>
        </p:nvSpPr>
        <p:spPr>
          <a:xfrm>
            <a:off x="6820049" y="6180727"/>
            <a:ext cx="2123210" cy="276999"/>
          </a:xfrm>
          <a:prstGeom prst="rect">
            <a:avLst/>
          </a:prstGeom>
          <a:noFill/>
        </p:spPr>
        <p:txBody>
          <a:bodyPr wrap="square" rtlCol="0">
            <a:spAutoFit/>
          </a:bodyPr>
          <a:lstStyle/>
          <a:p>
            <a:r>
              <a:rPr lang="en-US" sz="1200" dirty="0"/>
              <a:t>Courtesy: Taylor Devices</a:t>
            </a:r>
          </a:p>
        </p:txBody>
      </p:sp>
      <p:sp>
        <p:nvSpPr>
          <p:cNvPr id="9" name="TextBox 8"/>
          <p:cNvSpPr txBox="1"/>
          <p:nvPr/>
        </p:nvSpPr>
        <p:spPr>
          <a:xfrm>
            <a:off x="3354650" y="5872950"/>
            <a:ext cx="4183185" cy="307777"/>
          </a:xfrm>
          <a:prstGeom prst="rect">
            <a:avLst/>
          </a:prstGeom>
          <a:noFill/>
        </p:spPr>
        <p:txBody>
          <a:bodyPr wrap="square" rtlCol="0">
            <a:spAutoFit/>
          </a:bodyPr>
          <a:lstStyle/>
          <a:p>
            <a:r>
              <a:rPr lang="en-NZ" sz="1400" dirty="0">
                <a:solidFill>
                  <a:schemeClr val="bg1">
                    <a:lumMod val="50000"/>
                  </a:schemeClr>
                </a:solidFill>
              </a:rPr>
              <a:t>Reference: Taylor Devices</a:t>
            </a:r>
            <a:endParaRPr lang="en-US" sz="1400" dirty="0">
              <a:solidFill>
                <a:schemeClr val="bg1">
                  <a:lumMod val="50000"/>
                </a:schemeClr>
              </a:solidFill>
            </a:endParaRPr>
          </a:p>
        </p:txBody>
      </p:sp>
      <p:graphicFrame>
        <p:nvGraphicFramePr>
          <p:cNvPr id="17" name="Object 2" descr="Dampers installed in a 3-bay by 3-story structural frame. Fluid viscous dampers installed in parallel with a seismic isolation system.  One end of each damper is connected to the superstructure above the isolation system, and the other end is connected to a concrete plinth which projects upward from the foundation."/>
          <p:cNvGraphicFramePr>
            <a:graphicFrameLocks noChangeAspect="1"/>
          </p:cNvGraphicFramePr>
          <p:nvPr>
            <p:extLst>
              <p:ext uri="{D42A27DB-BD31-4B8C-83A1-F6EECF244321}">
                <p14:modId xmlns:p14="http://schemas.microsoft.com/office/powerpoint/2010/main" val="800318935"/>
              </p:ext>
            </p:extLst>
          </p:nvPr>
        </p:nvGraphicFramePr>
        <p:xfrm>
          <a:off x="4700685" y="2539089"/>
          <a:ext cx="3872787" cy="2842173"/>
        </p:xfrm>
        <a:graphic>
          <a:graphicData uri="http://schemas.openxmlformats.org/presentationml/2006/ole">
            <mc:AlternateContent xmlns:mc="http://schemas.openxmlformats.org/markup-compatibility/2006">
              <mc:Choice xmlns:v="urn:schemas-microsoft-com:vml" Requires="v">
                <p:oleObj spid="_x0000_s5256" name="Drawing" r:id="rId4" imgW="8162925" imgH="4867275" progId="">
                  <p:embed/>
                </p:oleObj>
              </mc:Choice>
              <mc:Fallback>
                <p:oleObj name="Drawing" r:id="rId4" imgW="8162925" imgH="4867275" progId="">
                  <p:embed/>
                  <p:pic>
                    <p:nvPicPr>
                      <p:cNvPr id="0" name="Picture 101"/>
                      <p:cNvPicPr>
                        <a:picLocks noChangeAspect="1" noChangeArrowheads="1"/>
                      </p:cNvPicPr>
                      <p:nvPr/>
                    </p:nvPicPr>
                    <p:blipFill>
                      <a:blip r:embed="rId5">
                        <a:extLst>
                          <a:ext uri="{28A0092B-C50C-407E-A947-70E740481C1C}">
                            <a14:useLocalDpi xmlns:a14="http://schemas.microsoft.com/office/drawing/2010/main" val="0"/>
                          </a:ext>
                        </a:extLst>
                      </a:blip>
                      <a:srcRect l="18707" r="11314" b="13902"/>
                      <a:stretch>
                        <a:fillRect/>
                      </a:stretch>
                    </p:blipFill>
                    <p:spPr bwMode="auto">
                      <a:xfrm>
                        <a:off x="4700685" y="2539089"/>
                        <a:ext cx="3872787" cy="28421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13" name="Object 2" descr="Dampers installed in a 3-bay by 3-story structural frame. Dampers installed using chevron braces, or inverted “V” braces.  The dampers are not in line with each brace, but are arranged horizontally at the tip of the “V”.  One end of each damper is connected to the tip of the “V”, and the other end is connected to a bracket on the beam above."/>
          <p:cNvGraphicFramePr>
            <a:graphicFrameLocks noChangeAspect="1"/>
          </p:cNvGraphicFramePr>
          <p:nvPr>
            <p:extLst>
              <p:ext uri="{D42A27DB-BD31-4B8C-83A1-F6EECF244321}">
                <p14:modId xmlns:p14="http://schemas.microsoft.com/office/powerpoint/2010/main" val="4002110446"/>
              </p:ext>
            </p:extLst>
          </p:nvPr>
        </p:nvGraphicFramePr>
        <p:xfrm>
          <a:off x="574324" y="2539089"/>
          <a:ext cx="3888255" cy="2907540"/>
        </p:xfrm>
        <a:graphic>
          <a:graphicData uri="http://schemas.openxmlformats.org/presentationml/2006/ole">
            <mc:AlternateContent xmlns:mc="http://schemas.openxmlformats.org/markup-compatibility/2006">
              <mc:Choice xmlns:v="urn:schemas-microsoft-com:vml" Requires="v">
                <p:oleObj spid="_x0000_s5257" name="Drawing" r:id="rId6" imgW="8162925" imgH="4867275" progId="">
                  <p:embed/>
                </p:oleObj>
              </mc:Choice>
              <mc:Fallback>
                <p:oleObj name="Drawing" r:id="rId6" imgW="8162925" imgH="4867275" progId="">
                  <p:embed/>
                  <p:pic>
                    <p:nvPicPr>
                      <p:cNvPr id="0" name="Picture 100"/>
                      <p:cNvPicPr>
                        <a:picLocks noChangeAspect="1" noChangeArrowheads="1"/>
                      </p:cNvPicPr>
                      <p:nvPr/>
                    </p:nvPicPr>
                    <p:blipFill>
                      <a:blip r:embed="rId7">
                        <a:extLst>
                          <a:ext uri="{28A0092B-C50C-407E-A947-70E740481C1C}">
                            <a14:useLocalDpi xmlns:a14="http://schemas.microsoft.com/office/drawing/2010/main" val="0"/>
                          </a:ext>
                        </a:extLst>
                      </a:blip>
                      <a:srcRect l="19154" t="4509" r="14563" b="12399"/>
                      <a:stretch>
                        <a:fillRect/>
                      </a:stretch>
                    </p:blipFill>
                    <p:spPr bwMode="auto">
                      <a:xfrm>
                        <a:off x="574324" y="2539089"/>
                        <a:ext cx="3888255" cy="29075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3" name="Content Placeholder 2"/>
          <p:cNvSpPr>
            <a:spLocks noGrp="1"/>
          </p:cNvSpPr>
          <p:nvPr>
            <p:ph idx="1"/>
          </p:nvPr>
        </p:nvSpPr>
        <p:spPr>
          <a:xfrm>
            <a:off x="661988" y="1232214"/>
            <a:ext cx="7783512" cy="1018340"/>
          </a:xfrm>
        </p:spPr>
        <p:txBody>
          <a:bodyPr/>
          <a:lstStyle/>
          <a:p>
            <a:pPr marL="0" indent="0">
              <a:buNone/>
            </a:pPr>
            <a:r>
              <a:rPr lang="en-NZ" dirty="0">
                <a:solidFill>
                  <a:schemeClr val="accent6">
                    <a:lumMod val="75000"/>
                  </a:schemeClr>
                </a:solidFill>
              </a:rPr>
              <a:t>1.  Configurations</a:t>
            </a:r>
          </a:p>
          <a:p>
            <a:pPr marL="971550" lvl="1" indent="-514350">
              <a:buFont typeface="+mj-lt"/>
              <a:buAutoNum type="alphaLcParenR" startAt="2"/>
            </a:pPr>
            <a:r>
              <a:rPr lang="en-NZ" dirty="0"/>
              <a:t>Horizontal</a:t>
            </a:r>
          </a:p>
          <a:p>
            <a:pPr marL="514350" indent="-514350">
              <a:buFont typeface="+mj-lt"/>
              <a:buAutoNum type="arabicPeriod" startAt="2"/>
            </a:pPr>
            <a:endParaRPr lang="en-NZ" u="sng" dirty="0">
              <a:solidFill>
                <a:schemeClr val="accent6">
                  <a:lumMod val="75000"/>
                </a:schemeClr>
              </a:solidFill>
            </a:endParaRPr>
          </a:p>
          <a:p>
            <a:endParaRPr lang="en-NZ" u="sng" dirty="0">
              <a:solidFill>
                <a:schemeClr val="accent6">
                  <a:lumMod val="75000"/>
                </a:schemeClr>
              </a:solidFill>
            </a:endParaRPr>
          </a:p>
        </p:txBody>
      </p:sp>
      <p:sp>
        <p:nvSpPr>
          <p:cNvPr id="2" name="Title 1"/>
          <p:cNvSpPr>
            <a:spLocks noGrp="1"/>
          </p:cNvSpPr>
          <p:nvPr>
            <p:ph type="title"/>
          </p:nvPr>
        </p:nvSpPr>
        <p:spPr/>
        <p:txBody>
          <a:bodyPr/>
          <a:lstStyle/>
          <a:p>
            <a:r>
              <a:rPr lang="en-NZ" dirty="0"/>
              <a:t>Example Projects</a:t>
            </a:r>
          </a:p>
        </p:txBody>
      </p:sp>
    </p:spTree>
    <p:extLst>
      <p:ext uri="{BB962C8B-B14F-4D97-AF65-F5344CB8AC3E}">
        <p14:creationId xmlns:p14="http://schemas.microsoft.com/office/powerpoint/2010/main" val="426335010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0"/>
          </p:nvPr>
        </p:nvSpPr>
        <p:spPr/>
        <p:txBody>
          <a:bodyPr/>
          <a:lstStyle/>
          <a:p>
            <a:pPr>
              <a:defRPr/>
            </a:pPr>
            <a:r>
              <a:rPr lang="en-US"/>
              <a:t>Instructional Material Complementing FEMA P-1051, Design Examples</a:t>
            </a:r>
            <a:endParaRPr lang="en-US" i="1" dirty="0"/>
          </a:p>
        </p:txBody>
      </p:sp>
      <p:sp>
        <p:nvSpPr>
          <p:cNvPr id="5" name="Slide Number Placeholder 4"/>
          <p:cNvSpPr>
            <a:spLocks noGrp="1"/>
          </p:cNvSpPr>
          <p:nvPr>
            <p:ph type="sldNum" sz="quarter" idx="11"/>
          </p:nvPr>
        </p:nvSpPr>
        <p:spPr>
          <a:xfrm>
            <a:off x="6672249" y="6381750"/>
            <a:ext cx="2271010" cy="319088"/>
          </a:xfrm>
        </p:spPr>
        <p:txBody>
          <a:bodyPr/>
          <a:lstStyle/>
          <a:p>
            <a:pPr>
              <a:defRPr/>
            </a:pPr>
            <a:r>
              <a:rPr lang="en-US" dirty="0"/>
              <a:t>Background 1 - </a:t>
            </a:r>
            <a:fld id="{C89CB261-678F-46C7-9B50-9F41C27EFD57}" type="slidenum">
              <a:rPr lang="en-US" smtClean="0"/>
              <a:pPr>
                <a:defRPr/>
              </a:pPr>
              <a:t>26</a:t>
            </a:fld>
            <a:endParaRPr lang="en-US" dirty="0"/>
          </a:p>
        </p:txBody>
      </p:sp>
      <p:sp>
        <p:nvSpPr>
          <p:cNvPr id="11" name="TextBox 10"/>
          <p:cNvSpPr txBox="1"/>
          <p:nvPr/>
        </p:nvSpPr>
        <p:spPr>
          <a:xfrm>
            <a:off x="1168041" y="5923722"/>
            <a:ext cx="2608829" cy="307777"/>
          </a:xfrm>
          <a:prstGeom prst="rect">
            <a:avLst/>
          </a:prstGeom>
          <a:noFill/>
        </p:spPr>
        <p:txBody>
          <a:bodyPr wrap="square" rtlCol="0">
            <a:spAutoFit/>
          </a:bodyPr>
          <a:lstStyle/>
          <a:p>
            <a:r>
              <a:rPr lang="en-NZ" sz="1400" dirty="0">
                <a:solidFill>
                  <a:schemeClr val="bg1">
                    <a:lumMod val="50000"/>
                  </a:schemeClr>
                </a:solidFill>
              </a:rPr>
              <a:t>Reference: Taylor Devices</a:t>
            </a:r>
            <a:endParaRPr lang="en-US" sz="1400" dirty="0">
              <a:solidFill>
                <a:schemeClr val="bg1">
                  <a:lumMod val="50000"/>
                </a:schemeClr>
              </a:solidFill>
            </a:endParaRPr>
          </a:p>
        </p:txBody>
      </p:sp>
      <p:grpSp>
        <p:nvGrpSpPr>
          <p:cNvPr id="14" name="Group 13" descr="Fluid viscous dampers installed in structures.  The right photograph shows a fluid viscous damper installed in parallel with a seismic isolation system.&#10;"/>
          <p:cNvGrpSpPr>
            <a:grpSpLocks/>
          </p:cNvGrpSpPr>
          <p:nvPr/>
        </p:nvGrpSpPr>
        <p:grpSpPr bwMode="auto">
          <a:xfrm>
            <a:off x="4517292" y="2985477"/>
            <a:ext cx="4425967" cy="2474546"/>
            <a:chOff x="22" y="1344"/>
            <a:chExt cx="5724" cy="2072"/>
          </a:xfrm>
        </p:grpSpPr>
        <p:pic>
          <p:nvPicPr>
            <p:cNvPr id="15" name="Picture 7" descr="damperstitched012204"/>
            <p:cNvPicPr>
              <a:picLocks noChangeAspect="1" noChangeArrowheads="1"/>
            </p:cNvPicPr>
            <p:nvPr/>
          </p:nvPicPr>
          <p:blipFill>
            <a:blip r:embed="rId3" cstate="print">
              <a:extLst>
                <a:ext uri="{28A0092B-C50C-407E-A947-70E740481C1C}">
                  <a14:useLocalDpi xmlns:a14="http://schemas.microsoft.com/office/drawing/2010/main" val="0"/>
                </a:ext>
              </a:extLst>
            </a:blip>
            <a:srcRect l="5859" r="4688"/>
            <a:stretch>
              <a:fillRect/>
            </a:stretch>
          </p:blipFill>
          <p:spPr bwMode="auto">
            <a:xfrm>
              <a:off x="22" y="1344"/>
              <a:ext cx="5724" cy="20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Rectangle 12"/>
            <p:cNvSpPr>
              <a:spLocks noChangeArrowheads="1"/>
            </p:cNvSpPr>
            <p:nvPr/>
          </p:nvSpPr>
          <p:spPr bwMode="auto">
            <a:xfrm>
              <a:off x="3929" y="3203"/>
              <a:ext cx="1798" cy="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r"/>
              <a:r>
                <a:rPr lang="en-US" sz="1600" b="1" i="1" dirty="0">
                  <a:solidFill>
                    <a:srgbClr val="000000"/>
                  </a:solidFill>
                  <a:latin typeface="Times New Roman" pitchFamily="18" charset="0"/>
                </a:rPr>
                <a:t>©  2004 Rutherford &amp; Chekene</a:t>
              </a:r>
            </a:p>
          </p:txBody>
        </p:sp>
      </p:grpSp>
      <p:pic>
        <p:nvPicPr>
          <p:cNvPr id="10" name="Picture 3" descr="Fluid viscous dampers installed in structures. Dampers are shown installed in a horizontal configuration at the tip of of the “V” where two inclined braces meet (in this case the inclined braces are pointing down rather than up)."/>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03646" y="2883876"/>
            <a:ext cx="4097698" cy="3099553"/>
          </a:xfrm>
          <a:prstGeom prst="rect">
            <a:avLst/>
          </a:prstGeom>
          <a:noFill/>
          <a:ln w="38100">
            <a:noFill/>
            <a:miter lim="800000"/>
            <a:headEnd/>
            <a:tailEnd/>
          </a:ln>
          <a:effectLst/>
          <a:extLst>
            <a:ext uri="{909E8E84-426E-40DD-AFC4-6F175D3DCCD1}">
              <a14:hiddenFill xmlns:a14="http://schemas.microsoft.com/office/drawing/2010/main">
                <a:solidFill>
                  <a:srgbClr val="FFFFFF"/>
                </a:solidFill>
              </a14:hiddenFill>
            </a:ext>
          </a:extLst>
        </p:spPr>
      </p:pic>
      <p:sp>
        <p:nvSpPr>
          <p:cNvPr id="3" name="Content Placeholder 2"/>
          <p:cNvSpPr>
            <a:spLocks noGrp="1"/>
          </p:cNvSpPr>
          <p:nvPr>
            <p:ph idx="1"/>
          </p:nvPr>
        </p:nvSpPr>
        <p:spPr>
          <a:xfrm>
            <a:off x="661988" y="1232214"/>
            <a:ext cx="7783512" cy="1018340"/>
          </a:xfrm>
        </p:spPr>
        <p:txBody>
          <a:bodyPr/>
          <a:lstStyle/>
          <a:p>
            <a:pPr marL="0" indent="0">
              <a:buNone/>
            </a:pPr>
            <a:r>
              <a:rPr lang="en-NZ" dirty="0">
                <a:solidFill>
                  <a:schemeClr val="accent6">
                    <a:lumMod val="75000"/>
                  </a:schemeClr>
                </a:solidFill>
              </a:rPr>
              <a:t>1.  Configurations</a:t>
            </a:r>
          </a:p>
          <a:p>
            <a:pPr marL="971550" lvl="1" indent="-514350">
              <a:buFont typeface="+mj-lt"/>
              <a:buAutoNum type="alphaLcParenR" startAt="2"/>
            </a:pPr>
            <a:r>
              <a:rPr lang="en-NZ" dirty="0"/>
              <a:t>Horizontal</a:t>
            </a:r>
          </a:p>
          <a:p>
            <a:pPr marL="514350" indent="-514350">
              <a:buFont typeface="+mj-lt"/>
              <a:buAutoNum type="arabicPeriod" startAt="2"/>
            </a:pPr>
            <a:endParaRPr lang="en-NZ" u="sng" dirty="0">
              <a:solidFill>
                <a:schemeClr val="accent6">
                  <a:lumMod val="75000"/>
                </a:schemeClr>
              </a:solidFill>
            </a:endParaRPr>
          </a:p>
          <a:p>
            <a:endParaRPr lang="en-NZ" u="sng" dirty="0">
              <a:solidFill>
                <a:schemeClr val="accent6">
                  <a:lumMod val="75000"/>
                </a:schemeClr>
              </a:solidFill>
            </a:endParaRPr>
          </a:p>
        </p:txBody>
      </p:sp>
      <p:sp>
        <p:nvSpPr>
          <p:cNvPr id="2" name="Title 1"/>
          <p:cNvSpPr>
            <a:spLocks noGrp="1"/>
          </p:cNvSpPr>
          <p:nvPr>
            <p:ph type="title"/>
          </p:nvPr>
        </p:nvSpPr>
        <p:spPr/>
        <p:txBody>
          <a:bodyPr/>
          <a:lstStyle/>
          <a:p>
            <a:r>
              <a:rPr lang="en-NZ" dirty="0"/>
              <a:t>Example Projects</a:t>
            </a:r>
          </a:p>
        </p:txBody>
      </p:sp>
    </p:spTree>
    <p:extLst>
      <p:ext uri="{BB962C8B-B14F-4D97-AF65-F5344CB8AC3E}">
        <p14:creationId xmlns:p14="http://schemas.microsoft.com/office/powerpoint/2010/main" val="237907334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0"/>
          </p:nvPr>
        </p:nvSpPr>
        <p:spPr/>
        <p:txBody>
          <a:bodyPr/>
          <a:lstStyle/>
          <a:p>
            <a:pPr>
              <a:defRPr/>
            </a:pPr>
            <a:r>
              <a:rPr lang="en-US"/>
              <a:t>Instructional Material Complementing FEMA P-1051, Design Examples</a:t>
            </a:r>
            <a:endParaRPr lang="en-US" i="1" dirty="0"/>
          </a:p>
        </p:txBody>
      </p:sp>
      <p:sp>
        <p:nvSpPr>
          <p:cNvPr id="5" name="Slide Number Placeholder 4"/>
          <p:cNvSpPr>
            <a:spLocks noGrp="1"/>
          </p:cNvSpPr>
          <p:nvPr>
            <p:ph type="sldNum" sz="quarter" idx="11"/>
          </p:nvPr>
        </p:nvSpPr>
        <p:spPr>
          <a:xfrm>
            <a:off x="6672249" y="6381750"/>
            <a:ext cx="2271010" cy="319088"/>
          </a:xfrm>
        </p:spPr>
        <p:txBody>
          <a:bodyPr/>
          <a:lstStyle/>
          <a:p>
            <a:pPr>
              <a:defRPr/>
            </a:pPr>
            <a:r>
              <a:rPr lang="en-US" dirty="0"/>
              <a:t>Background 1 - </a:t>
            </a:r>
            <a:fld id="{C89CB261-678F-46C7-9B50-9F41C27EFD57}" type="slidenum">
              <a:rPr lang="en-US" smtClean="0"/>
              <a:pPr>
                <a:defRPr/>
              </a:pPr>
              <a:t>27</a:t>
            </a:fld>
            <a:endParaRPr lang="en-US" dirty="0"/>
          </a:p>
        </p:txBody>
      </p:sp>
      <p:sp>
        <p:nvSpPr>
          <p:cNvPr id="11" name="TextBox 10"/>
          <p:cNvSpPr txBox="1"/>
          <p:nvPr/>
        </p:nvSpPr>
        <p:spPr>
          <a:xfrm>
            <a:off x="6403570" y="5758019"/>
            <a:ext cx="2263351" cy="738664"/>
          </a:xfrm>
          <a:prstGeom prst="rect">
            <a:avLst/>
          </a:prstGeom>
          <a:noFill/>
        </p:spPr>
        <p:txBody>
          <a:bodyPr wrap="square" rtlCol="0">
            <a:spAutoFit/>
          </a:bodyPr>
          <a:lstStyle/>
          <a:p>
            <a:r>
              <a:rPr lang="en-NZ" sz="1400" dirty="0">
                <a:solidFill>
                  <a:schemeClr val="bg1">
                    <a:lumMod val="50000"/>
                  </a:schemeClr>
                </a:solidFill>
              </a:rPr>
              <a:t>Note: Patented </a:t>
            </a:r>
          </a:p>
          <a:p>
            <a:r>
              <a:rPr lang="en-NZ" sz="1400" dirty="0">
                <a:solidFill>
                  <a:schemeClr val="bg1">
                    <a:lumMod val="50000"/>
                  </a:schemeClr>
                </a:solidFill>
              </a:rPr>
              <a:t>Reference: MCEER, SUNY, Buffalo, NY</a:t>
            </a:r>
            <a:endParaRPr lang="en-US" sz="1400" dirty="0">
              <a:solidFill>
                <a:schemeClr val="bg1">
                  <a:lumMod val="50000"/>
                </a:schemeClr>
              </a:solidFill>
            </a:endParaRPr>
          </a:p>
        </p:txBody>
      </p:sp>
      <p:pic>
        <p:nvPicPr>
          <p:cNvPr id="6" name="Picture 5" descr="Two diagonal braces with hinges in the middle are attached to the same two locations on the structural frame.  The two braces are spread apart at the locations of the hinges, and a damper is connected between the hinges.&#10;" title="Scissor Jack"/>
          <p:cNvPicPr>
            <a:picLocks noChangeAspect="1"/>
          </p:cNvPicPr>
          <p:nvPr/>
        </p:nvPicPr>
        <p:blipFill>
          <a:blip r:embed="rId3" cstate="print"/>
          <a:stretch>
            <a:fillRect/>
          </a:stretch>
        </p:blipFill>
        <p:spPr>
          <a:xfrm>
            <a:off x="5502030" y="2419340"/>
            <a:ext cx="2943469" cy="1936013"/>
          </a:xfrm>
          <a:prstGeom prst="rect">
            <a:avLst/>
          </a:prstGeom>
        </p:spPr>
      </p:pic>
      <p:pic>
        <p:nvPicPr>
          <p:cNvPr id="14" name="Picture 13" descr="Diagonal braces has a hinge near mid-length, and the damper piston is attached between this hinge and a fixed location on the surrounding frame.  " title="Reverse Toggle"/>
          <p:cNvPicPr>
            <a:picLocks noChangeAspect="1"/>
          </p:cNvPicPr>
          <p:nvPr/>
        </p:nvPicPr>
        <p:blipFill rotWithShape="1">
          <a:blip r:embed="rId4" cstate="print"/>
          <a:srcRect t="45845"/>
          <a:stretch/>
        </p:blipFill>
        <p:spPr>
          <a:xfrm>
            <a:off x="3194440" y="4396499"/>
            <a:ext cx="2755027" cy="1784228"/>
          </a:xfrm>
          <a:prstGeom prst="rect">
            <a:avLst/>
          </a:prstGeom>
        </p:spPr>
      </p:pic>
      <p:pic>
        <p:nvPicPr>
          <p:cNvPr id="7" name="Picture 6" descr="Diagonal braces has a hinge near mid-length, and the damper piston is attached between this hinge and a fixed location on the surrounding frame.  " title="Upper Toggle"/>
          <p:cNvPicPr>
            <a:picLocks noChangeAspect="1"/>
          </p:cNvPicPr>
          <p:nvPr/>
        </p:nvPicPr>
        <p:blipFill rotWithShape="1">
          <a:blip r:embed="rId4" cstate="print"/>
          <a:srcRect b="52257"/>
          <a:stretch/>
        </p:blipFill>
        <p:spPr>
          <a:xfrm>
            <a:off x="547857" y="2478898"/>
            <a:ext cx="3149262" cy="1798053"/>
          </a:xfrm>
          <a:prstGeom prst="rect">
            <a:avLst/>
          </a:prstGeom>
        </p:spPr>
      </p:pic>
      <p:sp>
        <p:nvSpPr>
          <p:cNvPr id="3" name="Content Placeholder 2"/>
          <p:cNvSpPr>
            <a:spLocks noGrp="1"/>
          </p:cNvSpPr>
          <p:nvPr>
            <p:ph idx="1"/>
          </p:nvPr>
        </p:nvSpPr>
        <p:spPr>
          <a:xfrm>
            <a:off x="661988" y="1232214"/>
            <a:ext cx="7783512" cy="1018340"/>
          </a:xfrm>
        </p:spPr>
        <p:txBody>
          <a:bodyPr/>
          <a:lstStyle/>
          <a:p>
            <a:pPr marL="0" indent="0">
              <a:buNone/>
            </a:pPr>
            <a:r>
              <a:rPr lang="en-NZ" dirty="0">
                <a:solidFill>
                  <a:schemeClr val="accent6">
                    <a:lumMod val="75000"/>
                  </a:schemeClr>
                </a:solidFill>
              </a:rPr>
              <a:t>1.  Configurations</a:t>
            </a:r>
          </a:p>
          <a:p>
            <a:pPr marL="971550" lvl="1" indent="-514350">
              <a:buFont typeface="+mj-lt"/>
              <a:buAutoNum type="alphaLcParenR" startAt="3"/>
            </a:pPr>
            <a:r>
              <a:rPr lang="en-NZ" dirty="0"/>
              <a:t>Geometric Amplification</a:t>
            </a:r>
          </a:p>
          <a:p>
            <a:pPr marL="514350" indent="-514350">
              <a:buFont typeface="+mj-lt"/>
              <a:buAutoNum type="arabicPeriod" startAt="2"/>
            </a:pPr>
            <a:endParaRPr lang="en-NZ" u="sng" dirty="0">
              <a:solidFill>
                <a:schemeClr val="accent6">
                  <a:lumMod val="75000"/>
                </a:schemeClr>
              </a:solidFill>
            </a:endParaRPr>
          </a:p>
          <a:p>
            <a:endParaRPr lang="en-NZ" u="sng" dirty="0">
              <a:solidFill>
                <a:schemeClr val="accent6">
                  <a:lumMod val="75000"/>
                </a:schemeClr>
              </a:solidFill>
            </a:endParaRPr>
          </a:p>
        </p:txBody>
      </p:sp>
      <p:sp>
        <p:nvSpPr>
          <p:cNvPr id="2" name="Title 1"/>
          <p:cNvSpPr>
            <a:spLocks noGrp="1"/>
          </p:cNvSpPr>
          <p:nvPr>
            <p:ph type="title"/>
          </p:nvPr>
        </p:nvSpPr>
        <p:spPr/>
        <p:txBody>
          <a:bodyPr/>
          <a:lstStyle/>
          <a:p>
            <a:r>
              <a:rPr lang="en-NZ" dirty="0"/>
              <a:t>Example Projects</a:t>
            </a:r>
          </a:p>
        </p:txBody>
      </p:sp>
    </p:spTree>
    <p:extLst>
      <p:ext uri="{BB962C8B-B14F-4D97-AF65-F5344CB8AC3E}">
        <p14:creationId xmlns:p14="http://schemas.microsoft.com/office/powerpoint/2010/main" val="141188632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0"/>
          </p:nvPr>
        </p:nvSpPr>
        <p:spPr/>
        <p:txBody>
          <a:bodyPr/>
          <a:lstStyle/>
          <a:p>
            <a:pPr>
              <a:defRPr/>
            </a:pPr>
            <a:r>
              <a:rPr lang="en-US"/>
              <a:t>Instructional Material Complementing FEMA P-1051, Design Examples</a:t>
            </a:r>
            <a:endParaRPr lang="en-US" i="1" dirty="0"/>
          </a:p>
        </p:txBody>
      </p:sp>
      <p:sp>
        <p:nvSpPr>
          <p:cNvPr id="5" name="Slide Number Placeholder 4"/>
          <p:cNvSpPr>
            <a:spLocks noGrp="1"/>
          </p:cNvSpPr>
          <p:nvPr>
            <p:ph type="sldNum" sz="quarter" idx="11"/>
          </p:nvPr>
        </p:nvSpPr>
        <p:spPr>
          <a:xfrm>
            <a:off x="6672249" y="6381750"/>
            <a:ext cx="2271010" cy="319088"/>
          </a:xfrm>
        </p:spPr>
        <p:txBody>
          <a:bodyPr/>
          <a:lstStyle/>
          <a:p>
            <a:pPr>
              <a:defRPr/>
            </a:pPr>
            <a:r>
              <a:rPr lang="en-US" dirty="0"/>
              <a:t>Background 1 - </a:t>
            </a:r>
            <a:fld id="{C89CB261-678F-46C7-9B50-9F41C27EFD57}" type="slidenum">
              <a:rPr lang="en-US" smtClean="0"/>
              <a:pPr>
                <a:defRPr/>
              </a:pPr>
              <a:t>28</a:t>
            </a:fld>
            <a:endParaRPr lang="en-US" dirty="0"/>
          </a:p>
        </p:txBody>
      </p:sp>
      <p:sp>
        <p:nvSpPr>
          <p:cNvPr id="12" name="TextBox 11"/>
          <p:cNvSpPr txBox="1"/>
          <p:nvPr/>
        </p:nvSpPr>
        <p:spPr>
          <a:xfrm>
            <a:off x="5612531" y="5236294"/>
            <a:ext cx="2652129" cy="307777"/>
          </a:xfrm>
          <a:prstGeom prst="rect">
            <a:avLst/>
          </a:prstGeom>
          <a:noFill/>
        </p:spPr>
        <p:txBody>
          <a:bodyPr wrap="square" rtlCol="0">
            <a:spAutoFit/>
          </a:bodyPr>
          <a:lstStyle/>
          <a:p>
            <a:pPr algn="ctr"/>
            <a:r>
              <a:rPr lang="en-US" sz="1400" dirty="0">
                <a:solidFill>
                  <a:schemeClr val="bg1">
                    <a:lumMod val="50000"/>
                  </a:schemeClr>
                </a:solidFill>
              </a:rPr>
              <a:t>Reference: Taylor Devices</a:t>
            </a:r>
          </a:p>
        </p:txBody>
      </p:sp>
      <p:pic>
        <p:nvPicPr>
          <p:cNvPr id="10" name="Picture 1" descr="A toggle brace configuration."/>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431692" y="2909357"/>
            <a:ext cx="3013808" cy="22606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TextBox 13"/>
          <p:cNvSpPr txBox="1"/>
          <p:nvPr/>
        </p:nvSpPr>
        <p:spPr>
          <a:xfrm>
            <a:off x="1515367" y="5487949"/>
            <a:ext cx="2277035" cy="738664"/>
          </a:xfrm>
          <a:prstGeom prst="rect">
            <a:avLst/>
          </a:prstGeom>
          <a:noFill/>
        </p:spPr>
        <p:txBody>
          <a:bodyPr wrap="square" rtlCol="0">
            <a:spAutoFit/>
          </a:bodyPr>
          <a:lstStyle/>
          <a:p>
            <a:r>
              <a:rPr lang="en-NZ" sz="1400" dirty="0">
                <a:solidFill>
                  <a:schemeClr val="bg1">
                    <a:lumMod val="50000"/>
                  </a:schemeClr>
                </a:solidFill>
              </a:rPr>
              <a:t>Note: Patented </a:t>
            </a:r>
          </a:p>
          <a:p>
            <a:r>
              <a:rPr lang="en-NZ" sz="1400" dirty="0">
                <a:solidFill>
                  <a:schemeClr val="bg1">
                    <a:lumMod val="50000"/>
                  </a:schemeClr>
                </a:solidFill>
              </a:rPr>
              <a:t>Reference: Dist. Prof. M. Constantinou</a:t>
            </a:r>
            <a:endParaRPr lang="en-US" sz="1400" dirty="0">
              <a:solidFill>
                <a:schemeClr val="bg1">
                  <a:lumMod val="50000"/>
                </a:schemeClr>
              </a:solidFill>
            </a:endParaRPr>
          </a:p>
        </p:txBody>
      </p:sp>
      <p:pic>
        <p:nvPicPr>
          <p:cNvPr id="8" name="Picture 7" descr="A scissors damper configuration"/>
          <p:cNvPicPr>
            <a:picLocks noChangeAspect="1"/>
          </p:cNvPicPr>
          <p:nvPr/>
        </p:nvPicPr>
        <p:blipFill rotWithShape="1">
          <a:blip r:embed="rId4" cstate="print"/>
          <a:srcRect l="61799" b="12572"/>
          <a:stretch/>
        </p:blipFill>
        <p:spPr>
          <a:xfrm>
            <a:off x="1515367" y="2375214"/>
            <a:ext cx="2277034" cy="3082948"/>
          </a:xfrm>
          <a:prstGeom prst="rect">
            <a:avLst/>
          </a:prstGeom>
        </p:spPr>
      </p:pic>
      <p:sp>
        <p:nvSpPr>
          <p:cNvPr id="3" name="Content Placeholder 2"/>
          <p:cNvSpPr>
            <a:spLocks noGrp="1"/>
          </p:cNvSpPr>
          <p:nvPr>
            <p:ph idx="1"/>
          </p:nvPr>
        </p:nvSpPr>
        <p:spPr>
          <a:xfrm>
            <a:off x="661988" y="1232214"/>
            <a:ext cx="7783512" cy="1018340"/>
          </a:xfrm>
        </p:spPr>
        <p:txBody>
          <a:bodyPr/>
          <a:lstStyle/>
          <a:p>
            <a:pPr marL="0" indent="0">
              <a:buNone/>
            </a:pPr>
            <a:r>
              <a:rPr lang="en-NZ" dirty="0">
                <a:solidFill>
                  <a:schemeClr val="accent6">
                    <a:lumMod val="75000"/>
                  </a:schemeClr>
                </a:solidFill>
              </a:rPr>
              <a:t>1.  Configurations</a:t>
            </a:r>
          </a:p>
          <a:p>
            <a:pPr marL="971550" lvl="1" indent="-514350">
              <a:buFont typeface="+mj-lt"/>
              <a:buAutoNum type="alphaLcParenR" startAt="3"/>
            </a:pPr>
            <a:r>
              <a:rPr lang="en-NZ" dirty="0"/>
              <a:t>Geometric Amplification</a:t>
            </a:r>
          </a:p>
          <a:p>
            <a:pPr marL="514350" indent="-514350">
              <a:buFont typeface="+mj-lt"/>
              <a:buAutoNum type="arabicPeriod" startAt="2"/>
            </a:pPr>
            <a:endParaRPr lang="en-NZ" u="sng" dirty="0">
              <a:solidFill>
                <a:schemeClr val="accent6">
                  <a:lumMod val="75000"/>
                </a:schemeClr>
              </a:solidFill>
            </a:endParaRPr>
          </a:p>
          <a:p>
            <a:endParaRPr lang="en-NZ" u="sng" dirty="0">
              <a:solidFill>
                <a:schemeClr val="accent6">
                  <a:lumMod val="75000"/>
                </a:schemeClr>
              </a:solidFill>
            </a:endParaRPr>
          </a:p>
        </p:txBody>
      </p:sp>
      <p:sp>
        <p:nvSpPr>
          <p:cNvPr id="2" name="Title 1"/>
          <p:cNvSpPr>
            <a:spLocks noGrp="1"/>
          </p:cNvSpPr>
          <p:nvPr>
            <p:ph type="title"/>
          </p:nvPr>
        </p:nvSpPr>
        <p:spPr/>
        <p:txBody>
          <a:bodyPr/>
          <a:lstStyle/>
          <a:p>
            <a:r>
              <a:rPr lang="en-NZ" dirty="0"/>
              <a:t>Example Projects</a:t>
            </a:r>
          </a:p>
        </p:txBody>
      </p:sp>
    </p:spTree>
    <p:extLst>
      <p:ext uri="{BB962C8B-B14F-4D97-AF65-F5344CB8AC3E}">
        <p14:creationId xmlns:p14="http://schemas.microsoft.com/office/powerpoint/2010/main" val="19451671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0"/>
          </p:nvPr>
        </p:nvSpPr>
        <p:spPr/>
        <p:txBody>
          <a:bodyPr/>
          <a:lstStyle/>
          <a:p>
            <a:pPr>
              <a:defRPr/>
            </a:pPr>
            <a:r>
              <a:rPr lang="en-US"/>
              <a:t>Instructional Material Complementing FEMA P-1051, Design Examples</a:t>
            </a:r>
            <a:endParaRPr lang="en-US" i="1" dirty="0"/>
          </a:p>
        </p:txBody>
      </p:sp>
      <p:sp>
        <p:nvSpPr>
          <p:cNvPr id="5" name="Slide Number Placeholder 4"/>
          <p:cNvSpPr>
            <a:spLocks noGrp="1"/>
          </p:cNvSpPr>
          <p:nvPr>
            <p:ph type="sldNum" sz="quarter" idx="11"/>
          </p:nvPr>
        </p:nvSpPr>
        <p:spPr>
          <a:xfrm>
            <a:off x="6672249" y="6381750"/>
            <a:ext cx="2271010" cy="319088"/>
          </a:xfrm>
        </p:spPr>
        <p:txBody>
          <a:bodyPr/>
          <a:lstStyle/>
          <a:p>
            <a:pPr>
              <a:defRPr/>
            </a:pPr>
            <a:r>
              <a:rPr lang="en-US" dirty="0"/>
              <a:t>Background 1 - </a:t>
            </a:r>
            <a:fld id="{C89CB261-678F-46C7-9B50-9F41C27EFD57}" type="slidenum">
              <a:rPr lang="en-US" smtClean="0"/>
              <a:pPr>
                <a:defRPr/>
              </a:pPr>
              <a:t>29</a:t>
            </a:fld>
            <a:endParaRPr lang="en-US" dirty="0"/>
          </a:p>
        </p:txBody>
      </p:sp>
      <p:pic>
        <p:nvPicPr>
          <p:cNvPr id="6" name="Picture 5" descr="Two Photographs -- &#10;&#10;(RIGHT) View of the Union House in Auckland, New Zealand, which is a 13 story building with a diamond grid of diagonal braces on the exterior.  &#10;&#10;(LEFT) A typical location where brace ends are connected to the structure. Each brace connects to a triangular plate projecting out from the structural frame.  This plate yields in flexure during an earthquake, creating hysteretic damping.&#10;&#10;An early example of using metallic-yielding dissipation devices so that the structure as a whole remains undamaged can be seen in New Zealand. External cross-bracing are connected to steel plates at the base of the structure, which flexurally yield when the braces undergo tension and compression."/>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27971" y="1794644"/>
            <a:ext cx="7746746" cy="4606810"/>
          </a:xfrm>
          <a:prstGeom prst="rect">
            <a:avLst/>
          </a:prstGeom>
        </p:spPr>
      </p:pic>
      <p:sp>
        <p:nvSpPr>
          <p:cNvPr id="3" name="Content Placeholder 2"/>
          <p:cNvSpPr>
            <a:spLocks noGrp="1"/>
          </p:cNvSpPr>
          <p:nvPr>
            <p:ph idx="1"/>
          </p:nvPr>
        </p:nvSpPr>
        <p:spPr>
          <a:xfrm>
            <a:off x="148863" y="1536305"/>
            <a:ext cx="5062951" cy="1574005"/>
          </a:xfrm>
        </p:spPr>
        <p:txBody>
          <a:bodyPr/>
          <a:lstStyle/>
          <a:p>
            <a:pPr marL="0" indent="0">
              <a:buNone/>
            </a:pPr>
            <a:r>
              <a:rPr lang="en-NZ" dirty="0">
                <a:solidFill>
                  <a:schemeClr val="accent6">
                    <a:lumMod val="75000"/>
                  </a:schemeClr>
                </a:solidFill>
              </a:rPr>
              <a:t>2.  Metallic yielding devices</a:t>
            </a:r>
          </a:p>
          <a:p>
            <a:r>
              <a:rPr lang="en-NZ" dirty="0"/>
              <a:t>Union House, Auckland, New Zealand (1980s)</a:t>
            </a:r>
          </a:p>
        </p:txBody>
      </p:sp>
      <p:sp>
        <p:nvSpPr>
          <p:cNvPr id="2" name="Title 1"/>
          <p:cNvSpPr>
            <a:spLocks noGrp="1"/>
          </p:cNvSpPr>
          <p:nvPr>
            <p:ph type="title"/>
          </p:nvPr>
        </p:nvSpPr>
        <p:spPr/>
        <p:txBody>
          <a:bodyPr/>
          <a:lstStyle/>
          <a:p>
            <a:r>
              <a:rPr lang="en-NZ" dirty="0"/>
              <a:t>Example Projects</a:t>
            </a:r>
          </a:p>
        </p:txBody>
      </p:sp>
    </p:spTree>
    <p:extLst>
      <p:ext uri="{BB962C8B-B14F-4D97-AF65-F5344CB8AC3E}">
        <p14:creationId xmlns:p14="http://schemas.microsoft.com/office/powerpoint/2010/main" val="256248505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0"/>
          </p:nvPr>
        </p:nvSpPr>
        <p:spPr/>
        <p:txBody>
          <a:bodyPr/>
          <a:lstStyle/>
          <a:p>
            <a:pPr>
              <a:defRPr/>
            </a:pPr>
            <a:r>
              <a:rPr lang="en-US"/>
              <a:t>Instructional Material Complementing FEMA P-1051, Design Examples</a:t>
            </a:r>
            <a:endParaRPr lang="en-US" i="1" dirty="0"/>
          </a:p>
        </p:txBody>
      </p:sp>
      <p:sp>
        <p:nvSpPr>
          <p:cNvPr id="5" name="Slide Number Placeholder 4"/>
          <p:cNvSpPr>
            <a:spLocks noGrp="1"/>
          </p:cNvSpPr>
          <p:nvPr>
            <p:ph type="sldNum" sz="quarter" idx="11"/>
          </p:nvPr>
        </p:nvSpPr>
        <p:spPr>
          <a:xfrm>
            <a:off x="6672249" y="6381750"/>
            <a:ext cx="2271010" cy="319088"/>
          </a:xfrm>
        </p:spPr>
        <p:txBody>
          <a:bodyPr/>
          <a:lstStyle/>
          <a:p>
            <a:pPr>
              <a:defRPr/>
            </a:pPr>
            <a:r>
              <a:rPr lang="en-US" dirty="0"/>
              <a:t>Background 1 - </a:t>
            </a:r>
            <a:fld id="{C89CB261-678F-46C7-9B50-9F41C27EFD57}" type="slidenum">
              <a:rPr lang="en-US" smtClean="0"/>
              <a:pPr>
                <a:defRPr/>
              </a:pPr>
              <a:t>3</a:t>
            </a:fld>
            <a:endParaRPr lang="en-US" dirty="0"/>
          </a:p>
        </p:txBody>
      </p:sp>
      <p:sp>
        <p:nvSpPr>
          <p:cNvPr id="13" name="TextBox 12"/>
          <p:cNvSpPr txBox="1"/>
          <p:nvPr/>
        </p:nvSpPr>
        <p:spPr>
          <a:xfrm>
            <a:off x="2995398" y="5963147"/>
            <a:ext cx="3758670" cy="307777"/>
          </a:xfrm>
          <a:prstGeom prst="rect">
            <a:avLst/>
          </a:prstGeom>
          <a:noFill/>
        </p:spPr>
        <p:txBody>
          <a:bodyPr wrap="square" rtlCol="0">
            <a:spAutoFit/>
          </a:bodyPr>
          <a:lstStyle/>
          <a:p>
            <a:r>
              <a:rPr lang="en-NZ" sz="1400" dirty="0">
                <a:solidFill>
                  <a:schemeClr val="bg1">
                    <a:lumMod val="50000"/>
                  </a:schemeClr>
                </a:solidFill>
              </a:rPr>
              <a:t>Reference: MCEER, SUNY, Buffalo, NY</a:t>
            </a:r>
            <a:endParaRPr lang="en-US" sz="1400" dirty="0">
              <a:solidFill>
                <a:schemeClr val="bg1">
                  <a:lumMod val="50000"/>
                </a:schemeClr>
              </a:solidFill>
            </a:endParaRPr>
          </a:p>
        </p:txBody>
      </p:sp>
      <p:pic>
        <p:nvPicPr>
          <p:cNvPr id="14" name="Picture 13" descr="The fifth a “pinched” hysteresis loop, and the sixth an extremely pinched hysteresis loop.&#10;"/>
          <p:cNvPicPr>
            <a:picLocks noChangeAspect="1"/>
          </p:cNvPicPr>
          <p:nvPr/>
        </p:nvPicPr>
        <p:blipFill rotWithShape="1">
          <a:blip r:embed="rId3" cstate="print"/>
          <a:srcRect b="23362"/>
          <a:stretch/>
        </p:blipFill>
        <p:spPr>
          <a:xfrm>
            <a:off x="5979379" y="4963131"/>
            <a:ext cx="2789513" cy="940253"/>
          </a:xfrm>
          <a:prstGeom prst="rect">
            <a:avLst/>
          </a:prstGeom>
        </p:spPr>
      </p:pic>
      <p:pic>
        <p:nvPicPr>
          <p:cNvPr id="15" name="Picture 14" descr="Third graph is an inclined elliptical loop, the fourth a horizontal elliptical loop, "/>
          <p:cNvPicPr>
            <a:picLocks noChangeAspect="1"/>
          </p:cNvPicPr>
          <p:nvPr/>
        </p:nvPicPr>
        <p:blipFill>
          <a:blip r:embed="rId4" cstate="print"/>
          <a:stretch>
            <a:fillRect/>
          </a:stretch>
        </p:blipFill>
        <p:spPr>
          <a:xfrm>
            <a:off x="3122571" y="5016701"/>
            <a:ext cx="2856808" cy="833114"/>
          </a:xfrm>
          <a:prstGeom prst="rect">
            <a:avLst/>
          </a:prstGeom>
        </p:spPr>
      </p:pic>
      <p:sp>
        <p:nvSpPr>
          <p:cNvPr id="3" name="Content Placeholder 2"/>
          <p:cNvSpPr>
            <a:spLocks noGrp="1"/>
          </p:cNvSpPr>
          <p:nvPr>
            <p:ph idx="1"/>
          </p:nvPr>
        </p:nvSpPr>
        <p:spPr>
          <a:xfrm>
            <a:off x="661988" y="1412875"/>
            <a:ext cx="7783512" cy="3061589"/>
          </a:xfrm>
        </p:spPr>
        <p:txBody>
          <a:bodyPr/>
          <a:lstStyle/>
          <a:p>
            <a:pPr marL="0" indent="0">
              <a:buNone/>
            </a:pPr>
            <a:r>
              <a:rPr lang="en-NZ" dirty="0">
                <a:solidFill>
                  <a:schemeClr val="accent6">
                    <a:lumMod val="75000"/>
                  </a:schemeClr>
                </a:solidFill>
              </a:rPr>
              <a:t>1</a:t>
            </a:r>
            <a:r>
              <a:rPr lang="en-NZ" baseline="30000" dirty="0">
                <a:solidFill>
                  <a:schemeClr val="accent6">
                    <a:lumMod val="75000"/>
                  </a:schemeClr>
                </a:solidFill>
              </a:rPr>
              <a:t>st</a:t>
            </a:r>
            <a:r>
              <a:rPr lang="en-NZ" dirty="0">
                <a:solidFill>
                  <a:schemeClr val="accent6">
                    <a:lumMod val="75000"/>
                  </a:schemeClr>
                </a:solidFill>
              </a:rPr>
              <a:t> key concept:</a:t>
            </a:r>
          </a:p>
          <a:p>
            <a:pPr marL="0" indent="0">
              <a:buNone/>
            </a:pPr>
            <a:r>
              <a:rPr lang="en-NZ" dirty="0"/>
              <a:t>Applicable to </a:t>
            </a:r>
            <a:r>
              <a:rPr lang="en-NZ" u="sng" dirty="0">
                <a:solidFill>
                  <a:schemeClr val="accent6">
                    <a:lumMod val="75000"/>
                  </a:schemeClr>
                </a:solidFill>
              </a:rPr>
              <a:t>all types</a:t>
            </a:r>
            <a:r>
              <a:rPr lang="en-NZ" dirty="0">
                <a:solidFill>
                  <a:schemeClr val="accent6">
                    <a:lumMod val="75000"/>
                  </a:schemeClr>
                </a:solidFill>
              </a:rPr>
              <a:t> </a:t>
            </a:r>
            <a:r>
              <a:rPr lang="en-NZ" dirty="0"/>
              <a:t>of </a:t>
            </a:r>
            <a:r>
              <a:rPr lang="en-US" dirty="0"/>
              <a:t>energy dissipation devices (or “dampers”)</a:t>
            </a:r>
          </a:p>
          <a:p>
            <a:pPr lvl="1"/>
            <a:r>
              <a:rPr lang="en-US" sz="2400" dirty="0"/>
              <a:t>Dampers </a:t>
            </a:r>
            <a:r>
              <a:rPr lang="en-US" sz="2400" u="sng" dirty="0">
                <a:solidFill>
                  <a:schemeClr val="accent6">
                    <a:lumMod val="75000"/>
                  </a:schemeClr>
                </a:solidFill>
              </a:rPr>
              <a:t>absorb and dissipate</a:t>
            </a:r>
            <a:r>
              <a:rPr lang="en-US" sz="2400" dirty="0"/>
              <a:t> vibration </a:t>
            </a:r>
            <a:r>
              <a:rPr lang="en-US" sz="2400" u="sng" dirty="0">
                <a:solidFill>
                  <a:schemeClr val="accent6">
                    <a:lumMod val="75000"/>
                  </a:schemeClr>
                </a:solidFill>
              </a:rPr>
              <a:t>energy</a:t>
            </a:r>
            <a:r>
              <a:rPr lang="en-US" sz="2400" dirty="0"/>
              <a:t> through relative movement across the damper</a:t>
            </a:r>
          </a:p>
          <a:p>
            <a:pPr lvl="1"/>
            <a:r>
              <a:rPr lang="en-US" sz="2400" dirty="0"/>
              <a:t>Many types: metallic yielding, friction, viscoelastic, pure viscous and other (self-centering systems)</a:t>
            </a:r>
            <a:endParaRPr lang="en-NZ" u="sng" dirty="0">
              <a:solidFill>
                <a:schemeClr val="accent6">
                  <a:lumMod val="75000"/>
                </a:schemeClr>
              </a:solidFill>
            </a:endParaRPr>
          </a:p>
        </p:txBody>
      </p:sp>
      <p:pic>
        <p:nvPicPr>
          <p:cNvPr id="16" name="Picture 15" descr="first graph shows a diamond-shaped loop, the second shows a square loop,"/>
          <p:cNvPicPr>
            <a:picLocks noChangeAspect="1"/>
          </p:cNvPicPr>
          <p:nvPr/>
        </p:nvPicPr>
        <p:blipFill>
          <a:blip r:embed="rId5" cstate="print"/>
          <a:stretch>
            <a:fillRect/>
          </a:stretch>
        </p:blipFill>
        <p:spPr>
          <a:xfrm>
            <a:off x="585943" y="5016701"/>
            <a:ext cx="2409455" cy="812852"/>
          </a:xfrm>
          <a:prstGeom prst="rect">
            <a:avLst/>
          </a:prstGeom>
        </p:spPr>
      </p:pic>
      <p:sp>
        <p:nvSpPr>
          <p:cNvPr id="2" name="Title 1"/>
          <p:cNvSpPr>
            <a:spLocks noGrp="1"/>
          </p:cNvSpPr>
          <p:nvPr>
            <p:ph type="title"/>
          </p:nvPr>
        </p:nvSpPr>
        <p:spPr/>
        <p:txBody>
          <a:bodyPr/>
          <a:lstStyle/>
          <a:p>
            <a:r>
              <a:rPr lang="en-NZ" dirty="0">
                <a:solidFill>
                  <a:srgbClr val="FF0000"/>
                </a:solidFill>
              </a:rPr>
              <a:t>Intent of Seismic Requirements</a:t>
            </a:r>
          </a:p>
        </p:txBody>
      </p:sp>
    </p:spTree>
    <p:extLst>
      <p:ext uri="{BB962C8B-B14F-4D97-AF65-F5344CB8AC3E}">
        <p14:creationId xmlns:p14="http://schemas.microsoft.com/office/powerpoint/2010/main" val="26981258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0"/>
          </p:nvPr>
        </p:nvSpPr>
        <p:spPr/>
        <p:txBody>
          <a:bodyPr/>
          <a:lstStyle/>
          <a:p>
            <a:pPr>
              <a:defRPr/>
            </a:pPr>
            <a:r>
              <a:rPr lang="en-US"/>
              <a:t>Instructional Material Complementing FEMA P-1051, Design Examples</a:t>
            </a:r>
            <a:endParaRPr lang="en-US" i="1" dirty="0"/>
          </a:p>
        </p:txBody>
      </p:sp>
      <p:sp>
        <p:nvSpPr>
          <p:cNvPr id="5" name="Slide Number Placeholder 4"/>
          <p:cNvSpPr>
            <a:spLocks noGrp="1"/>
          </p:cNvSpPr>
          <p:nvPr>
            <p:ph type="sldNum" sz="quarter" idx="11"/>
          </p:nvPr>
        </p:nvSpPr>
        <p:spPr>
          <a:xfrm>
            <a:off x="6672249" y="6381750"/>
            <a:ext cx="2271010" cy="319088"/>
          </a:xfrm>
        </p:spPr>
        <p:txBody>
          <a:bodyPr/>
          <a:lstStyle/>
          <a:p>
            <a:pPr>
              <a:defRPr/>
            </a:pPr>
            <a:r>
              <a:rPr lang="en-US" dirty="0"/>
              <a:t>Background 1 - </a:t>
            </a:r>
            <a:fld id="{C89CB261-678F-46C7-9B50-9F41C27EFD57}" type="slidenum">
              <a:rPr lang="en-US" smtClean="0"/>
              <a:pPr>
                <a:defRPr/>
              </a:pPr>
              <a:t>30</a:t>
            </a:fld>
            <a:endParaRPr lang="en-US" dirty="0"/>
          </a:p>
        </p:txBody>
      </p:sp>
      <p:sp>
        <p:nvSpPr>
          <p:cNvPr id="14" name="TextBox 13"/>
          <p:cNvSpPr txBox="1"/>
          <p:nvPr/>
        </p:nvSpPr>
        <p:spPr>
          <a:xfrm>
            <a:off x="862416" y="5561111"/>
            <a:ext cx="3022457" cy="307777"/>
          </a:xfrm>
          <a:prstGeom prst="rect">
            <a:avLst/>
          </a:prstGeom>
          <a:noFill/>
        </p:spPr>
        <p:txBody>
          <a:bodyPr wrap="square" rtlCol="0">
            <a:spAutoFit/>
          </a:bodyPr>
          <a:lstStyle/>
          <a:p>
            <a:r>
              <a:rPr lang="en-NZ" sz="1400" dirty="0">
                <a:solidFill>
                  <a:schemeClr val="bg1">
                    <a:lumMod val="50000"/>
                  </a:schemeClr>
                </a:solidFill>
              </a:rPr>
              <a:t>Reference: http://www.siecorp.com/</a:t>
            </a:r>
            <a:endParaRPr lang="en-US" sz="1400" dirty="0">
              <a:solidFill>
                <a:schemeClr val="bg1">
                  <a:lumMod val="50000"/>
                </a:schemeClr>
              </a:solidFill>
            </a:endParaRPr>
          </a:p>
        </p:txBody>
      </p:sp>
      <p:pic>
        <p:nvPicPr>
          <p:cNvPr id="9" name="Picture 8" descr="View of the building where these damping devices are installed."/>
          <p:cNvPicPr>
            <a:picLocks noChangeAspect="1"/>
          </p:cNvPicPr>
          <p:nvPr/>
        </p:nvPicPr>
        <p:blipFill>
          <a:blip r:embed="rId3" cstate="print"/>
          <a:stretch>
            <a:fillRect/>
          </a:stretch>
        </p:blipFill>
        <p:spPr>
          <a:xfrm>
            <a:off x="4211694" y="2992236"/>
            <a:ext cx="4384662" cy="2832735"/>
          </a:xfrm>
          <a:prstGeom prst="rect">
            <a:avLst/>
          </a:prstGeom>
        </p:spPr>
      </p:pic>
      <p:pic>
        <p:nvPicPr>
          <p:cNvPr id="6" name="Picture 5" descr="A yield metal device, known as Added Damping and Stiffness, or ADAS, at the top of a pair of chevron (inverted “V”) braces.  "/>
          <p:cNvPicPr>
            <a:picLocks noChangeAspect="1"/>
          </p:cNvPicPr>
          <p:nvPr/>
        </p:nvPicPr>
        <p:blipFill>
          <a:blip r:embed="rId4" cstate="print"/>
          <a:stretch>
            <a:fillRect/>
          </a:stretch>
        </p:blipFill>
        <p:spPr>
          <a:xfrm>
            <a:off x="802020" y="3348365"/>
            <a:ext cx="3143250" cy="2080885"/>
          </a:xfrm>
          <a:prstGeom prst="rect">
            <a:avLst/>
          </a:prstGeom>
        </p:spPr>
      </p:pic>
      <p:sp>
        <p:nvSpPr>
          <p:cNvPr id="3" name="Content Placeholder 2"/>
          <p:cNvSpPr>
            <a:spLocks noGrp="1"/>
          </p:cNvSpPr>
          <p:nvPr>
            <p:ph idx="1"/>
          </p:nvPr>
        </p:nvSpPr>
        <p:spPr>
          <a:xfrm>
            <a:off x="661988" y="1412875"/>
            <a:ext cx="8281271" cy="3349625"/>
          </a:xfrm>
        </p:spPr>
        <p:txBody>
          <a:bodyPr/>
          <a:lstStyle/>
          <a:p>
            <a:pPr marL="0" indent="0">
              <a:buNone/>
            </a:pPr>
            <a:r>
              <a:rPr lang="en-NZ" dirty="0">
                <a:solidFill>
                  <a:schemeClr val="accent6">
                    <a:lumMod val="75000"/>
                  </a:schemeClr>
                </a:solidFill>
              </a:rPr>
              <a:t>2.  Metallic yielding devices</a:t>
            </a:r>
          </a:p>
          <a:p>
            <a:r>
              <a:rPr lang="en-NZ" dirty="0"/>
              <a:t>ADAS system in Wells Fargo Bank building, San Francisco.</a:t>
            </a:r>
          </a:p>
          <a:p>
            <a:endParaRPr lang="en-US" sz="2400" i="1" dirty="0"/>
          </a:p>
          <a:p>
            <a:endParaRPr lang="en-NZ" u="sng" dirty="0">
              <a:solidFill>
                <a:schemeClr val="accent6">
                  <a:lumMod val="75000"/>
                </a:schemeClr>
              </a:solidFill>
            </a:endParaRPr>
          </a:p>
        </p:txBody>
      </p:sp>
      <p:sp>
        <p:nvSpPr>
          <p:cNvPr id="2" name="Title 1"/>
          <p:cNvSpPr>
            <a:spLocks noGrp="1"/>
          </p:cNvSpPr>
          <p:nvPr>
            <p:ph type="title"/>
          </p:nvPr>
        </p:nvSpPr>
        <p:spPr/>
        <p:txBody>
          <a:bodyPr/>
          <a:lstStyle/>
          <a:p>
            <a:r>
              <a:rPr lang="en-NZ" dirty="0"/>
              <a:t>Example Projects</a:t>
            </a:r>
          </a:p>
        </p:txBody>
      </p:sp>
    </p:spTree>
    <p:extLst>
      <p:ext uri="{BB962C8B-B14F-4D97-AF65-F5344CB8AC3E}">
        <p14:creationId xmlns:p14="http://schemas.microsoft.com/office/powerpoint/2010/main" val="57958831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0"/>
          </p:nvPr>
        </p:nvSpPr>
        <p:spPr/>
        <p:txBody>
          <a:bodyPr/>
          <a:lstStyle/>
          <a:p>
            <a:pPr>
              <a:defRPr/>
            </a:pPr>
            <a:r>
              <a:rPr lang="en-US"/>
              <a:t>Instructional Material Complementing FEMA P-1051, Design Examples</a:t>
            </a:r>
            <a:endParaRPr lang="en-US" i="1" dirty="0"/>
          </a:p>
        </p:txBody>
      </p:sp>
      <p:sp>
        <p:nvSpPr>
          <p:cNvPr id="5" name="Slide Number Placeholder 4"/>
          <p:cNvSpPr>
            <a:spLocks noGrp="1"/>
          </p:cNvSpPr>
          <p:nvPr>
            <p:ph type="sldNum" sz="quarter" idx="11"/>
          </p:nvPr>
        </p:nvSpPr>
        <p:spPr>
          <a:xfrm>
            <a:off x="6672249" y="6381750"/>
            <a:ext cx="2271010" cy="319088"/>
          </a:xfrm>
        </p:spPr>
        <p:txBody>
          <a:bodyPr/>
          <a:lstStyle/>
          <a:p>
            <a:pPr>
              <a:defRPr/>
            </a:pPr>
            <a:r>
              <a:rPr lang="en-US" dirty="0"/>
              <a:t>Background 1 - </a:t>
            </a:r>
            <a:fld id="{C89CB261-678F-46C7-9B50-9F41C27EFD57}" type="slidenum">
              <a:rPr lang="en-US" smtClean="0"/>
              <a:pPr>
                <a:defRPr/>
              </a:pPr>
              <a:t>31</a:t>
            </a:fld>
            <a:endParaRPr lang="en-US" dirty="0"/>
          </a:p>
        </p:txBody>
      </p:sp>
      <p:sp>
        <p:nvSpPr>
          <p:cNvPr id="8" name="TextBox 7"/>
          <p:cNvSpPr txBox="1"/>
          <p:nvPr/>
        </p:nvSpPr>
        <p:spPr>
          <a:xfrm>
            <a:off x="3060772" y="5718615"/>
            <a:ext cx="3022457" cy="307777"/>
          </a:xfrm>
          <a:prstGeom prst="rect">
            <a:avLst/>
          </a:prstGeom>
          <a:noFill/>
        </p:spPr>
        <p:txBody>
          <a:bodyPr wrap="square" rtlCol="0">
            <a:spAutoFit/>
          </a:bodyPr>
          <a:lstStyle/>
          <a:p>
            <a:r>
              <a:rPr lang="en-NZ" sz="1400" dirty="0">
                <a:solidFill>
                  <a:schemeClr val="bg1">
                    <a:lumMod val="50000"/>
                  </a:schemeClr>
                </a:solidFill>
              </a:rPr>
              <a:t>Reference: www.starseismic.net</a:t>
            </a:r>
          </a:p>
        </p:txBody>
      </p:sp>
      <p:pic>
        <p:nvPicPr>
          <p:cNvPr id="10" name="Picture 9" descr="(LEFT) A compression brace that is laterally constrained from buckling by a series of evenly spaced rollers over the length of the brace.  &#10;&#10;(RIGHT) The internal arrangement of a buckling restrained brace, in which the internal steel brace is prevented from buckling laterally by a casing and grout that constrain lateral movement of the brace."/>
          <p:cNvPicPr>
            <a:picLocks noChangeAspect="1"/>
          </p:cNvPicPr>
          <p:nvPr/>
        </p:nvPicPr>
        <p:blipFill>
          <a:blip r:embed="rId3" cstate="print"/>
          <a:stretch>
            <a:fillRect/>
          </a:stretch>
        </p:blipFill>
        <p:spPr>
          <a:xfrm>
            <a:off x="2463366" y="3133344"/>
            <a:ext cx="4217269" cy="2428355"/>
          </a:xfrm>
          <a:prstGeom prst="rect">
            <a:avLst/>
          </a:prstGeom>
        </p:spPr>
      </p:pic>
      <p:sp>
        <p:nvSpPr>
          <p:cNvPr id="3" name="Content Placeholder 2"/>
          <p:cNvSpPr>
            <a:spLocks noGrp="1"/>
          </p:cNvSpPr>
          <p:nvPr>
            <p:ph idx="1"/>
          </p:nvPr>
        </p:nvSpPr>
        <p:spPr>
          <a:xfrm>
            <a:off x="661988" y="1412875"/>
            <a:ext cx="7783512" cy="2001192"/>
          </a:xfrm>
        </p:spPr>
        <p:txBody>
          <a:bodyPr/>
          <a:lstStyle/>
          <a:p>
            <a:pPr marL="0" indent="0">
              <a:buNone/>
            </a:pPr>
            <a:r>
              <a:rPr lang="en-NZ" dirty="0">
                <a:solidFill>
                  <a:schemeClr val="accent6">
                    <a:lumMod val="75000"/>
                  </a:schemeClr>
                </a:solidFill>
              </a:rPr>
              <a:t>2.  Metallic yielding devices:</a:t>
            </a:r>
          </a:p>
          <a:p>
            <a:pPr lvl="1"/>
            <a:r>
              <a:rPr lang="en-NZ" sz="2400" dirty="0">
                <a:solidFill>
                  <a:srgbClr val="FF0000"/>
                </a:solidFill>
              </a:rPr>
              <a:t>In the past: </a:t>
            </a:r>
            <a:r>
              <a:rPr lang="en-NZ" sz="2400" dirty="0"/>
              <a:t>Buckling-restrained brace (BRB) = steel yielding device that </a:t>
            </a:r>
            <a:r>
              <a:rPr lang="en-NZ" sz="2400" u="sng" dirty="0">
                <a:solidFill>
                  <a:schemeClr val="accent6">
                    <a:lumMod val="75000"/>
                  </a:schemeClr>
                </a:solidFill>
              </a:rPr>
              <a:t>supplements</a:t>
            </a:r>
            <a:r>
              <a:rPr lang="en-NZ" sz="2400" dirty="0"/>
              <a:t> a special moment resisting frame (SMRF) building.</a:t>
            </a:r>
          </a:p>
        </p:txBody>
      </p:sp>
      <p:sp>
        <p:nvSpPr>
          <p:cNvPr id="2" name="Title 1"/>
          <p:cNvSpPr>
            <a:spLocks noGrp="1"/>
          </p:cNvSpPr>
          <p:nvPr>
            <p:ph type="title"/>
          </p:nvPr>
        </p:nvSpPr>
        <p:spPr/>
        <p:txBody>
          <a:bodyPr/>
          <a:lstStyle/>
          <a:p>
            <a:r>
              <a:rPr lang="en-NZ" dirty="0"/>
              <a:t>Example Projects</a:t>
            </a:r>
          </a:p>
        </p:txBody>
      </p:sp>
    </p:spTree>
    <p:extLst>
      <p:ext uri="{BB962C8B-B14F-4D97-AF65-F5344CB8AC3E}">
        <p14:creationId xmlns:p14="http://schemas.microsoft.com/office/powerpoint/2010/main" val="126331196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0"/>
          </p:nvPr>
        </p:nvSpPr>
        <p:spPr/>
        <p:txBody>
          <a:bodyPr/>
          <a:lstStyle/>
          <a:p>
            <a:pPr>
              <a:defRPr/>
            </a:pPr>
            <a:r>
              <a:rPr lang="en-US"/>
              <a:t>Instructional Material Complementing FEMA P-1051, Design Examples</a:t>
            </a:r>
            <a:endParaRPr lang="en-US" i="1" dirty="0"/>
          </a:p>
        </p:txBody>
      </p:sp>
      <p:sp>
        <p:nvSpPr>
          <p:cNvPr id="5" name="Slide Number Placeholder 4"/>
          <p:cNvSpPr>
            <a:spLocks noGrp="1"/>
          </p:cNvSpPr>
          <p:nvPr>
            <p:ph type="sldNum" sz="quarter" idx="11"/>
          </p:nvPr>
        </p:nvSpPr>
        <p:spPr>
          <a:xfrm>
            <a:off x="6672249" y="6381750"/>
            <a:ext cx="2271010" cy="319088"/>
          </a:xfrm>
        </p:spPr>
        <p:txBody>
          <a:bodyPr/>
          <a:lstStyle/>
          <a:p>
            <a:pPr>
              <a:defRPr/>
            </a:pPr>
            <a:r>
              <a:rPr lang="en-US" dirty="0"/>
              <a:t>Background 1 - </a:t>
            </a:r>
            <a:fld id="{C89CB261-678F-46C7-9B50-9F41C27EFD57}" type="slidenum">
              <a:rPr lang="en-US" smtClean="0"/>
              <a:pPr>
                <a:defRPr/>
              </a:pPr>
              <a:t>32</a:t>
            </a:fld>
            <a:endParaRPr lang="en-US" dirty="0"/>
          </a:p>
        </p:txBody>
      </p:sp>
      <p:sp>
        <p:nvSpPr>
          <p:cNvPr id="8" name="TextBox 7"/>
          <p:cNvSpPr txBox="1"/>
          <p:nvPr/>
        </p:nvSpPr>
        <p:spPr>
          <a:xfrm>
            <a:off x="5475070" y="6149924"/>
            <a:ext cx="3022457" cy="307777"/>
          </a:xfrm>
          <a:prstGeom prst="rect">
            <a:avLst/>
          </a:prstGeom>
          <a:noFill/>
        </p:spPr>
        <p:txBody>
          <a:bodyPr wrap="square" rtlCol="0">
            <a:spAutoFit/>
          </a:bodyPr>
          <a:lstStyle/>
          <a:p>
            <a:r>
              <a:rPr lang="en-NZ" sz="1400" dirty="0">
                <a:solidFill>
                  <a:schemeClr val="bg1">
                    <a:lumMod val="50000"/>
                  </a:schemeClr>
                </a:solidFill>
              </a:rPr>
              <a:t>Reference: NIST GCR 15-917-34</a:t>
            </a:r>
          </a:p>
        </p:txBody>
      </p:sp>
      <p:pic>
        <p:nvPicPr>
          <p:cNvPr id="10" name="Picture 9" descr="An elevation of a structural frame four stories high by three bays wide.  Buckling restrained braces are shown installed in a chevron configuration in the left bay of each floor."/>
          <p:cNvPicPr>
            <a:picLocks noChangeAspect="1"/>
          </p:cNvPicPr>
          <p:nvPr/>
        </p:nvPicPr>
        <p:blipFill rotWithShape="1">
          <a:blip r:embed="rId3" cstate="print"/>
          <a:srcRect b="6150"/>
          <a:stretch/>
        </p:blipFill>
        <p:spPr>
          <a:xfrm>
            <a:off x="5112691" y="3277295"/>
            <a:ext cx="3638908" cy="2948577"/>
          </a:xfrm>
          <a:prstGeom prst="rect">
            <a:avLst/>
          </a:prstGeom>
        </p:spPr>
      </p:pic>
      <p:sp>
        <p:nvSpPr>
          <p:cNvPr id="11" name="TextBox 10"/>
          <p:cNvSpPr txBox="1"/>
          <p:nvPr/>
        </p:nvSpPr>
        <p:spPr>
          <a:xfrm>
            <a:off x="1255869" y="5718615"/>
            <a:ext cx="3022457" cy="307777"/>
          </a:xfrm>
          <a:prstGeom prst="rect">
            <a:avLst/>
          </a:prstGeom>
          <a:noFill/>
        </p:spPr>
        <p:txBody>
          <a:bodyPr wrap="square" rtlCol="0">
            <a:spAutoFit/>
          </a:bodyPr>
          <a:lstStyle/>
          <a:p>
            <a:r>
              <a:rPr lang="en-NZ" sz="1400" dirty="0">
                <a:solidFill>
                  <a:schemeClr val="bg1">
                    <a:lumMod val="50000"/>
                  </a:schemeClr>
                </a:solidFill>
              </a:rPr>
              <a:t>Reference: www.starseismic.net</a:t>
            </a:r>
          </a:p>
        </p:txBody>
      </p:sp>
      <p:pic>
        <p:nvPicPr>
          <p:cNvPr id="6" name="Picture 5" descr="(LEFT) A compression brace that is laterally constrained from buckling by a series of evenly spaced rollers over the length of the brace.  &#10;&#10;(RIGHT) The internal arrangement of a buckling restrained brace, in which the internal steel brace is prevented from buckling laterally by a casing and grout that constrain lateral movement of the brace."/>
          <p:cNvPicPr>
            <a:picLocks noChangeAspect="1"/>
          </p:cNvPicPr>
          <p:nvPr/>
        </p:nvPicPr>
        <p:blipFill>
          <a:blip r:embed="rId4" cstate="print"/>
          <a:stretch>
            <a:fillRect/>
          </a:stretch>
        </p:blipFill>
        <p:spPr>
          <a:xfrm>
            <a:off x="1022377" y="3561709"/>
            <a:ext cx="3489443" cy="2009264"/>
          </a:xfrm>
          <a:prstGeom prst="rect">
            <a:avLst/>
          </a:prstGeom>
        </p:spPr>
      </p:pic>
      <p:sp>
        <p:nvSpPr>
          <p:cNvPr id="3" name="Content Placeholder 2"/>
          <p:cNvSpPr>
            <a:spLocks noGrp="1"/>
          </p:cNvSpPr>
          <p:nvPr>
            <p:ph idx="1"/>
          </p:nvPr>
        </p:nvSpPr>
        <p:spPr>
          <a:xfrm>
            <a:off x="661988" y="1412875"/>
            <a:ext cx="7783512" cy="4582408"/>
          </a:xfrm>
        </p:spPr>
        <p:txBody>
          <a:bodyPr/>
          <a:lstStyle/>
          <a:p>
            <a:pPr marL="0" indent="0">
              <a:buNone/>
            </a:pPr>
            <a:r>
              <a:rPr lang="en-NZ" dirty="0">
                <a:solidFill>
                  <a:schemeClr val="accent6">
                    <a:lumMod val="75000"/>
                  </a:schemeClr>
                </a:solidFill>
              </a:rPr>
              <a:t>2.  Metallic yielding devices:</a:t>
            </a:r>
          </a:p>
          <a:p>
            <a:pPr lvl="1"/>
            <a:r>
              <a:rPr lang="en-NZ" sz="2400" dirty="0">
                <a:solidFill>
                  <a:srgbClr val="FF0000"/>
                </a:solidFill>
              </a:rPr>
              <a:t>In the past: </a:t>
            </a:r>
            <a:r>
              <a:rPr lang="en-NZ" sz="2400" dirty="0"/>
              <a:t>Buckling-restrained brace (BRB) = steel yielding device that </a:t>
            </a:r>
            <a:r>
              <a:rPr lang="en-NZ" sz="2400" u="sng" dirty="0">
                <a:solidFill>
                  <a:schemeClr val="accent6">
                    <a:lumMod val="75000"/>
                  </a:schemeClr>
                </a:solidFill>
              </a:rPr>
              <a:t>supplements</a:t>
            </a:r>
            <a:r>
              <a:rPr lang="en-NZ" sz="2400" dirty="0"/>
              <a:t> a special moment resisting frame (SMRF) building.</a:t>
            </a:r>
          </a:p>
          <a:p>
            <a:endParaRPr lang="en-US" sz="2400" i="1" dirty="0"/>
          </a:p>
          <a:p>
            <a:endParaRPr lang="en-NZ" u="sng" dirty="0">
              <a:solidFill>
                <a:schemeClr val="accent6">
                  <a:lumMod val="75000"/>
                </a:schemeClr>
              </a:solidFill>
            </a:endParaRPr>
          </a:p>
        </p:txBody>
      </p:sp>
      <p:sp>
        <p:nvSpPr>
          <p:cNvPr id="2" name="Title 1"/>
          <p:cNvSpPr>
            <a:spLocks noGrp="1"/>
          </p:cNvSpPr>
          <p:nvPr>
            <p:ph type="title"/>
          </p:nvPr>
        </p:nvSpPr>
        <p:spPr/>
        <p:txBody>
          <a:bodyPr/>
          <a:lstStyle/>
          <a:p>
            <a:r>
              <a:rPr lang="en-NZ" dirty="0"/>
              <a:t>Example Projects</a:t>
            </a:r>
          </a:p>
        </p:txBody>
      </p:sp>
    </p:spTree>
    <p:extLst>
      <p:ext uri="{BB962C8B-B14F-4D97-AF65-F5344CB8AC3E}">
        <p14:creationId xmlns:p14="http://schemas.microsoft.com/office/powerpoint/2010/main" val="24420348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0"/>
          </p:nvPr>
        </p:nvSpPr>
        <p:spPr/>
        <p:txBody>
          <a:bodyPr/>
          <a:lstStyle/>
          <a:p>
            <a:pPr>
              <a:defRPr/>
            </a:pPr>
            <a:r>
              <a:rPr lang="en-US"/>
              <a:t>Instructional Material Complementing FEMA P-1051, Design Examples</a:t>
            </a:r>
            <a:endParaRPr lang="en-US" i="1" dirty="0"/>
          </a:p>
        </p:txBody>
      </p:sp>
      <p:sp>
        <p:nvSpPr>
          <p:cNvPr id="5" name="Slide Number Placeholder 4"/>
          <p:cNvSpPr>
            <a:spLocks noGrp="1"/>
          </p:cNvSpPr>
          <p:nvPr>
            <p:ph type="sldNum" sz="quarter" idx="11"/>
          </p:nvPr>
        </p:nvSpPr>
        <p:spPr>
          <a:xfrm>
            <a:off x="6672249" y="6381750"/>
            <a:ext cx="2271010" cy="319088"/>
          </a:xfrm>
        </p:spPr>
        <p:txBody>
          <a:bodyPr/>
          <a:lstStyle/>
          <a:p>
            <a:pPr>
              <a:defRPr/>
            </a:pPr>
            <a:r>
              <a:rPr lang="en-US" dirty="0"/>
              <a:t>Background 1 - </a:t>
            </a:r>
            <a:fld id="{C89CB261-678F-46C7-9B50-9F41C27EFD57}" type="slidenum">
              <a:rPr lang="en-US" smtClean="0"/>
              <a:pPr>
                <a:defRPr/>
              </a:pPr>
              <a:t>33</a:t>
            </a:fld>
            <a:endParaRPr lang="en-US" dirty="0"/>
          </a:p>
        </p:txBody>
      </p:sp>
      <p:sp>
        <p:nvSpPr>
          <p:cNvPr id="10" name="TextBox 9"/>
          <p:cNvSpPr txBox="1"/>
          <p:nvPr/>
        </p:nvSpPr>
        <p:spPr>
          <a:xfrm>
            <a:off x="3356556" y="5196090"/>
            <a:ext cx="3323644" cy="830997"/>
          </a:xfrm>
          <a:prstGeom prst="rect">
            <a:avLst/>
          </a:prstGeom>
          <a:noFill/>
        </p:spPr>
        <p:txBody>
          <a:bodyPr wrap="square" rtlCol="0">
            <a:spAutoFit/>
          </a:bodyPr>
          <a:lstStyle/>
          <a:p>
            <a:r>
              <a:rPr lang="en-US" dirty="0">
                <a:solidFill>
                  <a:srgbClr val="FF0000"/>
                </a:solidFill>
              </a:rPr>
              <a:t>Accounts for energy dissipation ability</a:t>
            </a:r>
          </a:p>
        </p:txBody>
      </p:sp>
      <p:pic>
        <p:nvPicPr>
          <p:cNvPr id="9" name="Picture 8" descr="Response Modification Coefficient (8) is highlighted in red box" title="Table 12.2-1 Design Coefficients and Factors for Seismic Force-Resisting Systems"/>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40987" y="2933194"/>
            <a:ext cx="8320714" cy="2262896"/>
          </a:xfrm>
          <a:prstGeom prst="rect">
            <a:avLst/>
          </a:prstGeom>
        </p:spPr>
      </p:pic>
      <p:sp>
        <p:nvSpPr>
          <p:cNvPr id="3" name="Content Placeholder 2"/>
          <p:cNvSpPr>
            <a:spLocks noGrp="1"/>
          </p:cNvSpPr>
          <p:nvPr>
            <p:ph idx="1"/>
          </p:nvPr>
        </p:nvSpPr>
        <p:spPr>
          <a:xfrm>
            <a:off x="661988" y="1412875"/>
            <a:ext cx="7783512" cy="4582408"/>
          </a:xfrm>
        </p:spPr>
        <p:txBody>
          <a:bodyPr/>
          <a:lstStyle/>
          <a:p>
            <a:pPr marL="0" indent="0">
              <a:buNone/>
            </a:pPr>
            <a:r>
              <a:rPr lang="en-NZ" dirty="0">
                <a:solidFill>
                  <a:schemeClr val="accent6">
                    <a:lumMod val="75000"/>
                  </a:schemeClr>
                </a:solidFill>
              </a:rPr>
              <a:t>2.  Metallic yielding devices:</a:t>
            </a:r>
          </a:p>
          <a:p>
            <a:pPr lvl="1"/>
            <a:r>
              <a:rPr lang="en-NZ" sz="2400" dirty="0">
                <a:solidFill>
                  <a:srgbClr val="FF0000"/>
                </a:solidFill>
              </a:rPr>
              <a:t>Now</a:t>
            </a:r>
            <a:r>
              <a:rPr lang="en-NZ" sz="2400" dirty="0"/>
              <a:t> the BRB is permitted to be the primary load path and does not require a SMRF:</a:t>
            </a:r>
          </a:p>
          <a:p>
            <a:endParaRPr lang="en-US" sz="2400" i="1" dirty="0"/>
          </a:p>
          <a:p>
            <a:endParaRPr lang="en-NZ" u="sng" dirty="0">
              <a:solidFill>
                <a:schemeClr val="accent6">
                  <a:lumMod val="75000"/>
                </a:schemeClr>
              </a:solidFill>
            </a:endParaRPr>
          </a:p>
        </p:txBody>
      </p:sp>
      <p:sp>
        <p:nvSpPr>
          <p:cNvPr id="2" name="Title 1"/>
          <p:cNvSpPr>
            <a:spLocks noGrp="1"/>
          </p:cNvSpPr>
          <p:nvPr>
            <p:ph type="title"/>
          </p:nvPr>
        </p:nvSpPr>
        <p:spPr/>
        <p:txBody>
          <a:bodyPr/>
          <a:lstStyle/>
          <a:p>
            <a:r>
              <a:rPr lang="en-NZ" dirty="0"/>
              <a:t>Example Projects</a:t>
            </a:r>
          </a:p>
        </p:txBody>
      </p:sp>
    </p:spTree>
    <p:extLst>
      <p:ext uri="{BB962C8B-B14F-4D97-AF65-F5344CB8AC3E}">
        <p14:creationId xmlns:p14="http://schemas.microsoft.com/office/powerpoint/2010/main" val="18532768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0"/>
          </p:nvPr>
        </p:nvSpPr>
        <p:spPr/>
        <p:txBody>
          <a:bodyPr/>
          <a:lstStyle/>
          <a:p>
            <a:pPr>
              <a:defRPr/>
            </a:pPr>
            <a:r>
              <a:rPr lang="en-US"/>
              <a:t>Instructional Material Complementing FEMA P-1051, Design Examples</a:t>
            </a:r>
            <a:endParaRPr lang="en-US" i="1" dirty="0"/>
          </a:p>
        </p:txBody>
      </p:sp>
      <p:sp>
        <p:nvSpPr>
          <p:cNvPr id="5" name="Slide Number Placeholder 4"/>
          <p:cNvSpPr>
            <a:spLocks noGrp="1"/>
          </p:cNvSpPr>
          <p:nvPr>
            <p:ph type="sldNum" sz="quarter" idx="11"/>
          </p:nvPr>
        </p:nvSpPr>
        <p:spPr>
          <a:xfrm>
            <a:off x="6672249" y="6381750"/>
            <a:ext cx="2271010" cy="319088"/>
          </a:xfrm>
        </p:spPr>
        <p:txBody>
          <a:bodyPr/>
          <a:lstStyle/>
          <a:p>
            <a:pPr>
              <a:defRPr/>
            </a:pPr>
            <a:r>
              <a:rPr lang="en-US" dirty="0"/>
              <a:t>Background 1 - </a:t>
            </a:r>
            <a:fld id="{C89CB261-678F-46C7-9B50-9F41C27EFD57}" type="slidenum">
              <a:rPr lang="en-US" smtClean="0"/>
              <a:pPr>
                <a:defRPr/>
              </a:pPr>
              <a:t>34</a:t>
            </a:fld>
            <a:endParaRPr lang="en-US" dirty="0"/>
          </a:p>
        </p:txBody>
      </p:sp>
      <p:sp>
        <p:nvSpPr>
          <p:cNvPr id="30" name="TextBox 29"/>
          <p:cNvSpPr txBox="1"/>
          <p:nvPr/>
        </p:nvSpPr>
        <p:spPr>
          <a:xfrm>
            <a:off x="7068710" y="5926544"/>
            <a:ext cx="1594237" cy="276999"/>
          </a:xfrm>
          <a:prstGeom prst="rect">
            <a:avLst/>
          </a:prstGeom>
          <a:noFill/>
        </p:spPr>
        <p:txBody>
          <a:bodyPr wrap="square" rtlCol="0">
            <a:spAutoFit/>
          </a:bodyPr>
          <a:lstStyle/>
          <a:p>
            <a:r>
              <a:rPr lang="en-US" sz="1200" dirty="0"/>
              <a:t>Reference: J. Love</a:t>
            </a:r>
          </a:p>
        </p:txBody>
      </p:sp>
      <p:pic>
        <p:nvPicPr>
          <p:cNvPr id="14" name="Picture 13" descr="California pacific Medical Center under construction."/>
          <p:cNvPicPr>
            <a:picLocks noChangeAspect="1"/>
          </p:cNvPicPr>
          <p:nvPr/>
        </p:nvPicPr>
        <p:blipFill>
          <a:blip r:embed="rId3" cstate="print"/>
          <a:stretch>
            <a:fillRect/>
          </a:stretch>
        </p:blipFill>
        <p:spPr>
          <a:xfrm>
            <a:off x="831260" y="2514881"/>
            <a:ext cx="7614240" cy="3390619"/>
          </a:xfrm>
          <a:prstGeom prst="rect">
            <a:avLst/>
          </a:prstGeom>
        </p:spPr>
      </p:pic>
      <p:grpSp>
        <p:nvGrpSpPr>
          <p:cNvPr id="11" name="Group 10" descr="dampers -- red arrow pointing to picture"/>
          <p:cNvGrpSpPr/>
          <p:nvPr/>
        </p:nvGrpSpPr>
        <p:grpSpPr>
          <a:xfrm>
            <a:off x="6680200" y="1893672"/>
            <a:ext cx="1573254" cy="1008554"/>
            <a:chOff x="6680200" y="1893672"/>
            <a:chExt cx="1573254" cy="1008554"/>
          </a:xfrm>
        </p:grpSpPr>
        <p:sp>
          <p:nvSpPr>
            <p:cNvPr id="16" name="TextBox 15"/>
            <p:cNvSpPr txBox="1"/>
            <p:nvPr/>
          </p:nvSpPr>
          <p:spPr>
            <a:xfrm>
              <a:off x="6680200" y="1893672"/>
              <a:ext cx="1573254" cy="461665"/>
            </a:xfrm>
            <a:prstGeom prst="rect">
              <a:avLst/>
            </a:prstGeom>
            <a:noFill/>
            <a:ln>
              <a:solidFill>
                <a:srgbClr val="FF0000"/>
              </a:solidFill>
            </a:ln>
          </p:spPr>
          <p:txBody>
            <a:bodyPr wrap="square" rtlCol="0">
              <a:spAutoFit/>
            </a:bodyPr>
            <a:lstStyle/>
            <a:p>
              <a:r>
                <a:rPr lang="en-US" dirty="0">
                  <a:solidFill>
                    <a:srgbClr val="FF0000"/>
                  </a:solidFill>
                </a:rPr>
                <a:t>Dampers</a:t>
              </a:r>
            </a:p>
          </p:txBody>
        </p:sp>
        <p:cxnSp>
          <p:nvCxnSpPr>
            <p:cNvPr id="8" name="Straight Arrow Connector 7"/>
            <p:cNvCxnSpPr>
              <a:stCxn id="16" idx="2"/>
            </p:cNvCxnSpPr>
            <p:nvPr/>
          </p:nvCxnSpPr>
          <p:spPr bwMode="auto">
            <a:xfrm flipH="1">
              <a:off x="7068710" y="2355337"/>
              <a:ext cx="398117" cy="546889"/>
            </a:xfrm>
            <a:prstGeom prst="straightConnector1">
              <a:avLst/>
            </a:prstGeom>
            <a:solidFill>
              <a:schemeClr val="accent1"/>
            </a:solidFill>
            <a:ln w="38100" cap="flat" cmpd="sng" algn="ctr">
              <a:solidFill>
                <a:srgbClr val="FF0000"/>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sp>
        <p:nvSpPr>
          <p:cNvPr id="3" name="Content Placeholder 2"/>
          <p:cNvSpPr>
            <a:spLocks noGrp="1"/>
          </p:cNvSpPr>
          <p:nvPr>
            <p:ph idx="1"/>
          </p:nvPr>
        </p:nvSpPr>
        <p:spPr>
          <a:xfrm>
            <a:off x="661988" y="1412876"/>
            <a:ext cx="8281271" cy="1102006"/>
          </a:xfrm>
        </p:spPr>
        <p:txBody>
          <a:bodyPr/>
          <a:lstStyle/>
          <a:p>
            <a:pPr marL="0" indent="0">
              <a:buNone/>
            </a:pPr>
            <a:r>
              <a:rPr lang="en-NZ" dirty="0">
                <a:solidFill>
                  <a:schemeClr val="accent6">
                    <a:lumMod val="75000"/>
                  </a:schemeClr>
                </a:solidFill>
              </a:rPr>
              <a:t>3. Viscous Wall Dampers (VWD)</a:t>
            </a:r>
          </a:p>
          <a:p>
            <a:r>
              <a:rPr lang="en-NZ" dirty="0"/>
              <a:t>California Pacific Medical </a:t>
            </a:r>
            <a:r>
              <a:rPr lang="en-US" dirty="0"/>
              <a:t>Center</a:t>
            </a:r>
          </a:p>
        </p:txBody>
      </p:sp>
      <p:sp>
        <p:nvSpPr>
          <p:cNvPr id="2" name="Title 1"/>
          <p:cNvSpPr>
            <a:spLocks noGrp="1"/>
          </p:cNvSpPr>
          <p:nvPr>
            <p:ph type="title"/>
          </p:nvPr>
        </p:nvSpPr>
        <p:spPr/>
        <p:txBody>
          <a:bodyPr/>
          <a:lstStyle/>
          <a:p>
            <a:r>
              <a:rPr lang="en-NZ" dirty="0"/>
              <a:t>Example Projects</a:t>
            </a:r>
          </a:p>
        </p:txBody>
      </p:sp>
    </p:spTree>
    <p:extLst>
      <p:ext uri="{BB962C8B-B14F-4D97-AF65-F5344CB8AC3E}">
        <p14:creationId xmlns:p14="http://schemas.microsoft.com/office/powerpoint/2010/main" val="1286180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0"/>
          </p:nvPr>
        </p:nvSpPr>
        <p:spPr/>
        <p:txBody>
          <a:bodyPr/>
          <a:lstStyle/>
          <a:p>
            <a:pPr>
              <a:defRPr/>
            </a:pPr>
            <a:r>
              <a:rPr lang="en-US"/>
              <a:t>Instructional Material Complementing FEMA P-1051, Design Examples</a:t>
            </a:r>
            <a:endParaRPr lang="en-US" i="1" dirty="0"/>
          </a:p>
        </p:txBody>
      </p:sp>
      <p:sp>
        <p:nvSpPr>
          <p:cNvPr id="5" name="Slide Number Placeholder 4"/>
          <p:cNvSpPr>
            <a:spLocks noGrp="1"/>
          </p:cNvSpPr>
          <p:nvPr>
            <p:ph type="sldNum" sz="quarter" idx="11"/>
          </p:nvPr>
        </p:nvSpPr>
        <p:spPr>
          <a:xfrm>
            <a:off x="6672249" y="6381750"/>
            <a:ext cx="2271010" cy="319088"/>
          </a:xfrm>
        </p:spPr>
        <p:txBody>
          <a:bodyPr/>
          <a:lstStyle/>
          <a:p>
            <a:pPr>
              <a:defRPr/>
            </a:pPr>
            <a:r>
              <a:rPr lang="en-US" dirty="0"/>
              <a:t>Background 1 - </a:t>
            </a:r>
            <a:fld id="{C89CB261-678F-46C7-9B50-9F41C27EFD57}" type="slidenum">
              <a:rPr lang="en-US" smtClean="0"/>
              <a:pPr>
                <a:defRPr/>
              </a:pPr>
              <a:t>35</a:t>
            </a:fld>
            <a:endParaRPr lang="en-US" dirty="0"/>
          </a:p>
        </p:txBody>
      </p:sp>
      <p:sp>
        <p:nvSpPr>
          <p:cNvPr id="14" name="TextBox 13"/>
          <p:cNvSpPr txBox="1"/>
          <p:nvPr/>
        </p:nvSpPr>
        <p:spPr>
          <a:xfrm>
            <a:off x="6955306" y="5702024"/>
            <a:ext cx="1862691" cy="309162"/>
          </a:xfrm>
          <a:prstGeom prst="rect">
            <a:avLst/>
          </a:prstGeom>
          <a:noFill/>
        </p:spPr>
        <p:txBody>
          <a:bodyPr wrap="square" rtlCol="0">
            <a:spAutoFit/>
          </a:bodyPr>
          <a:lstStyle/>
          <a:p>
            <a:r>
              <a:rPr lang="en-NZ" sz="1400" dirty="0">
                <a:solidFill>
                  <a:schemeClr val="bg1">
                    <a:lumMod val="50000"/>
                  </a:schemeClr>
                </a:solidFill>
              </a:rPr>
              <a:t>Reference: DIS Inc</a:t>
            </a:r>
          </a:p>
        </p:txBody>
      </p:sp>
      <p:pic>
        <p:nvPicPr>
          <p:cNvPr id="7" name="Picture 6" descr="A viscous wall damper being installed in a building." title="Installation"/>
          <p:cNvPicPr>
            <a:picLocks noChangeAspect="1"/>
          </p:cNvPicPr>
          <p:nvPr/>
        </p:nvPicPr>
        <p:blipFill>
          <a:blip r:embed="rId3" cstate="print"/>
          <a:stretch>
            <a:fillRect/>
          </a:stretch>
        </p:blipFill>
        <p:spPr>
          <a:xfrm>
            <a:off x="6780242" y="2745806"/>
            <a:ext cx="2228214" cy="1549420"/>
          </a:xfrm>
          <a:prstGeom prst="rect">
            <a:avLst/>
          </a:prstGeom>
        </p:spPr>
      </p:pic>
      <p:sp>
        <p:nvSpPr>
          <p:cNvPr id="13" name="TextBox 12"/>
          <p:cNvSpPr txBox="1"/>
          <p:nvPr/>
        </p:nvSpPr>
        <p:spPr>
          <a:xfrm>
            <a:off x="7029162" y="4359398"/>
            <a:ext cx="1651814" cy="461665"/>
          </a:xfrm>
          <a:prstGeom prst="rect">
            <a:avLst/>
          </a:prstGeom>
          <a:noFill/>
        </p:spPr>
        <p:txBody>
          <a:bodyPr wrap="square" rtlCol="0">
            <a:spAutoFit/>
          </a:bodyPr>
          <a:lstStyle/>
          <a:p>
            <a:r>
              <a:rPr lang="en-US" dirty="0"/>
              <a:t>Installation</a:t>
            </a:r>
          </a:p>
        </p:txBody>
      </p:sp>
      <p:pic>
        <p:nvPicPr>
          <p:cNvPr id="6" name="Picture 5" descr="Two viscous wall dampers mounted vertically on the bed of a truck for transportation to the job site." title="Transport"/>
          <p:cNvPicPr>
            <a:picLocks noChangeAspect="1"/>
          </p:cNvPicPr>
          <p:nvPr/>
        </p:nvPicPr>
        <p:blipFill>
          <a:blip r:embed="rId4" cstate="print"/>
          <a:stretch>
            <a:fillRect/>
          </a:stretch>
        </p:blipFill>
        <p:spPr>
          <a:xfrm>
            <a:off x="2966709" y="4295226"/>
            <a:ext cx="3640343" cy="2107568"/>
          </a:xfrm>
          <a:prstGeom prst="rect">
            <a:avLst/>
          </a:prstGeom>
        </p:spPr>
      </p:pic>
      <p:sp>
        <p:nvSpPr>
          <p:cNvPr id="12" name="TextBox 11"/>
          <p:cNvSpPr txBox="1"/>
          <p:nvPr/>
        </p:nvSpPr>
        <p:spPr>
          <a:xfrm>
            <a:off x="3954225" y="3766349"/>
            <a:ext cx="1573254" cy="461665"/>
          </a:xfrm>
          <a:prstGeom prst="rect">
            <a:avLst/>
          </a:prstGeom>
          <a:noFill/>
        </p:spPr>
        <p:txBody>
          <a:bodyPr wrap="square" rtlCol="0">
            <a:spAutoFit/>
          </a:bodyPr>
          <a:lstStyle/>
          <a:p>
            <a:r>
              <a:rPr lang="en-US" dirty="0"/>
              <a:t>Transport</a:t>
            </a:r>
          </a:p>
        </p:txBody>
      </p:sp>
      <p:pic>
        <p:nvPicPr>
          <p:cNvPr id="8" name="Picture 7" descr="A viscous wall damper in a test machine.  " title="Testing"/>
          <p:cNvPicPr>
            <a:picLocks noChangeAspect="1"/>
          </p:cNvPicPr>
          <p:nvPr/>
        </p:nvPicPr>
        <p:blipFill>
          <a:blip r:embed="rId5" cstate="print"/>
          <a:stretch>
            <a:fillRect/>
          </a:stretch>
        </p:blipFill>
        <p:spPr>
          <a:xfrm>
            <a:off x="622083" y="2667517"/>
            <a:ext cx="2079380" cy="2695755"/>
          </a:xfrm>
          <a:prstGeom prst="rect">
            <a:avLst/>
          </a:prstGeom>
        </p:spPr>
      </p:pic>
      <p:sp>
        <p:nvSpPr>
          <p:cNvPr id="11" name="TextBox 10"/>
          <p:cNvSpPr txBox="1"/>
          <p:nvPr/>
        </p:nvSpPr>
        <p:spPr>
          <a:xfrm>
            <a:off x="971345" y="5341292"/>
            <a:ext cx="1573254" cy="461665"/>
          </a:xfrm>
          <a:prstGeom prst="rect">
            <a:avLst/>
          </a:prstGeom>
          <a:noFill/>
        </p:spPr>
        <p:txBody>
          <a:bodyPr wrap="square" rtlCol="0">
            <a:spAutoFit/>
          </a:bodyPr>
          <a:lstStyle/>
          <a:p>
            <a:r>
              <a:rPr lang="en-US" dirty="0"/>
              <a:t>Testing</a:t>
            </a:r>
          </a:p>
        </p:txBody>
      </p:sp>
      <p:sp>
        <p:nvSpPr>
          <p:cNvPr id="3" name="Content Placeholder 2"/>
          <p:cNvSpPr>
            <a:spLocks noGrp="1"/>
          </p:cNvSpPr>
          <p:nvPr>
            <p:ph idx="1"/>
          </p:nvPr>
        </p:nvSpPr>
        <p:spPr>
          <a:xfrm>
            <a:off x="661988" y="1412875"/>
            <a:ext cx="8281271" cy="3349625"/>
          </a:xfrm>
        </p:spPr>
        <p:txBody>
          <a:bodyPr/>
          <a:lstStyle/>
          <a:p>
            <a:pPr marL="0" indent="0">
              <a:buNone/>
            </a:pPr>
            <a:r>
              <a:rPr lang="en-NZ" dirty="0">
                <a:solidFill>
                  <a:schemeClr val="accent6">
                    <a:lumMod val="75000"/>
                  </a:schemeClr>
                </a:solidFill>
              </a:rPr>
              <a:t>3. Viscous Wall Dampers</a:t>
            </a:r>
          </a:p>
          <a:p>
            <a:r>
              <a:rPr lang="en-NZ" dirty="0"/>
              <a:t>California Pacific Medical Center</a:t>
            </a:r>
          </a:p>
          <a:p>
            <a:endParaRPr lang="en-US" sz="2400" i="1" dirty="0"/>
          </a:p>
          <a:p>
            <a:endParaRPr lang="en-NZ" u="sng" dirty="0">
              <a:solidFill>
                <a:schemeClr val="accent6">
                  <a:lumMod val="75000"/>
                </a:schemeClr>
              </a:solidFill>
            </a:endParaRPr>
          </a:p>
        </p:txBody>
      </p:sp>
      <p:sp>
        <p:nvSpPr>
          <p:cNvPr id="2" name="Title 1"/>
          <p:cNvSpPr>
            <a:spLocks noGrp="1"/>
          </p:cNvSpPr>
          <p:nvPr>
            <p:ph type="title"/>
          </p:nvPr>
        </p:nvSpPr>
        <p:spPr/>
        <p:txBody>
          <a:bodyPr/>
          <a:lstStyle/>
          <a:p>
            <a:r>
              <a:rPr lang="en-NZ" dirty="0"/>
              <a:t>Example Projects</a:t>
            </a:r>
          </a:p>
        </p:txBody>
      </p:sp>
    </p:spTree>
    <p:extLst>
      <p:ext uri="{BB962C8B-B14F-4D97-AF65-F5344CB8AC3E}">
        <p14:creationId xmlns:p14="http://schemas.microsoft.com/office/powerpoint/2010/main" val="29658199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3"/>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2"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0"/>
          </p:nvPr>
        </p:nvSpPr>
        <p:spPr/>
        <p:txBody>
          <a:bodyPr/>
          <a:lstStyle/>
          <a:p>
            <a:pPr>
              <a:defRPr/>
            </a:pPr>
            <a:r>
              <a:rPr lang="en-US"/>
              <a:t>Instructional Material Complementing FEMA P-1051, Design Examples</a:t>
            </a:r>
            <a:endParaRPr lang="en-US" i="1" dirty="0"/>
          </a:p>
        </p:txBody>
      </p:sp>
      <p:sp>
        <p:nvSpPr>
          <p:cNvPr id="5" name="Slide Number Placeholder 4"/>
          <p:cNvSpPr>
            <a:spLocks noGrp="1"/>
          </p:cNvSpPr>
          <p:nvPr>
            <p:ph type="sldNum" sz="quarter" idx="11"/>
          </p:nvPr>
        </p:nvSpPr>
        <p:spPr>
          <a:xfrm>
            <a:off x="6672249" y="6381750"/>
            <a:ext cx="2271010" cy="319088"/>
          </a:xfrm>
        </p:spPr>
        <p:txBody>
          <a:bodyPr/>
          <a:lstStyle/>
          <a:p>
            <a:pPr>
              <a:defRPr/>
            </a:pPr>
            <a:r>
              <a:rPr lang="en-US" dirty="0"/>
              <a:t>Background 1 - </a:t>
            </a:r>
            <a:fld id="{C89CB261-678F-46C7-9B50-9F41C27EFD57}" type="slidenum">
              <a:rPr lang="en-US" smtClean="0"/>
              <a:pPr>
                <a:defRPr/>
              </a:pPr>
              <a:t>36</a:t>
            </a:fld>
            <a:endParaRPr lang="en-US" dirty="0"/>
          </a:p>
        </p:txBody>
      </p:sp>
      <p:sp>
        <p:nvSpPr>
          <p:cNvPr id="11" name="TextBox 10"/>
          <p:cNvSpPr txBox="1"/>
          <p:nvPr/>
        </p:nvSpPr>
        <p:spPr>
          <a:xfrm>
            <a:off x="1140794" y="5949203"/>
            <a:ext cx="3324082" cy="307777"/>
          </a:xfrm>
          <a:prstGeom prst="rect">
            <a:avLst/>
          </a:prstGeom>
          <a:noFill/>
        </p:spPr>
        <p:txBody>
          <a:bodyPr wrap="square" rtlCol="0">
            <a:spAutoFit/>
          </a:bodyPr>
          <a:lstStyle/>
          <a:p>
            <a:r>
              <a:rPr lang="en-NZ" sz="1400" dirty="0">
                <a:solidFill>
                  <a:schemeClr val="bg1">
                    <a:lumMod val="50000"/>
                  </a:schemeClr>
                </a:solidFill>
              </a:rPr>
              <a:t>Reference: MCEER, SUNY, Buffalo, NY</a:t>
            </a:r>
          </a:p>
        </p:txBody>
      </p:sp>
      <p:sp>
        <p:nvSpPr>
          <p:cNvPr id="10" name="TextBox 9"/>
          <p:cNvSpPr txBox="1"/>
          <p:nvPr/>
        </p:nvSpPr>
        <p:spPr>
          <a:xfrm>
            <a:off x="5255571" y="5617139"/>
            <a:ext cx="3687688" cy="830997"/>
          </a:xfrm>
          <a:prstGeom prst="rect">
            <a:avLst/>
          </a:prstGeom>
          <a:noFill/>
        </p:spPr>
        <p:txBody>
          <a:bodyPr wrap="square" rtlCol="0">
            <a:spAutoFit/>
          </a:bodyPr>
          <a:lstStyle/>
          <a:p>
            <a:r>
              <a:rPr lang="en-US" dirty="0"/>
              <a:t>Similar force and drift for </a:t>
            </a:r>
            <a:r>
              <a:rPr lang="en-US" u="sng" dirty="0">
                <a:solidFill>
                  <a:srgbClr val="FF0000"/>
                </a:solidFill>
              </a:rPr>
              <a:t>3 times</a:t>
            </a:r>
            <a:r>
              <a:rPr lang="en-US" dirty="0">
                <a:solidFill>
                  <a:srgbClr val="FF0000"/>
                </a:solidFill>
              </a:rPr>
              <a:t> </a:t>
            </a:r>
            <a:r>
              <a:rPr lang="en-US" dirty="0"/>
              <a:t>excitation</a:t>
            </a:r>
          </a:p>
        </p:txBody>
      </p:sp>
      <p:pic>
        <p:nvPicPr>
          <p:cNvPr id="7" name="Picture 6" descr="Elliptical hysteresis loops, indicating that significant energy dissipation is being created by the dampers.&#10;" title="“With fluid viscous dampers”"/>
          <p:cNvPicPr>
            <a:picLocks noChangeAspect="1"/>
          </p:cNvPicPr>
          <p:nvPr/>
        </p:nvPicPr>
        <p:blipFill>
          <a:blip r:embed="rId3" cstate="print"/>
          <a:stretch>
            <a:fillRect/>
          </a:stretch>
        </p:blipFill>
        <p:spPr>
          <a:xfrm>
            <a:off x="4664699" y="3044723"/>
            <a:ext cx="4031001" cy="2674415"/>
          </a:xfrm>
          <a:prstGeom prst="rect">
            <a:avLst/>
          </a:prstGeom>
        </p:spPr>
      </p:pic>
      <p:sp>
        <p:nvSpPr>
          <p:cNvPr id="9" name="TextBox 8"/>
          <p:cNvSpPr txBox="1"/>
          <p:nvPr/>
        </p:nvSpPr>
        <p:spPr>
          <a:xfrm>
            <a:off x="4842344" y="1844394"/>
            <a:ext cx="4301656" cy="1200329"/>
          </a:xfrm>
          <a:prstGeom prst="rect">
            <a:avLst/>
          </a:prstGeom>
          <a:noFill/>
        </p:spPr>
        <p:txBody>
          <a:bodyPr wrap="square" rtlCol="0">
            <a:spAutoFit/>
          </a:bodyPr>
          <a:lstStyle/>
          <a:p>
            <a:pPr marL="342900" indent="-342900">
              <a:buFont typeface="Arial" panose="020B0604020202020204" pitchFamily="34" charset="0"/>
              <a:buChar char="•"/>
            </a:pPr>
            <a:r>
              <a:rPr lang="en-US" dirty="0"/>
              <a:t>With fluid viscous dampers (22% total damping)</a:t>
            </a:r>
          </a:p>
          <a:p>
            <a:pPr marL="342900" indent="-342900">
              <a:buFont typeface="Arial" panose="020B0604020202020204" pitchFamily="34" charset="0"/>
              <a:buChar char="•"/>
            </a:pPr>
            <a:r>
              <a:rPr lang="en-US" dirty="0">
                <a:solidFill>
                  <a:srgbClr val="FF0000"/>
                </a:solidFill>
              </a:rPr>
              <a:t>100% </a:t>
            </a:r>
            <a:r>
              <a:rPr lang="en-US" dirty="0"/>
              <a:t>of El Centro</a:t>
            </a:r>
          </a:p>
        </p:txBody>
      </p:sp>
      <p:pic>
        <p:nvPicPr>
          <p:cNvPr id="6" name="Picture 5" descr="Hysteresis loops show virtually no dissipation of energy.  The loops are nearly straight, inclined, lines with no area between the ascending and descending branches.  " title="“No fluid viscous dampers”"/>
          <p:cNvPicPr>
            <a:picLocks noChangeAspect="1"/>
          </p:cNvPicPr>
          <p:nvPr/>
        </p:nvPicPr>
        <p:blipFill>
          <a:blip r:embed="rId4" cstate="print"/>
          <a:stretch>
            <a:fillRect/>
          </a:stretch>
        </p:blipFill>
        <p:spPr>
          <a:xfrm>
            <a:off x="384918" y="3005597"/>
            <a:ext cx="4044389" cy="2608028"/>
          </a:xfrm>
          <a:prstGeom prst="rect">
            <a:avLst/>
          </a:prstGeom>
        </p:spPr>
      </p:pic>
      <p:sp>
        <p:nvSpPr>
          <p:cNvPr id="8" name="TextBox 7"/>
          <p:cNvSpPr txBox="1"/>
          <p:nvPr/>
        </p:nvSpPr>
        <p:spPr>
          <a:xfrm>
            <a:off x="763326" y="1847028"/>
            <a:ext cx="4079018" cy="1200329"/>
          </a:xfrm>
          <a:prstGeom prst="rect">
            <a:avLst/>
          </a:prstGeom>
          <a:noFill/>
        </p:spPr>
        <p:txBody>
          <a:bodyPr wrap="square" rtlCol="0">
            <a:spAutoFit/>
          </a:bodyPr>
          <a:lstStyle/>
          <a:p>
            <a:pPr marL="342900" indent="-342900">
              <a:buFont typeface="Arial" panose="020B0604020202020204" pitchFamily="34" charset="0"/>
              <a:buChar char="•"/>
            </a:pPr>
            <a:r>
              <a:rPr lang="en-US" dirty="0"/>
              <a:t>No fluid viscous dampers (2% total damping)</a:t>
            </a:r>
          </a:p>
          <a:p>
            <a:pPr marL="342900" indent="-342900">
              <a:buFont typeface="Arial" panose="020B0604020202020204" pitchFamily="34" charset="0"/>
              <a:buChar char="•"/>
            </a:pPr>
            <a:r>
              <a:rPr lang="en-US" dirty="0">
                <a:solidFill>
                  <a:srgbClr val="FF0000"/>
                </a:solidFill>
              </a:rPr>
              <a:t>33% </a:t>
            </a:r>
            <a:r>
              <a:rPr lang="en-US" dirty="0"/>
              <a:t>of El Centro</a:t>
            </a:r>
          </a:p>
        </p:txBody>
      </p:sp>
      <p:sp>
        <p:nvSpPr>
          <p:cNvPr id="3" name="Content Placeholder 2"/>
          <p:cNvSpPr>
            <a:spLocks noGrp="1"/>
          </p:cNvSpPr>
          <p:nvPr>
            <p:ph idx="1"/>
          </p:nvPr>
        </p:nvSpPr>
        <p:spPr>
          <a:xfrm>
            <a:off x="661988" y="1232214"/>
            <a:ext cx="7783512" cy="600247"/>
          </a:xfrm>
        </p:spPr>
        <p:txBody>
          <a:bodyPr/>
          <a:lstStyle/>
          <a:p>
            <a:pPr marL="0" indent="0">
              <a:buNone/>
            </a:pPr>
            <a:r>
              <a:rPr lang="en-NZ" dirty="0">
                <a:solidFill>
                  <a:schemeClr val="accent6">
                    <a:lumMod val="75000"/>
                  </a:schemeClr>
                </a:solidFill>
              </a:rPr>
              <a:t>4. Fluid Viscous Dampers – Test results</a:t>
            </a:r>
          </a:p>
          <a:p>
            <a:pPr marL="514350" indent="-514350">
              <a:buFont typeface="+mj-lt"/>
              <a:buAutoNum type="arabicPeriod" startAt="2"/>
            </a:pPr>
            <a:endParaRPr lang="en-NZ" u="sng" dirty="0">
              <a:solidFill>
                <a:schemeClr val="accent6">
                  <a:lumMod val="75000"/>
                </a:schemeClr>
              </a:solidFill>
            </a:endParaRPr>
          </a:p>
          <a:p>
            <a:pPr marL="514350" indent="-514350">
              <a:buFont typeface="+mj-lt"/>
              <a:buAutoNum type="arabicPeriod" startAt="2"/>
            </a:pPr>
            <a:endParaRPr lang="en-NZ" u="sng" dirty="0">
              <a:solidFill>
                <a:schemeClr val="accent6">
                  <a:lumMod val="75000"/>
                </a:schemeClr>
              </a:solidFill>
            </a:endParaRPr>
          </a:p>
          <a:p>
            <a:endParaRPr lang="en-NZ" u="sng" dirty="0">
              <a:solidFill>
                <a:schemeClr val="accent6">
                  <a:lumMod val="75000"/>
                </a:schemeClr>
              </a:solidFill>
            </a:endParaRPr>
          </a:p>
        </p:txBody>
      </p:sp>
      <p:sp>
        <p:nvSpPr>
          <p:cNvPr id="2" name="Title 1"/>
          <p:cNvSpPr>
            <a:spLocks noGrp="1"/>
          </p:cNvSpPr>
          <p:nvPr>
            <p:ph type="title"/>
          </p:nvPr>
        </p:nvSpPr>
        <p:spPr/>
        <p:txBody>
          <a:bodyPr/>
          <a:lstStyle/>
          <a:p>
            <a:r>
              <a:rPr lang="en-NZ" dirty="0"/>
              <a:t>Example Projects</a:t>
            </a:r>
          </a:p>
        </p:txBody>
      </p:sp>
    </p:spTree>
    <p:extLst>
      <p:ext uri="{BB962C8B-B14F-4D97-AF65-F5344CB8AC3E}">
        <p14:creationId xmlns:p14="http://schemas.microsoft.com/office/powerpoint/2010/main" val="8651033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9"/>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9"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0"/>
          </p:nvPr>
        </p:nvSpPr>
        <p:spPr/>
        <p:txBody>
          <a:bodyPr/>
          <a:lstStyle/>
          <a:p>
            <a:pPr>
              <a:defRPr/>
            </a:pPr>
            <a:r>
              <a:rPr lang="en-US"/>
              <a:t>Instructional Material Complementing FEMA P-1051, Design Examples</a:t>
            </a:r>
            <a:endParaRPr lang="en-US" i="1" dirty="0"/>
          </a:p>
        </p:txBody>
      </p:sp>
      <p:sp>
        <p:nvSpPr>
          <p:cNvPr id="5" name="Slide Number Placeholder 4"/>
          <p:cNvSpPr>
            <a:spLocks noGrp="1"/>
          </p:cNvSpPr>
          <p:nvPr>
            <p:ph type="sldNum" sz="quarter" idx="11"/>
          </p:nvPr>
        </p:nvSpPr>
        <p:spPr>
          <a:xfrm>
            <a:off x="6672249" y="6381750"/>
            <a:ext cx="2271010" cy="319088"/>
          </a:xfrm>
        </p:spPr>
        <p:txBody>
          <a:bodyPr/>
          <a:lstStyle/>
          <a:p>
            <a:pPr>
              <a:defRPr/>
            </a:pPr>
            <a:r>
              <a:rPr lang="en-US" dirty="0"/>
              <a:t>Background 1 - </a:t>
            </a:r>
            <a:fld id="{C89CB261-678F-46C7-9B50-9F41C27EFD57}" type="slidenum">
              <a:rPr lang="en-US" smtClean="0"/>
              <a:pPr>
                <a:defRPr/>
              </a:pPr>
              <a:t>37</a:t>
            </a:fld>
            <a:endParaRPr lang="en-US" dirty="0"/>
          </a:p>
        </p:txBody>
      </p:sp>
      <p:sp>
        <p:nvSpPr>
          <p:cNvPr id="10" name="TextBox 9"/>
          <p:cNvSpPr txBox="1"/>
          <p:nvPr/>
        </p:nvSpPr>
        <p:spPr>
          <a:xfrm>
            <a:off x="5224018" y="5967762"/>
            <a:ext cx="3324082" cy="307777"/>
          </a:xfrm>
          <a:prstGeom prst="rect">
            <a:avLst/>
          </a:prstGeom>
          <a:noFill/>
        </p:spPr>
        <p:txBody>
          <a:bodyPr wrap="square" rtlCol="0">
            <a:spAutoFit/>
          </a:bodyPr>
          <a:lstStyle/>
          <a:p>
            <a:pPr algn="ctr"/>
            <a:r>
              <a:rPr lang="en-NZ" sz="1400" dirty="0">
                <a:solidFill>
                  <a:schemeClr val="bg1">
                    <a:lumMod val="50000"/>
                  </a:schemeClr>
                </a:solidFill>
              </a:rPr>
              <a:t>Reference: Taylor Devices</a:t>
            </a:r>
          </a:p>
        </p:txBody>
      </p:sp>
      <p:pic>
        <p:nvPicPr>
          <p:cNvPr id="9" name="Picture 8" descr="A building with fluid viscous dampers installed in line with the diagonal braces."/>
          <p:cNvPicPr>
            <a:picLocks noChangeAspect="1"/>
          </p:cNvPicPr>
          <p:nvPr/>
        </p:nvPicPr>
        <p:blipFill>
          <a:blip r:embed="rId3" cstate="print"/>
          <a:stretch>
            <a:fillRect/>
          </a:stretch>
        </p:blipFill>
        <p:spPr>
          <a:xfrm>
            <a:off x="4974669" y="2555875"/>
            <a:ext cx="3676030" cy="3080863"/>
          </a:xfrm>
          <a:prstGeom prst="rect">
            <a:avLst/>
          </a:prstGeom>
        </p:spPr>
      </p:pic>
      <p:pic>
        <p:nvPicPr>
          <p:cNvPr id="13" name="Picture 12" descr="A man standing next to a fluid viscous damper that has been installed in line with a diagonal brace"/>
          <p:cNvPicPr>
            <a:picLocks noChangeAspect="1"/>
          </p:cNvPicPr>
          <p:nvPr/>
        </p:nvPicPr>
        <p:blipFill>
          <a:blip r:embed="rId4" cstate="print"/>
          <a:stretch>
            <a:fillRect/>
          </a:stretch>
        </p:blipFill>
        <p:spPr>
          <a:xfrm>
            <a:off x="456789" y="2555875"/>
            <a:ext cx="4312681" cy="3613454"/>
          </a:xfrm>
          <a:prstGeom prst="rect">
            <a:avLst/>
          </a:prstGeom>
        </p:spPr>
      </p:pic>
      <p:sp>
        <p:nvSpPr>
          <p:cNvPr id="3" name="Content Placeholder 2"/>
          <p:cNvSpPr>
            <a:spLocks noGrp="1"/>
          </p:cNvSpPr>
          <p:nvPr>
            <p:ph idx="1"/>
          </p:nvPr>
        </p:nvSpPr>
        <p:spPr>
          <a:xfrm>
            <a:off x="661988" y="1412875"/>
            <a:ext cx="7783512" cy="4582408"/>
          </a:xfrm>
        </p:spPr>
        <p:txBody>
          <a:bodyPr/>
          <a:lstStyle/>
          <a:p>
            <a:pPr marL="0" indent="0">
              <a:buNone/>
            </a:pPr>
            <a:r>
              <a:rPr lang="en-NZ" dirty="0">
                <a:solidFill>
                  <a:schemeClr val="accent6">
                    <a:lumMod val="75000"/>
                  </a:schemeClr>
                </a:solidFill>
              </a:rPr>
              <a:t>4. Fluid viscous dampers:</a:t>
            </a:r>
          </a:p>
          <a:p>
            <a:pPr lvl="1"/>
            <a:r>
              <a:rPr lang="en-NZ" sz="2400" dirty="0"/>
              <a:t>San Francisco Civic Center</a:t>
            </a:r>
          </a:p>
          <a:p>
            <a:endParaRPr lang="en-US" sz="2400" i="1" dirty="0"/>
          </a:p>
          <a:p>
            <a:endParaRPr lang="en-NZ" u="sng" dirty="0">
              <a:solidFill>
                <a:schemeClr val="accent6">
                  <a:lumMod val="75000"/>
                </a:schemeClr>
              </a:solidFill>
            </a:endParaRPr>
          </a:p>
        </p:txBody>
      </p:sp>
      <p:sp>
        <p:nvSpPr>
          <p:cNvPr id="2" name="Title 1"/>
          <p:cNvSpPr>
            <a:spLocks noGrp="1"/>
          </p:cNvSpPr>
          <p:nvPr>
            <p:ph type="title"/>
          </p:nvPr>
        </p:nvSpPr>
        <p:spPr/>
        <p:txBody>
          <a:bodyPr/>
          <a:lstStyle/>
          <a:p>
            <a:r>
              <a:rPr lang="en-NZ" dirty="0"/>
              <a:t>Example Projects</a:t>
            </a:r>
          </a:p>
        </p:txBody>
      </p:sp>
    </p:spTree>
    <p:extLst>
      <p:ext uri="{BB962C8B-B14F-4D97-AF65-F5344CB8AC3E}">
        <p14:creationId xmlns:p14="http://schemas.microsoft.com/office/powerpoint/2010/main" val="77264031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0"/>
          </p:nvPr>
        </p:nvSpPr>
        <p:spPr/>
        <p:txBody>
          <a:bodyPr/>
          <a:lstStyle/>
          <a:p>
            <a:pPr>
              <a:defRPr/>
            </a:pPr>
            <a:r>
              <a:rPr lang="en-US"/>
              <a:t>Instructional Material Complementing FEMA P-1051, Design Examples</a:t>
            </a:r>
            <a:endParaRPr lang="en-US" i="1" dirty="0"/>
          </a:p>
        </p:txBody>
      </p:sp>
      <p:sp>
        <p:nvSpPr>
          <p:cNvPr id="5" name="Slide Number Placeholder 4"/>
          <p:cNvSpPr>
            <a:spLocks noGrp="1"/>
          </p:cNvSpPr>
          <p:nvPr>
            <p:ph type="sldNum" sz="quarter" idx="11"/>
          </p:nvPr>
        </p:nvSpPr>
        <p:spPr>
          <a:xfrm>
            <a:off x="6672249" y="6381750"/>
            <a:ext cx="2271010" cy="319088"/>
          </a:xfrm>
        </p:spPr>
        <p:txBody>
          <a:bodyPr/>
          <a:lstStyle/>
          <a:p>
            <a:pPr>
              <a:defRPr/>
            </a:pPr>
            <a:r>
              <a:rPr lang="en-US" dirty="0"/>
              <a:t>Background 1 - </a:t>
            </a:r>
            <a:fld id="{C89CB261-678F-46C7-9B50-9F41C27EFD57}" type="slidenum">
              <a:rPr lang="en-US" smtClean="0"/>
              <a:pPr>
                <a:defRPr/>
              </a:pPr>
              <a:t>38</a:t>
            </a:fld>
            <a:endParaRPr lang="en-US" dirty="0"/>
          </a:p>
        </p:txBody>
      </p:sp>
      <p:pic>
        <p:nvPicPr>
          <p:cNvPr id="65" name="Picture 64" descr="ASCE 7 is located at the center of the diagram. Along the bottom of the diagram are shown the IBC, NFPA and CBC. Arrows point from the IBC, NFPA, and CBC to ASCE 7. In the upper left NEHRP is shown.  There is a double-headed arrow between ASCE 7 and NEHRP." title="The relationship between the ASCE 7 Standard (ASCE 7), the NEHRP Provisions (NEHRP), the International Building Code (IBC), the NFPA 5000 Building Code (NFPA), and the California Building Code (CBC)"/>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83890" y="1412875"/>
            <a:ext cx="7950820" cy="4457371"/>
          </a:xfrm>
          <a:prstGeom prst="rect">
            <a:avLst/>
          </a:prstGeom>
        </p:spPr>
      </p:pic>
      <p:sp>
        <p:nvSpPr>
          <p:cNvPr id="2" name="Title 1"/>
          <p:cNvSpPr>
            <a:spLocks noGrp="1"/>
          </p:cNvSpPr>
          <p:nvPr>
            <p:ph type="title"/>
          </p:nvPr>
        </p:nvSpPr>
        <p:spPr>
          <a:xfrm>
            <a:off x="673100" y="269875"/>
            <a:ext cx="7772400" cy="968376"/>
          </a:xfrm>
        </p:spPr>
        <p:txBody>
          <a:bodyPr/>
          <a:lstStyle/>
          <a:p>
            <a:r>
              <a:rPr lang="en-NZ" dirty="0">
                <a:solidFill>
                  <a:srgbClr val="FF0000"/>
                </a:solidFill>
              </a:rPr>
              <a:t>Design Requirements Overview</a:t>
            </a:r>
            <a:endParaRPr lang="en-NZ" dirty="0"/>
          </a:p>
        </p:txBody>
      </p:sp>
    </p:spTree>
    <p:extLst>
      <p:ext uri="{BB962C8B-B14F-4D97-AF65-F5344CB8AC3E}">
        <p14:creationId xmlns:p14="http://schemas.microsoft.com/office/powerpoint/2010/main" val="3133453220"/>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0"/>
          </p:nvPr>
        </p:nvSpPr>
        <p:spPr/>
        <p:txBody>
          <a:bodyPr/>
          <a:lstStyle/>
          <a:p>
            <a:pPr>
              <a:defRPr/>
            </a:pPr>
            <a:r>
              <a:rPr lang="en-US"/>
              <a:t>Instructional Material Complementing FEMA P-1051, Design Examples</a:t>
            </a:r>
            <a:endParaRPr lang="en-US" i="1" dirty="0"/>
          </a:p>
        </p:txBody>
      </p:sp>
      <p:sp>
        <p:nvSpPr>
          <p:cNvPr id="5" name="Slide Number Placeholder 4"/>
          <p:cNvSpPr>
            <a:spLocks noGrp="1"/>
          </p:cNvSpPr>
          <p:nvPr>
            <p:ph type="sldNum" sz="quarter" idx="11"/>
          </p:nvPr>
        </p:nvSpPr>
        <p:spPr>
          <a:xfrm>
            <a:off x="6672249" y="6381750"/>
            <a:ext cx="2271010" cy="319088"/>
          </a:xfrm>
        </p:spPr>
        <p:txBody>
          <a:bodyPr/>
          <a:lstStyle/>
          <a:p>
            <a:pPr>
              <a:defRPr/>
            </a:pPr>
            <a:r>
              <a:rPr lang="en-US" dirty="0"/>
              <a:t>Background 1 - </a:t>
            </a:r>
            <a:fld id="{C89CB261-678F-46C7-9B50-9F41C27EFD57}" type="slidenum">
              <a:rPr lang="en-US" smtClean="0"/>
              <a:pPr>
                <a:defRPr/>
              </a:pPr>
              <a:t>39</a:t>
            </a:fld>
            <a:endParaRPr lang="en-US" dirty="0"/>
          </a:p>
        </p:txBody>
      </p:sp>
      <p:sp>
        <p:nvSpPr>
          <p:cNvPr id="66" name="Content Placeholder 2"/>
          <p:cNvSpPr>
            <a:spLocks noGrp="1"/>
          </p:cNvSpPr>
          <p:nvPr>
            <p:ph idx="1"/>
          </p:nvPr>
        </p:nvSpPr>
        <p:spPr>
          <a:xfrm>
            <a:off x="661988" y="1412875"/>
            <a:ext cx="7783512" cy="4582408"/>
          </a:xfrm>
        </p:spPr>
        <p:txBody>
          <a:bodyPr/>
          <a:lstStyle/>
          <a:p>
            <a:pPr marL="0" lvl="0" indent="0">
              <a:buNone/>
            </a:pPr>
            <a:r>
              <a:rPr lang="en-NZ" dirty="0"/>
              <a:t>Chapter 18, ASCE 7-2016 (the </a:t>
            </a:r>
            <a:r>
              <a:rPr lang="en-NZ" i="1" dirty="0"/>
              <a:t>Standard) </a:t>
            </a:r>
            <a:r>
              <a:rPr lang="en-NZ" dirty="0"/>
              <a:t>is divided into seven sections:</a:t>
            </a:r>
          </a:p>
          <a:p>
            <a:r>
              <a:rPr lang="en-NZ" sz="2400" b="1" i="1" dirty="0">
                <a:solidFill>
                  <a:srgbClr val="FF0000"/>
                </a:solidFill>
              </a:rPr>
              <a:t>18.1 &amp; 18.2: </a:t>
            </a:r>
            <a:r>
              <a:rPr lang="en-NZ" sz="2400" dirty="0"/>
              <a:t>Definitions &amp; General Requirements</a:t>
            </a:r>
          </a:p>
          <a:p>
            <a:r>
              <a:rPr lang="en-NZ" sz="2400" b="1" i="1" dirty="0">
                <a:solidFill>
                  <a:srgbClr val="FF0000"/>
                </a:solidFill>
              </a:rPr>
              <a:t>18.3: </a:t>
            </a:r>
            <a:r>
              <a:rPr lang="en-NZ" sz="2400" dirty="0"/>
              <a:t>Nonlinear Response-History Procedure</a:t>
            </a:r>
          </a:p>
          <a:p>
            <a:r>
              <a:rPr lang="en-NZ" sz="2400" b="1" i="1" dirty="0">
                <a:solidFill>
                  <a:srgbClr val="FF0000"/>
                </a:solidFill>
              </a:rPr>
              <a:t>18.4: </a:t>
            </a:r>
            <a:r>
              <a:rPr lang="en-NZ" sz="2400" dirty="0"/>
              <a:t>Seismic Load Conditions and Acceptance Criteria for Nonlinear Response-History Procedure</a:t>
            </a:r>
          </a:p>
          <a:p>
            <a:r>
              <a:rPr lang="en-NZ" sz="2400" b="1" i="1" dirty="0">
                <a:solidFill>
                  <a:srgbClr val="FF0000"/>
                </a:solidFill>
              </a:rPr>
              <a:t>18.5: </a:t>
            </a:r>
            <a:r>
              <a:rPr lang="en-NZ" sz="2400" dirty="0"/>
              <a:t>Design Review</a:t>
            </a:r>
          </a:p>
          <a:p>
            <a:r>
              <a:rPr lang="en-NZ" sz="2400" b="1" i="1" dirty="0">
                <a:solidFill>
                  <a:srgbClr val="FF0000"/>
                </a:solidFill>
              </a:rPr>
              <a:t>18.6: </a:t>
            </a:r>
            <a:r>
              <a:rPr lang="en-NZ" sz="2400" dirty="0"/>
              <a:t>Testing</a:t>
            </a:r>
          </a:p>
          <a:p>
            <a:r>
              <a:rPr lang="en-NZ" sz="2400" b="1" i="1" dirty="0">
                <a:solidFill>
                  <a:srgbClr val="FF0000"/>
                </a:solidFill>
              </a:rPr>
              <a:t>18.7: </a:t>
            </a:r>
            <a:r>
              <a:rPr lang="en-NZ" sz="2400" dirty="0"/>
              <a:t>Alternative Procedures and Corresponding Acceptance Criteria</a:t>
            </a:r>
          </a:p>
          <a:p>
            <a:pPr marL="0" indent="0">
              <a:buNone/>
            </a:pPr>
            <a:endParaRPr lang="en-US" sz="2400" i="1" dirty="0"/>
          </a:p>
          <a:p>
            <a:endParaRPr lang="en-NZ" u="sng" dirty="0">
              <a:solidFill>
                <a:schemeClr val="accent6">
                  <a:lumMod val="75000"/>
                </a:schemeClr>
              </a:solidFill>
            </a:endParaRPr>
          </a:p>
        </p:txBody>
      </p:sp>
      <p:sp>
        <p:nvSpPr>
          <p:cNvPr id="2" name="Title 1"/>
          <p:cNvSpPr>
            <a:spLocks noGrp="1"/>
          </p:cNvSpPr>
          <p:nvPr>
            <p:ph type="title"/>
          </p:nvPr>
        </p:nvSpPr>
        <p:spPr>
          <a:xfrm>
            <a:off x="673100" y="269875"/>
            <a:ext cx="7772400" cy="968376"/>
          </a:xfrm>
        </p:spPr>
        <p:txBody>
          <a:bodyPr/>
          <a:lstStyle/>
          <a:p>
            <a:r>
              <a:rPr lang="en-NZ" dirty="0">
                <a:solidFill>
                  <a:schemeClr val="accent6">
                    <a:lumMod val="75000"/>
                  </a:schemeClr>
                </a:solidFill>
              </a:rPr>
              <a:t>Design Requirements Overview</a:t>
            </a:r>
          </a:p>
        </p:txBody>
      </p:sp>
    </p:spTree>
    <p:extLst>
      <p:ext uri="{BB962C8B-B14F-4D97-AF65-F5344CB8AC3E}">
        <p14:creationId xmlns:p14="http://schemas.microsoft.com/office/powerpoint/2010/main" val="598664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6">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6">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6">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6">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66">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66">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0"/>
          </p:nvPr>
        </p:nvSpPr>
        <p:spPr/>
        <p:txBody>
          <a:bodyPr/>
          <a:lstStyle/>
          <a:p>
            <a:pPr>
              <a:defRPr/>
            </a:pPr>
            <a:r>
              <a:rPr lang="en-US"/>
              <a:t>Instructional Material Complementing FEMA P-1051, Design Examples</a:t>
            </a:r>
            <a:endParaRPr lang="en-US" i="1" dirty="0"/>
          </a:p>
        </p:txBody>
      </p:sp>
      <p:sp>
        <p:nvSpPr>
          <p:cNvPr id="5" name="Slide Number Placeholder 4"/>
          <p:cNvSpPr>
            <a:spLocks noGrp="1"/>
          </p:cNvSpPr>
          <p:nvPr>
            <p:ph type="sldNum" sz="quarter" idx="11"/>
          </p:nvPr>
        </p:nvSpPr>
        <p:spPr>
          <a:xfrm>
            <a:off x="6672249" y="6381750"/>
            <a:ext cx="2271010" cy="319088"/>
          </a:xfrm>
        </p:spPr>
        <p:txBody>
          <a:bodyPr/>
          <a:lstStyle/>
          <a:p>
            <a:pPr>
              <a:defRPr/>
            </a:pPr>
            <a:r>
              <a:rPr lang="en-US" dirty="0"/>
              <a:t>Background 1 - </a:t>
            </a:r>
            <a:fld id="{C89CB261-678F-46C7-9B50-9F41C27EFD57}" type="slidenum">
              <a:rPr lang="en-US" smtClean="0"/>
              <a:pPr>
                <a:defRPr/>
              </a:pPr>
              <a:t>4</a:t>
            </a:fld>
            <a:endParaRPr lang="en-US" dirty="0"/>
          </a:p>
        </p:txBody>
      </p:sp>
      <p:sp>
        <p:nvSpPr>
          <p:cNvPr id="8" name="TextBox 7"/>
          <p:cNvSpPr txBox="1"/>
          <p:nvPr/>
        </p:nvSpPr>
        <p:spPr>
          <a:xfrm>
            <a:off x="3974853" y="6165294"/>
            <a:ext cx="3758670" cy="307777"/>
          </a:xfrm>
          <a:prstGeom prst="rect">
            <a:avLst/>
          </a:prstGeom>
          <a:noFill/>
        </p:spPr>
        <p:txBody>
          <a:bodyPr wrap="square" rtlCol="0">
            <a:spAutoFit/>
          </a:bodyPr>
          <a:lstStyle/>
          <a:p>
            <a:r>
              <a:rPr lang="en-NZ" sz="1400" dirty="0">
                <a:solidFill>
                  <a:schemeClr val="bg1">
                    <a:lumMod val="50000"/>
                  </a:schemeClr>
                </a:solidFill>
              </a:rPr>
              <a:t>Reference: DIS Inc.</a:t>
            </a:r>
            <a:endParaRPr lang="en-US" sz="1400" dirty="0">
              <a:solidFill>
                <a:schemeClr val="bg1">
                  <a:lumMod val="50000"/>
                </a:schemeClr>
              </a:solidFill>
            </a:endParaRPr>
          </a:p>
        </p:txBody>
      </p:sp>
      <p:pic>
        <p:nvPicPr>
          <p:cNvPr id="13" name="Picture 4" descr="Testing machine for validating the performance of fluid viscous dampers (hydraulic dampers)."/>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038961" y="2656947"/>
            <a:ext cx="2900918" cy="34296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pic>
        <p:nvPicPr>
          <p:cNvPr id="6" name="Picture 5" descr="Force-displacement loops for tests of a viscous wall damper. "/>
          <p:cNvPicPr>
            <a:picLocks noChangeAspect="1"/>
          </p:cNvPicPr>
          <p:nvPr/>
        </p:nvPicPr>
        <p:blipFill rotWithShape="1">
          <a:blip r:embed="rId4" cstate="print"/>
          <a:srcRect t="9213"/>
          <a:stretch/>
        </p:blipFill>
        <p:spPr>
          <a:xfrm>
            <a:off x="1044506" y="2620409"/>
            <a:ext cx="3246844" cy="3466195"/>
          </a:xfrm>
          <a:prstGeom prst="rect">
            <a:avLst/>
          </a:prstGeom>
        </p:spPr>
      </p:pic>
      <p:sp>
        <p:nvSpPr>
          <p:cNvPr id="3" name="Content Placeholder 2"/>
          <p:cNvSpPr>
            <a:spLocks noGrp="1"/>
          </p:cNvSpPr>
          <p:nvPr>
            <p:ph idx="1"/>
          </p:nvPr>
        </p:nvSpPr>
        <p:spPr>
          <a:xfrm>
            <a:off x="661988" y="1288111"/>
            <a:ext cx="7783512" cy="4707172"/>
          </a:xfrm>
        </p:spPr>
        <p:txBody>
          <a:bodyPr/>
          <a:lstStyle/>
          <a:p>
            <a:pPr lvl="1"/>
            <a:r>
              <a:rPr lang="en-US" sz="2400" dirty="0"/>
              <a:t>Hence, the </a:t>
            </a:r>
            <a:r>
              <a:rPr lang="en-US" sz="2400" i="1" dirty="0"/>
              <a:t>Standard</a:t>
            </a:r>
            <a:r>
              <a:rPr lang="en-US" sz="2400" dirty="0"/>
              <a:t> requires design and </a:t>
            </a:r>
            <a:r>
              <a:rPr lang="en-US" sz="2400" u="sng" dirty="0">
                <a:solidFill>
                  <a:schemeClr val="accent6">
                    <a:lumMod val="75000"/>
                  </a:schemeClr>
                </a:solidFill>
              </a:rPr>
              <a:t>thorough</a:t>
            </a:r>
            <a:r>
              <a:rPr lang="en-US" sz="2400" dirty="0"/>
              <a:t> </a:t>
            </a:r>
            <a:r>
              <a:rPr lang="en-US" sz="2400" u="sng" dirty="0">
                <a:solidFill>
                  <a:schemeClr val="accent6">
                    <a:lumMod val="75000"/>
                  </a:schemeClr>
                </a:solidFill>
              </a:rPr>
              <a:t>testing</a:t>
            </a:r>
            <a:r>
              <a:rPr lang="en-US" sz="2400" dirty="0"/>
              <a:t> of dampers for MCE</a:t>
            </a:r>
            <a:r>
              <a:rPr lang="en-US" sz="2400" baseline="-25000" dirty="0"/>
              <a:t>R</a:t>
            </a:r>
            <a:r>
              <a:rPr lang="en-US" sz="2400" dirty="0"/>
              <a:t> level displacements, velocities and forces.</a:t>
            </a:r>
            <a:endParaRPr lang="en-NZ" u="sng" dirty="0">
              <a:solidFill>
                <a:schemeClr val="accent6">
                  <a:lumMod val="75000"/>
                </a:schemeClr>
              </a:solidFill>
            </a:endParaRPr>
          </a:p>
          <a:p>
            <a:pPr marL="514350" indent="-514350">
              <a:buFont typeface="+mj-lt"/>
              <a:buAutoNum type="arabicPeriod" startAt="2"/>
            </a:pPr>
            <a:endParaRPr lang="en-NZ" u="sng" dirty="0">
              <a:solidFill>
                <a:schemeClr val="accent6">
                  <a:lumMod val="75000"/>
                </a:schemeClr>
              </a:solidFill>
            </a:endParaRPr>
          </a:p>
          <a:p>
            <a:pPr marL="514350" indent="-514350">
              <a:buFont typeface="+mj-lt"/>
              <a:buAutoNum type="arabicPeriod" startAt="2"/>
            </a:pPr>
            <a:endParaRPr lang="en-NZ" u="sng" dirty="0">
              <a:solidFill>
                <a:schemeClr val="accent6">
                  <a:lumMod val="75000"/>
                </a:schemeClr>
              </a:solidFill>
            </a:endParaRPr>
          </a:p>
          <a:p>
            <a:endParaRPr lang="en-NZ" u="sng" dirty="0">
              <a:solidFill>
                <a:schemeClr val="accent6">
                  <a:lumMod val="75000"/>
                </a:schemeClr>
              </a:solidFill>
            </a:endParaRPr>
          </a:p>
        </p:txBody>
      </p:sp>
      <p:sp>
        <p:nvSpPr>
          <p:cNvPr id="2" name="Title 1"/>
          <p:cNvSpPr>
            <a:spLocks noGrp="1"/>
          </p:cNvSpPr>
          <p:nvPr>
            <p:ph type="title"/>
          </p:nvPr>
        </p:nvSpPr>
        <p:spPr/>
        <p:txBody>
          <a:bodyPr/>
          <a:lstStyle/>
          <a:p>
            <a:r>
              <a:rPr lang="en-NZ" dirty="0"/>
              <a:t>Intent of Seismic Requirements</a:t>
            </a:r>
          </a:p>
        </p:txBody>
      </p:sp>
    </p:spTree>
    <p:extLst>
      <p:ext uri="{BB962C8B-B14F-4D97-AF65-F5344CB8AC3E}">
        <p14:creationId xmlns:p14="http://schemas.microsoft.com/office/powerpoint/2010/main" val="1356497907"/>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0"/>
          </p:nvPr>
        </p:nvSpPr>
        <p:spPr/>
        <p:txBody>
          <a:bodyPr/>
          <a:lstStyle/>
          <a:p>
            <a:pPr>
              <a:defRPr/>
            </a:pPr>
            <a:r>
              <a:rPr lang="en-US"/>
              <a:t>Instructional Material Complementing FEMA P-1051, Design Examples</a:t>
            </a:r>
            <a:endParaRPr lang="en-US" i="1" dirty="0"/>
          </a:p>
        </p:txBody>
      </p:sp>
      <p:sp>
        <p:nvSpPr>
          <p:cNvPr id="5" name="Slide Number Placeholder 4"/>
          <p:cNvSpPr>
            <a:spLocks noGrp="1"/>
          </p:cNvSpPr>
          <p:nvPr>
            <p:ph type="sldNum" sz="quarter" idx="11"/>
          </p:nvPr>
        </p:nvSpPr>
        <p:spPr>
          <a:xfrm>
            <a:off x="6672249" y="6381750"/>
            <a:ext cx="2271010" cy="319088"/>
          </a:xfrm>
        </p:spPr>
        <p:txBody>
          <a:bodyPr/>
          <a:lstStyle/>
          <a:p>
            <a:pPr>
              <a:defRPr/>
            </a:pPr>
            <a:r>
              <a:rPr lang="en-US" dirty="0"/>
              <a:t>Background 1 - </a:t>
            </a:r>
            <a:fld id="{C89CB261-678F-46C7-9B50-9F41C27EFD57}" type="slidenum">
              <a:rPr lang="en-US" smtClean="0"/>
              <a:pPr>
                <a:defRPr/>
              </a:pPr>
              <a:t>40</a:t>
            </a:fld>
            <a:endParaRPr lang="en-US" dirty="0"/>
          </a:p>
        </p:txBody>
      </p:sp>
      <p:pic>
        <p:nvPicPr>
          <p:cNvPr id="15" name="Picture 14" descr="FEMA P-1050-1, 2015 Edition, “NEHRP Recommended Seismic Provisions for New Buildings and Other Structures”&#10;"/>
          <p:cNvPicPr>
            <a:picLocks noChangeAspect="1"/>
          </p:cNvPicPr>
          <p:nvPr/>
        </p:nvPicPr>
        <p:blipFill>
          <a:blip r:embed="rId3" cstate="print"/>
          <a:stretch>
            <a:fillRect/>
          </a:stretch>
        </p:blipFill>
        <p:spPr>
          <a:xfrm>
            <a:off x="5481782" y="1558608"/>
            <a:ext cx="3333420" cy="4228542"/>
          </a:xfrm>
          <a:prstGeom prst="rect">
            <a:avLst/>
          </a:prstGeom>
          <a:ln>
            <a:solidFill>
              <a:schemeClr val="accent6">
                <a:lumMod val="50000"/>
              </a:schemeClr>
            </a:solidFill>
          </a:ln>
        </p:spPr>
      </p:pic>
      <p:pic>
        <p:nvPicPr>
          <p:cNvPr id="3" name="Picture 2" descr="Chapter 18, Seismic Design Reqirements for structures with damping systems (replacement) -- replacement highlighed in red box"/>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1549" y="3214446"/>
            <a:ext cx="5048848" cy="2195419"/>
          </a:xfrm>
          <a:prstGeom prst="rect">
            <a:avLst/>
          </a:prstGeom>
        </p:spPr>
      </p:pic>
      <p:sp>
        <p:nvSpPr>
          <p:cNvPr id="10" name="Content Placeholder 2"/>
          <p:cNvSpPr txBox="1">
            <a:spLocks/>
          </p:cNvSpPr>
          <p:nvPr/>
        </p:nvSpPr>
        <p:spPr bwMode="auto">
          <a:xfrm>
            <a:off x="673101" y="1412875"/>
            <a:ext cx="4487296" cy="15211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har char="•"/>
              <a:defRPr sz="28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800">
                <a:solidFill>
                  <a:schemeClr val="tx1"/>
                </a:solidFill>
                <a:latin typeface="+mn-lt"/>
              </a:defRPr>
            </a:lvl3pPr>
            <a:lvl4pPr marL="1600200" indent="-228600" algn="l" rtl="0" eaLnBrk="0" fontAlgn="base" hangingPunct="0">
              <a:spcBef>
                <a:spcPct val="20000"/>
              </a:spcBef>
              <a:spcAft>
                <a:spcPct val="0"/>
              </a:spcAft>
              <a:buChar char="–"/>
              <a:defRPr sz="2800">
                <a:solidFill>
                  <a:schemeClr val="tx1"/>
                </a:solidFill>
                <a:latin typeface="+mn-lt"/>
              </a:defRPr>
            </a:lvl4pPr>
            <a:lvl5pPr marL="2057400" indent="-228600" algn="l" rtl="0" eaLnBrk="0" fontAlgn="base" hangingPunct="0">
              <a:spcBef>
                <a:spcPct val="20000"/>
              </a:spcBef>
              <a:spcAft>
                <a:spcPct val="0"/>
              </a:spcAft>
              <a:buChar char="»"/>
              <a:defRPr sz="2800">
                <a:solidFill>
                  <a:schemeClr val="tx1"/>
                </a:solidFill>
                <a:latin typeface="+mn-lt"/>
              </a:defRPr>
            </a:lvl5pPr>
            <a:lvl6pPr marL="2514600" indent="-228600" algn="l" rtl="0" eaLnBrk="0" fontAlgn="base" hangingPunct="0">
              <a:spcBef>
                <a:spcPct val="20000"/>
              </a:spcBef>
              <a:spcAft>
                <a:spcPct val="0"/>
              </a:spcAft>
              <a:buChar char="»"/>
              <a:defRPr sz="2800">
                <a:solidFill>
                  <a:schemeClr val="tx1"/>
                </a:solidFill>
                <a:latin typeface="+mn-lt"/>
              </a:defRPr>
            </a:lvl6pPr>
            <a:lvl7pPr marL="2971800" indent="-228600" algn="l" rtl="0" eaLnBrk="0" fontAlgn="base" hangingPunct="0">
              <a:spcBef>
                <a:spcPct val="20000"/>
              </a:spcBef>
              <a:spcAft>
                <a:spcPct val="0"/>
              </a:spcAft>
              <a:buChar char="»"/>
              <a:defRPr sz="2800">
                <a:solidFill>
                  <a:schemeClr val="tx1"/>
                </a:solidFill>
                <a:latin typeface="+mn-lt"/>
              </a:defRPr>
            </a:lvl7pPr>
            <a:lvl8pPr marL="3429000" indent="-228600" algn="l" rtl="0" eaLnBrk="0" fontAlgn="base" hangingPunct="0">
              <a:spcBef>
                <a:spcPct val="20000"/>
              </a:spcBef>
              <a:spcAft>
                <a:spcPct val="0"/>
              </a:spcAft>
              <a:buChar char="»"/>
              <a:defRPr sz="2800">
                <a:solidFill>
                  <a:schemeClr val="tx1"/>
                </a:solidFill>
                <a:latin typeface="+mn-lt"/>
              </a:defRPr>
            </a:lvl8pPr>
            <a:lvl9pPr marL="3886200" indent="-228600" algn="l" rtl="0" eaLnBrk="0" fontAlgn="base" hangingPunct="0">
              <a:spcBef>
                <a:spcPct val="20000"/>
              </a:spcBef>
              <a:spcAft>
                <a:spcPct val="0"/>
              </a:spcAft>
              <a:buChar char="»"/>
              <a:defRPr sz="2800">
                <a:solidFill>
                  <a:schemeClr val="tx1"/>
                </a:solidFill>
                <a:latin typeface="+mn-lt"/>
              </a:defRPr>
            </a:lvl9pPr>
          </a:lstStyle>
          <a:p>
            <a:r>
              <a:rPr lang="en-NZ" u="sng" kern="0" dirty="0">
                <a:solidFill>
                  <a:schemeClr val="accent6">
                    <a:lumMod val="75000"/>
                  </a:schemeClr>
                </a:solidFill>
              </a:rPr>
              <a:t>Full replacement</a:t>
            </a:r>
            <a:r>
              <a:rPr lang="en-NZ" kern="0" dirty="0">
                <a:solidFill>
                  <a:schemeClr val="accent6">
                    <a:lumMod val="75000"/>
                  </a:schemeClr>
                </a:solidFill>
              </a:rPr>
              <a:t> </a:t>
            </a:r>
            <a:r>
              <a:rPr lang="en-NZ" kern="0" dirty="0"/>
              <a:t>of ASCE 7 Chapter 18 recommended</a:t>
            </a:r>
          </a:p>
          <a:p>
            <a:endParaRPr lang="en-NZ" kern="0" dirty="0"/>
          </a:p>
        </p:txBody>
      </p:sp>
      <p:sp>
        <p:nvSpPr>
          <p:cNvPr id="2" name="Title 1"/>
          <p:cNvSpPr>
            <a:spLocks noGrp="1"/>
          </p:cNvSpPr>
          <p:nvPr>
            <p:ph type="title"/>
          </p:nvPr>
        </p:nvSpPr>
        <p:spPr/>
        <p:txBody>
          <a:bodyPr/>
          <a:lstStyle/>
          <a:p>
            <a:r>
              <a:rPr lang="en-NZ" dirty="0">
                <a:solidFill>
                  <a:srgbClr val="FF0000"/>
                </a:solidFill>
              </a:rPr>
              <a:t>Revisions</a:t>
            </a:r>
          </a:p>
        </p:txBody>
      </p:sp>
    </p:spTree>
    <p:extLst>
      <p:ext uri="{BB962C8B-B14F-4D97-AF65-F5344CB8AC3E}">
        <p14:creationId xmlns:p14="http://schemas.microsoft.com/office/powerpoint/2010/main" val="1358013426"/>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0"/>
          </p:nvPr>
        </p:nvSpPr>
        <p:spPr/>
        <p:txBody>
          <a:bodyPr/>
          <a:lstStyle/>
          <a:p>
            <a:pPr>
              <a:defRPr/>
            </a:pPr>
            <a:r>
              <a:rPr lang="en-US"/>
              <a:t>Instructional Material Complementing FEMA P-1051, Design Examples</a:t>
            </a:r>
            <a:endParaRPr lang="en-US" i="1" dirty="0"/>
          </a:p>
        </p:txBody>
      </p:sp>
      <p:sp>
        <p:nvSpPr>
          <p:cNvPr id="5" name="Slide Number Placeholder 4"/>
          <p:cNvSpPr>
            <a:spLocks noGrp="1"/>
          </p:cNvSpPr>
          <p:nvPr>
            <p:ph type="sldNum" sz="quarter" idx="11"/>
          </p:nvPr>
        </p:nvSpPr>
        <p:spPr>
          <a:xfrm>
            <a:off x="6672249" y="6381750"/>
            <a:ext cx="2271010" cy="319088"/>
          </a:xfrm>
        </p:spPr>
        <p:txBody>
          <a:bodyPr/>
          <a:lstStyle/>
          <a:p>
            <a:pPr>
              <a:defRPr/>
            </a:pPr>
            <a:r>
              <a:rPr lang="en-US" dirty="0"/>
              <a:t>Background 1 - </a:t>
            </a:r>
            <a:fld id="{C89CB261-678F-46C7-9B50-9F41C27EFD57}" type="slidenum">
              <a:rPr lang="en-US" smtClean="0"/>
              <a:pPr>
                <a:defRPr/>
              </a:pPr>
              <a:t>41</a:t>
            </a:fld>
            <a:endParaRPr lang="en-US" dirty="0"/>
          </a:p>
        </p:txBody>
      </p:sp>
      <p:sp>
        <p:nvSpPr>
          <p:cNvPr id="10" name="Content Placeholder 2"/>
          <p:cNvSpPr txBox="1">
            <a:spLocks/>
          </p:cNvSpPr>
          <p:nvPr/>
        </p:nvSpPr>
        <p:spPr bwMode="auto">
          <a:xfrm>
            <a:off x="673100" y="1412875"/>
            <a:ext cx="7772400" cy="48003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har char="•"/>
              <a:defRPr sz="28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800">
                <a:solidFill>
                  <a:schemeClr val="tx1"/>
                </a:solidFill>
                <a:latin typeface="+mn-lt"/>
              </a:defRPr>
            </a:lvl3pPr>
            <a:lvl4pPr marL="1600200" indent="-228600" algn="l" rtl="0" eaLnBrk="0" fontAlgn="base" hangingPunct="0">
              <a:spcBef>
                <a:spcPct val="20000"/>
              </a:spcBef>
              <a:spcAft>
                <a:spcPct val="0"/>
              </a:spcAft>
              <a:buChar char="–"/>
              <a:defRPr sz="2800">
                <a:solidFill>
                  <a:schemeClr val="tx1"/>
                </a:solidFill>
                <a:latin typeface="+mn-lt"/>
              </a:defRPr>
            </a:lvl4pPr>
            <a:lvl5pPr marL="2057400" indent="-228600" algn="l" rtl="0" eaLnBrk="0" fontAlgn="base" hangingPunct="0">
              <a:spcBef>
                <a:spcPct val="20000"/>
              </a:spcBef>
              <a:spcAft>
                <a:spcPct val="0"/>
              </a:spcAft>
              <a:buChar char="»"/>
              <a:defRPr sz="2800">
                <a:solidFill>
                  <a:schemeClr val="tx1"/>
                </a:solidFill>
                <a:latin typeface="+mn-lt"/>
              </a:defRPr>
            </a:lvl5pPr>
            <a:lvl6pPr marL="2514600" indent="-228600" algn="l" rtl="0" eaLnBrk="0" fontAlgn="base" hangingPunct="0">
              <a:spcBef>
                <a:spcPct val="20000"/>
              </a:spcBef>
              <a:spcAft>
                <a:spcPct val="0"/>
              </a:spcAft>
              <a:buChar char="»"/>
              <a:defRPr sz="2800">
                <a:solidFill>
                  <a:schemeClr val="tx1"/>
                </a:solidFill>
                <a:latin typeface="+mn-lt"/>
              </a:defRPr>
            </a:lvl6pPr>
            <a:lvl7pPr marL="2971800" indent="-228600" algn="l" rtl="0" eaLnBrk="0" fontAlgn="base" hangingPunct="0">
              <a:spcBef>
                <a:spcPct val="20000"/>
              </a:spcBef>
              <a:spcAft>
                <a:spcPct val="0"/>
              </a:spcAft>
              <a:buChar char="»"/>
              <a:defRPr sz="2800">
                <a:solidFill>
                  <a:schemeClr val="tx1"/>
                </a:solidFill>
                <a:latin typeface="+mn-lt"/>
              </a:defRPr>
            </a:lvl7pPr>
            <a:lvl8pPr marL="3429000" indent="-228600" algn="l" rtl="0" eaLnBrk="0" fontAlgn="base" hangingPunct="0">
              <a:spcBef>
                <a:spcPct val="20000"/>
              </a:spcBef>
              <a:spcAft>
                <a:spcPct val="0"/>
              </a:spcAft>
              <a:buChar char="»"/>
              <a:defRPr sz="2800">
                <a:solidFill>
                  <a:schemeClr val="tx1"/>
                </a:solidFill>
                <a:latin typeface="+mn-lt"/>
              </a:defRPr>
            </a:lvl8pPr>
            <a:lvl9pPr marL="3886200" indent="-228600" algn="l" rtl="0" eaLnBrk="0" fontAlgn="base" hangingPunct="0">
              <a:spcBef>
                <a:spcPct val="20000"/>
              </a:spcBef>
              <a:spcAft>
                <a:spcPct val="0"/>
              </a:spcAft>
              <a:buChar char="»"/>
              <a:defRPr sz="2800">
                <a:solidFill>
                  <a:schemeClr val="tx1"/>
                </a:solidFill>
                <a:latin typeface="+mn-lt"/>
              </a:defRPr>
            </a:lvl9pPr>
          </a:lstStyle>
          <a:p>
            <a:r>
              <a:rPr lang="en-NZ" kern="0" dirty="0"/>
              <a:t>There were technical changes to:</a:t>
            </a:r>
          </a:p>
          <a:p>
            <a:pPr marL="857250" lvl="1" indent="-457200">
              <a:buFont typeface="+mj-lt"/>
              <a:buAutoNum type="arabicPeriod"/>
            </a:pPr>
            <a:r>
              <a:rPr lang="en-US" sz="2400" dirty="0"/>
              <a:t>Ground motion criteria</a:t>
            </a:r>
          </a:p>
          <a:p>
            <a:pPr marL="857250" lvl="1" indent="-457200">
              <a:buFont typeface="+mj-lt"/>
              <a:buAutoNum type="arabicPeriod"/>
            </a:pPr>
            <a:r>
              <a:rPr lang="en-US" sz="2400" dirty="0"/>
              <a:t>Procedure selection</a:t>
            </a:r>
          </a:p>
          <a:p>
            <a:pPr marL="857250" lvl="1" indent="-457200">
              <a:buFont typeface="+mj-lt"/>
              <a:buAutoNum type="arabicPeriod"/>
            </a:pPr>
            <a:r>
              <a:rPr lang="en-US" sz="2400" dirty="0"/>
              <a:t>Determination of damper properties</a:t>
            </a:r>
          </a:p>
          <a:p>
            <a:pPr marL="857250" lvl="1" indent="-457200">
              <a:buFont typeface="+mj-lt"/>
              <a:buAutoNum type="arabicPeriod"/>
            </a:pPr>
            <a:r>
              <a:rPr lang="en-US" sz="2400" dirty="0"/>
              <a:t>System redundancy</a:t>
            </a:r>
          </a:p>
          <a:p>
            <a:pPr marL="857250" lvl="1" indent="-457200">
              <a:buFont typeface="+mj-lt"/>
              <a:buAutoNum type="arabicPeriod"/>
            </a:pPr>
            <a:r>
              <a:rPr lang="en-US" sz="2400" dirty="0"/>
              <a:t>Assumptions for response history analysis</a:t>
            </a:r>
          </a:p>
          <a:p>
            <a:pPr marL="857250" lvl="1" indent="-457200">
              <a:buFont typeface="+mj-lt"/>
              <a:buAutoNum type="arabicPeriod"/>
            </a:pPr>
            <a:r>
              <a:rPr lang="en-US" sz="2400" dirty="0"/>
              <a:t>Acceptance criteria of response history analysis</a:t>
            </a:r>
          </a:p>
          <a:p>
            <a:pPr marL="857250" lvl="1" indent="-457200">
              <a:buFont typeface="+mj-lt"/>
              <a:buAutoNum type="arabicPeriod"/>
            </a:pPr>
            <a:r>
              <a:rPr lang="en-US" sz="2400" dirty="0"/>
              <a:t>Number of design reviewers</a:t>
            </a:r>
          </a:p>
          <a:p>
            <a:pPr marL="857250" lvl="1" indent="-457200">
              <a:buFont typeface="+mj-lt"/>
              <a:buAutoNum type="arabicPeriod"/>
            </a:pPr>
            <a:r>
              <a:rPr lang="en-US" sz="2400" dirty="0"/>
              <a:t>Testing requirements</a:t>
            </a:r>
          </a:p>
          <a:p>
            <a:pPr marL="857250" lvl="1" indent="-457200">
              <a:buFont typeface="+mj-lt"/>
              <a:buAutoNum type="arabicPeriod"/>
            </a:pPr>
            <a:endParaRPr lang="en-US" sz="2400" dirty="0"/>
          </a:p>
          <a:p>
            <a:pPr marL="857250" lvl="1" indent="-457200">
              <a:buFont typeface="+mj-lt"/>
              <a:buAutoNum type="arabicPeriod"/>
            </a:pPr>
            <a:endParaRPr lang="en-US" sz="2400" dirty="0"/>
          </a:p>
        </p:txBody>
      </p:sp>
      <p:sp>
        <p:nvSpPr>
          <p:cNvPr id="2" name="Title 1"/>
          <p:cNvSpPr>
            <a:spLocks noGrp="1"/>
          </p:cNvSpPr>
          <p:nvPr>
            <p:ph type="title"/>
          </p:nvPr>
        </p:nvSpPr>
        <p:spPr/>
        <p:txBody>
          <a:bodyPr/>
          <a:lstStyle/>
          <a:p>
            <a:r>
              <a:rPr lang="en-NZ" dirty="0">
                <a:solidFill>
                  <a:schemeClr val="accent6">
                    <a:lumMod val="75000"/>
                  </a:schemeClr>
                </a:solidFill>
              </a:rPr>
              <a:t>Revisions</a:t>
            </a:r>
          </a:p>
        </p:txBody>
      </p:sp>
    </p:spTree>
    <p:extLst>
      <p:ext uri="{BB962C8B-B14F-4D97-AF65-F5344CB8AC3E}">
        <p14:creationId xmlns:p14="http://schemas.microsoft.com/office/powerpoint/2010/main" val="6038929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0">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0">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0">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0">
                                            <p:txEl>
                                              <p:pRg st="6" end="6"/>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0">
                                            <p:txEl>
                                              <p:pRg st="7" end="7"/>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10">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0"/>
          </p:nvPr>
        </p:nvSpPr>
        <p:spPr/>
        <p:txBody>
          <a:bodyPr/>
          <a:lstStyle/>
          <a:p>
            <a:pPr>
              <a:defRPr/>
            </a:pPr>
            <a:r>
              <a:rPr lang="en-US"/>
              <a:t>Instructional Material Complementing FEMA P-1051, Design Examples</a:t>
            </a:r>
            <a:endParaRPr lang="en-US" i="1" dirty="0"/>
          </a:p>
        </p:txBody>
      </p:sp>
      <p:sp>
        <p:nvSpPr>
          <p:cNvPr id="5" name="Slide Number Placeholder 4"/>
          <p:cNvSpPr>
            <a:spLocks noGrp="1"/>
          </p:cNvSpPr>
          <p:nvPr>
            <p:ph type="sldNum" sz="quarter" idx="11"/>
          </p:nvPr>
        </p:nvSpPr>
        <p:spPr>
          <a:xfrm>
            <a:off x="6672249" y="6381750"/>
            <a:ext cx="2271010" cy="319088"/>
          </a:xfrm>
        </p:spPr>
        <p:txBody>
          <a:bodyPr/>
          <a:lstStyle/>
          <a:p>
            <a:pPr>
              <a:defRPr/>
            </a:pPr>
            <a:r>
              <a:rPr lang="en-US" dirty="0"/>
              <a:t>Background 1 - </a:t>
            </a:r>
            <a:fld id="{C89CB261-678F-46C7-9B50-9F41C27EFD57}" type="slidenum">
              <a:rPr lang="en-US" smtClean="0"/>
              <a:pPr>
                <a:defRPr/>
              </a:pPr>
              <a:t>42</a:t>
            </a:fld>
            <a:endParaRPr lang="en-US" dirty="0"/>
          </a:p>
        </p:txBody>
      </p:sp>
      <p:pic>
        <p:nvPicPr>
          <p:cNvPr id="7" name="Picture 6" descr="Examples of several project-specific earthquake response spectra that could be used for design. These spectra are meant to be a schematic illustration only, so the details of the shapes and magnitudes of the spectra are not relevant. &#10;"/>
          <p:cNvPicPr>
            <a:picLocks noChangeAspect="1"/>
          </p:cNvPicPr>
          <p:nvPr/>
        </p:nvPicPr>
        <p:blipFill>
          <a:blip r:embed="rId3" cstate="print"/>
          <a:stretch>
            <a:fillRect/>
          </a:stretch>
        </p:blipFill>
        <p:spPr>
          <a:xfrm>
            <a:off x="5511881" y="3688434"/>
            <a:ext cx="3281599" cy="2728181"/>
          </a:xfrm>
          <a:prstGeom prst="rect">
            <a:avLst/>
          </a:prstGeom>
        </p:spPr>
      </p:pic>
      <p:sp>
        <p:nvSpPr>
          <p:cNvPr id="8" name="Rectangle 7"/>
          <p:cNvSpPr/>
          <p:nvPr/>
        </p:nvSpPr>
        <p:spPr>
          <a:xfrm>
            <a:off x="769620" y="3859180"/>
            <a:ext cx="4572000" cy="1569660"/>
          </a:xfrm>
          <a:prstGeom prst="rect">
            <a:avLst/>
          </a:prstGeom>
        </p:spPr>
        <p:txBody>
          <a:bodyPr>
            <a:spAutoFit/>
          </a:bodyPr>
          <a:lstStyle/>
          <a:p>
            <a:pPr marL="342900" indent="-342900">
              <a:buFont typeface="Arial" panose="020B0604020202020204" pitchFamily="34" charset="0"/>
              <a:buChar char="•"/>
            </a:pPr>
            <a:r>
              <a:rPr lang="en-US" dirty="0"/>
              <a:t>Site-specific hazard analysis is usually required to determine the target response spectrum</a:t>
            </a:r>
          </a:p>
        </p:txBody>
      </p:sp>
      <p:sp>
        <p:nvSpPr>
          <p:cNvPr id="3" name="Rectangle 2"/>
          <p:cNvSpPr/>
          <p:nvPr/>
        </p:nvSpPr>
        <p:spPr>
          <a:xfrm>
            <a:off x="769620" y="2049780"/>
            <a:ext cx="8023860" cy="1569660"/>
          </a:xfrm>
          <a:prstGeom prst="rect">
            <a:avLst/>
          </a:prstGeom>
        </p:spPr>
        <p:txBody>
          <a:bodyPr wrap="square">
            <a:spAutoFit/>
          </a:bodyPr>
          <a:lstStyle/>
          <a:p>
            <a:pPr marL="342900" indent="-342900">
              <a:buFont typeface="Arial" panose="020B0604020202020204" pitchFamily="34" charset="0"/>
              <a:buChar char="•"/>
            </a:pPr>
            <a:r>
              <a:rPr lang="en-US" dirty="0"/>
              <a:t>New USGS design value maps and site coefficients and new site-specific analysis requirements which, depending on the site location and site conditions, may have a significant effect on design</a:t>
            </a:r>
          </a:p>
        </p:txBody>
      </p:sp>
      <p:sp>
        <p:nvSpPr>
          <p:cNvPr id="10" name="Content Placeholder 2"/>
          <p:cNvSpPr txBox="1">
            <a:spLocks/>
          </p:cNvSpPr>
          <p:nvPr/>
        </p:nvSpPr>
        <p:spPr bwMode="auto">
          <a:xfrm>
            <a:off x="673100" y="1412875"/>
            <a:ext cx="7772400" cy="6369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har char="•"/>
              <a:defRPr sz="28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800">
                <a:solidFill>
                  <a:schemeClr val="tx1"/>
                </a:solidFill>
                <a:latin typeface="+mn-lt"/>
              </a:defRPr>
            </a:lvl3pPr>
            <a:lvl4pPr marL="1600200" indent="-228600" algn="l" rtl="0" eaLnBrk="0" fontAlgn="base" hangingPunct="0">
              <a:spcBef>
                <a:spcPct val="20000"/>
              </a:spcBef>
              <a:spcAft>
                <a:spcPct val="0"/>
              </a:spcAft>
              <a:buChar char="–"/>
              <a:defRPr sz="2800">
                <a:solidFill>
                  <a:schemeClr val="tx1"/>
                </a:solidFill>
                <a:latin typeface="+mn-lt"/>
              </a:defRPr>
            </a:lvl4pPr>
            <a:lvl5pPr marL="2057400" indent="-228600" algn="l" rtl="0" eaLnBrk="0" fontAlgn="base" hangingPunct="0">
              <a:spcBef>
                <a:spcPct val="20000"/>
              </a:spcBef>
              <a:spcAft>
                <a:spcPct val="0"/>
              </a:spcAft>
              <a:buChar char="»"/>
              <a:defRPr sz="2800">
                <a:solidFill>
                  <a:schemeClr val="tx1"/>
                </a:solidFill>
                <a:latin typeface="+mn-lt"/>
              </a:defRPr>
            </a:lvl5pPr>
            <a:lvl6pPr marL="2514600" indent="-228600" algn="l" rtl="0" eaLnBrk="0" fontAlgn="base" hangingPunct="0">
              <a:spcBef>
                <a:spcPct val="20000"/>
              </a:spcBef>
              <a:spcAft>
                <a:spcPct val="0"/>
              </a:spcAft>
              <a:buChar char="»"/>
              <a:defRPr sz="2800">
                <a:solidFill>
                  <a:schemeClr val="tx1"/>
                </a:solidFill>
                <a:latin typeface="+mn-lt"/>
              </a:defRPr>
            </a:lvl6pPr>
            <a:lvl7pPr marL="2971800" indent="-228600" algn="l" rtl="0" eaLnBrk="0" fontAlgn="base" hangingPunct="0">
              <a:spcBef>
                <a:spcPct val="20000"/>
              </a:spcBef>
              <a:spcAft>
                <a:spcPct val="0"/>
              </a:spcAft>
              <a:buChar char="»"/>
              <a:defRPr sz="2800">
                <a:solidFill>
                  <a:schemeClr val="tx1"/>
                </a:solidFill>
                <a:latin typeface="+mn-lt"/>
              </a:defRPr>
            </a:lvl7pPr>
            <a:lvl8pPr marL="3429000" indent="-228600" algn="l" rtl="0" eaLnBrk="0" fontAlgn="base" hangingPunct="0">
              <a:spcBef>
                <a:spcPct val="20000"/>
              </a:spcBef>
              <a:spcAft>
                <a:spcPct val="0"/>
              </a:spcAft>
              <a:buChar char="»"/>
              <a:defRPr sz="2800">
                <a:solidFill>
                  <a:schemeClr val="tx1"/>
                </a:solidFill>
                <a:latin typeface="+mn-lt"/>
              </a:defRPr>
            </a:lvl8pPr>
            <a:lvl9pPr marL="3886200" indent="-228600" algn="l" rtl="0" eaLnBrk="0" fontAlgn="base" hangingPunct="0">
              <a:spcBef>
                <a:spcPct val="20000"/>
              </a:spcBef>
              <a:spcAft>
                <a:spcPct val="0"/>
              </a:spcAft>
              <a:buChar char="»"/>
              <a:defRPr sz="2800">
                <a:solidFill>
                  <a:schemeClr val="tx1"/>
                </a:solidFill>
                <a:latin typeface="+mn-lt"/>
              </a:defRPr>
            </a:lvl9pPr>
          </a:lstStyle>
          <a:p>
            <a:pPr marL="514350" indent="-514350">
              <a:buAutoNum type="arabicPeriod"/>
            </a:pPr>
            <a:r>
              <a:rPr lang="en-US" dirty="0">
                <a:solidFill>
                  <a:srgbClr val="FF0000"/>
                </a:solidFill>
              </a:rPr>
              <a:t>Ground motions criteria </a:t>
            </a:r>
            <a:r>
              <a:rPr lang="en-US" dirty="0"/>
              <a:t>-  Target spectrum</a:t>
            </a:r>
          </a:p>
          <a:p>
            <a:pPr marL="400050" lvl="1" indent="0">
              <a:buNone/>
            </a:pPr>
            <a:endParaRPr lang="en-US" sz="2400" dirty="0"/>
          </a:p>
          <a:p>
            <a:pPr marL="857250" lvl="1" indent="-457200">
              <a:buFont typeface="+mj-lt"/>
              <a:buAutoNum type="arabicPeriod"/>
            </a:pPr>
            <a:endParaRPr lang="en-US" sz="2400" dirty="0"/>
          </a:p>
        </p:txBody>
      </p:sp>
      <p:sp>
        <p:nvSpPr>
          <p:cNvPr id="2" name="Title 1"/>
          <p:cNvSpPr>
            <a:spLocks noGrp="1"/>
          </p:cNvSpPr>
          <p:nvPr>
            <p:ph type="title"/>
          </p:nvPr>
        </p:nvSpPr>
        <p:spPr/>
        <p:txBody>
          <a:bodyPr/>
          <a:lstStyle/>
          <a:p>
            <a:r>
              <a:rPr lang="en-NZ" dirty="0">
                <a:solidFill>
                  <a:schemeClr val="accent6">
                    <a:lumMod val="75000"/>
                  </a:schemeClr>
                </a:solidFill>
              </a:rPr>
              <a:t>Revisions</a:t>
            </a:r>
          </a:p>
        </p:txBody>
      </p:sp>
    </p:spTree>
    <p:extLst>
      <p:ext uri="{BB962C8B-B14F-4D97-AF65-F5344CB8AC3E}">
        <p14:creationId xmlns:p14="http://schemas.microsoft.com/office/powerpoint/2010/main" val="33992040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0"/>
          </p:nvPr>
        </p:nvSpPr>
        <p:spPr/>
        <p:txBody>
          <a:bodyPr/>
          <a:lstStyle/>
          <a:p>
            <a:pPr>
              <a:defRPr/>
            </a:pPr>
            <a:r>
              <a:rPr lang="en-US"/>
              <a:t>Instructional Material Complementing FEMA P-1051, Design Examples</a:t>
            </a:r>
            <a:endParaRPr lang="en-US" i="1" dirty="0"/>
          </a:p>
        </p:txBody>
      </p:sp>
      <p:sp>
        <p:nvSpPr>
          <p:cNvPr id="5" name="Slide Number Placeholder 4"/>
          <p:cNvSpPr>
            <a:spLocks noGrp="1"/>
          </p:cNvSpPr>
          <p:nvPr>
            <p:ph type="sldNum" sz="quarter" idx="11"/>
          </p:nvPr>
        </p:nvSpPr>
        <p:spPr>
          <a:xfrm>
            <a:off x="6672249" y="6381750"/>
            <a:ext cx="2271010" cy="319088"/>
          </a:xfrm>
        </p:spPr>
        <p:txBody>
          <a:bodyPr/>
          <a:lstStyle/>
          <a:p>
            <a:pPr>
              <a:defRPr/>
            </a:pPr>
            <a:r>
              <a:rPr lang="en-US" dirty="0"/>
              <a:t>Background 1 - </a:t>
            </a:r>
            <a:fld id="{C89CB261-678F-46C7-9B50-9F41C27EFD57}" type="slidenum">
              <a:rPr lang="en-US" smtClean="0"/>
              <a:pPr>
                <a:defRPr/>
              </a:pPr>
              <a:t>43</a:t>
            </a:fld>
            <a:endParaRPr lang="en-US" dirty="0"/>
          </a:p>
        </p:txBody>
      </p:sp>
      <p:pic>
        <p:nvPicPr>
          <p:cNvPr id="6" name="Picture 5" descr="Several earthquake acceleration response spectra.  A smoothed target response spectrum is shown in black.  Seven earthquake response spectra are shown as dashed lines.  The earthquake records that these spectra represent are listed in a table above the graph.  A spectrum showing the average of the seven earthquake spectra is shown in red.  This red spectrum matches fairly closely the target spectrum over the period range 1 to 4 seconds."/>
          <p:cNvPicPr/>
          <p:nvPr/>
        </p:nvPicPr>
        <p:blipFill>
          <a:blip r:embed="rId3" cstate="print"/>
          <a:srcRect/>
          <a:stretch>
            <a:fillRect/>
          </a:stretch>
        </p:blipFill>
        <p:spPr bwMode="auto">
          <a:xfrm>
            <a:off x="5229567" y="3647044"/>
            <a:ext cx="3713692" cy="2734706"/>
          </a:xfrm>
          <a:prstGeom prst="rect">
            <a:avLst/>
          </a:prstGeom>
          <a:noFill/>
          <a:ln w="9525">
            <a:noFill/>
            <a:miter lim="800000"/>
            <a:headEnd/>
            <a:tailEnd/>
          </a:ln>
        </p:spPr>
      </p:pic>
      <p:pic>
        <p:nvPicPr>
          <p:cNvPr id="7" name="Picture 6" descr="GM No., Year, and Earthquake Name for Earthquakes number 1-7."/>
          <p:cNvPicPr>
            <a:picLocks noChangeAspect="1"/>
          </p:cNvPicPr>
          <p:nvPr/>
        </p:nvPicPr>
        <p:blipFill rotWithShape="1">
          <a:blip r:embed="rId4" cstate="print"/>
          <a:srcRect r="63796"/>
          <a:stretch/>
        </p:blipFill>
        <p:spPr>
          <a:xfrm>
            <a:off x="5975205" y="2065019"/>
            <a:ext cx="2109616" cy="1352954"/>
          </a:xfrm>
          <a:prstGeom prst="rect">
            <a:avLst/>
          </a:prstGeom>
        </p:spPr>
      </p:pic>
      <p:sp>
        <p:nvSpPr>
          <p:cNvPr id="3" name="Rectangle 2"/>
          <p:cNvSpPr/>
          <p:nvPr/>
        </p:nvSpPr>
        <p:spPr>
          <a:xfrm>
            <a:off x="792480" y="2065019"/>
            <a:ext cx="4632960" cy="3785652"/>
          </a:xfrm>
          <a:prstGeom prst="rect">
            <a:avLst/>
          </a:prstGeom>
        </p:spPr>
        <p:txBody>
          <a:bodyPr wrap="square">
            <a:spAutoFit/>
          </a:bodyPr>
          <a:lstStyle/>
          <a:p>
            <a:pPr marL="342900" indent="-342900">
              <a:buFont typeface="Arial" panose="020B0604020202020204" pitchFamily="34" charset="0"/>
              <a:buChar char="•"/>
            </a:pPr>
            <a:r>
              <a:rPr lang="en-US" dirty="0"/>
              <a:t>Only </a:t>
            </a:r>
            <a:r>
              <a:rPr lang="en-US" u="sng" dirty="0">
                <a:solidFill>
                  <a:schemeClr val="accent6">
                    <a:lumMod val="75000"/>
                  </a:schemeClr>
                </a:solidFill>
              </a:rPr>
              <a:t>seven</a:t>
            </a:r>
            <a:r>
              <a:rPr lang="en-US" dirty="0"/>
              <a:t> ground motions required</a:t>
            </a:r>
          </a:p>
          <a:p>
            <a:pPr marL="342900" indent="-342900">
              <a:buFont typeface="Arial" panose="020B0604020202020204" pitchFamily="34" charset="0"/>
              <a:buChar char="•"/>
            </a:pPr>
            <a:r>
              <a:rPr lang="en-US" dirty="0"/>
              <a:t>Scaling and orientation of ground motions depend on </a:t>
            </a:r>
            <a:r>
              <a:rPr lang="en-US" u="sng" dirty="0">
                <a:solidFill>
                  <a:schemeClr val="accent6">
                    <a:lumMod val="75000"/>
                  </a:schemeClr>
                </a:solidFill>
              </a:rPr>
              <a:t>proximity to fault</a:t>
            </a:r>
          </a:p>
          <a:p>
            <a:pPr marL="342900" indent="-342900">
              <a:buFont typeface="Arial" panose="020B0604020202020204" pitchFamily="34" charset="0"/>
              <a:buChar char="•"/>
            </a:pPr>
            <a:r>
              <a:rPr lang="en-US" u="sng" dirty="0">
                <a:solidFill>
                  <a:schemeClr val="accent6">
                    <a:lumMod val="75000"/>
                  </a:schemeClr>
                </a:solidFill>
              </a:rPr>
              <a:t>Amplitude</a:t>
            </a:r>
            <a:r>
              <a:rPr lang="en-US" dirty="0"/>
              <a:t> or </a:t>
            </a:r>
            <a:r>
              <a:rPr lang="en-US" u="sng" dirty="0">
                <a:solidFill>
                  <a:schemeClr val="accent6">
                    <a:lumMod val="75000"/>
                  </a:schemeClr>
                </a:solidFill>
              </a:rPr>
              <a:t>spectrally matched</a:t>
            </a:r>
            <a:r>
              <a:rPr lang="en-US" dirty="0"/>
              <a:t> scaling to meet or exceed target spectrum over a specific period range of interest</a:t>
            </a:r>
          </a:p>
        </p:txBody>
      </p:sp>
      <p:sp>
        <p:nvSpPr>
          <p:cNvPr id="10" name="Content Placeholder 2"/>
          <p:cNvSpPr txBox="1">
            <a:spLocks/>
          </p:cNvSpPr>
          <p:nvPr/>
        </p:nvSpPr>
        <p:spPr bwMode="auto">
          <a:xfrm>
            <a:off x="673100" y="1412875"/>
            <a:ext cx="8028940" cy="6521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har char="•"/>
              <a:defRPr sz="28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800">
                <a:solidFill>
                  <a:schemeClr val="tx1"/>
                </a:solidFill>
                <a:latin typeface="+mn-lt"/>
              </a:defRPr>
            </a:lvl3pPr>
            <a:lvl4pPr marL="1600200" indent="-228600" algn="l" rtl="0" eaLnBrk="0" fontAlgn="base" hangingPunct="0">
              <a:spcBef>
                <a:spcPct val="20000"/>
              </a:spcBef>
              <a:spcAft>
                <a:spcPct val="0"/>
              </a:spcAft>
              <a:buChar char="–"/>
              <a:defRPr sz="2800">
                <a:solidFill>
                  <a:schemeClr val="tx1"/>
                </a:solidFill>
                <a:latin typeface="+mn-lt"/>
              </a:defRPr>
            </a:lvl4pPr>
            <a:lvl5pPr marL="2057400" indent="-228600" algn="l" rtl="0" eaLnBrk="0" fontAlgn="base" hangingPunct="0">
              <a:spcBef>
                <a:spcPct val="20000"/>
              </a:spcBef>
              <a:spcAft>
                <a:spcPct val="0"/>
              </a:spcAft>
              <a:buChar char="»"/>
              <a:defRPr sz="2800">
                <a:solidFill>
                  <a:schemeClr val="tx1"/>
                </a:solidFill>
                <a:latin typeface="+mn-lt"/>
              </a:defRPr>
            </a:lvl5pPr>
            <a:lvl6pPr marL="2514600" indent="-228600" algn="l" rtl="0" eaLnBrk="0" fontAlgn="base" hangingPunct="0">
              <a:spcBef>
                <a:spcPct val="20000"/>
              </a:spcBef>
              <a:spcAft>
                <a:spcPct val="0"/>
              </a:spcAft>
              <a:buChar char="»"/>
              <a:defRPr sz="2800">
                <a:solidFill>
                  <a:schemeClr val="tx1"/>
                </a:solidFill>
                <a:latin typeface="+mn-lt"/>
              </a:defRPr>
            </a:lvl6pPr>
            <a:lvl7pPr marL="2971800" indent="-228600" algn="l" rtl="0" eaLnBrk="0" fontAlgn="base" hangingPunct="0">
              <a:spcBef>
                <a:spcPct val="20000"/>
              </a:spcBef>
              <a:spcAft>
                <a:spcPct val="0"/>
              </a:spcAft>
              <a:buChar char="»"/>
              <a:defRPr sz="2800">
                <a:solidFill>
                  <a:schemeClr val="tx1"/>
                </a:solidFill>
                <a:latin typeface="+mn-lt"/>
              </a:defRPr>
            </a:lvl7pPr>
            <a:lvl8pPr marL="3429000" indent="-228600" algn="l" rtl="0" eaLnBrk="0" fontAlgn="base" hangingPunct="0">
              <a:spcBef>
                <a:spcPct val="20000"/>
              </a:spcBef>
              <a:spcAft>
                <a:spcPct val="0"/>
              </a:spcAft>
              <a:buChar char="»"/>
              <a:defRPr sz="2800">
                <a:solidFill>
                  <a:schemeClr val="tx1"/>
                </a:solidFill>
                <a:latin typeface="+mn-lt"/>
              </a:defRPr>
            </a:lvl8pPr>
            <a:lvl9pPr marL="3886200" indent="-228600" algn="l" rtl="0" eaLnBrk="0" fontAlgn="base" hangingPunct="0">
              <a:spcBef>
                <a:spcPct val="20000"/>
              </a:spcBef>
              <a:spcAft>
                <a:spcPct val="0"/>
              </a:spcAft>
              <a:buChar char="»"/>
              <a:defRPr sz="2800">
                <a:solidFill>
                  <a:schemeClr val="tx1"/>
                </a:solidFill>
                <a:latin typeface="+mn-lt"/>
              </a:defRPr>
            </a:lvl9pPr>
          </a:lstStyle>
          <a:p>
            <a:pPr marL="514350" indent="-514350">
              <a:buAutoNum type="arabicPeriod"/>
            </a:pPr>
            <a:r>
              <a:rPr lang="en-US" dirty="0"/>
              <a:t>Ground motion criteria - Selection and scaling</a:t>
            </a:r>
          </a:p>
          <a:p>
            <a:endParaRPr lang="en-US" dirty="0"/>
          </a:p>
          <a:p>
            <a:pPr marL="400050" lvl="1" indent="0">
              <a:buNone/>
            </a:pPr>
            <a:endParaRPr lang="en-US" sz="2400" dirty="0"/>
          </a:p>
          <a:p>
            <a:pPr marL="857250" lvl="1" indent="-457200">
              <a:buFont typeface="+mj-lt"/>
              <a:buAutoNum type="arabicPeriod"/>
            </a:pPr>
            <a:endParaRPr lang="en-US" sz="2400" dirty="0"/>
          </a:p>
        </p:txBody>
      </p:sp>
      <p:sp>
        <p:nvSpPr>
          <p:cNvPr id="2" name="Title 1"/>
          <p:cNvSpPr>
            <a:spLocks noGrp="1"/>
          </p:cNvSpPr>
          <p:nvPr>
            <p:ph type="title"/>
          </p:nvPr>
        </p:nvSpPr>
        <p:spPr/>
        <p:txBody>
          <a:bodyPr/>
          <a:lstStyle/>
          <a:p>
            <a:r>
              <a:rPr lang="en-NZ" dirty="0">
                <a:solidFill>
                  <a:schemeClr val="accent6">
                    <a:lumMod val="75000"/>
                  </a:schemeClr>
                </a:solidFill>
              </a:rPr>
              <a:t>Revisions</a:t>
            </a:r>
          </a:p>
        </p:txBody>
      </p:sp>
    </p:spTree>
    <p:extLst>
      <p:ext uri="{BB962C8B-B14F-4D97-AF65-F5344CB8AC3E}">
        <p14:creationId xmlns:p14="http://schemas.microsoft.com/office/powerpoint/2010/main" val="23826166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0"/>
          </p:nvPr>
        </p:nvSpPr>
        <p:spPr/>
        <p:txBody>
          <a:bodyPr/>
          <a:lstStyle/>
          <a:p>
            <a:pPr>
              <a:defRPr/>
            </a:pPr>
            <a:r>
              <a:rPr lang="en-US"/>
              <a:t>Instructional Material Complementing FEMA P-1051, Design Examples</a:t>
            </a:r>
            <a:endParaRPr lang="en-US" i="1" dirty="0"/>
          </a:p>
        </p:txBody>
      </p:sp>
      <p:sp>
        <p:nvSpPr>
          <p:cNvPr id="5" name="Slide Number Placeholder 4"/>
          <p:cNvSpPr>
            <a:spLocks noGrp="1"/>
          </p:cNvSpPr>
          <p:nvPr>
            <p:ph type="sldNum" sz="quarter" idx="11"/>
          </p:nvPr>
        </p:nvSpPr>
        <p:spPr>
          <a:xfrm>
            <a:off x="6672249" y="6381750"/>
            <a:ext cx="2271010" cy="319088"/>
          </a:xfrm>
        </p:spPr>
        <p:txBody>
          <a:bodyPr/>
          <a:lstStyle/>
          <a:p>
            <a:pPr>
              <a:defRPr/>
            </a:pPr>
            <a:r>
              <a:rPr lang="en-US" dirty="0"/>
              <a:t>Background 1 - </a:t>
            </a:r>
            <a:fld id="{C89CB261-678F-46C7-9B50-9F41C27EFD57}" type="slidenum">
              <a:rPr lang="en-US" smtClean="0"/>
              <a:pPr>
                <a:defRPr/>
              </a:pPr>
              <a:t>44</a:t>
            </a:fld>
            <a:endParaRPr lang="en-US" dirty="0"/>
          </a:p>
        </p:txBody>
      </p:sp>
      <p:pic>
        <p:nvPicPr>
          <p:cNvPr id="15" name="Picture 14" descr="(Three Figures).  Arranged in an equation format, such that (left figure) + (center figure) = (right figure). &#10;&#10;(LEFT) Two earthquake accelerographs, representing two orthogonal components of an earthquake acceleration record.  &#10;&#10;(CENTER) A building structural frame, indicating the computer model of the building.  &#10;&#10;(RIGHT) The right figure shows hysteresis loops of structural dampers, indicating the resulting damper response calculated using the ground motion components and the building model."/>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5044" y="3981491"/>
            <a:ext cx="8748215" cy="2158974"/>
          </a:xfrm>
          <a:prstGeom prst="rect">
            <a:avLst/>
          </a:prstGeom>
        </p:spPr>
      </p:pic>
      <p:sp>
        <p:nvSpPr>
          <p:cNvPr id="10" name="Content Placeholder 2"/>
          <p:cNvSpPr txBox="1">
            <a:spLocks/>
          </p:cNvSpPr>
          <p:nvPr/>
        </p:nvSpPr>
        <p:spPr bwMode="auto">
          <a:xfrm>
            <a:off x="673100" y="1412876"/>
            <a:ext cx="7772400" cy="24695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har char="•"/>
              <a:defRPr sz="28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800">
                <a:solidFill>
                  <a:schemeClr val="tx1"/>
                </a:solidFill>
                <a:latin typeface="+mn-lt"/>
              </a:defRPr>
            </a:lvl3pPr>
            <a:lvl4pPr marL="1600200" indent="-228600" algn="l" rtl="0" eaLnBrk="0" fontAlgn="base" hangingPunct="0">
              <a:spcBef>
                <a:spcPct val="20000"/>
              </a:spcBef>
              <a:spcAft>
                <a:spcPct val="0"/>
              </a:spcAft>
              <a:buChar char="–"/>
              <a:defRPr sz="2800">
                <a:solidFill>
                  <a:schemeClr val="tx1"/>
                </a:solidFill>
                <a:latin typeface="+mn-lt"/>
              </a:defRPr>
            </a:lvl4pPr>
            <a:lvl5pPr marL="2057400" indent="-228600" algn="l" rtl="0" eaLnBrk="0" fontAlgn="base" hangingPunct="0">
              <a:spcBef>
                <a:spcPct val="20000"/>
              </a:spcBef>
              <a:spcAft>
                <a:spcPct val="0"/>
              </a:spcAft>
              <a:buChar char="»"/>
              <a:defRPr sz="2800">
                <a:solidFill>
                  <a:schemeClr val="tx1"/>
                </a:solidFill>
                <a:latin typeface="+mn-lt"/>
              </a:defRPr>
            </a:lvl5pPr>
            <a:lvl6pPr marL="2514600" indent="-228600" algn="l" rtl="0" eaLnBrk="0" fontAlgn="base" hangingPunct="0">
              <a:spcBef>
                <a:spcPct val="20000"/>
              </a:spcBef>
              <a:spcAft>
                <a:spcPct val="0"/>
              </a:spcAft>
              <a:buChar char="»"/>
              <a:defRPr sz="2800">
                <a:solidFill>
                  <a:schemeClr val="tx1"/>
                </a:solidFill>
                <a:latin typeface="+mn-lt"/>
              </a:defRPr>
            </a:lvl6pPr>
            <a:lvl7pPr marL="2971800" indent="-228600" algn="l" rtl="0" eaLnBrk="0" fontAlgn="base" hangingPunct="0">
              <a:spcBef>
                <a:spcPct val="20000"/>
              </a:spcBef>
              <a:spcAft>
                <a:spcPct val="0"/>
              </a:spcAft>
              <a:buChar char="»"/>
              <a:defRPr sz="2800">
                <a:solidFill>
                  <a:schemeClr val="tx1"/>
                </a:solidFill>
                <a:latin typeface="+mn-lt"/>
              </a:defRPr>
            </a:lvl7pPr>
            <a:lvl8pPr marL="3429000" indent="-228600" algn="l" rtl="0" eaLnBrk="0" fontAlgn="base" hangingPunct="0">
              <a:spcBef>
                <a:spcPct val="20000"/>
              </a:spcBef>
              <a:spcAft>
                <a:spcPct val="0"/>
              </a:spcAft>
              <a:buChar char="»"/>
              <a:defRPr sz="2800">
                <a:solidFill>
                  <a:schemeClr val="tx1"/>
                </a:solidFill>
                <a:latin typeface="+mn-lt"/>
              </a:defRPr>
            </a:lvl8pPr>
            <a:lvl9pPr marL="3886200" indent="-228600" algn="l" rtl="0" eaLnBrk="0" fontAlgn="base" hangingPunct="0">
              <a:spcBef>
                <a:spcPct val="20000"/>
              </a:spcBef>
              <a:spcAft>
                <a:spcPct val="0"/>
              </a:spcAft>
              <a:buChar char="»"/>
              <a:defRPr sz="2800">
                <a:solidFill>
                  <a:schemeClr val="tx1"/>
                </a:solidFill>
                <a:latin typeface="+mn-lt"/>
              </a:defRPr>
            </a:lvl9pPr>
          </a:lstStyle>
          <a:p>
            <a:pPr marL="514350" indent="-514350">
              <a:buAutoNum type="arabicPeriod" startAt="2"/>
            </a:pPr>
            <a:r>
              <a:rPr lang="en-US" dirty="0">
                <a:solidFill>
                  <a:srgbClr val="FF0000"/>
                </a:solidFill>
              </a:rPr>
              <a:t>Procedure selection </a:t>
            </a:r>
            <a:endParaRPr lang="en-US" dirty="0"/>
          </a:p>
          <a:p>
            <a:r>
              <a:rPr lang="en-US" sz="2400" dirty="0"/>
              <a:t>Nonlinear response history analysis (NLRHA) is emphasized as the primary analysis tool. </a:t>
            </a:r>
          </a:p>
          <a:p>
            <a:r>
              <a:rPr lang="en-US" sz="2400" dirty="0"/>
              <a:t>Equivalent lateral force (ELF) and response spectrum (RS) procedures have been placed at the back of the Chapter and are presented as “alternative methods”. </a:t>
            </a:r>
          </a:p>
        </p:txBody>
      </p:sp>
      <p:sp>
        <p:nvSpPr>
          <p:cNvPr id="2" name="Title 1"/>
          <p:cNvSpPr>
            <a:spLocks noGrp="1"/>
          </p:cNvSpPr>
          <p:nvPr>
            <p:ph type="title"/>
          </p:nvPr>
        </p:nvSpPr>
        <p:spPr/>
        <p:txBody>
          <a:bodyPr/>
          <a:lstStyle/>
          <a:p>
            <a:r>
              <a:rPr lang="en-NZ" dirty="0">
                <a:solidFill>
                  <a:schemeClr val="accent6">
                    <a:lumMod val="75000"/>
                  </a:schemeClr>
                </a:solidFill>
              </a:rPr>
              <a:t>Revisions</a:t>
            </a:r>
          </a:p>
        </p:txBody>
      </p:sp>
    </p:spTree>
    <p:extLst>
      <p:ext uri="{BB962C8B-B14F-4D97-AF65-F5344CB8AC3E}">
        <p14:creationId xmlns:p14="http://schemas.microsoft.com/office/powerpoint/2010/main" val="23955634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0"/>
          </p:nvPr>
        </p:nvSpPr>
        <p:spPr/>
        <p:txBody>
          <a:bodyPr/>
          <a:lstStyle/>
          <a:p>
            <a:pPr>
              <a:defRPr/>
            </a:pPr>
            <a:r>
              <a:rPr lang="en-US"/>
              <a:t>Instructional Material Complementing FEMA P-1051, Design Examples</a:t>
            </a:r>
            <a:endParaRPr lang="en-US" i="1" dirty="0"/>
          </a:p>
        </p:txBody>
      </p:sp>
      <p:sp>
        <p:nvSpPr>
          <p:cNvPr id="5" name="Slide Number Placeholder 4"/>
          <p:cNvSpPr>
            <a:spLocks noGrp="1"/>
          </p:cNvSpPr>
          <p:nvPr>
            <p:ph type="sldNum" sz="quarter" idx="11"/>
          </p:nvPr>
        </p:nvSpPr>
        <p:spPr>
          <a:xfrm>
            <a:off x="6672249" y="6381750"/>
            <a:ext cx="2271010" cy="319088"/>
          </a:xfrm>
        </p:spPr>
        <p:txBody>
          <a:bodyPr/>
          <a:lstStyle/>
          <a:p>
            <a:pPr>
              <a:defRPr/>
            </a:pPr>
            <a:r>
              <a:rPr lang="en-US" dirty="0"/>
              <a:t>Background 1 - </a:t>
            </a:r>
            <a:fld id="{C89CB261-678F-46C7-9B50-9F41C27EFD57}" type="slidenum">
              <a:rPr lang="en-US" smtClean="0"/>
              <a:pPr>
                <a:defRPr/>
              </a:pPr>
              <a:t>45</a:t>
            </a:fld>
            <a:endParaRPr lang="en-US" dirty="0"/>
          </a:p>
        </p:txBody>
      </p:sp>
      <p:grpSp>
        <p:nvGrpSpPr>
          <p:cNvPr id="33" name="Group 32" title="Variability in production dampersproperties which one the average differ from the properties measured in prototype testing  -- blue arrow to Factor 2"/>
          <p:cNvGrpSpPr/>
          <p:nvPr/>
        </p:nvGrpSpPr>
        <p:grpSpPr>
          <a:xfrm>
            <a:off x="4815841" y="4785211"/>
            <a:ext cx="4127418" cy="1631216"/>
            <a:chOff x="4815841" y="4785211"/>
            <a:chExt cx="4127418" cy="1631216"/>
          </a:xfrm>
        </p:grpSpPr>
        <p:sp>
          <p:nvSpPr>
            <p:cNvPr id="23" name="TextBox 22"/>
            <p:cNvSpPr txBox="1"/>
            <p:nvPr/>
          </p:nvSpPr>
          <p:spPr>
            <a:xfrm>
              <a:off x="5392339" y="4785211"/>
              <a:ext cx="3550920" cy="1631216"/>
            </a:xfrm>
            <a:prstGeom prst="rect">
              <a:avLst/>
            </a:prstGeom>
            <a:noFill/>
            <a:ln w="28575">
              <a:solidFill>
                <a:schemeClr val="accent6">
                  <a:lumMod val="75000"/>
                </a:schemeClr>
              </a:solidFill>
            </a:ln>
          </p:spPr>
          <p:txBody>
            <a:bodyPr wrap="square" rtlCol="0">
              <a:spAutoFit/>
            </a:bodyPr>
            <a:lstStyle/>
            <a:p>
              <a:r>
                <a:rPr lang="en-US" sz="2000" dirty="0">
                  <a:solidFill>
                    <a:schemeClr val="accent6">
                      <a:lumMod val="75000"/>
                    </a:schemeClr>
                  </a:solidFill>
                </a:rPr>
                <a:t>Variability in production dampers properties which on the average differ from the properties measured in prototype testing. </a:t>
              </a:r>
              <a:endParaRPr lang="en-US" sz="1800" dirty="0">
                <a:solidFill>
                  <a:schemeClr val="accent6">
                    <a:lumMod val="75000"/>
                  </a:schemeClr>
                </a:solidFill>
              </a:endParaRPr>
            </a:p>
          </p:txBody>
        </p:sp>
        <p:cxnSp>
          <p:nvCxnSpPr>
            <p:cNvPr id="24" name="Straight Arrow Connector 23"/>
            <p:cNvCxnSpPr>
              <a:stCxn id="23" idx="1"/>
            </p:cNvCxnSpPr>
            <p:nvPr/>
          </p:nvCxnSpPr>
          <p:spPr bwMode="auto">
            <a:xfrm flipH="1">
              <a:off x="4815841" y="5600819"/>
              <a:ext cx="576498" cy="167521"/>
            </a:xfrm>
            <a:prstGeom prst="straightConnector1">
              <a:avLst/>
            </a:prstGeom>
            <a:ln w="28575">
              <a:solidFill>
                <a:schemeClr val="accent6">
                  <a:lumMod val="75000"/>
                </a:schemeClr>
              </a:solidFill>
              <a:headEnd type="none" w="med" len="med"/>
              <a:tailEnd type="triangle"/>
            </a:ln>
            <a:extLst/>
          </p:spPr>
          <p:style>
            <a:lnRef idx="1">
              <a:schemeClr val="accent2"/>
            </a:lnRef>
            <a:fillRef idx="0">
              <a:schemeClr val="accent2"/>
            </a:fillRef>
            <a:effectRef idx="0">
              <a:schemeClr val="accent2"/>
            </a:effectRef>
            <a:fontRef idx="minor">
              <a:schemeClr val="tx1"/>
            </a:fontRef>
          </p:style>
        </p:cxnSp>
      </p:grpSp>
      <p:grpSp>
        <p:nvGrpSpPr>
          <p:cNvPr id="32" name="Group 31" title="Changes during seismic motion -- blue arrow to Factor 2"/>
          <p:cNvGrpSpPr/>
          <p:nvPr/>
        </p:nvGrpSpPr>
        <p:grpSpPr>
          <a:xfrm>
            <a:off x="4693920" y="3699540"/>
            <a:ext cx="4066459" cy="979765"/>
            <a:chOff x="4693920" y="3699540"/>
            <a:chExt cx="4066459" cy="979765"/>
          </a:xfrm>
        </p:grpSpPr>
        <p:sp>
          <p:nvSpPr>
            <p:cNvPr id="20" name="TextBox 19"/>
            <p:cNvSpPr txBox="1"/>
            <p:nvPr/>
          </p:nvSpPr>
          <p:spPr>
            <a:xfrm>
              <a:off x="6642019" y="3699540"/>
              <a:ext cx="2118360" cy="707886"/>
            </a:xfrm>
            <a:prstGeom prst="rect">
              <a:avLst/>
            </a:prstGeom>
            <a:noFill/>
            <a:ln w="28575">
              <a:solidFill>
                <a:schemeClr val="accent6">
                  <a:lumMod val="75000"/>
                </a:schemeClr>
              </a:solidFill>
            </a:ln>
          </p:spPr>
          <p:txBody>
            <a:bodyPr wrap="square" rtlCol="0">
              <a:spAutoFit/>
            </a:bodyPr>
            <a:lstStyle/>
            <a:p>
              <a:r>
                <a:rPr lang="en-US" sz="2000" dirty="0">
                  <a:solidFill>
                    <a:schemeClr val="accent6">
                      <a:lumMod val="75000"/>
                    </a:schemeClr>
                  </a:solidFill>
                </a:rPr>
                <a:t>Changes during seismic motion</a:t>
              </a:r>
            </a:p>
          </p:txBody>
        </p:sp>
        <p:cxnSp>
          <p:nvCxnSpPr>
            <p:cNvPr id="21" name="Straight Arrow Connector 20"/>
            <p:cNvCxnSpPr>
              <a:stCxn id="20" idx="1"/>
            </p:cNvCxnSpPr>
            <p:nvPr/>
          </p:nvCxnSpPr>
          <p:spPr bwMode="auto">
            <a:xfrm flipH="1">
              <a:off x="4693920" y="4053483"/>
              <a:ext cx="1948099" cy="625822"/>
            </a:xfrm>
            <a:prstGeom prst="straightConnector1">
              <a:avLst/>
            </a:prstGeom>
            <a:ln w="28575">
              <a:solidFill>
                <a:schemeClr val="accent6">
                  <a:lumMod val="75000"/>
                </a:schemeClr>
              </a:solidFill>
              <a:headEnd type="none" w="med" len="med"/>
              <a:tailEnd type="triangle"/>
            </a:ln>
            <a:extLst/>
          </p:spPr>
          <p:style>
            <a:lnRef idx="1">
              <a:schemeClr val="accent2"/>
            </a:lnRef>
            <a:fillRef idx="0">
              <a:schemeClr val="accent2"/>
            </a:fillRef>
            <a:effectRef idx="0">
              <a:schemeClr val="accent2"/>
            </a:effectRef>
            <a:fontRef idx="minor">
              <a:schemeClr val="tx1"/>
            </a:fontRef>
          </p:style>
        </p:cxnSp>
      </p:grpSp>
      <p:grpSp>
        <p:nvGrpSpPr>
          <p:cNvPr id="31" name="Group 30" title="Changes over design life -- blue arrow to Factor 1"/>
          <p:cNvGrpSpPr/>
          <p:nvPr/>
        </p:nvGrpSpPr>
        <p:grpSpPr>
          <a:xfrm>
            <a:off x="5250180" y="2888058"/>
            <a:ext cx="3510199" cy="937182"/>
            <a:chOff x="5250180" y="2888058"/>
            <a:chExt cx="3510199" cy="937182"/>
          </a:xfrm>
        </p:grpSpPr>
        <p:sp>
          <p:nvSpPr>
            <p:cNvPr id="8" name="TextBox 7"/>
            <p:cNvSpPr txBox="1"/>
            <p:nvPr/>
          </p:nvSpPr>
          <p:spPr>
            <a:xfrm>
              <a:off x="6642019" y="2888058"/>
              <a:ext cx="2118360" cy="707886"/>
            </a:xfrm>
            <a:prstGeom prst="rect">
              <a:avLst/>
            </a:prstGeom>
            <a:noFill/>
            <a:ln w="28575">
              <a:solidFill>
                <a:schemeClr val="accent6">
                  <a:lumMod val="75000"/>
                </a:schemeClr>
              </a:solidFill>
            </a:ln>
          </p:spPr>
          <p:txBody>
            <a:bodyPr wrap="square" rtlCol="0">
              <a:spAutoFit/>
            </a:bodyPr>
            <a:lstStyle/>
            <a:p>
              <a:r>
                <a:rPr lang="en-US" sz="2000" dirty="0">
                  <a:solidFill>
                    <a:schemeClr val="accent6">
                      <a:lumMod val="75000"/>
                    </a:schemeClr>
                  </a:solidFill>
                </a:rPr>
                <a:t>Changes over design life</a:t>
              </a:r>
            </a:p>
          </p:txBody>
        </p:sp>
        <p:cxnSp>
          <p:nvCxnSpPr>
            <p:cNvPr id="18" name="Straight Arrow Connector 17"/>
            <p:cNvCxnSpPr>
              <a:stCxn id="8" idx="1"/>
            </p:cNvCxnSpPr>
            <p:nvPr/>
          </p:nvCxnSpPr>
          <p:spPr bwMode="auto">
            <a:xfrm flipH="1">
              <a:off x="5250180" y="3242001"/>
              <a:ext cx="1391839" cy="583239"/>
            </a:xfrm>
            <a:prstGeom prst="straightConnector1">
              <a:avLst/>
            </a:prstGeom>
            <a:ln w="28575">
              <a:solidFill>
                <a:schemeClr val="accent6">
                  <a:lumMod val="75000"/>
                </a:schemeClr>
              </a:solidFill>
              <a:headEnd type="none" w="med" len="med"/>
              <a:tailEnd type="triangle"/>
            </a:ln>
            <a:extLst/>
          </p:spPr>
          <p:style>
            <a:lnRef idx="1">
              <a:schemeClr val="accent2"/>
            </a:lnRef>
            <a:fillRef idx="0">
              <a:schemeClr val="accent2"/>
            </a:fillRef>
            <a:effectRef idx="0">
              <a:schemeClr val="accent2"/>
            </a:effectRef>
            <a:fontRef idx="minor">
              <a:schemeClr val="tx1"/>
            </a:fontRef>
          </p:style>
        </p:cxnSp>
      </p:grpSp>
      <p:sp>
        <p:nvSpPr>
          <p:cNvPr id="3" name="Rectangle 2"/>
          <p:cNvSpPr/>
          <p:nvPr/>
        </p:nvSpPr>
        <p:spPr>
          <a:xfrm>
            <a:off x="673100" y="3131820"/>
            <a:ext cx="4729480" cy="3231654"/>
          </a:xfrm>
          <a:prstGeom prst="rect">
            <a:avLst/>
          </a:prstGeom>
        </p:spPr>
        <p:txBody>
          <a:bodyPr wrap="square">
            <a:spAutoFit/>
          </a:bodyPr>
          <a:lstStyle/>
          <a:p>
            <a:pPr marL="342900" indent="-342900">
              <a:buFont typeface="Arial" panose="020B0604020202020204" pitchFamily="34" charset="0"/>
              <a:buChar char="•"/>
            </a:pPr>
            <a:r>
              <a:rPr lang="en-US" dirty="0"/>
              <a:t>Types of </a:t>
            </a:r>
            <a:r>
              <a:rPr lang="el-GR" dirty="0"/>
              <a:t>λ</a:t>
            </a:r>
            <a:r>
              <a:rPr lang="en-US" dirty="0"/>
              <a:t> factors:</a:t>
            </a:r>
          </a:p>
          <a:p>
            <a:pPr marL="914400" lvl="1" indent="-457200">
              <a:buFont typeface="+mj-lt"/>
              <a:buAutoNum type="arabicParenR"/>
            </a:pPr>
            <a:r>
              <a:rPr lang="en-US" sz="2000" dirty="0"/>
              <a:t>λ</a:t>
            </a:r>
            <a:r>
              <a:rPr lang="en-US" sz="2000" baseline="-25000" dirty="0"/>
              <a:t>ae,max</a:t>
            </a:r>
            <a:r>
              <a:rPr lang="en-US" sz="2000" dirty="0"/>
              <a:t> and</a:t>
            </a:r>
            <a:r>
              <a:rPr lang="en-US" sz="2000" baseline="-25000" dirty="0"/>
              <a:t> </a:t>
            </a:r>
            <a:r>
              <a:rPr lang="en-US" sz="2000" dirty="0"/>
              <a:t>λ</a:t>
            </a:r>
            <a:r>
              <a:rPr lang="en-US" sz="2000" baseline="-25000" dirty="0"/>
              <a:t>ae,min </a:t>
            </a:r>
            <a:r>
              <a:rPr lang="en-US" sz="2000" dirty="0"/>
              <a:t>which account for aging and environmental effects. </a:t>
            </a:r>
          </a:p>
          <a:p>
            <a:pPr marL="914400" lvl="1" indent="-457200">
              <a:buFont typeface="+mj-lt"/>
              <a:buAutoNum type="arabicParenR"/>
            </a:pPr>
            <a:r>
              <a:rPr lang="en-US" sz="2000" dirty="0"/>
              <a:t>λ</a:t>
            </a:r>
            <a:r>
              <a:rPr lang="en-US" sz="2000" baseline="-25000" dirty="0"/>
              <a:t>test,max</a:t>
            </a:r>
            <a:r>
              <a:rPr lang="en-US" sz="2000" dirty="0"/>
              <a:t> and</a:t>
            </a:r>
            <a:r>
              <a:rPr lang="en-US" sz="2000" baseline="-25000" dirty="0"/>
              <a:t> </a:t>
            </a:r>
            <a:r>
              <a:rPr lang="en-US" sz="2000" dirty="0"/>
              <a:t>λ</a:t>
            </a:r>
            <a:r>
              <a:rPr lang="en-US" sz="2000" baseline="-25000" dirty="0"/>
              <a:t>test,min  </a:t>
            </a:r>
            <a:r>
              <a:rPr lang="en-US" sz="2000" dirty="0"/>
              <a:t>which account for variations observed during prototype testing. </a:t>
            </a:r>
          </a:p>
          <a:p>
            <a:pPr marL="914400" lvl="1" indent="-457200">
              <a:buFont typeface="+mj-lt"/>
              <a:buAutoNum type="arabicParenR"/>
            </a:pPr>
            <a:r>
              <a:rPr lang="en-US" sz="2000" dirty="0"/>
              <a:t>λ</a:t>
            </a:r>
            <a:r>
              <a:rPr lang="en-US" sz="2000" baseline="-25000" dirty="0"/>
              <a:t>spec,max</a:t>
            </a:r>
            <a:r>
              <a:rPr lang="en-US" sz="2000" dirty="0"/>
              <a:t> and</a:t>
            </a:r>
            <a:r>
              <a:rPr lang="en-US" sz="2000" baseline="-25000" dirty="0"/>
              <a:t> </a:t>
            </a:r>
            <a:r>
              <a:rPr lang="en-US" sz="2000" dirty="0"/>
              <a:t>λ</a:t>
            </a:r>
            <a:r>
              <a:rPr lang="en-US" sz="2000" baseline="-25000" dirty="0"/>
              <a:t>spec,min  </a:t>
            </a:r>
            <a:r>
              <a:rPr lang="en-US" sz="2000" dirty="0"/>
              <a:t>which account for manufacturing variations</a:t>
            </a:r>
            <a:endParaRPr lang="en-US" sz="2000" u="sng" dirty="0">
              <a:solidFill>
                <a:schemeClr val="accent6">
                  <a:lumMod val="75000"/>
                </a:schemeClr>
              </a:solidFill>
            </a:endParaRPr>
          </a:p>
        </p:txBody>
      </p:sp>
      <p:sp>
        <p:nvSpPr>
          <p:cNvPr id="10" name="Content Placeholder 2"/>
          <p:cNvSpPr txBox="1">
            <a:spLocks/>
          </p:cNvSpPr>
          <p:nvPr/>
        </p:nvSpPr>
        <p:spPr bwMode="auto">
          <a:xfrm>
            <a:off x="390143" y="1412875"/>
            <a:ext cx="8370235" cy="17189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har char="•"/>
              <a:defRPr sz="28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800">
                <a:solidFill>
                  <a:schemeClr val="tx1"/>
                </a:solidFill>
                <a:latin typeface="+mn-lt"/>
              </a:defRPr>
            </a:lvl3pPr>
            <a:lvl4pPr marL="1600200" indent="-228600" algn="l" rtl="0" eaLnBrk="0" fontAlgn="base" hangingPunct="0">
              <a:spcBef>
                <a:spcPct val="20000"/>
              </a:spcBef>
              <a:spcAft>
                <a:spcPct val="0"/>
              </a:spcAft>
              <a:buChar char="–"/>
              <a:defRPr sz="2800">
                <a:solidFill>
                  <a:schemeClr val="tx1"/>
                </a:solidFill>
                <a:latin typeface="+mn-lt"/>
              </a:defRPr>
            </a:lvl4pPr>
            <a:lvl5pPr marL="2057400" indent="-228600" algn="l" rtl="0" eaLnBrk="0" fontAlgn="base" hangingPunct="0">
              <a:spcBef>
                <a:spcPct val="20000"/>
              </a:spcBef>
              <a:spcAft>
                <a:spcPct val="0"/>
              </a:spcAft>
              <a:buChar char="»"/>
              <a:defRPr sz="2800">
                <a:solidFill>
                  <a:schemeClr val="tx1"/>
                </a:solidFill>
                <a:latin typeface="+mn-lt"/>
              </a:defRPr>
            </a:lvl5pPr>
            <a:lvl6pPr marL="2514600" indent="-228600" algn="l" rtl="0" eaLnBrk="0" fontAlgn="base" hangingPunct="0">
              <a:spcBef>
                <a:spcPct val="20000"/>
              </a:spcBef>
              <a:spcAft>
                <a:spcPct val="0"/>
              </a:spcAft>
              <a:buChar char="»"/>
              <a:defRPr sz="2800">
                <a:solidFill>
                  <a:schemeClr val="tx1"/>
                </a:solidFill>
                <a:latin typeface="+mn-lt"/>
              </a:defRPr>
            </a:lvl6pPr>
            <a:lvl7pPr marL="2971800" indent="-228600" algn="l" rtl="0" eaLnBrk="0" fontAlgn="base" hangingPunct="0">
              <a:spcBef>
                <a:spcPct val="20000"/>
              </a:spcBef>
              <a:spcAft>
                <a:spcPct val="0"/>
              </a:spcAft>
              <a:buChar char="»"/>
              <a:defRPr sz="2800">
                <a:solidFill>
                  <a:schemeClr val="tx1"/>
                </a:solidFill>
                <a:latin typeface="+mn-lt"/>
              </a:defRPr>
            </a:lvl7pPr>
            <a:lvl8pPr marL="3429000" indent="-228600" algn="l" rtl="0" eaLnBrk="0" fontAlgn="base" hangingPunct="0">
              <a:spcBef>
                <a:spcPct val="20000"/>
              </a:spcBef>
              <a:spcAft>
                <a:spcPct val="0"/>
              </a:spcAft>
              <a:buChar char="»"/>
              <a:defRPr sz="2800">
                <a:solidFill>
                  <a:schemeClr val="tx1"/>
                </a:solidFill>
                <a:latin typeface="+mn-lt"/>
              </a:defRPr>
            </a:lvl8pPr>
            <a:lvl9pPr marL="3886200" indent="-228600" algn="l" rtl="0" eaLnBrk="0" fontAlgn="base" hangingPunct="0">
              <a:spcBef>
                <a:spcPct val="20000"/>
              </a:spcBef>
              <a:spcAft>
                <a:spcPct val="0"/>
              </a:spcAft>
              <a:buChar char="»"/>
              <a:defRPr sz="2800">
                <a:solidFill>
                  <a:schemeClr val="tx1"/>
                </a:solidFill>
                <a:latin typeface="+mn-lt"/>
              </a:defRPr>
            </a:lvl9pPr>
          </a:lstStyle>
          <a:p>
            <a:pPr marL="0" indent="0">
              <a:buNone/>
            </a:pPr>
            <a:r>
              <a:rPr lang="en-US" dirty="0">
                <a:solidFill>
                  <a:srgbClr val="FF0000"/>
                </a:solidFill>
              </a:rPr>
              <a:t>3.  Determination of damper properties</a:t>
            </a:r>
            <a:endParaRPr lang="en-US" dirty="0"/>
          </a:p>
          <a:p>
            <a:r>
              <a:rPr lang="en-US" sz="2400" dirty="0"/>
              <a:t>Introduction of property modification (</a:t>
            </a:r>
            <a:r>
              <a:rPr lang="el-GR" sz="2400" dirty="0"/>
              <a:t>λ</a:t>
            </a:r>
            <a:r>
              <a:rPr lang="en-US" sz="2400" dirty="0"/>
              <a:t>) factor approach and explicit requirement of separate upper- and lower-bound analyses</a:t>
            </a:r>
          </a:p>
          <a:p>
            <a:endParaRPr lang="en-US" sz="2400" dirty="0"/>
          </a:p>
          <a:p>
            <a:pPr marL="400050" lvl="1" indent="0">
              <a:buNone/>
            </a:pPr>
            <a:endParaRPr lang="en-US" sz="2400" dirty="0"/>
          </a:p>
          <a:p>
            <a:pPr marL="857250" lvl="1" indent="-457200">
              <a:buFont typeface="+mj-lt"/>
              <a:buAutoNum type="arabicPeriod"/>
            </a:pPr>
            <a:endParaRPr lang="en-US" sz="2400" dirty="0"/>
          </a:p>
        </p:txBody>
      </p:sp>
      <p:sp>
        <p:nvSpPr>
          <p:cNvPr id="2" name="Title 1"/>
          <p:cNvSpPr>
            <a:spLocks noGrp="1"/>
          </p:cNvSpPr>
          <p:nvPr>
            <p:ph type="title"/>
          </p:nvPr>
        </p:nvSpPr>
        <p:spPr/>
        <p:txBody>
          <a:bodyPr/>
          <a:lstStyle/>
          <a:p>
            <a:r>
              <a:rPr lang="en-NZ" dirty="0">
                <a:solidFill>
                  <a:schemeClr val="accent6">
                    <a:lumMod val="75000"/>
                  </a:schemeClr>
                </a:solidFill>
              </a:rPr>
              <a:t>Revisions</a:t>
            </a:r>
          </a:p>
        </p:txBody>
      </p:sp>
    </p:spTree>
    <p:extLst>
      <p:ext uri="{BB962C8B-B14F-4D97-AF65-F5344CB8AC3E}">
        <p14:creationId xmlns:p14="http://schemas.microsoft.com/office/powerpoint/2010/main" val="6709876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0"/>
          </p:nvPr>
        </p:nvSpPr>
        <p:spPr/>
        <p:txBody>
          <a:bodyPr/>
          <a:lstStyle/>
          <a:p>
            <a:pPr>
              <a:defRPr/>
            </a:pPr>
            <a:r>
              <a:rPr lang="en-US"/>
              <a:t>Instructional Material Complementing FEMA P-1051, Design Examples</a:t>
            </a:r>
            <a:endParaRPr lang="en-US" i="1" dirty="0"/>
          </a:p>
        </p:txBody>
      </p:sp>
      <p:sp>
        <p:nvSpPr>
          <p:cNvPr id="5" name="Slide Number Placeholder 4"/>
          <p:cNvSpPr>
            <a:spLocks noGrp="1"/>
          </p:cNvSpPr>
          <p:nvPr>
            <p:ph type="sldNum" sz="quarter" idx="11"/>
          </p:nvPr>
        </p:nvSpPr>
        <p:spPr>
          <a:xfrm>
            <a:off x="6672249" y="6381750"/>
            <a:ext cx="2271010" cy="319088"/>
          </a:xfrm>
        </p:spPr>
        <p:txBody>
          <a:bodyPr/>
          <a:lstStyle/>
          <a:p>
            <a:pPr>
              <a:defRPr/>
            </a:pPr>
            <a:r>
              <a:rPr lang="en-US" dirty="0"/>
              <a:t>Background 1 - </a:t>
            </a:r>
            <a:fld id="{C89CB261-678F-46C7-9B50-9F41C27EFD57}" type="slidenum">
              <a:rPr lang="en-US" smtClean="0"/>
              <a:pPr>
                <a:defRPr/>
              </a:pPr>
              <a:t>46</a:t>
            </a:fld>
            <a:endParaRPr lang="en-US" dirty="0"/>
          </a:p>
        </p:txBody>
      </p:sp>
      <p:pic>
        <p:nvPicPr>
          <p:cNvPr id="8" name="Picture 7" descr="Graph with the vertical axis labeled “force” and the horizontal axis labeled “velocity”. Experimental data from damper tests are shown on this plot. The data generally form a pattern in the shape of an inclined “S”. Also shown on this plot are S-shaped lines indicating upper and lower bounds of permissible damper properties. The experimental data fall between the upper and lower bounds.&#10;"/>
          <p:cNvPicPr/>
          <p:nvPr/>
        </p:nvPicPr>
        <p:blipFill>
          <a:blip r:embed="rId3" cstate="print"/>
          <a:srcRect/>
          <a:stretch>
            <a:fillRect/>
          </a:stretch>
        </p:blipFill>
        <p:spPr bwMode="auto">
          <a:xfrm>
            <a:off x="2407603" y="3639418"/>
            <a:ext cx="4272597" cy="2752725"/>
          </a:xfrm>
          <a:prstGeom prst="rect">
            <a:avLst/>
          </a:prstGeom>
          <a:noFill/>
          <a:ln w="9525">
            <a:noFill/>
            <a:miter lim="800000"/>
            <a:headEnd/>
            <a:tailEnd/>
          </a:ln>
        </p:spPr>
      </p:pic>
      <p:pic>
        <p:nvPicPr>
          <p:cNvPr id="9" name="Picture 8" descr="Maximum and minimum dampers properties&#10;&#10;Max = greater than or equal to 1.2&#10;Min = less than or equal to 0.85"/>
          <p:cNvPicPr>
            <a:picLocks noChangeAspect="1"/>
          </p:cNvPicPr>
          <p:nvPr/>
        </p:nvPicPr>
        <p:blipFill>
          <a:blip r:embed="rId4" cstate="print"/>
          <a:stretch>
            <a:fillRect/>
          </a:stretch>
        </p:blipFill>
        <p:spPr>
          <a:xfrm>
            <a:off x="1287780" y="2351730"/>
            <a:ext cx="6572092" cy="978993"/>
          </a:xfrm>
          <a:prstGeom prst="rect">
            <a:avLst/>
          </a:prstGeom>
        </p:spPr>
      </p:pic>
      <p:sp>
        <p:nvSpPr>
          <p:cNvPr id="11" name="Content Placeholder 2"/>
          <p:cNvSpPr txBox="1">
            <a:spLocks/>
          </p:cNvSpPr>
          <p:nvPr/>
        </p:nvSpPr>
        <p:spPr bwMode="auto">
          <a:xfrm>
            <a:off x="673100" y="1412875"/>
            <a:ext cx="7772400" cy="17189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har char="•"/>
              <a:defRPr sz="28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800">
                <a:solidFill>
                  <a:schemeClr val="tx1"/>
                </a:solidFill>
                <a:latin typeface="+mn-lt"/>
              </a:defRPr>
            </a:lvl3pPr>
            <a:lvl4pPr marL="1600200" indent="-228600" algn="l" rtl="0" eaLnBrk="0" fontAlgn="base" hangingPunct="0">
              <a:spcBef>
                <a:spcPct val="20000"/>
              </a:spcBef>
              <a:spcAft>
                <a:spcPct val="0"/>
              </a:spcAft>
              <a:buChar char="–"/>
              <a:defRPr sz="2800">
                <a:solidFill>
                  <a:schemeClr val="tx1"/>
                </a:solidFill>
                <a:latin typeface="+mn-lt"/>
              </a:defRPr>
            </a:lvl4pPr>
            <a:lvl5pPr marL="2057400" indent="-228600" algn="l" rtl="0" eaLnBrk="0" fontAlgn="base" hangingPunct="0">
              <a:spcBef>
                <a:spcPct val="20000"/>
              </a:spcBef>
              <a:spcAft>
                <a:spcPct val="0"/>
              </a:spcAft>
              <a:buChar char="»"/>
              <a:defRPr sz="2800">
                <a:solidFill>
                  <a:schemeClr val="tx1"/>
                </a:solidFill>
                <a:latin typeface="+mn-lt"/>
              </a:defRPr>
            </a:lvl5pPr>
            <a:lvl6pPr marL="2514600" indent="-228600" algn="l" rtl="0" eaLnBrk="0" fontAlgn="base" hangingPunct="0">
              <a:spcBef>
                <a:spcPct val="20000"/>
              </a:spcBef>
              <a:spcAft>
                <a:spcPct val="0"/>
              </a:spcAft>
              <a:buChar char="»"/>
              <a:defRPr sz="2800">
                <a:solidFill>
                  <a:schemeClr val="tx1"/>
                </a:solidFill>
                <a:latin typeface="+mn-lt"/>
              </a:defRPr>
            </a:lvl6pPr>
            <a:lvl7pPr marL="2971800" indent="-228600" algn="l" rtl="0" eaLnBrk="0" fontAlgn="base" hangingPunct="0">
              <a:spcBef>
                <a:spcPct val="20000"/>
              </a:spcBef>
              <a:spcAft>
                <a:spcPct val="0"/>
              </a:spcAft>
              <a:buChar char="»"/>
              <a:defRPr sz="2800">
                <a:solidFill>
                  <a:schemeClr val="tx1"/>
                </a:solidFill>
                <a:latin typeface="+mn-lt"/>
              </a:defRPr>
            </a:lvl7pPr>
            <a:lvl8pPr marL="3429000" indent="-228600" algn="l" rtl="0" eaLnBrk="0" fontAlgn="base" hangingPunct="0">
              <a:spcBef>
                <a:spcPct val="20000"/>
              </a:spcBef>
              <a:spcAft>
                <a:spcPct val="0"/>
              </a:spcAft>
              <a:buChar char="»"/>
              <a:defRPr sz="2800">
                <a:solidFill>
                  <a:schemeClr val="tx1"/>
                </a:solidFill>
                <a:latin typeface="+mn-lt"/>
              </a:defRPr>
            </a:lvl8pPr>
            <a:lvl9pPr marL="3886200" indent="-228600" algn="l" rtl="0" eaLnBrk="0" fontAlgn="base" hangingPunct="0">
              <a:spcBef>
                <a:spcPct val="20000"/>
              </a:spcBef>
              <a:spcAft>
                <a:spcPct val="0"/>
              </a:spcAft>
              <a:buChar char="»"/>
              <a:defRPr sz="2800">
                <a:solidFill>
                  <a:schemeClr val="tx1"/>
                </a:solidFill>
                <a:latin typeface="+mn-lt"/>
              </a:defRPr>
            </a:lvl9pPr>
          </a:lstStyle>
          <a:p>
            <a:pPr marL="0" indent="0">
              <a:buNone/>
            </a:pPr>
            <a:r>
              <a:rPr lang="en-US" dirty="0"/>
              <a:t>3.  Determination of damper properties</a:t>
            </a:r>
          </a:p>
          <a:p>
            <a:r>
              <a:rPr lang="en-NZ" sz="2400" dirty="0"/>
              <a:t>Maximum and minimum dampers properties</a:t>
            </a:r>
          </a:p>
          <a:p>
            <a:pPr marL="0" indent="0">
              <a:buNone/>
            </a:pPr>
            <a:endParaRPr lang="en-NZ" sz="2400" dirty="0"/>
          </a:p>
          <a:p>
            <a:pPr marL="0" indent="0">
              <a:buNone/>
            </a:pPr>
            <a:endParaRPr lang="en-NZ" sz="2400" dirty="0"/>
          </a:p>
          <a:p>
            <a:r>
              <a:rPr lang="en-NZ" sz="2400" dirty="0"/>
              <a:t>Prototype testing:</a:t>
            </a:r>
            <a:endParaRPr lang="en-US" sz="2400" dirty="0"/>
          </a:p>
          <a:p>
            <a:endParaRPr lang="en-US" sz="2400" dirty="0"/>
          </a:p>
          <a:p>
            <a:pPr marL="400050" lvl="1" indent="0">
              <a:buNone/>
            </a:pPr>
            <a:endParaRPr lang="en-US" sz="2400" dirty="0"/>
          </a:p>
          <a:p>
            <a:pPr marL="857250" lvl="1" indent="-457200">
              <a:buFont typeface="+mj-lt"/>
              <a:buAutoNum type="arabicPeriod"/>
            </a:pPr>
            <a:endParaRPr lang="en-US" sz="2400" dirty="0"/>
          </a:p>
        </p:txBody>
      </p:sp>
      <p:sp>
        <p:nvSpPr>
          <p:cNvPr id="2" name="Title 1"/>
          <p:cNvSpPr>
            <a:spLocks noGrp="1"/>
          </p:cNvSpPr>
          <p:nvPr>
            <p:ph type="title"/>
          </p:nvPr>
        </p:nvSpPr>
        <p:spPr/>
        <p:txBody>
          <a:bodyPr/>
          <a:lstStyle/>
          <a:p>
            <a:r>
              <a:rPr lang="en-NZ" dirty="0">
                <a:solidFill>
                  <a:schemeClr val="accent6">
                    <a:lumMod val="75000"/>
                  </a:schemeClr>
                </a:solidFill>
              </a:rPr>
              <a:t>Revisions</a:t>
            </a:r>
          </a:p>
        </p:txBody>
      </p:sp>
    </p:spTree>
    <p:extLst>
      <p:ext uri="{BB962C8B-B14F-4D97-AF65-F5344CB8AC3E}">
        <p14:creationId xmlns:p14="http://schemas.microsoft.com/office/powerpoint/2010/main" val="17551304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
                                            <p:txEl>
                                              <p:pRg st="4" end="4"/>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0"/>
          </p:nvPr>
        </p:nvSpPr>
        <p:spPr/>
        <p:txBody>
          <a:bodyPr/>
          <a:lstStyle/>
          <a:p>
            <a:pPr>
              <a:defRPr/>
            </a:pPr>
            <a:r>
              <a:rPr lang="en-US"/>
              <a:t>Instructional Material Complementing FEMA P-1051, Design Examples</a:t>
            </a:r>
            <a:endParaRPr lang="en-US" i="1" dirty="0"/>
          </a:p>
        </p:txBody>
      </p:sp>
      <p:sp>
        <p:nvSpPr>
          <p:cNvPr id="5" name="Slide Number Placeholder 4"/>
          <p:cNvSpPr>
            <a:spLocks noGrp="1"/>
          </p:cNvSpPr>
          <p:nvPr>
            <p:ph type="sldNum" sz="quarter" idx="11"/>
          </p:nvPr>
        </p:nvSpPr>
        <p:spPr>
          <a:xfrm>
            <a:off x="6672249" y="6381750"/>
            <a:ext cx="2271010" cy="319088"/>
          </a:xfrm>
        </p:spPr>
        <p:txBody>
          <a:bodyPr/>
          <a:lstStyle/>
          <a:p>
            <a:pPr>
              <a:defRPr/>
            </a:pPr>
            <a:r>
              <a:rPr lang="en-US" dirty="0"/>
              <a:t>Background 1 - </a:t>
            </a:r>
            <a:fld id="{C89CB261-678F-46C7-9B50-9F41C27EFD57}" type="slidenum">
              <a:rPr lang="en-US" smtClean="0"/>
              <a:pPr>
                <a:defRPr/>
              </a:pPr>
              <a:t>47</a:t>
            </a:fld>
            <a:endParaRPr lang="en-US" dirty="0"/>
          </a:p>
        </p:txBody>
      </p:sp>
      <p:grpSp>
        <p:nvGrpSpPr>
          <p:cNvPr id="12" name="Group 11" descr="“Redundant system”.  This building has four damper bays in each direction."/>
          <p:cNvGrpSpPr/>
          <p:nvPr/>
        </p:nvGrpSpPr>
        <p:grpSpPr>
          <a:xfrm>
            <a:off x="4786932" y="3654737"/>
            <a:ext cx="3280616" cy="2597534"/>
            <a:chOff x="5218224" y="3715697"/>
            <a:chExt cx="3280616" cy="2597534"/>
          </a:xfrm>
        </p:grpSpPr>
        <p:pic>
          <p:nvPicPr>
            <p:cNvPr id="13" name="Picture 12" descr="“Redundant system”.  This building has four damper bays in each direction."/>
            <p:cNvPicPr/>
            <p:nvPr/>
          </p:nvPicPr>
          <p:blipFill>
            <a:blip r:embed="rId3" cstate="print"/>
            <a:srcRect/>
            <a:stretch>
              <a:fillRect/>
            </a:stretch>
          </p:blipFill>
          <p:spPr bwMode="auto">
            <a:xfrm>
              <a:off x="5218224" y="3715697"/>
              <a:ext cx="3125676" cy="2120265"/>
            </a:xfrm>
            <a:prstGeom prst="rect">
              <a:avLst/>
            </a:prstGeom>
            <a:noFill/>
            <a:ln w="9525">
              <a:noFill/>
              <a:miter lim="800000"/>
              <a:headEnd/>
              <a:tailEnd/>
            </a:ln>
          </p:spPr>
        </p:pic>
        <p:sp>
          <p:nvSpPr>
            <p:cNvPr id="14" name="TextBox 13"/>
            <p:cNvSpPr txBox="1"/>
            <p:nvPr/>
          </p:nvSpPr>
          <p:spPr>
            <a:xfrm>
              <a:off x="5547360" y="5913121"/>
              <a:ext cx="2951480" cy="400110"/>
            </a:xfrm>
            <a:prstGeom prst="rect">
              <a:avLst/>
            </a:prstGeom>
            <a:noFill/>
          </p:spPr>
          <p:txBody>
            <a:bodyPr wrap="square" rtlCol="0">
              <a:spAutoFit/>
            </a:bodyPr>
            <a:lstStyle/>
            <a:p>
              <a:r>
                <a:rPr lang="en-US" sz="2000" dirty="0">
                  <a:solidFill>
                    <a:srgbClr val="00B050"/>
                  </a:solidFill>
                </a:rPr>
                <a:t>Redundant system</a:t>
              </a:r>
            </a:p>
          </p:txBody>
        </p:sp>
      </p:grpSp>
      <p:grpSp>
        <p:nvGrpSpPr>
          <p:cNvPr id="16" name="Group 15" descr="“Non-redundant system, increase damper capacities.”  This building has only two damper bays in each direction.  "/>
          <p:cNvGrpSpPr/>
          <p:nvPr/>
        </p:nvGrpSpPr>
        <p:grpSpPr>
          <a:xfrm>
            <a:off x="844582" y="3625212"/>
            <a:ext cx="3513239" cy="2813186"/>
            <a:chOff x="1275874" y="3686172"/>
            <a:chExt cx="3513239" cy="2813186"/>
          </a:xfrm>
        </p:grpSpPr>
        <p:pic>
          <p:nvPicPr>
            <p:cNvPr id="17" name="Picture 16" descr="“Non-redundant system, increase damper capacities.”  This building has only two damper bays in each direction."/>
            <p:cNvPicPr/>
            <p:nvPr/>
          </p:nvPicPr>
          <p:blipFill>
            <a:blip r:embed="rId4" cstate="print"/>
            <a:srcRect/>
            <a:stretch>
              <a:fillRect/>
            </a:stretch>
          </p:blipFill>
          <p:spPr bwMode="auto">
            <a:xfrm>
              <a:off x="1275874" y="3686172"/>
              <a:ext cx="3201670" cy="2120265"/>
            </a:xfrm>
            <a:prstGeom prst="rect">
              <a:avLst/>
            </a:prstGeom>
            <a:noFill/>
            <a:ln w="9525">
              <a:noFill/>
              <a:miter lim="800000"/>
              <a:headEnd/>
              <a:tailEnd/>
            </a:ln>
          </p:spPr>
        </p:pic>
        <p:sp>
          <p:nvSpPr>
            <p:cNvPr id="19" name="TextBox 18"/>
            <p:cNvSpPr txBox="1"/>
            <p:nvPr/>
          </p:nvSpPr>
          <p:spPr>
            <a:xfrm>
              <a:off x="1415844" y="5791472"/>
              <a:ext cx="3373269" cy="707886"/>
            </a:xfrm>
            <a:prstGeom prst="rect">
              <a:avLst/>
            </a:prstGeom>
            <a:noFill/>
          </p:spPr>
          <p:txBody>
            <a:bodyPr wrap="square" rtlCol="0">
              <a:spAutoFit/>
            </a:bodyPr>
            <a:lstStyle/>
            <a:p>
              <a:r>
                <a:rPr lang="en-US" sz="2000" dirty="0">
                  <a:solidFill>
                    <a:srgbClr val="FF0000"/>
                  </a:solidFill>
                </a:rPr>
                <a:t>Non-redundant system, increase damper capacities</a:t>
              </a:r>
            </a:p>
          </p:txBody>
        </p:sp>
      </p:grpSp>
      <p:sp>
        <p:nvSpPr>
          <p:cNvPr id="10" name="Content Placeholder 2"/>
          <p:cNvSpPr txBox="1">
            <a:spLocks/>
          </p:cNvSpPr>
          <p:nvPr/>
        </p:nvSpPr>
        <p:spPr bwMode="auto">
          <a:xfrm>
            <a:off x="673100" y="1412875"/>
            <a:ext cx="7772400" cy="20770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har char="•"/>
              <a:defRPr sz="28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800">
                <a:solidFill>
                  <a:schemeClr val="tx1"/>
                </a:solidFill>
                <a:latin typeface="+mn-lt"/>
              </a:defRPr>
            </a:lvl3pPr>
            <a:lvl4pPr marL="1600200" indent="-228600" algn="l" rtl="0" eaLnBrk="0" fontAlgn="base" hangingPunct="0">
              <a:spcBef>
                <a:spcPct val="20000"/>
              </a:spcBef>
              <a:spcAft>
                <a:spcPct val="0"/>
              </a:spcAft>
              <a:buChar char="–"/>
              <a:defRPr sz="2800">
                <a:solidFill>
                  <a:schemeClr val="tx1"/>
                </a:solidFill>
                <a:latin typeface="+mn-lt"/>
              </a:defRPr>
            </a:lvl4pPr>
            <a:lvl5pPr marL="2057400" indent="-228600" algn="l" rtl="0" eaLnBrk="0" fontAlgn="base" hangingPunct="0">
              <a:spcBef>
                <a:spcPct val="20000"/>
              </a:spcBef>
              <a:spcAft>
                <a:spcPct val="0"/>
              </a:spcAft>
              <a:buChar char="»"/>
              <a:defRPr sz="2800">
                <a:solidFill>
                  <a:schemeClr val="tx1"/>
                </a:solidFill>
                <a:latin typeface="+mn-lt"/>
              </a:defRPr>
            </a:lvl5pPr>
            <a:lvl6pPr marL="2514600" indent="-228600" algn="l" rtl="0" eaLnBrk="0" fontAlgn="base" hangingPunct="0">
              <a:spcBef>
                <a:spcPct val="20000"/>
              </a:spcBef>
              <a:spcAft>
                <a:spcPct val="0"/>
              </a:spcAft>
              <a:buChar char="»"/>
              <a:defRPr sz="2800">
                <a:solidFill>
                  <a:schemeClr val="tx1"/>
                </a:solidFill>
                <a:latin typeface="+mn-lt"/>
              </a:defRPr>
            </a:lvl6pPr>
            <a:lvl7pPr marL="2971800" indent="-228600" algn="l" rtl="0" eaLnBrk="0" fontAlgn="base" hangingPunct="0">
              <a:spcBef>
                <a:spcPct val="20000"/>
              </a:spcBef>
              <a:spcAft>
                <a:spcPct val="0"/>
              </a:spcAft>
              <a:buChar char="»"/>
              <a:defRPr sz="2800">
                <a:solidFill>
                  <a:schemeClr val="tx1"/>
                </a:solidFill>
                <a:latin typeface="+mn-lt"/>
              </a:defRPr>
            </a:lvl7pPr>
            <a:lvl8pPr marL="3429000" indent="-228600" algn="l" rtl="0" eaLnBrk="0" fontAlgn="base" hangingPunct="0">
              <a:spcBef>
                <a:spcPct val="20000"/>
              </a:spcBef>
              <a:spcAft>
                <a:spcPct val="0"/>
              </a:spcAft>
              <a:buChar char="»"/>
              <a:defRPr sz="2800">
                <a:solidFill>
                  <a:schemeClr val="tx1"/>
                </a:solidFill>
                <a:latin typeface="+mn-lt"/>
              </a:defRPr>
            </a:lvl8pPr>
            <a:lvl9pPr marL="3886200" indent="-228600" algn="l" rtl="0" eaLnBrk="0" fontAlgn="base" hangingPunct="0">
              <a:spcBef>
                <a:spcPct val="20000"/>
              </a:spcBef>
              <a:spcAft>
                <a:spcPct val="0"/>
              </a:spcAft>
              <a:buChar char="»"/>
              <a:defRPr sz="2800">
                <a:solidFill>
                  <a:schemeClr val="tx1"/>
                </a:solidFill>
                <a:latin typeface="+mn-lt"/>
              </a:defRPr>
            </a:lvl9pPr>
          </a:lstStyle>
          <a:p>
            <a:pPr marL="0" indent="0">
              <a:buNone/>
            </a:pPr>
            <a:r>
              <a:rPr lang="en-US" dirty="0">
                <a:solidFill>
                  <a:srgbClr val="FF0000"/>
                </a:solidFill>
              </a:rPr>
              <a:t>4.  System Redundancy</a:t>
            </a:r>
            <a:endParaRPr lang="en-US" dirty="0"/>
          </a:p>
          <a:p>
            <a:r>
              <a:rPr lang="en-US" sz="2400" dirty="0"/>
              <a:t>Require at least 4 dampers in any story in either principal direction, and at least 2 dampers either side of the center of stiffness in either principal direction, otherwise increase damper capacity by a </a:t>
            </a:r>
            <a:r>
              <a:rPr lang="en-US" sz="2400" u="sng" dirty="0">
                <a:solidFill>
                  <a:schemeClr val="accent6">
                    <a:lumMod val="75000"/>
                  </a:schemeClr>
                </a:solidFill>
              </a:rPr>
              <a:t>1.3 factor</a:t>
            </a:r>
          </a:p>
          <a:p>
            <a:pPr marL="400050" lvl="1" indent="0">
              <a:buNone/>
            </a:pPr>
            <a:endParaRPr lang="en-US" sz="2400" dirty="0"/>
          </a:p>
          <a:p>
            <a:pPr marL="857250" lvl="1" indent="-457200">
              <a:buFont typeface="+mj-lt"/>
              <a:buAutoNum type="arabicPeriod"/>
            </a:pPr>
            <a:endParaRPr lang="en-US" sz="2400" dirty="0"/>
          </a:p>
        </p:txBody>
      </p:sp>
      <p:sp>
        <p:nvSpPr>
          <p:cNvPr id="2" name="Title 1"/>
          <p:cNvSpPr>
            <a:spLocks noGrp="1"/>
          </p:cNvSpPr>
          <p:nvPr>
            <p:ph type="title"/>
          </p:nvPr>
        </p:nvSpPr>
        <p:spPr/>
        <p:txBody>
          <a:bodyPr/>
          <a:lstStyle/>
          <a:p>
            <a:r>
              <a:rPr lang="en-NZ" dirty="0">
                <a:solidFill>
                  <a:schemeClr val="accent6">
                    <a:lumMod val="75000"/>
                  </a:schemeClr>
                </a:solidFill>
              </a:rPr>
              <a:t>Revisions</a:t>
            </a:r>
          </a:p>
        </p:txBody>
      </p:sp>
    </p:spTree>
    <p:extLst>
      <p:ext uri="{BB962C8B-B14F-4D97-AF65-F5344CB8AC3E}">
        <p14:creationId xmlns:p14="http://schemas.microsoft.com/office/powerpoint/2010/main" val="23196951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0"/>
          </p:nvPr>
        </p:nvSpPr>
        <p:spPr/>
        <p:txBody>
          <a:bodyPr/>
          <a:lstStyle/>
          <a:p>
            <a:pPr>
              <a:defRPr/>
            </a:pPr>
            <a:r>
              <a:rPr lang="en-US"/>
              <a:t>Instructional Material Complementing FEMA P-1051, Design Examples</a:t>
            </a:r>
            <a:endParaRPr lang="en-US" i="1" dirty="0"/>
          </a:p>
        </p:txBody>
      </p:sp>
      <p:sp>
        <p:nvSpPr>
          <p:cNvPr id="5" name="Slide Number Placeholder 4"/>
          <p:cNvSpPr>
            <a:spLocks noGrp="1"/>
          </p:cNvSpPr>
          <p:nvPr>
            <p:ph type="sldNum" sz="quarter" idx="11"/>
          </p:nvPr>
        </p:nvSpPr>
        <p:spPr>
          <a:xfrm>
            <a:off x="6672249" y="6381750"/>
            <a:ext cx="2271010" cy="319088"/>
          </a:xfrm>
        </p:spPr>
        <p:txBody>
          <a:bodyPr/>
          <a:lstStyle/>
          <a:p>
            <a:pPr>
              <a:defRPr/>
            </a:pPr>
            <a:r>
              <a:rPr lang="en-US" dirty="0"/>
              <a:t>Background 1 - </a:t>
            </a:r>
            <a:fld id="{C89CB261-678F-46C7-9B50-9F41C27EFD57}" type="slidenum">
              <a:rPr lang="en-US" smtClean="0"/>
              <a:pPr>
                <a:defRPr/>
              </a:pPr>
              <a:t>48</a:t>
            </a:fld>
            <a:endParaRPr lang="en-US" dirty="0"/>
          </a:p>
        </p:txBody>
      </p:sp>
      <p:pic>
        <p:nvPicPr>
          <p:cNvPr id="6" name="Picture 5" descr="The elevation of a building that is 7 stories tall by 7 bays wide.  Demand-to-capacity ratios (DCRs) are shown on each moment frame beam.  Beams with DCRs less than 1 are colored green.  Those with DCRs greater than 1 are colored red.  A note points to all of the red beams indicating “Less than 1.5 therefore steel moment frame is permitted to be modeled as linear.”" title="Figure 16.5-4 MCER NLRHA Demand divided by Expected Moment Capacity Ratios for Gridlin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716" y="3013074"/>
            <a:ext cx="4763212" cy="3209859"/>
          </a:xfrm>
          <a:prstGeom prst="rect">
            <a:avLst/>
          </a:prstGeom>
        </p:spPr>
      </p:pic>
      <p:grpSp>
        <p:nvGrpSpPr>
          <p:cNvPr id="7" name="Group 6" descr="Less than 1.5 therefore steel moment frame is permitted to be modeled as linear"/>
          <p:cNvGrpSpPr/>
          <p:nvPr/>
        </p:nvGrpSpPr>
        <p:grpSpPr>
          <a:xfrm>
            <a:off x="4960623" y="3646249"/>
            <a:ext cx="3982637" cy="1938992"/>
            <a:chOff x="5751179" y="2689938"/>
            <a:chExt cx="3009198" cy="1938992"/>
          </a:xfrm>
        </p:grpSpPr>
        <p:sp>
          <p:nvSpPr>
            <p:cNvPr id="8" name="TextBox 7"/>
            <p:cNvSpPr txBox="1"/>
            <p:nvPr/>
          </p:nvSpPr>
          <p:spPr>
            <a:xfrm>
              <a:off x="7282676" y="2689938"/>
              <a:ext cx="1477701" cy="1938992"/>
            </a:xfrm>
            <a:prstGeom prst="rect">
              <a:avLst/>
            </a:prstGeom>
            <a:noFill/>
            <a:ln w="28575">
              <a:solidFill>
                <a:schemeClr val="accent6">
                  <a:lumMod val="75000"/>
                </a:schemeClr>
              </a:solidFill>
            </a:ln>
          </p:spPr>
          <p:txBody>
            <a:bodyPr wrap="square" rtlCol="0">
              <a:spAutoFit/>
            </a:bodyPr>
            <a:lstStyle/>
            <a:p>
              <a:r>
                <a:rPr lang="en-US" sz="2000" dirty="0">
                  <a:solidFill>
                    <a:schemeClr val="accent6">
                      <a:lumMod val="75000"/>
                    </a:schemeClr>
                  </a:solidFill>
                </a:rPr>
                <a:t>Less than 1.5 therefore steel moment frame is permitted to be modeled as linear</a:t>
              </a:r>
            </a:p>
          </p:txBody>
        </p:sp>
        <p:cxnSp>
          <p:nvCxnSpPr>
            <p:cNvPr id="9" name="Straight Arrow Connector 8"/>
            <p:cNvCxnSpPr>
              <a:stCxn id="8" idx="1"/>
            </p:cNvCxnSpPr>
            <p:nvPr/>
          </p:nvCxnSpPr>
          <p:spPr bwMode="auto">
            <a:xfrm flipH="1">
              <a:off x="5751179" y="3659434"/>
              <a:ext cx="1531497" cy="165806"/>
            </a:xfrm>
            <a:prstGeom prst="straightConnector1">
              <a:avLst/>
            </a:prstGeom>
            <a:ln w="28575">
              <a:solidFill>
                <a:schemeClr val="accent6">
                  <a:lumMod val="75000"/>
                </a:schemeClr>
              </a:solidFill>
              <a:headEnd type="none" w="med" len="med"/>
              <a:tailEnd type="triangle"/>
            </a:ln>
            <a:extLst/>
          </p:spPr>
          <p:style>
            <a:lnRef idx="1">
              <a:schemeClr val="accent2"/>
            </a:lnRef>
            <a:fillRef idx="0">
              <a:schemeClr val="accent2"/>
            </a:fillRef>
            <a:effectRef idx="0">
              <a:schemeClr val="accent2"/>
            </a:effectRef>
            <a:fontRef idx="minor">
              <a:schemeClr val="tx1"/>
            </a:fontRef>
          </p:style>
        </p:cxnSp>
      </p:grpSp>
      <p:sp>
        <p:nvSpPr>
          <p:cNvPr id="10" name="Content Placeholder 2"/>
          <p:cNvSpPr txBox="1">
            <a:spLocks/>
          </p:cNvSpPr>
          <p:nvPr/>
        </p:nvSpPr>
        <p:spPr bwMode="auto">
          <a:xfrm>
            <a:off x="673100" y="1283047"/>
            <a:ext cx="8112760" cy="17300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har char="•"/>
              <a:defRPr sz="28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800">
                <a:solidFill>
                  <a:schemeClr val="tx1"/>
                </a:solidFill>
                <a:latin typeface="+mn-lt"/>
              </a:defRPr>
            </a:lvl3pPr>
            <a:lvl4pPr marL="1600200" indent="-228600" algn="l" rtl="0" eaLnBrk="0" fontAlgn="base" hangingPunct="0">
              <a:spcBef>
                <a:spcPct val="20000"/>
              </a:spcBef>
              <a:spcAft>
                <a:spcPct val="0"/>
              </a:spcAft>
              <a:buChar char="–"/>
              <a:defRPr sz="2800">
                <a:solidFill>
                  <a:schemeClr val="tx1"/>
                </a:solidFill>
                <a:latin typeface="+mn-lt"/>
              </a:defRPr>
            </a:lvl4pPr>
            <a:lvl5pPr marL="2057400" indent="-228600" algn="l" rtl="0" eaLnBrk="0" fontAlgn="base" hangingPunct="0">
              <a:spcBef>
                <a:spcPct val="20000"/>
              </a:spcBef>
              <a:spcAft>
                <a:spcPct val="0"/>
              </a:spcAft>
              <a:buChar char="»"/>
              <a:defRPr sz="2800">
                <a:solidFill>
                  <a:schemeClr val="tx1"/>
                </a:solidFill>
                <a:latin typeface="+mn-lt"/>
              </a:defRPr>
            </a:lvl5pPr>
            <a:lvl6pPr marL="2514600" indent="-228600" algn="l" rtl="0" eaLnBrk="0" fontAlgn="base" hangingPunct="0">
              <a:spcBef>
                <a:spcPct val="20000"/>
              </a:spcBef>
              <a:spcAft>
                <a:spcPct val="0"/>
              </a:spcAft>
              <a:buChar char="»"/>
              <a:defRPr sz="2800">
                <a:solidFill>
                  <a:schemeClr val="tx1"/>
                </a:solidFill>
                <a:latin typeface="+mn-lt"/>
              </a:defRPr>
            </a:lvl6pPr>
            <a:lvl7pPr marL="2971800" indent="-228600" algn="l" rtl="0" eaLnBrk="0" fontAlgn="base" hangingPunct="0">
              <a:spcBef>
                <a:spcPct val="20000"/>
              </a:spcBef>
              <a:spcAft>
                <a:spcPct val="0"/>
              </a:spcAft>
              <a:buChar char="»"/>
              <a:defRPr sz="2800">
                <a:solidFill>
                  <a:schemeClr val="tx1"/>
                </a:solidFill>
                <a:latin typeface="+mn-lt"/>
              </a:defRPr>
            </a:lvl7pPr>
            <a:lvl8pPr marL="3429000" indent="-228600" algn="l" rtl="0" eaLnBrk="0" fontAlgn="base" hangingPunct="0">
              <a:spcBef>
                <a:spcPct val="20000"/>
              </a:spcBef>
              <a:spcAft>
                <a:spcPct val="0"/>
              </a:spcAft>
              <a:buChar char="»"/>
              <a:defRPr sz="2800">
                <a:solidFill>
                  <a:schemeClr val="tx1"/>
                </a:solidFill>
                <a:latin typeface="+mn-lt"/>
              </a:defRPr>
            </a:lvl8pPr>
            <a:lvl9pPr marL="3886200" indent="-228600" algn="l" rtl="0" eaLnBrk="0" fontAlgn="base" hangingPunct="0">
              <a:spcBef>
                <a:spcPct val="20000"/>
              </a:spcBef>
              <a:spcAft>
                <a:spcPct val="0"/>
              </a:spcAft>
              <a:buChar char="»"/>
              <a:defRPr sz="2800">
                <a:solidFill>
                  <a:schemeClr val="tx1"/>
                </a:solidFill>
                <a:latin typeface="+mn-lt"/>
              </a:defRPr>
            </a:lvl9pPr>
          </a:lstStyle>
          <a:p>
            <a:pPr marL="0" indent="0">
              <a:buNone/>
            </a:pPr>
            <a:r>
              <a:rPr lang="en-US" dirty="0">
                <a:solidFill>
                  <a:srgbClr val="FF0000"/>
                </a:solidFill>
              </a:rPr>
              <a:t>5.  Assumptions for NLRHA</a:t>
            </a:r>
            <a:endParaRPr lang="en-US" dirty="0"/>
          </a:p>
          <a:p>
            <a:r>
              <a:rPr lang="en-US" sz="2400" dirty="0"/>
              <a:t>Need to explicitly model nonlinear behavior of structural members if demand-to-capacity ratio is greater than 1.5, using </a:t>
            </a:r>
            <a:r>
              <a:rPr lang="en-US" sz="2400" u="sng" dirty="0">
                <a:solidFill>
                  <a:schemeClr val="accent6">
                    <a:lumMod val="75000"/>
                  </a:schemeClr>
                </a:solidFill>
              </a:rPr>
              <a:t>expected</a:t>
            </a:r>
            <a:r>
              <a:rPr lang="en-US" sz="2400" dirty="0"/>
              <a:t> material strengths and </a:t>
            </a:r>
            <a:r>
              <a:rPr lang="el-GR" sz="2400" u="sng" dirty="0">
                <a:solidFill>
                  <a:schemeClr val="accent6">
                    <a:lumMod val="75000"/>
                  </a:schemeClr>
                </a:solidFill>
              </a:rPr>
              <a:t>ϕ</a:t>
            </a:r>
            <a:r>
              <a:rPr lang="en-NZ" sz="2400" u="sng" dirty="0">
                <a:solidFill>
                  <a:schemeClr val="accent6">
                    <a:lumMod val="75000"/>
                  </a:schemeClr>
                </a:solidFill>
              </a:rPr>
              <a:t> of 1.0</a:t>
            </a:r>
            <a:r>
              <a:rPr lang="en-US" sz="2400" dirty="0"/>
              <a:t>.</a:t>
            </a:r>
          </a:p>
        </p:txBody>
      </p:sp>
      <p:sp>
        <p:nvSpPr>
          <p:cNvPr id="2" name="Title 1"/>
          <p:cNvSpPr>
            <a:spLocks noGrp="1"/>
          </p:cNvSpPr>
          <p:nvPr>
            <p:ph type="title"/>
          </p:nvPr>
        </p:nvSpPr>
        <p:spPr/>
        <p:txBody>
          <a:bodyPr/>
          <a:lstStyle/>
          <a:p>
            <a:r>
              <a:rPr lang="en-NZ" dirty="0">
                <a:solidFill>
                  <a:schemeClr val="accent6">
                    <a:lumMod val="75000"/>
                  </a:schemeClr>
                </a:solidFill>
              </a:rPr>
              <a:t>Revisions</a:t>
            </a:r>
          </a:p>
        </p:txBody>
      </p:sp>
    </p:spTree>
    <p:extLst>
      <p:ext uri="{BB962C8B-B14F-4D97-AF65-F5344CB8AC3E}">
        <p14:creationId xmlns:p14="http://schemas.microsoft.com/office/powerpoint/2010/main" val="29237085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0"/>
          </p:nvPr>
        </p:nvSpPr>
        <p:spPr/>
        <p:txBody>
          <a:bodyPr/>
          <a:lstStyle/>
          <a:p>
            <a:pPr>
              <a:defRPr/>
            </a:pPr>
            <a:r>
              <a:rPr lang="en-US"/>
              <a:t>Instructional Material Complementing FEMA P-1051, Design Examples</a:t>
            </a:r>
            <a:endParaRPr lang="en-US" i="1" dirty="0"/>
          </a:p>
        </p:txBody>
      </p:sp>
      <p:sp>
        <p:nvSpPr>
          <p:cNvPr id="5" name="Slide Number Placeholder 4"/>
          <p:cNvSpPr>
            <a:spLocks noGrp="1"/>
          </p:cNvSpPr>
          <p:nvPr>
            <p:ph type="sldNum" sz="quarter" idx="11"/>
          </p:nvPr>
        </p:nvSpPr>
        <p:spPr>
          <a:xfrm>
            <a:off x="6672249" y="6381750"/>
            <a:ext cx="2271010" cy="319088"/>
          </a:xfrm>
        </p:spPr>
        <p:txBody>
          <a:bodyPr/>
          <a:lstStyle/>
          <a:p>
            <a:pPr>
              <a:defRPr/>
            </a:pPr>
            <a:r>
              <a:rPr lang="en-US" dirty="0"/>
              <a:t>Background 1 - </a:t>
            </a:r>
            <a:fld id="{C89CB261-678F-46C7-9B50-9F41C27EFD57}" type="slidenum">
              <a:rPr lang="en-US" smtClean="0"/>
              <a:pPr>
                <a:defRPr/>
              </a:pPr>
              <a:t>49</a:t>
            </a:fld>
            <a:endParaRPr lang="en-US" dirty="0"/>
          </a:p>
        </p:txBody>
      </p:sp>
      <p:pic>
        <p:nvPicPr>
          <p:cNvPr id="6" name="Picture 5" descr="Horizontal axis is labeled “Time (seconds)” and the vertical axis is labeled “Energy (kip-ft.)” Three ascending lines begin at time 5 seconds. The black line is labeled “Input Energy” and ascends steeply, eventually leveling off at about 10,500 kip-ft.  This line is above the other two lines.  The grey dashed line is labeled “Modal Damping” and it ascends gradually, leveling off at about 1,000 kip-ft.  The blue dashed line is labeled “Nonlinear Viscous Damping” and it ascends rapidly, leveling off at a value of about 9,500 kip-ft.&#10;"/>
          <p:cNvPicPr/>
          <p:nvPr/>
        </p:nvPicPr>
        <p:blipFill>
          <a:blip r:embed="rId3" cstate="print"/>
          <a:srcRect/>
          <a:stretch>
            <a:fillRect/>
          </a:stretch>
        </p:blipFill>
        <p:spPr bwMode="auto">
          <a:xfrm>
            <a:off x="1505895" y="3764279"/>
            <a:ext cx="3851289" cy="2407921"/>
          </a:xfrm>
          <a:prstGeom prst="rect">
            <a:avLst/>
          </a:prstGeom>
          <a:noFill/>
          <a:ln w="9525">
            <a:noFill/>
            <a:miter lim="800000"/>
            <a:headEnd/>
            <a:tailEnd/>
          </a:ln>
        </p:spPr>
      </p:pic>
      <p:grpSp>
        <p:nvGrpSpPr>
          <p:cNvPr id="7" name="Group 6" descr="I.e. 3% constant damping all modes"/>
          <p:cNvGrpSpPr/>
          <p:nvPr/>
        </p:nvGrpSpPr>
        <p:grpSpPr>
          <a:xfrm>
            <a:off x="4732024" y="4591129"/>
            <a:ext cx="3424423" cy="1123871"/>
            <a:chOff x="5578457" y="3634818"/>
            <a:chExt cx="2587424" cy="1135302"/>
          </a:xfrm>
        </p:grpSpPr>
        <p:sp>
          <p:nvSpPr>
            <p:cNvPr id="8" name="TextBox 7"/>
            <p:cNvSpPr txBox="1"/>
            <p:nvPr/>
          </p:nvSpPr>
          <p:spPr>
            <a:xfrm>
              <a:off x="6355716" y="3634818"/>
              <a:ext cx="1810165" cy="715086"/>
            </a:xfrm>
            <a:prstGeom prst="rect">
              <a:avLst/>
            </a:prstGeom>
            <a:noFill/>
            <a:ln w="28575">
              <a:solidFill>
                <a:schemeClr val="accent6">
                  <a:lumMod val="75000"/>
                </a:schemeClr>
              </a:solidFill>
            </a:ln>
          </p:spPr>
          <p:txBody>
            <a:bodyPr wrap="square" rtlCol="0">
              <a:spAutoFit/>
            </a:bodyPr>
            <a:lstStyle/>
            <a:p>
              <a:r>
                <a:rPr lang="en-US" sz="2000" dirty="0">
                  <a:solidFill>
                    <a:schemeClr val="accent6">
                      <a:lumMod val="75000"/>
                    </a:schemeClr>
                  </a:solidFill>
                </a:rPr>
                <a:t>I.e. 3% constant damping all modes</a:t>
              </a:r>
            </a:p>
          </p:txBody>
        </p:sp>
        <p:cxnSp>
          <p:nvCxnSpPr>
            <p:cNvPr id="9" name="Straight Arrow Connector 8"/>
            <p:cNvCxnSpPr>
              <a:stCxn id="8" idx="1"/>
            </p:cNvCxnSpPr>
            <p:nvPr/>
          </p:nvCxnSpPr>
          <p:spPr bwMode="auto">
            <a:xfrm flipH="1">
              <a:off x="5578457" y="3992361"/>
              <a:ext cx="777259" cy="777759"/>
            </a:xfrm>
            <a:prstGeom prst="straightConnector1">
              <a:avLst/>
            </a:prstGeom>
            <a:ln w="28575">
              <a:solidFill>
                <a:schemeClr val="accent6">
                  <a:lumMod val="75000"/>
                </a:schemeClr>
              </a:solidFill>
              <a:headEnd type="none" w="med" len="med"/>
              <a:tailEnd type="triangle"/>
            </a:ln>
            <a:extLst/>
          </p:spPr>
          <p:style>
            <a:lnRef idx="1">
              <a:schemeClr val="accent2"/>
            </a:lnRef>
            <a:fillRef idx="0">
              <a:schemeClr val="accent2"/>
            </a:fillRef>
            <a:effectRef idx="0">
              <a:schemeClr val="accent2"/>
            </a:effectRef>
            <a:fontRef idx="minor">
              <a:schemeClr val="tx1"/>
            </a:fontRef>
          </p:style>
        </p:cxnSp>
      </p:grpSp>
      <p:sp>
        <p:nvSpPr>
          <p:cNvPr id="10" name="Content Placeholder 2"/>
          <p:cNvSpPr txBox="1">
            <a:spLocks/>
          </p:cNvSpPr>
          <p:nvPr/>
        </p:nvSpPr>
        <p:spPr bwMode="auto">
          <a:xfrm>
            <a:off x="673100" y="1412875"/>
            <a:ext cx="7772400" cy="32124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har char="•"/>
              <a:defRPr sz="28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800">
                <a:solidFill>
                  <a:schemeClr val="tx1"/>
                </a:solidFill>
                <a:latin typeface="+mn-lt"/>
              </a:defRPr>
            </a:lvl3pPr>
            <a:lvl4pPr marL="1600200" indent="-228600" algn="l" rtl="0" eaLnBrk="0" fontAlgn="base" hangingPunct="0">
              <a:spcBef>
                <a:spcPct val="20000"/>
              </a:spcBef>
              <a:spcAft>
                <a:spcPct val="0"/>
              </a:spcAft>
              <a:buChar char="–"/>
              <a:defRPr sz="2800">
                <a:solidFill>
                  <a:schemeClr val="tx1"/>
                </a:solidFill>
                <a:latin typeface="+mn-lt"/>
              </a:defRPr>
            </a:lvl4pPr>
            <a:lvl5pPr marL="2057400" indent="-228600" algn="l" rtl="0" eaLnBrk="0" fontAlgn="base" hangingPunct="0">
              <a:spcBef>
                <a:spcPct val="20000"/>
              </a:spcBef>
              <a:spcAft>
                <a:spcPct val="0"/>
              </a:spcAft>
              <a:buChar char="»"/>
              <a:defRPr sz="2800">
                <a:solidFill>
                  <a:schemeClr val="tx1"/>
                </a:solidFill>
                <a:latin typeface="+mn-lt"/>
              </a:defRPr>
            </a:lvl5pPr>
            <a:lvl6pPr marL="2514600" indent="-228600" algn="l" rtl="0" eaLnBrk="0" fontAlgn="base" hangingPunct="0">
              <a:spcBef>
                <a:spcPct val="20000"/>
              </a:spcBef>
              <a:spcAft>
                <a:spcPct val="0"/>
              </a:spcAft>
              <a:buChar char="»"/>
              <a:defRPr sz="2800">
                <a:solidFill>
                  <a:schemeClr val="tx1"/>
                </a:solidFill>
                <a:latin typeface="+mn-lt"/>
              </a:defRPr>
            </a:lvl6pPr>
            <a:lvl7pPr marL="2971800" indent="-228600" algn="l" rtl="0" eaLnBrk="0" fontAlgn="base" hangingPunct="0">
              <a:spcBef>
                <a:spcPct val="20000"/>
              </a:spcBef>
              <a:spcAft>
                <a:spcPct val="0"/>
              </a:spcAft>
              <a:buChar char="»"/>
              <a:defRPr sz="2800">
                <a:solidFill>
                  <a:schemeClr val="tx1"/>
                </a:solidFill>
                <a:latin typeface="+mn-lt"/>
              </a:defRPr>
            </a:lvl7pPr>
            <a:lvl8pPr marL="3429000" indent="-228600" algn="l" rtl="0" eaLnBrk="0" fontAlgn="base" hangingPunct="0">
              <a:spcBef>
                <a:spcPct val="20000"/>
              </a:spcBef>
              <a:spcAft>
                <a:spcPct val="0"/>
              </a:spcAft>
              <a:buChar char="»"/>
              <a:defRPr sz="2800">
                <a:solidFill>
                  <a:schemeClr val="tx1"/>
                </a:solidFill>
                <a:latin typeface="+mn-lt"/>
              </a:defRPr>
            </a:lvl8pPr>
            <a:lvl9pPr marL="3886200" indent="-228600" algn="l" rtl="0" eaLnBrk="0" fontAlgn="base" hangingPunct="0">
              <a:spcBef>
                <a:spcPct val="20000"/>
              </a:spcBef>
              <a:spcAft>
                <a:spcPct val="0"/>
              </a:spcAft>
              <a:buChar char="»"/>
              <a:defRPr sz="2800">
                <a:solidFill>
                  <a:schemeClr val="tx1"/>
                </a:solidFill>
                <a:latin typeface="+mn-lt"/>
              </a:defRPr>
            </a:lvl9pPr>
          </a:lstStyle>
          <a:p>
            <a:pPr marL="0" indent="0">
              <a:buNone/>
            </a:pPr>
            <a:r>
              <a:rPr lang="en-US" dirty="0"/>
              <a:t>5.  Assumptions for NLRHA</a:t>
            </a:r>
          </a:p>
          <a:p>
            <a:r>
              <a:rPr lang="en-NZ" sz="2400" dirty="0"/>
              <a:t>Limited analysis is conducted at the design basis earthquake level. Used to check the SFRS.</a:t>
            </a:r>
          </a:p>
          <a:p>
            <a:r>
              <a:rPr lang="en-NZ" sz="2400" dirty="0"/>
              <a:t>Inherent damping reduced to </a:t>
            </a:r>
            <a:r>
              <a:rPr lang="en-NZ" sz="2400" u="sng" dirty="0">
                <a:solidFill>
                  <a:schemeClr val="accent6">
                    <a:lumMod val="75000"/>
                  </a:schemeClr>
                </a:solidFill>
              </a:rPr>
              <a:t>3%</a:t>
            </a:r>
            <a:r>
              <a:rPr lang="en-NZ" sz="2400" dirty="0">
                <a:solidFill>
                  <a:schemeClr val="accent6">
                    <a:lumMod val="75000"/>
                  </a:schemeClr>
                </a:solidFill>
              </a:rPr>
              <a:t> </a:t>
            </a:r>
            <a:r>
              <a:rPr lang="en-NZ" sz="2400" dirty="0"/>
              <a:t>unless test data supports higher levels</a:t>
            </a:r>
            <a:endParaRPr lang="en-US" sz="2400" dirty="0"/>
          </a:p>
          <a:p>
            <a:pPr marL="400050" lvl="1" indent="0">
              <a:buNone/>
            </a:pPr>
            <a:endParaRPr lang="en-US" sz="2400" dirty="0"/>
          </a:p>
          <a:p>
            <a:pPr marL="857250" lvl="1" indent="-457200">
              <a:buFont typeface="+mj-lt"/>
              <a:buAutoNum type="arabicPeriod"/>
            </a:pPr>
            <a:endParaRPr lang="en-US" sz="2400" dirty="0"/>
          </a:p>
        </p:txBody>
      </p:sp>
      <p:sp>
        <p:nvSpPr>
          <p:cNvPr id="2" name="Title 1"/>
          <p:cNvSpPr>
            <a:spLocks noGrp="1"/>
          </p:cNvSpPr>
          <p:nvPr>
            <p:ph type="title"/>
          </p:nvPr>
        </p:nvSpPr>
        <p:spPr/>
        <p:txBody>
          <a:bodyPr/>
          <a:lstStyle/>
          <a:p>
            <a:r>
              <a:rPr lang="en-NZ" dirty="0">
                <a:solidFill>
                  <a:schemeClr val="accent6">
                    <a:lumMod val="75000"/>
                  </a:schemeClr>
                </a:solidFill>
              </a:rPr>
              <a:t>Revisions</a:t>
            </a:r>
          </a:p>
        </p:txBody>
      </p:sp>
    </p:spTree>
    <p:extLst>
      <p:ext uri="{BB962C8B-B14F-4D97-AF65-F5344CB8AC3E}">
        <p14:creationId xmlns:p14="http://schemas.microsoft.com/office/powerpoint/2010/main" val="25617800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0"/>
          </p:nvPr>
        </p:nvSpPr>
        <p:spPr/>
        <p:txBody>
          <a:bodyPr/>
          <a:lstStyle/>
          <a:p>
            <a:pPr>
              <a:defRPr/>
            </a:pPr>
            <a:r>
              <a:rPr lang="en-US"/>
              <a:t>Instructional Material Complementing FEMA P-1051, Design Examples</a:t>
            </a:r>
            <a:endParaRPr lang="en-US" i="1" dirty="0"/>
          </a:p>
        </p:txBody>
      </p:sp>
      <p:sp>
        <p:nvSpPr>
          <p:cNvPr id="5" name="Slide Number Placeholder 4"/>
          <p:cNvSpPr>
            <a:spLocks noGrp="1"/>
          </p:cNvSpPr>
          <p:nvPr>
            <p:ph type="sldNum" sz="quarter" idx="11"/>
          </p:nvPr>
        </p:nvSpPr>
        <p:spPr>
          <a:xfrm>
            <a:off x="6672249" y="6381750"/>
            <a:ext cx="2271010" cy="319088"/>
          </a:xfrm>
        </p:spPr>
        <p:txBody>
          <a:bodyPr/>
          <a:lstStyle/>
          <a:p>
            <a:pPr>
              <a:defRPr/>
            </a:pPr>
            <a:r>
              <a:rPr lang="en-US" dirty="0"/>
              <a:t>Background 1 - </a:t>
            </a:r>
            <a:fld id="{C89CB261-678F-46C7-9B50-9F41C27EFD57}" type="slidenum">
              <a:rPr lang="en-US" smtClean="0"/>
              <a:pPr>
                <a:defRPr/>
              </a:pPr>
              <a:t>5</a:t>
            </a:fld>
            <a:endParaRPr lang="en-US" dirty="0"/>
          </a:p>
        </p:txBody>
      </p:sp>
      <p:sp>
        <p:nvSpPr>
          <p:cNvPr id="3" name="Content Placeholder 2"/>
          <p:cNvSpPr>
            <a:spLocks noGrp="1"/>
          </p:cNvSpPr>
          <p:nvPr>
            <p:ph idx="1"/>
          </p:nvPr>
        </p:nvSpPr>
        <p:spPr>
          <a:xfrm>
            <a:off x="661988" y="1412875"/>
            <a:ext cx="7783512" cy="4582408"/>
          </a:xfrm>
        </p:spPr>
        <p:txBody>
          <a:bodyPr/>
          <a:lstStyle/>
          <a:p>
            <a:pPr marL="0" indent="0">
              <a:buNone/>
            </a:pPr>
            <a:r>
              <a:rPr lang="en-NZ" dirty="0">
                <a:solidFill>
                  <a:schemeClr val="accent6">
                    <a:lumMod val="75000"/>
                  </a:schemeClr>
                </a:solidFill>
              </a:rPr>
              <a:t>2</a:t>
            </a:r>
            <a:r>
              <a:rPr lang="en-NZ" baseline="30000" dirty="0">
                <a:solidFill>
                  <a:schemeClr val="accent6">
                    <a:lumMod val="75000"/>
                  </a:schemeClr>
                </a:solidFill>
              </a:rPr>
              <a:t>nd</a:t>
            </a:r>
            <a:r>
              <a:rPr lang="en-NZ" dirty="0">
                <a:solidFill>
                  <a:schemeClr val="accent6">
                    <a:lumMod val="75000"/>
                  </a:schemeClr>
                </a:solidFill>
              </a:rPr>
              <a:t> key concept:</a:t>
            </a:r>
          </a:p>
          <a:p>
            <a:pPr marL="0" indent="0">
              <a:spcBef>
                <a:spcPts val="1200"/>
              </a:spcBef>
              <a:buNone/>
            </a:pPr>
            <a:r>
              <a:rPr lang="en-US" dirty="0"/>
              <a:t>Dampers </a:t>
            </a:r>
            <a:r>
              <a:rPr lang="en-US" u="sng" dirty="0">
                <a:solidFill>
                  <a:schemeClr val="accent6">
                    <a:lumMod val="75000"/>
                  </a:schemeClr>
                </a:solidFill>
              </a:rPr>
              <a:t>supplement</a:t>
            </a:r>
            <a:r>
              <a:rPr lang="en-US" dirty="0"/>
              <a:t> the seismic-force resisting systems (SFRS) </a:t>
            </a:r>
          </a:p>
          <a:p>
            <a:pPr lvl="1">
              <a:spcBef>
                <a:spcPts val="1200"/>
              </a:spcBef>
            </a:pPr>
            <a:r>
              <a:rPr lang="en-US" sz="2400" dirty="0"/>
              <a:t>The SFRS must provide a complete lateral load path </a:t>
            </a:r>
            <a:r>
              <a:rPr lang="en-US" sz="2400" i="1" dirty="0"/>
              <a:t>as if the dampers did not exist</a:t>
            </a:r>
            <a:r>
              <a:rPr lang="en-US" sz="2400" dirty="0"/>
              <a:t>.</a:t>
            </a:r>
          </a:p>
          <a:p>
            <a:pPr lvl="1">
              <a:spcBef>
                <a:spcPts val="1200"/>
              </a:spcBef>
            </a:pPr>
            <a:r>
              <a:rPr lang="en-US" sz="2400" dirty="0"/>
              <a:t>Minimum </a:t>
            </a:r>
            <a:r>
              <a:rPr lang="en-US" sz="2400" i="1" dirty="0"/>
              <a:t>V</a:t>
            </a:r>
            <a:r>
              <a:rPr lang="en-US" sz="2400" i="1" baseline="-25000" dirty="0"/>
              <a:t>b</a:t>
            </a:r>
            <a:r>
              <a:rPr lang="en-US" sz="2400" dirty="0"/>
              <a:t> limit for SFRS and ductile detailing requirements </a:t>
            </a:r>
            <a:r>
              <a:rPr lang="en-US" sz="2400" u="sng" dirty="0"/>
              <a:t>may not</a:t>
            </a:r>
            <a:r>
              <a:rPr lang="en-US" sz="2400" dirty="0"/>
              <a:t> be relaxed</a:t>
            </a:r>
          </a:p>
          <a:p>
            <a:pPr lvl="1">
              <a:spcBef>
                <a:spcPts val="1200"/>
              </a:spcBef>
            </a:pPr>
            <a:r>
              <a:rPr lang="en-US" sz="2400" dirty="0"/>
              <a:t>Damping system (DS) and SFRS defined independently</a:t>
            </a:r>
          </a:p>
          <a:p>
            <a:endParaRPr lang="en-NZ" u="sng" dirty="0">
              <a:solidFill>
                <a:schemeClr val="accent6">
                  <a:lumMod val="75000"/>
                </a:schemeClr>
              </a:solidFill>
            </a:endParaRPr>
          </a:p>
        </p:txBody>
      </p:sp>
      <p:sp>
        <p:nvSpPr>
          <p:cNvPr id="2" name="Title 1"/>
          <p:cNvSpPr>
            <a:spLocks noGrp="1"/>
          </p:cNvSpPr>
          <p:nvPr>
            <p:ph type="title"/>
          </p:nvPr>
        </p:nvSpPr>
        <p:spPr/>
        <p:txBody>
          <a:bodyPr/>
          <a:lstStyle/>
          <a:p>
            <a:r>
              <a:rPr lang="en-NZ" dirty="0"/>
              <a:t>Intent of Seismic Requirements</a:t>
            </a:r>
          </a:p>
        </p:txBody>
      </p:sp>
    </p:spTree>
    <p:extLst>
      <p:ext uri="{BB962C8B-B14F-4D97-AF65-F5344CB8AC3E}">
        <p14:creationId xmlns:p14="http://schemas.microsoft.com/office/powerpoint/2010/main" val="30925776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0"/>
          </p:nvPr>
        </p:nvSpPr>
        <p:spPr/>
        <p:txBody>
          <a:bodyPr/>
          <a:lstStyle/>
          <a:p>
            <a:pPr>
              <a:defRPr/>
            </a:pPr>
            <a:r>
              <a:rPr lang="en-US"/>
              <a:t>Instructional Material Complementing FEMA P-1051, Design Examples</a:t>
            </a:r>
            <a:endParaRPr lang="en-US" i="1" dirty="0"/>
          </a:p>
        </p:txBody>
      </p:sp>
      <p:sp>
        <p:nvSpPr>
          <p:cNvPr id="5" name="Slide Number Placeholder 4"/>
          <p:cNvSpPr>
            <a:spLocks noGrp="1"/>
          </p:cNvSpPr>
          <p:nvPr>
            <p:ph type="sldNum" sz="quarter" idx="11"/>
          </p:nvPr>
        </p:nvSpPr>
        <p:spPr>
          <a:xfrm>
            <a:off x="6672249" y="6381750"/>
            <a:ext cx="2271010" cy="319088"/>
          </a:xfrm>
        </p:spPr>
        <p:txBody>
          <a:bodyPr/>
          <a:lstStyle/>
          <a:p>
            <a:pPr>
              <a:defRPr/>
            </a:pPr>
            <a:r>
              <a:rPr lang="en-US" dirty="0"/>
              <a:t>Background 1 - </a:t>
            </a:r>
            <a:fld id="{C89CB261-678F-46C7-9B50-9F41C27EFD57}" type="slidenum">
              <a:rPr lang="en-US" smtClean="0"/>
              <a:pPr>
                <a:defRPr/>
              </a:pPr>
              <a:t>50</a:t>
            </a:fld>
            <a:endParaRPr lang="en-US" dirty="0"/>
          </a:p>
        </p:txBody>
      </p:sp>
      <p:sp>
        <p:nvSpPr>
          <p:cNvPr id="10" name="Content Placeholder 2"/>
          <p:cNvSpPr txBox="1">
            <a:spLocks/>
          </p:cNvSpPr>
          <p:nvPr/>
        </p:nvSpPr>
        <p:spPr bwMode="auto">
          <a:xfrm>
            <a:off x="673100" y="1412875"/>
            <a:ext cx="7772400" cy="32124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har char="•"/>
              <a:defRPr sz="28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800">
                <a:solidFill>
                  <a:schemeClr val="tx1"/>
                </a:solidFill>
                <a:latin typeface="+mn-lt"/>
              </a:defRPr>
            </a:lvl3pPr>
            <a:lvl4pPr marL="1600200" indent="-228600" algn="l" rtl="0" eaLnBrk="0" fontAlgn="base" hangingPunct="0">
              <a:spcBef>
                <a:spcPct val="20000"/>
              </a:spcBef>
              <a:spcAft>
                <a:spcPct val="0"/>
              </a:spcAft>
              <a:buChar char="–"/>
              <a:defRPr sz="2800">
                <a:solidFill>
                  <a:schemeClr val="tx1"/>
                </a:solidFill>
                <a:latin typeface="+mn-lt"/>
              </a:defRPr>
            </a:lvl4pPr>
            <a:lvl5pPr marL="2057400" indent="-228600" algn="l" rtl="0" eaLnBrk="0" fontAlgn="base" hangingPunct="0">
              <a:spcBef>
                <a:spcPct val="20000"/>
              </a:spcBef>
              <a:spcAft>
                <a:spcPct val="0"/>
              </a:spcAft>
              <a:buChar char="»"/>
              <a:defRPr sz="2800">
                <a:solidFill>
                  <a:schemeClr val="tx1"/>
                </a:solidFill>
                <a:latin typeface="+mn-lt"/>
              </a:defRPr>
            </a:lvl5pPr>
            <a:lvl6pPr marL="2514600" indent="-228600" algn="l" rtl="0" eaLnBrk="0" fontAlgn="base" hangingPunct="0">
              <a:spcBef>
                <a:spcPct val="20000"/>
              </a:spcBef>
              <a:spcAft>
                <a:spcPct val="0"/>
              </a:spcAft>
              <a:buChar char="»"/>
              <a:defRPr sz="2800">
                <a:solidFill>
                  <a:schemeClr val="tx1"/>
                </a:solidFill>
                <a:latin typeface="+mn-lt"/>
              </a:defRPr>
            </a:lvl6pPr>
            <a:lvl7pPr marL="2971800" indent="-228600" algn="l" rtl="0" eaLnBrk="0" fontAlgn="base" hangingPunct="0">
              <a:spcBef>
                <a:spcPct val="20000"/>
              </a:spcBef>
              <a:spcAft>
                <a:spcPct val="0"/>
              </a:spcAft>
              <a:buChar char="»"/>
              <a:defRPr sz="2800">
                <a:solidFill>
                  <a:schemeClr val="tx1"/>
                </a:solidFill>
                <a:latin typeface="+mn-lt"/>
              </a:defRPr>
            </a:lvl7pPr>
            <a:lvl8pPr marL="3429000" indent="-228600" algn="l" rtl="0" eaLnBrk="0" fontAlgn="base" hangingPunct="0">
              <a:spcBef>
                <a:spcPct val="20000"/>
              </a:spcBef>
              <a:spcAft>
                <a:spcPct val="0"/>
              </a:spcAft>
              <a:buChar char="»"/>
              <a:defRPr sz="2800">
                <a:solidFill>
                  <a:schemeClr val="tx1"/>
                </a:solidFill>
                <a:latin typeface="+mn-lt"/>
              </a:defRPr>
            </a:lvl8pPr>
            <a:lvl9pPr marL="3886200" indent="-228600" algn="l" rtl="0" eaLnBrk="0" fontAlgn="base" hangingPunct="0">
              <a:spcBef>
                <a:spcPct val="20000"/>
              </a:spcBef>
              <a:spcAft>
                <a:spcPct val="0"/>
              </a:spcAft>
              <a:buChar char="»"/>
              <a:defRPr sz="2800">
                <a:solidFill>
                  <a:schemeClr val="tx1"/>
                </a:solidFill>
                <a:latin typeface="+mn-lt"/>
              </a:defRPr>
            </a:lvl9pPr>
          </a:lstStyle>
          <a:p>
            <a:pPr marL="0" indent="0">
              <a:buNone/>
            </a:pPr>
            <a:r>
              <a:rPr lang="en-US" dirty="0"/>
              <a:t>5.  Assumptions for NLRHA</a:t>
            </a:r>
          </a:p>
          <a:p>
            <a:r>
              <a:rPr lang="en-NZ" sz="2400" dirty="0"/>
              <a:t>May account for accidental mass eccentricity using </a:t>
            </a:r>
            <a:r>
              <a:rPr lang="en-NZ" sz="2400" u="sng" dirty="0">
                <a:solidFill>
                  <a:schemeClr val="accent6">
                    <a:lumMod val="75000"/>
                  </a:schemeClr>
                </a:solidFill>
              </a:rPr>
              <a:t>amplification factors</a:t>
            </a:r>
          </a:p>
          <a:p>
            <a:pPr marL="400050" lvl="1" indent="0">
              <a:buNone/>
            </a:pPr>
            <a:endParaRPr lang="en-US" sz="2400" dirty="0"/>
          </a:p>
          <a:p>
            <a:pPr marL="857250" lvl="1" indent="-457200">
              <a:buFont typeface="+mj-lt"/>
              <a:buAutoNum type="arabicPeriod"/>
            </a:pPr>
            <a:endParaRPr lang="en-US" sz="2400" dirty="0"/>
          </a:p>
        </p:txBody>
      </p:sp>
      <p:pic>
        <p:nvPicPr>
          <p:cNvPr id="8" name="Picture 7" descr="Table C18.3.2 Analysis Cases for Establishing Amplification Factors"/>
          <p:cNvPicPr>
            <a:picLocks noChangeAspect="1"/>
          </p:cNvPicPr>
          <p:nvPr/>
        </p:nvPicPr>
        <p:blipFill>
          <a:blip r:embed="rId3" cstate="print"/>
          <a:stretch>
            <a:fillRect/>
          </a:stretch>
        </p:blipFill>
        <p:spPr>
          <a:xfrm>
            <a:off x="1159827" y="4133399"/>
            <a:ext cx="6945630" cy="1431105"/>
          </a:xfrm>
          <a:prstGeom prst="rect">
            <a:avLst/>
          </a:prstGeom>
        </p:spPr>
      </p:pic>
      <p:sp>
        <p:nvSpPr>
          <p:cNvPr id="9" name="TextBox 8"/>
          <p:cNvSpPr txBox="1"/>
          <p:nvPr/>
        </p:nvSpPr>
        <p:spPr>
          <a:xfrm>
            <a:off x="928026" y="2815401"/>
            <a:ext cx="7287948" cy="954107"/>
          </a:xfrm>
          <a:prstGeom prst="rect">
            <a:avLst/>
          </a:prstGeom>
          <a:noFill/>
        </p:spPr>
        <p:txBody>
          <a:bodyPr wrap="square" rtlCol="0">
            <a:spAutoFit/>
          </a:bodyPr>
          <a:lstStyle/>
          <a:p>
            <a:r>
              <a:rPr lang="en-US" sz="1400" b="1" dirty="0"/>
              <a:t>EXCEPTION</a:t>
            </a:r>
            <a:r>
              <a:rPr lang="en-US" sz="1400" dirty="0"/>
              <a:t>: It is permitted to account for the effects of accidental eccentricity through the establishment of amplification factors on forces, drifts and deformation that permit results determined from a analysis using only the computed centered-of-mass configuration to be scaled to bound the result of all the mass-eccentric cases. </a:t>
            </a:r>
          </a:p>
        </p:txBody>
      </p:sp>
      <p:sp>
        <p:nvSpPr>
          <p:cNvPr id="2" name="Title 1"/>
          <p:cNvSpPr>
            <a:spLocks noGrp="1"/>
          </p:cNvSpPr>
          <p:nvPr>
            <p:ph type="title"/>
          </p:nvPr>
        </p:nvSpPr>
        <p:spPr/>
        <p:txBody>
          <a:bodyPr/>
          <a:lstStyle/>
          <a:p>
            <a:r>
              <a:rPr lang="en-NZ" dirty="0">
                <a:solidFill>
                  <a:schemeClr val="accent6">
                    <a:lumMod val="75000"/>
                  </a:schemeClr>
                </a:solidFill>
              </a:rPr>
              <a:t>Revisions</a:t>
            </a:r>
          </a:p>
        </p:txBody>
      </p:sp>
    </p:spTree>
    <p:extLst>
      <p:ext uri="{BB962C8B-B14F-4D97-AF65-F5344CB8AC3E}">
        <p14:creationId xmlns:p14="http://schemas.microsoft.com/office/powerpoint/2010/main" val="21540034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0"/>
          </p:nvPr>
        </p:nvSpPr>
        <p:spPr/>
        <p:txBody>
          <a:bodyPr/>
          <a:lstStyle/>
          <a:p>
            <a:pPr>
              <a:defRPr/>
            </a:pPr>
            <a:r>
              <a:rPr lang="en-US"/>
              <a:t>Instructional Material Complementing FEMA P-1051, Design Examples</a:t>
            </a:r>
            <a:endParaRPr lang="en-US" i="1" dirty="0"/>
          </a:p>
        </p:txBody>
      </p:sp>
      <p:sp>
        <p:nvSpPr>
          <p:cNvPr id="5" name="Slide Number Placeholder 4"/>
          <p:cNvSpPr>
            <a:spLocks noGrp="1"/>
          </p:cNvSpPr>
          <p:nvPr>
            <p:ph type="sldNum" sz="quarter" idx="11"/>
          </p:nvPr>
        </p:nvSpPr>
        <p:spPr>
          <a:xfrm>
            <a:off x="6672249" y="6381750"/>
            <a:ext cx="2271010" cy="319088"/>
          </a:xfrm>
        </p:spPr>
        <p:txBody>
          <a:bodyPr/>
          <a:lstStyle/>
          <a:p>
            <a:pPr>
              <a:defRPr/>
            </a:pPr>
            <a:r>
              <a:rPr lang="en-US" dirty="0"/>
              <a:t>Background 1 - </a:t>
            </a:r>
            <a:fld id="{C89CB261-678F-46C7-9B50-9F41C27EFD57}" type="slidenum">
              <a:rPr lang="en-US" smtClean="0"/>
              <a:pPr>
                <a:defRPr/>
              </a:pPr>
              <a:t>51</a:t>
            </a:fld>
            <a:endParaRPr lang="en-US" dirty="0"/>
          </a:p>
        </p:txBody>
      </p:sp>
      <p:pic>
        <p:nvPicPr>
          <p:cNvPr id="7" name="Picture 6" descr="Ground Motion No. and Damper Force (kip -- Seven pairs of records are used for analysis. Consistent with past practice, the average values of response obtained from analysis is allowed to be used in design. -- Average 375"/>
          <p:cNvPicPr>
            <a:picLocks noChangeAspect="1"/>
          </p:cNvPicPr>
          <p:nvPr/>
        </p:nvPicPr>
        <p:blipFill>
          <a:blip r:embed="rId3" cstate="print"/>
          <a:stretch>
            <a:fillRect/>
          </a:stretch>
        </p:blipFill>
        <p:spPr>
          <a:xfrm>
            <a:off x="989316" y="3269727"/>
            <a:ext cx="7578104" cy="542700"/>
          </a:xfrm>
          <a:prstGeom prst="rect">
            <a:avLst/>
          </a:prstGeom>
        </p:spPr>
      </p:pic>
      <p:sp>
        <p:nvSpPr>
          <p:cNvPr id="10" name="Content Placeholder 2"/>
          <p:cNvSpPr txBox="1">
            <a:spLocks/>
          </p:cNvSpPr>
          <p:nvPr/>
        </p:nvSpPr>
        <p:spPr bwMode="auto">
          <a:xfrm>
            <a:off x="673100" y="1412875"/>
            <a:ext cx="7772400" cy="42564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har char="•"/>
              <a:defRPr sz="28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800">
                <a:solidFill>
                  <a:schemeClr val="tx1"/>
                </a:solidFill>
                <a:latin typeface="+mn-lt"/>
              </a:defRPr>
            </a:lvl3pPr>
            <a:lvl4pPr marL="1600200" indent="-228600" algn="l" rtl="0" eaLnBrk="0" fontAlgn="base" hangingPunct="0">
              <a:spcBef>
                <a:spcPct val="20000"/>
              </a:spcBef>
              <a:spcAft>
                <a:spcPct val="0"/>
              </a:spcAft>
              <a:buChar char="–"/>
              <a:defRPr sz="2800">
                <a:solidFill>
                  <a:schemeClr val="tx1"/>
                </a:solidFill>
                <a:latin typeface="+mn-lt"/>
              </a:defRPr>
            </a:lvl4pPr>
            <a:lvl5pPr marL="2057400" indent="-228600" algn="l" rtl="0" eaLnBrk="0" fontAlgn="base" hangingPunct="0">
              <a:spcBef>
                <a:spcPct val="20000"/>
              </a:spcBef>
              <a:spcAft>
                <a:spcPct val="0"/>
              </a:spcAft>
              <a:buChar char="»"/>
              <a:defRPr sz="2800">
                <a:solidFill>
                  <a:schemeClr val="tx1"/>
                </a:solidFill>
                <a:latin typeface="+mn-lt"/>
              </a:defRPr>
            </a:lvl5pPr>
            <a:lvl6pPr marL="2514600" indent="-228600" algn="l" rtl="0" eaLnBrk="0" fontAlgn="base" hangingPunct="0">
              <a:spcBef>
                <a:spcPct val="20000"/>
              </a:spcBef>
              <a:spcAft>
                <a:spcPct val="0"/>
              </a:spcAft>
              <a:buChar char="»"/>
              <a:defRPr sz="2800">
                <a:solidFill>
                  <a:schemeClr val="tx1"/>
                </a:solidFill>
                <a:latin typeface="+mn-lt"/>
              </a:defRPr>
            </a:lvl6pPr>
            <a:lvl7pPr marL="2971800" indent="-228600" algn="l" rtl="0" eaLnBrk="0" fontAlgn="base" hangingPunct="0">
              <a:spcBef>
                <a:spcPct val="20000"/>
              </a:spcBef>
              <a:spcAft>
                <a:spcPct val="0"/>
              </a:spcAft>
              <a:buChar char="»"/>
              <a:defRPr sz="2800">
                <a:solidFill>
                  <a:schemeClr val="tx1"/>
                </a:solidFill>
                <a:latin typeface="+mn-lt"/>
              </a:defRPr>
            </a:lvl7pPr>
            <a:lvl8pPr marL="3429000" indent="-228600" algn="l" rtl="0" eaLnBrk="0" fontAlgn="base" hangingPunct="0">
              <a:spcBef>
                <a:spcPct val="20000"/>
              </a:spcBef>
              <a:spcAft>
                <a:spcPct val="0"/>
              </a:spcAft>
              <a:buChar char="»"/>
              <a:defRPr sz="2800">
                <a:solidFill>
                  <a:schemeClr val="tx1"/>
                </a:solidFill>
                <a:latin typeface="+mn-lt"/>
              </a:defRPr>
            </a:lvl8pPr>
            <a:lvl9pPr marL="3886200" indent="-228600" algn="l" rtl="0" eaLnBrk="0" fontAlgn="base" hangingPunct="0">
              <a:spcBef>
                <a:spcPct val="20000"/>
              </a:spcBef>
              <a:spcAft>
                <a:spcPct val="0"/>
              </a:spcAft>
              <a:buChar char="»"/>
              <a:defRPr sz="2800">
                <a:solidFill>
                  <a:schemeClr val="tx1"/>
                </a:solidFill>
                <a:latin typeface="+mn-lt"/>
              </a:defRPr>
            </a:lvl9pPr>
          </a:lstStyle>
          <a:p>
            <a:pPr marL="0" indent="0">
              <a:buNone/>
            </a:pPr>
            <a:r>
              <a:rPr lang="en-US" dirty="0"/>
              <a:t>5.  Assumptions for NLRHA</a:t>
            </a:r>
          </a:p>
          <a:p>
            <a:r>
              <a:rPr lang="en-NZ" sz="2400" dirty="0"/>
              <a:t>Response Parameters:</a:t>
            </a:r>
          </a:p>
          <a:p>
            <a:pPr lvl="1"/>
            <a:r>
              <a:rPr lang="en-NZ" sz="2400" dirty="0"/>
              <a:t>The </a:t>
            </a:r>
            <a:r>
              <a:rPr lang="en-NZ" sz="2400" u="sng" dirty="0">
                <a:solidFill>
                  <a:schemeClr val="accent6">
                    <a:lumMod val="75000"/>
                  </a:schemeClr>
                </a:solidFill>
              </a:rPr>
              <a:t>average of at least seven </a:t>
            </a:r>
            <a:r>
              <a:rPr lang="en-NZ" sz="2400" dirty="0"/>
              <a:t>earthquake records are permitted for design.</a:t>
            </a:r>
          </a:p>
          <a:p>
            <a:pPr lvl="1"/>
            <a:endParaRPr lang="en-NZ" sz="2400" dirty="0"/>
          </a:p>
          <a:p>
            <a:pPr lvl="1"/>
            <a:endParaRPr lang="en-NZ" sz="2400" dirty="0"/>
          </a:p>
          <a:p>
            <a:pPr lvl="1"/>
            <a:r>
              <a:rPr lang="en-NZ" sz="2400" dirty="0"/>
              <a:t>Using less than 7 records and taking the maximum value has been </a:t>
            </a:r>
            <a:r>
              <a:rPr lang="en-NZ" sz="2400" u="sng" dirty="0">
                <a:solidFill>
                  <a:schemeClr val="accent6">
                    <a:lumMod val="75000"/>
                  </a:schemeClr>
                </a:solidFill>
              </a:rPr>
              <a:t>removed</a:t>
            </a:r>
            <a:r>
              <a:rPr lang="en-NZ" sz="2400" dirty="0"/>
              <a:t> from the </a:t>
            </a:r>
            <a:r>
              <a:rPr lang="en-NZ" sz="2400" i="1" dirty="0"/>
              <a:t>Standard</a:t>
            </a:r>
            <a:r>
              <a:rPr lang="en-NZ" sz="2400" dirty="0"/>
              <a:t>.</a:t>
            </a:r>
          </a:p>
          <a:p>
            <a:pPr marL="400050" lvl="1" indent="0">
              <a:buNone/>
            </a:pPr>
            <a:endParaRPr lang="en-US" sz="2400" dirty="0"/>
          </a:p>
          <a:p>
            <a:pPr marL="857250" lvl="1" indent="-457200">
              <a:buFont typeface="+mj-lt"/>
              <a:buAutoNum type="arabicPeriod"/>
            </a:pPr>
            <a:endParaRPr lang="en-US" sz="2400" dirty="0"/>
          </a:p>
        </p:txBody>
      </p:sp>
      <p:sp>
        <p:nvSpPr>
          <p:cNvPr id="2" name="Title 1"/>
          <p:cNvSpPr>
            <a:spLocks noGrp="1"/>
          </p:cNvSpPr>
          <p:nvPr>
            <p:ph type="title"/>
          </p:nvPr>
        </p:nvSpPr>
        <p:spPr/>
        <p:txBody>
          <a:bodyPr/>
          <a:lstStyle/>
          <a:p>
            <a:r>
              <a:rPr lang="en-NZ" dirty="0">
                <a:solidFill>
                  <a:schemeClr val="accent6">
                    <a:lumMod val="75000"/>
                  </a:schemeClr>
                </a:solidFill>
              </a:rPr>
              <a:t>Revisions</a:t>
            </a:r>
          </a:p>
        </p:txBody>
      </p:sp>
    </p:spTree>
    <p:extLst>
      <p:ext uri="{BB962C8B-B14F-4D97-AF65-F5344CB8AC3E}">
        <p14:creationId xmlns:p14="http://schemas.microsoft.com/office/powerpoint/2010/main" val="31990124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0"/>
          </p:nvPr>
        </p:nvSpPr>
        <p:spPr/>
        <p:txBody>
          <a:bodyPr/>
          <a:lstStyle/>
          <a:p>
            <a:pPr>
              <a:defRPr/>
            </a:pPr>
            <a:r>
              <a:rPr lang="en-US"/>
              <a:t>Instructional Material Complementing FEMA P-1051, Design Examples</a:t>
            </a:r>
            <a:endParaRPr lang="en-US" i="1" dirty="0"/>
          </a:p>
        </p:txBody>
      </p:sp>
      <p:sp>
        <p:nvSpPr>
          <p:cNvPr id="5" name="Slide Number Placeholder 4"/>
          <p:cNvSpPr>
            <a:spLocks noGrp="1"/>
          </p:cNvSpPr>
          <p:nvPr>
            <p:ph type="sldNum" sz="quarter" idx="11"/>
          </p:nvPr>
        </p:nvSpPr>
        <p:spPr>
          <a:xfrm>
            <a:off x="6672249" y="6381750"/>
            <a:ext cx="2271010" cy="319088"/>
          </a:xfrm>
        </p:spPr>
        <p:txBody>
          <a:bodyPr/>
          <a:lstStyle/>
          <a:p>
            <a:pPr>
              <a:defRPr/>
            </a:pPr>
            <a:r>
              <a:rPr lang="en-US" dirty="0"/>
              <a:t>Background 1 - </a:t>
            </a:r>
            <a:fld id="{C89CB261-678F-46C7-9B50-9F41C27EFD57}" type="slidenum">
              <a:rPr lang="en-US" smtClean="0"/>
              <a:pPr>
                <a:defRPr/>
              </a:pPr>
              <a:t>52</a:t>
            </a:fld>
            <a:endParaRPr lang="en-US" dirty="0"/>
          </a:p>
        </p:txBody>
      </p:sp>
      <p:sp>
        <p:nvSpPr>
          <p:cNvPr id="10" name="Content Placeholder 2"/>
          <p:cNvSpPr txBox="1">
            <a:spLocks/>
          </p:cNvSpPr>
          <p:nvPr/>
        </p:nvSpPr>
        <p:spPr bwMode="auto">
          <a:xfrm>
            <a:off x="673100" y="1412875"/>
            <a:ext cx="8044180" cy="32124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har char="•"/>
              <a:defRPr sz="28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800">
                <a:solidFill>
                  <a:schemeClr val="tx1"/>
                </a:solidFill>
                <a:latin typeface="+mn-lt"/>
              </a:defRPr>
            </a:lvl3pPr>
            <a:lvl4pPr marL="1600200" indent="-228600" algn="l" rtl="0" eaLnBrk="0" fontAlgn="base" hangingPunct="0">
              <a:spcBef>
                <a:spcPct val="20000"/>
              </a:spcBef>
              <a:spcAft>
                <a:spcPct val="0"/>
              </a:spcAft>
              <a:buChar char="–"/>
              <a:defRPr sz="2800">
                <a:solidFill>
                  <a:schemeClr val="tx1"/>
                </a:solidFill>
                <a:latin typeface="+mn-lt"/>
              </a:defRPr>
            </a:lvl4pPr>
            <a:lvl5pPr marL="2057400" indent="-228600" algn="l" rtl="0" eaLnBrk="0" fontAlgn="base" hangingPunct="0">
              <a:spcBef>
                <a:spcPct val="20000"/>
              </a:spcBef>
              <a:spcAft>
                <a:spcPct val="0"/>
              </a:spcAft>
              <a:buChar char="»"/>
              <a:defRPr sz="2800">
                <a:solidFill>
                  <a:schemeClr val="tx1"/>
                </a:solidFill>
                <a:latin typeface="+mn-lt"/>
              </a:defRPr>
            </a:lvl5pPr>
            <a:lvl6pPr marL="2514600" indent="-228600" algn="l" rtl="0" eaLnBrk="0" fontAlgn="base" hangingPunct="0">
              <a:spcBef>
                <a:spcPct val="20000"/>
              </a:spcBef>
              <a:spcAft>
                <a:spcPct val="0"/>
              </a:spcAft>
              <a:buChar char="»"/>
              <a:defRPr sz="2800">
                <a:solidFill>
                  <a:schemeClr val="tx1"/>
                </a:solidFill>
                <a:latin typeface="+mn-lt"/>
              </a:defRPr>
            </a:lvl6pPr>
            <a:lvl7pPr marL="2971800" indent="-228600" algn="l" rtl="0" eaLnBrk="0" fontAlgn="base" hangingPunct="0">
              <a:spcBef>
                <a:spcPct val="20000"/>
              </a:spcBef>
              <a:spcAft>
                <a:spcPct val="0"/>
              </a:spcAft>
              <a:buChar char="»"/>
              <a:defRPr sz="2800">
                <a:solidFill>
                  <a:schemeClr val="tx1"/>
                </a:solidFill>
                <a:latin typeface="+mn-lt"/>
              </a:defRPr>
            </a:lvl7pPr>
            <a:lvl8pPr marL="3429000" indent="-228600" algn="l" rtl="0" eaLnBrk="0" fontAlgn="base" hangingPunct="0">
              <a:spcBef>
                <a:spcPct val="20000"/>
              </a:spcBef>
              <a:spcAft>
                <a:spcPct val="0"/>
              </a:spcAft>
              <a:buChar char="»"/>
              <a:defRPr sz="2800">
                <a:solidFill>
                  <a:schemeClr val="tx1"/>
                </a:solidFill>
                <a:latin typeface="+mn-lt"/>
              </a:defRPr>
            </a:lvl8pPr>
            <a:lvl9pPr marL="3886200" indent="-228600" algn="l" rtl="0" eaLnBrk="0" fontAlgn="base" hangingPunct="0">
              <a:spcBef>
                <a:spcPct val="20000"/>
              </a:spcBef>
              <a:spcAft>
                <a:spcPct val="0"/>
              </a:spcAft>
              <a:buChar char="»"/>
              <a:defRPr sz="2800">
                <a:solidFill>
                  <a:schemeClr val="tx1"/>
                </a:solidFill>
                <a:latin typeface="+mn-lt"/>
              </a:defRPr>
            </a:lvl9pPr>
          </a:lstStyle>
          <a:p>
            <a:pPr marL="0" indent="0">
              <a:buNone/>
            </a:pPr>
            <a:r>
              <a:rPr lang="en-US" dirty="0">
                <a:solidFill>
                  <a:srgbClr val="FF0000"/>
                </a:solidFill>
              </a:rPr>
              <a:t>6.  Acceptance criteria for NLRHA</a:t>
            </a:r>
            <a:endParaRPr lang="en-US" dirty="0"/>
          </a:p>
          <a:p>
            <a:r>
              <a:rPr lang="en-US" sz="2400" dirty="0"/>
              <a:t>All elements of the SFRS are checked under two conditions:</a:t>
            </a:r>
          </a:p>
          <a:p>
            <a:pPr marL="857250" lvl="1" indent="-457200">
              <a:buFont typeface="+mj-lt"/>
              <a:buAutoNum type="arabicPeriod"/>
            </a:pPr>
            <a:r>
              <a:rPr lang="en-US" sz="2400" dirty="0"/>
              <a:t>Minimum base shear requirements (</a:t>
            </a:r>
            <a:r>
              <a:rPr lang="en-US" sz="2400" u="sng" dirty="0">
                <a:solidFill>
                  <a:schemeClr val="accent6">
                    <a:lumMod val="75000"/>
                  </a:schemeClr>
                </a:solidFill>
              </a:rPr>
              <a:t>without</a:t>
            </a:r>
            <a:r>
              <a:rPr lang="en-US" sz="2400" dirty="0"/>
              <a:t> damping system)</a:t>
            </a:r>
          </a:p>
          <a:p>
            <a:pPr marL="857250" lvl="1" indent="-457200">
              <a:buFont typeface="+mj-lt"/>
              <a:buAutoNum type="arabicPeriod"/>
            </a:pPr>
            <a:r>
              <a:rPr lang="en-US" sz="2400" dirty="0"/>
              <a:t>Demands from NLRHA at design basis earthquake level (</a:t>
            </a:r>
            <a:r>
              <a:rPr lang="en-US" sz="2400" u="sng" dirty="0">
                <a:solidFill>
                  <a:schemeClr val="accent6">
                    <a:lumMod val="75000"/>
                  </a:schemeClr>
                </a:solidFill>
              </a:rPr>
              <a:t>including</a:t>
            </a:r>
            <a:r>
              <a:rPr lang="en-US" sz="2400" dirty="0"/>
              <a:t> damping system)</a:t>
            </a:r>
          </a:p>
          <a:p>
            <a:pPr marL="400050" lvl="1" indent="0">
              <a:buNone/>
            </a:pPr>
            <a:endParaRPr lang="en-US" sz="2400" dirty="0"/>
          </a:p>
          <a:p>
            <a:pPr marL="857250" lvl="1" indent="-457200">
              <a:buFont typeface="+mj-lt"/>
              <a:buAutoNum type="arabicPeriod"/>
            </a:pPr>
            <a:endParaRPr lang="en-US" sz="2400" dirty="0"/>
          </a:p>
        </p:txBody>
      </p:sp>
      <p:sp>
        <p:nvSpPr>
          <p:cNvPr id="2" name="Title 1"/>
          <p:cNvSpPr>
            <a:spLocks noGrp="1"/>
          </p:cNvSpPr>
          <p:nvPr>
            <p:ph type="title"/>
          </p:nvPr>
        </p:nvSpPr>
        <p:spPr/>
        <p:txBody>
          <a:bodyPr/>
          <a:lstStyle/>
          <a:p>
            <a:r>
              <a:rPr lang="en-NZ" dirty="0">
                <a:solidFill>
                  <a:schemeClr val="accent6">
                    <a:lumMod val="75000"/>
                  </a:schemeClr>
                </a:solidFill>
              </a:rPr>
              <a:t>Revisions</a:t>
            </a:r>
          </a:p>
        </p:txBody>
      </p:sp>
    </p:spTree>
    <p:extLst>
      <p:ext uri="{BB962C8B-B14F-4D97-AF65-F5344CB8AC3E}">
        <p14:creationId xmlns:p14="http://schemas.microsoft.com/office/powerpoint/2010/main" val="4258320890"/>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0"/>
          </p:nvPr>
        </p:nvSpPr>
        <p:spPr/>
        <p:txBody>
          <a:bodyPr/>
          <a:lstStyle/>
          <a:p>
            <a:pPr>
              <a:defRPr/>
            </a:pPr>
            <a:r>
              <a:rPr lang="en-US"/>
              <a:t>Instructional Material Complementing FEMA P-1051, Design Examples</a:t>
            </a:r>
            <a:endParaRPr lang="en-US" i="1" dirty="0"/>
          </a:p>
        </p:txBody>
      </p:sp>
      <p:sp>
        <p:nvSpPr>
          <p:cNvPr id="5" name="Slide Number Placeholder 4"/>
          <p:cNvSpPr>
            <a:spLocks noGrp="1"/>
          </p:cNvSpPr>
          <p:nvPr>
            <p:ph type="sldNum" sz="quarter" idx="11"/>
          </p:nvPr>
        </p:nvSpPr>
        <p:spPr>
          <a:xfrm>
            <a:off x="6672249" y="6381750"/>
            <a:ext cx="2271010" cy="319088"/>
          </a:xfrm>
        </p:spPr>
        <p:txBody>
          <a:bodyPr/>
          <a:lstStyle/>
          <a:p>
            <a:pPr>
              <a:defRPr/>
            </a:pPr>
            <a:r>
              <a:rPr lang="en-US" dirty="0"/>
              <a:t>Background 1 - </a:t>
            </a:r>
            <a:fld id="{C89CB261-678F-46C7-9B50-9F41C27EFD57}" type="slidenum">
              <a:rPr lang="en-US" smtClean="0"/>
              <a:pPr>
                <a:defRPr/>
              </a:pPr>
              <a:t>53</a:t>
            </a:fld>
            <a:endParaRPr lang="en-US" dirty="0"/>
          </a:p>
        </p:txBody>
      </p:sp>
      <p:sp>
        <p:nvSpPr>
          <p:cNvPr id="7" name="TextBox 6"/>
          <p:cNvSpPr txBox="1"/>
          <p:nvPr/>
        </p:nvSpPr>
        <p:spPr>
          <a:xfrm>
            <a:off x="6512118" y="5936182"/>
            <a:ext cx="3324082" cy="307777"/>
          </a:xfrm>
          <a:prstGeom prst="rect">
            <a:avLst/>
          </a:prstGeom>
          <a:noFill/>
        </p:spPr>
        <p:txBody>
          <a:bodyPr wrap="square" rtlCol="0">
            <a:spAutoFit/>
          </a:bodyPr>
          <a:lstStyle/>
          <a:p>
            <a:r>
              <a:rPr lang="en-NZ" sz="1400" dirty="0">
                <a:solidFill>
                  <a:schemeClr val="bg1">
                    <a:lumMod val="50000"/>
                  </a:schemeClr>
                </a:solidFill>
              </a:rPr>
              <a:t>Reference: ASCE 7</a:t>
            </a:r>
          </a:p>
        </p:txBody>
      </p:sp>
      <p:pic>
        <p:nvPicPr>
          <p:cNvPr id="3" name="Picture 2" descr="A simple structural frame, one bay wide and two stories high.  The figure shows the frame swaying to the right, illustrating that lateral forces cause lateral drift of the frame.&#10;"/>
          <p:cNvPicPr>
            <a:picLocks noChangeAspect="1"/>
          </p:cNvPicPr>
          <p:nvPr/>
        </p:nvPicPr>
        <p:blipFill rotWithShape="1">
          <a:blip r:embed="rId3" cstate="print"/>
          <a:srcRect r="42043" b="5107"/>
          <a:stretch/>
        </p:blipFill>
        <p:spPr>
          <a:xfrm>
            <a:off x="6079845" y="3019107"/>
            <a:ext cx="2741493" cy="2779285"/>
          </a:xfrm>
          <a:prstGeom prst="rect">
            <a:avLst/>
          </a:prstGeom>
        </p:spPr>
      </p:pic>
      <p:sp>
        <p:nvSpPr>
          <p:cNvPr id="10" name="Content Placeholder 2"/>
          <p:cNvSpPr txBox="1">
            <a:spLocks/>
          </p:cNvSpPr>
          <p:nvPr/>
        </p:nvSpPr>
        <p:spPr bwMode="auto">
          <a:xfrm>
            <a:off x="673099" y="1412875"/>
            <a:ext cx="8270159" cy="32124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har char="•"/>
              <a:defRPr sz="28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800">
                <a:solidFill>
                  <a:schemeClr val="tx1"/>
                </a:solidFill>
                <a:latin typeface="+mn-lt"/>
              </a:defRPr>
            </a:lvl3pPr>
            <a:lvl4pPr marL="1600200" indent="-228600" algn="l" rtl="0" eaLnBrk="0" fontAlgn="base" hangingPunct="0">
              <a:spcBef>
                <a:spcPct val="20000"/>
              </a:spcBef>
              <a:spcAft>
                <a:spcPct val="0"/>
              </a:spcAft>
              <a:buChar char="–"/>
              <a:defRPr sz="2800">
                <a:solidFill>
                  <a:schemeClr val="tx1"/>
                </a:solidFill>
                <a:latin typeface="+mn-lt"/>
              </a:defRPr>
            </a:lvl4pPr>
            <a:lvl5pPr marL="2057400" indent="-228600" algn="l" rtl="0" eaLnBrk="0" fontAlgn="base" hangingPunct="0">
              <a:spcBef>
                <a:spcPct val="20000"/>
              </a:spcBef>
              <a:spcAft>
                <a:spcPct val="0"/>
              </a:spcAft>
              <a:buChar char="»"/>
              <a:defRPr sz="2800">
                <a:solidFill>
                  <a:schemeClr val="tx1"/>
                </a:solidFill>
                <a:latin typeface="+mn-lt"/>
              </a:defRPr>
            </a:lvl5pPr>
            <a:lvl6pPr marL="2514600" indent="-228600" algn="l" rtl="0" eaLnBrk="0" fontAlgn="base" hangingPunct="0">
              <a:spcBef>
                <a:spcPct val="20000"/>
              </a:spcBef>
              <a:spcAft>
                <a:spcPct val="0"/>
              </a:spcAft>
              <a:buChar char="»"/>
              <a:defRPr sz="2800">
                <a:solidFill>
                  <a:schemeClr val="tx1"/>
                </a:solidFill>
                <a:latin typeface="+mn-lt"/>
              </a:defRPr>
            </a:lvl6pPr>
            <a:lvl7pPr marL="2971800" indent="-228600" algn="l" rtl="0" eaLnBrk="0" fontAlgn="base" hangingPunct="0">
              <a:spcBef>
                <a:spcPct val="20000"/>
              </a:spcBef>
              <a:spcAft>
                <a:spcPct val="0"/>
              </a:spcAft>
              <a:buChar char="»"/>
              <a:defRPr sz="2800">
                <a:solidFill>
                  <a:schemeClr val="tx1"/>
                </a:solidFill>
                <a:latin typeface="+mn-lt"/>
              </a:defRPr>
            </a:lvl7pPr>
            <a:lvl8pPr marL="3429000" indent="-228600" algn="l" rtl="0" eaLnBrk="0" fontAlgn="base" hangingPunct="0">
              <a:spcBef>
                <a:spcPct val="20000"/>
              </a:spcBef>
              <a:spcAft>
                <a:spcPct val="0"/>
              </a:spcAft>
              <a:buChar char="»"/>
              <a:defRPr sz="2800">
                <a:solidFill>
                  <a:schemeClr val="tx1"/>
                </a:solidFill>
                <a:latin typeface="+mn-lt"/>
              </a:defRPr>
            </a:lvl8pPr>
            <a:lvl9pPr marL="3886200" indent="-228600" algn="l" rtl="0" eaLnBrk="0" fontAlgn="base" hangingPunct="0">
              <a:spcBef>
                <a:spcPct val="20000"/>
              </a:spcBef>
              <a:spcAft>
                <a:spcPct val="0"/>
              </a:spcAft>
              <a:buChar char="»"/>
              <a:defRPr sz="2800">
                <a:solidFill>
                  <a:schemeClr val="tx1"/>
                </a:solidFill>
                <a:latin typeface="+mn-lt"/>
              </a:defRPr>
            </a:lvl9pPr>
          </a:lstStyle>
          <a:p>
            <a:pPr marL="0" indent="0">
              <a:buNone/>
            </a:pPr>
            <a:r>
              <a:rPr lang="en-US" dirty="0"/>
              <a:t>6.  Acceptance criteria for NLRHA</a:t>
            </a:r>
          </a:p>
          <a:p>
            <a:r>
              <a:rPr lang="en-US" sz="2400" u="sng" dirty="0">
                <a:solidFill>
                  <a:schemeClr val="accent6">
                    <a:lumMod val="75000"/>
                  </a:schemeClr>
                </a:solidFill>
              </a:rPr>
              <a:t>Allowable drifts</a:t>
            </a:r>
            <a:r>
              <a:rPr lang="en-US" sz="2400" dirty="0"/>
              <a:t> of the SFRS are checked only at the </a:t>
            </a:r>
            <a:r>
              <a:rPr lang="en-US" sz="2400" u="sng" dirty="0">
                <a:solidFill>
                  <a:schemeClr val="accent6">
                    <a:lumMod val="75000"/>
                  </a:schemeClr>
                </a:solidFill>
              </a:rPr>
              <a:t>MCE</a:t>
            </a:r>
            <a:r>
              <a:rPr lang="en-US" sz="2400" u="sng" baseline="-25000" dirty="0">
                <a:solidFill>
                  <a:schemeClr val="accent6">
                    <a:lumMod val="75000"/>
                  </a:schemeClr>
                </a:solidFill>
              </a:rPr>
              <a:t>R</a:t>
            </a:r>
            <a:r>
              <a:rPr lang="en-US" sz="2400" dirty="0">
                <a:solidFill>
                  <a:schemeClr val="accent6">
                    <a:lumMod val="75000"/>
                  </a:schemeClr>
                </a:solidFill>
              </a:rPr>
              <a:t> </a:t>
            </a:r>
            <a:r>
              <a:rPr lang="en-US" sz="2400" dirty="0"/>
              <a:t>with the </a:t>
            </a:r>
            <a:r>
              <a:rPr lang="en-US" sz="2400" u="sng" dirty="0">
                <a:solidFill>
                  <a:schemeClr val="accent6">
                    <a:lumMod val="75000"/>
                  </a:schemeClr>
                </a:solidFill>
              </a:rPr>
              <a:t>dampers included</a:t>
            </a:r>
            <a:r>
              <a:rPr lang="en-US" sz="2400" dirty="0">
                <a:solidFill>
                  <a:schemeClr val="accent6">
                    <a:lumMod val="75000"/>
                  </a:schemeClr>
                </a:solidFill>
              </a:rPr>
              <a:t> </a:t>
            </a:r>
            <a:r>
              <a:rPr lang="en-US" sz="2400" dirty="0"/>
              <a:t>and have three limits:</a:t>
            </a:r>
          </a:p>
          <a:p>
            <a:pPr marL="857250" lvl="1" indent="-457200">
              <a:buFont typeface="+mj-lt"/>
              <a:buAutoNum type="arabicPeriod"/>
            </a:pPr>
            <a:r>
              <a:rPr lang="en-US" sz="2400" dirty="0"/>
              <a:t>3% limit</a:t>
            </a:r>
          </a:p>
          <a:p>
            <a:pPr marL="857250" lvl="1" indent="-457200">
              <a:buFont typeface="+mj-lt"/>
              <a:buAutoNum type="arabicPeriod"/>
            </a:pPr>
            <a:r>
              <a:rPr lang="en-US" sz="2400" dirty="0"/>
              <a:t>1.9 times </a:t>
            </a:r>
            <a:r>
              <a:rPr lang="en-US" sz="2400" i="1" dirty="0"/>
              <a:t>Table 12.12-1 </a:t>
            </a:r>
            <a:r>
              <a:rPr lang="en-US" sz="2400" dirty="0"/>
              <a:t>limit </a:t>
            </a:r>
          </a:p>
          <a:p>
            <a:pPr marL="857250" lvl="1" indent="-457200">
              <a:buFont typeface="+mj-lt"/>
              <a:buAutoNum type="arabicPeriod"/>
            </a:pPr>
            <a:r>
              <a:rPr lang="en-US" sz="2400" dirty="0"/>
              <a:t>1.5R/C</a:t>
            </a:r>
            <a:r>
              <a:rPr lang="en-US" sz="2400" baseline="-25000" dirty="0"/>
              <a:t>d</a:t>
            </a:r>
            <a:r>
              <a:rPr lang="en-US" sz="2400" dirty="0"/>
              <a:t> times </a:t>
            </a:r>
            <a:r>
              <a:rPr lang="en-US" sz="2400" i="1" dirty="0"/>
              <a:t>Table 12.12-1 </a:t>
            </a:r>
            <a:r>
              <a:rPr lang="en-US" sz="2400" dirty="0"/>
              <a:t>limit </a:t>
            </a:r>
          </a:p>
          <a:p>
            <a:pPr marL="857250" lvl="1" indent="-457200">
              <a:buFont typeface="+mj-lt"/>
              <a:buAutoNum type="arabicPeriod"/>
            </a:pPr>
            <a:endParaRPr lang="en-US" sz="2400" dirty="0"/>
          </a:p>
        </p:txBody>
      </p:sp>
      <p:sp>
        <p:nvSpPr>
          <p:cNvPr id="2" name="Title 1"/>
          <p:cNvSpPr>
            <a:spLocks noGrp="1"/>
          </p:cNvSpPr>
          <p:nvPr>
            <p:ph type="title"/>
          </p:nvPr>
        </p:nvSpPr>
        <p:spPr/>
        <p:txBody>
          <a:bodyPr/>
          <a:lstStyle/>
          <a:p>
            <a:r>
              <a:rPr lang="en-NZ" dirty="0">
                <a:solidFill>
                  <a:schemeClr val="accent6">
                    <a:lumMod val="75000"/>
                  </a:schemeClr>
                </a:solidFill>
              </a:rPr>
              <a:t>Revisions</a:t>
            </a:r>
          </a:p>
        </p:txBody>
      </p:sp>
    </p:spTree>
    <p:extLst>
      <p:ext uri="{BB962C8B-B14F-4D97-AF65-F5344CB8AC3E}">
        <p14:creationId xmlns:p14="http://schemas.microsoft.com/office/powerpoint/2010/main" val="22731399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0">
                                            <p:txEl>
                                              <p:pRg st="3" end="3"/>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0">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0"/>
          </p:nvPr>
        </p:nvSpPr>
        <p:spPr/>
        <p:txBody>
          <a:bodyPr/>
          <a:lstStyle/>
          <a:p>
            <a:pPr>
              <a:defRPr/>
            </a:pPr>
            <a:r>
              <a:rPr lang="en-US"/>
              <a:t>Instructional Material Complementing FEMA P-1051, Design Examples</a:t>
            </a:r>
            <a:endParaRPr lang="en-US" i="1" dirty="0"/>
          </a:p>
        </p:txBody>
      </p:sp>
      <p:sp>
        <p:nvSpPr>
          <p:cNvPr id="5" name="Slide Number Placeholder 4"/>
          <p:cNvSpPr>
            <a:spLocks noGrp="1"/>
          </p:cNvSpPr>
          <p:nvPr>
            <p:ph type="sldNum" sz="quarter" idx="11"/>
          </p:nvPr>
        </p:nvSpPr>
        <p:spPr>
          <a:xfrm>
            <a:off x="6672249" y="6381750"/>
            <a:ext cx="2271010" cy="319088"/>
          </a:xfrm>
        </p:spPr>
        <p:txBody>
          <a:bodyPr/>
          <a:lstStyle/>
          <a:p>
            <a:pPr>
              <a:defRPr/>
            </a:pPr>
            <a:r>
              <a:rPr lang="en-US" dirty="0"/>
              <a:t>Background 1 - </a:t>
            </a:r>
            <a:fld id="{C89CB261-678F-46C7-9B50-9F41C27EFD57}" type="slidenum">
              <a:rPr lang="en-US" smtClean="0"/>
              <a:pPr>
                <a:defRPr/>
              </a:pPr>
              <a:t>54</a:t>
            </a:fld>
            <a:endParaRPr lang="en-US" dirty="0"/>
          </a:p>
        </p:txBody>
      </p:sp>
      <p:sp>
        <p:nvSpPr>
          <p:cNvPr id="10" name="Content Placeholder 2"/>
          <p:cNvSpPr txBox="1">
            <a:spLocks/>
          </p:cNvSpPr>
          <p:nvPr/>
        </p:nvSpPr>
        <p:spPr bwMode="auto">
          <a:xfrm>
            <a:off x="673099" y="1412875"/>
            <a:ext cx="7772401" cy="35487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har char="•"/>
              <a:defRPr sz="28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800">
                <a:solidFill>
                  <a:schemeClr val="tx1"/>
                </a:solidFill>
                <a:latin typeface="+mn-lt"/>
              </a:defRPr>
            </a:lvl3pPr>
            <a:lvl4pPr marL="1600200" indent="-228600" algn="l" rtl="0" eaLnBrk="0" fontAlgn="base" hangingPunct="0">
              <a:spcBef>
                <a:spcPct val="20000"/>
              </a:spcBef>
              <a:spcAft>
                <a:spcPct val="0"/>
              </a:spcAft>
              <a:buChar char="–"/>
              <a:defRPr sz="2800">
                <a:solidFill>
                  <a:schemeClr val="tx1"/>
                </a:solidFill>
                <a:latin typeface="+mn-lt"/>
              </a:defRPr>
            </a:lvl4pPr>
            <a:lvl5pPr marL="2057400" indent="-228600" algn="l" rtl="0" eaLnBrk="0" fontAlgn="base" hangingPunct="0">
              <a:spcBef>
                <a:spcPct val="20000"/>
              </a:spcBef>
              <a:spcAft>
                <a:spcPct val="0"/>
              </a:spcAft>
              <a:buChar char="»"/>
              <a:defRPr sz="2800">
                <a:solidFill>
                  <a:schemeClr val="tx1"/>
                </a:solidFill>
                <a:latin typeface="+mn-lt"/>
              </a:defRPr>
            </a:lvl5pPr>
            <a:lvl6pPr marL="2514600" indent="-228600" algn="l" rtl="0" eaLnBrk="0" fontAlgn="base" hangingPunct="0">
              <a:spcBef>
                <a:spcPct val="20000"/>
              </a:spcBef>
              <a:spcAft>
                <a:spcPct val="0"/>
              </a:spcAft>
              <a:buChar char="»"/>
              <a:defRPr sz="2800">
                <a:solidFill>
                  <a:schemeClr val="tx1"/>
                </a:solidFill>
                <a:latin typeface="+mn-lt"/>
              </a:defRPr>
            </a:lvl6pPr>
            <a:lvl7pPr marL="2971800" indent="-228600" algn="l" rtl="0" eaLnBrk="0" fontAlgn="base" hangingPunct="0">
              <a:spcBef>
                <a:spcPct val="20000"/>
              </a:spcBef>
              <a:spcAft>
                <a:spcPct val="0"/>
              </a:spcAft>
              <a:buChar char="»"/>
              <a:defRPr sz="2800">
                <a:solidFill>
                  <a:schemeClr val="tx1"/>
                </a:solidFill>
                <a:latin typeface="+mn-lt"/>
              </a:defRPr>
            </a:lvl7pPr>
            <a:lvl8pPr marL="3429000" indent="-228600" algn="l" rtl="0" eaLnBrk="0" fontAlgn="base" hangingPunct="0">
              <a:spcBef>
                <a:spcPct val="20000"/>
              </a:spcBef>
              <a:spcAft>
                <a:spcPct val="0"/>
              </a:spcAft>
              <a:buChar char="»"/>
              <a:defRPr sz="2800">
                <a:solidFill>
                  <a:schemeClr val="tx1"/>
                </a:solidFill>
                <a:latin typeface="+mn-lt"/>
              </a:defRPr>
            </a:lvl8pPr>
            <a:lvl9pPr marL="3886200" indent="-228600" algn="l" rtl="0" eaLnBrk="0" fontAlgn="base" hangingPunct="0">
              <a:spcBef>
                <a:spcPct val="20000"/>
              </a:spcBef>
              <a:spcAft>
                <a:spcPct val="0"/>
              </a:spcAft>
              <a:buChar char="»"/>
              <a:defRPr sz="2800">
                <a:solidFill>
                  <a:schemeClr val="tx1"/>
                </a:solidFill>
                <a:latin typeface="+mn-lt"/>
              </a:defRPr>
            </a:lvl9pPr>
          </a:lstStyle>
          <a:p>
            <a:pPr marL="0" indent="0">
              <a:buNone/>
            </a:pPr>
            <a:r>
              <a:rPr lang="en-US" dirty="0">
                <a:solidFill>
                  <a:srgbClr val="FF0000"/>
                </a:solidFill>
              </a:rPr>
              <a:t>7. Number of Design Reviewers</a:t>
            </a:r>
            <a:endParaRPr lang="en-US" dirty="0"/>
          </a:p>
          <a:p>
            <a:r>
              <a:rPr lang="en-NZ" sz="2400" u="sng" dirty="0">
                <a:solidFill>
                  <a:schemeClr val="accent6">
                    <a:lumMod val="75000"/>
                  </a:schemeClr>
                </a:solidFill>
              </a:rPr>
              <a:t>At least one</a:t>
            </a:r>
            <a:r>
              <a:rPr lang="en-NZ" sz="2400" dirty="0">
                <a:solidFill>
                  <a:schemeClr val="accent6">
                    <a:lumMod val="75000"/>
                  </a:schemeClr>
                </a:solidFill>
              </a:rPr>
              <a:t> </a:t>
            </a:r>
            <a:r>
              <a:rPr lang="en-NZ" sz="2400" dirty="0"/>
              <a:t>registered design professional shall provide an independent review.</a:t>
            </a:r>
          </a:p>
          <a:p>
            <a:r>
              <a:rPr lang="en-NZ" sz="2400" dirty="0"/>
              <a:t>Peer reviewer or panel should be </a:t>
            </a:r>
            <a:r>
              <a:rPr lang="en-NZ" sz="2400" u="sng" dirty="0">
                <a:solidFill>
                  <a:schemeClr val="accent6">
                    <a:lumMod val="75000"/>
                  </a:schemeClr>
                </a:solidFill>
              </a:rPr>
              <a:t>engaged early</a:t>
            </a:r>
            <a:r>
              <a:rPr lang="en-NZ" sz="2400" dirty="0">
                <a:solidFill>
                  <a:schemeClr val="accent6">
                    <a:lumMod val="75000"/>
                  </a:schemeClr>
                </a:solidFill>
              </a:rPr>
              <a:t> </a:t>
            </a:r>
            <a:r>
              <a:rPr lang="en-NZ" sz="2400" dirty="0"/>
              <a:t>since they must review project design criteria (including site-specific ground motion criteria) and preliminary design.</a:t>
            </a:r>
          </a:p>
          <a:p>
            <a:pPr marL="400050" lvl="1" indent="0">
              <a:buNone/>
            </a:pPr>
            <a:endParaRPr lang="en-US" sz="2400" dirty="0"/>
          </a:p>
          <a:p>
            <a:pPr marL="857250" lvl="1" indent="-457200">
              <a:buFont typeface="+mj-lt"/>
              <a:buAutoNum type="arabicPeriod"/>
            </a:pPr>
            <a:endParaRPr lang="en-US" sz="2400" dirty="0"/>
          </a:p>
        </p:txBody>
      </p:sp>
      <p:sp>
        <p:nvSpPr>
          <p:cNvPr id="2" name="Title 1"/>
          <p:cNvSpPr>
            <a:spLocks noGrp="1"/>
          </p:cNvSpPr>
          <p:nvPr>
            <p:ph type="title"/>
          </p:nvPr>
        </p:nvSpPr>
        <p:spPr/>
        <p:txBody>
          <a:bodyPr/>
          <a:lstStyle/>
          <a:p>
            <a:r>
              <a:rPr lang="en-NZ" dirty="0">
                <a:solidFill>
                  <a:schemeClr val="accent6">
                    <a:lumMod val="75000"/>
                  </a:schemeClr>
                </a:solidFill>
              </a:rPr>
              <a:t>Revisions</a:t>
            </a:r>
          </a:p>
        </p:txBody>
      </p:sp>
    </p:spTree>
    <p:extLst>
      <p:ext uri="{BB962C8B-B14F-4D97-AF65-F5344CB8AC3E}">
        <p14:creationId xmlns:p14="http://schemas.microsoft.com/office/powerpoint/2010/main" val="1176245229"/>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0"/>
          </p:nvPr>
        </p:nvSpPr>
        <p:spPr/>
        <p:txBody>
          <a:bodyPr/>
          <a:lstStyle/>
          <a:p>
            <a:pPr>
              <a:defRPr/>
            </a:pPr>
            <a:r>
              <a:rPr lang="en-US"/>
              <a:t>Instructional Material Complementing FEMA P-1051, Design Examples</a:t>
            </a:r>
            <a:endParaRPr lang="en-US" i="1" dirty="0"/>
          </a:p>
        </p:txBody>
      </p:sp>
      <p:sp>
        <p:nvSpPr>
          <p:cNvPr id="5" name="Slide Number Placeholder 4"/>
          <p:cNvSpPr>
            <a:spLocks noGrp="1"/>
          </p:cNvSpPr>
          <p:nvPr>
            <p:ph type="sldNum" sz="quarter" idx="11"/>
          </p:nvPr>
        </p:nvSpPr>
        <p:spPr>
          <a:xfrm>
            <a:off x="6672249" y="6381750"/>
            <a:ext cx="2271010" cy="319088"/>
          </a:xfrm>
        </p:spPr>
        <p:txBody>
          <a:bodyPr/>
          <a:lstStyle/>
          <a:p>
            <a:pPr>
              <a:defRPr/>
            </a:pPr>
            <a:r>
              <a:rPr lang="en-US" dirty="0"/>
              <a:t>Background 1 - </a:t>
            </a:r>
            <a:fld id="{C89CB261-678F-46C7-9B50-9F41C27EFD57}" type="slidenum">
              <a:rPr lang="en-US" smtClean="0"/>
              <a:pPr>
                <a:defRPr/>
              </a:pPr>
              <a:t>55</a:t>
            </a:fld>
            <a:endParaRPr lang="en-US" dirty="0"/>
          </a:p>
        </p:txBody>
      </p:sp>
      <p:sp>
        <p:nvSpPr>
          <p:cNvPr id="9" name="TextBox 8"/>
          <p:cNvSpPr txBox="1"/>
          <p:nvPr/>
        </p:nvSpPr>
        <p:spPr>
          <a:xfrm>
            <a:off x="5712205" y="6227861"/>
            <a:ext cx="3324082" cy="307777"/>
          </a:xfrm>
          <a:prstGeom prst="rect">
            <a:avLst/>
          </a:prstGeom>
          <a:noFill/>
        </p:spPr>
        <p:txBody>
          <a:bodyPr wrap="square" rtlCol="0">
            <a:spAutoFit/>
          </a:bodyPr>
          <a:lstStyle/>
          <a:p>
            <a:r>
              <a:rPr lang="en-NZ" sz="1400" dirty="0">
                <a:solidFill>
                  <a:schemeClr val="bg1">
                    <a:lumMod val="50000"/>
                  </a:schemeClr>
                </a:solidFill>
              </a:rPr>
              <a:t>Reference: MCEER, SUNY, Buffalo, NY</a:t>
            </a:r>
          </a:p>
        </p:txBody>
      </p:sp>
      <p:pic>
        <p:nvPicPr>
          <p:cNvPr id="7" name="Picture 6" descr="Horizontal axis labeled “velocity” and vertical axis labeled “force”.  Test data is shown at several different velocities.  In addition, upper and lower bound limits are shown.  All of the test data falls between the upper and lower bound limits.&#10;" title="FORCE vs VELOCITY"/>
          <p:cNvPicPr>
            <a:picLocks noChangeAspect="1"/>
          </p:cNvPicPr>
          <p:nvPr/>
        </p:nvPicPr>
        <p:blipFill>
          <a:blip r:embed="rId3" cstate="print"/>
          <a:stretch>
            <a:fillRect/>
          </a:stretch>
        </p:blipFill>
        <p:spPr>
          <a:xfrm>
            <a:off x="5879830" y="3971208"/>
            <a:ext cx="3156457" cy="2310321"/>
          </a:xfrm>
          <a:prstGeom prst="rect">
            <a:avLst/>
          </a:prstGeom>
        </p:spPr>
      </p:pic>
      <p:pic>
        <p:nvPicPr>
          <p:cNvPr id="8" name="Picture 7" descr="Horizontal axis labeled “Displacement” and vertical axis labeled “Force”.  Rounded hysteresis loops indicate the force-displacement relationship for this damper.  "/>
          <p:cNvPicPr>
            <a:picLocks noChangeAspect="1"/>
          </p:cNvPicPr>
          <p:nvPr/>
        </p:nvPicPr>
        <p:blipFill>
          <a:blip r:embed="rId4" cstate="print"/>
          <a:stretch>
            <a:fillRect/>
          </a:stretch>
        </p:blipFill>
        <p:spPr>
          <a:xfrm>
            <a:off x="5988232" y="2018403"/>
            <a:ext cx="2955027" cy="1810436"/>
          </a:xfrm>
          <a:prstGeom prst="rect">
            <a:avLst/>
          </a:prstGeom>
        </p:spPr>
      </p:pic>
      <p:sp>
        <p:nvSpPr>
          <p:cNvPr id="3" name="Rectangle 2"/>
          <p:cNvSpPr/>
          <p:nvPr/>
        </p:nvSpPr>
        <p:spPr>
          <a:xfrm>
            <a:off x="515144" y="2400433"/>
            <a:ext cx="5161756" cy="4524315"/>
          </a:xfrm>
          <a:prstGeom prst="rect">
            <a:avLst/>
          </a:prstGeom>
        </p:spPr>
        <p:txBody>
          <a:bodyPr wrap="square">
            <a:spAutoFit/>
          </a:bodyPr>
          <a:lstStyle/>
          <a:p>
            <a:pPr marL="342900" indent="-342900">
              <a:buFont typeface="Arial" panose="020B0604020202020204" pitchFamily="34" charset="0"/>
              <a:buChar char="•"/>
            </a:pPr>
            <a:r>
              <a:rPr lang="en-US" dirty="0"/>
              <a:t>More reasonable test program:</a:t>
            </a:r>
          </a:p>
          <a:p>
            <a:pPr marL="800100" lvl="1" indent="-342900">
              <a:buFont typeface="Arial" panose="020B0604020202020204" pitchFamily="34" charset="0"/>
              <a:buChar char="•"/>
            </a:pPr>
            <a:r>
              <a:rPr lang="en-US" dirty="0"/>
              <a:t>10 cycles 0.33 MCE</a:t>
            </a:r>
            <a:r>
              <a:rPr lang="en-US" baseline="-25000" dirty="0"/>
              <a:t>R</a:t>
            </a:r>
            <a:r>
              <a:rPr lang="en-US" dirty="0"/>
              <a:t> intensity</a:t>
            </a:r>
          </a:p>
          <a:p>
            <a:pPr marL="800100" lvl="1" indent="-342900">
              <a:buFont typeface="Arial" panose="020B0604020202020204" pitchFamily="34" charset="0"/>
              <a:buChar char="•"/>
            </a:pPr>
            <a:r>
              <a:rPr lang="en-US" dirty="0"/>
              <a:t>5 cycles 0.67 MCE</a:t>
            </a:r>
            <a:r>
              <a:rPr lang="en-US" baseline="-25000" dirty="0"/>
              <a:t>R</a:t>
            </a:r>
            <a:r>
              <a:rPr lang="en-US" dirty="0"/>
              <a:t> intensity</a:t>
            </a:r>
          </a:p>
          <a:p>
            <a:pPr marL="800100" lvl="1" indent="-342900">
              <a:buFont typeface="Arial" panose="020B0604020202020204" pitchFamily="34" charset="0"/>
              <a:buChar char="•"/>
            </a:pPr>
            <a:r>
              <a:rPr lang="en-US" u="sng" dirty="0">
                <a:solidFill>
                  <a:schemeClr val="accent6">
                    <a:lumMod val="75000"/>
                  </a:schemeClr>
                </a:solidFill>
              </a:rPr>
              <a:t>3 cycles </a:t>
            </a:r>
            <a:r>
              <a:rPr lang="en-US" dirty="0"/>
              <a:t>1.0 MCE</a:t>
            </a:r>
            <a:r>
              <a:rPr lang="en-US" baseline="-25000" dirty="0"/>
              <a:t>R</a:t>
            </a:r>
            <a:r>
              <a:rPr lang="en-US" dirty="0"/>
              <a:t> intensity</a:t>
            </a:r>
          </a:p>
          <a:p>
            <a:pPr marL="342900" indent="-342900">
              <a:buFont typeface="Arial" panose="020B0604020202020204" pitchFamily="34" charset="0"/>
              <a:buChar char="•"/>
            </a:pPr>
            <a:r>
              <a:rPr lang="en-US" dirty="0"/>
              <a:t>Number of cycles at full MCE</a:t>
            </a:r>
            <a:r>
              <a:rPr lang="en-US" baseline="-25000" dirty="0"/>
              <a:t>R</a:t>
            </a:r>
            <a:r>
              <a:rPr lang="en-US" dirty="0"/>
              <a:t> intensity reduced from five to three cycles</a:t>
            </a:r>
          </a:p>
          <a:p>
            <a:pPr marL="342900" indent="-342900">
              <a:buFont typeface="Arial" panose="020B0604020202020204" pitchFamily="34" charset="0"/>
              <a:buChar char="•"/>
            </a:pPr>
            <a:r>
              <a:rPr lang="en-US" dirty="0"/>
              <a:t>The testing frequency of 1/(1.5T</a:t>
            </a:r>
            <a:r>
              <a:rPr lang="en-US" baseline="-25000" dirty="0"/>
              <a:t>1</a:t>
            </a:r>
            <a:r>
              <a:rPr lang="en-US" dirty="0"/>
              <a:t>) assumes some softening of the combined SFRS and DS </a:t>
            </a:r>
          </a:p>
          <a:p>
            <a:pPr marL="800100" lvl="1" indent="-342900">
              <a:buFont typeface="Arial" panose="020B0604020202020204" pitchFamily="34" charset="0"/>
              <a:buChar char="•"/>
            </a:pPr>
            <a:endParaRPr lang="en-US" dirty="0"/>
          </a:p>
          <a:p>
            <a:pPr marL="800100" lvl="1" indent="-342900">
              <a:buFont typeface="Arial" panose="020B0604020202020204" pitchFamily="34" charset="0"/>
              <a:buChar char="•"/>
            </a:pPr>
            <a:endParaRPr lang="en-US" dirty="0"/>
          </a:p>
        </p:txBody>
      </p:sp>
      <p:sp>
        <p:nvSpPr>
          <p:cNvPr id="10" name="Content Placeholder 2"/>
          <p:cNvSpPr txBox="1">
            <a:spLocks/>
          </p:cNvSpPr>
          <p:nvPr/>
        </p:nvSpPr>
        <p:spPr bwMode="auto">
          <a:xfrm>
            <a:off x="515144" y="1412876"/>
            <a:ext cx="8167680" cy="9804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har char="•"/>
              <a:defRPr sz="28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800">
                <a:solidFill>
                  <a:schemeClr val="tx1"/>
                </a:solidFill>
                <a:latin typeface="+mn-lt"/>
              </a:defRPr>
            </a:lvl3pPr>
            <a:lvl4pPr marL="1600200" indent="-228600" algn="l" rtl="0" eaLnBrk="0" fontAlgn="base" hangingPunct="0">
              <a:spcBef>
                <a:spcPct val="20000"/>
              </a:spcBef>
              <a:spcAft>
                <a:spcPct val="0"/>
              </a:spcAft>
              <a:buChar char="–"/>
              <a:defRPr sz="2800">
                <a:solidFill>
                  <a:schemeClr val="tx1"/>
                </a:solidFill>
                <a:latin typeface="+mn-lt"/>
              </a:defRPr>
            </a:lvl4pPr>
            <a:lvl5pPr marL="2057400" indent="-228600" algn="l" rtl="0" eaLnBrk="0" fontAlgn="base" hangingPunct="0">
              <a:spcBef>
                <a:spcPct val="20000"/>
              </a:spcBef>
              <a:spcAft>
                <a:spcPct val="0"/>
              </a:spcAft>
              <a:buChar char="»"/>
              <a:defRPr sz="2800">
                <a:solidFill>
                  <a:schemeClr val="tx1"/>
                </a:solidFill>
                <a:latin typeface="+mn-lt"/>
              </a:defRPr>
            </a:lvl5pPr>
            <a:lvl6pPr marL="2514600" indent="-228600" algn="l" rtl="0" eaLnBrk="0" fontAlgn="base" hangingPunct="0">
              <a:spcBef>
                <a:spcPct val="20000"/>
              </a:spcBef>
              <a:spcAft>
                <a:spcPct val="0"/>
              </a:spcAft>
              <a:buChar char="»"/>
              <a:defRPr sz="2800">
                <a:solidFill>
                  <a:schemeClr val="tx1"/>
                </a:solidFill>
                <a:latin typeface="+mn-lt"/>
              </a:defRPr>
            </a:lvl6pPr>
            <a:lvl7pPr marL="2971800" indent="-228600" algn="l" rtl="0" eaLnBrk="0" fontAlgn="base" hangingPunct="0">
              <a:spcBef>
                <a:spcPct val="20000"/>
              </a:spcBef>
              <a:spcAft>
                <a:spcPct val="0"/>
              </a:spcAft>
              <a:buChar char="»"/>
              <a:defRPr sz="2800">
                <a:solidFill>
                  <a:schemeClr val="tx1"/>
                </a:solidFill>
                <a:latin typeface="+mn-lt"/>
              </a:defRPr>
            </a:lvl7pPr>
            <a:lvl8pPr marL="3429000" indent="-228600" algn="l" rtl="0" eaLnBrk="0" fontAlgn="base" hangingPunct="0">
              <a:spcBef>
                <a:spcPct val="20000"/>
              </a:spcBef>
              <a:spcAft>
                <a:spcPct val="0"/>
              </a:spcAft>
              <a:buChar char="»"/>
              <a:defRPr sz="2800">
                <a:solidFill>
                  <a:schemeClr val="tx1"/>
                </a:solidFill>
                <a:latin typeface="+mn-lt"/>
              </a:defRPr>
            </a:lvl8pPr>
            <a:lvl9pPr marL="3886200" indent="-228600" algn="l" rtl="0" eaLnBrk="0" fontAlgn="base" hangingPunct="0">
              <a:spcBef>
                <a:spcPct val="20000"/>
              </a:spcBef>
              <a:spcAft>
                <a:spcPct val="0"/>
              </a:spcAft>
              <a:buChar char="»"/>
              <a:defRPr sz="2800">
                <a:solidFill>
                  <a:schemeClr val="tx1"/>
                </a:solidFill>
                <a:latin typeface="+mn-lt"/>
              </a:defRPr>
            </a:lvl9pPr>
          </a:lstStyle>
          <a:p>
            <a:pPr marL="0" indent="0">
              <a:buNone/>
            </a:pPr>
            <a:r>
              <a:rPr lang="en-US" dirty="0">
                <a:solidFill>
                  <a:srgbClr val="FF0000"/>
                </a:solidFill>
              </a:rPr>
              <a:t>8.  Testing Requirements </a:t>
            </a:r>
            <a:r>
              <a:rPr lang="en-US" dirty="0"/>
              <a:t>- Sequence and cycles of prototype testing</a:t>
            </a:r>
          </a:p>
          <a:p>
            <a:pPr lvl="1"/>
            <a:endParaRPr lang="en-US" sz="2400" dirty="0"/>
          </a:p>
          <a:p>
            <a:endParaRPr lang="en-US" sz="2400" dirty="0"/>
          </a:p>
          <a:p>
            <a:pPr marL="400050" lvl="1" indent="0">
              <a:buNone/>
            </a:pPr>
            <a:endParaRPr lang="en-US" sz="2400" dirty="0"/>
          </a:p>
          <a:p>
            <a:pPr marL="857250" lvl="1" indent="-457200">
              <a:buFont typeface="+mj-lt"/>
              <a:buAutoNum type="arabicPeriod"/>
            </a:pPr>
            <a:endParaRPr lang="en-US" sz="2400" dirty="0"/>
          </a:p>
        </p:txBody>
      </p:sp>
      <p:sp>
        <p:nvSpPr>
          <p:cNvPr id="2" name="Title 1"/>
          <p:cNvSpPr>
            <a:spLocks noGrp="1"/>
          </p:cNvSpPr>
          <p:nvPr>
            <p:ph type="title"/>
          </p:nvPr>
        </p:nvSpPr>
        <p:spPr/>
        <p:txBody>
          <a:bodyPr/>
          <a:lstStyle/>
          <a:p>
            <a:r>
              <a:rPr lang="en-NZ" dirty="0">
                <a:solidFill>
                  <a:schemeClr val="accent6">
                    <a:lumMod val="75000"/>
                  </a:schemeClr>
                </a:solidFill>
              </a:rPr>
              <a:t>Revisions</a:t>
            </a:r>
          </a:p>
        </p:txBody>
      </p:sp>
    </p:spTree>
    <p:extLst>
      <p:ext uri="{BB962C8B-B14F-4D97-AF65-F5344CB8AC3E}">
        <p14:creationId xmlns:p14="http://schemas.microsoft.com/office/powerpoint/2010/main" val="34246903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2" end="2"/>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0"/>
          </p:nvPr>
        </p:nvSpPr>
        <p:spPr/>
        <p:txBody>
          <a:bodyPr/>
          <a:lstStyle/>
          <a:p>
            <a:pPr>
              <a:defRPr/>
            </a:pPr>
            <a:r>
              <a:rPr lang="en-US"/>
              <a:t>Instructional Material Complementing FEMA P-1051, Design Examples</a:t>
            </a:r>
            <a:endParaRPr lang="en-US" i="1" dirty="0"/>
          </a:p>
        </p:txBody>
      </p:sp>
      <p:sp>
        <p:nvSpPr>
          <p:cNvPr id="5" name="Slide Number Placeholder 4"/>
          <p:cNvSpPr>
            <a:spLocks noGrp="1"/>
          </p:cNvSpPr>
          <p:nvPr>
            <p:ph type="sldNum" sz="quarter" idx="11"/>
          </p:nvPr>
        </p:nvSpPr>
        <p:spPr>
          <a:xfrm>
            <a:off x="6672249" y="6381750"/>
            <a:ext cx="2271010" cy="319088"/>
          </a:xfrm>
        </p:spPr>
        <p:txBody>
          <a:bodyPr/>
          <a:lstStyle/>
          <a:p>
            <a:pPr>
              <a:defRPr/>
            </a:pPr>
            <a:r>
              <a:rPr lang="en-US" dirty="0"/>
              <a:t>Background 1 - </a:t>
            </a:r>
            <a:fld id="{C89CB261-678F-46C7-9B50-9F41C27EFD57}" type="slidenum">
              <a:rPr lang="en-US" smtClean="0"/>
              <a:pPr>
                <a:defRPr/>
              </a:pPr>
              <a:t>56</a:t>
            </a:fld>
            <a:endParaRPr lang="en-US" dirty="0"/>
          </a:p>
        </p:txBody>
      </p:sp>
      <p:sp>
        <p:nvSpPr>
          <p:cNvPr id="8" name="TextBox 7"/>
          <p:cNvSpPr txBox="1"/>
          <p:nvPr/>
        </p:nvSpPr>
        <p:spPr>
          <a:xfrm>
            <a:off x="5648038" y="6092501"/>
            <a:ext cx="3324082" cy="307777"/>
          </a:xfrm>
          <a:prstGeom prst="rect">
            <a:avLst/>
          </a:prstGeom>
          <a:noFill/>
        </p:spPr>
        <p:txBody>
          <a:bodyPr wrap="square" rtlCol="0">
            <a:spAutoFit/>
          </a:bodyPr>
          <a:lstStyle/>
          <a:p>
            <a:pPr algn="ctr"/>
            <a:r>
              <a:rPr lang="en-NZ" sz="1400" dirty="0">
                <a:solidFill>
                  <a:schemeClr val="bg1">
                    <a:lumMod val="50000"/>
                  </a:schemeClr>
                </a:solidFill>
              </a:rPr>
              <a:t>Reference: DIS Inc.</a:t>
            </a:r>
          </a:p>
        </p:txBody>
      </p:sp>
      <p:pic>
        <p:nvPicPr>
          <p:cNvPr id="6" name="Picture 4" descr="A load frame for testing fluid viscous dampers."/>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676900" y="2211020"/>
            <a:ext cx="3266359" cy="38617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sp>
        <p:nvSpPr>
          <p:cNvPr id="3" name="Rectangle 2"/>
          <p:cNvSpPr/>
          <p:nvPr/>
        </p:nvSpPr>
        <p:spPr>
          <a:xfrm>
            <a:off x="515144" y="2400433"/>
            <a:ext cx="4740668" cy="3416320"/>
          </a:xfrm>
          <a:prstGeom prst="rect">
            <a:avLst/>
          </a:prstGeom>
        </p:spPr>
        <p:txBody>
          <a:bodyPr wrap="square">
            <a:spAutoFit/>
          </a:bodyPr>
          <a:lstStyle/>
          <a:p>
            <a:pPr marL="342900" indent="-342900">
              <a:buFont typeface="Arial" panose="020B0604020202020204" pitchFamily="34" charset="0"/>
              <a:buChar char="•"/>
            </a:pPr>
            <a:endParaRPr lang="en-US" dirty="0"/>
          </a:p>
          <a:p>
            <a:pPr marL="342900" indent="-342900">
              <a:buFont typeface="Arial" panose="020B0604020202020204" pitchFamily="34" charset="0"/>
              <a:buChar char="•"/>
            </a:pPr>
            <a:r>
              <a:rPr lang="en-US" dirty="0"/>
              <a:t>Production test(s) shall be </a:t>
            </a:r>
            <a:r>
              <a:rPr lang="en-US" u="sng" dirty="0">
                <a:solidFill>
                  <a:schemeClr val="accent6">
                    <a:lumMod val="75000"/>
                  </a:schemeClr>
                </a:solidFill>
              </a:rPr>
              <a:t>performed first</a:t>
            </a:r>
          </a:p>
          <a:p>
            <a:pPr marL="342900" indent="-342900">
              <a:buFont typeface="Arial" panose="020B0604020202020204" pitchFamily="34" charset="0"/>
              <a:buChar char="•"/>
            </a:pPr>
            <a:endParaRPr lang="en-US" u="sng" dirty="0">
              <a:solidFill>
                <a:schemeClr val="accent6">
                  <a:lumMod val="75000"/>
                </a:schemeClr>
              </a:solidFill>
            </a:endParaRPr>
          </a:p>
          <a:p>
            <a:pPr marL="342900" indent="-342900">
              <a:buFont typeface="Arial" panose="020B0604020202020204" pitchFamily="34" charset="0"/>
              <a:buChar char="•"/>
            </a:pPr>
            <a:r>
              <a:rPr lang="en-US" dirty="0"/>
              <a:t>Devices shall be </a:t>
            </a:r>
            <a:r>
              <a:rPr lang="en-US" u="sng" dirty="0">
                <a:solidFill>
                  <a:schemeClr val="accent6">
                    <a:lumMod val="75000"/>
                  </a:schemeClr>
                </a:solidFill>
              </a:rPr>
              <a:t>tested to</a:t>
            </a:r>
            <a:r>
              <a:rPr lang="en-US" dirty="0"/>
              <a:t> experience the </a:t>
            </a:r>
            <a:r>
              <a:rPr lang="en-US" u="sng" dirty="0">
                <a:solidFill>
                  <a:schemeClr val="accent6">
                    <a:lumMod val="75000"/>
                  </a:schemeClr>
                </a:solidFill>
              </a:rPr>
              <a:t>MCE</a:t>
            </a:r>
            <a:r>
              <a:rPr lang="en-US" u="sng" baseline="-25000" dirty="0">
                <a:solidFill>
                  <a:schemeClr val="accent6">
                    <a:lumMod val="75000"/>
                  </a:schemeClr>
                </a:solidFill>
              </a:rPr>
              <a:t>R</a:t>
            </a:r>
            <a:r>
              <a:rPr lang="en-US" u="sng" dirty="0">
                <a:solidFill>
                  <a:schemeClr val="accent6">
                    <a:lumMod val="75000"/>
                  </a:schemeClr>
                </a:solidFill>
              </a:rPr>
              <a:t> force</a:t>
            </a:r>
            <a:r>
              <a:rPr lang="en-US" dirty="0"/>
              <a:t> from analysis</a:t>
            </a:r>
          </a:p>
          <a:p>
            <a:pPr lvl="1"/>
            <a:endParaRPr lang="en-US" dirty="0"/>
          </a:p>
          <a:p>
            <a:pPr marL="800100" lvl="1" indent="-342900">
              <a:buFont typeface="Arial" panose="020B0604020202020204" pitchFamily="34" charset="0"/>
              <a:buChar char="•"/>
            </a:pPr>
            <a:endParaRPr lang="en-US" dirty="0"/>
          </a:p>
        </p:txBody>
      </p:sp>
      <p:sp>
        <p:nvSpPr>
          <p:cNvPr id="10" name="Content Placeholder 2"/>
          <p:cNvSpPr txBox="1">
            <a:spLocks/>
          </p:cNvSpPr>
          <p:nvPr/>
        </p:nvSpPr>
        <p:spPr bwMode="auto">
          <a:xfrm>
            <a:off x="515144" y="1412876"/>
            <a:ext cx="8167680" cy="9804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har char="•"/>
              <a:defRPr sz="28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800">
                <a:solidFill>
                  <a:schemeClr val="tx1"/>
                </a:solidFill>
                <a:latin typeface="+mn-lt"/>
              </a:defRPr>
            </a:lvl3pPr>
            <a:lvl4pPr marL="1600200" indent="-228600" algn="l" rtl="0" eaLnBrk="0" fontAlgn="base" hangingPunct="0">
              <a:spcBef>
                <a:spcPct val="20000"/>
              </a:spcBef>
              <a:spcAft>
                <a:spcPct val="0"/>
              </a:spcAft>
              <a:buChar char="–"/>
              <a:defRPr sz="2800">
                <a:solidFill>
                  <a:schemeClr val="tx1"/>
                </a:solidFill>
                <a:latin typeface="+mn-lt"/>
              </a:defRPr>
            </a:lvl4pPr>
            <a:lvl5pPr marL="2057400" indent="-228600" algn="l" rtl="0" eaLnBrk="0" fontAlgn="base" hangingPunct="0">
              <a:spcBef>
                <a:spcPct val="20000"/>
              </a:spcBef>
              <a:spcAft>
                <a:spcPct val="0"/>
              </a:spcAft>
              <a:buChar char="»"/>
              <a:defRPr sz="2800">
                <a:solidFill>
                  <a:schemeClr val="tx1"/>
                </a:solidFill>
                <a:latin typeface="+mn-lt"/>
              </a:defRPr>
            </a:lvl5pPr>
            <a:lvl6pPr marL="2514600" indent="-228600" algn="l" rtl="0" eaLnBrk="0" fontAlgn="base" hangingPunct="0">
              <a:spcBef>
                <a:spcPct val="20000"/>
              </a:spcBef>
              <a:spcAft>
                <a:spcPct val="0"/>
              </a:spcAft>
              <a:buChar char="»"/>
              <a:defRPr sz="2800">
                <a:solidFill>
                  <a:schemeClr val="tx1"/>
                </a:solidFill>
                <a:latin typeface="+mn-lt"/>
              </a:defRPr>
            </a:lvl6pPr>
            <a:lvl7pPr marL="2971800" indent="-228600" algn="l" rtl="0" eaLnBrk="0" fontAlgn="base" hangingPunct="0">
              <a:spcBef>
                <a:spcPct val="20000"/>
              </a:spcBef>
              <a:spcAft>
                <a:spcPct val="0"/>
              </a:spcAft>
              <a:buChar char="»"/>
              <a:defRPr sz="2800">
                <a:solidFill>
                  <a:schemeClr val="tx1"/>
                </a:solidFill>
                <a:latin typeface="+mn-lt"/>
              </a:defRPr>
            </a:lvl7pPr>
            <a:lvl8pPr marL="3429000" indent="-228600" algn="l" rtl="0" eaLnBrk="0" fontAlgn="base" hangingPunct="0">
              <a:spcBef>
                <a:spcPct val="20000"/>
              </a:spcBef>
              <a:spcAft>
                <a:spcPct val="0"/>
              </a:spcAft>
              <a:buChar char="»"/>
              <a:defRPr sz="2800">
                <a:solidFill>
                  <a:schemeClr val="tx1"/>
                </a:solidFill>
                <a:latin typeface="+mn-lt"/>
              </a:defRPr>
            </a:lvl8pPr>
            <a:lvl9pPr marL="3886200" indent="-228600" algn="l" rtl="0" eaLnBrk="0" fontAlgn="base" hangingPunct="0">
              <a:spcBef>
                <a:spcPct val="20000"/>
              </a:spcBef>
              <a:spcAft>
                <a:spcPct val="0"/>
              </a:spcAft>
              <a:buChar char="»"/>
              <a:defRPr sz="2800">
                <a:solidFill>
                  <a:schemeClr val="tx1"/>
                </a:solidFill>
                <a:latin typeface="+mn-lt"/>
              </a:defRPr>
            </a:lvl9pPr>
          </a:lstStyle>
          <a:p>
            <a:pPr marL="0" indent="0">
              <a:buNone/>
            </a:pPr>
            <a:r>
              <a:rPr lang="en-US" dirty="0"/>
              <a:t>8.  Testing Requirements - Sequence and cycles of prototype testing</a:t>
            </a:r>
          </a:p>
          <a:p>
            <a:pPr lvl="1"/>
            <a:endParaRPr lang="en-US" sz="2400" dirty="0"/>
          </a:p>
          <a:p>
            <a:endParaRPr lang="en-US" sz="2400" dirty="0"/>
          </a:p>
          <a:p>
            <a:pPr marL="400050" lvl="1" indent="0">
              <a:buNone/>
            </a:pPr>
            <a:endParaRPr lang="en-US" sz="2400" dirty="0"/>
          </a:p>
          <a:p>
            <a:pPr marL="857250" lvl="1" indent="-457200">
              <a:buFont typeface="+mj-lt"/>
              <a:buAutoNum type="arabicPeriod"/>
            </a:pPr>
            <a:endParaRPr lang="en-US" sz="2400" dirty="0"/>
          </a:p>
        </p:txBody>
      </p:sp>
      <p:sp>
        <p:nvSpPr>
          <p:cNvPr id="2" name="Title 1"/>
          <p:cNvSpPr>
            <a:spLocks noGrp="1"/>
          </p:cNvSpPr>
          <p:nvPr>
            <p:ph type="title"/>
          </p:nvPr>
        </p:nvSpPr>
        <p:spPr/>
        <p:txBody>
          <a:bodyPr/>
          <a:lstStyle/>
          <a:p>
            <a:r>
              <a:rPr lang="en-NZ" dirty="0">
                <a:solidFill>
                  <a:schemeClr val="accent6">
                    <a:lumMod val="75000"/>
                  </a:schemeClr>
                </a:solidFill>
              </a:rPr>
              <a:t>Revisions</a:t>
            </a:r>
          </a:p>
        </p:txBody>
      </p:sp>
    </p:spTree>
    <p:extLst>
      <p:ext uri="{BB962C8B-B14F-4D97-AF65-F5344CB8AC3E}">
        <p14:creationId xmlns:p14="http://schemas.microsoft.com/office/powerpoint/2010/main" val="2240632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0"/>
          </p:nvPr>
        </p:nvSpPr>
        <p:spPr/>
        <p:txBody>
          <a:bodyPr/>
          <a:lstStyle/>
          <a:p>
            <a:pPr>
              <a:defRPr/>
            </a:pPr>
            <a:r>
              <a:rPr lang="en-US"/>
              <a:t>Instructional Material Complementing FEMA P-1051, Design Examples</a:t>
            </a:r>
            <a:endParaRPr lang="en-US" i="1" dirty="0"/>
          </a:p>
        </p:txBody>
      </p:sp>
      <p:sp>
        <p:nvSpPr>
          <p:cNvPr id="5" name="Slide Number Placeholder 4"/>
          <p:cNvSpPr>
            <a:spLocks noGrp="1"/>
          </p:cNvSpPr>
          <p:nvPr>
            <p:ph type="sldNum" sz="quarter" idx="11"/>
          </p:nvPr>
        </p:nvSpPr>
        <p:spPr>
          <a:xfrm>
            <a:off x="6672249" y="6381750"/>
            <a:ext cx="2271010" cy="319088"/>
          </a:xfrm>
        </p:spPr>
        <p:txBody>
          <a:bodyPr/>
          <a:lstStyle/>
          <a:p>
            <a:pPr>
              <a:defRPr/>
            </a:pPr>
            <a:r>
              <a:rPr lang="en-US" dirty="0"/>
              <a:t>Background 1 - </a:t>
            </a:r>
            <a:fld id="{C89CB261-678F-46C7-9B50-9F41C27EFD57}" type="slidenum">
              <a:rPr lang="en-US" smtClean="0"/>
              <a:pPr>
                <a:defRPr/>
              </a:pPr>
              <a:t>57</a:t>
            </a:fld>
            <a:endParaRPr lang="en-US" dirty="0"/>
          </a:p>
        </p:txBody>
      </p:sp>
      <p:sp>
        <p:nvSpPr>
          <p:cNvPr id="3" name="Rectangle 2"/>
          <p:cNvSpPr/>
          <p:nvPr/>
        </p:nvSpPr>
        <p:spPr>
          <a:xfrm>
            <a:off x="578755" y="2138040"/>
            <a:ext cx="8008654" cy="3785652"/>
          </a:xfrm>
          <a:prstGeom prst="rect">
            <a:avLst/>
          </a:prstGeom>
        </p:spPr>
        <p:txBody>
          <a:bodyPr wrap="square">
            <a:spAutoFit/>
          </a:bodyPr>
          <a:lstStyle/>
          <a:p>
            <a:pPr marL="342900" indent="-342900">
              <a:buFont typeface="Arial" panose="020B0604020202020204" pitchFamily="34" charset="0"/>
              <a:buChar char="•"/>
            </a:pPr>
            <a:r>
              <a:rPr lang="en-US" dirty="0"/>
              <a:t>Prototype testing need not be perform for every project. The </a:t>
            </a:r>
            <a:r>
              <a:rPr lang="en-US" u="sng" dirty="0">
                <a:solidFill>
                  <a:schemeClr val="accent6">
                    <a:lumMod val="75000"/>
                  </a:schemeClr>
                </a:solidFill>
              </a:rPr>
              <a:t>similarity requirements</a:t>
            </a:r>
            <a:r>
              <a:rPr lang="en-US" dirty="0">
                <a:solidFill>
                  <a:schemeClr val="accent6">
                    <a:lumMod val="75000"/>
                  </a:schemeClr>
                </a:solidFill>
              </a:rPr>
              <a:t> </a:t>
            </a:r>
            <a:r>
              <a:rPr lang="en-US" dirty="0"/>
              <a:t>are now </a:t>
            </a:r>
            <a:r>
              <a:rPr lang="en-US" u="sng" dirty="0">
                <a:solidFill>
                  <a:schemeClr val="accent6">
                    <a:lumMod val="75000"/>
                  </a:schemeClr>
                </a:solidFill>
              </a:rPr>
              <a:t>defined more clearly</a:t>
            </a:r>
            <a:r>
              <a:rPr lang="en-US" dirty="0"/>
              <a:t>:</a:t>
            </a:r>
          </a:p>
          <a:p>
            <a:pPr marL="914400" lvl="1" indent="-457200">
              <a:buFont typeface="+mj-lt"/>
              <a:buAutoNum type="arabicPeriod"/>
            </a:pPr>
            <a:r>
              <a:rPr lang="en-US" dirty="0"/>
              <a:t>Similar dimensions, internal construction and pressures.</a:t>
            </a:r>
          </a:p>
          <a:p>
            <a:pPr marL="914400" lvl="1" indent="-457200">
              <a:buFont typeface="+mj-lt"/>
              <a:buAutoNum type="arabicPeriod"/>
            </a:pPr>
            <a:r>
              <a:rPr lang="en-US" dirty="0"/>
              <a:t>Same type and materials.</a:t>
            </a:r>
          </a:p>
          <a:p>
            <a:pPr marL="914400" lvl="1" indent="-457200">
              <a:buFont typeface="+mj-lt"/>
              <a:buAutoNum type="arabicPeriod"/>
            </a:pPr>
            <a:r>
              <a:rPr lang="en-US" dirty="0"/>
              <a:t>Same manufacturing and quality control procedures.</a:t>
            </a:r>
          </a:p>
          <a:p>
            <a:pPr marL="914400" lvl="1" indent="-457200">
              <a:buFont typeface="+mj-lt"/>
              <a:buAutoNum type="arabicPeriod"/>
            </a:pPr>
            <a:r>
              <a:rPr lang="en-US" dirty="0"/>
              <a:t>Tested at similar displacements and forces.</a:t>
            </a:r>
          </a:p>
          <a:p>
            <a:pPr marL="800100" lvl="1" indent="-342900">
              <a:buFont typeface="Arial" panose="020B0604020202020204" pitchFamily="34" charset="0"/>
              <a:buChar char="•"/>
            </a:pPr>
            <a:endParaRPr lang="en-US" dirty="0"/>
          </a:p>
        </p:txBody>
      </p:sp>
      <p:sp>
        <p:nvSpPr>
          <p:cNvPr id="10" name="Content Placeholder 2"/>
          <p:cNvSpPr txBox="1">
            <a:spLocks/>
          </p:cNvSpPr>
          <p:nvPr/>
        </p:nvSpPr>
        <p:spPr bwMode="auto">
          <a:xfrm>
            <a:off x="515144" y="1412876"/>
            <a:ext cx="8167680" cy="9804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har char="•"/>
              <a:defRPr sz="28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800">
                <a:solidFill>
                  <a:schemeClr val="tx1"/>
                </a:solidFill>
                <a:latin typeface="+mn-lt"/>
              </a:defRPr>
            </a:lvl3pPr>
            <a:lvl4pPr marL="1600200" indent="-228600" algn="l" rtl="0" eaLnBrk="0" fontAlgn="base" hangingPunct="0">
              <a:spcBef>
                <a:spcPct val="20000"/>
              </a:spcBef>
              <a:spcAft>
                <a:spcPct val="0"/>
              </a:spcAft>
              <a:buChar char="–"/>
              <a:defRPr sz="2800">
                <a:solidFill>
                  <a:schemeClr val="tx1"/>
                </a:solidFill>
                <a:latin typeface="+mn-lt"/>
              </a:defRPr>
            </a:lvl4pPr>
            <a:lvl5pPr marL="2057400" indent="-228600" algn="l" rtl="0" eaLnBrk="0" fontAlgn="base" hangingPunct="0">
              <a:spcBef>
                <a:spcPct val="20000"/>
              </a:spcBef>
              <a:spcAft>
                <a:spcPct val="0"/>
              </a:spcAft>
              <a:buChar char="»"/>
              <a:defRPr sz="2800">
                <a:solidFill>
                  <a:schemeClr val="tx1"/>
                </a:solidFill>
                <a:latin typeface="+mn-lt"/>
              </a:defRPr>
            </a:lvl5pPr>
            <a:lvl6pPr marL="2514600" indent="-228600" algn="l" rtl="0" eaLnBrk="0" fontAlgn="base" hangingPunct="0">
              <a:spcBef>
                <a:spcPct val="20000"/>
              </a:spcBef>
              <a:spcAft>
                <a:spcPct val="0"/>
              </a:spcAft>
              <a:buChar char="»"/>
              <a:defRPr sz="2800">
                <a:solidFill>
                  <a:schemeClr val="tx1"/>
                </a:solidFill>
                <a:latin typeface="+mn-lt"/>
              </a:defRPr>
            </a:lvl6pPr>
            <a:lvl7pPr marL="2971800" indent="-228600" algn="l" rtl="0" eaLnBrk="0" fontAlgn="base" hangingPunct="0">
              <a:spcBef>
                <a:spcPct val="20000"/>
              </a:spcBef>
              <a:spcAft>
                <a:spcPct val="0"/>
              </a:spcAft>
              <a:buChar char="»"/>
              <a:defRPr sz="2800">
                <a:solidFill>
                  <a:schemeClr val="tx1"/>
                </a:solidFill>
                <a:latin typeface="+mn-lt"/>
              </a:defRPr>
            </a:lvl7pPr>
            <a:lvl8pPr marL="3429000" indent="-228600" algn="l" rtl="0" eaLnBrk="0" fontAlgn="base" hangingPunct="0">
              <a:spcBef>
                <a:spcPct val="20000"/>
              </a:spcBef>
              <a:spcAft>
                <a:spcPct val="0"/>
              </a:spcAft>
              <a:buChar char="»"/>
              <a:defRPr sz="2800">
                <a:solidFill>
                  <a:schemeClr val="tx1"/>
                </a:solidFill>
                <a:latin typeface="+mn-lt"/>
              </a:defRPr>
            </a:lvl8pPr>
            <a:lvl9pPr marL="3886200" indent="-228600" algn="l" rtl="0" eaLnBrk="0" fontAlgn="base" hangingPunct="0">
              <a:spcBef>
                <a:spcPct val="20000"/>
              </a:spcBef>
              <a:spcAft>
                <a:spcPct val="0"/>
              </a:spcAft>
              <a:buChar char="»"/>
              <a:defRPr sz="2800">
                <a:solidFill>
                  <a:schemeClr val="tx1"/>
                </a:solidFill>
                <a:latin typeface="+mn-lt"/>
              </a:defRPr>
            </a:lvl9pPr>
          </a:lstStyle>
          <a:p>
            <a:pPr marL="0" indent="0">
              <a:buNone/>
            </a:pPr>
            <a:r>
              <a:rPr lang="en-US" dirty="0"/>
              <a:t>8.  Testing Requirements – Similarity requirements</a:t>
            </a:r>
          </a:p>
          <a:p>
            <a:pPr lvl="1"/>
            <a:endParaRPr lang="en-US" sz="2400" dirty="0"/>
          </a:p>
          <a:p>
            <a:endParaRPr lang="en-US" sz="2400" dirty="0"/>
          </a:p>
          <a:p>
            <a:pPr marL="400050" lvl="1" indent="0">
              <a:buNone/>
            </a:pPr>
            <a:endParaRPr lang="en-US" sz="2400" dirty="0"/>
          </a:p>
          <a:p>
            <a:pPr marL="857250" lvl="1" indent="-457200">
              <a:buFont typeface="+mj-lt"/>
              <a:buAutoNum type="arabicPeriod"/>
            </a:pPr>
            <a:endParaRPr lang="en-US" sz="2400" dirty="0"/>
          </a:p>
        </p:txBody>
      </p:sp>
      <p:sp>
        <p:nvSpPr>
          <p:cNvPr id="2" name="Title 1"/>
          <p:cNvSpPr>
            <a:spLocks noGrp="1"/>
          </p:cNvSpPr>
          <p:nvPr>
            <p:ph type="title"/>
          </p:nvPr>
        </p:nvSpPr>
        <p:spPr/>
        <p:txBody>
          <a:bodyPr/>
          <a:lstStyle/>
          <a:p>
            <a:r>
              <a:rPr lang="en-NZ" dirty="0">
                <a:solidFill>
                  <a:schemeClr val="accent6">
                    <a:lumMod val="75000"/>
                  </a:schemeClr>
                </a:solidFill>
              </a:rPr>
              <a:t>Revisions</a:t>
            </a:r>
          </a:p>
        </p:txBody>
      </p:sp>
    </p:spTree>
    <p:extLst>
      <p:ext uri="{BB962C8B-B14F-4D97-AF65-F5344CB8AC3E}">
        <p14:creationId xmlns:p14="http://schemas.microsoft.com/office/powerpoint/2010/main" val="5484737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2" end="2"/>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0"/>
          </p:nvPr>
        </p:nvSpPr>
        <p:spPr/>
        <p:txBody>
          <a:bodyPr/>
          <a:lstStyle/>
          <a:p>
            <a:pPr>
              <a:defRPr/>
            </a:pPr>
            <a:r>
              <a:rPr lang="en-US"/>
              <a:t>Instructional Material Complementing FEMA P-1051, Design Examples</a:t>
            </a:r>
            <a:endParaRPr lang="en-US" i="1" dirty="0"/>
          </a:p>
        </p:txBody>
      </p:sp>
      <p:sp>
        <p:nvSpPr>
          <p:cNvPr id="5" name="Slide Number Placeholder 4"/>
          <p:cNvSpPr>
            <a:spLocks noGrp="1"/>
          </p:cNvSpPr>
          <p:nvPr>
            <p:ph type="sldNum" sz="quarter" idx="11"/>
          </p:nvPr>
        </p:nvSpPr>
        <p:spPr>
          <a:xfrm>
            <a:off x="6672249" y="6381750"/>
            <a:ext cx="2271010" cy="319088"/>
          </a:xfrm>
        </p:spPr>
        <p:txBody>
          <a:bodyPr/>
          <a:lstStyle/>
          <a:p>
            <a:pPr>
              <a:defRPr/>
            </a:pPr>
            <a:r>
              <a:rPr lang="en-US" dirty="0"/>
              <a:t>Background 1 - </a:t>
            </a:r>
            <a:fld id="{C89CB261-678F-46C7-9B50-9F41C27EFD57}" type="slidenum">
              <a:rPr lang="en-US" smtClean="0"/>
              <a:pPr>
                <a:defRPr/>
              </a:pPr>
              <a:t>58</a:t>
            </a:fld>
            <a:endParaRPr lang="en-US" dirty="0"/>
          </a:p>
        </p:txBody>
      </p:sp>
      <p:pic>
        <p:nvPicPr>
          <p:cNvPr id="8" name="Picture 7" descr="A large frame for testing viscous wall dampers."/>
          <p:cNvPicPr>
            <a:picLocks noChangeAspect="1"/>
          </p:cNvPicPr>
          <p:nvPr/>
        </p:nvPicPr>
        <p:blipFill>
          <a:blip r:embed="rId3" cstate="print"/>
          <a:stretch>
            <a:fillRect/>
          </a:stretch>
        </p:blipFill>
        <p:spPr>
          <a:xfrm>
            <a:off x="5790430" y="2190725"/>
            <a:ext cx="2733368" cy="3543600"/>
          </a:xfrm>
          <a:prstGeom prst="rect">
            <a:avLst/>
          </a:prstGeom>
        </p:spPr>
      </p:pic>
      <p:sp>
        <p:nvSpPr>
          <p:cNvPr id="11" name="TextBox 10"/>
          <p:cNvSpPr txBox="1"/>
          <p:nvPr/>
        </p:nvSpPr>
        <p:spPr>
          <a:xfrm>
            <a:off x="5790430" y="5734325"/>
            <a:ext cx="2733368" cy="307777"/>
          </a:xfrm>
          <a:prstGeom prst="rect">
            <a:avLst/>
          </a:prstGeom>
          <a:noFill/>
        </p:spPr>
        <p:txBody>
          <a:bodyPr wrap="square" rtlCol="0">
            <a:spAutoFit/>
          </a:bodyPr>
          <a:lstStyle/>
          <a:p>
            <a:pPr algn="ctr"/>
            <a:r>
              <a:rPr lang="en-NZ" sz="1400" dirty="0">
                <a:solidFill>
                  <a:schemeClr val="bg1">
                    <a:lumMod val="50000"/>
                  </a:schemeClr>
                </a:solidFill>
              </a:rPr>
              <a:t>Reference: DIS Inc.</a:t>
            </a:r>
          </a:p>
        </p:txBody>
      </p:sp>
      <p:sp>
        <p:nvSpPr>
          <p:cNvPr id="3" name="Rectangle 2"/>
          <p:cNvSpPr/>
          <p:nvPr/>
        </p:nvSpPr>
        <p:spPr>
          <a:xfrm>
            <a:off x="515144" y="2134913"/>
            <a:ext cx="5116260" cy="4154984"/>
          </a:xfrm>
          <a:prstGeom prst="rect">
            <a:avLst/>
          </a:prstGeom>
        </p:spPr>
        <p:txBody>
          <a:bodyPr wrap="square">
            <a:spAutoFit/>
          </a:bodyPr>
          <a:lstStyle/>
          <a:p>
            <a:pPr marL="342900" indent="-342900">
              <a:buFont typeface="Arial" panose="020B0604020202020204" pitchFamily="34" charset="0"/>
              <a:buChar char="•"/>
            </a:pPr>
            <a:r>
              <a:rPr lang="en-US" dirty="0"/>
              <a:t>Every single device used in construction must be tested (</a:t>
            </a:r>
            <a:r>
              <a:rPr lang="en-US" u="sng" dirty="0">
                <a:solidFill>
                  <a:schemeClr val="accent6">
                    <a:lumMod val="75000"/>
                  </a:schemeClr>
                </a:solidFill>
              </a:rPr>
              <a:t>100% production tests</a:t>
            </a:r>
            <a:r>
              <a:rPr lang="en-US" dirty="0"/>
              <a:t>) due to recent observations of unacceptable behavior.</a:t>
            </a:r>
          </a:p>
          <a:p>
            <a:pPr marL="342900" indent="-342900">
              <a:buFont typeface="Arial" panose="020B0604020202020204" pitchFamily="34" charset="0"/>
              <a:buChar char="•"/>
            </a:pPr>
            <a:endParaRPr lang="en-US" dirty="0"/>
          </a:p>
          <a:p>
            <a:pPr marL="342900" indent="-342900">
              <a:buFont typeface="Arial" panose="020B0604020202020204" pitchFamily="34" charset="0"/>
              <a:buChar char="•"/>
            </a:pPr>
            <a:r>
              <a:rPr lang="en-US" u="sng" dirty="0">
                <a:solidFill>
                  <a:schemeClr val="accent6">
                    <a:lumMod val="75000"/>
                  </a:schemeClr>
                </a:solidFill>
              </a:rPr>
              <a:t>But,</a:t>
            </a:r>
            <a:r>
              <a:rPr lang="en-US" dirty="0">
                <a:solidFill>
                  <a:schemeClr val="accent6">
                    <a:lumMod val="75000"/>
                  </a:schemeClr>
                </a:solidFill>
              </a:rPr>
              <a:t> </a:t>
            </a:r>
            <a:r>
              <a:rPr lang="en-US" dirty="0"/>
              <a:t>need not be done on damping devices that undergo damage due to testing.</a:t>
            </a:r>
          </a:p>
          <a:p>
            <a:pPr marL="342900" indent="-342900">
              <a:buFont typeface="Arial" panose="020B0604020202020204" pitchFamily="34" charset="0"/>
              <a:buChar char="•"/>
            </a:pPr>
            <a:endParaRPr lang="en-US" dirty="0"/>
          </a:p>
          <a:p>
            <a:pPr marL="800100" lvl="1" indent="-342900">
              <a:buFont typeface="Arial" panose="020B0604020202020204" pitchFamily="34" charset="0"/>
              <a:buChar char="•"/>
            </a:pPr>
            <a:endParaRPr lang="en-US" dirty="0"/>
          </a:p>
        </p:txBody>
      </p:sp>
      <p:sp>
        <p:nvSpPr>
          <p:cNvPr id="10" name="Content Placeholder 2"/>
          <p:cNvSpPr txBox="1">
            <a:spLocks/>
          </p:cNvSpPr>
          <p:nvPr/>
        </p:nvSpPr>
        <p:spPr bwMode="auto">
          <a:xfrm>
            <a:off x="515144" y="1412876"/>
            <a:ext cx="8167680" cy="9804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har char="•"/>
              <a:defRPr sz="28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800">
                <a:solidFill>
                  <a:schemeClr val="tx1"/>
                </a:solidFill>
                <a:latin typeface="+mn-lt"/>
              </a:defRPr>
            </a:lvl3pPr>
            <a:lvl4pPr marL="1600200" indent="-228600" algn="l" rtl="0" eaLnBrk="0" fontAlgn="base" hangingPunct="0">
              <a:spcBef>
                <a:spcPct val="20000"/>
              </a:spcBef>
              <a:spcAft>
                <a:spcPct val="0"/>
              </a:spcAft>
              <a:buChar char="–"/>
              <a:defRPr sz="2800">
                <a:solidFill>
                  <a:schemeClr val="tx1"/>
                </a:solidFill>
                <a:latin typeface="+mn-lt"/>
              </a:defRPr>
            </a:lvl4pPr>
            <a:lvl5pPr marL="2057400" indent="-228600" algn="l" rtl="0" eaLnBrk="0" fontAlgn="base" hangingPunct="0">
              <a:spcBef>
                <a:spcPct val="20000"/>
              </a:spcBef>
              <a:spcAft>
                <a:spcPct val="0"/>
              </a:spcAft>
              <a:buChar char="»"/>
              <a:defRPr sz="2800">
                <a:solidFill>
                  <a:schemeClr val="tx1"/>
                </a:solidFill>
                <a:latin typeface="+mn-lt"/>
              </a:defRPr>
            </a:lvl5pPr>
            <a:lvl6pPr marL="2514600" indent="-228600" algn="l" rtl="0" eaLnBrk="0" fontAlgn="base" hangingPunct="0">
              <a:spcBef>
                <a:spcPct val="20000"/>
              </a:spcBef>
              <a:spcAft>
                <a:spcPct val="0"/>
              </a:spcAft>
              <a:buChar char="»"/>
              <a:defRPr sz="2800">
                <a:solidFill>
                  <a:schemeClr val="tx1"/>
                </a:solidFill>
                <a:latin typeface="+mn-lt"/>
              </a:defRPr>
            </a:lvl6pPr>
            <a:lvl7pPr marL="2971800" indent="-228600" algn="l" rtl="0" eaLnBrk="0" fontAlgn="base" hangingPunct="0">
              <a:spcBef>
                <a:spcPct val="20000"/>
              </a:spcBef>
              <a:spcAft>
                <a:spcPct val="0"/>
              </a:spcAft>
              <a:buChar char="»"/>
              <a:defRPr sz="2800">
                <a:solidFill>
                  <a:schemeClr val="tx1"/>
                </a:solidFill>
                <a:latin typeface="+mn-lt"/>
              </a:defRPr>
            </a:lvl7pPr>
            <a:lvl8pPr marL="3429000" indent="-228600" algn="l" rtl="0" eaLnBrk="0" fontAlgn="base" hangingPunct="0">
              <a:spcBef>
                <a:spcPct val="20000"/>
              </a:spcBef>
              <a:spcAft>
                <a:spcPct val="0"/>
              </a:spcAft>
              <a:buChar char="»"/>
              <a:defRPr sz="2800">
                <a:solidFill>
                  <a:schemeClr val="tx1"/>
                </a:solidFill>
                <a:latin typeface="+mn-lt"/>
              </a:defRPr>
            </a:lvl8pPr>
            <a:lvl9pPr marL="3886200" indent="-228600" algn="l" rtl="0" eaLnBrk="0" fontAlgn="base" hangingPunct="0">
              <a:spcBef>
                <a:spcPct val="20000"/>
              </a:spcBef>
              <a:spcAft>
                <a:spcPct val="0"/>
              </a:spcAft>
              <a:buChar char="»"/>
              <a:defRPr sz="2800">
                <a:solidFill>
                  <a:schemeClr val="tx1"/>
                </a:solidFill>
                <a:latin typeface="+mn-lt"/>
              </a:defRPr>
            </a:lvl9pPr>
          </a:lstStyle>
          <a:p>
            <a:pPr marL="0" indent="0">
              <a:buNone/>
            </a:pPr>
            <a:r>
              <a:rPr lang="en-US" dirty="0"/>
              <a:t>8.  Testing Requirements – Production testing</a:t>
            </a:r>
            <a:endParaRPr lang="en-US" sz="2400" dirty="0"/>
          </a:p>
          <a:p>
            <a:endParaRPr lang="en-US" sz="2400" dirty="0"/>
          </a:p>
          <a:p>
            <a:pPr marL="400050" lvl="1" indent="0">
              <a:buNone/>
            </a:pPr>
            <a:endParaRPr lang="en-US" sz="2400" dirty="0"/>
          </a:p>
          <a:p>
            <a:pPr marL="857250" lvl="1" indent="-457200">
              <a:buFont typeface="+mj-lt"/>
              <a:buAutoNum type="arabicPeriod"/>
            </a:pPr>
            <a:endParaRPr lang="en-US" sz="2400" dirty="0"/>
          </a:p>
        </p:txBody>
      </p:sp>
      <p:sp>
        <p:nvSpPr>
          <p:cNvPr id="2" name="Title 1"/>
          <p:cNvSpPr>
            <a:spLocks noGrp="1"/>
          </p:cNvSpPr>
          <p:nvPr>
            <p:ph type="title"/>
          </p:nvPr>
        </p:nvSpPr>
        <p:spPr/>
        <p:txBody>
          <a:bodyPr/>
          <a:lstStyle/>
          <a:p>
            <a:r>
              <a:rPr lang="en-NZ" dirty="0">
                <a:solidFill>
                  <a:schemeClr val="accent6">
                    <a:lumMod val="75000"/>
                  </a:schemeClr>
                </a:solidFill>
              </a:rPr>
              <a:t>Revisions</a:t>
            </a:r>
          </a:p>
        </p:txBody>
      </p:sp>
    </p:spTree>
    <p:extLst>
      <p:ext uri="{BB962C8B-B14F-4D97-AF65-F5344CB8AC3E}">
        <p14:creationId xmlns:p14="http://schemas.microsoft.com/office/powerpoint/2010/main" val="25654855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oter Placeholder 5"/>
          <p:cNvSpPr>
            <a:spLocks noGrp="1"/>
          </p:cNvSpPr>
          <p:nvPr>
            <p:ph type="ftr" sz="quarter" idx="10"/>
          </p:nvPr>
        </p:nvSpPr>
        <p:spPr/>
        <p:txBody>
          <a:bodyPr/>
          <a:lstStyle/>
          <a:p>
            <a:pPr>
              <a:defRPr/>
            </a:pPr>
            <a:r>
              <a:rPr lang="en-US"/>
              <a:t>Instructional Material Complementing FEMA P-1051, Design Examples</a:t>
            </a:r>
            <a:endParaRPr lang="en-US" i="1" dirty="0"/>
          </a:p>
        </p:txBody>
      </p:sp>
      <p:sp>
        <p:nvSpPr>
          <p:cNvPr id="4" name="Slide Number Placeholder 3"/>
          <p:cNvSpPr>
            <a:spLocks noGrp="1"/>
          </p:cNvSpPr>
          <p:nvPr>
            <p:ph type="sldNum" sz="quarter" idx="11"/>
          </p:nvPr>
        </p:nvSpPr>
        <p:spPr/>
        <p:txBody>
          <a:bodyPr/>
          <a:lstStyle/>
          <a:p>
            <a:pPr>
              <a:defRPr/>
            </a:pPr>
            <a:r>
              <a:rPr lang="en-US"/>
              <a:t>Section Name 1 - </a:t>
            </a:r>
            <a:fld id="{C89CB261-678F-46C7-9B50-9F41C27EFD57}" type="slidenum">
              <a:rPr lang="en-US" smtClean="0"/>
              <a:pPr>
                <a:defRPr/>
              </a:pPr>
              <a:t>59</a:t>
            </a:fld>
            <a:endParaRPr lang="en-US" dirty="0"/>
          </a:p>
        </p:txBody>
      </p:sp>
      <p:sp>
        <p:nvSpPr>
          <p:cNvPr id="3" name="Content Placeholder 2"/>
          <p:cNvSpPr>
            <a:spLocks noGrp="1"/>
          </p:cNvSpPr>
          <p:nvPr>
            <p:ph idx="1"/>
          </p:nvPr>
        </p:nvSpPr>
        <p:spPr>
          <a:xfrm>
            <a:off x="632171" y="1276972"/>
            <a:ext cx="7772400" cy="4297362"/>
          </a:xfrm>
        </p:spPr>
        <p:txBody>
          <a:bodyPr/>
          <a:lstStyle/>
          <a:p>
            <a:pPr marL="0" indent="0">
              <a:buNone/>
            </a:pPr>
            <a:r>
              <a:rPr lang="en-US" sz="1600" dirty="0"/>
              <a:t> </a:t>
            </a:r>
          </a:p>
          <a:p>
            <a:r>
              <a:rPr lang="en-US" sz="1600" dirty="0"/>
              <a:t>NOTICE: Any opinions, findings, conclusions, or recommendations expressed in this publication do not necessarily reflect the views of the Federal Emergency Management Agency. Additionally, neither FEMA nor any of its employees make any warranty, expressed or implied, nor assume any legal liability or responsibility for the accuracy, completeness, or usefulness of any information, product or process included in this publication. </a:t>
            </a:r>
          </a:p>
          <a:p>
            <a:r>
              <a:rPr lang="en-US" sz="1600" dirty="0"/>
              <a:t>The opinions expressed herein regarding the requirements of the </a:t>
            </a:r>
            <a:r>
              <a:rPr lang="en-US" sz="1600" i="1" dirty="0"/>
              <a:t>NEHRP Recommended Seismic Provisions</a:t>
            </a:r>
            <a:r>
              <a:rPr lang="en-US" sz="1600" dirty="0"/>
              <a:t>, the referenced standards, and the building codes are not to be used for design purposes. Rather the user should consult the jurisdiction’s building official who has the authority to render interpretation of the code.</a:t>
            </a:r>
          </a:p>
          <a:p>
            <a:r>
              <a:rPr lang="en-US" sz="1600" dirty="0"/>
              <a:t>Any modifications made to the file represent the presenters' opinion only. </a:t>
            </a:r>
          </a:p>
        </p:txBody>
      </p:sp>
      <p:sp>
        <p:nvSpPr>
          <p:cNvPr id="2" name="Title 1"/>
          <p:cNvSpPr>
            <a:spLocks noGrp="1"/>
          </p:cNvSpPr>
          <p:nvPr>
            <p:ph type="title"/>
          </p:nvPr>
        </p:nvSpPr>
        <p:spPr/>
        <p:txBody>
          <a:bodyPr/>
          <a:lstStyle/>
          <a:p>
            <a:r>
              <a:rPr lang="en-US" dirty="0"/>
              <a:t>DISCLAIMER</a:t>
            </a:r>
          </a:p>
        </p:txBody>
      </p:sp>
    </p:spTree>
    <p:extLst>
      <p:ext uri="{BB962C8B-B14F-4D97-AF65-F5344CB8AC3E}">
        <p14:creationId xmlns:p14="http://schemas.microsoft.com/office/powerpoint/2010/main" val="412845415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0"/>
          </p:nvPr>
        </p:nvSpPr>
        <p:spPr/>
        <p:txBody>
          <a:bodyPr/>
          <a:lstStyle/>
          <a:p>
            <a:pPr>
              <a:defRPr/>
            </a:pPr>
            <a:r>
              <a:rPr lang="en-US"/>
              <a:t>Instructional Material Complementing FEMA P-1051, Design Examples</a:t>
            </a:r>
            <a:endParaRPr lang="en-US" i="1" dirty="0"/>
          </a:p>
        </p:txBody>
      </p:sp>
      <p:sp>
        <p:nvSpPr>
          <p:cNvPr id="5" name="Slide Number Placeholder 4"/>
          <p:cNvSpPr>
            <a:spLocks noGrp="1"/>
          </p:cNvSpPr>
          <p:nvPr>
            <p:ph type="sldNum" sz="quarter" idx="11"/>
          </p:nvPr>
        </p:nvSpPr>
        <p:spPr>
          <a:xfrm>
            <a:off x="6672249" y="6381750"/>
            <a:ext cx="2271010" cy="319088"/>
          </a:xfrm>
        </p:spPr>
        <p:txBody>
          <a:bodyPr/>
          <a:lstStyle/>
          <a:p>
            <a:pPr>
              <a:defRPr/>
            </a:pPr>
            <a:r>
              <a:rPr lang="en-US" dirty="0"/>
              <a:t>Background 1 - </a:t>
            </a:r>
            <a:fld id="{C89CB261-678F-46C7-9B50-9F41C27EFD57}" type="slidenum">
              <a:rPr lang="en-US" smtClean="0"/>
              <a:pPr>
                <a:defRPr/>
              </a:pPr>
              <a:t>6</a:t>
            </a:fld>
            <a:endParaRPr lang="en-US" dirty="0"/>
          </a:p>
        </p:txBody>
      </p:sp>
      <p:pic>
        <p:nvPicPr>
          <p:cNvPr id="7" name="Picture 6" descr="(FOUR DRAWINGS) All show a single story structure. &#10;&#10;(1) Four bays wide -- the brace is in the far left bay&#10;(2) Three bays wide -- the brace is in the far left bay&#10;(3) Three bays wide -- the brace is in the center bay&#10;(4) One bay wide -- the brace is in the single bay&#10;&#10;In each drawing there is a single diagonal brace containing a fluid viscous damper. In each drawing the far right bay is a moment frame consisting of two columns and the beam, and is labeled SFRS for seismic force resisting system. Other elements are circled and labeled “DS” for damping system. The damping system always include the diagonal brace, connected framing elements that resist forces developed by the damper, and any other elements required to link the DS to the SFRS."/>
          <p:cNvPicPr>
            <a:picLocks noChangeAspect="1"/>
          </p:cNvPicPr>
          <p:nvPr/>
        </p:nvPicPr>
        <p:blipFill>
          <a:blip r:embed="rId3" cstate="print"/>
          <a:stretch>
            <a:fillRect/>
          </a:stretch>
        </p:blipFill>
        <p:spPr>
          <a:xfrm>
            <a:off x="1542553" y="1189009"/>
            <a:ext cx="5392913" cy="5031072"/>
          </a:xfrm>
          <a:prstGeom prst="rect">
            <a:avLst/>
          </a:prstGeom>
        </p:spPr>
      </p:pic>
      <p:sp>
        <p:nvSpPr>
          <p:cNvPr id="2" name="Title 1"/>
          <p:cNvSpPr>
            <a:spLocks noGrp="1"/>
          </p:cNvSpPr>
          <p:nvPr>
            <p:ph type="title"/>
          </p:nvPr>
        </p:nvSpPr>
        <p:spPr/>
        <p:txBody>
          <a:bodyPr/>
          <a:lstStyle/>
          <a:p>
            <a:r>
              <a:rPr lang="en-NZ" dirty="0"/>
              <a:t>Intent of Seismic Requirements</a:t>
            </a:r>
          </a:p>
        </p:txBody>
      </p:sp>
    </p:spTree>
    <p:extLst>
      <p:ext uri="{BB962C8B-B14F-4D97-AF65-F5344CB8AC3E}">
        <p14:creationId xmlns:p14="http://schemas.microsoft.com/office/powerpoint/2010/main" val="177133187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0"/>
          </p:nvPr>
        </p:nvSpPr>
        <p:spPr/>
        <p:txBody>
          <a:bodyPr/>
          <a:lstStyle/>
          <a:p>
            <a:pPr>
              <a:defRPr/>
            </a:pPr>
            <a:r>
              <a:rPr lang="en-US"/>
              <a:t>Instructional Material Complementing FEMA P-1051, Design Examples</a:t>
            </a:r>
            <a:endParaRPr lang="en-US" i="1" dirty="0"/>
          </a:p>
        </p:txBody>
      </p:sp>
      <p:sp>
        <p:nvSpPr>
          <p:cNvPr id="5" name="Slide Number Placeholder 4"/>
          <p:cNvSpPr>
            <a:spLocks noGrp="1"/>
          </p:cNvSpPr>
          <p:nvPr>
            <p:ph type="sldNum" sz="quarter" idx="11"/>
          </p:nvPr>
        </p:nvSpPr>
        <p:spPr>
          <a:xfrm>
            <a:off x="6672249" y="6381750"/>
            <a:ext cx="2271010" cy="319088"/>
          </a:xfrm>
        </p:spPr>
        <p:txBody>
          <a:bodyPr/>
          <a:lstStyle/>
          <a:p>
            <a:pPr>
              <a:defRPr/>
            </a:pPr>
            <a:r>
              <a:rPr lang="en-US" dirty="0"/>
              <a:t>Background 1 - </a:t>
            </a:r>
            <a:fld id="{C89CB261-678F-46C7-9B50-9F41C27EFD57}" type="slidenum">
              <a:rPr lang="en-US" smtClean="0"/>
              <a:pPr>
                <a:defRPr/>
              </a:pPr>
              <a:t>7</a:t>
            </a:fld>
            <a:endParaRPr lang="en-US" dirty="0"/>
          </a:p>
        </p:txBody>
      </p:sp>
      <p:sp>
        <p:nvSpPr>
          <p:cNvPr id="3" name="Content Placeholder 2"/>
          <p:cNvSpPr>
            <a:spLocks noGrp="1"/>
          </p:cNvSpPr>
          <p:nvPr>
            <p:ph idx="1"/>
          </p:nvPr>
        </p:nvSpPr>
        <p:spPr>
          <a:xfrm>
            <a:off x="661988" y="1412875"/>
            <a:ext cx="7783512" cy="4582408"/>
          </a:xfrm>
        </p:spPr>
        <p:txBody>
          <a:bodyPr/>
          <a:lstStyle/>
          <a:p>
            <a:pPr marL="0" indent="0">
              <a:buNone/>
            </a:pPr>
            <a:r>
              <a:rPr lang="en-NZ" dirty="0">
                <a:solidFill>
                  <a:schemeClr val="accent6">
                    <a:lumMod val="75000"/>
                  </a:schemeClr>
                </a:solidFill>
              </a:rPr>
              <a:t>3</a:t>
            </a:r>
            <a:r>
              <a:rPr lang="en-NZ" baseline="30000" dirty="0">
                <a:solidFill>
                  <a:schemeClr val="accent6">
                    <a:lumMod val="75000"/>
                  </a:schemeClr>
                </a:solidFill>
              </a:rPr>
              <a:t>rd</a:t>
            </a:r>
            <a:r>
              <a:rPr lang="en-NZ" dirty="0">
                <a:solidFill>
                  <a:schemeClr val="accent6">
                    <a:lumMod val="75000"/>
                  </a:schemeClr>
                </a:solidFill>
              </a:rPr>
              <a:t> key concept:</a:t>
            </a:r>
          </a:p>
          <a:p>
            <a:pPr marL="0" indent="0">
              <a:spcBef>
                <a:spcPts val="1200"/>
              </a:spcBef>
              <a:buNone/>
            </a:pPr>
            <a:r>
              <a:rPr lang="en-US" dirty="0"/>
              <a:t>Requirements permit performance comparable to a conventional SFRS</a:t>
            </a:r>
          </a:p>
          <a:p>
            <a:pPr lvl="1">
              <a:spcBef>
                <a:spcPts val="1200"/>
              </a:spcBef>
            </a:pPr>
            <a:r>
              <a:rPr lang="en-US" sz="2400" dirty="0"/>
              <a:t>Damping system primarily used to reduce drift, and may justify reducing member sizes.</a:t>
            </a:r>
          </a:p>
          <a:p>
            <a:pPr lvl="1">
              <a:spcBef>
                <a:spcPts val="1200"/>
              </a:spcBef>
            </a:pPr>
            <a:r>
              <a:rPr lang="en-US" sz="2400" b="1" u="sng" dirty="0">
                <a:solidFill>
                  <a:srgbClr val="FF0000"/>
                </a:solidFill>
              </a:rPr>
              <a:t>But</a:t>
            </a:r>
            <a:r>
              <a:rPr lang="en-US" sz="2400" dirty="0"/>
              <a:t> typically used to achieve a </a:t>
            </a:r>
            <a:r>
              <a:rPr lang="en-US" sz="2400" u="sng" dirty="0">
                <a:solidFill>
                  <a:schemeClr val="accent6">
                    <a:lumMod val="75000"/>
                  </a:schemeClr>
                </a:solidFill>
              </a:rPr>
              <a:t>higher</a:t>
            </a:r>
            <a:r>
              <a:rPr lang="en-US" sz="2400" dirty="0"/>
              <a:t> levels of seismic </a:t>
            </a:r>
            <a:r>
              <a:rPr lang="en-US" sz="2400" u="sng" dirty="0">
                <a:solidFill>
                  <a:schemeClr val="accent6">
                    <a:lumMod val="75000"/>
                  </a:schemeClr>
                </a:solidFill>
              </a:rPr>
              <a:t>performance</a:t>
            </a:r>
          </a:p>
          <a:p>
            <a:pPr marL="514350" indent="-514350">
              <a:buFont typeface="+mj-lt"/>
              <a:buAutoNum type="arabicPeriod" startAt="3"/>
            </a:pPr>
            <a:endParaRPr lang="en-NZ" u="sng" dirty="0">
              <a:solidFill>
                <a:schemeClr val="accent6">
                  <a:lumMod val="75000"/>
                </a:schemeClr>
              </a:solidFill>
            </a:endParaRPr>
          </a:p>
          <a:p>
            <a:pPr marL="514350" indent="-514350">
              <a:buFont typeface="+mj-lt"/>
              <a:buAutoNum type="arabicPeriod" startAt="3"/>
            </a:pPr>
            <a:endParaRPr lang="en-NZ" u="sng" dirty="0">
              <a:solidFill>
                <a:schemeClr val="accent6">
                  <a:lumMod val="75000"/>
                </a:schemeClr>
              </a:solidFill>
            </a:endParaRPr>
          </a:p>
          <a:p>
            <a:pPr marL="514350" indent="-514350">
              <a:buFont typeface="+mj-lt"/>
              <a:buAutoNum type="arabicPeriod" startAt="3"/>
            </a:pPr>
            <a:endParaRPr lang="en-NZ" u="sng" dirty="0">
              <a:solidFill>
                <a:schemeClr val="accent6">
                  <a:lumMod val="75000"/>
                </a:schemeClr>
              </a:solidFill>
            </a:endParaRPr>
          </a:p>
          <a:p>
            <a:endParaRPr lang="en-NZ" u="sng" dirty="0">
              <a:solidFill>
                <a:schemeClr val="accent6">
                  <a:lumMod val="75000"/>
                </a:schemeClr>
              </a:solidFill>
            </a:endParaRPr>
          </a:p>
        </p:txBody>
      </p:sp>
      <p:sp>
        <p:nvSpPr>
          <p:cNvPr id="2" name="Title 1"/>
          <p:cNvSpPr>
            <a:spLocks noGrp="1"/>
          </p:cNvSpPr>
          <p:nvPr>
            <p:ph type="title"/>
          </p:nvPr>
        </p:nvSpPr>
        <p:spPr/>
        <p:txBody>
          <a:bodyPr/>
          <a:lstStyle/>
          <a:p>
            <a:r>
              <a:rPr lang="en-NZ" dirty="0"/>
              <a:t>Intent of Seismic Requirements</a:t>
            </a:r>
          </a:p>
        </p:txBody>
      </p:sp>
    </p:spTree>
    <p:extLst>
      <p:ext uri="{BB962C8B-B14F-4D97-AF65-F5344CB8AC3E}">
        <p14:creationId xmlns:p14="http://schemas.microsoft.com/office/powerpoint/2010/main" val="39328667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0"/>
          </p:nvPr>
        </p:nvSpPr>
        <p:spPr/>
        <p:txBody>
          <a:bodyPr/>
          <a:lstStyle/>
          <a:p>
            <a:pPr>
              <a:defRPr/>
            </a:pPr>
            <a:r>
              <a:rPr lang="en-US"/>
              <a:t>Instructional Material Complementing FEMA P-1051, Design Examples</a:t>
            </a:r>
            <a:endParaRPr lang="en-US" i="1" dirty="0"/>
          </a:p>
        </p:txBody>
      </p:sp>
      <p:sp>
        <p:nvSpPr>
          <p:cNvPr id="5" name="Slide Number Placeholder 4"/>
          <p:cNvSpPr>
            <a:spLocks noGrp="1"/>
          </p:cNvSpPr>
          <p:nvPr>
            <p:ph type="sldNum" sz="quarter" idx="11"/>
          </p:nvPr>
        </p:nvSpPr>
        <p:spPr>
          <a:xfrm>
            <a:off x="6672249" y="6381750"/>
            <a:ext cx="2271010" cy="319088"/>
          </a:xfrm>
        </p:spPr>
        <p:txBody>
          <a:bodyPr/>
          <a:lstStyle/>
          <a:p>
            <a:pPr>
              <a:defRPr/>
            </a:pPr>
            <a:r>
              <a:rPr lang="en-US" dirty="0"/>
              <a:t>Background 1 - </a:t>
            </a:r>
            <a:fld id="{C89CB261-678F-46C7-9B50-9F41C27EFD57}" type="slidenum">
              <a:rPr lang="en-US" smtClean="0"/>
              <a:pPr>
                <a:defRPr/>
              </a:pPr>
              <a:t>8</a:t>
            </a:fld>
            <a:endParaRPr lang="en-US" dirty="0"/>
          </a:p>
        </p:txBody>
      </p:sp>
      <p:pic>
        <p:nvPicPr>
          <p:cNvPr id="13" name="Picture 12" descr="Three columns, headed “Objectives”, “Conventional”, and “Isolated.”  The first column headed “Objectives” has three rows labelled “Deaths”, “Dollars” and “Downtime.”  “Thumbs Up” icons indicate favorable outcomes, and “Thumbs Down” icons indicate unfavorable outcomes.  Under the Conventional column heading “Deaths” is a thumbs up, while “Dollars” and “Downtime” are both thumbs down.  Under the Isolated heading, “Deaths”, “Dollars” and “Downtime” all have thumbs up."/>
          <p:cNvPicPr>
            <a:picLocks noChangeAspect="1"/>
          </p:cNvPicPr>
          <p:nvPr/>
        </p:nvPicPr>
        <p:blipFill>
          <a:blip r:embed="rId3" cstate="print"/>
          <a:stretch>
            <a:fillRect/>
          </a:stretch>
        </p:blipFill>
        <p:spPr>
          <a:xfrm>
            <a:off x="911494" y="2705033"/>
            <a:ext cx="7228945" cy="3290250"/>
          </a:xfrm>
          <a:prstGeom prst="rect">
            <a:avLst/>
          </a:prstGeom>
        </p:spPr>
      </p:pic>
      <p:sp>
        <p:nvSpPr>
          <p:cNvPr id="3" name="Content Placeholder 2"/>
          <p:cNvSpPr>
            <a:spLocks noGrp="1"/>
          </p:cNvSpPr>
          <p:nvPr>
            <p:ph idx="1"/>
          </p:nvPr>
        </p:nvSpPr>
        <p:spPr>
          <a:xfrm>
            <a:off x="242277" y="1412875"/>
            <a:ext cx="8503138" cy="4582408"/>
          </a:xfrm>
        </p:spPr>
        <p:txBody>
          <a:bodyPr/>
          <a:lstStyle/>
          <a:p>
            <a:pPr lvl="1">
              <a:spcBef>
                <a:spcPts val="1200"/>
              </a:spcBef>
            </a:pPr>
            <a:r>
              <a:rPr lang="en-NZ" sz="2400" dirty="0"/>
              <a:t>Achieved by designing the SFRS to have limited ductility, and directing energy dissipation into devices that are readily replaceable (or require no replacement)</a:t>
            </a:r>
            <a:endParaRPr lang="en-US" sz="2400" u="sng" dirty="0">
              <a:solidFill>
                <a:schemeClr val="accent6">
                  <a:lumMod val="75000"/>
                </a:schemeClr>
              </a:solidFill>
            </a:endParaRPr>
          </a:p>
          <a:p>
            <a:pPr marL="514350" indent="-514350">
              <a:buFont typeface="+mj-lt"/>
              <a:buAutoNum type="arabicPeriod" startAt="2"/>
            </a:pPr>
            <a:endParaRPr lang="en-NZ" u="sng" dirty="0">
              <a:solidFill>
                <a:schemeClr val="accent6">
                  <a:lumMod val="75000"/>
                </a:schemeClr>
              </a:solidFill>
            </a:endParaRPr>
          </a:p>
          <a:p>
            <a:pPr marL="514350" indent="-514350">
              <a:buFont typeface="+mj-lt"/>
              <a:buAutoNum type="arabicPeriod" startAt="2"/>
            </a:pPr>
            <a:endParaRPr lang="en-NZ" u="sng" dirty="0">
              <a:solidFill>
                <a:schemeClr val="accent6">
                  <a:lumMod val="75000"/>
                </a:schemeClr>
              </a:solidFill>
            </a:endParaRPr>
          </a:p>
          <a:p>
            <a:pPr marL="514350" indent="-514350">
              <a:buFont typeface="+mj-lt"/>
              <a:buAutoNum type="arabicPeriod" startAt="2"/>
            </a:pPr>
            <a:endParaRPr lang="en-NZ" u="sng" dirty="0">
              <a:solidFill>
                <a:schemeClr val="accent6">
                  <a:lumMod val="75000"/>
                </a:schemeClr>
              </a:solidFill>
            </a:endParaRPr>
          </a:p>
          <a:p>
            <a:endParaRPr lang="en-NZ" u="sng" dirty="0">
              <a:solidFill>
                <a:schemeClr val="accent6">
                  <a:lumMod val="75000"/>
                </a:schemeClr>
              </a:solidFill>
            </a:endParaRPr>
          </a:p>
        </p:txBody>
      </p:sp>
      <p:sp>
        <p:nvSpPr>
          <p:cNvPr id="2" name="Title 1"/>
          <p:cNvSpPr>
            <a:spLocks noGrp="1"/>
          </p:cNvSpPr>
          <p:nvPr>
            <p:ph type="title"/>
          </p:nvPr>
        </p:nvSpPr>
        <p:spPr/>
        <p:txBody>
          <a:bodyPr/>
          <a:lstStyle/>
          <a:p>
            <a:r>
              <a:rPr lang="en-NZ" dirty="0"/>
              <a:t>Intent of Seismic Requirements</a:t>
            </a:r>
          </a:p>
        </p:txBody>
      </p:sp>
    </p:spTree>
    <p:extLst>
      <p:ext uri="{BB962C8B-B14F-4D97-AF65-F5344CB8AC3E}">
        <p14:creationId xmlns:p14="http://schemas.microsoft.com/office/powerpoint/2010/main" val="251841218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0"/>
          </p:nvPr>
        </p:nvSpPr>
        <p:spPr/>
        <p:txBody>
          <a:bodyPr/>
          <a:lstStyle/>
          <a:p>
            <a:pPr>
              <a:defRPr/>
            </a:pPr>
            <a:r>
              <a:rPr lang="en-US"/>
              <a:t>Instructional Material Complementing FEMA P-1051, Design Examples</a:t>
            </a:r>
            <a:endParaRPr lang="en-US" i="1" dirty="0"/>
          </a:p>
        </p:txBody>
      </p:sp>
      <p:sp>
        <p:nvSpPr>
          <p:cNvPr id="5" name="Slide Number Placeholder 4"/>
          <p:cNvSpPr>
            <a:spLocks noGrp="1"/>
          </p:cNvSpPr>
          <p:nvPr>
            <p:ph type="sldNum" sz="quarter" idx="11"/>
          </p:nvPr>
        </p:nvSpPr>
        <p:spPr>
          <a:xfrm>
            <a:off x="6672249" y="6381750"/>
            <a:ext cx="2271010" cy="319088"/>
          </a:xfrm>
        </p:spPr>
        <p:txBody>
          <a:bodyPr/>
          <a:lstStyle/>
          <a:p>
            <a:pPr>
              <a:defRPr/>
            </a:pPr>
            <a:r>
              <a:rPr lang="en-US" dirty="0"/>
              <a:t>Background 1 - </a:t>
            </a:r>
            <a:fld id="{C89CB261-678F-46C7-9B50-9F41C27EFD57}" type="slidenum">
              <a:rPr lang="en-US" smtClean="0"/>
              <a:pPr>
                <a:defRPr/>
              </a:pPr>
              <a:t>9</a:t>
            </a:fld>
            <a:endParaRPr lang="en-US" dirty="0"/>
          </a:p>
        </p:txBody>
      </p:sp>
      <p:pic>
        <p:nvPicPr>
          <p:cNvPr id="9" name="Picture 8" descr="Isometric view of the structural frame of a building that is 7 stories high and 5 by 7 bays in plan.  Along the two major axes of the building frame are shown two earthquake accelerographs, indicating that earthquake ground motion components are applied in the analysis to each major axis of the structure."/>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26464" y="2990317"/>
            <a:ext cx="5705856" cy="3391433"/>
          </a:xfrm>
          <a:prstGeom prst="rect">
            <a:avLst/>
          </a:prstGeom>
        </p:spPr>
      </p:pic>
      <p:sp>
        <p:nvSpPr>
          <p:cNvPr id="3" name="Content Placeholder 2"/>
          <p:cNvSpPr>
            <a:spLocks noGrp="1"/>
          </p:cNvSpPr>
          <p:nvPr>
            <p:ph idx="1"/>
          </p:nvPr>
        </p:nvSpPr>
        <p:spPr>
          <a:xfrm>
            <a:off x="661988" y="1412875"/>
            <a:ext cx="7783512" cy="1456078"/>
          </a:xfrm>
        </p:spPr>
        <p:txBody>
          <a:bodyPr/>
          <a:lstStyle/>
          <a:p>
            <a:pPr marL="0" indent="0">
              <a:buNone/>
            </a:pPr>
            <a:r>
              <a:rPr lang="en-NZ" dirty="0">
                <a:solidFill>
                  <a:schemeClr val="accent6">
                    <a:lumMod val="75000"/>
                  </a:schemeClr>
                </a:solidFill>
              </a:rPr>
              <a:t>4</a:t>
            </a:r>
            <a:r>
              <a:rPr lang="en-NZ" baseline="30000" dirty="0">
                <a:solidFill>
                  <a:schemeClr val="accent6">
                    <a:lumMod val="75000"/>
                  </a:schemeClr>
                </a:solidFill>
              </a:rPr>
              <a:t>th</a:t>
            </a:r>
            <a:r>
              <a:rPr lang="en-NZ" dirty="0">
                <a:solidFill>
                  <a:schemeClr val="accent6">
                    <a:lumMod val="75000"/>
                  </a:schemeClr>
                </a:solidFill>
              </a:rPr>
              <a:t> key concept:</a:t>
            </a:r>
          </a:p>
          <a:p>
            <a:pPr marL="0" indent="0">
              <a:spcBef>
                <a:spcPts val="1200"/>
              </a:spcBef>
              <a:buNone/>
            </a:pPr>
            <a:r>
              <a:rPr lang="en-US" dirty="0"/>
              <a:t>Response history analysis is the preferred analysis method</a:t>
            </a:r>
            <a:endParaRPr lang="en-NZ" u="sng" dirty="0">
              <a:solidFill>
                <a:schemeClr val="accent6">
                  <a:lumMod val="75000"/>
                </a:schemeClr>
              </a:solidFill>
            </a:endParaRPr>
          </a:p>
          <a:p>
            <a:pPr marL="514350" indent="-514350">
              <a:buFont typeface="+mj-lt"/>
              <a:buAutoNum type="arabicPeriod" startAt="4"/>
            </a:pPr>
            <a:endParaRPr lang="en-NZ" u="sng" dirty="0">
              <a:solidFill>
                <a:schemeClr val="accent6">
                  <a:lumMod val="75000"/>
                </a:schemeClr>
              </a:solidFill>
            </a:endParaRPr>
          </a:p>
          <a:p>
            <a:endParaRPr lang="en-NZ" u="sng" dirty="0">
              <a:solidFill>
                <a:schemeClr val="accent6">
                  <a:lumMod val="75000"/>
                </a:schemeClr>
              </a:solidFill>
            </a:endParaRPr>
          </a:p>
        </p:txBody>
      </p:sp>
      <p:sp>
        <p:nvSpPr>
          <p:cNvPr id="2" name="Title 1"/>
          <p:cNvSpPr>
            <a:spLocks noGrp="1"/>
          </p:cNvSpPr>
          <p:nvPr>
            <p:ph type="title"/>
          </p:nvPr>
        </p:nvSpPr>
        <p:spPr/>
        <p:txBody>
          <a:bodyPr/>
          <a:lstStyle/>
          <a:p>
            <a:r>
              <a:rPr lang="en-NZ" dirty="0"/>
              <a:t>Intent of Seismic Requirements</a:t>
            </a:r>
          </a:p>
        </p:txBody>
      </p:sp>
    </p:spTree>
    <p:extLst>
      <p:ext uri="{BB962C8B-B14F-4D97-AF65-F5344CB8AC3E}">
        <p14:creationId xmlns:p14="http://schemas.microsoft.com/office/powerpoint/2010/main" val="4193611220"/>
      </p:ext>
    </p:extLst>
  </p:cSld>
  <p:clrMapOvr>
    <a:masterClrMapping/>
  </p:clrMapOvr>
</p:sld>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pitchFamily="34" charset="0"/>
          </a:defRPr>
        </a:defPPr>
      </a:lstStyle>
    </a:lnDef>
  </a:objectDefaults>
  <a:extraClrSchemeLst>
    <a:extraClrScheme>
      <a:clrScheme name="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efault Design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35553</TotalTime>
  <Words>9058</Words>
  <Application>Microsoft Office PowerPoint</Application>
  <PresentationFormat>On-screen Show (4:3)</PresentationFormat>
  <Paragraphs>723</Paragraphs>
  <Slides>59</Slides>
  <Notes>58</Notes>
  <HiddenSlides>0</HiddenSlides>
  <MMClips>0</MMClips>
  <ScaleCrop>false</ScaleCrop>
  <HeadingPairs>
    <vt:vector size="8" baseType="variant">
      <vt:variant>
        <vt:lpstr>Fonts Used</vt:lpstr>
      </vt:variant>
      <vt:variant>
        <vt:i4>3</vt:i4>
      </vt:variant>
      <vt:variant>
        <vt:lpstr>Theme</vt:lpstr>
      </vt:variant>
      <vt:variant>
        <vt:i4>1</vt:i4>
      </vt:variant>
      <vt:variant>
        <vt:lpstr>Embedded OLE Servers</vt:lpstr>
      </vt:variant>
      <vt:variant>
        <vt:i4>1</vt:i4>
      </vt:variant>
      <vt:variant>
        <vt:lpstr>Slide Titles</vt:lpstr>
      </vt:variant>
      <vt:variant>
        <vt:i4>59</vt:i4>
      </vt:variant>
    </vt:vector>
  </HeadingPairs>
  <TitlesOfParts>
    <vt:vector size="64" baseType="lpstr">
      <vt:lpstr>Arial</vt:lpstr>
      <vt:lpstr>Times New Roman</vt:lpstr>
      <vt:lpstr>Wingdings</vt:lpstr>
      <vt:lpstr>Default Design</vt:lpstr>
      <vt:lpstr>Drawing</vt:lpstr>
      <vt:lpstr>Structures with Supplemental Energy Dissipation Devices</vt:lpstr>
      <vt:lpstr>Presentation Objectives</vt:lpstr>
      <vt:lpstr>Intent of Seismic Requirements</vt:lpstr>
      <vt:lpstr>Intent of Seismic Requirements</vt:lpstr>
      <vt:lpstr>Intent of Seismic Requirements</vt:lpstr>
      <vt:lpstr>Intent of Seismic Requirements</vt:lpstr>
      <vt:lpstr>Intent of Seismic Requirements</vt:lpstr>
      <vt:lpstr>Intent of Seismic Requirements</vt:lpstr>
      <vt:lpstr>Intent of Seismic Requirements</vt:lpstr>
      <vt:lpstr>Energy Dissipation Devices</vt:lpstr>
      <vt:lpstr>Energy Dissipation Devices</vt:lpstr>
      <vt:lpstr>Energy Dissipation Devices</vt:lpstr>
      <vt:lpstr>Energy Dissipation Devices</vt:lpstr>
      <vt:lpstr>Energy Dissipation Devices</vt:lpstr>
      <vt:lpstr>Energy Dissipation Devices</vt:lpstr>
      <vt:lpstr>Energy Dissipation Devices</vt:lpstr>
      <vt:lpstr>Energy Dissipation Devices</vt:lpstr>
      <vt:lpstr>Energy Dissipation Devices</vt:lpstr>
      <vt:lpstr>Energy Dissipation Devices</vt:lpstr>
      <vt:lpstr>Energy Dissipation Devices</vt:lpstr>
      <vt:lpstr>Example Projects</vt:lpstr>
      <vt:lpstr>Example Projects</vt:lpstr>
      <vt:lpstr>Example Projects</vt:lpstr>
      <vt:lpstr>Example Projects</vt:lpstr>
      <vt:lpstr>Example Projects</vt:lpstr>
      <vt:lpstr>Example Projects</vt:lpstr>
      <vt:lpstr>Example Projects</vt:lpstr>
      <vt:lpstr>Example Projects</vt:lpstr>
      <vt:lpstr>Example Projects</vt:lpstr>
      <vt:lpstr>Example Projects</vt:lpstr>
      <vt:lpstr>Example Projects</vt:lpstr>
      <vt:lpstr>Example Projects</vt:lpstr>
      <vt:lpstr>Example Projects</vt:lpstr>
      <vt:lpstr>Example Projects</vt:lpstr>
      <vt:lpstr>Example Projects</vt:lpstr>
      <vt:lpstr>Example Projects</vt:lpstr>
      <vt:lpstr>Example Projects</vt:lpstr>
      <vt:lpstr>Design Requirements Overview</vt:lpstr>
      <vt:lpstr>Design Requirements Overview</vt:lpstr>
      <vt:lpstr>Revisions</vt:lpstr>
      <vt:lpstr>Revisions</vt:lpstr>
      <vt:lpstr>Revisions</vt:lpstr>
      <vt:lpstr>Revisions</vt:lpstr>
      <vt:lpstr>Revisions</vt:lpstr>
      <vt:lpstr>Revisions</vt:lpstr>
      <vt:lpstr>Revisions</vt:lpstr>
      <vt:lpstr>Revisions</vt:lpstr>
      <vt:lpstr>Revisions</vt:lpstr>
      <vt:lpstr>Revisions</vt:lpstr>
      <vt:lpstr>Revisions</vt:lpstr>
      <vt:lpstr>Revisions</vt:lpstr>
      <vt:lpstr>Revisions</vt:lpstr>
      <vt:lpstr>Revisions</vt:lpstr>
      <vt:lpstr>Revisions</vt:lpstr>
      <vt:lpstr>Revisions</vt:lpstr>
      <vt:lpstr>Revisions</vt:lpstr>
      <vt:lpstr>Revisions</vt:lpstr>
      <vt:lpstr>Revisions</vt:lpstr>
      <vt:lpstr>DISCLAIMER</vt:lpstr>
    </vt:vector>
  </TitlesOfParts>
  <Company>Dell Computer Corporation</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No Slide Title</dc:title>
  <dc:creator>Finley A. Charney</dc:creator>
  <cp:lastModifiedBy>Blakeslee Crumbliss</cp:lastModifiedBy>
  <cp:revision>709</cp:revision>
  <cp:lastPrinted>1998-07-06T16:25:22Z</cp:lastPrinted>
  <dcterms:created xsi:type="dcterms:W3CDTF">1998-06-02T20:38:30Z</dcterms:created>
  <dcterms:modified xsi:type="dcterms:W3CDTF">2016-12-14T13:48:52Z</dcterms:modified>
</cp:coreProperties>
</file>