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12"/>
  </p:notesMasterIdLst>
  <p:handoutMasterIdLst>
    <p:handoutMasterId r:id="rId113"/>
  </p:handoutMasterIdLst>
  <p:sldIdLst>
    <p:sldId id="256" r:id="rId2"/>
    <p:sldId id="257" r:id="rId3"/>
    <p:sldId id="380" r:id="rId4"/>
    <p:sldId id="381" r:id="rId5"/>
    <p:sldId id="382" r:id="rId6"/>
    <p:sldId id="383" r:id="rId7"/>
    <p:sldId id="384" r:id="rId8"/>
    <p:sldId id="385" r:id="rId9"/>
    <p:sldId id="386" r:id="rId10"/>
    <p:sldId id="388" r:id="rId11"/>
    <p:sldId id="387" r:id="rId12"/>
    <p:sldId id="389" r:id="rId13"/>
    <p:sldId id="390" r:id="rId14"/>
    <p:sldId id="391" r:id="rId15"/>
    <p:sldId id="392" r:id="rId16"/>
    <p:sldId id="393" r:id="rId17"/>
    <p:sldId id="394" r:id="rId18"/>
    <p:sldId id="395" r:id="rId19"/>
    <p:sldId id="396" r:id="rId20"/>
    <p:sldId id="397" r:id="rId21"/>
    <p:sldId id="398" r:id="rId22"/>
    <p:sldId id="399" r:id="rId23"/>
    <p:sldId id="400" r:id="rId24"/>
    <p:sldId id="401" r:id="rId25"/>
    <p:sldId id="402" r:id="rId26"/>
    <p:sldId id="403" r:id="rId27"/>
    <p:sldId id="404" r:id="rId28"/>
    <p:sldId id="405" r:id="rId29"/>
    <p:sldId id="406" r:id="rId30"/>
    <p:sldId id="407" r:id="rId31"/>
    <p:sldId id="408" r:id="rId32"/>
    <p:sldId id="409" r:id="rId33"/>
    <p:sldId id="410" r:id="rId34"/>
    <p:sldId id="411" r:id="rId35"/>
    <p:sldId id="412" r:id="rId36"/>
    <p:sldId id="413" r:id="rId37"/>
    <p:sldId id="414" r:id="rId38"/>
    <p:sldId id="415" r:id="rId39"/>
    <p:sldId id="416" r:id="rId40"/>
    <p:sldId id="417" r:id="rId41"/>
    <p:sldId id="418" r:id="rId42"/>
    <p:sldId id="419" r:id="rId43"/>
    <p:sldId id="420" r:id="rId44"/>
    <p:sldId id="421" r:id="rId45"/>
    <p:sldId id="422" r:id="rId46"/>
    <p:sldId id="424" r:id="rId47"/>
    <p:sldId id="423" r:id="rId48"/>
    <p:sldId id="425" r:id="rId49"/>
    <p:sldId id="426" r:id="rId50"/>
    <p:sldId id="427" r:id="rId51"/>
    <p:sldId id="428" r:id="rId52"/>
    <p:sldId id="429" r:id="rId53"/>
    <p:sldId id="430" r:id="rId54"/>
    <p:sldId id="431" r:id="rId55"/>
    <p:sldId id="432" r:id="rId56"/>
    <p:sldId id="433" r:id="rId57"/>
    <p:sldId id="434" r:id="rId58"/>
    <p:sldId id="435" r:id="rId59"/>
    <p:sldId id="436" r:id="rId60"/>
    <p:sldId id="437" r:id="rId61"/>
    <p:sldId id="438" r:id="rId62"/>
    <p:sldId id="439" r:id="rId63"/>
    <p:sldId id="440" r:id="rId64"/>
    <p:sldId id="441" r:id="rId65"/>
    <p:sldId id="442" r:id="rId66"/>
    <p:sldId id="443" r:id="rId67"/>
    <p:sldId id="444" r:id="rId68"/>
    <p:sldId id="445" r:id="rId69"/>
    <p:sldId id="446" r:id="rId70"/>
    <p:sldId id="447" r:id="rId71"/>
    <p:sldId id="448" r:id="rId72"/>
    <p:sldId id="449" r:id="rId73"/>
    <p:sldId id="450" r:id="rId74"/>
    <p:sldId id="451" r:id="rId75"/>
    <p:sldId id="453" r:id="rId76"/>
    <p:sldId id="454" r:id="rId77"/>
    <p:sldId id="455" r:id="rId78"/>
    <p:sldId id="456" r:id="rId79"/>
    <p:sldId id="457" r:id="rId80"/>
    <p:sldId id="458" r:id="rId81"/>
    <p:sldId id="459" r:id="rId82"/>
    <p:sldId id="460" r:id="rId83"/>
    <p:sldId id="461" r:id="rId84"/>
    <p:sldId id="462" r:id="rId85"/>
    <p:sldId id="463" r:id="rId86"/>
    <p:sldId id="465" r:id="rId87"/>
    <p:sldId id="466" r:id="rId88"/>
    <p:sldId id="467" r:id="rId89"/>
    <p:sldId id="468" r:id="rId90"/>
    <p:sldId id="469" r:id="rId91"/>
    <p:sldId id="470" r:id="rId92"/>
    <p:sldId id="471" r:id="rId93"/>
    <p:sldId id="472" r:id="rId94"/>
    <p:sldId id="473" r:id="rId95"/>
    <p:sldId id="475" r:id="rId96"/>
    <p:sldId id="476" r:id="rId97"/>
    <p:sldId id="477" r:id="rId98"/>
    <p:sldId id="478" r:id="rId99"/>
    <p:sldId id="479" r:id="rId100"/>
    <p:sldId id="480" r:id="rId101"/>
    <p:sldId id="481" r:id="rId102"/>
    <p:sldId id="482" r:id="rId103"/>
    <p:sldId id="483" r:id="rId104"/>
    <p:sldId id="484" r:id="rId105"/>
    <p:sldId id="485" r:id="rId106"/>
    <p:sldId id="486" r:id="rId107"/>
    <p:sldId id="487" r:id="rId108"/>
    <p:sldId id="488" r:id="rId109"/>
    <p:sldId id="258" r:id="rId110"/>
    <p:sldId id="489" r:id="rId111"/>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2D80"/>
    <a:srgbClr val="002F80"/>
    <a:srgbClr val="FF9900"/>
    <a:srgbClr val="0099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91" autoAdjust="0"/>
    <p:restoredTop sz="83145" autoAdjust="0"/>
  </p:normalViewPr>
  <p:slideViewPr>
    <p:cSldViewPr snapToGrid="0">
      <p:cViewPr varScale="1">
        <p:scale>
          <a:sx n="91" d="100"/>
          <a:sy n="91" d="100"/>
        </p:scale>
        <p:origin x="13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2688" y="78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58888" y="720725"/>
            <a:ext cx="4800600"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defTabSz="966788">
              <a:defRPr sz="1000"/>
            </a:lvl1pPr>
          </a:lstStyle>
          <a:p>
            <a:pPr>
              <a:defRPr/>
            </a:pPr>
            <a:r>
              <a:rPr lang="en-US" dirty="0"/>
              <a:t>FEMA P-752 Notes</a:t>
            </a:r>
          </a:p>
        </p:txBody>
      </p:sp>
      <p:sp>
        <p:nvSpPr>
          <p:cNvPr id="38919" name="Rectangle 7"/>
          <p:cNvSpPr>
            <a:spLocks noGrp="1" noChangeArrowheads="1"/>
          </p:cNvSpPr>
          <p:nvPr>
            <p:ph type="sldNum" sz="quarter" idx="5"/>
          </p:nvPr>
        </p:nvSpPr>
        <p:spPr bwMode="auto">
          <a:xfrm>
            <a:off x="4144963"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algn="r" defTabSz="966788">
              <a:defRPr sz="1000"/>
            </a:lvl1pPr>
          </a:lstStyle>
          <a:p>
            <a:pPr>
              <a:defRPr/>
            </a:pPr>
            <a:r>
              <a:rPr lang="en-US" dirty="0"/>
              <a:t>Introduction 1-</a:t>
            </a:r>
            <a:fld id="{0BCA867C-EB47-4D0B-A24F-7993B2C5EA2C}" type="slidenum">
              <a:rPr lang="en-US"/>
              <a:pPr>
                <a:defRPr/>
              </a:pPr>
              <a:t>‹#›</a:t>
            </a:fld>
            <a:endParaRPr lang="en-US" dirty="0"/>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Introduction slide.</a:t>
            </a:r>
          </a:p>
          <a:p>
            <a:endParaRPr lang="en-US" dirty="0"/>
          </a:p>
          <a:p>
            <a:r>
              <a:rPr lang="en-US" dirty="0"/>
              <a:t>This unit is only a brief introduction to the subject of earthquake resistant design of nonbuilding structures. </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 is a continuation of Example 17.2</a:t>
            </a:r>
            <a:r>
              <a:rPr lang="en-US" baseline="0" dirty="0"/>
              <a:t> – Pipe Rack.</a:t>
            </a:r>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shows the vertical distribution of seismic forces on a vertical vessel of height H for the period of the vessel ranging between 0.5 and</a:t>
            </a:r>
            <a:r>
              <a:rPr lang="en-US" sz="1100" b="0" kern="1200" baseline="0" dirty="0">
                <a:solidFill>
                  <a:schemeClr val="tx1"/>
                </a:solidFill>
                <a:effectLst/>
                <a:latin typeface="Arial" pitchFamily="34" charset="0"/>
                <a:ea typeface="+mn-ea"/>
                <a:cs typeface="+mn-cs"/>
              </a:rPr>
              <a:t> 2.5 seconds. </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100 is a continuation of Example 17.7</a:t>
            </a:r>
            <a:r>
              <a:rPr lang="en-US" baseline="0" dirty="0"/>
              <a:t> – </a:t>
            </a:r>
            <a:r>
              <a:rPr lang="en-US" dirty="0">
                <a:solidFill>
                  <a:srgbClr val="000000"/>
                </a:solidFill>
              </a:rPr>
              <a:t>Vertical Vessel</a:t>
            </a:r>
            <a:r>
              <a:rPr lang="en-US" baseline="0" dirty="0"/>
              <a:t>. </a:t>
            </a:r>
            <a:r>
              <a:rPr lang="en-US" sz="1100" b="0" kern="1200" dirty="0">
                <a:solidFill>
                  <a:schemeClr val="tx1"/>
                </a:solidFill>
                <a:effectLst/>
                <a:latin typeface="Arial" pitchFamily="34" charset="0"/>
                <a:ea typeface="+mn-ea"/>
                <a:cs typeface="+mn-cs"/>
              </a:rPr>
              <a:t>The illustration shows three figures.  The figure on the left shows the vertical distribution of seismic forces on a vertical vessel of height H if the period of the vessel is 0.5 s or less.  The distribution is an inverted triangle (k = 1).  The centroid of the seismic forces is shown as 2/3H.  The figure in the center shows the vertical distribution of seismic forces on a vertical vessel of height H if the period of the vessel falls between 0.5 s and 2.5 s.  The distribution is an inverted curve (k between 1 and 2).  The centroid of the seismic forces is shown as [(k+1)/(k+2)]H. The figure on the right shows the vertical distribution of seismic forces on a vertical vessel of height H if the period of the vessel is 2.5 s or greater.  The distribution is an inverted parabola (k = 2).  The centroid of the seismic forces is shown as 3/4H.</a:t>
            </a:r>
            <a:endParaRPr lang="en-US" sz="1100" kern="1200" dirty="0">
              <a:solidFill>
                <a:schemeClr val="tx1"/>
              </a:solidFill>
              <a:effectLst/>
              <a:latin typeface="Arial" pitchFamily="34" charset="0"/>
              <a:ea typeface="+mn-ea"/>
              <a:cs typeface="+mn-cs"/>
            </a:endParaRPr>
          </a:p>
          <a:p>
            <a:endParaRPr lang="en-US" baseline="0" dirty="0"/>
          </a:p>
          <a:p>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12.8.3 defines the vertical distribution of seismic forces in terms of an exponent, </a:t>
            </a:r>
            <a:r>
              <a:rPr lang="en-US" sz="1100" i="1" kern="1200" dirty="0">
                <a:solidFill>
                  <a:schemeClr val="tx1"/>
                </a:solidFill>
                <a:effectLst/>
                <a:latin typeface="Arial" pitchFamily="34" charset="0"/>
                <a:ea typeface="+mn-ea"/>
                <a:cs typeface="+mn-cs"/>
              </a:rPr>
              <a:t>k</a:t>
            </a:r>
            <a:r>
              <a:rPr lang="en-US" sz="1100" kern="1200" dirty="0">
                <a:solidFill>
                  <a:schemeClr val="tx1"/>
                </a:solidFill>
                <a:effectLst/>
                <a:latin typeface="Arial" pitchFamily="34" charset="0"/>
                <a:ea typeface="+mn-ea"/>
                <a:cs typeface="+mn-cs"/>
              </a:rPr>
              <a:t>, related to structural period.  If the structural period is less than or equal to 0.5 second, </a:t>
            </a:r>
            <a:r>
              <a:rPr lang="en-US" sz="1100" i="1" kern="1200" dirty="0">
                <a:solidFill>
                  <a:schemeClr val="tx1"/>
                </a:solidFill>
                <a:effectLst/>
                <a:latin typeface="Arial" pitchFamily="34" charset="0"/>
                <a:ea typeface="+mn-ea"/>
                <a:cs typeface="+mn-cs"/>
              </a:rPr>
              <a:t>k</a:t>
            </a:r>
            <a:r>
              <a:rPr lang="en-US" sz="1100" kern="1200" dirty="0">
                <a:solidFill>
                  <a:schemeClr val="tx1"/>
                </a:solidFill>
                <a:effectLst/>
                <a:latin typeface="Arial" pitchFamily="34" charset="0"/>
                <a:ea typeface="+mn-ea"/>
                <a:cs typeface="+mn-cs"/>
              </a:rPr>
              <a:t> = 1 and results in an inverted triangular distribution of forces.  If the structural period is greater than or equal to 2.5 seconds, </a:t>
            </a:r>
            <a:r>
              <a:rPr lang="en-US" sz="1100" i="1" kern="1200" dirty="0">
                <a:solidFill>
                  <a:schemeClr val="tx1"/>
                </a:solidFill>
                <a:effectLst/>
                <a:latin typeface="Arial" pitchFamily="34" charset="0"/>
                <a:ea typeface="+mn-ea"/>
                <a:cs typeface="+mn-cs"/>
              </a:rPr>
              <a:t>k</a:t>
            </a:r>
            <a:r>
              <a:rPr lang="en-US" sz="1100" kern="1200" dirty="0">
                <a:solidFill>
                  <a:schemeClr val="tx1"/>
                </a:solidFill>
                <a:effectLst/>
                <a:latin typeface="Arial" pitchFamily="34" charset="0"/>
                <a:ea typeface="+mn-ea"/>
                <a:cs typeface="+mn-cs"/>
              </a:rPr>
              <a:t> = 2 and results in a parabolic distribution of forces.  For periods between 0.5 second and 2.5 seconds, the value of </a:t>
            </a:r>
            <a:r>
              <a:rPr lang="en-US" sz="1100" i="1" kern="1200" dirty="0">
                <a:solidFill>
                  <a:schemeClr val="tx1"/>
                </a:solidFill>
                <a:effectLst/>
                <a:latin typeface="Arial" pitchFamily="34" charset="0"/>
                <a:ea typeface="+mn-ea"/>
                <a:cs typeface="+mn-cs"/>
              </a:rPr>
              <a:t>k</a:t>
            </a:r>
            <a:r>
              <a:rPr lang="en-US" sz="1100" kern="1200" dirty="0">
                <a:solidFill>
                  <a:schemeClr val="tx1"/>
                </a:solidFill>
                <a:effectLst/>
                <a:latin typeface="Arial" pitchFamily="34" charset="0"/>
                <a:ea typeface="+mn-ea"/>
                <a:cs typeface="+mn-cs"/>
              </a:rPr>
              <a:t> is determined by linear interpolation between 1 and 2.  The significance of the distribution requirements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12.8.3 is that the height of the centroid to the horizontal seismic force increases (thus increasing the overturning moment) as the period increases above 0.5 second (Figure 17-9).</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100</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101 is a continuation of Example 17.7</a:t>
            </a:r>
            <a:r>
              <a:rPr lang="en-US" baseline="0" dirty="0"/>
              <a:t> – </a:t>
            </a:r>
            <a:r>
              <a:rPr lang="en-US" dirty="0">
                <a:solidFill>
                  <a:srgbClr val="000000"/>
                </a:solidFill>
              </a:rPr>
              <a:t>Vertical Vessel</a:t>
            </a:r>
            <a:r>
              <a:rPr lang="en-US" baseline="0" dirty="0"/>
              <a:t>. </a:t>
            </a:r>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101</a:t>
            </a:fld>
            <a:endParaRPr lang="en-US" dirty="0"/>
          </a:p>
        </p:txBody>
      </p:sp>
    </p:spTree>
    <p:extLst>
      <p:ext uri="{BB962C8B-B14F-4D97-AF65-F5344CB8AC3E}">
        <p14:creationId xmlns:p14="http://schemas.microsoft.com/office/powerpoint/2010/main" val="337817948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102 is a continuation of Example 17.7</a:t>
            </a:r>
            <a:r>
              <a:rPr lang="en-US" baseline="0" dirty="0"/>
              <a:t> – </a:t>
            </a:r>
            <a:r>
              <a:rPr lang="en-US" dirty="0">
                <a:solidFill>
                  <a:srgbClr val="000000"/>
                </a:solidFill>
              </a:rPr>
              <a:t>Vertical Vessel</a:t>
            </a:r>
            <a:r>
              <a:rPr lang="en-US" baseline="0" dirty="0"/>
              <a:t>. </a:t>
            </a:r>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102</a:t>
            </a:fld>
            <a:endParaRPr lang="en-US" dirty="0"/>
          </a:p>
        </p:txBody>
      </p:sp>
    </p:spTree>
    <p:extLst>
      <p:ext uri="{BB962C8B-B14F-4D97-AF65-F5344CB8AC3E}">
        <p14:creationId xmlns:p14="http://schemas.microsoft.com/office/powerpoint/2010/main" val="3378179484"/>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103 is a continuation of Example 17.7</a:t>
            </a:r>
            <a:r>
              <a:rPr lang="en-US" baseline="0" dirty="0"/>
              <a:t> – </a:t>
            </a:r>
            <a:r>
              <a:rPr lang="en-US" dirty="0">
                <a:solidFill>
                  <a:srgbClr val="000000"/>
                </a:solidFill>
              </a:rPr>
              <a:t>Vertical Vessel</a:t>
            </a:r>
            <a:r>
              <a:rPr lang="en-US" baseline="0" dirty="0"/>
              <a:t>. </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intent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15.7.10 and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15.4-2 is that skirt-supported vessels be checked for seismic loads based on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(critical buckling check) if the structure is assigned to Risk Category IV or if an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factor of 3.0 is used in the design of the vessel.  For the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load, the skirt can be designed based on critical buckling (factor of safety of 1.0).  The critical buckling strength of a skirt can be determined using a number of published sources.  In this example, the method described in ASME BVPC Section VIII, Division 2, Paragraph 4.4 using a factor of safety of 1.0 will be used.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103</a:t>
            </a:fld>
            <a:endParaRPr lang="en-US" dirty="0"/>
          </a:p>
        </p:txBody>
      </p:sp>
    </p:spTree>
    <p:extLst>
      <p:ext uri="{BB962C8B-B14F-4D97-AF65-F5344CB8AC3E}">
        <p14:creationId xmlns:p14="http://schemas.microsoft.com/office/powerpoint/2010/main" val="3378179484"/>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104 is a continuation of Example 17.7</a:t>
            </a:r>
            <a:r>
              <a:rPr lang="en-US" baseline="0" dirty="0"/>
              <a:t> – </a:t>
            </a:r>
            <a:r>
              <a:rPr lang="en-US" dirty="0">
                <a:solidFill>
                  <a:srgbClr val="000000"/>
                </a:solidFill>
              </a:rPr>
              <a:t>Vertical Vessel</a:t>
            </a:r>
            <a:r>
              <a:rPr lang="en-US" baseline="0" dirty="0"/>
              <a:t>. </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104</a:t>
            </a:fld>
            <a:endParaRPr lang="en-US" dirty="0"/>
          </a:p>
        </p:txBody>
      </p:sp>
    </p:spTree>
    <p:extLst>
      <p:ext uri="{BB962C8B-B14F-4D97-AF65-F5344CB8AC3E}">
        <p14:creationId xmlns:p14="http://schemas.microsoft.com/office/powerpoint/2010/main" val="245574786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105 is a continuation of Example 17.7</a:t>
            </a:r>
            <a:r>
              <a:rPr lang="en-US" baseline="0" dirty="0"/>
              <a:t> – </a:t>
            </a:r>
            <a:r>
              <a:rPr lang="en-US" dirty="0">
                <a:solidFill>
                  <a:srgbClr val="000000"/>
                </a:solidFill>
              </a:rPr>
              <a:t>Vertical Vessel</a:t>
            </a:r>
            <a:r>
              <a:rPr lang="en-US" baseline="0" dirty="0"/>
              <a:t>.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105</a:t>
            </a:fld>
            <a:endParaRPr lang="en-US" dirty="0"/>
          </a:p>
        </p:txBody>
      </p:sp>
    </p:spTree>
    <p:extLst>
      <p:ext uri="{BB962C8B-B14F-4D97-AF65-F5344CB8AC3E}">
        <p14:creationId xmlns:p14="http://schemas.microsoft.com/office/powerpoint/2010/main" val="235109565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106 is a continuation of Example 17.7</a:t>
            </a:r>
            <a:r>
              <a:rPr lang="en-US" baseline="0" dirty="0"/>
              <a:t> – </a:t>
            </a:r>
            <a:r>
              <a:rPr lang="en-US" dirty="0">
                <a:solidFill>
                  <a:srgbClr val="000000"/>
                </a:solidFill>
              </a:rPr>
              <a:t>Vertical Vessel</a:t>
            </a:r>
            <a:r>
              <a:rPr lang="en-US" baseline="0" dirty="0"/>
              <a:t>. </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procedures outlined in ASME BVPC Section VIII, Division 2, Paragraph 4.4 using a factor of safety of 1.0 will be used below to determine the adequacy of the vessel support skirt under seismic loads based on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The ASME procedures check many different limit states to arrive at the allowable stress for a particular loading.  The example below only identifies the governing conditions for this particular vessel.  Please note that all “allowable” stresses shown below are based on a factor of safety of 1.0.  Nomenclature is defined in ASME BVPC Section VIII, Division 2.</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106</a:t>
            </a:fld>
            <a:endParaRPr lang="en-US" dirty="0"/>
          </a:p>
        </p:txBody>
      </p:sp>
    </p:spTree>
    <p:extLst>
      <p:ext uri="{BB962C8B-B14F-4D97-AF65-F5344CB8AC3E}">
        <p14:creationId xmlns:p14="http://schemas.microsoft.com/office/powerpoint/2010/main" val="528158462"/>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107 is a continuation of Example 17.7</a:t>
            </a:r>
            <a:r>
              <a:rPr lang="en-US" baseline="0" dirty="0"/>
              <a:t> – </a:t>
            </a:r>
            <a:r>
              <a:rPr lang="en-US" dirty="0">
                <a:solidFill>
                  <a:srgbClr val="000000"/>
                </a:solidFill>
              </a:rPr>
              <a:t>Vertical Vessel</a:t>
            </a:r>
            <a:r>
              <a:rPr lang="en-US" baseline="0" dirty="0"/>
              <a:t>.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107</a:t>
            </a:fld>
            <a:endParaRPr lang="en-US" dirty="0"/>
          </a:p>
        </p:txBody>
      </p:sp>
    </p:spTree>
    <p:extLst>
      <p:ext uri="{BB962C8B-B14F-4D97-AF65-F5344CB8AC3E}">
        <p14:creationId xmlns:p14="http://schemas.microsoft.com/office/powerpoint/2010/main" val="4039359628"/>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108 is a continuation of Example 17.7</a:t>
            </a:r>
            <a:r>
              <a:rPr lang="en-US" baseline="0" dirty="0"/>
              <a:t> – </a:t>
            </a:r>
            <a:r>
              <a:rPr lang="en-US" dirty="0">
                <a:solidFill>
                  <a:srgbClr val="000000"/>
                </a:solidFill>
              </a:rPr>
              <a:t>Vertical Vessel</a:t>
            </a:r>
            <a:r>
              <a:rPr lang="en-US" baseline="0" dirty="0"/>
              <a:t>. </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support skirt in this example is inadequate for the seismic loads based on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The thickness of the support skirt must be increased and the critical buckling check repeated.</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108</a:t>
            </a:fld>
            <a:endParaRPr lang="en-US" dirty="0"/>
          </a:p>
        </p:txBody>
      </p:sp>
    </p:spTree>
    <p:extLst>
      <p:ext uri="{BB962C8B-B14F-4D97-AF65-F5344CB8AC3E}">
        <p14:creationId xmlns:p14="http://schemas.microsoft.com/office/powerpoint/2010/main" val="3885695262"/>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109 is the “question” slide.</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109</a:t>
            </a:fld>
            <a:endParaRPr lang="en-US" dirty="0"/>
          </a:p>
        </p:txBody>
      </p:sp>
    </p:spTree>
    <p:extLst>
      <p:ext uri="{BB962C8B-B14F-4D97-AF65-F5344CB8AC3E}">
        <p14:creationId xmlns:p14="http://schemas.microsoft.com/office/powerpoint/2010/main" val="2708152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11 is a continuation of Example 17.2</a:t>
            </a:r>
            <a:r>
              <a:rPr lang="en-US" baseline="0" dirty="0"/>
              <a:t> – Pipe Rack.</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11</a:t>
            </a:fld>
            <a:endParaRPr lang="en-US" dirty="0"/>
          </a:p>
        </p:txBody>
      </p:sp>
    </p:spTree>
    <p:extLst>
      <p:ext uri="{BB962C8B-B14F-4D97-AF65-F5344CB8AC3E}">
        <p14:creationId xmlns:p14="http://schemas.microsoft.com/office/powerpoint/2010/main" val="460620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12 is a continuation of Example 17.2</a:t>
            </a:r>
            <a:r>
              <a:rPr lang="en-US" baseline="0" dirty="0"/>
              <a:t> – Pipe Rack.</a:t>
            </a:r>
            <a:endParaRPr lang="en-US" dirty="0"/>
          </a:p>
          <a:p>
            <a:endParaRPr lang="en-US" dirty="0"/>
          </a:p>
          <a:p>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15.4.1.1 directs the user to use the largest value of </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kern="1200" dirty="0">
                <a:solidFill>
                  <a:schemeClr val="tx1"/>
                </a:solidFill>
                <a:effectLst/>
                <a:latin typeface="Arial" pitchFamily="34" charset="0"/>
                <a:ea typeface="+mn-ea"/>
                <a:cs typeface="+mn-cs"/>
              </a:rPr>
              <a:t> based on the applicable reference document listed in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Chapter 23, the largest value selected from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1.5-2, or as specified elsewhere in </a:t>
            </a:r>
            <a:r>
              <a:rPr lang="en-US" sz="1100" i="1" kern="1200" dirty="0">
                <a:solidFill>
                  <a:schemeClr val="tx1"/>
                </a:solidFill>
                <a:effectLst/>
                <a:latin typeface="Arial" pitchFamily="34" charset="0"/>
                <a:ea typeface="+mn-ea"/>
                <a:cs typeface="+mn-cs"/>
              </a:rPr>
              <a:t>Standard</a:t>
            </a:r>
            <a:r>
              <a:rPr lang="en-US" sz="1100" kern="1200" dirty="0">
                <a:solidFill>
                  <a:schemeClr val="tx1"/>
                </a:solidFill>
                <a:effectLst/>
                <a:latin typeface="Arial" pitchFamily="34" charset="0"/>
                <a:ea typeface="+mn-ea"/>
                <a:cs typeface="+mn-cs"/>
              </a:rPr>
              <a:t> Chapter 15.  It is important to be aware of the requirements of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Section 15.4.1.1.  While the importance factor for most structures will be determined based on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1.5-2, there are reference documents that define importance factors greater than those found in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1.5-2. </a:t>
            </a:r>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12</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13 i</a:t>
            </a:r>
            <a:r>
              <a:rPr lang="en-US" dirty="0"/>
              <a:t>s a continuation of Example 17.2</a:t>
            </a:r>
            <a:r>
              <a:rPr lang="en-US" baseline="0" dirty="0"/>
              <a:t> – Pipe Rack.</a:t>
            </a:r>
            <a:endParaRPr lang="en-US" dirty="0"/>
          </a:p>
          <a:p>
            <a:endParaRPr lang="en-US" sz="1100" kern="1200" dirty="0">
              <a:solidFill>
                <a:schemeClr val="tx1"/>
              </a:solidFill>
              <a:effectLst/>
              <a:latin typeface="Arial" pitchFamily="34" charset="0"/>
              <a:ea typeface="+mn-ea"/>
              <a:cs typeface="+mn-cs"/>
            </a:endParaRPr>
          </a:p>
          <a:p>
            <a:r>
              <a:rPr lang="en-US" sz="1100" kern="1200" dirty="0">
                <a:solidFill>
                  <a:schemeClr val="tx1"/>
                </a:solidFill>
                <a:effectLst/>
                <a:latin typeface="Arial" pitchFamily="34" charset="0"/>
                <a:ea typeface="+mn-ea"/>
                <a:cs typeface="+mn-cs"/>
              </a:rPr>
              <a:t>According to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15.4-1, either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12.2-1 or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Table 15.4-1 may be used to determine the seismic parameters, although mixing and matching of values and requirements from the tables is not allowed.  In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Chapter 15, selected nonbuilding structures similar to buildings are provided an option where both lower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values and less restrictive height limits are specified.  This option permits selected types of nonbuilding structures which have performed well in past earthquakes to be constructed with fewer restrictions in Seismic Design Categories D, E and F provided seismic detailing is used and design force levels are considerably higher.  The </a:t>
            </a:r>
            <a:r>
              <a:rPr lang="en-US" sz="1100" i="1" kern="1200" dirty="0">
                <a:solidFill>
                  <a:schemeClr val="tx1"/>
                </a:solidFill>
                <a:effectLst/>
                <a:latin typeface="Arial" pitchFamily="34" charset="0"/>
                <a:ea typeface="+mn-ea"/>
                <a:cs typeface="+mn-cs"/>
              </a:rPr>
              <a:t>R </a:t>
            </a:r>
            <a:r>
              <a:rPr lang="en-US" sz="1100" kern="1200" dirty="0">
                <a:solidFill>
                  <a:schemeClr val="tx1"/>
                </a:solidFill>
                <a:effectLst/>
                <a:latin typeface="Arial" pitchFamily="34" charset="0"/>
                <a:ea typeface="+mn-ea"/>
                <a:cs typeface="+mn-cs"/>
              </a:rPr>
              <a:t>value-height limit trade-off recognizes that the size of some nonbuilding structures is determined by factors other than traditional loadings and result in structures that are much stronger than required for seismic loadings (Soules, 2006).  Therefore, the structure’s ductility demand is generally much lower than a corresponding building.  The </a:t>
            </a:r>
            <a:r>
              <a:rPr lang="en-US" sz="1100" i="1" kern="1200" dirty="0">
                <a:solidFill>
                  <a:schemeClr val="tx1"/>
                </a:solidFill>
                <a:effectLst/>
                <a:latin typeface="Arial" pitchFamily="34" charset="0"/>
                <a:ea typeface="+mn-ea"/>
                <a:cs typeface="+mn-cs"/>
              </a:rPr>
              <a:t>R </a:t>
            </a:r>
            <a:r>
              <a:rPr lang="en-US" sz="1100" kern="1200" dirty="0">
                <a:solidFill>
                  <a:schemeClr val="tx1"/>
                </a:solidFill>
                <a:effectLst/>
                <a:latin typeface="Arial" pitchFamily="34" charset="0"/>
                <a:ea typeface="+mn-ea"/>
                <a:cs typeface="+mn-cs"/>
              </a:rPr>
              <a:t>value-height trade-off also attempts to obtain the same structural performance at the increased heights. The user will find that the option of reduced </a:t>
            </a:r>
            <a:r>
              <a:rPr lang="en-US" sz="1100" i="1" kern="1200" dirty="0">
                <a:solidFill>
                  <a:schemeClr val="tx1"/>
                </a:solidFill>
                <a:effectLst/>
                <a:latin typeface="Arial" pitchFamily="34" charset="0"/>
                <a:ea typeface="+mn-ea"/>
                <a:cs typeface="+mn-cs"/>
              </a:rPr>
              <a:t>R </a:t>
            </a:r>
            <a:r>
              <a:rPr lang="en-US" sz="1100" kern="1200" dirty="0">
                <a:solidFill>
                  <a:schemeClr val="tx1"/>
                </a:solidFill>
                <a:effectLst/>
                <a:latin typeface="Arial" pitchFamily="34" charset="0"/>
                <a:ea typeface="+mn-ea"/>
                <a:cs typeface="+mn-cs"/>
              </a:rPr>
              <a:t>value with less restricted height will prove to be the economical choice in most situations due to the relative cost of materials and construction labor.  It must be emphasized that the </a:t>
            </a:r>
            <a:r>
              <a:rPr lang="en-US" sz="1100" i="1" kern="1200" dirty="0">
                <a:solidFill>
                  <a:schemeClr val="tx1"/>
                </a:solidFill>
                <a:effectLst/>
                <a:latin typeface="Arial" pitchFamily="34" charset="0"/>
                <a:ea typeface="+mn-ea"/>
                <a:cs typeface="+mn-cs"/>
              </a:rPr>
              <a:t>R </a:t>
            </a:r>
            <a:r>
              <a:rPr lang="en-US" sz="1100" kern="1200" dirty="0">
                <a:solidFill>
                  <a:schemeClr val="tx1"/>
                </a:solidFill>
                <a:effectLst/>
                <a:latin typeface="Arial" pitchFamily="34" charset="0"/>
                <a:ea typeface="+mn-ea"/>
                <a:cs typeface="+mn-cs"/>
              </a:rPr>
              <a:t>value-height limit trade-off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15.4-1 applies only to nonbuilding structures similar to buildings and cannot be applied to building structures.</a:t>
            </a:r>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13</a:t>
            </a:fld>
            <a:endParaRPr lang="en-US" dirty="0"/>
          </a:p>
        </p:txBody>
      </p:sp>
    </p:spTree>
    <p:extLst>
      <p:ext uri="{BB962C8B-B14F-4D97-AF65-F5344CB8AC3E}">
        <p14:creationId xmlns:p14="http://schemas.microsoft.com/office/powerpoint/2010/main" val="1381222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14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Ordinary steel moment frames are retained for use in nonbuilding structures such as pipe racks because they allow greater flexibility for accommodating process piping and are easier to design and construct than special steel moment frames.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14</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15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For nonbuilding structures, the fundamental period is generally approximated for the first iteration and must be verified with final calculations.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15.4.4 makes clear that the approximate period equations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12.8.2 do not apply to nonbuilding structures.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15</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16 </a:t>
            </a:r>
            <a:r>
              <a:rPr lang="en-US" dirty="0"/>
              <a:t>is a continuation of Example 17.2</a:t>
            </a:r>
            <a:r>
              <a:rPr lang="en-US" baseline="0" dirty="0"/>
              <a:t> – Pipe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Always remember to check the minimum base shear value.</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16</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17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piping dead weight includes the weight of the fluid</a:t>
            </a:r>
            <a:r>
              <a:rPr lang="en-US" sz="1100" kern="1200" baseline="0" dirty="0">
                <a:solidFill>
                  <a:schemeClr val="tx1"/>
                </a:solidFill>
                <a:effectLst/>
                <a:latin typeface="Arial" pitchFamily="34" charset="0"/>
                <a:ea typeface="+mn-ea"/>
                <a:cs typeface="+mn-cs"/>
              </a:rPr>
              <a:t> in the pipe.  In ASCE 7-16 Chapter 3, this topic is discussed under Section 3.1.3 “Weight of Fixed Service Equipment”.</a:t>
            </a: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17</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18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lateral drift must be checked with regard to acceptable limits.  The acceptable limits for nonbuilding structures are not found in codes.  Rather, the limits are what is acceptable for the performance of the piping.  In general, piping can safely accommodate the amount of lateral drift calculated in this example.  P-delta effects must also be considered and checked as required in</a:t>
            </a:r>
            <a:r>
              <a:rPr lang="en-US" sz="1100" i="1" kern="1200" dirty="0">
                <a:solidFill>
                  <a:schemeClr val="tx1"/>
                </a:solidFill>
                <a:effectLst/>
                <a:latin typeface="Arial" pitchFamily="34" charset="0"/>
                <a:ea typeface="+mn-ea"/>
                <a:cs typeface="+mn-cs"/>
              </a:rPr>
              <a:t>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15.4.5.</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18</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19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Some nonbuilding structures are designed with parameters from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12.2-1 or 15.4-1 if they are termed “nonbuilding structures similar to buildings”.  For such structures (assigned to Seismic Design Category D, E, or F) the redundancy factor applies.  Pipe racks, being fairly simple moment frames or braced frames, are in the category similar to buildings.  Because this structure is assigned to Seismic Design Category D,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12.3.4.2 applies.</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19</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2 is the table of contents for the presentation.   SDC stands for Seismic Design Category</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a:t>
            </a:fld>
            <a:endParaRPr lang="en-US" dirty="0"/>
          </a:p>
        </p:txBody>
      </p:sp>
    </p:spTree>
    <p:extLst>
      <p:ext uri="{BB962C8B-B14F-4D97-AF65-F5344CB8AC3E}">
        <p14:creationId xmlns:p14="http://schemas.microsoft.com/office/powerpoint/2010/main" val="3740262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20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20</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21 </a:t>
            </a:r>
            <a:r>
              <a:rPr lang="en-US" dirty="0"/>
              <a:t>is a continuation of Example 17.2</a:t>
            </a:r>
            <a:r>
              <a:rPr lang="en-US" baseline="0" dirty="0"/>
              <a:t> – Pipe Rack.</a:t>
            </a:r>
            <a:endParaRPr lang="en-US" dirty="0"/>
          </a:p>
          <a:p>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21</a:t>
            </a:fld>
            <a:endParaRPr lang="en-US" dirty="0"/>
          </a:p>
        </p:txBody>
      </p:sp>
    </p:spTree>
    <p:extLst>
      <p:ext uri="{BB962C8B-B14F-4D97-AF65-F5344CB8AC3E}">
        <p14:creationId xmlns:p14="http://schemas.microsoft.com/office/powerpoint/2010/main" val="1381222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a:t>
            </a:r>
            <a:r>
              <a:rPr lang="en-US" sz="1100" kern="1200" baseline="0" dirty="0">
                <a:solidFill>
                  <a:schemeClr val="tx1"/>
                </a:solidFill>
                <a:effectLst/>
                <a:latin typeface="Arial" pitchFamily="34" charset="0"/>
                <a:ea typeface="+mn-ea"/>
                <a:cs typeface="+mn-cs"/>
              </a:rPr>
              <a:t> 22</a:t>
            </a:r>
            <a:r>
              <a:rPr lang="en-US" sz="1100" kern="1200" dirty="0">
                <a:solidFill>
                  <a:schemeClr val="tx1"/>
                </a:solidFill>
                <a:effectLst/>
                <a:latin typeface="Arial" pitchFamily="34" charset="0"/>
                <a:ea typeface="+mn-ea"/>
                <a:cs typeface="+mn-cs"/>
              </a:rPr>
              <a:t>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22</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23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For nonbuilding structures, the fundamental period is generally approximated for the first iteration and must be verified with final calculations.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15.4.4 makes clear that the approximate period equations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12.8.2 do not apply to nonbuilding structures.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23</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24</a:t>
            </a:r>
            <a:r>
              <a:rPr lang="en-US" sz="1100" kern="1200" baseline="0" dirty="0">
                <a:solidFill>
                  <a:schemeClr val="tx1"/>
                </a:solidFill>
                <a:effectLst/>
                <a:latin typeface="Arial" pitchFamily="34" charset="0"/>
                <a:ea typeface="+mn-ea"/>
                <a:cs typeface="+mn-cs"/>
              </a:rPr>
              <a:t>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Always remember to check the minimum base shear value.</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24</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25</a:t>
            </a:r>
            <a:r>
              <a:rPr lang="en-US" sz="1100" kern="1200" baseline="0" dirty="0">
                <a:solidFill>
                  <a:schemeClr val="tx1"/>
                </a:solidFill>
                <a:effectLst/>
                <a:latin typeface="Arial" pitchFamily="34" charset="0"/>
                <a:ea typeface="+mn-ea"/>
                <a:cs typeface="+mn-cs"/>
              </a:rPr>
              <a:t>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piping dead weight includes the weight of the fluid</a:t>
            </a:r>
            <a:r>
              <a:rPr lang="en-US" sz="1100" kern="1200" baseline="0" dirty="0">
                <a:solidFill>
                  <a:schemeClr val="tx1"/>
                </a:solidFill>
                <a:effectLst/>
                <a:latin typeface="Arial" pitchFamily="34" charset="0"/>
                <a:ea typeface="+mn-ea"/>
                <a:cs typeface="+mn-cs"/>
              </a:rPr>
              <a:t> in the pipe.  In ASCE 7-16 Chapter 3, this topic is discussed under Section 3.1.3 “Weight of Fixed Service Equipment”.  In this example problem, only one panel of bracing is present in the longitudinal direction.</a:t>
            </a: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25</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26</a:t>
            </a:r>
            <a:r>
              <a:rPr lang="en-US" sz="1100" kern="1200" baseline="0" dirty="0">
                <a:solidFill>
                  <a:schemeClr val="tx1"/>
                </a:solidFill>
                <a:effectLst/>
                <a:latin typeface="Arial" pitchFamily="34" charset="0"/>
                <a:ea typeface="+mn-ea"/>
                <a:cs typeface="+mn-cs"/>
              </a:rPr>
              <a:t>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26</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27</a:t>
            </a:r>
            <a:r>
              <a:rPr lang="en-US" sz="1100" kern="1200" baseline="0" dirty="0">
                <a:solidFill>
                  <a:schemeClr val="tx1"/>
                </a:solidFill>
                <a:effectLst/>
                <a:latin typeface="Arial" pitchFamily="34" charset="0"/>
                <a:ea typeface="+mn-ea"/>
                <a:cs typeface="+mn-cs"/>
              </a:rPr>
              <a:t> </a:t>
            </a:r>
            <a:r>
              <a:rPr lang="en-US" dirty="0"/>
              <a:t>is a continuation of Example 17.2</a:t>
            </a:r>
            <a:r>
              <a:rPr lang="en-US" baseline="0" dirty="0"/>
              <a:t> – Pipe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Some nonbuilding structures are designed with parameters from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12.2-1 or 15.4-1 if they are termed “nonbuilding structures similar to buildings”.  For such structures (assigned to Seismic Design Category D, E, or F) the redundancy factor applies.  Pipe racks, being fairly simple moment frames or braced frames, are in the category similar to buildings.  Because this structure is assigned to Seismic Design Category D,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12.3.4.2 applies.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If two bays of bracing were provided on each side of the pipe rack in the longitudinal direction, the pipe rack would meet Condition (a) and qualify for a redundancy factor, </a:t>
            </a:r>
            <a:r>
              <a:rPr lang="en-US" sz="1100" i="1" kern="1200" dirty="0">
                <a:solidFill>
                  <a:schemeClr val="tx1"/>
                </a:solidFill>
                <a:effectLst/>
                <a:latin typeface="Symbol" panose="05050102010706020507" pitchFamily="18" charset="2"/>
                <a:ea typeface="+mn-ea"/>
                <a:cs typeface="+mn-cs"/>
                <a:sym typeface="Symbol"/>
              </a:rPr>
              <a:t></a:t>
            </a:r>
            <a:r>
              <a:rPr lang="en-US" sz="1100" kern="1200" dirty="0">
                <a:solidFill>
                  <a:schemeClr val="tx1"/>
                </a:solidFill>
                <a:effectLst/>
                <a:latin typeface="Arial" pitchFamily="34" charset="0"/>
                <a:ea typeface="+mn-ea"/>
                <a:cs typeface="+mn-cs"/>
              </a:rPr>
              <a:t>, of 1.0 in that direction.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27</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Slide 28</a:t>
            </a:r>
            <a:r>
              <a:rPr lang="en-US" sz="1100" kern="1200" baseline="0" dirty="0">
                <a:solidFill>
                  <a:schemeClr val="tx1"/>
                </a:solidFill>
                <a:effectLst/>
                <a:latin typeface="Arial" pitchFamily="34" charset="0"/>
                <a:ea typeface="+mn-ea"/>
                <a:cs typeface="+mn-cs"/>
              </a:rPr>
              <a:t> </a:t>
            </a:r>
            <a:r>
              <a:rPr lang="en-US" dirty="0"/>
              <a:t>is a continuation of Example 17.2</a:t>
            </a:r>
            <a:r>
              <a:rPr lang="en-US" baseline="0" dirty="0"/>
              <a:t> – Pipe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Because the pipe rack in this example falls in SDC D, </a:t>
            </a:r>
            <a:r>
              <a:rPr lang="en-US" i="0" dirty="0"/>
              <a:t>ASCE 7-16</a:t>
            </a:r>
            <a:r>
              <a:rPr lang="en-US" dirty="0"/>
              <a:t> Section 12.5.4 requires that the braced sections of the pipe rack be evaluated using the orthogonal combination rule of ASCE 7-16 </a:t>
            </a:r>
            <a:r>
              <a:rPr lang="en-US" i="0" dirty="0"/>
              <a:t>Section</a:t>
            </a:r>
            <a:r>
              <a:rPr lang="en-US" dirty="0"/>
              <a:t> 12.5.3a.  Two cases must be checked - 100% transverse seismic force plus 30% longitudinal seismic force and 100% longitudinal seismic force plus 30% transverse seismic force.  The vertical seismic force represented by 0.2S</a:t>
            </a:r>
            <a:r>
              <a:rPr lang="en-US" baseline="-25000" dirty="0"/>
              <a:t>DS</a:t>
            </a:r>
            <a:r>
              <a:rPr lang="en-US" dirty="0"/>
              <a:t>D is only applied once in each load case.  Do not include the vertical seismic force in with both horizontal seismic load combinations.</a:t>
            </a:r>
            <a:r>
              <a:rPr lang="en-US" b="1" dirty="0"/>
              <a:t>  </a:t>
            </a:r>
            <a:r>
              <a:rPr lang="en-US" dirty="0"/>
              <a:t>In this pipe rack example, due to the bracing configuration, the foundation and column anchorage would be the only components impacted by the orthogonal load combinations.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28</a:t>
            </a:fld>
            <a:endParaRPr lang="en-US" dirty="0"/>
          </a:p>
        </p:txBody>
      </p:sp>
    </p:spTree>
    <p:extLst>
      <p:ext uri="{BB962C8B-B14F-4D97-AF65-F5344CB8AC3E}">
        <p14:creationId xmlns:p14="http://schemas.microsoft.com/office/powerpoint/2010/main" val="3211303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figure shows an isometric view of a four-tier, five-bay steel storage rack.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29 shows Example</a:t>
            </a:r>
            <a:r>
              <a:rPr lang="en-US" baseline="0" dirty="0"/>
              <a:t> 17.3 – Steel Storage Rack. </a:t>
            </a:r>
            <a:r>
              <a:rPr lang="en-US" sz="1100" kern="1200" dirty="0">
                <a:solidFill>
                  <a:schemeClr val="tx1"/>
                </a:solidFill>
                <a:effectLst/>
                <a:latin typeface="Arial" pitchFamily="34" charset="0"/>
                <a:ea typeface="+mn-ea"/>
                <a:cs typeface="+mn-cs"/>
              </a:rPr>
              <a:t>The illustration shows an isometric view of a four-tier, five-bay steel storage rack.  The longitudinal direction of the steel storage rack is made up of five equal 5-foot long bays with the center bay braced with x-bracing on the back side of the steel storage rack only.  The transverse direction of the steel storage rack is made up six, four-tier high, 3-foot wide braced frames with x-bracing in each tier.  Each tier is 3-foot high.</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general public has direct access to the aisles and merchandise is stored on the upper racks.  The rack is supported on a slab on grade.  The design operating load for the rack contents is 125 psf on each tier.  The weight of the steel support structure is assumed to be 5 psf on each tier.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29</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3 is the table of contents for the presentation. </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a:t>
            </a:fld>
            <a:endParaRPr lang="en-US" dirty="0"/>
          </a:p>
        </p:txBody>
      </p:sp>
    </p:spTree>
    <p:extLst>
      <p:ext uri="{BB962C8B-B14F-4D97-AF65-F5344CB8AC3E}">
        <p14:creationId xmlns:p14="http://schemas.microsoft.com/office/powerpoint/2010/main" val="37402621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30 is a continuation of Example 17.3</a:t>
            </a:r>
            <a:r>
              <a:rPr lang="en-US" baseline="0" dirty="0"/>
              <a:t> – Steel Storage Rack.</a:t>
            </a:r>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30</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31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In Chapter 17 of FEMA 1051, the requirement for </a:t>
            </a:r>
            <a:r>
              <a:rPr lang="en-US" i="1" baseline="0" dirty="0"/>
              <a:t>I</a:t>
            </a:r>
            <a:r>
              <a:rPr lang="en-US" i="1" baseline="-25000" dirty="0"/>
              <a:t>e</a:t>
            </a:r>
            <a:r>
              <a:rPr lang="en-US" baseline="0" dirty="0"/>
              <a:t> = </a:t>
            </a:r>
            <a:r>
              <a:rPr lang="en-US" i="1" baseline="0" dirty="0"/>
              <a:t>I</a:t>
            </a:r>
            <a:r>
              <a:rPr lang="en-US" i="1" baseline="-25000" dirty="0"/>
              <a:t>p</a:t>
            </a:r>
            <a:r>
              <a:rPr lang="en-US" baseline="0" dirty="0"/>
              <a:t> = 1.5 is shown in Section 15.5.3.5.  Supplement 1 to ASCE 7-16 added a second type of storage rack, Steel Cantilever Storage Rack to Section 15.5.3.  This addition resulted in the renumbering and combination of some previous sections.  The requirement for </a:t>
            </a:r>
            <a:r>
              <a:rPr lang="en-US" i="1" baseline="0" dirty="0"/>
              <a:t>I</a:t>
            </a:r>
            <a:r>
              <a:rPr lang="en-US" i="1" baseline="-25000" dirty="0"/>
              <a:t>e</a:t>
            </a:r>
            <a:r>
              <a:rPr lang="en-US" baseline="0" dirty="0"/>
              <a:t> = </a:t>
            </a:r>
            <a:r>
              <a:rPr lang="en-US" i="1" baseline="0" dirty="0"/>
              <a:t>I</a:t>
            </a:r>
            <a:r>
              <a:rPr lang="en-US" i="1" baseline="-25000" dirty="0"/>
              <a:t>p</a:t>
            </a:r>
            <a:r>
              <a:rPr lang="en-US" baseline="0" dirty="0"/>
              <a:t> = 1.5 is now shown in Section 15.5.3.3.1.</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31</a:t>
            </a:fld>
            <a:endParaRPr lang="en-US" dirty="0"/>
          </a:p>
        </p:txBody>
      </p:sp>
    </p:spTree>
    <p:extLst>
      <p:ext uri="{BB962C8B-B14F-4D97-AF65-F5344CB8AC3E}">
        <p14:creationId xmlns:p14="http://schemas.microsoft.com/office/powerpoint/2010/main" val="34016462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32 is a continuation of Example 17.3</a:t>
            </a:r>
            <a:r>
              <a:rPr lang="en-US" baseline="0" dirty="0"/>
              <a:t> – Steel Storage Rack.</a:t>
            </a:r>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32</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33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Section 15.5.3.1 allows designers some latitude in selecting the seismic design methodology.  Designers may use the Rack Manufacturer’s Institute specification (MH16.1-2012) to design steel storage racks as modified by Sections 15.5.3.1.1 and 15.5.3.1.2.  In other words, racks designed using the RMI method of Section 15.5.3.1 are deemed to comply as long as the anchorage of the rack complies with Sections 15.5.3..11 and 15.5.3..12.  RMI reproduces the seismic ground motion maps from ASCE 7-10.  The intent of the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is to always use the ground motions defined in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11.4 and not the ground motions defined in a reference standard, such as RMI.  ASCE 7-16 Section 15.5.3 has been revised to make this point clear.  As an alternate, designers may use the requirements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15.5.3.3.  The RMI approach will be used in this example.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Please note that FEMA 1051 was created before Supplement 1 to ASCE 7-16 was published. </a:t>
            </a:r>
            <a:r>
              <a:rPr lang="en-US" baseline="0" dirty="0"/>
              <a:t>In Chapter 17 of FEMA 1051, some of the references to steel storage rack requirements are no longer correct.  Supplement 1 to ASCE 7-16 added a second type of storage rack, Steel Cantilever Storage Rack to Section 15.5.3.  This addition resulted in the renumbering and combination of some previous sections. </a:t>
            </a: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33</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34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34</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35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35</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36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36</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37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37</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38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38</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39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39</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4 is a discussion of the differences between nonbuilding structures and nonstructural components.</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a:t>
            </a:fld>
            <a:endParaRPr lang="en-US" dirty="0"/>
          </a:p>
        </p:txBody>
      </p:sp>
    </p:spTree>
    <p:extLst>
      <p:ext uri="{BB962C8B-B14F-4D97-AF65-F5344CB8AC3E}">
        <p14:creationId xmlns:p14="http://schemas.microsoft.com/office/powerpoint/2010/main" val="37402621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40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While RMI is generally viewed as deeming to comply with the </a:t>
            </a:r>
            <a:r>
              <a:rPr lang="en-US" sz="1100" i="0" kern="1200" dirty="0">
                <a:solidFill>
                  <a:schemeClr val="tx1"/>
                </a:solidFill>
                <a:effectLst/>
                <a:latin typeface="Arial" pitchFamily="34" charset="0"/>
                <a:ea typeface="+mn-ea"/>
                <a:cs typeface="+mn-cs"/>
              </a:rPr>
              <a:t>ASCE 7-16, ASCE 7-16 </a:t>
            </a:r>
            <a:r>
              <a:rPr lang="en-US" sz="1100" kern="1200" dirty="0">
                <a:solidFill>
                  <a:schemeClr val="tx1"/>
                </a:solidFill>
                <a:effectLst/>
                <a:latin typeface="Arial" pitchFamily="34" charset="0"/>
                <a:ea typeface="+mn-ea"/>
                <a:cs typeface="+mn-cs"/>
              </a:rPr>
              <a:t>Sections 15.5.3.1.1 and 15.5.3.1.2 were added to address deficiencies in RMI with regards to anchorage.  </a:t>
            </a:r>
            <a:r>
              <a:rPr lang="en-US" sz="1100" i="1" kern="1200" dirty="0">
                <a:solidFill>
                  <a:schemeClr val="tx1"/>
                </a:solidFill>
                <a:effectLst/>
                <a:latin typeface="Arial" pitchFamily="34" charset="0"/>
                <a:ea typeface="+mn-ea"/>
                <a:cs typeface="+mn-cs"/>
              </a:rPr>
              <a:t>Standard</a:t>
            </a:r>
            <a:r>
              <a:rPr lang="en-US" sz="1100" kern="1200" dirty="0">
                <a:solidFill>
                  <a:schemeClr val="tx1"/>
                </a:solidFill>
                <a:effectLst/>
                <a:latin typeface="Arial" pitchFamily="34" charset="0"/>
                <a:ea typeface="+mn-ea"/>
                <a:cs typeface="+mn-cs"/>
              </a:rPr>
              <a:t> Section 15.5.3.1.1 was added to modify RMI Section 7.1.2 to require that the rack’s anchorage to concrete or masonry be based on using design forces determined using load combinations with overstrength provided in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12.4.3.2 and to require that the anchorage of the rack to concrete comply with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15.4.9.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15.5.3.1.2 was added to modify RMI Section 7.1.4 to require that shim stacks be interlocked or welded together in order to transfer shear forces to the foundation and that bending in the anchors associated with the shims or grout be taken into account in the design of the anchors.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40</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41 is a continuation of Example 17.3</a:t>
            </a:r>
            <a:r>
              <a:rPr lang="en-US" baseline="0" dirty="0"/>
              <a:t> – Steel Storage Rack.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400" dirty="0"/>
              <a:t>If the torsion were to be distributed to each end of the storage rack, the engineer would be required to calculate the transfer of torsional forces in diaphragm action in the shelving, which may be impractical.  Therefore, north-south braces are provided in each bay.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sz="1100" i="0" kern="1200" dirty="0">
              <a:solidFill>
                <a:schemeClr val="tx1"/>
              </a:solidFill>
              <a:effectLst/>
              <a:latin typeface="Arial"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41</a:t>
            </a:fld>
            <a:endParaRPr lang="en-US" dirty="0"/>
          </a:p>
        </p:txBody>
      </p:sp>
    </p:spTree>
    <p:extLst>
      <p:ext uri="{BB962C8B-B14F-4D97-AF65-F5344CB8AC3E}">
        <p14:creationId xmlns:p14="http://schemas.microsoft.com/office/powerpoint/2010/main" val="23514568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first figure shows an view of a braced steel frame supporting a hanging boiler</a:t>
            </a:r>
            <a:endParaRPr lang="en-US" dirty="0"/>
          </a:p>
          <a:p>
            <a:endParaRPr lang="en-US" dirty="0"/>
          </a:p>
          <a:p>
            <a:r>
              <a:rPr lang="en-US" dirty="0"/>
              <a:t>Slide 42 shows Example</a:t>
            </a:r>
            <a:r>
              <a:rPr lang="en-US" baseline="0" dirty="0"/>
              <a:t> 17.4 – Electric Generating Power Plant. </a:t>
            </a:r>
            <a:r>
              <a:rPr lang="en-US" sz="1100" kern="1200" dirty="0">
                <a:solidFill>
                  <a:schemeClr val="tx1"/>
                </a:solidFill>
                <a:effectLst/>
                <a:latin typeface="Arial" pitchFamily="34" charset="0"/>
                <a:ea typeface="+mn-ea"/>
                <a:cs typeface="+mn-cs"/>
              </a:rPr>
              <a:t>The illustration shows two figures.  The first figure shows an isometric view of a braced steel frame supporting a hanging boiler.  The frame is 230 feet in the north-south direction, 185 feet in the east-west direction, and 240 feet high.  The second figure shows a Section A-A through the boiler.  The boiler is shown suspended from plate girders attached to the top of the frame.  The boiler is shown with additional lateral supports, known as buck stays, along the sides of the boiler.</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42</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43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Large boilers in coal-fired electric power plants generally are suspended from the supporting steel near the roof level.  Additional lateral supports (called buck stays) are provided near the bottom of the boiler.  The buck stays resist lateral forces but allow the boiler to move vertically.  Lateral seismic forces are resisted at the roof and at the buck stay level.  Close coordination with the boiler manufacturer is required in order to determine the proper distribution of seismic forces.</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43</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44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44</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45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45</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46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46</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47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a:p>
            <a:r>
              <a:rPr lang="en-US" sz="1100" kern="1200" dirty="0">
                <a:solidFill>
                  <a:schemeClr val="tx1"/>
                </a:solidFill>
                <a:effectLst/>
                <a:latin typeface="Arial" pitchFamily="34" charset="0"/>
                <a:ea typeface="+mn-ea"/>
                <a:cs typeface="+mn-cs"/>
              </a:rPr>
              <a:t>According to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15.4.1(1), either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Table 12.2-1 or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15.4-1 may be used to determine the seismic parameters, although mixing and matching of values and requirements from the tables is not allowed.  If the structure were classified as a “building,” its height would be limited to 35 feet for a Seismic Design Category D ordinary steel concentrically braced frame, according to </a:t>
            </a:r>
            <a:r>
              <a:rPr lang="en-US" sz="1100" i="0" kern="1200" dirty="0">
                <a:solidFill>
                  <a:schemeClr val="tx1"/>
                </a:solidFill>
                <a:effectLst/>
                <a:latin typeface="Arial" pitchFamily="34" charset="0"/>
                <a:ea typeface="+mn-ea"/>
                <a:cs typeface="+mn-cs"/>
              </a:rPr>
              <a:t>ASCE 7-16</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Table 12.2-1.  A review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12.2-1 shows that three steel high ductility braced frame systems (two eccentrically braced systems and the special concentrically braced system) and two special moment frame systems can be used at a height of 240 feet.  In most of these cases, the additional requirements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12.2.5.4 must be met to qualify the system at a height of 240 feet.  Boiler buildings normally are constructed using ordinary concentrically braced frames.</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Chapter 15 of the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presents options to increase height limits for design of some nonbuilding structures similar to buildings where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factors are reduced.  For this example, an ordinary steel concentrically braced frame with unlimited height is chosen from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15.4-1.  By using a significantly reduced </a:t>
            </a:r>
            <a:r>
              <a:rPr lang="en-US" sz="1100" i="1" kern="1200" dirty="0">
                <a:solidFill>
                  <a:schemeClr val="tx1"/>
                </a:solidFill>
                <a:effectLst/>
                <a:latin typeface="Arial" pitchFamily="34" charset="0"/>
                <a:ea typeface="+mn-ea"/>
                <a:cs typeface="+mn-cs"/>
              </a:rPr>
              <a:t>R </a:t>
            </a:r>
            <a:r>
              <a:rPr lang="en-US" sz="1100" kern="1200" dirty="0">
                <a:solidFill>
                  <a:schemeClr val="tx1"/>
                </a:solidFill>
                <a:effectLst/>
                <a:latin typeface="Arial" pitchFamily="34" charset="0"/>
                <a:ea typeface="+mn-ea"/>
                <a:cs typeface="+mn-cs"/>
              </a:rPr>
              <a:t>value, the seismic design and detailing requirements of AISC 341 need not be applied.</a:t>
            </a:r>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47</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48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48</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49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49</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a:t>Slide 5 shows Table 17-1, which provides a simple method to determine if the structure in question is a nonbuilding structure or a nonstructural component.</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a:t>Additional discussion on determining</a:t>
            </a:r>
            <a:r>
              <a:rPr lang="en-US" baseline="0" dirty="0"/>
              <a:t> if the structure is a nonstructural component or a nonbuilding structure can be found in </a:t>
            </a:r>
            <a:r>
              <a:rPr lang="en-US" dirty="0"/>
              <a:t>Bachman, Robert and Dowty, Susan, “</a:t>
            </a:r>
            <a:r>
              <a:rPr lang="en-US" i="1" dirty="0"/>
              <a:t>Nonstructural Component or Nonbuilding Structure?</a:t>
            </a:r>
            <a:r>
              <a:rPr lang="en-US" dirty="0"/>
              <a:t>”,</a:t>
            </a:r>
            <a:r>
              <a:rPr lang="en-US" i="1" dirty="0"/>
              <a:t> </a:t>
            </a:r>
            <a:r>
              <a:rPr lang="en-US" dirty="0"/>
              <a:t>Building Safety Journal, International Code Council, April-May 2008.</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a:t>
            </a:fld>
            <a:endParaRPr lang="en-US" dirty="0"/>
          </a:p>
        </p:txBody>
      </p:sp>
    </p:spTree>
    <p:extLst>
      <p:ext uri="{BB962C8B-B14F-4D97-AF65-F5344CB8AC3E}">
        <p14:creationId xmlns:p14="http://schemas.microsoft.com/office/powerpoint/2010/main" val="37402621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50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50</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51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It is important to note that each story resists more than 35 percent of the base shear because the boiler is hung from the top of the structure.  Therefore, each story must comply with the requirements of Condition b.  If a story resisted less than 35 percent of the base shear, the requirements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12.3.4.2 would not apply and that story would not be considered in establishing the redundancy factor.</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51</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52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a:p>
            <a:r>
              <a:rPr lang="en-US" sz="1100" kern="1200" dirty="0">
                <a:solidFill>
                  <a:schemeClr val="tx1"/>
                </a:solidFill>
                <a:effectLst/>
                <a:latin typeface="Arial" pitchFamily="34" charset="0"/>
                <a:ea typeface="+mn-ea"/>
                <a:cs typeface="+mn-cs"/>
              </a:rPr>
              <a:t>ASCE 7-16 Section 11.9 defines the vertical response spectrum at the MCE</a:t>
            </a:r>
            <a:r>
              <a:rPr lang="en-US" sz="1100" kern="1200" baseline="-250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level.  Only ASCE 7-16 Chapter 15 invokes the provisions of Section 11.9.  Specifically, ASCE 7-16 Section 15.1.4 requires the use of the provisions of Section 11.9 for tanks, vessels, hanging structures, and nonbuilding structures incorporating horizontal cantilevers.</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Because the boiler building of this example contains a hanging boiler, the provisions of ASCE 7-16 Sections 11.9 and 15.1.4 will be applied to determine the vertical seismic load effect, </a:t>
            </a:r>
            <a:r>
              <a:rPr lang="en-US" sz="1100" i="1" kern="1200" dirty="0">
                <a:solidFill>
                  <a:schemeClr val="tx1"/>
                </a:solidFill>
                <a:effectLst/>
                <a:latin typeface="Arial" pitchFamily="34" charset="0"/>
                <a:ea typeface="+mn-ea"/>
                <a:cs typeface="+mn-cs"/>
              </a:rPr>
              <a:t>E</a:t>
            </a:r>
            <a:r>
              <a:rPr lang="en-US" sz="1100" i="1" kern="1200" baseline="-25000" dirty="0">
                <a:solidFill>
                  <a:schemeClr val="tx1"/>
                </a:solidFill>
                <a:effectLst/>
                <a:latin typeface="Arial" pitchFamily="34" charset="0"/>
                <a:ea typeface="+mn-ea"/>
                <a:cs typeface="+mn-cs"/>
              </a:rPr>
              <a:t>v</a:t>
            </a:r>
            <a:r>
              <a:rPr lang="en-US" sz="1100" kern="1200" dirty="0">
                <a:solidFill>
                  <a:schemeClr val="tx1"/>
                </a:solidFill>
                <a:effectLst/>
                <a:latin typeface="Arial" pitchFamily="34" charset="0"/>
                <a:ea typeface="+mn-ea"/>
                <a:cs typeface="+mn-cs"/>
              </a:rPr>
              <a:t>. </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52</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53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53</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54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54</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55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55</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56 is a continuation of Example 17.4</a:t>
            </a:r>
            <a:r>
              <a:rPr lang="en-US" baseline="0" dirty="0"/>
              <a:t> – </a:t>
            </a:r>
            <a:r>
              <a:rPr lang="en-US" dirty="0">
                <a:solidFill>
                  <a:srgbClr val="000000"/>
                </a:solidFill>
              </a:rPr>
              <a:t>Electric Generating Power Plant</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56</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a:t>
            </a:r>
            <a:r>
              <a:rPr lang="en-US" sz="1100" kern="1200" baseline="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plan and elevation views of a pier showing two rows of four piles each running in the north-south direction. </a:t>
            </a:r>
            <a:endParaRPr lang="en-US" dirty="0"/>
          </a:p>
          <a:p>
            <a:endParaRPr lang="en-US" dirty="0"/>
          </a:p>
          <a:p>
            <a:r>
              <a:rPr lang="en-US" dirty="0"/>
              <a:t>Slide 57 shows Example</a:t>
            </a:r>
            <a:r>
              <a:rPr lang="en-US" baseline="0" dirty="0"/>
              <a:t> 17.5 – Pier/Wharf Design. </a:t>
            </a:r>
            <a:r>
              <a:rPr lang="en-US" sz="1100" kern="1200" dirty="0">
                <a:solidFill>
                  <a:schemeClr val="tx1"/>
                </a:solidFill>
                <a:effectLst/>
                <a:latin typeface="Arial" pitchFamily="34" charset="0"/>
                <a:ea typeface="+mn-ea"/>
                <a:cs typeface="+mn-cs"/>
              </a:rPr>
              <a:t>The illustration shows two figures.  The top figure is a plan view of the pier showing two rows of four piles each running in the north-south direction.  The two rows of piles are spaced 15 feet apart in the east-west direction with a 3-foot overhang for the pier slab.  Beams run between piles in the east-west direction forming moment frames.  In the north-south direction, the left end of the pier is tied to an abutment structure supported on grade.   The lower figure is an elevation view of the pier.  The figure shows the piles extending 30 feet below the sea floor.  The piles extend 30 feet above the see floor, which includes 20 feet below mean sea level and 10 feet above mean sea level.  The figure shows the spacing of the piles in the north-south direction to be 10 feet with a 3-foot overhang for the pier slab.</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57</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58 is a continuation of Example 17.5</a:t>
            </a:r>
            <a:r>
              <a:rPr lang="en-US" baseline="0" dirty="0"/>
              <a:t> – </a:t>
            </a:r>
            <a:r>
              <a:rPr lang="en-US" dirty="0">
                <a:solidFill>
                  <a:srgbClr val="000000"/>
                </a:solidFill>
              </a:rPr>
              <a:t>Pier/Wharf Design</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58</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59 is a continuation of Example 17.5</a:t>
            </a:r>
            <a:r>
              <a:rPr lang="en-US" baseline="0" dirty="0"/>
              <a:t> – </a:t>
            </a:r>
            <a:r>
              <a:rPr lang="en-US" dirty="0">
                <a:solidFill>
                  <a:srgbClr val="000000"/>
                </a:solidFill>
              </a:rPr>
              <a:t>Pier/Wharf Design</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59</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a:t>
            </a:r>
            <a:r>
              <a:rPr lang="en-US" baseline="0" dirty="0"/>
              <a:t> 6 introduces Example Problem 17.1 – Nonbuilding Structures vs. Nonstructural Components.  The slide shows Figure 17-1, a combustion turbine building, on the right. </a:t>
            </a:r>
            <a:r>
              <a:rPr lang="en-US" sz="1100" kern="1200" dirty="0">
                <a:solidFill>
                  <a:schemeClr val="tx1"/>
                </a:solidFill>
                <a:effectLst/>
                <a:latin typeface="Arial" pitchFamily="34" charset="0"/>
                <a:ea typeface="+mn-ea"/>
                <a:cs typeface="+mn-cs"/>
              </a:rPr>
              <a:t>The illustration shows an isometric view of a single story rectangular steel braced frame nonbuilding structure.  The longitudinal direction of the nonbuilding structure is made up of four equal 30-foot long bays with the center two bays braced with chevron bracing.  The transverse direction of the nonbuilding structure is made up of three bays with a total length of 80 feet with the center bay braced with chevron bracing.  The height of the nonbuilding structure is shown as 25 feet.  The roof of the nonbuilding structure is shown supporting 4block shaped inlet filters.  One inlet filter is shown centered on each longitudinal bay.  All 4 inlet filters are shown centered on the middle bay in the transverse direction.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following two examples illustrate the difference between nonbuilding structures that are treated as nonstructural components, using </a:t>
            </a:r>
            <a:r>
              <a:rPr lang="en-US" i="0" dirty="0"/>
              <a:t>ASCE 7-16 </a:t>
            </a:r>
            <a:r>
              <a:rPr lang="en-US" dirty="0"/>
              <a:t>Chapter 13, and those which are designed in accordance with </a:t>
            </a:r>
            <a:r>
              <a:rPr lang="en-US" i="0" dirty="0"/>
              <a:t>ASCE 7-16</a:t>
            </a:r>
            <a:r>
              <a:rPr lang="en-US" dirty="0"/>
              <a:t> Chapter 15.  In many instances, the weight of the supported nonbuilding structure is relatively small compared to the weight of the supporting structure (less than 25% of the combined weight) such that the supported nonbuilding structure will have a relatively small effect on the overall nonlinear earthquake response of the primary structure during design level ground motions.  It is permitted to treat such structures as nonstructural components and use the requirements of </a:t>
            </a:r>
            <a:r>
              <a:rPr lang="en-US" i="0" dirty="0"/>
              <a:t>ASCE 7-16 </a:t>
            </a:r>
            <a:r>
              <a:rPr lang="en-US" dirty="0"/>
              <a:t>Chapter 13 for their design.  Where the weight of the supported structure is relatively large (greater than or equal to 25% of the combined weight) compared to the weight of the supporting structure, the overall response can be affected significantly.  In such cases it is intended that seismic design loads and detailing requirements be determined following the procedures of </a:t>
            </a:r>
            <a:r>
              <a:rPr lang="en-US" i="0" dirty="0"/>
              <a:t>ASCE 7-16 </a:t>
            </a:r>
            <a:r>
              <a:rPr lang="en-US" dirty="0"/>
              <a:t>Chapter 15. Where there are multiple large nonbuilding structures, such as vessels supported on a primary nonbuilding structure and the weight of an individual supported nonbuilding structure does not exceed the 25 percent limit but the combined weight of the supported nonbuilding structures does, it is recommended that the combined analysis and design approach of </a:t>
            </a:r>
            <a:r>
              <a:rPr lang="en-US" i="0" dirty="0"/>
              <a:t>ASCE 7-16 </a:t>
            </a:r>
            <a:r>
              <a:rPr lang="en-US" dirty="0"/>
              <a:t>Chapter 15 be used.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a:t>
            </a:fld>
            <a:endParaRPr lang="en-US" dirty="0"/>
          </a:p>
        </p:txBody>
      </p:sp>
    </p:spTree>
    <p:extLst>
      <p:ext uri="{BB962C8B-B14F-4D97-AF65-F5344CB8AC3E}">
        <p14:creationId xmlns:p14="http://schemas.microsoft.com/office/powerpoint/2010/main" val="10323356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60 is a continuation of Example 17.5</a:t>
            </a:r>
            <a:r>
              <a:rPr lang="en-US" baseline="0" dirty="0"/>
              <a:t> – </a:t>
            </a:r>
            <a:r>
              <a:rPr lang="en-US" dirty="0">
                <a:solidFill>
                  <a:srgbClr val="000000"/>
                </a:solidFill>
              </a:rPr>
              <a:t>Pier/Wharf Design</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60</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61 is a continuation of Example 17.5</a:t>
            </a:r>
            <a:r>
              <a:rPr lang="en-US" baseline="0" dirty="0"/>
              <a:t> – </a:t>
            </a:r>
            <a:r>
              <a:rPr lang="en-US" dirty="0">
                <a:solidFill>
                  <a:srgbClr val="000000"/>
                </a:solidFill>
              </a:rPr>
              <a:t>Pier/Wharf Design</a:t>
            </a:r>
            <a:r>
              <a:rPr lang="en-US" baseline="0" dirty="0"/>
              <a:t>.</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If the structure was classified as a building, an intermediate reinforced concrete moment frame would not be permitted in Seismic Design Category D.</a:t>
            </a:r>
          </a:p>
          <a:p>
            <a:endParaRPr lang="en-US" baseline="0" dirty="0"/>
          </a:p>
          <a:p>
            <a:endParaRPr lang="en-US" baseline="0" dirty="0"/>
          </a:p>
          <a:p>
            <a:r>
              <a:rPr lang="en-US" sz="1100" kern="1200" dirty="0">
                <a:solidFill>
                  <a:schemeClr val="tx1"/>
                </a:solidFill>
                <a:effectLst/>
                <a:latin typeface="Arial" pitchFamily="34" charset="0"/>
                <a:ea typeface="+mn-ea"/>
                <a:cs typeface="+mn-cs"/>
              </a:rPr>
              <a:t>According to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15.4.1(1), either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Table 12.2-1 or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15.4-1 may be used to determine the seismic parameters, although mixing and matching of values and requirements from the tables is not allowed.  If the structure were classified as a “building,” its height would be limited to 35 feet for a Seismic Design Category D ordinary steel concentrically braced frame, according to </a:t>
            </a:r>
            <a:r>
              <a:rPr lang="en-US" sz="1100" i="0" kern="1200" dirty="0">
                <a:solidFill>
                  <a:schemeClr val="tx1"/>
                </a:solidFill>
                <a:effectLst/>
                <a:latin typeface="Arial" pitchFamily="34" charset="0"/>
                <a:ea typeface="+mn-ea"/>
                <a:cs typeface="+mn-cs"/>
              </a:rPr>
              <a:t>ASCE 7-16</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Table 12.2-1.  A review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12.2-1 shows that three steel high ductility braced frame systems (two eccentrically braced systems and the special concentrically braced system) and two special moment frame systems can be used at a height of 240 feet.  In most of these cases, the additional requirements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12.2.5.4 must be met to qualify the system at a height of 240 feet.  Boiler buildings normally are constructed using ordinary concentrically braced frames.</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Chapter 15 of the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presents options to increase height limits for design of some nonbuilding structures similar to buildings where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factors are reduced.  For this example, an ordinary steel concentrically braced frame with unlimited height is chosen from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15.4-1.  By using a significantly reduced </a:t>
            </a:r>
            <a:r>
              <a:rPr lang="en-US" sz="1100" i="1" kern="1200" dirty="0">
                <a:solidFill>
                  <a:schemeClr val="tx1"/>
                </a:solidFill>
                <a:effectLst/>
                <a:latin typeface="Arial" pitchFamily="34" charset="0"/>
                <a:ea typeface="+mn-ea"/>
                <a:cs typeface="+mn-cs"/>
              </a:rPr>
              <a:t>R </a:t>
            </a:r>
            <a:r>
              <a:rPr lang="en-US" sz="1100" kern="1200" dirty="0">
                <a:solidFill>
                  <a:schemeClr val="tx1"/>
                </a:solidFill>
                <a:effectLst/>
                <a:latin typeface="Arial" pitchFamily="34" charset="0"/>
                <a:ea typeface="+mn-ea"/>
                <a:cs typeface="+mn-cs"/>
              </a:rPr>
              <a:t>value, the seismic design and detailing requirements of AISC 341 need not be applied.</a:t>
            </a:r>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61</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62 is a continuation of Example 17.5</a:t>
            </a:r>
            <a:r>
              <a:rPr lang="en-US" baseline="0" dirty="0"/>
              <a:t> – </a:t>
            </a:r>
            <a:r>
              <a:rPr lang="en-US" dirty="0">
                <a:solidFill>
                  <a:srgbClr val="000000"/>
                </a:solidFill>
              </a:rPr>
              <a:t>Pier/Wharf Design</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62</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63 is a continuation of Example 17.5</a:t>
            </a:r>
            <a:r>
              <a:rPr lang="en-US" baseline="0" dirty="0"/>
              <a:t> – </a:t>
            </a:r>
            <a:r>
              <a:rPr lang="en-US" dirty="0">
                <a:solidFill>
                  <a:srgbClr val="000000"/>
                </a:solidFill>
              </a:rPr>
              <a:t>Pier/Wharf Design</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63</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64 is a continuation of Example 17.5</a:t>
            </a:r>
            <a:r>
              <a:rPr lang="en-US" baseline="0" dirty="0"/>
              <a:t> – </a:t>
            </a:r>
            <a:r>
              <a:rPr lang="en-US" dirty="0">
                <a:solidFill>
                  <a:srgbClr val="000000"/>
                </a:solidFill>
              </a:rPr>
              <a:t>Pier/Wharf Design</a:t>
            </a:r>
            <a:r>
              <a:rPr lang="en-US" baseline="0" dirty="0"/>
              <a:t>.</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64</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65 is a continuation of Example 17.5</a:t>
            </a:r>
            <a:r>
              <a:rPr lang="en-US" baseline="0" dirty="0"/>
              <a:t> – </a:t>
            </a:r>
            <a:r>
              <a:rPr lang="en-US" dirty="0">
                <a:solidFill>
                  <a:srgbClr val="000000"/>
                </a:solidFill>
              </a:rPr>
              <a:t>Pier/Wharf Design</a:t>
            </a:r>
            <a:r>
              <a:rPr lang="en-US" baseline="0" dirty="0"/>
              <a:t>.</a:t>
            </a:r>
          </a:p>
          <a:p>
            <a:endParaRPr lang="en-US" baseline="0" dirty="0"/>
          </a:p>
          <a:p>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15.5.6.2 requires that all applicable marine loading combinations be considered (such as those for mooring, berthing, wave and current on piers and wharves).  For this example, additional seismic loads from water flowing around the piles will be considered.  A “virtual” mass (Jacobsen, 1959) of water equal to a column of water of identical dimensions of the circular pile is to be considered in the effective seismic mass. </a:t>
            </a:r>
            <a:endParaRPr lang="en-US" baseline="0" dirty="0"/>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Additional seismic forces from the water due to wave action may also act on the piles.  These additional forces are highly dependent on the acceleration and velocity of the waves and are heavily dependent on the geometry of the body of water.  These forces can be calculated using the Morison Equation (Morison, 1950).  The determination of these forces is beyond the scope of this example.</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65</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66 is a continuation of Example 17.5</a:t>
            </a:r>
            <a:r>
              <a:rPr lang="en-US" baseline="0" dirty="0"/>
              <a:t> – </a:t>
            </a:r>
            <a:r>
              <a:rPr lang="en-US" dirty="0">
                <a:solidFill>
                  <a:srgbClr val="000000"/>
                </a:solidFill>
              </a:rPr>
              <a:t>Pier/Wharf Design</a:t>
            </a:r>
            <a:r>
              <a:rPr lang="en-US" baseline="0" dirty="0"/>
              <a:t>.</a:t>
            </a:r>
          </a:p>
          <a:p>
            <a:endParaRPr lang="en-US" baseline="0" dirty="0"/>
          </a:p>
          <a:p>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15.5.6.2 requires that all applicable marine loading combinations be considered (such as those for mooring, berthing, wave and current on piers and wharves).  For this example, additional seismic loads from water flowing around the piles will be considered.  A “virtual” mass (Jacobsen, 1959) of water equal to a column of water of identical dimensions of the circular pile is to be considered in the effective seismic mass. </a:t>
            </a:r>
            <a:endParaRPr lang="en-US" baseline="0" dirty="0"/>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Additional seismic forces from the water due to wave action may also act on the piles.  These additional forces are highly dependent on the acceleration and velocity of the waves and are heavily dependent on the geometry of the body of water.  These forces can be calculated using the Morison Equation (Morison, 1950).  The determination of these forces is beyond the scope of this example.</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66</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67 is a continuation of Example 17.5</a:t>
            </a:r>
            <a:r>
              <a:rPr lang="en-US" baseline="0" dirty="0"/>
              <a:t> – </a:t>
            </a:r>
            <a:r>
              <a:rPr lang="en-US" dirty="0">
                <a:solidFill>
                  <a:srgbClr val="000000"/>
                </a:solidFill>
              </a:rPr>
              <a:t>Pier/Wharf Design</a:t>
            </a:r>
            <a:r>
              <a:rPr lang="en-US" baseline="0" dirty="0"/>
              <a:t>.</a:t>
            </a:r>
          </a:p>
          <a:p>
            <a:endParaRPr lang="en-US" baseline="0" dirty="0"/>
          </a:p>
          <a:p>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15.5.6.2 requires that all applicable marine loading combinations be considered (such as those for mooring, berthing, wave and current on piers and wharves).  For this example, additional seismic loads from water flowing around the piles will be considered.  A “virtual” mass (Jacobsen, 1959) of water equal to a column of water of identical dimensions of the circular pile is to be considered in the effective seismic mass. </a:t>
            </a:r>
            <a:endParaRPr lang="en-US" baseline="0" dirty="0"/>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Additional seismic forces from the water due to wave action may also act on the piles.  These additional forces are highly dependent on the acceleration and velocity of the waves and are heavily dependent on the geometry of the body of water.  These forces can be calculated using the Morison Equation (Morison, 1950).  The determination of these forces is beyond the scope of this example.</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67</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a:t>
            </a:r>
            <a:r>
              <a:rPr lang="en-US" sz="1100" b="0" kern="1200" baseline="0" dirty="0">
                <a:solidFill>
                  <a:schemeClr val="tx1"/>
                </a:solidFill>
                <a:effectLst/>
                <a:latin typeface="Arial" pitchFamily="34" charset="0"/>
                <a:ea typeface="+mn-ea"/>
                <a:cs typeface="+mn-cs"/>
              </a:rPr>
              <a:t> </a:t>
            </a:r>
            <a:r>
              <a:rPr lang="en-US" sz="1100" b="0" kern="1200" dirty="0">
                <a:solidFill>
                  <a:schemeClr val="tx1"/>
                </a:solidFill>
                <a:effectLst/>
                <a:latin typeface="Arial" pitchFamily="34" charset="0"/>
                <a:ea typeface="+mn-ea"/>
                <a:cs typeface="+mn-cs"/>
              </a:rPr>
              <a:t>shows an elevation view of a fire water storage tank.</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68 shows Example</a:t>
            </a:r>
            <a:r>
              <a:rPr lang="en-US" baseline="0" dirty="0"/>
              <a:t> 17.6.1 – Flat-Bottom Water Storage Tank. </a:t>
            </a:r>
            <a:r>
              <a:rPr lang="en-US" sz="1100" b="0" kern="1200" dirty="0">
                <a:solidFill>
                  <a:schemeClr val="tx1"/>
                </a:solidFill>
                <a:effectLst/>
                <a:latin typeface="Arial" pitchFamily="34" charset="0"/>
                <a:ea typeface="+mn-ea"/>
                <a:cs typeface="+mn-cs"/>
              </a:rPr>
              <a:t>The illustration shows an elevation view of a fire water storage tank.  The diameter of the tank is 20 feet and the height of the tank is 15 feet.  The liquid level is shown as 10 feet with a freeboard of 5 feet.  A graphical representation of a seismic sloshing is shown with a wave height above the liquid level of d</a:t>
            </a:r>
            <a:r>
              <a:rPr lang="en-US" sz="1100" b="0" kern="1200" baseline="-25000" dirty="0">
                <a:solidFill>
                  <a:schemeClr val="tx1"/>
                </a:solidFill>
                <a:effectLst/>
                <a:latin typeface="Arial" pitchFamily="34" charset="0"/>
                <a:ea typeface="+mn-ea"/>
                <a:cs typeface="+mn-cs"/>
              </a:rPr>
              <a:t>s</a:t>
            </a:r>
            <a:r>
              <a:rPr lang="en-US" sz="1100" b="0" kern="1200" dirty="0">
                <a:solidFill>
                  <a:schemeClr val="tx1"/>
                </a:solidFill>
                <a:effectLst/>
                <a:latin typeface="Arial" pitchFamily="34" charset="0"/>
                <a:ea typeface="+mn-ea"/>
                <a:cs typeface="+mn-cs"/>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r>
              <a:rPr lang="en-US" sz="1100" kern="1200" dirty="0">
                <a:solidFill>
                  <a:schemeClr val="tx1"/>
                </a:solidFill>
                <a:effectLst/>
                <a:latin typeface="Arial" pitchFamily="34" charset="0"/>
                <a:ea typeface="+mn-ea"/>
                <a:cs typeface="+mn-cs"/>
              </a:rPr>
              <a:t>The seismic response of tanks and vessels can be significantly different from that of buildings.  For a structure composed of interconnected solid elements, it is not difficult to recognize how ground motions accelerate the structure and cause inertial forces within the structure.  Tanks and vessels, where empty, respond in a similar manner.</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Where there is liquid in the tank, the response is much more complicated.  As earthquake ground motions accelerate the tank shell, the shell applies lateral forces to the liquid.  The response of the liquid to those lateral forces may be amplified significantly if the period content of the earthquake ground motion is similar to the natural sloshing period of the liquid.</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Earthquake-induced impulsive fluid forces are those calculated assuming that the liquid is a solid mass.  Convective fluid forces are those that result from sloshing in the tank.  It is important to account for convective forces on columns and appurtenances inside the tank, because they are affected by sloshing in the same way that waves affect a pier in the ocean.</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Freeboard considerations are critical.  Oftentimes, the roof acts as a structural diaphragm.  If a tank does not have sufficient freeboard, the sloshing wave can rip the roof from the wall of the tank.  This could result in failure of the wall and loss of the liquid within.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1"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Seismic design for liquid-containing tanks and vessels is complicated.  The fluid mass that is effective for impulsive and convective seismic forces is discussed in AWWA D100 and API 650.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68</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69 is a continuation of Example</a:t>
            </a:r>
            <a:r>
              <a:rPr lang="en-US" baseline="0" dirty="0"/>
              <a:t> 17.6.1 – Flat-Bottom Water Storage Tank. </a:t>
            </a:r>
          </a:p>
          <a:p>
            <a:endParaRPr lang="en-US" baseline="0" dirty="0"/>
          </a:p>
          <a:p>
            <a:r>
              <a:rPr lang="en-US" dirty="0"/>
              <a:t>ASCE 7-16 has added two exceptions to the use of AWWA D100.  The exceptions require that the seismic ground motion values be determined according to ASCE 7-16 Section 11.4 and that the seismic freeboard meet the requirements of ASCE 7-16.  AWWA D100 is written in terms of allowable stress design (ASD) while the seismic requirements of the </a:t>
            </a:r>
            <a:r>
              <a:rPr lang="en-US" i="1" dirty="0"/>
              <a:t>Standard</a:t>
            </a:r>
            <a:r>
              <a:rPr lang="en-US" dirty="0"/>
              <a:t> are written in terms of strength design.  AWWA D100 translates the force equations from the </a:t>
            </a:r>
            <a:r>
              <a:rPr lang="en-US" i="0" dirty="0"/>
              <a:t>ASCE 7-16</a:t>
            </a:r>
            <a:r>
              <a:rPr lang="en-US" dirty="0"/>
              <a:t> by substituting 1.4</a:t>
            </a:r>
            <a:r>
              <a:rPr lang="en-US" i="1" dirty="0"/>
              <a:t>R</a:t>
            </a:r>
            <a:r>
              <a:rPr lang="en-US" dirty="0"/>
              <a:t> for </a:t>
            </a:r>
            <a:r>
              <a:rPr lang="en-US" i="1" dirty="0"/>
              <a:t>R</a:t>
            </a:r>
            <a:r>
              <a:rPr lang="en-US" dirty="0"/>
              <a:t>.  For the purposes of this example, all loads are calculated in terms of strength design.  Where appropriate, AWWA D100 equations are referenced for the determination of impulsive and convective (sloshing) masses.</a:t>
            </a:r>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69</a:t>
            </a:fld>
            <a:endParaRPr lang="en-US" dirty="0"/>
          </a:p>
        </p:txBody>
      </p:sp>
    </p:spTree>
    <p:extLst>
      <p:ext uri="{BB962C8B-B14F-4D97-AF65-F5344CB8AC3E}">
        <p14:creationId xmlns:p14="http://schemas.microsoft.com/office/powerpoint/2010/main" val="418753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7 shows Example</a:t>
            </a:r>
            <a:r>
              <a:rPr lang="en-US" baseline="0" dirty="0"/>
              <a:t> 17.1.1 – inlet filters dynamically coupled.</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Because the weight of the inlet filters is 25 percent or more of the combined weight of the nonbuilding structure and the supporting structure (</a:t>
            </a:r>
            <a:r>
              <a:rPr lang="en-US" i="0" dirty="0"/>
              <a:t>ASCE 7-16 Section </a:t>
            </a:r>
            <a:r>
              <a:rPr lang="en-US" dirty="0"/>
              <a:t>15.3.2), the inlet filters are classified as “nonbuilding structures” and the seismic design forces must be determined from analysis of the combined seismic-resistant structural systems.  This would require modeling the filters, the structural components of the filters, and the structural components of the combustion turbine supporting structure to determine accurately the seismic forces on the structural elements as opposed to modeling the filters as lumped masses.</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70 is a continuation of Example</a:t>
            </a:r>
            <a:r>
              <a:rPr lang="en-US" baseline="0" dirty="0"/>
              <a:t> 17.6.1 – Flat-Bottom Water Storage Tank. </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70</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71 is a continuation of Example</a:t>
            </a:r>
            <a:r>
              <a:rPr lang="en-US" baseline="0" dirty="0"/>
              <a:t> 17.6.1 – Flat-Bottom Water Storage Tank. </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71</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72 is a continuation of Example</a:t>
            </a:r>
            <a:r>
              <a:rPr lang="en-US" baseline="0" dirty="0"/>
              <a:t> 17.6.1 – Flat-Bottom Water Storage Tank.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AWWA D100 Section 13.5.1 does not require the computation of the natural period for the first mode of vibration.  The impulsive acceleration is assumed to be equal to </a:t>
            </a:r>
            <a:r>
              <a:rPr lang="en-US" sz="1100" i="1" kern="1200" dirty="0">
                <a:solidFill>
                  <a:schemeClr val="tx1"/>
                </a:solidFill>
                <a:effectLst/>
                <a:latin typeface="Arial" pitchFamily="34" charset="0"/>
                <a:ea typeface="+mn-ea"/>
                <a:cs typeface="+mn-cs"/>
              </a:rPr>
              <a:t>S</a:t>
            </a:r>
            <a:r>
              <a:rPr lang="en-US" sz="1100" i="1" kern="1200" baseline="-25000" dirty="0">
                <a:solidFill>
                  <a:schemeClr val="tx1"/>
                </a:solidFill>
                <a:effectLst/>
                <a:latin typeface="Arial" pitchFamily="34" charset="0"/>
                <a:ea typeface="+mn-ea"/>
                <a:cs typeface="+mn-cs"/>
              </a:rPr>
              <a:t>DS</a:t>
            </a:r>
            <a:r>
              <a:rPr lang="en-US" sz="1100" kern="1200" dirty="0">
                <a:solidFill>
                  <a:schemeClr val="tx1"/>
                </a:solidFill>
                <a:effectLst/>
                <a:latin typeface="Arial" pitchFamily="34" charset="0"/>
                <a:ea typeface="+mn-ea"/>
                <a:cs typeface="+mn-cs"/>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72</a:t>
            </a:fld>
            <a:endParaRPr lang="en-US" dirty="0"/>
          </a:p>
        </p:txBody>
      </p:sp>
    </p:spTree>
    <p:extLst>
      <p:ext uri="{BB962C8B-B14F-4D97-AF65-F5344CB8AC3E}">
        <p14:creationId xmlns:p14="http://schemas.microsoft.com/office/powerpoint/2010/main" val="87174926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73 is a continuation of Example</a:t>
            </a:r>
            <a:r>
              <a:rPr lang="en-US" baseline="0" dirty="0"/>
              <a:t> 17.6.1 – Flat-Bottom Water Storage Tank.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73</a:t>
            </a:fld>
            <a:endParaRPr lang="en-US" dirty="0"/>
          </a:p>
        </p:txBody>
      </p:sp>
    </p:spTree>
    <p:extLst>
      <p:ext uri="{BB962C8B-B14F-4D97-AF65-F5344CB8AC3E}">
        <p14:creationId xmlns:p14="http://schemas.microsoft.com/office/powerpoint/2010/main" val="316669494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74 is a continuation of Example</a:t>
            </a:r>
            <a:r>
              <a:rPr lang="en-US" baseline="0" dirty="0"/>
              <a:t> 17.6.1 – Flat-Bottom Water Storage Tank.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74</a:t>
            </a:fld>
            <a:endParaRPr lang="en-US" dirty="0"/>
          </a:p>
        </p:txBody>
      </p:sp>
    </p:spTree>
    <p:extLst>
      <p:ext uri="{BB962C8B-B14F-4D97-AF65-F5344CB8AC3E}">
        <p14:creationId xmlns:p14="http://schemas.microsoft.com/office/powerpoint/2010/main" val="377736126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75 is a continuation of Example</a:t>
            </a:r>
            <a:r>
              <a:rPr lang="en-US" baseline="0" dirty="0"/>
              <a:t> 17.6.1 – Flat-Bottom Water Storage Tank.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75</a:t>
            </a:fld>
            <a:endParaRPr lang="en-US" dirty="0"/>
          </a:p>
        </p:txBody>
      </p:sp>
    </p:spTree>
    <p:extLst>
      <p:ext uri="{BB962C8B-B14F-4D97-AF65-F5344CB8AC3E}">
        <p14:creationId xmlns:p14="http://schemas.microsoft.com/office/powerpoint/2010/main" val="110834744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76 is a continuation of Example</a:t>
            </a:r>
            <a:r>
              <a:rPr lang="en-US" baseline="0" dirty="0"/>
              <a:t> 17.6.1 – Flat-Bottom Water Storage Tank. </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76</a:t>
            </a:fld>
            <a:endParaRPr lang="en-US" dirty="0"/>
          </a:p>
        </p:txBody>
      </p:sp>
    </p:spTree>
    <p:extLst>
      <p:ext uri="{BB962C8B-B14F-4D97-AF65-F5344CB8AC3E}">
        <p14:creationId xmlns:p14="http://schemas.microsoft.com/office/powerpoint/2010/main" val="41923275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77 is a continuation of Example</a:t>
            </a:r>
            <a:r>
              <a:rPr lang="en-US" baseline="0" dirty="0"/>
              <a:t> 17.6.1 – Flat-Bottom Water Storage Tank.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Item b of </a:t>
            </a:r>
            <a:r>
              <a:rPr lang="en-US" sz="1100" i="1" kern="1200" dirty="0">
                <a:solidFill>
                  <a:schemeClr val="tx1"/>
                </a:solidFill>
                <a:effectLst/>
                <a:latin typeface="Arial" pitchFamily="34" charset="0"/>
                <a:ea typeface="+mn-ea"/>
                <a:cs typeface="+mn-cs"/>
              </a:rPr>
              <a:t>Standard</a:t>
            </a:r>
            <a:r>
              <a:rPr lang="en-US" sz="1100" kern="1200" dirty="0">
                <a:solidFill>
                  <a:schemeClr val="tx1"/>
                </a:solidFill>
                <a:effectLst/>
                <a:latin typeface="Arial" pitchFamily="34" charset="0"/>
                <a:ea typeface="+mn-ea"/>
                <a:cs typeface="+mn-cs"/>
              </a:rPr>
              <a:t> Section 15.7.2 indicates that impulsive and convective components may, in general, be combined using the SRSS method.  </a:t>
            </a:r>
            <a:r>
              <a:rPr lang="en-US" sz="1100" i="0" kern="1200" dirty="0">
                <a:solidFill>
                  <a:schemeClr val="tx1"/>
                </a:solidFill>
                <a:effectLst/>
                <a:latin typeface="Arial" pitchFamily="34" charset="0"/>
                <a:ea typeface="+mn-ea"/>
                <a:cs typeface="+mn-cs"/>
              </a:rPr>
              <a:t>ASCE 7-16</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Equation 15.7-4 requires that the direct sum be used for ground-supported storage tanks for liquids.  Note b under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15.7.6.1 allows the use of the SRSS method in lieu of using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Equation 15.7-4. </a:t>
            </a: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77</a:t>
            </a:fld>
            <a:endParaRPr lang="en-US" dirty="0"/>
          </a:p>
        </p:txBody>
      </p:sp>
    </p:spTree>
    <p:extLst>
      <p:ext uri="{BB962C8B-B14F-4D97-AF65-F5344CB8AC3E}">
        <p14:creationId xmlns:p14="http://schemas.microsoft.com/office/powerpoint/2010/main" val="64277134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78 is a continuation of Example</a:t>
            </a:r>
            <a:r>
              <a:rPr lang="en-US" baseline="0" dirty="0"/>
              <a:t> 17.6.1 – Flat-Bottom Water Storage Tank.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Because the tank is assigned to Risk Category IV, the full value of the theoretical wave height must be provided for freeboard.  For the case of Risk Category IV tanks, the wave height is calculated based on the convective acceleration using the actual value of </a:t>
            </a:r>
            <a:r>
              <a:rPr lang="en-US" sz="1100" i="1" kern="1200" dirty="0">
                <a:solidFill>
                  <a:schemeClr val="tx1"/>
                </a:solidFill>
                <a:effectLst/>
                <a:latin typeface="Arial" pitchFamily="34" charset="0"/>
                <a:ea typeface="+mn-ea"/>
                <a:cs typeface="+mn-cs"/>
              </a:rPr>
              <a:t>T</a:t>
            </a:r>
            <a:r>
              <a:rPr lang="en-US" sz="1100" i="1" kern="1200" baseline="-25000" dirty="0">
                <a:solidFill>
                  <a:schemeClr val="tx1"/>
                </a:solidFill>
                <a:effectLst/>
                <a:latin typeface="Arial" pitchFamily="34" charset="0"/>
                <a:ea typeface="+mn-ea"/>
                <a:cs typeface="+mn-cs"/>
              </a:rPr>
              <a:t>L</a:t>
            </a:r>
            <a:r>
              <a:rPr lang="en-US" sz="1100" kern="1200" dirty="0">
                <a:solidFill>
                  <a:schemeClr val="tx1"/>
                </a:solidFill>
                <a:effectLst/>
                <a:latin typeface="Arial" pitchFamily="34" charset="0"/>
                <a:ea typeface="+mn-ea"/>
                <a:cs typeface="+mn-cs"/>
              </a:rPr>
              <a:t> and an importance factor of 1.0. </a:t>
            </a:r>
            <a:r>
              <a:rPr lang="en-US" sz="1100" i="1" kern="1200" dirty="0">
                <a:solidFill>
                  <a:schemeClr val="tx1"/>
                </a:solidFill>
                <a:effectLst/>
                <a:latin typeface="Arial" pitchFamily="34" charset="0"/>
                <a:ea typeface="+mn-ea"/>
                <a:cs typeface="+mn-cs"/>
              </a:rPr>
              <a:t>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15.7-3 indicates that a minimum freeboard equal to </a:t>
            </a:r>
            <a:r>
              <a:rPr lang="en-US" sz="1100" i="1" kern="1200" dirty="0">
                <a:solidFill>
                  <a:schemeClr val="tx1"/>
                </a:solidFill>
                <a:effectLst/>
                <a:latin typeface="Arial" pitchFamily="34" charset="0"/>
                <a:ea typeface="+mn-ea"/>
                <a:cs typeface="+mn-cs"/>
              </a:rPr>
              <a:t>δ</a:t>
            </a:r>
            <a:r>
              <a:rPr lang="en-US" sz="1100" i="1" kern="1200" baseline="-25000" dirty="0">
                <a:solidFill>
                  <a:schemeClr val="tx1"/>
                </a:solidFill>
                <a:effectLst/>
                <a:latin typeface="Arial" pitchFamily="34" charset="0"/>
                <a:ea typeface="+mn-ea"/>
                <a:cs typeface="+mn-cs"/>
              </a:rPr>
              <a:t>s</a:t>
            </a:r>
            <a:r>
              <a:rPr lang="en-US" sz="1100" kern="1200" dirty="0">
                <a:solidFill>
                  <a:schemeClr val="tx1"/>
                </a:solidFill>
                <a:effectLst/>
                <a:latin typeface="Arial" pitchFamily="34" charset="0"/>
                <a:ea typeface="+mn-ea"/>
                <a:cs typeface="+mn-cs"/>
              </a:rPr>
              <a:t> is required for this tank.  Using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Equation 15.7-13 and Note (c) (sets </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kern="1200" dirty="0">
                <a:solidFill>
                  <a:schemeClr val="tx1"/>
                </a:solidFill>
                <a:effectLst/>
                <a:latin typeface="Arial" pitchFamily="34" charset="0"/>
                <a:ea typeface="+mn-ea"/>
                <a:cs typeface="+mn-cs"/>
              </a:rPr>
              <a:t> = 1.0 for Risk Category IV for wave height determination) from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15.7.6.1, the seismic freeboard is determined.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r>
              <a:rPr lang="en-US" sz="1100" kern="1200" dirty="0">
                <a:solidFill>
                  <a:schemeClr val="tx1"/>
                </a:solidFill>
                <a:effectLst/>
                <a:latin typeface="Arial" pitchFamily="34" charset="0"/>
                <a:ea typeface="+mn-ea"/>
                <a:cs typeface="+mn-cs"/>
              </a:rPr>
              <a:t>The 5 feet of freeboard provided is adequate.  Please note that AWWA D100 has not been updated to reflect Standard Equation 15.7-13.  Under the AWWA D100 rules, the required freeboard is determined as follows:</a:t>
            </a:r>
          </a:p>
          <a:p>
            <a:r>
              <a:rPr lang="en-US" sz="1100" kern="1200" dirty="0">
                <a:solidFill>
                  <a:schemeClr val="tx1"/>
                </a:solidFill>
                <a:effectLst/>
                <a:latin typeface="Arial" pitchFamily="34" charset="0"/>
                <a:ea typeface="+mn-ea"/>
                <a:cs typeface="+mn-cs"/>
              </a:rPr>
              <a:t> </a:t>
            </a:r>
          </a:p>
          <a:p>
            <a:r>
              <a:rPr lang="en-US" sz="1100" i="1" kern="1200" dirty="0">
                <a:solidFill>
                  <a:schemeClr val="tx1"/>
                </a:solidFill>
                <a:effectLst/>
                <a:latin typeface="Arial" pitchFamily="34" charset="0"/>
                <a:ea typeface="+mn-ea"/>
                <a:cs typeface="+mn-cs"/>
              </a:rPr>
              <a:t>δ</a:t>
            </a:r>
            <a:r>
              <a:rPr lang="en-US" sz="1100" i="1" kern="1200" baseline="-25000" dirty="0">
                <a:solidFill>
                  <a:schemeClr val="tx1"/>
                </a:solidFill>
                <a:effectLst/>
                <a:latin typeface="Arial" pitchFamily="34" charset="0"/>
                <a:ea typeface="+mn-ea"/>
                <a:cs typeface="+mn-cs"/>
              </a:rPr>
              <a:t>s</a:t>
            </a:r>
            <a:r>
              <a:rPr lang="en-US" sz="1100" kern="1200" dirty="0">
                <a:solidFill>
                  <a:schemeClr val="tx1"/>
                </a:solidFill>
                <a:effectLst/>
                <a:latin typeface="Arial" pitchFamily="34" charset="0"/>
                <a:ea typeface="+mn-ea"/>
                <a:cs typeface="+mn-cs"/>
              </a:rPr>
              <a:t> = 0.5</a:t>
            </a:r>
            <a:r>
              <a:rPr lang="en-US" sz="1100" i="1" kern="1200" dirty="0">
                <a:solidFill>
                  <a:schemeClr val="tx1"/>
                </a:solidFill>
                <a:effectLst/>
                <a:latin typeface="Arial" pitchFamily="34" charset="0"/>
                <a:ea typeface="+mn-ea"/>
                <a:cs typeface="+mn-cs"/>
              </a:rPr>
              <a:t>D</a:t>
            </a:r>
            <a:r>
              <a:rPr lang="en-US" sz="1100" i="1" kern="1200" baseline="-25000" dirty="0">
                <a:solidFill>
                  <a:schemeClr val="tx1"/>
                </a:solidFill>
                <a:effectLst/>
                <a:latin typeface="Arial" pitchFamily="34" charset="0"/>
                <a:ea typeface="+mn-ea"/>
                <a:cs typeface="+mn-cs"/>
              </a:rPr>
              <a:t>i</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S</a:t>
            </a:r>
            <a:r>
              <a:rPr lang="en-US" sz="1100" i="1" kern="1200" baseline="-25000" dirty="0">
                <a:solidFill>
                  <a:schemeClr val="tx1"/>
                </a:solidFill>
                <a:effectLst/>
                <a:latin typeface="Arial" pitchFamily="34" charset="0"/>
                <a:ea typeface="+mn-ea"/>
                <a:cs typeface="+mn-cs"/>
              </a:rPr>
              <a:t>ac</a:t>
            </a:r>
            <a:r>
              <a:rPr lang="en-US" sz="1100" kern="1200" dirty="0">
                <a:solidFill>
                  <a:schemeClr val="tx1"/>
                </a:solidFill>
                <a:effectLst/>
                <a:latin typeface="Arial" pitchFamily="34" charset="0"/>
                <a:ea typeface="+mn-ea"/>
                <a:cs typeface="+mn-cs"/>
              </a:rPr>
              <a:t> = 0.5(20 ft)(1.0)(0.212) = 2.12 ft</a:t>
            </a:r>
          </a:p>
          <a:p>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ASCE 7-16 Table 15.7-3, Section 15.7.6.1, and Section 15.7.6.1.2 have been reorganized for increased clarity.  No technical changes have occurred relative to the discussions above.  Note (c) referenced above has become subsection (b) and placed in Section 15.7.6.1.2.</a:t>
            </a:r>
          </a:p>
          <a:p>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78</a:t>
            </a:fld>
            <a:endParaRPr lang="en-US" dirty="0"/>
          </a:p>
        </p:txBody>
      </p:sp>
    </p:spTree>
    <p:extLst>
      <p:ext uri="{BB962C8B-B14F-4D97-AF65-F5344CB8AC3E}">
        <p14:creationId xmlns:p14="http://schemas.microsoft.com/office/powerpoint/2010/main" val="53207821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b="0" kern="1200" dirty="0">
                <a:solidFill>
                  <a:schemeClr val="tx1"/>
                </a:solidFill>
                <a:effectLst/>
                <a:latin typeface="Arial" pitchFamily="34" charset="0"/>
                <a:ea typeface="+mn-ea"/>
                <a:cs typeface="+mn-cs"/>
              </a:rPr>
              <a:t>The figure shows an elevation view of a steel gasoline storage tank. </a:t>
            </a:r>
            <a:endParaRPr lang="en-US" dirty="0"/>
          </a:p>
          <a:p>
            <a:endParaRPr lang="en-US" dirty="0"/>
          </a:p>
          <a:p>
            <a:r>
              <a:rPr lang="en-US" dirty="0"/>
              <a:t>Slide 79 shows Example</a:t>
            </a:r>
            <a:r>
              <a:rPr lang="en-US" baseline="0" dirty="0"/>
              <a:t> 17.6.2 – Flat-Bottom Gasoline Tank. </a:t>
            </a:r>
            <a:r>
              <a:rPr lang="en-US" sz="1100" b="0" kern="1200" dirty="0">
                <a:solidFill>
                  <a:schemeClr val="tx1"/>
                </a:solidFill>
                <a:effectLst/>
                <a:latin typeface="Arial" pitchFamily="34" charset="0"/>
                <a:ea typeface="+mn-ea"/>
                <a:cs typeface="+mn-cs"/>
              </a:rPr>
              <a:t>The illustration shows an elevation view of a steel gasoline storage tank.  The diameter of the tank is 120 feet and the height of the tank is 40 feet.  The high liquid level is shown as 33 feet and the low liquid level is shown as 3 feet.  The tank is shown with a cone roof supported by a 20 inch diameter Schedule 10 pipe center column and (54) W14x26 rafters.  The cone roof is sloped up to the center of the tank by 3’-9 5/16.  The tank is equipped with an aluminum internal floating roof with a high rest position of 6 feet and a low rest position of 3 feet.  The steel bottom of the tank is ¼-inch thick and sloped up to the center of the tank by 6 inches.  The tank shell is shown with five shell rings.  Ring 1 is 0.401 inches thick and rings 2 through 5 are 5/16 inches thick.</a:t>
            </a:r>
            <a:endParaRPr lang="en-US" sz="1100" b="1"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kern="1200" dirty="0">
              <a:solidFill>
                <a:schemeClr val="tx1"/>
              </a:solidFill>
              <a:effectLst/>
              <a:latin typeface="Arial" pitchFamily="34" charset="0"/>
              <a:ea typeface="+mn-ea"/>
              <a:cs typeface="+mn-cs"/>
            </a:endParaRPr>
          </a:p>
          <a:p>
            <a:r>
              <a:rPr lang="en-US" sz="1100" kern="1200" dirty="0">
                <a:solidFill>
                  <a:schemeClr val="tx1"/>
                </a:solidFill>
                <a:effectLst/>
                <a:latin typeface="Arial" pitchFamily="34" charset="0"/>
                <a:ea typeface="+mn-ea"/>
                <a:cs typeface="+mn-cs"/>
              </a:rPr>
              <a:t>The seismic response of tanks and vessels can be significantly different from that of buildings.  For a structure composed of interconnected solid elements, it is not difficult to recognize how ground motions accelerate the structure and cause inertial forces within the structure.  Tanks and vessels, where empty, respond in a similar manner.</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Where there is liquid in the tank, the response is much more complicated.  As earthquake ground motions accelerate the tank shell, the shell applies lateral forces to the liquid.  The response of the liquid to those lateral forces may be amplified significantly if the period content of the earthquake ground motion is similar to the natural sloshing period of the liquid.</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Earthquake-induced impulsive fluid forces are those calculated assuming that the liquid is a solid mass.  Convective fluid forces are those that result from sloshing in the tank.  It is important to account for convective forces on columns and appurtenances inside the tank, because they are affected by sloshing in the same way that waves affect a pier in the ocean.</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Freeboard considerations are critical.  Oftentimes, the roof acts as a structural diaphragm.  If a tank does not have sufficient freeboard, the sloshing wave can rip the roof from the wall of the tank.  This could result in failure of the wall and loss of the liquid within.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1"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Seismic design for liquid-containing tanks and vessels is complicated.  The fluid mass that is effective for impulsive and convective seismic forces is discussed in AWWA D100 and API 650.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1"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79</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 shows Example</a:t>
            </a:r>
            <a:r>
              <a:rPr lang="en-US" baseline="0" dirty="0"/>
              <a:t> 17.1.2 – inlet filters not dynamically coupled.</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eaLnBrk="1" hangingPunct="1"/>
            <a:r>
              <a:rPr lang="en-US" dirty="0"/>
              <a:t>Because the weight of an inlet filter is less than 25 percent of the combined weight of the nonbuilding structures and the supporting structure (</a:t>
            </a:r>
            <a:r>
              <a:rPr lang="en-US" i="0" dirty="0"/>
              <a:t>ASCE 7-16 Section </a:t>
            </a:r>
            <a:r>
              <a:rPr lang="en-US" dirty="0"/>
              <a:t>15.3.1), the inlet filters are classified as “nonstructural components” and the seismic design forces must be determined in accordance with </a:t>
            </a:r>
            <a:r>
              <a:rPr lang="en-US" i="0" dirty="0"/>
              <a:t>ASC 7-16 </a:t>
            </a:r>
            <a:r>
              <a:rPr lang="en-US" dirty="0"/>
              <a:t>Chapter 13.  In this example, the filters could be modeled as lumped masses.  The filters and the filter supports could then be designed as nonstructural components. </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80 is a continuation Example</a:t>
            </a:r>
            <a:r>
              <a:rPr lang="en-US" baseline="0" dirty="0"/>
              <a:t> 17.6.2 – Flat-Bottom Gasoline Tank</a:t>
            </a:r>
          </a:p>
          <a:p>
            <a:endParaRPr lang="en-US" baseline="0" dirty="0"/>
          </a:p>
          <a:p>
            <a:r>
              <a:rPr lang="en-US" sz="1100" kern="1200" dirty="0">
                <a:solidFill>
                  <a:schemeClr val="tx1"/>
                </a:solidFill>
                <a:effectLst/>
                <a:latin typeface="Arial" pitchFamily="34" charset="0"/>
                <a:ea typeface="+mn-ea"/>
                <a:cs typeface="+mn-cs"/>
              </a:rPr>
              <a:t>API 650 is written in terms of allowable stress design (ASD) while the seismic requirements of the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are written in terms of strength design.  API 650 translates the force equations from the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by substituting </a:t>
            </a:r>
            <a:r>
              <a:rPr lang="en-US" sz="1100" i="1" kern="1200" dirty="0">
                <a:solidFill>
                  <a:schemeClr val="tx1"/>
                </a:solidFill>
                <a:effectLst/>
                <a:latin typeface="Arial" pitchFamily="34" charset="0"/>
                <a:ea typeface="+mn-ea"/>
                <a:cs typeface="+mn-cs"/>
              </a:rPr>
              <a:t>R</a:t>
            </a:r>
            <a:r>
              <a:rPr lang="en-US" sz="1100" i="1" kern="1200" baseline="-25000" dirty="0">
                <a:solidFill>
                  <a:schemeClr val="tx1"/>
                </a:solidFill>
                <a:effectLst/>
                <a:latin typeface="Arial" pitchFamily="34" charset="0"/>
                <a:ea typeface="+mn-ea"/>
                <a:cs typeface="+mn-cs"/>
              </a:rPr>
              <a:t>w</a:t>
            </a:r>
            <a:r>
              <a:rPr lang="en-US" sz="1100" kern="1200" dirty="0">
                <a:solidFill>
                  <a:schemeClr val="tx1"/>
                </a:solidFill>
                <a:effectLst/>
                <a:latin typeface="Arial" pitchFamily="34" charset="0"/>
                <a:ea typeface="+mn-ea"/>
                <a:cs typeface="+mn-cs"/>
              </a:rPr>
              <a:t> for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where </a:t>
            </a:r>
            <a:r>
              <a:rPr lang="en-US" sz="1100" i="1" kern="1200" dirty="0">
                <a:solidFill>
                  <a:schemeClr val="tx1"/>
                </a:solidFill>
                <a:effectLst/>
                <a:latin typeface="Arial" pitchFamily="34" charset="0"/>
                <a:ea typeface="+mn-ea"/>
                <a:cs typeface="+mn-cs"/>
              </a:rPr>
              <a:t>R</a:t>
            </a:r>
            <a:r>
              <a:rPr lang="en-US" sz="1100" i="1" kern="1200" baseline="-25000" dirty="0">
                <a:solidFill>
                  <a:schemeClr val="tx1"/>
                </a:solidFill>
                <a:effectLst/>
                <a:latin typeface="Arial" pitchFamily="34" charset="0"/>
                <a:ea typeface="+mn-ea"/>
                <a:cs typeface="+mn-cs"/>
              </a:rPr>
              <a:t>w</a:t>
            </a:r>
            <a:r>
              <a:rPr lang="en-US" sz="1100" kern="1200" dirty="0">
                <a:solidFill>
                  <a:schemeClr val="tx1"/>
                </a:solidFill>
                <a:effectLst/>
                <a:latin typeface="Arial" pitchFamily="34" charset="0"/>
                <a:ea typeface="+mn-ea"/>
                <a:cs typeface="+mn-cs"/>
              </a:rPr>
              <a:t> is equal to 1.4</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For the purposes of this example, all loads are calculated in terms of strength design.  Where appropriate, API 650 equations are referenced for the determination of impulsive and convective (sloshing) masses.</a:t>
            </a:r>
          </a:p>
          <a:p>
            <a:endParaRPr lang="en-US"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80</a:t>
            </a:fld>
            <a:endParaRPr lang="en-US" dirty="0"/>
          </a:p>
        </p:txBody>
      </p:sp>
    </p:spTree>
    <p:extLst>
      <p:ext uri="{BB962C8B-B14F-4D97-AF65-F5344CB8AC3E}">
        <p14:creationId xmlns:p14="http://schemas.microsoft.com/office/powerpoint/2010/main" val="41875315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81 is a continuation Example</a:t>
            </a:r>
            <a:r>
              <a:rPr lang="en-US" baseline="0" dirty="0"/>
              <a:t> 17.6.2 – Flat-Bottom Gasoline Tank</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81</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82 is a continuation Example</a:t>
            </a:r>
            <a:r>
              <a:rPr lang="en-US" baseline="0" dirty="0"/>
              <a:t> 17.6.2 – Flat-Bottom Gasoline Tank</a:t>
            </a:r>
          </a:p>
          <a:p>
            <a:endParaRPr lang="en-US" baseline="0" dirty="0"/>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82</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83 is a continuation Example</a:t>
            </a:r>
            <a:r>
              <a:rPr lang="en-US" baseline="0" dirty="0"/>
              <a:t> 17.6.2 – Flat-Bottom Gasoline Tank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r>
              <a:rPr lang="en-US" sz="1100" kern="1200" dirty="0">
                <a:solidFill>
                  <a:schemeClr val="tx1"/>
                </a:solidFill>
                <a:effectLst/>
                <a:latin typeface="Arial" pitchFamily="34" charset="0"/>
                <a:ea typeface="+mn-ea"/>
                <a:cs typeface="+mn-cs"/>
              </a:rPr>
              <a:t>API 650 Section E.4.5.1 does not require the computation of the natural period for the first mode of vibration.  The impulsive acceleration is assumed to be equal to </a:t>
            </a:r>
            <a:r>
              <a:rPr lang="en-US" sz="1100" i="1" kern="1200" dirty="0">
                <a:solidFill>
                  <a:schemeClr val="tx1"/>
                </a:solidFill>
                <a:effectLst/>
                <a:latin typeface="Arial" pitchFamily="34" charset="0"/>
                <a:ea typeface="+mn-ea"/>
                <a:cs typeface="+mn-cs"/>
              </a:rPr>
              <a:t>S</a:t>
            </a:r>
            <a:r>
              <a:rPr lang="en-US" sz="1100" i="1" kern="1200" baseline="-25000" dirty="0">
                <a:solidFill>
                  <a:schemeClr val="tx1"/>
                </a:solidFill>
                <a:effectLst/>
                <a:latin typeface="Arial" pitchFamily="34" charset="0"/>
                <a:ea typeface="+mn-ea"/>
                <a:cs typeface="+mn-cs"/>
              </a:rPr>
              <a:t>DS</a:t>
            </a:r>
            <a:r>
              <a:rPr lang="en-US" sz="1100" kern="1200" dirty="0">
                <a:solidFill>
                  <a:schemeClr val="tx1"/>
                </a:solidFill>
                <a:effectLst/>
                <a:latin typeface="Arial" pitchFamily="34" charset="0"/>
                <a:ea typeface="+mn-ea"/>
                <a:cs typeface="+mn-cs"/>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83</a:t>
            </a:fld>
            <a:endParaRPr lang="en-US" dirty="0"/>
          </a:p>
        </p:txBody>
      </p:sp>
    </p:spTree>
    <p:extLst>
      <p:ext uri="{BB962C8B-B14F-4D97-AF65-F5344CB8AC3E}">
        <p14:creationId xmlns:p14="http://schemas.microsoft.com/office/powerpoint/2010/main" val="87174926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84 is a continuation Example</a:t>
            </a:r>
            <a:r>
              <a:rPr lang="en-US" baseline="0" dirty="0"/>
              <a:t> 17.6.2 – Flat-Bottom Gasoline Tank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84</a:t>
            </a:fld>
            <a:endParaRPr lang="en-US" dirty="0"/>
          </a:p>
        </p:txBody>
      </p:sp>
    </p:spTree>
    <p:extLst>
      <p:ext uri="{BB962C8B-B14F-4D97-AF65-F5344CB8AC3E}">
        <p14:creationId xmlns:p14="http://schemas.microsoft.com/office/powerpoint/2010/main" val="31666949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85 is a continuation Example</a:t>
            </a:r>
            <a:r>
              <a:rPr lang="en-US" baseline="0" dirty="0"/>
              <a:t> 17.6.2 – Flat-Bottom Gasoline Tank</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85</a:t>
            </a:fld>
            <a:endParaRPr lang="en-US" dirty="0"/>
          </a:p>
        </p:txBody>
      </p:sp>
    </p:spTree>
    <p:extLst>
      <p:ext uri="{BB962C8B-B14F-4D97-AF65-F5344CB8AC3E}">
        <p14:creationId xmlns:p14="http://schemas.microsoft.com/office/powerpoint/2010/main" val="377736126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86 is a continuation Example</a:t>
            </a:r>
            <a:r>
              <a:rPr lang="en-US" baseline="0" dirty="0"/>
              <a:t> 17.6.2 – Flat-Bottom Gasoline Tank</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86</a:t>
            </a:fld>
            <a:endParaRPr lang="en-US" dirty="0"/>
          </a:p>
        </p:txBody>
      </p:sp>
    </p:spTree>
    <p:extLst>
      <p:ext uri="{BB962C8B-B14F-4D97-AF65-F5344CB8AC3E}">
        <p14:creationId xmlns:p14="http://schemas.microsoft.com/office/powerpoint/2010/main" val="110834744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87 is a continuation Example</a:t>
            </a:r>
            <a:r>
              <a:rPr lang="en-US" baseline="0" dirty="0"/>
              <a:t> 17.6.2 – Flat-Bottom Gasoline Tank</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87</a:t>
            </a:fld>
            <a:endParaRPr lang="en-US" dirty="0"/>
          </a:p>
        </p:txBody>
      </p:sp>
    </p:spTree>
    <p:extLst>
      <p:ext uri="{BB962C8B-B14F-4D97-AF65-F5344CB8AC3E}">
        <p14:creationId xmlns:p14="http://schemas.microsoft.com/office/powerpoint/2010/main" val="41923275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88 is a continuation Example</a:t>
            </a:r>
            <a:r>
              <a:rPr lang="en-US" baseline="0" dirty="0"/>
              <a:t> 17.6.2 – Flat-Bottom Gasoline Tank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Item b of </a:t>
            </a:r>
            <a:r>
              <a:rPr lang="en-US" sz="1100" i="1" kern="1200" dirty="0">
                <a:solidFill>
                  <a:schemeClr val="tx1"/>
                </a:solidFill>
                <a:effectLst/>
                <a:latin typeface="Arial" pitchFamily="34" charset="0"/>
                <a:ea typeface="+mn-ea"/>
                <a:cs typeface="+mn-cs"/>
              </a:rPr>
              <a:t>Standard</a:t>
            </a:r>
            <a:r>
              <a:rPr lang="en-US" sz="1100" kern="1200" dirty="0">
                <a:solidFill>
                  <a:schemeClr val="tx1"/>
                </a:solidFill>
                <a:effectLst/>
                <a:latin typeface="Arial" pitchFamily="34" charset="0"/>
                <a:ea typeface="+mn-ea"/>
                <a:cs typeface="+mn-cs"/>
              </a:rPr>
              <a:t> Section 15.7.2 indicates that impulsive and convective components may, in general, be combined using the SRSS method.  </a:t>
            </a:r>
            <a:r>
              <a:rPr lang="en-US" sz="1100" i="0" kern="1200" dirty="0">
                <a:solidFill>
                  <a:schemeClr val="tx1"/>
                </a:solidFill>
                <a:effectLst/>
                <a:latin typeface="Arial" pitchFamily="34" charset="0"/>
                <a:ea typeface="+mn-ea"/>
                <a:cs typeface="+mn-cs"/>
              </a:rPr>
              <a:t>ASCE 7-16</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Equation 15.7-4 requires that the direct sum be used for ground-supported storage tanks for liquids.  Note b under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15.7.6.1 allows the use of the SRSS method in lieu of using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Equation 15.7-4. </a:t>
            </a: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88</a:t>
            </a:fld>
            <a:endParaRPr lang="en-US" dirty="0"/>
          </a:p>
        </p:txBody>
      </p:sp>
    </p:spTree>
    <p:extLst>
      <p:ext uri="{BB962C8B-B14F-4D97-AF65-F5344CB8AC3E}">
        <p14:creationId xmlns:p14="http://schemas.microsoft.com/office/powerpoint/2010/main" val="6427713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89 is a continuation Example</a:t>
            </a:r>
            <a:r>
              <a:rPr lang="en-US" baseline="0" dirty="0"/>
              <a:t> 17.6.2 – Flat-Bottom Gasoline Tank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r>
              <a:rPr lang="en-US" sz="1100" kern="1200" dirty="0">
                <a:solidFill>
                  <a:schemeClr val="tx1"/>
                </a:solidFill>
                <a:effectLst/>
                <a:latin typeface="Arial" pitchFamily="34" charset="0"/>
                <a:ea typeface="+mn-ea"/>
                <a:cs typeface="+mn-cs"/>
              </a:rPr>
              <a:t>Because the tank is assigned to Risk Category III and </a:t>
            </a:r>
            <a:r>
              <a:rPr lang="en-US" sz="1100" i="1" kern="1200" dirty="0">
                <a:solidFill>
                  <a:schemeClr val="tx1"/>
                </a:solidFill>
                <a:effectLst/>
                <a:latin typeface="Arial" pitchFamily="34" charset="0"/>
                <a:ea typeface="+mn-ea"/>
                <a:cs typeface="+mn-cs"/>
              </a:rPr>
              <a:t>S</a:t>
            </a:r>
            <a:r>
              <a:rPr lang="en-US" sz="1100" i="1" kern="1200" baseline="-25000" dirty="0">
                <a:solidFill>
                  <a:schemeClr val="tx1"/>
                </a:solidFill>
                <a:effectLst/>
                <a:latin typeface="Arial" pitchFamily="34" charset="0"/>
                <a:ea typeface="+mn-ea"/>
                <a:cs typeface="+mn-cs"/>
              </a:rPr>
              <a:t>DS</a:t>
            </a:r>
            <a:r>
              <a:rPr lang="en-US" sz="1100" kern="1200" dirty="0">
                <a:solidFill>
                  <a:schemeClr val="tx1"/>
                </a:solidFill>
                <a:effectLst/>
                <a:latin typeface="Arial" pitchFamily="34" charset="0"/>
                <a:ea typeface="+mn-ea"/>
                <a:cs typeface="+mn-cs"/>
              </a:rPr>
              <a:t> is greater than 0.50, the freeboard provided must be at least 70 percent of the full value of the theoretical wave height (based on </a:t>
            </a:r>
            <a:r>
              <a:rPr lang="en-US" sz="1100" i="1" kern="1200" dirty="0">
                <a:solidFill>
                  <a:schemeClr val="tx1"/>
                </a:solidFill>
                <a:effectLst/>
                <a:latin typeface="Arial" pitchFamily="34" charset="0"/>
                <a:ea typeface="+mn-ea"/>
                <a:cs typeface="+mn-cs"/>
              </a:rPr>
              <a:t>T</a:t>
            </a:r>
            <a:r>
              <a:rPr lang="en-US" sz="1100" i="1" kern="1200" baseline="-25000" dirty="0">
                <a:solidFill>
                  <a:schemeClr val="tx1"/>
                </a:solidFill>
                <a:effectLst/>
                <a:latin typeface="Arial" pitchFamily="34" charset="0"/>
                <a:ea typeface="+mn-ea"/>
                <a:cs typeface="+mn-cs"/>
              </a:rPr>
              <a:t>L</a:t>
            </a:r>
            <a:r>
              <a:rPr lang="en-US" sz="1100" kern="1200" dirty="0">
                <a:solidFill>
                  <a:schemeClr val="tx1"/>
                </a:solidFill>
                <a:effectLst/>
                <a:latin typeface="Arial" pitchFamily="34" charset="0"/>
                <a:ea typeface="+mn-ea"/>
                <a:cs typeface="+mn-cs"/>
              </a:rPr>
              <a:t> = 4 s).  For the case of Risk Category III tanks, the wave height is calculated based on the convective acceleration using a value of </a:t>
            </a:r>
            <a:r>
              <a:rPr lang="en-US" sz="1100" i="1" kern="1200" dirty="0">
                <a:solidFill>
                  <a:schemeClr val="tx1"/>
                </a:solidFill>
                <a:effectLst/>
                <a:latin typeface="Arial" pitchFamily="34" charset="0"/>
                <a:ea typeface="+mn-ea"/>
                <a:cs typeface="+mn-cs"/>
              </a:rPr>
              <a:t>T</a:t>
            </a:r>
            <a:r>
              <a:rPr lang="en-US" sz="1100" i="1" kern="1200" baseline="-25000" dirty="0">
                <a:solidFill>
                  <a:schemeClr val="tx1"/>
                </a:solidFill>
                <a:effectLst/>
                <a:latin typeface="Arial" pitchFamily="34" charset="0"/>
                <a:ea typeface="+mn-ea"/>
                <a:cs typeface="+mn-cs"/>
              </a:rPr>
              <a:t>L</a:t>
            </a:r>
            <a:r>
              <a:rPr lang="en-US" sz="1100" kern="1200" dirty="0">
                <a:solidFill>
                  <a:schemeClr val="tx1"/>
                </a:solidFill>
                <a:effectLst/>
                <a:latin typeface="Arial" pitchFamily="34" charset="0"/>
                <a:ea typeface="+mn-ea"/>
                <a:cs typeface="+mn-cs"/>
              </a:rPr>
              <a:t> equal to 4 seconds and an importance factor of 1.25 according to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15.7.6.1, Note (d). </a:t>
            </a:r>
            <a:r>
              <a:rPr lang="en-US" sz="1100" i="1" kern="1200" dirty="0">
                <a:solidFill>
                  <a:schemeClr val="tx1"/>
                </a:solidFill>
                <a:effectLst/>
                <a:latin typeface="Arial" pitchFamily="34" charset="0"/>
                <a:ea typeface="+mn-ea"/>
                <a:cs typeface="+mn-cs"/>
              </a:rPr>
              <a:t>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15.7-3 indicates that a minimum freeboard equal to 0.7</a:t>
            </a:r>
            <a:r>
              <a:rPr lang="en-US" sz="1100" i="1" kern="1200" dirty="0">
                <a:solidFill>
                  <a:schemeClr val="tx1"/>
                </a:solidFill>
                <a:effectLst/>
                <a:latin typeface="Arial" pitchFamily="34" charset="0"/>
                <a:ea typeface="+mn-ea"/>
                <a:cs typeface="+mn-cs"/>
              </a:rPr>
              <a:t>δ</a:t>
            </a:r>
            <a:r>
              <a:rPr lang="en-US" sz="1100" i="1" kern="1200" baseline="-25000" dirty="0">
                <a:solidFill>
                  <a:schemeClr val="tx1"/>
                </a:solidFill>
                <a:effectLst/>
                <a:latin typeface="Arial" pitchFamily="34" charset="0"/>
                <a:ea typeface="+mn-ea"/>
                <a:cs typeface="+mn-cs"/>
              </a:rPr>
              <a:t>s</a:t>
            </a:r>
            <a:r>
              <a:rPr lang="en-US" sz="1100" kern="1200" dirty="0">
                <a:solidFill>
                  <a:schemeClr val="tx1"/>
                </a:solidFill>
                <a:effectLst/>
                <a:latin typeface="Arial" pitchFamily="34" charset="0"/>
                <a:ea typeface="+mn-ea"/>
                <a:cs typeface="+mn-cs"/>
              </a:rPr>
              <a:t> is required for this tank.  Using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Equation 15.7-13 and Note (d) (sets </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kern="1200" dirty="0">
                <a:solidFill>
                  <a:schemeClr val="tx1"/>
                </a:solidFill>
                <a:effectLst/>
                <a:latin typeface="Arial" pitchFamily="34" charset="0"/>
                <a:ea typeface="+mn-ea"/>
                <a:cs typeface="+mn-cs"/>
              </a:rPr>
              <a:t> = 1.25 and </a:t>
            </a:r>
            <a:r>
              <a:rPr lang="en-US" sz="1100" i="1" kern="1200" dirty="0">
                <a:solidFill>
                  <a:schemeClr val="tx1"/>
                </a:solidFill>
                <a:effectLst/>
                <a:latin typeface="Arial" pitchFamily="34" charset="0"/>
                <a:ea typeface="+mn-ea"/>
                <a:cs typeface="+mn-cs"/>
              </a:rPr>
              <a:t>T</a:t>
            </a:r>
            <a:r>
              <a:rPr lang="en-US" sz="1100" i="1" kern="1200" baseline="-25000" dirty="0">
                <a:solidFill>
                  <a:schemeClr val="tx1"/>
                </a:solidFill>
                <a:effectLst/>
                <a:latin typeface="Arial" pitchFamily="34" charset="0"/>
                <a:ea typeface="+mn-ea"/>
                <a:cs typeface="+mn-cs"/>
              </a:rPr>
              <a:t>L</a:t>
            </a:r>
            <a:r>
              <a:rPr lang="en-US" sz="1100" kern="1200" dirty="0">
                <a:solidFill>
                  <a:schemeClr val="tx1"/>
                </a:solidFill>
                <a:effectLst/>
                <a:latin typeface="Arial" pitchFamily="34" charset="0"/>
                <a:ea typeface="+mn-ea"/>
                <a:cs typeface="+mn-cs"/>
              </a:rPr>
              <a:t> to 4 seconds for Risk Category III for wave height determination) from </a:t>
            </a:r>
            <a:r>
              <a:rPr lang="en-US" sz="1100" i="1" kern="1200" dirty="0">
                <a:solidFill>
                  <a:schemeClr val="tx1"/>
                </a:solidFill>
                <a:effectLst/>
                <a:latin typeface="Arial" pitchFamily="34" charset="0"/>
                <a:ea typeface="+mn-ea"/>
                <a:cs typeface="+mn-cs"/>
              </a:rPr>
              <a:t>Standard</a:t>
            </a:r>
            <a:r>
              <a:rPr lang="en-US" sz="1100" kern="1200" dirty="0">
                <a:solidFill>
                  <a:schemeClr val="tx1"/>
                </a:solidFill>
                <a:effectLst/>
                <a:latin typeface="Arial" pitchFamily="34" charset="0"/>
                <a:ea typeface="+mn-ea"/>
                <a:cs typeface="+mn-cs"/>
              </a:rPr>
              <a:t> Section 15.7.6.1:</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r>
              <a:rPr lang="en-US" sz="1100" kern="1200" dirty="0">
                <a:solidFill>
                  <a:schemeClr val="tx1"/>
                </a:solidFill>
                <a:effectLst/>
                <a:latin typeface="Arial" pitchFamily="34" charset="0"/>
                <a:ea typeface="+mn-ea"/>
                <a:cs typeface="+mn-cs"/>
              </a:rPr>
              <a:t>The 7 feet of freeboard provided also includes a 3-foot allowance for an aluminum internal floating roof and the roof framing.  The seismic freeboard must be sufficient to avoid forcing the floating roof into the fixed roof framing.  The freeboard provided is adequate.  The reduced freeboard requirement recognizes that providing seismic freeboard for Risk Category I, II, or III tanks is an economic decision (reducing damage) and not a life-safety issue.  Because of this, a reduced freeboard is allowed.  If secondary containment were provided, no freeboard would be required based on </a:t>
            </a:r>
            <a:r>
              <a:rPr lang="en-US" sz="1100" i="0" kern="1200" dirty="0">
                <a:solidFill>
                  <a:schemeClr val="tx1"/>
                </a:solidFill>
                <a:effectLst/>
                <a:latin typeface="Arial" pitchFamily="34" charset="0"/>
                <a:ea typeface="+mn-ea"/>
                <a:cs typeface="+mn-cs"/>
              </a:rPr>
              <a:t>ASCE 7-16 </a:t>
            </a:r>
            <a:r>
              <a:rPr lang="en-US" sz="1100" kern="1200" dirty="0">
                <a:solidFill>
                  <a:schemeClr val="tx1"/>
                </a:solidFill>
                <a:effectLst/>
                <a:latin typeface="Arial" pitchFamily="34" charset="0"/>
                <a:ea typeface="+mn-ea"/>
                <a:cs typeface="+mn-cs"/>
              </a:rPr>
              <a:t>Table 15.7-3, Footnote (b). </a:t>
            </a:r>
          </a:p>
          <a:p>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ASCE 7-16 Table 15.7-3, Section 15.7.6.1, and Section 15.7.6.1.2 have been reorganized for increased clarity.  No technical changes have occurred relative to the discussions above.  Note (d) referenced above has become subsection (c) and placed in Section 15.7.6.1.2.  Footnote (b)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15.7.3 has been moved to ASCE 7-16 Section 15.7.6.1.2 (d)(3).</a:t>
            </a:r>
          </a:p>
          <a:p>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kern="1200" dirty="0">
              <a:solidFill>
                <a:schemeClr val="tx1"/>
              </a:solidFill>
              <a:effectLst/>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89</a:t>
            </a:fld>
            <a:endParaRPr lang="en-US" dirty="0"/>
          </a:p>
        </p:txBody>
      </p:sp>
    </p:spTree>
    <p:extLst>
      <p:ext uri="{BB962C8B-B14F-4D97-AF65-F5344CB8AC3E}">
        <p14:creationId xmlns:p14="http://schemas.microsoft.com/office/powerpoint/2010/main" val="532078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the plan, elevation and section views of a pipe rack.</a:t>
            </a:r>
            <a:endParaRPr lang="en-US" dirty="0"/>
          </a:p>
          <a:p>
            <a:endParaRPr lang="en-US" dirty="0"/>
          </a:p>
          <a:p>
            <a:r>
              <a:rPr lang="en-US" dirty="0"/>
              <a:t>Slide 9 shows Example</a:t>
            </a:r>
            <a:r>
              <a:rPr lang="en-US" baseline="0" dirty="0"/>
              <a:t> 17.2 – Pipe Rack. </a:t>
            </a:r>
            <a:r>
              <a:rPr lang="en-US" sz="1100" kern="1200" dirty="0">
                <a:solidFill>
                  <a:schemeClr val="tx1"/>
                </a:solidFill>
                <a:effectLst/>
                <a:latin typeface="Arial" pitchFamily="34" charset="0"/>
                <a:ea typeface="+mn-ea"/>
                <a:cs typeface="+mn-cs"/>
              </a:rPr>
              <a:t>Three figures are shown.  The top figure is a plan view of the pipe rack.  The width of the pipe rack is 20 feet.  The left side of the pipe rack is made up of six equal 20-foot long bays.  The center bay is 20 feet long and contains x-bracing in the horizontal plane.  The right side of the pipe rack is made up of five equal 20-foot long bays.  Four runs of piping are shown parallel to the longitudinal direction.  An expansion loop is shown on the right side of the pipe rack indicating a break in the continuity of the pipe rack.  The second figure is an elevation view of the pipe rack in the longitudinal direction.  X-bracing in the vertical plane is shown in the same bay as the x-bracing shown in the plan view.  Two tiers of piping are shown.  The height from grade to the bottom of the upper run of piping is shown as 15 feet.  The distance from the bottom of the upper run of piping to the top of the frame is shown as 3 feet.  The third figure is an elevation view of the pipe rack in the transverse direction.  The transverse direction of the pipe rack is shown as a single bay moment frame with two tiers of piping with four pipes on each tier.  The height from grade to the bottom of the lower run of piping is shown as 10 feet.  The distance from the bottom of the lower run of piping to the top of the frame is shown as 8 feet.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eaLnBrk="1" hangingPunct="1"/>
            <a:r>
              <a:rPr lang="en-US" dirty="0"/>
              <a:t>A two-tier, 12-bay pipe rack in a petrochemical facility has concentrically braced frames in the longitudinal direction and ordinary moment frames in the transverse direction.  The pipe rack supports four runs of 12-in.-diameter pipe carrying naphtha on the top tier and four runs of 8-in.-diameter pipe carrying water for fire suppression on the bottom tier.  The minimum seismic dead load for piping is 35 psf on each tier to allow for future piping loads.  The seismic dead load for the steel support structure is 10 psf on each tier.</a:t>
            </a:r>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90 is a continuation Example</a:t>
            </a:r>
            <a:r>
              <a:rPr lang="en-US" baseline="0" dirty="0"/>
              <a:t> 17.6.2 – Flat-Bottom Gasoline Tank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ASCE 7-16 Section 11.9 defines the vertical response spectrum at the MCE</a:t>
            </a:r>
            <a:r>
              <a:rPr lang="en-US" sz="1100" kern="1200" baseline="-250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level.  Only ASCE 7-16 Chapter 15 invokes the provisions of Section 11.9.  Specifically, ASCE 7-16 Section 15.1.4 requires the use of the provisions of Section 11.9 for tanks, vessels, hanging structures, and nonbuilding structures incorporating horizontal cantilevers.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90</a:t>
            </a:fld>
            <a:endParaRPr lang="en-US" dirty="0"/>
          </a:p>
        </p:txBody>
      </p:sp>
    </p:spTree>
    <p:extLst>
      <p:ext uri="{BB962C8B-B14F-4D97-AF65-F5344CB8AC3E}">
        <p14:creationId xmlns:p14="http://schemas.microsoft.com/office/powerpoint/2010/main" val="323296643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91 is a continuation Example</a:t>
            </a:r>
            <a:r>
              <a:rPr lang="en-US" baseline="0" dirty="0"/>
              <a:t> 17.6.2 – Flat-Bottom Gasoline Tank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coefficient C</a:t>
            </a:r>
            <a:r>
              <a:rPr lang="en-US" sz="1100" kern="1200" baseline="-25000" dirty="0">
                <a:solidFill>
                  <a:schemeClr val="tx1"/>
                </a:solidFill>
                <a:effectLst/>
                <a:latin typeface="Arial" pitchFamily="34" charset="0"/>
                <a:ea typeface="+mn-ea"/>
                <a:cs typeface="+mn-cs"/>
              </a:rPr>
              <a:t>v</a:t>
            </a:r>
            <a:r>
              <a:rPr lang="en-US" sz="1100" kern="1200" dirty="0">
                <a:solidFill>
                  <a:schemeClr val="tx1"/>
                </a:solidFill>
                <a:effectLst/>
                <a:latin typeface="Arial" pitchFamily="34" charset="0"/>
                <a:ea typeface="+mn-ea"/>
                <a:cs typeface="+mn-cs"/>
              </a:rPr>
              <a:t> is determined from ASCE 7-16 Table 11.9.2-1 and is based on the value of S</a:t>
            </a:r>
            <a:r>
              <a:rPr lang="en-US" sz="1100" kern="1200" baseline="-25000" dirty="0">
                <a:solidFill>
                  <a:schemeClr val="tx1"/>
                </a:solidFill>
                <a:effectLst/>
                <a:latin typeface="Arial" pitchFamily="34" charset="0"/>
                <a:ea typeface="+mn-ea"/>
                <a:cs typeface="+mn-cs"/>
              </a:rPr>
              <a:t>S</a:t>
            </a:r>
            <a:r>
              <a:rPr lang="en-US" sz="1100" kern="1200" dirty="0">
                <a:solidFill>
                  <a:schemeClr val="tx1"/>
                </a:solidFill>
                <a:effectLst/>
                <a:latin typeface="Arial" pitchFamily="34" charset="0"/>
                <a:ea typeface="+mn-ea"/>
                <a:cs typeface="+mn-cs"/>
              </a:rPr>
              <a:t> and the site class. </a:t>
            </a:r>
            <a:r>
              <a:rPr lang="en-US" sz="1100" dirty="0"/>
              <a:t>According to ASCE 7-16 Section 11.9.3, the design vertical response spectral acceleration, S</a:t>
            </a:r>
            <a:r>
              <a:rPr lang="en-US" sz="1100" baseline="-25000" dirty="0"/>
              <a:t>av</a:t>
            </a:r>
            <a:r>
              <a:rPr lang="en-US" sz="1100" dirty="0"/>
              <a:t>, is taken as two-thirds of S</a:t>
            </a:r>
            <a:r>
              <a:rPr lang="en-US" sz="1100" baseline="-25000" dirty="0"/>
              <a:t>aMv</a:t>
            </a:r>
            <a:r>
              <a:rPr lang="en-US" sz="1100" baseline="0" dirty="0"/>
              <a:t>.</a:t>
            </a:r>
            <a:endParaRPr lang="en-US" baseline="0" dirty="0"/>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91</a:t>
            </a:fld>
            <a:endParaRPr lang="en-US" dirty="0"/>
          </a:p>
        </p:txBody>
      </p:sp>
    </p:spTree>
    <p:extLst>
      <p:ext uri="{BB962C8B-B14F-4D97-AF65-F5344CB8AC3E}">
        <p14:creationId xmlns:p14="http://schemas.microsoft.com/office/powerpoint/2010/main" val="217060378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kern="1200" dirty="0">
                <a:solidFill>
                  <a:schemeClr val="tx1"/>
                </a:solidFill>
                <a:effectLst/>
                <a:latin typeface="Arial" pitchFamily="34" charset="0"/>
                <a:ea typeface="+mn-ea"/>
                <a:cs typeface="+mn-cs"/>
              </a:rPr>
              <a:t>The figure shows an elevation view of a vertical pressure vessel with a cylindrical shell 10 feet in diameter with two hemispherical heads. </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92 shows Example</a:t>
            </a:r>
            <a:r>
              <a:rPr lang="en-US" baseline="0" dirty="0"/>
              <a:t> 17.7 – Vertical Vessel. </a:t>
            </a:r>
            <a:r>
              <a:rPr lang="en-US" sz="1100" b="0" kern="1200" dirty="0">
                <a:solidFill>
                  <a:schemeClr val="tx1"/>
                </a:solidFill>
                <a:effectLst/>
                <a:latin typeface="Arial" pitchFamily="34" charset="0"/>
                <a:ea typeface="+mn-ea"/>
                <a:cs typeface="+mn-cs"/>
              </a:rPr>
              <a:t>The illustration shows an elevation view of a vertical pressure vessel with a cylindrical shell 10 feet in diameter with two hemispherical heads.  The vessel is supported on by a 3/8 inch thick support skirt.  The overall height of the vessel above grade is 100 feet.</a:t>
            </a:r>
            <a:endParaRPr lang="en-US" sz="1100" kern="1200" dirty="0">
              <a:solidFill>
                <a:schemeClr val="tx1"/>
              </a:solidFill>
              <a:effectLst/>
              <a:latin typeface="Arial" pitchFamily="34" charset="0"/>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92</a:t>
            </a:fld>
            <a:endParaRPr lang="en-US" dirty="0"/>
          </a:p>
        </p:txBody>
      </p:sp>
    </p:spTree>
    <p:extLst>
      <p:ext uri="{BB962C8B-B14F-4D97-AF65-F5344CB8AC3E}">
        <p14:creationId xmlns:p14="http://schemas.microsoft.com/office/powerpoint/2010/main" val="92067215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93 is a continuation of Example 17.7</a:t>
            </a:r>
            <a:r>
              <a:rPr lang="en-US" baseline="0" dirty="0"/>
              <a:t> – </a:t>
            </a:r>
            <a:r>
              <a:rPr lang="en-US" dirty="0">
                <a:solidFill>
                  <a:srgbClr val="000000"/>
                </a:solidFill>
              </a:rPr>
              <a:t>Vertical Vessel</a:t>
            </a:r>
            <a:r>
              <a:rPr lang="en-US" baseline="0" dirty="0"/>
              <a:t>.</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Large boilers in coal-fired electric power plants generally are suspended from the supporting steel near the roof level.  Additional lateral supports (called buck stays) are provided near the bottom of the boiler.  The buck stays resist lateral forces but allow the boiler to move vertically.  Lateral seismic forces are resisted at the roof and at the buck stay level.  Close coordination with the boiler manufacturer is required in order to determine the proper distribution of seismic forces.</a:t>
            </a:r>
          </a:p>
          <a:p>
            <a:endParaRPr lang="en-US"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93</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94 is a continuation of Example 17.7</a:t>
            </a:r>
            <a:r>
              <a:rPr lang="en-US" baseline="0" dirty="0"/>
              <a:t> – </a:t>
            </a:r>
            <a:r>
              <a:rPr lang="en-US" dirty="0">
                <a:solidFill>
                  <a:srgbClr val="000000"/>
                </a:solidFill>
              </a:rPr>
              <a:t>Vertical Vessel</a:t>
            </a:r>
            <a:r>
              <a:rPr lang="en-US" baseline="0" dirty="0"/>
              <a:t>.</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94</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95 is a continuation of Example 17.7</a:t>
            </a:r>
            <a:r>
              <a:rPr lang="en-US" baseline="0" dirty="0"/>
              <a:t> – </a:t>
            </a:r>
            <a:r>
              <a:rPr lang="en-US" dirty="0">
                <a:solidFill>
                  <a:srgbClr val="000000"/>
                </a:solidFill>
              </a:rPr>
              <a:t>Vertical Vessel</a:t>
            </a:r>
            <a:r>
              <a:rPr lang="en-US" baseline="0" dirty="0"/>
              <a:t>.</a:t>
            </a:r>
          </a:p>
          <a:p>
            <a:endParaRPr lang="en-US" baseline="0" dirty="0"/>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95</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96 is a continuation of Example 17.7</a:t>
            </a:r>
            <a:r>
              <a:rPr lang="en-US" baseline="0" dirty="0"/>
              <a:t> – </a:t>
            </a:r>
            <a:r>
              <a:rPr lang="en-US" dirty="0">
                <a:solidFill>
                  <a:srgbClr val="000000"/>
                </a:solidFill>
              </a:rPr>
              <a:t>Vertical Vessel</a:t>
            </a:r>
            <a:r>
              <a:rPr lang="en-US" baseline="0" dirty="0"/>
              <a:t>.</a:t>
            </a:r>
          </a:p>
          <a:p>
            <a:endParaRPr lang="en-US" baseline="0" dirty="0"/>
          </a:p>
          <a:p>
            <a:r>
              <a:rPr lang="en-US" sz="1100" kern="1200" dirty="0">
                <a:solidFill>
                  <a:schemeClr val="tx1"/>
                </a:solidFill>
                <a:effectLst/>
                <a:latin typeface="Arial" pitchFamily="34" charset="0"/>
                <a:ea typeface="+mn-ea"/>
                <a:cs typeface="+mn-cs"/>
              </a:rPr>
              <a:t>The vertical vessel used in this example is a skirt-supported distributed mass cantilevered structure.  There are three possible entries in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15.4-2 that describe the vessel in question:</a:t>
            </a:r>
          </a:p>
          <a:p>
            <a:r>
              <a:rPr lang="en-US" sz="1100" kern="1200" dirty="0">
                <a:solidFill>
                  <a:schemeClr val="tx1"/>
                </a:solidFill>
                <a:effectLst/>
                <a:latin typeface="Arial" pitchFamily="34" charset="0"/>
                <a:ea typeface="+mn-ea"/>
                <a:cs typeface="+mn-cs"/>
              </a:rPr>
              <a:t> </a:t>
            </a:r>
          </a:p>
          <a:p>
            <a:pPr marL="228600" lvl="0" indent="-228600">
              <a:buFont typeface="+mj-lt"/>
              <a:buAutoNum type="arabicPeriod"/>
            </a:pPr>
            <a:r>
              <a:rPr lang="en-US" sz="1100" kern="1200" dirty="0">
                <a:solidFill>
                  <a:schemeClr val="tx1"/>
                </a:solidFill>
                <a:effectLst/>
                <a:latin typeface="Arial" pitchFamily="34" charset="0"/>
                <a:ea typeface="+mn-ea"/>
                <a:cs typeface="+mn-cs"/>
              </a:rPr>
              <a:t>Elevated tanks, vessels, bins, or hoppers: Single pedestal or skirt supported – welded steel. </a:t>
            </a:r>
          </a:p>
          <a:p>
            <a:pPr marL="228600" lvl="0" indent="-228600">
              <a:buFont typeface="+mj-lt"/>
              <a:buAutoNum type="arabicPeriod"/>
            </a:pPr>
            <a:r>
              <a:rPr lang="en-US" sz="1100" kern="1200" dirty="0">
                <a:solidFill>
                  <a:schemeClr val="tx1"/>
                </a:solidFill>
                <a:effectLst/>
                <a:latin typeface="Arial" pitchFamily="34" charset="0"/>
                <a:ea typeface="+mn-ea"/>
                <a:cs typeface="+mn-cs"/>
              </a:rPr>
              <a:t>Elevated tanks, vessels, bins, or hoppers: Single pedestal or skirt supported – welded steel with special detailing. </a:t>
            </a:r>
          </a:p>
          <a:p>
            <a:pPr marL="228600" lvl="0" indent="-228600">
              <a:buFont typeface="+mj-lt"/>
              <a:buAutoNum type="arabicPeriod"/>
            </a:pPr>
            <a:r>
              <a:rPr lang="en-US" sz="1100" kern="1200" dirty="0">
                <a:solidFill>
                  <a:schemeClr val="tx1"/>
                </a:solidFill>
                <a:effectLst/>
                <a:latin typeface="Arial" pitchFamily="34" charset="0"/>
                <a:ea typeface="+mn-ea"/>
                <a:cs typeface="+mn-cs"/>
              </a:rPr>
              <a:t>All other steel and reinforced concrete distributed mass cantilever structures not covered herein including stacks, chimneys, silos and skirt-supported vertical vessels that are not similar to buildings.</a:t>
            </a:r>
          </a:p>
          <a:p>
            <a:r>
              <a:rPr lang="en-US" sz="1100" kern="1200" dirty="0">
                <a:solidFill>
                  <a:schemeClr val="tx1"/>
                </a:solidFill>
                <a:effectLst/>
                <a:latin typeface="Arial" pitchFamily="34" charset="0"/>
                <a:ea typeface="+mn-ea"/>
                <a:cs typeface="+mn-cs"/>
              </a:rPr>
              <a:t> </a:t>
            </a:r>
          </a:p>
          <a:p>
            <a:r>
              <a:rPr lang="en-US" sz="1100" kern="1200" dirty="0">
                <a:solidFill>
                  <a:schemeClr val="tx1"/>
                </a:solidFill>
                <a:effectLst/>
                <a:latin typeface="Arial" pitchFamily="34" charset="0"/>
                <a:ea typeface="+mn-ea"/>
                <a:cs typeface="+mn-cs"/>
              </a:rPr>
              <a:t>All three options are keyed to the detailing requirements of </a:t>
            </a:r>
            <a:r>
              <a:rPr lang="en-US" sz="1100" i="1" kern="1200" dirty="0">
                <a:solidFill>
                  <a:schemeClr val="tx1"/>
                </a:solidFill>
                <a:effectLst/>
                <a:latin typeface="Arial" pitchFamily="34" charset="0"/>
                <a:ea typeface="+mn-ea"/>
                <a:cs typeface="+mn-cs"/>
              </a:rPr>
              <a:t>Standard</a:t>
            </a:r>
            <a:r>
              <a:rPr lang="en-US" sz="1100" kern="1200" dirty="0">
                <a:solidFill>
                  <a:schemeClr val="tx1"/>
                </a:solidFill>
                <a:effectLst/>
                <a:latin typeface="Arial" pitchFamily="34" charset="0"/>
                <a:ea typeface="+mn-ea"/>
                <a:cs typeface="+mn-cs"/>
              </a:rPr>
              <a:t> Section 15.7.10.  Two of the options specifically require that Items (a) and (b)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15.7.10 be met.  The intent of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Section 15.7.10 and </a:t>
            </a:r>
            <a:r>
              <a:rPr lang="en-US" sz="1100" i="0" kern="1200" dirty="0">
                <a:solidFill>
                  <a:schemeClr val="tx1"/>
                </a:solidFill>
                <a:effectLst/>
                <a:latin typeface="Arial" pitchFamily="34" charset="0"/>
                <a:ea typeface="+mn-ea"/>
                <a:cs typeface="+mn-cs"/>
              </a:rPr>
              <a:t>ASCE 7-16</a:t>
            </a:r>
            <a:r>
              <a:rPr lang="en-US" sz="1100" kern="1200" dirty="0">
                <a:solidFill>
                  <a:schemeClr val="tx1"/>
                </a:solidFill>
                <a:effectLst/>
                <a:latin typeface="Arial" pitchFamily="34" charset="0"/>
                <a:ea typeface="+mn-ea"/>
                <a:cs typeface="+mn-cs"/>
              </a:rPr>
              <a:t> Table 15.4-2 is that skirt-supported vessels be checked for seismic loads based on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if the structure is assigned to Risk Category IV or if an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factor of 3.0 is used in the design of the vessel.  Skirt-supported vessels fail in buckling, which is not a ductile failure mode, so a more conservative design approach is required.  The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check typically will govern the design of the skirt over using loads determined with an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factor of 3 in a moderate to high area of seismic activity.  The only benefit of using an </a:t>
            </a:r>
            <a:r>
              <a:rPr lang="en-US" sz="1100" i="1" kern="1200" dirty="0">
                <a:solidFill>
                  <a:schemeClr val="tx1"/>
                </a:solidFill>
                <a:effectLst/>
                <a:latin typeface="Arial" pitchFamily="34" charset="0"/>
                <a:ea typeface="+mn-ea"/>
                <a:cs typeface="+mn-cs"/>
              </a:rPr>
              <a:t>R</a:t>
            </a:r>
            <a:r>
              <a:rPr lang="en-US" sz="1100" kern="1200" dirty="0">
                <a:solidFill>
                  <a:schemeClr val="tx1"/>
                </a:solidFill>
                <a:effectLst/>
                <a:latin typeface="Arial" pitchFamily="34" charset="0"/>
                <a:ea typeface="+mn-ea"/>
                <a:cs typeface="+mn-cs"/>
              </a:rPr>
              <a:t> factor of 3 in this case is in the design of the foundation.  The foundation is not required to be designed for the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load.  For the R/</a:t>
            </a:r>
            <a:r>
              <a:rPr lang="en-US" sz="1100" i="1" kern="1200" dirty="0">
                <a:solidFill>
                  <a:schemeClr val="tx1"/>
                </a:solidFill>
                <a:effectLst/>
                <a:latin typeface="Arial" pitchFamily="34" charset="0"/>
                <a:ea typeface="+mn-ea"/>
                <a:cs typeface="+mn-cs"/>
              </a:rPr>
              <a:t>I</a:t>
            </a:r>
            <a:r>
              <a:rPr lang="en-US" sz="1100" i="1" kern="1200" baseline="-25000" dirty="0">
                <a:solidFill>
                  <a:schemeClr val="tx1"/>
                </a:solidFill>
                <a:effectLst/>
                <a:latin typeface="Arial" pitchFamily="34" charset="0"/>
                <a:ea typeface="+mn-ea"/>
                <a:cs typeface="+mn-cs"/>
              </a:rPr>
              <a:t>e</a:t>
            </a:r>
            <a:r>
              <a:rPr lang="en-US" sz="1100" i="1" kern="12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 1.0 load, the skirt can be designed based on critical buckling (factor of safety of 1.0).  The critical buckling strength of a skirt can be determined using a number of published sources.  The two most common methods for determining the critical buckling strength of a skirt are ASME BVPC Section VIII, Division 2, Paragraph 4.4 using a factor of safety of 1.0 and AWWA D100 Section 13.4.3.4.  An example of calculating the critical buckling strength of the skirt using ASME BVPC Section VIII, Division 2, Paragraph 4.4 is provided.</a:t>
            </a:r>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96</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97 is a continuation of Example 17.7</a:t>
            </a:r>
            <a:r>
              <a:rPr lang="en-US" baseline="0" dirty="0"/>
              <a:t> – </a:t>
            </a:r>
            <a:r>
              <a:rPr lang="en-US" dirty="0">
                <a:solidFill>
                  <a:srgbClr val="000000"/>
                </a:solidFill>
              </a:rPr>
              <a:t>Vertical Vessel</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97</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98 is a continuation of Example 17.7</a:t>
            </a:r>
            <a:r>
              <a:rPr lang="en-US" baseline="0" dirty="0"/>
              <a:t> – </a:t>
            </a:r>
            <a:r>
              <a:rPr lang="en-US" dirty="0">
                <a:solidFill>
                  <a:srgbClr val="000000"/>
                </a:solidFill>
              </a:rPr>
              <a:t>Vertical Vessel</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98</a:t>
            </a:fld>
            <a:endParaRPr lang="en-US" dirty="0"/>
          </a:p>
        </p:txBody>
      </p:sp>
    </p:spTree>
    <p:extLst>
      <p:ext uri="{BB962C8B-B14F-4D97-AF65-F5344CB8AC3E}">
        <p14:creationId xmlns:p14="http://schemas.microsoft.com/office/powerpoint/2010/main" val="421487528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99 is a continuation of Example 17.7</a:t>
            </a:r>
            <a:r>
              <a:rPr lang="en-US" baseline="0" dirty="0"/>
              <a:t> – </a:t>
            </a:r>
            <a:r>
              <a:rPr lang="en-US" dirty="0">
                <a:solidFill>
                  <a:srgbClr val="000000"/>
                </a:solidFill>
              </a:rPr>
              <a:t>Vertical Vessel</a:t>
            </a:r>
            <a:r>
              <a:rPr lang="en-US" baseline="0" dirty="0"/>
              <a:t>.</a:t>
            </a:r>
          </a:p>
          <a:p>
            <a:endParaRPr lang="en-US" baseline="0" dirty="0"/>
          </a:p>
        </p:txBody>
      </p:sp>
      <p:sp>
        <p:nvSpPr>
          <p:cNvPr id="4" name="Footer Placeholder 3"/>
          <p:cNvSpPr>
            <a:spLocks noGrp="1"/>
          </p:cNvSpPr>
          <p:nvPr>
            <p:ph type="ftr" sz="quarter" idx="10"/>
          </p:nvPr>
        </p:nvSpPr>
        <p:spPr/>
        <p:txBody>
          <a:bodyPr/>
          <a:lstStyle/>
          <a:p>
            <a:pPr>
              <a:defRPr/>
            </a:pPr>
            <a:r>
              <a:rPr lang="en-US" dirty="0"/>
              <a:t>FEMA P-752 Notes</a:t>
            </a:r>
          </a:p>
        </p:txBody>
      </p:sp>
      <p:sp>
        <p:nvSpPr>
          <p:cNvPr id="5" name="Slide Number Placeholder 4"/>
          <p:cNvSpPr>
            <a:spLocks noGrp="1"/>
          </p:cNvSpPr>
          <p:nvPr>
            <p:ph type="sldNum" sz="quarter" idx="11"/>
          </p:nvPr>
        </p:nvSpPr>
        <p:spPr/>
        <p:txBody>
          <a:bodyPr/>
          <a:lstStyle/>
          <a:p>
            <a:pPr>
              <a:defRPr/>
            </a:pPr>
            <a:r>
              <a:rPr lang="en-US" dirty="0"/>
              <a:t>Introduction 1-</a:t>
            </a:r>
            <a:fld id="{0BCA867C-EB47-4D0B-A24F-7993B2C5EA2C}" type="slidenum">
              <a:rPr lang="en-US" smtClean="0"/>
              <a:pPr>
                <a:defRPr/>
              </a:pPr>
              <a:t>99</a:t>
            </a:fld>
            <a:endParaRPr lang="en-US" dirty="0"/>
          </a:p>
        </p:txBody>
      </p:sp>
    </p:spTree>
    <p:extLst>
      <p:ext uri="{BB962C8B-B14F-4D97-AF65-F5344CB8AC3E}">
        <p14:creationId xmlns:p14="http://schemas.microsoft.com/office/powerpoint/2010/main" val="4214875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7"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9" name="Rectangle 11"/>
          <p:cNvSpPr>
            <a:spLocks noGrp="1" noChangeArrowheads="1"/>
          </p:cNvSpPr>
          <p:nvPr>
            <p:ph type="sldNum" sz="quarter" idx="11"/>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4"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7"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7"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22829" y="6374039"/>
            <a:ext cx="918464" cy="326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9"/>
          <p:cNvSpPr txBox="1">
            <a:spLocks noChangeArrowheads="1"/>
          </p:cNvSpPr>
          <p:nvPr userDrawn="1"/>
        </p:nvSpPr>
        <p:spPr bwMode="auto">
          <a:xfrm>
            <a:off x="4895850" y="6243638"/>
            <a:ext cx="350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spcBef>
                <a:spcPct val="50000"/>
              </a:spcBef>
              <a:defRPr/>
            </a:pPr>
            <a:endParaRPr lang="en-US" dirty="0"/>
          </a:p>
        </p:txBody>
      </p:sp>
      <p:sp>
        <p:nvSpPr>
          <p:cNvPr id="1034" name="Rectangle 10"/>
          <p:cNvSpPr>
            <a:spLocks noGrp="1" noChangeArrowheads="1"/>
          </p:cNvSpPr>
          <p:nvPr>
            <p:ph type="ftr" sz="quarter" idx="3"/>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dirty="0"/>
              <a:t>Instructional Material Complementing FEMA 1051, Design Examples</a:t>
            </a:r>
            <a:endParaRPr lang="en-US" i="1" dirty="0"/>
          </a:p>
        </p:txBody>
      </p:sp>
      <p:sp>
        <p:nvSpPr>
          <p:cNvPr id="1035"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a:t>
            </a:r>
            <a:fld id="{64B3D661-5C76-438E-A311-D2B5954B06D7}" type="slidenum">
              <a:rPr lang="en-US" smtClean="0"/>
              <a:pPr>
                <a:defRPr/>
              </a:pPr>
              <a:t>‹#›</a:t>
            </a:fld>
            <a:endParaRPr lang="en-US" dirty="0"/>
          </a:p>
        </p:txBody>
      </p:sp>
      <p:pic>
        <p:nvPicPr>
          <p:cNvPr id="8" name="Picture 7"/>
          <p:cNvPicPr>
            <a:picLocks noChangeAspect="1"/>
          </p:cNvPicPr>
          <p:nvPr userDrawn="1"/>
        </p:nvPicPr>
        <p:blipFill>
          <a:blip r:embed="rId14"/>
          <a:stretch>
            <a:fillRect/>
          </a:stretch>
        </p:blipFill>
        <p:spPr>
          <a:xfrm>
            <a:off x="1135332" y="6333593"/>
            <a:ext cx="632361" cy="355306"/>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dt="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1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1.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39.png"/></Relationships>
</file>

<file path=ppt/slides/_rels/slide102.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8.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0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34.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9.wmf"/><Relationship Id="rId4" Type="http://schemas.openxmlformats.org/officeDocument/2006/relationships/oleObject" Target="../embeddings/oleObject3.bin"/><Relationship Id="rId9" Type="http://schemas.openxmlformats.org/officeDocument/2006/relationships/image" Target="../media/image11.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2.wmf"/><Relationship Id="rId4" Type="http://schemas.openxmlformats.org/officeDocument/2006/relationships/oleObject" Target="../embeddings/oleObject6.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7.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3.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wmf"/><Relationship Id="rId4" Type="http://schemas.openxmlformats.org/officeDocument/2006/relationships/oleObject" Target="../embeddings/oleObject2.bin"/></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9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is grapich shows the cover for the 2015 NEHRP document Seismic Provisions: Training and INstructional Matiera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255" y="940873"/>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aphicFrame>
        <p:nvGraphicFramePr>
          <p:cNvPr id="8" name="Table 7"/>
          <p:cNvGraphicFramePr>
            <a:graphicFrameLocks noGrp="1"/>
          </p:cNvGraphicFramePr>
          <p:nvPr>
            <p:extLst>
              <p:ext uri="{D42A27DB-BD31-4B8C-83A1-F6EECF244321}">
                <p14:modId xmlns:p14="http://schemas.microsoft.com/office/powerpoint/2010/main" val="1155143809"/>
              </p:ext>
            </p:extLst>
          </p:nvPr>
        </p:nvGraphicFramePr>
        <p:xfrm>
          <a:off x="8083604" y="2493004"/>
          <a:ext cx="685800" cy="685800"/>
        </p:xfrm>
        <a:graphic>
          <a:graphicData uri="http://schemas.openxmlformats.org/drawingml/2006/table">
            <a:tbl>
              <a:tblPr firstRow="1" firstCol="1" bandRow="1">
                <a:tableStyleId>{5C22544A-7EE6-4342-B048-85BDC9FD1C3A}</a:tableStyleId>
              </a:tblPr>
              <a:tblGrid>
                <a:gridCol w="685800">
                  <a:extLst>
                    <a:ext uri="{9D8B030D-6E8A-4147-A177-3AD203B41FA5}">
                      <a16:colId xmlns:a16="http://schemas.microsoft.com/office/drawing/2014/main" val="20000"/>
                    </a:ext>
                  </a:extLst>
                </a:gridCol>
              </a:tblGrid>
              <a:tr h="685800">
                <a:tc>
                  <a:txBody>
                    <a:bodyPr/>
                    <a:lstStyle/>
                    <a:p>
                      <a:pPr marL="0" marR="0" algn="ctr">
                        <a:spcBef>
                          <a:spcPts val="0"/>
                        </a:spcBef>
                        <a:spcAft>
                          <a:spcPts val="0"/>
                        </a:spcAft>
                      </a:pPr>
                      <a:r>
                        <a:rPr lang="en-US" sz="3600" dirty="0">
                          <a:effectLst/>
                        </a:rPr>
                        <a:t>17</a:t>
                      </a:r>
                      <a:endParaRPr lang="en-US" sz="1100" dirty="0">
                        <a:effectLst/>
                        <a:latin typeface="Times New Roman"/>
                        <a:ea typeface="Calibri"/>
                      </a:endParaRPr>
                    </a:p>
                  </a:txBody>
                  <a:tcPr marL="0" marR="0" marT="0" marB="0" anchor="ctr">
                    <a:solidFill>
                      <a:schemeClr val="tx1"/>
                    </a:solidFill>
                  </a:tcPr>
                </a:tc>
                <a:extLst>
                  <a:ext uri="{0D108BD9-81ED-4DB2-BD59-A6C34878D82A}">
                    <a16:rowId xmlns:a16="http://schemas.microsoft.com/office/drawing/2014/main" val="10000"/>
                  </a:ext>
                </a:extLst>
              </a:tr>
            </a:tbl>
          </a:graphicData>
        </a:graphic>
      </p:graphicFrame>
      <p:sp>
        <p:nvSpPr>
          <p:cNvPr id="9" name="Rectangle 2"/>
          <p:cNvSpPr>
            <a:spLocks noGrp="1" noChangeArrowheads="1"/>
          </p:cNvSpPr>
          <p:nvPr>
            <p:ph type="ctrTitle"/>
          </p:nvPr>
        </p:nvSpPr>
        <p:spPr bwMode="auto">
          <a:xfrm>
            <a:off x="3752193" y="3111552"/>
            <a:ext cx="5092262"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ts val="600"/>
              </a:spcBef>
              <a:spcAft>
                <a:spcPts val="600"/>
              </a:spcAft>
              <a:buClrTx/>
              <a:buSzTx/>
              <a:buFontTx/>
              <a:buNone/>
              <a:tabLst/>
            </a:pPr>
            <a:r>
              <a:rPr kumimoji="0" lang="en-US" altLang="en-US" sz="2600" b="1" i="0" u="none" strike="noStrike" cap="none" normalizeH="0" baseline="0" dirty="0">
                <a:ln>
                  <a:noFill/>
                </a:ln>
                <a:solidFill>
                  <a:schemeClr val="tx1"/>
                </a:solidFill>
                <a:effectLst/>
                <a:latin typeface="Times New Roman" panose="02020603050405020304" pitchFamily="18" charset="0"/>
                <a:ea typeface="Calibri" pitchFamily="34" charset="0"/>
                <a:cs typeface="Times New Roman" pitchFamily="18" charset="0"/>
              </a:rPr>
              <a:t>Nonbuilding Structure Design</a:t>
            </a:r>
            <a:br>
              <a:rPr kumimoji="0" lang="en-US" altLang="en-US" sz="2600" b="1" i="0" u="none" strike="noStrike" cap="none" normalizeH="0" baseline="0" dirty="0">
                <a:ln>
                  <a:noFill/>
                </a:ln>
                <a:solidFill>
                  <a:schemeClr val="tx1"/>
                </a:solidFill>
                <a:effectLst/>
                <a:latin typeface="Times New Roman" panose="02020603050405020304" pitchFamily="18" charset="0"/>
                <a:ea typeface="Calibri" pitchFamily="34" charset="0"/>
                <a:cs typeface="Times New Roman" pitchFamily="18" charset="0"/>
              </a:rPr>
            </a:br>
            <a:r>
              <a:rPr lang="en-US" altLang="en-US" sz="2600" dirty="0">
                <a:solidFill>
                  <a:schemeClr val="tx1"/>
                </a:solidFill>
                <a:latin typeface="Times New Roman" panose="02020603050405020304" pitchFamily="18" charset="0"/>
                <a:ea typeface="Calibri" pitchFamily="34" charset="0"/>
                <a:cs typeface="Times New Roman" pitchFamily="18" charset="0"/>
              </a:rPr>
              <a:t>Example Problems</a:t>
            </a:r>
            <a:endParaRPr kumimoji="0" lang="en-US" altLang="en-US" sz="2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1800" b="1" i="1" u="none" strike="noStrike" cap="none" normalizeH="0" baseline="0" dirty="0">
                <a:ln>
                  <a:noFill/>
                </a:ln>
                <a:solidFill>
                  <a:schemeClr val="tx1"/>
                </a:solidFill>
                <a:effectLst/>
                <a:latin typeface="Times New Roman" panose="02020603050405020304" pitchFamily="18" charset="0"/>
                <a:ea typeface="Calibri" pitchFamily="34" charset="0"/>
                <a:cs typeface="Times New Roman" pitchFamily="18" charset="0"/>
              </a:rPr>
              <a:t>By J. G. (Greg) Soules, P.E., S.E., SECB</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Originally developed by Harold O. Sprague, Jr., P.E.</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Footer Placeholder 3"/>
          <p:cNvSpPr>
            <a:spLocks noGrp="1"/>
          </p:cNvSpPr>
          <p:nvPr>
            <p:ph type="ftr" sz="quarter" idx="10"/>
          </p:nvPr>
        </p:nvSpPr>
        <p:spPr>
          <a:xfrm>
            <a:off x="2227703" y="6381750"/>
            <a:ext cx="4557712" cy="319088"/>
          </a:xfrm>
        </p:spPr>
        <p:txBody>
          <a:bodyPr/>
          <a:lstStyle/>
          <a:p>
            <a:pPr>
              <a:defRPr/>
            </a:pPr>
            <a:r>
              <a:rPr lang="en-US" dirty="0"/>
              <a:t>Instructional Material Complementing FEMA 1051, Design Examples</a:t>
            </a:r>
            <a:endParaRPr lang="en-US" i="1" dirty="0"/>
          </a:p>
        </p:txBody>
      </p:sp>
      <p:sp>
        <p:nvSpPr>
          <p:cNvPr id="7" name="TextBox 6">
            <a:hlinkClick r:id="rId4" action="ppaction://hlinksldjump" tooltip="Any modifications made to the file represent the presenters' opinion only. "/>
          </p:cNvPr>
          <p:cNvSpPr txBox="1"/>
          <p:nvPr/>
        </p:nvSpPr>
        <p:spPr>
          <a:xfrm>
            <a:off x="7567328" y="6320359"/>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spTree>
    <p:extLst>
      <p:ext uri="{BB962C8B-B14F-4D97-AF65-F5344CB8AC3E}">
        <p14:creationId xmlns:p14="http://schemas.microsoft.com/office/powerpoint/2010/main" val="3398179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p:txBody>
          <a:bodyPr/>
          <a:lstStyle/>
          <a:p>
            <a:r>
              <a:rPr lang="en-US" dirty="0"/>
              <a:t>This example illustrates the calculation of design base shears and maximum inelastic displacements for a pipe rack using the equivalent lateral force (ELF) procedure.</a:t>
            </a:r>
          </a:p>
          <a:p>
            <a:r>
              <a:rPr lang="en-US" dirty="0"/>
              <a:t>For this example, the design ground motion parameters are as follows:</a:t>
            </a:r>
          </a:p>
          <a:p>
            <a:pPr lvl="1"/>
            <a:r>
              <a:rPr lang="en-US" sz="2400" i="1" dirty="0"/>
              <a:t>S</a:t>
            </a:r>
            <a:r>
              <a:rPr lang="en-US" sz="2400" i="1" baseline="-25000" dirty="0"/>
              <a:t>DS</a:t>
            </a:r>
            <a:r>
              <a:rPr lang="en-US" sz="2400" dirty="0"/>
              <a:t> = 0.40</a:t>
            </a:r>
          </a:p>
          <a:p>
            <a:pPr lvl="1"/>
            <a:r>
              <a:rPr lang="en-US" sz="2400" i="1" dirty="0"/>
              <a:t>S</a:t>
            </a:r>
            <a:r>
              <a:rPr lang="en-US" sz="2400" i="1" baseline="-25000" dirty="0"/>
              <a:t>D1</a:t>
            </a:r>
            <a:r>
              <a:rPr lang="en-US" sz="2400" dirty="0"/>
              <a:t> = 0.18</a:t>
            </a:r>
          </a:p>
          <a:p>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10</a:t>
            </a:fld>
            <a:endParaRPr lang="en-US" dirty="0"/>
          </a:p>
        </p:txBody>
      </p:sp>
    </p:spTree>
    <p:extLst>
      <p:ext uri="{BB962C8B-B14F-4D97-AF65-F5344CB8AC3E}">
        <p14:creationId xmlns:p14="http://schemas.microsoft.com/office/powerpoint/2010/main" val="370128155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grpSp>
        <p:nvGrpSpPr>
          <p:cNvPr id="3" name="Group 2" descr="Slide 100 is a continuation of Example 17.7 – Vertical Vessel. The illustration shows three figures.  The figure on the left shows the vertical distribution of seismic forces on a vertical vessel of height H if the period of the vessel is 0.5 s or less.  The distribution is an inverted triangle (k = 1).  The centroid of the seismic forces is shown as 2/3H.  The figure in the center shows the vertical distribution of seismic forces on a vertical vessel of height H if the period of the vessel falls between 0.5 s and 2.5 s.  The distribution is an inverted curve (k between 1 and 2).  The centroid of the seismic forces is shown as [(k+1)/(k+2)]H. The figure on the right shows the vertical distribution of seismic forces on a vertical vessel of height H if the period of the vessel is 2.5 s or greater.  The distribution is an inverted parabola (k = 2).  The centroid of the seismic forces is shown as 3/4H.&#10;&#10;ASCE 7-16 Section 12.8.3 defines the vertical distribution of seismic forces in terms of an exponent, k, related to structural period.  If the structural period is less than or equal to 0.5 second, k = 1 and results in an inverted triangular distribution of forces.  If the structural period is greater than or equal to 2.5 seconds, k = 2 and results in a parabolic distribution of forces.  For periods between 0.5 second and 2.5 seconds, the value of k is determined by linear interpolation between 1 and 2.  The significance of the distribution requirements of ASCE 7-16 Section 12.8.3 is that the height of the centroid to the horizontal seismic force increases (thus increasing the overturning moment) as the period increases above 0.5 second (Figure 17-9).&#10;"/>
          <p:cNvGrpSpPr/>
          <p:nvPr/>
        </p:nvGrpSpPr>
        <p:grpSpPr>
          <a:xfrm>
            <a:off x="1562100" y="1508442"/>
            <a:ext cx="6019800" cy="4266234"/>
            <a:chOff x="1562100" y="1508442"/>
            <a:chExt cx="6019800" cy="4266234"/>
          </a:xfrm>
        </p:grpSpPr>
        <p:pic>
          <p:nvPicPr>
            <p:cNvPr id="7" name="Picture 6" descr="F13-9.wmf"/>
            <p:cNvPicPr/>
            <p:nvPr/>
          </p:nvPicPr>
          <p:blipFill>
            <a:blip r:embed="rId3" cstate="print"/>
            <a:stretch>
              <a:fillRect/>
            </a:stretch>
          </p:blipFill>
          <p:spPr>
            <a:xfrm>
              <a:off x="2102485" y="1508442"/>
              <a:ext cx="4939030" cy="3841115"/>
            </a:xfrm>
            <a:prstGeom prst="rect">
              <a:avLst/>
            </a:prstGeom>
          </p:spPr>
        </p:pic>
        <p:sp>
          <p:nvSpPr>
            <p:cNvPr id="8" name="Rectangle 7"/>
            <p:cNvSpPr/>
            <p:nvPr/>
          </p:nvSpPr>
          <p:spPr>
            <a:xfrm>
              <a:off x="1562100" y="5436122"/>
              <a:ext cx="6019800" cy="338554"/>
            </a:xfrm>
            <a:prstGeom prst="rect">
              <a:avLst/>
            </a:prstGeom>
          </p:spPr>
          <p:txBody>
            <a:bodyPr wrap="square">
              <a:spAutoFit/>
            </a:bodyPr>
            <a:lstStyle/>
            <a:p>
              <a:pPr algn="ctr"/>
              <a:r>
                <a:rPr lang="en-US" sz="1600" b="1" dirty="0"/>
                <a:t>Figure 17-9</a:t>
              </a:r>
              <a:r>
                <a:rPr lang="en-US" sz="1600" dirty="0"/>
                <a:t> Vertical distribution of seismic forces</a:t>
              </a:r>
            </a:p>
          </p:txBody>
        </p:sp>
      </p:gr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06487" cy="306388"/>
          </a:xfrm>
        </p:spPr>
        <p:txBody>
          <a:bodyPr/>
          <a:lstStyle/>
          <a:p>
            <a:pPr>
              <a:defRPr/>
            </a:pPr>
            <a:r>
              <a:rPr lang="en-US" dirty="0"/>
              <a:t>Nonbuilding Structures- </a:t>
            </a:r>
            <a:fld id="{64B3D661-5C76-438E-A311-D2B5954B06D7}" type="slidenum">
              <a:rPr lang="en-US" smtClean="0"/>
              <a:pPr>
                <a:defRPr/>
              </a:pPr>
              <a:t>100</a:t>
            </a:fld>
            <a:endParaRPr lang="en-US" dirty="0"/>
          </a:p>
        </p:txBody>
      </p:sp>
    </p:spTree>
    <p:extLst>
      <p:ext uri="{BB962C8B-B14F-4D97-AF65-F5344CB8AC3E}">
        <p14:creationId xmlns:p14="http://schemas.microsoft.com/office/powerpoint/2010/main" val="285099979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Referring to Figure 17-9</a:t>
                </a:r>
              </a:p>
              <a:p>
                <a:pPr lvl="1"/>
                <a:r>
                  <a:rPr lang="en-US" sz="2400" dirty="0"/>
                  <a:t>Once </a:t>
                </a:r>
                <a:r>
                  <a:rPr lang="en-US" sz="2400" i="1" dirty="0"/>
                  <a:t>k</a:t>
                </a:r>
                <a:r>
                  <a:rPr lang="en-US" sz="2400" dirty="0"/>
                  <a:t> is determined, the height to the centroid, </a:t>
                </a:r>
                <a14:m>
                  <m:oMath xmlns:m="http://schemas.openxmlformats.org/officeDocument/2006/math">
                    <m:acc>
                      <m:accPr>
                        <m:chr m:val="̅"/>
                        <m:ctrlPr>
                          <a:rPr lang="en-US" sz="2400" i="1" smtClean="0">
                            <a:latin typeface="Cambria Math" panose="02040503050406030204" pitchFamily="18" charset="0"/>
                          </a:rPr>
                        </m:ctrlPr>
                      </m:accPr>
                      <m:e>
                        <m:r>
                          <a:rPr lang="en-US" sz="2400" b="0" i="1" smtClean="0">
                            <a:latin typeface="Cambria Math"/>
                          </a:rPr>
                          <m:t>h</m:t>
                        </m:r>
                      </m:e>
                    </m:acc>
                  </m:oMath>
                </a14:m>
                <a:r>
                  <a:rPr lang="en-US" sz="2400" dirty="0"/>
                  <a:t>, of the horizontal seismic force is equal to:</a:t>
                </a:r>
                <a:br>
                  <a:rPr lang="en-US" sz="2400" dirty="0"/>
                </a:br>
                <a:br>
                  <a:rPr lang="en-US" sz="2400" dirty="0"/>
                </a:br>
                <a:br>
                  <a:rPr lang="en-US" sz="2400" dirty="0"/>
                </a:br>
                <a:br>
                  <a:rPr lang="en-US" sz="2400" dirty="0"/>
                </a:br>
                <a:endParaRPr lang="en-US" sz="2400" dirty="0"/>
              </a:p>
              <a:p>
                <a:pPr lvl="1"/>
                <a:r>
                  <a:rPr lang="en-US" sz="2400" dirty="0"/>
                  <a:t>For the vessel period of </a:t>
                </a:r>
                <a:r>
                  <a:rPr lang="en-US" sz="2400" i="1" dirty="0"/>
                  <a:t>T</a:t>
                </a:r>
                <a:r>
                  <a:rPr lang="en-US" sz="2400" dirty="0"/>
                  <a:t> = 0.762 second: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12" t="-1418" r="-29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107257" y="3107194"/>
                <a:ext cx="2145716" cy="8613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a:rPr lang="en-US" i="1">
                              <a:latin typeface="Cambria Math"/>
                            </a:rPr>
                            <m:t>h</m:t>
                          </m:r>
                        </m:e>
                      </m:acc>
                      <m:r>
                        <a:rPr lang="en-US" i="1">
                          <a:latin typeface="Cambria Math"/>
                        </a:rPr>
                        <m:t>= </m:t>
                      </m:r>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a:rPr>
                                <m:t>𝑘</m:t>
                              </m:r>
                              <m:r>
                                <a:rPr lang="en-US" i="1">
                                  <a:latin typeface="Cambria Math"/>
                                </a:rPr>
                                <m:t>+1</m:t>
                              </m:r>
                            </m:e>
                          </m:d>
                        </m:num>
                        <m:den>
                          <m:d>
                            <m:dPr>
                              <m:ctrlPr>
                                <a:rPr lang="en-US" i="1">
                                  <a:latin typeface="Cambria Math" panose="02040503050406030204" pitchFamily="18" charset="0"/>
                                </a:rPr>
                              </m:ctrlPr>
                            </m:dPr>
                            <m:e>
                              <m:r>
                                <a:rPr lang="en-US" i="1">
                                  <a:latin typeface="Cambria Math"/>
                                </a:rPr>
                                <m:t>𝑘</m:t>
                              </m:r>
                              <m:r>
                                <a:rPr lang="en-US" i="1">
                                  <a:latin typeface="Cambria Math"/>
                                </a:rPr>
                                <m:t>+2</m:t>
                              </m:r>
                            </m:e>
                          </m:d>
                        </m:den>
                      </m:f>
                      <m:r>
                        <a:rPr lang="en-US" i="1">
                          <a:latin typeface="Cambria Math"/>
                        </a:rPr>
                        <m:t>𝐻</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3107257" y="3107194"/>
                <a:ext cx="2145716" cy="86132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415146" y="5111332"/>
                <a:ext cx="4095993" cy="7936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a:rPr>
                        <m:t>𝑘</m:t>
                      </m:r>
                      <m:r>
                        <a:rPr lang="en-US" i="1">
                          <a:latin typeface="Cambria Math"/>
                        </a:rPr>
                        <m:t>=1+ </m:t>
                      </m:r>
                      <m:f>
                        <m:fPr>
                          <m:ctrlPr>
                            <a:rPr lang="en-US" i="1">
                              <a:latin typeface="Cambria Math" panose="02040503050406030204" pitchFamily="18" charset="0"/>
                            </a:rPr>
                          </m:ctrlPr>
                        </m:fPr>
                        <m:num>
                          <m:r>
                            <a:rPr lang="en-US" i="1">
                              <a:latin typeface="Cambria Math"/>
                            </a:rPr>
                            <m:t>0.762−0.5</m:t>
                          </m:r>
                        </m:num>
                        <m:den>
                          <m:r>
                            <a:rPr lang="en-US" i="1">
                              <a:latin typeface="Cambria Math"/>
                            </a:rPr>
                            <m:t>2.5−0.5</m:t>
                          </m:r>
                        </m:den>
                      </m:f>
                      <m:r>
                        <a:rPr lang="en-US" i="1">
                          <a:latin typeface="Cambria Math"/>
                        </a:rPr>
                        <m:t>=1.131</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415146" y="5111332"/>
                <a:ext cx="4095993" cy="793679"/>
              </a:xfrm>
              <a:prstGeom prst="rect">
                <a:avLst/>
              </a:prstGeom>
              <a:blipFill>
                <a:blip r:embed="rId5"/>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60915" cy="306388"/>
          </a:xfrm>
        </p:spPr>
        <p:txBody>
          <a:bodyPr/>
          <a:lstStyle/>
          <a:p>
            <a:pPr>
              <a:defRPr/>
            </a:pPr>
            <a:r>
              <a:rPr lang="en-US" dirty="0"/>
              <a:t>Nonbuilding Structures- </a:t>
            </a:r>
            <a:fld id="{64B3D661-5C76-438E-A311-D2B5954B06D7}" type="slidenum">
              <a:rPr lang="en-US" smtClean="0"/>
              <a:pPr>
                <a:defRPr/>
              </a:pPr>
              <a:t>101</a:t>
            </a:fld>
            <a:endParaRPr lang="en-US" dirty="0"/>
          </a:p>
        </p:txBody>
      </p:sp>
    </p:spTree>
    <p:extLst>
      <p:ext uri="{BB962C8B-B14F-4D97-AF65-F5344CB8AC3E}">
        <p14:creationId xmlns:p14="http://schemas.microsoft.com/office/powerpoint/2010/main" val="133167594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Referring to Figure 17-9</a:t>
                </a:r>
              </a:p>
              <a:p>
                <a:pPr lvl="1"/>
                <a:r>
                  <a:rPr lang="en-US" sz="2400" dirty="0"/>
                  <a:t>The value of  is then calculated as:</a:t>
                </a:r>
                <a:br>
                  <a:rPr lang="en-US" sz="2400" dirty="0"/>
                </a:br>
                <a:br>
                  <a:rPr lang="en-US" sz="2400" dirty="0"/>
                </a:br>
                <a14:m>
                  <m:oMath xmlns:m="http://schemas.openxmlformats.org/officeDocument/2006/math">
                    <m:acc>
                      <m:accPr>
                        <m:chr m:val="̅"/>
                        <m:ctrlPr>
                          <a:rPr lang="en-US" sz="2400" i="1">
                            <a:latin typeface="Cambria Math" panose="02040503050406030204" pitchFamily="18" charset="0"/>
                          </a:rPr>
                        </m:ctrlPr>
                      </m:accPr>
                      <m:e>
                        <m:r>
                          <a:rPr lang="en-US" sz="2400" i="1">
                            <a:latin typeface="Cambria Math"/>
                          </a:rPr>
                          <m:t>h</m:t>
                        </m:r>
                      </m:e>
                    </m:acc>
                    <m:r>
                      <a:rPr lang="en-US" sz="2400" i="1">
                        <a:latin typeface="Cambria Math"/>
                      </a:rPr>
                      <m:t>= </m:t>
                    </m:r>
                    <m:f>
                      <m:fPr>
                        <m:ctrlPr>
                          <a:rPr lang="en-US" sz="2400" i="1">
                            <a:latin typeface="Cambria Math" panose="02040503050406030204" pitchFamily="18" charset="0"/>
                          </a:rPr>
                        </m:ctrlPr>
                      </m:fPr>
                      <m:num>
                        <m:d>
                          <m:dPr>
                            <m:ctrlPr>
                              <a:rPr lang="en-US" sz="2400" i="1">
                                <a:latin typeface="Cambria Math" panose="02040503050406030204" pitchFamily="18" charset="0"/>
                              </a:rPr>
                            </m:ctrlPr>
                          </m:dPr>
                          <m:e>
                            <m:r>
                              <a:rPr lang="en-US" sz="2400" i="1">
                                <a:latin typeface="Cambria Math"/>
                              </a:rPr>
                              <m:t>1.131+1</m:t>
                            </m:r>
                          </m:e>
                        </m:d>
                      </m:num>
                      <m:den>
                        <m:d>
                          <m:dPr>
                            <m:ctrlPr>
                              <a:rPr lang="en-US" sz="2400" i="1">
                                <a:latin typeface="Cambria Math" panose="02040503050406030204" pitchFamily="18" charset="0"/>
                              </a:rPr>
                            </m:ctrlPr>
                          </m:dPr>
                          <m:e>
                            <m:r>
                              <a:rPr lang="en-US" sz="2400" i="1">
                                <a:latin typeface="Cambria Math"/>
                              </a:rPr>
                              <m:t>1.131+2</m:t>
                            </m:r>
                          </m:e>
                        </m:d>
                      </m:den>
                    </m:f>
                    <m:d>
                      <m:dPr>
                        <m:ctrlPr>
                          <a:rPr lang="en-US" sz="2400" i="1">
                            <a:latin typeface="Cambria Math" panose="02040503050406030204" pitchFamily="18" charset="0"/>
                          </a:rPr>
                        </m:ctrlPr>
                      </m:dPr>
                      <m:e>
                        <m:r>
                          <a:rPr lang="en-US" sz="2400" i="1">
                            <a:latin typeface="Cambria Math"/>
                          </a:rPr>
                          <m:t>100</m:t>
                        </m:r>
                      </m:e>
                    </m:d>
                    <m:r>
                      <a:rPr lang="en-US" sz="2400" i="1">
                        <a:latin typeface="Cambria Math"/>
                      </a:rPr>
                      <m:t>=0.681</m:t>
                    </m:r>
                    <m:d>
                      <m:dPr>
                        <m:ctrlPr>
                          <a:rPr lang="en-US" sz="2400" i="1">
                            <a:latin typeface="Cambria Math" panose="02040503050406030204" pitchFamily="18" charset="0"/>
                          </a:rPr>
                        </m:ctrlPr>
                      </m:dPr>
                      <m:e>
                        <m:r>
                          <a:rPr lang="en-US" sz="2400" i="1">
                            <a:latin typeface="Cambria Math"/>
                          </a:rPr>
                          <m:t>100</m:t>
                        </m:r>
                      </m:e>
                    </m:d>
                    <m:r>
                      <a:rPr lang="en-US" sz="2400" i="1">
                        <a:latin typeface="Cambria Math"/>
                      </a:rPr>
                      <m:t>=68.1 </m:t>
                    </m:r>
                    <m:r>
                      <a:rPr lang="en-US" sz="2400" i="1">
                        <a:latin typeface="Cambria Math"/>
                      </a:rPr>
                      <m:t>𝑓𝑡</m:t>
                    </m:r>
                  </m:oMath>
                </a14:m>
                <a:br>
                  <a:rPr lang="en-US" sz="2400" dirty="0"/>
                </a:br>
                <a:endParaRPr lang="en-US" sz="2400" dirty="0"/>
              </a:p>
              <a:p>
                <a:pPr lvl="1"/>
                <a:r>
                  <a:rPr lang="en-US" sz="2400" dirty="0"/>
                  <a:t>The overturning moment is then calculated as: </a:t>
                </a:r>
                <a:br>
                  <a:rPr lang="en-US" sz="2400" dirty="0"/>
                </a:br>
                <a:br>
                  <a:rPr lang="en-US" sz="2400" dirty="0"/>
                </a:br>
                <a:r>
                  <a:rPr lang="en-US" sz="2400" i="1" dirty="0"/>
                  <a:t>M</a:t>
                </a:r>
                <a:r>
                  <a:rPr lang="en-US" sz="2400" dirty="0"/>
                  <a:t> = </a:t>
                </a:r>
                <a14:m>
                  <m:oMath xmlns:m="http://schemas.openxmlformats.org/officeDocument/2006/math">
                    <m:r>
                      <a:rPr lang="en-US" sz="2400" b="0" i="1" smtClean="0">
                        <a:latin typeface="Cambria Math"/>
                      </a:rPr>
                      <m:t>𝑉</m:t>
                    </m:r>
                    <m:acc>
                      <m:accPr>
                        <m:chr m:val="̅"/>
                        <m:ctrlPr>
                          <a:rPr lang="en-US" sz="2400" b="0" i="1" smtClean="0">
                            <a:latin typeface="Cambria Math" panose="02040503050406030204" pitchFamily="18" charset="0"/>
                          </a:rPr>
                        </m:ctrlPr>
                      </m:accPr>
                      <m:e>
                        <m:r>
                          <a:rPr lang="en-US" sz="2400" b="0" i="1" smtClean="0">
                            <a:latin typeface="Cambria Math"/>
                          </a:rPr>
                          <m:t>h</m:t>
                        </m:r>
                      </m:e>
                    </m:acc>
                  </m:oMath>
                </a14:m>
                <a:r>
                  <a:rPr lang="en-US" sz="2400" dirty="0"/>
                  <a:t> = 155.4(68.1) = 10,583 ft-kips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12"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71801" cy="306388"/>
          </a:xfrm>
        </p:spPr>
        <p:txBody>
          <a:bodyPr/>
          <a:lstStyle/>
          <a:p>
            <a:pPr>
              <a:defRPr/>
            </a:pPr>
            <a:r>
              <a:rPr lang="en-US" dirty="0"/>
              <a:t>Nonbuilding Structures- </a:t>
            </a:r>
            <a:fld id="{64B3D661-5C76-438E-A311-D2B5954B06D7}" type="slidenum">
              <a:rPr lang="en-US" smtClean="0"/>
              <a:pPr>
                <a:defRPr/>
              </a:pPr>
              <a:t>102</a:t>
            </a:fld>
            <a:endParaRPr lang="en-US" dirty="0"/>
          </a:p>
        </p:txBody>
      </p:sp>
    </p:spTree>
    <p:extLst>
      <p:ext uri="{BB962C8B-B14F-4D97-AF65-F5344CB8AC3E}">
        <p14:creationId xmlns:p14="http://schemas.microsoft.com/office/powerpoint/2010/main" val="180703405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3"/>
                <a:ext cx="7772400" cy="4621666"/>
              </a:xfrm>
            </p:spPr>
            <p:txBody>
              <a:bodyPr/>
              <a:lstStyle/>
              <a:p>
                <a:r>
                  <a:rPr lang="en-US" dirty="0"/>
                  <a:t>Critical Buckling Check</a:t>
                </a:r>
              </a:p>
              <a:p>
                <a:pPr lvl="1"/>
                <a:r>
                  <a:rPr lang="en-US" sz="2400" dirty="0"/>
                  <a:t>Seismic response coefficient with R/</a:t>
                </a:r>
                <a:r>
                  <a:rPr lang="en-US" sz="2400" i="1" dirty="0"/>
                  <a:t>I</a:t>
                </a:r>
                <a:r>
                  <a:rPr lang="en-US" sz="2400" i="1" baseline="-25000" dirty="0"/>
                  <a:t>e</a:t>
                </a:r>
                <a:r>
                  <a:rPr lang="en-US" sz="2400" i="1" dirty="0"/>
                  <a:t> </a:t>
                </a:r>
                <a:r>
                  <a:rPr lang="en-US" sz="2400" dirty="0"/>
                  <a:t>= 1.0.  Using ASCE 7-16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1.86</m:t>
                        </m:r>
                      </m:num>
                      <m:den>
                        <m:r>
                          <a:rPr lang="en-US" sz="2400" i="1">
                            <a:latin typeface="Cambria Math"/>
                          </a:rPr>
                          <m:t>1.0</m:t>
                        </m:r>
                      </m:den>
                    </m:f>
                    <m:r>
                      <a:rPr lang="en-US" sz="2400" i="1">
                        <a:latin typeface="Cambria Math"/>
                      </a:rPr>
                      <m:t>=1.86</m:t>
                    </m:r>
                  </m:oMath>
                </a14:m>
                <a:endParaRPr lang="en-US" sz="2400" dirty="0"/>
              </a:p>
              <a:p>
                <a:pPr lvl="1"/>
                <a:r>
                  <a:rPr lang="en-US" sz="2400" dirty="0"/>
                  <a:t>Using ASCE 7-16</a:t>
                </a:r>
                <a:r>
                  <a:rPr lang="en-US" sz="2400" i="1" dirty="0"/>
                  <a:t> </a:t>
                </a:r>
                <a:r>
                  <a:rPr lang="en-US" sz="2400" dirty="0"/>
                  <a:t>Equation 12.8-3, </a:t>
                </a:r>
                <a:r>
                  <a:rPr lang="en-US" sz="2400" i="1" dirty="0"/>
                  <a:t>C</a:t>
                </a:r>
                <a:r>
                  <a:rPr lang="en-US" sz="2400" i="1" baseline="-25000" dirty="0"/>
                  <a:t>s</a:t>
                </a:r>
                <a:r>
                  <a:rPr lang="en-US" sz="2400" dirty="0"/>
                  <a:t> does not need to exceed:</a:t>
                </a: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m:t>
                            </m:r>
                            <m:r>
                              <a:rPr lang="en-US" sz="2400" i="1">
                                <a:latin typeface="Cambria Math"/>
                              </a:rPr>
                              <m:t>1</m:t>
                            </m:r>
                          </m:sub>
                        </m:sSub>
                      </m:num>
                      <m:den>
                        <m:r>
                          <a:rPr lang="en-US" sz="2400" i="1">
                            <a:latin typeface="Cambria Math"/>
                          </a:rPr>
                          <m:t>𝑇</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e>
                        </m:d>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0.79</m:t>
                        </m:r>
                      </m:num>
                      <m:den>
                        <m:r>
                          <a:rPr lang="en-US" sz="2400" i="1">
                            <a:latin typeface="Cambria Math"/>
                          </a:rPr>
                          <m:t>0.762</m:t>
                        </m:r>
                        <m:d>
                          <m:dPr>
                            <m:ctrlPr>
                              <a:rPr lang="en-US" sz="2400" i="1">
                                <a:latin typeface="Cambria Math" panose="02040503050406030204" pitchFamily="18" charset="0"/>
                              </a:rPr>
                            </m:ctrlPr>
                          </m:dPr>
                          <m:e>
                            <m:r>
                              <a:rPr lang="en-US" sz="2400" i="1">
                                <a:latin typeface="Cambria Math"/>
                              </a:rPr>
                              <m:t>1.0</m:t>
                            </m:r>
                          </m:e>
                        </m:d>
                      </m:den>
                    </m:f>
                    <m:r>
                      <a:rPr lang="en-US" sz="2400" i="1">
                        <a:latin typeface="Cambria Math"/>
                      </a:rPr>
                      <m:t>=1.037</m:t>
                    </m:r>
                  </m:oMath>
                </a14:m>
                <a:endParaRPr lang="en-US" sz="2400" dirty="0"/>
              </a:p>
              <a:p>
                <a:pPr lvl="1"/>
                <a:r>
                  <a:rPr lang="en-US" sz="2400" dirty="0"/>
                  <a:t>ASCE 7-16</a:t>
                </a:r>
                <a:r>
                  <a:rPr lang="en-US" sz="2400" i="1" dirty="0"/>
                  <a:t> </a:t>
                </a:r>
                <a:r>
                  <a:rPr lang="en-US" sz="2400" dirty="0"/>
                  <a:t>Equation 12.8-3 controls; </a:t>
                </a:r>
                <a:r>
                  <a:rPr lang="en-US" sz="2400" i="1" dirty="0"/>
                  <a:t>C</a:t>
                </a:r>
                <a:r>
                  <a:rPr lang="en-US" sz="2400" i="1" baseline="-25000" dirty="0"/>
                  <a:t>s</a:t>
                </a:r>
                <a:r>
                  <a:rPr lang="en-US" sz="2400" dirty="0"/>
                  <a:t> = 1.037</a:t>
                </a:r>
                <a:br>
                  <a:rPr lang="en-US" sz="2400" dirty="0"/>
                </a:br>
                <a:br>
                  <a:rPr lang="en-US" sz="2400" dirty="0"/>
                </a:b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3"/>
                <a:ext cx="7772400" cy="4621666"/>
              </a:xfrm>
              <a:blipFill rotWithShape="1">
                <a:blip r:embed="rId3"/>
                <a:stretch>
                  <a:fillRect l="-1412" t="-1319"/>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71801" cy="306388"/>
          </a:xfrm>
        </p:spPr>
        <p:txBody>
          <a:bodyPr/>
          <a:lstStyle/>
          <a:p>
            <a:pPr>
              <a:defRPr/>
            </a:pPr>
            <a:r>
              <a:rPr lang="en-US" dirty="0"/>
              <a:t>Nonbuilding Structures- </a:t>
            </a:r>
            <a:fld id="{64B3D661-5C76-438E-A311-D2B5954B06D7}" type="slidenum">
              <a:rPr lang="en-US" smtClean="0"/>
              <a:pPr>
                <a:defRPr/>
              </a:pPr>
              <a:t>103</a:t>
            </a:fld>
            <a:endParaRPr lang="en-US" dirty="0"/>
          </a:p>
        </p:txBody>
      </p:sp>
    </p:spTree>
    <p:extLst>
      <p:ext uri="{BB962C8B-B14F-4D97-AF65-F5344CB8AC3E}">
        <p14:creationId xmlns:p14="http://schemas.microsoft.com/office/powerpoint/2010/main" val="322709725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a:t>Base shear.  Using ASCE 7-16 Equation 12.8-1:</a:t>
                </a:r>
                <a:br>
                  <a:rPr lang="en-US" sz="2400" dirty="0"/>
                </a:br>
                <a:br>
                  <a:rPr lang="en-US" sz="2400" dirty="0"/>
                </a:br>
                <a:r>
                  <a:rPr lang="en-US" sz="2400" i="1" dirty="0"/>
                  <a:t>V</a:t>
                </a:r>
                <a:r>
                  <a:rPr lang="en-US" sz="2400" dirty="0"/>
                  <a:t> = </a:t>
                </a:r>
                <a:r>
                  <a:rPr lang="en-US" sz="2400" i="1" dirty="0"/>
                  <a:t>C</a:t>
                </a:r>
                <a:r>
                  <a:rPr lang="en-US" sz="2400" i="1" baseline="-25000" dirty="0"/>
                  <a:t>s</a:t>
                </a:r>
                <a:r>
                  <a:rPr lang="en-US" sz="2400" i="1" dirty="0"/>
                  <a:t>W</a:t>
                </a:r>
                <a:r>
                  <a:rPr lang="en-US" sz="2400" dirty="0"/>
                  <a:t> = 1.037(300 kips) = 311.0 kips</a:t>
                </a:r>
                <a:br>
                  <a:rPr lang="en-US" sz="2400" dirty="0"/>
                </a:br>
                <a:endParaRPr lang="en-US" sz="2400" dirty="0"/>
              </a:p>
              <a:p>
                <a:r>
                  <a:rPr lang="en-US" sz="2400" dirty="0"/>
                  <a:t>Vertical distribution of seismic forces. </a:t>
                </a:r>
                <a:r>
                  <a:rPr lang="en-US" sz="2400" b="1" dirty="0"/>
                  <a:t> </a:t>
                </a:r>
                <a:r>
                  <a:rPr lang="en-US" sz="2400" dirty="0"/>
                  <a:t>Moment arm from Figure 17-9:</a:t>
                </a:r>
                <a:br>
                  <a:rPr lang="en-US" sz="2400" dirty="0"/>
                </a:br>
                <a:br>
                  <a:rPr lang="en-US" sz="2400" dirty="0"/>
                </a:br>
                <a14:m>
                  <m:oMath xmlns:m="http://schemas.openxmlformats.org/officeDocument/2006/math">
                    <m:acc>
                      <m:accPr>
                        <m:chr m:val="̅"/>
                        <m:ctrlPr>
                          <a:rPr lang="en-US" sz="2400" i="1">
                            <a:latin typeface="Cambria Math" panose="02040503050406030204" pitchFamily="18" charset="0"/>
                          </a:rPr>
                        </m:ctrlPr>
                      </m:accPr>
                      <m:e>
                        <m:r>
                          <a:rPr lang="en-US" sz="2400" i="1">
                            <a:latin typeface="Cambria Math"/>
                          </a:rPr>
                          <m:t>h</m:t>
                        </m:r>
                      </m:e>
                    </m:acc>
                    <m:r>
                      <a:rPr lang="en-US" sz="2400" i="1">
                        <a:latin typeface="Cambria Math"/>
                      </a:rPr>
                      <m:t>=68.1 </m:t>
                    </m:r>
                    <m:r>
                      <m:rPr>
                        <m:nor/>
                      </m:rPr>
                      <a:rPr lang="en-US" sz="2400"/>
                      <m:t>ft</m:t>
                    </m:r>
                  </m:oMath>
                </a14:m>
                <a:endParaRPr lang="en-US" sz="2400" dirty="0"/>
              </a:p>
              <a:p>
                <a:r>
                  <a:rPr lang="en-US" sz="2400" dirty="0"/>
                  <a:t>The overturning moment is then calculated as:</a:t>
                </a:r>
                <a:br>
                  <a:rPr lang="en-US" sz="2400" dirty="0"/>
                </a:br>
                <a:br>
                  <a:rPr lang="en-US" sz="2400" dirty="0"/>
                </a:br>
                <a:r>
                  <a:rPr lang="en-US" sz="2400" dirty="0"/>
                  <a:t> </a:t>
                </a:r>
                <a:r>
                  <a:rPr lang="en-US" sz="2400" i="1" dirty="0"/>
                  <a:t>M</a:t>
                </a:r>
                <a:r>
                  <a:rPr lang="en-US" sz="2400" dirty="0"/>
                  <a:t> = </a:t>
                </a:r>
                <a14:m>
                  <m:oMath xmlns:m="http://schemas.openxmlformats.org/officeDocument/2006/math">
                    <m:r>
                      <a:rPr lang="en-US" sz="2400" i="1">
                        <a:latin typeface="Cambria Math"/>
                      </a:rPr>
                      <m:t>𝑉</m:t>
                    </m:r>
                    <m:acc>
                      <m:accPr>
                        <m:chr m:val="̅"/>
                        <m:ctrlPr>
                          <a:rPr lang="en-US" sz="2400" i="1">
                            <a:latin typeface="Cambria Math" panose="02040503050406030204" pitchFamily="18" charset="0"/>
                          </a:rPr>
                        </m:ctrlPr>
                      </m:accPr>
                      <m:e>
                        <m:r>
                          <a:rPr lang="en-US" sz="2400" i="1">
                            <a:latin typeface="Cambria Math"/>
                          </a:rPr>
                          <m:t>h</m:t>
                        </m:r>
                      </m:e>
                    </m:acc>
                  </m:oMath>
                </a14:m>
                <a:r>
                  <a:rPr lang="en-US" sz="2400" dirty="0"/>
                  <a:t> = 311.0(68.1) = 21,181 ft-kips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098" t="-993" b="-2837"/>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126230" cy="306388"/>
          </a:xfrm>
        </p:spPr>
        <p:txBody>
          <a:bodyPr/>
          <a:lstStyle/>
          <a:p>
            <a:pPr>
              <a:defRPr/>
            </a:pPr>
            <a:r>
              <a:rPr lang="en-US" dirty="0"/>
              <a:t>Nonbuilding Structures- </a:t>
            </a:r>
            <a:fld id="{64B3D661-5C76-438E-A311-D2B5954B06D7}" type="slidenum">
              <a:rPr lang="en-US" smtClean="0"/>
              <a:pPr>
                <a:defRPr/>
              </a:pPr>
              <a:t>104</a:t>
            </a:fld>
            <a:endParaRPr lang="en-US" dirty="0"/>
          </a:p>
        </p:txBody>
      </p:sp>
    </p:spTree>
    <p:extLst>
      <p:ext uri="{BB962C8B-B14F-4D97-AF65-F5344CB8AC3E}">
        <p14:creationId xmlns:p14="http://schemas.microsoft.com/office/powerpoint/2010/main" val="349871684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7" y="1604963"/>
            <a:ext cx="8133669" cy="4297362"/>
          </a:xfrm>
        </p:spPr>
        <p:txBody>
          <a:bodyPr/>
          <a:lstStyle/>
          <a:p>
            <a:r>
              <a:rPr lang="en-US" dirty="0"/>
              <a:t>Stresses at base of skirt.</a:t>
            </a:r>
          </a:p>
          <a:p>
            <a:pPr lvl="1"/>
            <a:r>
              <a:rPr lang="en-US" sz="2400" dirty="0"/>
              <a:t>Axial stress (</a:t>
            </a:r>
            <a:r>
              <a:rPr lang="en-US" sz="2400" i="1" dirty="0"/>
              <a:t>f</a:t>
            </a:r>
            <a:r>
              <a:rPr lang="en-US" sz="2400" i="1" baseline="-25000" dirty="0"/>
              <a:t>a</a:t>
            </a:r>
            <a:r>
              <a:rPr lang="en-US" sz="2400" dirty="0"/>
              <a:t>) = </a:t>
            </a:r>
            <a:br>
              <a:rPr lang="en-US" sz="2400" dirty="0"/>
            </a:br>
            <a:r>
              <a:rPr lang="en-US" sz="2400" i="1" dirty="0"/>
              <a:t>P/A</a:t>
            </a:r>
            <a:r>
              <a:rPr lang="en-US" sz="2400" dirty="0"/>
              <a:t> = 300,000/(π(10)12(0.375)) = 2,122 psi</a:t>
            </a:r>
          </a:p>
          <a:p>
            <a:pPr lvl="1"/>
            <a:r>
              <a:rPr lang="en-US" sz="2400" dirty="0"/>
              <a:t>Bending stress (</a:t>
            </a:r>
            <a:r>
              <a:rPr lang="en-US" sz="2400" i="1" dirty="0"/>
              <a:t>f</a:t>
            </a:r>
            <a:r>
              <a:rPr lang="en-US" sz="2400" i="1" baseline="-25000" dirty="0"/>
              <a:t>b</a:t>
            </a:r>
            <a:r>
              <a:rPr lang="en-US" sz="2400" dirty="0"/>
              <a:t>) = </a:t>
            </a:r>
            <a:br>
              <a:rPr lang="en-US" sz="2400" dirty="0"/>
            </a:br>
            <a:r>
              <a:rPr lang="en-US" sz="2400" i="1" dirty="0"/>
              <a:t>M/S</a:t>
            </a:r>
            <a:r>
              <a:rPr lang="en-US" sz="2400" dirty="0"/>
              <a:t> = 21,181(1,000)12/[(0.375)π(10(12))</a:t>
            </a:r>
            <a:r>
              <a:rPr lang="en-US" sz="2400" baseline="30000" dirty="0"/>
              <a:t>2</a:t>
            </a:r>
            <a:r>
              <a:rPr lang="en-US" sz="2400" dirty="0"/>
              <a:t>/4] </a:t>
            </a:r>
            <a:br>
              <a:rPr lang="en-US" sz="2400" dirty="0"/>
            </a:br>
            <a:r>
              <a:rPr lang="en-US" sz="2400" dirty="0"/>
              <a:t>       = 59,930 psi</a:t>
            </a:r>
          </a:p>
          <a:p>
            <a:pPr lvl="1"/>
            <a:r>
              <a:rPr lang="en-US" sz="2400" dirty="0"/>
              <a:t>Shear stress (</a:t>
            </a:r>
            <a:r>
              <a:rPr lang="en-US" sz="2400" i="1" dirty="0"/>
              <a:t>f</a:t>
            </a:r>
            <a:r>
              <a:rPr lang="en-US" sz="2400" i="1" baseline="-25000" dirty="0"/>
              <a:t>v</a:t>
            </a:r>
            <a:r>
              <a:rPr lang="en-US" sz="2400" dirty="0"/>
              <a:t>) = </a:t>
            </a:r>
            <a:br>
              <a:rPr lang="en-US" sz="2400" dirty="0"/>
            </a:br>
            <a:r>
              <a:rPr lang="en-US" sz="2400" i="1" dirty="0"/>
              <a:t>2V/A</a:t>
            </a:r>
            <a:r>
              <a:rPr lang="en-US" sz="2400" dirty="0"/>
              <a:t> = 2(311.0)(1,000) /(π(10)12(0.375)) = 4,400 psi</a:t>
            </a:r>
          </a:p>
          <a:p>
            <a:pPr lvl="1"/>
            <a:endParaRPr lang="en-US" sz="2400" dirty="0"/>
          </a:p>
          <a:p>
            <a:pPr lvl="1"/>
            <a:endParaRPr lang="en-US" sz="2400" dirty="0"/>
          </a:p>
          <a:p>
            <a:pPr lvl="1"/>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50030" cy="306388"/>
          </a:xfrm>
        </p:spPr>
        <p:txBody>
          <a:bodyPr/>
          <a:lstStyle/>
          <a:p>
            <a:pPr>
              <a:defRPr/>
            </a:pPr>
            <a:r>
              <a:rPr lang="en-US" dirty="0"/>
              <a:t>Nonbuilding Structures- </a:t>
            </a:r>
            <a:fld id="{64B3D661-5C76-438E-A311-D2B5954B06D7}" type="slidenum">
              <a:rPr lang="en-US" smtClean="0"/>
              <a:pPr>
                <a:defRPr/>
              </a:pPr>
              <a:t>105</a:t>
            </a:fld>
            <a:endParaRPr lang="en-US" dirty="0"/>
          </a:p>
        </p:txBody>
      </p:sp>
    </p:spTree>
    <p:extLst>
      <p:ext uri="{BB962C8B-B14F-4D97-AF65-F5344CB8AC3E}">
        <p14:creationId xmlns:p14="http://schemas.microsoft.com/office/powerpoint/2010/main" val="5299965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7" y="1604963"/>
                <a:ext cx="8296956" cy="4297362"/>
              </a:xfrm>
            </p:spPr>
            <p:txBody>
              <a:bodyPr/>
              <a:lstStyle/>
              <a:p>
                <a:r>
                  <a:rPr lang="en-US" dirty="0"/>
                  <a:t>Evaluation of combined axial stress, bending stress, and shear stress.</a:t>
                </a:r>
              </a:p>
              <a:p>
                <a:pPr lvl="1"/>
                <a:r>
                  <a:rPr lang="en-US" sz="2400" dirty="0"/>
                  <a:t>Uniform Axial Compression (governed by column buckling):</a:t>
                </a: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𝐹</m:t>
                        </m:r>
                      </m:e>
                      <m:sub>
                        <m:r>
                          <a:rPr lang="en-US" sz="2400" i="1">
                            <a:latin typeface="Cambria Math"/>
                          </a:rPr>
                          <m:t>𝑥𝑎</m:t>
                        </m:r>
                      </m:sub>
                    </m:sSub>
                    <m:r>
                      <a:rPr lang="en-US" sz="2400" i="1">
                        <a:latin typeface="Cambria Math"/>
                      </a:rPr>
                      <m:t>= </m:t>
                    </m:r>
                    <m:f>
                      <m:fPr>
                        <m:ctrlPr>
                          <a:rPr lang="en-US" sz="2400" i="1">
                            <a:latin typeface="Cambria Math" panose="02040503050406030204" pitchFamily="18" charset="0"/>
                          </a:rPr>
                        </m:ctrlPr>
                      </m:fPr>
                      <m:num>
                        <m:r>
                          <a:rPr lang="en-US" sz="2400" i="1">
                            <a:latin typeface="Cambria Math"/>
                          </a:rPr>
                          <m:t>466</m:t>
                        </m:r>
                        <m:sSub>
                          <m:sSubPr>
                            <m:ctrlPr>
                              <a:rPr lang="en-US" sz="2400" i="1">
                                <a:latin typeface="Cambria Math" panose="02040503050406030204" pitchFamily="18" charset="0"/>
                              </a:rPr>
                            </m:ctrlPr>
                          </m:sSubPr>
                          <m:e>
                            <m:r>
                              <a:rPr lang="en-US" sz="2400" i="1">
                                <a:latin typeface="Cambria Math"/>
                              </a:rPr>
                              <m:t>𝐹</m:t>
                            </m:r>
                          </m:e>
                          <m:sub>
                            <m:r>
                              <a:rPr lang="en-US" sz="2400" i="1">
                                <a:latin typeface="Cambria Math"/>
                              </a:rPr>
                              <m:t>𝑦</m:t>
                            </m:r>
                          </m:sub>
                        </m:sSub>
                      </m:num>
                      <m:den>
                        <m:d>
                          <m:dPr>
                            <m:ctrlPr>
                              <a:rPr lang="en-US" sz="2400" i="1">
                                <a:latin typeface="Cambria Math" panose="02040503050406030204" pitchFamily="18" charset="0"/>
                              </a:rPr>
                            </m:ctrlPr>
                          </m:dPr>
                          <m:e>
                            <m:r>
                              <a:rPr lang="en-US" sz="2400" i="1">
                                <a:latin typeface="Cambria Math"/>
                              </a:rPr>
                              <m:t>331+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𝐷</m:t>
                                    </m:r>
                                  </m:e>
                                  <m:sub>
                                    <m:r>
                                      <a:rPr lang="en-US" sz="2400" i="1">
                                        <a:latin typeface="Cambria Math"/>
                                      </a:rPr>
                                      <m:t>0</m:t>
                                    </m:r>
                                  </m:sub>
                                </m:sSub>
                              </m:num>
                              <m:den>
                                <m:r>
                                  <a:rPr lang="en-US" sz="2400" i="1">
                                    <a:latin typeface="Cambria Math"/>
                                  </a:rPr>
                                  <m:t>𝑡</m:t>
                                </m:r>
                              </m:den>
                            </m:f>
                          </m:e>
                        </m:d>
                      </m:den>
                    </m:f>
                    <m:r>
                      <a:rPr lang="en-US" sz="2400" i="1">
                        <a:latin typeface="Cambria Math"/>
                      </a:rPr>
                      <m:t>=25,770 </m:t>
                    </m:r>
                    <m:r>
                      <m:rPr>
                        <m:nor/>
                      </m:rPr>
                      <a:rPr lang="en-US" sz="2400"/>
                      <m:t>psi</m:t>
                    </m:r>
                  </m:oMath>
                </a14:m>
                <a:endParaRPr lang="en-US" sz="2400" dirty="0"/>
              </a:p>
              <a:p>
                <a:pPr lvl="2"/>
                <a:r>
                  <a:rPr lang="en-US" sz="2400" dirty="0"/>
                  <a:t>Allowable longitudinal stress = </a:t>
                </a:r>
                <a:r>
                  <a:rPr lang="en-US" sz="2400" i="1" dirty="0"/>
                  <a:t>F</a:t>
                </a:r>
                <a:r>
                  <a:rPr lang="en-US" sz="2400" i="1" baseline="-25000" dirty="0"/>
                  <a:t>ca</a:t>
                </a:r>
                <a:r>
                  <a:rPr lang="en-US" sz="2400" dirty="0"/>
                  <a:t> = 23,081 psi</a:t>
                </a:r>
              </a:p>
              <a:p>
                <a:pPr lvl="1"/>
                <a:r>
                  <a:rPr lang="en-US" sz="2400" dirty="0"/>
                  <a:t>Axial compression due to bending moment:</a:t>
                </a:r>
              </a:p>
              <a:p>
                <a:pPr lvl="2"/>
                <a:r>
                  <a:rPr lang="en-US" sz="2400" dirty="0"/>
                  <a:t>Allowable bending stress = </a:t>
                </a:r>
                <a:r>
                  <a:rPr lang="en-US" sz="2400" i="1" dirty="0"/>
                  <a:t>F</a:t>
                </a:r>
                <a:r>
                  <a:rPr lang="en-US" sz="2400" i="1" baseline="-25000" dirty="0"/>
                  <a:t>ba</a:t>
                </a:r>
                <a:r>
                  <a:rPr lang="en-US" sz="2400" dirty="0"/>
                  <a:t> = </a:t>
                </a:r>
                <a:r>
                  <a:rPr lang="en-US" sz="2400" i="1" dirty="0"/>
                  <a:t>F</a:t>
                </a:r>
                <a:r>
                  <a:rPr lang="en-US" sz="2400" i="1" baseline="-25000" dirty="0"/>
                  <a:t>xc</a:t>
                </a:r>
                <a:r>
                  <a:rPr lang="en-US" sz="2400" dirty="0"/>
                  <a:t> = 25,770 psi</a:t>
                </a:r>
              </a:p>
              <a:p>
                <a:pPr lvl="1"/>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7" y="1604963"/>
                <a:ext cx="8296956" cy="4297362"/>
              </a:xfrm>
              <a:blipFill rotWithShape="1">
                <a:blip r:embed="rId3"/>
                <a:stretch>
                  <a:fillRect l="-1323"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60915" cy="306388"/>
          </a:xfrm>
        </p:spPr>
        <p:txBody>
          <a:bodyPr/>
          <a:lstStyle/>
          <a:p>
            <a:pPr>
              <a:defRPr/>
            </a:pPr>
            <a:r>
              <a:rPr lang="en-US" dirty="0"/>
              <a:t>Nonbuilding Structures- </a:t>
            </a:r>
            <a:fld id="{64B3D661-5C76-438E-A311-D2B5954B06D7}" type="slidenum">
              <a:rPr lang="en-US" smtClean="0"/>
              <a:pPr>
                <a:defRPr/>
              </a:pPr>
              <a:t>106</a:t>
            </a:fld>
            <a:endParaRPr lang="en-US" dirty="0"/>
          </a:p>
        </p:txBody>
      </p:sp>
    </p:spTree>
    <p:extLst>
      <p:ext uri="{BB962C8B-B14F-4D97-AF65-F5344CB8AC3E}">
        <p14:creationId xmlns:p14="http://schemas.microsoft.com/office/powerpoint/2010/main" val="229208617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In-plane shear:</a:t>
                </a:r>
                <a:br>
                  <a:rPr lang="en-US" dirty="0"/>
                </a:br>
                <a:br>
                  <a:rPr lang="en-US" dirty="0"/>
                </a:br>
                <a:r>
                  <a:rPr lang="en-US" dirty="0"/>
                  <a:t>	</a:t>
                </a:r>
                <a:r>
                  <a:rPr lang="en-US" sz="2400" i="1" dirty="0"/>
                  <a:t>a</a:t>
                </a:r>
                <a:r>
                  <a:rPr lang="en-US" sz="2400" i="1" baseline="-25000" dirty="0"/>
                  <a:t>v</a:t>
                </a:r>
                <a:r>
                  <a:rPr lang="en-US" sz="2400" dirty="0"/>
                  <a:t> = 0.8   </a:t>
                </a:r>
                <a:r>
                  <a:rPr lang="en-US" sz="2400" i="1" dirty="0"/>
                  <a:t>C</a:t>
                </a:r>
                <a:r>
                  <a:rPr lang="en-US" sz="2400" i="1" baseline="-25000" dirty="0"/>
                  <a:t>v</a:t>
                </a:r>
                <a:r>
                  <a:rPr lang="en-US" sz="2400" dirty="0"/>
                  <a:t> = 0.2967  </a:t>
                </a:r>
                <a:r>
                  <a:rPr lang="en-US" sz="2400" i="1" dirty="0"/>
                  <a:t>D</a:t>
                </a:r>
                <a:r>
                  <a:rPr lang="en-US" sz="2400" i="1" baseline="-25000" dirty="0"/>
                  <a:t>o</a:t>
                </a:r>
                <a:r>
                  <a:rPr lang="en-US" sz="2400" i="1" dirty="0"/>
                  <a:t>/t</a:t>
                </a:r>
                <a:r>
                  <a:rPr lang="en-US" sz="2400" dirty="0"/>
                  <a:t> = 320</a:t>
                </a:r>
                <a:br>
                  <a:rPr lang="en-US" sz="2400" dirty="0"/>
                </a:br>
                <a:br>
                  <a:rPr lang="en-US" sz="2400" dirty="0"/>
                </a:br>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𝐹</m:t>
                        </m:r>
                      </m:e>
                      <m:sub>
                        <m:r>
                          <a:rPr lang="en-US" sz="2400" i="1">
                            <a:latin typeface="Cambria Math"/>
                          </a:rPr>
                          <m:t>𝑣𝑒</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𝑎</m:t>
                            </m:r>
                          </m:e>
                          <m:sub>
                            <m:r>
                              <a:rPr lang="en-US" sz="2400" i="1">
                                <a:latin typeface="Cambria Math"/>
                              </a:rPr>
                              <m:t>𝑣</m:t>
                            </m:r>
                          </m:sub>
                        </m:sSub>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𝑣</m:t>
                            </m:r>
                          </m:sub>
                        </m:sSub>
                        <m:r>
                          <a:rPr lang="en-US" sz="2400" i="1">
                            <a:latin typeface="Cambria Math"/>
                          </a:rPr>
                          <m:t>𝐸𝑡</m:t>
                        </m:r>
                      </m:num>
                      <m:den>
                        <m:sSub>
                          <m:sSubPr>
                            <m:ctrlPr>
                              <a:rPr lang="en-US" sz="2400" i="1">
                                <a:latin typeface="Cambria Math" panose="02040503050406030204" pitchFamily="18" charset="0"/>
                              </a:rPr>
                            </m:ctrlPr>
                          </m:sSubPr>
                          <m:e>
                            <m:r>
                              <a:rPr lang="en-US" sz="2400" i="1">
                                <a:latin typeface="Cambria Math"/>
                              </a:rPr>
                              <m:t>𝐷</m:t>
                            </m:r>
                          </m:e>
                          <m:sub>
                            <m:r>
                              <a:rPr lang="en-US" sz="2400" i="1">
                                <a:latin typeface="Cambria Math"/>
                              </a:rPr>
                              <m:t>0</m:t>
                            </m:r>
                          </m:sub>
                        </m:sSub>
                      </m:den>
                    </m:f>
                    <m:r>
                      <a:rPr lang="en-US" sz="2400" i="1">
                        <a:latin typeface="Cambria Math"/>
                      </a:rPr>
                      <m:t>=21,509 </m:t>
                    </m:r>
                    <m:r>
                      <m:rPr>
                        <m:nor/>
                      </m:rPr>
                      <a:rPr lang="en-US" sz="2400"/>
                      <m:t>psi</m:t>
                    </m:r>
                  </m:oMath>
                </a14:m>
                <a:r>
                  <a:rPr lang="en-US" sz="2400" dirty="0"/>
                  <a:t> </a:t>
                </a:r>
                <a:br>
                  <a:rPr lang="en-US" sz="2400" dirty="0"/>
                </a:br>
                <a:br>
                  <a:rPr lang="en-US" sz="2400" dirty="0"/>
                </a:br>
                <a:r>
                  <a:rPr lang="en-US" sz="2400" dirty="0"/>
                  <a:t>	</a:t>
                </a:r>
                <a:r>
                  <a:rPr lang="en-US" sz="2400" i="1" dirty="0"/>
                  <a:t>n</a:t>
                </a:r>
                <a:r>
                  <a:rPr lang="en-US" sz="2400" i="1" baseline="-25000" dirty="0"/>
                  <a:t>v</a:t>
                </a:r>
                <a:r>
                  <a:rPr lang="en-US" sz="2400" dirty="0"/>
                  <a:t> = 0.8197</a:t>
                </a:r>
                <a:br>
                  <a:rPr lang="en-US" sz="2400" dirty="0"/>
                </a:br>
                <a:br>
                  <a:rPr lang="en-US" sz="2400" dirty="0"/>
                </a:br>
                <a:r>
                  <a:rPr lang="en-US" sz="2400" dirty="0"/>
                  <a:t>Allowable shear stress = </a:t>
                </a:r>
                <a:r>
                  <a:rPr lang="en-US" sz="2400" i="1" dirty="0"/>
                  <a:t>F</a:t>
                </a:r>
                <a:r>
                  <a:rPr lang="en-US" sz="2400" i="1" baseline="-25000" dirty="0"/>
                  <a:t>va</a:t>
                </a:r>
                <a:r>
                  <a:rPr lang="en-US" sz="2400" dirty="0"/>
                  <a:t> = </a:t>
                </a:r>
                <a:r>
                  <a:rPr lang="en-US" sz="2400" i="1" dirty="0"/>
                  <a:t>n</a:t>
                </a:r>
                <a:r>
                  <a:rPr lang="en-US" sz="2400" i="1" baseline="-25000" dirty="0"/>
                  <a:t>v</a:t>
                </a:r>
                <a:r>
                  <a:rPr lang="en-US" sz="2400" i="1" dirty="0"/>
                  <a:t>F</a:t>
                </a:r>
                <a:r>
                  <a:rPr lang="en-US" sz="2400" i="1" baseline="-25000" dirty="0"/>
                  <a:t>ve</a:t>
                </a:r>
                <a:r>
                  <a:rPr lang="en-US" sz="2400" dirty="0"/>
                  <a:t> = 17,631 psi</a:t>
                </a:r>
                <a:br>
                  <a:rPr lang="en-US" dirty="0"/>
                </a:br>
                <a:br>
                  <a:rPr lang="en-US" dirty="0"/>
                </a:br>
                <a:br>
                  <a:rPr lang="en-US" dirty="0"/>
                </a:br>
                <a:br>
                  <a:rPr lang="en-US" dirty="0"/>
                </a:br>
                <a:br>
                  <a:rPr lang="en-US" dirty="0"/>
                </a:br>
                <a:br>
                  <a:rPr lang="en-US" dirty="0"/>
                </a:b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12"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050030" cy="306388"/>
          </a:xfrm>
        </p:spPr>
        <p:txBody>
          <a:bodyPr/>
          <a:lstStyle/>
          <a:p>
            <a:pPr>
              <a:defRPr/>
            </a:pPr>
            <a:r>
              <a:rPr lang="en-US" dirty="0"/>
              <a:t>Nonbuilding Structures- </a:t>
            </a:r>
            <a:fld id="{64B3D661-5C76-438E-A311-D2B5954B06D7}" type="slidenum">
              <a:rPr lang="en-US" smtClean="0"/>
              <a:pPr>
                <a:defRPr/>
              </a:pPr>
              <a:t>107</a:t>
            </a:fld>
            <a:endParaRPr lang="en-US" dirty="0"/>
          </a:p>
        </p:txBody>
      </p:sp>
    </p:spTree>
    <p:extLst>
      <p:ext uri="{BB962C8B-B14F-4D97-AF65-F5344CB8AC3E}">
        <p14:creationId xmlns:p14="http://schemas.microsoft.com/office/powerpoint/2010/main" val="371999951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7772400" cy="4948237"/>
              </a:xfrm>
            </p:spPr>
            <p:txBody>
              <a:bodyPr/>
              <a:lstStyle/>
              <a:p>
                <a:r>
                  <a:rPr lang="en-US" sz="2400" dirty="0"/>
                  <a:t>Combination of uniform axial compression, axial compression due to bending moment, and shear in the absence of hoop compression:</a:t>
                </a:r>
                <a:br>
                  <a:rPr lang="en-US" sz="2400" dirty="0"/>
                </a:b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𝐾</m:t>
                        </m:r>
                      </m:e>
                      <m:sub>
                        <m:r>
                          <a:rPr lang="en-US" sz="2000" i="1">
                            <a:latin typeface="Cambria Math"/>
                          </a:rPr>
                          <m:t>𝑠</m:t>
                        </m:r>
                      </m:sub>
                    </m:sSub>
                    <m:r>
                      <a:rPr lang="en-US" sz="2000" i="1">
                        <a:latin typeface="Cambria Math"/>
                      </a:rPr>
                      <m:t>=1− </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𝑓</m:t>
                                    </m:r>
                                  </m:e>
                                  <m:sub>
                                    <m:r>
                                      <a:rPr lang="en-US" sz="2000" i="1">
                                        <a:latin typeface="Cambria Math"/>
                                      </a:rPr>
                                      <m:t>𝑣</m:t>
                                    </m:r>
                                  </m:sub>
                                </m:sSub>
                              </m:num>
                              <m:den>
                                <m:sSub>
                                  <m:sSubPr>
                                    <m:ctrlPr>
                                      <a:rPr lang="en-US" sz="2000" i="1">
                                        <a:latin typeface="Cambria Math" panose="02040503050406030204" pitchFamily="18" charset="0"/>
                                      </a:rPr>
                                    </m:ctrlPr>
                                  </m:sSubPr>
                                  <m:e>
                                    <m:r>
                                      <a:rPr lang="en-US" sz="2000" i="1">
                                        <a:latin typeface="Cambria Math"/>
                                      </a:rPr>
                                      <m:t>𝐹</m:t>
                                    </m:r>
                                  </m:e>
                                  <m:sub>
                                    <m:r>
                                      <a:rPr lang="en-US" sz="2000" i="1">
                                        <a:latin typeface="Cambria Math"/>
                                      </a:rPr>
                                      <m:t>𝑣𝑎</m:t>
                                    </m:r>
                                  </m:sub>
                                </m:sSub>
                              </m:den>
                            </m:f>
                          </m:e>
                        </m:d>
                      </m:e>
                      <m:sup>
                        <m:r>
                          <a:rPr lang="en-US" sz="2000" i="1">
                            <a:latin typeface="Cambria Math"/>
                          </a:rPr>
                          <m:t>2</m:t>
                        </m:r>
                      </m:sup>
                    </m:sSup>
                    <m:r>
                      <a:rPr lang="en-US" sz="2000" i="1">
                        <a:latin typeface="Cambria Math"/>
                      </a:rPr>
                      <m:t>=0.9377</m:t>
                    </m:r>
                  </m:oMath>
                </a14:m>
                <a:br>
                  <a:rPr lang="en-US" sz="2000" dirty="0"/>
                </a:b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𝐹</m:t>
                        </m:r>
                      </m:e>
                      <m:sub>
                        <m:r>
                          <a:rPr lang="en-US" sz="2000" i="1">
                            <a:latin typeface="Cambria Math"/>
                          </a:rPr>
                          <m:t>𝑒</m:t>
                        </m:r>
                      </m:sub>
                    </m:sSub>
                    <m:r>
                      <a:rPr lang="en-US" sz="2000" i="1">
                        <a:latin typeface="Cambria Math"/>
                      </a:rPr>
                      <m:t>= </m:t>
                    </m:r>
                    <m:f>
                      <m:fPr>
                        <m:ctrlPr>
                          <a:rPr lang="en-US" sz="2000" i="1">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a:rPr>
                              <m:t>𝜋</m:t>
                            </m:r>
                          </m:e>
                          <m:sup>
                            <m:r>
                              <a:rPr lang="en-US" sz="2000" i="1">
                                <a:latin typeface="Cambria Math"/>
                              </a:rPr>
                              <m:t>2</m:t>
                            </m:r>
                          </m:sup>
                        </m:sSup>
                        <m:r>
                          <a:rPr lang="en-US" sz="2000" i="1">
                            <a:latin typeface="Cambria Math"/>
                          </a:rPr>
                          <m:t>𝐸</m:t>
                        </m:r>
                      </m:num>
                      <m:den>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𝐾</m:t>
                                </m:r>
                                <m:sSub>
                                  <m:sSubPr>
                                    <m:ctrlPr>
                                      <a:rPr lang="en-US" sz="2000" i="1">
                                        <a:latin typeface="Cambria Math" panose="02040503050406030204" pitchFamily="18" charset="0"/>
                                      </a:rPr>
                                    </m:ctrlPr>
                                  </m:sSubPr>
                                  <m:e>
                                    <m:r>
                                      <a:rPr lang="en-US" sz="2000" i="1">
                                        <a:latin typeface="Cambria Math"/>
                                      </a:rPr>
                                      <m:t>𝐿</m:t>
                                    </m:r>
                                  </m:e>
                                  <m:sub>
                                    <m:r>
                                      <a:rPr lang="en-US" sz="2000" i="1">
                                        <a:latin typeface="Cambria Math"/>
                                      </a:rPr>
                                      <m:t>𝑢</m:t>
                                    </m:r>
                                  </m:sub>
                                </m:sSub>
                              </m:num>
                              <m:den>
                                <m:r>
                                  <a:rPr lang="en-US" sz="2000" i="1">
                                    <a:latin typeface="Cambria Math"/>
                                  </a:rPr>
                                  <m:t>𝑟</m:t>
                                </m:r>
                              </m:den>
                            </m:f>
                          </m:e>
                        </m:d>
                      </m:den>
                    </m:f>
                    <m:r>
                      <a:rPr lang="en-US" sz="2000" i="1">
                        <a:latin typeface="Cambria Math"/>
                      </a:rPr>
                      <m:t>=80,622 </m:t>
                    </m:r>
                    <m:r>
                      <m:rPr>
                        <m:nor/>
                      </m:rPr>
                      <a:rPr lang="en-US" sz="2000"/>
                      <m:t>psi</m:t>
                    </m:r>
                  </m:oMath>
                </a14:m>
                <a:br>
                  <a:rPr lang="en-US" sz="2000" dirty="0"/>
                </a:br>
                <a14:m>
                  <m:oMath xmlns:m="http://schemas.openxmlformats.org/officeDocument/2006/math">
                    <m:r>
                      <m:rPr>
                        <m:nor/>
                      </m:rPr>
                      <a:rPr lang="en-US" sz="2000" i="1"/>
                      <m:t>C</m:t>
                    </m:r>
                    <m:r>
                      <m:rPr>
                        <m:nor/>
                      </m:rPr>
                      <a:rPr lang="en-US" sz="2000" i="1" baseline="-25000"/>
                      <m:t>m</m:t>
                    </m:r>
                    <m:r>
                      <m:rPr>
                        <m:nor/>
                      </m:rPr>
                      <a:rPr lang="en-US" sz="2000"/>
                      <m:t> = 1.0   </m:t>
                    </m:r>
                    <m:r>
                      <m:rPr>
                        <m:nor/>
                      </m:rPr>
                      <a:rPr lang="en-US" sz="2000" i="1"/>
                      <m:t>K</m:t>
                    </m:r>
                    <m:r>
                      <m:rPr>
                        <m:nor/>
                      </m:rPr>
                      <a:rPr lang="en-US" sz="2000"/>
                      <m:t> = 2.1   </m:t>
                    </m:r>
                    <m:r>
                      <m:rPr>
                        <m:nor/>
                      </m:rPr>
                      <a:rPr lang="en-US" sz="2000" i="1"/>
                      <m:t>L</m:t>
                    </m:r>
                    <m:r>
                      <m:rPr>
                        <m:nor/>
                      </m:rPr>
                      <a:rPr lang="en-US" sz="2000" i="1" baseline="-25000"/>
                      <m:t>u</m:t>
                    </m:r>
                    <m:r>
                      <m:rPr>
                        <m:nor/>
                      </m:rPr>
                      <a:rPr lang="en-US" sz="2000"/>
                      <m:t> = 1,200 </m:t>
                    </m:r>
                    <m:r>
                      <m:rPr>
                        <m:nor/>
                      </m:rPr>
                      <a:rPr lang="en-US" sz="2000"/>
                      <m:t>in</m:t>
                    </m:r>
                    <m:r>
                      <m:rPr>
                        <m:nor/>
                      </m:rPr>
                      <a:rPr lang="en-US" sz="2000"/>
                      <m:t>.</m:t>
                    </m:r>
                  </m:oMath>
                </a14:m>
                <a:br>
                  <a:rPr lang="en-US" sz="2000" dirty="0"/>
                </a:br>
                <a14:m>
                  <m:oMath xmlns:m="http://schemas.openxmlformats.org/officeDocument/2006/math">
                    <m:r>
                      <a:rPr lang="en-US" sz="2000" i="1">
                        <a:latin typeface="Cambria Math"/>
                      </a:rPr>
                      <m:t>𝛿</m:t>
                    </m:r>
                    <m:r>
                      <a:rPr lang="en-US" sz="2000" i="1">
                        <a:latin typeface="Cambria Math"/>
                      </a:rPr>
                      <m:t>=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𝐶</m:t>
                            </m:r>
                          </m:e>
                          <m:sub>
                            <m:r>
                              <a:rPr lang="en-US" sz="2000" i="1">
                                <a:latin typeface="Cambria Math"/>
                              </a:rPr>
                              <m:t>𝑚</m:t>
                            </m:r>
                          </m:sub>
                        </m:sSub>
                      </m:num>
                      <m:den>
                        <m:d>
                          <m:dPr>
                            <m:ctrlPr>
                              <a:rPr lang="en-US" sz="2000" i="1">
                                <a:latin typeface="Cambria Math" panose="02040503050406030204" pitchFamily="18" charset="0"/>
                              </a:rPr>
                            </m:ctrlPr>
                          </m:dPr>
                          <m:e>
                            <m:r>
                              <a:rPr lang="en-US" sz="2000" i="1">
                                <a:latin typeface="Cambria Math"/>
                              </a:rPr>
                              <m:t>1−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𝑓</m:t>
                                    </m:r>
                                  </m:e>
                                  <m:sub>
                                    <m:r>
                                      <a:rPr lang="en-US" sz="2000" i="1">
                                        <a:latin typeface="Cambria Math"/>
                                      </a:rPr>
                                      <m:t>𝑎</m:t>
                                    </m:r>
                                  </m:sub>
                                </m:sSub>
                              </m:num>
                              <m:den>
                                <m:sSub>
                                  <m:sSubPr>
                                    <m:ctrlPr>
                                      <a:rPr lang="en-US" sz="2000" i="1">
                                        <a:latin typeface="Cambria Math" panose="02040503050406030204" pitchFamily="18" charset="0"/>
                                      </a:rPr>
                                    </m:ctrlPr>
                                  </m:sSubPr>
                                  <m:e>
                                    <m:r>
                                      <a:rPr lang="en-US" sz="2000" i="1">
                                        <a:latin typeface="Cambria Math"/>
                                      </a:rPr>
                                      <m:t>𝐹</m:t>
                                    </m:r>
                                  </m:e>
                                  <m:sub>
                                    <m:r>
                                      <a:rPr lang="en-US" sz="2000" i="1">
                                        <a:latin typeface="Cambria Math"/>
                                      </a:rPr>
                                      <m:t>𝑒</m:t>
                                    </m:r>
                                  </m:sub>
                                </m:sSub>
                              </m:den>
                            </m:f>
                          </m:e>
                        </m:d>
                      </m:den>
                    </m:f>
                    <m:r>
                      <a:rPr lang="en-US" sz="2000" i="1">
                        <a:latin typeface="Cambria Math"/>
                      </a:rPr>
                      <m:t>=1.027</m:t>
                    </m:r>
                  </m:oMath>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7772400" cy="4948237"/>
              </a:xfrm>
              <a:blipFill rotWithShape="1">
                <a:blip r:embed="rId3"/>
                <a:stretch>
                  <a:fillRect l="-1098" t="-8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774371" y="5679293"/>
                <a:ext cx="6596743" cy="74693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2000"/>
                        <m:t>Unity</m:t>
                      </m:r>
                      <m:r>
                        <a:rPr lang="en-US" sz="2000" i="1">
                          <a:latin typeface="Cambria Math"/>
                        </a:rPr>
                        <m:t>=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𝑓</m:t>
                              </m:r>
                            </m:e>
                            <m:sub>
                              <m:r>
                                <a:rPr lang="en-US" sz="2000" i="1">
                                  <a:latin typeface="Cambria Math"/>
                                </a:rPr>
                                <m:t>𝑎</m:t>
                              </m:r>
                            </m:sub>
                          </m:sSub>
                        </m:num>
                        <m:den>
                          <m:d>
                            <m:dPr>
                              <m:ctrlPr>
                                <a:rPr lang="en-US" sz="2000" i="1">
                                  <a:latin typeface="Cambria Math" panose="02040503050406030204" pitchFamily="18" charset="0"/>
                                </a:rPr>
                              </m:ctrlPr>
                            </m:dPr>
                            <m:e>
                              <m:r>
                                <a:rPr lang="en-US" sz="2000" i="1">
                                  <a:latin typeface="Cambria Math"/>
                                </a:rPr>
                                <m:t>2</m:t>
                              </m:r>
                              <m:sSub>
                                <m:sSubPr>
                                  <m:ctrlPr>
                                    <a:rPr lang="en-US" sz="2000" i="1">
                                      <a:latin typeface="Cambria Math" panose="02040503050406030204" pitchFamily="18" charset="0"/>
                                    </a:rPr>
                                  </m:ctrlPr>
                                </m:sSubPr>
                                <m:e>
                                  <m:r>
                                    <a:rPr lang="en-US" sz="2000" i="1">
                                      <a:latin typeface="Cambria Math"/>
                                    </a:rPr>
                                    <m:t>𝐾</m:t>
                                  </m:r>
                                </m:e>
                                <m:sub>
                                  <m:r>
                                    <a:rPr lang="en-US" sz="2000" i="1">
                                      <a:latin typeface="Cambria Math"/>
                                    </a:rPr>
                                    <m:t>𝑠</m:t>
                                  </m:r>
                                </m:sub>
                              </m:sSub>
                              <m:sSub>
                                <m:sSubPr>
                                  <m:ctrlPr>
                                    <a:rPr lang="en-US" sz="2000" i="1">
                                      <a:latin typeface="Cambria Math" panose="02040503050406030204" pitchFamily="18" charset="0"/>
                                    </a:rPr>
                                  </m:ctrlPr>
                                </m:sSubPr>
                                <m:e>
                                  <m:r>
                                    <a:rPr lang="en-US" sz="2000" i="1">
                                      <a:latin typeface="Cambria Math"/>
                                    </a:rPr>
                                    <m:t>𝐹</m:t>
                                  </m:r>
                                </m:e>
                                <m:sub>
                                  <m:r>
                                    <a:rPr lang="en-US" sz="2000" i="1">
                                      <a:latin typeface="Cambria Math"/>
                                    </a:rPr>
                                    <m:t>𝑐𝑎</m:t>
                                  </m:r>
                                </m:sub>
                              </m:sSub>
                            </m:e>
                          </m:d>
                        </m:den>
                      </m:f>
                      <m:r>
                        <a:rPr lang="en-US" sz="2000" i="1">
                          <a:latin typeface="Cambria Math"/>
                        </a:rPr>
                        <m:t>+ </m:t>
                      </m:r>
                      <m:f>
                        <m:fPr>
                          <m:ctrlPr>
                            <a:rPr lang="en-US" sz="2000" i="1">
                              <a:latin typeface="Cambria Math" panose="02040503050406030204" pitchFamily="18" charset="0"/>
                            </a:rPr>
                          </m:ctrlPr>
                        </m:fPr>
                        <m:num>
                          <m:r>
                            <a:rPr lang="en-US" sz="2000" i="1">
                              <a:latin typeface="Cambria Math"/>
                            </a:rPr>
                            <m:t>𝛿</m:t>
                          </m:r>
                          <m:sSub>
                            <m:sSubPr>
                              <m:ctrlPr>
                                <a:rPr lang="en-US" sz="2000" i="1">
                                  <a:latin typeface="Cambria Math" panose="02040503050406030204" pitchFamily="18" charset="0"/>
                                </a:rPr>
                              </m:ctrlPr>
                            </m:sSubPr>
                            <m:e>
                              <m:r>
                                <a:rPr lang="en-US" sz="2000" i="1">
                                  <a:latin typeface="Cambria Math"/>
                                </a:rPr>
                                <m:t>𝑓</m:t>
                              </m:r>
                            </m:e>
                            <m:sub>
                              <m:r>
                                <a:rPr lang="en-US" sz="2000" i="1">
                                  <a:latin typeface="Cambria Math"/>
                                </a:rPr>
                                <m:t>𝑏</m:t>
                              </m:r>
                            </m:sub>
                          </m:sSub>
                        </m:num>
                        <m:den>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a:rPr>
                                    <m:t>𝐾</m:t>
                                  </m:r>
                                </m:e>
                                <m:sub>
                                  <m:r>
                                    <a:rPr lang="en-US" sz="2000" i="1">
                                      <a:latin typeface="Cambria Math"/>
                                    </a:rPr>
                                    <m:t>𝑠</m:t>
                                  </m:r>
                                </m:sub>
                              </m:sSub>
                            </m:e>
                          </m:d>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a:rPr>
                                    <m:t>𝐹</m:t>
                                  </m:r>
                                </m:e>
                                <m:sub>
                                  <m:r>
                                    <a:rPr lang="en-US" sz="2000" i="1">
                                      <a:latin typeface="Cambria Math"/>
                                    </a:rPr>
                                    <m:t>𝑏𝑎</m:t>
                                  </m:r>
                                </m:sub>
                              </m:sSub>
                            </m:e>
                          </m:d>
                        </m:den>
                      </m:f>
                      <m:r>
                        <a:rPr lang="en-US" sz="2000" i="1">
                          <a:latin typeface="Cambria Math"/>
                        </a:rPr>
                        <m:t>=2.60&gt;1.0  </m:t>
                      </m:r>
                      <m:r>
                        <m:rPr>
                          <m:nor/>
                        </m:rPr>
                        <a:rPr lang="en-US" sz="2000"/>
                        <m:t>NG</m:t>
                      </m:r>
                      <m:r>
                        <m:rPr>
                          <m:nor/>
                        </m:rPr>
                        <a:rPr lang="en-US" sz="2000"/>
                        <m:t>!</m:t>
                      </m:r>
                    </m:oMath>
                  </m:oMathPara>
                </a14:m>
                <a:endParaRPr lang="en-US" sz="2000" dirty="0"/>
              </a:p>
            </p:txBody>
          </p:sp>
        </mc:Choice>
        <mc:Fallback xmlns="">
          <p:sp>
            <p:nvSpPr>
              <p:cNvPr id="6" name="Rectangle 5"/>
              <p:cNvSpPr>
                <a:spLocks noRot="1" noChangeAspect="1" noMove="1" noResize="1" noEditPoints="1" noAdjustHandles="1" noChangeArrowheads="1" noChangeShapeType="1" noTextEdit="1"/>
              </p:cNvSpPr>
              <p:nvPr/>
            </p:nvSpPr>
            <p:spPr>
              <a:xfrm>
                <a:off x="1774371" y="5679293"/>
                <a:ext cx="6596743" cy="746936"/>
              </a:xfrm>
              <a:prstGeom prst="rect">
                <a:avLst/>
              </a:prstGeom>
              <a:blipFill>
                <a:blip r:embed="rId4"/>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a:xfrm>
            <a:off x="6647656" y="6394450"/>
            <a:ext cx="2169773" cy="306388"/>
          </a:xfrm>
        </p:spPr>
        <p:txBody>
          <a:bodyPr/>
          <a:lstStyle/>
          <a:p>
            <a:pPr>
              <a:defRPr/>
            </a:pPr>
            <a:r>
              <a:rPr lang="en-US" dirty="0"/>
              <a:t>Nonbuilding Structures- </a:t>
            </a:r>
            <a:fld id="{64B3D661-5C76-438E-A311-D2B5954B06D7}" type="slidenum">
              <a:rPr lang="en-US" smtClean="0"/>
              <a:pPr>
                <a:defRPr/>
              </a:pPr>
              <a:t>108</a:t>
            </a:fld>
            <a:endParaRPr lang="en-US" dirty="0"/>
          </a:p>
        </p:txBody>
      </p:sp>
    </p:spTree>
    <p:extLst>
      <p:ext uri="{BB962C8B-B14F-4D97-AF65-F5344CB8AC3E}">
        <p14:creationId xmlns:p14="http://schemas.microsoft.com/office/powerpoint/2010/main" val="38441046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2D2DB9"/>
                </a:solidFill>
              </a:rPr>
              <a:t>Questions?</a:t>
            </a:r>
            <a:endParaRPr lang="en-US" dirty="0"/>
          </a:p>
        </p:txBody>
      </p:sp>
      <p:sp>
        <p:nvSpPr>
          <p:cNvPr id="3" name="Footer Placeholder 2"/>
          <p:cNvSpPr>
            <a:spLocks noGrp="1"/>
          </p:cNvSpPr>
          <p:nvPr>
            <p:ph type="ftr" sz="quarter" idx="10"/>
          </p:nvPr>
        </p:nvSpPr>
        <p:spPr/>
        <p:txBody>
          <a:bodyPr/>
          <a:lstStyle/>
          <a:p>
            <a:pPr>
              <a:defRPr/>
            </a:pPr>
            <a:r>
              <a:rPr lang="en-US" dirty="0"/>
              <a:t>Instructional Material Complementing FEMA 1051, Design Examples</a:t>
            </a:r>
            <a:endParaRPr lang="en-US" i="1" dirty="0"/>
          </a:p>
        </p:txBody>
      </p:sp>
      <p:pic>
        <p:nvPicPr>
          <p:cNvPr id="5" name="Picture 2" descr="Slide 109 is the “question” slide.&#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447800"/>
            <a:ext cx="3048000" cy="3825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1"/>
          <p:cNvSpPr>
            <a:spLocks noGrp="1" noChangeArrowheads="1"/>
          </p:cNvSpPr>
          <p:nvPr>
            <p:ph type="sldNum" sz="quarter" idx="4"/>
          </p:nvPr>
        </p:nvSpPr>
        <p:spPr bwMode="auto">
          <a:xfrm>
            <a:off x="6564086" y="6394450"/>
            <a:ext cx="191316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 </a:t>
            </a:r>
            <a:fld id="{64B3D661-5C76-438E-A311-D2B5954B06D7}" type="slidenum">
              <a:rPr lang="en-US" smtClean="0"/>
              <a:pPr>
                <a:defRPr/>
              </a:pPr>
              <a:t>109</a:t>
            </a:fld>
            <a:endParaRPr lang="en-US" dirty="0"/>
          </a:p>
        </p:txBody>
      </p:sp>
    </p:spTree>
    <p:extLst>
      <p:ext uri="{BB962C8B-B14F-4D97-AF65-F5344CB8AC3E}">
        <p14:creationId xmlns:p14="http://schemas.microsoft.com/office/powerpoint/2010/main" val="2494829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3"/>
            <a:ext cx="7772400" cy="4423304"/>
          </a:xfrm>
        </p:spPr>
        <p:txBody>
          <a:bodyPr/>
          <a:lstStyle/>
          <a:p>
            <a:pPr>
              <a:buClr>
                <a:schemeClr val="accent2"/>
              </a:buClr>
            </a:pPr>
            <a:r>
              <a:rPr lang="en-US" dirty="0"/>
              <a:t>Risk Category and Importance Factor</a:t>
            </a:r>
          </a:p>
          <a:p>
            <a:pPr lvl="1">
              <a:buClr>
                <a:schemeClr val="accent2"/>
              </a:buClr>
            </a:pPr>
            <a:r>
              <a:rPr lang="en-US" sz="2400" dirty="0"/>
              <a:t>The upper piping carries naphtha. </a:t>
            </a:r>
          </a:p>
          <a:p>
            <a:pPr lvl="1">
              <a:buClr>
                <a:schemeClr val="accent2"/>
              </a:buClr>
            </a:pPr>
            <a:r>
              <a:rPr lang="en-US" sz="2400" dirty="0"/>
              <a:t>Material safety datasheet (MSDS) for naphtha indicates that naphtha has a medium lethal concentration [LC(50)] of  5.2 mg per liter.</a:t>
            </a:r>
          </a:p>
          <a:p>
            <a:pPr lvl="1">
              <a:buClr>
                <a:schemeClr val="accent2"/>
              </a:buClr>
            </a:pPr>
            <a:r>
              <a:rPr lang="en-US" sz="2400" i="1" dirty="0"/>
              <a:t>Standard</a:t>
            </a:r>
            <a:r>
              <a:rPr lang="en-US" sz="2400" dirty="0"/>
              <a:t> Section C1.5.3 defines a toxic material as a chemical with a LC(50) between 2 mg per liter and 20 mg per liter.</a:t>
            </a:r>
          </a:p>
          <a:p>
            <a:pPr lvl="1">
              <a:buClr>
                <a:schemeClr val="accent2"/>
              </a:buClr>
            </a:pPr>
            <a:r>
              <a:rPr lang="en-US" sz="2400" dirty="0"/>
              <a:t>Naphtha is therefore a toxic material and is assigned to Risk Category III per ASCE 7-16 Table 1.5-1.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11</a:t>
            </a:fld>
            <a:endParaRPr lang="en-US" dirty="0"/>
          </a:p>
        </p:txBody>
      </p:sp>
    </p:spTree>
    <p:extLst>
      <p:ext uri="{BB962C8B-B14F-4D97-AF65-F5344CB8AC3E}">
        <p14:creationId xmlns:p14="http://schemas.microsoft.com/office/powerpoint/2010/main" val="59313300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a:t>
            </a:r>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dirty="0"/>
          </a:p>
        </p:txBody>
      </p:sp>
    </p:spTree>
    <p:extLst>
      <p:ext uri="{BB962C8B-B14F-4D97-AF65-F5344CB8AC3E}">
        <p14:creationId xmlns:p14="http://schemas.microsoft.com/office/powerpoint/2010/main" val="3738446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Risk Category and Importance Factor</a:t>
            </a:r>
          </a:p>
          <a:p>
            <a:pPr lvl="1">
              <a:buClr>
                <a:schemeClr val="accent2"/>
              </a:buClr>
            </a:pPr>
            <a:r>
              <a:rPr lang="en-US" sz="2400" dirty="0"/>
              <a:t>The lower piping is required for fire suppression and is assigned to Risk Category IV per ASCE 7-16 Table 1.5-1.</a:t>
            </a:r>
          </a:p>
          <a:p>
            <a:pPr lvl="1">
              <a:buClr>
                <a:schemeClr val="accent2"/>
              </a:buClr>
            </a:pPr>
            <a:r>
              <a:rPr lang="en-US" sz="2400" dirty="0"/>
              <a:t>Therefore, pipe rack is assigned to Risk Category IV based on the more severe category.</a:t>
            </a:r>
          </a:p>
          <a:p>
            <a:pPr lvl="1">
              <a:buClr>
                <a:schemeClr val="accent2"/>
              </a:buClr>
            </a:pPr>
            <a:r>
              <a:rPr lang="en-US" sz="2400" dirty="0"/>
              <a:t>From ASCE 7-16 Table 1.5-2, </a:t>
            </a:r>
            <a:r>
              <a:rPr lang="en-US" sz="2400" i="1" dirty="0"/>
              <a:t>I</a:t>
            </a:r>
            <a:r>
              <a:rPr lang="en-US" sz="2400" i="1" baseline="-25000" dirty="0"/>
              <a:t>e</a:t>
            </a:r>
            <a:r>
              <a:rPr lang="en-US" sz="2400" dirty="0"/>
              <a:t> = 1.5</a:t>
            </a:r>
          </a:p>
          <a:p>
            <a:pPr>
              <a:buClr>
                <a:schemeClr val="accent2"/>
              </a:buClr>
            </a:pPr>
            <a:r>
              <a:rPr lang="en-US" dirty="0"/>
              <a:t>Seismic Design Category</a:t>
            </a:r>
          </a:p>
          <a:p>
            <a:pPr lvl="1">
              <a:buClr>
                <a:schemeClr val="accent2"/>
              </a:buClr>
            </a:pPr>
            <a:r>
              <a:rPr lang="en-US" sz="2400" dirty="0"/>
              <a:t>Per ASCE 7-16 Section 11.6 based on Risk Category IV, S</a:t>
            </a:r>
            <a:r>
              <a:rPr lang="en-US" sz="2400" baseline="-25000" dirty="0"/>
              <a:t>DS</a:t>
            </a:r>
            <a:r>
              <a:rPr lang="en-US" sz="2400" dirty="0"/>
              <a:t> = 0.40, and S</a:t>
            </a:r>
            <a:r>
              <a:rPr lang="en-US" sz="2400" baseline="-25000" dirty="0"/>
              <a:t>D1</a:t>
            </a:r>
            <a:r>
              <a:rPr lang="en-US" sz="2400" dirty="0"/>
              <a:t> = 0.18, the Seismic Design Category (SDC) is D.</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12</a:t>
            </a:fld>
            <a:endParaRPr lang="en-US" dirty="0"/>
          </a:p>
        </p:txBody>
      </p:sp>
    </p:spTree>
    <p:extLst>
      <p:ext uri="{BB962C8B-B14F-4D97-AF65-F5344CB8AC3E}">
        <p14:creationId xmlns:p14="http://schemas.microsoft.com/office/powerpoint/2010/main" val="1948524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668837"/>
          </a:xfrm>
        </p:spPr>
        <p:txBody>
          <a:bodyPr/>
          <a:lstStyle/>
          <a:p>
            <a:r>
              <a:rPr lang="en-US" dirty="0"/>
              <a:t>Transverse Direction – </a:t>
            </a:r>
            <a:r>
              <a:rPr lang="en-US" i="1" dirty="0"/>
              <a:t>R</a:t>
            </a:r>
            <a:r>
              <a:rPr lang="en-US" dirty="0"/>
              <a:t> Factor Options</a:t>
            </a:r>
          </a:p>
          <a:p>
            <a:pPr lvl="1">
              <a:buClr>
                <a:schemeClr val="accent2"/>
              </a:buClr>
            </a:pPr>
            <a:r>
              <a:rPr lang="en-US" sz="2400" dirty="0"/>
              <a:t>In ASCE 7-16 Table 12.2-1, ordinary steel moment frames are not permitted in Seismic Design Category D. There are several options for ordinary steel moment frames found in ASCE 7-16 Table 15.4-1 as follows:</a:t>
            </a:r>
            <a:endParaRPr lang="en-GB" sz="2400" i="1" dirty="0"/>
          </a:p>
          <a:p>
            <a:pPr lvl="1">
              <a:buClr>
                <a:schemeClr val="accent2"/>
              </a:buClr>
            </a:pPr>
            <a:r>
              <a:rPr lang="en-GB" sz="2400" dirty="0"/>
              <a:t>ASCE 7-16 Table 15.4-1, Ordinary moment frames of steel, </a:t>
            </a:r>
            <a:r>
              <a:rPr lang="en-GB" sz="2400" i="1" dirty="0"/>
              <a:t>R</a:t>
            </a:r>
            <a:r>
              <a:rPr lang="en-GB" sz="2400" dirty="0"/>
              <a:t> = 3.5. According to note c in ASCE 7-16 Table 15.4-1, </a:t>
            </a:r>
            <a:r>
              <a:rPr lang="en-US" sz="2400" dirty="0"/>
              <a:t>this system is allowed for pipe racks up to 35’ without limitations on the connection type. Option requires the use of the AISC Seismic Provisions.</a:t>
            </a:r>
            <a:endParaRPr lang="en-US" sz="2400" i="1"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13</a:t>
            </a:fld>
            <a:endParaRPr lang="en-US" dirty="0"/>
          </a:p>
        </p:txBody>
      </p:sp>
    </p:spTree>
    <p:extLst>
      <p:ext uri="{BB962C8B-B14F-4D97-AF65-F5344CB8AC3E}">
        <p14:creationId xmlns:p14="http://schemas.microsoft.com/office/powerpoint/2010/main" val="690399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668837"/>
          </a:xfrm>
        </p:spPr>
        <p:txBody>
          <a:bodyPr/>
          <a:lstStyle/>
          <a:p>
            <a:r>
              <a:rPr lang="en-US" dirty="0"/>
              <a:t>Transverse Direction – </a:t>
            </a:r>
            <a:r>
              <a:rPr lang="en-US" i="1" dirty="0"/>
              <a:t>R</a:t>
            </a:r>
            <a:r>
              <a:rPr lang="en-US" dirty="0"/>
              <a:t> Factor Options</a:t>
            </a:r>
          </a:p>
          <a:p>
            <a:pPr lvl="1">
              <a:buClr>
                <a:schemeClr val="accent2"/>
              </a:buClr>
            </a:pPr>
            <a:r>
              <a:rPr lang="en-US" sz="2400" dirty="0"/>
              <a:t>ASCE 7-16 Table 15.4-1, Ordinary moment frames of steel with permitted height increase, </a:t>
            </a:r>
            <a:r>
              <a:rPr lang="en-US" sz="2400" i="1" dirty="0"/>
              <a:t>R</a:t>
            </a:r>
            <a:r>
              <a:rPr lang="en-US" sz="2400" dirty="0"/>
              <a:t> = 2.5.  This option is intended for pipe racks greater than 65’ high and limited to 100’ and is not applicable for this example.</a:t>
            </a:r>
            <a:endParaRPr lang="en-US" sz="2400" i="1" dirty="0"/>
          </a:p>
          <a:p>
            <a:pPr lvl="1">
              <a:buClr>
                <a:schemeClr val="accent2"/>
              </a:buClr>
            </a:pPr>
            <a:r>
              <a:rPr lang="en-US" sz="2400" dirty="0"/>
              <a:t>ASCE 7-16 Table 15.4-1, Ordinary moment frames of steel with unlimited height, </a:t>
            </a:r>
            <a:r>
              <a:rPr lang="en-US" sz="2400" i="1" dirty="0"/>
              <a:t>R</a:t>
            </a:r>
            <a:r>
              <a:rPr lang="en-US" sz="2400" dirty="0"/>
              <a:t>=1.  Option does not require the use of the AISC Seismic Provisions.</a:t>
            </a:r>
          </a:p>
          <a:p>
            <a:pPr lvl="1">
              <a:buClr>
                <a:schemeClr val="accent2"/>
              </a:buClr>
            </a:pPr>
            <a:r>
              <a:rPr lang="en-US" sz="2400" dirty="0"/>
              <a:t>For this example, option with </a:t>
            </a:r>
            <a:r>
              <a:rPr lang="en-US" sz="2400" i="1" dirty="0"/>
              <a:t>R</a:t>
            </a:r>
            <a:r>
              <a:rPr lang="en-US" sz="2400" dirty="0"/>
              <a:t> = 3.5 is chosen.</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14</a:t>
            </a:fld>
            <a:endParaRPr lang="en-US" dirty="0"/>
          </a:p>
        </p:txBody>
      </p:sp>
    </p:spTree>
    <p:extLst>
      <p:ext uri="{BB962C8B-B14F-4D97-AF65-F5344CB8AC3E}">
        <p14:creationId xmlns:p14="http://schemas.microsoft.com/office/powerpoint/2010/main" val="3574135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7772400" cy="4745038"/>
              </a:xfrm>
            </p:spPr>
            <p:txBody>
              <a:bodyPr/>
              <a:lstStyle/>
              <a:p>
                <a:r>
                  <a:rPr lang="en-US" dirty="0"/>
                  <a:t>Transverse Direction – Seismic Response Coefficient</a:t>
                </a:r>
              </a:p>
              <a:p>
                <a:pPr lvl="1">
                  <a:buClr>
                    <a:schemeClr val="accent2"/>
                  </a:buClr>
                </a:pPr>
                <a:r>
                  <a:rPr lang="en-US" sz="2400" dirty="0"/>
                  <a:t>Using ASCE 7-16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0.4</m:t>
                        </m:r>
                      </m:num>
                      <m:den>
                        <m:f>
                          <m:fPr>
                            <m:type m:val="lin"/>
                            <m:ctrlPr>
                              <a:rPr lang="en-US" sz="2400" i="1">
                                <a:latin typeface="Cambria Math" panose="02040503050406030204" pitchFamily="18" charset="0"/>
                              </a:rPr>
                            </m:ctrlPr>
                          </m:fPr>
                          <m:num>
                            <m:r>
                              <a:rPr lang="en-US" sz="2400" i="1">
                                <a:latin typeface="Cambria Math"/>
                              </a:rPr>
                              <m:t>3.5</m:t>
                            </m:r>
                          </m:num>
                          <m:den>
                            <m:r>
                              <a:rPr lang="en-US" sz="2400" i="1">
                                <a:latin typeface="Cambria Math"/>
                              </a:rPr>
                              <m:t>1.5</m:t>
                            </m:r>
                          </m:den>
                        </m:f>
                      </m:den>
                    </m:f>
                    <m:r>
                      <a:rPr lang="en-US" sz="2400" i="1">
                        <a:latin typeface="Cambria Math"/>
                      </a:rPr>
                      <m:t>=0.171</m:t>
                    </m:r>
                  </m:oMath>
                </a14:m>
                <a:br>
                  <a:rPr lang="en-US" sz="2400" dirty="0"/>
                </a:br>
                <a:endParaRPr lang="en-US" sz="2400" dirty="0"/>
              </a:p>
              <a:p>
                <a:pPr lvl="1">
                  <a:buClr>
                    <a:schemeClr val="accent2"/>
                  </a:buClr>
                </a:pPr>
                <a:r>
                  <a:rPr lang="en-US" sz="2400" dirty="0"/>
                  <a:t>From analysis, </a:t>
                </a:r>
                <a:r>
                  <a:rPr lang="en-US" sz="2400" i="1" dirty="0"/>
                  <a:t>T</a:t>
                </a:r>
                <a:r>
                  <a:rPr lang="en-US" sz="2400" dirty="0"/>
                  <a:t> = 0.42 second. Using ASCE 7-16 Equation 12.8-3 for </a:t>
                </a:r>
                <a:r>
                  <a:rPr lang="en-US" sz="2400" i="1" dirty="0"/>
                  <a:t>T ≤ T</a:t>
                </a:r>
                <a:r>
                  <a:rPr lang="en-US" sz="2400" i="1" baseline="-25000" dirty="0"/>
                  <a:t>L</a:t>
                </a:r>
                <a:r>
                  <a:rPr lang="en-US" sz="2400" dirty="0"/>
                  <a:t>, </a:t>
                </a:r>
                <a:r>
                  <a:rPr lang="en-US" sz="2400" i="1" dirty="0"/>
                  <a:t>C</a:t>
                </a:r>
                <a:r>
                  <a:rPr lang="en-US" sz="2400" i="1" baseline="-25000" dirty="0"/>
                  <a:t>s</a:t>
                </a:r>
                <a:r>
                  <a:rPr lang="en-US" sz="2400" dirty="0"/>
                  <a:t> does not need to exceed:</a:t>
                </a: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m:t>
                            </m:r>
                            <m:r>
                              <a:rPr lang="en-US" sz="2400" i="1">
                                <a:latin typeface="Cambria Math"/>
                              </a:rPr>
                              <m:t>1</m:t>
                            </m:r>
                          </m:sub>
                        </m:sSub>
                      </m:num>
                      <m:den>
                        <m:r>
                          <a:rPr lang="en-US" sz="2400" i="1">
                            <a:latin typeface="Cambria Math"/>
                          </a:rPr>
                          <m:t>𝑇</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e>
                        </m:d>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0.18</m:t>
                        </m:r>
                      </m:num>
                      <m:den>
                        <m:r>
                          <a:rPr lang="en-US" sz="2400" i="1">
                            <a:latin typeface="Cambria Math"/>
                          </a:rPr>
                          <m:t>0.42</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3.5</m:t>
                                </m:r>
                              </m:num>
                              <m:den>
                                <m:r>
                                  <a:rPr lang="en-US" sz="2400" i="1">
                                    <a:latin typeface="Cambria Math"/>
                                  </a:rPr>
                                  <m:t>1.5</m:t>
                                </m:r>
                              </m:den>
                            </m:f>
                          </m:e>
                        </m:d>
                      </m:den>
                    </m:f>
                    <m:r>
                      <a:rPr lang="en-US" sz="2400" i="1">
                        <a:latin typeface="Cambria Math"/>
                      </a:rPr>
                      <m:t>=0.184</m:t>
                    </m:r>
                  </m:oMath>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7772400" cy="4745038"/>
              </a:xfrm>
              <a:blipFill rotWithShape="1">
                <a:blip r:embed="rId3"/>
                <a:stretch>
                  <a:fillRect l="-1412" t="-1284" r="-1961"/>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15</a:t>
            </a:fld>
            <a:endParaRPr lang="en-US" dirty="0"/>
          </a:p>
        </p:txBody>
      </p:sp>
    </p:spTree>
    <p:extLst>
      <p:ext uri="{BB962C8B-B14F-4D97-AF65-F5344CB8AC3E}">
        <p14:creationId xmlns:p14="http://schemas.microsoft.com/office/powerpoint/2010/main" val="1694976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745038"/>
          </a:xfrm>
        </p:spPr>
        <p:txBody>
          <a:bodyPr/>
          <a:lstStyle/>
          <a:p>
            <a:r>
              <a:rPr lang="en-US" dirty="0"/>
              <a:t>Transverse Direction – Seismic Response Coefficient</a:t>
            </a:r>
          </a:p>
          <a:p>
            <a:pPr lvl="1">
              <a:buClr>
                <a:schemeClr val="accent2"/>
              </a:buClr>
            </a:pPr>
            <a:r>
              <a:rPr lang="en-US" sz="2400" dirty="0"/>
              <a:t>Using ASCE 7-16 Equation 12.8-5, </a:t>
            </a:r>
            <a:r>
              <a:rPr lang="en-US" sz="2400" i="1" dirty="0"/>
              <a:t>C</a:t>
            </a:r>
            <a:r>
              <a:rPr lang="en-US" sz="2400" i="1" baseline="-25000" dirty="0"/>
              <a:t>s</a:t>
            </a:r>
            <a:r>
              <a:rPr lang="en-US" sz="2400" dirty="0"/>
              <a:t> must not be less than:</a:t>
            </a:r>
            <a:br>
              <a:rPr lang="en-US" sz="2400" dirty="0"/>
            </a:br>
            <a:br>
              <a:rPr lang="en-US" sz="2400" dirty="0"/>
            </a:br>
            <a:r>
              <a:rPr lang="en-US" sz="2400" i="1" dirty="0"/>
              <a:t>C</a:t>
            </a:r>
            <a:r>
              <a:rPr lang="en-US" sz="2400" i="1" baseline="-25000" dirty="0"/>
              <a:t>s</a:t>
            </a:r>
            <a:r>
              <a:rPr lang="en-US" sz="2400" dirty="0"/>
              <a:t> = 0.044</a:t>
            </a:r>
            <a:r>
              <a:rPr lang="en-US" sz="2400" i="1" dirty="0"/>
              <a:t>I</a:t>
            </a:r>
            <a:r>
              <a:rPr lang="en-US" sz="2400" i="1" baseline="-25000" dirty="0"/>
              <a:t>e</a:t>
            </a:r>
            <a:r>
              <a:rPr lang="en-US" sz="2400" i="1" dirty="0"/>
              <a:t>S</a:t>
            </a:r>
            <a:r>
              <a:rPr lang="en-US" sz="2400" i="1" baseline="-25000" dirty="0"/>
              <a:t>DS</a:t>
            </a:r>
            <a:r>
              <a:rPr lang="en-US" sz="2400" dirty="0"/>
              <a:t> ≥ 0.01 = 0.044(1.5)(0.4) = 0.0264</a:t>
            </a:r>
            <a:br>
              <a:rPr lang="en-US" sz="2400" dirty="0"/>
            </a:br>
            <a:endParaRPr lang="en-US" sz="2400" dirty="0"/>
          </a:p>
          <a:p>
            <a:pPr lvl="1"/>
            <a:r>
              <a:rPr lang="en-US" sz="2400" dirty="0"/>
              <a:t>ASCE 7-16</a:t>
            </a:r>
            <a:r>
              <a:rPr lang="en-US" sz="2400" i="1" dirty="0"/>
              <a:t> </a:t>
            </a:r>
            <a:r>
              <a:rPr lang="en-US" sz="2400" dirty="0"/>
              <a:t>Equation 12.8-2 controls; </a:t>
            </a:r>
            <a:r>
              <a:rPr lang="en-US" sz="2400" i="1" dirty="0"/>
              <a:t>C</a:t>
            </a:r>
            <a:r>
              <a:rPr lang="en-US" sz="2400" i="1" baseline="-25000" dirty="0"/>
              <a:t>s</a:t>
            </a:r>
            <a:r>
              <a:rPr lang="en-US" sz="2400" dirty="0"/>
              <a:t> = 0.171.</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16</a:t>
            </a:fld>
            <a:endParaRPr lang="en-US" dirty="0"/>
          </a:p>
        </p:txBody>
      </p:sp>
    </p:spTree>
    <p:extLst>
      <p:ext uri="{BB962C8B-B14F-4D97-AF65-F5344CB8AC3E}">
        <p14:creationId xmlns:p14="http://schemas.microsoft.com/office/powerpoint/2010/main" val="953607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745038"/>
          </a:xfrm>
        </p:spPr>
        <p:txBody>
          <a:bodyPr/>
          <a:lstStyle/>
          <a:p>
            <a:r>
              <a:rPr lang="en-US" dirty="0"/>
              <a:t>Transverse Direction – Seismic Weight </a:t>
            </a:r>
          </a:p>
          <a:p>
            <a:pPr lvl="1"/>
            <a:r>
              <a:rPr lang="en-US" sz="2400" dirty="0"/>
              <a:t>The seismic weight resisted by the moment frame in the transverse direction is shown below based on two levels of piping, a 20 ft bent spacing, a bent width (perpendicular with the piping) of 20 ft, piping dead weight of 35 psf and structure dead weight of 10 psf:</a:t>
            </a:r>
            <a:br>
              <a:rPr lang="en-US" sz="2400" dirty="0"/>
            </a:br>
            <a:br>
              <a:rPr lang="en-US" sz="2400" dirty="0"/>
            </a:br>
            <a:r>
              <a:rPr lang="en-US" sz="2400" i="1" dirty="0"/>
              <a:t>W</a:t>
            </a:r>
            <a:r>
              <a:rPr lang="en-US" sz="2400" dirty="0"/>
              <a:t> = 2(20 ft)(20 ft)(35 psf + 10 psf) = 36 kips</a:t>
            </a:r>
            <a:br>
              <a:rPr lang="en-US" sz="2400" dirty="0"/>
            </a:br>
            <a:br>
              <a:rPr lang="en-US" sz="2400" dirty="0"/>
            </a:b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17</a:t>
            </a:fld>
            <a:endParaRPr lang="en-US" dirty="0"/>
          </a:p>
        </p:txBody>
      </p:sp>
    </p:spTree>
    <p:extLst>
      <p:ext uri="{BB962C8B-B14F-4D97-AF65-F5344CB8AC3E}">
        <p14:creationId xmlns:p14="http://schemas.microsoft.com/office/powerpoint/2010/main" val="3557483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188098" cy="4745038"/>
          </a:xfrm>
        </p:spPr>
        <p:txBody>
          <a:bodyPr/>
          <a:lstStyle/>
          <a:p>
            <a:r>
              <a:rPr lang="en-US" dirty="0"/>
              <a:t>Transverse Direction – Base Shear &amp; Drift</a:t>
            </a:r>
          </a:p>
          <a:p>
            <a:pPr lvl="1"/>
            <a:r>
              <a:rPr lang="en-US" sz="2400" dirty="0"/>
              <a:t>Using ASCE 7-16 Equation 12.8-1 the base shear V is: </a:t>
            </a:r>
            <a:br>
              <a:rPr lang="en-US" sz="2400" dirty="0"/>
            </a:br>
            <a:br>
              <a:rPr lang="en-US" sz="2400" dirty="0"/>
            </a:br>
            <a:r>
              <a:rPr lang="en-US" sz="2400" i="1" dirty="0"/>
              <a:t>V</a:t>
            </a:r>
            <a:r>
              <a:rPr lang="en-US" sz="2400" dirty="0"/>
              <a:t> = </a:t>
            </a:r>
            <a:r>
              <a:rPr lang="en-US" sz="2400" i="1" dirty="0"/>
              <a:t>C</a:t>
            </a:r>
            <a:r>
              <a:rPr lang="en-US" sz="2400" i="1" baseline="-25000" dirty="0"/>
              <a:t>s</a:t>
            </a:r>
            <a:r>
              <a:rPr lang="en-US" sz="2400" i="1" dirty="0"/>
              <a:t>W</a:t>
            </a:r>
            <a:r>
              <a:rPr lang="en-US" sz="2400" dirty="0"/>
              <a:t> = 0.171(36 kips) = 6.2 kips</a:t>
            </a:r>
            <a:br>
              <a:rPr lang="en-US" sz="2400" dirty="0"/>
            </a:br>
            <a:endParaRPr lang="en-US" sz="2400" dirty="0"/>
          </a:p>
          <a:p>
            <a:pPr lvl="1"/>
            <a:r>
              <a:rPr lang="en-US" sz="2400" dirty="0"/>
              <a:t>Drift of the pipe rack in the transverse direction was calculated by elastic analysis using the design forces calculated above.  The calculated lateral drift, </a:t>
            </a:r>
            <a:r>
              <a:rPr lang="en-US" sz="2400" i="1" dirty="0"/>
              <a:t>δ</a:t>
            </a:r>
            <a:r>
              <a:rPr lang="en-US" sz="2400" i="1" baseline="-25000" dirty="0"/>
              <a:t>xe</a:t>
            </a:r>
            <a:r>
              <a:rPr lang="en-US" sz="2400" dirty="0"/>
              <a:t> = 0.328 inch.  Using ASCE 7-16 Equation 12.8-15:</a:t>
            </a:r>
            <a:br>
              <a:rPr lang="en-US" sz="2400" dirty="0"/>
            </a:br>
            <a:br>
              <a:rPr lang="en-US" sz="2400" dirty="0"/>
            </a:br>
            <a:endParaRPr lang="en-US" sz="2400" dirty="0"/>
          </a:p>
        </p:txBody>
      </p:sp>
      <mc:AlternateContent xmlns:mc="http://schemas.openxmlformats.org/markup-compatibility/2006" xmlns:a14="http://schemas.microsoft.com/office/drawing/2010/main">
        <mc:Choice Requires="a14">
          <p:sp>
            <p:nvSpPr>
              <p:cNvPr id="6" name="Rectangle 5"/>
              <p:cNvSpPr/>
              <p:nvPr/>
            </p:nvSpPr>
            <p:spPr>
              <a:xfrm>
                <a:off x="2286000" y="5617404"/>
                <a:ext cx="5399314" cy="8712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a:rPr>
                            <m:t>𝛿</m:t>
                          </m:r>
                        </m:e>
                        <m:sub>
                          <m:r>
                            <a:rPr lang="en-US" i="1">
                              <a:latin typeface="Cambria Math"/>
                            </a:rPr>
                            <m:t>𝑥</m:t>
                          </m:r>
                        </m:sub>
                      </m:sSub>
                      <m:r>
                        <a:rPr lang="en-US" i="1">
                          <a:latin typeface="Cambria Math"/>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𝐶</m:t>
                              </m:r>
                            </m:e>
                            <m:sub>
                              <m:r>
                                <a:rPr lang="en-US" i="1">
                                  <a:latin typeface="Cambria Math"/>
                                </a:rPr>
                                <m:t>𝑑</m:t>
                              </m:r>
                            </m:sub>
                          </m:sSub>
                          <m:sSub>
                            <m:sSubPr>
                              <m:ctrlPr>
                                <a:rPr lang="en-US" i="1">
                                  <a:latin typeface="Cambria Math" panose="02040503050406030204" pitchFamily="18" charset="0"/>
                                </a:rPr>
                              </m:ctrlPr>
                            </m:sSubPr>
                            <m:e>
                              <m:r>
                                <a:rPr lang="en-US" i="1">
                                  <a:latin typeface="Cambria Math"/>
                                </a:rPr>
                                <m:t>𝛿</m:t>
                              </m:r>
                            </m:e>
                            <m:sub>
                              <m:r>
                                <a:rPr lang="en-US" i="1">
                                  <a:latin typeface="Cambria Math"/>
                                </a:rPr>
                                <m:t>𝑥𝑒</m:t>
                              </m:r>
                            </m:sub>
                          </m:sSub>
                        </m:num>
                        <m:den>
                          <m:sSub>
                            <m:sSubPr>
                              <m:ctrlPr>
                                <a:rPr lang="en-US" i="1">
                                  <a:latin typeface="Cambria Math" panose="02040503050406030204" pitchFamily="18" charset="0"/>
                                </a:rPr>
                              </m:ctrlPr>
                            </m:sSubPr>
                            <m:e>
                              <m:r>
                                <a:rPr lang="en-US" i="1">
                                  <a:latin typeface="Cambria Math"/>
                                </a:rPr>
                                <m:t>𝐼</m:t>
                              </m:r>
                            </m:e>
                            <m:sub>
                              <m:r>
                                <a:rPr lang="en-US" i="1">
                                  <a:latin typeface="Cambria Math"/>
                                </a:rPr>
                                <m:t>𝑒</m:t>
                              </m:r>
                            </m:sub>
                          </m:sSub>
                        </m:den>
                      </m:f>
                      <m:r>
                        <a:rPr lang="en-US" i="1">
                          <a:latin typeface="Cambria Math"/>
                        </a:rPr>
                        <m:t>= </m:t>
                      </m:r>
                      <m:f>
                        <m:fPr>
                          <m:ctrlPr>
                            <a:rPr lang="en-US" i="1">
                              <a:latin typeface="Cambria Math" panose="02040503050406030204" pitchFamily="18" charset="0"/>
                            </a:rPr>
                          </m:ctrlPr>
                        </m:fPr>
                        <m:num>
                          <m:r>
                            <a:rPr lang="en-US" i="1">
                              <a:latin typeface="Cambria Math"/>
                            </a:rPr>
                            <m:t>3</m:t>
                          </m:r>
                          <m:d>
                            <m:dPr>
                              <m:ctrlPr>
                                <a:rPr lang="en-US" i="1">
                                  <a:latin typeface="Cambria Math" panose="02040503050406030204" pitchFamily="18" charset="0"/>
                                </a:rPr>
                              </m:ctrlPr>
                            </m:dPr>
                            <m:e>
                              <m:r>
                                <a:rPr lang="en-US" i="1">
                                  <a:latin typeface="Cambria Math"/>
                                </a:rPr>
                                <m:t>0.328</m:t>
                              </m:r>
                            </m:e>
                          </m:d>
                        </m:num>
                        <m:den>
                          <m:r>
                            <a:rPr lang="en-US" i="1">
                              <a:latin typeface="Cambria Math"/>
                            </a:rPr>
                            <m:t>1.5</m:t>
                          </m:r>
                        </m:den>
                      </m:f>
                      <m:r>
                        <a:rPr lang="en-US" i="1">
                          <a:latin typeface="Cambria Math"/>
                        </a:rPr>
                        <m:t>=0.656 </m:t>
                      </m:r>
                      <m:r>
                        <m:rPr>
                          <m:sty m:val="p"/>
                        </m:rPr>
                        <a:rPr lang="en-US">
                          <a:latin typeface="Cambria Math"/>
                        </a:rPr>
                        <m:t>in</m:t>
                      </m:r>
                      <m:r>
                        <a:rPr lang="en-US" i="1">
                          <a:latin typeface="Cambria Math"/>
                        </a:rPr>
                        <m:t>.</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0" y="5617404"/>
                <a:ext cx="5399314" cy="871264"/>
              </a:xfrm>
              <a:prstGeom prst="rect">
                <a:avLst/>
              </a:prstGeom>
              <a:blipFill>
                <a:blip r:embed="rId3"/>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18</a:t>
            </a:fld>
            <a:endParaRPr lang="en-US" dirty="0"/>
          </a:p>
        </p:txBody>
      </p:sp>
    </p:spTree>
    <p:extLst>
      <p:ext uri="{BB962C8B-B14F-4D97-AF65-F5344CB8AC3E}">
        <p14:creationId xmlns:p14="http://schemas.microsoft.com/office/powerpoint/2010/main" val="1192308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8296955" cy="4745038"/>
          </a:xfrm>
        </p:spPr>
        <p:txBody>
          <a:bodyPr/>
          <a:lstStyle/>
          <a:p>
            <a:r>
              <a:rPr lang="en-US" dirty="0"/>
              <a:t>Transverse Direction – Redundancy Factor</a:t>
            </a:r>
          </a:p>
          <a:p>
            <a:pPr lvl="1">
              <a:buClr>
                <a:schemeClr val="accent2"/>
              </a:buClr>
            </a:pPr>
            <a:r>
              <a:rPr lang="en-US" sz="2400" dirty="0"/>
              <a:t>The seismic force-resisting system is an ordinary moment resisting frame with only two columns in a single frame. The frames repeat in an identical pattern.  </a:t>
            </a:r>
          </a:p>
          <a:p>
            <a:pPr lvl="1">
              <a:buClr>
                <a:schemeClr val="accent2"/>
              </a:buClr>
            </a:pPr>
            <a:r>
              <a:rPr lang="en-US" sz="2400" dirty="0"/>
              <a:t>Loss of moment resistance at the beam-to-column connections at both ends results in a loss of more than 33% in story strength.  Therefore, ASCE 7-16 Section 12.3.4.2 Condition a is not met.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19</a:t>
            </a:fld>
            <a:endParaRPr lang="en-US" dirty="0"/>
          </a:p>
        </p:txBody>
      </p:sp>
    </p:spTree>
    <p:extLst>
      <p:ext uri="{BB962C8B-B14F-4D97-AF65-F5344CB8AC3E}">
        <p14:creationId xmlns:p14="http://schemas.microsoft.com/office/powerpoint/2010/main" val="1348954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2D2DB9"/>
                </a:solidFill>
              </a:rPr>
              <a:t>Nonbuilding Structures</a:t>
            </a:r>
            <a:br>
              <a:rPr lang="en-US" dirty="0">
                <a:solidFill>
                  <a:srgbClr val="2D2DB9"/>
                </a:solidFill>
              </a:rPr>
            </a:br>
            <a:r>
              <a:rPr lang="en-US" dirty="0">
                <a:solidFill>
                  <a:srgbClr val="2D2DB9"/>
                </a:solidFill>
              </a:rPr>
              <a:t>Design Examples</a:t>
            </a:r>
          </a:p>
        </p:txBody>
      </p:sp>
      <p:sp>
        <p:nvSpPr>
          <p:cNvPr id="3" name="Content Placeholder 2"/>
          <p:cNvSpPr>
            <a:spLocks noGrp="1"/>
          </p:cNvSpPr>
          <p:nvPr>
            <p:ph idx="1"/>
          </p:nvPr>
        </p:nvSpPr>
        <p:spPr>
          <a:xfrm>
            <a:off x="661988" y="1604962"/>
            <a:ext cx="7704772" cy="4711171"/>
          </a:xfrm>
        </p:spPr>
        <p:txBody>
          <a:bodyPr/>
          <a:lstStyle/>
          <a:p>
            <a:r>
              <a:rPr lang="en-US" dirty="0"/>
              <a:t>Example 17.1 - Nonbuilding Structures versus Nonstructural Components </a:t>
            </a:r>
          </a:p>
          <a:p>
            <a:pPr lvl="1"/>
            <a:r>
              <a:rPr lang="en-US" sz="2400" dirty="0"/>
              <a:t>Example 17.1.1 - Nonbuilding Structure</a:t>
            </a:r>
          </a:p>
          <a:p>
            <a:pPr lvl="1"/>
            <a:r>
              <a:rPr lang="en-US" sz="2400" dirty="0"/>
              <a:t>Example 17.1.2 - Nonstructural Component</a:t>
            </a:r>
          </a:p>
          <a:p>
            <a:r>
              <a:rPr lang="en-US" dirty="0"/>
              <a:t>Nonbuilding Structures Similar to Buildings</a:t>
            </a:r>
          </a:p>
          <a:p>
            <a:pPr lvl="1"/>
            <a:r>
              <a:rPr lang="en-US" sz="2400" dirty="0"/>
              <a:t>Example 17.2 - Pipe Rack, SDC D</a:t>
            </a:r>
          </a:p>
          <a:p>
            <a:pPr lvl="1"/>
            <a:r>
              <a:rPr lang="en-US" sz="2400" dirty="0"/>
              <a:t>Example 17.3 - Steel Storage Rack, SDC C</a:t>
            </a:r>
          </a:p>
          <a:p>
            <a:pPr lvl="1"/>
            <a:r>
              <a:rPr lang="en-US" sz="2400" dirty="0"/>
              <a:t>Example 17.4 - Electric Generating Power Plant, SDC D</a:t>
            </a:r>
          </a:p>
          <a:p>
            <a:pPr lvl="1"/>
            <a:r>
              <a:rPr lang="en-US" sz="2400" dirty="0"/>
              <a:t>Example 17.5 - Pier/Wharf Design, SDC D</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7"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 </a:t>
            </a:r>
            <a:fld id="{64B3D661-5C76-438E-A311-D2B5954B06D7}" type="slidenum">
              <a:rPr lang="en-US" smtClean="0"/>
              <a:pPr>
                <a:defRPr/>
              </a:pPr>
              <a:t>2</a:t>
            </a:fld>
            <a:endParaRPr lang="en-US" dirty="0"/>
          </a:p>
        </p:txBody>
      </p:sp>
    </p:spTree>
    <p:extLst>
      <p:ext uri="{BB962C8B-B14F-4D97-AF65-F5344CB8AC3E}">
        <p14:creationId xmlns:p14="http://schemas.microsoft.com/office/powerpoint/2010/main" val="18494787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8296955" cy="4745038"/>
          </a:xfrm>
        </p:spPr>
        <p:txBody>
          <a:bodyPr/>
          <a:lstStyle/>
          <a:p>
            <a:r>
              <a:rPr lang="en-US" dirty="0"/>
              <a:t>Transverse Direction – Redundancy Factor</a:t>
            </a:r>
          </a:p>
          <a:p>
            <a:pPr lvl="1">
              <a:buClr>
                <a:schemeClr val="accent2"/>
              </a:buClr>
            </a:pPr>
            <a:r>
              <a:rPr lang="en-US" sz="2400" dirty="0"/>
              <a:t>The moment frame as described above consists only of a single bay.  Therefore, ASCE 7-16 Section 12.3.4.2 Condition b is not met.  </a:t>
            </a:r>
          </a:p>
          <a:p>
            <a:pPr lvl="1">
              <a:buClr>
                <a:schemeClr val="accent2"/>
              </a:buClr>
            </a:pPr>
            <a:r>
              <a:rPr lang="en-US" sz="2400" dirty="0"/>
              <a:t>The value of </a:t>
            </a:r>
            <a:r>
              <a:rPr lang="en-US" sz="2400" dirty="0">
                <a:latin typeface="Symbol" charset="2"/>
                <a:cs typeface="Symbol" charset="2"/>
              </a:rPr>
              <a:t>r</a:t>
            </a:r>
            <a:r>
              <a:rPr lang="en-US" sz="2400" dirty="0"/>
              <a:t> in the transverse direction is therefore 1.3.</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20</a:t>
            </a:fld>
            <a:endParaRPr lang="en-US" dirty="0"/>
          </a:p>
        </p:txBody>
      </p:sp>
    </p:spTree>
    <p:extLst>
      <p:ext uri="{BB962C8B-B14F-4D97-AF65-F5344CB8AC3E}">
        <p14:creationId xmlns:p14="http://schemas.microsoft.com/office/powerpoint/2010/main" val="1863559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8079241" cy="4668837"/>
          </a:xfrm>
        </p:spPr>
        <p:txBody>
          <a:bodyPr/>
          <a:lstStyle/>
          <a:p>
            <a:r>
              <a:rPr lang="en-US" dirty="0"/>
              <a:t>Longitudinal Direction – </a:t>
            </a:r>
            <a:r>
              <a:rPr lang="en-US" i="1" dirty="0"/>
              <a:t>R</a:t>
            </a:r>
            <a:r>
              <a:rPr lang="en-US" dirty="0"/>
              <a:t> Factor Options</a:t>
            </a:r>
          </a:p>
          <a:p>
            <a:pPr lvl="1"/>
            <a:r>
              <a:rPr lang="en-US" sz="2400" dirty="0"/>
              <a:t>In ASCE 7-16 Table 12.2-1, ordinary steel concentrically braced frames are not permitted for Seismic Design Category D (with some exceptions).  Several options for ordinary steel concentrically braced frames are found in ASCE 7-16 Table 15.4-1 as follows:</a:t>
            </a:r>
          </a:p>
          <a:p>
            <a:pPr lvl="1">
              <a:buClr>
                <a:schemeClr val="accent2"/>
              </a:buClr>
            </a:pPr>
            <a:r>
              <a:rPr lang="en-US" sz="2400" dirty="0"/>
              <a:t>ASCE 7-16 Table 15.4-1, ordinary steel concentrically braced frame, </a:t>
            </a:r>
            <a:r>
              <a:rPr lang="en-US" sz="2400" i="1" dirty="0"/>
              <a:t>R</a:t>
            </a:r>
            <a:r>
              <a:rPr lang="en-US" sz="2400" dirty="0"/>
              <a:t> = 3.25.  According to Note b in ASCE 7-16 Table 15.4-1, this system is allowed for pipe racks up to 65 feet high. Option requires the use of the AISC Seismic Provisions.</a:t>
            </a:r>
            <a:endParaRPr lang="en-US" sz="2400" i="1"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21</a:t>
            </a:fld>
            <a:endParaRPr lang="en-US" dirty="0"/>
          </a:p>
        </p:txBody>
      </p:sp>
    </p:spTree>
    <p:extLst>
      <p:ext uri="{BB962C8B-B14F-4D97-AF65-F5344CB8AC3E}">
        <p14:creationId xmlns:p14="http://schemas.microsoft.com/office/powerpoint/2010/main" val="38347939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668837"/>
          </a:xfrm>
        </p:spPr>
        <p:txBody>
          <a:bodyPr/>
          <a:lstStyle/>
          <a:p>
            <a:r>
              <a:rPr lang="en-US" dirty="0"/>
              <a:t>Longitudinal Direction – </a:t>
            </a:r>
            <a:r>
              <a:rPr lang="en-US" i="1" dirty="0"/>
              <a:t>R</a:t>
            </a:r>
            <a:r>
              <a:rPr lang="en-US" dirty="0"/>
              <a:t> Factor Options</a:t>
            </a:r>
          </a:p>
          <a:p>
            <a:pPr lvl="1">
              <a:buClr>
                <a:schemeClr val="accent2"/>
              </a:buClr>
            </a:pPr>
            <a:r>
              <a:rPr lang="en-US" sz="2400" dirty="0"/>
              <a:t>ASCE 7-16 Table 15.4-1, ordinary steel concentrically braced frames with permitted height increase, </a:t>
            </a:r>
            <a:r>
              <a:rPr lang="en-US" sz="2400" i="1" dirty="0"/>
              <a:t>R </a:t>
            </a:r>
            <a:r>
              <a:rPr lang="en-US" sz="2400" dirty="0"/>
              <a:t>= 2.5.  This option is intended for pipe racks with height greater than 65 feet and limited to 160 feet.  This option is not applicable for this example.</a:t>
            </a:r>
            <a:endParaRPr lang="en-US" sz="2400" i="1" dirty="0"/>
          </a:p>
          <a:p>
            <a:pPr lvl="1">
              <a:buClr>
                <a:schemeClr val="accent2"/>
              </a:buClr>
            </a:pPr>
            <a:r>
              <a:rPr lang="en-US" sz="2400" dirty="0"/>
              <a:t>ASCE 7-16 Table 15.4-1, ordinary steel concentrically braced frames with unlimited height, </a:t>
            </a:r>
            <a:r>
              <a:rPr lang="en-US" sz="2400" i="1" dirty="0"/>
              <a:t>R</a:t>
            </a:r>
            <a:r>
              <a:rPr lang="en-US" sz="2400" dirty="0"/>
              <a:t> = 1.5.  Option does not require the use of the AISC Seismic Provisions.</a:t>
            </a:r>
          </a:p>
          <a:p>
            <a:pPr lvl="1">
              <a:buClr>
                <a:schemeClr val="accent2"/>
              </a:buClr>
            </a:pPr>
            <a:r>
              <a:rPr lang="en-US" sz="2400" dirty="0"/>
              <a:t>For this example, option with </a:t>
            </a:r>
            <a:r>
              <a:rPr lang="en-US" sz="2400" i="1" dirty="0"/>
              <a:t>R</a:t>
            </a:r>
            <a:r>
              <a:rPr lang="en-US" sz="2400" dirty="0"/>
              <a:t> = 3.25 is chosen.</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22</a:t>
            </a:fld>
            <a:endParaRPr lang="en-US" dirty="0"/>
          </a:p>
        </p:txBody>
      </p:sp>
    </p:spTree>
    <p:extLst>
      <p:ext uri="{BB962C8B-B14F-4D97-AF65-F5344CB8AC3E}">
        <p14:creationId xmlns:p14="http://schemas.microsoft.com/office/powerpoint/2010/main" val="18912381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7772400" cy="4745038"/>
              </a:xfrm>
            </p:spPr>
            <p:txBody>
              <a:bodyPr/>
              <a:lstStyle/>
              <a:p>
                <a:r>
                  <a:rPr lang="en-US" dirty="0"/>
                  <a:t>Longitudinal Direction – Seismic Response Coefficient</a:t>
                </a:r>
              </a:p>
              <a:p>
                <a:pPr lvl="1">
                  <a:buClr>
                    <a:schemeClr val="accent2"/>
                  </a:buClr>
                </a:pPr>
                <a:r>
                  <a:rPr lang="en-US" sz="2400" dirty="0"/>
                  <a:t>Using ASCE 7-16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0.4</m:t>
                        </m:r>
                      </m:num>
                      <m:den>
                        <m:f>
                          <m:fPr>
                            <m:type m:val="lin"/>
                            <m:ctrlPr>
                              <a:rPr lang="en-US" sz="2400" i="1">
                                <a:latin typeface="Cambria Math" panose="02040503050406030204" pitchFamily="18" charset="0"/>
                              </a:rPr>
                            </m:ctrlPr>
                          </m:fPr>
                          <m:num>
                            <m:r>
                              <a:rPr lang="en-US" sz="2400" i="1">
                                <a:latin typeface="Cambria Math"/>
                              </a:rPr>
                              <m:t>3.25</m:t>
                            </m:r>
                          </m:num>
                          <m:den>
                            <m:r>
                              <a:rPr lang="en-US" sz="2400" i="1">
                                <a:latin typeface="Cambria Math"/>
                              </a:rPr>
                              <m:t>1.5</m:t>
                            </m:r>
                          </m:den>
                        </m:f>
                      </m:den>
                    </m:f>
                    <m:r>
                      <a:rPr lang="en-US" sz="2400" i="1">
                        <a:latin typeface="Cambria Math"/>
                      </a:rPr>
                      <m:t>=0.185</m:t>
                    </m:r>
                  </m:oMath>
                </a14:m>
                <a:br>
                  <a:rPr lang="en-US" sz="2400" dirty="0"/>
                </a:br>
                <a:endParaRPr lang="en-US" sz="2400" dirty="0"/>
              </a:p>
              <a:p>
                <a:pPr lvl="1">
                  <a:buClr>
                    <a:schemeClr val="accent2"/>
                  </a:buClr>
                </a:pPr>
                <a:r>
                  <a:rPr lang="en-US" sz="2400" dirty="0"/>
                  <a:t>From analysis, </a:t>
                </a:r>
                <a:r>
                  <a:rPr lang="en-US" sz="2400" i="1" dirty="0"/>
                  <a:t>T</a:t>
                </a:r>
                <a:r>
                  <a:rPr lang="en-US" sz="2400" dirty="0"/>
                  <a:t> = 0.24 second. Using ASCE 7-16 Equation 12.8-3 for </a:t>
                </a:r>
                <a:r>
                  <a:rPr lang="en-US" sz="2400" i="1" dirty="0"/>
                  <a:t>T ≤ T</a:t>
                </a:r>
                <a:r>
                  <a:rPr lang="en-US" sz="2400" i="1" baseline="-25000" dirty="0"/>
                  <a:t>L</a:t>
                </a:r>
                <a:r>
                  <a:rPr lang="en-US" sz="2400" dirty="0"/>
                  <a:t>, </a:t>
                </a:r>
                <a:r>
                  <a:rPr lang="en-US" sz="2400" i="1" dirty="0"/>
                  <a:t>C</a:t>
                </a:r>
                <a:r>
                  <a:rPr lang="en-US" sz="2400" i="1" baseline="-25000" dirty="0"/>
                  <a:t>s</a:t>
                </a:r>
                <a:r>
                  <a:rPr lang="en-US" sz="2400" dirty="0"/>
                  <a:t> does not need to exceed:</a:t>
                </a: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m:t>
                            </m:r>
                            <m:r>
                              <a:rPr lang="en-US" sz="2400" i="1">
                                <a:latin typeface="Cambria Math"/>
                              </a:rPr>
                              <m:t>1</m:t>
                            </m:r>
                          </m:sub>
                        </m:sSub>
                      </m:num>
                      <m:den>
                        <m:r>
                          <a:rPr lang="en-US" sz="2400" i="1">
                            <a:latin typeface="Cambria Math"/>
                          </a:rPr>
                          <m:t>𝑇</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e>
                        </m:d>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0.18</m:t>
                        </m:r>
                      </m:num>
                      <m:den>
                        <m:r>
                          <a:rPr lang="en-US" sz="2400" i="1">
                            <a:latin typeface="Cambria Math"/>
                          </a:rPr>
                          <m:t>0.24</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3.25</m:t>
                                </m:r>
                              </m:num>
                              <m:den>
                                <m:r>
                                  <a:rPr lang="en-US" sz="2400" i="1">
                                    <a:latin typeface="Cambria Math"/>
                                  </a:rPr>
                                  <m:t>1.5</m:t>
                                </m:r>
                              </m:den>
                            </m:f>
                          </m:e>
                        </m:d>
                      </m:den>
                    </m:f>
                    <m:r>
                      <a:rPr lang="en-US" sz="2400" i="1">
                        <a:latin typeface="Cambria Math"/>
                      </a:rPr>
                      <m:t>=0.346</m:t>
                    </m:r>
                  </m:oMath>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7772400" cy="4745038"/>
              </a:xfrm>
              <a:blipFill rotWithShape="1">
                <a:blip r:embed="rId3"/>
                <a:stretch>
                  <a:fillRect l="-1412" t="-1284" r="-1961"/>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23</a:t>
            </a:fld>
            <a:endParaRPr lang="en-US" dirty="0"/>
          </a:p>
        </p:txBody>
      </p:sp>
    </p:spTree>
    <p:extLst>
      <p:ext uri="{BB962C8B-B14F-4D97-AF65-F5344CB8AC3E}">
        <p14:creationId xmlns:p14="http://schemas.microsoft.com/office/powerpoint/2010/main" val="3884586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745038"/>
          </a:xfrm>
        </p:spPr>
        <p:txBody>
          <a:bodyPr/>
          <a:lstStyle/>
          <a:p>
            <a:r>
              <a:rPr lang="en-US" dirty="0"/>
              <a:t>Longitudinal Direction – Seismic Response Coefficient</a:t>
            </a:r>
          </a:p>
          <a:p>
            <a:pPr lvl="1">
              <a:buClr>
                <a:schemeClr val="accent2"/>
              </a:buClr>
            </a:pPr>
            <a:r>
              <a:rPr lang="en-US" sz="2400" dirty="0"/>
              <a:t>Using </a:t>
            </a:r>
            <a:r>
              <a:rPr lang="en-US" sz="2400" i="1" dirty="0"/>
              <a:t>Standard</a:t>
            </a:r>
            <a:r>
              <a:rPr lang="en-US" sz="2400" dirty="0"/>
              <a:t> Equation 12.8-5, </a:t>
            </a:r>
            <a:r>
              <a:rPr lang="en-US" sz="2400" i="1" dirty="0"/>
              <a:t>C</a:t>
            </a:r>
            <a:r>
              <a:rPr lang="en-US" sz="2400" i="1" baseline="-25000" dirty="0"/>
              <a:t>s</a:t>
            </a:r>
            <a:r>
              <a:rPr lang="en-US" sz="2400" dirty="0"/>
              <a:t> must not be less than:</a:t>
            </a:r>
            <a:br>
              <a:rPr lang="en-US" sz="2400" dirty="0"/>
            </a:br>
            <a:br>
              <a:rPr lang="en-US" sz="2400" dirty="0"/>
            </a:br>
            <a:r>
              <a:rPr lang="en-US" sz="2400" i="1" dirty="0"/>
              <a:t>C</a:t>
            </a:r>
            <a:r>
              <a:rPr lang="en-US" sz="2400" i="1" baseline="-25000" dirty="0"/>
              <a:t>s</a:t>
            </a:r>
            <a:r>
              <a:rPr lang="en-US" sz="2400" dirty="0"/>
              <a:t> = 0.044</a:t>
            </a:r>
            <a:r>
              <a:rPr lang="en-US" sz="2400" i="1" dirty="0"/>
              <a:t>I</a:t>
            </a:r>
            <a:r>
              <a:rPr lang="en-US" sz="2400" i="1" baseline="-25000" dirty="0"/>
              <a:t>e</a:t>
            </a:r>
            <a:r>
              <a:rPr lang="en-US" sz="2400" i="1" dirty="0"/>
              <a:t>S</a:t>
            </a:r>
            <a:r>
              <a:rPr lang="en-US" sz="2400" i="1" baseline="-25000" dirty="0"/>
              <a:t>DS</a:t>
            </a:r>
            <a:r>
              <a:rPr lang="en-US" sz="2400" dirty="0"/>
              <a:t> ≥ 0.01 = 0.044(1.5)(0.4) = 0.0264</a:t>
            </a:r>
            <a:br>
              <a:rPr lang="en-US" sz="2400" dirty="0"/>
            </a:br>
            <a:endParaRPr lang="en-US" sz="2400" dirty="0"/>
          </a:p>
          <a:p>
            <a:pPr lvl="1"/>
            <a:r>
              <a:rPr lang="en-US" sz="2400" dirty="0"/>
              <a:t>ASCE 7-16</a:t>
            </a:r>
            <a:r>
              <a:rPr lang="en-US" sz="2400" i="1" dirty="0"/>
              <a:t> </a:t>
            </a:r>
            <a:r>
              <a:rPr lang="en-US" sz="2400" dirty="0"/>
              <a:t>Equation 12.8-2 controls; </a:t>
            </a:r>
            <a:r>
              <a:rPr lang="en-US" sz="2400" i="1" dirty="0"/>
              <a:t>C</a:t>
            </a:r>
            <a:r>
              <a:rPr lang="en-US" sz="2400" i="1" baseline="-25000" dirty="0"/>
              <a:t>s</a:t>
            </a:r>
            <a:r>
              <a:rPr lang="en-US" sz="2400" dirty="0"/>
              <a:t> = 0.185.</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24</a:t>
            </a:fld>
            <a:endParaRPr lang="en-US" dirty="0"/>
          </a:p>
        </p:txBody>
      </p:sp>
    </p:spTree>
    <p:extLst>
      <p:ext uri="{BB962C8B-B14F-4D97-AF65-F5344CB8AC3E}">
        <p14:creationId xmlns:p14="http://schemas.microsoft.com/office/powerpoint/2010/main" val="2647108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745038"/>
          </a:xfrm>
        </p:spPr>
        <p:txBody>
          <a:bodyPr/>
          <a:lstStyle/>
          <a:p>
            <a:r>
              <a:rPr lang="en-US" dirty="0"/>
              <a:t>Longitudinal Direction – Seismic Weight </a:t>
            </a:r>
          </a:p>
          <a:p>
            <a:pPr lvl="1"/>
            <a:r>
              <a:rPr lang="en-US" sz="2400" dirty="0"/>
              <a:t>The seismic weight resisted by the braced frame in the longitudinal direction is shown below based on two levels of piping, a 240 ft span, a bent width (perpendicular with the piping) of 20 ft, piping dead weight of 35 psf and structure dead weight of 10 psf:</a:t>
            </a:r>
            <a:br>
              <a:rPr lang="en-US" sz="2400" dirty="0"/>
            </a:br>
            <a:br>
              <a:rPr lang="en-US" sz="2400" dirty="0"/>
            </a:br>
            <a:r>
              <a:rPr lang="en-US" sz="2400" i="1" dirty="0"/>
              <a:t>W</a:t>
            </a:r>
            <a:r>
              <a:rPr lang="en-US" sz="2400" dirty="0"/>
              <a:t> = 2(240 ft)(20 ft)(35 psf + 10 psf) = 432 kips</a:t>
            </a:r>
            <a:br>
              <a:rPr lang="en-US" sz="2400" dirty="0"/>
            </a:br>
            <a:br>
              <a:rPr lang="en-US" sz="2400" dirty="0"/>
            </a:b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25</a:t>
            </a:fld>
            <a:endParaRPr lang="en-US" dirty="0"/>
          </a:p>
        </p:txBody>
      </p:sp>
    </p:spTree>
    <p:extLst>
      <p:ext uri="{BB962C8B-B14F-4D97-AF65-F5344CB8AC3E}">
        <p14:creationId xmlns:p14="http://schemas.microsoft.com/office/powerpoint/2010/main" val="485471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188098" cy="4745038"/>
          </a:xfrm>
        </p:spPr>
        <p:txBody>
          <a:bodyPr/>
          <a:lstStyle/>
          <a:p>
            <a:r>
              <a:rPr lang="en-US" dirty="0"/>
              <a:t>Longitudinal Direction – Base Shear </a:t>
            </a:r>
          </a:p>
          <a:p>
            <a:pPr lvl="1"/>
            <a:r>
              <a:rPr lang="en-US" sz="2400" dirty="0"/>
              <a:t>Using ASCE 7-16 Equation 12.8-1 the base shear V is: </a:t>
            </a:r>
            <a:br>
              <a:rPr lang="en-US" sz="2400" dirty="0"/>
            </a:br>
            <a:br>
              <a:rPr lang="en-US" sz="2400" dirty="0"/>
            </a:br>
            <a:r>
              <a:rPr lang="en-US" sz="2400" i="1" dirty="0"/>
              <a:t>V</a:t>
            </a:r>
            <a:r>
              <a:rPr lang="en-US" sz="2400" dirty="0"/>
              <a:t> = </a:t>
            </a:r>
            <a:r>
              <a:rPr lang="en-US" sz="2400" i="1" dirty="0"/>
              <a:t>C</a:t>
            </a:r>
            <a:r>
              <a:rPr lang="en-US" sz="2400" i="1" baseline="-25000" dirty="0"/>
              <a:t>s</a:t>
            </a:r>
            <a:r>
              <a:rPr lang="en-US" sz="2400" i="1" dirty="0"/>
              <a:t>W</a:t>
            </a:r>
            <a:r>
              <a:rPr lang="en-US" sz="2400" dirty="0"/>
              <a:t> = 0.185(432 kips) = 79.9 kips</a:t>
            </a:r>
            <a:br>
              <a:rPr lang="en-US" sz="2400" dirty="0"/>
            </a:b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26</a:t>
            </a:fld>
            <a:endParaRPr lang="en-US" dirty="0"/>
          </a:p>
        </p:txBody>
      </p:sp>
    </p:spTree>
    <p:extLst>
      <p:ext uri="{BB962C8B-B14F-4D97-AF65-F5344CB8AC3E}">
        <p14:creationId xmlns:p14="http://schemas.microsoft.com/office/powerpoint/2010/main" val="800289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8296955" cy="4745038"/>
          </a:xfrm>
        </p:spPr>
        <p:txBody>
          <a:bodyPr/>
          <a:lstStyle/>
          <a:p>
            <a:r>
              <a:rPr lang="en-US" dirty="0"/>
              <a:t>Longitudinal Direction – Redundancy Factor</a:t>
            </a:r>
          </a:p>
          <a:p>
            <a:pPr lvl="1">
              <a:buClr>
                <a:schemeClr val="accent2"/>
              </a:buClr>
            </a:pPr>
            <a:r>
              <a:rPr lang="en-US" sz="2400" dirty="0"/>
              <a:t>The seismic force-resisting system is an ordinary braced frame with only one set of bracing provided on each side.  </a:t>
            </a:r>
          </a:p>
          <a:p>
            <a:pPr lvl="1">
              <a:buClr>
                <a:schemeClr val="accent2"/>
              </a:buClr>
            </a:pPr>
            <a:r>
              <a:rPr lang="en-US" sz="2400" dirty="0"/>
              <a:t>Removal of one brace would result in a reduction of greater than 33% in story strength.  Therefore, ASCE 7-16 Section 12.3.4.2 Condition a is not met.  </a:t>
            </a:r>
          </a:p>
          <a:p>
            <a:pPr lvl="1">
              <a:buClr>
                <a:schemeClr val="accent2"/>
              </a:buClr>
            </a:pPr>
            <a:r>
              <a:rPr lang="en-US" sz="2400" dirty="0"/>
              <a:t>Condition b is not met because two bays of seismic force-resisting perimeter framing are not provided in each orthogonal direction.</a:t>
            </a:r>
          </a:p>
          <a:p>
            <a:pPr lvl="1">
              <a:buClr>
                <a:schemeClr val="accent2"/>
              </a:buClr>
            </a:pPr>
            <a:r>
              <a:rPr lang="en-US" sz="2400" dirty="0"/>
              <a:t>The value of </a:t>
            </a:r>
            <a:r>
              <a:rPr lang="en-US" sz="2400" dirty="0">
                <a:latin typeface="Symbol" charset="2"/>
                <a:cs typeface="Symbol" charset="2"/>
              </a:rPr>
              <a:t>r</a:t>
            </a:r>
            <a:r>
              <a:rPr lang="en-US" sz="2400" dirty="0"/>
              <a:t> in the longitudinal direction is therefore 1.3.</a:t>
            </a:r>
          </a:p>
          <a:p>
            <a:pPr lvl="1">
              <a:buClr>
                <a:schemeClr val="accent2"/>
              </a:buClr>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27</a:t>
            </a:fld>
            <a:endParaRPr lang="en-US" dirty="0"/>
          </a:p>
        </p:txBody>
      </p:sp>
    </p:spTree>
    <p:extLst>
      <p:ext uri="{BB962C8B-B14F-4D97-AF65-F5344CB8AC3E}">
        <p14:creationId xmlns:p14="http://schemas.microsoft.com/office/powerpoint/2010/main" val="5287044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8296955" cy="4745038"/>
          </a:xfrm>
        </p:spPr>
        <p:txBody>
          <a:bodyPr/>
          <a:lstStyle/>
          <a:p>
            <a:r>
              <a:rPr lang="en-US" dirty="0"/>
              <a:t>Orthogonal Loads</a:t>
            </a:r>
          </a:p>
          <a:p>
            <a:pPr lvl="1">
              <a:buClr>
                <a:schemeClr val="accent2"/>
              </a:buClr>
            </a:pPr>
            <a:r>
              <a:rPr lang="en-US" sz="2400" dirty="0">
                <a:solidFill>
                  <a:srgbClr val="000000"/>
                </a:solidFill>
              </a:rPr>
              <a:t>For SDC D, ASCE 7-16 Section12.5.4 requires that the braced sections of the pipe rack be evaluated using the orthogonal combination rule of ASCE 7-16 Section 12.5.3a. </a:t>
            </a:r>
          </a:p>
          <a:p>
            <a:pPr lvl="1">
              <a:buClr>
                <a:schemeClr val="accent2"/>
              </a:buClr>
            </a:pPr>
            <a:r>
              <a:rPr lang="en-US" sz="2400" dirty="0">
                <a:solidFill>
                  <a:srgbClr val="000000"/>
                </a:solidFill>
              </a:rPr>
              <a:t>Two cases must be checked</a:t>
            </a:r>
          </a:p>
          <a:p>
            <a:pPr lvl="2">
              <a:buClr>
                <a:schemeClr val="accent2"/>
              </a:buClr>
            </a:pPr>
            <a:r>
              <a:rPr lang="en-US" sz="2000" dirty="0">
                <a:solidFill>
                  <a:srgbClr val="000000"/>
                </a:solidFill>
              </a:rPr>
              <a:t>100% transverse seismic force plus 30% longitudinal seismic force.</a:t>
            </a:r>
          </a:p>
          <a:p>
            <a:pPr lvl="2">
              <a:buClr>
                <a:schemeClr val="accent2"/>
              </a:buClr>
            </a:pPr>
            <a:r>
              <a:rPr lang="en-US" sz="2000" dirty="0">
                <a:solidFill>
                  <a:srgbClr val="000000"/>
                </a:solidFill>
              </a:rPr>
              <a:t>100% longitudinal seismic force plus 30% transverse seismic force.</a:t>
            </a:r>
          </a:p>
          <a:p>
            <a:pPr lvl="1">
              <a:buClr>
                <a:schemeClr val="accent2"/>
              </a:buClr>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28</a:t>
            </a:fld>
            <a:endParaRPr lang="en-US" dirty="0"/>
          </a:p>
        </p:txBody>
      </p:sp>
    </p:spTree>
    <p:extLst>
      <p:ext uri="{BB962C8B-B14F-4D97-AF65-F5344CB8AC3E}">
        <p14:creationId xmlns:p14="http://schemas.microsoft.com/office/powerpoint/2010/main" val="3140472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982479" cy="4694238"/>
          </a:xfrm>
        </p:spPr>
        <p:txBody>
          <a:bodyPr/>
          <a:lstStyle/>
          <a:p>
            <a:pPr>
              <a:buClr>
                <a:schemeClr val="accent2"/>
              </a:buClr>
            </a:pPr>
            <a:r>
              <a:rPr lang="en-US" dirty="0">
                <a:solidFill>
                  <a:srgbClr val="000000"/>
                </a:solidFill>
              </a:rPr>
              <a:t>Example 17.3 Steel Storage Rack</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29</a:t>
            </a:fld>
            <a:endParaRPr lang="en-US" dirty="0"/>
          </a:p>
        </p:txBody>
      </p:sp>
      <p:pic>
        <p:nvPicPr>
          <p:cNvPr id="8" name="Picture 7" descr="Slide 29 shows Example 17.3 – Steel Storage Rack. The illustration shows an isometric view of a four-tier, five-bay steel storage rack.  The longitudinal direction of the steel storage rack is made up of five equal 5-foot long bays with the center bay braced with x-bracing on the back side of the steel storage rack only.  The transverse direction of the steel storage rack is made up six, four-tier high, 3-foot wide braced frames with x-bracing in each tier.  Each tier is 3-foot high.&#10;&#10;The general public has direct access to the aisles and merchandise is stored on the upper racks.  The rack is supported on a slab on grade.  The design operating load for the rack contents is 125 psf on each tier.  The weight of the steel support structure is assumed to be 5 psf on each tier.&#10;&#10;&#10;"/>
          <p:cNvPicPr/>
          <p:nvPr/>
        </p:nvPicPr>
        <p:blipFill>
          <a:blip r:embed="rId3" cstate="print"/>
          <a:stretch>
            <a:fillRect/>
          </a:stretch>
        </p:blipFill>
        <p:spPr>
          <a:xfrm>
            <a:off x="2296883" y="2071596"/>
            <a:ext cx="4528459" cy="3872003"/>
          </a:xfrm>
          <a:prstGeom prst="rect">
            <a:avLst/>
          </a:prstGeom>
        </p:spPr>
      </p:pic>
      <p:sp>
        <p:nvSpPr>
          <p:cNvPr id="7" name="Rectangle 6"/>
          <p:cNvSpPr/>
          <p:nvPr/>
        </p:nvSpPr>
        <p:spPr>
          <a:xfrm>
            <a:off x="1817912" y="5941758"/>
            <a:ext cx="5486400" cy="338554"/>
          </a:xfrm>
          <a:prstGeom prst="rect">
            <a:avLst/>
          </a:prstGeom>
        </p:spPr>
        <p:txBody>
          <a:bodyPr wrap="square">
            <a:spAutoFit/>
          </a:bodyPr>
          <a:lstStyle/>
          <a:p>
            <a:pPr algn="ctr"/>
            <a:r>
              <a:rPr lang="en-US" sz="1600" b="1" dirty="0"/>
              <a:t>Figure 17-3</a:t>
            </a:r>
            <a:r>
              <a:rPr lang="en-US" sz="1600" dirty="0"/>
              <a:t> Steel storage rack (1.0 ft = 0.3048 m)</a:t>
            </a:r>
          </a:p>
        </p:txBody>
      </p:sp>
    </p:spTree>
    <p:extLst>
      <p:ext uri="{BB962C8B-B14F-4D97-AF65-F5344CB8AC3E}">
        <p14:creationId xmlns:p14="http://schemas.microsoft.com/office/powerpoint/2010/main" val="3109277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2D2DB9"/>
                </a:solidFill>
              </a:rPr>
              <a:t>Nonbuilding Structures</a:t>
            </a:r>
            <a:br>
              <a:rPr lang="en-US" dirty="0">
                <a:solidFill>
                  <a:srgbClr val="2D2DB9"/>
                </a:solidFill>
              </a:rPr>
            </a:br>
            <a:r>
              <a:rPr lang="en-US" dirty="0">
                <a:solidFill>
                  <a:srgbClr val="2D2DB9"/>
                </a:solidFill>
              </a:rPr>
              <a:t>Design Examples</a:t>
            </a:r>
          </a:p>
        </p:txBody>
      </p:sp>
      <p:sp>
        <p:nvSpPr>
          <p:cNvPr id="3" name="Content Placeholder 2"/>
          <p:cNvSpPr>
            <a:spLocks noGrp="1"/>
          </p:cNvSpPr>
          <p:nvPr>
            <p:ph idx="1"/>
          </p:nvPr>
        </p:nvSpPr>
        <p:spPr>
          <a:xfrm>
            <a:off x="661988" y="1604962"/>
            <a:ext cx="8085772" cy="4668838"/>
          </a:xfrm>
        </p:spPr>
        <p:txBody>
          <a:bodyPr/>
          <a:lstStyle/>
          <a:p>
            <a:r>
              <a:rPr lang="en-US" dirty="0"/>
              <a:t>Nonbuilding Structures Not Similar to Buildings</a:t>
            </a:r>
          </a:p>
          <a:p>
            <a:pPr lvl="1"/>
            <a:r>
              <a:rPr lang="en-US" sz="2400" dirty="0"/>
              <a:t>Example 17.6 - Tanks and Vessels, SDC D</a:t>
            </a:r>
          </a:p>
          <a:p>
            <a:pPr lvl="2"/>
            <a:r>
              <a:rPr lang="en-US" sz="2000" dirty="0"/>
              <a:t>Example 17.6.1 - Flat-Bottom Water Storage Tank</a:t>
            </a:r>
          </a:p>
          <a:p>
            <a:pPr lvl="2"/>
            <a:r>
              <a:rPr lang="en-US" sz="2000" dirty="0"/>
              <a:t>Example 17.6.2 - Flat-Bottom Gasoline Tank</a:t>
            </a:r>
          </a:p>
          <a:p>
            <a:pPr lvl="1"/>
            <a:r>
              <a:rPr lang="en-US" sz="2400" dirty="0"/>
              <a:t>Example 17.7 - Vertical Vessel, SDC D</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7"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 </a:t>
            </a:r>
            <a:fld id="{64B3D661-5C76-438E-A311-D2B5954B06D7}" type="slidenum">
              <a:rPr lang="en-US" smtClean="0"/>
              <a:pPr>
                <a:defRPr/>
              </a:pPr>
              <a:t>3</a:t>
            </a:fld>
            <a:endParaRPr lang="en-US" dirty="0"/>
          </a:p>
        </p:txBody>
      </p:sp>
    </p:spTree>
    <p:extLst>
      <p:ext uri="{BB962C8B-B14F-4D97-AF65-F5344CB8AC3E}">
        <p14:creationId xmlns:p14="http://schemas.microsoft.com/office/powerpoint/2010/main" val="1478199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p:txBody>
          <a:bodyPr/>
          <a:lstStyle/>
          <a:p>
            <a:r>
              <a:rPr lang="en-US" dirty="0"/>
              <a:t>This example uses the ELF procedure to calculate the seismic base shear in the east-west direction for a steel storage rack.</a:t>
            </a:r>
          </a:p>
          <a:p>
            <a:r>
              <a:rPr lang="en-US" dirty="0"/>
              <a:t>For this example, the design ground motion parameters are as follows:</a:t>
            </a:r>
          </a:p>
          <a:p>
            <a:pPr lvl="1"/>
            <a:r>
              <a:rPr lang="en-US" sz="2400" i="1" dirty="0"/>
              <a:t>S</a:t>
            </a:r>
            <a:r>
              <a:rPr lang="en-US" sz="2400" i="1" baseline="-25000" dirty="0"/>
              <a:t>DS</a:t>
            </a:r>
            <a:r>
              <a:rPr lang="en-US" sz="2400" dirty="0"/>
              <a:t> = 0.40</a:t>
            </a:r>
          </a:p>
          <a:p>
            <a:pPr lvl="1"/>
            <a:r>
              <a:rPr lang="en-US" sz="2400" i="1" dirty="0"/>
              <a:t>S</a:t>
            </a:r>
            <a:r>
              <a:rPr lang="en-US" sz="2400" i="1" baseline="-25000" dirty="0"/>
              <a:t>D1</a:t>
            </a:r>
            <a:r>
              <a:rPr lang="en-US" sz="2400" dirty="0"/>
              <a:t> = 0.18</a:t>
            </a:r>
          </a:p>
          <a:p>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30</a:t>
            </a:fld>
            <a:endParaRPr lang="en-US" dirty="0"/>
          </a:p>
        </p:txBody>
      </p:sp>
    </p:spTree>
    <p:extLst>
      <p:ext uri="{BB962C8B-B14F-4D97-AF65-F5344CB8AC3E}">
        <p14:creationId xmlns:p14="http://schemas.microsoft.com/office/powerpoint/2010/main" val="3939265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3"/>
            <a:ext cx="7772400" cy="4423304"/>
          </a:xfrm>
        </p:spPr>
        <p:txBody>
          <a:bodyPr/>
          <a:lstStyle/>
          <a:p>
            <a:pPr>
              <a:buClr>
                <a:schemeClr val="accent2"/>
              </a:buClr>
            </a:pPr>
            <a:r>
              <a:rPr lang="en-US" dirty="0"/>
              <a:t>Risk Category and Importance Factor</a:t>
            </a:r>
          </a:p>
          <a:p>
            <a:pPr lvl="1">
              <a:buClr>
                <a:schemeClr val="accent2"/>
              </a:buClr>
            </a:pPr>
            <a:r>
              <a:rPr lang="en-US" sz="2400" dirty="0"/>
              <a:t>Use ASCE 7-16 Section 1.5.1.  The storage rack is in a retail facility.  </a:t>
            </a:r>
          </a:p>
          <a:p>
            <a:pPr lvl="1">
              <a:buClr>
                <a:schemeClr val="accent2"/>
              </a:buClr>
            </a:pPr>
            <a:r>
              <a:rPr lang="en-US" sz="2400" dirty="0"/>
              <a:t>Therefore, the storage rack is assigned to Risk Category II.  </a:t>
            </a:r>
          </a:p>
          <a:p>
            <a:pPr lvl="1">
              <a:buClr>
                <a:schemeClr val="accent2"/>
              </a:buClr>
            </a:pPr>
            <a:r>
              <a:rPr lang="en-US" sz="2400" dirty="0"/>
              <a:t>According to the exception listed in ASCE 7-16 Section 15.5.3.3.1, </a:t>
            </a:r>
            <a:r>
              <a:rPr lang="en-US" sz="2400" i="1" dirty="0"/>
              <a:t>I</a:t>
            </a:r>
            <a:r>
              <a:rPr lang="en-US" sz="2400" i="1" baseline="-25000" dirty="0"/>
              <a:t>e</a:t>
            </a:r>
            <a:r>
              <a:rPr lang="en-US" sz="2400" dirty="0"/>
              <a:t> = </a:t>
            </a:r>
            <a:r>
              <a:rPr lang="en-US" sz="2400" i="1" dirty="0"/>
              <a:t>I</a:t>
            </a:r>
            <a:r>
              <a:rPr lang="en-US" sz="2400" i="1" baseline="-25000" dirty="0"/>
              <a:t>p</a:t>
            </a:r>
            <a:r>
              <a:rPr lang="en-US" sz="2400" dirty="0"/>
              <a:t> = 1.5 because the rack is in an area open to the general public.</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31</a:t>
            </a:fld>
            <a:endParaRPr lang="en-US" dirty="0"/>
          </a:p>
        </p:txBody>
      </p:sp>
    </p:spTree>
    <p:extLst>
      <p:ext uri="{BB962C8B-B14F-4D97-AF65-F5344CB8AC3E}">
        <p14:creationId xmlns:p14="http://schemas.microsoft.com/office/powerpoint/2010/main" val="3117513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Seismic Design Category</a:t>
            </a:r>
          </a:p>
          <a:p>
            <a:pPr lvl="1">
              <a:buClr>
                <a:schemeClr val="accent2"/>
              </a:buClr>
            </a:pPr>
            <a:r>
              <a:rPr lang="en-US" sz="2400" dirty="0"/>
              <a:t>Per ASCE 7-16 Section 11.6 based on Risk Category II, S</a:t>
            </a:r>
            <a:r>
              <a:rPr lang="en-US" sz="2400" baseline="-25000" dirty="0"/>
              <a:t>DS</a:t>
            </a:r>
            <a:r>
              <a:rPr lang="en-US" sz="2400" dirty="0"/>
              <a:t> = 0.40, and S</a:t>
            </a:r>
            <a:r>
              <a:rPr lang="en-US" sz="2400" baseline="-25000" dirty="0"/>
              <a:t>D1</a:t>
            </a:r>
            <a:r>
              <a:rPr lang="en-US" sz="2400" dirty="0"/>
              <a:t> = 0.18, the Seismic Design Category (SDC) is C.</a:t>
            </a:r>
          </a:p>
          <a:p>
            <a:pPr>
              <a:buClr>
                <a:schemeClr val="accent2"/>
              </a:buClr>
            </a:pPr>
            <a:r>
              <a:rPr lang="en-US" dirty="0"/>
              <a:t>Design Coefficients</a:t>
            </a:r>
          </a:p>
          <a:p>
            <a:pPr lvl="1">
              <a:buClr>
                <a:schemeClr val="accent2"/>
              </a:buClr>
            </a:pPr>
            <a:r>
              <a:rPr lang="en-US" sz="2400" dirty="0"/>
              <a:t>According to ASCE 7-16 Table 15.4-1, the </a:t>
            </a:r>
            <a:r>
              <a:rPr lang="en-US" sz="2400" i="1" dirty="0"/>
              <a:t>R</a:t>
            </a:r>
            <a:r>
              <a:rPr lang="en-US" sz="2400" dirty="0"/>
              <a:t> value for this steel storage rack is 4.</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32</a:t>
            </a:fld>
            <a:endParaRPr lang="en-US" dirty="0"/>
          </a:p>
        </p:txBody>
      </p:sp>
    </p:spTree>
    <p:extLst>
      <p:ext uri="{BB962C8B-B14F-4D97-AF65-F5344CB8AC3E}">
        <p14:creationId xmlns:p14="http://schemas.microsoft.com/office/powerpoint/2010/main" val="2175645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Seismic Response Coefficient</a:t>
            </a:r>
          </a:p>
          <a:p>
            <a:pPr lvl="1"/>
            <a:r>
              <a:rPr lang="en-US" sz="2400" dirty="0"/>
              <a:t>Using RMI Section 2.6.3, from analysis, </a:t>
            </a:r>
            <a:r>
              <a:rPr lang="en-US" sz="2400" i="1" dirty="0"/>
              <a:t>T</a:t>
            </a:r>
            <a:r>
              <a:rPr lang="en-US" sz="2400" dirty="0"/>
              <a:t> = 0.24 seconds.  </a:t>
            </a:r>
          </a:p>
          <a:p>
            <a:pPr lvl="1"/>
            <a:r>
              <a:rPr lang="en-US" sz="2400" dirty="0"/>
              <a:t>For this particular example, the short period spectral value controls the design. </a:t>
            </a:r>
          </a:p>
          <a:p>
            <a:pPr lvl="1"/>
            <a:r>
              <a:rPr lang="en-US" sz="2400" dirty="0"/>
              <a:t>As shown in the calculations that follow, in the RMI method the importance factor appears in the equation for </a:t>
            </a:r>
            <a:r>
              <a:rPr lang="en-US" sz="2400" i="1" dirty="0"/>
              <a:t>V</a:t>
            </a:r>
            <a:r>
              <a:rPr lang="en-US" sz="2400" dirty="0"/>
              <a:t> rather than in the equation for </a:t>
            </a:r>
            <a:r>
              <a:rPr lang="en-US" sz="2400" i="1" dirty="0"/>
              <a:t>C</a:t>
            </a:r>
            <a:r>
              <a:rPr lang="en-US" sz="2400" i="1" baseline="-25000" dirty="0"/>
              <a:t>s</a:t>
            </a:r>
            <a:r>
              <a:rPr lang="en-US" sz="2400" dirty="0"/>
              <a:t>.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33</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2923306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Seismic Response Coefficient</a:t>
            </a:r>
          </a:p>
          <a:p>
            <a:pPr lvl="1"/>
            <a:r>
              <a:rPr lang="en-US" sz="2400" dirty="0"/>
              <a:t>The seismic response coefficient from RMI is:</a:t>
            </a:r>
            <a:br>
              <a:rPr lang="en-US" sz="2400" dirty="0"/>
            </a:br>
            <a:br>
              <a:rPr lang="en-US" sz="2400" dirty="0"/>
            </a:br>
            <a:br>
              <a:rPr lang="en-US" sz="2400" dirty="0"/>
            </a:br>
            <a:endParaRPr lang="en-US" sz="2400" dirty="0"/>
          </a:p>
          <a:p>
            <a:pPr lvl="1"/>
            <a:r>
              <a:rPr lang="en-US" sz="2400" dirty="0"/>
              <a:t>But need not be greater than:</a:t>
            </a:r>
            <a:br>
              <a:rPr lang="en-US" sz="2400" dirty="0"/>
            </a:br>
            <a:br>
              <a:rPr lang="en-US" sz="2400" dirty="0"/>
            </a:br>
            <a:br>
              <a:rPr lang="en-US" sz="2400" dirty="0"/>
            </a:br>
            <a:endParaRPr lang="en-US" sz="2400" dirty="0"/>
          </a:p>
          <a:p>
            <a:pPr lvl="1"/>
            <a:r>
              <a:rPr lang="en-US" sz="2400" dirty="0"/>
              <a:t>Nor less than:</a:t>
            </a:r>
            <a:br>
              <a:rPr lang="en-US" sz="2400" dirty="0"/>
            </a:br>
            <a:endParaRPr lang="en-US" sz="2400" dirty="0"/>
          </a:p>
        </p:txBody>
      </p:sp>
      <p:graphicFrame>
        <p:nvGraphicFramePr>
          <p:cNvPr id="7" name="Object 6"/>
          <p:cNvGraphicFramePr>
            <a:graphicFrameLocks noChangeAspect="1"/>
          </p:cNvGraphicFramePr>
          <p:nvPr>
            <p:extLst>
              <p:ext uri="{D42A27DB-BD31-4B8C-83A1-F6EECF244321}">
                <p14:modId xmlns:p14="http://schemas.microsoft.com/office/powerpoint/2010/main" val="2188385525"/>
              </p:ext>
            </p:extLst>
          </p:nvPr>
        </p:nvGraphicFramePr>
        <p:xfrm>
          <a:off x="2884715" y="2699657"/>
          <a:ext cx="2939144" cy="734786"/>
        </p:xfrm>
        <a:graphic>
          <a:graphicData uri="http://schemas.openxmlformats.org/presentationml/2006/ole">
            <mc:AlternateContent xmlns:mc="http://schemas.openxmlformats.org/markup-compatibility/2006">
              <mc:Choice xmlns:v="urn:schemas-microsoft-com:vml" Requires="v">
                <p:oleObj spid="_x0000_s9338" r:id="rId4" imgW="1676400" imgH="419100" progId="Equation.DSMT4">
                  <p:embed/>
                </p:oleObj>
              </mc:Choice>
              <mc:Fallback>
                <p:oleObj r:id="rId4" imgW="1676400" imgH="419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4715" y="2699657"/>
                        <a:ext cx="2939144" cy="734786"/>
                      </a:xfrm>
                      <a:prstGeom prst="rect">
                        <a:avLst/>
                      </a:prstGeom>
                      <a:noFill/>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548887265"/>
              </p:ext>
            </p:extLst>
          </p:nvPr>
        </p:nvGraphicFramePr>
        <p:xfrm>
          <a:off x="2928258" y="4299858"/>
          <a:ext cx="2166258" cy="645207"/>
        </p:xfrm>
        <a:graphic>
          <a:graphicData uri="http://schemas.openxmlformats.org/presentationml/2006/ole">
            <mc:AlternateContent xmlns:mc="http://schemas.openxmlformats.org/markup-compatibility/2006">
              <mc:Choice xmlns:v="urn:schemas-microsoft-com:vml" Requires="v">
                <p:oleObj spid="_x0000_s9339" r:id="rId6" imgW="1282700" imgH="368300" progId="Equation.DSMT4">
                  <p:embed/>
                </p:oleObj>
              </mc:Choice>
              <mc:Fallback>
                <p:oleObj r:id="rId6" imgW="1282700" imgH="368300" progId="Equation.DSMT4">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8258" y="4299858"/>
                        <a:ext cx="2166258" cy="645207"/>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517218315"/>
              </p:ext>
            </p:extLst>
          </p:nvPr>
        </p:nvGraphicFramePr>
        <p:xfrm>
          <a:off x="2939143" y="5701576"/>
          <a:ext cx="3929743" cy="427081"/>
        </p:xfrm>
        <a:graphic>
          <a:graphicData uri="http://schemas.openxmlformats.org/presentationml/2006/ole">
            <mc:AlternateContent xmlns:mc="http://schemas.openxmlformats.org/markup-compatibility/2006">
              <mc:Choice xmlns:v="urn:schemas-microsoft-com:vml" Requires="v">
                <p:oleObj spid="_x0000_s9340" r:id="rId8" imgW="2108200" imgH="228600" progId="Equation.DSMT4">
                  <p:embed/>
                </p:oleObj>
              </mc:Choice>
              <mc:Fallback>
                <p:oleObj r:id="rId8" imgW="2108200" imgH="228600" progId="Equation.DSMT4">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39143" y="5701576"/>
                        <a:ext cx="3929743" cy="427081"/>
                      </a:xfrm>
                      <a:prstGeom prst="rect">
                        <a:avLst/>
                      </a:prstGeom>
                      <a:noFill/>
                    </p:spPr>
                  </p:pic>
                </p:oleObj>
              </mc:Fallback>
            </mc:AlternateContent>
          </a:graphicData>
        </a:graphic>
      </p:graphicFrame>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34</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4106692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Seismic Response Coefficient</a:t>
            </a:r>
          </a:p>
          <a:p>
            <a:pPr lvl="1"/>
            <a:r>
              <a:rPr lang="en-US" sz="2400" dirty="0"/>
              <a:t>The governing value of</a:t>
            </a:r>
            <a:r>
              <a:rPr lang="en-US" sz="2400" i="1" dirty="0"/>
              <a:t> C</a:t>
            </a:r>
            <a:r>
              <a:rPr lang="en-US" sz="2400" i="1" baseline="-25000" dirty="0"/>
              <a:t>s</a:t>
            </a:r>
            <a:r>
              <a:rPr lang="en-US" sz="2400" dirty="0"/>
              <a:t> = 0.10.  From RMI Section 2.6.2, the seismic base shear, </a:t>
            </a:r>
            <a:r>
              <a:rPr lang="en-US" sz="2400" i="1" dirty="0"/>
              <a:t>V</a:t>
            </a:r>
            <a:r>
              <a:rPr lang="en-US" sz="2400" dirty="0"/>
              <a:t>, is calculated as follows:</a:t>
            </a:r>
            <a:br>
              <a:rPr lang="en-US" sz="2400" dirty="0"/>
            </a:br>
            <a:br>
              <a:rPr lang="en-US" sz="2400" dirty="0"/>
            </a:br>
            <a:br>
              <a:rPr lang="en-US" sz="2400" dirty="0"/>
            </a:br>
            <a:endParaRPr lang="en-US" sz="2400" dirty="0"/>
          </a:p>
          <a:p>
            <a:pPr lvl="1"/>
            <a:r>
              <a:rPr lang="en-US" sz="2400" dirty="0"/>
              <a:t>RMI requires that two loading conditions be evaluated:</a:t>
            </a:r>
          </a:p>
          <a:p>
            <a:pPr lvl="2"/>
            <a:r>
              <a:rPr lang="en-US" sz="2400" dirty="0"/>
              <a:t>Condition 1 – Each rack loaded.</a:t>
            </a:r>
          </a:p>
          <a:p>
            <a:pPr lvl="2"/>
            <a:r>
              <a:rPr lang="en-US" sz="2400" dirty="0"/>
              <a:t>Condition 2 – Only top rack loaded.</a:t>
            </a:r>
            <a:br>
              <a:rPr lang="en-US" sz="2400" dirty="0"/>
            </a:br>
            <a:endParaRPr lang="en-US" sz="2400" dirty="0"/>
          </a:p>
        </p:txBody>
      </p:sp>
      <p:graphicFrame>
        <p:nvGraphicFramePr>
          <p:cNvPr id="13" name="Object 12"/>
          <p:cNvGraphicFramePr>
            <a:graphicFrameLocks noChangeAspect="1"/>
          </p:cNvGraphicFramePr>
          <p:nvPr>
            <p:extLst>
              <p:ext uri="{D42A27DB-BD31-4B8C-83A1-F6EECF244321}">
                <p14:modId xmlns:p14="http://schemas.microsoft.com/office/powerpoint/2010/main" val="401089413"/>
              </p:ext>
            </p:extLst>
          </p:nvPr>
        </p:nvGraphicFramePr>
        <p:xfrm>
          <a:off x="2618871" y="3701142"/>
          <a:ext cx="3906258" cy="483961"/>
        </p:xfrm>
        <a:graphic>
          <a:graphicData uri="http://schemas.openxmlformats.org/presentationml/2006/ole">
            <mc:AlternateContent xmlns:mc="http://schemas.openxmlformats.org/markup-compatibility/2006">
              <mc:Choice xmlns:v="urn:schemas-microsoft-com:vml" Requires="v">
                <p:oleObj spid="_x0000_s10282" r:id="rId4" imgW="1968500" imgH="241300" progId="Equation.DSMT4">
                  <p:embed/>
                </p:oleObj>
              </mc:Choice>
              <mc:Fallback>
                <p:oleObj r:id="rId4" imgW="1968500" imgH="2413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8871" y="3701142"/>
                        <a:ext cx="3906258" cy="483961"/>
                      </a:xfrm>
                      <a:prstGeom prst="rect">
                        <a:avLst/>
                      </a:prstGeom>
                      <a:noFill/>
                    </p:spPr>
                  </p:pic>
                </p:oleObj>
              </mc:Fallback>
            </mc:AlternateContent>
          </a:graphicData>
        </a:graphic>
      </p:graphicFrame>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35</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22122151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Condition 1 – Each Rack Loaded</a:t>
            </a:r>
          </a:p>
          <a:p>
            <a:pPr lvl="1"/>
            <a:r>
              <a:rPr lang="en-US" sz="2400" dirty="0"/>
              <a:t>Seismic Weight.  In accordance with RMI Section 2.6.9, Item 1:</a:t>
            </a:r>
            <a:br>
              <a:rPr lang="en-US" sz="2400" dirty="0"/>
            </a:br>
            <a:br>
              <a:rPr lang="en-US" sz="2400" dirty="0"/>
            </a:br>
            <a:endParaRPr lang="en-US" sz="2400" dirty="0"/>
          </a:p>
          <a:p>
            <a:pPr lvl="1"/>
            <a:r>
              <a:rPr lang="en-US" sz="2400" dirty="0"/>
              <a:t>Design Forces and Moments. Using RMI Section 2.6.2, the design base shear for Condition 1 is calculated as follows:</a:t>
            </a:r>
            <a:br>
              <a:rPr lang="en-US" sz="2400" dirty="0"/>
            </a:br>
            <a:br>
              <a:rPr lang="en-US" sz="2400" dirty="0"/>
            </a:br>
            <a:r>
              <a:rPr lang="en-US" sz="2400" i="1" dirty="0"/>
              <a:t>V</a:t>
            </a:r>
            <a:r>
              <a:rPr lang="en-US" sz="2400" dirty="0"/>
              <a:t> = </a:t>
            </a:r>
            <a:r>
              <a:rPr lang="en-US" sz="2400" i="1" dirty="0"/>
              <a:t>C</a:t>
            </a:r>
            <a:r>
              <a:rPr lang="en-US" sz="2400" i="1" baseline="-25000" dirty="0"/>
              <a:t>s</a:t>
            </a:r>
            <a:r>
              <a:rPr lang="en-US" sz="2400" i="1" dirty="0"/>
              <a:t>I</a:t>
            </a:r>
            <a:r>
              <a:rPr lang="en-US" sz="2400" i="1" baseline="-25000" dirty="0"/>
              <a:t>p</a:t>
            </a:r>
            <a:r>
              <a:rPr lang="en-US" sz="2400" i="1" dirty="0"/>
              <a:t>W</a:t>
            </a:r>
            <a:r>
              <a:rPr lang="en-US" sz="2400" i="1" baseline="-25000" dirty="0"/>
              <a:t>s</a:t>
            </a:r>
            <a:r>
              <a:rPr lang="en-US" sz="2400" dirty="0"/>
              <a:t> = 0.15(42.6 kips) = 6.39 kips</a:t>
            </a:r>
            <a:br>
              <a:rPr lang="en-US" sz="2400" dirty="0"/>
            </a:b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36</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6" hidden="1"/>
          <p:cNvSpPr/>
          <p:nvPr/>
        </p:nvSpPr>
        <p:spPr>
          <a:xfrm>
            <a:off x="1415143" y="3013502"/>
            <a:ext cx="7097486" cy="461665"/>
          </a:xfrm>
          <a:prstGeom prst="rect">
            <a:avLst/>
          </a:prstGeom>
        </p:spPr>
        <p:txBody>
          <a:bodyPr wrap="square">
            <a:spAutoFit/>
          </a:bodyPr>
          <a:lstStyle/>
          <a:p>
            <a:r>
              <a:rPr lang="en-US" i="1" dirty="0"/>
              <a:t>W</a:t>
            </a:r>
            <a:r>
              <a:rPr lang="en-US" i="1" baseline="-25000" dirty="0"/>
              <a:t>s</a:t>
            </a:r>
            <a:r>
              <a:rPr lang="en-US" dirty="0"/>
              <a:t> = 4(5)(8 ft)(3 ft)[0.67(125 psf)+5 psf] = 42.6 kips</a:t>
            </a:r>
          </a:p>
        </p:txBody>
      </p:sp>
    </p:spTree>
    <p:extLst>
      <p:ext uri="{BB962C8B-B14F-4D97-AF65-F5344CB8AC3E}">
        <p14:creationId xmlns:p14="http://schemas.microsoft.com/office/powerpoint/2010/main" val="4154280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654323"/>
          </a:xfrm>
        </p:spPr>
        <p:txBody>
          <a:bodyPr/>
          <a:lstStyle/>
          <a:p>
            <a:r>
              <a:rPr lang="en-US" sz="2400" dirty="0"/>
              <a:t>Seismic forces must be distributed vertically in accordance with RMI Section 2.6.7 as shown in Table 17.3-1.</a:t>
            </a:r>
            <a:br>
              <a:rPr lang="en-US" sz="2400" dirty="0"/>
            </a:br>
            <a:br>
              <a:rPr lang="en-US" sz="2400" dirty="0"/>
            </a:br>
            <a:br>
              <a:rPr lang="en-US" sz="2400" dirty="0"/>
            </a:br>
            <a:br>
              <a:rPr lang="en-US" sz="2400" dirty="0"/>
            </a:br>
            <a:br>
              <a:rPr lang="en-US" sz="2400" dirty="0"/>
            </a:br>
            <a:br>
              <a:rPr lang="en-US" sz="2400" dirty="0"/>
            </a:br>
            <a:br>
              <a:rPr lang="en-US" sz="2400" dirty="0"/>
            </a:br>
            <a:endParaRPr lang="en-US" sz="2400" dirty="0"/>
          </a:p>
          <a:p>
            <a:r>
              <a:rPr lang="en-US" sz="2400" dirty="0"/>
              <a:t>Resisting moment at base is:</a:t>
            </a:r>
            <a:br>
              <a:rPr lang="en-US" sz="2400" dirty="0"/>
            </a:br>
            <a:r>
              <a:rPr lang="en-US" sz="2400" i="1" dirty="0"/>
              <a:t>M</a:t>
            </a:r>
            <a:r>
              <a:rPr lang="en-US" sz="2400" i="1" baseline="-25000" dirty="0"/>
              <a:t>OT, resisting</a:t>
            </a:r>
            <a:r>
              <a:rPr lang="en-US" sz="2400" dirty="0"/>
              <a:t> = </a:t>
            </a:r>
            <a:r>
              <a:rPr lang="en-US" sz="2400" i="1" dirty="0"/>
              <a:t>W</a:t>
            </a:r>
            <a:r>
              <a:rPr lang="en-US" sz="2400" i="1" baseline="-25000" dirty="0"/>
              <a:t>s</a:t>
            </a:r>
            <a:r>
              <a:rPr lang="en-US" sz="2400" dirty="0"/>
              <a:t> (1.5 ft) = 42.6(1.5 ft) = 63.9 ft-kips</a:t>
            </a:r>
          </a:p>
        </p:txBody>
      </p:sp>
      <p:graphicFrame>
        <p:nvGraphicFramePr>
          <p:cNvPr id="9" name="Table 8"/>
          <p:cNvGraphicFramePr>
            <a:graphicFrameLocks noGrp="1"/>
          </p:cNvGraphicFramePr>
          <p:nvPr>
            <p:extLst>
              <p:ext uri="{D42A27DB-BD31-4B8C-83A1-F6EECF244321}">
                <p14:modId xmlns:p14="http://schemas.microsoft.com/office/powerpoint/2010/main" val="1401408350"/>
              </p:ext>
            </p:extLst>
          </p:nvPr>
        </p:nvGraphicFramePr>
        <p:xfrm>
          <a:off x="1395753" y="2830288"/>
          <a:ext cx="6352493" cy="2418619"/>
        </p:xfrm>
        <a:graphic>
          <a:graphicData uri="http://schemas.openxmlformats.org/drawingml/2006/table">
            <a:tbl>
              <a:tblPr firstRow="1">
                <a:tableStyleId>{5C22544A-7EE6-4342-B048-85BDC9FD1C3A}</a:tableStyleId>
              </a:tblPr>
              <a:tblGrid>
                <a:gridCol w="740096">
                  <a:extLst>
                    <a:ext uri="{9D8B030D-6E8A-4147-A177-3AD203B41FA5}">
                      <a16:colId xmlns:a16="http://schemas.microsoft.com/office/drawing/2014/main" val="20000"/>
                    </a:ext>
                  </a:extLst>
                </a:gridCol>
                <a:gridCol w="801771">
                  <a:extLst>
                    <a:ext uri="{9D8B030D-6E8A-4147-A177-3AD203B41FA5}">
                      <a16:colId xmlns:a16="http://schemas.microsoft.com/office/drawing/2014/main" val="20001"/>
                    </a:ext>
                  </a:extLst>
                </a:gridCol>
                <a:gridCol w="801771">
                  <a:extLst>
                    <a:ext uri="{9D8B030D-6E8A-4147-A177-3AD203B41FA5}">
                      <a16:colId xmlns:a16="http://schemas.microsoft.com/office/drawing/2014/main" val="20002"/>
                    </a:ext>
                  </a:extLst>
                </a:gridCol>
                <a:gridCol w="801771">
                  <a:extLst>
                    <a:ext uri="{9D8B030D-6E8A-4147-A177-3AD203B41FA5}">
                      <a16:colId xmlns:a16="http://schemas.microsoft.com/office/drawing/2014/main" val="20003"/>
                    </a:ext>
                  </a:extLst>
                </a:gridCol>
                <a:gridCol w="801771">
                  <a:extLst>
                    <a:ext uri="{9D8B030D-6E8A-4147-A177-3AD203B41FA5}">
                      <a16:colId xmlns:a16="http://schemas.microsoft.com/office/drawing/2014/main" val="20004"/>
                    </a:ext>
                  </a:extLst>
                </a:gridCol>
                <a:gridCol w="801771">
                  <a:extLst>
                    <a:ext uri="{9D8B030D-6E8A-4147-A177-3AD203B41FA5}">
                      <a16:colId xmlns:a16="http://schemas.microsoft.com/office/drawing/2014/main" val="20005"/>
                    </a:ext>
                  </a:extLst>
                </a:gridCol>
                <a:gridCol w="801771">
                  <a:extLst>
                    <a:ext uri="{9D8B030D-6E8A-4147-A177-3AD203B41FA5}">
                      <a16:colId xmlns:a16="http://schemas.microsoft.com/office/drawing/2014/main" val="20006"/>
                    </a:ext>
                  </a:extLst>
                </a:gridCol>
                <a:gridCol w="801771">
                  <a:extLst>
                    <a:ext uri="{9D8B030D-6E8A-4147-A177-3AD203B41FA5}">
                      <a16:colId xmlns:a16="http://schemas.microsoft.com/office/drawing/2014/main" val="20007"/>
                    </a:ext>
                  </a:extLst>
                </a:gridCol>
              </a:tblGrid>
              <a:tr h="186667">
                <a:tc gridSpan="8">
                  <a:txBody>
                    <a:bodyPr/>
                    <a:lstStyle/>
                    <a:p>
                      <a:pPr marL="0" marR="0">
                        <a:spcBef>
                          <a:spcPts val="0"/>
                        </a:spcBef>
                        <a:spcAft>
                          <a:spcPts val="45"/>
                        </a:spcAft>
                        <a:tabLst>
                          <a:tab pos="0" algn="l"/>
                          <a:tab pos="228600" algn="l"/>
                          <a:tab pos="457200" algn="l"/>
                        </a:tabLst>
                      </a:pPr>
                      <a:r>
                        <a:rPr lang="en-US" sz="1100" dirty="0">
                          <a:effectLst/>
                        </a:rPr>
                        <a:t>Table 17.3-1  Seismic Forces, Shears and Overturning Moment</a:t>
                      </a:r>
                      <a:endParaRPr lang="en-US" sz="1100" dirty="0">
                        <a:effectLst/>
                        <a:latin typeface="Times New Roman"/>
                        <a:ea typeface="Calibri"/>
                      </a:endParaRPr>
                    </a:p>
                  </a:txBody>
                  <a:tcPr marL="36195" marR="36195"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73335">
                <a:tc>
                  <a:txBody>
                    <a:bodyPr/>
                    <a:lstStyle/>
                    <a:p>
                      <a:pPr marL="0" marR="0" algn="ctr">
                        <a:spcBef>
                          <a:spcPts val="50"/>
                        </a:spcBef>
                        <a:spcAft>
                          <a:spcPts val="0"/>
                        </a:spcAft>
                        <a:tabLst>
                          <a:tab pos="0" algn="l"/>
                          <a:tab pos="228600" algn="l"/>
                          <a:tab pos="457200" algn="l"/>
                        </a:tabLst>
                      </a:pPr>
                      <a:r>
                        <a:rPr lang="en-US" sz="1100" dirty="0">
                          <a:effectLst/>
                        </a:rPr>
                        <a:t>Level</a:t>
                      </a:r>
                    </a:p>
                    <a:p>
                      <a:pPr marL="0" marR="0" algn="ctr">
                        <a:spcBef>
                          <a:spcPts val="0"/>
                        </a:spcBef>
                        <a:spcAft>
                          <a:spcPts val="45"/>
                        </a:spcAft>
                        <a:tabLst>
                          <a:tab pos="0" algn="l"/>
                          <a:tab pos="228600" algn="l"/>
                          <a:tab pos="457200" algn="l"/>
                        </a:tabLst>
                      </a:pPr>
                      <a:r>
                        <a:rPr lang="en-US" sz="1100" dirty="0">
                          <a:effectLst/>
                        </a:rPr>
                        <a:t>X</a:t>
                      </a:r>
                      <a:endParaRPr lang="en-US" sz="1100" dirty="0">
                        <a:effectLst/>
                        <a:latin typeface="Times New Roman"/>
                        <a:ea typeface="Calibri"/>
                      </a:endParaRPr>
                    </a:p>
                  </a:txBody>
                  <a:tcPr marL="36195" marR="36195" marT="0" marB="0" anchor="b"/>
                </a:tc>
                <a:tc>
                  <a:txBody>
                    <a:bodyPr/>
                    <a:lstStyle/>
                    <a:p>
                      <a:pPr marL="0" marR="0" algn="ctr">
                        <a:spcBef>
                          <a:spcPts val="50"/>
                        </a:spcBef>
                        <a:spcAft>
                          <a:spcPts val="0"/>
                        </a:spcAft>
                        <a:tabLst>
                          <a:tab pos="0" algn="l"/>
                          <a:tab pos="228600" algn="l"/>
                          <a:tab pos="457200" algn="l"/>
                        </a:tabLst>
                      </a:pPr>
                      <a:r>
                        <a:rPr lang="en-US" sz="1100" dirty="0">
                          <a:effectLst/>
                        </a:rPr>
                        <a:t>W</a:t>
                      </a:r>
                      <a:r>
                        <a:rPr lang="en-US" sz="1100" baseline="-25000" dirty="0">
                          <a:effectLst/>
                        </a:rPr>
                        <a:t>x</a:t>
                      </a:r>
                      <a:endParaRPr lang="en-US" sz="1100" dirty="0">
                        <a:effectLst/>
                      </a:endParaRPr>
                    </a:p>
                    <a:p>
                      <a:pPr marL="0" marR="0" algn="ctr">
                        <a:spcBef>
                          <a:spcPts val="0"/>
                        </a:spcBef>
                        <a:spcAft>
                          <a:spcPts val="45"/>
                        </a:spcAft>
                        <a:tabLst>
                          <a:tab pos="0" algn="l"/>
                          <a:tab pos="228600" algn="l"/>
                          <a:tab pos="457200" algn="l"/>
                        </a:tabLst>
                      </a:pPr>
                      <a:r>
                        <a:rPr lang="en-US" sz="1100" dirty="0">
                          <a:effectLst/>
                        </a:rPr>
                        <a:t>(kips)</a:t>
                      </a:r>
                      <a:endParaRPr lang="en-US" sz="1100" dirty="0">
                        <a:effectLst/>
                        <a:latin typeface="Times New Roman"/>
                        <a:ea typeface="Calibri"/>
                      </a:endParaRPr>
                    </a:p>
                  </a:txBody>
                  <a:tcPr marL="36195" marR="36195" marT="0" marB="0" anchor="b"/>
                </a:tc>
                <a:tc>
                  <a:txBody>
                    <a:bodyPr/>
                    <a:lstStyle/>
                    <a:p>
                      <a:pPr marL="0" marR="0" algn="ctr">
                        <a:spcBef>
                          <a:spcPts val="50"/>
                        </a:spcBef>
                        <a:spcAft>
                          <a:spcPts val="0"/>
                        </a:spcAft>
                        <a:tabLst>
                          <a:tab pos="0" algn="l"/>
                          <a:tab pos="228600" algn="l"/>
                          <a:tab pos="457200" algn="l"/>
                        </a:tabLst>
                      </a:pPr>
                      <a:r>
                        <a:rPr lang="en-US" sz="1100" dirty="0">
                          <a:effectLst/>
                        </a:rPr>
                        <a:t>h</a:t>
                      </a:r>
                      <a:r>
                        <a:rPr lang="en-US" sz="1100" baseline="-25000" dirty="0">
                          <a:effectLst/>
                        </a:rPr>
                        <a:t>x</a:t>
                      </a:r>
                      <a:endParaRPr lang="en-US" sz="1100" dirty="0">
                        <a:effectLst/>
                      </a:endParaRPr>
                    </a:p>
                    <a:p>
                      <a:pPr marL="0" marR="0" algn="ctr">
                        <a:spcBef>
                          <a:spcPts val="0"/>
                        </a:spcBef>
                        <a:spcAft>
                          <a:spcPts val="45"/>
                        </a:spcAft>
                        <a:tabLst>
                          <a:tab pos="0" algn="l"/>
                          <a:tab pos="228600" algn="l"/>
                          <a:tab pos="457200" algn="l"/>
                        </a:tabLst>
                      </a:pPr>
                      <a:r>
                        <a:rPr lang="en-US" sz="1100" dirty="0">
                          <a:effectLst/>
                        </a:rPr>
                        <a:t>(ft)</a:t>
                      </a:r>
                      <a:endParaRPr lang="en-US" sz="1100" dirty="0">
                        <a:effectLst/>
                        <a:latin typeface="Times New Roman"/>
                        <a:ea typeface="Calibri"/>
                      </a:endParaRPr>
                    </a:p>
                  </a:txBody>
                  <a:tcPr marL="36195" marR="36195" marT="0" marB="0" anchor="b"/>
                </a:tc>
                <a:tc>
                  <a:txBody>
                    <a:bodyPr/>
                    <a:lstStyle/>
                    <a:p>
                      <a:pPr marL="0" marR="0" algn="ctr">
                        <a:spcBef>
                          <a:spcPts val="0"/>
                        </a:spcBef>
                        <a:spcAft>
                          <a:spcPts val="0"/>
                        </a:spcAft>
                        <a:tabLst>
                          <a:tab pos="0" algn="l"/>
                          <a:tab pos="228600" algn="l"/>
                          <a:tab pos="457200" algn="l"/>
                        </a:tabLst>
                      </a:pPr>
                      <a:endParaRPr lang="en-US" sz="1100" dirty="0">
                        <a:effectLst/>
                      </a:endParaRPr>
                    </a:p>
                    <a:p>
                      <a:pPr marL="0" marR="0" algn="ctr">
                        <a:spcBef>
                          <a:spcPts val="0"/>
                        </a:spcBef>
                        <a:spcAft>
                          <a:spcPts val="45"/>
                        </a:spcAft>
                        <a:tabLst>
                          <a:tab pos="0" algn="l"/>
                          <a:tab pos="228600" algn="l"/>
                          <a:tab pos="457200" algn="l"/>
                        </a:tabLst>
                      </a:pPr>
                      <a:r>
                        <a:rPr lang="en-US" sz="1100" dirty="0">
                          <a:effectLst/>
                        </a:rPr>
                        <a:t>(k = 1)</a:t>
                      </a:r>
                      <a:endParaRPr lang="en-US" sz="1100" dirty="0">
                        <a:effectLst/>
                        <a:latin typeface="Times New Roman"/>
                        <a:ea typeface="Calibri"/>
                      </a:endParaRPr>
                    </a:p>
                  </a:txBody>
                  <a:tcPr marL="36195" marR="36195" marT="0" marB="0" anchor="b"/>
                </a:tc>
                <a:tc>
                  <a:txBody>
                    <a:bodyPr/>
                    <a:lstStyle/>
                    <a:p>
                      <a:pPr marL="0" marR="0" algn="ctr">
                        <a:spcBef>
                          <a:spcPts val="50"/>
                        </a:spcBef>
                        <a:spcAft>
                          <a:spcPts val="0"/>
                        </a:spcAft>
                        <a:tabLst>
                          <a:tab pos="0" algn="l"/>
                          <a:tab pos="228600" algn="l"/>
                          <a:tab pos="457200" algn="l"/>
                        </a:tabLst>
                      </a:pPr>
                      <a:endParaRPr lang="en-US" sz="1100" dirty="0">
                        <a:effectLst/>
                        <a:latin typeface="Times New Roman"/>
                        <a:ea typeface="Calibri"/>
                      </a:endParaRPr>
                    </a:p>
                  </a:txBody>
                  <a:tcPr marL="36195" marR="36195" marT="0" marB="0" anchor="b"/>
                </a:tc>
                <a:tc>
                  <a:txBody>
                    <a:bodyPr/>
                    <a:lstStyle/>
                    <a:p>
                      <a:pPr marL="0" marR="0" algn="ctr">
                        <a:spcBef>
                          <a:spcPts val="50"/>
                        </a:spcBef>
                        <a:spcAft>
                          <a:spcPts val="0"/>
                        </a:spcAft>
                        <a:tabLst>
                          <a:tab pos="0" algn="l"/>
                          <a:tab pos="228600" algn="l"/>
                          <a:tab pos="457200" algn="l"/>
                        </a:tabLst>
                      </a:pPr>
                      <a:r>
                        <a:rPr lang="en-US" sz="1100" dirty="0">
                          <a:effectLst/>
                        </a:rPr>
                        <a:t>F</a:t>
                      </a:r>
                      <a:r>
                        <a:rPr lang="en-US" sz="1100" baseline="-25000" dirty="0">
                          <a:effectLst/>
                        </a:rPr>
                        <a:t>x</a:t>
                      </a:r>
                      <a:endParaRPr lang="en-US" sz="1100" dirty="0">
                        <a:effectLst/>
                      </a:endParaRPr>
                    </a:p>
                    <a:p>
                      <a:pPr marL="0" marR="0" algn="ctr">
                        <a:spcBef>
                          <a:spcPts val="0"/>
                        </a:spcBef>
                        <a:spcAft>
                          <a:spcPts val="45"/>
                        </a:spcAft>
                        <a:tabLst>
                          <a:tab pos="0" algn="l"/>
                          <a:tab pos="228600" algn="l"/>
                          <a:tab pos="457200" algn="l"/>
                        </a:tabLst>
                      </a:pPr>
                      <a:r>
                        <a:rPr lang="en-US" sz="1100" dirty="0">
                          <a:effectLst/>
                        </a:rPr>
                        <a:t>(kips)</a:t>
                      </a:r>
                      <a:endParaRPr lang="en-US" sz="1100" dirty="0">
                        <a:effectLst/>
                        <a:latin typeface="Times New Roman"/>
                        <a:ea typeface="Calibri"/>
                      </a:endParaRPr>
                    </a:p>
                  </a:txBody>
                  <a:tcPr marL="36195" marR="36195" marT="0" marB="0" anchor="b"/>
                </a:tc>
                <a:tc>
                  <a:txBody>
                    <a:bodyPr/>
                    <a:lstStyle/>
                    <a:p>
                      <a:pPr marL="0" marR="0" algn="ctr">
                        <a:spcBef>
                          <a:spcPts val="50"/>
                        </a:spcBef>
                        <a:spcAft>
                          <a:spcPts val="0"/>
                        </a:spcAft>
                        <a:tabLst>
                          <a:tab pos="0" algn="l"/>
                          <a:tab pos="228600" algn="l"/>
                          <a:tab pos="457200" algn="l"/>
                        </a:tabLst>
                      </a:pPr>
                      <a:r>
                        <a:rPr lang="en-US" sz="1100" dirty="0">
                          <a:effectLst/>
                        </a:rPr>
                        <a:t>V</a:t>
                      </a:r>
                      <a:r>
                        <a:rPr lang="en-US" sz="1100" baseline="-25000" dirty="0">
                          <a:effectLst/>
                        </a:rPr>
                        <a:t>x</a:t>
                      </a:r>
                      <a:endParaRPr lang="en-US" sz="1100" dirty="0">
                        <a:effectLst/>
                      </a:endParaRPr>
                    </a:p>
                    <a:p>
                      <a:pPr marL="0" marR="0" algn="ctr">
                        <a:spcBef>
                          <a:spcPts val="0"/>
                        </a:spcBef>
                        <a:spcAft>
                          <a:spcPts val="45"/>
                        </a:spcAft>
                        <a:tabLst>
                          <a:tab pos="0" algn="l"/>
                          <a:tab pos="228600" algn="l"/>
                          <a:tab pos="457200" algn="l"/>
                        </a:tabLst>
                      </a:pPr>
                      <a:r>
                        <a:rPr lang="en-US" sz="1100" dirty="0">
                          <a:effectLst/>
                        </a:rPr>
                        <a:t>(kips)</a:t>
                      </a:r>
                      <a:endParaRPr lang="en-US" sz="1100" dirty="0">
                        <a:effectLst/>
                        <a:latin typeface="Times New Roman"/>
                        <a:ea typeface="Calibri"/>
                      </a:endParaRPr>
                    </a:p>
                  </a:txBody>
                  <a:tcPr marL="36195" marR="36195" marT="0" marB="0" anchor="b"/>
                </a:tc>
                <a:tc>
                  <a:txBody>
                    <a:bodyPr/>
                    <a:lstStyle/>
                    <a:p>
                      <a:pPr marL="0" marR="0" algn="ctr">
                        <a:spcBef>
                          <a:spcPts val="50"/>
                        </a:spcBef>
                        <a:spcAft>
                          <a:spcPts val="0"/>
                        </a:spcAft>
                        <a:tabLst>
                          <a:tab pos="0" algn="l"/>
                          <a:tab pos="228600" algn="l"/>
                          <a:tab pos="457200" algn="l"/>
                        </a:tabLst>
                      </a:pPr>
                      <a:r>
                        <a:rPr lang="en-US" sz="1100" dirty="0">
                          <a:effectLst/>
                        </a:rPr>
                        <a:t>M</a:t>
                      </a:r>
                      <a:r>
                        <a:rPr lang="en-US" sz="1100" baseline="-25000" dirty="0">
                          <a:effectLst/>
                        </a:rPr>
                        <a:t>x</a:t>
                      </a:r>
                      <a:endParaRPr lang="en-US" sz="1100" dirty="0">
                        <a:effectLst/>
                      </a:endParaRPr>
                    </a:p>
                    <a:p>
                      <a:pPr marL="0" marR="0" algn="ctr">
                        <a:spcBef>
                          <a:spcPts val="0"/>
                        </a:spcBef>
                        <a:spcAft>
                          <a:spcPts val="45"/>
                        </a:spcAft>
                        <a:tabLst>
                          <a:tab pos="0" algn="l"/>
                          <a:tab pos="228600" algn="l"/>
                          <a:tab pos="457200" algn="l"/>
                        </a:tabLst>
                      </a:pPr>
                      <a:r>
                        <a:rPr lang="en-US" sz="1100" dirty="0">
                          <a:effectLst/>
                        </a:rPr>
                        <a:t>(ft-kips)</a:t>
                      </a:r>
                      <a:endParaRPr lang="en-US" sz="1100" dirty="0">
                        <a:effectLst/>
                        <a:latin typeface="Times New Roman"/>
                        <a:ea typeface="Calibri"/>
                      </a:endParaRPr>
                    </a:p>
                  </a:txBody>
                  <a:tcPr marL="36195" marR="36195" marT="0" marB="0" anchor="b"/>
                </a:tc>
                <a:extLst>
                  <a:ext uri="{0D108BD9-81ED-4DB2-BD59-A6C34878D82A}">
                    <a16:rowId xmlns:a16="http://schemas.microsoft.com/office/drawing/2014/main" val="10001"/>
                  </a:ext>
                </a:extLst>
              </a:tr>
              <a:tr h="186667">
                <a:tc>
                  <a:txBody>
                    <a:bodyPr/>
                    <a:lstStyle/>
                    <a:p>
                      <a:pPr marL="0" marR="0" algn="ctr">
                        <a:spcBef>
                          <a:spcPts val="50"/>
                        </a:spcBef>
                        <a:spcAft>
                          <a:spcPts val="45"/>
                        </a:spcAft>
                        <a:tabLst>
                          <a:tab pos="0" algn="l"/>
                          <a:tab pos="228600" algn="l"/>
                          <a:tab pos="457200" algn="l"/>
                        </a:tabLst>
                      </a:pPr>
                      <a:r>
                        <a:rPr lang="en-US" sz="1100" dirty="0">
                          <a:effectLst/>
                        </a:rPr>
                        <a:t>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10.65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12</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127.80</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0.40</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2.56</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2"/>
                  </a:ext>
                </a:extLst>
              </a:tr>
              <a:tr h="178614">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2.56</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7.68</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3"/>
                  </a:ext>
                </a:extLst>
              </a:tr>
              <a:tr h="186667">
                <a:tc>
                  <a:txBody>
                    <a:bodyPr/>
                    <a:lstStyle/>
                    <a:p>
                      <a:pPr marL="0" marR="0" algn="ctr">
                        <a:spcBef>
                          <a:spcPts val="50"/>
                        </a:spcBef>
                        <a:spcAft>
                          <a:spcPts val="45"/>
                        </a:spcAft>
                        <a:tabLst>
                          <a:tab pos="0" algn="l"/>
                          <a:tab pos="228600" algn="l"/>
                          <a:tab pos="457200" algn="l"/>
                        </a:tabLst>
                      </a:pPr>
                      <a:r>
                        <a:rPr lang="en-US" sz="1100" dirty="0">
                          <a:effectLst/>
                        </a:rPr>
                        <a:t>4</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10.65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9</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95.85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0.30</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1.92</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4"/>
                  </a:ext>
                </a:extLst>
              </a:tr>
              <a:tr h="186667">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4.48</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21.1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5"/>
                  </a:ext>
                </a:extLst>
              </a:tr>
              <a:tr h="186667">
                <a:tc>
                  <a:txBody>
                    <a:bodyPr/>
                    <a:lstStyle/>
                    <a:p>
                      <a:pPr marL="0" marR="0" algn="ctr">
                        <a:spcBef>
                          <a:spcPts val="50"/>
                        </a:spcBef>
                        <a:spcAft>
                          <a:spcPts val="45"/>
                        </a:spcAft>
                        <a:tabLst>
                          <a:tab pos="0" algn="l"/>
                          <a:tab pos="228600" algn="l"/>
                          <a:tab pos="457200" algn="l"/>
                        </a:tabLst>
                      </a:pPr>
                      <a:r>
                        <a:rPr lang="en-US" sz="1100" dirty="0">
                          <a:effectLst/>
                        </a:rPr>
                        <a:t>3</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10.65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6</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63.90</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0.20</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1.28</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6"/>
                  </a:ext>
                </a:extLst>
              </a:tr>
              <a:tr h="186667">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5.76</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38.4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7"/>
                  </a:ext>
                </a:extLst>
              </a:tr>
              <a:tr h="186667">
                <a:tc>
                  <a:txBody>
                    <a:bodyPr/>
                    <a:lstStyle/>
                    <a:p>
                      <a:pPr marL="0" marR="0" algn="ctr">
                        <a:spcBef>
                          <a:spcPts val="50"/>
                        </a:spcBef>
                        <a:spcAft>
                          <a:spcPts val="45"/>
                        </a:spcAft>
                        <a:tabLst>
                          <a:tab pos="0" algn="l"/>
                          <a:tab pos="228600" algn="l"/>
                          <a:tab pos="457200" algn="l"/>
                        </a:tabLst>
                      </a:pPr>
                      <a:r>
                        <a:rPr lang="en-US" sz="1100" dirty="0">
                          <a:effectLst/>
                        </a:rPr>
                        <a:t>2</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10.65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3</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31.95</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0.10</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0.63</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8"/>
                  </a:ext>
                </a:extLst>
              </a:tr>
              <a:tr h="186667">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6.39</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57.6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09"/>
                  </a:ext>
                </a:extLst>
              </a:tr>
              <a:tr h="186667">
                <a:tc>
                  <a:txBody>
                    <a:bodyPr/>
                    <a:lstStyle/>
                    <a:p>
                      <a:pPr marL="0" marR="0" algn="ctr">
                        <a:spcBef>
                          <a:spcPts val="50"/>
                        </a:spcBef>
                        <a:spcAft>
                          <a:spcPts val="45"/>
                        </a:spcAft>
                        <a:tabLst>
                          <a:tab pos="0" algn="l"/>
                          <a:tab pos="228600" algn="l"/>
                          <a:tab pos="457200" algn="l"/>
                        </a:tabLst>
                      </a:pPr>
                      <a:r>
                        <a:rPr lang="en-US" sz="1100" dirty="0">
                          <a:effectLst/>
                        </a:rPr>
                        <a:t>Σ</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42.6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319.5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tc>
                  <a:txBody>
                    <a:bodyPr/>
                    <a:lstStyle/>
                    <a:p>
                      <a:pPr marL="0" marR="0" algn="ctr">
                        <a:spcBef>
                          <a:spcPts val="50"/>
                        </a:spcBef>
                        <a:spcAft>
                          <a:spcPts val="45"/>
                        </a:spcAft>
                        <a:tabLst>
                          <a:tab pos="0" algn="l"/>
                          <a:tab pos="228600" algn="l"/>
                          <a:tab pos="457200" algn="l"/>
                        </a:tabLst>
                      </a:pPr>
                      <a:r>
                        <a:rPr lang="en-US" sz="1100" dirty="0">
                          <a:effectLst/>
                        </a:rPr>
                        <a:t> </a:t>
                      </a:r>
                      <a:endParaRPr lang="en-US" sz="1100" dirty="0">
                        <a:effectLst/>
                        <a:latin typeface="Times New Roman"/>
                        <a:ea typeface="Calibri"/>
                      </a:endParaRPr>
                    </a:p>
                  </a:txBody>
                  <a:tcPr marL="36195" marR="36195" marT="0" marB="0"/>
                </a:tc>
                <a:extLst>
                  <a:ext uri="{0D108BD9-81ED-4DB2-BD59-A6C34878D82A}">
                    <a16:rowId xmlns:a16="http://schemas.microsoft.com/office/drawing/2014/main" val="10010"/>
                  </a:ext>
                </a:extLst>
              </a:tr>
              <a:tr h="186667">
                <a:tc gridSpan="8">
                  <a:txBody>
                    <a:bodyPr/>
                    <a:lstStyle/>
                    <a:p>
                      <a:pPr marL="0" marR="0">
                        <a:spcBef>
                          <a:spcPts val="50"/>
                        </a:spcBef>
                        <a:spcAft>
                          <a:spcPts val="45"/>
                        </a:spcAft>
                        <a:tabLst>
                          <a:tab pos="0" algn="l"/>
                          <a:tab pos="228600" algn="l"/>
                          <a:tab pos="457200" algn="l"/>
                        </a:tabLst>
                      </a:pPr>
                      <a:r>
                        <a:rPr lang="nb-NO" sz="1100" dirty="0">
                          <a:effectLst/>
                        </a:rPr>
                        <a:t>1.0 ft = 0.3048 m, 1.0 kip = 4.45 kN, 1.0 ft-kip = 1.36 kN-m.</a:t>
                      </a:r>
                      <a:endParaRPr lang="en-US" sz="1100" dirty="0">
                        <a:effectLst/>
                        <a:latin typeface="Times New Roman"/>
                        <a:ea typeface="Calibri"/>
                      </a:endParaRPr>
                    </a:p>
                  </a:txBody>
                  <a:tcPr marL="36195" marR="3619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37</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33086619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67237"/>
          </a:xfrm>
        </p:spPr>
        <p:txBody>
          <a:bodyPr/>
          <a:lstStyle/>
          <a:p>
            <a:pPr>
              <a:buClr>
                <a:schemeClr val="accent2"/>
              </a:buClr>
            </a:pPr>
            <a:r>
              <a:rPr lang="en-US" dirty="0"/>
              <a:t>Condition 2 – Only Top Rack Loaded</a:t>
            </a:r>
          </a:p>
          <a:p>
            <a:pPr lvl="1"/>
            <a:r>
              <a:rPr lang="en-US" sz="2400" dirty="0"/>
              <a:t>Seismic Weight.  In accordance with RMI Section 2.6.9, Item 2:</a:t>
            </a:r>
            <a:br>
              <a:rPr lang="en-US" sz="2400" dirty="0"/>
            </a:br>
            <a:br>
              <a:rPr lang="en-US" sz="2400" dirty="0"/>
            </a:br>
            <a:endParaRPr lang="en-US" sz="2400" dirty="0"/>
          </a:p>
          <a:p>
            <a:pPr lvl="1"/>
            <a:r>
              <a:rPr lang="en-US" sz="2400" dirty="0"/>
              <a:t>Base Shear. Using RMI Section 2.6.2, the design base shear for Condition 2 is calculated as follows:</a:t>
            </a:r>
            <a:br>
              <a:rPr lang="en-US" sz="2400" dirty="0"/>
            </a:br>
            <a:br>
              <a:rPr lang="en-US" sz="2400" dirty="0"/>
            </a:br>
            <a:r>
              <a:rPr lang="en-US" sz="2000" i="1" dirty="0"/>
              <a:t>V</a:t>
            </a:r>
            <a:r>
              <a:rPr lang="en-US" sz="2000" dirty="0"/>
              <a:t> = </a:t>
            </a:r>
            <a:r>
              <a:rPr lang="en-US" sz="2000" i="1" dirty="0"/>
              <a:t>C</a:t>
            </a:r>
            <a:r>
              <a:rPr lang="en-US" sz="2000" i="1" baseline="-25000" dirty="0"/>
              <a:t>s</a:t>
            </a:r>
            <a:r>
              <a:rPr lang="en-US" sz="2000" i="1" dirty="0"/>
              <a:t>I</a:t>
            </a:r>
            <a:r>
              <a:rPr lang="en-US" sz="2000" i="1" baseline="-25000" dirty="0"/>
              <a:t>p</a:t>
            </a:r>
            <a:r>
              <a:rPr lang="en-US" sz="2000" i="1" dirty="0"/>
              <a:t>W</a:t>
            </a:r>
            <a:r>
              <a:rPr lang="en-US" sz="2000" i="1" baseline="-25000" dirty="0"/>
              <a:t>s</a:t>
            </a:r>
            <a:r>
              <a:rPr lang="en-US" sz="2000" dirty="0"/>
              <a:t> = 0.15(17.4 kips) = 2.61 kips</a:t>
            </a:r>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38</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6" hidden="1"/>
          <p:cNvSpPr/>
          <p:nvPr/>
        </p:nvSpPr>
        <p:spPr>
          <a:xfrm>
            <a:off x="1415142" y="3013502"/>
            <a:ext cx="7728857" cy="400110"/>
          </a:xfrm>
          <a:prstGeom prst="rect">
            <a:avLst/>
          </a:prstGeom>
        </p:spPr>
        <p:txBody>
          <a:bodyPr wrap="square">
            <a:spAutoFit/>
          </a:bodyPr>
          <a:lstStyle/>
          <a:p>
            <a:r>
              <a:rPr lang="en-US" sz="2000" i="1" dirty="0"/>
              <a:t>W</a:t>
            </a:r>
            <a:r>
              <a:rPr lang="en-US" sz="2000" i="1" baseline="-25000" dirty="0"/>
              <a:t>s</a:t>
            </a:r>
            <a:r>
              <a:rPr lang="en-US" sz="2000" dirty="0"/>
              <a:t> = 1(5)(8 ft)(3 ft)(125 psf) + 4(5)(8 ft)(3 ft)(5 psf) = 17.4 kips</a:t>
            </a:r>
          </a:p>
        </p:txBody>
      </p:sp>
    </p:spTree>
    <p:extLst>
      <p:ext uri="{BB962C8B-B14F-4D97-AF65-F5344CB8AC3E}">
        <p14:creationId xmlns:p14="http://schemas.microsoft.com/office/powerpoint/2010/main" val="37819302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7970383" cy="4708752"/>
          </a:xfrm>
        </p:spPr>
        <p:txBody>
          <a:bodyPr/>
          <a:lstStyle/>
          <a:p>
            <a:pPr>
              <a:buClr>
                <a:schemeClr val="accent2"/>
              </a:buClr>
            </a:pPr>
            <a:r>
              <a:rPr lang="en-US" dirty="0"/>
              <a:t>Condition 2 – Only Top Rack Loaded</a:t>
            </a:r>
          </a:p>
          <a:p>
            <a:pPr lvl="1"/>
            <a:r>
              <a:rPr lang="en-US" sz="2400" dirty="0"/>
              <a:t>Overturning moment at the base.  Although the forces could be distributed as shown above for Condition 1, a simpler, conservative approach for Condition 2 is to assume that a seismic force equal to the entire base shear is applied at the top level.</a:t>
            </a:r>
            <a:br>
              <a:rPr lang="en-US" sz="2400" dirty="0"/>
            </a:br>
            <a:br>
              <a:rPr lang="en-US" sz="2400" dirty="0"/>
            </a:br>
            <a:r>
              <a:rPr lang="en-US" sz="2400" i="1" dirty="0"/>
              <a:t>M</a:t>
            </a:r>
            <a:r>
              <a:rPr lang="en-US" sz="2400" i="1" baseline="-25000" dirty="0"/>
              <a:t>OT</a:t>
            </a:r>
            <a:r>
              <a:rPr lang="en-US" sz="2400" dirty="0"/>
              <a:t> = </a:t>
            </a:r>
            <a:r>
              <a:rPr lang="en-US" sz="2400" i="1" dirty="0"/>
              <a:t>V</a:t>
            </a:r>
            <a:r>
              <a:rPr lang="en-US" sz="2400" i="1" baseline="-25000" dirty="0"/>
              <a:t>b</a:t>
            </a:r>
            <a:r>
              <a:rPr lang="en-US" sz="2400" dirty="0"/>
              <a:t> (12 ft) = 2.61 kip (12 ft) = 31.3 ft-kips</a:t>
            </a:r>
            <a:br>
              <a:rPr lang="en-US" sz="2400" dirty="0"/>
            </a:br>
            <a:endParaRPr lang="en-US" sz="2400" dirty="0"/>
          </a:p>
          <a:p>
            <a:pPr lvl="1"/>
            <a:r>
              <a:rPr lang="en-US" sz="2400" dirty="0"/>
              <a:t>Resisting moment at the base. </a:t>
            </a:r>
            <a:br>
              <a:rPr lang="en-US" sz="2400" dirty="0"/>
            </a:br>
            <a:br>
              <a:rPr lang="en-US" sz="2400" dirty="0"/>
            </a:br>
            <a:r>
              <a:rPr lang="en-US" sz="2400" i="1" dirty="0"/>
              <a:t>M</a:t>
            </a:r>
            <a:r>
              <a:rPr lang="en-US" sz="2400" i="1" baseline="-25000" dirty="0"/>
              <a:t>OT, resisting</a:t>
            </a:r>
            <a:r>
              <a:rPr lang="en-US" sz="2400" dirty="0"/>
              <a:t> = </a:t>
            </a:r>
            <a:r>
              <a:rPr lang="en-US" sz="2400" i="1" dirty="0"/>
              <a:t>W</a:t>
            </a:r>
            <a:r>
              <a:rPr lang="en-US" sz="2400" i="1" baseline="-25000" dirty="0"/>
              <a:t>s</a:t>
            </a:r>
            <a:r>
              <a:rPr lang="en-US" sz="2400" dirty="0"/>
              <a:t> (1.5 ft) = 17.4(1.5 ft) = 26.1 ft-kips</a:t>
            </a:r>
          </a:p>
          <a:p>
            <a:pPr lvl="1"/>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39</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06380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vs. Nonstructural Components</a:t>
            </a:r>
          </a:p>
        </p:txBody>
      </p:sp>
      <p:sp>
        <p:nvSpPr>
          <p:cNvPr id="3" name="Content Placeholder 2"/>
          <p:cNvSpPr>
            <a:spLocks noGrp="1"/>
          </p:cNvSpPr>
          <p:nvPr>
            <p:ph idx="1"/>
          </p:nvPr>
        </p:nvSpPr>
        <p:spPr>
          <a:xfrm>
            <a:off x="661988" y="1604962"/>
            <a:ext cx="7772400" cy="4536757"/>
          </a:xfrm>
        </p:spPr>
        <p:txBody>
          <a:bodyPr/>
          <a:lstStyle/>
          <a:p>
            <a:pPr marL="342900" lvl="1" indent="-342900">
              <a:buClr>
                <a:schemeClr val="tx1"/>
              </a:buClr>
              <a:buFontTx/>
              <a:buChar char="•"/>
            </a:pPr>
            <a:r>
              <a:rPr lang="en-US" dirty="0"/>
              <a:t>Many industrial structures are classified as either nonbuilding structures or nonstructural components. </a:t>
            </a:r>
          </a:p>
          <a:p>
            <a:pPr marL="342900" lvl="1" indent="-342900">
              <a:buClr>
                <a:schemeClr val="tx1"/>
              </a:buClr>
              <a:buFontTx/>
              <a:buChar char="•"/>
            </a:pPr>
            <a:r>
              <a:rPr lang="en-US" dirty="0"/>
              <a:t>The intent of ASCE 7-16 is to provide a clear and consistent design methodology regardless of whether the structure is a nonbuilding structure or a nonstructural component.  </a:t>
            </a:r>
          </a:p>
          <a:p>
            <a:pPr marL="342900" lvl="1" indent="-342900">
              <a:buClr>
                <a:schemeClr val="tx1"/>
              </a:buClr>
              <a:buFontTx/>
              <a:buChar char="•"/>
            </a:pPr>
            <a:r>
              <a:rPr lang="en-US" dirty="0"/>
              <a:t>Central to the methodology is how to determine which classification is appropriate.  </a:t>
            </a:r>
            <a:endParaRPr lang="en-US" dirty="0">
              <a:ea typeface="+mn-ea"/>
              <a:cs typeface="+mn-cs"/>
            </a:endParaRP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 </a:t>
            </a:r>
            <a:fld id="{64B3D661-5C76-438E-A311-D2B5954B06D7}" type="slidenum">
              <a:rPr lang="en-US" smtClean="0"/>
              <a:pPr>
                <a:defRPr/>
              </a:pPr>
              <a:t>4</a:t>
            </a:fld>
            <a:endParaRPr lang="en-US" dirty="0"/>
          </a:p>
        </p:txBody>
      </p:sp>
    </p:spTree>
    <p:extLst>
      <p:ext uri="{BB962C8B-B14F-4D97-AF65-F5344CB8AC3E}">
        <p14:creationId xmlns:p14="http://schemas.microsoft.com/office/powerpoint/2010/main" val="28799054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7970383" cy="4708752"/>
          </a:xfrm>
        </p:spPr>
        <p:txBody>
          <a:bodyPr/>
          <a:lstStyle/>
          <a:p>
            <a:pPr>
              <a:buClr>
                <a:schemeClr val="accent2"/>
              </a:buClr>
            </a:pPr>
            <a:r>
              <a:rPr lang="en-US" dirty="0"/>
              <a:t>Controlling Conditions</a:t>
            </a:r>
          </a:p>
          <a:p>
            <a:pPr lvl="1"/>
            <a:r>
              <a:rPr lang="en-US" sz="2400" dirty="0"/>
              <a:t>Condition 1 controls shear demands at all but the top level.  Although the overturning moment is larger under Condition 1, the resisting moment is larger than the overturning moment.  </a:t>
            </a:r>
          </a:p>
          <a:p>
            <a:pPr lvl="1"/>
            <a:r>
              <a:rPr lang="en-US" sz="2400" dirty="0"/>
              <a:t>Under Condition 2 the resistance to overturning is less than the applied overturning moment.  </a:t>
            </a:r>
          </a:p>
          <a:p>
            <a:pPr lvl="1"/>
            <a:r>
              <a:rPr lang="en-US" sz="2400" dirty="0"/>
              <a:t>Therefore, the rack anchors must be designed to resist the uplift induced by the base shear for Condition 2.</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40</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2700370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7" y="1604962"/>
            <a:ext cx="7970383" cy="4708752"/>
          </a:xfrm>
        </p:spPr>
        <p:txBody>
          <a:bodyPr/>
          <a:lstStyle/>
          <a:p>
            <a:pPr>
              <a:buClr>
                <a:schemeClr val="accent2"/>
              </a:buClr>
            </a:pPr>
            <a:r>
              <a:rPr lang="en-US" dirty="0"/>
              <a:t>Torsion</a:t>
            </a:r>
          </a:p>
          <a:p>
            <a:pPr lvl="1"/>
            <a:r>
              <a:rPr lang="en-US" sz="2400" dirty="0"/>
              <a:t>It should be noted that the distribution of east-west seismic shear will induce torsion in the rack system because the east-west brace is only on the back of the storage rack.  </a:t>
            </a:r>
          </a:p>
          <a:p>
            <a:pPr lvl="1"/>
            <a:r>
              <a:rPr lang="en-US" sz="2400" dirty="0"/>
              <a:t>The torsion should be resisted by the north-south braces at each end of the bay where the east-west braces are placed.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41</a:t>
            </a:fld>
            <a:endParaRPr lang="en-US" dirty="0"/>
          </a:p>
        </p:txBody>
      </p:sp>
      <p:sp>
        <p:nvSpPr>
          <p:cNvPr id="6"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2"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32248291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553131" y="3030991"/>
            <a:ext cx="5727926" cy="1486581"/>
          </a:xfrm>
        </p:spPr>
        <p:txBody>
          <a:bodyPr/>
          <a:lstStyle/>
          <a:p>
            <a:pPr>
              <a:buClr>
                <a:schemeClr val="accent2"/>
              </a:buClr>
            </a:pPr>
            <a:r>
              <a:rPr lang="en-US" dirty="0">
                <a:solidFill>
                  <a:srgbClr val="000000"/>
                </a:solidFill>
              </a:rPr>
              <a:t>Example 17.4 </a:t>
            </a:r>
            <a:br>
              <a:rPr lang="en-US" dirty="0">
                <a:solidFill>
                  <a:srgbClr val="000000"/>
                </a:solidFill>
              </a:rPr>
            </a:br>
            <a:r>
              <a:rPr lang="en-US" dirty="0">
                <a:solidFill>
                  <a:srgbClr val="000000"/>
                </a:solidFill>
              </a:rPr>
              <a:t>Electric Generating Power Plant</a:t>
            </a:r>
          </a:p>
        </p:txBody>
      </p:sp>
      <p:grpSp>
        <p:nvGrpSpPr>
          <p:cNvPr id="6" name="Group 5" descr="Slide 42 shows Example 17.4 – Electric Generating Power Plant. The illustration shows two figures.  The first figure shows an isometric view of a braced steel frame supporting a hanging boiler.  The frame is 230 feet in the north-south direction, 185 feet in the east-west direction, and 240 feet high.  The second figure shows a Section A-A through the boiler.  The boiler is shown suspended from plate girders attached to the top of the frame.  The boiler is shown with additional lateral supports, known as buck stays, along the sides of the boiler.&#10;"/>
          <p:cNvGrpSpPr/>
          <p:nvPr/>
        </p:nvGrpSpPr>
        <p:grpSpPr>
          <a:xfrm>
            <a:off x="4278086" y="1023256"/>
            <a:ext cx="4452255" cy="5269984"/>
            <a:chOff x="4278086" y="1023256"/>
            <a:chExt cx="4452255" cy="5269984"/>
          </a:xfrm>
        </p:grpSpPr>
        <p:pic>
          <p:nvPicPr>
            <p:cNvPr id="8" name="Picture 7" descr="F13-4.wmf"/>
            <p:cNvPicPr/>
            <p:nvPr/>
          </p:nvPicPr>
          <p:blipFill>
            <a:blip r:embed="rId3" cstate="print"/>
            <a:stretch>
              <a:fillRect/>
            </a:stretch>
          </p:blipFill>
          <p:spPr>
            <a:xfrm>
              <a:off x="6057357" y="1023256"/>
              <a:ext cx="1932758" cy="4922385"/>
            </a:xfrm>
            <a:prstGeom prst="rect">
              <a:avLst/>
            </a:prstGeom>
          </p:spPr>
        </p:pic>
        <p:sp>
          <p:nvSpPr>
            <p:cNvPr id="7" name="Rectangle 6"/>
            <p:cNvSpPr/>
            <p:nvPr/>
          </p:nvSpPr>
          <p:spPr>
            <a:xfrm>
              <a:off x="4278086" y="5954686"/>
              <a:ext cx="4452255" cy="338554"/>
            </a:xfrm>
            <a:prstGeom prst="rect">
              <a:avLst/>
            </a:prstGeom>
          </p:spPr>
          <p:txBody>
            <a:bodyPr wrap="square">
              <a:spAutoFit/>
            </a:bodyPr>
            <a:lstStyle/>
            <a:p>
              <a:pPr algn="r"/>
              <a:r>
                <a:rPr lang="en-US" sz="1600" b="1" dirty="0"/>
                <a:t>Figure 17-4</a:t>
              </a:r>
              <a:r>
                <a:rPr lang="en-US" sz="1600" dirty="0"/>
                <a:t> Boiler building  (1.0 ft = 0.3048 m)</a:t>
              </a:r>
            </a:p>
          </p:txBody>
        </p:sp>
      </p:gr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42</a:t>
            </a:fld>
            <a:endParaRPr lang="en-US" dirty="0"/>
          </a:p>
        </p:txBody>
      </p:sp>
    </p:spTree>
    <p:extLst>
      <p:ext uri="{BB962C8B-B14F-4D97-AF65-F5344CB8AC3E}">
        <p14:creationId xmlns:p14="http://schemas.microsoft.com/office/powerpoint/2010/main" val="19772316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p:txBody>
          <a:bodyPr/>
          <a:lstStyle/>
          <a:p>
            <a:r>
              <a:rPr lang="en-US" dirty="0"/>
              <a:t>This example highlights some of the differences between the design of nonbuilding structures and the design of building structures.  </a:t>
            </a:r>
          </a:p>
          <a:p>
            <a:r>
              <a:rPr lang="en-US" dirty="0"/>
              <a:t>The boiler building in this example illustrates a solution using the ELF procedure.  </a:t>
            </a:r>
          </a:p>
          <a:p>
            <a:r>
              <a:rPr lang="en-US" dirty="0"/>
              <a:t>Due to mass irregularities, the boiler building would probably also require a modal analysis.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43</a:t>
            </a:fld>
            <a:endParaRPr lang="en-US" dirty="0"/>
          </a:p>
        </p:txBody>
      </p:sp>
    </p:spTree>
    <p:extLst>
      <p:ext uri="{BB962C8B-B14F-4D97-AF65-F5344CB8AC3E}">
        <p14:creationId xmlns:p14="http://schemas.microsoft.com/office/powerpoint/2010/main" val="35739082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p:txBody>
          <a:bodyPr/>
          <a:lstStyle/>
          <a:p>
            <a:r>
              <a:rPr lang="en-US" dirty="0"/>
              <a:t>In this example, a boiler building for a 950 MW coal-fired electric power generating plant is braced laterally with ordinary concentrically braced frames in both the north-south and east-west directions.  </a:t>
            </a:r>
          </a:p>
          <a:p>
            <a:r>
              <a:rPr lang="en-US" dirty="0"/>
              <a:t>The facility is part of a grid and is not for emergency backup of an Risk Category IV facility.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44</a:t>
            </a:fld>
            <a:endParaRPr lang="en-US" dirty="0"/>
          </a:p>
        </p:txBody>
      </p:sp>
    </p:spTree>
    <p:extLst>
      <p:ext uri="{BB962C8B-B14F-4D97-AF65-F5344CB8AC3E}">
        <p14:creationId xmlns:p14="http://schemas.microsoft.com/office/powerpoint/2010/main" val="35921491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p:txBody>
          <a:bodyPr/>
          <a:lstStyle/>
          <a:p>
            <a:r>
              <a:rPr lang="en-US" dirty="0"/>
              <a:t>Structural Properties</a:t>
            </a:r>
          </a:p>
          <a:p>
            <a:pPr lvl="1"/>
            <a:r>
              <a:rPr lang="en-US" sz="2400" dirty="0"/>
              <a:t>The dead load of the structure, equipment and piping, </a:t>
            </a:r>
            <a:r>
              <a:rPr lang="en-US" sz="2400" i="1" dirty="0"/>
              <a:t>W</a:t>
            </a:r>
            <a:r>
              <a:rPr lang="en-US" sz="2400" i="1" baseline="-25000" dirty="0"/>
              <a:t>DL</a:t>
            </a:r>
            <a:r>
              <a:rPr lang="en-US" sz="2400" dirty="0"/>
              <a:t>, is 16,700 kips. </a:t>
            </a:r>
          </a:p>
          <a:p>
            <a:pPr lvl="1"/>
            <a:r>
              <a:rPr lang="en-US" sz="2400" dirty="0"/>
              <a:t>The weight of the boiler in service, </a:t>
            </a:r>
            <a:r>
              <a:rPr lang="en-US" sz="2400" i="1" dirty="0"/>
              <a:t>W</a:t>
            </a:r>
            <a:r>
              <a:rPr lang="en-US" sz="2400" i="1" baseline="-25000" dirty="0"/>
              <a:t>Boiler</a:t>
            </a:r>
            <a:r>
              <a:rPr lang="en-US" sz="2400" dirty="0"/>
              <a:t>, is 31,600 kips. </a:t>
            </a:r>
          </a:p>
          <a:p>
            <a:pPr lvl="1"/>
            <a:r>
              <a:rPr lang="en-US" sz="2400" dirty="0"/>
              <a:t>The natural period of the structure (determined from analysis) is as follows: </a:t>
            </a:r>
          </a:p>
          <a:p>
            <a:pPr lvl="2"/>
            <a:r>
              <a:rPr lang="en-US" sz="2000" dirty="0"/>
              <a:t>North-South, </a:t>
            </a:r>
            <a:r>
              <a:rPr lang="en-US" sz="2000" i="1" dirty="0"/>
              <a:t>T</a:t>
            </a:r>
            <a:r>
              <a:rPr lang="en-US" sz="2000" i="1" baseline="-25000" dirty="0"/>
              <a:t>NS</a:t>
            </a:r>
            <a:r>
              <a:rPr lang="en-US" sz="2000" dirty="0"/>
              <a:t> = 1.90 seconds </a:t>
            </a:r>
          </a:p>
          <a:p>
            <a:pPr lvl="2"/>
            <a:r>
              <a:rPr lang="en-US" sz="2000" dirty="0"/>
              <a:t>East-West, </a:t>
            </a:r>
            <a:r>
              <a:rPr lang="en-US" sz="2000" i="1" dirty="0"/>
              <a:t>T</a:t>
            </a:r>
            <a:r>
              <a:rPr lang="en-US" sz="2000" i="1" baseline="-25000" dirty="0"/>
              <a:t>EW</a:t>
            </a:r>
            <a:r>
              <a:rPr lang="en-US" sz="2000" dirty="0"/>
              <a:t> = 2.60 seconds</a:t>
            </a:r>
          </a:p>
          <a:p>
            <a:pPr lvl="1"/>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45</a:t>
            </a:fld>
            <a:endParaRPr lang="en-US" dirty="0"/>
          </a:p>
        </p:txBody>
      </p:sp>
    </p:spTree>
    <p:extLst>
      <p:ext uri="{BB962C8B-B14F-4D97-AF65-F5344CB8AC3E}">
        <p14:creationId xmlns:p14="http://schemas.microsoft.com/office/powerpoint/2010/main" val="23990080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686981"/>
          </a:xfrm>
        </p:spPr>
        <p:txBody>
          <a:bodyPr/>
          <a:lstStyle/>
          <a:p>
            <a:r>
              <a:rPr lang="en-US" dirty="0"/>
              <a:t>Seismic Parameters</a:t>
            </a:r>
          </a:p>
          <a:p>
            <a:pPr lvl="1"/>
            <a:r>
              <a:rPr lang="en-US" sz="2400" dirty="0"/>
              <a:t>Risk Category (Section 1.5.1) = 		III</a:t>
            </a:r>
          </a:p>
          <a:p>
            <a:pPr lvl="1"/>
            <a:r>
              <a:rPr lang="en-US" sz="2400" dirty="0"/>
              <a:t>Importance Factor, </a:t>
            </a:r>
            <a:r>
              <a:rPr lang="en-US" sz="2400" i="1" dirty="0"/>
              <a:t>I</a:t>
            </a:r>
            <a:r>
              <a:rPr lang="en-US" sz="2400" i="1" baseline="-25000" dirty="0"/>
              <a:t>e</a:t>
            </a:r>
            <a:r>
              <a:rPr lang="en-US" sz="2400" dirty="0"/>
              <a:t> (Table 1.5-2) =	1.25 </a:t>
            </a:r>
          </a:p>
          <a:p>
            <a:pPr lvl="1"/>
            <a:r>
              <a:rPr lang="en-US" sz="2400" dirty="0"/>
              <a:t>Short-period Response, </a:t>
            </a:r>
            <a:r>
              <a:rPr lang="en-US" sz="2400" i="1" dirty="0"/>
              <a:t>S</a:t>
            </a:r>
            <a:r>
              <a:rPr lang="en-US" sz="2400" i="1" baseline="-25000" dirty="0"/>
              <a:t>S</a:t>
            </a:r>
            <a:r>
              <a:rPr lang="en-US" sz="2400" dirty="0"/>
              <a:t>	=		0.864 </a:t>
            </a:r>
          </a:p>
          <a:p>
            <a:pPr lvl="1"/>
            <a:r>
              <a:rPr lang="en-US" sz="2400" dirty="0"/>
              <a:t>One-second Period Response, </a:t>
            </a:r>
            <a:r>
              <a:rPr lang="en-US" sz="2400" i="1" dirty="0"/>
              <a:t>S</a:t>
            </a:r>
            <a:r>
              <a:rPr lang="en-US" sz="2400" i="1" baseline="-25000" dirty="0"/>
              <a:t>1</a:t>
            </a:r>
            <a:r>
              <a:rPr lang="en-US" sz="2400" dirty="0"/>
              <a:t>	=	0.261</a:t>
            </a:r>
          </a:p>
          <a:p>
            <a:pPr lvl="1"/>
            <a:r>
              <a:rPr lang="en-US" sz="2400" dirty="0"/>
              <a:t>Site Class (</a:t>
            </a:r>
            <a:r>
              <a:rPr lang="en-US" sz="2400" i="1" dirty="0"/>
              <a:t>Standard</a:t>
            </a:r>
            <a:r>
              <a:rPr lang="en-US" sz="2400" dirty="0"/>
              <a:t> Sec. 11.4.2)	=	D </a:t>
            </a:r>
          </a:p>
          <a:p>
            <a:pPr lvl="1"/>
            <a:r>
              <a:rPr lang="en-US" sz="2400" dirty="0"/>
              <a:t>Design Spectral Acceleration Response Parameters</a:t>
            </a:r>
          </a:p>
          <a:p>
            <a:pPr lvl="2"/>
            <a:r>
              <a:rPr lang="en-US" sz="2000" i="1" dirty="0"/>
              <a:t>S</a:t>
            </a:r>
            <a:r>
              <a:rPr lang="en-US" sz="2000" i="1" baseline="-25000" dirty="0"/>
              <a:t>DS  	 </a:t>
            </a:r>
            <a:r>
              <a:rPr lang="en-US" sz="2000" dirty="0"/>
              <a:t>=	0.665</a:t>
            </a:r>
          </a:p>
          <a:p>
            <a:pPr lvl="2"/>
            <a:r>
              <a:rPr lang="en-US" sz="2000" i="1" dirty="0"/>
              <a:t>S</a:t>
            </a:r>
            <a:r>
              <a:rPr lang="en-US" sz="2000" i="1" baseline="-25000" dirty="0"/>
              <a:t>D1</a:t>
            </a:r>
            <a:r>
              <a:rPr lang="en-US" sz="2000" dirty="0"/>
              <a:t>	=	0.327</a:t>
            </a:r>
          </a:p>
          <a:p>
            <a:pPr lvl="1"/>
            <a:r>
              <a:rPr lang="en-US" sz="2400" dirty="0"/>
              <a:t>Seismic Design Category (</a:t>
            </a:r>
            <a:r>
              <a:rPr lang="en-US" sz="2400" i="1" dirty="0"/>
              <a:t>Section</a:t>
            </a:r>
            <a:r>
              <a:rPr lang="en-US" sz="2400" dirty="0"/>
              <a:t>. 11.6)  =  D</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46</a:t>
            </a:fld>
            <a:endParaRPr lang="en-US" dirty="0"/>
          </a:p>
        </p:txBody>
      </p:sp>
    </p:spTree>
    <p:extLst>
      <p:ext uri="{BB962C8B-B14F-4D97-AF65-F5344CB8AC3E}">
        <p14:creationId xmlns:p14="http://schemas.microsoft.com/office/powerpoint/2010/main" val="34570237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480151"/>
          </a:xfrm>
        </p:spPr>
        <p:txBody>
          <a:bodyPr/>
          <a:lstStyle/>
          <a:p>
            <a:r>
              <a:rPr lang="en-US" dirty="0"/>
              <a:t>Seismic Parameters</a:t>
            </a:r>
          </a:p>
          <a:p>
            <a:pPr lvl="1"/>
            <a:r>
              <a:rPr lang="en-US" sz="2400" dirty="0"/>
              <a:t>Seismic Force-resisting System (Table 15.4-1) </a:t>
            </a:r>
          </a:p>
          <a:p>
            <a:pPr lvl="2"/>
            <a:r>
              <a:rPr lang="en-US" sz="2000" dirty="0"/>
              <a:t>Ordinary steel concentrically braced frame with unlimited height</a:t>
            </a:r>
            <a:r>
              <a:rPr lang="en-US" sz="2400" dirty="0"/>
              <a:t> </a:t>
            </a:r>
          </a:p>
          <a:p>
            <a:pPr lvl="1"/>
            <a:r>
              <a:rPr lang="en-US" sz="2400" dirty="0"/>
              <a:t>Response Modification Coefficient, </a:t>
            </a:r>
            <a:r>
              <a:rPr lang="en-US" sz="2400" i="1" dirty="0"/>
              <a:t>R  </a:t>
            </a:r>
            <a:r>
              <a:rPr lang="en-US" sz="2400" dirty="0"/>
              <a:t>=  1.5</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47</a:t>
            </a:fld>
            <a:endParaRPr lang="en-US" dirty="0"/>
          </a:p>
        </p:txBody>
      </p:sp>
    </p:spTree>
    <p:extLst>
      <p:ext uri="{BB962C8B-B14F-4D97-AF65-F5344CB8AC3E}">
        <p14:creationId xmlns:p14="http://schemas.microsoft.com/office/powerpoint/2010/main" val="34833186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7772400" cy="4480151"/>
              </a:xfrm>
            </p:spPr>
            <p:txBody>
              <a:bodyPr/>
              <a:lstStyle/>
              <a:p>
                <a:r>
                  <a:rPr lang="en-US" dirty="0"/>
                  <a:t>Design in the North-South Direction</a:t>
                </a:r>
              </a:p>
              <a:p>
                <a:pPr lvl="1"/>
                <a:r>
                  <a:rPr lang="en-US" sz="2400" dirty="0"/>
                  <a:t>Seismic response coefficient.  Using </a:t>
                </a:r>
                <a:r>
                  <a:rPr lang="en-US" sz="2400" i="1" dirty="0"/>
                  <a:t>ASCE 7-16</a:t>
                </a:r>
                <a:r>
                  <a:rPr lang="en-US" sz="2400" dirty="0"/>
                  <a:t>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0.665</m:t>
                        </m:r>
                      </m:num>
                      <m:den>
                        <m:f>
                          <m:fPr>
                            <m:type m:val="lin"/>
                            <m:ctrlPr>
                              <a:rPr lang="en-US" sz="2400" i="1">
                                <a:latin typeface="Cambria Math" panose="02040503050406030204" pitchFamily="18" charset="0"/>
                              </a:rPr>
                            </m:ctrlPr>
                          </m:fPr>
                          <m:num>
                            <m:r>
                              <a:rPr lang="en-US" sz="2400" i="1">
                                <a:latin typeface="Cambria Math"/>
                              </a:rPr>
                              <m:t>1.5</m:t>
                            </m:r>
                          </m:num>
                          <m:den>
                            <m:r>
                              <a:rPr lang="en-US" sz="2400" i="1">
                                <a:latin typeface="Cambria Math"/>
                              </a:rPr>
                              <m:t>1.25</m:t>
                            </m:r>
                          </m:den>
                        </m:f>
                      </m:den>
                    </m:f>
                    <m:r>
                      <a:rPr lang="en-US" sz="2400" i="1">
                        <a:latin typeface="Cambria Math"/>
                      </a:rPr>
                      <m:t>=0.554</m:t>
                    </m:r>
                  </m:oMath>
                </a14:m>
                <a:br>
                  <a:rPr lang="en-US" sz="2400" dirty="0"/>
                </a:br>
                <a:endParaRPr lang="en-US" sz="2400" dirty="0"/>
              </a:p>
              <a:p>
                <a:pPr lvl="1"/>
                <a:r>
                  <a:rPr lang="en-US" sz="2400" dirty="0"/>
                  <a:t>From analysis, </a:t>
                </a:r>
                <a:r>
                  <a:rPr lang="en-US" sz="2400" i="1" dirty="0"/>
                  <a:t>T</a:t>
                </a:r>
                <a:r>
                  <a:rPr lang="en-US" sz="2400" dirty="0"/>
                  <a:t> = 1.90 seconds.  Using ASCE 7-16</a:t>
                </a:r>
                <a:r>
                  <a:rPr lang="en-US" sz="2400" i="1" dirty="0"/>
                  <a:t> </a:t>
                </a:r>
                <a:r>
                  <a:rPr lang="en-US" sz="2400" dirty="0"/>
                  <a:t>Equation 12.8-3, </a:t>
                </a:r>
                <a:r>
                  <a:rPr lang="en-US" sz="2400" i="1" dirty="0"/>
                  <a:t>C</a:t>
                </a:r>
                <a:r>
                  <a:rPr lang="en-US" sz="2400" i="1" baseline="-25000" dirty="0"/>
                  <a:t>S</a:t>
                </a:r>
                <a:r>
                  <a:rPr lang="en-US" sz="2400" dirty="0"/>
                  <a:t> does not need to exceed:</a:t>
                </a:r>
              </a:p>
              <a:p>
                <a:pPr marL="457200" lvl="1"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7772400" cy="4480151"/>
              </a:xfrm>
              <a:blipFill rotWithShape="1">
                <a:blip r:embed="rId3"/>
                <a:stretch>
                  <a:fillRect l="-1412" t="-13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981199" y="5304267"/>
                <a:ext cx="6117771" cy="84837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a:rPr>
                            <m:t>𝐶</m:t>
                          </m:r>
                        </m:e>
                        <m:sub>
                          <m:r>
                            <a:rPr lang="en-US" i="1">
                              <a:latin typeface="Cambria Math"/>
                            </a:rPr>
                            <m:t>𝑠</m:t>
                          </m:r>
                        </m:sub>
                      </m:sSub>
                      <m:r>
                        <a:rPr lang="en-US" i="1">
                          <a:latin typeface="Cambria Math"/>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𝑆</m:t>
                              </m:r>
                            </m:e>
                            <m:sub>
                              <m:r>
                                <a:rPr lang="en-US" i="1">
                                  <a:latin typeface="Cambria Math"/>
                                </a:rPr>
                                <m:t>𝐷</m:t>
                              </m:r>
                              <m:r>
                                <a:rPr lang="en-US" i="1">
                                  <a:latin typeface="Cambria Math"/>
                                </a:rPr>
                                <m:t>1</m:t>
                              </m:r>
                            </m:sub>
                          </m:sSub>
                        </m:num>
                        <m:den>
                          <m:r>
                            <a:rPr lang="en-US" i="1">
                              <a:latin typeface="Cambria Math"/>
                            </a:rPr>
                            <m:t>𝑇</m:t>
                          </m:r>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a:rPr lang="en-US" i="1">
                                      <a:latin typeface="Cambria Math"/>
                                    </a:rPr>
                                    <m:t>𝑅</m:t>
                                  </m:r>
                                </m:num>
                                <m:den>
                                  <m:sSub>
                                    <m:sSubPr>
                                      <m:ctrlPr>
                                        <a:rPr lang="en-US" i="1">
                                          <a:latin typeface="Cambria Math" panose="02040503050406030204" pitchFamily="18" charset="0"/>
                                        </a:rPr>
                                      </m:ctrlPr>
                                    </m:sSubPr>
                                    <m:e>
                                      <m:r>
                                        <a:rPr lang="en-US" i="1">
                                          <a:latin typeface="Cambria Math"/>
                                        </a:rPr>
                                        <m:t>𝐼</m:t>
                                      </m:r>
                                    </m:e>
                                    <m:sub>
                                      <m:r>
                                        <a:rPr lang="en-US" i="1">
                                          <a:latin typeface="Cambria Math"/>
                                        </a:rPr>
                                        <m:t>𝑒</m:t>
                                      </m:r>
                                    </m:sub>
                                  </m:sSub>
                                </m:den>
                              </m:f>
                            </m:e>
                          </m:d>
                        </m:den>
                      </m:f>
                      <m:r>
                        <a:rPr lang="en-US" i="1">
                          <a:latin typeface="Cambria Math"/>
                        </a:rPr>
                        <m:t>= </m:t>
                      </m:r>
                      <m:f>
                        <m:fPr>
                          <m:ctrlPr>
                            <a:rPr lang="en-US" i="1">
                              <a:latin typeface="Cambria Math" panose="02040503050406030204" pitchFamily="18" charset="0"/>
                            </a:rPr>
                          </m:ctrlPr>
                        </m:fPr>
                        <m:num>
                          <m:r>
                            <a:rPr lang="en-US" i="1">
                              <a:latin typeface="Cambria Math"/>
                            </a:rPr>
                            <m:t>0.327</m:t>
                          </m:r>
                        </m:num>
                        <m:den>
                          <m:r>
                            <a:rPr lang="en-US" i="1">
                              <a:latin typeface="Cambria Math"/>
                            </a:rPr>
                            <m:t>1.90</m:t>
                          </m:r>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a:rPr lang="en-US" i="1">
                                      <a:latin typeface="Cambria Math"/>
                                    </a:rPr>
                                    <m:t>1.5</m:t>
                                  </m:r>
                                </m:num>
                                <m:den>
                                  <m:r>
                                    <a:rPr lang="en-US" i="1">
                                      <a:latin typeface="Cambria Math"/>
                                    </a:rPr>
                                    <m:t>1.25</m:t>
                                  </m:r>
                                </m:den>
                              </m:f>
                            </m:e>
                          </m:d>
                        </m:den>
                      </m:f>
                      <m:r>
                        <a:rPr lang="en-US" i="1">
                          <a:latin typeface="Cambria Math"/>
                        </a:rPr>
                        <m:t>=0.143</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981199" y="5304267"/>
                <a:ext cx="6117771" cy="848374"/>
              </a:xfrm>
              <a:prstGeom prst="rect">
                <a:avLst/>
              </a:prstGeom>
              <a:blipFill>
                <a:blip r:embed="rId4"/>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48</a:t>
            </a:fld>
            <a:endParaRPr lang="en-US" dirty="0"/>
          </a:p>
        </p:txBody>
      </p:sp>
    </p:spTree>
    <p:extLst>
      <p:ext uri="{BB962C8B-B14F-4D97-AF65-F5344CB8AC3E}">
        <p14:creationId xmlns:p14="http://schemas.microsoft.com/office/powerpoint/2010/main" val="29479342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Design in the North-South Direction</a:t>
            </a:r>
          </a:p>
          <a:p>
            <a:pPr lvl="1"/>
            <a:r>
              <a:rPr lang="en-US" sz="2400" dirty="0"/>
              <a:t>Using ASCE 7-16 Equation 12.8-5, </a:t>
            </a:r>
            <a:r>
              <a:rPr lang="en-US" sz="2400" i="1" dirty="0"/>
              <a:t>C</a:t>
            </a:r>
            <a:r>
              <a:rPr lang="en-US" sz="2400" i="1" baseline="-25000" dirty="0"/>
              <a:t>s</a:t>
            </a:r>
            <a:r>
              <a:rPr lang="en-US" sz="2400" dirty="0"/>
              <a:t> must not be less than:</a:t>
            </a:r>
          </a:p>
          <a:p>
            <a:pPr marL="457200" lvl="1" indent="0">
              <a:buNone/>
            </a:pPr>
            <a:br>
              <a:rPr lang="en-US" sz="2400" dirty="0"/>
            </a:br>
            <a:r>
              <a:rPr lang="en-US" sz="2400" dirty="0"/>
              <a:t>    </a:t>
            </a:r>
            <a:r>
              <a:rPr lang="en-US" sz="2400" i="1" dirty="0"/>
              <a:t>C</a:t>
            </a:r>
            <a:r>
              <a:rPr lang="en-US" sz="2400" i="1" baseline="-25000" dirty="0"/>
              <a:t>s</a:t>
            </a:r>
            <a:r>
              <a:rPr lang="en-US" sz="2400" dirty="0"/>
              <a:t> = 0.044</a:t>
            </a:r>
            <a:r>
              <a:rPr lang="en-US" sz="2400" i="1" dirty="0"/>
              <a:t>I</a:t>
            </a:r>
            <a:r>
              <a:rPr lang="en-US" sz="2400" i="1" baseline="-25000" dirty="0"/>
              <a:t>e</a:t>
            </a:r>
            <a:r>
              <a:rPr lang="en-US" sz="2400" i="1" dirty="0"/>
              <a:t>S</a:t>
            </a:r>
            <a:r>
              <a:rPr lang="en-US" sz="2400" i="1" baseline="-25000" dirty="0"/>
              <a:t>DS</a:t>
            </a:r>
            <a:r>
              <a:rPr lang="en-US" sz="2400" dirty="0"/>
              <a:t> ≥ 0.01 = 0.044(1.25)(0.665) = 0.0366</a:t>
            </a:r>
          </a:p>
          <a:p>
            <a:pPr marL="457200" lvl="1" indent="0">
              <a:buNone/>
            </a:pPr>
            <a:endParaRPr lang="en-US" sz="2400" dirty="0"/>
          </a:p>
          <a:p>
            <a:pPr lvl="1"/>
            <a:r>
              <a:rPr lang="en-US" sz="2400" dirty="0"/>
              <a:t>ASCE 7-16</a:t>
            </a:r>
            <a:r>
              <a:rPr lang="en-US" sz="2400" i="1" dirty="0"/>
              <a:t> </a:t>
            </a:r>
            <a:r>
              <a:rPr lang="en-US" sz="2400" dirty="0"/>
              <a:t>Equation 12.8-3 controls; </a:t>
            </a:r>
            <a:r>
              <a:rPr lang="en-US" sz="2400" i="1" dirty="0"/>
              <a:t>C</a:t>
            </a:r>
            <a:r>
              <a:rPr lang="en-US" sz="2400" i="1" baseline="-25000" dirty="0"/>
              <a:t>s</a:t>
            </a:r>
            <a:r>
              <a:rPr lang="en-US" sz="2400" dirty="0"/>
              <a:t> = 0.143.</a:t>
            </a:r>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49</a:t>
            </a:fld>
            <a:endParaRPr lang="en-US" dirty="0"/>
          </a:p>
        </p:txBody>
      </p:sp>
    </p:spTree>
    <p:extLst>
      <p:ext uri="{BB962C8B-B14F-4D97-AF65-F5344CB8AC3E}">
        <p14:creationId xmlns:p14="http://schemas.microsoft.com/office/powerpoint/2010/main" val="3868722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vs. Nonstructural Components</a:t>
            </a:r>
          </a:p>
        </p:txBody>
      </p:sp>
      <p:sp>
        <p:nvSpPr>
          <p:cNvPr id="3" name="Content Placeholder 2"/>
          <p:cNvSpPr>
            <a:spLocks noGrp="1"/>
          </p:cNvSpPr>
          <p:nvPr>
            <p:ph idx="1"/>
          </p:nvPr>
        </p:nvSpPr>
        <p:spPr>
          <a:xfrm>
            <a:off x="661988" y="1604963"/>
            <a:ext cx="7772400" cy="1379537"/>
          </a:xfrm>
        </p:spPr>
        <p:txBody>
          <a:bodyPr/>
          <a:lstStyle/>
          <a:p>
            <a:pPr marL="342900" lvl="1" indent="-342900">
              <a:buClr>
                <a:schemeClr val="tx1"/>
              </a:buClr>
              <a:buFontTx/>
              <a:buChar char="•"/>
            </a:pPr>
            <a:r>
              <a:rPr lang="en-US" dirty="0"/>
              <a:t>Table 17-1 provides a simple method to determine the appropriate classification.  </a:t>
            </a:r>
            <a:endParaRPr lang="en-US" dirty="0">
              <a:ea typeface="+mn-ea"/>
              <a:cs typeface="+mn-cs"/>
            </a:endParaRPr>
          </a:p>
        </p:txBody>
      </p:sp>
      <p:graphicFrame>
        <p:nvGraphicFramePr>
          <p:cNvPr id="5" name="Table 4" descr="Slide 5 shows Table 17-1, which provides a simple method to determine if the structure in question is a nonbuilding structure or a nonstructural component.&#10;"/>
          <p:cNvGraphicFramePr>
            <a:graphicFrameLocks noGrp="1"/>
          </p:cNvGraphicFramePr>
          <p:nvPr>
            <p:extLst>
              <p:ext uri="{D42A27DB-BD31-4B8C-83A1-F6EECF244321}">
                <p14:modId xmlns:p14="http://schemas.microsoft.com/office/powerpoint/2010/main" val="1221019402"/>
              </p:ext>
            </p:extLst>
          </p:nvPr>
        </p:nvGraphicFramePr>
        <p:xfrm>
          <a:off x="821266" y="3024664"/>
          <a:ext cx="7550572" cy="2388304"/>
        </p:xfrm>
        <a:graphic>
          <a:graphicData uri="http://schemas.openxmlformats.org/drawingml/2006/table">
            <a:tbl>
              <a:tblPr firstRow="1">
                <a:tableStyleId>{5C22544A-7EE6-4342-B048-85BDC9FD1C3A}</a:tableStyleId>
              </a:tblPr>
              <a:tblGrid>
                <a:gridCol w="1176867">
                  <a:extLst>
                    <a:ext uri="{9D8B030D-6E8A-4147-A177-3AD203B41FA5}">
                      <a16:colId xmlns:a16="http://schemas.microsoft.com/office/drawing/2014/main" val="20000"/>
                    </a:ext>
                  </a:extLst>
                </a:gridCol>
                <a:gridCol w="3302000">
                  <a:extLst>
                    <a:ext uri="{9D8B030D-6E8A-4147-A177-3AD203B41FA5}">
                      <a16:colId xmlns:a16="http://schemas.microsoft.com/office/drawing/2014/main" val="20001"/>
                    </a:ext>
                  </a:extLst>
                </a:gridCol>
                <a:gridCol w="3071705">
                  <a:extLst>
                    <a:ext uri="{9D8B030D-6E8A-4147-A177-3AD203B41FA5}">
                      <a16:colId xmlns:a16="http://schemas.microsoft.com/office/drawing/2014/main" val="20002"/>
                    </a:ext>
                  </a:extLst>
                </a:gridCol>
              </a:tblGrid>
              <a:tr h="331357">
                <a:tc gridSpan="3">
                  <a:txBody>
                    <a:bodyPr/>
                    <a:lstStyle/>
                    <a:p>
                      <a:pPr marL="0" marR="0" algn="l">
                        <a:spcBef>
                          <a:spcPts val="400"/>
                        </a:spcBef>
                        <a:spcAft>
                          <a:spcPts val="360"/>
                        </a:spcAft>
                      </a:pPr>
                      <a:r>
                        <a:rPr lang="en-US" sz="1600" dirty="0">
                          <a:effectLst/>
                        </a:rPr>
                        <a:t>Table 17-1  Applicability of the Chapters of the </a:t>
                      </a:r>
                      <a:r>
                        <a:rPr lang="en-US" sz="1600" i="1" dirty="0">
                          <a:effectLst/>
                        </a:rPr>
                        <a:t>Standard</a:t>
                      </a:r>
                      <a:endParaRPr lang="en-US" sz="1600" i="1" dirty="0">
                        <a:effectLst/>
                        <a:latin typeface="Times New Roman"/>
                        <a:ea typeface="Calibri"/>
                      </a:endParaRPr>
                    </a:p>
                  </a:txBody>
                  <a:tcPr marL="36195" marR="36195"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31357">
                <a:tc rowSpan="2">
                  <a:txBody>
                    <a:bodyPr/>
                    <a:lstStyle/>
                    <a:p>
                      <a:pPr marL="0" marR="0" algn="ctr">
                        <a:spcBef>
                          <a:spcPts val="400"/>
                        </a:spcBef>
                        <a:spcAft>
                          <a:spcPts val="360"/>
                        </a:spcAft>
                      </a:pPr>
                      <a:r>
                        <a:rPr lang="en-US" sz="1600" dirty="0">
                          <a:effectLst/>
                        </a:rPr>
                        <a:t>Supporting Structure</a:t>
                      </a:r>
                      <a:endParaRPr lang="en-US" sz="1600" dirty="0">
                        <a:effectLst/>
                        <a:latin typeface="Times New Roman"/>
                        <a:ea typeface="Calibri"/>
                      </a:endParaRPr>
                    </a:p>
                  </a:txBody>
                  <a:tcPr marL="36195" marR="36195" marT="0" marB="0" anchor="ctr"/>
                </a:tc>
                <a:tc gridSpan="2">
                  <a:txBody>
                    <a:bodyPr/>
                    <a:lstStyle/>
                    <a:p>
                      <a:pPr marL="0" marR="0" algn="ctr">
                        <a:spcBef>
                          <a:spcPts val="400"/>
                        </a:spcBef>
                        <a:spcAft>
                          <a:spcPts val="360"/>
                        </a:spcAft>
                      </a:pPr>
                      <a:r>
                        <a:rPr lang="en-US" sz="1600" dirty="0">
                          <a:effectLst/>
                        </a:rPr>
                        <a:t>Supported Item</a:t>
                      </a:r>
                      <a:endParaRPr lang="en-US" sz="1600" dirty="0">
                        <a:effectLst/>
                        <a:latin typeface="Times New Roman"/>
                        <a:ea typeface="Calibri"/>
                      </a:endParaRPr>
                    </a:p>
                  </a:txBody>
                  <a:tcPr marL="36195" marR="36195" marT="0" marB="0" anchor="ctr"/>
                </a:tc>
                <a:tc hMerge="1">
                  <a:txBody>
                    <a:bodyPr/>
                    <a:lstStyle/>
                    <a:p>
                      <a:endParaRPr lang="en-US"/>
                    </a:p>
                  </a:txBody>
                  <a:tcPr/>
                </a:tc>
                <a:extLst>
                  <a:ext uri="{0D108BD9-81ED-4DB2-BD59-A6C34878D82A}">
                    <a16:rowId xmlns:a16="http://schemas.microsoft.com/office/drawing/2014/main" val="10001"/>
                  </a:ext>
                </a:extLst>
              </a:tr>
              <a:tr h="331357">
                <a:tc vMerge="1">
                  <a:txBody>
                    <a:bodyPr/>
                    <a:lstStyle/>
                    <a:p>
                      <a:endParaRPr lang="en-US"/>
                    </a:p>
                  </a:txBody>
                  <a:tcPr/>
                </a:tc>
                <a:tc>
                  <a:txBody>
                    <a:bodyPr/>
                    <a:lstStyle/>
                    <a:p>
                      <a:pPr marL="0" marR="0" algn="ctr">
                        <a:spcBef>
                          <a:spcPts val="400"/>
                        </a:spcBef>
                        <a:spcAft>
                          <a:spcPts val="360"/>
                        </a:spcAft>
                      </a:pPr>
                      <a:r>
                        <a:rPr lang="en-US" sz="1600" dirty="0">
                          <a:effectLst/>
                        </a:rPr>
                        <a:t>Nonstructural Component</a:t>
                      </a:r>
                      <a:endParaRPr lang="en-US" sz="1600" dirty="0">
                        <a:effectLst/>
                        <a:latin typeface="Times New Roman"/>
                        <a:ea typeface="Calibri"/>
                      </a:endParaRPr>
                    </a:p>
                  </a:txBody>
                  <a:tcPr marL="36195" marR="36195" marT="0" marB="0" anchor="ctr"/>
                </a:tc>
                <a:tc>
                  <a:txBody>
                    <a:bodyPr/>
                    <a:lstStyle/>
                    <a:p>
                      <a:pPr marL="0" marR="0" algn="ctr">
                        <a:spcBef>
                          <a:spcPts val="400"/>
                        </a:spcBef>
                        <a:spcAft>
                          <a:spcPts val="360"/>
                        </a:spcAft>
                      </a:pPr>
                      <a:r>
                        <a:rPr lang="en-US" sz="1600" dirty="0">
                          <a:effectLst/>
                        </a:rPr>
                        <a:t>Nonbuilding Structure</a:t>
                      </a:r>
                      <a:endParaRPr lang="en-US" sz="1600" dirty="0">
                        <a:effectLst/>
                        <a:latin typeface="Times New Roman"/>
                        <a:ea typeface="Calibri"/>
                      </a:endParaRPr>
                    </a:p>
                  </a:txBody>
                  <a:tcPr marL="36195" marR="36195" marT="0" marB="0" anchor="ctr"/>
                </a:tc>
                <a:extLst>
                  <a:ext uri="{0D108BD9-81ED-4DB2-BD59-A6C34878D82A}">
                    <a16:rowId xmlns:a16="http://schemas.microsoft.com/office/drawing/2014/main" val="10002"/>
                  </a:ext>
                </a:extLst>
              </a:tr>
              <a:tr h="662713">
                <a:tc>
                  <a:txBody>
                    <a:bodyPr/>
                    <a:lstStyle/>
                    <a:p>
                      <a:pPr marL="0" marR="0" algn="l">
                        <a:spcBef>
                          <a:spcPts val="400"/>
                        </a:spcBef>
                        <a:spcAft>
                          <a:spcPts val="360"/>
                        </a:spcAft>
                      </a:pPr>
                      <a:r>
                        <a:rPr lang="en-US" sz="1600" dirty="0">
                          <a:effectLst/>
                        </a:rPr>
                        <a:t>Building</a:t>
                      </a:r>
                      <a:endParaRPr lang="en-US" sz="1600" dirty="0">
                        <a:effectLst/>
                        <a:latin typeface="Times New Roman"/>
                        <a:ea typeface="Calibri"/>
                      </a:endParaRPr>
                    </a:p>
                  </a:txBody>
                  <a:tcPr marL="36195" marR="36195" marT="0" marB="0" anchor="ctr"/>
                </a:tc>
                <a:tc>
                  <a:txBody>
                    <a:bodyPr/>
                    <a:lstStyle/>
                    <a:p>
                      <a:pPr marL="0" marR="0" algn="l">
                        <a:spcBef>
                          <a:spcPts val="400"/>
                        </a:spcBef>
                        <a:spcAft>
                          <a:spcPts val="0"/>
                        </a:spcAft>
                        <a:tabLst>
                          <a:tab pos="228600" algn="l"/>
                          <a:tab pos="457200" algn="l"/>
                        </a:tabLst>
                      </a:pPr>
                      <a:r>
                        <a:rPr lang="en-US" sz="1600" dirty="0">
                          <a:effectLst/>
                        </a:rPr>
                        <a:t>Chapter 12 for supporting structure; </a:t>
                      </a:r>
                      <a:br>
                        <a:rPr lang="en-US" sz="1600" dirty="0">
                          <a:effectLst/>
                        </a:rPr>
                      </a:br>
                      <a:r>
                        <a:rPr lang="en-US" sz="1600" dirty="0">
                          <a:effectLst/>
                        </a:rPr>
                        <a:t>Chapter 13 for supported item</a:t>
                      </a:r>
                      <a:endParaRPr lang="en-US" sz="1600" dirty="0">
                        <a:effectLst/>
                        <a:latin typeface="Times New Roman"/>
                        <a:ea typeface="Calibri"/>
                      </a:endParaRPr>
                    </a:p>
                  </a:txBody>
                  <a:tcPr marL="36195" marR="36195" marT="0" marB="0" anchor="ctr"/>
                </a:tc>
                <a:tc>
                  <a:txBody>
                    <a:bodyPr/>
                    <a:lstStyle/>
                    <a:p>
                      <a:pPr marL="0" marR="0" algn="l">
                        <a:spcBef>
                          <a:spcPts val="400"/>
                        </a:spcBef>
                        <a:spcAft>
                          <a:spcPts val="0"/>
                        </a:spcAft>
                        <a:tabLst>
                          <a:tab pos="0" algn="l"/>
                          <a:tab pos="228600" algn="l"/>
                          <a:tab pos="457200" algn="l"/>
                        </a:tabLst>
                      </a:pPr>
                      <a:r>
                        <a:rPr lang="en-US" sz="1600" dirty="0">
                          <a:effectLst/>
                        </a:rPr>
                        <a:t>Chapter 12 for supporting structure; </a:t>
                      </a:r>
                      <a:br>
                        <a:rPr lang="en-US" sz="1600" dirty="0">
                          <a:effectLst/>
                        </a:rPr>
                      </a:br>
                      <a:r>
                        <a:rPr lang="en-US" sz="1600" dirty="0">
                          <a:effectLst/>
                        </a:rPr>
                        <a:t>Chapter 15 for supported item</a:t>
                      </a:r>
                      <a:endParaRPr lang="en-US" sz="1600" dirty="0">
                        <a:effectLst/>
                        <a:latin typeface="Times New Roman"/>
                        <a:ea typeface="Calibri"/>
                      </a:endParaRPr>
                    </a:p>
                  </a:txBody>
                  <a:tcPr marL="36195" marR="36195" marT="0" marB="0" anchor="ctr"/>
                </a:tc>
                <a:extLst>
                  <a:ext uri="{0D108BD9-81ED-4DB2-BD59-A6C34878D82A}">
                    <a16:rowId xmlns:a16="http://schemas.microsoft.com/office/drawing/2014/main" val="10003"/>
                  </a:ext>
                </a:extLst>
              </a:tr>
              <a:tr h="662713">
                <a:tc>
                  <a:txBody>
                    <a:bodyPr/>
                    <a:lstStyle/>
                    <a:p>
                      <a:pPr marL="0" marR="0" algn="l">
                        <a:spcBef>
                          <a:spcPts val="400"/>
                        </a:spcBef>
                        <a:spcAft>
                          <a:spcPts val="360"/>
                        </a:spcAft>
                        <a:tabLst>
                          <a:tab pos="0" algn="l"/>
                          <a:tab pos="228600" algn="l"/>
                          <a:tab pos="457200" algn="l"/>
                        </a:tabLst>
                      </a:pPr>
                      <a:r>
                        <a:rPr lang="en-US" sz="1600" dirty="0">
                          <a:effectLst/>
                        </a:rPr>
                        <a:t>Nonbuilding</a:t>
                      </a:r>
                      <a:endParaRPr lang="en-US" sz="1600" dirty="0">
                        <a:effectLst/>
                        <a:latin typeface="Times New Roman"/>
                        <a:ea typeface="Calibri"/>
                      </a:endParaRPr>
                    </a:p>
                  </a:txBody>
                  <a:tcPr marL="36195" marR="36195" marT="0" marB="0" anchor="ctr"/>
                </a:tc>
                <a:tc>
                  <a:txBody>
                    <a:bodyPr/>
                    <a:lstStyle/>
                    <a:p>
                      <a:pPr marL="0" marR="0" algn="l">
                        <a:spcBef>
                          <a:spcPts val="400"/>
                        </a:spcBef>
                        <a:spcAft>
                          <a:spcPts val="360"/>
                        </a:spcAft>
                        <a:tabLst>
                          <a:tab pos="0" algn="l"/>
                          <a:tab pos="228600" algn="l"/>
                          <a:tab pos="457200" algn="l"/>
                        </a:tabLst>
                      </a:pPr>
                      <a:r>
                        <a:rPr lang="en-US" sz="1600" dirty="0">
                          <a:effectLst/>
                        </a:rPr>
                        <a:t>Chapter 15 for supporting structure; </a:t>
                      </a:r>
                      <a:br>
                        <a:rPr lang="en-US" sz="1600" dirty="0">
                          <a:effectLst/>
                        </a:rPr>
                      </a:br>
                      <a:r>
                        <a:rPr lang="en-US" sz="1600" dirty="0">
                          <a:effectLst/>
                        </a:rPr>
                        <a:t>Chapter 13 for supported item</a:t>
                      </a:r>
                      <a:endParaRPr lang="en-US" sz="1600" dirty="0">
                        <a:effectLst/>
                        <a:latin typeface="Times New Roman"/>
                        <a:ea typeface="Calibri"/>
                      </a:endParaRPr>
                    </a:p>
                  </a:txBody>
                  <a:tcPr marL="36195" marR="36195" marT="0" marB="0" anchor="ctr"/>
                </a:tc>
                <a:tc>
                  <a:txBody>
                    <a:bodyPr/>
                    <a:lstStyle/>
                    <a:p>
                      <a:pPr marL="0" marR="0" algn="l">
                        <a:spcBef>
                          <a:spcPts val="400"/>
                        </a:spcBef>
                        <a:spcAft>
                          <a:spcPts val="360"/>
                        </a:spcAft>
                        <a:tabLst>
                          <a:tab pos="0" algn="l"/>
                          <a:tab pos="228600" algn="l"/>
                          <a:tab pos="457200" algn="l"/>
                        </a:tabLst>
                      </a:pPr>
                      <a:r>
                        <a:rPr lang="en-US" sz="1600" dirty="0">
                          <a:effectLst/>
                        </a:rPr>
                        <a:t>Chapter 15 for both supporting structure and supported item</a:t>
                      </a:r>
                      <a:endParaRPr lang="en-US" sz="1600" dirty="0">
                        <a:effectLst/>
                        <a:latin typeface="Times New Roman"/>
                        <a:ea typeface="Calibri"/>
                      </a:endParaRPr>
                    </a:p>
                  </a:txBody>
                  <a:tcPr marL="36195" marR="36195" marT="0" marB="0" anchor="ctr"/>
                </a:tc>
                <a:extLst>
                  <a:ext uri="{0D108BD9-81ED-4DB2-BD59-A6C34878D82A}">
                    <a16:rowId xmlns:a16="http://schemas.microsoft.com/office/drawing/2014/main" val="10004"/>
                  </a:ext>
                </a:extLst>
              </a:tr>
            </a:tbl>
          </a:graphicData>
        </a:graphic>
      </p:graphicFrame>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4"/>
          </p:nvPr>
        </p:nvSpPr>
        <p:spPr bwMode="auto">
          <a:xfrm>
            <a:off x="6647656" y="6394450"/>
            <a:ext cx="182959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Nonbuilding Structures - </a:t>
            </a:r>
            <a:fld id="{64B3D661-5C76-438E-A311-D2B5954B06D7}" type="slidenum">
              <a:rPr lang="en-US" smtClean="0"/>
              <a:pPr>
                <a:defRPr/>
              </a:pPr>
              <a:t>5</a:t>
            </a:fld>
            <a:endParaRPr lang="en-US" dirty="0"/>
          </a:p>
        </p:txBody>
      </p:sp>
    </p:spTree>
    <p:extLst>
      <p:ext uri="{BB962C8B-B14F-4D97-AF65-F5344CB8AC3E}">
        <p14:creationId xmlns:p14="http://schemas.microsoft.com/office/powerpoint/2010/main" val="9014989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Design in the North-South Direction</a:t>
            </a:r>
          </a:p>
          <a:p>
            <a:pPr lvl="1"/>
            <a:r>
              <a:rPr lang="en-US" sz="2400" dirty="0"/>
              <a:t>Seismic weight.  Calculate the total seismic weight, </a:t>
            </a:r>
            <a:r>
              <a:rPr lang="en-US" sz="2400" i="1" dirty="0"/>
              <a:t>W</a:t>
            </a:r>
            <a:r>
              <a:rPr lang="en-US" sz="2400" dirty="0"/>
              <a:t>, as follows:.</a:t>
            </a:r>
            <a:br>
              <a:rPr lang="en-US" sz="2400" dirty="0"/>
            </a:br>
            <a:br>
              <a:rPr lang="en-US" sz="2400" dirty="0"/>
            </a:br>
            <a:r>
              <a:rPr lang="en-US" sz="2000" i="1" dirty="0"/>
              <a:t>W</a:t>
            </a:r>
            <a:r>
              <a:rPr lang="en-US" sz="2000" dirty="0"/>
              <a:t> = </a:t>
            </a:r>
            <a:r>
              <a:rPr lang="en-US" sz="2000" i="1" dirty="0"/>
              <a:t>W</a:t>
            </a:r>
            <a:r>
              <a:rPr lang="en-US" sz="2000" i="1" baseline="-25000" dirty="0"/>
              <a:t>DL</a:t>
            </a:r>
            <a:r>
              <a:rPr lang="en-US" sz="2000" dirty="0"/>
              <a:t> + </a:t>
            </a:r>
            <a:r>
              <a:rPr lang="en-US" sz="2000" i="1" dirty="0"/>
              <a:t>W</a:t>
            </a:r>
            <a:r>
              <a:rPr lang="en-US" sz="2000" i="1" baseline="-25000" dirty="0"/>
              <a:t>Boiler</a:t>
            </a:r>
            <a:r>
              <a:rPr lang="en-US" sz="2000" dirty="0"/>
              <a:t> = 16,700 kips + 31,600 kips = 48,300 kips</a:t>
            </a:r>
            <a:br>
              <a:rPr lang="en-US" sz="2000" dirty="0"/>
            </a:br>
            <a:endParaRPr lang="en-US" sz="2000" dirty="0"/>
          </a:p>
          <a:p>
            <a:pPr lvl="1"/>
            <a:r>
              <a:rPr lang="en-US" sz="2400" dirty="0"/>
              <a:t>Base shear</a:t>
            </a:r>
            <a:r>
              <a:rPr lang="en-US" sz="2400" b="1" dirty="0"/>
              <a:t>.  </a:t>
            </a:r>
            <a:r>
              <a:rPr lang="en-US" sz="2400" dirty="0"/>
              <a:t>Using ASCE 7-16 Equation 12.8-1:</a:t>
            </a:r>
            <a:br>
              <a:rPr lang="en-US" sz="2400" dirty="0"/>
            </a:br>
            <a:br>
              <a:rPr lang="en-US" sz="2400" dirty="0"/>
            </a:br>
            <a:r>
              <a:rPr lang="en-US" sz="2000" i="1" dirty="0"/>
              <a:t>V</a:t>
            </a:r>
            <a:r>
              <a:rPr lang="en-US" sz="2000" dirty="0"/>
              <a:t> = </a:t>
            </a:r>
            <a:r>
              <a:rPr lang="en-US" sz="2000" i="1" dirty="0"/>
              <a:t>C</a:t>
            </a:r>
            <a:r>
              <a:rPr lang="en-US" sz="2000" i="1" baseline="-25000" dirty="0"/>
              <a:t>s</a:t>
            </a:r>
            <a:r>
              <a:rPr lang="en-US" sz="2000" i="1" dirty="0"/>
              <a:t>W</a:t>
            </a:r>
            <a:r>
              <a:rPr lang="en-US" sz="2000" dirty="0"/>
              <a:t> = 0.143(48,300 kips) = 6,907 kips</a:t>
            </a:r>
            <a:br>
              <a:rPr lang="en-US" sz="2400" dirty="0"/>
            </a:br>
            <a:endParaRPr lang="en-US" sz="2400" dirty="0"/>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50</a:t>
            </a:fld>
            <a:endParaRPr lang="en-US" dirty="0"/>
          </a:p>
        </p:txBody>
      </p:sp>
    </p:spTree>
    <p:extLst>
      <p:ext uri="{BB962C8B-B14F-4D97-AF65-F5344CB8AC3E}">
        <p14:creationId xmlns:p14="http://schemas.microsoft.com/office/powerpoint/2010/main" val="36414105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Redundancy Factor  </a:t>
            </a:r>
          </a:p>
          <a:p>
            <a:pPr lvl="1"/>
            <a:r>
              <a:rPr lang="en-US" sz="2400" dirty="0"/>
              <a:t>The structure meets the requirements of Condition b specified in ASCE 7-16 Section 12.3.4.2, because two bays of seismic force-resisting perimeter framing are provided in each orthogonal direction.  </a:t>
            </a:r>
          </a:p>
          <a:p>
            <a:pPr lvl="1"/>
            <a:r>
              <a:rPr lang="en-US" sz="2400" dirty="0"/>
              <a:t>Therefore, the redundancy factor, </a:t>
            </a:r>
            <a:r>
              <a:rPr lang="en-US" sz="2400" i="1" dirty="0">
                <a:sym typeface="Symbol"/>
              </a:rPr>
              <a:t></a:t>
            </a:r>
            <a:r>
              <a:rPr lang="en-US" sz="2400" dirty="0"/>
              <a:t>, is 1.0.</a:t>
            </a:r>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51</a:t>
            </a:fld>
            <a:endParaRPr lang="en-US" dirty="0"/>
          </a:p>
        </p:txBody>
      </p:sp>
    </p:spTree>
    <p:extLst>
      <p:ext uri="{BB962C8B-B14F-4D97-AF65-F5344CB8AC3E}">
        <p14:creationId xmlns:p14="http://schemas.microsoft.com/office/powerpoint/2010/main" val="17975991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Vertical Seismic, </a:t>
            </a:r>
            <a:r>
              <a:rPr lang="en-US" i="1" dirty="0"/>
              <a:t>E</a:t>
            </a:r>
            <a:r>
              <a:rPr lang="en-US" i="1" baseline="-25000" dirty="0"/>
              <a:t>v</a:t>
            </a:r>
          </a:p>
          <a:p>
            <a:pPr lvl="1"/>
            <a:r>
              <a:rPr lang="en-US" sz="2400" dirty="0"/>
              <a:t>ASCE 7-16 Section 15.1.4 requires that the design vertical response spectral acceleration, S</a:t>
            </a:r>
            <a:r>
              <a:rPr lang="en-US" sz="2400" baseline="-25000" dirty="0"/>
              <a:t>av</a:t>
            </a:r>
            <a:r>
              <a:rPr lang="en-US" sz="2400" dirty="0"/>
              <a:t>, be taken as the peak value from the response spectrum of ASCE 7-16 Section 11.9 for hanging structures and nonbuilding structures incorporating horizontal cantilevers.  </a:t>
            </a:r>
          </a:p>
          <a:p>
            <a:pPr lvl="1"/>
            <a:r>
              <a:rPr lang="en-US" sz="2400" dirty="0"/>
              <a:t>Using ASCE 7-16 Equation 11.9.2-3, the peak vertical response spectral acceleration at the MCE</a:t>
            </a:r>
            <a:r>
              <a:rPr lang="en-US" sz="2400" baseline="-25000" dirty="0"/>
              <a:t>R</a:t>
            </a:r>
            <a:r>
              <a:rPr lang="en-US" sz="2400" dirty="0"/>
              <a:t> is:</a:t>
            </a:r>
            <a:br>
              <a:rPr lang="en-US" sz="2400" dirty="0"/>
            </a:br>
            <a:endParaRPr lang="en-US" sz="2400" dirty="0"/>
          </a:p>
          <a:p>
            <a:pPr marL="457200" lvl="1" indent="0">
              <a:buNone/>
            </a:pPr>
            <a:r>
              <a:rPr lang="en-US" sz="2400" i="1" dirty="0"/>
              <a:t>	S</a:t>
            </a:r>
            <a:r>
              <a:rPr lang="en-US" sz="2400" i="1" baseline="-25000" dirty="0"/>
              <a:t>aMv</a:t>
            </a:r>
            <a:r>
              <a:rPr lang="en-US" sz="2400" i="1" dirty="0"/>
              <a:t> = 0.8C</a:t>
            </a:r>
            <a:r>
              <a:rPr lang="en-US" sz="2400" i="1" baseline="-25000" dirty="0"/>
              <a:t>v</a:t>
            </a:r>
            <a:r>
              <a:rPr lang="en-US" sz="2400" i="1" dirty="0"/>
              <a:t>S</a:t>
            </a:r>
            <a:r>
              <a:rPr lang="en-US" sz="2400" i="1" baseline="-25000" dirty="0"/>
              <a:t>MS</a:t>
            </a: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52</a:t>
            </a:fld>
            <a:endParaRPr lang="en-US" dirty="0"/>
          </a:p>
        </p:txBody>
      </p:sp>
    </p:spTree>
    <p:extLst>
      <p:ext uri="{BB962C8B-B14F-4D97-AF65-F5344CB8AC3E}">
        <p14:creationId xmlns:p14="http://schemas.microsoft.com/office/powerpoint/2010/main" val="3094525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Vertical Seismic, </a:t>
            </a:r>
            <a:r>
              <a:rPr lang="en-US" i="1" dirty="0"/>
              <a:t>E</a:t>
            </a:r>
            <a:r>
              <a:rPr lang="en-US" i="1" baseline="-25000" dirty="0"/>
              <a:t>v</a:t>
            </a:r>
          </a:p>
          <a:p>
            <a:pPr lvl="1"/>
            <a:r>
              <a:rPr lang="en-US" sz="2400" dirty="0"/>
              <a:t>The coefficient C</a:t>
            </a:r>
            <a:r>
              <a:rPr lang="en-US" sz="2400" baseline="-25000" dirty="0"/>
              <a:t>v</a:t>
            </a:r>
            <a:r>
              <a:rPr lang="en-US" sz="2400" dirty="0"/>
              <a:t> is determined from ASCE 7-16 Table 11.9.2-1 and is based on the value of S</a:t>
            </a:r>
            <a:r>
              <a:rPr lang="en-US" sz="2400" baseline="-25000" dirty="0"/>
              <a:t>S</a:t>
            </a:r>
            <a:r>
              <a:rPr lang="en-US" sz="2400" dirty="0"/>
              <a:t> and the site class.  </a:t>
            </a:r>
          </a:p>
          <a:p>
            <a:pPr lvl="1"/>
            <a:r>
              <a:rPr lang="en-US" sz="2400" dirty="0"/>
              <a:t>For this example, the value of C</a:t>
            </a:r>
            <a:r>
              <a:rPr lang="en-US" sz="2400" baseline="-25000" dirty="0"/>
              <a:t>v</a:t>
            </a:r>
            <a:r>
              <a:rPr lang="en-US" sz="2400" dirty="0"/>
              <a:t> is 1.23.  </a:t>
            </a:r>
          </a:p>
          <a:p>
            <a:pPr lvl="1"/>
            <a:r>
              <a:rPr lang="en-US" sz="2400" dirty="0"/>
              <a:t>According to ASCE 7-16 Section 11.9.3, the peak design vertical response spectral acceleration, S</a:t>
            </a:r>
            <a:r>
              <a:rPr lang="en-US" sz="2400" baseline="-25000" dirty="0"/>
              <a:t>av</a:t>
            </a:r>
            <a:r>
              <a:rPr lang="en-US" sz="2400" dirty="0"/>
              <a:t>, is taken as two-thirds of S</a:t>
            </a:r>
            <a:r>
              <a:rPr lang="en-US" sz="2400" baseline="-25000" dirty="0"/>
              <a:t>aMv</a:t>
            </a:r>
            <a:r>
              <a:rPr lang="en-US" sz="2400" dirty="0"/>
              <a:t> and is determined as follows:</a:t>
            </a:r>
            <a:br>
              <a:rPr lang="en-US" sz="2400" dirty="0"/>
            </a:br>
            <a:br>
              <a:rPr lang="en-US" sz="2400" dirty="0"/>
            </a:br>
            <a:r>
              <a:rPr lang="en-US" sz="2400" i="1" dirty="0"/>
              <a:t>S</a:t>
            </a:r>
            <a:r>
              <a:rPr lang="en-US" sz="2400" i="1" baseline="-25000" dirty="0"/>
              <a:t>av</a:t>
            </a:r>
            <a:r>
              <a:rPr lang="en-US" sz="2400" dirty="0"/>
              <a:t> = (2/3)</a:t>
            </a:r>
            <a:r>
              <a:rPr lang="en-US" sz="2400" i="1" dirty="0"/>
              <a:t>S</a:t>
            </a:r>
            <a:r>
              <a:rPr lang="en-US" sz="2400" i="1" baseline="-25000" dirty="0"/>
              <a:t>MS</a:t>
            </a:r>
            <a:r>
              <a:rPr lang="en-US" sz="2400" dirty="0"/>
              <a:t>(0.8)(1.23) = 0.665(0.8)(1.23) = 0.654</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53</a:t>
            </a:fld>
            <a:endParaRPr lang="en-US" dirty="0"/>
          </a:p>
        </p:txBody>
      </p:sp>
    </p:spTree>
    <p:extLst>
      <p:ext uri="{BB962C8B-B14F-4D97-AF65-F5344CB8AC3E}">
        <p14:creationId xmlns:p14="http://schemas.microsoft.com/office/powerpoint/2010/main" val="26739454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8253412" cy="4704398"/>
              </a:xfrm>
            </p:spPr>
            <p:txBody>
              <a:bodyPr/>
              <a:lstStyle/>
              <a:p>
                <a:r>
                  <a:rPr lang="en-US" dirty="0"/>
                  <a:t>Design in the East-West Direction</a:t>
                </a:r>
                <a:endParaRPr lang="en-US" i="1" baseline="-25000" dirty="0"/>
              </a:p>
              <a:p>
                <a:pPr lvl="1"/>
                <a:r>
                  <a:rPr lang="en-US" sz="2400" dirty="0"/>
                  <a:t>Seismic response coefficient.  Using ASCE 7-16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0.665</m:t>
                        </m:r>
                      </m:num>
                      <m:den>
                        <m:f>
                          <m:fPr>
                            <m:type m:val="lin"/>
                            <m:ctrlPr>
                              <a:rPr lang="en-US" sz="2400" i="1">
                                <a:latin typeface="Cambria Math" panose="02040503050406030204" pitchFamily="18" charset="0"/>
                              </a:rPr>
                            </m:ctrlPr>
                          </m:fPr>
                          <m:num>
                            <m:r>
                              <a:rPr lang="en-US" sz="2400" i="1">
                                <a:latin typeface="Cambria Math"/>
                              </a:rPr>
                              <m:t>1.5</m:t>
                            </m:r>
                          </m:num>
                          <m:den>
                            <m:r>
                              <a:rPr lang="en-US" sz="2400" i="1">
                                <a:latin typeface="Cambria Math"/>
                              </a:rPr>
                              <m:t>1.25</m:t>
                            </m:r>
                          </m:den>
                        </m:f>
                      </m:den>
                    </m:f>
                    <m:r>
                      <a:rPr lang="en-US" sz="2400" i="1">
                        <a:latin typeface="Cambria Math"/>
                      </a:rPr>
                      <m:t>=0.554</m:t>
                    </m:r>
                  </m:oMath>
                </a14:m>
                <a:br>
                  <a:rPr lang="en-US" sz="2400" dirty="0"/>
                </a:br>
                <a:endParaRPr lang="en-US" sz="2400" dirty="0"/>
              </a:p>
              <a:p>
                <a:pPr lvl="1"/>
                <a:r>
                  <a:rPr lang="en-US" sz="2400" dirty="0"/>
                  <a:t>From analysis, </a:t>
                </a:r>
                <a:r>
                  <a:rPr lang="en-US" sz="2400" i="1" dirty="0"/>
                  <a:t>T</a:t>
                </a:r>
                <a:r>
                  <a:rPr lang="en-US" sz="2400" dirty="0"/>
                  <a:t> = 2.60 seconds.  Using ASCE 7-16</a:t>
                </a:r>
                <a:r>
                  <a:rPr lang="en-US" sz="2400" i="1" dirty="0"/>
                  <a:t> </a:t>
                </a:r>
                <a:r>
                  <a:rPr lang="en-US" sz="2400" dirty="0"/>
                  <a:t>Equation 12.8-3, </a:t>
                </a:r>
                <a:r>
                  <a:rPr lang="en-US" sz="2400" i="1" dirty="0"/>
                  <a:t>C</a:t>
                </a:r>
                <a:r>
                  <a:rPr lang="en-US" sz="2400" i="1" baseline="-25000" dirty="0"/>
                  <a:t>s</a:t>
                </a:r>
                <a:r>
                  <a:rPr lang="en-US" sz="2400" dirty="0"/>
                  <a:t> does not need to exceed:</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m:t>
                            </m:r>
                            <m:r>
                              <a:rPr lang="en-US" sz="2400" i="1">
                                <a:latin typeface="Cambria Math"/>
                              </a:rPr>
                              <m:t>1</m:t>
                            </m:r>
                          </m:sub>
                        </m:sSub>
                      </m:num>
                      <m:den>
                        <m:r>
                          <a:rPr lang="en-US" sz="2400" i="1">
                            <a:latin typeface="Cambria Math"/>
                          </a:rPr>
                          <m:t>𝑇</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e>
                        </m:d>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0.327</m:t>
                        </m:r>
                      </m:num>
                      <m:den>
                        <m:r>
                          <a:rPr lang="en-US" sz="2400" i="1">
                            <a:latin typeface="Cambria Math"/>
                          </a:rPr>
                          <m:t>2.60</m:t>
                        </m:r>
                        <m:d>
                          <m:dPr>
                            <m:ctrlPr>
                              <a:rPr lang="en-US" sz="2400" i="1">
                                <a:latin typeface="Cambria Math" panose="02040503050406030204" pitchFamily="18" charset="0"/>
                              </a:rPr>
                            </m:ctrlPr>
                          </m:dPr>
                          <m:e>
                            <m:f>
                              <m:fPr>
                                <m:type m:val="lin"/>
                                <m:ctrlPr>
                                  <a:rPr lang="en-US" sz="2400" i="1">
                                    <a:latin typeface="Cambria Math" panose="02040503050406030204" pitchFamily="18" charset="0"/>
                                  </a:rPr>
                                </m:ctrlPr>
                              </m:fPr>
                              <m:num>
                                <m:r>
                                  <a:rPr lang="en-US" sz="2400" i="1">
                                    <a:latin typeface="Cambria Math"/>
                                  </a:rPr>
                                  <m:t>1.5</m:t>
                                </m:r>
                              </m:num>
                              <m:den>
                                <m:r>
                                  <a:rPr lang="en-US" sz="2400" i="1">
                                    <a:latin typeface="Cambria Math"/>
                                  </a:rPr>
                                  <m:t>1.25</m:t>
                                </m:r>
                              </m:den>
                            </m:f>
                          </m:e>
                        </m:d>
                      </m:den>
                    </m:f>
                    <m:r>
                      <a:rPr lang="en-US" sz="2400" i="1">
                        <a:latin typeface="Cambria Math"/>
                      </a:rPr>
                      <m:t>=0.105</m:t>
                    </m:r>
                  </m:oMath>
                </a14:m>
                <a:br>
                  <a:rPr lang="en-US" sz="2400" dirty="0"/>
                </a:br>
                <a:br>
                  <a:rPr lang="en-US" sz="2400" dirty="0"/>
                </a:b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8253412" cy="4704398"/>
              </a:xfrm>
              <a:blipFill rotWithShape="1">
                <a:blip r:embed="rId3"/>
                <a:stretch>
                  <a:fillRect l="-1329" t="-1295"/>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54</a:t>
            </a:fld>
            <a:endParaRPr lang="en-US" dirty="0"/>
          </a:p>
        </p:txBody>
      </p:sp>
    </p:spTree>
    <p:extLst>
      <p:ext uri="{BB962C8B-B14F-4D97-AF65-F5344CB8AC3E}">
        <p14:creationId xmlns:p14="http://schemas.microsoft.com/office/powerpoint/2010/main" val="16101706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704398"/>
          </a:xfrm>
        </p:spPr>
        <p:txBody>
          <a:bodyPr/>
          <a:lstStyle/>
          <a:p>
            <a:r>
              <a:rPr lang="en-US" dirty="0"/>
              <a:t>Design in the East-West Direction</a:t>
            </a:r>
            <a:endParaRPr lang="en-US" i="1" baseline="-25000" dirty="0"/>
          </a:p>
          <a:p>
            <a:pPr lvl="1"/>
            <a:r>
              <a:rPr lang="en-US" sz="2400" dirty="0"/>
              <a:t>Using </a:t>
            </a:r>
            <a:r>
              <a:rPr lang="en-US" sz="2400" i="1" dirty="0"/>
              <a:t>Standard</a:t>
            </a:r>
            <a:r>
              <a:rPr lang="en-US" sz="2400" dirty="0"/>
              <a:t> Equation 12.8-5, </a:t>
            </a:r>
            <a:r>
              <a:rPr lang="en-US" sz="2400" i="1" dirty="0"/>
              <a:t>C</a:t>
            </a:r>
            <a:r>
              <a:rPr lang="en-US" sz="2400" i="1" baseline="-25000" dirty="0"/>
              <a:t>s</a:t>
            </a:r>
            <a:r>
              <a:rPr lang="en-US" sz="2400" dirty="0"/>
              <a:t> must not be less than:</a:t>
            </a:r>
            <a:br>
              <a:rPr lang="en-US" sz="2400" dirty="0"/>
            </a:br>
            <a:br>
              <a:rPr lang="en-US" sz="2400" dirty="0"/>
            </a:br>
            <a:r>
              <a:rPr lang="en-US" sz="2400" i="1" dirty="0"/>
              <a:t>C</a:t>
            </a:r>
            <a:r>
              <a:rPr lang="en-US" sz="2400" i="1" baseline="-25000" dirty="0"/>
              <a:t>s</a:t>
            </a:r>
            <a:r>
              <a:rPr lang="en-US" sz="2400" dirty="0"/>
              <a:t> = 0.044</a:t>
            </a:r>
            <a:r>
              <a:rPr lang="en-US" sz="2400" i="1" dirty="0"/>
              <a:t>I</a:t>
            </a:r>
            <a:r>
              <a:rPr lang="en-US" sz="2400" i="1" baseline="-25000" dirty="0"/>
              <a:t>e</a:t>
            </a:r>
            <a:r>
              <a:rPr lang="en-US" sz="2400" i="1" dirty="0"/>
              <a:t>S</a:t>
            </a:r>
            <a:r>
              <a:rPr lang="en-US" sz="2400" i="1" baseline="-25000" dirty="0"/>
              <a:t>DS</a:t>
            </a:r>
            <a:r>
              <a:rPr lang="en-US" sz="2400" dirty="0"/>
              <a:t> ≥ 0.01 = 0.044(1.25)(0.665) = 0.0366</a:t>
            </a:r>
            <a:br>
              <a:rPr lang="en-US" sz="2400" dirty="0"/>
            </a:br>
            <a:endParaRPr lang="en-US" sz="2400" dirty="0"/>
          </a:p>
          <a:p>
            <a:pPr lvl="1"/>
            <a:r>
              <a:rPr lang="en-US" sz="2400" dirty="0"/>
              <a:t>ASCE 7-16</a:t>
            </a:r>
            <a:r>
              <a:rPr lang="en-US" sz="2400" i="1" dirty="0"/>
              <a:t> </a:t>
            </a:r>
            <a:r>
              <a:rPr lang="en-US" sz="2400" dirty="0"/>
              <a:t>Equation 12.8-3 controls; </a:t>
            </a:r>
            <a:r>
              <a:rPr lang="en-US" sz="2400" i="1" dirty="0"/>
              <a:t>C</a:t>
            </a:r>
            <a:r>
              <a:rPr lang="en-US" sz="2400" i="1" baseline="-25000" dirty="0"/>
              <a:t>s</a:t>
            </a:r>
            <a:r>
              <a:rPr lang="en-US" sz="2400" dirty="0"/>
              <a:t> = 0.105.</a:t>
            </a:r>
            <a:br>
              <a:rPr lang="en-US" sz="2400" dirty="0"/>
            </a:br>
            <a:br>
              <a:rPr lang="en-US" sz="2400" dirty="0"/>
            </a:br>
            <a:br>
              <a:rPr lang="en-US" sz="2400" dirty="0"/>
            </a:b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55</a:t>
            </a:fld>
            <a:endParaRPr lang="en-US" dirty="0"/>
          </a:p>
        </p:txBody>
      </p:sp>
    </p:spTree>
    <p:extLst>
      <p:ext uri="{BB962C8B-B14F-4D97-AF65-F5344CB8AC3E}">
        <p14:creationId xmlns:p14="http://schemas.microsoft.com/office/powerpoint/2010/main" val="27189543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704398"/>
          </a:xfrm>
        </p:spPr>
        <p:txBody>
          <a:bodyPr/>
          <a:lstStyle/>
          <a:p>
            <a:r>
              <a:rPr lang="en-US" dirty="0"/>
              <a:t>Design in the East-West Direction</a:t>
            </a:r>
            <a:endParaRPr lang="en-US" i="1" baseline="-25000" dirty="0"/>
          </a:p>
          <a:p>
            <a:pPr lvl="1"/>
            <a:r>
              <a:rPr lang="en-US" sz="2400" dirty="0"/>
              <a:t>Seismic weight.  Calculate the total seismic weight, </a:t>
            </a:r>
            <a:r>
              <a:rPr lang="en-US" sz="2400" i="1" dirty="0"/>
              <a:t>W,</a:t>
            </a:r>
            <a:r>
              <a:rPr lang="en-US" sz="2400" dirty="0"/>
              <a:t> as follows:</a:t>
            </a:r>
            <a:br>
              <a:rPr lang="en-US" sz="2400" dirty="0"/>
            </a:br>
            <a:r>
              <a:rPr lang="en-US" dirty="0"/>
              <a:t> </a:t>
            </a:r>
          </a:p>
          <a:p>
            <a:pPr marL="0" indent="0">
              <a:buNone/>
            </a:pPr>
            <a:r>
              <a:rPr lang="en-US" sz="2400" i="1" dirty="0"/>
              <a:t>W</a:t>
            </a:r>
            <a:r>
              <a:rPr lang="en-US" sz="2400" dirty="0"/>
              <a:t> = </a:t>
            </a:r>
            <a:r>
              <a:rPr lang="en-US" sz="2400" i="1" dirty="0"/>
              <a:t>W</a:t>
            </a:r>
            <a:r>
              <a:rPr lang="en-US" sz="2400" i="1" baseline="-25000" dirty="0"/>
              <a:t>DL</a:t>
            </a:r>
            <a:r>
              <a:rPr lang="en-US" sz="2400" dirty="0"/>
              <a:t> + </a:t>
            </a:r>
            <a:r>
              <a:rPr lang="en-US" sz="2400" i="1" dirty="0"/>
              <a:t>W</a:t>
            </a:r>
            <a:r>
              <a:rPr lang="en-US" sz="2400" i="1" baseline="-25000" dirty="0"/>
              <a:t>Boiler</a:t>
            </a:r>
            <a:r>
              <a:rPr lang="en-US" sz="2400" dirty="0"/>
              <a:t> = 16,700 kips + 31,600 kips = 48,300 kips</a:t>
            </a:r>
            <a:br>
              <a:rPr lang="en-US" sz="2400" dirty="0"/>
            </a:br>
            <a:endParaRPr lang="en-US" sz="2400" dirty="0"/>
          </a:p>
          <a:p>
            <a:pPr lvl="1"/>
            <a:r>
              <a:rPr lang="en-US" sz="2400" dirty="0"/>
              <a:t>Base shear.  Using ASCE 7-16 Equation 12.8-1:</a:t>
            </a:r>
          </a:p>
          <a:p>
            <a:pPr marL="0" indent="0">
              <a:buNone/>
            </a:pPr>
            <a:r>
              <a:rPr lang="en-US" sz="2400" dirty="0"/>
              <a:t> </a:t>
            </a:r>
          </a:p>
          <a:p>
            <a:pPr marL="0" indent="0">
              <a:buNone/>
            </a:pPr>
            <a:r>
              <a:rPr lang="en-US" sz="2400" i="1" dirty="0"/>
              <a:t>	V</a:t>
            </a:r>
            <a:r>
              <a:rPr lang="en-US" sz="2400" dirty="0"/>
              <a:t> = </a:t>
            </a:r>
            <a:r>
              <a:rPr lang="en-US" sz="2400" i="1" dirty="0"/>
              <a:t>C</a:t>
            </a:r>
            <a:r>
              <a:rPr lang="en-US" sz="2400" i="1" baseline="-25000" dirty="0"/>
              <a:t>s</a:t>
            </a:r>
            <a:r>
              <a:rPr lang="en-US" sz="2400" i="1" dirty="0"/>
              <a:t>W</a:t>
            </a:r>
            <a:r>
              <a:rPr lang="en-US" sz="2400" dirty="0"/>
              <a:t> = 0.105(48,300 kips) = 5072 kips</a:t>
            </a:r>
          </a:p>
          <a:p>
            <a:pPr marL="457200" lvl="1" indent="0">
              <a:buNone/>
            </a:pPr>
            <a:br>
              <a:rPr lang="en-US" sz="2400" dirty="0"/>
            </a:br>
            <a:br>
              <a:rPr lang="en-US" sz="2400" dirty="0"/>
            </a:b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56</a:t>
            </a:fld>
            <a:endParaRPr lang="en-US" dirty="0"/>
          </a:p>
        </p:txBody>
      </p:sp>
    </p:spTree>
    <p:extLst>
      <p:ext uri="{BB962C8B-B14F-4D97-AF65-F5344CB8AC3E}">
        <p14:creationId xmlns:p14="http://schemas.microsoft.com/office/powerpoint/2010/main" val="33726769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77229" y="2720658"/>
            <a:ext cx="3910012" cy="1443038"/>
          </a:xfrm>
        </p:spPr>
        <p:txBody>
          <a:bodyPr/>
          <a:lstStyle/>
          <a:p>
            <a:pPr>
              <a:buClr>
                <a:schemeClr val="accent2"/>
              </a:buClr>
            </a:pPr>
            <a:r>
              <a:rPr lang="en-US" dirty="0">
                <a:solidFill>
                  <a:srgbClr val="000000"/>
                </a:solidFill>
              </a:rPr>
              <a:t>Example 17.5 Pier/Wharf Design</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57</a:t>
            </a:fld>
            <a:endParaRPr lang="en-US" dirty="0"/>
          </a:p>
        </p:txBody>
      </p:sp>
      <p:grpSp>
        <p:nvGrpSpPr>
          <p:cNvPr id="7" name="Group 6" descr="Slide 57 shows Example 17.5 – Pier/Wharf Design. The illustration shows two figures.  The top figure is a plan view of the pier showing two rows of four piles each running in the north-south direction.  The two rows of piles are spaced 15 feet apart in the east-west direction with a 3-foot overhang for the pier slab.  Beams run between piles in the east-west direction forming moment frames.  In the north-south direction, the left end of the pier is tied to an abutment structure supported on grade.   The lower figure is an elevation view of the pier.  The figure shows the piles extending 30 feet below the sea floor.  The piles extend 30 feet above the see floor, which includes 20 feet below mean sea level and 10 feet above mean sea level.  The figure shows the spacing of the piles in the north-south direction to be 10 feet with a 3-foot overhang for the pier slab.&#10;"/>
          <p:cNvGrpSpPr/>
          <p:nvPr/>
        </p:nvGrpSpPr>
        <p:grpSpPr>
          <a:xfrm>
            <a:off x="3681548" y="1245553"/>
            <a:ext cx="5218612" cy="4816219"/>
            <a:chOff x="3681548" y="1245553"/>
            <a:chExt cx="5218612" cy="4816219"/>
          </a:xfrm>
        </p:grpSpPr>
        <p:sp>
          <p:nvSpPr>
            <p:cNvPr id="6" name="Rectangle 5"/>
            <p:cNvSpPr/>
            <p:nvPr/>
          </p:nvSpPr>
          <p:spPr>
            <a:xfrm>
              <a:off x="3681548" y="5723218"/>
              <a:ext cx="5218612" cy="338554"/>
            </a:xfrm>
            <a:prstGeom prst="rect">
              <a:avLst/>
            </a:prstGeom>
          </p:spPr>
          <p:txBody>
            <a:bodyPr wrap="square">
              <a:spAutoFit/>
            </a:bodyPr>
            <a:lstStyle/>
            <a:p>
              <a:r>
                <a:rPr lang="en-US" sz="1600" b="1" dirty="0"/>
                <a:t>Figure 17-5</a:t>
              </a:r>
              <a:r>
                <a:rPr lang="en-US" sz="1600" dirty="0"/>
                <a:t> Pier plan and elevation (1.0 ft = 0.3048 m)</a:t>
              </a:r>
            </a:p>
          </p:txBody>
        </p:sp>
        <p:pic>
          <p:nvPicPr>
            <p:cNvPr id="8" name="Picture 7" descr="F13-5.wmf"/>
            <p:cNvPicPr/>
            <p:nvPr/>
          </p:nvPicPr>
          <p:blipFill>
            <a:blip r:embed="rId3" cstate="print"/>
            <a:stretch>
              <a:fillRect/>
            </a:stretch>
          </p:blipFill>
          <p:spPr>
            <a:xfrm>
              <a:off x="5334000" y="1245553"/>
              <a:ext cx="3358832" cy="4393248"/>
            </a:xfrm>
            <a:prstGeom prst="rect">
              <a:avLst/>
            </a:prstGeom>
          </p:spPr>
        </p:pic>
      </p:grpSp>
    </p:spTree>
    <p:extLst>
      <p:ext uri="{BB962C8B-B14F-4D97-AF65-F5344CB8AC3E}">
        <p14:creationId xmlns:p14="http://schemas.microsoft.com/office/powerpoint/2010/main" val="37043937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521517"/>
          </a:xfrm>
        </p:spPr>
        <p:txBody>
          <a:bodyPr/>
          <a:lstStyle/>
          <a:p>
            <a:r>
              <a:rPr lang="en-US" dirty="0"/>
              <a:t>This example illustrates the calculation of the seismic base shear in the east-west direction for the pier using the ELF procedure.  Piers and wharves are covered in ASCE 7-16 Section 15.5.6.</a:t>
            </a:r>
          </a:p>
          <a:p>
            <a:r>
              <a:rPr lang="en-US" dirty="0"/>
              <a:t>A cruise ship company is developing a pier in Long Beach, California, to service ocean liners.  </a:t>
            </a:r>
          </a:p>
          <a:p>
            <a:r>
              <a:rPr lang="en-US" dirty="0"/>
              <a:t>The pier will be accessible by the general public.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58</a:t>
            </a:fld>
            <a:endParaRPr lang="en-US" dirty="0"/>
          </a:p>
        </p:txBody>
      </p:sp>
    </p:spTree>
    <p:extLst>
      <p:ext uri="{BB962C8B-B14F-4D97-AF65-F5344CB8AC3E}">
        <p14:creationId xmlns:p14="http://schemas.microsoft.com/office/powerpoint/2010/main" val="20310749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p:txBody>
          <a:bodyPr/>
          <a:lstStyle/>
          <a:p>
            <a:r>
              <a:rPr lang="en-US" dirty="0"/>
              <a:t>The pier contains a large warehouse owned by the cruise ship company.  </a:t>
            </a:r>
          </a:p>
          <a:p>
            <a:r>
              <a:rPr lang="en-US" dirty="0"/>
              <a:t>In the north-south direction, the pier is tied directly to an abutment structure supported on grade.  </a:t>
            </a:r>
          </a:p>
          <a:p>
            <a:r>
              <a:rPr lang="en-US" dirty="0"/>
              <a:t>In the east-west direction, the pier resists seismic forces using moment frames.  </a:t>
            </a:r>
          </a:p>
          <a:p>
            <a:r>
              <a:rPr lang="en-US" dirty="0"/>
              <a:t>The design live load for warehouse storage is 1,000 psf..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59</a:t>
            </a:fld>
            <a:endParaRPr lang="en-US" dirty="0"/>
          </a:p>
        </p:txBody>
      </p:sp>
    </p:spTree>
    <p:extLst>
      <p:ext uri="{BB962C8B-B14F-4D97-AF65-F5344CB8AC3E}">
        <p14:creationId xmlns:p14="http://schemas.microsoft.com/office/powerpoint/2010/main" val="1602889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vs. Nonstructural Components</a:t>
            </a:r>
          </a:p>
        </p:txBody>
      </p:sp>
      <p:sp>
        <p:nvSpPr>
          <p:cNvPr id="3" name="Content Placeholder 2"/>
          <p:cNvSpPr>
            <a:spLocks noGrp="1"/>
          </p:cNvSpPr>
          <p:nvPr>
            <p:ph sz="half" idx="1"/>
          </p:nvPr>
        </p:nvSpPr>
        <p:spPr>
          <a:xfrm>
            <a:off x="661987" y="1604963"/>
            <a:ext cx="4409545" cy="4297362"/>
          </a:xfrm>
        </p:spPr>
        <p:txBody>
          <a:bodyPr/>
          <a:lstStyle/>
          <a:p>
            <a:r>
              <a:rPr lang="en-US" sz="2400" dirty="0"/>
              <a:t>Example 17.1.1</a:t>
            </a:r>
            <a:r>
              <a:rPr lang="en-US" sz="3000" dirty="0"/>
              <a:t> </a:t>
            </a:r>
          </a:p>
          <a:p>
            <a:pPr lvl="1"/>
            <a:r>
              <a:rPr lang="en-US" sz="2000" dirty="0"/>
              <a:t>Combustion turbine building.</a:t>
            </a:r>
          </a:p>
          <a:p>
            <a:pPr lvl="1"/>
            <a:r>
              <a:rPr lang="en-US" sz="2000" dirty="0"/>
              <a:t>Building supports four filter      units connected in a fashion that couples their dynamic response. </a:t>
            </a:r>
          </a:p>
          <a:p>
            <a:r>
              <a:rPr lang="en-US" sz="2400" dirty="0"/>
              <a:t>Example 17.1.2</a:t>
            </a:r>
          </a:p>
          <a:p>
            <a:pPr lvl="1"/>
            <a:r>
              <a:rPr lang="en-US" sz="2000" dirty="0"/>
              <a:t>Combustion turbine building.</a:t>
            </a:r>
          </a:p>
          <a:p>
            <a:pPr lvl="1"/>
            <a:r>
              <a:rPr lang="en-US" sz="2000" dirty="0"/>
              <a:t>Building supports four filter units that are independent structures.</a:t>
            </a:r>
            <a:endParaRPr lang="en-US" sz="2000" b="1" dirty="0"/>
          </a:p>
          <a:p>
            <a:endParaRPr lang="en-US" dirty="0"/>
          </a:p>
        </p:txBody>
      </p:sp>
      <p:grpSp>
        <p:nvGrpSpPr>
          <p:cNvPr id="4" name="Group 3" descr="Slide 6 introduces Example Problem 17.1 – Nonbuilding Structures vs. Nonstructural Components.  The slide shows Figure 17-1, a combustion turbine building, on the right. The illustration shows an isometric view of a single story rectangular steel braced frame nonbuilding structure.  The longitudinal direction of the nonbuilding structure is made up of four equal 30-foot long bays with the center two bays braced with chevron bracing.  The transverse direction of the nonbuilding structure is made up of three bays with a total length of 80 feet with the center bay braced with chevron bracing.  The height of the nonbuilding structure is shown as 25 feet.  The roof of the nonbuilding structure is shown supporting 4block shaped inlet filters.  One inlet filter is shown centered on each longitudinal bay.  All 4 inlet filters are shown centered on the middle bay in the transverse direction.&#10;"/>
          <p:cNvGrpSpPr/>
          <p:nvPr/>
        </p:nvGrpSpPr>
        <p:grpSpPr>
          <a:xfrm>
            <a:off x="4603898" y="2167467"/>
            <a:ext cx="4326043" cy="2376427"/>
            <a:chOff x="4572000" y="2167467"/>
            <a:chExt cx="4326043" cy="2376427"/>
          </a:xfrm>
        </p:grpSpPr>
        <p:pic>
          <p:nvPicPr>
            <p:cNvPr id="7" name="Picture 6" descr="F13-1.wmf"/>
            <p:cNvPicPr/>
            <p:nvPr/>
          </p:nvPicPr>
          <p:blipFill>
            <a:blip r:embed="rId3" cstate="print"/>
            <a:stretch>
              <a:fillRect/>
            </a:stretch>
          </p:blipFill>
          <p:spPr>
            <a:xfrm>
              <a:off x="4775200" y="2167467"/>
              <a:ext cx="4122843" cy="1791652"/>
            </a:xfrm>
            <a:prstGeom prst="rect">
              <a:avLst/>
            </a:prstGeom>
          </p:spPr>
        </p:pic>
        <p:sp>
          <p:nvSpPr>
            <p:cNvPr id="8" name="Rectangle 7"/>
            <p:cNvSpPr/>
            <p:nvPr/>
          </p:nvSpPr>
          <p:spPr>
            <a:xfrm>
              <a:off x="4572000" y="3959119"/>
              <a:ext cx="4326043" cy="584775"/>
            </a:xfrm>
            <a:prstGeom prst="rect">
              <a:avLst/>
            </a:prstGeom>
          </p:spPr>
          <p:txBody>
            <a:bodyPr wrap="square">
              <a:spAutoFit/>
            </a:bodyPr>
            <a:lstStyle/>
            <a:p>
              <a:pPr algn="ctr"/>
              <a:r>
                <a:rPr lang="en-US" sz="1600" b="1" dirty="0"/>
                <a:t>Figure 17-1</a:t>
              </a:r>
              <a:r>
                <a:rPr lang="en-US" sz="1600" dirty="0"/>
                <a:t> Combustion turbine building</a:t>
              </a:r>
            </a:p>
            <a:p>
              <a:pPr algn="ctr"/>
              <a:r>
                <a:rPr lang="en-US" sz="1600" dirty="0"/>
                <a:t>(1.0 ft = 0.3048 m)</a:t>
              </a:r>
            </a:p>
          </p:txBody>
        </p:sp>
      </p:grpSp>
      <p:sp>
        <p:nvSpPr>
          <p:cNvPr id="5" name="Footer Placeholder 4"/>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6" name="Slide Number Placeholder 5"/>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a:t>
            </a:fld>
            <a:endParaRPr lang="en-US" dirty="0"/>
          </a:p>
        </p:txBody>
      </p:sp>
    </p:spTree>
    <p:extLst>
      <p:ext uri="{BB962C8B-B14F-4D97-AF65-F5344CB8AC3E}">
        <p14:creationId xmlns:p14="http://schemas.microsoft.com/office/powerpoint/2010/main" val="20835061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686981"/>
          </a:xfrm>
        </p:spPr>
        <p:txBody>
          <a:bodyPr/>
          <a:lstStyle/>
          <a:p>
            <a:r>
              <a:rPr lang="en-US" dirty="0"/>
              <a:t>Seismic Parameters</a:t>
            </a:r>
          </a:p>
          <a:p>
            <a:pPr lvl="1"/>
            <a:r>
              <a:rPr lang="en-US" sz="2400" dirty="0"/>
              <a:t>Risk Category (Section 1.5.1) = 		II</a:t>
            </a:r>
          </a:p>
          <a:p>
            <a:pPr lvl="1"/>
            <a:r>
              <a:rPr lang="en-US" sz="2400" dirty="0"/>
              <a:t>Importance Factor, </a:t>
            </a:r>
            <a:r>
              <a:rPr lang="en-US" sz="2400" i="1" dirty="0"/>
              <a:t>I</a:t>
            </a:r>
            <a:r>
              <a:rPr lang="en-US" sz="2400" i="1" baseline="-25000" dirty="0"/>
              <a:t>e</a:t>
            </a:r>
            <a:r>
              <a:rPr lang="en-US" sz="2400" dirty="0"/>
              <a:t> (Table 1.5-2) =	1.0 </a:t>
            </a:r>
          </a:p>
          <a:p>
            <a:pPr lvl="1"/>
            <a:r>
              <a:rPr lang="en-US" sz="2400" dirty="0"/>
              <a:t>Site Class (ASCE 7-16 Section 11.4.2) =	D </a:t>
            </a:r>
          </a:p>
          <a:p>
            <a:pPr lvl="1"/>
            <a:r>
              <a:rPr lang="en-US" sz="2400" dirty="0"/>
              <a:t>Design Spectral Acceleration Response Parameters</a:t>
            </a:r>
          </a:p>
          <a:p>
            <a:pPr lvl="2"/>
            <a:r>
              <a:rPr lang="en-US" sz="2000" i="1" dirty="0"/>
              <a:t>S</a:t>
            </a:r>
            <a:r>
              <a:rPr lang="en-US" sz="2000" i="1" baseline="-25000" dirty="0"/>
              <a:t>DS  	 </a:t>
            </a:r>
            <a:r>
              <a:rPr lang="en-US" sz="2000" dirty="0"/>
              <a:t>=	1.167</a:t>
            </a:r>
          </a:p>
          <a:p>
            <a:pPr lvl="2"/>
            <a:r>
              <a:rPr lang="en-US" sz="2000" i="1" dirty="0"/>
              <a:t>S</a:t>
            </a:r>
            <a:r>
              <a:rPr lang="en-US" sz="2000" i="1" baseline="-25000" dirty="0"/>
              <a:t>D1</a:t>
            </a:r>
            <a:r>
              <a:rPr lang="en-US" sz="2000" dirty="0"/>
              <a:t>	=	0.60</a:t>
            </a:r>
          </a:p>
          <a:p>
            <a:pPr lvl="1"/>
            <a:r>
              <a:rPr lang="en-US" sz="2400" dirty="0"/>
              <a:t>Seismic Design Category (</a:t>
            </a:r>
            <a:r>
              <a:rPr lang="en-US" sz="2400" i="1" dirty="0"/>
              <a:t>Section</a:t>
            </a:r>
            <a:r>
              <a:rPr lang="en-US" sz="2400" dirty="0"/>
              <a:t>. 11.6)  =  D</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60</a:t>
            </a:fld>
            <a:endParaRPr lang="en-US" dirty="0"/>
          </a:p>
        </p:txBody>
      </p:sp>
    </p:spTree>
    <p:extLst>
      <p:ext uri="{BB962C8B-B14F-4D97-AF65-F5344CB8AC3E}">
        <p14:creationId xmlns:p14="http://schemas.microsoft.com/office/powerpoint/2010/main" val="57560434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772400" cy="4480151"/>
          </a:xfrm>
        </p:spPr>
        <p:txBody>
          <a:bodyPr/>
          <a:lstStyle/>
          <a:p>
            <a:r>
              <a:rPr lang="en-US" dirty="0"/>
              <a:t>Seismic Parameters</a:t>
            </a:r>
          </a:p>
          <a:p>
            <a:pPr lvl="1"/>
            <a:r>
              <a:rPr lang="en-US" sz="2400" dirty="0"/>
              <a:t>Seismic Force-resisting System (Table 15.4-1) </a:t>
            </a:r>
          </a:p>
          <a:p>
            <a:pPr lvl="2"/>
            <a:r>
              <a:rPr lang="en-US" sz="2000" dirty="0"/>
              <a:t>Intermediate concrete moment frame with permitted height increase</a:t>
            </a:r>
            <a:r>
              <a:rPr lang="en-US" sz="2400" dirty="0"/>
              <a:t> </a:t>
            </a:r>
          </a:p>
          <a:p>
            <a:pPr lvl="1"/>
            <a:r>
              <a:rPr lang="en-US" sz="2400" dirty="0"/>
              <a:t>Response Modification Coefficient, </a:t>
            </a:r>
            <a:r>
              <a:rPr lang="en-US" sz="2400" i="1" dirty="0"/>
              <a:t>R  </a:t>
            </a:r>
            <a:r>
              <a:rPr lang="en-US" sz="2400" dirty="0"/>
              <a:t>=  3</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61</a:t>
            </a:fld>
            <a:endParaRPr lang="en-US" dirty="0"/>
          </a:p>
        </p:txBody>
      </p:sp>
    </p:spTree>
    <p:extLst>
      <p:ext uri="{BB962C8B-B14F-4D97-AF65-F5344CB8AC3E}">
        <p14:creationId xmlns:p14="http://schemas.microsoft.com/office/powerpoint/2010/main" val="8353396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7772400" cy="4480151"/>
              </a:xfrm>
            </p:spPr>
            <p:txBody>
              <a:bodyPr/>
              <a:lstStyle/>
              <a:p>
                <a:r>
                  <a:rPr lang="en-US" sz="2400" dirty="0"/>
                  <a:t>Seismic response coefficient.  Using </a:t>
                </a:r>
                <a:r>
                  <a:rPr lang="en-US" sz="2400" i="1" dirty="0"/>
                  <a:t>ASCE 7-16</a:t>
                </a:r>
                <a:r>
                  <a:rPr lang="en-US" sz="2400" dirty="0"/>
                  <a:t>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1.167</m:t>
                        </m:r>
                      </m:num>
                      <m:den>
                        <m:f>
                          <m:fPr>
                            <m:type m:val="lin"/>
                            <m:ctrlPr>
                              <a:rPr lang="en-US" sz="2400" i="1">
                                <a:latin typeface="Cambria Math" panose="02040503050406030204" pitchFamily="18" charset="0"/>
                              </a:rPr>
                            </m:ctrlPr>
                          </m:fPr>
                          <m:num>
                            <m:r>
                              <a:rPr lang="en-US" sz="2400" i="1">
                                <a:latin typeface="Cambria Math"/>
                              </a:rPr>
                              <m:t>3.0</m:t>
                            </m:r>
                          </m:num>
                          <m:den>
                            <m:r>
                              <a:rPr lang="en-US" sz="2400" i="1">
                                <a:latin typeface="Cambria Math"/>
                              </a:rPr>
                              <m:t>1.0</m:t>
                            </m:r>
                          </m:den>
                        </m:f>
                      </m:den>
                    </m:f>
                    <m:r>
                      <a:rPr lang="en-US" sz="2400" i="1">
                        <a:latin typeface="Cambria Math"/>
                      </a:rPr>
                      <m:t>=0.389</m:t>
                    </m:r>
                  </m:oMath>
                </a14:m>
                <a:br>
                  <a:rPr lang="en-US" sz="2400" dirty="0"/>
                </a:br>
                <a:endParaRPr lang="en-US" sz="2400" dirty="0"/>
              </a:p>
              <a:p>
                <a:r>
                  <a:rPr lang="en-US" sz="2400" dirty="0"/>
                  <a:t>From analysis, </a:t>
                </a:r>
                <a:r>
                  <a:rPr lang="en-US" sz="2400" i="1" dirty="0"/>
                  <a:t>T</a:t>
                </a:r>
                <a:r>
                  <a:rPr lang="en-US" sz="2400" dirty="0"/>
                  <a:t> = 0.596 seconds.  Using ASCE 7-16</a:t>
                </a:r>
                <a:r>
                  <a:rPr lang="en-US" sz="2400" i="1" dirty="0"/>
                  <a:t> </a:t>
                </a:r>
                <a:r>
                  <a:rPr lang="en-US" sz="2400" dirty="0"/>
                  <a:t>Equation 12.8-3, </a:t>
                </a:r>
                <a:r>
                  <a:rPr lang="en-US" sz="2400" i="1" dirty="0"/>
                  <a:t>C</a:t>
                </a:r>
                <a:r>
                  <a:rPr lang="en-US" sz="2400" i="1" baseline="-25000" dirty="0"/>
                  <a:t>s</a:t>
                </a:r>
                <a:r>
                  <a:rPr lang="en-US" sz="2400" dirty="0"/>
                  <a:t> does not need to exceed:</a:t>
                </a:r>
              </a:p>
              <a:p>
                <a:pPr marL="457200" lvl="1"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7772400" cy="4480151"/>
              </a:xfrm>
              <a:blipFill rotWithShape="1">
                <a:blip r:embed="rId3"/>
                <a:stretch>
                  <a:fillRect l="-1098" t="-952" r="-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996440" y="4999467"/>
                <a:ext cx="5882640" cy="84837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a:rPr>
                            <m:t>𝐶</m:t>
                          </m:r>
                        </m:e>
                        <m:sub>
                          <m:r>
                            <a:rPr lang="en-US" i="1">
                              <a:latin typeface="Cambria Math"/>
                            </a:rPr>
                            <m:t>𝑠</m:t>
                          </m:r>
                        </m:sub>
                      </m:sSub>
                      <m:r>
                        <a:rPr lang="en-US" i="1">
                          <a:latin typeface="Cambria Math"/>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𝑆</m:t>
                              </m:r>
                            </m:e>
                            <m:sub>
                              <m:r>
                                <a:rPr lang="en-US" i="1">
                                  <a:latin typeface="Cambria Math"/>
                                </a:rPr>
                                <m:t>𝐷</m:t>
                              </m:r>
                              <m:r>
                                <a:rPr lang="en-US" i="1">
                                  <a:latin typeface="Cambria Math"/>
                                </a:rPr>
                                <m:t>1</m:t>
                              </m:r>
                            </m:sub>
                          </m:sSub>
                        </m:num>
                        <m:den>
                          <m:r>
                            <a:rPr lang="en-US" i="1">
                              <a:latin typeface="Cambria Math"/>
                            </a:rPr>
                            <m:t>𝑇</m:t>
                          </m:r>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a:rPr lang="en-US" i="1">
                                      <a:latin typeface="Cambria Math"/>
                                    </a:rPr>
                                    <m:t>𝑅</m:t>
                                  </m:r>
                                </m:num>
                                <m:den>
                                  <m:sSub>
                                    <m:sSubPr>
                                      <m:ctrlPr>
                                        <a:rPr lang="en-US" i="1">
                                          <a:latin typeface="Cambria Math" panose="02040503050406030204" pitchFamily="18" charset="0"/>
                                        </a:rPr>
                                      </m:ctrlPr>
                                    </m:sSubPr>
                                    <m:e>
                                      <m:r>
                                        <a:rPr lang="en-US" i="1">
                                          <a:latin typeface="Cambria Math"/>
                                        </a:rPr>
                                        <m:t>𝐼</m:t>
                                      </m:r>
                                    </m:e>
                                    <m:sub>
                                      <m:r>
                                        <a:rPr lang="en-US" i="1">
                                          <a:latin typeface="Cambria Math"/>
                                        </a:rPr>
                                        <m:t>𝑒</m:t>
                                      </m:r>
                                    </m:sub>
                                  </m:sSub>
                                </m:den>
                              </m:f>
                            </m:e>
                          </m:d>
                        </m:den>
                      </m:f>
                      <m:r>
                        <a:rPr lang="en-US" i="1">
                          <a:latin typeface="Cambria Math"/>
                        </a:rPr>
                        <m:t>= </m:t>
                      </m:r>
                      <m:f>
                        <m:fPr>
                          <m:ctrlPr>
                            <a:rPr lang="en-US" i="1">
                              <a:latin typeface="Cambria Math" panose="02040503050406030204" pitchFamily="18" charset="0"/>
                            </a:rPr>
                          </m:ctrlPr>
                        </m:fPr>
                        <m:num>
                          <m:r>
                            <a:rPr lang="en-US" i="1">
                              <a:latin typeface="Cambria Math"/>
                            </a:rPr>
                            <m:t>0.60</m:t>
                          </m:r>
                        </m:num>
                        <m:den>
                          <m:r>
                            <a:rPr lang="en-US" i="1">
                              <a:latin typeface="Cambria Math"/>
                            </a:rPr>
                            <m:t>0.596</m:t>
                          </m:r>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a:rPr lang="en-US" i="1">
                                      <a:latin typeface="Cambria Math"/>
                                    </a:rPr>
                                    <m:t>3</m:t>
                                  </m:r>
                                </m:num>
                                <m:den>
                                  <m:r>
                                    <a:rPr lang="en-US" i="1">
                                      <a:latin typeface="Cambria Math"/>
                                    </a:rPr>
                                    <m:t>1.0</m:t>
                                  </m:r>
                                </m:den>
                              </m:f>
                            </m:e>
                          </m:d>
                        </m:den>
                      </m:f>
                      <m:r>
                        <a:rPr lang="en-US" i="1">
                          <a:latin typeface="Cambria Math"/>
                        </a:rPr>
                        <m:t>=0.336</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996440" y="4999467"/>
                <a:ext cx="5882640" cy="848374"/>
              </a:xfrm>
              <a:prstGeom prst="rect">
                <a:avLst/>
              </a:prstGeom>
              <a:blipFill>
                <a:blip r:embed="rId4"/>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62</a:t>
            </a:fld>
            <a:endParaRPr lang="en-US" dirty="0"/>
          </a:p>
        </p:txBody>
      </p:sp>
    </p:spTree>
    <p:extLst>
      <p:ext uri="{BB962C8B-B14F-4D97-AF65-F5344CB8AC3E}">
        <p14:creationId xmlns:p14="http://schemas.microsoft.com/office/powerpoint/2010/main" val="29712018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Using ASCE 7-16 Equation 12.8-5, </a:t>
            </a:r>
            <a:r>
              <a:rPr lang="en-US" i="1" dirty="0"/>
              <a:t>C</a:t>
            </a:r>
            <a:r>
              <a:rPr lang="en-US" i="1" baseline="-25000" dirty="0"/>
              <a:t>s</a:t>
            </a:r>
            <a:r>
              <a:rPr lang="en-US" dirty="0"/>
              <a:t> must not be less than:</a:t>
            </a:r>
          </a:p>
          <a:p>
            <a:pPr marL="457200" lvl="1" indent="0">
              <a:buNone/>
            </a:pPr>
            <a:br>
              <a:rPr lang="en-US" sz="2400" dirty="0"/>
            </a:br>
            <a:r>
              <a:rPr lang="en-US" sz="2400" dirty="0"/>
              <a:t>    </a:t>
            </a:r>
            <a:r>
              <a:rPr lang="en-US" sz="2400" i="1" dirty="0"/>
              <a:t>C</a:t>
            </a:r>
            <a:r>
              <a:rPr lang="en-US" sz="2400" i="1" baseline="-25000" dirty="0"/>
              <a:t>s</a:t>
            </a:r>
            <a:r>
              <a:rPr lang="en-US" sz="2400" dirty="0"/>
              <a:t> = 0.044</a:t>
            </a:r>
            <a:r>
              <a:rPr lang="en-US" sz="2400" i="1" dirty="0"/>
              <a:t>I</a:t>
            </a:r>
            <a:r>
              <a:rPr lang="en-US" sz="2400" i="1" baseline="-25000" dirty="0"/>
              <a:t>e</a:t>
            </a:r>
            <a:r>
              <a:rPr lang="en-US" sz="2400" i="1" dirty="0"/>
              <a:t>S</a:t>
            </a:r>
            <a:r>
              <a:rPr lang="en-US" sz="2400" i="1" baseline="-25000" dirty="0"/>
              <a:t>DS</a:t>
            </a:r>
            <a:r>
              <a:rPr lang="en-US" sz="2400" dirty="0"/>
              <a:t> ≥ 0.01 = 0.044(1.0)(1.167) = 0.0513</a:t>
            </a:r>
            <a:br>
              <a:rPr lang="en-US" sz="2400" dirty="0"/>
            </a:br>
            <a:endParaRPr lang="en-US" sz="2400" dirty="0"/>
          </a:p>
          <a:p>
            <a:r>
              <a:rPr lang="en-US" sz="2400" dirty="0"/>
              <a:t>ASCE 7-16</a:t>
            </a:r>
            <a:r>
              <a:rPr lang="en-US" sz="2400" i="1" dirty="0"/>
              <a:t> </a:t>
            </a:r>
            <a:r>
              <a:rPr lang="en-US" sz="2400" dirty="0"/>
              <a:t>Equation 12.8-3 controls; </a:t>
            </a:r>
            <a:r>
              <a:rPr lang="en-US" sz="2400" i="1" dirty="0"/>
              <a:t>C</a:t>
            </a:r>
            <a:r>
              <a:rPr lang="en-US" sz="2400" i="1" baseline="-25000" dirty="0"/>
              <a:t>s</a:t>
            </a:r>
            <a:r>
              <a:rPr lang="en-US" sz="2400" dirty="0"/>
              <a:t> = 0.336.</a:t>
            </a:r>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63</a:t>
            </a:fld>
            <a:endParaRPr lang="en-US" dirty="0"/>
          </a:p>
        </p:txBody>
      </p:sp>
    </p:spTree>
    <p:extLst>
      <p:ext uri="{BB962C8B-B14F-4D97-AF65-F5344CB8AC3E}">
        <p14:creationId xmlns:p14="http://schemas.microsoft.com/office/powerpoint/2010/main" val="4565643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8482012" cy="4480151"/>
          </a:xfrm>
        </p:spPr>
        <p:txBody>
          <a:bodyPr/>
          <a:lstStyle/>
          <a:p>
            <a:r>
              <a:rPr lang="en-US" dirty="0"/>
              <a:t>Seismic weight. In accordance with ASCE 7-16 Section 12.7.2, calculate the dead load due to the deck, beams and support piers, as follows:</a:t>
            </a:r>
            <a:br>
              <a:rPr lang="en-US" dirty="0"/>
            </a:br>
            <a:br>
              <a:rPr lang="en-US" sz="2400" dirty="0"/>
            </a:br>
            <a:r>
              <a:rPr lang="en-US" sz="2000" i="1" dirty="0"/>
              <a:t>W</a:t>
            </a:r>
            <a:r>
              <a:rPr lang="en-US" sz="2000" i="1" baseline="-25000" dirty="0"/>
              <a:t>Deck</a:t>
            </a:r>
            <a:r>
              <a:rPr lang="en-US" sz="2000" dirty="0"/>
              <a:t> = 1.0(43 ft)(21 ft)(0.150 kip/ft</a:t>
            </a:r>
            <a:r>
              <a:rPr lang="en-US" sz="2000" baseline="30000" dirty="0"/>
              <a:t>3</a:t>
            </a:r>
            <a:r>
              <a:rPr lang="en-US" sz="2000" dirty="0"/>
              <a:t>) = 135.5 kips</a:t>
            </a:r>
            <a:br>
              <a:rPr lang="en-US" sz="2000" dirty="0"/>
            </a:br>
            <a:br>
              <a:rPr lang="en-US" sz="2000" i="1" dirty="0"/>
            </a:br>
            <a:r>
              <a:rPr lang="en-US" sz="2000" i="1" dirty="0"/>
              <a:t>W</a:t>
            </a:r>
            <a:r>
              <a:rPr lang="en-US" sz="2000" i="1" baseline="-25000" dirty="0"/>
              <a:t>Beam</a:t>
            </a:r>
            <a:r>
              <a:rPr lang="en-US" sz="2000" dirty="0"/>
              <a:t> = 4(2 ft)(2 ft)(21 ft)(0.150 kip/ft</a:t>
            </a:r>
            <a:r>
              <a:rPr lang="en-US" sz="2000" baseline="30000" dirty="0"/>
              <a:t>3</a:t>
            </a:r>
            <a:r>
              <a:rPr lang="en-US" sz="2000" dirty="0"/>
              <a:t>) = 50.4 kips</a:t>
            </a:r>
            <a:br>
              <a:rPr lang="en-US" sz="2000" dirty="0"/>
            </a:br>
            <a:br>
              <a:rPr lang="en-US" sz="2000" dirty="0"/>
            </a:br>
            <a:r>
              <a:rPr lang="en-US" sz="2000" i="1" dirty="0"/>
              <a:t>W</a:t>
            </a:r>
            <a:r>
              <a:rPr lang="en-US" sz="2000" i="1" baseline="-25000" dirty="0"/>
              <a:t>Pier</a:t>
            </a:r>
            <a:r>
              <a:rPr lang="en-US" sz="2000" dirty="0"/>
              <a:t> = 8[π(1.25 ft)</a:t>
            </a:r>
            <a:r>
              <a:rPr lang="en-US" sz="2000" baseline="30000" dirty="0"/>
              <a:t>2</a:t>
            </a:r>
            <a:r>
              <a:rPr lang="en-US" sz="2000" dirty="0"/>
              <a:t>][(10 ft - 3 ft) + (20 ft)/2](0.150 kip/ft</a:t>
            </a:r>
            <a:r>
              <a:rPr lang="en-US" sz="2000" baseline="30000" dirty="0"/>
              <a:t>3</a:t>
            </a:r>
            <a:r>
              <a:rPr lang="en-US" sz="2000" dirty="0"/>
              <a:t>) = 100.1 kips</a:t>
            </a:r>
            <a:br>
              <a:rPr lang="en-US" sz="2000" dirty="0"/>
            </a:br>
            <a:br>
              <a:rPr lang="en-US" sz="2000" dirty="0"/>
            </a:br>
            <a:r>
              <a:rPr lang="en-US" sz="2000" i="1" dirty="0"/>
              <a:t>W</a:t>
            </a:r>
            <a:r>
              <a:rPr lang="en-US" sz="2000" i="1" baseline="-25000" dirty="0"/>
              <a:t>DL</a:t>
            </a:r>
            <a:r>
              <a:rPr lang="en-US" sz="2000" dirty="0"/>
              <a:t> = </a:t>
            </a:r>
            <a:r>
              <a:rPr lang="en-US" sz="2000" i="1" dirty="0"/>
              <a:t>W</a:t>
            </a:r>
            <a:r>
              <a:rPr lang="en-US" sz="2000" i="1" baseline="-25000" dirty="0"/>
              <a:t>Deck</a:t>
            </a:r>
            <a:r>
              <a:rPr lang="en-US" sz="2000" dirty="0"/>
              <a:t> + </a:t>
            </a:r>
            <a:r>
              <a:rPr lang="en-US" sz="2000" i="1" dirty="0"/>
              <a:t>W</a:t>
            </a:r>
            <a:r>
              <a:rPr lang="en-US" sz="2000" i="1" baseline="-25000" dirty="0"/>
              <a:t>Beams</a:t>
            </a:r>
            <a:r>
              <a:rPr lang="en-US" sz="2000" dirty="0"/>
              <a:t> + </a:t>
            </a:r>
            <a:r>
              <a:rPr lang="en-US" sz="2000" i="1" dirty="0"/>
              <a:t>W</a:t>
            </a:r>
            <a:r>
              <a:rPr lang="en-US" sz="2000" i="1" baseline="-25000" dirty="0"/>
              <a:t>Piers</a:t>
            </a:r>
            <a:r>
              <a:rPr lang="en-US" sz="2000" dirty="0"/>
              <a:t> = 135.5 + 50.4 + 100.1 = 286.0 kips</a:t>
            </a:r>
          </a:p>
          <a:p>
            <a:endParaRPr lang="en-US" sz="2000" dirty="0"/>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64</a:t>
            </a:fld>
            <a:endParaRPr lang="en-US" dirty="0"/>
          </a:p>
        </p:txBody>
      </p:sp>
    </p:spTree>
    <p:extLst>
      <p:ext uri="{BB962C8B-B14F-4D97-AF65-F5344CB8AC3E}">
        <p14:creationId xmlns:p14="http://schemas.microsoft.com/office/powerpoint/2010/main" val="964073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452562"/>
            <a:ext cx="8329612" cy="4917758"/>
          </a:xfrm>
        </p:spPr>
        <p:txBody>
          <a:bodyPr/>
          <a:lstStyle/>
          <a:p>
            <a:r>
              <a:rPr lang="en-US" sz="2400" dirty="0"/>
              <a:t>Calculate 25 percent of the storage live load, as follows:</a:t>
            </a:r>
            <a:br>
              <a:rPr lang="en-US" sz="2400" dirty="0"/>
            </a:br>
            <a:br>
              <a:rPr lang="en-US" sz="2000" dirty="0"/>
            </a:br>
            <a:r>
              <a:rPr lang="en-US" sz="2000" i="1" dirty="0"/>
              <a:t>W</a:t>
            </a:r>
            <a:r>
              <a:rPr lang="en-US" sz="2000" i="1" baseline="-25000" dirty="0"/>
              <a:t>1/4 LL</a:t>
            </a:r>
            <a:r>
              <a:rPr lang="en-US" sz="2000" dirty="0"/>
              <a:t> = 0.25(1,000 psf)(43 ft)(21 ft) = 225.8 kips</a:t>
            </a:r>
            <a:br>
              <a:rPr lang="en-US" sz="2000" dirty="0"/>
            </a:br>
            <a:endParaRPr lang="en-US" sz="2000" dirty="0"/>
          </a:p>
          <a:p>
            <a:r>
              <a:rPr lang="en-US" sz="2400" dirty="0"/>
              <a:t>A “virtual” mass of water equal to a column of water of identical dimensions of the circular pile is to be considered in the effective seismic mass.  This additional weight is calculated as follows:</a:t>
            </a:r>
            <a:br>
              <a:rPr lang="en-US" sz="2400" dirty="0"/>
            </a:br>
            <a:br>
              <a:rPr lang="en-US" sz="2000" dirty="0"/>
            </a:br>
            <a:r>
              <a:rPr lang="en-US" sz="2000" i="1" dirty="0"/>
              <a:t>W</a:t>
            </a:r>
            <a:r>
              <a:rPr lang="en-US" sz="2000" i="1" baseline="-25000" dirty="0"/>
              <a:t>Virtual Mass </a:t>
            </a:r>
            <a:r>
              <a:rPr lang="en-US" sz="2000" dirty="0"/>
              <a:t>= 8[π(1.25 ft)</a:t>
            </a:r>
            <a:r>
              <a:rPr lang="en-US" sz="2000" baseline="30000" dirty="0"/>
              <a:t>2</a:t>
            </a:r>
            <a:r>
              <a:rPr lang="en-US" sz="2000" dirty="0"/>
              <a:t>][(20 ft)/2](64 pcf) = 25.1 kips</a:t>
            </a:r>
            <a:br>
              <a:rPr lang="en-US" sz="2000" dirty="0"/>
            </a:br>
            <a:endParaRPr lang="en-US" sz="2000" dirty="0"/>
          </a:p>
          <a:p>
            <a:r>
              <a:rPr lang="en-US" sz="2400" dirty="0"/>
              <a:t>Therefore, the total seismic weight is:</a:t>
            </a:r>
            <a:br>
              <a:rPr lang="en-US" sz="2400" dirty="0"/>
            </a:br>
            <a:br>
              <a:rPr lang="en-US" sz="2000" dirty="0"/>
            </a:br>
            <a:r>
              <a:rPr lang="en-US" sz="2000" i="1" dirty="0"/>
              <a:t>W</a:t>
            </a:r>
            <a:r>
              <a:rPr lang="en-US" sz="2000" dirty="0"/>
              <a:t> = </a:t>
            </a:r>
            <a:r>
              <a:rPr lang="en-US" sz="2000" i="1" dirty="0"/>
              <a:t>W</a:t>
            </a:r>
            <a:r>
              <a:rPr lang="en-US" sz="2000" i="1" baseline="-25000" dirty="0"/>
              <a:t>DL</a:t>
            </a:r>
            <a:r>
              <a:rPr lang="en-US" sz="2000" dirty="0"/>
              <a:t> + </a:t>
            </a:r>
            <a:r>
              <a:rPr lang="en-US" sz="2000" i="1" dirty="0"/>
              <a:t>W</a:t>
            </a:r>
            <a:r>
              <a:rPr lang="en-US" sz="2000" i="1" baseline="-25000" dirty="0"/>
              <a:t>1/4LL</a:t>
            </a:r>
            <a:r>
              <a:rPr lang="en-US" sz="2000" dirty="0"/>
              <a:t> + </a:t>
            </a:r>
            <a:r>
              <a:rPr lang="en-US" sz="2000" i="1" dirty="0"/>
              <a:t>W</a:t>
            </a:r>
            <a:r>
              <a:rPr lang="en-US" sz="2000" i="1" baseline="-25000" dirty="0"/>
              <a:t>Virtual Mass</a:t>
            </a:r>
            <a:r>
              <a:rPr lang="en-US" sz="2000" i="1" dirty="0"/>
              <a:t> </a:t>
            </a:r>
            <a:r>
              <a:rPr lang="en-US" sz="2000" dirty="0"/>
              <a:t>= 286.0 + 225.8 + 25.1 = 536.9 kips</a:t>
            </a:r>
          </a:p>
          <a:p>
            <a:endParaRPr lang="en-US" sz="20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65</a:t>
            </a:fld>
            <a:endParaRPr lang="en-US" dirty="0"/>
          </a:p>
        </p:txBody>
      </p:sp>
    </p:spTree>
    <p:extLst>
      <p:ext uri="{BB962C8B-B14F-4D97-AF65-F5344CB8AC3E}">
        <p14:creationId xmlns:p14="http://schemas.microsoft.com/office/powerpoint/2010/main" val="37549414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872412" cy="4597718"/>
          </a:xfrm>
        </p:spPr>
        <p:txBody>
          <a:bodyPr/>
          <a:lstStyle/>
          <a:p>
            <a:r>
              <a:rPr lang="en-US" dirty="0"/>
              <a:t>Base shear.  Using </a:t>
            </a:r>
            <a:r>
              <a:rPr lang="en-US" i="1" dirty="0"/>
              <a:t>Standard</a:t>
            </a:r>
            <a:r>
              <a:rPr lang="en-US" dirty="0"/>
              <a:t> Equation 12.8-1:</a:t>
            </a:r>
          </a:p>
          <a:p>
            <a:pPr marL="0" indent="0">
              <a:buNone/>
            </a:pPr>
            <a:r>
              <a:rPr lang="en-US" sz="1200" dirty="0"/>
              <a:t> </a:t>
            </a:r>
          </a:p>
          <a:p>
            <a:pPr marL="0" indent="0">
              <a:buNone/>
            </a:pPr>
            <a:r>
              <a:rPr lang="en-US" sz="2400" i="1" dirty="0"/>
              <a:t>	V</a:t>
            </a:r>
            <a:r>
              <a:rPr lang="en-US" sz="2400" dirty="0"/>
              <a:t> = </a:t>
            </a:r>
            <a:r>
              <a:rPr lang="en-US" sz="2400" i="1" dirty="0"/>
              <a:t>C</a:t>
            </a:r>
            <a:r>
              <a:rPr lang="en-US" sz="2400" i="1" baseline="-25000" dirty="0"/>
              <a:t>s</a:t>
            </a:r>
            <a:r>
              <a:rPr lang="en-US" sz="2400" i="1" dirty="0"/>
              <a:t>W</a:t>
            </a:r>
            <a:r>
              <a:rPr lang="en-US" sz="2400" dirty="0"/>
              <a:t> = 0.336(536.9 kips) = 180.4 kips</a:t>
            </a:r>
          </a:p>
          <a:p>
            <a:pPr marL="0" indent="0">
              <a:buNone/>
            </a:pPr>
            <a:r>
              <a:rPr lang="en-US" sz="1200" dirty="0"/>
              <a:t> </a:t>
            </a:r>
          </a:p>
          <a:p>
            <a:r>
              <a:rPr lang="en-US" dirty="0"/>
              <a:t>Redundancy factor.  The pier in this example has a sufficient number of moment frames that loss of moment resistance at both ends of a single beam would not result in more than a 33 percent reduction in story strength.  </a:t>
            </a:r>
          </a:p>
          <a:p>
            <a:endParaRPr lang="en-US" sz="20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66</a:t>
            </a:fld>
            <a:endParaRPr lang="en-US" dirty="0"/>
          </a:p>
        </p:txBody>
      </p:sp>
    </p:spTree>
    <p:extLst>
      <p:ext uri="{BB962C8B-B14F-4D97-AF65-F5344CB8AC3E}">
        <p14:creationId xmlns:p14="http://schemas.microsoft.com/office/powerpoint/2010/main" val="3886038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887652" cy="4597718"/>
          </a:xfrm>
        </p:spPr>
        <p:txBody>
          <a:bodyPr/>
          <a:lstStyle/>
          <a:p>
            <a:r>
              <a:rPr lang="en-US" dirty="0"/>
              <a:t>However, the direct tie to a much stiffer abutment at the north end likely would cause an extreme torsional irregularity for east-west motion, so that Condition (a) would not be met.  </a:t>
            </a:r>
          </a:p>
          <a:p>
            <a:r>
              <a:rPr lang="en-US" dirty="0"/>
              <a:t>Condition (b) is not met because two bays of seismic force-resisting perimeter framing are not provided in each orthogonal direction.  </a:t>
            </a:r>
          </a:p>
          <a:p>
            <a:r>
              <a:rPr lang="en-US" dirty="0"/>
              <a:t>Therefore, the redundancy factor, </a:t>
            </a:r>
            <a:r>
              <a:rPr lang="en-US" i="1" dirty="0">
                <a:sym typeface="Symbol"/>
              </a:rPr>
              <a:t></a:t>
            </a:r>
            <a:r>
              <a:rPr lang="en-US" dirty="0"/>
              <a:t>, is taken to be 1.3.</a:t>
            </a:r>
          </a:p>
          <a:p>
            <a:endParaRPr lang="en-US" sz="20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67</a:t>
            </a:fld>
            <a:endParaRPr lang="en-US" dirty="0"/>
          </a:p>
        </p:txBody>
      </p:sp>
    </p:spTree>
    <p:extLst>
      <p:ext uri="{BB962C8B-B14F-4D97-AF65-F5344CB8AC3E}">
        <p14:creationId xmlns:p14="http://schemas.microsoft.com/office/powerpoint/2010/main" val="9925102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487680" y="1604962"/>
            <a:ext cx="8305800" cy="4694238"/>
          </a:xfrm>
        </p:spPr>
        <p:txBody>
          <a:bodyPr/>
          <a:lstStyle/>
          <a:p>
            <a:pPr>
              <a:buClr>
                <a:schemeClr val="accent2"/>
              </a:buClr>
            </a:pPr>
            <a:r>
              <a:rPr lang="en-US" dirty="0">
                <a:solidFill>
                  <a:srgbClr val="000000"/>
                </a:solidFill>
              </a:rPr>
              <a:t>Example 17.6.1 Flat-Bottom Water Storage Tank</a:t>
            </a:r>
          </a:p>
        </p:txBody>
      </p:sp>
      <p:grpSp>
        <p:nvGrpSpPr>
          <p:cNvPr id="7" name="Group 6" descr="Slide 68 shows Example 17.6.1 – Flat-Bottom Water Storage Tank. The illustration shows an elevation view of a fire water storage tank.  The diameter of the tank is 20 feet and the height of the tank is 15 feet.  The liquid level is shown as 10 feet with a freeboard of 5 feet.  A graphical representation of a seismic sloshing is shown with a wave height above the liquid level of ds.&#10;&#10;The seismic response of tanks and vessels can be significantly different from that of buildings.  For a structure composed of interconnected solid elements, it is not difficult to recognize how ground motions accelerate the structure and cause inertial forces within the structure.  Tanks and vessels, where empty, respond in a similar manner.&#10; &#10;Where there is liquid in the tank, the response is much more complicated.  As earthquake ground motions accelerate the tank shell, the shell applies lateral forces to the liquid.  The response of the liquid to those lateral forces may be amplified significantly if the period content of the earthquake ground motion is similar to the natural sloshing period of the liquid.&#10; &#10;Earthquake-induced impulsive fluid forces are those calculated assuming that the liquid is a solid mass.  Convective fluid forces are those that result from sloshing in the tank.  It is important to account for convective forces on columns and appurtenances inside the tank, because they are affected by sloshing in the same way that waves affect a pier in the ocean.&#10; &#10;Freeboard considerations are critical.  Oftentimes, the roof acts as a structural diaphragm.  If a tank does not have sufficient freeboard, the sloshing wave can rip the roof from the wall of the tank.  This could result in failure of the wall and loss of the liquid within.&#10;&#10;Seismic design for liquid-containing tanks and vessels is complicated.  The fluid mass that is effective for impulsive and convective seismic forces is discussed in AWWA D100 and API 650. &#10;"/>
          <p:cNvGrpSpPr/>
          <p:nvPr/>
        </p:nvGrpSpPr>
        <p:grpSpPr>
          <a:xfrm>
            <a:off x="1920240" y="2333307"/>
            <a:ext cx="5044440" cy="3922476"/>
            <a:chOff x="1920240" y="2333307"/>
            <a:chExt cx="5044440" cy="3922476"/>
          </a:xfrm>
        </p:grpSpPr>
        <p:pic>
          <p:nvPicPr>
            <p:cNvPr id="8" name="Picture 7" descr="F13-6.wmf"/>
            <p:cNvPicPr/>
            <p:nvPr/>
          </p:nvPicPr>
          <p:blipFill>
            <a:blip r:embed="rId3" cstate="print"/>
            <a:stretch>
              <a:fillRect/>
            </a:stretch>
          </p:blipFill>
          <p:spPr>
            <a:xfrm>
              <a:off x="2093323" y="2333307"/>
              <a:ext cx="4698274" cy="3414645"/>
            </a:xfrm>
            <a:prstGeom prst="rect">
              <a:avLst/>
            </a:prstGeom>
          </p:spPr>
        </p:pic>
        <p:sp>
          <p:nvSpPr>
            <p:cNvPr id="6" name="Rectangle 5"/>
            <p:cNvSpPr/>
            <p:nvPr/>
          </p:nvSpPr>
          <p:spPr>
            <a:xfrm>
              <a:off x="1920240" y="5917229"/>
              <a:ext cx="5044440" cy="338554"/>
            </a:xfrm>
            <a:prstGeom prst="rect">
              <a:avLst/>
            </a:prstGeom>
          </p:spPr>
          <p:txBody>
            <a:bodyPr wrap="square">
              <a:spAutoFit/>
            </a:bodyPr>
            <a:lstStyle/>
            <a:p>
              <a:r>
                <a:rPr lang="en-US" sz="1600" b="1" dirty="0"/>
                <a:t>Figure 17-6</a:t>
              </a:r>
              <a:r>
                <a:rPr lang="en-US" sz="1600" dirty="0"/>
                <a:t> Storage tank section (1.0 ft = 0.3048 m)</a:t>
              </a:r>
            </a:p>
          </p:txBody>
        </p:sp>
      </p:gr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68</a:t>
            </a:fld>
            <a:endParaRPr lang="en-US" dirty="0"/>
          </a:p>
        </p:txBody>
      </p:sp>
    </p:spTree>
    <p:extLst>
      <p:ext uri="{BB962C8B-B14F-4D97-AF65-F5344CB8AC3E}">
        <p14:creationId xmlns:p14="http://schemas.microsoft.com/office/powerpoint/2010/main" val="134264708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p:txBody>
          <a:bodyPr/>
          <a:lstStyle/>
          <a:p>
            <a:r>
              <a:rPr lang="en-US" dirty="0"/>
              <a:t>This example illustrates the calculation of the design base shear and the required freeboard using the procedure outlined in AWWA D100 for a steel water storage tank used to store potable water for fire protection within a chemical plant (Figure 17-6).  </a:t>
            </a:r>
          </a:p>
          <a:p>
            <a:r>
              <a:rPr lang="en-US" dirty="0"/>
              <a:t>According to ASCE 7-16 Section 15.7.7.1, the governing reference document for this tank is AWWA D100.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69</a:t>
            </a:fld>
            <a:endParaRPr lang="en-US" dirty="0"/>
          </a:p>
        </p:txBody>
      </p:sp>
    </p:spTree>
    <p:extLst>
      <p:ext uri="{BB962C8B-B14F-4D97-AF65-F5344CB8AC3E}">
        <p14:creationId xmlns:p14="http://schemas.microsoft.com/office/powerpoint/2010/main" val="1853032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vs. Nonstructural Components</a:t>
            </a:r>
          </a:p>
        </p:txBody>
      </p:sp>
      <p:sp>
        <p:nvSpPr>
          <p:cNvPr id="3" name="Content Placeholder 2"/>
          <p:cNvSpPr>
            <a:spLocks noGrp="1"/>
          </p:cNvSpPr>
          <p:nvPr>
            <p:ph idx="1"/>
          </p:nvPr>
        </p:nvSpPr>
        <p:spPr>
          <a:xfrm>
            <a:off x="661988" y="1604962"/>
            <a:ext cx="7772400" cy="4440237"/>
          </a:xfrm>
        </p:spPr>
        <p:txBody>
          <a:bodyPr/>
          <a:lstStyle/>
          <a:p>
            <a:r>
              <a:rPr lang="en-US" dirty="0">
                <a:solidFill>
                  <a:srgbClr val="000000"/>
                </a:solidFill>
              </a:rPr>
              <a:t>Example 17.1.1 </a:t>
            </a:r>
          </a:p>
          <a:p>
            <a:pPr lvl="1"/>
            <a:r>
              <a:rPr lang="en-US" sz="2400" dirty="0"/>
              <a:t>Four inlet filters </a:t>
            </a:r>
            <a:r>
              <a:rPr lang="en-US" sz="2400" dirty="0">
                <a:latin typeface="Times New Roman" pitchFamily="18" charset="0"/>
              </a:rPr>
              <a:t>= </a:t>
            </a:r>
            <a:r>
              <a:rPr lang="en-US" sz="2400" i="1" dirty="0">
                <a:latin typeface="Times New Roman" pitchFamily="18" charset="0"/>
              </a:rPr>
              <a:t>W</a:t>
            </a:r>
            <a:r>
              <a:rPr lang="en-US" sz="2400" i="1" baseline="-25000" dirty="0">
                <a:latin typeface="Times New Roman" pitchFamily="18" charset="0"/>
              </a:rPr>
              <a:t>IF</a:t>
            </a:r>
            <a:r>
              <a:rPr lang="en-US" sz="2400" dirty="0">
                <a:latin typeface="Times New Roman" pitchFamily="18" charset="0"/>
              </a:rPr>
              <a:t> = 4 x 34 kips = 136 kips</a:t>
            </a:r>
          </a:p>
          <a:p>
            <a:pPr lvl="1"/>
            <a:r>
              <a:rPr lang="en-US" sz="2400" dirty="0"/>
              <a:t>Support structure </a:t>
            </a:r>
            <a:r>
              <a:rPr lang="en-US" sz="2400" dirty="0">
                <a:latin typeface="Times New Roman" pitchFamily="18" charset="0"/>
              </a:rPr>
              <a:t>= </a:t>
            </a:r>
            <a:r>
              <a:rPr lang="en-US" sz="2400" i="1" dirty="0">
                <a:latin typeface="Times New Roman" pitchFamily="18" charset="0"/>
              </a:rPr>
              <a:t>W</a:t>
            </a:r>
            <a:r>
              <a:rPr lang="en-US" sz="2400" i="1" baseline="-25000" dirty="0">
                <a:latin typeface="Times New Roman" pitchFamily="18" charset="0"/>
              </a:rPr>
              <a:t>SS</a:t>
            </a:r>
            <a:r>
              <a:rPr lang="en-US" sz="2400" dirty="0">
                <a:latin typeface="Times New Roman" pitchFamily="18" charset="0"/>
              </a:rPr>
              <a:t> = 288 kips</a:t>
            </a:r>
          </a:p>
          <a:p>
            <a:pPr lvl="1"/>
            <a:r>
              <a:rPr lang="en-US" sz="2400" i="1" dirty="0">
                <a:latin typeface="Times New Roman" pitchFamily="18" charset="0"/>
              </a:rPr>
              <a:t>W</a:t>
            </a:r>
            <a:r>
              <a:rPr lang="en-US" sz="2400" i="1" baseline="-25000" dirty="0">
                <a:latin typeface="Times New Roman" pitchFamily="18" charset="0"/>
              </a:rPr>
              <a:t>Combined</a:t>
            </a:r>
            <a:r>
              <a:rPr lang="en-US" sz="2400" dirty="0">
                <a:latin typeface="Times New Roman" pitchFamily="18" charset="0"/>
              </a:rPr>
              <a:t> = 136 kips + 288 kips = 424 kips</a:t>
            </a:r>
            <a:br>
              <a:rPr lang="en-US" sz="2400" dirty="0">
                <a:latin typeface="Times New Roman" pitchFamily="18" charset="0"/>
              </a:rPr>
            </a:br>
            <a:br>
              <a:rPr lang="en-US" sz="2400" dirty="0">
                <a:latin typeface="Times New Roman" pitchFamily="18" charset="0"/>
              </a:rPr>
            </a:br>
            <a:br>
              <a:rPr lang="en-US" sz="2400" dirty="0">
                <a:latin typeface="Times New Roman" pitchFamily="18" charset="0"/>
              </a:rPr>
            </a:br>
            <a:br>
              <a:rPr lang="en-US" sz="2400" dirty="0">
                <a:latin typeface="Times New Roman" pitchFamily="18" charset="0"/>
              </a:rPr>
            </a:br>
            <a:endParaRPr lang="en-US" sz="2400" dirty="0">
              <a:latin typeface="Times New Roman" pitchFamily="18" charset="0"/>
            </a:endParaRPr>
          </a:p>
          <a:p>
            <a:pPr lvl="1"/>
            <a:r>
              <a:rPr lang="en-US" sz="2400" dirty="0"/>
              <a:t>Therefore, ASCE 7-16 Section 15.3.2 is applicable and the requirements of Chapter 15 are to be followed.</a:t>
            </a:r>
            <a:endParaRPr lang="en-US" sz="2400" b="1" dirty="0"/>
          </a:p>
          <a:p>
            <a:endParaRPr lang="en-US" dirty="0"/>
          </a:p>
        </p:txBody>
      </p:sp>
      <p:graphicFrame>
        <p:nvGraphicFramePr>
          <p:cNvPr id="6" name="Object 5" descr="Slide 7 shows Example 17.1.1 – inlet filters dynamically coupled.&#10;"/>
          <p:cNvGraphicFramePr>
            <a:graphicFrameLocks noChangeAspect="1"/>
          </p:cNvGraphicFramePr>
          <p:nvPr>
            <p:extLst>
              <p:ext uri="{D42A27DB-BD31-4B8C-83A1-F6EECF244321}">
                <p14:modId xmlns:p14="http://schemas.microsoft.com/office/powerpoint/2010/main" val="777455762"/>
              </p:ext>
            </p:extLst>
          </p:nvPr>
        </p:nvGraphicFramePr>
        <p:xfrm>
          <a:off x="2209800" y="3643313"/>
          <a:ext cx="4191000" cy="942975"/>
        </p:xfrm>
        <a:graphic>
          <a:graphicData uri="http://schemas.openxmlformats.org/presentationml/2006/ole">
            <mc:AlternateContent xmlns:mc="http://schemas.openxmlformats.org/markup-compatibility/2006">
              <mc:Choice xmlns:v="urn:schemas-microsoft-com:vml" Requires="v">
                <p:oleObj spid="_x0000_s6194" r:id="rId4" imgW="1815312" imgH="406224" progId="">
                  <p:embed/>
                </p:oleObj>
              </mc:Choice>
              <mc:Fallback>
                <p:oleObj r:id="rId4" imgW="1815312" imgH="406224" progId="">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3643313"/>
                        <a:ext cx="41910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a:t>
            </a:fld>
            <a:endParaRPr lang="en-US" dirty="0"/>
          </a:p>
        </p:txBody>
      </p:sp>
    </p:spTree>
    <p:extLst>
      <p:ext uri="{BB962C8B-B14F-4D97-AF65-F5344CB8AC3E}">
        <p14:creationId xmlns:p14="http://schemas.microsoft.com/office/powerpoint/2010/main" val="1196676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7772400" cy="4686981"/>
          </a:xfrm>
        </p:spPr>
        <p:txBody>
          <a:bodyPr/>
          <a:lstStyle/>
          <a:p>
            <a:r>
              <a:rPr lang="en-US" dirty="0"/>
              <a:t>Seismic Parameters</a:t>
            </a:r>
          </a:p>
          <a:p>
            <a:pPr lvl="1"/>
            <a:r>
              <a:rPr lang="en-US" sz="2400" dirty="0"/>
              <a:t>Risk Category (Section 1.5.1) = 		IV</a:t>
            </a:r>
          </a:p>
          <a:p>
            <a:pPr lvl="1"/>
            <a:r>
              <a:rPr lang="en-US" sz="2400" dirty="0"/>
              <a:t>Importance Factor, </a:t>
            </a:r>
            <a:r>
              <a:rPr lang="en-US" sz="2400" i="1" dirty="0"/>
              <a:t>I</a:t>
            </a:r>
            <a:r>
              <a:rPr lang="en-US" sz="2400" i="1" baseline="-25000" dirty="0"/>
              <a:t>e</a:t>
            </a:r>
            <a:r>
              <a:rPr lang="en-US" sz="2400" dirty="0"/>
              <a:t> (Table 1.5-2) =	1.5 </a:t>
            </a:r>
          </a:p>
          <a:p>
            <a:pPr lvl="1"/>
            <a:r>
              <a:rPr lang="en-US" sz="2400" dirty="0"/>
              <a:t>Long-period Transition Period, </a:t>
            </a:r>
            <a:r>
              <a:rPr lang="en-US" sz="2400" i="1" dirty="0"/>
              <a:t>T</a:t>
            </a:r>
            <a:r>
              <a:rPr lang="en-US" sz="2400" baseline="-25000" dirty="0"/>
              <a:t>L</a:t>
            </a:r>
            <a:r>
              <a:rPr lang="en-US" sz="2400" dirty="0"/>
              <a:t> = 	6 sec.</a:t>
            </a:r>
          </a:p>
          <a:p>
            <a:pPr lvl="1"/>
            <a:r>
              <a:rPr lang="en-US" sz="2400" dirty="0"/>
              <a:t>Site Class (ASCE 7-16 Section 11.4.2)  =	C </a:t>
            </a:r>
          </a:p>
          <a:p>
            <a:pPr lvl="1"/>
            <a:r>
              <a:rPr lang="en-US" sz="2400" dirty="0"/>
              <a:t>Design Spectral Acceleration Response Parameters</a:t>
            </a:r>
          </a:p>
          <a:p>
            <a:pPr lvl="2"/>
            <a:r>
              <a:rPr lang="en-US" sz="2000" i="1" dirty="0"/>
              <a:t>S</a:t>
            </a:r>
            <a:r>
              <a:rPr lang="en-US" sz="2000" i="1" baseline="-25000" dirty="0"/>
              <a:t>DS  	 </a:t>
            </a:r>
            <a:r>
              <a:rPr lang="en-US" sz="2000" dirty="0"/>
              <a:t>=	0.824</a:t>
            </a:r>
          </a:p>
          <a:p>
            <a:pPr lvl="2"/>
            <a:r>
              <a:rPr lang="en-US" sz="2000" i="1" dirty="0"/>
              <a:t>S</a:t>
            </a:r>
            <a:r>
              <a:rPr lang="en-US" sz="2000" i="1" baseline="-25000" dirty="0"/>
              <a:t>D1</a:t>
            </a:r>
            <a:r>
              <a:rPr lang="en-US" sz="2000" dirty="0"/>
              <a:t>	=	0.376</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70</a:t>
            </a:fld>
            <a:endParaRPr lang="en-US" dirty="0"/>
          </a:p>
        </p:txBody>
      </p:sp>
    </p:spTree>
    <p:extLst>
      <p:ext uri="{BB962C8B-B14F-4D97-AF65-F5344CB8AC3E}">
        <p14:creationId xmlns:p14="http://schemas.microsoft.com/office/powerpoint/2010/main" val="235705723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7772400" cy="4480151"/>
          </a:xfrm>
        </p:spPr>
        <p:txBody>
          <a:bodyPr/>
          <a:lstStyle/>
          <a:p>
            <a:r>
              <a:rPr lang="en-US" dirty="0"/>
              <a:t>Seismic Parameters</a:t>
            </a:r>
          </a:p>
          <a:p>
            <a:pPr lvl="1"/>
            <a:r>
              <a:rPr lang="en-US" sz="2400" dirty="0"/>
              <a:t>Seismic Force-resisting System (Table 15.4-2) </a:t>
            </a:r>
          </a:p>
          <a:p>
            <a:pPr lvl="2"/>
            <a:r>
              <a:rPr lang="en-US" sz="2000" dirty="0"/>
              <a:t>Flat-bottom, ground-supported, mechanically anchored steel tank</a:t>
            </a:r>
            <a:r>
              <a:rPr lang="en-US" sz="2400" dirty="0"/>
              <a:t> </a:t>
            </a:r>
          </a:p>
          <a:p>
            <a:pPr lvl="1"/>
            <a:r>
              <a:rPr lang="en-US" sz="2400" dirty="0"/>
              <a:t>Response Modification Coefficient, </a:t>
            </a:r>
            <a:r>
              <a:rPr lang="en-US" sz="2400" i="1" dirty="0"/>
              <a:t>R  </a:t>
            </a:r>
            <a:r>
              <a:rPr lang="en-US" sz="2400" dirty="0"/>
              <a:t>=  3</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71</a:t>
            </a:fld>
            <a:endParaRPr lang="en-US" dirty="0"/>
          </a:p>
        </p:txBody>
      </p:sp>
    </p:spTree>
    <p:extLst>
      <p:ext uri="{BB962C8B-B14F-4D97-AF65-F5344CB8AC3E}">
        <p14:creationId xmlns:p14="http://schemas.microsoft.com/office/powerpoint/2010/main" val="19860723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3"/>
            <a:ext cx="8146732" cy="4297362"/>
          </a:xfrm>
        </p:spPr>
        <p:txBody>
          <a:bodyPr/>
          <a:lstStyle/>
          <a:p>
            <a:r>
              <a:rPr lang="en-US" sz="2400" dirty="0"/>
              <a:t>Spectral acceleration.  Based on AWWA D100</a:t>
            </a:r>
            <a:r>
              <a:rPr lang="en-US" sz="2400" i="1" dirty="0"/>
              <a:t> </a:t>
            </a:r>
            <a:r>
              <a:rPr lang="en-US" sz="2400" dirty="0"/>
              <a:t>Section 13.5.1, the impulsive acceleration is set equal to </a:t>
            </a:r>
            <a:r>
              <a:rPr lang="en-US" sz="2400" i="1" dirty="0"/>
              <a:t>S</a:t>
            </a:r>
            <a:r>
              <a:rPr lang="en-US" sz="2400" i="1" baseline="-25000" dirty="0"/>
              <a:t>DS</a:t>
            </a:r>
            <a:r>
              <a:rPr lang="en-US" sz="2400" dirty="0"/>
              <a:t>.</a:t>
            </a:r>
            <a:br>
              <a:rPr lang="en-US" sz="2400" dirty="0"/>
            </a:br>
            <a:br>
              <a:rPr lang="en-US" sz="1200" dirty="0"/>
            </a:br>
            <a:r>
              <a:rPr lang="en-US" sz="2400" i="1" dirty="0"/>
              <a:t>S</a:t>
            </a:r>
            <a:r>
              <a:rPr lang="en-US" sz="2400" i="1" baseline="-25000" dirty="0"/>
              <a:t>ai</a:t>
            </a:r>
            <a:r>
              <a:rPr lang="en-US" sz="2400" dirty="0"/>
              <a:t> = </a:t>
            </a:r>
            <a:r>
              <a:rPr lang="en-US" sz="2400" i="1" dirty="0"/>
              <a:t>S</a:t>
            </a:r>
            <a:r>
              <a:rPr lang="en-US" sz="2400" i="1" baseline="-25000" dirty="0"/>
              <a:t>DS</a:t>
            </a:r>
            <a:r>
              <a:rPr lang="en-US" sz="2400" dirty="0"/>
              <a:t> = 0.824</a:t>
            </a:r>
            <a:br>
              <a:rPr lang="en-US" sz="2400" dirty="0"/>
            </a:br>
            <a:r>
              <a:rPr lang="en-US" sz="2400" dirty="0"/>
              <a:t> </a:t>
            </a:r>
            <a:endParaRPr lang="en-US" sz="1200" dirty="0"/>
          </a:p>
          <a:p>
            <a:r>
              <a:rPr lang="en-US" sz="2400" dirty="0"/>
              <a:t>Seismic (impulsive) weight</a:t>
            </a:r>
            <a:r>
              <a:rPr lang="en-US" sz="2400" b="1" dirty="0"/>
              <a:t>.  </a:t>
            </a:r>
            <a:br>
              <a:rPr lang="en-US" sz="2400" b="1" dirty="0"/>
            </a:br>
            <a:br>
              <a:rPr lang="en-US" sz="1200" b="1" dirty="0"/>
            </a:br>
            <a:r>
              <a:rPr lang="en-US" sz="2400" i="1" dirty="0"/>
              <a:t>W</a:t>
            </a:r>
            <a:r>
              <a:rPr lang="en-US" sz="2400" i="1" baseline="-25000" dirty="0"/>
              <a:t>tank</a:t>
            </a:r>
            <a:r>
              <a:rPr lang="en-US" sz="2400" dirty="0"/>
              <a:t> = 15.4 kips</a:t>
            </a:r>
            <a:br>
              <a:rPr lang="en-US" sz="2400" dirty="0"/>
            </a:br>
            <a:r>
              <a:rPr lang="en-US" sz="2400" dirty="0"/>
              <a:t> </a:t>
            </a:r>
            <a:endParaRPr lang="en-US" sz="1200" dirty="0"/>
          </a:p>
          <a:p>
            <a:r>
              <a:rPr lang="en-US" sz="2400" i="1" dirty="0"/>
              <a:t>W</a:t>
            </a:r>
            <a:r>
              <a:rPr lang="en-US" sz="2400" i="1" baseline="-25000" dirty="0"/>
              <a:t>iwater</a:t>
            </a:r>
            <a:r>
              <a:rPr lang="en-US" sz="2400" dirty="0"/>
              <a:t> = </a:t>
            </a:r>
            <a:r>
              <a:rPr lang="el-GR" sz="2400" dirty="0"/>
              <a:t>π</a:t>
            </a:r>
            <a:r>
              <a:rPr lang="en-US" sz="2400" dirty="0"/>
              <a:t>(10 ft)</a:t>
            </a:r>
            <a:r>
              <a:rPr lang="en-US" sz="2400" baseline="30000" dirty="0"/>
              <a:t>2</a:t>
            </a:r>
            <a:r>
              <a:rPr lang="en-US" sz="2400" dirty="0"/>
              <a:t>(10 ft)(0.0624 kip/ft</a:t>
            </a:r>
            <a:r>
              <a:rPr lang="en-US" sz="2400" baseline="30000" dirty="0"/>
              <a:t>3</a:t>
            </a:r>
            <a:r>
              <a:rPr lang="en-US" sz="2400" dirty="0"/>
              <a:t>) (</a:t>
            </a:r>
            <a:r>
              <a:rPr lang="en-US" sz="2400" i="1" dirty="0"/>
              <a:t>W</a:t>
            </a:r>
            <a:r>
              <a:rPr lang="en-US" sz="2400" i="1" baseline="-25000" dirty="0"/>
              <a:t>i</a:t>
            </a:r>
            <a:r>
              <a:rPr lang="en-US" sz="2400" dirty="0"/>
              <a:t>/</a:t>
            </a:r>
            <a:r>
              <a:rPr lang="en-US" sz="2400" i="1" dirty="0"/>
              <a:t>W</a:t>
            </a:r>
            <a:r>
              <a:rPr lang="en-US" sz="2400" i="1" baseline="-25000" dirty="0"/>
              <a:t>T</a:t>
            </a:r>
            <a:r>
              <a:rPr lang="en-US" sz="2400" dirty="0"/>
              <a:t>)</a:t>
            </a:r>
            <a:br>
              <a:rPr lang="en-US" sz="2400" dirty="0"/>
            </a:br>
            <a:r>
              <a:rPr lang="en-US" sz="2400" dirty="0"/>
              <a:t>	     = 196.0 (0.542) kips = 106.2 kips</a:t>
            </a:r>
          </a:p>
          <a:p>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72</a:t>
            </a:fld>
            <a:endParaRPr lang="en-US" dirty="0"/>
          </a:p>
        </p:txBody>
      </p:sp>
    </p:spTree>
    <p:extLst>
      <p:ext uri="{BB962C8B-B14F-4D97-AF65-F5344CB8AC3E}">
        <p14:creationId xmlns:p14="http://schemas.microsoft.com/office/powerpoint/2010/main" val="317513619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p:txBody>
          <a:bodyPr/>
          <a:lstStyle/>
          <a:p>
            <a:r>
              <a:rPr lang="en-US" dirty="0"/>
              <a:t>The ratio </a:t>
            </a:r>
            <a:r>
              <a:rPr lang="en-US" i="1" dirty="0"/>
              <a:t>W</a:t>
            </a:r>
            <a:r>
              <a:rPr lang="en-US" i="1" baseline="-25000" dirty="0"/>
              <a:t>i</a:t>
            </a:r>
            <a:r>
              <a:rPr lang="en-US" dirty="0"/>
              <a:t>/</a:t>
            </a:r>
            <a:r>
              <a:rPr lang="en-US" i="1" dirty="0"/>
              <a:t>W</a:t>
            </a:r>
            <a:r>
              <a:rPr lang="en-US" i="1" baseline="-25000" dirty="0"/>
              <a:t>T</a:t>
            </a:r>
            <a:r>
              <a:rPr lang="en-US" dirty="0"/>
              <a:t> (= 0.542) was determined from Equation 13-24 (only valid for </a:t>
            </a:r>
            <a:r>
              <a:rPr lang="en-US" i="1" dirty="0"/>
              <a:t>D</a:t>
            </a:r>
            <a:r>
              <a:rPr lang="en-US" dirty="0"/>
              <a:t>/</a:t>
            </a:r>
            <a:r>
              <a:rPr lang="en-US" i="1" dirty="0"/>
              <a:t>H</a:t>
            </a:r>
            <a:r>
              <a:rPr lang="en-US" dirty="0"/>
              <a:t> ≥ 1.333) of AWWA D100 for a diameter-to-liquid height ratio of 2.0 as shown below:</a:t>
            </a:r>
            <a:br>
              <a:rPr lang="en-US" dirty="0"/>
            </a:br>
            <a:endParaRPr lang="en-US" dirty="0"/>
          </a:p>
        </p:txBody>
      </p:sp>
      <p:sp>
        <p:nvSpPr>
          <p:cNvPr id="6" name="Rectangle 5"/>
          <p:cNvSpPr/>
          <p:nvPr/>
        </p:nvSpPr>
        <p:spPr>
          <a:xfrm>
            <a:off x="1280160" y="5056855"/>
            <a:ext cx="6812280" cy="461665"/>
          </a:xfrm>
          <a:prstGeom prst="rect">
            <a:avLst/>
          </a:prstGeom>
        </p:spPr>
        <p:txBody>
          <a:bodyPr wrap="square">
            <a:spAutoFit/>
          </a:bodyPr>
          <a:lstStyle/>
          <a:p>
            <a:r>
              <a:rPr lang="en-US" i="1" dirty="0"/>
              <a:t>W</a:t>
            </a:r>
            <a:r>
              <a:rPr lang="en-US" i="1" baseline="-25000" dirty="0"/>
              <a:t>i</a:t>
            </a:r>
            <a:r>
              <a:rPr lang="en-US" dirty="0"/>
              <a:t> = </a:t>
            </a:r>
            <a:r>
              <a:rPr lang="en-US" i="1" dirty="0"/>
              <a:t>W</a:t>
            </a:r>
            <a:r>
              <a:rPr lang="en-US" i="1" baseline="-25000" dirty="0"/>
              <a:t>tank</a:t>
            </a:r>
            <a:r>
              <a:rPr lang="en-US" dirty="0"/>
              <a:t> + </a:t>
            </a:r>
            <a:r>
              <a:rPr lang="en-US" i="1" dirty="0"/>
              <a:t>W</a:t>
            </a:r>
            <a:r>
              <a:rPr lang="en-US" i="1" baseline="-25000" dirty="0"/>
              <a:t>iwater</a:t>
            </a:r>
            <a:r>
              <a:rPr lang="en-US" dirty="0"/>
              <a:t> = 15.4 + 106.2 = 121.6 kips</a:t>
            </a:r>
          </a:p>
        </p:txBody>
      </p:sp>
      <mc:AlternateContent xmlns:mc="http://schemas.openxmlformats.org/markup-compatibility/2006" xmlns:a14="http://schemas.microsoft.com/office/drawing/2010/main">
        <mc:Choice Requires="a14">
          <p:sp>
            <p:nvSpPr>
              <p:cNvPr id="7" name="Rectangle 6"/>
              <p:cNvSpPr/>
              <p:nvPr/>
            </p:nvSpPr>
            <p:spPr>
              <a:xfrm>
                <a:off x="685800" y="3428256"/>
                <a:ext cx="8066314" cy="138865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𝑊</m:t>
                              </m:r>
                            </m:e>
                            <m:sub>
                              <m:r>
                                <a:rPr lang="en-US" i="1">
                                  <a:latin typeface="Cambria Math"/>
                                </a:rPr>
                                <m:t>𝑖</m:t>
                              </m:r>
                            </m:sub>
                          </m:sSub>
                        </m:num>
                        <m:den>
                          <m:sSub>
                            <m:sSubPr>
                              <m:ctrlPr>
                                <a:rPr lang="en-US" i="1">
                                  <a:latin typeface="Cambria Math" panose="02040503050406030204" pitchFamily="18" charset="0"/>
                                </a:rPr>
                              </m:ctrlPr>
                            </m:sSubPr>
                            <m:e>
                              <m:r>
                                <a:rPr lang="en-US" i="1">
                                  <a:latin typeface="Cambria Math"/>
                                </a:rPr>
                                <m:t>𝑊</m:t>
                              </m:r>
                            </m:e>
                            <m:sub>
                              <m:r>
                                <a:rPr lang="en-US" i="1">
                                  <a:latin typeface="Cambria Math"/>
                                </a:rPr>
                                <m:t>𝑝</m:t>
                              </m:r>
                            </m:sub>
                          </m:sSub>
                        </m:den>
                      </m:f>
                      <m:r>
                        <a:rPr lang="en-US" i="1">
                          <a:latin typeface="Cambria Math"/>
                        </a:rPr>
                        <m:t>= </m:t>
                      </m:r>
                      <m:f>
                        <m:fPr>
                          <m:ctrlPr>
                            <a:rPr lang="en-US" i="1">
                              <a:latin typeface="Cambria Math" panose="02040503050406030204" pitchFamily="18" charset="0"/>
                            </a:rPr>
                          </m:ctrlPr>
                        </m:fPr>
                        <m:num>
                          <m:r>
                            <a:rPr lang="en-US" i="1">
                              <a:latin typeface="Cambria Math"/>
                            </a:rPr>
                            <m:t>𝑡𝑎𝑛h</m:t>
                          </m:r>
                          <m:d>
                            <m:dPr>
                              <m:ctrlPr>
                                <a:rPr lang="en-US" i="1">
                                  <a:latin typeface="Cambria Math" panose="02040503050406030204" pitchFamily="18" charset="0"/>
                                </a:rPr>
                              </m:ctrlPr>
                            </m:dPr>
                            <m:e>
                              <m:r>
                                <a:rPr lang="en-US" i="1">
                                  <a:latin typeface="Cambria Math"/>
                                </a:rPr>
                                <m:t>0.866</m:t>
                              </m:r>
                              <m:f>
                                <m:fPr>
                                  <m:ctrlPr>
                                    <a:rPr lang="en-US" i="1">
                                      <a:latin typeface="Cambria Math" panose="02040503050406030204" pitchFamily="18" charset="0"/>
                                    </a:rPr>
                                  </m:ctrlPr>
                                </m:fPr>
                                <m:num>
                                  <m:r>
                                    <a:rPr lang="en-US" i="1">
                                      <a:latin typeface="Cambria Math"/>
                                    </a:rPr>
                                    <m:t>𝐷</m:t>
                                  </m:r>
                                </m:num>
                                <m:den>
                                  <m:r>
                                    <a:rPr lang="en-US" i="1">
                                      <a:latin typeface="Cambria Math"/>
                                    </a:rPr>
                                    <m:t>𝐻</m:t>
                                  </m:r>
                                </m:den>
                              </m:f>
                            </m:e>
                          </m:d>
                        </m:num>
                        <m:den>
                          <m:r>
                            <a:rPr lang="en-US" i="1">
                              <a:latin typeface="Cambria Math"/>
                            </a:rPr>
                            <m:t>0.866</m:t>
                          </m:r>
                          <m:f>
                            <m:fPr>
                              <m:ctrlPr>
                                <a:rPr lang="en-US" i="1">
                                  <a:latin typeface="Cambria Math" panose="02040503050406030204" pitchFamily="18" charset="0"/>
                                </a:rPr>
                              </m:ctrlPr>
                            </m:fPr>
                            <m:num>
                              <m:r>
                                <a:rPr lang="en-US" i="1">
                                  <a:latin typeface="Cambria Math"/>
                                </a:rPr>
                                <m:t>𝐷</m:t>
                              </m:r>
                            </m:num>
                            <m:den>
                              <m:r>
                                <a:rPr lang="en-US" i="1">
                                  <a:latin typeface="Cambria Math"/>
                                </a:rPr>
                                <m:t>𝐻</m:t>
                              </m:r>
                            </m:den>
                          </m:f>
                        </m:den>
                      </m:f>
                      <m:r>
                        <a:rPr lang="en-US" i="1">
                          <a:latin typeface="Cambria Math"/>
                        </a:rPr>
                        <m:t>= </m:t>
                      </m:r>
                      <m:f>
                        <m:fPr>
                          <m:ctrlPr>
                            <a:rPr lang="en-US" i="1">
                              <a:latin typeface="Cambria Math" panose="02040503050406030204" pitchFamily="18" charset="0"/>
                            </a:rPr>
                          </m:ctrlPr>
                        </m:fPr>
                        <m:num>
                          <m:r>
                            <a:rPr lang="en-US" i="1">
                              <a:latin typeface="Cambria Math"/>
                            </a:rPr>
                            <m:t>𝑡𝑎𝑛h</m:t>
                          </m:r>
                          <m:d>
                            <m:dPr>
                              <m:ctrlPr>
                                <a:rPr lang="en-US" i="1">
                                  <a:latin typeface="Cambria Math" panose="02040503050406030204" pitchFamily="18" charset="0"/>
                                </a:rPr>
                              </m:ctrlPr>
                            </m:dPr>
                            <m:e>
                              <m:r>
                                <a:rPr lang="en-US" i="1">
                                  <a:latin typeface="Cambria Math"/>
                                </a:rPr>
                                <m:t>0.866</m:t>
                              </m:r>
                              <m:f>
                                <m:fPr>
                                  <m:ctrlPr>
                                    <a:rPr lang="en-US" i="1">
                                      <a:latin typeface="Cambria Math" panose="02040503050406030204" pitchFamily="18" charset="0"/>
                                    </a:rPr>
                                  </m:ctrlPr>
                                </m:fPr>
                                <m:num>
                                  <m:r>
                                    <a:rPr lang="en-US" i="1">
                                      <a:latin typeface="Cambria Math"/>
                                    </a:rPr>
                                    <m:t>20</m:t>
                                  </m:r>
                                </m:num>
                                <m:den>
                                  <m:r>
                                    <a:rPr lang="en-US" i="1">
                                      <a:latin typeface="Cambria Math"/>
                                    </a:rPr>
                                    <m:t>10</m:t>
                                  </m:r>
                                </m:den>
                              </m:f>
                            </m:e>
                          </m:d>
                        </m:num>
                        <m:den>
                          <m:r>
                            <a:rPr lang="en-US" i="1">
                              <a:latin typeface="Cambria Math"/>
                            </a:rPr>
                            <m:t>0.866</m:t>
                          </m:r>
                          <m:f>
                            <m:fPr>
                              <m:ctrlPr>
                                <a:rPr lang="en-US" i="1">
                                  <a:latin typeface="Cambria Math" panose="02040503050406030204" pitchFamily="18" charset="0"/>
                                </a:rPr>
                              </m:ctrlPr>
                            </m:fPr>
                            <m:num>
                              <m:r>
                                <a:rPr lang="en-US" i="1">
                                  <a:latin typeface="Cambria Math"/>
                                </a:rPr>
                                <m:t>20</m:t>
                              </m:r>
                            </m:num>
                            <m:den>
                              <m:r>
                                <a:rPr lang="en-US" i="1">
                                  <a:latin typeface="Cambria Math"/>
                                </a:rPr>
                                <m:t>10</m:t>
                              </m:r>
                            </m:den>
                          </m:f>
                        </m:den>
                      </m:f>
                      <m:r>
                        <a:rPr lang="en-US" i="1">
                          <a:latin typeface="Cambria Math"/>
                        </a:rPr>
                        <m:t>=0.542</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685800" y="3428256"/>
                <a:ext cx="8066314" cy="1388650"/>
              </a:xfrm>
              <a:prstGeom prst="rect">
                <a:avLst/>
              </a:prstGeom>
              <a:blipFill>
                <a:blip r:embed="rId3"/>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73</a:t>
            </a:fld>
            <a:endParaRPr lang="en-US" dirty="0"/>
          </a:p>
        </p:txBody>
      </p:sp>
    </p:spTree>
    <p:extLst>
      <p:ext uri="{BB962C8B-B14F-4D97-AF65-F5344CB8AC3E}">
        <p14:creationId xmlns:p14="http://schemas.microsoft.com/office/powerpoint/2010/main" val="142269404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Base Shear.  According to ASCE 7-16 Equation 15.7-5:</a:t>
                </a:r>
                <a:br>
                  <a:rPr lang="en-US" i="1" dirty="0"/>
                </a:br>
                <a:br>
                  <a:rPr lang="en-US" i="1" dirty="0"/>
                </a:br>
                <a14:m>
                  <m:oMath xmlns:m="http://schemas.openxmlformats.org/officeDocument/2006/math">
                    <m:sSub>
                      <m:sSubPr>
                        <m:ctrlPr>
                          <a:rPr lang="en-US" i="1">
                            <a:latin typeface="Cambria Math" panose="02040503050406030204" pitchFamily="18" charset="0"/>
                          </a:rPr>
                        </m:ctrlPr>
                      </m:sSubPr>
                      <m:e>
                        <m:r>
                          <a:rPr lang="en-US" i="1">
                            <a:latin typeface="Cambria Math"/>
                          </a:rPr>
                          <m:t>𝑉</m:t>
                        </m:r>
                      </m:e>
                      <m:sub>
                        <m:r>
                          <a:rPr lang="en-US" i="1">
                            <a:latin typeface="Cambria Math"/>
                          </a:rPr>
                          <m:t>𝑖</m:t>
                        </m:r>
                      </m:sub>
                    </m:sSub>
                    <m:r>
                      <a:rPr lang="en-US" i="1">
                        <a:latin typeface="Cambria Math"/>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𝑆</m:t>
                            </m:r>
                          </m:e>
                          <m:sub>
                            <m:r>
                              <a:rPr lang="en-US" i="1">
                                <a:latin typeface="Cambria Math"/>
                              </a:rPr>
                              <m:t>𝑎𝑖</m:t>
                            </m:r>
                          </m:sub>
                        </m:sSub>
                        <m:sSub>
                          <m:sSubPr>
                            <m:ctrlPr>
                              <a:rPr lang="en-US" i="1">
                                <a:latin typeface="Cambria Math" panose="02040503050406030204" pitchFamily="18" charset="0"/>
                              </a:rPr>
                            </m:ctrlPr>
                          </m:sSubPr>
                          <m:e>
                            <m:r>
                              <a:rPr lang="en-US" i="1">
                                <a:latin typeface="Cambria Math"/>
                              </a:rPr>
                              <m:t>𝑊</m:t>
                            </m:r>
                          </m:e>
                          <m:sub>
                            <m:r>
                              <a:rPr lang="en-US" i="1">
                                <a:latin typeface="Cambria Math"/>
                              </a:rPr>
                              <m:t>𝑖</m:t>
                            </m:r>
                          </m:sub>
                        </m:sSub>
                      </m:num>
                      <m:den>
                        <m:f>
                          <m:fPr>
                            <m:type m:val="lin"/>
                            <m:ctrlPr>
                              <a:rPr lang="en-US" i="1">
                                <a:latin typeface="Cambria Math" panose="02040503050406030204" pitchFamily="18" charset="0"/>
                              </a:rPr>
                            </m:ctrlPr>
                          </m:fPr>
                          <m:num>
                            <m:r>
                              <a:rPr lang="en-US" i="1">
                                <a:latin typeface="Cambria Math"/>
                              </a:rPr>
                              <m:t>𝑅</m:t>
                            </m:r>
                          </m:num>
                          <m:den>
                            <m:sSub>
                              <m:sSubPr>
                                <m:ctrlPr>
                                  <a:rPr lang="en-US" i="1">
                                    <a:latin typeface="Cambria Math" panose="02040503050406030204" pitchFamily="18" charset="0"/>
                                  </a:rPr>
                                </m:ctrlPr>
                              </m:sSubPr>
                              <m:e>
                                <m:r>
                                  <a:rPr lang="en-US" i="1">
                                    <a:latin typeface="Cambria Math"/>
                                  </a:rPr>
                                  <m:t>𝐼</m:t>
                                </m:r>
                              </m:e>
                              <m:sub>
                                <m:r>
                                  <a:rPr lang="en-US" i="1">
                                    <a:latin typeface="Cambria Math"/>
                                  </a:rPr>
                                  <m:t>𝑒</m:t>
                                </m:r>
                              </m:sub>
                            </m:sSub>
                          </m:den>
                        </m:f>
                      </m:den>
                    </m:f>
                    <m:r>
                      <a:rPr lang="en-US" i="1">
                        <a:latin typeface="Cambria Math"/>
                      </a:rPr>
                      <m:t>= </m:t>
                    </m:r>
                    <m:f>
                      <m:fPr>
                        <m:ctrlPr>
                          <a:rPr lang="en-US" i="1">
                            <a:latin typeface="Cambria Math" panose="02040503050406030204" pitchFamily="18" charset="0"/>
                          </a:rPr>
                        </m:ctrlPr>
                      </m:fPr>
                      <m:num>
                        <m:r>
                          <a:rPr lang="en-US" i="1">
                            <a:latin typeface="Cambria Math"/>
                          </a:rPr>
                          <m:t>0.824</m:t>
                        </m:r>
                        <m:d>
                          <m:dPr>
                            <m:ctrlPr>
                              <a:rPr lang="en-US" i="1">
                                <a:latin typeface="Cambria Math" panose="02040503050406030204" pitchFamily="18" charset="0"/>
                              </a:rPr>
                            </m:ctrlPr>
                          </m:dPr>
                          <m:e>
                            <m:r>
                              <a:rPr lang="en-US" i="1">
                                <a:latin typeface="Cambria Math"/>
                              </a:rPr>
                              <m:t>121.6</m:t>
                            </m:r>
                          </m:e>
                        </m:d>
                      </m:num>
                      <m:den>
                        <m:f>
                          <m:fPr>
                            <m:type m:val="lin"/>
                            <m:ctrlPr>
                              <a:rPr lang="en-US" i="1">
                                <a:latin typeface="Cambria Math" panose="02040503050406030204" pitchFamily="18" charset="0"/>
                              </a:rPr>
                            </m:ctrlPr>
                          </m:fPr>
                          <m:num>
                            <m:r>
                              <a:rPr lang="en-US" i="1">
                                <a:latin typeface="Cambria Math"/>
                              </a:rPr>
                              <m:t>3</m:t>
                            </m:r>
                          </m:num>
                          <m:den>
                            <m:r>
                              <a:rPr lang="en-US" i="1">
                                <a:latin typeface="Cambria Math"/>
                              </a:rPr>
                              <m:t>1.5</m:t>
                            </m:r>
                          </m:den>
                        </m:f>
                      </m:den>
                    </m:f>
                    <m:r>
                      <a:rPr lang="en-US" i="1">
                        <a:latin typeface="Cambria Math"/>
                      </a:rPr>
                      <m:t>=50.1 </m:t>
                    </m:r>
                    <m:r>
                      <m:rPr>
                        <m:nor/>
                      </m:rPr>
                      <a:rPr lang="en-US"/>
                      <m:t>kips</m:t>
                    </m:r>
                  </m:oMath>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12"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74</a:t>
            </a:fld>
            <a:endParaRPr lang="en-US" dirty="0"/>
          </a:p>
        </p:txBody>
      </p:sp>
    </p:spTree>
    <p:extLst>
      <p:ext uri="{BB962C8B-B14F-4D97-AF65-F5344CB8AC3E}">
        <p14:creationId xmlns:p14="http://schemas.microsoft.com/office/powerpoint/2010/main" val="413822258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3"/>
                <a:ext cx="8161972" cy="4297362"/>
              </a:xfrm>
            </p:spPr>
            <p:txBody>
              <a:bodyPr/>
              <a:lstStyle/>
              <a:p>
                <a:r>
                  <a:rPr lang="en-US" dirty="0"/>
                  <a:t>Convective Response</a:t>
                </a:r>
              </a:p>
              <a:p>
                <a:r>
                  <a:rPr lang="en-US" dirty="0"/>
                  <a:t>Natural period for the first mode of sloshing.  Using ASCE 7-16 Equation 15.7-12:</a:t>
                </a:r>
                <a:br>
                  <a:rPr lang="en-US" dirty="0"/>
                </a:br>
                <a:br>
                  <a:rPr lang="en-US" dirty="0"/>
                </a:br>
                <a:br>
                  <a:rPr lang="en-US" dirty="0"/>
                </a:b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𝑇</m:t>
                        </m:r>
                      </m:e>
                      <m:sub>
                        <m:r>
                          <a:rPr lang="en-US" sz="2000" i="1">
                            <a:latin typeface="Cambria Math"/>
                          </a:rPr>
                          <m:t>𝑐</m:t>
                        </m:r>
                      </m:sub>
                    </m:sSub>
                    <m:r>
                      <a:rPr lang="en-US" sz="2000" i="1">
                        <a:latin typeface="Cambria Math"/>
                      </a:rPr>
                      <m:t>=2</m:t>
                    </m:r>
                    <m:r>
                      <a:rPr lang="en-US" sz="2000" i="1">
                        <a:latin typeface="Cambria Math"/>
                      </a:rPr>
                      <m:t>𝜋</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a:rPr>
                              <m:t>𝐷</m:t>
                            </m:r>
                          </m:num>
                          <m:den>
                            <m:r>
                              <a:rPr lang="en-US" sz="2000" i="1">
                                <a:latin typeface="Cambria Math"/>
                              </a:rPr>
                              <m:t>3.68</m:t>
                            </m:r>
                            <m:r>
                              <a:rPr lang="en-US" sz="2000" i="1">
                                <a:latin typeface="Cambria Math"/>
                              </a:rPr>
                              <m:t>𝑔</m:t>
                            </m:r>
                            <m:func>
                              <m:funcPr>
                                <m:ctrlPr>
                                  <a:rPr lang="en-US" sz="2000" i="1">
                                    <a:latin typeface="Cambria Math" panose="02040503050406030204" pitchFamily="18" charset="0"/>
                                  </a:rPr>
                                </m:ctrlPr>
                              </m:funcPr>
                              <m:fName>
                                <m:r>
                                  <m:rPr>
                                    <m:sty m:val="p"/>
                                  </m:rPr>
                                  <a:rPr lang="en-US" sz="2000">
                                    <a:latin typeface="Cambria Math"/>
                                  </a:rPr>
                                  <m:t>tanh</m:t>
                                </m:r>
                              </m:fName>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3.68</m:t>
                                        </m:r>
                                        <m:r>
                                          <a:rPr lang="en-US" sz="2000" i="1">
                                            <a:latin typeface="Cambria Math"/>
                                          </a:rPr>
                                          <m:t>𝐻</m:t>
                                        </m:r>
                                      </m:num>
                                      <m:den>
                                        <m:r>
                                          <a:rPr lang="en-US" sz="2000" i="1">
                                            <a:latin typeface="Cambria Math"/>
                                          </a:rPr>
                                          <m:t>𝐷</m:t>
                                        </m:r>
                                      </m:den>
                                    </m:f>
                                  </m:e>
                                </m:d>
                              </m:e>
                            </m:func>
                          </m:den>
                        </m:f>
                      </m:e>
                    </m:rad>
                    <m:r>
                      <a:rPr lang="en-US" sz="2000" i="1">
                        <a:latin typeface="Cambria Math"/>
                      </a:rPr>
                      <m:t> </m:t>
                    </m:r>
                  </m:oMath>
                </a14:m>
                <a:r>
                  <a:rPr lang="en-US" sz="2000" i="1" dirty="0"/>
                  <a:t>  </a:t>
                </a:r>
                <a14:m>
                  <m:oMath xmlns:m="http://schemas.openxmlformats.org/officeDocument/2006/math">
                    <m:r>
                      <a:rPr lang="en-US" sz="2000" i="1">
                        <a:latin typeface="Cambria Math"/>
                      </a:rPr>
                      <m:t>=2</m:t>
                    </m:r>
                    <m:r>
                      <a:rPr lang="en-US" sz="2000" i="1">
                        <a:latin typeface="Cambria Math"/>
                      </a:rPr>
                      <m:t>𝜋</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a:rPr>
                              <m:t>20 </m:t>
                            </m:r>
                            <m:r>
                              <m:rPr>
                                <m:nor/>
                              </m:rPr>
                              <a:rPr lang="en-US" sz="2000"/>
                              <m:t>ft</m:t>
                            </m:r>
                          </m:num>
                          <m:den>
                            <m:r>
                              <a:rPr lang="en-US" sz="2000" i="1">
                                <a:latin typeface="Cambria Math"/>
                              </a:rPr>
                              <m:t>3.68</m:t>
                            </m:r>
                            <m:d>
                              <m:dPr>
                                <m:ctrlPr>
                                  <a:rPr lang="en-US" sz="2000" i="1">
                                    <a:latin typeface="Cambria Math" panose="02040503050406030204" pitchFamily="18" charset="0"/>
                                  </a:rPr>
                                </m:ctrlPr>
                              </m:dPr>
                              <m:e>
                                <m:r>
                                  <a:rPr lang="en-US" sz="2000" i="1">
                                    <a:latin typeface="Cambria Math"/>
                                  </a:rPr>
                                  <m:t>32.174 </m:t>
                                </m:r>
                                <m:f>
                                  <m:fPr>
                                    <m:ctrlPr>
                                      <a:rPr lang="en-US" sz="2000" i="1">
                                        <a:latin typeface="Cambria Math" panose="02040503050406030204" pitchFamily="18" charset="0"/>
                                      </a:rPr>
                                    </m:ctrlPr>
                                  </m:fPr>
                                  <m:num>
                                    <m:r>
                                      <m:rPr>
                                        <m:nor/>
                                      </m:rPr>
                                      <a:rPr lang="en-US" sz="2000"/>
                                      <m:t>ft</m:t>
                                    </m:r>
                                  </m:num>
                                  <m:den>
                                    <m:sSup>
                                      <m:sSupPr>
                                        <m:ctrlPr>
                                          <a:rPr lang="en-US" sz="2000" i="1">
                                            <a:latin typeface="Cambria Math" panose="02040503050406030204" pitchFamily="18" charset="0"/>
                                          </a:rPr>
                                        </m:ctrlPr>
                                      </m:sSupPr>
                                      <m:e>
                                        <m:r>
                                          <a:rPr lang="en-US" sz="2000" i="1">
                                            <a:latin typeface="Cambria Math"/>
                                          </a:rPr>
                                          <m:t>𝑠</m:t>
                                        </m:r>
                                      </m:e>
                                      <m:sup>
                                        <m:r>
                                          <a:rPr lang="en-US" sz="2000" i="1">
                                            <a:latin typeface="Cambria Math"/>
                                          </a:rPr>
                                          <m:t>2</m:t>
                                        </m:r>
                                      </m:sup>
                                    </m:sSup>
                                  </m:den>
                                </m:f>
                              </m:e>
                            </m:d>
                            <m:func>
                              <m:funcPr>
                                <m:ctrlPr>
                                  <a:rPr lang="en-US" sz="2000" i="1">
                                    <a:latin typeface="Cambria Math" panose="02040503050406030204" pitchFamily="18" charset="0"/>
                                  </a:rPr>
                                </m:ctrlPr>
                              </m:funcPr>
                              <m:fName>
                                <m:r>
                                  <m:rPr>
                                    <m:sty m:val="p"/>
                                  </m:rPr>
                                  <a:rPr lang="en-US" sz="2000">
                                    <a:latin typeface="Cambria Math"/>
                                  </a:rPr>
                                  <m:t>tanh</m:t>
                                </m:r>
                              </m:fName>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3.68</m:t>
                                        </m:r>
                                        <m:d>
                                          <m:dPr>
                                            <m:ctrlPr>
                                              <a:rPr lang="en-US" sz="2000" i="1">
                                                <a:latin typeface="Cambria Math" panose="02040503050406030204" pitchFamily="18" charset="0"/>
                                              </a:rPr>
                                            </m:ctrlPr>
                                          </m:dPr>
                                          <m:e>
                                            <m:r>
                                              <a:rPr lang="en-US" sz="2000" i="1">
                                                <a:latin typeface="Cambria Math"/>
                                              </a:rPr>
                                              <m:t>10 </m:t>
                                            </m:r>
                                            <m:r>
                                              <m:rPr>
                                                <m:nor/>
                                              </m:rPr>
                                              <a:rPr lang="en-US" sz="2000"/>
                                              <m:t>ft</m:t>
                                            </m:r>
                                          </m:e>
                                        </m:d>
                                      </m:num>
                                      <m:den>
                                        <m:r>
                                          <a:rPr lang="en-US" sz="2000" i="1">
                                            <a:latin typeface="Cambria Math"/>
                                          </a:rPr>
                                          <m:t>20 </m:t>
                                        </m:r>
                                        <m:r>
                                          <m:rPr>
                                            <m:nor/>
                                          </m:rPr>
                                          <a:rPr lang="en-US" sz="2000"/>
                                          <m:t>ft</m:t>
                                        </m:r>
                                      </m:den>
                                    </m:f>
                                  </m:e>
                                </m:d>
                              </m:e>
                            </m:func>
                          </m:den>
                        </m:f>
                      </m:e>
                    </m:rad>
                    <m:r>
                      <a:rPr lang="en-US" sz="2000" i="1">
                        <a:latin typeface="Cambria Math"/>
                      </a:rPr>
                      <m:t> =2.65 </m:t>
                    </m:r>
                    <m:r>
                      <m:rPr>
                        <m:nor/>
                      </m:rPr>
                      <a:rPr lang="en-US" sz="2000"/>
                      <m:t>s</m:t>
                    </m:r>
                  </m:oMath>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3"/>
                <a:ext cx="8161972" cy="4297362"/>
              </a:xfrm>
              <a:blipFill rotWithShape="1">
                <a:blip r:embed="rId3"/>
                <a:stretch>
                  <a:fillRect l="-1344"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75</a:t>
            </a:fld>
            <a:endParaRPr lang="en-US" dirty="0"/>
          </a:p>
        </p:txBody>
      </p:sp>
    </p:spTree>
    <p:extLst>
      <p:ext uri="{BB962C8B-B14F-4D97-AF65-F5344CB8AC3E}">
        <p14:creationId xmlns:p14="http://schemas.microsoft.com/office/powerpoint/2010/main" val="86403166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p:txBody>
          <a:bodyPr/>
          <a:lstStyle/>
          <a:p>
            <a:r>
              <a:rPr lang="en-US" dirty="0"/>
              <a:t>Spectral acceleration.  Using ASCE 7-16 Equation 15.7-10 with </a:t>
            </a:r>
            <a:r>
              <a:rPr lang="en-US" i="1" dirty="0"/>
              <a:t>T</a:t>
            </a:r>
            <a:r>
              <a:rPr lang="en-US" i="1" baseline="-25000" dirty="0"/>
              <a:t>c</a:t>
            </a:r>
            <a:r>
              <a:rPr lang="en-US" dirty="0"/>
              <a:t> &lt; </a:t>
            </a:r>
            <a:r>
              <a:rPr lang="en-US" i="1" dirty="0"/>
              <a:t>T</a:t>
            </a:r>
            <a:r>
              <a:rPr lang="en-US" i="1" baseline="-25000" dirty="0"/>
              <a:t>L</a:t>
            </a:r>
            <a:r>
              <a:rPr lang="en-US" dirty="0"/>
              <a:t> = 6 seconds:</a:t>
            </a:r>
            <a:br>
              <a:rPr lang="en-US" dirty="0"/>
            </a:br>
            <a:br>
              <a:rPr lang="en-US" dirty="0"/>
            </a:br>
            <a:endParaRPr lang="en-US" dirty="0"/>
          </a:p>
          <a:p>
            <a:endParaRPr lang="en-US" dirty="0"/>
          </a:p>
          <a:p>
            <a:r>
              <a:rPr lang="en-US" dirty="0"/>
              <a:t>Seismic (convective) weight. </a:t>
            </a:r>
            <a:br>
              <a:rPr lang="en-US" dirty="0"/>
            </a:br>
            <a:br>
              <a:rPr lang="en-US" dirty="0"/>
            </a:br>
            <a:r>
              <a:rPr lang="en-US" i="1" dirty="0"/>
              <a:t>W</a:t>
            </a:r>
            <a:r>
              <a:rPr lang="en-US" i="1" baseline="-25000" dirty="0"/>
              <a:t>c</a:t>
            </a:r>
            <a:r>
              <a:rPr lang="en-US" dirty="0"/>
              <a:t> = </a:t>
            </a:r>
            <a:r>
              <a:rPr lang="en-US" i="1" dirty="0"/>
              <a:t>W</a:t>
            </a:r>
            <a:r>
              <a:rPr lang="en-US" i="1" baseline="-25000" dirty="0"/>
              <a:t>water</a:t>
            </a:r>
            <a:r>
              <a:rPr lang="en-US" dirty="0"/>
              <a:t> (</a:t>
            </a:r>
            <a:r>
              <a:rPr lang="en-US" i="1" dirty="0"/>
              <a:t>W</a:t>
            </a:r>
            <a:r>
              <a:rPr lang="en-US" i="1" baseline="-25000" dirty="0"/>
              <a:t>c</a:t>
            </a:r>
            <a:r>
              <a:rPr lang="en-US" dirty="0"/>
              <a:t>/</a:t>
            </a:r>
            <a:r>
              <a:rPr lang="en-US" i="1" dirty="0"/>
              <a:t>W</a:t>
            </a:r>
            <a:r>
              <a:rPr lang="en-US" i="1" baseline="-25000" dirty="0"/>
              <a:t>T</a:t>
            </a:r>
            <a:r>
              <a:rPr lang="en-US" dirty="0"/>
              <a:t>) = 196 (0.437) = 85.7 kips</a:t>
            </a:r>
          </a:p>
          <a:p>
            <a:endParaRPr lang="en-US" dirty="0"/>
          </a:p>
        </p:txBody>
      </p:sp>
      <mc:AlternateContent xmlns:mc="http://schemas.openxmlformats.org/markup-compatibility/2006" xmlns:a14="http://schemas.microsoft.com/office/drawing/2010/main">
        <mc:Choice Requires="a14">
          <p:sp>
            <p:nvSpPr>
              <p:cNvPr id="6" name="Rectangle 5"/>
              <p:cNvSpPr/>
              <p:nvPr/>
            </p:nvSpPr>
            <p:spPr>
              <a:xfrm>
                <a:off x="1175656" y="2797876"/>
                <a:ext cx="5823857" cy="87139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a:rPr>
                            <m:t>𝑆</m:t>
                          </m:r>
                        </m:e>
                        <m:sub>
                          <m:r>
                            <a:rPr lang="en-US" i="1">
                              <a:latin typeface="Cambria Math"/>
                            </a:rPr>
                            <m:t>𝑎𝑐</m:t>
                          </m:r>
                        </m:sub>
                      </m:sSub>
                      <m:r>
                        <a:rPr lang="en-US" i="1">
                          <a:latin typeface="Cambria Math"/>
                        </a:rPr>
                        <m:t>= </m:t>
                      </m:r>
                      <m:f>
                        <m:fPr>
                          <m:ctrlPr>
                            <a:rPr lang="en-US" i="1">
                              <a:latin typeface="Cambria Math" panose="02040503050406030204" pitchFamily="18" charset="0"/>
                            </a:rPr>
                          </m:ctrlPr>
                        </m:fPr>
                        <m:num>
                          <m:r>
                            <a:rPr lang="en-US" i="1">
                              <a:latin typeface="Cambria Math"/>
                            </a:rPr>
                            <m:t>1.5</m:t>
                          </m:r>
                          <m:sSub>
                            <m:sSubPr>
                              <m:ctrlPr>
                                <a:rPr lang="en-US" i="1">
                                  <a:latin typeface="Cambria Math" panose="02040503050406030204" pitchFamily="18" charset="0"/>
                                </a:rPr>
                              </m:ctrlPr>
                            </m:sSubPr>
                            <m:e>
                              <m:r>
                                <a:rPr lang="en-US" i="1">
                                  <a:latin typeface="Cambria Math"/>
                                </a:rPr>
                                <m:t>𝑆</m:t>
                              </m:r>
                            </m:e>
                            <m:sub>
                              <m:r>
                                <a:rPr lang="en-US" i="1">
                                  <a:latin typeface="Cambria Math"/>
                                </a:rPr>
                                <m:t>𝐷</m:t>
                              </m:r>
                              <m:r>
                                <a:rPr lang="en-US" i="1">
                                  <a:latin typeface="Cambria Math"/>
                                </a:rPr>
                                <m:t>1</m:t>
                              </m:r>
                            </m:sub>
                          </m:sSub>
                        </m:num>
                        <m:den>
                          <m:sSub>
                            <m:sSubPr>
                              <m:ctrlPr>
                                <a:rPr lang="en-US" i="1">
                                  <a:latin typeface="Cambria Math" panose="02040503050406030204" pitchFamily="18" charset="0"/>
                                </a:rPr>
                              </m:ctrlPr>
                            </m:sSubPr>
                            <m:e>
                              <m:r>
                                <a:rPr lang="en-US" i="1">
                                  <a:latin typeface="Cambria Math"/>
                                </a:rPr>
                                <m:t>𝑇</m:t>
                              </m:r>
                            </m:e>
                            <m:sub>
                              <m:r>
                                <a:rPr lang="en-US" i="1">
                                  <a:latin typeface="Cambria Math"/>
                                </a:rPr>
                                <m:t>𝑐</m:t>
                              </m:r>
                            </m:sub>
                          </m:sSub>
                        </m:den>
                      </m:f>
                      <m:r>
                        <a:rPr lang="en-US" i="1">
                          <a:latin typeface="Cambria Math"/>
                        </a:rPr>
                        <m:t>= </m:t>
                      </m:r>
                      <m:f>
                        <m:fPr>
                          <m:ctrlPr>
                            <a:rPr lang="en-US" i="1">
                              <a:latin typeface="Cambria Math" panose="02040503050406030204" pitchFamily="18" charset="0"/>
                            </a:rPr>
                          </m:ctrlPr>
                        </m:fPr>
                        <m:num>
                          <m:r>
                            <a:rPr lang="en-US" i="1">
                              <a:latin typeface="Cambria Math"/>
                            </a:rPr>
                            <m:t>1.5</m:t>
                          </m:r>
                          <m:d>
                            <m:dPr>
                              <m:ctrlPr>
                                <a:rPr lang="en-US" i="1">
                                  <a:latin typeface="Cambria Math" panose="02040503050406030204" pitchFamily="18" charset="0"/>
                                </a:rPr>
                              </m:ctrlPr>
                            </m:dPr>
                            <m:e>
                              <m:r>
                                <a:rPr lang="en-US" i="1">
                                  <a:latin typeface="Cambria Math"/>
                                </a:rPr>
                                <m:t>0.376</m:t>
                              </m:r>
                            </m:e>
                          </m:d>
                        </m:num>
                        <m:den>
                          <m:r>
                            <a:rPr lang="en-US" i="1">
                              <a:latin typeface="Cambria Math"/>
                            </a:rPr>
                            <m:t>2.65</m:t>
                          </m:r>
                        </m:den>
                      </m:f>
                      <m:r>
                        <a:rPr lang="en-US" i="1">
                          <a:latin typeface="Cambria Math"/>
                        </a:rPr>
                        <m:t>=0.212 </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175656" y="2797876"/>
                <a:ext cx="5823857" cy="871392"/>
              </a:xfrm>
              <a:prstGeom prst="rect">
                <a:avLst/>
              </a:prstGeom>
              <a:blipFill>
                <a:blip r:embed="rId3"/>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76</a:t>
            </a:fld>
            <a:endParaRPr lang="en-US" dirty="0"/>
          </a:p>
        </p:txBody>
      </p:sp>
    </p:spTree>
    <p:extLst>
      <p:ext uri="{BB962C8B-B14F-4D97-AF65-F5344CB8AC3E}">
        <p14:creationId xmlns:p14="http://schemas.microsoft.com/office/powerpoint/2010/main" val="28899091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3"/>
                <a:ext cx="8040052" cy="4297362"/>
              </a:xfrm>
            </p:spPr>
            <p:txBody>
              <a:bodyPr/>
              <a:lstStyle/>
              <a:p>
                <a:r>
                  <a:rPr lang="en-US" sz="2400" dirty="0"/>
                  <a:t>The ratio </a:t>
                </a:r>
                <a:r>
                  <a:rPr lang="en-US" sz="2400" i="1" dirty="0"/>
                  <a:t>W</a:t>
                </a:r>
                <a:r>
                  <a:rPr lang="en-US" sz="2400" i="1" baseline="-25000" dirty="0"/>
                  <a:t>c</a:t>
                </a:r>
                <a:r>
                  <a:rPr lang="en-US" sz="2400" dirty="0"/>
                  <a:t>/</a:t>
                </a:r>
                <a:r>
                  <a:rPr lang="en-US" sz="2400" i="1" dirty="0"/>
                  <a:t>W</a:t>
                </a:r>
                <a:r>
                  <a:rPr lang="en-US" sz="2400" i="1" baseline="-25000" dirty="0"/>
                  <a:t>T</a:t>
                </a:r>
                <a:r>
                  <a:rPr lang="en-US" sz="2400" dirty="0"/>
                  <a:t> (= 0.437) was determined from Equation 13-26 (valid for all </a:t>
                </a:r>
                <a:r>
                  <a:rPr lang="en-US" sz="2400" i="1" dirty="0"/>
                  <a:t>D</a:t>
                </a:r>
                <a:r>
                  <a:rPr lang="en-US" sz="2400" dirty="0"/>
                  <a:t>/</a:t>
                </a:r>
                <a:r>
                  <a:rPr lang="en-US" sz="2400" i="1" dirty="0"/>
                  <a:t>H</a:t>
                </a:r>
                <a:r>
                  <a:rPr lang="en-US" sz="2400" dirty="0"/>
                  <a:t>) of AWWA D100 for a diameter-to-liquid height ratio of 2.0 as shown below:</a:t>
                </a:r>
                <a:br>
                  <a:rPr lang="en-US" sz="2400" dirty="0"/>
                </a:br>
                <a:br>
                  <a:rPr lang="en-US" dirty="0"/>
                </a:br>
                <a:br>
                  <a:rPr lang="en-US" dirty="0"/>
                </a:br>
                <a:endParaRPr lang="en-US" dirty="0"/>
              </a:p>
              <a:p>
                <a:r>
                  <a:rPr lang="en-US" sz="2400" dirty="0"/>
                  <a:t>Base shear.  According to ASCE 7-16 Equation 15.7-6:</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𝑉</m:t>
                        </m:r>
                      </m:e>
                      <m:sub>
                        <m:r>
                          <a:rPr lang="en-US" sz="2400" i="1">
                            <a:latin typeface="Cambria Math"/>
                          </a:rPr>
                          <m:t>𝑐</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𝑎𝑐</m:t>
                            </m:r>
                          </m:sub>
                        </m:sSub>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num>
                      <m:den>
                        <m:r>
                          <a:rPr lang="en-US" sz="2400" i="1">
                            <a:latin typeface="Cambria Math"/>
                          </a:rPr>
                          <m:t>1.5</m:t>
                        </m:r>
                      </m:den>
                    </m:f>
                    <m:sSub>
                      <m:sSubPr>
                        <m:ctrlPr>
                          <a:rPr lang="en-US" sz="2400" i="1">
                            <a:latin typeface="Cambria Math" panose="02040503050406030204" pitchFamily="18" charset="0"/>
                          </a:rPr>
                        </m:ctrlPr>
                      </m:sSubPr>
                      <m:e>
                        <m:r>
                          <a:rPr lang="en-US" sz="2400" i="1">
                            <a:latin typeface="Cambria Math"/>
                          </a:rPr>
                          <m:t>𝑊</m:t>
                        </m:r>
                      </m:e>
                      <m:sub>
                        <m:r>
                          <a:rPr lang="en-US" sz="2400" i="1">
                            <a:latin typeface="Cambria Math"/>
                          </a:rPr>
                          <m:t>𝑐</m:t>
                        </m:r>
                      </m:sub>
                    </m:sSub>
                    <m:r>
                      <a:rPr lang="en-US" sz="2400" i="1">
                        <a:latin typeface="Cambria Math"/>
                      </a:rPr>
                      <m:t>= </m:t>
                    </m:r>
                    <m:f>
                      <m:fPr>
                        <m:ctrlPr>
                          <a:rPr lang="en-US" sz="2400" i="1">
                            <a:latin typeface="Cambria Math" panose="02040503050406030204" pitchFamily="18" charset="0"/>
                          </a:rPr>
                        </m:ctrlPr>
                      </m:fPr>
                      <m:num>
                        <m:r>
                          <a:rPr lang="en-US" sz="2400" i="1">
                            <a:latin typeface="Cambria Math"/>
                          </a:rPr>
                          <m:t>0.212</m:t>
                        </m:r>
                        <m:d>
                          <m:dPr>
                            <m:ctrlPr>
                              <a:rPr lang="en-US" sz="2400" i="1">
                                <a:latin typeface="Cambria Math" panose="02040503050406030204" pitchFamily="18" charset="0"/>
                              </a:rPr>
                            </m:ctrlPr>
                          </m:dPr>
                          <m:e>
                            <m:r>
                              <a:rPr lang="en-US" sz="2400" i="1">
                                <a:latin typeface="Cambria Math"/>
                              </a:rPr>
                              <m:t>1.5</m:t>
                            </m:r>
                          </m:e>
                        </m:d>
                      </m:num>
                      <m:den>
                        <m:r>
                          <a:rPr lang="en-US" sz="2400" i="1">
                            <a:latin typeface="Cambria Math"/>
                          </a:rPr>
                          <m:t>1.5</m:t>
                        </m:r>
                      </m:den>
                    </m:f>
                    <m:d>
                      <m:dPr>
                        <m:ctrlPr>
                          <a:rPr lang="en-US" sz="2400" i="1">
                            <a:latin typeface="Cambria Math" panose="02040503050406030204" pitchFamily="18" charset="0"/>
                          </a:rPr>
                        </m:ctrlPr>
                      </m:dPr>
                      <m:e>
                        <m:r>
                          <a:rPr lang="en-US" sz="2400" i="1">
                            <a:latin typeface="Cambria Math"/>
                          </a:rPr>
                          <m:t>85.7</m:t>
                        </m:r>
                      </m:e>
                    </m:d>
                    <m:r>
                      <a:rPr lang="en-US" sz="2400" i="1">
                        <a:latin typeface="Cambria Math"/>
                      </a:rPr>
                      <m:t>=18.2 </m:t>
                    </m:r>
                    <m:r>
                      <m:rPr>
                        <m:nor/>
                      </m:rPr>
                      <a:rPr lang="en-US" sz="2400"/>
                      <m:t>kips</m:t>
                    </m:r>
                  </m:oMath>
                </a14:m>
                <a:br>
                  <a:rPr lang="en-US" sz="2400" dirty="0"/>
                </a:br>
                <a:br>
                  <a:rPr lang="en-US" dirty="0"/>
                </a:b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3"/>
                <a:ext cx="8040052" cy="4297362"/>
              </a:xfrm>
              <a:blipFill rotWithShape="1">
                <a:blip r:embed="rId3"/>
                <a:stretch>
                  <a:fillRect l="-1061" t="-993" r="-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576944" y="2972250"/>
                <a:ext cx="8447314" cy="79335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𝑊</m:t>
                              </m:r>
                            </m:e>
                            <m:sub>
                              <m:r>
                                <a:rPr lang="en-US" sz="2000" i="1">
                                  <a:latin typeface="Cambria Math"/>
                                </a:rPr>
                                <m:t>𝑐</m:t>
                              </m:r>
                            </m:sub>
                          </m:sSub>
                        </m:num>
                        <m:den>
                          <m:sSub>
                            <m:sSubPr>
                              <m:ctrlPr>
                                <a:rPr lang="en-US" sz="2000" i="1">
                                  <a:latin typeface="Cambria Math" panose="02040503050406030204" pitchFamily="18" charset="0"/>
                                </a:rPr>
                              </m:ctrlPr>
                            </m:sSubPr>
                            <m:e>
                              <m:r>
                                <a:rPr lang="en-US" sz="2000" i="1">
                                  <a:latin typeface="Cambria Math"/>
                                </a:rPr>
                                <m:t>𝑊</m:t>
                              </m:r>
                            </m:e>
                            <m:sub>
                              <m:r>
                                <a:rPr lang="en-US" sz="2000" i="1">
                                  <a:latin typeface="Cambria Math"/>
                                </a:rPr>
                                <m:t>𝑝</m:t>
                              </m:r>
                            </m:sub>
                          </m:sSub>
                        </m:den>
                      </m:f>
                      <m:r>
                        <a:rPr lang="en-US" sz="2000" i="1">
                          <a:latin typeface="Cambria Math"/>
                        </a:rPr>
                        <m:t>= 0.230</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𝐷</m:t>
                              </m:r>
                            </m:num>
                            <m:den>
                              <m:r>
                                <a:rPr lang="en-US" sz="2000" i="1">
                                  <a:latin typeface="Cambria Math"/>
                                </a:rPr>
                                <m:t>𝐻</m:t>
                              </m:r>
                            </m:den>
                          </m:f>
                        </m:e>
                      </m:d>
                      <m:r>
                        <a:rPr lang="en-US" sz="2000" i="1">
                          <a:latin typeface="Cambria Math"/>
                        </a:rPr>
                        <m:t>𝑡𝑎𝑛h</m:t>
                      </m:r>
                      <m:d>
                        <m:dPr>
                          <m:ctrlPr>
                            <a:rPr lang="en-US" sz="2000" i="1">
                              <a:latin typeface="Cambria Math" panose="02040503050406030204" pitchFamily="18" charset="0"/>
                            </a:rPr>
                          </m:ctrlPr>
                        </m:dPr>
                        <m:e>
                          <m:r>
                            <a:rPr lang="en-US" sz="2000" i="1">
                              <a:latin typeface="Cambria Math"/>
                            </a:rPr>
                            <m:t>3.67</m:t>
                          </m:r>
                          <m:f>
                            <m:fPr>
                              <m:ctrlPr>
                                <a:rPr lang="en-US" sz="2000" i="1">
                                  <a:latin typeface="Cambria Math" panose="02040503050406030204" pitchFamily="18" charset="0"/>
                                </a:rPr>
                              </m:ctrlPr>
                            </m:fPr>
                            <m:num>
                              <m:r>
                                <a:rPr lang="en-US" sz="2000" i="1">
                                  <a:latin typeface="Cambria Math"/>
                                </a:rPr>
                                <m:t>𝐻</m:t>
                              </m:r>
                            </m:num>
                            <m:den>
                              <m:r>
                                <a:rPr lang="en-US" sz="2000" i="1">
                                  <a:latin typeface="Cambria Math"/>
                                </a:rPr>
                                <m:t>𝐷</m:t>
                              </m:r>
                            </m:den>
                          </m:f>
                        </m:e>
                      </m:d>
                      <m:r>
                        <a:rPr lang="en-US" sz="2000" i="1">
                          <a:latin typeface="Cambria Math"/>
                        </a:rPr>
                        <m:t>= 0.230</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20</m:t>
                              </m:r>
                            </m:num>
                            <m:den>
                              <m:r>
                                <a:rPr lang="en-US" sz="2000" i="1">
                                  <a:latin typeface="Cambria Math"/>
                                </a:rPr>
                                <m:t>10</m:t>
                              </m:r>
                            </m:den>
                          </m:f>
                        </m:e>
                      </m:d>
                      <m:r>
                        <a:rPr lang="en-US" sz="2000" i="1">
                          <a:latin typeface="Cambria Math"/>
                        </a:rPr>
                        <m:t>𝑡𝑎𝑛h</m:t>
                      </m:r>
                      <m:d>
                        <m:dPr>
                          <m:ctrlPr>
                            <a:rPr lang="en-US" sz="2000" i="1">
                              <a:latin typeface="Cambria Math" panose="02040503050406030204" pitchFamily="18" charset="0"/>
                            </a:rPr>
                          </m:ctrlPr>
                        </m:dPr>
                        <m:e>
                          <m:r>
                            <a:rPr lang="en-US" sz="2000" i="1">
                              <a:latin typeface="Cambria Math"/>
                            </a:rPr>
                            <m:t>3.67</m:t>
                          </m:r>
                          <m:f>
                            <m:fPr>
                              <m:ctrlPr>
                                <a:rPr lang="en-US" sz="2000" i="1">
                                  <a:latin typeface="Cambria Math" panose="02040503050406030204" pitchFamily="18" charset="0"/>
                                </a:rPr>
                              </m:ctrlPr>
                            </m:fPr>
                            <m:num>
                              <m:r>
                                <a:rPr lang="en-US" sz="2000" i="1">
                                  <a:latin typeface="Cambria Math"/>
                                </a:rPr>
                                <m:t>10</m:t>
                              </m:r>
                            </m:num>
                            <m:den>
                              <m:r>
                                <a:rPr lang="en-US" sz="2000" i="1">
                                  <a:latin typeface="Cambria Math"/>
                                </a:rPr>
                                <m:t>20</m:t>
                              </m:r>
                            </m:den>
                          </m:f>
                        </m:e>
                      </m:d>
                      <m:r>
                        <a:rPr lang="en-US" sz="2000" i="1">
                          <a:latin typeface="Cambria Math"/>
                        </a:rPr>
                        <m:t>=0.437</m:t>
                      </m:r>
                    </m:oMath>
                  </m:oMathPara>
                </a14:m>
                <a:endParaRPr lang="en-US" sz="2000" dirty="0"/>
              </a:p>
            </p:txBody>
          </p:sp>
        </mc:Choice>
        <mc:Fallback xmlns="">
          <p:sp>
            <p:nvSpPr>
              <p:cNvPr id="6" name="Rectangle 5"/>
              <p:cNvSpPr>
                <a:spLocks noRot="1" noChangeAspect="1" noMove="1" noResize="1" noEditPoints="1" noAdjustHandles="1" noChangeArrowheads="1" noChangeShapeType="1" noTextEdit="1"/>
              </p:cNvSpPr>
              <p:nvPr/>
            </p:nvSpPr>
            <p:spPr>
              <a:xfrm>
                <a:off x="576944" y="2972250"/>
                <a:ext cx="8447314" cy="79335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38201" y="5646720"/>
                <a:ext cx="7326085" cy="84388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a:rPr>
                        <m:t>V</m:t>
                      </m:r>
                      <m:r>
                        <a:rPr lang="en-US">
                          <a:latin typeface="Cambria Math"/>
                        </a:rPr>
                        <m:t>= </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m:rPr>
                                  <m:sty m:val="p"/>
                                </m:rPr>
                                <a:rPr lang="en-US">
                                  <a:latin typeface="Cambria Math"/>
                                </a:rPr>
                                <m:t>V</m:t>
                              </m:r>
                            </m:e>
                            <m:sub>
                              <m:r>
                                <m:rPr>
                                  <m:sty m:val="p"/>
                                </m:rPr>
                                <a:rPr lang="en-US">
                                  <a:latin typeface="Cambria Math"/>
                                </a:rPr>
                                <m:t>i</m:t>
                              </m:r>
                            </m:sub>
                            <m:sup>
                              <m:r>
                                <a:rPr lang="en-US">
                                  <a:latin typeface="Cambria Math"/>
                                </a:rPr>
                                <m:t>2</m:t>
                              </m:r>
                            </m:sup>
                          </m:sSubSup>
                          <m:r>
                            <a:rPr lang="en-US">
                              <a:latin typeface="Cambria Math"/>
                            </a:rPr>
                            <m:t>+ </m:t>
                          </m:r>
                          <m:sSubSup>
                            <m:sSubSupPr>
                              <m:ctrlPr>
                                <a:rPr lang="en-US" i="1">
                                  <a:latin typeface="Cambria Math" panose="02040503050406030204" pitchFamily="18" charset="0"/>
                                </a:rPr>
                              </m:ctrlPr>
                            </m:sSubSupPr>
                            <m:e>
                              <m:r>
                                <m:rPr>
                                  <m:sty m:val="p"/>
                                </m:rPr>
                                <a:rPr lang="en-US">
                                  <a:latin typeface="Cambria Math"/>
                                </a:rPr>
                                <m:t>V</m:t>
                              </m:r>
                            </m:e>
                            <m:sub>
                              <m:r>
                                <m:rPr>
                                  <m:sty m:val="p"/>
                                </m:rPr>
                                <a:rPr lang="en-US">
                                  <a:latin typeface="Cambria Math"/>
                                </a:rPr>
                                <m:t>c</m:t>
                              </m:r>
                            </m:sub>
                            <m:sup>
                              <m:r>
                                <a:rPr lang="en-US">
                                  <a:latin typeface="Cambria Math"/>
                                </a:rPr>
                                <m:t>2</m:t>
                              </m:r>
                            </m:sup>
                          </m:sSubSup>
                        </m:e>
                      </m:rad>
                      <m:r>
                        <a:rPr lang="en-US">
                          <a:latin typeface="Cambria Math"/>
                        </a:rPr>
                        <m:t>= </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a:latin typeface="Cambria Math"/>
                                </a:rPr>
                                <m:t>50.1</m:t>
                              </m:r>
                            </m:e>
                            <m:sup>
                              <m:r>
                                <a:rPr lang="en-US" i="1">
                                  <a:latin typeface="Cambria Math"/>
                                </a:rPr>
                                <m:t>2</m:t>
                              </m:r>
                            </m:sup>
                          </m:sSup>
                          <m:r>
                            <a:rPr lang="en-US">
                              <a:latin typeface="Cambria Math"/>
                            </a:rPr>
                            <m:t>+ </m:t>
                          </m:r>
                          <m:sSup>
                            <m:sSupPr>
                              <m:ctrlPr>
                                <a:rPr lang="en-US" i="1">
                                  <a:latin typeface="Cambria Math" panose="02040503050406030204" pitchFamily="18" charset="0"/>
                                </a:rPr>
                              </m:ctrlPr>
                            </m:sSupPr>
                            <m:e>
                              <m:r>
                                <a:rPr lang="en-US">
                                  <a:latin typeface="Cambria Math"/>
                                </a:rPr>
                                <m:t>18.2</m:t>
                              </m:r>
                            </m:e>
                            <m:sup>
                              <m:r>
                                <a:rPr lang="en-US" i="1">
                                  <a:latin typeface="Cambria Math"/>
                                </a:rPr>
                                <m:t>2</m:t>
                              </m:r>
                            </m:sup>
                          </m:sSup>
                        </m:e>
                      </m:rad>
                      <m:r>
                        <a:rPr lang="en-US" i="1">
                          <a:latin typeface="Cambria Math"/>
                        </a:rPr>
                        <m:t>=53.3 </m:t>
                      </m:r>
                      <m:r>
                        <a:rPr lang="en-US" i="1">
                          <a:latin typeface="Cambria Math"/>
                        </a:rPr>
                        <m:t>𝑘𝑖𝑝𝑠</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838201" y="5646720"/>
                <a:ext cx="7326085" cy="843885"/>
              </a:xfrm>
              <a:prstGeom prst="rect">
                <a:avLst/>
              </a:prstGeom>
              <a:blipFill>
                <a:blip r:embed="rId5"/>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77</a:t>
            </a:fld>
            <a:endParaRPr lang="en-US" dirty="0"/>
          </a:p>
        </p:txBody>
      </p:sp>
    </p:spTree>
    <p:extLst>
      <p:ext uri="{BB962C8B-B14F-4D97-AF65-F5344CB8AC3E}">
        <p14:creationId xmlns:p14="http://schemas.microsoft.com/office/powerpoint/2010/main" val="164431706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3"/>
            <a:ext cx="8253412" cy="4297362"/>
          </a:xfrm>
        </p:spPr>
        <p:txBody>
          <a:bodyPr/>
          <a:lstStyle/>
          <a:p>
            <a:r>
              <a:rPr lang="en-US" dirty="0"/>
              <a:t>Minimum Freeboard</a:t>
            </a:r>
            <a:br>
              <a:rPr lang="en-US" dirty="0"/>
            </a:br>
            <a:br>
              <a:rPr lang="en-US" dirty="0"/>
            </a:br>
            <a:r>
              <a:rPr lang="en-US" sz="2400" i="1" dirty="0"/>
              <a:t>δ</a:t>
            </a:r>
            <a:r>
              <a:rPr lang="en-US" sz="2400" i="1" baseline="-25000" dirty="0"/>
              <a:t>s</a:t>
            </a:r>
            <a:r>
              <a:rPr lang="en-US" sz="2400" dirty="0"/>
              <a:t> = 0.42</a:t>
            </a:r>
            <a:r>
              <a:rPr lang="en-US" sz="2400" i="1" dirty="0"/>
              <a:t>D</a:t>
            </a:r>
            <a:r>
              <a:rPr lang="en-US" sz="2400" i="1" baseline="-25000" dirty="0"/>
              <a:t>i</a:t>
            </a:r>
            <a:r>
              <a:rPr lang="en-US" sz="2400" i="1" dirty="0"/>
              <a:t>I</a:t>
            </a:r>
            <a:r>
              <a:rPr lang="en-US" sz="2400" i="1" baseline="-25000" dirty="0"/>
              <a:t>e</a:t>
            </a:r>
            <a:r>
              <a:rPr lang="en-US" sz="2400" i="1" dirty="0"/>
              <a:t>S</a:t>
            </a:r>
            <a:r>
              <a:rPr lang="en-US" sz="2400" i="1" baseline="-25000" dirty="0"/>
              <a:t>ac</a:t>
            </a:r>
            <a:r>
              <a:rPr lang="en-US" sz="2400" dirty="0"/>
              <a:t> = 0.42(20 ft)(1.0)(0.212) = 1.78 ft</a:t>
            </a:r>
          </a:p>
          <a:p>
            <a:endParaRPr lang="en-US"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78</a:t>
            </a:fld>
            <a:endParaRPr lang="en-US" dirty="0"/>
          </a:p>
        </p:txBody>
      </p:sp>
    </p:spTree>
    <p:extLst>
      <p:ext uri="{BB962C8B-B14F-4D97-AF65-F5344CB8AC3E}">
        <p14:creationId xmlns:p14="http://schemas.microsoft.com/office/powerpoint/2010/main" val="318400663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487680" y="1604962"/>
            <a:ext cx="8305800" cy="4694238"/>
          </a:xfrm>
        </p:spPr>
        <p:txBody>
          <a:bodyPr/>
          <a:lstStyle/>
          <a:p>
            <a:pPr>
              <a:buClr>
                <a:schemeClr val="accent2"/>
              </a:buClr>
            </a:pPr>
            <a:r>
              <a:rPr lang="en-US" dirty="0">
                <a:solidFill>
                  <a:srgbClr val="000000"/>
                </a:solidFill>
              </a:rPr>
              <a:t>Example 17.6.2 Flat-Bottom Gasoline Tank</a:t>
            </a:r>
          </a:p>
        </p:txBody>
      </p:sp>
      <p:grpSp>
        <p:nvGrpSpPr>
          <p:cNvPr id="7" name="Group 6" descr="Slide 79 shows Example 17.6.2 – Flat-Bottom Gasoline Tank. The illustration shows an elevation view of a steel gasoline storage tank.  The diameter of the tank is 120 feet and the height of the tank is 40 feet.  The high liquid level is shown as 33 feet and the low liquid level is shown as 3 feet.  The tank is shown with a cone roof supported by a 20 inch diameter Schedule 10 pipe center column and (54) W14x26 rafters.  The cone roof is sloped up to the center of the tank by 3’-9 5/16.  The tank is equipped with an aluminum internal floating roof with a high rest position of 6 feet and a low rest position of 3 feet.  The steel bottom of the tank is ¼-inch thick and sloped up to the center of the tank by 6 inches.  The tank shell is shown with five shell rings.  Ring 1 is 0.401 inches thick and rings 2 through 5 are 5/16 inches thick.&#10;&#10;The seismic response of tanks and vessels can be significantly different from that of buildings.  For a structure composed of interconnected solid elements, it is not difficult to recognize how ground motions accelerate the structure and cause inertial forces within the structure.  Tanks and vessels, where empty, respond in a similar manner.&#10; &#10;Where there is liquid in the tank, the response is much more complicated.  As earthquake ground motions accelerate the tank shell, the shell applies lateral forces to the liquid.  The response of the liquid to those lateral forces may be amplified significantly if the period content of the earthquake ground motion is similar to the natural sloshing period of the liquid.&#10; &#10;Earthquake-induced impulsive fluid forces are those calculated assuming that the liquid is a solid mass.  Convective fluid forces are those that result from sloshing in the tank.  It is important to account for convective forces on columns and appurtenances inside the tank, because they are affected by sloshing in the same way that waves affect a pier in the ocean.&#10; &#10;Freeboard considerations are critical.  Oftentimes, the roof acts as a structural diaphragm.  If a tank does not have sufficient freeboard, the sloshing wave can rip the roof from the wall of the tank.  This could result in failure of the wall and loss of the liquid within.&#10;&#10;Seismic design for liquid-containing tanks and vessels is complicated.  The fluid mass that is effective for impulsive and convective seismic forces is discussed in AWWA D100 and API 650. &#10;&#10;"/>
          <p:cNvGrpSpPr/>
          <p:nvPr/>
        </p:nvGrpSpPr>
        <p:grpSpPr>
          <a:xfrm>
            <a:off x="1127760" y="2338704"/>
            <a:ext cx="7010400" cy="3917079"/>
            <a:chOff x="1127760" y="2338704"/>
            <a:chExt cx="7010400" cy="3917079"/>
          </a:xfrm>
        </p:grpSpPr>
        <p:pic>
          <p:nvPicPr>
            <p:cNvPr id="9" name="Picture 8" descr="F13-7.wmf"/>
            <p:cNvPicPr/>
            <p:nvPr/>
          </p:nvPicPr>
          <p:blipFill>
            <a:blip r:embed="rId3" cstate="print"/>
            <a:stretch>
              <a:fillRect/>
            </a:stretch>
          </p:blipFill>
          <p:spPr>
            <a:xfrm>
              <a:off x="1127760" y="2338704"/>
              <a:ext cx="7010400" cy="3376296"/>
            </a:xfrm>
            <a:prstGeom prst="rect">
              <a:avLst/>
            </a:prstGeom>
          </p:spPr>
        </p:pic>
        <p:sp>
          <p:nvSpPr>
            <p:cNvPr id="6" name="Rectangle 5"/>
            <p:cNvSpPr/>
            <p:nvPr/>
          </p:nvSpPr>
          <p:spPr>
            <a:xfrm>
              <a:off x="1920240" y="5917229"/>
              <a:ext cx="5044440" cy="338554"/>
            </a:xfrm>
            <a:prstGeom prst="rect">
              <a:avLst/>
            </a:prstGeom>
          </p:spPr>
          <p:txBody>
            <a:bodyPr wrap="square">
              <a:spAutoFit/>
            </a:bodyPr>
            <a:lstStyle/>
            <a:p>
              <a:r>
                <a:rPr lang="en-US" sz="1600" b="1" dirty="0"/>
                <a:t>Figure 17-7</a:t>
              </a:r>
              <a:r>
                <a:rPr lang="en-US" sz="1600" dirty="0"/>
                <a:t> Storage tank section (1.0 ft = 0.3048 m)</a:t>
              </a:r>
            </a:p>
          </p:txBody>
        </p:sp>
      </p:gr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79</a:t>
            </a:fld>
            <a:endParaRPr lang="en-US" dirty="0"/>
          </a:p>
        </p:txBody>
      </p:sp>
    </p:spTree>
    <p:extLst>
      <p:ext uri="{BB962C8B-B14F-4D97-AF65-F5344CB8AC3E}">
        <p14:creationId xmlns:p14="http://schemas.microsoft.com/office/powerpoint/2010/main" val="1195114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vs. Nonstructural Components</a:t>
            </a:r>
          </a:p>
        </p:txBody>
      </p:sp>
      <p:sp>
        <p:nvSpPr>
          <p:cNvPr id="3" name="Content Placeholder 2"/>
          <p:cNvSpPr>
            <a:spLocks noGrp="1"/>
          </p:cNvSpPr>
          <p:nvPr>
            <p:ph idx="1"/>
          </p:nvPr>
        </p:nvSpPr>
        <p:spPr>
          <a:xfrm>
            <a:off x="661988" y="1604962"/>
            <a:ext cx="7772400" cy="4694238"/>
          </a:xfrm>
        </p:spPr>
        <p:txBody>
          <a:bodyPr/>
          <a:lstStyle/>
          <a:p>
            <a:pPr>
              <a:buClr>
                <a:schemeClr val="accent2"/>
              </a:buClr>
            </a:pPr>
            <a:r>
              <a:rPr lang="en-US" dirty="0">
                <a:solidFill>
                  <a:srgbClr val="000000"/>
                </a:solidFill>
              </a:rPr>
              <a:t>Example 17.1.2</a:t>
            </a:r>
          </a:p>
          <a:p>
            <a:pPr lvl="1">
              <a:buClr>
                <a:schemeClr val="accent2"/>
              </a:buClr>
            </a:pPr>
            <a:r>
              <a:rPr lang="en-US" sz="2400" dirty="0">
                <a:solidFill>
                  <a:srgbClr val="000000"/>
                </a:solidFill>
              </a:rPr>
              <a:t>One (effective) inlet filters </a:t>
            </a:r>
            <a:r>
              <a:rPr lang="en-US" sz="2400" dirty="0">
                <a:solidFill>
                  <a:srgbClr val="000000"/>
                </a:solidFill>
                <a:latin typeface="Times New Roman" pitchFamily="18" charset="0"/>
              </a:rPr>
              <a:t>= </a:t>
            </a:r>
            <a:r>
              <a:rPr lang="en-US" sz="2400" i="1" dirty="0">
                <a:solidFill>
                  <a:srgbClr val="000000"/>
                </a:solidFill>
                <a:latin typeface="Times New Roman" pitchFamily="18" charset="0"/>
              </a:rPr>
              <a:t>W</a:t>
            </a:r>
            <a:r>
              <a:rPr lang="en-US" sz="2400" i="1" baseline="-25000" dirty="0">
                <a:solidFill>
                  <a:srgbClr val="000000"/>
                </a:solidFill>
                <a:latin typeface="Times New Roman" pitchFamily="18" charset="0"/>
              </a:rPr>
              <a:t>IF</a:t>
            </a:r>
            <a:r>
              <a:rPr lang="en-US" sz="2400" dirty="0">
                <a:solidFill>
                  <a:srgbClr val="000000"/>
                </a:solidFill>
                <a:latin typeface="Times New Roman" pitchFamily="18" charset="0"/>
              </a:rPr>
              <a:t> = 34 kips</a:t>
            </a:r>
          </a:p>
          <a:p>
            <a:pPr lvl="1">
              <a:buClr>
                <a:schemeClr val="accent2"/>
              </a:buClr>
            </a:pPr>
            <a:r>
              <a:rPr lang="en-US" sz="2400" dirty="0">
                <a:solidFill>
                  <a:srgbClr val="000000"/>
                </a:solidFill>
              </a:rPr>
              <a:t>Support structure </a:t>
            </a:r>
            <a:r>
              <a:rPr lang="en-US" sz="2400" dirty="0">
                <a:solidFill>
                  <a:srgbClr val="000000"/>
                </a:solidFill>
                <a:latin typeface="Times New Roman" pitchFamily="18" charset="0"/>
              </a:rPr>
              <a:t>= </a:t>
            </a:r>
            <a:r>
              <a:rPr lang="en-US" sz="2400" i="1" dirty="0">
                <a:solidFill>
                  <a:srgbClr val="000000"/>
                </a:solidFill>
                <a:latin typeface="Times New Roman" pitchFamily="18" charset="0"/>
              </a:rPr>
              <a:t>W</a:t>
            </a:r>
            <a:r>
              <a:rPr lang="en-US" sz="2400" i="1" baseline="-25000" dirty="0">
                <a:solidFill>
                  <a:srgbClr val="000000"/>
                </a:solidFill>
                <a:latin typeface="Times New Roman" pitchFamily="18" charset="0"/>
              </a:rPr>
              <a:t>SS</a:t>
            </a:r>
            <a:r>
              <a:rPr lang="en-US" sz="2400" dirty="0">
                <a:solidFill>
                  <a:srgbClr val="000000"/>
                </a:solidFill>
                <a:latin typeface="Times New Roman" pitchFamily="18" charset="0"/>
              </a:rPr>
              <a:t> = 288 kips</a:t>
            </a:r>
          </a:p>
          <a:p>
            <a:pPr lvl="1">
              <a:buClr>
                <a:schemeClr val="accent2"/>
              </a:buClr>
            </a:pPr>
            <a:r>
              <a:rPr lang="en-US" sz="2400" i="1" dirty="0">
                <a:solidFill>
                  <a:srgbClr val="000000"/>
                </a:solidFill>
                <a:latin typeface="Times New Roman" pitchFamily="18" charset="0"/>
              </a:rPr>
              <a:t>W</a:t>
            </a:r>
            <a:r>
              <a:rPr lang="en-US" sz="2400" i="1" baseline="-25000" dirty="0">
                <a:solidFill>
                  <a:srgbClr val="000000"/>
                </a:solidFill>
                <a:latin typeface="Times New Roman" pitchFamily="18" charset="0"/>
              </a:rPr>
              <a:t>Combined</a:t>
            </a:r>
            <a:r>
              <a:rPr lang="en-US" sz="2400" dirty="0">
                <a:solidFill>
                  <a:srgbClr val="000000"/>
                </a:solidFill>
                <a:latin typeface="Times New Roman" pitchFamily="18" charset="0"/>
              </a:rPr>
              <a:t> = (4 x 34 kips) + 288 kips = 424 kips</a:t>
            </a:r>
            <a:br>
              <a:rPr lang="en-US" sz="2400" dirty="0">
                <a:solidFill>
                  <a:srgbClr val="000000"/>
                </a:solidFill>
                <a:latin typeface="Times New Roman" pitchFamily="18" charset="0"/>
              </a:rPr>
            </a:br>
            <a:br>
              <a:rPr lang="en-US" sz="2400" dirty="0">
                <a:solidFill>
                  <a:srgbClr val="000000"/>
                </a:solidFill>
                <a:latin typeface="Times New Roman" pitchFamily="18" charset="0"/>
              </a:rPr>
            </a:br>
            <a:br>
              <a:rPr lang="en-US" sz="2400" dirty="0">
                <a:solidFill>
                  <a:srgbClr val="000000"/>
                </a:solidFill>
                <a:latin typeface="Times New Roman" pitchFamily="18" charset="0"/>
              </a:rPr>
            </a:br>
            <a:endParaRPr lang="en-US" sz="2400" dirty="0">
              <a:solidFill>
                <a:srgbClr val="000000"/>
              </a:solidFill>
              <a:latin typeface="Times New Roman" pitchFamily="18" charset="0"/>
            </a:endParaRPr>
          </a:p>
          <a:p>
            <a:pPr lvl="1">
              <a:buClr>
                <a:schemeClr val="accent2"/>
              </a:buClr>
            </a:pPr>
            <a:r>
              <a:rPr lang="en-US" sz="2400" dirty="0">
                <a:solidFill>
                  <a:srgbClr val="000000"/>
                </a:solidFill>
              </a:rPr>
              <a:t>Therefore, ASCE 7-16 Section 15.3.1 is applicable and the requirements of Chapter 13 are to be followed.</a:t>
            </a:r>
          </a:p>
          <a:p>
            <a:endParaRPr lang="en-US" dirty="0"/>
          </a:p>
        </p:txBody>
      </p:sp>
      <p:graphicFrame>
        <p:nvGraphicFramePr>
          <p:cNvPr id="7" name="Object 6" descr="Slide 8 shows Example 17.1.2 – inlet filters not dynamically coupled.&#10;"/>
          <p:cNvGraphicFramePr>
            <a:graphicFrameLocks noChangeAspect="1"/>
          </p:cNvGraphicFramePr>
          <p:nvPr>
            <p:extLst>
              <p:ext uri="{D42A27DB-BD31-4B8C-83A1-F6EECF244321}">
                <p14:modId xmlns:p14="http://schemas.microsoft.com/office/powerpoint/2010/main" val="3584446354"/>
              </p:ext>
            </p:extLst>
          </p:nvPr>
        </p:nvGraphicFramePr>
        <p:xfrm>
          <a:off x="1803401" y="3657600"/>
          <a:ext cx="3657600" cy="793750"/>
        </p:xfrm>
        <a:graphic>
          <a:graphicData uri="http://schemas.openxmlformats.org/presentationml/2006/ole">
            <mc:AlternateContent xmlns:mc="http://schemas.openxmlformats.org/markup-compatibility/2006">
              <mc:Choice xmlns:v="urn:schemas-microsoft-com:vml" Requires="v">
                <p:oleObj spid="_x0000_s7219" name="Equation" r:id="rId4" imgW="1804183" imgH="393871" progId="">
                  <p:embed/>
                </p:oleObj>
              </mc:Choice>
              <mc:Fallback>
                <p:oleObj name="Equation" r:id="rId4" imgW="1804183" imgH="393871" progId="">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3401" y="3657600"/>
                        <a:ext cx="36576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a:t>
            </a:fld>
            <a:endParaRPr lang="en-US" dirty="0"/>
          </a:p>
        </p:txBody>
      </p:sp>
    </p:spTree>
    <p:extLst>
      <p:ext uri="{BB962C8B-B14F-4D97-AF65-F5344CB8AC3E}">
        <p14:creationId xmlns:p14="http://schemas.microsoft.com/office/powerpoint/2010/main" val="106306576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8070532" cy="4628197"/>
          </a:xfrm>
        </p:spPr>
        <p:txBody>
          <a:bodyPr/>
          <a:lstStyle/>
          <a:p>
            <a:r>
              <a:rPr lang="en-US" sz="2400" dirty="0"/>
              <a:t>This example illustrates the calculation of the base shear and the required freeboard using the procedure outlined in API 650 for a petrochemical storage tank in a refinery tank farm (Figure 17-7).  </a:t>
            </a:r>
          </a:p>
          <a:p>
            <a:r>
              <a:rPr lang="en-US" sz="2400" dirty="0"/>
              <a:t>The vertical design response spectral acceleration, S</a:t>
            </a:r>
            <a:r>
              <a:rPr lang="en-US" sz="2400" baseline="-25000" dirty="0"/>
              <a:t>av</a:t>
            </a:r>
            <a:r>
              <a:rPr lang="en-US" sz="2400" dirty="0"/>
              <a:t>, for use in the determination of shell hoop stress will also be calculated according to the provisions of ASCE 7-16 Sections 11.9 and 15.1.4.  </a:t>
            </a:r>
          </a:p>
          <a:p>
            <a:r>
              <a:rPr lang="en-US" sz="2400" dirty="0"/>
              <a:t>An impoundment dike is not provided to control liquid spills.  </a:t>
            </a:r>
          </a:p>
          <a:p>
            <a:r>
              <a:rPr lang="en-US" sz="2400" dirty="0"/>
              <a:t>According to Standard Section 15.7.8.1, the governing reference document for this tank is API 650.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80</a:t>
            </a:fld>
            <a:endParaRPr lang="en-US" dirty="0"/>
          </a:p>
        </p:txBody>
      </p:sp>
    </p:spTree>
    <p:extLst>
      <p:ext uri="{BB962C8B-B14F-4D97-AF65-F5344CB8AC3E}">
        <p14:creationId xmlns:p14="http://schemas.microsoft.com/office/powerpoint/2010/main" val="35235281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7772400" cy="4686981"/>
          </a:xfrm>
        </p:spPr>
        <p:txBody>
          <a:bodyPr/>
          <a:lstStyle/>
          <a:p>
            <a:r>
              <a:rPr lang="en-US" dirty="0"/>
              <a:t>Seismic Parameters</a:t>
            </a:r>
          </a:p>
          <a:p>
            <a:pPr lvl="1"/>
            <a:r>
              <a:rPr lang="en-US" sz="2400" dirty="0"/>
              <a:t>Risk Category (Section 1.5.1) = 		III</a:t>
            </a:r>
            <a:br>
              <a:rPr lang="en-US" sz="2400" dirty="0"/>
            </a:br>
            <a:r>
              <a:rPr lang="en-US" sz="2400" dirty="0"/>
              <a:t>(The tank is used for storage of toxic or explosive material based on an LC(50) value of 5.2 mg per liter taken from a typical MSDS for gasoline.)</a:t>
            </a:r>
          </a:p>
          <a:p>
            <a:pPr lvl="1"/>
            <a:r>
              <a:rPr lang="en-US" sz="2400" dirty="0"/>
              <a:t>Importance Factor, </a:t>
            </a:r>
            <a:r>
              <a:rPr lang="en-US" sz="2400" i="1" dirty="0"/>
              <a:t>I</a:t>
            </a:r>
            <a:r>
              <a:rPr lang="en-US" sz="2400" i="1" baseline="-25000" dirty="0"/>
              <a:t>e</a:t>
            </a:r>
            <a:r>
              <a:rPr lang="en-US" sz="2400" dirty="0"/>
              <a:t> (Table 1.5-2) =	1.25</a:t>
            </a:r>
          </a:p>
          <a:p>
            <a:pPr lvl="1"/>
            <a:r>
              <a:rPr lang="en-US" sz="2400" dirty="0"/>
              <a:t>Short-period Response, </a:t>
            </a:r>
            <a:r>
              <a:rPr lang="en-US" sz="2400" i="1" dirty="0"/>
              <a:t>S</a:t>
            </a:r>
            <a:r>
              <a:rPr lang="en-US" sz="2400" i="1" baseline="-25000" dirty="0"/>
              <a:t>S</a:t>
            </a:r>
            <a:r>
              <a:rPr lang="en-US" sz="2400" dirty="0"/>
              <a:t>	=		1.236 </a:t>
            </a:r>
          </a:p>
          <a:p>
            <a:pPr lvl="1"/>
            <a:r>
              <a:rPr lang="en-US" sz="2400" dirty="0"/>
              <a:t>One-second Period Response, </a:t>
            </a:r>
            <a:r>
              <a:rPr lang="en-US" sz="2400" i="1" dirty="0"/>
              <a:t>S</a:t>
            </a:r>
            <a:r>
              <a:rPr lang="en-US" sz="2400" i="1" baseline="-25000" dirty="0"/>
              <a:t>1</a:t>
            </a:r>
            <a:r>
              <a:rPr lang="en-US" sz="2400" dirty="0"/>
              <a:t>	=	0.406</a:t>
            </a:r>
          </a:p>
          <a:p>
            <a:pPr lvl="1"/>
            <a:r>
              <a:rPr lang="en-US" sz="2400" dirty="0"/>
              <a:t>Long-period Transition Period, </a:t>
            </a:r>
            <a:r>
              <a:rPr lang="en-US" sz="2400" i="1" dirty="0"/>
              <a:t>T</a:t>
            </a:r>
            <a:r>
              <a:rPr lang="en-US" sz="2400" i="1" baseline="-25000" dirty="0"/>
              <a:t>L</a:t>
            </a:r>
            <a:r>
              <a:rPr lang="en-US" sz="2400" dirty="0"/>
              <a:t> = 	6 sec.</a:t>
            </a:r>
          </a:p>
          <a:p>
            <a:pPr lvl="1"/>
            <a:r>
              <a:rPr lang="en-US" sz="2400" dirty="0"/>
              <a:t>Site Class =					C </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81</a:t>
            </a:fld>
            <a:endParaRPr lang="en-US" dirty="0"/>
          </a:p>
        </p:txBody>
      </p:sp>
    </p:spTree>
    <p:extLst>
      <p:ext uri="{BB962C8B-B14F-4D97-AF65-F5344CB8AC3E}">
        <p14:creationId xmlns:p14="http://schemas.microsoft.com/office/powerpoint/2010/main" val="10794317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7772400" cy="4480151"/>
          </a:xfrm>
        </p:spPr>
        <p:txBody>
          <a:bodyPr/>
          <a:lstStyle/>
          <a:p>
            <a:r>
              <a:rPr lang="en-US" dirty="0"/>
              <a:t>Seismic Parameters</a:t>
            </a:r>
          </a:p>
          <a:p>
            <a:pPr lvl="1"/>
            <a:r>
              <a:rPr lang="en-US" sz="2400" dirty="0"/>
              <a:t>Design Spectral Acceleration Response Parameters</a:t>
            </a:r>
          </a:p>
          <a:p>
            <a:pPr lvl="2"/>
            <a:r>
              <a:rPr lang="en-US" sz="2000" i="1" dirty="0"/>
              <a:t>S</a:t>
            </a:r>
            <a:r>
              <a:rPr lang="en-US" sz="2000" i="1" baseline="-25000" dirty="0"/>
              <a:t>DS  	 </a:t>
            </a:r>
            <a:r>
              <a:rPr lang="en-US" sz="2000" dirty="0"/>
              <a:t>=	0.824</a:t>
            </a:r>
          </a:p>
          <a:p>
            <a:pPr lvl="2"/>
            <a:r>
              <a:rPr lang="en-US" sz="2000" i="1" dirty="0"/>
              <a:t>S</a:t>
            </a:r>
            <a:r>
              <a:rPr lang="en-US" sz="2000" i="1" baseline="-25000" dirty="0"/>
              <a:t>D1</a:t>
            </a:r>
            <a:r>
              <a:rPr lang="en-US" sz="2000" dirty="0"/>
              <a:t>	=	0.376</a:t>
            </a:r>
          </a:p>
          <a:p>
            <a:pPr lvl="1"/>
            <a:r>
              <a:rPr lang="en-US" sz="2400" dirty="0"/>
              <a:t>Seismic Force-resisting System (Table 15.4-2) </a:t>
            </a:r>
          </a:p>
          <a:p>
            <a:pPr lvl="2"/>
            <a:r>
              <a:rPr lang="en-US" sz="2000" dirty="0"/>
              <a:t>Flat-bottom, ground-supported, self-anchored steel tank</a:t>
            </a:r>
            <a:r>
              <a:rPr lang="en-US" sz="2400" dirty="0"/>
              <a:t> </a:t>
            </a:r>
          </a:p>
          <a:p>
            <a:pPr lvl="1"/>
            <a:r>
              <a:rPr lang="en-US" sz="2400" dirty="0"/>
              <a:t>Response Modification Coefficient, </a:t>
            </a:r>
            <a:r>
              <a:rPr lang="en-US" sz="2400" i="1" dirty="0"/>
              <a:t>R  </a:t>
            </a:r>
            <a:r>
              <a:rPr lang="en-US" sz="2400" dirty="0"/>
              <a:t>=  2.5</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82</a:t>
            </a:fld>
            <a:endParaRPr lang="en-US" dirty="0"/>
          </a:p>
        </p:txBody>
      </p:sp>
    </p:spTree>
    <p:extLst>
      <p:ext uri="{BB962C8B-B14F-4D97-AF65-F5344CB8AC3E}">
        <p14:creationId xmlns:p14="http://schemas.microsoft.com/office/powerpoint/2010/main" val="92320504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3"/>
            <a:ext cx="8146732" cy="4297362"/>
          </a:xfrm>
        </p:spPr>
        <p:txBody>
          <a:bodyPr/>
          <a:lstStyle/>
          <a:p>
            <a:r>
              <a:rPr lang="en-US" sz="2400" dirty="0"/>
              <a:t>Based on ASCE 7-16</a:t>
            </a:r>
            <a:r>
              <a:rPr lang="en-US" sz="2400" i="1" dirty="0"/>
              <a:t> </a:t>
            </a:r>
            <a:r>
              <a:rPr lang="en-US" sz="2400" dirty="0"/>
              <a:t>Section 15.7.6 Note a, the impulsive acceleration is set equal to </a:t>
            </a:r>
            <a:r>
              <a:rPr lang="en-US" sz="2400" i="1" dirty="0"/>
              <a:t>S</a:t>
            </a:r>
            <a:r>
              <a:rPr lang="en-US" sz="2400" i="1" baseline="-25000" dirty="0"/>
              <a:t>DS</a:t>
            </a:r>
            <a:r>
              <a:rPr lang="en-US" sz="2400" dirty="0"/>
              <a:t>.</a:t>
            </a:r>
            <a:br>
              <a:rPr lang="en-US" sz="2400" dirty="0"/>
            </a:br>
            <a:br>
              <a:rPr lang="en-US" sz="1200" dirty="0"/>
            </a:br>
            <a:r>
              <a:rPr lang="en-US" sz="2400" i="1" dirty="0"/>
              <a:t>S</a:t>
            </a:r>
            <a:r>
              <a:rPr lang="en-US" sz="2400" i="1" baseline="-25000" dirty="0"/>
              <a:t>ai</a:t>
            </a:r>
            <a:r>
              <a:rPr lang="en-US" sz="2400" dirty="0"/>
              <a:t> = </a:t>
            </a:r>
            <a:r>
              <a:rPr lang="en-US" sz="2400" i="1" dirty="0"/>
              <a:t>S</a:t>
            </a:r>
            <a:r>
              <a:rPr lang="en-US" sz="2400" i="1" baseline="-25000" dirty="0"/>
              <a:t>DS</a:t>
            </a:r>
            <a:r>
              <a:rPr lang="en-US" sz="2400" dirty="0"/>
              <a:t> = 0.824</a:t>
            </a:r>
            <a:br>
              <a:rPr lang="en-US" sz="2400" dirty="0"/>
            </a:br>
            <a:r>
              <a:rPr lang="en-US" sz="2400" dirty="0"/>
              <a:t> </a:t>
            </a:r>
            <a:endParaRPr lang="en-US" sz="1200" dirty="0"/>
          </a:p>
          <a:p>
            <a:r>
              <a:rPr lang="en-US" sz="2400" dirty="0"/>
              <a:t>Seismic (impulsive) weight</a:t>
            </a:r>
            <a:r>
              <a:rPr lang="en-US" sz="2400" b="1" dirty="0"/>
              <a:t>.  </a:t>
            </a:r>
            <a:br>
              <a:rPr lang="en-US" sz="2400" b="1" dirty="0"/>
            </a:br>
            <a:br>
              <a:rPr lang="en-US" sz="1200" b="1" dirty="0"/>
            </a:br>
            <a:r>
              <a:rPr lang="en-US" sz="2400" i="1" dirty="0"/>
              <a:t>W</a:t>
            </a:r>
            <a:r>
              <a:rPr lang="en-US" sz="2400" i="1" baseline="-25000" dirty="0"/>
              <a:t>tank</a:t>
            </a:r>
            <a:r>
              <a:rPr lang="en-US" sz="2400" dirty="0"/>
              <a:t> = 490.0 kips</a:t>
            </a:r>
            <a:br>
              <a:rPr lang="en-US" sz="2400" dirty="0"/>
            </a:br>
            <a:r>
              <a:rPr lang="en-US" sz="2400" dirty="0"/>
              <a:t> </a:t>
            </a:r>
            <a:endParaRPr lang="en-US" sz="1200" dirty="0"/>
          </a:p>
          <a:p>
            <a:r>
              <a:rPr lang="en-US" sz="2400" i="1" dirty="0"/>
              <a:t>W</a:t>
            </a:r>
            <a:r>
              <a:rPr lang="en-US" sz="2400" i="1" baseline="-25000" dirty="0"/>
              <a:t>Gas</a:t>
            </a:r>
            <a:r>
              <a:rPr lang="en-US" sz="2400" dirty="0"/>
              <a:t> = </a:t>
            </a:r>
            <a:r>
              <a:rPr lang="el-GR" sz="2400" dirty="0"/>
              <a:t>π</a:t>
            </a:r>
            <a:r>
              <a:rPr lang="en-US" sz="2400" dirty="0"/>
              <a:t>(60 ft)</a:t>
            </a:r>
            <a:r>
              <a:rPr lang="en-US" sz="2400" baseline="30000" dirty="0"/>
              <a:t>2</a:t>
            </a:r>
            <a:r>
              <a:rPr lang="en-US" sz="2400" dirty="0"/>
              <a:t>(33 ft)(0.0474 kip/ft</a:t>
            </a:r>
            <a:r>
              <a:rPr lang="en-US" sz="2400" baseline="30000" dirty="0"/>
              <a:t>3</a:t>
            </a:r>
            <a:r>
              <a:rPr lang="en-US" sz="2400" dirty="0"/>
              <a:t>)(</a:t>
            </a:r>
            <a:r>
              <a:rPr lang="en-US" sz="2400" i="1" dirty="0"/>
              <a:t>W</a:t>
            </a:r>
            <a:r>
              <a:rPr lang="en-US" sz="2400" i="1" baseline="-25000" dirty="0"/>
              <a:t>i</a:t>
            </a:r>
            <a:r>
              <a:rPr lang="en-US" sz="2400" dirty="0"/>
              <a:t>/</a:t>
            </a:r>
            <a:r>
              <a:rPr lang="en-US" sz="2400" i="1" dirty="0"/>
              <a:t>W</a:t>
            </a:r>
            <a:r>
              <a:rPr lang="en-US" sz="2400" i="1" baseline="-25000" dirty="0"/>
              <a:t>p</a:t>
            </a:r>
            <a:r>
              <a:rPr lang="en-US" sz="2400" dirty="0"/>
              <a:t>) </a:t>
            </a:r>
            <a:br>
              <a:rPr lang="en-US" sz="2400" dirty="0"/>
            </a:br>
            <a:r>
              <a:rPr lang="en-US" sz="2400" dirty="0"/>
              <a:t>         = 17,691 kips (0.316) = 5,590 kips</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83</a:t>
            </a:fld>
            <a:endParaRPr lang="en-US" dirty="0"/>
          </a:p>
        </p:txBody>
      </p:sp>
    </p:spTree>
    <p:extLst>
      <p:ext uri="{BB962C8B-B14F-4D97-AF65-F5344CB8AC3E}">
        <p14:creationId xmlns:p14="http://schemas.microsoft.com/office/powerpoint/2010/main" val="3257901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p:txBody>
          <a:bodyPr/>
          <a:lstStyle/>
          <a:p>
            <a:r>
              <a:rPr lang="en-US" dirty="0"/>
              <a:t>The ratio </a:t>
            </a:r>
            <a:r>
              <a:rPr lang="en-US" i="1" dirty="0"/>
              <a:t>W</a:t>
            </a:r>
            <a:r>
              <a:rPr lang="en-US" i="1" baseline="-25000" dirty="0"/>
              <a:t>i</a:t>
            </a:r>
            <a:r>
              <a:rPr lang="en-US" dirty="0"/>
              <a:t>/</a:t>
            </a:r>
            <a:r>
              <a:rPr lang="en-US" i="1" dirty="0"/>
              <a:t>W</a:t>
            </a:r>
            <a:r>
              <a:rPr lang="en-US" i="1" baseline="-25000" dirty="0"/>
              <a:t>T</a:t>
            </a:r>
            <a:r>
              <a:rPr lang="en-US" dirty="0"/>
              <a:t> (= 0.316) was determined from Equation E.6.1.1-1 (only valid for </a:t>
            </a:r>
            <a:r>
              <a:rPr lang="en-US" i="1" dirty="0"/>
              <a:t>D</a:t>
            </a:r>
            <a:r>
              <a:rPr lang="en-US" dirty="0"/>
              <a:t>/</a:t>
            </a:r>
            <a:r>
              <a:rPr lang="en-US" i="1" dirty="0"/>
              <a:t>H</a:t>
            </a:r>
            <a:r>
              <a:rPr lang="en-US" dirty="0"/>
              <a:t> ≥ 1.333) of API 650 for a diameter-to-liquid height ratio of 3.636 as shown below:</a:t>
            </a:r>
            <a:br>
              <a:rPr lang="en-US" dirty="0"/>
            </a:br>
            <a:endParaRPr lang="en-US" dirty="0"/>
          </a:p>
        </p:txBody>
      </p:sp>
      <mc:AlternateContent xmlns:mc="http://schemas.openxmlformats.org/markup-compatibility/2006" xmlns:a14="http://schemas.microsoft.com/office/drawing/2010/main">
        <mc:Choice Requires="a14">
          <p:sp>
            <p:nvSpPr>
              <p:cNvPr id="8" name="Rectangle 7"/>
              <p:cNvSpPr/>
              <p:nvPr/>
            </p:nvSpPr>
            <p:spPr>
              <a:xfrm>
                <a:off x="97972" y="3384713"/>
                <a:ext cx="8937171" cy="138865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𝑊</m:t>
                              </m:r>
                            </m:e>
                            <m:sub>
                              <m:r>
                                <a:rPr lang="en-US" i="1">
                                  <a:latin typeface="Cambria Math"/>
                                </a:rPr>
                                <m:t>𝑖</m:t>
                              </m:r>
                            </m:sub>
                          </m:sSub>
                        </m:num>
                        <m:den>
                          <m:sSub>
                            <m:sSubPr>
                              <m:ctrlPr>
                                <a:rPr lang="en-US" i="1">
                                  <a:latin typeface="Cambria Math" panose="02040503050406030204" pitchFamily="18" charset="0"/>
                                </a:rPr>
                              </m:ctrlPr>
                            </m:sSubPr>
                            <m:e>
                              <m:r>
                                <a:rPr lang="en-US" i="1">
                                  <a:latin typeface="Cambria Math"/>
                                </a:rPr>
                                <m:t>𝑊</m:t>
                              </m:r>
                            </m:e>
                            <m:sub>
                              <m:r>
                                <a:rPr lang="en-US" i="1">
                                  <a:latin typeface="Cambria Math"/>
                                </a:rPr>
                                <m:t>𝑝</m:t>
                              </m:r>
                            </m:sub>
                          </m:sSub>
                        </m:den>
                      </m:f>
                      <m:r>
                        <a:rPr lang="en-US" i="1">
                          <a:latin typeface="Cambria Math"/>
                        </a:rPr>
                        <m:t>= </m:t>
                      </m:r>
                      <m:f>
                        <m:fPr>
                          <m:ctrlPr>
                            <a:rPr lang="en-US" i="1">
                              <a:latin typeface="Cambria Math" panose="02040503050406030204" pitchFamily="18" charset="0"/>
                            </a:rPr>
                          </m:ctrlPr>
                        </m:fPr>
                        <m:num>
                          <m:r>
                            <a:rPr lang="en-US" i="1">
                              <a:latin typeface="Cambria Math"/>
                            </a:rPr>
                            <m:t>𝑡𝑎𝑛h</m:t>
                          </m:r>
                          <m:d>
                            <m:dPr>
                              <m:ctrlPr>
                                <a:rPr lang="en-US" i="1">
                                  <a:latin typeface="Cambria Math" panose="02040503050406030204" pitchFamily="18" charset="0"/>
                                </a:rPr>
                              </m:ctrlPr>
                            </m:dPr>
                            <m:e>
                              <m:r>
                                <a:rPr lang="en-US" i="1">
                                  <a:latin typeface="Cambria Math"/>
                                </a:rPr>
                                <m:t>0.866</m:t>
                              </m:r>
                              <m:f>
                                <m:fPr>
                                  <m:ctrlPr>
                                    <a:rPr lang="en-US" i="1">
                                      <a:latin typeface="Cambria Math" panose="02040503050406030204" pitchFamily="18" charset="0"/>
                                    </a:rPr>
                                  </m:ctrlPr>
                                </m:fPr>
                                <m:num>
                                  <m:r>
                                    <a:rPr lang="en-US" i="1">
                                      <a:latin typeface="Cambria Math"/>
                                    </a:rPr>
                                    <m:t>𝐷</m:t>
                                  </m:r>
                                </m:num>
                                <m:den>
                                  <m:r>
                                    <a:rPr lang="en-US" i="1">
                                      <a:latin typeface="Cambria Math"/>
                                    </a:rPr>
                                    <m:t>𝐻</m:t>
                                  </m:r>
                                </m:den>
                              </m:f>
                            </m:e>
                          </m:d>
                        </m:num>
                        <m:den>
                          <m:r>
                            <a:rPr lang="en-US" i="1">
                              <a:latin typeface="Cambria Math"/>
                            </a:rPr>
                            <m:t>0.866</m:t>
                          </m:r>
                          <m:f>
                            <m:fPr>
                              <m:ctrlPr>
                                <a:rPr lang="en-US" i="1">
                                  <a:latin typeface="Cambria Math" panose="02040503050406030204" pitchFamily="18" charset="0"/>
                                </a:rPr>
                              </m:ctrlPr>
                            </m:fPr>
                            <m:num>
                              <m:r>
                                <a:rPr lang="en-US" i="1">
                                  <a:latin typeface="Cambria Math"/>
                                </a:rPr>
                                <m:t>𝐷</m:t>
                              </m:r>
                            </m:num>
                            <m:den>
                              <m:r>
                                <a:rPr lang="en-US" i="1">
                                  <a:latin typeface="Cambria Math"/>
                                </a:rPr>
                                <m:t>𝐻</m:t>
                              </m:r>
                            </m:den>
                          </m:f>
                        </m:den>
                      </m:f>
                      <m:r>
                        <a:rPr lang="en-US" i="1">
                          <a:latin typeface="Cambria Math"/>
                        </a:rPr>
                        <m:t>= </m:t>
                      </m:r>
                      <m:f>
                        <m:fPr>
                          <m:ctrlPr>
                            <a:rPr lang="en-US" i="1">
                              <a:latin typeface="Cambria Math" panose="02040503050406030204" pitchFamily="18" charset="0"/>
                            </a:rPr>
                          </m:ctrlPr>
                        </m:fPr>
                        <m:num>
                          <m:r>
                            <a:rPr lang="en-US" i="1">
                              <a:latin typeface="Cambria Math"/>
                            </a:rPr>
                            <m:t>𝑡𝑎𝑛h</m:t>
                          </m:r>
                          <m:d>
                            <m:dPr>
                              <m:ctrlPr>
                                <a:rPr lang="en-US" i="1">
                                  <a:latin typeface="Cambria Math" panose="02040503050406030204" pitchFamily="18" charset="0"/>
                                </a:rPr>
                              </m:ctrlPr>
                            </m:dPr>
                            <m:e>
                              <m:r>
                                <a:rPr lang="en-US" i="1">
                                  <a:latin typeface="Cambria Math"/>
                                </a:rPr>
                                <m:t>0.866</m:t>
                              </m:r>
                              <m:f>
                                <m:fPr>
                                  <m:ctrlPr>
                                    <a:rPr lang="en-US" i="1">
                                      <a:latin typeface="Cambria Math" panose="02040503050406030204" pitchFamily="18" charset="0"/>
                                    </a:rPr>
                                  </m:ctrlPr>
                                </m:fPr>
                                <m:num>
                                  <m:r>
                                    <a:rPr lang="en-US" i="1">
                                      <a:latin typeface="Cambria Math"/>
                                    </a:rPr>
                                    <m:t>120</m:t>
                                  </m:r>
                                </m:num>
                                <m:den>
                                  <m:r>
                                    <a:rPr lang="en-US" i="1">
                                      <a:latin typeface="Cambria Math"/>
                                    </a:rPr>
                                    <m:t>33</m:t>
                                  </m:r>
                                </m:den>
                              </m:f>
                            </m:e>
                          </m:d>
                        </m:num>
                        <m:den>
                          <m:r>
                            <a:rPr lang="en-US" i="1">
                              <a:latin typeface="Cambria Math"/>
                            </a:rPr>
                            <m:t>0.866</m:t>
                          </m:r>
                          <m:f>
                            <m:fPr>
                              <m:ctrlPr>
                                <a:rPr lang="en-US" i="1">
                                  <a:latin typeface="Cambria Math" panose="02040503050406030204" pitchFamily="18" charset="0"/>
                                </a:rPr>
                              </m:ctrlPr>
                            </m:fPr>
                            <m:num>
                              <m:r>
                                <a:rPr lang="en-US" i="1">
                                  <a:latin typeface="Cambria Math"/>
                                </a:rPr>
                                <m:t>120</m:t>
                              </m:r>
                            </m:num>
                            <m:den>
                              <m:r>
                                <a:rPr lang="en-US" i="1">
                                  <a:latin typeface="Cambria Math"/>
                                </a:rPr>
                                <m:t>33</m:t>
                              </m:r>
                            </m:den>
                          </m:f>
                        </m:den>
                      </m:f>
                      <m:r>
                        <a:rPr lang="en-US" i="1">
                          <a:latin typeface="Cambria Math"/>
                        </a:rPr>
                        <m:t>=0.316</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97972" y="3384713"/>
                <a:ext cx="8937171" cy="1388650"/>
              </a:xfrm>
              <a:prstGeom prst="rect">
                <a:avLst/>
              </a:prstGeom>
              <a:blipFill>
                <a:blip r:embed="rId3"/>
                <a:stretch>
                  <a:fillRect/>
                </a:stretch>
              </a:blipFill>
            </p:spPr>
            <p:txBody>
              <a:bodyPr/>
              <a:lstStyle/>
              <a:p>
                <a:r>
                  <a:rPr lang="en-US">
                    <a:noFill/>
                  </a:rPr>
                  <a:t> </a:t>
                </a:r>
              </a:p>
            </p:txBody>
          </p:sp>
        </mc:Fallback>
      </mc:AlternateContent>
      <p:sp>
        <p:nvSpPr>
          <p:cNvPr id="6" name="Rectangle 5"/>
          <p:cNvSpPr/>
          <p:nvPr/>
        </p:nvSpPr>
        <p:spPr>
          <a:xfrm>
            <a:off x="1280160" y="5056855"/>
            <a:ext cx="6812280" cy="461665"/>
          </a:xfrm>
          <a:prstGeom prst="rect">
            <a:avLst/>
          </a:prstGeom>
        </p:spPr>
        <p:txBody>
          <a:bodyPr wrap="square">
            <a:spAutoFit/>
          </a:bodyPr>
          <a:lstStyle/>
          <a:p>
            <a:r>
              <a:rPr lang="en-US" i="1" dirty="0"/>
              <a:t>W</a:t>
            </a:r>
            <a:r>
              <a:rPr lang="en-US" i="1" baseline="-25000" dirty="0"/>
              <a:t>i</a:t>
            </a:r>
            <a:r>
              <a:rPr lang="en-US" dirty="0"/>
              <a:t> = </a:t>
            </a:r>
            <a:r>
              <a:rPr lang="en-US" i="1" dirty="0"/>
              <a:t>W</a:t>
            </a:r>
            <a:r>
              <a:rPr lang="en-US" i="1" baseline="-25000" dirty="0"/>
              <a:t>tank</a:t>
            </a:r>
            <a:r>
              <a:rPr lang="en-US" dirty="0"/>
              <a:t> + </a:t>
            </a:r>
            <a:r>
              <a:rPr lang="en-US" i="1" dirty="0"/>
              <a:t>W</a:t>
            </a:r>
            <a:r>
              <a:rPr lang="en-US" i="1" baseline="-25000" dirty="0"/>
              <a:t>iwater</a:t>
            </a:r>
            <a:r>
              <a:rPr lang="en-US" dirty="0"/>
              <a:t> = 490 + 5590 = 6,080 kips</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84</a:t>
            </a:fld>
            <a:endParaRPr lang="en-US" dirty="0"/>
          </a:p>
        </p:txBody>
      </p:sp>
    </p:spTree>
    <p:extLst>
      <p:ext uri="{BB962C8B-B14F-4D97-AF65-F5344CB8AC3E}">
        <p14:creationId xmlns:p14="http://schemas.microsoft.com/office/powerpoint/2010/main" val="177505752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Base Shear.  According to ASCE 7-16 Equation 15.7-5:</a:t>
                </a:r>
                <a:br>
                  <a:rPr lang="en-US" i="1" dirty="0"/>
                </a:br>
                <a:br>
                  <a:rPr lang="en-US" i="1" dirty="0"/>
                </a:br>
                <a14:m>
                  <m:oMath xmlns:m="http://schemas.openxmlformats.org/officeDocument/2006/math">
                    <m:sSub>
                      <m:sSubPr>
                        <m:ctrlPr>
                          <a:rPr lang="en-US" i="1">
                            <a:latin typeface="Cambria Math" panose="02040503050406030204" pitchFamily="18" charset="0"/>
                          </a:rPr>
                        </m:ctrlPr>
                      </m:sSubPr>
                      <m:e>
                        <m:r>
                          <a:rPr lang="en-US" i="1">
                            <a:latin typeface="Cambria Math"/>
                          </a:rPr>
                          <m:t>𝑉</m:t>
                        </m:r>
                      </m:e>
                      <m:sub>
                        <m:r>
                          <a:rPr lang="en-US" i="1">
                            <a:latin typeface="Cambria Math"/>
                          </a:rPr>
                          <m:t>𝑖</m:t>
                        </m:r>
                      </m:sub>
                    </m:sSub>
                    <m:r>
                      <a:rPr lang="en-US" i="1">
                        <a:latin typeface="Cambria Math"/>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𝑆</m:t>
                            </m:r>
                          </m:e>
                          <m:sub>
                            <m:r>
                              <a:rPr lang="en-US" i="1">
                                <a:latin typeface="Cambria Math"/>
                              </a:rPr>
                              <m:t>𝑎𝑖</m:t>
                            </m:r>
                          </m:sub>
                        </m:sSub>
                        <m:sSub>
                          <m:sSubPr>
                            <m:ctrlPr>
                              <a:rPr lang="en-US" i="1">
                                <a:latin typeface="Cambria Math" panose="02040503050406030204" pitchFamily="18" charset="0"/>
                              </a:rPr>
                            </m:ctrlPr>
                          </m:sSubPr>
                          <m:e>
                            <m:r>
                              <a:rPr lang="en-US" i="1">
                                <a:latin typeface="Cambria Math"/>
                              </a:rPr>
                              <m:t>𝑊</m:t>
                            </m:r>
                          </m:e>
                          <m:sub>
                            <m:r>
                              <a:rPr lang="en-US" i="1">
                                <a:latin typeface="Cambria Math"/>
                              </a:rPr>
                              <m:t>𝑖</m:t>
                            </m:r>
                          </m:sub>
                        </m:sSub>
                      </m:num>
                      <m:den>
                        <m:f>
                          <m:fPr>
                            <m:type m:val="lin"/>
                            <m:ctrlPr>
                              <a:rPr lang="en-US" i="1">
                                <a:latin typeface="Cambria Math" panose="02040503050406030204" pitchFamily="18" charset="0"/>
                              </a:rPr>
                            </m:ctrlPr>
                          </m:fPr>
                          <m:num>
                            <m:r>
                              <a:rPr lang="en-US" i="1">
                                <a:latin typeface="Cambria Math"/>
                              </a:rPr>
                              <m:t>𝑅</m:t>
                            </m:r>
                          </m:num>
                          <m:den>
                            <m:sSub>
                              <m:sSubPr>
                                <m:ctrlPr>
                                  <a:rPr lang="en-US" i="1">
                                    <a:latin typeface="Cambria Math" panose="02040503050406030204" pitchFamily="18" charset="0"/>
                                  </a:rPr>
                                </m:ctrlPr>
                              </m:sSubPr>
                              <m:e>
                                <m:r>
                                  <a:rPr lang="en-US" i="1">
                                    <a:latin typeface="Cambria Math"/>
                                  </a:rPr>
                                  <m:t>𝐼</m:t>
                                </m:r>
                              </m:e>
                              <m:sub>
                                <m:r>
                                  <a:rPr lang="en-US" i="1">
                                    <a:latin typeface="Cambria Math"/>
                                  </a:rPr>
                                  <m:t>𝑒</m:t>
                                </m:r>
                              </m:sub>
                            </m:sSub>
                          </m:den>
                        </m:f>
                      </m:den>
                    </m:f>
                    <m:r>
                      <a:rPr lang="en-US" i="1">
                        <a:latin typeface="Cambria Math"/>
                      </a:rPr>
                      <m:t>= </m:t>
                    </m:r>
                    <m:f>
                      <m:fPr>
                        <m:ctrlPr>
                          <a:rPr lang="en-US" i="1">
                            <a:latin typeface="Cambria Math" panose="02040503050406030204" pitchFamily="18" charset="0"/>
                          </a:rPr>
                        </m:ctrlPr>
                      </m:fPr>
                      <m:num>
                        <m:r>
                          <a:rPr lang="en-US" i="1">
                            <a:latin typeface="Cambria Math"/>
                          </a:rPr>
                          <m:t>0.824</m:t>
                        </m:r>
                        <m:d>
                          <m:dPr>
                            <m:ctrlPr>
                              <a:rPr lang="en-US" i="1">
                                <a:latin typeface="Cambria Math" panose="02040503050406030204" pitchFamily="18" charset="0"/>
                              </a:rPr>
                            </m:ctrlPr>
                          </m:dPr>
                          <m:e>
                            <m:r>
                              <a:rPr lang="en-US" b="0" i="1" smtClean="0">
                                <a:latin typeface="Cambria Math"/>
                              </a:rPr>
                              <m:t>6,080</m:t>
                            </m:r>
                          </m:e>
                        </m:d>
                      </m:num>
                      <m:den>
                        <m:f>
                          <m:fPr>
                            <m:type m:val="lin"/>
                            <m:ctrlPr>
                              <a:rPr lang="en-US" i="1">
                                <a:latin typeface="Cambria Math" panose="02040503050406030204" pitchFamily="18" charset="0"/>
                              </a:rPr>
                            </m:ctrlPr>
                          </m:fPr>
                          <m:num>
                            <m:r>
                              <a:rPr lang="en-US" b="0" i="1" smtClean="0">
                                <a:latin typeface="Cambria Math"/>
                              </a:rPr>
                              <m:t>2.5</m:t>
                            </m:r>
                          </m:num>
                          <m:den>
                            <m:r>
                              <a:rPr lang="en-US" i="1">
                                <a:latin typeface="Cambria Math"/>
                              </a:rPr>
                              <m:t>1.</m:t>
                            </m:r>
                            <m:r>
                              <a:rPr lang="en-US" b="0" i="1" smtClean="0">
                                <a:latin typeface="Cambria Math"/>
                              </a:rPr>
                              <m:t>2</m:t>
                            </m:r>
                            <m:r>
                              <a:rPr lang="en-US" i="1">
                                <a:latin typeface="Cambria Math"/>
                              </a:rPr>
                              <m:t>5</m:t>
                            </m:r>
                          </m:den>
                        </m:f>
                      </m:den>
                    </m:f>
                    <m:r>
                      <a:rPr lang="en-US" i="1">
                        <a:latin typeface="Cambria Math"/>
                      </a:rPr>
                      <m:t>=</m:t>
                    </m:r>
                    <m:r>
                      <a:rPr lang="en-US" b="0" i="1" smtClean="0">
                        <a:latin typeface="Cambria Math"/>
                      </a:rPr>
                      <m:t>2,505 </m:t>
                    </m:r>
                    <m:r>
                      <m:rPr>
                        <m:nor/>
                      </m:rPr>
                      <a:rPr lang="en-US"/>
                      <m:t>kips</m:t>
                    </m:r>
                  </m:oMath>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12"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85</a:t>
            </a:fld>
            <a:endParaRPr lang="en-US" dirty="0"/>
          </a:p>
        </p:txBody>
      </p:sp>
    </p:spTree>
    <p:extLst>
      <p:ext uri="{BB962C8B-B14F-4D97-AF65-F5344CB8AC3E}">
        <p14:creationId xmlns:p14="http://schemas.microsoft.com/office/powerpoint/2010/main" val="251095637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3"/>
                <a:ext cx="8207692" cy="4297362"/>
              </a:xfrm>
            </p:spPr>
            <p:txBody>
              <a:bodyPr/>
              <a:lstStyle/>
              <a:p>
                <a:r>
                  <a:rPr lang="en-US" dirty="0"/>
                  <a:t>Convective Response</a:t>
                </a:r>
              </a:p>
              <a:p>
                <a:r>
                  <a:rPr lang="en-US" dirty="0"/>
                  <a:t>Natural period for the first mode of sloshing.  Using ASCE 7-16 Equation 15.7-12:</a:t>
                </a:r>
                <a:br>
                  <a:rPr lang="en-US" dirty="0"/>
                </a:br>
                <a:br>
                  <a:rPr lang="en-US" dirty="0"/>
                </a:br>
                <a:br>
                  <a:rPr lang="en-US" dirty="0"/>
                </a:b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𝑇</m:t>
                        </m:r>
                      </m:e>
                      <m:sub>
                        <m:r>
                          <a:rPr lang="en-US" sz="2000" i="1">
                            <a:latin typeface="Cambria Math"/>
                          </a:rPr>
                          <m:t>𝑐</m:t>
                        </m:r>
                      </m:sub>
                    </m:sSub>
                    <m:r>
                      <a:rPr lang="en-US" sz="2000" i="1">
                        <a:latin typeface="Cambria Math"/>
                      </a:rPr>
                      <m:t>=2</m:t>
                    </m:r>
                    <m:r>
                      <a:rPr lang="en-US" sz="2000" i="1">
                        <a:latin typeface="Cambria Math"/>
                      </a:rPr>
                      <m:t>𝜋</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a:rPr>
                              <m:t>𝐷</m:t>
                            </m:r>
                          </m:num>
                          <m:den>
                            <m:r>
                              <a:rPr lang="en-US" sz="2000" i="1">
                                <a:latin typeface="Cambria Math"/>
                              </a:rPr>
                              <m:t>3.68</m:t>
                            </m:r>
                            <m:r>
                              <a:rPr lang="en-US" sz="2000" i="1">
                                <a:latin typeface="Cambria Math"/>
                              </a:rPr>
                              <m:t>𝑔</m:t>
                            </m:r>
                            <m:func>
                              <m:funcPr>
                                <m:ctrlPr>
                                  <a:rPr lang="en-US" sz="2000" i="1">
                                    <a:latin typeface="Cambria Math" panose="02040503050406030204" pitchFamily="18" charset="0"/>
                                  </a:rPr>
                                </m:ctrlPr>
                              </m:funcPr>
                              <m:fName>
                                <m:r>
                                  <m:rPr>
                                    <m:sty m:val="p"/>
                                  </m:rPr>
                                  <a:rPr lang="en-US" sz="2000">
                                    <a:latin typeface="Cambria Math"/>
                                  </a:rPr>
                                  <m:t>tanh</m:t>
                                </m:r>
                              </m:fName>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3.68</m:t>
                                        </m:r>
                                        <m:r>
                                          <a:rPr lang="en-US" sz="2000" i="1">
                                            <a:latin typeface="Cambria Math"/>
                                          </a:rPr>
                                          <m:t>𝐻</m:t>
                                        </m:r>
                                      </m:num>
                                      <m:den>
                                        <m:r>
                                          <a:rPr lang="en-US" sz="2000" i="1">
                                            <a:latin typeface="Cambria Math"/>
                                          </a:rPr>
                                          <m:t>𝐷</m:t>
                                        </m:r>
                                      </m:den>
                                    </m:f>
                                  </m:e>
                                </m:d>
                              </m:e>
                            </m:func>
                          </m:den>
                        </m:f>
                      </m:e>
                    </m:rad>
                    <m:r>
                      <a:rPr lang="en-US" sz="2000" i="1">
                        <a:latin typeface="Cambria Math"/>
                      </a:rPr>
                      <m:t> </m:t>
                    </m:r>
                  </m:oMath>
                </a14:m>
                <a:r>
                  <a:rPr lang="en-US" sz="2000" i="1" dirty="0"/>
                  <a:t>  </a:t>
                </a:r>
                <a14:m>
                  <m:oMath xmlns:m="http://schemas.openxmlformats.org/officeDocument/2006/math">
                    <m:r>
                      <a:rPr lang="en-US" sz="2000" i="1">
                        <a:latin typeface="Cambria Math"/>
                      </a:rPr>
                      <m:t>=2</m:t>
                    </m:r>
                    <m:r>
                      <a:rPr lang="en-US" sz="2000" i="1">
                        <a:latin typeface="Cambria Math"/>
                      </a:rPr>
                      <m:t>𝜋</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b="0" i="1" smtClean="0">
                                <a:latin typeface="Cambria Math"/>
                              </a:rPr>
                              <m:t>1</m:t>
                            </m:r>
                            <m:r>
                              <a:rPr lang="en-US" sz="2000" i="1">
                                <a:latin typeface="Cambria Math"/>
                              </a:rPr>
                              <m:t>20 </m:t>
                            </m:r>
                            <m:r>
                              <m:rPr>
                                <m:nor/>
                              </m:rPr>
                              <a:rPr lang="en-US" sz="2000"/>
                              <m:t>ft</m:t>
                            </m:r>
                          </m:num>
                          <m:den>
                            <m:r>
                              <a:rPr lang="en-US" sz="2000" i="1">
                                <a:latin typeface="Cambria Math"/>
                              </a:rPr>
                              <m:t>3.68</m:t>
                            </m:r>
                            <m:d>
                              <m:dPr>
                                <m:ctrlPr>
                                  <a:rPr lang="en-US" sz="2000" i="1">
                                    <a:latin typeface="Cambria Math" panose="02040503050406030204" pitchFamily="18" charset="0"/>
                                  </a:rPr>
                                </m:ctrlPr>
                              </m:dPr>
                              <m:e>
                                <m:r>
                                  <a:rPr lang="en-US" sz="2000" i="1">
                                    <a:latin typeface="Cambria Math"/>
                                  </a:rPr>
                                  <m:t>32.174 </m:t>
                                </m:r>
                                <m:f>
                                  <m:fPr>
                                    <m:ctrlPr>
                                      <a:rPr lang="en-US" sz="2000" i="1">
                                        <a:latin typeface="Cambria Math" panose="02040503050406030204" pitchFamily="18" charset="0"/>
                                      </a:rPr>
                                    </m:ctrlPr>
                                  </m:fPr>
                                  <m:num>
                                    <m:r>
                                      <m:rPr>
                                        <m:nor/>
                                      </m:rPr>
                                      <a:rPr lang="en-US" sz="2000"/>
                                      <m:t>ft</m:t>
                                    </m:r>
                                  </m:num>
                                  <m:den>
                                    <m:sSup>
                                      <m:sSupPr>
                                        <m:ctrlPr>
                                          <a:rPr lang="en-US" sz="2000" i="1">
                                            <a:latin typeface="Cambria Math" panose="02040503050406030204" pitchFamily="18" charset="0"/>
                                          </a:rPr>
                                        </m:ctrlPr>
                                      </m:sSupPr>
                                      <m:e>
                                        <m:r>
                                          <a:rPr lang="en-US" sz="2000" i="1">
                                            <a:latin typeface="Cambria Math"/>
                                          </a:rPr>
                                          <m:t>𝑠</m:t>
                                        </m:r>
                                      </m:e>
                                      <m:sup>
                                        <m:r>
                                          <a:rPr lang="en-US" sz="2000" i="1">
                                            <a:latin typeface="Cambria Math"/>
                                          </a:rPr>
                                          <m:t>2</m:t>
                                        </m:r>
                                      </m:sup>
                                    </m:sSup>
                                  </m:den>
                                </m:f>
                              </m:e>
                            </m:d>
                            <m:func>
                              <m:funcPr>
                                <m:ctrlPr>
                                  <a:rPr lang="en-US" sz="2000" i="1">
                                    <a:latin typeface="Cambria Math" panose="02040503050406030204" pitchFamily="18" charset="0"/>
                                  </a:rPr>
                                </m:ctrlPr>
                              </m:funcPr>
                              <m:fName>
                                <m:r>
                                  <m:rPr>
                                    <m:sty m:val="p"/>
                                  </m:rPr>
                                  <a:rPr lang="en-US" sz="2000">
                                    <a:latin typeface="Cambria Math"/>
                                  </a:rPr>
                                  <m:t>tanh</m:t>
                                </m:r>
                              </m:fName>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3.68</m:t>
                                        </m:r>
                                        <m:d>
                                          <m:dPr>
                                            <m:ctrlPr>
                                              <a:rPr lang="en-US" sz="2000" i="1">
                                                <a:latin typeface="Cambria Math" panose="02040503050406030204" pitchFamily="18" charset="0"/>
                                              </a:rPr>
                                            </m:ctrlPr>
                                          </m:dPr>
                                          <m:e>
                                            <m:r>
                                              <a:rPr lang="en-US" sz="2000" b="0" i="1" smtClean="0">
                                                <a:latin typeface="Cambria Math"/>
                                              </a:rPr>
                                              <m:t>33</m:t>
                                            </m:r>
                                            <m:r>
                                              <a:rPr lang="en-US" sz="2000" i="1">
                                                <a:latin typeface="Cambria Math"/>
                                              </a:rPr>
                                              <m:t> </m:t>
                                            </m:r>
                                            <m:r>
                                              <m:rPr>
                                                <m:nor/>
                                              </m:rPr>
                                              <a:rPr lang="en-US" sz="2000"/>
                                              <m:t>ft</m:t>
                                            </m:r>
                                          </m:e>
                                        </m:d>
                                      </m:num>
                                      <m:den>
                                        <m:r>
                                          <a:rPr lang="en-US" sz="2000" b="0" i="1" smtClean="0">
                                            <a:latin typeface="Cambria Math"/>
                                          </a:rPr>
                                          <m:t>1</m:t>
                                        </m:r>
                                        <m:r>
                                          <a:rPr lang="en-US" sz="2000" i="1">
                                            <a:latin typeface="Cambria Math"/>
                                          </a:rPr>
                                          <m:t>20 </m:t>
                                        </m:r>
                                        <m:r>
                                          <m:rPr>
                                            <m:nor/>
                                          </m:rPr>
                                          <a:rPr lang="en-US" sz="2000"/>
                                          <m:t>ft</m:t>
                                        </m:r>
                                      </m:den>
                                    </m:f>
                                  </m:e>
                                </m:d>
                              </m:e>
                            </m:func>
                          </m:den>
                        </m:f>
                      </m:e>
                    </m:rad>
                    <m:r>
                      <a:rPr lang="en-US" sz="2000" i="1">
                        <a:latin typeface="Cambria Math"/>
                      </a:rPr>
                      <m:t> =</m:t>
                    </m:r>
                    <m:r>
                      <a:rPr lang="en-US" sz="2000" b="0" i="1" smtClean="0">
                        <a:latin typeface="Cambria Math"/>
                      </a:rPr>
                      <m:t>7</m:t>
                    </m:r>
                    <m:r>
                      <a:rPr lang="en-US" sz="2000" i="1">
                        <a:latin typeface="Cambria Math"/>
                      </a:rPr>
                      <m:t>.</m:t>
                    </m:r>
                    <m:r>
                      <a:rPr lang="en-US" sz="2000" b="0" i="1" smtClean="0">
                        <a:latin typeface="Cambria Math"/>
                      </a:rPr>
                      <m:t>22</m:t>
                    </m:r>
                    <m:r>
                      <a:rPr lang="en-US" sz="2000" i="1">
                        <a:latin typeface="Cambria Math"/>
                      </a:rPr>
                      <m:t> </m:t>
                    </m:r>
                    <m:r>
                      <m:rPr>
                        <m:nor/>
                      </m:rPr>
                      <a:rPr lang="en-US" sz="2000"/>
                      <m:t>s</m:t>
                    </m:r>
                  </m:oMath>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3"/>
                <a:ext cx="8207692" cy="4297362"/>
              </a:xfrm>
              <a:blipFill rotWithShape="1">
                <a:blip r:embed="rId3"/>
                <a:stretch>
                  <a:fillRect l="-1337" t="-1418"/>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86</a:t>
            </a:fld>
            <a:endParaRPr lang="en-US" dirty="0"/>
          </a:p>
        </p:txBody>
      </p:sp>
    </p:spTree>
    <p:extLst>
      <p:ext uri="{BB962C8B-B14F-4D97-AF65-F5344CB8AC3E}">
        <p14:creationId xmlns:p14="http://schemas.microsoft.com/office/powerpoint/2010/main" val="244353606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3"/>
            <a:ext cx="8109480" cy="4297362"/>
          </a:xfrm>
        </p:spPr>
        <p:txBody>
          <a:bodyPr/>
          <a:lstStyle/>
          <a:p>
            <a:r>
              <a:rPr lang="en-US" dirty="0"/>
              <a:t>Spectral acceleration.  Using ASCE 7-16 Equation 15.7-11 with </a:t>
            </a:r>
            <a:r>
              <a:rPr lang="en-US" i="1" dirty="0"/>
              <a:t>T</a:t>
            </a:r>
            <a:r>
              <a:rPr lang="en-US" i="1" baseline="-25000" dirty="0"/>
              <a:t>c</a:t>
            </a:r>
            <a:r>
              <a:rPr lang="en-US" dirty="0"/>
              <a:t> &gt; </a:t>
            </a:r>
            <a:r>
              <a:rPr lang="en-US" i="1" dirty="0"/>
              <a:t>T</a:t>
            </a:r>
            <a:r>
              <a:rPr lang="en-US" i="1" baseline="-25000" dirty="0"/>
              <a:t>L</a:t>
            </a:r>
            <a:r>
              <a:rPr lang="en-US" dirty="0"/>
              <a:t> = 6 seconds:</a:t>
            </a:r>
            <a:br>
              <a:rPr lang="en-US" dirty="0"/>
            </a:br>
            <a:br>
              <a:rPr lang="en-US" dirty="0"/>
            </a:br>
            <a:endParaRPr lang="en-US" dirty="0"/>
          </a:p>
          <a:p>
            <a:endParaRPr lang="en-US" dirty="0"/>
          </a:p>
          <a:p>
            <a:r>
              <a:rPr lang="en-US" dirty="0"/>
              <a:t>Seismic (convective) weight. </a:t>
            </a:r>
            <a:br>
              <a:rPr lang="en-US" dirty="0"/>
            </a:br>
            <a:br>
              <a:rPr lang="en-US" dirty="0"/>
            </a:br>
            <a:r>
              <a:rPr lang="en-US" sz="2400" i="1" dirty="0"/>
              <a:t>W</a:t>
            </a:r>
            <a:r>
              <a:rPr lang="en-US" sz="2400" i="1" baseline="-25000" dirty="0"/>
              <a:t>c</a:t>
            </a:r>
            <a:r>
              <a:rPr lang="en-US" sz="2400" dirty="0"/>
              <a:t> = </a:t>
            </a:r>
            <a:r>
              <a:rPr lang="en-US" sz="2400" i="1" dirty="0"/>
              <a:t>W</a:t>
            </a:r>
            <a:r>
              <a:rPr lang="en-US" sz="2400" i="1" baseline="-25000" dirty="0"/>
              <a:t>GAS</a:t>
            </a:r>
            <a:r>
              <a:rPr lang="en-US" sz="2400" dirty="0"/>
              <a:t> (</a:t>
            </a:r>
            <a:r>
              <a:rPr lang="en-US" sz="2400" i="1" dirty="0"/>
              <a:t>W</a:t>
            </a:r>
            <a:r>
              <a:rPr lang="en-US" sz="2400" i="1" baseline="-25000" dirty="0"/>
              <a:t>c</a:t>
            </a:r>
            <a:r>
              <a:rPr lang="en-US" sz="2400" dirty="0"/>
              <a:t>/</a:t>
            </a:r>
            <a:r>
              <a:rPr lang="en-US" sz="2400" i="1" dirty="0"/>
              <a:t>W</a:t>
            </a:r>
            <a:r>
              <a:rPr lang="en-US" sz="2400" i="1" baseline="-25000" dirty="0"/>
              <a:t>p</a:t>
            </a:r>
            <a:r>
              <a:rPr lang="en-US" sz="2400" dirty="0"/>
              <a:t>) = 17,691 (0.640) = 11,322 kips</a:t>
            </a:r>
          </a:p>
          <a:p>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3432" y="2827866"/>
            <a:ext cx="5034582" cy="986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87</a:t>
            </a:fld>
            <a:endParaRPr lang="en-US" dirty="0"/>
          </a:p>
        </p:txBody>
      </p:sp>
    </p:spTree>
    <p:extLst>
      <p:ext uri="{BB962C8B-B14F-4D97-AF65-F5344CB8AC3E}">
        <p14:creationId xmlns:p14="http://schemas.microsoft.com/office/powerpoint/2010/main" val="25672733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9486" y="1648506"/>
                <a:ext cx="8675913" cy="4708751"/>
              </a:xfrm>
            </p:spPr>
            <p:txBody>
              <a:bodyPr/>
              <a:lstStyle/>
              <a:p>
                <a:r>
                  <a:rPr lang="en-US" sz="2400" dirty="0"/>
                  <a:t>The ratio </a:t>
                </a:r>
                <a:r>
                  <a:rPr lang="en-US" sz="2400" i="1" dirty="0"/>
                  <a:t>W</a:t>
                </a:r>
                <a:r>
                  <a:rPr lang="en-US" sz="2400" i="1" baseline="-25000" dirty="0"/>
                  <a:t>c</a:t>
                </a:r>
                <a:r>
                  <a:rPr lang="en-US" sz="2400" dirty="0"/>
                  <a:t>/</a:t>
                </a:r>
                <a:r>
                  <a:rPr lang="en-US" sz="2400" i="1" dirty="0"/>
                  <a:t>W</a:t>
                </a:r>
                <a:r>
                  <a:rPr lang="en-US" sz="2400" i="1" baseline="-25000" dirty="0"/>
                  <a:t>p</a:t>
                </a:r>
                <a:r>
                  <a:rPr lang="en-US" sz="2400" dirty="0"/>
                  <a:t> (= 0.640) was determined from Equation E.6.1.1-3 (valid for all </a:t>
                </a:r>
                <a:r>
                  <a:rPr lang="en-US" sz="2400" i="1" dirty="0"/>
                  <a:t>D</a:t>
                </a:r>
                <a:r>
                  <a:rPr lang="en-US" sz="2400" dirty="0"/>
                  <a:t>/</a:t>
                </a:r>
                <a:r>
                  <a:rPr lang="en-US" sz="2400" i="1" dirty="0"/>
                  <a:t>H</a:t>
                </a:r>
                <a:r>
                  <a:rPr lang="en-US" sz="2400" dirty="0"/>
                  <a:t>) of API 650 for a diameter-to-liquid height ratio of 3.636 as shown below:</a:t>
                </a:r>
                <a:br>
                  <a:rPr lang="en-US" dirty="0"/>
                </a:br>
                <a14:m>
                  <m:oMath xmlns:m="http://schemas.openxmlformats.org/officeDocument/2006/math">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𝑊</m:t>
                            </m:r>
                          </m:e>
                          <m:sub>
                            <m:r>
                              <a:rPr lang="en-US" sz="2000" i="1">
                                <a:latin typeface="Cambria Math"/>
                              </a:rPr>
                              <m:t>𝑐</m:t>
                            </m:r>
                          </m:sub>
                        </m:sSub>
                      </m:num>
                      <m:den>
                        <m:sSub>
                          <m:sSubPr>
                            <m:ctrlPr>
                              <a:rPr lang="en-US" sz="2000" i="1">
                                <a:latin typeface="Cambria Math" panose="02040503050406030204" pitchFamily="18" charset="0"/>
                              </a:rPr>
                            </m:ctrlPr>
                          </m:sSubPr>
                          <m:e>
                            <m:r>
                              <a:rPr lang="en-US" sz="2000" i="1">
                                <a:latin typeface="Cambria Math"/>
                              </a:rPr>
                              <m:t>𝑊</m:t>
                            </m:r>
                          </m:e>
                          <m:sub>
                            <m:r>
                              <a:rPr lang="en-US" sz="2000" i="1">
                                <a:latin typeface="Cambria Math"/>
                              </a:rPr>
                              <m:t>𝑝</m:t>
                            </m:r>
                          </m:sub>
                        </m:sSub>
                      </m:den>
                    </m:f>
                    <m:r>
                      <a:rPr lang="en-US" sz="2000" i="1">
                        <a:latin typeface="Cambria Math"/>
                      </a:rPr>
                      <m:t>= 0.230</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𝐷</m:t>
                            </m:r>
                          </m:num>
                          <m:den>
                            <m:r>
                              <a:rPr lang="en-US" sz="2000" i="1">
                                <a:latin typeface="Cambria Math"/>
                              </a:rPr>
                              <m:t>𝐻</m:t>
                            </m:r>
                          </m:den>
                        </m:f>
                      </m:e>
                    </m:d>
                    <m:r>
                      <a:rPr lang="en-US" sz="2000" i="1">
                        <a:latin typeface="Cambria Math"/>
                      </a:rPr>
                      <m:t>𝑡𝑎𝑛h</m:t>
                    </m:r>
                    <m:d>
                      <m:dPr>
                        <m:ctrlPr>
                          <a:rPr lang="en-US" sz="2000" i="1">
                            <a:latin typeface="Cambria Math" panose="02040503050406030204" pitchFamily="18" charset="0"/>
                          </a:rPr>
                        </m:ctrlPr>
                      </m:dPr>
                      <m:e>
                        <m:r>
                          <a:rPr lang="en-US" sz="2000" i="1">
                            <a:latin typeface="Cambria Math"/>
                          </a:rPr>
                          <m:t>3.67</m:t>
                        </m:r>
                        <m:f>
                          <m:fPr>
                            <m:ctrlPr>
                              <a:rPr lang="en-US" sz="2000" i="1">
                                <a:latin typeface="Cambria Math" panose="02040503050406030204" pitchFamily="18" charset="0"/>
                              </a:rPr>
                            </m:ctrlPr>
                          </m:fPr>
                          <m:num>
                            <m:r>
                              <a:rPr lang="en-US" sz="2000" i="1">
                                <a:latin typeface="Cambria Math"/>
                              </a:rPr>
                              <m:t>𝐻</m:t>
                            </m:r>
                          </m:num>
                          <m:den>
                            <m:r>
                              <a:rPr lang="en-US" sz="2000" i="1">
                                <a:latin typeface="Cambria Math"/>
                              </a:rPr>
                              <m:t>𝐷</m:t>
                            </m:r>
                          </m:den>
                        </m:f>
                      </m:e>
                    </m:d>
                    <m:r>
                      <a:rPr lang="en-US" sz="2000" i="1">
                        <a:latin typeface="Cambria Math"/>
                      </a:rPr>
                      <m:t>= 0.230</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120</m:t>
                            </m:r>
                          </m:num>
                          <m:den>
                            <m:r>
                              <a:rPr lang="en-US" sz="2000" i="1">
                                <a:latin typeface="Cambria Math"/>
                              </a:rPr>
                              <m:t>33</m:t>
                            </m:r>
                          </m:den>
                        </m:f>
                      </m:e>
                    </m:d>
                    <m:r>
                      <a:rPr lang="en-US" sz="2000" i="1">
                        <a:latin typeface="Cambria Math"/>
                      </a:rPr>
                      <m:t>𝑡𝑎𝑛h</m:t>
                    </m:r>
                    <m:d>
                      <m:dPr>
                        <m:ctrlPr>
                          <a:rPr lang="en-US" sz="2000" i="1">
                            <a:latin typeface="Cambria Math" panose="02040503050406030204" pitchFamily="18" charset="0"/>
                          </a:rPr>
                        </m:ctrlPr>
                      </m:dPr>
                      <m:e>
                        <m:r>
                          <a:rPr lang="en-US" sz="2000" i="1">
                            <a:latin typeface="Cambria Math"/>
                          </a:rPr>
                          <m:t>3.67</m:t>
                        </m:r>
                        <m:f>
                          <m:fPr>
                            <m:ctrlPr>
                              <a:rPr lang="en-US" sz="2000" i="1">
                                <a:latin typeface="Cambria Math" panose="02040503050406030204" pitchFamily="18" charset="0"/>
                              </a:rPr>
                            </m:ctrlPr>
                          </m:fPr>
                          <m:num>
                            <m:r>
                              <a:rPr lang="en-US" sz="2000" i="1">
                                <a:latin typeface="Cambria Math"/>
                              </a:rPr>
                              <m:t>33</m:t>
                            </m:r>
                          </m:num>
                          <m:den>
                            <m:r>
                              <a:rPr lang="en-US" sz="2000" i="1">
                                <a:latin typeface="Cambria Math"/>
                              </a:rPr>
                              <m:t>120</m:t>
                            </m:r>
                          </m:den>
                        </m:f>
                      </m:e>
                    </m:d>
                    <m:r>
                      <a:rPr lang="en-US" sz="2000" i="1">
                        <a:latin typeface="Cambria Math"/>
                      </a:rPr>
                      <m:t>=0.640</m:t>
                    </m:r>
                  </m:oMath>
                </a14:m>
                <a:br>
                  <a:rPr lang="en-US" sz="2000" dirty="0"/>
                </a:br>
                <a:endParaRPr lang="en-US" sz="2000" dirty="0"/>
              </a:p>
              <a:p>
                <a:r>
                  <a:rPr lang="en-US" sz="2400" dirty="0"/>
                  <a:t>Base shear.  According to ASCE 7-16 Equation 15.7-6:</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𝑉</m:t>
                        </m:r>
                      </m:e>
                      <m:sub>
                        <m:r>
                          <a:rPr lang="en-US" sz="2400" i="1">
                            <a:latin typeface="Cambria Math"/>
                          </a:rPr>
                          <m:t>𝑐</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𝑎𝑐</m:t>
                            </m:r>
                          </m:sub>
                        </m:sSub>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num>
                      <m:den>
                        <m:r>
                          <a:rPr lang="en-US" sz="2400" i="1">
                            <a:latin typeface="Cambria Math"/>
                          </a:rPr>
                          <m:t>1.5</m:t>
                        </m:r>
                      </m:den>
                    </m:f>
                    <m:sSub>
                      <m:sSubPr>
                        <m:ctrlPr>
                          <a:rPr lang="en-US" sz="2400" i="1">
                            <a:latin typeface="Cambria Math" panose="02040503050406030204" pitchFamily="18" charset="0"/>
                          </a:rPr>
                        </m:ctrlPr>
                      </m:sSubPr>
                      <m:e>
                        <m:r>
                          <a:rPr lang="en-US" sz="2400" i="1">
                            <a:latin typeface="Cambria Math"/>
                          </a:rPr>
                          <m:t>𝑊</m:t>
                        </m:r>
                      </m:e>
                      <m:sub>
                        <m:r>
                          <a:rPr lang="en-US" sz="2400" i="1">
                            <a:latin typeface="Cambria Math"/>
                          </a:rPr>
                          <m:t>𝑐</m:t>
                        </m:r>
                      </m:sub>
                    </m:sSub>
                    <m:r>
                      <a:rPr lang="en-US" sz="2400" i="1">
                        <a:latin typeface="Cambria Math"/>
                      </a:rPr>
                      <m:t>= </m:t>
                    </m:r>
                    <m:f>
                      <m:fPr>
                        <m:ctrlPr>
                          <a:rPr lang="en-US" sz="2400" i="1">
                            <a:latin typeface="Cambria Math" panose="02040503050406030204" pitchFamily="18" charset="0"/>
                          </a:rPr>
                        </m:ctrlPr>
                      </m:fPr>
                      <m:num>
                        <m:r>
                          <a:rPr lang="en-US" sz="2400" i="1">
                            <a:latin typeface="Cambria Math"/>
                          </a:rPr>
                          <m:t>0.</m:t>
                        </m:r>
                        <m:r>
                          <a:rPr lang="en-US" sz="2400" b="0" i="1" smtClean="0">
                            <a:latin typeface="Cambria Math"/>
                          </a:rPr>
                          <m:t>0649</m:t>
                        </m:r>
                        <m:d>
                          <m:dPr>
                            <m:ctrlPr>
                              <a:rPr lang="en-US" sz="2400" i="1">
                                <a:latin typeface="Cambria Math" panose="02040503050406030204" pitchFamily="18" charset="0"/>
                              </a:rPr>
                            </m:ctrlPr>
                          </m:dPr>
                          <m:e>
                            <m:r>
                              <a:rPr lang="en-US" sz="2400" i="1">
                                <a:latin typeface="Cambria Math"/>
                              </a:rPr>
                              <m:t>1.5</m:t>
                            </m:r>
                          </m:e>
                        </m:d>
                      </m:num>
                      <m:den>
                        <m:r>
                          <a:rPr lang="en-US" sz="2400" i="1">
                            <a:latin typeface="Cambria Math"/>
                          </a:rPr>
                          <m:t>1.5</m:t>
                        </m:r>
                      </m:den>
                    </m:f>
                    <m:d>
                      <m:dPr>
                        <m:ctrlPr>
                          <a:rPr lang="en-US" sz="2400" i="1">
                            <a:latin typeface="Cambria Math" panose="02040503050406030204" pitchFamily="18" charset="0"/>
                          </a:rPr>
                        </m:ctrlPr>
                      </m:dPr>
                      <m:e>
                        <m:r>
                          <a:rPr lang="en-US" sz="2400" b="0" i="1" smtClean="0">
                            <a:latin typeface="Cambria Math"/>
                          </a:rPr>
                          <m:t>11,322</m:t>
                        </m:r>
                      </m:e>
                    </m:d>
                    <m:r>
                      <a:rPr lang="en-US" sz="2400" i="1">
                        <a:latin typeface="Cambria Math"/>
                      </a:rPr>
                      <m:t>=</m:t>
                    </m:r>
                    <m:r>
                      <a:rPr lang="en-US" sz="2400" b="0" i="1" smtClean="0">
                        <a:latin typeface="Cambria Math"/>
                      </a:rPr>
                      <m:t>735</m:t>
                    </m:r>
                    <m:r>
                      <a:rPr lang="en-US" sz="2400" i="1">
                        <a:latin typeface="Cambria Math"/>
                      </a:rPr>
                      <m:t> </m:t>
                    </m:r>
                    <m:r>
                      <m:rPr>
                        <m:nor/>
                      </m:rPr>
                      <a:rPr lang="en-US" sz="2400"/>
                      <m:t>kips</m:t>
                    </m:r>
                  </m:oMath>
                </a14:m>
                <a:br>
                  <a:rPr lang="en-US" sz="2400" dirty="0"/>
                </a:br>
                <a:br>
                  <a:rPr lang="en-US" dirty="0"/>
                </a:b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9486" y="1648506"/>
                <a:ext cx="8675913" cy="4708751"/>
              </a:xfrm>
              <a:blipFill rotWithShape="1">
                <a:blip r:embed="rId3"/>
                <a:stretch>
                  <a:fillRect l="-914" t="-906"/>
                </a:stretch>
              </a:blipFill>
            </p:spPr>
            <p:txBody>
              <a:bodyPr/>
              <a:lstStyle/>
              <a:p>
                <a:r>
                  <a:rPr lang="en-US">
                    <a:noFill/>
                  </a:rPr>
                  <a:t> </a:t>
                </a:r>
              </a:p>
            </p:txBody>
          </p:sp>
        </mc:Fallback>
      </mc:AlternateContent>
      <p:pic>
        <p:nvPicPr>
          <p:cNvPr id="1333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2373" y="5573486"/>
            <a:ext cx="5819253" cy="61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88</a:t>
            </a:fld>
            <a:endParaRPr lang="en-US" dirty="0"/>
          </a:p>
        </p:txBody>
      </p:sp>
      <p:sp>
        <p:nvSpPr>
          <p:cNvPr id="7" name="Rectangle 4" hidden="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25637575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3"/>
            <a:ext cx="8253412" cy="4297362"/>
          </a:xfrm>
        </p:spPr>
        <p:txBody>
          <a:bodyPr/>
          <a:lstStyle/>
          <a:p>
            <a:r>
              <a:rPr lang="en-US" dirty="0"/>
              <a:t>Minimum Freeboard</a:t>
            </a:r>
            <a:br>
              <a:rPr lang="en-US" dirty="0"/>
            </a:br>
            <a:br>
              <a:rPr lang="en-US" dirty="0"/>
            </a:br>
            <a:r>
              <a:rPr lang="en-US" sz="2400" i="1" dirty="0"/>
              <a:t>δ</a:t>
            </a:r>
            <a:r>
              <a:rPr lang="en-US" sz="2400" i="1" baseline="-25000" dirty="0"/>
              <a:t>s</a:t>
            </a:r>
            <a:r>
              <a:rPr lang="en-US" sz="2400" dirty="0"/>
              <a:t> = 0.42</a:t>
            </a:r>
            <a:r>
              <a:rPr lang="en-US" sz="2400" i="1" dirty="0"/>
              <a:t>D</a:t>
            </a:r>
            <a:r>
              <a:rPr lang="en-US" sz="2400" i="1" baseline="-25000" dirty="0"/>
              <a:t>i</a:t>
            </a:r>
            <a:r>
              <a:rPr lang="en-US" sz="2400" i="1" dirty="0"/>
              <a:t>IS</a:t>
            </a:r>
            <a:r>
              <a:rPr lang="en-US" sz="2400" i="1" baseline="-25000" dirty="0"/>
              <a:t>ac</a:t>
            </a:r>
            <a:r>
              <a:rPr lang="en-US" sz="2400" dirty="0"/>
              <a:t> = 0.42(120 ft)(1.25)(0.0433) = 2.73 ft</a:t>
            </a:r>
            <a:br>
              <a:rPr lang="en-US" sz="2400" dirty="0"/>
            </a:br>
            <a:br>
              <a:rPr lang="en-US" sz="2400" dirty="0"/>
            </a:br>
            <a:r>
              <a:rPr lang="en-US" sz="2400" dirty="0"/>
              <a:t>Required freeboard = 0.7</a:t>
            </a:r>
            <a:r>
              <a:rPr lang="en-US" sz="2400" i="1" dirty="0"/>
              <a:t> δ</a:t>
            </a:r>
            <a:r>
              <a:rPr lang="en-US" sz="2400" i="1" baseline="-25000" dirty="0"/>
              <a:t>s </a:t>
            </a:r>
            <a:r>
              <a:rPr lang="en-US" sz="2400" i="1" dirty="0"/>
              <a:t>=</a:t>
            </a:r>
            <a:r>
              <a:rPr lang="en-US" sz="2400" i="1" baseline="-25000" dirty="0"/>
              <a:t> </a:t>
            </a:r>
            <a:r>
              <a:rPr lang="en-US" sz="2400" dirty="0"/>
              <a:t>1.91 ft</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89</a:t>
            </a:fld>
            <a:endParaRPr lang="en-US" dirty="0"/>
          </a:p>
        </p:txBody>
      </p:sp>
    </p:spTree>
    <p:extLst>
      <p:ext uri="{BB962C8B-B14F-4D97-AF65-F5344CB8AC3E}">
        <p14:creationId xmlns:p14="http://schemas.microsoft.com/office/powerpoint/2010/main" val="509813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Similar to Buildings</a:t>
            </a:r>
          </a:p>
        </p:txBody>
      </p:sp>
      <p:sp>
        <p:nvSpPr>
          <p:cNvPr id="3" name="Content Placeholder 2"/>
          <p:cNvSpPr>
            <a:spLocks noGrp="1"/>
          </p:cNvSpPr>
          <p:nvPr>
            <p:ph idx="1"/>
          </p:nvPr>
        </p:nvSpPr>
        <p:spPr>
          <a:xfrm>
            <a:off x="661988" y="1604962"/>
            <a:ext cx="7982479" cy="4694238"/>
          </a:xfrm>
        </p:spPr>
        <p:txBody>
          <a:bodyPr/>
          <a:lstStyle/>
          <a:p>
            <a:pPr>
              <a:buClr>
                <a:schemeClr val="accent2"/>
              </a:buClr>
            </a:pPr>
            <a:r>
              <a:rPr lang="en-US" dirty="0">
                <a:solidFill>
                  <a:srgbClr val="000000"/>
                </a:solidFill>
              </a:rPr>
              <a:t>Example 17.2 Pipe Rack</a:t>
            </a:r>
          </a:p>
        </p:txBody>
      </p:sp>
      <p:grpSp>
        <p:nvGrpSpPr>
          <p:cNvPr id="7" name="Group 6" descr="The figure shows the plan, elevation and section views of a pipe rack.&#10;&#10;Slide 9 shows Example 17.2 – Pipe Rack. Three figures are shown.  The top figure is a plan view of the pipe rack.  The width of the pipe rack is 20 feet.  The left side of the pipe rack is made up of six equal 20-foot long bays.  The center bay is 20 feet long and contains x-bracing in the horizontal plane.  The right side of the pipe rack is made up of five equal 20-foot long bays.  Four runs of piping are shown parallel to the longitudinal direction.  An expansion loop is shown on the right side of the pipe rack indicating a break in the continuity of the pipe rack.  The second figure is an elevation view of the pipe rack in the longitudinal direction.  X-bracing in the vertical plane is shown in the same bay as the x-bracing shown in the plan view.  Two tiers of piping are shown.  The height from grade to the bottom of the upper run of piping is shown as 15 feet.  The distance from the bottom of the upper run of piping to the top of the frame is shown as 3 feet.  The third figure is an elevation view of the pipe rack in the transverse direction.  The transverse direction of the pipe rack is shown as a single bay moment frame with two tiers of piping with four pipes on each tier.  The height from grade to the bottom of the lower run of piping is shown as 10 feet.  The distance from the bottom of the lower run of piping to the top of the frame is shown as 8 feet.&#10;&#10;&#10;A two-tier, 12-bay pipe rack in a petrochemical facility has concentrically braced frames in the longitudinal direction and ordinary moment frames in the transverse direction.  The pipe rack supports four runs of 12-in.-diameter pipe carrying naphtha on the top tier and four runs of 8-in.-diameter pipe carrying water for fire suppression on the bottom tier.  The minimum seismic dead load for piping is 35 psf on each tier to allow for future piping loads.  The seismic dead load for the steel support structure is 10 psf on each tier.&#10;"/>
          <p:cNvGrpSpPr/>
          <p:nvPr/>
        </p:nvGrpSpPr>
        <p:grpSpPr>
          <a:xfrm>
            <a:off x="1465306" y="2362200"/>
            <a:ext cx="6448911" cy="3724306"/>
            <a:chOff x="1465306" y="2362200"/>
            <a:chExt cx="6448911" cy="3724306"/>
          </a:xfrm>
        </p:grpSpPr>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5306" y="2362200"/>
              <a:ext cx="6448911" cy="3269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264228" y="5747952"/>
              <a:ext cx="4201886" cy="338554"/>
            </a:xfrm>
            <a:prstGeom prst="rect">
              <a:avLst/>
            </a:prstGeom>
          </p:spPr>
          <p:txBody>
            <a:bodyPr wrap="square">
              <a:spAutoFit/>
            </a:bodyPr>
            <a:lstStyle/>
            <a:p>
              <a:pPr algn="ctr"/>
              <a:r>
                <a:rPr lang="en-US" sz="1600" b="1" dirty="0"/>
                <a:t>Figure 17-2</a:t>
              </a:r>
              <a:r>
                <a:rPr lang="en-US" sz="1600" dirty="0"/>
                <a:t> Pipe rack (1.0 ft = 0.3048 m)</a:t>
              </a:r>
            </a:p>
          </p:txBody>
        </p:sp>
      </p:gr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a:t>
            </a:fld>
            <a:endParaRPr lang="en-US" dirty="0"/>
          </a:p>
        </p:txBody>
      </p:sp>
    </p:spTree>
    <p:extLst>
      <p:ext uri="{BB962C8B-B14F-4D97-AF65-F5344CB8AC3E}">
        <p14:creationId xmlns:p14="http://schemas.microsoft.com/office/powerpoint/2010/main" val="226901697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0200" y="1604962"/>
                <a:ext cx="8703733" cy="4795837"/>
              </a:xfrm>
            </p:spPr>
            <p:txBody>
              <a:bodyPr/>
              <a:lstStyle/>
              <a:p>
                <a:r>
                  <a:rPr lang="en-US" dirty="0"/>
                  <a:t>Vertical Seismic, </a:t>
                </a:r>
                <a:r>
                  <a:rPr lang="en-US" i="1" dirty="0"/>
                  <a:t>E</a:t>
                </a:r>
                <a:r>
                  <a:rPr lang="en-US" i="1" baseline="-25000" dirty="0"/>
                  <a:t>v</a:t>
                </a:r>
              </a:p>
              <a:p>
                <a:pPr lvl="1"/>
                <a:r>
                  <a:rPr lang="en-US" sz="2400" dirty="0"/>
                  <a:t>ASCE 7-16 Section 15.1.4 requires that the design vertical response spectral acceleration, S</a:t>
                </a:r>
                <a:r>
                  <a:rPr lang="en-US" sz="2400" baseline="-25000" dirty="0"/>
                  <a:t>av</a:t>
                </a:r>
                <a:r>
                  <a:rPr lang="en-US" sz="2400" dirty="0"/>
                  <a:t>, used to determine hydrodynamic hoop forces in cylindrical tanks be determined using the requirements of ASCE 7-16 Section 15.7.2c(2).</a:t>
                </a:r>
              </a:p>
              <a:p>
                <a:pPr lvl="1"/>
                <a:r>
                  <a:rPr lang="en-US" sz="2400" dirty="0"/>
                  <a:t>Natural vertical period.  Using ASCE 7-16 Equation C15.7-2:</a:t>
                </a:r>
                <a:br>
                  <a:rPr lang="en-US" sz="2400" dirty="0"/>
                </a:br>
                <a:br>
                  <a:rPr lang="en-US" sz="2400" dirty="0"/>
                </a:b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𝑇</m:t>
                        </m:r>
                      </m:e>
                      <m:sub>
                        <m:r>
                          <a:rPr lang="en-US" sz="2000" i="1">
                            <a:latin typeface="Cambria Math"/>
                          </a:rPr>
                          <m:t>𝑣</m:t>
                        </m:r>
                      </m:sub>
                    </m:sSub>
                    <m:r>
                      <a:rPr lang="en-US" sz="2000" i="1">
                        <a:latin typeface="Cambria Math"/>
                      </a:rPr>
                      <m:t>=2</m:t>
                    </m:r>
                    <m:r>
                      <a:rPr lang="en-US" sz="2000" i="1">
                        <a:latin typeface="Cambria Math"/>
                      </a:rPr>
                      <m:t>𝜋</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𝛾</m:t>
                                </m:r>
                              </m:e>
                              <m:sub>
                                <m:r>
                                  <a:rPr lang="en-US" sz="2000" i="1">
                                    <a:latin typeface="Cambria Math"/>
                                  </a:rPr>
                                  <m:t>𝐿</m:t>
                                </m:r>
                              </m:sub>
                            </m:sSub>
                            <m:r>
                              <a:rPr lang="en-US" sz="2000" i="1">
                                <a:latin typeface="Cambria Math"/>
                              </a:rPr>
                              <m:t>𝑅</m:t>
                            </m:r>
                            <m:sSubSup>
                              <m:sSubSupPr>
                                <m:ctrlPr>
                                  <a:rPr lang="en-US" sz="2000" i="1">
                                    <a:latin typeface="Cambria Math" panose="02040503050406030204" pitchFamily="18" charset="0"/>
                                  </a:rPr>
                                </m:ctrlPr>
                              </m:sSubSupPr>
                              <m:e>
                                <m:r>
                                  <a:rPr lang="en-US" sz="2000" i="1">
                                    <a:latin typeface="Cambria Math"/>
                                  </a:rPr>
                                  <m:t>𝐻</m:t>
                                </m:r>
                              </m:e>
                              <m:sub>
                                <m:r>
                                  <a:rPr lang="en-US" sz="2000" i="1">
                                    <a:latin typeface="Cambria Math"/>
                                  </a:rPr>
                                  <m:t>𝐿</m:t>
                                </m:r>
                              </m:sub>
                              <m:sup>
                                <m:r>
                                  <a:rPr lang="en-US" sz="2000" i="1">
                                    <a:latin typeface="Cambria Math"/>
                                  </a:rPr>
                                  <m:t>2</m:t>
                                </m:r>
                              </m:sup>
                            </m:sSubSup>
                          </m:num>
                          <m:den>
                            <m:r>
                              <a:rPr lang="en-US" sz="2000" i="1">
                                <a:latin typeface="Cambria Math"/>
                              </a:rPr>
                              <m:t>𝑔𝑡𝐸</m:t>
                            </m:r>
                          </m:den>
                        </m:f>
                      </m:e>
                    </m:rad>
                    <m:r>
                      <a:rPr lang="en-US" sz="2000" i="1">
                        <a:latin typeface="Cambria Math"/>
                      </a:rPr>
                      <m:t>=2</m:t>
                    </m:r>
                    <m:r>
                      <a:rPr lang="en-US" sz="2000" i="1">
                        <a:latin typeface="Cambria Math"/>
                      </a:rPr>
                      <m:t>𝜋</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d>
                              <m:dPr>
                                <m:ctrlPr>
                                  <a:rPr lang="en-US" sz="2000" i="1">
                                    <a:latin typeface="Cambria Math" panose="02040503050406030204" pitchFamily="18" charset="0"/>
                                  </a:rPr>
                                </m:ctrlPr>
                              </m:dPr>
                              <m:e>
                                <m:r>
                                  <a:rPr lang="en-US" sz="2000" i="1">
                                    <a:latin typeface="Cambria Math"/>
                                  </a:rPr>
                                  <m:t>47.4 </m:t>
                                </m:r>
                                <m:r>
                                  <m:rPr>
                                    <m:nor/>
                                  </m:rPr>
                                  <a:rPr lang="en-US" sz="2000"/>
                                  <m:t>pcf</m:t>
                                </m:r>
                              </m:e>
                            </m:d>
                            <m:d>
                              <m:dPr>
                                <m:ctrlPr>
                                  <a:rPr lang="en-US" sz="2000" i="1">
                                    <a:latin typeface="Cambria Math" panose="02040503050406030204" pitchFamily="18" charset="0"/>
                                  </a:rPr>
                                </m:ctrlPr>
                              </m:dPr>
                              <m:e>
                                <m:r>
                                  <a:rPr lang="en-US" sz="2000" i="1">
                                    <a:latin typeface="Cambria Math"/>
                                  </a:rPr>
                                  <m:t>60 </m:t>
                                </m:r>
                                <m:r>
                                  <m:rPr>
                                    <m:nor/>
                                  </m:rPr>
                                  <a:rPr lang="en-US" sz="2000"/>
                                  <m:t>ft</m:t>
                                </m:r>
                              </m:e>
                            </m:d>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en-US" sz="2000" i="1">
                                        <a:latin typeface="Cambria Math"/>
                                      </a:rPr>
                                      <m:t>33 </m:t>
                                    </m:r>
                                    <m:r>
                                      <m:rPr>
                                        <m:nor/>
                                      </m:rPr>
                                      <a:rPr lang="en-US" sz="2000"/>
                                      <m:t>ft</m:t>
                                    </m:r>
                                  </m:e>
                                </m:d>
                              </m:e>
                              <m:sup>
                                <m:r>
                                  <a:rPr lang="en-US" sz="2000" i="1">
                                    <a:latin typeface="Cambria Math"/>
                                  </a:rPr>
                                  <m:t>2</m:t>
                                </m:r>
                              </m:sup>
                            </m:sSup>
                          </m:num>
                          <m:den>
                            <m:d>
                              <m:dPr>
                                <m:ctrlPr>
                                  <a:rPr lang="en-US" sz="2000" i="1">
                                    <a:latin typeface="Cambria Math" panose="02040503050406030204" pitchFamily="18" charset="0"/>
                                  </a:rPr>
                                </m:ctrlPr>
                              </m:dPr>
                              <m:e>
                                <m:r>
                                  <a:rPr lang="en-US" sz="2000" i="1">
                                    <a:latin typeface="Cambria Math"/>
                                  </a:rPr>
                                  <m:t>386 </m:t>
                                </m:r>
                                <m:f>
                                  <m:fPr>
                                    <m:ctrlPr>
                                      <a:rPr lang="en-US" sz="2000" i="1">
                                        <a:latin typeface="Cambria Math" panose="02040503050406030204" pitchFamily="18" charset="0"/>
                                      </a:rPr>
                                    </m:ctrlPr>
                                  </m:fPr>
                                  <m:num>
                                    <m:r>
                                      <m:rPr>
                                        <m:nor/>
                                      </m:rPr>
                                      <a:rPr lang="en-US" sz="2000"/>
                                      <m:t>in</m:t>
                                    </m:r>
                                  </m:num>
                                  <m:den>
                                    <m:sSup>
                                      <m:sSupPr>
                                        <m:ctrlPr>
                                          <a:rPr lang="en-US" sz="2000" i="1">
                                            <a:latin typeface="Cambria Math" panose="02040503050406030204" pitchFamily="18" charset="0"/>
                                          </a:rPr>
                                        </m:ctrlPr>
                                      </m:sSupPr>
                                      <m:e>
                                        <m:r>
                                          <a:rPr lang="en-US" sz="2000" i="1">
                                            <a:latin typeface="Cambria Math"/>
                                          </a:rPr>
                                          <m:t>𝑠</m:t>
                                        </m:r>
                                      </m:e>
                                      <m:sup>
                                        <m:r>
                                          <a:rPr lang="en-US" sz="2000" i="1">
                                            <a:latin typeface="Cambria Math"/>
                                          </a:rPr>
                                          <m:t>2</m:t>
                                        </m:r>
                                      </m:sup>
                                    </m:sSup>
                                  </m:den>
                                </m:f>
                              </m:e>
                            </m:d>
                            <m:d>
                              <m:dPr>
                                <m:ctrlPr>
                                  <a:rPr lang="en-US" sz="2000" i="1">
                                    <a:latin typeface="Cambria Math" panose="02040503050406030204" pitchFamily="18" charset="0"/>
                                  </a:rPr>
                                </m:ctrlPr>
                              </m:dPr>
                              <m:e>
                                <m:r>
                                  <a:rPr lang="en-US" sz="2000" i="1">
                                    <a:latin typeface="Cambria Math"/>
                                  </a:rPr>
                                  <m:t>0.330 </m:t>
                                </m:r>
                                <m:r>
                                  <m:rPr>
                                    <m:nor/>
                                  </m:rPr>
                                  <a:rPr lang="en-US" sz="2000"/>
                                  <m:t>in</m:t>
                                </m:r>
                              </m:e>
                            </m:d>
                            <m:d>
                              <m:dPr>
                                <m:ctrlPr>
                                  <a:rPr lang="en-US" sz="2000" i="1">
                                    <a:latin typeface="Cambria Math" panose="02040503050406030204" pitchFamily="18" charset="0"/>
                                  </a:rPr>
                                </m:ctrlPr>
                              </m:dPr>
                              <m:e>
                                <m:r>
                                  <a:rPr lang="en-US" sz="2000" i="1">
                                    <a:latin typeface="Cambria Math"/>
                                  </a:rPr>
                                  <m:t>29,000,000 </m:t>
                                </m:r>
                                <m:r>
                                  <m:rPr>
                                    <m:nor/>
                                  </m:rPr>
                                  <a:rPr lang="en-US" sz="2000"/>
                                  <m:t>psi</m:t>
                                </m:r>
                              </m:e>
                            </m:d>
                          </m:den>
                        </m:f>
                      </m:e>
                    </m:rad>
                    <m:r>
                      <a:rPr lang="en-US" sz="2000" i="1">
                        <a:latin typeface="Cambria Math"/>
                      </a:rPr>
                      <m:t>= 0.182 </m:t>
                    </m:r>
                    <m:r>
                      <m:rPr>
                        <m:nor/>
                      </m:rPr>
                      <a:rPr lang="en-US" sz="2000"/>
                      <m:t>s</m:t>
                    </m:r>
                  </m:oMath>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0200" y="1604962"/>
                <a:ext cx="8703733" cy="4795837"/>
              </a:xfrm>
              <a:blipFill rotWithShape="1">
                <a:blip r:embed="rId3"/>
                <a:stretch>
                  <a:fillRect l="-1190" t="-1271"/>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90</a:t>
            </a:fld>
            <a:endParaRPr lang="en-US" dirty="0"/>
          </a:p>
        </p:txBody>
      </p:sp>
    </p:spTree>
    <p:extLst>
      <p:ext uri="{BB962C8B-B14F-4D97-AF65-F5344CB8AC3E}">
        <p14:creationId xmlns:p14="http://schemas.microsoft.com/office/powerpoint/2010/main" val="333601139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3"/>
                <a:ext cx="7772400" cy="4270904"/>
              </a:xfrm>
            </p:spPr>
            <p:txBody>
              <a:bodyPr/>
              <a:lstStyle/>
              <a:p>
                <a:r>
                  <a:rPr lang="en-US" dirty="0"/>
                  <a:t>Vertical Seismic, </a:t>
                </a:r>
                <a:r>
                  <a:rPr lang="en-US" i="1" dirty="0"/>
                  <a:t>E</a:t>
                </a:r>
                <a:r>
                  <a:rPr lang="en-US" i="1" baseline="-25000" dirty="0"/>
                  <a:t>v</a:t>
                </a:r>
              </a:p>
              <a:p>
                <a:pPr lvl="1"/>
                <a:r>
                  <a:rPr lang="en-US" sz="2400" dirty="0"/>
                  <a:t>Using ASCE 7-16 Equation 11.9.2-4 for the natural vertical period </a:t>
                </a:r>
                <a:r>
                  <a:rPr lang="en-US" sz="2400" i="1" dirty="0"/>
                  <a:t>T</a:t>
                </a:r>
                <a:r>
                  <a:rPr lang="en-US" sz="2400" i="1" baseline="-25000" dirty="0"/>
                  <a:t>v</a:t>
                </a:r>
                <a:r>
                  <a:rPr lang="en-US" sz="2400" dirty="0"/>
                  <a:t> = 0.182 s, the vertical response spectral acceleration at the MCE</a:t>
                </a:r>
                <a:r>
                  <a:rPr lang="en-US" sz="2400" baseline="-25000" dirty="0"/>
                  <a:t>R</a:t>
                </a:r>
                <a:r>
                  <a:rPr lang="en-US" sz="2400" dirty="0"/>
                  <a:t> is:</a:t>
                </a:r>
                <a:br>
                  <a:rPr lang="en-US" sz="2400" dirty="0"/>
                </a:br>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𝑆</m:t>
                        </m:r>
                      </m:e>
                      <m:sub>
                        <m:r>
                          <a:rPr lang="en-US" sz="2000" i="1">
                            <a:latin typeface="Cambria Math"/>
                          </a:rPr>
                          <m:t>𝑎𝑀𝑣</m:t>
                        </m:r>
                      </m:sub>
                    </m:sSub>
                    <m:r>
                      <a:rPr lang="en-US" sz="2000" i="1">
                        <a:latin typeface="Cambria Math"/>
                      </a:rPr>
                      <m:t>=0.8</m:t>
                    </m:r>
                    <m:sSub>
                      <m:sSubPr>
                        <m:ctrlPr>
                          <a:rPr lang="en-US" sz="2000" i="1">
                            <a:latin typeface="Cambria Math" panose="02040503050406030204" pitchFamily="18" charset="0"/>
                          </a:rPr>
                        </m:ctrlPr>
                      </m:sSubPr>
                      <m:e>
                        <m:r>
                          <a:rPr lang="en-US" sz="2000" i="1">
                            <a:latin typeface="Cambria Math"/>
                          </a:rPr>
                          <m:t>𝐶</m:t>
                        </m:r>
                      </m:e>
                      <m:sub>
                        <m:r>
                          <a:rPr lang="en-US" sz="2000" i="1">
                            <a:latin typeface="Cambria Math"/>
                          </a:rPr>
                          <m:t>𝑣</m:t>
                        </m:r>
                      </m:sub>
                    </m:sSub>
                    <m:sSub>
                      <m:sSubPr>
                        <m:ctrlPr>
                          <a:rPr lang="en-US" sz="2000" i="1">
                            <a:latin typeface="Cambria Math" panose="02040503050406030204" pitchFamily="18" charset="0"/>
                          </a:rPr>
                        </m:ctrlPr>
                      </m:sSubPr>
                      <m:e>
                        <m:r>
                          <a:rPr lang="en-US" sz="2000" i="1">
                            <a:latin typeface="Cambria Math"/>
                          </a:rPr>
                          <m:t>𝑆</m:t>
                        </m:r>
                      </m:e>
                      <m:sub>
                        <m:r>
                          <a:rPr lang="en-US" sz="2000" i="1">
                            <a:latin typeface="Cambria Math"/>
                          </a:rPr>
                          <m:t>𝑀𝑆</m:t>
                        </m:r>
                      </m:sub>
                    </m:sSub>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0.15</m:t>
                                </m:r>
                              </m:num>
                              <m:den>
                                <m:sSub>
                                  <m:sSubPr>
                                    <m:ctrlPr>
                                      <a:rPr lang="en-US" sz="2000" i="1">
                                        <a:latin typeface="Cambria Math" panose="02040503050406030204" pitchFamily="18" charset="0"/>
                                      </a:rPr>
                                    </m:ctrlPr>
                                  </m:sSubPr>
                                  <m:e>
                                    <m:r>
                                      <a:rPr lang="en-US" sz="2000" i="1">
                                        <a:latin typeface="Cambria Math"/>
                                      </a:rPr>
                                      <m:t>𝑇</m:t>
                                    </m:r>
                                  </m:e>
                                  <m:sub>
                                    <m:r>
                                      <a:rPr lang="en-US" sz="2000" i="1">
                                        <a:latin typeface="Cambria Math"/>
                                      </a:rPr>
                                      <m:t>𝑣</m:t>
                                    </m:r>
                                  </m:sub>
                                </m:sSub>
                              </m:den>
                            </m:f>
                          </m:e>
                        </m:d>
                      </m:e>
                      <m:sup>
                        <m:r>
                          <a:rPr lang="en-US" sz="2000" i="1">
                            <a:latin typeface="Cambria Math"/>
                          </a:rPr>
                          <m:t>0.75</m:t>
                        </m:r>
                      </m:sup>
                    </m:sSup>
                  </m:oMath>
                </a14:m>
                <a:endParaRPr lang="en-US" sz="2000" dirty="0"/>
              </a:p>
              <a:p>
                <a:pPr lvl="1"/>
                <a:r>
                  <a:rPr lang="en-US" sz="2400" dirty="0"/>
                  <a:t>C</a:t>
                </a:r>
                <a:r>
                  <a:rPr lang="en-US" sz="2400" baseline="-25000" dirty="0"/>
                  <a:t>v</a:t>
                </a:r>
                <a:r>
                  <a:rPr lang="en-US" sz="2400" dirty="0"/>
                  <a:t> = 1.15</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3"/>
                <a:ext cx="7772400" cy="4270904"/>
              </a:xfrm>
              <a:blipFill rotWithShape="1">
                <a:blip r:embed="rId3"/>
                <a:stretch>
                  <a:fillRect l="-1412" t="-14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567266" y="4713363"/>
                <a:ext cx="8026400" cy="85709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a:rPr>
                            <m:t>𝑆</m:t>
                          </m:r>
                        </m:e>
                        <m:sub>
                          <m:r>
                            <a:rPr lang="en-US" sz="2000" i="1">
                              <a:latin typeface="Cambria Math"/>
                            </a:rPr>
                            <m:t>𝑎𝑣</m:t>
                          </m:r>
                        </m:sub>
                      </m:sSub>
                      <m:r>
                        <a:rPr lang="en-US" sz="2000" i="1">
                          <a:latin typeface="Cambria Math"/>
                        </a:rPr>
                        <m:t>=0.8</m:t>
                      </m:r>
                      <m:sSub>
                        <m:sSubPr>
                          <m:ctrlPr>
                            <a:rPr lang="en-US" sz="2000" i="1">
                              <a:latin typeface="Cambria Math" panose="02040503050406030204" pitchFamily="18" charset="0"/>
                            </a:rPr>
                          </m:ctrlPr>
                        </m:sSubPr>
                        <m:e>
                          <m:r>
                            <a:rPr lang="en-US" sz="2000" i="1">
                              <a:latin typeface="Cambria Math"/>
                            </a:rPr>
                            <m:t>𝐶</m:t>
                          </m:r>
                        </m:e>
                        <m:sub>
                          <m:r>
                            <a:rPr lang="en-US" sz="2000" i="1">
                              <a:latin typeface="Cambria Math"/>
                            </a:rPr>
                            <m:t>𝑣</m:t>
                          </m:r>
                        </m:sub>
                      </m:sSub>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2</m:t>
                              </m:r>
                            </m:num>
                            <m:den>
                              <m:r>
                                <a:rPr lang="en-US" sz="2000" i="1">
                                  <a:latin typeface="Cambria Math"/>
                                </a:rPr>
                                <m:t>3</m:t>
                              </m:r>
                            </m:den>
                          </m:f>
                        </m:e>
                      </m:d>
                      <m:sSub>
                        <m:sSubPr>
                          <m:ctrlPr>
                            <a:rPr lang="en-US" sz="2000" i="1">
                              <a:latin typeface="Cambria Math" panose="02040503050406030204" pitchFamily="18" charset="0"/>
                            </a:rPr>
                          </m:ctrlPr>
                        </m:sSubPr>
                        <m:e>
                          <m:r>
                            <a:rPr lang="en-US" sz="2000" i="1">
                              <a:latin typeface="Cambria Math"/>
                            </a:rPr>
                            <m:t>𝑆</m:t>
                          </m:r>
                        </m:e>
                        <m:sub>
                          <m:r>
                            <a:rPr lang="en-US" sz="2000" i="1">
                              <a:latin typeface="Cambria Math"/>
                            </a:rPr>
                            <m:t>𝑀𝑆</m:t>
                          </m:r>
                        </m:sub>
                      </m:sSub>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0.15</m:t>
                                  </m:r>
                                </m:num>
                                <m:den>
                                  <m:sSub>
                                    <m:sSubPr>
                                      <m:ctrlPr>
                                        <a:rPr lang="en-US" sz="2000" i="1">
                                          <a:latin typeface="Cambria Math" panose="02040503050406030204" pitchFamily="18" charset="0"/>
                                        </a:rPr>
                                      </m:ctrlPr>
                                    </m:sSubPr>
                                    <m:e>
                                      <m:r>
                                        <a:rPr lang="en-US" sz="2000" i="1">
                                          <a:latin typeface="Cambria Math"/>
                                        </a:rPr>
                                        <m:t>𝑇</m:t>
                                      </m:r>
                                    </m:e>
                                    <m:sub>
                                      <m:r>
                                        <a:rPr lang="en-US" sz="2000" i="1">
                                          <a:latin typeface="Cambria Math"/>
                                        </a:rPr>
                                        <m:t>𝑣</m:t>
                                      </m:r>
                                    </m:sub>
                                  </m:sSub>
                                </m:den>
                              </m:f>
                            </m:e>
                          </m:d>
                        </m:e>
                        <m:sup>
                          <m:r>
                            <a:rPr lang="en-US" sz="2000" i="1">
                              <a:latin typeface="Cambria Math"/>
                            </a:rPr>
                            <m:t>0.75</m:t>
                          </m:r>
                        </m:sup>
                      </m:sSup>
                      <m:r>
                        <a:rPr lang="en-US" sz="2000" i="1">
                          <a:latin typeface="Cambria Math"/>
                        </a:rPr>
                        <m:t>=0.8</m:t>
                      </m:r>
                      <m:d>
                        <m:dPr>
                          <m:ctrlPr>
                            <a:rPr lang="en-US" sz="2000" i="1">
                              <a:latin typeface="Cambria Math" panose="02040503050406030204" pitchFamily="18" charset="0"/>
                            </a:rPr>
                          </m:ctrlPr>
                        </m:dPr>
                        <m:e>
                          <m:r>
                            <a:rPr lang="en-US" sz="2000" i="1">
                              <a:latin typeface="Cambria Math"/>
                            </a:rPr>
                            <m:t>1.15</m:t>
                          </m:r>
                        </m:e>
                      </m:d>
                      <m:d>
                        <m:dPr>
                          <m:ctrlPr>
                            <a:rPr lang="en-US" sz="2000" i="1">
                              <a:latin typeface="Cambria Math" panose="02040503050406030204" pitchFamily="18" charset="0"/>
                            </a:rPr>
                          </m:ctrlPr>
                        </m:dPr>
                        <m:e>
                          <m:r>
                            <a:rPr lang="en-US" sz="2000" i="1">
                              <a:latin typeface="Cambria Math"/>
                            </a:rPr>
                            <m:t>0.824</m:t>
                          </m:r>
                        </m:e>
                      </m:d>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a:rPr>
                                    <m:t>0.15</m:t>
                                  </m:r>
                                </m:num>
                                <m:den>
                                  <m:r>
                                    <a:rPr lang="en-US" sz="2000" i="1">
                                      <a:latin typeface="Cambria Math"/>
                                    </a:rPr>
                                    <m:t>0.182</m:t>
                                  </m:r>
                                </m:den>
                              </m:f>
                            </m:e>
                          </m:d>
                        </m:e>
                        <m:sup>
                          <m:r>
                            <a:rPr lang="en-US" sz="2000" i="1">
                              <a:latin typeface="Cambria Math"/>
                            </a:rPr>
                            <m:t>0.75</m:t>
                          </m:r>
                        </m:sup>
                      </m:sSup>
                      <m:r>
                        <a:rPr lang="en-US" sz="2000" i="1">
                          <a:latin typeface="Cambria Math"/>
                        </a:rPr>
                        <m:t>=0.656</m:t>
                      </m:r>
                    </m:oMath>
                  </m:oMathPara>
                </a14:m>
                <a:endParaRPr lang="en-US" sz="2000" dirty="0"/>
              </a:p>
            </p:txBody>
          </p:sp>
        </mc:Choice>
        <mc:Fallback xmlns="">
          <p:sp>
            <p:nvSpPr>
              <p:cNvPr id="6" name="Rectangle 5"/>
              <p:cNvSpPr>
                <a:spLocks noRot="1" noChangeAspect="1" noMove="1" noResize="1" noEditPoints="1" noAdjustHandles="1" noChangeArrowheads="1" noChangeShapeType="1" noTextEdit="1"/>
              </p:cNvSpPr>
              <p:nvPr/>
            </p:nvSpPr>
            <p:spPr>
              <a:xfrm>
                <a:off x="567266" y="4713363"/>
                <a:ext cx="8026400" cy="857094"/>
              </a:xfrm>
              <a:prstGeom prst="rect">
                <a:avLst/>
              </a:prstGeom>
              <a:blipFill>
                <a:blip r:embed="rId4"/>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91</a:t>
            </a:fld>
            <a:endParaRPr lang="en-US" dirty="0"/>
          </a:p>
        </p:txBody>
      </p:sp>
    </p:spTree>
    <p:extLst>
      <p:ext uri="{BB962C8B-B14F-4D97-AF65-F5344CB8AC3E}">
        <p14:creationId xmlns:p14="http://schemas.microsoft.com/office/powerpoint/2010/main" val="421385333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553131" y="3030991"/>
            <a:ext cx="3724955" cy="1486581"/>
          </a:xfrm>
        </p:spPr>
        <p:txBody>
          <a:bodyPr/>
          <a:lstStyle/>
          <a:p>
            <a:pPr>
              <a:buClr>
                <a:schemeClr val="accent2"/>
              </a:buClr>
            </a:pPr>
            <a:r>
              <a:rPr lang="en-US" dirty="0">
                <a:solidFill>
                  <a:srgbClr val="000000"/>
                </a:solidFill>
              </a:rPr>
              <a:t>Example 17.7 </a:t>
            </a:r>
            <a:br>
              <a:rPr lang="en-US" dirty="0">
                <a:solidFill>
                  <a:srgbClr val="000000"/>
                </a:solidFill>
              </a:rPr>
            </a:br>
            <a:r>
              <a:rPr lang="en-US" dirty="0">
                <a:solidFill>
                  <a:srgbClr val="000000"/>
                </a:solidFill>
              </a:rPr>
              <a:t>Vertical Vessel</a:t>
            </a:r>
          </a:p>
        </p:txBody>
      </p:sp>
      <p:grpSp>
        <p:nvGrpSpPr>
          <p:cNvPr id="6" name="Group 5" descr="Slide 92 shows Example 17.7 – Vertical Vessel. The illustration shows an elevation view of a vertical pressure vessel with a cylindrical shell 10 feet in diameter with two hemispherical heads.  The vessel is supported on by a 3/8 inch thick support skirt.  The overall height of the vessel above grade is 100 feet.&#10;"/>
          <p:cNvGrpSpPr/>
          <p:nvPr/>
        </p:nvGrpSpPr>
        <p:grpSpPr>
          <a:xfrm>
            <a:off x="4278086" y="1683384"/>
            <a:ext cx="4452255" cy="4609856"/>
            <a:chOff x="4278086" y="1683384"/>
            <a:chExt cx="4452255" cy="4609856"/>
          </a:xfrm>
        </p:grpSpPr>
        <p:sp>
          <p:nvSpPr>
            <p:cNvPr id="7" name="Rectangle 6"/>
            <p:cNvSpPr/>
            <p:nvPr/>
          </p:nvSpPr>
          <p:spPr>
            <a:xfrm>
              <a:off x="4278086" y="5954686"/>
              <a:ext cx="4452255" cy="338554"/>
            </a:xfrm>
            <a:prstGeom prst="rect">
              <a:avLst/>
            </a:prstGeom>
          </p:spPr>
          <p:txBody>
            <a:bodyPr wrap="square">
              <a:spAutoFit/>
            </a:bodyPr>
            <a:lstStyle/>
            <a:p>
              <a:pPr algn="r"/>
              <a:r>
                <a:rPr lang="en-US" sz="1600" b="1" dirty="0"/>
                <a:t>Figure 17-7</a:t>
              </a:r>
              <a:r>
                <a:rPr lang="en-US" sz="1600" dirty="0"/>
                <a:t> Vertical vessel (1.0 ft = 0.3048 m)</a:t>
              </a:r>
            </a:p>
          </p:txBody>
        </p:sp>
        <p:pic>
          <p:nvPicPr>
            <p:cNvPr id="9" name="Picture 8" descr="F13-8.wmf"/>
            <p:cNvPicPr/>
            <p:nvPr/>
          </p:nvPicPr>
          <p:blipFill>
            <a:blip r:embed="rId3" cstate="print"/>
            <a:stretch>
              <a:fillRect/>
            </a:stretch>
          </p:blipFill>
          <p:spPr>
            <a:xfrm>
              <a:off x="5357652" y="1683384"/>
              <a:ext cx="2293122" cy="4042501"/>
            </a:xfrm>
            <a:prstGeom prst="rect">
              <a:avLst/>
            </a:prstGeom>
          </p:spPr>
        </p:pic>
      </p:gr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92</a:t>
            </a:fld>
            <a:endParaRPr lang="en-US" dirty="0"/>
          </a:p>
        </p:txBody>
      </p:sp>
    </p:spTree>
    <p:extLst>
      <p:ext uri="{BB962C8B-B14F-4D97-AF65-F5344CB8AC3E}">
        <p14:creationId xmlns:p14="http://schemas.microsoft.com/office/powerpoint/2010/main" val="20774623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p:txBody>
          <a:bodyPr/>
          <a:lstStyle/>
          <a:p>
            <a:r>
              <a:rPr lang="en-US" dirty="0"/>
              <a:t>This example illustrates the calculation of the base shear using the ELF procedure for a flexible vertical vessel (Figure 17-8).  The vertical vessel contains highly toxic material (Risk Category IV). </a:t>
            </a:r>
          </a:p>
          <a:p>
            <a:r>
              <a:rPr lang="en-US" dirty="0"/>
              <a:t>The weight of the vertical vessel plus contents is 300,000 pounds.</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93</a:t>
            </a:fld>
            <a:endParaRPr lang="en-US" dirty="0"/>
          </a:p>
        </p:txBody>
      </p:sp>
    </p:spTree>
    <p:extLst>
      <p:ext uri="{BB962C8B-B14F-4D97-AF65-F5344CB8AC3E}">
        <p14:creationId xmlns:p14="http://schemas.microsoft.com/office/powerpoint/2010/main" val="12418121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p:txBody>
          <a:bodyPr/>
          <a:lstStyle/>
          <a:p>
            <a:r>
              <a:rPr lang="en-US" sz="2400" dirty="0"/>
              <a:t>ASCE 7-16 Section 15.4.4 allows the fundamental period of a nonbuilding structure to be determined using a properly substantiated analysis.  </a:t>
            </a:r>
          </a:p>
          <a:p>
            <a:r>
              <a:rPr lang="en-US" sz="2400" dirty="0"/>
              <a:t>The period of the vertical vessel is calculated using the equation for a uniform vertical cylindrical steel vessel as found in Appendix 4.A of ASCE (2011).  </a:t>
            </a:r>
            <a:br>
              <a:rPr lang="en-US" sz="2400" dirty="0"/>
            </a:br>
            <a:endParaRPr lang="en-US" sz="2400" dirty="0"/>
          </a:p>
        </p:txBody>
      </p:sp>
      <mc:AlternateContent xmlns:mc="http://schemas.openxmlformats.org/markup-compatibility/2006" xmlns:a14="http://schemas.microsoft.com/office/drawing/2010/main">
        <mc:Choice Requires="a14">
          <p:sp>
            <p:nvSpPr>
              <p:cNvPr id="7" name="Rectangle 6"/>
              <p:cNvSpPr/>
              <p:nvPr/>
            </p:nvSpPr>
            <p:spPr>
              <a:xfrm>
                <a:off x="250370" y="3865097"/>
                <a:ext cx="8730341" cy="96180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a:latin typeface="Cambria Math"/>
                        </a:rPr>
                        <m:t>𝑇</m:t>
                      </m:r>
                      <m:r>
                        <a:rPr lang="en-US" sz="1800" i="1">
                          <a:latin typeface="Cambria Math"/>
                        </a:rPr>
                        <m:t>= </m:t>
                      </m:r>
                      <m:f>
                        <m:fPr>
                          <m:ctrlPr>
                            <a:rPr lang="en-US" sz="1800" i="1">
                              <a:latin typeface="Cambria Math" panose="02040503050406030204" pitchFamily="18" charset="0"/>
                            </a:rPr>
                          </m:ctrlPr>
                        </m:fPr>
                        <m:num>
                          <m:r>
                            <a:rPr lang="en-US" sz="1800" i="1">
                              <a:latin typeface="Cambria Math"/>
                            </a:rPr>
                            <m:t>7.78</m:t>
                          </m:r>
                        </m:num>
                        <m:den>
                          <m:sSup>
                            <m:sSupPr>
                              <m:ctrlPr>
                                <a:rPr lang="en-US" sz="1800" i="1">
                                  <a:latin typeface="Cambria Math" panose="02040503050406030204" pitchFamily="18" charset="0"/>
                                </a:rPr>
                              </m:ctrlPr>
                            </m:sSupPr>
                            <m:e>
                              <m:r>
                                <a:rPr lang="en-US" sz="1800" i="1">
                                  <a:latin typeface="Cambria Math"/>
                                </a:rPr>
                                <m:t>10</m:t>
                              </m:r>
                            </m:e>
                            <m:sup>
                              <m:r>
                                <a:rPr lang="en-US" sz="1800" i="1">
                                  <a:latin typeface="Cambria Math"/>
                                </a:rPr>
                                <m:t>6</m:t>
                              </m:r>
                            </m:sup>
                          </m:sSup>
                        </m:den>
                      </m:f>
                      <m:sSup>
                        <m:sSupPr>
                          <m:ctrlPr>
                            <a:rPr lang="en-US" sz="1800" i="1">
                              <a:latin typeface="Cambria Math" panose="02040503050406030204" pitchFamily="18" charset="0"/>
                            </a:rPr>
                          </m:ctrlPr>
                        </m:sSup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a:rPr>
                                    <m:t>𝐻</m:t>
                                  </m:r>
                                </m:num>
                                <m:den>
                                  <m:r>
                                    <a:rPr lang="en-US" sz="1800" i="1">
                                      <a:latin typeface="Cambria Math"/>
                                    </a:rPr>
                                    <m:t>𝐷</m:t>
                                  </m:r>
                                </m:den>
                              </m:f>
                            </m:e>
                          </m:d>
                        </m:e>
                        <m:sup>
                          <m:r>
                            <a:rPr lang="en-US" sz="1800" i="1">
                              <a:latin typeface="Cambria Math"/>
                            </a:rPr>
                            <m:t>2</m:t>
                          </m:r>
                        </m:sup>
                      </m:sSup>
                      <m:rad>
                        <m:radPr>
                          <m:degHide m:val="on"/>
                          <m:ctrlPr>
                            <a:rPr lang="en-US" sz="1800" i="1">
                              <a:latin typeface="Cambria Math" panose="02040503050406030204" pitchFamily="18" charset="0"/>
                            </a:rPr>
                          </m:ctrlPr>
                        </m:radPr>
                        <m:deg/>
                        <m:e>
                          <m:f>
                            <m:fPr>
                              <m:ctrlPr>
                                <a:rPr lang="en-US" sz="1800" i="1">
                                  <a:latin typeface="Cambria Math" panose="02040503050406030204" pitchFamily="18" charset="0"/>
                                </a:rPr>
                              </m:ctrlPr>
                            </m:fPr>
                            <m:num>
                              <m:r>
                                <a:rPr lang="en-US" sz="1800" i="1">
                                  <a:latin typeface="Cambria Math"/>
                                </a:rPr>
                                <m:t>12</m:t>
                              </m:r>
                              <m:r>
                                <a:rPr lang="en-US" sz="1800" i="1">
                                  <a:latin typeface="Cambria Math"/>
                                </a:rPr>
                                <m:t>𝑊𝐷</m:t>
                              </m:r>
                            </m:num>
                            <m:den>
                              <m:r>
                                <a:rPr lang="en-US" sz="1800" i="1">
                                  <a:latin typeface="Cambria Math"/>
                                </a:rPr>
                                <m:t>𝑡</m:t>
                              </m:r>
                            </m:den>
                          </m:f>
                        </m:e>
                      </m:rad>
                      <m:r>
                        <a:rPr lang="en-US" sz="1800" i="1">
                          <a:latin typeface="Cambria Math"/>
                        </a:rPr>
                        <m:t>= </m:t>
                      </m:r>
                      <m:f>
                        <m:fPr>
                          <m:ctrlPr>
                            <a:rPr lang="en-US" sz="1800" i="1">
                              <a:latin typeface="Cambria Math" panose="02040503050406030204" pitchFamily="18" charset="0"/>
                            </a:rPr>
                          </m:ctrlPr>
                        </m:fPr>
                        <m:num>
                          <m:r>
                            <a:rPr lang="en-US" sz="1800" i="1">
                              <a:latin typeface="Cambria Math"/>
                            </a:rPr>
                            <m:t>7.78</m:t>
                          </m:r>
                        </m:num>
                        <m:den>
                          <m:sSup>
                            <m:sSupPr>
                              <m:ctrlPr>
                                <a:rPr lang="en-US" sz="1800" i="1">
                                  <a:latin typeface="Cambria Math" panose="02040503050406030204" pitchFamily="18" charset="0"/>
                                </a:rPr>
                              </m:ctrlPr>
                            </m:sSupPr>
                            <m:e>
                              <m:r>
                                <a:rPr lang="en-US" sz="1800" i="1">
                                  <a:latin typeface="Cambria Math"/>
                                </a:rPr>
                                <m:t>10</m:t>
                              </m:r>
                            </m:e>
                            <m:sup>
                              <m:r>
                                <a:rPr lang="en-US" sz="1800" i="1">
                                  <a:latin typeface="Cambria Math"/>
                                </a:rPr>
                                <m:t>6</m:t>
                              </m:r>
                            </m:sup>
                          </m:sSup>
                        </m:den>
                      </m:f>
                      <m:sSup>
                        <m:sSupPr>
                          <m:ctrlPr>
                            <a:rPr lang="en-US" sz="1800" i="1">
                              <a:latin typeface="Cambria Math" panose="02040503050406030204" pitchFamily="18" charset="0"/>
                            </a:rPr>
                          </m:ctrlPr>
                        </m:sSup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a:rPr>
                                    <m:t>100</m:t>
                                  </m:r>
                                </m:num>
                                <m:den>
                                  <m:r>
                                    <a:rPr lang="en-US" sz="1800" i="1">
                                      <a:latin typeface="Cambria Math"/>
                                    </a:rPr>
                                    <m:t>10</m:t>
                                  </m:r>
                                </m:den>
                              </m:f>
                            </m:e>
                          </m:d>
                        </m:e>
                        <m:sup>
                          <m:r>
                            <a:rPr lang="en-US" sz="1800" i="1">
                              <a:latin typeface="Cambria Math"/>
                            </a:rPr>
                            <m:t>2</m:t>
                          </m:r>
                        </m:sup>
                      </m:sSup>
                      <m:rad>
                        <m:radPr>
                          <m:degHide m:val="on"/>
                          <m:ctrlPr>
                            <a:rPr lang="en-US" sz="1800" i="1">
                              <a:latin typeface="Cambria Math" panose="02040503050406030204" pitchFamily="18" charset="0"/>
                            </a:rPr>
                          </m:ctrlPr>
                        </m:radPr>
                        <m:deg/>
                        <m:e>
                          <m:f>
                            <m:fPr>
                              <m:ctrlPr>
                                <a:rPr lang="en-US" sz="1800" i="1">
                                  <a:latin typeface="Cambria Math" panose="02040503050406030204" pitchFamily="18" charset="0"/>
                                </a:rPr>
                              </m:ctrlPr>
                            </m:fPr>
                            <m:num>
                              <m:r>
                                <a:rPr lang="en-US" sz="1800" i="1">
                                  <a:latin typeface="Cambria Math"/>
                                </a:rPr>
                                <m:t>12</m:t>
                              </m:r>
                              <m:d>
                                <m:dPr>
                                  <m:ctrlPr>
                                    <a:rPr lang="en-US" sz="1800" i="1">
                                      <a:latin typeface="Cambria Math" panose="02040503050406030204" pitchFamily="18" charset="0"/>
                                    </a:rPr>
                                  </m:ctrlPr>
                                </m:dPr>
                                <m:e>
                                  <m:f>
                                    <m:fPr>
                                      <m:type m:val="skw"/>
                                      <m:ctrlPr>
                                        <a:rPr lang="en-US" sz="1800" i="1">
                                          <a:latin typeface="Cambria Math" panose="02040503050406030204" pitchFamily="18" charset="0"/>
                                        </a:rPr>
                                      </m:ctrlPr>
                                    </m:fPr>
                                    <m:num>
                                      <m:r>
                                        <a:rPr lang="en-US" sz="1800" i="1">
                                          <a:latin typeface="Cambria Math"/>
                                        </a:rPr>
                                        <m:t>300000</m:t>
                                      </m:r>
                                    </m:num>
                                    <m:den>
                                      <m:r>
                                        <a:rPr lang="en-US" sz="1800" i="1">
                                          <a:latin typeface="Cambria Math"/>
                                        </a:rPr>
                                        <m:t>100</m:t>
                                      </m:r>
                                    </m:den>
                                  </m:f>
                                </m:e>
                              </m:d>
                              <m:r>
                                <a:rPr lang="en-US" sz="1800" i="1">
                                  <a:latin typeface="Cambria Math"/>
                                </a:rPr>
                                <m:t>10</m:t>
                              </m:r>
                            </m:num>
                            <m:den>
                              <m:r>
                                <a:rPr lang="en-US" sz="1800" i="1">
                                  <a:latin typeface="Cambria Math"/>
                                </a:rPr>
                                <m:t>0.375</m:t>
                              </m:r>
                            </m:den>
                          </m:f>
                        </m:e>
                      </m:rad>
                      <m:r>
                        <a:rPr lang="en-US" sz="1800" i="1">
                          <a:latin typeface="Cambria Math"/>
                        </a:rPr>
                        <m:t>=0.762 </m:t>
                      </m:r>
                      <m:r>
                        <a:rPr lang="en-US" sz="1800" i="1">
                          <a:latin typeface="Cambria Math"/>
                        </a:rPr>
                        <m:t>𝑠</m:t>
                      </m:r>
                    </m:oMath>
                  </m:oMathPara>
                </a14:m>
                <a:endParaRPr lang="en-US" sz="1800" dirty="0"/>
              </a:p>
            </p:txBody>
          </p:sp>
        </mc:Choice>
        <mc:Fallback xmlns="">
          <p:sp>
            <p:nvSpPr>
              <p:cNvPr id="7" name="Rectangle 6"/>
              <p:cNvSpPr>
                <a:spLocks noRot="1" noChangeAspect="1" noMove="1" noResize="1" noEditPoints="1" noAdjustHandles="1" noChangeArrowheads="1" noChangeShapeType="1" noTextEdit="1"/>
              </p:cNvSpPr>
              <p:nvPr/>
            </p:nvSpPr>
            <p:spPr>
              <a:xfrm>
                <a:off x="250370" y="3865097"/>
                <a:ext cx="8730341" cy="961802"/>
              </a:xfrm>
              <a:prstGeom prst="rect">
                <a:avLst/>
              </a:prstGeom>
              <a:blipFill>
                <a:blip r:embed="rId3"/>
                <a:stretch>
                  <a:fillRect/>
                </a:stretch>
              </a:blipFill>
            </p:spPr>
            <p:txBody>
              <a:bodyPr/>
              <a:lstStyle/>
              <a:p>
                <a:r>
                  <a:rPr lang="en-US">
                    <a:noFill/>
                  </a:rPr>
                  <a:t> </a:t>
                </a:r>
              </a:p>
            </p:txBody>
          </p:sp>
        </mc:Fallback>
      </mc:AlternateContent>
      <p:sp>
        <p:nvSpPr>
          <p:cNvPr id="6" name="Rectangle 5"/>
          <p:cNvSpPr/>
          <p:nvPr/>
        </p:nvSpPr>
        <p:spPr>
          <a:xfrm>
            <a:off x="2286000" y="4800599"/>
            <a:ext cx="4572000" cy="1631216"/>
          </a:xfrm>
          <a:prstGeom prst="rect">
            <a:avLst/>
          </a:prstGeom>
        </p:spPr>
        <p:txBody>
          <a:bodyPr>
            <a:spAutoFit/>
          </a:bodyPr>
          <a:lstStyle/>
          <a:p>
            <a:r>
              <a:rPr lang="en-US" sz="2000" dirty="0"/>
              <a:t>where: </a:t>
            </a:r>
            <a:r>
              <a:rPr lang="en-US" sz="2000" i="1" dirty="0"/>
              <a:t>T</a:t>
            </a:r>
            <a:r>
              <a:rPr lang="en-US" sz="2000" dirty="0"/>
              <a:t> = period (s)</a:t>
            </a:r>
          </a:p>
          <a:p>
            <a:r>
              <a:rPr lang="en-US" sz="2000" dirty="0"/>
              <a:t>	</a:t>
            </a:r>
            <a:r>
              <a:rPr lang="en-US" sz="2000" i="1" dirty="0"/>
              <a:t>W</a:t>
            </a:r>
            <a:r>
              <a:rPr lang="en-US" sz="2000" dirty="0"/>
              <a:t> = weight (lb/ft)</a:t>
            </a:r>
          </a:p>
          <a:p>
            <a:r>
              <a:rPr lang="en-US" sz="2000" dirty="0"/>
              <a:t>	</a:t>
            </a:r>
            <a:r>
              <a:rPr lang="en-US" sz="2000" i="1" dirty="0"/>
              <a:t>H</a:t>
            </a:r>
            <a:r>
              <a:rPr lang="en-US" sz="2000" dirty="0"/>
              <a:t> = height (ft)</a:t>
            </a:r>
          </a:p>
          <a:p>
            <a:r>
              <a:rPr lang="en-US" sz="2000" dirty="0"/>
              <a:t>	</a:t>
            </a:r>
            <a:r>
              <a:rPr lang="en-US" sz="2000" i="1" dirty="0"/>
              <a:t>D</a:t>
            </a:r>
            <a:r>
              <a:rPr lang="en-US" sz="2000" dirty="0"/>
              <a:t> = diameter (ft)</a:t>
            </a:r>
          </a:p>
          <a:p>
            <a:r>
              <a:rPr lang="en-US" sz="2000" dirty="0"/>
              <a:t>	</a:t>
            </a:r>
            <a:r>
              <a:rPr lang="en-US" sz="2000" i="1" dirty="0"/>
              <a:t>T</a:t>
            </a:r>
            <a:r>
              <a:rPr lang="en-US" sz="2000" dirty="0"/>
              <a:t> = shell thickness (in.)</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94</a:t>
            </a:fld>
            <a:endParaRPr lang="en-US" dirty="0"/>
          </a:p>
        </p:txBody>
      </p:sp>
    </p:spTree>
    <p:extLst>
      <p:ext uri="{BB962C8B-B14F-4D97-AF65-F5344CB8AC3E}">
        <p14:creationId xmlns:p14="http://schemas.microsoft.com/office/powerpoint/2010/main" val="296646173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7772400" cy="4686981"/>
          </a:xfrm>
        </p:spPr>
        <p:txBody>
          <a:bodyPr/>
          <a:lstStyle/>
          <a:p>
            <a:r>
              <a:rPr lang="en-US" dirty="0"/>
              <a:t>Seismic Parameters</a:t>
            </a:r>
          </a:p>
          <a:p>
            <a:pPr lvl="1"/>
            <a:r>
              <a:rPr lang="en-US" sz="2400" dirty="0"/>
              <a:t>Risk Category (Section 1.5.1) = 		IV</a:t>
            </a:r>
            <a:br>
              <a:rPr lang="en-US" sz="2400" dirty="0"/>
            </a:br>
            <a:r>
              <a:rPr lang="en-US" sz="2400" dirty="0"/>
              <a:t>(Highly toxic material)</a:t>
            </a:r>
          </a:p>
          <a:p>
            <a:pPr lvl="1"/>
            <a:r>
              <a:rPr lang="en-US" sz="2400" dirty="0"/>
              <a:t>Importance Factor, </a:t>
            </a:r>
            <a:r>
              <a:rPr lang="en-US" sz="2400" i="1" dirty="0"/>
              <a:t>I</a:t>
            </a:r>
            <a:r>
              <a:rPr lang="en-US" sz="2400" i="1" baseline="-25000" dirty="0"/>
              <a:t>e</a:t>
            </a:r>
            <a:r>
              <a:rPr lang="en-US" sz="2400" dirty="0"/>
              <a:t> (Table 1.5-2) =	1.5 </a:t>
            </a:r>
          </a:p>
          <a:p>
            <a:pPr lvl="1"/>
            <a:r>
              <a:rPr lang="en-US" sz="2400" dirty="0"/>
              <a:t>Site Class (</a:t>
            </a:r>
            <a:r>
              <a:rPr lang="en-US" sz="2400" i="1" dirty="0"/>
              <a:t>Standard</a:t>
            </a:r>
            <a:r>
              <a:rPr lang="en-US" sz="2400" dirty="0"/>
              <a:t> Sec. 11.4.2)	=	D </a:t>
            </a:r>
          </a:p>
          <a:p>
            <a:pPr lvl="1"/>
            <a:r>
              <a:rPr lang="en-US" sz="2400" dirty="0"/>
              <a:t>Design Spectral Acceleration Response Parameters</a:t>
            </a:r>
          </a:p>
          <a:p>
            <a:pPr lvl="2"/>
            <a:r>
              <a:rPr lang="en-US" sz="2000" i="1" dirty="0"/>
              <a:t>S</a:t>
            </a:r>
            <a:r>
              <a:rPr lang="en-US" sz="2000" i="1" baseline="-25000" dirty="0"/>
              <a:t>DS  	 </a:t>
            </a:r>
            <a:r>
              <a:rPr lang="en-US" sz="2000" dirty="0"/>
              <a:t>=	1.86</a:t>
            </a:r>
          </a:p>
          <a:p>
            <a:pPr lvl="2"/>
            <a:r>
              <a:rPr lang="en-US" sz="2000" i="1" dirty="0"/>
              <a:t>S</a:t>
            </a:r>
            <a:r>
              <a:rPr lang="en-US" sz="2000" i="1" baseline="-25000" dirty="0"/>
              <a:t>D1</a:t>
            </a:r>
            <a:r>
              <a:rPr lang="en-US" sz="2000" dirty="0"/>
              <a:t>	=	0.79</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95</a:t>
            </a:fld>
            <a:endParaRPr lang="en-US" dirty="0"/>
          </a:p>
        </p:txBody>
      </p:sp>
    </p:spTree>
    <p:extLst>
      <p:ext uri="{BB962C8B-B14F-4D97-AF65-F5344CB8AC3E}">
        <p14:creationId xmlns:p14="http://schemas.microsoft.com/office/powerpoint/2010/main" val="171511571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7772400" cy="4480151"/>
          </a:xfrm>
        </p:spPr>
        <p:txBody>
          <a:bodyPr/>
          <a:lstStyle/>
          <a:p>
            <a:r>
              <a:rPr lang="en-US" dirty="0"/>
              <a:t>Seismic Parameters</a:t>
            </a:r>
          </a:p>
          <a:p>
            <a:pPr lvl="1"/>
            <a:r>
              <a:rPr lang="en-US" sz="2400" dirty="0"/>
              <a:t>Seismic Force-resisting System (Table 15.4-2) </a:t>
            </a:r>
          </a:p>
          <a:p>
            <a:pPr lvl="2"/>
            <a:r>
              <a:rPr lang="en-US" sz="2000" dirty="0"/>
              <a:t>Elevated tanks, vessels, bins, or hoppers: Single pedestal or skirt supported – welded steel with special detailing.</a:t>
            </a:r>
            <a:r>
              <a:rPr lang="en-US" sz="2400" dirty="0"/>
              <a:t> </a:t>
            </a:r>
          </a:p>
          <a:p>
            <a:pPr lvl="1"/>
            <a:r>
              <a:rPr lang="en-US" sz="2400" dirty="0"/>
              <a:t>Response Modification Coefficient, </a:t>
            </a:r>
            <a:r>
              <a:rPr lang="en-US" sz="2400" i="1" dirty="0"/>
              <a:t>R  </a:t>
            </a:r>
            <a:r>
              <a:rPr lang="en-US" sz="2400" dirty="0"/>
              <a:t>=  3</a:t>
            </a:r>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96</a:t>
            </a:fld>
            <a:endParaRPr lang="en-US" dirty="0"/>
          </a:p>
        </p:txBody>
      </p:sp>
    </p:spTree>
    <p:extLst>
      <p:ext uri="{BB962C8B-B14F-4D97-AF65-F5344CB8AC3E}">
        <p14:creationId xmlns:p14="http://schemas.microsoft.com/office/powerpoint/2010/main" val="321587158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1988" y="1604962"/>
                <a:ext cx="7772400" cy="4480151"/>
              </a:xfrm>
            </p:spPr>
            <p:txBody>
              <a:bodyPr/>
              <a:lstStyle/>
              <a:p>
                <a:r>
                  <a:rPr lang="en-US" sz="2400" dirty="0"/>
                  <a:t>Seismic response coefficient.  Using </a:t>
                </a:r>
                <a:r>
                  <a:rPr lang="en-US" sz="2400" i="1" dirty="0"/>
                  <a:t>ASCE 7-16</a:t>
                </a:r>
                <a:r>
                  <a:rPr lang="en-US" sz="2400" dirty="0"/>
                  <a:t> Equation 12.8-2:</a:t>
                </a:r>
                <a:br>
                  <a:rPr lang="en-US" sz="2400" dirty="0"/>
                </a:br>
                <a:br>
                  <a:rPr lang="en-US" sz="2400" dirty="0"/>
                </a:b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𝐶</m:t>
                        </m:r>
                      </m:e>
                      <m:sub>
                        <m:r>
                          <a:rPr lang="en-US" sz="2400" i="1">
                            <a:latin typeface="Cambria Math"/>
                          </a:rPr>
                          <m:t>𝑠</m:t>
                        </m:r>
                      </m:sub>
                    </m:sSub>
                    <m:r>
                      <a:rPr lang="en-US" sz="2400" i="1">
                        <a:latin typeface="Cambria Math"/>
                      </a:rPr>
                      <m:t>= </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𝑆</m:t>
                            </m:r>
                          </m:e>
                          <m:sub>
                            <m:r>
                              <a:rPr lang="en-US" sz="2400" i="1">
                                <a:latin typeface="Cambria Math"/>
                              </a:rPr>
                              <m:t>𝐷𝑆</m:t>
                            </m:r>
                          </m:sub>
                        </m:sSub>
                      </m:num>
                      <m:den>
                        <m:f>
                          <m:fPr>
                            <m:type m:val="lin"/>
                            <m:ctrlPr>
                              <a:rPr lang="en-US" sz="2400" i="1">
                                <a:latin typeface="Cambria Math" panose="02040503050406030204" pitchFamily="18" charset="0"/>
                              </a:rPr>
                            </m:ctrlPr>
                          </m:fPr>
                          <m:num>
                            <m:r>
                              <a:rPr lang="en-US" sz="2400" i="1">
                                <a:latin typeface="Cambria Math"/>
                              </a:rPr>
                              <m:t>𝑅</m:t>
                            </m:r>
                          </m:num>
                          <m:den>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𝑒</m:t>
                                </m:r>
                              </m:sub>
                            </m:sSub>
                          </m:den>
                        </m:f>
                      </m:den>
                    </m:f>
                    <m:r>
                      <a:rPr lang="en-US" sz="2400" i="1">
                        <a:latin typeface="Cambria Math"/>
                      </a:rPr>
                      <m:t>= </m:t>
                    </m:r>
                    <m:f>
                      <m:fPr>
                        <m:ctrlPr>
                          <a:rPr lang="en-US" sz="2400" i="1">
                            <a:latin typeface="Cambria Math" panose="02040503050406030204" pitchFamily="18" charset="0"/>
                          </a:rPr>
                        </m:ctrlPr>
                      </m:fPr>
                      <m:num>
                        <m:r>
                          <a:rPr lang="en-US" sz="2400" i="1">
                            <a:latin typeface="Cambria Math"/>
                          </a:rPr>
                          <m:t>1.86</m:t>
                        </m:r>
                      </m:num>
                      <m:den>
                        <m:f>
                          <m:fPr>
                            <m:type m:val="lin"/>
                            <m:ctrlPr>
                              <a:rPr lang="en-US" sz="2400" i="1">
                                <a:latin typeface="Cambria Math" panose="02040503050406030204" pitchFamily="18" charset="0"/>
                              </a:rPr>
                            </m:ctrlPr>
                          </m:fPr>
                          <m:num>
                            <m:r>
                              <a:rPr lang="en-US" sz="2400" i="1">
                                <a:latin typeface="Cambria Math"/>
                              </a:rPr>
                              <m:t>3</m:t>
                            </m:r>
                          </m:num>
                          <m:den>
                            <m:r>
                              <a:rPr lang="en-US" sz="2400" i="1">
                                <a:latin typeface="Cambria Math"/>
                              </a:rPr>
                              <m:t>1.5</m:t>
                            </m:r>
                          </m:den>
                        </m:f>
                      </m:den>
                    </m:f>
                    <m:r>
                      <a:rPr lang="en-US" sz="2400" i="1">
                        <a:latin typeface="Cambria Math"/>
                      </a:rPr>
                      <m:t>=0.930</m:t>
                    </m:r>
                  </m:oMath>
                </a14:m>
                <a:br>
                  <a:rPr lang="en-US" sz="2400" dirty="0"/>
                </a:br>
                <a:endParaRPr lang="en-US" sz="2400" dirty="0"/>
              </a:p>
              <a:p>
                <a:r>
                  <a:rPr lang="en-US" sz="2400" dirty="0"/>
                  <a:t>From analysis, </a:t>
                </a:r>
                <a:r>
                  <a:rPr lang="en-US" sz="2400" i="1" dirty="0"/>
                  <a:t>T</a:t>
                </a:r>
                <a:r>
                  <a:rPr lang="en-US" sz="2400" dirty="0"/>
                  <a:t> = 0.762 seconds.  Using ASCE 7-16</a:t>
                </a:r>
                <a:r>
                  <a:rPr lang="en-US" sz="2400" i="1" dirty="0"/>
                  <a:t> </a:t>
                </a:r>
                <a:r>
                  <a:rPr lang="en-US" sz="2400" dirty="0"/>
                  <a:t>Equation 12.8-3, </a:t>
                </a:r>
                <a:r>
                  <a:rPr lang="en-US" sz="2400" i="1" dirty="0"/>
                  <a:t>C</a:t>
                </a:r>
                <a:r>
                  <a:rPr lang="en-US" sz="2400" i="1" baseline="-25000" dirty="0"/>
                  <a:t>S</a:t>
                </a:r>
                <a:r>
                  <a:rPr lang="en-US" sz="2400" dirty="0"/>
                  <a:t> does not need to exceed:</a:t>
                </a:r>
              </a:p>
              <a:p>
                <a:pPr marL="457200" lvl="1"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1988" y="1604962"/>
                <a:ext cx="7772400" cy="4480151"/>
              </a:xfrm>
              <a:blipFill rotWithShape="1">
                <a:blip r:embed="rId3"/>
                <a:stretch>
                  <a:fillRect l="-1098" t="-952" r="-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349828" y="4953746"/>
                <a:ext cx="6128658" cy="84837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a:rPr>
                            <m:t>𝐶</m:t>
                          </m:r>
                        </m:e>
                        <m:sub>
                          <m:r>
                            <a:rPr lang="en-US" i="1">
                              <a:latin typeface="Cambria Math"/>
                            </a:rPr>
                            <m:t>𝑠</m:t>
                          </m:r>
                        </m:sub>
                      </m:sSub>
                      <m:r>
                        <a:rPr lang="en-US" i="1">
                          <a:latin typeface="Cambria Math"/>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𝑆</m:t>
                              </m:r>
                            </m:e>
                            <m:sub>
                              <m:r>
                                <a:rPr lang="en-US" i="1">
                                  <a:latin typeface="Cambria Math"/>
                                </a:rPr>
                                <m:t>𝐷</m:t>
                              </m:r>
                              <m:r>
                                <a:rPr lang="en-US" i="1">
                                  <a:latin typeface="Cambria Math"/>
                                </a:rPr>
                                <m:t>1</m:t>
                              </m:r>
                            </m:sub>
                          </m:sSub>
                        </m:num>
                        <m:den>
                          <m:r>
                            <a:rPr lang="en-US" i="1">
                              <a:latin typeface="Cambria Math"/>
                            </a:rPr>
                            <m:t>𝑇</m:t>
                          </m:r>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a:rPr lang="en-US" i="1">
                                      <a:latin typeface="Cambria Math"/>
                                    </a:rPr>
                                    <m:t>𝑅</m:t>
                                  </m:r>
                                </m:num>
                                <m:den>
                                  <m:sSub>
                                    <m:sSubPr>
                                      <m:ctrlPr>
                                        <a:rPr lang="en-US" i="1">
                                          <a:latin typeface="Cambria Math" panose="02040503050406030204" pitchFamily="18" charset="0"/>
                                        </a:rPr>
                                      </m:ctrlPr>
                                    </m:sSubPr>
                                    <m:e>
                                      <m:r>
                                        <a:rPr lang="en-US" i="1">
                                          <a:latin typeface="Cambria Math"/>
                                        </a:rPr>
                                        <m:t>𝐼</m:t>
                                      </m:r>
                                    </m:e>
                                    <m:sub>
                                      <m:r>
                                        <a:rPr lang="en-US" i="1">
                                          <a:latin typeface="Cambria Math"/>
                                        </a:rPr>
                                        <m:t>𝑒</m:t>
                                      </m:r>
                                    </m:sub>
                                  </m:sSub>
                                </m:den>
                              </m:f>
                            </m:e>
                          </m:d>
                        </m:den>
                      </m:f>
                      <m:r>
                        <a:rPr lang="en-US" i="1">
                          <a:latin typeface="Cambria Math"/>
                        </a:rPr>
                        <m:t>= </m:t>
                      </m:r>
                      <m:f>
                        <m:fPr>
                          <m:ctrlPr>
                            <a:rPr lang="en-US" i="1">
                              <a:latin typeface="Cambria Math" panose="02040503050406030204" pitchFamily="18" charset="0"/>
                            </a:rPr>
                          </m:ctrlPr>
                        </m:fPr>
                        <m:num>
                          <m:r>
                            <a:rPr lang="en-US" i="1">
                              <a:latin typeface="Cambria Math"/>
                            </a:rPr>
                            <m:t>0.79</m:t>
                          </m:r>
                        </m:num>
                        <m:den>
                          <m:r>
                            <a:rPr lang="en-US" i="1">
                              <a:latin typeface="Cambria Math"/>
                            </a:rPr>
                            <m:t>0.762</m:t>
                          </m:r>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a:rPr lang="en-US" i="1">
                                      <a:latin typeface="Cambria Math"/>
                                    </a:rPr>
                                    <m:t>3</m:t>
                                  </m:r>
                                </m:num>
                                <m:den>
                                  <m:r>
                                    <a:rPr lang="en-US" i="1">
                                      <a:latin typeface="Cambria Math"/>
                                    </a:rPr>
                                    <m:t>1.5</m:t>
                                  </m:r>
                                </m:den>
                              </m:f>
                            </m:e>
                          </m:d>
                        </m:den>
                      </m:f>
                      <m:r>
                        <a:rPr lang="en-US" i="1">
                          <a:latin typeface="Cambria Math"/>
                        </a:rPr>
                        <m:t>=0.518</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349828" y="4953746"/>
                <a:ext cx="6128658" cy="848374"/>
              </a:xfrm>
              <a:prstGeom prst="rect">
                <a:avLst/>
              </a:prstGeom>
              <a:blipFill>
                <a:blip r:embed="rId4"/>
                <a:stretch>
                  <a:fillRect/>
                </a:stretch>
              </a:blipFill>
            </p:spPr>
            <p:txBody>
              <a:bodyPr/>
              <a:lstStyle/>
              <a:p>
                <a:r>
                  <a:rPr lang="en-US">
                    <a:noFill/>
                  </a:rPr>
                  <a:t> </a:t>
                </a:r>
              </a:p>
            </p:txBody>
          </p:sp>
        </mc:Fallback>
      </mc:AlternateContent>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97</a:t>
            </a:fld>
            <a:endParaRPr lang="en-US" dirty="0"/>
          </a:p>
        </p:txBody>
      </p:sp>
    </p:spTree>
    <p:extLst>
      <p:ext uri="{BB962C8B-B14F-4D97-AF65-F5344CB8AC3E}">
        <p14:creationId xmlns:p14="http://schemas.microsoft.com/office/powerpoint/2010/main" val="244015151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8253412" cy="4480151"/>
          </a:xfrm>
        </p:spPr>
        <p:txBody>
          <a:bodyPr/>
          <a:lstStyle/>
          <a:p>
            <a:r>
              <a:rPr lang="en-US" sz="2400" dirty="0"/>
              <a:t>Using ASCE 7-16 Equation 12.8-5, </a:t>
            </a:r>
            <a:r>
              <a:rPr lang="en-US" sz="2400" i="1" dirty="0"/>
              <a:t>C</a:t>
            </a:r>
            <a:r>
              <a:rPr lang="en-US" sz="2400" i="1" baseline="-25000" dirty="0"/>
              <a:t>s</a:t>
            </a:r>
            <a:r>
              <a:rPr lang="en-US" sz="2400" dirty="0"/>
              <a:t> must not be less than:</a:t>
            </a:r>
          </a:p>
          <a:p>
            <a:pPr marL="457200" lvl="1" indent="0">
              <a:buNone/>
            </a:pPr>
            <a:br>
              <a:rPr lang="en-US" sz="2400" dirty="0"/>
            </a:br>
            <a:r>
              <a:rPr lang="en-US" sz="2400" dirty="0"/>
              <a:t>    </a:t>
            </a:r>
            <a:r>
              <a:rPr lang="en-US" sz="2400" i="1" dirty="0"/>
              <a:t>C</a:t>
            </a:r>
            <a:r>
              <a:rPr lang="en-US" sz="2400" i="1" baseline="-25000" dirty="0"/>
              <a:t>s</a:t>
            </a:r>
            <a:r>
              <a:rPr lang="en-US" sz="2400" dirty="0"/>
              <a:t> = 0.044</a:t>
            </a:r>
            <a:r>
              <a:rPr lang="en-US" sz="2400" i="1" dirty="0"/>
              <a:t>I</a:t>
            </a:r>
            <a:r>
              <a:rPr lang="en-US" sz="2400" i="1" baseline="-25000" dirty="0"/>
              <a:t>e</a:t>
            </a:r>
            <a:r>
              <a:rPr lang="en-US" sz="2400" i="1" dirty="0"/>
              <a:t>S</a:t>
            </a:r>
            <a:r>
              <a:rPr lang="en-US" sz="2400" i="1" baseline="-25000" dirty="0"/>
              <a:t>DS</a:t>
            </a:r>
            <a:r>
              <a:rPr lang="en-US" sz="2400" dirty="0"/>
              <a:t> ≥ 0.03 = 0.044(1.5)(1.86) = 0.123</a:t>
            </a:r>
          </a:p>
          <a:p>
            <a:pPr marL="457200" lvl="1" indent="0">
              <a:buNone/>
            </a:pPr>
            <a:endParaRPr lang="en-US" sz="2400" dirty="0"/>
          </a:p>
          <a:p>
            <a:r>
              <a:rPr lang="en-US" sz="2400" dirty="0"/>
              <a:t>ASCE 7-16</a:t>
            </a:r>
            <a:r>
              <a:rPr lang="en-US" sz="2400" i="1" dirty="0"/>
              <a:t> </a:t>
            </a:r>
            <a:r>
              <a:rPr lang="en-US" sz="2400" dirty="0"/>
              <a:t>Equation 12.8-3 controls; </a:t>
            </a:r>
            <a:r>
              <a:rPr lang="en-US" sz="2400" i="1" dirty="0"/>
              <a:t>C</a:t>
            </a:r>
            <a:r>
              <a:rPr lang="en-US" sz="2400" i="1" baseline="-25000" dirty="0"/>
              <a:t>s</a:t>
            </a:r>
            <a:r>
              <a:rPr lang="en-US" sz="2400" dirty="0"/>
              <a:t> = 0.518.</a:t>
            </a:r>
          </a:p>
          <a:p>
            <a:r>
              <a:rPr lang="en-US" sz="2400" dirty="0"/>
              <a:t>Base shear.  Using </a:t>
            </a:r>
            <a:r>
              <a:rPr lang="en-US" sz="2400" i="1" dirty="0"/>
              <a:t>Standard</a:t>
            </a:r>
            <a:r>
              <a:rPr lang="en-US" sz="2400" dirty="0"/>
              <a:t> Equation 12.8-1:</a:t>
            </a:r>
          </a:p>
          <a:p>
            <a:pPr marL="457200" lvl="1" indent="0">
              <a:buNone/>
            </a:pPr>
            <a:br>
              <a:rPr lang="en-US" sz="2400" dirty="0"/>
            </a:br>
            <a:r>
              <a:rPr lang="en-US" sz="2400" dirty="0"/>
              <a:t>   </a:t>
            </a:r>
            <a:r>
              <a:rPr lang="en-US" sz="2400" i="1" dirty="0"/>
              <a:t>V</a:t>
            </a:r>
            <a:r>
              <a:rPr lang="en-US" sz="2400" dirty="0"/>
              <a:t> = </a:t>
            </a:r>
            <a:r>
              <a:rPr lang="en-US" sz="2400" i="1" dirty="0"/>
              <a:t>C</a:t>
            </a:r>
            <a:r>
              <a:rPr lang="en-US" sz="2400" i="1" baseline="-25000" dirty="0"/>
              <a:t>s</a:t>
            </a:r>
            <a:r>
              <a:rPr lang="en-US" sz="2400" i="1" dirty="0"/>
              <a:t>W</a:t>
            </a:r>
            <a:r>
              <a:rPr lang="en-US" sz="2400" dirty="0"/>
              <a:t> = 0.518(300 kips) = 155.4 kips</a:t>
            </a:r>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98</a:t>
            </a:fld>
            <a:endParaRPr lang="en-US" dirty="0"/>
          </a:p>
        </p:txBody>
      </p:sp>
    </p:spTree>
    <p:extLst>
      <p:ext uri="{BB962C8B-B14F-4D97-AF65-F5344CB8AC3E}">
        <p14:creationId xmlns:p14="http://schemas.microsoft.com/office/powerpoint/2010/main" val="36386177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Nonbuilding Structures Not Similar to Buildings</a:t>
            </a:r>
          </a:p>
        </p:txBody>
      </p:sp>
      <p:sp>
        <p:nvSpPr>
          <p:cNvPr id="3" name="Content Placeholder 2"/>
          <p:cNvSpPr>
            <a:spLocks noGrp="1"/>
          </p:cNvSpPr>
          <p:nvPr>
            <p:ph idx="1"/>
          </p:nvPr>
        </p:nvSpPr>
        <p:spPr>
          <a:xfrm>
            <a:off x="661988" y="1604962"/>
            <a:ext cx="8253412" cy="4480151"/>
          </a:xfrm>
        </p:spPr>
        <p:txBody>
          <a:bodyPr/>
          <a:lstStyle/>
          <a:p>
            <a:r>
              <a:rPr lang="en-US" dirty="0"/>
              <a:t>Design in the North-South Direction</a:t>
            </a:r>
          </a:p>
          <a:p>
            <a:pPr lvl="1"/>
            <a:r>
              <a:rPr lang="en-US" sz="2400" dirty="0"/>
              <a:t>Seismic weight.  Calculate the total seismic weight, </a:t>
            </a:r>
            <a:r>
              <a:rPr lang="en-US" sz="2400" i="1" dirty="0"/>
              <a:t>W</a:t>
            </a:r>
            <a:r>
              <a:rPr lang="en-US" sz="2400" dirty="0"/>
              <a:t>, as follows:.</a:t>
            </a:r>
            <a:br>
              <a:rPr lang="en-US" sz="2400" dirty="0"/>
            </a:br>
            <a:br>
              <a:rPr lang="en-US" sz="2400" dirty="0"/>
            </a:br>
            <a:r>
              <a:rPr lang="en-US" sz="2000" i="1" dirty="0"/>
              <a:t>W</a:t>
            </a:r>
            <a:r>
              <a:rPr lang="en-US" sz="2000" dirty="0"/>
              <a:t> = </a:t>
            </a:r>
            <a:r>
              <a:rPr lang="en-US" sz="2000" i="1" dirty="0"/>
              <a:t>W</a:t>
            </a:r>
            <a:r>
              <a:rPr lang="en-US" sz="2000" i="1" baseline="-25000" dirty="0"/>
              <a:t>DL</a:t>
            </a:r>
            <a:r>
              <a:rPr lang="en-US" sz="2000" dirty="0"/>
              <a:t> + </a:t>
            </a:r>
            <a:r>
              <a:rPr lang="en-US" sz="2000" i="1" dirty="0"/>
              <a:t>W</a:t>
            </a:r>
            <a:r>
              <a:rPr lang="en-US" sz="2000" i="1" baseline="-25000" dirty="0"/>
              <a:t>Boiler</a:t>
            </a:r>
            <a:r>
              <a:rPr lang="en-US" sz="2000" dirty="0"/>
              <a:t> = 16,700 kips + 31,600 kips = 48,300 kips</a:t>
            </a:r>
            <a:br>
              <a:rPr lang="en-US" sz="2000" dirty="0"/>
            </a:br>
            <a:endParaRPr lang="en-US" sz="2000" dirty="0"/>
          </a:p>
          <a:p>
            <a:pPr lvl="1"/>
            <a:r>
              <a:rPr lang="en-US" sz="2400" dirty="0"/>
              <a:t>Base shear</a:t>
            </a:r>
            <a:r>
              <a:rPr lang="en-US" sz="2400" b="1" dirty="0"/>
              <a:t>.  </a:t>
            </a:r>
            <a:r>
              <a:rPr lang="en-US" sz="2400" dirty="0"/>
              <a:t>Using ASCE 7-16 Equation 12.8-1:</a:t>
            </a:r>
            <a:br>
              <a:rPr lang="en-US" sz="2400" dirty="0"/>
            </a:br>
            <a:br>
              <a:rPr lang="en-US" sz="2400" dirty="0"/>
            </a:br>
            <a:r>
              <a:rPr lang="en-US" sz="2000" i="1" dirty="0"/>
              <a:t>V</a:t>
            </a:r>
            <a:r>
              <a:rPr lang="en-US" sz="2000" dirty="0"/>
              <a:t> = </a:t>
            </a:r>
            <a:r>
              <a:rPr lang="en-US" sz="2000" i="1" dirty="0"/>
              <a:t>C</a:t>
            </a:r>
            <a:r>
              <a:rPr lang="en-US" sz="2000" i="1" baseline="-25000" dirty="0"/>
              <a:t>s</a:t>
            </a:r>
            <a:r>
              <a:rPr lang="en-US" sz="2000" i="1" dirty="0"/>
              <a:t>W</a:t>
            </a:r>
            <a:r>
              <a:rPr lang="en-US" sz="2000" dirty="0"/>
              <a:t> = 0.143(48,300 kips) = 6,907 kips</a:t>
            </a:r>
            <a:br>
              <a:rPr lang="en-US" sz="2400" dirty="0"/>
            </a:br>
            <a:endParaRPr lang="en-US" sz="2400" dirty="0"/>
          </a:p>
          <a:p>
            <a:pPr marL="457200" lvl="1" indent="0">
              <a:buNone/>
            </a:pPr>
            <a:endParaRPr lang="en-US" sz="2400" dirty="0"/>
          </a:p>
        </p:txBody>
      </p:sp>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Slide Number Placeholder 4"/>
          <p:cNvSpPr>
            <a:spLocks noGrp="1"/>
          </p:cNvSpPr>
          <p:nvPr>
            <p:ph type="sldNum" sz="quarter" idx="4"/>
          </p:nvPr>
        </p:nvSpPr>
        <p:spPr/>
        <p:txBody>
          <a:bodyPr/>
          <a:lstStyle/>
          <a:p>
            <a:pPr>
              <a:defRPr/>
            </a:pPr>
            <a:r>
              <a:rPr lang="en-US" dirty="0"/>
              <a:t>Nonbuilding Structures- </a:t>
            </a:r>
            <a:fld id="{64B3D661-5C76-438E-A311-D2B5954B06D7}" type="slidenum">
              <a:rPr lang="en-US" smtClean="0"/>
              <a:pPr>
                <a:defRPr/>
              </a:pPr>
              <a:t>99</a:t>
            </a:fld>
            <a:endParaRPr lang="en-US" dirty="0"/>
          </a:p>
        </p:txBody>
      </p:sp>
    </p:spTree>
    <p:extLst>
      <p:ext uri="{BB962C8B-B14F-4D97-AF65-F5344CB8AC3E}">
        <p14:creationId xmlns:p14="http://schemas.microsoft.com/office/powerpoint/2010/main" val="234753270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9044</TotalTime>
  <Words>11808</Words>
  <Application>Microsoft Office PowerPoint</Application>
  <PresentationFormat>On-screen Show (4:3)</PresentationFormat>
  <Paragraphs>1344</Paragraphs>
  <Slides>110</Slides>
  <Notes>109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110</vt:i4>
      </vt:variant>
    </vt:vector>
  </HeadingPairs>
  <TitlesOfParts>
    <vt:vector size="118" baseType="lpstr">
      <vt:lpstr>Arial</vt:lpstr>
      <vt:lpstr>Calibri</vt:lpstr>
      <vt:lpstr>Cambria Math</vt:lpstr>
      <vt:lpstr>Symbol</vt:lpstr>
      <vt:lpstr>Times New Roman</vt:lpstr>
      <vt:lpstr>Default Design</vt:lpstr>
      <vt:lpstr>Equation</vt:lpstr>
      <vt:lpstr>Equation.DSMT4</vt:lpstr>
      <vt:lpstr>Nonbuilding Structure Design Example Problems By J. G. (Greg) Soules, P.E., S.E., SECB Originally developed by Harold O. Sprague, Jr., P.E.</vt:lpstr>
      <vt:lpstr>Nonbuilding Structures Design Examples</vt:lpstr>
      <vt:lpstr>Nonbuilding Structures Design Examples</vt:lpstr>
      <vt:lpstr>Nonbuilding Structures vs. Nonstructural Components</vt:lpstr>
      <vt:lpstr>Nonbuilding Structures vs. Nonstructural Components</vt:lpstr>
      <vt:lpstr>Nonbuilding Structures vs. Nonstructural Components</vt:lpstr>
      <vt:lpstr>Nonbuilding Structures vs. Nonstructural Components</vt:lpstr>
      <vt:lpstr>Nonbuilding Structures vs. Nonstructural Components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Nonbuilding Structures Not Similar to Buildings</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Ian Kirksey</cp:lastModifiedBy>
  <cp:revision>492</cp:revision>
  <cp:lastPrinted>1998-07-06T16:25:22Z</cp:lastPrinted>
  <dcterms:created xsi:type="dcterms:W3CDTF">1998-06-02T20:38:30Z</dcterms:created>
  <dcterms:modified xsi:type="dcterms:W3CDTF">2016-09-22T19:09:21Z</dcterms:modified>
</cp:coreProperties>
</file>