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58"/>
  </p:notesMasterIdLst>
  <p:handoutMasterIdLst>
    <p:handoutMasterId r:id="rId59"/>
  </p:handoutMasterIdLst>
  <p:sldIdLst>
    <p:sldId id="256" r:id="rId2"/>
    <p:sldId id="257" r:id="rId3"/>
    <p:sldId id="258" r:id="rId4"/>
    <p:sldId id="259" r:id="rId5"/>
    <p:sldId id="293" r:id="rId6"/>
    <p:sldId id="294" r:id="rId7"/>
    <p:sldId id="295" r:id="rId8"/>
    <p:sldId id="260" r:id="rId9"/>
    <p:sldId id="261" r:id="rId10"/>
    <p:sldId id="262" r:id="rId11"/>
    <p:sldId id="263" r:id="rId12"/>
    <p:sldId id="264" r:id="rId13"/>
    <p:sldId id="265" r:id="rId14"/>
    <p:sldId id="266" r:id="rId15"/>
    <p:sldId id="267" r:id="rId16"/>
    <p:sldId id="268" r:id="rId17"/>
    <p:sldId id="269" r:id="rId18"/>
    <p:sldId id="297" r:id="rId19"/>
    <p:sldId id="270" r:id="rId20"/>
    <p:sldId id="271" r:id="rId21"/>
    <p:sldId id="272" r:id="rId22"/>
    <p:sldId id="273" r:id="rId23"/>
    <p:sldId id="274" r:id="rId24"/>
    <p:sldId id="275" r:id="rId25"/>
    <p:sldId id="296" r:id="rId26"/>
    <p:sldId id="276" r:id="rId27"/>
    <p:sldId id="303" r:id="rId28"/>
    <p:sldId id="299" r:id="rId29"/>
    <p:sldId id="298" r:id="rId30"/>
    <p:sldId id="300" r:id="rId31"/>
    <p:sldId id="302" r:id="rId32"/>
    <p:sldId id="277" r:id="rId33"/>
    <p:sldId id="278" r:id="rId34"/>
    <p:sldId id="304" r:id="rId35"/>
    <p:sldId id="279" r:id="rId36"/>
    <p:sldId id="280" r:id="rId37"/>
    <p:sldId id="283" r:id="rId38"/>
    <p:sldId id="312" r:id="rId39"/>
    <p:sldId id="315" r:id="rId40"/>
    <p:sldId id="308" r:id="rId41"/>
    <p:sldId id="309" r:id="rId42"/>
    <p:sldId id="311" r:id="rId43"/>
    <p:sldId id="310" r:id="rId44"/>
    <p:sldId id="313" r:id="rId45"/>
    <p:sldId id="314" r:id="rId46"/>
    <p:sldId id="281" r:id="rId47"/>
    <p:sldId id="282" r:id="rId48"/>
    <p:sldId id="284" r:id="rId49"/>
    <p:sldId id="307" r:id="rId50"/>
    <p:sldId id="285" r:id="rId51"/>
    <p:sldId id="316" r:id="rId52"/>
    <p:sldId id="317" r:id="rId53"/>
    <p:sldId id="318" r:id="rId54"/>
    <p:sldId id="319" r:id="rId55"/>
    <p:sldId id="292" r:id="rId56"/>
    <p:sldId id="320" r:id="rId57"/>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initials="J"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D80"/>
    <a:srgbClr val="002F80"/>
    <a:srgbClr val="FF9900"/>
    <a:srgbClr val="009900"/>
    <a:srgbClr val="EAEAEA"/>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7" autoAdjust="0"/>
    <p:restoredTop sz="76149" autoAdjust="0"/>
  </p:normalViewPr>
  <p:slideViewPr>
    <p:cSldViewPr snapToGrid="0">
      <p:cViewPr varScale="1">
        <p:scale>
          <a:sx n="66" d="100"/>
          <a:sy n="66" d="100"/>
        </p:scale>
        <p:origin x="1286" y="48"/>
      </p:cViewPr>
      <p:guideLst>
        <p:guide orient="horz" pos="2160"/>
        <p:guide pos="2880"/>
      </p:guideLst>
    </p:cSldViewPr>
  </p:slideViewPr>
  <p:outlineViewPr>
    <p:cViewPr>
      <p:scale>
        <a:sx n="33" d="100"/>
        <a:sy n="33" d="100"/>
      </p:scale>
      <p:origin x="0" y="1440"/>
    </p:cViewPr>
  </p:outlineViewPr>
  <p:notesTextViewPr>
    <p:cViewPr>
      <p:scale>
        <a:sx n="100" d="100"/>
        <a:sy n="100" d="100"/>
      </p:scale>
      <p:origin x="0" y="0"/>
    </p:cViewPr>
  </p:notesTextViewPr>
  <p:sorterViewPr>
    <p:cViewPr>
      <p:scale>
        <a:sx n="66" d="100"/>
        <a:sy n="66" d="100"/>
      </p:scale>
      <p:origin x="0" y="3576"/>
    </p:cViewPr>
  </p:sorterViewPr>
  <p:notesViewPr>
    <p:cSldViewPr snapToGrid="0">
      <p:cViewPr>
        <p:scale>
          <a:sx n="100" d="100"/>
          <a:sy n="100" d="100"/>
        </p:scale>
        <p:origin x="-2688" y="7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dirty="0"/>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dirty="0"/>
              <a:t>Introduction 1-</a:t>
            </a:r>
            <a:fld id="{0BCA867C-EB47-4D0B-A24F-7993B2C5EA2C}" type="slidenum">
              <a:rPr lang="en-US"/>
              <a:pPr>
                <a:defRPr/>
              </a:pPr>
              <a:t>‹#›</a:t>
            </a:fld>
            <a:endParaRPr lang="en-US" dirty="0"/>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eaLnBrk="1" hangingPunct="1"/>
            <a:r>
              <a:rPr lang="en-US" dirty="0"/>
              <a:t>Title slide, consisting</a:t>
            </a:r>
            <a:r>
              <a:rPr lang="en-US" baseline="0" dirty="0"/>
              <a:t> of an image of the cover of the data disk containing the 2015  NEHRP Recommended Seismic Provisions, and the names of the authors of the 2015 Design Provisions Examples.</a:t>
            </a:r>
            <a:endParaRPr lang="en-US" dirty="0"/>
          </a:p>
          <a:p>
            <a:pPr eaLnBrk="1" hangingPunct="1"/>
            <a:endParaRPr lang="en-US" dirty="0"/>
          </a:p>
          <a:p>
            <a:pPr eaLnBrk="1" hangingPunct="1"/>
            <a:r>
              <a:rPr lang="en-US" dirty="0"/>
              <a:t>This unit covers</a:t>
            </a:r>
            <a:r>
              <a:rPr lang="en-US" baseline="0" dirty="0"/>
              <a:t> </a:t>
            </a:r>
            <a:r>
              <a:rPr lang="en-US" dirty="0"/>
              <a:t>background</a:t>
            </a:r>
            <a:r>
              <a:rPr lang="en-US" baseline="0" dirty="0"/>
              <a:t> and fundamental information on the</a:t>
            </a:r>
            <a:r>
              <a:rPr lang="en-US" dirty="0"/>
              <a:t> subject of earthquake resistant design of nonstructural components.  The images come from a variety of FEMA publications, especially FEMA E-74, </a:t>
            </a:r>
            <a:r>
              <a:rPr lang="en-US" i="1" dirty="0"/>
              <a:t>Reducing the Risks of Nonstructural Earthquake Damage</a:t>
            </a:r>
            <a:r>
              <a:rPr lang="en-US" i="1" baseline="0" dirty="0"/>
              <a:t> – A Practical Guide.</a:t>
            </a:r>
          </a:p>
          <a:p>
            <a:pPr eaLnBrk="1" hangingPunct="1"/>
            <a:endParaRPr lang="en-US" i="1" baseline="0" dirty="0"/>
          </a:p>
          <a:p>
            <a:pPr eaLnBrk="1" hangingPunct="1"/>
            <a:r>
              <a:rPr lang="en-US" i="1" baseline="0" dirty="0"/>
              <a:t>508 tag: </a:t>
            </a:r>
            <a:r>
              <a:rPr lang="en-US" baseline="0" dirty="0"/>
              <a:t>an image of the cover of the data disk containing the 2015  NEHRP Recommended Seismic Provisions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a:t>
            </a:fld>
            <a:endParaRPr lang="en-US" dirty="0"/>
          </a:p>
        </p:txBody>
      </p:sp>
    </p:spTree>
    <p:extLst>
      <p:ext uri="{BB962C8B-B14F-4D97-AF65-F5344CB8AC3E}">
        <p14:creationId xmlns:p14="http://schemas.microsoft.com/office/powerpoint/2010/main" val="4072897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slide provides additional detail</a:t>
            </a:r>
            <a:r>
              <a:rPr lang="en-US" baseline="0" dirty="0"/>
              <a:t> on the contents of Sections 13.3 through 13.6 of ASCE/SEI 7-10</a:t>
            </a:r>
            <a:r>
              <a:rPr lang="en-US" dirty="0"/>
              <a:t>.</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10</a:t>
            </a:fld>
            <a:endParaRPr lang="en-US" dirty="0"/>
          </a:p>
        </p:txBody>
      </p:sp>
    </p:spTree>
    <p:extLst>
      <p:ext uri="{BB962C8B-B14F-4D97-AF65-F5344CB8AC3E}">
        <p14:creationId xmlns:p14="http://schemas.microsoft.com/office/powerpoint/2010/main" val="638967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This slide provides a discussion of the component importance factor, </a:t>
            </a:r>
            <a:r>
              <a:rPr kumimoji="0" lang="en-US" sz="1100" b="0" i="1" u="none" strike="noStrike" kern="1200" cap="none" spc="0" normalizeH="0" baseline="0" noProof="0" dirty="0">
                <a:ln>
                  <a:noFill/>
                </a:ln>
                <a:solidFill>
                  <a:srgbClr val="000000"/>
                </a:solidFill>
                <a:effectLst/>
                <a:uLnTx/>
                <a:uFillTx/>
                <a:latin typeface="Arial" pitchFamily="34" charset="0"/>
                <a:ea typeface="+mn-ea"/>
                <a:cs typeface="+mn-cs"/>
              </a:rPr>
              <a:t>I</a:t>
            </a:r>
            <a:r>
              <a:rPr kumimoji="0" lang="en-US" sz="1100" b="0" i="1" u="none" strike="noStrike" kern="1200" cap="none" spc="0" normalizeH="0" baseline="-25000" noProof="0" dirty="0">
                <a:ln>
                  <a:noFill/>
                </a:ln>
                <a:solidFill>
                  <a:srgbClr val="000000"/>
                </a:solidFill>
                <a:effectLst/>
                <a:uLnTx/>
                <a:uFillTx/>
                <a:latin typeface="Arial" pitchFamily="34" charset="0"/>
                <a:ea typeface="+mn-ea"/>
                <a:cs typeface="+mn-cs"/>
              </a:rPr>
              <a:t>p</a:t>
            </a: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  Nonessential components are assigned an importance factor equal to 1.0.  Components with an importance factor of 1.5 must meet more stringent requirements.</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For </a:t>
            </a:r>
            <a:r>
              <a:rPr kumimoji="0" lang="en-US" sz="1100" b="0" i="1" u="none" strike="noStrike" kern="1200" cap="none" spc="0" normalizeH="0" baseline="0" noProof="0" dirty="0">
                <a:ln>
                  <a:noFill/>
                </a:ln>
                <a:solidFill>
                  <a:srgbClr val="000000"/>
                </a:solidFill>
                <a:effectLst/>
                <a:uLnTx/>
                <a:uFillTx/>
                <a:latin typeface="Arial" pitchFamily="34" charset="0"/>
                <a:ea typeface="+mn-ea"/>
                <a:cs typeface="+mn-cs"/>
              </a:rPr>
              <a:t>I</a:t>
            </a:r>
            <a:r>
              <a:rPr kumimoji="0" lang="en-US" sz="1100" b="0" i="1" u="none" strike="noStrike" kern="1200" cap="none" spc="0" normalizeH="0" baseline="-25000" noProof="0" dirty="0">
                <a:ln>
                  <a:noFill/>
                </a:ln>
                <a:solidFill>
                  <a:srgbClr val="000000"/>
                </a:solidFill>
                <a:effectLst/>
                <a:uLnTx/>
                <a:uFillTx/>
                <a:latin typeface="Arial" pitchFamily="34" charset="0"/>
                <a:ea typeface="+mn-ea"/>
                <a:cs typeface="+mn-cs"/>
              </a:rPr>
              <a:t>p</a:t>
            </a: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 = 1.0, the following behaviors are anticipated:</a:t>
            </a:r>
          </a:p>
          <a:p>
            <a:pPr marL="0" marR="0" lvl="0" indent="0" algn="l" defTabSz="914400" rtl="0" eaLnBrk="0" fontAlgn="base" latinLnBrk="0" hangingPunct="0">
              <a:lnSpc>
                <a:spcPct val="100000"/>
              </a:lnSpc>
              <a:spcBef>
                <a:spcPct val="30000"/>
              </a:spcBef>
              <a:spcAft>
                <a:spcPct val="0"/>
              </a:spcAft>
              <a:buClrTx/>
              <a:buSzTx/>
              <a:buFontTx/>
              <a:buAutoNum type="arabicPeriod"/>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Minor earthquake ground motions – minimal damage; not likely to affect functionality.</a:t>
            </a:r>
          </a:p>
          <a:p>
            <a:pPr marL="0" marR="0" lvl="0" indent="0" algn="l" defTabSz="914400" rtl="0" eaLnBrk="0" fontAlgn="base" latinLnBrk="0" hangingPunct="0">
              <a:lnSpc>
                <a:spcPct val="100000"/>
              </a:lnSpc>
              <a:spcBef>
                <a:spcPct val="30000"/>
              </a:spcBef>
              <a:spcAft>
                <a:spcPct val="0"/>
              </a:spcAft>
              <a:buClrTx/>
              <a:buSzTx/>
              <a:buFontTx/>
              <a:buAutoNum type="arabicPeriod"/>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Moderate earthquake ground motions – some damage that may affect functionality</a:t>
            </a:r>
          </a:p>
          <a:p>
            <a:pPr marL="0" marR="0" lvl="0" indent="0" algn="l" defTabSz="914400" rtl="0" eaLnBrk="0" fontAlgn="base" latinLnBrk="0" hangingPunct="0">
              <a:lnSpc>
                <a:spcPct val="100000"/>
              </a:lnSpc>
              <a:spcBef>
                <a:spcPct val="30000"/>
              </a:spcBef>
              <a:spcAft>
                <a:spcPct val="0"/>
              </a:spcAft>
              <a:buClrTx/>
              <a:buSzTx/>
              <a:buFontTx/>
              <a:buAutoNum type="arabicPeriod"/>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Design earthquake ground motions – major damage but significant falling hazards are avoided; likely loss of functionality</a:t>
            </a:r>
          </a:p>
          <a:p>
            <a:pPr marL="0" marR="0" lvl="0" indent="0" algn="l" defTabSz="914400" rtl="0" eaLnBrk="0" fontAlgn="base" latinLnBrk="0" hangingPunct="0">
              <a:lnSpc>
                <a:spcPct val="100000"/>
              </a:lnSpc>
              <a:spcBef>
                <a:spcPct val="30000"/>
              </a:spcBef>
              <a:spcAft>
                <a:spcPct val="0"/>
              </a:spcAft>
              <a:buClrTx/>
              <a:buSzTx/>
              <a:buFontTx/>
              <a:buAutoNum type="arabicPeriod"/>
              <a:tabLst/>
              <a:defRPr/>
            </a:pPr>
            <a:endPar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Components with </a:t>
            </a:r>
            <a:r>
              <a:rPr kumimoji="0" lang="en-US" sz="1100" b="0" i="1" u="none" strike="noStrike" kern="1200" cap="none" spc="0" normalizeH="0" baseline="0" noProof="0" dirty="0">
                <a:ln>
                  <a:noFill/>
                </a:ln>
                <a:solidFill>
                  <a:srgbClr val="000000"/>
                </a:solidFill>
                <a:effectLst/>
                <a:uLnTx/>
                <a:uFillTx/>
                <a:latin typeface="Arial" pitchFamily="34" charset="0"/>
                <a:ea typeface="+mn-ea"/>
                <a:cs typeface="+mn-cs"/>
              </a:rPr>
              <a:t>I</a:t>
            </a:r>
            <a:r>
              <a:rPr kumimoji="0" lang="en-US" sz="1100" b="0" i="1" u="none" strike="noStrike" kern="1200" cap="none" spc="0" normalizeH="0" baseline="-25000" noProof="0" dirty="0">
                <a:ln>
                  <a:noFill/>
                </a:ln>
                <a:solidFill>
                  <a:srgbClr val="000000"/>
                </a:solidFill>
                <a:effectLst/>
                <a:uLnTx/>
                <a:uFillTx/>
                <a:latin typeface="Arial" pitchFamily="34" charset="0"/>
                <a:ea typeface="+mn-ea"/>
                <a:cs typeface="+mn-cs"/>
              </a:rPr>
              <a:t>p</a:t>
            </a: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  = 1.5, they are expected to remain in place, sustain limited damage, and, when necessary, function following design earthquake level motions.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11</a:t>
            </a:fld>
            <a:endParaRPr lang="en-US" dirty="0"/>
          </a:p>
        </p:txBody>
      </p:sp>
    </p:spTree>
    <p:extLst>
      <p:ext uri="{BB962C8B-B14F-4D97-AF65-F5344CB8AC3E}">
        <p14:creationId xmlns:p14="http://schemas.microsoft.com/office/powerpoint/2010/main" val="1186107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slide discuss limits on the application of the nonstructural seismic design</a:t>
            </a:r>
            <a:r>
              <a:rPr lang="en-US" baseline="0" dirty="0"/>
              <a:t> requirements.  Some nonstructural components are exempt from the requirements, depending on the seismic hazard level, component type, and size.</a:t>
            </a:r>
            <a:endParaRPr lang="en-US" dirty="0"/>
          </a:p>
          <a:p>
            <a:endParaRPr lang="en-US" dirty="0"/>
          </a:p>
          <a:p>
            <a:r>
              <a:rPr lang="en-US" dirty="0"/>
              <a:t>Chapter 13 does not apply to SDC A due to its very low level of seismic hazard; see ASCE/SEI 7-10 Section 11.7 and Section C11.7.</a:t>
            </a:r>
          </a:p>
          <a:p>
            <a:endParaRPr lang="en-US" dirty="0"/>
          </a:p>
          <a:p>
            <a:r>
              <a:rPr lang="en-US" dirty="0"/>
              <a:t>The exceptions applicable to other seismic design categories are based on SDC and Importance Factor.</a:t>
            </a:r>
          </a:p>
          <a:p>
            <a:endParaRPr lang="en-US" dirty="0"/>
          </a:p>
          <a:p>
            <a:r>
              <a:rPr lang="en-US" dirty="0"/>
              <a:t>With the exception of parapets supported by bearing walls or shear walls, all components in SDC B are exempt due to the low level of seismic risk.  Parapets are not exempt because experience has shown these items can fail and pose a significant falling hazard even at low shaking levels.</a:t>
            </a:r>
          </a:p>
          <a:p>
            <a:endParaRPr lang="en-US" dirty="0"/>
          </a:p>
          <a:p>
            <a:r>
              <a:rPr lang="en-US" dirty="0"/>
              <a:t>Mechanical and electrical components in Seismic Design Category C with an importance factor (</a:t>
            </a:r>
            <a:r>
              <a:rPr lang="en-US" i="1" dirty="0"/>
              <a:t>I</a:t>
            </a:r>
            <a:r>
              <a:rPr lang="en-US" i="1" baseline="-25000" dirty="0"/>
              <a:t>p</a:t>
            </a:r>
            <a:r>
              <a:rPr lang="en-US" i="1" dirty="0"/>
              <a:t>) </a:t>
            </a:r>
            <a:r>
              <a:rPr lang="en-US" dirty="0"/>
              <a:t>equal to 1.0 are exempt because they are subject to low levels of seismic hazard, they do not contain hazardous substances, and their function is not required to maintain life safety following an earthquake. Note that fire sprinkler piping is not</a:t>
            </a:r>
            <a:r>
              <a:rPr lang="en-US" baseline="0" dirty="0"/>
              <a:t> exempt because it has an importance factor of 1.5</a:t>
            </a:r>
          </a:p>
          <a:p>
            <a:endParaRPr lang="en-US" baseline="0" dirty="0"/>
          </a:p>
          <a:p>
            <a:r>
              <a:rPr lang="en-US" dirty="0"/>
              <a:t>Small components with </a:t>
            </a:r>
            <a:r>
              <a:rPr lang="en-US" i="1" dirty="0"/>
              <a:t>I</a:t>
            </a:r>
            <a:r>
              <a:rPr lang="en-US" i="1" baseline="-25000" dirty="0"/>
              <a:t>p</a:t>
            </a:r>
            <a:r>
              <a:rPr lang="en-US" i="1" dirty="0"/>
              <a:t> </a:t>
            </a:r>
            <a:r>
              <a:rPr lang="en-US" dirty="0"/>
              <a:t>in SDC D, E, and F also are exempt since they do not contain hazardous substances and are not large enough to pose a life-safety hazard if they fall, slide, or topple. Failures of unbraced distribution systems at or near the point of connection to nonstructural components have been observed in past earthquakes. For this reason, flexible connections such as expansion loops, braided hose, or expansion joints are required to allow for the larger relative displacements associated with unbraced components. Note that the stiffness of flexible connections may be sensitive to internal pressure and length of the connection.</a:t>
            </a:r>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12</a:t>
            </a:fld>
            <a:endParaRPr lang="en-US" dirty="0"/>
          </a:p>
        </p:txBody>
      </p:sp>
    </p:spTree>
    <p:extLst>
      <p:ext uri="{BB962C8B-B14F-4D97-AF65-F5344CB8AC3E}">
        <p14:creationId xmlns:p14="http://schemas.microsoft.com/office/powerpoint/2010/main" val="2452181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a:t>
            </a:r>
            <a:r>
              <a:rPr lang="en-US" baseline="0" dirty="0"/>
              <a:t> t</a:t>
            </a:r>
            <a:r>
              <a:rPr lang="en-US" dirty="0"/>
              <a:t>his slide, the seismic demands on</a:t>
            </a:r>
            <a:r>
              <a:rPr lang="en-US" baseline="0" dirty="0"/>
              <a:t> nonstructural components are summarized.  Nonstructural components may be either acceleration or drift controlled, depending on the nature of the component.  The seismic force calculations consider location of the component in the structure, as well as the estimated component ductility..</a:t>
            </a:r>
            <a:endParaRPr lang="en-US" dirty="0"/>
          </a:p>
          <a:p>
            <a:endParaRPr lang="en-US" dirty="0"/>
          </a:p>
          <a:p>
            <a:r>
              <a:rPr lang="en-US" dirty="0"/>
              <a:t>There are two types of demands on nonstructural components:  forces and relative displacements between points of attachment.  The forces are associated with the acceleration response of the structure at the points of attachment.  Nonstructural demands are based on design earthquake level motions and MCE motions are not considered.</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13</a:t>
            </a:fld>
            <a:endParaRPr lang="en-US" dirty="0"/>
          </a:p>
        </p:txBody>
      </p:sp>
    </p:spTree>
    <p:extLst>
      <p:ext uri="{BB962C8B-B14F-4D97-AF65-F5344CB8AC3E}">
        <p14:creationId xmlns:p14="http://schemas.microsoft.com/office/powerpoint/2010/main" val="121161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There are several different formulas</a:t>
            </a:r>
            <a:r>
              <a:rPr lang="en-US" baseline="0" dirty="0"/>
              <a:t> for determining the acceleration de</a:t>
            </a:r>
            <a:r>
              <a:rPr lang="en-US" dirty="0"/>
              <a:t>mands on nonstructural components:  forces and relative displacements between points of attachment.  The forces are associated with the acceleration response of the structure at the points of attachment.  Nonstructural demands are based on design earthquake level motions and MCE motions are not considered.</a:t>
            </a:r>
          </a:p>
          <a:p>
            <a:endParaRPr lang="en-US" dirty="0"/>
          </a:p>
          <a:p>
            <a:r>
              <a:rPr lang="en-US" dirty="0"/>
              <a:t>Equation 13.3-1 is intentionally conservative to cover the wide range of building structural systems, heights, etc.</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14</a:t>
            </a:fld>
            <a:endParaRPr lang="en-US" dirty="0"/>
          </a:p>
        </p:txBody>
      </p:sp>
    </p:spTree>
    <p:extLst>
      <p:ext uri="{BB962C8B-B14F-4D97-AF65-F5344CB8AC3E}">
        <p14:creationId xmlns:p14="http://schemas.microsoft.com/office/powerpoint/2010/main" val="1232496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This slide presents Equation 13.3-1, the basic equation for seismic forces on nonstructural components. </a:t>
            </a:r>
            <a:r>
              <a:rPr lang="en-US" dirty="0"/>
              <a:t>Equation 13.3-1 is intentionally conservative to cover the wide range of building structural systems, heights, etc.</a:t>
            </a:r>
            <a:r>
              <a:rPr lang="en-US" baseline="0" dirty="0"/>
              <a:t>  </a:t>
            </a:r>
            <a:r>
              <a:rPr lang="en-US" i="1" dirty="0"/>
              <a:t>F</a:t>
            </a:r>
            <a:r>
              <a:rPr lang="en-US" i="1" baseline="-25000" dirty="0"/>
              <a:t>p</a:t>
            </a:r>
            <a:r>
              <a:rPr lang="en-US" dirty="0"/>
              <a:t> forces are typically larger than those used for the design of the building.  The</a:t>
            </a:r>
            <a:r>
              <a:rPr lang="en-US" baseline="0" dirty="0"/>
              <a:t> minimum and maximum forces are given in Equations 13.3-2 and 13.3-3, respectively.</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15</a:t>
            </a:fld>
            <a:endParaRPr lang="en-US" dirty="0"/>
          </a:p>
        </p:txBody>
      </p:sp>
    </p:spTree>
    <p:extLst>
      <p:ext uri="{BB962C8B-B14F-4D97-AF65-F5344CB8AC3E}">
        <p14:creationId xmlns:p14="http://schemas.microsoft.com/office/powerpoint/2010/main" val="1606315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i="0" baseline="0" dirty="0"/>
              <a:t>The variables in the seismic force equations are discussed in the slide.</a:t>
            </a:r>
            <a:endParaRPr lang="en-US" i="0" dirty="0"/>
          </a:p>
          <a:p>
            <a:endParaRPr lang="en-US" i="1" dirty="0"/>
          </a:p>
          <a:p>
            <a:r>
              <a:rPr lang="en-US" i="1" dirty="0"/>
              <a:t>a</a:t>
            </a:r>
            <a:r>
              <a:rPr lang="en-US" i="1" baseline="-25000" dirty="0"/>
              <a:t>p</a:t>
            </a:r>
            <a:r>
              <a:rPr lang="en-US" dirty="0"/>
              <a:t> values represent the dynamic amplification of component response as a function of the fundamental periods of the structure and component.  </a:t>
            </a:r>
            <a:r>
              <a:rPr lang="en-US" i="1" dirty="0"/>
              <a:t>a</a:t>
            </a:r>
            <a:r>
              <a:rPr lang="en-US" i="1" baseline="-25000" dirty="0"/>
              <a:t>p</a:t>
            </a:r>
            <a:r>
              <a:rPr lang="en-US" dirty="0"/>
              <a:t> values are based on component behavior that is assumed to be either rigid or flexible.  Where the fundamental period of the component is less than 0.06 seconds, dynamic amplification is not expected and the component is considered rigid and </a:t>
            </a:r>
            <a:r>
              <a:rPr lang="en-US" i="1" dirty="0"/>
              <a:t>a</a:t>
            </a:r>
            <a:r>
              <a:rPr lang="en-US" i="1" baseline="-25000" dirty="0"/>
              <a:t>p</a:t>
            </a:r>
            <a:r>
              <a:rPr lang="en-US" dirty="0"/>
              <a:t> is equal to 1.</a:t>
            </a:r>
          </a:p>
          <a:p>
            <a:endParaRPr lang="en-US" dirty="0"/>
          </a:p>
          <a:p>
            <a:r>
              <a:rPr lang="en-US" i="1" dirty="0"/>
              <a:t>R</a:t>
            </a:r>
            <a:r>
              <a:rPr lang="en-US" i="1" baseline="-25000" dirty="0"/>
              <a:t>p</a:t>
            </a:r>
            <a:r>
              <a:rPr lang="en-US" dirty="0"/>
              <a:t> values represent the energy absorption capability of a component and its attachments and is dependent on both overstrength and deformability.</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16</a:t>
            </a:fld>
            <a:endParaRPr lang="en-US" dirty="0"/>
          </a:p>
        </p:txBody>
      </p:sp>
    </p:spTree>
    <p:extLst>
      <p:ext uri="{BB962C8B-B14F-4D97-AF65-F5344CB8AC3E}">
        <p14:creationId xmlns:p14="http://schemas.microsoft.com/office/powerpoint/2010/main" val="689642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 table containing</a:t>
            </a:r>
            <a:r>
              <a:rPr lang="en-US" baseline="0" dirty="0"/>
              <a:t> a </a:t>
            </a:r>
            <a:r>
              <a:rPr lang="en-US" dirty="0"/>
              <a:t>partial list of </a:t>
            </a:r>
            <a:r>
              <a:rPr lang="en-US" i="1" dirty="0"/>
              <a:t>a</a:t>
            </a:r>
            <a:r>
              <a:rPr lang="en-US" i="1" baseline="-25000" dirty="0"/>
              <a:t>p</a:t>
            </a:r>
            <a:r>
              <a:rPr lang="en-US" dirty="0"/>
              <a:t> and </a:t>
            </a:r>
            <a:r>
              <a:rPr lang="en-US" i="1" dirty="0"/>
              <a:t>R</a:t>
            </a:r>
            <a:r>
              <a:rPr lang="en-US" i="1" baseline="-25000" dirty="0"/>
              <a:t>p</a:t>
            </a:r>
            <a:r>
              <a:rPr lang="en-US" dirty="0"/>
              <a:t> values for architectural nonstructural component values from ASCE/SEI 7-10 Table 13.5-1 is presented.</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17</a:t>
            </a:fld>
            <a:endParaRPr lang="en-US" dirty="0"/>
          </a:p>
        </p:txBody>
      </p:sp>
    </p:spTree>
    <p:extLst>
      <p:ext uri="{BB962C8B-B14F-4D97-AF65-F5344CB8AC3E}">
        <p14:creationId xmlns:p14="http://schemas.microsoft.com/office/powerpoint/2010/main" val="1872950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508A notes:  This slide describes the component amplification factor, </a:t>
            </a:r>
            <a:r>
              <a:rPr lang="en-US" i="1" dirty="0"/>
              <a:t>a</a:t>
            </a:r>
            <a:r>
              <a:rPr lang="en-US" i="1" baseline="-25000" dirty="0"/>
              <a:t>p</a:t>
            </a:r>
            <a:r>
              <a:rPr lang="en-US" dirty="0"/>
              <a:t>,. </a:t>
            </a:r>
            <a:r>
              <a:rPr lang="en-US" sz="1100" kern="1200" dirty="0">
                <a:solidFill>
                  <a:schemeClr val="tx1"/>
                </a:solidFill>
                <a:effectLst/>
                <a:latin typeface="Arial" pitchFamily="34" charset="0"/>
                <a:ea typeface="+mn-ea"/>
                <a:cs typeface="+mn-cs"/>
              </a:rPr>
              <a:t>Values for </a:t>
            </a:r>
            <a:r>
              <a:rPr lang="en-US" sz="1100" i="1" kern="1200" dirty="0">
                <a:solidFill>
                  <a:schemeClr val="tx1"/>
                </a:solidFill>
                <a:effectLst/>
                <a:latin typeface="Arial" pitchFamily="34" charset="0"/>
                <a:ea typeface="+mn-ea"/>
                <a:cs typeface="+mn-cs"/>
              </a:rPr>
              <a:t>a</a:t>
            </a:r>
            <a:r>
              <a:rPr lang="en-US" sz="1100" i="1" kern="1200" baseline="-25000" dirty="0">
                <a:solidFill>
                  <a:schemeClr val="tx1"/>
                </a:solidFill>
                <a:effectLst/>
                <a:latin typeface="Arial" pitchFamily="34" charset="0"/>
                <a:ea typeface="+mn-ea"/>
                <a:cs typeface="+mn-cs"/>
              </a:rPr>
              <a:t>p</a:t>
            </a:r>
            <a:r>
              <a:rPr lang="en-US" sz="1100" kern="1200" dirty="0">
                <a:solidFill>
                  <a:schemeClr val="tx1"/>
                </a:solidFill>
                <a:effectLst/>
                <a:latin typeface="Arial" pitchFamily="34" charset="0"/>
                <a:ea typeface="+mn-ea"/>
                <a:cs typeface="+mn-cs"/>
              </a:rPr>
              <a:t> are tabulated for each component based on the expectation that the component will behave in either a rigid or a flexible manner.  </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For simplicity, a step function increase based on input motion amplifications is provided to help distinguish between rigid and flexible behavior.  If the fundamental period of the component is less than 0.06 second, no dynamic amplification is expected and </a:t>
            </a:r>
            <a:r>
              <a:rPr lang="en-US" sz="1100" i="1" kern="1200" dirty="0">
                <a:solidFill>
                  <a:schemeClr val="tx1"/>
                </a:solidFill>
                <a:effectLst/>
                <a:latin typeface="Arial" pitchFamily="34" charset="0"/>
                <a:ea typeface="+mn-ea"/>
                <a:cs typeface="+mn-cs"/>
              </a:rPr>
              <a:t>a</a:t>
            </a:r>
            <a:r>
              <a:rPr lang="en-US" sz="1100" i="1" kern="1200" baseline="-25000" dirty="0">
                <a:solidFill>
                  <a:schemeClr val="tx1"/>
                </a:solidFill>
                <a:effectLst/>
                <a:latin typeface="Arial" pitchFamily="34" charset="0"/>
                <a:ea typeface="+mn-ea"/>
                <a:cs typeface="+mn-cs"/>
              </a:rPr>
              <a:t>p</a:t>
            </a:r>
            <a:r>
              <a:rPr lang="en-US" sz="1100" kern="1200" dirty="0">
                <a:solidFill>
                  <a:schemeClr val="tx1"/>
                </a:solidFill>
                <a:effectLst/>
                <a:latin typeface="Arial" pitchFamily="34" charset="0"/>
                <a:ea typeface="+mn-ea"/>
                <a:cs typeface="+mn-cs"/>
              </a:rPr>
              <a:t> may be taken to equal 1.0. If the fundamental period of the component is greater than 0.06 second, dynamic amplification is expected and </a:t>
            </a:r>
            <a:r>
              <a:rPr lang="en-US" sz="1100" i="1" kern="1200" dirty="0">
                <a:solidFill>
                  <a:schemeClr val="tx1"/>
                </a:solidFill>
                <a:effectLst/>
                <a:latin typeface="Arial" pitchFamily="34" charset="0"/>
                <a:ea typeface="+mn-ea"/>
                <a:cs typeface="+mn-cs"/>
              </a:rPr>
              <a:t>a</a:t>
            </a:r>
            <a:r>
              <a:rPr lang="en-US" sz="1100" i="1" kern="1200" baseline="-25000" dirty="0">
                <a:solidFill>
                  <a:schemeClr val="tx1"/>
                </a:solidFill>
                <a:effectLst/>
                <a:latin typeface="Arial" pitchFamily="34" charset="0"/>
                <a:ea typeface="+mn-ea"/>
                <a:cs typeface="+mn-cs"/>
              </a:rPr>
              <a:t>p</a:t>
            </a:r>
            <a:r>
              <a:rPr lang="en-US" sz="1100" kern="1200" dirty="0">
                <a:solidFill>
                  <a:schemeClr val="tx1"/>
                </a:solidFill>
                <a:effectLst/>
                <a:latin typeface="Arial" pitchFamily="34" charset="0"/>
                <a:ea typeface="+mn-ea"/>
                <a:cs typeface="+mn-cs"/>
              </a:rPr>
              <a:t> is taken to equal 2.5.</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18</a:t>
            </a:fld>
            <a:endParaRPr lang="en-US" dirty="0"/>
          </a:p>
        </p:txBody>
      </p:sp>
    </p:spTree>
    <p:extLst>
      <p:ext uri="{BB962C8B-B14F-4D97-AF65-F5344CB8AC3E}">
        <p14:creationId xmlns:p14="http://schemas.microsoft.com/office/powerpoint/2010/main" val="2475347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508A notes:  A graph showing an alternate means of determining the component amplification</a:t>
            </a:r>
            <a:r>
              <a:rPr lang="en-US" baseline="0" dirty="0"/>
              <a:t> factor is presented. T</a:t>
            </a:r>
            <a:r>
              <a:rPr lang="en-US" dirty="0"/>
              <a:t>he tabulation of assumed a</a:t>
            </a:r>
            <a:r>
              <a:rPr lang="en-US" baseline="-25000" dirty="0"/>
              <a:t>p</a:t>
            </a:r>
            <a:r>
              <a:rPr lang="en-US" dirty="0"/>
              <a:t> values is not meant to preclude more precise determination of the component amplification factor where the fundamental periods of both structure and component are available.  The NCEER formulation shown in Figure C13.3-1 may be used to compute </a:t>
            </a:r>
            <a:r>
              <a:rPr lang="en-US" i="1" dirty="0"/>
              <a:t>a</a:t>
            </a:r>
            <a:r>
              <a:rPr lang="en-US" i="1" baseline="-25000" dirty="0"/>
              <a:t>p</a:t>
            </a:r>
            <a:r>
              <a:rPr lang="en-US" dirty="0"/>
              <a:t> as a function of </a:t>
            </a:r>
            <a:r>
              <a:rPr lang="en-US" i="1" dirty="0"/>
              <a:t>T</a:t>
            </a:r>
            <a:r>
              <a:rPr lang="en-US" i="1" baseline="-25000" dirty="0"/>
              <a:t>p</a:t>
            </a:r>
            <a:r>
              <a:rPr lang="en-US" dirty="0"/>
              <a:t>/</a:t>
            </a:r>
            <a:r>
              <a:rPr lang="en-US" i="1" dirty="0"/>
              <a:t>T</a:t>
            </a:r>
            <a:r>
              <a:rPr lang="en-US" dirty="0"/>
              <a:t>.  This works if the building structure does not have significant higher modes of vibration.</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19</a:t>
            </a:fld>
            <a:endParaRPr lang="en-US" dirty="0"/>
          </a:p>
        </p:txBody>
      </p:sp>
    </p:spTree>
    <p:extLst>
      <p:ext uri="{BB962C8B-B14F-4D97-AF65-F5344CB8AC3E}">
        <p14:creationId xmlns:p14="http://schemas.microsoft.com/office/powerpoint/2010/main" val="683257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An image of a suspended acoustical ceiling system missing some of its’ tiles.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a:t>
            </a:r>
            <a:r>
              <a:rPr lang="en-US" baseline="0" dirty="0"/>
              <a:t> </a:t>
            </a:r>
            <a:r>
              <a:rPr lang="en-US" dirty="0"/>
              <a:t>consists of text on the left and an image of a suspended acoustical ceiling system missing some of its’ tiles.</a:t>
            </a:r>
            <a:r>
              <a:rPr lang="en-US" baseline="0" dirty="0"/>
              <a:t>  The slide describes what constitutes nonstructural components and that the they make up most of the replacement values of a building.</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Architectural, mechanical and electrical components are commonly referred to as “nonstructural components.”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a:t>
            </a:fld>
            <a:endParaRPr lang="en-US" dirty="0"/>
          </a:p>
        </p:txBody>
      </p:sp>
    </p:spTree>
    <p:extLst>
      <p:ext uri="{BB962C8B-B14F-4D97-AF65-F5344CB8AC3E}">
        <p14:creationId xmlns:p14="http://schemas.microsoft.com/office/powerpoint/2010/main" val="1486123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508A notes:  This graphic illustrates</a:t>
            </a:r>
            <a:r>
              <a:rPr lang="en-US" baseline="0" dirty="0"/>
              <a:t> the distribution of seismic accelerations over the height of a building, using an elevation of a 5-story building.  </a:t>
            </a:r>
            <a:r>
              <a:rPr lang="en-US" dirty="0"/>
              <a:t>Equation 13.3-1 represents a trapezoidal distribution of floor accelerations within a structure, varying linearly from the acceleration at the ground (taken as 0.4</a:t>
            </a:r>
            <a:r>
              <a:rPr lang="en-US" i="1" dirty="0"/>
              <a:t>S</a:t>
            </a:r>
            <a:r>
              <a:rPr lang="en-US" i="1" baseline="-25000" dirty="0"/>
              <a:t>DS</a:t>
            </a:r>
            <a:r>
              <a:rPr lang="en-US" dirty="0"/>
              <a:t>) to the acceleration at the roof (taken as 1.2</a:t>
            </a:r>
            <a:r>
              <a:rPr lang="en-US" i="1" dirty="0"/>
              <a:t>S</a:t>
            </a:r>
            <a:r>
              <a:rPr lang="en-US" i="1" baseline="-25000" dirty="0"/>
              <a:t>DS</a:t>
            </a:r>
            <a:r>
              <a:rPr lang="en-US" dirty="0"/>
              <a:t>).  The ground acceleration (0.4</a:t>
            </a:r>
            <a:r>
              <a:rPr lang="en-US" i="1" dirty="0"/>
              <a:t>S</a:t>
            </a:r>
            <a:r>
              <a:rPr lang="en-US" i="1" baseline="-25000" dirty="0"/>
              <a:t>DS</a:t>
            </a:r>
            <a:r>
              <a:rPr lang="en-US" dirty="0"/>
              <a:t>) is intended to be the same acceleration used as design input for the structure itself, including site effects.  The roof acceleration is established as three times the input ground acceleration based on examination of recorded in-structure acceleration data for short and moderate height structures in response to large California earthquakes.  The</a:t>
            </a:r>
            <a:r>
              <a:rPr lang="en-US" baseline="0" dirty="0"/>
              <a:t> minimum and maximum acceleration limits of Equations 13.3-2 and 13.3-3 are shown.  Two nonstructural components are shown. Component “A” is attached at the second floor at a height of Z</a:t>
            </a:r>
            <a:r>
              <a:rPr lang="en-US" baseline="-25000" dirty="0"/>
              <a:t>A</a:t>
            </a:r>
            <a:r>
              <a:rPr lang="en-US" baseline="0" dirty="0"/>
              <a:t>.  Component “B”, while at the 4</a:t>
            </a:r>
            <a:r>
              <a:rPr lang="en-US" baseline="30000" dirty="0"/>
              <a:t>th</a:t>
            </a:r>
            <a:r>
              <a:rPr lang="en-US" baseline="0" dirty="0"/>
              <a:t> floor level, is suspended from the floor above.  The shaking intensity it will experience is associated with the 5</a:t>
            </a:r>
            <a:r>
              <a:rPr lang="en-US" baseline="30000" dirty="0"/>
              <a:t>th</a:t>
            </a:r>
            <a:r>
              <a:rPr lang="en-US" baseline="0" dirty="0"/>
              <a:t> floor, at a height of Z</a:t>
            </a:r>
            <a:r>
              <a:rPr lang="en-US" baseline="-25000" dirty="0"/>
              <a:t>B</a:t>
            </a:r>
            <a:r>
              <a:rPr lang="en-US" baseline="0" dirty="0"/>
              <a:t>. </a:t>
            </a:r>
            <a:endParaRPr lang="en-US" dirty="0"/>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20</a:t>
            </a:fld>
            <a:endParaRPr lang="en-US" dirty="0"/>
          </a:p>
        </p:txBody>
      </p:sp>
    </p:spTree>
    <p:extLst>
      <p:ext uri="{BB962C8B-B14F-4D97-AF65-F5344CB8AC3E}">
        <p14:creationId xmlns:p14="http://schemas.microsoft.com/office/powerpoint/2010/main" val="25922697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graphic provides</a:t>
            </a:r>
            <a:r>
              <a:rPr lang="en-US" baseline="0" dirty="0"/>
              <a:t> other examples of how the location of the point of attachment of  nonstructural component to the building influences the value of the factor z/h in the Equation 13.3-1, using an elevation of a 5-story building. I</a:t>
            </a:r>
            <a:r>
              <a:rPr lang="en-US" dirty="0"/>
              <a:t>n this example, floors are equally spaced with a story height of </a:t>
            </a:r>
            <a:r>
              <a:rPr lang="en-US" i="1" dirty="0"/>
              <a:t>h</a:t>
            </a:r>
            <a:r>
              <a:rPr lang="en-US" dirty="0"/>
              <a:t>/5.</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21</a:t>
            </a:fld>
            <a:endParaRPr lang="en-US" dirty="0"/>
          </a:p>
        </p:txBody>
      </p:sp>
    </p:spTree>
    <p:extLst>
      <p:ext uri="{BB962C8B-B14F-4D97-AF65-F5344CB8AC3E}">
        <p14:creationId xmlns:p14="http://schemas.microsoft.com/office/powerpoint/2010/main" val="1953042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508A notes:  This slide discusses Equation 13.3-4, which permits an alternate determination of the component design forced based on the dynamic properties of the structure.  </a:t>
            </a:r>
          </a:p>
          <a:p>
            <a:endParaRPr lang="en-US" dirty="0"/>
          </a:p>
          <a:p>
            <a:r>
              <a:rPr lang="en-US" dirty="0"/>
              <a:t>To use the equation, a modal analysis of the structure must be performed satisfying modal analysis procedures described in Chapter 12 of ASCE/SEI 7-10 including scaling of results assuming </a:t>
            </a:r>
            <a:r>
              <a:rPr lang="en-US" i="1" dirty="0"/>
              <a:t>R</a:t>
            </a:r>
            <a:r>
              <a:rPr lang="en-US" dirty="0"/>
              <a:t> = 1. Significant nonstructural items can be included in the modal analysis model. If the nonstructural item is included the value of </a:t>
            </a:r>
            <a:r>
              <a:rPr lang="en-US" i="1" dirty="0"/>
              <a:t>a</a:t>
            </a:r>
            <a:r>
              <a:rPr lang="en-US" i="1" baseline="-25000" dirty="0"/>
              <a:t>p</a:t>
            </a:r>
            <a:r>
              <a:rPr lang="en-US" dirty="0"/>
              <a:t> can also be determined in the analysis. However </a:t>
            </a:r>
            <a:r>
              <a:rPr lang="en-US" i="1" dirty="0"/>
              <a:t>a</a:t>
            </a:r>
            <a:r>
              <a:rPr lang="en-US" i="1" baseline="-25000" dirty="0"/>
              <a:t>p</a:t>
            </a:r>
            <a:r>
              <a:rPr lang="en-US" dirty="0"/>
              <a:t> cannot be taken as less than 1.0.  Use of this equation can sometimes lead to significantly lower </a:t>
            </a:r>
            <a:r>
              <a:rPr lang="en-US" i="1" dirty="0"/>
              <a:t>Fp</a:t>
            </a:r>
            <a:r>
              <a:rPr lang="en-US" dirty="0"/>
              <a:t> values than Equation 13.3-1 especially in the middle and upper levels of moment frame building with 3 or more stories but requires much more computational effort , which often is impractical.</a:t>
            </a:r>
          </a:p>
          <a:p>
            <a:endParaRPr lang="en-US" dirty="0"/>
          </a:p>
          <a:p>
            <a:r>
              <a:rPr lang="en-US" dirty="0"/>
              <a:t>Where seismic response history analysis is used with at least seven ground motions, a</a:t>
            </a:r>
            <a:r>
              <a:rPr lang="en-US" baseline="-25000" dirty="0"/>
              <a:t>i</a:t>
            </a:r>
            <a:r>
              <a:rPr lang="en-US" dirty="0"/>
              <a:t> is taken as the average of the maximum accelerations. When less than seven ground motions are used, the maximum acceleration value for each floor is the maximum value obtained from the ground motions analyzed.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22</a:t>
            </a:fld>
            <a:endParaRPr lang="en-US" dirty="0"/>
          </a:p>
        </p:txBody>
      </p:sp>
    </p:spTree>
    <p:extLst>
      <p:ext uri="{BB962C8B-B14F-4D97-AF65-F5344CB8AC3E}">
        <p14:creationId xmlns:p14="http://schemas.microsoft.com/office/powerpoint/2010/main" val="3574245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508A notes:  The use of floor response spectra for determination of the seismic design force is now explicitly permitted (ASCE/SEI 7-16 Sec. 13.3.1.4.1).  Application of this approach requires that a floor response spectrum be calculated for the design earthquake at each level of the structure, based on a seismic response history analysis performed in accordance with ASCE/SEI 7-10 Section 12.9 or in accordance with the procedures in ASCE/SEI 7-10 Chapters 16, 17 or 18.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23</a:t>
            </a:fld>
            <a:endParaRPr lang="en-US" dirty="0"/>
          </a:p>
        </p:txBody>
      </p:sp>
    </p:spTree>
    <p:extLst>
      <p:ext uri="{BB962C8B-B14F-4D97-AF65-F5344CB8AC3E}">
        <p14:creationId xmlns:p14="http://schemas.microsoft.com/office/powerpoint/2010/main" val="1209120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508A</a:t>
            </a:r>
            <a:r>
              <a:rPr lang="en-US" baseline="0" dirty="0"/>
              <a:t> notes.  This slide discusses t</a:t>
            </a:r>
            <a:r>
              <a:rPr lang="en-US" dirty="0"/>
              <a:t>he use of floor response spectra for determination of the seismic design force, which is now explicitly permitted (ASCE/SEI 7-10 Sec. 13.3.1.4.1).  The graph used for determining the dynamic amplification</a:t>
            </a:r>
            <a:r>
              <a:rPr lang="en-US" baseline="0" dirty="0"/>
              <a:t> factor, </a:t>
            </a:r>
            <a:r>
              <a:rPr lang="en-US" i="1" baseline="0" dirty="0"/>
              <a:t>D</a:t>
            </a:r>
            <a:r>
              <a:rPr lang="en-US" i="1" baseline="-25000" dirty="0"/>
              <a:t>AF</a:t>
            </a:r>
            <a:r>
              <a:rPr lang="en-US" baseline="0" dirty="0"/>
              <a:t>, is shown,  </a:t>
            </a:r>
            <a:r>
              <a:rPr lang="en-US" dirty="0"/>
              <a:t>Application of this approach requires that a floor response spectrum be calculated for the design earthquake at each level of the structure, based on a seismic response history analysis performed in accordance with ASCE/SEI 7-10 Section 12.9 or in accordance with the procedures in ASCE/SEI 7-10 Chapters 16, 17 or 18.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24</a:t>
            </a:fld>
            <a:endParaRPr lang="en-US" dirty="0"/>
          </a:p>
        </p:txBody>
      </p:sp>
    </p:spTree>
    <p:extLst>
      <p:ext uri="{BB962C8B-B14F-4D97-AF65-F5344CB8AC3E}">
        <p14:creationId xmlns:p14="http://schemas.microsoft.com/office/powerpoint/2010/main" val="2022026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slide</a:t>
            </a:r>
            <a:r>
              <a:rPr lang="en-US" baseline="0" dirty="0"/>
              <a:t> discusses how the earthquake loads on nonstructural components are combined with other loads to determine load effects.  Horizontal earthquake load effects are taken as the equivalent static force, F</a:t>
            </a:r>
            <a:r>
              <a:rPr lang="en-US" baseline="-25000" dirty="0"/>
              <a:t>p</a:t>
            </a:r>
            <a:r>
              <a:rPr lang="en-US" baseline="0" dirty="0"/>
              <a:t>, which may vary depending on the height of the component in the building   The vertical earthquake effect is taken as a fraction of the short-period ground acceleration time the dead weight of the component.</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25</a:t>
            </a:fld>
            <a:endParaRPr lang="en-US" dirty="0"/>
          </a:p>
        </p:txBody>
      </p:sp>
    </p:spTree>
    <p:extLst>
      <p:ext uri="{BB962C8B-B14F-4D97-AF65-F5344CB8AC3E}">
        <p14:creationId xmlns:p14="http://schemas.microsoft.com/office/powerpoint/2010/main" val="17436333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photo shows flexible pipe connections at a rooftop expansion joint.</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This slide provides an overview of the displacement requirements for nonstructural components.  Components connected to the structure at different levels and components connected to multiple structures are subject to the requirements.  The photo on the right shows flexible pipe connections at a rooftop expansion joint.</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26</a:t>
            </a:fld>
            <a:endParaRPr lang="en-US" dirty="0"/>
          </a:p>
        </p:txBody>
      </p:sp>
    </p:spTree>
    <p:extLst>
      <p:ext uri="{BB962C8B-B14F-4D97-AF65-F5344CB8AC3E}">
        <p14:creationId xmlns:p14="http://schemas.microsoft.com/office/powerpoint/2010/main" val="8922248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508A notes.</a:t>
            </a:r>
            <a:r>
              <a:rPr lang="en-US" baseline="0" dirty="0"/>
              <a:t>  This slide discusses the options available for calculating seismic relative displacements at the design earthquake level. The displacement demands can be based on building specific or generic building information.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27</a:t>
            </a:fld>
            <a:endParaRPr lang="en-US" dirty="0"/>
          </a:p>
        </p:txBody>
      </p:sp>
    </p:spTree>
    <p:extLst>
      <p:ext uri="{BB962C8B-B14F-4D97-AF65-F5344CB8AC3E}">
        <p14:creationId xmlns:p14="http://schemas.microsoft.com/office/powerpoint/2010/main" val="8922248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This slide identifies cases where design displacements is required for architectural and mechanical components.  In some cases, the forces in the attachment to the structure are governed by forces generated when the relative displacement is imposed on the component.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28</a:t>
            </a:fld>
            <a:endParaRPr lang="en-US" dirty="0"/>
          </a:p>
        </p:txBody>
      </p:sp>
    </p:spTree>
    <p:extLst>
      <p:ext uri="{BB962C8B-B14F-4D97-AF65-F5344CB8AC3E}">
        <p14:creationId xmlns:p14="http://schemas.microsoft.com/office/powerpoint/2010/main" val="8922248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slide shows</a:t>
            </a:r>
            <a:r>
              <a:rPr lang="en-US" baseline="0" dirty="0"/>
              <a:t> the formula for calculating seismic relative displacements.  The</a:t>
            </a:r>
            <a:r>
              <a:rPr lang="en-US" dirty="0"/>
              <a:t> displacement calculated for the structure is multiplied by the Importance factor of the structure to obtain the</a:t>
            </a:r>
            <a:r>
              <a:rPr lang="en-US" baseline="0" dirty="0"/>
              <a:t> relative displacement demand.  It is not modified by the component importance factor. </a:t>
            </a:r>
            <a:r>
              <a:rPr lang="en-US" dirty="0"/>
              <a:t>Glazing acceptance criteria is set forth in ASCE/SEI 7-10 Section 13.9.  Except for glazing, no specific displacement acceptance criteria is provided.</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29</a:t>
            </a:fld>
            <a:endParaRPr lang="en-US" dirty="0"/>
          </a:p>
        </p:txBody>
      </p:sp>
    </p:spTree>
    <p:extLst>
      <p:ext uri="{BB962C8B-B14F-4D97-AF65-F5344CB8AC3E}">
        <p14:creationId xmlns:p14="http://schemas.microsoft.com/office/powerpoint/2010/main" val="1119193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An image of a</a:t>
            </a:r>
            <a:r>
              <a:rPr lang="en-US" baseline="0" dirty="0"/>
              <a:t> suspended mechanical unit that fell to the floor in an earthquake.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a:t>
            </a:r>
            <a:r>
              <a:rPr lang="en-US" baseline="0" dirty="0"/>
              <a:t> sl</a:t>
            </a:r>
            <a:r>
              <a:rPr lang="en-US" dirty="0"/>
              <a:t>ide, consists text on the left and an image of a</a:t>
            </a:r>
            <a:r>
              <a:rPr lang="en-US" baseline="0" dirty="0"/>
              <a:t> suspended mechanical unit that fell to the floor in an earthquake. The slide describes the way nonstructural components classified and factors that influence the seismic requirements.</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earliest code requirements for nonstructural components are</a:t>
            </a:r>
            <a:r>
              <a:rPr lang="en-US" baseline="0" dirty="0"/>
              <a:t> found in an Appendix of the 1927 Uniform Building Code.  The requirements have evolved over time to reflect changes in the nonstructural systems found in buildings and advances in earthquake engineering. </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a:t>
            </a:fld>
            <a:endParaRPr lang="en-US" dirty="0"/>
          </a:p>
        </p:txBody>
      </p:sp>
    </p:spTree>
    <p:extLst>
      <p:ext uri="{BB962C8B-B14F-4D97-AF65-F5344CB8AC3E}">
        <p14:creationId xmlns:p14="http://schemas.microsoft.com/office/powerpoint/2010/main" val="14774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The photo</a:t>
            </a:r>
            <a:r>
              <a:rPr lang="en-US" baseline="0" dirty="0"/>
              <a:t> shows stairs that were rendered unusable by relative displacements. </a:t>
            </a:r>
          </a:p>
          <a:p>
            <a:endParaRPr lang="en-US" dirty="0"/>
          </a:p>
          <a:p>
            <a:r>
              <a:rPr lang="en-US" dirty="0"/>
              <a:t>Except for glazing, no specific displacement acceptance criteria is provided.   Damage to the component is permissible if the component can</a:t>
            </a:r>
            <a:r>
              <a:rPr lang="en-US" baseline="0" dirty="0"/>
              <a:t> still meet it’s performance objective.  </a:t>
            </a:r>
            <a:r>
              <a:rPr lang="en-US" dirty="0"/>
              <a:t>The photo</a:t>
            </a:r>
            <a:r>
              <a:rPr lang="en-US" baseline="0" dirty="0"/>
              <a:t> to the right shows stairs that were rendered unusable by relative displacements.  This level of damage is not acceptable.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30</a:t>
            </a:fld>
            <a:endParaRPr lang="en-US" dirty="0"/>
          </a:p>
        </p:txBody>
      </p:sp>
    </p:spTree>
    <p:extLst>
      <p:ext uri="{BB962C8B-B14F-4D97-AF65-F5344CB8AC3E}">
        <p14:creationId xmlns:p14="http://schemas.microsoft.com/office/powerpoint/2010/main" val="2643076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b="0" i="0" u="none" strike="noStrike" kern="1200" baseline="0" dirty="0">
                <a:solidFill>
                  <a:schemeClr val="tx1"/>
                </a:solidFill>
                <a:latin typeface="Arial" pitchFamily="34" charset="0"/>
                <a:ea typeface="+mn-ea"/>
                <a:cs typeface="+mn-cs"/>
              </a:rPr>
              <a:t>This drawing shows an elevation of an exterior wall, consisting of a glazing system supported by rigid precast concrete spandrels.  </a:t>
            </a:r>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Where nonstructural components are supported between, rather than at, structural levels, as frequently occurs for glazing systems, partitions, stairs, veneers, and mechanical and electrical distributed systems, the height over which the displacement demand, </a:t>
            </a:r>
            <a:r>
              <a:rPr lang="en-US" sz="1100" b="0" i="1" u="none" strike="noStrike" kern="1200" baseline="0" dirty="0">
                <a:solidFill>
                  <a:schemeClr val="tx1"/>
                </a:solidFill>
                <a:latin typeface="Arial" pitchFamily="34" charset="0"/>
                <a:ea typeface="+mn-ea"/>
                <a:cs typeface="+mn-cs"/>
              </a:rPr>
              <a:t>Dp</a:t>
            </a:r>
            <a:r>
              <a:rPr lang="en-US" sz="1100" b="0" i="0" u="none" strike="noStrike" kern="1200" baseline="0" dirty="0">
                <a:solidFill>
                  <a:schemeClr val="tx1"/>
                </a:solidFill>
                <a:latin typeface="Arial" pitchFamily="34" charset="0"/>
                <a:ea typeface="+mn-ea"/>
                <a:cs typeface="+mn-cs"/>
              </a:rPr>
              <a:t>, must be accommodated may be less than the story height, </a:t>
            </a:r>
            <a:r>
              <a:rPr lang="en-US" sz="1100" b="0" i="1" u="none" strike="noStrike" kern="1200" baseline="0" dirty="0">
                <a:solidFill>
                  <a:schemeClr val="tx1"/>
                </a:solidFill>
                <a:latin typeface="Arial" pitchFamily="34" charset="0"/>
                <a:ea typeface="+mn-ea"/>
                <a:cs typeface="+mn-cs"/>
              </a:rPr>
              <a:t>hsx</a:t>
            </a:r>
            <a:r>
              <a:rPr lang="en-US" sz="1100" b="0" i="0" u="none" strike="noStrike" kern="1200" baseline="0" dirty="0">
                <a:solidFill>
                  <a:schemeClr val="tx1"/>
                </a:solidFill>
                <a:latin typeface="Arial" pitchFamily="34" charset="0"/>
                <a:ea typeface="+mn-ea"/>
                <a:cs typeface="+mn-cs"/>
              </a:rPr>
              <a:t>, and should be considered carefully.  In this example of an exterior wall with glazing sandwiched between rigid precast concrete panels, the glazing system is subjected to the full story drift, </a:t>
            </a:r>
            <a:r>
              <a:rPr lang="en-US" sz="1100" b="0" i="1" u="none" strike="noStrike" kern="1200" baseline="0" dirty="0">
                <a:solidFill>
                  <a:schemeClr val="tx1"/>
                </a:solidFill>
                <a:latin typeface="Arial" pitchFamily="34" charset="0"/>
                <a:ea typeface="+mn-ea"/>
                <a:cs typeface="+mn-cs"/>
              </a:rPr>
              <a:t>Dp</a:t>
            </a:r>
            <a:r>
              <a:rPr lang="en-US" sz="1100" b="0" i="0" u="none" strike="noStrike" kern="1200" baseline="0" dirty="0">
                <a:solidFill>
                  <a:schemeClr val="tx1"/>
                </a:solidFill>
                <a:latin typeface="Arial" pitchFamily="34" charset="0"/>
                <a:ea typeface="+mn-ea"/>
                <a:cs typeface="+mn-cs"/>
              </a:rPr>
              <a:t>, although its height (</a:t>
            </a:r>
            <a:r>
              <a:rPr lang="en-US" sz="1100" b="0" i="1" u="none" strike="noStrike" kern="1200" baseline="0" dirty="0">
                <a:solidFill>
                  <a:schemeClr val="tx1"/>
                </a:solidFill>
                <a:latin typeface="Arial" pitchFamily="34" charset="0"/>
                <a:ea typeface="+mn-ea"/>
                <a:cs typeface="+mn-cs"/>
              </a:rPr>
              <a:t>hx </a:t>
            </a:r>
            <a:r>
              <a:rPr lang="en-US" sz="1100" b="0" i="0" u="none" strike="noStrike" kern="1200" baseline="0" dirty="0">
                <a:solidFill>
                  <a:schemeClr val="tx1"/>
                </a:solidFill>
                <a:latin typeface="Arial" pitchFamily="34" charset="0"/>
                <a:ea typeface="+mn-ea"/>
                <a:cs typeface="+mn-cs"/>
              </a:rPr>
              <a:t>− </a:t>
            </a:r>
            <a:r>
              <a:rPr lang="en-US" sz="1100" b="0" i="1" u="none" strike="noStrike" kern="1200" baseline="0" dirty="0">
                <a:solidFill>
                  <a:schemeClr val="tx1"/>
                </a:solidFill>
                <a:latin typeface="Arial" pitchFamily="34" charset="0"/>
                <a:ea typeface="+mn-ea"/>
                <a:cs typeface="+mn-cs"/>
              </a:rPr>
              <a:t>hy</a:t>
            </a:r>
            <a:r>
              <a:rPr lang="en-US" sz="1100" b="0" i="0" u="none" strike="noStrike" kern="1200" baseline="0" dirty="0">
                <a:solidFill>
                  <a:schemeClr val="tx1"/>
                </a:solidFill>
                <a:latin typeface="Arial" pitchFamily="34" charset="0"/>
                <a:ea typeface="+mn-ea"/>
                <a:cs typeface="+mn-cs"/>
              </a:rPr>
              <a:t>) is only a fraction of the story height. The design drift must be accommodated by anchorage of the glazing unit, the joint between the precast spandrel and the glazing unit, or some combination of the two.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31</a:t>
            </a:fld>
            <a:endParaRPr lang="en-US" dirty="0"/>
          </a:p>
        </p:txBody>
      </p:sp>
    </p:spTree>
    <p:extLst>
      <p:ext uri="{BB962C8B-B14F-4D97-AF65-F5344CB8AC3E}">
        <p14:creationId xmlns:p14="http://schemas.microsoft.com/office/powerpoint/2010/main" val="30267255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i="0" dirty="0"/>
              <a:t>This slide discusses how seismic loads on nonstructural components are combined with other loads using load combinations.</a:t>
            </a:r>
            <a:r>
              <a:rPr lang="en-US" i="0" baseline="0" dirty="0"/>
              <a:t> The seismic design force on the component, </a:t>
            </a:r>
            <a:r>
              <a:rPr lang="en-US" i="0" dirty="0"/>
              <a:t> </a:t>
            </a:r>
            <a:r>
              <a:rPr lang="en-US" i="1" dirty="0"/>
              <a:t>F</a:t>
            </a:r>
            <a:r>
              <a:rPr lang="en-US" i="1" baseline="-25000" dirty="0"/>
              <a:t>p</a:t>
            </a:r>
            <a:r>
              <a:rPr lang="en-US" dirty="0"/>
              <a:t>, is required to be combined with other loads as set forth in ASCE/SEI 7-10 Section 12.4.  To use Section 12.4, there are certain items that need to be defined and these include </a:t>
            </a:r>
            <a:r>
              <a:rPr lang="en-US" i="1" dirty="0"/>
              <a:t>E</a:t>
            </a:r>
            <a:r>
              <a:rPr lang="en-US" i="1" baseline="-25000" dirty="0"/>
              <a:t>h</a:t>
            </a:r>
            <a:r>
              <a:rPr lang="en-US" i="1" dirty="0"/>
              <a:t>, E</a:t>
            </a:r>
            <a:r>
              <a:rPr lang="en-US" i="1" baseline="-25000" dirty="0"/>
              <a:t>v</a:t>
            </a:r>
            <a:r>
              <a:rPr lang="en-US" i="1" dirty="0"/>
              <a:t>, </a:t>
            </a:r>
            <a:r>
              <a:rPr lang="en-US" i="1" dirty="0">
                <a:sym typeface="Symbol" pitchFamily="18" charset="2"/>
              </a:rPr>
              <a:t></a:t>
            </a:r>
            <a:r>
              <a:rPr lang="en-US" dirty="0">
                <a:sym typeface="Symbol" pitchFamily="18" charset="2"/>
              </a:rPr>
              <a:t> </a:t>
            </a:r>
            <a:r>
              <a:rPr lang="en-US" dirty="0"/>
              <a:t>and </a:t>
            </a:r>
            <a:r>
              <a:rPr lang="en-US" i="1" dirty="0">
                <a:cs typeface="Arial" charset="0"/>
              </a:rPr>
              <a:t>Ω</a:t>
            </a:r>
            <a:r>
              <a:rPr lang="en-US" i="1" baseline="-25000" dirty="0">
                <a:cs typeface="Arial" charset="0"/>
              </a:rPr>
              <a:t>o</a:t>
            </a:r>
            <a:r>
              <a:rPr lang="en-US" dirty="0"/>
              <a:t>.</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32</a:t>
            </a:fld>
            <a:endParaRPr lang="en-US" dirty="0"/>
          </a:p>
        </p:txBody>
      </p:sp>
    </p:spTree>
    <p:extLst>
      <p:ext uri="{BB962C8B-B14F-4D97-AF65-F5344CB8AC3E}">
        <p14:creationId xmlns:p14="http://schemas.microsoft.com/office/powerpoint/2010/main" val="15276133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slide discusses the requirements in Section 13.4 for attachment</a:t>
            </a:r>
            <a:r>
              <a:rPr lang="en-US" baseline="0" dirty="0"/>
              <a:t> of nonstructural components to the structure. T</a:t>
            </a:r>
            <a:r>
              <a:rPr lang="en-US" dirty="0"/>
              <a:t>he goal of this section is to ensure that attachments</a:t>
            </a:r>
            <a:r>
              <a:rPr lang="en-US" baseline="0" dirty="0"/>
              <a:t> such a</a:t>
            </a:r>
            <a:r>
              <a:rPr lang="en-US" dirty="0"/>
              <a:t>s</a:t>
            </a:r>
            <a:r>
              <a:rPr lang="en-US" baseline="0" dirty="0"/>
              <a:t> anchor bolts</a:t>
            </a:r>
            <a:r>
              <a:rPr lang="en-US" dirty="0"/>
              <a:t> exhibit ductile behavior or provide a specified degree of excess strength. The requirements for anchorage to concrete and masonry were revised in the 2010 and 2016 editions of the ASCE</a:t>
            </a:r>
            <a:r>
              <a:rPr lang="en-US" baseline="0" dirty="0"/>
              <a:t> 7</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33</a:t>
            </a:fld>
            <a:endParaRPr lang="en-US" dirty="0"/>
          </a:p>
        </p:txBody>
      </p:sp>
    </p:spTree>
    <p:extLst>
      <p:ext uri="{BB962C8B-B14F-4D97-AF65-F5344CB8AC3E}">
        <p14:creationId xmlns:p14="http://schemas.microsoft.com/office/powerpoint/2010/main" val="1325025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 this slide, the</a:t>
            </a:r>
            <a:r>
              <a:rPr lang="en-US" baseline="0" dirty="0"/>
              <a:t> special requirements for attachment of components to concrete an masonry are summarized.  Attachments must be designed to behave in a ductile manner or be designed for amplified forces.</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34</a:t>
            </a:fld>
            <a:endParaRPr lang="en-US" dirty="0"/>
          </a:p>
        </p:txBody>
      </p:sp>
    </p:spTree>
    <p:extLst>
      <p:ext uri="{BB962C8B-B14F-4D97-AF65-F5344CB8AC3E}">
        <p14:creationId xmlns:p14="http://schemas.microsoft.com/office/powerpoint/2010/main" val="31642416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 this slide, the</a:t>
            </a:r>
            <a:r>
              <a:rPr lang="en-US" baseline="0" dirty="0"/>
              <a:t> requirements for attachment of components to concrete an masonry using post installed anchors are summarized.  Power actuated fasteners are not permitted in high seismic risk regions  except in special cases where the applied loads are low.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35</a:t>
            </a:fld>
            <a:endParaRPr lang="en-US" dirty="0"/>
          </a:p>
        </p:txBody>
      </p:sp>
    </p:spTree>
    <p:extLst>
      <p:ext uri="{BB962C8B-B14F-4D97-AF65-F5344CB8AC3E}">
        <p14:creationId xmlns:p14="http://schemas.microsoft.com/office/powerpoint/2010/main" val="31642416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slide contains a partial list</a:t>
            </a:r>
            <a:r>
              <a:rPr lang="en-US" baseline="0" dirty="0"/>
              <a:t> of architectural components included in ASCE/SEI 7 Table 13.5-1, and an image of a large interior workspace. </a:t>
            </a:r>
          </a:p>
          <a:p>
            <a:endParaRPr lang="en-US" baseline="0" dirty="0"/>
          </a:p>
          <a:p>
            <a:r>
              <a:rPr lang="en-US" dirty="0"/>
              <a:t>The requirements are intended to apply only to permanently attached components – not to furnishings, temporary items, or mobile units.  Furnishings such as tables, chairs, and desks may shift but generally pose minimal hazards provided they do not obstruct emergency egress routes.  Storage cabinets, tall bookshelves, and other items of significant mass are not exempt and must be anchored or braced in accordance with ASCE/SEI 7.</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36</a:t>
            </a:fld>
            <a:endParaRPr lang="en-US" dirty="0"/>
          </a:p>
        </p:txBody>
      </p:sp>
    </p:spTree>
    <p:extLst>
      <p:ext uri="{BB962C8B-B14F-4D97-AF65-F5344CB8AC3E}">
        <p14:creationId xmlns:p14="http://schemas.microsoft.com/office/powerpoint/2010/main" val="3559880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slide lists</a:t>
            </a:r>
            <a:r>
              <a:rPr lang="en-US" baseline="0" dirty="0"/>
              <a:t> some of the sections in ASCE/SEI 7 Section 13.5 that contain specific design requirements for architectural components.. </a:t>
            </a:r>
            <a:endParaRPr lang="en-US" dirty="0"/>
          </a:p>
          <a:p>
            <a:endParaRPr lang="en-US" dirty="0"/>
          </a:p>
          <a:p>
            <a:r>
              <a:rPr lang="en-US" dirty="0"/>
              <a:t>The requirements of Section 13.5 are intended to reduce property damage and life-safety hazards posed by architectural components due to loss of stability or integrity.  Architectural components may pose a direct falling hazard to building occupants or to people outside the building (as in the case of parapets, exterior cladding, and glazing).  Failure or displacement of interior components (such as partitions and ceiling systems in exits and stairwells) may block egress.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37</a:t>
            </a:fld>
            <a:endParaRPr lang="en-US" dirty="0"/>
          </a:p>
        </p:txBody>
      </p:sp>
    </p:spTree>
    <p:extLst>
      <p:ext uri="{BB962C8B-B14F-4D97-AF65-F5344CB8AC3E}">
        <p14:creationId xmlns:p14="http://schemas.microsoft.com/office/powerpoint/2010/main" val="26241189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This slide describes new requirements for acoustical tile or lay0in panel ceilings in regions of high seismic risk.  The perimeter supporting clips may no be substituted for the 2 inch wide supporting element, provided they meet certain criteria.</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38</a:t>
            </a:fld>
            <a:endParaRPr lang="en-US" dirty="0"/>
          </a:p>
        </p:txBody>
      </p:sp>
    </p:spTree>
    <p:extLst>
      <p:ext uri="{BB962C8B-B14F-4D97-AF65-F5344CB8AC3E}">
        <p14:creationId xmlns:p14="http://schemas.microsoft.com/office/powerpoint/2010/main" val="20485052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This slide describes the requirements for perimeter ceiling clips.  The clips must be qualified by test and must installed around the entire perimeter of the ceiling.  Clearance and attachment requirements are described.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39</a:t>
            </a:fld>
            <a:endParaRPr lang="en-US" dirty="0"/>
          </a:p>
        </p:txBody>
      </p:sp>
    </p:spTree>
    <p:extLst>
      <p:ext uri="{BB962C8B-B14F-4D97-AF65-F5344CB8AC3E}">
        <p14:creationId xmlns:p14="http://schemas.microsoft.com/office/powerpoint/2010/main" val="3627570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ASCE 7-10 including Supplement 1 are incorporated in the 2015 NEHRP Recommended Provisions by reference.</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Chapter 13 of ASCE/SEI 7-10  also references other Chapters of ASCE 7 for its provisions. For example, it references Chapter 11 for ground motions. Of special interest is the reference to Section 12.11.2  Anchorage of Concrete and Masonry Structural Walls. It references Section 12.11.2 for the application connection requirements of nonstructural concrete and masonry walls for buildings with flexible diaphragms.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The reason Section 12.11.2 is listed is because code users are often confused about what design forces should be applied to structural walls out-of-plane and this is the section that Ch. 13 refers the user to for concrete and masonry walls.</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itchFamily="34" charset="0"/>
                <a:ea typeface="+mn-ea"/>
                <a:cs typeface="+mn-cs"/>
              </a:rPr>
              <a:t>All equation numbers in this presentation are from ASCE/SEI 7-10 including Supplement 1, unless otherwise noted</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a:t>
            </a:fld>
            <a:endParaRPr lang="en-US" dirty="0"/>
          </a:p>
        </p:txBody>
      </p:sp>
    </p:spTree>
    <p:extLst>
      <p:ext uri="{BB962C8B-B14F-4D97-AF65-F5344CB8AC3E}">
        <p14:creationId xmlns:p14="http://schemas.microsoft.com/office/powerpoint/2010/main" val="40636203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The image shows precast concrete wall panel connections utilizing threaded steel rods.</a:t>
            </a:r>
          </a:p>
          <a:p>
            <a:endParaRPr lang="en-US" baseline="0" dirty="0"/>
          </a:p>
          <a:p>
            <a:r>
              <a:rPr lang="en-US" baseline="0" dirty="0"/>
              <a:t>This slide introduces requirements for certain types rod connections for exterior wall panels, when story drift is provided by sliding or bending of threaded steel rods.  The image to the right shows precast concrete wall panel connections utilizing threaded steel rods.  The rods to the right fractured during the 1994 Northridge earthquake.</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40</a:t>
            </a:fld>
            <a:endParaRPr lang="en-US" dirty="0"/>
          </a:p>
        </p:txBody>
      </p:sp>
    </p:spTree>
    <p:extLst>
      <p:ext uri="{BB962C8B-B14F-4D97-AF65-F5344CB8AC3E}">
        <p14:creationId xmlns:p14="http://schemas.microsoft.com/office/powerpoint/2010/main" val="19198881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This slide shows requirements the material requirements for threaded steel rods.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41</a:t>
            </a:fld>
            <a:endParaRPr lang="en-US" dirty="0"/>
          </a:p>
        </p:txBody>
      </p:sp>
    </p:spTree>
    <p:extLst>
      <p:ext uri="{BB962C8B-B14F-4D97-AF65-F5344CB8AC3E}">
        <p14:creationId xmlns:p14="http://schemas.microsoft.com/office/powerpoint/2010/main" val="19198881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This slide covers requirements for connections for exterior wall panels, when story drift is accommodated by sliding.</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42</a:t>
            </a:fld>
            <a:endParaRPr lang="en-US" dirty="0"/>
          </a:p>
        </p:txBody>
      </p:sp>
    </p:spTree>
    <p:extLst>
      <p:ext uri="{BB962C8B-B14F-4D97-AF65-F5344CB8AC3E}">
        <p14:creationId xmlns:p14="http://schemas.microsoft.com/office/powerpoint/2010/main" val="19198881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This slide covers requirements for connections for exterior wall panels, when story drift is accommodated by bending of the rod.</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43</a:t>
            </a:fld>
            <a:endParaRPr lang="en-US" dirty="0"/>
          </a:p>
        </p:txBody>
      </p:sp>
    </p:spTree>
    <p:extLst>
      <p:ext uri="{BB962C8B-B14F-4D97-AF65-F5344CB8AC3E}">
        <p14:creationId xmlns:p14="http://schemas.microsoft.com/office/powerpoint/2010/main" val="19198881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slide discusses</a:t>
            </a:r>
            <a:r>
              <a:rPr lang="en-US" baseline="0" dirty="0"/>
              <a:t> </a:t>
            </a:r>
            <a:r>
              <a:rPr lang="en-US" dirty="0"/>
              <a:t>egress stair systems and ramps that are not integral with the building structure.  Seismic</a:t>
            </a:r>
            <a:r>
              <a:rPr lang="en-US" baseline="0" dirty="0"/>
              <a:t> provisions for egress stairs were added in ASCE/SEI 7-16.  It</a:t>
            </a:r>
            <a:r>
              <a:rPr lang="en-US" dirty="0"/>
              <a:t> is assumed that the seismic resistance of egress stairs integral with the structural system is addressed in the overall building design.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44</a:t>
            </a:fld>
            <a:endParaRPr lang="en-US" dirty="0"/>
          </a:p>
        </p:txBody>
      </p:sp>
    </p:spTree>
    <p:extLst>
      <p:ext uri="{BB962C8B-B14F-4D97-AF65-F5344CB8AC3E}">
        <p14:creationId xmlns:p14="http://schemas.microsoft.com/office/powerpoint/2010/main" val="24326731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slide provides</a:t>
            </a:r>
            <a:r>
              <a:rPr lang="en-US" baseline="0" dirty="0"/>
              <a:t> additional information on seismic design of </a:t>
            </a:r>
            <a:r>
              <a:rPr lang="en-US" dirty="0"/>
              <a:t>egress stair systems and ramps. It is assumed that the seismic resistance of egress stairs integral with the structural system is addressed in the overall building design.   Egress</a:t>
            </a:r>
            <a:r>
              <a:rPr lang="en-US" baseline="0" dirty="0"/>
              <a:t> stairs and ramps without detailing to prevent the stair bearing supports from detaching from the structure are subject to higher design displacements.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45</a:t>
            </a:fld>
            <a:endParaRPr lang="en-US" dirty="0"/>
          </a:p>
        </p:txBody>
      </p:sp>
    </p:spTree>
    <p:extLst>
      <p:ext uri="{BB962C8B-B14F-4D97-AF65-F5344CB8AC3E}">
        <p14:creationId xmlns:p14="http://schemas.microsoft.com/office/powerpoint/2010/main" val="22239587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eaLnBrk="1" hangingPunct="1"/>
            <a:r>
              <a:rPr lang="en-US" baseline="0" dirty="0"/>
              <a:t>An image of a pump that was torn from an inertia pad in the 1994 Northridge earthquake. </a:t>
            </a:r>
            <a:endParaRPr lang="en-US" dirty="0"/>
          </a:p>
          <a:p>
            <a:pPr eaLnBrk="1" hangingPunct="1"/>
            <a:endParaRPr lang="en-US" dirty="0"/>
          </a:p>
          <a:p>
            <a:pPr eaLnBrk="1" hangingPunct="1"/>
            <a:r>
              <a:rPr lang="en-US" dirty="0"/>
              <a:t>This slide contains a partial</a:t>
            </a:r>
            <a:r>
              <a:rPr lang="en-US" baseline="0" dirty="0"/>
              <a:t> list of the mechanical components and systems found in ASCE/SEI 7 Table 13.6-1, and an image of a pump that was torn from an inertia pad in the 1994 Northridge earthquake.  </a:t>
            </a:r>
            <a:r>
              <a:rPr lang="en-US" dirty="0"/>
              <a:t>For both mechanical and electrical components the focus is on the supports and anchorage of the component unless </a:t>
            </a:r>
            <a:r>
              <a:rPr lang="en-US" i="1" dirty="0"/>
              <a:t>I</a:t>
            </a:r>
            <a:r>
              <a:rPr lang="en-US" i="1" baseline="-25000" dirty="0"/>
              <a:t>p</a:t>
            </a:r>
            <a:r>
              <a:rPr lang="en-US" dirty="0"/>
              <a:t> = 1.5,</a:t>
            </a:r>
            <a:r>
              <a:rPr lang="en-US" baseline="0" dirty="0"/>
              <a:t> in which case the component itself must be checked.</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46</a:t>
            </a:fld>
            <a:endParaRPr lang="en-US" dirty="0"/>
          </a:p>
        </p:txBody>
      </p:sp>
    </p:spTree>
    <p:extLst>
      <p:ext uri="{BB962C8B-B14F-4D97-AF65-F5344CB8AC3E}">
        <p14:creationId xmlns:p14="http://schemas.microsoft.com/office/powerpoint/2010/main" val="39557830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An image of a worker installing wiring above a suspended ceiling grid.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slide contains a partial</a:t>
            </a:r>
            <a:r>
              <a:rPr lang="en-US" baseline="0" dirty="0"/>
              <a:t> list of the electrical components and systems found in ASCE/SEI 7 Table 13.6-1, and an image of a worker installing wiring above a suspended ceiling grid.</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47</a:t>
            </a:fld>
            <a:endParaRPr lang="en-US" dirty="0"/>
          </a:p>
        </p:txBody>
      </p:sp>
    </p:spTree>
    <p:extLst>
      <p:ext uri="{BB962C8B-B14F-4D97-AF65-F5344CB8AC3E}">
        <p14:creationId xmlns:p14="http://schemas.microsoft.com/office/powerpoint/2010/main" val="723196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slide lists</a:t>
            </a:r>
            <a:r>
              <a:rPr lang="en-US" baseline="0" dirty="0"/>
              <a:t> some of the sections in ASCE/SEI 7 Section 13.6 that contain specific design requirements for mechanical and electrical components.. </a:t>
            </a:r>
            <a:endParaRPr lang="en-US" dirty="0"/>
          </a:p>
          <a:p>
            <a:endParaRPr lang="en-US" dirty="0"/>
          </a:p>
          <a:p>
            <a:r>
              <a:rPr lang="en-US" dirty="0"/>
              <a:t>Many of these components have requirements found in the applicable referenced standard.</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48</a:t>
            </a:fld>
            <a:endParaRPr lang="en-US" dirty="0"/>
          </a:p>
        </p:txBody>
      </p:sp>
    </p:spTree>
    <p:extLst>
      <p:ext uri="{BB962C8B-B14F-4D97-AF65-F5344CB8AC3E}">
        <p14:creationId xmlns:p14="http://schemas.microsoft.com/office/powerpoint/2010/main" val="1279053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The image shows </a:t>
            </a:r>
            <a:r>
              <a:rPr lang="en-US" dirty="0"/>
              <a:t>factory-built units that are transported to the site and assembled together</a:t>
            </a:r>
            <a:endParaRPr lang="en-US" baseline="0" dirty="0"/>
          </a:p>
          <a:p>
            <a:endParaRPr lang="en-US" baseline="0" dirty="0"/>
          </a:p>
          <a:p>
            <a:r>
              <a:rPr lang="en-US" baseline="0" dirty="0"/>
              <a:t>This slide discusses provisions for seismic</a:t>
            </a:r>
            <a:r>
              <a:rPr lang="en-US" dirty="0"/>
              <a:t> design of pre-manufactured modular mechanical and electrical systems added</a:t>
            </a:r>
            <a:r>
              <a:rPr lang="en-US" baseline="0" dirty="0"/>
              <a:t> to the 2016 edition of ASCE/SEI 7</a:t>
            </a:r>
            <a:r>
              <a:rPr lang="en-US" dirty="0"/>
              <a:t>.  These factory-built units are transported to the site and assembled together.  Section 13.1.5 of the Standard directs the user to Standard Chapter 15, Nonbuilding Structures, for the design of the modular unit itself.  Nonstructural components installed or supported by the modular unit are designed in accordance with Standard Chapter 13.</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49</a:t>
            </a:fld>
            <a:endParaRPr lang="en-US" dirty="0"/>
          </a:p>
        </p:txBody>
      </p:sp>
    </p:spTree>
    <p:extLst>
      <p:ext uri="{BB962C8B-B14F-4D97-AF65-F5344CB8AC3E}">
        <p14:creationId xmlns:p14="http://schemas.microsoft.com/office/powerpoint/2010/main" val="1459207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an image of a</a:t>
            </a:r>
            <a:r>
              <a:rPr lang="en-US" baseline="0" dirty="0"/>
              <a:t> damaged interior office space.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a:t>
            </a:r>
            <a:r>
              <a:rPr lang="en-US" baseline="0" dirty="0"/>
              <a:t> sl</a:t>
            </a:r>
            <a:r>
              <a:rPr lang="en-US" dirty="0"/>
              <a:t>ide consists text on the left and an image of a</a:t>
            </a:r>
            <a:r>
              <a:rPr lang="en-US" baseline="0" dirty="0"/>
              <a:t> damaged interior office space. The slide discusses performance goals of nonstructural components.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a:t>
            </a:fld>
            <a:endParaRPr lang="en-US" dirty="0"/>
          </a:p>
        </p:txBody>
      </p:sp>
    </p:spTree>
    <p:extLst>
      <p:ext uri="{BB962C8B-B14F-4D97-AF65-F5344CB8AC3E}">
        <p14:creationId xmlns:p14="http://schemas.microsoft.com/office/powerpoint/2010/main" val="1449870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slide lists</a:t>
            </a:r>
            <a:r>
              <a:rPr lang="en-US" baseline="0" dirty="0"/>
              <a:t> some of the requirements for Designated Seismic Systems which may be subject to special certification. </a:t>
            </a:r>
            <a:r>
              <a:rPr lang="en-US" dirty="0"/>
              <a:t>While the goal of design for most nonstructural components is to prevent detachment or toppling that would pose a hazard to life safety, designated seismic systems (with </a:t>
            </a:r>
            <a:r>
              <a:rPr lang="en-US" i="1" dirty="0"/>
              <a:t>I</a:t>
            </a:r>
            <a:r>
              <a:rPr lang="en-US" i="1" baseline="-25000" dirty="0"/>
              <a:t>p</a:t>
            </a:r>
            <a:r>
              <a:rPr lang="en-US" i="1" dirty="0"/>
              <a:t> </a:t>
            </a:r>
            <a:r>
              <a:rPr lang="en-US" dirty="0"/>
              <a:t>= 1.5)</a:t>
            </a:r>
            <a:r>
              <a:rPr lang="en-US" i="1" dirty="0"/>
              <a:t> </a:t>
            </a:r>
            <a:r>
              <a:rPr lang="en-US" dirty="0"/>
              <a:t>are intended to meet higher performance goals. In some cases, failure of mechanical or electrical equipment itself poses a significant hazard. This section addresses the design and certification of designated seismic system components and their supports and attachments. Examples of designated seismic systems include fire protection piping, uninterruptible power supplies for hospitals, and certain vessels or piping that contain highly toxic or explosive substances.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50</a:t>
            </a:fld>
            <a:endParaRPr lang="en-US" dirty="0"/>
          </a:p>
        </p:txBody>
      </p:sp>
    </p:spTree>
    <p:extLst>
      <p:ext uri="{BB962C8B-B14F-4D97-AF65-F5344CB8AC3E}">
        <p14:creationId xmlns:p14="http://schemas.microsoft.com/office/powerpoint/2010/main" val="17160346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This slide describes revisions to the criteria for unbraced distribution systems such as pipes, ducts, and conduit supported by threaded rods.  The exceptions now consider the length and diameter of the rods, and the applied load carried by the rods.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51</a:t>
            </a:fld>
            <a:endParaRPr lang="en-US" dirty="0"/>
          </a:p>
        </p:txBody>
      </p:sp>
    </p:spTree>
    <p:extLst>
      <p:ext uri="{BB962C8B-B14F-4D97-AF65-F5344CB8AC3E}">
        <p14:creationId xmlns:p14="http://schemas.microsoft.com/office/powerpoint/2010/main" val="7226363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slide describes some of the criteria</a:t>
            </a:r>
            <a:r>
              <a:rPr lang="en-US" baseline="0" dirty="0"/>
              <a:t> that must be met in order for a distribution system to be eligible for a bracing exemption.  The general criteria is shown in this slide.</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52</a:t>
            </a:fld>
            <a:endParaRPr lang="en-US" dirty="0"/>
          </a:p>
        </p:txBody>
      </p:sp>
    </p:spTree>
    <p:extLst>
      <p:ext uri="{BB962C8B-B14F-4D97-AF65-F5344CB8AC3E}">
        <p14:creationId xmlns:p14="http://schemas.microsoft.com/office/powerpoint/2010/main" val="2108787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This slide lists the eligibility criteria for a lateral bracing exception for distribution systems on trapeze assemblies support by 3/8-in. diameter rod hangers.  It also lists the criteria for systems supported by individual rod hangers of 3/8-in. and 1/2-in. diameter.</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53</a:t>
            </a:fld>
            <a:endParaRPr lang="en-US" dirty="0"/>
          </a:p>
        </p:txBody>
      </p:sp>
    </p:spTree>
    <p:extLst>
      <p:ext uri="{BB962C8B-B14F-4D97-AF65-F5344CB8AC3E}">
        <p14:creationId xmlns:p14="http://schemas.microsoft.com/office/powerpoint/2010/main" val="40890704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This slide lists the eligibility criteria for a lateral bracing exception for distribution systems on trapeze assemblies support by 1/2-in. diameter rod hangers.  There are to cases, one for hangers less than 12 inched long, and the other for rod hangers greater than 12 inches by less than 24 inches in length.</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54</a:t>
            </a:fld>
            <a:endParaRPr lang="en-US" dirty="0"/>
          </a:p>
        </p:txBody>
      </p:sp>
    </p:spTree>
    <p:extLst>
      <p:ext uri="{BB962C8B-B14F-4D97-AF65-F5344CB8AC3E}">
        <p14:creationId xmlns:p14="http://schemas.microsoft.com/office/powerpoint/2010/main" val="6675222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508A note: Slide prompting</a:t>
            </a:r>
            <a:r>
              <a:rPr lang="en-US" baseline="0" dirty="0"/>
              <a:t> participants to ask questions.</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55</a:t>
            </a:fld>
            <a:endParaRPr lang="en-US" dirty="0"/>
          </a:p>
        </p:txBody>
      </p:sp>
    </p:spTree>
    <p:extLst>
      <p:ext uri="{BB962C8B-B14F-4D97-AF65-F5344CB8AC3E}">
        <p14:creationId xmlns:p14="http://schemas.microsoft.com/office/powerpoint/2010/main" val="322868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The</a:t>
            </a:r>
            <a:r>
              <a:rPr lang="en-US" baseline="0" dirty="0"/>
              <a:t> sl</a:t>
            </a:r>
            <a:r>
              <a:rPr lang="en-US" dirty="0"/>
              <a:t>ide shows the performance expectations for nonstructural components from the ASCE/SEI 7-10 commentary.  Only the Design Earthquake shaking level is defined, “minor”</a:t>
            </a:r>
            <a:r>
              <a:rPr lang="en-US" baseline="0" dirty="0"/>
              <a:t> and “moderate earthquakes” are qualitative phrases. These expectations are for nonessential components (Ip=1.0).</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a:t>
            </a:fld>
            <a:endParaRPr lang="en-US" dirty="0"/>
          </a:p>
        </p:txBody>
      </p:sp>
    </p:spTree>
    <p:extLst>
      <p:ext uri="{BB962C8B-B14F-4D97-AF65-F5344CB8AC3E}">
        <p14:creationId xmlns:p14="http://schemas.microsoft.com/office/powerpoint/2010/main" val="972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The</a:t>
            </a:r>
            <a:r>
              <a:rPr lang="en-US" baseline="0" dirty="0"/>
              <a:t> sl</a:t>
            </a:r>
            <a:r>
              <a:rPr lang="en-US" dirty="0"/>
              <a:t>ide discuss the impact</a:t>
            </a:r>
            <a:r>
              <a:rPr lang="en-US" baseline="0" dirty="0"/>
              <a:t> of the nonstructural design requirements on functionality and economic loss. There are seismic requirements that in some cases are not directly related to protection of life safety.</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a:t>
            </a:fld>
            <a:endParaRPr lang="en-US" dirty="0"/>
          </a:p>
        </p:txBody>
      </p:sp>
    </p:spTree>
    <p:extLst>
      <p:ext uri="{BB962C8B-B14F-4D97-AF65-F5344CB8AC3E}">
        <p14:creationId xmlns:p14="http://schemas.microsoft.com/office/powerpoint/2010/main" val="2383323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slide provides</a:t>
            </a:r>
            <a:r>
              <a:rPr lang="en-US" baseline="0" dirty="0"/>
              <a:t> an abbreviated</a:t>
            </a:r>
            <a:r>
              <a:rPr lang="en-US" dirty="0"/>
              <a:t> table of contents of ASCE/SEI 7-10 Chapter 13.</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a:t>
            </a:fld>
            <a:endParaRPr lang="en-US" dirty="0"/>
          </a:p>
        </p:txBody>
      </p:sp>
    </p:spTree>
    <p:extLst>
      <p:ext uri="{BB962C8B-B14F-4D97-AF65-F5344CB8AC3E}">
        <p14:creationId xmlns:p14="http://schemas.microsoft.com/office/powerpoint/2010/main" val="1926293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slide provides additional detail</a:t>
            </a:r>
            <a:r>
              <a:rPr lang="en-US" baseline="0" dirty="0"/>
              <a:t> on the contents of Sections 13.1 and 13.2 of ASCE/SEI 7-10</a:t>
            </a:r>
            <a:r>
              <a:rPr lang="en-US" dirty="0"/>
              <a:t>.</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a:t>
            </a:fld>
            <a:endParaRPr lang="en-US" dirty="0"/>
          </a:p>
        </p:txBody>
      </p:sp>
    </p:spTree>
    <p:extLst>
      <p:ext uri="{BB962C8B-B14F-4D97-AF65-F5344CB8AC3E}">
        <p14:creationId xmlns:p14="http://schemas.microsoft.com/office/powerpoint/2010/main" val="1315401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xfrm>
            <a:off x="2111337" y="6370599"/>
            <a:ext cx="4557712" cy="319088"/>
          </a:xfrm>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Nonstructural 18 - </a:t>
            </a:r>
            <a:fld id="{D017DC44-3C1B-4418-9E73-92DE8427F6AF}"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0B04D8AF-53D5-4662-9AFD-0CFEE3F5D7CE}"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C598C92-A203-4395-8CE2-E753FBDE32EA}"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Nonstructural 18- </a:t>
            </a:r>
            <a:fld id="{C89CB261-678F-46C7-9B50-9F41C27EFD5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20DD257-29F7-41BA-A87D-83ACC16BE156}"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Nonstructural 18 - </a:t>
            </a:r>
            <a:fld id="{22E29492-E087-4344-883A-625E40CB6043}"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8" name="Rectangle 11"/>
          <p:cNvSpPr>
            <a:spLocks noGrp="1" noChangeArrowheads="1"/>
          </p:cNvSpPr>
          <p:nvPr>
            <p:ph type="sldNum" sz="quarter" idx="11"/>
          </p:nvPr>
        </p:nvSpPr>
        <p:spPr>
          <a:ln/>
        </p:spPr>
        <p:txBody>
          <a:bodyPr/>
          <a:lstStyle>
            <a:lvl1pPr>
              <a:defRPr/>
            </a:lvl1pPr>
          </a:lstStyle>
          <a:p>
            <a:pPr>
              <a:defRPr/>
            </a:pPr>
            <a:r>
              <a:rPr lang="en-US" dirty="0"/>
              <a:t>Section Name 1 - </a:t>
            </a:r>
            <a:fld id="{285B11D6-6CD4-476D-92C4-1FA733CC95D8}"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4" name="Rectangle 11"/>
          <p:cNvSpPr>
            <a:spLocks noGrp="1" noChangeArrowheads="1"/>
          </p:cNvSpPr>
          <p:nvPr>
            <p:ph type="sldNum" sz="quarter" idx="11"/>
          </p:nvPr>
        </p:nvSpPr>
        <p:spPr>
          <a:ln/>
        </p:spPr>
        <p:txBody>
          <a:bodyPr/>
          <a:lstStyle>
            <a:lvl1pPr>
              <a:defRPr/>
            </a:lvl1pPr>
          </a:lstStyle>
          <a:p>
            <a:pPr>
              <a:defRPr/>
            </a:pPr>
            <a:r>
              <a:rPr lang="en-US" dirty="0"/>
              <a:t>Section Name 1 - </a:t>
            </a:r>
            <a:fld id="{830B2432-B220-4C0C-A307-6CCBC43194D3}"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3" name="Rectangle 11"/>
          <p:cNvSpPr>
            <a:spLocks noGrp="1" noChangeArrowheads="1"/>
          </p:cNvSpPr>
          <p:nvPr>
            <p:ph type="sldNum" sz="quarter" idx="11"/>
          </p:nvPr>
        </p:nvSpPr>
        <p:spPr>
          <a:ln/>
        </p:spPr>
        <p:txBody>
          <a:bodyPr/>
          <a:lstStyle>
            <a:lvl1pPr>
              <a:defRPr/>
            </a:lvl1pPr>
          </a:lstStyle>
          <a:p>
            <a:pPr>
              <a:defRPr/>
            </a:pPr>
            <a:r>
              <a:rPr lang="en-US" dirty="0"/>
              <a:t>Nonstructural 18 - </a:t>
            </a:r>
            <a:fld id="{1FE23C39-18BA-4A43-A615-422B76851C41}"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39C1307E-44AD-4ECD-871E-06F9AF298B2A}"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0CEC7BED-AB2B-43D3-B84A-88C407C05D8A}"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84932" y="6391637"/>
            <a:ext cx="963284" cy="342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dirty="0"/>
          </a:p>
        </p:txBody>
      </p:sp>
      <p:sp>
        <p:nvSpPr>
          <p:cNvPr id="1034" name="Rectangle 10"/>
          <p:cNvSpPr>
            <a:spLocks noGrp="1" noChangeArrowheads="1"/>
          </p:cNvSpPr>
          <p:nvPr>
            <p:ph type="ftr" sz="quarter" idx="3"/>
          </p:nvPr>
        </p:nvSpPr>
        <p:spPr bwMode="auto">
          <a:xfrm>
            <a:off x="2122488" y="638175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dirty="0"/>
              <a:t>Instructional Material Complementing FEMA 1051, Design Examples</a:t>
            </a:r>
            <a:endParaRPr lang="en-US" i="1" dirty="0"/>
          </a:p>
        </p:txBody>
      </p:sp>
      <p:sp>
        <p:nvSpPr>
          <p:cNvPr id="1035" name="Rectangle 11"/>
          <p:cNvSpPr>
            <a:spLocks noGrp="1" noChangeArrowheads="1"/>
          </p:cNvSpPr>
          <p:nvPr>
            <p:ph type="sldNum" sz="quarter" idx="4"/>
          </p:nvPr>
        </p:nvSpPr>
        <p:spPr bwMode="auto">
          <a:xfrm>
            <a:off x="6972300" y="6394450"/>
            <a:ext cx="15049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Nonstructural 18 - </a:t>
            </a:r>
            <a:fld id="{64B3D661-5C76-438E-A311-D2B5954B06D7}" type="slidenum">
              <a:rPr lang="en-US" smtClean="0"/>
              <a:pPr>
                <a:defRPr/>
              </a:pPr>
              <a:t>‹#›</a:t>
            </a:fld>
            <a:endParaRPr lang="en-US" dirty="0"/>
          </a:p>
        </p:txBody>
      </p:sp>
      <p:pic>
        <p:nvPicPr>
          <p:cNvPr id="8" name="Picture 7"/>
          <p:cNvPicPr>
            <a:picLocks noChangeAspect="1"/>
          </p:cNvPicPr>
          <p:nvPr userDrawn="1"/>
        </p:nvPicPr>
        <p:blipFill>
          <a:blip r:embed="rId14"/>
          <a:stretch>
            <a:fillRect/>
          </a:stretch>
        </p:blipFill>
        <p:spPr>
          <a:xfrm>
            <a:off x="1146659" y="6396168"/>
            <a:ext cx="632361" cy="355306"/>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9.w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9" name="TextBox 8">
            <a:hlinkClick r:id="rId3" action="ppaction://hlinksldjump" tooltip="Any modifications made to the file represent the presenters' opinion only. "/>
          </p:cNvPr>
          <p:cNvSpPr txBox="1"/>
          <p:nvPr/>
        </p:nvSpPr>
        <p:spPr>
          <a:xfrm>
            <a:off x="7662863" y="6283635"/>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pic>
        <p:nvPicPr>
          <p:cNvPr id="7" name="Picture 6" descr="Cover of the data disk containing the 2015  NEHRP Recommended Seismic Provisions, and the names of the authors of the 2015 Design Provisions Exampl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467" y="838200"/>
            <a:ext cx="3452322" cy="445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3729789" y="2774844"/>
            <a:ext cx="4947073" cy="1670262"/>
          </a:xfrm>
        </p:spPr>
        <p:txBody>
          <a:bodyPr/>
          <a:lstStyle/>
          <a:p>
            <a:pPr lvl="0" algn="r"/>
            <a:r>
              <a:rPr lang="en-US" sz="2200" kern="1200" dirty="0">
                <a:solidFill>
                  <a:srgbClr val="000000"/>
                </a:solidFill>
                <a:latin typeface="Times New Roman" panose="02020603050405020304" pitchFamily="18" charset="0"/>
                <a:ea typeface="+mn-ea"/>
                <a:cs typeface="Times New Roman" panose="02020603050405020304" pitchFamily="18" charset="0"/>
              </a:rPr>
              <a:t>Design for Nonstructural Components Background and Fundamentals</a:t>
            </a:r>
            <a:br>
              <a:rPr lang="en-US" sz="2400" kern="1200" dirty="0">
                <a:solidFill>
                  <a:srgbClr val="000000"/>
                </a:solidFill>
                <a:latin typeface="Times New Roman" panose="02020603050405020304" pitchFamily="18" charset="0"/>
                <a:ea typeface="+mn-ea"/>
                <a:cs typeface="Times New Roman" panose="02020603050405020304" pitchFamily="18" charset="0"/>
              </a:rPr>
            </a:br>
            <a:r>
              <a:rPr lang="en-US" sz="1800" i="1" kern="1200" dirty="0">
                <a:solidFill>
                  <a:srgbClr val="000000"/>
                </a:solidFill>
                <a:latin typeface="Times New Roman" panose="02020603050405020304" pitchFamily="18" charset="0"/>
                <a:ea typeface="+mn-ea"/>
                <a:cs typeface="Times New Roman" panose="02020603050405020304" pitchFamily="18" charset="0"/>
              </a:rPr>
              <a:t>Robert Bachman, S.E., John </a:t>
            </a:r>
            <a:r>
              <a:rPr lang="en-US" sz="1800" i="1" kern="1200" dirty="0" err="1">
                <a:solidFill>
                  <a:srgbClr val="000000"/>
                </a:solidFill>
                <a:latin typeface="Times New Roman" panose="02020603050405020304" pitchFamily="18" charset="0"/>
                <a:ea typeface="+mn-ea"/>
                <a:cs typeface="Times New Roman" panose="02020603050405020304" pitchFamily="18" charset="0"/>
              </a:rPr>
              <a:t>Gillengerten</a:t>
            </a:r>
            <a:r>
              <a:rPr lang="en-US" sz="1800" i="1" kern="1200" dirty="0">
                <a:solidFill>
                  <a:srgbClr val="000000"/>
                </a:solidFill>
                <a:latin typeface="Times New Roman" panose="02020603050405020304" pitchFamily="18" charset="0"/>
                <a:ea typeface="+mn-ea"/>
                <a:cs typeface="Times New Roman" panose="02020603050405020304" pitchFamily="18" charset="0"/>
              </a:rPr>
              <a:t>, S.E., and Susan </a:t>
            </a:r>
            <a:r>
              <a:rPr lang="en-US" sz="1800" i="1" kern="1200" dirty="0" err="1">
                <a:solidFill>
                  <a:srgbClr val="000000"/>
                </a:solidFill>
                <a:latin typeface="Times New Roman" panose="02020603050405020304" pitchFamily="18" charset="0"/>
                <a:ea typeface="+mn-ea"/>
                <a:cs typeface="Times New Roman" panose="02020603050405020304" pitchFamily="18" charset="0"/>
              </a:rPr>
              <a:t>Dowty</a:t>
            </a:r>
            <a:r>
              <a:rPr lang="en-US" sz="1800" i="1" kern="1200" dirty="0">
                <a:solidFill>
                  <a:srgbClr val="000000"/>
                </a:solidFill>
                <a:latin typeface="Times New Roman" panose="02020603050405020304" pitchFamily="18" charset="0"/>
                <a:ea typeface="+mn-ea"/>
                <a:cs typeface="Times New Roman" panose="02020603050405020304" pitchFamily="18" charset="0"/>
              </a:rPr>
              <a:t>, S.E.</a:t>
            </a:r>
            <a:endParaRPr lang="en-US" dirty="0"/>
          </a:p>
        </p:txBody>
      </p:sp>
      <p:sp>
        <p:nvSpPr>
          <p:cNvPr id="11" name="Rectangle 10"/>
          <p:cNvSpPr/>
          <p:nvPr/>
        </p:nvSpPr>
        <p:spPr bwMode="auto">
          <a:xfrm>
            <a:off x="7988967" y="2045368"/>
            <a:ext cx="673770" cy="577515"/>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a:ln>
                  <a:noFill/>
                </a:ln>
                <a:solidFill>
                  <a:schemeClr val="bg1"/>
                </a:solidFill>
                <a:effectLst/>
                <a:latin typeface="Times New Roman" panose="02020603050405020304" pitchFamily="18" charset="0"/>
                <a:cs typeface="Times New Roman" panose="02020603050405020304" pitchFamily="18" charset="0"/>
              </a:rPr>
              <a:t>18</a:t>
            </a:r>
          </a:p>
        </p:txBody>
      </p:sp>
    </p:spTree>
    <p:extLst>
      <p:ext uri="{BB962C8B-B14F-4D97-AF65-F5344CB8AC3E}">
        <p14:creationId xmlns:p14="http://schemas.microsoft.com/office/powerpoint/2010/main" val="31340793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10</a:t>
            </a:fld>
            <a:endParaRPr lang="en-US" dirty="0"/>
          </a:p>
        </p:txBody>
      </p:sp>
      <p:sp>
        <p:nvSpPr>
          <p:cNvPr id="3" name="Content Placeholder 2"/>
          <p:cNvSpPr>
            <a:spLocks noGrp="1"/>
          </p:cNvSpPr>
          <p:nvPr>
            <p:ph idx="1"/>
          </p:nvPr>
        </p:nvSpPr>
        <p:spPr/>
        <p:txBody>
          <a:bodyPr/>
          <a:lstStyle/>
          <a:p>
            <a:pPr lvl="0"/>
            <a:r>
              <a:rPr lang="en-US" dirty="0">
                <a:solidFill>
                  <a:srgbClr val="000000"/>
                </a:solidFill>
              </a:rPr>
              <a:t>Section 13.3: Procedures for determining the acceleration and displacement demands on nonstructural components</a:t>
            </a:r>
          </a:p>
          <a:p>
            <a:pPr lvl="0"/>
            <a:r>
              <a:rPr lang="en-US" dirty="0">
                <a:solidFill>
                  <a:srgbClr val="000000"/>
                </a:solidFill>
              </a:rPr>
              <a:t>Section 13.4: Design considerations for attachment of nonstructural components to the structure  </a:t>
            </a:r>
          </a:p>
          <a:p>
            <a:pPr lvl="0"/>
            <a:r>
              <a:rPr lang="en-US" dirty="0">
                <a:solidFill>
                  <a:srgbClr val="000000"/>
                </a:solidFill>
              </a:rPr>
              <a:t>Sections 13.5 and 13.6: Detailed design considerations for architectural components, and mechanical and electrical components, respectively</a:t>
            </a:r>
          </a:p>
          <a:p>
            <a:endParaRPr lang="en-US" dirty="0"/>
          </a:p>
        </p:txBody>
      </p:sp>
      <p:sp>
        <p:nvSpPr>
          <p:cNvPr id="2" name="Title 1"/>
          <p:cNvSpPr>
            <a:spLocks noGrp="1"/>
          </p:cNvSpPr>
          <p:nvPr>
            <p:ph type="title"/>
          </p:nvPr>
        </p:nvSpPr>
        <p:spPr>
          <a:xfrm>
            <a:off x="0" y="269875"/>
            <a:ext cx="9144000" cy="1143000"/>
          </a:xfrm>
        </p:spPr>
        <p:txBody>
          <a:bodyPr/>
          <a:lstStyle/>
          <a:p>
            <a:r>
              <a:rPr lang="en-US" sz="3200" dirty="0">
                <a:solidFill>
                  <a:srgbClr val="2D2DB9"/>
                </a:solidFill>
              </a:rPr>
              <a:t>ASCE/SEI 7-10 Chapter 13 - Organization </a:t>
            </a:r>
            <a:endParaRPr lang="en-US" dirty="0"/>
          </a:p>
        </p:txBody>
      </p:sp>
    </p:spTree>
    <p:extLst>
      <p:ext uri="{BB962C8B-B14F-4D97-AF65-F5344CB8AC3E}">
        <p14:creationId xmlns:p14="http://schemas.microsoft.com/office/powerpoint/2010/main" val="4244456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11</a:t>
            </a:fld>
            <a:endParaRPr lang="en-US" dirty="0"/>
          </a:p>
        </p:txBody>
      </p:sp>
      <p:sp>
        <p:nvSpPr>
          <p:cNvPr id="3" name="Content Placeholder 2"/>
          <p:cNvSpPr>
            <a:spLocks noGrp="1"/>
          </p:cNvSpPr>
          <p:nvPr>
            <p:ph idx="1"/>
          </p:nvPr>
        </p:nvSpPr>
        <p:spPr>
          <a:xfrm>
            <a:off x="277792" y="1604963"/>
            <a:ext cx="8553692" cy="4297362"/>
          </a:xfrm>
        </p:spPr>
        <p:txBody>
          <a:bodyPr/>
          <a:lstStyle/>
          <a:p>
            <a:pPr lvl="0" eaLnBrk="1" hangingPunct="1">
              <a:buClr>
                <a:srgbClr val="FF0000"/>
              </a:buClr>
            </a:pPr>
            <a:r>
              <a:rPr lang="en-US" sz="2400" dirty="0">
                <a:solidFill>
                  <a:srgbClr val="000000"/>
                </a:solidFill>
              </a:rPr>
              <a:t>ASCE/SEI 7-10 Nonstructural Components are assigned a Component Importance Factor, </a:t>
            </a:r>
            <a:r>
              <a:rPr lang="en-US" sz="2400" i="1" dirty="0">
                <a:solidFill>
                  <a:srgbClr val="000000"/>
                </a:solidFill>
              </a:rPr>
              <a:t>I</a:t>
            </a:r>
            <a:r>
              <a:rPr lang="en-US" sz="2400" i="1" baseline="-25000" dirty="0">
                <a:solidFill>
                  <a:srgbClr val="000000"/>
                </a:solidFill>
              </a:rPr>
              <a:t>p</a:t>
            </a:r>
            <a:r>
              <a:rPr lang="en-US" sz="2000" dirty="0">
                <a:solidFill>
                  <a:srgbClr val="000000"/>
                </a:solidFill>
              </a:rPr>
              <a:t> </a:t>
            </a:r>
          </a:p>
          <a:p>
            <a:pPr lvl="0" eaLnBrk="1" hangingPunct="1">
              <a:buNone/>
            </a:pPr>
            <a:endParaRPr lang="en-US" sz="1050" baseline="-25000" dirty="0">
              <a:solidFill>
                <a:srgbClr val="000000"/>
              </a:solidFill>
            </a:endParaRPr>
          </a:p>
          <a:p>
            <a:pPr lvl="0" eaLnBrk="1" hangingPunct="1">
              <a:buClr>
                <a:srgbClr val="FF0000"/>
              </a:buClr>
            </a:pPr>
            <a:r>
              <a:rPr lang="en-US" sz="2400" dirty="0">
                <a:solidFill>
                  <a:srgbClr val="000000"/>
                </a:solidFill>
              </a:rPr>
              <a:t>The values of </a:t>
            </a:r>
            <a:r>
              <a:rPr lang="en-US" sz="2400" i="1" dirty="0">
                <a:solidFill>
                  <a:srgbClr val="000000"/>
                </a:solidFill>
              </a:rPr>
              <a:t>I</a:t>
            </a:r>
            <a:r>
              <a:rPr lang="en-US" sz="2400" i="1" baseline="-25000" dirty="0">
                <a:solidFill>
                  <a:srgbClr val="000000"/>
                </a:solidFill>
              </a:rPr>
              <a:t>p</a:t>
            </a:r>
            <a:r>
              <a:rPr lang="en-US" sz="2400" dirty="0">
                <a:solidFill>
                  <a:srgbClr val="000000"/>
                </a:solidFill>
              </a:rPr>
              <a:t> is either 1.0 or 1.5</a:t>
            </a:r>
          </a:p>
          <a:p>
            <a:pPr lvl="0" eaLnBrk="1" hangingPunct="1">
              <a:buNone/>
            </a:pPr>
            <a:endParaRPr lang="en-US" sz="700" dirty="0">
              <a:solidFill>
                <a:srgbClr val="000000"/>
              </a:solidFill>
            </a:endParaRPr>
          </a:p>
          <a:p>
            <a:pPr lvl="0" eaLnBrk="1" hangingPunct="1">
              <a:buClr>
                <a:srgbClr val="FF0000"/>
              </a:buClr>
            </a:pPr>
            <a:r>
              <a:rPr lang="en-US" sz="2400" dirty="0">
                <a:solidFill>
                  <a:srgbClr val="000000"/>
                </a:solidFill>
              </a:rPr>
              <a:t>In ASCE/SEI 7-10, the value of </a:t>
            </a:r>
            <a:r>
              <a:rPr lang="en-US" sz="2400" i="1" dirty="0">
                <a:solidFill>
                  <a:srgbClr val="000000"/>
                </a:solidFill>
              </a:rPr>
              <a:t>I</a:t>
            </a:r>
            <a:r>
              <a:rPr lang="en-US" sz="2400" i="1" baseline="-25000" dirty="0">
                <a:solidFill>
                  <a:srgbClr val="000000"/>
                </a:solidFill>
              </a:rPr>
              <a:t>p</a:t>
            </a:r>
            <a:r>
              <a:rPr lang="en-US" sz="2400" dirty="0">
                <a:solidFill>
                  <a:srgbClr val="000000"/>
                </a:solidFill>
              </a:rPr>
              <a:t> is based on</a:t>
            </a:r>
          </a:p>
          <a:p>
            <a:pPr lvl="0" eaLnBrk="1" hangingPunct="1">
              <a:buNone/>
            </a:pPr>
            <a:endParaRPr lang="en-US" sz="700" dirty="0">
              <a:solidFill>
                <a:srgbClr val="000000"/>
              </a:solidFill>
            </a:endParaRPr>
          </a:p>
          <a:p>
            <a:pPr lvl="0" eaLnBrk="1" hangingPunct="1">
              <a:buNone/>
            </a:pPr>
            <a:r>
              <a:rPr lang="en-US" sz="2400" dirty="0">
                <a:solidFill>
                  <a:srgbClr val="000000"/>
                </a:solidFill>
              </a:rPr>
              <a:t>      1.  Requirement of the component to function after a DBE  or </a:t>
            </a:r>
          </a:p>
          <a:p>
            <a:pPr lvl="0" eaLnBrk="1" hangingPunct="1">
              <a:buNone/>
            </a:pPr>
            <a:r>
              <a:rPr lang="en-US" sz="2400" dirty="0">
                <a:solidFill>
                  <a:srgbClr val="000000"/>
                </a:solidFill>
              </a:rPr>
              <a:t>      2.  Occupancy Category of the structure or facility</a:t>
            </a:r>
          </a:p>
          <a:p>
            <a:pPr lvl="0" eaLnBrk="1" hangingPunct="1">
              <a:buNone/>
            </a:pPr>
            <a:endParaRPr lang="en-US" sz="700" dirty="0">
              <a:solidFill>
                <a:srgbClr val="000000"/>
              </a:solidFill>
            </a:endParaRPr>
          </a:p>
          <a:p>
            <a:pPr lvl="0" eaLnBrk="1" hangingPunct="1">
              <a:buClr>
                <a:srgbClr val="FF0000"/>
              </a:buClr>
            </a:pPr>
            <a:r>
              <a:rPr lang="en-US" sz="2400" dirty="0">
                <a:solidFill>
                  <a:srgbClr val="000000"/>
                </a:solidFill>
              </a:rPr>
              <a:t>In ASCE/SEI 7-10, nonstructural components/systems which are assigned an </a:t>
            </a:r>
            <a:r>
              <a:rPr lang="en-US" sz="2400" i="1" dirty="0">
                <a:solidFill>
                  <a:srgbClr val="000000"/>
                </a:solidFill>
              </a:rPr>
              <a:t>I</a:t>
            </a:r>
            <a:r>
              <a:rPr lang="en-US" sz="2400" i="1" baseline="-25000" dirty="0">
                <a:solidFill>
                  <a:srgbClr val="000000"/>
                </a:solidFill>
              </a:rPr>
              <a:t>p</a:t>
            </a:r>
            <a:r>
              <a:rPr lang="en-US" sz="2400" baseline="-25000" dirty="0">
                <a:solidFill>
                  <a:srgbClr val="000000"/>
                </a:solidFill>
              </a:rPr>
              <a:t> </a:t>
            </a:r>
            <a:r>
              <a:rPr lang="en-US" sz="2400" dirty="0">
                <a:solidFill>
                  <a:srgbClr val="000000"/>
                </a:solidFill>
              </a:rPr>
              <a:t>= 1.5 are called </a:t>
            </a:r>
            <a:r>
              <a:rPr lang="en-US" sz="2400" i="1" dirty="0">
                <a:solidFill>
                  <a:srgbClr val="000000"/>
                </a:solidFill>
              </a:rPr>
              <a:t>Designated Seismic Systems</a:t>
            </a:r>
            <a:r>
              <a:rPr lang="en-US" sz="2400" dirty="0">
                <a:solidFill>
                  <a:srgbClr val="000000"/>
                </a:solidFill>
              </a:rPr>
              <a:t>.</a:t>
            </a:r>
          </a:p>
          <a:p>
            <a:endParaRPr lang="en-US" dirty="0"/>
          </a:p>
        </p:txBody>
      </p:sp>
      <p:sp>
        <p:nvSpPr>
          <p:cNvPr id="2" name="Title 1"/>
          <p:cNvSpPr>
            <a:spLocks noGrp="1"/>
          </p:cNvSpPr>
          <p:nvPr>
            <p:ph type="title"/>
          </p:nvPr>
        </p:nvSpPr>
        <p:spPr/>
        <p:txBody>
          <a:bodyPr/>
          <a:lstStyle/>
          <a:p>
            <a:r>
              <a:rPr lang="en-US" sz="3200" dirty="0">
                <a:solidFill>
                  <a:srgbClr val="2D2DB9"/>
                </a:solidFill>
              </a:rPr>
              <a:t>Nonstructural Importance Factor - </a:t>
            </a:r>
            <a:r>
              <a:rPr lang="en-US" sz="3200" i="1" dirty="0">
                <a:solidFill>
                  <a:srgbClr val="2D2DB9"/>
                </a:solidFill>
              </a:rPr>
              <a:t>I</a:t>
            </a:r>
            <a:r>
              <a:rPr lang="en-US" sz="3200" i="1" baseline="-25000" dirty="0">
                <a:solidFill>
                  <a:srgbClr val="2D2DB9"/>
                </a:solidFill>
              </a:rPr>
              <a:t>p</a:t>
            </a:r>
            <a:endParaRPr lang="en-US" dirty="0"/>
          </a:p>
        </p:txBody>
      </p:sp>
    </p:spTree>
    <p:extLst>
      <p:ext uri="{BB962C8B-B14F-4D97-AF65-F5344CB8AC3E}">
        <p14:creationId xmlns:p14="http://schemas.microsoft.com/office/powerpoint/2010/main" val="1152876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12</a:t>
            </a:fld>
            <a:endParaRPr lang="en-US" dirty="0"/>
          </a:p>
        </p:txBody>
      </p:sp>
      <p:sp>
        <p:nvSpPr>
          <p:cNvPr id="3" name="Content Placeholder 2"/>
          <p:cNvSpPr>
            <a:spLocks noGrp="1"/>
          </p:cNvSpPr>
          <p:nvPr>
            <p:ph idx="1"/>
          </p:nvPr>
        </p:nvSpPr>
        <p:spPr>
          <a:xfrm>
            <a:off x="545872" y="1227591"/>
            <a:ext cx="8220755" cy="4297362"/>
          </a:xfrm>
        </p:spPr>
        <p:txBody>
          <a:bodyPr/>
          <a:lstStyle/>
          <a:p>
            <a:pPr eaLnBrk="1" hangingPunct="1">
              <a:lnSpc>
                <a:spcPct val="90000"/>
              </a:lnSpc>
              <a:buFontTx/>
              <a:buNone/>
            </a:pPr>
            <a:endParaRPr lang="en-US" sz="800" dirty="0"/>
          </a:p>
          <a:p>
            <a:pPr eaLnBrk="1" hangingPunct="1">
              <a:lnSpc>
                <a:spcPct val="90000"/>
              </a:lnSpc>
              <a:buClr>
                <a:srgbClr val="FF0000"/>
              </a:buClr>
            </a:pPr>
            <a:r>
              <a:rPr lang="en-US" sz="2400" dirty="0"/>
              <a:t>ASCE/SEI 7-10 Nonstructural provisions apply throughout the United States</a:t>
            </a:r>
          </a:p>
          <a:p>
            <a:pPr eaLnBrk="1" hangingPunct="1">
              <a:lnSpc>
                <a:spcPct val="90000"/>
              </a:lnSpc>
              <a:buClr>
                <a:srgbClr val="FF0000"/>
              </a:buClr>
            </a:pPr>
            <a:r>
              <a:rPr lang="en-US" sz="2400" dirty="0"/>
              <a:t>Some components are exempt from the requirements of Chapter 13:</a:t>
            </a:r>
          </a:p>
          <a:p>
            <a:pPr lvl="1" eaLnBrk="1" hangingPunct="1">
              <a:lnSpc>
                <a:spcPct val="90000"/>
              </a:lnSpc>
            </a:pPr>
            <a:r>
              <a:rPr lang="en-US" sz="2400" dirty="0"/>
              <a:t>All components in structures assigned to SDC A</a:t>
            </a:r>
          </a:p>
          <a:p>
            <a:pPr lvl="1" eaLnBrk="1" hangingPunct="1">
              <a:lnSpc>
                <a:spcPct val="90000"/>
              </a:lnSpc>
            </a:pPr>
            <a:r>
              <a:rPr lang="en-US" sz="2400" dirty="0"/>
              <a:t>MEP components in structures assigned to  SDC B</a:t>
            </a:r>
          </a:p>
          <a:p>
            <a:pPr lvl="1" eaLnBrk="1" hangingPunct="1">
              <a:lnSpc>
                <a:spcPct val="90000"/>
              </a:lnSpc>
            </a:pPr>
            <a:r>
              <a:rPr lang="en-US" sz="2400" dirty="0"/>
              <a:t>Architectural components in structures assigned to SDC B 	if </a:t>
            </a:r>
            <a:r>
              <a:rPr lang="en-US" sz="2400" i="1" dirty="0"/>
              <a:t>I</a:t>
            </a:r>
            <a:r>
              <a:rPr lang="en-US" sz="2400" i="1" baseline="-25000" dirty="0"/>
              <a:t>p</a:t>
            </a:r>
            <a:r>
              <a:rPr lang="en-US" sz="2400" dirty="0"/>
              <a:t> = 1.0 (except certain parapets)</a:t>
            </a:r>
          </a:p>
          <a:p>
            <a:pPr lvl="1" eaLnBrk="1" hangingPunct="1">
              <a:lnSpc>
                <a:spcPct val="90000"/>
              </a:lnSpc>
            </a:pPr>
            <a:r>
              <a:rPr lang="en-US" sz="2400" dirty="0"/>
              <a:t>MEP components in structures assigned to SDC C if </a:t>
            </a:r>
            <a:r>
              <a:rPr lang="en-US" sz="2400" i="1" dirty="0"/>
              <a:t>I</a:t>
            </a:r>
            <a:r>
              <a:rPr lang="en-US" sz="2400" i="1" baseline="-25000" dirty="0"/>
              <a:t>p</a:t>
            </a:r>
            <a:r>
              <a:rPr lang="en-US" sz="2400" dirty="0"/>
              <a:t> = 1.0</a:t>
            </a:r>
          </a:p>
          <a:p>
            <a:pPr lvl="1" eaLnBrk="1" hangingPunct="1">
              <a:lnSpc>
                <a:spcPct val="90000"/>
              </a:lnSpc>
            </a:pPr>
            <a:r>
              <a:rPr lang="en-US" sz="2400" dirty="0"/>
              <a:t>Furniture and light or temporary items</a:t>
            </a:r>
          </a:p>
          <a:p>
            <a:pPr lvl="1" eaLnBrk="1" hangingPunct="1">
              <a:lnSpc>
                <a:spcPct val="90000"/>
              </a:lnSpc>
            </a:pPr>
            <a:r>
              <a:rPr lang="en-US" sz="2400" dirty="0"/>
              <a:t>Small piping and ductwork in structures assigned to SDC D-F</a:t>
            </a:r>
          </a:p>
          <a:p>
            <a:endParaRPr lang="en-US" dirty="0"/>
          </a:p>
        </p:txBody>
      </p:sp>
      <p:sp>
        <p:nvSpPr>
          <p:cNvPr id="2" name="Title 1"/>
          <p:cNvSpPr>
            <a:spLocks noGrp="1"/>
          </p:cNvSpPr>
          <p:nvPr>
            <p:ph type="title"/>
          </p:nvPr>
        </p:nvSpPr>
        <p:spPr/>
        <p:txBody>
          <a:bodyPr/>
          <a:lstStyle/>
          <a:p>
            <a:r>
              <a:rPr lang="en-US" sz="3200" dirty="0">
                <a:solidFill>
                  <a:srgbClr val="2D2DB9"/>
                </a:solidFill>
              </a:rPr>
              <a:t>Limits of Applicability</a:t>
            </a:r>
            <a:endParaRPr lang="en-US" dirty="0"/>
          </a:p>
        </p:txBody>
      </p:sp>
    </p:spTree>
    <p:extLst>
      <p:ext uri="{BB962C8B-B14F-4D97-AF65-F5344CB8AC3E}">
        <p14:creationId xmlns:p14="http://schemas.microsoft.com/office/powerpoint/2010/main" val="2364995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13</a:t>
            </a:fld>
            <a:endParaRPr lang="en-US" dirty="0"/>
          </a:p>
        </p:txBody>
      </p:sp>
      <p:sp>
        <p:nvSpPr>
          <p:cNvPr id="3" name="Content Placeholder 2"/>
          <p:cNvSpPr>
            <a:spLocks noGrp="1"/>
          </p:cNvSpPr>
          <p:nvPr>
            <p:ph idx="1"/>
          </p:nvPr>
        </p:nvSpPr>
        <p:spPr>
          <a:xfrm>
            <a:off x="324091" y="1604963"/>
            <a:ext cx="8565266" cy="4297362"/>
          </a:xfrm>
        </p:spPr>
        <p:txBody>
          <a:bodyPr/>
          <a:lstStyle/>
          <a:p>
            <a:pPr lvl="0" eaLnBrk="1" hangingPunct="1">
              <a:lnSpc>
                <a:spcPct val="90000"/>
              </a:lnSpc>
              <a:buClr>
                <a:srgbClr val="FF0000"/>
              </a:buClr>
            </a:pPr>
            <a:r>
              <a:rPr lang="en-US" sz="2400" dirty="0">
                <a:solidFill>
                  <a:srgbClr val="000000"/>
                </a:solidFill>
              </a:rPr>
              <a:t>Seismic forces for design are computed considering variation of acceleration with relative height within the structure, and reduction in design force based upon estimated ductility of the component or its attachment</a:t>
            </a:r>
          </a:p>
          <a:p>
            <a:pPr lvl="0" eaLnBrk="1" hangingPunct="1">
              <a:lnSpc>
                <a:spcPct val="90000"/>
              </a:lnSpc>
              <a:buClr>
                <a:srgbClr val="FF0000"/>
              </a:buClr>
            </a:pPr>
            <a:r>
              <a:rPr lang="en-US" sz="2400" dirty="0">
                <a:solidFill>
                  <a:srgbClr val="000000"/>
                </a:solidFill>
              </a:rPr>
              <a:t>Procedures for evaluating nonstructural components subject to imposed deformations, such as story drift are provided  </a:t>
            </a:r>
          </a:p>
          <a:p>
            <a:pPr lvl="0" eaLnBrk="1" hangingPunct="1">
              <a:lnSpc>
                <a:spcPct val="90000"/>
              </a:lnSpc>
              <a:buClr>
                <a:srgbClr val="FF0000"/>
              </a:buClr>
            </a:pPr>
            <a:r>
              <a:rPr lang="en-US" sz="2400" dirty="0">
                <a:solidFill>
                  <a:srgbClr val="000000"/>
                </a:solidFill>
              </a:rPr>
              <a:t>The seismic force demands tend to control the design for vibration-isolated or heavy components</a:t>
            </a:r>
          </a:p>
          <a:p>
            <a:pPr lvl="0" eaLnBrk="1" hangingPunct="1">
              <a:lnSpc>
                <a:spcPct val="90000"/>
              </a:lnSpc>
              <a:buClr>
                <a:srgbClr val="FF0000"/>
              </a:buClr>
            </a:pPr>
            <a:r>
              <a:rPr lang="en-US" sz="2400" dirty="0">
                <a:solidFill>
                  <a:srgbClr val="000000"/>
                </a:solidFill>
              </a:rPr>
              <a:t>Deformations control the design of elements that are continuous through multiple levels of a structure or across expansion joints between adjacent structures, such as cladding or piping</a:t>
            </a:r>
          </a:p>
          <a:p>
            <a:endParaRPr lang="en-US" dirty="0"/>
          </a:p>
        </p:txBody>
      </p:sp>
      <p:sp>
        <p:nvSpPr>
          <p:cNvPr id="2" name="Title 1"/>
          <p:cNvSpPr>
            <a:spLocks noGrp="1"/>
          </p:cNvSpPr>
          <p:nvPr>
            <p:ph type="title"/>
          </p:nvPr>
        </p:nvSpPr>
        <p:spPr/>
        <p:txBody>
          <a:bodyPr/>
          <a:lstStyle/>
          <a:p>
            <a:r>
              <a:rPr lang="en-US" dirty="0">
                <a:solidFill>
                  <a:schemeClr val="accent6"/>
                </a:solidFill>
              </a:rPr>
              <a:t>Nonstructural Demands</a:t>
            </a:r>
            <a:endParaRPr lang="en-US" dirty="0"/>
          </a:p>
        </p:txBody>
      </p:sp>
    </p:spTree>
    <p:extLst>
      <p:ext uri="{BB962C8B-B14F-4D97-AF65-F5344CB8AC3E}">
        <p14:creationId xmlns:p14="http://schemas.microsoft.com/office/powerpoint/2010/main" val="427482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14</a:t>
            </a:fld>
            <a:endParaRPr lang="en-US" dirty="0"/>
          </a:p>
        </p:txBody>
      </p:sp>
      <p:sp>
        <p:nvSpPr>
          <p:cNvPr id="3" name="Content Placeholder 2"/>
          <p:cNvSpPr>
            <a:spLocks noGrp="1"/>
          </p:cNvSpPr>
          <p:nvPr>
            <p:ph idx="1"/>
          </p:nvPr>
        </p:nvSpPr>
        <p:spPr/>
        <p:txBody>
          <a:bodyPr/>
          <a:lstStyle/>
          <a:p>
            <a:pPr eaLnBrk="1" hangingPunct="1">
              <a:lnSpc>
                <a:spcPct val="90000"/>
              </a:lnSpc>
              <a:buClr>
                <a:srgbClr val="FF0000"/>
              </a:buClr>
            </a:pPr>
            <a:r>
              <a:rPr lang="en-US" sz="2000" dirty="0"/>
              <a:t>Several different methods are available for calculating the force demands on nonstructural components</a:t>
            </a:r>
          </a:p>
          <a:p>
            <a:pPr eaLnBrk="1" hangingPunct="1">
              <a:lnSpc>
                <a:spcPct val="90000"/>
              </a:lnSpc>
              <a:buClr>
                <a:srgbClr val="FF0000"/>
              </a:buClr>
            </a:pPr>
            <a:r>
              <a:rPr lang="en-US" sz="2000" dirty="0"/>
              <a:t>Several new methods for determining force demands were added in the ASCE/SEI 7-16 </a:t>
            </a:r>
          </a:p>
          <a:p>
            <a:pPr eaLnBrk="1" hangingPunct="1">
              <a:lnSpc>
                <a:spcPct val="90000"/>
              </a:lnSpc>
              <a:buClr>
                <a:srgbClr val="FF0000"/>
              </a:buClr>
            </a:pPr>
            <a:r>
              <a:rPr lang="en-US" sz="2000" dirty="0"/>
              <a:t>Equivalent Static Forces – </a:t>
            </a:r>
            <a:r>
              <a:rPr lang="en-US" sz="2000" i="1" dirty="0"/>
              <a:t>F</a:t>
            </a:r>
            <a:r>
              <a:rPr lang="en-US" sz="2000" i="1" baseline="-25000" dirty="0"/>
              <a:t>p</a:t>
            </a:r>
            <a:r>
              <a:rPr lang="en-US" sz="2000" dirty="0"/>
              <a:t> Equations</a:t>
            </a:r>
          </a:p>
          <a:p>
            <a:pPr lvl="1" eaLnBrk="1" hangingPunct="1">
              <a:lnSpc>
                <a:spcPct val="90000"/>
              </a:lnSpc>
            </a:pPr>
            <a:endParaRPr lang="en-US" sz="600" dirty="0"/>
          </a:p>
          <a:p>
            <a:pPr lvl="1" eaLnBrk="1" hangingPunct="1">
              <a:lnSpc>
                <a:spcPct val="90000"/>
              </a:lnSpc>
            </a:pPr>
            <a:r>
              <a:rPr lang="en-US" sz="2000" i="1" dirty="0"/>
              <a:t>F</a:t>
            </a:r>
            <a:r>
              <a:rPr lang="en-US" sz="2000" i="1" baseline="-25000" dirty="0"/>
              <a:t>p</a:t>
            </a:r>
            <a:r>
              <a:rPr lang="en-US" sz="2000" dirty="0"/>
              <a:t> Equation 13.3-1 is independent of building structural      properties </a:t>
            </a:r>
          </a:p>
          <a:p>
            <a:pPr lvl="1" eaLnBrk="1" hangingPunct="1">
              <a:lnSpc>
                <a:spcPct val="90000"/>
              </a:lnSpc>
            </a:pPr>
            <a:r>
              <a:rPr lang="en-US" sz="2000" i="1" dirty="0"/>
              <a:t>F</a:t>
            </a:r>
            <a:r>
              <a:rPr lang="en-US" sz="2000" i="1" baseline="-25000" dirty="0"/>
              <a:t>p</a:t>
            </a:r>
            <a:r>
              <a:rPr lang="en-US" sz="2000" dirty="0"/>
              <a:t> Equation 13.3-4 is dependent on building structural 	      properties.</a:t>
            </a:r>
          </a:p>
          <a:p>
            <a:pPr eaLnBrk="1" hangingPunct="1">
              <a:lnSpc>
                <a:spcPct val="90000"/>
              </a:lnSpc>
              <a:buFontTx/>
              <a:buNone/>
            </a:pPr>
            <a:r>
              <a:rPr lang="en-US" sz="2000" dirty="0"/>
              <a:t>     Both </a:t>
            </a:r>
            <a:r>
              <a:rPr lang="en-US" sz="2000" i="1" dirty="0"/>
              <a:t>F</a:t>
            </a:r>
            <a:r>
              <a:rPr lang="en-US" sz="2000" i="1" baseline="-25000" dirty="0"/>
              <a:t>p</a:t>
            </a:r>
            <a:r>
              <a:rPr lang="en-US" sz="2000" dirty="0"/>
              <a:t> equations are subject to the maximum and minimum values of </a:t>
            </a:r>
            <a:r>
              <a:rPr lang="en-US" sz="2000" i="1" dirty="0"/>
              <a:t>F</a:t>
            </a:r>
            <a:r>
              <a:rPr lang="en-US" sz="2000" i="1" baseline="-25000" dirty="0"/>
              <a:t>p</a:t>
            </a:r>
            <a:r>
              <a:rPr lang="en-US" sz="2000" dirty="0"/>
              <a:t> provided in Equations 13.3-2 and 13.3-3.</a:t>
            </a:r>
          </a:p>
          <a:p>
            <a:endParaRPr lang="en-US" dirty="0"/>
          </a:p>
        </p:txBody>
      </p:sp>
      <p:sp>
        <p:nvSpPr>
          <p:cNvPr id="2" name="Title 1"/>
          <p:cNvSpPr>
            <a:spLocks noGrp="1"/>
          </p:cNvSpPr>
          <p:nvPr>
            <p:ph type="title"/>
          </p:nvPr>
        </p:nvSpPr>
        <p:spPr/>
        <p:txBody>
          <a:bodyPr/>
          <a:lstStyle/>
          <a:p>
            <a:r>
              <a:rPr lang="en-US" dirty="0">
                <a:solidFill>
                  <a:schemeClr val="accent6"/>
                </a:solidFill>
              </a:rPr>
              <a:t>Nonstructural Force Demands</a:t>
            </a:r>
            <a:endParaRPr lang="en-US" dirty="0"/>
          </a:p>
        </p:txBody>
      </p:sp>
    </p:spTree>
    <p:extLst>
      <p:ext uri="{BB962C8B-B14F-4D97-AF65-F5344CB8AC3E}">
        <p14:creationId xmlns:p14="http://schemas.microsoft.com/office/powerpoint/2010/main" val="2701266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15</a:t>
            </a:fld>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9" name="Text Box 9"/>
          <p:cNvSpPr txBox="1">
            <a:spLocks noChangeArrowheads="1"/>
          </p:cNvSpPr>
          <p:nvPr/>
        </p:nvSpPr>
        <p:spPr bwMode="auto">
          <a:xfrm>
            <a:off x="4114800" y="4451350"/>
            <a:ext cx="4724400" cy="400110"/>
          </a:xfrm>
          <a:prstGeom prst="rect">
            <a:avLst/>
          </a:prstGeom>
          <a:noFill/>
          <a:ln w="9525">
            <a:noFill/>
            <a:miter lim="800000"/>
            <a:headEnd/>
            <a:tailEnd/>
          </a:ln>
        </p:spPr>
        <p:txBody>
          <a:bodyPr>
            <a:spAutoFit/>
          </a:bodyPr>
          <a:lstStyle/>
          <a:p>
            <a:pPr lvl="1">
              <a:spcBef>
                <a:spcPct val="20000"/>
              </a:spcBef>
            </a:pPr>
            <a:r>
              <a:rPr lang="en-US" sz="2000" dirty="0"/>
              <a:t>			Equation 13.3-3</a:t>
            </a:r>
          </a:p>
        </p:txBody>
      </p:sp>
      <p:sp>
        <p:nvSpPr>
          <p:cNvPr id="8" name="Text Box 8"/>
          <p:cNvSpPr txBox="1">
            <a:spLocks noChangeArrowheads="1"/>
          </p:cNvSpPr>
          <p:nvPr/>
        </p:nvSpPr>
        <p:spPr bwMode="auto">
          <a:xfrm>
            <a:off x="4114800" y="3641725"/>
            <a:ext cx="4724400" cy="400110"/>
          </a:xfrm>
          <a:prstGeom prst="rect">
            <a:avLst/>
          </a:prstGeom>
          <a:noFill/>
          <a:ln w="9525">
            <a:noFill/>
            <a:miter lim="800000"/>
            <a:headEnd/>
            <a:tailEnd/>
          </a:ln>
        </p:spPr>
        <p:txBody>
          <a:bodyPr>
            <a:spAutoFit/>
          </a:bodyPr>
          <a:lstStyle/>
          <a:p>
            <a:pPr lvl="1">
              <a:spcBef>
                <a:spcPct val="20000"/>
              </a:spcBef>
            </a:pPr>
            <a:r>
              <a:rPr lang="en-US" sz="2000" dirty="0"/>
              <a:t>			Equation 13.3-2</a:t>
            </a:r>
          </a:p>
        </p:txBody>
      </p:sp>
      <p:sp>
        <p:nvSpPr>
          <p:cNvPr id="6" name="Rectangle 3"/>
          <p:cNvSpPr txBox="1">
            <a:spLocks noChangeArrowheads="1"/>
          </p:cNvSpPr>
          <p:nvPr/>
        </p:nvSpPr>
        <p:spPr bwMode="auto">
          <a:xfrm>
            <a:off x="609600" y="1743075"/>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buFontTx/>
              <a:buNone/>
            </a:pPr>
            <a:endParaRPr lang="en-US" sz="2000" kern="0" dirty="0"/>
          </a:p>
          <a:p>
            <a:pPr eaLnBrk="1" hangingPunct="1">
              <a:buFontTx/>
              <a:buNone/>
            </a:pPr>
            <a:endParaRPr lang="en-US" sz="2000" kern="0" dirty="0"/>
          </a:p>
          <a:p>
            <a:pPr eaLnBrk="1" hangingPunct="1">
              <a:buFontTx/>
              <a:buNone/>
            </a:pPr>
            <a:endParaRPr lang="en-US" sz="2000" kern="0" dirty="0"/>
          </a:p>
          <a:p>
            <a:pPr eaLnBrk="1" hangingPunct="1">
              <a:buFontTx/>
              <a:buNone/>
            </a:pPr>
            <a:endParaRPr lang="en-US" sz="2000" kern="0" dirty="0"/>
          </a:p>
          <a:p>
            <a:pPr eaLnBrk="1" hangingPunct="1">
              <a:buFontTx/>
              <a:buNone/>
            </a:pPr>
            <a:endParaRPr lang="en-US" sz="1200" kern="0" dirty="0"/>
          </a:p>
          <a:p>
            <a:pPr eaLnBrk="1" hangingPunct="1">
              <a:buFontTx/>
              <a:buNone/>
            </a:pPr>
            <a:r>
              <a:rPr lang="en-US" sz="1200" i="1" kern="0" dirty="0"/>
              <a:t>	</a:t>
            </a:r>
          </a:p>
          <a:p>
            <a:pPr eaLnBrk="1" hangingPunct="1">
              <a:buFontTx/>
              <a:buNone/>
            </a:pPr>
            <a:r>
              <a:rPr lang="en-US" sz="2000" i="1" kern="0" dirty="0"/>
              <a:t>	</a:t>
            </a:r>
            <a:r>
              <a:rPr lang="en-US" sz="2000" i="1" kern="0" dirty="0">
                <a:latin typeface="Times New Roman"/>
                <a:cs typeface="Times New Roman"/>
              </a:rPr>
              <a:t>F</a:t>
            </a:r>
            <a:r>
              <a:rPr lang="en-US" sz="2000" i="1" kern="0" baseline="-25000" dirty="0">
                <a:latin typeface="Times New Roman"/>
                <a:cs typeface="Times New Roman"/>
              </a:rPr>
              <a:t>p (max)</a:t>
            </a:r>
            <a:r>
              <a:rPr lang="en-US" sz="2000" kern="0" dirty="0">
                <a:latin typeface="Times New Roman"/>
                <a:cs typeface="Times New Roman"/>
              </a:rPr>
              <a:t> =  1.6 </a:t>
            </a:r>
            <a:r>
              <a:rPr lang="en-US" sz="2000" i="1" kern="0" dirty="0">
                <a:latin typeface="Times New Roman"/>
                <a:cs typeface="Times New Roman"/>
              </a:rPr>
              <a:t>S</a:t>
            </a:r>
            <a:r>
              <a:rPr lang="en-US" sz="2000" i="1" kern="0" baseline="-25000" dirty="0">
                <a:latin typeface="Times New Roman"/>
                <a:cs typeface="Times New Roman"/>
              </a:rPr>
              <a:t>DS</a:t>
            </a:r>
            <a:r>
              <a:rPr lang="en-US" sz="2000" i="1" kern="0" dirty="0">
                <a:latin typeface="Times New Roman"/>
                <a:cs typeface="Times New Roman"/>
              </a:rPr>
              <a:t> I</a:t>
            </a:r>
            <a:r>
              <a:rPr lang="en-US" sz="2000" i="1" kern="0" baseline="-25000" dirty="0">
                <a:latin typeface="Times New Roman"/>
                <a:cs typeface="Times New Roman"/>
              </a:rPr>
              <a:t>p</a:t>
            </a:r>
            <a:r>
              <a:rPr lang="en-US" sz="2000" i="1" kern="0" dirty="0">
                <a:latin typeface="Times New Roman"/>
                <a:cs typeface="Times New Roman"/>
              </a:rPr>
              <a:t> W</a:t>
            </a:r>
            <a:r>
              <a:rPr lang="en-US" sz="2000" i="1" kern="0" baseline="-25000" dirty="0">
                <a:latin typeface="Times New Roman"/>
                <a:cs typeface="Times New Roman"/>
              </a:rPr>
              <a:t>p</a:t>
            </a:r>
            <a:br>
              <a:rPr lang="en-US" sz="2000" i="1" kern="0" baseline="-25000" dirty="0"/>
            </a:br>
            <a:endParaRPr lang="en-US" sz="2000" i="1" kern="0" baseline="-25000" dirty="0"/>
          </a:p>
          <a:p>
            <a:pPr eaLnBrk="1" hangingPunct="1">
              <a:buFontTx/>
              <a:buNone/>
            </a:pPr>
            <a:endParaRPr lang="en-US" sz="2000" i="1" kern="0" baseline="-25000" dirty="0"/>
          </a:p>
          <a:p>
            <a:pPr eaLnBrk="1" hangingPunct="1">
              <a:buFontTx/>
              <a:buNone/>
            </a:pPr>
            <a:r>
              <a:rPr lang="en-US" sz="2000" i="1" kern="0" dirty="0">
                <a:latin typeface="Times New Roman"/>
                <a:cs typeface="Times New Roman"/>
              </a:rPr>
              <a:t>	F</a:t>
            </a:r>
            <a:r>
              <a:rPr lang="en-US" sz="2000" i="1" kern="0" baseline="-25000" dirty="0">
                <a:latin typeface="Times New Roman"/>
                <a:cs typeface="Times New Roman"/>
              </a:rPr>
              <a:t>p (min)</a:t>
            </a:r>
            <a:r>
              <a:rPr lang="en-US" sz="2000" i="1" kern="0" dirty="0">
                <a:latin typeface="Times New Roman"/>
                <a:cs typeface="Times New Roman"/>
              </a:rPr>
              <a:t> </a:t>
            </a:r>
            <a:r>
              <a:rPr lang="en-US" sz="2000" kern="0" dirty="0">
                <a:latin typeface="Times New Roman"/>
                <a:cs typeface="Times New Roman"/>
              </a:rPr>
              <a:t>=  0.3 </a:t>
            </a:r>
            <a:r>
              <a:rPr lang="en-US" sz="2000" i="1" kern="0" dirty="0">
                <a:latin typeface="Times New Roman"/>
                <a:cs typeface="Times New Roman"/>
              </a:rPr>
              <a:t>S</a:t>
            </a:r>
            <a:r>
              <a:rPr lang="en-US" sz="2000" i="1" kern="0" baseline="-25000" dirty="0">
                <a:latin typeface="Times New Roman"/>
                <a:cs typeface="Times New Roman"/>
              </a:rPr>
              <a:t>DS</a:t>
            </a:r>
            <a:r>
              <a:rPr lang="en-US" sz="2000" i="1" kern="0" dirty="0">
                <a:latin typeface="Times New Roman"/>
                <a:cs typeface="Times New Roman"/>
              </a:rPr>
              <a:t> I</a:t>
            </a:r>
            <a:r>
              <a:rPr lang="en-US" sz="2000" i="1" kern="0" baseline="-25000" dirty="0">
                <a:latin typeface="Times New Roman"/>
                <a:cs typeface="Times New Roman"/>
              </a:rPr>
              <a:t>p</a:t>
            </a:r>
            <a:r>
              <a:rPr lang="en-US" sz="2000" i="1" kern="0" dirty="0">
                <a:latin typeface="Times New Roman"/>
                <a:cs typeface="Times New Roman"/>
              </a:rPr>
              <a:t> W</a:t>
            </a:r>
            <a:r>
              <a:rPr lang="en-US" sz="2000" i="1" kern="0" baseline="-25000" dirty="0">
                <a:latin typeface="Times New Roman"/>
                <a:cs typeface="Times New Roman"/>
              </a:rPr>
              <a:t>p</a:t>
            </a:r>
            <a:r>
              <a:rPr lang="en-US" sz="2000" i="1" kern="0" dirty="0">
                <a:latin typeface="Times New Roman"/>
                <a:cs typeface="Times New Roman"/>
              </a:rPr>
              <a:t> </a:t>
            </a:r>
          </a:p>
          <a:p>
            <a:pPr eaLnBrk="1" hangingPunct="1">
              <a:buFontTx/>
              <a:buNone/>
            </a:pPr>
            <a:endParaRPr lang="en-US" sz="2000" i="1" kern="0" dirty="0"/>
          </a:p>
          <a:p>
            <a:pPr eaLnBrk="1" hangingPunct="1">
              <a:buFontTx/>
              <a:buNone/>
            </a:pPr>
            <a:r>
              <a:rPr lang="en-US" sz="2000" i="1" kern="0" dirty="0"/>
              <a:t>	</a:t>
            </a:r>
            <a:endParaRPr lang="en-US" sz="2000" i="1" kern="0" baseline="-25000" dirty="0"/>
          </a:p>
          <a:p>
            <a:pPr eaLnBrk="1" hangingPunct="1">
              <a:buFontTx/>
              <a:buNone/>
            </a:pPr>
            <a:endParaRPr lang="en-US" sz="2000" i="1" kern="0" baseline="-25000" dirty="0"/>
          </a:p>
        </p:txBody>
      </p:sp>
      <p:sp>
        <p:nvSpPr>
          <p:cNvPr id="7" name="Text Box 7"/>
          <p:cNvSpPr txBox="1">
            <a:spLocks noChangeArrowheads="1"/>
          </p:cNvSpPr>
          <p:nvPr/>
        </p:nvSpPr>
        <p:spPr bwMode="auto">
          <a:xfrm>
            <a:off x="4114800" y="2286000"/>
            <a:ext cx="4724400" cy="400110"/>
          </a:xfrm>
          <a:prstGeom prst="rect">
            <a:avLst/>
          </a:prstGeom>
          <a:noFill/>
          <a:ln w="9525">
            <a:noFill/>
            <a:miter lim="800000"/>
            <a:headEnd/>
            <a:tailEnd/>
          </a:ln>
        </p:spPr>
        <p:txBody>
          <a:bodyPr>
            <a:spAutoFit/>
          </a:bodyPr>
          <a:lstStyle/>
          <a:p>
            <a:pPr>
              <a:spcBef>
                <a:spcPct val="20000"/>
              </a:spcBef>
            </a:pPr>
            <a:r>
              <a:rPr lang="en-US" sz="2000" dirty="0"/>
              <a:t>			Equation 13.3-1</a:t>
            </a:r>
          </a:p>
        </p:txBody>
      </p:sp>
      <p:pic>
        <p:nvPicPr>
          <p:cNvPr id="10" name="Picture 7" descr="Equation 13.3-1, the basic equation for seismic forces on nonstructural componen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1917699"/>
            <a:ext cx="2847975"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solidFill>
                  <a:schemeClr val="accent6"/>
                </a:solidFill>
              </a:rPr>
              <a:t>Nonstructural Force Demand</a:t>
            </a:r>
            <a:endParaRPr lang="en-US" dirty="0"/>
          </a:p>
        </p:txBody>
      </p:sp>
    </p:spTree>
    <p:extLst>
      <p:ext uri="{BB962C8B-B14F-4D97-AF65-F5344CB8AC3E}">
        <p14:creationId xmlns:p14="http://schemas.microsoft.com/office/powerpoint/2010/main" val="1145566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16</a:t>
            </a:fld>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3"/>
          <p:cNvSpPr txBox="1">
            <a:spLocks noChangeArrowheads="1"/>
          </p:cNvSpPr>
          <p:nvPr/>
        </p:nvSpPr>
        <p:spPr>
          <a:xfrm>
            <a:off x="609600" y="1905000"/>
            <a:ext cx="7772400" cy="4114800"/>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buClr>
                <a:srgbClr val="FF0000"/>
              </a:buClr>
            </a:pPr>
            <a:r>
              <a:rPr lang="en-US" sz="2000" kern="0" dirty="0"/>
              <a:t>ASCE/SEI 7-10 has </a:t>
            </a:r>
            <a:r>
              <a:rPr lang="en-US" sz="2000" i="1" kern="0" dirty="0"/>
              <a:t>a</a:t>
            </a:r>
            <a:r>
              <a:rPr lang="en-US" sz="2000" i="1" kern="0" baseline="-25000" dirty="0"/>
              <a:t>p</a:t>
            </a:r>
            <a:r>
              <a:rPr lang="en-US" sz="2000" kern="0" dirty="0"/>
              <a:t> and </a:t>
            </a:r>
            <a:r>
              <a:rPr lang="en-US" sz="2000" i="1" kern="0" dirty="0"/>
              <a:t>R</a:t>
            </a:r>
            <a:r>
              <a:rPr lang="en-US" sz="2000" i="1" kern="0" baseline="-25000" dirty="0"/>
              <a:t>p</a:t>
            </a:r>
            <a:r>
              <a:rPr lang="en-US" sz="2000" kern="0" dirty="0"/>
              <a:t> factors assigned in tables that are used in </a:t>
            </a:r>
            <a:r>
              <a:rPr lang="en-US" sz="2000" i="1" kern="0" dirty="0"/>
              <a:t>F</a:t>
            </a:r>
            <a:r>
              <a:rPr lang="en-US" sz="2000" i="1" kern="0" baseline="-25000" dirty="0"/>
              <a:t>p</a:t>
            </a:r>
            <a:r>
              <a:rPr lang="en-US" sz="2000" kern="0" dirty="0"/>
              <a:t> equation.</a:t>
            </a:r>
          </a:p>
          <a:p>
            <a:pPr eaLnBrk="1" hangingPunct="1">
              <a:buFontTx/>
              <a:buNone/>
            </a:pPr>
            <a:endParaRPr lang="en-US" sz="600" kern="0" dirty="0"/>
          </a:p>
          <a:p>
            <a:pPr eaLnBrk="1" hangingPunct="1">
              <a:buClr>
                <a:srgbClr val="FF0000"/>
              </a:buClr>
            </a:pPr>
            <a:r>
              <a:rPr lang="en-US" sz="2000" i="1" kern="0" dirty="0"/>
              <a:t>a</a:t>
            </a:r>
            <a:r>
              <a:rPr lang="en-US" sz="2000" i="1" kern="0" baseline="-25000" dirty="0"/>
              <a:t>p</a:t>
            </a:r>
            <a:r>
              <a:rPr lang="en-US" sz="2000" kern="0" dirty="0"/>
              <a:t> values range from 1.0 to 2.5 and values of </a:t>
            </a:r>
            <a:r>
              <a:rPr lang="en-US" sz="2000" i="1" kern="0" dirty="0"/>
              <a:t>a</a:t>
            </a:r>
            <a:r>
              <a:rPr lang="en-US" sz="2000" i="1" kern="0" baseline="-25000" dirty="0"/>
              <a:t>p</a:t>
            </a:r>
            <a:r>
              <a:rPr lang="en-US" sz="2000" kern="0" dirty="0"/>
              <a:t> can be taken as less than 2.5 based on dynamic analysis.</a:t>
            </a:r>
          </a:p>
          <a:p>
            <a:pPr eaLnBrk="1" hangingPunct="1">
              <a:buFontTx/>
              <a:buNone/>
            </a:pPr>
            <a:endParaRPr lang="en-US" sz="600" kern="0" dirty="0"/>
          </a:p>
          <a:p>
            <a:pPr eaLnBrk="1" hangingPunct="1">
              <a:buClr>
                <a:srgbClr val="FF0000"/>
              </a:buClr>
            </a:pPr>
            <a:r>
              <a:rPr lang="en-US" sz="2000" i="1" kern="0" dirty="0"/>
              <a:t>R</a:t>
            </a:r>
            <a:r>
              <a:rPr lang="en-US" sz="2000" i="1" kern="0" baseline="-25000" dirty="0"/>
              <a:t>p</a:t>
            </a:r>
            <a:r>
              <a:rPr lang="en-US" sz="2000" kern="0" dirty="0"/>
              <a:t> values range from 1.0 to 12.0.</a:t>
            </a:r>
          </a:p>
          <a:p>
            <a:pPr eaLnBrk="1" hangingPunct="1">
              <a:buClr>
                <a:srgbClr val="FF0000"/>
              </a:buClr>
            </a:pPr>
            <a:r>
              <a:rPr lang="en-US" sz="2000" kern="0" dirty="0">
                <a:solidFill>
                  <a:srgbClr val="000000"/>
                </a:solidFill>
              </a:rPr>
              <a:t>Importance factor </a:t>
            </a:r>
            <a:r>
              <a:rPr lang="en-US" sz="2000" i="1" kern="0" dirty="0">
                <a:solidFill>
                  <a:srgbClr val="000000"/>
                </a:solidFill>
              </a:rPr>
              <a:t>I</a:t>
            </a:r>
            <a:r>
              <a:rPr lang="en-US" sz="2000" i="1" kern="0" baseline="-25000" dirty="0">
                <a:solidFill>
                  <a:srgbClr val="000000"/>
                </a:solidFill>
              </a:rPr>
              <a:t>p</a:t>
            </a:r>
            <a:r>
              <a:rPr lang="en-US" sz="2000" kern="0" dirty="0">
                <a:solidFill>
                  <a:srgbClr val="000000"/>
                </a:solidFill>
              </a:rPr>
              <a:t> values are 1.0 or 1.5.</a:t>
            </a:r>
          </a:p>
          <a:p>
            <a:pPr eaLnBrk="1" hangingPunct="1">
              <a:buClr>
                <a:srgbClr val="FF0000"/>
              </a:buClr>
            </a:pPr>
            <a:r>
              <a:rPr lang="en-US" sz="2000" i="1" kern="0" dirty="0">
                <a:solidFill>
                  <a:srgbClr val="000000"/>
                </a:solidFill>
              </a:rPr>
              <a:t>W</a:t>
            </a:r>
            <a:r>
              <a:rPr lang="en-US" sz="2000" i="1" kern="0" baseline="-25000" dirty="0">
                <a:solidFill>
                  <a:srgbClr val="000000"/>
                </a:solidFill>
              </a:rPr>
              <a:t>p</a:t>
            </a:r>
            <a:r>
              <a:rPr lang="en-US" sz="2000" kern="0" dirty="0">
                <a:solidFill>
                  <a:srgbClr val="000000"/>
                </a:solidFill>
              </a:rPr>
              <a:t> is the component operating weight.</a:t>
            </a:r>
          </a:p>
          <a:p>
            <a:pPr eaLnBrk="1" hangingPunct="1">
              <a:buClr>
                <a:srgbClr val="FF0000"/>
              </a:buClr>
            </a:pPr>
            <a:r>
              <a:rPr lang="en-US" sz="2000" i="1" kern="0" dirty="0"/>
              <a:t>z</a:t>
            </a:r>
            <a:r>
              <a:rPr lang="en-US" sz="2000" kern="0" dirty="0"/>
              <a:t> is the height in structure of point of attachment of component with respect to the base. </a:t>
            </a:r>
          </a:p>
          <a:p>
            <a:pPr eaLnBrk="1" hangingPunct="1">
              <a:buClr>
                <a:srgbClr val="FF0000"/>
              </a:buClr>
            </a:pPr>
            <a:r>
              <a:rPr lang="en-US" sz="2000" i="1" kern="0" dirty="0">
                <a:latin typeface="Times-Italic"/>
              </a:rPr>
              <a:t>h </a:t>
            </a:r>
            <a:r>
              <a:rPr lang="en-US" sz="2000" kern="0" dirty="0">
                <a:latin typeface="Times-Roman"/>
              </a:rPr>
              <a:t>= average roof height of structure with respect to the base</a:t>
            </a:r>
            <a:endParaRPr lang="en-US" sz="2000" kern="0" dirty="0"/>
          </a:p>
          <a:p>
            <a:pPr eaLnBrk="1" hangingPunct="1">
              <a:buFontTx/>
              <a:buNone/>
            </a:pPr>
            <a:endParaRPr lang="en-US" sz="600" kern="0" dirty="0"/>
          </a:p>
          <a:p>
            <a:pPr eaLnBrk="1" hangingPunct="1">
              <a:buFontTx/>
              <a:buNone/>
            </a:pPr>
            <a:endParaRPr lang="en-US" sz="600" kern="0" dirty="0"/>
          </a:p>
          <a:p>
            <a:pPr eaLnBrk="1" hangingPunct="1">
              <a:buFontTx/>
              <a:buNone/>
            </a:pPr>
            <a:endParaRPr lang="en-US" sz="2000" kern="0" dirty="0"/>
          </a:p>
        </p:txBody>
      </p:sp>
      <p:sp>
        <p:nvSpPr>
          <p:cNvPr id="2" name="Title 1"/>
          <p:cNvSpPr>
            <a:spLocks noGrp="1"/>
          </p:cNvSpPr>
          <p:nvPr>
            <p:ph type="title"/>
          </p:nvPr>
        </p:nvSpPr>
        <p:spPr/>
        <p:txBody>
          <a:bodyPr/>
          <a:lstStyle/>
          <a:p>
            <a:r>
              <a:rPr lang="en-US" dirty="0">
                <a:solidFill>
                  <a:schemeClr val="accent6"/>
                </a:solidFill>
              </a:rPr>
              <a:t>Nonstructural Component Factors</a:t>
            </a:r>
            <a:endParaRPr lang="en-US" dirty="0"/>
          </a:p>
        </p:txBody>
      </p:sp>
    </p:spTree>
    <p:extLst>
      <p:ext uri="{BB962C8B-B14F-4D97-AF65-F5344CB8AC3E}">
        <p14:creationId xmlns:p14="http://schemas.microsoft.com/office/powerpoint/2010/main" val="4004180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17</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graphicFrame>
        <p:nvGraphicFramePr>
          <p:cNvPr id="7" name="Table 6" descr="A partial list of ap and Rp values for architectural nonstructural component values from ASCE/SEI 7-10 Table 13.5-1 is presented.&#10;"/>
          <p:cNvGraphicFramePr>
            <a:graphicFrameLocks noGrp="1"/>
          </p:cNvGraphicFramePr>
          <p:nvPr>
            <p:extLst>
              <p:ext uri="{D42A27DB-BD31-4B8C-83A1-F6EECF244321}">
                <p14:modId xmlns:p14="http://schemas.microsoft.com/office/powerpoint/2010/main" val="3156905549"/>
              </p:ext>
            </p:extLst>
          </p:nvPr>
        </p:nvGraphicFramePr>
        <p:xfrm>
          <a:off x="1522353" y="1415151"/>
          <a:ext cx="5757981" cy="4604751"/>
        </p:xfrm>
        <a:graphic>
          <a:graphicData uri="http://schemas.openxmlformats.org/drawingml/2006/table">
            <a:tbl>
              <a:tblPr firstRow="1"/>
              <a:tblGrid>
                <a:gridCol w="3442797">
                  <a:extLst>
                    <a:ext uri="{9D8B030D-6E8A-4147-A177-3AD203B41FA5}">
                      <a16:colId xmlns:a16="http://schemas.microsoft.com/office/drawing/2014/main" val="1287163201"/>
                    </a:ext>
                  </a:extLst>
                </a:gridCol>
                <a:gridCol w="1157592">
                  <a:extLst>
                    <a:ext uri="{9D8B030D-6E8A-4147-A177-3AD203B41FA5}">
                      <a16:colId xmlns:a16="http://schemas.microsoft.com/office/drawing/2014/main" val="1512663946"/>
                    </a:ext>
                  </a:extLst>
                </a:gridCol>
                <a:gridCol w="1157592">
                  <a:extLst>
                    <a:ext uri="{9D8B030D-6E8A-4147-A177-3AD203B41FA5}">
                      <a16:colId xmlns:a16="http://schemas.microsoft.com/office/drawing/2014/main" val="611533407"/>
                    </a:ext>
                  </a:extLst>
                </a:gridCol>
              </a:tblGrid>
              <a:tr h="511639">
                <a:tc>
                  <a:txBody>
                    <a:bodyPr/>
                    <a:lstStyle/>
                    <a:p>
                      <a:pPr algn="ctr" fontAlgn="ctr"/>
                      <a:r>
                        <a:rPr lang="en-US" sz="1800" b="1" i="0" u="none" strike="noStrike" dirty="0">
                          <a:solidFill>
                            <a:srgbClr val="000000"/>
                          </a:solidFill>
                          <a:effectLst/>
                          <a:latin typeface="Arial" panose="020B0604020202020204" pitchFamily="34" charset="0"/>
                          <a:cs typeface="Arial" panose="020B0604020202020204" pitchFamily="34" charset="0"/>
                        </a:rPr>
                        <a:t>Architectural Component</a:t>
                      </a:r>
                    </a:p>
                  </a:txBody>
                  <a:tcPr marL="12691" marR="12691" marT="1269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000" b="1" i="1" u="none" strike="noStrike" dirty="0" err="1">
                          <a:solidFill>
                            <a:srgbClr val="000000"/>
                          </a:solidFill>
                          <a:effectLst/>
                          <a:latin typeface="Arial" panose="020B0604020202020204" pitchFamily="34" charset="0"/>
                          <a:cs typeface="Arial" panose="020B0604020202020204" pitchFamily="34" charset="0"/>
                        </a:rPr>
                        <a:t>a</a:t>
                      </a:r>
                      <a:r>
                        <a:rPr lang="en-US" sz="2000" b="1" i="1" u="none" strike="noStrike" baseline="-25000" dirty="0" err="1">
                          <a:solidFill>
                            <a:srgbClr val="000000"/>
                          </a:solidFill>
                          <a:effectLst/>
                          <a:latin typeface="Arial" panose="020B0604020202020204" pitchFamily="34" charset="0"/>
                          <a:cs typeface="Arial" panose="020B0604020202020204" pitchFamily="34" charset="0"/>
                        </a:rPr>
                        <a:t>p</a:t>
                      </a:r>
                      <a:endParaRPr lang="en-US" sz="2000" b="1" i="1" u="none" strike="noStrike" baseline="-25000" dirty="0">
                        <a:solidFill>
                          <a:srgbClr val="000000"/>
                        </a:solidFill>
                        <a:effectLst/>
                        <a:latin typeface="Arial" panose="020B0604020202020204" pitchFamily="34" charset="0"/>
                        <a:cs typeface="Arial" panose="020B0604020202020204" pitchFamily="34" charset="0"/>
                      </a:endParaRPr>
                    </a:p>
                  </a:txBody>
                  <a:tcPr marL="12691" marR="12691" marT="126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000" b="1" i="1" u="none" strike="noStrike" dirty="0" err="1">
                          <a:solidFill>
                            <a:srgbClr val="000000"/>
                          </a:solidFill>
                          <a:effectLst/>
                          <a:latin typeface="Arial" panose="020B0604020202020204" pitchFamily="34" charset="0"/>
                          <a:cs typeface="Arial" panose="020B0604020202020204" pitchFamily="34" charset="0"/>
                        </a:rPr>
                        <a:t>R</a:t>
                      </a:r>
                      <a:r>
                        <a:rPr lang="en-US" sz="2000" b="1" i="1" u="none" strike="noStrike" baseline="-25000" dirty="0" err="1">
                          <a:solidFill>
                            <a:srgbClr val="000000"/>
                          </a:solidFill>
                          <a:effectLst/>
                          <a:latin typeface="Arial" panose="020B0604020202020204" pitchFamily="34" charset="0"/>
                          <a:cs typeface="Arial" panose="020B0604020202020204" pitchFamily="34" charset="0"/>
                        </a:rPr>
                        <a:t>p</a:t>
                      </a:r>
                      <a:endParaRPr lang="en-US" sz="2000" b="1" i="1" u="none" strike="noStrike" baseline="-25000" dirty="0">
                        <a:solidFill>
                          <a:srgbClr val="000000"/>
                        </a:solidFill>
                        <a:effectLst/>
                        <a:latin typeface="Arial" panose="020B0604020202020204" pitchFamily="34" charset="0"/>
                        <a:cs typeface="Arial" panose="020B0604020202020204" pitchFamily="34" charset="0"/>
                      </a:endParaRPr>
                    </a:p>
                  </a:txBody>
                  <a:tcPr marL="12691" marR="12691" marT="12691"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2310304"/>
                  </a:ext>
                </a:extLst>
              </a:tr>
              <a:tr h="511639">
                <a:tc>
                  <a:txBody>
                    <a:bodyPr/>
                    <a:lstStyle/>
                    <a:p>
                      <a:pPr marL="274320" algn="l" fontAlgn="ctr"/>
                      <a:r>
                        <a:rPr lang="en-US" sz="1400" b="1" i="0" u="none" strike="noStrike" dirty="0">
                          <a:solidFill>
                            <a:srgbClr val="000000"/>
                          </a:solidFill>
                          <a:effectLst/>
                          <a:latin typeface="Arial" panose="020B0604020202020204" pitchFamily="34" charset="0"/>
                          <a:cs typeface="Arial" panose="020B0604020202020204" pitchFamily="34" charset="0"/>
                        </a:rPr>
                        <a:t>Cantilever Parapets</a:t>
                      </a:r>
                    </a:p>
                  </a:txBody>
                  <a:tcPr marL="12691" marR="12691" marT="126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2.5</a:t>
                      </a:r>
                    </a:p>
                  </a:txBody>
                  <a:tcPr marL="12691" marR="12691" marT="1269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2.5</a:t>
                      </a:r>
                    </a:p>
                  </a:txBody>
                  <a:tcPr marL="12691" marR="12691" marT="1269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9767278"/>
                  </a:ext>
                </a:extLst>
              </a:tr>
              <a:tr h="511639">
                <a:tc>
                  <a:txBody>
                    <a:bodyPr/>
                    <a:lstStyle/>
                    <a:p>
                      <a:pPr marL="274320" algn="l" fontAlgn="ctr"/>
                      <a:r>
                        <a:rPr lang="en-US" sz="1400" b="1" i="0" u="none" strike="noStrike" dirty="0">
                          <a:solidFill>
                            <a:srgbClr val="000000"/>
                          </a:solidFill>
                          <a:effectLst/>
                          <a:latin typeface="Arial" panose="020B0604020202020204" pitchFamily="34" charset="0"/>
                          <a:cs typeface="Arial" panose="020B0604020202020204" pitchFamily="34" charset="0"/>
                        </a:rPr>
                        <a:t>Exterior Nonstructural Walls and Elements (e.g. precast cladding)</a:t>
                      </a:r>
                    </a:p>
                  </a:txBody>
                  <a:tcPr marL="12691" marR="12691" marT="126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cs typeface="Arial" panose="020B0604020202020204" pitchFamily="34" charset="0"/>
                        </a:rPr>
                        <a:t>1</a:t>
                      </a:r>
                    </a:p>
                  </a:txBody>
                  <a:tcPr marL="12691" marR="12691" marT="1269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2.5</a:t>
                      </a:r>
                    </a:p>
                  </a:txBody>
                  <a:tcPr marL="12691" marR="12691" marT="1269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6148367"/>
                  </a:ext>
                </a:extLst>
              </a:tr>
              <a:tr h="511639">
                <a:tc>
                  <a:txBody>
                    <a:bodyPr/>
                    <a:lstStyle/>
                    <a:p>
                      <a:pPr marL="274320" algn="l" fontAlgn="ctr"/>
                      <a:r>
                        <a:rPr lang="en-US" sz="1400" b="1" i="0" u="none" strike="noStrike" dirty="0">
                          <a:solidFill>
                            <a:srgbClr val="000000"/>
                          </a:solidFill>
                          <a:effectLst/>
                          <a:latin typeface="Arial" panose="020B0604020202020204" pitchFamily="34" charset="0"/>
                          <a:cs typeface="Arial" panose="020B0604020202020204" pitchFamily="34" charset="0"/>
                        </a:rPr>
                        <a:t>Partitions</a:t>
                      </a:r>
                    </a:p>
                  </a:txBody>
                  <a:tcPr marL="12691" marR="12691" marT="126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cs typeface="Arial" panose="020B0604020202020204" pitchFamily="34" charset="0"/>
                        </a:rPr>
                        <a:t>1</a:t>
                      </a:r>
                    </a:p>
                  </a:txBody>
                  <a:tcPr marL="12691" marR="12691" marT="1269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2.5</a:t>
                      </a:r>
                    </a:p>
                  </a:txBody>
                  <a:tcPr marL="12691" marR="12691" marT="1269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1075876"/>
                  </a:ext>
                </a:extLst>
              </a:tr>
              <a:tr h="511639">
                <a:tc>
                  <a:txBody>
                    <a:bodyPr/>
                    <a:lstStyle/>
                    <a:p>
                      <a:pPr marL="274320" algn="l" fontAlgn="ctr"/>
                      <a:r>
                        <a:rPr lang="en-US" sz="1400" b="1" i="0" u="none" strike="noStrike" dirty="0">
                          <a:solidFill>
                            <a:srgbClr val="000000"/>
                          </a:solidFill>
                          <a:effectLst/>
                          <a:latin typeface="Arial" panose="020B0604020202020204" pitchFamily="34" charset="0"/>
                          <a:cs typeface="Arial" panose="020B0604020202020204" pitchFamily="34" charset="0"/>
                        </a:rPr>
                        <a:t>Ceilings</a:t>
                      </a:r>
                    </a:p>
                  </a:txBody>
                  <a:tcPr marL="12691" marR="12691" marT="126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cs typeface="Arial" panose="020B0604020202020204" pitchFamily="34" charset="0"/>
                        </a:rPr>
                        <a:t>1</a:t>
                      </a:r>
                    </a:p>
                  </a:txBody>
                  <a:tcPr marL="12691" marR="12691" marT="1269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2.5</a:t>
                      </a:r>
                    </a:p>
                  </a:txBody>
                  <a:tcPr marL="12691" marR="12691" marT="1269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4107137"/>
                  </a:ext>
                </a:extLst>
              </a:tr>
              <a:tr h="511639">
                <a:tc>
                  <a:txBody>
                    <a:bodyPr/>
                    <a:lstStyle/>
                    <a:p>
                      <a:pPr marL="274320" algn="l" fontAlgn="ctr"/>
                      <a:r>
                        <a:rPr lang="en-US" sz="1400" b="1" i="0" u="none" strike="noStrike" dirty="0">
                          <a:solidFill>
                            <a:srgbClr val="000000"/>
                          </a:solidFill>
                          <a:effectLst/>
                          <a:latin typeface="Arial" panose="020B0604020202020204" pitchFamily="34" charset="0"/>
                          <a:cs typeface="Arial" panose="020B0604020202020204" pitchFamily="34" charset="0"/>
                        </a:rPr>
                        <a:t>Penthouses (not an extension)</a:t>
                      </a:r>
                    </a:p>
                  </a:txBody>
                  <a:tcPr marL="12691" marR="12691" marT="126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cs typeface="Arial" panose="020B0604020202020204" pitchFamily="34" charset="0"/>
                        </a:rPr>
                        <a:t>2.5</a:t>
                      </a:r>
                    </a:p>
                  </a:txBody>
                  <a:tcPr marL="12691" marR="12691" marT="1269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3.5</a:t>
                      </a:r>
                    </a:p>
                  </a:txBody>
                  <a:tcPr marL="12691" marR="12691" marT="1269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5265397"/>
                  </a:ext>
                </a:extLst>
              </a:tr>
              <a:tr h="511639">
                <a:tc>
                  <a:txBody>
                    <a:bodyPr/>
                    <a:lstStyle/>
                    <a:p>
                      <a:pPr marL="274320" algn="l" fontAlgn="ctr"/>
                      <a:r>
                        <a:rPr lang="en-US" sz="1400" b="1" i="0" u="none" strike="noStrike" dirty="0">
                          <a:solidFill>
                            <a:srgbClr val="000000"/>
                          </a:solidFill>
                          <a:effectLst/>
                          <a:latin typeface="Arial" panose="020B0604020202020204" pitchFamily="34" charset="0"/>
                          <a:cs typeface="Arial" panose="020B0604020202020204" pitchFamily="34" charset="0"/>
                        </a:rPr>
                        <a:t>Signs and Billboards</a:t>
                      </a:r>
                    </a:p>
                  </a:txBody>
                  <a:tcPr marL="12691" marR="12691" marT="126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cs typeface="Arial" panose="020B0604020202020204" pitchFamily="34" charset="0"/>
                        </a:rPr>
                        <a:t>2.5</a:t>
                      </a:r>
                    </a:p>
                  </a:txBody>
                  <a:tcPr marL="12691" marR="12691" marT="1269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2.5</a:t>
                      </a:r>
                    </a:p>
                  </a:txBody>
                  <a:tcPr marL="12691" marR="12691" marT="1269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3134720"/>
                  </a:ext>
                </a:extLst>
              </a:tr>
              <a:tr h="511639">
                <a:tc>
                  <a:txBody>
                    <a:bodyPr/>
                    <a:lstStyle/>
                    <a:p>
                      <a:pPr marL="274320" algn="l" fontAlgn="ctr"/>
                      <a:r>
                        <a:rPr lang="en-US" sz="1400" b="1" i="0" u="none" strike="noStrike" dirty="0">
                          <a:solidFill>
                            <a:srgbClr val="000000"/>
                          </a:solidFill>
                          <a:effectLst/>
                          <a:latin typeface="Arial" panose="020B0604020202020204" pitchFamily="34" charset="0"/>
                          <a:cs typeface="Arial" panose="020B0604020202020204" pitchFamily="34" charset="0"/>
                        </a:rPr>
                        <a:t>Access Floors (special)</a:t>
                      </a:r>
                    </a:p>
                  </a:txBody>
                  <a:tcPr marL="12691" marR="12691" marT="126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cs typeface="Arial" panose="020B0604020202020204" pitchFamily="34" charset="0"/>
                        </a:rPr>
                        <a:t>1</a:t>
                      </a:r>
                    </a:p>
                  </a:txBody>
                  <a:tcPr marL="12691" marR="12691" marT="1269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2.5</a:t>
                      </a:r>
                    </a:p>
                  </a:txBody>
                  <a:tcPr marL="12691" marR="12691" marT="1269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3542827"/>
                  </a:ext>
                </a:extLst>
              </a:tr>
              <a:tr h="511639">
                <a:tc>
                  <a:txBody>
                    <a:bodyPr/>
                    <a:lstStyle/>
                    <a:p>
                      <a:pPr marL="274320" algn="l" fontAlgn="ctr"/>
                      <a:r>
                        <a:rPr lang="en-US" sz="1400" b="1" i="0" u="none" strike="noStrike" dirty="0">
                          <a:solidFill>
                            <a:srgbClr val="000000"/>
                          </a:solidFill>
                          <a:effectLst/>
                          <a:latin typeface="Arial" panose="020B0604020202020204" pitchFamily="34" charset="0"/>
                          <a:cs typeface="Arial" panose="020B0604020202020204" pitchFamily="34" charset="0"/>
                        </a:rPr>
                        <a:t>Storage Cabinets</a:t>
                      </a:r>
                    </a:p>
                  </a:txBody>
                  <a:tcPr marL="12691" marR="12691" marT="126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1</a:t>
                      </a:r>
                    </a:p>
                  </a:txBody>
                  <a:tcPr marL="12691" marR="12691" marT="1269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cs typeface="Arial" panose="020B0604020202020204" pitchFamily="34" charset="0"/>
                        </a:rPr>
                        <a:t>2.5</a:t>
                      </a:r>
                    </a:p>
                  </a:txBody>
                  <a:tcPr marL="12691" marR="12691" marT="1269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7186600"/>
                  </a:ext>
                </a:extLst>
              </a:tr>
            </a:tbl>
          </a:graphicData>
        </a:graphic>
      </p:graphicFrame>
      <p:sp>
        <p:nvSpPr>
          <p:cNvPr id="8" name="Title 7"/>
          <p:cNvSpPr>
            <a:spLocks noGrp="1"/>
          </p:cNvSpPr>
          <p:nvPr>
            <p:ph type="title"/>
          </p:nvPr>
        </p:nvSpPr>
        <p:spPr/>
        <p:txBody>
          <a:bodyPr/>
          <a:lstStyle/>
          <a:p>
            <a:r>
              <a:rPr lang="en-US" sz="3200" i="1" dirty="0" err="1">
                <a:solidFill>
                  <a:schemeClr val="accent6"/>
                </a:solidFill>
              </a:rPr>
              <a:t>a</a:t>
            </a:r>
            <a:r>
              <a:rPr lang="en-US" sz="3200" i="1" baseline="-25000" dirty="0" err="1">
                <a:solidFill>
                  <a:schemeClr val="accent6"/>
                </a:solidFill>
              </a:rPr>
              <a:t>p</a:t>
            </a:r>
            <a:r>
              <a:rPr lang="en-US" sz="3200" dirty="0">
                <a:solidFill>
                  <a:schemeClr val="accent6"/>
                </a:solidFill>
              </a:rPr>
              <a:t> and </a:t>
            </a:r>
            <a:r>
              <a:rPr lang="en-US" sz="3200" i="1" dirty="0" err="1">
                <a:solidFill>
                  <a:schemeClr val="accent6"/>
                </a:solidFill>
              </a:rPr>
              <a:t>R</a:t>
            </a:r>
            <a:r>
              <a:rPr lang="en-US" sz="3200" i="1" baseline="-25000" dirty="0" err="1">
                <a:solidFill>
                  <a:schemeClr val="accent6"/>
                </a:solidFill>
              </a:rPr>
              <a:t>p</a:t>
            </a:r>
            <a:r>
              <a:rPr lang="en-US" sz="3200" dirty="0">
                <a:solidFill>
                  <a:schemeClr val="accent6"/>
                </a:solidFill>
              </a:rPr>
              <a:t> values for Selected Architectural Components</a:t>
            </a:r>
            <a:endParaRPr lang="en-US" sz="3200" dirty="0"/>
          </a:p>
        </p:txBody>
      </p:sp>
    </p:spTree>
    <p:extLst>
      <p:ext uri="{BB962C8B-B14F-4D97-AF65-F5344CB8AC3E}">
        <p14:creationId xmlns:p14="http://schemas.microsoft.com/office/powerpoint/2010/main" val="4281382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18</a:t>
            </a:fld>
            <a:endParaRPr lang="en-US" dirty="0"/>
          </a:p>
        </p:txBody>
      </p:sp>
      <p:sp>
        <p:nvSpPr>
          <p:cNvPr id="5" name="Content Placeholder 4"/>
          <p:cNvSpPr>
            <a:spLocks noGrp="1"/>
          </p:cNvSpPr>
          <p:nvPr>
            <p:ph idx="1"/>
          </p:nvPr>
        </p:nvSpPr>
        <p:spPr/>
        <p:txBody>
          <a:bodyPr/>
          <a:lstStyle/>
          <a:p>
            <a:r>
              <a:rPr lang="en-US" dirty="0"/>
              <a:t>The component amplification factor, </a:t>
            </a:r>
            <a:r>
              <a:rPr lang="en-US" i="1" dirty="0"/>
              <a:t>a</a:t>
            </a:r>
            <a:r>
              <a:rPr lang="en-US" i="1" baseline="-25000" dirty="0"/>
              <a:t>p</a:t>
            </a:r>
            <a:r>
              <a:rPr lang="en-US" dirty="0"/>
              <a:t>, represents the dynamic amplification of the component relative to the maximum acceleration of the component support point(s).  </a:t>
            </a:r>
          </a:p>
          <a:p>
            <a:r>
              <a:rPr lang="en-US" dirty="0"/>
              <a:t>This amplification is a function of the fundamental period of the component, </a:t>
            </a:r>
            <a:r>
              <a:rPr lang="en-US" i="1" dirty="0"/>
              <a:t>T</a:t>
            </a:r>
            <a:r>
              <a:rPr lang="en-US" i="1" baseline="-25000" dirty="0"/>
              <a:t>p</a:t>
            </a:r>
            <a:r>
              <a:rPr lang="en-US" dirty="0"/>
              <a:t> and the fundamental period of the supporting structure, </a:t>
            </a:r>
            <a:r>
              <a:rPr lang="en-US" i="1" dirty="0"/>
              <a:t>T</a:t>
            </a:r>
            <a:r>
              <a:rPr lang="en-US" dirty="0"/>
              <a:t>. </a:t>
            </a:r>
          </a:p>
        </p:txBody>
      </p:sp>
      <p:sp>
        <p:nvSpPr>
          <p:cNvPr id="4" name="Title 3"/>
          <p:cNvSpPr>
            <a:spLocks noGrp="1"/>
          </p:cNvSpPr>
          <p:nvPr>
            <p:ph type="title"/>
          </p:nvPr>
        </p:nvSpPr>
        <p:spPr/>
        <p:txBody>
          <a:bodyPr/>
          <a:lstStyle/>
          <a:p>
            <a:r>
              <a:rPr lang="en-US" dirty="0"/>
              <a:t>Component Amplification Factor</a:t>
            </a:r>
          </a:p>
        </p:txBody>
      </p:sp>
    </p:spTree>
    <p:extLst>
      <p:ext uri="{BB962C8B-B14F-4D97-AF65-F5344CB8AC3E}">
        <p14:creationId xmlns:p14="http://schemas.microsoft.com/office/powerpoint/2010/main" val="4165897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19</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pic>
        <p:nvPicPr>
          <p:cNvPr id="5" name="Picture 6" descr="An alternate means of determining the component amplification factor is presented. The tabulation of assumed ap values is not meant to preclude more precise determination of the component amplification factor where the fundamental periods of both structure and component are available.  The NCEER formulation shown in Figure C13.3-1 may be used to compute ap as a function of Tp/T.  This works if the building structure does not have significant higher modes of vibration.&#10;"/>
          <p:cNvPicPr>
            <a:picLocks noChangeAspect="1" noChangeArrowheads="1"/>
          </p:cNvPicPr>
          <p:nvPr/>
        </p:nvPicPr>
        <p:blipFill>
          <a:blip r:embed="rId3" cstate="print"/>
          <a:srcRect/>
          <a:stretch>
            <a:fillRect/>
          </a:stretch>
        </p:blipFill>
        <p:spPr bwMode="auto">
          <a:xfrm>
            <a:off x="728663" y="1981200"/>
            <a:ext cx="7686675" cy="3635375"/>
          </a:xfrm>
          <a:prstGeom prst="rect">
            <a:avLst/>
          </a:prstGeom>
          <a:noFill/>
          <a:ln w="9525">
            <a:noFill/>
            <a:miter lim="800000"/>
            <a:headEnd/>
            <a:tailEnd/>
          </a:ln>
        </p:spPr>
      </p:pic>
      <p:sp>
        <p:nvSpPr>
          <p:cNvPr id="6" name="Title 5"/>
          <p:cNvSpPr>
            <a:spLocks noGrp="1"/>
          </p:cNvSpPr>
          <p:nvPr>
            <p:ph type="title"/>
          </p:nvPr>
        </p:nvSpPr>
        <p:spPr/>
        <p:txBody>
          <a:bodyPr/>
          <a:lstStyle/>
          <a:p>
            <a:r>
              <a:rPr lang="en-US" sz="3200" dirty="0">
                <a:solidFill>
                  <a:schemeClr val="accent6"/>
                </a:solidFill>
              </a:rPr>
              <a:t>Component Amplification Factor </a:t>
            </a:r>
            <a:r>
              <a:rPr lang="en-US" sz="3200" i="1" dirty="0" err="1">
                <a:solidFill>
                  <a:schemeClr val="accent6"/>
                </a:solidFill>
              </a:rPr>
              <a:t>a</a:t>
            </a:r>
            <a:r>
              <a:rPr lang="en-US" sz="3200" i="1" baseline="-25000" dirty="0" err="1">
                <a:solidFill>
                  <a:schemeClr val="accent6"/>
                </a:solidFill>
              </a:rPr>
              <a:t>p</a:t>
            </a:r>
            <a:endParaRPr lang="en-US" sz="3200" dirty="0"/>
          </a:p>
        </p:txBody>
      </p:sp>
    </p:spTree>
    <p:extLst>
      <p:ext uri="{BB962C8B-B14F-4D97-AF65-F5344CB8AC3E}">
        <p14:creationId xmlns:p14="http://schemas.microsoft.com/office/powerpoint/2010/main" val="2103057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2</a:t>
            </a:fld>
            <a:endParaRPr lang="en-US" dirty="0"/>
          </a:p>
        </p:txBody>
      </p:sp>
      <p:pic>
        <p:nvPicPr>
          <p:cNvPr id="8" name="Picture 2" descr="A suspended acoustical ceiling system missing some of its’ tiles.&#1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624388" y="2326454"/>
            <a:ext cx="3810000" cy="2854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half" idx="1"/>
          </p:nvPr>
        </p:nvSpPr>
        <p:spPr/>
        <p:txBody>
          <a:bodyPr/>
          <a:lstStyle/>
          <a:p>
            <a:pPr lvl="0"/>
            <a:r>
              <a:rPr lang="en-US" sz="2400" dirty="0">
                <a:solidFill>
                  <a:srgbClr val="000000"/>
                </a:solidFill>
              </a:rPr>
              <a:t>Nonstructural components include equipment, distribution systems such as piping, ducts, and electrical raceways, and architectural components  </a:t>
            </a:r>
          </a:p>
          <a:p>
            <a:pPr lvl="0"/>
            <a:r>
              <a:rPr lang="en-US" sz="2400" dirty="0">
                <a:solidFill>
                  <a:srgbClr val="000000"/>
                </a:solidFill>
              </a:rPr>
              <a:t>These items make up the majority of the replacement value of most buildings.</a:t>
            </a:r>
          </a:p>
          <a:p>
            <a:endParaRPr lang="en-US" dirty="0"/>
          </a:p>
        </p:txBody>
      </p:sp>
      <p:sp>
        <p:nvSpPr>
          <p:cNvPr id="2" name="Title 1"/>
          <p:cNvSpPr>
            <a:spLocks noGrp="1"/>
          </p:cNvSpPr>
          <p:nvPr>
            <p:ph type="title"/>
          </p:nvPr>
        </p:nvSpPr>
        <p:spPr/>
        <p:txBody>
          <a:bodyPr/>
          <a:lstStyle/>
          <a:p>
            <a:r>
              <a:rPr lang="en-US" dirty="0"/>
              <a:t>Nonstructural Components</a:t>
            </a:r>
          </a:p>
        </p:txBody>
      </p:sp>
    </p:spTree>
    <p:extLst>
      <p:ext uri="{BB962C8B-B14F-4D97-AF65-F5344CB8AC3E}">
        <p14:creationId xmlns:p14="http://schemas.microsoft.com/office/powerpoint/2010/main" val="9163253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20</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grpSp>
        <p:nvGrpSpPr>
          <p:cNvPr id="5" name="Group 55" descr="The distribution of seismic accelerations over the height of a building, using an elevation of a 5-story building.  Equation 13.3-1 represents a trapezoidal distribution of floor accelerations within a structure, varying linearly from the acceleration at the ground (taken as 0.4SDS) to the acceleration at the roof (taken as 1.2SDS).  The ground acceleration (0.4SDS) is intended to be the same acceleration used as design input for the structure itself, including site effects.  The roof acceleration is established as three times the input ground acceleration based on examination of recorded in-structure acceleration data for short and moderate height structures in response to large California earthquakes.  The minimum and maximum acceleration limits of Equations 13.3-2 and 13.3-3 are shown.  Two nonstructural components are shown. Component “A” is attached at the second floor at a height of ZA.  Component “B”, while at the 4th floor level, is suspended from the floor above.  The shaking intensity it will experience is associated with the 5th floor, at a height of ZB. "/>
          <p:cNvGrpSpPr>
            <a:grpSpLocks/>
          </p:cNvGrpSpPr>
          <p:nvPr/>
        </p:nvGrpSpPr>
        <p:grpSpPr bwMode="auto">
          <a:xfrm>
            <a:off x="457200" y="1143000"/>
            <a:ext cx="8045450" cy="4724400"/>
            <a:chOff x="288" y="720"/>
            <a:chExt cx="5068" cy="2976"/>
          </a:xfrm>
        </p:grpSpPr>
        <p:sp>
          <p:nvSpPr>
            <p:cNvPr id="6" name="Rectangle 51"/>
            <p:cNvSpPr>
              <a:spLocks noChangeArrowheads="1"/>
            </p:cNvSpPr>
            <p:nvPr/>
          </p:nvSpPr>
          <p:spPr bwMode="auto">
            <a:xfrm>
              <a:off x="2939" y="991"/>
              <a:ext cx="1475" cy="2595"/>
            </a:xfrm>
            <a:prstGeom prst="rect">
              <a:avLst/>
            </a:prstGeom>
            <a:noFill/>
            <a:ln w="15875">
              <a:solidFill>
                <a:schemeClr val="tx1"/>
              </a:solidFill>
              <a:miter lim="800000"/>
              <a:headEnd/>
              <a:tailEnd/>
            </a:ln>
          </p:spPr>
          <p:txBody>
            <a:bodyPr/>
            <a:lstStyle/>
            <a:p>
              <a:endParaRPr lang="en-US" sz="1800" dirty="0">
                <a:cs typeface="Arial" charset="0"/>
              </a:endParaRPr>
            </a:p>
          </p:txBody>
        </p:sp>
        <p:sp>
          <p:nvSpPr>
            <p:cNvPr id="7" name="Line 50"/>
            <p:cNvSpPr>
              <a:spLocks noChangeShapeType="1"/>
            </p:cNvSpPr>
            <p:nvPr/>
          </p:nvSpPr>
          <p:spPr bwMode="auto">
            <a:xfrm>
              <a:off x="2934" y="3065"/>
              <a:ext cx="1480" cy="0"/>
            </a:xfrm>
            <a:prstGeom prst="line">
              <a:avLst/>
            </a:prstGeom>
            <a:noFill/>
            <a:ln w="50800">
              <a:solidFill>
                <a:schemeClr val="tx1"/>
              </a:solidFill>
              <a:round/>
              <a:headEnd/>
              <a:tailEnd/>
            </a:ln>
          </p:spPr>
          <p:txBody>
            <a:bodyPr/>
            <a:lstStyle/>
            <a:p>
              <a:endParaRPr lang="en-US" dirty="0"/>
            </a:p>
          </p:txBody>
        </p:sp>
        <p:sp>
          <p:nvSpPr>
            <p:cNvPr id="8" name="Line 49"/>
            <p:cNvSpPr>
              <a:spLocks noChangeShapeType="1"/>
            </p:cNvSpPr>
            <p:nvPr/>
          </p:nvSpPr>
          <p:spPr bwMode="auto">
            <a:xfrm>
              <a:off x="2939" y="2554"/>
              <a:ext cx="1481" cy="0"/>
            </a:xfrm>
            <a:prstGeom prst="line">
              <a:avLst/>
            </a:prstGeom>
            <a:noFill/>
            <a:ln w="50800">
              <a:solidFill>
                <a:schemeClr val="tx1"/>
              </a:solidFill>
              <a:round/>
              <a:headEnd/>
              <a:tailEnd/>
            </a:ln>
          </p:spPr>
          <p:txBody>
            <a:bodyPr/>
            <a:lstStyle/>
            <a:p>
              <a:endParaRPr lang="en-US" dirty="0"/>
            </a:p>
          </p:txBody>
        </p:sp>
        <p:sp>
          <p:nvSpPr>
            <p:cNvPr id="9" name="Line 48"/>
            <p:cNvSpPr>
              <a:spLocks noChangeShapeType="1"/>
            </p:cNvSpPr>
            <p:nvPr/>
          </p:nvSpPr>
          <p:spPr bwMode="auto">
            <a:xfrm>
              <a:off x="2939" y="2042"/>
              <a:ext cx="1481" cy="0"/>
            </a:xfrm>
            <a:prstGeom prst="line">
              <a:avLst/>
            </a:prstGeom>
            <a:noFill/>
            <a:ln w="50800">
              <a:solidFill>
                <a:schemeClr val="tx1"/>
              </a:solidFill>
              <a:round/>
              <a:headEnd/>
              <a:tailEnd/>
            </a:ln>
          </p:spPr>
          <p:txBody>
            <a:bodyPr/>
            <a:lstStyle/>
            <a:p>
              <a:endParaRPr lang="en-US" dirty="0"/>
            </a:p>
          </p:txBody>
        </p:sp>
        <p:sp>
          <p:nvSpPr>
            <p:cNvPr id="10" name="Line 47"/>
            <p:cNvSpPr>
              <a:spLocks noChangeShapeType="1"/>
            </p:cNvSpPr>
            <p:nvPr/>
          </p:nvSpPr>
          <p:spPr bwMode="auto">
            <a:xfrm>
              <a:off x="2939" y="1531"/>
              <a:ext cx="1481" cy="0"/>
            </a:xfrm>
            <a:prstGeom prst="line">
              <a:avLst/>
            </a:prstGeom>
            <a:noFill/>
            <a:ln w="50800">
              <a:solidFill>
                <a:schemeClr val="tx1"/>
              </a:solidFill>
              <a:round/>
              <a:headEnd/>
              <a:tailEnd/>
            </a:ln>
          </p:spPr>
          <p:txBody>
            <a:bodyPr/>
            <a:lstStyle/>
            <a:p>
              <a:endParaRPr lang="en-US" dirty="0"/>
            </a:p>
          </p:txBody>
        </p:sp>
        <p:sp>
          <p:nvSpPr>
            <p:cNvPr id="11" name="Line 46"/>
            <p:cNvSpPr>
              <a:spLocks noChangeShapeType="1"/>
            </p:cNvSpPr>
            <p:nvPr/>
          </p:nvSpPr>
          <p:spPr bwMode="auto">
            <a:xfrm>
              <a:off x="2935" y="1013"/>
              <a:ext cx="1480" cy="0"/>
            </a:xfrm>
            <a:prstGeom prst="line">
              <a:avLst/>
            </a:prstGeom>
            <a:noFill/>
            <a:ln w="50800">
              <a:solidFill>
                <a:schemeClr val="tx1"/>
              </a:solidFill>
              <a:round/>
              <a:headEnd/>
              <a:tailEnd/>
            </a:ln>
          </p:spPr>
          <p:txBody>
            <a:bodyPr/>
            <a:lstStyle/>
            <a:p>
              <a:endParaRPr lang="en-US" dirty="0"/>
            </a:p>
          </p:txBody>
        </p:sp>
        <p:grpSp>
          <p:nvGrpSpPr>
            <p:cNvPr id="12" name="Group 43"/>
            <p:cNvGrpSpPr>
              <a:grpSpLocks/>
            </p:cNvGrpSpPr>
            <p:nvPr/>
          </p:nvGrpSpPr>
          <p:grpSpPr bwMode="auto">
            <a:xfrm>
              <a:off x="3208" y="2790"/>
              <a:ext cx="134" cy="259"/>
              <a:chOff x="4950" y="4000"/>
              <a:chExt cx="180" cy="320"/>
            </a:xfrm>
          </p:grpSpPr>
          <p:sp>
            <p:nvSpPr>
              <p:cNvPr id="52" name="Line 45"/>
              <p:cNvSpPr>
                <a:spLocks noChangeAspect="1" noChangeShapeType="1"/>
              </p:cNvSpPr>
              <p:nvPr/>
            </p:nvSpPr>
            <p:spPr bwMode="auto">
              <a:xfrm>
                <a:off x="5040" y="4100"/>
                <a:ext cx="0" cy="220"/>
              </a:xfrm>
              <a:prstGeom prst="line">
                <a:avLst/>
              </a:prstGeom>
              <a:noFill/>
              <a:ln w="15875">
                <a:solidFill>
                  <a:schemeClr val="tx1"/>
                </a:solidFill>
                <a:round/>
                <a:headEnd/>
                <a:tailEnd/>
              </a:ln>
            </p:spPr>
            <p:txBody>
              <a:bodyPr/>
              <a:lstStyle/>
              <a:p>
                <a:endParaRPr lang="en-US" dirty="0"/>
              </a:p>
            </p:txBody>
          </p:sp>
          <p:sp>
            <p:nvSpPr>
              <p:cNvPr id="53" name="Oval 44"/>
              <p:cNvSpPr>
                <a:spLocks noChangeAspect="1" noChangeArrowheads="1"/>
              </p:cNvSpPr>
              <p:nvPr/>
            </p:nvSpPr>
            <p:spPr bwMode="auto">
              <a:xfrm>
                <a:off x="4950" y="4000"/>
                <a:ext cx="180" cy="180"/>
              </a:xfrm>
              <a:prstGeom prst="ellipse">
                <a:avLst/>
              </a:prstGeom>
              <a:solidFill>
                <a:schemeClr val="tx1"/>
              </a:solidFill>
              <a:ln w="9525">
                <a:solidFill>
                  <a:schemeClr val="tx1"/>
                </a:solidFill>
                <a:round/>
                <a:headEnd/>
                <a:tailEnd/>
              </a:ln>
            </p:spPr>
            <p:txBody>
              <a:bodyPr/>
              <a:lstStyle/>
              <a:p>
                <a:endParaRPr lang="en-US" sz="1800" dirty="0">
                  <a:cs typeface="Arial" charset="0"/>
                </a:endParaRPr>
              </a:p>
            </p:txBody>
          </p:sp>
        </p:grpSp>
        <p:grpSp>
          <p:nvGrpSpPr>
            <p:cNvPr id="13" name="Group 40"/>
            <p:cNvGrpSpPr>
              <a:grpSpLocks/>
            </p:cNvGrpSpPr>
            <p:nvPr/>
          </p:nvGrpSpPr>
          <p:grpSpPr bwMode="auto">
            <a:xfrm flipV="1">
              <a:off x="3476" y="1548"/>
              <a:ext cx="134" cy="259"/>
              <a:chOff x="4950" y="4000"/>
              <a:chExt cx="180" cy="320"/>
            </a:xfrm>
          </p:grpSpPr>
          <p:sp>
            <p:nvSpPr>
              <p:cNvPr id="50" name="Line 42"/>
              <p:cNvSpPr>
                <a:spLocks noChangeAspect="1" noChangeShapeType="1"/>
              </p:cNvSpPr>
              <p:nvPr/>
            </p:nvSpPr>
            <p:spPr bwMode="auto">
              <a:xfrm>
                <a:off x="5040" y="4100"/>
                <a:ext cx="0" cy="220"/>
              </a:xfrm>
              <a:prstGeom prst="line">
                <a:avLst/>
              </a:prstGeom>
              <a:noFill/>
              <a:ln w="15875">
                <a:solidFill>
                  <a:schemeClr val="tx1"/>
                </a:solidFill>
                <a:round/>
                <a:headEnd/>
                <a:tailEnd/>
              </a:ln>
            </p:spPr>
            <p:txBody>
              <a:bodyPr/>
              <a:lstStyle/>
              <a:p>
                <a:endParaRPr lang="en-US" dirty="0"/>
              </a:p>
            </p:txBody>
          </p:sp>
          <p:sp>
            <p:nvSpPr>
              <p:cNvPr id="51" name="Oval 41"/>
              <p:cNvSpPr>
                <a:spLocks noChangeAspect="1" noChangeArrowheads="1"/>
              </p:cNvSpPr>
              <p:nvPr/>
            </p:nvSpPr>
            <p:spPr bwMode="auto">
              <a:xfrm>
                <a:off x="4950" y="4000"/>
                <a:ext cx="180" cy="180"/>
              </a:xfrm>
              <a:prstGeom prst="ellipse">
                <a:avLst/>
              </a:prstGeom>
              <a:solidFill>
                <a:schemeClr val="tx1"/>
              </a:solidFill>
              <a:ln w="9525">
                <a:solidFill>
                  <a:schemeClr val="tx1"/>
                </a:solidFill>
                <a:round/>
                <a:headEnd/>
                <a:tailEnd/>
              </a:ln>
            </p:spPr>
            <p:txBody>
              <a:bodyPr rot="10800000"/>
              <a:lstStyle/>
              <a:p>
                <a:endParaRPr lang="en-US" sz="1800" dirty="0">
                  <a:cs typeface="Arial" charset="0"/>
                </a:endParaRPr>
              </a:p>
            </p:txBody>
          </p:sp>
        </p:grpSp>
        <p:grpSp>
          <p:nvGrpSpPr>
            <p:cNvPr id="14" name="Group 35"/>
            <p:cNvGrpSpPr>
              <a:grpSpLocks/>
            </p:cNvGrpSpPr>
            <p:nvPr/>
          </p:nvGrpSpPr>
          <p:grpSpPr bwMode="auto">
            <a:xfrm>
              <a:off x="2001" y="983"/>
              <a:ext cx="812" cy="2561"/>
              <a:chOff x="3421" y="2424"/>
              <a:chExt cx="1089" cy="3157"/>
            </a:xfrm>
          </p:grpSpPr>
          <p:sp>
            <p:nvSpPr>
              <p:cNvPr id="46" name="Line 39"/>
              <p:cNvSpPr>
                <a:spLocks noChangeAspect="1" noChangeShapeType="1"/>
              </p:cNvSpPr>
              <p:nvPr/>
            </p:nvSpPr>
            <p:spPr bwMode="auto">
              <a:xfrm>
                <a:off x="4140" y="5580"/>
                <a:ext cx="360" cy="0"/>
              </a:xfrm>
              <a:prstGeom prst="line">
                <a:avLst/>
              </a:prstGeom>
              <a:noFill/>
              <a:ln w="9525">
                <a:solidFill>
                  <a:srgbClr val="000000"/>
                </a:solidFill>
                <a:round/>
                <a:headEnd/>
                <a:tailEnd/>
              </a:ln>
            </p:spPr>
            <p:txBody>
              <a:bodyPr/>
              <a:lstStyle/>
              <a:p>
                <a:endParaRPr lang="en-US" dirty="0"/>
              </a:p>
            </p:txBody>
          </p:sp>
          <p:sp>
            <p:nvSpPr>
              <p:cNvPr id="47" name="Line 38"/>
              <p:cNvSpPr>
                <a:spLocks noChangeShapeType="1"/>
              </p:cNvSpPr>
              <p:nvPr/>
            </p:nvSpPr>
            <p:spPr bwMode="auto">
              <a:xfrm>
                <a:off x="3428" y="2428"/>
                <a:ext cx="1080" cy="0"/>
              </a:xfrm>
              <a:prstGeom prst="line">
                <a:avLst/>
              </a:prstGeom>
              <a:noFill/>
              <a:ln w="9525">
                <a:solidFill>
                  <a:srgbClr val="000000"/>
                </a:solidFill>
                <a:round/>
                <a:headEnd/>
                <a:tailEnd/>
              </a:ln>
            </p:spPr>
            <p:txBody>
              <a:bodyPr/>
              <a:lstStyle/>
              <a:p>
                <a:endParaRPr lang="en-US" dirty="0"/>
              </a:p>
            </p:txBody>
          </p:sp>
          <p:sp>
            <p:nvSpPr>
              <p:cNvPr id="48" name="Line 37"/>
              <p:cNvSpPr>
                <a:spLocks noChangeAspect="1" noChangeShapeType="1"/>
              </p:cNvSpPr>
              <p:nvPr/>
            </p:nvSpPr>
            <p:spPr bwMode="auto">
              <a:xfrm rot="-5400000">
                <a:off x="2935" y="4005"/>
                <a:ext cx="3150" cy="0"/>
              </a:xfrm>
              <a:prstGeom prst="line">
                <a:avLst/>
              </a:prstGeom>
              <a:noFill/>
              <a:ln w="9525">
                <a:solidFill>
                  <a:srgbClr val="000000"/>
                </a:solidFill>
                <a:round/>
                <a:headEnd/>
                <a:tailEnd/>
              </a:ln>
            </p:spPr>
            <p:txBody>
              <a:bodyPr/>
              <a:lstStyle/>
              <a:p>
                <a:endParaRPr lang="en-US" dirty="0"/>
              </a:p>
            </p:txBody>
          </p:sp>
          <p:sp>
            <p:nvSpPr>
              <p:cNvPr id="49" name="Line 36"/>
              <p:cNvSpPr>
                <a:spLocks noChangeShapeType="1"/>
              </p:cNvSpPr>
              <p:nvPr/>
            </p:nvSpPr>
            <p:spPr bwMode="auto">
              <a:xfrm>
                <a:off x="3421" y="2424"/>
                <a:ext cx="719" cy="3157"/>
              </a:xfrm>
              <a:prstGeom prst="line">
                <a:avLst/>
              </a:prstGeom>
              <a:noFill/>
              <a:ln w="9525">
                <a:solidFill>
                  <a:srgbClr val="000000"/>
                </a:solidFill>
                <a:round/>
                <a:headEnd/>
                <a:tailEnd/>
              </a:ln>
            </p:spPr>
            <p:txBody>
              <a:bodyPr/>
              <a:lstStyle/>
              <a:p>
                <a:endParaRPr lang="en-US" dirty="0"/>
              </a:p>
            </p:txBody>
          </p:sp>
        </p:grpSp>
        <p:sp>
          <p:nvSpPr>
            <p:cNvPr id="15" name="Freeform 34"/>
            <p:cNvSpPr>
              <a:spLocks/>
            </p:cNvSpPr>
            <p:nvPr/>
          </p:nvSpPr>
          <p:spPr bwMode="auto">
            <a:xfrm>
              <a:off x="2005" y="982"/>
              <a:ext cx="802" cy="2554"/>
            </a:xfrm>
            <a:custGeom>
              <a:avLst/>
              <a:gdLst>
                <a:gd name="T0" fmla="*/ 0 w 1077"/>
                <a:gd name="T1" fmla="*/ 3113897 h 3148"/>
                <a:gd name="T2" fmla="*/ 141911371 w 1077"/>
                <a:gd name="T3" fmla="*/ 4047831 h 3148"/>
                <a:gd name="T4" fmla="*/ 142307602 w 1077"/>
                <a:gd name="T5" fmla="*/ 403104490 h 3148"/>
                <a:gd name="T6" fmla="*/ 94739602 w 1077"/>
                <a:gd name="T7" fmla="*/ 403104490 h 3148"/>
                <a:gd name="T8" fmla="*/ 264234 w 1077"/>
                <a:gd name="T9" fmla="*/ 0 h 3148"/>
                <a:gd name="T10" fmla="*/ 0 60000 65536"/>
                <a:gd name="T11" fmla="*/ 0 60000 65536"/>
                <a:gd name="T12" fmla="*/ 0 60000 65536"/>
                <a:gd name="T13" fmla="*/ 0 60000 65536"/>
                <a:gd name="T14" fmla="*/ 0 60000 65536"/>
                <a:gd name="T15" fmla="*/ 0 w 1077"/>
                <a:gd name="T16" fmla="*/ 0 h 3148"/>
                <a:gd name="T17" fmla="*/ 1077 w 1077"/>
                <a:gd name="T18" fmla="*/ 3148 h 3148"/>
              </a:gdLst>
              <a:ahLst/>
              <a:cxnLst>
                <a:cxn ang="T10">
                  <a:pos x="T0" y="T1"/>
                </a:cxn>
                <a:cxn ang="T11">
                  <a:pos x="T2" y="T3"/>
                </a:cxn>
                <a:cxn ang="T12">
                  <a:pos x="T4" y="T5"/>
                </a:cxn>
                <a:cxn ang="T13">
                  <a:pos x="T6" y="T7"/>
                </a:cxn>
                <a:cxn ang="T14">
                  <a:pos x="T8" y="T9"/>
                </a:cxn>
              </a:cxnLst>
              <a:rect l="T15" t="T16" r="T17" b="T18"/>
              <a:pathLst>
                <a:path w="1077" h="3148">
                  <a:moveTo>
                    <a:pt x="0" y="10"/>
                  </a:moveTo>
                  <a:lnTo>
                    <a:pt x="1074" y="13"/>
                  </a:lnTo>
                  <a:lnTo>
                    <a:pt x="1077" y="3148"/>
                  </a:lnTo>
                  <a:lnTo>
                    <a:pt x="717" y="3142"/>
                  </a:lnTo>
                  <a:lnTo>
                    <a:pt x="2" y="0"/>
                  </a:lnTo>
                </a:path>
              </a:pathLst>
            </a:custGeom>
            <a:solidFill>
              <a:srgbClr val="B0B0B0"/>
            </a:solidFill>
            <a:ln w="9525">
              <a:noFill/>
              <a:round/>
              <a:headEnd/>
              <a:tailEnd/>
            </a:ln>
          </p:spPr>
          <p:txBody>
            <a:bodyPr/>
            <a:lstStyle/>
            <a:p>
              <a:endParaRPr lang="en-US" dirty="0"/>
            </a:p>
          </p:txBody>
        </p:sp>
        <p:sp>
          <p:nvSpPr>
            <p:cNvPr id="16" name="Line 33"/>
            <p:cNvSpPr>
              <a:spLocks noChangeAspect="1" noChangeShapeType="1"/>
            </p:cNvSpPr>
            <p:nvPr/>
          </p:nvSpPr>
          <p:spPr bwMode="auto">
            <a:xfrm>
              <a:off x="2118" y="1523"/>
              <a:ext cx="695" cy="0"/>
            </a:xfrm>
            <a:prstGeom prst="line">
              <a:avLst/>
            </a:prstGeom>
            <a:noFill/>
            <a:ln w="9525">
              <a:solidFill>
                <a:schemeClr val="tx1"/>
              </a:solidFill>
              <a:prstDash val="dash"/>
              <a:round/>
              <a:headEnd/>
              <a:tailEnd/>
            </a:ln>
          </p:spPr>
          <p:txBody>
            <a:bodyPr/>
            <a:lstStyle/>
            <a:p>
              <a:endParaRPr lang="en-US" dirty="0"/>
            </a:p>
          </p:txBody>
        </p:sp>
        <p:sp>
          <p:nvSpPr>
            <p:cNvPr id="17" name="Line 32"/>
            <p:cNvSpPr>
              <a:spLocks noChangeAspect="1" noChangeShapeType="1"/>
            </p:cNvSpPr>
            <p:nvPr/>
          </p:nvSpPr>
          <p:spPr bwMode="auto">
            <a:xfrm>
              <a:off x="2439" y="3069"/>
              <a:ext cx="373" cy="0"/>
            </a:xfrm>
            <a:prstGeom prst="line">
              <a:avLst/>
            </a:prstGeom>
            <a:noFill/>
            <a:ln w="9525">
              <a:solidFill>
                <a:schemeClr val="tx1"/>
              </a:solidFill>
              <a:prstDash val="dash"/>
              <a:round/>
              <a:headEnd/>
              <a:tailEnd/>
            </a:ln>
          </p:spPr>
          <p:txBody>
            <a:bodyPr/>
            <a:lstStyle/>
            <a:p>
              <a:endParaRPr lang="en-US" dirty="0"/>
            </a:p>
          </p:txBody>
        </p:sp>
        <p:sp>
          <p:nvSpPr>
            <p:cNvPr id="18" name="Text Box 31"/>
            <p:cNvSpPr txBox="1">
              <a:spLocks noChangeArrowheads="1"/>
            </p:cNvSpPr>
            <p:nvPr/>
          </p:nvSpPr>
          <p:spPr bwMode="auto">
            <a:xfrm>
              <a:off x="1776" y="3251"/>
              <a:ext cx="798" cy="292"/>
            </a:xfrm>
            <a:prstGeom prst="rect">
              <a:avLst/>
            </a:prstGeom>
            <a:noFill/>
            <a:ln w="9525">
              <a:noFill/>
              <a:miter lim="800000"/>
              <a:headEnd/>
              <a:tailEnd/>
            </a:ln>
          </p:spPr>
          <p:txBody>
            <a:bodyPr/>
            <a:lstStyle/>
            <a:p>
              <a:pPr eaLnBrk="0" hangingPunct="0"/>
              <a:r>
                <a:rPr lang="en-US" sz="2000" dirty="0">
                  <a:ea typeface="宋体" pitchFamily="2" charset="-122"/>
                  <a:cs typeface="Arial" charset="0"/>
                </a:rPr>
                <a:t>0.4</a:t>
              </a:r>
              <a:r>
                <a:rPr lang="en-US" sz="2000" i="1" dirty="0">
                  <a:ea typeface="宋体" pitchFamily="2" charset="-122"/>
                  <a:cs typeface="Arial" charset="0"/>
                </a:rPr>
                <a:t>S</a:t>
              </a:r>
              <a:r>
                <a:rPr lang="en-US" sz="2000" i="1" baseline="-30000" dirty="0">
                  <a:ea typeface="宋体" pitchFamily="2" charset="-122"/>
                  <a:cs typeface="Arial" charset="0"/>
                </a:rPr>
                <a:t>DS</a:t>
              </a:r>
              <a:endParaRPr lang="en-US" sz="2000" dirty="0">
                <a:ea typeface="宋体" pitchFamily="2" charset="-122"/>
                <a:cs typeface="Arial" charset="0"/>
              </a:endParaRPr>
            </a:p>
          </p:txBody>
        </p:sp>
        <p:sp>
          <p:nvSpPr>
            <p:cNvPr id="19" name="Text Box 30"/>
            <p:cNvSpPr txBox="1">
              <a:spLocks noChangeArrowheads="1"/>
            </p:cNvSpPr>
            <p:nvPr/>
          </p:nvSpPr>
          <p:spPr bwMode="auto">
            <a:xfrm>
              <a:off x="2135" y="720"/>
              <a:ext cx="670" cy="292"/>
            </a:xfrm>
            <a:prstGeom prst="rect">
              <a:avLst/>
            </a:prstGeom>
            <a:noFill/>
            <a:ln w="9525">
              <a:noFill/>
              <a:miter lim="800000"/>
              <a:headEnd/>
              <a:tailEnd/>
            </a:ln>
          </p:spPr>
          <p:txBody>
            <a:bodyPr/>
            <a:lstStyle/>
            <a:p>
              <a:pPr eaLnBrk="0" hangingPunct="0"/>
              <a:r>
                <a:rPr lang="en-US" sz="2000" dirty="0">
                  <a:ea typeface="宋体" pitchFamily="2" charset="-122"/>
                  <a:cs typeface="Arial" charset="0"/>
                </a:rPr>
                <a:t>1.2</a:t>
              </a:r>
              <a:r>
                <a:rPr lang="en-US" sz="2000" i="1" dirty="0">
                  <a:ea typeface="宋体" pitchFamily="2" charset="-122"/>
                  <a:cs typeface="Arial" charset="0"/>
                </a:rPr>
                <a:t>S</a:t>
              </a:r>
              <a:r>
                <a:rPr lang="en-US" sz="2000" i="1" baseline="-30000" dirty="0">
                  <a:ea typeface="宋体" pitchFamily="2" charset="-122"/>
                  <a:cs typeface="Arial" charset="0"/>
                </a:rPr>
                <a:t>DS</a:t>
              </a:r>
              <a:endParaRPr lang="en-US" sz="2000" i="1" dirty="0">
                <a:ea typeface="宋体" pitchFamily="2" charset="-122"/>
                <a:cs typeface="Arial" charset="0"/>
              </a:endParaRPr>
            </a:p>
          </p:txBody>
        </p:sp>
        <p:sp>
          <p:nvSpPr>
            <p:cNvPr id="20" name="Text Box 29"/>
            <p:cNvSpPr txBox="1">
              <a:spLocks noChangeArrowheads="1"/>
            </p:cNvSpPr>
            <p:nvPr/>
          </p:nvSpPr>
          <p:spPr bwMode="auto">
            <a:xfrm>
              <a:off x="672" y="2761"/>
              <a:ext cx="1778" cy="263"/>
            </a:xfrm>
            <a:prstGeom prst="rect">
              <a:avLst/>
            </a:prstGeom>
            <a:noFill/>
            <a:ln w="9525">
              <a:noFill/>
              <a:miter lim="800000"/>
              <a:headEnd/>
              <a:tailEnd/>
            </a:ln>
          </p:spPr>
          <p:txBody>
            <a:bodyPr lIns="0" rIns="0"/>
            <a:lstStyle/>
            <a:p>
              <a:pPr eaLnBrk="0" hangingPunct="0"/>
              <a:r>
                <a:rPr lang="en-US" sz="2000" i="1" dirty="0">
                  <a:ea typeface="宋体" pitchFamily="2" charset="-122"/>
                  <a:cs typeface="Arial" charset="0"/>
                </a:rPr>
                <a:t>A</a:t>
              </a:r>
              <a:r>
                <a:rPr lang="en-US" sz="2000" i="1" baseline="-30000" dirty="0">
                  <a:ea typeface="宋体" pitchFamily="2" charset="-122"/>
                  <a:cs typeface="Arial" charset="0"/>
                </a:rPr>
                <a:t>A</a:t>
              </a:r>
              <a:r>
                <a:rPr lang="en-US" sz="2000" dirty="0">
                  <a:ea typeface="宋体" pitchFamily="2" charset="-122"/>
                  <a:cs typeface="Arial" charset="0"/>
                </a:rPr>
                <a:t>= 0.4</a:t>
              </a:r>
              <a:r>
                <a:rPr lang="en-US" sz="2000" i="1" dirty="0">
                  <a:ea typeface="宋体" pitchFamily="2" charset="-122"/>
                  <a:cs typeface="Arial" charset="0"/>
                </a:rPr>
                <a:t>S</a:t>
              </a:r>
              <a:r>
                <a:rPr lang="en-US" sz="2000" i="1" baseline="-30000" dirty="0">
                  <a:ea typeface="宋体" pitchFamily="2" charset="-122"/>
                  <a:cs typeface="Arial" charset="0"/>
                </a:rPr>
                <a:t>DS</a:t>
              </a:r>
              <a:r>
                <a:rPr lang="en-US" sz="2000" dirty="0">
                  <a:ea typeface="宋体" pitchFamily="2" charset="-122"/>
                  <a:cs typeface="Arial" charset="0"/>
                </a:rPr>
                <a:t> (1+2</a:t>
              </a:r>
              <a:r>
                <a:rPr lang="en-US" sz="2000" i="1" dirty="0">
                  <a:ea typeface="宋体" pitchFamily="2" charset="-122"/>
                  <a:cs typeface="Arial" charset="0"/>
                </a:rPr>
                <a:t>z</a:t>
              </a:r>
              <a:r>
                <a:rPr lang="en-US" sz="2000" i="1" baseline="-30000" dirty="0">
                  <a:ea typeface="宋体" pitchFamily="2" charset="-122"/>
                  <a:cs typeface="Arial" charset="0"/>
                </a:rPr>
                <a:t>A</a:t>
              </a:r>
              <a:r>
                <a:rPr lang="en-US" sz="2000" dirty="0">
                  <a:ea typeface="宋体" pitchFamily="2" charset="-122"/>
                  <a:cs typeface="Arial" charset="0"/>
                </a:rPr>
                <a:t>/</a:t>
              </a:r>
              <a:r>
                <a:rPr lang="en-US" sz="2000" i="1" dirty="0">
                  <a:ea typeface="宋体" pitchFamily="2" charset="-122"/>
                  <a:cs typeface="Arial" charset="0"/>
                </a:rPr>
                <a:t>h</a:t>
              </a:r>
              <a:r>
                <a:rPr lang="en-US" sz="2000" dirty="0">
                  <a:ea typeface="宋体" pitchFamily="2" charset="-122"/>
                  <a:cs typeface="Arial" charset="0"/>
                </a:rPr>
                <a:t>)</a:t>
              </a:r>
            </a:p>
          </p:txBody>
        </p:sp>
        <p:sp>
          <p:nvSpPr>
            <p:cNvPr id="21" name="Text Box 28"/>
            <p:cNvSpPr txBox="1">
              <a:spLocks noChangeArrowheads="1"/>
            </p:cNvSpPr>
            <p:nvPr/>
          </p:nvSpPr>
          <p:spPr bwMode="auto">
            <a:xfrm>
              <a:off x="288" y="1200"/>
              <a:ext cx="1772" cy="292"/>
            </a:xfrm>
            <a:prstGeom prst="rect">
              <a:avLst/>
            </a:prstGeom>
            <a:noFill/>
            <a:ln w="9525">
              <a:noFill/>
              <a:miter lim="800000"/>
              <a:headEnd/>
              <a:tailEnd/>
            </a:ln>
          </p:spPr>
          <p:txBody>
            <a:bodyPr lIns="0" rIns="0"/>
            <a:lstStyle/>
            <a:p>
              <a:pPr eaLnBrk="0" hangingPunct="0"/>
              <a:r>
                <a:rPr lang="en-US" sz="2000" i="1" dirty="0">
                  <a:ea typeface="宋体" pitchFamily="2" charset="-122"/>
                  <a:cs typeface="Arial" charset="0"/>
                </a:rPr>
                <a:t>A</a:t>
              </a:r>
              <a:r>
                <a:rPr lang="en-US" sz="2000" i="1" baseline="-30000" dirty="0">
                  <a:ea typeface="宋体" pitchFamily="2" charset="-122"/>
                  <a:cs typeface="Arial" charset="0"/>
                </a:rPr>
                <a:t>B</a:t>
              </a:r>
              <a:r>
                <a:rPr lang="en-US" sz="2000" dirty="0">
                  <a:ea typeface="宋体" pitchFamily="2" charset="-122"/>
                  <a:cs typeface="Arial" charset="0"/>
                </a:rPr>
                <a:t> = 0.4</a:t>
              </a:r>
              <a:r>
                <a:rPr lang="en-US" sz="2000" i="1" dirty="0">
                  <a:ea typeface="宋体" pitchFamily="2" charset="-122"/>
                  <a:cs typeface="Arial" charset="0"/>
                </a:rPr>
                <a:t>S</a:t>
              </a:r>
              <a:r>
                <a:rPr lang="en-US" sz="2000" i="1" baseline="-30000" dirty="0">
                  <a:ea typeface="宋体" pitchFamily="2" charset="-122"/>
                  <a:cs typeface="Arial" charset="0"/>
                </a:rPr>
                <a:t>DS</a:t>
              </a:r>
              <a:r>
                <a:rPr lang="en-US" sz="2000" dirty="0">
                  <a:ea typeface="宋体" pitchFamily="2" charset="-122"/>
                  <a:cs typeface="Arial" charset="0"/>
                </a:rPr>
                <a:t> (1+2</a:t>
              </a:r>
              <a:r>
                <a:rPr lang="en-US" sz="2000" i="1" dirty="0">
                  <a:ea typeface="宋体" pitchFamily="2" charset="-122"/>
                  <a:cs typeface="Arial" charset="0"/>
                </a:rPr>
                <a:t>z</a:t>
              </a:r>
              <a:r>
                <a:rPr lang="en-US" sz="2000" i="1" baseline="-30000" dirty="0">
                  <a:ea typeface="宋体" pitchFamily="2" charset="-122"/>
                  <a:cs typeface="Arial" charset="0"/>
                </a:rPr>
                <a:t>B</a:t>
              </a:r>
              <a:r>
                <a:rPr lang="en-US" sz="2000" dirty="0">
                  <a:ea typeface="宋体" pitchFamily="2" charset="-122"/>
                  <a:cs typeface="Arial" charset="0"/>
                </a:rPr>
                <a:t>/</a:t>
              </a:r>
              <a:r>
                <a:rPr lang="en-US" sz="2000" i="1" dirty="0">
                  <a:ea typeface="宋体" pitchFamily="2" charset="-122"/>
                  <a:cs typeface="Arial" charset="0"/>
                </a:rPr>
                <a:t>h</a:t>
              </a:r>
              <a:r>
                <a:rPr lang="en-US" sz="2000" dirty="0">
                  <a:ea typeface="宋体" pitchFamily="2" charset="-122"/>
                  <a:cs typeface="Arial" charset="0"/>
                </a:rPr>
                <a:t>)</a:t>
              </a:r>
            </a:p>
          </p:txBody>
        </p:sp>
        <p:sp>
          <p:nvSpPr>
            <p:cNvPr id="22" name="Text Box 27"/>
            <p:cNvSpPr txBox="1">
              <a:spLocks noChangeArrowheads="1"/>
            </p:cNvSpPr>
            <p:nvPr/>
          </p:nvSpPr>
          <p:spPr bwMode="auto">
            <a:xfrm>
              <a:off x="3312" y="2840"/>
              <a:ext cx="307" cy="248"/>
            </a:xfrm>
            <a:prstGeom prst="rect">
              <a:avLst/>
            </a:prstGeom>
            <a:noFill/>
            <a:ln w="9525">
              <a:noFill/>
              <a:miter lim="800000"/>
              <a:headEnd/>
              <a:tailEnd/>
            </a:ln>
          </p:spPr>
          <p:txBody>
            <a:bodyPr/>
            <a:lstStyle/>
            <a:p>
              <a:pPr eaLnBrk="0" hangingPunct="0"/>
              <a:r>
                <a:rPr lang="en-US" sz="2000" dirty="0">
                  <a:ea typeface="宋体" pitchFamily="2" charset="-122"/>
                  <a:cs typeface="Arial" charset="0"/>
                </a:rPr>
                <a:t>A</a:t>
              </a:r>
            </a:p>
          </p:txBody>
        </p:sp>
        <p:sp>
          <p:nvSpPr>
            <p:cNvPr id="23" name="Text Box 26"/>
            <p:cNvSpPr txBox="1">
              <a:spLocks noChangeArrowheads="1"/>
            </p:cNvSpPr>
            <p:nvPr/>
          </p:nvSpPr>
          <p:spPr bwMode="auto">
            <a:xfrm>
              <a:off x="3576" y="1496"/>
              <a:ext cx="230" cy="292"/>
            </a:xfrm>
            <a:prstGeom prst="rect">
              <a:avLst/>
            </a:prstGeom>
            <a:noFill/>
            <a:ln w="9525">
              <a:noFill/>
              <a:miter lim="800000"/>
              <a:headEnd/>
              <a:tailEnd/>
            </a:ln>
          </p:spPr>
          <p:txBody>
            <a:bodyPr/>
            <a:lstStyle/>
            <a:p>
              <a:pPr eaLnBrk="0" hangingPunct="0"/>
              <a:r>
                <a:rPr lang="en-US" sz="2000" dirty="0">
                  <a:ea typeface="宋体" pitchFamily="2" charset="-122"/>
                  <a:cs typeface="Arial" charset="0"/>
                </a:rPr>
                <a:t>B</a:t>
              </a:r>
            </a:p>
          </p:txBody>
        </p:sp>
        <p:sp>
          <p:nvSpPr>
            <p:cNvPr id="24" name="Line 23"/>
            <p:cNvSpPr>
              <a:spLocks noChangeAspect="1" noChangeShapeType="1"/>
            </p:cNvSpPr>
            <p:nvPr/>
          </p:nvSpPr>
          <p:spPr bwMode="auto">
            <a:xfrm>
              <a:off x="4492" y="1525"/>
              <a:ext cx="363" cy="0"/>
            </a:xfrm>
            <a:prstGeom prst="line">
              <a:avLst/>
            </a:prstGeom>
            <a:noFill/>
            <a:ln w="9525">
              <a:solidFill>
                <a:schemeClr val="tx1"/>
              </a:solidFill>
              <a:round/>
              <a:headEnd/>
              <a:tailEnd/>
            </a:ln>
          </p:spPr>
          <p:txBody>
            <a:bodyPr/>
            <a:lstStyle/>
            <a:p>
              <a:endParaRPr lang="en-US" dirty="0"/>
            </a:p>
          </p:txBody>
        </p:sp>
        <p:sp>
          <p:nvSpPr>
            <p:cNvPr id="25" name="Line 22"/>
            <p:cNvSpPr>
              <a:spLocks noChangeAspect="1" noChangeShapeType="1"/>
            </p:cNvSpPr>
            <p:nvPr/>
          </p:nvSpPr>
          <p:spPr bwMode="auto">
            <a:xfrm>
              <a:off x="4495" y="3066"/>
              <a:ext cx="191" cy="0"/>
            </a:xfrm>
            <a:prstGeom prst="line">
              <a:avLst/>
            </a:prstGeom>
            <a:noFill/>
            <a:ln w="9525">
              <a:solidFill>
                <a:schemeClr val="tx1"/>
              </a:solidFill>
              <a:round/>
              <a:headEnd/>
              <a:tailEnd/>
            </a:ln>
          </p:spPr>
          <p:txBody>
            <a:bodyPr/>
            <a:lstStyle/>
            <a:p>
              <a:endParaRPr lang="en-US" dirty="0"/>
            </a:p>
          </p:txBody>
        </p:sp>
        <p:sp>
          <p:nvSpPr>
            <p:cNvPr id="26" name="Line 21"/>
            <p:cNvSpPr>
              <a:spLocks noChangeAspect="1" noChangeShapeType="1"/>
            </p:cNvSpPr>
            <p:nvPr/>
          </p:nvSpPr>
          <p:spPr bwMode="auto">
            <a:xfrm>
              <a:off x="4495" y="3540"/>
              <a:ext cx="593" cy="0"/>
            </a:xfrm>
            <a:prstGeom prst="line">
              <a:avLst/>
            </a:prstGeom>
            <a:noFill/>
            <a:ln w="9525">
              <a:solidFill>
                <a:schemeClr val="tx1"/>
              </a:solidFill>
              <a:round/>
              <a:headEnd/>
              <a:tailEnd/>
            </a:ln>
          </p:spPr>
          <p:txBody>
            <a:bodyPr/>
            <a:lstStyle/>
            <a:p>
              <a:endParaRPr lang="en-US" dirty="0"/>
            </a:p>
          </p:txBody>
        </p:sp>
        <p:sp>
          <p:nvSpPr>
            <p:cNvPr id="27" name="Line 20"/>
            <p:cNvSpPr>
              <a:spLocks noChangeAspect="1" noChangeShapeType="1"/>
            </p:cNvSpPr>
            <p:nvPr/>
          </p:nvSpPr>
          <p:spPr bwMode="auto">
            <a:xfrm>
              <a:off x="4486" y="996"/>
              <a:ext cx="559" cy="0"/>
            </a:xfrm>
            <a:prstGeom prst="line">
              <a:avLst/>
            </a:prstGeom>
            <a:noFill/>
            <a:ln w="9525">
              <a:solidFill>
                <a:schemeClr val="tx1"/>
              </a:solidFill>
              <a:round/>
              <a:headEnd/>
              <a:tailEnd/>
            </a:ln>
          </p:spPr>
          <p:txBody>
            <a:bodyPr/>
            <a:lstStyle/>
            <a:p>
              <a:endParaRPr lang="en-US" dirty="0"/>
            </a:p>
          </p:txBody>
        </p:sp>
        <p:sp>
          <p:nvSpPr>
            <p:cNvPr id="28" name="Line 19"/>
            <p:cNvSpPr>
              <a:spLocks noChangeAspect="1" noChangeShapeType="1"/>
            </p:cNvSpPr>
            <p:nvPr/>
          </p:nvSpPr>
          <p:spPr bwMode="auto">
            <a:xfrm>
              <a:off x="4626" y="3072"/>
              <a:ext cx="0" cy="468"/>
            </a:xfrm>
            <a:prstGeom prst="line">
              <a:avLst/>
            </a:prstGeom>
            <a:noFill/>
            <a:ln w="9525">
              <a:solidFill>
                <a:schemeClr val="tx1"/>
              </a:solidFill>
              <a:round/>
              <a:headEnd type="triangle" w="med" len="lg"/>
              <a:tailEnd type="triangle" w="med" len="lg"/>
            </a:ln>
          </p:spPr>
          <p:txBody>
            <a:bodyPr/>
            <a:lstStyle/>
            <a:p>
              <a:endParaRPr lang="en-US" dirty="0"/>
            </a:p>
          </p:txBody>
        </p:sp>
        <p:sp>
          <p:nvSpPr>
            <p:cNvPr id="29" name="Line 18"/>
            <p:cNvSpPr>
              <a:spLocks noChangeAspect="1" noChangeShapeType="1"/>
            </p:cNvSpPr>
            <p:nvPr/>
          </p:nvSpPr>
          <p:spPr bwMode="auto">
            <a:xfrm>
              <a:off x="4757" y="1524"/>
              <a:ext cx="0" cy="2008"/>
            </a:xfrm>
            <a:prstGeom prst="line">
              <a:avLst/>
            </a:prstGeom>
            <a:noFill/>
            <a:ln w="9525">
              <a:solidFill>
                <a:schemeClr val="tx1"/>
              </a:solidFill>
              <a:round/>
              <a:headEnd type="triangle" w="med" len="lg"/>
              <a:tailEnd type="triangle" w="med" len="lg"/>
            </a:ln>
          </p:spPr>
          <p:txBody>
            <a:bodyPr/>
            <a:lstStyle/>
            <a:p>
              <a:endParaRPr lang="en-US" dirty="0"/>
            </a:p>
          </p:txBody>
        </p:sp>
        <p:sp>
          <p:nvSpPr>
            <p:cNvPr id="30" name="Line 17"/>
            <p:cNvSpPr>
              <a:spLocks noChangeAspect="1" noChangeShapeType="1"/>
            </p:cNvSpPr>
            <p:nvPr/>
          </p:nvSpPr>
          <p:spPr bwMode="auto">
            <a:xfrm>
              <a:off x="4992" y="996"/>
              <a:ext cx="0" cy="2532"/>
            </a:xfrm>
            <a:prstGeom prst="line">
              <a:avLst/>
            </a:prstGeom>
            <a:noFill/>
            <a:ln w="9525">
              <a:solidFill>
                <a:schemeClr val="tx1"/>
              </a:solidFill>
              <a:round/>
              <a:headEnd type="triangle" w="med" len="lg"/>
              <a:tailEnd type="triangle" w="med" len="lg"/>
            </a:ln>
          </p:spPr>
          <p:txBody>
            <a:bodyPr/>
            <a:lstStyle/>
            <a:p>
              <a:endParaRPr lang="en-US" dirty="0"/>
            </a:p>
          </p:txBody>
        </p:sp>
        <p:sp>
          <p:nvSpPr>
            <p:cNvPr id="31" name="Text Box 16"/>
            <p:cNvSpPr txBox="1">
              <a:spLocks noChangeArrowheads="1"/>
            </p:cNvSpPr>
            <p:nvPr/>
          </p:nvSpPr>
          <p:spPr bwMode="auto">
            <a:xfrm>
              <a:off x="4450" y="3232"/>
              <a:ext cx="268" cy="146"/>
            </a:xfrm>
            <a:prstGeom prst="rect">
              <a:avLst/>
            </a:prstGeom>
            <a:noFill/>
            <a:ln w="9525">
              <a:noFill/>
              <a:miter lim="800000"/>
              <a:headEnd/>
              <a:tailEnd/>
            </a:ln>
          </p:spPr>
          <p:txBody>
            <a:bodyPr lIns="0" tIns="0" rIns="0" bIns="0"/>
            <a:lstStyle/>
            <a:p>
              <a:pPr eaLnBrk="0" hangingPunct="0"/>
              <a:r>
                <a:rPr lang="en-US" sz="2000" i="1" dirty="0">
                  <a:ea typeface="宋体" pitchFamily="2" charset="-122"/>
                  <a:cs typeface="Arial" charset="0"/>
                </a:rPr>
                <a:t>z</a:t>
              </a:r>
              <a:r>
                <a:rPr lang="en-US" sz="2000" i="1" baseline="-30000" dirty="0">
                  <a:ea typeface="宋体" pitchFamily="2" charset="-122"/>
                  <a:cs typeface="Arial" charset="0"/>
                </a:rPr>
                <a:t>A</a:t>
              </a:r>
              <a:endParaRPr lang="en-US" sz="2000" dirty="0">
                <a:ea typeface="宋体" pitchFamily="2" charset="-122"/>
                <a:cs typeface="Arial" charset="0"/>
              </a:endParaRPr>
            </a:p>
          </p:txBody>
        </p:sp>
        <p:sp>
          <p:nvSpPr>
            <p:cNvPr id="32" name="Text Box 15"/>
            <p:cNvSpPr txBox="1">
              <a:spLocks noChangeArrowheads="1"/>
            </p:cNvSpPr>
            <p:nvPr/>
          </p:nvSpPr>
          <p:spPr bwMode="auto">
            <a:xfrm>
              <a:off x="4566" y="2400"/>
              <a:ext cx="269" cy="157"/>
            </a:xfrm>
            <a:prstGeom prst="rect">
              <a:avLst/>
            </a:prstGeom>
            <a:noFill/>
            <a:ln w="9525">
              <a:noFill/>
              <a:miter lim="800000"/>
              <a:headEnd/>
              <a:tailEnd/>
            </a:ln>
          </p:spPr>
          <p:txBody>
            <a:bodyPr lIns="0" tIns="0" rIns="0" bIns="0"/>
            <a:lstStyle/>
            <a:p>
              <a:pPr eaLnBrk="0" hangingPunct="0"/>
              <a:r>
                <a:rPr lang="en-US" sz="2000" i="1" dirty="0">
                  <a:ea typeface="宋体" pitchFamily="2" charset="-122"/>
                  <a:cs typeface="Arial" charset="0"/>
                </a:rPr>
                <a:t>z</a:t>
              </a:r>
              <a:r>
                <a:rPr lang="en-US" sz="2000" i="1" baseline="-30000" dirty="0">
                  <a:ea typeface="宋体" pitchFamily="2" charset="-122"/>
                  <a:cs typeface="Arial" charset="0"/>
                </a:rPr>
                <a:t>B</a:t>
              </a:r>
              <a:endParaRPr lang="en-US" sz="2000" dirty="0">
                <a:ea typeface="宋体" pitchFamily="2" charset="-122"/>
                <a:cs typeface="Arial" charset="0"/>
              </a:endParaRPr>
            </a:p>
          </p:txBody>
        </p:sp>
        <p:sp>
          <p:nvSpPr>
            <p:cNvPr id="33" name="Text Box 14"/>
            <p:cNvSpPr txBox="1">
              <a:spLocks noChangeArrowheads="1"/>
            </p:cNvSpPr>
            <p:nvPr/>
          </p:nvSpPr>
          <p:spPr bwMode="auto">
            <a:xfrm>
              <a:off x="5088" y="2208"/>
              <a:ext cx="268" cy="146"/>
            </a:xfrm>
            <a:prstGeom prst="rect">
              <a:avLst/>
            </a:prstGeom>
            <a:noFill/>
            <a:ln w="9525">
              <a:noFill/>
              <a:miter lim="800000"/>
              <a:headEnd/>
              <a:tailEnd/>
            </a:ln>
          </p:spPr>
          <p:txBody>
            <a:bodyPr lIns="0" tIns="0" rIns="0" bIns="0"/>
            <a:lstStyle/>
            <a:p>
              <a:pPr eaLnBrk="0" hangingPunct="0"/>
              <a:r>
                <a:rPr lang="en-US" sz="2000" i="1" dirty="0">
                  <a:ea typeface="宋体" pitchFamily="2" charset="-122"/>
                  <a:cs typeface="Arial" charset="0"/>
                </a:rPr>
                <a:t>h</a:t>
              </a:r>
              <a:endParaRPr lang="en-US" sz="2000" dirty="0">
                <a:ea typeface="宋体" pitchFamily="2" charset="-122"/>
                <a:cs typeface="Arial" charset="0"/>
              </a:endParaRPr>
            </a:p>
          </p:txBody>
        </p:sp>
        <p:sp useBgFill="1">
          <p:nvSpPr>
            <p:cNvPr id="34" name="Rectangle 13"/>
            <p:cNvSpPr>
              <a:spLocks noChangeArrowheads="1"/>
            </p:cNvSpPr>
            <p:nvPr/>
          </p:nvSpPr>
          <p:spPr bwMode="auto">
            <a:xfrm>
              <a:off x="2853" y="3550"/>
              <a:ext cx="1609" cy="146"/>
            </a:xfrm>
            <a:prstGeom prst="rect">
              <a:avLst/>
            </a:prstGeom>
            <a:ln w="9525">
              <a:noFill/>
              <a:miter lim="800000"/>
              <a:headEnd/>
              <a:tailEnd/>
            </a:ln>
          </p:spPr>
          <p:txBody>
            <a:bodyPr/>
            <a:lstStyle/>
            <a:p>
              <a:endParaRPr lang="en-US" sz="1800" dirty="0">
                <a:cs typeface="Arial" charset="0"/>
              </a:endParaRPr>
            </a:p>
          </p:txBody>
        </p:sp>
        <p:grpSp>
          <p:nvGrpSpPr>
            <p:cNvPr id="35" name="Group 10"/>
            <p:cNvGrpSpPr>
              <a:grpSpLocks/>
            </p:cNvGrpSpPr>
            <p:nvPr/>
          </p:nvGrpSpPr>
          <p:grpSpPr bwMode="auto">
            <a:xfrm>
              <a:off x="2805" y="3556"/>
              <a:ext cx="268" cy="97"/>
              <a:chOff x="2880" y="8280"/>
              <a:chExt cx="360" cy="119"/>
            </a:xfrm>
          </p:grpSpPr>
          <p:sp>
            <p:nvSpPr>
              <p:cNvPr id="44" name="Line 12"/>
              <p:cNvSpPr>
                <a:spLocks noChangeShapeType="1"/>
              </p:cNvSpPr>
              <p:nvPr/>
            </p:nvSpPr>
            <p:spPr bwMode="auto">
              <a:xfrm>
                <a:off x="2880" y="8280"/>
                <a:ext cx="360" cy="0"/>
              </a:xfrm>
              <a:prstGeom prst="line">
                <a:avLst/>
              </a:prstGeom>
              <a:noFill/>
              <a:ln w="9525">
                <a:solidFill>
                  <a:srgbClr val="000000"/>
                </a:solidFill>
                <a:round/>
                <a:headEnd/>
                <a:tailEnd/>
              </a:ln>
            </p:spPr>
            <p:txBody>
              <a:bodyPr/>
              <a:lstStyle/>
              <a:p>
                <a:endParaRPr lang="en-US" dirty="0"/>
              </a:p>
            </p:txBody>
          </p:sp>
          <p:sp>
            <p:nvSpPr>
              <p:cNvPr id="45" name="Rectangle 11" descr="Light downward diagonal"/>
              <p:cNvSpPr>
                <a:spLocks noChangeArrowheads="1"/>
              </p:cNvSpPr>
              <p:nvPr/>
            </p:nvSpPr>
            <p:spPr bwMode="auto">
              <a:xfrm>
                <a:off x="2880" y="8284"/>
                <a:ext cx="360" cy="115"/>
              </a:xfrm>
              <a:prstGeom prst="rect">
                <a:avLst/>
              </a:prstGeom>
              <a:pattFill prst="ltDnDiag">
                <a:fgClr>
                  <a:srgbClr val="000000"/>
                </a:fgClr>
                <a:bgClr>
                  <a:srgbClr val="FFFFFF"/>
                </a:bgClr>
              </a:pattFill>
              <a:ln w="9525">
                <a:noFill/>
                <a:miter lim="800000"/>
                <a:headEnd/>
                <a:tailEnd/>
              </a:ln>
            </p:spPr>
            <p:txBody>
              <a:bodyPr/>
              <a:lstStyle/>
              <a:p>
                <a:endParaRPr lang="en-US" sz="1800" dirty="0">
                  <a:cs typeface="Arial" charset="0"/>
                </a:endParaRPr>
              </a:p>
            </p:txBody>
          </p:sp>
        </p:grpSp>
        <p:grpSp>
          <p:nvGrpSpPr>
            <p:cNvPr id="36" name="Group 7"/>
            <p:cNvGrpSpPr>
              <a:grpSpLocks/>
            </p:cNvGrpSpPr>
            <p:nvPr/>
          </p:nvGrpSpPr>
          <p:grpSpPr bwMode="auto">
            <a:xfrm>
              <a:off x="4280" y="3550"/>
              <a:ext cx="268" cy="97"/>
              <a:chOff x="2880" y="8280"/>
              <a:chExt cx="360" cy="119"/>
            </a:xfrm>
          </p:grpSpPr>
          <p:sp>
            <p:nvSpPr>
              <p:cNvPr id="42" name="Line 9"/>
              <p:cNvSpPr>
                <a:spLocks noChangeShapeType="1"/>
              </p:cNvSpPr>
              <p:nvPr/>
            </p:nvSpPr>
            <p:spPr bwMode="auto">
              <a:xfrm>
                <a:off x="2880" y="8280"/>
                <a:ext cx="360" cy="0"/>
              </a:xfrm>
              <a:prstGeom prst="line">
                <a:avLst/>
              </a:prstGeom>
              <a:noFill/>
              <a:ln w="9525">
                <a:solidFill>
                  <a:srgbClr val="000000"/>
                </a:solidFill>
                <a:round/>
                <a:headEnd/>
                <a:tailEnd/>
              </a:ln>
            </p:spPr>
            <p:txBody>
              <a:bodyPr/>
              <a:lstStyle/>
              <a:p>
                <a:endParaRPr lang="en-US" dirty="0"/>
              </a:p>
            </p:txBody>
          </p:sp>
          <p:sp>
            <p:nvSpPr>
              <p:cNvPr id="43" name="Rectangle 8" descr="Light downward diagonal"/>
              <p:cNvSpPr>
                <a:spLocks noChangeArrowheads="1"/>
              </p:cNvSpPr>
              <p:nvPr/>
            </p:nvSpPr>
            <p:spPr bwMode="auto">
              <a:xfrm>
                <a:off x="2880" y="8284"/>
                <a:ext cx="360" cy="115"/>
              </a:xfrm>
              <a:prstGeom prst="rect">
                <a:avLst/>
              </a:prstGeom>
              <a:pattFill prst="ltDnDiag">
                <a:fgClr>
                  <a:srgbClr val="000000"/>
                </a:fgClr>
                <a:bgClr>
                  <a:srgbClr val="FFFFFF"/>
                </a:bgClr>
              </a:pattFill>
              <a:ln w="9525">
                <a:noFill/>
                <a:miter lim="800000"/>
                <a:headEnd/>
                <a:tailEnd/>
              </a:ln>
            </p:spPr>
            <p:txBody>
              <a:bodyPr/>
              <a:lstStyle/>
              <a:p>
                <a:endParaRPr lang="en-US" sz="1800" dirty="0">
                  <a:cs typeface="Arial" charset="0"/>
                </a:endParaRPr>
              </a:p>
            </p:txBody>
          </p:sp>
        </p:grpSp>
        <p:sp>
          <p:nvSpPr>
            <p:cNvPr id="37" name="Arc 6"/>
            <p:cNvSpPr>
              <a:spLocks/>
            </p:cNvSpPr>
            <p:nvPr/>
          </p:nvSpPr>
          <p:spPr bwMode="auto">
            <a:xfrm>
              <a:off x="2388" y="3384"/>
              <a:ext cx="268" cy="14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6350">
              <a:solidFill>
                <a:schemeClr val="tx1"/>
              </a:solidFill>
              <a:round/>
              <a:headEnd/>
              <a:tailEnd/>
            </a:ln>
          </p:spPr>
          <p:txBody>
            <a:bodyPr/>
            <a:lstStyle/>
            <a:p>
              <a:endParaRPr lang="en-US" dirty="0"/>
            </a:p>
          </p:txBody>
        </p:sp>
        <p:sp>
          <p:nvSpPr>
            <p:cNvPr id="38" name="Arc 5"/>
            <p:cNvSpPr>
              <a:spLocks/>
            </p:cNvSpPr>
            <p:nvPr/>
          </p:nvSpPr>
          <p:spPr bwMode="auto">
            <a:xfrm>
              <a:off x="2355" y="2914"/>
              <a:ext cx="268" cy="14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6350">
              <a:solidFill>
                <a:schemeClr val="tx1"/>
              </a:solidFill>
              <a:round/>
              <a:headEnd/>
              <a:tailEnd/>
            </a:ln>
          </p:spPr>
          <p:txBody>
            <a:bodyPr/>
            <a:lstStyle/>
            <a:p>
              <a:endParaRPr lang="en-US" dirty="0"/>
            </a:p>
          </p:txBody>
        </p:sp>
        <p:sp>
          <p:nvSpPr>
            <p:cNvPr id="39" name="Arc 4"/>
            <p:cNvSpPr>
              <a:spLocks/>
            </p:cNvSpPr>
            <p:nvPr/>
          </p:nvSpPr>
          <p:spPr bwMode="auto">
            <a:xfrm>
              <a:off x="2001" y="1372"/>
              <a:ext cx="268" cy="14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6350">
              <a:solidFill>
                <a:schemeClr val="tx1"/>
              </a:solidFill>
              <a:round/>
              <a:headEnd/>
              <a:tailEnd/>
            </a:ln>
          </p:spPr>
          <p:txBody>
            <a:bodyPr/>
            <a:lstStyle/>
            <a:p>
              <a:endParaRPr lang="en-US" dirty="0"/>
            </a:p>
          </p:txBody>
        </p:sp>
        <p:sp>
          <p:nvSpPr>
            <p:cNvPr id="40" name="Text Box 3"/>
            <p:cNvSpPr txBox="1">
              <a:spLocks noChangeArrowheads="1"/>
            </p:cNvSpPr>
            <p:nvPr/>
          </p:nvSpPr>
          <p:spPr bwMode="auto">
            <a:xfrm>
              <a:off x="928" y="1937"/>
              <a:ext cx="1017" cy="408"/>
            </a:xfrm>
            <a:prstGeom prst="rect">
              <a:avLst/>
            </a:prstGeom>
            <a:noFill/>
            <a:ln w="9525">
              <a:noFill/>
              <a:miter lim="800000"/>
              <a:headEnd/>
              <a:tailEnd/>
            </a:ln>
          </p:spPr>
          <p:txBody>
            <a:bodyPr lIns="0" rIns="0"/>
            <a:lstStyle/>
            <a:p>
              <a:pPr algn="ctr" eaLnBrk="0" hangingPunct="0"/>
              <a:r>
                <a:rPr lang="en-US" sz="2000" dirty="0">
                  <a:ea typeface="宋体" pitchFamily="2" charset="-122"/>
                  <a:cs typeface="Arial" charset="0"/>
                </a:rPr>
                <a:t>Floor Acceleration </a:t>
              </a:r>
              <a:br>
                <a:rPr lang="en-US" sz="2000" dirty="0">
                  <a:ea typeface="宋体" pitchFamily="2" charset="-122"/>
                  <a:cs typeface="Arial" charset="0"/>
                </a:rPr>
              </a:br>
              <a:r>
                <a:rPr lang="en-US" sz="2000" dirty="0">
                  <a:ea typeface="宋体" pitchFamily="2" charset="-122"/>
                  <a:cs typeface="Arial" charset="0"/>
                </a:rPr>
                <a:t>Distribution</a:t>
              </a:r>
            </a:p>
          </p:txBody>
        </p:sp>
        <p:sp>
          <p:nvSpPr>
            <p:cNvPr id="41" name="Line 2"/>
            <p:cNvSpPr>
              <a:spLocks noChangeShapeType="1"/>
            </p:cNvSpPr>
            <p:nvPr/>
          </p:nvSpPr>
          <p:spPr bwMode="auto">
            <a:xfrm flipV="1">
              <a:off x="1807" y="2083"/>
              <a:ext cx="596" cy="114"/>
            </a:xfrm>
            <a:prstGeom prst="line">
              <a:avLst/>
            </a:prstGeom>
            <a:noFill/>
            <a:ln w="6350">
              <a:solidFill>
                <a:schemeClr val="tx1"/>
              </a:solidFill>
              <a:round/>
              <a:headEnd/>
              <a:tailEnd/>
            </a:ln>
          </p:spPr>
          <p:txBody>
            <a:bodyPr/>
            <a:lstStyle/>
            <a:p>
              <a:endParaRPr lang="en-US" dirty="0"/>
            </a:p>
          </p:txBody>
        </p:sp>
      </p:grpSp>
      <p:sp>
        <p:nvSpPr>
          <p:cNvPr id="54" name="Title 53"/>
          <p:cNvSpPr>
            <a:spLocks noGrp="1"/>
          </p:cNvSpPr>
          <p:nvPr>
            <p:ph type="title"/>
          </p:nvPr>
        </p:nvSpPr>
        <p:spPr/>
        <p:txBody>
          <a:bodyPr/>
          <a:lstStyle/>
          <a:p>
            <a:r>
              <a:rPr lang="en-US" dirty="0">
                <a:solidFill>
                  <a:schemeClr val="accent6"/>
                </a:solidFill>
              </a:rPr>
              <a:t>Explanation of 0.4</a:t>
            </a:r>
            <a:r>
              <a:rPr lang="en-US" i="1" dirty="0">
                <a:solidFill>
                  <a:schemeClr val="accent6"/>
                </a:solidFill>
              </a:rPr>
              <a:t>S</a:t>
            </a:r>
            <a:r>
              <a:rPr lang="en-US" i="1" baseline="-25000" dirty="0">
                <a:solidFill>
                  <a:schemeClr val="accent6"/>
                </a:solidFill>
              </a:rPr>
              <a:t>DS</a:t>
            </a:r>
            <a:r>
              <a:rPr lang="en-US" dirty="0">
                <a:solidFill>
                  <a:schemeClr val="accent6"/>
                </a:solidFill>
              </a:rPr>
              <a:t>(1 + 2 </a:t>
            </a:r>
            <a:r>
              <a:rPr lang="en-US" i="1" dirty="0">
                <a:solidFill>
                  <a:schemeClr val="accent6"/>
                </a:solidFill>
              </a:rPr>
              <a:t>z</a:t>
            </a:r>
            <a:r>
              <a:rPr lang="en-US" dirty="0">
                <a:solidFill>
                  <a:schemeClr val="accent6"/>
                </a:solidFill>
              </a:rPr>
              <a:t>/</a:t>
            </a:r>
            <a:r>
              <a:rPr lang="en-US" i="1" dirty="0">
                <a:solidFill>
                  <a:schemeClr val="accent6"/>
                </a:solidFill>
              </a:rPr>
              <a:t>h</a:t>
            </a:r>
            <a:r>
              <a:rPr lang="en-US" dirty="0">
                <a:solidFill>
                  <a:schemeClr val="accent6"/>
                </a:solidFill>
              </a:rPr>
              <a:t>)</a:t>
            </a:r>
            <a:endParaRPr lang="en-US" dirty="0"/>
          </a:p>
        </p:txBody>
      </p:sp>
    </p:spTree>
    <p:extLst>
      <p:ext uri="{BB962C8B-B14F-4D97-AF65-F5344CB8AC3E}">
        <p14:creationId xmlns:p14="http://schemas.microsoft.com/office/powerpoint/2010/main" val="3870336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21</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grpSp>
        <p:nvGrpSpPr>
          <p:cNvPr id="39" name="Group 38" descr="Other examples of how the location of the point of attachment of  nonstructural component to the building influences the value of the factor z/h in the Equation 13.3-1, using an elevation of a 5-story building. In this example, floors are equally spaced with a story height of h/5."/>
          <p:cNvGrpSpPr/>
          <p:nvPr/>
        </p:nvGrpSpPr>
        <p:grpSpPr>
          <a:xfrm>
            <a:off x="1804988" y="1189038"/>
            <a:ext cx="5534025" cy="4621212"/>
            <a:chOff x="2847975" y="1189038"/>
            <a:chExt cx="5534025" cy="4621212"/>
          </a:xfrm>
        </p:grpSpPr>
        <p:sp>
          <p:nvSpPr>
            <p:cNvPr id="5" name="Rectangle 51"/>
            <p:cNvSpPr>
              <a:spLocks noChangeArrowheads="1"/>
            </p:cNvSpPr>
            <p:nvPr/>
          </p:nvSpPr>
          <p:spPr bwMode="auto">
            <a:xfrm>
              <a:off x="3032125" y="1573213"/>
              <a:ext cx="2341563" cy="4119562"/>
            </a:xfrm>
            <a:prstGeom prst="rect">
              <a:avLst/>
            </a:prstGeom>
            <a:noFill/>
            <a:ln w="15875">
              <a:solidFill>
                <a:schemeClr val="tx1"/>
              </a:solidFill>
              <a:miter lim="800000"/>
              <a:headEnd/>
              <a:tailEnd/>
            </a:ln>
          </p:spPr>
          <p:txBody>
            <a:bodyPr/>
            <a:lstStyle/>
            <a:p>
              <a:endParaRPr lang="en-US" sz="1800" dirty="0">
                <a:cs typeface="Arial" charset="0"/>
              </a:endParaRPr>
            </a:p>
          </p:txBody>
        </p:sp>
        <p:sp>
          <p:nvSpPr>
            <p:cNvPr id="6" name="Line 50"/>
            <p:cNvSpPr>
              <a:spLocks noChangeShapeType="1"/>
            </p:cNvSpPr>
            <p:nvPr/>
          </p:nvSpPr>
          <p:spPr bwMode="auto">
            <a:xfrm>
              <a:off x="3024188" y="4865688"/>
              <a:ext cx="2349500" cy="0"/>
            </a:xfrm>
            <a:prstGeom prst="line">
              <a:avLst/>
            </a:prstGeom>
            <a:noFill/>
            <a:ln w="50800">
              <a:solidFill>
                <a:schemeClr val="tx1"/>
              </a:solidFill>
              <a:round/>
              <a:headEnd/>
              <a:tailEnd/>
            </a:ln>
          </p:spPr>
          <p:txBody>
            <a:bodyPr/>
            <a:lstStyle/>
            <a:p>
              <a:endParaRPr lang="en-US" dirty="0"/>
            </a:p>
          </p:txBody>
        </p:sp>
        <p:sp>
          <p:nvSpPr>
            <p:cNvPr id="7" name="Line 49"/>
            <p:cNvSpPr>
              <a:spLocks noChangeShapeType="1"/>
            </p:cNvSpPr>
            <p:nvPr/>
          </p:nvSpPr>
          <p:spPr bwMode="auto">
            <a:xfrm>
              <a:off x="3032125" y="4054475"/>
              <a:ext cx="2351088" cy="0"/>
            </a:xfrm>
            <a:prstGeom prst="line">
              <a:avLst/>
            </a:prstGeom>
            <a:noFill/>
            <a:ln w="50800">
              <a:solidFill>
                <a:schemeClr val="tx1"/>
              </a:solidFill>
              <a:round/>
              <a:headEnd/>
              <a:tailEnd/>
            </a:ln>
          </p:spPr>
          <p:txBody>
            <a:bodyPr/>
            <a:lstStyle/>
            <a:p>
              <a:endParaRPr lang="en-US" dirty="0"/>
            </a:p>
          </p:txBody>
        </p:sp>
        <p:sp>
          <p:nvSpPr>
            <p:cNvPr id="8" name="Line 48"/>
            <p:cNvSpPr>
              <a:spLocks noChangeShapeType="1"/>
            </p:cNvSpPr>
            <p:nvPr/>
          </p:nvSpPr>
          <p:spPr bwMode="auto">
            <a:xfrm>
              <a:off x="3032125" y="3241675"/>
              <a:ext cx="2351088" cy="0"/>
            </a:xfrm>
            <a:prstGeom prst="line">
              <a:avLst/>
            </a:prstGeom>
            <a:noFill/>
            <a:ln w="50800">
              <a:solidFill>
                <a:schemeClr val="tx1"/>
              </a:solidFill>
              <a:round/>
              <a:headEnd/>
              <a:tailEnd/>
            </a:ln>
          </p:spPr>
          <p:txBody>
            <a:bodyPr/>
            <a:lstStyle/>
            <a:p>
              <a:endParaRPr lang="en-US" dirty="0"/>
            </a:p>
          </p:txBody>
        </p:sp>
        <p:sp>
          <p:nvSpPr>
            <p:cNvPr id="9" name="Line 47"/>
            <p:cNvSpPr>
              <a:spLocks noChangeShapeType="1"/>
            </p:cNvSpPr>
            <p:nvPr/>
          </p:nvSpPr>
          <p:spPr bwMode="auto">
            <a:xfrm>
              <a:off x="3032125" y="2430463"/>
              <a:ext cx="2351088" cy="0"/>
            </a:xfrm>
            <a:prstGeom prst="line">
              <a:avLst/>
            </a:prstGeom>
            <a:noFill/>
            <a:ln w="50800">
              <a:solidFill>
                <a:schemeClr val="tx1"/>
              </a:solidFill>
              <a:round/>
              <a:headEnd/>
              <a:tailEnd/>
            </a:ln>
          </p:spPr>
          <p:txBody>
            <a:bodyPr/>
            <a:lstStyle/>
            <a:p>
              <a:endParaRPr lang="en-US" dirty="0"/>
            </a:p>
          </p:txBody>
        </p:sp>
        <p:sp>
          <p:nvSpPr>
            <p:cNvPr id="10" name="Line 46"/>
            <p:cNvSpPr>
              <a:spLocks noChangeShapeType="1"/>
            </p:cNvSpPr>
            <p:nvPr/>
          </p:nvSpPr>
          <p:spPr bwMode="auto">
            <a:xfrm>
              <a:off x="3025775" y="1608138"/>
              <a:ext cx="2349500" cy="0"/>
            </a:xfrm>
            <a:prstGeom prst="line">
              <a:avLst/>
            </a:prstGeom>
            <a:noFill/>
            <a:ln w="50800">
              <a:solidFill>
                <a:schemeClr val="tx1"/>
              </a:solidFill>
              <a:round/>
              <a:headEnd/>
              <a:tailEnd/>
            </a:ln>
          </p:spPr>
          <p:txBody>
            <a:bodyPr/>
            <a:lstStyle/>
            <a:p>
              <a:endParaRPr lang="en-US" dirty="0"/>
            </a:p>
          </p:txBody>
        </p:sp>
        <p:grpSp>
          <p:nvGrpSpPr>
            <p:cNvPr id="11" name="Group 40"/>
            <p:cNvGrpSpPr>
              <a:grpSpLocks/>
            </p:cNvGrpSpPr>
            <p:nvPr/>
          </p:nvGrpSpPr>
          <p:grpSpPr bwMode="auto">
            <a:xfrm flipV="1">
              <a:off x="3505200" y="2457450"/>
              <a:ext cx="212725" cy="411163"/>
              <a:chOff x="4950" y="4000"/>
              <a:chExt cx="180" cy="320"/>
            </a:xfrm>
          </p:grpSpPr>
          <p:sp>
            <p:nvSpPr>
              <p:cNvPr id="12" name="Line 42"/>
              <p:cNvSpPr>
                <a:spLocks noChangeAspect="1" noChangeShapeType="1"/>
              </p:cNvSpPr>
              <p:nvPr/>
            </p:nvSpPr>
            <p:spPr bwMode="auto">
              <a:xfrm>
                <a:off x="5040" y="4100"/>
                <a:ext cx="0" cy="220"/>
              </a:xfrm>
              <a:prstGeom prst="line">
                <a:avLst/>
              </a:prstGeom>
              <a:noFill/>
              <a:ln w="15875">
                <a:solidFill>
                  <a:schemeClr val="tx1"/>
                </a:solidFill>
                <a:round/>
                <a:headEnd/>
                <a:tailEnd/>
              </a:ln>
            </p:spPr>
            <p:txBody>
              <a:bodyPr/>
              <a:lstStyle/>
              <a:p>
                <a:endParaRPr lang="en-US" dirty="0"/>
              </a:p>
            </p:txBody>
          </p:sp>
          <p:sp>
            <p:nvSpPr>
              <p:cNvPr id="13" name="Oval 41"/>
              <p:cNvSpPr>
                <a:spLocks noChangeAspect="1" noChangeArrowheads="1"/>
              </p:cNvSpPr>
              <p:nvPr/>
            </p:nvSpPr>
            <p:spPr bwMode="auto">
              <a:xfrm>
                <a:off x="4950" y="4000"/>
                <a:ext cx="180" cy="180"/>
              </a:xfrm>
              <a:prstGeom prst="ellipse">
                <a:avLst/>
              </a:prstGeom>
              <a:solidFill>
                <a:schemeClr val="tx1"/>
              </a:solidFill>
              <a:ln w="9525">
                <a:solidFill>
                  <a:schemeClr val="tx1"/>
                </a:solidFill>
                <a:round/>
                <a:headEnd/>
                <a:tailEnd/>
              </a:ln>
            </p:spPr>
            <p:txBody>
              <a:bodyPr rot="10800000"/>
              <a:lstStyle/>
              <a:p>
                <a:endParaRPr lang="en-US" sz="1800" dirty="0">
                  <a:cs typeface="Arial" charset="0"/>
                </a:endParaRPr>
              </a:p>
            </p:txBody>
          </p:sp>
        </p:grpSp>
        <p:sp>
          <p:nvSpPr>
            <p:cNvPr id="14" name="Line 21"/>
            <p:cNvSpPr>
              <a:spLocks noChangeAspect="1" noChangeShapeType="1"/>
            </p:cNvSpPr>
            <p:nvPr/>
          </p:nvSpPr>
          <p:spPr bwMode="auto">
            <a:xfrm>
              <a:off x="7015163" y="5619750"/>
              <a:ext cx="941387" cy="0"/>
            </a:xfrm>
            <a:prstGeom prst="line">
              <a:avLst/>
            </a:prstGeom>
            <a:noFill/>
            <a:ln w="9525">
              <a:solidFill>
                <a:schemeClr val="tx1"/>
              </a:solidFill>
              <a:round/>
              <a:headEnd/>
              <a:tailEnd/>
            </a:ln>
          </p:spPr>
          <p:txBody>
            <a:bodyPr/>
            <a:lstStyle/>
            <a:p>
              <a:endParaRPr lang="en-US" dirty="0"/>
            </a:p>
          </p:txBody>
        </p:sp>
        <p:sp>
          <p:nvSpPr>
            <p:cNvPr id="15" name="Line 20"/>
            <p:cNvSpPr>
              <a:spLocks noChangeAspect="1" noChangeShapeType="1"/>
            </p:cNvSpPr>
            <p:nvPr/>
          </p:nvSpPr>
          <p:spPr bwMode="auto">
            <a:xfrm>
              <a:off x="7000875" y="1581150"/>
              <a:ext cx="887413" cy="0"/>
            </a:xfrm>
            <a:prstGeom prst="line">
              <a:avLst/>
            </a:prstGeom>
            <a:noFill/>
            <a:ln w="9525">
              <a:solidFill>
                <a:schemeClr val="tx1"/>
              </a:solidFill>
              <a:round/>
              <a:headEnd/>
              <a:tailEnd/>
            </a:ln>
          </p:spPr>
          <p:txBody>
            <a:bodyPr/>
            <a:lstStyle/>
            <a:p>
              <a:endParaRPr lang="en-US" dirty="0"/>
            </a:p>
          </p:txBody>
        </p:sp>
        <p:sp>
          <p:nvSpPr>
            <p:cNvPr id="16" name="Line 17"/>
            <p:cNvSpPr>
              <a:spLocks noChangeAspect="1" noChangeShapeType="1"/>
            </p:cNvSpPr>
            <p:nvPr/>
          </p:nvSpPr>
          <p:spPr bwMode="auto">
            <a:xfrm>
              <a:off x="7772400" y="1590675"/>
              <a:ext cx="0" cy="4019550"/>
            </a:xfrm>
            <a:prstGeom prst="line">
              <a:avLst/>
            </a:prstGeom>
            <a:noFill/>
            <a:ln w="9525">
              <a:solidFill>
                <a:schemeClr val="tx1"/>
              </a:solidFill>
              <a:round/>
              <a:headEnd type="triangle" w="med" len="lg"/>
              <a:tailEnd type="triangle" w="med" len="lg"/>
            </a:ln>
          </p:spPr>
          <p:txBody>
            <a:bodyPr/>
            <a:lstStyle/>
            <a:p>
              <a:endParaRPr lang="en-US" dirty="0"/>
            </a:p>
          </p:txBody>
        </p:sp>
        <p:sp>
          <p:nvSpPr>
            <p:cNvPr id="17" name="Text Box 14"/>
            <p:cNvSpPr txBox="1">
              <a:spLocks noChangeArrowheads="1"/>
            </p:cNvSpPr>
            <p:nvPr/>
          </p:nvSpPr>
          <p:spPr bwMode="auto">
            <a:xfrm>
              <a:off x="7956550" y="3505200"/>
              <a:ext cx="425450" cy="231775"/>
            </a:xfrm>
            <a:prstGeom prst="rect">
              <a:avLst/>
            </a:prstGeom>
            <a:noFill/>
            <a:ln w="9525">
              <a:noFill/>
              <a:miter lim="800000"/>
              <a:headEnd/>
              <a:tailEnd/>
            </a:ln>
          </p:spPr>
          <p:txBody>
            <a:bodyPr lIns="0" tIns="0" rIns="0" bIns="0"/>
            <a:lstStyle/>
            <a:p>
              <a:pPr eaLnBrk="0" hangingPunct="0"/>
              <a:r>
                <a:rPr lang="en-US" sz="2000" i="1" dirty="0">
                  <a:ea typeface="宋体" pitchFamily="2" charset="-122"/>
                  <a:cs typeface="Arial" charset="0"/>
                </a:rPr>
                <a:t>h</a:t>
              </a:r>
              <a:endParaRPr lang="en-US" sz="2000" dirty="0">
                <a:ea typeface="宋体" pitchFamily="2" charset="-122"/>
                <a:cs typeface="Arial" charset="0"/>
              </a:endParaRPr>
            </a:p>
          </p:txBody>
        </p:sp>
        <p:grpSp>
          <p:nvGrpSpPr>
            <p:cNvPr id="18" name="Group 7"/>
            <p:cNvGrpSpPr>
              <a:grpSpLocks/>
            </p:cNvGrpSpPr>
            <p:nvPr/>
          </p:nvGrpSpPr>
          <p:grpSpPr bwMode="auto">
            <a:xfrm>
              <a:off x="2847975" y="5635625"/>
              <a:ext cx="2690813" cy="174625"/>
              <a:chOff x="2880" y="8280"/>
              <a:chExt cx="360" cy="119"/>
            </a:xfrm>
          </p:grpSpPr>
          <p:sp>
            <p:nvSpPr>
              <p:cNvPr id="19" name="Line 9"/>
              <p:cNvSpPr>
                <a:spLocks noChangeShapeType="1"/>
              </p:cNvSpPr>
              <p:nvPr/>
            </p:nvSpPr>
            <p:spPr bwMode="auto">
              <a:xfrm>
                <a:off x="2880" y="8280"/>
                <a:ext cx="360" cy="0"/>
              </a:xfrm>
              <a:prstGeom prst="line">
                <a:avLst/>
              </a:prstGeom>
              <a:noFill/>
              <a:ln w="9525">
                <a:solidFill>
                  <a:srgbClr val="000000"/>
                </a:solidFill>
                <a:round/>
                <a:headEnd/>
                <a:tailEnd/>
              </a:ln>
            </p:spPr>
            <p:txBody>
              <a:bodyPr/>
              <a:lstStyle/>
              <a:p>
                <a:endParaRPr lang="en-US" dirty="0"/>
              </a:p>
            </p:txBody>
          </p:sp>
          <p:sp>
            <p:nvSpPr>
              <p:cNvPr id="20" name="Rectangle 8" descr="Light downward diagonal"/>
              <p:cNvSpPr>
                <a:spLocks noChangeArrowheads="1"/>
              </p:cNvSpPr>
              <p:nvPr/>
            </p:nvSpPr>
            <p:spPr bwMode="auto">
              <a:xfrm>
                <a:off x="2880" y="8284"/>
                <a:ext cx="360" cy="115"/>
              </a:xfrm>
              <a:prstGeom prst="rect">
                <a:avLst/>
              </a:prstGeom>
              <a:pattFill prst="ltDnDiag">
                <a:fgClr>
                  <a:srgbClr val="000000"/>
                </a:fgClr>
                <a:bgClr>
                  <a:srgbClr val="FFFFFF"/>
                </a:bgClr>
              </a:pattFill>
              <a:ln w="9525">
                <a:noFill/>
                <a:miter lim="800000"/>
                <a:headEnd/>
                <a:tailEnd/>
              </a:ln>
            </p:spPr>
            <p:txBody>
              <a:bodyPr/>
              <a:lstStyle/>
              <a:p>
                <a:endParaRPr lang="en-US" sz="1800" dirty="0">
                  <a:cs typeface="Arial" charset="0"/>
                </a:endParaRPr>
              </a:p>
            </p:txBody>
          </p:sp>
        </p:grpSp>
        <p:grpSp>
          <p:nvGrpSpPr>
            <p:cNvPr id="21" name="Group 43"/>
            <p:cNvGrpSpPr>
              <a:grpSpLocks/>
            </p:cNvGrpSpPr>
            <p:nvPr/>
          </p:nvGrpSpPr>
          <p:grpSpPr bwMode="auto">
            <a:xfrm>
              <a:off x="3429000" y="1189038"/>
              <a:ext cx="212725" cy="411162"/>
              <a:chOff x="4950" y="4000"/>
              <a:chExt cx="180" cy="320"/>
            </a:xfrm>
          </p:grpSpPr>
          <p:sp>
            <p:nvSpPr>
              <p:cNvPr id="22" name="Line 45"/>
              <p:cNvSpPr>
                <a:spLocks noChangeAspect="1" noChangeShapeType="1"/>
              </p:cNvSpPr>
              <p:nvPr/>
            </p:nvSpPr>
            <p:spPr bwMode="auto">
              <a:xfrm>
                <a:off x="5040" y="4100"/>
                <a:ext cx="0" cy="220"/>
              </a:xfrm>
              <a:prstGeom prst="line">
                <a:avLst/>
              </a:prstGeom>
              <a:noFill/>
              <a:ln w="15875">
                <a:solidFill>
                  <a:schemeClr val="tx1"/>
                </a:solidFill>
                <a:round/>
                <a:headEnd/>
                <a:tailEnd/>
              </a:ln>
            </p:spPr>
            <p:txBody>
              <a:bodyPr/>
              <a:lstStyle/>
              <a:p>
                <a:endParaRPr lang="en-US" dirty="0"/>
              </a:p>
            </p:txBody>
          </p:sp>
          <p:sp>
            <p:nvSpPr>
              <p:cNvPr id="23" name="Oval 44"/>
              <p:cNvSpPr>
                <a:spLocks noChangeAspect="1" noChangeArrowheads="1"/>
              </p:cNvSpPr>
              <p:nvPr/>
            </p:nvSpPr>
            <p:spPr bwMode="auto">
              <a:xfrm>
                <a:off x="4950" y="4000"/>
                <a:ext cx="180" cy="180"/>
              </a:xfrm>
              <a:prstGeom prst="ellipse">
                <a:avLst/>
              </a:prstGeom>
              <a:solidFill>
                <a:schemeClr val="tx1"/>
              </a:solidFill>
              <a:ln w="9525">
                <a:solidFill>
                  <a:schemeClr val="tx1"/>
                </a:solidFill>
                <a:round/>
                <a:headEnd/>
                <a:tailEnd/>
              </a:ln>
            </p:spPr>
            <p:txBody>
              <a:bodyPr/>
              <a:lstStyle/>
              <a:p>
                <a:endParaRPr lang="en-US" sz="1800" dirty="0">
                  <a:cs typeface="Arial" charset="0"/>
                </a:endParaRPr>
              </a:p>
            </p:txBody>
          </p:sp>
        </p:grpSp>
        <p:sp>
          <p:nvSpPr>
            <p:cNvPr id="24" name="Line 45"/>
            <p:cNvSpPr>
              <a:spLocks noChangeAspect="1" noChangeShapeType="1"/>
            </p:cNvSpPr>
            <p:nvPr/>
          </p:nvSpPr>
          <p:spPr bwMode="auto">
            <a:xfrm>
              <a:off x="4770438" y="3251200"/>
              <a:ext cx="0" cy="787400"/>
            </a:xfrm>
            <a:prstGeom prst="line">
              <a:avLst/>
            </a:prstGeom>
            <a:noFill/>
            <a:ln w="15875">
              <a:solidFill>
                <a:schemeClr val="tx1"/>
              </a:solidFill>
              <a:round/>
              <a:headEnd/>
              <a:tailEnd/>
            </a:ln>
          </p:spPr>
          <p:txBody>
            <a:bodyPr/>
            <a:lstStyle/>
            <a:p>
              <a:endParaRPr lang="en-US" dirty="0"/>
            </a:p>
          </p:txBody>
        </p:sp>
        <p:sp>
          <p:nvSpPr>
            <p:cNvPr id="25" name="Oval 44"/>
            <p:cNvSpPr>
              <a:spLocks noChangeAspect="1" noChangeArrowheads="1"/>
            </p:cNvSpPr>
            <p:nvPr/>
          </p:nvSpPr>
          <p:spPr bwMode="auto">
            <a:xfrm>
              <a:off x="4664075" y="3532188"/>
              <a:ext cx="212725" cy="231775"/>
            </a:xfrm>
            <a:prstGeom prst="ellipse">
              <a:avLst/>
            </a:prstGeom>
            <a:solidFill>
              <a:schemeClr val="tx1"/>
            </a:solidFill>
            <a:ln w="9525">
              <a:solidFill>
                <a:schemeClr val="tx1"/>
              </a:solidFill>
              <a:round/>
              <a:headEnd/>
              <a:tailEnd/>
            </a:ln>
          </p:spPr>
          <p:txBody>
            <a:bodyPr/>
            <a:lstStyle/>
            <a:p>
              <a:endParaRPr lang="en-US" sz="1800" dirty="0">
                <a:cs typeface="Arial" charset="0"/>
              </a:endParaRPr>
            </a:p>
          </p:txBody>
        </p:sp>
        <p:grpSp>
          <p:nvGrpSpPr>
            <p:cNvPr id="26" name="Group 43"/>
            <p:cNvGrpSpPr>
              <a:grpSpLocks/>
            </p:cNvGrpSpPr>
            <p:nvPr/>
          </p:nvGrpSpPr>
          <p:grpSpPr bwMode="auto">
            <a:xfrm>
              <a:off x="3429000" y="5218113"/>
              <a:ext cx="212725" cy="411162"/>
              <a:chOff x="4950" y="4000"/>
              <a:chExt cx="180" cy="320"/>
            </a:xfrm>
          </p:grpSpPr>
          <p:sp>
            <p:nvSpPr>
              <p:cNvPr id="27" name="Line 45"/>
              <p:cNvSpPr>
                <a:spLocks noChangeAspect="1" noChangeShapeType="1"/>
              </p:cNvSpPr>
              <p:nvPr/>
            </p:nvSpPr>
            <p:spPr bwMode="auto">
              <a:xfrm>
                <a:off x="5040" y="4100"/>
                <a:ext cx="0" cy="220"/>
              </a:xfrm>
              <a:prstGeom prst="line">
                <a:avLst/>
              </a:prstGeom>
              <a:noFill/>
              <a:ln w="15875">
                <a:solidFill>
                  <a:schemeClr val="tx1"/>
                </a:solidFill>
                <a:round/>
                <a:headEnd/>
                <a:tailEnd/>
              </a:ln>
            </p:spPr>
            <p:txBody>
              <a:bodyPr/>
              <a:lstStyle/>
              <a:p>
                <a:endParaRPr lang="en-US" dirty="0"/>
              </a:p>
            </p:txBody>
          </p:sp>
          <p:sp>
            <p:nvSpPr>
              <p:cNvPr id="28" name="Oval 44"/>
              <p:cNvSpPr>
                <a:spLocks noChangeAspect="1" noChangeArrowheads="1"/>
              </p:cNvSpPr>
              <p:nvPr/>
            </p:nvSpPr>
            <p:spPr bwMode="auto">
              <a:xfrm>
                <a:off x="4950" y="4000"/>
                <a:ext cx="180" cy="180"/>
              </a:xfrm>
              <a:prstGeom prst="ellipse">
                <a:avLst/>
              </a:prstGeom>
              <a:solidFill>
                <a:schemeClr val="tx1"/>
              </a:solidFill>
              <a:ln w="9525">
                <a:solidFill>
                  <a:schemeClr val="tx1"/>
                </a:solidFill>
                <a:round/>
                <a:headEnd/>
                <a:tailEnd/>
              </a:ln>
            </p:spPr>
            <p:txBody>
              <a:bodyPr/>
              <a:lstStyle/>
              <a:p>
                <a:endParaRPr lang="en-US" sz="1800" dirty="0">
                  <a:cs typeface="Arial" charset="0"/>
                </a:endParaRPr>
              </a:p>
            </p:txBody>
          </p:sp>
        </p:grpSp>
        <p:sp>
          <p:nvSpPr>
            <p:cNvPr id="29" name="Text Box 64"/>
            <p:cNvSpPr txBox="1">
              <a:spLocks noChangeArrowheads="1"/>
            </p:cNvSpPr>
            <p:nvPr/>
          </p:nvSpPr>
          <p:spPr bwMode="auto">
            <a:xfrm>
              <a:off x="3609975" y="5286375"/>
              <a:ext cx="1066800" cy="396875"/>
            </a:xfrm>
            <a:prstGeom prst="rect">
              <a:avLst/>
            </a:prstGeom>
            <a:noFill/>
            <a:ln w="9525">
              <a:noFill/>
              <a:miter lim="800000"/>
              <a:headEnd/>
              <a:tailEnd/>
            </a:ln>
          </p:spPr>
          <p:txBody>
            <a:bodyPr>
              <a:spAutoFit/>
            </a:bodyPr>
            <a:lstStyle/>
            <a:p>
              <a:pPr>
                <a:spcBef>
                  <a:spcPct val="50000"/>
                </a:spcBef>
              </a:pPr>
              <a:r>
                <a:rPr lang="en-US" sz="2000" i="1" dirty="0"/>
                <a:t>z/h</a:t>
              </a:r>
              <a:r>
                <a:rPr lang="en-US" sz="2000" dirty="0"/>
                <a:t> = 0</a:t>
              </a:r>
            </a:p>
          </p:txBody>
        </p:sp>
        <p:sp>
          <p:nvSpPr>
            <p:cNvPr id="30" name="Text Box 65"/>
            <p:cNvSpPr txBox="1">
              <a:spLocks noChangeArrowheads="1"/>
            </p:cNvSpPr>
            <p:nvPr/>
          </p:nvSpPr>
          <p:spPr bwMode="auto">
            <a:xfrm>
              <a:off x="4114800" y="4022725"/>
              <a:ext cx="1371600" cy="396875"/>
            </a:xfrm>
            <a:prstGeom prst="rect">
              <a:avLst/>
            </a:prstGeom>
            <a:noFill/>
            <a:ln w="9525">
              <a:noFill/>
              <a:miter lim="800000"/>
              <a:headEnd/>
              <a:tailEnd/>
            </a:ln>
          </p:spPr>
          <p:txBody>
            <a:bodyPr>
              <a:spAutoFit/>
            </a:bodyPr>
            <a:lstStyle/>
            <a:p>
              <a:pPr>
                <a:spcBef>
                  <a:spcPct val="50000"/>
                </a:spcBef>
              </a:pPr>
              <a:r>
                <a:rPr lang="en-US" sz="2000" i="1" dirty="0"/>
                <a:t>z/h</a:t>
              </a:r>
              <a:r>
                <a:rPr lang="en-US" sz="2000" dirty="0"/>
                <a:t> = 2/5</a:t>
              </a:r>
            </a:p>
          </p:txBody>
        </p:sp>
        <p:sp>
          <p:nvSpPr>
            <p:cNvPr id="31" name="Text Box 66"/>
            <p:cNvSpPr txBox="1">
              <a:spLocks noChangeArrowheads="1"/>
            </p:cNvSpPr>
            <p:nvPr/>
          </p:nvSpPr>
          <p:spPr bwMode="auto">
            <a:xfrm>
              <a:off x="4162425" y="2867025"/>
              <a:ext cx="1371600" cy="396875"/>
            </a:xfrm>
            <a:prstGeom prst="rect">
              <a:avLst/>
            </a:prstGeom>
            <a:noFill/>
            <a:ln w="9525">
              <a:noFill/>
              <a:miter lim="800000"/>
              <a:headEnd/>
              <a:tailEnd/>
            </a:ln>
          </p:spPr>
          <p:txBody>
            <a:bodyPr>
              <a:spAutoFit/>
            </a:bodyPr>
            <a:lstStyle/>
            <a:p>
              <a:pPr>
                <a:spcBef>
                  <a:spcPct val="50000"/>
                </a:spcBef>
              </a:pPr>
              <a:r>
                <a:rPr lang="en-US" sz="2000" i="1" dirty="0"/>
                <a:t>z/h</a:t>
              </a:r>
              <a:r>
                <a:rPr lang="en-US" sz="2000" dirty="0"/>
                <a:t> = 3/5</a:t>
              </a:r>
            </a:p>
          </p:txBody>
        </p:sp>
        <p:sp>
          <p:nvSpPr>
            <p:cNvPr id="32" name="Text Box 67"/>
            <p:cNvSpPr txBox="1">
              <a:spLocks noChangeArrowheads="1"/>
            </p:cNvSpPr>
            <p:nvPr/>
          </p:nvSpPr>
          <p:spPr bwMode="auto">
            <a:xfrm>
              <a:off x="3143250" y="2057400"/>
              <a:ext cx="1371600" cy="396875"/>
            </a:xfrm>
            <a:prstGeom prst="rect">
              <a:avLst/>
            </a:prstGeom>
            <a:noFill/>
            <a:ln w="9525">
              <a:noFill/>
              <a:miter lim="800000"/>
              <a:headEnd/>
              <a:tailEnd/>
            </a:ln>
          </p:spPr>
          <p:txBody>
            <a:bodyPr>
              <a:spAutoFit/>
            </a:bodyPr>
            <a:lstStyle/>
            <a:p>
              <a:pPr>
                <a:spcBef>
                  <a:spcPct val="50000"/>
                </a:spcBef>
              </a:pPr>
              <a:r>
                <a:rPr lang="en-US" sz="2000" i="1" dirty="0"/>
                <a:t>z/h</a:t>
              </a:r>
              <a:r>
                <a:rPr lang="en-US" sz="2000" dirty="0"/>
                <a:t> = 4/5</a:t>
              </a:r>
            </a:p>
          </p:txBody>
        </p:sp>
        <p:sp>
          <p:nvSpPr>
            <p:cNvPr id="33" name="Text Box 68"/>
            <p:cNvSpPr txBox="1">
              <a:spLocks noChangeArrowheads="1"/>
            </p:cNvSpPr>
            <p:nvPr/>
          </p:nvSpPr>
          <p:spPr bwMode="auto">
            <a:xfrm>
              <a:off x="3133725" y="1562100"/>
              <a:ext cx="1371600" cy="396875"/>
            </a:xfrm>
            <a:prstGeom prst="rect">
              <a:avLst/>
            </a:prstGeom>
            <a:noFill/>
            <a:ln w="9525">
              <a:noFill/>
              <a:miter lim="800000"/>
              <a:headEnd/>
              <a:tailEnd/>
            </a:ln>
          </p:spPr>
          <p:txBody>
            <a:bodyPr>
              <a:spAutoFit/>
            </a:bodyPr>
            <a:lstStyle/>
            <a:p>
              <a:pPr>
                <a:spcBef>
                  <a:spcPct val="50000"/>
                </a:spcBef>
              </a:pPr>
              <a:r>
                <a:rPr lang="en-US" sz="2000" i="1" dirty="0"/>
                <a:t>z/h</a:t>
              </a:r>
              <a:r>
                <a:rPr lang="en-US" sz="2000" dirty="0"/>
                <a:t> = 1</a:t>
              </a:r>
            </a:p>
          </p:txBody>
        </p:sp>
        <p:sp>
          <p:nvSpPr>
            <p:cNvPr id="34" name="AutoShape 69"/>
            <p:cNvSpPr>
              <a:spLocks/>
            </p:cNvSpPr>
            <p:nvPr/>
          </p:nvSpPr>
          <p:spPr bwMode="auto">
            <a:xfrm>
              <a:off x="5457825" y="3152775"/>
              <a:ext cx="152400" cy="990600"/>
            </a:xfrm>
            <a:prstGeom prst="rightBracket">
              <a:avLst>
                <a:gd name="adj" fmla="val 54167"/>
              </a:avLst>
            </a:prstGeom>
            <a:noFill/>
            <a:ln w="22225">
              <a:solidFill>
                <a:srgbClr val="993300"/>
              </a:solidFill>
              <a:round/>
              <a:headEnd/>
              <a:tailEnd/>
            </a:ln>
          </p:spPr>
          <p:txBody>
            <a:bodyPr wrap="none" anchor="ctr"/>
            <a:lstStyle/>
            <a:p>
              <a:endParaRPr lang="en-US" dirty="0"/>
            </a:p>
          </p:txBody>
        </p:sp>
        <p:sp>
          <p:nvSpPr>
            <p:cNvPr id="35" name="Text Box 70"/>
            <p:cNvSpPr txBox="1">
              <a:spLocks noChangeArrowheads="1"/>
            </p:cNvSpPr>
            <p:nvPr/>
          </p:nvSpPr>
          <p:spPr bwMode="auto">
            <a:xfrm>
              <a:off x="5591175" y="3105150"/>
              <a:ext cx="1905000" cy="1006475"/>
            </a:xfrm>
            <a:prstGeom prst="rect">
              <a:avLst/>
            </a:prstGeom>
            <a:noFill/>
            <a:ln w="9525">
              <a:noFill/>
              <a:miter lim="800000"/>
              <a:headEnd/>
              <a:tailEnd/>
            </a:ln>
          </p:spPr>
          <p:txBody>
            <a:bodyPr>
              <a:spAutoFit/>
            </a:bodyPr>
            <a:lstStyle/>
            <a:p>
              <a:pPr>
                <a:spcBef>
                  <a:spcPct val="50000"/>
                </a:spcBef>
              </a:pPr>
              <a:r>
                <a:rPr lang="en-US" sz="2000" dirty="0"/>
                <a:t>or design both connections for </a:t>
              </a:r>
              <a:r>
                <a:rPr lang="en-US" sz="2000" i="1" dirty="0"/>
                <a:t>z/h</a:t>
              </a:r>
              <a:r>
                <a:rPr lang="en-US" sz="2000" dirty="0"/>
                <a:t> = 3/5</a:t>
              </a:r>
            </a:p>
          </p:txBody>
        </p:sp>
        <p:sp>
          <p:nvSpPr>
            <p:cNvPr id="36" name="Line 17"/>
            <p:cNvSpPr>
              <a:spLocks noChangeAspect="1" noChangeShapeType="1"/>
            </p:cNvSpPr>
            <p:nvPr/>
          </p:nvSpPr>
          <p:spPr bwMode="auto">
            <a:xfrm flipV="1">
              <a:off x="7315200" y="4857750"/>
              <a:ext cx="0" cy="762000"/>
            </a:xfrm>
            <a:prstGeom prst="line">
              <a:avLst/>
            </a:prstGeom>
            <a:noFill/>
            <a:ln w="9525">
              <a:solidFill>
                <a:schemeClr val="tx1"/>
              </a:solidFill>
              <a:round/>
              <a:headEnd type="none" w="med" len="lg"/>
              <a:tailEnd type="triangle" w="med" len="lg"/>
            </a:ln>
          </p:spPr>
          <p:txBody>
            <a:bodyPr/>
            <a:lstStyle/>
            <a:p>
              <a:endParaRPr lang="en-US" dirty="0"/>
            </a:p>
          </p:txBody>
        </p:sp>
        <p:sp>
          <p:nvSpPr>
            <p:cNvPr id="37" name="Text Box 14"/>
            <p:cNvSpPr txBox="1">
              <a:spLocks noChangeArrowheads="1"/>
            </p:cNvSpPr>
            <p:nvPr/>
          </p:nvSpPr>
          <p:spPr bwMode="auto">
            <a:xfrm>
              <a:off x="7048500" y="4838700"/>
              <a:ext cx="425450" cy="231775"/>
            </a:xfrm>
            <a:prstGeom prst="rect">
              <a:avLst/>
            </a:prstGeom>
            <a:noFill/>
            <a:ln w="9525">
              <a:noFill/>
              <a:miter lim="800000"/>
              <a:headEnd/>
              <a:tailEnd/>
            </a:ln>
          </p:spPr>
          <p:txBody>
            <a:bodyPr lIns="0" tIns="0" rIns="0" bIns="0"/>
            <a:lstStyle/>
            <a:p>
              <a:pPr eaLnBrk="0" hangingPunct="0"/>
              <a:r>
                <a:rPr lang="en-US" sz="2000" i="1" dirty="0">
                  <a:ea typeface="宋体" pitchFamily="2" charset="-122"/>
                  <a:cs typeface="Arial" charset="0"/>
                </a:rPr>
                <a:t>z</a:t>
              </a:r>
              <a:endParaRPr lang="en-US" sz="2000" dirty="0">
                <a:ea typeface="宋体" pitchFamily="2" charset="-122"/>
                <a:cs typeface="Arial" charset="0"/>
              </a:endParaRPr>
            </a:p>
          </p:txBody>
        </p:sp>
      </p:grpSp>
      <p:sp>
        <p:nvSpPr>
          <p:cNvPr id="38" name="Title 37"/>
          <p:cNvSpPr>
            <a:spLocks noGrp="1"/>
          </p:cNvSpPr>
          <p:nvPr>
            <p:ph type="title"/>
          </p:nvPr>
        </p:nvSpPr>
        <p:spPr/>
        <p:txBody>
          <a:bodyPr/>
          <a:lstStyle/>
          <a:p>
            <a:r>
              <a:rPr lang="en-US" dirty="0">
                <a:solidFill>
                  <a:schemeClr val="accent6"/>
                </a:solidFill>
              </a:rPr>
              <a:t>Explanation of </a:t>
            </a:r>
            <a:r>
              <a:rPr lang="en-US" i="1" dirty="0">
                <a:solidFill>
                  <a:schemeClr val="accent6"/>
                </a:solidFill>
              </a:rPr>
              <a:t>z</a:t>
            </a:r>
            <a:r>
              <a:rPr lang="en-US" dirty="0">
                <a:solidFill>
                  <a:schemeClr val="accent6"/>
                </a:solidFill>
              </a:rPr>
              <a:t>/</a:t>
            </a:r>
            <a:r>
              <a:rPr lang="en-US" i="1" dirty="0">
                <a:solidFill>
                  <a:schemeClr val="accent6"/>
                </a:solidFill>
              </a:rPr>
              <a:t>h</a:t>
            </a:r>
            <a:endParaRPr lang="en-US" dirty="0"/>
          </a:p>
        </p:txBody>
      </p:sp>
    </p:spTree>
    <p:extLst>
      <p:ext uri="{BB962C8B-B14F-4D97-AF65-F5344CB8AC3E}">
        <p14:creationId xmlns:p14="http://schemas.microsoft.com/office/powerpoint/2010/main" val="3941266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22</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7"/>
          <p:cNvSpPr>
            <a:spLocks noChangeArrowheads="1"/>
          </p:cNvSpPr>
          <p:nvPr/>
        </p:nvSpPr>
        <p:spPr bwMode="auto">
          <a:xfrm>
            <a:off x="609600" y="3407440"/>
            <a:ext cx="7483475" cy="2554545"/>
          </a:xfrm>
          <a:prstGeom prst="rect">
            <a:avLst/>
          </a:prstGeom>
          <a:noFill/>
          <a:ln w="9525">
            <a:noFill/>
            <a:miter lim="800000"/>
            <a:headEnd/>
            <a:tailEnd/>
          </a:ln>
        </p:spPr>
        <p:txBody>
          <a:bodyPr anchor="ctr">
            <a:spAutoFit/>
          </a:bodyPr>
          <a:lstStyle/>
          <a:p>
            <a:r>
              <a:rPr lang="en-US" sz="2000" i="1" dirty="0"/>
              <a:t>a</a:t>
            </a:r>
            <a:r>
              <a:rPr lang="en-US" sz="2000" i="1" baseline="-25000" dirty="0"/>
              <a:t>i</a:t>
            </a:r>
            <a:r>
              <a:rPr lang="en-US" sz="2000" dirty="0"/>
              <a:t> = acceleration at level </a:t>
            </a:r>
            <a:r>
              <a:rPr lang="en-US" sz="2000" i="1" dirty="0"/>
              <a:t>i</a:t>
            </a:r>
            <a:r>
              <a:rPr lang="en-US" sz="2000" dirty="0"/>
              <a:t> from modal analysis per Section 12.9   </a:t>
            </a:r>
            <a:br>
              <a:rPr lang="en-US" sz="2000" dirty="0"/>
            </a:br>
            <a:r>
              <a:rPr lang="en-US" sz="2000" dirty="0"/>
              <a:t>       with </a:t>
            </a:r>
            <a:r>
              <a:rPr lang="en-US" sz="2000" i="1" dirty="0"/>
              <a:t>R</a:t>
            </a:r>
            <a:r>
              <a:rPr lang="en-US" sz="2000" dirty="0"/>
              <a:t> = 1.0</a:t>
            </a:r>
          </a:p>
          <a:p>
            <a:r>
              <a:rPr lang="en-US" sz="2000" i="1" dirty="0"/>
              <a:t>A</a:t>
            </a:r>
            <a:r>
              <a:rPr lang="en-US" sz="2000" i="1" baseline="-25000" dirty="0"/>
              <a:t>x</a:t>
            </a:r>
            <a:r>
              <a:rPr lang="en-US" sz="2000" dirty="0"/>
              <a:t> = torsional amplification factor per Eq. 12.8-14</a:t>
            </a:r>
          </a:p>
          <a:p>
            <a:endParaRPr lang="en-US" sz="2000" dirty="0"/>
          </a:p>
          <a:p>
            <a:pPr marL="342900" indent="-342900">
              <a:buFont typeface="Arial" panose="020B0604020202020204" pitchFamily="34" charset="0"/>
              <a:buChar char="•"/>
            </a:pPr>
            <a:r>
              <a:rPr lang="en-US" sz="2000" dirty="0"/>
              <a:t>Linear dynamic or nonlinear response history analysis may be used</a:t>
            </a:r>
          </a:p>
          <a:p>
            <a:pPr marL="342900" indent="-342900">
              <a:buFont typeface="Arial" panose="020B0604020202020204" pitchFamily="34" charset="0"/>
              <a:buChar char="•"/>
            </a:pPr>
            <a:r>
              <a:rPr lang="en-US" sz="2000" dirty="0"/>
              <a:t>Upper and lower limits of </a:t>
            </a:r>
            <a:r>
              <a:rPr lang="en-US" sz="2000" i="1" dirty="0"/>
              <a:t>F</a:t>
            </a:r>
            <a:r>
              <a:rPr lang="en-US" sz="2000" i="1" baseline="-25000" dirty="0"/>
              <a:t>p</a:t>
            </a:r>
            <a:r>
              <a:rPr lang="en-US" sz="2000" dirty="0"/>
              <a:t> per Eqs. 13.3-2 and 13.3-3 apply to dynamic analysis </a:t>
            </a:r>
          </a:p>
        </p:txBody>
      </p:sp>
      <p:sp>
        <p:nvSpPr>
          <p:cNvPr id="6" name="Text Box 7"/>
          <p:cNvSpPr txBox="1">
            <a:spLocks noChangeArrowheads="1"/>
          </p:cNvSpPr>
          <p:nvPr/>
        </p:nvSpPr>
        <p:spPr bwMode="auto">
          <a:xfrm>
            <a:off x="4114800" y="2286000"/>
            <a:ext cx="4724400" cy="400110"/>
          </a:xfrm>
          <a:prstGeom prst="rect">
            <a:avLst/>
          </a:prstGeom>
          <a:noFill/>
          <a:ln w="9525">
            <a:noFill/>
            <a:miter lim="800000"/>
            <a:headEnd/>
            <a:tailEnd/>
          </a:ln>
        </p:spPr>
        <p:txBody>
          <a:bodyPr>
            <a:spAutoFit/>
          </a:bodyPr>
          <a:lstStyle/>
          <a:p>
            <a:pPr>
              <a:spcBef>
                <a:spcPct val="20000"/>
              </a:spcBef>
            </a:pPr>
            <a:r>
              <a:rPr lang="en-US" sz="2000" dirty="0"/>
              <a:t>	Equation 13.3-4</a:t>
            </a:r>
          </a:p>
        </p:txBody>
      </p:sp>
      <p:graphicFrame>
        <p:nvGraphicFramePr>
          <p:cNvPr id="5" name="Object 4" descr="Equation 13.3-4, which permits an alternate determination of the component design forced based on the dynamic properties of the structure"/>
          <p:cNvGraphicFramePr>
            <a:graphicFrameLocks noChangeAspect="1"/>
          </p:cNvGraphicFramePr>
          <p:nvPr>
            <p:extLst>
              <p:ext uri="{D42A27DB-BD31-4B8C-83A1-F6EECF244321}">
                <p14:modId xmlns:p14="http://schemas.microsoft.com/office/powerpoint/2010/main" val="2334847053"/>
              </p:ext>
            </p:extLst>
          </p:nvPr>
        </p:nvGraphicFramePr>
        <p:xfrm>
          <a:off x="1077913" y="2028825"/>
          <a:ext cx="1981200" cy="1304925"/>
        </p:xfrm>
        <a:graphic>
          <a:graphicData uri="http://schemas.openxmlformats.org/presentationml/2006/ole">
            <mc:AlternateContent xmlns:mc="http://schemas.openxmlformats.org/markup-compatibility/2006">
              <mc:Choice xmlns:v="urn:schemas-microsoft-com:vml" Requires="v">
                <p:oleObj spid="_x0000_s2126" name="Equation" r:id="rId4" imgW="1117600" imgH="736600" progId="Equation.3">
                  <p:embed/>
                </p:oleObj>
              </mc:Choice>
              <mc:Fallback>
                <p:oleObj name="Equation" r:id="rId4" imgW="1117600" imgH="736600" progId="Equation.3">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7913" y="2028825"/>
                        <a:ext cx="1981200" cy="1304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itle 7"/>
          <p:cNvSpPr>
            <a:spLocks noGrp="1"/>
          </p:cNvSpPr>
          <p:nvPr>
            <p:ph type="title"/>
          </p:nvPr>
        </p:nvSpPr>
        <p:spPr/>
        <p:txBody>
          <a:bodyPr/>
          <a:lstStyle/>
          <a:p>
            <a:r>
              <a:rPr lang="en-US" dirty="0">
                <a:solidFill>
                  <a:schemeClr val="accent6"/>
                </a:solidFill>
              </a:rPr>
              <a:t>Alternative to </a:t>
            </a:r>
            <a:r>
              <a:rPr lang="en-US" i="1" dirty="0" err="1">
                <a:solidFill>
                  <a:schemeClr val="accent6"/>
                </a:solidFill>
              </a:rPr>
              <a:t>F</a:t>
            </a:r>
            <a:r>
              <a:rPr lang="en-US" i="1" baseline="-25000" dirty="0" err="1">
                <a:solidFill>
                  <a:schemeClr val="accent6"/>
                </a:solidFill>
              </a:rPr>
              <a:t>p</a:t>
            </a:r>
            <a:r>
              <a:rPr lang="en-US" dirty="0">
                <a:solidFill>
                  <a:schemeClr val="accent6"/>
                </a:solidFill>
              </a:rPr>
              <a:t> Equation 13.3-1 </a:t>
            </a:r>
            <a:endParaRPr lang="en-US" dirty="0"/>
          </a:p>
        </p:txBody>
      </p:sp>
    </p:spTree>
    <p:extLst>
      <p:ext uri="{BB962C8B-B14F-4D97-AF65-F5344CB8AC3E}">
        <p14:creationId xmlns:p14="http://schemas.microsoft.com/office/powerpoint/2010/main" val="846844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23</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Rectangle 7"/>
          <p:cNvSpPr>
            <a:spLocks noChangeArrowheads="1"/>
          </p:cNvSpPr>
          <p:nvPr/>
        </p:nvSpPr>
        <p:spPr bwMode="auto">
          <a:xfrm>
            <a:off x="681790" y="1917776"/>
            <a:ext cx="7483475" cy="3416320"/>
          </a:xfrm>
          <a:prstGeom prst="rect">
            <a:avLst/>
          </a:prstGeom>
          <a:noFill/>
          <a:ln w="9525">
            <a:noFill/>
            <a:miter lim="800000"/>
            <a:headEnd/>
            <a:tailEnd/>
          </a:ln>
        </p:spPr>
        <p:txBody>
          <a:bodyPr anchor="ctr">
            <a:spAutoFit/>
          </a:bodyPr>
          <a:lstStyle/>
          <a:p>
            <a:pPr marL="342900" indent="-342900">
              <a:buFont typeface="Arial" panose="020B0604020202020204" pitchFamily="34" charset="0"/>
              <a:buChar char="•"/>
            </a:pPr>
            <a:r>
              <a:rPr lang="en-US" dirty="0"/>
              <a:t>The use of floor response spectra for determination of the seismic design force is now explicitly permitted (ASCE/SEI 7-16  Sec. 13.3.1.4.1).</a:t>
            </a:r>
          </a:p>
          <a:p>
            <a:pPr marL="342900" indent="-342900">
              <a:buFont typeface="Arial" panose="020B0604020202020204" pitchFamily="34" charset="0"/>
              <a:buChar char="•"/>
            </a:pPr>
            <a:r>
              <a:rPr lang="en-US" dirty="0"/>
              <a:t>The floor response spectrum is calculated for each ground motion record analyzed. </a:t>
            </a:r>
          </a:p>
          <a:p>
            <a:pPr marL="342900" indent="-342900">
              <a:buFont typeface="Arial" panose="020B0604020202020204" pitchFamily="34" charset="0"/>
              <a:buChar char="•"/>
            </a:pPr>
            <a:r>
              <a:rPr lang="en-US" dirty="0"/>
              <a:t>The floor acceleration, </a:t>
            </a:r>
            <a:r>
              <a:rPr lang="en-US" i="1" dirty="0"/>
              <a:t>a</a:t>
            </a:r>
            <a:r>
              <a:rPr lang="en-US" i="1" baseline="-25000" dirty="0"/>
              <a:t>i</a:t>
            </a:r>
            <a:r>
              <a:rPr lang="en-US" dirty="0"/>
              <a:t>, is the maximum acceleration value from the floor response spectra for the component period, and the value of </a:t>
            </a:r>
            <a:r>
              <a:rPr lang="en-US" i="1" dirty="0"/>
              <a:t>a</a:t>
            </a:r>
            <a:r>
              <a:rPr lang="en-US" i="1" baseline="-25000" dirty="0"/>
              <a:t>p</a:t>
            </a:r>
            <a:r>
              <a:rPr lang="en-US" dirty="0"/>
              <a:t> shall be taken as 1.0.</a:t>
            </a:r>
          </a:p>
        </p:txBody>
      </p:sp>
      <p:sp>
        <p:nvSpPr>
          <p:cNvPr id="8" name="Title 7"/>
          <p:cNvSpPr>
            <a:spLocks noGrp="1"/>
          </p:cNvSpPr>
          <p:nvPr>
            <p:ph type="title"/>
          </p:nvPr>
        </p:nvSpPr>
        <p:spPr/>
        <p:txBody>
          <a:bodyPr/>
          <a:lstStyle/>
          <a:p>
            <a:r>
              <a:rPr lang="en-US" dirty="0">
                <a:solidFill>
                  <a:schemeClr val="accent6"/>
                </a:solidFill>
              </a:rPr>
              <a:t>New Alternatives in ASCE/SEI 7-16</a:t>
            </a:r>
            <a:endParaRPr lang="en-US" dirty="0"/>
          </a:p>
        </p:txBody>
      </p:sp>
    </p:spTree>
    <p:extLst>
      <p:ext uri="{BB962C8B-B14F-4D97-AF65-F5344CB8AC3E}">
        <p14:creationId xmlns:p14="http://schemas.microsoft.com/office/powerpoint/2010/main" val="505308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24</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8" name="TextBox 7"/>
          <p:cNvSpPr txBox="1"/>
          <p:nvPr/>
        </p:nvSpPr>
        <p:spPr>
          <a:xfrm>
            <a:off x="4535905" y="4584032"/>
            <a:ext cx="4042611" cy="1938992"/>
          </a:xfrm>
          <a:prstGeom prst="rect">
            <a:avLst/>
          </a:prstGeom>
          <a:noFill/>
        </p:spPr>
        <p:txBody>
          <a:bodyPr wrap="square" rtlCol="0">
            <a:spAutoFit/>
          </a:bodyPr>
          <a:lstStyle/>
          <a:p>
            <a:r>
              <a:rPr lang="en-US" sz="2000" i="1" dirty="0"/>
              <a:t>A</a:t>
            </a:r>
            <a:r>
              <a:rPr lang="en-US" sz="2000" i="1" baseline="-25000" dirty="0"/>
              <a:t>ix</a:t>
            </a:r>
            <a:r>
              <a:rPr lang="en-US" sz="2000" dirty="0"/>
              <a:t> = floor acceleration for mode </a:t>
            </a:r>
            <a:r>
              <a:rPr lang="en-US" sz="2000" i="1" dirty="0"/>
              <a:t>x </a:t>
            </a:r>
            <a:r>
              <a:rPr lang="en-US" sz="2000" dirty="0"/>
              <a:t>at Level</a:t>
            </a:r>
            <a:r>
              <a:rPr lang="en-US" sz="2000" i="1" dirty="0"/>
              <a:t> i</a:t>
            </a:r>
            <a:r>
              <a:rPr lang="en-US" sz="2000" dirty="0"/>
              <a:t> </a:t>
            </a:r>
          </a:p>
          <a:p>
            <a:r>
              <a:rPr lang="en-US" sz="2000" i="1" dirty="0"/>
              <a:t>p</a:t>
            </a:r>
            <a:r>
              <a:rPr lang="en-US" sz="2000" i="1" baseline="-25000" dirty="0"/>
              <a:t>ix</a:t>
            </a:r>
            <a:r>
              <a:rPr lang="en-US" sz="2000" baseline="-25000" dirty="0"/>
              <a:t> </a:t>
            </a:r>
            <a:r>
              <a:rPr lang="en-US" sz="2000" dirty="0"/>
              <a:t> = modal participation factor for mode </a:t>
            </a:r>
            <a:r>
              <a:rPr lang="en-US" sz="2000" i="1" dirty="0"/>
              <a:t>x</a:t>
            </a:r>
            <a:r>
              <a:rPr lang="en-US" sz="2000" dirty="0"/>
              <a:t> at Level </a:t>
            </a:r>
            <a:r>
              <a:rPr lang="en-US" sz="2000" i="1" dirty="0"/>
              <a:t>i</a:t>
            </a:r>
            <a:r>
              <a:rPr lang="en-US" sz="2000" dirty="0"/>
              <a:t> </a:t>
            </a:r>
          </a:p>
          <a:p>
            <a:r>
              <a:rPr lang="en-US" sz="2000" i="1" dirty="0"/>
              <a:t>S</a:t>
            </a:r>
            <a:r>
              <a:rPr lang="en-US" sz="2000" i="1" baseline="-25000" dirty="0"/>
              <a:t>ai</a:t>
            </a:r>
            <a:r>
              <a:rPr lang="en-US" sz="2000" dirty="0"/>
              <a:t> = spectral acceleration for mode </a:t>
            </a:r>
            <a:r>
              <a:rPr lang="en-US" sz="2000" i="1" dirty="0"/>
              <a:t>x</a:t>
            </a:r>
            <a:endParaRPr lang="en-US" sz="2000" dirty="0"/>
          </a:p>
        </p:txBody>
      </p:sp>
      <p:pic>
        <p:nvPicPr>
          <p:cNvPr id="7" name="Picture 6" descr="Discusses the use of floor response spectra for determination of the seismic design force, which is now explicitly permitted (ASCE/SEI 7-10 Sec. 13.3.1.4.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84030" y="4114799"/>
            <a:ext cx="2322096" cy="481264"/>
          </a:xfrm>
          <a:prstGeom prst="rect">
            <a:avLst/>
          </a:prstGeom>
          <a:noFill/>
          <a:ln>
            <a:noFill/>
          </a:ln>
        </p:spPr>
      </p:pic>
      <p:pic>
        <p:nvPicPr>
          <p:cNvPr id="6" name="Picture 2" descr="The graph used for determining the dynamic amplification factor, DA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9351" y="1491832"/>
            <a:ext cx="4389437" cy="257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7"/>
          <p:cNvSpPr>
            <a:spLocks noChangeArrowheads="1"/>
          </p:cNvSpPr>
          <p:nvPr/>
        </p:nvSpPr>
        <p:spPr bwMode="auto">
          <a:xfrm>
            <a:off x="397042" y="1434998"/>
            <a:ext cx="3777916" cy="4708981"/>
          </a:xfrm>
          <a:prstGeom prst="rect">
            <a:avLst/>
          </a:prstGeom>
          <a:noFill/>
          <a:ln w="9525">
            <a:noFill/>
            <a:miter lim="800000"/>
            <a:headEnd/>
            <a:tailEnd/>
          </a:ln>
        </p:spPr>
        <p:txBody>
          <a:bodyPr wrap="square" anchor="ctr">
            <a:spAutoFit/>
          </a:bodyPr>
          <a:lstStyle/>
          <a:p>
            <a:pPr marL="342900" indent="-342900">
              <a:buFont typeface="Arial" panose="020B0604020202020204" pitchFamily="34" charset="0"/>
              <a:buChar char="•"/>
            </a:pPr>
            <a:r>
              <a:rPr lang="en-US" sz="2000" dirty="0"/>
              <a:t>Alternate floor response spectra method based on a modal analysis is available (ASCE/SEI 7-16 Sec. 13.3.1.4.2). </a:t>
            </a:r>
          </a:p>
          <a:p>
            <a:pPr marL="342900" indent="-342900">
              <a:buFont typeface="Arial" panose="020B0604020202020204" pitchFamily="34" charset="0"/>
              <a:buChar char="•"/>
            </a:pPr>
            <a:r>
              <a:rPr lang="en-US" sz="2000" dirty="0"/>
              <a:t>The periods/mode shapes of the structure must be calculated for at least the first three modes in each orthogonal direction</a:t>
            </a:r>
          </a:p>
          <a:p>
            <a:pPr marL="342900" indent="-342900">
              <a:buFont typeface="Arial" panose="020B0604020202020204" pitchFamily="34" charset="0"/>
              <a:buChar char="•"/>
            </a:pPr>
            <a:r>
              <a:rPr lang="en-US" sz="2000" dirty="0"/>
              <a:t>The component dynamic amplification factor,</a:t>
            </a:r>
            <a:r>
              <a:rPr lang="en-US" sz="2000" i="1" dirty="0"/>
              <a:t> D</a:t>
            </a:r>
            <a:r>
              <a:rPr lang="en-US" sz="2000" i="1" baseline="-25000" dirty="0"/>
              <a:t>AF</a:t>
            </a:r>
            <a:r>
              <a:rPr lang="en-US" sz="2000" dirty="0"/>
              <a:t>, determined by the ratio of the component period, </a:t>
            </a:r>
            <a:r>
              <a:rPr lang="en-US" sz="2000" i="1" dirty="0"/>
              <a:t>T</a:t>
            </a:r>
            <a:r>
              <a:rPr lang="en-US" sz="2000" i="1" baseline="-25000" dirty="0"/>
              <a:t>p</a:t>
            </a:r>
            <a:r>
              <a:rPr lang="en-US" sz="2000" dirty="0"/>
              <a:t>, to the building modal period, </a:t>
            </a:r>
            <a:r>
              <a:rPr lang="en-US" sz="2000" i="1" dirty="0"/>
              <a:t>T</a:t>
            </a:r>
            <a:r>
              <a:rPr lang="en-US" sz="2000" i="1" baseline="-25000" dirty="0"/>
              <a:t>x</a:t>
            </a:r>
            <a:endParaRPr lang="en-US" sz="2000" dirty="0"/>
          </a:p>
        </p:txBody>
      </p:sp>
      <p:sp>
        <p:nvSpPr>
          <p:cNvPr id="9" name="Title 8"/>
          <p:cNvSpPr>
            <a:spLocks noGrp="1"/>
          </p:cNvSpPr>
          <p:nvPr>
            <p:ph type="title"/>
          </p:nvPr>
        </p:nvSpPr>
        <p:spPr/>
        <p:txBody>
          <a:bodyPr/>
          <a:lstStyle/>
          <a:p>
            <a:r>
              <a:rPr lang="en-US" dirty="0">
                <a:solidFill>
                  <a:schemeClr val="accent6"/>
                </a:solidFill>
              </a:rPr>
              <a:t>New Alternatives in ASCE/SEI 7-16 </a:t>
            </a:r>
            <a:endParaRPr lang="en-US" dirty="0"/>
          </a:p>
        </p:txBody>
      </p:sp>
    </p:spTree>
    <p:extLst>
      <p:ext uri="{BB962C8B-B14F-4D97-AF65-F5344CB8AC3E}">
        <p14:creationId xmlns:p14="http://schemas.microsoft.com/office/powerpoint/2010/main" val="9657690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25</a:t>
            </a:fld>
            <a:endParaRPr lang="en-US" dirty="0"/>
          </a:p>
        </p:txBody>
      </p:sp>
      <p:sp>
        <p:nvSpPr>
          <p:cNvPr id="5" name="Content Placeholder 4"/>
          <p:cNvSpPr>
            <a:spLocks noGrp="1"/>
          </p:cNvSpPr>
          <p:nvPr>
            <p:ph idx="1"/>
          </p:nvPr>
        </p:nvSpPr>
        <p:spPr>
          <a:xfrm>
            <a:off x="409739" y="1478839"/>
            <a:ext cx="8308591" cy="4297362"/>
          </a:xfrm>
        </p:spPr>
        <p:txBody>
          <a:bodyPr/>
          <a:lstStyle/>
          <a:p>
            <a:r>
              <a:rPr lang="en-US" dirty="0"/>
              <a:t>Earthquakes load nonstructural components in both the horizontal and vertical directions</a:t>
            </a:r>
          </a:p>
          <a:p>
            <a:r>
              <a:rPr lang="en-US" dirty="0"/>
              <a:t>The results of these loads (forces, stresses, displacements, etc.) are called “effects”, defined in ASCE/SEI 7-10 Section 12.4.2 </a:t>
            </a:r>
          </a:p>
          <a:p>
            <a:pPr lvl="1"/>
            <a:r>
              <a:rPr lang="en-US" sz="2400" dirty="0"/>
              <a:t>Horizontal earthquake load effects = </a:t>
            </a:r>
            <a:r>
              <a:rPr lang="en-US" sz="2400" i="1" dirty="0"/>
              <a:t>E</a:t>
            </a:r>
            <a:r>
              <a:rPr lang="en-US" sz="2400" i="1" baseline="-25000" dirty="0"/>
              <a:t>h</a:t>
            </a:r>
            <a:r>
              <a:rPr lang="en-US" sz="2400" dirty="0"/>
              <a:t> </a:t>
            </a:r>
          </a:p>
          <a:p>
            <a:pPr lvl="1"/>
            <a:r>
              <a:rPr lang="en-US" sz="2400" dirty="0"/>
              <a:t>Vertical earthquake load effects, </a:t>
            </a:r>
            <a:r>
              <a:rPr lang="en-US" sz="2400" i="1" dirty="0"/>
              <a:t>E</a:t>
            </a:r>
            <a:r>
              <a:rPr lang="en-US" sz="2400" i="1" baseline="-25000" dirty="0"/>
              <a:t>v</a:t>
            </a:r>
            <a:r>
              <a:rPr lang="en-US" sz="2400" dirty="0"/>
              <a:t> = 0.2</a:t>
            </a:r>
            <a:r>
              <a:rPr lang="en-US" sz="2400" i="1" dirty="0"/>
              <a:t>S</a:t>
            </a:r>
            <a:r>
              <a:rPr lang="en-US" sz="2400" i="1" baseline="-25000" dirty="0"/>
              <a:t>DS</a:t>
            </a:r>
            <a:r>
              <a:rPr lang="en-US" sz="2400" dirty="0"/>
              <a:t> multiplied by the dead load. </a:t>
            </a:r>
          </a:p>
          <a:p>
            <a:r>
              <a:rPr lang="en-US" dirty="0"/>
              <a:t>Load combinations for overall demand on an item are defined in ASCE/SEI 7-10 </a:t>
            </a:r>
            <a:r>
              <a:rPr lang="en-US" i="1" dirty="0"/>
              <a:t> </a:t>
            </a:r>
            <a:r>
              <a:rPr lang="en-US" dirty="0"/>
              <a:t>Section 12.4</a:t>
            </a:r>
          </a:p>
        </p:txBody>
      </p:sp>
      <p:sp>
        <p:nvSpPr>
          <p:cNvPr id="4" name="Title 3"/>
          <p:cNvSpPr>
            <a:spLocks noGrp="1"/>
          </p:cNvSpPr>
          <p:nvPr>
            <p:ph type="title"/>
          </p:nvPr>
        </p:nvSpPr>
        <p:spPr/>
        <p:txBody>
          <a:bodyPr/>
          <a:lstStyle/>
          <a:p>
            <a:r>
              <a:rPr lang="en-US" dirty="0"/>
              <a:t>Load Combinations</a:t>
            </a:r>
          </a:p>
        </p:txBody>
      </p:sp>
    </p:spTree>
    <p:extLst>
      <p:ext uri="{BB962C8B-B14F-4D97-AF65-F5344CB8AC3E}">
        <p14:creationId xmlns:p14="http://schemas.microsoft.com/office/powerpoint/2010/main" val="39050961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26</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pic>
        <p:nvPicPr>
          <p:cNvPr id="6" name="Picture 4" descr="Flexible pipe connections at a rooftop expansion joint.&#10;"/>
          <p:cNvPicPr>
            <a:picLocks noChangeAspect="1" noChangeArrowheads="1"/>
          </p:cNvPicPr>
          <p:nvPr/>
        </p:nvPicPr>
        <p:blipFill>
          <a:blip r:embed="rId3" cstate="print"/>
          <a:srcRect l="12506" r="11070"/>
          <a:stretch>
            <a:fillRect/>
          </a:stretch>
        </p:blipFill>
        <p:spPr bwMode="auto">
          <a:xfrm>
            <a:off x="4863808" y="1576551"/>
            <a:ext cx="3315868" cy="3255579"/>
          </a:xfrm>
          <a:prstGeom prst="rect">
            <a:avLst/>
          </a:prstGeom>
          <a:noFill/>
          <a:ln w="9525">
            <a:noFill/>
            <a:miter lim="800000"/>
            <a:headEnd/>
            <a:tailEnd/>
          </a:ln>
        </p:spPr>
      </p:pic>
      <p:sp>
        <p:nvSpPr>
          <p:cNvPr id="5" name="Rectangle 3"/>
          <p:cNvSpPr txBox="1">
            <a:spLocks noChangeArrowheads="1"/>
          </p:cNvSpPr>
          <p:nvPr/>
        </p:nvSpPr>
        <p:spPr>
          <a:xfrm>
            <a:off x="685800" y="1418897"/>
            <a:ext cx="4043855" cy="4512671"/>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US" sz="2400" kern="0" dirty="0"/>
              <a:t>Seismic relative displacements are </a:t>
            </a:r>
            <a:r>
              <a:rPr lang="en-US" sz="2400" dirty="0"/>
              <a:t>for use in design of cladding, stairways, windows, piping systems, sprinkler components, and other components connected to one structure at multiple levels or to multiple structures</a:t>
            </a:r>
          </a:p>
        </p:txBody>
      </p:sp>
      <p:sp>
        <p:nvSpPr>
          <p:cNvPr id="7" name="Title 6"/>
          <p:cNvSpPr>
            <a:spLocks noGrp="1"/>
          </p:cNvSpPr>
          <p:nvPr>
            <p:ph type="title"/>
          </p:nvPr>
        </p:nvSpPr>
        <p:spPr/>
        <p:txBody>
          <a:bodyPr/>
          <a:lstStyle/>
          <a:p>
            <a:r>
              <a:rPr lang="en-US" dirty="0">
                <a:solidFill>
                  <a:schemeClr val="accent6"/>
                </a:solidFill>
              </a:rPr>
              <a:t>Seismic Relative Displacements</a:t>
            </a:r>
            <a:endParaRPr lang="en-US" dirty="0"/>
          </a:p>
        </p:txBody>
      </p:sp>
    </p:spTree>
    <p:extLst>
      <p:ext uri="{BB962C8B-B14F-4D97-AF65-F5344CB8AC3E}">
        <p14:creationId xmlns:p14="http://schemas.microsoft.com/office/powerpoint/2010/main" val="3139732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27</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Rectangle 3"/>
          <p:cNvSpPr txBox="1">
            <a:spLocks noChangeArrowheads="1"/>
          </p:cNvSpPr>
          <p:nvPr/>
        </p:nvSpPr>
        <p:spPr>
          <a:xfrm>
            <a:off x="685800" y="1418897"/>
            <a:ext cx="7952874" cy="4512671"/>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342900" lvl="1" indent="-342900">
              <a:buFontTx/>
              <a:buChar char="•"/>
            </a:pPr>
            <a:r>
              <a:rPr lang="en-US" sz="2400" kern="0" dirty="0"/>
              <a:t>For components connected to the structure at different levels and components connected to multiple structures, two equations for determining the anticipated relative displacements (</a:t>
            </a:r>
            <a:r>
              <a:rPr lang="en-US" sz="2400" i="1" kern="0" dirty="0">
                <a:cs typeface="Arial" charset="0"/>
              </a:rPr>
              <a:t>D</a:t>
            </a:r>
            <a:r>
              <a:rPr lang="en-US" sz="2400" i="1" kern="0" baseline="-25000" dirty="0">
                <a:cs typeface="Arial" charset="0"/>
              </a:rPr>
              <a:t>p</a:t>
            </a:r>
            <a:r>
              <a:rPr lang="en-US" sz="2400" kern="0" dirty="0">
                <a:cs typeface="Arial" charset="0"/>
              </a:rPr>
              <a:t>) </a:t>
            </a:r>
            <a:r>
              <a:rPr lang="en-US" sz="2400" kern="0" dirty="0"/>
              <a:t>at Design Earthquake Level</a:t>
            </a:r>
          </a:p>
          <a:p>
            <a:pPr lvl="1" eaLnBrk="1" hangingPunct="1">
              <a:lnSpc>
                <a:spcPct val="90000"/>
              </a:lnSpc>
              <a:buClr>
                <a:srgbClr val="FF0000"/>
              </a:buClr>
            </a:pPr>
            <a:r>
              <a:rPr lang="en-US" sz="2400" kern="0" dirty="0"/>
              <a:t>Actual relative displacements as determined by elastic analysis, unreduced by the structural response modification factor (R)</a:t>
            </a:r>
          </a:p>
          <a:p>
            <a:pPr lvl="1" eaLnBrk="1" hangingPunct="1">
              <a:lnSpc>
                <a:spcPct val="90000"/>
              </a:lnSpc>
              <a:buClr>
                <a:srgbClr val="FF0000"/>
              </a:buClr>
            </a:pPr>
            <a:r>
              <a:rPr lang="en-US" sz="2400" kern="0" dirty="0"/>
              <a:t>Upper-bound displacements based on the structural drift limit</a:t>
            </a:r>
          </a:p>
        </p:txBody>
      </p:sp>
      <p:sp>
        <p:nvSpPr>
          <p:cNvPr id="6" name="Title 5"/>
          <p:cNvSpPr>
            <a:spLocks noGrp="1"/>
          </p:cNvSpPr>
          <p:nvPr>
            <p:ph type="title"/>
          </p:nvPr>
        </p:nvSpPr>
        <p:spPr/>
        <p:txBody>
          <a:bodyPr/>
          <a:lstStyle/>
          <a:p>
            <a:r>
              <a:rPr lang="en-US" dirty="0">
                <a:solidFill>
                  <a:schemeClr val="accent6"/>
                </a:solidFill>
              </a:rPr>
              <a:t>Seismic Relative Displacements  </a:t>
            </a:r>
            <a:endParaRPr lang="en-US" dirty="0"/>
          </a:p>
        </p:txBody>
      </p:sp>
    </p:spTree>
    <p:extLst>
      <p:ext uri="{BB962C8B-B14F-4D97-AF65-F5344CB8AC3E}">
        <p14:creationId xmlns:p14="http://schemas.microsoft.com/office/powerpoint/2010/main" val="37778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r>
              <a:rPr lang="en-US"/>
              <a:t>Nonstructural 18 - </a:t>
            </a:r>
            <a:fld id="{1FE23C39-18BA-4A43-A615-422B76851C41}" type="slidenum">
              <a:rPr lang="en-US" smtClean="0"/>
              <a:pPr/>
              <a:t>28</a:t>
            </a:fld>
            <a:endParaRPr lang="en-US" dirty="0"/>
          </a:p>
        </p:txBody>
      </p:sp>
      <p:sp>
        <p:nvSpPr>
          <p:cNvPr id="2" name="Footer Placeholder 1"/>
          <p:cNvSpPr>
            <a:spLocks noGrp="1"/>
          </p:cNvSpPr>
          <p:nvPr>
            <p:ph type="ftr" sz="quarter" idx="10"/>
          </p:nvPr>
        </p:nvSpPr>
        <p:spPr/>
        <p:txBody>
          <a:bodyPr/>
          <a:lstStyle/>
          <a:p>
            <a:r>
              <a:rPr lang="en-US"/>
              <a:t>Instructional Material Complementing FEMA 1051, Design Examples</a:t>
            </a:r>
            <a:endParaRPr lang="en-US" dirty="0"/>
          </a:p>
        </p:txBody>
      </p:sp>
      <p:sp>
        <p:nvSpPr>
          <p:cNvPr id="5" name="Rectangle 3"/>
          <p:cNvSpPr txBox="1">
            <a:spLocks noChangeArrowheads="1"/>
          </p:cNvSpPr>
          <p:nvPr/>
        </p:nvSpPr>
        <p:spPr>
          <a:xfrm>
            <a:off x="685800" y="1340069"/>
            <a:ext cx="7952874" cy="4591499"/>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buClr>
                <a:srgbClr val="FF0000"/>
              </a:buClr>
            </a:pPr>
            <a:r>
              <a:rPr lang="en-US" sz="2400" kern="0" dirty="0"/>
              <a:t>Design for relative displacements is required for:</a:t>
            </a:r>
          </a:p>
          <a:p>
            <a:pPr lvl="1" eaLnBrk="1" hangingPunct="1">
              <a:buClr>
                <a:srgbClr val="FF0000"/>
              </a:buClr>
            </a:pPr>
            <a:r>
              <a:rPr lang="en-US" sz="2400" kern="0" dirty="0"/>
              <a:t>Architectural components themselves which pose a life safety hazard including exterior wall elements and glazing. (ASCE/SEI 7-10 Section 13.5.2) </a:t>
            </a:r>
          </a:p>
          <a:p>
            <a:pPr eaLnBrk="1" hangingPunct="1">
              <a:buFontTx/>
              <a:buNone/>
            </a:pPr>
            <a:endParaRPr lang="en-US" sz="1000" kern="0" dirty="0"/>
          </a:p>
          <a:p>
            <a:pPr lvl="1" eaLnBrk="1" hangingPunct="1">
              <a:buClr>
                <a:srgbClr val="FF0000"/>
              </a:buClr>
            </a:pPr>
            <a:r>
              <a:rPr lang="en-US" sz="2400" kern="0" dirty="0"/>
              <a:t>Mechanical and electrical components themselves where </a:t>
            </a:r>
            <a:r>
              <a:rPr lang="en-US" sz="2400" i="1" kern="0" dirty="0"/>
              <a:t>I</a:t>
            </a:r>
            <a:r>
              <a:rPr lang="en-US" sz="2400" i="1" kern="0" baseline="-25000" dirty="0"/>
              <a:t>p</a:t>
            </a:r>
            <a:r>
              <a:rPr lang="en-US" sz="2400" kern="0" dirty="0"/>
              <a:t>  is greater than 1.0. (ASCE/SEI 7-10 Section 13.6.3)</a:t>
            </a:r>
          </a:p>
          <a:p>
            <a:pPr eaLnBrk="1" hangingPunct="1">
              <a:buClr>
                <a:srgbClr val="FF0000"/>
              </a:buClr>
            </a:pPr>
            <a:r>
              <a:rPr lang="en-US" sz="2400" kern="0" dirty="0"/>
              <a:t>The design force in the attachments to the structure may be governed by forces generated by relative displacement (ASCE/SEI 7-10 Section 13.4.1) </a:t>
            </a:r>
          </a:p>
          <a:p>
            <a:pPr eaLnBrk="1" hangingPunct="1">
              <a:buFontTx/>
              <a:buNone/>
            </a:pPr>
            <a:endParaRPr lang="en-US" sz="700" kern="0" dirty="0"/>
          </a:p>
          <a:p>
            <a:pPr eaLnBrk="1" hangingPunct="1">
              <a:buFontTx/>
              <a:buNone/>
            </a:pPr>
            <a:endParaRPr lang="en-US" sz="600" kern="0" dirty="0"/>
          </a:p>
          <a:p>
            <a:pPr eaLnBrk="1" hangingPunct="1">
              <a:buFontTx/>
              <a:buNone/>
            </a:pPr>
            <a:endParaRPr lang="en-US" sz="1800" kern="0" dirty="0"/>
          </a:p>
        </p:txBody>
      </p:sp>
      <p:sp>
        <p:nvSpPr>
          <p:cNvPr id="8" name="Title 7"/>
          <p:cNvSpPr>
            <a:spLocks noGrp="1"/>
          </p:cNvSpPr>
          <p:nvPr>
            <p:ph type="title"/>
          </p:nvPr>
        </p:nvSpPr>
        <p:spPr/>
        <p:txBody>
          <a:bodyPr/>
          <a:lstStyle/>
          <a:p>
            <a:r>
              <a:rPr lang="en-US" dirty="0">
                <a:solidFill>
                  <a:schemeClr val="accent6"/>
                </a:solidFill>
              </a:rPr>
              <a:t>Design for Relative Displacement</a:t>
            </a:r>
            <a:endParaRPr lang="en-US" dirty="0"/>
          </a:p>
        </p:txBody>
      </p:sp>
    </p:spTree>
    <p:extLst>
      <p:ext uri="{BB962C8B-B14F-4D97-AF65-F5344CB8AC3E}">
        <p14:creationId xmlns:p14="http://schemas.microsoft.com/office/powerpoint/2010/main" val="4192769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29</a:t>
            </a:fld>
            <a:endParaRPr lang="en-US" dirty="0"/>
          </a:p>
        </p:txBody>
      </p:sp>
      <p:sp>
        <p:nvSpPr>
          <p:cNvPr id="5" name="Content Placeholder 4"/>
          <p:cNvSpPr>
            <a:spLocks noGrp="1"/>
          </p:cNvSpPr>
          <p:nvPr>
            <p:ph idx="1"/>
          </p:nvPr>
        </p:nvSpPr>
        <p:spPr/>
        <p:txBody>
          <a:bodyPr/>
          <a:lstStyle/>
          <a:p>
            <a:r>
              <a:rPr lang="en-US" sz="2400" dirty="0"/>
              <a:t>The seismic relative displacement demands, </a:t>
            </a:r>
            <a:r>
              <a:rPr lang="en-US" sz="2400" i="1" dirty="0"/>
              <a:t>D</a:t>
            </a:r>
            <a:r>
              <a:rPr lang="en-US" sz="2400" i="1" baseline="-25000" dirty="0"/>
              <a:t>pI</a:t>
            </a:r>
            <a:r>
              <a:rPr lang="en-US" sz="2400" dirty="0"/>
              <a:t>, are determined using Equation 13.3-6: </a:t>
            </a:r>
          </a:p>
          <a:p>
            <a:pPr marL="0" indent="0">
              <a:buNone/>
            </a:pPr>
            <a:r>
              <a:rPr lang="en-US" sz="2400" dirty="0"/>
              <a:t> 	</a:t>
            </a:r>
            <a:r>
              <a:rPr lang="en-US" sz="2400" i="1" dirty="0"/>
              <a:t>D</a:t>
            </a:r>
            <a:r>
              <a:rPr lang="en-US" sz="2400" i="1" baseline="-25000" dirty="0"/>
              <a:t>pI</a:t>
            </a:r>
            <a:r>
              <a:rPr lang="en-US" sz="2400" i="1" dirty="0"/>
              <a:t> = D</a:t>
            </a:r>
            <a:r>
              <a:rPr lang="en-US" sz="2400" i="1" baseline="-25000" dirty="0"/>
              <a:t>p</a:t>
            </a:r>
            <a:r>
              <a:rPr lang="en-US" sz="2400" i="1" dirty="0"/>
              <a:t>I</a:t>
            </a:r>
            <a:r>
              <a:rPr lang="en-US" sz="2400" i="1" baseline="-25000" dirty="0"/>
              <a:t>e</a:t>
            </a:r>
            <a:endParaRPr lang="en-US" sz="2400" dirty="0"/>
          </a:p>
          <a:p>
            <a:pPr marL="400050" lvl="1" indent="0">
              <a:buNone/>
            </a:pPr>
            <a:r>
              <a:rPr lang="en-US" sz="2400" dirty="0"/>
              <a:t>where:</a:t>
            </a:r>
          </a:p>
          <a:p>
            <a:pPr marL="0" indent="0">
              <a:buNone/>
            </a:pPr>
            <a:r>
              <a:rPr lang="en-US" sz="2400" dirty="0"/>
              <a:t> 	</a:t>
            </a:r>
            <a:r>
              <a:rPr lang="en-US" sz="2400" i="1" dirty="0"/>
              <a:t>D</a:t>
            </a:r>
            <a:r>
              <a:rPr lang="en-US" sz="2400" i="1" baseline="-25000" dirty="0"/>
              <a:t>p</a:t>
            </a:r>
            <a:r>
              <a:rPr lang="en-US" sz="2400" i="1" dirty="0"/>
              <a:t> </a:t>
            </a:r>
            <a:r>
              <a:rPr lang="en-US" sz="2400" dirty="0"/>
              <a:t>= displacements within or between structures  </a:t>
            </a:r>
          </a:p>
          <a:p>
            <a:pPr marL="0" indent="0">
              <a:buNone/>
            </a:pPr>
            <a:r>
              <a:rPr lang="en-US" sz="2400" dirty="0"/>
              <a:t> 	</a:t>
            </a:r>
            <a:r>
              <a:rPr lang="en-US" sz="2400" i="1" dirty="0"/>
              <a:t>I</a:t>
            </a:r>
            <a:r>
              <a:rPr lang="en-US" sz="2400" i="1" baseline="-25000" dirty="0"/>
              <a:t>e</a:t>
            </a:r>
            <a:r>
              <a:rPr lang="en-US" sz="2400" dirty="0"/>
              <a:t>  = the importance factor for the structure 		        (</a:t>
            </a:r>
            <a:r>
              <a:rPr lang="en-US" sz="2400" i="1" dirty="0"/>
              <a:t>Section </a:t>
            </a:r>
            <a:r>
              <a:rPr lang="en-US" sz="2400" dirty="0"/>
              <a:t> 11.5.1)</a:t>
            </a:r>
          </a:p>
          <a:p>
            <a:pPr marL="0" indent="0">
              <a:buNone/>
            </a:pPr>
            <a:r>
              <a:rPr lang="en-US" sz="2400" dirty="0"/>
              <a:t> </a:t>
            </a:r>
          </a:p>
          <a:p>
            <a:endParaRPr lang="en-US" dirty="0"/>
          </a:p>
        </p:txBody>
      </p:sp>
      <p:sp>
        <p:nvSpPr>
          <p:cNvPr id="4" name="Title 3"/>
          <p:cNvSpPr>
            <a:spLocks noGrp="1"/>
          </p:cNvSpPr>
          <p:nvPr>
            <p:ph type="title"/>
          </p:nvPr>
        </p:nvSpPr>
        <p:spPr/>
        <p:txBody>
          <a:bodyPr/>
          <a:lstStyle/>
          <a:p>
            <a:r>
              <a:rPr lang="en-US" dirty="0"/>
              <a:t>Seismic Relative Displacements </a:t>
            </a:r>
          </a:p>
        </p:txBody>
      </p:sp>
    </p:spTree>
    <p:extLst>
      <p:ext uri="{BB962C8B-B14F-4D97-AF65-F5344CB8AC3E}">
        <p14:creationId xmlns:p14="http://schemas.microsoft.com/office/powerpoint/2010/main" val="1105505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Slide Number Placeholder 5"/>
          <p:cNvSpPr>
            <a:spLocks noGrp="1"/>
          </p:cNvSpPr>
          <p:nvPr>
            <p:ph type="sldNum" sz="quarter" idx="11"/>
          </p:nvPr>
        </p:nvSpPr>
        <p:spPr/>
        <p:txBody>
          <a:bodyPr/>
          <a:lstStyle/>
          <a:p>
            <a:pPr>
              <a:defRPr/>
            </a:pPr>
            <a:r>
              <a:rPr lang="en-US" dirty="0"/>
              <a:t>Nonstructural 18 - </a:t>
            </a:r>
            <a:fld id="{22E29492-E087-4344-883A-625E40CB6043}" type="slidenum">
              <a:rPr lang="en-US" smtClean="0"/>
              <a:pPr>
                <a:defRPr/>
              </a:pPr>
              <a:t>3</a:t>
            </a:fld>
            <a:endParaRPr lang="en-US" dirty="0"/>
          </a:p>
        </p:txBody>
      </p:sp>
      <p:pic>
        <p:nvPicPr>
          <p:cNvPr id="1026" name="Picture 2" descr="A suspended mechanical unit that fell to the floor in an earthquake.&#1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932363" y="1705232"/>
            <a:ext cx="3502025" cy="4096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half" idx="1"/>
          </p:nvPr>
        </p:nvSpPr>
        <p:spPr>
          <a:xfrm>
            <a:off x="661988" y="1604963"/>
            <a:ext cx="4198770" cy="4297362"/>
          </a:xfrm>
        </p:spPr>
        <p:txBody>
          <a:bodyPr/>
          <a:lstStyle/>
          <a:p>
            <a:pPr lvl="0"/>
            <a:r>
              <a:rPr lang="en-US" sz="2000" dirty="0">
                <a:solidFill>
                  <a:srgbClr val="000000"/>
                </a:solidFill>
              </a:rPr>
              <a:t>Building codes have long history of seismic requirements for nonstructural components</a:t>
            </a:r>
          </a:p>
          <a:p>
            <a:pPr lvl="0"/>
            <a:r>
              <a:rPr lang="en-US" sz="2000" dirty="0">
                <a:solidFill>
                  <a:srgbClr val="000000"/>
                </a:solidFill>
              </a:rPr>
              <a:t>Nonstructural components are grouped in broad categories for seismic design based on:</a:t>
            </a:r>
          </a:p>
          <a:p>
            <a:pPr lvl="1"/>
            <a:r>
              <a:rPr lang="en-US" sz="1800" dirty="0">
                <a:solidFill>
                  <a:srgbClr val="000000"/>
                </a:solidFill>
              </a:rPr>
              <a:t>Function</a:t>
            </a:r>
          </a:p>
          <a:p>
            <a:pPr lvl="1"/>
            <a:r>
              <a:rPr lang="en-US" sz="1800" dirty="0">
                <a:solidFill>
                  <a:srgbClr val="000000"/>
                </a:solidFill>
              </a:rPr>
              <a:t>Behavior under seismic loading</a:t>
            </a:r>
          </a:p>
          <a:p>
            <a:pPr lvl="0"/>
            <a:r>
              <a:rPr lang="en-US" sz="2000" dirty="0">
                <a:solidFill>
                  <a:srgbClr val="000000"/>
                </a:solidFill>
              </a:rPr>
              <a:t>Requirements vary with the ground motion intensity</a:t>
            </a:r>
          </a:p>
          <a:p>
            <a:pPr lvl="0"/>
            <a:r>
              <a:rPr lang="en-US" sz="2000" dirty="0">
                <a:solidFill>
                  <a:srgbClr val="000000"/>
                </a:solidFill>
              </a:rPr>
              <a:t>Components serving essential functions are subject to more stringent requirements</a:t>
            </a:r>
            <a:endParaRPr lang="en-US" sz="2200" dirty="0">
              <a:solidFill>
                <a:srgbClr val="000000"/>
              </a:solidFill>
            </a:endParaRPr>
          </a:p>
          <a:p>
            <a:endParaRPr lang="en-US" dirty="0"/>
          </a:p>
        </p:txBody>
      </p:sp>
      <p:sp>
        <p:nvSpPr>
          <p:cNvPr id="2" name="Title 1"/>
          <p:cNvSpPr>
            <a:spLocks noGrp="1"/>
          </p:cNvSpPr>
          <p:nvPr>
            <p:ph type="title"/>
          </p:nvPr>
        </p:nvSpPr>
        <p:spPr/>
        <p:txBody>
          <a:bodyPr/>
          <a:lstStyle/>
          <a:p>
            <a:r>
              <a:rPr lang="en-US" dirty="0"/>
              <a:t>Approach to Nonstructural Components</a:t>
            </a:r>
          </a:p>
        </p:txBody>
      </p:sp>
    </p:spTree>
    <p:extLst>
      <p:ext uri="{BB962C8B-B14F-4D97-AF65-F5344CB8AC3E}">
        <p14:creationId xmlns:p14="http://schemas.microsoft.com/office/powerpoint/2010/main" val="4271037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30</a:t>
            </a:fld>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pic>
        <p:nvPicPr>
          <p:cNvPr id="6" name="Content Placeholder 3" descr="stair northridge.jpg&#10;&#10;Stairs that were rendered unusable by relative displacements. &#10;"/>
          <p:cNvPicPr>
            <a:picLocks noChangeAspect="1"/>
          </p:cNvPicPr>
          <p:nvPr/>
        </p:nvPicPr>
        <p:blipFill>
          <a:blip r:embed="rId3" cstate="print"/>
          <a:srcRect/>
          <a:stretch>
            <a:fillRect/>
          </a:stretch>
        </p:blipFill>
        <p:spPr>
          <a:xfrm rot="10800000">
            <a:off x="4952999" y="1213620"/>
            <a:ext cx="3560379" cy="4841248"/>
          </a:xfrm>
          <a:prstGeom prst="rect">
            <a:avLst/>
          </a:prstGeom>
        </p:spPr>
      </p:pic>
      <p:sp>
        <p:nvSpPr>
          <p:cNvPr id="3" name="Content Placeholder 2"/>
          <p:cNvSpPr>
            <a:spLocks noGrp="1"/>
          </p:cNvSpPr>
          <p:nvPr>
            <p:ph idx="1"/>
          </p:nvPr>
        </p:nvSpPr>
        <p:spPr>
          <a:xfrm>
            <a:off x="693519" y="1384246"/>
            <a:ext cx="3941543" cy="4297362"/>
          </a:xfrm>
        </p:spPr>
        <p:txBody>
          <a:bodyPr/>
          <a:lstStyle/>
          <a:p>
            <a:r>
              <a:rPr lang="en-US" sz="2400" dirty="0"/>
              <a:t>The standard does not provide explicit acceptance criteria for the effects of seismic relative displacements, except for glazing</a:t>
            </a:r>
          </a:p>
          <a:p>
            <a:r>
              <a:rPr lang="en-US" sz="2400" dirty="0"/>
              <a:t>Damage to nonstructural components caused by relative displacement is acceptable, provided the performance objectives are met</a:t>
            </a:r>
          </a:p>
        </p:txBody>
      </p:sp>
      <p:sp>
        <p:nvSpPr>
          <p:cNvPr id="2" name="Title 1"/>
          <p:cNvSpPr>
            <a:spLocks noGrp="1"/>
          </p:cNvSpPr>
          <p:nvPr>
            <p:ph type="title"/>
          </p:nvPr>
        </p:nvSpPr>
        <p:spPr/>
        <p:txBody>
          <a:bodyPr/>
          <a:lstStyle/>
          <a:p>
            <a:r>
              <a:rPr lang="en-US" dirty="0"/>
              <a:t>Displacement Acceptance Criteria</a:t>
            </a:r>
          </a:p>
        </p:txBody>
      </p:sp>
    </p:spTree>
    <p:extLst>
      <p:ext uri="{BB962C8B-B14F-4D97-AF65-F5344CB8AC3E}">
        <p14:creationId xmlns:p14="http://schemas.microsoft.com/office/powerpoint/2010/main" val="27773328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31</a:t>
            </a:fld>
            <a:endParaRPr lang="en-US" dirty="0"/>
          </a:p>
        </p:txBody>
      </p:sp>
      <p:pic>
        <p:nvPicPr>
          <p:cNvPr id="3075" name="Picture 3" descr="An elevation of an exterior wall, consisting of a glazing system supported by rigid precast concrete spandrels"/>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61988" y="1646668"/>
            <a:ext cx="7772400" cy="4213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Determining Effective Drift Demand </a:t>
            </a:r>
          </a:p>
        </p:txBody>
      </p:sp>
    </p:spTree>
    <p:extLst>
      <p:ext uri="{BB962C8B-B14F-4D97-AF65-F5344CB8AC3E}">
        <p14:creationId xmlns:p14="http://schemas.microsoft.com/office/powerpoint/2010/main" val="41108213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32</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Rectangle 3"/>
          <p:cNvSpPr txBox="1">
            <a:spLocks noChangeArrowheads="1"/>
          </p:cNvSpPr>
          <p:nvPr/>
        </p:nvSpPr>
        <p:spPr>
          <a:xfrm>
            <a:off x="685800" y="1295400"/>
            <a:ext cx="7772400" cy="4495800"/>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spcBef>
                <a:spcPts val="200"/>
              </a:spcBef>
              <a:buClr>
                <a:srgbClr val="FF0000"/>
              </a:buClr>
            </a:pPr>
            <a:r>
              <a:rPr lang="en-US" sz="2000" kern="0" dirty="0"/>
              <a:t>In ASCE/SEI 7-10 Section 12.4,strength and allowable stress design load combinations are provided</a:t>
            </a:r>
          </a:p>
          <a:p>
            <a:pPr eaLnBrk="1" hangingPunct="1">
              <a:spcBef>
                <a:spcPts val="200"/>
              </a:spcBef>
              <a:buClr>
                <a:srgbClr val="FF0000"/>
              </a:buClr>
            </a:pPr>
            <a:r>
              <a:rPr lang="en-US" sz="2000" i="1" kern="0" dirty="0"/>
              <a:t>E</a:t>
            </a:r>
            <a:r>
              <a:rPr lang="en-US" sz="2000" i="1" kern="0" baseline="-25000" dirty="0"/>
              <a:t>h</a:t>
            </a:r>
            <a:r>
              <a:rPr lang="en-US" sz="2000" kern="0" dirty="0"/>
              <a:t> is defined as </a:t>
            </a:r>
            <a:r>
              <a:rPr lang="en-US" sz="2000" i="1" kern="0" dirty="0"/>
              <a:t>F</a:t>
            </a:r>
            <a:r>
              <a:rPr lang="en-US" sz="2000" i="1" kern="0" baseline="-25000" dirty="0"/>
              <a:t>p</a:t>
            </a:r>
            <a:r>
              <a:rPr lang="en-US" sz="2000" kern="0" dirty="0"/>
              <a:t> for nonstructural components and E</a:t>
            </a:r>
            <a:r>
              <a:rPr lang="en-US" sz="2000" kern="0" baseline="-25000" dirty="0"/>
              <a:t>v</a:t>
            </a:r>
            <a:r>
              <a:rPr lang="en-US" sz="2000" kern="0" dirty="0"/>
              <a:t> is defined as 0.2 </a:t>
            </a:r>
            <a:r>
              <a:rPr lang="en-US" sz="2000" i="1" kern="0" dirty="0"/>
              <a:t>S</a:t>
            </a:r>
            <a:r>
              <a:rPr lang="en-US" sz="2000" i="1" kern="0" baseline="-25000" dirty="0"/>
              <a:t>DS</a:t>
            </a:r>
            <a:r>
              <a:rPr lang="en-US" sz="2000" i="1" kern="0" dirty="0"/>
              <a:t>D</a:t>
            </a:r>
            <a:endParaRPr lang="en-US" sz="2000" kern="0" dirty="0"/>
          </a:p>
          <a:p>
            <a:pPr eaLnBrk="1" hangingPunct="1">
              <a:spcBef>
                <a:spcPts val="200"/>
              </a:spcBef>
              <a:buClr>
                <a:srgbClr val="FF0000"/>
              </a:buClr>
            </a:pPr>
            <a:r>
              <a:rPr lang="en-US" sz="2000" kern="0" dirty="0"/>
              <a:t>The redundancy factor, </a:t>
            </a:r>
            <a:r>
              <a:rPr lang="en-US" sz="2000" i="1" kern="0" dirty="0">
                <a:cs typeface="Arial" charset="0"/>
              </a:rPr>
              <a:t>ρ</a:t>
            </a:r>
            <a:r>
              <a:rPr lang="en-US" sz="2000" kern="0" dirty="0">
                <a:cs typeface="Arial" charset="0"/>
              </a:rPr>
              <a:t>,</a:t>
            </a:r>
            <a:r>
              <a:rPr lang="en-US" sz="2000" kern="0" dirty="0"/>
              <a:t> is specified as 1.0 for nonstructural components. (ASCE/SEI 7-10 Section 13.3.1)</a:t>
            </a:r>
          </a:p>
          <a:p>
            <a:pPr eaLnBrk="1" hangingPunct="1">
              <a:spcBef>
                <a:spcPts val="200"/>
              </a:spcBef>
              <a:buClr>
                <a:srgbClr val="FF0000"/>
              </a:buClr>
            </a:pPr>
            <a:r>
              <a:rPr lang="en-US" sz="2000" i="1" kern="0" dirty="0">
                <a:cs typeface="Arial" charset="0"/>
              </a:rPr>
              <a:t>Ω</a:t>
            </a:r>
            <a:r>
              <a:rPr lang="en-US" sz="2000" i="1" kern="0" baseline="-25000" dirty="0">
                <a:cs typeface="Arial" charset="0"/>
              </a:rPr>
              <a:t>o</a:t>
            </a:r>
            <a:r>
              <a:rPr lang="en-US" sz="2000" kern="0" dirty="0"/>
              <a:t> is specified in Tables 13.5-1 and 13.6-1</a:t>
            </a:r>
          </a:p>
          <a:p>
            <a:pPr eaLnBrk="1" hangingPunct="1">
              <a:spcBef>
                <a:spcPts val="200"/>
              </a:spcBef>
              <a:buClr>
                <a:srgbClr val="FF0000"/>
              </a:buClr>
            </a:pPr>
            <a:r>
              <a:rPr lang="en-US" sz="2000" kern="0" dirty="0"/>
              <a:t>The load combinations with </a:t>
            </a:r>
            <a:r>
              <a:rPr lang="en-US" sz="2000" i="1" kern="0" dirty="0">
                <a:cs typeface="Arial" charset="0"/>
              </a:rPr>
              <a:t>Ω</a:t>
            </a:r>
            <a:r>
              <a:rPr lang="en-US" sz="2000" i="1" kern="0" baseline="-25000" dirty="0">
                <a:cs typeface="Arial" charset="0"/>
              </a:rPr>
              <a:t>o</a:t>
            </a:r>
            <a:r>
              <a:rPr lang="en-US" sz="2000" kern="0" dirty="0"/>
              <a:t> and are used for calculating demands on attachments to concrete and masonry </a:t>
            </a:r>
          </a:p>
          <a:p>
            <a:pPr eaLnBrk="1" hangingPunct="1">
              <a:spcBef>
                <a:spcPts val="200"/>
              </a:spcBef>
              <a:buClr>
                <a:srgbClr val="FF0000"/>
              </a:buClr>
            </a:pPr>
            <a:r>
              <a:rPr lang="en-US" sz="2000" kern="0" dirty="0"/>
              <a:t>Allowable stress design methods are addressed in ASCE/SEI 7-10 Section 13.1.7.</a:t>
            </a:r>
          </a:p>
        </p:txBody>
      </p:sp>
      <p:sp>
        <p:nvSpPr>
          <p:cNvPr id="6" name="Title 5"/>
          <p:cNvSpPr>
            <a:spLocks noGrp="1"/>
          </p:cNvSpPr>
          <p:nvPr>
            <p:ph type="title"/>
          </p:nvPr>
        </p:nvSpPr>
        <p:spPr/>
        <p:txBody>
          <a:bodyPr/>
          <a:lstStyle/>
          <a:p>
            <a:r>
              <a:rPr lang="en-US" dirty="0">
                <a:solidFill>
                  <a:schemeClr val="accent6"/>
                </a:solidFill>
              </a:rPr>
              <a:t>Load Combinations </a:t>
            </a:r>
            <a:endParaRPr lang="en-US" dirty="0"/>
          </a:p>
        </p:txBody>
      </p:sp>
    </p:spTree>
    <p:extLst>
      <p:ext uri="{BB962C8B-B14F-4D97-AF65-F5344CB8AC3E}">
        <p14:creationId xmlns:p14="http://schemas.microsoft.com/office/powerpoint/2010/main" val="30299691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33</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Rectangle 3"/>
          <p:cNvSpPr txBox="1">
            <a:spLocks noChangeArrowheads="1"/>
          </p:cNvSpPr>
          <p:nvPr/>
        </p:nvSpPr>
        <p:spPr>
          <a:xfrm>
            <a:off x="685800" y="1600200"/>
            <a:ext cx="7772400" cy="4114800"/>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lnSpc>
                <a:spcPct val="90000"/>
              </a:lnSpc>
              <a:buFontTx/>
              <a:buNone/>
            </a:pPr>
            <a:endParaRPr lang="en-US" sz="900" b="1" kern="0" dirty="0"/>
          </a:p>
          <a:p>
            <a:pPr eaLnBrk="1" hangingPunct="1">
              <a:lnSpc>
                <a:spcPct val="90000"/>
              </a:lnSpc>
              <a:buClr>
                <a:srgbClr val="FF0000"/>
              </a:buClr>
            </a:pPr>
            <a:r>
              <a:rPr lang="en-US" sz="2400" kern="0" dirty="0">
                <a:latin typeface="+mj-lt"/>
              </a:rPr>
              <a:t>Design seismic forces in the connected parts, </a:t>
            </a:r>
            <a:r>
              <a:rPr lang="en-US" sz="2400" i="1" kern="0" dirty="0">
                <a:latin typeface="+mj-lt"/>
              </a:rPr>
              <a:t>F</a:t>
            </a:r>
            <a:r>
              <a:rPr lang="en-US" sz="2400" i="1" kern="0" baseline="-25000" dirty="0">
                <a:latin typeface="+mj-lt"/>
              </a:rPr>
              <a:t>p</a:t>
            </a:r>
            <a:r>
              <a:rPr lang="en-US" sz="2400" kern="0" dirty="0">
                <a:latin typeface="+mj-lt"/>
              </a:rPr>
              <a:t>, are prescribed in ASCE/SEI 7-10 Section 13.4</a:t>
            </a:r>
          </a:p>
          <a:p>
            <a:pPr lvl="1" eaLnBrk="1" hangingPunct="1">
              <a:lnSpc>
                <a:spcPct val="90000"/>
              </a:lnSpc>
              <a:buClr>
                <a:srgbClr val="FF0000"/>
              </a:buClr>
            </a:pPr>
            <a:r>
              <a:rPr lang="en-US" sz="2400" i="1" kern="0" dirty="0">
                <a:latin typeface="+mj-lt"/>
              </a:rPr>
              <a:t>R</a:t>
            </a:r>
            <a:r>
              <a:rPr lang="en-US" sz="1000" i="1" kern="0" dirty="0">
                <a:latin typeface="+mj-lt"/>
              </a:rPr>
              <a:t>p </a:t>
            </a:r>
            <a:r>
              <a:rPr lang="en-US" sz="2400" kern="0" dirty="0">
                <a:latin typeface="+mj-lt"/>
              </a:rPr>
              <a:t> limited to 6 for design of attachments to the structure</a:t>
            </a:r>
          </a:p>
          <a:p>
            <a:pPr lvl="1" eaLnBrk="1" hangingPunct="1">
              <a:lnSpc>
                <a:spcPct val="90000"/>
              </a:lnSpc>
              <a:buClr>
                <a:srgbClr val="FF0000"/>
              </a:buClr>
            </a:pPr>
            <a:r>
              <a:rPr lang="en-US" sz="2400" kern="0" dirty="0">
                <a:latin typeface="+mj-lt"/>
              </a:rPr>
              <a:t>Design capacity for anchors in concrete is determined in accordance with ACI 318</a:t>
            </a:r>
          </a:p>
          <a:p>
            <a:pPr lvl="1" eaLnBrk="1" hangingPunct="1">
              <a:lnSpc>
                <a:spcPct val="90000"/>
              </a:lnSpc>
              <a:buClr>
                <a:srgbClr val="FF0000"/>
              </a:buClr>
            </a:pPr>
            <a:r>
              <a:rPr lang="en-US" sz="2400" kern="0" dirty="0">
                <a:latin typeface="+mj-lt"/>
              </a:rPr>
              <a:t>Design capacity for anchors in masonry is determined in accordance with ACI 530</a:t>
            </a:r>
          </a:p>
          <a:p>
            <a:pPr eaLnBrk="1" hangingPunct="1">
              <a:lnSpc>
                <a:spcPct val="90000"/>
              </a:lnSpc>
              <a:buFontTx/>
              <a:buNone/>
            </a:pPr>
            <a:r>
              <a:rPr lang="en-US" sz="1400" i="1" kern="0" dirty="0"/>
              <a:t>              </a:t>
            </a:r>
          </a:p>
        </p:txBody>
      </p:sp>
      <p:sp>
        <p:nvSpPr>
          <p:cNvPr id="6" name="Title 5"/>
          <p:cNvSpPr>
            <a:spLocks noGrp="1"/>
          </p:cNvSpPr>
          <p:nvPr>
            <p:ph type="title"/>
          </p:nvPr>
        </p:nvSpPr>
        <p:spPr/>
        <p:txBody>
          <a:bodyPr/>
          <a:lstStyle/>
          <a:p>
            <a:r>
              <a:rPr lang="en-US" dirty="0">
                <a:solidFill>
                  <a:schemeClr val="accent6"/>
                </a:solidFill>
              </a:rPr>
              <a:t>Attachment of Nonstructural Components</a:t>
            </a:r>
            <a:endParaRPr lang="en-US" dirty="0"/>
          </a:p>
        </p:txBody>
      </p:sp>
    </p:spTree>
    <p:extLst>
      <p:ext uri="{BB962C8B-B14F-4D97-AF65-F5344CB8AC3E}">
        <p14:creationId xmlns:p14="http://schemas.microsoft.com/office/powerpoint/2010/main" val="14826718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r>
              <a:rPr lang="en-US"/>
              <a:t>Nonstructural 18 - </a:t>
            </a:r>
            <a:fld id="{1FE23C39-18BA-4A43-A615-422B76851C41}" type="slidenum">
              <a:rPr lang="en-US" smtClean="0"/>
              <a:pPr/>
              <a:t>34</a:t>
            </a:fld>
            <a:endParaRPr lang="en-US" dirty="0"/>
          </a:p>
        </p:txBody>
      </p:sp>
      <p:sp>
        <p:nvSpPr>
          <p:cNvPr id="2" name="Footer Placeholder 1"/>
          <p:cNvSpPr>
            <a:spLocks noGrp="1"/>
          </p:cNvSpPr>
          <p:nvPr>
            <p:ph type="ftr" sz="quarter" idx="10"/>
          </p:nvPr>
        </p:nvSpPr>
        <p:spPr/>
        <p:txBody>
          <a:bodyPr/>
          <a:lstStyle/>
          <a:p>
            <a:r>
              <a:rPr lang="en-US"/>
              <a:t>Instructional Material Complementing FEMA 1051, Design Examples</a:t>
            </a:r>
            <a:endParaRPr lang="en-US" dirty="0"/>
          </a:p>
        </p:txBody>
      </p:sp>
      <p:sp>
        <p:nvSpPr>
          <p:cNvPr id="5" name="Rectangle 3"/>
          <p:cNvSpPr txBox="1">
            <a:spLocks noChangeArrowheads="1"/>
          </p:cNvSpPr>
          <p:nvPr/>
        </p:nvSpPr>
        <p:spPr>
          <a:xfrm>
            <a:off x="685800" y="1600200"/>
            <a:ext cx="7772400" cy="4114800"/>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lnSpc>
                <a:spcPct val="90000"/>
              </a:lnSpc>
              <a:buFontTx/>
              <a:buNone/>
            </a:pPr>
            <a:endParaRPr lang="en-US" sz="900" b="1" kern="0" dirty="0"/>
          </a:p>
          <a:p>
            <a:pPr eaLnBrk="1" hangingPunct="1">
              <a:lnSpc>
                <a:spcPct val="90000"/>
              </a:lnSpc>
              <a:buClr>
                <a:srgbClr val="FF0000"/>
              </a:buClr>
            </a:pPr>
            <a:r>
              <a:rPr lang="en-US" sz="2400" kern="0" dirty="0">
                <a:latin typeface="+mj-lt"/>
              </a:rPr>
              <a:t>For anchors in concrete and masonry, at least one of the following conditions must be satisfied:</a:t>
            </a:r>
          </a:p>
          <a:p>
            <a:pPr lvl="1" eaLnBrk="1" hangingPunct="1">
              <a:lnSpc>
                <a:spcPct val="90000"/>
              </a:lnSpc>
              <a:buClr>
                <a:srgbClr val="FF0000"/>
              </a:buClr>
            </a:pPr>
            <a:r>
              <a:rPr lang="en-US" sz="2400" kern="0" dirty="0">
                <a:latin typeface="+mj-lt"/>
              </a:rPr>
              <a:t>The component or a support in the load path leading to the structure undergoes ductile yielding at a load level less than the design strength of the corresponding anchor, or</a:t>
            </a:r>
          </a:p>
          <a:p>
            <a:pPr lvl="1" eaLnBrk="1" hangingPunct="1">
              <a:lnSpc>
                <a:spcPct val="90000"/>
              </a:lnSpc>
              <a:buClr>
                <a:srgbClr val="FF0000"/>
              </a:buClr>
            </a:pPr>
            <a:r>
              <a:rPr lang="en-US" sz="2400" kern="0" dirty="0"/>
              <a:t>The anchors are designed to resist the load combinations considering Ω</a:t>
            </a:r>
            <a:r>
              <a:rPr lang="en-US" sz="2400" i="1" kern="0" baseline="-25000" dirty="0"/>
              <a:t>0</a:t>
            </a:r>
            <a:endParaRPr lang="en-US" sz="2400" kern="0" dirty="0">
              <a:latin typeface="+mj-lt"/>
            </a:endParaRPr>
          </a:p>
          <a:p>
            <a:pPr eaLnBrk="1" hangingPunct="1">
              <a:lnSpc>
                <a:spcPct val="90000"/>
              </a:lnSpc>
              <a:buFontTx/>
              <a:buNone/>
            </a:pPr>
            <a:r>
              <a:rPr lang="en-US" sz="1600" kern="0" dirty="0"/>
              <a:t>      </a:t>
            </a:r>
          </a:p>
          <a:p>
            <a:pPr eaLnBrk="1" hangingPunct="1">
              <a:lnSpc>
                <a:spcPct val="90000"/>
              </a:lnSpc>
              <a:buFontTx/>
              <a:buNone/>
            </a:pPr>
            <a:r>
              <a:rPr lang="en-US" sz="1400" i="1" kern="0" dirty="0"/>
              <a:t>              </a:t>
            </a:r>
          </a:p>
        </p:txBody>
      </p:sp>
      <p:sp>
        <p:nvSpPr>
          <p:cNvPr id="8" name="Title 7"/>
          <p:cNvSpPr>
            <a:spLocks noGrp="1"/>
          </p:cNvSpPr>
          <p:nvPr>
            <p:ph type="title"/>
          </p:nvPr>
        </p:nvSpPr>
        <p:spPr/>
        <p:txBody>
          <a:bodyPr/>
          <a:lstStyle/>
          <a:p>
            <a:r>
              <a:rPr lang="en-US" sz="3200" dirty="0">
                <a:solidFill>
                  <a:schemeClr val="accent6"/>
                </a:solidFill>
              </a:rPr>
              <a:t>Attachment of Nonstructural Components to Concrete or Masonry</a:t>
            </a:r>
            <a:endParaRPr lang="en-US" sz="3200" dirty="0"/>
          </a:p>
        </p:txBody>
      </p:sp>
    </p:spTree>
    <p:extLst>
      <p:ext uri="{BB962C8B-B14F-4D97-AF65-F5344CB8AC3E}">
        <p14:creationId xmlns:p14="http://schemas.microsoft.com/office/powerpoint/2010/main" val="755537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35</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Rectangle 3"/>
          <p:cNvSpPr txBox="1">
            <a:spLocks noChangeArrowheads="1"/>
          </p:cNvSpPr>
          <p:nvPr/>
        </p:nvSpPr>
        <p:spPr>
          <a:xfrm>
            <a:off x="513926" y="1347951"/>
            <a:ext cx="8116148" cy="4114800"/>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lnSpc>
                <a:spcPct val="90000"/>
              </a:lnSpc>
              <a:buFontTx/>
              <a:buNone/>
            </a:pPr>
            <a:endParaRPr lang="en-US" sz="900" b="1" kern="0" dirty="0"/>
          </a:p>
          <a:p>
            <a:pPr eaLnBrk="1" hangingPunct="1">
              <a:lnSpc>
                <a:spcPct val="90000"/>
              </a:lnSpc>
              <a:buClr>
                <a:srgbClr val="FF0000"/>
              </a:buClr>
            </a:pPr>
            <a:r>
              <a:rPr lang="en-US" sz="2400" kern="0" dirty="0">
                <a:latin typeface="+mj-lt"/>
              </a:rPr>
              <a:t>Post-installed anchors in concrete must be prequalified for seismic applications in accordance with ACI 355.2 or other approved standards  </a:t>
            </a:r>
          </a:p>
          <a:p>
            <a:pPr eaLnBrk="1" hangingPunct="1">
              <a:lnSpc>
                <a:spcPct val="90000"/>
              </a:lnSpc>
              <a:buClr>
                <a:srgbClr val="FF0000"/>
              </a:buClr>
            </a:pPr>
            <a:r>
              <a:rPr lang="en-US" sz="2400" kern="0" dirty="0">
                <a:latin typeface="+mj-lt"/>
              </a:rPr>
              <a:t>Post-installed anchors in masonry must be prequalified for seismic applications in accordance with approved qualification procedures </a:t>
            </a:r>
          </a:p>
          <a:p>
            <a:pPr eaLnBrk="1" hangingPunct="1">
              <a:lnSpc>
                <a:spcPct val="90000"/>
              </a:lnSpc>
              <a:buClr>
                <a:srgbClr val="FF0000"/>
              </a:buClr>
            </a:pPr>
            <a:r>
              <a:rPr lang="en-US" sz="2400" kern="0" dirty="0">
                <a:latin typeface="+mj-lt"/>
              </a:rPr>
              <a:t>Power actuated fasteners in concrete, masonry, or steel are not permitted for sustained tension or bracing applications in SDC D, E or F unless approved for seismic loading</a:t>
            </a:r>
          </a:p>
          <a:p>
            <a:pPr lvl="1" eaLnBrk="1" hangingPunct="1">
              <a:lnSpc>
                <a:spcPct val="90000"/>
              </a:lnSpc>
              <a:buClr>
                <a:srgbClr val="FF0000"/>
              </a:buClr>
            </a:pPr>
            <a:r>
              <a:rPr lang="en-US" sz="2400" kern="0" dirty="0">
                <a:latin typeface="+mj-lt"/>
              </a:rPr>
              <a:t>Exceptions permit the use of power actuated fasteners in certain conditions when the applied loads are low</a:t>
            </a:r>
            <a:r>
              <a:rPr lang="en-US" sz="1600" kern="0" dirty="0"/>
              <a:t>      </a:t>
            </a:r>
          </a:p>
          <a:p>
            <a:pPr eaLnBrk="1" hangingPunct="1">
              <a:lnSpc>
                <a:spcPct val="90000"/>
              </a:lnSpc>
              <a:buFontTx/>
              <a:buNone/>
            </a:pPr>
            <a:r>
              <a:rPr lang="en-US" sz="1400" i="1" kern="0" dirty="0"/>
              <a:t>              </a:t>
            </a:r>
          </a:p>
        </p:txBody>
      </p:sp>
      <p:sp>
        <p:nvSpPr>
          <p:cNvPr id="6" name="Title 5"/>
          <p:cNvSpPr>
            <a:spLocks noGrp="1"/>
          </p:cNvSpPr>
          <p:nvPr>
            <p:ph type="title"/>
          </p:nvPr>
        </p:nvSpPr>
        <p:spPr/>
        <p:txBody>
          <a:bodyPr/>
          <a:lstStyle/>
          <a:p>
            <a:r>
              <a:rPr lang="en-US" dirty="0">
                <a:solidFill>
                  <a:schemeClr val="accent6"/>
                </a:solidFill>
              </a:rPr>
              <a:t>Post-installed Anchors in Concrete or Masonry</a:t>
            </a:r>
            <a:endParaRPr lang="en-US" dirty="0"/>
          </a:p>
        </p:txBody>
      </p:sp>
    </p:spTree>
    <p:extLst>
      <p:ext uri="{BB962C8B-B14F-4D97-AF65-F5344CB8AC3E}">
        <p14:creationId xmlns:p14="http://schemas.microsoft.com/office/powerpoint/2010/main" val="21639121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36</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pic>
        <p:nvPicPr>
          <p:cNvPr id="6" name="Picture 2" descr="Slide38.jpg                                                    000022C5Q-bert                         B4A63E14:&#10;&#10;A large interior workspace."/>
          <p:cNvPicPr>
            <a:picLocks noChangeAspect="1" noChangeArrowheads="1"/>
          </p:cNvPicPr>
          <p:nvPr/>
        </p:nvPicPr>
        <p:blipFill>
          <a:blip r:embed="rId3" cstate="print"/>
          <a:srcRect/>
          <a:stretch>
            <a:fillRect/>
          </a:stretch>
        </p:blipFill>
        <p:spPr bwMode="auto">
          <a:xfrm>
            <a:off x="3691909" y="2995448"/>
            <a:ext cx="4763116" cy="3189452"/>
          </a:xfrm>
          <a:prstGeom prst="rect">
            <a:avLst/>
          </a:prstGeom>
          <a:noFill/>
          <a:ln w="9525">
            <a:noFill/>
            <a:miter lim="800000"/>
            <a:headEnd/>
            <a:tailEnd/>
          </a:ln>
        </p:spPr>
      </p:pic>
      <p:sp>
        <p:nvSpPr>
          <p:cNvPr id="5" name="Content Placeholder 2"/>
          <p:cNvSpPr txBox="1">
            <a:spLocks/>
          </p:cNvSpPr>
          <p:nvPr/>
        </p:nvSpPr>
        <p:spPr bwMode="auto">
          <a:xfrm>
            <a:off x="0" y="1600200"/>
            <a:ext cx="82296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868363" lvl="1" indent="-282575" eaLnBrk="1" hangingPunct="1">
              <a:buFontTx/>
              <a:buNone/>
            </a:pPr>
            <a:r>
              <a:rPr lang="en-US" sz="2000" kern="0" dirty="0"/>
              <a:t>Nonstructural walls &amp; partitions</a:t>
            </a:r>
          </a:p>
          <a:p>
            <a:pPr marL="868363" lvl="1" indent="-282575" eaLnBrk="1" hangingPunct="1">
              <a:buFontTx/>
              <a:buNone/>
            </a:pPr>
            <a:r>
              <a:rPr lang="en-US" sz="2000" kern="0" dirty="0"/>
              <a:t>Parapets &amp; chimneys</a:t>
            </a:r>
          </a:p>
          <a:p>
            <a:pPr marL="868363" lvl="1" indent="-282575" eaLnBrk="1" hangingPunct="1">
              <a:buFontTx/>
              <a:buNone/>
            </a:pPr>
            <a:r>
              <a:rPr lang="en-US" sz="2000" kern="0" dirty="0"/>
              <a:t>Exterior nonstructural wall elements &amp; connections</a:t>
            </a:r>
          </a:p>
          <a:p>
            <a:pPr marL="868363" lvl="1" indent="-282575" eaLnBrk="1" hangingPunct="1">
              <a:buFontTx/>
              <a:buNone/>
            </a:pPr>
            <a:r>
              <a:rPr lang="en-US" sz="2000" kern="0" dirty="0"/>
              <a:t>Veneer</a:t>
            </a:r>
          </a:p>
          <a:p>
            <a:pPr marL="868363" lvl="1" indent="-282575" eaLnBrk="1" hangingPunct="1">
              <a:buFontTx/>
              <a:buNone/>
            </a:pPr>
            <a:r>
              <a:rPr lang="en-US" sz="2000" kern="0" dirty="0"/>
              <a:t>Penthouses</a:t>
            </a:r>
          </a:p>
          <a:p>
            <a:pPr marL="868363" lvl="1" indent="-282575" eaLnBrk="1" hangingPunct="1">
              <a:buFontTx/>
              <a:buNone/>
            </a:pPr>
            <a:r>
              <a:rPr lang="en-US" sz="2000" kern="0" dirty="0"/>
              <a:t>Ceilings</a:t>
            </a:r>
          </a:p>
          <a:p>
            <a:pPr marL="868363" lvl="1" indent="-282575" eaLnBrk="1" hangingPunct="1">
              <a:buFontTx/>
              <a:buNone/>
            </a:pPr>
            <a:r>
              <a:rPr lang="en-US" sz="2000" kern="0" dirty="0"/>
              <a:t>Cabinets</a:t>
            </a:r>
          </a:p>
          <a:p>
            <a:pPr marL="868363" lvl="1" indent="-282575" eaLnBrk="1" hangingPunct="1">
              <a:buFontTx/>
              <a:buNone/>
            </a:pPr>
            <a:r>
              <a:rPr lang="en-US" sz="2000" kern="0" dirty="0"/>
              <a:t>Access floors</a:t>
            </a:r>
          </a:p>
          <a:p>
            <a:pPr marL="868363" lvl="1" indent="-282575" eaLnBrk="1" hangingPunct="1">
              <a:buFontTx/>
              <a:buNone/>
            </a:pPr>
            <a:r>
              <a:rPr lang="en-US" sz="2000" kern="0" dirty="0"/>
              <a:t>Signs </a:t>
            </a:r>
          </a:p>
          <a:p>
            <a:pPr marL="868363" lvl="1" indent="-282575" eaLnBrk="1" hangingPunct="1">
              <a:buFontTx/>
              <a:buNone/>
            </a:pPr>
            <a:r>
              <a:rPr lang="en-US" sz="2000" kern="0" dirty="0"/>
              <a:t>Egress Stairs and Ramps</a:t>
            </a:r>
          </a:p>
          <a:p>
            <a:pPr marL="868363" lvl="1" indent="-282575" eaLnBrk="1" hangingPunct="1">
              <a:buFontTx/>
              <a:buNone/>
            </a:pPr>
            <a:r>
              <a:rPr lang="en-US" sz="2000" kern="0" dirty="0"/>
              <a:t>Appendages</a:t>
            </a:r>
          </a:p>
          <a:p>
            <a:pPr marL="868363" lvl="1" indent="-282575" eaLnBrk="1" hangingPunct="1">
              <a:buFontTx/>
              <a:buNone/>
            </a:pPr>
            <a:r>
              <a:rPr lang="en-US" sz="2000" kern="0" dirty="0"/>
              <a:t>Glazing</a:t>
            </a:r>
          </a:p>
        </p:txBody>
      </p:sp>
      <p:sp>
        <p:nvSpPr>
          <p:cNvPr id="10" name="Title 9"/>
          <p:cNvSpPr>
            <a:spLocks noGrp="1"/>
          </p:cNvSpPr>
          <p:nvPr>
            <p:ph type="title"/>
          </p:nvPr>
        </p:nvSpPr>
        <p:spPr/>
        <p:txBody>
          <a:bodyPr/>
          <a:lstStyle/>
          <a:p>
            <a:r>
              <a:rPr lang="en-US" dirty="0">
                <a:solidFill>
                  <a:schemeClr val="accent6"/>
                </a:solidFill>
              </a:rPr>
              <a:t>Architectural Components</a:t>
            </a:r>
            <a:br>
              <a:rPr lang="en-US" dirty="0">
                <a:solidFill>
                  <a:schemeClr val="accent6"/>
                </a:solidFill>
              </a:rPr>
            </a:br>
            <a:r>
              <a:rPr lang="en-US" dirty="0">
                <a:solidFill>
                  <a:schemeClr val="accent6"/>
                </a:solidFill>
              </a:rPr>
              <a:t>(Table 13.5-1)</a:t>
            </a:r>
            <a:endParaRPr lang="en-US" dirty="0"/>
          </a:p>
        </p:txBody>
      </p:sp>
    </p:spTree>
    <p:extLst>
      <p:ext uri="{BB962C8B-B14F-4D97-AF65-F5344CB8AC3E}">
        <p14:creationId xmlns:p14="http://schemas.microsoft.com/office/powerpoint/2010/main" val="30517330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Instructional Material Complementing FEMA 1051, Design Examples</a:t>
            </a:r>
            <a:endParaRPr lang="en-US" dirty="0"/>
          </a:p>
        </p:txBody>
      </p:sp>
      <p:sp>
        <p:nvSpPr>
          <p:cNvPr id="3" name="Slide Number Placeholder 2"/>
          <p:cNvSpPr>
            <a:spLocks noGrp="1"/>
          </p:cNvSpPr>
          <p:nvPr>
            <p:ph type="sldNum" sz="quarter" idx="11"/>
          </p:nvPr>
        </p:nvSpPr>
        <p:spPr/>
        <p:txBody>
          <a:bodyPr/>
          <a:lstStyle/>
          <a:p>
            <a:r>
              <a:rPr lang="en-US"/>
              <a:t>Nonstructural 18 - </a:t>
            </a:r>
            <a:fld id="{1FE23C39-18BA-4A43-A615-422B76851C41}" type="slidenum">
              <a:rPr lang="en-US" smtClean="0"/>
              <a:pPr/>
              <a:t>37</a:t>
            </a:fld>
            <a:endParaRPr lang="en-US" dirty="0"/>
          </a:p>
        </p:txBody>
      </p:sp>
      <p:sp>
        <p:nvSpPr>
          <p:cNvPr id="5" name="Rectangle 3"/>
          <p:cNvSpPr txBox="1">
            <a:spLocks noChangeArrowheads="1"/>
          </p:cNvSpPr>
          <p:nvPr/>
        </p:nvSpPr>
        <p:spPr>
          <a:xfrm>
            <a:off x="685800" y="1676400"/>
            <a:ext cx="7772400" cy="4572000"/>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lnSpc>
                <a:spcPct val="90000"/>
              </a:lnSpc>
              <a:buFontTx/>
              <a:buNone/>
            </a:pPr>
            <a:endParaRPr lang="en-US" sz="1600" b="1" kern="0" dirty="0"/>
          </a:p>
          <a:p>
            <a:pPr eaLnBrk="1" hangingPunct="1">
              <a:lnSpc>
                <a:spcPct val="90000"/>
              </a:lnSpc>
              <a:buFontTx/>
              <a:buNone/>
            </a:pPr>
            <a:r>
              <a:rPr lang="en-US" b="1" kern="0" dirty="0"/>
              <a:t>ASCE/SEI 7-10 Section 13.5</a:t>
            </a:r>
          </a:p>
          <a:p>
            <a:pPr eaLnBrk="1" hangingPunct="1">
              <a:lnSpc>
                <a:spcPct val="90000"/>
              </a:lnSpc>
              <a:buFontTx/>
              <a:buNone/>
            </a:pPr>
            <a:endParaRPr lang="en-US" sz="1100" kern="0" dirty="0"/>
          </a:p>
          <a:p>
            <a:pPr eaLnBrk="1" hangingPunct="1">
              <a:lnSpc>
                <a:spcPct val="90000"/>
              </a:lnSpc>
              <a:buClr>
                <a:srgbClr val="FF0000"/>
              </a:buClr>
            </a:pPr>
            <a:r>
              <a:rPr lang="en-US" kern="0" dirty="0"/>
              <a:t>Specific demands for exterior nonstructural wall elements and connections (13.5.3)</a:t>
            </a:r>
          </a:p>
          <a:p>
            <a:pPr eaLnBrk="1" hangingPunct="1">
              <a:lnSpc>
                <a:spcPct val="90000"/>
              </a:lnSpc>
              <a:buClr>
                <a:srgbClr val="FF0000"/>
              </a:buClr>
            </a:pPr>
            <a:r>
              <a:rPr lang="en-US" kern="0" dirty="0"/>
              <a:t>Suspending Ceilings – CISCA, ASTM C635 and ASTM C636 (13.5.6)</a:t>
            </a:r>
          </a:p>
          <a:p>
            <a:pPr eaLnBrk="1" hangingPunct="1">
              <a:lnSpc>
                <a:spcPct val="90000"/>
              </a:lnSpc>
              <a:buClr>
                <a:srgbClr val="FF0000"/>
              </a:buClr>
            </a:pPr>
            <a:r>
              <a:rPr lang="en-US" kern="0" dirty="0"/>
              <a:t>Access Floors (13.5.7)</a:t>
            </a:r>
          </a:p>
          <a:p>
            <a:pPr eaLnBrk="1" hangingPunct="1">
              <a:lnSpc>
                <a:spcPct val="90000"/>
              </a:lnSpc>
              <a:buClr>
                <a:srgbClr val="FF0000"/>
              </a:buClr>
            </a:pPr>
            <a:r>
              <a:rPr lang="en-US" kern="0" dirty="0"/>
              <a:t>Tall Partitions – independent bracing (13.5.8)</a:t>
            </a:r>
          </a:p>
          <a:p>
            <a:pPr eaLnBrk="1" hangingPunct="1">
              <a:lnSpc>
                <a:spcPct val="90000"/>
              </a:lnSpc>
              <a:buClr>
                <a:srgbClr val="FF0000"/>
              </a:buClr>
            </a:pPr>
            <a:r>
              <a:rPr lang="en-US" kern="0" dirty="0"/>
              <a:t>Glazing – Drift capacity AAMA 501.6 (13.5.9)</a:t>
            </a:r>
          </a:p>
          <a:p>
            <a:pPr eaLnBrk="1" hangingPunct="1">
              <a:lnSpc>
                <a:spcPct val="90000"/>
              </a:lnSpc>
              <a:buFontTx/>
              <a:buNone/>
            </a:pPr>
            <a:endParaRPr lang="en-US" kern="0" dirty="0"/>
          </a:p>
        </p:txBody>
      </p:sp>
      <p:sp>
        <p:nvSpPr>
          <p:cNvPr id="8" name="Title 7"/>
          <p:cNvSpPr>
            <a:spLocks noGrp="1"/>
          </p:cNvSpPr>
          <p:nvPr>
            <p:ph type="title"/>
          </p:nvPr>
        </p:nvSpPr>
        <p:spPr/>
        <p:txBody>
          <a:bodyPr/>
          <a:lstStyle/>
          <a:p>
            <a:r>
              <a:rPr lang="en-US" sz="3200" dirty="0">
                <a:solidFill>
                  <a:schemeClr val="accent6"/>
                </a:solidFill>
              </a:rPr>
              <a:t>Design and Detailing Requirements of </a:t>
            </a:r>
            <a:br>
              <a:rPr lang="en-US" sz="3200" dirty="0">
                <a:solidFill>
                  <a:schemeClr val="accent6"/>
                </a:solidFill>
              </a:rPr>
            </a:br>
            <a:r>
              <a:rPr lang="en-US" sz="3200" dirty="0">
                <a:solidFill>
                  <a:schemeClr val="accent6"/>
                </a:solidFill>
              </a:rPr>
              <a:t>Architectural Components</a:t>
            </a:r>
            <a:endParaRPr lang="en-US" sz="3200" dirty="0"/>
          </a:p>
        </p:txBody>
      </p:sp>
    </p:spTree>
    <p:extLst>
      <p:ext uri="{BB962C8B-B14F-4D97-AF65-F5344CB8AC3E}">
        <p14:creationId xmlns:p14="http://schemas.microsoft.com/office/powerpoint/2010/main" val="21273346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38</a:t>
            </a:fld>
            <a:endParaRPr lang="en-US" dirty="0"/>
          </a:p>
        </p:txBody>
      </p:sp>
      <p:sp>
        <p:nvSpPr>
          <p:cNvPr id="5" name="Content Placeholder 4"/>
          <p:cNvSpPr>
            <a:spLocks noGrp="1"/>
          </p:cNvSpPr>
          <p:nvPr>
            <p:ph idx="1"/>
          </p:nvPr>
        </p:nvSpPr>
        <p:spPr/>
        <p:txBody>
          <a:bodyPr/>
          <a:lstStyle/>
          <a:p>
            <a:r>
              <a:rPr lang="en-US" sz="2400" dirty="0"/>
              <a:t>Acoustical tile or lay-in panel ceilings in regions of high seismic risk (Seismic</a:t>
            </a:r>
            <a:r>
              <a:rPr lang="en-US" sz="2400" i="1" dirty="0"/>
              <a:t> </a:t>
            </a:r>
            <a:r>
              <a:rPr lang="en-US" sz="2400" dirty="0"/>
              <a:t>Design Categories D, E, and F) must meet additional requirements relating to the perimeter closure angle</a:t>
            </a:r>
          </a:p>
          <a:p>
            <a:r>
              <a:rPr lang="en-US" sz="2400" dirty="0"/>
              <a:t>The width of the perimeter supporting closure angle or channel shall be not less than 2.0 in. unless qualified perimeter supporting clips are used. </a:t>
            </a:r>
          </a:p>
          <a:p>
            <a:r>
              <a:rPr lang="en-US" sz="2400" dirty="0"/>
              <a:t>Closure angles or channels must be screwed or otherwise positively attached to wall studs or other supporting structure</a:t>
            </a:r>
          </a:p>
        </p:txBody>
      </p:sp>
      <p:sp>
        <p:nvSpPr>
          <p:cNvPr id="4" name="Title 3"/>
          <p:cNvSpPr>
            <a:spLocks noGrp="1"/>
          </p:cNvSpPr>
          <p:nvPr>
            <p:ph type="title"/>
          </p:nvPr>
        </p:nvSpPr>
        <p:spPr/>
        <p:txBody>
          <a:bodyPr/>
          <a:lstStyle/>
          <a:p>
            <a:r>
              <a:rPr lang="en-US" dirty="0"/>
              <a:t>Acoustical Tile or Lay-In Panel Ceilings </a:t>
            </a:r>
          </a:p>
        </p:txBody>
      </p:sp>
    </p:spTree>
    <p:extLst>
      <p:ext uri="{BB962C8B-B14F-4D97-AF65-F5344CB8AC3E}">
        <p14:creationId xmlns:p14="http://schemas.microsoft.com/office/powerpoint/2010/main" val="37471310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39</a:t>
            </a:fld>
            <a:endParaRPr lang="en-US" dirty="0"/>
          </a:p>
        </p:txBody>
      </p:sp>
      <p:sp>
        <p:nvSpPr>
          <p:cNvPr id="5" name="Content Placeholder 4"/>
          <p:cNvSpPr>
            <a:spLocks noGrp="1"/>
          </p:cNvSpPr>
          <p:nvPr>
            <p:ph idx="1"/>
          </p:nvPr>
        </p:nvSpPr>
        <p:spPr>
          <a:xfrm>
            <a:off x="511064" y="1500789"/>
            <a:ext cx="8121872" cy="4297362"/>
          </a:xfrm>
        </p:spPr>
        <p:txBody>
          <a:bodyPr/>
          <a:lstStyle/>
          <a:p>
            <a:r>
              <a:rPr lang="en-US" sz="2400" dirty="0"/>
              <a:t>Perimeter supporting clips must be qualified in accordance with approved test criteria</a:t>
            </a:r>
          </a:p>
          <a:p>
            <a:r>
              <a:rPr lang="en-US" sz="2400" dirty="0"/>
              <a:t>Perimeter supporting clips must be attached to the supporting closure angle or channel with a minimum of two screws per clip, and must be installed around the entire ceiling perimeter. </a:t>
            </a:r>
          </a:p>
          <a:p>
            <a:r>
              <a:rPr lang="en-US" sz="2400" dirty="0"/>
              <a:t>In each orthogonal horizontal direction, one end of the ceiling grid must be attached to the closure angle,  or perimeter supporting clip. The other end of the ceiling grid shall have a minimum 0.75 in. clearance and be free to slide on a closure angle, or channel or perimeter supporting clip</a:t>
            </a:r>
          </a:p>
        </p:txBody>
      </p:sp>
      <p:sp>
        <p:nvSpPr>
          <p:cNvPr id="4" name="Title 3"/>
          <p:cNvSpPr>
            <a:spLocks noGrp="1"/>
          </p:cNvSpPr>
          <p:nvPr>
            <p:ph type="title"/>
          </p:nvPr>
        </p:nvSpPr>
        <p:spPr/>
        <p:txBody>
          <a:bodyPr/>
          <a:lstStyle/>
          <a:p>
            <a:r>
              <a:rPr lang="en-US" dirty="0"/>
              <a:t>Lay-In Ceilings Perimeter Clips </a:t>
            </a:r>
          </a:p>
        </p:txBody>
      </p:sp>
    </p:spTree>
    <p:extLst>
      <p:ext uri="{BB962C8B-B14F-4D97-AF65-F5344CB8AC3E}">
        <p14:creationId xmlns:p14="http://schemas.microsoft.com/office/powerpoint/2010/main" val="3307728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Slide Number Placeholder 5"/>
          <p:cNvSpPr>
            <a:spLocks noGrp="1"/>
          </p:cNvSpPr>
          <p:nvPr>
            <p:ph type="sldNum" sz="quarter" idx="11"/>
          </p:nvPr>
        </p:nvSpPr>
        <p:spPr/>
        <p:txBody>
          <a:bodyPr/>
          <a:lstStyle/>
          <a:p>
            <a:pPr>
              <a:defRPr/>
            </a:pPr>
            <a:r>
              <a:rPr lang="en-US" dirty="0"/>
              <a:t>Nonstructural 18 - </a:t>
            </a:r>
            <a:fld id="{22E29492-E087-4344-883A-625E40CB6043}" type="slidenum">
              <a:rPr lang="en-US" smtClean="0"/>
              <a:pPr>
                <a:defRPr/>
              </a:pPr>
              <a:t>4</a:t>
            </a:fld>
            <a:endParaRPr lang="en-US" dirty="0"/>
          </a:p>
        </p:txBody>
      </p:sp>
      <p:sp>
        <p:nvSpPr>
          <p:cNvPr id="8" name="Content Placeholder 7"/>
          <p:cNvSpPr>
            <a:spLocks noGrp="1"/>
          </p:cNvSpPr>
          <p:nvPr>
            <p:ph idx="1"/>
          </p:nvPr>
        </p:nvSpPr>
        <p:spPr/>
        <p:txBody>
          <a:bodyPr/>
          <a:lstStyle/>
          <a:p>
            <a:pPr lvl="0" eaLnBrk="1" hangingPunct="1">
              <a:lnSpc>
                <a:spcPct val="80000"/>
              </a:lnSpc>
              <a:buNone/>
            </a:pPr>
            <a:r>
              <a:rPr lang="en-US" sz="2400" b="1" dirty="0">
                <a:solidFill>
                  <a:srgbClr val="000000"/>
                </a:solidFill>
              </a:rPr>
              <a:t>2015 </a:t>
            </a:r>
            <a:r>
              <a:rPr lang="en-US" sz="2400" b="1" i="1" dirty="0">
                <a:solidFill>
                  <a:srgbClr val="000000"/>
                </a:solidFill>
              </a:rPr>
              <a:t>NEHRP Recommended Provisions</a:t>
            </a:r>
            <a:r>
              <a:rPr lang="en-US" sz="2400" b="1" dirty="0">
                <a:solidFill>
                  <a:srgbClr val="000000"/>
                </a:solidFill>
              </a:rPr>
              <a:t>:</a:t>
            </a:r>
          </a:p>
          <a:p>
            <a:pPr lvl="0" eaLnBrk="1" hangingPunct="1">
              <a:lnSpc>
                <a:spcPct val="80000"/>
              </a:lnSpc>
              <a:buClr>
                <a:srgbClr val="FF0000"/>
              </a:buClr>
            </a:pPr>
            <a:r>
              <a:rPr lang="en-US" sz="2400" dirty="0">
                <a:solidFill>
                  <a:srgbClr val="000000"/>
                </a:solidFill>
              </a:rPr>
              <a:t>Part 1, Provisions</a:t>
            </a:r>
          </a:p>
          <a:p>
            <a:pPr lvl="0" eaLnBrk="1" hangingPunct="1">
              <a:lnSpc>
                <a:spcPct val="80000"/>
              </a:lnSpc>
              <a:spcAft>
                <a:spcPts val="1200"/>
              </a:spcAft>
              <a:buNone/>
            </a:pPr>
            <a:r>
              <a:rPr lang="en-US" sz="2400" dirty="0">
                <a:solidFill>
                  <a:srgbClr val="000000"/>
                </a:solidFill>
              </a:rPr>
              <a:t>	ASCE/SEI 7-10 including Supplement 1, </a:t>
            </a:r>
            <a:r>
              <a:rPr lang="en-US" sz="2400" i="1" dirty="0">
                <a:solidFill>
                  <a:srgbClr val="000000"/>
                </a:solidFill>
              </a:rPr>
              <a:t>Minimum Design Loads for Buildings and Other Structures </a:t>
            </a:r>
            <a:r>
              <a:rPr lang="en-US" sz="2400" dirty="0">
                <a:solidFill>
                  <a:srgbClr val="000000"/>
                </a:solidFill>
              </a:rPr>
              <a:t>including Supplement 1, Chapters 11-23  adopted by reference</a:t>
            </a:r>
          </a:p>
          <a:p>
            <a:pPr lvl="0" eaLnBrk="1" hangingPunct="1">
              <a:lnSpc>
                <a:spcPct val="80000"/>
              </a:lnSpc>
              <a:buNone/>
            </a:pPr>
            <a:r>
              <a:rPr lang="en-US" sz="2400" b="1" dirty="0">
                <a:solidFill>
                  <a:srgbClr val="000000"/>
                </a:solidFill>
              </a:rPr>
              <a:t>In ASCE/SEI 7-10 </a:t>
            </a:r>
          </a:p>
          <a:p>
            <a:pPr lvl="0" eaLnBrk="1" hangingPunct="1">
              <a:lnSpc>
                <a:spcPct val="80000"/>
              </a:lnSpc>
              <a:buClr>
                <a:srgbClr val="FF0000"/>
              </a:buClr>
            </a:pPr>
            <a:r>
              <a:rPr lang="en-US" sz="2400" dirty="0">
                <a:solidFill>
                  <a:srgbClr val="000000"/>
                </a:solidFill>
              </a:rPr>
              <a:t>Chapter 13 – Seismic Design Requirements for Nonstructural Components</a:t>
            </a:r>
          </a:p>
          <a:p>
            <a:pPr lvl="0" eaLnBrk="1" hangingPunct="1">
              <a:lnSpc>
                <a:spcPct val="80000"/>
              </a:lnSpc>
              <a:buClr>
                <a:srgbClr val="FF0000"/>
              </a:buClr>
            </a:pPr>
            <a:r>
              <a:rPr lang="en-US" sz="2400" dirty="0">
                <a:solidFill>
                  <a:srgbClr val="000000"/>
                </a:solidFill>
              </a:rPr>
              <a:t>Section 12.11.2  Anchorage of Concrete and Masonry Structural Walls</a:t>
            </a:r>
          </a:p>
          <a:p>
            <a:pPr marL="0" lvl="0" indent="0" eaLnBrk="1" hangingPunct="1">
              <a:lnSpc>
                <a:spcPct val="80000"/>
              </a:lnSpc>
              <a:buClr>
                <a:srgbClr val="FF0000"/>
              </a:buClr>
              <a:buNone/>
            </a:pPr>
            <a:endParaRPr lang="en-US" sz="1400" dirty="0">
              <a:solidFill>
                <a:srgbClr val="000000"/>
              </a:solidFill>
            </a:endParaRPr>
          </a:p>
          <a:p>
            <a:pPr marL="0" lvl="0" indent="0" eaLnBrk="1" hangingPunct="1">
              <a:lnSpc>
                <a:spcPct val="80000"/>
              </a:lnSpc>
              <a:buNone/>
            </a:pPr>
            <a:r>
              <a:rPr lang="en-US" sz="2400" dirty="0">
                <a:solidFill>
                  <a:srgbClr val="000000"/>
                </a:solidFill>
              </a:rPr>
              <a:t>Significant revisions in ASCE/SEI 7-16 will be noted</a:t>
            </a:r>
          </a:p>
          <a:p>
            <a:endParaRPr lang="en-US" dirty="0"/>
          </a:p>
        </p:txBody>
      </p:sp>
      <p:sp>
        <p:nvSpPr>
          <p:cNvPr id="2" name="Title 1"/>
          <p:cNvSpPr>
            <a:spLocks noGrp="1"/>
          </p:cNvSpPr>
          <p:nvPr>
            <p:ph type="title"/>
          </p:nvPr>
        </p:nvSpPr>
        <p:spPr/>
        <p:txBody>
          <a:bodyPr/>
          <a:lstStyle/>
          <a:p>
            <a:r>
              <a:rPr lang="en-US" dirty="0">
                <a:solidFill>
                  <a:srgbClr val="2D2DB9"/>
                </a:solidFill>
              </a:rPr>
              <a:t>Nonstructural Design Requirements</a:t>
            </a:r>
            <a:endParaRPr lang="en-US" dirty="0"/>
          </a:p>
        </p:txBody>
      </p:sp>
    </p:spTree>
    <p:extLst>
      <p:ext uri="{BB962C8B-B14F-4D97-AF65-F5344CB8AC3E}">
        <p14:creationId xmlns:p14="http://schemas.microsoft.com/office/powerpoint/2010/main" val="29166973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40</a:t>
            </a:fld>
            <a:endParaRPr lang="en-US" dirty="0"/>
          </a:p>
        </p:txBody>
      </p:sp>
      <p:pic>
        <p:nvPicPr>
          <p:cNvPr id="4098" name="Picture 2" descr="Precast concrete wall panel connections utilizing threaded steel rods.&#1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698125" y="1352714"/>
            <a:ext cx="3427967" cy="5008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half" idx="1"/>
          </p:nvPr>
        </p:nvSpPr>
        <p:spPr>
          <a:xfrm>
            <a:off x="474563" y="1604963"/>
            <a:ext cx="4097438" cy="4297362"/>
          </a:xfrm>
        </p:spPr>
        <p:txBody>
          <a:bodyPr/>
          <a:lstStyle/>
          <a:p>
            <a:r>
              <a:rPr lang="en-US" sz="2400" dirty="0"/>
              <a:t>Requirements for exterior wall panel connections which accommodate story drift through sliding mechanisms or bending of threaded steel rods were added to ASCE/SEI 7-16</a:t>
            </a:r>
          </a:p>
        </p:txBody>
      </p:sp>
      <p:sp>
        <p:nvSpPr>
          <p:cNvPr id="2" name="Title 1"/>
          <p:cNvSpPr>
            <a:spLocks noGrp="1"/>
          </p:cNvSpPr>
          <p:nvPr>
            <p:ph type="title"/>
          </p:nvPr>
        </p:nvSpPr>
        <p:spPr/>
        <p:txBody>
          <a:bodyPr/>
          <a:lstStyle/>
          <a:p>
            <a:r>
              <a:rPr lang="en-US" dirty="0"/>
              <a:t>Exterior Wall Panel Connections</a:t>
            </a:r>
          </a:p>
        </p:txBody>
      </p:sp>
    </p:spTree>
    <p:extLst>
      <p:ext uri="{BB962C8B-B14F-4D97-AF65-F5344CB8AC3E}">
        <p14:creationId xmlns:p14="http://schemas.microsoft.com/office/powerpoint/2010/main" val="4269862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41</a:t>
            </a:fld>
            <a:endParaRPr lang="en-US" dirty="0"/>
          </a:p>
        </p:txBody>
      </p:sp>
      <p:sp>
        <p:nvSpPr>
          <p:cNvPr id="6" name="Content Placeholder 5"/>
          <p:cNvSpPr>
            <a:spLocks noGrp="1"/>
          </p:cNvSpPr>
          <p:nvPr>
            <p:ph idx="1"/>
          </p:nvPr>
        </p:nvSpPr>
        <p:spPr>
          <a:xfrm>
            <a:off x="669925" y="1604963"/>
            <a:ext cx="7804150" cy="4297362"/>
          </a:xfrm>
        </p:spPr>
        <p:txBody>
          <a:bodyPr/>
          <a:lstStyle/>
          <a:p>
            <a:r>
              <a:rPr lang="en-US" dirty="0"/>
              <a:t>ASCE/SEI 7-16 Section 13.5.3 requires that threaded rods be fabricated of low-carbon or stainless steel  </a:t>
            </a:r>
          </a:p>
          <a:p>
            <a:r>
              <a:rPr lang="en-US" dirty="0"/>
              <a:t>Cold-worked carbon steel threaded rod as fabricated must meet or exceed the reduction of area, elongation, and tensile strength requirements</a:t>
            </a:r>
          </a:p>
        </p:txBody>
      </p:sp>
      <p:sp>
        <p:nvSpPr>
          <p:cNvPr id="2" name="Title 1"/>
          <p:cNvSpPr>
            <a:spLocks noGrp="1"/>
          </p:cNvSpPr>
          <p:nvPr>
            <p:ph type="title"/>
          </p:nvPr>
        </p:nvSpPr>
        <p:spPr/>
        <p:txBody>
          <a:bodyPr/>
          <a:lstStyle/>
          <a:p>
            <a:r>
              <a:rPr lang="en-US" dirty="0"/>
              <a:t>Exterior Wall Panel Connections   </a:t>
            </a:r>
          </a:p>
        </p:txBody>
      </p:sp>
    </p:spTree>
    <p:extLst>
      <p:ext uri="{BB962C8B-B14F-4D97-AF65-F5344CB8AC3E}">
        <p14:creationId xmlns:p14="http://schemas.microsoft.com/office/powerpoint/2010/main" val="2011646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42</a:t>
            </a:fld>
            <a:endParaRPr lang="en-US" dirty="0"/>
          </a:p>
        </p:txBody>
      </p:sp>
      <p:sp>
        <p:nvSpPr>
          <p:cNvPr id="6" name="Content Placeholder 5"/>
          <p:cNvSpPr>
            <a:spLocks noGrp="1"/>
          </p:cNvSpPr>
          <p:nvPr>
            <p:ph idx="1"/>
          </p:nvPr>
        </p:nvSpPr>
        <p:spPr>
          <a:xfrm>
            <a:off x="520861" y="1604963"/>
            <a:ext cx="8102279" cy="4297362"/>
          </a:xfrm>
        </p:spPr>
        <p:txBody>
          <a:bodyPr/>
          <a:lstStyle/>
          <a:p>
            <a:r>
              <a:rPr lang="en-US" dirty="0"/>
              <a:t>Rods used in sliding connections utilizing slotted or oversized holes must have length to diameter ratios of 4 or less, where the length is the clear distance between the nuts or threaded plates</a:t>
            </a:r>
          </a:p>
          <a:p>
            <a:r>
              <a:rPr lang="en-US" dirty="0"/>
              <a:t>The slots or oversized holes must be proportioned to accommodate the full in-plane design story drift in each direction.  </a:t>
            </a:r>
          </a:p>
        </p:txBody>
      </p:sp>
      <p:sp>
        <p:nvSpPr>
          <p:cNvPr id="2" name="Title 1"/>
          <p:cNvSpPr>
            <a:spLocks noGrp="1"/>
          </p:cNvSpPr>
          <p:nvPr>
            <p:ph type="title"/>
          </p:nvPr>
        </p:nvSpPr>
        <p:spPr/>
        <p:txBody>
          <a:bodyPr/>
          <a:lstStyle/>
          <a:p>
            <a:r>
              <a:rPr lang="en-US" dirty="0"/>
              <a:t>Exterior Wall Panel Connections  </a:t>
            </a:r>
          </a:p>
        </p:txBody>
      </p:sp>
    </p:spTree>
    <p:extLst>
      <p:ext uri="{BB962C8B-B14F-4D97-AF65-F5344CB8AC3E}">
        <p14:creationId xmlns:p14="http://schemas.microsoft.com/office/powerpoint/2010/main" val="20885684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43</a:t>
            </a:fld>
            <a:endParaRPr lang="en-US" dirty="0"/>
          </a:p>
        </p:txBody>
      </p:sp>
      <p:sp>
        <p:nvSpPr>
          <p:cNvPr id="6" name="Content Placeholder 5"/>
          <p:cNvSpPr>
            <a:spLocks noGrp="1"/>
          </p:cNvSpPr>
          <p:nvPr>
            <p:ph idx="1"/>
          </p:nvPr>
        </p:nvSpPr>
        <p:spPr>
          <a:xfrm>
            <a:off x="567160" y="1604963"/>
            <a:ext cx="7867228" cy="4297362"/>
          </a:xfrm>
        </p:spPr>
        <p:txBody>
          <a:bodyPr/>
          <a:lstStyle/>
          <a:p>
            <a:r>
              <a:rPr lang="en-US" sz="2400" dirty="0"/>
              <a:t>Connections where story drift is accommodated by bending of the threaded rod, it must satisfy Eq. 13.5-1: </a:t>
            </a:r>
          </a:p>
          <a:p>
            <a:pPr marL="0" indent="0">
              <a:buNone/>
            </a:pPr>
            <a:r>
              <a:rPr lang="en-US" sz="2400" dirty="0"/>
              <a:t>	</a:t>
            </a:r>
            <a:r>
              <a:rPr lang="en-US" sz="2400" i="1" dirty="0"/>
              <a:t>(L/d)/D</a:t>
            </a:r>
            <a:r>
              <a:rPr lang="en-US" sz="2400" i="1" baseline="-25000" dirty="0"/>
              <a:t>pI</a:t>
            </a:r>
            <a:r>
              <a:rPr lang="en-US" sz="2400" dirty="0"/>
              <a:t>  ≥ 6.0 [1/in.] </a:t>
            </a:r>
          </a:p>
          <a:p>
            <a:pPr marL="0" indent="0">
              <a:buNone/>
            </a:pPr>
            <a:r>
              <a:rPr lang="en-US" sz="2400" dirty="0"/>
              <a:t>    where: </a:t>
            </a:r>
          </a:p>
          <a:p>
            <a:pPr marL="400050" lvl="1" indent="0">
              <a:buNone/>
            </a:pPr>
            <a:r>
              <a:rPr lang="en-US" sz="2400" i="1" dirty="0"/>
              <a:t>L</a:t>
            </a:r>
            <a:r>
              <a:rPr lang="en-US" sz="2400" dirty="0"/>
              <a:t>  = clear length of rod between nuts or threaded plates [in.]</a:t>
            </a:r>
          </a:p>
          <a:p>
            <a:pPr marL="400050" lvl="1" indent="0">
              <a:buNone/>
            </a:pPr>
            <a:r>
              <a:rPr lang="en-US" sz="2400" i="1" dirty="0"/>
              <a:t>d</a:t>
            </a:r>
            <a:r>
              <a:rPr lang="en-US" sz="2400" dirty="0"/>
              <a:t>  = rod diameter [in.]</a:t>
            </a:r>
          </a:p>
          <a:p>
            <a:endParaRPr lang="en-US" sz="2400" dirty="0"/>
          </a:p>
        </p:txBody>
      </p:sp>
      <p:sp>
        <p:nvSpPr>
          <p:cNvPr id="2" name="Title 1"/>
          <p:cNvSpPr>
            <a:spLocks noGrp="1"/>
          </p:cNvSpPr>
          <p:nvPr>
            <p:ph type="title"/>
          </p:nvPr>
        </p:nvSpPr>
        <p:spPr/>
        <p:txBody>
          <a:bodyPr/>
          <a:lstStyle/>
          <a:p>
            <a:r>
              <a:rPr lang="en-US" dirty="0"/>
              <a:t>Exterior Wall Panel Connections </a:t>
            </a:r>
          </a:p>
        </p:txBody>
      </p:sp>
    </p:spTree>
    <p:extLst>
      <p:ext uri="{BB962C8B-B14F-4D97-AF65-F5344CB8AC3E}">
        <p14:creationId xmlns:p14="http://schemas.microsoft.com/office/powerpoint/2010/main" val="11465304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44</a:t>
            </a:fld>
            <a:endParaRPr lang="en-US" dirty="0"/>
          </a:p>
        </p:txBody>
      </p:sp>
      <p:sp>
        <p:nvSpPr>
          <p:cNvPr id="5" name="Content Placeholder 4"/>
          <p:cNvSpPr>
            <a:spLocks noGrp="1"/>
          </p:cNvSpPr>
          <p:nvPr>
            <p:ph idx="1"/>
          </p:nvPr>
        </p:nvSpPr>
        <p:spPr>
          <a:xfrm>
            <a:off x="630457" y="1352714"/>
            <a:ext cx="7772400" cy="4297362"/>
          </a:xfrm>
        </p:spPr>
        <p:txBody>
          <a:bodyPr/>
          <a:lstStyle/>
          <a:p>
            <a:r>
              <a:rPr lang="en-US" sz="2400" dirty="0"/>
              <a:t>Egress stairs and ramps are an essential part of the system used to evacuate building occupants following an earthquake</a:t>
            </a:r>
          </a:p>
          <a:p>
            <a:r>
              <a:rPr lang="en-US" sz="2400" dirty="0"/>
              <a:t>Failure of the stairs may trap building occupants on the upper levels of the structure</a:t>
            </a:r>
          </a:p>
          <a:p>
            <a:pPr lvl="1"/>
            <a:r>
              <a:rPr lang="en-US" sz="2400" dirty="0"/>
              <a:t>Ladders on emergency vehicles can usually only reach the lower floors in mid- and high-rise structures. </a:t>
            </a:r>
          </a:p>
          <a:p>
            <a:r>
              <a:rPr lang="en-US" sz="2400" dirty="0"/>
              <a:t>In ASCE/SEI 7-16 a new section was added with requirements intended to limit damage and improve functionality of egress stairs and ramps following an earthquake. </a:t>
            </a:r>
          </a:p>
        </p:txBody>
      </p:sp>
      <p:sp>
        <p:nvSpPr>
          <p:cNvPr id="4" name="Title 3"/>
          <p:cNvSpPr>
            <a:spLocks noGrp="1"/>
          </p:cNvSpPr>
          <p:nvPr>
            <p:ph type="title"/>
          </p:nvPr>
        </p:nvSpPr>
        <p:spPr/>
        <p:txBody>
          <a:bodyPr/>
          <a:lstStyle/>
          <a:p>
            <a:r>
              <a:rPr lang="en-US" dirty="0"/>
              <a:t>Egress Stairs and Ramps</a:t>
            </a:r>
          </a:p>
        </p:txBody>
      </p:sp>
    </p:spTree>
    <p:extLst>
      <p:ext uri="{BB962C8B-B14F-4D97-AF65-F5344CB8AC3E}">
        <p14:creationId xmlns:p14="http://schemas.microsoft.com/office/powerpoint/2010/main" val="24771952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45</a:t>
            </a:fld>
            <a:endParaRPr lang="en-US" dirty="0"/>
          </a:p>
        </p:txBody>
      </p:sp>
      <p:sp>
        <p:nvSpPr>
          <p:cNvPr id="3" name="Content Placeholder 2"/>
          <p:cNvSpPr>
            <a:spLocks noGrp="1"/>
          </p:cNvSpPr>
          <p:nvPr>
            <p:ph idx="1"/>
          </p:nvPr>
        </p:nvSpPr>
        <p:spPr/>
        <p:txBody>
          <a:bodyPr/>
          <a:lstStyle/>
          <a:p>
            <a:r>
              <a:rPr lang="en-US" sz="2400" dirty="0"/>
              <a:t>Provisions in Chapter 13 do not apply to stairs that are integral with the building structure </a:t>
            </a:r>
          </a:p>
          <a:p>
            <a:r>
              <a:rPr lang="en-US" sz="2400" dirty="0"/>
              <a:t>Egress stairs are assigned a component importance factor, Ip =1.5</a:t>
            </a:r>
          </a:p>
          <a:p>
            <a:r>
              <a:rPr lang="en-US" sz="2400" dirty="0"/>
              <a:t>Amplification factor </a:t>
            </a:r>
            <a:r>
              <a:rPr lang="en-US" sz="2400" i="1" dirty="0"/>
              <a:t>a</a:t>
            </a:r>
            <a:r>
              <a:rPr lang="en-US" sz="2400" i="1" baseline="-25000" dirty="0"/>
              <a:t>p</a:t>
            </a:r>
            <a:r>
              <a:rPr lang="en-US" sz="2400" dirty="0"/>
              <a:t> = 1.0</a:t>
            </a:r>
          </a:p>
          <a:p>
            <a:pPr lvl="1"/>
            <a:r>
              <a:rPr lang="en-US" sz="2400" dirty="0"/>
              <a:t>Ramp fasteners and attachments </a:t>
            </a:r>
            <a:r>
              <a:rPr lang="en-US" sz="2400" i="1" dirty="0"/>
              <a:t>a</a:t>
            </a:r>
            <a:r>
              <a:rPr lang="en-US" sz="2400" i="1" baseline="-25000" dirty="0"/>
              <a:t>p</a:t>
            </a:r>
            <a:r>
              <a:rPr lang="en-US" sz="2400" dirty="0"/>
              <a:t> = 2.5</a:t>
            </a:r>
          </a:p>
          <a:p>
            <a:r>
              <a:rPr lang="en-US" sz="2400" dirty="0"/>
              <a:t>Response factor  	</a:t>
            </a:r>
            <a:r>
              <a:rPr lang="en-US" sz="2400" i="1" dirty="0"/>
              <a:t>R</a:t>
            </a:r>
            <a:r>
              <a:rPr lang="en-US" sz="2400" i="1" baseline="-25000" dirty="0"/>
              <a:t>p</a:t>
            </a:r>
            <a:r>
              <a:rPr lang="en-US" sz="2400" dirty="0"/>
              <a:t> = 2.5</a:t>
            </a:r>
          </a:p>
          <a:p>
            <a:r>
              <a:rPr lang="en-US" sz="2400" dirty="0"/>
              <a:t>Displacement demands are increased if the stair bearing supports do not have keeper assemblies or end stops that keep the stair from detaching from the structure if the design displacement is exceeded. </a:t>
            </a:r>
          </a:p>
          <a:p>
            <a:endParaRPr lang="en-US" dirty="0"/>
          </a:p>
          <a:p>
            <a:endParaRPr lang="en-US" dirty="0"/>
          </a:p>
        </p:txBody>
      </p:sp>
      <p:sp>
        <p:nvSpPr>
          <p:cNvPr id="2" name="Title 1"/>
          <p:cNvSpPr>
            <a:spLocks noGrp="1"/>
          </p:cNvSpPr>
          <p:nvPr>
            <p:ph type="title"/>
          </p:nvPr>
        </p:nvSpPr>
        <p:spPr/>
        <p:txBody>
          <a:bodyPr/>
          <a:lstStyle/>
          <a:p>
            <a:r>
              <a:rPr lang="en-US" dirty="0"/>
              <a:t>Egress Stairs and Ramps </a:t>
            </a:r>
          </a:p>
        </p:txBody>
      </p:sp>
    </p:spTree>
    <p:extLst>
      <p:ext uri="{BB962C8B-B14F-4D97-AF65-F5344CB8AC3E}">
        <p14:creationId xmlns:p14="http://schemas.microsoft.com/office/powerpoint/2010/main" val="22108858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46</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Text Box 4"/>
          <p:cNvSpPr txBox="1">
            <a:spLocks noChangeArrowheads="1"/>
          </p:cNvSpPr>
          <p:nvPr/>
        </p:nvSpPr>
        <p:spPr bwMode="auto">
          <a:xfrm>
            <a:off x="6848475" y="5743575"/>
            <a:ext cx="1447800" cy="336550"/>
          </a:xfrm>
          <a:prstGeom prst="rect">
            <a:avLst/>
          </a:prstGeom>
          <a:noFill/>
          <a:ln w="9525">
            <a:noFill/>
            <a:miter lim="800000"/>
            <a:headEnd/>
            <a:tailEnd/>
          </a:ln>
        </p:spPr>
        <p:txBody>
          <a:bodyPr>
            <a:spAutoFit/>
          </a:bodyPr>
          <a:lstStyle/>
          <a:p>
            <a:pPr eaLnBrk="0" hangingPunct="0">
              <a:spcBef>
                <a:spcPct val="50000"/>
              </a:spcBef>
            </a:pPr>
            <a:r>
              <a:rPr lang="en-US" sz="1600" i="1" dirty="0">
                <a:latin typeface="Times New Roman" pitchFamily="18" charset="0"/>
                <a:cs typeface="Arial" charset="0"/>
              </a:rPr>
              <a:t>OSHPD/FDD</a:t>
            </a:r>
          </a:p>
        </p:txBody>
      </p:sp>
      <p:pic>
        <p:nvPicPr>
          <p:cNvPr id="6" name="Picture 3" descr="Pump that was torn from an inertia pad in the 1994 Northridge earthquake. &#10;"/>
          <p:cNvPicPr>
            <a:picLocks noChangeAspect="1" noChangeArrowheads="1"/>
          </p:cNvPicPr>
          <p:nvPr/>
        </p:nvPicPr>
        <p:blipFill>
          <a:blip r:embed="rId3" cstate="print"/>
          <a:srcRect/>
          <a:stretch>
            <a:fillRect/>
          </a:stretch>
        </p:blipFill>
        <p:spPr bwMode="auto">
          <a:xfrm>
            <a:off x="3598863" y="2667000"/>
            <a:ext cx="4478337" cy="3095625"/>
          </a:xfrm>
          <a:prstGeom prst="rect">
            <a:avLst/>
          </a:prstGeom>
          <a:noFill/>
          <a:ln w="9525">
            <a:noFill/>
            <a:miter lim="800000"/>
            <a:headEnd/>
            <a:tailEnd/>
          </a:ln>
        </p:spPr>
      </p:pic>
      <p:sp>
        <p:nvSpPr>
          <p:cNvPr id="5" name="Content Placeholder 2"/>
          <p:cNvSpPr txBox="1">
            <a:spLocks/>
          </p:cNvSpPr>
          <p:nvPr/>
        </p:nvSpPr>
        <p:spPr bwMode="auto">
          <a:xfrm>
            <a:off x="769144" y="1950085"/>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547688" indent="-411163" eaLnBrk="1" hangingPunct="1">
              <a:buFontTx/>
              <a:buNone/>
            </a:pPr>
            <a:r>
              <a:rPr lang="en-US" sz="2000" kern="0" dirty="0"/>
              <a:t>Boilers and furnaces</a:t>
            </a:r>
          </a:p>
          <a:p>
            <a:pPr marL="547688" indent="-411163" eaLnBrk="1" hangingPunct="1">
              <a:buFontTx/>
              <a:buNone/>
            </a:pPr>
            <a:r>
              <a:rPr lang="en-US" sz="2000" kern="0" dirty="0"/>
              <a:t>HVAC</a:t>
            </a:r>
          </a:p>
          <a:p>
            <a:pPr marL="547688" indent="-411163" eaLnBrk="1" hangingPunct="1">
              <a:buFontTx/>
              <a:buNone/>
            </a:pPr>
            <a:r>
              <a:rPr lang="en-US" sz="2000" kern="0" dirty="0"/>
              <a:t>Piping systems</a:t>
            </a:r>
          </a:p>
          <a:p>
            <a:pPr marL="547688" indent="-411163" eaLnBrk="1" hangingPunct="1">
              <a:buFontTx/>
              <a:buNone/>
            </a:pPr>
            <a:r>
              <a:rPr lang="en-US" sz="2000" kern="0" dirty="0"/>
              <a:t>Engines</a:t>
            </a:r>
          </a:p>
          <a:p>
            <a:pPr marL="547688" indent="-411163" eaLnBrk="1" hangingPunct="1">
              <a:buFontTx/>
              <a:buNone/>
            </a:pPr>
            <a:r>
              <a:rPr lang="en-US" sz="2000" kern="0" dirty="0"/>
              <a:t>Turbines</a:t>
            </a:r>
          </a:p>
          <a:p>
            <a:pPr marL="547688" indent="-411163" eaLnBrk="1" hangingPunct="1">
              <a:buFontTx/>
              <a:buNone/>
            </a:pPr>
            <a:r>
              <a:rPr lang="en-US" sz="2000" kern="0" dirty="0"/>
              <a:t>Fans</a:t>
            </a:r>
          </a:p>
          <a:p>
            <a:pPr marL="547688" indent="-411163" eaLnBrk="1" hangingPunct="1">
              <a:buFontTx/>
              <a:buNone/>
            </a:pPr>
            <a:r>
              <a:rPr lang="en-US" sz="2000" kern="0" dirty="0"/>
              <a:t>Furnaces</a:t>
            </a:r>
          </a:p>
          <a:p>
            <a:pPr marL="547688" indent="-411163" eaLnBrk="1" hangingPunct="1">
              <a:buFontTx/>
              <a:buNone/>
            </a:pPr>
            <a:r>
              <a:rPr lang="en-US" sz="2000" kern="0" dirty="0"/>
              <a:t>Chillers</a:t>
            </a:r>
          </a:p>
          <a:p>
            <a:pPr marL="547688" indent="-411163" eaLnBrk="1" hangingPunct="1">
              <a:buFontTx/>
              <a:buNone/>
            </a:pPr>
            <a:r>
              <a:rPr lang="en-US" sz="2000" kern="0" dirty="0"/>
              <a:t>Elevators</a:t>
            </a:r>
          </a:p>
          <a:p>
            <a:pPr marL="547688" indent="-411163" eaLnBrk="1" hangingPunct="1">
              <a:buFontTx/>
              <a:buNone/>
            </a:pPr>
            <a:r>
              <a:rPr lang="en-US" sz="2000" kern="0" dirty="0"/>
              <a:t>Escalators</a:t>
            </a:r>
          </a:p>
          <a:p>
            <a:pPr marL="547688" indent="-411163" eaLnBrk="1" hangingPunct="1">
              <a:buFontTx/>
              <a:buNone/>
            </a:pPr>
            <a:endParaRPr lang="en-US" sz="2000" kern="0" dirty="0"/>
          </a:p>
        </p:txBody>
      </p:sp>
      <p:sp>
        <p:nvSpPr>
          <p:cNvPr id="12" name="Title 11"/>
          <p:cNvSpPr>
            <a:spLocks noGrp="1"/>
          </p:cNvSpPr>
          <p:nvPr>
            <p:ph type="title"/>
          </p:nvPr>
        </p:nvSpPr>
        <p:spPr/>
        <p:txBody>
          <a:bodyPr/>
          <a:lstStyle/>
          <a:p>
            <a:r>
              <a:rPr lang="en-US" dirty="0">
                <a:solidFill>
                  <a:schemeClr val="accent6"/>
                </a:solidFill>
              </a:rPr>
              <a:t>Mechanical Components</a:t>
            </a:r>
            <a:br>
              <a:rPr lang="en-US" dirty="0">
                <a:solidFill>
                  <a:schemeClr val="accent6"/>
                </a:solidFill>
              </a:rPr>
            </a:br>
            <a:r>
              <a:rPr lang="en-US" dirty="0">
                <a:solidFill>
                  <a:schemeClr val="accent6"/>
                </a:solidFill>
              </a:rPr>
              <a:t>(Table 13.6-1)</a:t>
            </a:r>
            <a:endParaRPr lang="en-US" dirty="0"/>
          </a:p>
        </p:txBody>
      </p:sp>
    </p:spTree>
    <p:extLst>
      <p:ext uri="{BB962C8B-B14F-4D97-AF65-F5344CB8AC3E}">
        <p14:creationId xmlns:p14="http://schemas.microsoft.com/office/powerpoint/2010/main" val="9396043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47</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pic>
        <p:nvPicPr>
          <p:cNvPr id="6" name="Picture 2" descr="Slide39.jpg                                                    000022C5Q-bert                         B4A63E14:&#10;&#10;A worker installing wiring above a suspended ceiling grid.&#10;"/>
          <p:cNvPicPr>
            <a:picLocks noChangeAspect="1" noChangeArrowheads="1"/>
          </p:cNvPicPr>
          <p:nvPr/>
        </p:nvPicPr>
        <p:blipFill>
          <a:blip r:embed="rId3" cstate="print"/>
          <a:srcRect/>
          <a:stretch>
            <a:fillRect/>
          </a:stretch>
        </p:blipFill>
        <p:spPr bwMode="auto">
          <a:xfrm>
            <a:off x="3276600" y="1981200"/>
            <a:ext cx="5715000" cy="3827463"/>
          </a:xfrm>
          <a:prstGeom prst="rect">
            <a:avLst/>
          </a:prstGeom>
          <a:noFill/>
          <a:ln w="9525">
            <a:noFill/>
            <a:miter lim="800000"/>
            <a:headEnd/>
            <a:tailEnd/>
          </a:ln>
        </p:spPr>
      </p:pic>
      <p:sp>
        <p:nvSpPr>
          <p:cNvPr id="5" name="Content Placeholder 2"/>
          <p:cNvSpPr txBox="1">
            <a:spLocks/>
          </p:cNvSpPr>
          <p:nvPr/>
        </p:nvSpPr>
        <p:spPr bwMode="auto">
          <a:xfrm>
            <a:off x="304800" y="1723231"/>
            <a:ext cx="80010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547688" indent="-411163" eaLnBrk="1" hangingPunct="1">
              <a:buFontTx/>
              <a:buNone/>
            </a:pPr>
            <a:r>
              <a:rPr lang="en-US" sz="2000" kern="0" dirty="0"/>
              <a:t>Conduits</a:t>
            </a:r>
          </a:p>
          <a:p>
            <a:pPr marL="547688" indent="-411163" eaLnBrk="1" hangingPunct="1">
              <a:buFontTx/>
              <a:buNone/>
            </a:pPr>
            <a:r>
              <a:rPr lang="en-US" sz="2000" kern="0" dirty="0"/>
              <a:t>Bus ducts</a:t>
            </a:r>
          </a:p>
          <a:p>
            <a:pPr marL="547688" indent="-411163" eaLnBrk="1" hangingPunct="1">
              <a:buFontTx/>
              <a:buNone/>
            </a:pPr>
            <a:r>
              <a:rPr lang="en-US" sz="2000" kern="0" dirty="0"/>
              <a:t>Cable trays</a:t>
            </a:r>
          </a:p>
          <a:p>
            <a:pPr marL="547688" indent="-411163" eaLnBrk="1" hangingPunct="1">
              <a:buFontTx/>
              <a:buNone/>
            </a:pPr>
            <a:r>
              <a:rPr lang="en-US" sz="2000" kern="0" dirty="0"/>
              <a:t>Lighting fixtures</a:t>
            </a:r>
          </a:p>
          <a:p>
            <a:pPr marL="547688" indent="-411163" eaLnBrk="1" hangingPunct="1">
              <a:buFontTx/>
              <a:buNone/>
            </a:pPr>
            <a:r>
              <a:rPr lang="en-US" sz="2000" kern="0" dirty="0"/>
              <a:t>Motors</a:t>
            </a:r>
          </a:p>
          <a:p>
            <a:pPr marL="547688" indent="-411163" eaLnBrk="1" hangingPunct="1">
              <a:buFontTx/>
              <a:buNone/>
            </a:pPr>
            <a:r>
              <a:rPr lang="en-US" sz="2000" kern="0" dirty="0"/>
              <a:t>Generators</a:t>
            </a:r>
          </a:p>
          <a:p>
            <a:pPr marL="547688" indent="-411163" eaLnBrk="1" hangingPunct="1">
              <a:buFontTx/>
              <a:buNone/>
            </a:pPr>
            <a:r>
              <a:rPr lang="en-US" sz="2000" kern="0" dirty="0"/>
              <a:t>Communication equip.</a:t>
            </a:r>
          </a:p>
          <a:p>
            <a:pPr marL="547688" indent="-411163" eaLnBrk="1" hangingPunct="1">
              <a:buFontTx/>
              <a:buNone/>
            </a:pPr>
            <a:r>
              <a:rPr lang="en-US" sz="2000" kern="0" dirty="0"/>
              <a:t>Inverters</a:t>
            </a:r>
          </a:p>
          <a:p>
            <a:pPr marL="547688" indent="-411163" eaLnBrk="1" hangingPunct="1">
              <a:buFontTx/>
              <a:buNone/>
            </a:pPr>
            <a:r>
              <a:rPr lang="en-US" sz="2000" kern="0" dirty="0"/>
              <a:t>Transformers</a:t>
            </a:r>
          </a:p>
          <a:p>
            <a:pPr marL="547688" indent="-411163" eaLnBrk="1" hangingPunct="1">
              <a:buFontTx/>
              <a:buNone/>
            </a:pPr>
            <a:r>
              <a:rPr lang="en-US" sz="2000" kern="0" dirty="0"/>
              <a:t>Motor control centers</a:t>
            </a:r>
          </a:p>
          <a:p>
            <a:pPr marL="547688" indent="-411163" eaLnBrk="1" hangingPunct="1">
              <a:buFontTx/>
              <a:buNone/>
            </a:pPr>
            <a:r>
              <a:rPr lang="en-US" sz="2000" kern="0" dirty="0"/>
              <a:t>Switch gear</a:t>
            </a:r>
          </a:p>
          <a:p>
            <a:pPr marL="547688" indent="-411163" eaLnBrk="1" hangingPunct="1">
              <a:buFontTx/>
              <a:buNone/>
            </a:pPr>
            <a:endParaRPr lang="en-US" sz="2000" kern="0" dirty="0"/>
          </a:p>
        </p:txBody>
      </p:sp>
      <p:sp>
        <p:nvSpPr>
          <p:cNvPr id="8" name="Title 7"/>
          <p:cNvSpPr>
            <a:spLocks noGrp="1"/>
          </p:cNvSpPr>
          <p:nvPr>
            <p:ph type="title"/>
          </p:nvPr>
        </p:nvSpPr>
        <p:spPr/>
        <p:txBody>
          <a:bodyPr/>
          <a:lstStyle/>
          <a:p>
            <a:r>
              <a:rPr lang="en-US" dirty="0">
                <a:solidFill>
                  <a:schemeClr val="accent6"/>
                </a:solidFill>
              </a:rPr>
              <a:t>Electrical Components</a:t>
            </a:r>
            <a:br>
              <a:rPr lang="en-US" dirty="0">
                <a:solidFill>
                  <a:schemeClr val="accent6"/>
                </a:solidFill>
              </a:rPr>
            </a:br>
            <a:r>
              <a:rPr lang="en-US" dirty="0">
                <a:solidFill>
                  <a:schemeClr val="accent6"/>
                </a:solidFill>
              </a:rPr>
              <a:t>(Table 13.6-1)</a:t>
            </a:r>
            <a:endParaRPr lang="en-US" dirty="0"/>
          </a:p>
        </p:txBody>
      </p:sp>
    </p:spTree>
    <p:extLst>
      <p:ext uri="{BB962C8B-B14F-4D97-AF65-F5344CB8AC3E}">
        <p14:creationId xmlns:p14="http://schemas.microsoft.com/office/powerpoint/2010/main" val="1648323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48</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Rectangle 3"/>
          <p:cNvSpPr txBox="1">
            <a:spLocks noChangeArrowheads="1"/>
          </p:cNvSpPr>
          <p:nvPr/>
        </p:nvSpPr>
        <p:spPr>
          <a:xfrm>
            <a:off x="661988" y="1604963"/>
            <a:ext cx="7772400" cy="4297362"/>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lnSpc>
                <a:spcPct val="90000"/>
              </a:lnSpc>
              <a:buFontTx/>
              <a:buNone/>
            </a:pPr>
            <a:r>
              <a:rPr lang="en-US" sz="2400" b="1" kern="0" dirty="0"/>
              <a:t>ASCE/SEI 7-10 Section 13.6:</a:t>
            </a:r>
          </a:p>
          <a:p>
            <a:pPr eaLnBrk="1" hangingPunct="1">
              <a:lnSpc>
                <a:spcPct val="90000"/>
              </a:lnSpc>
              <a:buFontTx/>
              <a:buNone/>
            </a:pPr>
            <a:endParaRPr lang="en-US" sz="2400" kern="0" dirty="0"/>
          </a:p>
          <a:p>
            <a:pPr marL="463550" indent="-463550" eaLnBrk="1" hangingPunct="1">
              <a:lnSpc>
                <a:spcPct val="90000"/>
              </a:lnSpc>
              <a:buClr>
                <a:srgbClr val="FF0000"/>
              </a:buClr>
            </a:pPr>
            <a:r>
              <a:rPr lang="en-US" sz="2400" kern="0" dirty="0"/>
              <a:t>Sprinkler systems – NFPA 13</a:t>
            </a:r>
          </a:p>
          <a:p>
            <a:pPr marL="463550" indent="-463550" eaLnBrk="1" hangingPunct="1">
              <a:lnSpc>
                <a:spcPct val="90000"/>
              </a:lnSpc>
              <a:buClr>
                <a:srgbClr val="FF0000"/>
              </a:buClr>
            </a:pPr>
            <a:r>
              <a:rPr lang="en-US" sz="2400" kern="0" dirty="0"/>
              <a:t>Escalators and Elevators – ASME A17.1 </a:t>
            </a:r>
          </a:p>
          <a:p>
            <a:pPr eaLnBrk="1" hangingPunct="1">
              <a:lnSpc>
                <a:spcPct val="90000"/>
              </a:lnSpc>
              <a:buClr>
                <a:srgbClr val="FF0000"/>
              </a:buClr>
            </a:pPr>
            <a:r>
              <a:rPr lang="en-US" sz="2400" kern="0" dirty="0"/>
              <a:t>  Vessels – ASME BPVC </a:t>
            </a:r>
          </a:p>
          <a:p>
            <a:pPr eaLnBrk="1" hangingPunct="1">
              <a:lnSpc>
                <a:spcPct val="90000"/>
              </a:lnSpc>
              <a:buClr>
                <a:srgbClr val="FF0000"/>
              </a:buClr>
            </a:pPr>
            <a:r>
              <a:rPr lang="en-US" sz="2400" kern="0" dirty="0"/>
              <a:t>  Piping – ASME B31</a:t>
            </a:r>
          </a:p>
          <a:p>
            <a:pPr eaLnBrk="1" hangingPunct="1">
              <a:lnSpc>
                <a:spcPct val="90000"/>
              </a:lnSpc>
              <a:buClr>
                <a:srgbClr val="FF0000"/>
              </a:buClr>
            </a:pPr>
            <a:r>
              <a:rPr lang="en-US" sz="2400" kern="0" dirty="0"/>
              <a:t>  Lighting fixtures – Prescriptive detail requirements</a:t>
            </a:r>
          </a:p>
          <a:p>
            <a:pPr eaLnBrk="1" hangingPunct="1">
              <a:lnSpc>
                <a:spcPct val="90000"/>
              </a:lnSpc>
              <a:buClr>
                <a:srgbClr val="FF0000"/>
              </a:buClr>
            </a:pPr>
            <a:r>
              <a:rPr lang="en-US" sz="2400" kern="0" dirty="0"/>
              <a:t>  Many specific prescriptive details for mechanical and</a:t>
            </a:r>
          </a:p>
          <a:p>
            <a:pPr eaLnBrk="1" hangingPunct="1">
              <a:lnSpc>
                <a:spcPct val="90000"/>
              </a:lnSpc>
              <a:buFontTx/>
              <a:buNone/>
            </a:pPr>
            <a:r>
              <a:rPr lang="en-US" sz="2400" kern="0" dirty="0"/>
              <a:t>	  electrical Equipment</a:t>
            </a:r>
          </a:p>
        </p:txBody>
      </p:sp>
      <p:sp>
        <p:nvSpPr>
          <p:cNvPr id="7" name="Title 6"/>
          <p:cNvSpPr>
            <a:spLocks noGrp="1"/>
          </p:cNvSpPr>
          <p:nvPr>
            <p:ph type="title"/>
          </p:nvPr>
        </p:nvSpPr>
        <p:spPr/>
        <p:txBody>
          <a:bodyPr/>
          <a:lstStyle/>
          <a:p>
            <a:r>
              <a:rPr lang="en-US" sz="2800" dirty="0">
                <a:solidFill>
                  <a:schemeClr val="accent6"/>
                </a:solidFill>
              </a:rPr>
              <a:t>Design and Detail Requirements for</a:t>
            </a:r>
            <a:br>
              <a:rPr lang="en-US" sz="2800" dirty="0">
                <a:solidFill>
                  <a:schemeClr val="accent6"/>
                </a:solidFill>
              </a:rPr>
            </a:br>
            <a:r>
              <a:rPr lang="en-US" sz="2800" dirty="0">
                <a:solidFill>
                  <a:schemeClr val="accent6"/>
                </a:solidFill>
              </a:rPr>
              <a:t>Mechanical and Electrical Equipment</a:t>
            </a:r>
            <a:endParaRPr lang="en-US" sz="2800" dirty="0"/>
          </a:p>
        </p:txBody>
      </p:sp>
    </p:spTree>
    <p:extLst>
      <p:ext uri="{BB962C8B-B14F-4D97-AF65-F5344CB8AC3E}">
        <p14:creationId xmlns:p14="http://schemas.microsoft.com/office/powerpoint/2010/main" val="11498620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49</a:t>
            </a:fld>
            <a:endParaRPr lang="en-US" dirty="0"/>
          </a:p>
        </p:txBody>
      </p:sp>
      <p:pic>
        <p:nvPicPr>
          <p:cNvPr id="3074" name="Picture 2" descr="Factory-built units that are transported to the site and assembled togethe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067300" y="2248147"/>
            <a:ext cx="3810000" cy="2032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half" idx="1"/>
          </p:nvPr>
        </p:nvSpPr>
        <p:spPr>
          <a:xfrm>
            <a:off x="286747" y="2116680"/>
            <a:ext cx="4747216" cy="3337427"/>
          </a:xfrm>
        </p:spPr>
        <p:txBody>
          <a:bodyPr/>
          <a:lstStyle/>
          <a:p>
            <a:r>
              <a:rPr lang="en-US" sz="2000" dirty="0"/>
              <a:t>ASCE/SEI 7-16 includes provisions for pre-manufactured modular mechanical and electrical systems.  </a:t>
            </a:r>
          </a:p>
          <a:p>
            <a:r>
              <a:rPr lang="en-US" sz="2000" dirty="0"/>
              <a:t>Design of the modular unit itself is covered in ASCE/SEI 7- 16 Chapter 15, Nonbuilding Structures,  </a:t>
            </a:r>
          </a:p>
          <a:p>
            <a:r>
              <a:rPr lang="en-US" sz="2000" dirty="0"/>
              <a:t>Nonstructural components in the modular unit are designed per Chapter 13.</a:t>
            </a:r>
          </a:p>
        </p:txBody>
      </p:sp>
      <p:sp>
        <p:nvSpPr>
          <p:cNvPr id="4" name="Title 3"/>
          <p:cNvSpPr>
            <a:spLocks noGrp="1"/>
          </p:cNvSpPr>
          <p:nvPr>
            <p:ph type="title"/>
          </p:nvPr>
        </p:nvSpPr>
        <p:spPr>
          <a:xfrm>
            <a:off x="704850" y="488416"/>
            <a:ext cx="7772400" cy="1143000"/>
          </a:xfrm>
        </p:spPr>
        <p:txBody>
          <a:bodyPr/>
          <a:lstStyle/>
          <a:p>
            <a:r>
              <a:rPr lang="en-US" dirty="0"/>
              <a:t>Pre-Manufactured Modular Mechanical and Electrical Systems </a:t>
            </a:r>
          </a:p>
        </p:txBody>
      </p:sp>
    </p:spTree>
    <p:extLst>
      <p:ext uri="{BB962C8B-B14F-4D97-AF65-F5344CB8AC3E}">
        <p14:creationId xmlns:p14="http://schemas.microsoft.com/office/powerpoint/2010/main" val="1900510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5</a:t>
            </a:fld>
            <a:endParaRPr lang="en-US" dirty="0"/>
          </a:p>
        </p:txBody>
      </p:sp>
      <p:pic>
        <p:nvPicPr>
          <p:cNvPr id="6146" name="Picture 2" descr="A damaged interior office space.&#1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538264" y="2053883"/>
            <a:ext cx="4235428" cy="257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sz="half" idx="1"/>
          </p:nvPr>
        </p:nvSpPr>
        <p:spPr/>
        <p:txBody>
          <a:bodyPr/>
          <a:lstStyle/>
          <a:p>
            <a:pPr lvl="0"/>
            <a:r>
              <a:rPr lang="en-US" sz="2400" dirty="0">
                <a:solidFill>
                  <a:srgbClr val="000000"/>
                </a:solidFill>
              </a:rPr>
              <a:t>Performance goals for nonstructural components are not explicitly defined</a:t>
            </a:r>
          </a:p>
          <a:p>
            <a:pPr lvl="0"/>
            <a:r>
              <a:rPr lang="en-US" sz="2400" dirty="0">
                <a:solidFill>
                  <a:srgbClr val="000000"/>
                </a:solidFill>
              </a:rPr>
              <a:t>ASCE/SEI</a:t>
            </a:r>
            <a:r>
              <a:rPr lang="en-US" sz="2400" i="1" dirty="0">
                <a:solidFill>
                  <a:srgbClr val="000000"/>
                </a:solidFill>
              </a:rPr>
              <a:t> </a:t>
            </a:r>
            <a:r>
              <a:rPr lang="en-US" sz="2400" dirty="0">
                <a:solidFill>
                  <a:srgbClr val="000000"/>
                </a:solidFill>
              </a:rPr>
              <a:t>7-10 commentary provides expectations of the anticipated behavior for non-critical components </a:t>
            </a:r>
            <a:endParaRPr lang="en-US" dirty="0"/>
          </a:p>
        </p:txBody>
      </p:sp>
      <p:sp>
        <p:nvSpPr>
          <p:cNvPr id="6" name="Title 5"/>
          <p:cNvSpPr>
            <a:spLocks noGrp="1"/>
          </p:cNvSpPr>
          <p:nvPr>
            <p:ph type="title"/>
          </p:nvPr>
        </p:nvSpPr>
        <p:spPr/>
        <p:txBody>
          <a:bodyPr/>
          <a:lstStyle/>
          <a:p>
            <a:r>
              <a:rPr lang="en-US" dirty="0"/>
              <a:t>Nonstructural Performance Goals</a:t>
            </a:r>
          </a:p>
        </p:txBody>
      </p:sp>
    </p:spTree>
    <p:extLst>
      <p:ext uri="{BB962C8B-B14F-4D97-AF65-F5344CB8AC3E}">
        <p14:creationId xmlns:p14="http://schemas.microsoft.com/office/powerpoint/2010/main" val="38002521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50</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Rectangle 2051"/>
          <p:cNvSpPr txBox="1">
            <a:spLocks noChangeArrowheads="1"/>
          </p:cNvSpPr>
          <p:nvPr/>
        </p:nvSpPr>
        <p:spPr>
          <a:xfrm>
            <a:off x="533400" y="1524000"/>
            <a:ext cx="7772400" cy="4114800"/>
          </a:xfrm>
          <a:prstGeom prst="rect">
            <a:avLst/>
          </a:prstGeom>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eaLnBrk="1" hangingPunct="1">
              <a:lnSpc>
                <a:spcPct val="90000"/>
              </a:lnSpc>
              <a:buClr>
                <a:srgbClr val="FF0000"/>
              </a:buClr>
            </a:pPr>
            <a:r>
              <a:rPr lang="en-US" sz="2000" kern="0" dirty="0"/>
              <a:t>In ASCE/SEI 7-10 Section 13.2.2  - Seismic qualification required in SDC C through F for :</a:t>
            </a:r>
          </a:p>
          <a:p>
            <a:pPr lvl="1" eaLnBrk="1" hangingPunct="1">
              <a:lnSpc>
                <a:spcPct val="90000"/>
              </a:lnSpc>
              <a:buClr>
                <a:srgbClr val="FF0000"/>
              </a:buClr>
            </a:pPr>
            <a:r>
              <a:rPr lang="en-US" sz="2000" kern="0" dirty="0"/>
              <a:t>Active mechanical and electrical equipment that are required to function following a DBE</a:t>
            </a:r>
          </a:p>
          <a:p>
            <a:pPr lvl="1" eaLnBrk="1" hangingPunct="1">
              <a:lnSpc>
                <a:spcPct val="90000"/>
              </a:lnSpc>
              <a:buClr>
                <a:srgbClr val="FF0000"/>
              </a:buClr>
            </a:pPr>
            <a:r>
              <a:rPr lang="en-US" sz="2000" kern="0" dirty="0"/>
              <a:t>Components containing hazardous contents</a:t>
            </a:r>
          </a:p>
          <a:p>
            <a:pPr eaLnBrk="1" hangingPunct="1">
              <a:lnSpc>
                <a:spcPct val="90000"/>
              </a:lnSpc>
              <a:buFontTx/>
              <a:buNone/>
            </a:pPr>
            <a:endParaRPr lang="en-US" sz="1050" kern="0" dirty="0"/>
          </a:p>
          <a:p>
            <a:pPr eaLnBrk="1" hangingPunct="1">
              <a:lnSpc>
                <a:spcPct val="90000"/>
              </a:lnSpc>
              <a:buClr>
                <a:srgbClr val="FF0000"/>
              </a:buClr>
            </a:pPr>
            <a:r>
              <a:rPr lang="en-US" sz="2000" kern="0" dirty="0"/>
              <a:t>Qualification to demonstrate functionality after being subject to a DBE to be determined by one of the following:</a:t>
            </a:r>
          </a:p>
          <a:p>
            <a:pPr lvl="1" eaLnBrk="1" hangingPunct="1">
              <a:lnSpc>
                <a:spcPct val="90000"/>
              </a:lnSpc>
              <a:buClr>
                <a:srgbClr val="FF0000"/>
              </a:buClr>
            </a:pPr>
            <a:r>
              <a:rPr lang="en-US" sz="2000" kern="0" dirty="0"/>
              <a:t>Shake table testing – ICC-ES AC-156</a:t>
            </a:r>
          </a:p>
          <a:p>
            <a:pPr lvl="1" eaLnBrk="1" hangingPunct="1">
              <a:lnSpc>
                <a:spcPct val="90000"/>
              </a:lnSpc>
              <a:buClr>
                <a:srgbClr val="FF0000"/>
              </a:buClr>
            </a:pPr>
            <a:r>
              <a:rPr lang="en-US" sz="2000" kern="0" dirty="0"/>
              <a:t>Experience Data</a:t>
            </a:r>
          </a:p>
          <a:p>
            <a:pPr lvl="1" eaLnBrk="1" hangingPunct="1">
              <a:lnSpc>
                <a:spcPct val="90000"/>
              </a:lnSpc>
              <a:buClr>
                <a:srgbClr val="FF0000"/>
              </a:buClr>
            </a:pPr>
            <a:r>
              <a:rPr lang="en-US" sz="2000" kern="0" dirty="0"/>
              <a:t>Analysis (extremely difficult for active equipment)</a:t>
            </a:r>
          </a:p>
          <a:p>
            <a:pPr eaLnBrk="1" hangingPunct="1">
              <a:lnSpc>
                <a:spcPct val="90000"/>
              </a:lnSpc>
              <a:buFontTx/>
              <a:buNone/>
            </a:pPr>
            <a:endParaRPr lang="en-US" sz="1050" kern="0" dirty="0"/>
          </a:p>
          <a:p>
            <a:pPr eaLnBrk="1" hangingPunct="1">
              <a:lnSpc>
                <a:spcPct val="90000"/>
              </a:lnSpc>
              <a:buClr>
                <a:srgbClr val="FF0000"/>
              </a:buClr>
            </a:pPr>
            <a:r>
              <a:rPr lang="en-US" sz="2000" kern="0" dirty="0"/>
              <a:t>Certification required by supplier indicating compliance</a:t>
            </a:r>
          </a:p>
          <a:p>
            <a:pPr eaLnBrk="1" hangingPunct="1">
              <a:lnSpc>
                <a:spcPct val="90000"/>
              </a:lnSpc>
            </a:pPr>
            <a:endParaRPr lang="en-US" sz="1800" kern="0" dirty="0"/>
          </a:p>
          <a:p>
            <a:pPr eaLnBrk="1" hangingPunct="1">
              <a:lnSpc>
                <a:spcPct val="90000"/>
              </a:lnSpc>
              <a:buFontTx/>
              <a:buNone/>
            </a:pPr>
            <a:r>
              <a:rPr lang="en-US" sz="1800" kern="0" dirty="0"/>
              <a:t>          </a:t>
            </a:r>
          </a:p>
          <a:p>
            <a:pPr eaLnBrk="1" hangingPunct="1">
              <a:lnSpc>
                <a:spcPct val="90000"/>
              </a:lnSpc>
              <a:buFontTx/>
              <a:buNone/>
            </a:pPr>
            <a:r>
              <a:rPr lang="en-US" sz="1800" kern="0" dirty="0"/>
              <a:t>         </a:t>
            </a:r>
          </a:p>
          <a:p>
            <a:pPr eaLnBrk="1" hangingPunct="1">
              <a:lnSpc>
                <a:spcPct val="90000"/>
              </a:lnSpc>
              <a:buFontTx/>
              <a:buNone/>
            </a:pPr>
            <a:r>
              <a:rPr lang="en-US" sz="1800" kern="0" dirty="0"/>
              <a:t>           </a:t>
            </a:r>
          </a:p>
        </p:txBody>
      </p:sp>
      <p:sp>
        <p:nvSpPr>
          <p:cNvPr id="6" name="Title 5"/>
          <p:cNvSpPr>
            <a:spLocks noGrp="1"/>
          </p:cNvSpPr>
          <p:nvPr>
            <p:ph type="title"/>
          </p:nvPr>
        </p:nvSpPr>
        <p:spPr/>
        <p:txBody>
          <a:bodyPr/>
          <a:lstStyle/>
          <a:p>
            <a:r>
              <a:rPr lang="en-US" sz="2800" dirty="0">
                <a:solidFill>
                  <a:schemeClr val="accent6"/>
                </a:solidFill>
              </a:rPr>
              <a:t>Special Certification Requirements for Certain Designated Seismic Systems (</a:t>
            </a:r>
            <a:r>
              <a:rPr lang="en-US" sz="2800" i="1" dirty="0" err="1">
                <a:solidFill>
                  <a:schemeClr val="accent6"/>
                </a:solidFill>
              </a:rPr>
              <a:t>I</a:t>
            </a:r>
            <a:r>
              <a:rPr lang="en-US" sz="2800" i="1" baseline="-25000" dirty="0" err="1">
                <a:solidFill>
                  <a:schemeClr val="accent6"/>
                </a:solidFill>
              </a:rPr>
              <a:t>p</a:t>
            </a:r>
            <a:r>
              <a:rPr lang="en-US" sz="2800" dirty="0">
                <a:solidFill>
                  <a:schemeClr val="accent6"/>
                </a:solidFill>
              </a:rPr>
              <a:t>=1.5)</a:t>
            </a:r>
            <a:endParaRPr lang="en-US" sz="2800" dirty="0"/>
          </a:p>
        </p:txBody>
      </p:sp>
    </p:spTree>
    <p:extLst>
      <p:ext uri="{BB962C8B-B14F-4D97-AF65-F5344CB8AC3E}">
        <p14:creationId xmlns:p14="http://schemas.microsoft.com/office/powerpoint/2010/main" val="4828742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51</a:t>
            </a:fld>
            <a:endParaRPr lang="en-US" dirty="0"/>
          </a:p>
        </p:txBody>
      </p:sp>
      <p:sp>
        <p:nvSpPr>
          <p:cNvPr id="5" name="Content Placeholder 4"/>
          <p:cNvSpPr>
            <a:spLocks noGrp="1"/>
          </p:cNvSpPr>
          <p:nvPr>
            <p:ph idx="1"/>
          </p:nvPr>
        </p:nvSpPr>
        <p:spPr/>
        <p:txBody>
          <a:bodyPr/>
          <a:lstStyle/>
          <a:p>
            <a:r>
              <a:rPr lang="en-US" dirty="0"/>
              <a:t>The conditions where seismic bracing may be omitted from distribution systems such as pipe, conduit, and ductwork have been revised and expanded in ASCE/SEI 7-16</a:t>
            </a:r>
          </a:p>
          <a:p>
            <a:r>
              <a:rPr lang="en-US" dirty="0"/>
              <a:t>The bracing exemptions are now based on the weight of the components carried and the length and diameter of the hanger rods</a:t>
            </a:r>
          </a:p>
          <a:p>
            <a:r>
              <a:rPr lang="en-US" dirty="0"/>
              <a:t>The provisions apply to both single rods and trapeze assemblies </a:t>
            </a:r>
          </a:p>
        </p:txBody>
      </p:sp>
      <p:sp>
        <p:nvSpPr>
          <p:cNvPr id="4" name="Title 3"/>
          <p:cNvSpPr>
            <a:spLocks noGrp="1"/>
          </p:cNvSpPr>
          <p:nvPr>
            <p:ph type="title"/>
          </p:nvPr>
        </p:nvSpPr>
        <p:spPr/>
        <p:txBody>
          <a:bodyPr/>
          <a:lstStyle/>
          <a:p>
            <a:r>
              <a:rPr lang="en-US" dirty="0"/>
              <a:t>Unbraced Distribution Systems</a:t>
            </a:r>
          </a:p>
        </p:txBody>
      </p:sp>
    </p:spTree>
    <p:extLst>
      <p:ext uri="{BB962C8B-B14F-4D97-AF65-F5344CB8AC3E}">
        <p14:creationId xmlns:p14="http://schemas.microsoft.com/office/powerpoint/2010/main" val="29584541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52</a:t>
            </a:fld>
            <a:endParaRPr lang="en-US" dirty="0"/>
          </a:p>
        </p:txBody>
      </p:sp>
      <p:sp>
        <p:nvSpPr>
          <p:cNvPr id="3" name="Content Placeholder 2"/>
          <p:cNvSpPr>
            <a:spLocks noGrp="1"/>
          </p:cNvSpPr>
          <p:nvPr>
            <p:ph idx="1"/>
          </p:nvPr>
        </p:nvSpPr>
        <p:spPr/>
        <p:txBody>
          <a:bodyPr/>
          <a:lstStyle/>
          <a:p>
            <a:r>
              <a:rPr lang="en-US" sz="2400" dirty="0"/>
              <a:t>Bracing for distribution systems may be omitted where: </a:t>
            </a:r>
          </a:p>
          <a:p>
            <a:r>
              <a:rPr lang="en-US" sz="2400" i="1" dirty="0"/>
              <a:t>I</a:t>
            </a:r>
            <a:r>
              <a:rPr lang="en-US" sz="2400" i="1" baseline="-25000" dirty="0"/>
              <a:t>p</a:t>
            </a:r>
            <a:r>
              <a:rPr lang="en-US" sz="2400" dirty="0"/>
              <a:t> = 1.0, and </a:t>
            </a:r>
          </a:p>
          <a:p>
            <a:r>
              <a:rPr lang="en-US" sz="2400" dirty="0"/>
              <a:t>Flexible connections are provided between the distribution system and associated components to accommodate the relative displacement, and</a:t>
            </a:r>
          </a:p>
          <a:p>
            <a:r>
              <a:rPr lang="en-US" sz="2400" dirty="0"/>
              <a:t>The distribution system is positively attached to the structure, and</a:t>
            </a:r>
          </a:p>
          <a:p>
            <a:r>
              <a:rPr lang="en-US" sz="2400" dirty="0"/>
              <a:t>Load and geometry criteria are met.</a:t>
            </a:r>
          </a:p>
        </p:txBody>
      </p:sp>
      <p:sp>
        <p:nvSpPr>
          <p:cNvPr id="2" name="Title 1"/>
          <p:cNvSpPr>
            <a:spLocks noGrp="1"/>
          </p:cNvSpPr>
          <p:nvPr>
            <p:ph type="title"/>
          </p:nvPr>
        </p:nvSpPr>
        <p:spPr/>
        <p:txBody>
          <a:bodyPr/>
          <a:lstStyle/>
          <a:p>
            <a:r>
              <a:rPr lang="en-US" dirty="0"/>
              <a:t>Unbraced Distribution Systems </a:t>
            </a:r>
          </a:p>
        </p:txBody>
      </p:sp>
    </p:spTree>
    <p:extLst>
      <p:ext uri="{BB962C8B-B14F-4D97-AF65-F5344CB8AC3E}">
        <p14:creationId xmlns:p14="http://schemas.microsoft.com/office/powerpoint/2010/main" val="39475249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53</a:t>
            </a:fld>
            <a:endParaRPr lang="en-US" dirty="0"/>
          </a:p>
        </p:txBody>
      </p:sp>
      <p:sp>
        <p:nvSpPr>
          <p:cNvPr id="3" name="Content Placeholder 2"/>
          <p:cNvSpPr>
            <a:spLocks noGrp="1"/>
          </p:cNvSpPr>
          <p:nvPr>
            <p:ph idx="1"/>
          </p:nvPr>
        </p:nvSpPr>
        <p:spPr/>
        <p:txBody>
          <a:bodyPr/>
          <a:lstStyle/>
          <a:p>
            <a:r>
              <a:rPr lang="en-US" sz="2400" dirty="0"/>
              <a:t>To meet the geometry criteria, one of the following must apply:</a:t>
            </a:r>
          </a:p>
          <a:p>
            <a:pPr lvl="1"/>
            <a:r>
              <a:rPr lang="en-US" sz="2000" dirty="0"/>
              <a:t>The distribution system(s) are supported by trapeze assemblies with 3/8-in. diameter rod hangers, length not exceeding 12 in. from the support point to the connection at the supporting structure support the system, and maximum load on any single trapeze is 100 lb or less</a:t>
            </a:r>
          </a:p>
          <a:p>
            <a:pPr lvl="1"/>
            <a:r>
              <a:rPr lang="en-US" sz="2000" dirty="0"/>
              <a:t>Distribution system is supported by individual rod hangers 3/8-in. or 1/2 in. diameter, each rod is 12 in. or less in length, and the total weight supported by any single rod is 50 lb or less  </a:t>
            </a:r>
          </a:p>
        </p:txBody>
      </p:sp>
      <p:sp>
        <p:nvSpPr>
          <p:cNvPr id="2" name="Title 1"/>
          <p:cNvSpPr>
            <a:spLocks noGrp="1"/>
          </p:cNvSpPr>
          <p:nvPr>
            <p:ph type="title"/>
          </p:nvPr>
        </p:nvSpPr>
        <p:spPr/>
        <p:txBody>
          <a:bodyPr/>
          <a:lstStyle/>
          <a:p>
            <a:r>
              <a:rPr lang="en-US" dirty="0"/>
              <a:t>Unbraced Distribution Systems  </a:t>
            </a:r>
          </a:p>
        </p:txBody>
      </p:sp>
    </p:spTree>
    <p:extLst>
      <p:ext uri="{BB962C8B-B14F-4D97-AF65-F5344CB8AC3E}">
        <p14:creationId xmlns:p14="http://schemas.microsoft.com/office/powerpoint/2010/main" val="7733430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54</a:t>
            </a:fld>
            <a:endParaRPr lang="en-US" dirty="0"/>
          </a:p>
        </p:txBody>
      </p:sp>
      <p:sp>
        <p:nvSpPr>
          <p:cNvPr id="3" name="Content Placeholder 2"/>
          <p:cNvSpPr>
            <a:spLocks noGrp="1"/>
          </p:cNvSpPr>
          <p:nvPr>
            <p:ph idx="1"/>
          </p:nvPr>
        </p:nvSpPr>
        <p:spPr/>
        <p:txBody>
          <a:bodyPr/>
          <a:lstStyle/>
          <a:p>
            <a:r>
              <a:rPr lang="en-US" sz="2400" dirty="0"/>
              <a:t>Additional geometry criteria options:</a:t>
            </a:r>
          </a:p>
          <a:p>
            <a:pPr lvl="1"/>
            <a:r>
              <a:rPr lang="en-US" sz="2000" dirty="0"/>
              <a:t>The distribution system(s) are supported by trapeze assemblies with 1/2-in. diameter rod hangers, length not exceeding 12 in. from the support point to the connection at the supporting structure support the system, and maximum load on any single trapeze is 200 lb or less</a:t>
            </a:r>
          </a:p>
          <a:p>
            <a:pPr lvl="1"/>
            <a:r>
              <a:rPr lang="en-US" sz="2000" dirty="0"/>
              <a:t>The distribution system(s) are supported by trapeze assemblies with 1/2-in. diameter rod hangers, length not exceeding 24 in. from the support point to the connection at the supporting structure support the system, and maximum load on any single trapeze is 100 lb or less</a:t>
            </a:r>
          </a:p>
        </p:txBody>
      </p:sp>
      <p:sp>
        <p:nvSpPr>
          <p:cNvPr id="2" name="Title 1"/>
          <p:cNvSpPr>
            <a:spLocks noGrp="1"/>
          </p:cNvSpPr>
          <p:nvPr>
            <p:ph type="title"/>
          </p:nvPr>
        </p:nvSpPr>
        <p:spPr/>
        <p:txBody>
          <a:bodyPr/>
          <a:lstStyle/>
          <a:p>
            <a:r>
              <a:rPr lang="en-US" dirty="0"/>
              <a:t>Unbraced Distribution Systems   </a:t>
            </a:r>
          </a:p>
        </p:txBody>
      </p:sp>
    </p:spTree>
    <p:extLst>
      <p:ext uri="{BB962C8B-B14F-4D97-AF65-F5344CB8AC3E}">
        <p14:creationId xmlns:p14="http://schemas.microsoft.com/office/powerpoint/2010/main" val="5593564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r>
              <a:rPr lang="en-US" dirty="0"/>
              <a:t>Nonstructural 18 - </a:t>
            </a:r>
            <a:fld id="{1FE23C39-18BA-4A43-A615-422B76851C41}" type="slidenum">
              <a:rPr lang="en-US" smtClean="0"/>
              <a:pPr>
                <a:defRPr/>
              </a:pPr>
              <a:t>55</a:t>
            </a:fld>
            <a:endParaRPr lang="en-US" dirty="0"/>
          </a:p>
        </p:txBody>
      </p:sp>
      <p:sp>
        <p:nvSpPr>
          <p:cNvPr id="2" name="Footer Placeholder 1"/>
          <p:cNvSpPr>
            <a:spLocks noGrp="1"/>
          </p:cNvSpPr>
          <p:nvPr>
            <p:ph type="ftr" sz="quarter" idx="10"/>
          </p:nvPr>
        </p:nvSpPr>
        <p:spPr/>
        <p:txBody>
          <a:bodyPr/>
          <a:lstStyle/>
          <a:p>
            <a:pPr>
              <a:defRPr/>
            </a:pPr>
            <a:r>
              <a:rPr lang="en-US" dirty="0"/>
              <a:t>Instructional Material Complementing FEMA 1051, Design Examples</a:t>
            </a:r>
            <a:endParaRPr lang="en-US" i="1" dirty="0"/>
          </a:p>
        </p:txBody>
      </p:sp>
      <p:pic>
        <p:nvPicPr>
          <p:cNvPr id="5" name="Picture 2" descr="http://www.servitokss.com/wp-content/uploads/2009/07/man_question_mark.jpg&#10;&#10;person sitting on green question ma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1447800"/>
            <a:ext cx="3048000" cy="3825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5"/>
          <p:cNvSpPr>
            <a:spLocks noGrp="1"/>
          </p:cNvSpPr>
          <p:nvPr>
            <p:ph type="title"/>
          </p:nvPr>
        </p:nvSpPr>
        <p:spPr/>
        <p:txBody>
          <a:bodyPr/>
          <a:lstStyle/>
          <a:p>
            <a:r>
              <a:rPr lang="en-US" dirty="0">
                <a:solidFill>
                  <a:schemeClr val="accent6"/>
                </a:solidFill>
              </a:rPr>
              <a:t>Questions?</a:t>
            </a:r>
            <a:endParaRPr lang="en-US" dirty="0"/>
          </a:p>
        </p:txBody>
      </p:sp>
    </p:spTree>
    <p:extLst>
      <p:ext uri="{BB962C8B-B14F-4D97-AF65-F5344CB8AC3E}">
        <p14:creationId xmlns:p14="http://schemas.microsoft.com/office/powerpoint/2010/main" val="36125168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2" name="Title 1"/>
          <p:cNvSpPr>
            <a:spLocks noGrp="1"/>
          </p:cNvSpPr>
          <p:nvPr>
            <p:ph type="title"/>
          </p:nvPr>
        </p:nvSpPr>
        <p:spPr/>
        <p:txBody>
          <a:bodyPr/>
          <a:lstStyle/>
          <a:p>
            <a:r>
              <a:rPr lang="en-US" dirty="0"/>
              <a:t>DISCLAIMER</a:t>
            </a:r>
          </a:p>
        </p:txBody>
      </p:sp>
    </p:spTree>
    <p:extLst>
      <p:ext uri="{BB962C8B-B14F-4D97-AF65-F5344CB8AC3E}">
        <p14:creationId xmlns:p14="http://schemas.microsoft.com/office/powerpoint/2010/main" val="2680293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Slide Number Placeholder 5"/>
          <p:cNvSpPr>
            <a:spLocks noGrp="1"/>
          </p:cNvSpPr>
          <p:nvPr>
            <p:ph type="sldNum" sz="quarter" idx="11"/>
          </p:nvPr>
        </p:nvSpPr>
        <p:spPr/>
        <p:txBody>
          <a:bodyPr/>
          <a:lstStyle/>
          <a:p>
            <a:pPr>
              <a:defRPr/>
            </a:pPr>
            <a:r>
              <a:rPr lang="en-US" dirty="0"/>
              <a:t>Nonstructural 18 - </a:t>
            </a:r>
            <a:fld id="{22E29492-E087-4344-883A-625E40CB6043}" type="slidenum">
              <a:rPr lang="en-US" smtClean="0"/>
              <a:pPr>
                <a:defRPr/>
              </a:pPr>
              <a:t>6</a:t>
            </a:fld>
            <a:endParaRPr lang="en-US" dirty="0"/>
          </a:p>
        </p:txBody>
      </p:sp>
      <p:sp>
        <p:nvSpPr>
          <p:cNvPr id="8" name="Content Placeholder 7"/>
          <p:cNvSpPr>
            <a:spLocks noGrp="1"/>
          </p:cNvSpPr>
          <p:nvPr>
            <p:ph idx="1"/>
          </p:nvPr>
        </p:nvSpPr>
        <p:spPr/>
        <p:txBody>
          <a:bodyPr/>
          <a:lstStyle/>
          <a:p>
            <a:r>
              <a:rPr lang="en-US" dirty="0"/>
              <a:t>ASCE/SEI 7-10 Performance expectations for non-critical component performance for three levels of ground shaking</a:t>
            </a:r>
          </a:p>
          <a:p>
            <a:pPr lvl="1"/>
            <a:r>
              <a:rPr lang="en-US" sz="2400" dirty="0"/>
              <a:t>Minor earthquake ground motions—minimal damage not likely to affect functionality;</a:t>
            </a:r>
          </a:p>
          <a:p>
            <a:pPr lvl="1"/>
            <a:r>
              <a:rPr lang="en-US" sz="2400" dirty="0"/>
              <a:t>Moderate earthquake ground motions—some damage that may affect functionality; and</a:t>
            </a:r>
          </a:p>
          <a:p>
            <a:pPr lvl="1"/>
            <a:r>
              <a:rPr lang="en-US" sz="2400" dirty="0"/>
              <a:t>Design Earthquake ground motions—major damage but significant falling hazards are avoided; likely loss of functionality</a:t>
            </a:r>
          </a:p>
          <a:p>
            <a:endParaRPr lang="en-US" sz="2400" dirty="0"/>
          </a:p>
        </p:txBody>
      </p:sp>
      <p:sp>
        <p:nvSpPr>
          <p:cNvPr id="7" name="Title 6"/>
          <p:cNvSpPr>
            <a:spLocks noGrp="1"/>
          </p:cNvSpPr>
          <p:nvPr>
            <p:ph type="title"/>
          </p:nvPr>
        </p:nvSpPr>
        <p:spPr/>
        <p:txBody>
          <a:bodyPr/>
          <a:lstStyle/>
          <a:p>
            <a:r>
              <a:rPr lang="en-US" dirty="0"/>
              <a:t>Performance Expectations</a:t>
            </a:r>
          </a:p>
        </p:txBody>
      </p:sp>
    </p:spTree>
    <p:extLst>
      <p:ext uri="{BB962C8B-B14F-4D97-AF65-F5344CB8AC3E}">
        <p14:creationId xmlns:p14="http://schemas.microsoft.com/office/powerpoint/2010/main" val="919952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7</a:t>
            </a:fld>
            <a:endParaRPr lang="en-US" dirty="0"/>
          </a:p>
        </p:txBody>
      </p:sp>
      <p:sp>
        <p:nvSpPr>
          <p:cNvPr id="3" name="Content Placeholder 2"/>
          <p:cNvSpPr>
            <a:spLocks noGrp="1"/>
          </p:cNvSpPr>
          <p:nvPr>
            <p:ph idx="1"/>
          </p:nvPr>
        </p:nvSpPr>
        <p:spPr/>
        <p:txBody>
          <a:bodyPr/>
          <a:lstStyle/>
          <a:p>
            <a:r>
              <a:rPr lang="en-US" dirty="0"/>
              <a:t>For nonessential components the design provisions focus on reducing the risk to life safety</a:t>
            </a:r>
          </a:p>
          <a:p>
            <a:r>
              <a:rPr lang="en-US" dirty="0"/>
              <a:t>In some cases the provisions protect functionality and limit economic losses</a:t>
            </a:r>
          </a:p>
          <a:p>
            <a:pPr lvl="1"/>
            <a:r>
              <a:rPr lang="en-US" sz="2400" dirty="0"/>
              <a:t>Non-critical equipment in mechanical rooms unlikely to topple still requires anchorage although they pose minimal risk to life safety  </a:t>
            </a:r>
          </a:p>
          <a:p>
            <a:pPr lvl="1"/>
            <a:r>
              <a:rPr lang="en-US" sz="2400" dirty="0"/>
              <a:t>The flexible connections between unbraced piping and non-critical equipment serve mainly to reduce the likelihood of leakage</a:t>
            </a:r>
          </a:p>
        </p:txBody>
      </p:sp>
      <p:sp>
        <p:nvSpPr>
          <p:cNvPr id="2" name="Title 1"/>
          <p:cNvSpPr>
            <a:spLocks noGrp="1"/>
          </p:cNvSpPr>
          <p:nvPr>
            <p:ph type="title"/>
          </p:nvPr>
        </p:nvSpPr>
        <p:spPr/>
        <p:txBody>
          <a:bodyPr/>
          <a:lstStyle/>
          <a:p>
            <a:r>
              <a:rPr lang="en-US" dirty="0"/>
              <a:t>Function and Economic Loss</a:t>
            </a:r>
          </a:p>
        </p:txBody>
      </p:sp>
    </p:spTree>
    <p:extLst>
      <p:ext uri="{BB962C8B-B14F-4D97-AF65-F5344CB8AC3E}">
        <p14:creationId xmlns:p14="http://schemas.microsoft.com/office/powerpoint/2010/main" val="3217744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8</a:t>
            </a:fld>
            <a:endParaRPr lang="en-US" dirty="0"/>
          </a:p>
        </p:txBody>
      </p:sp>
      <p:graphicFrame>
        <p:nvGraphicFramePr>
          <p:cNvPr id="6" name="Content Placeholder 5" descr="ASCE/SEI 7-10 Chapter 13&#10;Organization"/>
          <p:cNvGraphicFramePr>
            <a:graphicFrameLocks noGrp="1"/>
          </p:cNvGraphicFramePr>
          <p:nvPr>
            <p:ph idx="1"/>
            <p:extLst>
              <p:ext uri="{D42A27DB-BD31-4B8C-83A1-F6EECF244321}">
                <p14:modId xmlns:p14="http://schemas.microsoft.com/office/powerpoint/2010/main" val="1222524355"/>
              </p:ext>
            </p:extLst>
          </p:nvPr>
        </p:nvGraphicFramePr>
        <p:xfrm>
          <a:off x="878556" y="2086226"/>
          <a:ext cx="7315200" cy="2865120"/>
        </p:xfrm>
        <a:graphic>
          <a:graphicData uri="http://schemas.openxmlformats.org/drawingml/2006/table">
            <a:tbl>
              <a:tblPr firstRow="1" bandRow="1">
                <a:tableStyleId>{5940675A-B579-460E-94D1-54222C63F5DA}</a:tableStyleId>
              </a:tblPr>
              <a:tblGrid>
                <a:gridCol w="1905000">
                  <a:extLst>
                    <a:ext uri="{9D8B030D-6E8A-4147-A177-3AD203B41FA5}">
                      <a16:colId xmlns:a16="http://schemas.microsoft.com/office/drawing/2014/main" val="20000"/>
                    </a:ext>
                  </a:extLst>
                </a:gridCol>
                <a:gridCol w="5410200">
                  <a:extLst>
                    <a:ext uri="{9D8B030D-6E8A-4147-A177-3AD203B41FA5}">
                      <a16:colId xmlns:a16="http://schemas.microsoft.com/office/drawing/2014/main" val="20001"/>
                    </a:ext>
                  </a:extLst>
                </a:gridCol>
              </a:tblGrid>
              <a:tr h="370840">
                <a:tc>
                  <a:txBody>
                    <a:bodyPr/>
                    <a:lstStyle/>
                    <a:p>
                      <a:r>
                        <a:rPr lang="en-US" b="1" dirty="0"/>
                        <a:t>ASCE/SEI 7-10 Section</a:t>
                      </a:r>
                    </a:p>
                  </a:txBody>
                  <a:tcPr anchor="ctr"/>
                </a:tc>
                <a:tc>
                  <a:txBody>
                    <a:bodyPr/>
                    <a:lstStyle/>
                    <a:p>
                      <a:r>
                        <a:rPr lang="en-US" b="1" dirty="0"/>
                        <a:t>Title</a:t>
                      </a:r>
                    </a:p>
                  </a:txBody>
                  <a:tcPr anchor="ctr"/>
                </a:tc>
                <a:extLst>
                  <a:ext uri="{0D108BD9-81ED-4DB2-BD59-A6C34878D82A}">
                    <a16:rowId xmlns:a16="http://schemas.microsoft.com/office/drawing/2014/main" val="10000"/>
                  </a:ext>
                </a:extLst>
              </a:tr>
              <a:tr h="370840">
                <a:tc>
                  <a:txBody>
                    <a:bodyPr/>
                    <a:lstStyle/>
                    <a:p>
                      <a:r>
                        <a:rPr lang="en-US" dirty="0"/>
                        <a:t>13.1</a:t>
                      </a:r>
                    </a:p>
                  </a:txBody>
                  <a:tcPr anchor="ctr"/>
                </a:tc>
                <a:tc>
                  <a:txBody>
                    <a:bodyPr/>
                    <a:lstStyle/>
                    <a:p>
                      <a:r>
                        <a:rPr lang="en-US" dirty="0"/>
                        <a:t>General</a:t>
                      </a:r>
                    </a:p>
                  </a:txBody>
                  <a:tcPr anchor="ctr"/>
                </a:tc>
                <a:extLst>
                  <a:ext uri="{0D108BD9-81ED-4DB2-BD59-A6C34878D82A}">
                    <a16:rowId xmlns:a16="http://schemas.microsoft.com/office/drawing/2014/main" val="10001"/>
                  </a:ext>
                </a:extLst>
              </a:tr>
              <a:tr h="370840">
                <a:tc>
                  <a:txBody>
                    <a:bodyPr/>
                    <a:lstStyle/>
                    <a:p>
                      <a:r>
                        <a:rPr lang="en-US" dirty="0"/>
                        <a:t>13.2</a:t>
                      </a:r>
                    </a:p>
                  </a:txBody>
                  <a:tcPr anchor="ctr"/>
                </a:tc>
                <a:tc>
                  <a:txBody>
                    <a:bodyPr/>
                    <a:lstStyle/>
                    <a:p>
                      <a:r>
                        <a:rPr lang="en-US" dirty="0"/>
                        <a:t>General</a:t>
                      </a:r>
                      <a:r>
                        <a:rPr lang="en-US" baseline="0" dirty="0"/>
                        <a:t> Design Requirements</a:t>
                      </a:r>
                      <a:endParaRPr lang="en-US" dirty="0"/>
                    </a:p>
                  </a:txBody>
                  <a:tcPr anchor="ctr"/>
                </a:tc>
                <a:extLst>
                  <a:ext uri="{0D108BD9-81ED-4DB2-BD59-A6C34878D82A}">
                    <a16:rowId xmlns:a16="http://schemas.microsoft.com/office/drawing/2014/main" val="10002"/>
                  </a:ext>
                </a:extLst>
              </a:tr>
              <a:tr h="370840">
                <a:tc>
                  <a:txBody>
                    <a:bodyPr/>
                    <a:lstStyle/>
                    <a:p>
                      <a:r>
                        <a:rPr lang="en-US" dirty="0"/>
                        <a:t>13.3</a:t>
                      </a:r>
                    </a:p>
                  </a:txBody>
                  <a:tcPr anchor="ctr"/>
                </a:tc>
                <a:tc>
                  <a:txBody>
                    <a:bodyPr/>
                    <a:lstStyle/>
                    <a:p>
                      <a:r>
                        <a:rPr lang="en-US" dirty="0"/>
                        <a:t>Seismic Demands</a:t>
                      </a:r>
                      <a:r>
                        <a:rPr lang="en-US" baseline="0" dirty="0"/>
                        <a:t> on Nonstructural Components</a:t>
                      </a:r>
                      <a:endParaRPr lang="en-US" dirty="0"/>
                    </a:p>
                  </a:txBody>
                  <a:tcPr anchor="ctr"/>
                </a:tc>
                <a:extLst>
                  <a:ext uri="{0D108BD9-81ED-4DB2-BD59-A6C34878D82A}">
                    <a16:rowId xmlns:a16="http://schemas.microsoft.com/office/drawing/2014/main" val="10003"/>
                  </a:ext>
                </a:extLst>
              </a:tr>
              <a:tr h="370840">
                <a:tc>
                  <a:txBody>
                    <a:bodyPr/>
                    <a:lstStyle/>
                    <a:p>
                      <a:r>
                        <a:rPr lang="en-US" dirty="0"/>
                        <a:t>13.4</a:t>
                      </a:r>
                    </a:p>
                  </a:txBody>
                  <a:tcPr anchor="ctr"/>
                </a:tc>
                <a:tc>
                  <a:txBody>
                    <a:bodyPr/>
                    <a:lstStyle/>
                    <a:p>
                      <a:r>
                        <a:rPr lang="en-US" dirty="0"/>
                        <a:t>Nonstructural Component Anchorage</a:t>
                      </a:r>
                    </a:p>
                  </a:txBody>
                  <a:tcPr anchor="ctr"/>
                </a:tc>
                <a:extLst>
                  <a:ext uri="{0D108BD9-81ED-4DB2-BD59-A6C34878D82A}">
                    <a16:rowId xmlns:a16="http://schemas.microsoft.com/office/drawing/2014/main" val="10004"/>
                  </a:ext>
                </a:extLst>
              </a:tr>
              <a:tr h="370840">
                <a:tc>
                  <a:txBody>
                    <a:bodyPr/>
                    <a:lstStyle/>
                    <a:p>
                      <a:r>
                        <a:rPr lang="en-US" dirty="0"/>
                        <a:t>13.5</a:t>
                      </a:r>
                    </a:p>
                  </a:txBody>
                  <a:tcPr anchor="ctr"/>
                </a:tc>
                <a:tc>
                  <a:txBody>
                    <a:bodyPr/>
                    <a:lstStyle/>
                    <a:p>
                      <a:r>
                        <a:rPr lang="en-US" dirty="0"/>
                        <a:t>Architectural Component</a:t>
                      </a:r>
                    </a:p>
                  </a:txBody>
                  <a:tcPr anchor="ctr"/>
                </a:tc>
                <a:extLst>
                  <a:ext uri="{0D108BD9-81ED-4DB2-BD59-A6C34878D82A}">
                    <a16:rowId xmlns:a16="http://schemas.microsoft.com/office/drawing/2014/main" val="10005"/>
                  </a:ext>
                </a:extLst>
              </a:tr>
              <a:tr h="370840">
                <a:tc>
                  <a:txBody>
                    <a:bodyPr/>
                    <a:lstStyle/>
                    <a:p>
                      <a:r>
                        <a:rPr lang="en-US" dirty="0"/>
                        <a:t>13.6</a:t>
                      </a:r>
                    </a:p>
                  </a:txBody>
                  <a:tcPr anchor="ctr"/>
                </a:tc>
                <a:tc>
                  <a:txBody>
                    <a:bodyPr/>
                    <a:lstStyle/>
                    <a:p>
                      <a:r>
                        <a:rPr lang="en-US" dirty="0"/>
                        <a:t>Mechanical and Electrical Components</a:t>
                      </a:r>
                    </a:p>
                  </a:txBody>
                  <a:tcPr anchor="ctr"/>
                </a:tc>
                <a:extLst>
                  <a:ext uri="{0D108BD9-81ED-4DB2-BD59-A6C34878D82A}">
                    <a16:rowId xmlns:a16="http://schemas.microsoft.com/office/drawing/2014/main" val="10006"/>
                  </a:ext>
                </a:extLst>
              </a:tr>
            </a:tbl>
          </a:graphicData>
        </a:graphic>
      </p:graphicFrame>
      <p:sp>
        <p:nvSpPr>
          <p:cNvPr id="2" name="Title 1" descr="ASCE/SEI 7-10 Chapter 13&#10;Organization"/>
          <p:cNvSpPr>
            <a:spLocks noGrp="1"/>
          </p:cNvSpPr>
          <p:nvPr>
            <p:ph type="title"/>
          </p:nvPr>
        </p:nvSpPr>
        <p:spPr/>
        <p:txBody>
          <a:bodyPr/>
          <a:lstStyle/>
          <a:p>
            <a:r>
              <a:rPr lang="en-US" dirty="0">
                <a:solidFill>
                  <a:schemeClr val="accent6"/>
                </a:solidFill>
              </a:rPr>
              <a:t>ASCE/SEI 7-10 Chapter 13</a:t>
            </a:r>
            <a:br>
              <a:rPr lang="en-US" dirty="0">
                <a:solidFill>
                  <a:schemeClr val="accent6"/>
                </a:solidFill>
              </a:rPr>
            </a:br>
            <a:r>
              <a:rPr lang="en-US" dirty="0">
                <a:solidFill>
                  <a:schemeClr val="accent6"/>
                </a:solidFill>
              </a:rPr>
              <a:t>Organization</a:t>
            </a:r>
            <a:endParaRPr lang="en-US" dirty="0"/>
          </a:p>
        </p:txBody>
      </p:sp>
    </p:spTree>
    <p:extLst>
      <p:ext uri="{BB962C8B-B14F-4D97-AF65-F5344CB8AC3E}">
        <p14:creationId xmlns:p14="http://schemas.microsoft.com/office/powerpoint/2010/main" val="9979421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Nonstructural 18- </a:t>
            </a:r>
            <a:fld id="{C89CB261-678F-46C7-9B50-9F41C27EFD57}" type="slidenum">
              <a:rPr lang="en-US" smtClean="0"/>
              <a:pPr>
                <a:defRPr/>
              </a:pPr>
              <a:t>9</a:t>
            </a:fld>
            <a:endParaRPr lang="en-US" dirty="0"/>
          </a:p>
        </p:txBody>
      </p:sp>
      <p:sp>
        <p:nvSpPr>
          <p:cNvPr id="3" name="Content Placeholder 2"/>
          <p:cNvSpPr>
            <a:spLocks noGrp="1"/>
          </p:cNvSpPr>
          <p:nvPr>
            <p:ph idx="1"/>
          </p:nvPr>
        </p:nvSpPr>
        <p:spPr/>
        <p:txBody>
          <a:bodyPr/>
          <a:lstStyle/>
          <a:p>
            <a:pPr lvl="0"/>
            <a:r>
              <a:rPr lang="en-US" dirty="0">
                <a:solidFill>
                  <a:srgbClr val="000000"/>
                </a:solidFill>
              </a:rPr>
              <a:t>Section 13.1: Information on the applicability of the nonstructural design provisions </a:t>
            </a:r>
          </a:p>
          <a:p>
            <a:pPr lvl="0"/>
            <a:r>
              <a:rPr lang="en-US" dirty="0">
                <a:solidFill>
                  <a:srgbClr val="000000"/>
                </a:solidFill>
              </a:rPr>
              <a:t>Section 13.2: General information on determination of:</a:t>
            </a:r>
          </a:p>
          <a:p>
            <a:pPr lvl="1"/>
            <a:r>
              <a:rPr lang="en-US" dirty="0">
                <a:solidFill>
                  <a:srgbClr val="000000"/>
                </a:solidFill>
              </a:rPr>
              <a:t>Importance of the component or system, </a:t>
            </a:r>
          </a:p>
          <a:p>
            <a:pPr lvl="1"/>
            <a:r>
              <a:rPr lang="en-US" dirty="0">
                <a:solidFill>
                  <a:srgbClr val="000000"/>
                </a:solidFill>
              </a:rPr>
              <a:t>Methods for establishing the adequacy of the component for seismic forces,</a:t>
            </a:r>
          </a:p>
          <a:p>
            <a:pPr lvl="1"/>
            <a:r>
              <a:rPr lang="en-US" dirty="0">
                <a:solidFill>
                  <a:srgbClr val="000000"/>
                </a:solidFill>
              </a:rPr>
              <a:t>Certification requirements for items identified as critical to life safety or function</a:t>
            </a:r>
          </a:p>
          <a:p>
            <a:endParaRPr lang="en-US" dirty="0"/>
          </a:p>
        </p:txBody>
      </p:sp>
      <p:sp>
        <p:nvSpPr>
          <p:cNvPr id="2" name="Title 1"/>
          <p:cNvSpPr>
            <a:spLocks noGrp="1"/>
          </p:cNvSpPr>
          <p:nvPr>
            <p:ph type="title"/>
          </p:nvPr>
        </p:nvSpPr>
        <p:spPr>
          <a:xfrm>
            <a:off x="0" y="269875"/>
            <a:ext cx="9144000" cy="1143000"/>
          </a:xfrm>
        </p:spPr>
        <p:txBody>
          <a:bodyPr/>
          <a:lstStyle/>
          <a:p>
            <a:r>
              <a:rPr lang="en-US" sz="3200" dirty="0">
                <a:solidFill>
                  <a:srgbClr val="2D2DB9"/>
                </a:solidFill>
              </a:rPr>
              <a:t>ASCE/SEI 7-10 Chapter 13 - Organization  </a:t>
            </a:r>
            <a:endParaRPr lang="en-US" dirty="0"/>
          </a:p>
        </p:txBody>
      </p:sp>
    </p:spTree>
    <p:extLst>
      <p:ext uri="{BB962C8B-B14F-4D97-AF65-F5344CB8AC3E}">
        <p14:creationId xmlns:p14="http://schemas.microsoft.com/office/powerpoint/2010/main" val="2278704541"/>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6408</TotalTime>
  <Words>7877</Words>
  <Application>Microsoft Office PowerPoint</Application>
  <PresentationFormat>On-screen Show (4:3)</PresentationFormat>
  <Paragraphs>728</Paragraphs>
  <Slides>56</Slides>
  <Notes>55</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64" baseType="lpstr">
      <vt:lpstr>宋体</vt:lpstr>
      <vt:lpstr>Arial</vt:lpstr>
      <vt:lpstr>Symbol</vt:lpstr>
      <vt:lpstr>Times New Roman</vt:lpstr>
      <vt:lpstr>Times-Italic</vt:lpstr>
      <vt:lpstr>Times-Roman</vt:lpstr>
      <vt:lpstr>Default Design</vt:lpstr>
      <vt:lpstr>Equation</vt:lpstr>
      <vt:lpstr>Design for Nonstructural Components Background and Fundamentals Robert Bachman, S.E., John Gillengerten, S.E., and Susan Dowty, S.E.</vt:lpstr>
      <vt:lpstr>Nonstructural Components</vt:lpstr>
      <vt:lpstr>Approach to Nonstructural Components</vt:lpstr>
      <vt:lpstr>Nonstructural Design Requirements</vt:lpstr>
      <vt:lpstr>Nonstructural Performance Goals</vt:lpstr>
      <vt:lpstr>Performance Expectations</vt:lpstr>
      <vt:lpstr>Function and Economic Loss</vt:lpstr>
      <vt:lpstr>ASCE/SEI 7-10 Chapter 13 Organization</vt:lpstr>
      <vt:lpstr>ASCE/SEI 7-10 Chapter 13 - Organization  </vt:lpstr>
      <vt:lpstr>ASCE/SEI 7-10 Chapter 13 - Organization </vt:lpstr>
      <vt:lpstr>Nonstructural Importance Factor - Ip</vt:lpstr>
      <vt:lpstr>Limits of Applicability</vt:lpstr>
      <vt:lpstr>Nonstructural Demands</vt:lpstr>
      <vt:lpstr>Nonstructural Force Demands</vt:lpstr>
      <vt:lpstr>Nonstructural Force Demand</vt:lpstr>
      <vt:lpstr>Nonstructural Component Factors</vt:lpstr>
      <vt:lpstr>ap and Rp values for Selected Architectural Components</vt:lpstr>
      <vt:lpstr>Component Amplification Factor</vt:lpstr>
      <vt:lpstr>Component Amplification Factor ap</vt:lpstr>
      <vt:lpstr>Explanation of 0.4SDS(1 + 2 z/h)</vt:lpstr>
      <vt:lpstr>Explanation of z/h</vt:lpstr>
      <vt:lpstr>Alternative to Fp Equation 13.3-1 </vt:lpstr>
      <vt:lpstr>New Alternatives in ASCE/SEI 7-16</vt:lpstr>
      <vt:lpstr>New Alternatives in ASCE/SEI 7-16 </vt:lpstr>
      <vt:lpstr>Load Combinations</vt:lpstr>
      <vt:lpstr>Seismic Relative Displacements</vt:lpstr>
      <vt:lpstr>Seismic Relative Displacements  </vt:lpstr>
      <vt:lpstr>Design for Relative Displacement</vt:lpstr>
      <vt:lpstr>Seismic Relative Displacements </vt:lpstr>
      <vt:lpstr>Displacement Acceptance Criteria</vt:lpstr>
      <vt:lpstr>Determining Effective Drift Demand </vt:lpstr>
      <vt:lpstr>Load Combinations </vt:lpstr>
      <vt:lpstr>Attachment of Nonstructural Components</vt:lpstr>
      <vt:lpstr>Attachment of Nonstructural Components to Concrete or Masonry</vt:lpstr>
      <vt:lpstr>Post-installed Anchors in Concrete or Masonry</vt:lpstr>
      <vt:lpstr>Architectural Components (Table 13.5-1)</vt:lpstr>
      <vt:lpstr>Design and Detailing Requirements of  Architectural Components</vt:lpstr>
      <vt:lpstr>Acoustical Tile or Lay-In Panel Ceilings </vt:lpstr>
      <vt:lpstr>Lay-In Ceilings Perimeter Clips </vt:lpstr>
      <vt:lpstr>Exterior Wall Panel Connections</vt:lpstr>
      <vt:lpstr>Exterior Wall Panel Connections   </vt:lpstr>
      <vt:lpstr>Exterior Wall Panel Connections  </vt:lpstr>
      <vt:lpstr>Exterior Wall Panel Connections </vt:lpstr>
      <vt:lpstr>Egress Stairs and Ramps</vt:lpstr>
      <vt:lpstr>Egress Stairs and Ramps </vt:lpstr>
      <vt:lpstr>Mechanical Components (Table 13.6-1)</vt:lpstr>
      <vt:lpstr>Electrical Components (Table 13.6-1)</vt:lpstr>
      <vt:lpstr>Design and Detail Requirements for Mechanical and Electrical Equipment</vt:lpstr>
      <vt:lpstr>Pre-Manufactured Modular Mechanical and Electrical Systems </vt:lpstr>
      <vt:lpstr>Special Certification Requirements for Certain Designated Seismic Systems (Ip=1.5)</vt:lpstr>
      <vt:lpstr>Unbraced Distribution Systems</vt:lpstr>
      <vt:lpstr>Unbraced Distribution Systems </vt:lpstr>
      <vt:lpstr>Unbraced Distribution Systems  </vt:lpstr>
      <vt:lpstr>Unbraced Distribution Systems   </vt:lpstr>
      <vt:lpstr>Questions?</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Maria Mulé</cp:lastModifiedBy>
  <cp:revision>334</cp:revision>
  <cp:lastPrinted>1998-07-06T16:25:22Z</cp:lastPrinted>
  <dcterms:created xsi:type="dcterms:W3CDTF">1998-06-02T20:38:30Z</dcterms:created>
  <dcterms:modified xsi:type="dcterms:W3CDTF">2016-09-23T17:34:29Z</dcterms:modified>
</cp:coreProperties>
</file>