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100"/>
  </p:notesMasterIdLst>
  <p:handoutMasterIdLst>
    <p:handoutMasterId r:id="rId101"/>
  </p:handoutMasterIdLst>
  <p:sldIdLst>
    <p:sldId id="256" r:id="rId2"/>
    <p:sldId id="257" r:id="rId3"/>
    <p:sldId id="259" r:id="rId4"/>
    <p:sldId id="269" r:id="rId5"/>
    <p:sldId id="360" r:id="rId6"/>
    <p:sldId id="361" r:id="rId7"/>
    <p:sldId id="274" r:id="rId8"/>
    <p:sldId id="348" r:id="rId9"/>
    <p:sldId id="270" r:id="rId10"/>
    <p:sldId id="356" r:id="rId11"/>
    <p:sldId id="358" r:id="rId12"/>
    <p:sldId id="349" r:id="rId13"/>
    <p:sldId id="350" r:id="rId14"/>
    <p:sldId id="351" r:id="rId15"/>
    <p:sldId id="352" r:id="rId16"/>
    <p:sldId id="353" r:id="rId17"/>
    <p:sldId id="354" r:id="rId18"/>
    <p:sldId id="355" r:id="rId19"/>
    <p:sldId id="264" r:id="rId20"/>
    <p:sldId id="275" r:id="rId21"/>
    <p:sldId id="271" r:id="rId22"/>
    <p:sldId id="359" r:id="rId23"/>
    <p:sldId id="273" r:id="rId24"/>
    <p:sldId id="272" r:id="rId25"/>
    <p:sldId id="365" r:id="rId26"/>
    <p:sldId id="369" r:id="rId27"/>
    <p:sldId id="370" r:id="rId28"/>
    <p:sldId id="260" r:id="rId29"/>
    <p:sldId id="277" r:id="rId30"/>
    <p:sldId id="317" r:id="rId31"/>
    <p:sldId id="318" r:id="rId32"/>
    <p:sldId id="319" r:id="rId33"/>
    <p:sldId id="320" r:id="rId34"/>
    <p:sldId id="321" r:id="rId35"/>
    <p:sldId id="278" r:id="rId36"/>
    <p:sldId id="279" r:id="rId37"/>
    <p:sldId id="280" r:id="rId38"/>
    <p:sldId id="368" r:id="rId39"/>
    <p:sldId id="281" r:id="rId40"/>
    <p:sldId id="282" r:id="rId41"/>
    <p:sldId id="283" r:id="rId42"/>
    <p:sldId id="327" r:id="rId43"/>
    <p:sldId id="328" r:id="rId44"/>
    <p:sldId id="329" r:id="rId45"/>
    <p:sldId id="330" r:id="rId46"/>
    <p:sldId id="332" r:id="rId47"/>
    <p:sldId id="262" r:id="rId48"/>
    <p:sldId id="289" r:id="rId49"/>
    <p:sldId id="333" r:id="rId50"/>
    <p:sldId id="362" r:id="rId51"/>
    <p:sldId id="380" r:id="rId52"/>
    <p:sldId id="363" r:id="rId53"/>
    <p:sldId id="364" r:id="rId54"/>
    <p:sldId id="334" r:id="rId55"/>
    <p:sldId id="335" r:id="rId56"/>
    <p:sldId id="290" r:id="rId57"/>
    <p:sldId id="366" r:id="rId58"/>
    <p:sldId id="336" r:id="rId59"/>
    <p:sldId id="291" r:id="rId60"/>
    <p:sldId id="292" r:id="rId61"/>
    <p:sldId id="367" r:id="rId62"/>
    <p:sldId id="293" r:id="rId63"/>
    <p:sldId id="337" r:id="rId64"/>
    <p:sldId id="294" r:id="rId65"/>
    <p:sldId id="338" r:id="rId66"/>
    <p:sldId id="339" r:id="rId67"/>
    <p:sldId id="340" r:id="rId68"/>
    <p:sldId id="341" r:id="rId69"/>
    <p:sldId id="312" r:id="rId70"/>
    <p:sldId id="313" r:id="rId71"/>
    <p:sldId id="314" r:id="rId72"/>
    <p:sldId id="315" r:id="rId73"/>
    <p:sldId id="316" r:id="rId74"/>
    <p:sldId id="265" r:id="rId75"/>
    <p:sldId id="371" r:id="rId76"/>
    <p:sldId id="299" r:id="rId77"/>
    <p:sldId id="372" r:id="rId78"/>
    <p:sldId id="342" r:id="rId79"/>
    <p:sldId id="300" r:id="rId80"/>
    <p:sldId id="343" r:id="rId81"/>
    <p:sldId id="373" r:id="rId82"/>
    <p:sldId id="344" r:id="rId83"/>
    <p:sldId id="345" r:id="rId84"/>
    <p:sldId id="374" r:id="rId85"/>
    <p:sldId id="346" r:id="rId86"/>
    <p:sldId id="302" r:id="rId87"/>
    <p:sldId id="303" r:id="rId88"/>
    <p:sldId id="379" r:id="rId89"/>
    <p:sldId id="306" r:id="rId90"/>
    <p:sldId id="375" r:id="rId91"/>
    <p:sldId id="376" r:id="rId92"/>
    <p:sldId id="377" r:id="rId93"/>
    <p:sldId id="378" r:id="rId94"/>
    <p:sldId id="266" r:id="rId95"/>
    <p:sldId id="267" r:id="rId96"/>
    <p:sldId id="276" r:id="rId97"/>
    <p:sldId id="258" r:id="rId98"/>
    <p:sldId id="381" r:id="rId99"/>
  </p:sldIdLst>
  <p:sldSz cx="9144000" cy="6858000" type="screen4x3"/>
  <p:notesSz cx="7315200" cy="9601200"/>
  <p:defaultTextStyle>
    <a:defPPr>
      <a:defRPr lang="en-US"/>
    </a:defPPr>
    <a:lvl1pPr algn="l" rtl="0" eaLnBrk="0" fontAlgn="base" hangingPunct="0">
      <a:spcBef>
        <a:spcPct val="0"/>
      </a:spcBef>
      <a:spcAft>
        <a:spcPct val="0"/>
      </a:spcAft>
      <a:defRPr sz="2400" kern="1200">
        <a:solidFill>
          <a:schemeClr val="tx1"/>
        </a:solidFill>
        <a:latin typeface="Arial"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itchFamily="34" charset="0"/>
        <a:ea typeface="+mn-ea"/>
        <a:cs typeface="+mn-cs"/>
      </a:defRPr>
    </a:lvl5pPr>
    <a:lvl6pPr marL="2286000" algn="l" defTabSz="914400" rtl="0" eaLnBrk="1" latinLnBrk="0" hangingPunct="1">
      <a:defRPr sz="2400" kern="1200">
        <a:solidFill>
          <a:schemeClr val="tx1"/>
        </a:solidFill>
        <a:latin typeface="Arial" pitchFamily="34" charset="0"/>
        <a:ea typeface="+mn-ea"/>
        <a:cs typeface="+mn-cs"/>
      </a:defRPr>
    </a:lvl6pPr>
    <a:lvl7pPr marL="2743200" algn="l" defTabSz="914400" rtl="0" eaLnBrk="1" latinLnBrk="0" hangingPunct="1">
      <a:defRPr sz="2400" kern="1200">
        <a:solidFill>
          <a:schemeClr val="tx1"/>
        </a:solidFill>
        <a:latin typeface="Arial" pitchFamily="34" charset="0"/>
        <a:ea typeface="+mn-ea"/>
        <a:cs typeface="+mn-cs"/>
      </a:defRPr>
    </a:lvl7pPr>
    <a:lvl8pPr marL="3200400" algn="l" defTabSz="914400" rtl="0" eaLnBrk="1" latinLnBrk="0" hangingPunct="1">
      <a:defRPr sz="2400" kern="1200">
        <a:solidFill>
          <a:schemeClr val="tx1"/>
        </a:solidFill>
        <a:latin typeface="Arial" pitchFamily="34" charset="0"/>
        <a:ea typeface="+mn-ea"/>
        <a:cs typeface="+mn-cs"/>
      </a:defRPr>
    </a:lvl8pPr>
    <a:lvl9pPr marL="3657600" algn="l" defTabSz="914400" rtl="0" eaLnBrk="1" latinLnBrk="0" hangingPunct="1">
      <a:defRPr sz="24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2D80"/>
    <a:srgbClr val="002F80"/>
    <a:srgbClr val="FF9900"/>
    <a:srgbClr val="009900"/>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29" autoAdjust="0"/>
    <p:restoredTop sz="86765" autoAdjust="0"/>
  </p:normalViewPr>
  <p:slideViewPr>
    <p:cSldViewPr snapToGrid="0">
      <p:cViewPr varScale="1">
        <p:scale>
          <a:sx n="85" d="100"/>
          <a:sy n="85" d="100"/>
        </p:scale>
        <p:origin x="108" y="31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708" y="258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notesMaster" Target="notesMasters/notesMaster1.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74089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4"/>
          <p:cNvSpPr>
            <a:spLocks noGrp="1" noRot="1" noChangeAspect="1" noChangeArrowheads="1" noTextEdit="1"/>
          </p:cNvSpPr>
          <p:nvPr>
            <p:ph type="sldImg" idx="2"/>
          </p:nvPr>
        </p:nvSpPr>
        <p:spPr bwMode="auto">
          <a:xfrm>
            <a:off x="1258888" y="720725"/>
            <a:ext cx="4800600" cy="3598863"/>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8917" name="Rectangle 5"/>
          <p:cNvSpPr>
            <a:spLocks noGrp="1" noChangeArrowheads="1"/>
          </p:cNvSpPr>
          <p:nvPr>
            <p:ph type="body" sz="quarter" idx="3"/>
          </p:nvPr>
        </p:nvSpPr>
        <p:spPr bwMode="auto">
          <a:xfrm>
            <a:off x="974725" y="4560888"/>
            <a:ext cx="5365750" cy="431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8918" name="Rectangle 6"/>
          <p:cNvSpPr>
            <a:spLocks noGrp="1" noChangeArrowheads="1"/>
          </p:cNvSpPr>
          <p:nvPr>
            <p:ph type="ftr" sz="quarter" idx="4"/>
          </p:nvPr>
        </p:nvSpPr>
        <p:spPr bwMode="auto">
          <a:xfrm>
            <a:off x="0" y="9120188"/>
            <a:ext cx="3170238"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b" anchorCtr="0" compatLnSpc="1">
            <a:prstTxWarp prst="textNoShape">
              <a:avLst/>
            </a:prstTxWarp>
          </a:bodyPr>
          <a:lstStyle>
            <a:lvl1pPr defTabSz="966788">
              <a:defRPr sz="1000"/>
            </a:lvl1pPr>
          </a:lstStyle>
          <a:p>
            <a:pPr>
              <a:defRPr/>
            </a:pPr>
            <a:r>
              <a:rPr lang="en-US" dirty="0"/>
              <a:t>FEMA P-752 Notes</a:t>
            </a:r>
          </a:p>
        </p:txBody>
      </p:sp>
      <p:sp>
        <p:nvSpPr>
          <p:cNvPr id="38919" name="Rectangle 7"/>
          <p:cNvSpPr>
            <a:spLocks noGrp="1" noChangeArrowheads="1"/>
          </p:cNvSpPr>
          <p:nvPr>
            <p:ph type="sldNum" sz="quarter" idx="5"/>
          </p:nvPr>
        </p:nvSpPr>
        <p:spPr bwMode="auto">
          <a:xfrm>
            <a:off x="4144963" y="9120188"/>
            <a:ext cx="3170237"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b" anchorCtr="0" compatLnSpc="1">
            <a:prstTxWarp prst="textNoShape">
              <a:avLst/>
            </a:prstTxWarp>
          </a:bodyPr>
          <a:lstStyle>
            <a:lvl1pPr algn="r" defTabSz="966788">
              <a:defRPr sz="1000"/>
            </a:lvl1pPr>
          </a:lstStyle>
          <a:p>
            <a:pPr>
              <a:defRPr/>
            </a:pPr>
            <a:r>
              <a:rPr lang="en-US" dirty="0"/>
              <a:t>Introduction 1-</a:t>
            </a:r>
            <a:fld id="{0BCA867C-EB47-4D0B-A24F-7993B2C5EA2C}" type="slidenum">
              <a:rPr lang="en-US"/>
              <a:pPr>
                <a:defRPr/>
              </a:pPr>
              <a:t>‹#›</a:t>
            </a:fld>
            <a:endParaRPr lang="en-US" dirty="0"/>
          </a:p>
        </p:txBody>
      </p:sp>
    </p:spTree>
    <p:extLst>
      <p:ext uri="{BB962C8B-B14F-4D97-AF65-F5344CB8AC3E}">
        <p14:creationId xmlns:p14="http://schemas.microsoft.com/office/powerpoint/2010/main" val="1901899125"/>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1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Introduction slide.</a:t>
            </a:r>
          </a:p>
          <a:p>
            <a:endParaRPr lang="en-US" dirty="0"/>
          </a:p>
          <a:p>
            <a:r>
              <a:rPr lang="en-US" dirty="0"/>
              <a:t>This unit is only a brief introduction to the subject of earthquake resistant design of nonbuilding structures. </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a:t>
            </a:fld>
            <a:endParaRPr lang="en-US" dirty="0"/>
          </a:p>
        </p:txBody>
      </p:sp>
    </p:spTree>
    <p:extLst>
      <p:ext uri="{BB962C8B-B14F-4D97-AF65-F5344CB8AC3E}">
        <p14:creationId xmlns:p14="http://schemas.microsoft.com/office/powerpoint/2010/main" val="18120906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10 continues a discussion of what constitutes a nonbuilding structure.</a:t>
            </a:r>
          </a:p>
          <a:p>
            <a:endParaRPr lang="en-US" dirty="0"/>
          </a:p>
          <a:p>
            <a:r>
              <a:rPr lang="en-US" sz="1100" b="0" i="0" u="none" strike="noStrike" kern="1200" baseline="0" dirty="0">
                <a:solidFill>
                  <a:schemeClr val="tx1"/>
                </a:solidFill>
                <a:latin typeface="Arial" pitchFamily="34" charset="0"/>
                <a:ea typeface="+mn-ea"/>
                <a:cs typeface="+mn-cs"/>
              </a:rPr>
              <a:t>ASCE 7-16 Section 12.8.2 requires that the fundamental period, </a:t>
            </a:r>
            <a:r>
              <a:rPr lang="en-US" sz="1100" b="0" i="1" u="none" strike="noStrike" kern="1200" baseline="0" dirty="0">
                <a:solidFill>
                  <a:schemeClr val="tx1"/>
                </a:solidFill>
                <a:latin typeface="Arial" pitchFamily="34" charset="0"/>
                <a:ea typeface="+mn-ea"/>
                <a:cs typeface="+mn-cs"/>
              </a:rPr>
              <a:t>T</a:t>
            </a:r>
            <a:r>
              <a:rPr lang="en-US" sz="1100" b="0" i="0" u="none" strike="noStrike" kern="1200" baseline="0" dirty="0">
                <a:solidFill>
                  <a:schemeClr val="tx1"/>
                </a:solidFill>
                <a:latin typeface="Arial" pitchFamily="34" charset="0"/>
                <a:ea typeface="+mn-ea"/>
                <a:cs typeface="+mn-cs"/>
              </a:rPr>
              <a:t>, used to determine the design base shear, </a:t>
            </a:r>
            <a:r>
              <a:rPr lang="en-US" sz="1100" b="0" i="1" u="none" strike="noStrike" kern="1200" baseline="0" dirty="0">
                <a:solidFill>
                  <a:schemeClr val="tx1"/>
                </a:solidFill>
                <a:latin typeface="Arial" pitchFamily="34" charset="0"/>
                <a:ea typeface="+mn-ea"/>
                <a:cs typeface="+mn-cs"/>
              </a:rPr>
              <a:t>V</a:t>
            </a:r>
            <a:r>
              <a:rPr lang="en-US" sz="1100" b="0" i="0" u="none" strike="noStrike" kern="1200" baseline="0" dirty="0">
                <a:solidFill>
                  <a:schemeClr val="tx1"/>
                </a:solidFill>
                <a:latin typeface="Arial" pitchFamily="34" charset="0"/>
                <a:ea typeface="+mn-ea"/>
                <a:cs typeface="+mn-cs"/>
              </a:rPr>
              <a:t>, does not exceed the approximate fundamental period, </a:t>
            </a:r>
            <a:r>
              <a:rPr lang="en-US" sz="1100" b="0" i="1" u="none" strike="noStrike" kern="1200" baseline="0" dirty="0">
                <a:solidFill>
                  <a:schemeClr val="tx1"/>
                </a:solidFill>
                <a:latin typeface="Arial" pitchFamily="34" charset="0"/>
                <a:ea typeface="+mn-ea"/>
                <a:cs typeface="+mn-cs"/>
              </a:rPr>
              <a:t>T</a:t>
            </a:r>
            <a:r>
              <a:rPr lang="en-US" sz="1100" b="0" i="1" u="none" strike="noStrike" kern="1200" baseline="-25000" dirty="0">
                <a:solidFill>
                  <a:schemeClr val="tx1"/>
                </a:solidFill>
                <a:latin typeface="Arial" pitchFamily="34" charset="0"/>
                <a:ea typeface="+mn-ea"/>
                <a:cs typeface="+mn-cs"/>
              </a:rPr>
              <a:t>a</a:t>
            </a:r>
            <a:r>
              <a:rPr lang="en-US" sz="1100" b="0" i="0" u="none" strike="noStrike" kern="1200" baseline="0" dirty="0">
                <a:solidFill>
                  <a:schemeClr val="tx1"/>
                </a:solidFill>
                <a:latin typeface="Arial" pitchFamily="34" charset="0"/>
                <a:ea typeface="+mn-ea"/>
                <a:cs typeface="+mn-cs"/>
              </a:rPr>
              <a:t>, times the upper limit coefficient, </a:t>
            </a:r>
            <a:r>
              <a:rPr lang="en-US" sz="1100" b="0" i="1" u="none" strike="noStrike" kern="1200" baseline="0" dirty="0">
                <a:solidFill>
                  <a:schemeClr val="tx1"/>
                </a:solidFill>
                <a:latin typeface="Arial" pitchFamily="34" charset="0"/>
                <a:ea typeface="+mn-ea"/>
                <a:cs typeface="+mn-cs"/>
              </a:rPr>
              <a:t>C</a:t>
            </a:r>
            <a:r>
              <a:rPr lang="en-US" sz="1100" b="0" i="1" u="none" strike="noStrike" kern="1200" baseline="-25000" dirty="0">
                <a:solidFill>
                  <a:schemeClr val="tx1"/>
                </a:solidFill>
                <a:latin typeface="Arial" pitchFamily="34" charset="0"/>
                <a:ea typeface="+mn-ea"/>
                <a:cs typeface="+mn-cs"/>
              </a:rPr>
              <a:t>u</a:t>
            </a:r>
            <a:r>
              <a:rPr lang="en-US" sz="1100" b="0" i="0" u="none" strike="noStrike" kern="1200" baseline="0" dirty="0">
                <a:solidFill>
                  <a:schemeClr val="tx1"/>
                </a:solidFill>
                <a:latin typeface="Arial" pitchFamily="34" charset="0"/>
                <a:ea typeface="+mn-ea"/>
                <a:cs typeface="+mn-cs"/>
              </a:rPr>
              <a:t>, provided in Table 12.8-1. This period limit prevents the use of an unusually low base shear for design of a structure that is, analytically, overly flexible because of mass and stiffness inaccuracies in the analytical model.  For nonbuilding structures, ASCE 7-16 Section 15.4.4 allows the use of the fundamental period, </a:t>
            </a:r>
            <a:r>
              <a:rPr lang="en-US" sz="1100" b="0" i="1" u="none" strike="noStrike" kern="1200" baseline="0" dirty="0">
                <a:solidFill>
                  <a:schemeClr val="tx1"/>
                </a:solidFill>
                <a:latin typeface="Arial" pitchFamily="34" charset="0"/>
                <a:ea typeface="+mn-ea"/>
                <a:cs typeface="+mn-cs"/>
              </a:rPr>
              <a:t>T</a:t>
            </a:r>
            <a:r>
              <a:rPr lang="en-US" sz="1100" b="0" i="0" u="none" strike="noStrike" kern="1200" baseline="0" dirty="0">
                <a:solidFill>
                  <a:schemeClr val="tx1"/>
                </a:solidFill>
                <a:latin typeface="Arial" pitchFamily="34" charset="0"/>
                <a:ea typeface="+mn-ea"/>
                <a:cs typeface="+mn-cs"/>
              </a:rPr>
              <a:t>, of the nonbuilding structure because of the reduced likelihood of mass and stiffness inaccuracies in the analytical model.</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10</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11 shows examples</a:t>
            </a:r>
            <a:r>
              <a:rPr lang="en-US" baseline="0" dirty="0"/>
              <a:t> of approximate period formulas (T</a:t>
            </a:r>
            <a:r>
              <a:rPr lang="en-US" baseline="-25000" dirty="0"/>
              <a:t>a</a:t>
            </a:r>
            <a:r>
              <a:rPr lang="en-US" baseline="0" dirty="0"/>
              <a:t>) for buildings from Section 12.8.2 on the left and the </a:t>
            </a:r>
            <a:r>
              <a:rPr lang="en-US" baseline="0" dirty="0">
                <a:ea typeface="+mn-ea"/>
                <a:cs typeface="+mn-cs"/>
              </a:rPr>
              <a:t>alternative equation for the fundamental period (T) allowed in Section 15.4.4 known as the Rayleigh equation.</a:t>
            </a:r>
            <a:endParaRPr lang="en-US" dirty="0"/>
          </a:p>
          <a:p>
            <a:endParaRPr lang="en-US" dirty="0"/>
          </a:p>
          <a:p>
            <a:r>
              <a:rPr lang="en-US" dirty="0"/>
              <a:t>The approximate period equations</a:t>
            </a:r>
            <a:r>
              <a:rPr lang="en-US" baseline="0" dirty="0"/>
              <a:t> used for buildings are based on curve fits and result in values less than those obtained using first principals.  The approximate  period equations for buildings produce reduced periods that account for the stiffening effects of </a:t>
            </a:r>
            <a:r>
              <a:rPr lang="en-US" dirty="0">
                <a:ea typeface="+mn-ea"/>
                <a:cs typeface="+mn-cs"/>
              </a:rPr>
              <a:t>floors, diaphragms, and non-structural elements.  </a:t>
            </a:r>
          </a:p>
          <a:p>
            <a:endParaRPr lang="en-US" dirty="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ea typeface="+mn-ea"/>
                <a:cs typeface="+mn-cs"/>
              </a:rPr>
              <a:t>For nonbuilding structures, a properly substantiated analysis</a:t>
            </a:r>
            <a:r>
              <a:rPr lang="en-US" baseline="0" dirty="0">
                <a:ea typeface="+mn-ea"/>
                <a:cs typeface="+mn-cs"/>
              </a:rPr>
              <a:t> may be used to determine the period of the nonbuilding structure.  As an alternative, the equation shown above (Rayleigh equation) may be used.  Period equations for many nonbuilding structures can be found in </a:t>
            </a:r>
            <a:r>
              <a:rPr lang="en-US" dirty="0"/>
              <a:t>“</a:t>
            </a:r>
            <a:r>
              <a:rPr lang="en-US" i="1" dirty="0"/>
              <a:t>Guidelines for Seismic Evaluation and Design of Petrochemical Facilities</a:t>
            </a:r>
            <a:r>
              <a:rPr lang="en-US" dirty="0"/>
              <a:t>”, 2nd Edition, 2011, ASCE.</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11</a:t>
            </a:fld>
            <a:endParaRPr lang="en-US" dirty="0"/>
          </a:p>
        </p:txBody>
      </p:sp>
    </p:spTree>
    <p:extLst>
      <p:ext uri="{BB962C8B-B14F-4D97-AF65-F5344CB8AC3E}">
        <p14:creationId xmlns:p14="http://schemas.microsoft.com/office/powerpoint/2010/main" val="13652507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12 shows three photographs of elevated water tanks that are also used as fire stations.  The photo on the left shows an elevated water tank with a fire station at its base in Downers Grove, IL.  The two photos on the right show different views of the fire station in the base of an elevated water tank in Haltom City, TX.</a:t>
            </a:r>
          </a:p>
          <a:p>
            <a:endParaRPr lang="en-US" dirty="0"/>
          </a:p>
          <a:p>
            <a:r>
              <a:rPr lang="en-US" dirty="0"/>
              <a:t>It is not always clear when</a:t>
            </a:r>
            <a:r>
              <a:rPr lang="en-US" baseline="0" dirty="0"/>
              <a:t> a structure can be categorized as a nonbuilding structure.  These photographs show elevated water tanks with fire stations in the base of the support tower.</a:t>
            </a:r>
            <a:endParaRPr lang="en-US" dirty="0"/>
          </a:p>
        </p:txBody>
      </p:sp>
      <p:sp>
        <p:nvSpPr>
          <p:cNvPr id="4" name="Slide Number Placeholder 3"/>
          <p:cNvSpPr>
            <a:spLocks noGrp="1"/>
          </p:cNvSpPr>
          <p:nvPr>
            <p:ph type="sldNum" sz="quarter" idx="10"/>
          </p:nvPr>
        </p:nvSpPr>
        <p:spPr/>
        <p:txBody>
          <a:bodyPr/>
          <a:lstStyle/>
          <a:p>
            <a:pPr>
              <a:defRPr/>
            </a:pPr>
            <a:fld id="{9DE74808-8F12-4646-905F-5C464186F382}" type="slidenum">
              <a:rPr lang="en-US" smtClean="0"/>
              <a:pPr>
                <a:defRPr/>
              </a:pPr>
              <a:t>12</a:t>
            </a:fld>
            <a:endParaRPr lang="en-US" dirty="0"/>
          </a:p>
        </p:txBody>
      </p:sp>
    </p:spTree>
    <p:extLst>
      <p:ext uri="{BB962C8B-B14F-4D97-AF65-F5344CB8AC3E}">
        <p14:creationId xmlns:p14="http://schemas.microsoft.com/office/powerpoint/2010/main" val="42764357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13 continues a discussion of what constitutes a nonbuilding structure.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a:t>The paragraph was added to clarify that industrial buildings are permitted to be designed by the nonbuilding structures requirements of Chapter 15.</a:t>
            </a:r>
          </a:p>
          <a:p>
            <a:endParaRPr lang="en-US" dirty="0"/>
          </a:p>
        </p:txBody>
      </p:sp>
      <p:sp>
        <p:nvSpPr>
          <p:cNvPr id="4" name="Slide Number Placeholder 3"/>
          <p:cNvSpPr>
            <a:spLocks noGrp="1"/>
          </p:cNvSpPr>
          <p:nvPr>
            <p:ph type="sldNum" sz="quarter" idx="10"/>
          </p:nvPr>
        </p:nvSpPr>
        <p:spPr/>
        <p:txBody>
          <a:bodyPr/>
          <a:lstStyle/>
          <a:p>
            <a:pPr>
              <a:defRPr/>
            </a:pPr>
            <a:fld id="{9DE74808-8F12-4646-905F-5C464186F382}" type="slidenum">
              <a:rPr lang="en-US" smtClean="0"/>
              <a:pPr>
                <a:defRPr/>
              </a:pPr>
              <a:t>13</a:t>
            </a:fld>
            <a:endParaRPr lang="en-US" dirty="0"/>
          </a:p>
        </p:txBody>
      </p:sp>
    </p:spTree>
    <p:extLst>
      <p:ext uri="{BB962C8B-B14F-4D97-AF65-F5344CB8AC3E}">
        <p14:creationId xmlns:p14="http://schemas.microsoft.com/office/powerpoint/2010/main" val="32460293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14 continues a discussion of what constitutes a nonbuilding structure.</a:t>
            </a:r>
          </a:p>
        </p:txBody>
      </p:sp>
      <p:sp>
        <p:nvSpPr>
          <p:cNvPr id="4" name="Slide Number Placeholder 3"/>
          <p:cNvSpPr>
            <a:spLocks noGrp="1"/>
          </p:cNvSpPr>
          <p:nvPr>
            <p:ph type="sldNum" sz="quarter" idx="10"/>
          </p:nvPr>
        </p:nvSpPr>
        <p:spPr/>
        <p:txBody>
          <a:bodyPr/>
          <a:lstStyle/>
          <a:p>
            <a:pPr>
              <a:defRPr/>
            </a:pPr>
            <a:fld id="{9DE74808-8F12-4646-905F-5C464186F382}" type="slidenum">
              <a:rPr lang="en-US" smtClean="0"/>
              <a:pPr>
                <a:defRPr/>
              </a:pPr>
              <a:t>14</a:t>
            </a:fld>
            <a:endParaRPr lang="en-US" dirty="0"/>
          </a:p>
        </p:txBody>
      </p:sp>
    </p:spTree>
    <p:extLst>
      <p:ext uri="{BB962C8B-B14F-4D97-AF65-F5344CB8AC3E}">
        <p14:creationId xmlns:p14="http://schemas.microsoft.com/office/powerpoint/2010/main" val="2140925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15 shows a photograph of a boiler building, which can be classified as a nonbuilding structure.</a:t>
            </a:r>
          </a:p>
        </p:txBody>
      </p:sp>
      <p:sp>
        <p:nvSpPr>
          <p:cNvPr id="4" name="Slide Number Placeholder 3"/>
          <p:cNvSpPr>
            <a:spLocks noGrp="1"/>
          </p:cNvSpPr>
          <p:nvPr>
            <p:ph type="sldNum" sz="quarter" idx="10"/>
          </p:nvPr>
        </p:nvSpPr>
        <p:spPr/>
        <p:txBody>
          <a:bodyPr/>
          <a:lstStyle/>
          <a:p>
            <a:pPr>
              <a:defRPr/>
            </a:pPr>
            <a:fld id="{9DE74808-8F12-4646-905F-5C464186F382}" type="slidenum">
              <a:rPr lang="en-US" smtClean="0"/>
              <a:pPr>
                <a:defRPr/>
              </a:pPr>
              <a:t>15</a:t>
            </a:fld>
            <a:endParaRPr lang="en-US" dirty="0"/>
          </a:p>
        </p:txBody>
      </p:sp>
    </p:spTree>
    <p:extLst>
      <p:ext uri="{BB962C8B-B14F-4D97-AF65-F5344CB8AC3E}">
        <p14:creationId xmlns:p14="http://schemas.microsoft.com/office/powerpoint/2010/main" val="25707776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16 shows a photograph of an aircraft hanger, which can be classified as a nonbuilding structure.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While</a:t>
            </a:r>
            <a:r>
              <a:rPr lang="en-US" baseline="0" dirty="0"/>
              <a:t> an aircraft hanger with occupancy only for maintenance qualifies as a nonbuilding structure, a hanger-like structure used by an aircraft manufacturer to assemble aircraft with large number of workers present for a significant time in not a nonbuilding structure.</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9DE74808-8F12-4646-905F-5C464186F382}" type="slidenum">
              <a:rPr lang="en-US" smtClean="0"/>
              <a:pPr>
                <a:defRPr/>
              </a:pPr>
              <a:t>16</a:t>
            </a:fld>
            <a:endParaRPr lang="en-US" dirty="0"/>
          </a:p>
        </p:txBody>
      </p:sp>
    </p:spTree>
    <p:extLst>
      <p:ext uri="{BB962C8B-B14F-4D97-AF65-F5344CB8AC3E}">
        <p14:creationId xmlns:p14="http://schemas.microsoft.com/office/powerpoint/2010/main" val="17988778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17 shows a photograph of a steel mill, which can be classified as a nonbuilding structure.</a:t>
            </a:r>
          </a:p>
          <a:p>
            <a:endParaRPr lang="en-US" dirty="0"/>
          </a:p>
        </p:txBody>
      </p:sp>
      <p:sp>
        <p:nvSpPr>
          <p:cNvPr id="4" name="Slide Number Placeholder 3"/>
          <p:cNvSpPr>
            <a:spLocks noGrp="1"/>
          </p:cNvSpPr>
          <p:nvPr>
            <p:ph type="sldNum" sz="quarter" idx="10"/>
          </p:nvPr>
        </p:nvSpPr>
        <p:spPr/>
        <p:txBody>
          <a:bodyPr/>
          <a:lstStyle/>
          <a:p>
            <a:pPr>
              <a:defRPr/>
            </a:pPr>
            <a:fld id="{9DE74808-8F12-4646-905F-5C464186F382}" type="slidenum">
              <a:rPr lang="en-US" smtClean="0"/>
              <a:pPr>
                <a:defRPr/>
              </a:pPr>
              <a:t>17</a:t>
            </a:fld>
            <a:endParaRPr lang="en-US" dirty="0"/>
          </a:p>
        </p:txBody>
      </p:sp>
    </p:spTree>
    <p:extLst>
      <p:ext uri="{BB962C8B-B14F-4D97-AF65-F5344CB8AC3E}">
        <p14:creationId xmlns:p14="http://schemas.microsoft.com/office/powerpoint/2010/main" val="20132375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18 shows a photograph of an aluminum smelting facility, which can be classified as a nonbuilding structure.</a:t>
            </a:r>
          </a:p>
          <a:p>
            <a:endParaRPr lang="en-US" dirty="0"/>
          </a:p>
        </p:txBody>
      </p:sp>
      <p:sp>
        <p:nvSpPr>
          <p:cNvPr id="4" name="Slide Number Placeholder 3"/>
          <p:cNvSpPr>
            <a:spLocks noGrp="1"/>
          </p:cNvSpPr>
          <p:nvPr>
            <p:ph type="sldNum" sz="quarter" idx="10"/>
          </p:nvPr>
        </p:nvSpPr>
        <p:spPr/>
        <p:txBody>
          <a:bodyPr/>
          <a:lstStyle/>
          <a:p>
            <a:pPr>
              <a:defRPr/>
            </a:pPr>
            <a:fld id="{9DE74808-8F12-4646-905F-5C464186F382}" type="slidenum">
              <a:rPr lang="en-US" smtClean="0"/>
              <a:pPr>
                <a:defRPr/>
              </a:pPr>
              <a:t>18</a:t>
            </a:fld>
            <a:endParaRPr lang="en-US" dirty="0"/>
          </a:p>
        </p:txBody>
      </p:sp>
    </p:spTree>
    <p:extLst>
      <p:ext uri="{BB962C8B-B14F-4D97-AF65-F5344CB8AC3E}">
        <p14:creationId xmlns:p14="http://schemas.microsoft.com/office/powerpoint/2010/main" val="7313622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a:t>
            </a:r>
            <a:r>
              <a:rPr lang="en-US" baseline="0" dirty="0"/>
              <a:t> 19 shows representations of three commonly used reference documents – API Standard 650 “Welded Tanks for Oil Storage”, (on the left), ASME Boiler and Pressure Vessel Code (in the middle), and ACI 350.3 “Seismic Design of Liquid-Containing Concrete Structures and Commentary” (on the right).</a:t>
            </a:r>
          </a:p>
          <a:p>
            <a:endParaRPr lang="en-US" baseline="0" dirty="0"/>
          </a:p>
          <a:p>
            <a:r>
              <a:rPr lang="en-US" dirty="0"/>
              <a:t>API stands for American Petroleum Institute.   ASME stands</a:t>
            </a:r>
            <a:r>
              <a:rPr lang="en-US" baseline="0" dirty="0"/>
              <a:t> for the American Society of Mechanical Engineers.  ACI stands for the American Concrete Institute.</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19</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2 is the table of contents for the presentation. </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20 begins a discussion on the use of reference documents.</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20</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21 continues a discussion on the use of reference documents.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ASCE 7-16, in effect, rewrites portions of another standard to bring it into compliance with ASCE 7-16.</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21</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22 shows an example</a:t>
            </a:r>
            <a:r>
              <a:rPr lang="en-US" baseline="0" dirty="0"/>
              <a:t> of modified requirements to a reference document.  </a:t>
            </a:r>
          </a:p>
          <a:p>
            <a:endParaRPr lang="en-US" baseline="0" dirty="0"/>
          </a:p>
          <a:p>
            <a:r>
              <a:rPr lang="en-US" baseline="0" dirty="0"/>
              <a:t>In this example, the modified standard is AWWA D103 (Factory-Coated Bolted Carbon Steel Tanks for Water Storage).  The modified requirement prevents the use of Type 6 tanks (base ring embedded in concrete) from having net uplift during the design seismic event.  The R value used for a mechanically anchored tank is not compatible with this type of tank.</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22</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23 continues a discussion on the use of reference documents.</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23</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24 continues a discussion on the use of reference documents.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order of precedence of codes and standards is not well understood by</a:t>
            </a:r>
            <a:r>
              <a:rPr lang="en-US" baseline="0" dirty="0"/>
              <a:t> many engineers.</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24</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25 shows a reproduction of ASCE 7-16 Table C15.2-1.  ASCE</a:t>
            </a:r>
            <a:r>
              <a:rPr lang="en-US" baseline="0" dirty="0"/>
              <a:t> 7-16 Table C15.2-1 provides examples of how to apply the requirements of a reference document in conjunction with the requirements of ASCE 7-16 Chapter 15.</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25</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26 begins a discussion on nonbuilding structures sensitive to vertical ground motions.  The right side of the slide shows the vertical response spectrum from ASCE 7-16 Section C11.9 (Figure C11.9-1).</a:t>
            </a:r>
          </a:p>
          <a:p>
            <a:endParaRPr lang="en-US" dirty="0"/>
          </a:p>
          <a:p>
            <a:r>
              <a:rPr lang="en-US" sz="1100" b="0" i="0" u="none" strike="noStrike" kern="1200" baseline="0" dirty="0">
                <a:solidFill>
                  <a:schemeClr val="tx1"/>
                </a:solidFill>
                <a:latin typeface="Arial" pitchFamily="34" charset="0"/>
                <a:ea typeface="+mn-ea"/>
                <a:cs typeface="+mn-cs"/>
              </a:rPr>
              <a:t>The procedure for defining the MCE</a:t>
            </a:r>
            <a:r>
              <a:rPr lang="en-US" sz="1100" b="0" i="0" u="none" strike="noStrike" kern="1200" baseline="-25000" dirty="0">
                <a:solidFill>
                  <a:schemeClr val="tx1"/>
                </a:solidFill>
                <a:latin typeface="Arial" pitchFamily="34" charset="0"/>
                <a:ea typeface="+mn-ea"/>
                <a:cs typeface="+mn-cs"/>
              </a:rPr>
              <a:t>R</a:t>
            </a:r>
            <a:r>
              <a:rPr lang="en-US" sz="1100" b="0" i="0" u="none" strike="noStrike" kern="1200" baseline="0" dirty="0">
                <a:solidFill>
                  <a:schemeClr val="tx1"/>
                </a:solidFill>
                <a:latin typeface="Arial" pitchFamily="34" charset="0"/>
                <a:ea typeface="+mn-ea"/>
                <a:cs typeface="+mn-cs"/>
              </a:rPr>
              <a:t> vertical response spectrum in ASCE 7 is a modified version of the procedure taken from the 2009 NEHRP Provisions. Unlike the procedure contained in the 2009 NEHRP Provisions, the procedure provided in Section 11.9 is keyed to the MCE</a:t>
            </a:r>
            <a:r>
              <a:rPr lang="en-US" sz="1100" b="0" i="0" u="none" strike="noStrike" kern="1200" baseline="-25000" dirty="0">
                <a:solidFill>
                  <a:schemeClr val="tx1"/>
                </a:solidFill>
                <a:latin typeface="Arial" pitchFamily="34" charset="0"/>
                <a:ea typeface="+mn-ea"/>
                <a:cs typeface="+mn-cs"/>
              </a:rPr>
              <a:t>R</a:t>
            </a:r>
            <a:r>
              <a:rPr lang="en-US" sz="1100" b="0" i="0" u="none" strike="noStrike" kern="1200" baseline="0" dirty="0">
                <a:solidFill>
                  <a:schemeClr val="tx1"/>
                </a:solidFill>
                <a:latin typeface="Arial" pitchFamily="34" charset="0"/>
                <a:ea typeface="+mn-ea"/>
                <a:cs typeface="+mn-cs"/>
              </a:rPr>
              <a:t> spectral response acceleration parameter at short periods, S</a:t>
            </a:r>
            <a:r>
              <a:rPr lang="en-US" sz="1100" b="0" i="0" u="none" strike="noStrike" kern="1200" baseline="-25000" dirty="0">
                <a:solidFill>
                  <a:schemeClr val="tx1"/>
                </a:solidFill>
                <a:latin typeface="Arial" pitchFamily="34" charset="0"/>
                <a:ea typeface="+mn-ea"/>
                <a:cs typeface="+mn-cs"/>
              </a:rPr>
              <a:t>MS</a:t>
            </a:r>
            <a:r>
              <a:rPr lang="en-US" sz="1100" b="0" i="0" u="none" strike="noStrike" kern="1200" baseline="0" dirty="0">
                <a:solidFill>
                  <a:schemeClr val="tx1"/>
                </a:solidFill>
                <a:latin typeface="Arial" pitchFamily="34" charset="0"/>
                <a:ea typeface="+mn-ea"/>
                <a:cs typeface="+mn-cs"/>
              </a:rPr>
              <a:t>.</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26</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27 continues a discussion on nonbuilding structures sensitive to vertical ground motions.</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27</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28 three photographs of nonbuilding structures supported by other structures.  The photograph on the left shows 4 vertical vessels (nonbuilding structures) supported on a two tier high braced frame.  The photograph in</a:t>
            </a:r>
            <a:r>
              <a:rPr lang="en-US" baseline="0" dirty="0"/>
              <a:t> the upper right shows vertical vessels (nonbuilding structures) supported at various elevations in a process (braced frame) structure.  The photograph in the lower left shows a horizontal vessel (nonbuilding structure) supported at the top of a braced frame being unloaded from a transporter.</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28</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29 begins a discussion on nonbuilding structures supported by other structures.</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29</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3 shows pictures of four very different nonbuilding structures to support the section of the presentation titled “What are Nonbuilding Structures?” – an elevated water tower in the shape of a peach (NBS not similar to a building), an egg shaped digester (NBS not similar to a building, a pipe rack (NBS similar to a building, and a column supported spherical pressure vessel (NBS not similar to a building).</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30 continues a discussion on nonbuilding structures supported by other structures.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slide lists the three possible options for</a:t>
            </a:r>
            <a:r>
              <a:rPr lang="en-US" baseline="0" dirty="0"/>
              <a:t> designing nonbuilding structures supported by other structures.  These options are discussed in detail in the next few slides.</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30</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31 continues a discussion on nonbuilding structures supported by other structures.</a:t>
            </a:r>
          </a:p>
          <a:p>
            <a:endParaRPr lang="en-US" dirty="0"/>
          </a:p>
          <a:p>
            <a:r>
              <a:rPr lang="en-US" dirty="0"/>
              <a:t>This option applies to relatively small nonbuilding structures and is relatively easy to evaluate.</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31</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32 continues a discussion on nonbuilding structures supported by other structures.  Equation 13.3-1 (F</a:t>
            </a:r>
            <a:r>
              <a:rPr lang="en-US" baseline="-25000" dirty="0"/>
              <a:t>p</a:t>
            </a:r>
            <a:r>
              <a:rPr lang="en-US" dirty="0"/>
              <a:t>) from ASCE 7-16</a:t>
            </a:r>
            <a:r>
              <a:rPr lang="en-US" baseline="0" dirty="0"/>
              <a:t> is shown at the bottom of the slide.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If the nonbuilding structure weighs less than 25% of the combined weight of the nonbuilding structure and its supporting structure, the nonbuilding structure is then treated as a nonstructural component using the provisions of ASCE 7-16 Chapter 13.</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32</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33 continues a discussion on nonbuilding structures supported by other structures.</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33</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34 continues a discussion on nonbuilding structures supported by other structures. Equation 13.3-1 (F</a:t>
            </a:r>
            <a:r>
              <a:rPr lang="en-US" baseline="-25000" dirty="0"/>
              <a:t>p</a:t>
            </a:r>
            <a:r>
              <a:rPr lang="en-US" dirty="0"/>
              <a:t>) from ASCE 7-16</a:t>
            </a:r>
            <a:r>
              <a:rPr lang="en-US" baseline="0" dirty="0"/>
              <a:t> is shown at the bottom of the slide.</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34</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35 continues a discussion on nonbuilding structures supported by other structures.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It is important to note that this option (large rigid nonbuilding structure) does not apply to very many nonbuilding structures.  Most large nonbuilding structures qualify as flexible.  The period of the nonbuilding structure must be computed and be less than 0.06 seconds for this provision to be used.  The designer cannot just assume that the nonbuilding structure is rigid.</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35</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36 continues a discussion on nonbuilding structures supported by other structures. </a:t>
            </a:r>
          </a:p>
          <a:p>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 option is the most common situation for large nonbuilding</a:t>
            </a:r>
            <a:r>
              <a:rPr lang="en-US" baseline="0" dirty="0"/>
              <a:t> structures supported by other structures.  A combined model of the nonbuilding structure and the supporting structure must be created and evaluated.  This requirement has forced a change in the way large equipment is ordered.  In the past, the large equipment (such as a pressure vessel) was ordered long before the structural engineer became involved.  Now, the structural engineer must become involved earlier in the project.  The combined model does not have to be very detailed.  A simple “stick” model can often be used.  Examples of this combined analysis can be found in </a:t>
            </a:r>
            <a:r>
              <a:rPr lang="en-US" dirty="0"/>
              <a:t>“</a:t>
            </a:r>
            <a:r>
              <a:rPr lang="en-US" i="1" dirty="0"/>
              <a:t>Guidelines for Seismic Evaluation and Design of Petrochemical Facilities</a:t>
            </a:r>
            <a:r>
              <a:rPr lang="en-US" dirty="0"/>
              <a:t>”, 2nd Edition, 2011, ASCE.</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36</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36 continues a discussion on nonbuilding structures supported by other structures. </a:t>
            </a:r>
          </a:p>
          <a:p>
            <a:endParaRPr lang="en-US" dirty="0"/>
          </a:p>
          <a:p>
            <a:r>
              <a:rPr lang="en-US" dirty="0"/>
              <a:t>While high R value systems offer no economic advantage in this case, use of high R value systems may still be desirable to obtain improved performance of the structure. </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37</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38 begins a discussion on the general design requirements for nonbuilding structures. </a:t>
            </a:r>
          </a:p>
          <a:p>
            <a:endParaRPr lang="en-US" dirty="0"/>
          </a:p>
          <a:p>
            <a:r>
              <a:rPr lang="en-US" dirty="0"/>
              <a:t>With the exception of storage racks, only NBS not similar to buildings have reference documents with specific design criteria.  Nonbuilding structures similar to buildings must meet the requirements of ASCE 7-16 Sections 15.5 and 15.6 and the additional requirements found under Section 15.4.1.</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38</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39 continues a discussion on the general design requirements for nonbuilding structures. </a:t>
            </a:r>
          </a:p>
          <a:p>
            <a:endParaRPr lang="en-US" dirty="0"/>
          </a:p>
          <a:p>
            <a:r>
              <a:rPr lang="en-US" dirty="0"/>
              <a:t>The additional requirements presented in the slide are not all of the additional requirements found in Section 15.4.1.  Only the most significant additional requirements are discussed.</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39</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4 begins a discussion of what constitutes a nonbuilding structure.</a:t>
            </a:r>
          </a:p>
          <a:p>
            <a:endParaRPr lang="en-US"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40 continues a discussion on the general design requirements for nonbuilding structures.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sz="1100" b="0" i="0" u="none" strike="noStrike" kern="1200" baseline="0" dirty="0">
                <a:solidFill>
                  <a:schemeClr val="tx1"/>
                </a:solidFill>
                <a:latin typeface="Arial" pitchFamily="34" charset="0"/>
                <a:ea typeface="+mn-ea"/>
                <a:cs typeface="+mn-cs"/>
              </a:rPr>
              <a:t>The accidental torsion requirements of Section 12.8.4.2 were formulated primarily for use in building structures. The primary factors that contribute to accidental torsion are lateral force resisting systems that are located primarily near the center of the structure rather than the perimeter, disproportionate concentration of inelastic demands in system components, the effects of nonstructural elements, uncertainties in defining the structure’s stiffness characteristics, and spatial variation (and rotational components of ground motions) of horizontal input motions applied to long structures.  Inherently torsionally resistant systems as defined in section 15.4.1 item 5 with R values less than or equal to 3.5 are not expected to have inelastic demands of a level that would require additional consideration of accidental torsion. Additionally,</a:t>
            </a:r>
          </a:p>
          <a:p>
            <a:r>
              <a:rPr lang="en-US" sz="1100" b="0" i="0" u="none" strike="noStrike" kern="1200" baseline="0" dirty="0">
                <a:solidFill>
                  <a:schemeClr val="tx1"/>
                </a:solidFill>
                <a:latin typeface="Arial" pitchFamily="34" charset="0"/>
                <a:ea typeface="+mn-ea"/>
                <a:cs typeface="+mn-cs"/>
              </a:rPr>
              <a:t>nonbuilding structures rarely contain significant non-structural elements that are not accounted for explicitly in the design of these structures and typically have very well-known mass and stiffness characteristics</a:t>
            </a:r>
            <a:endParaRPr lang="en-US" dirty="0"/>
          </a:p>
          <a:p>
            <a:endParaRPr lang="en-US"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40</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41 continues a discussion on the general design requirements for nonbuilding structures. </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41</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42 continues a discussion on the general design requirements for nonbuilding structures. </a:t>
            </a:r>
          </a:p>
          <a:p>
            <a:endParaRPr lang="en-US" dirty="0"/>
          </a:p>
          <a:p>
            <a:r>
              <a:rPr lang="en-US" dirty="0"/>
              <a:t>A rational analysis must indicate that the drift limit can be exceeded without adversely affecting structural stability or attached or interconnected components and elements such as walkways and piping. </a:t>
            </a:r>
          </a:p>
          <a:p>
            <a:endParaRPr lang="en-US" dirty="0"/>
          </a:p>
          <a:p>
            <a:r>
              <a:rPr lang="en-US" dirty="0"/>
              <a:t>Many nonbuilding structures are designed using ASD (Allowable Design Stress) methods  ASCE 7 requirements are written in terms of strength level forces so the drift must be checked with strength level seismic forces.</a:t>
            </a:r>
          </a:p>
          <a:p>
            <a:endParaRPr lang="en-US" dirty="0"/>
          </a:p>
          <a:p>
            <a:r>
              <a:rPr lang="en-US" dirty="0"/>
              <a:t>P-delta effects must always be checked for nonbuilding structures.</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42</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43 continues a discussion on the general design requirements for nonbuilding structures. </a:t>
            </a:r>
          </a:p>
          <a:p>
            <a:endParaRPr lang="en-US" dirty="0"/>
          </a:p>
          <a:p>
            <a:r>
              <a:rPr lang="en-US" sz="1100" b="0" i="0" u="none" strike="noStrike" kern="1200" baseline="0" dirty="0">
                <a:solidFill>
                  <a:schemeClr val="tx1"/>
                </a:solidFill>
                <a:latin typeface="Arial" pitchFamily="34" charset="0"/>
                <a:ea typeface="+mn-ea"/>
                <a:cs typeface="+mn-cs"/>
              </a:rPr>
              <a:t>Many nonbuilding structures rely on the ductile behavior of anchor bolts to justify the response modification factor, </a:t>
            </a:r>
            <a:r>
              <a:rPr lang="en-US" sz="1100" b="0" i="1" u="none" strike="noStrike" kern="1200" baseline="0" dirty="0">
                <a:solidFill>
                  <a:schemeClr val="tx1"/>
                </a:solidFill>
                <a:latin typeface="Arial" pitchFamily="34" charset="0"/>
                <a:ea typeface="+mn-ea"/>
                <a:cs typeface="+mn-cs"/>
              </a:rPr>
              <a:t>R</a:t>
            </a:r>
            <a:r>
              <a:rPr lang="en-US" sz="1100" b="0" i="0" u="none" strike="noStrike" kern="1200" baseline="0" dirty="0">
                <a:solidFill>
                  <a:schemeClr val="tx1"/>
                </a:solidFill>
                <a:latin typeface="Arial" pitchFamily="34" charset="0"/>
                <a:ea typeface="+mn-ea"/>
                <a:cs typeface="+mn-cs"/>
              </a:rPr>
              <a:t>, assigned to the structure. Nonbuilding structures typically rely more heavily on anchorage to provide system ductility. The additional requirements of Section 15.4.9 provide additional anchorage strength and ductility to support the response modification factors assigned to these systems. The addition of Section 15.4.9 provides a consistent treatment of anchorage for nonbuilding structures.</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43</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44 continues a discussion on the general design requirements for nonbuilding structures. </a:t>
            </a:r>
          </a:p>
          <a:p>
            <a:endParaRPr lang="en-US" dirty="0"/>
          </a:p>
          <a:p>
            <a:r>
              <a:rPr lang="en-US" dirty="0"/>
              <a:t>ASTM F1554 allows the supplier to substitute Grade 55 anchors for Grade 36 anchors without notification or permission from the engineer of record.  Substituting a higher strength bolt when the designer specifies a lower strength bolt in order to force the bolt to stretch can lead to unnecessary damage</a:t>
            </a:r>
            <a:r>
              <a:rPr lang="en-US" baseline="0" dirty="0"/>
              <a:t> or failure of the structure, especially tanks and vessels.  To fulfill this requirement, the engineer of record will need specify to the party purchasing the anchors that substitution of the specified bolt strength is not allowed.</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44</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45 continues a discussion on the general design requirements for nonbuilding structures. </a:t>
            </a:r>
          </a:p>
          <a:p>
            <a:endParaRPr lang="en-US" sz="1100" b="0" i="0" u="none" strike="noStrike" kern="1200" baseline="0" dirty="0">
              <a:solidFill>
                <a:schemeClr val="tx1"/>
              </a:solidFill>
              <a:latin typeface="Arial" pitchFamily="34" charset="0"/>
              <a:ea typeface="+mn-ea"/>
              <a:cs typeface="+mn-cs"/>
            </a:endParaRPr>
          </a:p>
          <a:p>
            <a:r>
              <a:rPr lang="en-US" sz="1100" b="0" i="0" u="none" strike="noStrike" kern="1200" baseline="0" dirty="0">
                <a:solidFill>
                  <a:schemeClr val="tx1"/>
                </a:solidFill>
                <a:latin typeface="Arial" pitchFamily="34" charset="0"/>
                <a:ea typeface="+mn-ea"/>
                <a:cs typeface="+mn-cs"/>
              </a:rPr>
              <a:t>Section 12.13.7 allows shallow foundation to be built on liquefiable soils with a number of restrictions. Many nonbuilding structures are sensitive to large foundation settlements. This sensitivity is due to restraint imposed by interconnecting piping and equipment and the buckling sensitivity of shell structures. Therefore, in order to build these structures on shallow foundations on liquefiable soils, it must be demonstrated that the foundation, nonbuilding structure not similar to buildings, and connecting systems can be designed for the soil strength loss, the anticipated settlements from lateral spreading, and total and differential settlements induced by MCE</a:t>
            </a:r>
            <a:r>
              <a:rPr lang="en-US" sz="1100" b="0" i="0" u="none" strike="noStrike" kern="1200" baseline="-25000" dirty="0">
                <a:solidFill>
                  <a:schemeClr val="tx1"/>
                </a:solidFill>
                <a:latin typeface="Arial" pitchFamily="34" charset="0"/>
                <a:ea typeface="+mn-ea"/>
                <a:cs typeface="+mn-cs"/>
              </a:rPr>
              <a:t>G</a:t>
            </a:r>
            <a:r>
              <a:rPr lang="en-US" sz="1100" b="0" i="0" u="none" strike="noStrike" kern="1200" baseline="0" dirty="0">
                <a:solidFill>
                  <a:schemeClr val="tx1"/>
                </a:solidFill>
                <a:latin typeface="Arial" pitchFamily="34" charset="0"/>
                <a:ea typeface="+mn-ea"/>
                <a:cs typeface="+mn-cs"/>
              </a:rPr>
              <a:t> earthquake ground motions.</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45</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46</a:t>
            </a:r>
            <a:r>
              <a:rPr lang="en-US" baseline="0" dirty="0"/>
              <a:t> shows two </a:t>
            </a:r>
            <a:r>
              <a:rPr lang="en-US" dirty="0"/>
              <a:t>photographs of nonbuilding structures similar to buildings.  The photograph on the left is a process structure used in an LNG facility.  The photograph on</a:t>
            </a:r>
            <a:r>
              <a:rPr lang="en-US" baseline="0" dirty="0"/>
              <a:t> the right is a suspended boiler in a power plant.</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46</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47 begins a discussion on nonbuilding structures similar to buildings. </a:t>
            </a:r>
          </a:p>
          <a:p>
            <a:endParaRPr lang="en-US" dirty="0"/>
          </a:p>
          <a:p>
            <a:r>
              <a:rPr lang="en-US" dirty="0"/>
              <a:t>The slide shows the definition of a nonbuilding structure similar to a building from ASCE 7-16 Section 11.2.</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47</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48 continues a discussion on nonbuilding structures similar to buildings. </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48</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49 continues a discussion on nonbuilding structures similar to buildings.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complete structural design of pipe racks is discussed in “</a:t>
            </a:r>
            <a:r>
              <a:rPr lang="en-US" i="1" dirty="0"/>
              <a:t>Design of Structural Steel Pipe Racks</a:t>
            </a:r>
            <a:r>
              <a:rPr lang="en-US" dirty="0"/>
              <a:t>” by Richard M. Drake and Robert J. Walter, AISC Engineering Journal, 4th Quarter, 2010.</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49</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5 continues a discussion of what constitutes a nonbuilding structure.</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dirty="0"/>
              <a:t>Slide 50 continues a discussion on nonbuilding structures similar to buildings. </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1" indent="0" algn="l" defTabSz="914400" rtl="0" eaLnBrk="0" fontAlgn="base" latinLnBrk="0" hangingPunct="0">
              <a:lnSpc>
                <a:spcPct val="100000"/>
              </a:lnSpc>
              <a:spcBef>
                <a:spcPct val="30000"/>
              </a:spcBef>
              <a:spcAft>
                <a:spcPct val="0"/>
              </a:spcAft>
              <a:buClrTx/>
              <a:buSzTx/>
              <a:buFontTx/>
              <a:buNone/>
              <a:tabLst/>
              <a:defRPr/>
            </a:pPr>
            <a:r>
              <a:rPr lang="en-US" dirty="0"/>
              <a:t>The background for the option of lower R values and less restrictive height limits is discussed in Slide 51.</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50</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dirty="0"/>
              <a:t>Slide 51 continues a discussion on nonbuilding structures similar to buildings. </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1" indent="0" algn="l" defTabSz="914400" rtl="0" eaLnBrk="0" fontAlgn="base" latinLnBrk="0" hangingPunct="0">
              <a:lnSpc>
                <a:spcPct val="100000"/>
              </a:lnSpc>
              <a:spcBef>
                <a:spcPct val="30000"/>
              </a:spcBef>
              <a:spcAft>
                <a:spcPct val="0"/>
              </a:spcAft>
              <a:buClrTx/>
              <a:buSzTx/>
              <a:buFontTx/>
              <a:buNone/>
              <a:tabLst/>
              <a:defRPr/>
            </a:pPr>
            <a:r>
              <a:rPr lang="en-US" dirty="0"/>
              <a:t>Performance of nonbuilding structures</a:t>
            </a:r>
            <a:r>
              <a:rPr lang="en-US" baseline="0" dirty="0"/>
              <a:t> in a recent major seismic event is discussed in </a:t>
            </a:r>
            <a:r>
              <a:rPr lang="en-US" dirty="0"/>
              <a:t>Soules, J. G., Bachman, R.E., and Silva, J.F., </a:t>
            </a:r>
            <a:r>
              <a:rPr lang="en-US" b="1" dirty="0"/>
              <a:t>“Chile Earthquake of 2010 – Assessment of Industrial Facilities around Concepción”</a:t>
            </a:r>
            <a:r>
              <a:rPr lang="en-US" dirty="0"/>
              <a:t>, American Society of Civil Engineers, Structural Engineering Institute, Reston, VA, 2016.  Additional background information on this topic can be found in Soules, J. G., “</a:t>
            </a:r>
            <a:r>
              <a:rPr lang="en-US" i="1" dirty="0"/>
              <a:t>The Seismic Provisions of the 2006 IBC – Nonbuilding Structure Criteria</a:t>
            </a:r>
            <a:r>
              <a:rPr lang="en-US" dirty="0"/>
              <a:t>,” Proceedings of 8th National Conference on Earthquake Engineering, San Francisco, CA, April 18, 2006. </a:t>
            </a:r>
            <a:r>
              <a:rPr lang="en-US" sz="1200" dirty="0"/>
              <a:t>The intent is to obtain the same structural performance at the increased heights.</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51</a:t>
            </a:fld>
            <a:endParaRPr lang="en-US" dirty="0"/>
          </a:p>
        </p:txBody>
      </p:sp>
    </p:spTree>
    <p:extLst>
      <p:ext uri="{BB962C8B-B14F-4D97-AF65-F5344CB8AC3E}">
        <p14:creationId xmlns:p14="http://schemas.microsoft.com/office/powerpoint/2010/main" val="13870350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52 shows a reproduction of ASCE 7-16 Table 15.4-1</a:t>
            </a:r>
            <a:r>
              <a:rPr lang="en-US" baseline="0" dirty="0"/>
              <a:t>.  The entry circled shows a “Steel Ordinary Concentrically Braced Frame with Unlimited Height”.  This option allows an ordinary concentrically braced frame to be designed and constructed with unlimited height in SDC F.  This option requires no seismic detailing and the use of an R value of 1.5.</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52</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53 shows a reproduction of ASCE 7-16 Table C15.5-1 at the top of the slide and a picture of a typical steel pipe rack at the bottom of the slide.</a:t>
            </a:r>
          </a:p>
          <a:p>
            <a:endParaRPr lang="en-US" dirty="0"/>
          </a:p>
          <a:p>
            <a:r>
              <a:rPr lang="en-US" dirty="0"/>
              <a:t>The option of lower </a:t>
            </a:r>
            <a:r>
              <a:rPr lang="en-US" i="1" dirty="0"/>
              <a:t>R </a:t>
            </a:r>
            <a:r>
              <a:rPr lang="en-US" dirty="0"/>
              <a:t>values and less restrictive height limits proves to be economical in most situations because of the relative cost of materials and construction labor. ASCE 7-16 Table C15.5-1 reproduced above illustrates the </a:t>
            </a:r>
            <a:r>
              <a:rPr lang="en-US" i="1" dirty="0"/>
              <a:t>R </a:t>
            </a:r>
            <a:r>
              <a:rPr lang="en-US" dirty="0"/>
              <a:t>values and height limits for a 70-ft-high steel ordinary moment frame (OMF) pipe rack.</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53</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54 shows the very detailed definition of a steel storage rack from ASCE 7-16 Section 11.2.</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54</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55 continues a discussion on storage racks. </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55</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56 continues a discussion on storage racks.  A reproduction of the cover art from FEMA 460 “Seismic Considerations for Steel Storage Racks” is shown on the right side of the slide.</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56</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57 continues a discussion on storage racks.  A photograph of typical anchorage used on storage racks is shown on the right side of the slide.</a:t>
            </a:r>
          </a:p>
          <a:p>
            <a:endParaRPr lang="en-US" dirty="0"/>
          </a:p>
          <a:p>
            <a:r>
              <a:rPr lang="en-US" dirty="0"/>
              <a:t>The additional anchorage provisions include complying with ASCE 7-16 Section 15.4.9 ( requires use of ACI 318 Chapter 17) for anchorage design, the anchors must be sized using</a:t>
            </a:r>
            <a:r>
              <a:rPr lang="en-US" baseline="0" dirty="0"/>
              <a:t> overstrength load combinations of ASCE 7-16 Sections 2.3.6 or 2.4.3, and the anchors must be designed for any bending created when shims are used.</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57</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58 shows a photograph of a typical steel storage rack on the left and a picture of a typical steel cantilevered storage rack</a:t>
            </a:r>
            <a:r>
              <a:rPr lang="en-US" baseline="0" dirty="0"/>
              <a:t> on the right.</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58</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59 begins a discussion on structural towers for tanks and vessels.</a:t>
            </a:r>
          </a:p>
          <a:p>
            <a:endParaRPr lang="en-US" dirty="0"/>
          </a:p>
          <a:p>
            <a:r>
              <a:rPr lang="en-US" dirty="0"/>
              <a:t>The option of lower </a:t>
            </a:r>
            <a:r>
              <a:rPr lang="en-US" i="1" dirty="0"/>
              <a:t>R </a:t>
            </a:r>
            <a:r>
              <a:rPr lang="en-US" dirty="0"/>
              <a:t>values and less restrictive height limits was previously discussed in the presentation on pipe racks.</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59</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dirty="0"/>
              <a:t>Slide 6 shows Table 17-1, which provides </a:t>
            </a:r>
            <a:r>
              <a:rPr lang="en-US" sz="1200" dirty="0"/>
              <a:t>the applicable chapters with the requirements for nonstructural components and nonbuilding structures supported by other structures.  The requirements in these various chapters </a:t>
            </a:r>
            <a:r>
              <a:rPr lang="en-US" dirty="0"/>
              <a:t>determine if the structure in question is a nonbuilding structure or a nonstructural component.  Table 17-1 shown above is a simple road map to follow when a structure is supporting small or large components/other structures.  If the supporting structure is a building, the supporting structure follows the requirements of Chapter 12.  If the supporting structure is a nonbuilding structure (unoccupied structure), the supporting structure follows Chapter 15.  Nonstructural components are to comply with Chapter 13 unless the nonstructural</a:t>
            </a:r>
            <a:r>
              <a:rPr lang="en-US" baseline="0" dirty="0"/>
              <a:t> component weight equals or exceeds 25% of the combined weight of the supporting structure.  When the nonstructural component weight equals or exceeds 25% of the combined weight of the supporting structure, the nonstructural component is then classified as a nonbuilding structure and must meet the requirements of Chapter 15.</a:t>
            </a:r>
            <a:endParaRPr lang="en-US" dirty="0"/>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1" indent="0" algn="l" defTabSz="914400" rtl="0" eaLnBrk="0" fontAlgn="base" latinLnBrk="0" hangingPunct="0">
              <a:lnSpc>
                <a:spcPct val="100000"/>
              </a:lnSpc>
              <a:spcBef>
                <a:spcPct val="30000"/>
              </a:spcBef>
              <a:spcAft>
                <a:spcPct val="0"/>
              </a:spcAft>
              <a:buClrTx/>
              <a:buSzTx/>
              <a:buFontTx/>
              <a:buNone/>
              <a:tabLst/>
              <a:defRPr/>
            </a:pPr>
            <a:r>
              <a:rPr lang="en-US" dirty="0"/>
              <a:t>Additional discussion on determining</a:t>
            </a:r>
            <a:r>
              <a:rPr lang="en-US" baseline="0" dirty="0"/>
              <a:t> if the structure is a nonstructural component or a nonbuilding structure can be found in </a:t>
            </a:r>
            <a:r>
              <a:rPr lang="en-US" dirty="0"/>
              <a:t>Bachman, Robert and Dowty, Susan, “</a:t>
            </a:r>
            <a:r>
              <a:rPr lang="en-US" i="1" dirty="0"/>
              <a:t>Nonstructural Component or Nonbuilding Structure?</a:t>
            </a:r>
            <a:r>
              <a:rPr lang="en-US" dirty="0"/>
              <a:t>”,</a:t>
            </a:r>
            <a:r>
              <a:rPr lang="en-US" i="1" dirty="0"/>
              <a:t> </a:t>
            </a:r>
            <a:r>
              <a:rPr lang="en-US" dirty="0"/>
              <a:t>Building Safety Journal, International Code Council, April-May 2008.</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60 begins a discussion on structural towers for tanks and vessels.</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60</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61 shows an example of a structural tower that is not integral with the supported tank is shown on the left.  An example of a structural tower that is integral with the supported tank is shown on the right of the slide.  Examples of structural towers that are integral with the supported tank include column supported elevated water tanks designed to AWWA D100 and column supported liquid and gas spheres designed to ASME BPVC Sect VIII.</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61</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62 is a discussion on piers and wharves.</a:t>
            </a:r>
          </a:p>
          <a:p>
            <a:endParaRPr lang="en-US" dirty="0"/>
          </a:p>
          <a:p>
            <a:r>
              <a:rPr lang="en-US" dirty="0"/>
              <a:t>Current industry practice recognizes the distinct differences between the two categories of piers and wharves described in the standard. Piers and wharves with public occupancy, described in Section 15.5.6.2, are commonly treated as the “foundation” for buildings or building like structures; design is performed using the standard, likely under the jurisdiction of the local building official. Piers and wharves without occupancy by the general public are often treated differently and are outside the scope of the standard; in many cases, these structures do not fall under the jurisdiction of building officials, and design is performed using other industry-accepted approaches.</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62</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63</a:t>
            </a:r>
            <a:r>
              <a:rPr lang="en-US" baseline="0" dirty="0"/>
              <a:t> shows three </a:t>
            </a:r>
            <a:r>
              <a:rPr lang="en-US" dirty="0"/>
              <a:t>photographs of nonbuilding structures not similar to buildings.  The photograph on the left is an amusement park structure.   The photograph in the center is a Steel Tubular Support Structures for Onshore Wind Turbine Generator (WTG) System.</a:t>
            </a:r>
            <a:r>
              <a:rPr lang="en-US" baseline="0" dirty="0"/>
              <a:t>  </a:t>
            </a:r>
            <a:r>
              <a:rPr lang="en-US" dirty="0"/>
              <a:t>The photograph on</a:t>
            </a:r>
            <a:r>
              <a:rPr lang="en-US" baseline="0" dirty="0"/>
              <a:t> the right is a </a:t>
            </a:r>
            <a:r>
              <a:rPr lang="en-US" dirty="0"/>
              <a:t>Ground-Supported Cantilever Wall</a:t>
            </a:r>
            <a:r>
              <a:rPr lang="en-US" baseline="0" dirty="0"/>
              <a:t>.</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63</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64 begins a discussion on nonbuilding structures not similar to buildings.</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64</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65 continues a discussion on nonbuilding structures not similar to buildings.</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65</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66 discusses earth-retaining structures.  A sketch of a typical</a:t>
            </a:r>
            <a:r>
              <a:rPr lang="en-US" baseline="0" dirty="0"/>
              <a:t> cantilever retaining wall is shown on the right of the slide.</a:t>
            </a:r>
            <a:endParaRPr lang="en-US" dirty="0"/>
          </a:p>
          <a:p>
            <a:endParaRPr lang="en-US" sz="1100" b="0" i="0" u="none" strike="noStrike" kern="1200" baseline="0" dirty="0">
              <a:solidFill>
                <a:schemeClr val="tx1"/>
              </a:solidFill>
              <a:latin typeface="Arial" pitchFamily="34" charset="0"/>
              <a:ea typeface="+mn-ea"/>
              <a:cs typeface="+mn-cs"/>
            </a:endParaRPr>
          </a:p>
          <a:p>
            <a:r>
              <a:rPr lang="en-US" sz="1100" b="0" i="0" u="none" strike="noStrike" kern="1200" baseline="0" dirty="0">
                <a:solidFill>
                  <a:schemeClr val="tx1"/>
                </a:solidFill>
                <a:latin typeface="Arial" pitchFamily="34" charset="0"/>
                <a:ea typeface="+mn-ea"/>
                <a:cs typeface="+mn-cs"/>
              </a:rPr>
              <a:t>Earth-retaining walls are permitted to be designed for seismic loads as either yielding or nonyielding walls.  Cantilevered reinforced concrete or masonry retaining walls shall be assumed to be yielding walls and shall be designed as simple flexural wall elements.</a:t>
            </a:r>
          </a:p>
          <a:p>
            <a:endParaRPr lang="en-US" sz="1100" b="0" i="0" u="none" strike="noStrike" kern="1200" baseline="0" dirty="0">
              <a:solidFill>
                <a:schemeClr val="tx1"/>
              </a:solidFill>
              <a:latin typeface="Arial" pitchFamily="34" charset="0"/>
              <a:ea typeface="+mn-ea"/>
              <a:cs typeface="+mn-cs"/>
            </a:endParaRPr>
          </a:p>
          <a:p>
            <a:r>
              <a:rPr lang="en-US" sz="1100" b="0" i="0" u="none" strike="noStrike" kern="1200" baseline="0" dirty="0">
                <a:solidFill>
                  <a:schemeClr val="tx1"/>
                </a:solidFill>
                <a:latin typeface="Arial" pitchFamily="34" charset="0"/>
                <a:ea typeface="+mn-ea"/>
                <a:cs typeface="+mn-cs"/>
              </a:rPr>
              <a:t>No reference document exists for this type of nonbuilding structure.</a:t>
            </a:r>
          </a:p>
          <a:p>
            <a:endParaRPr lang="en-US" sz="1100" b="0" i="0" u="none" strike="noStrike" kern="1200" baseline="0" dirty="0">
              <a:solidFill>
                <a:schemeClr val="tx1"/>
              </a:solidFill>
              <a:latin typeface="Arial" pitchFamily="34" charset="0"/>
              <a:ea typeface="+mn-ea"/>
              <a:cs typeface="+mn-cs"/>
            </a:endParaRPr>
          </a:p>
          <a:p>
            <a:r>
              <a:rPr lang="en-US" sz="1100" b="0" i="0" u="none" strike="noStrike" kern="1200" baseline="0" dirty="0">
                <a:solidFill>
                  <a:schemeClr val="tx1"/>
                </a:solidFill>
                <a:latin typeface="Arial" pitchFamily="34" charset="0"/>
                <a:ea typeface="+mn-ea"/>
                <a:cs typeface="+mn-cs"/>
              </a:rPr>
              <a:t>The risk category is to be determined by the proximity of the earth-retaining structure to other buildings and structures. If failure of the earth-retaining structure would affect the adjacent building or structure, the risk category shall not be less than that of the adjacent building or structure.</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66</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67 discusses chimneys and stacks.  A photograph of a large breach opening in a stack </a:t>
            </a:r>
            <a:r>
              <a:rPr lang="en-US" baseline="0" dirty="0"/>
              <a:t>is shown on the right of the slide.</a:t>
            </a:r>
            <a:endParaRPr lang="en-US" dirty="0"/>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The design of stacks and chimneys to resist natural hazards generally is governed by wind design considerations. The exceptions to this general rule involve locations with high seismicity, stacks and chimneys with large elevated masses, and stacks and chimneys with unusual geometries.</a:t>
            </a: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Concrete chimneys typically possess low ductility, and their performance is especially critical in the regions around large (breach) openings because of reductions in strength and loss of confinement for vertical reinforcement in the jamb regions around the openings. Earthquake-induced chimney failures have occurred in recent history (in Turkey in 1999) and have been attributed to strength and detailing problems (Kilic and Sozen 2003).   The detailing requirements in 15.6.2.2 address these issues.</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67</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68 discusses amusement structures.  A photograph of a Ferris wheel </a:t>
            </a:r>
            <a:r>
              <a:rPr lang="en-US" baseline="0" dirty="0"/>
              <a:t>is shown on the right of the slide.</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68</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69 discusses special hydraulic structures.  A sketch of a typical</a:t>
            </a:r>
            <a:r>
              <a:rPr lang="en-US" baseline="0" dirty="0"/>
              <a:t> hydraulic structure is shown on the right of the slide.</a:t>
            </a:r>
            <a:endParaRPr lang="en-US" dirty="0"/>
          </a:p>
          <a:p>
            <a:endParaRPr lang="en-US" dirty="0"/>
          </a:p>
          <a:p>
            <a:r>
              <a:rPr lang="en-US" dirty="0"/>
              <a:t>Special hydraulic structures are subjected to out-of-plane forces only during an earthquake where the structure is subjected to differential hydrodynamic fluid forces. Examples of special hydraulic structures include separation walls, baffle walls, weirs, and other similar structures.</a:t>
            </a:r>
          </a:p>
          <a:p>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most common special hydraulic structures are baffle walls and weirs that are used in water treatment and wastewater treatment plants. Because there are openings in the walls, during normal operations the fluid levels are equal on each side of the wall, exerting no net horizontal force. Sloshing during a seismic event can exert large forces on the wall, as illustrated in the slide figure. The walls can fail unless they are designed properly to resist the dynamic fluid forces.</a:t>
            </a:r>
          </a:p>
          <a:p>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kern="1200" dirty="0">
                <a:latin typeface="Arial" pitchFamily="34" charset="0"/>
              </a:rPr>
              <a:t>No reference document exists for this type of nonbuilding structure.</a:t>
            </a:r>
            <a:endParaRPr lang="en-US" dirty="0"/>
          </a:p>
          <a:p>
            <a:endParaRPr lang="en-US"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69</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7 continues a discussion of what constitutes a nonbuilding structure.</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7</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70 discusses secondary containment systems</a:t>
            </a:r>
            <a:r>
              <a:rPr lang="en-US" baseline="0" dirty="0"/>
              <a:t>.</a:t>
            </a:r>
            <a:endParaRPr lang="en-US" dirty="0"/>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Secondary containment is designed for the MCE</a:t>
            </a:r>
            <a:r>
              <a:rPr lang="en-US" sz="1100" kern="1200" baseline="-25000" dirty="0">
                <a:solidFill>
                  <a:schemeClr val="tx1"/>
                </a:solidFill>
                <a:effectLst/>
                <a:latin typeface="Arial" pitchFamily="34" charset="0"/>
                <a:ea typeface="+mn-ea"/>
                <a:cs typeface="+mn-cs"/>
              </a:rPr>
              <a:t>R</a:t>
            </a:r>
            <a:r>
              <a:rPr lang="en-US" sz="1100" kern="1200" dirty="0">
                <a:solidFill>
                  <a:schemeClr val="tx1"/>
                </a:solidFill>
                <a:effectLst/>
                <a:latin typeface="Arial" pitchFamily="34" charset="0"/>
                <a:ea typeface="+mn-ea"/>
                <a:cs typeface="+mn-cs"/>
              </a:rPr>
              <a:t> assuming that the primary containment releases its contents during</a:t>
            </a:r>
            <a:r>
              <a:rPr lang="en-US" sz="1100" kern="1200" baseline="0" dirty="0">
                <a:solidFill>
                  <a:schemeClr val="tx1"/>
                </a:solidFill>
                <a:effectLst/>
                <a:latin typeface="Arial" pitchFamily="34" charset="0"/>
                <a:ea typeface="+mn-ea"/>
                <a:cs typeface="+mn-cs"/>
              </a:rPr>
              <a:t> an MCE</a:t>
            </a:r>
            <a:r>
              <a:rPr lang="en-US" sz="1100" kern="1200" baseline="-25000" dirty="0">
                <a:solidFill>
                  <a:schemeClr val="tx1"/>
                </a:solidFill>
                <a:effectLst/>
                <a:latin typeface="Arial" pitchFamily="34" charset="0"/>
                <a:ea typeface="+mn-ea"/>
                <a:cs typeface="+mn-cs"/>
              </a:rPr>
              <a:t>R</a:t>
            </a:r>
            <a:r>
              <a:rPr lang="en-US" sz="1100" kern="1200" baseline="0" dirty="0">
                <a:solidFill>
                  <a:schemeClr val="tx1"/>
                </a:solidFill>
                <a:effectLst/>
                <a:latin typeface="Arial" pitchFamily="34" charset="0"/>
                <a:ea typeface="+mn-ea"/>
                <a:cs typeface="+mn-cs"/>
              </a:rPr>
              <a:t> event.  Therefore, the secondary containment must remain in tact during the MCE</a:t>
            </a:r>
            <a:r>
              <a:rPr lang="en-US" sz="1100" kern="1200" baseline="-25000" dirty="0">
                <a:solidFill>
                  <a:schemeClr val="tx1"/>
                </a:solidFill>
                <a:effectLst/>
                <a:latin typeface="Arial" pitchFamily="34" charset="0"/>
                <a:ea typeface="+mn-ea"/>
                <a:cs typeface="+mn-cs"/>
              </a:rPr>
              <a:t>R</a:t>
            </a:r>
            <a:r>
              <a:rPr lang="en-US" sz="1100" kern="1200" baseline="0" dirty="0">
                <a:solidFill>
                  <a:schemeClr val="tx1"/>
                </a:solidFill>
                <a:effectLst/>
                <a:latin typeface="Arial" pitchFamily="34" charset="0"/>
                <a:ea typeface="+mn-ea"/>
                <a:cs typeface="+mn-cs"/>
              </a:rPr>
              <a:t> event in order to contain the release.  </a:t>
            </a:r>
            <a:r>
              <a:rPr lang="en-US" sz="1100" kern="1200" dirty="0">
                <a:solidFill>
                  <a:schemeClr val="tx1"/>
                </a:solidFill>
                <a:effectLst/>
                <a:latin typeface="Arial" pitchFamily="34" charset="0"/>
                <a:ea typeface="+mn-ea"/>
                <a:cs typeface="+mn-cs"/>
              </a:rPr>
              <a:t>Section 15.6.5 reflects the judgment that designing all impoundment dikes for the MCE</a:t>
            </a:r>
            <a:r>
              <a:rPr lang="en-US" sz="1100" kern="1200" baseline="-25000" dirty="0">
                <a:solidFill>
                  <a:schemeClr val="tx1"/>
                </a:solidFill>
                <a:effectLst/>
                <a:latin typeface="Arial" pitchFamily="34" charset="0"/>
                <a:ea typeface="+mn-ea"/>
                <a:cs typeface="+mn-cs"/>
              </a:rPr>
              <a:t>R</a:t>
            </a:r>
            <a:r>
              <a:rPr lang="en-US" sz="1100" kern="1200" dirty="0">
                <a:solidFill>
                  <a:schemeClr val="tx1"/>
                </a:solidFill>
                <a:effectLst/>
                <a:latin typeface="Arial" pitchFamily="34" charset="0"/>
                <a:ea typeface="+mn-ea"/>
                <a:cs typeface="+mn-cs"/>
              </a:rPr>
              <a:t> ground motion when full and sizing all impoundment dikes for the sloshing liquid height is too conservative. Designing an impoundment dike as full for the </a:t>
            </a:r>
            <a:r>
              <a:rPr lang="en-US" sz="1100" kern="1200" baseline="0" dirty="0">
                <a:solidFill>
                  <a:schemeClr val="tx1"/>
                </a:solidFill>
                <a:effectLst/>
                <a:latin typeface="Arial" pitchFamily="34" charset="0"/>
                <a:ea typeface="+mn-ea"/>
                <a:cs typeface="+mn-cs"/>
              </a:rPr>
              <a:t>MCE</a:t>
            </a:r>
            <a:r>
              <a:rPr lang="en-US" sz="1100" kern="1200" baseline="-25000" dirty="0">
                <a:solidFill>
                  <a:schemeClr val="tx1"/>
                </a:solidFill>
                <a:effectLst/>
                <a:latin typeface="Arial" pitchFamily="34" charset="0"/>
                <a:ea typeface="+mn-ea"/>
                <a:cs typeface="+mn-cs"/>
              </a:rPr>
              <a:t>R</a:t>
            </a:r>
            <a:r>
              <a:rPr lang="en-US" sz="1100" kern="1200" dirty="0">
                <a:solidFill>
                  <a:schemeClr val="tx1"/>
                </a:solidFill>
                <a:effectLst/>
                <a:latin typeface="Arial" pitchFamily="34" charset="0"/>
                <a:ea typeface="+mn-ea"/>
                <a:cs typeface="+mn-cs"/>
              </a:rPr>
              <a:t> assumes failure of the primary containment and occurrence of a significant aftershock. Such significant aftershocks (of the same magnitude as the </a:t>
            </a:r>
            <a:r>
              <a:rPr lang="en-US" sz="1100" kern="1200" baseline="0" dirty="0">
                <a:solidFill>
                  <a:schemeClr val="tx1"/>
                </a:solidFill>
                <a:effectLst/>
                <a:latin typeface="Arial" pitchFamily="34" charset="0"/>
                <a:ea typeface="+mn-ea"/>
                <a:cs typeface="+mn-cs"/>
              </a:rPr>
              <a:t>MCE</a:t>
            </a:r>
            <a:r>
              <a:rPr lang="en-US" sz="1100" kern="1200" baseline="-25000" dirty="0">
                <a:solidFill>
                  <a:schemeClr val="tx1"/>
                </a:solidFill>
                <a:effectLst/>
                <a:latin typeface="Arial" pitchFamily="34" charset="0"/>
                <a:ea typeface="+mn-ea"/>
                <a:cs typeface="+mn-cs"/>
              </a:rPr>
              <a:t>R</a:t>
            </a:r>
            <a:r>
              <a:rPr lang="en-US" sz="1100" kern="1200" dirty="0">
                <a:solidFill>
                  <a:schemeClr val="tx1"/>
                </a:solidFill>
                <a:effectLst/>
                <a:latin typeface="Arial" pitchFamily="34" charset="0"/>
                <a:ea typeface="+mn-ea"/>
                <a:cs typeface="+mn-cs"/>
              </a:rPr>
              <a:t> ground motion) are rare and do not occur in all locations. Although explicit design for aftershocks is not a requirement of the standard, secondary containment must be designed full for an aftershock to protect the general public. The use of two-thirds of the MCE ground motion as the magnitude of the design aftershock is supported by Bath’s law, according to which the maximum expected aftershock magnitude may be estimated to be 1.2 scale units below the main shock magnitude.</a:t>
            </a: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The risk assessment and risk management plan described in Section 1.5.3 are used to determine where the secondary containment must be designed full for the </a:t>
            </a:r>
            <a:r>
              <a:rPr lang="en-US" sz="1100" kern="1200" baseline="0" dirty="0">
                <a:solidFill>
                  <a:schemeClr val="tx1"/>
                </a:solidFill>
                <a:effectLst/>
                <a:latin typeface="Arial" pitchFamily="34" charset="0"/>
                <a:ea typeface="+mn-ea"/>
                <a:cs typeface="+mn-cs"/>
              </a:rPr>
              <a:t>MCE</a:t>
            </a:r>
            <a:r>
              <a:rPr lang="en-US" sz="1100" kern="1200" baseline="-25000" dirty="0">
                <a:solidFill>
                  <a:schemeClr val="tx1"/>
                </a:solidFill>
                <a:effectLst/>
                <a:latin typeface="Arial" pitchFamily="34" charset="0"/>
                <a:ea typeface="+mn-ea"/>
                <a:cs typeface="+mn-cs"/>
              </a:rPr>
              <a:t>R</a:t>
            </a:r>
            <a:r>
              <a:rPr lang="en-US" sz="1100" kern="1200" dirty="0">
                <a:solidFill>
                  <a:schemeClr val="tx1"/>
                </a:solidFill>
                <a:effectLst/>
                <a:latin typeface="Arial" pitchFamily="34" charset="0"/>
                <a:ea typeface="+mn-ea"/>
                <a:cs typeface="+mn-cs"/>
              </a:rPr>
              <a:t>. The decision to design secondary containment for this more severe condition should be based on the likelihood of a significant aftershock occurring at the particular site, considering the risk posed to the general public by the release of hazardous material from the secondary containment.</a:t>
            </a:r>
            <a:r>
              <a:rPr lang="en-US" dirty="0">
                <a:effectLst/>
              </a:rPr>
              <a:t> </a:t>
            </a:r>
            <a:endParaRPr lang="en-US"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70</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71 discusses telecommunication towers.  A photograph of a telecommunication tower </a:t>
            </a:r>
            <a:r>
              <a:rPr lang="en-US" baseline="0" dirty="0"/>
              <a:t>is shown on the right of the slide.</a:t>
            </a:r>
            <a:endParaRPr lang="en-US" dirty="0"/>
          </a:p>
          <a:p>
            <a:endParaRPr lang="en-US" sz="1100" b="0" i="0" u="none" strike="noStrike" kern="1200" baseline="0" dirty="0">
              <a:solidFill>
                <a:schemeClr val="tx1"/>
              </a:solidFill>
              <a:latin typeface="Arial" pitchFamily="34" charset="0"/>
              <a:ea typeface="+mn-ea"/>
              <a:cs typeface="+mn-cs"/>
            </a:endParaRPr>
          </a:p>
          <a:p>
            <a:r>
              <a:rPr lang="en-US" sz="1100" b="0" i="0" u="none" strike="noStrike" kern="1200" baseline="0" dirty="0">
                <a:solidFill>
                  <a:schemeClr val="tx1"/>
                </a:solidFill>
                <a:latin typeface="Arial" pitchFamily="34" charset="0"/>
                <a:ea typeface="+mn-ea"/>
                <a:cs typeface="+mn-cs"/>
              </a:rPr>
              <a:t>Telecommunication towers support small masses, and their design generally is governed by wind forces. Although telecommunication towers have a history of experiencing seismic events without failure or significant damage, seismic design in accordance with ASCE 7-16 is required.</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71</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72 discusses steel tubular support structures for onshore wind turbine generator (WTG) systems.  A sketch of a typical</a:t>
            </a:r>
            <a:r>
              <a:rPr lang="en-US" baseline="0" dirty="0"/>
              <a:t> WTG structure is shown on the right of the slide.</a:t>
            </a:r>
            <a:endParaRPr lang="en-US" dirty="0"/>
          </a:p>
          <a:p>
            <a:endParaRPr lang="en-US" sz="1100" b="0" i="0" u="none" strike="noStrike" kern="1200" baseline="0" dirty="0">
              <a:solidFill>
                <a:schemeClr val="tx1"/>
              </a:solidFill>
              <a:latin typeface="Arial" pitchFamily="34" charset="0"/>
              <a:ea typeface="+mn-ea"/>
              <a:cs typeface="+mn-cs"/>
            </a:endParaRPr>
          </a:p>
          <a:p>
            <a:r>
              <a:rPr lang="en-US" sz="1100" b="0" i="0" u="none" strike="noStrike" kern="1200" baseline="0" dirty="0">
                <a:solidFill>
                  <a:schemeClr val="tx1"/>
                </a:solidFill>
                <a:latin typeface="Arial" pitchFamily="34" charset="0"/>
                <a:ea typeface="+mn-ea"/>
                <a:cs typeface="+mn-cs"/>
              </a:rPr>
              <a:t>The most common support structures for large onshore wind turbine generator systems are steel tubular towers. Recommendations for the design of these structures can be found in American Society of Civil Engineers/ American Wind Energy Association (ASCE/AWEA). (2011), “Recommended Practice for Large Land-based</a:t>
            </a:r>
          </a:p>
          <a:p>
            <a:r>
              <a:rPr lang="en-US" sz="1100" b="0" i="0" u="none" strike="noStrike" kern="1200" baseline="0" dirty="0">
                <a:solidFill>
                  <a:schemeClr val="tx1"/>
                </a:solidFill>
                <a:latin typeface="Arial" pitchFamily="34" charset="0"/>
                <a:ea typeface="+mn-ea"/>
                <a:cs typeface="+mn-cs"/>
              </a:rPr>
              <a:t>Wind Turbine Support Structures”. ASCE/AWEA RP2011. ASCE/AWEA RP2011 applies to wind turbines having a rotor-swept area greater than 2153 ft2 (200 m</a:t>
            </a:r>
            <a:r>
              <a:rPr lang="en-US" sz="1100" b="0" i="0" u="none" strike="noStrike" kern="1200" baseline="30000" dirty="0">
                <a:solidFill>
                  <a:schemeClr val="tx1"/>
                </a:solidFill>
                <a:latin typeface="Arial" pitchFamily="34" charset="0"/>
                <a:ea typeface="+mn-ea"/>
                <a:cs typeface="+mn-cs"/>
              </a:rPr>
              <a:t>2</a:t>
            </a:r>
            <a:r>
              <a:rPr lang="en-US" sz="1100" b="0" i="0" u="none" strike="noStrike" kern="1200" baseline="0" dirty="0">
                <a:solidFill>
                  <a:schemeClr val="tx1"/>
                </a:solidFill>
                <a:latin typeface="Arial" pitchFamily="34" charset="0"/>
                <a:ea typeface="+mn-ea"/>
                <a:cs typeface="+mn-cs"/>
              </a:rPr>
              <a:t>). These recommendations are to be used in conjunction with seismic lateral forces determined in accordance with Section 15.4 because ASCE/AWEA RP2011 is not a reference standard adopted by ASCE 7-16.  ASCE/AWEA RP2011 is not written in mandatory language.</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72</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73 discusses ground-supported cantilever walls or fences.  A photograph of a ground-supported cantilever wall </a:t>
            </a:r>
            <a:r>
              <a:rPr lang="en-US" baseline="0" dirty="0"/>
              <a:t>is shown on the right of the slide.</a:t>
            </a:r>
            <a:endParaRPr lang="en-US" dirty="0"/>
          </a:p>
          <a:p>
            <a:endParaRPr lang="en-US" sz="1100" b="0" i="0" u="none" strike="noStrike" kern="1200" baseline="0" dirty="0">
              <a:solidFill>
                <a:schemeClr val="tx1"/>
              </a:solidFill>
              <a:latin typeface="Arial" pitchFamily="34" charset="0"/>
              <a:ea typeface="+mn-ea"/>
              <a:cs typeface="+mn-cs"/>
            </a:endParaRPr>
          </a:p>
          <a:p>
            <a:r>
              <a:rPr lang="en-US" sz="1100" b="0" i="0" u="none" strike="noStrike" kern="1200" baseline="0" dirty="0">
                <a:solidFill>
                  <a:schemeClr val="tx1"/>
                </a:solidFill>
                <a:latin typeface="Arial" pitchFamily="34" charset="0"/>
                <a:ea typeface="+mn-ea"/>
                <a:cs typeface="+mn-cs"/>
              </a:rPr>
              <a:t>Ground-supported cantilever walls and fences constructed from masonry, concrete, timber, or a combination of materials, including steel, are common. Such walls are often used as sound barrier walls or to limit access to residential subdivisions. Ground-supported cantilever walls and fences include walls supported by a footing and pier and panel/pilaster and panel wall systems as long as these systems are not supported laterally in the out-of-plane direction above grade. </a:t>
            </a:r>
          </a:p>
          <a:p>
            <a:endParaRPr lang="en-US" sz="1100" b="0" i="0" u="none" strike="noStrike" kern="1200" baseline="0" dirty="0">
              <a:solidFill>
                <a:schemeClr val="tx1"/>
              </a:solidFill>
              <a:latin typeface="Arial" pitchFamily="34" charset="0"/>
              <a:ea typeface="+mn-ea"/>
              <a:cs typeface="+mn-cs"/>
            </a:endParaRPr>
          </a:p>
          <a:p>
            <a:r>
              <a:rPr lang="en-US" sz="1100" b="0" i="0" u="none" strike="noStrike" kern="1200" baseline="0" dirty="0">
                <a:solidFill>
                  <a:schemeClr val="tx1"/>
                </a:solidFill>
                <a:latin typeface="Arial" pitchFamily="34" charset="0"/>
                <a:ea typeface="+mn-ea"/>
                <a:cs typeface="+mn-cs"/>
              </a:rPr>
              <a:t>Many improperly designed ground-supported cantilever walls and fences constructed from masonry or concrete have experienced problems and have failed during seismic events as evidenced in Section 6.3.9.1 of FEMA E-74, </a:t>
            </a:r>
            <a:r>
              <a:rPr lang="en-US" sz="1100" b="0" i="1" u="none" strike="noStrike" kern="1200" baseline="0" dirty="0">
                <a:solidFill>
                  <a:schemeClr val="tx1"/>
                </a:solidFill>
                <a:latin typeface="Arial" pitchFamily="34" charset="0"/>
                <a:ea typeface="+mn-ea"/>
                <a:cs typeface="+mn-cs"/>
              </a:rPr>
              <a:t>Reducing the Risks of Nonstructural Earthquake Damage – A Practical Guide</a:t>
            </a:r>
            <a:r>
              <a:rPr lang="en-US" sz="1100" b="0" i="0" u="none" strike="noStrike" kern="1200" baseline="0" dirty="0">
                <a:solidFill>
                  <a:schemeClr val="tx1"/>
                </a:solidFill>
                <a:latin typeface="Arial" pitchFamily="34" charset="0"/>
                <a:ea typeface="+mn-ea"/>
                <a:cs typeface="+mn-cs"/>
              </a:rPr>
              <a:t>.</a:t>
            </a:r>
          </a:p>
          <a:p>
            <a:endParaRPr lang="en-US" sz="1100" b="0" i="0" u="none" strike="noStrike" kern="1200" baseline="0" dirty="0">
              <a:solidFill>
                <a:schemeClr val="tx1"/>
              </a:solidFill>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73</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74</a:t>
            </a:r>
            <a:r>
              <a:rPr lang="en-US" baseline="0" dirty="0"/>
              <a:t> shows three </a:t>
            </a:r>
            <a:r>
              <a:rPr lang="en-US" dirty="0"/>
              <a:t>photographs of tanks and vessels.  The photograph on the left is of a tank farm.   The photograph in the center is an elevated water tank.</a:t>
            </a:r>
            <a:r>
              <a:rPr lang="en-US" baseline="0" dirty="0"/>
              <a:t>  </a:t>
            </a:r>
            <a:r>
              <a:rPr lang="en-US" dirty="0"/>
              <a:t>The photograph on</a:t>
            </a:r>
            <a:r>
              <a:rPr lang="en-US" baseline="0" dirty="0"/>
              <a:t> the right are column supported spherical pressure vessels.</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74</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75 begins a discussion on the seismic requirements for tanks and vessels.  The outline of Section 15.7 is shown in the slide.  The sections shown in bold and blue are discussed in detail in the following slides.</a:t>
            </a:r>
          </a:p>
          <a:p>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requirements (Section 15.7) for tanks and vessels are separated from other nonbuilding structures not similar to buildings due to the shear volume of different types of tanks and vessels, different reference standards, and specific design provisions that apply only to tanks and vessels.</a:t>
            </a:r>
          </a:p>
          <a:p>
            <a:endParaRPr lang="en-US" dirty="0"/>
          </a:p>
          <a:p>
            <a:r>
              <a:rPr lang="en-US" dirty="0"/>
              <a:t>Most of the seismic design requirements are contained in reference documents specified throughout Section 15.7.</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75</a:t>
            </a:fld>
            <a:endParaRPr lang="en-US" dirty="0"/>
          </a:p>
        </p:txBody>
      </p:sp>
    </p:spTree>
    <p:extLst>
      <p:ext uri="{BB962C8B-B14F-4D97-AF65-F5344CB8AC3E}">
        <p14:creationId xmlns:p14="http://schemas.microsoft.com/office/powerpoint/2010/main" val="162600998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76 discusses the three seismic</a:t>
            </a:r>
            <a:r>
              <a:rPr lang="en-US" baseline="0" dirty="0"/>
              <a:t> load components in liquid storage tanks.  The figure to the right is a generalized tank model including the impulsive and convective masses. </a:t>
            </a:r>
          </a:p>
          <a:p>
            <a:endParaRPr lang="en-US" baseline="0" dirty="0"/>
          </a:p>
          <a:p>
            <a:r>
              <a:rPr lang="en-US" dirty="0"/>
              <a:t>Sections 15.7.1 (General) and 15.7.2 (Design Basis) cover the unique aspects of the seismic design of tanks and vessels. The following is the currently accepted method for the dynamic modeling of the tank and its contents:</a:t>
            </a:r>
          </a:p>
          <a:p>
            <a:endParaRPr lang="en-US" dirty="0"/>
          </a:p>
          <a:p>
            <a:pPr marL="0" indent="0">
              <a:buFont typeface="+mj-lt"/>
              <a:buNone/>
            </a:pPr>
            <a:r>
              <a:rPr lang="en-US" dirty="0"/>
              <a:t>When a liquid-filled tank is subjected to ground acceleration, the lower portion of the contained liquid, identified as the impulsive component of mass, m</a:t>
            </a:r>
            <a:r>
              <a:rPr lang="en-US" baseline="-25000" dirty="0"/>
              <a:t>i</a:t>
            </a:r>
            <a:r>
              <a:rPr lang="en-US" dirty="0"/>
              <a:t>, acts as if it were a solid mass </a:t>
            </a:r>
            <a:r>
              <a:rPr lang="en-US" sz="1100" b="0" i="0" u="none" strike="noStrike" kern="1200" baseline="0" dirty="0">
                <a:solidFill>
                  <a:schemeClr val="tx1"/>
                </a:solidFill>
                <a:latin typeface="Arial" pitchFamily="34" charset="0"/>
                <a:ea typeface="+mn-ea"/>
                <a:cs typeface="+mn-cs"/>
              </a:rPr>
              <a:t>rigidly attached to the tank wall. As this mass accelerates, it exerts a horizontal force, </a:t>
            </a:r>
            <a:r>
              <a:rPr lang="en-US" sz="1100" b="0" i="1" u="none" strike="noStrike" kern="1200" baseline="0" dirty="0">
                <a:solidFill>
                  <a:schemeClr val="tx1"/>
                </a:solidFill>
                <a:latin typeface="Arial" pitchFamily="34" charset="0"/>
                <a:ea typeface="+mn-ea"/>
                <a:cs typeface="+mn-cs"/>
              </a:rPr>
              <a:t>P</a:t>
            </a:r>
            <a:r>
              <a:rPr lang="en-US" sz="1100" b="0" i="1" u="none" strike="noStrike" kern="1200" baseline="-25000" dirty="0">
                <a:solidFill>
                  <a:schemeClr val="tx1"/>
                </a:solidFill>
                <a:latin typeface="Arial" pitchFamily="34" charset="0"/>
                <a:ea typeface="+mn-ea"/>
                <a:cs typeface="+mn-cs"/>
              </a:rPr>
              <a:t>i</a:t>
            </a:r>
            <a:r>
              <a:rPr lang="en-US" sz="1100" b="0" i="0" u="none" strike="noStrike" kern="1200" baseline="0" dirty="0">
                <a:solidFill>
                  <a:schemeClr val="tx1"/>
                </a:solidFill>
                <a:latin typeface="Arial" pitchFamily="34" charset="0"/>
                <a:ea typeface="+mn-ea"/>
                <a:cs typeface="+mn-cs"/>
              </a:rPr>
              <a:t>, on the wall; this force is directly proportional to the maximum acceleration of the tank base. This force is superimposed on the inertia force of the accelerating wall itself, </a:t>
            </a:r>
            <a:r>
              <a:rPr lang="en-US" sz="1100" b="0" i="1" u="none" strike="noStrike" kern="1200" baseline="0" dirty="0">
                <a:solidFill>
                  <a:schemeClr val="tx1"/>
                </a:solidFill>
                <a:latin typeface="Arial" pitchFamily="34" charset="0"/>
                <a:ea typeface="+mn-ea"/>
                <a:cs typeface="+mn-cs"/>
              </a:rPr>
              <a:t>P</a:t>
            </a:r>
            <a:r>
              <a:rPr lang="en-US" sz="1100" b="0" i="1" u="none" strike="noStrike" kern="1200" baseline="-25000" dirty="0">
                <a:solidFill>
                  <a:schemeClr val="tx1"/>
                </a:solidFill>
                <a:latin typeface="Arial" pitchFamily="34" charset="0"/>
                <a:ea typeface="+mn-ea"/>
                <a:cs typeface="+mn-cs"/>
              </a:rPr>
              <a:t>s</a:t>
            </a:r>
            <a:r>
              <a:rPr lang="en-US" sz="1100" b="0" i="0" u="none" strike="noStrike" kern="1200" baseline="0" dirty="0">
                <a:solidFill>
                  <a:schemeClr val="tx1"/>
                </a:solidFill>
                <a:latin typeface="Arial" pitchFamily="34" charset="0"/>
                <a:ea typeface="+mn-ea"/>
                <a:cs typeface="+mn-cs"/>
              </a:rPr>
              <a:t>. Under the influence of the same ground acceleration, the upper portion of the contained liquid responds as if it were a solid mass flexibly attached to the tank wall. This portion, which oscillates at its own natural frequency, is identified as the convective component, </a:t>
            </a:r>
            <a:r>
              <a:rPr lang="en-US" sz="1100" b="0" i="1" u="none" strike="noStrike" kern="1200" baseline="0" dirty="0">
                <a:solidFill>
                  <a:schemeClr val="tx1"/>
                </a:solidFill>
                <a:latin typeface="Arial" pitchFamily="34" charset="0"/>
                <a:ea typeface="+mn-ea"/>
                <a:cs typeface="+mn-cs"/>
              </a:rPr>
              <a:t>m</a:t>
            </a:r>
            <a:r>
              <a:rPr lang="en-US" sz="1100" b="0" i="1" u="none" strike="noStrike" kern="1200" baseline="-25000" dirty="0">
                <a:solidFill>
                  <a:schemeClr val="tx1"/>
                </a:solidFill>
                <a:latin typeface="Arial" pitchFamily="34" charset="0"/>
                <a:ea typeface="+mn-ea"/>
                <a:cs typeface="+mn-cs"/>
              </a:rPr>
              <a:t>c</a:t>
            </a:r>
            <a:r>
              <a:rPr lang="en-US" sz="1100" b="0" i="0" u="none" strike="noStrike" kern="1200" baseline="0" dirty="0">
                <a:solidFill>
                  <a:schemeClr val="tx1"/>
                </a:solidFill>
                <a:latin typeface="Arial" pitchFamily="34" charset="0"/>
                <a:ea typeface="+mn-ea"/>
                <a:cs typeface="+mn-cs"/>
              </a:rPr>
              <a:t>, and exerts a horizontal force, </a:t>
            </a:r>
            <a:r>
              <a:rPr lang="en-US" sz="1100" b="0" i="1" u="none" strike="noStrike" kern="1200" baseline="0" dirty="0">
                <a:solidFill>
                  <a:schemeClr val="tx1"/>
                </a:solidFill>
                <a:latin typeface="Arial" pitchFamily="34" charset="0"/>
                <a:ea typeface="+mn-ea"/>
                <a:cs typeface="+mn-cs"/>
              </a:rPr>
              <a:t>P</a:t>
            </a:r>
            <a:r>
              <a:rPr lang="en-US" sz="1100" b="0" i="1" u="none" strike="noStrike" kern="1200" baseline="-25000" dirty="0">
                <a:solidFill>
                  <a:schemeClr val="tx1"/>
                </a:solidFill>
                <a:latin typeface="Arial" pitchFamily="34" charset="0"/>
                <a:ea typeface="+mn-ea"/>
                <a:cs typeface="+mn-cs"/>
              </a:rPr>
              <a:t>c</a:t>
            </a:r>
            <a:r>
              <a:rPr lang="en-US" sz="1100" b="0" i="0" u="none" strike="noStrike" kern="1200" baseline="0" dirty="0">
                <a:solidFill>
                  <a:schemeClr val="tx1"/>
                </a:solidFill>
                <a:latin typeface="Arial" pitchFamily="34" charset="0"/>
                <a:ea typeface="+mn-ea"/>
                <a:cs typeface="+mn-cs"/>
              </a:rPr>
              <a:t>, on the wall.  The convective component oscillations are characterized by sloshing whereby the liquid surface rises above the static level on one side of the tank and drops below that level on the other side.</a:t>
            </a:r>
            <a:r>
              <a:rPr lang="en-US" dirty="0"/>
              <a:t> </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76</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77 continues the discussion of the unique design</a:t>
            </a:r>
            <a:r>
              <a:rPr lang="en-US" baseline="0" dirty="0"/>
              <a:t> considerations for tanks and vessels storing liquids.</a:t>
            </a:r>
          </a:p>
          <a:p>
            <a:endParaRPr lang="en-US" baseline="0"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77</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indent="0">
              <a:buFont typeface="+mj-lt"/>
              <a:buNone/>
            </a:pPr>
            <a:r>
              <a:rPr lang="en-US" sz="1100" b="0" i="0" u="none" strike="noStrike" kern="1200" baseline="0" dirty="0">
                <a:solidFill>
                  <a:schemeClr val="tx1"/>
                </a:solidFill>
                <a:latin typeface="Arial" pitchFamily="34" charset="0"/>
                <a:ea typeface="+mn-ea"/>
                <a:cs typeface="+mn-cs"/>
              </a:rPr>
              <a:t>Slide 78 discusses some of the strength and ductility requirements for tanks and vessels.</a:t>
            </a:r>
          </a:p>
          <a:p>
            <a:pPr marL="0" indent="0">
              <a:buFont typeface="+mj-lt"/>
              <a:buNone/>
            </a:pPr>
            <a:endParaRPr lang="en-US" sz="1100" b="0" i="0" u="none" strike="noStrike" kern="1200" baseline="0" dirty="0">
              <a:solidFill>
                <a:schemeClr val="tx1"/>
              </a:solidFill>
              <a:latin typeface="Arial" pitchFamily="34" charset="0"/>
              <a:ea typeface="+mn-ea"/>
              <a:cs typeface="+mn-cs"/>
            </a:endParaRPr>
          </a:p>
          <a:p>
            <a:pPr marL="0" indent="0">
              <a:buFont typeface="+mj-lt"/>
              <a:buNone/>
            </a:pPr>
            <a:r>
              <a:rPr lang="en-US" sz="1100" b="0" i="0" u="none" strike="noStrike" kern="1200" baseline="0" dirty="0">
                <a:solidFill>
                  <a:schemeClr val="tx1"/>
                </a:solidFill>
                <a:latin typeface="Arial" pitchFamily="34" charset="0"/>
                <a:ea typeface="+mn-ea"/>
                <a:cs typeface="+mn-cs"/>
              </a:rPr>
              <a:t>As is the case for building structures, ductility and redundancy in the lateral support systems for tanks and vessels are desirable and necessary for good seismic performance. Tanks and vessels are not highly redundant structural systems, and therefore ductile materials and well-designed connection details are needed to increase the capacity of the vessel to absorb more energy without failure. The critical performance of many tanks and vessels is governed by shell stability requirements rather than by yielding of the structural elements. For example, contrary to building structures, ductile stretching of anchor bolts is a desirable energy absorption component where tanks and vessels are anchored. That is why the connection to the shell and the anchor rod embedment are designed to be stronger than the anchor rod. The performance of cross-braced towers is highly dependent on the ability of the horizontal compression struts and connection details to develop fully the tension yielding in the rods. In such cases, it is also important to preclude both premature failure in the threaded portion of the connection and failure of the connection of the rod to the column before yielding of the rod.</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78</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79 highlights four special considerations that will be discussed in later slides.</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79</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8 shows photographs of a nonbuilding structure similar to a building and a nonbuilding structure not similar to a building.  The photograph of the left is a pipe rack and represents a nonbuilding structure similar to a building.  The photograph on</a:t>
            </a:r>
            <a:r>
              <a:rPr lang="en-US" baseline="0" dirty="0"/>
              <a:t> the right is an elevated water tank and represents a nonbuilding structure not similar to a building.</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8</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80 reproduces ASCE 7-16 Table 15.7-1 (Minimum Design Displacements for Piping Attachments)</a:t>
            </a:r>
          </a:p>
          <a:p>
            <a:endParaRPr lang="en-US" dirty="0"/>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2400" dirty="0"/>
              <a:t>The lack of flexibility in the piping connections to tanks is a continuing source of seismic damage to ground supported storage tanks.  </a:t>
            </a:r>
            <a:r>
              <a:rPr lang="en-US" sz="1100" b="0" i="0" u="none" strike="noStrike" kern="1200" baseline="0" dirty="0">
                <a:solidFill>
                  <a:schemeClr val="tx1"/>
                </a:solidFill>
                <a:latin typeface="Arial" pitchFamily="34" charset="0"/>
                <a:ea typeface="+mn-ea"/>
                <a:cs typeface="+mn-cs"/>
              </a:rPr>
              <a:t>Design of piping systems connected to tanks and vessels are to consider the potential movement of the connection points during earthquakes and provide sufficient flexibility to avoid release of the product by failure of the piping system. The piping system and supports are to be designed so as not to impart significant mechanical loading on the attachment to the tank or vessel shell. Mechanical devices that add flexibility, such as bellows, expansion joints, and other flexible apparatus, are permitted to be used where they are designed for seismic displacements and defined operating pressure.</a:t>
            </a:r>
          </a:p>
          <a:p>
            <a:endParaRPr lang="en-US" sz="1100" b="0" i="0" u="none" strike="noStrike" kern="1200" baseline="0" dirty="0">
              <a:solidFill>
                <a:schemeClr val="tx1"/>
              </a:solidFill>
              <a:latin typeface="Arial" pitchFamily="34" charset="0"/>
              <a:ea typeface="+mn-ea"/>
              <a:cs typeface="+mn-cs"/>
            </a:endParaRPr>
          </a:p>
          <a:p>
            <a:r>
              <a:rPr lang="en-US" sz="1100" b="0" i="0" u="none" strike="noStrike" kern="1200" baseline="0" dirty="0">
                <a:solidFill>
                  <a:schemeClr val="tx1"/>
                </a:solidFill>
                <a:latin typeface="Arial" pitchFamily="34" charset="0"/>
                <a:ea typeface="+mn-ea"/>
                <a:cs typeface="+mn-cs"/>
              </a:rPr>
              <a:t>The displacements shown are ASD level displacements. The piping system and tank connection are to be designed to tolerate </a:t>
            </a:r>
            <a:r>
              <a:rPr lang="en-US" sz="1100" b="0" i="1" u="none" strike="noStrike" kern="1200" baseline="0" dirty="0">
                <a:solidFill>
                  <a:schemeClr val="tx1"/>
                </a:solidFill>
                <a:latin typeface="Arial" pitchFamily="34" charset="0"/>
                <a:ea typeface="+mn-ea"/>
                <a:cs typeface="+mn-cs"/>
              </a:rPr>
              <a:t>C</a:t>
            </a:r>
            <a:r>
              <a:rPr lang="en-US" sz="1100" b="0" i="1" u="none" strike="noStrike" kern="1200" baseline="-25000" dirty="0">
                <a:solidFill>
                  <a:schemeClr val="tx1"/>
                </a:solidFill>
                <a:latin typeface="Arial" pitchFamily="34" charset="0"/>
                <a:ea typeface="+mn-ea"/>
                <a:cs typeface="+mn-cs"/>
              </a:rPr>
              <a:t>d</a:t>
            </a:r>
            <a:r>
              <a:rPr lang="en-US" sz="1100" b="0" i="1" u="none" strike="noStrike" kern="1200" baseline="0" dirty="0">
                <a:solidFill>
                  <a:schemeClr val="tx1"/>
                </a:solidFill>
                <a:latin typeface="Arial" pitchFamily="34" charset="0"/>
                <a:ea typeface="+mn-ea"/>
                <a:cs typeface="+mn-cs"/>
              </a:rPr>
              <a:t> </a:t>
            </a:r>
            <a:r>
              <a:rPr lang="en-US" sz="1100" b="0" i="0" u="none" strike="noStrike" kern="1200" baseline="0" dirty="0">
                <a:solidFill>
                  <a:schemeClr val="tx1"/>
                </a:solidFill>
                <a:latin typeface="Arial" pitchFamily="34" charset="0"/>
                <a:ea typeface="+mn-ea"/>
                <a:cs typeface="+mn-cs"/>
              </a:rPr>
              <a:t>times the displacements given in Table 15.7-1 without rupture, although permanent deformations and inelastic behavior in the piping supports and tank shell are permitted.</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80</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a:t>Slide 81 shows examples of piping</a:t>
            </a:r>
            <a:r>
              <a:rPr lang="en-US" sz="1100" baseline="0" dirty="0"/>
              <a:t> flexibility.  The photograph on the left shows a proper flexible detail.  The photograph on the right shows a detail with no flexibility.</a:t>
            </a:r>
            <a:endParaRPr lang="en-US" sz="1100"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a:t>The good, the bad, and the ugly (right picture is bad and ugly) of piping connections.  The connection on the right was in a west coast refinery and would have failed in a major seismic event.  It has since been fixed.</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81</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82 begins a discussion on anchorage for tanks and vessels.  The photograph on the right shows a stretched anchor bolt on a steel stack after the February 27, 2010 Chile Earthquake.  The steel stack was otherwise undamaged.</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82</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83 continues the discussion on the design of anchorage for tanks and vessels.</a:t>
            </a:r>
          </a:p>
          <a:p>
            <a:endParaRPr lang="en-US" dirty="0"/>
          </a:p>
          <a:p>
            <a:r>
              <a:rPr lang="en-US" dirty="0"/>
              <a:t>All of the requirements shown above are to insure that the anchor rod stretches before it pulls out of the concrete.</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83</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84 continues the discussion on the design of anchorage for tanks and vessels.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bottom line in this discussion is to NOT oversize the anchor rods for tanks and vessels.</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84</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85 shows a sketch of a cast-in-place anchor with anchor reinforcement</a:t>
            </a:r>
            <a:r>
              <a:rPr lang="en-US" baseline="0" dirty="0"/>
              <a:t> on the left and a sketch showing graphically the definition of bolt gauge length.</a:t>
            </a:r>
            <a:endParaRPr lang="en-US" dirty="0"/>
          </a:p>
          <a:p>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a:t>These sketches show the end result of the previously discussed requirements concerning anchor rod embedment design.  Anchor reinforcement (left figure) will have to be provided in most cases around the anchor rod to develop the tensile capacity of the anchor rod. </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85</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86 begins a discussion on the required freeboard for ground-supported storage tanks for liquid.</a:t>
            </a:r>
          </a:p>
          <a:p>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a:t>Damage to tanks still occurs due to insufficient seismic freeboard.</a:t>
            </a: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86</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87 shows a reproduction of the ASCE</a:t>
            </a:r>
            <a:r>
              <a:rPr lang="en-US" baseline="0" dirty="0"/>
              <a:t> 7-16 Table 15.7-3 for minimum required freeboard.  The equation for freeboard is shown below the table.</a:t>
            </a:r>
            <a:endParaRPr lang="en-US" dirty="0"/>
          </a:p>
          <a:p>
            <a:endParaRPr lang="en-US" dirty="0"/>
          </a:p>
          <a:p>
            <a:r>
              <a:rPr lang="en-US" sz="1100" dirty="0"/>
              <a:t>The table shown in the slide lists the freeboard requirements.  Please note that if the tank or vessel is an essential  facility whose operation is required after a seismic event, the provision shown in Section 15.7.6.1.2 allowing  the seismic freeboard to be eliminated if secondary containment is provided DOES NOT APPLY.</a:t>
            </a:r>
          </a:p>
          <a:p>
            <a:endParaRPr lang="en-US" sz="1100" dirty="0"/>
          </a:p>
          <a:p>
            <a:r>
              <a:rPr lang="en-US" sz="1100" dirty="0"/>
              <a:t>An essential facility, such as a fire water tank, must be able to operate after the seismic event.  The fire water tank will likely not be able to operate if the roof is heavily damaged.</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87</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88 shows two photographs of tanks with damage from the sloshing wave.</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88</a:t>
            </a:fld>
            <a:endParaRPr lang="en-US" dirty="0"/>
          </a:p>
        </p:txBody>
      </p:sp>
    </p:spTree>
    <p:extLst>
      <p:ext uri="{BB962C8B-B14F-4D97-AF65-F5344CB8AC3E}">
        <p14:creationId xmlns:p14="http://schemas.microsoft.com/office/powerpoint/2010/main" val="235673704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89 begins a discussion special requirements for the design of skirt supported vessels.  The right side of the slide shows a photograph of a skirt supported vertical vessel.</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89</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9 continues a discussion of what constitutes a nonbuilding structure.</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9</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90 shows a portion of Table 15.4-2 showing detailing requirements and corresponding R values for skirt supported vessels.</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90</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91 shows an excerpt on the right side from</a:t>
            </a:r>
            <a:r>
              <a:rPr lang="en-US" baseline="0" dirty="0"/>
              <a:t> Section 15.7.10.5 (Evaluation of Structures Sensitive to Buckling Failure).  The highlighted portion shown states “structures specified in this standard to be designed to subsections a and b below and those that are assigned as Risk Category IV shall be designed to resist the seismic forces as follows:”</a:t>
            </a:r>
          </a:p>
          <a:p>
            <a:endParaRPr lang="en-US" baseline="0" dirty="0"/>
          </a:p>
          <a:p>
            <a:r>
              <a:rPr lang="en-US" baseline="0" dirty="0"/>
              <a:t>The requirements noted in the slide require that the skirt support remain elastic during the design earthquake event.</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91</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92 continues the discussion on the special requirements for skirt supported vessels.</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92</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93 continues the discussion on the special requirements for skirt supported vessels.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Examples of this critical buckling check of</a:t>
            </a:r>
            <a:r>
              <a:rPr lang="en-US" baseline="0" dirty="0"/>
              <a:t> a skirt support can be found in the ASCE 7-16 Chapter 15 commentary.</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93</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Slide 94 lists suggested references to aid in the seismic design of nonbuilding structures.  These</a:t>
            </a:r>
            <a:r>
              <a:rPr lang="en-US" baseline="0" dirty="0"/>
              <a:t> references contain pertinent information of the design of nonbuilding structures and have been referenced in the presentation notes.</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94</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95 lists suggested references to aid in the seismic design of nonbuilding structures. These</a:t>
            </a:r>
            <a:r>
              <a:rPr lang="en-US" baseline="0" dirty="0"/>
              <a:t> references contain pertinent information of the design of nonbuilding structures and have been referenced in the presentation notes.</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95</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96 lists a suggested reference to aid in the seismic design of nonbuilding structures. This</a:t>
            </a:r>
            <a:r>
              <a:rPr lang="en-US" baseline="0" dirty="0"/>
              <a:t> reference contains pertinent information of the design of nonbuilding structures and have been referenced in the presentation notes.</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96</a:t>
            </a:fld>
            <a:endParaRPr lang="en-US" dirty="0"/>
          </a:p>
        </p:txBody>
      </p:sp>
    </p:spTree>
    <p:extLst>
      <p:ext uri="{BB962C8B-B14F-4D97-AF65-F5344CB8AC3E}">
        <p14:creationId xmlns:p14="http://schemas.microsoft.com/office/powerpoint/2010/main" val="374026216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97 is the “question” slide.</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97</a:t>
            </a:fld>
            <a:endParaRPr lang="en-US" dirty="0"/>
          </a:p>
        </p:txBody>
      </p:sp>
    </p:spTree>
    <p:extLst>
      <p:ext uri="{BB962C8B-B14F-4D97-AF65-F5344CB8AC3E}">
        <p14:creationId xmlns:p14="http://schemas.microsoft.com/office/powerpoint/2010/main" val="27081524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a:t>
            </a:r>
            <a:fld id="{64B3D661-5C76-438E-A311-D2B5954B06D7}" type="slidenum">
              <a:rPr lang="en-US" smtClean="0"/>
              <a:pPr>
                <a:defRPr/>
              </a:pPr>
              <a:t>‹#›</a:t>
            </a:fld>
            <a:endParaRPr lang="en-US" dirty="0"/>
          </a:p>
        </p:txBody>
      </p:sp>
    </p:spTree>
    <p:extLst>
      <p:ext uri="{BB962C8B-B14F-4D97-AF65-F5344CB8AC3E}">
        <p14:creationId xmlns:p14="http://schemas.microsoft.com/office/powerpoint/2010/main" val="2848763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a:t>
            </a:r>
            <a:fld id="{64B3D661-5C76-438E-A311-D2B5954B06D7}" type="slidenum">
              <a:rPr lang="en-US" smtClean="0"/>
              <a:pPr>
                <a:defRPr/>
              </a:pPr>
              <a:t>‹#›</a:t>
            </a:fld>
            <a:endParaRPr lang="en-US" dirty="0"/>
          </a:p>
        </p:txBody>
      </p:sp>
    </p:spTree>
    <p:extLst>
      <p:ext uri="{BB962C8B-B14F-4D97-AF65-F5344CB8AC3E}">
        <p14:creationId xmlns:p14="http://schemas.microsoft.com/office/powerpoint/2010/main" val="941926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00813" y="269875"/>
            <a:ext cx="1944687" cy="56324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61988" y="269875"/>
            <a:ext cx="5686425" cy="5632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a:t>
            </a:r>
            <a:fld id="{64B3D661-5C76-438E-A311-D2B5954B06D7}" type="slidenum">
              <a:rPr lang="en-US" smtClean="0"/>
              <a:pPr>
                <a:defRPr/>
              </a:pPr>
              <a:t>‹#›</a:t>
            </a:fld>
            <a:endParaRPr lang="en-US" dirty="0"/>
          </a:p>
        </p:txBody>
      </p:sp>
    </p:spTree>
    <p:extLst>
      <p:ext uri="{BB962C8B-B14F-4D97-AF65-F5344CB8AC3E}">
        <p14:creationId xmlns:p14="http://schemas.microsoft.com/office/powerpoint/2010/main" val="1131009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a:t>
            </a:r>
            <a:fld id="{64B3D661-5C76-438E-A311-D2B5954B06D7}" type="slidenum">
              <a:rPr lang="en-US" smtClean="0"/>
              <a:pPr>
                <a:defRPr/>
              </a:pPr>
              <a:t>‹#›</a:t>
            </a:fld>
            <a:endParaRPr lang="en-US" dirty="0"/>
          </a:p>
        </p:txBody>
      </p:sp>
    </p:spTree>
    <p:extLst>
      <p:ext uri="{BB962C8B-B14F-4D97-AF65-F5344CB8AC3E}">
        <p14:creationId xmlns:p14="http://schemas.microsoft.com/office/powerpoint/2010/main" val="3965881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a:t>
            </a:r>
            <a:fld id="{64B3D661-5C76-438E-A311-D2B5954B06D7}" type="slidenum">
              <a:rPr lang="en-US" smtClean="0"/>
              <a:pPr>
                <a:defRPr/>
              </a:pPr>
              <a:t>‹#›</a:t>
            </a:fld>
            <a:endParaRPr lang="en-US" dirty="0"/>
          </a:p>
        </p:txBody>
      </p:sp>
    </p:spTree>
    <p:extLst>
      <p:ext uri="{BB962C8B-B14F-4D97-AF65-F5344CB8AC3E}">
        <p14:creationId xmlns:p14="http://schemas.microsoft.com/office/powerpoint/2010/main" val="864510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61988" y="1604963"/>
            <a:ext cx="3810000" cy="4297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4388" y="1604963"/>
            <a:ext cx="3810000" cy="4297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a:t>
            </a:r>
            <a:fld id="{64B3D661-5C76-438E-A311-D2B5954B06D7}" type="slidenum">
              <a:rPr lang="en-US" smtClean="0"/>
              <a:pPr>
                <a:defRPr/>
              </a:pPr>
              <a:t>‹#›</a:t>
            </a:fld>
            <a:endParaRPr lang="en-US" dirty="0"/>
          </a:p>
        </p:txBody>
      </p:sp>
    </p:spTree>
    <p:extLst>
      <p:ext uri="{BB962C8B-B14F-4D97-AF65-F5344CB8AC3E}">
        <p14:creationId xmlns:p14="http://schemas.microsoft.com/office/powerpoint/2010/main" val="201540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9" name="Rectangle 11"/>
          <p:cNvSpPr>
            <a:spLocks noGrp="1" noChangeArrowheads="1"/>
          </p:cNvSpPr>
          <p:nvPr>
            <p:ph type="sldNum" sz="quarter" idx="11"/>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a:t>
            </a:r>
            <a:fld id="{64B3D661-5C76-438E-A311-D2B5954B06D7}" type="slidenum">
              <a:rPr lang="en-US" smtClean="0"/>
              <a:pPr>
                <a:defRPr/>
              </a:pPr>
              <a:t>‹#›</a:t>
            </a:fld>
            <a:endParaRPr lang="en-US" dirty="0"/>
          </a:p>
        </p:txBody>
      </p:sp>
    </p:spTree>
    <p:extLst>
      <p:ext uri="{BB962C8B-B14F-4D97-AF65-F5344CB8AC3E}">
        <p14:creationId xmlns:p14="http://schemas.microsoft.com/office/powerpoint/2010/main" val="895025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5"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a:t>
            </a:r>
            <a:fld id="{64B3D661-5C76-438E-A311-D2B5954B06D7}" type="slidenum">
              <a:rPr lang="en-US" smtClean="0"/>
              <a:pPr>
                <a:defRPr/>
              </a:pPr>
              <a:t>‹#›</a:t>
            </a:fld>
            <a:endParaRPr lang="en-US" dirty="0"/>
          </a:p>
        </p:txBody>
      </p:sp>
    </p:spTree>
    <p:extLst>
      <p:ext uri="{BB962C8B-B14F-4D97-AF65-F5344CB8AC3E}">
        <p14:creationId xmlns:p14="http://schemas.microsoft.com/office/powerpoint/2010/main" val="10535229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4"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a:t>
            </a:r>
            <a:fld id="{64B3D661-5C76-438E-A311-D2B5954B06D7}" type="slidenum">
              <a:rPr lang="en-US" smtClean="0"/>
              <a:pPr>
                <a:defRPr/>
              </a:pPr>
              <a:t>‹#›</a:t>
            </a:fld>
            <a:endParaRPr lang="en-US" dirty="0"/>
          </a:p>
        </p:txBody>
      </p:sp>
    </p:spTree>
    <p:extLst>
      <p:ext uri="{BB962C8B-B14F-4D97-AF65-F5344CB8AC3E}">
        <p14:creationId xmlns:p14="http://schemas.microsoft.com/office/powerpoint/2010/main" val="2816088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a:t>
            </a:r>
            <a:fld id="{64B3D661-5C76-438E-A311-D2B5954B06D7}" type="slidenum">
              <a:rPr lang="en-US" smtClean="0"/>
              <a:pPr>
                <a:defRPr/>
              </a:pPr>
              <a:t>‹#›</a:t>
            </a:fld>
            <a:endParaRPr lang="en-US" dirty="0"/>
          </a:p>
        </p:txBody>
      </p:sp>
    </p:spTree>
    <p:extLst>
      <p:ext uri="{BB962C8B-B14F-4D97-AF65-F5344CB8AC3E}">
        <p14:creationId xmlns:p14="http://schemas.microsoft.com/office/powerpoint/2010/main" val="600329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a:t>
            </a:r>
            <a:fld id="{64B3D661-5C76-438E-A311-D2B5954B06D7}" type="slidenum">
              <a:rPr lang="en-US" smtClean="0"/>
              <a:pPr>
                <a:defRPr/>
              </a:pPr>
              <a:t>‹#›</a:t>
            </a:fld>
            <a:endParaRPr lang="en-US" dirty="0"/>
          </a:p>
        </p:txBody>
      </p:sp>
    </p:spTree>
    <p:extLst>
      <p:ext uri="{BB962C8B-B14F-4D97-AF65-F5344CB8AC3E}">
        <p14:creationId xmlns:p14="http://schemas.microsoft.com/office/powerpoint/2010/main" val="1695981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73100" y="269875"/>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61988" y="1604963"/>
            <a:ext cx="7772400" cy="429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28" name="Picture 8" descr="FEMAnewlogo"/>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276667" y="6421954"/>
            <a:ext cx="924811" cy="329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Text Box 9"/>
          <p:cNvSpPr txBox="1">
            <a:spLocks noChangeArrowheads="1"/>
          </p:cNvSpPr>
          <p:nvPr userDrawn="1"/>
        </p:nvSpPr>
        <p:spPr bwMode="auto">
          <a:xfrm>
            <a:off x="4895850" y="6243638"/>
            <a:ext cx="3503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defRPr/>
            </a:pPr>
            <a:endParaRPr lang="en-US" dirty="0"/>
          </a:p>
        </p:txBody>
      </p:sp>
      <p:sp>
        <p:nvSpPr>
          <p:cNvPr id="1034" name="Rectangle 10"/>
          <p:cNvSpPr>
            <a:spLocks noGrp="1" noChangeArrowheads="1"/>
          </p:cNvSpPr>
          <p:nvPr>
            <p:ph type="ftr" sz="quarter" idx="3"/>
          </p:nvPr>
        </p:nvSpPr>
        <p:spPr bwMode="auto">
          <a:xfrm>
            <a:off x="2089944" y="6406970"/>
            <a:ext cx="4557712" cy="319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spcBef>
                <a:spcPct val="50000"/>
              </a:spcBef>
              <a:defRPr sz="1000" b="1">
                <a:solidFill>
                  <a:srgbClr val="002F80"/>
                </a:solidFill>
              </a:defRPr>
            </a:lvl1pPr>
          </a:lstStyle>
          <a:p>
            <a:pPr>
              <a:defRPr/>
            </a:pPr>
            <a:r>
              <a:rPr lang="en-US" dirty="0"/>
              <a:t>Instructional Material Complementing FEMA 1051, Design Examples</a:t>
            </a:r>
            <a:endParaRPr lang="en-US" i="1" dirty="0"/>
          </a:p>
        </p:txBody>
      </p:sp>
      <p:sp>
        <p:nvSpPr>
          <p:cNvPr id="1035"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a:t>
            </a:r>
            <a:fld id="{64B3D661-5C76-438E-A311-D2B5954B06D7}" type="slidenum">
              <a:rPr lang="en-US" smtClean="0"/>
              <a:pPr>
                <a:defRPr/>
              </a:pPr>
              <a:t>‹#›</a:t>
            </a:fld>
            <a:endParaRPr lang="en-US" dirty="0"/>
          </a:p>
        </p:txBody>
      </p:sp>
      <p:pic>
        <p:nvPicPr>
          <p:cNvPr id="8" name="Picture 7"/>
          <p:cNvPicPr>
            <a:picLocks noChangeAspect="1"/>
          </p:cNvPicPr>
          <p:nvPr userDrawn="1"/>
        </p:nvPicPr>
        <p:blipFill>
          <a:blip r:embed="rId14"/>
          <a:stretch>
            <a:fillRect/>
          </a:stretch>
        </p:blipFill>
        <p:spPr>
          <a:xfrm>
            <a:off x="1276830" y="6388861"/>
            <a:ext cx="632361" cy="355306"/>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hdr="0" dt="0"/>
  <p:txStyles>
    <p:titleStyle>
      <a:lvl1pPr algn="ctr" rtl="0" eaLnBrk="0" fontAlgn="base" hangingPunct="0">
        <a:spcBef>
          <a:spcPct val="0"/>
        </a:spcBef>
        <a:spcAft>
          <a:spcPct val="0"/>
        </a:spcAft>
        <a:defRPr sz="3600" b="1">
          <a:solidFill>
            <a:srgbClr val="002D80"/>
          </a:solidFill>
          <a:latin typeface="+mj-lt"/>
          <a:ea typeface="+mj-ea"/>
          <a:cs typeface="+mj-cs"/>
        </a:defRPr>
      </a:lvl1pPr>
      <a:lvl2pPr algn="ctr" rtl="0" eaLnBrk="0" fontAlgn="base" hangingPunct="0">
        <a:spcBef>
          <a:spcPct val="0"/>
        </a:spcBef>
        <a:spcAft>
          <a:spcPct val="0"/>
        </a:spcAft>
        <a:defRPr sz="3600" b="1">
          <a:solidFill>
            <a:srgbClr val="002D80"/>
          </a:solidFill>
          <a:latin typeface="Arial" pitchFamily="34" charset="0"/>
        </a:defRPr>
      </a:lvl2pPr>
      <a:lvl3pPr algn="ctr" rtl="0" eaLnBrk="0" fontAlgn="base" hangingPunct="0">
        <a:spcBef>
          <a:spcPct val="0"/>
        </a:spcBef>
        <a:spcAft>
          <a:spcPct val="0"/>
        </a:spcAft>
        <a:defRPr sz="3600" b="1">
          <a:solidFill>
            <a:srgbClr val="002D80"/>
          </a:solidFill>
          <a:latin typeface="Arial" pitchFamily="34" charset="0"/>
        </a:defRPr>
      </a:lvl3pPr>
      <a:lvl4pPr algn="ctr" rtl="0" eaLnBrk="0" fontAlgn="base" hangingPunct="0">
        <a:spcBef>
          <a:spcPct val="0"/>
        </a:spcBef>
        <a:spcAft>
          <a:spcPct val="0"/>
        </a:spcAft>
        <a:defRPr sz="3600" b="1">
          <a:solidFill>
            <a:srgbClr val="002D80"/>
          </a:solidFill>
          <a:latin typeface="Arial" pitchFamily="34" charset="0"/>
        </a:defRPr>
      </a:lvl4pPr>
      <a:lvl5pPr algn="ctr" rtl="0" eaLnBrk="0" fontAlgn="base" hangingPunct="0">
        <a:spcBef>
          <a:spcPct val="0"/>
        </a:spcBef>
        <a:spcAft>
          <a:spcPct val="0"/>
        </a:spcAft>
        <a:defRPr sz="3600" b="1">
          <a:solidFill>
            <a:srgbClr val="002D80"/>
          </a:solidFill>
          <a:latin typeface="Arial" pitchFamily="34" charset="0"/>
        </a:defRPr>
      </a:lvl5pPr>
      <a:lvl6pPr marL="457200" algn="ctr" rtl="0" eaLnBrk="0" fontAlgn="base" hangingPunct="0">
        <a:spcBef>
          <a:spcPct val="0"/>
        </a:spcBef>
        <a:spcAft>
          <a:spcPct val="0"/>
        </a:spcAft>
        <a:defRPr sz="3600" b="1">
          <a:solidFill>
            <a:srgbClr val="002D80"/>
          </a:solidFill>
          <a:latin typeface="Arial" pitchFamily="34" charset="0"/>
        </a:defRPr>
      </a:lvl6pPr>
      <a:lvl7pPr marL="914400" algn="ctr" rtl="0" eaLnBrk="0" fontAlgn="base" hangingPunct="0">
        <a:spcBef>
          <a:spcPct val="0"/>
        </a:spcBef>
        <a:spcAft>
          <a:spcPct val="0"/>
        </a:spcAft>
        <a:defRPr sz="3600" b="1">
          <a:solidFill>
            <a:srgbClr val="002D80"/>
          </a:solidFill>
          <a:latin typeface="Arial" pitchFamily="34" charset="0"/>
        </a:defRPr>
      </a:lvl7pPr>
      <a:lvl8pPr marL="1371600" algn="ctr" rtl="0" eaLnBrk="0" fontAlgn="base" hangingPunct="0">
        <a:spcBef>
          <a:spcPct val="0"/>
        </a:spcBef>
        <a:spcAft>
          <a:spcPct val="0"/>
        </a:spcAft>
        <a:defRPr sz="3600" b="1">
          <a:solidFill>
            <a:srgbClr val="002D80"/>
          </a:solidFill>
          <a:latin typeface="Arial" pitchFamily="34" charset="0"/>
        </a:defRPr>
      </a:lvl8pPr>
      <a:lvl9pPr marL="1828800" algn="ctr" rtl="0" eaLnBrk="0" fontAlgn="base" hangingPunct="0">
        <a:spcBef>
          <a:spcPct val="0"/>
        </a:spcBef>
        <a:spcAft>
          <a:spcPct val="0"/>
        </a:spcAft>
        <a:defRPr sz="3600" b="1">
          <a:solidFill>
            <a:srgbClr val="002D8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slide" Target="slide9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15.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41.jpe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7" Type="http://schemas.openxmlformats.org/officeDocument/2006/relationships/image" Target="../media/image50.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8.png"/><Relationship Id="rId5" Type="http://schemas.openxmlformats.org/officeDocument/2006/relationships/oleObject" Target="../embeddings/oleObject1.bin"/><Relationship Id="rId4" Type="http://schemas.openxmlformats.org/officeDocument/2006/relationships/image" Target="../media/image49.wmf"/></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8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8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56.emf"/><Relationship Id="rId5" Type="http://schemas.openxmlformats.org/officeDocument/2006/relationships/oleObject" Target="../embeddings/oleObject2.bin"/><Relationship Id="rId4" Type="http://schemas.openxmlformats.org/officeDocument/2006/relationships/image" Target="../media/image57.pn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58.emf"/><Relationship Id="rId4" Type="http://schemas.openxmlformats.org/officeDocument/2006/relationships/oleObject" Target="../embeddings/oleObject3.bin"/></Relationships>
</file>

<file path=ppt/slides/_rels/slide8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88.xml"/><Relationship Id="rId1" Type="http://schemas.openxmlformats.org/officeDocument/2006/relationships/slideLayout" Target="../slideLayouts/slideLayout6.xml"/><Relationship Id="rId4" Type="http://schemas.openxmlformats.org/officeDocument/2006/relationships/image" Target="../media/image60.jpeg"/></Relationships>
</file>

<file path=ppt/slides/_rels/slide8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97.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his grapich shows the cover for the 2015 NEHRP document Seismic Provisions: Training and INstructional Matieral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532" y="934367"/>
            <a:ext cx="3452322" cy="445763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graphicFrame>
        <p:nvGraphicFramePr>
          <p:cNvPr id="8" name="Table 7"/>
          <p:cNvGraphicFramePr>
            <a:graphicFrameLocks noGrp="1"/>
          </p:cNvGraphicFramePr>
          <p:nvPr>
            <p:extLst>
              <p:ext uri="{D42A27DB-BD31-4B8C-83A1-F6EECF244321}">
                <p14:modId xmlns:p14="http://schemas.microsoft.com/office/powerpoint/2010/main" val="1155143809"/>
              </p:ext>
            </p:extLst>
          </p:nvPr>
        </p:nvGraphicFramePr>
        <p:xfrm>
          <a:off x="8083604" y="2493004"/>
          <a:ext cx="685800" cy="685800"/>
        </p:xfrm>
        <a:graphic>
          <a:graphicData uri="http://schemas.openxmlformats.org/drawingml/2006/table">
            <a:tbl>
              <a:tblPr firstRow="1" firstCol="1" bandRow="1">
                <a:tableStyleId>{5C22544A-7EE6-4342-B048-85BDC9FD1C3A}</a:tableStyleId>
              </a:tblPr>
              <a:tblGrid>
                <a:gridCol w="685800">
                  <a:extLst>
                    <a:ext uri="{9D8B030D-6E8A-4147-A177-3AD203B41FA5}">
                      <a16:colId xmlns:a16="http://schemas.microsoft.com/office/drawing/2014/main" val="20000"/>
                    </a:ext>
                  </a:extLst>
                </a:gridCol>
              </a:tblGrid>
              <a:tr h="685800">
                <a:tc>
                  <a:txBody>
                    <a:bodyPr/>
                    <a:lstStyle/>
                    <a:p>
                      <a:pPr marL="0" marR="0" algn="ctr">
                        <a:spcBef>
                          <a:spcPts val="0"/>
                        </a:spcBef>
                        <a:spcAft>
                          <a:spcPts val="0"/>
                        </a:spcAft>
                      </a:pPr>
                      <a:r>
                        <a:rPr lang="en-US" sz="3600" dirty="0">
                          <a:effectLst/>
                        </a:rPr>
                        <a:t>17</a:t>
                      </a:r>
                      <a:endParaRPr lang="en-US" sz="1100" dirty="0">
                        <a:effectLst/>
                        <a:latin typeface="Times New Roman"/>
                        <a:ea typeface="Calibri"/>
                      </a:endParaRPr>
                    </a:p>
                  </a:txBody>
                  <a:tcPr marL="0" marR="0" marT="0" marB="0" anchor="ctr">
                    <a:solidFill>
                      <a:schemeClr val="tx1"/>
                    </a:solidFill>
                  </a:tcPr>
                </a:tc>
                <a:extLst>
                  <a:ext uri="{0D108BD9-81ED-4DB2-BD59-A6C34878D82A}">
                    <a16:rowId xmlns:a16="http://schemas.microsoft.com/office/drawing/2014/main" val="10000"/>
                  </a:ext>
                </a:extLst>
              </a:tr>
            </a:tbl>
          </a:graphicData>
        </a:graphic>
      </p:graphicFrame>
      <p:sp>
        <p:nvSpPr>
          <p:cNvPr id="9" name="Rectangle 2"/>
          <p:cNvSpPr>
            <a:spLocks noGrp="1" noChangeArrowheads="1"/>
          </p:cNvSpPr>
          <p:nvPr>
            <p:ph type="ctrTitle"/>
          </p:nvPr>
        </p:nvSpPr>
        <p:spPr bwMode="auto">
          <a:xfrm>
            <a:off x="3752193" y="3111552"/>
            <a:ext cx="5092262" cy="1431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ts val="600"/>
              </a:spcBef>
              <a:spcAft>
                <a:spcPts val="600"/>
              </a:spcAft>
              <a:buClrTx/>
              <a:buSzTx/>
              <a:buFontTx/>
              <a:buNone/>
              <a:tabLst/>
            </a:pPr>
            <a:r>
              <a:rPr kumimoji="0" lang="en-US" altLang="en-US" sz="2600" b="1" i="0" u="none" strike="noStrike" cap="none" normalizeH="0" baseline="0" dirty="0">
                <a:ln>
                  <a:noFill/>
                </a:ln>
                <a:solidFill>
                  <a:schemeClr val="tx1"/>
                </a:solidFill>
                <a:effectLst/>
                <a:latin typeface="Times New Roman" panose="02020603050405020304" pitchFamily="18" charset="0"/>
                <a:ea typeface="Calibri" pitchFamily="34" charset="0"/>
                <a:cs typeface="Times New Roman" pitchFamily="18" charset="0"/>
              </a:rPr>
              <a:t>Nonbuilding Structure Design</a:t>
            </a:r>
            <a:br>
              <a:rPr kumimoji="0" lang="en-US" altLang="en-US" sz="2600" b="1" i="0" u="none" strike="noStrike" cap="none" normalizeH="0" baseline="0" dirty="0">
                <a:ln>
                  <a:noFill/>
                </a:ln>
                <a:solidFill>
                  <a:schemeClr val="tx1"/>
                </a:solidFill>
                <a:effectLst/>
                <a:latin typeface="Times New Roman" panose="02020603050405020304" pitchFamily="18" charset="0"/>
                <a:ea typeface="Calibri" pitchFamily="34" charset="0"/>
                <a:cs typeface="Times New Roman" pitchFamily="18" charset="0"/>
              </a:rPr>
            </a:br>
            <a:r>
              <a:rPr lang="en-US" altLang="en-US" sz="2600" dirty="0">
                <a:solidFill>
                  <a:schemeClr val="tx1"/>
                </a:solidFill>
                <a:latin typeface="Times New Roman" panose="02020603050405020304" pitchFamily="18" charset="0"/>
                <a:ea typeface="Calibri" pitchFamily="34" charset="0"/>
                <a:cs typeface="Times New Roman" pitchFamily="18" charset="0"/>
              </a:rPr>
              <a:t>Fundamentals</a:t>
            </a:r>
            <a:endParaRPr kumimoji="0" lang="en-US" altLang="en-US" sz="2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dirty="0">
                <a:ln>
                  <a:noFill/>
                </a:ln>
                <a:solidFill>
                  <a:schemeClr val="tx1"/>
                </a:solidFill>
                <a:effectLst/>
                <a:latin typeface="Times New Roman" panose="02020603050405020304" pitchFamily="18" charset="0"/>
                <a:ea typeface="Calibri" pitchFamily="34" charset="0"/>
                <a:cs typeface="Times New Roman" pitchFamily="18" charset="0"/>
              </a:rPr>
              <a:t>By J. G. (Greg) Soules, P.E., S.E., SECB</a:t>
            </a:r>
            <a:endParaRPr kumimoji="0" lang="en-US" altLang="en-US" sz="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200" b="0" i="1"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Originally developed by Harold O. Sprague, Jr., P.E.</a:t>
            </a:r>
            <a:endParaRPr kumimoji="0" lang="en-US" altLang="en-US" sz="1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7" name="Footer Placeholder 3"/>
          <p:cNvSpPr>
            <a:spLocks noGrp="1"/>
          </p:cNvSpPr>
          <p:nvPr>
            <p:ph type="ftr" sz="quarter" idx="10"/>
          </p:nvPr>
        </p:nvSpPr>
        <p:spPr>
          <a:xfrm>
            <a:off x="2090591" y="6434912"/>
            <a:ext cx="4557712" cy="319088"/>
          </a:xfrm>
        </p:spPr>
        <p:txBody>
          <a:bodyPr/>
          <a:lstStyle/>
          <a:p>
            <a:pPr>
              <a:defRPr/>
            </a:pPr>
            <a:r>
              <a:rPr lang="en-US" dirty="0"/>
              <a:t>Instructional Material Complementing FEMA 1051, Design Examples</a:t>
            </a:r>
            <a:endParaRPr lang="en-US" i="1" dirty="0"/>
          </a:p>
        </p:txBody>
      </p:sp>
      <p:sp>
        <p:nvSpPr>
          <p:cNvPr id="6" name="TextBox 5">
            <a:hlinkClick r:id="rId4" action="ppaction://hlinksldjump" tooltip="Any modifications made to the file represent the presenters' opinion only. "/>
          </p:cNvPr>
          <p:cNvSpPr txBox="1"/>
          <p:nvPr/>
        </p:nvSpPr>
        <p:spPr>
          <a:xfrm>
            <a:off x="7662863" y="6437524"/>
            <a:ext cx="1013998" cy="307777"/>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1400" dirty="0"/>
              <a:t>Disclaimer</a:t>
            </a:r>
          </a:p>
        </p:txBody>
      </p:sp>
    </p:spTree>
    <p:extLst>
      <p:ext uri="{BB962C8B-B14F-4D97-AF65-F5344CB8AC3E}">
        <p14:creationId xmlns:p14="http://schemas.microsoft.com/office/powerpoint/2010/main" val="33981792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Nonbuilding Structures (NBS)?</a:t>
            </a:r>
          </a:p>
        </p:txBody>
      </p:sp>
      <p:sp>
        <p:nvSpPr>
          <p:cNvPr id="3" name="Content Placeholder 2"/>
          <p:cNvSpPr>
            <a:spLocks noGrp="1"/>
          </p:cNvSpPr>
          <p:nvPr>
            <p:ph idx="1"/>
          </p:nvPr>
        </p:nvSpPr>
        <p:spPr>
          <a:xfrm>
            <a:off x="661988" y="1604962"/>
            <a:ext cx="7772400" cy="4536757"/>
          </a:xfrm>
        </p:spPr>
        <p:txBody>
          <a:bodyPr/>
          <a:lstStyle/>
          <a:p>
            <a:pPr marL="342900" lvl="1" indent="-342900">
              <a:buClr>
                <a:schemeClr val="tx1"/>
              </a:buClr>
              <a:buChar char="•"/>
            </a:pPr>
            <a:r>
              <a:rPr lang="en-US" dirty="0">
                <a:ea typeface="+mn-ea"/>
                <a:cs typeface="+mn-cs"/>
              </a:rPr>
              <a:t>Without these additional elements, the dynamic behavior of nonbuilding structures can be more accurately determined.</a:t>
            </a:r>
          </a:p>
          <a:p>
            <a:pPr marL="342900" lvl="1" indent="-342900">
              <a:buClr>
                <a:schemeClr val="tx1"/>
              </a:buClr>
              <a:buChar char="•"/>
            </a:pPr>
            <a:r>
              <a:rPr lang="en-US" dirty="0">
                <a:ea typeface="+mn-ea"/>
                <a:cs typeface="+mn-cs"/>
              </a:rPr>
              <a:t>For this reason, the fundamental period of a nonbuilding structure is calculated from first principles using its structural properties and deformation characteristics.</a:t>
            </a:r>
          </a:p>
          <a:p>
            <a:pPr marL="342900" lvl="1" indent="-342900">
              <a:buClr>
                <a:schemeClr val="tx1"/>
              </a:buClr>
              <a:buChar char="•"/>
            </a:pPr>
            <a:r>
              <a:rPr lang="en-US" dirty="0">
                <a:ea typeface="+mn-ea"/>
                <a:cs typeface="+mn-cs"/>
              </a:rPr>
              <a:t>The restrictions and limits of Section 12.8.2 of ASCE 7-16 on period determination do not apply.</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10</a:t>
            </a:fld>
            <a:endParaRPr lang="en-US" dirty="0"/>
          </a:p>
        </p:txBody>
      </p:sp>
    </p:spTree>
    <p:extLst>
      <p:ext uri="{BB962C8B-B14F-4D97-AF65-F5344CB8AC3E}">
        <p14:creationId xmlns:p14="http://schemas.microsoft.com/office/powerpoint/2010/main" val="33442015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673100" y="269875"/>
            <a:ext cx="7772400" cy="1143000"/>
          </a:xfrm>
        </p:spPr>
        <p:txBody>
          <a:bodyPr/>
          <a:lstStyle/>
          <a:p>
            <a:r>
              <a:rPr lang="en-US" dirty="0"/>
              <a:t>What are Nonbuilding Structures (NBS)?</a:t>
            </a:r>
          </a:p>
        </p:txBody>
      </p:sp>
      <p:sp>
        <p:nvSpPr>
          <p:cNvPr id="3" name="Content Placeholder 2"/>
          <p:cNvSpPr>
            <a:spLocks noGrp="1"/>
          </p:cNvSpPr>
          <p:nvPr>
            <p:ph sz="half" idx="1"/>
          </p:nvPr>
        </p:nvSpPr>
        <p:spPr>
          <a:xfrm>
            <a:off x="661988" y="1604963"/>
            <a:ext cx="3810000" cy="1538287"/>
          </a:xfrm>
        </p:spPr>
        <p:txBody>
          <a:bodyPr/>
          <a:lstStyle/>
          <a:p>
            <a:r>
              <a:rPr lang="en-US" dirty="0"/>
              <a:t>Approximate Period for Buildings (12.8.2)</a:t>
            </a:r>
          </a:p>
        </p:txBody>
      </p:sp>
      <p:sp>
        <p:nvSpPr>
          <p:cNvPr id="4" name="Content Placeholder 3"/>
          <p:cNvSpPr>
            <a:spLocks noGrp="1"/>
          </p:cNvSpPr>
          <p:nvPr>
            <p:ph sz="half" idx="2"/>
          </p:nvPr>
        </p:nvSpPr>
        <p:spPr>
          <a:xfrm>
            <a:off x="4624388" y="1604963"/>
            <a:ext cx="3810000" cy="1309687"/>
          </a:xfrm>
        </p:spPr>
        <p:txBody>
          <a:bodyPr/>
          <a:lstStyle/>
          <a:p>
            <a:r>
              <a:rPr lang="en-US" dirty="0"/>
              <a:t>Fundamental Period for NBS (15.4.4)</a:t>
            </a:r>
          </a:p>
        </p:txBody>
      </p:sp>
      <p:grpSp>
        <p:nvGrpSpPr>
          <p:cNvPr id="2" name="Group 1" descr="Slide 11 shows examples of approximate period formulas (Ta) for buildings from Section 12.8.2 on the left and the alternative equation for the fundamental period (T) allowed in Section 15.4.4 known as the Rayleigh equation.&#10;&#10;The approximate period equations used for buildings are based on curve fits and result in values less than those obtained using first principals.  The approximate  period equations for buildings produce reduced periods that account for the stiffening effects of floors, diaphragms, and non-structural elements.  &#10;&#10;For nonbuilding structures, a properly substantiated analysis may be used to determine the period of the nonbuilding structure.  As an alternative, the equation shown above (Rayleigh equation) may be used.  Period equations for many nonbuilding structures can be found in “Guidelines for Seismic Evaluation and Design of Petrochemical Facilities”, 2nd Edition, 2011, ASCE.&#10;"/>
          <p:cNvGrpSpPr/>
          <p:nvPr/>
        </p:nvGrpSpPr>
        <p:grpSpPr>
          <a:xfrm>
            <a:off x="1093116" y="3043235"/>
            <a:ext cx="6693572" cy="2208776"/>
            <a:chOff x="1093116" y="3043235"/>
            <a:chExt cx="6693572" cy="2208776"/>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6375" y="3043235"/>
              <a:ext cx="2500313" cy="1628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3116" y="3221035"/>
              <a:ext cx="1462759" cy="5953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43938" y="3857622"/>
              <a:ext cx="1311938" cy="4649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3116" y="4328957"/>
              <a:ext cx="2030719" cy="9230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5" name="Footer Placeholder 4"/>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6" name="Slide Number Placeholder 5"/>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11</a:t>
            </a:fld>
            <a:endParaRPr lang="en-US" dirty="0"/>
          </a:p>
        </p:txBody>
      </p:sp>
    </p:spTree>
    <p:extLst>
      <p:ext uri="{BB962C8B-B14F-4D97-AF65-F5344CB8AC3E}">
        <p14:creationId xmlns:p14="http://schemas.microsoft.com/office/powerpoint/2010/main" val="10294801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673100" y="269875"/>
            <a:ext cx="7772400" cy="1143000"/>
          </a:xfrm>
        </p:spPr>
        <p:txBody>
          <a:bodyPr/>
          <a:lstStyle/>
          <a:p>
            <a:r>
              <a:rPr lang="en-US" dirty="0"/>
              <a:t>What are Nonbuilding Structures (NBS)?</a:t>
            </a:r>
          </a:p>
        </p:txBody>
      </p:sp>
      <p:grpSp>
        <p:nvGrpSpPr>
          <p:cNvPr id="2" name="Group 1" descr="Slide 12 shows three photographs of elevated water tanks that are also used as fire stations.  The photo on the left shows an elevated water tank with a fire station at its base in Downers Grove, IL.  "/>
          <p:cNvGrpSpPr/>
          <p:nvPr/>
        </p:nvGrpSpPr>
        <p:grpSpPr>
          <a:xfrm>
            <a:off x="537316" y="1549912"/>
            <a:ext cx="3686174" cy="4562475"/>
            <a:chOff x="537316" y="1549912"/>
            <a:chExt cx="3686174" cy="4562475"/>
          </a:xfrm>
        </p:grpSpPr>
        <p:pic>
          <p:nvPicPr>
            <p:cNvPr id="3" name="Picture 2" descr="C:\Aug 9th Versions\S15P1.jpg"/>
            <p:cNvPicPr>
              <a:picLocks noChangeAspect="1" noChangeArrowheads="1"/>
            </p:cNvPicPr>
            <p:nvPr/>
          </p:nvPicPr>
          <p:blipFill>
            <a:blip r:embed="rId3"/>
            <a:srcRect/>
            <a:stretch>
              <a:fillRect/>
            </a:stretch>
          </p:blipFill>
          <p:spPr bwMode="auto">
            <a:xfrm>
              <a:off x="1385673" y="1549912"/>
              <a:ext cx="2837817" cy="4562475"/>
            </a:xfrm>
            <a:prstGeom prst="rect">
              <a:avLst/>
            </a:prstGeom>
            <a:noFill/>
          </p:spPr>
        </p:pic>
        <p:sp>
          <p:nvSpPr>
            <p:cNvPr id="4" name="Rectangle 4"/>
            <p:cNvSpPr>
              <a:spLocks noChangeArrowheads="1"/>
            </p:cNvSpPr>
            <p:nvPr/>
          </p:nvSpPr>
          <p:spPr bwMode="auto">
            <a:xfrm>
              <a:off x="537316" y="3581400"/>
              <a:ext cx="3505200" cy="669925"/>
            </a:xfrm>
            <a:prstGeom prst="rect">
              <a:avLst/>
            </a:prstGeom>
            <a:noFill/>
            <a:ln w="9525">
              <a:noFill/>
              <a:miter lim="800000"/>
              <a:headEnd/>
              <a:tailEnd/>
            </a:ln>
            <a:effectLst/>
          </p:spPr>
          <p:txBody>
            <a:bodyPr lIns="92075" tIns="46038" rIns="92075" bIns="46038">
              <a:spAutoFit/>
            </a:bodyPr>
            <a:lstStyle/>
            <a:p>
              <a:pPr algn="ctr" eaLnBrk="0" hangingPunct="0">
                <a:lnSpc>
                  <a:spcPct val="85000"/>
                </a:lnSpc>
                <a:spcBef>
                  <a:spcPct val="50000"/>
                </a:spcBef>
              </a:pPr>
              <a:r>
                <a:rPr lang="en-US" sz="2000" dirty="0">
                  <a:solidFill>
                    <a:srgbClr val="FFFF00"/>
                  </a:solidFill>
                  <a:latin typeface="Arial Black" pitchFamily="34" charset="0"/>
                </a:rPr>
                <a:t>Fire Station</a:t>
              </a:r>
            </a:p>
            <a:p>
              <a:pPr algn="ctr" eaLnBrk="0" hangingPunct="0">
                <a:lnSpc>
                  <a:spcPct val="70000"/>
                </a:lnSpc>
                <a:spcBef>
                  <a:spcPct val="35000"/>
                </a:spcBef>
              </a:pPr>
              <a:r>
                <a:rPr lang="en-US" sz="2000" dirty="0">
                  <a:solidFill>
                    <a:srgbClr val="FFFF00"/>
                  </a:solidFill>
                  <a:latin typeface="Arial Black" pitchFamily="34" charset="0"/>
                </a:rPr>
                <a:t>Downers Grove, IL</a:t>
              </a:r>
            </a:p>
          </p:txBody>
        </p:sp>
        <p:sp>
          <p:nvSpPr>
            <p:cNvPr id="10" name="TextBox 9"/>
            <p:cNvSpPr txBox="1"/>
            <p:nvPr/>
          </p:nvSpPr>
          <p:spPr>
            <a:xfrm>
              <a:off x="1385673" y="5820743"/>
              <a:ext cx="2837817" cy="215444"/>
            </a:xfrm>
            <a:prstGeom prst="rect">
              <a:avLst/>
            </a:prstGeom>
            <a:noFill/>
          </p:spPr>
          <p:txBody>
            <a:bodyPr wrap="square" rtlCol="0">
              <a:spAutoFit/>
            </a:bodyPr>
            <a:lstStyle/>
            <a:p>
              <a:pPr algn="ctr"/>
              <a:r>
                <a:rPr lang="en-US" sz="800" dirty="0">
                  <a:solidFill>
                    <a:schemeClr val="bg1"/>
                  </a:solidFill>
                </a:rPr>
                <a:t>Photo Courtesy of CB&amp;I LLC</a:t>
              </a:r>
            </a:p>
          </p:txBody>
        </p:sp>
      </p:grpSp>
      <p:grpSp>
        <p:nvGrpSpPr>
          <p:cNvPr id="13" name="Group 12" descr=".  The two photos on the right show different views of the fire station in the base of an elevated water tank in Haltom City, TX.&#10;&#10;It is not always clear when a structure can be categorized as a nonbuilding structure.  These photographs show elevated water tanks with fire stations in the base of the support tower.&#10;"/>
          <p:cNvGrpSpPr/>
          <p:nvPr/>
        </p:nvGrpSpPr>
        <p:grpSpPr>
          <a:xfrm>
            <a:off x="4939405" y="1549912"/>
            <a:ext cx="2885849" cy="4486275"/>
            <a:chOff x="4939405" y="1549912"/>
            <a:chExt cx="2885849" cy="4486275"/>
          </a:xfrm>
        </p:grpSpPr>
        <p:pic>
          <p:nvPicPr>
            <p:cNvPr id="5" name="Picture 6" descr="C:\Aug 9th Versions\S14P1.jpg"/>
            <p:cNvPicPr>
              <a:picLocks noChangeAspect="1" noChangeArrowheads="1"/>
            </p:cNvPicPr>
            <p:nvPr/>
          </p:nvPicPr>
          <p:blipFill>
            <a:blip r:embed="rId4"/>
            <a:srcRect/>
            <a:stretch>
              <a:fillRect/>
            </a:stretch>
          </p:blipFill>
          <p:spPr bwMode="auto">
            <a:xfrm>
              <a:off x="5581650" y="1549912"/>
              <a:ext cx="1718396" cy="2057400"/>
            </a:xfrm>
            <a:prstGeom prst="rect">
              <a:avLst/>
            </a:prstGeom>
            <a:noFill/>
          </p:spPr>
        </p:pic>
        <p:pic>
          <p:nvPicPr>
            <p:cNvPr id="6" name="Picture 7" descr="C:\Aug 9th Versions\S15P3.jpg"/>
            <p:cNvPicPr>
              <a:picLocks noChangeAspect="1" noChangeArrowheads="1"/>
            </p:cNvPicPr>
            <p:nvPr/>
          </p:nvPicPr>
          <p:blipFill>
            <a:blip r:embed="rId5"/>
            <a:srcRect/>
            <a:stretch>
              <a:fillRect/>
            </a:stretch>
          </p:blipFill>
          <p:spPr bwMode="auto">
            <a:xfrm>
              <a:off x="5581650" y="4001324"/>
              <a:ext cx="1718395" cy="2034863"/>
            </a:xfrm>
            <a:prstGeom prst="rect">
              <a:avLst/>
            </a:prstGeom>
            <a:noFill/>
          </p:spPr>
        </p:pic>
        <p:sp>
          <p:nvSpPr>
            <p:cNvPr id="11" name="TextBox 10"/>
            <p:cNvSpPr txBox="1"/>
            <p:nvPr/>
          </p:nvSpPr>
          <p:spPr>
            <a:xfrm>
              <a:off x="4939405" y="4035881"/>
              <a:ext cx="2837817" cy="215444"/>
            </a:xfrm>
            <a:prstGeom prst="rect">
              <a:avLst/>
            </a:prstGeom>
            <a:noFill/>
          </p:spPr>
          <p:txBody>
            <a:bodyPr wrap="square" rtlCol="0">
              <a:spAutoFit/>
            </a:bodyPr>
            <a:lstStyle/>
            <a:p>
              <a:pPr algn="ctr"/>
              <a:r>
                <a:rPr lang="en-US" sz="800" dirty="0">
                  <a:solidFill>
                    <a:schemeClr val="bg1"/>
                  </a:solidFill>
                </a:rPr>
                <a:t>Photo Courtesy of CB&amp;I LLC</a:t>
              </a:r>
            </a:p>
          </p:txBody>
        </p:sp>
        <p:sp>
          <p:nvSpPr>
            <p:cNvPr id="12" name="TextBox 11"/>
            <p:cNvSpPr txBox="1"/>
            <p:nvPr/>
          </p:nvSpPr>
          <p:spPr>
            <a:xfrm>
              <a:off x="4987437" y="3426425"/>
              <a:ext cx="2837817" cy="215444"/>
            </a:xfrm>
            <a:prstGeom prst="rect">
              <a:avLst/>
            </a:prstGeom>
            <a:noFill/>
          </p:spPr>
          <p:txBody>
            <a:bodyPr wrap="square" rtlCol="0">
              <a:spAutoFit/>
            </a:bodyPr>
            <a:lstStyle/>
            <a:p>
              <a:pPr algn="ctr"/>
              <a:r>
                <a:rPr lang="en-US" sz="800" dirty="0">
                  <a:solidFill>
                    <a:schemeClr val="bg1"/>
                  </a:solidFill>
                </a:rPr>
                <a:t>Photo Courtesy of CB&amp;I LLC</a:t>
              </a:r>
            </a:p>
          </p:txBody>
        </p:sp>
      </p:grpSp>
      <p:sp>
        <p:nvSpPr>
          <p:cNvPr id="7" name="Footer Placeholder 4"/>
          <p:cNvSpPr>
            <a:spLocks noGrp="1"/>
          </p:cNvSpPr>
          <p:nvPr>
            <p:ph type="ftr" sz="quarter" idx="10"/>
          </p:nvPr>
        </p:nvSpPr>
        <p:spPr>
          <a:xfrm>
            <a:off x="2122488" y="6381750"/>
            <a:ext cx="4557712" cy="319088"/>
          </a:xfrm>
        </p:spPr>
        <p:txBody>
          <a:bodyPr/>
          <a:lstStyle/>
          <a:p>
            <a:pPr>
              <a:defRPr/>
            </a:pPr>
            <a:r>
              <a:rPr lang="en-US" dirty="0"/>
              <a:t>Instructional Material Complementing FEMA 1051, Design Examples</a:t>
            </a:r>
            <a:endParaRPr lang="en-US" i="1" dirty="0"/>
          </a:p>
        </p:txBody>
      </p:sp>
      <p:sp>
        <p:nvSpPr>
          <p:cNvPr id="9"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12</a:t>
            </a:fld>
            <a:endParaRPr lang="en-US" dirty="0"/>
          </a:p>
        </p:txBody>
      </p:sp>
    </p:spTree>
    <p:extLst>
      <p:ext uri="{BB962C8B-B14F-4D97-AF65-F5344CB8AC3E}">
        <p14:creationId xmlns:p14="http://schemas.microsoft.com/office/powerpoint/2010/main" val="3933131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673100" y="269875"/>
            <a:ext cx="7772400" cy="1143000"/>
          </a:xfrm>
        </p:spPr>
        <p:txBody>
          <a:bodyPr/>
          <a:lstStyle/>
          <a:p>
            <a:r>
              <a:rPr lang="en-US" dirty="0"/>
              <a:t>What are Nonbuilding Structures (NBS)?</a:t>
            </a:r>
          </a:p>
        </p:txBody>
      </p:sp>
      <p:sp>
        <p:nvSpPr>
          <p:cNvPr id="2" name="Content Placeholder 1"/>
          <p:cNvSpPr>
            <a:spLocks noGrp="1"/>
          </p:cNvSpPr>
          <p:nvPr>
            <p:ph idx="1"/>
          </p:nvPr>
        </p:nvSpPr>
        <p:spPr/>
        <p:txBody>
          <a:bodyPr/>
          <a:lstStyle/>
          <a:p>
            <a:r>
              <a:rPr lang="en-US" dirty="0"/>
              <a:t>Section 11.1.3 in ASCE 7-16 states:</a:t>
            </a:r>
            <a:br>
              <a:rPr lang="en-US" dirty="0"/>
            </a:br>
            <a:br>
              <a:rPr lang="en-US" dirty="0"/>
            </a:br>
            <a:r>
              <a:rPr lang="en-US" dirty="0"/>
              <a:t>“Buildings whose purpose is to enclose equipment or machinery and whose occupants are engaged in maintenance or monitoring of that equipment, machinery or their associated processes shall be permitted to be classified as nonbuilding structures designed and detailed in accordance with Section 15.5 of this standard.”</a:t>
            </a:r>
          </a:p>
        </p:txBody>
      </p:sp>
      <p:sp>
        <p:nvSpPr>
          <p:cNvPr id="4" name="Footer Placeholder 4"/>
          <p:cNvSpPr>
            <a:spLocks noGrp="1"/>
          </p:cNvSpPr>
          <p:nvPr>
            <p:ph type="ftr" sz="quarter" idx="10"/>
          </p:nvPr>
        </p:nvSpPr>
        <p:spPr>
          <a:xfrm>
            <a:off x="2122488" y="6381750"/>
            <a:ext cx="4557712" cy="319088"/>
          </a:xfrm>
        </p:spPr>
        <p:txBody>
          <a:body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13</a:t>
            </a:fld>
            <a:endParaRPr lang="en-US" dirty="0"/>
          </a:p>
        </p:txBody>
      </p:sp>
    </p:spTree>
    <p:extLst>
      <p:ext uri="{BB962C8B-B14F-4D97-AF65-F5344CB8AC3E}">
        <p14:creationId xmlns:p14="http://schemas.microsoft.com/office/powerpoint/2010/main" val="26286398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673100" y="269875"/>
            <a:ext cx="7772400" cy="1143000"/>
          </a:xfrm>
        </p:spPr>
        <p:txBody>
          <a:bodyPr/>
          <a:lstStyle/>
          <a:p>
            <a:r>
              <a:rPr lang="en-US" dirty="0"/>
              <a:t>What are Nonbuilding Structures (NBS)?</a:t>
            </a:r>
          </a:p>
        </p:txBody>
      </p:sp>
      <p:sp>
        <p:nvSpPr>
          <p:cNvPr id="2" name="Content Placeholder 1"/>
          <p:cNvSpPr>
            <a:spLocks noGrp="1"/>
          </p:cNvSpPr>
          <p:nvPr>
            <p:ph idx="1"/>
          </p:nvPr>
        </p:nvSpPr>
        <p:spPr/>
        <p:txBody>
          <a:bodyPr/>
          <a:lstStyle/>
          <a:p>
            <a:r>
              <a:rPr lang="en-US" dirty="0"/>
              <a:t>Examples of such structures are boiler buildings, aircraft hangers, steel mills, aluminum smelting facilities, and other automated facilities.</a:t>
            </a:r>
          </a:p>
          <a:p>
            <a:r>
              <a:rPr lang="en-US" dirty="0"/>
              <a:t>Photographs of these type of structures are shown in the following slides.</a:t>
            </a:r>
          </a:p>
          <a:p>
            <a:r>
              <a:rPr lang="en-US" dirty="0"/>
              <a:t>Occupancy restrictions should be reviewed in each case.</a:t>
            </a:r>
          </a:p>
        </p:txBody>
      </p:sp>
      <p:sp>
        <p:nvSpPr>
          <p:cNvPr id="4" name="Footer Placeholder 4"/>
          <p:cNvSpPr>
            <a:spLocks noGrp="1"/>
          </p:cNvSpPr>
          <p:nvPr>
            <p:ph type="ftr" sz="quarter" idx="10"/>
          </p:nvPr>
        </p:nvSpPr>
        <p:spPr>
          <a:xfrm>
            <a:off x="2122488" y="6381750"/>
            <a:ext cx="4557712" cy="319088"/>
          </a:xfrm>
        </p:spPr>
        <p:txBody>
          <a:body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440848" y="641350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14</a:t>
            </a:fld>
            <a:endParaRPr lang="en-US" dirty="0"/>
          </a:p>
        </p:txBody>
      </p:sp>
    </p:spTree>
    <p:extLst>
      <p:ext uri="{BB962C8B-B14F-4D97-AF65-F5344CB8AC3E}">
        <p14:creationId xmlns:p14="http://schemas.microsoft.com/office/powerpoint/2010/main" val="11803737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73100" y="269875"/>
            <a:ext cx="7772400" cy="1143000"/>
          </a:xfrm>
        </p:spPr>
        <p:txBody>
          <a:bodyPr/>
          <a:lstStyle/>
          <a:p>
            <a:r>
              <a:rPr lang="en-US" dirty="0"/>
              <a:t>What are Nonbuilding Structures (NBS)?</a:t>
            </a:r>
          </a:p>
        </p:txBody>
      </p:sp>
      <p:grpSp>
        <p:nvGrpSpPr>
          <p:cNvPr id="3" name="Group 2" descr="Slide 15 shows a photograph of a boiler building, which can be classified as a nonbuilding structure.&#10;"/>
          <p:cNvGrpSpPr/>
          <p:nvPr/>
        </p:nvGrpSpPr>
        <p:grpSpPr>
          <a:xfrm>
            <a:off x="703579" y="1752600"/>
            <a:ext cx="7221221" cy="4653627"/>
            <a:chOff x="703579" y="1752600"/>
            <a:chExt cx="7221221" cy="4653627"/>
          </a:xfrm>
        </p:grpSpPr>
        <p:pic>
          <p:nvPicPr>
            <p:cNvPr id="322566" name="Picture 6" descr="http://67.225.175.75/wp-content/uploads/2012/07/boiler-repairs-service-sales-installations-in-new-jersey.jpg"/>
            <p:cNvPicPr>
              <a:picLocks noChangeAspect="1" noChangeArrowheads="1"/>
            </p:cNvPicPr>
            <p:nvPr/>
          </p:nvPicPr>
          <p:blipFill>
            <a:blip r:embed="rId3"/>
            <a:srcRect/>
            <a:stretch>
              <a:fillRect/>
            </a:stretch>
          </p:blipFill>
          <p:spPr bwMode="auto">
            <a:xfrm>
              <a:off x="1296568" y="1752600"/>
              <a:ext cx="6628232" cy="3987986"/>
            </a:xfrm>
            <a:prstGeom prst="rect">
              <a:avLst/>
            </a:prstGeom>
            <a:noFill/>
          </p:spPr>
        </p:pic>
        <p:sp>
          <p:nvSpPr>
            <p:cNvPr id="9" name="TextBox 8"/>
            <p:cNvSpPr txBox="1"/>
            <p:nvPr/>
          </p:nvSpPr>
          <p:spPr>
            <a:xfrm>
              <a:off x="703579" y="5402802"/>
              <a:ext cx="2837817" cy="215444"/>
            </a:xfrm>
            <a:prstGeom prst="rect">
              <a:avLst/>
            </a:prstGeom>
            <a:noFill/>
          </p:spPr>
          <p:txBody>
            <a:bodyPr wrap="square" rtlCol="0">
              <a:spAutoFit/>
            </a:bodyPr>
            <a:lstStyle/>
            <a:p>
              <a:pPr algn="ctr"/>
              <a:r>
                <a:rPr lang="en-US" sz="800" dirty="0">
                  <a:solidFill>
                    <a:schemeClr val="bg1"/>
                  </a:solidFill>
                </a:rPr>
                <a:t>Photo Courtesy of CB&amp;I LLC</a:t>
              </a:r>
            </a:p>
          </p:txBody>
        </p:sp>
        <p:sp>
          <p:nvSpPr>
            <p:cNvPr id="5" name="TextBox 4"/>
            <p:cNvSpPr txBox="1"/>
            <p:nvPr/>
          </p:nvSpPr>
          <p:spPr>
            <a:xfrm>
              <a:off x="1524000" y="5944562"/>
              <a:ext cx="6120809" cy="461665"/>
            </a:xfrm>
            <a:prstGeom prst="rect">
              <a:avLst/>
            </a:prstGeom>
            <a:noFill/>
          </p:spPr>
          <p:txBody>
            <a:bodyPr wrap="square" rtlCol="0">
              <a:spAutoFit/>
            </a:bodyPr>
            <a:lstStyle/>
            <a:p>
              <a:pPr algn="ctr"/>
              <a:r>
                <a:rPr lang="en-US" sz="2400" dirty="0"/>
                <a:t>Boiler Building</a:t>
              </a:r>
            </a:p>
          </p:txBody>
        </p:sp>
      </p:grpSp>
      <p:sp>
        <p:nvSpPr>
          <p:cNvPr id="7" name="Footer Placeholder 4"/>
          <p:cNvSpPr>
            <a:spLocks noGrp="1"/>
          </p:cNvSpPr>
          <p:nvPr>
            <p:ph type="ftr" sz="quarter" idx="10"/>
          </p:nvPr>
        </p:nvSpPr>
        <p:spPr>
          <a:xfrm>
            <a:off x="2122488" y="6381750"/>
            <a:ext cx="4557712" cy="319088"/>
          </a:xfrm>
        </p:spPr>
        <p:txBody>
          <a:bodyPr/>
          <a:lstStyle/>
          <a:p>
            <a:pPr>
              <a:defRPr/>
            </a:pPr>
            <a:r>
              <a:rPr lang="en-US" dirty="0"/>
              <a:t>Instructional Material Complementing FEMA 1051, Design Examples</a:t>
            </a:r>
            <a:endParaRPr lang="en-US" i="1" dirty="0"/>
          </a:p>
        </p:txBody>
      </p:sp>
      <p:sp>
        <p:nvSpPr>
          <p:cNvPr id="8"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15</a:t>
            </a:fld>
            <a:endParaRPr lang="en-US" dirty="0"/>
          </a:p>
        </p:txBody>
      </p:sp>
    </p:spTree>
    <p:extLst>
      <p:ext uri="{BB962C8B-B14F-4D97-AF65-F5344CB8AC3E}">
        <p14:creationId xmlns:p14="http://schemas.microsoft.com/office/powerpoint/2010/main" val="24054282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73100" y="269875"/>
            <a:ext cx="7772400" cy="1143000"/>
          </a:xfrm>
        </p:spPr>
        <p:txBody>
          <a:bodyPr/>
          <a:lstStyle/>
          <a:p>
            <a:r>
              <a:rPr lang="en-US" dirty="0"/>
              <a:t>What are Nonbuilding Structures (NBS)?</a:t>
            </a:r>
          </a:p>
        </p:txBody>
      </p:sp>
      <p:grpSp>
        <p:nvGrpSpPr>
          <p:cNvPr id="3" name="Group 2" descr="Slide 16 shows a photograph of an aircraft hanger, which can be classified as a nonbuilding structure.&#10;&#10;While an aircraft hanger with occupancy only for maintenance qualifies as a nonbuilding structure, a hanger-like structure used by an aircraft manufacturer to assemble aircraft with large number of workers present for a significant time in not a nonbuilding structure.&#10;"/>
          <p:cNvGrpSpPr/>
          <p:nvPr/>
        </p:nvGrpSpPr>
        <p:grpSpPr>
          <a:xfrm>
            <a:off x="1524000" y="1500004"/>
            <a:ext cx="6120809" cy="4906223"/>
            <a:chOff x="1524000" y="1500004"/>
            <a:chExt cx="6120809" cy="4906223"/>
          </a:xfrm>
        </p:grpSpPr>
        <p:sp>
          <p:nvSpPr>
            <p:cNvPr id="5" name="TextBox 4"/>
            <p:cNvSpPr txBox="1"/>
            <p:nvPr/>
          </p:nvSpPr>
          <p:spPr>
            <a:xfrm>
              <a:off x="1524000" y="5944562"/>
              <a:ext cx="6120809" cy="461665"/>
            </a:xfrm>
            <a:prstGeom prst="rect">
              <a:avLst/>
            </a:prstGeom>
            <a:noFill/>
          </p:spPr>
          <p:txBody>
            <a:bodyPr wrap="square" rtlCol="0">
              <a:spAutoFit/>
            </a:bodyPr>
            <a:lstStyle/>
            <a:p>
              <a:pPr algn="ctr"/>
              <a:r>
                <a:rPr lang="en-US" sz="2400" dirty="0"/>
                <a:t>Aircraft Hanger</a:t>
              </a:r>
            </a:p>
          </p:txBody>
        </p:sp>
        <p:pic>
          <p:nvPicPr>
            <p:cNvPr id="6146" name="Picture 2" descr="The FAA has released a new draft policy for hangar uses at federally funded airpor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8809" y="1511781"/>
              <a:ext cx="6096000" cy="433387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524000" y="1500004"/>
              <a:ext cx="5662920" cy="461665"/>
            </a:xfrm>
            <a:prstGeom prst="rect">
              <a:avLst/>
            </a:prstGeom>
          </p:spPr>
          <p:txBody>
            <a:bodyPr wrap="square">
              <a:spAutoFit/>
            </a:bodyPr>
            <a:lstStyle/>
            <a:p>
              <a:r>
                <a:rPr lang="en-US" sz="800" dirty="0">
                  <a:solidFill>
                    <a:schemeClr val="bg1"/>
                  </a:solidFill>
                </a:rPr>
                <a:t>https://www.aopa.org/-/media/images/legacy/aopa/home/news/all/2014/july/0724_hangar_policy.jpg?h=455&amp;w=640&amp;la=en&amp;hash=7CB936FC1F00864F6148E5CE2F1FBB0EE6F19EC1</a:t>
              </a:r>
            </a:p>
          </p:txBody>
        </p:sp>
      </p:grpSp>
      <p:sp>
        <p:nvSpPr>
          <p:cNvPr id="7" name="Footer Placeholder 4"/>
          <p:cNvSpPr>
            <a:spLocks noGrp="1"/>
          </p:cNvSpPr>
          <p:nvPr>
            <p:ph type="ftr" sz="quarter" idx="10"/>
          </p:nvPr>
        </p:nvSpPr>
        <p:spPr>
          <a:xfrm>
            <a:off x="2122488" y="6381750"/>
            <a:ext cx="4557712" cy="319088"/>
          </a:xfrm>
        </p:spPr>
        <p:txBody>
          <a:bodyPr/>
          <a:lstStyle/>
          <a:p>
            <a:pPr>
              <a:defRPr/>
            </a:pPr>
            <a:r>
              <a:rPr lang="en-US" dirty="0"/>
              <a:t>Instructional Material Complementing FEMA 1051, Design Examples</a:t>
            </a:r>
            <a:endParaRPr lang="en-US" i="1" dirty="0"/>
          </a:p>
        </p:txBody>
      </p:sp>
      <p:sp>
        <p:nvSpPr>
          <p:cNvPr id="8"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16</a:t>
            </a:fld>
            <a:endParaRPr lang="en-US" dirty="0"/>
          </a:p>
        </p:txBody>
      </p:sp>
    </p:spTree>
    <p:extLst>
      <p:ext uri="{BB962C8B-B14F-4D97-AF65-F5344CB8AC3E}">
        <p14:creationId xmlns:p14="http://schemas.microsoft.com/office/powerpoint/2010/main" val="9163137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73100" y="269875"/>
            <a:ext cx="7772400" cy="1143000"/>
          </a:xfrm>
        </p:spPr>
        <p:txBody>
          <a:bodyPr/>
          <a:lstStyle/>
          <a:p>
            <a:r>
              <a:rPr lang="en-US" dirty="0"/>
              <a:t>What are Nonbuilding Structures (NBS)?</a:t>
            </a:r>
          </a:p>
        </p:txBody>
      </p:sp>
      <p:grpSp>
        <p:nvGrpSpPr>
          <p:cNvPr id="2" name="Group 1" descr="Slide 17 shows a photograph of a steel mill, which can be classified as a nonbuilding structure.&#10;"/>
          <p:cNvGrpSpPr/>
          <p:nvPr/>
        </p:nvGrpSpPr>
        <p:grpSpPr>
          <a:xfrm>
            <a:off x="1524000" y="1676400"/>
            <a:ext cx="6120809" cy="4729827"/>
            <a:chOff x="1524000" y="1676400"/>
            <a:chExt cx="6120809" cy="4729827"/>
          </a:xfrm>
        </p:grpSpPr>
        <p:pic>
          <p:nvPicPr>
            <p:cNvPr id="370690" name="Picture 2" descr="C:\Users\soulejg\Documents\Presentations\Presentation Library\Photos\Seismic\Chile\Steel Mill\DSC01047.JPG"/>
            <p:cNvPicPr>
              <a:picLocks noChangeAspect="1" noChangeArrowheads="1"/>
            </p:cNvPicPr>
            <p:nvPr/>
          </p:nvPicPr>
          <p:blipFill>
            <a:blip r:embed="rId3"/>
            <a:srcRect/>
            <a:stretch>
              <a:fillRect/>
            </a:stretch>
          </p:blipFill>
          <p:spPr bwMode="auto">
            <a:xfrm>
              <a:off x="2057400" y="1676400"/>
              <a:ext cx="5257800" cy="3943350"/>
            </a:xfrm>
            <a:prstGeom prst="rect">
              <a:avLst/>
            </a:prstGeom>
            <a:noFill/>
          </p:spPr>
        </p:pic>
        <p:sp>
          <p:nvSpPr>
            <p:cNvPr id="5" name="TextBox 4"/>
            <p:cNvSpPr txBox="1"/>
            <p:nvPr/>
          </p:nvSpPr>
          <p:spPr>
            <a:xfrm>
              <a:off x="1524000" y="5944562"/>
              <a:ext cx="6120809" cy="461665"/>
            </a:xfrm>
            <a:prstGeom prst="rect">
              <a:avLst/>
            </a:prstGeom>
            <a:noFill/>
          </p:spPr>
          <p:txBody>
            <a:bodyPr wrap="square" rtlCol="0">
              <a:spAutoFit/>
            </a:bodyPr>
            <a:lstStyle/>
            <a:p>
              <a:pPr algn="ctr"/>
              <a:r>
                <a:rPr lang="en-US" sz="2400" dirty="0"/>
                <a:t>Steel Mill</a:t>
              </a:r>
            </a:p>
          </p:txBody>
        </p:sp>
      </p:grpSp>
      <p:sp>
        <p:nvSpPr>
          <p:cNvPr id="7" name="Footer Placeholder 4"/>
          <p:cNvSpPr>
            <a:spLocks noGrp="1"/>
          </p:cNvSpPr>
          <p:nvPr>
            <p:ph type="ftr" sz="quarter" idx="10"/>
          </p:nvPr>
        </p:nvSpPr>
        <p:spPr>
          <a:xfrm>
            <a:off x="2122488" y="6381750"/>
            <a:ext cx="4557712" cy="319088"/>
          </a:xfrm>
        </p:spPr>
        <p:txBody>
          <a:bodyPr/>
          <a:lstStyle/>
          <a:p>
            <a:pPr>
              <a:defRPr/>
            </a:pPr>
            <a:r>
              <a:rPr lang="en-US" dirty="0"/>
              <a:t>Instructional Material Complementing FEMA 1051, Design Examples</a:t>
            </a:r>
            <a:endParaRPr lang="en-US" i="1" dirty="0"/>
          </a:p>
        </p:txBody>
      </p:sp>
      <p:sp>
        <p:nvSpPr>
          <p:cNvPr id="8"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17</a:t>
            </a:fld>
            <a:endParaRPr lang="en-US" dirty="0"/>
          </a:p>
        </p:txBody>
      </p:sp>
    </p:spTree>
    <p:extLst>
      <p:ext uri="{BB962C8B-B14F-4D97-AF65-F5344CB8AC3E}">
        <p14:creationId xmlns:p14="http://schemas.microsoft.com/office/powerpoint/2010/main" val="1252916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73100" y="269875"/>
            <a:ext cx="7772400" cy="1143000"/>
          </a:xfrm>
        </p:spPr>
        <p:txBody>
          <a:bodyPr/>
          <a:lstStyle/>
          <a:p>
            <a:r>
              <a:rPr lang="en-US" dirty="0"/>
              <a:t>What are Nonbuilding Structures (NBS)?</a:t>
            </a:r>
          </a:p>
        </p:txBody>
      </p:sp>
      <p:grpSp>
        <p:nvGrpSpPr>
          <p:cNvPr id="2" name="Group 1" descr="Slide 18 shows a photograph of an aluminum smelting facility, which can be classified as a nonbuilding structure.&#10;"/>
          <p:cNvGrpSpPr/>
          <p:nvPr/>
        </p:nvGrpSpPr>
        <p:grpSpPr>
          <a:xfrm>
            <a:off x="1524000" y="1676400"/>
            <a:ext cx="6120809" cy="4729827"/>
            <a:chOff x="1524000" y="1676400"/>
            <a:chExt cx="6120809" cy="4729827"/>
          </a:xfrm>
        </p:grpSpPr>
        <p:sp>
          <p:nvSpPr>
            <p:cNvPr id="5" name="TextBox 4"/>
            <p:cNvSpPr txBox="1"/>
            <p:nvPr/>
          </p:nvSpPr>
          <p:spPr>
            <a:xfrm>
              <a:off x="1524000" y="5944562"/>
              <a:ext cx="6120809" cy="461665"/>
            </a:xfrm>
            <a:prstGeom prst="rect">
              <a:avLst/>
            </a:prstGeom>
            <a:noFill/>
          </p:spPr>
          <p:txBody>
            <a:bodyPr wrap="square" rtlCol="0">
              <a:spAutoFit/>
            </a:bodyPr>
            <a:lstStyle/>
            <a:p>
              <a:pPr algn="ctr"/>
              <a:r>
                <a:rPr lang="en-US" sz="2400" dirty="0"/>
                <a:t>Aluminum Smelting Facility</a:t>
              </a:r>
            </a:p>
          </p:txBody>
        </p:sp>
        <p:pic>
          <p:nvPicPr>
            <p:cNvPr id="371714" name="Picture 2" descr="http://www.alcoa.com/global/en/news/images/AvilesSmelter_large.jpg"/>
            <p:cNvPicPr>
              <a:picLocks noChangeAspect="1" noChangeArrowheads="1"/>
            </p:cNvPicPr>
            <p:nvPr/>
          </p:nvPicPr>
          <p:blipFill>
            <a:blip r:embed="rId3"/>
            <a:srcRect/>
            <a:stretch>
              <a:fillRect/>
            </a:stretch>
          </p:blipFill>
          <p:spPr bwMode="auto">
            <a:xfrm>
              <a:off x="1981200" y="1676400"/>
              <a:ext cx="5410200" cy="4044125"/>
            </a:xfrm>
            <a:prstGeom prst="rect">
              <a:avLst/>
            </a:prstGeom>
            <a:noFill/>
          </p:spPr>
        </p:pic>
        <p:sp>
          <p:nvSpPr>
            <p:cNvPr id="9" name="TextBox 8"/>
            <p:cNvSpPr txBox="1"/>
            <p:nvPr/>
          </p:nvSpPr>
          <p:spPr>
            <a:xfrm>
              <a:off x="1981200" y="5402801"/>
              <a:ext cx="5410199" cy="215444"/>
            </a:xfrm>
            <a:prstGeom prst="rect">
              <a:avLst/>
            </a:prstGeom>
            <a:noFill/>
          </p:spPr>
          <p:txBody>
            <a:bodyPr wrap="square" rtlCol="0">
              <a:spAutoFit/>
            </a:bodyPr>
            <a:lstStyle/>
            <a:p>
              <a:pPr algn="ctr"/>
              <a:r>
                <a:rPr lang="en-US" sz="800" dirty="0">
                  <a:solidFill>
                    <a:schemeClr val="bg1"/>
                  </a:solidFill>
                </a:rPr>
                <a:t>http://www.alcoa.com/global/en/news/images/AvilesSmelter_large.jpg</a:t>
              </a:r>
            </a:p>
          </p:txBody>
        </p:sp>
      </p:grpSp>
      <p:sp>
        <p:nvSpPr>
          <p:cNvPr id="7" name="Footer Placeholder 4"/>
          <p:cNvSpPr>
            <a:spLocks noGrp="1"/>
          </p:cNvSpPr>
          <p:nvPr>
            <p:ph type="ftr" sz="quarter" idx="10"/>
          </p:nvPr>
        </p:nvSpPr>
        <p:spPr>
          <a:xfrm>
            <a:off x="2122488" y="6381750"/>
            <a:ext cx="4557712" cy="319088"/>
          </a:xfrm>
        </p:spPr>
        <p:txBody>
          <a:bodyPr/>
          <a:lstStyle/>
          <a:p>
            <a:pPr>
              <a:defRPr/>
            </a:pPr>
            <a:r>
              <a:rPr lang="en-US" dirty="0"/>
              <a:t>Instructional Material Complementing FEMA 1051, Design Examples</a:t>
            </a:r>
            <a:endParaRPr lang="en-US" i="1" dirty="0"/>
          </a:p>
        </p:txBody>
      </p:sp>
      <p:sp>
        <p:nvSpPr>
          <p:cNvPr id="8"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18</a:t>
            </a:fld>
            <a:endParaRPr lang="en-US" dirty="0"/>
          </a:p>
        </p:txBody>
      </p:sp>
    </p:spTree>
    <p:extLst>
      <p:ext uri="{BB962C8B-B14F-4D97-AF65-F5344CB8AC3E}">
        <p14:creationId xmlns:p14="http://schemas.microsoft.com/office/powerpoint/2010/main" val="30338043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of “Reference Documents”</a:t>
            </a:r>
          </a:p>
        </p:txBody>
      </p:sp>
      <p:grpSp>
        <p:nvGrpSpPr>
          <p:cNvPr id="3" name="Group 2" descr="Slide 19 shows representations of three commonly used reference documents – API Standard 650 “Welded Tanks for Oil Storage”, (on the left), ASME Boiler and Pressure Vessel Code (in the middle), and ACI 350.3 “Seismic Design of Liquid-Containing Concrete Structures and Commentary” (on the right).&#10;&#10;API stands for American Petroleum Institute.   ASME stands for the American Society of Mechanical Engineers.  ACI stands for the American Concrete Institute.&#10;"/>
          <p:cNvGrpSpPr/>
          <p:nvPr/>
        </p:nvGrpSpPr>
        <p:grpSpPr>
          <a:xfrm>
            <a:off x="838200" y="1524000"/>
            <a:ext cx="7572374" cy="4810703"/>
            <a:chOff x="838200" y="1524000"/>
            <a:chExt cx="7572374" cy="4810703"/>
          </a:xfrm>
        </p:grpSpPr>
        <p:sp>
          <p:nvSpPr>
            <p:cNvPr id="11" name="Rectangle 10"/>
            <p:cNvSpPr/>
            <p:nvPr/>
          </p:nvSpPr>
          <p:spPr>
            <a:xfrm>
              <a:off x="5286374" y="1524000"/>
              <a:ext cx="3124200" cy="3581400"/>
            </a:xfrm>
            <a:prstGeom prst="rect">
              <a:avLst/>
            </a:prstGeom>
            <a:solidFill>
              <a:schemeClr val="bg2">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 name="Picture 4"/>
            <p:cNvPicPr>
              <a:picLocks noChangeAspect="1" noChangeArrowheads="1"/>
            </p:cNvPicPr>
            <p:nvPr/>
          </p:nvPicPr>
          <p:blipFill>
            <a:blip r:embed="rId3"/>
            <a:srcRect/>
            <a:stretch>
              <a:fillRect/>
            </a:stretch>
          </p:blipFill>
          <p:spPr bwMode="auto">
            <a:xfrm>
              <a:off x="5599584" y="1806790"/>
              <a:ext cx="2497780" cy="3043918"/>
            </a:xfrm>
            <a:prstGeom prst="rect">
              <a:avLst/>
            </a:prstGeom>
            <a:noFill/>
            <a:ln w="9525">
              <a:noFill/>
              <a:miter lim="800000"/>
              <a:headEnd/>
              <a:tailEnd/>
            </a:ln>
          </p:spPr>
        </p:pic>
        <p:sp>
          <p:nvSpPr>
            <p:cNvPr id="8" name="Rectangle 7"/>
            <p:cNvSpPr/>
            <p:nvPr/>
          </p:nvSpPr>
          <p:spPr>
            <a:xfrm>
              <a:off x="838200" y="1524000"/>
              <a:ext cx="3124200" cy="3581400"/>
            </a:xfrm>
            <a:prstGeom prst="rect">
              <a:avLst/>
            </a:prstGeom>
            <a:solidFill>
              <a:schemeClr val="bg2">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Picture 2"/>
            <p:cNvPicPr>
              <a:picLocks noChangeAspect="1" noChangeArrowheads="1"/>
            </p:cNvPicPr>
            <p:nvPr/>
          </p:nvPicPr>
          <p:blipFill>
            <a:blip r:embed="rId4"/>
            <a:srcRect/>
            <a:stretch>
              <a:fillRect/>
            </a:stretch>
          </p:blipFill>
          <p:spPr bwMode="auto">
            <a:xfrm>
              <a:off x="1224221" y="1806790"/>
              <a:ext cx="2352157" cy="2919413"/>
            </a:xfrm>
            <a:prstGeom prst="rect">
              <a:avLst/>
            </a:prstGeom>
            <a:noFill/>
            <a:ln w="9525">
              <a:noFill/>
              <a:miter lim="800000"/>
              <a:headEnd/>
              <a:tailEnd/>
            </a:ln>
          </p:spPr>
        </p:pic>
        <p:pic>
          <p:nvPicPr>
            <p:cNvPr id="10" name="Picture 3"/>
            <p:cNvPicPr>
              <a:picLocks noChangeAspect="1" noChangeArrowheads="1"/>
            </p:cNvPicPr>
            <p:nvPr/>
          </p:nvPicPr>
          <p:blipFill>
            <a:blip r:embed="rId5"/>
            <a:srcRect/>
            <a:stretch>
              <a:fillRect/>
            </a:stretch>
          </p:blipFill>
          <p:spPr bwMode="auto">
            <a:xfrm>
              <a:off x="3352800" y="3266497"/>
              <a:ext cx="2500312" cy="3068206"/>
            </a:xfrm>
            <a:prstGeom prst="rect">
              <a:avLst/>
            </a:prstGeom>
            <a:noFill/>
            <a:ln w="9525">
              <a:noFill/>
              <a:miter lim="800000"/>
              <a:headEnd/>
              <a:tailEnd/>
            </a:ln>
          </p:spPr>
        </p:pic>
      </p:gr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12" name="Slide Number Placeholder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19</a:t>
            </a:fld>
            <a:endParaRPr lang="en-US" dirty="0"/>
          </a:p>
        </p:txBody>
      </p:sp>
    </p:spTree>
    <p:extLst>
      <p:ext uri="{BB962C8B-B14F-4D97-AF65-F5344CB8AC3E}">
        <p14:creationId xmlns:p14="http://schemas.microsoft.com/office/powerpoint/2010/main" val="27159006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2D2DB9"/>
                </a:solidFill>
              </a:rPr>
              <a:t>Seismic Design of Nonbuilding Structures</a:t>
            </a:r>
          </a:p>
        </p:txBody>
      </p:sp>
      <p:sp>
        <p:nvSpPr>
          <p:cNvPr id="3" name="Content Placeholder 2"/>
          <p:cNvSpPr>
            <a:spLocks noGrp="1"/>
          </p:cNvSpPr>
          <p:nvPr>
            <p:ph idx="1"/>
          </p:nvPr>
        </p:nvSpPr>
        <p:spPr>
          <a:xfrm>
            <a:off x="661988" y="1604962"/>
            <a:ext cx="7772400" cy="4536757"/>
          </a:xfrm>
        </p:spPr>
        <p:txBody>
          <a:bodyPr/>
          <a:lstStyle/>
          <a:p>
            <a:r>
              <a:rPr lang="en-US" dirty="0"/>
              <a:t>What are Nonbuilding Structures (NBS)?</a:t>
            </a:r>
          </a:p>
          <a:p>
            <a:r>
              <a:rPr lang="en-US" dirty="0"/>
              <a:t>Use of “Reference Documents”</a:t>
            </a:r>
          </a:p>
          <a:p>
            <a:r>
              <a:rPr lang="en-US" dirty="0"/>
              <a:t>NBS Sensitive to Vertical Ground Motions</a:t>
            </a:r>
          </a:p>
          <a:p>
            <a:r>
              <a:rPr lang="en-US" dirty="0"/>
              <a:t>NBS Supported by Other Structures</a:t>
            </a:r>
          </a:p>
          <a:p>
            <a:r>
              <a:rPr lang="en-US" dirty="0"/>
              <a:t>Structural Design Requirements</a:t>
            </a:r>
          </a:p>
          <a:p>
            <a:r>
              <a:rPr lang="en-US" dirty="0"/>
              <a:t>NBS Similar to Buildings</a:t>
            </a:r>
          </a:p>
          <a:p>
            <a:r>
              <a:rPr lang="en-US" dirty="0"/>
              <a:t>NBS Not Similar to Buildings</a:t>
            </a:r>
          </a:p>
          <a:p>
            <a:r>
              <a:rPr lang="en-US" dirty="0"/>
              <a:t>Tanks and Vessels</a:t>
            </a:r>
          </a:p>
          <a:p>
            <a:r>
              <a:rPr lang="en-US" dirty="0"/>
              <a:t>Suggested References</a:t>
            </a:r>
          </a:p>
        </p:txBody>
      </p:sp>
      <p:sp>
        <p:nvSpPr>
          <p:cNvPr id="4" name="Footer Placeholder 3"/>
          <p:cNvSpPr>
            <a:spLocks noGrp="1"/>
          </p:cNvSpPr>
          <p:nvPr>
            <p:ph type="ftr" sz="quarter" idx="10"/>
          </p:nvPr>
        </p:nvSpPr>
        <p:spPr>
          <a:xfrm>
            <a:off x="2090591" y="6434912"/>
            <a:ext cx="4557712" cy="319088"/>
          </a:xfrm>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2</a:t>
            </a:fld>
            <a:endParaRPr lang="en-US" dirty="0"/>
          </a:p>
        </p:txBody>
      </p:sp>
    </p:spTree>
    <p:extLst>
      <p:ext uri="{BB962C8B-B14F-4D97-AF65-F5344CB8AC3E}">
        <p14:creationId xmlns:p14="http://schemas.microsoft.com/office/powerpoint/2010/main" val="18494787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of “Reference Documents”</a:t>
            </a:r>
          </a:p>
        </p:txBody>
      </p:sp>
      <p:sp>
        <p:nvSpPr>
          <p:cNvPr id="3" name="Content Placeholder 2"/>
          <p:cNvSpPr>
            <a:spLocks noGrp="1"/>
          </p:cNvSpPr>
          <p:nvPr>
            <p:ph idx="1"/>
          </p:nvPr>
        </p:nvSpPr>
        <p:spPr>
          <a:xfrm>
            <a:off x="661988" y="1604962"/>
            <a:ext cx="7772400" cy="4536757"/>
          </a:xfrm>
        </p:spPr>
        <p:txBody>
          <a:bodyPr/>
          <a:lstStyle/>
          <a:p>
            <a:r>
              <a:rPr lang="en-US" dirty="0">
                <a:solidFill>
                  <a:schemeClr val="tx2"/>
                </a:solidFill>
              </a:rPr>
              <a:t>“Reference Documents or Reference Standards” are industry standards (such as API 650) for different NBS that have been accepted by ASCE 7 as modified by the provisions of Chapter 15.</a:t>
            </a:r>
          </a:p>
          <a:p>
            <a:r>
              <a:rPr lang="en-US" dirty="0">
                <a:solidFill>
                  <a:schemeClr val="tx2"/>
                </a:solidFill>
              </a:rPr>
              <a:t>Some of the “Reference Documents” listed in ASCE 7 have well defined seismic design procedures.</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20</a:t>
            </a:fld>
            <a:endParaRPr lang="en-US" dirty="0"/>
          </a:p>
        </p:txBody>
      </p:sp>
    </p:spTree>
    <p:extLst>
      <p:ext uri="{BB962C8B-B14F-4D97-AF65-F5344CB8AC3E}">
        <p14:creationId xmlns:p14="http://schemas.microsoft.com/office/powerpoint/2010/main" val="12671799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of “Reference Documents”</a:t>
            </a:r>
          </a:p>
        </p:txBody>
      </p:sp>
      <p:sp>
        <p:nvSpPr>
          <p:cNvPr id="3" name="Content Placeholder 2"/>
          <p:cNvSpPr>
            <a:spLocks noGrp="1"/>
          </p:cNvSpPr>
          <p:nvPr>
            <p:ph idx="1"/>
          </p:nvPr>
        </p:nvSpPr>
        <p:spPr>
          <a:xfrm>
            <a:off x="661988" y="1604962"/>
            <a:ext cx="7772400" cy="4536757"/>
          </a:xfrm>
        </p:spPr>
        <p:txBody>
          <a:bodyPr/>
          <a:lstStyle/>
          <a:p>
            <a:r>
              <a:rPr lang="en-US" dirty="0">
                <a:solidFill>
                  <a:schemeClr val="tx2"/>
                </a:solidFill>
              </a:rPr>
              <a:t>For these “Reference Documents”, ASCE 7 provides “bridging” equations or modified requirements that alter the procedure provided in the “Reference Document”.</a:t>
            </a:r>
          </a:p>
          <a:p>
            <a:r>
              <a:rPr lang="en-US" dirty="0">
                <a:solidFill>
                  <a:schemeClr val="tx2"/>
                </a:solidFill>
              </a:rPr>
              <a:t>These modifications bring the “Reference Document” up to the same force and displacement level used by ASCE 7.</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647656" y="6394450"/>
            <a:ext cx="1962944"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lgn="l">
              <a:defRPr/>
            </a:pPr>
            <a:r>
              <a:rPr lang="en-US" dirty="0"/>
              <a:t>Nonbuilding Structures - </a:t>
            </a:r>
            <a:fld id="{64B3D661-5C76-438E-A311-D2B5954B06D7}" type="slidenum">
              <a:rPr lang="en-US" smtClean="0"/>
              <a:pPr algn="l">
                <a:defRPr/>
              </a:pPr>
              <a:t>21</a:t>
            </a:fld>
            <a:endParaRPr lang="en-US" dirty="0"/>
          </a:p>
        </p:txBody>
      </p:sp>
    </p:spTree>
    <p:extLst>
      <p:ext uri="{BB962C8B-B14F-4D97-AF65-F5344CB8AC3E}">
        <p14:creationId xmlns:p14="http://schemas.microsoft.com/office/powerpoint/2010/main" val="15172059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of “Reference Documents”</a:t>
            </a:r>
          </a:p>
        </p:txBody>
      </p:sp>
      <p:sp>
        <p:nvSpPr>
          <p:cNvPr id="3" name="Content Placeholder 2"/>
          <p:cNvSpPr>
            <a:spLocks noGrp="1"/>
          </p:cNvSpPr>
          <p:nvPr>
            <p:ph idx="1"/>
          </p:nvPr>
        </p:nvSpPr>
        <p:spPr>
          <a:xfrm>
            <a:off x="661988" y="1604962"/>
            <a:ext cx="7772400" cy="4536757"/>
          </a:xfrm>
        </p:spPr>
        <p:txBody>
          <a:bodyPr/>
          <a:lstStyle/>
          <a:p>
            <a:pPr marL="0" indent="0">
              <a:buNone/>
            </a:pPr>
            <a:r>
              <a:rPr lang="en-US" b="1" dirty="0"/>
              <a:t>15.7.7.2 Bolted Steel. </a:t>
            </a:r>
            <a:r>
              <a:rPr lang="en-US" dirty="0"/>
              <a:t>Bolted steel water storage structures shall be designed in accordance with the seismic requirements of AWWA D103 with the following exceptions. The seismic design ground motion values shall be determined according to Section 11.4.</a:t>
            </a:r>
          </a:p>
          <a:p>
            <a:pPr marL="0" indent="0">
              <a:buNone/>
            </a:pPr>
            <a:endParaRPr lang="en-US" dirty="0"/>
          </a:p>
          <a:p>
            <a:pPr marL="0" indent="0">
              <a:spcBef>
                <a:spcPts val="0"/>
              </a:spcBef>
              <a:buNone/>
            </a:pPr>
            <a:r>
              <a:rPr lang="en-US" dirty="0">
                <a:solidFill>
                  <a:schemeClr val="accent2"/>
                </a:solidFill>
              </a:rPr>
              <a:t>For Type 6 tanks, the overturning ratio, J, as determined using AWWA D103 Eq. 14-32 shall not exceed 0.785.</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22</a:t>
            </a:fld>
            <a:endParaRPr lang="en-US" dirty="0"/>
          </a:p>
        </p:txBody>
      </p:sp>
    </p:spTree>
    <p:extLst>
      <p:ext uri="{BB962C8B-B14F-4D97-AF65-F5344CB8AC3E}">
        <p14:creationId xmlns:p14="http://schemas.microsoft.com/office/powerpoint/2010/main" val="33686814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of “Reference Documents”</a:t>
            </a:r>
          </a:p>
        </p:txBody>
      </p:sp>
      <p:sp>
        <p:nvSpPr>
          <p:cNvPr id="3" name="Content Placeholder 2"/>
          <p:cNvSpPr>
            <a:spLocks noGrp="1"/>
          </p:cNvSpPr>
          <p:nvPr>
            <p:ph idx="1"/>
          </p:nvPr>
        </p:nvSpPr>
        <p:spPr>
          <a:xfrm>
            <a:off x="661988" y="1604962"/>
            <a:ext cx="7772400" cy="4536757"/>
          </a:xfrm>
        </p:spPr>
        <p:txBody>
          <a:bodyPr/>
          <a:lstStyle/>
          <a:p>
            <a:r>
              <a:rPr lang="en-US" dirty="0"/>
              <a:t>The adopted version of the Reference Documents are listed in Chapter 23 of ASCE 7-16.</a:t>
            </a:r>
          </a:p>
          <a:p>
            <a:r>
              <a:rPr lang="en-US" dirty="0"/>
              <a:t>Unless approval is obtained from the “authority having jurisdiction”, a newer edition of the Reference Document may not be used for the seismic design of the nonbuilding structure.</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23</a:t>
            </a:fld>
            <a:endParaRPr lang="en-US" dirty="0"/>
          </a:p>
        </p:txBody>
      </p:sp>
    </p:spTree>
    <p:extLst>
      <p:ext uri="{BB962C8B-B14F-4D97-AF65-F5344CB8AC3E}">
        <p14:creationId xmlns:p14="http://schemas.microsoft.com/office/powerpoint/2010/main" val="13210639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of “Reference Documents”</a:t>
            </a:r>
          </a:p>
        </p:txBody>
      </p:sp>
      <p:sp>
        <p:nvSpPr>
          <p:cNvPr id="3" name="Content Placeholder 2"/>
          <p:cNvSpPr>
            <a:spLocks noGrp="1"/>
          </p:cNvSpPr>
          <p:nvPr>
            <p:ph idx="1"/>
          </p:nvPr>
        </p:nvSpPr>
        <p:spPr>
          <a:xfrm>
            <a:off x="661988" y="1604962"/>
            <a:ext cx="7772400" cy="4536757"/>
          </a:xfrm>
        </p:spPr>
        <p:txBody>
          <a:bodyPr/>
          <a:lstStyle/>
          <a:p>
            <a:r>
              <a:rPr lang="en-US" dirty="0">
                <a:solidFill>
                  <a:schemeClr val="tx2"/>
                </a:solidFill>
              </a:rPr>
              <a:t>For the purpose of Chapter 15, material standards such as AISC 360, ACI 318, etc. are not considered “reference documents”.</a:t>
            </a:r>
          </a:p>
          <a:p>
            <a:r>
              <a:rPr lang="en-US" dirty="0">
                <a:solidFill>
                  <a:schemeClr val="tx2"/>
                </a:solidFill>
              </a:rPr>
              <a:t>Material standards are generic in nature and do not contain complete design requirements for specific classes of nonbuilding structures such as steel storage racks or tanks.</a:t>
            </a:r>
          </a:p>
          <a:p>
            <a:r>
              <a:rPr lang="en-US" dirty="0">
                <a:solidFill>
                  <a:schemeClr val="tx2"/>
                </a:solidFill>
              </a:rPr>
              <a:t>The order of precedence is the adopted building code (IBC), then ASCE 7, and finally the reference document (e.g. API 650).</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24</a:t>
            </a:fld>
            <a:endParaRPr lang="en-US" dirty="0"/>
          </a:p>
        </p:txBody>
      </p:sp>
    </p:spTree>
    <p:extLst>
      <p:ext uri="{BB962C8B-B14F-4D97-AF65-F5344CB8AC3E}">
        <p14:creationId xmlns:p14="http://schemas.microsoft.com/office/powerpoint/2010/main" val="9256635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of “Reference Documents”</a:t>
            </a:r>
          </a:p>
        </p:txBody>
      </p:sp>
      <p:pic>
        <p:nvPicPr>
          <p:cNvPr id="7170" name="Picture 2" descr="Slide 25 shows a reproduction of ASCE 7-16 Table C15.2-1.  ASCE 7-16 Table C15.2-1 provides examples of how to apply the requirements of a reference document in conjunction with the requirements of ASCE 7-16 Chapter 15.&#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63" y="1757363"/>
            <a:ext cx="9058275" cy="3343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25</a:t>
            </a:fld>
            <a:endParaRPr lang="en-US" dirty="0"/>
          </a:p>
        </p:txBody>
      </p:sp>
    </p:spTree>
    <p:extLst>
      <p:ext uri="{BB962C8B-B14F-4D97-AF65-F5344CB8AC3E}">
        <p14:creationId xmlns:p14="http://schemas.microsoft.com/office/powerpoint/2010/main" val="4706590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Sensitive to Vertical Ground Motions</a:t>
            </a:r>
          </a:p>
        </p:txBody>
      </p:sp>
      <p:sp>
        <p:nvSpPr>
          <p:cNvPr id="3" name="Content Placeholder 2"/>
          <p:cNvSpPr>
            <a:spLocks noGrp="1"/>
          </p:cNvSpPr>
          <p:nvPr>
            <p:ph idx="1"/>
          </p:nvPr>
        </p:nvSpPr>
        <p:spPr>
          <a:xfrm>
            <a:off x="651102" y="1604962"/>
            <a:ext cx="4997504" cy="4752295"/>
          </a:xfrm>
        </p:spPr>
        <p:txBody>
          <a:bodyPr/>
          <a:lstStyle/>
          <a:p>
            <a:r>
              <a:rPr lang="en-US" dirty="0"/>
              <a:t>The vertical ground motions of NEHRP </a:t>
            </a:r>
            <a:r>
              <a:rPr lang="en-US" i="1" dirty="0"/>
              <a:t>Provisions </a:t>
            </a:r>
            <a:r>
              <a:rPr lang="en-US" dirty="0"/>
              <a:t>Chapter 23, based on the work of Bozorgnia and Campbell (2004), were incorporated in Section 11.9.</a:t>
            </a:r>
          </a:p>
          <a:p>
            <a:r>
              <a:rPr lang="en-US" dirty="0"/>
              <a:t>These alternate ground motions are currently only used for certain NBS.</a:t>
            </a:r>
          </a:p>
          <a:p>
            <a:endParaRPr lang="en-US" dirty="0"/>
          </a:p>
        </p:txBody>
      </p:sp>
      <p:grpSp>
        <p:nvGrpSpPr>
          <p:cNvPr id="6" name="Group 5" descr="Slide 26 begins a discussion on nonbuilding structures sensitive to vertical ground motions.  The right side of the slide shows the vertical response spectrum from ASCE 7-16 Section C11.9 (Figure C11.9-1).&#10;&#10;The procedure for defining the MCER vertical response spectrum in ASCE 7 is a modified version of the procedure taken from the 2009 NEHRP Provisions. Unlike the procedure contained in the 2009 NEHRP Provisions, the procedure provided in Section 11.9 is keyed to the MCER spectral response acceleration parameter at short periods, SMS.&#10;"/>
          <p:cNvGrpSpPr/>
          <p:nvPr/>
        </p:nvGrpSpPr>
        <p:grpSpPr>
          <a:xfrm>
            <a:off x="5648606" y="1891780"/>
            <a:ext cx="3266736" cy="2516934"/>
            <a:chOff x="0" y="0"/>
            <a:chExt cx="4699000" cy="3765550"/>
          </a:xfrm>
        </p:grpSpPr>
        <p:pic>
          <p:nvPicPr>
            <p:cNvPr id="8" name="Picture 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4699000" cy="3765550"/>
            </a:xfrm>
            <a:prstGeom prst="rect">
              <a:avLst/>
            </a:prstGeom>
            <a:noFill/>
            <a:ln>
              <a:noFill/>
            </a:ln>
          </p:spPr>
        </p:pic>
        <p:sp>
          <p:nvSpPr>
            <p:cNvPr id="9" name="TextBox 4"/>
            <p:cNvSpPr txBox="1"/>
            <p:nvPr/>
          </p:nvSpPr>
          <p:spPr>
            <a:xfrm>
              <a:off x="977900" y="125427"/>
              <a:ext cx="1143000" cy="304800"/>
            </a:xfrm>
            <a:prstGeom prst="rect">
              <a:avLst/>
            </a:prstGeom>
            <a:solidFill>
              <a:schemeClr val="bg1"/>
            </a:solidFill>
          </p:spPr>
          <p:txBody>
            <a:bodyPr wrap="square" rtlCol="0">
              <a:spAutoFit/>
            </a:bodyPr>
            <a:lstStyle/>
            <a:p>
              <a:r>
                <a:rPr lang="en-US" sz="1200" b="1" dirty="0">
                  <a:solidFill>
                    <a:srgbClr val="000000"/>
                  </a:solidFill>
                  <a:latin typeface="Arial"/>
                  <a:ea typeface="Times New Roman"/>
                </a:rPr>
                <a:t>0.8C</a:t>
              </a:r>
              <a:r>
                <a:rPr lang="en-US" sz="1200" b="1" baseline="-25000" dirty="0">
                  <a:solidFill>
                    <a:srgbClr val="000000"/>
                  </a:solidFill>
                  <a:latin typeface="Arial"/>
                  <a:ea typeface="Times New Roman"/>
                </a:rPr>
                <a:t>v</a:t>
              </a:r>
              <a:r>
                <a:rPr lang="en-US" sz="1200" b="1" dirty="0">
                  <a:solidFill>
                    <a:srgbClr val="000000"/>
                  </a:solidFill>
                  <a:latin typeface="Arial"/>
                  <a:ea typeface="Times New Roman"/>
                </a:rPr>
                <a:t>S</a:t>
              </a:r>
              <a:r>
                <a:rPr lang="en-US" sz="1200" b="1" baseline="-25000" dirty="0">
                  <a:solidFill>
                    <a:srgbClr val="000000"/>
                  </a:solidFill>
                  <a:latin typeface="Arial"/>
                  <a:ea typeface="Times New Roman"/>
                </a:rPr>
                <a:t>MS</a:t>
              </a:r>
              <a:endParaRPr lang="en-US" sz="1200" dirty="0">
                <a:solidFill>
                  <a:prstClr val="black"/>
                </a:solidFill>
                <a:latin typeface="Times New Roman"/>
                <a:ea typeface="Times New Roman"/>
              </a:endParaRPr>
            </a:p>
          </p:txBody>
        </p:sp>
        <p:sp>
          <p:nvSpPr>
            <p:cNvPr id="10" name="TextBox 5"/>
            <p:cNvSpPr txBox="1"/>
            <p:nvPr/>
          </p:nvSpPr>
          <p:spPr>
            <a:xfrm>
              <a:off x="215900" y="1730375"/>
              <a:ext cx="685800" cy="269240"/>
            </a:xfrm>
            <a:prstGeom prst="rect">
              <a:avLst/>
            </a:prstGeom>
            <a:solidFill>
              <a:schemeClr val="bg1"/>
            </a:solidFill>
          </p:spPr>
          <p:txBody>
            <a:bodyPr wrap="square" lIns="0" rIns="0" rtlCol="0">
              <a:spAutoFit/>
            </a:bodyPr>
            <a:lstStyle/>
            <a:p>
              <a:r>
                <a:rPr lang="en-US" sz="1000" b="1" dirty="0">
                  <a:solidFill>
                    <a:srgbClr val="000000"/>
                  </a:solidFill>
                  <a:latin typeface="Arial"/>
                  <a:ea typeface="Times New Roman"/>
                </a:rPr>
                <a:t>0.3C</a:t>
              </a:r>
              <a:r>
                <a:rPr lang="en-US" sz="1000" b="1" baseline="-25000" dirty="0">
                  <a:solidFill>
                    <a:srgbClr val="000000"/>
                  </a:solidFill>
                  <a:latin typeface="Arial"/>
                  <a:ea typeface="Times New Roman"/>
                </a:rPr>
                <a:t>v</a:t>
              </a:r>
              <a:r>
                <a:rPr lang="en-US" sz="1000" b="1" dirty="0">
                  <a:solidFill>
                    <a:srgbClr val="000000"/>
                  </a:solidFill>
                  <a:latin typeface="Arial"/>
                  <a:ea typeface="Times New Roman"/>
                </a:rPr>
                <a:t>S</a:t>
              </a:r>
              <a:r>
                <a:rPr lang="en-US" sz="1000" b="1" baseline="-25000" dirty="0">
                  <a:solidFill>
                    <a:srgbClr val="000000"/>
                  </a:solidFill>
                  <a:latin typeface="Arial"/>
                  <a:ea typeface="Times New Roman"/>
                </a:rPr>
                <a:t>MS</a:t>
              </a:r>
              <a:endParaRPr lang="en-US" sz="1200" dirty="0">
                <a:solidFill>
                  <a:prstClr val="black"/>
                </a:solidFill>
                <a:latin typeface="Times New Roman"/>
                <a:ea typeface="Times New Roman"/>
              </a:endParaRPr>
            </a:p>
          </p:txBody>
        </p:sp>
        <p:sp>
          <p:nvSpPr>
            <p:cNvPr id="11" name="TextBox 6"/>
            <p:cNvSpPr txBox="1"/>
            <p:nvPr/>
          </p:nvSpPr>
          <p:spPr>
            <a:xfrm>
              <a:off x="1853631" y="1196975"/>
              <a:ext cx="1981200" cy="349250"/>
            </a:xfrm>
            <a:prstGeom prst="rect">
              <a:avLst/>
            </a:prstGeom>
            <a:solidFill>
              <a:schemeClr val="bg1"/>
            </a:solidFill>
          </p:spPr>
          <p:txBody>
            <a:bodyPr wrap="square" rtlCol="0">
              <a:spAutoFit/>
            </a:bodyPr>
            <a:lstStyle/>
            <a:p>
              <a:r>
                <a:rPr lang="en-US" sz="1200" b="1" dirty="0">
                  <a:solidFill>
                    <a:srgbClr val="000000"/>
                  </a:solidFill>
                  <a:latin typeface="Arial"/>
                  <a:ea typeface="Times New Roman"/>
                </a:rPr>
                <a:t>0.8C</a:t>
              </a:r>
              <a:r>
                <a:rPr lang="en-US" sz="1200" b="1" baseline="-25000" dirty="0">
                  <a:solidFill>
                    <a:srgbClr val="000000"/>
                  </a:solidFill>
                  <a:latin typeface="Arial"/>
                  <a:ea typeface="Times New Roman"/>
                </a:rPr>
                <a:t>v</a:t>
              </a:r>
              <a:r>
                <a:rPr lang="en-US" sz="1200" b="1" dirty="0">
                  <a:solidFill>
                    <a:srgbClr val="000000"/>
                  </a:solidFill>
                  <a:latin typeface="Arial"/>
                  <a:ea typeface="Times New Roman"/>
                </a:rPr>
                <a:t>S</a:t>
              </a:r>
              <a:r>
                <a:rPr lang="en-US" sz="1200" b="1" baseline="-25000" dirty="0">
                  <a:solidFill>
                    <a:srgbClr val="000000"/>
                  </a:solidFill>
                  <a:latin typeface="Arial"/>
                  <a:ea typeface="Times New Roman"/>
                </a:rPr>
                <a:t>MS</a:t>
              </a:r>
              <a:r>
                <a:rPr lang="en-US" sz="1200" b="1" dirty="0">
                  <a:solidFill>
                    <a:srgbClr val="000000"/>
                  </a:solidFill>
                  <a:latin typeface="Arial"/>
                  <a:ea typeface="Times New Roman"/>
                </a:rPr>
                <a:t>(0.15/T</a:t>
              </a:r>
              <a:r>
                <a:rPr lang="en-US" sz="1200" b="1" baseline="-25000" dirty="0">
                  <a:solidFill>
                    <a:srgbClr val="000000"/>
                  </a:solidFill>
                  <a:latin typeface="Arial"/>
                  <a:ea typeface="Times New Roman"/>
                </a:rPr>
                <a:t>v</a:t>
              </a:r>
              <a:r>
                <a:rPr lang="en-US" sz="1200" b="1" dirty="0">
                  <a:solidFill>
                    <a:srgbClr val="000000"/>
                  </a:solidFill>
                  <a:latin typeface="Arial"/>
                  <a:ea typeface="Times New Roman"/>
                </a:rPr>
                <a:t>)</a:t>
              </a:r>
              <a:r>
                <a:rPr lang="en-US" sz="1200" b="1" baseline="30000" dirty="0">
                  <a:solidFill>
                    <a:srgbClr val="000000"/>
                  </a:solidFill>
                  <a:latin typeface="Arial"/>
                  <a:ea typeface="Times New Roman"/>
                </a:rPr>
                <a:t>0.75</a:t>
              </a:r>
              <a:endParaRPr lang="en-US" sz="1200" dirty="0">
                <a:solidFill>
                  <a:prstClr val="black"/>
                </a:solidFill>
                <a:latin typeface="Times New Roman"/>
                <a:ea typeface="Times New Roman"/>
              </a:endParaRPr>
            </a:p>
          </p:txBody>
        </p:sp>
      </p:gr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26</a:t>
            </a:fld>
            <a:endParaRPr lang="en-US" dirty="0"/>
          </a:p>
        </p:txBody>
      </p:sp>
    </p:spTree>
    <p:extLst>
      <p:ext uri="{BB962C8B-B14F-4D97-AF65-F5344CB8AC3E}">
        <p14:creationId xmlns:p14="http://schemas.microsoft.com/office/powerpoint/2010/main" val="41717099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Sensitive to Vertical Ground Motions</a:t>
            </a:r>
          </a:p>
        </p:txBody>
      </p:sp>
      <p:sp>
        <p:nvSpPr>
          <p:cNvPr id="3" name="Content Placeholder 2"/>
          <p:cNvSpPr>
            <a:spLocks noGrp="1"/>
          </p:cNvSpPr>
          <p:nvPr>
            <p:ph idx="1"/>
          </p:nvPr>
        </p:nvSpPr>
        <p:spPr>
          <a:xfrm>
            <a:off x="661988" y="1604962"/>
            <a:ext cx="7772400" cy="4536757"/>
          </a:xfrm>
        </p:spPr>
        <p:txBody>
          <a:bodyPr/>
          <a:lstStyle/>
          <a:p>
            <a:r>
              <a:rPr lang="en-US" dirty="0"/>
              <a:t>Specific provisions added for liquid and granular storage </a:t>
            </a:r>
            <a:r>
              <a:rPr lang="en-US" b="1" dirty="0"/>
              <a:t>tanks/vessels</a:t>
            </a:r>
            <a:r>
              <a:rPr lang="en-US" dirty="0"/>
              <a:t>, </a:t>
            </a:r>
            <a:r>
              <a:rPr lang="en-US" b="1" dirty="0"/>
              <a:t>suspended structures</a:t>
            </a:r>
            <a:r>
              <a:rPr lang="en-US" dirty="0"/>
              <a:t> (such as boilers) and nonbuilding structures incorporating </a:t>
            </a:r>
            <a:r>
              <a:rPr lang="en-US" b="1" dirty="0"/>
              <a:t>horizontal cantilevers</a:t>
            </a:r>
            <a:r>
              <a:rPr lang="en-US" dirty="0"/>
              <a:t>.</a:t>
            </a:r>
          </a:p>
          <a:p>
            <a:r>
              <a:rPr lang="en-US" dirty="0"/>
              <a:t>These provisions replace the 0.2S</a:t>
            </a:r>
            <a:r>
              <a:rPr lang="en-US" baseline="-25000" dirty="0"/>
              <a:t>DS</a:t>
            </a:r>
            <a:r>
              <a:rPr lang="en-US" dirty="0"/>
              <a:t> value incorporated in ASCE 7-05 with S</a:t>
            </a:r>
            <a:r>
              <a:rPr lang="en-US" baseline="-25000" dirty="0"/>
              <a:t>av</a:t>
            </a:r>
            <a:r>
              <a:rPr lang="en-US" dirty="0"/>
              <a:t> determined from the vertical response spectrum and combined with the horizontal effect using prescribed load combinations.</a:t>
            </a:r>
          </a:p>
          <a:p>
            <a:endParaRPr lang="en-US" dirty="0"/>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27</a:t>
            </a:fld>
            <a:endParaRPr lang="en-US" dirty="0"/>
          </a:p>
        </p:txBody>
      </p:sp>
    </p:spTree>
    <p:extLst>
      <p:ext uri="{BB962C8B-B14F-4D97-AF65-F5344CB8AC3E}">
        <p14:creationId xmlns:p14="http://schemas.microsoft.com/office/powerpoint/2010/main" val="38257266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Supported by Other Structures</a:t>
            </a:r>
          </a:p>
        </p:txBody>
      </p:sp>
      <p:grpSp>
        <p:nvGrpSpPr>
          <p:cNvPr id="3" name="Group 2" descr="Slide 28 three photographs of nonbuilding structures supported by other structures.  The photograph on the left shows 4 vertical vessels (nonbuilding structures) supported on a two tier high braced frame.  The photograph in the upper right shows vertical vessels (nonbuilding structures) supported at various elevations in a process (braced frame) structure.  The photograph in the lower left shows a horizontal vessel (nonbuilding structure) supported at the top of a braced frame being unloaded from a transporter.&#10;"/>
          <p:cNvGrpSpPr/>
          <p:nvPr/>
        </p:nvGrpSpPr>
        <p:grpSpPr>
          <a:xfrm>
            <a:off x="1114567" y="1592406"/>
            <a:ext cx="6810233" cy="4488707"/>
            <a:chOff x="1114567" y="1592406"/>
            <a:chExt cx="6810233" cy="4488707"/>
          </a:xfrm>
        </p:grpSpPr>
        <p:pic>
          <p:nvPicPr>
            <p:cNvPr id="7" name="Picture 1" descr="C:\Users\soulejg\Documents\0 - New ASCE 7 Seminar\Port_Esquivel_08.jpg\Port Esquivel_08.jpg"/>
            <p:cNvPicPr>
              <a:picLocks noChangeAspect="1" noChangeArrowheads="1"/>
            </p:cNvPicPr>
            <p:nvPr/>
          </p:nvPicPr>
          <p:blipFill>
            <a:blip r:embed="rId3"/>
            <a:srcRect/>
            <a:stretch>
              <a:fillRect/>
            </a:stretch>
          </p:blipFill>
          <p:spPr bwMode="auto">
            <a:xfrm>
              <a:off x="1114567" y="1600200"/>
              <a:ext cx="2970406" cy="4461984"/>
            </a:xfrm>
            <a:prstGeom prst="rect">
              <a:avLst/>
            </a:prstGeom>
            <a:noFill/>
          </p:spPr>
        </p:pic>
        <p:pic>
          <p:nvPicPr>
            <p:cNvPr id="8" name="Picture 2" descr="C:\Users\soulejg\Documents\0 - New ASCE 7 Seminar\APPC-NEW_PHOTOS-24-8-2008 001.jpg\APPC-NEW PHOTOS-24-8-2008 001.jpg"/>
            <p:cNvPicPr>
              <a:picLocks noChangeAspect="1" noChangeArrowheads="1"/>
            </p:cNvPicPr>
            <p:nvPr/>
          </p:nvPicPr>
          <p:blipFill>
            <a:blip r:embed="rId4"/>
            <a:srcRect/>
            <a:stretch>
              <a:fillRect/>
            </a:stretch>
          </p:blipFill>
          <p:spPr bwMode="auto">
            <a:xfrm>
              <a:off x="4800600" y="1592406"/>
              <a:ext cx="3124200" cy="1988993"/>
            </a:xfrm>
            <a:prstGeom prst="rect">
              <a:avLst/>
            </a:prstGeom>
            <a:noFill/>
          </p:spPr>
        </p:pic>
        <p:pic>
          <p:nvPicPr>
            <p:cNvPr id="9" name="Picture 3" descr="C:\Users\soulejg\Documents\0 - New ASCE 7 Seminar\Hess_Oil Hydroheater_02.jpg\Hess Oil Hydroheater_02.jpg"/>
            <p:cNvPicPr>
              <a:picLocks noChangeAspect="1" noChangeArrowheads="1"/>
            </p:cNvPicPr>
            <p:nvPr/>
          </p:nvPicPr>
          <p:blipFill>
            <a:blip r:embed="rId5"/>
            <a:srcRect/>
            <a:stretch>
              <a:fillRect/>
            </a:stretch>
          </p:blipFill>
          <p:spPr bwMode="auto">
            <a:xfrm>
              <a:off x="4800600" y="3738084"/>
              <a:ext cx="3124200" cy="2343029"/>
            </a:xfrm>
            <a:prstGeom prst="rect">
              <a:avLst/>
            </a:prstGeom>
            <a:noFill/>
          </p:spPr>
        </p:pic>
        <p:sp>
          <p:nvSpPr>
            <p:cNvPr id="11" name="TextBox 10"/>
            <p:cNvSpPr txBox="1"/>
            <p:nvPr/>
          </p:nvSpPr>
          <p:spPr>
            <a:xfrm>
              <a:off x="1312244" y="5846740"/>
              <a:ext cx="2837817" cy="215444"/>
            </a:xfrm>
            <a:prstGeom prst="rect">
              <a:avLst/>
            </a:prstGeom>
            <a:noFill/>
          </p:spPr>
          <p:txBody>
            <a:bodyPr wrap="square" rtlCol="0">
              <a:spAutoFit/>
            </a:bodyPr>
            <a:lstStyle/>
            <a:p>
              <a:pPr algn="ctr"/>
              <a:r>
                <a:rPr lang="en-US" sz="800" dirty="0">
                  <a:solidFill>
                    <a:schemeClr val="bg1"/>
                  </a:solidFill>
                </a:rPr>
                <a:t>Photo Courtesy of CB&amp;I LLC</a:t>
              </a:r>
            </a:p>
          </p:txBody>
        </p:sp>
        <p:sp>
          <p:nvSpPr>
            <p:cNvPr id="12" name="TextBox 11"/>
            <p:cNvSpPr txBox="1"/>
            <p:nvPr/>
          </p:nvSpPr>
          <p:spPr>
            <a:xfrm>
              <a:off x="4943791" y="3336576"/>
              <a:ext cx="2837817" cy="215444"/>
            </a:xfrm>
            <a:prstGeom prst="rect">
              <a:avLst/>
            </a:prstGeom>
            <a:noFill/>
          </p:spPr>
          <p:txBody>
            <a:bodyPr wrap="square" rtlCol="0">
              <a:spAutoFit/>
            </a:bodyPr>
            <a:lstStyle/>
            <a:p>
              <a:pPr algn="ctr"/>
              <a:r>
                <a:rPr lang="en-US" sz="800" dirty="0">
                  <a:solidFill>
                    <a:schemeClr val="bg1"/>
                  </a:solidFill>
                </a:rPr>
                <a:t>Photo Courtesy of CB&amp;I LLC</a:t>
              </a:r>
            </a:p>
          </p:txBody>
        </p:sp>
        <p:sp>
          <p:nvSpPr>
            <p:cNvPr id="13" name="TextBox 12"/>
            <p:cNvSpPr txBox="1"/>
            <p:nvPr/>
          </p:nvSpPr>
          <p:spPr>
            <a:xfrm>
              <a:off x="4943791" y="5846740"/>
              <a:ext cx="2837817" cy="215444"/>
            </a:xfrm>
            <a:prstGeom prst="rect">
              <a:avLst/>
            </a:prstGeom>
            <a:noFill/>
          </p:spPr>
          <p:txBody>
            <a:bodyPr wrap="square" rtlCol="0">
              <a:spAutoFit/>
            </a:bodyPr>
            <a:lstStyle/>
            <a:p>
              <a:pPr algn="ctr"/>
              <a:r>
                <a:rPr lang="en-US" sz="800" dirty="0">
                  <a:solidFill>
                    <a:schemeClr val="bg1"/>
                  </a:solidFill>
                </a:rPr>
                <a:t>Photo Courtesy of CB&amp;I LLC</a:t>
              </a:r>
            </a:p>
          </p:txBody>
        </p:sp>
      </p:gr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10"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28</a:t>
            </a:fld>
            <a:endParaRPr lang="en-US" dirty="0"/>
          </a:p>
        </p:txBody>
      </p:sp>
    </p:spTree>
    <p:extLst>
      <p:ext uri="{BB962C8B-B14F-4D97-AF65-F5344CB8AC3E}">
        <p14:creationId xmlns:p14="http://schemas.microsoft.com/office/powerpoint/2010/main" val="30427958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Supported by Other Structures</a:t>
            </a:r>
          </a:p>
        </p:txBody>
      </p:sp>
      <p:sp>
        <p:nvSpPr>
          <p:cNvPr id="3" name="Content Placeholder 2"/>
          <p:cNvSpPr>
            <a:spLocks noGrp="1"/>
          </p:cNvSpPr>
          <p:nvPr>
            <p:ph idx="1"/>
          </p:nvPr>
        </p:nvSpPr>
        <p:spPr>
          <a:xfrm>
            <a:off x="661988" y="1604962"/>
            <a:ext cx="7772400" cy="4536757"/>
          </a:xfrm>
        </p:spPr>
        <p:txBody>
          <a:bodyPr/>
          <a:lstStyle/>
          <a:p>
            <a:r>
              <a:rPr lang="en-US" dirty="0">
                <a:solidFill>
                  <a:schemeClr val="tx2"/>
                </a:solidFill>
              </a:rPr>
              <a:t>Nonbuilding structures supported by other structures see amplified seismic forces in a similar manner as nonstructural components.</a:t>
            </a:r>
          </a:p>
          <a:p>
            <a:r>
              <a:rPr lang="en-US" dirty="0">
                <a:solidFill>
                  <a:schemeClr val="tx2"/>
                </a:solidFill>
              </a:rPr>
              <a:t>Section 15.3 of ASCE 7-16 provides extensive guidance on the design of nonbuilding structures supported by other structures.</a:t>
            </a:r>
          </a:p>
          <a:p>
            <a:r>
              <a:rPr lang="en-US" dirty="0">
                <a:solidFill>
                  <a:schemeClr val="tx2"/>
                </a:solidFill>
              </a:rPr>
              <a:t>There are 3 possible outcomes when the provisions of Section 15.3 are used.</a:t>
            </a:r>
          </a:p>
          <a:p>
            <a:endParaRPr lang="en-US" dirty="0"/>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29</a:t>
            </a:fld>
            <a:endParaRPr lang="en-US" dirty="0"/>
          </a:p>
        </p:txBody>
      </p:sp>
    </p:spTree>
    <p:extLst>
      <p:ext uri="{BB962C8B-B14F-4D97-AF65-F5344CB8AC3E}">
        <p14:creationId xmlns:p14="http://schemas.microsoft.com/office/powerpoint/2010/main" val="13946627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Nonbuilding Structures (NBS)?</a:t>
            </a:r>
          </a:p>
        </p:txBody>
      </p:sp>
      <p:grpSp>
        <p:nvGrpSpPr>
          <p:cNvPr id="13" name="Group 12" descr="Slide 3 shows pictures of four very different nonbuilding structures to support the section of the presentation titled “What are Nonbuilding Structures?” – an elevated water tower in the shape of a peach (NBS not similar to a building), an egg shaped digester (NBS not similar to a building, a pipe rack (NBS similar to a building, and a column supported spherical pressure vessel (NBS not similar to a building).&#10;"/>
          <p:cNvGrpSpPr/>
          <p:nvPr/>
        </p:nvGrpSpPr>
        <p:grpSpPr>
          <a:xfrm>
            <a:off x="673100" y="1278002"/>
            <a:ext cx="8470901" cy="5007039"/>
            <a:chOff x="673100" y="1278002"/>
            <a:chExt cx="8470901" cy="5007039"/>
          </a:xfrm>
        </p:grpSpPr>
        <p:pic>
          <p:nvPicPr>
            <p:cNvPr id="7" name="Picture 2" descr="C:\Users\soulejg\Documents\Presentations\Presentation Library\Photos\Elevated Water Tanks\peach_2.jpg"/>
            <p:cNvPicPr>
              <a:picLocks noChangeAspect="1" noChangeArrowheads="1"/>
            </p:cNvPicPr>
            <p:nvPr/>
          </p:nvPicPr>
          <p:blipFill>
            <a:blip r:embed="rId3"/>
            <a:srcRect/>
            <a:stretch>
              <a:fillRect/>
            </a:stretch>
          </p:blipFill>
          <p:spPr bwMode="auto">
            <a:xfrm>
              <a:off x="685801" y="1278002"/>
              <a:ext cx="2667000" cy="2465456"/>
            </a:xfrm>
            <a:prstGeom prst="rect">
              <a:avLst/>
            </a:prstGeom>
            <a:noFill/>
          </p:spPr>
        </p:pic>
        <p:pic>
          <p:nvPicPr>
            <p:cNvPr id="8" name="Picture 4" descr="C:\Users\soulejg\Documents\Presentations\Presentation Library\Photos\ESD\IMG_0137.jpg"/>
            <p:cNvPicPr>
              <a:picLocks noChangeAspect="1" noChangeArrowheads="1"/>
            </p:cNvPicPr>
            <p:nvPr/>
          </p:nvPicPr>
          <p:blipFill>
            <a:blip r:embed="rId4"/>
            <a:srcRect/>
            <a:stretch>
              <a:fillRect/>
            </a:stretch>
          </p:blipFill>
          <p:spPr bwMode="auto">
            <a:xfrm>
              <a:off x="2057400" y="2325673"/>
              <a:ext cx="3810000" cy="2141339"/>
            </a:xfrm>
            <a:prstGeom prst="rect">
              <a:avLst/>
            </a:prstGeom>
            <a:noFill/>
          </p:spPr>
        </p:pic>
        <p:pic>
          <p:nvPicPr>
            <p:cNvPr id="9" name="Picture 2"/>
            <p:cNvPicPr>
              <a:picLocks noChangeAspect="1" noChangeArrowheads="1"/>
            </p:cNvPicPr>
            <p:nvPr/>
          </p:nvPicPr>
          <p:blipFill>
            <a:blip r:embed="rId5"/>
            <a:srcRect/>
            <a:stretch>
              <a:fillRect/>
            </a:stretch>
          </p:blipFill>
          <p:spPr bwMode="auto">
            <a:xfrm>
              <a:off x="4457700" y="3317974"/>
              <a:ext cx="2819400" cy="2298075"/>
            </a:xfrm>
            <a:prstGeom prst="rect">
              <a:avLst/>
            </a:prstGeom>
            <a:noFill/>
            <a:ln w="9525">
              <a:noFill/>
              <a:miter lim="800000"/>
              <a:headEnd/>
              <a:tailEnd/>
            </a:ln>
            <a:effectLst/>
          </p:spPr>
        </p:pic>
        <p:pic>
          <p:nvPicPr>
            <p:cNvPr id="10" name="Picture 3" descr="C:\Users\soulejg\Documents\Presentations\Presentation Library\Photos\Spheres\ASME VIII Div 2 Sphere.JPG"/>
            <p:cNvPicPr>
              <a:picLocks noChangeAspect="1" noChangeArrowheads="1"/>
            </p:cNvPicPr>
            <p:nvPr/>
          </p:nvPicPr>
          <p:blipFill>
            <a:blip r:embed="rId6"/>
            <a:srcRect/>
            <a:stretch>
              <a:fillRect/>
            </a:stretch>
          </p:blipFill>
          <p:spPr bwMode="auto">
            <a:xfrm>
              <a:off x="6934200" y="4136571"/>
              <a:ext cx="1611352" cy="2148470"/>
            </a:xfrm>
            <a:prstGeom prst="rect">
              <a:avLst/>
            </a:prstGeom>
            <a:noFill/>
          </p:spPr>
        </p:pic>
        <p:sp>
          <p:nvSpPr>
            <p:cNvPr id="3" name="TextBox 2"/>
            <p:cNvSpPr txBox="1"/>
            <p:nvPr/>
          </p:nvSpPr>
          <p:spPr>
            <a:xfrm>
              <a:off x="673100" y="1305153"/>
              <a:ext cx="2334127" cy="215444"/>
            </a:xfrm>
            <a:prstGeom prst="rect">
              <a:avLst/>
            </a:prstGeom>
            <a:noFill/>
          </p:spPr>
          <p:txBody>
            <a:bodyPr wrap="square" rtlCol="0">
              <a:spAutoFit/>
            </a:bodyPr>
            <a:lstStyle/>
            <a:p>
              <a:r>
                <a:rPr lang="en-US" sz="800" dirty="0"/>
                <a:t>Photo Courtesy of CB&amp;I LLC</a:t>
              </a:r>
            </a:p>
          </p:txBody>
        </p:sp>
        <p:sp>
          <p:nvSpPr>
            <p:cNvPr id="11" name="TextBox 10"/>
            <p:cNvSpPr txBox="1"/>
            <p:nvPr/>
          </p:nvSpPr>
          <p:spPr>
            <a:xfrm>
              <a:off x="2067217" y="2332245"/>
              <a:ext cx="2334127" cy="215444"/>
            </a:xfrm>
            <a:prstGeom prst="rect">
              <a:avLst/>
            </a:prstGeom>
            <a:noFill/>
          </p:spPr>
          <p:txBody>
            <a:bodyPr wrap="square" rtlCol="0">
              <a:spAutoFit/>
            </a:bodyPr>
            <a:lstStyle/>
            <a:p>
              <a:r>
                <a:rPr lang="en-US" sz="800" dirty="0"/>
                <a:t>Photo Courtesy of CB&amp;I LLC</a:t>
              </a:r>
            </a:p>
          </p:txBody>
        </p:sp>
        <p:sp>
          <p:nvSpPr>
            <p:cNvPr id="12" name="TextBox 11"/>
            <p:cNvSpPr txBox="1"/>
            <p:nvPr/>
          </p:nvSpPr>
          <p:spPr>
            <a:xfrm>
              <a:off x="6934201" y="4136571"/>
              <a:ext cx="2209800" cy="215444"/>
            </a:xfrm>
            <a:prstGeom prst="rect">
              <a:avLst/>
            </a:prstGeom>
            <a:noFill/>
          </p:spPr>
          <p:txBody>
            <a:bodyPr wrap="square" rtlCol="0">
              <a:spAutoFit/>
            </a:bodyPr>
            <a:lstStyle/>
            <a:p>
              <a:r>
                <a:rPr lang="en-US" sz="800" dirty="0"/>
                <a:t>Photo Courtesy of CB&amp;I LLC</a:t>
              </a:r>
            </a:p>
          </p:txBody>
        </p:sp>
      </p:gr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3</a:t>
            </a:fld>
            <a:endParaRPr lang="en-US" dirty="0"/>
          </a:p>
        </p:txBody>
      </p:sp>
    </p:spTree>
    <p:extLst>
      <p:ext uri="{BB962C8B-B14F-4D97-AF65-F5344CB8AC3E}">
        <p14:creationId xmlns:p14="http://schemas.microsoft.com/office/powerpoint/2010/main" val="28765785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Supported by Other Structures</a:t>
            </a:r>
          </a:p>
        </p:txBody>
      </p:sp>
      <p:sp>
        <p:nvSpPr>
          <p:cNvPr id="3" name="Content Placeholder 2"/>
          <p:cNvSpPr>
            <a:spLocks noGrp="1"/>
          </p:cNvSpPr>
          <p:nvPr>
            <p:ph idx="1"/>
          </p:nvPr>
        </p:nvSpPr>
        <p:spPr>
          <a:xfrm>
            <a:off x="661988" y="1604962"/>
            <a:ext cx="7772400" cy="4536757"/>
          </a:xfrm>
        </p:spPr>
        <p:txBody>
          <a:bodyPr/>
          <a:lstStyle/>
          <a:p>
            <a:r>
              <a:rPr lang="en-US" dirty="0">
                <a:solidFill>
                  <a:schemeClr val="tx2"/>
                </a:solidFill>
              </a:rPr>
              <a:t>15.3.1 Less Than 25 percent Combined Weight Condition</a:t>
            </a:r>
          </a:p>
          <a:p>
            <a:r>
              <a:rPr lang="en-US" dirty="0">
                <a:solidFill>
                  <a:schemeClr val="tx2"/>
                </a:solidFill>
              </a:rPr>
              <a:t>15.3.2 Greater Than or Equal to 25 Percent Combined Weight Condition</a:t>
            </a:r>
          </a:p>
          <a:p>
            <a:pPr lvl="1">
              <a:spcBef>
                <a:spcPts val="2000"/>
              </a:spcBef>
              <a:buClr>
                <a:schemeClr val="tx1"/>
              </a:buClr>
              <a:buFont typeface="Arial" pitchFamily="34" charset="0"/>
              <a:buChar char="─"/>
            </a:pPr>
            <a:r>
              <a:rPr lang="en-US" sz="2400" dirty="0">
                <a:solidFill>
                  <a:schemeClr val="tx2"/>
                </a:solidFill>
              </a:rPr>
              <a:t>15.3.2 (1) Rigid (T &lt; 0.06 sec) Nonbuilding Structure</a:t>
            </a:r>
          </a:p>
          <a:p>
            <a:pPr lvl="1">
              <a:spcBef>
                <a:spcPts val="2000"/>
              </a:spcBef>
              <a:buClr>
                <a:schemeClr val="tx1"/>
              </a:buClr>
              <a:buFont typeface="Arial" pitchFamily="34" charset="0"/>
              <a:buChar char="─"/>
            </a:pPr>
            <a:r>
              <a:rPr lang="en-US" sz="2400" dirty="0">
                <a:solidFill>
                  <a:schemeClr val="tx2"/>
                </a:solidFill>
              </a:rPr>
              <a:t>15.3.2 (2) Flexible Nonbuilding Structure</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30</a:t>
            </a:fld>
            <a:endParaRPr lang="en-US" dirty="0"/>
          </a:p>
        </p:txBody>
      </p:sp>
    </p:spTree>
    <p:extLst>
      <p:ext uri="{BB962C8B-B14F-4D97-AF65-F5344CB8AC3E}">
        <p14:creationId xmlns:p14="http://schemas.microsoft.com/office/powerpoint/2010/main" val="17540418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Supported by Other Structures</a:t>
            </a:r>
          </a:p>
        </p:txBody>
      </p:sp>
      <p:sp>
        <p:nvSpPr>
          <p:cNvPr id="3" name="Content Placeholder 2"/>
          <p:cNvSpPr>
            <a:spLocks noGrp="1"/>
          </p:cNvSpPr>
          <p:nvPr>
            <p:ph idx="1"/>
          </p:nvPr>
        </p:nvSpPr>
        <p:spPr>
          <a:xfrm>
            <a:off x="661988" y="1604962"/>
            <a:ext cx="8131492" cy="4795838"/>
          </a:xfrm>
        </p:spPr>
        <p:txBody>
          <a:bodyPr/>
          <a:lstStyle/>
          <a:p>
            <a:r>
              <a:rPr lang="en-US" b="1" dirty="0">
                <a:solidFill>
                  <a:schemeClr val="tx2"/>
                </a:solidFill>
              </a:rPr>
              <a:t>15.3.1 Less Than 25 percent Combined Weight Condition</a:t>
            </a:r>
          </a:p>
          <a:p>
            <a:pPr lvl="1">
              <a:buClr>
                <a:schemeClr val="tx1"/>
              </a:buClr>
              <a:buFont typeface="Arial" pitchFamily="34" charset="0"/>
              <a:buChar char="─"/>
            </a:pPr>
            <a:r>
              <a:rPr lang="en-US" sz="2400" dirty="0">
                <a:solidFill>
                  <a:schemeClr val="tx2"/>
                </a:solidFill>
              </a:rPr>
              <a:t>Weight of the NBS is less than 25 % of the combined effective seismic weights of the NBS and supporting structure.</a:t>
            </a:r>
          </a:p>
          <a:p>
            <a:pPr lvl="1">
              <a:buClr>
                <a:schemeClr val="tx1"/>
              </a:buClr>
              <a:buFont typeface="Arial" pitchFamily="34" charset="0"/>
              <a:buChar char="─"/>
            </a:pPr>
            <a:r>
              <a:rPr lang="en-US" sz="2400" dirty="0">
                <a:solidFill>
                  <a:schemeClr val="tx2"/>
                </a:solidFill>
              </a:rPr>
              <a:t>Design seismic forces of the NBS are determined in accordance with Chapter 13 where values of R</a:t>
            </a:r>
            <a:r>
              <a:rPr lang="en-US" sz="2400" baseline="-25000" dirty="0">
                <a:solidFill>
                  <a:schemeClr val="tx2"/>
                </a:solidFill>
              </a:rPr>
              <a:t>p</a:t>
            </a:r>
            <a:r>
              <a:rPr lang="en-US" sz="2400" dirty="0">
                <a:solidFill>
                  <a:schemeClr val="tx2"/>
                </a:solidFill>
              </a:rPr>
              <a:t> and a</a:t>
            </a:r>
            <a:r>
              <a:rPr lang="en-US" sz="2400" baseline="-25000" dirty="0">
                <a:solidFill>
                  <a:schemeClr val="tx2"/>
                </a:solidFill>
              </a:rPr>
              <a:t>p</a:t>
            </a:r>
            <a:r>
              <a:rPr lang="en-US" sz="2400" dirty="0">
                <a:solidFill>
                  <a:schemeClr val="tx2"/>
                </a:solidFill>
              </a:rPr>
              <a:t> are determined according to Section 13.1.5. </a:t>
            </a:r>
          </a:p>
          <a:p>
            <a:pPr lvl="1">
              <a:buClr>
                <a:schemeClr val="tx1"/>
              </a:buClr>
              <a:buFont typeface="Arial" pitchFamily="34" charset="0"/>
              <a:buChar char="─"/>
            </a:pPr>
            <a:r>
              <a:rPr lang="en-US" sz="2400" dirty="0">
                <a:solidFill>
                  <a:schemeClr val="tx2"/>
                </a:solidFill>
              </a:rPr>
              <a:t>Supporting structure designed in accordance with the requirements of Chapter 12 or Section 15.5 as appropriate with the weight of the NBS considered in the determination of the effective seismic weight, </a:t>
            </a:r>
            <a:r>
              <a:rPr lang="en-US" sz="2400" i="1" dirty="0">
                <a:solidFill>
                  <a:schemeClr val="tx2"/>
                </a:solidFill>
              </a:rPr>
              <a:t>W.</a:t>
            </a:r>
            <a:endParaRPr lang="en-US" sz="2400" dirty="0">
              <a:solidFill>
                <a:schemeClr val="tx2"/>
              </a:solidFill>
            </a:endParaRP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31</a:t>
            </a:fld>
            <a:endParaRPr lang="en-US" dirty="0"/>
          </a:p>
        </p:txBody>
      </p:sp>
    </p:spTree>
    <p:extLst>
      <p:ext uri="{BB962C8B-B14F-4D97-AF65-F5344CB8AC3E}">
        <p14:creationId xmlns:p14="http://schemas.microsoft.com/office/powerpoint/2010/main" val="15608644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Supported by Other Structures</a:t>
            </a:r>
          </a:p>
        </p:txBody>
      </p:sp>
      <p:sp>
        <p:nvSpPr>
          <p:cNvPr id="3" name="Content Placeholder 2"/>
          <p:cNvSpPr>
            <a:spLocks noGrp="1"/>
          </p:cNvSpPr>
          <p:nvPr>
            <p:ph idx="1"/>
          </p:nvPr>
        </p:nvSpPr>
        <p:spPr>
          <a:xfrm>
            <a:off x="661988" y="1604963"/>
            <a:ext cx="7772400" cy="3043238"/>
          </a:xfrm>
        </p:spPr>
        <p:txBody>
          <a:bodyPr/>
          <a:lstStyle/>
          <a:p>
            <a:r>
              <a:rPr lang="en-US" b="1" dirty="0">
                <a:solidFill>
                  <a:schemeClr val="tx2"/>
                </a:solidFill>
              </a:rPr>
              <a:t>15.3.1 Less Than 25 percent Combined Weight Condition</a:t>
            </a:r>
          </a:p>
          <a:p>
            <a:pPr lvl="1">
              <a:spcBef>
                <a:spcPts val="576"/>
              </a:spcBef>
              <a:buClrTx/>
              <a:buFont typeface="Arial" pitchFamily="34" charset="0"/>
              <a:buChar char="─"/>
            </a:pPr>
            <a:r>
              <a:rPr lang="en-US" sz="2400" dirty="0">
                <a:solidFill>
                  <a:schemeClr val="tx2"/>
                </a:solidFill>
              </a:rPr>
              <a:t>This represents the dividing line between Chapter 13 and Chapter 15.</a:t>
            </a:r>
          </a:p>
          <a:p>
            <a:pPr lvl="1">
              <a:spcBef>
                <a:spcPts val="576"/>
              </a:spcBef>
              <a:buClrTx/>
              <a:buFont typeface="Arial" pitchFamily="34" charset="0"/>
              <a:buChar char="─"/>
            </a:pPr>
            <a:r>
              <a:rPr lang="en-US" sz="2400" dirty="0">
                <a:solidFill>
                  <a:schemeClr val="tx2"/>
                </a:solidFill>
              </a:rPr>
              <a:t>Eq. 13.3-1 is used to calculate the seismic force, F</a:t>
            </a:r>
            <a:r>
              <a:rPr lang="en-US" sz="2400" baseline="-25000" dirty="0">
                <a:solidFill>
                  <a:schemeClr val="tx2"/>
                </a:solidFill>
              </a:rPr>
              <a:t>p</a:t>
            </a:r>
            <a:r>
              <a:rPr lang="en-US" sz="2400" dirty="0">
                <a:solidFill>
                  <a:schemeClr val="tx2"/>
                </a:solidFill>
              </a:rPr>
              <a:t>, on the supported nonbuilding structure:</a:t>
            </a:r>
          </a:p>
        </p:txBody>
      </p:sp>
      <p:pic>
        <p:nvPicPr>
          <p:cNvPr id="8" name="Picture 3" descr="Slide 32 continues a discussion on nonbuilding structures supported by other structures.  Equation 13.3-1 (Fp) from ASCE 7-16 is shown at the bottom of the slide.&#10;&#10;If the nonbuilding structure weighs less than 25% of the combined weight of the nonbuilding structure and its supporting structure, the nonbuilding structure is then treated as a nonstructural component using the provisions of ASCE 7-16 Chapter 13.&#10;"/>
          <p:cNvPicPr>
            <a:picLocks noChangeAspect="1" noChangeArrowheads="1"/>
          </p:cNvPicPr>
          <p:nvPr/>
        </p:nvPicPr>
        <p:blipFill>
          <a:blip r:embed="rId3"/>
          <a:srcRect/>
          <a:stretch>
            <a:fillRect/>
          </a:stretch>
        </p:blipFill>
        <p:spPr bwMode="auto">
          <a:xfrm>
            <a:off x="1981200" y="4709160"/>
            <a:ext cx="5582516" cy="1600200"/>
          </a:xfrm>
          <a:prstGeom prst="rect">
            <a:avLst/>
          </a:prstGeom>
          <a:noFill/>
          <a:ln w="9525">
            <a:noFill/>
            <a:miter lim="800000"/>
            <a:headEnd/>
            <a:tailEnd/>
          </a:ln>
        </p:spPr>
      </p:pic>
      <p:sp>
        <p:nvSpPr>
          <p:cNvPr id="4" name="Footer Placeholder 3"/>
          <p:cNvSpPr>
            <a:spLocks noGrp="1"/>
          </p:cNvSpPr>
          <p:nvPr>
            <p:ph type="ftr" sz="quarter" idx="10"/>
          </p:nvPr>
        </p:nvSpPr>
        <p:spPr/>
        <p:txBody>
          <a:bodyPr/>
          <a:lstStyle/>
          <a:p>
            <a:pPr>
              <a:defRPr/>
            </a:pPr>
            <a:r>
              <a:rPr lang="en-US" dirty="0"/>
              <a:t>Instructional Material Complementing FEMA 1051, Design Examples </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32</a:t>
            </a:fld>
            <a:endParaRPr lang="en-US" dirty="0"/>
          </a:p>
        </p:txBody>
      </p:sp>
    </p:spTree>
    <p:extLst>
      <p:ext uri="{BB962C8B-B14F-4D97-AF65-F5344CB8AC3E}">
        <p14:creationId xmlns:p14="http://schemas.microsoft.com/office/powerpoint/2010/main" val="28185780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Supported by Other Structures</a:t>
            </a:r>
          </a:p>
        </p:txBody>
      </p:sp>
      <p:sp>
        <p:nvSpPr>
          <p:cNvPr id="3" name="Content Placeholder 2"/>
          <p:cNvSpPr>
            <a:spLocks noGrp="1"/>
          </p:cNvSpPr>
          <p:nvPr>
            <p:ph idx="1"/>
          </p:nvPr>
        </p:nvSpPr>
        <p:spPr>
          <a:xfrm>
            <a:off x="661988" y="1604962"/>
            <a:ext cx="7772400" cy="4536757"/>
          </a:xfrm>
        </p:spPr>
        <p:txBody>
          <a:bodyPr/>
          <a:lstStyle/>
          <a:p>
            <a:r>
              <a:rPr lang="en-US" b="1" dirty="0">
                <a:solidFill>
                  <a:schemeClr val="tx2"/>
                </a:solidFill>
              </a:rPr>
              <a:t>15.3.2 (1) ≥ 25 percent Combined Weight Condition and Rigid (T &lt; 0.06 sec)</a:t>
            </a:r>
          </a:p>
          <a:p>
            <a:pPr lvl="1">
              <a:buClrTx/>
              <a:buFont typeface="Arial" pitchFamily="34" charset="0"/>
              <a:buChar char="─"/>
            </a:pPr>
            <a:r>
              <a:rPr lang="en-US" sz="2400" dirty="0">
                <a:solidFill>
                  <a:schemeClr val="tx2"/>
                </a:solidFill>
              </a:rPr>
              <a:t>Supporting structure designed in accordance with the requirements of Chapter 12 or Section 15.5.</a:t>
            </a:r>
          </a:p>
          <a:p>
            <a:pPr lvl="1">
              <a:buClrTx/>
              <a:buFont typeface="Arial" pitchFamily="34" charset="0"/>
              <a:buChar char="─"/>
            </a:pPr>
            <a:r>
              <a:rPr lang="en-US" sz="2400" dirty="0">
                <a:solidFill>
                  <a:schemeClr val="tx2"/>
                </a:solidFill>
              </a:rPr>
              <a:t>R value of combined system taken as the R value of the supporting structural system.  </a:t>
            </a:r>
          </a:p>
          <a:p>
            <a:pPr lvl="1">
              <a:buClrTx/>
              <a:buFont typeface="Arial" pitchFamily="34" charset="0"/>
              <a:buChar char="─"/>
            </a:pPr>
            <a:r>
              <a:rPr lang="en-US" sz="2400" dirty="0">
                <a:solidFill>
                  <a:schemeClr val="tx2"/>
                </a:solidFill>
              </a:rPr>
              <a:t>NBS and attachments to be designed for the forces using the procedures of Chapter 13.</a:t>
            </a:r>
          </a:p>
          <a:p>
            <a:pPr lvl="1">
              <a:buClrTx/>
              <a:buFont typeface="Arial" pitchFamily="34" charset="0"/>
              <a:buChar char="─"/>
            </a:pPr>
            <a:r>
              <a:rPr lang="en-US" sz="2400" dirty="0">
                <a:solidFill>
                  <a:schemeClr val="tx2"/>
                </a:solidFill>
              </a:rPr>
              <a:t>The value of R</a:t>
            </a:r>
            <a:r>
              <a:rPr lang="en-US" sz="2400" baseline="-25000" dirty="0">
                <a:solidFill>
                  <a:schemeClr val="tx2"/>
                </a:solidFill>
              </a:rPr>
              <a:t>p</a:t>
            </a:r>
            <a:r>
              <a:rPr lang="en-US" sz="2400" dirty="0">
                <a:solidFill>
                  <a:schemeClr val="tx2"/>
                </a:solidFill>
              </a:rPr>
              <a:t> is taken as equal to the R value of the NBS set forth in Table 15.4-2, and a</a:t>
            </a:r>
            <a:r>
              <a:rPr lang="en-US" sz="2400" baseline="-25000" dirty="0">
                <a:solidFill>
                  <a:schemeClr val="tx2"/>
                </a:solidFill>
              </a:rPr>
              <a:t>p</a:t>
            </a:r>
            <a:r>
              <a:rPr lang="en-US" sz="2400" dirty="0">
                <a:solidFill>
                  <a:schemeClr val="tx2"/>
                </a:solidFill>
              </a:rPr>
              <a:t> is taken as 1.0.</a:t>
            </a:r>
          </a:p>
          <a:p>
            <a:endParaRPr lang="en-US" dirty="0"/>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33</a:t>
            </a:fld>
            <a:endParaRPr lang="en-US" dirty="0"/>
          </a:p>
        </p:txBody>
      </p:sp>
    </p:spTree>
    <p:extLst>
      <p:ext uri="{BB962C8B-B14F-4D97-AF65-F5344CB8AC3E}">
        <p14:creationId xmlns:p14="http://schemas.microsoft.com/office/powerpoint/2010/main" val="16250879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Supported by Other Structures</a:t>
            </a:r>
          </a:p>
        </p:txBody>
      </p:sp>
      <p:sp>
        <p:nvSpPr>
          <p:cNvPr id="3" name="Content Placeholder 2"/>
          <p:cNvSpPr>
            <a:spLocks noGrp="1"/>
          </p:cNvSpPr>
          <p:nvPr>
            <p:ph idx="1"/>
          </p:nvPr>
        </p:nvSpPr>
        <p:spPr>
          <a:xfrm>
            <a:off x="661988" y="1604963"/>
            <a:ext cx="7772400" cy="3633788"/>
          </a:xfrm>
        </p:spPr>
        <p:txBody>
          <a:bodyPr/>
          <a:lstStyle/>
          <a:p>
            <a:r>
              <a:rPr lang="en-US" b="1" dirty="0">
                <a:solidFill>
                  <a:schemeClr val="tx2"/>
                </a:solidFill>
              </a:rPr>
              <a:t>15.3.2 (1) ≥ 25 percent Combined Weight Condition and Rigid (T &lt; 0.06 sec)</a:t>
            </a:r>
          </a:p>
          <a:p>
            <a:pPr lvl="1">
              <a:spcBef>
                <a:spcPts val="576"/>
              </a:spcBef>
              <a:buClrTx/>
              <a:buFont typeface="Arial" pitchFamily="34" charset="0"/>
              <a:buChar char="─"/>
            </a:pPr>
            <a:r>
              <a:rPr lang="en-US" sz="2400" dirty="0">
                <a:solidFill>
                  <a:schemeClr val="tx2"/>
                </a:solidFill>
              </a:rPr>
              <a:t>This procedure is similar to that for the case where the supported nonbuilding structure is less than 25% of the combined mass.</a:t>
            </a:r>
          </a:p>
          <a:p>
            <a:pPr lvl="1">
              <a:spcBef>
                <a:spcPts val="576"/>
              </a:spcBef>
              <a:buClrTx/>
              <a:buFont typeface="Arial" pitchFamily="34" charset="0"/>
              <a:buChar char="─"/>
            </a:pPr>
            <a:r>
              <a:rPr lang="en-US" sz="2400" dirty="0">
                <a:solidFill>
                  <a:schemeClr val="tx2"/>
                </a:solidFill>
              </a:rPr>
              <a:t>Eq. 13.3-1, with R</a:t>
            </a:r>
            <a:r>
              <a:rPr lang="en-US" sz="2400" baseline="-25000" dirty="0">
                <a:solidFill>
                  <a:schemeClr val="tx2"/>
                </a:solidFill>
              </a:rPr>
              <a:t>p</a:t>
            </a:r>
            <a:r>
              <a:rPr lang="en-US" sz="2400" dirty="0">
                <a:solidFill>
                  <a:schemeClr val="tx2"/>
                </a:solidFill>
              </a:rPr>
              <a:t> = R (Chapter 15), is used to calculate the seismic force, F</a:t>
            </a:r>
            <a:r>
              <a:rPr lang="en-US" sz="2400" baseline="-25000" dirty="0">
                <a:solidFill>
                  <a:schemeClr val="tx2"/>
                </a:solidFill>
              </a:rPr>
              <a:t>p</a:t>
            </a:r>
            <a:r>
              <a:rPr lang="en-US" sz="2400" dirty="0">
                <a:solidFill>
                  <a:schemeClr val="tx2"/>
                </a:solidFill>
              </a:rPr>
              <a:t>, on the supported nonbuilding structure:</a:t>
            </a:r>
          </a:p>
        </p:txBody>
      </p:sp>
      <p:pic>
        <p:nvPicPr>
          <p:cNvPr id="8" name="Picture 3" descr="Slide 34 continues a discussion on nonbuilding structures supported by other structures. Equation 13.3-1 (Fp) from ASCE 7-16 is shown at the bottom of the slide.&#10;"/>
          <p:cNvPicPr>
            <a:picLocks noChangeAspect="1" noChangeArrowheads="1"/>
          </p:cNvPicPr>
          <p:nvPr/>
        </p:nvPicPr>
        <p:blipFill>
          <a:blip r:embed="rId3"/>
          <a:srcRect/>
          <a:stretch>
            <a:fillRect/>
          </a:stretch>
        </p:blipFill>
        <p:spPr bwMode="auto">
          <a:xfrm>
            <a:off x="2340428" y="4906736"/>
            <a:ext cx="4481202" cy="1284514"/>
          </a:xfrm>
          <a:prstGeom prst="rect">
            <a:avLst/>
          </a:prstGeom>
          <a:noFill/>
          <a:ln w="9525">
            <a:noFill/>
            <a:miter lim="800000"/>
            <a:headEnd/>
            <a:tailEnd/>
          </a:ln>
        </p:spPr>
      </p:pic>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34</a:t>
            </a:fld>
            <a:endParaRPr lang="en-US" dirty="0"/>
          </a:p>
        </p:txBody>
      </p:sp>
    </p:spTree>
    <p:extLst>
      <p:ext uri="{BB962C8B-B14F-4D97-AF65-F5344CB8AC3E}">
        <p14:creationId xmlns:p14="http://schemas.microsoft.com/office/powerpoint/2010/main" val="13204743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Supported by Other Structures</a:t>
            </a:r>
          </a:p>
        </p:txBody>
      </p:sp>
      <p:sp>
        <p:nvSpPr>
          <p:cNvPr id="3" name="Content Placeholder 2"/>
          <p:cNvSpPr>
            <a:spLocks noGrp="1"/>
          </p:cNvSpPr>
          <p:nvPr>
            <p:ph idx="1"/>
          </p:nvPr>
        </p:nvSpPr>
        <p:spPr>
          <a:xfrm>
            <a:off x="661988" y="1604962"/>
            <a:ext cx="7772400" cy="4536757"/>
          </a:xfrm>
        </p:spPr>
        <p:txBody>
          <a:bodyPr/>
          <a:lstStyle/>
          <a:p>
            <a:r>
              <a:rPr lang="en-US" b="1" dirty="0">
                <a:solidFill>
                  <a:schemeClr val="tx2"/>
                </a:solidFill>
              </a:rPr>
              <a:t>15.3.2 (1) ≥ 25 percent Combined Weight Condition and Rigid (T &lt; 0.06 sec)</a:t>
            </a:r>
          </a:p>
          <a:p>
            <a:pPr lvl="1">
              <a:spcBef>
                <a:spcPts val="576"/>
              </a:spcBef>
              <a:buClrTx/>
              <a:buFont typeface="Arial" pitchFamily="34" charset="0"/>
              <a:buChar char="─"/>
            </a:pPr>
            <a:r>
              <a:rPr lang="en-US" sz="2400" dirty="0">
                <a:solidFill>
                  <a:schemeClr val="tx2"/>
                </a:solidFill>
              </a:rPr>
              <a:t>Very few supported nonbuilding structures qualify as rigid.</a:t>
            </a:r>
          </a:p>
          <a:p>
            <a:pPr lvl="1">
              <a:spcBef>
                <a:spcPts val="576"/>
              </a:spcBef>
              <a:buClrTx/>
              <a:buFont typeface="Arial" pitchFamily="34" charset="0"/>
              <a:buChar char="─"/>
            </a:pPr>
            <a:r>
              <a:rPr lang="en-US" sz="2400" dirty="0">
                <a:solidFill>
                  <a:schemeClr val="tx2"/>
                </a:solidFill>
              </a:rPr>
              <a:t>There is a great temptation to assume that the supported NBS is rigid due to the resulting ease of calculation and lower loads.</a:t>
            </a:r>
          </a:p>
          <a:p>
            <a:pPr lvl="1">
              <a:spcBef>
                <a:spcPts val="576"/>
              </a:spcBef>
              <a:buClrTx/>
              <a:buFont typeface="Arial" pitchFamily="34" charset="0"/>
              <a:buChar char="─"/>
            </a:pPr>
            <a:r>
              <a:rPr lang="en-US" sz="2400" dirty="0">
                <a:solidFill>
                  <a:schemeClr val="tx2"/>
                </a:solidFill>
              </a:rPr>
              <a:t>Honestly evaluate the period of the supported NBS, taking into account fluid-structure interaction and the flexibility of the supporting floor beams.</a:t>
            </a:r>
          </a:p>
          <a:p>
            <a:endParaRPr lang="en-US" dirty="0"/>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35</a:t>
            </a:fld>
            <a:endParaRPr lang="en-US" dirty="0"/>
          </a:p>
        </p:txBody>
      </p:sp>
    </p:spTree>
    <p:extLst>
      <p:ext uri="{BB962C8B-B14F-4D97-AF65-F5344CB8AC3E}">
        <p14:creationId xmlns:p14="http://schemas.microsoft.com/office/powerpoint/2010/main" val="38845569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Supported by Other Structures</a:t>
            </a:r>
          </a:p>
        </p:txBody>
      </p:sp>
      <p:sp>
        <p:nvSpPr>
          <p:cNvPr id="3" name="Content Placeholder 2"/>
          <p:cNvSpPr>
            <a:spLocks noGrp="1"/>
          </p:cNvSpPr>
          <p:nvPr>
            <p:ph idx="1"/>
          </p:nvPr>
        </p:nvSpPr>
        <p:spPr>
          <a:xfrm>
            <a:off x="661988" y="1604962"/>
            <a:ext cx="7772400" cy="4741409"/>
          </a:xfrm>
        </p:spPr>
        <p:txBody>
          <a:bodyPr/>
          <a:lstStyle/>
          <a:p>
            <a:r>
              <a:rPr lang="en-US" b="1" dirty="0">
                <a:solidFill>
                  <a:schemeClr val="tx2"/>
                </a:solidFill>
              </a:rPr>
              <a:t>15.3.2 (2) ≥ 25 percent Combined Weight Condition and Flexible (T ≥ 0.06 sec)</a:t>
            </a:r>
          </a:p>
          <a:p>
            <a:pPr lvl="1">
              <a:spcBef>
                <a:spcPts val="576"/>
              </a:spcBef>
              <a:buClrTx/>
              <a:buFont typeface="Arial" pitchFamily="34" charset="0"/>
              <a:buChar char="─"/>
            </a:pPr>
            <a:r>
              <a:rPr lang="en-US" sz="2400" dirty="0">
                <a:solidFill>
                  <a:schemeClr val="tx2"/>
                </a:solidFill>
              </a:rPr>
              <a:t>NBS and supporting structure to be modeled together in a combined model with appropriate stiffness and effective seismic weight distributions.  </a:t>
            </a:r>
          </a:p>
          <a:p>
            <a:pPr lvl="1">
              <a:spcBef>
                <a:spcPts val="576"/>
              </a:spcBef>
              <a:buClrTx/>
              <a:buFont typeface="Arial" pitchFamily="34" charset="0"/>
              <a:buChar char="─"/>
            </a:pPr>
            <a:r>
              <a:rPr lang="en-US" sz="2400" dirty="0">
                <a:solidFill>
                  <a:schemeClr val="tx2"/>
                </a:solidFill>
              </a:rPr>
              <a:t>Combined structure to be designed according to Section 15.5 using the </a:t>
            </a:r>
            <a:r>
              <a:rPr lang="en-US" sz="2400" b="1" dirty="0">
                <a:solidFill>
                  <a:schemeClr val="tx2"/>
                </a:solidFill>
              </a:rPr>
              <a:t>lesser</a:t>
            </a:r>
            <a:r>
              <a:rPr lang="en-US" sz="2400" dirty="0">
                <a:solidFill>
                  <a:schemeClr val="tx2"/>
                </a:solidFill>
              </a:rPr>
              <a:t> R value of the NBS or the supporting structure.  </a:t>
            </a:r>
          </a:p>
          <a:p>
            <a:pPr lvl="1">
              <a:spcBef>
                <a:spcPts val="576"/>
              </a:spcBef>
              <a:buClrTx/>
              <a:buFont typeface="Arial" pitchFamily="34" charset="0"/>
              <a:buChar char="─"/>
            </a:pPr>
            <a:r>
              <a:rPr lang="en-US" sz="2400" dirty="0">
                <a:solidFill>
                  <a:schemeClr val="tx2"/>
                </a:solidFill>
              </a:rPr>
              <a:t>NBS and attachments are to be designed for the forces determined in the combined analysis.</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36</a:t>
            </a:fld>
            <a:endParaRPr lang="en-US" dirty="0"/>
          </a:p>
        </p:txBody>
      </p:sp>
    </p:spTree>
    <p:extLst>
      <p:ext uri="{BB962C8B-B14F-4D97-AF65-F5344CB8AC3E}">
        <p14:creationId xmlns:p14="http://schemas.microsoft.com/office/powerpoint/2010/main" val="19862944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Supported by Other Structures</a:t>
            </a:r>
          </a:p>
        </p:txBody>
      </p:sp>
      <p:sp>
        <p:nvSpPr>
          <p:cNvPr id="3" name="Content Placeholder 2"/>
          <p:cNvSpPr>
            <a:spLocks noGrp="1"/>
          </p:cNvSpPr>
          <p:nvPr>
            <p:ph idx="1"/>
          </p:nvPr>
        </p:nvSpPr>
        <p:spPr>
          <a:xfrm>
            <a:off x="661988" y="1604962"/>
            <a:ext cx="7772400" cy="4536757"/>
          </a:xfrm>
        </p:spPr>
        <p:txBody>
          <a:bodyPr/>
          <a:lstStyle/>
          <a:p>
            <a:r>
              <a:rPr lang="en-US" b="1" dirty="0">
                <a:solidFill>
                  <a:schemeClr val="tx2"/>
                </a:solidFill>
              </a:rPr>
              <a:t>15.3.2 (2) ≥ 25 percent Combined Weight Condition and Flexible (T ≥ 0.06 sec)</a:t>
            </a:r>
          </a:p>
          <a:p>
            <a:pPr lvl="1">
              <a:spcBef>
                <a:spcPts val="576"/>
              </a:spcBef>
              <a:buClrTx/>
              <a:buFont typeface="Arial" pitchFamily="34" charset="0"/>
              <a:buChar char="─"/>
            </a:pPr>
            <a:r>
              <a:rPr lang="en-US" sz="2400" dirty="0">
                <a:solidFill>
                  <a:schemeClr val="tx2"/>
                </a:solidFill>
              </a:rPr>
              <a:t>This is the most common situation.</a:t>
            </a:r>
          </a:p>
          <a:p>
            <a:pPr lvl="1">
              <a:spcBef>
                <a:spcPts val="576"/>
              </a:spcBef>
              <a:buClrTx/>
              <a:buFont typeface="Arial" pitchFamily="34" charset="0"/>
              <a:buChar char="─"/>
            </a:pPr>
            <a:r>
              <a:rPr lang="en-US" sz="2400" dirty="0">
                <a:solidFill>
                  <a:schemeClr val="tx2"/>
                </a:solidFill>
              </a:rPr>
              <a:t>Because the combined structure is to be designed using the </a:t>
            </a:r>
            <a:r>
              <a:rPr lang="en-US" sz="2400" b="1" dirty="0">
                <a:solidFill>
                  <a:schemeClr val="tx2"/>
                </a:solidFill>
              </a:rPr>
              <a:t>lesser</a:t>
            </a:r>
            <a:r>
              <a:rPr lang="en-US" sz="2400" dirty="0">
                <a:solidFill>
                  <a:schemeClr val="tx2"/>
                </a:solidFill>
              </a:rPr>
              <a:t> R value of the NBS or the supporting structure, the use of a high R value system (e.g. special concentrically braced frame) offers no economic advantage.</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37</a:t>
            </a:fld>
            <a:endParaRPr lang="en-US" dirty="0"/>
          </a:p>
        </p:txBody>
      </p:sp>
    </p:spTree>
    <p:extLst>
      <p:ext uri="{BB962C8B-B14F-4D97-AF65-F5344CB8AC3E}">
        <p14:creationId xmlns:p14="http://schemas.microsoft.com/office/powerpoint/2010/main" val="31376289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Structural Design Requirements</a:t>
            </a:r>
          </a:p>
        </p:txBody>
      </p:sp>
      <p:sp>
        <p:nvSpPr>
          <p:cNvPr id="3" name="Content Placeholder 2"/>
          <p:cNvSpPr>
            <a:spLocks noGrp="1"/>
          </p:cNvSpPr>
          <p:nvPr>
            <p:ph idx="1"/>
          </p:nvPr>
        </p:nvSpPr>
        <p:spPr>
          <a:xfrm>
            <a:off x="661988" y="1604962"/>
            <a:ext cx="7772400" cy="4536757"/>
          </a:xfrm>
        </p:spPr>
        <p:txBody>
          <a:bodyPr/>
          <a:lstStyle/>
          <a:p>
            <a:r>
              <a:rPr lang="en-US" dirty="0"/>
              <a:t>NBS that have specific seismic design criteria established in reference documents are designed using the reference documents as modified by ASCE 7-16 Chapter 15.</a:t>
            </a:r>
          </a:p>
          <a:p>
            <a:r>
              <a:rPr lang="en-US" dirty="0"/>
              <a:t>Where reference documents do not exist, NBS are designed in compliance with Sections 15.5 and 15.6 and the additional requirements of Section 15.4.1.</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38</a:t>
            </a:fld>
            <a:endParaRPr lang="en-US" dirty="0"/>
          </a:p>
        </p:txBody>
      </p:sp>
    </p:spTree>
    <p:extLst>
      <p:ext uri="{BB962C8B-B14F-4D97-AF65-F5344CB8AC3E}">
        <p14:creationId xmlns:p14="http://schemas.microsoft.com/office/powerpoint/2010/main" val="15752271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Structural Design Requirements</a:t>
            </a:r>
          </a:p>
        </p:txBody>
      </p:sp>
      <p:sp>
        <p:nvSpPr>
          <p:cNvPr id="3" name="Content Placeholder 2"/>
          <p:cNvSpPr>
            <a:spLocks noGrp="1"/>
          </p:cNvSpPr>
          <p:nvPr>
            <p:ph idx="1"/>
          </p:nvPr>
        </p:nvSpPr>
        <p:spPr>
          <a:xfrm>
            <a:off x="661988" y="1604962"/>
            <a:ext cx="7772400" cy="4536757"/>
          </a:xfrm>
        </p:spPr>
        <p:txBody>
          <a:bodyPr/>
          <a:lstStyle/>
          <a:p>
            <a:r>
              <a:rPr lang="en-US" dirty="0"/>
              <a:t>For NBS without a reference document, the following additional requirements apply:</a:t>
            </a:r>
          </a:p>
          <a:p>
            <a:pPr lvl="1"/>
            <a:r>
              <a:rPr lang="en-US" sz="2400" dirty="0"/>
              <a:t>Structural system is chosen from Tables 12.2-1 or 15.4-1 for NBS similar to buildings.</a:t>
            </a:r>
          </a:p>
          <a:p>
            <a:pPr lvl="1"/>
            <a:r>
              <a:rPr lang="en-US" sz="2400" dirty="0"/>
              <a:t>Structural system is chosen from Table 15.4-2 for NBS not similar to buildings.</a:t>
            </a:r>
          </a:p>
          <a:p>
            <a:pPr lvl="1"/>
            <a:r>
              <a:rPr lang="en-US" sz="2400" dirty="0"/>
              <a:t>Higher minimum base shear values are required with some exceptions.</a:t>
            </a:r>
          </a:p>
          <a:p>
            <a:pPr lvl="1"/>
            <a:endParaRPr lang="en-US" dirty="0"/>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39</a:t>
            </a:fld>
            <a:endParaRPr lang="en-US" dirty="0"/>
          </a:p>
        </p:txBody>
      </p:sp>
    </p:spTree>
    <p:extLst>
      <p:ext uri="{BB962C8B-B14F-4D97-AF65-F5344CB8AC3E}">
        <p14:creationId xmlns:p14="http://schemas.microsoft.com/office/powerpoint/2010/main" val="6876591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Nonbuilding Structures (NBS)?</a:t>
            </a:r>
          </a:p>
        </p:txBody>
      </p:sp>
      <p:sp>
        <p:nvSpPr>
          <p:cNvPr id="3" name="Content Placeholder 2"/>
          <p:cNvSpPr>
            <a:spLocks noGrp="1"/>
          </p:cNvSpPr>
          <p:nvPr>
            <p:ph idx="1"/>
          </p:nvPr>
        </p:nvSpPr>
        <p:spPr>
          <a:xfrm>
            <a:off x="661988" y="1604962"/>
            <a:ext cx="7772400" cy="4536757"/>
          </a:xfrm>
        </p:spPr>
        <p:txBody>
          <a:bodyPr/>
          <a:lstStyle/>
          <a:p>
            <a:r>
              <a:rPr lang="en-US" dirty="0"/>
              <a:t>A nonbuilding structure is any structure that was not designed for </a:t>
            </a:r>
            <a:r>
              <a:rPr lang="en-US" b="1" dirty="0"/>
              <a:t>continuous</a:t>
            </a:r>
            <a:r>
              <a:rPr lang="en-US" dirty="0"/>
              <a:t> human occupancy.</a:t>
            </a:r>
          </a:p>
          <a:p>
            <a:r>
              <a:rPr lang="en-US" dirty="0"/>
              <a:t>A nonbuilding structure may be supported by the earth or another structure.</a:t>
            </a:r>
          </a:p>
          <a:p>
            <a:r>
              <a:rPr lang="en-US" dirty="0"/>
              <a:t>Requirements for the seismic design of nonbuilding structures can be found in Chapter 15 of ASCE 7-16.</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4</a:t>
            </a:fld>
            <a:endParaRPr lang="en-US" dirty="0"/>
          </a:p>
        </p:txBody>
      </p:sp>
    </p:spTree>
    <p:extLst>
      <p:ext uri="{BB962C8B-B14F-4D97-AF65-F5344CB8AC3E}">
        <p14:creationId xmlns:p14="http://schemas.microsoft.com/office/powerpoint/2010/main" val="31287688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Structural Design Requirements</a:t>
            </a:r>
          </a:p>
        </p:txBody>
      </p:sp>
      <p:sp>
        <p:nvSpPr>
          <p:cNvPr id="3" name="Content Placeholder 2"/>
          <p:cNvSpPr>
            <a:spLocks noGrp="1"/>
          </p:cNvSpPr>
          <p:nvPr>
            <p:ph idx="1"/>
          </p:nvPr>
        </p:nvSpPr>
        <p:spPr>
          <a:xfrm>
            <a:off x="661988" y="1604962"/>
            <a:ext cx="7772400" cy="4536757"/>
          </a:xfrm>
        </p:spPr>
        <p:txBody>
          <a:bodyPr/>
          <a:lstStyle/>
          <a:p>
            <a:r>
              <a:rPr lang="en-US" dirty="0"/>
              <a:t>For NBS without a reference document, the following additional requirements apply:</a:t>
            </a:r>
          </a:p>
          <a:p>
            <a:pPr lvl="1"/>
            <a:r>
              <a:rPr lang="en-US" sz="2400" dirty="0"/>
              <a:t>The accidental torsion requirements of section 12.8.4.2 need not be accounted for in nonbuilding structures if certain criteria is met – low R-value, regular, and inherent torsion accounted for.</a:t>
            </a:r>
          </a:p>
          <a:p>
            <a:pPr lvl="1"/>
            <a:r>
              <a:rPr lang="en-US" sz="2400" dirty="0"/>
              <a:t>Primary factors that contribute to the effects of accidental torsion are frequently not present in many nonbuilding structures.</a:t>
            </a:r>
          </a:p>
          <a:p>
            <a:pPr lvl="1"/>
            <a:endParaRPr lang="en-US" dirty="0"/>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40</a:t>
            </a:fld>
            <a:endParaRPr lang="en-US" dirty="0"/>
          </a:p>
        </p:txBody>
      </p:sp>
    </p:spTree>
    <p:extLst>
      <p:ext uri="{BB962C8B-B14F-4D97-AF65-F5344CB8AC3E}">
        <p14:creationId xmlns:p14="http://schemas.microsoft.com/office/powerpoint/2010/main" val="34171421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Structural Design Requirements</a:t>
            </a:r>
          </a:p>
        </p:txBody>
      </p:sp>
      <p:sp>
        <p:nvSpPr>
          <p:cNvPr id="3" name="Content Placeholder 2"/>
          <p:cNvSpPr>
            <a:spLocks noGrp="1"/>
          </p:cNvSpPr>
          <p:nvPr>
            <p:ph idx="1"/>
          </p:nvPr>
        </p:nvSpPr>
        <p:spPr>
          <a:xfrm>
            <a:off x="661988" y="1604962"/>
            <a:ext cx="8253412" cy="4536757"/>
          </a:xfrm>
        </p:spPr>
        <p:txBody>
          <a:bodyPr/>
          <a:lstStyle/>
          <a:p>
            <a:r>
              <a:rPr lang="en-US" dirty="0"/>
              <a:t>The importance factor, </a:t>
            </a:r>
            <a:r>
              <a:rPr lang="en-US" i="1" dirty="0"/>
              <a:t>I</a:t>
            </a:r>
            <a:r>
              <a:rPr lang="en-US" i="1" baseline="-25000" dirty="0"/>
              <a:t>e</a:t>
            </a:r>
            <a:r>
              <a:rPr lang="en-US" dirty="0"/>
              <a:t>, and risk category for nonbuilding structures are based on the relative hazard of the contents and the function. </a:t>
            </a:r>
          </a:p>
          <a:p>
            <a:r>
              <a:rPr lang="en-US" dirty="0"/>
              <a:t>The value of </a:t>
            </a:r>
            <a:r>
              <a:rPr lang="en-US" i="1" dirty="0"/>
              <a:t>I</a:t>
            </a:r>
            <a:r>
              <a:rPr lang="en-US" i="1" baseline="-25000" dirty="0"/>
              <a:t>e</a:t>
            </a:r>
            <a:r>
              <a:rPr lang="en-US" i="1" dirty="0"/>
              <a:t> </a:t>
            </a:r>
            <a:r>
              <a:rPr lang="en-US" dirty="0"/>
              <a:t>is to be the largest value determined by the following:</a:t>
            </a:r>
          </a:p>
          <a:p>
            <a:pPr lvl="1"/>
            <a:r>
              <a:rPr lang="en-US" sz="2400" dirty="0"/>
              <a:t>Applicable reference document listed in Chapter 23,</a:t>
            </a:r>
          </a:p>
          <a:p>
            <a:pPr lvl="1"/>
            <a:r>
              <a:rPr lang="en-US" sz="2400" dirty="0"/>
              <a:t>The largest value as selected from Table 1.5-2, or</a:t>
            </a:r>
          </a:p>
          <a:p>
            <a:pPr lvl="1"/>
            <a:r>
              <a:rPr lang="en-US" sz="2400" dirty="0"/>
              <a:t>As specified elsewhere in Chapter 15.</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41</a:t>
            </a:fld>
            <a:endParaRPr lang="en-US" dirty="0"/>
          </a:p>
        </p:txBody>
      </p:sp>
    </p:spTree>
    <p:extLst>
      <p:ext uri="{BB962C8B-B14F-4D97-AF65-F5344CB8AC3E}">
        <p14:creationId xmlns:p14="http://schemas.microsoft.com/office/powerpoint/2010/main" val="41438658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Structural Design Requirements</a:t>
            </a:r>
          </a:p>
        </p:txBody>
      </p:sp>
      <p:sp>
        <p:nvSpPr>
          <p:cNvPr id="3" name="Content Placeholder 2"/>
          <p:cNvSpPr>
            <a:spLocks noGrp="1"/>
          </p:cNvSpPr>
          <p:nvPr>
            <p:ph idx="1"/>
          </p:nvPr>
        </p:nvSpPr>
        <p:spPr>
          <a:xfrm>
            <a:off x="661988" y="1604962"/>
            <a:ext cx="7772400" cy="4536757"/>
          </a:xfrm>
        </p:spPr>
        <p:txBody>
          <a:bodyPr/>
          <a:lstStyle/>
          <a:p>
            <a:r>
              <a:rPr lang="en-US" dirty="0"/>
              <a:t>The drift limit of Section 12.12.1 </a:t>
            </a:r>
            <a:r>
              <a:rPr lang="en-US" b="1" dirty="0"/>
              <a:t>need not apply</a:t>
            </a:r>
            <a:r>
              <a:rPr lang="en-US" dirty="0"/>
              <a:t> to nonbuilding structures.</a:t>
            </a:r>
          </a:p>
          <a:p>
            <a:r>
              <a:rPr lang="en-US" dirty="0"/>
              <a:t>Drifts are calculated using strength level seismic forces and the tabulated C</a:t>
            </a:r>
            <a:r>
              <a:rPr lang="en-US" baseline="-25000" dirty="0"/>
              <a:t>d</a:t>
            </a:r>
            <a:r>
              <a:rPr lang="en-US" dirty="0"/>
              <a:t> factor.</a:t>
            </a:r>
          </a:p>
          <a:p>
            <a:r>
              <a:rPr lang="en-US" dirty="0"/>
              <a:t>P-delta effects must be considered where they are critical to the function or stability of the structure.</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42</a:t>
            </a:fld>
            <a:endParaRPr lang="en-US" dirty="0"/>
          </a:p>
        </p:txBody>
      </p:sp>
    </p:spTree>
    <p:extLst>
      <p:ext uri="{BB962C8B-B14F-4D97-AF65-F5344CB8AC3E}">
        <p14:creationId xmlns:p14="http://schemas.microsoft.com/office/powerpoint/2010/main" val="4333483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Structural Design Requirements</a:t>
            </a:r>
          </a:p>
        </p:txBody>
      </p:sp>
      <p:sp>
        <p:nvSpPr>
          <p:cNvPr id="3" name="Content Placeholder 2"/>
          <p:cNvSpPr>
            <a:spLocks noGrp="1"/>
          </p:cNvSpPr>
          <p:nvPr>
            <p:ph idx="1"/>
          </p:nvPr>
        </p:nvSpPr>
        <p:spPr>
          <a:xfrm>
            <a:off x="661988" y="1604962"/>
            <a:ext cx="7772400" cy="4536757"/>
          </a:xfrm>
        </p:spPr>
        <p:txBody>
          <a:bodyPr/>
          <a:lstStyle/>
          <a:p>
            <a:r>
              <a:rPr lang="en-US" dirty="0"/>
              <a:t>ASCE 7-16 Section 15.4.9 provides specific requirements for anchoring NBS to concrete or masonry.</a:t>
            </a:r>
          </a:p>
          <a:p>
            <a:pPr lvl="1"/>
            <a:r>
              <a:rPr lang="en-US" sz="2400" dirty="0"/>
              <a:t>Anchors in concrete must meet ACI 318 Chapter 17 requirements.</a:t>
            </a:r>
          </a:p>
          <a:p>
            <a:pPr lvl="1"/>
            <a:r>
              <a:rPr lang="en-US" sz="2400" dirty="0"/>
              <a:t>Anchors in masonry must meet TMS402 requirements.</a:t>
            </a:r>
          </a:p>
          <a:p>
            <a:pPr lvl="1"/>
            <a:r>
              <a:rPr lang="en-US" sz="2400" dirty="0"/>
              <a:t>Postinstalled anchors must be seismically qualified.</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43</a:t>
            </a:fld>
            <a:endParaRPr lang="en-US" dirty="0"/>
          </a:p>
        </p:txBody>
      </p:sp>
    </p:spTree>
    <p:extLst>
      <p:ext uri="{BB962C8B-B14F-4D97-AF65-F5344CB8AC3E}">
        <p14:creationId xmlns:p14="http://schemas.microsoft.com/office/powerpoint/2010/main" val="19665646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Structural Design Requirements</a:t>
            </a:r>
          </a:p>
        </p:txBody>
      </p:sp>
      <p:sp>
        <p:nvSpPr>
          <p:cNvPr id="3" name="Content Placeholder 2"/>
          <p:cNvSpPr>
            <a:spLocks noGrp="1"/>
          </p:cNvSpPr>
          <p:nvPr>
            <p:ph idx="1"/>
          </p:nvPr>
        </p:nvSpPr>
        <p:spPr>
          <a:xfrm>
            <a:off x="661988" y="1604962"/>
            <a:ext cx="7772400" cy="4536757"/>
          </a:xfrm>
        </p:spPr>
        <p:txBody>
          <a:bodyPr/>
          <a:lstStyle/>
          <a:p>
            <a:r>
              <a:rPr lang="en-US" dirty="0"/>
              <a:t>ASCE 7-16 Section 15.4.9 provides specific requirements for anchoring NBS to concrete or masonry.</a:t>
            </a:r>
          </a:p>
          <a:p>
            <a:r>
              <a:rPr lang="en-US" dirty="0"/>
              <a:t>Substitution of F1554 Grade 55 anchors for F1554 Grade 36 anchors is NOT allowed when anchors are designed as ductile anchors in accordance with ACI 318 Section 17.2.3.4.3(a) or where the design must meet the requirements of Sections 15.7.5 or 15.7.11.7b (tanks and vessels).</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44</a:t>
            </a:fld>
            <a:endParaRPr lang="en-US" dirty="0"/>
          </a:p>
        </p:txBody>
      </p:sp>
    </p:spTree>
    <p:extLst>
      <p:ext uri="{BB962C8B-B14F-4D97-AF65-F5344CB8AC3E}">
        <p14:creationId xmlns:p14="http://schemas.microsoft.com/office/powerpoint/2010/main" val="32898530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Structural Design Requirements</a:t>
            </a:r>
          </a:p>
        </p:txBody>
      </p:sp>
      <p:sp>
        <p:nvSpPr>
          <p:cNvPr id="3" name="Content Placeholder 2"/>
          <p:cNvSpPr>
            <a:spLocks noGrp="1"/>
          </p:cNvSpPr>
          <p:nvPr>
            <p:ph idx="1"/>
          </p:nvPr>
        </p:nvSpPr>
        <p:spPr>
          <a:xfrm>
            <a:off x="661988" y="1604962"/>
            <a:ext cx="7772400" cy="4536757"/>
          </a:xfrm>
        </p:spPr>
        <p:txBody>
          <a:bodyPr/>
          <a:lstStyle/>
          <a:p>
            <a:r>
              <a:rPr lang="en-US" dirty="0"/>
              <a:t>Shallow Foundations on Liquefiable Sites</a:t>
            </a:r>
          </a:p>
          <a:p>
            <a:pPr lvl="1"/>
            <a:r>
              <a:rPr lang="en-US" sz="2400" dirty="0"/>
              <a:t>Nonbuilding structures generally are not permitted to be supported on shallow foundations at liquefiable sites.</a:t>
            </a:r>
          </a:p>
          <a:p>
            <a:pPr lvl="1"/>
            <a:r>
              <a:rPr lang="en-US" sz="2400" dirty="0"/>
              <a:t>Section 15.4.10.1 will allow shallow foundations for NBS on liquefiable sites if it can be demonstrated that the structure’s foundation, superstructure and connecting systems can be designed to accommodate the soil strength loss, lateral spreading and total and differential settlements induced by MCE</a:t>
            </a:r>
            <a:r>
              <a:rPr lang="en-US" sz="2400" baseline="-25000" dirty="0"/>
              <a:t>G</a:t>
            </a:r>
            <a:r>
              <a:rPr lang="en-US" sz="2400" dirty="0"/>
              <a:t> earthquake ground motions.</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45</a:t>
            </a:fld>
            <a:endParaRPr lang="en-US" dirty="0"/>
          </a:p>
        </p:txBody>
      </p:sp>
    </p:spTree>
    <p:extLst>
      <p:ext uri="{BB962C8B-B14F-4D97-AF65-F5344CB8AC3E}">
        <p14:creationId xmlns:p14="http://schemas.microsoft.com/office/powerpoint/2010/main" val="5201473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Similar to Buildings</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46</a:t>
            </a:fld>
            <a:endParaRPr lang="en-US" dirty="0"/>
          </a:p>
        </p:txBody>
      </p:sp>
      <p:grpSp>
        <p:nvGrpSpPr>
          <p:cNvPr id="3" name="Group 2" descr="Slide 46 shows two photographs of nonbuilding structures similar to buildings.  The photograph on the left is a process structure used in an LNG facility.  The photograph on the right is a suspended boiler in a power plant.&#10;"/>
          <p:cNvGrpSpPr/>
          <p:nvPr/>
        </p:nvGrpSpPr>
        <p:grpSpPr>
          <a:xfrm>
            <a:off x="1429566" y="1110344"/>
            <a:ext cx="6154505" cy="5061856"/>
            <a:chOff x="1429566" y="1110344"/>
            <a:chExt cx="6154505" cy="5061856"/>
          </a:xfrm>
        </p:grpSpPr>
        <p:pic>
          <p:nvPicPr>
            <p:cNvPr id="1026" name="Picture 2" descr="C:\Users\soulejg\Documents\0 - Photos for Gary Chock\May_2010_19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9566" y="1110344"/>
              <a:ext cx="4443813" cy="295656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soulejg\Documents\Presentations\Presentation Library\Photos\Seismic\Chile\Power Plant\DSC0033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06580" y="2468879"/>
              <a:ext cx="2777491" cy="370332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2103355" y="3795940"/>
              <a:ext cx="2837817" cy="215444"/>
            </a:xfrm>
            <a:prstGeom prst="rect">
              <a:avLst/>
            </a:prstGeom>
            <a:noFill/>
          </p:spPr>
          <p:txBody>
            <a:bodyPr wrap="square" rtlCol="0">
              <a:spAutoFit/>
            </a:bodyPr>
            <a:lstStyle/>
            <a:p>
              <a:pPr algn="ctr"/>
              <a:r>
                <a:rPr lang="en-US" sz="800" dirty="0">
                  <a:solidFill>
                    <a:schemeClr val="bg1"/>
                  </a:solidFill>
                </a:rPr>
                <a:t>Photo Courtesy of CB&amp;I LLC</a:t>
              </a:r>
            </a:p>
          </p:txBody>
        </p:sp>
      </p:grpSp>
    </p:spTree>
    <p:extLst>
      <p:ext uri="{BB962C8B-B14F-4D97-AF65-F5344CB8AC3E}">
        <p14:creationId xmlns:p14="http://schemas.microsoft.com/office/powerpoint/2010/main" val="39574997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Similar to Buildings</a:t>
            </a:r>
          </a:p>
        </p:txBody>
      </p:sp>
      <p:sp>
        <p:nvSpPr>
          <p:cNvPr id="3" name="Content Placeholder 2"/>
          <p:cNvSpPr>
            <a:spLocks noGrp="1"/>
          </p:cNvSpPr>
          <p:nvPr>
            <p:ph idx="1"/>
          </p:nvPr>
        </p:nvSpPr>
        <p:spPr>
          <a:xfrm>
            <a:off x="661988" y="1604962"/>
            <a:ext cx="7772400" cy="4536757"/>
          </a:xfrm>
        </p:spPr>
        <p:txBody>
          <a:bodyPr/>
          <a:lstStyle/>
          <a:p>
            <a:r>
              <a:rPr lang="en-US" b="1" dirty="0"/>
              <a:t>NONBUILDING STRUCTURE SIMILAR TO A BUILDING: </a:t>
            </a:r>
            <a:r>
              <a:rPr lang="en-US" dirty="0"/>
              <a:t>A nonbuilding structure that is designed and constructed in a manner similar to buildings, responds to strong ground motion in a fashion similar to buildings, and has a basic lateral and vertical seismic force-resisting system conforming to one of the types indicated in Tables 12.2-1 or 15.4-1.</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47</a:t>
            </a:fld>
            <a:endParaRPr lang="en-US" dirty="0"/>
          </a:p>
        </p:txBody>
      </p:sp>
    </p:spTree>
    <p:extLst>
      <p:ext uri="{BB962C8B-B14F-4D97-AF65-F5344CB8AC3E}">
        <p14:creationId xmlns:p14="http://schemas.microsoft.com/office/powerpoint/2010/main" val="19836405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Similar to Buildings</a:t>
            </a:r>
          </a:p>
        </p:txBody>
      </p:sp>
      <p:sp>
        <p:nvSpPr>
          <p:cNvPr id="3" name="Content Placeholder 2"/>
          <p:cNvSpPr>
            <a:spLocks noGrp="1"/>
          </p:cNvSpPr>
          <p:nvPr>
            <p:ph idx="1"/>
          </p:nvPr>
        </p:nvSpPr>
        <p:spPr>
          <a:xfrm>
            <a:off x="661988" y="1604962"/>
            <a:ext cx="7772400" cy="4536757"/>
          </a:xfrm>
        </p:spPr>
        <p:txBody>
          <a:bodyPr/>
          <a:lstStyle/>
          <a:p>
            <a:pPr marL="342900" lvl="1" indent="-342900">
              <a:lnSpc>
                <a:spcPct val="90000"/>
              </a:lnSpc>
              <a:buChar char="•"/>
            </a:pPr>
            <a:r>
              <a:rPr lang="en-US" dirty="0">
                <a:ea typeface="+mn-ea"/>
                <a:cs typeface="+mn-cs"/>
              </a:rPr>
              <a:t>Provisions found in Section 15.5.</a:t>
            </a:r>
          </a:p>
          <a:p>
            <a:pPr marL="342900" lvl="1" indent="-342900">
              <a:lnSpc>
                <a:spcPct val="90000"/>
              </a:lnSpc>
              <a:buChar char="•"/>
            </a:pPr>
            <a:r>
              <a:rPr lang="en-US" dirty="0">
                <a:ea typeface="+mn-ea"/>
                <a:cs typeface="+mn-cs"/>
              </a:rPr>
              <a:t>Designed and constructed with structural systems similar to buildings.</a:t>
            </a:r>
          </a:p>
          <a:p>
            <a:pPr marL="342900" lvl="1" indent="-342900">
              <a:lnSpc>
                <a:spcPct val="90000"/>
              </a:lnSpc>
              <a:buChar char="•"/>
            </a:pPr>
            <a:r>
              <a:rPr lang="en-US" dirty="0">
                <a:ea typeface="+mn-ea"/>
                <a:cs typeface="+mn-cs"/>
              </a:rPr>
              <a:t>Have dynamic response similar to buildings.</a:t>
            </a:r>
          </a:p>
          <a:p>
            <a:pPr marL="342900" lvl="1" indent="-342900">
              <a:lnSpc>
                <a:spcPct val="90000"/>
              </a:lnSpc>
              <a:buChar char="•"/>
            </a:pPr>
            <a:r>
              <a:rPr lang="en-US" dirty="0">
                <a:ea typeface="+mn-ea"/>
                <a:cs typeface="+mn-cs"/>
              </a:rPr>
              <a:t>Specific requirements given for:</a:t>
            </a:r>
          </a:p>
          <a:p>
            <a:pPr marL="800100" lvl="3" indent="-342900">
              <a:lnSpc>
                <a:spcPct val="90000"/>
              </a:lnSpc>
            </a:pPr>
            <a:r>
              <a:rPr lang="en-US" sz="2400" dirty="0">
                <a:ea typeface="+mn-ea"/>
                <a:cs typeface="+mn-cs"/>
              </a:rPr>
              <a:t>Pipe Racks (15.5.2)</a:t>
            </a:r>
          </a:p>
          <a:p>
            <a:pPr marL="800100" lvl="3" indent="-342900">
              <a:lnSpc>
                <a:spcPct val="90000"/>
              </a:lnSpc>
            </a:pPr>
            <a:r>
              <a:rPr lang="en-US" sz="2400" dirty="0">
                <a:ea typeface="+mn-ea"/>
                <a:cs typeface="+mn-cs"/>
              </a:rPr>
              <a:t>Storage Racks (15.5.3)</a:t>
            </a:r>
          </a:p>
          <a:p>
            <a:pPr marL="800100" lvl="3" indent="-342900">
              <a:lnSpc>
                <a:spcPct val="90000"/>
              </a:lnSpc>
            </a:pPr>
            <a:r>
              <a:rPr lang="en-US" sz="2400" dirty="0">
                <a:ea typeface="+mn-ea"/>
                <a:cs typeface="+mn-cs"/>
              </a:rPr>
              <a:t>Electrical Power Generating Facilities (15.5.4)</a:t>
            </a:r>
          </a:p>
          <a:p>
            <a:pPr marL="800100" lvl="3" indent="-342900">
              <a:lnSpc>
                <a:spcPct val="90000"/>
              </a:lnSpc>
            </a:pPr>
            <a:r>
              <a:rPr lang="en-US" sz="2400" dirty="0">
                <a:ea typeface="+mn-ea"/>
                <a:cs typeface="+mn-cs"/>
              </a:rPr>
              <a:t>Structural Towers for Tanks and Vessels (15.5.5)</a:t>
            </a:r>
          </a:p>
          <a:p>
            <a:pPr marL="800100" lvl="3" indent="-342900">
              <a:lnSpc>
                <a:spcPct val="90000"/>
              </a:lnSpc>
            </a:pPr>
            <a:r>
              <a:rPr lang="en-US" sz="2400" dirty="0">
                <a:ea typeface="+mn-ea"/>
                <a:cs typeface="+mn-cs"/>
              </a:rPr>
              <a:t>Piers and Wharves (15.5.6)</a:t>
            </a:r>
          </a:p>
          <a:p>
            <a:endParaRPr lang="en-US" dirty="0"/>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48</a:t>
            </a:fld>
            <a:endParaRPr lang="en-US" dirty="0"/>
          </a:p>
        </p:txBody>
      </p:sp>
    </p:spTree>
    <p:extLst>
      <p:ext uri="{BB962C8B-B14F-4D97-AF65-F5344CB8AC3E}">
        <p14:creationId xmlns:p14="http://schemas.microsoft.com/office/powerpoint/2010/main" val="585245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Similar to Buildings</a:t>
            </a:r>
          </a:p>
        </p:txBody>
      </p:sp>
      <p:sp>
        <p:nvSpPr>
          <p:cNvPr id="3" name="Content Placeholder 2"/>
          <p:cNvSpPr>
            <a:spLocks noGrp="1"/>
          </p:cNvSpPr>
          <p:nvPr>
            <p:ph idx="1"/>
          </p:nvPr>
        </p:nvSpPr>
        <p:spPr>
          <a:xfrm>
            <a:off x="661988" y="1604962"/>
            <a:ext cx="7772400" cy="4536757"/>
          </a:xfrm>
        </p:spPr>
        <p:txBody>
          <a:bodyPr/>
          <a:lstStyle/>
          <a:p>
            <a:r>
              <a:rPr lang="en-US" dirty="0"/>
              <a:t>Pipe Racks</a:t>
            </a:r>
          </a:p>
          <a:p>
            <a:pPr lvl="1"/>
            <a:r>
              <a:rPr lang="en-US" dirty="0"/>
              <a:t>Free-standing pipe racks are designed in accordance with Section 12.8 (Equivalent Lateral Force Procedure) or 12.9 (Linear Dynamic Analysis) and Section 15.4 (Structural Design Requirements). </a:t>
            </a:r>
          </a:p>
          <a:p>
            <a:pPr lvl="1"/>
            <a:r>
              <a:rPr lang="en-US" dirty="0"/>
              <a:t>Single-column pipe racks that resist lateral loads should be designed as inverted pendulums.</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49</a:t>
            </a:fld>
            <a:endParaRPr lang="en-US" dirty="0"/>
          </a:p>
        </p:txBody>
      </p:sp>
    </p:spTree>
    <p:extLst>
      <p:ext uri="{BB962C8B-B14F-4D97-AF65-F5344CB8AC3E}">
        <p14:creationId xmlns:p14="http://schemas.microsoft.com/office/powerpoint/2010/main" val="13923430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Nonbuilding Structures (NBS)?</a:t>
            </a:r>
          </a:p>
        </p:txBody>
      </p:sp>
      <p:sp>
        <p:nvSpPr>
          <p:cNvPr id="3" name="Content Placeholder 2"/>
          <p:cNvSpPr>
            <a:spLocks noGrp="1"/>
          </p:cNvSpPr>
          <p:nvPr>
            <p:ph idx="1"/>
          </p:nvPr>
        </p:nvSpPr>
        <p:spPr>
          <a:xfrm>
            <a:off x="661988" y="1604962"/>
            <a:ext cx="7772400" cy="4536757"/>
          </a:xfrm>
        </p:spPr>
        <p:txBody>
          <a:bodyPr/>
          <a:lstStyle/>
          <a:p>
            <a:pPr marL="342900" lvl="1" indent="-342900">
              <a:buClr>
                <a:schemeClr val="tx1"/>
              </a:buClr>
              <a:buFontTx/>
              <a:buChar char="•"/>
            </a:pPr>
            <a:r>
              <a:rPr lang="en-US" dirty="0"/>
              <a:t>Many industrial structures are classified as either nonbuilding structures or nonstructural components. </a:t>
            </a:r>
          </a:p>
          <a:p>
            <a:pPr marL="342900" lvl="1" indent="-342900">
              <a:buClr>
                <a:schemeClr val="tx1"/>
              </a:buClr>
              <a:buFontTx/>
              <a:buChar char="•"/>
            </a:pPr>
            <a:r>
              <a:rPr lang="en-US" dirty="0"/>
              <a:t>The intent of ASCE 7-16 is to provide a clear and consistent design methodology regardless of whether the structure is a nonbuilding structure or a nonstructural component.  </a:t>
            </a:r>
          </a:p>
          <a:p>
            <a:pPr marL="342900" lvl="1" indent="-342900">
              <a:buClr>
                <a:schemeClr val="tx1"/>
              </a:buClr>
              <a:buFontTx/>
              <a:buChar char="•"/>
            </a:pPr>
            <a:r>
              <a:rPr lang="en-US" dirty="0"/>
              <a:t>Central to the methodology is how to determine which classification is appropriate.  </a:t>
            </a:r>
            <a:endParaRPr lang="en-US" dirty="0">
              <a:ea typeface="+mn-ea"/>
              <a:cs typeface="+mn-cs"/>
            </a:endParaRP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5</a:t>
            </a:fld>
            <a:endParaRPr lang="en-US" dirty="0"/>
          </a:p>
        </p:txBody>
      </p:sp>
    </p:spTree>
    <p:extLst>
      <p:ext uri="{BB962C8B-B14F-4D97-AF65-F5344CB8AC3E}">
        <p14:creationId xmlns:p14="http://schemas.microsoft.com/office/powerpoint/2010/main" val="23918516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Similar to Buildings</a:t>
            </a:r>
            <a:br>
              <a:rPr lang="en-US" dirty="0"/>
            </a:br>
            <a:r>
              <a:rPr lang="en-US" dirty="0"/>
              <a:t>Pipe Racks</a:t>
            </a:r>
          </a:p>
        </p:txBody>
      </p:sp>
      <p:sp>
        <p:nvSpPr>
          <p:cNvPr id="3" name="Content Placeholder 2"/>
          <p:cNvSpPr>
            <a:spLocks noGrp="1"/>
          </p:cNvSpPr>
          <p:nvPr>
            <p:ph idx="1"/>
          </p:nvPr>
        </p:nvSpPr>
        <p:spPr>
          <a:xfrm>
            <a:off x="661988" y="1604962"/>
            <a:ext cx="7772400" cy="4536757"/>
          </a:xfrm>
        </p:spPr>
        <p:txBody>
          <a:bodyPr/>
          <a:lstStyle/>
          <a:p>
            <a:r>
              <a:rPr lang="en-US" dirty="0"/>
              <a:t>ASCE 7-16 Table 15.4-1 sets forth the option of lower </a:t>
            </a:r>
            <a:r>
              <a:rPr lang="en-US" i="1" dirty="0"/>
              <a:t>R </a:t>
            </a:r>
            <a:r>
              <a:rPr lang="en-US" dirty="0"/>
              <a:t>values and less restrictive height limits for structural systems commonly used in pipe racks.</a:t>
            </a:r>
          </a:p>
          <a:p>
            <a:r>
              <a:rPr lang="en-US" dirty="0"/>
              <a:t>The lower </a:t>
            </a:r>
            <a:r>
              <a:rPr lang="en-US" i="1" dirty="0"/>
              <a:t>R </a:t>
            </a:r>
            <a:r>
              <a:rPr lang="en-US" dirty="0"/>
              <a:t>values and increased height limits of ASCE 7-16 Table 15.4-1 apply to nonbuilding structures similar to buildings.</a:t>
            </a:r>
          </a:p>
          <a:p>
            <a:r>
              <a:rPr lang="en-US" dirty="0"/>
              <a:t>The lower </a:t>
            </a:r>
            <a:r>
              <a:rPr lang="en-US" i="1" dirty="0"/>
              <a:t>R </a:t>
            </a:r>
            <a:r>
              <a:rPr lang="en-US" dirty="0"/>
              <a:t>values cannot be applied to building structures.</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50</a:t>
            </a:fld>
            <a:endParaRPr lang="en-US" dirty="0"/>
          </a:p>
        </p:txBody>
      </p:sp>
    </p:spTree>
    <p:extLst>
      <p:ext uri="{BB962C8B-B14F-4D97-AF65-F5344CB8AC3E}">
        <p14:creationId xmlns:p14="http://schemas.microsoft.com/office/powerpoint/2010/main" val="31725414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Similar to Buildings</a:t>
            </a:r>
            <a:br>
              <a:rPr lang="en-US" dirty="0"/>
            </a:br>
            <a:r>
              <a:rPr lang="en-US" dirty="0"/>
              <a:t>Pipe Racks</a:t>
            </a:r>
          </a:p>
        </p:txBody>
      </p:sp>
      <p:sp>
        <p:nvSpPr>
          <p:cNvPr id="3" name="Content Placeholder 2"/>
          <p:cNvSpPr>
            <a:spLocks noGrp="1"/>
          </p:cNvSpPr>
          <p:nvPr>
            <p:ph idx="1"/>
          </p:nvPr>
        </p:nvSpPr>
        <p:spPr>
          <a:xfrm>
            <a:off x="661987" y="1604962"/>
            <a:ext cx="8097001" cy="4536757"/>
          </a:xfrm>
        </p:spPr>
        <p:txBody>
          <a:bodyPr/>
          <a:lstStyle/>
          <a:p>
            <a:r>
              <a:rPr lang="en-US" sz="2400" dirty="0"/>
              <a:t>The option of lower </a:t>
            </a:r>
            <a:r>
              <a:rPr lang="en-US" sz="2400" i="1" dirty="0"/>
              <a:t>R </a:t>
            </a:r>
            <a:r>
              <a:rPr lang="en-US" sz="2400" dirty="0"/>
              <a:t>values and less restrictive height limits for structural systems listed in ASCE 7-16 Table 15.4-1 is based on good performance of these systems in past earthquakes.</a:t>
            </a:r>
          </a:p>
          <a:p>
            <a:r>
              <a:rPr lang="en-US" sz="2400" dirty="0"/>
              <a:t>The </a:t>
            </a:r>
            <a:r>
              <a:rPr lang="en-US" sz="2400" i="1" dirty="0"/>
              <a:t>R </a:t>
            </a:r>
            <a:r>
              <a:rPr lang="en-US" sz="2400" dirty="0"/>
              <a:t>value versus height limit trade-off recognizes that the size of some nonbuilding structures is determined by factors other than traditional loadings and results in structures that are much stronger than required for seismic loadings.</a:t>
            </a:r>
          </a:p>
          <a:p>
            <a:r>
              <a:rPr lang="en-US" sz="2400" dirty="0"/>
              <a:t>Therefore, the ductility demand is generally much lower than that for a corresponding building. </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51</a:t>
            </a:fld>
            <a:endParaRPr lang="en-US" dirty="0"/>
          </a:p>
        </p:txBody>
      </p:sp>
    </p:spTree>
    <p:extLst>
      <p:ext uri="{BB962C8B-B14F-4D97-AF65-F5344CB8AC3E}">
        <p14:creationId xmlns:p14="http://schemas.microsoft.com/office/powerpoint/2010/main" val="97944143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Similar to Buildings</a:t>
            </a:r>
            <a:br>
              <a:rPr lang="en-US" dirty="0"/>
            </a:br>
            <a:r>
              <a:rPr lang="en-US" dirty="0"/>
              <a:t>Pipe Racks</a:t>
            </a:r>
          </a:p>
        </p:txBody>
      </p:sp>
      <p:grpSp>
        <p:nvGrpSpPr>
          <p:cNvPr id="3" name="Group 2" descr="Slide 52 shows a reproduction of ASCE 7-16 Table 15.4-1.  The entry circled shows a “Steel Ordinary Concentrically Braced Frame with Unlimited Height”.  This option allows an ordinary concentrically braced frame to be designed and constructed with unlimited height in SDC F.  This option requires no seismic detailing and the use of an R value of 1.5.&#10;"/>
          <p:cNvGrpSpPr/>
          <p:nvPr/>
        </p:nvGrpSpPr>
        <p:grpSpPr>
          <a:xfrm>
            <a:off x="777240" y="1579120"/>
            <a:ext cx="7178040" cy="4645467"/>
            <a:chOff x="777240" y="1579120"/>
            <a:chExt cx="7178040" cy="4645467"/>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6813" y="1579120"/>
              <a:ext cx="6651307" cy="46454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val 5"/>
            <p:cNvSpPr/>
            <p:nvPr/>
          </p:nvSpPr>
          <p:spPr bwMode="auto">
            <a:xfrm>
              <a:off x="777240" y="3278505"/>
              <a:ext cx="7178040" cy="171450"/>
            </a:xfrm>
            <a:prstGeom prst="ellipse">
              <a:avLst/>
            </a:prstGeom>
            <a:noFill/>
            <a:ln w="190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pitchFamily="34" charset="0"/>
              </a:endParaRPr>
            </a:p>
          </p:txBody>
        </p:sp>
      </p:gr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52</a:t>
            </a:fld>
            <a:endParaRPr lang="en-US" dirty="0"/>
          </a:p>
        </p:txBody>
      </p:sp>
    </p:spTree>
    <p:extLst>
      <p:ext uri="{BB962C8B-B14F-4D97-AF65-F5344CB8AC3E}">
        <p14:creationId xmlns:p14="http://schemas.microsoft.com/office/powerpoint/2010/main" val="386238128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Similar to Buildings</a:t>
            </a:r>
            <a:br>
              <a:rPr lang="en-US" dirty="0"/>
            </a:br>
            <a:r>
              <a:rPr lang="en-US" dirty="0"/>
              <a:t>Pipe Racks</a:t>
            </a:r>
          </a:p>
        </p:txBody>
      </p:sp>
      <p:pic>
        <p:nvPicPr>
          <p:cNvPr id="6146" name="Picture 2" descr="Slide 53 shows a reproduction of ASCE 7-16 Table C15.5-1 at the top of the slide. The option of lower R values and less restrictive height limits proves to be economical in most situations because of the relative cost of materials and construction labor. ASCE 7-16 Table C15.5-1 reproduced above illustrates the R values and height limits for a 70-ft-high steel ordinary moment frame (OMF) pipe rack.&#10;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350" y="1600200"/>
            <a:ext cx="9010650" cy="1619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10" descr="A picture of a typical steel pipe rack at the bottom of the slide.&#10;"/>
          <p:cNvPicPr>
            <a:picLocks noChangeAspect="1" noChangeArrowheads="1"/>
          </p:cNvPicPr>
          <p:nvPr/>
        </p:nvPicPr>
        <p:blipFill>
          <a:blip r:embed="rId4"/>
          <a:srcRect/>
          <a:stretch>
            <a:fillRect/>
          </a:stretch>
        </p:blipFill>
        <p:spPr bwMode="auto">
          <a:xfrm>
            <a:off x="2971191" y="3429000"/>
            <a:ext cx="3334967" cy="2305050"/>
          </a:xfrm>
          <a:prstGeom prst="rect">
            <a:avLst/>
          </a:prstGeom>
          <a:noFill/>
          <a:ln w="25400">
            <a:solidFill>
              <a:srgbClr val="000080"/>
            </a:solidFill>
            <a:miter lim="800000"/>
            <a:headEnd/>
            <a:tailEnd/>
          </a:ln>
        </p:spPr>
      </p:pic>
      <p:sp>
        <p:nvSpPr>
          <p:cNvPr id="3" name="TextBox 2"/>
          <p:cNvSpPr txBox="1"/>
          <p:nvPr/>
        </p:nvSpPr>
        <p:spPr>
          <a:xfrm>
            <a:off x="2400301" y="5964882"/>
            <a:ext cx="4552950" cy="461665"/>
          </a:xfrm>
          <a:prstGeom prst="rect">
            <a:avLst/>
          </a:prstGeom>
          <a:noFill/>
        </p:spPr>
        <p:txBody>
          <a:bodyPr wrap="square" rtlCol="0">
            <a:spAutoFit/>
          </a:bodyPr>
          <a:lstStyle/>
          <a:p>
            <a:pPr algn="ctr"/>
            <a:r>
              <a:rPr lang="en-US" b="1" dirty="0"/>
              <a:t>Typical Steel Pipe Rack</a:t>
            </a:r>
          </a:p>
        </p:txBody>
      </p:sp>
      <p:sp>
        <p:nvSpPr>
          <p:cNvPr id="8" name="TextBox 7"/>
          <p:cNvSpPr txBox="1"/>
          <p:nvPr/>
        </p:nvSpPr>
        <p:spPr>
          <a:xfrm>
            <a:off x="2400301" y="3450282"/>
            <a:ext cx="2837817" cy="215444"/>
          </a:xfrm>
          <a:prstGeom prst="rect">
            <a:avLst/>
          </a:prstGeom>
          <a:noFill/>
        </p:spPr>
        <p:txBody>
          <a:bodyPr wrap="square" rtlCol="0">
            <a:spAutoFit/>
          </a:bodyPr>
          <a:lstStyle/>
          <a:p>
            <a:pPr algn="ctr"/>
            <a:r>
              <a:rPr lang="en-US" sz="800" dirty="0">
                <a:solidFill>
                  <a:schemeClr val="bg1"/>
                </a:solidFill>
              </a:rPr>
              <a:t>Photo Courtesy of CB&amp;I LLC</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53</a:t>
            </a:fld>
            <a:endParaRPr lang="en-US" dirty="0"/>
          </a:p>
        </p:txBody>
      </p:sp>
    </p:spTree>
    <p:extLst>
      <p:ext uri="{BB962C8B-B14F-4D97-AF65-F5344CB8AC3E}">
        <p14:creationId xmlns:p14="http://schemas.microsoft.com/office/powerpoint/2010/main" val="41796360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Similar to Buildings</a:t>
            </a:r>
            <a:br>
              <a:rPr lang="en-US" dirty="0"/>
            </a:br>
            <a:r>
              <a:rPr lang="en-US" dirty="0"/>
              <a:t>Storage Racks</a:t>
            </a:r>
          </a:p>
        </p:txBody>
      </p:sp>
      <p:sp>
        <p:nvSpPr>
          <p:cNvPr id="3" name="Content Placeholder 2"/>
          <p:cNvSpPr>
            <a:spLocks noGrp="1"/>
          </p:cNvSpPr>
          <p:nvPr>
            <p:ph idx="1"/>
          </p:nvPr>
        </p:nvSpPr>
        <p:spPr>
          <a:xfrm>
            <a:off x="661988" y="1604962"/>
            <a:ext cx="8024812" cy="4536757"/>
          </a:xfrm>
        </p:spPr>
        <p:txBody>
          <a:bodyPr/>
          <a:lstStyle/>
          <a:p>
            <a:r>
              <a:rPr lang="en-US" sz="2400" b="1" dirty="0"/>
              <a:t>Storage Racks, Steel:</a:t>
            </a:r>
            <a:r>
              <a:rPr lang="en-US" sz="2400" dirty="0"/>
              <a:t> A framework or assemblage, comprised of cold-formed or hot-rolled steel structural members, intended for storage of materials, including, but not limited to, pallet storage racks, selective racks, movable-shelf racks, rack-supported systems, automated storage and retrieval systems (stacker racks), push-back racks, pallet-flow racks, case-flow racks, pick modules and rack-supported platforms. Other types of racks, such as drive-in or drive-through racks, cantilever racks, portable racks or racks made of materials other than steel, are not considered steel storage racks for the purpose of this standard.</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54</a:t>
            </a:fld>
            <a:endParaRPr lang="en-US" dirty="0"/>
          </a:p>
        </p:txBody>
      </p:sp>
    </p:spTree>
    <p:extLst>
      <p:ext uri="{BB962C8B-B14F-4D97-AF65-F5344CB8AC3E}">
        <p14:creationId xmlns:p14="http://schemas.microsoft.com/office/powerpoint/2010/main" val="332922867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Similar to Buildings</a:t>
            </a:r>
            <a:br>
              <a:rPr lang="en-US" dirty="0"/>
            </a:br>
            <a:r>
              <a:rPr lang="en-US" dirty="0"/>
              <a:t>Storage Racks</a:t>
            </a:r>
          </a:p>
        </p:txBody>
      </p:sp>
      <p:sp>
        <p:nvSpPr>
          <p:cNvPr id="3" name="Content Placeholder 2"/>
          <p:cNvSpPr>
            <a:spLocks noGrp="1"/>
          </p:cNvSpPr>
          <p:nvPr>
            <p:ph idx="1"/>
          </p:nvPr>
        </p:nvSpPr>
        <p:spPr>
          <a:xfrm>
            <a:off x="661988" y="1604962"/>
            <a:ext cx="7772400" cy="4536757"/>
          </a:xfrm>
        </p:spPr>
        <p:txBody>
          <a:bodyPr/>
          <a:lstStyle/>
          <a:p>
            <a:r>
              <a:rPr lang="en-US" dirty="0"/>
              <a:t>Storage racks are commonly found in large warehouse-type retail stores such as Lowe’s or Home Depot.</a:t>
            </a:r>
          </a:p>
          <a:p>
            <a:r>
              <a:rPr lang="en-US" dirty="0"/>
              <a:t>ASCE 7-16 Section 15.5.3 provides requirements for two types of storage racks:</a:t>
            </a:r>
          </a:p>
          <a:p>
            <a:pPr lvl="1"/>
            <a:r>
              <a:rPr lang="en-US" dirty="0"/>
              <a:t>Steel Storage Racks designed to ANSI/RMI MH16.1 and</a:t>
            </a:r>
          </a:p>
          <a:p>
            <a:pPr lvl="1"/>
            <a:r>
              <a:rPr lang="en-US" dirty="0"/>
              <a:t>Steel Cantilevered Storage Racks designed to ANSI.RMI MH16.3.</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55</a:t>
            </a:fld>
            <a:endParaRPr lang="en-US" dirty="0"/>
          </a:p>
        </p:txBody>
      </p:sp>
    </p:spTree>
    <p:extLst>
      <p:ext uri="{BB962C8B-B14F-4D97-AF65-F5344CB8AC3E}">
        <p14:creationId xmlns:p14="http://schemas.microsoft.com/office/powerpoint/2010/main" val="411889299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Similar to Buildings</a:t>
            </a:r>
            <a:br>
              <a:rPr lang="en-US" dirty="0"/>
            </a:br>
            <a:r>
              <a:rPr lang="en-US" dirty="0"/>
              <a:t>Storage Racks</a:t>
            </a:r>
          </a:p>
        </p:txBody>
      </p:sp>
      <p:sp>
        <p:nvSpPr>
          <p:cNvPr id="3" name="Content Placeholder 2"/>
          <p:cNvSpPr>
            <a:spLocks noGrp="1"/>
          </p:cNvSpPr>
          <p:nvPr>
            <p:ph idx="1"/>
          </p:nvPr>
        </p:nvSpPr>
        <p:spPr>
          <a:xfrm>
            <a:off x="661988" y="1604962"/>
            <a:ext cx="5167312" cy="4536757"/>
          </a:xfrm>
        </p:spPr>
        <p:txBody>
          <a:bodyPr/>
          <a:lstStyle/>
          <a:p>
            <a:r>
              <a:rPr lang="en-US" dirty="0"/>
              <a:t>MH 16.1 and MH 16.3 are designed to be stand-alone standards to be adopted by reference.</a:t>
            </a:r>
          </a:p>
          <a:p>
            <a:r>
              <a:rPr lang="en-US" dirty="0"/>
              <a:t>Basic provisions developed during creation of FEMA 460 “Seismic Considerations for Steel Storage Racks”.</a:t>
            </a:r>
          </a:p>
        </p:txBody>
      </p:sp>
      <p:pic>
        <p:nvPicPr>
          <p:cNvPr id="6" name="Picture 2" descr="A reproduction of the cover art from FEMA 460 “Seismic Considerations for Steel Storage Racks” is shown on the right side of the slide.&#10;"/>
          <p:cNvPicPr>
            <a:picLocks noChangeAspect="1" noChangeArrowheads="1"/>
          </p:cNvPicPr>
          <p:nvPr/>
        </p:nvPicPr>
        <p:blipFill>
          <a:blip r:embed="rId3"/>
          <a:srcRect/>
          <a:stretch>
            <a:fillRect/>
          </a:stretch>
        </p:blipFill>
        <p:spPr bwMode="auto">
          <a:xfrm>
            <a:off x="6038850" y="1676400"/>
            <a:ext cx="2840038" cy="3657600"/>
          </a:xfrm>
          <a:prstGeom prst="rect">
            <a:avLst/>
          </a:prstGeom>
          <a:noFill/>
          <a:ln w="9525">
            <a:noFill/>
            <a:miter lim="800000"/>
            <a:headEnd/>
            <a:tailEnd/>
          </a:ln>
        </p:spPr>
      </p:pic>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56</a:t>
            </a:fld>
            <a:endParaRPr lang="en-US" dirty="0"/>
          </a:p>
        </p:txBody>
      </p:sp>
    </p:spTree>
    <p:extLst>
      <p:ext uri="{BB962C8B-B14F-4D97-AF65-F5344CB8AC3E}">
        <p14:creationId xmlns:p14="http://schemas.microsoft.com/office/powerpoint/2010/main" val="361494452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Similar to Buildings</a:t>
            </a:r>
            <a:br>
              <a:rPr lang="en-US" dirty="0"/>
            </a:br>
            <a:r>
              <a:rPr lang="en-US" dirty="0"/>
              <a:t>Storage Racks</a:t>
            </a:r>
          </a:p>
        </p:txBody>
      </p:sp>
      <p:sp>
        <p:nvSpPr>
          <p:cNvPr id="3" name="Content Placeholder 2"/>
          <p:cNvSpPr>
            <a:spLocks noGrp="1"/>
          </p:cNvSpPr>
          <p:nvPr>
            <p:ph idx="1"/>
          </p:nvPr>
        </p:nvSpPr>
        <p:spPr>
          <a:xfrm>
            <a:off x="661988" y="1604962"/>
            <a:ext cx="4481512" cy="4536757"/>
          </a:xfrm>
        </p:spPr>
        <p:txBody>
          <a:bodyPr/>
          <a:lstStyle/>
          <a:p>
            <a:pPr>
              <a:buFont typeface="Arial" pitchFamily="34" charset="0"/>
              <a:buChar char="•"/>
            </a:pPr>
            <a:r>
              <a:rPr lang="en-US" dirty="0"/>
              <a:t>One area in MH 16.1 and MH 16.3 where the requirements are lacking is the anchorage requirements.  </a:t>
            </a:r>
          </a:p>
          <a:p>
            <a:pPr>
              <a:buFont typeface="Arial" pitchFamily="34" charset="0"/>
              <a:buChar char="•"/>
            </a:pPr>
            <a:r>
              <a:rPr lang="en-US" dirty="0"/>
              <a:t>The anchorage provisions of MH 16.1 and MH 16.3 are not in conformance with ASCE 7-16. </a:t>
            </a:r>
          </a:p>
        </p:txBody>
      </p:sp>
      <p:pic>
        <p:nvPicPr>
          <p:cNvPr id="8" name="Picture 2" descr="A photograph of typical anchorage used on storage racks is shown on the right side of the slide.&#10;&#10;The additional anchorage provisions include complying with ASCE 7-16 Section 15.4.9 ( requires use of ACI 318 Chapter 17) for anchorage design, the anchors must be sized using overstrength load combinations of ASCE 7-16 Sections 2.3.6 or 2.4.3, and the anchors must be designed for any bending created when shims are used.&#10;"/>
          <p:cNvPicPr>
            <a:picLocks noChangeAspect="1" noChangeArrowheads="1"/>
          </p:cNvPicPr>
          <p:nvPr/>
        </p:nvPicPr>
        <p:blipFill>
          <a:blip r:embed="rId3"/>
          <a:srcRect/>
          <a:stretch>
            <a:fillRect/>
          </a:stretch>
        </p:blipFill>
        <p:spPr bwMode="auto">
          <a:xfrm>
            <a:off x="5546618" y="1604962"/>
            <a:ext cx="3597382" cy="2762250"/>
          </a:xfrm>
          <a:prstGeom prst="rect">
            <a:avLst/>
          </a:prstGeom>
          <a:noFill/>
          <a:ln w="9525">
            <a:noFill/>
            <a:miter lim="800000"/>
            <a:headEnd/>
            <a:tailEnd/>
          </a:ln>
        </p:spPr>
      </p:pic>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57</a:t>
            </a:fld>
            <a:endParaRPr lang="en-US" dirty="0"/>
          </a:p>
        </p:txBody>
      </p:sp>
    </p:spTree>
    <p:extLst>
      <p:ext uri="{BB962C8B-B14F-4D97-AF65-F5344CB8AC3E}">
        <p14:creationId xmlns:p14="http://schemas.microsoft.com/office/powerpoint/2010/main" val="115907271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Similar to Buildings</a:t>
            </a:r>
            <a:br>
              <a:rPr lang="en-US" dirty="0"/>
            </a:br>
            <a:r>
              <a:rPr lang="en-US" dirty="0"/>
              <a:t>Storage Racks</a:t>
            </a:r>
          </a:p>
        </p:txBody>
      </p:sp>
      <p:grpSp>
        <p:nvGrpSpPr>
          <p:cNvPr id="8" name="Group 7" descr="Slide 58 shows a photograph of a typical steel storage rack on the left and a picture of a typical steel cantilevered storage rack on the right.&#10;"/>
          <p:cNvGrpSpPr/>
          <p:nvPr/>
        </p:nvGrpSpPr>
        <p:grpSpPr>
          <a:xfrm>
            <a:off x="283798" y="1618243"/>
            <a:ext cx="8462371" cy="3613304"/>
            <a:chOff x="283798" y="1618243"/>
            <a:chExt cx="8462371" cy="3613304"/>
          </a:xfrm>
        </p:grpSpPr>
        <p:sp>
          <p:nvSpPr>
            <p:cNvPr id="5" name="TextBox 4"/>
            <p:cNvSpPr txBox="1"/>
            <p:nvPr/>
          </p:nvSpPr>
          <p:spPr>
            <a:xfrm>
              <a:off x="895350" y="4400550"/>
              <a:ext cx="2819400" cy="830997"/>
            </a:xfrm>
            <a:prstGeom prst="rect">
              <a:avLst/>
            </a:prstGeom>
            <a:noFill/>
          </p:spPr>
          <p:txBody>
            <a:bodyPr wrap="square" rtlCol="0">
              <a:spAutoFit/>
            </a:bodyPr>
            <a:lstStyle/>
            <a:p>
              <a:pPr algn="ctr"/>
              <a:r>
                <a:rPr lang="en-US" dirty="0"/>
                <a:t>Typical Steel Storage Rack</a:t>
              </a:r>
            </a:p>
          </p:txBody>
        </p:sp>
        <p:sp>
          <p:nvSpPr>
            <p:cNvPr id="9" name="TextBox 8"/>
            <p:cNvSpPr txBox="1"/>
            <p:nvPr/>
          </p:nvSpPr>
          <p:spPr>
            <a:xfrm>
              <a:off x="4559299" y="4400550"/>
              <a:ext cx="4186869" cy="830997"/>
            </a:xfrm>
            <a:prstGeom prst="rect">
              <a:avLst/>
            </a:prstGeom>
            <a:noFill/>
          </p:spPr>
          <p:txBody>
            <a:bodyPr wrap="square" rtlCol="0">
              <a:spAutoFit/>
            </a:bodyPr>
            <a:lstStyle/>
            <a:p>
              <a:pPr algn="ctr"/>
              <a:r>
                <a:rPr lang="en-US" dirty="0"/>
                <a:t>Typical Steel Cantilevered Storage Rack</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798" y="1618243"/>
              <a:ext cx="4123102" cy="2576939"/>
            </a:xfrm>
            <a:prstGeom prst="rect">
              <a:avLst/>
            </a:prstGeom>
          </p:spPr>
        </p:pic>
        <p:pic>
          <p:nvPicPr>
            <p:cNvPr id="7170" name="Picture 2" descr="http://www.mhi.org/images/industrygroups/rmi/slider/rmi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14231" y="1618243"/>
              <a:ext cx="4131938" cy="258246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083510" y="3974700"/>
              <a:ext cx="2443079" cy="215444"/>
            </a:xfrm>
            <a:prstGeom prst="rect">
              <a:avLst/>
            </a:prstGeom>
            <a:noFill/>
          </p:spPr>
          <p:txBody>
            <a:bodyPr wrap="square" rtlCol="0">
              <a:spAutoFit/>
            </a:bodyPr>
            <a:lstStyle/>
            <a:p>
              <a:pPr algn="ctr"/>
              <a:r>
                <a:rPr lang="en-US" sz="800" dirty="0">
                  <a:solidFill>
                    <a:schemeClr val="bg1"/>
                  </a:solidFill>
                </a:rPr>
                <a:t>http://www.mhi.org/rmi</a:t>
              </a:r>
            </a:p>
          </p:txBody>
        </p:sp>
        <p:sp>
          <p:nvSpPr>
            <p:cNvPr id="10" name="TextBox 9"/>
            <p:cNvSpPr txBox="1"/>
            <p:nvPr/>
          </p:nvSpPr>
          <p:spPr>
            <a:xfrm>
              <a:off x="5664608" y="3974700"/>
              <a:ext cx="2443079" cy="215444"/>
            </a:xfrm>
            <a:prstGeom prst="rect">
              <a:avLst/>
            </a:prstGeom>
            <a:noFill/>
          </p:spPr>
          <p:txBody>
            <a:bodyPr wrap="square" rtlCol="0">
              <a:spAutoFit/>
            </a:bodyPr>
            <a:lstStyle/>
            <a:p>
              <a:pPr algn="ctr"/>
              <a:r>
                <a:rPr lang="en-US" sz="800" dirty="0">
                  <a:solidFill>
                    <a:schemeClr val="bg1"/>
                  </a:solidFill>
                </a:rPr>
                <a:t>http://www.mhi.org/rmi</a:t>
              </a:r>
            </a:p>
          </p:txBody>
        </p:sp>
      </p:gr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58</a:t>
            </a:fld>
            <a:endParaRPr lang="en-US" dirty="0"/>
          </a:p>
        </p:txBody>
      </p:sp>
    </p:spTree>
    <p:extLst>
      <p:ext uri="{BB962C8B-B14F-4D97-AF65-F5344CB8AC3E}">
        <p14:creationId xmlns:p14="http://schemas.microsoft.com/office/powerpoint/2010/main" val="335559834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100" y="269874"/>
            <a:ext cx="7772400" cy="1425575"/>
          </a:xfrm>
        </p:spPr>
        <p:txBody>
          <a:bodyPr/>
          <a:lstStyle/>
          <a:p>
            <a:r>
              <a:rPr lang="en-US" dirty="0"/>
              <a:t>NBS Similar to Buildings</a:t>
            </a:r>
            <a:br>
              <a:rPr lang="en-US" dirty="0"/>
            </a:br>
            <a:r>
              <a:rPr lang="en-US" dirty="0"/>
              <a:t>Electrical Power Generating Facilities</a:t>
            </a:r>
          </a:p>
        </p:txBody>
      </p:sp>
      <p:sp>
        <p:nvSpPr>
          <p:cNvPr id="3" name="Content Placeholder 2"/>
          <p:cNvSpPr>
            <a:spLocks noGrp="1"/>
          </p:cNvSpPr>
          <p:nvPr>
            <p:ph idx="1"/>
          </p:nvPr>
        </p:nvSpPr>
        <p:spPr>
          <a:xfrm>
            <a:off x="661988" y="1828800"/>
            <a:ext cx="7967662" cy="4312919"/>
          </a:xfrm>
        </p:spPr>
        <p:txBody>
          <a:bodyPr/>
          <a:lstStyle/>
          <a:p>
            <a:r>
              <a:rPr lang="en-US" dirty="0"/>
              <a:t>Electrical power plants closely resemble building structures and their performance in seismic events has been good. </a:t>
            </a:r>
          </a:p>
          <a:p>
            <a:r>
              <a:rPr lang="en-US" dirty="0"/>
              <a:t>The lateral bracing system of choice has been the ordinary concentrically braced frame. </a:t>
            </a:r>
          </a:p>
          <a:p>
            <a:r>
              <a:rPr lang="en-US" dirty="0"/>
              <a:t>Based on acceptable past performance, Table 15.4-1 permits the use of ordinary concentrically braced frames with both lower </a:t>
            </a:r>
            <a:r>
              <a:rPr lang="en-US" i="1" dirty="0"/>
              <a:t>R </a:t>
            </a:r>
            <a:r>
              <a:rPr lang="en-US" dirty="0"/>
              <a:t>values and less restrictive height limits. </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59</a:t>
            </a:fld>
            <a:endParaRPr lang="en-US" dirty="0"/>
          </a:p>
        </p:txBody>
      </p:sp>
    </p:spTree>
    <p:extLst>
      <p:ext uri="{BB962C8B-B14F-4D97-AF65-F5344CB8AC3E}">
        <p14:creationId xmlns:p14="http://schemas.microsoft.com/office/powerpoint/2010/main" val="11904955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Nonbuilding Structures (NBS)?</a:t>
            </a:r>
          </a:p>
        </p:txBody>
      </p:sp>
      <p:sp>
        <p:nvSpPr>
          <p:cNvPr id="3" name="Content Placeholder 2"/>
          <p:cNvSpPr>
            <a:spLocks noGrp="1"/>
          </p:cNvSpPr>
          <p:nvPr>
            <p:ph idx="1"/>
          </p:nvPr>
        </p:nvSpPr>
        <p:spPr>
          <a:xfrm>
            <a:off x="661988" y="1604963"/>
            <a:ext cx="7772400" cy="1379537"/>
          </a:xfrm>
        </p:spPr>
        <p:txBody>
          <a:bodyPr/>
          <a:lstStyle/>
          <a:p>
            <a:pPr marL="342900" lvl="1" indent="-342900">
              <a:buClr>
                <a:schemeClr val="tx1"/>
              </a:buClr>
              <a:buFontTx/>
              <a:buChar char="•"/>
            </a:pPr>
            <a:r>
              <a:rPr lang="en-US" sz="2400" dirty="0"/>
              <a:t>Table 17-1 provides the applicable chapters with the requirements for nonstructural components and nonbuilding structures supported by other structures.  </a:t>
            </a:r>
            <a:endParaRPr lang="en-US" sz="2400" dirty="0">
              <a:ea typeface="+mn-ea"/>
              <a:cs typeface="+mn-cs"/>
            </a:endParaRPr>
          </a:p>
        </p:txBody>
      </p:sp>
      <p:graphicFrame>
        <p:nvGraphicFramePr>
          <p:cNvPr id="7" name="Table 6" descr="Slide 6 shows Table 17-1, which provides the applicable chapters with the requirements for nonstructural components and nonbuilding structures supported by other structures.  The requirements in these various chapters determine if the structure in question is a nonbuilding structure or a nonstructural component.  Table 17-1 shown above is a simple road map to follow when a structure is supporting small or large components/other structures.  If the supporting structure is a building, the supporting structure follows the requirements of Chapter 12.  If the supporting structure is a nonbuilding structure (unoccupied structure), the supporting structure follows Chapter 15.  Nonstructural components are to comply with Chapter 13 unless the nonstructural component weight equals or exceeds 25% of the combined weight of the supporting structure.  When the nonstructural component weight equals or exceeds 25% of the combined weight of the supporting structure, the nonstructural component is then classified as a nonbuilding structure and must meet the requirements of Chapter 15.&#10;&#10;Additional discussion on determining if the structure is a nonstructural component or a nonbuilding structure can be found in Bachman, Robert and Dowty, Susan, “Nonstructural Component or Nonbuilding Structure?”, Building Safety Journal, International Code Council, April-May 2008.&#10;"/>
          <p:cNvGraphicFramePr>
            <a:graphicFrameLocks noGrp="1"/>
          </p:cNvGraphicFramePr>
          <p:nvPr>
            <p:extLst>
              <p:ext uri="{D42A27DB-BD31-4B8C-83A1-F6EECF244321}">
                <p14:modId xmlns:p14="http://schemas.microsoft.com/office/powerpoint/2010/main" val="2726618549"/>
              </p:ext>
            </p:extLst>
          </p:nvPr>
        </p:nvGraphicFramePr>
        <p:xfrm>
          <a:off x="821266" y="3024664"/>
          <a:ext cx="7550572" cy="2388304"/>
        </p:xfrm>
        <a:graphic>
          <a:graphicData uri="http://schemas.openxmlformats.org/drawingml/2006/table">
            <a:tbl>
              <a:tblPr>
                <a:tableStyleId>{5C22544A-7EE6-4342-B048-85BDC9FD1C3A}</a:tableStyleId>
              </a:tblPr>
              <a:tblGrid>
                <a:gridCol w="1176867">
                  <a:extLst>
                    <a:ext uri="{9D8B030D-6E8A-4147-A177-3AD203B41FA5}">
                      <a16:colId xmlns:a16="http://schemas.microsoft.com/office/drawing/2014/main" val="20000"/>
                    </a:ext>
                  </a:extLst>
                </a:gridCol>
                <a:gridCol w="3302000">
                  <a:extLst>
                    <a:ext uri="{9D8B030D-6E8A-4147-A177-3AD203B41FA5}">
                      <a16:colId xmlns:a16="http://schemas.microsoft.com/office/drawing/2014/main" val="20001"/>
                    </a:ext>
                  </a:extLst>
                </a:gridCol>
                <a:gridCol w="3071705">
                  <a:extLst>
                    <a:ext uri="{9D8B030D-6E8A-4147-A177-3AD203B41FA5}">
                      <a16:colId xmlns:a16="http://schemas.microsoft.com/office/drawing/2014/main" val="20002"/>
                    </a:ext>
                  </a:extLst>
                </a:gridCol>
              </a:tblGrid>
              <a:tr h="331357">
                <a:tc gridSpan="3">
                  <a:txBody>
                    <a:bodyPr/>
                    <a:lstStyle/>
                    <a:p>
                      <a:pPr marL="0" marR="0" algn="l">
                        <a:spcBef>
                          <a:spcPts val="400"/>
                        </a:spcBef>
                        <a:spcAft>
                          <a:spcPts val="360"/>
                        </a:spcAft>
                      </a:pPr>
                      <a:r>
                        <a:rPr lang="en-US" sz="1600" dirty="0">
                          <a:effectLst/>
                        </a:rPr>
                        <a:t>Table 17-1  Applicability of the Chapters of the </a:t>
                      </a:r>
                      <a:r>
                        <a:rPr lang="en-US" sz="1600" i="1" dirty="0">
                          <a:effectLst/>
                        </a:rPr>
                        <a:t>Standard</a:t>
                      </a:r>
                      <a:endParaRPr lang="en-US" sz="1600" i="1" dirty="0">
                        <a:effectLst/>
                        <a:latin typeface="Times New Roman"/>
                        <a:ea typeface="Calibri"/>
                      </a:endParaRPr>
                    </a:p>
                  </a:txBody>
                  <a:tcPr marL="36195" marR="36195"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31357">
                <a:tc rowSpan="2">
                  <a:txBody>
                    <a:bodyPr/>
                    <a:lstStyle/>
                    <a:p>
                      <a:pPr marL="0" marR="0" algn="ctr">
                        <a:spcBef>
                          <a:spcPts val="400"/>
                        </a:spcBef>
                        <a:spcAft>
                          <a:spcPts val="360"/>
                        </a:spcAft>
                      </a:pPr>
                      <a:r>
                        <a:rPr lang="en-US" sz="1600" dirty="0">
                          <a:effectLst/>
                        </a:rPr>
                        <a:t>Supporting Structure</a:t>
                      </a:r>
                      <a:endParaRPr lang="en-US" sz="1600" dirty="0">
                        <a:effectLst/>
                        <a:latin typeface="Times New Roman"/>
                        <a:ea typeface="Calibri"/>
                      </a:endParaRPr>
                    </a:p>
                  </a:txBody>
                  <a:tcPr marL="36195" marR="36195" marT="0" marB="0" anchor="ctr"/>
                </a:tc>
                <a:tc gridSpan="2">
                  <a:txBody>
                    <a:bodyPr/>
                    <a:lstStyle/>
                    <a:p>
                      <a:pPr marL="0" marR="0" algn="ctr">
                        <a:spcBef>
                          <a:spcPts val="400"/>
                        </a:spcBef>
                        <a:spcAft>
                          <a:spcPts val="360"/>
                        </a:spcAft>
                      </a:pPr>
                      <a:r>
                        <a:rPr lang="en-US" sz="1600" dirty="0">
                          <a:effectLst/>
                        </a:rPr>
                        <a:t>Supported Item</a:t>
                      </a:r>
                      <a:endParaRPr lang="en-US" sz="1600" dirty="0">
                        <a:effectLst/>
                        <a:latin typeface="Times New Roman"/>
                        <a:ea typeface="Calibri"/>
                      </a:endParaRPr>
                    </a:p>
                  </a:txBody>
                  <a:tcPr marL="36195" marR="36195" marT="0" marB="0" anchor="ctr"/>
                </a:tc>
                <a:tc hMerge="1">
                  <a:txBody>
                    <a:bodyPr/>
                    <a:lstStyle/>
                    <a:p>
                      <a:endParaRPr lang="en-US"/>
                    </a:p>
                  </a:txBody>
                  <a:tcPr/>
                </a:tc>
                <a:extLst>
                  <a:ext uri="{0D108BD9-81ED-4DB2-BD59-A6C34878D82A}">
                    <a16:rowId xmlns:a16="http://schemas.microsoft.com/office/drawing/2014/main" val="10001"/>
                  </a:ext>
                </a:extLst>
              </a:tr>
              <a:tr h="331357">
                <a:tc vMerge="1">
                  <a:txBody>
                    <a:bodyPr/>
                    <a:lstStyle/>
                    <a:p>
                      <a:endParaRPr lang="en-US"/>
                    </a:p>
                  </a:txBody>
                  <a:tcPr/>
                </a:tc>
                <a:tc>
                  <a:txBody>
                    <a:bodyPr/>
                    <a:lstStyle/>
                    <a:p>
                      <a:pPr marL="0" marR="0" algn="ctr">
                        <a:spcBef>
                          <a:spcPts val="400"/>
                        </a:spcBef>
                        <a:spcAft>
                          <a:spcPts val="360"/>
                        </a:spcAft>
                      </a:pPr>
                      <a:r>
                        <a:rPr lang="en-US" sz="1600" dirty="0">
                          <a:effectLst/>
                        </a:rPr>
                        <a:t>Nonstructural Component</a:t>
                      </a:r>
                      <a:endParaRPr lang="en-US" sz="1600" dirty="0">
                        <a:effectLst/>
                        <a:latin typeface="Times New Roman"/>
                        <a:ea typeface="Calibri"/>
                      </a:endParaRPr>
                    </a:p>
                  </a:txBody>
                  <a:tcPr marL="36195" marR="36195" marT="0" marB="0" anchor="ctr"/>
                </a:tc>
                <a:tc>
                  <a:txBody>
                    <a:bodyPr/>
                    <a:lstStyle/>
                    <a:p>
                      <a:pPr marL="0" marR="0" algn="ctr">
                        <a:spcBef>
                          <a:spcPts val="400"/>
                        </a:spcBef>
                        <a:spcAft>
                          <a:spcPts val="360"/>
                        </a:spcAft>
                      </a:pPr>
                      <a:r>
                        <a:rPr lang="en-US" sz="1600" dirty="0">
                          <a:effectLst/>
                        </a:rPr>
                        <a:t>Nonbuilding Structure</a:t>
                      </a:r>
                      <a:endParaRPr lang="en-US" sz="1600" dirty="0">
                        <a:effectLst/>
                        <a:latin typeface="Times New Roman"/>
                        <a:ea typeface="Calibri"/>
                      </a:endParaRPr>
                    </a:p>
                  </a:txBody>
                  <a:tcPr marL="36195" marR="36195" marT="0" marB="0" anchor="ctr"/>
                </a:tc>
                <a:extLst>
                  <a:ext uri="{0D108BD9-81ED-4DB2-BD59-A6C34878D82A}">
                    <a16:rowId xmlns:a16="http://schemas.microsoft.com/office/drawing/2014/main" val="10002"/>
                  </a:ext>
                </a:extLst>
              </a:tr>
              <a:tr h="662713">
                <a:tc>
                  <a:txBody>
                    <a:bodyPr/>
                    <a:lstStyle/>
                    <a:p>
                      <a:pPr marL="0" marR="0" algn="l">
                        <a:spcBef>
                          <a:spcPts val="400"/>
                        </a:spcBef>
                        <a:spcAft>
                          <a:spcPts val="360"/>
                        </a:spcAft>
                      </a:pPr>
                      <a:r>
                        <a:rPr lang="en-US" sz="1600" dirty="0">
                          <a:effectLst/>
                        </a:rPr>
                        <a:t>Building</a:t>
                      </a:r>
                      <a:endParaRPr lang="en-US" sz="1600" dirty="0">
                        <a:effectLst/>
                        <a:latin typeface="Times New Roman"/>
                        <a:ea typeface="Calibri"/>
                      </a:endParaRPr>
                    </a:p>
                  </a:txBody>
                  <a:tcPr marL="36195" marR="36195" marT="0" marB="0" anchor="ctr"/>
                </a:tc>
                <a:tc>
                  <a:txBody>
                    <a:bodyPr/>
                    <a:lstStyle/>
                    <a:p>
                      <a:pPr marL="0" marR="0" algn="l">
                        <a:spcBef>
                          <a:spcPts val="400"/>
                        </a:spcBef>
                        <a:spcAft>
                          <a:spcPts val="0"/>
                        </a:spcAft>
                        <a:tabLst>
                          <a:tab pos="228600" algn="l"/>
                          <a:tab pos="457200" algn="l"/>
                        </a:tabLst>
                      </a:pPr>
                      <a:r>
                        <a:rPr lang="en-US" sz="1600" dirty="0">
                          <a:effectLst/>
                        </a:rPr>
                        <a:t>Chapter 12 for supporting structure; </a:t>
                      </a:r>
                      <a:br>
                        <a:rPr lang="en-US" sz="1600" dirty="0">
                          <a:effectLst/>
                        </a:rPr>
                      </a:br>
                      <a:r>
                        <a:rPr lang="en-US" sz="1600" dirty="0">
                          <a:effectLst/>
                        </a:rPr>
                        <a:t>Chapter 13 for supported item</a:t>
                      </a:r>
                      <a:endParaRPr lang="en-US" sz="1600" dirty="0">
                        <a:effectLst/>
                        <a:latin typeface="Times New Roman"/>
                        <a:ea typeface="Calibri"/>
                      </a:endParaRPr>
                    </a:p>
                  </a:txBody>
                  <a:tcPr marL="36195" marR="36195" marT="0" marB="0" anchor="ctr"/>
                </a:tc>
                <a:tc>
                  <a:txBody>
                    <a:bodyPr/>
                    <a:lstStyle/>
                    <a:p>
                      <a:pPr marL="0" marR="0" algn="l">
                        <a:spcBef>
                          <a:spcPts val="400"/>
                        </a:spcBef>
                        <a:spcAft>
                          <a:spcPts val="0"/>
                        </a:spcAft>
                        <a:tabLst>
                          <a:tab pos="0" algn="l"/>
                          <a:tab pos="228600" algn="l"/>
                          <a:tab pos="457200" algn="l"/>
                        </a:tabLst>
                      </a:pPr>
                      <a:r>
                        <a:rPr lang="en-US" sz="1600" dirty="0">
                          <a:effectLst/>
                        </a:rPr>
                        <a:t>Chapter 12 for supporting structure; </a:t>
                      </a:r>
                      <a:br>
                        <a:rPr lang="en-US" sz="1600" dirty="0">
                          <a:effectLst/>
                        </a:rPr>
                      </a:br>
                      <a:r>
                        <a:rPr lang="en-US" sz="1600" dirty="0">
                          <a:effectLst/>
                        </a:rPr>
                        <a:t>Chapter 15 for supported item</a:t>
                      </a:r>
                      <a:endParaRPr lang="en-US" sz="1600" dirty="0">
                        <a:effectLst/>
                        <a:latin typeface="Times New Roman"/>
                        <a:ea typeface="Calibri"/>
                      </a:endParaRPr>
                    </a:p>
                  </a:txBody>
                  <a:tcPr marL="36195" marR="36195" marT="0" marB="0" anchor="ctr"/>
                </a:tc>
                <a:extLst>
                  <a:ext uri="{0D108BD9-81ED-4DB2-BD59-A6C34878D82A}">
                    <a16:rowId xmlns:a16="http://schemas.microsoft.com/office/drawing/2014/main" val="10003"/>
                  </a:ext>
                </a:extLst>
              </a:tr>
              <a:tr h="662713">
                <a:tc>
                  <a:txBody>
                    <a:bodyPr/>
                    <a:lstStyle/>
                    <a:p>
                      <a:pPr marL="0" marR="0" algn="l">
                        <a:spcBef>
                          <a:spcPts val="400"/>
                        </a:spcBef>
                        <a:spcAft>
                          <a:spcPts val="360"/>
                        </a:spcAft>
                        <a:tabLst>
                          <a:tab pos="0" algn="l"/>
                          <a:tab pos="228600" algn="l"/>
                          <a:tab pos="457200" algn="l"/>
                        </a:tabLst>
                      </a:pPr>
                      <a:r>
                        <a:rPr lang="en-US" sz="1600" dirty="0">
                          <a:effectLst/>
                        </a:rPr>
                        <a:t>Nonbuilding</a:t>
                      </a:r>
                      <a:endParaRPr lang="en-US" sz="1600" dirty="0">
                        <a:effectLst/>
                        <a:latin typeface="Times New Roman"/>
                        <a:ea typeface="Calibri"/>
                      </a:endParaRPr>
                    </a:p>
                  </a:txBody>
                  <a:tcPr marL="36195" marR="36195" marT="0" marB="0" anchor="ctr"/>
                </a:tc>
                <a:tc>
                  <a:txBody>
                    <a:bodyPr/>
                    <a:lstStyle/>
                    <a:p>
                      <a:pPr marL="0" marR="0" algn="l">
                        <a:spcBef>
                          <a:spcPts val="400"/>
                        </a:spcBef>
                        <a:spcAft>
                          <a:spcPts val="360"/>
                        </a:spcAft>
                        <a:tabLst>
                          <a:tab pos="0" algn="l"/>
                          <a:tab pos="228600" algn="l"/>
                          <a:tab pos="457200" algn="l"/>
                        </a:tabLst>
                      </a:pPr>
                      <a:r>
                        <a:rPr lang="en-US" sz="1600" dirty="0">
                          <a:effectLst/>
                        </a:rPr>
                        <a:t>Chapter 15 for supporting structure; </a:t>
                      </a:r>
                      <a:br>
                        <a:rPr lang="en-US" sz="1600" dirty="0">
                          <a:effectLst/>
                        </a:rPr>
                      </a:br>
                      <a:r>
                        <a:rPr lang="en-US" sz="1600" dirty="0">
                          <a:effectLst/>
                        </a:rPr>
                        <a:t>Chapter 13 for supported item</a:t>
                      </a:r>
                      <a:endParaRPr lang="en-US" sz="1600" dirty="0">
                        <a:effectLst/>
                        <a:latin typeface="Times New Roman"/>
                        <a:ea typeface="Calibri"/>
                      </a:endParaRPr>
                    </a:p>
                  </a:txBody>
                  <a:tcPr marL="36195" marR="36195" marT="0" marB="0" anchor="ctr"/>
                </a:tc>
                <a:tc>
                  <a:txBody>
                    <a:bodyPr/>
                    <a:lstStyle/>
                    <a:p>
                      <a:pPr marL="0" marR="0" algn="l">
                        <a:spcBef>
                          <a:spcPts val="400"/>
                        </a:spcBef>
                        <a:spcAft>
                          <a:spcPts val="360"/>
                        </a:spcAft>
                        <a:tabLst>
                          <a:tab pos="0" algn="l"/>
                          <a:tab pos="228600" algn="l"/>
                          <a:tab pos="457200" algn="l"/>
                        </a:tabLst>
                      </a:pPr>
                      <a:r>
                        <a:rPr lang="en-US" sz="1600" dirty="0">
                          <a:effectLst/>
                        </a:rPr>
                        <a:t>Chapter 15 for both supporting structure and supported item</a:t>
                      </a:r>
                      <a:endParaRPr lang="en-US" sz="1600" dirty="0">
                        <a:effectLst/>
                        <a:latin typeface="Times New Roman"/>
                        <a:ea typeface="Calibri"/>
                      </a:endParaRPr>
                    </a:p>
                  </a:txBody>
                  <a:tcPr marL="36195" marR="36195" marT="0" marB="0" anchor="ctr"/>
                </a:tc>
                <a:extLst>
                  <a:ext uri="{0D108BD9-81ED-4DB2-BD59-A6C34878D82A}">
                    <a16:rowId xmlns:a16="http://schemas.microsoft.com/office/drawing/2014/main" val="10004"/>
                  </a:ext>
                </a:extLst>
              </a:tr>
            </a:tbl>
          </a:graphicData>
        </a:graphic>
      </p:graphicFrame>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6</a:t>
            </a:fld>
            <a:endParaRPr lang="en-US" dirty="0"/>
          </a:p>
        </p:txBody>
      </p:sp>
    </p:spTree>
    <p:extLst>
      <p:ext uri="{BB962C8B-B14F-4D97-AF65-F5344CB8AC3E}">
        <p14:creationId xmlns:p14="http://schemas.microsoft.com/office/powerpoint/2010/main" val="251489461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100" y="269874"/>
            <a:ext cx="7772400" cy="1330325"/>
          </a:xfrm>
        </p:spPr>
        <p:txBody>
          <a:bodyPr/>
          <a:lstStyle/>
          <a:p>
            <a:r>
              <a:rPr lang="en-US" dirty="0"/>
              <a:t>NBS Similar to Buildings</a:t>
            </a:r>
            <a:br>
              <a:rPr lang="en-US" dirty="0"/>
            </a:br>
            <a:r>
              <a:rPr lang="en-US" dirty="0"/>
              <a:t>Structural Towers for Tanks and Vessels</a:t>
            </a:r>
          </a:p>
        </p:txBody>
      </p:sp>
      <p:sp>
        <p:nvSpPr>
          <p:cNvPr id="3" name="Content Placeholder 2"/>
          <p:cNvSpPr>
            <a:spLocks noGrp="1"/>
          </p:cNvSpPr>
          <p:nvPr>
            <p:ph idx="1"/>
          </p:nvPr>
        </p:nvSpPr>
        <p:spPr>
          <a:xfrm>
            <a:off x="661988" y="1828800"/>
            <a:ext cx="7994332" cy="4541520"/>
          </a:xfrm>
        </p:spPr>
        <p:txBody>
          <a:bodyPr/>
          <a:lstStyle/>
          <a:p>
            <a:r>
              <a:rPr lang="en-US" dirty="0"/>
              <a:t>Section 15.5.5 applies to structural towers that are not integral with the supported tank. </a:t>
            </a:r>
          </a:p>
          <a:p>
            <a:r>
              <a:rPr lang="en-US" dirty="0"/>
              <a:t>Elevated water tanks designed in accordance with AWWA D100-11 (2011) are not subject to Section 15.5.5. </a:t>
            </a:r>
          </a:p>
          <a:p>
            <a:r>
              <a:rPr lang="en-US" dirty="0"/>
              <a:t>A structural tower supporting a tank or vessel is considered integral with the supported tank vessel where the tank or vessel shell acts as a part of the seismic force-resisting system of the supporting tower.</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60</a:t>
            </a:fld>
            <a:endParaRPr lang="en-US" dirty="0"/>
          </a:p>
        </p:txBody>
      </p:sp>
    </p:spTree>
    <p:extLst>
      <p:ext uri="{BB962C8B-B14F-4D97-AF65-F5344CB8AC3E}">
        <p14:creationId xmlns:p14="http://schemas.microsoft.com/office/powerpoint/2010/main" val="75718131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100" y="269874"/>
            <a:ext cx="7772400" cy="1330325"/>
          </a:xfrm>
        </p:spPr>
        <p:txBody>
          <a:bodyPr/>
          <a:lstStyle/>
          <a:p>
            <a:r>
              <a:rPr lang="en-US" dirty="0"/>
              <a:t>NBS Similar to Buildings</a:t>
            </a:r>
            <a:br>
              <a:rPr lang="en-US" dirty="0"/>
            </a:br>
            <a:r>
              <a:rPr lang="en-US" dirty="0"/>
              <a:t>Structural Towers for Tanks and Vessels</a:t>
            </a:r>
          </a:p>
        </p:txBody>
      </p:sp>
      <p:grpSp>
        <p:nvGrpSpPr>
          <p:cNvPr id="3" name="Group 2" descr="Slide 61 shows an example of a structural tower that is not integral with the supported tank is shown on the left.  An example of a structural tower that is integral with the supported tank is shown on the right of the slide.  Examples of structural towers that are integral with the supported tank include column supported elevated water tanks designed to AWWA D100 and column supported liquid and gas spheres designed to ASME BPVC Sect VIII.&#10;"/>
          <p:cNvGrpSpPr/>
          <p:nvPr/>
        </p:nvGrpSpPr>
        <p:grpSpPr>
          <a:xfrm>
            <a:off x="1006927" y="2004375"/>
            <a:ext cx="7100436" cy="4248375"/>
            <a:chOff x="1006927" y="2004375"/>
            <a:chExt cx="7100436" cy="4248375"/>
          </a:xfrm>
        </p:grpSpPr>
        <p:pic>
          <p:nvPicPr>
            <p:cNvPr id="8" name="Picture 7" descr="C:\Users\soulejg.CBI\Documents\0 - 0 - TC13 Ballot Responses 8-31-2013\Revised Proposals\IMG_4706.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09700" y="2004376"/>
              <a:ext cx="2108200" cy="2811145"/>
            </a:xfrm>
            <a:prstGeom prst="rect">
              <a:avLst/>
            </a:prstGeom>
            <a:noFill/>
            <a:ln>
              <a:noFill/>
            </a:ln>
          </p:spPr>
        </p:pic>
        <p:pic>
          <p:nvPicPr>
            <p:cNvPr id="9" name="Picture 8" descr="C:\Aug 9th Versions\S4P3.jpg"/>
            <p:cNvPicPr/>
            <p:nvPr/>
          </p:nvPicPr>
          <p:blipFill>
            <a:blip r:embed="rId4" cstate="print"/>
            <a:srcRect/>
            <a:stretch>
              <a:fillRect/>
            </a:stretch>
          </p:blipFill>
          <p:spPr bwMode="auto">
            <a:xfrm>
              <a:off x="4332514" y="2004375"/>
              <a:ext cx="3774849" cy="2811146"/>
            </a:xfrm>
            <a:prstGeom prst="rect">
              <a:avLst/>
            </a:prstGeom>
            <a:noFill/>
            <a:ln w="9525">
              <a:noFill/>
              <a:miter lim="800000"/>
              <a:headEnd/>
              <a:tailEnd/>
            </a:ln>
          </p:spPr>
        </p:pic>
        <p:sp>
          <p:nvSpPr>
            <p:cNvPr id="6" name="TextBox 5"/>
            <p:cNvSpPr txBox="1"/>
            <p:nvPr/>
          </p:nvSpPr>
          <p:spPr>
            <a:xfrm>
              <a:off x="1006927" y="5052421"/>
              <a:ext cx="2759529" cy="1200329"/>
            </a:xfrm>
            <a:prstGeom prst="rect">
              <a:avLst/>
            </a:prstGeom>
            <a:noFill/>
          </p:spPr>
          <p:txBody>
            <a:bodyPr wrap="square" rtlCol="0">
              <a:spAutoFit/>
            </a:bodyPr>
            <a:lstStyle/>
            <a:p>
              <a:pPr algn="ctr"/>
              <a:r>
                <a:rPr lang="en-US" dirty="0"/>
                <a:t>Structural Tower Not Integral with Supported Tank</a:t>
              </a:r>
            </a:p>
          </p:txBody>
        </p:sp>
        <p:sp>
          <p:nvSpPr>
            <p:cNvPr id="10" name="TextBox 9"/>
            <p:cNvSpPr txBox="1"/>
            <p:nvPr/>
          </p:nvSpPr>
          <p:spPr>
            <a:xfrm>
              <a:off x="4414157" y="5061857"/>
              <a:ext cx="3693205" cy="830997"/>
            </a:xfrm>
            <a:prstGeom prst="rect">
              <a:avLst/>
            </a:prstGeom>
            <a:noFill/>
          </p:spPr>
          <p:txBody>
            <a:bodyPr wrap="square" rtlCol="0">
              <a:spAutoFit/>
            </a:bodyPr>
            <a:lstStyle/>
            <a:p>
              <a:pPr algn="ctr"/>
              <a:r>
                <a:rPr lang="en-US" dirty="0"/>
                <a:t>Structural Tower Integral with Supported Tank</a:t>
              </a:r>
            </a:p>
          </p:txBody>
        </p:sp>
        <p:sp>
          <p:nvSpPr>
            <p:cNvPr id="11" name="TextBox 10"/>
            <p:cNvSpPr txBox="1"/>
            <p:nvPr/>
          </p:nvSpPr>
          <p:spPr>
            <a:xfrm>
              <a:off x="3718901" y="2060147"/>
              <a:ext cx="2837817" cy="215444"/>
            </a:xfrm>
            <a:prstGeom prst="rect">
              <a:avLst/>
            </a:prstGeom>
            <a:noFill/>
          </p:spPr>
          <p:txBody>
            <a:bodyPr wrap="square" rtlCol="0">
              <a:spAutoFit/>
            </a:bodyPr>
            <a:lstStyle/>
            <a:p>
              <a:pPr algn="ctr"/>
              <a:r>
                <a:rPr lang="en-US" sz="800" dirty="0">
                  <a:solidFill>
                    <a:schemeClr val="bg1"/>
                  </a:solidFill>
                </a:rPr>
                <a:t>Photo Courtesy of CB&amp;I LLC</a:t>
              </a:r>
            </a:p>
          </p:txBody>
        </p:sp>
        <p:sp>
          <p:nvSpPr>
            <p:cNvPr id="12" name="TextBox 11"/>
            <p:cNvSpPr txBox="1"/>
            <p:nvPr/>
          </p:nvSpPr>
          <p:spPr>
            <a:xfrm>
              <a:off x="1044891" y="4552796"/>
              <a:ext cx="2837817" cy="215444"/>
            </a:xfrm>
            <a:prstGeom prst="rect">
              <a:avLst/>
            </a:prstGeom>
            <a:noFill/>
          </p:spPr>
          <p:txBody>
            <a:bodyPr wrap="square" rtlCol="0">
              <a:spAutoFit/>
            </a:bodyPr>
            <a:lstStyle/>
            <a:p>
              <a:pPr algn="ctr"/>
              <a:r>
                <a:rPr lang="en-US" sz="800" dirty="0">
                  <a:solidFill>
                    <a:schemeClr val="bg1"/>
                  </a:solidFill>
                </a:rPr>
                <a:t>Photo Courtesy of Chevron</a:t>
              </a:r>
            </a:p>
          </p:txBody>
        </p:sp>
      </p:gr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61</a:t>
            </a:fld>
            <a:endParaRPr lang="en-US" dirty="0"/>
          </a:p>
        </p:txBody>
      </p:sp>
    </p:spTree>
    <p:extLst>
      <p:ext uri="{BB962C8B-B14F-4D97-AF65-F5344CB8AC3E}">
        <p14:creationId xmlns:p14="http://schemas.microsoft.com/office/powerpoint/2010/main" val="118839752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Similar to Buildings</a:t>
            </a:r>
            <a:br>
              <a:rPr lang="en-US" dirty="0"/>
            </a:br>
            <a:r>
              <a:rPr lang="en-US" dirty="0"/>
              <a:t>Piers and Wharves</a:t>
            </a:r>
          </a:p>
        </p:txBody>
      </p:sp>
      <p:sp>
        <p:nvSpPr>
          <p:cNvPr id="3" name="Content Placeholder 2"/>
          <p:cNvSpPr>
            <a:spLocks noGrp="1"/>
          </p:cNvSpPr>
          <p:nvPr>
            <p:ph idx="1"/>
          </p:nvPr>
        </p:nvSpPr>
        <p:spPr>
          <a:xfrm>
            <a:off x="661988" y="1604962"/>
            <a:ext cx="7772400" cy="4536757"/>
          </a:xfrm>
        </p:spPr>
        <p:txBody>
          <a:bodyPr/>
          <a:lstStyle/>
          <a:p>
            <a:r>
              <a:rPr lang="en-US" dirty="0"/>
              <a:t>The seismic requirements of ASCE 7-16 only apply to piers and wharves that are accessible to the general public such as cruise ship terminals and piers with retail or commercial offices or restaurants.</a:t>
            </a:r>
          </a:p>
          <a:p>
            <a:r>
              <a:rPr lang="en-US" dirty="0"/>
              <a:t>Piers and wharves not accessible to the general public, such as a container terminal, are not within the scope of ASCE 7-16.</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62</a:t>
            </a:fld>
            <a:endParaRPr lang="en-US" dirty="0"/>
          </a:p>
        </p:txBody>
      </p:sp>
    </p:spTree>
    <p:extLst>
      <p:ext uri="{BB962C8B-B14F-4D97-AF65-F5344CB8AC3E}">
        <p14:creationId xmlns:p14="http://schemas.microsoft.com/office/powerpoint/2010/main" val="300871403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Not Similar to Buildings</a:t>
            </a:r>
          </a:p>
        </p:txBody>
      </p:sp>
      <p:grpSp>
        <p:nvGrpSpPr>
          <p:cNvPr id="5" name="Group 4" descr="Slide 63 shows three photographs of nonbuilding structures not similar to buildings.  The photograph on the left is an amusement park structure.   The photograph in the center is a Steel Tubular Support Structures for Onshore Wind Turbine Generator (WTG) System.  The photograph on the right is a Ground-Supported Cantilever Wall.&#10;"/>
          <p:cNvGrpSpPr/>
          <p:nvPr/>
        </p:nvGrpSpPr>
        <p:grpSpPr>
          <a:xfrm>
            <a:off x="457200" y="1676400"/>
            <a:ext cx="8229600" cy="4533900"/>
            <a:chOff x="457200" y="1676400"/>
            <a:chExt cx="8229600" cy="4533900"/>
          </a:xfrm>
        </p:grpSpPr>
        <p:pic>
          <p:nvPicPr>
            <p:cNvPr id="9" name="Picture 4" descr="http://www.publicdomainpictures.net/pictures/10000/nahled/1081-12430022481ax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676400"/>
              <a:ext cx="3785804" cy="283781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E:\DCIM\101MSDCF\DSC02178.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64099" y="1676400"/>
              <a:ext cx="3822701" cy="2837815"/>
            </a:xfrm>
            <a:prstGeom prst="rect">
              <a:avLst/>
            </a:prstGeom>
            <a:noFill/>
            <a:ln>
              <a:noFill/>
            </a:ln>
          </p:spPr>
        </p:pic>
        <p:pic>
          <p:nvPicPr>
            <p:cNvPr id="8" name="Picture 7" descr="C:\Users\soulejg\Documents\June 2014 TC-13\Revised Proposals\DSC01623.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00400" y="2552700"/>
              <a:ext cx="2743200" cy="3657600"/>
            </a:xfrm>
            <a:prstGeom prst="rect">
              <a:avLst/>
            </a:prstGeom>
            <a:noFill/>
            <a:ln>
              <a:noFill/>
            </a:ln>
          </p:spPr>
        </p:pic>
        <p:sp>
          <p:nvSpPr>
            <p:cNvPr id="10" name="TextBox 9"/>
            <p:cNvSpPr txBox="1"/>
            <p:nvPr/>
          </p:nvSpPr>
          <p:spPr>
            <a:xfrm>
              <a:off x="3200400" y="5972859"/>
              <a:ext cx="2837817" cy="215444"/>
            </a:xfrm>
            <a:prstGeom prst="rect">
              <a:avLst/>
            </a:prstGeom>
            <a:noFill/>
          </p:spPr>
          <p:txBody>
            <a:bodyPr wrap="square" rtlCol="0">
              <a:spAutoFit/>
            </a:bodyPr>
            <a:lstStyle/>
            <a:p>
              <a:pPr algn="ctr"/>
              <a:r>
                <a:rPr lang="en-US" sz="800" dirty="0">
                  <a:solidFill>
                    <a:schemeClr val="bg1"/>
                  </a:solidFill>
                </a:rPr>
                <a:t>Photo Courtesy of  GE Power</a:t>
              </a:r>
            </a:p>
          </p:txBody>
        </p:sp>
        <p:sp>
          <p:nvSpPr>
            <p:cNvPr id="3" name="Rectangle 2"/>
            <p:cNvSpPr/>
            <p:nvPr/>
          </p:nvSpPr>
          <p:spPr>
            <a:xfrm>
              <a:off x="457200" y="1767343"/>
              <a:ext cx="3731342" cy="338554"/>
            </a:xfrm>
            <a:prstGeom prst="rect">
              <a:avLst/>
            </a:prstGeom>
          </p:spPr>
          <p:txBody>
            <a:bodyPr wrap="square">
              <a:spAutoFit/>
            </a:bodyPr>
            <a:lstStyle/>
            <a:p>
              <a:pPr algn="ctr"/>
              <a:r>
                <a:rPr lang="en-US" sz="800" dirty="0">
                  <a:solidFill>
                    <a:schemeClr val="bg1"/>
                  </a:solidFill>
                </a:rPr>
                <a:t>http://www.publicdomainpictures.net/view-image.php?image=2832&amp;picture=large-ferris-wheel</a:t>
              </a:r>
            </a:p>
          </p:txBody>
        </p:sp>
      </p:gr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63</a:t>
            </a:fld>
            <a:endParaRPr lang="en-US" dirty="0"/>
          </a:p>
        </p:txBody>
      </p:sp>
    </p:spTree>
    <p:extLst>
      <p:ext uri="{BB962C8B-B14F-4D97-AF65-F5344CB8AC3E}">
        <p14:creationId xmlns:p14="http://schemas.microsoft.com/office/powerpoint/2010/main" val="311078892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Not Similar to Buildings</a:t>
            </a:r>
          </a:p>
        </p:txBody>
      </p:sp>
      <p:sp>
        <p:nvSpPr>
          <p:cNvPr id="3" name="Content Placeholder 2"/>
          <p:cNvSpPr>
            <a:spLocks noGrp="1"/>
          </p:cNvSpPr>
          <p:nvPr>
            <p:ph idx="1"/>
          </p:nvPr>
        </p:nvSpPr>
        <p:spPr>
          <a:xfrm>
            <a:off x="661988" y="1604962"/>
            <a:ext cx="7772400" cy="4536757"/>
          </a:xfrm>
        </p:spPr>
        <p:txBody>
          <a:bodyPr/>
          <a:lstStyle/>
          <a:p>
            <a:pPr marL="854964" lvl="1" indent="-457200">
              <a:lnSpc>
                <a:spcPct val="90000"/>
              </a:lnSpc>
              <a:spcBef>
                <a:spcPts val="576"/>
              </a:spcBef>
              <a:buFont typeface="Arial" panose="020B0604020202020204" pitchFamily="34" charset="0"/>
              <a:buChar char="•"/>
            </a:pPr>
            <a:r>
              <a:rPr lang="en-US" dirty="0">
                <a:ea typeface="+mn-ea"/>
                <a:cs typeface="+mn-cs"/>
              </a:rPr>
              <a:t>Provisions found in Sections 15.6 and 15.7.</a:t>
            </a:r>
          </a:p>
          <a:p>
            <a:pPr marL="854964" lvl="1" indent="-457200">
              <a:lnSpc>
                <a:spcPct val="90000"/>
              </a:lnSpc>
              <a:spcBef>
                <a:spcPts val="576"/>
              </a:spcBef>
              <a:buFont typeface="Arial" panose="020B0604020202020204" pitchFamily="34" charset="0"/>
              <a:buChar char="•"/>
            </a:pPr>
            <a:r>
              <a:rPr lang="en-US" dirty="0">
                <a:ea typeface="+mn-ea"/>
                <a:cs typeface="+mn-cs"/>
              </a:rPr>
              <a:t>Designed and constructed with structural systems NOT similar to buildings.</a:t>
            </a:r>
          </a:p>
          <a:p>
            <a:pPr marL="854964" lvl="1" indent="-457200">
              <a:lnSpc>
                <a:spcPct val="90000"/>
              </a:lnSpc>
              <a:spcBef>
                <a:spcPts val="576"/>
              </a:spcBef>
              <a:buFont typeface="Arial" panose="020B0604020202020204" pitchFamily="34" charset="0"/>
              <a:buChar char="•"/>
            </a:pPr>
            <a:r>
              <a:rPr lang="en-US" dirty="0">
                <a:ea typeface="+mn-ea"/>
                <a:cs typeface="+mn-cs"/>
              </a:rPr>
              <a:t>Have dynamic response NOT similar to buildings.</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64</a:t>
            </a:fld>
            <a:endParaRPr lang="en-US" dirty="0"/>
          </a:p>
        </p:txBody>
      </p:sp>
    </p:spTree>
    <p:extLst>
      <p:ext uri="{BB962C8B-B14F-4D97-AF65-F5344CB8AC3E}">
        <p14:creationId xmlns:p14="http://schemas.microsoft.com/office/powerpoint/2010/main" val="372085725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Not Similar to Buildings</a:t>
            </a:r>
          </a:p>
        </p:txBody>
      </p:sp>
      <p:sp>
        <p:nvSpPr>
          <p:cNvPr id="3" name="Content Placeholder 2"/>
          <p:cNvSpPr>
            <a:spLocks noGrp="1"/>
          </p:cNvSpPr>
          <p:nvPr>
            <p:ph idx="1"/>
          </p:nvPr>
        </p:nvSpPr>
        <p:spPr>
          <a:xfrm>
            <a:off x="661988" y="1604962"/>
            <a:ext cx="7772400" cy="4732338"/>
          </a:xfrm>
        </p:spPr>
        <p:txBody>
          <a:bodyPr/>
          <a:lstStyle/>
          <a:p>
            <a:pPr marL="854964" lvl="1" indent="-457200">
              <a:lnSpc>
                <a:spcPct val="90000"/>
              </a:lnSpc>
              <a:spcBef>
                <a:spcPts val="576"/>
              </a:spcBef>
              <a:buFont typeface="Arial" panose="020B0604020202020204" pitchFamily="34" charset="0"/>
              <a:buChar char="•"/>
            </a:pPr>
            <a:r>
              <a:rPr lang="en-US" dirty="0"/>
              <a:t>Specific requirements given for:</a:t>
            </a:r>
          </a:p>
          <a:p>
            <a:pPr marL="1312164" lvl="3" indent="-457200">
              <a:lnSpc>
                <a:spcPct val="90000"/>
              </a:lnSpc>
              <a:spcBef>
                <a:spcPts val="576"/>
              </a:spcBef>
              <a:buFont typeface="Arial" panose="020B0604020202020204" pitchFamily="34" charset="0"/>
              <a:buChar char="‒"/>
            </a:pPr>
            <a:r>
              <a:rPr lang="en-US" sz="2400" dirty="0"/>
              <a:t>Earth-Retaining Structures (15.6.1)</a:t>
            </a:r>
          </a:p>
          <a:p>
            <a:pPr marL="1312164" lvl="3" indent="-457200">
              <a:lnSpc>
                <a:spcPct val="90000"/>
              </a:lnSpc>
              <a:spcBef>
                <a:spcPts val="576"/>
              </a:spcBef>
              <a:buFont typeface="Arial" panose="020B0604020202020204" pitchFamily="34" charset="0"/>
              <a:buChar char="‒"/>
            </a:pPr>
            <a:r>
              <a:rPr lang="en-US" sz="2400" dirty="0"/>
              <a:t>Chimneys and Stacks (15.6.2)</a:t>
            </a:r>
          </a:p>
          <a:p>
            <a:pPr marL="1312164" lvl="3" indent="-457200">
              <a:lnSpc>
                <a:spcPct val="90000"/>
              </a:lnSpc>
              <a:spcBef>
                <a:spcPts val="576"/>
              </a:spcBef>
              <a:buFont typeface="Arial" panose="020B0604020202020204" pitchFamily="34" charset="0"/>
              <a:buChar char="‒"/>
            </a:pPr>
            <a:r>
              <a:rPr lang="en-US" sz="2400" dirty="0"/>
              <a:t>Amusement Structures (15.6.3)</a:t>
            </a:r>
          </a:p>
          <a:p>
            <a:pPr marL="1312164" lvl="3" indent="-457200">
              <a:lnSpc>
                <a:spcPct val="90000"/>
              </a:lnSpc>
              <a:spcBef>
                <a:spcPts val="576"/>
              </a:spcBef>
              <a:buFont typeface="Arial" panose="020B0604020202020204" pitchFamily="34" charset="0"/>
              <a:buChar char="‒"/>
            </a:pPr>
            <a:r>
              <a:rPr lang="en-US" sz="2400" dirty="0"/>
              <a:t>Special Hydraulic Structures (15.6.4)</a:t>
            </a:r>
          </a:p>
          <a:p>
            <a:pPr marL="1312164" lvl="3" indent="-457200">
              <a:lnSpc>
                <a:spcPct val="90000"/>
              </a:lnSpc>
              <a:spcBef>
                <a:spcPts val="576"/>
              </a:spcBef>
              <a:buFont typeface="Arial" panose="020B0604020202020204" pitchFamily="34" charset="0"/>
              <a:buChar char="‒"/>
            </a:pPr>
            <a:r>
              <a:rPr lang="en-US" sz="2400" dirty="0"/>
              <a:t>Secondary Containment Systems (15.6.5)</a:t>
            </a:r>
          </a:p>
          <a:p>
            <a:pPr marL="1312164" lvl="3" indent="-457200">
              <a:lnSpc>
                <a:spcPct val="90000"/>
              </a:lnSpc>
              <a:spcBef>
                <a:spcPts val="576"/>
              </a:spcBef>
              <a:buFont typeface="Arial" panose="020B0604020202020204" pitchFamily="34" charset="0"/>
              <a:buChar char="‒"/>
            </a:pPr>
            <a:r>
              <a:rPr lang="en-US" sz="2400" dirty="0"/>
              <a:t>Telecommunication Towers (15.6.6)</a:t>
            </a:r>
          </a:p>
          <a:p>
            <a:pPr marL="1312164" lvl="3" indent="-457200">
              <a:lnSpc>
                <a:spcPct val="90000"/>
              </a:lnSpc>
              <a:spcBef>
                <a:spcPts val="576"/>
              </a:spcBef>
              <a:buFont typeface="Arial" panose="020B0604020202020204" pitchFamily="34" charset="0"/>
              <a:buChar char="‒"/>
            </a:pPr>
            <a:r>
              <a:rPr lang="en-US" sz="2400" dirty="0"/>
              <a:t>Steel Tubular Support Structures for Onshore Wind Turbine Generator Systems (15.6.7)</a:t>
            </a:r>
          </a:p>
          <a:p>
            <a:pPr marL="1312164" lvl="3" indent="-457200">
              <a:lnSpc>
                <a:spcPct val="90000"/>
              </a:lnSpc>
              <a:spcBef>
                <a:spcPts val="576"/>
              </a:spcBef>
              <a:buFont typeface="Arial" panose="020B0604020202020204" pitchFamily="34" charset="0"/>
              <a:buChar char="‒"/>
            </a:pPr>
            <a:r>
              <a:rPr lang="en-US" sz="2400" dirty="0"/>
              <a:t>Ground-Supported Cantilever Walls or Fences (15.6.8)</a:t>
            </a:r>
          </a:p>
          <a:p>
            <a:pPr marL="1312164" lvl="3" indent="-457200">
              <a:lnSpc>
                <a:spcPct val="90000"/>
              </a:lnSpc>
              <a:spcBef>
                <a:spcPts val="576"/>
              </a:spcBef>
              <a:buFont typeface="Arial" panose="020B0604020202020204" pitchFamily="34" charset="0"/>
              <a:buChar char="‒"/>
            </a:pPr>
            <a:r>
              <a:rPr lang="en-US" sz="2400" dirty="0"/>
              <a:t>Tanks and Vessels (15.7)</a:t>
            </a:r>
          </a:p>
          <a:p>
            <a:endParaRPr lang="en-US" dirty="0"/>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65</a:t>
            </a:fld>
            <a:endParaRPr lang="en-US" dirty="0"/>
          </a:p>
        </p:txBody>
      </p:sp>
    </p:spTree>
    <p:extLst>
      <p:ext uri="{BB962C8B-B14F-4D97-AF65-F5344CB8AC3E}">
        <p14:creationId xmlns:p14="http://schemas.microsoft.com/office/powerpoint/2010/main" val="311249422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Not Similar to Buildings</a:t>
            </a:r>
            <a:br>
              <a:rPr lang="en-US" dirty="0"/>
            </a:br>
            <a:r>
              <a:rPr lang="en-US" dirty="0"/>
              <a:t>Earth-Retaining Structures</a:t>
            </a:r>
          </a:p>
        </p:txBody>
      </p:sp>
      <p:sp>
        <p:nvSpPr>
          <p:cNvPr id="3" name="Content Placeholder 2"/>
          <p:cNvSpPr>
            <a:spLocks noGrp="1"/>
          </p:cNvSpPr>
          <p:nvPr>
            <p:ph idx="1"/>
          </p:nvPr>
        </p:nvSpPr>
        <p:spPr>
          <a:xfrm>
            <a:off x="661988" y="1604962"/>
            <a:ext cx="5303383" cy="4536757"/>
          </a:xfrm>
        </p:spPr>
        <p:txBody>
          <a:bodyPr/>
          <a:lstStyle/>
          <a:p>
            <a:r>
              <a:rPr lang="en-US" dirty="0"/>
              <a:t>Section 15.6.1 requires that all earth-retaining structures in Seismic Design Categories D, E, and F be designed for lateral earth pressures caused by earthquake ground motions.</a:t>
            </a:r>
          </a:p>
          <a:p>
            <a:r>
              <a:rPr lang="en-US" dirty="0"/>
              <a:t>Lateral earth pressures to be determined in accordance with Section 11.8.3.</a:t>
            </a:r>
          </a:p>
        </p:txBody>
      </p:sp>
      <p:grpSp>
        <p:nvGrpSpPr>
          <p:cNvPr id="5" name="Group 4" descr="A sketch of a typical cantilever retaining wall is shown on the right of the slide.&#10;&#10;Earth-retaining walls are permitted to be designed for seismic loads as either yielding or nonyielding walls.  Cantilevered reinforced concrete or masonry retaining walls shall be assumed to be yielding walls and shall be designed as simple flexural wall elements.&#10;&#10;No reference document exists for this type of nonbuilding structure.&#10;&#10;The risk category is to be determined by the proximity of the earth-retaining structure to other buildings and structures. If failure of the earth-retaining structure would affect the adjacent building or structure, the risk category shall not be less than that of the adjacent building or structure.&#10;"/>
          <p:cNvGrpSpPr/>
          <p:nvPr/>
        </p:nvGrpSpPr>
        <p:grpSpPr>
          <a:xfrm>
            <a:off x="5321141" y="1518985"/>
            <a:ext cx="3822859" cy="3539016"/>
            <a:chOff x="5321141" y="1518985"/>
            <a:chExt cx="3822859" cy="3539016"/>
          </a:xfrm>
        </p:grpSpPr>
        <p:pic>
          <p:nvPicPr>
            <p:cNvPr id="2050" name="Picture 2" descr="http://www.cefns.nau.edu/capstone/projects/CENE/2014/Landfill-RDC/Retaining%20Wall%20pi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8096" y="1518985"/>
              <a:ext cx="3265904" cy="334692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321141" y="4719447"/>
              <a:ext cx="3822859" cy="338554"/>
            </a:xfrm>
            <a:prstGeom prst="rect">
              <a:avLst/>
            </a:prstGeom>
            <a:noFill/>
          </p:spPr>
          <p:txBody>
            <a:bodyPr wrap="square" rtlCol="0">
              <a:spAutoFit/>
            </a:bodyPr>
            <a:lstStyle/>
            <a:p>
              <a:pPr algn="ctr"/>
              <a:r>
                <a:rPr lang="en-US" sz="800" dirty="0"/>
                <a:t>https://www.cefns.nau.edu/capstone/projects/CENE/2014/Landfill-RDC/Retaining%20Wall%20pics.jpg</a:t>
              </a:r>
            </a:p>
          </p:txBody>
        </p:sp>
      </p:gr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66</a:t>
            </a:fld>
            <a:endParaRPr lang="en-US" dirty="0"/>
          </a:p>
        </p:txBody>
      </p:sp>
    </p:spTree>
    <p:extLst>
      <p:ext uri="{BB962C8B-B14F-4D97-AF65-F5344CB8AC3E}">
        <p14:creationId xmlns:p14="http://schemas.microsoft.com/office/powerpoint/2010/main" val="375055111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Not Similar to Buildings</a:t>
            </a:r>
            <a:br>
              <a:rPr lang="en-US" dirty="0"/>
            </a:br>
            <a:r>
              <a:rPr lang="en-US" dirty="0"/>
              <a:t>Chimneys and Stacks</a:t>
            </a:r>
          </a:p>
        </p:txBody>
      </p:sp>
      <p:sp>
        <p:nvSpPr>
          <p:cNvPr id="3" name="Content Placeholder 2"/>
          <p:cNvSpPr>
            <a:spLocks noGrp="1"/>
          </p:cNvSpPr>
          <p:nvPr>
            <p:ph idx="1"/>
          </p:nvPr>
        </p:nvSpPr>
        <p:spPr>
          <a:xfrm>
            <a:off x="672876" y="1517876"/>
            <a:ext cx="5662612" cy="4784952"/>
          </a:xfrm>
        </p:spPr>
        <p:txBody>
          <a:bodyPr/>
          <a:lstStyle/>
          <a:p>
            <a:r>
              <a:rPr lang="en-US" dirty="0"/>
              <a:t>Section 15.6.2 provides specific requirements for chimneys and stacks of concrete or steel.</a:t>
            </a:r>
          </a:p>
          <a:p>
            <a:pPr lvl="1"/>
            <a:r>
              <a:rPr lang="en-US" sz="2400" dirty="0"/>
              <a:t>Concrete chimneys and stacks are to be designed to ACI 307 as modified by Section 15.6.2.2.</a:t>
            </a:r>
          </a:p>
          <a:p>
            <a:pPr lvl="1"/>
            <a:r>
              <a:rPr lang="en-US" sz="2400" dirty="0"/>
              <a:t>Extensive detailing requirements are given for large breach openings in concrete chimneys and stacks.</a:t>
            </a:r>
          </a:p>
          <a:p>
            <a:pPr lvl="1"/>
            <a:r>
              <a:rPr lang="en-US" sz="2400" dirty="0"/>
              <a:t>Steel stacks are to be designed to ASME STS-1.</a:t>
            </a:r>
          </a:p>
        </p:txBody>
      </p:sp>
      <p:pic>
        <p:nvPicPr>
          <p:cNvPr id="3074" name="Picture 2" descr="A photograph of a large breach opening in a stack is shown on the right of the slide.&#10;&#10;The design of stacks and chimneys to resist natural hazards generally is governed by wind design considerations. The exceptions to this general rule involve locations with high seismicity, stacks and chimneys with large elevated masses, and stacks and chimneys with unusual geometries.&#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35488" y="1654628"/>
            <a:ext cx="2714172" cy="2035629"/>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67</a:t>
            </a:fld>
            <a:endParaRPr lang="en-US" dirty="0"/>
          </a:p>
        </p:txBody>
      </p:sp>
    </p:spTree>
    <p:extLst>
      <p:ext uri="{BB962C8B-B14F-4D97-AF65-F5344CB8AC3E}">
        <p14:creationId xmlns:p14="http://schemas.microsoft.com/office/powerpoint/2010/main" val="407458360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Not Similar to Buildings</a:t>
            </a:r>
            <a:br>
              <a:rPr lang="en-US" dirty="0"/>
            </a:br>
            <a:r>
              <a:rPr lang="en-US" dirty="0"/>
              <a:t>Amusement Structures</a:t>
            </a:r>
          </a:p>
        </p:txBody>
      </p:sp>
      <p:sp>
        <p:nvSpPr>
          <p:cNvPr id="3" name="Content Placeholder 2"/>
          <p:cNvSpPr>
            <a:spLocks noGrp="1"/>
          </p:cNvSpPr>
          <p:nvPr>
            <p:ph idx="1"/>
          </p:nvPr>
        </p:nvSpPr>
        <p:spPr>
          <a:xfrm>
            <a:off x="661988" y="1604962"/>
            <a:ext cx="5074783" cy="4536757"/>
          </a:xfrm>
        </p:spPr>
        <p:txBody>
          <a:bodyPr/>
          <a:lstStyle/>
          <a:p>
            <a:r>
              <a:rPr lang="en-US" dirty="0"/>
              <a:t>No specific requirements are provided in 15.6.3 for amusement structures other than to comply with Section 15.4 “Structural Design Requirements”.</a:t>
            </a:r>
          </a:p>
          <a:p>
            <a:r>
              <a:rPr lang="en-US" kern="1200" dirty="0">
                <a:latin typeface="Arial" pitchFamily="34" charset="0"/>
              </a:rPr>
              <a:t>No reference document exists for this type of nonbuilding structure.</a:t>
            </a:r>
            <a:endParaRPr lang="en-US" dirty="0"/>
          </a:p>
          <a:p>
            <a:endParaRPr lang="en-US" dirty="0"/>
          </a:p>
        </p:txBody>
      </p:sp>
      <p:grpSp>
        <p:nvGrpSpPr>
          <p:cNvPr id="5" name="Group 4" descr="A photograph of a Ferris wheel is shown on the right of the slide.&#10;"/>
          <p:cNvGrpSpPr/>
          <p:nvPr/>
        </p:nvGrpSpPr>
        <p:grpSpPr>
          <a:xfrm>
            <a:off x="5788306" y="1785256"/>
            <a:ext cx="3109859" cy="2706900"/>
            <a:chOff x="5788306" y="1785256"/>
            <a:chExt cx="3109859" cy="2706900"/>
          </a:xfrm>
        </p:grpSpPr>
        <p:pic>
          <p:nvPicPr>
            <p:cNvPr id="4100" name="Picture 4" descr="http://www.publicdomainpictures.net/pictures/10000/nahled/1081-12430022481ax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8306" y="1785256"/>
              <a:ext cx="3109859" cy="233113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5788306" y="4153602"/>
              <a:ext cx="3109859" cy="338554"/>
            </a:xfrm>
            <a:prstGeom prst="rect">
              <a:avLst/>
            </a:prstGeom>
          </p:spPr>
          <p:txBody>
            <a:bodyPr wrap="square">
              <a:spAutoFit/>
            </a:bodyPr>
            <a:lstStyle/>
            <a:p>
              <a:pPr algn="ctr"/>
              <a:r>
                <a:rPr lang="en-US" sz="800" dirty="0"/>
                <a:t>http://www.publicdomainpictures.net/view-image.php?image=2832&amp;picture=large-ferris-wheel</a:t>
              </a:r>
            </a:p>
          </p:txBody>
        </p:sp>
      </p:gr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68</a:t>
            </a:fld>
            <a:endParaRPr lang="en-US" dirty="0"/>
          </a:p>
        </p:txBody>
      </p:sp>
    </p:spTree>
    <p:extLst>
      <p:ext uri="{BB962C8B-B14F-4D97-AF65-F5344CB8AC3E}">
        <p14:creationId xmlns:p14="http://schemas.microsoft.com/office/powerpoint/2010/main" val="106846697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Not Similar to Buildings</a:t>
            </a:r>
            <a:br>
              <a:rPr lang="en-US" dirty="0"/>
            </a:br>
            <a:r>
              <a:rPr lang="en-US" dirty="0"/>
              <a:t>Special Hydraulic Structures</a:t>
            </a:r>
          </a:p>
        </p:txBody>
      </p:sp>
      <p:sp>
        <p:nvSpPr>
          <p:cNvPr id="3" name="Content Placeholder 2"/>
          <p:cNvSpPr>
            <a:spLocks noGrp="1"/>
          </p:cNvSpPr>
          <p:nvPr>
            <p:ph idx="1"/>
          </p:nvPr>
        </p:nvSpPr>
        <p:spPr>
          <a:xfrm>
            <a:off x="661989" y="1604962"/>
            <a:ext cx="5018086" cy="4536757"/>
          </a:xfrm>
        </p:spPr>
        <p:txBody>
          <a:bodyPr/>
          <a:lstStyle/>
          <a:p>
            <a:r>
              <a:rPr lang="en-US" dirty="0"/>
              <a:t>Special hydraulic structures are structures that are contained inside liquid containing structures. </a:t>
            </a:r>
          </a:p>
          <a:p>
            <a:r>
              <a:rPr lang="en-US" dirty="0"/>
              <a:t>Exposed to liquids on both wall surfaces under normal operating conditions. </a:t>
            </a:r>
          </a:p>
          <a:p>
            <a:r>
              <a:rPr lang="en-US" dirty="0"/>
              <a:t>Section 15.6.4 provides only basic guidance.</a:t>
            </a:r>
          </a:p>
        </p:txBody>
      </p:sp>
      <p:pic>
        <p:nvPicPr>
          <p:cNvPr id="5122" name="Picture 11" descr="Slide 69 discusses special hydraulic structures.  A sketch of a typical hydraulic structure is shown on the right of the slide.&#10;&#10;Special hydraulic structures are subjected to out-of-plane forces only during an earthquake where the structure is subjected to differential hydrodynamic fluid forces. Examples of special hydraulic structures include separation walls, baffle walls, weirs, and other similar structures.&#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80075" y="1767568"/>
            <a:ext cx="3463925" cy="192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69</a:t>
            </a:fld>
            <a:endParaRPr lang="en-US" dirty="0"/>
          </a:p>
        </p:txBody>
      </p:sp>
    </p:spTree>
    <p:extLst>
      <p:ext uri="{BB962C8B-B14F-4D97-AF65-F5344CB8AC3E}">
        <p14:creationId xmlns:p14="http://schemas.microsoft.com/office/powerpoint/2010/main" val="2045041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Nonbuilding Structures (NBS)?</a:t>
            </a:r>
          </a:p>
        </p:txBody>
      </p:sp>
      <p:sp>
        <p:nvSpPr>
          <p:cNvPr id="3" name="Content Placeholder 2"/>
          <p:cNvSpPr>
            <a:spLocks noGrp="1"/>
          </p:cNvSpPr>
          <p:nvPr>
            <p:ph idx="1"/>
          </p:nvPr>
        </p:nvSpPr>
        <p:spPr>
          <a:xfrm>
            <a:off x="661988" y="1604962"/>
            <a:ext cx="7772400" cy="4536757"/>
          </a:xfrm>
        </p:spPr>
        <p:txBody>
          <a:bodyPr/>
          <a:lstStyle/>
          <a:p>
            <a:r>
              <a:rPr lang="en-US" dirty="0"/>
              <a:t>Nonbuilding structures fall into two broad categories:</a:t>
            </a:r>
          </a:p>
          <a:p>
            <a:pPr lvl="1"/>
            <a:r>
              <a:rPr lang="en-US" sz="2400" dirty="0"/>
              <a:t>those with structural systems</a:t>
            </a:r>
            <a:r>
              <a:rPr lang="en-US" sz="2400" b="1" dirty="0"/>
              <a:t> similar to buildings </a:t>
            </a:r>
            <a:r>
              <a:rPr lang="en-US" sz="2400" dirty="0"/>
              <a:t>and</a:t>
            </a:r>
          </a:p>
          <a:p>
            <a:pPr lvl="1"/>
            <a:r>
              <a:rPr lang="en-US" sz="2400" dirty="0"/>
              <a:t>those with structural systems </a:t>
            </a:r>
            <a:r>
              <a:rPr lang="en-US" sz="2400" b="1" dirty="0"/>
              <a:t>not similar to buildings. </a:t>
            </a:r>
          </a:p>
          <a:p>
            <a:r>
              <a:rPr lang="en-US" dirty="0"/>
              <a:t>Specific requirements for these two categories of nonbuilding structures appear in Sections 15.5 and 15.6 of ASCE 7-16 respectfully.</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7</a:t>
            </a:fld>
            <a:endParaRPr lang="en-US" dirty="0"/>
          </a:p>
        </p:txBody>
      </p:sp>
    </p:spTree>
    <p:extLst>
      <p:ext uri="{BB962C8B-B14F-4D97-AF65-F5344CB8AC3E}">
        <p14:creationId xmlns:p14="http://schemas.microsoft.com/office/powerpoint/2010/main" val="307570667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Not Similar to Buildings</a:t>
            </a:r>
            <a:br>
              <a:rPr lang="en-US" dirty="0"/>
            </a:br>
            <a:r>
              <a:rPr lang="en-US" dirty="0"/>
              <a:t>Secondary Containment Systems</a:t>
            </a:r>
          </a:p>
        </p:txBody>
      </p:sp>
      <p:sp>
        <p:nvSpPr>
          <p:cNvPr id="3" name="Content Placeholder 2"/>
          <p:cNvSpPr>
            <a:spLocks noGrp="1"/>
          </p:cNvSpPr>
          <p:nvPr>
            <p:ph idx="1"/>
          </p:nvPr>
        </p:nvSpPr>
        <p:spPr>
          <a:xfrm>
            <a:off x="661988" y="1604962"/>
            <a:ext cx="7772400" cy="4536757"/>
          </a:xfrm>
        </p:spPr>
        <p:txBody>
          <a:bodyPr/>
          <a:lstStyle/>
          <a:p>
            <a:r>
              <a:rPr lang="en-US" dirty="0"/>
              <a:t>Per Section 15.6.5, secondary containment systems, such as impoundment dikes and walls, are to meet the requirements of the applicable standards for tanks and vessels.</a:t>
            </a:r>
          </a:p>
          <a:p>
            <a:r>
              <a:rPr lang="en-US" dirty="0"/>
              <a:t>Secondary containment systems are to withstand the effects of the </a:t>
            </a:r>
            <a:r>
              <a:rPr lang="en-US" kern="1200" dirty="0">
                <a:latin typeface="Arial" pitchFamily="34" charset="0"/>
              </a:rPr>
              <a:t>MCE</a:t>
            </a:r>
            <a:r>
              <a:rPr lang="en-US" kern="1200" baseline="-25000" dirty="0">
                <a:latin typeface="Arial" pitchFamily="34" charset="0"/>
              </a:rPr>
              <a:t>R</a:t>
            </a:r>
            <a:r>
              <a:rPr lang="en-US" dirty="0"/>
              <a:t> ground motion where empty and an </a:t>
            </a:r>
            <a:r>
              <a:rPr lang="en-US" b="1" dirty="0"/>
              <a:t>aftershock</a:t>
            </a:r>
            <a:r>
              <a:rPr lang="en-US" dirty="0"/>
              <a:t> of two-thirds of the </a:t>
            </a:r>
            <a:r>
              <a:rPr lang="en-US" kern="1200" dirty="0">
                <a:latin typeface="Arial" pitchFamily="34" charset="0"/>
              </a:rPr>
              <a:t>MCE</a:t>
            </a:r>
            <a:r>
              <a:rPr lang="en-US" kern="1200" baseline="-25000" dirty="0">
                <a:latin typeface="Arial" pitchFamily="34" charset="0"/>
              </a:rPr>
              <a:t>R</a:t>
            </a:r>
            <a:r>
              <a:rPr lang="en-US" dirty="0"/>
              <a:t> ground motion where full.</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70</a:t>
            </a:fld>
            <a:endParaRPr lang="en-US" dirty="0"/>
          </a:p>
        </p:txBody>
      </p:sp>
    </p:spTree>
    <p:extLst>
      <p:ext uri="{BB962C8B-B14F-4D97-AF65-F5344CB8AC3E}">
        <p14:creationId xmlns:p14="http://schemas.microsoft.com/office/powerpoint/2010/main" val="8804220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NBS Not Similar to Buildings</a:t>
            </a:r>
            <a:br>
              <a:rPr lang="en-US" dirty="0"/>
            </a:br>
            <a:r>
              <a:rPr lang="en-US" dirty="0"/>
              <a:t>Telecommunication Towers</a:t>
            </a:r>
          </a:p>
        </p:txBody>
      </p:sp>
      <p:sp>
        <p:nvSpPr>
          <p:cNvPr id="3" name="Content Placeholder 2"/>
          <p:cNvSpPr>
            <a:spLocks noGrp="1"/>
          </p:cNvSpPr>
          <p:nvPr>
            <p:ph idx="1"/>
          </p:nvPr>
        </p:nvSpPr>
        <p:spPr>
          <a:xfrm>
            <a:off x="661988" y="1604962"/>
            <a:ext cx="5444898" cy="4536757"/>
          </a:xfrm>
        </p:spPr>
        <p:txBody>
          <a:bodyPr/>
          <a:lstStyle/>
          <a:p>
            <a:r>
              <a:rPr lang="en-US" dirty="0"/>
              <a:t>No specific requirements are provided in 15.6.6 for telecommunication towers other than to comply with Section 15.4 “Structural Design Requirements”.</a:t>
            </a:r>
          </a:p>
          <a:p>
            <a:r>
              <a:rPr lang="en-US" kern="1200" dirty="0">
                <a:latin typeface="Arial" pitchFamily="34" charset="0"/>
              </a:rPr>
              <a:t>No reference document exists for this type of nonbuilding structure.</a:t>
            </a:r>
            <a:endParaRPr lang="en-US" dirty="0"/>
          </a:p>
          <a:p>
            <a:endParaRPr lang="en-US" dirty="0"/>
          </a:p>
        </p:txBody>
      </p:sp>
      <p:pic>
        <p:nvPicPr>
          <p:cNvPr id="5" name="Picture 4" descr="A photograph of a telecommunication tower is shown on the right of the slide.&#10;&#10;Telecommunication towers support small masses, and their design generally is governed by wind forces. Although telecommunication towers have a history of experiencing seismic events without failure or significant damage, seismic design in accordance with ASCE 7-16 is required.&#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06886" y="1765582"/>
            <a:ext cx="2830830" cy="3774440"/>
          </a:xfrm>
          <a:prstGeom prst="rect">
            <a:avLst/>
          </a:prstGeom>
        </p:spPr>
      </p:pic>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71</a:t>
            </a:fld>
            <a:endParaRPr lang="en-US" dirty="0"/>
          </a:p>
        </p:txBody>
      </p:sp>
    </p:spTree>
    <p:extLst>
      <p:ext uri="{BB962C8B-B14F-4D97-AF65-F5344CB8AC3E}">
        <p14:creationId xmlns:p14="http://schemas.microsoft.com/office/powerpoint/2010/main" val="113257321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75"/>
            <a:ext cx="9143999" cy="1809296"/>
          </a:xfrm>
        </p:spPr>
        <p:txBody>
          <a:bodyPr/>
          <a:lstStyle/>
          <a:p>
            <a:r>
              <a:rPr lang="en-US" dirty="0"/>
              <a:t>NBS Not Similar to Buildings</a:t>
            </a:r>
            <a:br>
              <a:rPr lang="en-US" dirty="0"/>
            </a:br>
            <a:r>
              <a:rPr lang="en-US" dirty="0"/>
              <a:t>Steel Tubular Support Structures for Onshore Wind Turbine Generator (WTG) Systems</a:t>
            </a:r>
          </a:p>
        </p:txBody>
      </p:sp>
      <p:sp>
        <p:nvSpPr>
          <p:cNvPr id="3" name="Content Placeholder 2"/>
          <p:cNvSpPr>
            <a:spLocks noGrp="1"/>
          </p:cNvSpPr>
          <p:nvPr>
            <p:ph idx="1"/>
          </p:nvPr>
        </p:nvSpPr>
        <p:spPr>
          <a:xfrm>
            <a:off x="661988" y="2286000"/>
            <a:ext cx="5281612" cy="3855719"/>
          </a:xfrm>
        </p:spPr>
        <p:txBody>
          <a:bodyPr/>
          <a:lstStyle/>
          <a:p>
            <a:r>
              <a:rPr lang="en-US" dirty="0"/>
              <a:t>No specific requirements are provided in 15.6.7 for WTG structures other than to comply with Section 15.4 “Structural Design Requirements”.</a:t>
            </a:r>
          </a:p>
          <a:p>
            <a:r>
              <a:rPr lang="en-US" kern="1200" dirty="0">
                <a:latin typeface="Arial" pitchFamily="34" charset="0"/>
              </a:rPr>
              <a:t>No reference document exists for this type of nonbuilding structure.</a:t>
            </a:r>
            <a:endParaRPr lang="en-US" dirty="0"/>
          </a:p>
          <a:p>
            <a:endParaRPr lang="en-US" dirty="0"/>
          </a:p>
        </p:txBody>
      </p:sp>
      <p:pic>
        <p:nvPicPr>
          <p:cNvPr id="6" name="Picture 5" descr="Slide 72 discusses steel tubular support structures for onshore wind turbine generator (WTG) systems.  A sketch of a typical WTG structure is shown on the right of the slide.&#10;&#10;The most common support structures for large onshore wind turbine generator systems are steel tubular towers. Recommendations for the design of these structures can be found in American Society of Civil Engineers/ American Wind Energy Association (ASCE/AWEA). (2011), “Recommended Practice for Large Land-based&#10;Wind Turbine Support Structures”. ASCE/AWEA RP2011. ASCE/AWEA RP2011 applies to wind turbines having a rotor-swept area greater than 2153 ft2 (200 m2). These recommendations are to be used in conjunction with seismic lateral forces determined in accordance with Section 15.4 because ASCE/AWEA RP2011 is not a reference standard adopted by ASCE 7-16.  ASCE/AWEA RP2011 is not written in mandatory language.&#10;"/>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37515" y="2237014"/>
            <a:ext cx="2743200" cy="3657600"/>
          </a:xfrm>
          <a:prstGeom prst="rect">
            <a:avLst/>
          </a:prstGeom>
          <a:noFill/>
          <a:ln>
            <a:noFill/>
          </a:ln>
        </p:spPr>
      </p:pic>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72</a:t>
            </a:fld>
            <a:endParaRPr lang="en-US" dirty="0"/>
          </a:p>
        </p:txBody>
      </p:sp>
      <p:sp>
        <p:nvSpPr>
          <p:cNvPr id="8" name="TextBox 7"/>
          <p:cNvSpPr txBox="1"/>
          <p:nvPr/>
        </p:nvSpPr>
        <p:spPr>
          <a:xfrm>
            <a:off x="6190206" y="5630243"/>
            <a:ext cx="2837817" cy="215444"/>
          </a:xfrm>
          <a:prstGeom prst="rect">
            <a:avLst/>
          </a:prstGeom>
          <a:noFill/>
        </p:spPr>
        <p:txBody>
          <a:bodyPr wrap="square" rtlCol="0">
            <a:spAutoFit/>
          </a:bodyPr>
          <a:lstStyle/>
          <a:p>
            <a:pPr algn="ctr"/>
            <a:r>
              <a:rPr lang="en-US" sz="800" dirty="0">
                <a:solidFill>
                  <a:schemeClr val="bg1"/>
                </a:solidFill>
              </a:rPr>
              <a:t>Photo Courtesy of GE Power</a:t>
            </a:r>
          </a:p>
        </p:txBody>
      </p:sp>
    </p:spTree>
    <p:extLst>
      <p:ext uri="{BB962C8B-B14F-4D97-AF65-F5344CB8AC3E}">
        <p14:creationId xmlns:p14="http://schemas.microsoft.com/office/powerpoint/2010/main" val="145742577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100" y="269874"/>
            <a:ext cx="7772400" cy="1330325"/>
          </a:xfrm>
        </p:spPr>
        <p:txBody>
          <a:bodyPr/>
          <a:lstStyle/>
          <a:p>
            <a:r>
              <a:rPr lang="en-US" dirty="0"/>
              <a:t>NBS Not Similar to Buildings</a:t>
            </a:r>
            <a:br>
              <a:rPr lang="en-US" dirty="0"/>
            </a:br>
            <a:r>
              <a:rPr lang="en-US" dirty="0"/>
              <a:t>Ground-Supported Cantilever Walls or Fences</a:t>
            </a:r>
          </a:p>
        </p:txBody>
      </p:sp>
      <p:sp>
        <p:nvSpPr>
          <p:cNvPr id="3" name="Content Placeholder 2"/>
          <p:cNvSpPr>
            <a:spLocks noGrp="1"/>
          </p:cNvSpPr>
          <p:nvPr>
            <p:ph idx="1"/>
          </p:nvPr>
        </p:nvSpPr>
        <p:spPr>
          <a:xfrm>
            <a:off x="672873" y="1861457"/>
            <a:ext cx="5281613" cy="4302033"/>
          </a:xfrm>
        </p:spPr>
        <p:txBody>
          <a:bodyPr/>
          <a:lstStyle/>
          <a:p>
            <a:r>
              <a:rPr lang="en-US" dirty="0"/>
              <a:t>Walls or fences ≥ 6 ft. are to be designed to resist earthquake ground motions in accordance with Section 15.4. </a:t>
            </a:r>
          </a:p>
          <a:p>
            <a:r>
              <a:rPr lang="en-US" dirty="0"/>
              <a:t>Detailed plain and ordinary plain concrete or masonry walls or fences and ordinary plain AAC walls or fences are not permitted in SDC C, D, E and F.</a:t>
            </a:r>
          </a:p>
        </p:txBody>
      </p:sp>
      <p:pic>
        <p:nvPicPr>
          <p:cNvPr id="6" name="Picture 5" descr=".  A photograph of a ground-supported cantilever wall is shown on the right of the slide.&#10;&#10;Ground-supported cantilever walls and fences constructed from masonry, concrete, timber, or a combination of materials, including steel, are common. Such walls are often used as sound barrier walls or to limit access to residential subdivisions. Ground-supported cantilever walls and fences include walls supported by a footing and pier and panel/pilaster and panel wall systems as long as these systems are not supported laterally in the out-of-plane direction above grade. &#10;&#10;Many improperly designed ground-supported cantilever walls and fences constructed from masonry or concrete have experienced problems and have failed during seismic events as evidenced in Section 6.3.9.1 of FEMA E-74, Reducing the Risks of Nonstructural Earthquake Damage – A Practical Guide.&#10;"/>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54486" y="1861457"/>
            <a:ext cx="3129642" cy="2177143"/>
          </a:xfrm>
          <a:prstGeom prst="rect">
            <a:avLst/>
          </a:prstGeom>
          <a:noFill/>
          <a:ln>
            <a:noFill/>
          </a:ln>
        </p:spPr>
      </p:pic>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73</a:t>
            </a:fld>
            <a:endParaRPr lang="en-US" dirty="0"/>
          </a:p>
        </p:txBody>
      </p:sp>
    </p:spTree>
    <p:extLst>
      <p:ext uri="{BB962C8B-B14F-4D97-AF65-F5344CB8AC3E}">
        <p14:creationId xmlns:p14="http://schemas.microsoft.com/office/powerpoint/2010/main" val="211406924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Tanks and Vessels</a:t>
            </a:r>
          </a:p>
        </p:txBody>
      </p:sp>
      <p:grpSp>
        <p:nvGrpSpPr>
          <p:cNvPr id="3" name="Group 2" descr="Slide 74 shows three photographs of tanks and vessels.  The photograph on the left is of a tank farm.   The photograph in the center is an elevated water tank.  The photograph on the right are column supported spherical pressure vessels.&#10;"/>
          <p:cNvGrpSpPr/>
          <p:nvPr/>
        </p:nvGrpSpPr>
        <p:grpSpPr>
          <a:xfrm>
            <a:off x="638333" y="1691640"/>
            <a:ext cx="7804627" cy="4182110"/>
            <a:chOff x="638333" y="1691640"/>
            <a:chExt cx="7804627" cy="4182110"/>
          </a:xfrm>
        </p:grpSpPr>
        <p:pic>
          <p:nvPicPr>
            <p:cNvPr id="9" name="Picture 4"/>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42560" y="1706880"/>
              <a:ext cx="32004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aphicFrame>
          <p:nvGraphicFramePr>
            <p:cNvPr id="5" name="Object 4"/>
            <p:cNvGraphicFramePr>
              <a:graphicFrameLocks noChangeAspect="1"/>
            </p:cNvGraphicFramePr>
            <p:nvPr>
              <p:extLst>
                <p:ext uri="{D42A27DB-BD31-4B8C-83A1-F6EECF244321}">
                  <p14:modId xmlns:p14="http://schemas.microsoft.com/office/powerpoint/2010/main" val="4084072617"/>
                </p:ext>
              </p:extLst>
            </p:nvPr>
          </p:nvGraphicFramePr>
          <p:xfrm>
            <a:off x="685800" y="1691640"/>
            <a:ext cx="4114800" cy="2514600"/>
          </p:xfrm>
          <a:graphic>
            <a:graphicData uri="http://schemas.openxmlformats.org/presentationml/2006/ole">
              <mc:AlternateContent xmlns:mc="http://schemas.openxmlformats.org/markup-compatibility/2006">
                <mc:Choice xmlns:v="urn:schemas-microsoft-com:vml" Requires="v">
                  <p:oleObj spid="_x0000_s1103" name="Photo Editor Photo" r:id="rId5" imgW="4800000" imgH="3296110" progId="MSPhotoEd.3">
                    <p:embed/>
                  </p:oleObj>
                </mc:Choice>
                <mc:Fallback>
                  <p:oleObj name="Photo Editor Photo" r:id="rId5" imgW="4800000" imgH="3296110" progId="MSPhotoEd.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800" y="1691640"/>
                          <a:ext cx="4114800"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27" name="Picture 3" descr="C:\Users\soulejg\Documents\Presentations\Presentation Library\Photos\Elevated Water Tanks\smiley.bmp"/>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28683" y="3270250"/>
              <a:ext cx="2528887" cy="26035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38333" y="3990796"/>
              <a:ext cx="2837817" cy="215444"/>
            </a:xfrm>
            <a:prstGeom prst="rect">
              <a:avLst/>
            </a:prstGeom>
            <a:noFill/>
          </p:spPr>
          <p:txBody>
            <a:bodyPr wrap="square" rtlCol="0">
              <a:spAutoFit/>
            </a:bodyPr>
            <a:lstStyle/>
            <a:p>
              <a:pPr algn="ctr"/>
              <a:r>
                <a:rPr lang="en-US" sz="800" dirty="0">
                  <a:solidFill>
                    <a:schemeClr val="bg1"/>
                  </a:solidFill>
                </a:rPr>
                <a:t>Photo Courtesy of CB&amp;I LLC</a:t>
              </a:r>
            </a:p>
          </p:txBody>
        </p:sp>
        <p:sp>
          <p:nvSpPr>
            <p:cNvPr id="10" name="TextBox 9"/>
            <p:cNvSpPr txBox="1"/>
            <p:nvPr/>
          </p:nvSpPr>
          <p:spPr>
            <a:xfrm>
              <a:off x="3274217" y="3270250"/>
              <a:ext cx="2837817" cy="215444"/>
            </a:xfrm>
            <a:prstGeom prst="rect">
              <a:avLst/>
            </a:prstGeom>
            <a:noFill/>
          </p:spPr>
          <p:txBody>
            <a:bodyPr wrap="square" rtlCol="0">
              <a:spAutoFit/>
            </a:bodyPr>
            <a:lstStyle/>
            <a:p>
              <a:pPr algn="ctr"/>
              <a:r>
                <a:rPr lang="en-US" sz="800" dirty="0">
                  <a:solidFill>
                    <a:schemeClr val="bg1"/>
                  </a:solidFill>
                </a:rPr>
                <a:t>Photo Courtesy of CB&amp;I LLC</a:t>
              </a:r>
            </a:p>
          </p:txBody>
        </p:sp>
        <p:sp>
          <p:nvSpPr>
            <p:cNvPr id="11" name="TextBox 10"/>
            <p:cNvSpPr txBox="1"/>
            <p:nvPr/>
          </p:nvSpPr>
          <p:spPr>
            <a:xfrm>
              <a:off x="5605143" y="4050486"/>
              <a:ext cx="2837817" cy="215444"/>
            </a:xfrm>
            <a:prstGeom prst="rect">
              <a:avLst/>
            </a:prstGeom>
            <a:noFill/>
          </p:spPr>
          <p:txBody>
            <a:bodyPr wrap="square" rtlCol="0">
              <a:spAutoFit/>
            </a:bodyPr>
            <a:lstStyle/>
            <a:p>
              <a:pPr algn="ctr"/>
              <a:r>
                <a:rPr lang="en-US" sz="800" dirty="0">
                  <a:solidFill>
                    <a:schemeClr val="bg1"/>
                  </a:solidFill>
                </a:rPr>
                <a:t>Photo Courtesy of CB&amp;I LLC</a:t>
              </a:r>
            </a:p>
          </p:txBody>
        </p:sp>
      </p:gr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74</a:t>
            </a:fld>
            <a:endParaRPr lang="en-US" dirty="0"/>
          </a:p>
        </p:txBody>
      </p:sp>
    </p:spTree>
    <p:extLst>
      <p:ext uri="{BB962C8B-B14F-4D97-AF65-F5344CB8AC3E}">
        <p14:creationId xmlns:p14="http://schemas.microsoft.com/office/powerpoint/2010/main" val="269761489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Tanks and Vessels</a:t>
            </a:r>
          </a:p>
        </p:txBody>
      </p:sp>
      <p:sp>
        <p:nvSpPr>
          <p:cNvPr id="3" name="Content Placeholder 2"/>
          <p:cNvSpPr>
            <a:spLocks noGrp="1"/>
          </p:cNvSpPr>
          <p:nvPr>
            <p:ph sz="half" idx="1"/>
          </p:nvPr>
        </p:nvSpPr>
        <p:spPr>
          <a:xfrm>
            <a:off x="661988" y="1604962"/>
            <a:ext cx="3810000" cy="4582477"/>
          </a:xfrm>
        </p:spPr>
        <p:txBody>
          <a:bodyPr/>
          <a:lstStyle/>
          <a:p>
            <a:pPr lvl="1"/>
            <a:r>
              <a:rPr lang="en-US" sz="1800" b="1" dirty="0">
                <a:solidFill>
                  <a:schemeClr val="accent2"/>
                </a:solidFill>
              </a:rPr>
              <a:t>15.7.1 General </a:t>
            </a:r>
          </a:p>
          <a:p>
            <a:pPr lvl="1"/>
            <a:r>
              <a:rPr lang="en-US" sz="1800" b="1" dirty="0">
                <a:solidFill>
                  <a:schemeClr val="accent2"/>
                </a:solidFill>
              </a:rPr>
              <a:t>15.7.2 Design Basis</a:t>
            </a:r>
          </a:p>
          <a:p>
            <a:pPr lvl="1"/>
            <a:r>
              <a:rPr lang="en-US" sz="1800" b="1" dirty="0">
                <a:solidFill>
                  <a:schemeClr val="accent2"/>
                </a:solidFill>
              </a:rPr>
              <a:t>15.7.3 Strength and Ductility </a:t>
            </a:r>
          </a:p>
          <a:p>
            <a:pPr lvl="1"/>
            <a:r>
              <a:rPr lang="en-US" sz="1800" b="1" dirty="0">
                <a:solidFill>
                  <a:schemeClr val="accent2"/>
                </a:solidFill>
              </a:rPr>
              <a:t>15.7.4 Flexibility of Piping Attachments</a:t>
            </a:r>
          </a:p>
          <a:p>
            <a:pPr lvl="1"/>
            <a:r>
              <a:rPr lang="en-US" sz="1800" b="1" dirty="0">
                <a:solidFill>
                  <a:schemeClr val="accent2"/>
                </a:solidFill>
              </a:rPr>
              <a:t>15.7.5 Anchorage </a:t>
            </a:r>
          </a:p>
          <a:p>
            <a:pPr lvl="1"/>
            <a:r>
              <a:rPr lang="en-US" sz="1800" b="1" dirty="0">
                <a:solidFill>
                  <a:schemeClr val="accent2"/>
                </a:solidFill>
              </a:rPr>
              <a:t>15.7.6 Ground-Supported Storage Tanks for Liquids</a:t>
            </a:r>
          </a:p>
          <a:p>
            <a:pPr lvl="1"/>
            <a:r>
              <a:rPr lang="en-US" sz="1800" dirty="0"/>
              <a:t>15.7.7 Water Storage and Water Treatment Tanks and Vessels</a:t>
            </a:r>
          </a:p>
          <a:p>
            <a:pPr lvl="1"/>
            <a:r>
              <a:rPr lang="en-US" sz="1800" dirty="0"/>
              <a:t>15.7.8 Petrochemical and Industrial Tanks and Vessels Storing Liquids</a:t>
            </a:r>
          </a:p>
          <a:p>
            <a:pPr lvl="1"/>
            <a:endParaRPr lang="en-US" sz="1800" dirty="0"/>
          </a:p>
          <a:p>
            <a:endParaRPr lang="en-US" dirty="0"/>
          </a:p>
        </p:txBody>
      </p:sp>
      <p:sp>
        <p:nvSpPr>
          <p:cNvPr id="4" name="Content Placeholder 3"/>
          <p:cNvSpPr>
            <a:spLocks noGrp="1"/>
          </p:cNvSpPr>
          <p:nvPr>
            <p:ph sz="half" idx="2"/>
          </p:nvPr>
        </p:nvSpPr>
        <p:spPr>
          <a:xfrm>
            <a:off x="4624388" y="1604962"/>
            <a:ext cx="3810000" cy="4795837"/>
          </a:xfrm>
        </p:spPr>
        <p:txBody>
          <a:bodyPr/>
          <a:lstStyle/>
          <a:p>
            <a:pPr lvl="1"/>
            <a:r>
              <a:rPr lang="en-US" sz="1800" dirty="0"/>
              <a:t>15.7.9 Ground-Supported Storage Tanks for Granular Materials</a:t>
            </a:r>
          </a:p>
          <a:p>
            <a:pPr lvl="1"/>
            <a:r>
              <a:rPr lang="en-US" sz="1800" b="1" dirty="0">
                <a:solidFill>
                  <a:schemeClr val="accent2"/>
                </a:solidFill>
              </a:rPr>
              <a:t>15.7.10 Elevated Tanks and Vessels for Liquids and Granular Materials</a:t>
            </a:r>
          </a:p>
          <a:p>
            <a:pPr lvl="1"/>
            <a:r>
              <a:rPr lang="en-US" sz="1800" dirty="0"/>
              <a:t>15.7.11 Boilers and Pressure Vessels</a:t>
            </a:r>
          </a:p>
          <a:p>
            <a:pPr lvl="1"/>
            <a:r>
              <a:rPr lang="en-US" sz="1800" dirty="0"/>
              <a:t>15.7.12 Liquid and Gas Spheres</a:t>
            </a:r>
          </a:p>
          <a:p>
            <a:pPr lvl="1"/>
            <a:r>
              <a:rPr lang="en-US" sz="1800" dirty="0"/>
              <a:t>15.7.13 Refrigerated Gas Liquid Storage Tanks and Vessels</a:t>
            </a:r>
          </a:p>
          <a:p>
            <a:pPr lvl="1"/>
            <a:r>
              <a:rPr lang="en-US" sz="1800" dirty="0"/>
              <a:t>15.7.14 Horizontal, Saddle-Supported Vessels for Liquid or Vapor Storage</a:t>
            </a:r>
          </a:p>
        </p:txBody>
      </p:sp>
      <p:sp>
        <p:nvSpPr>
          <p:cNvPr id="5" name="Footer Placeholder 4"/>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6" name="Slide Number Placeholder 5"/>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75</a:t>
            </a:fld>
            <a:endParaRPr lang="en-US" dirty="0"/>
          </a:p>
        </p:txBody>
      </p:sp>
    </p:spTree>
    <p:extLst>
      <p:ext uri="{BB962C8B-B14F-4D97-AF65-F5344CB8AC3E}">
        <p14:creationId xmlns:p14="http://schemas.microsoft.com/office/powerpoint/2010/main" val="10914233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Tanks and Vessels</a:t>
            </a:r>
            <a:br>
              <a:rPr lang="en-US" dirty="0"/>
            </a:br>
            <a:r>
              <a:rPr lang="en-US" dirty="0"/>
              <a:t>Design Basis</a:t>
            </a:r>
          </a:p>
        </p:txBody>
      </p:sp>
      <p:sp>
        <p:nvSpPr>
          <p:cNvPr id="3" name="Content Placeholder 2"/>
          <p:cNvSpPr>
            <a:spLocks noGrp="1"/>
          </p:cNvSpPr>
          <p:nvPr>
            <p:ph idx="1"/>
          </p:nvPr>
        </p:nvSpPr>
        <p:spPr>
          <a:xfrm>
            <a:off x="661988" y="1604962"/>
            <a:ext cx="4184332" cy="4551998"/>
          </a:xfrm>
        </p:spPr>
        <p:txBody>
          <a:bodyPr/>
          <a:lstStyle/>
          <a:p>
            <a:pPr eaLnBrk="1" hangingPunct="1"/>
            <a:r>
              <a:rPr lang="en-US" altLang="en-US" dirty="0"/>
              <a:t>Seismic loads in liquid tanks are made up of three components:</a:t>
            </a:r>
          </a:p>
          <a:p>
            <a:pPr lvl="1" eaLnBrk="1" hangingPunct="1"/>
            <a:r>
              <a:rPr lang="en-US" altLang="en-US" dirty="0"/>
              <a:t>impulsive (rigid mass of the tank shell, roof, and part of the product)</a:t>
            </a:r>
          </a:p>
          <a:p>
            <a:pPr lvl="1" eaLnBrk="1" hangingPunct="1"/>
            <a:r>
              <a:rPr lang="en-US" altLang="en-US" dirty="0"/>
              <a:t>convective (sloshing mass of the liquid)</a:t>
            </a:r>
          </a:p>
          <a:p>
            <a:pPr lvl="1" eaLnBrk="1" hangingPunct="1"/>
            <a:r>
              <a:rPr lang="en-US" altLang="en-US" dirty="0"/>
              <a:t>vertical</a:t>
            </a:r>
          </a:p>
          <a:p>
            <a:endParaRPr lang="en-US" dirty="0"/>
          </a:p>
        </p:txBody>
      </p:sp>
      <p:pic>
        <p:nvPicPr>
          <p:cNvPr id="2050" name="Picture 2" descr="The figure to the right is a generalized tank model including the impulsive and convective masses.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8915" y="1529238"/>
            <a:ext cx="4282659" cy="23264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76</a:t>
            </a:fld>
            <a:endParaRPr lang="en-US" dirty="0"/>
          </a:p>
        </p:txBody>
      </p:sp>
    </p:spTree>
    <p:extLst>
      <p:ext uri="{BB962C8B-B14F-4D97-AF65-F5344CB8AC3E}">
        <p14:creationId xmlns:p14="http://schemas.microsoft.com/office/powerpoint/2010/main" val="317126581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Tanks and Vessels</a:t>
            </a:r>
            <a:br>
              <a:rPr lang="en-US" dirty="0"/>
            </a:br>
            <a:r>
              <a:rPr lang="en-US" dirty="0"/>
              <a:t>Design Basis</a:t>
            </a:r>
          </a:p>
        </p:txBody>
      </p:sp>
      <p:sp>
        <p:nvSpPr>
          <p:cNvPr id="3" name="Content Placeholder 2"/>
          <p:cNvSpPr>
            <a:spLocks noGrp="1"/>
          </p:cNvSpPr>
          <p:nvPr>
            <p:ph idx="1"/>
          </p:nvPr>
        </p:nvSpPr>
        <p:spPr>
          <a:xfrm>
            <a:off x="661988" y="1604962"/>
            <a:ext cx="7772400" cy="4536757"/>
          </a:xfrm>
        </p:spPr>
        <p:txBody>
          <a:bodyPr/>
          <a:lstStyle/>
          <a:p>
            <a:r>
              <a:rPr lang="en-US" dirty="0"/>
              <a:t>Convective (sloshing) forces to be evaluated at 0.5% damping at convective period </a:t>
            </a:r>
            <a:r>
              <a:rPr lang="en-US" i="1" dirty="0"/>
              <a:t>T</a:t>
            </a:r>
            <a:r>
              <a:rPr lang="en-US" baseline="-25000" dirty="0"/>
              <a:t>c</a:t>
            </a:r>
            <a:r>
              <a:rPr lang="en-US" dirty="0"/>
              <a:t>.</a:t>
            </a:r>
          </a:p>
          <a:p>
            <a:pPr lvl="1"/>
            <a:r>
              <a:rPr lang="en-US" dirty="0"/>
              <a:t>1.5 is used to convert 5% damping to 0.5% damping</a:t>
            </a:r>
          </a:p>
          <a:p>
            <a:r>
              <a:rPr lang="en-US" dirty="0"/>
              <a:t>Impulsive and convective components to be combined by direct sum or SRSS.</a:t>
            </a:r>
          </a:p>
          <a:p>
            <a:r>
              <a:rPr lang="en-US" dirty="0"/>
              <a:t>Vertical earthquake forces must be considered (hydrodynamic hoop forces and vertical inertia forces).</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77</a:t>
            </a:fld>
            <a:endParaRPr lang="en-US" dirty="0"/>
          </a:p>
        </p:txBody>
      </p:sp>
    </p:spTree>
    <p:extLst>
      <p:ext uri="{BB962C8B-B14F-4D97-AF65-F5344CB8AC3E}">
        <p14:creationId xmlns:p14="http://schemas.microsoft.com/office/powerpoint/2010/main" val="188759394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Tanks and Vessels</a:t>
            </a:r>
            <a:br>
              <a:rPr lang="en-US" dirty="0"/>
            </a:br>
            <a:r>
              <a:rPr lang="en-US" dirty="0"/>
              <a:t>Strength and Ductility</a:t>
            </a:r>
          </a:p>
        </p:txBody>
      </p:sp>
      <p:sp>
        <p:nvSpPr>
          <p:cNvPr id="3" name="Content Placeholder 2"/>
          <p:cNvSpPr>
            <a:spLocks noGrp="1"/>
          </p:cNvSpPr>
          <p:nvPr>
            <p:ph idx="1"/>
          </p:nvPr>
        </p:nvSpPr>
        <p:spPr>
          <a:xfrm>
            <a:off x="661988" y="1604962"/>
            <a:ext cx="7772400" cy="4536757"/>
          </a:xfrm>
        </p:spPr>
        <p:txBody>
          <a:bodyPr/>
          <a:lstStyle/>
          <a:p>
            <a:r>
              <a:rPr lang="en-US" dirty="0"/>
              <a:t>Connection of the anchors to tank to develop the lesser of the strength of the anchor or Ω</a:t>
            </a:r>
            <a:r>
              <a:rPr lang="en-US" baseline="-25000" dirty="0"/>
              <a:t>0</a:t>
            </a:r>
            <a:r>
              <a:rPr lang="en-US" dirty="0"/>
              <a:t> times the calculated anchor force.</a:t>
            </a:r>
          </a:p>
          <a:p>
            <a:r>
              <a:rPr lang="en-US" dirty="0"/>
              <a:t>Penetrations, manholes, and openings in shell must maintain the strength and stability of the shell.</a:t>
            </a:r>
          </a:p>
          <a:p>
            <a:r>
              <a:rPr lang="en-US" dirty="0"/>
              <a:t>Support towers using tension-only bracing shall be designed such that the full cross section of the tension element can yield during overload conditions</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78</a:t>
            </a:fld>
            <a:endParaRPr lang="en-US" dirty="0"/>
          </a:p>
        </p:txBody>
      </p:sp>
    </p:spTree>
    <p:extLst>
      <p:ext uri="{BB962C8B-B14F-4D97-AF65-F5344CB8AC3E}">
        <p14:creationId xmlns:p14="http://schemas.microsoft.com/office/powerpoint/2010/main" val="68331428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Tanks and Vessels</a:t>
            </a:r>
            <a:br>
              <a:rPr lang="en-US" dirty="0"/>
            </a:br>
            <a:r>
              <a:rPr lang="en-US" dirty="0"/>
              <a:t>Strength and Ductility</a:t>
            </a:r>
          </a:p>
        </p:txBody>
      </p:sp>
      <p:sp>
        <p:nvSpPr>
          <p:cNvPr id="3" name="Content Placeholder 2"/>
          <p:cNvSpPr>
            <a:spLocks noGrp="1"/>
          </p:cNvSpPr>
          <p:nvPr>
            <p:ph idx="1"/>
          </p:nvPr>
        </p:nvSpPr>
        <p:spPr>
          <a:xfrm>
            <a:off x="661988" y="1604962"/>
            <a:ext cx="8222932" cy="4536757"/>
          </a:xfrm>
        </p:spPr>
        <p:txBody>
          <a:bodyPr/>
          <a:lstStyle/>
          <a:p>
            <a:r>
              <a:rPr lang="en-US" dirty="0"/>
              <a:t>There are 4 special considerations for tanks and vessels that will be discussed in the following slides:</a:t>
            </a:r>
          </a:p>
          <a:p>
            <a:pPr lvl="1"/>
            <a:r>
              <a:rPr lang="en-US" dirty="0"/>
              <a:t>The importance of providing piping flexibility (15.7.4).</a:t>
            </a:r>
          </a:p>
          <a:p>
            <a:pPr lvl="1"/>
            <a:r>
              <a:rPr lang="en-US" dirty="0"/>
              <a:t>The importance of anchor rod stretch (15.7.5).</a:t>
            </a:r>
          </a:p>
          <a:p>
            <a:pPr lvl="1"/>
            <a:r>
              <a:rPr lang="en-US" dirty="0"/>
              <a:t>The importance of providing seismic freeboard (15.7.6.1.2).</a:t>
            </a:r>
          </a:p>
          <a:p>
            <a:pPr lvl="1"/>
            <a:r>
              <a:rPr lang="en-US" dirty="0"/>
              <a:t>Special design requirements for vessel support skirts.</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79</a:t>
            </a:fld>
            <a:endParaRPr lang="en-US" dirty="0"/>
          </a:p>
        </p:txBody>
      </p:sp>
    </p:spTree>
    <p:extLst>
      <p:ext uri="{BB962C8B-B14F-4D97-AF65-F5344CB8AC3E}">
        <p14:creationId xmlns:p14="http://schemas.microsoft.com/office/powerpoint/2010/main" val="14416393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Nonbuilding Structures (NBS)?</a:t>
            </a:r>
          </a:p>
        </p:txBody>
      </p:sp>
      <p:grpSp>
        <p:nvGrpSpPr>
          <p:cNvPr id="5" name="Group 4" descr="Slide 8 shows photographs of a nonbuilding structure similar to a building and a nonbuilding structure not similar to a building.  The photograph of the left is a pipe rack and represents a nonbuilding structure similar to a building"/>
          <p:cNvGrpSpPr/>
          <p:nvPr/>
        </p:nvGrpSpPr>
        <p:grpSpPr>
          <a:xfrm>
            <a:off x="304801" y="1447800"/>
            <a:ext cx="3962399" cy="4533468"/>
            <a:chOff x="304801" y="1447800"/>
            <a:chExt cx="3962399" cy="4533468"/>
          </a:xfrm>
        </p:grpSpPr>
        <p:pic>
          <p:nvPicPr>
            <p:cNvPr id="7" name="Picture 2" descr="Slide 8 shows photographs of a nonbuilding structure similar to a building and a nonbuilding structure not similar to a building.  The photograph of the left is a pipe rack and represents a nonbuilding structure similar to a building."/>
            <p:cNvPicPr>
              <a:picLocks noChangeAspect="1" noChangeArrowheads="1"/>
            </p:cNvPicPr>
            <p:nvPr/>
          </p:nvPicPr>
          <p:blipFill>
            <a:blip r:embed="rId3"/>
            <a:srcRect/>
            <a:stretch>
              <a:fillRect/>
            </a:stretch>
          </p:blipFill>
          <p:spPr bwMode="auto">
            <a:xfrm>
              <a:off x="304801" y="2751542"/>
              <a:ext cx="3962399" cy="3229726"/>
            </a:xfrm>
            <a:prstGeom prst="rect">
              <a:avLst/>
            </a:prstGeom>
            <a:noFill/>
            <a:ln w="9525">
              <a:noFill/>
              <a:miter lim="800000"/>
              <a:headEnd/>
              <a:tailEnd/>
            </a:ln>
            <a:effectLst/>
          </p:spPr>
        </p:pic>
        <p:sp>
          <p:nvSpPr>
            <p:cNvPr id="9" name="Rectangle 3"/>
            <p:cNvSpPr txBox="1">
              <a:spLocks noChangeArrowheads="1"/>
            </p:cNvSpPr>
            <p:nvPr/>
          </p:nvSpPr>
          <p:spPr bwMode="auto">
            <a:xfrm>
              <a:off x="304801" y="1447800"/>
              <a:ext cx="3962399" cy="1303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685800" lvl="1" indent="-457200">
                <a:buFont typeface="Arial" panose="020B0604020202020204" pitchFamily="34" charset="0"/>
                <a:buChar char="•"/>
              </a:pPr>
              <a:r>
                <a:rPr lang="en-US" kern="0" dirty="0">
                  <a:solidFill>
                    <a:schemeClr val="tx2"/>
                  </a:solidFill>
                </a:rPr>
                <a:t>NBS Similar to Building</a:t>
              </a:r>
              <a:endParaRPr lang="en-US" kern="0" dirty="0"/>
            </a:p>
          </p:txBody>
        </p:sp>
      </p:grpSp>
      <p:grpSp>
        <p:nvGrpSpPr>
          <p:cNvPr id="3" name="Group 2" descr="Slide 8 shows photographs of a nonbuilding structure similar to a building and a nonbuilding structure not similar to a building.  The photograph on the right is an elevated water tank and represents a nonbuilding structure not similar to a building.&#10;"/>
          <p:cNvGrpSpPr/>
          <p:nvPr/>
        </p:nvGrpSpPr>
        <p:grpSpPr>
          <a:xfrm>
            <a:off x="5105400" y="1447800"/>
            <a:ext cx="3733800" cy="5181600"/>
            <a:chOff x="5105400" y="1447800"/>
            <a:chExt cx="3733800" cy="5181600"/>
          </a:xfrm>
        </p:grpSpPr>
        <p:pic>
          <p:nvPicPr>
            <p:cNvPr id="8" name="Picture 7" descr="Fig_C15_7_2.jpg"/>
            <p:cNvPicPr/>
            <p:nvPr/>
          </p:nvPicPr>
          <p:blipFill>
            <a:blip r:embed="rId4"/>
            <a:srcRect/>
            <a:stretch>
              <a:fillRect/>
            </a:stretch>
          </p:blipFill>
          <p:spPr bwMode="auto">
            <a:xfrm>
              <a:off x="6096000" y="2751542"/>
              <a:ext cx="2085975" cy="3229726"/>
            </a:xfrm>
            <a:prstGeom prst="rect">
              <a:avLst/>
            </a:prstGeom>
            <a:noFill/>
            <a:ln w="9525">
              <a:noFill/>
              <a:miter lim="800000"/>
              <a:headEnd/>
              <a:tailEnd/>
            </a:ln>
          </p:spPr>
        </p:pic>
        <p:sp>
          <p:nvSpPr>
            <p:cNvPr id="10" name="Rectangle 3" descr="The photograph on the right is an elevated water tank and represents a nonbuilding structure not similar to a building."/>
            <p:cNvSpPr txBox="1">
              <a:spLocks noChangeArrowheads="1"/>
            </p:cNvSpPr>
            <p:nvPr/>
          </p:nvSpPr>
          <p:spPr bwMode="auto">
            <a:xfrm>
              <a:off x="5105400" y="1447800"/>
              <a:ext cx="3733800" cy="518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685800" marR="0" lvl="1" indent="-457200" algn="l" defTabSz="914400" rtl="0" eaLnBrk="0" fontAlgn="base" latinLnBrk="0" hangingPunct="0">
                <a:lnSpc>
                  <a:spcPct val="100000"/>
                </a:lnSpc>
                <a:spcBef>
                  <a:spcPts val="600"/>
                </a:spcBef>
                <a:spcAft>
                  <a:spcPct val="0"/>
                </a:spcAft>
                <a:buSzPct val="100000"/>
                <a:buFont typeface="Arial" panose="020B0604020202020204" pitchFamily="34" charset="0"/>
                <a:buChar char="•"/>
                <a:tabLst/>
                <a:defRPr/>
              </a:pPr>
              <a:r>
                <a:rPr lang="en-US" sz="2800" kern="0" dirty="0">
                  <a:solidFill>
                    <a:schemeClr val="tx2"/>
                  </a:solidFill>
                  <a:latin typeface="+mn-lt"/>
                </a:rPr>
                <a:t>NBS Not Similar to Building</a:t>
              </a:r>
            </a:p>
          </p:txBody>
        </p:sp>
      </p:gr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8</a:t>
            </a:fld>
            <a:endParaRPr lang="en-US" dirty="0"/>
          </a:p>
        </p:txBody>
      </p:sp>
    </p:spTree>
    <p:extLst>
      <p:ext uri="{BB962C8B-B14F-4D97-AF65-F5344CB8AC3E}">
        <p14:creationId xmlns:p14="http://schemas.microsoft.com/office/powerpoint/2010/main" val="231702703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Tanks and Vessels</a:t>
            </a:r>
            <a:br>
              <a:rPr lang="en-US" dirty="0"/>
            </a:br>
            <a:r>
              <a:rPr lang="en-US" dirty="0"/>
              <a:t>Flexibility of Piping Attachments</a:t>
            </a:r>
          </a:p>
        </p:txBody>
      </p:sp>
      <p:pic>
        <p:nvPicPr>
          <p:cNvPr id="3074" name="Picture 2" descr="Slide 80 reproduces ASCE 7-16 Table 15.7-1 (Minimum Design Displacements for Piping Attachments)&#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488" y="1577340"/>
            <a:ext cx="8963025" cy="419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80</a:t>
            </a:fld>
            <a:endParaRPr lang="en-US" dirty="0"/>
          </a:p>
        </p:txBody>
      </p:sp>
    </p:spTree>
    <p:extLst>
      <p:ext uri="{BB962C8B-B14F-4D97-AF65-F5344CB8AC3E}">
        <p14:creationId xmlns:p14="http://schemas.microsoft.com/office/powerpoint/2010/main" val="376518451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Tanks and Vessels</a:t>
            </a:r>
            <a:br>
              <a:rPr lang="en-US" dirty="0"/>
            </a:br>
            <a:r>
              <a:rPr lang="en-US" dirty="0"/>
              <a:t>Flexibility of Piping Attachments</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81</a:t>
            </a:fld>
            <a:endParaRPr lang="en-US" dirty="0"/>
          </a:p>
        </p:txBody>
      </p:sp>
      <p:grpSp>
        <p:nvGrpSpPr>
          <p:cNvPr id="3" name="Group 2" descr="Slide 81 shows examples of piping flexibility.  The photograph on the left shows a proper flexible detail.  The photograph on the right shows a detail with no flexibility.&#10;"/>
          <p:cNvGrpSpPr/>
          <p:nvPr/>
        </p:nvGrpSpPr>
        <p:grpSpPr>
          <a:xfrm>
            <a:off x="555625" y="1957705"/>
            <a:ext cx="7602538" cy="3358979"/>
            <a:chOff x="555625" y="1957705"/>
            <a:chExt cx="7602538" cy="3358979"/>
          </a:xfrm>
        </p:grpSpPr>
        <p:pic>
          <p:nvPicPr>
            <p:cNvPr id="5" name="Picture 4" descr="Tank-044"/>
            <p:cNvPicPr>
              <a:picLocks noChangeAspect="1" noChangeArrowheads="1"/>
            </p:cNvPicPr>
            <p:nvPr/>
          </p:nvPicPr>
          <p:blipFill>
            <a:blip r:embed="rId3"/>
            <a:srcRect/>
            <a:stretch>
              <a:fillRect/>
            </a:stretch>
          </p:blipFill>
          <p:spPr bwMode="auto">
            <a:xfrm>
              <a:off x="555625" y="1957705"/>
              <a:ext cx="3635375" cy="2540000"/>
            </a:xfrm>
            <a:prstGeom prst="rect">
              <a:avLst/>
            </a:prstGeom>
            <a:noFill/>
          </p:spPr>
        </p:pic>
        <p:pic>
          <p:nvPicPr>
            <p:cNvPr id="6" name="Picture 5" descr="Tank-039"/>
            <p:cNvPicPr>
              <a:picLocks noChangeAspect="1" noChangeArrowheads="1"/>
            </p:cNvPicPr>
            <p:nvPr/>
          </p:nvPicPr>
          <p:blipFill>
            <a:blip r:embed="rId4"/>
            <a:srcRect/>
            <a:stretch>
              <a:fillRect/>
            </a:stretch>
          </p:blipFill>
          <p:spPr bwMode="auto">
            <a:xfrm>
              <a:off x="4419600" y="1957705"/>
              <a:ext cx="3738563" cy="2603500"/>
            </a:xfrm>
            <a:prstGeom prst="rect">
              <a:avLst/>
            </a:prstGeom>
            <a:noFill/>
          </p:spPr>
        </p:pic>
        <p:sp>
          <p:nvSpPr>
            <p:cNvPr id="8" name="Text Box 6"/>
            <p:cNvSpPr txBox="1">
              <a:spLocks noChangeArrowheads="1"/>
            </p:cNvSpPr>
            <p:nvPr/>
          </p:nvSpPr>
          <p:spPr bwMode="auto">
            <a:xfrm>
              <a:off x="658812" y="4859484"/>
              <a:ext cx="3429000" cy="457200"/>
            </a:xfrm>
            <a:prstGeom prst="rect">
              <a:avLst/>
            </a:prstGeom>
            <a:noFill/>
            <a:ln w="9525">
              <a:noFill/>
              <a:miter lim="800000"/>
              <a:headEnd/>
              <a:tailEnd/>
            </a:ln>
            <a:effectLst/>
          </p:spPr>
          <p:txBody>
            <a:bodyPr>
              <a:spAutoFit/>
            </a:bodyPr>
            <a:lstStyle/>
            <a:p>
              <a:pPr algn="ctr">
                <a:spcBef>
                  <a:spcPct val="50000"/>
                </a:spcBef>
              </a:pPr>
              <a:r>
                <a:rPr lang="en-US" sz="2400" b="1" dirty="0">
                  <a:latin typeface="Arial" pitchFamily="34" charset="0"/>
                </a:rPr>
                <a:t>Flexibility Provided </a:t>
              </a:r>
            </a:p>
          </p:txBody>
        </p:sp>
        <p:sp>
          <p:nvSpPr>
            <p:cNvPr id="9" name="Rectangle 7"/>
            <p:cNvSpPr>
              <a:spLocks noChangeArrowheads="1"/>
            </p:cNvSpPr>
            <p:nvPr/>
          </p:nvSpPr>
          <p:spPr bwMode="auto">
            <a:xfrm>
              <a:off x="4472539" y="4855019"/>
              <a:ext cx="3685624" cy="461665"/>
            </a:xfrm>
            <a:prstGeom prst="rect">
              <a:avLst/>
            </a:prstGeom>
            <a:noFill/>
            <a:ln w="9525">
              <a:noFill/>
              <a:miter lim="800000"/>
              <a:headEnd/>
              <a:tailEnd/>
            </a:ln>
            <a:effectLst/>
          </p:spPr>
          <p:txBody>
            <a:bodyPr wrap="none" anchor="ctr">
              <a:spAutoFit/>
            </a:bodyPr>
            <a:lstStyle/>
            <a:p>
              <a:pPr algn="ctr"/>
              <a:r>
                <a:rPr lang="en-US" sz="2400" b="1" dirty="0">
                  <a:latin typeface="Arial" pitchFamily="34" charset="0"/>
                </a:rPr>
                <a:t>Flexibility Not Provided</a:t>
              </a:r>
              <a:r>
                <a:rPr lang="en-US" dirty="0"/>
                <a:t> </a:t>
              </a:r>
            </a:p>
          </p:txBody>
        </p:sp>
        <p:sp>
          <p:nvSpPr>
            <p:cNvPr id="10" name="Rectangle 9"/>
            <p:cNvSpPr/>
            <p:nvPr/>
          </p:nvSpPr>
          <p:spPr>
            <a:xfrm>
              <a:off x="938306" y="4111507"/>
              <a:ext cx="2994212" cy="215444"/>
            </a:xfrm>
            <a:prstGeom prst="rect">
              <a:avLst/>
            </a:prstGeom>
          </p:spPr>
          <p:txBody>
            <a:bodyPr wrap="square">
              <a:spAutoFit/>
            </a:bodyPr>
            <a:lstStyle/>
            <a:p>
              <a:pPr algn="ctr"/>
              <a:r>
                <a:rPr lang="en-US" sz="800" dirty="0">
                  <a:solidFill>
                    <a:schemeClr val="bg1"/>
                  </a:solidFill>
                </a:rPr>
                <a:t>Courtesy of Paul B. Summers, P.E., S.E.</a:t>
              </a:r>
            </a:p>
          </p:txBody>
        </p:sp>
        <p:sp>
          <p:nvSpPr>
            <p:cNvPr id="11" name="Rectangle 10"/>
            <p:cNvSpPr/>
            <p:nvPr/>
          </p:nvSpPr>
          <p:spPr>
            <a:xfrm>
              <a:off x="4818245" y="4156330"/>
              <a:ext cx="2994212" cy="215444"/>
            </a:xfrm>
            <a:prstGeom prst="rect">
              <a:avLst/>
            </a:prstGeom>
          </p:spPr>
          <p:txBody>
            <a:bodyPr wrap="square">
              <a:spAutoFit/>
            </a:bodyPr>
            <a:lstStyle/>
            <a:p>
              <a:pPr algn="ctr"/>
              <a:r>
                <a:rPr lang="en-US" sz="800" dirty="0">
                  <a:solidFill>
                    <a:schemeClr val="bg1"/>
                  </a:solidFill>
                </a:rPr>
                <a:t>Courtesy of Paul B. Summers, P.E., S.E.</a:t>
              </a:r>
            </a:p>
          </p:txBody>
        </p:sp>
      </p:grpSp>
    </p:spTree>
    <p:extLst>
      <p:ext uri="{BB962C8B-B14F-4D97-AF65-F5344CB8AC3E}">
        <p14:creationId xmlns:p14="http://schemas.microsoft.com/office/powerpoint/2010/main" val="110931557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Tanks and Vessels</a:t>
            </a:r>
            <a:br>
              <a:rPr lang="en-US" dirty="0"/>
            </a:br>
            <a:r>
              <a:rPr lang="en-US" dirty="0"/>
              <a:t>Anchorage</a:t>
            </a:r>
          </a:p>
        </p:txBody>
      </p:sp>
      <p:sp>
        <p:nvSpPr>
          <p:cNvPr id="3" name="Content Placeholder 2"/>
          <p:cNvSpPr>
            <a:spLocks noGrp="1"/>
          </p:cNvSpPr>
          <p:nvPr>
            <p:ph idx="1"/>
          </p:nvPr>
        </p:nvSpPr>
        <p:spPr>
          <a:xfrm>
            <a:off x="661988" y="1604962"/>
            <a:ext cx="4661126" cy="4536757"/>
          </a:xfrm>
        </p:spPr>
        <p:txBody>
          <a:bodyPr/>
          <a:lstStyle/>
          <a:p>
            <a:r>
              <a:rPr lang="en-US" dirty="0"/>
              <a:t>Many nonbuilding structures rely on the ductile behavior of anchor bolts to justify the R value assigned to the structure.</a:t>
            </a:r>
          </a:p>
          <a:p>
            <a:r>
              <a:rPr lang="en-US" dirty="0"/>
              <a:t>Anchor bolts used for tanks and vessels must stretch under seismic loads to provide the required ductility.</a:t>
            </a:r>
          </a:p>
        </p:txBody>
      </p:sp>
      <p:grpSp>
        <p:nvGrpSpPr>
          <p:cNvPr id="5" name="Group 4" descr="The photograph on the right shows a stretched anchor bolt on a steel stack after the February 27, 2010 Chile Earthquake.  The steel stack was otherwise undamaged."/>
          <p:cNvGrpSpPr/>
          <p:nvPr/>
        </p:nvGrpSpPr>
        <p:grpSpPr>
          <a:xfrm>
            <a:off x="5486400" y="1377383"/>
            <a:ext cx="3429001" cy="4982823"/>
            <a:chOff x="5486400" y="1377383"/>
            <a:chExt cx="3429001" cy="4982823"/>
          </a:xfrm>
        </p:grpSpPr>
        <p:pic>
          <p:nvPicPr>
            <p:cNvPr id="6" name="Picture 6" descr="DSC00104.JPG"/>
            <p:cNvPicPr>
              <a:picLocks noChangeAspect="1"/>
            </p:cNvPicPr>
            <p:nvPr/>
          </p:nvPicPr>
          <p:blipFill>
            <a:blip r:embed="rId3"/>
            <a:srcRect/>
            <a:stretch>
              <a:fillRect/>
            </a:stretch>
          </p:blipFill>
          <p:spPr bwMode="auto">
            <a:xfrm>
              <a:off x="5486400" y="1948543"/>
              <a:ext cx="2686050" cy="3581400"/>
            </a:xfrm>
            <a:prstGeom prst="rect">
              <a:avLst/>
            </a:prstGeom>
            <a:noFill/>
            <a:ln w="9525">
              <a:noFill/>
              <a:miter lim="800000"/>
              <a:headEnd/>
              <a:tailEnd/>
            </a:ln>
          </p:spPr>
        </p:pic>
        <p:sp>
          <p:nvSpPr>
            <p:cNvPr id="8" name="TextBox 7"/>
            <p:cNvSpPr txBox="1">
              <a:spLocks noChangeArrowheads="1"/>
            </p:cNvSpPr>
            <p:nvPr/>
          </p:nvSpPr>
          <p:spPr bwMode="auto">
            <a:xfrm>
              <a:off x="5505450" y="5529943"/>
              <a:ext cx="2667000" cy="830263"/>
            </a:xfrm>
            <a:prstGeom prst="rect">
              <a:avLst/>
            </a:prstGeom>
            <a:noFill/>
            <a:ln w="9525">
              <a:noFill/>
              <a:miter lim="800000"/>
              <a:headEnd/>
              <a:tailEnd/>
            </a:ln>
          </p:spPr>
          <p:txBody>
            <a:bodyPr>
              <a:spAutoFit/>
            </a:bodyPr>
            <a:lstStyle/>
            <a:p>
              <a:pPr algn="ctr"/>
              <a:r>
                <a:rPr lang="en-US" sz="1600" dirty="0"/>
                <a:t>Stretched Bolt on Stack</a:t>
              </a:r>
            </a:p>
            <a:p>
              <a:pPr algn="ctr"/>
              <a:r>
                <a:rPr lang="en-US" sz="1600" dirty="0"/>
                <a:t>February 27, 2010 Chile Earthquake</a:t>
              </a:r>
            </a:p>
          </p:txBody>
        </p:sp>
        <p:sp>
          <p:nvSpPr>
            <p:cNvPr id="9" name="TextBox 8"/>
            <p:cNvSpPr txBox="1">
              <a:spLocks noChangeArrowheads="1"/>
            </p:cNvSpPr>
            <p:nvPr/>
          </p:nvSpPr>
          <p:spPr bwMode="auto">
            <a:xfrm>
              <a:off x="7162801" y="1377383"/>
              <a:ext cx="1752600" cy="338138"/>
            </a:xfrm>
            <a:prstGeom prst="rect">
              <a:avLst/>
            </a:prstGeom>
            <a:noFill/>
            <a:ln w="9525">
              <a:noFill/>
              <a:miter lim="800000"/>
              <a:headEnd/>
              <a:tailEnd/>
            </a:ln>
          </p:spPr>
          <p:txBody>
            <a:bodyPr>
              <a:spAutoFit/>
            </a:bodyPr>
            <a:lstStyle/>
            <a:p>
              <a:pPr algn="ctr"/>
              <a:r>
                <a:rPr lang="en-US" sz="1600" dirty="0"/>
                <a:t>Added Washers</a:t>
              </a:r>
            </a:p>
          </p:txBody>
        </p:sp>
        <p:cxnSp>
          <p:nvCxnSpPr>
            <p:cNvPr id="10" name="Straight Arrow Connector 9"/>
            <p:cNvCxnSpPr/>
            <p:nvPr/>
          </p:nvCxnSpPr>
          <p:spPr>
            <a:xfrm rot="5400000">
              <a:off x="7046119" y="1837305"/>
              <a:ext cx="1109662" cy="8763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82</a:t>
            </a:fld>
            <a:endParaRPr lang="en-US" dirty="0"/>
          </a:p>
        </p:txBody>
      </p:sp>
    </p:spTree>
    <p:extLst>
      <p:ext uri="{BB962C8B-B14F-4D97-AF65-F5344CB8AC3E}">
        <p14:creationId xmlns:p14="http://schemas.microsoft.com/office/powerpoint/2010/main" val="9426945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Tanks and Vessels</a:t>
            </a:r>
            <a:br>
              <a:rPr lang="en-US" dirty="0"/>
            </a:br>
            <a:r>
              <a:rPr lang="en-US" dirty="0"/>
              <a:t>Anchorage</a:t>
            </a:r>
          </a:p>
        </p:txBody>
      </p:sp>
      <p:sp>
        <p:nvSpPr>
          <p:cNvPr id="3" name="Content Placeholder 2"/>
          <p:cNvSpPr>
            <a:spLocks noGrp="1"/>
          </p:cNvSpPr>
          <p:nvPr>
            <p:ph idx="1"/>
          </p:nvPr>
        </p:nvSpPr>
        <p:spPr>
          <a:xfrm>
            <a:off x="661988" y="1604962"/>
            <a:ext cx="8146732" cy="4536757"/>
          </a:xfrm>
        </p:spPr>
        <p:txBody>
          <a:bodyPr/>
          <a:lstStyle/>
          <a:p>
            <a:pPr marL="457200" lvl="2">
              <a:spcBef>
                <a:spcPts val="600"/>
              </a:spcBef>
            </a:pPr>
            <a:r>
              <a:rPr lang="en-US" dirty="0"/>
              <a:t>Section 15.7.5 requires anchor bolt embedment design to meet ACI 318-14 Chapter 17. </a:t>
            </a:r>
          </a:p>
          <a:p>
            <a:pPr marL="457200" lvl="2">
              <a:spcBef>
                <a:spcPts val="600"/>
              </a:spcBef>
            </a:pPr>
            <a:r>
              <a:rPr lang="en-US" dirty="0"/>
              <a:t>Section 15.7.5 requires anchorage to meet the requirements of Section 15.4.9.</a:t>
            </a:r>
          </a:p>
          <a:p>
            <a:pPr marL="457200" lvl="2">
              <a:spcBef>
                <a:spcPts val="600"/>
              </a:spcBef>
            </a:pPr>
            <a:r>
              <a:rPr lang="en-US" dirty="0"/>
              <a:t>Anchor embedment into the concrete must be designed to develop the steel strength of the anchor in tension (ACI 318 Eq. 17.4.1.2).  </a:t>
            </a:r>
          </a:p>
          <a:p>
            <a:pPr marL="457200" lvl="2">
              <a:spcBef>
                <a:spcPts val="600"/>
              </a:spcBef>
            </a:pPr>
            <a:r>
              <a:rPr lang="en-US" dirty="0"/>
              <a:t>The anchor must have a minimum gauge length of eight diameters</a:t>
            </a:r>
            <a:r>
              <a:rPr lang="en-US" sz="2400" dirty="0"/>
              <a:t>.</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83</a:t>
            </a:fld>
            <a:endParaRPr lang="en-US" dirty="0"/>
          </a:p>
        </p:txBody>
      </p:sp>
    </p:spTree>
    <p:extLst>
      <p:ext uri="{BB962C8B-B14F-4D97-AF65-F5344CB8AC3E}">
        <p14:creationId xmlns:p14="http://schemas.microsoft.com/office/powerpoint/2010/main" val="111977679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Tanks and Vessels</a:t>
            </a:r>
            <a:br>
              <a:rPr lang="en-US" dirty="0"/>
            </a:br>
            <a:r>
              <a:rPr lang="en-US" dirty="0"/>
              <a:t>Anchorage</a:t>
            </a:r>
          </a:p>
        </p:txBody>
      </p:sp>
      <p:sp>
        <p:nvSpPr>
          <p:cNvPr id="3" name="Content Placeholder 2"/>
          <p:cNvSpPr>
            <a:spLocks noGrp="1"/>
          </p:cNvSpPr>
          <p:nvPr>
            <p:ph idx="1"/>
          </p:nvPr>
        </p:nvSpPr>
        <p:spPr>
          <a:xfrm>
            <a:off x="661988" y="1604962"/>
            <a:ext cx="8146732" cy="4536757"/>
          </a:xfrm>
        </p:spPr>
        <p:txBody>
          <a:bodyPr/>
          <a:lstStyle/>
          <a:p>
            <a:pPr marL="457200" lvl="2">
              <a:spcBef>
                <a:spcPts val="600"/>
              </a:spcBef>
            </a:pPr>
            <a:r>
              <a:rPr lang="en-US" dirty="0"/>
              <a:t>The load combinations with overstrength of Section 12.4.3 are not to be used to size the anchor bolts for tanks, horizontal and vertical vessels.</a:t>
            </a:r>
          </a:p>
          <a:p>
            <a:pPr marL="457200" lvl="2">
              <a:spcBef>
                <a:spcPts val="600"/>
              </a:spcBef>
            </a:pPr>
            <a:r>
              <a:rPr lang="en-US" dirty="0"/>
              <a:t>Oversized anchors will not be able to stretch and therefore, not provide the required ductility.</a:t>
            </a:r>
          </a:p>
          <a:p>
            <a:pPr marL="457200" lvl="2">
              <a:spcBef>
                <a:spcPts val="600"/>
              </a:spcBef>
            </a:pPr>
            <a:r>
              <a:rPr lang="en-US" dirty="0"/>
              <a:t>These requirements only apply to structures located in SDC C, D, E, and F.  </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84</a:t>
            </a:fld>
            <a:endParaRPr lang="en-US" dirty="0"/>
          </a:p>
        </p:txBody>
      </p:sp>
    </p:spTree>
    <p:extLst>
      <p:ext uri="{BB962C8B-B14F-4D97-AF65-F5344CB8AC3E}">
        <p14:creationId xmlns:p14="http://schemas.microsoft.com/office/powerpoint/2010/main" val="352693904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Tanks and Vessels</a:t>
            </a:r>
            <a:br>
              <a:rPr lang="en-US" dirty="0"/>
            </a:br>
            <a:r>
              <a:rPr lang="en-US" dirty="0"/>
              <a:t>Anchorage</a:t>
            </a:r>
          </a:p>
        </p:txBody>
      </p:sp>
      <p:grpSp>
        <p:nvGrpSpPr>
          <p:cNvPr id="3" name="Group 2" descr="Slide 85 shows a sketch of a cast-in-place anchor with anchor reinforcement on the left and a sketch showing graphically the definition of bolt gauge length.&#10;&#10;These sketches show the end result of the previously discussed requirements concerning anchor rod embedment design.  Anchor reinforcement (left figure) will have to be provided in most cases around the anchor rod to develop the tensile capacity of the anchor rod. &#10;"/>
          <p:cNvGrpSpPr/>
          <p:nvPr/>
        </p:nvGrpSpPr>
        <p:grpSpPr>
          <a:xfrm>
            <a:off x="685800" y="1752600"/>
            <a:ext cx="7581900" cy="4229100"/>
            <a:chOff x="685800" y="1752600"/>
            <a:chExt cx="7581900" cy="4229100"/>
          </a:xfrm>
        </p:grpSpPr>
        <p:pic>
          <p:nvPicPr>
            <p:cNvPr id="6" name="Picture 1"/>
            <p:cNvPicPr>
              <a:picLocks noChangeAspect="1" noChangeArrowheads="1"/>
            </p:cNvPicPr>
            <p:nvPr/>
          </p:nvPicPr>
          <p:blipFill>
            <a:blip r:embed="rId4"/>
            <a:srcRect/>
            <a:stretch>
              <a:fillRect/>
            </a:stretch>
          </p:blipFill>
          <p:spPr bwMode="auto">
            <a:xfrm>
              <a:off x="685800" y="1752600"/>
              <a:ext cx="3475038" cy="3886200"/>
            </a:xfrm>
            <a:prstGeom prst="rect">
              <a:avLst/>
            </a:prstGeom>
            <a:noFill/>
            <a:ln w="9525">
              <a:noFill/>
              <a:miter lim="800000"/>
              <a:headEnd/>
              <a:tailEnd/>
            </a:ln>
          </p:spPr>
        </p:pic>
        <p:graphicFrame>
          <p:nvGraphicFramePr>
            <p:cNvPr id="5" name="Object 4"/>
            <p:cNvGraphicFramePr>
              <a:graphicFrameLocks noChangeAspect="1"/>
            </p:cNvGraphicFramePr>
            <p:nvPr>
              <p:extLst>
                <p:ext uri="{D42A27DB-BD31-4B8C-83A1-F6EECF244321}">
                  <p14:modId xmlns:p14="http://schemas.microsoft.com/office/powerpoint/2010/main" val="1496829223"/>
                </p:ext>
              </p:extLst>
            </p:nvPr>
          </p:nvGraphicFramePr>
          <p:xfrm>
            <a:off x="4953000" y="1752600"/>
            <a:ext cx="3314700" cy="4229100"/>
          </p:xfrm>
          <a:graphic>
            <a:graphicData uri="http://schemas.openxmlformats.org/presentationml/2006/ole">
              <mc:AlternateContent xmlns:mc="http://schemas.openxmlformats.org/markup-compatibility/2006">
                <mc:Choice xmlns:v="urn:schemas-microsoft-com:vml" Requires="v">
                  <p:oleObj spid="_x0000_s4130" name="Visio" r:id="rId5" imgW="5762006" imgH="7362063" progId="Visio.Drawing.11">
                    <p:embed/>
                  </p:oleObj>
                </mc:Choice>
                <mc:Fallback>
                  <p:oleObj name="Visio" r:id="rId5" imgW="5762006" imgH="7362063" progId="Visio.Drawing.11">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53000" y="1752600"/>
                          <a:ext cx="3314700" cy="422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85</a:t>
            </a:fld>
            <a:endParaRPr lang="en-US" dirty="0"/>
          </a:p>
        </p:txBody>
      </p:sp>
    </p:spTree>
    <p:extLst>
      <p:ext uri="{BB962C8B-B14F-4D97-AF65-F5344CB8AC3E}">
        <p14:creationId xmlns:p14="http://schemas.microsoft.com/office/powerpoint/2010/main" val="68951532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8340" y="193674"/>
            <a:ext cx="7772400" cy="1497965"/>
          </a:xfrm>
        </p:spPr>
        <p:txBody>
          <a:bodyPr/>
          <a:lstStyle/>
          <a:p>
            <a:r>
              <a:rPr lang="en-US" dirty="0"/>
              <a:t>Tanks and Vessels</a:t>
            </a:r>
            <a:br>
              <a:rPr lang="en-US" dirty="0"/>
            </a:br>
            <a:r>
              <a:rPr lang="en-US" dirty="0"/>
              <a:t>Ground-Supported Storage Tanks for Liquids</a:t>
            </a:r>
          </a:p>
        </p:txBody>
      </p:sp>
      <p:sp>
        <p:nvSpPr>
          <p:cNvPr id="3" name="Content Placeholder 2"/>
          <p:cNvSpPr>
            <a:spLocks noGrp="1"/>
          </p:cNvSpPr>
          <p:nvPr>
            <p:ph idx="1"/>
          </p:nvPr>
        </p:nvSpPr>
        <p:spPr>
          <a:xfrm>
            <a:off x="661988" y="1828800"/>
            <a:ext cx="7933372" cy="4312919"/>
          </a:xfrm>
        </p:spPr>
        <p:txBody>
          <a:bodyPr/>
          <a:lstStyle/>
          <a:p>
            <a:pPr>
              <a:buFont typeface="Wingdings" panose="05000000000000000000" pitchFamily="2" charset="2"/>
              <a:buChar char="§"/>
            </a:pPr>
            <a:r>
              <a:rPr lang="en-US" sz="2400" dirty="0"/>
              <a:t>Impact of the sloshing wave on the tank roof or forcing the floating roof into a fixed roof is a continuing source of seismic damage to ground supported storage tanks.</a:t>
            </a:r>
          </a:p>
          <a:p>
            <a:pPr>
              <a:buFont typeface="Wingdings" panose="05000000000000000000" pitchFamily="2" charset="2"/>
              <a:buChar char="§"/>
            </a:pPr>
            <a:r>
              <a:rPr lang="en-US" sz="2400" dirty="0"/>
              <a:t>Occasionally, external floating roofs are forced outside of the tank shell by the sloshing wave and end up landing on the shell or the seal catches the shell.</a:t>
            </a:r>
          </a:p>
          <a:p>
            <a:pPr>
              <a:buFont typeface="Wingdings" panose="05000000000000000000" pitchFamily="2" charset="2"/>
              <a:buChar char="§"/>
            </a:pPr>
            <a:r>
              <a:rPr lang="en-US" sz="2400" dirty="0"/>
              <a:t>Loss of a floating roof in any of these cases often results in a fire. </a:t>
            </a:r>
          </a:p>
          <a:p>
            <a:pPr>
              <a:buFont typeface="Wingdings" panose="05000000000000000000" pitchFamily="2" charset="2"/>
              <a:buChar char="§"/>
            </a:pPr>
            <a:r>
              <a:rPr lang="en-US" sz="2400" dirty="0"/>
              <a:t>This damage can be eliminated by providing sufficient seismic freeboard.</a:t>
            </a:r>
          </a:p>
          <a:p>
            <a:endParaRPr lang="en-US" dirty="0"/>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86</a:t>
            </a:fld>
            <a:endParaRPr lang="en-US" dirty="0"/>
          </a:p>
        </p:txBody>
      </p:sp>
    </p:spTree>
    <p:extLst>
      <p:ext uri="{BB962C8B-B14F-4D97-AF65-F5344CB8AC3E}">
        <p14:creationId xmlns:p14="http://schemas.microsoft.com/office/powerpoint/2010/main" val="240836856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688340" y="193674"/>
            <a:ext cx="7772400" cy="1497965"/>
          </a:xfrm>
        </p:spPr>
        <p:txBody>
          <a:bodyPr/>
          <a:lstStyle/>
          <a:p>
            <a:r>
              <a:rPr lang="en-US" dirty="0"/>
              <a:t>Tanks and Vessels</a:t>
            </a:r>
            <a:br>
              <a:rPr lang="en-US" dirty="0"/>
            </a:br>
            <a:r>
              <a:rPr lang="en-US" dirty="0"/>
              <a:t>Ground-Supported Storage Tanks for Liquids</a:t>
            </a:r>
          </a:p>
        </p:txBody>
      </p:sp>
      <p:graphicFrame>
        <p:nvGraphicFramePr>
          <p:cNvPr id="9" name="Table 8" descr="Slide 87 shows a reproduction of the ASCE 7-16 Table 15.7-3 for minimum required freeboard.  "/>
          <p:cNvGraphicFramePr>
            <a:graphicFrameLocks noGrp="1"/>
          </p:cNvGraphicFramePr>
          <p:nvPr>
            <p:extLst>
              <p:ext uri="{D42A27DB-BD31-4B8C-83A1-F6EECF244321}">
                <p14:modId xmlns:p14="http://schemas.microsoft.com/office/powerpoint/2010/main" val="20709754"/>
              </p:ext>
            </p:extLst>
          </p:nvPr>
        </p:nvGraphicFramePr>
        <p:xfrm>
          <a:off x="1083946" y="2108032"/>
          <a:ext cx="7376794" cy="2041364"/>
        </p:xfrm>
        <a:graphic>
          <a:graphicData uri="http://schemas.openxmlformats.org/drawingml/2006/table">
            <a:tbl>
              <a:tblPr>
                <a:tableStyleId>{5C22544A-7EE6-4342-B048-85BDC9FD1C3A}</a:tableStyleId>
              </a:tblPr>
              <a:tblGrid>
                <a:gridCol w="1843621">
                  <a:extLst>
                    <a:ext uri="{9D8B030D-6E8A-4147-A177-3AD203B41FA5}">
                      <a16:colId xmlns:a16="http://schemas.microsoft.com/office/drawing/2014/main" val="20000"/>
                    </a:ext>
                  </a:extLst>
                </a:gridCol>
                <a:gridCol w="1844391">
                  <a:extLst>
                    <a:ext uri="{9D8B030D-6E8A-4147-A177-3AD203B41FA5}">
                      <a16:colId xmlns:a16="http://schemas.microsoft.com/office/drawing/2014/main" val="20001"/>
                    </a:ext>
                  </a:extLst>
                </a:gridCol>
                <a:gridCol w="1844391">
                  <a:extLst>
                    <a:ext uri="{9D8B030D-6E8A-4147-A177-3AD203B41FA5}">
                      <a16:colId xmlns:a16="http://schemas.microsoft.com/office/drawing/2014/main" val="20002"/>
                    </a:ext>
                  </a:extLst>
                </a:gridCol>
                <a:gridCol w="1844391">
                  <a:extLst>
                    <a:ext uri="{9D8B030D-6E8A-4147-A177-3AD203B41FA5}">
                      <a16:colId xmlns:a16="http://schemas.microsoft.com/office/drawing/2014/main" val="20003"/>
                    </a:ext>
                  </a:extLst>
                </a:gridCol>
              </a:tblGrid>
              <a:tr h="543460">
                <a:tc gridSpan="4">
                  <a:txBody>
                    <a:bodyPr/>
                    <a:lstStyle/>
                    <a:p>
                      <a:pPr marL="0" marR="0" algn="ctr">
                        <a:lnSpc>
                          <a:spcPct val="150000"/>
                        </a:lnSpc>
                        <a:spcBef>
                          <a:spcPts val="1200"/>
                        </a:spcBef>
                        <a:spcAft>
                          <a:spcPts val="0"/>
                        </a:spcAft>
                      </a:pPr>
                      <a:r>
                        <a:rPr lang="en-US" sz="2000" u="none" dirty="0">
                          <a:effectLst/>
                        </a:rPr>
                        <a:t>TABLE 15.7-3 MINIMUM REQUIRED FREEBOARD</a:t>
                      </a:r>
                      <a:r>
                        <a:rPr lang="en-US" sz="2000" u="none" baseline="30000" dirty="0">
                          <a:effectLst/>
                        </a:rPr>
                        <a:t>a</a:t>
                      </a:r>
                      <a:endParaRPr lang="en-US" sz="2000" b="1" u="none" dirty="0">
                        <a:effectLst/>
                        <a:latin typeface="Times New Roman"/>
                        <a:ea typeface="Times New Roman"/>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74476">
                <a:tc>
                  <a:txBody>
                    <a:bodyPr/>
                    <a:lstStyle/>
                    <a:p>
                      <a:pPr marL="0" marR="0" algn="ctr">
                        <a:spcBef>
                          <a:spcPts val="0"/>
                        </a:spcBef>
                        <a:spcAft>
                          <a:spcPts val="0"/>
                        </a:spcAft>
                      </a:pPr>
                      <a:r>
                        <a:rPr lang="en-US" sz="2000" u="none" dirty="0">
                          <a:effectLst/>
                        </a:rPr>
                        <a:t>Value of S</a:t>
                      </a:r>
                      <a:r>
                        <a:rPr lang="en-US" sz="2000" u="none" baseline="-25000" dirty="0">
                          <a:effectLst/>
                        </a:rPr>
                        <a:t>DS</a:t>
                      </a:r>
                      <a:endParaRPr lang="en-US" sz="2000" i="1" u="none" dirty="0">
                        <a:effectLst/>
                        <a:latin typeface="Times New Roman"/>
                        <a:ea typeface="Times New Roman"/>
                      </a:endParaRPr>
                    </a:p>
                  </a:txBody>
                  <a:tcPr marL="68580" marR="68580" marT="0" marB="0"/>
                </a:tc>
                <a:tc gridSpan="3">
                  <a:txBody>
                    <a:bodyPr/>
                    <a:lstStyle/>
                    <a:p>
                      <a:pPr marL="0" marR="0" algn="ctr">
                        <a:spcBef>
                          <a:spcPts val="0"/>
                        </a:spcBef>
                        <a:spcAft>
                          <a:spcPts val="0"/>
                        </a:spcAft>
                      </a:pPr>
                      <a:r>
                        <a:rPr lang="en-US" sz="2000" u="none" dirty="0">
                          <a:effectLst/>
                        </a:rPr>
                        <a:t>Risk Category</a:t>
                      </a:r>
                      <a:endParaRPr lang="en-US" sz="2000" i="1" u="none" dirty="0">
                        <a:effectLst/>
                        <a:latin typeface="Times New Roman"/>
                        <a:ea typeface="Times New Roman"/>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374476">
                <a:tc>
                  <a:txBody>
                    <a:bodyPr/>
                    <a:lstStyle/>
                    <a:p>
                      <a:pPr marL="0" marR="0" algn="ctr">
                        <a:spcBef>
                          <a:spcPts val="0"/>
                        </a:spcBef>
                        <a:spcAft>
                          <a:spcPts val="0"/>
                        </a:spcAft>
                      </a:pPr>
                      <a:r>
                        <a:rPr lang="en-US" sz="2000" u="none" strike="noStrike" dirty="0">
                          <a:effectLst/>
                        </a:rPr>
                        <a:t> </a:t>
                      </a:r>
                      <a:endParaRPr lang="en-US" sz="2000" i="1" u="none"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2000" u="none" dirty="0">
                          <a:effectLst/>
                        </a:rPr>
                        <a:t>I or II</a:t>
                      </a:r>
                      <a:endParaRPr lang="en-US" sz="2000" i="1" u="none"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2000" u="none" dirty="0">
                          <a:effectLst/>
                        </a:rPr>
                        <a:t>III</a:t>
                      </a:r>
                      <a:endParaRPr lang="en-US" sz="2000" i="1" u="none"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2000" u="none" dirty="0">
                          <a:effectLst/>
                        </a:rPr>
                        <a:t>IV </a:t>
                      </a:r>
                      <a:endParaRPr lang="en-US" sz="2000" i="1" u="none" dirty="0">
                        <a:effectLst/>
                        <a:latin typeface="Times New Roman"/>
                        <a:ea typeface="Times New Roman"/>
                      </a:endParaRPr>
                    </a:p>
                  </a:txBody>
                  <a:tcPr marL="68580" marR="68580" marT="0" marB="0"/>
                </a:tc>
                <a:extLst>
                  <a:ext uri="{0D108BD9-81ED-4DB2-BD59-A6C34878D82A}">
                    <a16:rowId xmlns:a16="http://schemas.microsoft.com/office/drawing/2014/main" val="10002"/>
                  </a:ext>
                </a:extLst>
              </a:tr>
              <a:tr h="374476">
                <a:tc>
                  <a:txBody>
                    <a:bodyPr/>
                    <a:lstStyle/>
                    <a:p>
                      <a:pPr marL="0" marR="0" algn="ctr">
                        <a:spcBef>
                          <a:spcPts val="0"/>
                        </a:spcBef>
                        <a:spcAft>
                          <a:spcPts val="0"/>
                        </a:spcAft>
                      </a:pPr>
                      <a:r>
                        <a:rPr lang="en-US" sz="2000" u="none" dirty="0">
                          <a:effectLst/>
                        </a:rPr>
                        <a:t>S</a:t>
                      </a:r>
                      <a:r>
                        <a:rPr lang="en-US" sz="2000" u="none" baseline="-25000" dirty="0">
                          <a:effectLst/>
                        </a:rPr>
                        <a:t>DS</a:t>
                      </a:r>
                      <a:r>
                        <a:rPr lang="en-US" sz="2000" u="none" dirty="0">
                          <a:effectLst/>
                        </a:rPr>
                        <a:t> &lt; 0.33g</a:t>
                      </a:r>
                      <a:endParaRPr lang="en-US" sz="2000" u="none"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2000" u="none" dirty="0">
                          <a:effectLst/>
                        </a:rPr>
                        <a:t>Not Required</a:t>
                      </a:r>
                      <a:endParaRPr lang="en-US" sz="2000" u="none"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2000" u="none" dirty="0">
                          <a:effectLst/>
                        </a:rPr>
                        <a:t>Not Required</a:t>
                      </a:r>
                      <a:endParaRPr lang="en-US" sz="2000" u="none"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2000" u="none" dirty="0">
                          <a:effectLst/>
                        </a:rPr>
                        <a:t>δ</a:t>
                      </a:r>
                      <a:r>
                        <a:rPr lang="en-US" sz="2000" u="none" baseline="-25000" dirty="0">
                          <a:effectLst/>
                        </a:rPr>
                        <a:t>s</a:t>
                      </a:r>
                      <a:endParaRPr lang="en-US" sz="2000" u="none" dirty="0">
                        <a:effectLst/>
                        <a:latin typeface="Times New Roman"/>
                        <a:ea typeface="Times New Roman"/>
                      </a:endParaRPr>
                    </a:p>
                  </a:txBody>
                  <a:tcPr marL="68580" marR="68580" marT="0" marB="0"/>
                </a:tc>
                <a:extLst>
                  <a:ext uri="{0D108BD9-81ED-4DB2-BD59-A6C34878D82A}">
                    <a16:rowId xmlns:a16="http://schemas.microsoft.com/office/drawing/2014/main" val="10003"/>
                  </a:ext>
                </a:extLst>
              </a:tr>
              <a:tr h="374476">
                <a:tc>
                  <a:txBody>
                    <a:bodyPr/>
                    <a:lstStyle/>
                    <a:p>
                      <a:pPr marL="0" marR="0" algn="ctr">
                        <a:spcBef>
                          <a:spcPts val="0"/>
                        </a:spcBef>
                        <a:spcAft>
                          <a:spcPts val="0"/>
                        </a:spcAft>
                      </a:pPr>
                      <a:r>
                        <a:rPr lang="en-US" sz="2000" u="none" dirty="0">
                          <a:effectLst/>
                        </a:rPr>
                        <a:t>S</a:t>
                      </a:r>
                      <a:r>
                        <a:rPr lang="en-US" sz="2000" u="none" baseline="-25000" dirty="0">
                          <a:effectLst/>
                        </a:rPr>
                        <a:t>DS</a:t>
                      </a:r>
                      <a:r>
                        <a:rPr lang="en-US" sz="2000" u="none" dirty="0">
                          <a:effectLst/>
                        </a:rPr>
                        <a:t> ≥ 0.33g</a:t>
                      </a:r>
                      <a:endParaRPr lang="en-US" sz="2000" u="none"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2000" u="none" dirty="0">
                          <a:effectLst/>
                        </a:rPr>
                        <a:t>Not Required</a:t>
                      </a:r>
                      <a:endParaRPr lang="en-US" sz="2000" u="none"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2000" u="none" dirty="0">
                          <a:effectLst/>
                        </a:rPr>
                        <a:t>0.7δ</a:t>
                      </a:r>
                      <a:r>
                        <a:rPr lang="en-US" sz="2000" u="none" baseline="-25000" dirty="0">
                          <a:effectLst/>
                        </a:rPr>
                        <a:t>s</a:t>
                      </a:r>
                      <a:endParaRPr lang="en-US" sz="2000" u="none"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2000" u="none" dirty="0">
                          <a:effectLst/>
                        </a:rPr>
                        <a:t>δ</a:t>
                      </a:r>
                      <a:r>
                        <a:rPr lang="en-US" sz="2000" u="none" baseline="-25000" dirty="0">
                          <a:effectLst/>
                        </a:rPr>
                        <a:t>s</a:t>
                      </a:r>
                      <a:endParaRPr lang="en-US" sz="2000" u="none" dirty="0">
                        <a:effectLst/>
                        <a:latin typeface="Times New Roman"/>
                        <a:ea typeface="Times New Roman"/>
                      </a:endParaRPr>
                    </a:p>
                  </a:txBody>
                  <a:tcPr marL="68580" marR="68580" marT="0" marB="0"/>
                </a:tc>
                <a:extLst>
                  <a:ext uri="{0D108BD9-81ED-4DB2-BD59-A6C34878D82A}">
                    <a16:rowId xmlns:a16="http://schemas.microsoft.com/office/drawing/2014/main" val="10004"/>
                  </a:ext>
                </a:extLst>
              </a:tr>
            </a:tbl>
          </a:graphicData>
        </a:graphic>
      </p:graphicFrame>
      <p:grpSp>
        <p:nvGrpSpPr>
          <p:cNvPr id="2" name="Group 1" descr="The equation for freeboard is shown below the table."/>
          <p:cNvGrpSpPr/>
          <p:nvPr/>
        </p:nvGrpSpPr>
        <p:grpSpPr>
          <a:xfrm>
            <a:off x="1057664" y="4238606"/>
            <a:ext cx="5067547" cy="1382087"/>
            <a:chOff x="1057664" y="4238606"/>
            <a:chExt cx="5067547" cy="1382087"/>
          </a:xfrm>
        </p:grpSpPr>
        <p:sp>
          <p:nvSpPr>
            <p:cNvPr id="10" name="Rectangle 9"/>
            <p:cNvSpPr/>
            <p:nvPr/>
          </p:nvSpPr>
          <p:spPr>
            <a:xfrm>
              <a:off x="1057664" y="4238606"/>
              <a:ext cx="2975495" cy="461665"/>
            </a:xfrm>
            <a:prstGeom prst="rect">
              <a:avLst/>
            </a:prstGeom>
          </p:spPr>
          <p:txBody>
            <a:bodyPr wrap="none">
              <a:spAutoFit/>
            </a:bodyPr>
            <a:lstStyle/>
            <a:p>
              <a:r>
                <a:rPr lang="en-US" baseline="30000" dirty="0"/>
                <a:t>a</a:t>
              </a:r>
              <a:r>
                <a:rPr lang="en-US" sz="2000" dirty="0"/>
                <a:t>See Section 15.7.6.1.2</a:t>
              </a:r>
              <a:r>
                <a:rPr lang="en-US" dirty="0"/>
                <a:t>.</a:t>
              </a:r>
            </a:p>
          </p:txBody>
        </p:sp>
        <p:graphicFrame>
          <p:nvGraphicFramePr>
            <p:cNvPr id="6" name="Object 5"/>
            <p:cNvGraphicFramePr>
              <a:graphicFrameLocks noChangeAspect="1"/>
            </p:cNvGraphicFramePr>
            <p:nvPr>
              <p:extLst>
                <p:ext uri="{D42A27DB-BD31-4B8C-83A1-F6EECF244321}">
                  <p14:modId xmlns:p14="http://schemas.microsoft.com/office/powerpoint/2010/main" val="2343876051"/>
                </p:ext>
              </p:extLst>
            </p:nvPr>
          </p:nvGraphicFramePr>
          <p:xfrm>
            <a:off x="3113724" y="4957118"/>
            <a:ext cx="3011487" cy="663575"/>
          </p:xfrm>
          <a:graphic>
            <a:graphicData uri="http://schemas.openxmlformats.org/presentationml/2006/ole">
              <mc:AlternateContent xmlns:mc="http://schemas.openxmlformats.org/markup-compatibility/2006">
                <mc:Choice xmlns:v="urn:schemas-microsoft-com:vml" Requires="v">
                  <p:oleObj spid="_x0000_s5153" name="Equation" r:id="rId4" imgW="19987286" imgH="4381562" progId="Equation.3">
                    <p:embed/>
                  </p:oleObj>
                </mc:Choice>
                <mc:Fallback>
                  <p:oleObj name="Equation" r:id="rId4" imgW="19987286" imgH="4381562" progId="Equation.3">
                    <p:embed/>
                    <p:pic>
                      <p:nvPicPr>
                        <p:cNvPr id="0" name="Object 1025"/>
                        <p:cNvPicPr>
                          <a:picLocks noChangeAspect="1" noChangeArrowheads="1"/>
                        </p:cNvPicPr>
                        <p:nvPr/>
                      </p:nvPicPr>
                      <p:blipFill>
                        <a:blip r:embed="rId5">
                          <a:grayscl/>
                          <a:biLevel thresh="50000"/>
                          <a:extLst>
                            <a:ext uri="{28A0092B-C50C-407E-A947-70E740481C1C}">
                              <a14:useLocalDpi xmlns:a14="http://schemas.microsoft.com/office/drawing/2010/main" val="0"/>
                            </a:ext>
                          </a:extLst>
                        </a:blip>
                        <a:srcRect/>
                        <a:stretch>
                          <a:fillRect/>
                        </a:stretch>
                      </p:blipFill>
                      <p:spPr bwMode="blackWhite">
                        <a:xfrm>
                          <a:off x="3113724" y="4957118"/>
                          <a:ext cx="3011487"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87</a:t>
            </a:fld>
            <a:endParaRPr lang="en-US" dirty="0"/>
          </a:p>
        </p:txBody>
      </p:sp>
    </p:spTree>
    <p:extLst>
      <p:ext uri="{BB962C8B-B14F-4D97-AF65-F5344CB8AC3E}">
        <p14:creationId xmlns:p14="http://schemas.microsoft.com/office/powerpoint/2010/main" val="237516440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4" name="Slide Number Placeholder 3"/>
          <p:cNvSpPr>
            <a:spLocks noGrp="1"/>
          </p:cNvSpPr>
          <p:nvPr>
            <p:ph type="sldNum" sz="quarter" idx="4"/>
          </p:nvPr>
        </p:nvSpPr>
        <p:spPr/>
        <p:txBody>
          <a:bodyPr/>
          <a:lstStyle/>
          <a:p>
            <a:pPr>
              <a:defRPr/>
            </a:pPr>
            <a:r>
              <a:rPr lang="en-US" dirty="0"/>
              <a:t>Nonbuilding Structures- </a:t>
            </a:r>
            <a:fld id="{64B3D661-5C76-438E-A311-D2B5954B06D7}" type="slidenum">
              <a:rPr lang="en-US" smtClean="0"/>
              <a:pPr>
                <a:defRPr/>
              </a:pPr>
              <a:t>88</a:t>
            </a:fld>
            <a:endParaRPr lang="en-US" dirty="0"/>
          </a:p>
        </p:txBody>
      </p:sp>
      <p:sp>
        <p:nvSpPr>
          <p:cNvPr id="7" name="Text Box 5"/>
          <p:cNvSpPr txBox="1">
            <a:spLocks noChangeArrowheads="1"/>
          </p:cNvSpPr>
          <p:nvPr/>
        </p:nvSpPr>
        <p:spPr bwMode="auto">
          <a:xfrm>
            <a:off x="1143000" y="5557540"/>
            <a:ext cx="6858000" cy="523220"/>
          </a:xfrm>
          <a:prstGeom prst="rect">
            <a:avLst/>
          </a:prstGeom>
          <a:noFill/>
          <a:ln w="9525">
            <a:noFill/>
            <a:miter lim="800000"/>
            <a:headEnd/>
            <a:tailEnd/>
          </a:ln>
          <a:effectLst/>
        </p:spPr>
        <p:txBody>
          <a:bodyPr>
            <a:spAutoFit/>
          </a:bodyPr>
          <a:lstStyle/>
          <a:p>
            <a:pPr algn="ctr">
              <a:spcBef>
                <a:spcPct val="50000"/>
              </a:spcBef>
            </a:pPr>
            <a:r>
              <a:rPr lang="en-US" sz="2800" dirty="0">
                <a:latin typeface="Arial" pitchFamily="34" charset="0"/>
              </a:rPr>
              <a:t>SLOSHING WAVE DAMAGE</a:t>
            </a:r>
          </a:p>
        </p:txBody>
      </p:sp>
      <p:sp>
        <p:nvSpPr>
          <p:cNvPr id="8" name="Title 1"/>
          <p:cNvSpPr>
            <a:spLocks noGrp="1"/>
          </p:cNvSpPr>
          <p:nvPr>
            <p:ph type="title"/>
          </p:nvPr>
        </p:nvSpPr>
        <p:spPr>
          <a:xfrm>
            <a:off x="688340" y="193674"/>
            <a:ext cx="7772400" cy="1497965"/>
          </a:xfrm>
        </p:spPr>
        <p:txBody>
          <a:bodyPr/>
          <a:lstStyle/>
          <a:p>
            <a:r>
              <a:rPr lang="en-US" dirty="0"/>
              <a:t>Tanks and Vessels</a:t>
            </a:r>
            <a:br>
              <a:rPr lang="en-US" dirty="0"/>
            </a:br>
            <a:r>
              <a:rPr lang="en-US" dirty="0"/>
              <a:t>Ground-Supported Storage Tanks for Liquids</a:t>
            </a:r>
          </a:p>
        </p:txBody>
      </p:sp>
      <p:grpSp>
        <p:nvGrpSpPr>
          <p:cNvPr id="2" name="Group 1" descr="Slide 88 shows two photographs of tanks with damage from the sloshing wave.&#10;"/>
          <p:cNvGrpSpPr/>
          <p:nvPr/>
        </p:nvGrpSpPr>
        <p:grpSpPr>
          <a:xfrm>
            <a:off x="533400" y="2209800"/>
            <a:ext cx="8140700" cy="2819400"/>
            <a:chOff x="533400" y="2209800"/>
            <a:chExt cx="8140700" cy="2819400"/>
          </a:xfrm>
        </p:grpSpPr>
        <p:pic>
          <p:nvPicPr>
            <p:cNvPr id="5" name="Picture 4"/>
            <p:cNvPicPr>
              <a:picLocks noChangeArrowheads="1"/>
            </p:cNvPicPr>
            <p:nvPr/>
          </p:nvPicPr>
          <p:blipFill>
            <a:blip r:embed="rId3"/>
            <a:srcRect l="2237" t="1123" r="1398" b="6110"/>
            <a:stretch>
              <a:fillRect/>
            </a:stretch>
          </p:blipFill>
          <p:spPr bwMode="auto">
            <a:xfrm>
              <a:off x="533400" y="2209800"/>
              <a:ext cx="3429000" cy="2819400"/>
            </a:xfrm>
            <a:prstGeom prst="rect">
              <a:avLst/>
            </a:prstGeom>
            <a:noFill/>
            <a:ln w="9525">
              <a:solidFill>
                <a:schemeClr val="tx1"/>
              </a:solidFill>
              <a:miter lim="800000"/>
              <a:headEnd/>
              <a:tailEnd/>
            </a:ln>
            <a:effectLst/>
          </p:spPr>
        </p:pic>
        <p:pic>
          <p:nvPicPr>
            <p:cNvPr id="6" name="Picture 2" descr="C:\Documents and Settings\soulejg\My Documents\Chile Assessment Trip\Pictures\ENAP\DSC00206.JPG"/>
            <p:cNvPicPr>
              <a:picLocks noChangeAspect="1" noChangeArrowheads="1"/>
            </p:cNvPicPr>
            <p:nvPr/>
          </p:nvPicPr>
          <p:blipFill>
            <a:blip r:embed="rId4" cstate="print"/>
            <a:srcRect/>
            <a:stretch>
              <a:fillRect/>
            </a:stretch>
          </p:blipFill>
          <p:spPr bwMode="auto">
            <a:xfrm>
              <a:off x="4914900" y="2209800"/>
              <a:ext cx="3759200" cy="2819400"/>
            </a:xfrm>
            <a:prstGeom prst="rect">
              <a:avLst/>
            </a:prstGeom>
            <a:noFill/>
            <a:ln w="9525">
              <a:noFill/>
              <a:miter lim="800000"/>
              <a:headEnd/>
              <a:tailEnd/>
            </a:ln>
          </p:spPr>
        </p:pic>
        <p:sp>
          <p:nvSpPr>
            <p:cNvPr id="9" name="TextBox 8"/>
            <p:cNvSpPr txBox="1"/>
            <p:nvPr/>
          </p:nvSpPr>
          <p:spPr>
            <a:xfrm>
              <a:off x="828991" y="4813756"/>
              <a:ext cx="2837817" cy="215444"/>
            </a:xfrm>
            <a:prstGeom prst="rect">
              <a:avLst/>
            </a:prstGeom>
            <a:noFill/>
          </p:spPr>
          <p:txBody>
            <a:bodyPr wrap="square" rtlCol="0">
              <a:spAutoFit/>
            </a:bodyPr>
            <a:lstStyle/>
            <a:p>
              <a:pPr algn="ctr"/>
              <a:r>
                <a:rPr lang="en-US" sz="800" dirty="0">
                  <a:solidFill>
                    <a:schemeClr val="bg1"/>
                  </a:solidFill>
                </a:rPr>
                <a:t>Photo Courtesy of CB&amp;I LLC</a:t>
              </a:r>
            </a:p>
          </p:txBody>
        </p:sp>
      </p:grpSp>
    </p:spTree>
    <p:extLst>
      <p:ext uri="{BB962C8B-B14F-4D97-AF65-F5344CB8AC3E}">
        <p14:creationId xmlns:p14="http://schemas.microsoft.com/office/powerpoint/2010/main" val="168061365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100" y="269874"/>
            <a:ext cx="7772400" cy="1513205"/>
          </a:xfrm>
        </p:spPr>
        <p:txBody>
          <a:bodyPr/>
          <a:lstStyle/>
          <a:p>
            <a:r>
              <a:rPr lang="en-US" dirty="0"/>
              <a:t>Tanks and Vessels</a:t>
            </a:r>
            <a:br>
              <a:rPr lang="en-US" dirty="0"/>
            </a:br>
            <a:r>
              <a:rPr lang="en-US" dirty="0"/>
              <a:t>Elevated Tanks and Vessels for Liquids and Granular Materials</a:t>
            </a:r>
          </a:p>
        </p:txBody>
      </p:sp>
      <p:grpSp>
        <p:nvGrpSpPr>
          <p:cNvPr id="5" name="Group 4" descr="Slide 89 begins a discussion special requirements for the design of skirt supported vessels.  The right side of the slide shows a photograph of a skirt supported vertical vessel.&#10;"/>
          <p:cNvGrpSpPr/>
          <p:nvPr/>
        </p:nvGrpSpPr>
        <p:grpSpPr>
          <a:xfrm>
            <a:off x="5516880" y="1935480"/>
            <a:ext cx="3352800" cy="4451350"/>
            <a:chOff x="5516880" y="1935480"/>
            <a:chExt cx="3352800" cy="4451350"/>
          </a:xfrm>
        </p:grpSpPr>
        <p:pic>
          <p:nvPicPr>
            <p:cNvPr id="6" name="Picture 4" descr="arco"/>
            <p:cNvPicPr>
              <a:picLocks noChangeAspect="1" noChangeArrowheads="1"/>
            </p:cNvPicPr>
            <p:nvPr/>
          </p:nvPicPr>
          <p:blipFill>
            <a:blip r:embed="rId3" cstate="print"/>
            <a:srcRect/>
            <a:stretch>
              <a:fillRect/>
            </a:stretch>
          </p:blipFill>
          <p:spPr bwMode="auto">
            <a:xfrm>
              <a:off x="5516880" y="1935480"/>
              <a:ext cx="3352800" cy="4451350"/>
            </a:xfrm>
            <a:prstGeom prst="rect">
              <a:avLst/>
            </a:prstGeom>
            <a:noFill/>
            <a:ln w="9525">
              <a:noFill/>
              <a:miter lim="800000"/>
              <a:headEnd/>
              <a:tailEnd/>
            </a:ln>
          </p:spPr>
        </p:pic>
        <p:sp>
          <p:nvSpPr>
            <p:cNvPr id="8" name="TextBox 7"/>
            <p:cNvSpPr txBox="1"/>
            <p:nvPr/>
          </p:nvSpPr>
          <p:spPr>
            <a:xfrm>
              <a:off x="5774371" y="1981200"/>
              <a:ext cx="2837817" cy="215444"/>
            </a:xfrm>
            <a:prstGeom prst="rect">
              <a:avLst/>
            </a:prstGeom>
            <a:noFill/>
          </p:spPr>
          <p:txBody>
            <a:bodyPr wrap="square" rtlCol="0">
              <a:spAutoFit/>
            </a:bodyPr>
            <a:lstStyle/>
            <a:p>
              <a:pPr algn="ctr"/>
              <a:r>
                <a:rPr lang="en-US" sz="800" dirty="0">
                  <a:solidFill>
                    <a:schemeClr val="bg1"/>
                  </a:solidFill>
                </a:rPr>
                <a:t>Photo Courtesy of CB&amp;I LLC</a:t>
              </a:r>
            </a:p>
          </p:txBody>
        </p:sp>
      </p:grpSp>
      <p:sp>
        <p:nvSpPr>
          <p:cNvPr id="3" name="Content Placeholder 2"/>
          <p:cNvSpPr>
            <a:spLocks noGrp="1"/>
          </p:cNvSpPr>
          <p:nvPr>
            <p:ph idx="1"/>
          </p:nvPr>
        </p:nvSpPr>
        <p:spPr>
          <a:xfrm>
            <a:off x="661988" y="1981200"/>
            <a:ext cx="4687252" cy="4160519"/>
          </a:xfrm>
        </p:spPr>
        <p:txBody>
          <a:bodyPr/>
          <a:lstStyle/>
          <a:p>
            <a:r>
              <a:rPr lang="en-US" sz="2400" dirty="0"/>
              <a:t>Skirt supported vessels fail in buckling, which is not a ductile failure mode. </a:t>
            </a:r>
          </a:p>
          <a:p>
            <a:r>
              <a:rPr lang="en-US" sz="2400" dirty="0"/>
              <a:t>To prevent collapse, ASCE 7 Section 15.7.10 and Table 15.4-2 require skirt supported vessels  to be checked for seismic loads based on R/I = 1.0 if the structure falls in Risk Category IV or if an R-value of 3.0 is used in the design. </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89</a:t>
            </a:fld>
            <a:endParaRPr lang="en-US" dirty="0"/>
          </a:p>
        </p:txBody>
      </p:sp>
    </p:spTree>
    <p:extLst>
      <p:ext uri="{BB962C8B-B14F-4D97-AF65-F5344CB8AC3E}">
        <p14:creationId xmlns:p14="http://schemas.microsoft.com/office/powerpoint/2010/main" val="5647517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Nonbuilding Structures (NBS)?</a:t>
            </a:r>
          </a:p>
        </p:txBody>
      </p:sp>
      <p:sp>
        <p:nvSpPr>
          <p:cNvPr id="3" name="Content Placeholder 2"/>
          <p:cNvSpPr>
            <a:spLocks noGrp="1"/>
          </p:cNvSpPr>
          <p:nvPr>
            <p:ph idx="1"/>
          </p:nvPr>
        </p:nvSpPr>
        <p:spPr>
          <a:xfrm>
            <a:off x="661988" y="1604962"/>
            <a:ext cx="7772400" cy="4536757"/>
          </a:xfrm>
        </p:spPr>
        <p:txBody>
          <a:bodyPr/>
          <a:lstStyle/>
          <a:p>
            <a:pPr>
              <a:buClr>
                <a:schemeClr val="tx1"/>
              </a:buClr>
            </a:pPr>
            <a:r>
              <a:rPr lang="en-US" dirty="0"/>
              <a:t>Many (but not all) nonbuilding structures are treated differently than buildings for seismic design.</a:t>
            </a:r>
          </a:p>
          <a:p>
            <a:pPr marL="342900" lvl="1" indent="-342900">
              <a:buClr>
                <a:schemeClr val="tx1"/>
              </a:buClr>
              <a:buChar char="•"/>
            </a:pPr>
            <a:r>
              <a:rPr lang="en-US" dirty="0">
                <a:ea typeface="+mn-ea"/>
                <a:cs typeface="+mn-cs"/>
              </a:rPr>
              <a:t>Nonbuilding structures are designed for higher seismic forces because NBS do not incorporate elements normally found in buildings that increase damping and ductility.</a:t>
            </a:r>
          </a:p>
          <a:p>
            <a:pPr marL="342900" lvl="1" indent="-342900">
              <a:buClr>
                <a:schemeClr val="tx1"/>
              </a:buClr>
              <a:buChar char="•"/>
            </a:pPr>
            <a:r>
              <a:rPr lang="en-US" dirty="0">
                <a:ea typeface="+mn-ea"/>
                <a:cs typeface="+mn-cs"/>
              </a:rPr>
              <a:t>Examples of these missing elements are floors, diaphragms, and non-structural elements.</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647656" y="6394450"/>
            <a:ext cx="182959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9</a:t>
            </a:fld>
            <a:endParaRPr lang="en-US" dirty="0"/>
          </a:p>
        </p:txBody>
      </p:sp>
    </p:spTree>
    <p:extLst>
      <p:ext uri="{BB962C8B-B14F-4D97-AF65-F5344CB8AC3E}">
        <p14:creationId xmlns:p14="http://schemas.microsoft.com/office/powerpoint/2010/main" val="388547479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100" y="269874"/>
            <a:ext cx="7772400" cy="1513205"/>
          </a:xfrm>
        </p:spPr>
        <p:txBody>
          <a:bodyPr/>
          <a:lstStyle/>
          <a:p>
            <a:r>
              <a:rPr lang="en-US" dirty="0"/>
              <a:t>Tanks and Vessels</a:t>
            </a:r>
            <a:br>
              <a:rPr lang="en-US" dirty="0"/>
            </a:br>
            <a:r>
              <a:rPr lang="en-US" dirty="0"/>
              <a:t>Elevated Tanks and Vessels for Liquids and Granular Materials</a:t>
            </a:r>
          </a:p>
        </p:txBody>
      </p:sp>
      <p:pic>
        <p:nvPicPr>
          <p:cNvPr id="6" name="Picture 3" descr="Slide 90 shows a portion of Table 15.4-2 showing detailing requirements and corresponding R values for skirt supported vessels.&#10;"/>
          <p:cNvPicPr>
            <a:picLocks noChangeAspect="1" noChangeArrowheads="1"/>
          </p:cNvPicPr>
          <p:nvPr/>
        </p:nvPicPr>
        <p:blipFill>
          <a:blip r:embed="rId3" cstate="print"/>
          <a:srcRect/>
          <a:stretch>
            <a:fillRect/>
          </a:stretch>
        </p:blipFill>
        <p:spPr bwMode="auto">
          <a:xfrm>
            <a:off x="0" y="2209800"/>
            <a:ext cx="9144000" cy="2819400"/>
          </a:xfrm>
          <a:prstGeom prst="rect">
            <a:avLst/>
          </a:prstGeom>
          <a:noFill/>
          <a:ln w="9525">
            <a:noFill/>
            <a:miter lim="800000"/>
            <a:headEnd/>
            <a:tailEnd/>
          </a:ln>
        </p:spPr>
      </p:pic>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90</a:t>
            </a:fld>
            <a:endParaRPr lang="en-US" dirty="0"/>
          </a:p>
        </p:txBody>
      </p:sp>
    </p:spTree>
    <p:extLst>
      <p:ext uri="{BB962C8B-B14F-4D97-AF65-F5344CB8AC3E}">
        <p14:creationId xmlns:p14="http://schemas.microsoft.com/office/powerpoint/2010/main" val="115099642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100" y="269874"/>
            <a:ext cx="7772400" cy="1513205"/>
          </a:xfrm>
        </p:spPr>
        <p:txBody>
          <a:bodyPr/>
          <a:lstStyle/>
          <a:p>
            <a:r>
              <a:rPr lang="en-US" dirty="0"/>
              <a:t>Tanks and Vessels</a:t>
            </a:r>
            <a:br>
              <a:rPr lang="en-US" dirty="0"/>
            </a:br>
            <a:r>
              <a:rPr lang="en-US" dirty="0"/>
              <a:t>Elevated Tanks and Vessels for Liquids and Granular Materials</a:t>
            </a:r>
          </a:p>
        </p:txBody>
      </p:sp>
      <p:sp>
        <p:nvSpPr>
          <p:cNvPr id="3" name="Content Placeholder 2"/>
          <p:cNvSpPr>
            <a:spLocks noGrp="1"/>
          </p:cNvSpPr>
          <p:nvPr>
            <p:ph idx="1"/>
          </p:nvPr>
        </p:nvSpPr>
        <p:spPr>
          <a:xfrm>
            <a:off x="661988" y="1981200"/>
            <a:ext cx="4519612" cy="4160519"/>
          </a:xfrm>
        </p:spPr>
        <p:txBody>
          <a:bodyPr/>
          <a:lstStyle/>
          <a:p>
            <a:r>
              <a:rPr lang="en-US" dirty="0"/>
              <a:t>Special design requirements for vessel support skirts are required when the vessel falls in Risk Category IV or when R = 3 is used.</a:t>
            </a:r>
          </a:p>
        </p:txBody>
      </p:sp>
      <p:pic>
        <p:nvPicPr>
          <p:cNvPr id="6" name="Picture 3" descr="Slide 91 shows an excerpt on the right side from Section 15.7.10.5 (Evaluation of Structures Sensitive to Buckling Failure).  The highlighted portion shown states “structures specified in this standard to be designed to subsections a and b below and those that are assigned as Risk Category IV shall be designed to resist the seismic forces as follows:”&#10;&#10;The requirements noted in the slide require that the skirt support remain elastic during the design earthquake event.&#10;"/>
          <p:cNvPicPr>
            <a:picLocks noChangeAspect="1" noChangeArrowheads="1"/>
          </p:cNvPicPr>
          <p:nvPr/>
        </p:nvPicPr>
        <p:blipFill>
          <a:blip r:embed="rId3" cstate="print"/>
          <a:srcRect/>
          <a:stretch>
            <a:fillRect/>
          </a:stretch>
        </p:blipFill>
        <p:spPr bwMode="auto">
          <a:xfrm>
            <a:off x="5181600" y="1828800"/>
            <a:ext cx="3408363" cy="4433888"/>
          </a:xfrm>
          <a:prstGeom prst="rect">
            <a:avLst/>
          </a:prstGeom>
          <a:noFill/>
          <a:ln w="9525">
            <a:noFill/>
            <a:miter lim="800000"/>
            <a:headEnd/>
            <a:tailEnd/>
          </a:ln>
        </p:spPr>
      </p:pic>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91</a:t>
            </a:fld>
            <a:endParaRPr lang="en-US" dirty="0"/>
          </a:p>
        </p:txBody>
      </p:sp>
    </p:spTree>
    <p:extLst>
      <p:ext uri="{BB962C8B-B14F-4D97-AF65-F5344CB8AC3E}">
        <p14:creationId xmlns:p14="http://schemas.microsoft.com/office/powerpoint/2010/main" val="269001596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100" y="269874"/>
            <a:ext cx="7772400" cy="1513205"/>
          </a:xfrm>
        </p:spPr>
        <p:txBody>
          <a:bodyPr/>
          <a:lstStyle/>
          <a:p>
            <a:r>
              <a:rPr lang="en-US" dirty="0"/>
              <a:t>Tanks and Vessels</a:t>
            </a:r>
            <a:br>
              <a:rPr lang="en-US" dirty="0"/>
            </a:br>
            <a:r>
              <a:rPr lang="en-US" dirty="0"/>
              <a:t>Elevated Tanks and Vessels for Liquids and Granular Materials</a:t>
            </a:r>
          </a:p>
        </p:txBody>
      </p:sp>
      <p:sp>
        <p:nvSpPr>
          <p:cNvPr id="3" name="Content Placeholder 2"/>
          <p:cNvSpPr>
            <a:spLocks noGrp="1"/>
          </p:cNvSpPr>
          <p:nvPr>
            <p:ph idx="1"/>
          </p:nvPr>
        </p:nvSpPr>
        <p:spPr>
          <a:xfrm>
            <a:off x="661988" y="1981200"/>
            <a:ext cx="7772400" cy="4160519"/>
          </a:xfrm>
        </p:spPr>
        <p:txBody>
          <a:bodyPr/>
          <a:lstStyle/>
          <a:p>
            <a:r>
              <a:rPr lang="en-US" dirty="0"/>
              <a:t>The R/I = 1.0 check will typically govern the design of the skirt over using loads determined with an R-factor of 3 in a moderate to high area of seismic activity.  </a:t>
            </a:r>
          </a:p>
          <a:p>
            <a:r>
              <a:rPr lang="en-US" dirty="0"/>
              <a:t>The only benefit of using an R-factor of 3 in this case is in the design of the foundation.  </a:t>
            </a:r>
          </a:p>
          <a:p>
            <a:r>
              <a:rPr lang="en-US" dirty="0"/>
              <a:t>The foundation is not required to be designed for the R/I = 1.0 load.  </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92</a:t>
            </a:fld>
            <a:endParaRPr lang="en-US" dirty="0"/>
          </a:p>
        </p:txBody>
      </p:sp>
    </p:spTree>
    <p:extLst>
      <p:ext uri="{BB962C8B-B14F-4D97-AF65-F5344CB8AC3E}">
        <p14:creationId xmlns:p14="http://schemas.microsoft.com/office/powerpoint/2010/main" val="65033758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100" y="269874"/>
            <a:ext cx="7772400" cy="1513205"/>
          </a:xfrm>
        </p:spPr>
        <p:txBody>
          <a:bodyPr/>
          <a:lstStyle/>
          <a:p>
            <a:r>
              <a:rPr lang="en-US" dirty="0"/>
              <a:t>Tanks and Vessels</a:t>
            </a:r>
            <a:br>
              <a:rPr lang="en-US" dirty="0"/>
            </a:br>
            <a:r>
              <a:rPr lang="en-US" dirty="0"/>
              <a:t>Elevated Tanks and Vessels for Liquids and Granular Materials</a:t>
            </a:r>
          </a:p>
        </p:txBody>
      </p:sp>
      <p:sp>
        <p:nvSpPr>
          <p:cNvPr id="3" name="Content Placeholder 2"/>
          <p:cNvSpPr>
            <a:spLocks noGrp="1"/>
          </p:cNvSpPr>
          <p:nvPr>
            <p:ph idx="1"/>
          </p:nvPr>
        </p:nvSpPr>
        <p:spPr>
          <a:xfrm>
            <a:off x="661988" y="1981200"/>
            <a:ext cx="8360092" cy="4160519"/>
          </a:xfrm>
        </p:spPr>
        <p:txBody>
          <a:bodyPr/>
          <a:lstStyle/>
          <a:p>
            <a:r>
              <a:rPr lang="en-US" dirty="0"/>
              <a:t>For the R/I = 1.0 load, the skirt can be designed based on critical buckling (factor of safety of 1). </a:t>
            </a:r>
          </a:p>
          <a:p>
            <a:r>
              <a:rPr lang="en-US" dirty="0"/>
              <a:t>The critical buckling strength of a skirt can be determined using a number of published sources.</a:t>
            </a:r>
          </a:p>
          <a:p>
            <a:r>
              <a:rPr lang="en-US" dirty="0"/>
              <a:t>The two most common methods for determining the critical buckling strength of a skirt are </a:t>
            </a:r>
            <a:r>
              <a:rPr lang="en-US" i="1" dirty="0"/>
              <a:t>ASME BPVC</a:t>
            </a:r>
            <a:r>
              <a:rPr lang="en-US" dirty="0"/>
              <a:t> Section VIII, Division 2 Paragraph 4.4 using a factor of safety of 1.0 and </a:t>
            </a:r>
            <a:r>
              <a:rPr lang="en-US" i="1" dirty="0"/>
              <a:t>AWWA D-100</a:t>
            </a:r>
            <a:r>
              <a:rPr lang="en-US" dirty="0"/>
              <a:t> Section 13.4.3.4.</a:t>
            </a:r>
          </a:p>
          <a:p>
            <a:endParaRPr lang="en-US" dirty="0"/>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Rectangle 11"/>
          <p:cNvSpPr>
            <a:spLocks noGrp="1" noChangeArrowheads="1"/>
          </p:cNvSpPr>
          <p:nvPr>
            <p:ph type="sldNum" sz="quarter" idx="4"/>
          </p:nvPr>
        </p:nvSpPr>
        <p:spPr bwMode="auto">
          <a:xfrm>
            <a:off x="6440848" y="6394450"/>
            <a:ext cx="203640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93</a:t>
            </a:fld>
            <a:endParaRPr lang="en-US" dirty="0"/>
          </a:p>
        </p:txBody>
      </p:sp>
    </p:spTree>
    <p:extLst>
      <p:ext uri="{BB962C8B-B14F-4D97-AF65-F5344CB8AC3E}">
        <p14:creationId xmlns:p14="http://schemas.microsoft.com/office/powerpoint/2010/main" val="44187889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Suggested References</a:t>
            </a:r>
          </a:p>
        </p:txBody>
      </p:sp>
      <p:sp>
        <p:nvSpPr>
          <p:cNvPr id="3" name="Content Placeholder 2"/>
          <p:cNvSpPr>
            <a:spLocks noGrp="1"/>
          </p:cNvSpPr>
          <p:nvPr>
            <p:ph idx="1"/>
          </p:nvPr>
        </p:nvSpPr>
        <p:spPr>
          <a:xfrm>
            <a:off x="661988" y="1604962"/>
            <a:ext cx="7404326" cy="4536757"/>
          </a:xfrm>
        </p:spPr>
        <p:txBody>
          <a:bodyPr/>
          <a:lstStyle/>
          <a:p>
            <a:pPr marL="342900" lvl="1" indent="-342900">
              <a:buFontTx/>
              <a:buChar char="•"/>
            </a:pPr>
            <a:r>
              <a:rPr lang="en-US" dirty="0"/>
              <a:t>Bachman, Robert and Dowty, Susan, “</a:t>
            </a:r>
            <a:r>
              <a:rPr lang="en-US" i="1" dirty="0"/>
              <a:t>Nonstructural Component or Nonbuilding Structure?</a:t>
            </a:r>
            <a:r>
              <a:rPr lang="en-US" dirty="0"/>
              <a:t>”,</a:t>
            </a:r>
            <a:r>
              <a:rPr lang="en-US" i="1" dirty="0"/>
              <a:t> </a:t>
            </a:r>
            <a:r>
              <a:rPr lang="en-US" dirty="0"/>
              <a:t>Building Safety Journal, International Code Council, April-May 2008.</a:t>
            </a:r>
          </a:p>
          <a:p>
            <a:pPr>
              <a:spcBef>
                <a:spcPts val="2000"/>
              </a:spcBef>
            </a:pPr>
            <a:r>
              <a:rPr lang="en-US" dirty="0"/>
              <a:t>“</a:t>
            </a:r>
            <a:r>
              <a:rPr lang="en-US" i="1" dirty="0"/>
              <a:t>Guidelines for Seismic Evaluation and Design of Petrochemical Facilities</a:t>
            </a:r>
            <a:r>
              <a:rPr lang="en-US" dirty="0"/>
              <a:t>”, 2nd Edition, 2011, ASCE</a:t>
            </a:r>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574972" y="6394450"/>
            <a:ext cx="1902280"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94</a:t>
            </a:fld>
            <a:endParaRPr lang="en-US" dirty="0"/>
          </a:p>
        </p:txBody>
      </p:sp>
    </p:spTree>
    <p:extLst>
      <p:ext uri="{BB962C8B-B14F-4D97-AF65-F5344CB8AC3E}">
        <p14:creationId xmlns:p14="http://schemas.microsoft.com/office/powerpoint/2010/main" val="80813642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Suggested References</a:t>
            </a:r>
          </a:p>
        </p:txBody>
      </p:sp>
      <p:sp>
        <p:nvSpPr>
          <p:cNvPr id="3" name="Content Placeholder 2"/>
          <p:cNvSpPr>
            <a:spLocks noGrp="1"/>
          </p:cNvSpPr>
          <p:nvPr>
            <p:ph idx="1"/>
          </p:nvPr>
        </p:nvSpPr>
        <p:spPr>
          <a:xfrm>
            <a:off x="661988" y="1604962"/>
            <a:ext cx="6685869" cy="4536757"/>
          </a:xfrm>
        </p:spPr>
        <p:txBody>
          <a:bodyPr/>
          <a:lstStyle/>
          <a:p>
            <a:pPr>
              <a:spcBef>
                <a:spcPts val="2000"/>
              </a:spcBef>
            </a:pPr>
            <a:r>
              <a:rPr lang="en-US" dirty="0"/>
              <a:t>“</a:t>
            </a:r>
            <a:r>
              <a:rPr lang="en-US" i="1" dirty="0"/>
              <a:t>Design of Structural Steel Pipe Racks</a:t>
            </a:r>
            <a:r>
              <a:rPr lang="en-US" dirty="0"/>
              <a:t>” by Richard M. Drake and Robert J. Walter, AISC Engineering Journal, 4th Quarter, 2010.</a:t>
            </a:r>
          </a:p>
          <a:p>
            <a:pPr>
              <a:spcBef>
                <a:spcPts val="2000"/>
              </a:spcBef>
            </a:pPr>
            <a:r>
              <a:rPr lang="en-US" dirty="0"/>
              <a:t>Soules, J. G., “</a:t>
            </a:r>
            <a:r>
              <a:rPr lang="en-US" i="1" dirty="0"/>
              <a:t>The Seismic Provisions of the 2006 IBC – Nonbuilding Structure Criteria</a:t>
            </a:r>
            <a:r>
              <a:rPr lang="en-US" dirty="0"/>
              <a:t>,” Proceedings of 8th National Conference on Earthquake Engineering, San Francisco, CA, April 18, 2006.</a:t>
            </a:r>
          </a:p>
          <a:p>
            <a:endParaRPr lang="en-US" dirty="0"/>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553200" y="6394450"/>
            <a:ext cx="1924051"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95</a:t>
            </a:fld>
            <a:endParaRPr lang="en-US" dirty="0"/>
          </a:p>
        </p:txBody>
      </p:sp>
    </p:spTree>
    <p:extLst>
      <p:ext uri="{BB962C8B-B14F-4D97-AF65-F5344CB8AC3E}">
        <p14:creationId xmlns:p14="http://schemas.microsoft.com/office/powerpoint/2010/main" val="216940403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Suggested References</a:t>
            </a:r>
          </a:p>
        </p:txBody>
      </p:sp>
      <p:sp>
        <p:nvSpPr>
          <p:cNvPr id="3" name="Content Placeholder 2"/>
          <p:cNvSpPr>
            <a:spLocks noGrp="1"/>
          </p:cNvSpPr>
          <p:nvPr>
            <p:ph idx="1"/>
          </p:nvPr>
        </p:nvSpPr>
        <p:spPr>
          <a:xfrm>
            <a:off x="661988" y="1604962"/>
            <a:ext cx="5564641" cy="4536757"/>
          </a:xfrm>
        </p:spPr>
        <p:txBody>
          <a:bodyPr/>
          <a:lstStyle/>
          <a:p>
            <a:pPr>
              <a:spcBef>
                <a:spcPts val="2000"/>
              </a:spcBef>
            </a:pPr>
            <a:r>
              <a:rPr lang="en-US" dirty="0"/>
              <a:t>Soules, J. G., Bachman, R.E., and Silva, J.F., </a:t>
            </a:r>
            <a:r>
              <a:rPr lang="en-US" b="1" dirty="0"/>
              <a:t>“Chile Earthquake of 2010 – Assessment of Industrial Facilities around Concepción”</a:t>
            </a:r>
            <a:r>
              <a:rPr lang="en-US" dirty="0"/>
              <a:t>, American Society of Civil Engineers, Structural Engineering Institute, Reston, VA, 2016.</a:t>
            </a:r>
          </a:p>
        </p:txBody>
      </p:sp>
      <p:pic>
        <p:nvPicPr>
          <p:cNvPr id="1026" name="Picture 2" descr="Slide 96 lists a suggested reference to aid in the seismic design of nonbuilding structures. This reference contains pertinent information of the design of nonbuilding structures and have been referenced in the presentation notes.&#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7043" y="1729922"/>
            <a:ext cx="1955800" cy="2527300"/>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553200" y="6394450"/>
            <a:ext cx="1924051"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96</a:t>
            </a:fld>
            <a:endParaRPr lang="en-US" dirty="0"/>
          </a:p>
        </p:txBody>
      </p:sp>
    </p:spTree>
    <p:extLst>
      <p:ext uri="{BB962C8B-B14F-4D97-AF65-F5344CB8AC3E}">
        <p14:creationId xmlns:p14="http://schemas.microsoft.com/office/powerpoint/2010/main" val="25964577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2D2DB9"/>
                </a:solidFill>
              </a:rPr>
              <a:t>Questions?</a:t>
            </a:r>
            <a:endParaRPr lang="en-US" dirty="0"/>
          </a:p>
        </p:txBody>
      </p:sp>
      <p:pic>
        <p:nvPicPr>
          <p:cNvPr id="5" name="Picture 2" descr="Slide 97 is the “question” slide.&#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24200" y="1447800"/>
            <a:ext cx="3048000" cy="3825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ooter Placeholder 2"/>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4"/>
          </p:nvPr>
        </p:nvSpPr>
        <p:spPr bwMode="auto">
          <a:xfrm>
            <a:off x="6564086" y="6394450"/>
            <a:ext cx="1913165"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Nonbuilding Structures - </a:t>
            </a:r>
            <a:fld id="{64B3D661-5C76-438E-A311-D2B5954B06D7}" type="slidenum">
              <a:rPr lang="en-US" smtClean="0"/>
              <a:pPr>
                <a:defRPr/>
              </a:pPr>
              <a:t>97</a:t>
            </a:fld>
            <a:endParaRPr lang="en-US" dirty="0"/>
          </a:p>
        </p:txBody>
      </p:sp>
    </p:spTree>
    <p:extLst>
      <p:ext uri="{BB962C8B-B14F-4D97-AF65-F5344CB8AC3E}">
        <p14:creationId xmlns:p14="http://schemas.microsoft.com/office/powerpoint/2010/main" val="249482925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DISCLAIMER</a:t>
            </a:r>
          </a:p>
        </p:txBody>
      </p:sp>
      <p:sp>
        <p:nvSpPr>
          <p:cNvPr id="3" name="Content Placeholder 2"/>
          <p:cNvSpPr>
            <a:spLocks noGrp="1"/>
          </p:cNvSpPr>
          <p:nvPr>
            <p:ph idx="1"/>
          </p:nvPr>
        </p:nvSpPr>
        <p:spPr>
          <a:xfrm>
            <a:off x="632171" y="1276972"/>
            <a:ext cx="7772400" cy="4297362"/>
          </a:xfrm>
        </p:spPr>
        <p:txBody>
          <a:bodyPr/>
          <a:lstStyle/>
          <a:p>
            <a:pPr marL="0" indent="0">
              <a:buNone/>
            </a:pPr>
            <a:r>
              <a:rPr lang="en-US" sz="1600" dirty="0"/>
              <a:t> </a:t>
            </a:r>
          </a:p>
          <a:p>
            <a:r>
              <a:rPr lang="en-US" sz="1600" dirty="0"/>
              <a:t>NOTICE: Any opinions, findings, conclusions, or recommendations expressed in this publication do not necessarily reflect the views of the Federal Emergency Management Agency. Additionally, neither FEMA nor any of its employees make any warranty, expressed or implied, nor assume any legal liability or responsibility for the accuracy, completeness, or usefulness of any information, product or process included in this publication. </a:t>
            </a:r>
          </a:p>
          <a:p>
            <a:r>
              <a:rPr lang="en-US" sz="1600" dirty="0"/>
              <a:t>The opinions expressed herein regarding the requirements of the </a:t>
            </a:r>
            <a:r>
              <a:rPr lang="en-US" sz="1600" i="1" dirty="0"/>
              <a:t>NEHRP Recommended Seismic Provisions</a:t>
            </a:r>
            <a:r>
              <a:rPr lang="en-US" sz="1600" dirty="0"/>
              <a:t>, the referenced standards, and the building codes are not to be used for design purposes. Rather the user should consult the jurisdiction’s building official who has the authority to render interpretation of the code.</a:t>
            </a:r>
          </a:p>
          <a:p>
            <a:r>
              <a:rPr lang="en-US" sz="1600" dirty="0"/>
              <a:t>Any modifications made to the file represent the presenters' opinion only. </a:t>
            </a:r>
          </a:p>
        </p:txBody>
      </p:sp>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Tree>
    <p:extLst>
      <p:ext uri="{BB962C8B-B14F-4D97-AF65-F5344CB8AC3E}">
        <p14:creationId xmlns:p14="http://schemas.microsoft.com/office/powerpoint/2010/main" val="4083862894"/>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8346</TotalTime>
  <Words>12562</Words>
  <Application>Microsoft Office PowerPoint</Application>
  <PresentationFormat>On-screen Show (4:3)</PresentationFormat>
  <Paragraphs>1029</Paragraphs>
  <Slides>98</Slides>
  <Notes>97</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3</vt:i4>
      </vt:variant>
      <vt:variant>
        <vt:lpstr>Slide Titles</vt:lpstr>
      </vt:variant>
      <vt:variant>
        <vt:i4>98</vt:i4>
      </vt:variant>
    </vt:vector>
  </HeadingPairs>
  <TitlesOfParts>
    <vt:vector size="107" baseType="lpstr">
      <vt:lpstr>Arial</vt:lpstr>
      <vt:lpstr>Arial Black</vt:lpstr>
      <vt:lpstr>Calibri</vt:lpstr>
      <vt:lpstr>Times New Roman</vt:lpstr>
      <vt:lpstr>Wingdings</vt:lpstr>
      <vt:lpstr>Default Design</vt:lpstr>
      <vt:lpstr>Photo Editor Photo</vt:lpstr>
      <vt:lpstr>Visio</vt:lpstr>
      <vt:lpstr>Equation</vt:lpstr>
      <vt:lpstr>Nonbuilding Structure Design Fundamentals By J. G. (Greg) Soules, P.E., S.E., SECB Originally developed by Harold O. Sprague, Jr., P.E.</vt:lpstr>
      <vt:lpstr>Seismic Design of Nonbuilding Structures</vt:lpstr>
      <vt:lpstr>What are Nonbuilding Structures (NBS)?</vt:lpstr>
      <vt:lpstr>What are Nonbuilding Structures (NBS)?</vt:lpstr>
      <vt:lpstr>What are Nonbuilding Structures (NBS)?</vt:lpstr>
      <vt:lpstr>What are Nonbuilding Structures (NBS)?</vt:lpstr>
      <vt:lpstr>What are Nonbuilding Structures (NBS)?</vt:lpstr>
      <vt:lpstr>What are Nonbuilding Structures (NBS)?</vt:lpstr>
      <vt:lpstr>What are Nonbuilding Structures (NBS)?</vt:lpstr>
      <vt:lpstr>What are Nonbuilding Structures (NBS)?</vt:lpstr>
      <vt:lpstr>What are Nonbuilding Structures (NBS)?</vt:lpstr>
      <vt:lpstr>What are Nonbuilding Structures (NBS)?</vt:lpstr>
      <vt:lpstr>What are Nonbuilding Structures (NBS)?</vt:lpstr>
      <vt:lpstr>What are Nonbuilding Structures (NBS)?</vt:lpstr>
      <vt:lpstr>What are Nonbuilding Structures (NBS)?</vt:lpstr>
      <vt:lpstr>What are Nonbuilding Structures (NBS)?</vt:lpstr>
      <vt:lpstr>What are Nonbuilding Structures (NBS)?</vt:lpstr>
      <vt:lpstr>What are Nonbuilding Structures (NBS)?</vt:lpstr>
      <vt:lpstr>Use of “Reference Documents”</vt:lpstr>
      <vt:lpstr>Use of “Reference Documents”</vt:lpstr>
      <vt:lpstr>Use of “Reference Documents”</vt:lpstr>
      <vt:lpstr>Use of “Reference Documents”</vt:lpstr>
      <vt:lpstr>Use of “Reference Documents”</vt:lpstr>
      <vt:lpstr>Use of “Reference Documents”</vt:lpstr>
      <vt:lpstr>Use of “Reference Documents”</vt:lpstr>
      <vt:lpstr>NBS Sensitive to Vertical Ground Motions</vt:lpstr>
      <vt:lpstr>NBS Sensitive to Vertical Ground Motions</vt:lpstr>
      <vt:lpstr>NBS Supported by Other Structures</vt:lpstr>
      <vt:lpstr>NBS Supported by Other Structures</vt:lpstr>
      <vt:lpstr>NBS Supported by Other Structures</vt:lpstr>
      <vt:lpstr>NBS Supported by Other Structures</vt:lpstr>
      <vt:lpstr>NBS Supported by Other Structures</vt:lpstr>
      <vt:lpstr>NBS Supported by Other Structures</vt:lpstr>
      <vt:lpstr>NBS Supported by Other Structures</vt:lpstr>
      <vt:lpstr>NBS Supported by Other Structures</vt:lpstr>
      <vt:lpstr>NBS Supported by Other Structures</vt:lpstr>
      <vt:lpstr>NBS Supported by Other Structures</vt:lpstr>
      <vt:lpstr>Structural Design Requirements</vt:lpstr>
      <vt:lpstr>Structural Design Requirements</vt:lpstr>
      <vt:lpstr>Structural Design Requirements</vt:lpstr>
      <vt:lpstr>Structural Design Requirements</vt:lpstr>
      <vt:lpstr>Structural Design Requirements</vt:lpstr>
      <vt:lpstr>Structural Design Requirements</vt:lpstr>
      <vt:lpstr>Structural Design Requirements</vt:lpstr>
      <vt:lpstr>Structural Design Requirements</vt:lpstr>
      <vt:lpstr>NBS Similar to Buildings</vt:lpstr>
      <vt:lpstr>NBS Similar to Buildings</vt:lpstr>
      <vt:lpstr>NBS Similar to Buildings</vt:lpstr>
      <vt:lpstr>NBS Similar to Buildings</vt:lpstr>
      <vt:lpstr>NBS Similar to Buildings Pipe Racks</vt:lpstr>
      <vt:lpstr>NBS Similar to Buildings Pipe Racks</vt:lpstr>
      <vt:lpstr>NBS Similar to Buildings Pipe Racks</vt:lpstr>
      <vt:lpstr>NBS Similar to Buildings Pipe Racks</vt:lpstr>
      <vt:lpstr>NBS Similar to Buildings Storage Racks</vt:lpstr>
      <vt:lpstr>NBS Similar to Buildings Storage Racks</vt:lpstr>
      <vt:lpstr>NBS Similar to Buildings Storage Racks</vt:lpstr>
      <vt:lpstr>NBS Similar to Buildings Storage Racks</vt:lpstr>
      <vt:lpstr>NBS Similar to Buildings Storage Racks</vt:lpstr>
      <vt:lpstr>NBS Similar to Buildings Electrical Power Generating Facilities</vt:lpstr>
      <vt:lpstr>NBS Similar to Buildings Structural Towers for Tanks and Vessels</vt:lpstr>
      <vt:lpstr>NBS Similar to Buildings Structural Towers for Tanks and Vessels</vt:lpstr>
      <vt:lpstr>NBS Similar to Buildings Piers and Wharves</vt:lpstr>
      <vt:lpstr>NBS Not Similar to Buildings</vt:lpstr>
      <vt:lpstr>NBS Not Similar to Buildings</vt:lpstr>
      <vt:lpstr>NBS Not Similar to Buildings</vt:lpstr>
      <vt:lpstr>NBS Not Similar to Buildings Earth-Retaining Structures</vt:lpstr>
      <vt:lpstr>NBS Not Similar to Buildings Chimneys and Stacks</vt:lpstr>
      <vt:lpstr>NBS Not Similar to Buildings Amusement Structures</vt:lpstr>
      <vt:lpstr>NBS Not Similar to Buildings Special Hydraulic Structures</vt:lpstr>
      <vt:lpstr>NBS Not Similar to Buildings Secondary Containment Systems</vt:lpstr>
      <vt:lpstr>NBS Not Similar to Buildings Telecommunication Towers</vt:lpstr>
      <vt:lpstr>NBS Not Similar to Buildings Steel Tubular Support Structures for Onshore Wind Turbine Generator (WTG) Systems</vt:lpstr>
      <vt:lpstr>NBS Not Similar to Buildings Ground-Supported Cantilever Walls or Fences</vt:lpstr>
      <vt:lpstr>Tanks and Vessels</vt:lpstr>
      <vt:lpstr>Tanks and Vessels</vt:lpstr>
      <vt:lpstr>Tanks and Vessels Design Basis</vt:lpstr>
      <vt:lpstr>Tanks and Vessels Design Basis</vt:lpstr>
      <vt:lpstr>Tanks and Vessels Strength and Ductility</vt:lpstr>
      <vt:lpstr>Tanks and Vessels Strength and Ductility</vt:lpstr>
      <vt:lpstr>Tanks and Vessels Flexibility of Piping Attachments</vt:lpstr>
      <vt:lpstr>Tanks and Vessels Flexibility of Piping Attachments</vt:lpstr>
      <vt:lpstr>Tanks and Vessels Anchorage</vt:lpstr>
      <vt:lpstr>Tanks and Vessels Anchorage</vt:lpstr>
      <vt:lpstr>Tanks and Vessels Anchorage</vt:lpstr>
      <vt:lpstr>Tanks and Vessels Anchorage</vt:lpstr>
      <vt:lpstr>Tanks and Vessels Ground-Supported Storage Tanks for Liquids</vt:lpstr>
      <vt:lpstr>Tanks and Vessels Ground-Supported Storage Tanks for Liquids</vt:lpstr>
      <vt:lpstr>Tanks and Vessels Ground-Supported Storage Tanks for Liquids</vt:lpstr>
      <vt:lpstr>Tanks and Vessels Elevated Tanks and Vessels for Liquids and Granular Materials</vt:lpstr>
      <vt:lpstr>Tanks and Vessels Elevated Tanks and Vessels for Liquids and Granular Materials</vt:lpstr>
      <vt:lpstr>Tanks and Vessels Elevated Tanks and Vessels for Liquids and Granular Materials</vt:lpstr>
      <vt:lpstr>Tanks and Vessels Elevated Tanks and Vessels for Liquids and Granular Materials</vt:lpstr>
      <vt:lpstr>Tanks and Vessels Elevated Tanks and Vessels for Liquids and Granular Materials</vt:lpstr>
      <vt:lpstr>Suggested References</vt:lpstr>
      <vt:lpstr>Suggested References</vt:lpstr>
      <vt:lpstr>Suggested References</vt:lpstr>
      <vt:lpstr>Questions?</vt:lpstr>
      <vt:lpstr>DISCLAIMER</vt:lpstr>
    </vt:vector>
  </TitlesOfParts>
  <Company>Dell Computer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Finley A. Charney</dc:creator>
  <cp:lastModifiedBy>Ian Kirksey</cp:lastModifiedBy>
  <cp:revision>412</cp:revision>
  <cp:lastPrinted>1998-07-06T16:25:22Z</cp:lastPrinted>
  <dcterms:created xsi:type="dcterms:W3CDTF">1998-06-02T20:38:30Z</dcterms:created>
  <dcterms:modified xsi:type="dcterms:W3CDTF">2016-09-22T18:40:03Z</dcterms:modified>
</cp:coreProperties>
</file>