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66"/>
  </p:notesMasterIdLst>
  <p:handoutMasterIdLst>
    <p:handoutMasterId r:id="rId67"/>
  </p:handoutMasterIdLst>
  <p:sldIdLst>
    <p:sldId id="256" r:id="rId2"/>
    <p:sldId id="261" r:id="rId3"/>
    <p:sldId id="262" r:id="rId4"/>
    <p:sldId id="332" r:id="rId5"/>
    <p:sldId id="270" r:id="rId6"/>
    <p:sldId id="268" r:id="rId7"/>
    <p:sldId id="267" r:id="rId8"/>
    <p:sldId id="272" r:id="rId9"/>
    <p:sldId id="271" r:id="rId10"/>
    <p:sldId id="274" r:id="rId11"/>
    <p:sldId id="273" r:id="rId12"/>
    <p:sldId id="275" r:id="rId13"/>
    <p:sldId id="276" r:id="rId14"/>
    <p:sldId id="277" r:id="rId15"/>
    <p:sldId id="279" r:id="rId16"/>
    <p:sldId id="302" r:id="rId17"/>
    <p:sldId id="264" r:id="rId18"/>
    <p:sldId id="265" r:id="rId19"/>
    <p:sldId id="282" r:id="rId20"/>
    <p:sldId id="333" r:id="rId21"/>
    <p:sldId id="334" r:id="rId22"/>
    <p:sldId id="280" r:id="rId23"/>
    <p:sldId id="283" r:id="rId24"/>
    <p:sldId id="284" r:id="rId25"/>
    <p:sldId id="288" r:id="rId26"/>
    <p:sldId id="290" r:id="rId27"/>
    <p:sldId id="291" r:id="rId28"/>
    <p:sldId id="292" r:id="rId29"/>
    <p:sldId id="293" r:id="rId30"/>
    <p:sldId id="294" r:id="rId31"/>
    <p:sldId id="295" r:id="rId32"/>
    <p:sldId id="296" r:id="rId33"/>
    <p:sldId id="298" r:id="rId34"/>
    <p:sldId id="266" r:id="rId35"/>
    <p:sldId id="299" r:id="rId36"/>
    <p:sldId id="301" r:id="rId37"/>
    <p:sldId id="300" r:id="rId38"/>
    <p:sldId id="304" r:id="rId39"/>
    <p:sldId id="305" r:id="rId40"/>
    <p:sldId id="320" r:id="rId41"/>
    <p:sldId id="311" r:id="rId42"/>
    <p:sldId id="312" r:id="rId43"/>
    <p:sldId id="321" r:id="rId44"/>
    <p:sldId id="322" r:id="rId45"/>
    <p:sldId id="323" r:id="rId46"/>
    <p:sldId id="324" r:id="rId47"/>
    <p:sldId id="314" r:id="rId48"/>
    <p:sldId id="315" r:id="rId49"/>
    <p:sldId id="325" r:id="rId50"/>
    <p:sldId id="330" r:id="rId51"/>
    <p:sldId id="331" r:id="rId52"/>
    <p:sldId id="259" r:id="rId53"/>
    <p:sldId id="303" r:id="rId54"/>
    <p:sldId id="309" r:id="rId55"/>
    <p:sldId id="310" r:id="rId56"/>
    <p:sldId id="307" r:id="rId57"/>
    <p:sldId id="337" r:id="rId58"/>
    <p:sldId id="308" r:id="rId59"/>
    <p:sldId id="316" r:id="rId60"/>
    <p:sldId id="317" r:id="rId61"/>
    <p:sldId id="318" r:id="rId62"/>
    <p:sldId id="335" r:id="rId63"/>
    <p:sldId id="319" r:id="rId64"/>
    <p:sldId id="338" r:id="rId65"/>
  </p:sldIdLst>
  <p:sldSz cx="9144000" cy="6858000" type="screen4x3"/>
  <p:notesSz cx="7315200" cy="9601200"/>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mn-ea"/>
        <a:cs typeface="+mn-cs"/>
      </a:defRPr>
    </a:lvl5pPr>
    <a:lvl6pPr marL="2286000" algn="l" defTabSz="914400" rtl="0" eaLnBrk="1" latinLnBrk="0" hangingPunct="1">
      <a:defRPr sz="2400" kern="1200">
        <a:solidFill>
          <a:schemeClr val="tx1"/>
        </a:solidFill>
        <a:latin typeface="Arial" pitchFamily="34" charset="0"/>
        <a:ea typeface="+mn-ea"/>
        <a:cs typeface="+mn-cs"/>
      </a:defRPr>
    </a:lvl6pPr>
    <a:lvl7pPr marL="2743200" algn="l" defTabSz="914400" rtl="0" eaLnBrk="1" latinLnBrk="0" hangingPunct="1">
      <a:defRPr sz="2400" kern="1200">
        <a:solidFill>
          <a:schemeClr val="tx1"/>
        </a:solidFill>
        <a:latin typeface="Arial" pitchFamily="34" charset="0"/>
        <a:ea typeface="+mn-ea"/>
        <a:cs typeface="+mn-cs"/>
      </a:defRPr>
    </a:lvl7pPr>
    <a:lvl8pPr marL="3200400" algn="l" defTabSz="914400" rtl="0" eaLnBrk="1" latinLnBrk="0" hangingPunct="1">
      <a:defRPr sz="2400" kern="1200">
        <a:solidFill>
          <a:schemeClr val="tx1"/>
        </a:solidFill>
        <a:latin typeface="Arial" pitchFamily="34" charset="0"/>
        <a:ea typeface="+mn-ea"/>
        <a:cs typeface="+mn-cs"/>
      </a:defRPr>
    </a:lvl8pPr>
    <a:lvl9pPr marL="3657600" algn="l" defTabSz="914400" rtl="0" eaLnBrk="1" latinLnBrk="0" hangingPunct="1">
      <a:defRPr sz="2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6600"/>
    <a:srgbClr val="FF0000"/>
    <a:srgbClr val="009900"/>
    <a:srgbClr val="FF9900"/>
    <a:srgbClr val="000000"/>
    <a:srgbClr val="D9D9D9"/>
    <a:srgbClr val="002D80"/>
    <a:srgbClr val="002F8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04" autoAdjust="0"/>
    <p:restoredTop sz="65590" autoAdjust="0"/>
  </p:normalViewPr>
  <p:slideViewPr>
    <p:cSldViewPr snapToGrid="0">
      <p:cViewPr varScale="1">
        <p:scale>
          <a:sx n="57" d="100"/>
          <a:sy n="57" d="100"/>
        </p:scale>
        <p:origin x="144" y="43"/>
      </p:cViewPr>
      <p:guideLst>
        <p:guide orient="horz" pos="2160"/>
        <p:guide pos="2880"/>
      </p:guideLst>
    </p:cSldViewPr>
  </p:slideViewPr>
  <p:outlineViewPr>
    <p:cViewPr>
      <p:scale>
        <a:sx n="33" d="100"/>
        <a:sy n="33" d="100"/>
      </p:scale>
      <p:origin x="0" y="1440"/>
    </p:cViewPr>
  </p:outlineViewPr>
  <p:notesTextViewPr>
    <p:cViewPr>
      <p:scale>
        <a:sx n="100" d="100"/>
        <a:sy n="100" d="100"/>
      </p:scale>
      <p:origin x="0" y="0"/>
    </p:cViewPr>
  </p:notesTextViewPr>
  <p:sorterViewPr>
    <p:cViewPr>
      <p:scale>
        <a:sx n="66" d="100"/>
        <a:sy n="66" d="100"/>
      </p:scale>
      <p:origin x="0" y="-4438"/>
    </p:cViewPr>
  </p:sorterViewPr>
  <p:notesViewPr>
    <p:cSldViewPr snapToGrid="0">
      <p:cViewPr>
        <p:scale>
          <a:sx n="100" d="100"/>
          <a:sy n="100" d="100"/>
        </p:scale>
        <p:origin x="-708" y="258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image" Target="../media/image4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74089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4"/>
          <p:cNvSpPr>
            <a:spLocks noGrp="1" noRot="1" noChangeAspect="1" noChangeArrowheads="1" noTextEdit="1"/>
          </p:cNvSpPr>
          <p:nvPr>
            <p:ph type="sldImg" idx="2"/>
          </p:nvPr>
        </p:nvSpPr>
        <p:spPr bwMode="auto">
          <a:xfrm>
            <a:off x="1258888" y="720725"/>
            <a:ext cx="4800600" cy="359886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8917" name="Rectangle 5"/>
          <p:cNvSpPr>
            <a:spLocks noGrp="1" noChangeArrowheads="1"/>
          </p:cNvSpPr>
          <p:nvPr>
            <p:ph type="body" sz="quarter" idx="3"/>
          </p:nvPr>
        </p:nvSpPr>
        <p:spPr bwMode="auto">
          <a:xfrm>
            <a:off x="974725" y="4560888"/>
            <a:ext cx="5365750" cy="431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8918" name="Rectangle 6"/>
          <p:cNvSpPr>
            <a:spLocks noGrp="1" noChangeArrowheads="1"/>
          </p:cNvSpPr>
          <p:nvPr>
            <p:ph type="ftr" sz="quarter" idx="4"/>
          </p:nvPr>
        </p:nvSpPr>
        <p:spPr bwMode="auto">
          <a:xfrm>
            <a:off x="0" y="9120188"/>
            <a:ext cx="3170238"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b" anchorCtr="0" compatLnSpc="1">
            <a:prstTxWarp prst="textNoShape">
              <a:avLst/>
            </a:prstTxWarp>
          </a:bodyPr>
          <a:lstStyle>
            <a:lvl1pPr defTabSz="966788">
              <a:defRPr sz="1000"/>
            </a:lvl1pPr>
          </a:lstStyle>
          <a:p>
            <a:pPr>
              <a:defRPr/>
            </a:pPr>
            <a:r>
              <a:rPr lang="en-US" dirty="0"/>
              <a:t>FEMA P-752 Notes</a:t>
            </a:r>
          </a:p>
        </p:txBody>
      </p:sp>
      <p:sp>
        <p:nvSpPr>
          <p:cNvPr id="38919" name="Rectangle 7"/>
          <p:cNvSpPr>
            <a:spLocks noGrp="1" noChangeArrowheads="1"/>
          </p:cNvSpPr>
          <p:nvPr>
            <p:ph type="sldNum" sz="quarter" idx="5"/>
          </p:nvPr>
        </p:nvSpPr>
        <p:spPr bwMode="auto">
          <a:xfrm>
            <a:off x="4144963" y="9120188"/>
            <a:ext cx="3170237"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b" anchorCtr="0" compatLnSpc="1">
            <a:prstTxWarp prst="textNoShape">
              <a:avLst/>
            </a:prstTxWarp>
          </a:bodyPr>
          <a:lstStyle>
            <a:lvl1pPr algn="r" defTabSz="966788">
              <a:defRPr sz="1000"/>
            </a:lvl1pPr>
          </a:lstStyle>
          <a:p>
            <a:pPr>
              <a:defRPr/>
            </a:pPr>
            <a:r>
              <a:rPr lang="en-US" dirty="0"/>
              <a:t>Introduction 1-</a:t>
            </a:r>
            <a:fld id="{0BCA867C-EB47-4D0B-A24F-7993B2C5EA2C}" type="slidenum">
              <a:rPr lang="en-US"/>
              <a:pPr>
                <a:defRPr/>
              </a:pPr>
              <a:t>‹#›</a:t>
            </a:fld>
            <a:endParaRPr lang="en-US" dirty="0"/>
          </a:p>
        </p:txBody>
      </p:sp>
    </p:spTree>
    <p:extLst>
      <p:ext uri="{BB962C8B-B14F-4D97-AF65-F5344CB8AC3E}">
        <p14:creationId xmlns:p14="http://schemas.microsoft.com/office/powerpoint/2010/main" val="1901899125"/>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1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shows cover of the NEHRP Provisions FEMA P-1052.</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The 2015 NEHRP Recommended Seismic Provisions are a new resource document that facilitates and translates the state-of-the-art knowledge into design practice. To help in understanding these new Provisions, design examples are also published which apply the new requirements of FEMA P-1051. This presentation complements the Chapter 15 design example of a seismically isolated building.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set of instructional slides is the</a:t>
            </a:r>
            <a:r>
              <a:rPr lang="en-US" baseline="0" dirty="0"/>
              <a:t> first of two 90 minute presentations. The first presentation provides information on the basic principles of seismic isolation and background on both the current and new seismic design requirements.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a:t>
            </a:fld>
            <a:endParaRPr lang="en-US" dirty="0"/>
          </a:p>
        </p:txBody>
      </p:sp>
    </p:spTree>
    <p:extLst>
      <p:ext uri="{BB962C8B-B14F-4D97-AF65-F5344CB8AC3E}">
        <p14:creationId xmlns:p14="http://schemas.microsoft.com/office/powerpoint/2010/main" val="18120906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The figure shows an earthquake response spectrum plot with the horizontal axis</a:t>
            </a:r>
            <a:r>
              <a:rPr lang="en-NZ" baseline="0" dirty="0"/>
              <a:t> labeled “Period, seconds” running from 0 to 4 seconds, and the vertical axis labeled “Spectral acceleration, g’s” running from 0 to 4 g’s.  On the graphs are shown four earthquake response spectra with irregular shapes.  The graph is titled “Acceleration response spectra – Several earthquakes”</a:t>
            </a:r>
            <a:endParaRPr lang="en-NZ" dirty="0"/>
          </a:p>
          <a:p>
            <a:endParaRPr lang="en-NZ" dirty="0"/>
          </a:p>
          <a:p>
            <a:r>
              <a:rPr lang="en-NZ" dirty="0"/>
              <a:t>The process in the previous</a:t>
            </a:r>
            <a:r>
              <a:rPr lang="en-NZ" baseline="0" dirty="0"/>
              <a:t> slide can be repeated for several earthquakes. Here there are four different response spectrum’s for four different earthquake records. Note that they are rather variable, but we can start to see a trend forming.</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10</a:t>
            </a:fld>
            <a:endParaRPr lang="en-US" dirty="0"/>
          </a:p>
        </p:txBody>
      </p:sp>
    </p:spTree>
    <p:extLst>
      <p:ext uri="{BB962C8B-B14F-4D97-AF65-F5344CB8AC3E}">
        <p14:creationId xmlns:p14="http://schemas.microsoft.com/office/powerpoint/2010/main" val="4913787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The figure is the same as in the previous slide but one additional spectrum shown.  This spectrum is not irregularly shaped, as the other spectra are, and it is labeled “”Smoothed” design spectrum from building code”.  The remaining four spectra, which were shown on the previous slide, are labelled “”Jagged” spectra of actual earthquakes.” An arrow near the center of the graph, inclined</a:t>
            </a:r>
            <a:r>
              <a:rPr lang="en-NZ" baseline="0" dirty="0"/>
              <a:t> </a:t>
            </a:r>
            <a:r>
              <a:rPr lang="en-NZ" dirty="0"/>
              <a:t>downwards and to the right,</a:t>
            </a:r>
            <a:r>
              <a:rPr lang="en-NZ" baseline="0" dirty="0"/>
              <a:t> is labeled “Typically a reduced acceleration for long-period structures.”  A dashed-line box surrounds all of the spectra on the left side of the graph, over period range 0 to 1.25 seconds, and is labelled “Dominant earthquake motion”.</a:t>
            </a:r>
            <a:endParaRPr lang="en-NZ" dirty="0"/>
          </a:p>
          <a:p>
            <a:endParaRPr lang="en-NZ" dirty="0"/>
          </a:p>
          <a:p>
            <a:r>
              <a:rPr lang="en-NZ" dirty="0"/>
              <a:t>The general trend from actual</a:t>
            </a:r>
            <a:r>
              <a:rPr lang="en-NZ" baseline="0" dirty="0"/>
              <a:t> recorded seismic events is that most of the energy is in the short-period/high-frequency range and hence short-period structures typically experience higher accelerations compared to long-period structures. The response spectrum used in design codes illustrates this finding and is a “smoothed” response spectrum of many individual earthquake records. No earthquake will ever look like this, but it shows the general behaviour of many earthquakes we have measured in the past.</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11</a:t>
            </a:fld>
            <a:endParaRPr lang="en-US" dirty="0"/>
          </a:p>
        </p:txBody>
      </p:sp>
    </p:spTree>
    <p:extLst>
      <p:ext uri="{BB962C8B-B14F-4D97-AF65-F5344CB8AC3E}">
        <p14:creationId xmlns:p14="http://schemas.microsoft.com/office/powerpoint/2010/main" val="29667794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So in summary, the</a:t>
            </a:r>
            <a:r>
              <a:rPr lang="en-NZ" baseline="0" dirty="0"/>
              <a:t> response spectrum is simplified representation which is useful to estimate the behavior of seismically isolated buildings.</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12</a:t>
            </a:fld>
            <a:endParaRPr lang="en-US" dirty="0"/>
          </a:p>
        </p:txBody>
      </p:sp>
    </p:spTree>
    <p:extLst>
      <p:ext uri="{BB962C8B-B14F-4D97-AF65-F5344CB8AC3E}">
        <p14:creationId xmlns:p14="http://schemas.microsoft.com/office/powerpoint/2010/main" val="36527322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The figure shows two graphs: an acceleration response spectrum on the left, and a displacement response spectrum on the right.  In the left graph</a:t>
            </a:r>
            <a:r>
              <a:rPr lang="en-NZ" baseline="0" dirty="0"/>
              <a:t> a horizontal arrow points to the right, labeled “Period Shift”.  This arrow illustrates that acceleration response of the building is reduced as the period of the structure is shifted from low values (in the neighborhood of 0.5 seconds) to higher values (in the neighborhood of 2.5 seconds).  The left graph also shows three different parallel acceleration plots, each plot for a different level of damping, showing that the acceleration response is decreased as damping is increased.  On the right graph a horizontal arrow points to the right, labelled “Period Shift”.  This arrow illustrates that displacement response of the building is increased as the period of the structure is shifted from low values (in the neighborhood of 0.5 seconds) to higher values (in the neighborhood of 2.5 seconds). The right graph also shows three different parallel acceleration plots, each plot for a different level of damping, showing that the displacement response is decreased as damping is increased. </a:t>
            </a:r>
            <a:endParaRPr lang="en-NZ" dirty="0"/>
          </a:p>
          <a:p>
            <a:endParaRPr lang="en-NZ" dirty="0"/>
          </a:p>
          <a:p>
            <a:r>
              <a:rPr lang="en-NZ" dirty="0"/>
              <a:t>The goals</a:t>
            </a:r>
            <a:r>
              <a:rPr lang="en-NZ" baseline="0" dirty="0"/>
              <a:t> of seismic isolation is to elongate a buildings period and to also increase damping. The effect of this on the structures maximum acceleration and displacement is illustrated by these two characteristic response spectra.</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13</a:t>
            </a:fld>
            <a:endParaRPr lang="en-US" dirty="0"/>
          </a:p>
        </p:txBody>
      </p:sp>
    </p:spTree>
    <p:extLst>
      <p:ext uri="{BB962C8B-B14F-4D97-AF65-F5344CB8AC3E}">
        <p14:creationId xmlns:p14="http://schemas.microsoft.com/office/powerpoint/2010/main" val="38880305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This</a:t>
            </a:r>
            <a:r>
              <a:rPr lang="en-NZ" baseline="0" dirty="0"/>
              <a:t> slide gives an explanation of the effects of period lengthening and energy absorption which were shown graphically on the previous slide.</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14</a:t>
            </a:fld>
            <a:endParaRPr lang="en-US" dirty="0"/>
          </a:p>
        </p:txBody>
      </p:sp>
    </p:spTree>
    <p:extLst>
      <p:ext uri="{BB962C8B-B14F-4D97-AF65-F5344CB8AC3E}">
        <p14:creationId xmlns:p14="http://schemas.microsoft.com/office/powerpoint/2010/main" val="17390935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The figure shows four drawings</a:t>
            </a:r>
            <a:r>
              <a:rPr lang="en-NZ" baseline="0" dirty="0"/>
              <a:t> of a simple two-story building, with each drawing illustrating a different level of earthquake damage.  A large horizontal arrow, pointing to the right, appears below the four drawings and is labeled “Earthquake intensity.”   The drawing on the left is labelled “Operational” and shows the building with no damage, and the lights on, indicating the building is open for business.  The second drawing from the left is labelled “Immediate Occupancy” and shows the building without visible signs of damage, but the lights are off, indicating the building is not open for business.  The third drawing from the left is labelled “Life Safety” and shows several cracks in the face of the building, the building sign is partially damaged, and the lights are off, indicating the building is not open for business and has sustained significant damage.  The fourth drawing from the left is labelled “Collapse Prevention” and shows the sign has fallen from the building, the building has many large cracks, and the building is leaning to the right, indicating the building has sustained major damage and it is not occupiable.</a:t>
            </a:r>
            <a:endParaRPr lang="en-NZ" dirty="0"/>
          </a:p>
          <a:p>
            <a:endParaRPr lang="en-NZ" dirty="0"/>
          </a:p>
          <a:p>
            <a:endParaRPr lang="en-NZ" dirty="0"/>
          </a:p>
          <a:p>
            <a:r>
              <a:rPr lang="en-NZ" dirty="0"/>
              <a:t>We will</a:t>
            </a:r>
            <a:r>
              <a:rPr lang="en-NZ" baseline="0" dirty="0"/>
              <a:t> now look at </a:t>
            </a:r>
            <a:r>
              <a:rPr lang="en-NZ" u="sng" baseline="0" dirty="0"/>
              <a:t>why</a:t>
            </a:r>
            <a:r>
              <a:rPr lang="en-NZ" u="none" baseline="0" dirty="0"/>
              <a:t> we seismically isolate buildings. One common misconception by lay-people is that a building designed to the latest earthquake code is “earthquake-proof”. </a:t>
            </a:r>
            <a:r>
              <a:rPr lang="en-NZ" dirty="0"/>
              <a:t>This </a:t>
            </a:r>
            <a:r>
              <a:rPr lang="en-US" noProof="0" dirty="0"/>
              <a:t>misunderstanding</a:t>
            </a:r>
            <a:r>
              <a:rPr lang="en-NZ" dirty="0"/>
              <a:t> was</a:t>
            </a:r>
            <a:r>
              <a:rPr lang="en-NZ" baseline="0" dirty="0"/>
              <a:t> evident in Christchurch, New Zealand (which has similar codes to the USA) prior to the 2011 earthquake. Now people are well aware that the main intent of the code is life safety and damage is expected to occur in major earthquakes. Prior to 2011 there was only one base-isolated buildings in Christchurch, now with renewed awareness there are 14 isolated buildings completed or in construction.</a:t>
            </a:r>
          </a:p>
          <a:p>
            <a:endParaRPr lang="en-NZ" baseline="0" dirty="0"/>
          </a:p>
          <a:p>
            <a:endParaRPr lang="en-NZ" baseline="0" dirty="0"/>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15</a:t>
            </a:fld>
            <a:endParaRPr lang="en-US" dirty="0"/>
          </a:p>
        </p:txBody>
      </p:sp>
    </p:spTree>
    <p:extLst>
      <p:ext uri="{BB962C8B-B14F-4D97-AF65-F5344CB8AC3E}">
        <p14:creationId xmlns:p14="http://schemas.microsoft.com/office/powerpoint/2010/main" val="27594887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a:t>
            </a:r>
            <a:r>
              <a:rPr lang="en-US" baseline="0" dirty="0"/>
              <a:t>NEHRP</a:t>
            </a:r>
            <a:r>
              <a:rPr lang="en-US" dirty="0"/>
              <a:t> </a:t>
            </a:r>
            <a:r>
              <a:rPr lang="en-US" i="0" dirty="0"/>
              <a:t>Provisions</a:t>
            </a:r>
            <a:r>
              <a:rPr lang="en-US" dirty="0"/>
              <a:t> describe</a:t>
            </a:r>
            <a:r>
              <a:rPr lang="en-US" baseline="0" dirty="0"/>
              <a:t> the</a:t>
            </a:r>
            <a:r>
              <a:rPr lang="en-US" dirty="0"/>
              <a:t> seismic-code performance objectives </a:t>
            </a:r>
            <a:r>
              <a:rPr lang="en-US" baseline="0" dirty="0"/>
              <a:t>applicable in concept to </a:t>
            </a:r>
            <a:r>
              <a:rPr lang="en-US" dirty="0"/>
              <a:t>all building types. </a:t>
            </a:r>
            <a:r>
              <a:rPr lang="en-US" baseline="0" dirty="0"/>
              <a:t>The primary and minimum goal of the </a:t>
            </a:r>
            <a:r>
              <a:rPr lang="en-US" i="1" baseline="0" dirty="0"/>
              <a:t>Standard</a:t>
            </a:r>
            <a:r>
              <a:rPr lang="en-US" i="0" baseline="0" dirty="0"/>
              <a:t>  is l</a:t>
            </a:r>
            <a:r>
              <a:rPr lang="en-US" baseline="0" dirty="0"/>
              <a:t>ife-safety (avoiding serious injury and life loss). Minimizing the loss of function and economic losses is also envisioned, however the degree to which this is achieved is very different for a seismically isolated building vs. a conventional fixed-base building.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Functional and economic performance objectives are not explicitly addressed by seismic-code design requirements.  Rather, it is hoped that additional design strength (i.e., I</a:t>
            </a:r>
            <a:r>
              <a:rPr lang="en-US" baseline="-25000" dirty="0"/>
              <a:t>e</a:t>
            </a:r>
            <a:r>
              <a:rPr lang="en-US" baseline="0" dirty="0"/>
              <a:t> = 1.5) will adequately protect the structure from damage that could close a critical facility (i.e., hospital) and that somehow, nonstructural systems (and contents) can survive the shaking without loss of function or significant economic loss.  However, it is difficult, if not impossible, to design nonstructural systems (and anchor contents) of a conventional fixed-base building such that significant economic and functional losses would not occur for the violent shaking.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dirty="0"/>
              <a:t>The degree to which these objectives can be achieved depends on a number of factors including structural framing type, building configuration, structural and nonstructural materials and details, and overall quality of design and construction. In addition, large uncertainties as to the intensity and duration of shaking and the possibility of unfavorable response of a small subset of buildings or other structures may prevent full realization of these objectives.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16</a:t>
            </a:fld>
            <a:endParaRPr lang="en-US" dirty="0"/>
          </a:p>
        </p:txBody>
      </p:sp>
    </p:spTree>
    <p:extLst>
      <p:ext uri="{BB962C8B-B14F-4D97-AF65-F5344CB8AC3E}">
        <p14:creationId xmlns:p14="http://schemas.microsoft.com/office/powerpoint/2010/main" val="33401935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The table </a:t>
            </a:r>
            <a:r>
              <a:rPr lang="en-NZ" baseline="0" dirty="0"/>
              <a:t>has three columns, headed “Objectives”, “Conventional”, and “Isolated.”  The first column headed “Objectives” has three rows labelled “Deaths”, “Dollars” and “Downtime.”  “Thumbs Up” icons indicate favorable outcomes, and “Thumbs Down” icons indicate unfavorable outcomes.  Under the Conventional column heading “Deaths” is a thumbs up, while “Dollars” and “Downtime” are both thumbs down.  Under the Isolated heading, “Deaths”, “Dollars” and “Downtime” all have thumbs up.</a:t>
            </a:r>
            <a:endParaRPr lang="en-NZ" dirty="0"/>
          </a:p>
          <a:p>
            <a:endParaRPr lang="en-NZ" dirty="0"/>
          </a:p>
          <a:p>
            <a:r>
              <a:rPr lang="en-NZ" dirty="0"/>
              <a:t>The main reason </a:t>
            </a:r>
            <a:r>
              <a:rPr lang="en-NZ" u="sng" dirty="0"/>
              <a:t>why</a:t>
            </a:r>
            <a:r>
              <a:rPr lang="en-NZ" dirty="0"/>
              <a:t> to isolate</a:t>
            </a:r>
            <a:r>
              <a:rPr lang="en-NZ" baseline="0" dirty="0"/>
              <a:t> is to reduce structural, non-structural and contents damage and hence maintain operation after a major earthquake.</a:t>
            </a:r>
            <a:endParaRPr lang="en-NZ" dirty="0"/>
          </a:p>
          <a:p>
            <a:endParaRPr lang="en-NZ"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All seismically isolated buildings (not just critical</a:t>
            </a:r>
            <a:r>
              <a:rPr lang="en-US" sz="1100" kern="1200" baseline="0" dirty="0">
                <a:solidFill>
                  <a:schemeClr val="tx1"/>
                </a:solidFill>
                <a:effectLst/>
                <a:latin typeface="Arial" pitchFamily="34" charset="0"/>
                <a:ea typeface="+mn-ea"/>
                <a:cs typeface="+mn-cs"/>
              </a:rPr>
              <a:t> facilities) are</a:t>
            </a:r>
            <a:r>
              <a:rPr lang="en-US" sz="1100" kern="1200" dirty="0">
                <a:solidFill>
                  <a:schemeClr val="tx1"/>
                </a:solidFill>
                <a:effectLst/>
                <a:latin typeface="Arial" pitchFamily="34" charset="0"/>
                <a:ea typeface="+mn-ea"/>
                <a:cs typeface="+mn-cs"/>
              </a:rPr>
              <a:t> expected to have minimal repair</a:t>
            </a:r>
            <a:r>
              <a:rPr lang="en-US" sz="1100" kern="1200" baseline="0" dirty="0">
                <a:solidFill>
                  <a:schemeClr val="tx1"/>
                </a:solidFill>
                <a:effectLst/>
                <a:latin typeface="Arial" pitchFamily="34" charset="0"/>
                <a:ea typeface="+mn-ea"/>
                <a:cs typeface="+mn-cs"/>
              </a:rPr>
              <a:t> costs and downtime</a:t>
            </a:r>
            <a:r>
              <a:rPr lang="en-US" sz="1100" kern="1200" dirty="0">
                <a:solidFill>
                  <a:schemeClr val="tx1"/>
                </a:solidFill>
                <a:effectLst/>
                <a:latin typeface="Arial" pitchFamily="34" charset="0"/>
                <a:ea typeface="+mn-ea"/>
                <a:cs typeface="+mn-cs"/>
              </a:rPr>
              <a:t>, whereas a conventional building may be damaged to the point where it is uneconomical to rehabilitate. This is due to the inherent nature of isolation, for example it reduces both displacements and accelerations in the superstructure. Although not explicitly seeking damage control as an objective, indirectly the minimum requirements of 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will give limited damage as a consequence of ensuring proper isolation achieved. For example, the </a:t>
            </a:r>
            <a:r>
              <a:rPr lang="en-US" sz="1100" i="1" kern="1200" dirty="0">
                <a:solidFill>
                  <a:schemeClr val="tx1"/>
                </a:solidFill>
                <a:effectLst/>
                <a:latin typeface="Arial" pitchFamily="34" charset="0"/>
                <a:ea typeface="+mn-ea"/>
                <a:cs typeface="+mn-cs"/>
              </a:rPr>
              <a:t>Standard </a:t>
            </a:r>
            <a:r>
              <a:rPr lang="en-US" sz="1100" kern="1200" dirty="0">
                <a:solidFill>
                  <a:schemeClr val="tx1"/>
                </a:solidFill>
                <a:effectLst/>
                <a:latin typeface="Arial" pitchFamily="34" charset="0"/>
                <a:ea typeface="+mn-ea"/>
                <a:cs typeface="+mn-cs"/>
              </a:rPr>
              <a:t>limits the amount of inelastic action and drift that may occur in the superstructure to avoid detrimental coupling with the isolation system. Moreover, the </a:t>
            </a:r>
            <a:r>
              <a:rPr lang="en-US" sz="1100" i="1" kern="1200" dirty="0">
                <a:solidFill>
                  <a:schemeClr val="tx1"/>
                </a:solidFill>
                <a:effectLst/>
                <a:latin typeface="Arial" pitchFamily="34" charset="0"/>
                <a:ea typeface="+mn-ea"/>
                <a:cs typeface="+mn-cs"/>
              </a:rPr>
              <a:t>Standard </a:t>
            </a:r>
            <a:r>
              <a:rPr lang="en-US" sz="1100" kern="1200" dirty="0">
                <a:solidFill>
                  <a:schemeClr val="tx1"/>
                </a:solidFill>
                <a:effectLst/>
                <a:latin typeface="Arial" pitchFamily="34" charset="0"/>
                <a:ea typeface="+mn-ea"/>
                <a:cs typeface="+mn-cs"/>
              </a:rPr>
              <a:t>requires that the isolation devices be designed and tested to be functional under the effects of the Maximum Considered Earthquake (MCE</a:t>
            </a:r>
            <a:r>
              <a:rPr lang="en-US" sz="1100" kern="1200" baseline="-250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17</a:t>
            </a:fld>
            <a:endParaRPr lang="en-US" dirty="0"/>
          </a:p>
        </p:txBody>
      </p:sp>
    </p:spTree>
    <p:extLst>
      <p:ext uri="{BB962C8B-B14F-4D97-AF65-F5344CB8AC3E}">
        <p14:creationId xmlns:p14="http://schemas.microsoft.com/office/powerpoint/2010/main" val="30158389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figure shows a map of the continental United States.  Colored</a:t>
            </a:r>
            <a:r>
              <a:rPr lang="en-US" baseline="0" dirty="0"/>
              <a:t> contour plots indicate zones of seismicity, varying from low seismicity indicated with blue and green colors, to high seismicity indicated with orange and red colors.  Areas of high seismicity include the entire west coast; parts of the central western U.S. near southern Montana, western Wyoming, and northern Utah; an area in the Mississippi River valley near Memphis; and an area near Charleston, South Carolina.</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Ground motion intensity</a:t>
            </a:r>
            <a:r>
              <a:rPr lang="en-US" baseline="0" dirty="0"/>
              <a:t> varies greatly across the United States as shown by this map. Typically, seismic isolation has been used in regions of high seismicity such as the coastal areas of California, Wasatch fault zone (e.g., Salt Lake City, Utah), the New Madrid seismic zone (e.g., Memphis, Tennessee) and the Charleston, South Carolina, seismic zone.  Regions of high seismicity provide the greatest opportunity for realizing the benefits of isolation, but also the greatest challenges to the design of the isolation system to accommodate large earthquake displacements.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endParaRPr lang="en-NZ"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18</a:t>
            </a:fld>
            <a:endParaRPr lang="en-US" dirty="0"/>
          </a:p>
        </p:txBody>
      </p:sp>
    </p:spTree>
    <p:extLst>
      <p:ext uri="{BB962C8B-B14F-4D97-AF65-F5344CB8AC3E}">
        <p14:creationId xmlns:p14="http://schemas.microsoft.com/office/powerpoint/2010/main" val="19116874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The slide contains two photographs.  The photograph on the left shows the facade of the International Arrivals Terminal at San Francisco International Airport.  The</a:t>
            </a:r>
            <a:r>
              <a:rPr lang="en-NZ" baseline="0" dirty="0"/>
              <a:t> photograph on the right shows an aerial view of the Mills Peninsula Hospital.</a:t>
            </a:r>
            <a:endParaRPr lang="en-NZ" dirty="0"/>
          </a:p>
          <a:p>
            <a:endParaRPr lang="en-NZ" dirty="0"/>
          </a:p>
          <a:p>
            <a:r>
              <a:rPr lang="en-NZ" dirty="0"/>
              <a:t>Due</a:t>
            </a:r>
            <a:r>
              <a:rPr lang="en-NZ" baseline="0" dirty="0"/>
              <a:t> to the major improvement in response of a seismically isolated building, there have emerged some candidates where isolation is commonly applied. These include a number of hospitals in California where continued function after a major earthquake are paramount, such as the Mills-Peninsula Bay Hospital in San Mateo and the San Francisco airport, where continued functionality is important for post-earthquake recovery.</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19</a:t>
            </a:fld>
            <a:endParaRPr lang="en-US" dirty="0"/>
          </a:p>
        </p:txBody>
      </p:sp>
    </p:spTree>
    <p:extLst>
      <p:ext uri="{BB962C8B-B14F-4D97-AF65-F5344CB8AC3E}">
        <p14:creationId xmlns:p14="http://schemas.microsoft.com/office/powerpoint/2010/main" val="1815344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A</a:t>
            </a:r>
            <a:r>
              <a:rPr lang="en-NZ" baseline="0" dirty="0"/>
              <a:t> g</a:t>
            </a:r>
            <a:r>
              <a:rPr lang="en-NZ" dirty="0"/>
              <a:t>raphic shows the cover of the document FEMA P-1050-1, 2015 Edition, “NEHRP Recommended Seismic Provisions for</a:t>
            </a:r>
            <a:r>
              <a:rPr lang="en-NZ" baseline="0" dirty="0"/>
              <a:t> New Buildings and Other Structures”</a:t>
            </a:r>
            <a:endParaRPr lang="en-NZ" dirty="0"/>
          </a:p>
          <a:p>
            <a:endParaRPr lang="en-NZ" dirty="0"/>
          </a:p>
          <a:p>
            <a:r>
              <a:rPr lang="en-NZ" dirty="0"/>
              <a:t>The</a:t>
            </a:r>
            <a:r>
              <a:rPr lang="en-NZ" baseline="0" dirty="0"/>
              <a:t> objective of this presentation is to first describe the basic principles of seismic isolation. </a:t>
            </a:r>
            <a:r>
              <a:rPr lang="en-NZ" u="sng" baseline="0" dirty="0"/>
              <a:t>What</a:t>
            </a:r>
            <a:r>
              <a:rPr lang="en-NZ" baseline="0" dirty="0"/>
              <a:t> is it? </a:t>
            </a:r>
            <a:r>
              <a:rPr lang="en-NZ" u="sng" baseline="0" dirty="0"/>
              <a:t>Why</a:t>
            </a:r>
            <a:r>
              <a:rPr lang="en-NZ" baseline="0" dirty="0"/>
              <a:t> should you isolate a building? </a:t>
            </a:r>
            <a:r>
              <a:rPr lang="en-NZ" u="sng" baseline="0" dirty="0"/>
              <a:t>Where</a:t>
            </a:r>
            <a:r>
              <a:rPr lang="en-NZ" baseline="0" dirty="0"/>
              <a:t> does isolation work well and not so well, and finally </a:t>
            </a:r>
            <a:r>
              <a:rPr lang="en-NZ" u="sng" baseline="0" dirty="0"/>
              <a:t>how</a:t>
            </a:r>
            <a:r>
              <a:rPr lang="en-NZ" baseline="0" dirty="0"/>
              <a:t> it is applied in a real-life example with discussion on the types of isolation systems. The second part of the presentation gives an overview of the layout and content of the design requirements and gives background of some of the major changes recommended by the NEHRP Provisions.</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a:t>
            </a:fld>
            <a:endParaRPr lang="en-US" dirty="0"/>
          </a:p>
        </p:txBody>
      </p:sp>
    </p:spTree>
    <p:extLst>
      <p:ext uri="{BB962C8B-B14F-4D97-AF65-F5344CB8AC3E}">
        <p14:creationId xmlns:p14="http://schemas.microsoft.com/office/powerpoint/2010/main" val="18345412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baseline="0" dirty="0"/>
              <a:t>The photograph shows Court of Appeals building in San Francisco.</a:t>
            </a:r>
          </a:p>
          <a:p>
            <a:endParaRPr lang="en-NZ" baseline="0" dirty="0"/>
          </a:p>
          <a:p>
            <a:r>
              <a:rPr lang="en-NZ" baseline="0" dirty="0"/>
              <a:t>Historical structures which pre-dated modern seismic design codes, governmental buildings and museums have also emerged as natural candidates. This is because the preservation of the structure and or contents is particularly important. Shown is the Court of Appeals building in San Francisco.</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20</a:t>
            </a:fld>
            <a:endParaRPr lang="en-US" dirty="0"/>
          </a:p>
        </p:txBody>
      </p:sp>
    </p:spTree>
    <p:extLst>
      <p:ext uri="{BB962C8B-B14F-4D97-AF65-F5344CB8AC3E}">
        <p14:creationId xmlns:p14="http://schemas.microsoft.com/office/powerpoint/2010/main" val="31039704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The photograph shows an offshore oil drilling platform situated on a seismic isolation system.</a:t>
            </a:r>
          </a:p>
          <a:p>
            <a:endParaRPr lang="en-NZ" dirty="0"/>
          </a:p>
          <a:p>
            <a:r>
              <a:rPr lang="en-NZ" dirty="0"/>
              <a:t>Knowledgeable building owners</a:t>
            </a:r>
            <a:r>
              <a:rPr lang="en-NZ" baseline="0" dirty="0"/>
              <a:t> who wish to protect their business asset and functionality have also taken to base isolation- examples include off-shore oil platforms, biotechnical companies such as Amgen in Seattle and high-tech companies such as Apple.</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21</a:t>
            </a:fld>
            <a:endParaRPr lang="en-US" dirty="0"/>
          </a:p>
        </p:txBody>
      </p:sp>
    </p:spTree>
    <p:extLst>
      <p:ext uri="{BB962C8B-B14F-4D97-AF65-F5344CB8AC3E}">
        <p14:creationId xmlns:p14="http://schemas.microsoft.com/office/powerpoint/2010/main" val="29143932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Technical</a:t>
            </a:r>
            <a:r>
              <a:rPr lang="en-NZ" baseline="0" dirty="0"/>
              <a:t> speaking, any building can be seismically isolated, however there are a number of factors which make it more, or less suitable. Consideration of the buildings characteristics, site conditions, space and location of the isolation plane should made early in design. The following three slides outline the most important consideration.</a:t>
            </a:r>
          </a:p>
          <a:p>
            <a:endParaRPr lang="en-NZ" baseline="0" dirty="0"/>
          </a:p>
          <a:p>
            <a:r>
              <a:rPr lang="en-NZ" baseline="0" dirty="0"/>
              <a:t>Short and/or stiff buildings are best suited to isolation as they will benefit the most from period lengthening. High seismic weight is typically a detriment in seismic design due to high inertial forces; however it is much less of a concern in a seismically isolated building as isolators can accommodate large axial loads. Isolators perform well under compression and have little/no resistance to tension forces. Hence uplift in isolators presents difficult analysis, design and testing challenges and should be avoided.</a:t>
            </a:r>
          </a:p>
          <a:p>
            <a:endParaRPr lang="en-NZ" baseline="0" dirty="0"/>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22</a:t>
            </a:fld>
            <a:endParaRPr lang="en-US" dirty="0"/>
          </a:p>
        </p:txBody>
      </p:sp>
    </p:spTree>
    <p:extLst>
      <p:ext uri="{BB962C8B-B14F-4D97-AF65-F5344CB8AC3E}">
        <p14:creationId xmlns:p14="http://schemas.microsoft.com/office/powerpoint/2010/main" val="10139672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Sites that have soft soils</a:t>
            </a:r>
            <a:r>
              <a:rPr lang="en-NZ" baseline="0" dirty="0"/>
              <a:t> and basin effects may give more earthquake energy in periods which coincide with the period of the isolation system. This may lead to resonance of the seismically isolated building if it has little damping.</a:t>
            </a:r>
          </a:p>
          <a:p>
            <a:endParaRPr lang="en-NZ" baseline="0" dirty="0"/>
          </a:p>
          <a:p>
            <a:r>
              <a:rPr lang="en-NZ" baseline="0" dirty="0"/>
              <a:t>The location of the isolation plane may be the single most important cost consideration in the design of a seismically isolated building. Locating the isolation system below grade typically triggers several costly requirements: (1) a basement must be excavated and constructed, (2) retaining walls must be constructed around the basement, and (3) moat details must be provided. </a:t>
            </a:r>
          </a:p>
          <a:p>
            <a:endParaRPr lang="en-NZ" baseline="0" dirty="0"/>
          </a:p>
          <a:p>
            <a:endParaRPr lang="en-NZ"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23</a:t>
            </a:fld>
            <a:endParaRPr lang="en-US" dirty="0"/>
          </a:p>
        </p:txBody>
      </p:sp>
    </p:spTree>
    <p:extLst>
      <p:ext uri="{BB962C8B-B14F-4D97-AF65-F5344CB8AC3E}">
        <p14:creationId xmlns:p14="http://schemas.microsoft.com/office/powerpoint/2010/main" val="32479815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The</a:t>
            </a:r>
            <a:r>
              <a:rPr lang="en-NZ" baseline="0" dirty="0"/>
              <a:t> a</a:t>
            </a:r>
            <a:r>
              <a:rPr lang="en-NZ" dirty="0"/>
              <a:t>dditional costs for the increased performance with seismic isolation is more easily justified by institutional owners with a long term interest in the seismic performance of a building,</a:t>
            </a:r>
            <a:r>
              <a:rPr lang="en-NZ" baseline="0" dirty="0"/>
              <a:t> or business with high-value contents and want continued functionality.</a:t>
            </a:r>
            <a:endParaRPr lang="en-NZ" dirty="0"/>
          </a:p>
          <a:p>
            <a:endParaRPr lang="en-NZ" dirty="0"/>
          </a:p>
          <a:p>
            <a:r>
              <a:rPr lang="en-NZ" dirty="0"/>
              <a:t>Some markets, such as Japan and now New Zealand, have a demand for buildings with higher seismic performance. Historically this has not been seen in the US; however this may change after a major earthquake.</a:t>
            </a:r>
          </a:p>
          <a:p>
            <a:endParaRPr lang="en-NZ"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24</a:t>
            </a:fld>
            <a:endParaRPr lang="en-US" dirty="0"/>
          </a:p>
        </p:txBody>
      </p:sp>
    </p:spTree>
    <p:extLst>
      <p:ext uri="{BB962C8B-B14F-4D97-AF65-F5344CB8AC3E}">
        <p14:creationId xmlns:p14="http://schemas.microsoft.com/office/powerpoint/2010/main" val="34285632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The photograph shows a front view of the de Young museum in San Francisco.</a:t>
            </a:r>
          </a:p>
          <a:p>
            <a:endParaRPr lang="en-US" dirty="0"/>
          </a:p>
          <a:p>
            <a:r>
              <a:rPr lang="en-US" dirty="0"/>
              <a:t>An example of </a:t>
            </a:r>
            <a:r>
              <a:rPr lang="en-US" u="sng" dirty="0"/>
              <a:t>how</a:t>
            </a:r>
            <a:r>
              <a:rPr lang="en-US" dirty="0"/>
              <a:t> seismic</a:t>
            </a:r>
            <a:r>
              <a:rPr lang="en-US" baseline="0" dirty="0"/>
              <a:t> isolation is applied to protect contents (as well as function) is shown for the “new” de Young Museum in San Francisco, California.  </a:t>
            </a:r>
            <a:r>
              <a:rPr lang="en-US" sz="1100" dirty="0"/>
              <a:t>The new de Young Museum replaced an existing structure that was seismically deficient, having suffered significant structural damage during the 1989 Loma Prieta earthquake.  The museum is located less than 8 km from the San Andreas Fault, and the need to protect the contents from earthquake damage prompted the owner to opt for base isolation of this low-rise building.</a:t>
            </a:r>
          </a:p>
          <a:p>
            <a:endParaRPr lang="en-US" sz="1100" dirty="0"/>
          </a:p>
          <a:p>
            <a:pPr defTabSz="970270">
              <a:spcBef>
                <a:spcPts val="637"/>
              </a:spcBef>
              <a:defRPr/>
            </a:pPr>
            <a:r>
              <a:rPr lang="en-US" sz="1100" dirty="0"/>
              <a:t>The museum building is seismically isolated with a combination of 76 high-damping elastomeric (rubber) bearings, 76 flat sliding bearings (sliders) and 24 fluid viscous dampers.  Bearings and dampers are located in the crawl space below the first floor and interior courtyards, and do not affect museum architecture or function.  Unless informed, visitors to the museum are not aware that the building is base isolated. The isolation system selected for the new de Young museum was one of 20 different systems considered for the museum and found by engineering evaluation to be the alternative that had the lowest base shear (best system for superstructure design), the lowest floor acceleration (best system for collection protection) and the lowest cost of the alternatives considered.</a:t>
            </a:r>
          </a:p>
          <a:p>
            <a:pPr defTabSz="970270">
              <a:spcBef>
                <a:spcPts val="637"/>
              </a:spcBef>
              <a:defRPr/>
            </a:pPr>
            <a:endParaRPr lang="en-NZ" sz="110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25</a:t>
            </a:fld>
            <a:endParaRPr lang="en-US" dirty="0"/>
          </a:p>
        </p:txBody>
      </p:sp>
    </p:spTree>
    <p:extLst>
      <p:ext uri="{BB962C8B-B14F-4D97-AF65-F5344CB8AC3E}">
        <p14:creationId xmlns:p14="http://schemas.microsoft.com/office/powerpoint/2010/main" val="39228213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defTabSz="970270">
              <a:defRPr/>
            </a:pPr>
            <a:r>
              <a:rPr lang="en-US" sz="1100" dirty="0"/>
              <a:t>The photograph</a:t>
            </a:r>
            <a:r>
              <a:rPr lang="en-US" sz="1100" baseline="0" dirty="0"/>
              <a:t> shows a museum exhibit of glass objects by the artist Dale Chihuly.</a:t>
            </a:r>
            <a:endParaRPr lang="en-US" sz="1100" dirty="0"/>
          </a:p>
          <a:p>
            <a:pPr defTabSz="970270">
              <a:defRPr/>
            </a:pPr>
            <a:endParaRPr lang="en-US" sz="1100" dirty="0"/>
          </a:p>
          <a:p>
            <a:pPr defTabSz="970270">
              <a:defRPr/>
            </a:pPr>
            <a:r>
              <a:rPr lang="en-US" sz="1100" dirty="0"/>
              <a:t>With isolation, the curators of the new de Young Museum can brace or anchor artifacts in a conventional manner and have more freedom with temporary exhibitions.  In most cases, bracing can be avoided which would be problematic for many exhibits such as the glass sculpture shown in this slide.</a:t>
            </a:r>
            <a:r>
              <a:rPr lang="en-US" sz="1100" baseline="0" dirty="0"/>
              <a:t> </a:t>
            </a:r>
            <a:r>
              <a:rPr lang="en-US" sz="1100" dirty="0"/>
              <a:t>Base isolation also made design of the highly irregular superstructure easier, complying with the owner’s directive to have as many open spaces as possible.</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26</a:t>
            </a:fld>
            <a:endParaRPr lang="en-US" dirty="0"/>
          </a:p>
        </p:txBody>
      </p:sp>
    </p:spTree>
    <p:extLst>
      <p:ext uri="{BB962C8B-B14F-4D97-AF65-F5344CB8AC3E}">
        <p14:creationId xmlns:p14="http://schemas.microsoft.com/office/powerpoint/2010/main" val="35838903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70270" rtl="0" eaLnBrk="0" fontAlgn="base" latinLnBrk="0" hangingPunct="0">
              <a:lnSpc>
                <a:spcPct val="100000"/>
              </a:lnSpc>
              <a:spcBef>
                <a:spcPct val="30000"/>
              </a:spcBef>
              <a:spcAft>
                <a:spcPct val="0"/>
              </a:spcAft>
              <a:buClrTx/>
              <a:buSzTx/>
              <a:buFontTx/>
              <a:buNone/>
              <a:tabLst/>
              <a:defRPr/>
            </a:pPr>
            <a:r>
              <a:rPr lang="en-US" sz="1100" dirty="0"/>
              <a:t>A photograph, taken during construction of the new de Young Museum, shows concrete foundations</a:t>
            </a:r>
            <a:r>
              <a:rPr lang="en-US" sz="1100" baseline="0" dirty="0"/>
              <a:t> for individual isolators.  The isolator foundations are connected by concrete </a:t>
            </a:r>
            <a:r>
              <a:rPr lang="en-US" sz="1100" dirty="0"/>
              <a:t>grade beams. </a:t>
            </a:r>
          </a:p>
          <a:p>
            <a:pPr marL="0" marR="0" indent="0" algn="l" defTabSz="970270" rtl="0" eaLnBrk="0" fontAlgn="base" latinLnBrk="0" hangingPunct="0">
              <a:lnSpc>
                <a:spcPct val="100000"/>
              </a:lnSpc>
              <a:spcBef>
                <a:spcPct val="30000"/>
              </a:spcBef>
              <a:spcAft>
                <a:spcPct val="0"/>
              </a:spcAft>
              <a:buClrTx/>
              <a:buSzTx/>
              <a:buFontTx/>
              <a:buNone/>
              <a:tabLst/>
              <a:defRPr/>
            </a:pPr>
            <a:endParaRPr lang="en-NZ" sz="1100" dirty="0"/>
          </a:p>
          <a:p>
            <a:pPr marL="0" marR="0" lvl="0" indent="0" algn="l" defTabSz="970270"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27</a:t>
            </a:fld>
            <a:endParaRPr lang="en-US" dirty="0"/>
          </a:p>
        </p:txBody>
      </p:sp>
    </p:spTree>
    <p:extLst>
      <p:ext uri="{BB962C8B-B14F-4D97-AF65-F5344CB8AC3E}">
        <p14:creationId xmlns:p14="http://schemas.microsoft.com/office/powerpoint/2010/main" val="39893817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70270" rtl="0" eaLnBrk="0" fontAlgn="base" latinLnBrk="0" hangingPunct="0">
              <a:lnSpc>
                <a:spcPct val="100000"/>
              </a:lnSpc>
              <a:spcBef>
                <a:spcPct val="30000"/>
              </a:spcBef>
              <a:spcAft>
                <a:spcPct val="0"/>
              </a:spcAft>
              <a:buClrTx/>
              <a:buSzTx/>
              <a:buFontTx/>
              <a:buNone/>
              <a:tabLst/>
              <a:defRPr/>
            </a:pPr>
            <a:r>
              <a:rPr lang="en-US" dirty="0"/>
              <a:t>This photo taken during construction of the new de Young Museum shows isolators (e.g., flat sliding bearing at an interior location and a high damping rubber bearing at a perimeter location) and </a:t>
            </a:r>
            <a:r>
              <a:rPr lang="en-US" baseline="0" dirty="0"/>
              <a:t>1</a:t>
            </a:r>
            <a:r>
              <a:rPr lang="en-US" baseline="30000" dirty="0"/>
              <a:t>st</a:t>
            </a:r>
            <a:r>
              <a:rPr lang="en-US" baseline="0" dirty="0"/>
              <a:t>-floor steel framing.</a:t>
            </a:r>
          </a:p>
          <a:p>
            <a:pPr marL="0" marR="0" indent="0" algn="l" defTabSz="97027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28</a:t>
            </a:fld>
            <a:endParaRPr lang="en-US" dirty="0"/>
          </a:p>
        </p:txBody>
      </p:sp>
    </p:spTree>
    <p:extLst>
      <p:ext uri="{BB962C8B-B14F-4D97-AF65-F5344CB8AC3E}">
        <p14:creationId xmlns:p14="http://schemas.microsoft.com/office/powerpoint/2010/main" val="11987160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70270" rtl="0" eaLnBrk="0" fontAlgn="base" latinLnBrk="0" hangingPunct="0">
              <a:lnSpc>
                <a:spcPct val="100000"/>
              </a:lnSpc>
              <a:spcBef>
                <a:spcPct val="30000"/>
              </a:spcBef>
              <a:spcAft>
                <a:spcPct val="0"/>
              </a:spcAft>
              <a:buClrTx/>
              <a:buSzTx/>
              <a:buFontTx/>
              <a:buNone/>
              <a:tabLst/>
              <a:defRPr/>
            </a:pPr>
            <a:r>
              <a:rPr lang="en-US" dirty="0"/>
              <a:t>This photograph taken during construction of the new de Young Museum shows</a:t>
            </a:r>
            <a:r>
              <a:rPr lang="en-US" baseline="0" dirty="0"/>
              <a:t> steel concentric-braces and upper-floor steel framing.</a:t>
            </a:r>
          </a:p>
          <a:p>
            <a:pPr marL="0" marR="0" indent="0" algn="l" defTabSz="97027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29</a:t>
            </a:fld>
            <a:endParaRPr lang="en-US" dirty="0"/>
          </a:p>
        </p:txBody>
      </p:sp>
    </p:spTree>
    <p:extLst>
      <p:ext uri="{BB962C8B-B14F-4D97-AF65-F5344CB8AC3E}">
        <p14:creationId xmlns:p14="http://schemas.microsoft.com/office/powerpoint/2010/main" val="10595627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The basic</a:t>
            </a:r>
            <a:r>
              <a:rPr lang="en-US" baseline="0" dirty="0"/>
              <a:t> </a:t>
            </a:r>
            <a:r>
              <a:rPr lang="en-US" dirty="0"/>
              <a:t>concept of seismic isolation (also referred</a:t>
            </a:r>
            <a:r>
              <a:rPr lang="en-US" baseline="0" dirty="0"/>
              <a:t> to as base isolation) is to “de-couple” the “superstructure” (structure above the isolation interface) from potentially damaging ground motions by adding “seismic isolators” which support the structure above while permitting large relative horizontal displacement of the structure in an earthquake. The seismic isolators de-couple response from dominate short-period earthquake shaking by essentially making the fundamental-mode period of the isolated structure a couple of times longer than the period of the structure above the isolation system – that is, longer than the period of the same structure on a fixed base.  In this manner, the large displacement of the isolation system gives a reduction in force in the structure above the isolation system. The ability of the isolators to absorb energy (or increase damping) further improves performance.</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a:t>
            </a:fld>
            <a:endParaRPr lang="en-US" dirty="0"/>
          </a:p>
        </p:txBody>
      </p:sp>
    </p:spTree>
    <p:extLst>
      <p:ext uri="{BB962C8B-B14F-4D97-AF65-F5344CB8AC3E}">
        <p14:creationId xmlns:p14="http://schemas.microsoft.com/office/powerpoint/2010/main" val="31902527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70270" rtl="0" eaLnBrk="0" fontAlgn="base" latinLnBrk="0" hangingPunct="0">
              <a:lnSpc>
                <a:spcPct val="100000"/>
              </a:lnSpc>
              <a:spcBef>
                <a:spcPct val="30000"/>
              </a:spcBef>
              <a:spcAft>
                <a:spcPct val="0"/>
              </a:spcAft>
              <a:buClrTx/>
              <a:buSzTx/>
              <a:buFontTx/>
              <a:buNone/>
              <a:tabLst/>
              <a:defRPr/>
            </a:pPr>
            <a:r>
              <a:rPr lang="en-US" sz="1100" dirty="0"/>
              <a:t>This photo taken in crawl space of the new de Young Museum before addition of fireproofing shows rubber bearings on reinforced-concrete pedestals.  A total of 76 high-damping rubber bearings provide restoring force and tend to be located near the perimeter of the building to resist torsion (i.e., rotation of the building during an earthquake). </a:t>
            </a:r>
          </a:p>
          <a:p>
            <a:pPr marL="0" marR="0" indent="0" algn="l" defTabSz="970270" rtl="0" eaLnBrk="0" fontAlgn="base" latinLnBrk="0" hangingPunct="0">
              <a:lnSpc>
                <a:spcPct val="100000"/>
              </a:lnSpc>
              <a:spcBef>
                <a:spcPct val="30000"/>
              </a:spcBef>
              <a:spcAft>
                <a:spcPct val="0"/>
              </a:spcAft>
              <a:buClrTx/>
              <a:buSzTx/>
              <a:buFontTx/>
              <a:buNone/>
              <a:tabLst/>
              <a:defRPr/>
            </a:pPr>
            <a:endParaRPr lang="en-NZ" sz="110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30</a:t>
            </a:fld>
            <a:endParaRPr lang="en-US" dirty="0"/>
          </a:p>
        </p:txBody>
      </p:sp>
    </p:spTree>
    <p:extLst>
      <p:ext uri="{BB962C8B-B14F-4D97-AF65-F5344CB8AC3E}">
        <p14:creationId xmlns:p14="http://schemas.microsoft.com/office/powerpoint/2010/main" val="22858396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This photo taken in crawl space of the new de Young Museum after addition of fireproofing shows a typical stub column on top of a sliding bearing and a fluid</a:t>
            </a:r>
            <a:r>
              <a:rPr lang="en-US" baseline="0" dirty="0"/>
              <a:t> viscous damper connected at one end to a 1</a:t>
            </a:r>
            <a:r>
              <a:rPr lang="en-US" baseline="30000" dirty="0"/>
              <a:t>st</a:t>
            </a:r>
            <a:r>
              <a:rPr lang="en-US" baseline="0" dirty="0"/>
              <a:t>-floor girder above and at the other end to a reinforced-concrete pedestal and foundation below.  A total of 76 flat sliders provide support and add damping (due to friction) without adding stiffness to the isolation system.</a:t>
            </a:r>
          </a:p>
          <a:p>
            <a:endParaRPr lang="en-US" baseline="0" dirty="0"/>
          </a:p>
          <a:p>
            <a:r>
              <a:rPr lang="en-US" sz="1100" dirty="0"/>
              <a:t>Due to the relatively close proximity to the fault and the potential for large ground motion “pulses,” the isolation system also</a:t>
            </a:r>
            <a:r>
              <a:rPr lang="en-US" sz="1100" baseline="0" dirty="0"/>
              <a:t> </a:t>
            </a:r>
            <a:r>
              <a:rPr lang="en-US" sz="1100" dirty="0"/>
              <a:t>incorporates a total of 24 fluid viscous dampers, providing additional displacement control.  The covered “moat” around the perimeter of the building accommodates 36 inches of isolated structure displacement in any direction.  This clearance includes substantial cushion on the calculated maximum earthquake displacement of 26 inches.</a:t>
            </a:r>
          </a:p>
          <a:p>
            <a:endParaRPr lang="en-NZ" sz="110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31</a:t>
            </a:fld>
            <a:endParaRPr lang="en-US" dirty="0"/>
          </a:p>
        </p:txBody>
      </p:sp>
    </p:spTree>
    <p:extLst>
      <p:ext uri="{BB962C8B-B14F-4D97-AF65-F5344CB8AC3E}">
        <p14:creationId xmlns:p14="http://schemas.microsoft.com/office/powerpoint/2010/main" val="4766959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The next three slides describe the </a:t>
            </a:r>
            <a:r>
              <a:rPr lang="en-US" i="1" dirty="0"/>
              <a:t>Standard’s</a:t>
            </a:r>
            <a:r>
              <a:rPr lang="en-US" dirty="0"/>
              <a:t> terminology for the isolation system and</a:t>
            </a:r>
            <a:r>
              <a:rPr lang="en-US" baseline="0" dirty="0"/>
              <a:t> elements. </a:t>
            </a:r>
          </a:p>
          <a:p>
            <a:endParaRPr lang="en-US" baseline="0" dirty="0"/>
          </a:p>
          <a:p>
            <a:r>
              <a:rPr lang="en-US" baseline="0" dirty="0"/>
              <a:t>The </a:t>
            </a:r>
            <a:r>
              <a:rPr lang="en-US" b="1" baseline="0" dirty="0"/>
              <a:t>isolation system </a:t>
            </a:r>
            <a:r>
              <a:rPr lang="en-US" baseline="0" dirty="0"/>
              <a:t>includes all the individual isolator units and other structural elements (e.g., connections) that transfer force from the isolator units to the foundation below and to structure above the isolation system.  The isolation system also includes any supplemental energy-dissipation devices (e.g., viscous dampers).  </a:t>
            </a:r>
          </a:p>
          <a:p>
            <a:endParaRPr lang="en-US" baseline="0" dirty="0"/>
          </a:p>
          <a:p>
            <a:r>
              <a:rPr lang="en-US" baseline="0" dirty="0"/>
              <a:t>In most applications, wind restraint is an inherent feature of the isolator unit – that is, the initial stiffness of rubber bearings (or the static friction level of sliding bearings) is typically large enough to resist wind design loads without significant displacement.  Although uncommon, a displacement restraint system (e.g., moat bumpers, etc.) could be used to limit maximum considered earthquake displacement of the isolation system, provided it is shown that such restraint would not adversely affect the stability of structure above the isolation system.         </a:t>
            </a:r>
            <a:r>
              <a:rPr lang="en-US" dirty="0"/>
              <a:t> </a:t>
            </a:r>
          </a:p>
          <a:p>
            <a:endParaRPr lang="en-NZ"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The significance of this slide to earthquake engineering is that it shows how seismic isolation is implemented in practice.</a:t>
            </a: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32</a:t>
            </a:fld>
            <a:endParaRPr lang="en-US" dirty="0"/>
          </a:p>
        </p:txBody>
      </p:sp>
    </p:spTree>
    <p:extLst>
      <p:ext uri="{BB962C8B-B14F-4D97-AF65-F5344CB8AC3E}">
        <p14:creationId xmlns:p14="http://schemas.microsoft.com/office/powerpoint/2010/main" val="17774782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A</a:t>
            </a:r>
            <a:r>
              <a:rPr lang="en-US" baseline="0" dirty="0"/>
              <a:t> figure illustrates the isolation interface, the imaginary boundary between the upper portion of the structure which is isolated and the lower portion of the structure which is non-isolated and moves rigidly with the ground.  The isolation interface is often referred to as the “plane of isolation,” although the isolation interface need not be located at single horizontal plane. In this figure the plane of isolation shifts from a low location at the left to a high location at the right.</a:t>
            </a:r>
          </a:p>
          <a:p>
            <a:endParaRPr lang="en-US" baseline="0" dirty="0"/>
          </a:p>
          <a:p>
            <a:r>
              <a:rPr lang="en-US" baseline="0" dirty="0"/>
              <a:t>This figure also illustrates the boundaries between (1) structure above the isolation system, (2) the isolation system, and (3) the structure below the isolation system.  Typically, there is a heavy girder or slab just above isolator units to resist large P-Delta moments that occur at peak earthquake displacements of isolator units supporting vertical loads.  In this capacity, the heavy girder or slab is considered an element of the isolation system, since it is required for stability of isolators.</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33</a:t>
            </a:fld>
            <a:endParaRPr lang="en-US" dirty="0"/>
          </a:p>
        </p:txBody>
      </p:sp>
    </p:spTree>
    <p:extLst>
      <p:ext uri="{BB962C8B-B14F-4D97-AF65-F5344CB8AC3E}">
        <p14:creationId xmlns:p14="http://schemas.microsoft.com/office/powerpoint/2010/main" val="39927006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a:t>
            </a:r>
            <a:r>
              <a:rPr lang="en-US" i="1" dirty="0"/>
              <a:t>Standard</a:t>
            </a:r>
            <a:r>
              <a:rPr lang="en-US" dirty="0"/>
              <a:t> defines</a:t>
            </a:r>
            <a:r>
              <a:rPr lang="en-US" baseline="0" dirty="0"/>
              <a:t> </a:t>
            </a:r>
            <a:r>
              <a:rPr lang="en-US" b="1" dirty="0"/>
              <a:t>isolator units </a:t>
            </a:r>
            <a:r>
              <a:rPr lang="en-US" dirty="0"/>
              <a:t>as horizontally flexible and vertically stiff elements, assuming that isolation system provides only horizontal isolation. </a:t>
            </a:r>
            <a:r>
              <a:rPr lang="en-US" baseline="0" dirty="0"/>
              <a:t>The use of isolation systems that have no or very little restoring force is prohibited.</a:t>
            </a:r>
            <a:r>
              <a:rPr lang="en-US" dirty="0"/>
              <a:t> While</a:t>
            </a:r>
            <a:r>
              <a:rPr lang="en-US" baseline="0" dirty="0"/>
              <a:t> earthquake damage to buildings and their contents is due primarily to horizontal ground motions, vertical ground motions can adversely affect certain vibration-sensitive equipment and systems.  Protection against damage due to vertical (as well as horizontal) ground motions would require a 3-dimensional isolation system, which is not practical for most applications (exceptions include special military facilities and possibly nuclear power plants).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As we discussed earlier, the concept of isolation is ancient and our improvement has been in the capability to construct isolator types which have reliable and predictable behavior. Therefore the Standard requires that the isolator units have well established (through qualification and prototype testing) mechanical properties, which are repeatable and that do not significantly degrade (i.e. the isolators a durable and stable).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34</a:t>
            </a:fld>
            <a:endParaRPr lang="en-US" dirty="0"/>
          </a:p>
        </p:txBody>
      </p:sp>
    </p:spTree>
    <p:extLst>
      <p:ext uri="{BB962C8B-B14F-4D97-AF65-F5344CB8AC3E}">
        <p14:creationId xmlns:p14="http://schemas.microsoft.com/office/powerpoint/2010/main" val="139579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photograph shows an elastomeric isolation</a:t>
            </a:r>
            <a:r>
              <a:rPr lang="en-US" baseline="0" dirty="0"/>
              <a:t> bearing that has a wedge cut out of it to indicate the internal construction of the isolator.  Internal alternating layers of rubber and steel are visible, with the rubber layers about 10 mm thick and the steel layers about 3 mm thick.  Also visible at the interior of the bearing is a vertical lead cylinder which is inserted into a vertical hole at the center of the isolator.</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a:t>
            </a:r>
            <a:r>
              <a:rPr lang="en-US" baseline="0" dirty="0"/>
              <a:t> two most commonly used isolator types are elastomeric and sliding isolators. These types have been extensively tested and implemented over the past three decades.</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first seismic isolation systems in buildings in the United</a:t>
            </a:r>
            <a:r>
              <a:rPr lang="en-US" baseline="0" dirty="0"/>
              <a:t> States were composed of either high-damping rubber (HDR) or lead-rubber bearings (low-damping rubber bearing with a lead core that adds damping). Elastomeric isolators are made of rubber (a visco-elastic material) which are constructed in alternating layers of steel and rubber in order to have high vertical stiffness and to avoid lateral shear buckling. There are three types: low damping (less the about 5%) and high damping rubber bearings, and lead-rubber bearings. LR bearings consist of low damping rubber and a central lead core which gives strengths and energy absorption ability.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35</a:t>
            </a:fld>
            <a:endParaRPr lang="en-US" dirty="0"/>
          </a:p>
        </p:txBody>
      </p:sp>
    </p:spTree>
    <p:extLst>
      <p:ext uri="{BB962C8B-B14F-4D97-AF65-F5344CB8AC3E}">
        <p14:creationId xmlns:p14="http://schemas.microsoft.com/office/powerpoint/2010/main" val="2523518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A drawing shows an isometric view and a cross section of a double friction pendulum isolation bearing.  The top of the bearing is a steel dish facing downwards, and the bottom of the bearing is a steel dish facing upwards.  Between the two dishes is an articulated slider consisting of a hinged assembly with an upper radius that matches the contour of the upper dish, and a lower radius that matches the contour of the lower dish.  The interfaces between the articulated slider and the steel dishes consists of a polished stainless steel liner in each dish, and low-friction sliding material on the top and bottom surfaces of the articulated slider.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Other types of isolation systems in the United States include sliding systems, such as the friction pendulum system, or some combination of elastomeric and sliding isolators.  The concave sliding isolators may be composed of single-concave sliding surface bearings (original “dish” concept), double-concave sliding surface bearings (each with two dishes, one facing up and one facing down), or triple-pendulum bearings (a more sophisticated version of the double-concave bearings).  In each case, gravity is used as the restoring force of the concave sliding bearings.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Some applications at sites of very high seismicity (such as that of the de Young Museum in San Francisco) also use supplementary fluid-viscous dampers in parallel with either sliding or elastomeric bearings.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36</a:t>
            </a:fld>
            <a:endParaRPr lang="en-US" dirty="0"/>
          </a:p>
        </p:txBody>
      </p:sp>
    </p:spTree>
    <p:extLst>
      <p:ext uri="{BB962C8B-B14F-4D97-AF65-F5344CB8AC3E}">
        <p14:creationId xmlns:p14="http://schemas.microsoft.com/office/powerpoint/2010/main" val="39323691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This finishes our discussion on the basic principles of seismic isolation and gives a summary of the key answers to the “what, why, where and how” questions we proposed at the beginning.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The significance of this slide to earthquake engineering is that it summarizes the basic principles of seismic isolation.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37</a:t>
            </a:fld>
            <a:endParaRPr lang="en-US" dirty="0"/>
          </a:p>
        </p:txBody>
      </p:sp>
    </p:spTree>
    <p:extLst>
      <p:ext uri="{BB962C8B-B14F-4D97-AF65-F5344CB8AC3E}">
        <p14:creationId xmlns:p14="http://schemas.microsoft.com/office/powerpoint/2010/main" val="31955784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a:t>
            </a:r>
            <a:r>
              <a:rPr lang="en-US" baseline="0" dirty="0"/>
              <a:t> diagram shows the relationship between the ASCE 7 Standard (ASCE 7), the NEHRP Provisions (NEHRP), the International Building Code (IBC), the NFPA 5000 Building Code (NFPA), and the California Building Code (CBC).  ASCE 7 is located at the center of the diagram.  Along the bottom of the diagram are shown the IBC, NFPA and CBC.  Arrows point from the IBC, NFPA, and CBC to ASCE 7.  In the upper left NEHRP is shown.  There is a double-headed arrow between ASCE 7 and NEHRP.</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Initial</a:t>
            </a:r>
            <a:r>
              <a:rPr lang="en-US" baseline="0" dirty="0"/>
              <a:t> development of design requirements for base-isolated buildings only began around 1990, which helps explain why the requirements are still young and evolving. </a:t>
            </a:r>
            <a:r>
              <a:rPr lang="en-US" dirty="0"/>
              <a:t>Today, model building</a:t>
            </a:r>
            <a:r>
              <a:rPr lang="en-US" baseline="0" dirty="0"/>
              <a:t> codes (e.g., national model codes such as the IBC, or regional derivatives, such as the CBC) adopt by reference the seismic design requirements of ASCE 7. The requirements in ASCE 7 are typically based on NEHRP’s recommended provisions.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All the recommended new changes of the 2015 Provisions (i.e. Replacement of ASCE 7 Chapter 17) have been further developed and adopted into the upcoming ASCE/SEI 7-16, which is expected to be adopted by reference in the 2018 edition of the IBC. </a:t>
            </a:r>
            <a:r>
              <a:rPr lang="en-US" baseline="0" dirty="0"/>
              <a:t>As such, the code requirements followed for the Chapter 15 design example are referred to as ASCE 7-16 (referred to simply as the </a:t>
            </a:r>
            <a:r>
              <a:rPr lang="en-US" i="1" baseline="0" dirty="0"/>
              <a:t>Standard</a:t>
            </a:r>
            <a:r>
              <a:rPr lang="en-US" baseline="0" dirty="0"/>
              <a:t>) requirements, instead off the NEHRP 2015 Provisions.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 The most current version of the </a:t>
            </a:r>
            <a:r>
              <a:rPr lang="en-US" i="1" baseline="0" dirty="0"/>
              <a:t>Standard</a:t>
            </a:r>
            <a:r>
              <a:rPr lang="en-US" baseline="0" dirty="0"/>
              <a:t>, ASCE 7-10, has been adopted by the 2012 IBC (by reference).  Most jurisdictions and regulatory authorities in the United States have (or will) adopt the 2012 IBC (or regional derivatives thereof).</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38</a:t>
            </a:fld>
            <a:endParaRPr lang="en-US" dirty="0"/>
          </a:p>
        </p:txBody>
      </p:sp>
    </p:spTree>
    <p:extLst>
      <p:ext uri="{BB962C8B-B14F-4D97-AF65-F5344CB8AC3E}">
        <p14:creationId xmlns:p14="http://schemas.microsoft.com/office/powerpoint/2010/main" val="7983699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The </a:t>
            </a:r>
            <a:r>
              <a:rPr lang="en-NZ" i="1" dirty="0"/>
              <a:t>Standard</a:t>
            </a:r>
            <a:r>
              <a:rPr lang="en-NZ" baseline="0" dirty="0"/>
              <a:t> is divided into eight sections which give the analysis and design requirements specific to seismically isolated structures. The following slides will broadly go over the content of these Sections.</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39</a:t>
            </a:fld>
            <a:endParaRPr lang="en-US" dirty="0"/>
          </a:p>
        </p:txBody>
      </p:sp>
    </p:spTree>
    <p:extLst>
      <p:ext uri="{BB962C8B-B14F-4D97-AF65-F5344CB8AC3E}">
        <p14:creationId xmlns:p14="http://schemas.microsoft.com/office/powerpoint/2010/main" val="1743604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A</a:t>
            </a:r>
            <a:r>
              <a:rPr lang="en-US" sz="1100" kern="1200" baseline="0" dirty="0">
                <a:solidFill>
                  <a:schemeClr val="tx1"/>
                </a:solidFill>
                <a:effectLst/>
                <a:latin typeface="Arial" pitchFamily="34" charset="0"/>
                <a:ea typeface="+mn-ea"/>
                <a:cs typeface="+mn-cs"/>
              </a:rPr>
              <a:t> f</a:t>
            </a:r>
            <a:r>
              <a:rPr lang="en-US" sz="1100" kern="1200" dirty="0">
                <a:solidFill>
                  <a:schemeClr val="tx1"/>
                </a:solidFill>
                <a:effectLst/>
                <a:latin typeface="Arial" pitchFamily="34" charset="0"/>
                <a:ea typeface="+mn-ea"/>
                <a:cs typeface="+mn-cs"/>
              </a:rPr>
              <a:t>igure shows a drawing</a:t>
            </a:r>
            <a:r>
              <a:rPr lang="en-US" sz="1100" kern="1200" baseline="0" dirty="0">
                <a:solidFill>
                  <a:schemeClr val="tx1"/>
                </a:solidFill>
                <a:effectLst/>
                <a:latin typeface="Arial" pitchFamily="34" charset="0"/>
                <a:ea typeface="+mn-ea"/>
                <a:cs typeface="+mn-cs"/>
              </a:rPr>
              <a:t> from a United States Patent, No 199973, dated February 15, 1870, and issued to J. Touaillon.  The drawing shows an elevation of a two-story masonry building, resting on top of a seismic isolation system.  The seismic isolation system is also shown in the figure, and it consists of iron or steel ball bearings situated between two spherical depressions in iron or steel plates.  The plate on top of the ball bearing has spherical depressions facing down, and the plate on top has spherical depressions facing up.  The diameters of the spherical depressions are about twice the diameters of the steel ball bearings.</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 concept of seismic isolation is not new and has not changed in the past 150 years, if not longer. The first US patent was in 1870 by Jules Touaillon and was a double concave spherical-ball rolling system. What has changed is our capability to execute the concept using isolation hardware which is more reliable and whose behavior can be predicted with a reasonable degree of accuracy.</a:t>
            </a:r>
          </a:p>
          <a:p>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a:t>
            </a:fld>
            <a:endParaRPr lang="en-US" dirty="0"/>
          </a:p>
        </p:txBody>
      </p:sp>
    </p:spTree>
    <p:extLst>
      <p:ext uri="{BB962C8B-B14F-4D97-AF65-F5344CB8AC3E}">
        <p14:creationId xmlns:p14="http://schemas.microsoft.com/office/powerpoint/2010/main" val="2173272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i="0" dirty="0"/>
              <a:t>The</a:t>
            </a:r>
            <a:r>
              <a:rPr lang="en-US" sz="1100" i="0" baseline="0" dirty="0"/>
              <a:t> slide includes a photograph of the de Young museum during construction.  This is titled “Structural System”  There are four boxes surrounding the photograph, all with arrows pointing towards the photograph.  Box 1 says “I-sub-e, rho, Irregularities?”.  Box 2 says “Different design actions for components above and below isolation system.”  Box 3 says “Permitted structural systems, i.e. OCBF up to 160 ft.”  Box 4 says “Minimum building separations.”</a:t>
            </a:r>
            <a:endParaRPr lang="en-US" sz="1100" i="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i="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i="0" dirty="0"/>
              <a:t>The first two Sections</a:t>
            </a:r>
            <a:r>
              <a:rPr lang="en-US" sz="1100" i="0" baseline="0" dirty="0"/>
              <a:t> of the</a:t>
            </a:r>
            <a:r>
              <a:rPr lang="en-US" sz="1100" i="1" baseline="0" dirty="0"/>
              <a:t> Standard </a:t>
            </a:r>
            <a:r>
              <a:rPr lang="en-US" sz="1100" i="0" baseline="0" dirty="0"/>
              <a:t>gives terminology definitions as well as general design requirements. These are the </a:t>
            </a:r>
            <a:r>
              <a:rPr lang="en-US" sz="1100" i="0" dirty="0"/>
              <a:t>overarching instructions for the design of the structure above and below the isolation system, and of the isolation system itself.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i="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i="0" dirty="0"/>
              <a:t>For the structure</a:t>
            </a:r>
            <a:r>
              <a:rPr lang="en-US" sz="1100" i="0" baseline="0" dirty="0"/>
              <a:t> above the isolation system it prescribes importance and redundancy factors, and specifies when the structural configuration shall be designated as irregular. Furthermore it states the mini mum building separations and specifies what the suitable actions are for the design of components above and below the isolation system.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i="0"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Isolated</a:t>
            </a:r>
            <a:r>
              <a:rPr lang="en-US" sz="1100" kern="1200" baseline="0" dirty="0">
                <a:solidFill>
                  <a:schemeClr val="tx1"/>
                </a:solidFill>
                <a:effectLst/>
                <a:latin typeface="Arial" pitchFamily="34" charset="0"/>
                <a:ea typeface="+mn-ea"/>
                <a:cs typeface="+mn-cs"/>
              </a:rPr>
              <a:t> buildings are also permitted to use </a:t>
            </a:r>
            <a:r>
              <a:rPr lang="en-US" sz="1100" i="0" baseline="0" dirty="0"/>
              <a:t>ordinary concentrically braced frames (</a:t>
            </a:r>
            <a:r>
              <a:rPr lang="en-US" sz="1100" kern="1200" dirty="0">
                <a:solidFill>
                  <a:schemeClr val="tx1"/>
                </a:solidFill>
                <a:effectLst/>
                <a:latin typeface="Arial" pitchFamily="34" charset="0"/>
                <a:ea typeface="+mn-ea"/>
                <a:cs typeface="+mn-cs"/>
              </a:rPr>
              <a:t>OCBF) up to 160 ft, even though </a:t>
            </a:r>
            <a:r>
              <a:rPr lang="en-US" sz="1100" i="1" kern="1200" dirty="0">
                <a:solidFill>
                  <a:schemeClr val="tx1"/>
                </a:solidFill>
                <a:effectLst/>
                <a:latin typeface="Arial" pitchFamily="34" charset="0"/>
                <a:ea typeface="+mn-ea"/>
                <a:cs typeface="+mn-cs"/>
              </a:rPr>
              <a:t>Table 12.2-1</a:t>
            </a:r>
            <a:r>
              <a:rPr lang="en-US" sz="1100" kern="1200" dirty="0">
                <a:solidFill>
                  <a:schemeClr val="tx1"/>
                </a:solidFill>
                <a:effectLst/>
                <a:latin typeface="Arial" pitchFamily="34" charset="0"/>
                <a:ea typeface="+mn-ea"/>
                <a:cs typeface="+mn-cs"/>
              </a:rPr>
              <a:t> of the </a:t>
            </a:r>
            <a:r>
              <a:rPr lang="en-US" sz="1100" i="1" kern="1200" dirty="0">
                <a:solidFill>
                  <a:schemeClr val="tx1"/>
                </a:solidFill>
                <a:effectLst/>
                <a:latin typeface="Arial" pitchFamily="34" charset="0"/>
                <a:ea typeface="+mn-ea"/>
                <a:cs typeface="+mn-cs"/>
              </a:rPr>
              <a:t>Standard </a:t>
            </a:r>
            <a:r>
              <a:rPr lang="en-US" sz="1100" kern="1200" dirty="0">
                <a:solidFill>
                  <a:schemeClr val="tx1"/>
                </a:solidFill>
                <a:effectLst/>
                <a:latin typeface="Arial" pitchFamily="34" charset="0"/>
                <a:ea typeface="+mn-ea"/>
                <a:cs typeface="+mn-cs"/>
              </a:rPr>
              <a:t>limits the height of fixed-base OCBF buildings to 35 feet for this Seismic Design Categories D, E &amp; F. This is permitted provided 1) the OCBF remains elastic for the MCE</a:t>
            </a:r>
            <a:r>
              <a:rPr lang="en-US" sz="1100" kern="1200" baseline="-250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 event and 2) the displacement capacity to which the isolation system lock-up or impact the moat wall shall be increased by a factor of 1.2.</a:t>
            </a:r>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40</a:t>
            </a:fld>
            <a:endParaRPr lang="en-US" dirty="0"/>
          </a:p>
        </p:txBody>
      </p:sp>
    </p:spTree>
    <p:extLst>
      <p:ext uri="{BB962C8B-B14F-4D97-AF65-F5344CB8AC3E}">
        <p14:creationId xmlns:p14="http://schemas.microsoft.com/office/powerpoint/2010/main" val="24316464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i="0" dirty="0"/>
              <a:t>The</a:t>
            </a:r>
            <a:r>
              <a:rPr lang="en-US" sz="1100" i="0" baseline="0" dirty="0"/>
              <a:t> figure shows the same photograph of the de Young museum during construction as was shown in the previous slide, except that the elements of the seismic isolation system are highlighted by red shading.  This photograph is titled “Isolation System”  There are six boxes surrounding the photograph, all with arrows pointing towards the photograph.  Box 1 says “Wind and Fire Resistance”.  Box 2 says “Minimum Restoring Force.”  Box 3 says “Vertical Restoring Force.” Box 4 says “Overturning and uplift stability.”  Box 5 says “Inspection &amp; replacement.” Box 6 says “Upper- &amp; lower-bound properties.”</a:t>
            </a:r>
            <a:endParaRPr lang="en-US" sz="1100" i="0" dirty="0"/>
          </a:p>
          <a:p>
            <a:endParaRPr lang="en-US" dirty="0"/>
          </a:p>
          <a:p>
            <a:r>
              <a:rPr lang="en-US" dirty="0"/>
              <a:t>There are a number of specific </a:t>
            </a:r>
            <a:r>
              <a:rPr lang="en-US" baseline="0" dirty="0"/>
              <a:t>design requirements for the isolation system:</a:t>
            </a:r>
          </a:p>
          <a:p>
            <a:pPr marL="171450" indent="-171450">
              <a:buFont typeface="Arial" panose="020B0604020202020204" pitchFamily="34" charset="0"/>
              <a:buChar char="•"/>
            </a:pPr>
            <a:r>
              <a:rPr lang="en-US" baseline="0" dirty="0"/>
              <a:t>The isolation system is required to have a wind-restraint system, unless shown (by testing of isolator units) to not displace more than the amount permitted for fixed-base structure for design wind loads, and is required to have the same fire resistance as that of comparable structural elements of a fixed-base structure (i.e., columns in the basement of a fixed-base building).</a:t>
            </a:r>
          </a:p>
          <a:p>
            <a:pPr marL="171450" indent="-171450">
              <a:buFont typeface="Arial" panose="020B0604020202020204" pitchFamily="34" charset="0"/>
              <a:buChar char="•"/>
            </a:pPr>
            <a:r>
              <a:rPr lang="en-US" baseline="0" dirty="0"/>
              <a:t>Isolation systems with no or little amount of restoring force at large displacements (i.e., positive post-yield slope) are not permitted, this is to ensure that residual displacements do not accumulate in a given direction during repeated cycles of earthquake response. </a:t>
            </a:r>
          </a:p>
          <a:p>
            <a:pPr marL="171450" indent="-171450">
              <a:buFont typeface="Arial" panose="020B0604020202020204" pitchFamily="34" charset="0"/>
              <a:buChar char="•"/>
            </a:pPr>
            <a:r>
              <a:rPr lang="en-US" baseline="0" dirty="0"/>
              <a:t>At maximum considered earthquake displacement, isolators must be stable for “worst-case” vertical loads and the isolated structure must be safe against global overturning (although individual isolators are permitted to uplift during earthquake response, if such does not affect their stability).</a:t>
            </a:r>
          </a:p>
          <a:p>
            <a:pPr marL="171450" indent="-171450">
              <a:buFont typeface="Arial" panose="020B0604020202020204" pitchFamily="34" charset="0"/>
              <a:buChar char="•"/>
            </a:pPr>
            <a:r>
              <a:rPr lang="en-US" baseline="0" dirty="0"/>
              <a:t>Access must be provided for inspection and replacement of isolators, including pre-occupancy inspection of structural separation areas (moat clearance) and components that cross the isolation interface.</a:t>
            </a:r>
          </a:p>
          <a:p>
            <a:pPr marL="171450" indent="-171450">
              <a:buFont typeface="Arial" panose="020B0604020202020204" pitchFamily="34" charset="0"/>
              <a:buChar char="•"/>
            </a:pPr>
            <a:r>
              <a:rPr lang="en-US" dirty="0"/>
              <a:t>The</a:t>
            </a:r>
            <a:r>
              <a:rPr lang="en-US" baseline="0" dirty="0"/>
              <a:t> determination of isolation systems properties shall account for the variability and uncertain due to aging and environmental conditions, variations observed during testing and manufacturing tolerances. This is done using the property modification factor approach and bounding analyses.</a:t>
            </a:r>
          </a:p>
          <a:p>
            <a:pPr marL="171450" indent="-171450">
              <a:buFont typeface="Arial" panose="020B0604020202020204" pitchFamily="34" charset="0"/>
              <a:buNone/>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41</a:t>
            </a:fld>
            <a:endParaRPr lang="en-US" dirty="0"/>
          </a:p>
        </p:txBody>
      </p:sp>
    </p:spTree>
    <p:extLst>
      <p:ext uri="{BB962C8B-B14F-4D97-AF65-F5344CB8AC3E}">
        <p14:creationId xmlns:p14="http://schemas.microsoft.com/office/powerpoint/2010/main" val="17237122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indent="0">
              <a:buNone/>
            </a:pPr>
            <a:r>
              <a:rPr lang="en-NZ" baseline="0" dirty="0"/>
              <a:t>A graph shows examples of several project-specific earthquake response spectra that could be used for design.  These spectra are meant to be a schematic illustration only, so the details of the shapes and magnitudes of the spectra are not relevant. </a:t>
            </a:r>
          </a:p>
          <a:p>
            <a:pPr marL="0" indent="0">
              <a:buNone/>
            </a:pPr>
            <a:endParaRPr lang="en-NZ" baseline="0" dirty="0"/>
          </a:p>
          <a:p>
            <a:pPr marL="0" indent="0">
              <a:buNone/>
            </a:pPr>
            <a:r>
              <a:rPr lang="en-NZ" baseline="0" dirty="0"/>
              <a:t>On sites located close to major active faults, or with unstable or soft soil conditions, the two-parameter (S</a:t>
            </a:r>
            <a:r>
              <a:rPr lang="en-NZ" baseline="-25000" dirty="0"/>
              <a:t>1</a:t>
            </a:r>
            <a:r>
              <a:rPr lang="en-NZ" baseline="0" dirty="0"/>
              <a:t>, S</a:t>
            </a:r>
            <a:r>
              <a:rPr lang="en-NZ" baseline="-25000" dirty="0"/>
              <a:t>s</a:t>
            </a:r>
            <a:r>
              <a:rPr lang="en-NZ" baseline="0" dirty="0"/>
              <a:t>) spectrum (a.k.a “ELF” or “USGS website” spectrum) obtained using the ground motion maps in combination with site factors (F</a:t>
            </a:r>
            <a:r>
              <a:rPr lang="en-NZ" baseline="-25000" dirty="0"/>
              <a:t>a</a:t>
            </a:r>
            <a:r>
              <a:rPr lang="en-NZ" baseline="0" dirty="0"/>
              <a:t>, F</a:t>
            </a:r>
            <a:r>
              <a:rPr lang="en-NZ" baseline="-25000" dirty="0"/>
              <a:t>v</a:t>
            </a:r>
            <a:r>
              <a:rPr lang="en-NZ" baseline="0" dirty="0"/>
              <a:t>) does not provide a good estimate of the spectral shape of design ground motions, particularly at longer periods.  Studies of site-specific seismic hazards and site response can significantly improve the shape and amplitude of the design spectrum on such sites, and is therefore required for these structures. </a:t>
            </a:r>
          </a:p>
          <a:p>
            <a:pPr marL="0" indent="0">
              <a:buNone/>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Site-specific ground</a:t>
            </a:r>
            <a:r>
              <a:rPr lang="en-US" baseline="0" dirty="0"/>
              <a:t> motion procedures have traditionally been required for seismically isolated buildings. Therefore specialist expertise will be required early in the design process.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42</a:t>
            </a:fld>
            <a:endParaRPr lang="en-US" dirty="0"/>
          </a:p>
        </p:txBody>
      </p:sp>
    </p:spTree>
    <p:extLst>
      <p:ext uri="{BB962C8B-B14F-4D97-AF65-F5344CB8AC3E}">
        <p14:creationId xmlns:p14="http://schemas.microsoft.com/office/powerpoint/2010/main" val="24611018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At the bottom of this slide are shown two earthquake accelerographs,</a:t>
            </a:r>
            <a:r>
              <a:rPr lang="en-NZ" baseline="0" dirty="0"/>
              <a:t> with the vertical axes labeled “Acceleration Amplitude 1, (g)” and “Acceleration Amplitude 2, (g), with scales running from -0.8 g to 0.8 g.  The horizontal axes are the time scale, running from 0 to 40 seconds.  These two plots are meant to illustrate schematically that a typical earthquake record for seismic isolation design consists of two orthogonal components applied simultaneously to the structure.</a:t>
            </a:r>
            <a:endParaRPr lang="en-NZ" dirty="0"/>
          </a:p>
          <a:p>
            <a:endParaRPr lang="en-NZ" dirty="0"/>
          </a:p>
          <a:p>
            <a:r>
              <a:rPr lang="en-NZ" dirty="0"/>
              <a:t>Although </a:t>
            </a:r>
            <a:r>
              <a:rPr lang="en-NZ" baseline="0" dirty="0"/>
              <a:t>seismically isolated buildings can be designed adequately using simple procedures, many base-isolated buildings in the US have been designed and or verified by using nonlinear response history analysis, where only the nonlinearity in the isolators need to be modelled. Response history analysis requires at least seven sets of scaled ground motions to be used. Shown is an a set of orthogonal horizontal acceleration histories for the </a:t>
            </a:r>
            <a:r>
              <a:rPr lang="en-US" sz="1100" kern="1200" dirty="0">
                <a:solidFill>
                  <a:schemeClr val="tx1"/>
                </a:solidFill>
                <a:effectLst/>
                <a:latin typeface="Arial" pitchFamily="34" charset="0"/>
                <a:ea typeface="+mn-ea"/>
                <a:cs typeface="+mn-cs"/>
              </a:rPr>
              <a:t>1989 Loma Prieta earthquake (Saratoga – Aloha Avenue recording station).</a:t>
            </a:r>
          </a:p>
          <a:p>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43</a:t>
            </a:fld>
            <a:endParaRPr lang="en-US" dirty="0"/>
          </a:p>
        </p:txBody>
      </p:sp>
    </p:spTree>
    <p:extLst>
      <p:ext uri="{BB962C8B-B14F-4D97-AF65-F5344CB8AC3E}">
        <p14:creationId xmlns:p14="http://schemas.microsoft.com/office/powerpoint/2010/main" val="39640821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Three small figures appear at the bottom of this slide.  The figure</a:t>
            </a:r>
            <a:r>
              <a:rPr lang="en-NZ" baseline="0" dirty="0"/>
              <a:t> on the left shows a simple single-degree-of-freedom oscillator, consisting of a flexible shaft fixed at the bottom end, and with a lumped mass attached to the top end.  The flexible shaft is labelled “Isolation System”.  The center illustration is a load-displacement plot showing a typical hysteresis loop from a seismic isolation system.  The area within the hysteresis loop is the energy dissipated by the isolation system during a single cycle of oscillation.  This energy can be related to the damping of the isolation system, which is labeled “beta-sub-eff” on the drawing.  There is also an inclined line from the origin of the plot to the upper right corner of the hysteresis loop, indicating the effective stiffness of the isolation system, and labeled “k-sub-eff”.  The figure on the right is an elevation of a seismically isolated building, five stories high and 3 bays wide.  The isolation system at the base of the building is visible, and it is shown in a displaced position towards the right.  Horizontal arrows on the left at each floor level indicate the inertial forces generated by seismic response of the superstructure.</a:t>
            </a:r>
            <a:endParaRPr lang="en-NZ" dirty="0"/>
          </a:p>
          <a:p>
            <a:endParaRPr lang="en-NZ" dirty="0"/>
          </a:p>
          <a:p>
            <a:r>
              <a:rPr lang="en-NZ" dirty="0"/>
              <a:t>There are three analysis procedures</a:t>
            </a:r>
            <a:r>
              <a:rPr lang="en-NZ" baseline="0" dirty="0"/>
              <a:t> in the </a:t>
            </a:r>
            <a:r>
              <a:rPr lang="en-NZ" i="1" baseline="0" dirty="0"/>
              <a:t>Standard</a:t>
            </a:r>
            <a:r>
              <a:rPr lang="en-NZ" baseline="0" dirty="0"/>
              <a:t>. In order of increasing sophisticating, these are the ELF, Response Spectrum and Response History procedures. </a:t>
            </a:r>
            <a:r>
              <a:rPr lang="en-US" sz="1100" kern="1200" dirty="0">
                <a:solidFill>
                  <a:schemeClr val="tx1"/>
                </a:solidFill>
                <a:effectLst/>
                <a:latin typeface="Arial" pitchFamily="34" charset="0"/>
                <a:ea typeface="+mn-ea"/>
                <a:cs typeface="+mn-cs"/>
              </a:rPr>
              <a:t>The ELF analysis is always necessary,</a:t>
            </a:r>
            <a:r>
              <a:rPr lang="en-US" sz="1100" kern="1200" baseline="0" dirty="0">
                <a:solidFill>
                  <a:schemeClr val="tx1"/>
                </a:solidFill>
                <a:effectLst/>
                <a:latin typeface="Arial" pitchFamily="34" charset="0"/>
                <a:ea typeface="+mn-ea"/>
                <a:cs typeface="+mn-cs"/>
              </a:rPr>
              <a:t> as it is used to</a:t>
            </a:r>
            <a:r>
              <a:rPr lang="en-US" sz="1100" kern="1200" dirty="0">
                <a:solidFill>
                  <a:schemeClr val="tx1"/>
                </a:solidFill>
                <a:effectLst/>
                <a:latin typeface="Arial" pitchFamily="34" charset="0"/>
                <a:ea typeface="+mn-ea"/>
                <a:cs typeface="+mn-cs"/>
              </a:rPr>
              <a:t> evaluate results of the dynamic analysis and to obtain minima of response quantities.</a:t>
            </a:r>
            <a:endParaRPr lang="en-NZ" dirty="0"/>
          </a:p>
          <a:p>
            <a:endParaRPr lang="en-NZ" dirty="0"/>
          </a:p>
          <a:p>
            <a:r>
              <a:rPr lang="en-US" sz="1100" kern="1200" dirty="0">
                <a:solidFill>
                  <a:schemeClr val="tx1"/>
                </a:solidFill>
                <a:effectLst/>
                <a:latin typeface="Arial" pitchFamily="34" charset="0"/>
                <a:ea typeface="+mn-ea"/>
                <a:cs typeface="+mn-cs"/>
              </a:rPr>
              <a:t>The equivalent lateral force (ELF) procedure is a single-degree-of freedom displacement-based method that uses simple equations to determine an isolated structures response. Although the ELF procedure is considered a linear method of analysis, the equations incorporate amplitude-dependent values of effective stiffness and effective damping to account implicitly for the nonlinear properties of the isolation system.  The equations assume that the superstructure is rigid and lateral displacements occur primarily in the isolation system. The method calculates the force of the base level, immediately above the isolation plane, and gives equations</a:t>
            </a:r>
            <a:r>
              <a:rPr lang="en-US" sz="1100" kern="1200" baseline="0" dirty="0">
                <a:solidFill>
                  <a:schemeClr val="tx1"/>
                </a:solidFill>
                <a:effectLst/>
                <a:latin typeface="Arial" pitchFamily="34" charset="0"/>
                <a:ea typeface="+mn-ea"/>
                <a:cs typeface="+mn-cs"/>
              </a:rPr>
              <a:t> on how </a:t>
            </a:r>
            <a:r>
              <a:rPr lang="en-US" sz="1100" kern="1200" dirty="0">
                <a:solidFill>
                  <a:schemeClr val="tx1"/>
                </a:solidFill>
                <a:effectLst/>
                <a:latin typeface="Arial" pitchFamily="34" charset="0"/>
                <a:ea typeface="+mn-ea"/>
                <a:cs typeface="+mn-cs"/>
              </a:rPr>
              <a:t>the remainder of the base shear is distributed among the other levels. </a:t>
            </a:r>
          </a:p>
          <a:p>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44</a:t>
            </a:fld>
            <a:endParaRPr lang="en-US" dirty="0"/>
          </a:p>
        </p:txBody>
      </p:sp>
    </p:spTree>
    <p:extLst>
      <p:ext uri="{BB962C8B-B14F-4D97-AF65-F5344CB8AC3E}">
        <p14:creationId xmlns:p14="http://schemas.microsoft.com/office/powerpoint/2010/main" val="3646154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There is a graph at the bottom of the slide, illustrating the hybrid response spectrum used for design.</a:t>
            </a:r>
            <a:r>
              <a:rPr lang="en-NZ" baseline="0" dirty="0"/>
              <a:t>  The upper curve is the 5 percent damped spectrum, while the lower curve is the response spectrum corresponding to the full damping of the isolated structure, including the damping contribution of the isolation system.  The hybrid response spectrum follows the upper curve from a period of 0 to 1.4 seconds.  Then a vertical line runs from the upper to the lower spectrum.  The hybrid spectrum then follows the lower curve from 1.4 seconds out to 2.5 seconds at the right edge of the graph.</a:t>
            </a:r>
            <a:endParaRPr lang="en-NZ" dirty="0"/>
          </a:p>
          <a:p>
            <a:endParaRPr lang="en-NZ" dirty="0"/>
          </a:p>
          <a:p>
            <a:r>
              <a:rPr lang="en-NZ" dirty="0"/>
              <a:t>The response spectrum analysis is a multi-modal, linear-elastic</a:t>
            </a:r>
            <a:r>
              <a:rPr lang="en-NZ" baseline="0" dirty="0"/>
              <a:t> analysis. </a:t>
            </a:r>
            <a:r>
              <a:rPr lang="en-NZ" dirty="0"/>
              <a:t>The response spectrum specified for the analysis is the ≤5 percent damped spectrum that is then modified for the effects of higher damping. The ordinates of the 5 percent damped response spectrum for periods larger than upper</a:t>
            </a:r>
            <a:r>
              <a:rPr lang="en-NZ" baseline="0" dirty="0"/>
              <a:t> bound </a:t>
            </a:r>
            <a:r>
              <a:rPr lang="en-NZ" dirty="0"/>
              <a:t>T</a:t>
            </a:r>
            <a:r>
              <a:rPr lang="en-NZ" baseline="-25000" dirty="0"/>
              <a:t>eff</a:t>
            </a:r>
            <a:r>
              <a:rPr lang="en-NZ" dirty="0"/>
              <a:t> are divided by the damping reduction factor B for the effective damping of the isolated building. The reductions in demand due to higher damping apply only to the isolated modes; the non-isolated modes are assumed to be damped at 5 percent of critical</a:t>
            </a:r>
            <a:r>
              <a:rPr lang="en-NZ" baseline="0" dirty="0"/>
              <a:t> or less.</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45</a:t>
            </a:fld>
            <a:endParaRPr lang="en-US" dirty="0"/>
          </a:p>
        </p:txBody>
      </p:sp>
    </p:spTree>
    <p:extLst>
      <p:ext uri="{BB962C8B-B14F-4D97-AF65-F5344CB8AC3E}">
        <p14:creationId xmlns:p14="http://schemas.microsoft.com/office/powerpoint/2010/main" val="10728656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There is a graph at the bottom of this slide.  It shows earthquake displacement records for the</a:t>
            </a:r>
            <a:r>
              <a:rPr lang="en-US" sz="1100" kern="1200" baseline="0" dirty="0">
                <a:solidFill>
                  <a:schemeClr val="tx1"/>
                </a:solidFill>
                <a:effectLst/>
                <a:latin typeface="Arial" pitchFamily="34" charset="0"/>
                <a:ea typeface="+mn-ea"/>
                <a:cs typeface="+mn-cs"/>
              </a:rPr>
              <a:t> isolation system, </a:t>
            </a:r>
            <a:r>
              <a:rPr lang="en-US" sz="1100" kern="1200" dirty="0">
                <a:solidFill>
                  <a:schemeClr val="tx1"/>
                </a:solidFill>
                <a:effectLst/>
                <a:latin typeface="Arial" pitchFamily="34" charset="0"/>
                <a:ea typeface="+mn-ea"/>
                <a:cs typeface="+mn-cs"/>
              </a:rPr>
              <a:t>with the horizontal axis</a:t>
            </a:r>
            <a:r>
              <a:rPr lang="en-US" sz="1100" kern="1200" baseline="0" dirty="0">
                <a:solidFill>
                  <a:schemeClr val="tx1"/>
                </a:solidFill>
                <a:effectLst/>
                <a:latin typeface="Arial" pitchFamily="34" charset="0"/>
                <a:ea typeface="+mn-ea"/>
                <a:cs typeface="+mn-cs"/>
              </a:rPr>
              <a:t> labeled “Time (seconds)” running from 0 to 40 seconds.  The vertical axis is labeled “Displacement (inch)” running from -12 to 12 inches.  One displacement record is labeled “X-direction” and the other “Y-direction”.  Also shown on the graph is the square-root-of-sum-of-squares combination of the X and Y displacement records labeled “SRSS”</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 NLRHA gives the most realistic estimate of an isolated buildings response. Typically the superstructure is modeled as elastic with nonlinear behavior confined to the isolation level. Two models are required, one with the isolator units upper-bound force-deflection properties and one using the lower-bound properties. Each model is subjected to at least seven different ground motion sets, where the values used in design (for each response parameter of interest) are taken as the average of the seven ground motion analyses maxima. </a:t>
            </a: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 illustration is </a:t>
            </a:r>
            <a:r>
              <a:rPr lang="en-US" sz="1100" kern="1200" baseline="0" dirty="0">
                <a:solidFill>
                  <a:schemeClr val="tx1"/>
                </a:solidFill>
                <a:effectLst/>
                <a:latin typeface="Arial" pitchFamily="34" charset="0"/>
                <a:ea typeface="+mn-ea"/>
                <a:cs typeface="+mn-cs"/>
              </a:rPr>
              <a:t>the isolation systems d</a:t>
            </a:r>
            <a:r>
              <a:rPr lang="en-US" sz="1100" kern="1200" dirty="0">
                <a:solidFill>
                  <a:schemeClr val="tx1"/>
                </a:solidFill>
                <a:effectLst/>
                <a:latin typeface="Arial" pitchFamily="34" charset="0"/>
                <a:ea typeface="+mn-ea"/>
                <a:cs typeface="+mn-cs"/>
              </a:rPr>
              <a:t>isplacement histories</a:t>
            </a:r>
            <a:r>
              <a:rPr lang="en-US" sz="1100" kern="1200" baseline="0" dirty="0">
                <a:solidFill>
                  <a:schemeClr val="tx1"/>
                </a:solidFill>
                <a:effectLst/>
                <a:latin typeface="Arial" pitchFamily="34" charset="0"/>
                <a:ea typeface="+mn-ea"/>
                <a:cs typeface="+mn-cs"/>
              </a:rPr>
              <a:t> during one of its seven earthquakes. Its peak SRSS response is about 12 inches.</a:t>
            </a:r>
          </a:p>
          <a:p>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46</a:t>
            </a:fld>
            <a:endParaRPr lang="en-US" dirty="0"/>
          </a:p>
        </p:txBody>
      </p:sp>
    </p:spTree>
    <p:extLst>
      <p:ext uri="{BB962C8B-B14F-4D97-AF65-F5344CB8AC3E}">
        <p14:creationId xmlns:p14="http://schemas.microsoft.com/office/powerpoint/2010/main" val="41192683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An</a:t>
            </a:r>
            <a:r>
              <a:rPr lang="en-NZ" baseline="0" dirty="0"/>
              <a:t> independent review is required s</a:t>
            </a:r>
            <a:r>
              <a:rPr lang="en-NZ" dirty="0"/>
              <a:t>ince the</a:t>
            </a:r>
            <a:r>
              <a:rPr lang="en-NZ" baseline="0" dirty="0"/>
              <a:t> design of seismically isolated buildings is not familiar to most registered design professionals (RDP) and since it is usually used on critical facilities. This requirement has been relaxed to only one RDP in the latest cycle to expedite the process.</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47</a:t>
            </a:fld>
            <a:endParaRPr lang="en-US" dirty="0"/>
          </a:p>
        </p:txBody>
      </p:sp>
    </p:spTree>
    <p:extLst>
      <p:ext uri="{BB962C8B-B14F-4D97-AF65-F5344CB8AC3E}">
        <p14:creationId xmlns:p14="http://schemas.microsoft.com/office/powerpoint/2010/main" val="21603494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a:t>The</a:t>
            </a:r>
            <a:r>
              <a:rPr lang="en-NZ" baseline="0" dirty="0"/>
              <a:t> </a:t>
            </a:r>
            <a:r>
              <a:rPr lang="en-NZ" i="1" baseline="0" dirty="0"/>
              <a:t>Standard</a:t>
            </a:r>
            <a:r>
              <a:rPr lang="en-NZ" baseline="0" dirty="0"/>
              <a:t> has extensive testing requirements when compared to other seismic force resisting systems. </a:t>
            </a:r>
            <a:r>
              <a:rPr lang="en-US" sz="1100" kern="1200" dirty="0">
                <a:solidFill>
                  <a:schemeClr val="tx1"/>
                </a:solidFill>
                <a:effectLst/>
                <a:latin typeface="Arial" pitchFamily="34" charset="0"/>
                <a:ea typeface="+mn-ea"/>
                <a:cs typeface="+mn-cs"/>
              </a:rPr>
              <a:t>This is because 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a:t>
            </a:r>
            <a:r>
              <a:rPr lang="en-US" dirty="0"/>
              <a:t>permits a broad range of isolator products, as long</a:t>
            </a:r>
            <a:r>
              <a:rPr lang="en-US" baseline="0" dirty="0"/>
              <a:t> as they</a:t>
            </a:r>
            <a:r>
              <a:rPr lang="en-US" dirty="0"/>
              <a:t> meet certain basic requirements for stability, strength, degradation and reliability.</a:t>
            </a:r>
            <a:r>
              <a:rPr lang="en-US" baseline="0" dirty="0"/>
              <a:t> Furthermore </a:t>
            </a:r>
            <a:r>
              <a:rPr lang="en-US" sz="1100" kern="1200" dirty="0">
                <a:solidFill>
                  <a:schemeClr val="tx1"/>
                </a:solidFill>
                <a:effectLst/>
                <a:latin typeface="Arial" pitchFamily="34" charset="0"/>
                <a:ea typeface="+mn-ea"/>
                <a:cs typeface="+mn-cs"/>
              </a:rPr>
              <a:t>isolators have complex behavior and unique characteristics-</a:t>
            </a:r>
            <a:r>
              <a:rPr lang="en-US" sz="1100" kern="1200" baseline="0" dirty="0">
                <a:solidFill>
                  <a:schemeClr val="tx1"/>
                </a:solidFill>
                <a:effectLst/>
                <a:latin typeface="Arial" pitchFamily="34" charset="0"/>
                <a:ea typeface="+mn-ea"/>
                <a:cs typeface="+mn-cs"/>
              </a:rPr>
              <a:t> i</a:t>
            </a:r>
            <a:r>
              <a:rPr lang="en-US" sz="1100" kern="1200" dirty="0">
                <a:solidFill>
                  <a:schemeClr val="tx1"/>
                </a:solidFill>
                <a:effectLst/>
                <a:latin typeface="Arial" pitchFamily="34" charset="0"/>
                <a:ea typeface="+mn-ea"/>
                <a:cs typeface="+mn-cs"/>
              </a:rPr>
              <a:t>solators are usually custom designed and constructed using proprietary technologies, and are made of non-traditional civil engineering materials like composites, lead and elastomers. These features give uncertainty and variability in the isolators properties</a:t>
            </a:r>
            <a:r>
              <a:rPr lang="en-US" sz="1100" kern="1200" baseline="0" dirty="0">
                <a:solidFill>
                  <a:schemeClr val="tx1"/>
                </a:solidFill>
                <a:effectLst/>
                <a:latin typeface="Arial" pitchFamily="34" charset="0"/>
                <a:ea typeface="+mn-ea"/>
                <a:cs typeface="+mn-cs"/>
              </a:rPr>
              <a:t> which must be assessed on a manufacturer- and project-specific basis.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baseline="0" dirty="0">
                <a:solidFill>
                  <a:schemeClr val="tx1"/>
                </a:solidFill>
                <a:effectLst/>
                <a:latin typeface="Arial" pitchFamily="34" charset="0"/>
                <a:ea typeface="+mn-ea"/>
                <a:cs typeface="+mn-cs"/>
              </a:rPr>
              <a:t>The </a:t>
            </a:r>
            <a:r>
              <a:rPr lang="en-NZ" sz="1100" kern="1200" baseline="0" dirty="0">
                <a:solidFill>
                  <a:schemeClr val="tx1"/>
                </a:solidFill>
                <a:effectLst/>
                <a:latin typeface="Arial" pitchFamily="34" charset="0"/>
                <a:ea typeface="+mn-ea"/>
                <a:cs typeface="+mn-cs"/>
              </a:rPr>
              <a:t>baked </a:t>
            </a:r>
            <a:r>
              <a:rPr lang="en-NZ" dirty="0"/>
              <a:t>bread analogy is a way of comprehending this concept and is not far from</a:t>
            </a:r>
            <a:r>
              <a:rPr lang="en-NZ" baseline="0" dirty="0"/>
              <a:t> the truth. For example rubber isolators can made from vast array of ingredients and are literally “cooked” (i.e. vulcanization of rubber). Poor ingredients (i.e. fillers) and poor manufacturing can drastically effect performance.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48</a:t>
            </a:fld>
            <a:endParaRPr lang="en-US" dirty="0"/>
          </a:p>
        </p:txBody>
      </p:sp>
    </p:spTree>
    <p:extLst>
      <p:ext uri="{BB962C8B-B14F-4D97-AF65-F5344CB8AC3E}">
        <p14:creationId xmlns:p14="http://schemas.microsoft.com/office/powerpoint/2010/main" val="37579378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Detailed design of the isolator units typically is the responsibility of the manufacturer subject to design and testing (performance)</a:t>
            </a:r>
            <a:r>
              <a:rPr lang="en-US" baseline="0" dirty="0"/>
              <a:t> criteria included in the construction documents (drawings and/or specifications).  Performance criteria typically include a basic description and size(s) of isolator units, design criteria (e.g., loads, displacement capacity, force-deflection properties, etc.), quality assurance and quality control requirements (including QC testing of production units) and p</a:t>
            </a:r>
            <a:r>
              <a:rPr lang="en-US" dirty="0"/>
              <a:t>rototype</a:t>
            </a:r>
            <a:r>
              <a:rPr lang="en-US" baseline="0" dirty="0"/>
              <a:t> testing requirements. The testing of isolators is broken down into three phases: qualification testing done by the manufacturer before the project, prototype testing done during he project before the final design, and production testing done after the bearings have been constructed.</a:t>
            </a:r>
          </a:p>
          <a:p>
            <a:endParaRPr lang="en-US" sz="1100" kern="1200" baseline="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 RDP has flexibility and authority to determine what data qualifies as qualification test data. However it is generally the responsibility of the manufacturer to conduct qualification testing. These tests may be used to aid in the establishment of nominal properties and lambda factors, to characterize the longevity of the isolator, and to develop models of the isolators for analysis.</a:t>
            </a:r>
          </a:p>
          <a:p>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49</a:t>
            </a:fld>
            <a:endParaRPr lang="en-US" dirty="0"/>
          </a:p>
        </p:txBody>
      </p:sp>
    </p:spTree>
    <p:extLst>
      <p:ext uri="{BB962C8B-B14F-4D97-AF65-F5344CB8AC3E}">
        <p14:creationId xmlns:p14="http://schemas.microsoft.com/office/powerpoint/2010/main" val="24471569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baseline="0" dirty="0"/>
              <a:t>The figure shows an elevation of a fixed-base (as opposed to base isolated) moment frame building, five stories high and three bays wide.  The frame is shown in the laterally displaced, or “swayed” position, pushed to the right.  Red dots at the ends of most of the moment frame beams show the formation of plastic hinges in the beams at beam/column joints.  The figure notes state “Allow damage in many controlled areas” and “Inelastic action occurs over the height of the building.”</a:t>
            </a:r>
          </a:p>
          <a:p>
            <a:endParaRPr lang="en-NZ" baseline="0" dirty="0"/>
          </a:p>
          <a:p>
            <a:r>
              <a:rPr lang="en-NZ" baseline="0" dirty="0"/>
              <a:t>In order to have economical designs with a low probability of collapse, the approach for fixed-base buildings is to design and detail for ductility (or damage) to occur in many, specifically located areas over the height of the structure. This ductility gives damping and also “softens” the building (changes the lateral stiffness) so that an abrupt and catastrophic failure has a low chance of occurring. However ductility also results in damage to the structure which requires repair or full replacement after an earthquake.</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a:t>
            </a:fld>
            <a:endParaRPr lang="en-US" dirty="0"/>
          </a:p>
        </p:txBody>
      </p:sp>
    </p:spTree>
    <p:extLst>
      <p:ext uri="{BB962C8B-B14F-4D97-AF65-F5344CB8AC3E}">
        <p14:creationId xmlns:p14="http://schemas.microsoft.com/office/powerpoint/2010/main" val="18918738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i="0" baseline="0" dirty="0"/>
              <a:t>There are two photographs at the right of this slide.  The upper photograph shows a triple-friction-pendulum isolation bearing in a test machine.  The lower photograph shows the same bearing, but disassembled after testing.</a:t>
            </a:r>
          </a:p>
          <a:p>
            <a:endParaRPr lang="en-US" i="0" baseline="0" dirty="0"/>
          </a:p>
          <a:p>
            <a:r>
              <a:rPr lang="en-US" i="0" baseline="0" dirty="0"/>
              <a:t>The </a:t>
            </a:r>
            <a:r>
              <a:rPr lang="en-US" i="1" baseline="0" dirty="0"/>
              <a:t>Standard</a:t>
            </a:r>
            <a:r>
              <a:rPr lang="en-US" baseline="0" dirty="0"/>
              <a:t>  specifies a variety of prototype tests which serve a range of purposes. A key purpose is to establish and validate design properties.  While these test are typically performed on project specific basis, they need only be performed once in a comprehensive manner (i.e. dynamically at earthquake velocities) to establish design properties for “standardized” isolator products. Prototype testing may be waived altogether if previous testing has been conducted on “similar” isolators which meet certain requirements specified in the </a:t>
            </a:r>
            <a:r>
              <a:rPr lang="en-US" i="1" baseline="0" dirty="0"/>
              <a:t>Standard</a:t>
            </a:r>
            <a:r>
              <a:rPr lang="en-US" baseline="0" dirty="0"/>
              <a:t>. </a:t>
            </a:r>
          </a:p>
          <a:p>
            <a:endParaRPr lang="en-US" baseline="0" dirty="0"/>
          </a:p>
          <a:p>
            <a:r>
              <a:rPr lang="en-US" dirty="0"/>
              <a:t>The prototype testing is also accompanied with “acceptance criteria” which</a:t>
            </a:r>
            <a:r>
              <a:rPr lang="en-US" baseline="0" dirty="0"/>
              <a:t>, although convoluted, try to ensure that the isolation system</a:t>
            </a:r>
            <a:r>
              <a:rPr lang="en-US" dirty="0"/>
              <a:t>:</a:t>
            </a:r>
          </a:p>
          <a:p>
            <a:pPr marL="242567" indent="-242567">
              <a:buAutoNum type="arabicParenBoth"/>
            </a:pPr>
            <a:r>
              <a:rPr lang="en-US" dirty="0"/>
              <a:t> has positive</a:t>
            </a:r>
            <a:r>
              <a:rPr lang="en-US" baseline="0" dirty="0"/>
              <a:t> incremental restoring force capacity – the test specimens should have </a:t>
            </a:r>
            <a:r>
              <a:rPr lang="en-US" dirty="0"/>
              <a:t>increasing resistance with </a:t>
            </a:r>
            <a:r>
              <a:rPr lang="en-US" baseline="0" dirty="0"/>
              <a:t>displacement to verify that isolation system will not accumulate residual displacement in a given direction</a:t>
            </a:r>
          </a:p>
          <a:p>
            <a:pPr marL="242567" indent="-242567">
              <a:buAutoNum type="arabicParenBoth" startAt="2"/>
            </a:pPr>
            <a:r>
              <a:rPr lang="en-US" baseline="0" dirty="0"/>
              <a:t> has reliable force-deflection properties – the two test specimens should have the same effective properties and have limited variation in effective stiffness for repeated cycles of load at given displacement</a:t>
            </a:r>
          </a:p>
          <a:p>
            <a:pPr marL="242567" indent="-242567">
              <a:buAutoNum type="arabicParenBoth" startAt="2"/>
            </a:pPr>
            <a:r>
              <a:rPr lang="en-US" baseline="0" dirty="0"/>
              <a:t> is durable – test specimens should have limited degradation of their effective properties for repeated cycles of load such that the isolation system would still be functional during aftershocks </a:t>
            </a:r>
          </a:p>
          <a:p>
            <a:pPr marL="242567" indent="-242567">
              <a:buAutoNum type="arabicParenBoth" startAt="2"/>
            </a:pPr>
            <a:r>
              <a:rPr lang="en-US" baseline="0" dirty="0"/>
              <a:t> remains stable for maximum earthquake loads – the tests specimens must be shown capable of supporting maximum (and minimum) vertical load at maximum (MCE</a:t>
            </a:r>
            <a:r>
              <a:rPr lang="en-US" baseline="-25000" dirty="0"/>
              <a:t>R</a:t>
            </a:r>
            <a:r>
              <a:rPr lang="en-US" baseline="0" dirty="0"/>
              <a:t>) earthquake displacement.</a:t>
            </a:r>
          </a:p>
          <a:p>
            <a:pPr marL="0" indent="0">
              <a:buNone/>
            </a:pPr>
            <a:endParaRPr lang="en-NZ" baseline="0" dirty="0"/>
          </a:p>
          <a:p>
            <a:endParaRPr lang="en-US"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50</a:t>
            </a:fld>
            <a:endParaRPr lang="en-US" dirty="0"/>
          </a:p>
        </p:txBody>
      </p:sp>
    </p:spTree>
    <p:extLst>
      <p:ext uri="{BB962C8B-B14F-4D97-AF65-F5344CB8AC3E}">
        <p14:creationId xmlns:p14="http://schemas.microsoft.com/office/powerpoint/2010/main" val="7389472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Production</a:t>
            </a:r>
            <a:r>
              <a:rPr lang="en-NZ" baseline="0" dirty="0"/>
              <a:t> testing is intend to verify the quality of individual isolators and is also called quality control testing. The elastomeric isolators used for a project in China were installed without testing. As construction progressed, the loads increased on the isolators and several show signs of delamination. Hundreds of isolators were removed and replaced.</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51</a:t>
            </a:fld>
            <a:endParaRPr lang="en-US" dirty="0"/>
          </a:p>
        </p:txBody>
      </p:sp>
    </p:spTree>
    <p:extLst>
      <p:ext uri="{BB962C8B-B14F-4D97-AF65-F5344CB8AC3E}">
        <p14:creationId xmlns:p14="http://schemas.microsoft.com/office/powerpoint/2010/main" val="247769284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a:t>A</a:t>
            </a:r>
            <a:r>
              <a:rPr lang="en-NZ" baseline="0" dirty="0"/>
              <a:t> g</a:t>
            </a:r>
            <a:r>
              <a:rPr lang="en-NZ" dirty="0"/>
              <a:t>raphic shows the cover of the document FEMA P-1050-1, 2015 Edition, “NEHRP Recommended Seismic Provisions for</a:t>
            </a:r>
            <a:r>
              <a:rPr lang="en-NZ" baseline="0" dirty="0"/>
              <a:t> New Buildings and Other Structures”</a:t>
            </a:r>
            <a:endParaRPr lang="en-NZ" dirty="0"/>
          </a:p>
          <a:p>
            <a:endParaRPr lang="en-NZ" dirty="0"/>
          </a:p>
          <a:p>
            <a:r>
              <a:rPr lang="en-NZ" dirty="0"/>
              <a:t>The NEHRP</a:t>
            </a:r>
            <a:r>
              <a:rPr lang="en-NZ" baseline="0" dirty="0"/>
              <a:t> provisions incorporate the state-of-the-art in knowledge and research, and aim to improve building practices. Due to the large number of changes, the 2015 NEHRP Provisions have recommended a full replacement of Chapter 17 in ASCE 7.</a:t>
            </a:r>
          </a:p>
          <a:p>
            <a:endParaRPr lang="en-NZ" baseline="0" dirty="0"/>
          </a:p>
          <a:p>
            <a:r>
              <a:rPr lang="en-NZ" baseline="0" dirty="0"/>
              <a:t>The remaining slides will give background on seven of the more significant changes recommended by the NEHRP Provisions.</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52</a:t>
            </a:fld>
            <a:endParaRPr lang="en-US" dirty="0"/>
          </a:p>
        </p:txBody>
      </p:sp>
    </p:spTree>
    <p:extLst>
      <p:ext uri="{BB962C8B-B14F-4D97-AF65-F5344CB8AC3E}">
        <p14:creationId xmlns:p14="http://schemas.microsoft.com/office/powerpoint/2010/main" val="225710219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The remaining slides will give background on the major changes listed here.</a:t>
            </a:r>
            <a:endParaRPr lang="en-NZ" dirty="0"/>
          </a:p>
          <a:p>
            <a:endParaRPr lang="en-NZ"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53</a:t>
            </a:fld>
            <a:endParaRPr lang="en-US" dirty="0"/>
          </a:p>
        </p:txBody>
      </p:sp>
    </p:spTree>
    <p:extLst>
      <p:ext uri="{BB962C8B-B14F-4D97-AF65-F5344CB8AC3E}">
        <p14:creationId xmlns:p14="http://schemas.microsoft.com/office/powerpoint/2010/main" val="384759358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To expedite design, the chapter has been re-written</a:t>
            </a:r>
            <a:r>
              <a:rPr lang="en-NZ" baseline="0" dirty="0"/>
              <a:t> so that only the MCE</a:t>
            </a:r>
            <a:r>
              <a:rPr lang="en-NZ" sz="1100" baseline="-25000" dirty="0"/>
              <a:t>R</a:t>
            </a:r>
            <a:r>
              <a:rPr lang="en-NZ" baseline="0" dirty="0"/>
              <a:t> event needs to be considered for design. The design basis earthquake (DBE) has been completely removed and all the relevant provisions updated to reflect this. In some cases, this has resulted in more conservative design requirements.</a:t>
            </a:r>
          </a:p>
          <a:p>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dirty="0"/>
              <a:t>Previously the elastic</a:t>
            </a:r>
            <a:r>
              <a:rPr lang="en-NZ" sz="1100" baseline="0" dirty="0"/>
              <a:t> base shear was calculated using </a:t>
            </a:r>
            <a:r>
              <a:rPr lang="en-NZ" sz="1100" dirty="0"/>
              <a:t>lower-bound displacement</a:t>
            </a:r>
            <a:r>
              <a:rPr lang="en-NZ" sz="1100" baseline="0" dirty="0"/>
              <a:t> and </a:t>
            </a:r>
            <a:r>
              <a:rPr lang="en-NZ" sz="1100" dirty="0"/>
              <a:t>upper-bound effective stiffness, which was known</a:t>
            </a:r>
            <a:r>
              <a:rPr lang="en-NZ" sz="1100" baseline="0" dirty="0"/>
              <a:t> to be inconsistent but conservative. Now it is calculated using a consistent set using the upper and lower bound properties.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54</a:t>
            </a:fld>
            <a:endParaRPr lang="en-US" dirty="0"/>
          </a:p>
        </p:txBody>
      </p:sp>
    </p:spTree>
    <p:extLst>
      <p:ext uri="{BB962C8B-B14F-4D97-AF65-F5344CB8AC3E}">
        <p14:creationId xmlns:p14="http://schemas.microsoft.com/office/powerpoint/2010/main" val="385527678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There is a graph at the bottom of the slide.  This graph shows two Force-Displacement hysteresis loops.  One loop</a:t>
            </a:r>
            <a:r>
              <a:rPr lang="en-US" sz="1100" kern="1200" baseline="0" dirty="0">
                <a:solidFill>
                  <a:schemeClr val="tx1"/>
                </a:solidFill>
                <a:effectLst/>
                <a:latin typeface="Arial" pitchFamily="34" charset="0"/>
                <a:ea typeface="+mn-ea"/>
                <a:cs typeface="+mn-cs"/>
              </a:rPr>
              <a:t> is for “upper bound” isolation properties, with a higher value of effective stiffness; the other loop is for “lower bound” isolation system properties, with a lower value of effective stiffness.</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Bounding procedures are used as a simplifying and practical approach to account for the probabilistic range in isolator properties. Two analyses are necessary as either the maximum or minimum probable isolator properties may govern for design. For instance, an upper-bound analysis may govern the sizing of the building frame whereas a lower-bound analysis may govern the sizing of the isolation hardware and surrounding moat clearance. </a:t>
            </a:r>
          </a:p>
          <a:p>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NZ" sz="1100" dirty="0"/>
              <a:t>Bounding procedures have already been used on many projects,</a:t>
            </a:r>
            <a:r>
              <a:rPr lang="en-NZ" sz="1100" baseline="0" dirty="0"/>
              <a:t> for example the </a:t>
            </a:r>
            <a:r>
              <a:rPr lang="en-NZ" sz="1100" dirty="0"/>
              <a:t>new de Young Museum</a:t>
            </a:r>
            <a:r>
              <a:rPr lang="en-NZ" baseline="0" dirty="0"/>
              <a:t>. Therefore the </a:t>
            </a:r>
            <a:r>
              <a:rPr lang="en-NZ" i="1" baseline="0" dirty="0"/>
              <a:t>Standard’s </a:t>
            </a:r>
            <a:r>
              <a:rPr lang="en-NZ" i="0" baseline="0" dirty="0"/>
              <a:t>revisions are not a vast change in design practice, however are intended to give more guidance on what factors to consider when determining maximum and minimum probable isolator properties.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i="0"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55</a:t>
            </a:fld>
            <a:endParaRPr lang="en-US" dirty="0"/>
          </a:p>
        </p:txBody>
      </p:sp>
    </p:spTree>
    <p:extLst>
      <p:ext uri="{BB962C8B-B14F-4D97-AF65-F5344CB8AC3E}">
        <p14:creationId xmlns:p14="http://schemas.microsoft.com/office/powerpoint/2010/main" val="237019945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concept of property modification factors was originally presented in Constantinou et al. (1999) and is already implemented in bridge design codes.</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The  λ-factor approach is to assess the impact of a particular effect on the bearing properties (e.g. heating, aging, velocity, etc), and if the effect is appreciable then assigning it a λ-factor and accounting for the effect in analysis and design. For example, if an effect causes a 10% increase in a nominal property than it is assigned a λ value of 1.10 and contributes to the overall λ</a:t>
            </a:r>
            <a:r>
              <a:rPr lang="en-US" sz="1100" kern="1200" baseline="-25000" dirty="0">
                <a:solidFill>
                  <a:schemeClr val="tx1"/>
                </a:solidFill>
                <a:effectLst/>
                <a:latin typeface="Arial" pitchFamily="34" charset="0"/>
                <a:ea typeface="+mn-ea"/>
                <a:cs typeface="+mn-cs"/>
              </a:rPr>
              <a:t>max</a:t>
            </a:r>
            <a:r>
              <a:rPr lang="en-US" sz="1100" kern="1200" dirty="0">
                <a:solidFill>
                  <a:schemeClr val="tx1"/>
                </a:solidFill>
                <a:effectLst/>
                <a:latin typeface="Arial" pitchFamily="34" charset="0"/>
                <a:ea typeface="+mn-ea"/>
                <a:cs typeface="+mn-cs"/>
              </a:rPr>
              <a:t> factor. </a:t>
            </a:r>
            <a:r>
              <a:rPr lang="en-US" sz="1100" dirty="0"/>
              <a:t>The λ-factors are determined through testing, rational analysis and engineering judgment.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i="0" kern="1200" dirty="0">
                <a:solidFill>
                  <a:schemeClr val="tx1"/>
                </a:solidFill>
                <a:effectLst/>
                <a:latin typeface="Arial" pitchFamily="34" charset="0"/>
                <a:ea typeface="+mn-ea"/>
                <a:cs typeface="+mn-cs"/>
              </a:rPr>
              <a:t>In</a:t>
            </a:r>
            <a:r>
              <a:rPr lang="en-US" sz="1100" i="0" kern="1200" baseline="0" dirty="0">
                <a:solidFill>
                  <a:schemeClr val="tx1"/>
                </a:solidFill>
                <a:effectLst/>
                <a:latin typeface="Arial" pitchFamily="34" charset="0"/>
                <a:ea typeface="+mn-ea"/>
                <a:cs typeface="+mn-cs"/>
              </a:rPr>
              <a:t> the equations</a:t>
            </a:r>
            <a:r>
              <a:rPr lang="en-US" sz="1100" i="0" kern="1200" dirty="0">
                <a:solidFill>
                  <a:schemeClr val="tx1"/>
                </a:solidFill>
                <a:effectLst/>
                <a:latin typeface="Arial" pitchFamily="34" charset="0"/>
                <a:ea typeface="+mn-ea"/>
                <a:cs typeface="+mn-cs"/>
              </a:rPr>
              <a:t> shown, 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presumes a system property adjustment factor </a:t>
            </a:r>
            <a:r>
              <a:rPr lang="en-US" sz="1100" i="1" kern="1200" dirty="0">
                <a:solidFill>
                  <a:schemeClr val="tx1"/>
                </a:solidFill>
                <a:effectLst/>
                <a:latin typeface="Arial" pitchFamily="34" charset="0"/>
                <a:ea typeface="+mn-ea"/>
                <a:cs typeface="+mn-cs"/>
              </a:rPr>
              <a:t>f</a:t>
            </a:r>
            <a:r>
              <a:rPr lang="en-US" sz="1100" i="1" kern="1200" baseline="-25000" dirty="0">
                <a:solidFill>
                  <a:schemeClr val="tx1"/>
                </a:solidFill>
                <a:effectLst/>
                <a:latin typeface="Arial" pitchFamily="34" charset="0"/>
                <a:ea typeface="+mn-ea"/>
                <a:cs typeface="+mn-cs"/>
              </a:rPr>
              <a:t>a</a:t>
            </a:r>
            <a:r>
              <a:rPr lang="en-US" sz="1100" kern="1200" dirty="0">
                <a:solidFill>
                  <a:schemeClr val="tx1"/>
                </a:solidFill>
                <a:effectLst/>
                <a:latin typeface="Arial" pitchFamily="34" charset="0"/>
                <a:ea typeface="+mn-ea"/>
                <a:cs typeface="+mn-cs"/>
              </a:rPr>
              <a:t> of 0.75, to account for the conservative assumption of having full aging and environmental effects when the governing earthquake occurs. Furthermore the</a:t>
            </a:r>
            <a:r>
              <a:rPr lang="en-US" sz="1100" kern="1200" baseline="0" dirty="0">
                <a:solidFill>
                  <a:schemeClr val="tx1"/>
                </a:solidFill>
                <a:effectLst/>
                <a:latin typeface="Arial" pitchFamily="34" charset="0"/>
                <a:ea typeface="+mn-ea"/>
                <a:cs typeface="+mn-cs"/>
              </a:rPr>
              <a:t> upper and lower limits of 1.8 and 0.6 only apply for inexperienced manufacturers who have little/no test data. Hence these limits are rarely expected to apply and are intentionally wide.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baseline="0" dirty="0">
                <a:solidFill>
                  <a:schemeClr val="tx1"/>
                </a:solidFill>
                <a:effectLst/>
                <a:latin typeface="Arial" pitchFamily="34" charset="0"/>
                <a:ea typeface="+mn-ea"/>
                <a:cs typeface="+mn-cs"/>
              </a:rPr>
              <a:t>The testing and specification </a:t>
            </a:r>
            <a:r>
              <a:rPr lang="en-US" sz="1100" dirty="0"/>
              <a:t>λ-factors are explained</a:t>
            </a:r>
            <a:r>
              <a:rPr lang="en-US" sz="1100" baseline="0" dirty="0"/>
              <a:t> further in the following two slides.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56</a:t>
            </a:fld>
            <a:endParaRPr lang="en-US" dirty="0"/>
          </a:p>
        </p:txBody>
      </p:sp>
    </p:spTree>
    <p:extLst>
      <p:ext uri="{BB962C8B-B14F-4D97-AF65-F5344CB8AC3E}">
        <p14:creationId xmlns:p14="http://schemas.microsoft.com/office/powerpoint/2010/main" val="29934725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Two graphs are shown on this slide.  The upper graph shows load-displacement hysteresis loops for a lead-rubber isolation bearing tested under high rates of shear displacement.</a:t>
            </a:r>
            <a:r>
              <a:rPr lang="en-NZ" baseline="0" dirty="0"/>
              <a:t>  The lower graph shows load-displacement hysteresis loops for a friction pendulum isolation bearing under high rates of shear displacement.</a:t>
            </a:r>
            <a:endParaRPr lang="en-NZ" dirty="0"/>
          </a:p>
          <a:p>
            <a:endParaRPr lang="en-NZ" dirty="0"/>
          </a:p>
          <a:p>
            <a:r>
              <a:rPr lang="en-NZ" dirty="0"/>
              <a:t>High-speed</a:t>
            </a:r>
            <a:r>
              <a:rPr lang="en-NZ" baseline="0" dirty="0"/>
              <a:t> d</a:t>
            </a:r>
            <a:r>
              <a:rPr lang="en-NZ" dirty="0"/>
              <a:t>ynamic</a:t>
            </a:r>
            <a:r>
              <a:rPr lang="en-NZ" baseline="0" dirty="0"/>
              <a:t> cyclic testing of elastomeric (top left) and sliding (bottom right) isolators shows variable and degrading properties. These variations can be significant. Most analysis models do not account for the instantaneous changes in behaviour. They instead assume the strength of lead or friction coefficient is constant throughout the whole earthquake analysis, whereas in reality the properties are changing instantaneously due to heating effects, speed of loading, scragging and/or vertical load. Therefore bounding procedures are necessary to account for this variability in behaviour if it is not explicitly accounted for in the isolator’s nonlinear model already.</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57</a:t>
            </a:fld>
            <a:endParaRPr lang="en-US" dirty="0"/>
          </a:p>
        </p:txBody>
      </p:sp>
    </p:spTree>
    <p:extLst>
      <p:ext uri="{BB962C8B-B14F-4D97-AF65-F5344CB8AC3E}">
        <p14:creationId xmlns:p14="http://schemas.microsoft.com/office/powerpoint/2010/main" val="33656110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A graph is shown on this slide, titled “Dynamic production test data of 42 identical isolators.”  The vertical</a:t>
            </a:r>
            <a:r>
              <a:rPr lang="en-US" sz="1100" kern="1200" baseline="0" dirty="0">
                <a:solidFill>
                  <a:schemeClr val="tx1"/>
                </a:solidFill>
                <a:effectLst/>
                <a:latin typeface="Arial" pitchFamily="34" charset="0"/>
                <a:ea typeface="+mn-ea"/>
                <a:cs typeface="+mn-cs"/>
              </a:rPr>
              <a:t> axis is labeled “Average Friction” running from 0.040 to 0.070.  The horizontal axis is labeled “Production Test Bearing Number” running from 0 to 42.  The data from 42 tests are shown on the graph.  A horizontal line labeled “Average” is shown at a value of 0.0573.  Two horizontal lines labeled “Max” and “Min” are shown at 0.065 and 0.049.  The test data lies between the Max and Min lines.</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 specification λ-factors are a manufacturing tolerance assumed for design and usually written into specifications. This tolerance is required because the testing of a small number of prototype (or similar) bearings may not necessarily provide the best estimate of the nominal design properties. This potential discrepancy occurs because the average of two prototype test results may be at the upper or lower end of the range of a larger population. </a:t>
            </a: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This is</a:t>
            </a:r>
            <a:r>
              <a:rPr lang="en-US" sz="1100" kern="1200" baseline="0" dirty="0">
                <a:solidFill>
                  <a:schemeClr val="tx1"/>
                </a:solidFill>
                <a:effectLst/>
                <a:latin typeface="Arial" pitchFamily="34" charset="0"/>
                <a:ea typeface="+mn-ea"/>
                <a:cs typeface="+mn-cs"/>
              </a:rPr>
              <a:t> illustrated in the figure above which gives </a:t>
            </a:r>
            <a:r>
              <a:rPr lang="en-US" baseline="0" dirty="0"/>
              <a:t>the nominal (3-cycle average) coefficient of friction for identical isolators when tested dynamically after production. Say if the first two isolators were the prototype units used to determine properties for analysis, they would suggest a nominal value of 6.25%. However later in the project, after the construction and testing of all 42 of the isolators, the average value is shown to be 5.7%. This is a 0.91 factor of difference. Since </a:t>
            </a:r>
            <a:r>
              <a:rPr lang="en-US" dirty="0"/>
              <a:t>design is</a:t>
            </a:r>
            <a:r>
              <a:rPr lang="en-US" baseline="0" dirty="0"/>
              <a:t> </a:t>
            </a:r>
            <a:r>
              <a:rPr lang="en-US" dirty="0"/>
              <a:t>usually </a:t>
            </a:r>
            <a:r>
              <a:rPr lang="en-US" baseline="0" dirty="0"/>
              <a:t>done before production testing, the manufacturing variations must be accounted for in analysis. In this case a specification tolerance of +/- 10% would have been adequate (i.e. </a:t>
            </a:r>
            <a:r>
              <a:rPr lang="en-US" dirty="0"/>
              <a:t>λ</a:t>
            </a:r>
            <a:r>
              <a:rPr lang="en-US" baseline="-25000" dirty="0"/>
              <a:t>spec,max</a:t>
            </a:r>
            <a:r>
              <a:rPr lang="en-US" dirty="0"/>
              <a:t>=1.10</a:t>
            </a:r>
            <a:r>
              <a:rPr lang="en-US" baseline="0" dirty="0"/>
              <a:t> a</a:t>
            </a:r>
            <a:r>
              <a:rPr lang="en-US" dirty="0"/>
              <a:t>nd</a:t>
            </a:r>
            <a:r>
              <a:rPr lang="en-US" baseline="-25000" dirty="0"/>
              <a:t> </a:t>
            </a:r>
            <a:r>
              <a:rPr lang="en-US" dirty="0"/>
              <a:t>λ</a:t>
            </a:r>
            <a:r>
              <a:rPr lang="en-US" baseline="-25000" dirty="0"/>
              <a:t>spec.min</a:t>
            </a:r>
            <a:r>
              <a:rPr lang="en-US" dirty="0"/>
              <a:t>=0.90)</a:t>
            </a:r>
            <a:r>
              <a:rPr lang="en-US" baseline="0" dirty="0"/>
              <a:t>.</a:t>
            </a:r>
          </a:p>
          <a:p>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58</a:t>
            </a:fld>
            <a:endParaRPr lang="en-US" dirty="0"/>
          </a:p>
        </p:txBody>
      </p:sp>
    </p:spTree>
    <p:extLst>
      <p:ext uri="{BB962C8B-B14F-4D97-AF65-F5344CB8AC3E}">
        <p14:creationId xmlns:p14="http://schemas.microsoft.com/office/powerpoint/2010/main" val="299589246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Two graphs are shown at the right side of the slide.  The top graph</a:t>
            </a:r>
            <a:r>
              <a:rPr lang="en-NZ" baseline="0" dirty="0"/>
              <a:t> shows acceleration response spectra for seven different ground motions, as well as a smoothed “target” spectrum.  The seven response spectra fall in a range both above and below the target spectrum.  The lower graph is also an acceleration response spectrum plot.  On this graph are shown the target response spectrum from the previous graph along with the average of the seven records from previous graph.  The average response spectrum matches the target response spectrum closely over the period range of interests, from approximately 1.1 to 2.7 seconds.</a:t>
            </a:r>
            <a:endParaRPr lang="en-NZ" dirty="0"/>
          </a:p>
          <a:p>
            <a:endParaRPr lang="en-NZ" dirty="0"/>
          </a:p>
          <a:p>
            <a:r>
              <a:rPr lang="en-NZ" dirty="0"/>
              <a:t>The ground motion criteria</a:t>
            </a:r>
            <a:r>
              <a:rPr lang="en-NZ" baseline="0" dirty="0"/>
              <a:t> for seismically isolated structures is different to that required for the NLRHA of other structures in ASCE 7-2016. This is a technical as well as philosophical debate and the isolation code subcommittee thought is was appropriate not to adopt 11 ground motions (Note: it would require at least 22 analyses since both upper- and lower-bound are required). The figures to the right shows amplitude scaled ground motions compared to the target spectrum, where the average of all seven motions is greater than the target spectrum in the period range of interest.</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59</a:t>
            </a:fld>
            <a:endParaRPr lang="en-US" dirty="0"/>
          </a:p>
        </p:txBody>
      </p:sp>
    </p:spTree>
    <p:extLst>
      <p:ext uri="{BB962C8B-B14F-4D97-AF65-F5344CB8AC3E}">
        <p14:creationId xmlns:p14="http://schemas.microsoft.com/office/powerpoint/2010/main" val="4000013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The figure shows the same building as in the previous slide, but the building is now resting</a:t>
            </a:r>
            <a:r>
              <a:rPr lang="en-NZ" baseline="0" dirty="0"/>
              <a:t> on top of a seismic isolation system.  The building frame remains vertical, while the seismic isolation system is shown displaced to the right, indicating the seismic isolation system has absorbed most of the lateral ground displacement.  There are no red dots at the end of any beams, illustrating that there is no inelastic response in the superstructure; all inelastic response occurs in the seismic isolation system.  Figure notes state “Protect the structure by using an “engineered soft-story”” and “Inelastic action and displacement concentrated in a single level”</a:t>
            </a:r>
            <a:endParaRPr lang="en-NZ" dirty="0"/>
          </a:p>
          <a:p>
            <a:endParaRPr lang="en-NZ" dirty="0"/>
          </a:p>
          <a:p>
            <a:r>
              <a:rPr lang="en-NZ" dirty="0"/>
              <a:t>Conversely,</a:t>
            </a:r>
            <a:r>
              <a:rPr lang="en-NZ" baseline="0" dirty="0"/>
              <a:t> the design approach for s</a:t>
            </a:r>
            <a:r>
              <a:rPr lang="en-NZ" dirty="0"/>
              <a:t>eismically</a:t>
            </a:r>
            <a:r>
              <a:rPr lang="en-NZ" baseline="0" dirty="0"/>
              <a:t> isolated structures is to protect the buildings components and contents above the isolators by introducing an “engineered soft-story”. This is usually a single level at the base of the structure which has a much lower lateral stiffness than other levels. This “soft-story” is where most of the earthquake displacement and energy dissipation occurs. Furthermore, the inelastic action occurring in the isolation system is usually temporary and recoverable, whereas in a fixed-based building the inelastic action gives damage to the point where, as demonstrated in Christchurch 2011, it is unfeasible to repair.</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a:t>
            </a:fld>
            <a:endParaRPr lang="en-US" dirty="0"/>
          </a:p>
        </p:txBody>
      </p:sp>
    </p:spTree>
    <p:extLst>
      <p:ext uri="{BB962C8B-B14F-4D97-AF65-F5344CB8AC3E}">
        <p14:creationId xmlns:p14="http://schemas.microsoft.com/office/powerpoint/2010/main" val="162122149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Two small figures appear at the bottom of this slide.  The figure</a:t>
            </a:r>
            <a:r>
              <a:rPr lang="en-NZ" baseline="0" dirty="0"/>
              <a:t> on the left shows a simple single-degree-of-freedom oscillator, consisting of a flexible shaft fixed at the bottom end, and with a lumped mass attached to the top end.  The flexible shaft is labelled “Isolation System”.  The figure on the right is a load-displacement plot showing a typical hysteresis loop from a seismic isolation system.  The area within the hysteresis loop is the energy dissipated by the isolation system during a single cycle of oscillation.  This energy can be related to the damping of the isolation system, which is labeled “beta-sub-eff” on the drawing.  There is also an inclined line from the origin of the plot to the upper right corner of the hysteresis loop, indicating the effective stiffness of the isolation system, and labeled “k-sub-eff”. </a:t>
            </a: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 provisions are revised to permit increased use of the ELF procedure, recognizing that the ELF procedure works well for isolated structures whose response is dominated by a single-mode of vibration and whose superstructure is designed to remain essentially elastic (limited ductility demand) even for MCE</a:t>
            </a:r>
            <a:r>
              <a:rPr lang="en-US" sz="1100" kern="1200" baseline="-250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 ground motions.  The ELF procedure is now permitted for design isolated structures at all sites (except Site Class F) as long as the superstructure is “regular” (as defined in new Section 17.2.2) and has a fixed-base period (</a:t>
            </a:r>
            <a:r>
              <a:rPr lang="en-US" sz="1100" i="1" kern="1200" dirty="0">
                <a:solidFill>
                  <a:schemeClr val="tx1"/>
                </a:solidFill>
                <a:effectLst/>
                <a:latin typeface="Arial" pitchFamily="34" charset="0"/>
                <a:ea typeface="+mn-ea"/>
                <a:cs typeface="+mn-cs"/>
              </a:rPr>
              <a:t>T</a:t>
            </a:r>
            <a:r>
              <a:rPr lang="en-US" sz="1100" kern="1200" dirty="0">
                <a:solidFill>
                  <a:schemeClr val="tx1"/>
                </a:solidFill>
                <a:effectLst/>
                <a:latin typeface="Arial" pitchFamily="34" charset="0"/>
                <a:ea typeface="+mn-ea"/>
                <a:cs typeface="+mn-cs"/>
              </a:rPr>
              <a:t>) that is well separated from the isolated period (</a:t>
            </a:r>
            <a:r>
              <a:rPr lang="en-US" sz="1100" i="1" kern="1200" dirty="0">
                <a:solidFill>
                  <a:schemeClr val="tx1"/>
                </a:solidFill>
                <a:effectLst/>
                <a:latin typeface="Arial" pitchFamily="34" charset="0"/>
                <a:ea typeface="+mn-ea"/>
                <a:cs typeface="+mn-cs"/>
              </a:rPr>
              <a:t>T</a:t>
            </a:r>
            <a:r>
              <a:rPr lang="en-US" sz="1100" i="1" kern="1200" baseline="-25000" dirty="0">
                <a:solidFill>
                  <a:schemeClr val="tx1"/>
                </a:solidFill>
                <a:effectLst/>
                <a:latin typeface="Arial" pitchFamily="34" charset="0"/>
                <a:ea typeface="+mn-ea"/>
                <a:cs typeface="+mn-cs"/>
              </a:rPr>
              <a:t>min</a:t>
            </a:r>
            <a:r>
              <a:rPr lang="en-US" sz="1100" kern="1200" dirty="0">
                <a:solidFill>
                  <a:schemeClr val="tx1"/>
                </a:solidFill>
                <a:effectLst/>
                <a:latin typeface="Arial" pitchFamily="34" charset="0"/>
                <a:ea typeface="+mn-ea"/>
                <a:cs typeface="+mn-cs"/>
              </a:rPr>
              <a:t>), and the isolation system meets certain “response predictability” criteria (which most commonly used systems do meet). This change</a:t>
            </a:r>
            <a:r>
              <a:rPr lang="en-US" sz="1100" kern="1200" baseline="0" dirty="0">
                <a:solidFill>
                  <a:schemeClr val="tx1"/>
                </a:solidFill>
                <a:effectLst/>
                <a:latin typeface="Arial" pitchFamily="34" charset="0"/>
                <a:ea typeface="+mn-ea"/>
                <a:cs typeface="+mn-cs"/>
              </a:rPr>
              <a:t> may help in the uptake of the technology.</a:t>
            </a:r>
          </a:p>
          <a:p>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60</a:t>
            </a:fld>
            <a:endParaRPr lang="en-US" dirty="0"/>
          </a:p>
        </p:txBody>
      </p:sp>
    </p:spTree>
    <p:extLst>
      <p:ext uri="{BB962C8B-B14F-4D97-AF65-F5344CB8AC3E}">
        <p14:creationId xmlns:p14="http://schemas.microsoft.com/office/powerpoint/2010/main" val="253305772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Two figures appear at the bottom</a:t>
            </a:r>
            <a:r>
              <a:rPr lang="en-NZ" baseline="0" dirty="0"/>
              <a:t> of this slide.  The left figure is titled  “ASCE 7-10” and shows an elevation of a five story by three bay frame structure resting on top of a seismic isolation system.  Horizontal arrows indicate the inertial force developed at each floor, according to ASCE 7-10.  These arrows are short near the base of the structure, and their length increases over the height.  The right figure is titled “ASCE 7-16”, and the building illustrated is the same as in the left figure.  In the right figure, however, the horizontal arrows that indicate design forces according to ASCE 7-16 do not increase linearly over the height of the structure.  Instead, the lengths of the arrows are nearly the same, with the shortest arrows appearing near the bottom story, and at the roof level.</a:t>
            </a:r>
            <a:endParaRPr lang="en-NZ" dirty="0"/>
          </a:p>
          <a:p>
            <a:endParaRPr lang="en-NZ" dirty="0"/>
          </a:p>
          <a:p>
            <a:r>
              <a:rPr lang="en-NZ" dirty="0"/>
              <a:t>The proposed revision to the vertical force distribution is based on recent analytical studies (York and Ryan,</a:t>
            </a:r>
            <a:r>
              <a:rPr lang="en-NZ" baseline="0" dirty="0"/>
              <a:t> 2008</a:t>
            </a:r>
            <a:r>
              <a:rPr lang="en-NZ" dirty="0"/>
              <a:t>). Linear theory of base isolation predicts that base shear is uniformly distributed over the height of the building, while the equivalent lateral force procedure of ASCE 7-10 prescribes a distribution of lateral forces that increase linearly with increasing height. The uniform distribution is consistent with the first mode shape of an isolated building while the linear distribution is consistent with the first mode shape of a fixed-base building. However, a linear distribution may be overly conservative for an isolated building structure, especially for one or two story buildings with heavy base mass relative to the roof.</a:t>
            </a:r>
          </a:p>
          <a:p>
            <a:endParaRPr lang="en-NZ"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61</a:t>
            </a:fld>
            <a:endParaRPr lang="en-US" dirty="0"/>
          </a:p>
        </p:txBody>
      </p:sp>
    </p:spTree>
    <p:extLst>
      <p:ext uri="{BB962C8B-B14F-4D97-AF65-F5344CB8AC3E}">
        <p14:creationId xmlns:p14="http://schemas.microsoft.com/office/powerpoint/2010/main" val="342382135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effects of accidental mass eccentricity in NLRHA</a:t>
            </a:r>
            <a:r>
              <a:rPr lang="en-US" sz="1100" kern="1200" baseline="0" dirty="0">
                <a:solidFill>
                  <a:schemeClr val="tx1"/>
                </a:solidFill>
                <a:effectLst/>
                <a:latin typeface="Arial" pitchFamily="34" charset="0"/>
                <a:ea typeface="+mn-ea"/>
                <a:cs typeface="+mn-cs"/>
              </a:rPr>
              <a:t> are permitted to be </a:t>
            </a:r>
            <a:r>
              <a:rPr lang="en-US" sz="1100" kern="1200" dirty="0">
                <a:solidFill>
                  <a:schemeClr val="tx1"/>
                </a:solidFill>
                <a:effectLst/>
                <a:latin typeface="Arial" pitchFamily="34" charset="0"/>
                <a:ea typeface="+mn-ea"/>
                <a:cs typeface="+mn-cs"/>
              </a:rPr>
              <a:t>accounted for using amplification factors, instead of explicitly modeling of accidental eccentric mass in four different segments. The method outlined</a:t>
            </a:r>
            <a:r>
              <a:rPr lang="en-US" sz="1100" kern="1200" baseline="0" dirty="0">
                <a:solidFill>
                  <a:schemeClr val="tx1"/>
                </a:solidFill>
                <a:effectLst/>
                <a:latin typeface="Arial" pitchFamily="34" charset="0"/>
                <a:ea typeface="+mn-ea"/>
                <a:cs typeface="+mn-cs"/>
              </a:rPr>
              <a:t> in the commentary is to do two additional analyses </a:t>
            </a:r>
            <a:r>
              <a:rPr lang="en-NZ" sz="1100" dirty="0">
                <a:latin typeface="Times New Roman" panose="02020603050405020304" pitchFamily="18" charset="0"/>
                <a:cs typeface="Times New Roman" panose="02020603050405020304" pitchFamily="18" charset="0"/>
              </a:rPr>
              <a:t>with the worst case eccentricity (accidental + inherent) in the X- and Y- directions</a:t>
            </a:r>
            <a:r>
              <a:rPr lang="en-NZ" sz="1100" baseline="0" dirty="0">
                <a:latin typeface="Times New Roman" panose="02020603050405020304" pitchFamily="18" charset="0"/>
                <a:cs typeface="Times New Roman" panose="02020603050405020304" pitchFamily="18" charset="0"/>
              </a:rPr>
              <a:t> (i.e. </a:t>
            </a:r>
            <a:r>
              <a:rPr lang="en-NZ" sz="1050" dirty="0">
                <a:latin typeface="Times New Roman" panose="02020603050405020304" pitchFamily="18" charset="0"/>
                <a:cs typeface="Times New Roman" panose="02020603050405020304" pitchFamily="18" charset="0"/>
              </a:rPr>
              <a:t>IIa</a:t>
            </a:r>
            <a:r>
              <a:rPr lang="en-NZ" sz="1050" dirty="0"/>
              <a:t> and </a:t>
            </a:r>
            <a:r>
              <a:rPr lang="en-NZ" sz="1050" dirty="0">
                <a:latin typeface="Times New Roman" panose="02020603050405020304" pitchFamily="18" charset="0"/>
                <a:cs typeface="Times New Roman" panose="02020603050405020304" pitchFamily="18" charset="0"/>
              </a:rPr>
              <a:t>IIb),</a:t>
            </a:r>
            <a:r>
              <a:rPr lang="en-NZ" sz="1050" baseline="0" dirty="0">
                <a:latin typeface="Times New Roman" panose="02020603050405020304" pitchFamily="18" charset="0"/>
                <a:cs typeface="Times New Roman" panose="02020603050405020304" pitchFamily="18" charset="0"/>
              </a:rPr>
              <a:t> and compute a number of amplification factors for displacements, drifts and forces.</a:t>
            </a:r>
            <a:endParaRPr lang="en-NZ" sz="105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62</a:t>
            </a:fld>
            <a:endParaRPr lang="en-US" dirty="0"/>
          </a:p>
        </p:txBody>
      </p:sp>
    </p:spTree>
    <p:extLst>
      <p:ext uri="{BB962C8B-B14F-4D97-AF65-F5344CB8AC3E}">
        <p14:creationId xmlns:p14="http://schemas.microsoft.com/office/powerpoint/2010/main" val="293155050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There is a photograph on the right side</a:t>
            </a:r>
            <a:r>
              <a:rPr lang="en-US" sz="1100" kern="1200" baseline="0" dirty="0">
                <a:solidFill>
                  <a:schemeClr val="tx1"/>
                </a:solidFill>
                <a:effectLst/>
                <a:latin typeface="Arial" pitchFamily="34" charset="0"/>
                <a:ea typeface="+mn-ea"/>
                <a:cs typeface="+mn-cs"/>
              </a:rPr>
              <a:t> of this slide.  The photograph shows a large machine for testing sliding seismic isolation bearings.  At the top of the photograph are five vertical hydraulic actuators that apply vertical load to the test bearing.  At the bottom of the photograph is a sliding table that moves horizontally to apply lateral displacements to the test bearing.</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testing protocols (sequence and cycles) in the</a:t>
            </a:r>
            <a:r>
              <a:rPr lang="en-US" sz="1100" i="1" kern="1200" dirty="0">
                <a:solidFill>
                  <a:schemeClr val="tx1"/>
                </a:solidFill>
                <a:effectLst/>
                <a:latin typeface="Arial" pitchFamily="34" charset="0"/>
                <a:ea typeface="+mn-ea"/>
                <a:cs typeface="+mn-cs"/>
              </a:rPr>
              <a:t> Standard </a:t>
            </a:r>
            <a:r>
              <a:rPr lang="en-US" sz="1100" kern="1200" dirty="0">
                <a:solidFill>
                  <a:schemeClr val="tx1"/>
                </a:solidFill>
                <a:effectLst/>
                <a:latin typeface="Arial" pitchFamily="34" charset="0"/>
                <a:ea typeface="+mn-ea"/>
                <a:cs typeface="+mn-cs"/>
              </a:rPr>
              <a:t>can be traced back to historical documents where testing was performed quasi-statically. Now it is becoming</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recognized that most isolators have velocity dependency</a:t>
            </a:r>
            <a:r>
              <a:rPr lang="en-US" sz="1100" kern="1200" baseline="0" dirty="0">
                <a:solidFill>
                  <a:schemeClr val="tx1"/>
                </a:solidFill>
                <a:effectLst/>
                <a:latin typeface="Arial" pitchFamily="34" charset="0"/>
                <a:ea typeface="+mn-ea"/>
                <a:cs typeface="+mn-cs"/>
              </a:rPr>
              <a:t> and </a:t>
            </a:r>
            <a:r>
              <a:rPr lang="en-US" sz="1100" kern="1200" dirty="0">
                <a:solidFill>
                  <a:schemeClr val="tx1"/>
                </a:solidFill>
                <a:effectLst/>
                <a:latin typeface="Arial" pitchFamily="34" charset="0"/>
                <a:ea typeface="+mn-ea"/>
                <a:cs typeface="+mn-cs"/>
              </a:rPr>
              <a:t>that their dynamic behavior can be quite different to their quasi-static behavior. Hence,</a:t>
            </a:r>
            <a:r>
              <a:rPr lang="en-US" sz="1100" kern="1200" baseline="0" dirty="0">
                <a:solidFill>
                  <a:schemeClr val="tx1"/>
                </a:solidFill>
                <a:effectLst/>
                <a:latin typeface="Arial" pitchFamily="34" charset="0"/>
                <a:ea typeface="+mn-ea"/>
                <a:cs typeface="+mn-cs"/>
              </a:rPr>
              <a:t> although not explicitly stated in the Standard, it is implied that some form of dynamic qualification and/or prototype testing be conducted on isolators before they are use in construction. Dynamic testing is important for sliding isolators.</a:t>
            </a:r>
            <a:endParaRPr lang="en-US" sz="110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dirty="0"/>
          </a:p>
          <a:p>
            <a:endParaRPr lang="en-NZ"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63</a:t>
            </a:fld>
            <a:endParaRPr lang="en-US" dirty="0"/>
          </a:p>
        </p:txBody>
      </p:sp>
    </p:spTree>
    <p:extLst>
      <p:ext uri="{BB962C8B-B14F-4D97-AF65-F5344CB8AC3E}">
        <p14:creationId xmlns:p14="http://schemas.microsoft.com/office/powerpoint/2010/main" val="1510891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There are two fundamental</a:t>
            </a:r>
            <a:r>
              <a:rPr lang="en-NZ" baseline="0" dirty="0"/>
              <a:t> aspects of seismic isolation: period lengthening and damping. </a:t>
            </a:r>
            <a:r>
              <a:rPr lang="en-NZ" dirty="0"/>
              <a:t>These two effects are best illustrated using a response spectrum. But</a:t>
            </a:r>
            <a:r>
              <a:rPr lang="en-NZ" baseline="0" dirty="0"/>
              <a:t> how is a response spectrum created and what is it showing? The next few slides will help to answer these questions.</a:t>
            </a:r>
          </a:p>
          <a:p>
            <a:endParaRPr lang="en-NZ" baseline="0" dirty="0"/>
          </a:p>
          <a:p>
            <a:endParaRPr lang="en-NZ"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7</a:t>
            </a:fld>
            <a:endParaRPr lang="en-US" dirty="0"/>
          </a:p>
        </p:txBody>
      </p:sp>
    </p:spTree>
    <p:extLst>
      <p:ext uri="{BB962C8B-B14F-4D97-AF65-F5344CB8AC3E}">
        <p14:creationId xmlns:p14="http://schemas.microsoft.com/office/powerpoint/2010/main" val="42452094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We can think of a response spectrum is a way of showing</a:t>
            </a:r>
            <a:r>
              <a:rPr lang="en-NZ" baseline="0" dirty="0"/>
              <a:t> how a range of different structures (heavy or light, and stiff or flexible, and high or low damping) will perform to a given excitation, such an earthquake. In more technical terms, a response spectrum is a plot of the maximum response (we are most familiar with acceleration, but can also be displacement or velocity) of a single-degree-of-freedom (SDOF) system when a range of different systems is subjected to the same excitation.</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8</a:t>
            </a:fld>
            <a:endParaRPr lang="en-US" dirty="0"/>
          </a:p>
        </p:txBody>
      </p:sp>
    </p:spTree>
    <p:extLst>
      <p:ext uri="{BB962C8B-B14F-4D97-AF65-F5344CB8AC3E}">
        <p14:creationId xmlns:p14="http://schemas.microsoft.com/office/powerpoint/2010/main" val="37955775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The figure shows three items: The first item at the upper left is an</a:t>
            </a:r>
            <a:r>
              <a:rPr lang="en-NZ" baseline="0" dirty="0"/>
              <a:t> example </a:t>
            </a:r>
            <a:r>
              <a:rPr lang="en-NZ" dirty="0"/>
              <a:t>earthquake</a:t>
            </a:r>
            <a:r>
              <a:rPr lang="en-NZ" baseline="0" dirty="0"/>
              <a:t> response spectrum, with the horizontal axis labelled “Period, seconds”, running from 0 to 4 seconds, and the vertical axis labelled “Spectral Acceleration, g’s”, running from 0 to 2.5 g’s.  The second item at the upper right is the acceleration response of a single-degree-of-freedom (SDOF) oscillator when subjected to the example earthquake, with the horizontal axis labelled “Time, seconds”, running from 0 to 25 seconds, and the vertical axis labelled “Acceleration, g” with no numerical scale shown.  The third item located at the bottom center is a SDOF oscillator, consisting of a flexible rod fixed at the bottom end, with a lumped mass attached to the top end.  This SDOF oscillator is labelled “Oscillator #1, Period T1”.  An arrow points from the oscillator to the horizontal scale on the upper left response spectrum, at a period of 0.2 seconds.  Another arrow points from the upper right accelerograph, beginning at the point of maximum recorded acceleration at about time 10 seconds, labeled “Max. = 2.1 g”, and pointing to the point on the response spectrum plot corresponding to 0.2 seconds on the horizontal scale.  This arrow is labeled “Plot Maximum Response.”</a:t>
            </a:r>
            <a:endParaRPr lang="en-NZ" dirty="0"/>
          </a:p>
          <a:p>
            <a:endParaRPr lang="en-NZ" dirty="0"/>
          </a:p>
          <a:p>
            <a:r>
              <a:rPr lang="en-NZ" dirty="0"/>
              <a:t>When subjecting</a:t>
            </a:r>
            <a:r>
              <a:rPr lang="en-NZ" baseline="0" dirty="0"/>
              <a:t> one SDOF oscillator, with given period (which is a function of its mass and stiffness), to a single earthquake, you will get a acceleration response plot as shown in the top right. From this we can simply take the maximum acceleration of the whole record and plot one point on the response spectrum (i.e. for period T and maximum spectral acceleration in g’s), which is indicated in the left figure. This whole process is then repeated for a number of different SDOF oscillators (with different periods). The many points on the response spectrum, which represent the many of different SDOF oscillators, can then be connected by a jagged line which forms the acceleration response spectrum for this single earthquake record.</a:t>
            </a:r>
          </a:p>
          <a:p>
            <a:endParaRPr lang="en-NZ"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9</a:t>
            </a:fld>
            <a:endParaRPr lang="en-US" dirty="0"/>
          </a:p>
        </p:txBody>
      </p:sp>
    </p:spTree>
    <p:extLst>
      <p:ext uri="{BB962C8B-B14F-4D97-AF65-F5344CB8AC3E}">
        <p14:creationId xmlns:p14="http://schemas.microsoft.com/office/powerpoint/2010/main" val="34832898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D017DC44-3C1B-4418-9E73-92DE8427F6AF}" type="slidenum">
              <a:rPr lang="en-US" smtClean="0"/>
              <a:pPr>
                <a:defRPr/>
              </a:pPr>
              <a:t>‹#›</a:t>
            </a:fld>
            <a:endParaRPr lang="en-US" dirty="0"/>
          </a:p>
        </p:txBody>
      </p:sp>
    </p:spTree>
    <p:extLst>
      <p:ext uri="{BB962C8B-B14F-4D97-AF65-F5344CB8AC3E}">
        <p14:creationId xmlns:p14="http://schemas.microsoft.com/office/powerpoint/2010/main" val="2848763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0B04D8AF-53D5-4662-9AFD-0CFEE3F5D7CE}" type="slidenum">
              <a:rPr lang="en-US" smtClean="0"/>
              <a:pPr>
                <a:defRPr/>
              </a:pPr>
              <a:t>‹#›</a:t>
            </a:fld>
            <a:endParaRPr lang="en-US" dirty="0"/>
          </a:p>
        </p:txBody>
      </p:sp>
    </p:spTree>
    <p:extLst>
      <p:ext uri="{BB962C8B-B14F-4D97-AF65-F5344CB8AC3E}">
        <p14:creationId xmlns:p14="http://schemas.microsoft.com/office/powerpoint/2010/main" val="941926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00813" y="269875"/>
            <a:ext cx="1944687" cy="56324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61988" y="269875"/>
            <a:ext cx="5686425" cy="5632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AC598C92-A203-4395-8CE2-E753FBDE32EA}" type="slidenum">
              <a:rPr lang="en-US" smtClean="0"/>
              <a:pPr>
                <a:defRPr/>
              </a:pPr>
              <a:t>‹#›</a:t>
            </a:fld>
            <a:endParaRPr lang="en-US" dirty="0"/>
          </a:p>
        </p:txBody>
      </p:sp>
    </p:spTree>
    <p:extLst>
      <p:ext uri="{BB962C8B-B14F-4D97-AF65-F5344CB8AC3E}">
        <p14:creationId xmlns:p14="http://schemas.microsoft.com/office/powerpoint/2010/main" val="1131009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xfrm>
            <a:off x="2132762" y="6402299"/>
            <a:ext cx="4557712" cy="319088"/>
          </a:xfrm>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CH 15 - </a:t>
            </a:r>
            <a:fld id="{C89CB261-678F-46C7-9B50-9F41C27EFD57}" type="slidenum">
              <a:rPr lang="en-US" smtClean="0"/>
              <a:pPr>
                <a:defRPr/>
              </a:pPr>
              <a:t>‹#›</a:t>
            </a:fld>
            <a:endParaRPr lang="en-US" dirty="0"/>
          </a:p>
        </p:txBody>
      </p:sp>
    </p:spTree>
    <p:extLst>
      <p:ext uri="{BB962C8B-B14F-4D97-AF65-F5344CB8AC3E}">
        <p14:creationId xmlns:p14="http://schemas.microsoft.com/office/powerpoint/2010/main" val="3965881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A20DD257-29F7-41BA-A87D-83ACC16BE156}" type="slidenum">
              <a:rPr lang="en-US" smtClean="0"/>
              <a:pPr>
                <a:defRPr/>
              </a:pPr>
              <a:t>‹#›</a:t>
            </a:fld>
            <a:endParaRPr lang="en-US" dirty="0"/>
          </a:p>
        </p:txBody>
      </p:sp>
    </p:spTree>
    <p:extLst>
      <p:ext uri="{BB962C8B-B14F-4D97-AF65-F5344CB8AC3E}">
        <p14:creationId xmlns:p14="http://schemas.microsoft.com/office/powerpoint/2010/main" val="864510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619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43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22E29492-E087-4344-883A-625E40CB6043}" type="slidenum">
              <a:rPr lang="en-US" smtClean="0"/>
              <a:pPr>
                <a:defRPr/>
              </a:pPr>
              <a:t>‹#›</a:t>
            </a:fld>
            <a:endParaRPr lang="en-US" dirty="0"/>
          </a:p>
        </p:txBody>
      </p:sp>
    </p:spTree>
    <p:extLst>
      <p:ext uri="{BB962C8B-B14F-4D97-AF65-F5344CB8AC3E}">
        <p14:creationId xmlns:p14="http://schemas.microsoft.com/office/powerpoint/2010/main" val="201540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8" name="Rectangle 11"/>
          <p:cNvSpPr>
            <a:spLocks noGrp="1" noChangeArrowheads="1"/>
          </p:cNvSpPr>
          <p:nvPr>
            <p:ph type="sldNum" sz="quarter" idx="11"/>
          </p:nvPr>
        </p:nvSpPr>
        <p:spPr>
          <a:ln/>
        </p:spPr>
        <p:txBody>
          <a:bodyPr/>
          <a:lstStyle>
            <a:lvl1pPr>
              <a:defRPr/>
            </a:lvl1pPr>
          </a:lstStyle>
          <a:p>
            <a:pPr>
              <a:defRPr/>
            </a:pPr>
            <a:r>
              <a:rPr lang="en-US" dirty="0"/>
              <a:t>Section Name 1 - </a:t>
            </a:r>
            <a:fld id="{285B11D6-6CD4-476D-92C4-1FA733CC95D8}" type="slidenum">
              <a:rPr lang="en-US" smtClean="0"/>
              <a:pPr>
                <a:defRPr/>
              </a:pPr>
              <a:t>‹#›</a:t>
            </a:fld>
            <a:endParaRPr lang="en-US" dirty="0"/>
          </a:p>
        </p:txBody>
      </p:sp>
    </p:spTree>
    <p:extLst>
      <p:ext uri="{BB962C8B-B14F-4D97-AF65-F5344CB8AC3E}">
        <p14:creationId xmlns:p14="http://schemas.microsoft.com/office/powerpoint/2010/main" val="895025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4" name="Rectangle 11"/>
          <p:cNvSpPr>
            <a:spLocks noGrp="1" noChangeArrowheads="1"/>
          </p:cNvSpPr>
          <p:nvPr>
            <p:ph type="sldNum" sz="quarter" idx="11"/>
          </p:nvPr>
        </p:nvSpPr>
        <p:spPr>
          <a:ln/>
        </p:spPr>
        <p:txBody>
          <a:bodyPr/>
          <a:lstStyle>
            <a:lvl1pPr>
              <a:defRPr/>
            </a:lvl1pPr>
          </a:lstStyle>
          <a:p>
            <a:pPr>
              <a:defRPr/>
            </a:pPr>
            <a:r>
              <a:rPr lang="en-US" dirty="0"/>
              <a:t>Section Name 1 - </a:t>
            </a:r>
            <a:fld id="{830B2432-B220-4C0C-A307-6CCBC43194D3}" type="slidenum">
              <a:rPr lang="en-US" smtClean="0"/>
              <a:pPr>
                <a:defRPr/>
              </a:pPr>
              <a:t>‹#›</a:t>
            </a:fld>
            <a:endParaRPr lang="en-US" dirty="0"/>
          </a:p>
        </p:txBody>
      </p:sp>
    </p:spTree>
    <p:extLst>
      <p:ext uri="{BB962C8B-B14F-4D97-AF65-F5344CB8AC3E}">
        <p14:creationId xmlns:p14="http://schemas.microsoft.com/office/powerpoint/2010/main" val="10535229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3" name="Rectangle 11"/>
          <p:cNvSpPr>
            <a:spLocks noGrp="1" noChangeArrowheads="1"/>
          </p:cNvSpPr>
          <p:nvPr>
            <p:ph type="sldNum" sz="quarter" idx="11"/>
          </p:nvPr>
        </p:nvSpPr>
        <p:spPr>
          <a:ln/>
        </p:spPr>
        <p:txBody>
          <a:bodyPr/>
          <a:lstStyle>
            <a:lvl1pPr>
              <a:defRPr/>
            </a:lvl1pPr>
          </a:lstStyle>
          <a:p>
            <a:pPr>
              <a:defRPr/>
            </a:pPr>
            <a:r>
              <a:rPr lang="en-US" dirty="0"/>
              <a:t>Section Name 1 - </a:t>
            </a:r>
            <a:fld id="{1FE23C39-18BA-4A43-A615-422B76851C41}" type="slidenum">
              <a:rPr lang="en-US" smtClean="0"/>
              <a:pPr>
                <a:defRPr/>
              </a:pPr>
              <a:t>‹#›</a:t>
            </a:fld>
            <a:endParaRPr lang="en-US" dirty="0"/>
          </a:p>
        </p:txBody>
      </p:sp>
    </p:spTree>
    <p:extLst>
      <p:ext uri="{BB962C8B-B14F-4D97-AF65-F5344CB8AC3E}">
        <p14:creationId xmlns:p14="http://schemas.microsoft.com/office/powerpoint/2010/main" val="281608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39C1307E-44AD-4ECD-871E-06F9AF298B2A}" type="slidenum">
              <a:rPr lang="en-US" smtClean="0"/>
              <a:pPr>
                <a:defRPr/>
              </a:pPr>
              <a:t>‹#›</a:t>
            </a:fld>
            <a:endParaRPr lang="en-US" dirty="0"/>
          </a:p>
        </p:txBody>
      </p:sp>
    </p:spTree>
    <p:extLst>
      <p:ext uri="{BB962C8B-B14F-4D97-AF65-F5344CB8AC3E}">
        <p14:creationId xmlns:p14="http://schemas.microsoft.com/office/powerpoint/2010/main" val="600329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0CEC7BED-AB2B-43D3-B84A-88C407C05D8A}" type="slidenum">
              <a:rPr lang="en-US" smtClean="0"/>
              <a:pPr>
                <a:defRPr/>
              </a:pPr>
              <a:t>‹#›</a:t>
            </a:fld>
            <a:endParaRPr lang="en-US" dirty="0"/>
          </a:p>
        </p:txBody>
      </p:sp>
    </p:spTree>
    <p:extLst>
      <p:ext uri="{BB962C8B-B14F-4D97-AF65-F5344CB8AC3E}">
        <p14:creationId xmlns:p14="http://schemas.microsoft.com/office/powerpoint/2010/main" val="1695981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73100" y="269875"/>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61988" y="1604963"/>
            <a:ext cx="7772400" cy="429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8" name="Picture 8" descr="FEMAnewlogo"/>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75838" y="6337960"/>
            <a:ext cx="1048738" cy="373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Text Box 9"/>
          <p:cNvSpPr txBox="1">
            <a:spLocks noChangeArrowheads="1"/>
          </p:cNvSpPr>
          <p:nvPr userDrawn="1"/>
        </p:nvSpPr>
        <p:spPr bwMode="auto">
          <a:xfrm>
            <a:off x="4895850" y="6243638"/>
            <a:ext cx="3503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defRPr/>
            </a:pPr>
            <a:endParaRPr lang="en-US" dirty="0"/>
          </a:p>
        </p:txBody>
      </p:sp>
      <p:sp>
        <p:nvSpPr>
          <p:cNvPr id="1034" name="Rectangle 10"/>
          <p:cNvSpPr>
            <a:spLocks noGrp="1" noChangeArrowheads="1"/>
          </p:cNvSpPr>
          <p:nvPr>
            <p:ph type="ftr" sz="quarter" idx="3"/>
          </p:nvPr>
        </p:nvSpPr>
        <p:spPr bwMode="auto">
          <a:xfrm>
            <a:off x="2122488" y="6381750"/>
            <a:ext cx="4557712" cy="319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spcBef>
                <a:spcPct val="50000"/>
              </a:spcBef>
              <a:defRPr sz="1000" b="1">
                <a:solidFill>
                  <a:srgbClr val="002F80"/>
                </a:solidFill>
              </a:defRPr>
            </a:lvl1pPr>
          </a:lstStyle>
          <a:p>
            <a:pPr>
              <a:defRPr/>
            </a:pPr>
            <a:r>
              <a:rPr lang="en-US"/>
              <a:t>Instructional Material Complementing FEMA P-1051, Design Examples</a:t>
            </a:r>
            <a:endParaRPr lang="en-US" i="1" dirty="0"/>
          </a:p>
        </p:txBody>
      </p:sp>
      <p:sp>
        <p:nvSpPr>
          <p:cNvPr id="1035" name="Rectangle 11"/>
          <p:cNvSpPr>
            <a:spLocks noGrp="1" noChangeArrowheads="1"/>
          </p:cNvSpPr>
          <p:nvPr>
            <p:ph type="sldNum" sz="quarter" idx="4"/>
          </p:nvPr>
        </p:nvSpPr>
        <p:spPr bwMode="auto">
          <a:xfrm>
            <a:off x="6972300" y="6394450"/>
            <a:ext cx="1504950"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CH 15 - </a:t>
            </a:r>
            <a:fld id="{64B3D661-5C76-438E-A311-D2B5954B06D7}" type="slidenum">
              <a:rPr lang="en-US" smtClean="0"/>
              <a:pPr>
                <a:defRPr/>
              </a:pPr>
              <a:t>‹#›</a:t>
            </a:fld>
            <a:endParaRPr lang="en-US" dirty="0"/>
          </a:p>
        </p:txBody>
      </p:sp>
      <p:pic>
        <p:nvPicPr>
          <p:cNvPr id="8" name="Picture 1"/>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323422" y="6345238"/>
            <a:ext cx="6334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sldNum="0" hdr="0" dt="0"/>
  <p:txStyles>
    <p:titleStyle>
      <a:lvl1pPr algn="ctr" rtl="0" eaLnBrk="0" fontAlgn="base" hangingPunct="0">
        <a:spcBef>
          <a:spcPct val="0"/>
        </a:spcBef>
        <a:spcAft>
          <a:spcPct val="0"/>
        </a:spcAft>
        <a:defRPr sz="3600" b="1">
          <a:solidFill>
            <a:srgbClr val="002D80"/>
          </a:solidFill>
          <a:latin typeface="+mj-lt"/>
          <a:ea typeface="+mj-ea"/>
          <a:cs typeface="+mj-cs"/>
        </a:defRPr>
      </a:lvl1pPr>
      <a:lvl2pPr algn="ctr" rtl="0" eaLnBrk="0" fontAlgn="base" hangingPunct="0">
        <a:spcBef>
          <a:spcPct val="0"/>
        </a:spcBef>
        <a:spcAft>
          <a:spcPct val="0"/>
        </a:spcAft>
        <a:defRPr sz="3600" b="1">
          <a:solidFill>
            <a:srgbClr val="002D80"/>
          </a:solidFill>
          <a:latin typeface="Arial" pitchFamily="34" charset="0"/>
        </a:defRPr>
      </a:lvl2pPr>
      <a:lvl3pPr algn="ctr" rtl="0" eaLnBrk="0" fontAlgn="base" hangingPunct="0">
        <a:spcBef>
          <a:spcPct val="0"/>
        </a:spcBef>
        <a:spcAft>
          <a:spcPct val="0"/>
        </a:spcAft>
        <a:defRPr sz="3600" b="1">
          <a:solidFill>
            <a:srgbClr val="002D80"/>
          </a:solidFill>
          <a:latin typeface="Arial" pitchFamily="34" charset="0"/>
        </a:defRPr>
      </a:lvl3pPr>
      <a:lvl4pPr algn="ctr" rtl="0" eaLnBrk="0" fontAlgn="base" hangingPunct="0">
        <a:spcBef>
          <a:spcPct val="0"/>
        </a:spcBef>
        <a:spcAft>
          <a:spcPct val="0"/>
        </a:spcAft>
        <a:defRPr sz="3600" b="1">
          <a:solidFill>
            <a:srgbClr val="002D80"/>
          </a:solidFill>
          <a:latin typeface="Arial" pitchFamily="34" charset="0"/>
        </a:defRPr>
      </a:lvl4pPr>
      <a:lvl5pPr algn="ctr" rtl="0" eaLnBrk="0" fontAlgn="base" hangingPunct="0">
        <a:spcBef>
          <a:spcPct val="0"/>
        </a:spcBef>
        <a:spcAft>
          <a:spcPct val="0"/>
        </a:spcAft>
        <a:defRPr sz="3600" b="1">
          <a:solidFill>
            <a:srgbClr val="002D80"/>
          </a:solidFill>
          <a:latin typeface="Arial" pitchFamily="34" charset="0"/>
        </a:defRPr>
      </a:lvl5pPr>
      <a:lvl6pPr marL="457200" algn="ctr" rtl="0" eaLnBrk="0" fontAlgn="base" hangingPunct="0">
        <a:spcBef>
          <a:spcPct val="0"/>
        </a:spcBef>
        <a:spcAft>
          <a:spcPct val="0"/>
        </a:spcAft>
        <a:defRPr sz="3600" b="1">
          <a:solidFill>
            <a:srgbClr val="002D80"/>
          </a:solidFill>
          <a:latin typeface="Arial" pitchFamily="34" charset="0"/>
        </a:defRPr>
      </a:lvl6pPr>
      <a:lvl7pPr marL="914400" algn="ctr" rtl="0" eaLnBrk="0" fontAlgn="base" hangingPunct="0">
        <a:spcBef>
          <a:spcPct val="0"/>
        </a:spcBef>
        <a:spcAft>
          <a:spcPct val="0"/>
        </a:spcAft>
        <a:defRPr sz="3600" b="1">
          <a:solidFill>
            <a:srgbClr val="002D80"/>
          </a:solidFill>
          <a:latin typeface="Arial" pitchFamily="34" charset="0"/>
        </a:defRPr>
      </a:lvl7pPr>
      <a:lvl8pPr marL="1371600" algn="ctr" rtl="0" eaLnBrk="0" fontAlgn="base" hangingPunct="0">
        <a:spcBef>
          <a:spcPct val="0"/>
        </a:spcBef>
        <a:spcAft>
          <a:spcPct val="0"/>
        </a:spcAft>
        <a:defRPr sz="3600" b="1">
          <a:solidFill>
            <a:srgbClr val="002D80"/>
          </a:solidFill>
          <a:latin typeface="Arial" pitchFamily="34" charset="0"/>
        </a:defRPr>
      </a:lvl8pPr>
      <a:lvl9pPr marL="1828800" algn="ctr" rtl="0" eaLnBrk="0" fontAlgn="base" hangingPunct="0">
        <a:spcBef>
          <a:spcPct val="0"/>
        </a:spcBef>
        <a:spcAft>
          <a:spcPct val="0"/>
        </a:spcAft>
        <a:defRPr sz="3600" b="1">
          <a:solidFill>
            <a:srgbClr val="002D8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slide" Target="slide64.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40.png"/></Relationships>
</file>

<file path=ppt/slides/_rels/slide43.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39.wmf"/></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7" Type="http://schemas.openxmlformats.org/officeDocument/2006/relationships/image" Target="../media/image48.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47.wmf"/><Relationship Id="rId4" Type="http://schemas.openxmlformats.org/officeDocument/2006/relationships/oleObject" Target="../embeddings/oleObject1.bin"/></Relationships>
</file>

<file path=ppt/slides/_rels/slide5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53.emf"/></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NEHRP Provisions FEMA P-105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532" y="934367"/>
            <a:ext cx="3452322" cy="445763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1" name="TextBox 10">
            <a:hlinkClick r:id="rId4" action="ppaction://hlinksldjump" tooltip="Any modifications made to the file represent the presenters' opinion only. "/>
          </p:cNvPr>
          <p:cNvSpPr txBox="1"/>
          <p:nvPr/>
        </p:nvSpPr>
        <p:spPr>
          <a:xfrm>
            <a:off x="7511733" y="6129747"/>
            <a:ext cx="1013998" cy="30777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1400" dirty="0"/>
              <a:t>Disclaimer</a:t>
            </a:r>
          </a:p>
        </p:txBody>
      </p:sp>
      <p:sp>
        <p:nvSpPr>
          <p:cNvPr id="9" name="Title 1"/>
          <p:cNvSpPr txBox="1">
            <a:spLocks/>
          </p:cNvSpPr>
          <p:nvPr/>
        </p:nvSpPr>
        <p:spPr bwMode="auto">
          <a:xfrm>
            <a:off x="5034337" y="3534310"/>
            <a:ext cx="3879760" cy="626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a:solidFill>
                  <a:srgbClr val="002D80"/>
                </a:solidFill>
                <a:latin typeface="+mj-lt"/>
                <a:ea typeface="+mj-ea"/>
                <a:cs typeface="+mj-cs"/>
              </a:defRPr>
            </a:lvl1pPr>
            <a:lvl2pPr algn="ctr" rtl="0" eaLnBrk="0" fontAlgn="base" hangingPunct="0">
              <a:spcBef>
                <a:spcPct val="0"/>
              </a:spcBef>
              <a:spcAft>
                <a:spcPct val="0"/>
              </a:spcAft>
              <a:defRPr sz="3600" b="1">
                <a:solidFill>
                  <a:srgbClr val="002D80"/>
                </a:solidFill>
                <a:latin typeface="Arial" pitchFamily="34" charset="0"/>
              </a:defRPr>
            </a:lvl2pPr>
            <a:lvl3pPr algn="ctr" rtl="0" eaLnBrk="0" fontAlgn="base" hangingPunct="0">
              <a:spcBef>
                <a:spcPct val="0"/>
              </a:spcBef>
              <a:spcAft>
                <a:spcPct val="0"/>
              </a:spcAft>
              <a:defRPr sz="3600" b="1">
                <a:solidFill>
                  <a:srgbClr val="002D80"/>
                </a:solidFill>
                <a:latin typeface="Arial" pitchFamily="34" charset="0"/>
              </a:defRPr>
            </a:lvl3pPr>
            <a:lvl4pPr algn="ctr" rtl="0" eaLnBrk="0" fontAlgn="base" hangingPunct="0">
              <a:spcBef>
                <a:spcPct val="0"/>
              </a:spcBef>
              <a:spcAft>
                <a:spcPct val="0"/>
              </a:spcAft>
              <a:defRPr sz="3600" b="1">
                <a:solidFill>
                  <a:srgbClr val="002D80"/>
                </a:solidFill>
                <a:latin typeface="Arial" pitchFamily="34" charset="0"/>
              </a:defRPr>
            </a:lvl4pPr>
            <a:lvl5pPr algn="ctr" rtl="0" eaLnBrk="0" fontAlgn="base" hangingPunct="0">
              <a:spcBef>
                <a:spcPct val="0"/>
              </a:spcBef>
              <a:spcAft>
                <a:spcPct val="0"/>
              </a:spcAft>
              <a:defRPr sz="3600" b="1">
                <a:solidFill>
                  <a:srgbClr val="002D80"/>
                </a:solidFill>
                <a:latin typeface="Arial" pitchFamily="34" charset="0"/>
              </a:defRPr>
            </a:lvl5pPr>
            <a:lvl6pPr marL="457200" algn="ctr" rtl="0" eaLnBrk="0" fontAlgn="base" hangingPunct="0">
              <a:spcBef>
                <a:spcPct val="0"/>
              </a:spcBef>
              <a:spcAft>
                <a:spcPct val="0"/>
              </a:spcAft>
              <a:defRPr sz="3600" b="1">
                <a:solidFill>
                  <a:srgbClr val="002D80"/>
                </a:solidFill>
                <a:latin typeface="Arial" pitchFamily="34" charset="0"/>
              </a:defRPr>
            </a:lvl6pPr>
            <a:lvl7pPr marL="914400" algn="ctr" rtl="0" eaLnBrk="0" fontAlgn="base" hangingPunct="0">
              <a:spcBef>
                <a:spcPct val="0"/>
              </a:spcBef>
              <a:spcAft>
                <a:spcPct val="0"/>
              </a:spcAft>
              <a:defRPr sz="3600" b="1">
                <a:solidFill>
                  <a:srgbClr val="002D80"/>
                </a:solidFill>
                <a:latin typeface="Arial" pitchFamily="34" charset="0"/>
              </a:defRPr>
            </a:lvl7pPr>
            <a:lvl8pPr marL="1371600" algn="ctr" rtl="0" eaLnBrk="0" fontAlgn="base" hangingPunct="0">
              <a:spcBef>
                <a:spcPct val="0"/>
              </a:spcBef>
              <a:spcAft>
                <a:spcPct val="0"/>
              </a:spcAft>
              <a:defRPr sz="3600" b="1">
                <a:solidFill>
                  <a:srgbClr val="002D80"/>
                </a:solidFill>
                <a:latin typeface="Arial" pitchFamily="34" charset="0"/>
              </a:defRPr>
            </a:lvl8pPr>
            <a:lvl9pPr marL="1828800" algn="ctr" rtl="0" eaLnBrk="0" fontAlgn="base" hangingPunct="0">
              <a:spcBef>
                <a:spcPct val="0"/>
              </a:spcBef>
              <a:spcAft>
                <a:spcPct val="0"/>
              </a:spcAft>
              <a:defRPr sz="3600" b="1">
                <a:solidFill>
                  <a:srgbClr val="002D80"/>
                </a:solidFill>
                <a:latin typeface="Arial" pitchFamily="34" charset="0"/>
              </a:defRPr>
            </a:lvl9pPr>
          </a:lstStyle>
          <a:p>
            <a:r>
              <a:rPr lang="en-NZ" sz="1800" kern="0" dirty="0"/>
              <a:t>PRINCIPLES AND BACKGROUND</a:t>
            </a:r>
          </a:p>
        </p:txBody>
      </p:sp>
      <p:sp>
        <p:nvSpPr>
          <p:cNvPr id="3" name="TextBox 2"/>
          <p:cNvSpPr txBox="1"/>
          <p:nvPr/>
        </p:nvSpPr>
        <p:spPr>
          <a:xfrm>
            <a:off x="4366642" y="2880084"/>
            <a:ext cx="4483511" cy="307777"/>
          </a:xfrm>
          <a:prstGeom prst="rect">
            <a:avLst/>
          </a:prstGeom>
          <a:noFill/>
        </p:spPr>
        <p:txBody>
          <a:bodyPr wrap="square" rtlCol="0">
            <a:spAutoFit/>
          </a:bodyPr>
          <a:lstStyle/>
          <a:p>
            <a:pPr algn="r"/>
            <a:r>
              <a:rPr lang="en-US" sz="1400" b="1" i="1" dirty="0">
                <a:latin typeface="Times New Roman" panose="02020603050405020304" pitchFamily="18" charset="0"/>
                <a:cs typeface="Times New Roman" panose="02020603050405020304" pitchFamily="18" charset="0"/>
              </a:rPr>
              <a:t>William </a:t>
            </a:r>
            <a:r>
              <a:rPr lang="en-US" sz="1400" b="1" i="1" dirty="0" err="1">
                <a:latin typeface="Times New Roman" panose="02020603050405020304" pitchFamily="18" charset="0"/>
                <a:cs typeface="Times New Roman" panose="02020603050405020304" pitchFamily="18" charset="0"/>
              </a:rPr>
              <a:t>McVitty</a:t>
            </a:r>
            <a:r>
              <a:rPr lang="en-US" sz="1400" b="1" i="1" dirty="0">
                <a:latin typeface="Times New Roman" panose="02020603050405020304" pitchFamily="18" charset="0"/>
                <a:cs typeface="Times New Roman" panose="02020603050405020304" pitchFamily="18" charset="0"/>
              </a:rPr>
              <a:t>, P.E., M.S., Andrew Taylor, S.E., Ph.D.</a:t>
            </a:r>
          </a:p>
        </p:txBody>
      </p:sp>
      <p:sp>
        <p:nvSpPr>
          <p:cNvPr id="2" name="Title 1"/>
          <p:cNvSpPr>
            <a:spLocks noGrp="1"/>
          </p:cNvSpPr>
          <p:nvPr>
            <p:ph type="title"/>
          </p:nvPr>
        </p:nvSpPr>
        <p:spPr>
          <a:xfrm>
            <a:off x="4320774" y="2296008"/>
            <a:ext cx="4575249" cy="622953"/>
          </a:xfrm>
        </p:spPr>
        <p:txBody>
          <a:bodyPr/>
          <a:lstStyle/>
          <a:p>
            <a:pPr algn="r"/>
            <a:r>
              <a:rPr lang="en-US" sz="2000" dirty="0">
                <a:solidFill>
                  <a:schemeClr val="accent4"/>
                </a:solidFill>
                <a:latin typeface="Times New Roman" panose="02020603050405020304" pitchFamily="18" charset="0"/>
                <a:cs typeface="Times New Roman" panose="02020603050405020304" pitchFamily="18" charset="0"/>
              </a:rPr>
              <a:t>Seismically Isolated Structures </a:t>
            </a:r>
          </a:p>
        </p:txBody>
      </p:sp>
      <p:pic>
        <p:nvPicPr>
          <p:cNvPr id="5" name="Picture 4" descr="15"/>
          <p:cNvPicPr>
            <a:picLocks noChangeAspect="1"/>
          </p:cNvPicPr>
          <p:nvPr/>
        </p:nvPicPr>
        <p:blipFill rotWithShape="1">
          <a:blip r:embed="rId5" cstate="print"/>
          <a:srcRect l="85963" t="5911" b="61224"/>
          <a:stretch/>
        </p:blipFill>
        <p:spPr>
          <a:xfrm>
            <a:off x="8282762" y="1684962"/>
            <a:ext cx="613261" cy="579773"/>
          </a:xfrm>
          <a:prstGeom prst="rect">
            <a:avLst/>
          </a:prstGeom>
        </p:spPr>
      </p:pic>
    </p:spTree>
    <p:extLst>
      <p:ext uri="{BB962C8B-B14F-4D97-AF65-F5344CB8AC3E}">
        <p14:creationId xmlns:p14="http://schemas.microsoft.com/office/powerpoint/2010/main" val="33981792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248664" y="6345496"/>
            <a:ext cx="4557712" cy="319088"/>
          </a:xfrm>
        </p:spPr>
        <p:txBody>
          <a:bodyPr/>
          <a:lstStyle/>
          <a:p>
            <a:pPr>
              <a:defRPr/>
            </a:pPr>
            <a:r>
              <a:rPr lang="en-US" dirty="0"/>
              <a:t>Instructional Material Complementing FEMA P-1051, Design Examples</a:t>
            </a:r>
            <a:endParaRPr lang="en-US" i="1" dirty="0"/>
          </a:p>
        </p:txBody>
      </p:sp>
      <p:sp>
        <p:nvSpPr>
          <p:cNvPr id="3" name="Content Placeholder 2"/>
          <p:cNvSpPr>
            <a:spLocks noGrp="1"/>
          </p:cNvSpPr>
          <p:nvPr>
            <p:ph idx="1"/>
          </p:nvPr>
        </p:nvSpPr>
        <p:spPr>
          <a:xfrm>
            <a:off x="679138" y="1604963"/>
            <a:ext cx="7772400" cy="995830"/>
          </a:xfrm>
        </p:spPr>
        <p:txBody>
          <a:bodyPr/>
          <a:lstStyle/>
          <a:p>
            <a:pPr marL="0" indent="0">
              <a:buNone/>
            </a:pPr>
            <a:r>
              <a:rPr lang="en-NZ" sz="2400" dirty="0"/>
              <a:t>Acceleration response spectra - </a:t>
            </a:r>
            <a:r>
              <a:rPr lang="en-NZ" sz="2400" u="sng" dirty="0"/>
              <a:t>Several</a:t>
            </a:r>
            <a:r>
              <a:rPr lang="en-NZ" sz="2400" dirty="0"/>
              <a:t> earthquakes</a:t>
            </a:r>
          </a:p>
        </p:txBody>
      </p:sp>
      <p:pic>
        <p:nvPicPr>
          <p:cNvPr id="6" name="Picture 5" descr="Earthquake response spectrum plot with the horizontal axis labeled “Period, seconds” running from 0 to 4 seconds, and the vertical axis labeled “Spectral acceleration, g’s” running from 0 to 4 g’s.  Ffour earthquake response spectras with irregular shapes.  The graph is titled “Acceleration response spectra – Several earthquakes”"/>
          <p:cNvPicPr>
            <a:picLocks noChangeAspect="1"/>
          </p:cNvPicPr>
          <p:nvPr/>
        </p:nvPicPr>
        <p:blipFill>
          <a:blip r:embed="rId3" cstate="print"/>
          <a:stretch>
            <a:fillRect/>
          </a:stretch>
        </p:blipFill>
        <p:spPr>
          <a:xfrm>
            <a:off x="594346" y="2138772"/>
            <a:ext cx="8219273" cy="3923890"/>
          </a:xfrm>
          <a:prstGeom prst="rect">
            <a:avLst/>
          </a:prstGeom>
        </p:spPr>
      </p:pic>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What </a:t>
            </a:r>
            <a:r>
              <a:rPr lang="en-NZ" sz="3200" dirty="0"/>
              <a:t>is seismic isolation?</a:t>
            </a:r>
          </a:p>
        </p:txBody>
      </p:sp>
    </p:spTree>
    <p:extLst>
      <p:ext uri="{BB962C8B-B14F-4D97-AF65-F5344CB8AC3E}">
        <p14:creationId xmlns:p14="http://schemas.microsoft.com/office/powerpoint/2010/main" val="24729139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217842" y="6222206"/>
            <a:ext cx="4557712" cy="319088"/>
          </a:xfrm>
        </p:spPr>
        <p:txBody>
          <a:bodyPr/>
          <a:lstStyle/>
          <a:p>
            <a:pPr>
              <a:defRPr/>
            </a:pPr>
            <a:r>
              <a:rPr lang="en-US"/>
              <a:t>Instructional Material Complementing FEMA P-1051, Design Examples</a:t>
            </a:r>
            <a:endParaRPr lang="en-US" i="1" dirty="0"/>
          </a:p>
        </p:txBody>
      </p:sp>
      <p:pic>
        <p:nvPicPr>
          <p:cNvPr id="5" name="Picture 4" descr="One additional spectrum shown. This spectrum is not irregularly shaped, as the other spectra are, and it is labeled “&quot;Smoothed” design spectrum from building code”.  The remaining four spectra, which were shown on the previous slide, are labelled “”Jagged” spectra of actual earthquakes.” "/>
          <p:cNvPicPr>
            <a:picLocks noChangeAspect="1"/>
          </p:cNvPicPr>
          <p:nvPr/>
        </p:nvPicPr>
        <p:blipFill>
          <a:blip r:embed="rId3" cstate="print"/>
          <a:stretch>
            <a:fillRect/>
          </a:stretch>
        </p:blipFill>
        <p:spPr>
          <a:xfrm>
            <a:off x="745719" y="2308485"/>
            <a:ext cx="7627161" cy="3621413"/>
          </a:xfrm>
          <a:prstGeom prst="rect">
            <a:avLst/>
          </a:prstGeom>
        </p:spPr>
      </p:pic>
      <p:grpSp>
        <p:nvGrpSpPr>
          <p:cNvPr id="16" name="Group 15" descr="An arrow near the center of the graph, inclined downwards and to the right, is labeled “Typically a reduced acceleration for long-period structures.”  A dashed-line box surrounds all of the spectra on the left side of the graph, over period range 0 to 1.25 seconds, and is labelled “Dominant earthquake motion”."/>
          <p:cNvGrpSpPr/>
          <p:nvPr/>
        </p:nvGrpSpPr>
        <p:grpSpPr>
          <a:xfrm>
            <a:off x="990600" y="2387600"/>
            <a:ext cx="8055964" cy="4009291"/>
            <a:chOff x="990600" y="2387600"/>
            <a:chExt cx="8055964" cy="4009291"/>
          </a:xfrm>
        </p:grpSpPr>
        <p:sp>
          <p:nvSpPr>
            <p:cNvPr id="6" name="TextBox 5"/>
            <p:cNvSpPr txBox="1"/>
            <p:nvPr/>
          </p:nvSpPr>
          <p:spPr>
            <a:xfrm>
              <a:off x="1105798" y="5750560"/>
              <a:ext cx="2260600" cy="646331"/>
            </a:xfrm>
            <a:prstGeom prst="rect">
              <a:avLst/>
            </a:prstGeom>
            <a:noFill/>
          </p:spPr>
          <p:txBody>
            <a:bodyPr wrap="square" rtlCol="0">
              <a:spAutoFit/>
            </a:bodyPr>
            <a:lstStyle/>
            <a:p>
              <a:pPr algn="ctr"/>
              <a:r>
                <a:rPr lang="en-NZ" sz="1800" dirty="0">
                  <a:solidFill>
                    <a:srgbClr val="FF0000"/>
                  </a:solidFill>
                </a:rPr>
                <a:t>Dominant earthquake motion</a:t>
              </a:r>
            </a:p>
          </p:txBody>
        </p:sp>
        <p:sp>
          <p:nvSpPr>
            <p:cNvPr id="11" name="Rectangle 10"/>
            <p:cNvSpPr/>
            <p:nvPr/>
          </p:nvSpPr>
          <p:spPr bwMode="auto">
            <a:xfrm>
              <a:off x="990600" y="2387600"/>
              <a:ext cx="2367280" cy="3362960"/>
            </a:xfrm>
            <a:prstGeom prst="rect">
              <a:avLst/>
            </a:prstGeom>
            <a:noFill/>
            <a:ln w="28575" cap="flat" cmpd="sng" algn="ctr">
              <a:solidFill>
                <a:srgbClr val="FF0000"/>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13" name="TextBox 12"/>
            <p:cNvSpPr txBox="1"/>
            <p:nvPr/>
          </p:nvSpPr>
          <p:spPr>
            <a:xfrm>
              <a:off x="5505533" y="4240937"/>
              <a:ext cx="3541031" cy="646331"/>
            </a:xfrm>
            <a:prstGeom prst="rect">
              <a:avLst/>
            </a:prstGeom>
            <a:solidFill>
              <a:schemeClr val="bg1"/>
            </a:solidFill>
            <a:ln>
              <a:noFill/>
            </a:ln>
          </p:spPr>
          <p:txBody>
            <a:bodyPr wrap="square" rtlCol="0">
              <a:spAutoFit/>
            </a:bodyPr>
            <a:lstStyle/>
            <a:p>
              <a:r>
                <a:rPr lang="en-NZ" sz="1800" dirty="0">
                  <a:solidFill>
                    <a:srgbClr val="FF0000"/>
                  </a:solidFill>
                </a:rPr>
                <a:t>Typically a reduced acceleration for long-period structures</a:t>
              </a:r>
            </a:p>
          </p:txBody>
        </p:sp>
        <p:cxnSp>
          <p:nvCxnSpPr>
            <p:cNvPr id="15" name="Straight Arrow Connector 14"/>
            <p:cNvCxnSpPr/>
            <p:nvPr/>
          </p:nvCxnSpPr>
          <p:spPr bwMode="auto">
            <a:xfrm>
              <a:off x="4378960" y="4450080"/>
              <a:ext cx="929640" cy="208280"/>
            </a:xfrm>
            <a:prstGeom prst="straightConnector1">
              <a:avLst/>
            </a:prstGeom>
            <a:solidFill>
              <a:schemeClr val="accent1"/>
            </a:solidFill>
            <a:ln w="762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 name="Content Placeholder 2"/>
          <p:cNvSpPr>
            <a:spLocks noGrp="1"/>
          </p:cNvSpPr>
          <p:nvPr>
            <p:ph idx="1"/>
          </p:nvPr>
        </p:nvSpPr>
        <p:spPr>
          <a:xfrm>
            <a:off x="679138" y="1604963"/>
            <a:ext cx="7772400" cy="638234"/>
          </a:xfrm>
        </p:spPr>
        <p:txBody>
          <a:bodyPr/>
          <a:lstStyle/>
          <a:p>
            <a:pPr marL="0" indent="0">
              <a:buNone/>
            </a:pPr>
            <a:r>
              <a:rPr lang="en-NZ" u="sng" dirty="0"/>
              <a:t>Design</a:t>
            </a:r>
            <a:r>
              <a:rPr lang="en-NZ" dirty="0"/>
              <a:t> acceleration response spectrum</a:t>
            </a:r>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What </a:t>
            </a:r>
            <a:r>
              <a:rPr lang="en-NZ" sz="3200" dirty="0"/>
              <a:t>is seismic isolation?</a:t>
            </a:r>
          </a:p>
        </p:txBody>
      </p:sp>
    </p:spTree>
    <p:extLst>
      <p:ext uri="{BB962C8B-B14F-4D97-AF65-F5344CB8AC3E}">
        <p14:creationId xmlns:p14="http://schemas.microsoft.com/office/powerpoint/2010/main" val="2397458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217842" y="6222206"/>
            <a:ext cx="4557712" cy="319088"/>
          </a:xfrm>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679138" y="1604963"/>
            <a:ext cx="7772400" cy="4541004"/>
          </a:xfrm>
        </p:spPr>
        <p:txBody>
          <a:bodyPr/>
          <a:lstStyle/>
          <a:p>
            <a:r>
              <a:rPr lang="en-NZ" sz="2400" dirty="0"/>
              <a:t>The response spectrum gives us a way to estimate the maximum response of a SDOF oscillator at a range of different periods.</a:t>
            </a:r>
          </a:p>
          <a:p>
            <a:r>
              <a:rPr lang="en-NZ" sz="2400" dirty="0"/>
              <a:t>Isolated buildings (and many other structures) exhibit a response that is dominated by their first oscillating mode – as if it were a SDOF oscillator.</a:t>
            </a:r>
          </a:p>
          <a:p>
            <a:r>
              <a:rPr lang="en-NZ" sz="2400" dirty="0"/>
              <a:t>Thus, by approximating an isolated building as a SDOF oscillator, the response spectrum can be used to estimate the maximum response.</a:t>
            </a:r>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What</a:t>
            </a:r>
            <a:r>
              <a:rPr lang="en-NZ" sz="3200" dirty="0">
                <a:solidFill>
                  <a:srgbClr val="FF0000"/>
                </a:solidFill>
              </a:rPr>
              <a:t> </a:t>
            </a:r>
            <a:r>
              <a:rPr lang="en-NZ" sz="3200" dirty="0"/>
              <a:t>is seismic isolation?</a:t>
            </a:r>
          </a:p>
        </p:txBody>
      </p:sp>
    </p:spTree>
    <p:extLst>
      <p:ext uri="{BB962C8B-B14F-4D97-AF65-F5344CB8AC3E}">
        <p14:creationId xmlns:p14="http://schemas.microsoft.com/office/powerpoint/2010/main" val="839103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217842" y="6222206"/>
            <a:ext cx="4557712" cy="319088"/>
          </a:xfrm>
        </p:spPr>
        <p:txBody>
          <a:bodyPr/>
          <a:lstStyle/>
          <a:p>
            <a:pPr>
              <a:defRPr/>
            </a:pPr>
            <a:r>
              <a:rPr lang="en-US"/>
              <a:t>Instructional Material Complementing FEMA P-1051, Design Examples</a:t>
            </a:r>
            <a:endParaRPr lang="en-US" i="1" dirty="0"/>
          </a:p>
        </p:txBody>
      </p:sp>
      <p:sp>
        <p:nvSpPr>
          <p:cNvPr id="8" name="TextBox 7"/>
          <p:cNvSpPr txBox="1"/>
          <p:nvPr/>
        </p:nvSpPr>
        <p:spPr>
          <a:xfrm>
            <a:off x="3487798" y="5877996"/>
            <a:ext cx="3904484" cy="369332"/>
          </a:xfrm>
          <a:prstGeom prst="rect">
            <a:avLst/>
          </a:prstGeom>
          <a:noFill/>
        </p:spPr>
        <p:txBody>
          <a:bodyPr wrap="square" rtlCol="0">
            <a:spAutoFit/>
          </a:bodyPr>
          <a:lstStyle/>
          <a:p>
            <a:r>
              <a:rPr lang="en-NZ" sz="1800" dirty="0">
                <a:solidFill>
                  <a:schemeClr val="bg1">
                    <a:lumMod val="50000"/>
                  </a:schemeClr>
                </a:solidFill>
              </a:rPr>
              <a:t>Reference: DIS Inc.</a:t>
            </a:r>
            <a:endParaRPr lang="en-US" sz="1800" dirty="0">
              <a:solidFill>
                <a:schemeClr val="bg1">
                  <a:lumMod val="50000"/>
                </a:schemeClr>
              </a:solidFill>
            </a:endParaRPr>
          </a:p>
        </p:txBody>
      </p:sp>
      <p:pic>
        <p:nvPicPr>
          <p:cNvPr id="9" name="Picture 8" descr="(LEFT) Acceleration response spectrum. Horizontal arrow points to the right, labeled “Period Shift”. This arrow illustrates that acceleration response of the building is reduced as the period of the structure is shifted from low values (in the neighborhood of 0.5 seconds) to higher values (in the neighborhood of 2.5 seconds).  The left graph also shows three different parallel acceleration plots, each plot for a different level of damping, showing that the acceleration response is decreased as damping is increased. &#10;&#10;(RIGHT) Displacement response spectrum.  a horizontal arrow points to the right, labelled “Period Shift”. This arrow illustrates that displacement response of the building is increased as the period of the structure is shifted from low values (in the neighborhood of 0.5 seconds) to higher values (in the neighborhood of 2.5 seconds). Also shows three different parallel acceleration plots, each plot for a different level of damping, showing that the displacement response is decreased as damping is increased. "/>
          <p:cNvPicPr>
            <a:picLocks noChangeAspect="1"/>
          </p:cNvPicPr>
          <p:nvPr/>
        </p:nvPicPr>
        <p:blipFill>
          <a:blip r:embed="rId3" cstate="print"/>
          <a:stretch>
            <a:fillRect/>
          </a:stretch>
        </p:blipFill>
        <p:spPr>
          <a:xfrm>
            <a:off x="673100" y="2558314"/>
            <a:ext cx="8003348" cy="3273258"/>
          </a:xfrm>
          <a:prstGeom prst="rect">
            <a:avLst/>
          </a:prstGeom>
        </p:spPr>
      </p:pic>
      <p:sp>
        <p:nvSpPr>
          <p:cNvPr id="3" name="Content Placeholder 2"/>
          <p:cNvSpPr>
            <a:spLocks noGrp="1"/>
          </p:cNvSpPr>
          <p:nvPr>
            <p:ph idx="1"/>
          </p:nvPr>
        </p:nvSpPr>
        <p:spPr>
          <a:xfrm>
            <a:off x="679138" y="1412875"/>
            <a:ext cx="7772400" cy="1937427"/>
          </a:xfrm>
        </p:spPr>
        <p:txBody>
          <a:bodyPr/>
          <a:lstStyle/>
          <a:p>
            <a:r>
              <a:rPr lang="en-NZ" sz="2400" dirty="0"/>
              <a:t>Thus, looking at representative response spectra, what is the premise of seismic isolation?</a:t>
            </a:r>
            <a:endParaRPr lang="en-NZ" sz="2400" u="sng" dirty="0">
              <a:solidFill>
                <a:schemeClr val="accent6">
                  <a:lumMod val="75000"/>
                </a:schemeClr>
              </a:solidFill>
            </a:endParaRPr>
          </a:p>
          <a:p>
            <a:endParaRPr lang="en-NZ" sz="2400" dirty="0"/>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What</a:t>
            </a:r>
            <a:r>
              <a:rPr lang="en-NZ" sz="3200" dirty="0">
                <a:solidFill>
                  <a:srgbClr val="FF0000"/>
                </a:solidFill>
              </a:rPr>
              <a:t> </a:t>
            </a:r>
            <a:r>
              <a:rPr lang="en-NZ" sz="3200" dirty="0"/>
              <a:t>is seismic isolation?</a:t>
            </a:r>
          </a:p>
        </p:txBody>
      </p:sp>
    </p:spTree>
    <p:extLst>
      <p:ext uri="{BB962C8B-B14F-4D97-AF65-F5344CB8AC3E}">
        <p14:creationId xmlns:p14="http://schemas.microsoft.com/office/powerpoint/2010/main" val="27907672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217842" y="6222206"/>
            <a:ext cx="4557712" cy="319088"/>
          </a:xfrm>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673100" y="1467803"/>
            <a:ext cx="7772400" cy="4408562"/>
          </a:xfrm>
        </p:spPr>
        <p:txBody>
          <a:bodyPr/>
          <a:lstStyle/>
          <a:p>
            <a:pPr marL="457200" indent="-457200">
              <a:buFont typeface="+mj-lt"/>
              <a:buAutoNum type="arabicPeriod"/>
            </a:pPr>
            <a:r>
              <a:rPr lang="en-NZ" sz="2400" dirty="0">
                <a:solidFill>
                  <a:schemeClr val="accent4"/>
                </a:solidFill>
              </a:rPr>
              <a:t>The </a:t>
            </a:r>
            <a:r>
              <a:rPr lang="en-NZ" sz="2400" u="sng" dirty="0">
                <a:solidFill>
                  <a:schemeClr val="accent6">
                    <a:lumMod val="75000"/>
                  </a:schemeClr>
                </a:solidFill>
              </a:rPr>
              <a:t>flexible interface</a:t>
            </a:r>
            <a:r>
              <a:rPr lang="en-NZ" sz="2400" dirty="0">
                <a:solidFill>
                  <a:schemeClr val="accent4"/>
                </a:solidFill>
              </a:rPr>
              <a:t>, when initiated by a major earthquake, </a:t>
            </a:r>
            <a:r>
              <a:rPr lang="en-NZ" sz="2400" u="sng" dirty="0">
                <a:solidFill>
                  <a:schemeClr val="accent6">
                    <a:lumMod val="75000"/>
                  </a:schemeClr>
                </a:solidFill>
              </a:rPr>
              <a:t>shifts the period</a:t>
            </a:r>
            <a:r>
              <a:rPr lang="en-NZ" sz="2400" dirty="0">
                <a:solidFill>
                  <a:schemeClr val="accent4"/>
                </a:solidFill>
              </a:rPr>
              <a:t> of the structure to a part of the spectrum which usually experiences </a:t>
            </a:r>
            <a:r>
              <a:rPr lang="en-NZ" sz="2400" u="sng" dirty="0">
                <a:solidFill>
                  <a:schemeClr val="accent6">
                    <a:lumMod val="75000"/>
                  </a:schemeClr>
                </a:solidFill>
              </a:rPr>
              <a:t>lower accelerations</a:t>
            </a:r>
            <a:r>
              <a:rPr lang="en-NZ" sz="2400" dirty="0">
                <a:solidFill>
                  <a:schemeClr val="accent4"/>
                </a:solidFill>
              </a:rPr>
              <a:t>. </a:t>
            </a:r>
          </a:p>
          <a:p>
            <a:pPr marL="457200" indent="-457200">
              <a:buFont typeface="+mj-lt"/>
              <a:buAutoNum type="arabicPeriod"/>
            </a:pPr>
            <a:endParaRPr lang="en-NZ" sz="2400" dirty="0">
              <a:solidFill>
                <a:schemeClr val="accent4"/>
              </a:solidFill>
            </a:endParaRPr>
          </a:p>
          <a:p>
            <a:pPr marL="457200" indent="-457200">
              <a:buFont typeface="+mj-lt"/>
              <a:buAutoNum type="arabicPeriod"/>
            </a:pPr>
            <a:r>
              <a:rPr lang="en-NZ" sz="2400" dirty="0">
                <a:solidFill>
                  <a:schemeClr val="accent4"/>
                </a:solidFill>
              </a:rPr>
              <a:t>Although there is an increase in displacements, this is concentrated at the isolation interface. The ability of the isolator to absorb energy (</a:t>
            </a:r>
            <a:r>
              <a:rPr lang="en-NZ" sz="2400" u="sng" dirty="0">
                <a:solidFill>
                  <a:schemeClr val="accent6">
                    <a:lumMod val="75000"/>
                  </a:schemeClr>
                </a:solidFill>
              </a:rPr>
              <a:t>damping</a:t>
            </a:r>
            <a:r>
              <a:rPr lang="en-NZ" sz="2400" dirty="0">
                <a:solidFill>
                  <a:schemeClr val="accent4"/>
                </a:solidFill>
              </a:rPr>
              <a:t>) </a:t>
            </a:r>
            <a:r>
              <a:rPr lang="en-NZ" sz="2400" u="sng" dirty="0">
                <a:solidFill>
                  <a:schemeClr val="accent6">
                    <a:lumMod val="75000"/>
                  </a:schemeClr>
                </a:solidFill>
              </a:rPr>
              <a:t>reduces</a:t>
            </a:r>
            <a:r>
              <a:rPr lang="en-NZ" sz="2400" dirty="0">
                <a:solidFill>
                  <a:schemeClr val="accent6">
                    <a:lumMod val="75000"/>
                  </a:schemeClr>
                </a:solidFill>
              </a:rPr>
              <a:t> </a:t>
            </a:r>
            <a:r>
              <a:rPr lang="en-NZ" sz="2400" dirty="0">
                <a:solidFill>
                  <a:schemeClr val="accent4"/>
                </a:solidFill>
              </a:rPr>
              <a:t>this </a:t>
            </a:r>
            <a:r>
              <a:rPr lang="en-NZ" sz="2400" u="sng" dirty="0">
                <a:solidFill>
                  <a:schemeClr val="accent6">
                    <a:lumMod val="75000"/>
                  </a:schemeClr>
                </a:solidFill>
              </a:rPr>
              <a:t>displacement</a:t>
            </a:r>
            <a:r>
              <a:rPr lang="en-NZ" sz="2400" dirty="0">
                <a:solidFill>
                  <a:schemeClr val="accent6">
                    <a:lumMod val="75000"/>
                  </a:schemeClr>
                </a:solidFill>
              </a:rPr>
              <a:t> </a:t>
            </a:r>
            <a:r>
              <a:rPr lang="en-NZ" sz="2400" u="sng" dirty="0">
                <a:solidFill>
                  <a:schemeClr val="accent6">
                    <a:lumMod val="75000"/>
                  </a:schemeClr>
                </a:solidFill>
              </a:rPr>
              <a:t>and</a:t>
            </a:r>
            <a:r>
              <a:rPr lang="en-NZ" sz="2400" dirty="0">
                <a:solidFill>
                  <a:schemeClr val="accent6">
                    <a:lumMod val="75000"/>
                  </a:schemeClr>
                </a:solidFill>
              </a:rPr>
              <a:t> </a:t>
            </a:r>
            <a:r>
              <a:rPr lang="en-NZ" sz="2400" dirty="0">
                <a:solidFill>
                  <a:schemeClr val="accent4"/>
                </a:solidFill>
              </a:rPr>
              <a:t>further reduces </a:t>
            </a:r>
            <a:r>
              <a:rPr lang="en-NZ" sz="2400" u="sng" dirty="0">
                <a:solidFill>
                  <a:schemeClr val="accent6">
                    <a:lumMod val="75000"/>
                  </a:schemeClr>
                </a:solidFill>
              </a:rPr>
              <a:t>accelerations</a:t>
            </a:r>
            <a:r>
              <a:rPr lang="en-NZ" sz="2400" dirty="0">
                <a:solidFill>
                  <a:schemeClr val="accent4"/>
                </a:solidFill>
              </a:rPr>
              <a:t>.</a:t>
            </a:r>
            <a:endParaRPr lang="en-NZ" sz="2400" dirty="0"/>
          </a:p>
          <a:p>
            <a:endParaRPr lang="en-NZ" sz="2400" dirty="0"/>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What</a:t>
            </a:r>
            <a:r>
              <a:rPr lang="en-NZ" sz="3200" dirty="0">
                <a:solidFill>
                  <a:srgbClr val="FF0000"/>
                </a:solidFill>
              </a:rPr>
              <a:t> </a:t>
            </a:r>
            <a:r>
              <a:rPr lang="en-NZ" sz="3200" dirty="0"/>
              <a:t>is seismic isolation?</a:t>
            </a:r>
          </a:p>
        </p:txBody>
      </p:sp>
    </p:spTree>
    <p:extLst>
      <p:ext uri="{BB962C8B-B14F-4D97-AF65-F5344CB8AC3E}">
        <p14:creationId xmlns:p14="http://schemas.microsoft.com/office/powerpoint/2010/main" val="36898133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12" name="TextBox 11"/>
          <p:cNvSpPr txBox="1"/>
          <p:nvPr/>
        </p:nvSpPr>
        <p:spPr>
          <a:xfrm>
            <a:off x="6119475" y="5987020"/>
            <a:ext cx="2614217" cy="307777"/>
          </a:xfrm>
          <a:prstGeom prst="rect">
            <a:avLst/>
          </a:prstGeom>
          <a:noFill/>
        </p:spPr>
        <p:txBody>
          <a:bodyPr wrap="square" rtlCol="0">
            <a:spAutoFit/>
          </a:bodyPr>
          <a:lstStyle/>
          <a:p>
            <a:r>
              <a:rPr lang="en-NZ" sz="1400" dirty="0">
                <a:solidFill>
                  <a:schemeClr val="bg1">
                    <a:lumMod val="50000"/>
                  </a:schemeClr>
                </a:solidFill>
              </a:rPr>
              <a:t>Reference: Ron Hamburger</a:t>
            </a:r>
            <a:endParaRPr lang="en-US" sz="1400" dirty="0">
              <a:solidFill>
                <a:schemeClr val="bg1">
                  <a:lumMod val="50000"/>
                </a:schemeClr>
              </a:solidFill>
            </a:endParaRPr>
          </a:p>
        </p:txBody>
      </p:sp>
      <p:pic>
        <p:nvPicPr>
          <p:cNvPr id="5" name="Picture 4" descr="A large horizontal arrow, pointing to the right, appears below the four drawings and is labeled “Earthquake intensity.” The drawing on the left is labelled “Operational” and shows the building with no damage, and the lights on, indicating the building is open for business. The second drawing from the left is labelled “Immediate Occupancy” and shows the building without visible signs of damage, but the lights are off, indicating the building is not open for business. The third drawing from the left is labelled “Life Safety” and shows several cracks in the face of the building, the building sign is partially damaged, and the lights are off, indicating the building is not open for business and has sustained significant damage. The fourth drawing from the left is labelled “Collapse Prevention” and shows the sign has fallen from the building, the building has many large cracks, and the building is leaning to the right, indicating the building has sustained major damage and it is not occupiabl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671" y="2773342"/>
            <a:ext cx="8280400" cy="2327726"/>
          </a:xfrm>
          <a:prstGeom prst="rect">
            <a:avLst/>
          </a:prstGeom>
        </p:spPr>
      </p:pic>
      <p:grpSp>
        <p:nvGrpSpPr>
          <p:cNvPr id="15" name="Group 14" descr="Left (Green) to Right (Red)" title="Earthquak Intensity Arrow"/>
          <p:cNvGrpSpPr/>
          <p:nvPr/>
        </p:nvGrpSpPr>
        <p:grpSpPr>
          <a:xfrm>
            <a:off x="1266698" y="5168851"/>
            <a:ext cx="6850380" cy="731520"/>
            <a:chOff x="1205273" y="5226366"/>
            <a:chExt cx="6850380" cy="731520"/>
          </a:xfrm>
        </p:grpSpPr>
        <p:sp>
          <p:nvSpPr>
            <p:cNvPr id="9" name="Right Arrow 8"/>
            <p:cNvSpPr/>
            <p:nvPr/>
          </p:nvSpPr>
          <p:spPr bwMode="auto">
            <a:xfrm>
              <a:off x="1205273" y="5226366"/>
              <a:ext cx="6850380" cy="731520"/>
            </a:xfrm>
            <a:prstGeom prst="rightArrow">
              <a:avLst>
                <a:gd name="adj1" fmla="val 45833"/>
                <a:gd name="adj2" fmla="val 50000"/>
              </a:avLst>
            </a:prstGeom>
            <a:gradFill>
              <a:gsLst>
                <a:gs pos="0">
                  <a:srgbClr val="00B050"/>
                </a:gs>
                <a:gs pos="21000">
                  <a:srgbClr val="00B050"/>
                </a:gs>
                <a:gs pos="44000">
                  <a:srgbClr val="FF9900"/>
                </a:gs>
                <a:gs pos="100000">
                  <a:srgbClr val="FF0000"/>
                </a:gs>
              </a:gsLst>
              <a:lin ang="0" scaled="0"/>
            </a:gra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10" name="TextBox 9"/>
            <p:cNvSpPr txBox="1"/>
            <p:nvPr/>
          </p:nvSpPr>
          <p:spPr>
            <a:xfrm>
              <a:off x="3143751" y="5348407"/>
              <a:ext cx="3779520" cy="461665"/>
            </a:xfrm>
            <a:prstGeom prst="rect">
              <a:avLst/>
            </a:prstGeom>
            <a:noFill/>
          </p:spPr>
          <p:txBody>
            <a:bodyPr wrap="square" rtlCol="0">
              <a:spAutoFit/>
            </a:bodyPr>
            <a:lstStyle/>
            <a:p>
              <a:r>
                <a:rPr lang="en-NZ" dirty="0"/>
                <a:t>Earthquake intensity</a:t>
              </a:r>
            </a:p>
          </p:txBody>
        </p:sp>
      </p:grpSp>
      <p:sp>
        <p:nvSpPr>
          <p:cNvPr id="3" name="Content Placeholder 2"/>
          <p:cNvSpPr>
            <a:spLocks noGrp="1"/>
          </p:cNvSpPr>
          <p:nvPr>
            <p:ph idx="1"/>
          </p:nvPr>
        </p:nvSpPr>
        <p:spPr>
          <a:xfrm>
            <a:off x="417688" y="1343803"/>
            <a:ext cx="8162367" cy="4575434"/>
          </a:xfrm>
        </p:spPr>
        <p:txBody>
          <a:bodyPr/>
          <a:lstStyle/>
          <a:p>
            <a:r>
              <a:rPr lang="en-NZ" sz="2400" dirty="0"/>
              <a:t>Misconception: that code designed buildings are “earthquake-proof” </a:t>
            </a:r>
          </a:p>
          <a:p>
            <a:r>
              <a:rPr lang="en-NZ" sz="2400" dirty="0"/>
              <a:t>Buildings are primarily designed to be ductile = </a:t>
            </a:r>
            <a:r>
              <a:rPr lang="en-NZ" sz="2400" u="sng" dirty="0">
                <a:solidFill>
                  <a:schemeClr val="accent6">
                    <a:lumMod val="75000"/>
                  </a:schemeClr>
                </a:solidFill>
              </a:rPr>
              <a:t>damage</a:t>
            </a:r>
            <a:r>
              <a:rPr lang="en-NZ" sz="2400" dirty="0"/>
              <a:t>!</a:t>
            </a:r>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rgbClr val="FF0000"/>
                </a:solidFill>
              </a:rPr>
              <a:t>Why </a:t>
            </a:r>
            <a:r>
              <a:rPr lang="en-NZ" sz="3200" dirty="0"/>
              <a:t>isolate?</a:t>
            </a:r>
          </a:p>
        </p:txBody>
      </p:sp>
    </p:spTree>
    <p:extLst>
      <p:ext uri="{BB962C8B-B14F-4D97-AF65-F5344CB8AC3E}">
        <p14:creationId xmlns:p14="http://schemas.microsoft.com/office/powerpoint/2010/main" val="18731341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377508" y="1368581"/>
            <a:ext cx="8482012" cy="4563976"/>
          </a:xfrm>
        </p:spPr>
        <p:txBody>
          <a:bodyPr/>
          <a:lstStyle/>
          <a:p>
            <a:r>
              <a:rPr lang="en-NZ" dirty="0"/>
              <a:t>Intent of the NEHRP Provisions:</a:t>
            </a:r>
          </a:p>
          <a:p>
            <a:pPr lvl="1"/>
            <a:r>
              <a:rPr lang="en-NZ" sz="2400" dirty="0"/>
              <a:t>Avoid serious injury and life loss </a:t>
            </a:r>
          </a:p>
          <a:p>
            <a:pPr lvl="1"/>
            <a:r>
              <a:rPr lang="en-NZ" sz="2400" dirty="0"/>
              <a:t>Avoid loss of function in </a:t>
            </a:r>
            <a:r>
              <a:rPr lang="en-NZ" sz="2400" u="sng" dirty="0">
                <a:solidFill>
                  <a:schemeClr val="accent6">
                    <a:lumMod val="75000"/>
                  </a:schemeClr>
                </a:solidFill>
              </a:rPr>
              <a:t>critical facilities</a:t>
            </a:r>
            <a:r>
              <a:rPr lang="en-NZ" sz="2400" dirty="0"/>
              <a:t>, and</a:t>
            </a:r>
          </a:p>
          <a:p>
            <a:pPr lvl="1"/>
            <a:r>
              <a:rPr lang="en-NZ" sz="2400" dirty="0"/>
              <a:t>Reduce structural and non-structural repair costs </a:t>
            </a:r>
            <a:r>
              <a:rPr lang="en-NZ" sz="2400" u="sng" dirty="0">
                <a:solidFill>
                  <a:schemeClr val="accent6">
                    <a:lumMod val="75000"/>
                  </a:schemeClr>
                </a:solidFill>
              </a:rPr>
              <a:t>where practicable</a:t>
            </a:r>
          </a:p>
          <a:p>
            <a:endParaRPr lang="en-NZ" u="sng" dirty="0">
              <a:solidFill>
                <a:schemeClr val="accent6">
                  <a:lumMod val="75000"/>
                </a:schemeClr>
              </a:solidFill>
            </a:endParaRPr>
          </a:p>
          <a:p>
            <a:r>
              <a:rPr lang="en-NZ" dirty="0"/>
              <a:t>The degree to which these are achieved for different structural systems is </a:t>
            </a:r>
            <a:r>
              <a:rPr lang="en-NZ" u="sng" dirty="0">
                <a:solidFill>
                  <a:schemeClr val="accent6">
                    <a:lumMod val="75000"/>
                  </a:schemeClr>
                </a:solidFill>
              </a:rPr>
              <a:t>highly variable</a:t>
            </a:r>
            <a:r>
              <a:rPr lang="en-NZ" dirty="0"/>
              <a:t>.</a:t>
            </a:r>
          </a:p>
          <a:p>
            <a:endParaRPr lang="en-NZ" u="sng" dirty="0">
              <a:solidFill>
                <a:schemeClr val="accent6">
                  <a:lumMod val="75000"/>
                </a:schemeClr>
              </a:solidFill>
            </a:endParaRPr>
          </a:p>
          <a:p>
            <a:endParaRPr lang="en-NZ" dirty="0"/>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Why </a:t>
            </a:r>
            <a:r>
              <a:rPr lang="en-NZ" sz="3200" dirty="0"/>
              <a:t>isolate?</a:t>
            </a:r>
          </a:p>
        </p:txBody>
      </p:sp>
    </p:spTree>
    <p:extLst>
      <p:ext uri="{BB962C8B-B14F-4D97-AF65-F5344CB8AC3E}">
        <p14:creationId xmlns:p14="http://schemas.microsoft.com/office/powerpoint/2010/main" val="33640225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graphicFrame>
        <p:nvGraphicFramePr>
          <p:cNvPr id="12" name="Table 11" descr="Objectives: Deaths, Dollars, Downtime either Conventional or Isolated"/>
          <p:cNvGraphicFramePr>
            <a:graphicFrameLocks noGrp="1"/>
          </p:cNvGraphicFramePr>
          <p:nvPr>
            <p:extLst>
              <p:ext uri="{D42A27DB-BD31-4B8C-83A1-F6EECF244321}">
                <p14:modId xmlns:p14="http://schemas.microsoft.com/office/powerpoint/2010/main" val="3820476784"/>
              </p:ext>
            </p:extLst>
          </p:nvPr>
        </p:nvGraphicFramePr>
        <p:xfrm>
          <a:off x="970280" y="3014315"/>
          <a:ext cx="7296468" cy="3046549"/>
        </p:xfrm>
        <a:graphic>
          <a:graphicData uri="http://schemas.openxmlformats.org/drawingml/2006/table">
            <a:tbl>
              <a:tblPr firstRow="1" bandRow="1">
                <a:tableStyleId>{21E4AEA4-8DFA-4A89-87EB-49C32662AFE0}</a:tableStyleId>
              </a:tblPr>
              <a:tblGrid>
                <a:gridCol w="3914140">
                  <a:extLst>
                    <a:ext uri="{9D8B030D-6E8A-4147-A177-3AD203B41FA5}">
                      <a16:colId xmlns:a16="http://schemas.microsoft.com/office/drawing/2014/main" val="3477935984"/>
                    </a:ext>
                  </a:extLst>
                </a:gridCol>
                <a:gridCol w="1691640">
                  <a:extLst>
                    <a:ext uri="{9D8B030D-6E8A-4147-A177-3AD203B41FA5}">
                      <a16:colId xmlns:a16="http://schemas.microsoft.com/office/drawing/2014/main" val="1775063265"/>
                    </a:ext>
                  </a:extLst>
                </a:gridCol>
                <a:gridCol w="1690688">
                  <a:extLst>
                    <a:ext uri="{9D8B030D-6E8A-4147-A177-3AD203B41FA5}">
                      <a16:colId xmlns:a16="http://schemas.microsoft.com/office/drawing/2014/main" val="2638535614"/>
                    </a:ext>
                  </a:extLst>
                </a:gridCol>
              </a:tblGrid>
              <a:tr h="387399">
                <a:tc>
                  <a:txBody>
                    <a:bodyPr/>
                    <a:lstStyle/>
                    <a:p>
                      <a:r>
                        <a:rPr lang="en-NZ" dirty="0"/>
                        <a:t>Objectives</a:t>
                      </a:r>
                    </a:p>
                  </a:txBody>
                  <a:tcPr/>
                </a:tc>
                <a:tc>
                  <a:txBody>
                    <a:bodyPr/>
                    <a:lstStyle/>
                    <a:p>
                      <a:pPr algn="ctr"/>
                      <a:r>
                        <a:rPr lang="en-NZ" dirty="0"/>
                        <a:t>Conventional</a:t>
                      </a:r>
                    </a:p>
                  </a:txBody>
                  <a:tcPr/>
                </a:tc>
                <a:tc>
                  <a:txBody>
                    <a:bodyPr/>
                    <a:lstStyle/>
                    <a:p>
                      <a:pPr algn="ctr"/>
                      <a:r>
                        <a:rPr lang="en-NZ" dirty="0"/>
                        <a:t>Isolated</a:t>
                      </a:r>
                    </a:p>
                  </a:txBody>
                  <a:tcPr/>
                </a:tc>
                <a:extLst>
                  <a:ext uri="{0D108BD9-81ED-4DB2-BD59-A6C34878D82A}">
                    <a16:rowId xmlns:a16="http://schemas.microsoft.com/office/drawing/2014/main" val="4294176650"/>
                  </a:ext>
                </a:extLst>
              </a:tr>
              <a:tr h="75880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NZ" sz="2400" dirty="0"/>
                        <a:t>Deaths</a:t>
                      </a:r>
                    </a:p>
                    <a:p>
                      <a:pPr algn="ctr"/>
                      <a:r>
                        <a:rPr lang="en-NZ" sz="1600" dirty="0"/>
                        <a:t>Serious injury and life loss not expected</a:t>
                      </a:r>
                    </a:p>
                  </a:txBody>
                  <a:tcPr/>
                </a:tc>
                <a:tc>
                  <a:txBody>
                    <a:bodyPr/>
                    <a:lstStyle/>
                    <a:p>
                      <a:endParaRPr lang="en-NZ" dirty="0"/>
                    </a:p>
                  </a:txBody>
                  <a:tcPr/>
                </a:tc>
                <a:tc>
                  <a:txBody>
                    <a:bodyPr/>
                    <a:lstStyle/>
                    <a:p>
                      <a:endParaRPr lang="en-NZ" dirty="0"/>
                    </a:p>
                  </a:txBody>
                  <a:tcPr/>
                </a:tc>
                <a:extLst>
                  <a:ext uri="{0D108BD9-81ED-4DB2-BD59-A6C34878D82A}">
                    <a16:rowId xmlns:a16="http://schemas.microsoft.com/office/drawing/2014/main" val="3077295199"/>
                  </a:ext>
                </a:extLst>
              </a:tr>
              <a:tr h="95546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NZ" sz="2400" dirty="0"/>
                        <a:t>Dollars</a:t>
                      </a:r>
                    </a:p>
                    <a:p>
                      <a:pPr algn="ctr"/>
                      <a:r>
                        <a:rPr lang="en-NZ" sz="1600" baseline="0" dirty="0"/>
                        <a:t>No or minimal s</a:t>
                      </a:r>
                      <a:r>
                        <a:rPr lang="en-NZ" sz="1600" dirty="0"/>
                        <a:t>tructural</a:t>
                      </a:r>
                      <a:r>
                        <a:rPr lang="en-NZ" sz="1600" baseline="0" dirty="0"/>
                        <a:t> and non-structural repair costs</a:t>
                      </a:r>
                      <a:endParaRPr lang="en-NZ" sz="1600" dirty="0"/>
                    </a:p>
                  </a:txBody>
                  <a:tcPr/>
                </a:tc>
                <a:tc>
                  <a:txBody>
                    <a:bodyPr/>
                    <a:lstStyle/>
                    <a:p>
                      <a:endParaRPr lang="en-NZ" dirty="0"/>
                    </a:p>
                  </a:txBody>
                  <a:tcPr/>
                </a:tc>
                <a:tc>
                  <a:txBody>
                    <a:bodyPr/>
                    <a:lstStyle/>
                    <a:p>
                      <a:endParaRPr lang="en-NZ" dirty="0"/>
                    </a:p>
                  </a:txBody>
                  <a:tcPr/>
                </a:tc>
                <a:extLst>
                  <a:ext uri="{0D108BD9-81ED-4DB2-BD59-A6C34878D82A}">
                    <a16:rowId xmlns:a16="http://schemas.microsoft.com/office/drawing/2014/main" val="3589222692"/>
                  </a:ext>
                </a:extLst>
              </a:tr>
              <a:tr h="90381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NZ" sz="2400" dirty="0"/>
                        <a:t>Downtime</a:t>
                      </a:r>
                    </a:p>
                    <a:p>
                      <a:pPr algn="ctr"/>
                      <a:r>
                        <a:rPr lang="en-NZ" sz="1600" dirty="0"/>
                        <a:t>No or minor loss of function for</a:t>
                      </a:r>
                      <a:r>
                        <a:rPr lang="en-NZ" sz="1600" baseline="0" dirty="0"/>
                        <a:t> all facilities</a:t>
                      </a:r>
                      <a:endParaRPr lang="en-NZ" sz="1600" dirty="0"/>
                    </a:p>
                  </a:txBody>
                  <a:tcPr/>
                </a:tc>
                <a:tc>
                  <a:txBody>
                    <a:bodyPr/>
                    <a:lstStyle/>
                    <a:p>
                      <a:endParaRPr lang="en-NZ" dirty="0"/>
                    </a:p>
                  </a:txBody>
                  <a:tcPr/>
                </a:tc>
                <a:tc>
                  <a:txBody>
                    <a:bodyPr/>
                    <a:lstStyle/>
                    <a:p>
                      <a:endParaRPr lang="en-NZ" dirty="0"/>
                    </a:p>
                  </a:txBody>
                  <a:tcPr/>
                </a:tc>
                <a:extLst>
                  <a:ext uri="{0D108BD9-81ED-4DB2-BD59-A6C34878D82A}">
                    <a16:rowId xmlns:a16="http://schemas.microsoft.com/office/drawing/2014/main" val="2835684601"/>
                  </a:ext>
                </a:extLst>
              </a:tr>
            </a:tbl>
          </a:graphicData>
        </a:graphic>
      </p:graphicFrame>
      <p:pic>
        <p:nvPicPr>
          <p:cNvPr id="13" name="Picture 12" descr="Deaths/Conventional - Green Thumbs Up&#10;&#10;Deaths/Isolated - Green Thumbs Up&#10;&#10;Dollars/Conventional - Red Thumbs Down&#10;&#10;Dollars/Isolated - Green Thumbs Up&#10;&#10;Downtime/Conventional - Red Thumbs Down&#10;&#10;Downtime/Isolated - Green Thumbs U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5991" y="3422458"/>
            <a:ext cx="2427559" cy="2526896"/>
          </a:xfrm>
          <a:prstGeom prst="rect">
            <a:avLst/>
          </a:prstGeom>
        </p:spPr>
      </p:pic>
      <p:sp>
        <p:nvSpPr>
          <p:cNvPr id="3" name="Content Placeholder 2"/>
          <p:cNvSpPr>
            <a:spLocks noGrp="1"/>
          </p:cNvSpPr>
          <p:nvPr>
            <p:ph idx="1"/>
          </p:nvPr>
        </p:nvSpPr>
        <p:spPr>
          <a:xfrm>
            <a:off x="377508" y="1368581"/>
            <a:ext cx="8482012" cy="1304299"/>
          </a:xfrm>
        </p:spPr>
        <p:txBody>
          <a:bodyPr/>
          <a:lstStyle/>
          <a:p>
            <a:r>
              <a:rPr lang="en-NZ" sz="2400" dirty="0"/>
              <a:t>Isolation achieves a </a:t>
            </a:r>
            <a:r>
              <a:rPr lang="en-NZ" sz="2400" u="sng" dirty="0">
                <a:solidFill>
                  <a:schemeClr val="accent6">
                    <a:lumMod val="75000"/>
                  </a:schemeClr>
                </a:solidFill>
              </a:rPr>
              <a:t>greatly improved seismic performance</a:t>
            </a:r>
            <a:r>
              <a:rPr lang="en-NZ" sz="2400" dirty="0">
                <a:solidFill>
                  <a:schemeClr val="accent6">
                    <a:lumMod val="75000"/>
                  </a:schemeClr>
                </a:solidFill>
              </a:rPr>
              <a:t> </a:t>
            </a:r>
            <a:r>
              <a:rPr lang="en-NZ" sz="2400" dirty="0"/>
              <a:t>compared to most other conventional fixed-base seismic force resisting systems in a </a:t>
            </a:r>
            <a:r>
              <a:rPr lang="en-NZ" sz="2400" u="sng" dirty="0">
                <a:solidFill>
                  <a:schemeClr val="accent6">
                    <a:lumMod val="75000"/>
                  </a:schemeClr>
                </a:solidFill>
              </a:rPr>
              <a:t>major earthquake</a:t>
            </a:r>
            <a:r>
              <a:rPr lang="en-NZ" sz="2400" dirty="0"/>
              <a:t>.</a:t>
            </a:r>
            <a:endParaRPr lang="en-NZ" dirty="0"/>
          </a:p>
          <a:p>
            <a:endParaRPr lang="en-NZ" dirty="0"/>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Why </a:t>
            </a:r>
            <a:r>
              <a:rPr lang="en-NZ" sz="3200" dirty="0"/>
              <a:t>isolate?</a:t>
            </a:r>
          </a:p>
        </p:txBody>
      </p:sp>
    </p:spTree>
    <p:extLst>
      <p:ext uri="{BB962C8B-B14F-4D97-AF65-F5344CB8AC3E}">
        <p14:creationId xmlns:p14="http://schemas.microsoft.com/office/powerpoint/2010/main" val="6078495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6" name="Picture 5" descr="Map of the continental United States.  Colored contour plots indicate zones of seismicity, varying from low seismicity indicated with blue and green colors, to high seismicity indicated with orange and red colors.  Areas of high seismicity include the entire west coast; parts of the central western U.S. near southern Montana, western Wyoming, and northern Utah; an area in the Mississippi River valley near Memphis; and an area near Charleston, South Carolina.&#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8518" y="2393357"/>
            <a:ext cx="6426200" cy="3853371"/>
          </a:xfrm>
          <a:prstGeom prst="rect">
            <a:avLst/>
          </a:prstGeom>
        </p:spPr>
      </p:pic>
      <p:sp>
        <p:nvSpPr>
          <p:cNvPr id="3" name="Content Placeholder 2"/>
          <p:cNvSpPr>
            <a:spLocks noGrp="1"/>
          </p:cNvSpPr>
          <p:nvPr>
            <p:ph idx="1"/>
          </p:nvPr>
        </p:nvSpPr>
        <p:spPr>
          <a:xfrm>
            <a:off x="661988" y="1374620"/>
            <a:ext cx="7772400" cy="1109499"/>
          </a:xfrm>
        </p:spPr>
        <p:txBody>
          <a:bodyPr/>
          <a:lstStyle/>
          <a:p>
            <a:pPr marL="0" indent="0">
              <a:buNone/>
            </a:pPr>
            <a:r>
              <a:rPr lang="en-NZ" dirty="0"/>
              <a:t>Greatest benefits of isolation realized in areas which have high seismicity</a:t>
            </a:r>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rgbClr val="FF0000"/>
                </a:solidFill>
              </a:rPr>
              <a:t>Where </a:t>
            </a:r>
            <a:r>
              <a:rPr lang="en-NZ" sz="3200" dirty="0">
                <a:solidFill>
                  <a:schemeClr val="accent6">
                    <a:lumMod val="75000"/>
                  </a:schemeClr>
                </a:solidFill>
              </a:rPr>
              <a:t>to isolate</a:t>
            </a:r>
            <a:r>
              <a:rPr lang="en-NZ" sz="3200" dirty="0"/>
              <a:t>?</a:t>
            </a:r>
          </a:p>
        </p:txBody>
      </p:sp>
    </p:spTree>
    <p:extLst>
      <p:ext uri="{BB962C8B-B14F-4D97-AF65-F5344CB8AC3E}">
        <p14:creationId xmlns:p14="http://schemas.microsoft.com/office/powerpoint/2010/main" val="6283291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22488" y="6346797"/>
            <a:ext cx="4557712" cy="319088"/>
          </a:xfrm>
        </p:spPr>
        <p:txBody>
          <a:bodyPr/>
          <a:lstStyle/>
          <a:p>
            <a:pPr>
              <a:defRPr/>
            </a:pPr>
            <a:r>
              <a:rPr lang="en-US"/>
              <a:t>Instructional Material Complementing FEMA P-1051, Design Examples</a:t>
            </a:r>
            <a:endParaRPr lang="en-US" i="1" dirty="0"/>
          </a:p>
        </p:txBody>
      </p:sp>
      <p:sp>
        <p:nvSpPr>
          <p:cNvPr id="10" name="TextBox 9"/>
          <p:cNvSpPr txBox="1"/>
          <p:nvPr/>
        </p:nvSpPr>
        <p:spPr>
          <a:xfrm>
            <a:off x="5070689" y="5243623"/>
            <a:ext cx="3904484" cy="646331"/>
          </a:xfrm>
          <a:prstGeom prst="rect">
            <a:avLst/>
          </a:prstGeom>
          <a:noFill/>
        </p:spPr>
        <p:txBody>
          <a:bodyPr wrap="square" rtlCol="0">
            <a:spAutoFit/>
          </a:bodyPr>
          <a:lstStyle/>
          <a:p>
            <a:r>
              <a:rPr lang="en-NZ" sz="1800" dirty="0">
                <a:solidFill>
                  <a:schemeClr val="bg1">
                    <a:lumMod val="50000"/>
                  </a:schemeClr>
                </a:solidFill>
              </a:rPr>
              <a:t>Reference: Earthquake Protection Systems, Inc.</a:t>
            </a:r>
            <a:endParaRPr lang="en-US" sz="1800" dirty="0">
              <a:solidFill>
                <a:schemeClr val="bg1">
                  <a:lumMod val="50000"/>
                </a:schemeClr>
              </a:solidFill>
            </a:endParaRPr>
          </a:p>
        </p:txBody>
      </p:sp>
      <p:pic>
        <p:nvPicPr>
          <p:cNvPr id="7" name="Picture 6" descr="the facade of the International Arrivals Terminal at San Francisco International Airport"/>
          <p:cNvPicPr>
            <a:picLocks noChangeAspect="1"/>
          </p:cNvPicPr>
          <p:nvPr/>
        </p:nvPicPr>
        <p:blipFill>
          <a:blip r:embed="rId3" cstate="print"/>
          <a:stretch>
            <a:fillRect/>
          </a:stretch>
        </p:blipFill>
        <p:spPr>
          <a:xfrm>
            <a:off x="481351" y="4603918"/>
            <a:ext cx="4408701" cy="1617632"/>
          </a:xfrm>
          <a:prstGeom prst="rect">
            <a:avLst/>
          </a:prstGeom>
        </p:spPr>
      </p:pic>
      <p:pic>
        <p:nvPicPr>
          <p:cNvPr id="9" name="Picture 8" descr="Aerial view of the Mills Peninsula Hospital"/>
          <p:cNvPicPr>
            <a:picLocks noChangeAspect="1"/>
          </p:cNvPicPr>
          <p:nvPr/>
        </p:nvPicPr>
        <p:blipFill>
          <a:blip r:embed="rId4" cstate="print"/>
          <a:stretch>
            <a:fillRect/>
          </a:stretch>
        </p:blipFill>
        <p:spPr>
          <a:xfrm>
            <a:off x="4250978" y="3364968"/>
            <a:ext cx="4534838" cy="1660256"/>
          </a:xfrm>
          <a:prstGeom prst="rect">
            <a:avLst/>
          </a:prstGeom>
        </p:spPr>
      </p:pic>
      <p:sp>
        <p:nvSpPr>
          <p:cNvPr id="3" name="Content Placeholder 2"/>
          <p:cNvSpPr>
            <a:spLocks noGrp="1"/>
          </p:cNvSpPr>
          <p:nvPr>
            <p:ph idx="1"/>
          </p:nvPr>
        </p:nvSpPr>
        <p:spPr/>
        <p:txBody>
          <a:bodyPr/>
          <a:lstStyle/>
          <a:p>
            <a:pPr marL="0" indent="0">
              <a:buNone/>
            </a:pPr>
            <a:r>
              <a:rPr lang="en-NZ" dirty="0"/>
              <a:t>Natural candidates for isolation have been:</a:t>
            </a:r>
          </a:p>
          <a:p>
            <a:r>
              <a:rPr lang="en-NZ" sz="2400" u="sng" dirty="0">
                <a:solidFill>
                  <a:schemeClr val="accent6">
                    <a:lumMod val="75000"/>
                  </a:schemeClr>
                </a:solidFill>
              </a:rPr>
              <a:t>Essential facilities</a:t>
            </a:r>
            <a:r>
              <a:rPr lang="en-NZ" sz="2400" dirty="0">
                <a:solidFill>
                  <a:schemeClr val="accent6">
                    <a:lumMod val="75000"/>
                  </a:schemeClr>
                </a:solidFill>
              </a:rPr>
              <a:t> </a:t>
            </a:r>
            <a:r>
              <a:rPr lang="en-NZ" sz="2400" dirty="0"/>
              <a:t>such as emergency operation </a:t>
            </a:r>
            <a:r>
              <a:rPr lang="en-US" sz="2400" dirty="0"/>
              <a:t>centers</a:t>
            </a:r>
            <a:r>
              <a:rPr lang="en-NZ" sz="2400" dirty="0"/>
              <a:t> that require continued functionality for public health and safety.</a:t>
            </a:r>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Where</a:t>
            </a:r>
            <a:r>
              <a:rPr lang="en-NZ" sz="3200" dirty="0">
                <a:solidFill>
                  <a:srgbClr val="FF0000"/>
                </a:solidFill>
              </a:rPr>
              <a:t> </a:t>
            </a:r>
            <a:r>
              <a:rPr lang="en-NZ" sz="3200" dirty="0">
                <a:solidFill>
                  <a:schemeClr val="accent6">
                    <a:lumMod val="75000"/>
                  </a:schemeClr>
                </a:solidFill>
              </a:rPr>
              <a:t>to isolate</a:t>
            </a:r>
            <a:r>
              <a:rPr lang="en-NZ" sz="3200" dirty="0"/>
              <a:t>?</a:t>
            </a:r>
          </a:p>
        </p:txBody>
      </p:sp>
    </p:spTree>
    <p:extLst>
      <p:ext uri="{BB962C8B-B14F-4D97-AF65-F5344CB8AC3E}">
        <p14:creationId xmlns:p14="http://schemas.microsoft.com/office/powerpoint/2010/main" val="34283319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94407" y="6371477"/>
            <a:ext cx="4557712" cy="319088"/>
          </a:xfrm>
        </p:spPr>
        <p:txBody>
          <a:bodyPr/>
          <a:lstStyle/>
          <a:p>
            <a:pPr>
              <a:defRPr/>
            </a:pPr>
            <a:r>
              <a:rPr lang="en-US" dirty="0"/>
              <a:t>Instructional Material Complementing FEMA P-1051, Design Examples</a:t>
            </a:r>
            <a:endParaRPr lang="en-US" i="1" dirty="0"/>
          </a:p>
        </p:txBody>
      </p:sp>
      <p:pic>
        <p:nvPicPr>
          <p:cNvPr id="6" name="Picture 5" descr="FEMA P-1050-1, 2015 Edition, “NEHRP Recommended Seismic Provisions for New Buildings and Other Structures”"/>
          <p:cNvPicPr>
            <a:picLocks noChangeAspect="1"/>
          </p:cNvPicPr>
          <p:nvPr/>
        </p:nvPicPr>
        <p:blipFill>
          <a:blip r:embed="rId3" cstate="print"/>
          <a:stretch>
            <a:fillRect/>
          </a:stretch>
        </p:blipFill>
        <p:spPr>
          <a:xfrm>
            <a:off x="6130636" y="2914470"/>
            <a:ext cx="2608119" cy="3308476"/>
          </a:xfrm>
          <a:prstGeom prst="rect">
            <a:avLst/>
          </a:prstGeom>
          <a:ln>
            <a:solidFill>
              <a:schemeClr val="accent6">
                <a:lumMod val="50000"/>
              </a:schemeClr>
            </a:solidFill>
          </a:ln>
        </p:spPr>
      </p:pic>
      <p:sp>
        <p:nvSpPr>
          <p:cNvPr id="7" name="Rectangle 6"/>
          <p:cNvSpPr/>
          <p:nvPr/>
        </p:nvSpPr>
        <p:spPr>
          <a:xfrm>
            <a:off x="661986" y="2914470"/>
            <a:ext cx="5468649" cy="1384995"/>
          </a:xfrm>
          <a:prstGeom prst="rect">
            <a:avLst/>
          </a:prstGeom>
        </p:spPr>
        <p:txBody>
          <a:bodyPr wrap="square">
            <a:spAutoFit/>
          </a:bodyPr>
          <a:lstStyle/>
          <a:p>
            <a:pPr marL="342900" indent="-342900">
              <a:spcBef>
                <a:spcPts val="1200"/>
              </a:spcBef>
              <a:buFont typeface="Arial" panose="020B0604020202020204" pitchFamily="34" charset="0"/>
              <a:buChar char="•"/>
            </a:pPr>
            <a:r>
              <a:rPr lang="en-US" sz="2800" dirty="0"/>
              <a:t>Present an overview of the design requirements with background on major revisions</a:t>
            </a:r>
          </a:p>
        </p:txBody>
      </p:sp>
      <p:sp>
        <p:nvSpPr>
          <p:cNvPr id="3" name="Content Placeholder 2"/>
          <p:cNvSpPr>
            <a:spLocks noGrp="1"/>
          </p:cNvSpPr>
          <p:nvPr>
            <p:ph idx="1"/>
          </p:nvPr>
        </p:nvSpPr>
        <p:spPr>
          <a:xfrm>
            <a:off x="661987" y="1604963"/>
            <a:ext cx="8076767" cy="1231755"/>
          </a:xfrm>
        </p:spPr>
        <p:txBody>
          <a:bodyPr/>
          <a:lstStyle/>
          <a:p>
            <a:pPr>
              <a:spcBef>
                <a:spcPts val="1200"/>
              </a:spcBef>
            </a:pPr>
            <a:r>
              <a:rPr lang="en-US" dirty="0"/>
              <a:t>Present basic principles of seismic isolation: 		</a:t>
            </a:r>
            <a:r>
              <a:rPr lang="en-US" dirty="0">
                <a:solidFill>
                  <a:srgbClr val="FF0000"/>
                </a:solidFill>
              </a:rPr>
              <a:t>What?, Why?, Where?, How?</a:t>
            </a:r>
          </a:p>
          <a:p>
            <a:endParaRPr lang="en-NZ" dirty="0"/>
          </a:p>
          <a:p>
            <a:endParaRPr lang="en-NZ" dirty="0"/>
          </a:p>
        </p:txBody>
      </p:sp>
      <p:sp>
        <p:nvSpPr>
          <p:cNvPr id="2" name="Title 1"/>
          <p:cNvSpPr>
            <a:spLocks noGrp="1"/>
          </p:cNvSpPr>
          <p:nvPr>
            <p:ph type="title"/>
          </p:nvPr>
        </p:nvSpPr>
        <p:spPr/>
        <p:txBody>
          <a:bodyPr/>
          <a:lstStyle/>
          <a:p>
            <a:r>
              <a:rPr lang="en-NZ" dirty="0"/>
              <a:t>Presentation Objectives</a:t>
            </a:r>
          </a:p>
        </p:txBody>
      </p:sp>
    </p:spTree>
    <p:extLst>
      <p:ext uri="{BB962C8B-B14F-4D97-AF65-F5344CB8AC3E}">
        <p14:creationId xmlns:p14="http://schemas.microsoft.com/office/powerpoint/2010/main" val="37663390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9" name="TextBox 8"/>
          <p:cNvSpPr txBox="1"/>
          <p:nvPr/>
        </p:nvSpPr>
        <p:spPr>
          <a:xfrm>
            <a:off x="2414954" y="5957371"/>
            <a:ext cx="4275520" cy="369332"/>
          </a:xfrm>
          <a:prstGeom prst="rect">
            <a:avLst/>
          </a:prstGeom>
          <a:noFill/>
        </p:spPr>
        <p:txBody>
          <a:bodyPr wrap="square" rtlCol="0">
            <a:spAutoFit/>
          </a:bodyPr>
          <a:lstStyle/>
          <a:p>
            <a:r>
              <a:rPr lang="en-NZ" sz="1800" dirty="0">
                <a:solidFill>
                  <a:schemeClr val="bg1">
                    <a:lumMod val="50000"/>
                  </a:schemeClr>
                </a:solidFill>
              </a:rPr>
              <a:t>Reference: www.berkeleyheritage.com</a:t>
            </a:r>
            <a:endParaRPr lang="en-US" sz="1800" dirty="0">
              <a:solidFill>
                <a:schemeClr val="bg1">
                  <a:lumMod val="50000"/>
                </a:schemeClr>
              </a:solidFill>
            </a:endParaRPr>
          </a:p>
        </p:txBody>
      </p:sp>
      <p:pic>
        <p:nvPicPr>
          <p:cNvPr id="7" name="Picture 6" descr="Court of Appeals building in San Francisco"/>
          <p:cNvPicPr>
            <a:picLocks noChangeAspect="1"/>
          </p:cNvPicPr>
          <p:nvPr/>
        </p:nvPicPr>
        <p:blipFill>
          <a:blip r:embed="rId3" cstate="print"/>
          <a:stretch>
            <a:fillRect/>
          </a:stretch>
        </p:blipFill>
        <p:spPr>
          <a:xfrm>
            <a:off x="2065357" y="2884950"/>
            <a:ext cx="5149486" cy="3017375"/>
          </a:xfrm>
          <a:prstGeom prst="rect">
            <a:avLst/>
          </a:prstGeom>
        </p:spPr>
      </p:pic>
      <p:sp>
        <p:nvSpPr>
          <p:cNvPr id="3" name="Content Placeholder 2"/>
          <p:cNvSpPr>
            <a:spLocks noGrp="1"/>
          </p:cNvSpPr>
          <p:nvPr>
            <p:ph idx="1"/>
          </p:nvPr>
        </p:nvSpPr>
        <p:spPr/>
        <p:txBody>
          <a:bodyPr/>
          <a:lstStyle/>
          <a:p>
            <a:r>
              <a:rPr lang="en-NZ" sz="2400" u="sng" dirty="0">
                <a:solidFill>
                  <a:schemeClr val="accent6">
                    <a:lumMod val="75000"/>
                  </a:schemeClr>
                </a:solidFill>
              </a:rPr>
              <a:t>Historical structures and museums</a:t>
            </a:r>
            <a:r>
              <a:rPr lang="en-NZ" sz="2400" dirty="0">
                <a:solidFill>
                  <a:schemeClr val="accent6">
                    <a:lumMod val="75000"/>
                  </a:schemeClr>
                </a:solidFill>
              </a:rPr>
              <a:t> </a:t>
            </a:r>
            <a:r>
              <a:rPr lang="en-NZ" sz="2400" dirty="0"/>
              <a:t>that have low available ductility, valuable contents and require preservation.</a:t>
            </a:r>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Where</a:t>
            </a:r>
            <a:r>
              <a:rPr lang="en-NZ" sz="3200" dirty="0">
                <a:solidFill>
                  <a:srgbClr val="FF0000"/>
                </a:solidFill>
              </a:rPr>
              <a:t> </a:t>
            </a:r>
            <a:r>
              <a:rPr lang="en-NZ" sz="3200" dirty="0">
                <a:solidFill>
                  <a:schemeClr val="accent6">
                    <a:lumMod val="75000"/>
                  </a:schemeClr>
                </a:solidFill>
              </a:rPr>
              <a:t>to isolate</a:t>
            </a:r>
            <a:r>
              <a:rPr lang="en-NZ" sz="3200" dirty="0"/>
              <a:t>?</a:t>
            </a:r>
          </a:p>
        </p:txBody>
      </p:sp>
    </p:spTree>
    <p:extLst>
      <p:ext uri="{BB962C8B-B14F-4D97-AF65-F5344CB8AC3E}">
        <p14:creationId xmlns:p14="http://schemas.microsoft.com/office/powerpoint/2010/main" val="33218804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10" name="TextBox 9"/>
          <p:cNvSpPr txBox="1"/>
          <p:nvPr/>
        </p:nvSpPr>
        <p:spPr>
          <a:xfrm>
            <a:off x="2414243" y="5967192"/>
            <a:ext cx="5226959" cy="338554"/>
          </a:xfrm>
          <a:prstGeom prst="rect">
            <a:avLst/>
          </a:prstGeom>
          <a:noFill/>
        </p:spPr>
        <p:txBody>
          <a:bodyPr wrap="square" rtlCol="0">
            <a:spAutoFit/>
          </a:bodyPr>
          <a:lstStyle/>
          <a:p>
            <a:r>
              <a:rPr lang="en-NZ" sz="1600" dirty="0">
                <a:solidFill>
                  <a:schemeClr val="bg1">
                    <a:lumMod val="50000"/>
                  </a:schemeClr>
                </a:solidFill>
              </a:rPr>
              <a:t>Reference: Earthquake Protection Systems, Inc.</a:t>
            </a:r>
            <a:endParaRPr lang="en-US" sz="1600" dirty="0">
              <a:solidFill>
                <a:schemeClr val="bg1">
                  <a:lumMod val="50000"/>
                </a:schemeClr>
              </a:solidFill>
            </a:endParaRPr>
          </a:p>
        </p:txBody>
      </p:sp>
      <p:pic>
        <p:nvPicPr>
          <p:cNvPr id="9" name="Picture 8" descr="Offshore oil drilling platform situated on a seismic isolation system."/>
          <p:cNvPicPr>
            <a:picLocks noChangeAspect="1"/>
          </p:cNvPicPr>
          <p:nvPr/>
        </p:nvPicPr>
        <p:blipFill>
          <a:blip r:embed="rId3" cstate="print"/>
          <a:stretch>
            <a:fillRect/>
          </a:stretch>
        </p:blipFill>
        <p:spPr>
          <a:xfrm>
            <a:off x="2414244" y="2817218"/>
            <a:ext cx="4138108" cy="3085107"/>
          </a:xfrm>
          <a:prstGeom prst="rect">
            <a:avLst/>
          </a:prstGeom>
        </p:spPr>
      </p:pic>
      <p:sp>
        <p:nvSpPr>
          <p:cNvPr id="3" name="Content Placeholder 2"/>
          <p:cNvSpPr>
            <a:spLocks noGrp="1"/>
          </p:cNvSpPr>
          <p:nvPr>
            <p:ph idx="1"/>
          </p:nvPr>
        </p:nvSpPr>
        <p:spPr>
          <a:xfrm>
            <a:off x="661988" y="1604963"/>
            <a:ext cx="7772400" cy="1212255"/>
          </a:xfrm>
        </p:spPr>
        <p:txBody>
          <a:bodyPr/>
          <a:lstStyle/>
          <a:p>
            <a:r>
              <a:rPr lang="en-NZ" sz="2400" u="sng" dirty="0">
                <a:solidFill>
                  <a:schemeClr val="accent6">
                    <a:lumMod val="75000"/>
                  </a:schemeClr>
                </a:solidFill>
              </a:rPr>
              <a:t>Business facilities</a:t>
            </a:r>
            <a:r>
              <a:rPr lang="en-NZ" sz="2400" dirty="0">
                <a:solidFill>
                  <a:schemeClr val="accent6">
                    <a:lumMod val="75000"/>
                  </a:schemeClr>
                </a:solidFill>
              </a:rPr>
              <a:t> </a:t>
            </a:r>
            <a:r>
              <a:rPr lang="en-NZ" sz="2400" dirty="0"/>
              <a:t>such as data centers and factories</a:t>
            </a:r>
            <a:r>
              <a:rPr lang="en-NZ" sz="2400" dirty="0">
                <a:solidFill>
                  <a:schemeClr val="accent6">
                    <a:lumMod val="75000"/>
                  </a:schemeClr>
                </a:solidFill>
              </a:rPr>
              <a:t> </a:t>
            </a:r>
            <a:r>
              <a:rPr lang="en-NZ" sz="2400" dirty="0"/>
              <a:t>that have high-value or hazardous contents and/or require continued functionality</a:t>
            </a:r>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Where</a:t>
            </a:r>
            <a:r>
              <a:rPr lang="en-NZ" sz="3200" dirty="0">
                <a:solidFill>
                  <a:srgbClr val="FF0000"/>
                </a:solidFill>
              </a:rPr>
              <a:t> </a:t>
            </a:r>
            <a:r>
              <a:rPr lang="en-NZ" sz="3200" dirty="0">
                <a:solidFill>
                  <a:schemeClr val="accent6">
                    <a:lumMod val="75000"/>
                  </a:schemeClr>
                </a:solidFill>
              </a:rPr>
              <a:t>to isolate</a:t>
            </a:r>
            <a:r>
              <a:rPr lang="en-NZ" sz="3200" dirty="0"/>
              <a:t>?</a:t>
            </a:r>
          </a:p>
        </p:txBody>
      </p:sp>
    </p:spTree>
    <p:extLst>
      <p:ext uri="{BB962C8B-B14F-4D97-AF65-F5344CB8AC3E}">
        <p14:creationId xmlns:p14="http://schemas.microsoft.com/office/powerpoint/2010/main" val="37163411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661988" y="1412875"/>
            <a:ext cx="7772400" cy="4489451"/>
          </a:xfrm>
        </p:spPr>
        <p:txBody>
          <a:bodyPr/>
          <a:lstStyle/>
          <a:p>
            <a:pPr marL="0" indent="0">
              <a:buNone/>
            </a:pPr>
            <a:r>
              <a:rPr lang="en-NZ" sz="2400" dirty="0"/>
              <a:t>Almost any building can be isolated, however there are several factors where it is </a:t>
            </a:r>
            <a:r>
              <a:rPr lang="en-NZ" sz="2400" u="sng" dirty="0">
                <a:solidFill>
                  <a:srgbClr val="009900"/>
                </a:solidFill>
              </a:rPr>
              <a:t>more</a:t>
            </a:r>
            <a:r>
              <a:rPr lang="en-NZ" sz="2400" dirty="0"/>
              <a:t> or </a:t>
            </a:r>
            <a:r>
              <a:rPr lang="en-NZ" sz="2400" u="sng" dirty="0">
                <a:solidFill>
                  <a:srgbClr val="FF0000"/>
                </a:solidFill>
              </a:rPr>
              <a:t>less</a:t>
            </a:r>
            <a:r>
              <a:rPr lang="en-NZ" sz="2400" dirty="0"/>
              <a:t> effective:</a:t>
            </a:r>
          </a:p>
          <a:p>
            <a:pPr marL="0" indent="0">
              <a:buNone/>
            </a:pPr>
            <a:endParaRPr lang="en-NZ" sz="1600" dirty="0"/>
          </a:p>
          <a:p>
            <a:pPr marL="514350" indent="-514350">
              <a:buFont typeface="+mj-lt"/>
              <a:buAutoNum type="arabicPeriod"/>
            </a:pPr>
            <a:r>
              <a:rPr lang="en-NZ" u="sng" dirty="0">
                <a:solidFill>
                  <a:schemeClr val="accent6">
                    <a:lumMod val="75000"/>
                  </a:schemeClr>
                </a:solidFill>
              </a:rPr>
              <a:t>Buildings characteristics</a:t>
            </a:r>
          </a:p>
          <a:p>
            <a:pPr>
              <a:buFont typeface="Wingdings" panose="05000000000000000000" pitchFamily="2" charset="2"/>
              <a:buChar char="ü"/>
            </a:pPr>
            <a:r>
              <a:rPr lang="en-NZ" sz="2400" dirty="0">
                <a:solidFill>
                  <a:srgbClr val="009900"/>
                </a:solidFill>
              </a:rPr>
              <a:t>Short-period structures (say T</a:t>
            </a:r>
            <a:r>
              <a:rPr lang="en-NZ" sz="2400" baseline="-25000" dirty="0">
                <a:solidFill>
                  <a:srgbClr val="009900"/>
                </a:solidFill>
              </a:rPr>
              <a:t>1</a:t>
            </a:r>
            <a:r>
              <a:rPr lang="en-NZ" sz="2400" dirty="0">
                <a:solidFill>
                  <a:srgbClr val="009900"/>
                </a:solidFill>
              </a:rPr>
              <a:t>&lt;1.0 sec)</a:t>
            </a:r>
          </a:p>
          <a:p>
            <a:pPr>
              <a:buFont typeface="Wingdings" panose="05000000000000000000" pitchFamily="2" charset="2"/>
              <a:buChar char="ü"/>
            </a:pPr>
            <a:r>
              <a:rPr lang="en-NZ" sz="2400" dirty="0">
                <a:solidFill>
                  <a:srgbClr val="009900"/>
                </a:solidFill>
              </a:rPr>
              <a:t>Heavy buildings</a:t>
            </a:r>
          </a:p>
          <a:p>
            <a:pPr>
              <a:buFont typeface="Arial" panose="020B0604020202020204" pitchFamily="34" charset="0"/>
              <a:buChar char="?"/>
            </a:pPr>
            <a:r>
              <a:rPr lang="en-NZ" sz="2400" dirty="0">
                <a:solidFill>
                  <a:srgbClr val="FF0000"/>
                </a:solidFill>
              </a:rPr>
              <a:t>Overly flexible or tall structures</a:t>
            </a:r>
          </a:p>
          <a:p>
            <a:pPr>
              <a:buFont typeface="Arial" panose="020B0604020202020204" pitchFamily="34" charset="0"/>
              <a:buChar char="?"/>
            </a:pPr>
            <a:r>
              <a:rPr lang="en-NZ" sz="2400" dirty="0">
                <a:solidFill>
                  <a:srgbClr val="FF0000"/>
                </a:solidFill>
              </a:rPr>
              <a:t>Slender buildings and Seismic Force Resisting Systems (SFRS) configurations that give large uplift forces</a:t>
            </a:r>
          </a:p>
          <a:p>
            <a:pPr marL="971550" lvl="1" indent="-514350">
              <a:buFont typeface="+mj-lt"/>
              <a:buAutoNum type="arabicPeriod"/>
            </a:pPr>
            <a:endParaRPr lang="en-NZ" dirty="0"/>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Where</a:t>
            </a:r>
            <a:r>
              <a:rPr lang="en-NZ" sz="3200" dirty="0">
                <a:solidFill>
                  <a:srgbClr val="FF0000"/>
                </a:solidFill>
              </a:rPr>
              <a:t> </a:t>
            </a:r>
            <a:r>
              <a:rPr lang="en-NZ" sz="3200" dirty="0">
                <a:solidFill>
                  <a:schemeClr val="accent6">
                    <a:lumMod val="75000"/>
                  </a:schemeClr>
                </a:solidFill>
              </a:rPr>
              <a:t>to isolate</a:t>
            </a:r>
            <a:r>
              <a:rPr lang="en-NZ" sz="3200" dirty="0"/>
              <a:t>?</a:t>
            </a:r>
          </a:p>
        </p:txBody>
      </p:sp>
    </p:spTree>
    <p:extLst>
      <p:ext uri="{BB962C8B-B14F-4D97-AF65-F5344CB8AC3E}">
        <p14:creationId xmlns:p14="http://schemas.microsoft.com/office/powerpoint/2010/main" val="31221017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661988" y="1412875"/>
            <a:ext cx="7772400" cy="4489451"/>
          </a:xfrm>
        </p:spPr>
        <p:txBody>
          <a:bodyPr/>
          <a:lstStyle/>
          <a:p>
            <a:pPr marL="0" indent="0">
              <a:buNone/>
            </a:pPr>
            <a:r>
              <a:rPr lang="en-NZ" dirty="0">
                <a:solidFill>
                  <a:schemeClr val="accent6">
                    <a:lumMod val="75000"/>
                  </a:schemeClr>
                </a:solidFill>
              </a:rPr>
              <a:t>2.   </a:t>
            </a:r>
            <a:r>
              <a:rPr lang="en-NZ" u="sng" dirty="0">
                <a:solidFill>
                  <a:schemeClr val="accent6">
                    <a:lumMod val="75000"/>
                  </a:schemeClr>
                </a:solidFill>
              </a:rPr>
              <a:t>Site conditions</a:t>
            </a:r>
          </a:p>
          <a:p>
            <a:pPr>
              <a:buFont typeface="Wingdings" panose="05000000000000000000" pitchFamily="2" charset="2"/>
              <a:buChar char="ü"/>
            </a:pPr>
            <a:r>
              <a:rPr lang="en-NZ" sz="2400" dirty="0">
                <a:solidFill>
                  <a:srgbClr val="009900"/>
                </a:solidFill>
              </a:rPr>
              <a:t>Stiff soils </a:t>
            </a:r>
          </a:p>
          <a:p>
            <a:pPr>
              <a:buFont typeface="Arial" panose="020B0604020202020204" pitchFamily="34" charset="0"/>
              <a:buChar char="?"/>
            </a:pPr>
            <a:r>
              <a:rPr lang="en-NZ" sz="2400" dirty="0">
                <a:solidFill>
                  <a:srgbClr val="FF0000"/>
                </a:solidFill>
              </a:rPr>
              <a:t>Sites susceptible to basin amplification</a:t>
            </a:r>
          </a:p>
          <a:p>
            <a:pPr>
              <a:buFont typeface="Arial" panose="020B0604020202020204" pitchFamily="34" charset="0"/>
              <a:buChar char="?"/>
            </a:pPr>
            <a:r>
              <a:rPr lang="en-NZ" sz="2400" dirty="0">
                <a:solidFill>
                  <a:srgbClr val="FF0000"/>
                </a:solidFill>
              </a:rPr>
              <a:t>Sloping sites that requires a stepped isolation plane</a:t>
            </a:r>
          </a:p>
          <a:p>
            <a:endParaRPr lang="en-NZ" sz="2400" dirty="0">
              <a:solidFill>
                <a:srgbClr val="FF0000"/>
              </a:solidFill>
            </a:endParaRPr>
          </a:p>
          <a:p>
            <a:pPr marL="0" indent="0">
              <a:buNone/>
            </a:pPr>
            <a:r>
              <a:rPr lang="en-NZ" dirty="0">
                <a:solidFill>
                  <a:schemeClr val="accent6">
                    <a:lumMod val="75000"/>
                  </a:schemeClr>
                </a:solidFill>
              </a:rPr>
              <a:t>3.   </a:t>
            </a:r>
            <a:r>
              <a:rPr lang="en-NZ" u="sng" dirty="0">
                <a:solidFill>
                  <a:schemeClr val="accent6">
                    <a:lumMod val="75000"/>
                  </a:schemeClr>
                </a:solidFill>
              </a:rPr>
              <a:t>Space and installation</a:t>
            </a:r>
          </a:p>
          <a:p>
            <a:pPr>
              <a:buFont typeface="Wingdings" panose="05000000000000000000" pitchFamily="2" charset="2"/>
              <a:buChar char="ü"/>
            </a:pPr>
            <a:r>
              <a:rPr lang="en-NZ" sz="2400" dirty="0">
                <a:solidFill>
                  <a:srgbClr val="009900"/>
                </a:solidFill>
              </a:rPr>
              <a:t>Isolation plane is above grade level</a:t>
            </a:r>
          </a:p>
          <a:p>
            <a:pPr>
              <a:buFont typeface="Arial" panose="020B0604020202020204" pitchFamily="34" charset="0"/>
              <a:buChar char="?"/>
            </a:pPr>
            <a:r>
              <a:rPr lang="en-NZ" sz="2400" dirty="0">
                <a:solidFill>
                  <a:srgbClr val="FF0000"/>
                </a:solidFill>
              </a:rPr>
              <a:t>Close adjacent buildings (moat clearance)</a:t>
            </a:r>
          </a:p>
          <a:p>
            <a:endParaRPr lang="en-NZ" sz="2400" dirty="0">
              <a:solidFill>
                <a:srgbClr val="FF0000"/>
              </a:solidFill>
            </a:endParaRPr>
          </a:p>
          <a:p>
            <a:pPr marL="971550" lvl="1" indent="-514350">
              <a:buFont typeface="+mj-lt"/>
              <a:buAutoNum type="arabicPeriod"/>
            </a:pPr>
            <a:endParaRPr lang="en-NZ" dirty="0"/>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Where</a:t>
            </a:r>
            <a:r>
              <a:rPr lang="en-NZ" sz="3200" dirty="0">
                <a:solidFill>
                  <a:srgbClr val="FF0000"/>
                </a:solidFill>
              </a:rPr>
              <a:t> </a:t>
            </a:r>
            <a:r>
              <a:rPr lang="en-NZ" sz="3200" dirty="0">
                <a:solidFill>
                  <a:schemeClr val="accent6">
                    <a:lumMod val="75000"/>
                  </a:schemeClr>
                </a:solidFill>
              </a:rPr>
              <a:t>to isolate</a:t>
            </a:r>
            <a:r>
              <a:rPr lang="en-NZ" sz="3200" dirty="0"/>
              <a:t>?</a:t>
            </a:r>
          </a:p>
        </p:txBody>
      </p:sp>
    </p:spTree>
    <p:extLst>
      <p:ext uri="{BB962C8B-B14F-4D97-AF65-F5344CB8AC3E}">
        <p14:creationId xmlns:p14="http://schemas.microsoft.com/office/powerpoint/2010/main" val="520464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661988" y="1412875"/>
            <a:ext cx="7772400" cy="4489451"/>
          </a:xfrm>
        </p:spPr>
        <p:txBody>
          <a:bodyPr/>
          <a:lstStyle/>
          <a:p>
            <a:pPr marL="0" indent="0">
              <a:buNone/>
            </a:pPr>
            <a:r>
              <a:rPr lang="en-NZ" dirty="0">
                <a:solidFill>
                  <a:schemeClr val="accent6">
                    <a:lumMod val="75000"/>
                  </a:schemeClr>
                </a:solidFill>
              </a:rPr>
              <a:t>4.   </a:t>
            </a:r>
            <a:r>
              <a:rPr lang="en-NZ" u="sng" dirty="0">
                <a:solidFill>
                  <a:schemeClr val="accent6">
                    <a:lumMod val="75000"/>
                  </a:schemeClr>
                </a:solidFill>
              </a:rPr>
              <a:t>People</a:t>
            </a:r>
          </a:p>
          <a:p>
            <a:pPr>
              <a:buFont typeface="Wingdings" panose="05000000000000000000" pitchFamily="2" charset="2"/>
              <a:buChar char="ü"/>
            </a:pPr>
            <a:r>
              <a:rPr lang="en-NZ" sz="2400" dirty="0">
                <a:solidFill>
                  <a:srgbClr val="009900"/>
                </a:solidFill>
              </a:rPr>
              <a:t>Long-term building owners</a:t>
            </a:r>
          </a:p>
          <a:p>
            <a:pPr>
              <a:buFont typeface="Wingdings" panose="05000000000000000000" pitchFamily="2" charset="2"/>
              <a:buChar char="ü"/>
            </a:pPr>
            <a:r>
              <a:rPr lang="en-NZ" sz="2400" dirty="0">
                <a:solidFill>
                  <a:srgbClr val="009900"/>
                </a:solidFill>
              </a:rPr>
              <a:t>Businesses with valuable contents, critical functions</a:t>
            </a:r>
          </a:p>
          <a:p>
            <a:pPr>
              <a:buFont typeface="Wingdings" panose="05000000000000000000" pitchFamily="2" charset="2"/>
              <a:buChar char="ü"/>
            </a:pPr>
            <a:r>
              <a:rPr lang="en-NZ" sz="2400" dirty="0">
                <a:solidFill>
                  <a:srgbClr val="009900"/>
                </a:solidFill>
              </a:rPr>
              <a:t>Appreciation and market demand for higher performance</a:t>
            </a:r>
          </a:p>
          <a:p>
            <a:pPr marL="0" indent="0">
              <a:buNone/>
            </a:pPr>
            <a:endParaRPr lang="en-NZ" sz="2400" dirty="0">
              <a:solidFill>
                <a:srgbClr val="FF0000"/>
              </a:solidFill>
            </a:endParaRPr>
          </a:p>
          <a:p>
            <a:pPr marL="971550" lvl="1" indent="-514350">
              <a:buFont typeface="+mj-lt"/>
              <a:buAutoNum type="arabicPeriod"/>
            </a:pPr>
            <a:endParaRPr lang="en-NZ" dirty="0"/>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Where</a:t>
            </a:r>
            <a:r>
              <a:rPr lang="en-NZ" sz="3200" dirty="0">
                <a:solidFill>
                  <a:srgbClr val="FF0000"/>
                </a:solidFill>
              </a:rPr>
              <a:t> </a:t>
            </a:r>
            <a:r>
              <a:rPr lang="en-NZ" sz="3200" dirty="0">
                <a:solidFill>
                  <a:schemeClr val="accent6">
                    <a:lumMod val="75000"/>
                  </a:schemeClr>
                </a:solidFill>
              </a:rPr>
              <a:t>to isolate</a:t>
            </a:r>
            <a:r>
              <a:rPr lang="en-NZ" sz="3200" dirty="0"/>
              <a:t>?</a:t>
            </a:r>
          </a:p>
        </p:txBody>
      </p:sp>
    </p:spTree>
    <p:extLst>
      <p:ext uri="{BB962C8B-B14F-4D97-AF65-F5344CB8AC3E}">
        <p14:creationId xmlns:p14="http://schemas.microsoft.com/office/powerpoint/2010/main" val="31069538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grpSp>
        <p:nvGrpSpPr>
          <p:cNvPr id="7" name="Group 6" title="Front view of the de Young museum in San Francisco"/>
          <p:cNvGrpSpPr/>
          <p:nvPr/>
        </p:nvGrpSpPr>
        <p:grpSpPr>
          <a:xfrm>
            <a:off x="1391345" y="2461150"/>
            <a:ext cx="6424040" cy="3713004"/>
            <a:chOff x="576263" y="1554480"/>
            <a:chExt cx="7975601" cy="4589562"/>
          </a:xfrm>
        </p:grpSpPr>
        <p:pic>
          <p:nvPicPr>
            <p:cNvPr id="8" name="Picture 4" descr="New_de_Young_frontCorne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5210" b="578"/>
            <a:stretch/>
          </p:blipFill>
          <p:spPr bwMode="auto">
            <a:xfrm>
              <a:off x="576263" y="1554480"/>
              <a:ext cx="79644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5"/>
            <p:cNvSpPr>
              <a:spLocks noChangeArrowheads="1"/>
            </p:cNvSpPr>
            <p:nvPr/>
          </p:nvSpPr>
          <p:spPr bwMode="auto">
            <a:xfrm>
              <a:off x="5698199" y="5805488"/>
              <a:ext cx="28536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1600" b="1" i="1" dirty="0">
                  <a:solidFill>
                    <a:srgbClr val="000000"/>
                  </a:solidFill>
                  <a:latin typeface="Times New Roman" pitchFamily="18" charset="0"/>
                </a:rPr>
                <a:t>©  2004 Rutherford &amp; Chekene</a:t>
              </a:r>
            </a:p>
          </p:txBody>
        </p:sp>
      </p:grpSp>
      <p:sp>
        <p:nvSpPr>
          <p:cNvPr id="3" name="Content Placeholder 2"/>
          <p:cNvSpPr>
            <a:spLocks noGrp="1"/>
          </p:cNvSpPr>
          <p:nvPr>
            <p:ph idx="1"/>
          </p:nvPr>
        </p:nvSpPr>
        <p:spPr>
          <a:xfrm>
            <a:off x="661988" y="1412875"/>
            <a:ext cx="7910512" cy="4439285"/>
          </a:xfrm>
        </p:spPr>
        <p:txBody>
          <a:bodyPr/>
          <a:lstStyle/>
          <a:p>
            <a:pPr marL="0" indent="0">
              <a:buNone/>
            </a:pPr>
            <a:r>
              <a:rPr lang="en-NZ" dirty="0"/>
              <a:t>First we will show an example of how it was applied to the </a:t>
            </a:r>
            <a:r>
              <a:rPr lang="en-NZ" u="sng" dirty="0">
                <a:solidFill>
                  <a:schemeClr val="accent6">
                    <a:lumMod val="75000"/>
                  </a:schemeClr>
                </a:solidFill>
              </a:rPr>
              <a:t>new de Young Museum, CA</a:t>
            </a:r>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rgbClr val="FF0000"/>
                </a:solidFill>
              </a:rPr>
              <a:t>How</a:t>
            </a:r>
            <a:r>
              <a:rPr lang="en-NZ" sz="3200" dirty="0">
                <a:solidFill>
                  <a:schemeClr val="accent6">
                    <a:lumMod val="75000"/>
                  </a:schemeClr>
                </a:solidFill>
              </a:rPr>
              <a:t> to isolate</a:t>
            </a:r>
            <a:r>
              <a:rPr lang="en-NZ" sz="3200" dirty="0"/>
              <a:t>?</a:t>
            </a:r>
          </a:p>
        </p:txBody>
      </p:sp>
    </p:spTree>
    <p:extLst>
      <p:ext uri="{BB962C8B-B14F-4D97-AF65-F5344CB8AC3E}">
        <p14:creationId xmlns:p14="http://schemas.microsoft.com/office/powerpoint/2010/main" val="2388708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10" name="Picture 10" descr="A museum exhibit of glass objects by the artist Dale Chihuly.&#10;"/>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937"/>
          <a:stretch/>
        </p:blipFill>
        <p:spPr bwMode="auto">
          <a:xfrm>
            <a:off x="1769806" y="2436656"/>
            <a:ext cx="5636079" cy="38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677606" y="1412875"/>
            <a:ext cx="7910512" cy="1023781"/>
          </a:xfrm>
        </p:spPr>
        <p:txBody>
          <a:bodyPr/>
          <a:lstStyle/>
          <a:p>
            <a:r>
              <a:rPr lang="en-US" dirty="0"/>
              <a:t>Delicate Glass Sculpture - </a:t>
            </a:r>
            <a:r>
              <a:rPr lang="en-US" i="1" dirty="0"/>
              <a:t>Nijima and Ikehana </a:t>
            </a:r>
            <a:r>
              <a:rPr lang="en-US" dirty="0"/>
              <a:t>Boats: “Chihuly at the de Young” (2008) </a:t>
            </a:r>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How to isolate</a:t>
            </a:r>
            <a:r>
              <a:rPr lang="en-NZ" sz="3200" dirty="0"/>
              <a:t>?</a:t>
            </a:r>
          </a:p>
        </p:txBody>
      </p:sp>
    </p:spTree>
    <p:extLst>
      <p:ext uri="{BB962C8B-B14F-4D97-AF65-F5344CB8AC3E}">
        <p14:creationId xmlns:p14="http://schemas.microsoft.com/office/powerpoint/2010/main" val="16444344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grpSp>
        <p:nvGrpSpPr>
          <p:cNvPr id="7" name="Group 6" descr="A photograph, taken during construction of the new de Young Museum, shows concrete foundations for individual isolators.  The isolator foundations are connected by concrete grade beams. &#10;"/>
          <p:cNvGrpSpPr/>
          <p:nvPr/>
        </p:nvGrpSpPr>
        <p:grpSpPr>
          <a:xfrm>
            <a:off x="357149" y="1942465"/>
            <a:ext cx="8520189" cy="4030713"/>
            <a:chOff x="200025" y="1828800"/>
            <a:chExt cx="8848725" cy="3240088"/>
          </a:xfrm>
        </p:grpSpPr>
        <p:pic>
          <p:nvPicPr>
            <p:cNvPr id="8" name="Picture 3" descr="gradebeamstitched03120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0025" y="1828800"/>
              <a:ext cx="8848725" cy="324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5"/>
            <p:cNvSpPr>
              <a:spLocks noChangeArrowheads="1"/>
            </p:cNvSpPr>
            <p:nvPr/>
          </p:nvSpPr>
          <p:spPr bwMode="auto">
            <a:xfrm>
              <a:off x="6166512" y="4724400"/>
              <a:ext cx="28536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1600" b="1" i="1" dirty="0">
                  <a:solidFill>
                    <a:srgbClr val="000000"/>
                  </a:solidFill>
                  <a:latin typeface="Times New Roman" pitchFamily="18" charset="0"/>
                </a:rPr>
                <a:t>©  2004 Rutherford &amp; Chekene</a:t>
              </a:r>
            </a:p>
          </p:txBody>
        </p:sp>
      </p:grpSp>
      <p:sp>
        <p:nvSpPr>
          <p:cNvPr id="3" name="Content Placeholder 2"/>
          <p:cNvSpPr>
            <a:spLocks noGrp="1"/>
          </p:cNvSpPr>
          <p:nvPr>
            <p:ph idx="1"/>
          </p:nvPr>
        </p:nvSpPr>
        <p:spPr>
          <a:xfrm>
            <a:off x="661988" y="1412876"/>
            <a:ext cx="7910512" cy="529590"/>
          </a:xfrm>
        </p:spPr>
        <p:txBody>
          <a:bodyPr/>
          <a:lstStyle/>
          <a:p>
            <a:r>
              <a:rPr lang="en-US" dirty="0"/>
              <a:t>Grade beams and crane installation </a:t>
            </a:r>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How</a:t>
            </a:r>
            <a:r>
              <a:rPr lang="en-NZ" sz="3200" dirty="0">
                <a:solidFill>
                  <a:srgbClr val="FF0000"/>
                </a:solidFill>
              </a:rPr>
              <a:t> </a:t>
            </a:r>
            <a:r>
              <a:rPr lang="en-NZ" sz="3200" dirty="0">
                <a:solidFill>
                  <a:schemeClr val="accent6">
                    <a:lumMod val="75000"/>
                  </a:schemeClr>
                </a:solidFill>
              </a:rPr>
              <a:t>to isolate</a:t>
            </a:r>
            <a:r>
              <a:rPr lang="en-NZ" sz="3200" dirty="0"/>
              <a:t>?</a:t>
            </a:r>
          </a:p>
        </p:txBody>
      </p:sp>
    </p:spTree>
    <p:extLst>
      <p:ext uri="{BB962C8B-B14F-4D97-AF65-F5344CB8AC3E}">
        <p14:creationId xmlns:p14="http://schemas.microsoft.com/office/powerpoint/2010/main" val="19666637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0" name="TextBox 29"/>
          <p:cNvSpPr txBox="1"/>
          <p:nvPr/>
        </p:nvSpPr>
        <p:spPr>
          <a:xfrm>
            <a:off x="588364" y="5574891"/>
            <a:ext cx="3048000" cy="707886"/>
          </a:xfrm>
          <a:prstGeom prst="rect">
            <a:avLst/>
          </a:prstGeom>
          <a:noFill/>
        </p:spPr>
        <p:txBody>
          <a:bodyPr wrap="square" rtlCol="0">
            <a:spAutoFit/>
          </a:bodyPr>
          <a:lstStyle/>
          <a:p>
            <a:r>
              <a:rPr lang="en-US" sz="2000" dirty="0"/>
              <a:t>Steel erection – 1</a:t>
            </a:r>
            <a:r>
              <a:rPr lang="en-US" sz="2000" baseline="30000" dirty="0"/>
              <a:t>st</a:t>
            </a:r>
            <a:r>
              <a:rPr lang="en-US" sz="2000" dirty="0"/>
              <a:t>-floor above isolation bearings</a:t>
            </a:r>
          </a:p>
        </p:txBody>
      </p:sp>
      <p:grpSp>
        <p:nvGrpSpPr>
          <p:cNvPr id="20" name="Group 19" descr="Photo taken during construction of the new de Young Museum shows isolators (e.g., flat sliding bearing at an interior location and a high damping rubber bearing at a perimeter location) and 1st-floor steel framing.&#10;"/>
          <p:cNvGrpSpPr/>
          <p:nvPr/>
        </p:nvGrpSpPr>
        <p:grpSpPr>
          <a:xfrm>
            <a:off x="283564" y="1612490"/>
            <a:ext cx="8763000" cy="4648200"/>
            <a:chOff x="33867" y="1524000"/>
            <a:chExt cx="8763000" cy="4648200"/>
          </a:xfrm>
        </p:grpSpPr>
        <p:grpSp>
          <p:nvGrpSpPr>
            <p:cNvPr id="21" name="Group 7"/>
            <p:cNvGrpSpPr>
              <a:grpSpLocks/>
            </p:cNvGrpSpPr>
            <p:nvPr/>
          </p:nvGrpSpPr>
          <p:grpSpPr bwMode="auto">
            <a:xfrm>
              <a:off x="33867" y="1524000"/>
              <a:ext cx="8763000" cy="4648200"/>
              <a:chOff x="0" y="972"/>
              <a:chExt cx="5520" cy="2928"/>
            </a:xfrm>
          </p:grpSpPr>
          <p:pic>
            <p:nvPicPr>
              <p:cNvPr id="27" name="Picture 2" descr="P325005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72"/>
                <a:ext cx="3320" cy="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3" descr="P325006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12" y="1344"/>
                <a:ext cx="3408" cy="2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Rectangle 6"/>
              <p:cNvSpPr>
                <a:spLocks noChangeArrowheads="1"/>
              </p:cNvSpPr>
              <p:nvPr/>
            </p:nvSpPr>
            <p:spPr bwMode="auto">
              <a:xfrm>
                <a:off x="3679" y="3657"/>
                <a:ext cx="17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1600" b="1" i="1" dirty="0">
                    <a:solidFill>
                      <a:srgbClr val="000000"/>
                    </a:solidFill>
                    <a:latin typeface="Times New Roman" pitchFamily="18" charset="0"/>
                  </a:rPr>
                  <a:t>©  2004 Rutherford &amp; Chekene</a:t>
                </a:r>
              </a:p>
            </p:txBody>
          </p:sp>
        </p:grpSp>
        <p:grpSp>
          <p:nvGrpSpPr>
            <p:cNvPr id="22" name="Group 15"/>
            <p:cNvGrpSpPr>
              <a:grpSpLocks/>
            </p:cNvGrpSpPr>
            <p:nvPr/>
          </p:nvGrpSpPr>
          <p:grpSpPr bwMode="auto">
            <a:xfrm>
              <a:off x="2735264" y="4833939"/>
              <a:ext cx="2773363" cy="400050"/>
              <a:chOff x="1723" y="3045"/>
              <a:chExt cx="1747" cy="252"/>
            </a:xfrm>
          </p:grpSpPr>
          <p:sp>
            <p:nvSpPr>
              <p:cNvPr id="25" name="Text Box 8"/>
              <p:cNvSpPr txBox="1">
                <a:spLocks noChangeArrowheads="1"/>
              </p:cNvSpPr>
              <p:nvPr/>
            </p:nvSpPr>
            <p:spPr bwMode="auto">
              <a:xfrm>
                <a:off x="1723" y="3045"/>
                <a:ext cx="1225" cy="252"/>
              </a:xfrm>
              <a:prstGeom prst="rect">
                <a:avLst/>
              </a:prstGeom>
              <a:solidFill>
                <a:schemeClr val="bg1"/>
              </a:solidFill>
              <a:ln w="19050">
                <a:solidFill>
                  <a:srgbClr val="000000"/>
                </a:solidFill>
                <a:miter lim="800000"/>
                <a:headEnd/>
                <a:tailEnd/>
              </a:ln>
            </p:spPr>
            <p:txBody>
              <a:bodyPr>
                <a:spAutoFit/>
              </a:bodyPr>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pPr algn="ctr">
                  <a:spcBef>
                    <a:spcPct val="50000"/>
                  </a:spcBef>
                </a:pPr>
                <a:r>
                  <a:rPr lang="en-US" sz="2000" dirty="0">
                    <a:solidFill>
                      <a:srgbClr val="000000"/>
                    </a:solidFill>
                  </a:rPr>
                  <a:t>Sliding Bearing</a:t>
                </a:r>
              </a:p>
            </p:txBody>
          </p:sp>
          <p:sp>
            <p:nvSpPr>
              <p:cNvPr id="26" name="Freeform 25"/>
              <p:cNvSpPr>
                <a:spLocks/>
              </p:cNvSpPr>
              <p:nvPr/>
            </p:nvSpPr>
            <p:spPr bwMode="auto">
              <a:xfrm>
                <a:off x="2946" y="3067"/>
                <a:ext cx="524" cy="98"/>
              </a:xfrm>
              <a:custGeom>
                <a:avLst/>
                <a:gdLst>
                  <a:gd name="T0" fmla="*/ 0 w 546"/>
                  <a:gd name="T1" fmla="*/ 75 h 75"/>
                  <a:gd name="T2" fmla="*/ 206 w 546"/>
                  <a:gd name="T3" fmla="*/ 68 h 75"/>
                  <a:gd name="T4" fmla="*/ 410 w 546"/>
                  <a:gd name="T5" fmla="*/ 45 h 75"/>
                  <a:gd name="T6" fmla="*/ 546 w 546"/>
                  <a:gd name="T7" fmla="*/ 0 h 75"/>
                  <a:gd name="T8" fmla="*/ 0 60000 65536"/>
                  <a:gd name="T9" fmla="*/ 0 60000 65536"/>
                  <a:gd name="T10" fmla="*/ 0 60000 65536"/>
                  <a:gd name="T11" fmla="*/ 0 60000 65536"/>
                  <a:gd name="T12" fmla="*/ 0 w 546"/>
                  <a:gd name="T13" fmla="*/ 0 h 75"/>
                  <a:gd name="T14" fmla="*/ 546 w 546"/>
                  <a:gd name="T15" fmla="*/ 75 h 75"/>
                </a:gdLst>
                <a:ahLst/>
                <a:cxnLst>
                  <a:cxn ang="T8">
                    <a:pos x="T0" y="T1"/>
                  </a:cxn>
                  <a:cxn ang="T9">
                    <a:pos x="T2" y="T3"/>
                  </a:cxn>
                  <a:cxn ang="T10">
                    <a:pos x="T4" y="T5"/>
                  </a:cxn>
                  <a:cxn ang="T11">
                    <a:pos x="T6" y="T7"/>
                  </a:cxn>
                </a:cxnLst>
                <a:rect l="T12" t="T13" r="T14" b="T15"/>
                <a:pathLst>
                  <a:path w="546" h="75">
                    <a:moveTo>
                      <a:pt x="0" y="75"/>
                    </a:moveTo>
                    <a:cubicBezTo>
                      <a:pt x="34" y="74"/>
                      <a:pt x="138" y="73"/>
                      <a:pt x="206" y="68"/>
                    </a:cubicBezTo>
                    <a:cubicBezTo>
                      <a:pt x="274" y="63"/>
                      <a:pt x="353" y="56"/>
                      <a:pt x="410" y="45"/>
                    </a:cubicBezTo>
                    <a:cubicBezTo>
                      <a:pt x="467" y="34"/>
                      <a:pt x="506" y="17"/>
                      <a:pt x="546" y="0"/>
                    </a:cubicBezTo>
                  </a:path>
                </a:pathLst>
              </a:custGeom>
              <a:noFill/>
              <a:ln w="31750">
                <a:solidFill>
                  <a:srgbClr val="000000"/>
                </a:solidFill>
                <a:round/>
                <a:headEnd/>
                <a:tailEnd type="stealth" w="med" len="lg"/>
              </a:ln>
              <a:extLst>
                <a:ext uri="{909E8E84-426E-40DD-AFC4-6F175D3DCCD1}">
                  <a14:hiddenFill xmlns:a14="http://schemas.microsoft.com/office/drawing/2010/main">
                    <a:solidFill>
                      <a:srgbClr val="FFFFFF"/>
                    </a:solidFill>
                  </a14:hiddenFill>
                </a:ext>
              </a:extLst>
            </p:spPr>
            <p:txBody>
              <a:bodyPr/>
              <a:lstStyle/>
              <a:p>
                <a:endParaRPr lang="en-US" dirty="0"/>
              </a:p>
            </p:txBody>
          </p:sp>
        </p:grpSp>
        <p:sp>
          <p:nvSpPr>
            <p:cNvPr id="23" name="Freeform 13"/>
            <p:cNvSpPr>
              <a:spLocks/>
            </p:cNvSpPr>
            <p:nvPr/>
          </p:nvSpPr>
          <p:spPr bwMode="auto">
            <a:xfrm>
              <a:off x="7272338" y="5157788"/>
              <a:ext cx="576262" cy="227013"/>
            </a:xfrm>
            <a:custGeom>
              <a:avLst/>
              <a:gdLst>
                <a:gd name="T0" fmla="*/ 0 w 546"/>
                <a:gd name="T1" fmla="*/ 75 h 75"/>
                <a:gd name="T2" fmla="*/ 206 w 546"/>
                <a:gd name="T3" fmla="*/ 68 h 75"/>
                <a:gd name="T4" fmla="*/ 410 w 546"/>
                <a:gd name="T5" fmla="*/ 45 h 75"/>
                <a:gd name="T6" fmla="*/ 546 w 546"/>
                <a:gd name="T7" fmla="*/ 0 h 75"/>
                <a:gd name="T8" fmla="*/ 0 60000 65536"/>
                <a:gd name="T9" fmla="*/ 0 60000 65536"/>
                <a:gd name="T10" fmla="*/ 0 60000 65536"/>
                <a:gd name="T11" fmla="*/ 0 60000 65536"/>
                <a:gd name="T12" fmla="*/ 0 w 546"/>
                <a:gd name="T13" fmla="*/ 0 h 75"/>
                <a:gd name="T14" fmla="*/ 546 w 546"/>
                <a:gd name="T15" fmla="*/ 75 h 75"/>
              </a:gdLst>
              <a:ahLst/>
              <a:cxnLst>
                <a:cxn ang="T8">
                  <a:pos x="T0" y="T1"/>
                </a:cxn>
                <a:cxn ang="T9">
                  <a:pos x="T2" y="T3"/>
                </a:cxn>
                <a:cxn ang="T10">
                  <a:pos x="T4" y="T5"/>
                </a:cxn>
                <a:cxn ang="T11">
                  <a:pos x="T6" y="T7"/>
                </a:cxn>
              </a:cxnLst>
              <a:rect l="T12" t="T13" r="T14" b="T15"/>
              <a:pathLst>
                <a:path w="546" h="75">
                  <a:moveTo>
                    <a:pt x="0" y="75"/>
                  </a:moveTo>
                  <a:cubicBezTo>
                    <a:pt x="34" y="74"/>
                    <a:pt x="138" y="73"/>
                    <a:pt x="206" y="68"/>
                  </a:cubicBezTo>
                  <a:cubicBezTo>
                    <a:pt x="274" y="63"/>
                    <a:pt x="353" y="56"/>
                    <a:pt x="410" y="45"/>
                  </a:cubicBezTo>
                  <a:cubicBezTo>
                    <a:pt x="467" y="34"/>
                    <a:pt x="506" y="17"/>
                    <a:pt x="546" y="0"/>
                  </a:cubicBezTo>
                </a:path>
              </a:pathLst>
            </a:custGeom>
            <a:noFill/>
            <a:ln w="31750">
              <a:solidFill>
                <a:srgbClr val="000000"/>
              </a:solidFill>
              <a:round/>
              <a:headEnd/>
              <a:tailEnd type="stealth" w="med" len="lg"/>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4" name="Text Box 9"/>
            <p:cNvSpPr txBox="1">
              <a:spLocks noChangeArrowheads="1"/>
            </p:cNvSpPr>
            <p:nvPr/>
          </p:nvSpPr>
          <p:spPr bwMode="auto">
            <a:xfrm>
              <a:off x="5256214" y="5192713"/>
              <a:ext cx="2014537" cy="400110"/>
            </a:xfrm>
            <a:prstGeom prst="rect">
              <a:avLst/>
            </a:prstGeom>
            <a:solidFill>
              <a:schemeClr val="bg1"/>
            </a:solidFill>
            <a:ln w="19050">
              <a:solidFill>
                <a:srgbClr val="000000"/>
              </a:solidFill>
              <a:miter lim="800000"/>
              <a:headEnd/>
              <a:tailEnd/>
            </a:ln>
          </p:spPr>
          <p:txBody>
            <a:bodyPr>
              <a:spAutoFit/>
            </a:bodyPr>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pPr algn="ctr">
                <a:spcBef>
                  <a:spcPct val="50000"/>
                </a:spcBef>
              </a:pPr>
              <a:r>
                <a:rPr lang="en-US" sz="2000" dirty="0">
                  <a:solidFill>
                    <a:srgbClr val="000000"/>
                  </a:solidFill>
                </a:rPr>
                <a:t>Rubber Bearing</a:t>
              </a:r>
            </a:p>
          </p:txBody>
        </p:sp>
      </p:gr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How</a:t>
            </a:r>
            <a:r>
              <a:rPr lang="en-NZ" sz="3200" dirty="0">
                <a:solidFill>
                  <a:srgbClr val="FF0000"/>
                </a:solidFill>
              </a:rPr>
              <a:t> </a:t>
            </a:r>
            <a:r>
              <a:rPr lang="en-NZ" sz="3200" dirty="0">
                <a:solidFill>
                  <a:schemeClr val="accent6">
                    <a:lumMod val="75000"/>
                  </a:schemeClr>
                </a:solidFill>
              </a:rPr>
              <a:t>to isolate</a:t>
            </a:r>
            <a:r>
              <a:rPr lang="en-NZ" sz="3200" dirty="0"/>
              <a:t>?</a:t>
            </a:r>
          </a:p>
        </p:txBody>
      </p:sp>
    </p:spTree>
    <p:extLst>
      <p:ext uri="{BB962C8B-B14F-4D97-AF65-F5344CB8AC3E}">
        <p14:creationId xmlns:p14="http://schemas.microsoft.com/office/powerpoint/2010/main" val="18915629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grpSp>
        <p:nvGrpSpPr>
          <p:cNvPr id="16" name="Group 15" descr="Photo taken during construction of the new de Young Museum shows steel concentric-braces and upper-floor steel framing.&#10;"/>
          <p:cNvGrpSpPr/>
          <p:nvPr/>
        </p:nvGrpSpPr>
        <p:grpSpPr>
          <a:xfrm>
            <a:off x="54964" y="1785211"/>
            <a:ext cx="8977312" cy="4140200"/>
            <a:chOff x="166688" y="1524000"/>
            <a:chExt cx="8977312" cy="4140200"/>
          </a:xfrm>
        </p:grpSpPr>
        <p:pic>
          <p:nvPicPr>
            <p:cNvPr id="17" name="Picture 3" descr="steelerectionstiched05010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6688" y="1524000"/>
              <a:ext cx="8977312" cy="41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5"/>
            <p:cNvSpPr>
              <a:spLocks noChangeArrowheads="1"/>
            </p:cNvSpPr>
            <p:nvPr/>
          </p:nvSpPr>
          <p:spPr bwMode="auto">
            <a:xfrm>
              <a:off x="6237947" y="5300663"/>
              <a:ext cx="28536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1600" b="1" i="1" dirty="0">
                  <a:solidFill>
                    <a:srgbClr val="000000"/>
                  </a:solidFill>
                  <a:latin typeface="Times New Roman" pitchFamily="18" charset="0"/>
                </a:rPr>
                <a:t>©  2004 Rutherford &amp; Chekene</a:t>
              </a:r>
            </a:p>
          </p:txBody>
        </p:sp>
      </p:grpSp>
      <p:sp>
        <p:nvSpPr>
          <p:cNvPr id="19" name="TextBox 18"/>
          <p:cNvSpPr txBox="1"/>
          <p:nvPr/>
        </p:nvSpPr>
        <p:spPr>
          <a:xfrm>
            <a:off x="359764" y="1356987"/>
            <a:ext cx="3733800" cy="400110"/>
          </a:xfrm>
          <a:prstGeom prst="rect">
            <a:avLst/>
          </a:prstGeom>
          <a:noFill/>
        </p:spPr>
        <p:txBody>
          <a:bodyPr wrap="square" rtlCol="0">
            <a:spAutoFit/>
          </a:bodyPr>
          <a:lstStyle/>
          <a:p>
            <a:r>
              <a:rPr lang="en-US" sz="2000" dirty="0"/>
              <a:t>Steel erection – upper floors</a:t>
            </a:r>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How</a:t>
            </a:r>
            <a:r>
              <a:rPr lang="en-NZ" sz="3200" dirty="0">
                <a:solidFill>
                  <a:srgbClr val="FF0000"/>
                </a:solidFill>
              </a:rPr>
              <a:t> </a:t>
            </a:r>
            <a:r>
              <a:rPr lang="en-NZ" sz="3200" dirty="0">
                <a:solidFill>
                  <a:schemeClr val="accent6">
                    <a:lumMod val="75000"/>
                  </a:schemeClr>
                </a:solidFill>
              </a:rPr>
              <a:t>to isolate</a:t>
            </a:r>
            <a:r>
              <a:rPr lang="en-NZ" sz="3200" dirty="0"/>
              <a:t>?</a:t>
            </a:r>
          </a:p>
        </p:txBody>
      </p:sp>
    </p:spTree>
    <p:extLst>
      <p:ext uri="{BB962C8B-B14F-4D97-AF65-F5344CB8AC3E}">
        <p14:creationId xmlns:p14="http://schemas.microsoft.com/office/powerpoint/2010/main" val="31021841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679138" y="1604963"/>
            <a:ext cx="7772400" cy="4297362"/>
          </a:xfrm>
        </p:spPr>
        <p:txBody>
          <a:bodyPr/>
          <a:lstStyle/>
          <a:p>
            <a:pPr marL="0" indent="0">
              <a:buNone/>
            </a:pPr>
            <a:r>
              <a:rPr lang="en-US" dirty="0"/>
              <a:t>A </a:t>
            </a:r>
            <a:r>
              <a:rPr lang="en-US" u="sng" dirty="0">
                <a:solidFill>
                  <a:schemeClr val="accent6">
                    <a:lumMod val="75000"/>
                  </a:schemeClr>
                </a:solidFill>
              </a:rPr>
              <a:t>flexible, sliding or rolling</a:t>
            </a:r>
            <a:r>
              <a:rPr lang="en-US" dirty="0"/>
              <a:t> horizontal interface between the structure and the ground.</a:t>
            </a:r>
          </a:p>
          <a:p>
            <a:pPr marL="0" indent="0">
              <a:buNone/>
            </a:pPr>
            <a:endParaRPr lang="en-US" dirty="0"/>
          </a:p>
          <a:p>
            <a:pPr marL="0" indent="0">
              <a:buNone/>
            </a:pPr>
            <a:r>
              <a:rPr lang="en-US" dirty="0"/>
              <a:t>This interface </a:t>
            </a:r>
            <a:r>
              <a:rPr lang="en-US" u="sng" dirty="0">
                <a:solidFill>
                  <a:schemeClr val="accent6">
                    <a:lumMod val="75000"/>
                  </a:schemeClr>
                </a:solidFill>
              </a:rPr>
              <a:t>lengthens the period </a:t>
            </a:r>
            <a:r>
              <a:rPr lang="en-US" dirty="0"/>
              <a:t>of the structure away from dominant earthquake frequencies and is complemented with the </a:t>
            </a:r>
            <a:r>
              <a:rPr lang="en-US" u="sng" dirty="0">
                <a:solidFill>
                  <a:schemeClr val="accent6">
                    <a:lumMod val="75000"/>
                  </a:schemeClr>
                </a:solidFill>
              </a:rPr>
              <a:t>ability to absorb energy</a:t>
            </a:r>
            <a:r>
              <a:rPr lang="en-US" dirty="0"/>
              <a:t>.</a:t>
            </a:r>
          </a:p>
          <a:p>
            <a:pPr marL="0" indent="0">
              <a:buNone/>
            </a:pPr>
            <a:endParaRPr lang="en-US" dirty="0"/>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rgbClr val="FF0000"/>
                </a:solidFill>
              </a:rPr>
              <a:t>What </a:t>
            </a:r>
            <a:r>
              <a:rPr lang="en-NZ" sz="3200" dirty="0"/>
              <a:t>is s</a:t>
            </a:r>
            <a:r>
              <a:rPr lang="en-NZ" sz="3200" dirty="0">
                <a:solidFill>
                  <a:schemeClr val="accent6">
                    <a:lumMod val="75000"/>
                  </a:schemeClr>
                </a:solidFill>
              </a:rPr>
              <a:t>eis</a:t>
            </a:r>
            <a:r>
              <a:rPr lang="en-NZ" sz="3200" dirty="0"/>
              <a:t>mic isolation?</a:t>
            </a:r>
            <a:endParaRPr lang="en-NZ" dirty="0"/>
          </a:p>
        </p:txBody>
      </p:sp>
    </p:spTree>
    <p:extLst>
      <p:ext uri="{BB962C8B-B14F-4D97-AF65-F5344CB8AC3E}">
        <p14:creationId xmlns:p14="http://schemas.microsoft.com/office/powerpoint/2010/main" val="40548630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grpSp>
        <p:nvGrpSpPr>
          <p:cNvPr id="9" name="Group 7" descr="Photo taken in crawl space of the new de Young Museum before addition of fireproofing shows rubber bearings on reinforced-concrete pedestals. A total of 76 high-damping rubber bearings provide restoring force and tend to be located near the perimeter of the building to resist torsion (i.e., rotation of the building during an earthquake). &#10;"/>
          <p:cNvGrpSpPr>
            <a:grpSpLocks/>
          </p:cNvGrpSpPr>
          <p:nvPr/>
        </p:nvGrpSpPr>
        <p:grpSpPr bwMode="auto">
          <a:xfrm>
            <a:off x="177800" y="1869148"/>
            <a:ext cx="8763000" cy="4400550"/>
            <a:chOff x="240" y="912"/>
            <a:chExt cx="5520" cy="2772"/>
          </a:xfrm>
        </p:grpSpPr>
        <p:pic>
          <p:nvPicPr>
            <p:cNvPr id="10" name="Picture 2" descr="P3250037"/>
            <p:cNvPicPr>
              <a:picLocks noChangeAspect="1" noChangeArrowheads="1"/>
            </p:cNvPicPr>
            <p:nvPr/>
          </p:nvPicPr>
          <p:blipFill>
            <a:blip r:embed="rId3" cstate="print">
              <a:lum bright="10000"/>
              <a:extLst>
                <a:ext uri="{28A0092B-C50C-407E-A947-70E740481C1C}">
                  <a14:useLocalDpi xmlns:a14="http://schemas.microsoft.com/office/drawing/2010/main" val="0"/>
                </a:ext>
              </a:extLst>
            </a:blip>
            <a:srcRect/>
            <a:stretch>
              <a:fillRect/>
            </a:stretch>
          </p:blipFill>
          <p:spPr bwMode="auto">
            <a:xfrm>
              <a:off x="240" y="1152"/>
              <a:ext cx="3024" cy="2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descr="P3250038"/>
            <p:cNvPicPr>
              <a:picLocks noChangeAspect="1" noChangeArrowheads="1"/>
            </p:cNvPicPr>
            <p:nvPr/>
          </p:nvPicPr>
          <p:blipFill>
            <a:blip r:embed="rId4" cstate="print">
              <a:lum bright="16000"/>
              <a:extLst>
                <a:ext uri="{28A0092B-C50C-407E-A947-70E740481C1C}">
                  <a14:useLocalDpi xmlns:a14="http://schemas.microsoft.com/office/drawing/2010/main" val="0"/>
                </a:ext>
              </a:extLst>
            </a:blip>
            <a:srcRect/>
            <a:stretch>
              <a:fillRect/>
            </a:stretch>
          </p:blipFill>
          <p:spPr bwMode="auto">
            <a:xfrm>
              <a:off x="2064" y="912"/>
              <a:ext cx="3696" cy="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6"/>
            <p:cNvSpPr>
              <a:spLocks noChangeArrowheads="1"/>
            </p:cNvSpPr>
            <p:nvPr/>
          </p:nvSpPr>
          <p:spPr bwMode="auto">
            <a:xfrm>
              <a:off x="3952" y="3453"/>
              <a:ext cx="17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1600" b="1" i="1" dirty="0">
                  <a:latin typeface="Times New Roman" pitchFamily="18" charset="0"/>
                </a:rPr>
                <a:t>©  2004 Rutherford &amp; Chekene</a:t>
              </a:r>
            </a:p>
          </p:txBody>
        </p:sp>
      </p:grpSp>
      <p:sp>
        <p:nvSpPr>
          <p:cNvPr id="19" name="TextBox 18"/>
          <p:cNvSpPr txBox="1"/>
          <p:nvPr/>
        </p:nvSpPr>
        <p:spPr>
          <a:xfrm>
            <a:off x="359764" y="1356987"/>
            <a:ext cx="5710836" cy="707886"/>
          </a:xfrm>
          <a:prstGeom prst="rect">
            <a:avLst/>
          </a:prstGeom>
          <a:noFill/>
        </p:spPr>
        <p:txBody>
          <a:bodyPr wrap="square" rtlCol="0">
            <a:spAutoFit/>
          </a:bodyPr>
          <a:lstStyle/>
          <a:p>
            <a:r>
              <a:rPr lang="en-US" sz="2000" dirty="0"/>
              <a:t>Crawl space - rubber bearings on pedestals</a:t>
            </a:r>
          </a:p>
          <a:p>
            <a:endParaRPr lang="en-US" sz="2000" dirty="0"/>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How</a:t>
            </a:r>
            <a:r>
              <a:rPr lang="en-NZ" sz="3200" dirty="0">
                <a:solidFill>
                  <a:srgbClr val="FF0000"/>
                </a:solidFill>
              </a:rPr>
              <a:t> </a:t>
            </a:r>
            <a:r>
              <a:rPr lang="en-NZ" sz="3200" dirty="0">
                <a:solidFill>
                  <a:schemeClr val="accent6">
                    <a:lumMod val="75000"/>
                  </a:schemeClr>
                </a:solidFill>
              </a:rPr>
              <a:t>to isolate</a:t>
            </a:r>
            <a:r>
              <a:rPr lang="en-NZ" sz="3200" dirty="0"/>
              <a:t>?</a:t>
            </a:r>
          </a:p>
        </p:txBody>
      </p:sp>
    </p:spTree>
    <p:extLst>
      <p:ext uri="{BB962C8B-B14F-4D97-AF65-F5344CB8AC3E}">
        <p14:creationId xmlns:p14="http://schemas.microsoft.com/office/powerpoint/2010/main" val="25694245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grpSp>
        <p:nvGrpSpPr>
          <p:cNvPr id="13" name="Group 13" descr="Photo taken in crawl space of the new de Young Museum after addition of fireproofing shows a typical stub column on top of a sliding bearing and a fluid viscous damper connected at one end to a 1st-floor girder above and at the other end to a reinforced-concrete pedestal and foundation below.  A total of 76 flat sliders provide support and add damping (due to friction) without adding stiffness to the isolation system."/>
          <p:cNvGrpSpPr>
            <a:grpSpLocks/>
          </p:cNvGrpSpPr>
          <p:nvPr/>
        </p:nvGrpSpPr>
        <p:grpSpPr bwMode="auto">
          <a:xfrm>
            <a:off x="15874" y="2064874"/>
            <a:ext cx="9086851" cy="3289300"/>
            <a:chOff x="22" y="1344"/>
            <a:chExt cx="5724" cy="2072"/>
          </a:xfrm>
        </p:grpSpPr>
        <p:pic>
          <p:nvPicPr>
            <p:cNvPr id="14" name="Picture 7" descr="damperstitched012204"/>
            <p:cNvPicPr>
              <a:picLocks noChangeAspect="1" noChangeArrowheads="1"/>
            </p:cNvPicPr>
            <p:nvPr/>
          </p:nvPicPr>
          <p:blipFill>
            <a:blip r:embed="rId3" cstate="print">
              <a:extLst>
                <a:ext uri="{28A0092B-C50C-407E-A947-70E740481C1C}">
                  <a14:useLocalDpi xmlns:a14="http://schemas.microsoft.com/office/drawing/2010/main" val="0"/>
                </a:ext>
              </a:extLst>
            </a:blip>
            <a:srcRect l="5859" r="4688"/>
            <a:stretch>
              <a:fillRect/>
            </a:stretch>
          </p:blipFill>
          <p:spPr bwMode="auto">
            <a:xfrm>
              <a:off x="22" y="1344"/>
              <a:ext cx="5724" cy="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2"/>
            <p:cNvSpPr>
              <a:spLocks noChangeArrowheads="1"/>
            </p:cNvSpPr>
            <p:nvPr/>
          </p:nvSpPr>
          <p:spPr bwMode="auto">
            <a:xfrm>
              <a:off x="3929" y="3203"/>
              <a:ext cx="17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1600" b="1" i="1" dirty="0">
                  <a:solidFill>
                    <a:srgbClr val="000000"/>
                  </a:solidFill>
                  <a:latin typeface="Times New Roman" pitchFamily="18" charset="0"/>
                </a:rPr>
                <a:t>©  2004 Rutherford &amp; Chekene</a:t>
              </a:r>
            </a:p>
          </p:txBody>
        </p:sp>
      </p:grpSp>
      <p:sp>
        <p:nvSpPr>
          <p:cNvPr id="19" name="TextBox 18"/>
          <p:cNvSpPr txBox="1"/>
          <p:nvPr/>
        </p:nvSpPr>
        <p:spPr>
          <a:xfrm>
            <a:off x="399092" y="1424788"/>
            <a:ext cx="8813734" cy="1015663"/>
          </a:xfrm>
          <a:prstGeom prst="rect">
            <a:avLst/>
          </a:prstGeom>
          <a:noFill/>
        </p:spPr>
        <p:txBody>
          <a:bodyPr wrap="square" rtlCol="0">
            <a:spAutoFit/>
          </a:bodyPr>
          <a:lstStyle/>
          <a:p>
            <a:r>
              <a:rPr lang="en-US" sz="2000" dirty="0"/>
              <a:t>Crawl space – sliding bearing and supplementary fluid viscous damper</a:t>
            </a:r>
          </a:p>
          <a:p>
            <a:endParaRPr lang="en-US" sz="2000" dirty="0"/>
          </a:p>
          <a:p>
            <a:endParaRPr lang="en-US" sz="2000" dirty="0"/>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How</a:t>
            </a:r>
            <a:r>
              <a:rPr lang="en-NZ" sz="3200" dirty="0">
                <a:solidFill>
                  <a:srgbClr val="FF0000"/>
                </a:solidFill>
              </a:rPr>
              <a:t> </a:t>
            </a:r>
            <a:r>
              <a:rPr lang="en-NZ" sz="3200" dirty="0">
                <a:solidFill>
                  <a:schemeClr val="accent6">
                    <a:lumMod val="75000"/>
                  </a:schemeClr>
                </a:solidFill>
              </a:rPr>
              <a:t>to isolate</a:t>
            </a:r>
            <a:r>
              <a:rPr lang="en-NZ" sz="3200" dirty="0"/>
              <a:t>?</a:t>
            </a:r>
          </a:p>
        </p:txBody>
      </p:sp>
    </p:spTree>
    <p:extLst>
      <p:ext uri="{BB962C8B-B14F-4D97-AF65-F5344CB8AC3E}">
        <p14:creationId xmlns:p14="http://schemas.microsoft.com/office/powerpoint/2010/main" val="1652665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661988" y="1412875"/>
            <a:ext cx="7910512" cy="4439285"/>
          </a:xfrm>
        </p:spPr>
        <p:txBody>
          <a:bodyPr/>
          <a:lstStyle/>
          <a:p>
            <a:pPr>
              <a:lnSpc>
                <a:spcPct val="110000"/>
              </a:lnSpc>
              <a:spcBef>
                <a:spcPts val="0"/>
              </a:spcBef>
            </a:pPr>
            <a:r>
              <a:rPr lang="en-US" dirty="0"/>
              <a:t>Isolation System Definition:</a:t>
            </a:r>
          </a:p>
          <a:p>
            <a:pPr marL="401638" indent="0">
              <a:lnSpc>
                <a:spcPct val="110000"/>
              </a:lnSpc>
              <a:spcBef>
                <a:spcPts val="600"/>
              </a:spcBef>
              <a:buNone/>
            </a:pPr>
            <a:r>
              <a:rPr lang="en-US" sz="2400" dirty="0"/>
              <a:t>“The collection of structural elements that includes </a:t>
            </a:r>
            <a:r>
              <a:rPr lang="en-US" sz="2400" u="sng" dirty="0">
                <a:solidFill>
                  <a:schemeClr val="accent6">
                    <a:lumMod val="75000"/>
                  </a:schemeClr>
                </a:solidFill>
              </a:rPr>
              <a:t>all individual isolator units</a:t>
            </a:r>
            <a:r>
              <a:rPr lang="en-US" sz="2400" dirty="0"/>
              <a:t>, all structural elements that transfer force between elements of the isolation system, and all connections to other structural elements.  The isolation system also includes the wind-restraint system, energy-dissipation devices, and/or the displacement restraint system if such systems and devices are used to meet the design requirements of this chapter.”</a:t>
            </a:r>
            <a:endParaRPr lang="en-NZ" dirty="0"/>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How to isolate</a:t>
            </a:r>
            <a:r>
              <a:rPr lang="en-NZ" sz="3200" dirty="0"/>
              <a:t>?</a:t>
            </a:r>
          </a:p>
        </p:txBody>
      </p:sp>
    </p:spTree>
    <p:extLst>
      <p:ext uri="{BB962C8B-B14F-4D97-AF65-F5344CB8AC3E}">
        <p14:creationId xmlns:p14="http://schemas.microsoft.com/office/powerpoint/2010/main" val="27659827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9" name="Picture 8" descr="The isolation interface, the imaginary boundary between the upper portion of the structure which is isolated and the lower portion of the structure which is non-isolated and moves rigidly with the ground.  The isolation interface is often referred to as the “plane of isolation,” although the isolation interface need not be located at single horizontal plane. In this figure the plane of isolation shifts from a low location at the left to a high location at the right."/>
          <p:cNvPicPr>
            <a:picLocks noChangeAspect="1"/>
          </p:cNvPicPr>
          <p:nvPr/>
        </p:nvPicPr>
        <p:blipFill rotWithShape="1">
          <a:blip r:embed="rId3" cstate="print"/>
          <a:srcRect t="19327"/>
          <a:stretch/>
        </p:blipFill>
        <p:spPr bwMode="auto">
          <a:xfrm>
            <a:off x="1193684" y="2035534"/>
            <a:ext cx="6847119" cy="4346216"/>
          </a:xfrm>
          <a:prstGeom prst="rect">
            <a:avLst/>
          </a:prstGeom>
          <a:noFill/>
          <a:ln w="9525">
            <a:noFill/>
            <a:miter lim="800000"/>
            <a:headEnd/>
            <a:tailEnd/>
          </a:ln>
        </p:spPr>
      </p:pic>
      <p:sp>
        <p:nvSpPr>
          <p:cNvPr id="3" name="Content Placeholder 2"/>
          <p:cNvSpPr>
            <a:spLocks noGrp="1"/>
          </p:cNvSpPr>
          <p:nvPr>
            <p:ph idx="1"/>
          </p:nvPr>
        </p:nvSpPr>
        <p:spPr>
          <a:xfrm>
            <a:off x="661988" y="1412875"/>
            <a:ext cx="7910512" cy="4439285"/>
          </a:xfrm>
        </p:spPr>
        <p:txBody>
          <a:bodyPr/>
          <a:lstStyle/>
          <a:p>
            <a:pPr marL="0">
              <a:lnSpc>
                <a:spcPct val="110000"/>
              </a:lnSpc>
              <a:spcBef>
                <a:spcPts val="1200"/>
              </a:spcBef>
            </a:pPr>
            <a:r>
              <a:rPr lang="en-US" dirty="0"/>
              <a:t>Isolation Interface</a:t>
            </a:r>
          </a:p>
          <a:p>
            <a:pPr marL="0">
              <a:lnSpc>
                <a:spcPct val="110000"/>
              </a:lnSpc>
              <a:spcBef>
                <a:spcPts val="600"/>
              </a:spcBef>
            </a:pPr>
            <a:endParaRPr lang="en-US" sz="2000" dirty="0"/>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How to isolate</a:t>
            </a:r>
            <a:r>
              <a:rPr lang="en-NZ" sz="3200" dirty="0"/>
              <a:t>?</a:t>
            </a:r>
          </a:p>
        </p:txBody>
      </p:sp>
    </p:spTree>
    <p:extLst>
      <p:ext uri="{BB962C8B-B14F-4D97-AF65-F5344CB8AC3E}">
        <p14:creationId xmlns:p14="http://schemas.microsoft.com/office/powerpoint/2010/main" val="39618055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661988" y="1412875"/>
            <a:ext cx="7910512" cy="4439285"/>
          </a:xfrm>
        </p:spPr>
        <p:txBody>
          <a:bodyPr/>
          <a:lstStyle/>
          <a:p>
            <a:pPr marL="0" indent="0">
              <a:buNone/>
            </a:pPr>
            <a:r>
              <a:rPr lang="en-NZ" dirty="0"/>
              <a:t>Isolator Units (or Bearings):</a:t>
            </a:r>
          </a:p>
          <a:p>
            <a:pPr marL="0" indent="0">
              <a:buNone/>
            </a:pPr>
            <a:endParaRPr lang="en-NZ" sz="1100" dirty="0"/>
          </a:p>
          <a:p>
            <a:r>
              <a:rPr lang="en-NZ" dirty="0"/>
              <a:t>Horizontally have </a:t>
            </a:r>
            <a:r>
              <a:rPr lang="en-NZ" u="sng" dirty="0">
                <a:solidFill>
                  <a:schemeClr val="accent6">
                    <a:lumMod val="75000"/>
                  </a:schemeClr>
                </a:solidFill>
              </a:rPr>
              <a:t>low stiffness</a:t>
            </a:r>
            <a:r>
              <a:rPr lang="en-NZ" dirty="0">
                <a:solidFill>
                  <a:schemeClr val="accent6">
                    <a:lumMod val="75000"/>
                  </a:schemeClr>
                </a:solidFill>
              </a:rPr>
              <a:t>, </a:t>
            </a:r>
            <a:r>
              <a:rPr lang="en-NZ" u="sng" dirty="0">
                <a:solidFill>
                  <a:schemeClr val="accent6">
                    <a:lumMod val="75000"/>
                  </a:schemeClr>
                </a:solidFill>
              </a:rPr>
              <a:t>re-centring ability </a:t>
            </a:r>
            <a:r>
              <a:rPr lang="en-NZ" dirty="0"/>
              <a:t>and good energy dissipation.</a:t>
            </a:r>
          </a:p>
          <a:p>
            <a:r>
              <a:rPr lang="en-NZ" dirty="0"/>
              <a:t>Are </a:t>
            </a:r>
            <a:r>
              <a:rPr lang="en-NZ" u="sng" dirty="0">
                <a:solidFill>
                  <a:schemeClr val="accent6">
                    <a:lumMod val="75000"/>
                  </a:schemeClr>
                </a:solidFill>
              </a:rPr>
              <a:t>vertically stiff and stable</a:t>
            </a:r>
            <a:r>
              <a:rPr lang="en-NZ" dirty="0">
                <a:solidFill>
                  <a:schemeClr val="accent6">
                    <a:lumMod val="75000"/>
                  </a:schemeClr>
                </a:solidFill>
              </a:rPr>
              <a:t> </a:t>
            </a:r>
            <a:r>
              <a:rPr lang="en-NZ" dirty="0"/>
              <a:t>under the weight of the building and large displacement.</a:t>
            </a:r>
          </a:p>
          <a:p>
            <a:r>
              <a:rPr lang="en-NZ" dirty="0"/>
              <a:t>Have </a:t>
            </a:r>
            <a:r>
              <a:rPr lang="en-NZ" u="sng" dirty="0">
                <a:solidFill>
                  <a:schemeClr val="accent6">
                    <a:lumMod val="75000"/>
                  </a:schemeClr>
                </a:solidFill>
              </a:rPr>
              <a:t>well established</a:t>
            </a:r>
            <a:r>
              <a:rPr lang="en-NZ" dirty="0"/>
              <a:t> and repeatable</a:t>
            </a:r>
            <a:r>
              <a:rPr lang="en-NZ" u="sng" dirty="0">
                <a:solidFill>
                  <a:schemeClr val="accent6">
                    <a:lumMod val="75000"/>
                  </a:schemeClr>
                </a:solidFill>
              </a:rPr>
              <a:t> mechanical properties</a:t>
            </a:r>
            <a:r>
              <a:rPr lang="en-NZ" dirty="0">
                <a:solidFill>
                  <a:schemeClr val="accent6">
                    <a:lumMod val="75000"/>
                  </a:schemeClr>
                </a:solidFill>
              </a:rPr>
              <a:t> </a:t>
            </a:r>
            <a:r>
              <a:rPr lang="en-NZ" dirty="0"/>
              <a:t>with </a:t>
            </a:r>
            <a:r>
              <a:rPr lang="en-NZ" u="sng" dirty="0">
                <a:solidFill>
                  <a:schemeClr val="accent6">
                    <a:lumMod val="75000"/>
                  </a:schemeClr>
                </a:solidFill>
              </a:rPr>
              <a:t>limited degradation</a:t>
            </a:r>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How to isolate</a:t>
            </a:r>
            <a:r>
              <a:rPr lang="en-NZ" sz="3200" dirty="0"/>
              <a:t>?</a:t>
            </a:r>
          </a:p>
        </p:txBody>
      </p:sp>
    </p:spTree>
    <p:extLst>
      <p:ext uri="{BB962C8B-B14F-4D97-AF65-F5344CB8AC3E}">
        <p14:creationId xmlns:p14="http://schemas.microsoft.com/office/powerpoint/2010/main" val="382765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8" name="TextBox 7"/>
          <p:cNvSpPr txBox="1"/>
          <p:nvPr/>
        </p:nvSpPr>
        <p:spPr>
          <a:xfrm>
            <a:off x="5958817" y="5338374"/>
            <a:ext cx="3904484" cy="646331"/>
          </a:xfrm>
          <a:prstGeom prst="rect">
            <a:avLst/>
          </a:prstGeom>
          <a:noFill/>
        </p:spPr>
        <p:txBody>
          <a:bodyPr wrap="square" rtlCol="0">
            <a:spAutoFit/>
          </a:bodyPr>
          <a:lstStyle/>
          <a:p>
            <a:r>
              <a:rPr lang="en-NZ" sz="1800" dirty="0">
                <a:solidFill>
                  <a:schemeClr val="bg1">
                    <a:lumMod val="50000"/>
                  </a:schemeClr>
                </a:solidFill>
              </a:rPr>
              <a:t>Reference: MCEER-11-0004</a:t>
            </a:r>
          </a:p>
          <a:p>
            <a:r>
              <a:rPr lang="en-NZ" sz="1800" dirty="0">
                <a:solidFill>
                  <a:schemeClr val="bg1">
                    <a:lumMod val="50000"/>
                  </a:schemeClr>
                </a:solidFill>
              </a:rPr>
              <a:t>SUNY, Buffalo, NY</a:t>
            </a:r>
            <a:endParaRPr lang="en-US" sz="1800" dirty="0">
              <a:solidFill>
                <a:schemeClr val="bg1">
                  <a:lumMod val="50000"/>
                </a:schemeClr>
              </a:solidFill>
            </a:endParaRPr>
          </a:p>
        </p:txBody>
      </p:sp>
      <p:pic>
        <p:nvPicPr>
          <p:cNvPr id="9" name="Picture 3" descr="An elastomeric isolation bearing that has a wedge cut out of it to indicate the internal construction of the isolator.  Internal alternating layers of rubber and steel are visible, with the rubber layers about 10 mm thick and the steel layers about 3 mm thick.  Also visible at the interior of the bearing is a vertical lead cylinder which is inserted into a vertical hole at the center of the isolat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58817" y="3182175"/>
            <a:ext cx="2830665" cy="200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661988" y="1412875"/>
            <a:ext cx="5537212" cy="4812996"/>
          </a:xfrm>
        </p:spPr>
        <p:txBody>
          <a:bodyPr/>
          <a:lstStyle/>
          <a:p>
            <a:pPr>
              <a:spcBef>
                <a:spcPts val="600"/>
              </a:spcBef>
            </a:pPr>
            <a:r>
              <a:rPr lang="en-US" dirty="0"/>
              <a:t>Two of the most common types:</a:t>
            </a:r>
          </a:p>
          <a:p>
            <a:pPr marL="514350" indent="-514350">
              <a:spcBef>
                <a:spcPts val="600"/>
              </a:spcBef>
              <a:buFont typeface="+mj-lt"/>
              <a:buAutoNum type="arabicPeriod"/>
            </a:pPr>
            <a:r>
              <a:rPr lang="en-US" u="sng" dirty="0">
                <a:solidFill>
                  <a:schemeClr val="accent6">
                    <a:lumMod val="75000"/>
                  </a:schemeClr>
                </a:solidFill>
              </a:rPr>
              <a:t>Elastomeric</a:t>
            </a:r>
            <a:r>
              <a:rPr lang="en-US" dirty="0">
                <a:solidFill>
                  <a:schemeClr val="accent6">
                    <a:lumMod val="75000"/>
                  </a:schemeClr>
                </a:solidFill>
              </a:rPr>
              <a:t> (</a:t>
            </a:r>
            <a:r>
              <a:rPr lang="en-US" u="sng" dirty="0">
                <a:solidFill>
                  <a:schemeClr val="accent6">
                    <a:lumMod val="75000"/>
                  </a:schemeClr>
                </a:solidFill>
              </a:rPr>
              <a:t>rubber</a:t>
            </a:r>
            <a:r>
              <a:rPr lang="en-US" dirty="0">
                <a:solidFill>
                  <a:schemeClr val="accent6">
                    <a:lumMod val="75000"/>
                  </a:schemeClr>
                </a:solidFill>
              </a:rPr>
              <a:t>) </a:t>
            </a:r>
            <a:r>
              <a:rPr lang="en-US" dirty="0"/>
              <a:t>Isolators</a:t>
            </a:r>
          </a:p>
          <a:p>
            <a:pPr marL="0" indent="0">
              <a:spcBef>
                <a:spcPts val="600"/>
              </a:spcBef>
              <a:buNone/>
            </a:pPr>
            <a:r>
              <a:rPr lang="en-US" sz="2400" dirty="0"/>
              <a:t>Consist of alternating layers of rubber and steel shims.</a:t>
            </a:r>
          </a:p>
          <a:p>
            <a:pPr lvl="1">
              <a:spcBef>
                <a:spcPts val="600"/>
              </a:spcBef>
            </a:pPr>
            <a:r>
              <a:rPr lang="en-US" sz="2400" dirty="0"/>
              <a:t>Low- or high-damping rubber bearings</a:t>
            </a:r>
          </a:p>
          <a:p>
            <a:pPr lvl="1">
              <a:spcBef>
                <a:spcPts val="600"/>
              </a:spcBef>
            </a:pPr>
            <a:r>
              <a:rPr lang="en-US" sz="2400" dirty="0"/>
              <a:t>Lead-rubber (LR) bearings</a:t>
            </a:r>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How to isolate</a:t>
            </a:r>
            <a:r>
              <a:rPr lang="en-NZ" sz="3200" dirty="0"/>
              <a:t>?</a:t>
            </a:r>
          </a:p>
        </p:txBody>
      </p:sp>
    </p:spTree>
    <p:extLst>
      <p:ext uri="{BB962C8B-B14F-4D97-AF65-F5344CB8AC3E}">
        <p14:creationId xmlns:p14="http://schemas.microsoft.com/office/powerpoint/2010/main" val="27065081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3"/>
          <p:cNvSpPr>
            <a:spLocks noGrp="1"/>
          </p:cNvSpPr>
          <p:nvPr>
            <p:ph type="ftr" sz="quarter" idx="10"/>
          </p:nvPr>
        </p:nvSpPr>
        <p:spPr>
          <a:xfrm>
            <a:off x="1881188" y="6381750"/>
            <a:ext cx="4557712" cy="319088"/>
          </a:xfrm>
        </p:spPr>
        <p:txBody>
          <a:bodyPr/>
          <a:lstStyle/>
          <a:p>
            <a:pPr>
              <a:defRPr/>
            </a:pPr>
            <a:r>
              <a:rPr lang="en-US"/>
              <a:t>Instructional Material Complementing FEMA 1051, Design Examples</a:t>
            </a:r>
            <a:endParaRPr lang="en-US" i="1" dirty="0"/>
          </a:p>
        </p:txBody>
      </p:sp>
      <p:sp>
        <p:nvSpPr>
          <p:cNvPr id="11" name="Slide Number Placeholder 4"/>
          <p:cNvSpPr>
            <a:spLocks noGrp="1"/>
          </p:cNvSpPr>
          <p:nvPr>
            <p:ph type="sldNum" sz="quarter" idx="11"/>
          </p:nvPr>
        </p:nvSpPr>
        <p:spPr>
          <a:xfrm>
            <a:off x="6534254" y="6381750"/>
            <a:ext cx="2271010" cy="319088"/>
          </a:xfrm>
        </p:spPr>
        <p:txBody>
          <a:bodyPr/>
          <a:lstStyle/>
          <a:p>
            <a:pPr>
              <a:defRPr/>
            </a:pPr>
            <a:r>
              <a:rPr lang="en-US" dirty="0" err="1"/>
              <a:t>Ch</a:t>
            </a:r>
            <a:r>
              <a:rPr lang="en-US" dirty="0"/>
              <a:t> 15 Summary 1 - </a:t>
            </a:r>
            <a:fld id="{C89CB261-678F-46C7-9B50-9F41C27EFD57}" type="slidenum">
              <a:rPr lang="en-US" smtClean="0"/>
              <a:pPr>
                <a:defRPr/>
              </a:pPr>
              <a:t>36</a:t>
            </a:fld>
            <a:endParaRPr lang="en-US" dirty="0"/>
          </a:p>
        </p:txBody>
      </p:sp>
      <p:sp>
        <p:nvSpPr>
          <p:cNvPr id="12" name="TextBox 11"/>
          <p:cNvSpPr txBox="1"/>
          <p:nvPr/>
        </p:nvSpPr>
        <p:spPr>
          <a:xfrm>
            <a:off x="6251958" y="5889808"/>
            <a:ext cx="3904484" cy="523220"/>
          </a:xfrm>
          <a:prstGeom prst="rect">
            <a:avLst/>
          </a:prstGeom>
          <a:noFill/>
        </p:spPr>
        <p:txBody>
          <a:bodyPr wrap="square" rtlCol="0">
            <a:spAutoFit/>
          </a:bodyPr>
          <a:lstStyle/>
          <a:p>
            <a:r>
              <a:rPr lang="en-NZ" sz="1400" dirty="0">
                <a:solidFill>
                  <a:schemeClr val="bg1">
                    <a:lumMod val="50000"/>
                  </a:schemeClr>
                </a:solidFill>
              </a:rPr>
              <a:t>Reference: MCEER-08-0007</a:t>
            </a:r>
          </a:p>
          <a:p>
            <a:r>
              <a:rPr lang="en-NZ" sz="1400" dirty="0">
                <a:solidFill>
                  <a:schemeClr val="bg1">
                    <a:lumMod val="50000"/>
                  </a:schemeClr>
                </a:solidFill>
              </a:rPr>
              <a:t>SUNY, Buffalo, NY</a:t>
            </a:r>
            <a:endParaRPr lang="en-US" sz="1400" dirty="0">
              <a:solidFill>
                <a:schemeClr val="bg1">
                  <a:lumMod val="50000"/>
                </a:schemeClr>
              </a:solidFill>
            </a:endParaRPr>
          </a:p>
        </p:txBody>
      </p:sp>
      <p:pic>
        <p:nvPicPr>
          <p:cNvPr id="13" name="Picture 12" descr="The interfaces between the articulated slider and the steel dishes consists of a polished stainless steel liner in each dish, and low-friction sliding material on the top and bottom surfaces of the articulated slider."/>
          <p:cNvPicPr>
            <a:picLocks noChangeAspect="1"/>
          </p:cNvPicPr>
          <p:nvPr/>
        </p:nvPicPr>
        <p:blipFill>
          <a:blip r:embed="rId3" cstate="print"/>
          <a:stretch>
            <a:fillRect/>
          </a:stretch>
        </p:blipFill>
        <p:spPr>
          <a:xfrm>
            <a:off x="6087002" y="4526350"/>
            <a:ext cx="2815698" cy="1329741"/>
          </a:xfrm>
          <a:prstGeom prst="rect">
            <a:avLst/>
          </a:prstGeom>
        </p:spPr>
      </p:pic>
      <p:pic>
        <p:nvPicPr>
          <p:cNvPr id="14" name="Picture 13" descr="Isometric view and a cross section of a double friction pendulum isolation bearing.  The top of the bearing is a steel dish facing downwards, and the bottom of the bearing is a steel dish facing upwards.  Between the two dishes is an articulated slider consisting of a hinged assembly with an upper radius that matches the contour of the upper dish, and a lower radius that matches the contour of the lower dish.  "/>
          <p:cNvPicPr>
            <a:picLocks noChangeAspect="1"/>
          </p:cNvPicPr>
          <p:nvPr/>
        </p:nvPicPr>
        <p:blipFill>
          <a:blip r:embed="rId4" cstate="print"/>
          <a:stretch>
            <a:fillRect/>
          </a:stretch>
        </p:blipFill>
        <p:spPr>
          <a:xfrm>
            <a:off x="6087002" y="2219205"/>
            <a:ext cx="2570220" cy="2123225"/>
          </a:xfrm>
          <a:prstGeom prst="rect">
            <a:avLst/>
          </a:prstGeom>
        </p:spPr>
      </p:pic>
      <p:sp>
        <p:nvSpPr>
          <p:cNvPr id="15" name="Content Placeholder 2"/>
          <p:cNvSpPr>
            <a:spLocks noGrp="1"/>
          </p:cNvSpPr>
          <p:nvPr>
            <p:ph idx="1"/>
          </p:nvPr>
        </p:nvSpPr>
        <p:spPr>
          <a:xfrm>
            <a:off x="420688" y="1412875"/>
            <a:ext cx="6018212" cy="4738543"/>
          </a:xfrm>
        </p:spPr>
        <p:txBody>
          <a:bodyPr/>
          <a:lstStyle/>
          <a:p>
            <a:pPr>
              <a:spcBef>
                <a:spcPts val="600"/>
              </a:spcBef>
            </a:pPr>
            <a:r>
              <a:rPr lang="en-US" dirty="0"/>
              <a:t>Two most common type:</a:t>
            </a:r>
          </a:p>
          <a:p>
            <a:pPr marL="0" indent="0">
              <a:spcBef>
                <a:spcPts val="600"/>
              </a:spcBef>
              <a:buNone/>
            </a:pPr>
            <a:r>
              <a:rPr lang="en-US" dirty="0">
                <a:solidFill>
                  <a:schemeClr val="accent6">
                    <a:lumMod val="75000"/>
                  </a:schemeClr>
                </a:solidFill>
              </a:rPr>
              <a:t>2.  </a:t>
            </a:r>
            <a:r>
              <a:rPr lang="en-US" u="sng" dirty="0">
                <a:solidFill>
                  <a:schemeClr val="accent6">
                    <a:lumMod val="75000"/>
                  </a:schemeClr>
                </a:solidFill>
              </a:rPr>
              <a:t>Sliding</a:t>
            </a:r>
            <a:r>
              <a:rPr lang="en-US" dirty="0"/>
              <a:t> Isolators</a:t>
            </a:r>
          </a:p>
          <a:p>
            <a:pPr marL="0" indent="0">
              <a:spcBef>
                <a:spcPts val="600"/>
              </a:spcBef>
              <a:buNone/>
            </a:pPr>
            <a:r>
              <a:rPr lang="en-NZ" sz="2400" dirty="0"/>
              <a:t>Utilize a low-friction sliding interface, commonly PTFE (Teflon) on polished stainless steel.</a:t>
            </a:r>
            <a:endParaRPr lang="en-US" sz="2400" dirty="0"/>
          </a:p>
          <a:p>
            <a:pPr lvl="1">
              <a:spcBef>
                <a:spcPts val="600"/>
              </a:spcBef>
            </a:pPr>
            <a:r>
              <a:rPr lang="en-US" sz="2400" dirty="0"/>
              <a:t>Concave sliding system </a:t>
            </a:r>
          </a:p>
          <a:p>
            <a:pPr lvl="2">
              <a:spcBef>
                <a:spcPts val="600"/>
              </a:spcBef>
            </a:pPr>
            <a:r>
              <a:rPr lang="en-US" sz="2400" dirty="0"/>
              <a:t>Single-concave sliding surface </a:t>
            </a:r>
          </a:p>
          <a:p>
            <a:pPr lvl="2">
              <a:spcBef>
                <a:spcPts val="600"/>
              </a:spcBef>
            </a:pPr>
            <a:r>
              <a:rPr lang="en-US" sz="2400" dirty="0"/>
              <a:t>Double-concave sliding surface </a:t>
            </a:r>
          </a:p>
          <a:p>
            <a:pPr lvl="2">
              <a:spcBef>
                <a:spcPts val="600"/>
              </a:spcBef>
            </a:pPr>
            <a:r>
              <a:rPr lang="en-US" sz="2400" dirty="0"/>
              <a:t>Triple-</a:t>
            </a:r>
            <a:r>
              <a:rPr lang="en-US" sz="2400" dirty="0" err="1"/>
              <a:t>pendulum</a:t>
            </a:r>
            <a:r>
              <a:rPr lang="en-US" sz="2400" baseline="30000" dirty="0" err="1"/>
              <a:t>TM</a:t>
            </a:r>
            <a:r>
              <a:rPr lang="en-US" sz="2400" dirty="0"/>
              <a:t> bearings </a:t>
            </a:r>
          </a:p>
          <a:p>
            <a:pPr lvl="1">
              <a:spcBef>
                <a:spcPts val="600"/>
              </a:spcBef>
            </a:pPr>
            <a:r>
              <a:rPr lang="en-US" sz="2400" dirty="0"/>
              <a:t>Flat sliding bearings (used with rubber isolators) </a:t>
            </a:r>
          </a:p>
        </p:txBody>
      </p:sp>
      <p:sp>
        <p:nvSpPr>
          <p:cNvPr id="16" name="Title 1"/>
          <p:cNvSpPr>
            <a:spLocks noGrp="1"/>
          </p:cNvSpPr>
          <p:nvPr>
            <p:ph type="title"/>
          </p:nvPr>
        </p:nvSpPr>
        <p:spPr>
          <a:xfrm>
            <a:off x="685800" y="269875"/>
            <a:ext cx="7772400" cy="1143000"/>
          </a:xfrm>
        </p:spPr>
        <p:txBody>
          <a:bodyPr/>
          <a:lstStyle/>
          <a:p>
            <a:r>
              <a:rPr lang="en-NZ" sz="3200" dirty="0">
                <a:solidFill>
                  <a:schemeClr val="accent6">
                    <a:lumMod val="75000"/>
                  </a:schemeClr>
                </a:solidFill>
              </a:rPr>
              <a:t>How to isolate</a:t>
            </a:r>
            <a:r>
              <a:rPr lang="en-NZ" sz="3200" dirty="0"/>
              <a:t>?</a:t>
            </a:r>
          </a:p>
        </p:txBody>
      </p:sp>
    </p:spTree>
    <p:extLst>
      <p:ext uri="{BB962C8B-B14F-4D97-AF65-F5344CB8AC3E}">
        <p14:creationId xmlns:p14="http://schemas.microsoft.com/office/powerpoint/2010/main" val="11488456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500932" y="1272209"/>
            <a:ext cx="8545632" cy="4579951"/>
          </a:xfrm>
        </p:spPr>
        <p:txBody>
          <a:bodyPr/>
          <a:lstStyle/>
          <a:p>
            <a:r>
              <a:rPr lang="en-NZ" sz="2400" dirty="0">
                <a:solidFill>
                  <a:srgbClr val="FF0000"/>
                </a:solidFill>
              </a:rPr>
              <a:t>What</a:t>
            </a:r>
            <a:r>
              <a:rPr lang="en-NZ" sz="2400" dirty="0">
                <a:solidFill>
                  <a:schemeClr val="accent6">
                    <a:lumMod val="75000"/>
                  </a:schemeClr>
                </a:solidFill>
              </a:rPr>
              <a:t> is seismic isolation?</a:t>
            </a:r>
            <a:endParaRPr lang="en-NZ" sz="2400" dirty="0">
              <a:solidFill>
                <a:srgbClr val="FF0000"/>
              </a:solidFill>
            </a:endParaRPr>
          </a:p>
          <a:p>
            <a:pPr marL="0" indent="0">
              <a:buNone/>
            </a:pPr>
            <a:r>
              <a:rPr lang="en-NZ" sz="2000" dirty="0"/>
              <a:t>Period shift and energy absorption (“engineered soft-story”)</a:t>
            </a:r>
          </a:p>
          <a:p>
            <a:r>
              <a:rPr lang="en-NZ" sz="2400" dirty="0">
                <a:solidFill>
                  <a:srgbClr val="FF0000"/>
                </a:solidFill>
              </a:rPr>
              <a:t>Why</a:t>
            </a:r>
            <a:r>
              <a:rPr lang="en-NZ" sz="2400" dirty="0">
                <a:solidFill>
                  <a:schemeClr val="accent6">
                    <a:lumMod val="75000"/>
                  </a:schemeClr>
                </a:solidFill>
              </a:rPr>
              <a:t> isolate?</a:t>
            </a:r>
            <a:endParaRPr lang="en-NZ" sz="2400" dirty="0">
              <a:solidFill>
                <a:srgbClr val="FF0000"/>
              </a:solidFill>
            </a:endParaRPr>
          </a:p>
          <a:p>
            <a:pPr marL="0" indent="0">
              <a:buNone/>
            </a:pPr>
            <a:r>
              <a:rPr lang="en-NZ" sz="2000" dirty="0"/>
              <a:t>Improved seismic performance (deaths, dollars, downtime)</a:t>
            </a:r>
          </a:p>
          <a:p>
            <a:r>
              <a:rPr lang="en-NZ" sz="2400" dirty="0">
                <a:solidFill>
                  <a:srgbClr val="FF0000"/>
                </a:solidFill>
              </a:rPr>
              <a:t>Where</a:t>
            </a:r>
            <a:r>
              <a:rPr lang="en-NZ" sz="2400" dirty="0">
                <a:solidFill>
                  <a:schemeClr val="accent6">
                    <a:lumMod val="75000"/>
                  </a:schemeClr>
                </a:solidFill>
              </a:rPr>
              <a:t> to isolate?</a:t>
            </a:r>
            <a:endParaRPr lang="en-NZ" sz="2400" dirty="0">
              <a:solidFill>
                <a:srgbClr val="FF0000"/>
              </a:solidFill>
            </a:endParaRPr>
          </a:p>
          <a:p>
            <a:pPr lvl="1"/>
            <a:r>
              <a:rPr lang="en-NZ" sz="2000" dirty="0"/>
              <a:t>Where continued functionality and avoidance of damage to structural/non-structural elements and contents is valued.</a:t>
            </a:r>
          </a:p>
          <a:p>
            <a:pPr lvl="1"/>
            <a:r>
              <a:rPr lang="en-NZ" sz="2000" dirty="0"/>
              <a:t>Most effective where a building has a short-period, on stiff soils with little constraints on moat clearance and location of isolation plane.</a:t>
            </a:r>
          </a:p>
          <a:p>
            <a:r>
              <a:rPr lang="en-NZ" sz="2400" dirty="0">
                <a:solidFill>
                  <a:srgbClr val="FF0000"/>
                </a:solidFill>
              </a:rPr>
              <a:t>How</a:t>
            </a:r>
            <a:r>
              <a:rPr lang="en-NZ" sz="2400" dirty="0">
                <a:solidFill>
                  <a:schemeClr val="accent6">
                    <a:lumMod val="75000"/>
                  </a:schemeClr>
                </a:solidFill>
              </a:rPr>
              <a:t> to isolate?</a:t>
            </a:r>
            <a:endParaRPr lang="en-NZ" sz="2400" dirty="0">
              <a:solidFill>
                <a:srgbClr val="FF0000"/>
              </a:solidFill>
            </a:endParaRPr>
          </a:p>
          <a:p>
            <a:pPr marL="0" indent="0">
              <a:buNone/>
            </a:pPr>
            <a:r>
              <a:rPr lang="en-NZ" sz="2000" dirty="0"/>
              <a:t>Presented one of many examples in the USA. Most common bearings are elastomeric (rubber) and sliding isolators (flat or concave).</a:t>
            </a:r>
          </a:p>
          <a:p>
            <a:pPr lvl="1"/>
            <a:endParaRPr lang="en-NZ" sz="2000" dirty="0"/>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Summary</a:t>
            </a:r>
            <a:endParaRPr lang="en-NZ" sz="3200" dirty="0"/>
          </a:p>
        </p:txBody>
      </p:sp>
    </p:spTree>
    <p:extLst>
      <p:ext uri="{BB962C8B-B14F-4D97-AF65-F5344CB8AC3E}">
        <p14:creationId xmlns:p14="http://schemas.microsoft.com/office/powerpoint/2010/main" val="28886439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60" name="Picture 59" descr="ASCE 7 is located at the center of the diagram. Along the bottom of the diagram are shown the IBC, NFPA and CBC. Arrows point from the IBC, NFPA, and CBC to ASCE 7. In the upper left NEHRP is shown.  There is a double-headed arrow between ASCE 7 and NEHRP." title="The relationship between the ASCE 7 Standard (ASCE 7), the NEHRP Provisions (NEHRP), the International Building Code (IBC), the NFPA 5000 Building Code (NFPA), and the California Building Code (CBC)"/>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890" y="1412875"/>
            <a:ext cx="7950820" cy="4457371"/>
          </a:xfrm>
          <a:prstGeom prst="rect">
            <a:avLst/>
          </a:prstGeom>
        </p:spPr>
      </p:pic>
      <p:sp>
        <p:nvSpPr>
          <p:cNvPr id="61" name="Title 1"/>
          <p:cNvSpPr>
            <a:spLocks noGrp="1"/>
          </p:cNvSpPr>
          <p:nvPr>
            <p:ph type="title"/>
          </p:nvPr>
        </p:nvSpPr>
        <p:spPr>
          <a:xfrm>
            <a:off x="673100" y="269875"/>
            <a:ext cx="7772400" cy="1143000"/>
          </a:xfrm>
        </p:spPr>
        <p:txBody>
          <a:bodyPr/>
          <a:lstStyle/>
          <a:p>
            <a:r>
              <a:rPr lang="en-NZ" dirty="0">
                <a:solidFill>
                  <a:srgbClr val="FF0000"/>
                </a:solidFill>
              </a:rPr>
              <a:t>Design Requirements Overview</a:t>
            </a:r>
          </a:p>
        </p:txBody>
      </p:sp>
    </p:spTree>
    <p:extLst>
      <p:ext uri="{BB962C8B-B14F-4D97-AF65-F5344CB8AC3E}">
        <p14:creationId xmlns:p14="http://schemas.microsoft.com/office/powerpoint/2010/main" val="20997164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446808" y="1615354"/>
            <a:ext cx="8348057" cy="4245119"/>
          </a:xfrm>
        </p:spPr>
        <p:txBody>
          <a:bodyPr/>
          <a:lstStyle/>
          <a:p>
            <a:pPr marL="0" lvl="0" indent="0">
              <a:buNone/>
            </a:pPr>
            <a:r>
              <a:rPr lang="en-NZ" dirty="0"/>
              <a:t>Chapter 17, ASCE 7-2016 (the </a:t>
            </a:r>
            <a:r>
              <a:rPr lang="en-NZ" i="1" dirty="0"/>
              <a:t>Standard) </a:t>
            </a:r>
            <a:r>
              <a:rPr lang="en-NZ" dirty="0"/>
              <a:t>is divided into eight sections:</a:t>
            </a:r>
          </a:p>
          <a:p>
            <a:r>
              <a:rPr lang="en-NZ" b="1" i="1" dirty="0">
                <a:solidFill>
                  <a:srgbClr val="FF0000"/>
                </a:solidFill>
              </a:rPr>
              <a:t>17.1 &amp; 17.2: </a:t>
            </a:r>
            <a:r>
              <a:rPr lang="en-NZ" dirty="0"/>
              <a:t>Definitions &amp; General Requirements</a:t>
            </a:r>
          </a:p>
          <a:p>
            <a:r>
              <a:rPr lang="en-NZ" b="1" i="1" dirty="0">
                <a:solidFill>
                  <a:srgbClr val="FF0000"/>
                </a:solidFill>
              </a:rPr>
              <a:t>17.3: </a:t>
            </a:r>
            <a:r>
              <a:rPr lang="en-NZ" dirty="0"/>
              <a:t>Ground Motion Criteria</a:t>
            </a:r>
          </a:p>
          <a:p>
            <a:r>
              <a:rPr lang="en-NZ" b="1" i="1" dirty="0">
                <a:solidFill>
                  <a:srgbClr val="FF0000"/>
                </a:solidFill>
              </a:rPr>
              <a:t>17.4, 17.5, 17.6: </a:t>
            </a:r>
            <a:r>
              <a:rPr lang="en-NZ" dirty="0"/>
              <a:t>Analysis Procedures</a:t>
            </a:r>
          </a:p>
          <a:p>
            <a:r>
              <a:rPr lang="en-NZ" b="1" i="1" dirty="0">
                <a:solidFill>
                  <a:srgbClr val="FF0000"/>
                </a:solidFill>
              </a:rPr>
              <a:t>17.7: </a:t>
            </a:r>
            <a:r>
              <a:rPr lang="en-NZ" dirty="0"/>
              <a:t>Design Review</a:t>
            </a:r>
          </a:p>
          <a:p>
            <a:r>
              <a:rPr lang="en-NZ" b="1" i="1" dirty="0">
                <a:solidFill>
                  <a:srgbClr val="FF0000"/>
                </a:solidFill>
              </a:rPr>
              <a:t>17.8: </a:t>
            </a:r>
            <a:r>
              <a:rPr lang="en-NZ" dirty="0"/>
              <a:t>Testing</a:t>
            </a:r>
          </a:p>
          <a:p>
            <a:pPr marL="457200" lvl="0" indent="-457200">
              <a:buFont typeface="+mj-lt"/>
              <a:buAutoNum type="arabicPeriod"/>
            </a:pPr>
            <a:endParaRPr lang="en-NZ" sz="2400" i="1" dirty="0"/>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Design Requirements Overview</a:t>
            </a:r>
          </a:p>
        </p:txBody>
      </p:sp>
    </p:spTree>
    <p:extLst>
      <p:ext uri="{BB962C8B-B14F-4D97-AF65-F5344CB8AC3E}">
        <p14:creationId xmlns:p14="http://schemas.microsoft.com/office/powerpoint/2010/main" val="40183098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TextBox 2"/>
          <p:cNvSpPr txBox="1"/>
          <p:nvPr/>
        </p:nvSpPr>
        <p:spPr>
          <a:xfrm>
            <a:off x="5239516" y="6012418"/>
            <a:ext cx="3904484" cy="369332"/>
          </a:xfrm>
          <a:prstGeom prst="rect">
            <a:avLst/>
          </a:prstGeom>
          <a:noFill/>
        </p:spPr>
        <p:txBody>
          <a:bodyPr wrap="square" rtlCol="0">
            <a:spAutoFit/>
          </a:bodyPr>
          <a:lstStyle/>
          <a:p>
            <a:r>
              <a:rPr lang="en-NZ" sz="1800" dirty="0">
                <a:solidFill>
                  <a:schemeClr val="bg1">
                    <a:lumMod val="50000"/>
                  </a:schemeClr>
                </a:solidFill>
              </a:rPr>
              <a:t>Reference: Patent US 99973 A</a:t>
            </a:r>
            <a:endParaRPr lang="en-US" sz="1800" dirty="0">
              <a:solidFill>
                <a:schemeClr val="bg1">
                  <a:lumMod val="50000"/>
                </a:schemeClr>
              </a:solidFill>
            </a:endParaRPr>
          </a:p>
        </p:txBody>
      </p:sp>
      <p:pic>
        <p:nvPicPr>
          <p:cNvPr id="5" name="Content Placeholder 4" descr="Drawing from a United States Patent, No 199973, dated February 15, 1870, and issued to J. Touaillon.  Shows an elevation of a two-story masonry building, resting on top of a seismic isolation system. The seismic isolation system is also shown in the figure, and it consists of iron or steel ball bearings situated between two spherical depressions in iron or steel plates. The plate on top of the ball bearing has spherical depressions facing down, and the plate on top has spherical depressions facing up. The diameters of the spherical depressions are about twice the diameters of the steel ball bearings."/>
          <p:cNvPicPr>
            <a:picLocks noGrp="1" noChangeAspect="1"/>
          </p:cNvPicPr>
          <p:nvPr>
            <p:ph idx="1"/>
          </p:nvPr>
        </p:nvPicPr>
        <p:blipFill rotWithShape="1">
          <a:blip r:embed="rId3" cstate="print"/>
          <a:srcRect t="17272" r="5053"/>
          <a:stretch/>
        </p:blipFill>
        <p:spPr>
          <a:xfrm>
            <a:off x="4831200" y="1412875"/>
            <a:ext cx="4147201" cy="4520425"/>
          </a:xfrm>
          <a:prstGeom prst="rect">
            <a:avLst/>
          </a:prstGeom>
        </p:spPr>
      </p:pic>
      <p:sp>
        <p:nvSpPr>
          <p:cNvPr id="9" name="Content Placeholder 2"/>
          <p:cNvSpPr txBox="1">
            <a:spLocks/>
          </p:cNvSpPr>
          <p:nvPr/>
        </p:nvSpPr>
        <p:spPr bwMode="auto">
          <a:xfrm>
            <a:off x="770400" y="3323702"/>
            <a:ext cx="4140000" cy="2882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FontTx/>
              <a:buNone/>
            </a:pPr>
            <a:r>
              <a:rPr lang="en-US" kern="0" dirty="0">
                <a:solidFill>
                  <a:schemeClr val="accent6">
                    <a:lumMod val="75000"/>
                  </a:schemeClr>
                </a:solidFill>
              </a:rPr>
              <a:t>Improvement in 150 years?</a:t>
            </a:r>
          </a:p>
          <a:p>
            <a:pPr marL="0" indent="0">
              <a:buFontTx/>
              <a:buNone/>
            </a:pPr>
            <a:r>
              <a:rPr lang="en-NZ" sz="2400" i="1" dirty="0"/>
              <a:t>Capability to execute it using isolation hardware that exhibits </a:t>
            </a:r>
            <a:r>
              <a:rPr lang="en-NZ" sz="2400" i="1" u="sng" dirty="0">
                <a:solidFill>
                  <a:schemeClr val="accent6">
                    <a:lumMod val="75000"/>
                  </a:schemeClr>
                </a:solidFill>
              </a:rPr>
              <a:t>reliable</a:t>
            </a:r>
            <a:r>
              <a:rPr lang="en-NZ" sz="2400" i="1" dirty="0">
                <a:solidFill>
                  <a:schemeClr val="accent6">
                    <a:lumMod val="75000"/>
                  </a:schemeClr>
                </a:solidFill>
              </a:rPr>
              <a:t> </a:t>
            </a:r>
            <a:r>
              <a:rPr lang="en-NZ" sz="2400" i="1" dirty="0"/>
              <a:t>and </a:t>
            </a:r>
            <a:r>
              <a:rPr lang="en-NZ" sz="2400" i="1" u="sng" dirty="0">
                <a:solidFill>
                  <a:schemeClr val="accent6">
                    <a:lumMod val="75000"/>
                  </a:schemeClr>
                </a:solidFill>
              </a:rPr>
              <a:t>predictable</a:t>
            </a:r>
            <a:r>
              <a:rPr lang="en-NZ" sz="2400" i="1" dirty="0"/>
              <a:t> </a:t>
            </a:r>
            <a:r>
              <a:rPr lang="en-US" sz="2400" i="1" dirty="0"/>
              <a:t>behavior</a:t>
            </a:r>
            <a:r>
              <a:rPr lang="en-NZ" sz="2400" i="1" dirty="0"/>
              <a:t> over the lifetime of the structure </a:t>
            </a:r>
            <a:endParaRPr lang="en-US" sz="2400" i="1" kern="0" dirty="0"/>
          </a:p>
          <a:p>
            <a:pPr marL="0" indent="0">
              <a:buFontTx/>
              <a:buNone/>
            </a:pPr>
            <a:endParaRPr lang="en-US" kern="0" dirty="0"/>
          </a:p>
        </p:txBody>
      </p:sp>
      <p:pic>
        <p:nvPicPr>
          <p:cNvPr id="6" name="Picture 5" descr="Jules Touaillon signature&#10;&#10;Building&#10;&#10;No. 99973&#10;&#10;Feb. 151870"/>
          <p:cNvPicPr>
            <a:picLocks noChangeAspect="1"/>
          </p:cNvPicPr>
          <p:nvPr/>
        </p:nvPicPr>
        <p:blipFill>
          <a:blip r:embed="rId4" cstate="print"/>
          <a:stretch>
            <a:fillRect/>
          </a:stretch>
        </p:blipFill>
        <p:spPr>
          <a:xfrm>
            <a:off x="908256" y="2083750"/>
            <a:ext cx="4002144" cy="1179402"/>
          </a:xfrm>
          <a:prstGeom prst="rect">
            <a:avLst/>
          </a:prstGeom>
        </p:spPr>
      </p:pic>
      <p:sp>
        <p:nvSpPr>
          <p:cNvPr id="8" name="Content Placeholder 2"/>
          <p:cNvSpPr txBox="1">
            <a:spLocks/>
          </p:cNvSpPr>
          <p:nvPr/>
        </p:nvSpPr>
        <p:spPr bwMode="auto">
          <a:xfrm>
            <a:off x="820800" y="1476001"/>
            <a:ext cx="4010400" cy="54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0" indent="0">
              <a:buFontTx/>
              <a:buNone/>
            </a:pPr>
            <a:r>
              <a:rPr lang="en-US" kern="0" dirty="0">
                <a:solidFill>
                  <a:schemeClr val="accent6">
                    <a:lumMod val="75000"/>
                  </a:schemeClr>
                </a:solidFill>
              </a:rPr>
              <a:t>Not a new concept:</a:t>
            </a:r>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What </a:t>
            </a:r>
            <a:r>
              <a:rPr lang="en-NZ" sz="3200" dirty="0"/>
              <a:t>is s</a:t>
            </a:r>
            <a:r>
              <a:rPr lang="en-NZ" sz="3200" dirty="0">
                <a:solidFill>
                  <a:schemeClr val="accent6">
                    <a:lumMod val="75000"/>
                  </a:schemeClr>
                </a:solidFill>
              </a:rPr>
              <a:t>eis</a:t>
            </a:r>
            <a:r>
              <a:rPr lang="en-NZ" sz="3200" dirty="0"/>
              <a:t>mic isolation?</a:t>
            </a:r>
            <a:endParaRPr lang="en-NZ" dirty="0"/>
          </a:p>
        </p:txBody>
      </p:sp>
    </p:spTree>
    <p:extLst>
      <p:ext uri="{BB962C8B-B14F-4D97-AF65-F5344CB8AC3E}">
        <p14:creationId xmlns:p14="http://schemas.microsoft.com/office/powerpoint/2010/main" val="1287427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wipe(down)">
                                      <p:cBhvr>
                                        <p:cTn id="7"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24" name="TextBox 23"/>
          <p:cNvSpPr txBox="1"/>
          <p:nvPr/>
        </p:nvSpPr>
        <p:spPr>
          <a:xfrm>
            <a:off x="6805481" y="4858569"/>
            <a:ext cx="2052791" cy="1328023"/>
          </a:xfrm>
          <a:prstGeom prst="flowChartAlternateProcess">
            <a:avLst/>
          </a:prstGeom>
          <a:ln w="9525">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Minimum  building separations</a:t>
            </a:r>
          </a:p>
        </p:txBody>
      </p:sp>
      <p:sp>
        <p:nvSpPr>
          <p:cNvPr id="15" name="TextBox 14"/>
          <p:cNvSpPr txBox="1"/>
          <p:nvPr/>
        </p:nvSpPr>
        <p:spPr>
          <a:xfrm>
            <a:off x="6805482" y="2620491"/>
            <a:ext cx="2052791" cy="2009061"/>
          </a:xfrm>
          <a:prstGeom prst="flowChartAlternateProcess">
            <a:avLst/>
          </a:prstGeom>
          <a:ln w="9525">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Permitted structural systems, </a:t>
            </a:r>
          </a:p>
          <a:p>
            <a:r>
              <a:rPr lang="en-US" sz="2000" i="1" dirty="0"/>
              <a:t>i.e. OCBF up to 160 ft</a:t>
            </a:r>
            <a:endParaRPr lang="en-US" i="1" dirty="0"/>
          </a:p>
        </p:txBody>
      </p:sp>
      <p:sp>
        <p:nvSpPr>
          <p:cNvPr id="29" name="TextBox 28"/>
          <p:cNvSpPr txBox="1"/>
          <p:nvPr/>
        </p:nvSpPr>
        <p:spPr>
          <a:xfrm>
            <a:off x="189279" y="4027853"/>
            <a:ext cx="2772027" cy="2145268"/>
          </a:xfrm>
          <a:prstGeom prst="flowChartAlternateProcess">
            <a:avLst/>
          </a:prstGeom>
          <a:ln w="9525">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Different design actions for components above and below isolation system</a:t>
            </a:r>
          </a:p>
        </p:txBody>
      </p:sp>
      <p:sp>
        <p:nvSpPr>
          <p:cNvPr id="5" name="TextBox 4"/>
          <p:cNvSpPr txBox="1"/>
          <p:nvPr/>
        </p:nvSpPr>
        <p:spPr>
          <a:xfrm>
            <a:off x="433841" y="2823921"/>
            <a:ext cx="2268957" cy="919401"/>
          </a:xfrm>
          <a:prstGeom prst="flowChartAlternateProcess">
            <a:avLst/>
          </a:prstGeom>
          <a:ln w="9525">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i="1" dirty="0"/>
              <a:t>I</a:t>
            </a:r>
            <a:r>
              <a:rPr lang="en-US" i="1" baseline="-25000" dirty="0"/>
              <a:t>e</a:t>
            </a:r>
            <a:r>
              <a:rPr lang="en-US" dirty="0"/>
              <a:t> , </a:t>
            </a:r>
            <a:r>
              <a:rPr lang="el-GR" i="1" dirty="0"/>
              <a:t>ρ</a:t>
            </a:r>
            <a:r>
              <a:rPr lang="en-NZ" i="1" dirty="0"/>
              <a:t>, </a:t>
            </a:r>
            <a:r>
              <a:rPr lang="en-NZ" dirty="0"/>
              <a:t>Irregularities?</a:t>
            </a:r>
            <a:r>
              <a:rPr lang="en-US" dirty="0"/>
              <a:t> </a:t>
            </a:r>
          </a:p>
        </p:txBody>
      </p:sp>
      <p:pic>
        <p:nvPicPr>
          <p:cNvPr id="6" name="Picture 5" descr="De Young museum during construction.  This is titled “Structural System” There are four boxes, all with arrows point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5764" y="2784387"/>
            <a:ext cx="4089717" cy="3652833"/>
          </a:xfrm>
          <a:prstGeom prst="rect">
            <a:avLst/>
          </a:prstGeom>
        </p:spPr>
      </p:pic>
      <p:sp>
        <p:nvSpPr>
          <p:cNvPr id="3" name="Content Placeholder 2"/>
          <p:cNvSpPr>
            <a:spLocks noGrp="1"/>
          </p:cNvSpPr>
          <p:nvPr>
            <p:ph idx="1"/>
          </p:nvPr>
        </p:nvSpPr>
        <p:spPr>
          <a:xfrm>
            <a:off x="446808" y="1615354"/>
            <a:ext cx="8478983" cy="1040987"/>
          </a:xfrm>
          <a:ln>
            <a:noFill/>
          </a:ln>
        </p:spPr>
        <p:txBody>
          <a:bodyPr/>
          <a:lstStyle/>
          <a:p>
            <a:pPr marL="0" indent="0">
              <a:buNone/>
            </a:pPr>
            <a:r>
              <a:rPr lang="en-NZ" b="1" i="1" dirty="0">
                <a:solidFill>
                  <a:srgbClr val="FF0000"/>
                </a:solidFill>
              </a:rPr>
              <a:t>17.1 &amp; 17.2: </a:t>
            </a:r>
            <a:r>
              <a:rPr lang="en-NZ" dirty="0"/>
              <a:t>Definitions &amp; General Requirements:</a:t>
            </a:r>
          </a:p>
          <a:p>
            <a:pPr algn="ctr">
              <a:buFont typeface="Wingdings" panose="05000000000000000000" pitchFamily="2" charset="2"/>
              <a:buChar char="ü"/>
            </a:pPr>
            <a:r>
              <a:rPr lang="en-NZ" u="sng" dirty="0">
                <a:solidFill>
                  <a:srgbClr val="FF0000"/>
                </a:solidFill>
              </a:rPr>
              <a:t>Structural System</a:t>
            </a:r>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Design Requirements Overview</a:t>
            </a:r>
          </a:p>
        </p:txBody>
      </p:sp>
    </p:spTree>
    <p:extLst>
      <p:ext uri="{BB962C8B-B14F-4D97-AF65-F5344CB8AC3E}">
        <p14:creationId xmlns:p14="http://schemas.microsoft.com/office/powerpoint/2010/main" val="2649746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500"/>
                                        <p:tgtEl>
                                          <p:spTgt spid="2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down)">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5" grpId="0" animBg="1"/>
      <p:bldP spid="29" grpId="0" animBg="1"/>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0" name="TextBox 29"/>
          <p:cNvSpPr txBox="1"/>
          <p:nvPr/>
        </p:nvSpPr>
        <p:spPr>
          <a:xfrm>
            <a:off x="6392487" y="5213014"/>
            <a:ext cx="2609123" cy="919401"/>
          </a:xfrm>
          <a:prstGeom prst="flowChartAlternateProcess">
            <a:avLst/>
          </a:prstGeom>
          <a:ln w="9525">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a:t>Upper- &amp; lower- bound properties</a:t>
            </a:r>
          </a:p>
        </p:txBody>
      </p:sp>
      <p:sp>
        <p:nvSpPr>
          <p:cNvPr id="29" name="TextBox 28"/>
          <p:cNvSpPr txBox="1"/>
          <p:nvPr/>
        </p:nvSpPr>
        <p:spPr>
          <a:xfrm>
            <a:off x="6431972" y="3953491"/>
            <a:ext cx="2576947" cy="919401"/>
          </a:xfrm>
          <a:prstGeom prst="flowChartAlternateProcess">
            <a:avLst/>
          </a:prstGeom>
          <a:ln w="9525">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a:t>Inspection &amp; replacement</a:t>
            </a:r>
          </a:p>
        </p:txBody>
      </p:sp>
      <p:sp>
        <p:nvSpPr>
          <p:cNvPr id="24" name="TextBox 23"/>
          <p:cNvSpPr txBox="1"/>
          <p:nvPr/>
        </p:nvSpPr>
        <p:spPr>
          <a:xfrm>
            <a:off x="6431974" y="2742333"/>
            <a:ext cx="2569636" cy="919401"/>
          </a:xfrm>
          <a:prstGeom prst="flowChartAlternateProcess">
            <a:avLst/>
          </a:prstGeom>
          <a:ln w="9525">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a:t>Overturning and uplift stability</a:t>
            </a:r>
          </a:p>
        </p:txBody>
      </p:sp>
      <p:sp>
        <p:nvSpPr>
          <p:cNvPr id="21" name="TextBox 20"/>
          <p:cNvSpPr txBox="1"/>
          <p:nvPr/>
        </p:nvSpPr>
        <p:spPr>
          <a:xfrm>
            <a:off x="285376" y="5190407"/>
            <a:ext cx="2493818" cy="919401"/>
          </a:xfrm>
          <a:prstGeom prst="flowChartAlternateProcess">
            <a:avLst/>
          </a:prstGeom>
          <a:ln w="9525">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a:t>Vertical load combinations</a:t>
            </a:r>
          </a:p>
        </p:txBody>
      </p:sp>
      <p:sp>
        <p:nvSpPr>
          <p:cNvPr id="15" name="TextBox 14"/>
          <p:cNvSpPr txBox="1"/>
          <p:nvPr/>
        </p:nvSpPr>
        <p:spPr>
          <a:xfrm>
            <a:off x="282592" y="3912900"/>
            <a:ext cx="2493818" cy="919401"/>
          </a:xfrm>
          <a:prstGeom prst="flowChartAlternateProcess">
            <a:avLst/>
          </a:prstGeom>
          <a:ln w="9525">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a:t>Minimum Restoring Force</a:t>
            </a:r>
          </a:p>
        </p:txBody>
      </p:sp>
      <p:sp>
        <p:nvSpPr>
          <p:cNvPr id="5" name="TextBox 4"/>
          <p:cNvSpPr txBox="1"/>
          <p:nvPr/>
        </p:nvSpPr>
        <p:spPr>
          <a:xfrm>
            <a:off x="545149" y="2709673"/>
            <a:ext cx="2234045" cy="919401"/>
          </a:xfrm>
          <a:prstGeom prst="flowChartAlternateProcess">
            <a:avLst/>
          </a:prstGeom>
          <a:ln w="9525">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a:t>Wind and Fire Resistance</a:t>
            </a:r>
          </a:p>
        </p:txBody>
      </p:sp>
      <p:pic>
        <p:nvPicPr>
          <p:cNvPr id="6" name="Picture 5" descr="De Young museum during construction as was shown in the previous slide, except that the elements of the seismic isolation system are highlighted by red shading.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6570" y="2749332"/>
            <a:ext cx="3668020" cy="3674123"/>
          </a:xfrm>
          <a:prstGeom prst="rect">
            <a:avLst/>
          </a:prstGeom>
        </p:spPr>
      </p:pic>
      <p:sp>
        <p:nvSpPr>
          <p:cNvPr id="3" name="Content Placeholder 2"/>
          <p:cNvSpPr>
            <a:spLocks noGrp="1"/>
          </p:cNvSpPr>
          <p:nvPr>
            <p:ph idx="1"/>
          </p:nvPr>
        </p:nvSpPr>
        <p:spPr>
          <a:xfrm>
            <a:off x="446808" y="1615354"/>
            <a:ext cx="8478983" cy="4245119"/>
          </a:xfrm>
          <a:ln>
            <a:noFill/>
          </a:ln>
        </p:spPr>
        <p:txBody>
          <a:bodyPr/>
          <a:lstStyle/>
          <a:p>
            <a:pPr marL="0" indent="0">
              <a:buNone/>
            </a:pPr>
            <a:r>
              <a:rPr lang="en-NZ" b="1" i="1" dirty="0">
                <a:solidFill>
                  <a:srgbClr val="FF0000"/>
                </a:solidFill>
              </a:rPr>
              <a:t>17.1 &amp; 17.2: </a:t>
            </a:r>
            <a:r>
              <a:rPr lang="en-NZ" dirty="0"/>
              <a:t>Definitions &amp; General Requirements:</a:t>
            </a:r>
          </a:p>
          <a:p>
            <a:pPr algn="ctr">
              <a:buFont typeface="Wingdings" panose="05000000000000000000" pitchFamily="2" charset="2"/>
              <a:buChar char="ü"/>
            </a:pPr>
            <a:r>
              <a:rPr lang="en-NZ" u="sng" dirty="0">
                <a:solidFill>
                  <a:srgbClr val="FF0000"/>
                </a:solidFill>
              </a:rPr>
              <a:t>Isolation System</a:t>
            </a:r>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Design Requirements Overview</a:t>
            </a:r>
          </a:p>
        </p:txBody>
      </p:sp>
    </p:spTree>
    <p:extLst>
      <p:ext uri="{BB962C8B-B14F-4D97-AF65-F5344CB8AC3E}">
        <p14:creationId xmlns:p14="http://schemas.microsoft.com/office/powerpoint/2010/main" val="648325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down)">
                                      <p:cBhvr>
                                        <p:cTn id="16" dur="500"/>
                                        <p:tgtEl>
                                          <p:spTgt spid="2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down)">
                                      <p:cBhvr>
                                        <p:cTn id="19" dur="500"/>
                                        <p:tgtEl>
                                          <p:spTgt spid="2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down)">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9" grpId="0" animBg="1"/>
      <p:bldP spid="24" grpId="0" animBg="1"/>
      <p:bldP spid="21" grpId="0" animBg="1"/>
      <p:bldP spid="15" grpId="0" animBg="1"/>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11" name="Picture 10" descr="Examples of several project-specific earthquake response spectra that could be used for design. These spectra are meant to be a schematic illustration only, so the details of the shapes and magnitudes of the spectra are not relevant. &#10;"/>
          <p:cNvPicPr>
            <a:picLocks noChangeAspect="1"/>
          </p:cNvPicPr>
          <p:nvPr/>
        </p:nvPicPr>
        <p:blipFill>
          <a:blip r:embed="rId3" cstate="print"/>
          <a:stretch>
            <a:fillRect/>
          </a:stretch>
        </p:blipFill>
        <p:spPr>
          <a:xfrm>
            <a:off x="4654433" y="2670179"/>
            <a:ext cx="4315102" cy="3587390"/>
          </a:xfrm>
          <a:prstGeom prst="rect">
            <a:avLst/>
          </a:prstGeom>
        </p:spPr>
      </p:pic>
      <mc:AlternateContent xmlns:mc="http://schemas.openxmlformats.org/markup-compatibility/2006" xmlns:a14="http://schemas.microsoft.com/office/drawing/2010/main">
        <mc:Choice Requires="a14">
          <p:sp>
            <p:nvSpPr>
              <p:cNvPr id="6" name="Rectangle 5"/>
              <p:cNvSpPr/>
              <p:nvPr/>
            </p:nvSpPr>
            <p:spPr>
              <a:xfrm>
                <a:off x="548640" y="3055621"/>
                <a:ext cx="4105793" cy="3077766"/>
              </a:xfrm>
              <a:prstGeom prst="rect">
                <a:avLst/>
              </a:prstGeom>
            </p:spPr>
            <p:txBody>
              <a:bodyPr wrap="square">
                <a:spAutoFit/>
              </a:bodyPr>
              <a:lstStyle/>
              <a:p>
                <a:pPr marL="342900" indent="-342900">
                  <a:spcAft>
                    <a:spcPts val="1200"/>
                  </a:spcAft>
                  <a:buFont typeface="Arial" panose="020B0604020202020204" pitchFamily="34" charset="0"/>
                  <a:buChar char="•"/>
                </a:pPr>
                <a:r>
                  <a:rPr lang="en-US" dirty="0"/>
                  <a:t>Yes, for Class A, B, C sites, where </a:t>
                </a:r>
                <a:r>
                  <a:rPr lang="en-US" i="1" dirty="0"/>
                  <a:t>S</a:t>
                </a:r>
                <a:r>
                  <a:rPr lang="en-US" i="1" baseline="-25000" dirty="0"/>
                  <a:t>1</a:t>
                </a:r>
                <a:r>
                  <a:rPr lang="en-US" dirty="0"/>
                  <a:t> </a:t>
                </a:r>
                <a14:m>
                  <m:oMath xmlns:m="http://schemas.openxmlformats.org/officeDocument/2006/math">
                    <m:r>
                      <a:rPr lang="en-US" i="1">
                        <a:latin typeface="Cambria Math" panose="02040503050406030204" pitchFamily="18" charset="0"/>
                        <a:ea typeface="Cambria Math" panose="02040503050406030204" pitchFamily="18" charset="0"/>
                      </a:rPr>
                      <m:t>≥</m:t>
                    </m:r>
                  </m:oMath>
                </a14:m>
                <a:r>
                  <a:rPr lang="en-US" dirty="0"/>
                  <a:t> 0.6</a:t>
                </a:r>
                <a:endParaRPr lang="en-NZ" dirty="0"/>
              </a:p>
              <a:p>
                <a:pPr marL="342900" indent="-342900">
                  <a:spcAft>
                    <a:spcPts val="1200"/>
                  </a:spcAft>
                  <a:buFont typeface="Arial" panose="020B0604020202020204" pitchFamily="34" charset="0"/>
                  <a:buChar char="•"/>
                </a:pPr>
                <a:r>
                  <a:rPr lang="en-US" dirty="0"/>
                  <a:t>Yes, for Class D and E sites, where </a:t>
                </a:r>
                <a:r>
                  <a:rPr lang="en-US" i="1" dirty="0"/>
                  <a:t>S</a:t>
                </a:r>
                <a:r>
                  <a:rPr lang="en-US" i="1" baseline="-25000" dirty="0"/>
                  <a:t>1</a:t>
                </a:r>
                <a:r>
                  <a:rPr lang="en-US" dirty="0"/>
                  <a:t> </a:t>
                </a:r>
                <a14:m>
                  <m:oMath xmlns:m="http://schemas.openxmlformats.org/officeDocument/2006/math">
                    <m:r>
                      <a:rPr lang="en-US" i="1">
                        <a:latin typeface="Cambria Math" panose="02040503050406030204" pitchFamily="18" charset="0"/>
                        <a:ea typeface="Cambria Math" panose="02040503050406030204" pitchFamily="18" charset="0"/>
                      </a:rPr>
                      <m:t>≥</m:t>
                    </m:r>
                  </m:oMath>
                </a14:m>
                <a:r>
                  <a:rPr lang="en-US" dirty="0"/>
                  <a:t> 0.2 </a:t>
                </a:r>
                <a:endParaRPr lang="en-NZ" dirty="0"/>
              </a:p>
              <a:p>
                <a:pPr marL="342900" indent="-342900">
                  <a:spcAft>
                    <a:spcPts val="1200"/>
                  </a:spcAft>
                  <a:buFont typeface="Arial" panose="020B0604020202020204" pitchFamily="34" charset="0"/>
                  <a:buChar char="•"/>
                </a:pPr>
                <a:r>
                  <a:rPr lang="en-US" dirty="0"/>
                  <a:t>Yes, for Site Class F</a:t>
                </a:r>
              </a:p>
              <a:p>
                <a:pPr>
                  <a:spcAft>
                    <a:spcPts val="1200"/>
                  </a:spcAft>
                </a:pPr>
                <a:endParaRPr lang="en-US" sz="1000" dirty="0"/>
              </a:p>
              <a:p>
                <a:pPr>
                  <a:spcAft>
                    <a:spcPts val="1200"/>
                  </a:spcAft>
                </a:pPr>
                <a:r>
                  <a:rPr lang="en-US" dirty="0"/>
                  <a:t>Otherwise USGS website</a:t>
                </a:r>
              </a:p>
            </p:txBody>
          </p:sp>
        </mc:Choice>
        <mc:Fallback xmlns="">
          <p:sp>
            <p:nvSpPr>
              <p:cNvPr id="6" name="Rectangle 5"/>
              <p:cNvSpPr>
                <a:spLocks noRot="1" noChangeAspect="1" noMove="1" noResize="1" noEditPoints="1" noAdjustHandles="1" noChangeArrowheads="1" noChangeShapeType="1" noTextEdit="1"/>
              </p:cNvSpPr>
              <p:nvPr/>
            </p:nvSpPr>
            <p:spPr>
              <a:xfrm>
                <a:off x="548640" y="3055621"/>
                <a:ext cx="4105793" cy="3077766"/>
              </a:xfrm>
              <a:prstGeom prst="rect">
                <a:avLst/>
              </a:prstGeom>
              <a:blipFill>
                <a:blip r:embed="rId4" cstate="print"/>
                <a:stretch>
                  <a:fillRect l="-2226" t="-1386" b="-3762"/>
                </a:stretch>
              </a:blipFill>
            </p:spPr>
            <p:txBody>
              <a:bodyPr/>
              <a:lstStyle/>
              <a:p>
                <a:r>
                  <a:rPr lang="en-US" dirty="0">
                    <a:noFill/>
                  </a:rPr>
                  <a:t> </a:t>
                </a:r>
              </a:p>
            </p:txBody>
          </p:sp>
        </mc:Fallback>
      </mc:AlternateContent>
      <p:sp>
        <p:nvSpPr>
          <p:cNvPr id="3" name="Content Placeholder 2"/>
          <p:cNvSpPr>
            <a:spLocks noGrp="1"/>
          </p:cNvSpPr>
          <p:nvPr>
            <p:ph idx="1"/>
          </p:nvPr>
        </p:nvSpPr>
        <p:spPr>
          <a:xfrm>
            <a:off x="446808" y="1615355"/>
            <a:ext cx="8415251" cy="1440266"/>
          </a:xfrm>
        </p:spPr>
        <p:txBody>
          <a:bodyPr/>
          <a:lstStyle/>
          <a:p>
            <a:pPr marL="0" indent="0">
              <a:buNone/>
            </a:pPr>
            <a:r>
              <a:rPr lang="en-NZ" b="1" i="1" dirty="0">
                <a:solidFill>
                  <a:srgbClr val="FF0000"/>
                </a:solidFill>
              </a:rPr>
              <a:t>17.3: </a:t>
            </a:r>
            <a:r>
              <a:rPr lang="en-NZ" dirty="0"/>
              <a:t>Ground Motion Criteria</a:t>
            </a:r>
          </a:p>
          <a:p>
            <a:pPr marL="0" indent="0">
              <a:buNone/>
            </a:pPr>
            <a:r>
              <a:rPr lang="en-NZ" i="1" dirty="0">
                <a:solidFill>
                  <a:schemeClr val="accent6">
                    <a:lumMod val="75000"/>
                  </a:schemeClr>
                </a:solidFill>
              </a:rPr>
              <a:t>Question 1: Is a site-specific hazard analysis necessary?</a:t>
            </a:r>
          </a:p>
          <a:p>
            <a:pPr marL="0" lvl="0" indent="0">
              <a:buNone/>
            </a:pPr>
            <a:endParaRPr lang="en-NZ" sz="2400" i="1" dirty="0"/>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Design Requirements Overview</a:t>
            </a:r>
          </a:p>
        </p:txBody>
      </p:sp>
    </p:spTree>
    <p:extLst>
      <p:ext uri="{BB962C8B-B14F-4D97-AF65-F5344CB8AC3E}">
        <p14:creationId xmlns:p14="http://schemas.microsoft.com/office/powerpoint/2010/main" val="26986659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13" name="Picture 12" title=" “Acceleration Amplitude 2, (g)&quot;"/>
          <p:cNvPicPr/>
          <p:nvPr/>
        </p:nvPicPr>
        <p:blipFill>
          <a:blip r:embed="rId3" cstate="print"/>
          <a:srcRect/>
          <a:stretch>
            <a:fillRect/>
          </a:stretch>
        </p:blipFill>
        <p:spPr bwMode="auto">
          <a:xfrm>
            <a:off x="4749982" y="4617720"/>
            <a:ext cx="4127317" cy="1637347"/>
          </a:xfrm>
          <a:prstGeom prst="rect">
            <a:avLst/>
          </a:prstGeom>
          <a:noFill/>
          <a:ln w="9525">
            <a:noFill/>
            <a:miter lim="800000"/>
            <a:headEnd/>
            <a:tailEnd/>
          </a:ln>
        </p:spPr>
      </p:pic>
      <p:pic>
        <p:nvPicPr>
          <p:cNvPr id="12" name="Picture 11" title="“Acceleration Amplitude 1, (g)” "/>
          <p:cNvPicPr/>
          <p:nvPr/>
        </p:nvPicPr>
        <p:blipFill>
          <a:blip r:embed="rId4" cstate="print"/>
          <a:srcRect/>
          <a:stretch>
            <a:fillRect/>
          </a:stretch>
        </p:blipFill>
        <p:spPr bwMode="auto">
          <a:xfrm>
            <a:off x="348161" y="4617720"/>
            <a:ext cx="4401820" cy="1637347"/>
          </a:xfrm>
          <a:prstGeom prst="rect">
            <a:avLst/>
          </a:prstGeom>
          <a:noFill/>
          <a:ln w="9525">
            <a:noFill/>
            <a:miter lim="800000"/>
            <a:headEnd/>
            <a:tailEnd/>
          </a:ln>
        </p:spPr>
      </p:pic>
      <p:sp>
        <p:nvSpPr>
          <p:cNvPr id="3" name="Content Placeholder 2"/>
          <p:cNvSpPr>
            <a:spLocks noGrp="1"/>
          </p:cNvSpPr>
          <p:nvPr>
            <p:ph idx="1"/>
          </p:nvPr>
        </p:nvSpPr>
        <p:spPr>
          <a:xfrm>
            <a:off x="446808" y="1615354"/>
            <a:ext cx="8430492" cy="4229185"/>
          </a:xfrm>
        </p:spPr>
        <p:txBody>
          <a:bodyPr/>
          <a:lstStyle/>
          <a:p>
            <a:pPr marL="0" indent="0">
              <a:buNone/>
            </a:pPr>
            <a:r>
              <a:rPr lang="en-NZ" b="1" i="1" dirty="0">
                <a:solidFill>
                  <a:srgbClr val="FF0000"/>
                </a:solidFill>
              </a:rPr>
              <a:t>17.3: </a:t>
            </a:r>
            <a:r>
              <a:rPr lang="en-NZ" dirty="0"/>
              <a:t>Ground Motion Criteria</a:t>
            </a:r>
          </a:p>
          <a:p>
            <a:pPr marL="0" indent="0">
              <a:buNone/>
            </a:pPr>
            <a:r>
              <a:rPr lang="en-NZ" i="1" dirty="0">
                <a:solidFill>
                  <a:schemeClr val="accent6">
                    <a:lumMod val="75000"/>
                  </a:schemeClr>
                </a:solidFill>
              </a:rPr>
              <a:t>Question 2: What level of analysis is necessary?</a:t>
            </a:r>
          </a:p>
          <a:p>
            <a:r>
              <a:rPr lang="en-NZ" sz="2400" dirty="0"/>
              <a:t>For </a:t>
            </a:r>
            <a:r>
              <a:rPr lang="en-NZ" sz="2400" u="sng" dirty="0"/>
              <a:t>ELF</a:t>
            </a:r>
            <a:r>
              <a:rPr lang="en-NZ" sz="2400" dirty="0"/>
              <a:t> and </a:t>
            </a:r>
            <a:r>
              <a:rPr lang="en-NZ" sz="2400" u="sng" dirty="0"/>
              <a:t>Response Spectrum</a:t>
            </a:r>
            <a:r>
              <a:rPr lang="en-NZ" sz="2400" dirty="0"/>
              <a:t> procedures, </a:t>
            </a:r>
            <a:r>
              <a:rPr lang="en-NZ" sz="2400" dirty="0">
                <a:solidFill>
                  <a:srgbClr val="FF0000"/>
                </a:solidFill>
              </a:rPr>
              <a:t>simply</a:t>
            </a:r>
            <a:r>
              <a:rPr lang="en-NZ" sz="2400" dirty="0"/>
              <a:t> use the response spectrum determined by answering  </a:t>
            </a:r>
            <a:r>
              <a:rPr lang="en-NZ" sz="2400" i="1" dirty="0"/>
              <a:t>Question 1</a:t>
            </a:r>
            <a:r>
              <a:rPr lang="en-NZ" sz="2400" dirty="0"/>
              <a:t>.</a:t>
            </a:r>
          </a:p>
          <a:p>
            <a:r>
              <a:rPr lang="en-NZ" sz="2400" dirty="0"/>
              <a:t>For </a:t>
            </a:r>
            <a:r>
              <a:rPr lang="en-NZ" sz="2400" u="sng" dirty="0"/>
              <a:t>Response History Analysis</a:t>
            </a:r>
            <a:r>
              <a:rPr lang="en-NZ" sz="2400" dirty="0"/>
              <a:t>, </a:t>
            </a:r>
            <a:r>
              <a:rPr lang="en-NZ" sz="2400" dirty="0">
                <a:solidFill>
                  <a:srgbClr val="FF0000"/>
                </a:solidFill>
              </a:rPr>
              <a:t>also</a:t>
            </a:r>
            <a:r>
              <a:rPr lang="en-NZ" sz="2400" dirty="0"/>
              <a:t> have to select and scale ground motion records:</a:t>
            </a:r>
          </a:p>
          <a:p>
            <a:pPr marL="0" indent="0" algn="ctr">
              <a:buNone/>
            </a:pPr>
            <a:endParaRPr lang="en-NZ" sz="2400" dirty="0"/>
          </a:p>
          <a:p>
            <a:pPr marL="0" indent="0" algn="ctr">
              <a:buNone/>
            </a:pPr>
            <a:endParaRPr lang="en-NZ" sz="2400" dirty="0"/>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Design Requirements Overview</a:t>
            </a:r>
          </a:p>
        </p:txBody>
      </p:sp>
    </p:spTree>
    <p:extLst>
      <p:ext uri="{BB962C8B-B14F-4D97-AF65-F5344CB8AC3E}">
        <p14:creationId xmlns:p14="http://schemas.microsoft.com/office/powerpoint/2010/main" val="835694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par>
                                <p:cTn id="13" presetID="2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48" name="TextBox 47"/>
          <p:cNvSpPr txBox="1"/>
          <p:nvPr/>
        </p:nvSpPr>
        <p:spPr>
          <a:xfrm>
            <a:off x="7373168" y="5894963"/>
            <a:ext cx="1937809" cy="646331"/>
          </a:xfrm>
          <a:prstGeom prst="rect">
            <a:avLst/>
          </a:prstGeom>
          <a:noFill/>
        </p:spPr>
        <p:txBody>
          <a:bodyPr wrap="square" rtlCol="0">
            <a:spAutoFit/>
          </a:bodyPr>
          <a:lstStyle/>
          <a:p>
            <a:r>
              <a:rPr lang="en-NZ" sz="1800" dirty="0">
                <a:solidFill>
                  <a:schemeClr val="bg1">
                    <a:lumMod val="50000"/>
                  </a:schemeClr>
                </a:solidFill>
              </a:rPr>
              <a:t>Reference: DIS Inc. with edits</a:t>
            </a:r>
            <a:endParaRPr lang="en-US" sz="1800" dirty="0">
              <a:solidFill>
                <a:schemeClr val="bg1">
                  <a:lumMod val="50000"/>
                </a:schemeClr>
              </a:solidFill>
            </a:endParaRPr>
          </a:p>
        </p:txBody>
      </p:sp>
      <p:pic>
        <p:nvPicPr>
          <p:cNvPr id="6" name="Picture 5" descr="(RIGHT) An elevation of a seismically isolated building, five stories high and 3 bays wide.  The isolation system at the base of the building is visible, and it is shown in a displaced position towards the right.  Horizontal arrows on the left at each floor level indicate the inertial forces generated by seismic response of the superstructur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0980" y="4668775"/>
            <a:ext cx="1429622" cy="1523610"/>
          </a:xfrm>
          <a:prstGeom prst="rect">
            <a:avLst/>
          </a:prstGeom>
        </p:spPr>
      </p:pic>
      <p:grpSp>
        <p:nvGrpSpPr>
          <p:cNvPr id="11" name="Group 10" descr="(LEFT) Simple single-degree-of-freedom oscillator, consisting of a flexible shaft fixed at the bottom end, and with a lumped mass attached to the top end. The flexible shaft is labelled “Isolation System”.  &#10;&#10;(CENTER) Load-displacement plot showing a typical hysteresis loop from a seismic isolation system. The area within the hysteresis loop is the energy dissipated by the isolation system during a single cycle of oscillation. This energy can be related to the damping of the isolation system, which is labeled “beta-sub-eff” on the drawing.  There is also an inclined line from the origin of the plot to the upper right corner of the hysteresis loop, indicating the effective stiffness of the isolation system, and labeled “k-sub-eff”. "/>
          <p:cNvGrpSpPr/>
          <p:nvPr/>
        </p:nvGrpSpPr>
        <p:grpSpPr>
          <a:xfrm>
            <a:off x="1792189" y="4630771"/>
            <a:ext cx="3306225" cy="1381971"/>
            <a:chOff x="3113196" y="4726472"/>
            <a:chExt cx="3306225" cy="1381971"/>
          </a:xfrm>
        </p:grpSpPr>
        <p:grpSp>
          <p:nvGrpSpPr>
            <p:cNvPr id="8" name="Group 7"/>
            <p:cNvGrpSpPr/>
            <p:nvPr/>
          </p:nvGrpSpPr>
          <p:grpSpPr>
            <a:xfrm>
              <a:off x="3113196" y="5109489"/>
              <a:ext cx="3306225" cy="998954"/>
              <a:chOff x="5740339" y="2997711"/>
              <a:chExt cx="3306225" cy="998954"/>
            </a:xfrm>
          </p:grpSpPr>
          <p:sp>
            <p:nvSpPr>
              <p:cNvPr id="30" name="Rectangle 29"/>
              <p:cNvSpPr/>
              <p:nvPr/>
            </p:nvSpPr>
            <p:spPr bwMode="auto">
              <a:xfrm>
                <a:off x="6083932" y="2997711"/>
                <a:ext cx="829887" cy="660400"/>
              </a:xfrm>
              <a:prstGeom prst="rect">
                <a:avLst/>
              </a:prstGeom>
              <a:ln>
                <a:headEnd type="none" w="med" len="med"/>
                <a:tailEnd type="none" w="med" len="med"/>
              </a:ln>
              <a:extLst/>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34" charset="0"/>
                </a:endParaRPr>
              </a:p>
            </p:txBody>
          </p:sp>
          <p:cxnSp>
            <p:nvCxnSpPr>
              <p:cNvPr id="33" name="Curved Connector 32"/>
              <p:cNvCxnSpPr>
                <a:stCxn id="30" idx="2"/>
              </p:cNvCxnSpPr>
              <p:nvPr/>
            </p:nvCxnSpPr>
            <p:spPr bwMode="auto">
              <a:xfrm rot="5400000">
                <a:off x="6179113" y="3663144"/>
                <a:ext cx="324796" cy="314730"/>
              </a:xfrm>
              <a:prstGeom prst="curvedConnector3">
                <a:avLst/>
              </a:prstGeom>
              <a:ln>
                <a:solidFill>
                  <a:schemeClr val="accent2"/>
                </a:solidFill>
                <a:headEnd type="none" w="med" len="med"/>
                <a:tailEnd type="none" w="med" len="med"/>
              </a:ln>
              <a:extLst/>
            </p:spPr>
            <p:style>
              <a:lnRef idx="3">
                <a:schemeClr val="accent4"/>
              </a:lnRef>
              <a:fillRef idx="0">
                <a:schemeClr val="accent4"/>
              </a:fillRef>
              <a:effectRef idx="2">
                <a:schemeClr val="accent4"/>
              </a:effectRef>
              <a:fontRef idx="minor">
                <a:schemeClr val="tx1"/>
              </a:fontRef>
            </p:style>
          </p:cxnSp>
          <p:cxnSp>
            <p:nvCxnSpPr>
              <p:cNvPr id="35" name="Straight Connector 34"/>
              <p:cNvCxnSpPr/>
              <p:nvPr/>
            </p:nvCxnSpPr>
            <p:spPr bwMode="auto">
              <a:xfrm>
                <a:off x="5740339" y="3978065"/>
                <a:ext cx="1173480" cy="0"/>
              </a:xfrm>
              <a:prstGeom prst="line">
                <a:avLst/>
              </a:prstGeom>
              <a:ln>
                <a:headEnd type="none" w="med" len="med"/>
                <a:tailEnd type="none" w="med" len="med"/>
              </a:ln>
              <a:extLst/>
            </p:spPr>
            <p:style>
              <a:lnRef idx="2">
                <a:schemeClr val="dk1"/>
              </a:lnRef>
              <a:fillRef idx="0">
                <a:schemeClr val="dk1"/>
              </a:fillRef>
              <a:effectRef idx="1">
                <a:schemeClr val="dk1"/>
              </a:effectRef>
              <a:fontRef idx="minor">
                <a:schemeClr val="tx1"/>
              </a:fontRef>
            </p:style>
          </p:cxnSp>
          <p:sp>
            <p:nvSpPr>
              <p:cNvPr id="36" name="TextBox 35"/>
              <p:cNvSpPr txBox="1"/>
              <p:nvPr/>
            </p:nvSpPr>
            <p:spPr>
              <a:xfrm>
                <a:off x="6262072" y="3082472"/>
                <a:ext cx="473606" cy="461665"/>
              </a:xfrm>
              <a:prstGeom prst="rect">
                <a:avLst/>
              </a:prstGeom>
              <a:noFill/>
            </p:spPr>
            <p:txBody>
              <a:bodyPr wrap="square" rtlCol="0">
                <a:spAutoFit/>
              </a:bodyPr>
              <a:lstStyle/>
              <a:p>
                <a:r>
                  <a:rPr lang="en-US" dirty="0"/>
                  <a:t>M</a:t>
                </a:r>
              </a:p>
            </p:txBody>
          </p:sp>
          <p:sp>
            <p:nvSpPr>
              <p:cNvPr id="37" name="TextBox 36"/>
              <p:cNvSpPr txBox="1"/>
              <p:nvPr/>
            </p:nvSpPr>
            <p:spPr>
              <a:xfrm>
                <a:off x="7270751" y="3658111"/>
                <a:ext cx="1775813" cy="338554"/>
              </a:xfrm>
              <a:prstGeom prst="rect">
                <a:avLst/>
              </a:prstGeom>
              <a:noFill/>
            </p:spPr>
            <p:txBody>
              <a:bodyPr wrap="square" rtlCol="0">
                <a:spAutoFit/>
              </a:bodyPr>
              <a:lstStyle/>
              <a:p>
                <a:r>
                  <a:rPr lang="en-US" sz="1600" dirty="0">
                    <a:solidFill>
                      <a:schemeClr val="accent6"/>
                    </a:solidFill>
                  </a:rPr>
                  <a:t>Isolation system</a:t>
                </a:r>
              </a:p>
            </p:txBody>
          </p:sp>
          <p:cxnSp>
            <p:nvCxnSpPr>
              <p:cNvPr id="39" name="Straight Arrow Connector 38"/>
              <p:cNvCxnSpPr>
                <a:stCxn id="37" idx="1"/>
              </p:cNvCxnSpPr>
              <p:nvPr/>
            </p:nvCxnSpPr>
            <p:spPr bwMode="auto">
              <a:xfrm flipH="1" flipV="1">
                <a:off x="6479013" y="3814821"/>
                <a:ext cx="791738" cy="12567"/>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4" name="Group 53"/>
            <p:cNvGrpSpPr/>
            <p:nvPr/>
          </p:nvGrpSpPr>
          <p:grpSpPr>
            <a:xfrm>
              <a:off x="4835915" y="4726472"/>
              <a:ext cx="1468078" cy="1108991"/>
              <a:chOff x="7448607" y="2780904"/>
              <a:chExt cx="1468078" cy="1108991"/>
            </a:xfrm>
          </p:grpSpPr>
          <p:grpSp>
            <p:nvGrpSpPr>
              <p:cNvPr id="53" name="Group 52"/>
              <p:cNvGrpSpPr/>
              <p:nvPr/>
            </p:nvGrpSpPr>
            <p:grpSpPr>
              <a:xfrm>
                <a:off x="7448607" y="2780904"/>
                <a:ext cx="1468078" cy="1108991"/>
                <a:chOff x="7448607" y="2273546"/>
                <a:chExt cx="1468078" cy="1108991"/>
              </a:xfrm>
            </p:grpSpPr>
            <p:sp>
              <p:nvSpPr>
                <p:cNvPr id="41" name="Parallelogram 40"/>
                <p:cNvSpPr/>
                <p:nvPr/>
              </p:nvSpPr>
              <p:spPr bwMode="auto">
                <a:xfrm rot="20054318">
                  <a:off x="7571431" y="2694967"/>
                  <a:ext cx="893742" cy="326837"/>
                </a:xfrm>
                <a:prstGeom prst="parallelogram">
                  <a:avLst>
                    <a:gd name="adj" fmla="val 53125"/>
                  </a:avLst>
                </a:prstGeom>
                <a:ln>
                  <a:headEnd type="none" w="med" len="med"/>
                  <a:tailEnd type="none" w="med" len="med"/>
                </a:ln>
                <a:extLst/>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34" charset="0"/>
                  </a:endParaRPr>
                </a:p>
              </p:txBody>
            </p:sp>
            <p:cxnSp>
              <p:nvCxnSpPr>
                <p:cNvPr id="43" name="Straight Arrow Connector 42"/>
                <p:cNvCxnSpPr/>
                <p:nvPr/>
              </p:nvCxnSpPr>
              <p:spPr bwMode="auto">
                <a:xfrm>
                  <a:off x="7448607" y="2846842"/>
                  <a:ext cx="1222953" cy="0"/>
                </a:xfrm>
                <a:prstGeom prst="straightConnector1">
                  <a:avLst/>
                </a:prstGeom>
                <a:solidFill>
                  <a:schemeClr val="accent1"/>
                </a:solidFill>
                <a:ln w="9525" cap="flat" cmpd="sng" algn="ctr">
                  <a:solidFill>
                    <a:schemeClr val="tx1"/>
                  </a:solidFill>
                  <a:prstDash val="solid"/>
                  <a:round/>
                  <a:headEnd type="triangle"/>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Straight Arrow Connector 44"/>
                <p:cNvCxnSpPr/>
                <p:nvPr/>
              </p:nvCxnSpPr>
              <p:spPr bwMode="auto">
                <a:xfrm flipV="1">
                  <a:off x="8042442" y="2273546"/>
                  <a:ext cx="0" cy="1108991"/>
                </a:xfrm>
                <a:prstGeom prst="straightConnector1">
                  <a:avLst/>
                </a:prstGeom>
                <a:solidFill>
                  <a:schemeClr val="accent1"/>
                </a:solidFill>
                <a:ln w="9525" cap="flat" cmpd="sng" algn="ctr">
                  <a:solidFill>
                    <a:schemeClr val="tx1"/>
                  </a:solidFill>
                  <a:prstDash val="solid"/>
                  <a:round/>
                  <a:headEnd type="triangle"/>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 name="TextBox 50"/>
                <p:cNvSpPr txBox="1"/>
                <p:nvPr/>
              </p:nvSpPr>
              <p:spPr>
                <a:xfrm>
                  <a:off x="7672438" y="2793719"/>
                  <a:ext cx="477241" cy="307777"/>
                </a:xfrm>
                <a:prstGeom prst="rect">
                  <a:avLst/>
                </a:prstGeom>
                <a:noFill/>
              </p:spPr>
              <p:txBody>
                <a:bodyPr wrap="square" rtlCol="0">
                  <a:spAutoFit/>
                </a:bodyPr>
                <a:lstStyle/>
                <a:p>
                  <a:r>
                    <a:rPr lang="el-GR" sz="1400" dirty="0">
                      <a:solidFill>
                        <a:schemeClr val="accent6"/>
                      </a:solidFill>
                      <a:latin typeface="Calibri" panose="020F0502020204030204" pitchFamily="34" charset="0"/>
                    </a:rPr>
                    <a:t>β</a:t>
                  </a:r>
                  <a:r>
                    <a:rPr lang="en-US" sz="1400" baseline="-25000" dirty="0">
                      <a:solidFill>
                        <a:schemeClr val="accent6"/>
                      </a:solidFill>
                    </a:rPr>
                    <a:t>eff </a:t>
                  </a:r>
                </a:p>
              </p:txBody>
            </p:sp>
            <p:sp>
              <p:nvSpPr>
                <p:cNvPr id="52" name="TextBox 51"/>
                <p:cNvSpPr txBox="1"/>
                <p:nvPr/>
              </p:nvSpPr>
              <p:spPr>
                <a:xfrm>
                  <a:off x="8426434" y="2301976"/>
                  <a:ext cx="490251" cy="307777"/>
                </a:xfrm>
                <a:prstGeom prst="rect">
                  <a:avLst/>
                </a:prstGeom>
                <a:noFill/>
              </p:spPr>
              <p:txBody>
                <a:bodyPr wrap="square" rtlCol="0">
                  <a:spAutoFit/>
                </a:bodyPr>
                <a:lstStyle/>
                <a:p>
                  <a:r>
                    <a:rPr lang="en-US" sz="1400" dirty="0">
                      <a:solidFill>
                        <a:schemeClr val="accent6"/>
                      </a:solidFill>
                    </a:rPr>
                    <a:t>k</a:t>
                  </a:r>
                  <a:r>
                    <a:rPr lang="en-US" sz="1400" baseline="-25000" dirty="0">
                      <a:solidFill>
                        <a:schemeClr val="accent6"/>
                      </a:solidFill>
                    </a:rPr>
                    <a:t>eff</a:t>
                  </a:r>
                </a:p>
              </p:txBody>
            </p:sp>
          </p:grpSp>
          <p:cxnSp>
            <p:nvCxnSpPr>
              <p:cNvPr id="49" name="Straight Connector 48"/>
              <p:cNvCxnSpPr/>
              <p:nvPr/>
            </p:nvCxnSpPr>
            <p:spPr bwMode="auto">
              <a:xfrm flipV="1">
                <a:off x="8042442" y="2881369"/>
                <a:ext cx="449343" cy="472831"/>
              </a:xfrm>
              <a:prstGeom prst="line">
                <a:avLst/>
              </a:prstGeom>
              <a:solidFill>
                <a:schemeClr val="accent1"/>
              </a:solidFill>
              <a:ln w="19050" cap="flat" cmpd="sng" algn="ctr">
                <a:solidFill>
                  <a:schemeClr val="accent2"/>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sp>
        <p:nvSpPr>
          <p:cNvPr id="5" name="Rectangle 4"/>
          <p:cNvSpPr/>
          <p:nvPr/>
        </p:nvSpPr>
        <p:spPr>
          <a:xfrm>
            <a:off x="388618" y="2227811"/>
            <a:ext cx="8199122" cy="2369880"/>
          </a:xfrm>
          <a:prstGeom prst="rect">
            <a:avLst/>
          </a:prstGeom>
        </p:spPr>
        <p:txBody>
          <a:bodyPr wrap="square">
            <a:spAutoFit/>
          </a:bodyPr>
          <a:lstStyle/>
          <a:p>
            <a:pPr marL="0" indent="0">
              <a:buNone/>
            </a:pPr>
            <a:r>
              <a:rPr lang="en-NZ" dirty="0"/>
              <a:t>Three types:</a:t>
            </a:r>
          </a:p>
          <a:p>
            <a:pPr marL="0" indent="0">
              <a:buNone/>
            </a:pPr>
            <a:r>
              <a:rPr lang="en-NZ" u="sng" dirty="0">
                <a:solidFill>
                  <a:schemeClr val="accent6"/>
                </a:solidFill>
              </a:rPr>
              <a:t>1.  Equivalent Lateral Force (ELF)</a:t>
            </a:r>
          </a:p>
          <a:p>
            <a:pPr marL="800100" lvl="1" indent="-342900">
              <a:buFont typeface="Arial" panose="020B0604020202020204" pitchFamily="34" charset="0"/>
              <a:buChar char="•"/>
            </a:pPr>
            <a:r>
              <a:rPr lang="en-NZ" sz="2000" dirty="0"/>
              <a:t>Single-degree-of-freedom, displacement-based method.</a:t>
            </a:r>
          </a:p>
          <a:p>
            <a:pPr marL="800100" lvl="1" indent="-342900">
              <a:buFont typeface="Arial" panose="020B0604020202020204" pitchFamily="34" charset="0"/>
              <a:buChar char="•"/>
            </a:pPr>
            <a:r>
              <a:rPr lang="en-NZ" sz="2000" dirty="0"/>
              <a:t>Assumes linear-elastic behaviour (effective stiffness and effective damping) of the nonlinear isolators.</a:t>
            </a:r>
          </a:p>
          <a:p>
            <a:pPr marL="800100" lvl="1" indent="-342900">
              <a:buFont typeface="Arial" panose="020B0604020202020204" pitchFamily="34" charset="0"/>
              <a:buChar char="•"/>
            </a:pPr>
            <a:r>
              <a:rPr lang="en-NZ" sz="2000" dirty="0"/>
              <a:t>Always done, as it sets minima for checking forces and displacement of the more sophisticated dynamic analyses.</a:t>
            </a:r>
          </a:p>
        </p:txBody>
      </p:sp>
      <p:sp>
        <p:nvSpPr>
          <p:cNvPr id="3" name="Content Placeholder 2"/>
          <p:cNvSpPr>
            <a:spLocks noGrp="1"/>
          </p:cNvSpPr>
          <p:nvPr>
            <p:ph idx="1"/>
          </p:nvPr>
        </p:nvSpPr>
        <p:spPr>
          <a:xfrm>
            <a:off x="446808" y="1615354"/>
            <a:ext cx="8348057" cy="612457"/>
          </a:xfrm>
        </p:spPr>
        <p:txBody>
          <a:bodyPr/>
          <a:lstStyle/>
          <a:p>
            <a:pPr marL="0" indent="0">
              <a:buNone/>
            </a:pPr>
            <a:r>
              <a:rPr lang="en-NZ" b="1" i="1" dirty="0">
                <a:solidFill>
                  <a:srgbClr val="FF0000"/>
                </a:solidFill>
              </a:rPr>
              <a:t>17.4, 17.5, 17.6: </a:t>
            </a:r>
            <a:r>
              <a:rPr lang="en-NZ" dirty="0"/>
              <a:t>Analysis Procedures:</a:t>
            </a:r>
          </a:p>
          <a:p>
            <a:pPr marL="0" lvl="0" indent="0">
              <a:buNone/>
            </a:pPr>
            <a:endParaRPr lang="en-NZ" sz="2400" i="1" dirty="0"/>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Design Requirements Overview</a:t>
            </a:r>
          </a:p>
        </p:txBody>
      </p:sp>
    </p:spTree>
    <p:extLst>
      <p:ext uri="{BB962C8B-B14F-4D97-AF65-F5344CB8AC3E}">
        <p14:creationId xmlns:p14="http://schemas.microsoft.com/office/powerpoint/2010/main" val="10999123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8" name="TextBox 7"/>
          <p:cNvSpPr txBox="1"/>
          <p:nvPr/>
        </p:nvSpPr>
        <p:spPr>
          <a:xfrm>
            <a:off x="6941013" y="5370955"/>
            <a:ext cx="2229437" cy="830997"/>
          </a:xfrm>
          <a:prstGeom prst="rect">
            <a:avLst/>
          </a:prstGeom>
          <a:noFill/>
        </p:spPr>
        <p:txBody>
          <a:bodyPr wrap="square" rtlCol="0">
            <a:spAutoFit/>
          </a:bodyPr>
          <a:lstStyle/>
          <a:p>
            <a:r>
              <a:rPr lang="en-NZ" sz="1600" dirty="0">
                <a:solidFill>
                  <a:schemeClr val="bg1">
                    <a:lumMod val="50000"/>
                  </a:schemeClr>
                </a:solidFill>
              </a:rPr>
              <a:t>Reference: MCEER-11-0004</a:t>
            </a:r>
          </a:p>
          <a:p>
            <a:r>
              <a:rPr lang="en-NZ" sz="1600" dirty="0">
                <a:solidFill>
                  <a:schemeClr val="bg1">
                    <a:lumMod val="50000"/>
                  </a:schemeClr>
                </a:solidFill>
              </a:rPr>
              <a:t>SUNY,  Buffalo, NY</a:t>
            </a:r>
            <a:endParaRPr lang="en-US" sz="1600" dirty="0">
              <a:solidFill>
                <a:schemeClr val="bg1">
                  <a:lumMod val="50000"/>
                </a:schemeClr>
              </a:solidFill>
            </a:endParaRPr>
          </a:p>
        </p:txBody>
      </p:sp>
      <p:pic>
        <p:nvPicPr>
          <p:cNvPr id="31" name="Picture 30" descr="The upper curve is the 5 percent damped spectrum, while the lower curve is the response spectrum corresponding to the full damping of the isolated structure, including the damping contribution of the isolation system. The hybrid response spectrum follows the upper curve from a period of 0 to 1.4 seconds. Then a vertical line runs from the upper to the lower spectrum. The hybrid spectrum then follows the lower curve from 1.4 seconds out to 2.5 seconds at the right edge of the graph." title="The hybrid response spectrum used for design"/>
          <p:cNvPicPr>
            <a:picLocks noChangeAspect="1"/>
          </p:cNvPicPr>
          <p:nvPr/>
        </p:nvPicPr>
        <p:blipFill>
          <a:blip r:embed="rId3" cstate="print"/>
          <a:stretch>
            <a:fillRect/>
          </a:stretch>
        </p:blipFill>
        <p:spPr>
          <a:xfrm>
            <a:off x="2300658" y="3579738"/>
            <a:ext cx="4640355" cy="2714547"/>
          </a:xfrm>
          <a:prstGeom prst="rect">
            <a:avLst/>
          </a:prstGeom>
        </p:spPr>
      </p:pic>
      <p:sp>
        <p:nvSpPr>
          <p:cNvPr id="3" name="Content Placeholder 2"/>
          <p:cNvSpPr>
            <a:spLocks noGrp="1"/>
          </p:cNvSpPr>
          <p:nvPr>
            <p:ph idx="1"/>
          </p:nvPr>
        </p:nvSpPr>
        <p:spPr>
          <a:xfrm>
            <a:off x="446808" y="1615354"/>
            <a:ext cx="8348057" cy="2187278"/>
          </a:xfrm>
        </p:spPr>
        <p:txBody>
          <a:bodyPr/>
          <a:lstStyle/>
          <a:p>
            <a:pPr marL="0" indent="0">
              <a:buNone/>
            </a:pPr>
            <a:r>
              <a:rPr lang="en-NZ" b="1" i="1" dirty="0">
                <a:solidFill>
                  <a:srgbClr val="FF0000"/>
                </a:solidFill>
              </a:rPr>
              <a:t>17.4, 17.5, 17.6: </a:t>
            </a:r>
            <a:r>
              <a:rPr lang="en-NZ" dirty="0"/>
              <a:t>Analysis Procedures:</a:t>
            </a:r>
          </a:p>
          <a:p>
            <a:pPr marL="457200" indent="-457200">
              <a:buAutoNum type="arabicPeriod" startAt="2"/>
            </a:pPr>
            <a:r>
              <a:rPr lang="en-NZ" sz="2400" u="sng" dirty="0">
                <a:solidFill>
                  <a:schemeClr val="accent6"/>
                </a:solidFill>
              </a:rPr>
              <a:t>Dynamic Analysis: Response Spectrum</a:t>
            </a:r>
          </a:p>
          <a:p>
            <a:pPr marL="800100" lvl="1" indent="-342900">
              <a:buFont typeface="Arial" panose="020B0604020202020204" pitchFamily="34" charset="0"/>
              <a:buChar char="•"/>
            </a:pPr>
            <a:r>
              <a:rPr lang="en-NZ" sz="2000" dirty="0"/>
              <a:t>Multi-modal analysis which uses a hybrid response spectrum</a:t>
            </a:r>
          </a:p>
          <a:p>
            <a:pPr marL="800100" lvl="1" indent="-342900">
              <a:buFont typeface="Arial" panose="020B0604020202020204" pitchFamily="34" charset="0"/>
              <a:buChar char="•"/>
            </a:pPr>
            <a:r>
              <a:rPr lang="en-NZ" sz="2000" dirty="0"/>
              <a:t>Assumes linear-elastic behaviour (effective stiffness and effective damping) of nonlinear isolators.</a:t>
            </a:r>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Design Requirements Overview</a:t>
            </a:r>
          </a:p>
        </p:txBody>
      </p:sp>
    </p:spTree>
    <p:extLst>
      <p:ext uri="{BB962C8B-B14F-4D97-AF65-F5344CB8AC3E}">
        <p14:creationId xmlns:p14="http://schemas.microsoft.com/office/powerpoint/2010/main" val="32104401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8" name="Picture 7" descr="Horizontal axis labeled “Time (seconds)” running from 0 to 40 seconds. Vertical axis labeled “Displacement (inch)” running from -12 to 12 inches.  One displacement record is labeled “X-direction” and the other “Y-direction”.  Also shown on the graph is the square-root-of-sum-of-squares combination of the X and Y displacement records labeled “SRSS”" title="Earthquake displacement records for the isolation system"/>
          <p:cNvPicPr/>
          <p:nvPr/>
        </p:nvPicPr>
        <p:blipFill>
          <a:blip r:embed="rId3" cstate="print"/>
          <a:srcRect/>
          <a:stretch>
            <a:fillRect/>
          </a:stretch>
        </p:blipFill>
        <p:spPr bwMode="auto">
          <a:xfrm>
            <a:off x="2399376" y="3802632"/>
            <a:ext cx="5417097" cy="2518755"/>
          </a:xfrm>
          <a:prstGeom prst="rect">
            <a:avLst/>
          </a:prstGeom>
          <a:noFill/>
          <a:ln w="9525">
            <a:noFill/>
            <a:miter lim="800000"/>
            <a:headEnd/>
            <a:tailEnd/>
          </a:ln>
        </p:spPr>
      </p:pic>
      <p:sp>
        <p:nvSpPr>
          <p:cNvPr id="3" name="Content Placeholder 2"/>
          <p:cNvSpPr>
            <a:spLocks noGrp="1"/>
          </p:cNvSpPr>
          <p:nvPr>
            <p:ph idx="1"/>
          </p:nvPr>
        </p:nvSpPr>
        <p:spPr>
          <a:xfrm>
            <a:off x="446808" y="1615354"/>
            <a:ext cx="8348057" cy="2187278"/>
          </a:xfrm>
        </p:spPr>
        <p:txBody>
          <a:bodyPr/>
          <a:lstStyle/>
          <a:p>
            <a:pPr marL="0" indent="0">
              <a:buNone/>
            </a:pPr>
            <a:r>
              <a:rPr lang="en-NZ" b="1" i="1" dirty="0">
                <a:solidFill>
                  <a:srgbClr val="FF0000"/>
                </a:solidFill>
              </a:rPr>
              <a:t>17.4, 17.5, 17.6: </a:t>
            </a:r>
            <a:r>
              <a:rPr lang="en-NZ" dirty="0"/>
              <a:t>Analysis Procedures:</a:t>
            </a:r>
          </a:p>
          <a:p>
            <a:pPr marL="457200" indent="-457200">
              <a:buAutoNum type="arabicPeriod" startAt="2"/>
            </a:pPr>
            <a:r>
              <a:rPr lang="en-NZ" sz="2400" u="sng" dirty="0">
                <a:solidFill>
                  <a:schemeClr val="accent6"/>
                </a:solidFill>
              </a:rPr>
              <a:t>Dynamic Analysis: Response History</a:t>
            </a:r>
          </a:p>
          <a:p>
            <a:pPr marL="800100" lvl="1" indent="-342900">
              <a:buFont typeface="Arial" panose="020B0604020202020204" pitchFamily="34" charset="0"/>
              <a:buChar char="•"/>
            </a:pPr>
            <a:r>
              <a:rPr lang="en-NZ" sz="2000" dirty="0"/>
              <a:t>Most sophisticated analysis and can be used for all building types</a:t>
            </a:r>
          </a:p>
          <a:p>
            <a:pPr marL="800100" lvl="1" indent="-342900">
              <a:buFont typeface="Arial" panose="020B0604020202020204" pitchFamily="34" charset="0"/>
              <a:buChar char="•"/>
            </a:pPr>
            <a:r>
              <a:rPr lang="en-NZ" sz="2000" dirty="0"/>
              <a:t>Model the nonlinear behaviour of isolators</a:t>
            </a:r>
          </a:p>
          <a:p>
            <a:pPr marL="800100" lvl="1" indent="-342900">
              <a:buFont typeface="Arial" panose="020B0604020202020204" pitchFamily="34" charset="0"/>
              <a:buChar char="•"/>
            </a:pPr>
            <a:r>
              <a:rPr lang="en-NZ" sz="2000" dirty="0"/>
              <a:t>Require ground motion records and use the average results for design</a:t>
            </a:r>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Design Requirements Overview</a:t>
            </a:r>
          </a:p>
        </p:txBody>
      </p:sp>
    </p:spTree>
    <p:extLst>
      <p:ext uri="{BB962C8B-B14F-4D97-AF65-F5344CB8AC3E}">
        <p14:creationId xmlns:p14="http://schemas.microsoft.com/office/powerpoint/2010/main" val="29273600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446808" y="1615354"/>
            <a:ext cx="8348057" cy="4245119"/>
          </a:xfrm>
        </p:spPr>
        <p:txBody>
          <a:bodyPr/>
          <a:lstStyle/>
          <a:p>
            <a:pPr marL="0" indent="0">
              <a:buNone/>
            </a:pPr>
            <a:r>
              <a:rPr lang="en-NZ" b="1" i="1" dirty="0">
                <a:solidFill>
                  <a:srgbClr val="FF0000"/>
                </a:solidFill>
              </a:rPr>
              <a:t>17.7: </a:t>
            </a:r>
            <a:r>
              <a:rPr lang="en-NZ" dirty="0"/>
              <a:t>Design Review</a:t>
            </a:r>
          </a:p>
          <a:p>
            <a:r>
              <a:rPr lang="en-NZ" sz="2400" u="sng" dirty="0">
                <a:solidFill>
                  <a:schemeClr val="accent6">
                    <a:lumMod val="75000"/>
                  </a:schemeClr>
                </a:solidFill>
              </a:rPr>
              <a:t>At least one</a:t>
            </a:r>
            <a:r>
              <a:rPr lang="en-NZ" sz="2400" dirty="0">
                <a:solidFill>
                  <a:schemeClr val="accent6">
                    <a:lumMod val="75000"/>
                  </a:schemeClr>
                </a:solidFill>
              </a:rPr>
              <a:t> </a:t>
            </a:r>
            <a:r>
              <a:rPr lang="en-NZ" sz="2400" dirty="0"/>
              <a:t>registered design professional shall provide an independent review.</a:t>
            </a:r>
          </a:p>
          <a:p>
            <a:r>
              <a:rPr lang="en-NZ" sz="2400" dirty="0"/>
              <a:t>Peer reviewer or panel should be </a:t>
            </a:r>
            <a:r>
              <a:rPr lang="en-NZ" sz="2400" u="sng" dirty="0">
                <a:solidFill>
                  <a:schemeClr val="accent6">
                    <a:lumMod val="75000"/>
                  </a:schemeClr>
                </a:solidFill>
              </a:rPr>
              <a:t>formed before</a:t>
            </a:r>
            <a:r>
              <a:rPr lang="en-NZ" sz="2400" dirty="0">
                <a:solidFill>
                  <a:schemeClr val="accent6">
                    <a:lumMod val="75000"/>
                  </a:schemeClr>
                </a:solidFill>
              </a:rPr>
              <a:t> </a:t>
            </a:r>
            <a:r>
              <a:rPr lang="en-NZ" sz="2400" dirty="0"/>
              <a:t>setting the design criteria (including site-specific ground motion criteria).</a:t>
            </a:r>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Design Requirements Overview</a:t>
            </a:r>
          </a:p>
        </p:txBody>
      </p:sp>
    </p:spTree>
    <p:extLst>
      <p:ext uri="{BB962C8B-B14F-4D97-AF65-F5344CB8AC3E}">
        <p14:creationId xmlns:p14="http://schemas.microsoft.com/office/powerpoint/2010/main" val="17416320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Rectangle 4"/>
          <p:cNvSpPr/>
          <p:nvPr/>
        </p:nvSpPr>
        <p:spPr>
          <a:xfrm>
            <a:off x="544243" y="2966482"/>
            <a:ext cx="8599757" cy="3734356"/>
          </a:xfrm>
          <a:prstGeom prst="rect">
            <a:avLst/>
          </a:prstGeom>
        </p:spPr>
        <p:txBody>
          <a:bodyPr wrap="square">
            <a:spAutoFit/>
          </a:bodyPr>
          <a:lstStyle/>
          <a:p>
            <a:r>
              <a:rPr lang="en-US" dirty="0"/>
              <a:t>Because </a:t>
            </a:r>
            <a:r>
              <a:rPr lang="en-US" u="sng" dirty="0">
                <a:solidFill>
                  <a:schemeClr val="accent6">
                    <a:lumMod val="75000"/>
                  </a:schemeClr>
                </a:solidFill>
              </a:rPr>
              <a:t>seismic isolators </a:t>
            </a:r>
            <a:r>
              <a:rPr lang="en-US" dirty="0"/>
              <a:t>are:</a:t>
            </a:r>
          </a:p>
          <a:p>
            <a:pPr marL="342900" lvl="1" indent="-342900" defTabSz="457177" eaLnBrk="1" fontAlgn="auto" hangingPunct="1">
              <a:spcBef>
                <a:spcPts val="200"/>
              </a:spcBef>
              <a:spcAft>
                <a:spcPts val="0"/>
              </a:spcAft>
              <a:buSzPct val="100000"/>
              <a:buFont typeface="Arial" panose="020B0604020202020204" pitchFamily="34" charset="0"/>
              <a:buChar char="•"/>
              <a:defRPr/>
            </a:pPr>
            <a:r>
              <a:rPr lang="en-US" dirty="0"/>
              <a:t>typically custom designed and proprietarily constructed, and</a:t>
            </a:r>
          </a:p>
          <a:p>
            <a:pPr marL="342900" lvl="1" indent="-342900" defTabSz="457177" eaLnBrk="1" fontAlgn="auto" hangingPunct="1">
              <a:spcBef>
                <a:spcPts val="200"/>
              </a:spcBef>
              <a:spcAft>
                <a:spcPts val="0"/>
              </a:spcAft>
              <a:buSzPct val="100000"/>
              <a:buFont typeface="Arial" panose="020B0604020202020204" pitchFamily="34" charset="0"/>
              <a:buChar char="•"/>
              <a:defRPr/>
            </a:pPr>
            <a:r>
              <a:rPr lang="en-US" dirty="0"/>
              <a:t>manufactured using non-traditional materials (lead, elastomers, Teflon)</a:t>
            </a:r>
          </a:p>
          <a:p>
            <a:pPr marL="342900" lvl="1" indent="-342900" defTabSz="457177" eaLnBrk="1" fontAlgn="auto" hangingPunct="1">
              <a:spcBef>
                <a:spcPts val="200"/>
              </a:spcBef>
              <a:spcAft>
                <a:spcPts val="0"/>
              </a:spcAft>
              <a:buSzPct val="100000"/>
              <a:buFont typeface="Arial" panose="020B0604020202020204" pitchFamily="34" charset="0"/>
              <a:buChar char="•"/>
              <a:defRPr/>
            </a:pPr>
            <a:endParaRPr lang="en-US" sz="1050" dirty="0"/>
          </a:p>
          <a:p>
            <a:pPr marL="0" lvl="1" defTabSz="457177" eaLnBrk="1" fontAlgn="auto" hangingPunct="1">
              <a:spcBef>
                <a:spcPts val="200"/>
              </a:spcBef>
              <a:spcAft>
                <a:spcPts val="0"/>
              </a:spcAft>
              <a:buSzPct val="100000"/>
              <a:defRPr/>
            </a:pPr>
            <a:r>
              <a:rPr lang="en-US" i="1" dirty="0"/>
              <a:t>Much like </a:t>
            </a:r>
            <a:r>
              <a:rPr lang="en-US" i="1" dirty="0">
                <a:solidFill>
                  <a:srgbClr val="CC6600"/>
                </a:solidFill>
              </a:rPr>
              <a:t>baked bread</a:t>
            </a:r>
            <a:r>
              <a:rPr lang="en-US" i="1" dirty="0"/>
              <a:t>, their </a:t>
            </a:r>
            <a:r>
              <a:rPr lang="en-US" i="1" u="sng" dirty="0"/>
              <a:t>behavior</a:t>
            </a:r>
            <a:r>
              <a:rPr lang="en-US" i="1" dirty="0"/>
              <a:t> </a:t>
            </a:r>
            <a:r>
              <a:rPr lang="en-US" i="1" dirty="0">
                <a:solidFill>
                  <a:srgbClr val="CC6600"/>
                </a:solidFill>
              </a:rPr>
              <a:t>(taste) </a:t>
            </a:r>
            <a:r>
              <a:rPr lang="en-US" i="1" dirty="0"/>
              <a:t>may </a:t>
            </a:r>
            <a:r>
              <a:rPr lang="en-US" i="1" u="sng" dirty="0"/>
              <a:t>vary significantly between projects</a:t>
            </a:r>
            <a:r>
              <a:rPr lang="en-US" i="1" dirty="0"/>
              <a:t> </a:t>
            </a:r>
            <a:r>
              <a:rPr lang="en-US" i="1" dirty="0">
                <a:solidFill>
                  <a:srgbClr val="CC6600"/>
                </a:solidFill>
              </a:rPr>
              <a:t>(batches) </a:t>
            </a:r>
            <a:r>
              <a:rPr lang="en-US" i="1" u="sng" dirty="0"/>
              <a:t>and suppliers</a:t>
            </a:r>
            <a:r>
              <a:rPr lang="en-US" i="1" dirty="0"/>
              <a:t> </a:t>
            </a:r>
            <a:r>
              <a:rPr lang="en-US" i="1" dirty="0">
                <a:solidFill>
                  <a:srgbClr val="CC6600"/>
                </a:solidFill>
              </a:rPr>
              <a:t>(bakers)</a:t>
            </a:r>
            <a:endParaRPr lang="en-NZ" i="1" dirty="0">
              <a:solidFill>
                <a:srgbClr val="CC6600"/>
              </a:solidFill>
            </a:endParaRPr>
          </a:p>
          <a:p>
            <a:pPr marL="0" indent="0">
              <a:buNone/>
            </a:pPr>
            <a:endParaRPr lang="en-NZ" dirty="0"/>
          </a:p>
        </p:txBody>
      </p:sp>
      <p:sp>
        <p:nvSpPr>
          <p:cNvPr id="3" name="Content Placeholder 2"/>
          <p:cNvSpPr>
            <a:spLocks noGrp="1"/>
          </p:cNvSpPr>
          <p:nvPr>
            <p:ph idx="1"/>
          </p:nvPr>
        </p:nvSpPr>
        <p:spPr>
          <a:xfrm>
            <a:off x="446807" y="1457093"/>
            <a:ext cx="8348057" cy="1767926"/>
          </a:xfrm>
        </p:spPr>
        <p:txBody>
          <a:bodyPr/>
          <a:lstStyle/>
          <a:p>
            <a:pPr marL="0" indent="0">
              <a:buNone/>
            </a:pPr>
            <a:r>
              <a:rPr lang="en-NZ" b="1" i="1" dirty="0">
                <a:solidFill>
                  <a:srgbClr val="FF0000"/>
                </a:solidFill>
              </a:rPr>
              <a:t>17.8: </a:t>
            </a:r>
            <a:r>
              <a:rPr lang="en-NZ" dirty="0"/>
              <a:t>Testing</a:t>
            </a:r>
          </a:p>
          <a:p>
            <a:pPr marL="0" indent="0">
              <a:buNone/>
            </a:pPr>
            <a:r>
              <a:rPr lang="en-NZ" dirty="0"/>
              <a:t>The </a:t>
            </a:r>
            <a:r>
              <a:rPr lang="en-NZ" i="1" dirty="0"/>
              <a:t>Standard </a:t>
            </a:r>
            <a:r>
              <a:rPr lang="en-NZ" dirty="0"/>
              <a:t>has extensive testing requirements compared to other structural systems, why? </a:t>
            </a:r>
          </a:p>
          <a:p>
            <a:pPr marL="0" lvl="0" indent="0">
              <a:buNone/>
            </a:pPr>
            <a:endParaRPr lang="en-NZ" sz="2400" i="1" dirty="0"/>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Design Requirements Overview</a:t>
            </a:r>
          </a:p>
        </p:txBody>
      </p:sp>
    </p:spTree>
    <p:extLst>
      <p:ext uri="{BB962C8B-B14F-4D97-AF65-F5344CB8AC3E}">
        <p14:creationId xmlns:p14="http://schemas.microsoft.com/office/powerpoint/2010/main" val="2989880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ipe(down)">
                                      <p:cBhvr>
                                        <p:cTn id="10" dur="500"/>
                                        <p:tgtEl>
                                          <p:spTgt spid="5">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wipe(down)">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wipe(down)">
                                      <p:cBhvr>
                                        <p:cTn id="18"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446807" y="1457093"/>
            <a:ext cx="8348057" cy="4544696"/>
          </a:xfrm>
        </p:spPr>
        <p:txBody>
          <a:bodyPr/>
          <a:lstStyle/>
          <a:p>
            <a:pPr marL="0" indent="0">
              <a:buNone/>
            </a:pPr>
            <a:r>
              <a:rPr lang="en-NZ" b="1" i="1" dirty="0">
                <a:solidFill>
                  <a:srgbClr val="FF0000"/>
                </a:solidFill>
              </a:rPr>
              <a:t>17.8: </a:t>
            </a:r>
            <a:r>
              <a:rPr lang="en-NZ" dirty="0"/>
              <a:t>Testing</a:t>
            </a:r>
          </a:p>
          <a:p>
            <a:pPr marL="0" indent="0">
              <a:buNone/>
            </a:pPr>
            <a:r>
              <a:rPr lang="en-NZ" sz="2400" dirty="0"/>
              <a:t>The three categories are:</a:t>
            </a:r>
          </a:p>
          <a:p>
            <a:pPr marL="0" indent="0">
              <a:buNone/>
            </a:pPr>
            <a:r>
              <a:rPr lang="en-NZ" sz="2400" u="sng" dirty="0">
                <a:solidFill>
                  <a:schemeClr val="accent6">
                    <a:lumMod val="75000"/>
                  </a:schemeClr>
                </a:solidFill>
              </a:rPr>
              <a:t>1.  Qualification testing</a:t>
            </a:r>
          </a:p>
          <a:p>
            <a:pPr lvl="1"/>
            <a:r>
              <a:rPr lang="en-NZ" sz="2400" i="1" dirty="0"/>
              <a:t>Submitted by the manufacturer</a:t>
            </a:r>
          </a:p>
          <a:p>
            <a:pPr lvl="1"/>
            <a:r>
              <a:rPr lang="en-NZ" sz="2400" i="1" dirty="0"/>
              <a:t>Qualitative requirement, may be used in establishing the isolators properties, longevity, or to develop models to be used in analysis</a:t>
            </a:r>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Design Requirements Overview</a:t>
            </a:r>
          </a:p>
        </p:txBody>
      </p:sp>
    </p:spTree>
    <p:extLst>
      <p:ext uri="{BB962C8B-B14F-4D97-AF65-F5344CB8AC3E}">
        <p14:creationId xmlns:p14="http://schemas.microsoft.com/office/powerpoint/2010/main" val="23596091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5" name="TextBox 34"/>
          <p:cNvSpPr txBox="1"/>
          <p:nvPr/>
        </p:nvSpPr>
        <p:spPr>
          <a:xfrm>
            <a:off x="991089" y="5963879"/>
            <a:ext cx="3904484" cy="369332"/>
          </a:xfrm>
          <a:prstGeom prst="rect">
            <a:avLst/>
          </a:prstGeom>
          <a:noFill/>
        </p:spPr>
        <p:txBody>
          <a:bodyPr wrap="square" rtlCol="0">
            <a:spAutoFit/>
          </a:bodyPr>
          <a:lstStyle/>
          <a:p>
            <a:r>
              <a:rPr lang="en-NZ" sz="1800" dirty="0">
                <a:solidFill>
                  <a:schemeClr val="bg1">
                    <a:lumMod val="50000"/>
                  </a:schemeClr>
                </a:solidFill>
              </a:rPr>
              <a:t>Reference: DIS Inc. with edits</a:t>
            </a:r>
            <a:endParaRPr lang="en-US" sz="1800" dirty="0">
              <a:solidFill>
                <a:schemeClr val="bg1">
                  <a:lumMod val="50000"/>
                </a:schemeClr>
              </a:solidFill>
            </a:endParaRPr>
          </a:p>
        </p:txBody>
      </p:sp>
      <p:pic>
        <p:nvPicPr>
          <p:cNvPr id="5" name="Picture 4" descr="Elevation of a fixed-base (as opposed to base isolated) moment frame building, five stories high and three bays wide. The frame is shown in the laterally displaced, or “swayed” position, pushed to the right.  Red dots at the ends of most of the moment frame beams show the formation of plastic hinges in the beams at beam/column joints. Notes state “Allow damage in many controlled areas” and “Inelastic action occurs over the height of the building.”"/>
          <p:cNvPicPr>
            <a:picLocks noChangeAspect="1"/>
          </p:cNvPicPr>
          <p:nvPr/>
        </p:nvPicPr>
        <p:blipFill>
          <a:blip r:embed="rId3" cstate="print"/>
          <a:stretch>
            <a:fillRect/>
          </a:stretch>
        </p:blipFill>
        <p:spPr>
          <a:xfrm>
            <a:off x="1014689" y="2165948"/>
            <a:ext cx="3553963" cy="3850621"/>
          </a:xfrm>
          <a:prstGeom prst="rect">
            <a:avLst/>
          </a:prstGeom>
        </p:spPr>
      </p:pic>
      <p:sp>
        <p:nvSpPr>
          <p:cNvPr id="3" name="Content Placeholder 2"/>
          <p:cNvSpPr>
            <a:spLocks noGrp="1"/>
          </p:cNvSpPr>
          <p:nvPr>
            <p:ph idx="1"/>
          </p:nvPr>
        </p:nvSpPr>
        <p:spPr>
          <a:xfrm>
            <a:off x="309600" y="1412876"/>
            <a:ext cx="8271894" cy="534276"/>
          </a:xfrm>
        </p:spPr>
        <p:txBody>
          <a:bodyPr/>
          <a:lstStyle/>
          <a:p>
            <a:r>
              <a:rPr lang="en-NZ" sz="2400" dirty="0"/>
              <a:t>Modern seismic design approaches: </a:t>
            </a:r>
            <a:r>
              <a:rPr lang="en-NZ" sz="2400" u="sng" dirty="0">
                <a:solidFill>
                  <a:schemeClr val="accent6">
                    <a:lumMod val="75000"/>
                  </a:schemeClr>
                </a:solidFill>
              </a:rPr>
              <a:t>Fixed-base building:</a:t>
            </a:r>
            <a:r>
              <a:rPr lang="en-NZ" sz="2400" dirty="0">
                <a:solidFill>
                  <a:schemeClr val="accent6">
                    <a:lumMod val="75000"/>
                  </a:schemeClr>
                </a:solidFill>
              </a:rPr>
              <a:t> </a:t>
            </a:r>
            <a:endParaRPr lang="en-NZ" sz="2400" u="sng" dirty="0"/>
          </a:p>
        </p:txBody>
      </p:sp>
      <p:grpSp>
        <p:nvGrpSpPr>
          <p:cNvPr id="26" name="Group 25" descr="Ovals and Arrow"/>
          <p:cNvGrpSpPr/>
          <p:nvPr/>
        </p:nvGrpSpPr>
        <p:grpSpPr>
          <a:xfrm>
            <a:off x="1656588" y="2761437"/>
            <a:ext cx="6710183" cy="1860347"/>
            <a:chOff x="1656588" y="2761437"/>
            <a:chExt cx="6710183" cy="1860347"/>
          </a:xfrm>
        </p:grpSpPr>
        <p:grpSp>
          <p:nvGrpSpPr>
            <p:cNvPr id="21" name="Group 20"/>
            <p:cNvGrpSpPr/>
            <p:nvPr/>
          </p:nvGrpSpPr>
          <p:grpSpPr>
            <a:xfrm>
              <a:off x="4128770" y="3450673"/>
              <a:ext cx="4238001" cy="1015663"/>
              <a:chOff x="4128770" y="3450673"/>
              <a:chExt cx="4238001" cy="1015663"/>
            </a:xfrm>
          </p:grpSpPr>
          <p:sp>
            <p:nvSpPr>
              <p:cNvPr id="28" name="TextBox 27"/>
              <p:cNvSpPr txBox="1"/>
              <p:nvPr/>
            </p:nvSpPr>
            <p:spPr>
              <a:xfrm>
                <a:off x="5466080" y="3450673"/>
                <a:ext cx="2900691" cy="1015663"/>
              </a:xfrm>
              <a:prstGeom prst="rect">
                <a:avLst/>
              </a:prstGeom>
              <a:noFill/>
              <a:ln>
                <a:solidFill>
                  <a:srgbClr val="FF0000"/>
                </a:solidFill>
              </a:ln>
            </p:spPr>
            <p:txBody>
              <a:bodyPr wrap="square" rtlCol="0">
                <a:spAutoFit/>
              </a:bodyPr>
              <a:lstStyle/>
              <a:p>
                <a:r>
                  <a:rPr lang="en-NZ" sz="2000" dirty="0">
                    <a:solidFill>
                      <a:srgbClr val="FF0000"/>
                    </a:solidFill>
                  </a:rPr>
                  <a:t>Inelastic action occurs over the height of the building</a:t>
                </a:r>
              </a:p>
            </p:txBody>
          </p:sp>
          <p:cxnSp>
            <p:nvCxnSpPr>
              <p:cNvPr id="30" name="Straight Arrow Connector 29"/>
              <p:cNvCxnSpPr>
                <a:stCxn id="28" idx="1"/>
              </p:cNvCxnSpPr>
              <p:nvPr/>
            </p:nvCxnSpPr>
            <p:spPr bwMode="auto">
              <a:xfrm flipH="1" flipV="1">
                <a:off x="4128770" y="3931699"/>
                <a:ext cx="1337310" cy="26806"/>
              </a:xfrm>
              <a:prstGeom prst="straightConnector1">
                <a:avLst/>
              </a:prstGeom>
              <a:solidFill>
                <a:schemeClr val="accent1"/>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5" name="Group 24"/>
            <p:cNvGrpSpPr/>
            <p:nvPr/>
          </p:nvGrpSpPr>
          <p:grpSpPr>
            <a:xfrm>
              <a:off x="1656588" y="2761437"/>
              <a:ext cx="2549906" cy="1860347"/>
              <a:chOff x="1656588" y="2761437"/>
              <a:chExt cx="2549906" cy="1860347"/>
            </a:xfrm>
          </p:grpSpPr>
          <p:sp>
            <p:nvSpPr>
              <p:cNvPr id="18" name="Oval 17"/>
              <p:cNvSpPr/>
              <p:nvPr/>
            </p:nvSpPr>
            <p:spPr bwMode="auto">
              <a:xfrm>
                <a:off x="1656588" y="4466336"/>
                <a:ext cx="155448" cy="155448"/>
              </a:xfrm>
              <a:prstGeom prst="ellips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29" name="Oval 28"/>
              <p:cNvSpPr/>
              <p:nvPr/>
            </p:nvSpPr>
            <p:spPr bwMode="auto">
              <a:xfrm>
                <a:off x="2177288" y="4427294"/>
                <a:ext cx="155448" cy="155448"/>
              </a:xfrm>
              <a:prstGeom prst="ellips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31" name="Oval 30"/>
              <p:cNvSpPr/>
              <p:nvPr/>
            </p:nvSpPr>
            <p:spPr bwMode="auto">
              <a:xfrm>
                <a:off x="2410968" y="4466336"/>
                <a:ext cx="155448" cy="155448"/>
              </a:xfrm>
              <a:prstGeom prst="ellips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32" name="Oval 31"/>
              <p:cNvSpPr/>
              <p:nvPr/>
            </p:nvSpPr>
            <p:spPr bwMode="auto">
              <a:xfrm>
                <a:off x="2935986" y="4427294"/>
                <a:ext cx="155448" cy="155448"/>
              </a:xfrm>
              <a:prstGeom prst="ellips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34" name="Oval 33"/>
              <p:cNvSpPr/>
              <p:nvPr/>
            </p:nvSpPr>
            <p:spPr bwMode="auto">
              <a:xfrm>
                <a:off x="3160776" y="4466336"/>
                <a:ext cx="155448" cy="155448"/>
              </a:xfrm>
              <a:prstGeom prst="ellips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36" name="Oval 35"/>
              <p:cNvSpPr/>
              <p:nvPr/>
            </p:nvSpPr>
            <p:spPr bwMode="auto">
              <a:xfrm>
                <a:off x="3685794" y="4427294"/>
                <a:ext cx="155448" cy="155448"/>
              </a:xfrm>
              <a:prstGeom prst="ellips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37" name="Oval 36"/>
              <p:cNvSpPr/>
              <p:nvPr/>
            </p:nvSpPr>
            <p:spPr bwMode="auto">
              <a:xfrm>
                <a:off x="1847088" y="3893017"/>
                <a:ext cx="155448" cy="155448"/>
              </a:xfrm>
              <a:prstGeom prst="ellips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38" name="Oval 37"/>
              <p:cNvSpPr/>
              <p:nvPr/>
            </p:nvSpPr>
            <p:spPr bwMode="auto">
              <a:xfrm>
                <a:off x="2367788" y="3853975"/>
                <a:ext cx="155448" cy="155448"/>
              </a:xfrm>
              <a:prstGeom prst="ellips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39" name="Oval 38"/>
              <p:cNvSpPr/>
              <p:nvPr/>
            </p:nvSpPr>
            <p:spPr bwMode="auto">
              <a:xfrm>
                <a:off x="2601468" y="3893017"/>
                <a:ext cx="155448" cy="155448"/>
              </a:xfrm>
              <a:prstGeom prst="ellips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40" name="Oval 39"/>
              <p:cNvSpPr/>
              <p:nvPr/>
            </p:nvSpPr>
            <p:spPr bwMode="auto">
              <a:xfrm>
                <a:off x="3126486" y="3853975"/>
                <a:ext cx="155448" cy="155448"/>
              </a:xfrm>
              <a:prstGeom prst="ellips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41" name="Oval 40"/>
              <p:cNvSpPr/>
              <p:nvPr/>
            </p:nvSpPr>
            <p:spPr bwMode="auto">
              <a:xfrm>
                <a:off x="3351276" y="3893017"/>
                <a:ext cx="155448" cy="155448"/>
              </a:xfrm>
              <a:prstGeom prst="ellips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42" name="Oval 41"/>
              <p:cNvSpPr/>
              <p:nvPr/>
            </p:nvSpPr>
            <p:spPr bwMode="auto">
              <a:xfrm>
                <a:off x="3876294" y="3853975"/>
                <a:ext cx="155448" cy="155448"/>
              </a:xfrm>
              <a:prstGeom prst="ellips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43" name="Oval 42"/>
              <p:cNvSpPr/>
              <p:nvPr/>
            </p:nvSpPr>
            <p:spPr bwMode="auto">
              <a:xfrm>
                <a:off x="2021840" y="3340795"/>
                <a:ext cx="155448" cy="155448"/>
              </a:xfrm>
              <a:prstGeom prst="ellips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44" name="Oval 43"/>
              <p:cNvSpPr/>
              <p:nvPr/>
            </p:nvSpPr>
            <p:spPr bwMode="auto">
              <a:xfrm>
                <a:off x="2542540" y="3301753"/>
                <a:ext cx="155448" cy="155448"/>
              </a:xfrm>
              <a:prstGeom prst="ellips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45" name="Oval 44"/>
              <p:cNvSpPr/>
              <p:nvPr/>
            </p:nvSpPr>
            <p:spPr bwMode="auto">
              <a:xfrm>
                <a:off x="2776220" y="3340795"/>
                <a:ext cx="155448" cy="155448"/>
              </a:xfrm>
              <a:prstGeom prst="ellips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46" name="Oval 45"/>
              <p:cNvSpPr/>
              <p:nvPr/>
            </p:nvSpPr>
            <p:spPr bwMode="auto">
              <a:xfrm>
                <a:off x="3301238" y="3301753"/>
                <a:ext cx="155448" cy="155448"/>
              </a:xfrm>
              <a:prstGeom prst="ellips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47" name="Oval 46"/>
              <p:cNvSpPr/>
              <p:nvPr/>
            </p:nvSpPr>
            <p:spPr bwMode="auto">
              <a:xfrm>
                <a:off x="3526028" y="3340795"/>
                <a:ext cx="155448" cy="155448"/>
              </a:xfrm>
              <a:prstGeom prst="ellips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48" name="Oval 47"/>
              <p:cNvSpPr/>
              <p:nvPr/>
            </p:nvSpPr>
            <p:spPr bwMode="auto">
              <a:xfrm>
                <a:off x="4051046" y="3301753"/>
                <a:ext cx="155448" cy="155448"/>
              </a:xfrm>
              <a:prstGeom prst="ellips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49" name="Oval 48"/>
              <p:cNvSpPr/>
              <p:nvPr/>
            </p:nvSpPr>
            <p:spPr bwMode="auto">
              <a:xfrm>
                <a:off x="2895600" y="2800479"/>
                <a:ext cx="155448" cy="155448"/>
              </a:xfrm>
              <a:prstGeom prst="ellips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50" name="Oval 49"/>
              <p:cNvSpPr/>
              <p:nvPr/>
            </p:nvSpPr>
            <p:spPr bwMode="auto">
              <a:xfrm>
                <a:off x="3420618" y="2761437"/>
                <a:ext cx="155448" cy="155448"/>
              </a:xfrm>
              <a:prstGeom prst="ellips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grpSp>
      </p:grpSp>
      <p:sp>
        <p:nvSpPr>
          <p:cNvPr id="33" name="Rectangle 32"/>
          <p:cNvSpPr/>
          <p:nvPr/>
        </p:nvSpPr>
        <p:spPr>
          <a:xfrm>
            <a:off x="4969614" y="2217826"/>
            <a:ext cx="3611880" cy="830997"/>
          </a:xfrm>
          <a:prstGeom prst="rect">
            <a:avLst/>
          </a:prstGeom>
        </p:spPr>
        <p:txBody>
          <a:bodyPr wrap="square">
            <a:spAutoFit/>
          </a:bodyPr>
          <a:lstStyle/>
          <a:p>
            <a:pPr algn="ctr"/>
            <a:r>
              <a:rPr lang="en-NZ" dirty="0"/>
              <a:t>Allow damage in many controlled areas</a:t>
            </a:r>
            <a:endParaRPr lang="en-NZ" u="sng" dirty="0"/>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What </a:t>
            </a:r>
            <a:r>
              <a:rPr lang="en-NZ" sz="3200" dirty="0"/>
              <a:t>is seismic isolation?</a:t>
            </a:r>
          </a:p>
        </p:txBody>
      </p:sp>
    </p:spTree>
    <p:extLst>
      <p:ext uri="{BB962C8B-B14F-4D97-AF65-F5344CB8AC3E}">
        <p14:creationId xmlns:p14="http://schemas.microsoft.com/office/powerpoint/2010/main" val="3255998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8" name="Picture 7" descr="The same bearing, but disassembled after testing."/>
          <p:cNvPicPr>
            <a:picLocks noChangeAspect="1"/>
          </p:cNvPicPr>
          <p:nvPr/>
        </p:nvPicPr>
        <p:blipFill rotWithShape="1">
          <a:blip r:embed="rId3" cstate="print">
            <a:extLst>
              <a:ext uri="{28A0092B-C50C-407E-A947-70E740481C1C}">
                <a14:useLocalDpi xmlns:a14="http://schemas.microsoft.com/office/drawing/2010/main" val="0"/>
              </a:ext>
            </a:extLst>
          </a:blip>
          <a:srcRect b="3663"/>
          <a:stretch/>
        </p:blipFill>
        <p:spPr>
          <a:xfrm>
            <a:off x="6033600" y="4128150"/>
            <a:ext cx="2943620" cy="2139200"/>
          </a:xfrm>
          <a:prstGeom prst="rect">
            <a:avLst/>
          </a:prstGeom>
        </p:spPr>
      </p:pic>
      <p:pic>
        <p:nvPicPr>
          <p:cNvPr id="6" name="Picture 5" descr="A triple-friction-pendulum isolation bearing in a test machine"/>
          <p:cNvPicPr>
            <a:picLocks noChangeAspect="1"/>
          </p:cNvPicPr>
          <p:nvPr/>
        </p:nvPicPr>
        <p:blipFill rotWithShape="1">
          <a:blip r:embed="rId4" cstate="print">
            <a:extLst>
              <a:ext uri="{28A0092B-C50C-407E-A947-70E740481C1C}">
                <a14:useLocalDpi xmlns:a14="http://schemas.microsoft.com/office/drawing/2010/main" val="0"/>
              </a:ext>
            </a:extLst>
          </a:blip>
          <a:srcRect b="3663"/>
          <a:stretch/>
        </p:blipFill>
        <p:spPr>
          <a:xfrm>
            <a:off x="6033600" y="2001281"/>
            <a:ext cx="2943620" cy="2126869"/>
          </a:xfrm>
          <a:prstGeom prst="rect">
            <a:avLst/>
          </a:prstGeom>
        </p:spPr>
      </p:pic>
      <p:sp>
        <p:nvSpPr>
          <p:cNvPr id="3" name="Content Placeholder 2"/>
          <p:cNvSpPr>
            <a:spLocks noGrp="1"/>
          </p:cNvSpPr>
          <p:nvPr>
            <p:ph idx="1"/>
          </p:nvPr>
        </p:nvSpPr>
        <p:spPr>
          <a:xfrm>
            <a:off x="309599" y="1457093"/>
            <a:ext cx="5832001" cy="4544696"/>
          </a:xfrm>
        </p:spPr>
        <p:txBody>
          <a:bodyPr/>
          <a:lstStyle/>
          <a:p>
            <a:pPr marL="0" indent="0">
              <a:buNone/>
            </a:pPr>
            <a:r>
              <a:rPr lang="en-NZ" b="1" i="1" dirty="0">
                <a:solidFill>
                  <a:srgbClr val="FF0000"/>
                </a:solidFill>
              </a:rPr>
              <a:t>17.8: </a:t>
            </a:r>
            <a:r>
              <a:rPr lang="en-NZ" dirty="0"/>
              <a:t>Testing</a:t>
            </a:r>
          </a:p>
          <a:p>
            <a:pPr marL="0" indent="0">
              <a:buNone/>
            </a:pPr>
            <a:r>
              <a:rPr lang="en-NZ" sz="2400" u="sng" dirty="0">
                <a:solidFill>
                  <a:schemeClr val="accent6">
                    <a:lumMod val="75000"/>
                  </a:schemeClr>
                </a:solidFill>
              </a:rPr>
              <a:t>2.  Prototype testing</a:t>
            </a:r>
          </a:p>
          <a:p>
            <a:pPr lvl="1"/>
            <a:r>
              <a:rPr lang="en-NZ" sz="2400" i="1" dirty="0"/>
              <a:t>Two isolators of each type require testing or may make use of previous test data from “similar”  isolators </a:t>
            </a:r>
          </a:p>
          <a:p>
            <a:pPr lvl="1"/>
            <a:r>
              <a:rPr lang="en-NZ" sz="2400" i="1" dirty="0"/>
              <a:t>Used to determine properties for design and modification factors </a:t>
            </a:r>
            <a:r>
              <a:rPr lang="el-GR" sz="2400" i="1" dirty="0"/>
              <a:t>λ</a:t>
            </a:r>
            <a:r>
              <a:rPr lang="en-NZ" sz="2400" i="1" baseline="-25000" dirty="0"/>
              <a:t>test</a:t>
            </a:r>
          </a:p>
          <a:p>
            <a:pPr lvl="1"/>
            <a:r>
              <a:rPr lang="en-NZ" sz="2400" i="1" dirty="0"/>
              <a:t>Test sequences and cycles also check wind loading, durability and stability of the isolators</a:t>
            </a:r>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Design Requirements Overview</a:t>
            </a:r>
          </a:p>
        </p:txBody>
      </p:sp>
    </p:spTree>
    <p:extLst>
      <p:ext uri="{BB962C8B-B14F-4D97-AF65-F5344CB8AC3E}">
        <p14:creationId xmlns:p14="http://schemas.microsoft.com/office/powerpoint/2010/main" val="238988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446807" y="1457093"/>
            <a:ext cx="8251920" cy="4544696"/>
          </a:xfrm>
        </p:spPr>
        <p:txBody>
          <a:bodyPr/>
          <a:lstStyle/>
          <a:p>
            <a:pPr marL="0" indent="0">
              <a:buNone/>
            </a:pPr>
            <a:r>
              <a:rPr lang="en-NZ" b="1" i="1" dirty="0">
                <a:solidFill>
                  <a:srgbClr val="FF0000"/>
                </a:solidFill>
              </a:rPr>
              <a:t>17.8: </a:t>
            </a:r>
            <a:r>
              <a:rPr lang="en-NZ" dirty="0"/>
              <a:t>Testing</a:t>
            </a:r>
          </a:p>
          <a:p>
            <a:pPr marL="0" indent="0">
              <a:buNone/>
            </a:pPr>
            <a:r>
              <a:rPr lang="en-NZ" sz="2400" u="sng" dirty="0">
                <a:solidFill>
                  <a:schemeClr val="accent6">
                    <a:lumMod val="75000"/>
                  </a:schemeClr>
                </a:solidFill>
              </a:rPr>
              <a:t>3.  Production testing</a:t>
            </a:r>
          </a:p>
          <a:p>
            <a:pPr lvl="1"/>
            <a:r>
              <a:rPr lang="en-NZ" sz="2400" i="1" u="sng" dirty="0"/>
              <a:t>All</a:t>
            </a:r>
            <a:r>
              <a:rPr lang="en-NZ" sz="2400" i="1" dirty="0"/>
              <a:t> isolators must be subjected to a combined compression and shear load cycle before being installed</a:t>
            </a:r>
          </a:p>
          <a:p>
            <a:pPr lvl="1"/>
            <a:r>
              <a:rPr lang="en-NZ" sz="2400" i="1" dirty="0"/>
              <a:t>May be performed at slow-speed</a:t>
            </a:r>
          </a:p>
          <a:p>
            <a:pPr lvl="1"/>
            <a:r>
              <a:rPr lang="en-NZ" sz="2400" i="1" dirty="0"/>
              <a:t>Verifies the quality of product</a:t>
            </a:r>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Design Requirements Overview</a:t>
            </a:r>
          </a:p>
        </p:txBody>
      </p:sp>
    </p:spTree>
    <p:extLst>
      <p:ext uri="{BB962C8B-B14F-4D97-AF65-F5344CB8AC3E}">
        <p14:creationId xmlns:p14="http://schemas.microsoft.com/office/powerpoint/2010/main" val="16451132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6" name="Picture 5" title="FEMA P-1050-1, 2015 Edition, “NEHRP Recommended Seismic Provisions for New Buildings and Other Structures”"/>
          <p:cNvPicPr>
            <a:picLocks noChangeAspect="1"/>
          </p:cNvPicPr>
          <p:nvPr/>
        </p:nvPicPr>
        <p:blipFill>
          <a:blip r:embed="rId3" cstate="print"/>
          <a:stretch>
            <a:fillRect/>
          </a:stretch>
        </p:blipFill>
        <p:spPr>
          <a:xfrm>
            <a:off x="5562581" y="1663477"/>
            <a:ext cx="3295415" cy="4180333"/>
          </a:xfrm>
          <a:prstGeom prst="rect">
            <a:avLst/>
          </a:prstGeom>
          <a:ln>
            <a:solidFill>
              <a:schemeClr val="accent6">
                <a:lumMod val="50000"/>
              </a:schemeClr>
            </a:solidFill>
          </a:ln>
        </p:spPr>
      </p:pic>
      <p:sp>
        <p:nvSpPr>
          <p:cNvPr id="3" name="Content Placeholder 2"/>
          <p:cNvSpPr>
            <a:spLocks noGrp="1"/>
          </p:cNvSpPr>
          <p:nvPr>
            <p:ph idx="1"/>
          </p:nvPr>
        </p:nvSpPr>
        <p:spPr>
          <a:xfrm>
            <a:off x="432262" y="1604963"/>
            <a:ext cx="5130319" cy="4297362"/>
          </a:xfrm>
        </p:spPr>
        <p:txBody>
          <a:bodyPr/>
          <a:lstStyle/>
          <a:p>
            <a:r>
              <a:rPr lang="en-NZ" u="sng" dirty="0">
                <a:solidFill>
                  <a:schemeClr val="accent6">
                    <a:lumMod val="75000"/>
                  </a:schemeClr>
                </a:solidFill>
              </a:rPr>
              <a:t>Full replacement</a:t>
            </a:r>
            <a:r>
              <a:rPr lang="en-NZ" dirty="0">
                <a:solidFill>
                  <a:schemeClr val="accent6">
                    <a:lumMod val="75000"/>
                  </a:schemeClr>
                </a:solidFill>
              </a:rPr>
              <a:t> </a:t>
            </a:r>
            <a:r>
              <a:rPr lang="en-NZ" dirty="0"/>
              <a:t>of ASCE 7 Chapter 17 recommended</a:t>
            </a:r>
          </a:p>
          <a:p>
            <a:r>
              <a:rPr lang="en-NZ" dirty="0"/>
              <a:t>Some major changes include:</a:t>
            </a:r>
          </a:p>
          <a:p>
            <a:pPr marL="514350" lvl="0" indent="-514350">
              <a:buFont typeface="+mj-lt"/>
              <a:buAutoNum type="arabicPeriod"/>
            </a:pPr>
            <a:r>
              <a:rPr lang="en-US" sz="2400" dirty="0"/>
              <a:t>Having a MCE</a:t>
            </a:r>
            <a:r>
              <a:rPr lang="en-US" sz="2400" baseline="-25000" dirty="0"/>
              <a:t>R</a:t>
            </a:r>
            <a:r>
              <a:rPr lang="en-US" sz="2400" dirty="0"/>
              <a:t>-only basis for analysis and design.</a:t>
            </a:r>
          </a:p>
          <a:p>
            <a:pPr marL="514350" indent="-514350">
              <a:buFont typeface="+mj-lt"/>
              <a:buAutoNum type="arabicPeriod"/>
            </a:pPr>
            <a:r>
              <a:rPr lang="en-US" sz="2400" dirty="0"/>
              <a:t>A completely new section to systematically account for the variability in the isolation systems properties</a:t>
            </a:r>
            <a:endParaRPr lang="en-NZ" sz="2400" dirty="0"/>
          </a:p>
          <a:p>
            <a:endParaRPr lang="en-NZ" dirty="0"/>
          </a:p>
        </p:txBody>
      </p:sp>
      <p:sp>
        <p:nvSpPr>
          <p:cNvPr id="2" name="Title 1"/>
          <p:cNvSpPr>
            <a:spLocks noGrp="1"/>
          </p:cNvSpPr>
          <p:nvPr>
            <p:ph type="title"/>
          </p:nvPr>
        </p:nvSpPr>
        <p:spPr/>
        <p:txBody>
          <a:bodyPr/>
          <a:lstStyle/>
          <a:p>
            <a:r>
              <a:rPr lang="en-NZ" sz="2000" dirty="0">
                <a:solidFill>
                  <a:schemeClr val="accent6">
                    <a:lumMod val="75000"/>
                  </a:schemeClr>
                </a:solidFill>
              </a:rPr>
              <a:t>Background of Seismic Provisions</a:t>
            </a:r>
            <a:br>
              <a:rPr lang="en-NZ" dirty="0"/>
            </a:br>
            <a:r>
              <a:rPr lang="en-NZ" dirty="0">
                <a:solidFill>
                  <a:srgbClr val="FF0000"/>
                </a:solidFill>
              </a:rPr>
              <a:t>Revisions</a:t>
            </a:r>
          </a:p>
        </p:txBody>
      </p:sp>
    </p:spTree>
    <p:extLst>
      <p:ext uri="{BB962C8B-B14F-4D97-AF65-F5344CB8AC3E}">
        <p14:creationId xmlns:p14="http://schemas.microsoft.com/office/powerpoint/2010/main" val="1083506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446808" y="1615354"/>
            <a:ext cx="8414559" cy="4469562"/>
          </a:xfrm>
        </p:spPr>
        <p:txBody>
          <a:bodyPr/>
          <a:lstStyle/>
          <a:p>
            <a:pPr marL="457200" indent="-457200">
              <a:buFont typeface="+mj-lt"/>
              <a:buAutoNum type="arabicPeriod" startAt="3"/>
            </a:pPr>
            <a:r>
              <a:rPr lang="en-US" sz="2400" dirty="0"/>
              <a:t>Revision of ground motion criteria.</a:t>
            </a:r>
            <a:endParaRPr lang="en-NZ" sz="2400" dirty="0"/>
          </a:p>
          <a:p>
            <a:pPr marL="457200" lvl="0" indent="-457200">
              <a:buFont typeface="+mj-lt"/>
              <a:buAutoNum type="arabicPeriod" startAt="3"/>
            </a:pPr>
            <a:r>
              <a:rPr lang="en-US" sz="2400" dirty="0"/>
              <a:t>Expanded the range of applicability of the ELF procedure.</a:t>
            </a:r>
            <a:endParaRPr lang="en-NZ" sz="2400" dirty="0"/>
          </a:p>
          <a:p>
            <a:pPr marL="457200" lvl="0" indent="-457200">
              <a:buFont typeface="+mj-lt"/>
              <a:buAutoNum type="arabicPeriod" startAt="3"/>
            </a:pPr>
            <a:r>
              <a:rPr lang="en-US" sz="2400" dirty="0"/>
              <a:t>Revised equations for calculating the distribution of shear force over the height of the building.</a:t>
            </a:r>
          </a:p>
          <a:p>
            <a:pPr marL="457200" lvl="0" indent="-457200">
              <a:buFont typeface="+mj-lt"/>
              <a:buAutoNum type="arabicPeriod" startAt="3"/>
            </a:pPr>
            <a:r>
              <a:rPr lang="en-US" sz="2400" dirty="0"/>
              <a:t>Simplified approach for incorporating accidental mass eccentricity for NLRHA.</a:t>
            </a:r>
          </a:p>
          <a:p>
            <a:pPr marL="457200" lvl="0" indent="-457200">
              <a:buFont typeface="+mj-lt"/>
              <a:buAutoNum type="arabicPeriod" startAt="3"/>
            </a:pPr>
            <a:r>
              <a:rPr lang="en-US" sz="2400" dirty="0"/>
              <a:t>Additions and changes to the testing requirements.</a:t>
            </a:r>
            <a:endParaRPr lang="en-NZ" sz="2400" dirty="0"/>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Revisions</a:t>
            </a:r>
          </a:p>
        </p:txBody>
      </p:sp>
    </p:spTree>
    <p:extLst>
      <p:ext uri="{BB962C8B-B14F-4D97-AF65-F5344CB8AC3E}">
        <p14:creationId xmlns:p14="http://schemas.microsoft.com/office/powerpoint/2010/main" val="32457227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446808" y="1615354"/>
            <a:ext cx="8414559" cy="4469562"/>
          </a:xfrm>
        </p:spPr>
        <p:txBody>
          <a:bodyPr/>
          <a:lstStyle/>
          <a:p>
            <a:pPr marL="0" indent="0">
              <a:buNone/>
            </a:pPr>
            <a:r>
              <a:rPr lang="en-NZ" sz="2400" dirty="0">
                <a:solidFill>
                  <a:srgbClr val="FF0000"/>
                </a:solidFill>
              </a:rPr>
              <a:t>1.  MCE</a:t>
            </a:r>
            <a:r>
              <a:rPr lang="en-NZ" sz="2400" baseline="-25000" dirty="0">
                <a:solidFill>
                  <a:srgbClr val="FF0000"/>
                </a:solidFill>
              </a:rPr>
              <a:t>R</a:t>
            </a:r>
            <a:r>
              <a:rPr lang="en-NZ" sz="2400" dirty="0">
                <a:solidFill>
                  <a:srgbClr val="FF0000"/>
                </a:solidFill>
              </a:rPr>
              <a:t>-only basis for design</a:t>
            </a:r>
          </a:p>
          <a:p>
            <a:r>
              <a:rPr lang="en-NZ" sz="2000" dirty="0"/>
              <a:t>Modified the elastic base shear calculation from the DBE event to the MCE</a:t>
            </a:r>
            <a:r>
              <a:rPr lang="en-NZ" sz="2000" baseline="-25000" dirty="0"/>
              <a:t>R</a:t>
            </a:r>
            <a:r>
              <a:rPr lang="en-NZ" sz="2000" dirty="0"/>
              <a:t> event, but now using a consistent set of the upper- or lower- bound properties. </a:t>
            </a:r>
          </a:p>
          <a:p>
            <a:r>
              <a:rPr lang="en-NZ" sz="2000" dirty="0"/>
              <a:t>Consequently, the DBE event was removed completely from Ch 17.</a:t>
            </a:r>
          </a:p>
          <a:p>
            <a:pPr marL="0" indent="0">
              <a:buNone/>
            </a:pPr>
            <a:endParaRPr lang="en-NZ" sz="1600" dirty="0"/>
          </a:p>
          <a:p>
            <a:pPr marL="0" indent="0">
              <a:buNone/>
            </a:pPr>
            <a:r>
              <a:rPr lang="en-NZ" sz="2400" i="1" dirty="0"/>
              <a:t>Although not seeking damage-control as an objective, isolated buildings will have a better performance than other SFRS because:</a:t>
            </a:r>
          </a:p>
          <a:p>
            <a:r>
              <a:rPr lang="en-NZ" sz="2000" dirty="0"/>
              <a:t>The superstructure is designed to remain essentially elastic for the MCE</a:t>
            </a:r>
            <a:r>
              <a:rPr lang="en-NZ" sz="2000" baseline="-25000" dirty="0"/>
              <a:t>R</a:t>
            </a:r>
            <a:r>
              <a:rPr lang="en-NZ" sz="2000" dirty="0"/>
              <a:t> event.</a:t>
            </a:r>
          </a:p>
          <a:p>
            <a:r>
              <a:rPr lang="en-NZ" sz="2000" dirty="0"/>
              <a:t>Isolation system is designed and tested for the MCE</a:t>
            </a:r>
            <a:r>
              <a:rPr lang="en-NZ" sz="2000" baseline="-25000" dirty="0"/>
              <a:t>R</a:t>
            </a:r>
            <a:r>
              <a:rPr lang="en-NZ" sz="2000" dirty="0"/>
              <a:t> event.</a:t>
            </a:r>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Revisions</a:t>
            </a:r>
          </a:p>
        </p:txBody>
      </p:sp>
    </p:spTree>
    <p:extLst>
      <p:ext uri="{BB962C8B-B14F-4D97-AF65-F5344CB8AC3E}">
        <p14:creationId xmlns:p14="http://schemas.microsoft.com/office/powerpoint/2010/main" val="3540578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wipe(down)">
                                      <p:cBhvr>
                                        <p:cTn id="10" dur="500"/>
                                        <p:tgtEl>
                                          <p:spTgt spid="3">
                                            <p:txEl>
                                              <p:pRg st="5" end="5"/>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wipe(down)">
                                      <p:cBhvr>
                                        <p:cTn id="1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5" name="Picture 4" descr="One loop is for “upper bound” isolation properties, with a higher value of effective stiffness; the other loop is for “lower bound” isolation system properties, with a lower value of effective stiffness.&#10;" title="Two Force-Displacement hysteresis loops"/>
          <p:cNvPicPr>
            <a:picLocks noChangeAspect="1"/>
          </p:cNvPicPr>
          <p:nvPr/>
        </p:nvPicPr>
        <p:blipFill>
          <a:blip r:embed="rId3" cstate="print"/>
          <a:stretch>
            <a:fillRect/>
          </a:stretch>
        </p:blipFill>
        <p:spPr>
          <a:xfrm>
            <a:off x="2337684" y="3850135"/>
            <a:ext cx="5756744" cy="2569096"/>
          </a:xfrm>
          <a:prstGeom prst="rect">
            <a:avLst/>
          </a:prstGeom>
        </p:spPr>
      </p:pic>
      <p:sp>
        <p:nvSpPr>
          <p:cNvPr id="3" name="Content Placeholder 2"/>
          <p:cNvSpPr>
            <a:spLocks noGrp="1"/>
          </p:cNvSpPr>
          <p:nvPr>
            <p:ph idx="1"/>
          </p:nvPr>
        </p:nvSpPr>
        <p:spPr>
          <a:xfrm>
            <a:off x="446808" y="1615354"/>
            <a:ext cx="8414559" cy="4469562"/>
          </a:xfrm>
        </p:spPr>
        <p:txBody>
          <a:bodyPr/>
          <a:lstStyle/>
          <a:p>
            <a:pPr marL="457200" indent="-457200">
              <a:buAutoNum type="arabicPeriod" startAt="2"/>
            </a:pPr>
            <a:r>
              <a:rPr lang="en-NZ" sz="2400" dirty="0">
                <a:solidFill>
                  <a:srgbClr val="FF0000"/>
                </a:solidFill>
              </a:rPr>
              <a:t>Isolation System Properties</a:t>
            </a:r>
            <a:endParaRPr lang="en-NZ" sz="2000" dirty="0"/>
          </a:p>
          <a:p>
            <a:r>
              <a:rPr lang="en-NZ" sz="2000" dirty="0"/>
              <a:t>Completely new section to systematically account for the variability and uncertainty in isolator properties.</a:t>
            </a:r>
          </a:p>
          <a:p>
            <a:r>
              <a:rPr lang="en-NZ" sz="2000" dirty="0"/>
              <a:t>Process is to use the property modification (</a:t>
            </a:r>
            <a:r>
              <a:rPr lang="el-GR" sz="2000" dirty="0"/>
              <a:t>λ</a:t>
            </a:r>
            <a:r>
              <a:rPr lang="en-NZ" sz="2000" dirty="0"/>
              <a:t>) factor approach </a:t>
            </a:r>
          </a:p>
          <a:p>
            <a:r>
              <a:rPr lang="en-NZ" sz="2000" dirty="0"/>
              <a:t>Two parallel upper- and lower-bound analyses are conducted, </a:t>
            </a:r>
            <a:r>
              <a:rPr lang="en-US" sz="2000" dirty="0"/>
              <a:t>where the governing case for each response parameter of interest is used for design.</a:t>
            </a:r>
            <a:endParaRPr lang="en-NZ" sz="2000" dirty="0"/>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Revisions</a:t>
            </a:r>
          </a:p>
        </p:txBody>
      </p:sp>
    </p:spTree>
    <p:extLst>
      <p:ext uri="{BB962C8B-B14F-4D97-AF65-F5344CB8AC3E}">
        <p14:creationId xmlns:p14="http://schemas.microsoft.com/office/powerpoint/2010/main" val="17919738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grpSp>
        <p:nvGrpSpPr>
          <p:cNvPr id="14" name="Group 13" descr="Equations, the Standard presumes a system property adjustment factor fa of 0.75, to account for the conservative assumption of having full aging and environmental effects when the governing earthquake occurs. Furthermore the upper and lower limits of 1.8 and 0.6 only apply for inexperienced manufacturers who have little/no test data. Hence these limits are rarely expected to apply and are intentionally wide.&#10;"/>
          <p:cNvGrpSpPr/>
          <p:nvPr/>
        </p:nvGrpSpPr>
        <p:grpSpPr>
          <a:xfrm>
            <a:off x="2003727" y="4890053"/>
            <a:ext cx="5193409" cy="1029159"/>
            <a:chOff x="2003727" y="4214191"/>
            <a:chExt cx="5193409" cy="1029159"/>
          </a:xfrm>
        </p:grpSpPr>
        <p:graphicFrame>
          <p:nvGraphicFramePr>
            <p:cNvPr id="11" name="Object 10"/>
            <p:cNvGraphicFramePr>
              <a:graphicFrameLocks noChangeAspect="1"/>
            </p:cNvGraphicFramePr>
            <p:nvPr>
              <p:extLst>
                <p:ext uri="{D42A27DB-BD31-4B8C-83A1-F6EECF244321}">
                  <p14:modId xmlns:p14="http://schemas.microsoft.com/office/powerpoint/2010/main" val="40260405"/>
                </p:ext>
              </p:extLst>
            </p:nvPr>
          </p:nvGraphicFramePr>
          <p:xfrm>
            <a:off x="2003727" y="4214191"/>
            <a:ext cx="5193409" cy="500933"/>
          </p:xfrm>
          <a:graphic>
            <a:graphicData uri="http://schemas.openxmlformats.org/presentationml/2006/ole">
              <mc:AlternateContent xmlns:mc="http://schemas.openxmlformats.org/markup-compatibility/2006">
                <mc:Choice xmlns:v="urn:schemas-microsoft-com:vml" Requires="v">
                  <p:oleObj spid="_x0000_s1123" r:id="rId4" imgW="2730500" imgH="241300" progId="">
                    <p:embed/>
                  </p:oleObj>
                </mc:Choice>
                <mc:Fallback>
                  <p:oleObj r:id="rId4" imgW="2730500" imgH="241300" progId="">
                    <p:embed/>
                    <p:pic>
                      <p:nvPicPr>
                        <p:cNvPr id="0" name="Picture 6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3727" y="4214191"/>
                          <a:ext cx="5193409" cy="50093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3607704181"/>
                </p:ext>
              </p:extLst>
            </p:nvPr>
          </p:nvGraphicFramePr>
          <p:xfrm>
            <a:off x="2003727" y="4733831"/>
            <a:ext cx="5193409" cy="509519"/>
          </p:xfrm>
          <a:graphic>
            <a:graphicData uri="http://schemas.openxmlformats.org/presentationml/2006/ole">
              <mc:AlternateContent xmlns:mc="http://schemas.openxmlformats.org/markup-compatibility/2006">
                <mc:Choice xmlns:v="urn:schemas-microsoft-com:vml" Requires="v">
                  <p:oleObj spid="_x0000_s1124" r:id="rId6" imgW="2692400" imgH="241300" progId="">
                    <p:embed/>
                  </p:oleObj>
                </mc:Choice>
                <mc:Fallback>
                  <p:oleObj r:id="rId6" imgW="2692400" imgH="241300" progId="">
                    <p:embed/>
                    <p:pic>
                      <p:nvPicPr>
                        <p:cNvPr id="0" name="Picture 6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03727" y="4733831"/>
                          <a:ext cx="5193409" cy="5095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3" name="Content Placeholder 2"/>
          <p:cNvSpPr>
            <a:spLocks noGrp="1"/>
          </p:cNvSpPr>
          <p:nvPr>
            <p:ph idx="1"/>
          </p:nvPr>
        </p:nvSpPr>
        <p:spPr>
          <a:xfrm>
            <a:off x="673100" y="1412875"/>
            <a:ext cx="8249920" cy="4705291"/>
          </a:xfrm>
        </p:spPr>
        <p:txBody>
          <a:bodyPr/>
          <a:lstStyle/>
          <a:p>
            <a:pPr marL="0" indent="0">
              <a:buNone/>
            </a:pPr>
            <a:r>
              <a:rPr lang="en-NZ" sz="2400" dirty="0"/>
              <a:t>Property modification (</a:t>
            </a:r>
            <a:r>
              <a:rPr lang="el-GR" sz="2400" dirty="0"/>
              <a:t>λ</a:t>
            </a:r>
            <a:r>
              <a:rPr lang="en-NZ" sz="2400" dirty="0"/>
              <a:t>) factor categories:</a:t>
            </a:r>
          </a:p>
          <a:p>
            <a:pPr marL="504000" indent="-457200">
              <a:spcBef>
                <a:spcPts val="600"/>
              </a:spcBef>
              <a:spcAft>
                <a:spcPts val="600"/>
              </a:spcAft>
              <a:buFont typeface="+mj-lt"/>
              <a:buAutoNum type="alphaLcParenR"/>
            </a:pPr>
            <a:r>
              <a:rPr lang="en-US" sz="2000" dirty="0"/>
              <a:t>λ</a:t>
            </a:r>
            <a:r>
              <a:rPr lang="en-US" sz="2000" baseline="-25000" dirty="0"/>
              <a:t>ae.max</a:t>
            </a:r>
            <a:r>
              <a:rPr lang="en-US" sz="2000" dirty="0"/>
              <a:t> and</a:t>
            </a:r>
            <a:r>
              <a:rPr lang="en-US" sz="2000" baseline="-25000" dirty="0"/>
              <a:t> </a:t>
            </a:r>
            <a:r>
              <a:rPr lang="en-US" sz="2000" dirty="0"/>
              <a:t>λ</a:t>
            </a:r>
            <a:r>
              <a:rPr lang="en-US" sz="2000" baseline="-25000" dirty="0"/>
              <a:t>ae.min </a:t>
            </a:r>
            <a:r>
              <a:rPr lang="en-US" sz="2000" dirty="0"/>
              <a:t>which account for aging and environmental effects. (i.e. aging, contamination, low temperatures)</a:t>
            </a:r>
          </a:p>
          <a:p>
            <a:pPr marL="504000" indent="-457200">
              <a:spcBef>
                <a:spcPts val="600"/>
              </a:spcBef>
              <a:spcAft>
                <a:spcPts val="600"/>
              </a:spcAft>
              <a:buFont typeface="+mj-lt"/>
              <a:buAutoNum type="alphaLcParenR"/>
            </a:pPr>
            <a:r>
              <a:rPr lang="en-US" sz="2000" dirty="0"/>
              <a:t>λ</a:t>
            </a:r>
            <a:r>
              <a:rPr lang="en-US" sz="2000" baseline="-25000" dirty="0"/>
              <a:t>test,max</a:t>
            </a:r>
            <a:r>
              <a:rPr lang="en-US" sz="2000" dirty="0"/>
              <a:t> and</a:t>
            </a:r>
            <a:r>
              <a:rPr lang="en-US" sz="2000" baseline="-25000" dirty="0"/>
              <a:t> </a:t>
            </a:r>
            <a:r>
              <a:rPr lang="en-US" sz="2000" dirty="0"/>
              <a:t>λ</a:t>
            </a:r>
            <a:r>
              <a:rPr lang="en-US" sz="2000" baseline="-25000" dirty="0"/>
              <a:t>test.min  </a:t>
            </a:r>
            <a:r>
              <a:rPr lang="en-US" sz="2000" dirty="0"/>
              <a:t>which account for scragging, hysteretic heating and speed of loading (observed in dynamic prototype testing)</a:t>
            </a:r>
          </a:p>
          <a:p>
            <a:pPr marL="504000" indent="-457200">
              <a:spcBef>
                <a:spcPts val="600"/>
              </a:spcBef>
              <a:spcAft>
                <a:spcPts val="600"/>
              </a:spcAft>
              <a:buFont typeface="+mj-lt"/>
              <a:buAutoNum type="alphaLcParenR"/>
            </a:pPr>
            <a:r>
              <a:rPr lang="en-US" sz="2000" dirty="0"/>
              <a:t>λ</a:t>
            </a:r>
            <a:r>
              <a:rPr lang="en-US" sz="2000" baseline="-25000" dirty="0"/>
              <a:t>spec,max</a:t>
            </a:r>
            <a:r>
              <a:rPr lang="en-US" sz="2000" dirty="0"/>
              <a:t> and</a:t>
            </a:r>
            <a:r>
              <a:rPr lang="en-US" sz="2000" baseline="-25000" dirty="0"/>
              <a:t> </a:t>
            </a:r>
            <a:r>
              <a:rPr lang="en-US" sz="2000" dirty="0"/>
              <a:t>λ</a:t>
            </a:r>
            <a:r>
              <a:rPr lang="en-US" sz="2000" baseline="-25000" dirty="0"/>
              <a:t>spec.min  </a:t>
            </a:r>
            <a:r>
              <a:rPr lang="en-US" sz="2000" dirty="0"/>
              <a:t>which account for manufacturing variations.</a:t>
            </a:r>
          </a:p>
          <a:p>
            <a:pPr marL="0" indent="0">
              <a:lnSpc>
                <a:spcPts val="3200"/>
              </a:lnSpc>
              <a:spcBef>
                <a:spcPts val="600"/>
              </a:spcBef>
              <a:buNone/>
            </a:pPr>
            <a:endParaRPr lang="en-NZ" sz="2400" dirty="0"/>
          </a:p>
          <a:p>
            <a:pPr marL="0" indent="0">
              <a:lnSpc>
                <a:spcPts val="3200"/>
              </a:lnSpc>
              <a:spcBef>
                <a:spcPts val="600"/>
              </a:spcBef>
              <a:buNone/>
            </a:pPr>
            <a:r>
              <a:rPr lang="en-NZ" sz="2400" dirty="0"/>
              <a:t>These are then combined using the following equations:</a:t>
            </a:r>
          </a:p>
          <a:p>
            <a:pPr marL="0" indent="0">
              <a:lnSpc>
                <a:spcPts val="3200"/>
              </a:lnSpc>
              <a:spcBef>
                <a:spcPts val="600"/>
              </a:spcBef>
              <a:buNone/>
            </a:pPr>
            <a:endParaRPr lang="en-NZ" sz="2600" dirty="0"/>
          </a:p>
          <a:p>
            <a:pPr marL="0" indent="0">
              <a:lnSpc>
                <a:spcPts val="3200"/>
              </a:lnSpc>
              <a:spcBef>
                <a:spcPts val="600"/>
              </a:spcBef>
              <a:buNone/>
            </a:pPr>
            <a:endParaRPr lang="en-NZ" sz="2600" dirty="0"/>
          </a:p>
          <a:p>
            <a:pPr marL="0" lvl="0" indent="0">
              <a:buNone/>
            </a:pPr>
            <a:endParaRPr lang="en-NZ" sz="2400" i="1" dirty="0"/>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Revisions</a:t>
            </a:r>
          </a:p>
        </p:txBody>
      </p:sp>
    </p:spTree>
    <p:extLst>
      <p:ext uri="{BB962C8B-B14F-4D97-AF65-F5344CB8AC3E}">
        <p14:creationId xmlns:p14="http://schemas.microsoft.com/office/powerpoint/2010/main" val="32336567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12" name="TextBox 11"/>
          <p:cNvSpPr txBox="1"/>
          <p:nvPr/>
        </p:nvSpPr>
        <p:spPr>
          <a:xfrm>
            <a:off x="3886067" y="6067767"/>
            <a:ext cx="6760729" cy="369332"/>
          </a:xfrm>
          <a:prstGeom prst="rect">
            <a:avLst/>
          </a:prstGeom>
          <a:noFill/>
        </p:spPr>
        <p:txBody>
          <a:bodyPr wrap="square" rtlCol="0">
            <a:spAutoFit/>
          </a:bodyPr>
          <a:lstStyle/>
          <a:p>
            <a:r>
              <a:rPr lang="en-NZ" sz="1800" dirty="0">
                <a:solidFill>
                  <a:schemeClr val="bg1">
                    <a:lumMod val="50000"/>
                  </a:schemeClr>
                </a:solidFill>
              </a:rPr>
              <a:t>Reference: MCEER-15-0005, SUNY, Buffalo, NY</a:t>
            </a:r>
            <a:endParaRPr lang="en-US" sz="1800" dirty="0">
              <a:solidFill>
                <a:schemeClr val="bg1">
                  <a:lumMod val="50000"/>
                </a:schemeClr>
              </a:solidFill>
            </a:endParaRPr>
          </a:p>
        </p:txBody>
      </p:sp>
      <p:pic>
        <p:nvPicPr>
          <p:cNvPr id="10" name="Picture 9" descr="Load-displacement hysteresis loops for a friction pendulum isolation bearing under high rates of shear displacement.&#10;"/>
          <p:cNvPicPr/>
          <p:nvPr/>
        </p:nvPicPr>
        <p:blipFill>
          <a:blip r:embed="rId3" cstate="print"/>
          <a:srcRect/>
          <a:stretch>
            <a:fillRect/>
          </a:stretch>
        </p:blipFill>
        <p:spPr bwMode="auto">
          <a:xfrm>
            <a:off x="4207655" y="3423683"/>
            <a:ext cx="4833215" cy="2605884"/>
          </a:xfrm>
          <a:prstGeom prst="rect">
            <a:avLst/>
          </a:prstGeom>
          <a:noFill/>
          <a:ln w="9525">
            <a:noFill/>
            <a:miter lim="800000"/>
            <a:headEnd/>
            <a:tailEnd/>
          </a:ln>
        </p:spPr>
      </p:pic>
      <p:sp>
        <p:nvSpPr>
          <p:cNvPr id="11" name="TextBox 10"/>
          <p:cNvSpPr txBox="1"/>
          <p:nvPr/>
        </p:nvSpPr>
        <p:spPr>
          <a:xfrm>
            <a:off x="4401344" y="2951344"/>
            <a:ext cx="4945090" cy="461665"/>
          </a:xfrm>
          <a:prstGeom prst="rect">
            <a:avLst/>
          </a:prstGeom>
          <a:noFill/>
        </p:spPr>
        <p:txBody>
          <a:bodyPr wrap="square" rtlCol="0">
            <a:spAutoFit/>
          </a:bodyPr>
          <a:lstStyle/>
          <a:p>
            <a:r>
              <a:rPr lang="en-US" sz="1800" dirty="0"/>
              <a:t>Triple Friction Pendulum</a:t>
            </a:r>
            <a:r>
              <a:rPr lang="en-US" sz="1800" baseline="30000" dirty="0"/>
              <a:t>TM</a:t>
            </a:r>
            <a:r>
              <a:rPr lang="en-US" sz="1800" dirty="0"/>
              <a:t> dynamic test data</a:t>
            </a:r>
            <a:r>
              <a:rPr lang="en-US" dirty="0"/>
              <a:t> </a:t>
            </a:r>
          </a:p>
        </p:txBody>
      </p:sp>
      <p:pic>
        <p:nvPicPr>
          <p:cNvPr id="9" name="Picture 8" descr="Load-displacement hysteresis loops for a lead-rubber isolation bearing tested under high rates of shear displacement. "/>
          <p:cNvPicPr/>
          <p:nvPr/>
        </p:nvPicPr>
        <p:blipFill>
          <a:blip r:embed="rId4" cstate="print"/>
          <a:srcRect/>
          <a:stretch>
            <a:fillRect/>
          </a:stretch>
        </p:blipFill>
        <p:spPr bwMode="auto">
          <a:xfrm>
            <a:off x="361012" y="2508914"/>
            <a:ext cx="4198288" cy="2158225"/>
          </a:xfrm>
          <a:prstGeom prst="rect">
            <a:avLst/>
          </a:prstGeom>
          <a:noFill/>
          <a:ln w="9525">
            <a:noFill/>
            <a:miter lim="800000"/>
            <a:headEnd/>
            <a:tailEnd/>
          </a:ln>
        </p:spPr>
      </p:pic>
      <p:sp>
        <p:nvSpPr>
          <p:cNvPr id="5" name="TextBox 4"/>
          <p:cNvSpPr txBox="1"/>
          <p:nvPr/>
        </p:nvSpPr>
        <p:spPr>
          <a:xfrm>
            <a:off x="389991" y="2039298"/>
            <a:ext cx="4169309" cy="461665"/>
          </a:xfrm>
          <a:prstGeom prst="rect">
            <a:avLst/>
          </a:prstGeom>
          <a:noFill/>
        </p:spPr>
        <p:txBody>
          <a:bodyPr wrap="square" rtlCol="0">
            <a:spAutoFit/>
          </a:bodyPr>
          <a:lstStyle/>
          <a:p>
            <a:r>
              <a:rPr lang="en-US" sz="1800" dirty="0"/>
              <a:t>Lead-rubber bearing dynamic test data</a:t>
            </a:r>
            <a:r>
              <a:rPr lang="en-US" dirty="0"/>
              <a:t> </a:t>
            </a:r>
          </a:p>
        </p:txBody>
      </p:sp>
      <p:sp>
        <p:nvSpPr>
          <p:cNvPr id="3" name="Content Placeholder 2"/>
          <p:cNvSpPr>
            <a:spLocks noGrp="1"/>
          </p:cNvSpPr>
          <p:nvPr>
            <p:ph idx="1"/>
          </p:nvPr>
        </p:nvSpPr>
        <p:spPr>
          <a:xfrm>
            <a:off x="446808" y="1615354"/>
            <a:ext cx="8414559" cy="4469562"/>
          </a:xfrm>
        </p:spPr>
        <p:txBody>
          <a:bodyPr/>
          <a:lstStyle/>
          <a:p>
            <a:pPr marL="0" indent="0" algn="ctr">
              <a:buNone/>
            </a:pPr>
            <a:r>
              <a:rPr lang="en-NZ" sz="2400" dirty="0"/>
              <a:t>Testing factors: </a:t>
            </a:r>
            <a:r>
              <a:rPr lang="en-US" sz="2400" dirty="0"/>
              <a:t>λ</a:t>
            </a:r>
            <a:r>
              <a:rPr lang="en-US" sz="2400" baseline="-25000" dirty="0"/>
              <a:t>test,max</a:t>
            </a:r>
            <a:r>
              <a:rPr lang="en-US" sz="2400" dirty="0"/>
              <a:t> and</a:t>
            </a:r>
            <a:r>
              <a:rPr lang="en-US" sz="2400" baseline="-25000" dirty="0"/>
              <a:t> </a:t>
            </a:r>
            <a:r>
              <a:rPr lang="en-US" sz="2400" dirty="0"/>
              <a:t>λ</a:t>
            </a:r>
            <a:r>
              <a:rPr lang="en-US" sz="2400" baseline="-25000" dirty="0"/>
              <a:t>test.min </a:t>
            </a:r>
            <a:endParaRPr lang="en-NZ" sz="2400" dirty="0"/>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Revisions</a:t>
            </a:r>
          </a:p>
        </p:txBody>
      </p:sp>
    </p:spTree>
    <p:extLst>
      <p:ext uri="{BB962C8B-B14F-4D97-AF65-F5344CB8AC3E}">
        <p14:creationId xmlns:p14="http://schemas.microsoft.com/office/powerpoint/2010/main" val="74704204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8" name="TextBox 7"/>
          <p:cNvSpPr txBox="1"/>
          <p:nvPr/>
        </p:nvSpPr>
        <p:spPr>
          <a:xfrm>
            <a:off x="3680166" y="5973668"/>
            <a:ext cx="5463834" cy="369332"/>
          </a:xfrm>
          <a:prstGeom prst="rect">
            <a:avLst/>
          </a:prstGeom>
          <a:noFill/>
        </p:spPr>
        <p:txBody>
          <a:bodyPr wrap="square" rtlCol="0">
            <a:spAutoFit/>
          </a:bodyPr>
          <a:lstStyle/>
          <a:p>
            <a:r>
              <a:rPr lang="en-NZ" sz="1800" dirty="0">
                <a:solidFill>
                  <a:schemeClr val="bg1">
                    <a:lumMod val="50000"/>
                  </a:schemeClr>
                </a:solidFill>
              </a:rPr>
              <a:t>Reference: MCEER-11-0004, SUNY, Buffalo, NY</a:t>
            </a:r>
            <a:endParaRPr lang="en-US" sz="1800" dirty="0">
              <a:solidFill>
                <a:schemeClr val="bg1">
                  <a:lumMod val="50000"/>
                </a:schemeClr>
              </a:solidFill>
            </a:endParaRPr>
          </a:p>
        </p:txBody>
      </p:sp>
      <p:pic>
        <p:nvPicPr>
          <p:cNvPr id="10" name="Picture 9" descr="Vertical axis labeled “Average Friction” running from 0.040 to 0.070. Horizontal axis labeled “Production Test Bearing Number” running from 0 to 42.  The data from 42 tests are shown on the graph.  A horizontal line labeled “Average” is shown at a value of 0.0573.  Two horizontal lines labeled “Max” and “Min” are shown at 0.065 and 0.049. The test data lies between the Max and Min lines.&#10;"/>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6665" y="2748671"/>
            <a:ext cx="7408835" cy="3289160"/>
          </a:xfrm>
          <a:prstGeom prst="rect">
            <a:avLst/>
          </a:prstGeom>
          <a:noFill/>
        </p:spPr>
      </p:pic>
      <p:sp>
        <p:nvSpPr>
          <p:cNvPr id="3" name="Content Placeholder 2"/>
          <p:cNvSpPr>
            <a:spLocks noGrp="1"/>
          </p:cNvSpPr>
          <p:nvPr>
            <p:ph idx="1"/>
          </p:nvPr>
        </p:nvSpPr>
        <p:spPr>
          <a:xfrm>
            <a:off x="446808" y="1412875"/>
            <a:ext cx="8476212" cy="4705291"/>
          </a:xfrm>
        </p:spPr>
        <p:txBody>
          <a:bodyPr/>
          <a:lstStyle/>
          <a:p>
            <a:pPr marL="0" indent="0" algn="ctr">
              <a:buNone/>
            </a:pPr>
            <a:r>
              <a:rPr lang="en-NZ" dirty="0"/>
              <a:t>Specification factors: </a:t>
            </a:r>
            <a:r>
              <a:rPr lang="en-US" dirty="0"/>
              <a:t>λ</a:t>
            </a:r>
            <a:r>
              <a:rPr lang="en-US" baseline="-25000" dirty="0"/>
              <a:t>spec,max</a:t>
            </a:r>
            <a:r>
              <a:rPr lang="en-US" dirty="0"/>
              <a:t> and</a:t>
            </a:r>
            <a:r>
              <a:rPr lang="en-US" baseline="-25000" dirty="0"/>
              <a:t> </a:t>
            </a:r>
            <a:r>
              <a:rPr lang="en-US" dirty="0"/>
              <a:t>λ</a:t>
            </a:r>
            <a:r>
              <a:rPr lang="en-US" baseline="-25000" dirty="0"/>
              <a:t>spec.min </a:t>
            </a:r>
            <a:endParaRPr lang="en-NZ" dirty="0"/>
          </a:p>
          <a:p>
            <a:pPr marL="0" lvl="0" indent="0">
              <a:buNone/>
            </a:pPr>
            <a:endParaRPr lang="en-NZ" sz="2400" dirty="0"/>
          </a:p>
          <a:p>
            <a:r>
              <a:rPr lang="en-NZ" sz="2400" dirty="0"/>
              <a:t>Dynamic production test data of 42 identical isolators:</a:t>
            </a:r>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Revisions</a:t>
            </a:r>
          </a:p>
        </p:txBody>
      </p:sp>
    </p:spTree>
    <p:extLst>
      <p:ext uri="{BB962C8B-B14F-4D97-AF65-F5344CB8AC3E}">
        <p14:creationId xmlns:p14="http://schemas.microsoft.com/office/powerpoint/2010/main" val="13086567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6" name="Picture 5" descr="Acceleration response spectrum plot. Shown the target response spectrum from the previous graph along with the average of the seven records from previous graph. The average response spectrum matches the target response spectrum closely over the period range of interests, from approximately 1.1 to 2.7 seconds."/>
          <p:cNvPicPr/>
          <p:nvPr/>
        </p:nvPicPr>
        <p:blipFill>
          <a:blip r:embed="rId3" cstate="print"/>
          <a:srcRect/>
          <a:stretch>
            <a:fillRect/>
          </a:stretch>
        </p:blipFill>
        <p:spPr bwMode="auto">
          <a:xfrm>
            <a:off x="5984817" y="3724275"/>
            <a:ext cx="2943225" cy="2657475"/>
          </a:xfrm>
          <a:prstGeom prst="rect">
            <a:avLst/>
          </a:prstGeom>
          <a:noFill/>
          <a:ln w="9525">
            <a:noFill/>
            <a:miter lim="800000"/>
            <a:headEnd/>
            <a:tailEnd/>
          </a:ln>
        </p:spPr>
      </p:pic>
      <p:pic>
        <p:nvPicPr>
          <p:cNvPr id="8" name="Picture 7" descr="Acceleration response spectra for seven different ground motions, as well as a smoothed “target” spectrum.  The seven response spectra fall in a range both above and below the target spectrum"/>
          <p:cNvPicPr/>
          <p:nvPr/>
        </p:nvPicPr>
        <p:blipFill>
          <a:blip r:embed="rId4" cstate="print"/>
          <a:srcRect/>
          <a:stretch>
            <a:fillRect/>
          </a:stretch>
        </p:blipFill>
        <p:spPr bwMode="auto">
          <a:xfrm>
            <a:off x="5984817" y="1067435"/>
            <a:ext cx="2876550" cy="2656840"/>
          </a:xfrm>
          <a:prstGeom prst="rect">
            <a:avLst/>
          </a:prstGeom>
          <a:noFill/>
          <a:ln w="9525">
            <a:noFill/>
            <a:miter lim="800000"/>
            <a:headEnd/>
            <a:tailEnd/>
          </a:ln>
        </p:spPr>
      </p:pic>
      <p:sp>
        <p:nvSpPr>
          <p:cNvPr id="3" name="Content Placeholder 2"/>
          <p:cNvSpPr>
            <a:spLocks noGrp="1"/>
          </p:cNvSpPr>
          <p:nvPr>
            <p:ph idx="1"/>
          </p:nvPr>
        </p:nvSpPr>
        <p:spPr>
          <a:xfrm>
            <a:off x="446808" y="1615354"/>
            <a:ext cx="5471334" cy="4469562"/>
          </a:xfrm>
        </p:spPr>
        <p:txBody>
          <a:bodyPr/>
          <a:lstStyle/>
          <a:p>
            <a:pPr marL="457200" indent="-457200">
              <a:buAutoNum type="arabicPeriod" startAt="3"/>
            </a:pPr>
            <a:r>
              <a:rPr lang="en-NZ" sz="2400" dirty="0">
                <a:solidFill>
                  <a:srgbClr val="FF0000"/>
                </a:solidFill>
              </a:rPr>
              <a:t>Ground Motion Criteria- NLRHA</a:t>
            </a:r>
          </a:p>
          <a:p>
            <a:r>
              <a:rPr lang="en-US" sz="2400" dirty="0"/>
              <a:t>Only </a:t>
            </a:r>
            <a:r>
              <a:rPr lang="en-US" sz="2400" u="sng" dirty="0"/>
              <a:t>seven</a:t>
            </a:r>
            <a:r>
              <a:rPr lang="en-US" sz="2400" dirty="0"/>
              <a:t> ground motions required (other structures in ASCE 7-16 require 11)</a:t>
            </a:r>
          </a:p>
          <a:p>
            <a:r>
              <a:rPr lang="en-US" sz="2400" dirty="0"/>
              <a:t>Includes specific scaling requirements for amplitude </a:t>
            </a:r>
            <a:r>
              <a:rPr lang="en-US" sz="2400" u="sng" dirty="0"/>
              <a:t>and spectrally matched</a:t>
            </a:r>
            <a:r>
              <a:rPr lang="en-US" sz="2400" dirty="0"/>
              <a:t> ground motions</a:t>
            </a:r>
          </a:p>
          <a:p>
            <a:r>
              <a:rPr lang="en-US" sz="2400" dirty="0"/>
              <a:t>Need only apply motions to analysis model in </a:t>
            </a:r>
            <a:r>
              <a:rPr lang="en-US" sz="2400" u="sng" dirty="0"/>
              <a:t>one orientation</a:t>
            </a:r>
            <a:r>
              <a:rPr lang="en-US" sz="2400" dirty="0"/>
              <a:t>.</a:t>
            </a:r>
          </a:p>
          <a:p>
            <a:r>
              <a:rPr lang="en-US" sz="2400" dirty="0"/>
              <a:t>Clarified scaling for both FN and FP components at near-fault sites.</a:t>
            </a:r>
          </a:p>
          <a:p>
            <a:endParaRPr lang="en-US" sz="2000" dirty="0"/>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Revisions</a:t>
            </a:r>
          </a:p>
        </p:txBody>
      </p:sp>
    </p:spTree>
    <p:extLst>
      <p:ext uri="{BB962C8B-B14F-4D97-AF65-F5344CB8AC3E}">
        <p14:creationId xmlns:p14="http://schemas.microsoft.com/office/powerpoint/2010/main" val="29534426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18" name="TextBox 17"/>
          <p:cNvSpPr txBox="1"/>
          <p:nvPr/>
        </p:nvSpPr>
        <p:spPr>
          <a:xfrm>
            <a:off x="1150066" y="6054617"/>
            <a:ext cx="3904484" cy="369332"/>
          </a:xfrm>
          <a:prstGeom prst="rect">
            <a:avLst/>
          </a:prstGeom>
          <a:noFill/>
        </p:spPr>
        <p:txBody>
          <a:bodyPr wrap="square" rtlCol="0">
            <a:spAutoFit/>
          </a:bodyPr>
          <a:lstStyle/>
          <a:p>
            <a:r>
              <a:rPr lang="en-NZ" sz="1800" dirty="0">
                <a:solidFill>
                  <a:schemeClr val="bg1">
                    <a:lumMod val="50000"/>
                  </a:schemeClr>
                </a:solidFill>
              </a:rPr>
              <a:t>Reference: DIS Inc. with edits</a:t>
            </a:r>
            <a:endParaRPr lang="en-US" sz="1800" dirty="0">
              <a:solidFill>
                <a:schemeClr val="bg1">
                  <a:lumMod val="50000"/>
                </a:schemeClr>
              </a:solidFill>
            </a:endParaRPr>
          </a:p>
        </p:txBody>
      </p:sp>
      <p:pic>
        <p:nvPicPr>
          <p:cNvPr id="5" name="Picture 4" descr="Same building as in the previous slide, but the building is now resting on top of a seismic isolation system. The building frame remains vertical, while the seismic isolation system is shown displaced to the right, indicating the seismic isolation system has absorbed most of the lateral ground displacement.  There are no red dots at the end of any beams, illustrating that there is no inelastic response in the superstructure; all inelastic response occurs in the seismic isolation system.  Figure notes state “Protect the structure by using an “engineered soft-story”” and “Inelastic action and displacement concentrated in a single level”"/>
          <p:cNvPicPr>
            <a:picLocks noChangeAspect="1"/>
          </p:cNvPicPr>
          <p:nvPr/>
        </p:nvPicPr>
        <p:blipFill>
          <a:blip r:embed="rId3" cstate="print"/>
          <a:stretch>
            <a:fillRect/>
          </a:stretch>
        </p:blipFill>
        <p:spPr>
          <a:xfrm>
            <a:off x="999554" y="2145664"/>
            <a:ext cx="3401790" cy="4011894"/>
          </a:xfrm>
          <a:prstGeom prst="rect">
            <a:avLst/>
          </a:prstGeom>
        </p:spPr>
      </p:pic>
      <p:grpSp>
        <p:nvGrpSpPr>
          <p:cNvPr id="24" name="Group 23" descr="Dotted line box and arrow"/>
          <p:cNvGrpSpPr/>
          <p:nvPr/>
        </p:nvGrpSpPr>
        <p:grpSpPr>
          <a:xfrm>
            <a:off x="1313688" y="4296515"/>
            <a:ext cx="6928650" cy="1323439"/>
            <a:chOff x="1313688" y="4296515"/>
            <a:chExt cx="6928650" cy="1323439"/>
          </a:xfrm>
        </p:grpSpPr>
        <p:grpSp>
          <p:nvGrpSpPr>
            <p:cNvPr id="23" name="Group 22"/>
            <p:cNvGrpSpPr/>
            <p:nvPr/>
          </p:nvGrpSpPr>
          <p:grpSpPr>
            <a:xfrm>
              <a:off x="4117849" y="4296515"/>
              <a:ext cx="4124489" cy="1323439"/>
              <a:chOff x="4117849" y="4296515"/>
              <a:chExt cx="4124489" cy="1323439"/>
            </a:xfrm>
          </p:grpSpPr>
          <p:sp>
            <p:nvSpPr>
              <p:cNvPr id="9" name="TextBox 8"/>
              <p:cNvSpPr txBox="1"/>
              <p:nvPr/>
            </p:nvSpPr>
            <p:spPr>
              <a:xfrm>
                <a:off x="5766726" y="4296515"/>
                <a:ext cx="2475612" cy="1323439"/>
              </a:xfrm>
              <a:prstGeom prst="rect">
                <a:avLst/>
              </a:prstGeom>
              <a:noFill/>
              <a:ln>
                <a:solidFill>
                  <a:srgbClr val="FF0000"/>
                </a:solidFill>
              </a:ln>
            </p:spPr>
            <p:txBody>
              <a:bodyPr wrap="square" rtlCol="0">
                <a:spAutoFit/>
              </a:bodyPr>
              <a:lstStyle/>
              <a:p>
                <a:r>
                  <a:rPr lang="en-NZ" sz="2000" dirty="0">
                    <a:solidFill>
                      <a:srgbClr val="FF0000"/>
                    </a:solidFill>
                  </a:rPr>
                  <a:t>Inelastic action and displacement concentrated in a single level</a:t>
                </a:r>
              </a:p>
            </p:txBody>
          </p:sp>
          <p:cxnSp>
            <p:nvCxnSpPr>
              <p:cNvPr id="10" name="Straight Arrow Connector 9"/>
              <p:cNvCxnSpPr>
                <a:stCxn id="9" idx="1"/>
              </p:cNvCxnSpPr>
              <p:nvPr/>
            </p:nvCxnSpPr>
            <p:spPr bwMode="auto">
              <a:xfrm flipH="1">
                <a:off x="4117849" y="4958235"/>
                <a:ext cx="1648877" cy="208125"/>
              </a:xfrm>
              <a:prstGeom prst="straightConnector1">
                <a:avLst/>
              </a:prstGeom>
              <a:solidFill>
                <a:schemeClr val="accent1"/>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 name="Rectangle 5"/>
            <p:cNvSpPr/>
            <p:nvPr/>
          </p:nvSpPr>
          <p:spPr bwMode="auto">
            <a:xfrm>
              <a:off x="1313688" y="5166360"/>
              <a:ext cx="2804161" cy="420624"/>
            </a:xfrm>
            <a:prstGeom prst="rect">
              <a:avLst/>
            </a:prstGeom>
            <a:noFill/>
            <a:ln w="28575" cap="flat" cmpd="sng" algn="ctr">
              <a:solidFill>
                <a:srgbClr val="FF0000"/>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19" name="Parallelogram 18"/>
            <p:cNvSpPr/>
            <p:nvPr/>
          </p:nvSpPr>
          <p:spPr bwMode="auto">
            <a:xfrm>
              <a:off x="1480185" y="5323523"/>
              <a:ext cx="387668" cy="100011"/>
            </a:xfrm>
            <a:prstGeom prst="parallelogram">
              <a:avLst>
                <a:gd name="adj" fmla="val 73001"/>
              </a:avLst>
            </a:prstGeom>
            <a:solidFill>
              <a:srgbClr val="FF0000"/>
            </a:solidFill>
            <a:ln w="9525" cap="flat" cmpd="sng" algn="ctr">
              <a:solidFill>
                <a:srgbClr val="0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20" name="Parallelogram 19"/>
            <p:cNvSpPr/>
            <p:nvPr/>
          </p:nvSpPr>
          <p:spPr bwMode="auto">
            <a:xfrm>
              <a:off x="2122488" y="5323523"/>
              <a:ext cx="387668" cy="100011"/>
            </a:xfrm>
            <a:prstGeom prst="parallelogram">
              <a:avLst>
                <a:gd name="adj" fmla="val 73001"/>
              </a:avLst>
            </a:prstGeom>
            <a:solidFill>
              <a:srgbClr val="FF0000"/>
            </a:solidFill>
            <a:ln w="9525" cap="flat" cmpd="sng" algn="ctr">
              <a:solidFill>
                <a:srgbClr val="0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21" name="Parallelogram 20"/>
            <p:cNvSpPr/>
            <p:nvPr/>
          </p:nvSpPr>
          <p:spPr bwMode="auto">
            <a:xfrm>
              <a:off x="2908474" y="5323523"/>
              <a:ext cx="387668" cy="100011"/>
            </a:xfrm>
            <a:prstGeom prst="parallelogram">
              <a:avLst>
                <a:gd name="adj" fmla="val 73001"/>
              </a:avLst>
            </a:prstGeom>
            <a:solidFill>
              <a:srgbClr val="FF0000"/>
            </a:solidFill>
            <a:ln w="9525" cap="flat" cmpd="sng" algn="ctr">
              <a:solidFill>
                <a:srgbClr val="0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sp>
          <p:nvSpPr>
            <p:cNvPr id="22" name="Parallelogram 21"/>
            <p:cNvSpPr/>
            <p:nvPr/>
          </p:nvSpPr>
          <p:spPr bwMode="auto">
            <a:xfrm>
              <a:off x="3550777" y="5323523"/>
              <a:ext cx="387668" cy="100011"/>
            </a:xfrm>
            <a:prstGeom prst="parallelogram">
              <a:avLst>
                <a:gd name="adj" fmla="val 73001"/>
              </a:avLst>
            </a:prstGeom>
            <a:solidFill>
              <a:srgbClr val="FF0000"/>
            </a:solidFill>
            <a:ln w="9525" cap="flat" cmpd="sng" algn="ctr">
              <a:solidFill>
                <a:srgbClr val="0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dirty="0">
                <a:ln>
                  <a:noFill/>
                </a:ln>
                <a:solidFill>
                  <a:schemeClr val="tx1"/>
                </a:solidFill>
                <a:effectLst/>
                <a:latin typeface="Arial" pitchFamily="34" charset="0"/>
              </a:endParaRPr>
            </a:p>
          </p:txBody>
        </p:sp>
      </p:grpSp>
      <p:sp>
        <p:nvSpPr>
          <p:cNvPr id="25" name="Rectangle 24"/>
          <p:cNvSpPr/>
          <p:nvPr/>
        </p:nvSpPr>
        <p:spPr>
          <a:xfrm>
            <a:off x="5099155" y="2333468"/>
            <a:ext cx="3942412" cy="1200329"/>
          </a:xfrm>
          <a:prstGeom prst="rect">
            <a:avLst/>
          </a:prstGeom>
        </p:spPr>
        <p:txBody>
          <a:bodyPr wrap="square">
            <a:spAutoFit/>
          </a:bodyPr>
          <a:lstStyle/>
          <a:p>
            <a:pPr marL="0" indent="0" algn="ctr">
              <a:buNone/>
            </a:pPr>
            <a:r>
              <a:rPr lang="en-NZ" dirty="0"/>
              <a:t>Protect the structure by using an “engineered soft-story”</a:t>
            </a:r>
            <a:endParaRPr lang="en-NZ" u="sng" dirty="0"/>
          </a:p>
        </p:txBody>
      </p:sp>
      <p:sp>
        <p:nvSpPr>
          <p:cNvPr id="3" name="Content Placeholder 2"/>
          <p:cNvSpPr>
            <a:spLocks noGrp="1"/>
          </p:cNvSpPr>
          <p:nvPr>
            <p:ph idx="1"/>
          </p:nvPr>
        </p:nvSpPr>
        <p:spPr>
          <a:xfrm>
            <a:off x="673100" y="1468787"/>
            <a:ext cx="7772400" cy="466060"/>
          </a:xfrm>
        </p:spPr>
        <p:txBody>
          <a:bodyPr/>
          <a:lstStyle/>
          <a:p>
            <a:r>
              <a:rPr lang="en-NZ" sz="2400" dirty="0"/>
              <a:t>Modern seismic design approaches: </a:t>
            </a:r>
            <a:r>
              <a:rPr lang="en-NZ" sz="2400" u="sng" dirty="0">
                <a:solidFill>
                  <a:schemeClr val="accent6">
                    <a:lumMod val="75000"/>
                  </a:schemeClr>
                </a:solidFill>
              </a:rPr>
              <a:t>Isolated building</a:t>
            </a:r>
            <a:r>
              <a:rPr lang="en-NZ" sz="2400" dirty="0">
                <a:solidFill>
                  <a:schemeClr val="accent6">
                    <a:lumMod val="75000"/>
                  </a:schemeClr>
                </a:solidFill>
              </a:rPr>
              <a:t> </a:t>
            </a:r>
            <a:endParaRPr lang="en-NZ" sz="2400" dirty="0"/>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What</a:t>
            </a:r>
            <a:r>
              <a:rPr lang="en-NZ" sz="3200" dirty="0">
                <a:solidFill>
                  <a:srgbClr val="FF0000"/>
                </a:solidFill>
              </a:rPr>
              <a:t> </a:t>
            </a:r>
            <a:r>
              <a:rPr lang="en-NZ" sz="3200" dirty="0"/>
              <a:t>is seismic isolation?</a:t>
            </a:r>
          </a:p>
        </p:txBody>
      </p:sp>
    </p:spTree>
    <p:extLst>
      <p:ext uri="{BB962C8B-B14F-4D97-AF65-F5344CB8AC3E}">
        <p14:creationId xmlns:p14="http://schemas.microsoft.com/office/powerpoint/2010/main" val="2924514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5" name="Picture 4" descr="(LEFT) A simple single-degree-of-freedom oscillator, consisting of a flexible shaft fixed at the bottom end, and with a lumped mass attached to the top end.  The flexible shaft is labelled “Isolation System”.  &#10;&#10;(RIGHT) Load-displacement plot showing a typical hysteresis loop from a seismic isolation system.  The area within the hysteresis loop is the energy dissipated by the isolation system during a single cycle of oscillation.  This energy can be related to the damping of the isolation system, which is labeled “beta-sub-eff” on the drawing.  &#10;&#10;There is also an inclined line from the origin of the plot to the upper right corner of the hysteresis loop, indicating the effective stiffness of the isolation system, and labeled “k-sub-eff”.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3220" y="4015244"/>
            <a:ext cx="4469925" cy="2076195"/>
          </a:xfrm>
          <a:prstGeom prst="rect">
            <a:avLst/>
          </a:prstGeom>
        </p:spPr>
      </p:pic>
      <p:sp>
        <p:nvSpPr>
          <p:cNvPr id="3" name="Content Placeholder 2"/>
          <p:cNvSpPr>
            <a:spLocks noGrp="1"/>
          </p:cNvSpPr>
          <p:nvPr>
            <p:ph idx="1"/>
          </p:nvPr>
        </p:nvSpPr>
        <p:spPr>
          <a:xfrm>
            <a:off x="478613" y="1621877"/>
            <a:ext cx="8379140" cy="4469562"/>
          </a:xfrm>
        </p:spPr>
        <p:txBody>
          <a:bodyPr/>
          <a:lstStyle/>
          <a:p>
            <a:pPr marL="457200" indent="-457200">
              <a:buAutoNum type="arabicPeriod" startAt="4"/>
            </a:pPr>
            <a:r>
              <a:rPr lang="en-NZ" sz="2400" dirty="0">
                <a:solidFill>
                  <a:srgbClr val="FF0000"/>
                </a:solidFill>
              </a:rPr>
              <a:t>ELF Procedure can be used to design </a:t>
            </a:r>
            <a:r>
              <a:rPr lang="en-NZ" sz="2400" u="sng" dirty="0">
                <a:solidFill>
                  <a:srgbClr val="FF0000"/>
                </a:solidFill>
              </a:rPr>
              <a:t>more</a:t>
            </a:r>
            <a:r>
              <a:rPr lang="en-NZ" sz="2400" dirty="0">
                <a:solidFill>
                  <a:srgbClr val="FF0000"/>
                </a:solidFill>
              </a:rPr>
              <a:t> buildings</a:t>
            </a:r>
          </a:p>
          <a:p>
            <a:r>
              <a:rPr lang="en-NZ" sz="2400" dirty="0"/>
              <a:t>Relaxed permissible limits and criteria for the use of the equivalent lateral force (ELF) procedure. </a:t>
            </a:r>
          </a:p>
          <a:p>
            <a:r>
              <a:rPr lang="en-NZ" sz="2400" dirty="0"/>
              <a:t>This modification minimizes the need to perform complex and computationally expensive nonlinear response history analyses for many base isolated structures.</a:t>
            </a:r>
            <a:endParaRPr lang="en-US" sz="2400" dirty="0"/>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Revisions</a:t>
            </a:r>
          </a:p>
        </p:txBody>
      </p:sp>
    </p:spTree>
    <p:extLst>
      <p:ext uri="{BB962C8B-B14F-4D97-AF65-F5344CB8AC3E}">
        <p14:creationId xmlns:p14="http://schemas.microsoft.com/office/powerpoint/2010/main" val="423794858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25" name="TextBox 24"/>
          <p:cNvSpPr txBox="1"/>
          <p:nvPr/>
        </p:nvSpPr>
        <p:spPr>
          <a:xfrm>
            <a:off x="7080660" y="6057010"/>
            <a:ext cx="1937809" cy="646331"/>
          </a:xfrm>
          <a:prstGeom prst="rect">
            <a:avLst/>
          </a:prstGeom>
          <a:noFill/>
        </p:spPr>
        <p:txBody>
          <a:bodyPr wrap="square" rtlCol="0">
            <a:spAutoFit/>
          </a:bodyPr>
          <a:lstStyle/>
          <a:p>
            <a:r>
              <a:rPr lang="en-NZ" sz="1800" dirty="0">
                <a:solidFill>
                  <a:schemeClr val="bg1">
                    <a:lumMod val="50000"/>
                  </a:schemeClr>
                </a:solidFill>
              </a:rPr>
              <a:t>Reference: DIS Inc. with edits</a:t>
            </a:r>
            <a:endParaRPr lang="en-US" sz="1800" dirty="0">
              <a:solidFill>
                <a:schemeClr val="bg1">
                  <a:lumMod val="50000"/>
                </a:schemeClr>
              </a:solidFill>
            </a:endParaRPr>
          </a:p>
        </p:txBody>
      </p:sp>
      <p:pic>
        <p:nvPicPr>
          <p:cNvPr id="27" name="Picture 26" descr="“ASCE 7-16”, and the building illustrated is the same as in the left figure.  The horizontal arrows that indicate design forces according to ASCE 7-16 do not increase linearly over the height of the structure.  Instead, the lengths of the arrows are nearly the same, with the shortest arrows appearing near the bottom story, and at the roof level."/>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9551" y="3874212"/>
            <a:ext cx="1847711" cy="1969187"/>
          </a:xfrm>
          <a:prstGeom prst="rect">
            <a:avLst/>
          </a:prstGeom>
        </p:spPr>
      </p:pic>
      <p:sp>
        <p:nvSpPr>
          <p:cNvPr id="28" name="TextBox 27"/>
          <p:cNvSpPr txBox="1"/>
          <p:nvPr/>
        </p:nvSpPr>
        <p:spPr>
          <a:xfrm>
            <a:off x="5434598" y="3420868"/>
            <a:ext cx="2182387" cy="461665"/>
          </a:xfrm>
          <a:prstGeom prst="rect">
            <a:avLst/>
          </a:prstGeom>
          <a:noFill/>
        </p:spPr>
        <p:txBody>
          <a:bodyPr wrap="square" rtlCol="0">
            <a:spAutoFit/>
          </a:bodyPr>
          <a:lstStyle/>
          <a:p>
            <a:r>
              <a:rPr lang="en-US" dirty="0"/>
              <a:t>ASCE 7-16</a:t>
            </a:r>
          </a:p>
        </p:txBody>
      </p:sp>
      <p:pic>
        <p:nvPicPr>
          <p:cNvPr id="29" name="Picture 28" descr="“ASCE 7-10” and shows an elevation of a five story by three bay frame structure resting on top of a seismic isolation system.  Horizontal arrows indicate the inertial force developed at each floor, according to ASCE 7-10.  These arrows are short near the base of the structure, and their length increases over the height.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0555" y="3818561"/>
            <a:ext cx="2251700" cy="2009511"/>
          </a:xfrm>
          <a:prstGeom prst="rect">
            <a:avLst/>
          </a:prstGeom>
        </p:spPr>
      </p:pic>
      <p:sp>
        <p:nvSpPr>
          <p:cNvPr id="30" name="TextBox 29"/>
          <p:cNvSpPr txBox="1"/>
          <p:nvPr/>
        </p:nvSpPr>
        <p:spPr>
          <a:xfrm>
            <a:off x="2019224" y="3427447"/>
            <a:ext cx="2182387" cy="461665"/>
          </a:xfrm>
          <a:prstGeom prst="rect">
            <a:avLst/>
          </a:prstGeom>
          <a:noFill/>
        </p:spPr>
        <p:txBody>
          <a:bodyPr wrap="square" rtlCol="0">
            <a:spAutoFit/>
          </a:bodyPr>
          <a:lstStyle/>
          <a:p>
            <a:r>
              <a:rPr lang="en-US" dirty="0"/>
              <a:t>ASCE 7-10</a:t>
            </a:r>
          </a:p>
        </p:txBody>
      </p:sp>
      <p:sp>
        <p:nvSpPr>
          <p:cNvPr id="31" name="Content Placeholder 2"/>
          <p:cNvSpPr>
            <a:spLocks noGrp="1"/>
          </p:cNvSpPr>
          <p:nvPr>
            <p:ph idx="1"/>
          </p:nvPr>
        </p:nvSpPr>
        <p:spPr>
          <a:xfrm>
            <a:off x="446808" y="1615354"/>
            <a:ext cx="8414559" cy="4469562"/>
          </a:xfrm>
        </p:spPr>
        <p:txBody>
          <a:bodyPr/>
          <a:lstStyle/>
          <a:p>
            <a:pPr marL="0" indent="0">
              <a:buNone/>
            </a:pPr>
            <a:r>
              <a:rPr lang="en-NZ" sz="2400" dirty="0">
                <a:solidFill>
                  <a:srgbClr val="FF0000"/>
                </a:solidFill>
              </a:rPr>
              <a:t>4. ELF Procedure Structural Shear Distribution</a:t>
            </a:r>
          </a:p>
          <a:p>
            <a:r>
              <a:rPr lang="en-NZ" sz="2400" dirty="0"/>
              <a:t>New, more realistic vertical distribution of lateral forces associated with the ELF method of design</a:t>
            </a:r>
            <a:endParaRPr lang="en-US" sz="2400" dirty="0"/>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Revisions</a:t>
            </a:r>
          </a:p>
        </p:txBody>
      </p:sp>
    </p:spTree>
    <p:extLst>
      <p:ext uri="{BB962C8B-B14F-4D97-AF65-F5344CB8AC3E}">
        <p14:creationId xmlns:p14="http://schemas.microsoft.com/office/powerpoint/2010/main" val="11281098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graphicFrame>
        <p:nvGraphicFramePr>
          <p:cNvPr id="6" name="Table 5" descr="Case, Isolator Properties, and Accidental Eccentricity"/>
          <p:cNvGraphicFramePr>
            <a:graphicFrameLocks noGrp="1"/>
          </p:cNvGraphicFramePr>
          <p:nvPr>
            <p:extLst>
              <p:ext uri="{D42A27DB-BD31-4B8C-83A1-F6EECF244321}">
                <p14:modId xmlns:p14="http://schemas.microsoft.com/office/powerpoint/2010/main" val="3231164678"/>
              </p:ext>
            </p:extLst>
          </p:nvPr>
        </p:nvGraphicFramePr>
        <p:xfrm>
          <a:off x="1813561" y="2804158"/>
          <a:ext cx="5440679" cy="1129032"/>
        </p:xfrm>
        <a:graphic>
          <a:graphicData uri="http://schemas.openxmlformats.org/drawingml/2006/table">
            <a:tbl>
              <a:tblPr firstRow="1">
                <a:tableStyleId>{93296810-A885-4BE3-A3E7-6D5BEEA58F35}</a:tableStyleId>
              </a:tblPr>
              <a:tblGrid>
                <a:gridCol w="975032">
                  <a:extLst>
                    <a:ext uri="{9D8B030D-6E8A-4147-A177-3AD203B41FA5}">
                      <a16:colId xmlns:a16="http://schemas.microsoft.com/office/drawing/2014/main" val="3150098563"/>
                    </a:ext>
                  </a:extLst>
                </a:gridCol>
                <a:gridCol w="2067068">
                  <a:extLst>
                    <a:ext uri="{9D8B030D-6E8A-4147-A177-3AD203B41FA5}">
                      <a16:colId xmlns:a16="http://schemas.microsoft.com/office/drawing/2014/main" val="3000695602"/>
                    </a:ext>
                  </a:extLst>
                </a:gridCol>
                <a:gridCol w="2398579">
                  <a:extLst>
                    <a:ext uri="{9D8B030D-6E8A-4147-A177-3AD203B41FA5}">
                      <a16:colId xmlns:a16="http://schemas.microsoft.com/office/drawing/2014/main" val="648790192"/>
                    </a:ext>
                  </a:extLst>
                </a:gridCol>
              </a:tblGrid>
              <a:tr h="282258">
                <a:tc>
                  <a:txBody>
                    <a:bodyPr/>
                    <a:lstStyle/>
                    <a:p>
                      <a:pPr algn="ctr" fontAlgn="b"/>
                      <a:r>
                        <a:rPr lang="en-US" sz="1100" u="none" strike="noStrike" dirty="0">
                          <a:effectLst/>
                        </a:rPr>
                        <a:t>Case</a:t>
                      </a:r>
                      <a:endParaRPr lang="en-US" sz="1100" b="0" i="0" u="none" strike="noStrike" dirty="0">
                        <a:solidFill>
                          <a:srgbClr val="000000"/>
                        </a:solidFill>
                        <a:effectLst/>
                        <a:latin typeface="Calibri" panose="020F0502020204030204" pitchFamily="34" charset="0"/>
                      </a:endParaRPr>
                    </a:p>
                  </a:txBody>
                  <a:tcPr marL="7620" marR="7620" marT="7620" marB="0" anchor="ctr"/>
                </a:tc>
                <a:tc>
                  <a:txBody>
                    <a:bodyPr/>
                    <a:lstStyle/>
                    <a:p>
                      <a:pPr algn="ctr" fontAlgn="b"/>
                      <a:r>
                        <a:rPr lang="en-US" sz="1100" u="none" strike="noStrike" dirty="0">
                          <a:effectLst/>
                        </a:rPr>
                        <a:t>Isolator Properties</a:t>
                      </a:r>
                      <a:endParaRPr lang="en-US" sz="1100" b="0" i="0" u="none" strike="noStrike" dirty="0">
                        <a:solidFill>
                          <a:srgbClr val="000000"/>
                        </a:solidFill>
                        <a:effectLst/>
                        <a:latin typeface="Calibri" panose="020F0502020204030204" pitchFamily="34" charset="0"/>
                      </a:endParaRPr>
                    </a:p>
                  </a:txBody>
                  <a:tcPr marL="7620" marR="7620" marT="7620" marB="0" anchor="ctr"/>
                </a:tc>
                <a:tc>
                  <a:txBody>
                    <a:bodyPr/>
                    <a:lstStyle/>
                    <a:p>
                      <a:pPr algn="ctr" fontAlgn="b"/>
                      <a:r>
                        <a:rPr lang="en-US" sz="1100" u="none" strike="noStrike" dirty="0">
                          <a:effectLst/>
                        </a:rPr>
                        <a:t>Accidental Eccentricity</a:t>
                      </a:r>
                      <a:endParaRPr lang="en-US" sz="1100" b="0" i="0" u="none" strike="noStrike" dirty="0">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3440872641"/>
                  </a:ext>
                </a:extLst>
              </a:tr>
              <a:tr h="282258">
                <a:tc>
                  <a:txBody>
                    <a:bodyPr/>
                    <a:lstStyle/>
                    <a:p>
                      <a:pPr algn="ctr" fontAlgn="b"/>
                      <a:r>
                        <a:rPr lang="en-US" sz="1100" u="none" strike="noStrike">
                          <a:effectLst/>
                        </a:rPr>
                        <a:t>I</a:t>
                      </a:r>
                      <a:endParaRPr lang="en-US" sz="1100" b="0" i="0" u="none" strike="noStrike">
                        <a:solidFill>
                          <a:srgbClr val="000000"/>
                        </a:solidFill>
                        <a:effectLst/>
                        <a:latin typeface="Calibri" panose="020F0502020204030204" pitchFamily="34" charset="0"/>
                      </a:endParaRPr>
                    </a:p>
                  </a:txBody>
                  <a:tcPr marL="7620" marR="7620" marT="7620" marB="0" anchor="ctr"/>
                </a:tc>
                <a:tc>
                  <a:txBody>
                    <a:bodyPr/>
                    <a:lstStyle/>
                    <a:p>
                      <a:pPr algn="ctr" fontAlgn="b"/>
                      <a:r>
                        <a:rPr lang="en-US" sz="1100" u="none" strike="noStrike">
                          <a:effectLst/>
                        </a:rPr>
                        <a:t>Lower Bound</a:t>
                      </a:r>
                      <a:endParaRPr lang="en-US" sz="1100" b="0" i="0" u="none" strike="noStrike">
                        <a:solidFill>
                          <a:srgbClr val="000000"/>
                        </a:solidFill>
                        <a:effectLst/>
                        <a:latin typeface="Calibri" panose="020F0502020204030204" pitchFamily="34" charset="0"/>
                      </a:endParaRPr>
                    </a:p>
                  </a:txBody>
                  <a:tcPr marL="7620" marR="7620" marT="7620" marB="0" anchor="ctr"/>
                </a:tc>
                <a:tc>
                  <a:txBody>
                    <a:bodyPr/>
                    <a:lstStyle/>
                    <a:p>
                      <a:pPr algn="ctr" fontAlgn="b"/>
                      <a:r>
                        <a:rPr lang="en-US" sz="1100" u="none" strike="noStrike">
                          <a:effectLst/>
                        </a:rPr>
                        <a:t>No</a:t>
                      </a:r>
                      <a:endParaRPr lang="en-US" sz="1100" b="0" i="0" u="none" strike="noStrike">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3716618689"/>
                  </a:ext>
                </a:extLst>
              </a:tr>
              <a:tr h="282258">
                <a:tc>
                  <a:txBody>
                    <a:bodyPr/>
                    <a:lstStyle/>
                    <a:p>
                      <a:pPr algn="ctr" fontAlgn="b"/>
                      <a:r>
                        <a:rPr lang="en-US" sz="1100" u="none" strike="noStrike">
                          <a:effectLst/>
                        </a:rPr>
                        <a:t>Iia</a:t>
                      </a:r>
                      <a:endParaRPr lang="en-US" sz="1100" b="0" i="0" u="none" strike="noStrike">
                        <a:solidFill>
                          <a:srgbClr val="000000"/>
                        </a:solidFill>
                        <a:effectLst/>
                        <a:latin typeface="Calibri" panose="020F0502020204030204" pitchFamily="34" charset="0"/>
                      </a:endParaRPr>
                    </a:p>
                  </a:txBody>
                  <a:tcPr marL="7620" marR="7620" marT="7620" marB="0" anchor="ctr"/>
                </a:tc>
                <a:tc>
                  <a:txBody>
                    <a:bodyPr/>
                    <a:lstStyle/>
                    <a:p>
                      <a:pPr algn="ctr" fontAlgn="b"/>
                      <a:r>
                        <a:rPr lang="en-US" sz="1100" u="none" strike="noStrike">
                          <a:effectLst/>
                        </a:rPr>
                        <a:t>Lower Bound</a:t>
                      </a:r>
                      <a:endParaRPr lang="en-US" sz="1100" b="0" i="0" u="none" strike="noStrike">
                        <a:solidFill>
                          <a:srgbClr val="000000"/>
                        </a:solidFill>
                        <a:effectLst/>
                        <a:latin typeface="Calibri" panose="020F0502020204030204" pitchFamily="34" charset="0"/>
                      </a:endParaRPr>
                    </a:p>
                  </a:txBody>
                  <a:tcPr marL="7620" marR="7620" marT="7620" marB="0" anchor="ctr"/>
                </a:tc>
                <a:tc>
                  <a:txBody>
                    <a:bodyPr/>
                    <a:lstStyle/>
                    <a:p>
                      <a:pPr algn="ctr" fontAlgn="b"/>
                      <a:r>
                        <a:rPr lang="en-US" sz="1100" u="none" strike="noStrike">
                          <a:effectLst/>
                        </a:rPr>
                        <a:t>Yes, X direction</a:t>
                      </a:r>
                      <a:endParaRPr lang="en-US" sz="1100" b="0" i="0" u="none" strike="noStrike">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4216978088"/>
                  </a:ext>
                </a:extLst>
              </a:tr>
              <a:tr h="282258">
                <a:tc>
                  <a:txBody>
                    <a:bodyPr/>
                    <a:lstStyle/>
                    <a:p>
                      <a:pPr algn="ctr" fontAlgn="b"/>
                      <a:r>
                        <a:rPr lang="en-US" sz="1100" u="none" strike="noStrike">
                          <a:effectLst/>
                        </a:rPr>
                        <a:t>Iib</a:t>
                      </a:r>
                      <a:endParaRPr lang="en-US" sz="1100" b="0" i="0" u="none" strike="noStrike">
                        <a:solidFill>
                          <a:srgbClr val="000000"/>
                        </a:solidFill>
                        <a:effectLst/>
                        <a:latin typeface="Calibri" panose="020F0502020204030204" pitchFamily="34" charset="0"/>
                      </a:endParaRPr>
                    </a:p>
                  </a:txBody>
                  <a:tcPr marL="7620" marR="7620" marT="7620" marB="0" anchor="ctr"/>
                </a:tc>
                <a:tc>
                  <a:txBody>
                    <a:bodyPr/>
                    <a:lstStyle/>
                    <a:p>
                      <a:pPr algn="ctr" fontAlgn="b"/>
                      <a:r>
                        <a:rPr lang="en-US" sz="1100" u="none" strike="noStrike">
                          <a:effectLst/>
                        </a:rPr>
                        <a:t>Lower Bound</a:t>
                      </a:r>
                      <a:endParaRPr lang="en-US" sz="1100" b="0" i="0" u="none" strike="noStrike">
                        <a:solidFill>
                          <a:srgbClr val="000000"/>
                        </a:solidFill>
                        <a:effectLst/>
                        <a:latin typeface="Calibri" panose="020F0502020204030204" pitchFamily="34" charset="0"/>
                      </a:endParaRPr>
                    </a:p>
                  </a:txBody>
                  <a:tcPr marL="7620" marR="7620" marT="7620" marB="0" anchor="ctr"/>
                </a:tc>
                <a:tc>
                  <a:txBody>
                    <a:bodyPr/>
                    <a:lstStyle/>
                    <a:p>
                      <a:pPr algn="ctr" fontAlgn="b"/>
                      <a:r>
                        <a:rPr lang="en-US" sz="1100" u="none" strike="noStrike" dirty="0">
                          <a:effectLst/>
                        </a:rPr>
                        <a:t>Yes, Y direction</a:t>
                      </a:r>
                      <a:endParaRPr lang="en-US" sz="1100" b="0" i="0" u="none" strike="noStrike" dirty="0">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3146520169"/>
                  </a:ext>
                </a:extLst>
              </a:tr>
            </a:tbl>
          </a:graphicData>
        </a:graphic>
      </p:graphicFrame>
      <p:sp>
        <p:nvSpPr>
          <p:cNvPr id="3" name="Content Placeholder 2"/>
          <p:cNvSpPr>
            <a:spLocks noGrp="1"/>
          </p:cNvSpPr>
          <p:nvPr>
            <p:ph idx="1"/>
          </p:nvPr>
        </p:nvSpPr>
        <p:spPr>
          <a:xfrm>
            <a:off x="416689" y="1615353"/>
            <a:ext cx="8496724" cy="4766397"/>
          </a:xfrm>
        </p:spPr>
        <p:txBody>
          <a:bodyPr/>
          <a:lstStyle/>
          <a:p>
            <a:pPr marL="0" indent="0">
              <a:buNone/>
            </a:pPr>
            <a:r>
              <a:rPr lang="en-NZ" sz="2400" dirty="0">
                <a:solidFill>
                  <a:srgbClr val="FF0000"/>
                </a:solidFill>
              </a:rPr>
              <a:t>6. Establishing amplifications to account for accidental mass eccentricities</a:t>
            </a:r>
          </a:p>
          <a:p>
            <a:r>
              <a:rPr lang="en-NZ" sz="1800" dirty="0"/>
              <a:t>Only two additional analysis cases required, </a:t>
            </a:r>
            <a:r>
              <a:rPr lang="en-NZ" sz="1800" dirty="0">
                <a:latin typeface="Times New Roman" panose="02020603050405020304" pitchFamily="18" charset="0"/>
                <a:cs typeface="Times New Roman" panose="02020603050405020304" pitchFamily="18" charset="0"/>
              </a:rPr>
              <a:t>IIa</a:t>
            </a:r>
            <a:r>
              <a:rPr lang="en-NZ" sz="1800" dirty="0"/>
              <a:t> and </a:t>
            </a:r>
            <a:r>
              <a:rPr lang="en-NZ" sz="1800" dirty="0">
                <a:latin typeface="Times New Roman" panose="02020603050405020304" pitchFamily="18" charset="0"/>
                <a:cs typeface="Times New Roman" panose="02020603050405020304" pitchFamily="18" charset="0"/>
              </a:rPr>
              <a:t>IIb:</a:t>
            </a:r>
          </a:p>
          <a:p>
            <a:endParaRPr lang="en-NZ" sz="1800" dirty="0">
              <a:latin typeface="Times New Roman" panose="02020603050405020304" pitchFamily="18" charset="0"/>
              <a:cs typeface="Times New Roman" panose="02020603050405020304" pitchFamily="18" charset="0"/>
            </a:endParaRPr>
          </a:p>
          <a:p>
            <a:endParaRPr lang="en-NZ" sz="1800" dirty="0"/>
          </a:p>
          <a:p>
            <a:pPr marL="0" indent="0">
              <a:buNone/>
            </a:pPr>
            <a:endParaRPr lang="en-NZ" sz="1800" dirty="0"/>
          </a:p>
          <a:p>
            <a:pPr marL="0" indent="0">
              <a:buNone/>
            </a:pPr>
            <a:endParaRPr lang="en-NZ" sz="1800" dirty="0"/>
          </a:p>
          <a:p>
            <a:pPr marL="0" indent="0">
              <a:buNone/>
            </a:pPr>
            <a:r>
              <a:rPr lang="en-NZ" sz="1800" dirty="0"/>
              <a:t>The following amplification factors (ratio of Case IIa or IIb response to Case I response) are computed: </a:t>
            </a:r>
          </a:p>
          <a:p>
            <a:pPr>
              <a:buFont typeface="+mj-lt"/>
              <a:buAutoNum type="alphaLcParenR"/>
            </a:pPr>
            <a:r>
              <a:rPr lang="en-NZ" sz="1800" dirty="0"/>
              <a:t>isolator displacement at the plan location with the largest isolator displacement; </a:t>
            </a:r>
          </a:p>
          <a:p>
            <a:pPr>
              <a:buFont typeface="+mj-lt"/>
              <a:buAutoNum type="alphaLcParenR"/>
            </a:pPr>
            <a:r>
              <a:rPr lang="en-NZ" sz="1800" dirty="0"/>
              <a:t>story drift in the structure at the plan location with the highest drift, enveloped over all stories; </a:t>
            </a:r>
          </a:p>
          <a:p>
            <a:pPr>
              <a:buFont typeface="+mj-lt"/>
              <a:buAutoNum type="alphaLcParenR"/>
            </a:pPr>
            <a:r>
              <a:rPr lang="en-NZ" sz="1800" dirty="0"/>
              <a:t>frame-line shear forces at each story for the frame with to the maximum drift.</a:t>
            </a:r>
            <a:endParaRPr lang="en-US" sz="1800" dirty="0"/>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Revisions</a:t>
            </a:r>
          </a:p>
        </p:txBody>
      </p:sp>
    </p:spTree>
    <p:extLst>
      <p:ext uri="{BB962C8B-B14F-4D97-AF65-F5344CB8AC3E}">
        <p14:creationId xmlns:p14="http://schemas.microsoft.com/office/powerpoint/2010/main" val="363590641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9" name="TextBox 8"/>
          <p:cNvSpPr txBox="1"/>
          <p:nvPr/>
        </p:nvSpPr>
        <p:spPr>
          <a:xfrm>
            <a:off x="3758013" y="5918063"/>
            <a:ext cx="5226959" cy="369332"/>
          </a:xfrm>
          <a:prstGeom prst="rect">
            <a:avLst/>
          </a:prstGeom>
          <a:noFill/>
        </p:spPr>
        <p:txBody>
          <a:bodyPr wrap="square" rtlCol="0">
            <a:spAutoFit/>
          </a:bodyPr>
          <a:lstStyle/>
          <a:p>
            <a:r>
              <a:rPr lang="en-NZ" sz="1800" dirty="0">
                <a:solidFill>
                  <a:schemeClr val="bg1">
                    <a:lumMod val="50000"/>
                  </a:schemeClr>
                </a:solidFill>
              </a:rPr>
              <a:t>Reference: Earthquake Protection Systems, Inc.</a:t>
            </a:r>
            <a:endParaRPr lang="en-US" sz="1800" dirty="0">
              <a:solidFill>
                <a:schemeClr val="bg1">
                  <a:lumMod val="50000"/>
                </a:schemeClr>
              </a:solidFill>
            </a:endParaRPr>
          </a:p>
        </p:txBody>
      </p:sp>
      <p:pic>
        <p:nvPicPr>
          <p:cNvPr id="8" name="Picture 7" descr="Large machine for testing sliding seismic isolation bearings. At the top, there are five vertical hydraulic actuators that apply vertical load to the test bearing. At the bottom, there is a sliding table that moves horizontally to apply lateral displacements to the test bearing."/>
          <p:cNvPicPr>
            <a:picLocks noChangeAspect="1"/>
          </p:cNvPicPr>
          <p:nvPr/>
        </p:nvPicPr>
        <p:blipFill>
          <a:blip r:embed="rId3" cstate="print"/>
          <a:stretch>
            <a:fillRect/>
          </a:stretch>
        </p:blipFill>
        <p:spPr>
          <a:xfrm>
            <a:off x="6004968" y="1460053"/>
            <a:ext cx="2625414" cy="4234070"/>
          </a:xfrm>
          <a:prstGeom prst="rect">
            <a:avLst/>
          </a:prstGeom>
        </p:spPr>
      </p:pic>
      <p:sp>
        <p:nvSpPr>
          <p:cNvPr id="3" name="Content Placeholder 2"/>
          <p:cNvSpPr>
            <a:spLocks noGrp="1"/>
          </p:cNvSpPr>
          <p:nvPr>
            <p:ph idx="1"/>
          </p:nvPr>
        </p:nvSpPr>
        <p:spPr>
          <a:xfrm>
            <a:off x="446809" y="1615354"/>
            <a:ext cx="5558160" cy="4469562"/>
          </a:xfrm>
        </p:spPr>
        <p:txBody>
          <a:bodyPr/>
          <a:lstStyle/>
          <a:p>
            <a:pPr marL="0" indent="0">
              <a:buNone/>
            </a:pPr>
            <a:r>
              <a:rPr lang="en-NZ" sz="2400" dirty="0">
                <a:solidFill>
                  <a:srgbClr val="FF0000"/>
                </a:solidFill>
              </a:rPr>
              <a:t>7. Testing Requirements</a:t>
            </a:r>
          </a:p>
          <a:p>
            <a:pPr marL="0" indent="0">
              <a:buNone/>
            </a:pPr>
            <a:r>
              <a:rPr lang="en-US" sz="2000" dirty="0"/>
              <a:t>Some changes include:</a:t>
            </a:r>
          </a:p>
          <a:p>
            <a:r>
              <a:rPr lang="en-US" sz="2000" dirty="0"/>
              <a:t>Move towards having dynamic testing (i.e. prototype testing now has dynamic sequences).</a:t>
            </a:r>
          </a:p>
          <a:p>
            <a:r>
              <a:rPr lang="en-US" sz="2000" dirty="0"/>
              <a:t>Specific “similarity” criteria added to define when prototype testing may be waived. </a:t>
            </a:r>
          </a:p>
          <a:p>
            <a:r>
              <a:rPr lang="en-US" sz="2000" dirty="0"/>
              <a:t>Production testing in combined compression in shear is now required for all (100%) of isolators.</a:t>
            </a:r>
          </a:p>
        </p:txBody>
      </p:sp>
      <p:sp>
        <p:nvSpPr>
          <p:cNvPr id="2" name="Title 1"/>
          <p:cNvSpPr>
            <a:spLocks noGrp="1"/>
          </p:cNvSpPr>
          <p:nvPr>
            <p:ph type="title"/>
          </p:nvPr>
        </p:nvSpPr>
        <p:spPr/>
        <p:txBody>
          <a:bodyPr/>
          <a:lstStyle/>
          <a:p>
            <a:r>
              <a:rPr lang="en-NZ" sz="2000" dirty="0"/>
              <a:t>Background of Seismic Provisions</a:t>
            </a:r>
            <a:br>
              <a:rPr lang="en-NZ" dirty="0"/>
            </a:br>
            <a:r>
              <a:rPr lang="en-NZ" dirty="0">
                <a:solidFill>
                  <a:schemeClr val="accent6">
                    <a:lumMod val="75000"/>
                  </a:schemeClr>
                </a:solidFill>
              </a:rPr>
              <a:t>Revisions</a:t>
            </a:r>
          </a:p>
        </p:txBody>
      </p:sp>
    </p:spTree>
    <p:extLst>
      <p:ext uri="{BB962C8B-B14F-4D97-AF65-F5344CB8AC3E}">
        <p14:creationId xmlns:p14="http://schemas.microsoft.com/office/powerpoint/2010/main" val="405474572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632171" y="1276972"/>
            <a:ext cx="7772400" cy="4297362"/>
          </a:xfrm>
        </p:spPr>
        <p:txBody>
          <a:bodyPr/>
          <a:lstStyle/>
          <a:p>
            <a:pPr marL="0" indent="0">
              <a:buNone/>
            </a:pPr>
            <a:r>
              <a:rPr lang="en-US" sz="1600" dirty="0"/>
              <a:t> </a:t>
            </a:r>
          </a:p>
          <a:p>
            <a:r>
              <a:rPr lang="en-US" sz="1600" dirty="0"/>
              <a:t>NOTICE: Any opinions, findings, conclusions, or recommendations expressed in this publication do not necessarily reflect the views of the Federal Emergency Management Agency. Additionally, neither FEMA nor any of its employees make any warranty, expressed or implied, nor assume any legal liability or responsibility for the accuracy, completeness, or usefulness of any information, product or process included in this publication. </a:t>
            </a:r>
          </a:p>
          <a:p>
            <a:r>
              <a:rPr lang="en-US" sz="1600" dirty="0"/>
              <a:t>The opinions expressed herein regarding the requirements of the </a:t>
            </a:r>
            <a:r>
              <a:rPr lang="en-US" sz="1600" i="1" dirty="0"/>
              <a:t>NEHRP Recommended Seismic Provisions</a:t>
            </a:r>
            <a:r>
              <a:rPr lang="en-US" sz="1600" dirty="0"/>
              <a:t>, the referenced standards, and the building codes are not to be used for design purposes. Rather the user should consult the jurisdiction’s building official who has the authority to render interpretation of the code.</a:t>
            </a:r>
          </a:p>
          <a:p>
            <a:r>
              <a:rPr lang="en-US" sz="1600" dirty="0"/>
              <a:t>Any modifications made to the file represent the presenters' opinion only. </a:t>
            </a:r>
          </a:p>
        </p:txBody>
      </p:sp>
      <p:sp>
        <p:nvSpPr>
          <p:cNvPr id="2" name="Title 1"/>
          <p:cNvSpPr>
            <a:spLocks noGrp="1"/>
          </p:cNvSpPr>
          <p:nvPr>
            <p:ph type="title"/>
          </p:nvPr>
        </p:nvSpPr>
        <p:spPr/>
        <p:txBody>
          <a:bodyPr/>
          <a:lstStyle/>
          <a:p>
            <a:r>
              <a:rPr lang="en-US" dirty="0"/>
              <a:t>DISCLAIMER</a:t>
            </a:r>
          </a:p>
        </p:txBody>
      </p:sp>
    </p:spTree>
    <p:extLst>
      <p:ext uri="{BB962C8B-B14F-4D97-AF65-F5344CB8AC3E}">
        <p14:creationId xmlns:p14="http://schemas.microsoft.com/office/powerpoint/2010/main" val="24665472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679138" y="1604963"/>
            <a:ext cx="7772400" cy="4297362"/>
          </a:xfrm>
        </p:spPr>
        <p:txBody>
          <a:bodyPr/>
          <a:lstStyle/>
          <a:p>
            <a:r>
              <a:rPr lang="en-NZ" dirty="0"/>
              <a:t>The effects of period lengthening and energy absorption:</a:t>
            </a:r>
          </a:p>
          <a:p>
            <a:endParaRPr lang="en-NZ" dirty="0"/>
          </a:p>
          <a:p>
            <a:pPr marL="0" indent="0">
              <a:buNone/>
            </a:pPr>
            <a:r>
              <a:rPr lang="en-NZ" dirty="0"/>
              <a:t>Are best illustrated using acceleration and displacement </a:t>
            </a:r>
            <a:r>
              <a:rPr lang="en-NZ" u="sng" dirty="0">
                <a:solidFill>
                  <a:schemeClr val="accent6">
                    <a:lumMod val="75000"/>
                  </a:schemeClr>
                </a:solidFill>
              </a:rPr>
              <a:t>response spectra</a:t>
            </a:r>
            <a:r>
              <a:rPr lang="en-NZ" dirty="0"/>
              <a:t>. But what is a response spectrum?</a:t>
            </a:r>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What</a:t>
            </a:r>
            <a:r>
              <a:rPr lang="en-NZ" sz="3200" dirty="0">
                <a:solidFill>
                  <a:srgbClr val="FF0000"/>
                </a:solidFill>
              </a:rPr>
              <a:t> </a:t>
            </a:r>
            <a:r>
              <a:rPr lang="en-NZ" sz="3200" dirty="0"/>
              <a:t>is seismic isolation?</a:t>
            </a:r>
          </a:p>
        </p:txBody>
      </p:sp>
    </p:spTree>
    <p:extLst>
      <p:ext uri="{BB962C8B-B14F-4D97-AF65-F5344CB8AC3E}">
        <p14:creationId xmlns:p14="http://schemas.microsoft.com/office/powerpoint/2010/main" val="16671036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238390" y="6417415"/>
            <a:ext cx="4557712" cy="319088"/>
          </a:xfrm>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679138" y="1604963"/>
            <a:ext cx="7772400" cy="4297362"/>
          </a:xfrm>
        </p:spPr>
        <p:txBody>
          <a:bodyPr/>
          <a:lstStyle/>
          <a:p>
            <a:pPr marL="0" indent="0">
              <a:buNone/>
            </a:pPr>
            <a:r>
              <a:rPr lang="en-NZ" dirty="0"/>
              <a:t>A </a:t>
            </a:r>
            <a:r>
              <a:rPr lang="en-NZ" u="sng" dirty="0">
                <a:solidFill>
                  <a:schemeClr val="accent6">
                    <a:lumMod val="75000"/>
                  </a:schemeClr>
                </a:solidFill>
              </a:rPr>
              <a:t>response spectrum</a:t>
            </a:r>
            <a:r>
              <a:rPr lang="en-NZ" dirty="0">
                <a:solidFill>
                  <a:schemeClr val="accent6">
                    <a:lumMod val="75000"/>
                  </a:schemeClr>
                </a:solidFill>
              </a:rPr>
              <a:t> </a:t>
            </a:r>
            <a:r>
              <a:rPr lang="en-NZ" dirty="0"/>
              <a:t>is a plot of the maximum response (i.e. acceleration, displacement) of a family SDOF oscillators when that family of oscillators is subject to the same earthquake record.</a:t>
            </a:r>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What</a:t>
            </a:r>
            <a:r>
              <a:rPr lang="en-NZ" sz="3200" dirty="0">
                <a:solidFill>
                  <a:srgbClr val="FF0000"/>
                </a:solidFill>
              </a:rPr>
              <a:t> </a:t>
            </a:r>
            <a:r>
              <a:rPr lang="en-NZ" sz="3200" dirty="0"/>
              <a:t>is seismic isolation?</a:t>
            </a:r>
          </a:p>
        </p:txBody>
      </p:sp>
    </p:spTree>
    <p:extLst>
      <p:ext uri="{BB962C8B-B14F-4D97-AF65-F5344CB8AC3E}">
        <p14:creationId xmlns:p14="http://schemas.microsoft.com/office/powerpoint/2010/main" val="4209769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457297" y="6376319"/>
            <a:ext cx="4557712" cy="319088"/>
          </a:xfrm>
        </p:spPr>
        <p:txBody>
          <a:bodyPr/>
          <a:lstStyle/>
          <a:p>
            <a:pPr>
              <a:defRPr/>
            </a:pPr>
            <a:r>
              <a:rPr lang="en-US" dirty="0"/>
              <a:t>Instructional Material Complementing FEMA P-1051, Design Examples</a:t>
            </a:r>
            <a:endParaRPr lang="en-US" i="1" dirty="0"/>
          </a:p>
        </p:txBody>
      </p:sp>
      <p:sp>
        <p:nvSpPr>
          <p:cNvPr id="9" name="TextBox 8"/>
          <p:cNvSpPr txBox="1"/>
          <p:nvPr/>
        </p:nvSpPr>
        <p:spPr>
          <a:xfrm>
            <a:off x="4685353" y="6057786"/>
            <a:ext cx="3516567" cy="369332"/>
          </a:xfrm>
          <a:prstGeom prst="rect">
            <a:avLst/>
          </a:prstGeom>
          <a:noFill/>
        </p:spPr>
        <p:txBody>
          <a:bodyPr wrap="square" rtlCol="0">
            <a:spAutoFit/>
          </a:bodyPr>
          <a:lstStyle/>
          <a:p>
            <a:pPr algn="r"/>
            <a:r>
              <a:rPr lang="en-NZ" sz="1800" dirty="0">
                <a:solidFill>
                  <a:schemeClr val="bg1">
                    <a:lumMod val="50000"/>
                  </a:schemeClr>
                </a:solidFill>
              </a:rPr>
              <a:t>Reference: A.W. Taylor </a:t>
            </a:r>
            <a:endParaRPr lang="en-US" sz="1800" dirty="0">
              <a:solidFill>
                <a:schemeClr val="bg1">
                  <a:lumMod val="50000"/>
                </a:schemeClr>
              </a:solidFill>
            </a:endParaRPr>
          </a:p>
        </p:txBody>
      </p:sp>
      <p:pic>
        <p:nvPicPr>
          <p:cNvPr id="8" name="Picture 7" descr="Three Items:&#10;&#10;(1) upper left is an example earthquake response spectrum, with the horizontal axis labelled “Period, seconds”, running from 0 to 4 seconds, and the vertical axis labelled “Spectral Acceleration, g’s”, running from 0 to 2.5 g’s.  &#10;&#10;(2) Upper right is the acceleration response of a single-degree-of-freedom (SDOF) oscillator when subjected to the example earthquake, with the horizontal axis labelled “Time, seconds”, running from 0 to 25 seconds, and the vertical axis labelled “Acceleration, g” with no numerical scale shown.  &#10;&#10;(3) Bottom center is a SDOF oscillator, consisting of a flexible rod fixed at the bottom end, with a lumped mass attached to the top end. This SDOF oscillator is labelled “Oscillator #1, Period T1”.  An arrow points from the oscillator to the horizontal scale on the upper left response spectrum, at a period of 0.2 seconds.  Another arrow points from the upper right accelerograph, beginning at the point of maximum recorded acceleration at about time 10 seconds, labeled “Max. = 2.1 g”, and pointing to the point on the response spectrum plot corresponding to 0.2 seconds on the horizontal scale.  This arrow is labeled “Plot Maximum Response.”"/>
          <p:cNvPicPr>
            <a:picLocks noChangeAspect="1"/>
          </p:cNvPicPr>
          <p:nvPr/>
        </p:nvPicPr>
        <p:blipFill>
          <a:blip r:embed="rId3" cstate="print"/>
          <a:stretch>
            <a:fillRect/>
          </a:stretch>
        </p:blipFill>
        <p:spPr>
          <a:xfrm>
            <a:off x="916680" y="2271010"/>
            <a:ext cx="7285240" cy="3791652"/>
          </a:xfrm>
          <a:prstGeom prst="rect">
            <a:avLst/>
          </a:prstGeom>
        </p:spPr>
      </p:pic>
      <p:sp>
        <p:nvSpPr>
          <p:cNvPr id="3" name="Content Placeholder 2"/>
          <p:cNvSpPr>
            <a:spLocks noGrp="1"/>
          </p:cNvSpPr>
          <p:nvPr>
            <p:ph idx="1"/>
          </p:nvPr>
        </p:nvSpPr>
        <p:spPr>
          <a:xfrm>
            <a:off x="679138" y="1604963"/>
            <a:ext cx="7772400" cy="995830"/>
          </a:xfrm>
        </p:spPr>
        <p:txBody>
          <a:bodyPr/>
          <a:lstStyle/>
          <a:p>
            <a:pPr marL="0" indent="0">
              <a:buNone/>
            </a:pPr>
            <a:r>
              <a:rPr lang="en-NZ" sz="2400" dirty="0"/>
              <a:t>Acceleration response spectrum - </a:t>
            </a:r>
            <a:r>
              <a:rPr lang="en-NZ" sz="2400" u="sng" dirty="0"/>
              <a:t>Single</a:t>
            </a:r>
            <a:r>
              <a:rPr lang="en-NZ" sz="2400" dirty="0"/>
              <a:t> earthquake</a:t>
            </a:r>
          </a:p>
        </p:txBody>
      </p:sp>
      <p:sp>
        <p:nvSpPr>
          <p:cNvPr id="2" name="Title 1"/>
          <p:cNvSpPr>
            <a:spLocks noGrp="1"/>
          </p:cNvSpPr>
          <p:nvPr>
            <p:ph type="title"/>
          </p:nvPr>
        </p:nvSpPr>
        <p:spPr/>
        <p:txBody>
          <a:bodyPr/>
          <a:lstStyle/>
          <a:p>
            <a:r>
              <a:rPr lang="en-NZ" sz="2000" dirty="0"/>
              <a:t>Basic Principles</a:t>
            </a:r>
            <a:br>
              <a:rPr lang="en-NZ" dirty="0"/>
            </a:br>
            <a:r>
              <a:rPr lang="en-NZ" sz="3200" dirty="0">
                <a:solidFill>
                  <a:schemeClr val="accent6">
                    <a:lumMod val="75000"/>
                  </a:schemeClr>
                </a:solidFill>
              </a:rPr>
              <a:t>What</a:t>
            </a:r>
            <a:r>
              <a:rPr lang="en-NZ" sz="3200" dirty="0">
                <a:solidFill>
                  <a:srgbClr val="FF0000"/>
                </a:solidFill>
              </a:rPr>
              <a:t> </a:t>
            </a:r>
            <a:r>
              <a:rPr lang="en-NZ" sz="3200" dirty="0"/>
              <a:t>is seismic isolation?</a:t>
            </a:r>
          </a:p>
        </p:txBody>
      </p:sp>
    </p:spTree>
    <p:extLst>
      <p:ext uri="{BB962C8B-B14F-4D97-AF65-F5344CB8AC3E}">
        <p14:creationId xmlns:p14="http://schemas.microsoft.com/office/powerpoint/2010/main" val="756353194"/>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30880</TotalTime>
  <Words>13834</Words>
  <Application>Microsoft Office PowerPoint</Application>
  <PresentationFormat>On-screen Show (4:3)</PresentationFormat>
  <Paragraphs>760</Paragraphs>
  <Slides>64</Slides>
  <Notes>63</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0</vt:i4>
      </vt:variant>
      <vt:variant>
        <vt:lpstr>Slide Titles</vt:lpstr>
      </vt:variant>
      <vt:variant>
        <vt:i4>64</vt:i4>
      </vt:variant>
    </vt:vector>
  </HeadingPairs>
  <TitlesOfParts>
    <vt:vector size="70" baseType="lpstr">
      <vt:lpstr>Arial</vt:lpstr>
      <vt:lpstr>Calibri</vt:lpstr>
      <vt:lpstr>Cambria Math</vt:lpstr>
      <vt:lpstr>Times New Roman</vt:lpstr>
      <vt:lpstr>Wingdings</vt:lpstr>
      <vt:lpstr>Default Design</vt:lpstr>
      <vt:lpstr>Seismically Isolated Structures </vt:lpstr>
      <vt:lpstr>Presentation Objectives</vt:lpstr>
      <vt:lpstr>Basic Principles What is seismic isolation?</vt:lpstr>
      <vt:lpstr>Basic Principles What is seismic isolation?</vt:lpstr>
      <vt:lpstr>Basic Principles What is seismic isolation?</vt:lpstr>
      <vt:lpstr>Basic Principles What is seismic isolation?</vt:lpstr>
      <vt:lpstr>Basic Principles What is seismic isolation?</vt:lpstr>
      <vt:lpstr>Basic Principles What is seismic isolation?</vt:lpstr>
      <vt:lpstr>Basic Principles What is seismic isolation?</vt:lpstr>
      <vt:lpstr>Basic Principles What is seismic isolation?</vt:lpstr>
      <vt:lpstr>Basic Principles What is seismic isolation?</vt:lpstr>
      <vt:lpstr>Basic Principles What is seismic isolation?</vt:lpstr>
      <vt:lpstr>Basic Principles What is seismic isolation?</vt:lpstr>
      <vt:lpstr>Basic Principles What is seismic isolation?</vt:lpstr>
      <vt:lpstr>Basic Principles Why isolate?</vt:lpstr>
      <vt:lpstr>Basic Principles Why isolate?</vt:lpstr>
      <vt:lpstr>Basic Principles Why isolate?</vt:lpstr>
      <vt:lpstr>Basic Principles Where to isolate?</vt:lpstr>
      <vt:lpstr>Basic Principles Where to isolate?</vt:lpstr>
      <vt:lpstr>Basic Principles Where to isolate?</vt:lpstr>
      <vt:lpstr>Basic Principles Where to isolate?</vt:lpstr>
      <vt:lpstr>Basic Principles Where to isolate?</vt:lpstr>
      <vt:lpstr>Basic Principles Where to isolate?</vt:lpstr>
      <vt:lpstr>Basic Principles Where to isolate?</vt:lpstr>
      <vt:lpstr>Basic Principles How to isolate?</vt:lpstr>
      <vt:lpstr>Basic Principles How to isolate?</vt:lpstr>
      <vt:lpstr>Basic Principles How to isolate?</vt:lpstr>
      <vt:lpstr>Basic Principles How to isolate?</vt:lpstr>
      <vt:lpstr>Basic Principles How to isolate?</vt:lpstr>
      <vt:lpstr>Basic Principles How to isolate?</vt:lpstr>
      <vt:lpstr>Basic Principles How to isolate?</vt:lpstr>
      <vt:lpstr>Basic Principles How to isolate?</vt:lpstr>
      <vt:lpstr>Basic Principles How to isolate?</vt:lpstr>
      <vt:lpstr>Basic Principles How to isolate?</vt:lpstr>
      <vt:lpstr>Basic Principles How to isolate?</vt:lpstr>
      <vt:lpstr>How to isolate?</vt:lpstr>
      <vt:lpstr>Basic Principles Summary</vt:lpstr>
      <vt:lpstr>Design Requirements Overview</vt:lpstr>
      <vt:lpstr>Background of Seismic Provisions Design Requirements Overview</vt:lpstr>
      <vt:lpstr>Background of Seismic Provisions Design Requirements Overview</vt:lpstr>
      <vt:lpstr>Background of Seismic Provisions Design Requirements Overview</vt:lpstr>
      <vt:lpstr>Background of Seismic Provisions Design Requirements Overview</vt:lpstr>
      <vt:lpstr>Background of Seismic Provisions Design Requirements Overview</vt:lpstr>
      <vt:lpstr>Background of Seismic Provisions Design Requirements Overview</vt:lpstr>
      <vt:lpstr>Background of Seismic Provisions Design Requirements Overview</vt:lpstr>
      <vt:lpstr>Background of Seismic Provisions Design Requirements Overview</vt:lpstr>
      <vt:lpstr>Background of Seismic Provisions Design Requirements Overview</vt:lpstr>
      <vt:lpstr>Background of Seismic Provisions Design Requirements Overview</vt:lpstr>
      <vt:lpstr>Background of Seismic Provisions Design Requirements Overview</vt:lpstr>
      <vt:lpstr>Background of Seismic Provisions Design Requirements Overview</vt:lpstr>
      <vt:lpstr>Background of Seismic Provisions Design Requirements Overview</vt:lpstr>
      <vt:lpstr>Background of Seismic Provisions Revisions</vt:lpstr>
      <vt:lpstr>Background of Seismic Provisions Revisions</vt:lpstr>
      <vt:lpstr>Background of Seismic Provisions Revisions</vt:lpstr>
      <vt:lpstr>Background of Seismic Provisions Revisions</vt:lpstr>
      <vt:lpstr>Background of Seismic Provisions Revisions</vt:lpstr>
      <vt:lpstr>Background of Seismic Provisions Revisions</vt:lpstr>
      <vt:lpstr>Background of Seismic Provisions Revisions</vt:lpstr>
      <vt:lpstr>Background of Seismic Provisions Revisions</vt:lpstr>
      <vt:lpstr>Background of Seismic Provisions Revisions</vt:lpstr>
      <vt:lpstr>Background of Seismic Provisions Revisions</vt:lpstr>
      <vt:lpstr>Background of Seismic Provisions Revisions</vt:lpstr>
      <vt:lpstr>Background of Seismic Provisions Revisions</vt:lpstr>
      <vt:lpstr>DISCLAIMER</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Finley A. Charney</dc:creator>
  <cp:lastModifiedBy>Maria Mulé</cp:lastModifiedBy>
  <cp:revision>569</cp:revision>
  <cp:lastPrinted>1998-07-06T16:25:22Z</cp:lastPrinted>
  <dcterms:created xsi:type="dcterms:W3CDTF">1998-06-02T20:38:30Z</dcterms:created>
  <dcterms:modified xsi:type="dcterms:W3CDTF">2016-09-22T16:02:10Z</dcterms:modified>
</cp:coreProperties>
</file>