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5" r:id="rId1"/>
  </p:sldMasterIdLst>
  <p:notesMasterIdLst>
    <p:notesMasterId r:id="rId152"/>
  </p:notesMasterIdLst>
  <p:handoutMasterIdLst>
    <p:handoutMasterId r:id="rId153"/>
  </p:handoutMasterIdLst>
  <p:sldIdLst>
    <p:sldId id="399" r:id="rId2"/>
    <p:sldId id="400" r:id="rId3"/>
    <p:sldId id="401" r:id="rId4"/>
    <p:sldId id="402" r:id="rId5"/>
    <p:sldId id="403" r:id="rId6"/>
    <p:sldId id="404" r:id="rId7"/>
    <p:sldId id="405" r:id="rId8"/>
    <p:sldId id="406" r:id="rId9"/>
    <p:sldId id="407" r:id="rId10"/>
    <p:sldId id="408" r:id="rId11"/>
    <p:sldId id="409" r:id="rId12"/>
    <p:sldId id="410" r:id="rId13"/>
    <p:sldId id="411" r:id="rId14"/>
    <p:sldId id="412" r:id="rId15"/>
    <p:sldId id="413" r:id="rId16"/>
    <p:sldId id="414" r:id="rId17"/>
    <p:sldId id="415" r:id="rId18"/>
    <p:sldId id="416" r:id="rId19"/>
    <p:sldId id="417" r:id="rId20"/>
    <p:sldId id="418" r:id="rId21"/>
    <p:sldId id="419" r:id="rId22"/>
    <p:sldId id="420" r:id="rId23"/>
    <p:sldId id="421" r:id="rId24"/>
    <p:sldId id="422" r:id="rId25"/>
    <p:sldId id="423" r:id="rId26"/>
    <p:sldId id="424" r:id="rId27"/>
    <p:sldId id="425" r:id="rId28"/>
    <p:sldId id="426" r:id="rId29"/>
    <p:sldId id="427" r:id="rId30"/>
    <p:sldId id="428" r:id="rId31"/>
    <p:sldId id="429" r:id="rId32"/>
    <p:sldId id="430" r:id="rId33"/>
    <p:sldId id="431" r:id="rId34"/>
    <p:sldId id="432" r:id="rId35"/>
    <p:sldId id="433" r:id="rId36"/>
    <p:sldId id="434" r:id="rId37"/>
    <p:sldId id="435" r:id="rId38"/>
    <p:sldId id="436" r:id="rId39"/>
    <p:sldId id="437" r:id="rId40"/>
    <p:sldId id="438" r:id="rId41"/>
    <p:sldId id="439" r:id="rId42"/>
    <p:sldId id="440" r:id="rId43"/>
    <p:sldId id="441" r:id="rId44"/>
    <p:sldId id="442" r:id="rId45"/>
    <p:sldId id="443" r:id="rId46"/>
    <p:sldId id="444" r:id="rId47"/>
    <p:sldId id="445" r:id="rId48"/>
    <p:sldId id="446" r:id="rId49"/>
    <p:sldId id="447" r:id="rId50"/>
    <p:sldId id="448" r:id="rId51"/>
    <p:sldId id="449" r:id="rId52"/>
    <p:sldId id="450" r:id="rId53"/>
    <p:sldId id="451" r:id="rId54"/>
    <p:sldId id="452" r:id="rId55"/>
    <p:sldId id="453" r:id="rId56"/>
    <p:sldId id="454" r:id="rId57"/>
    <p:sldId id="455" r:id="rId58"/>
    <p:sldId id="456" r:id="rId59"/>
    <p:sldId id="457" r:id="rId60"/>
    <p:sldId id="458" r:id="rId61"/>
    <p:sldId id="459" r:id="rId62"/>
    <p:sldId id="460" r:id="rId63"/>
    <p:sldId id="461" r:id="rId64"/>
    <p:sldId id="462" r:id="rId65"/>
    <p:sldId id="463" r:id="rId66"/>
    <p:sldId id="464" r:id="rId67"/>
    <p:sldId id="465" r:id="rId68"/>
    <p:sldId id="466" r:id="rId69"/>
    <p:sldId id="467" r:id="rId70"/>
    <p:sldId id="471" r:id="rId71"/>
    <p:sldId id="472" r:id="rId72"/>
    <p:sldId id="473" r:id="rId73"/>
    <p:sldId id="474" r:id="rId74"/>
    <p:sldId id="475" r:id="rId75"/>
    <p:sldId id="476" r:id="rId76"/>
    <p:sldId id="477" r:id="rId77"/>
    <p:sldId id="478" r:id="rId78"/>
    <p:sldId id="479" r:id="rId79"/>
    <p:sldId id="480" r:id="rId80"/>
    <p:sldId id="481" r:id="rId81"/>
    <p:sldId id="482" r:id="rId82"/>
    <p:sldId id="483" r:id="rId83"/>
    <p:sldId id="484" r:id="rId84"/>
    <p:sldId id="485" r:id="rId85"/>
    <p:sldId id="486" r:id="rId86"/>
    <p:sldId id="487" r:id="rId87"/>
    <p:sldId id="488" r:id="rId88"/>
    <p:sldId id="489" r:id="rId89"/>
    <p:sldId id="490" r:id="rId90"/>
    <p:sldId id="491" r:id="rId91"/>
    <p:sldId id="492" r:id="rId92"/>
    <p:sldId id="493" r:id="rId93"/>
    <p:sldId id="494" r:id="rId94"/>
    <p:sldId id="495" r:id="rId95"/>
    <p:sldId id="496" r:id="rId96"/>
    <p:sldId id="497" r:id="rId97"/>
    <p:sldId id="498" r:id="rId98"/>
    <p:sldId id="499" r:id="rId99"/>
    <p:sldId id="500" r:id="rId100"/>
    <p:sldId id="501" r:id="rId101"/>
    <p:sldId id="502" r:id="rId102"/>
    <p:sldId id="503" r:id="rId103"/>
    <p:sldId id="504" r:id="rId104"/>
    <p:sldId id="505" r:id="rId105"/>
    <p:sldId id="506" r:id="rId106"/>
    <p:sldId id="507" r:id="rId107"/>
    <p:sldId id="508" r:id="rId108"/>
    <p:sldId id="509" r:id="rId109"/>
    <p:sldId id="510" r:id="rId110"/>
    <p:sldId id="550" r:id="rId111"/>
    <p:sldId id="511" r:id="rId112"/>
    <p:sldId id="512" r:id="rId113"/>
    <p:sldId id="513" r:id="rId114"/>
    <p:sldId id="514" r:id="rId115"/>
    <p:sldId id="515" r:id="rId116"/>
    <p:sldId id="516" r:id="rId117"/>
    <p:sldId id="517" r:id="rId118"/>
    <p:sldId id="518" r:id="rId119"/>
    <p:sldId id="519" r:id="rId120"/>
    <p:sldId id="520" r:id="rId121"/>
    <p:sldId id="521" r:id="rId122"/>
    <p:sldId id="522" r:id="rId123"/>
    <p:sldId id="523" r:id="rId124"/>
    <p:sldId id="524" r:id="rId125"/>
    <p:sldId id="525" r:id="rId126"/>
    <p:sldId id="552" r:id="rId127"/>
    <p:sldId id="553" r:id="rId128"/>
    <p:sldId id="554" r:id="rId129"/>
    <p:sldId id="555" r:id="rId130"/>
    <p:sldId id="556" r:id="rId131"/>
    <p:sldId id="557" r:id="rId132"/>
    <p:sldId id="575" r:id="rId133"/>
    <p:sldId id="558" r:id="rId134"/>
    <p:sldId id="559" r:id="rId135"/>
    <p:sldId id="560" r:id="rId136"/>
    <p:sldId id="561" r:id="rId137"/>
    <p:sldId id="562" r:id="rId138"/>
    <p:sldId id="563" r:id="rId139"/>
    <p:sldId id="564" r:id="rId140"/>
    <p:sldId id="565" r:id="rId141"/>
    <p:sldId id="566" r:id="rId142"/>
    <p:sldId id="567" r:id="rId143"/>
    <p:sldId id="568" r:id="rId144"/>
    <p:sldId id="569" r:id="rId145"/>
    <p:sldId id="570" r:id="rId146"/>
    <p:sldId id="571" r:id="rId147"/>
    <p:sldId id="572" r:id="rId148"/>
    <p:sldId id="573" r:id="rId149"/>
    <p:sldId id="549" r:id="rId150"/>
    <p:sldId id="576" r:id="rId151"/>
  </p:sldIdLst>
  <p:sldSz cx="9144000" cy="6858000" type="screen4x3"/>
  <p:notesSz cx="7077075" cy="9369425"/>
  <p:custDataLst>
    <p:tags r:id="rId154"/>
  </p:custDataLst>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154"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306"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46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613"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5766" algn="l" defTabSz="914306" rtl="0" eaLnBrk="1" latinLnBrk="0" hangingPunct="1">
      <a:defRPr sz="2400" kern="1200">
        <a:solidFill>
          <a:schemeClr val="tx1"/>
        </a:solidFill>
        <a:latin typeface="Arial" pitchFamily="34" charset="0"/>
        <a:ea typeface="+mn-ea"/>
        <a:cs typeface="+mn-cs"/>
      </a:defRPr>
    </a:lvl6pPr>
    <a:lvl7pPr marL="2742920" algn="l" defTabSz="914306" rtl="0" eaLnBrk="1" latinLnBrk="0" hangingPunct="1">
      <a:defRPr sz="2400" kern="1200">
        <a:solidFill>
          <a:schemeClr val="tx1"/>
        </a:solidFill>
        <a:latin typeface="Arial" pitchFamily="34" charset="0"/>
        <a:ea typeface="+mn-ea"/>
        <a:cs typeface="+mn-cs"/>
      </a:defRPr>
    </a:lvl7pPr>
    <a:lvl8pPr marL="3200072" algn="l" defTabSz="914306" rtl="0" eaLnBrk="1" latinLnBrk="0" hangingPunct="1">
      <a:defRPr sz="2400" kern="1200">
        <a:solidFill>
          <a:schemeClr val="tx1"/>
        </a:solidFill>
        <a:latin typeface="Arial" pitchFamily="34" charset="0"/>
        <a:ea typeface="+mn-ea"/>
        <a:cs typeface="+mn-cs"/>
      </a:defRPr>
    </a:lvl8pPr>
    <a:lvl9pPr marL="3657226" algn="l" defTabSz="914306" rtl="0"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1" userDrawn="1">
          <p15:clr>
            <a:srgbClr val="A4A3A4"/>
          </p15:clr>
        </p15:guide>
        <p15:guide id="2" pos="222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80"/>
    <a:srgbClr val="002F80"/>
    <a:srgbClr val="FF9900"/>
    <a:srgbClr val="009900"/>
    <a:srgbClr val="EAEAEA"/>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57" autoAdjust="0"/>
    <p:restoredTop sz="82919" autoAdjust="0"/>
  </p:normalViewPr>
  <p:slideViewPr>
    <p:cSldViewPr snapToGrid="0">
      <p:cViewPr varScale="1">
        <p:scale>
          <a:sx n="64" d="100"/>
          <a:sy n="64" d="100"/>
        </p:scale>
        <p:origin x="77" y="235"/>
      </p:cViewPr>
      <p:guideLst>
        <p:guide orient="horz" pos="2160"/>
        <p:guide pos="2880"/>
      </p:guideLst>
    </p:cSldViewPr>
  </p:slideViewPr>
  <p:outlineViewPr>
    <p:cViewPr>
      <p:scale>
        <a:sx n="33" d="100"/>
        <a:sy n="33" d="100"/>
      </p:scale>
      <p:origin x="0" y="64764"/>
    </p:cViewPr>
  </p:outlineViewPr>
  <p:notesTextViewPr>
    <p:cViewPr>
      <p:scale>
        <a:sx n="100" d="100"/>
        <a:sy n="100" d="100"/>
      </p:scale>
      <p:origin x="0" y="0"/>
    </p:cViewPr>
  </p:notesTextViewPr>
  <p:sorterViewPr>
    <p:cViewPr>
      <p:scale>
        <a:sx n="40" d="100"/>
        <a:sy n="40" d="100"/>
      </p:scale>
      <p:origin x="0" y="0"/>
    </p:cViewPr>
  </p:sorterViewPr>
  <p:notesViewPr>
    <p:cSldViewPr snapToGrid="0">
      <p:cViewPr>
        <p:scale>
          <a:sx n="60" d="100"/>
          <a:sy n="60" d="100"/>
        </p:scale>
        <p:origin x="2550" y="180"/>
      </p:cViewPr>
      <p:guideLst>
        <p:guide orient="horz" pos="2951"/>
        <p:guide pos="2229"/>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ags" Target="tags/tag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 Id="rId5" Type="http://schemas.openxmlformats.org/officeDocument/2006/relationships/image" Target="../media/image48.wmf"/><Relationship Id="rId4" Type="http://schemas.openxmlformats.org/officeDocument/2006/relationships/image" Target="../media/image4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2"/>
          </p:nvPr>
        </p:nvSpPr>
        <p:spPr>
          <a:xfrm>
            <a:off x="0" y="8899034"/>
            <a:ext cx="3067374" cy="468791"/>
          </a:xfrm>
          <a:prstGeom prst="rect">
            <a:avLst/>
          </a:prstGeom>
        </p:spPr>
        <p:txBody>
          <a:bodyPr vert="horz" lIns="92214" tIns="46107" rIns="92214" bIns="46107" rtlCol="0" anchor="b"/>
          <a:lstStyle>
            <a:lvl1pPr algn="l">
              <a:defRPr sz="1200"/>
            </a:lvl1pPr>
          </a:lstStyle>
          <a:p>
            <a:r>
              <a:rPr lang="en-US" dirty="0"/>
              <a:t>14 - Wood Design</a:t>
            </a:r>
          </a:p>
        </p:txBody>
      </p:sp>
      <p:sp>
        <p:nvSpPr>
          <p:cNvPr id="3" name="Slide Number Placeholder 2"/>
          <p:cNvSpPr>
            <a:spLocks noGrp="1"/>
          </p:cNvSpPr>
          <p:nvPr>
            <p:ph type="sldNum" sz="quarter" idx="3"/>
          </p:nvPr>
        </p:nvSpPr>
        <p:spPr>
          <a:xfrm>
            <a:off x="4008100" y="8899034"/>
            <a:ext cx="3067374" cy="468791"/>
          </a:xfrm>
          <a:prstGeom prst="rect">
            <a:avLst/>
          </a:prstGeom>
        </p:spPr>
        <p:txBody>
          <a:bodyPr vert="horz" lIns="92214" tIns="46107" rIns="92214" bIns="46107" rtlCol="0" anchor="b"/>
          <a:lstStyle>
            <a:lvl1pPr algn="r">
              <a:defRPr sz="1200"/>
            </a:lvl1pPr>
          </a:lstStyle>
          <a:p>
            <a:fld id="{78D1FB9E-5305-4C3C-85F3-33E41EBE4D7D}" type="slidenum">
              <a:rPr lang="en-US" smtClean="0"/>
              <a:t>‹#›</a:t>
            </a:fld>
            <a:endParaRPr lang="en-US" dirty="0"/>
          </a:p>
        </p:txBody>
      </p:sp>
      <p:sp>
        <p:nvSpPr>
          <p:cNvPr id="4" name="Header Placeholder 3"/>
          <p:cNvSpPr>
            <a:spLocks noGrp="1"/>
          </p:cNvSpPr>
          <p:nvPr>
            <p:ph type="hdr" sz="quarter"/>
          </p:nvPr>
        </p:nvSpPr>
        <p:spPr>
          <a:xfrm>
            <a:off x="0" y="0"/>
            <a:ext cx="7077075" cy="468791"/>
          </a:xfrm>
          <a:prstGeom prst="rect">
            <a:avLst/>
          </a:prstGeom>
        </p:spPr>
        <p:txBody>
          <a:bodyPr vert="horz" lIns="92214" tIns="46107" rIns="92214" bIns="46107" rtlCol="0"/>
          <a:lstStyle>
            <a:lvl1pPr algn="l">
              <a:defRPr sz="1200"/>
            </a:lvl1pPr>
          </a:lstStyle>
          <a:p>
            <a:pPr algn="ctr"/>
            <a:r>
              <a:rPr lang="en-US" dirty="0">
                <a:solidFill>
                  <a:srgbClr val="000090"/>
                </a:solidFill>
              </a:rPr>
              <a:t>Instructional Material Complementing FEMA P-1051, Design Examples</a:t>
            </a:r>
            <a:endParaRPr lang="en-US" dirty="0"/>
          </a:p>
        </p:txBody>
      </p:sp>
    </p:spTree>
    <p:extLst>
      <p:ext uri="{BB962C8B-B14F-4D97-AF65-F5344CB8AC3E}">
        <p14:creationId xmlns:p14="http://schemas.microsoft.com/office/powerpoint/2010/main" val="2477408994"/>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p:cNvSpPr>
            <a:spLocks noGrp="1" noRot="1" noChangeAspect="1" noChangeArrowheads="1" noTextEdit="1"/>
          </p:cNvSpPr>
          <p:nvPr>
            <p:ph type="sldImg" idx="2"/>
          </p:nvPr>
        </p:nvSpPr>
        <p:spPr bwMode="auto">
          <a:xfrm>
            <a:off x="1200150" y="703263"/>
            <a:ext cx="4679950" cy="35115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42996" y="4450790"/>
            <a:ext cx="5191084" cy="4215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944" tIns="46972" rIns="93944" bIns="4697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1" y="8900025"/>
            <a:ext cx="3067040" cy="46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944" tIns="46972" rIns="93944" bIns="46972" numCol="1" anchor="b" anchorCtr="0" compatLnSpc="1">
            <a:prstTxWarp prst="textNoShape">
              <a:avLst/>
            </a:prstTxWarp>
          </a:bodyPr>
          <a:lstStyle>
            <a:lvl1pPr defTabSz="939773">
              <a:defRPr sz="1000"/>
            </a:lvl1pPr>
          </a:lstStyle>
          <a:p>
            <a:pPr>
              <a:defRPr/>
            </a:pPr>
            <a:r>
              <a:rPr lang="en-US" dirty="0"/>
              <a:t>14 - Wood Design</a:t>
            </a:r>
          </a:p>
        </p:txBody>
      </p:sp>
      <p:sp>
        <p:nvSpPr>
          <p:cNvPr id="38919" name="Rectangle 7"/>
          <p:cNvSpPr>
            <a:spLocks noGrp="1" noChangeArrowheads="1"/>
          </p:cNvSpPr>
          <p:nvPr>
            <p:ph type="sldNum" sz="quarter" idx="5"/>
          </p:nvPr>
        </p:nvSpPr>
        <p:spPr bwMode="auto">
          <a:xfrm>
            <a:off x="4010037" y="8900025"/>
            <a:ext cx="3067039" cy="46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944" tIns="46972" rIns="93944" bIns="46972" numCol="1" anchor="b" anchorCtr="0" compatLnSpc="1">
            <a:prstTxWarp prst="textNoShape">
              <a:avLst/>
            </a:prstTxWarp>
          </a:bodyPr>
          <a:lstStyle>
            <a:lvl1pPr algn="r" defTabSz="939773">
              <a:defRPr sz="1000">
                <a:solidFill>
                  <a:schemeClr val="tx1"/>
                </a:solidFill>
              </a:defRPr>
            </a:lvl1pPr>
          </a:lstStyle>
          <a:p>
            <a:pPr>
              <a:defRPr/>
            </a:pPr>
            <a:r>
              <a:rPr lang="en-US" dirty="0"/>
              <a:t> </a:t>
            </a:r>
            <a:fld id="{0BCA867C-EB47-4D0B-A24F-7993B2C5EA2C}" type="slidenum">
              <a:rPr lang="en-US" smtClean="0"/>
              <a:pPr>
                <a:defRPr/>
              </a:pPr>
              <a:t>‹#›</a:t>
            </a:fld>
            <a:endParaRPr lang="en-US" dirty="0"/>
          </a:p>
        </p:txBody>
      </p:sp>
      <p:sp>
        <p:nvSpPr>
          <p:cNvPr id="2" name="Header Placeholder 1"/>
          <p:cNvSpPr>
            <a:spLocks noGrp="1"/>
          </p:cNvSpPr>
          <p:nvPr>
            <p:ph type="hdr" sz="quarter"/>
          </p:nvPr>
        </p:nvSpPr>
        <p:spPr>
          <a:xfrm>
            <a:off x="0" y="1"/>
            <a:ext cx="7077075" cy="469401"/>
          </a:xfrm>
          <a:prstGeom prst="rect">
            <a:avLst/>
          </a:prstGeom>
        </p:spPr>
        <p:txBody>
          <a:bodyPr vert="horz" lIns="88898" tIns="44449" rIns="88898" bIns="44449" rtlCol="0"/>
          <a:lstStyle>
            <a:lvl1pPr algn="ctr">
              <a:defRPr sz="1200"/>
            </a:lvl1pPr>
          </a:lstStyle>
          <a:p>
            <a:r>
              <a:rPr lang="en-US" dirty="0"/>
              <a:t>Instructional Material Complementing FEMA P-1051, Design Examples</a:t>
            </a:r>
          </a:p>
        </p:txBody>
      </p:sp>
    </p:spTree>
    <p:extLst>
      <p:ext uri="{BB962C8B-B14F-4D97-AF65-F5344CB8AC3E}">
        <p14:creationId xmlns:p14="http://schemas.microsoft.com/office/powerpoint/2010/main" val="1901899125"/>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57154"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306"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46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613"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5766" algn="l" defTabSz="914306" rtl="0" eaLnBrk="1" latinLnBrk="0" hangingPunct="1">
      <a:defRPr sz="1200" kern="1200">
        <a:solidFill>
          <a:schemeClr val="tx1"/>
        </a:solidFill>
        <a:latin typeface="+mn-lt"/>
        <a:ea typeface="+mn-ea"/>
        <a:cs typeface="+mn-cs"/>
      </a:defRPr>
    </a:lvl6pPr>
    <a:lvl7pPr marL="2742920" algn="l" defTabSz="914306" rtl="0" eaLnBrk="1" latinLnBrk="0" hangingPunct="1">
      <a:defRPr sz="1200" kern="1200">
        <a:solidFill>
          <a:schemeClr val="tx1"/>
        </a:solidFill>
        <a:latin typeface="+mn-lt"/>
        <a:ea typeface="+mn-ea"/>
        <a:cs typeface="+mn-cs"/>
      </a:defRPr>
    </a:lvl7pPr>
    <a:lvl8pPr marL="3200072" algn="l" defTabSz="914306" rtl="0" eaLnBrk="1" latinLnBrk="0" hangingPunct="1">
      <a:defRPr sz="1200" kern="1200">
        <a:solidFill>
          <a:schemeClr val="tx1"/>
        </a:solidFill>
        <a:latin typeface="+mn-lt"/>
        <a:ea typeface="+mn-ea"/>
        <a:cs typeface="+mn-cs"/>
      </a:defRPr>
    </a:lvl8pPr>
    <a:lvl9pPr marL="3657226" algn="l" defTabSz="91430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Graphic shows cover of the NEHRP Provisions FEMA P-1052.</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This presentation addresses the wood design problems in Chapter 14 of the FEMA P-1051 NEHRP Recommended Design Provisions: Design Examples, as well as wood diaphragm examples included in Section 6.3 of Chapter 6.</a:t>
            </a:r>
          </a:p>
          <a:p>
            <a:endParaRPr lang="en-US" dirty="0"/>
          </a:p>
        </p:txBody>
      </p:sp>
      <p:sp>
        <p:nvSpPr>
          <p:cNvPr id="5" name="Slide Image Placeholder 4"/>
          <p:cNvSpPr>
            <a:spLocks noGrp="1" noRot="1" noChangeAspect="1"/>
          </p:cNvSpPr>
          <p:nvPr>
            <p:ph type="sldImg"/>
          </p:nvPr>
        </p:nvSpPr>
        <p:spPr/>
      </p:sp>
      <p:sp>
        <p:nvSpPr>
          <p:cNvPr id="6" name="Footer Placeholder 5"/>
          <p:cNvSpPr>
            <a:spLocks noGrp="1"/>
          </p:cNvSpPr>
          <p:nvPr>
            <p:ph type="ftr" sz="quarter" idx="10"/>
          </p:nvPr>
        </p:nvSpPr>
        <p:spPr/>
        <p:txBody>
          <a:bodyPr/>
          <a:lstStyle/>
          <a:p>
            <a:pPr>
              <a:defRPr/>
            </a:pPr>
            <a:r>
              <a:rPr lang="en-US" dirty="0"/>
              <a:t>14 - Wood Design</a:t>
            </a:r>
          </a:p>
        </p:txBody>
      </p:sp>
    </p:spTree>
    <p:extLst>
      <p:ext uri="{BB962C8B-B14F-4D97-AF65-F5344CB8AC3E}">
        <p14:creationId xmlns:p14="http://schemas.microsoft.com/office/powerpoint/2010/main" val="1428542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lstStyle/>
          <a:p>
            <a:r>
              <a:rPr lang="en-US" dirty="0"/>
              <a:t>Rather than using the seismic force provisions of Chapter 12 of ASCE 7, this example uses the simplified provisions of Section 12.14.</a:t>
            </a:r>
          </a:p>
          <a:p>
            <a:r>
              <a:rPr lang="en-US" dirty="0"/>
              <a:t>These provisions were developed with the following intent …</a:t>
            </a:r>
          </a:p>
          <a:p>
            <a:r>
              <a:rPr lang="en-US" dirty="0"/>
              <a:t>The simplified method relies on scoping provisions to identify buildings eligible for use</a:t>
            </a:r>
          </a:p>
        </p:txBody>
      </p:sp>
      <p:sp>
        <p:nvSpPr>
          <p:cNvPr id="3" name="Footer Placeholder 2"/>
          <p:cNvSpPr>
            <a:spLocks noGrp="1"/>
          </p:cNvSpPr>
          <p:nvPr>
            <p:ph type="ftr" sz="quarter" idx="10"/>
          </p:nvPr>
        </p:nvSpPr>
        <p:spPr/>
        <p:txBody>
          <a:bodyPr/>
          <a:lstStyle/>
          <a:p>
            <a:r>
              <a:rPr lang="en-US" dirty="0"/>
              <a:t>14 - Wood Design</a:t>
            </a: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74769968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defTabSz="888980">
              <a:defRPr/>
            </a:pPr>
            <a:r>
              <a:rPr lang="en-US" dirty="0"/>
              <a:t>Wood diaphragm examples included in Section 6.3 of Chapter 6.</a:t>
            </a:r>
          </a:p>
          <a:p>
            <a:endParaRPr lang="en-US" dirty="0"/>
          </a:p>
        </p:txBody>
      </p:sp>
    </p:spTree>
    <p:extLst>
      <p:ext uri="{BB962C8B-B14F-4D97-AF65-F5344CB8AC3E}">
        <p14:creationId xmlns:p14="http://schemas.microsoft.com/office/powerpoint/2010/main" val="484540395"/>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first of two example problems that illustrate diaphragm seismic forces and design using both the traditional methods of ASCE 7 Section 12.10, and the alternative provisions of Section 12.10.3. These example problems can</a:t>
            </a:r>
            <a:r>
              <a:rPr lang="en-US" baseline="0" dirty="0"/>
              <a:t> be found in Chapter 6 of the NEHRP Example Problems publication.</a:t>
            </a:r>
            <a:endParaRPr lang="en-US" dirty="0"/>
          </a:p>
        </p:txBody>
      </p:sp>
      <p:sp>
        <p:nvSpPr>
          <p:cNvPr id="4" name="Footer Placeholder 3"/>
          <p:cNvSpPr>
            <a:spLocks noGrp="1"/>
          </p:cNvSpPr>
          <p:nvPr>
            <p:ph type="ftr" sz="quarter" idx="10"/>
          </p:nvPr>
        </p:nvSpPr>
        <p:spPr/>
        <p:txBody>
          <a:bodyPr/>
          <a:lstStyle/>
          <a:p>
            <a:pPr>
              <a:defRPr/>
            </a:pPr>
            <a:r>
              <a:rPr lang="en-US" dirty="0"/>
              <a:t>14 - Wood Design</a:t>
            </a:r>
          </a:p>
        </p:txBody>
      </p:sp>
      <p:sp>
        <p:nvSpPr>
          <p:cNvPr id="5" name="Slide Number Placeholder 4"/>
          <p:cNvSpPr>
            <a:spLocks noGrp="1"/>
          </p:cNvSpPr>
          <p:nvPr>
            <p:ph type="sldNum" sz="quarter" idx="11"/>
          </p:nvPr>
        </p:nvSpPr>
        <p:spPr/>
        <p:txBody>
          <a:bodyPr/>
          <a:lstStyle/>
          <a:p>
            <a:pPr>
              <a:defRPr/>
            </a:pPr>
            <a:r>
              <a:rPr lang="en-US" dirty="0"/>
              <a:t> </a:t>
            </a:r>
          </a:p>
        </p:txBody>
      </p:sp>
      <p:sp>
        <p:nvSpPr>
          <p:cNvPr id="6" name="Header Placeholder 5"/>
          <p:cNvSpPr>
            <a:spLocks noGrp="1"/>
          </p:cNvSpPr>
          <p:nvPr>
            <p:ph type="hdr" sz="quarter" idx="12"/>
          </p:nvPr>
        </p:nvSpPr>
        <p:spPr/>
        <p:txBody>
          <a:bodyPr/>
          <a:lstStyle/>
          <a:p>
            <a:r>
              <a:rPr lang="en-US" dirty="0"/>
              <a:t>Instructional Material Complementing FEMA P-1051, Design Examples</a:t>
            </a:r>
          </a:p>
        </p:txBody>
      </p:sp>
    </p:spTree>
    <p:extLst>
      <p:ext uri="{BB962C8B-B14F-4D97-AF65-F5344CB8AC3E}">
        <p14:creationId xmlns:p14="http://schemas.microsoft.com/office/powerpoint/2010/main" val="3894554953"/>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two figures.  Figure (a) shows a plan view of a gable roof one story wood assembly hall example building. The building is 90’-0” long and 40’-0” wide with 2’-0” overhang roof on each side.  A section view mark for Section A-A is shown parallel to the shorter side of the plan.  Figure (b) shows Section A-A, i.e. an elevation view of the building.  The building has only one bay with a gable roof which hangs 2’-0” on both sides.  Lower edges of the roof are 20’-0” high from the base of the building while the roof ridge is 30’-0” high from the base of the building.  Also on this illustration, it’s shown that the aspect ratio is equal to 2.25 and the </a:t>
            </a:r>
            <a:r>
              <a:rPr lang="en-US" i="1" dirty="0"/>
              <a:t>T</a:t>
            </a:r>
            <a:r>
              <a:rPr lang="en-US" i="1" baseline="-25000" dirty="0"/>
              <a:t>a</a:t>
            </a:r>
            <a:r>
              <a:rPr lang="en-US" dirty="0"/>
              <a:t> value is approximately equal to 0.2 second for this building.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This slide shows the plan configuration and elevation view for one story wood assembly hall building shown in the example in Section 6.3.1. </a:t>
            </a:r>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517366994"/>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This building is assigned to Risk Category III, as it is a public assembly building</a:t>
            </a:r>
            <a:r>
              <a:rPr lang="en-US" baseline="0" dirty="0"/>
              <a:t> with greater than 300 occupant. A seismic importance factor of 1.25 is therefore assigned. Other information of use for this design example includes: (read slide)</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30700429"/>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For this one-story building the seismic weight acting at the roof can be easily</a:t>
            </a:r>
            <a:r>
              <a:rPr lang="en-US" baseline="0" dirty="0"/>
              <a:t> calculated as:</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3388587560"/>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In order to calculate the base shear, the building period is first</a:t>
            </a:r>
            <a:r>
              <a:rPr lang="en-US" baseline="0" dirty="0"/>
              <a:t> calculated using the ASCE 7 approximate period formula. The coefficient Cs is then calculated using both S</a:t>
            </a:r>
            <a:r>
              <a:rPr lang="en-US" baseline="-25000" dirty="0"/>
              <a:t>DS</a:t>
            </a:r>
            <a:r>
              <a:rPr lang="en-US" baseline="0" dirty="0"/>
              <a:t> and S</a:t>
            </a:r>
            <a:r>
              <a:rPr lang="en-US" baseline="-25000" dirty="0"/>
              <a:t>D1</a:t>
            </a:r>
            <a:r>
              <a:rPr lang="en-US" baseline="0" dirty="0"/>
              <a:t>, and the controlling value of Cs is identified as 0.192, allowing the strength level base shear to be calculated as 16,550 lb.</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31798786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For design</a:t>
            </a:r>
            <a:r>
              <a:rPr lang="en-US" baseline="0" dirty="0"/>
              <a:t> of the diaphragm for seismic forces in the transverse and longitudinal directions, it is permissible to subtract the weight of the walls oriented parallel to the direction of loading, as the weight of these walls is not thought to contribute to the diaphragm forces in that direction. This is almost always done for design of buildings with concrete or masonry walls. It is sometimes done with light-frame walls. The subtraction of the weight of parallel walls is demonstrated in this example…</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3959325925"/>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For the traditional method of calculating roof diaphragm forces, Equations 12.10-1 and 12.10-2 of ASCE</a:t>
            </a:r>
            <a:r>
              <a:rPr lang="en-US" baseline="0" dirty="0"/>
              <a:t> 7 give the following…</a:t>
            </a:r>
          </a:p>
          <a:p>
            <a:r>
              <a:rPr lang="en-US" baseline="0" dirty="0"/>
              <a:t>In this case the diaphragm design forces in both the longitudinal and transverse directions are controlled by the minimum force level…</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933834847"/>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The maximum required diaphragm design forces are also checked per ASCE 7 Equation</a:t>
            </a:r>
            <a:r>
              <a:rPr lang="en-US" baseline="0" dirty="0"/>
              <a:t> 12.10-3, and the minimum forces are confirmed to govern.</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1952430760"/>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Although strength design methods</a:t>
            </a:r>
            <a:r>
              <a:rPr lang="en-US" baseline="0" dirty="0"/>
              <a:t> are available, seismic design of wood structures most often uses ASD level forces. The controlling strength level diaphragm forces are multiplied by 0.7 to convert to ASD level design forces.</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0740059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There are 12 scoping limitations</a:t>
            </a:r>
            <a:r>
              <a:rPr lang="en-US" baseline="0" dirty="0"/>
              <a:t> that need to be met to qualify for use of the simplified provisions. We will go through each of the 12:</a:t>
            </a:r>
          </a:p>
          <a:p>
            <a:r>
              <a:rPr lang="en-US" baseline="0" dirty="0"/>
              <a:t>Read through list…</a:t>
            </a:r>
            <a:endParaRPr lang="en-US" dirty="0"/>
          </a:p>
        </p:txBody>
      </p:sp>
    </p:spTree>
    <p:extLst>
      <p:ext uri="{BB962C8B-B14F-4D97-AF65-F5344CB8AC3E}">
        <p14:creationId xmlns:p14="http://schemas.microsoft.com/office/powerpoint/2010/main" val="1955366100"/>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For the alternative diaphragm design provisions of ASCE</a:t>
            </a:r>
            <a:r>
              <a:rPr lang="en-US" baseline="0" dirty="0"/>
              <a:t> 7-16, the diaphragm force F</a:t>
            </a:r>
            <a:r>
              <a:rPr lang="en-US" baseline="-25000" dirty="0"/>
              <a:t>px</a:t>
            </a:r>
            <a:r>
              <a:rPr lang="en-US" baseline="0" dirty="0"/>
              <a:t> is calculated using the diaphragm design acceleration coefficient C</a:t>
            </a:r>
            <a:r>
              <a:rPr lang="en-US" baseline="-25000" dirty="0"/>
              <a:t>px</a:t>
            </a:r>
            <a:r>
              <a:rPr lang="en-US" baseline="0" dirty="0"/>
              <a:t>, the diaphragm design force reduction factor R</a:t>
            </a:r>
            <a:r>
              <a:rPr lang="en-US" baseline="-25000" dirty="0"/>
              <a:t>s</a:t>
            </a:r>
            <a:r>
              <a:rPr lang="en-US" baseline="0" dirty="0"/>
              <a:t>,   and the weight tributary to the diaphragm w</a:t>
            </a:r>
            <a:r>
              <a:rPr lang="en-US" baseline="-25000" dirty="0"/>
              <a:t>px</a:t>
            </a:r>
            <a:r>
              <a:rPr lang="en-US" baseline="0" dirty="0"/>
              <a:t>. To designate load at the roof diaphragm F</a:t>
            </a:r>
            <a:r>
              <a:rPr lang="en-US" baseline="-25000" dirty="0"/>
              <a:t>px</a:t>
            </a:r>
            <a:r>
              <a:rPr lang="en-US" baseline="0" dirty="0"/>
              <a:t>, C</a:t>
            </a:r>
            <a:r>
              <a:rPr lang="en-US" baseline="-25000" dirty="0"/>
              <a:t>px</a:t>
            </a:r>
            <a:r>
              <a:rPr lang="en-US" baseline="0" dirty="0"/>
              <a:t> and w</a:t>
            </a:r>
            <a:r>
              <a:rPr lang="en-US" baseline="-25000" dirty="0"/>
              <a:t>px</a:t>
            </a:r>
            <a:r>
              <a:rPr lang="en-US" baseline="0" dirty="0"/>
              <a:t> are shown as F</a:t>
            </a:r>
            <a:r>
              <a:rPr lang="en-US" baseline="-25000" dirty="0"/>
              <a:t>pr</a:t>
            </a:r>
            <a:r>
              <a:rPr lang="en-US" baseline="0" dirty="0"/>
              <a:t>, C</a:t>
            </a:r>
            <a:r>
              <a:rPr lang="en-US" baseline="-25000" dirty="0"/>
              <a:t>pr</a:t>
            </a:r>
            <a:r>
              <a:rPr lang="en-US" baseline="0" dirty="0"/>
              <a:t> and w</a:t>
            </a:r>
            <a:r>
              <a:rPr lang="en-US" baseline="-25000" dirty="0"/>
              <a:t>pr</a:t>
            </a:r>
            <a:r>
              <a:rPr lang="en-US" baseline="0" dirty="0"/>
              <a:t>.</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1836294327"/>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 graph identical to the one on the left-hand side of ASCE 7-16 FIGURE 12.10-2.  The graph is developed with </a:t>
            </a:r>
            <a:r>
              <a:rPr lang="en-US" i="1" dirty="0" err="1"/>
              <a:t>h</a:t>
            </a:r>
            <a:r>
              <a:rPr lang="en-US" i="1" baseline="-25000" dirty="0" err="1"/>
              <a:t>x</a:t>
            </a:r>
            <a:r>
              <a:rPr lang="en-US" baseline="-25000" dirty="0"/>
              <a:t> </a:t>
            </a:r>
            <a:r>
              <a:rPr lang="en-US" dirty="0"/>
              <a:t>/</a:t>
            </a:r>
            <a:r>
              <a:rPr lang="en-US" i="1" dirty="0" err="1"/>
              <a:t>h</a:t>
            </a:r>
            <a:r>
              <a:rPr lang="en-US" i="1" baseline="-25000" dirty="0" err="1"/>
              <a:t>n</a:t>
            </a:r>
            <a:r>
              <a:rPr lang="en-US" dirty="0"/>
              <a:t> in the y-axis with ascending gradations from 0 to 1, and in the x-axis with gradations left to right of diaphragm design acceleration coefficient for level </a:t>
            </a:r>
            <a:r>
              <a:rPr lang="en-US" i="1" dirty="0"/>
              <a:t>x</a:t>
            </a:r>
            <a:r>
              <a:rPr lang="en-US" dirty="0"/>
              <a:t>, </a:t>
            </a:r>
            <a:r>
              <a:rPr lang="en-US" i="1" dirty="0" err="1"/>
              <a:t>C</a:t>
            </a:r>
            <a:r>
              <a:rPr lang="en-US" i="1" baseline="-25000" dirty="0" err="1"/>
              <a:t>px</a:t>
            </a:r>
            <a:r>
              <a:rPr lang="en-US" dirty="0"/>
              <a:t> from 0 to </a:t>
            </a:r>
            <a:r>
              <a:rPr lang="en-US" i="1" dirty="0" err="1"/>
              <a:t>C</a:t>
            </a:r>
            <a:r>
              <a:rPr lang="en-US" i="1" baseline="-25000" dirty="0" err="1"/>
              <a:t>pn</a:t>
            </a:r>
            <a:r>
              <a:rPr lang="en-US" dirty="0"/>
              <a:t>. </a:t>
            </a:r>
            <a:r>
              <a:rPr lang="en-US" i="1" dirty="0" err="1"/>
              <a:t>h</a:t>
            </a:r>
            <a:r>
              <a:rPr lang="en-US" i="1" baseline="-25000" dirty="0" err="1"/>
              <a:t>x</a:t>
            </a:r>
            <a:r>
              <a:rPr lang="en-US" baseline="-25000" dirty="0"/>
              <a:t> </a:t>
            </a:r>
            <a:r>
              <a:rPr lang="en-US" dirty="0"/>
              <a:t>/</a:t>
            </a:r>
            <a:r>
              <a:rPr lang="en-US" i="1" dirty="0" err="1"/>
              <a:t>h</a:t>
            </a:r>
            <a:r>
              <a:rPr lang="en-US" i="1" baseline="-25000" dirty="0" err="1"/>
              <a:t>n</a:t>
            </a:r>
            <a:r>
              <a:rPr lang="en-US" dirty="0"/>
              <a:t> is the ratio of the height from the base to level </a:t>
            </a:r>
            <a:r>
              <a:rPr lang="en-US" i="1" dirty="0"/>
              <a:t>x</a:t>
            </a:r>
            <a:r>
              <a:rPr lang="en-US" dirty="0"/>
              <a:t>, </a:t>
            </a:r>
            <a:r>
              <a:rPr lang="en-US" i="1" dirty="0" err="1"/>
              <a:t>h</a:t>
            </a:r>
            <a:r>
              <a:rPr lang="en-US" i="1" baseline="-25000" dirty="0" err="1"/>
              <a:t>x</a:t>
            </a:r>
            <a:r>
              <a:rPr lang="en-US" dirty="0"/>
              <a:t> to the vertical distance from the base to the highest level of the seismic force-resisting system of the structure., </a:t>
            </a:r>
            <a:r>
              <a:rPr lang="en-US" i="1" dirty="0" err="1"/>
              <a:t>h</a:t>
            </a:r>
            <a:r>
              <a:rPr lang="en-US" i="1" baseline="-25000" dirty="0" err="1"/>
              <a:t>n</a:t>
            </a:r>
            <a:r>
              <a:rPr lang="en-US" dirty="0" err="1"/>
              <a:t>.</a:t>
            </a:r>
            <a:r>
              <a:rPr lang="en-US" dirty="0"/>
              <a:t>  This graph is only applicable to building two stories or less in height.  The design acceleration coefficient curve begins at </a:t>
            </a:r>
            <a:r>
              <a:rPr lang="en-US" i="1" dirty="0"/>
              <a:t>C</a:t>
            </a:r>
            <a:r>
              <a:rPr lang="en-US" i="1" baseline="-25000" dirty="0"/>
              <a:t>p</a:t>
            </a:r>
            <a:r>
              <a:rPr lang="en-US" baseline="-25000" dirty="0"/>
              <a:t>0</a:t>
            </a:r>
            <a:r>
              <a:rPr lang="en-US" dirty="0"/>
              <a:t>,0 and rises linearly to </a:t>
            </a:r>
            <a:r>
              <a:rPr lang="en-US" i="1" dirty="0"/>
              <a:t>C</a:t>
            </a:r>
            <a:r>
              <a:rPr lang="en-US" i="1" baseline="-25000" dirty="0"/>
              <a:t>pn</a:t>
            </a:r>
            <a:r>
              <a:rPr lang="en-US" dirty="0"/>
              <a:t>,1.  </a:t>
            </a:r>
            <a:r>
              <a:rPr lang="en-US" i="1" dirty="0"/>
              <a:t>C</a:t>
            </a:r>
            <a:r>
              <a:rPr lang="en-US" i="1" baseline="-25000" dirty="0"/>
              <a:t>p</a:t>
            </a:r>
            <a:r>
              <a:rPr lang="en-US" baseline="-25000" dirty="0"/>
              <a:t>0</a:t>
            </a:r>
            <a:r>
              <a:rPr lang="en-US" dirty="0"/>
              <a:t> and </a:t>
            </a:r>
            <a:r>
              <a:rPr lang="en-US" i="1" dirty="0" err="1"/>
              <a:t>C</a:t>
            </a:r>
            <a:r>
              <a:rPr lang="en-US" i="1" baseline="-25000" dirty="0" err="1"/>
              <a:t>pn</a:t>
            </a:r>
            <a:r>
              <a:rPr lang="en-US" dirty="0"/>
              <a:t> are diaphragm design acceleration coefficient at the structure base and diaphragm design acceleration coefficient at the structural height, </a:t>
            </a:r>
            <a:r>
              <a:rPr lang="en-US" i="1" dirty="0" err="1"/>
              <a:t>h</a:t>
            </a:r>
            <a:r>
              <a:rPr lang="en-US" i="1" baseline="-25000" dirty="0" err="1"/>
              <a:t>n</a:t>
            </a:r>
            <a:r>
              <a:rPr lang="en-US" dirty="0"/>
              <a:t>, respectively.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This slide illustrates the diaphragm design acceleration coefficient </a:t>
            </a:r>
            <a:r>
              <a:rPr lang="en-US" i="1" dirty="0"/>
              <a:t>C</a:t>
            </a:r>
            <a:r>
              <a:rPr lang="en-US" i="1" baseline="-25000" dirty="0"/>
              <a:t>px</a:t>
            </a:r>
            <a:r>
              <a:rPr lang="en-US" dirty="0"/>
              <a:t> in buildings with number of stories, </a:t>
            </a:r>
            <a:r>
              <a:rPr lang="en-US" i="1" dirty="0"/>
              <a:t>N,</a:t>
            </a:r>
            <a:r>
              <a:rPr lang="en-US" dirty="0"/>
              <a:t> ≤ 2 using Figure 12.10-2 from ASCE 7-16. T</a:t>
            </a:r>
            <a:r>
              <a:rPr lang="en-US" baseline="0" dirty="0"/>
              <a:t>he diaphragm design acceleration coefficient C</a:t>
            </a:r>
            <a:r>
              <a:rPr lang="en-US" baseline="-25000" dirty="0"/>
              <a:t>px</a:t>
            </a:r>
            <a:r>
              <a:rPr lang="en-US" dirty="0"/>
              <a:t> is an estimation of the acceleration that would occur in the diaphragm, if the diaphragm were to respond in a near-elastic fashion. The value of C</a:t>
            </a:r>
            <a:r>
              <a:rPr lang="en-US" baseline="-25000" dirty="0"/>
              <a:t>px</a:t>
            </a:r>
            <a:r>
              <a:rPr lang="en-US" dirty="0"/>
              <a:t> varies from C</a:t>
            </a:r>
            <a:r>
              <a:rPr lang="en-US" baseline="-25000" dirty="0"/>
              <a:t>p0</a:t>
            </a:r>
            <a:r>
              <a:rPr lang="en-US" dirty="0"/>
              <a:t> at ground level to C</a:t>
            </a:r>
            <a:r>
              <a:rPr lang="en-US" baseline="-25000" dirty="0"/>
              <a:t>pn</a:t>
            </a:r>
            <a:r>
              <a:rPr lang="en-US" dirty="0"/>
              <a:t> at the roof level. In order to calculate C</a:t>
            </a:r>
            <a:r>
              <a:rPr lang="en-US" baseline="-25000" dirty="0"/>
              <a:t>p0</a:t>
            </a:r>
            <a:r>
              <a:rPr lang="en-US" dirty="0"/>
              <a:t> and C</a:t>
            </a:r>
            <a:r>
              <a:rPr lang="en-US" baseline="-25000" dirty="0"/>
              <a:t>pn</a:t>
            </a:r>
            <a:r>
              <a:rPr lang="en-US" dirty="0"/>
              <a:t>, the variables N and z</a:t>
            </a:r>
            <a:r>
              <a:rPr lang="en-US" baseline="-25000" dirty="0"/>
              <a:t>s</a:t>
            </a:r>
            <a:r>
              <a:rPr lang="en-US" dirty="0"/>
              <a:t> need to be defined. In this case the number of stories, N, is one, and z</a:t>
            </a:r>
            <a:r>
              <a:rPr lang="en-US" baseline="-25000" dirty="0"/>
              <a:t>s</a:t>
            </a:r>
            <a:r>
              <a:rPr lang="en-US" dirty="0"/>
              <a:t>, a mode shape factor, is 1.0 for wood shear wall buildings. In addition, the diaphragm design force reduction factor, R</a:t>
            </a:r>
            <a:r>
              <a:rPr lang="en-US" baseline="-25000" dirty="0"/>
              <a:t>s</a:t>
            </a:r>
            <a:r>
              <a:rPr lang="en-US" dirty="0"/>
              <a:t>, can be defined as 3.0 from Table 12.10-1. This factor is a measure of the inelastic displacement capacity and ductility of the diaphragm, and serves to reduce the diaphragm design force from what would be required for near-elastic behavior.   </a:t>
            </a:r>
          </a:p>
          <a:p>
            <a:r>
              <a:rPr lang="en-US" dirty="0"/>
              <a:t> </a:t>
            </a:r>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341691428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In order to calculate C</a:t>
            </a:r>
            <a:r>
              <a:rPr lang="en-US" baseline="-25000" dirty="0"/>
              <a:t>p0</a:t>
            </a:r>
            <a:r>
              <a:rPr lang="en-US" baseline="0" dirty="0"/>
              <a:t> and C</a:t>
            </a:r>
            <a:r>
              <a:rPr lang="en-US" baseline="-25000" dirty="0"/>
              <a:t>pn</a:t>
            </a:r>
            <a:r>
              <a:rPr lang="en-US" baseline="0" dirty="0"/>
              <a:t>, it is necessary to calculate the first mode contribution factor </a:t>
            </a:r>
            <a:r>
              <a:rPr lang="en-US" baseline="0" dirty="0">
                <a:latin typeface="Symbol" panose="05050102010706020507" pitchFamily="18" charset="2"/>
              </a:rPr>
              <a:t>Gamma sub </a:t>
            </a:r>
            <a:r>
              <a:rPr lang="en-US" baseline="0" dirty="0"/>
              <a:t>m1, and the higher mode contribution factor Gamma sub m2. These are a function of N and z</a:t>
            </a:r>
            <a:r>
              <a:rPr lang="en-US" baseline="-25000" dirty="0"/>
              <a:t>s</a:t>
            </a:r>
            <a:r>
              <a:rPr lang="en-US" baseline="0" dirty="0"/>
              <a:t>, as determined on the previous slide. The first mode participation factor is calculated to be 1, and the higher mode zero, as might be anticipated for a single-story building. C</a:t>
            </a:r>
            <a:r>
              <a:rPr lang="en-US" baseline="-25000" dirty="0"/>
              <a:t>p0</a:t>
            </a:r>
            <a:r>
              <a:rPr lang="en-US" baseline="0" dirty="0"/>
              <a:t> can then be  calculated as 0.50, and C</a:t>
            </a:r>
            <a:r>
              <a:rPr lang="en-US" baseline="-25000" dirty="0"/>
              <a:t>pn</a:t>
            </a:r>
            <a:r>
              <a:rPr lang="en-US" baseline="0" dirty="0"/>
              <a:t> as 0.576.</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4226962302"/>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With these</a:t>
            </a:r>
            <a:r>
              <a:rPr lang="en-US" baseline="0" dirty="0"/>
              <a:t> values calculated, the longitudinal and transverse diaphragm seismic forces acting at the roof can be calculated as:</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402258403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As in the traditional method, the minimum</a:t>
            </a:r>
            <a:r>
              <a:rPr lang="en-US" baseline="0" dirty="0"/>
              <a:t> diaphragm forces must be checked, and again control as they did in the traditional method.</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596285938"/>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For this building, the traditional</a:t>
            </a:r>
            <a:r>
              <a:rPr lang="en-US" baseline="0" dirty="0"/>
              <a:t> and alternative diaphragm design forces are the same because both are controlled by the minimum force levels. For this rectangular building, the seismic design force can be treated as a uniform distributed force, w, by dividing by the diaphragm span. Modeling the diaphragm as a simple span beam the diaphragm reaction can be calculated, and the peak unit shear then calculated as the reaction divided by the diaphragm depth in the direction of load. This is seen to generate the very modest design shears of 167 plf transverse and 66 plf longitudinal. The AWC Special Design Provisions for Wind and Seismic (SDPWS) are used to determine diaphragm shear capacity and verify that capacity exceeds demand.</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1046070088"/>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two figures.  Figure (a) shows a plan view of a gable roof three-story multi-family residential example building. The building is 192’-0” long and 54’-0” wide.  The longer side of the building is divided into eight 24’-0” spans.  Shear walls parallel to the shorter side of the buildings are located at 0’-0”, 48’-0”, 96’-0”, 144’-0”, and 192’-0” along the longer side of the building spanning over the full 54’-0”-long side of the building.  The shorter side of the building is divided into three spans; two 24’-0” spans on sides and a 6’-0” span in between.  Shear walls parallel to the longer side of the buildings are located at 0’-0”, 24’-0”, 30’-0”, and 54’-0” along the shorter side of the building spanning over the full 192’-0”-long side of the building.  Figure (b) shows an elevation view of the building which represents a cut parallel to the shorter side of the building.  The building has three bays and three stories.  All stories are 9’-0” high and the roof ridge is also 9’-0” higher than the third story ceiling (36’-0” high from the base of the building).  The gable roof has no overhand on any side.</a:t>
            </a:r>
          </a:p>
          <a:p>
            <a:endParaRPr lang="en-US" dirty="0"/>
          </a:p>
        </p:txBody>
      </p:sp>
      <p:sp>
        <p:nvSpPr>
          <p:cNvPr id="4" name="Footer Placeholder 3"/>
          <p:cNvSpPr>
            <a:spLocks noGrp="1"/>
          </p:cNvSpPr>
          <p:nvPr>
            <p:ph type="ftr" sz="quarter" idx="10"/>
          </p:nvPr>
        </p:nvSpPr>
        <p:spPr/>
        <p:txBody>
          <a:bodyPr/>
          <a:lstStyle/>
          <a:p>
            <a:pPr>
              <a:defRPr/>
            </a:pPr>
            <a:r>
              <a:rPr lang="en-US" dirty="0"/>
              <a:t>14 - Wood Design</a:t>
            </a:r>
          </a:p>
        </p:txBody>
      </p:sp>
      <p:sp>
        <p:nvSpPr>
          <p:cNvPr id="6" name="Header Placeholder 5"/>
          <p:cNvSpPr>
            <a:spLocks noGrp="1"/>
          </p:cNvSpPr>
          <p:nvPr>
            <p:ph type="hdr" sz="quarter" idx="12"/>
          </p:nvPr>
        </p:nvSpPr>
        <p:spPr/>
        <p:txBody>
          <a:bodyPr/>
          <a:lstStyle/>
          <a:p>
            <a:r>
              <a:rPr lang="en-US" dirty="0"/>
              <a:t>Instructional Material Complementing FEMA P-1051, Design Examples</a:t>
            </a:r>
          </a:p>
        </p:txBody>
      </p:sp>
    </p:spTree>
    <p:extLst>
      <p:ext uri="{BB962C8B-B14F-4D97-AF65-F5344CB8AC3E}">
        <p14:creationId xmlns:p14="http://schemas.microsoft.com/office/powerpoint/2010/main" val="1221093365"/>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two figures.  Figure (a) shows a plan view of a gable roof three-story multi-family residential example building. The building is 192’-0” long and 54’-0” wide.  The longer side of the building is divided into eight 24’-0” spans.  Shear walls parallel to the shorter side of the buildings are located at 0’-0”, 48’-0”, 96’-0”, 144’-0”, and 192’-0” along the longer side of the building spanning over the full 54’-0”-long side of the building.  The shorter side of the building is divided into three spans; two 24’-0” spans on sides and a 6’-0” span in between.  Shear walls parallel to the longer side of the buildings are located at 0’-0”, 24’-0”, 30’-0”, and 54’-0” along the shorter side of the building spanning over the full 192’-0”-long side of the building.  Figure (b) shows an elevation view of the building which represents a cut parallel to the shorter side of the building.  The building has three bays and three stories.  All stories are 9’-0” high and the roof ridge is also 9’-0” higher than the third story ceiling (36’-0” high from the base of the building).  The gable roof has no overhand on any side.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This slide shows the plan configuration and elevation view for three-story multi-family residential the example building.</a:t>
            </a:r>
            <a:endParaRPr lang="en-US" b="1" dirty="0"/>
          </a:p>
          <a:p>
            <a:r>
              <a:rPr lang="en-US" dirty="0"/>
              <a:t> </a:t>
            </a:r>
            <a:endParaRPr lang="en-US" b="1"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777854932"/>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Some of the information of interest for this standard-occupancy (Risk Category II) structure is:</a:t>
            </a:r>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1383838958"/>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We will first</a:t>
            </a:r>
            <a:r>
              <a:rPr lang="en-US" baseline="0" dirty="0"/>
              <a:t> calculate the seismic weight tributary to each of the three above grade levels, starting at the roof:</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4275502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building floor plan with four shear wall lines in the longitudinal direction marked using red lines, and three shear wall lines in the transverse direction marked using green lines.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In order to evaluate limitation 5, this plan locates</a:t>
            </a:r>
            <a:r>
              <a:rPr lang="en-US" baseline="0" dirty="0"/>
              <a:t> each of the primary shear wall lines. There are four lines of shear wall in the longitudinal direction, shown by the four red lines. These are symmetric to the building plan, with two lines on each side of the center of weight. There are three lines of shear wall in the transverse direction, with a slight offset in the two sections that make up each line. These are also close to symmetric on the building plan, and meet the requirement of limitation 5.</a:t>
            </a:r>
          </a:p>
          <a:p>
            <a:endParaRPr lang="en-US" baseline="0" dirty="0"/>
          </a:p>
        </p:txBody>
      </p:sp>
    </p:spTree>
    <p:extLst>
      <p:ext uri="{BB962C8B-B14F-4D97-AF65-F5344CB8AC3E}">
        <p14:creationId xmlns:p14="http://schemas.microsoft.com/office/powerpoint/2010/main" val="2122138162"/>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Seismic</a:t>
            </a:r>
            <a:r>
              <a:rPr lang="en-US" baseline="0" dirty="0"/>
              <a:t> weights acting at the second and third floors will essentially be the same:</a:t>
            </a:r>
          </a:p>
          <a:p>
            <a:r>
              <a:rPr lang="en-US" baseline="0" dirty="0"/>
              <a:t>And the total seismic weight for calculation of the base shear is summed to be 654 kips.</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1899953893"/>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As in the previous example,</a:t>
            </a:r>
            <a:r>
              <a:rPr lang="en-US" baseline="0" dirty="0"/>
              <a:t> the code approximate period and coefficient C</a:t>
            </a:r>
            <a:r>
              <a:rPr lang="en-US" baseline="-25000" dirty="0"/>
              <a:t>s</a:t>
            </a:r>
            <a:r>
              <a:rPr lang="en-US" baseline="0" dirty="0"/>
              <a:t> are calculated, giving a base shear of 101 kips.</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130801956"/>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While it is possible when</a:t>
            </a:r>
            <a:r>
              <a:rPr lang="en-US" baseline="0" dirty="0"/>
              <a:t> calculating diaphragm design forces to subtract the weight of walls parallel to the direction of load, this is seldom done in design practice for this type of building. This is partially because it often only makes a modest reduction in design forces, and because the resulting diaphragm shears are so low that minimum construction requirements govern. The subtraction of parallel wall weight is illustrated for this building, and can be seen to reduce the total seismic weight at the level between 10 and 35 percent. To match the FEMA P-1051 publication, reduced weights will be used for the balance of the example, resulting in different transverse and longitudinal forces at each level.</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506922185"/>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The vertical</a:t>
            </a:r>
            <a:r>
              <a:rPr lang="en-US" baseline="0" dirty="0"/>
              <a:t> distribution of base shear will be calculated in accordance with ASCE 7 Equation 12.8-11 and 12.8-12.</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342186267"/>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The resulting distribution of seismic force is:</a:t>
            </a:r>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1429667893"/>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With this information, the vertical distribution</a:t>
            </a:r>
            <a:r>
              <a:rPr lang="en-US" baseline="0" dirty="0"/>
              <a:t> of diaphragm design forces can be calculated as a function of weight tributary to the diaphragm w</a:t>
            </a:r>
            <a:r>
              <a:rPr lang="en-US" baseline="-25000" dirty="0"/>
              <a:t>px</a:t>
            </a:r>
            <a:r>
              <a:rPr lang="en-US" baseline="0" dirty="0"/>
              <a:t>.</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137206024"/>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table can then be supplemented with diaphragm design forces at the second and</a:t>
            </a:r>
            <a:r>
              <a:rPr lang="en-US" baseline="0" dirty="0"/>
              <a:t> third floor levels and roof:</a:t>
            </a:r>
            <a:endParaRPr lang="en-US" dirty="0"/>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3985215848"/>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Again, the minimum diaphragm design force levels must be checked.</a:t>
            </a:r>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76819707"/>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And the maximum levels</a:t>
            </a:r>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742834252"/>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force calculated from the vertical distribution controls at the roof level. For both the second and third floor levels, the minimum design forces control. These forces are multiplied by 0.7 to convert to ASD force level for design purposes.</a:t>
            </a:r>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32308959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Limitation</a:t>
            </a:r>
            <a:r>
              <a:rPr lang="en-US" baseline="0" dirty="0"/>
              <a:t> 5 can be marked as OK. For limitation 6 we go back to the building plan</a:t>
            </a:r>
            <a:endParaRPr lang="en-US" dirty="0"/>
          </a:p>
        </p:txBody>
      </p:sp>
    </p:spTree>
    <p:extLst>
      <p:ext uri="{BB962C8B-B14F-4D97-AF65-F5344CB8AC3E}">
        <p14:creationId xmlns:p14="http://schemas.microsoft.com/office/powerpoint/2010/main" val="89819442"/>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As in the earlier design example, the seismic force at the roof is divided by the span length</a:t>
            </a:r>
            <a:r>
              <a:rPr lang="en-US" baseline="0" dirty="0"/>
              <a:t> to calculated the uniform load, w. Using a simple-span beam assumption for the diaphragm spanning between designated shear wall (see plan), the diaphragm reactions are calculated, and they are then divided by the diaphragm depth parallel to the load to determine the unit shear. The unit shears in the roof diaphragm are seen to be very small. Unit shears for the floor diaphragms are calculated in the same way.</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1885458653"/>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As in the earlier</a:t>
            </a:r>
            <a:r>
              <a:rPr lang="en-US" baseline="0" dirty="0"/>
              <a:t> example, the unit shear demands are checked against unit shear capacities per the AWC SDPWS standard. With the very low unit shear demands, unblocked wood structural panel diaphragms provide more than adequate capacity.</a:t>
            </a:r>
            <a:endParaRPr lang="en-US" dirty="0"/>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4074601294"/>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703263"/>
            <a:ext cx="4679950" cy="3511550"/>
          </a:xfrm>
        </p:spPr>
      </p:sp>
      <p:sp>
        <p:nvSpPr>
          <p:cNvPr id="3" name="Notes Placeholder 2"/>
          <p:cNvSpPr>
            <a:spLocks noGrp="1"/>
          </p:cNvSpPr>
          <p:nvPr>
            <p:ph type="body" idx="1"/>
          </p:nvPr>
        </p:nvSpPr>
        <p:spPr/>
        <p:txBody>
          <a:bodyPr/>
          <a:lstStyle/>
          <a:p>
            <a:r>
              <a:rPr lang="en-US" dirty="0"/>
              <a:t>Diaphragm</a:t>
            </a:r>
            <a:r>
              <a:rPr lang="en-US" baseline="0" dirty="0"/>
              <a:t> design forces for this building will now be calculated using the alternate diaphragm provisions of ASCE 7 -16 Section 12.10.3. </a:t>
            </a:r>
            <a:r>
              <a:rPr lang="en-US" dirty="0"/>
              <a:t>Once</a:t>
            </a:r>
            <a:r>
              <a:rPr lang="en-US" baseline="0" dirty="0"/>
              <a:t> again, f</a:t>
            </a:r>
            <a:r>
              <a:rPr lang="en-US" dirty="0"/>
              <a:t>or the alternative diaphragm design provisions of ASCE</a:t>
            </a:r>
            <a:r>
              <a:rPr lang="en-US" baseline="0" dirty="0"/>
              <a:t> 7-16, the diaphragm force F</a:t>
            </a:r>
            <a:r>
              <a:rPr lang="en-US" baseline="-25000" dirty="0"/>
              <a:t>px</a:t>
            </a:r>
            <a:r>
              <a:rPr lang="en-US" baseline="0" dirty="0"/>
              <a:t> is calculated using the diaphragm design acceleration coefficient C</a:t>
            </a:r>
            <a:r>
              <a:rPr lang="en-US" baseline="-25000" dirty="0"/>
              <a:t>px</a:t>
            </a:r>
            <a:r>
              <a:rPr lang="en-US" baseline="0" dirty="0"/>
              <a:t>, the diaphragm design force reduction factor R</a:t>
            </a:r>
            <a:r>
              <a:rPr lang="en-US" baseline="-25000" dirty="0"/>
              <a:t>s</a:t>
            </a:r>
            <a:r>
              <a:rPr lang="en-US" baseline="0" dirty="0"/>
              <a:t>,   and the weight tributary to the diaphragm w</a:t>
            </a:r>
            <a:r>
              <a:rPr lang="en-US" baseline="-25000" dirty="0"/>
              <a:t>px</a:t>
            </a:r>
            <a:r>
              <a:rPr lang="en-US" baseline="0" dirty="0"/>
              <a:t>. </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968909114"/>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figure shows a graph identical to the one on the right-hand side of ASCE 7-16 FIGURE 12.10-2.  The graph is developed with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in the y-axis with ascending gradations from 0 to 1, and in the x-axis with gradations left to right of diaphragm design acceleration coefficient for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px</a:t>
            </a:r>
            <a:r>
              <a:rPr lang="en-US" sz="1100" kern="1200" dirty="0">
                <a:solidFill>
                  <a:schemeClr val="tx1"/>
                </a:solidFill>
                <a:effectLst/>
                <a:latin typeface="Arial" pitchFamily="34" charset="0"/>
                <a:ea typeface="+mn-ea"/>
                <a:cs typeface="+mn-cs"/>
              </a:rPr>
              <a:t> from 0 to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is the ratio of the height from the base to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to the vertical distance from the base to the highest level of the seismic force-resisting system of the structure.,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err="1">
                <a:solidFill>
                  <a:schemeClr val="tx1"/>
                </a:solidFill>
                <a:effectLst/>
                <a:latin typeface="Arial" pitchFamily="34" charset="0"/>
                <a:ea typeface="+mn-ea"/>
                <a:cs typeface="+mn-cs"/>
              </a:rPr>
              <a:t>.</a:t>
            </a:r>
            <a:r>
              <a:rPr lang="en-US" sz="1100" kern="1200" dirty="0">
                <a:solidFill>
                  <a:schemeClr val="tx1"/>
                </a:solidFill>
                <a:effectLst/>
                <a:latin typeface="Arial" pitchFamily="34" charset="0"/>
                <a:ea typeface="+mn-ea"/>
                <a:cs typeface="+mn-cs"/>
              </a:rPr>
              <a:t>  This graph is only applicable to building three stories or more in height.  The design acceleration coefficient curve begins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 and rises linearly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,0.8, then rises in a straight line from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,0.8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,1.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 and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are diaphragm design acceleration coefficient at the structure base, diaphragm design acceleration coefficient at 80 percent of the structural height above the base,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and diaphragm design acceleration coefficient at the structural height,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respectively.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This slide illustrates calculating the design acceleration coefficient </a:t>
            </a:r>
            <a:r>
              <a:rPr lang="en-US" i="1" dirty="0"/>
              <a:t>C</a:t>
            </a:r>
            <a:r>
              <a:rPr lang="en-US" i="1" baseline="-25000" dirty="0"/>
              <a:t>px</a:t>
            </a:r>
            <a:r>
              <a:rPr lang="en-US" dirty="0"/>
              <a:t> in buildings with number of stories,  </a:t>
            </a:r>
            <a:r>
              <a:rPr lang="en-US" i="1" dirty="0"/>
              <a:t>N,</a:t>
            </a:r>
            <a:r>
              <a:rPr lang="en-US" dirty="0"/>
              <a:t> ≥ 3. using Figure 12.10-2 from ASCE 7-16. T</a:t>
            </a:r>
            <a:r>
              <a:rPr lang="en-US" baseline="0" dirty="0"/>
              <a:t>he diaphragm design acceleration coefficient C</a:t>
            </a:r>
            <a:r>
              <a:rPr lang="en-US" baseline="-25000" dirty="0"/>
              <a:t>px</a:t>
            </a:r>
            <a:r>
              <a:rPr lang="en-US" dirty="0"/>
              <a:t> is an estimation of the acceleration that would occur in the diaphragm, if the diaphragm were to respond in a near-elastic fashion. The value of C</a:t>
            </a:r>
            <a:r>
              <a:rPr lang="en-US" baseline="-25000" dirty="0"/>
              <a:t>px</a:t>
            </a:r>
            <a:r>
              <a:rPr lang="en-US" dirty="0"/>
              <a:t> varies from C</a:t>
            </a:r>
            <a:r>
              <a:rPr lang="en-US" baseline="-25000" dirty="0"/>
              <a:t>p0</a:t>
            </a:r>
            <a:r>
              <a:rPr lang="en-US" dirty="0"/>
              <a:t> at ground level to C</a:t>
            </a:r>
            <a:r>
              <a:rPr lang="en-US" baseline="-25000" dirty="0"/>
              <a:t>pi</a:t>
            </a:r>
            <a:r>
              <a:rPr lang="en-US" dirty="0"/>
              <a:t> at 80% of the structure height, and then transitioning to C</a:t>
            </a:r>
            <a:r>
              <a:rPr lang="en-US" baseline="-25000" dirty="0"/>
              <a:t>pn</a:t>
            </a:r>
            <a:r>
              <a:rPr lang="en-US" dirty="0"/>
              <a:t> at the roof level. In order to calculate C</a:t>
            </a:r>
            <a:r>
              <a:rPr lang="en-US" baseline="-25000" dirty="0"/>
              <a:t>p0</a:t>
            </a:r>
            <a:r>
              <a:rPr lang="en-US" dirty="0"/>
              <a:t> , C</a:t>
            </a:r>
            <a:r>
              <a:rPr lang="en-US" baseline="-25000" dirty="0"/>
              <a:t>pi</a:t>
            </a:r>
            <a:r>
              <a:rPr lang="en-US" dirty="0"/>
              <a:t>. and C</a:t>
            </a:r>
            <a:r>
              <a:rPr lang="en-US" baseline="-25000" dirty="0"/>
              <a:t>pn</a:t>
            </a:r>
            <a:r>
              <a:rPr lang="en-US" dirty="0"/>
              <a:t>, the variables N and z</a:t>
            </a:r>
            <a:r>
              <a:rPr lang="en-US" baseline="-25000" dirty="0"/>
              <a:t>s</a:t>
            </a:r>
            <a:r>
              <a:rPr lang="en-US" dirty="0"/>
              <a:t> need to be defined. In this case the number of stories, N, is 3, and z</a:t>
            </a:r>
            <a:r>
              <a:rPr lang="en-US" baseline="-25000" dirty="0"/>
              <a:t>s</a:t>
            </a:r>
            <a:r>
              <a:rPr lang="en-US" dirty="0"/>
              <a:t>, a mode shape factor, is 1.0 for wood shear wall buildings. In addition, the diaphragm design force reduction factor, R</a:t>
            </a:r>
            <a:r>
              <a:rPr lang="en-US" baseline="-25000" dirty="0"/>
              <a:t>s</a:t>
            </a:r>
            <a:r>
              <a:rPr lang="en-US" dirty="0"/>
              <a:t>, can be defined as 3.0 from Table 12.10.3.5-1. This factor is a measure of the inelastic displacement capacity and ductility of the diaphragm, and serves to reduce the diaphragm design force from what would be required for near-elastic behavior. </a:t>
            </a:r>
            <a:endParaRPr lang="en-US" b="1" dirty="0"/>
          </a:p>
          <a:p>
            <a:r>
              <a:rPr lang="en-US" sz="1100" kern="1200" dirty="0">
                <a:solidFill>
                  <a:schemeClr val="tx1"/>
                </a:solidFill>
                <a:effectLst/>
                <a:latin typeface="Arial" pitchFamily="34" charset="0"/>
                <a:ea typeface="+mn-ea"/>
                <a:cs typeface="+mn-cs"/>
              </a:rPr>
              <a:t> </a:t>
            </a:r>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39723768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As</a:t>
            </a:r>
            <a:r>
              <a:rPr lang="en-US" baseline="0" dirty="0"/>
              <a:t> in the previous example, i</a:t>
            </a:r>
            <a:r>
              <a:rPr lang="en-US" dirty="0"/>
              <a:t>n order to calculate C</a:t>
            </a:r>
            <a:r>
              <a:rPr lang="en-US" baseline="-25000" dirty="0"/>
              <a:t>p0</a:t>
            </a:r>
            <a:r>
              <a:rPr lang="en-US" baseline="0" dirty="0"/>
              <a:t>, C</a:t>
            </a:r>
            <a:r>
              <a:rPr lang="en-US" baseline="-25000" dirty="0"/>
              <a:t>pi</a:t>
            </a:r>
            <a:r>
              <a:rPr lang="en-US" baseline="0" dirty="0"/>
              <a:t>, and C</a:t>
            </a:r>
            <a:r>
              <a:rPr lang="en-US" baseline="-25000" dirty="0"/>
              <a:t>pn</a:t>
            </a:r>
            <a:r>
              <a:rPr lang="en-US" baseline="0" dirty="0"/>
              <a:t>, it is necessary to calculate the first mode contribution factor </a:t>
            </a:r>
            <a:r>
              <a:rPr lang="en-US" baseline="0" dirty="0">
                <a:latin typeface="Symbol" panose="05050102010706020507" pitchFamily="18" charset="2"/>
              </a:rPr>
              <a:t>Gamma sub </a:t>
            </a:r>
            <a:r>
              <a:rPr lang="en-US" baseline="0" dirty="0"/>
              <a:t>m1, and the higher mode contribution factor Gamma sub m2. These are a function of N and z</a:t>
            </a:r>
            <a:r>
              <a:rPr lang="en-US" baseline="-25000" dirty="0"/>
              <a:t>s</a:t>
            </a:r>
            <a:r>
              <a:rPr lang="en-US" baseline="0" dirty="0"/>
              <a:t>, as determined on the previous slide. The first mode participation factor is calculated to be 1.33, and the higher mode 0.4. These values show the start of higher mode effects in this three-story building, where there was no higher mode contribution for the  single-story building. C</a:t>
            </a:r>
            <a:r>
              <a:rPr lang="en-US" baseline="-25000" dirty="0"/>
              <a:t>p0</a:t>
            </a:r>
            <a:r>
              <a:rPr lang="en-US" baseline="0" dirty="0"/>
              <a:t> can then be  calculated as 0.40. There are two equations for calculation of C</a:t>
            </a:r>
            <a:r>
              <a:rPr lang="en-US" baseline="-25000" dirty="0"/>
              <a:t>pi</a:t>
            </a:r>
            <a:r>
              <a:rPr lang="en-US" baseline="0" dirty="0"/>
              <a:t> , the larger value of the two is used. The first is 0.8 C</a:t>
            </a:r>
            <a:r>
              <a:rPr lang="en-US" baseline="-25000" dirty="0"/>
              <a:t>p0</a:t>
            </a:r>
            <a:r>
              <a:rPr lang="en-US" baseline="0" dirty="0"/>
              <a:t> = 0.32.</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276338383"/>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second equation for C</a:t>
            </a:r>
            <a:r>
              <a:rPr lang="en-US" baseline="-25000" dirty="0"/>
              <a:t>pi</a:t>
            </a:r>
            <a:r>
              <a:rPr lang="en-US" dirty="0"/>
              <a:t> gives a value of 0.55, and this larger value controls. Next, Cs2 is assigned</a:t>
            </a:r>
            <a:r>
              <a:rPr lang="en-US" baseline="0" dirty="0"/>
              <a:t> as the smallest value from the three equations provided, resulting in a value of 0.7. with these variables defined, C</a:t>
            </a:r>
            <a:r>
              <a:rPr lang="en-US" baseline="-25000" dirty="0"/>
              <a:t>pn</a:t>
            </a:r>
            <a:r>
              <a:rPr lang="en-US" baseline="0" dirty="0"/>
              <a:t> can be calculated. </a:t>
            </a:r>
            <a:endParaRPr lang="en-US" dirty="0"/>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3023595088"/>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Returning to our primary equation, C</a:t>
            </a:r>
            <a:r>
              <a:rPr lang="en-US" baseline="-25000" dirty="0"/>
              <a:t>pr</a:t>
            </a:r>
            <a:r>
              <a:rPr lang="en-US" dirty="0"/>
              <a:t> shows the estimated acceleration level at the roof with near-elastic diaphragm behavior, and R</a:t>
            </a:r>
            <a:r>
              <a:rPr lang="en-US" baseline="-25000" dirty="0"/>
              <a:t>s</a:t>
            </a:r>
            <a:r>
              <a:rPr lang="en-US" dirty="0"/>
              <a:t> of three accounts for reduction</a:t>
            </a:r>
            <a:r>
              <a:rPr lang="en-US" baseline="0" dirty="0"/>
              <a:t> of the design force based on the significant displacement capacity of the wood structural panel diaphragm. This results in a strength level seismic design force of 48.5 kips at the roof level. This is greater than the minimum force level and controls. </a:t>
            </a:r>
            <a:endParaRPr lang="en-US" dirty="0"/>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14671366"/>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Similarly, at the third floor level, C</a:t>
            </a:r>
            <a:r>
              <a:rPr lang="en-US" baseline="-25000" dirty="0"/>
              <a:t>p3</a:t>
            </a:r>
            <a:r>
              <a:rPr lang="en-US" dirty="0"/>
              <a:t> represents</a:t>
            </a:r>
            <a:r>
              <a:rPr lang="en-US" baseline="0" dirty="0"/>
              <a:t> the anticipated acceleration level at near-elastic behavior. With the second floor occurring at 18 feet above the base, C</a:t>
            </a:r>
            <a:r>
              <a:rPr lang="en-US" baseline="-25000" dirty="0"/>
              <a:t>p3</a:t>
            </a:r>
            <a:r>
              <a:rPr lang="en-US" baseline="0" dirty="0"/>
              <a:t> is calculated by interpolation between C</a:t>
            </a:r>
            <a:r>
              <a:rPr lang="en-US" baseline="-25000" dirty="0"/>
              <a:t>p0</a:t>
            </a:r>
            <a:r>
              <a:rPr lang="en-US" baseline="0" dirty="0"/>
              <a:t> and C</a:t>
            </a:r>
            <a:r>
              <a:rPr lang="en-US" baseline="-25000" dirty="0"/>
              <a:t>pi</a:t>
            </a:r>
            <a:r>
              <a:rPr lang="en-US" baseline="0" dirty="0"/>
              <a:t>. With C</a:t>
            </a:r>
            <a:r>
              <a:rPr lang="en-US" baseline="-25000" dirty="0"/>
              <a:t>p0</a:t>
            </a:r>
            <a:r>
              <a:rPr lang="en-US" baseline="0" dirty="0"/>
              <a:t> of 0.40 at the base and C</a:t>
            </a:r>
            <a:r>
              <a:rPr lang="en-US" baseline="-25000" dirty="0"/>
              <a:t>pi</a:t>
            </a:r>
            <a:r>
              <a:rPr lang="en-US" baseline="0" dirty="0"/>
              <a:t> of 0.55 at 0.8(31)=25 feet above the base, C</a:t>
            </a:r>
            <a:r>
              <a:rPr lang="en-US" baseline="-25000" dirty="0"/>
              <a:t>p3</a:t>
            </a:r>
            <a:r>
              <a:rPr lang="en-US" baseline="0" dirty="0"/>
              <a:t> is calculated to be 0.51. Again, this strength force needs to be checked against the minimum diaphragm design level, which in this case is found to control. </a:t>
            </a:r>
            <a:endParaRPr lang="en-US" dirty="0"/>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1547267669"/>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Similarly by interpolation, C</a:t>
            </a:r>
            <a:r>
              <a:rPr lang="en-US" baseline="-25000" dirty="0"/>
              <a:t>p2</a:t>
            </a:r>
            <a:r>
              <a:rPr lang="en-US" dirty="0"/>
              <a:t> is determined to be 0.46,</a:t>
            </a:r>
            <a:r>
              <a:rPr lang="en-US" baseline="0" dirty="0"/>
              <a:t> resulting in F</a:t>
            </a:r>
            <a:r>
              <a:rPr lang="en-US" baseline="-25000" dirty="0"/>
              <a:t>p2</a:t>
            </a:r>
            <a:r>
              <a:rPr lang="en-US" baseline="0" dirty="0"/>
              <a:t> of 29.3. The minimum diaphragm design force controls.</a:t>
            </a:r>
            <a:endParaRPr lang="en-US" dirty="0"/>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80834690"/>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longitudinal and transverse diaphragm seismic design forces are summarized in this table for convenience.</a:t>
            </a:r>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696086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Graphic shows the building floor plan,</a:t>
            </a:r>
            <a:r>
              <a:rPr lang="en-US" baseline="0" dirty="0"/>
              <a:t> with a circle locating the coincident center of weight and geometric center.</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Limitation 6 requires that the distance between the center of weight and the geometric</a:t>
            </a:r>
            <a:r>
              <a:rPr lang="en-US" baseline="0" dirty="0"/>
              <a:t> center be not more than 10% of the building length in that direction. This will be evaluated once in the longitudinal direction and once in the transverse direction. For this building plan the center of weigh is for practical purposes coincident with the building geometric center, so meets the criterion.</a:t>
            </a:r>
          </a:p>
          <a:p>
            <a:endParaRPr lang="en-US" baseline="0" dirty="0"/>
          </a:p>
        </p:txBody>
      </p:sp>
    </p:spTree>
    <p:extLst>
      <p:ext uri="{BB962C8B-B14F-4D97-AF65-F5344CB8AC3E}">
        <p14:creationId xmlns:p14="http://schemas.microsoft.com/office/powerpoint/2010/main" val="351462029"/>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Again the seismic force at the roof is divided by the span length</a:t>
            </a:r>
            <a:r>
              <a:rPr lang="en-US" baseline="0" dirty="0"/>
              <a:t> to calculated the uniform load, w. Using a simple-span beam assumption for the diaphragm spanning between designated shear wall (see plan), the diaphragm reactions are calculated, and they are then divided by the diaphragm depth parallel to the load to determine the unit shear. The unit shears in the roof diaphragm are again seen to be very small. Unit shears for the floor diaphragms are calculated in the same way.</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988222947"/>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unit</a:t>
            </a:r>
            <a:r>
              <a:rPr lang="en-US" baseline="0" dirty="0"/>
              <a:t> shear demands are again checked against capacities from the AWC SDPWS standard, and shown to be ok. This process is repeated for the floor diaphragms.</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1105163905"/>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100" kern="1200" dirty="0">
                <a:solidFill>
                  <a:schemeClr val="tx1"/>
                </a:solidFill>
                <a:effectLst/>
                <a:latin typeface="Arial" pitchFamily="34" charset="0"/>
                <a:ea typeface="+mn-ea"/>
                <a:cs typeface="+mn-cs"/>
              </a:rPr>
              <a:t>The figure shows a graph identical to the one on the right-hand side of PROVISIONS FIGURE 12.10-2.  The graph is developed with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in the y-axis with ascending gradations from 0 to 1, and in the x-axis with gradations left to right of diaphragm design acceleration coefficient for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px</a:t>
            </a:r>
            <a:r>
              <a:rPr lang="en-US" sz="1100" kern="1200" dirty="0">
                <a:solidFill>
                  <a:schemeClr val="tx1"/>
                </a:solidFill>
                <a:effectLst/>
                <a:latin typeface="Arial" pitchFamily="34" charset="0"/>
                <a:ea typeface="+mn-ea"/>
                <a:cs typeface="+mn-cs"/>
              </a:rPr>
              <a:t> from 0 to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is the ratio of the height from the base to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to the vertical distance from the base to the highest level of the seismic force-resisting system of the structure.,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err="1">
                <a:solidFill>
                  <a:schemeClr val="tx1"/>
                </a:solidFill>
                <a:effectLst/>
                <a:latin typeface="Arial" pitchFamily="34" charset="0"/>
                <a:ea typeface="+mn-ea"/>
                <a:cs typeface="+mn-cs"/>
              </a:rPr>
              <a:t>.</a:t>
            </a:r>
            <a:r>
              <a:rPr lang="en-US" sz="1100" kern="1200" dirty="0">
                <a:solidFill>
                  <a:schemeClr val="tx1"/>
                </a:solidFill>
                <a:effectLst/>
                <a:latin typeface="Arial" pitchFamily="34" charset="0"/>
                <a:ea typeface="+mn-ea"/>
                <a:cs typeface="+mn-cs"/>
              </a:rPr>
              <a:t>  This graph is only applicable to building three stories or more in height.  The design acceleration coefficient curve begins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 and rises straight up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,0.8, then rises linearly from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,0.8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,1.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 and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are diaphragm design acceleration coefficient at the structure base, diaphragm design acceleration coefficient at 80 percent of the structural height above the base,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and diaphragm design acceleration coefficient at the structural height,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respectively.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This slide illustrates calculation of the design acceleration coefficient </a:t>
            </a:r>
            <a:r>
              <a:rPr lang="en-US" i="1" dirty="0"/>
              <a:t>C</a:t>
            </a:r>
            <a:r>
              <a:rPr lang="en-US" i="1" baseline="-25000" dirty="0"/>
              <a:t>px</a:t>
            </a:r>
            <a:r>
              <a:rPr lang="en-US" dirty="0"/>
              <a:t> in buildings with </a:t>
            </a:r>
            <a:r>
              <a:rPr lang="en-US" i="1" dirty="0"/>
              <a:t>N</a:t>
            </a:r>
            <a:r>
              <a:rPr lang="en-US" dirty="0"/>
              <a:t> ≥ 3 in accordance with the 2018 NEHRP Provisions. The vertical distribution of forces specified in the NEHRP Provisions for structures of three stories or greater is different from the distribution</a:t>
            </a:r>
            <a:r>
              <a:rPr lang="en-US" baseline="0" dirty="0"/>
              <a:t> eventually adopted by ASCE 7. As seen in this figure the coefficient Cp0 is used from the structure base up to 80 percent of the structure height, and the coefficient Cpi is not used. </a:t>
            </a:r>
            <a:endParaRPr lang="en-US" b="1" dirty="0"/>
          </a:p>
          <a:p>
            <a:r>
              <a:rPr lang="en-US" sz="1100" kern="1200" dirty="0">
                <a:solidFill>
                  <a:schemeClr val="tx1"/>
                </a:solidFill>
                <a:effectLst/>
                <a:latin typeface="Arial" pitchFamily="34" charset="0"/>
                <a:ea typeface="+mn-ea"/>
                <a:cs typeface="+mn-cs"/>
              </a:rPr>
              <a:t> </a:t>
            </a:r>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51673843"/>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These calculations are repeated</a:t>
            </a:r>
            <a:r>
              <a:rPr lang="en-US" baseline="0" dirty="0"/>
              <a:t> for the NEHRP calculation, giving the same values as previously.</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688647570"/>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These calculations are also repeated</a:t>
            </a:r>
            <a:r>
              <a:rPr lang="en-US" baseline="0" dirty="0"/>
              <a:t> for the NEHRP calculation, also giving the same values as previously.</a:t>
            </a:r>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1256006554"/>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Using the NEHRP formulation, seismic design forces at the roof are exactly the same as ASCE 7</a:t>
            </a:r>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471499454"/>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At the third floor level, Cp3 has decreased from 0.51 to 0.40, however the diaphragm design force is not affected since it is controlled by the minimum design force.</a:t>
            </a:r>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2812273933"/>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Similarly at the second floor level,</a:t>
            </a:r>
            <a:r>
              <a:rPr lang="en-US" baseline="0" dirty="0"/>
              <a:t> Cp2 is reduced from 0.46 to 0.40, but the design force remains the same because the minimum design forces controls. </a:t>
            </a:r>
            <a:endParaRPr lang="en-US" dirty="0"/>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4178692949"/>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 summary, the controlling diaphragm design forces from</a:t>
            </a:r>
            <a:r>
              <a:rPr lang="en-US" baseline="0" dirty="0"/>
              <a:t> the NEHRP and ASCE 7 are the same at all levels. Note that this will be true for many buildings, but not in all circumstances. </a:t>
            </a:r>
            <a:endParaRPr lang="en-US" dirty="0"/>
          </a:p>
          <a:p>
            <a:endParaRPr lang="en-US" dirty="0"/>
          </a:p>
        </p:txBody>
      </p:sp>
      <p:sp>
        <p:nvSpPr>
          <p:cNvPr id="4" name="Footer Placeholder 3"/>
          <p:cNvSpPr>
            <a:spLocks noGrp="1"/>
          </p:cNvSpPr>
          <p:nvPr>
            <p:ph type="ftr" sz="quarter" idx="11"/>
          </p:nvPr>
        </p:nvSpPr>
        <p:spPr/>
        <p:txBody>
          <a:bodyPr/>
          <a:lstStyle/>
          <a:p>
            <a:pPr>
              <a:defRPr/>
            </a:pPr>
            <a:r>
              <a:rPr lang="en-US" dirty="0"/>
              <a:t>14 - Wood Design</a:t>
            </a:r>
          </a:p>
        </p:txBody>
      </p:sp>
    </p:spTree>
    <p:extLst>
      <p:ext uri="{BB962C8B-B14F-4D97-AF65-F5344CB8AC3E}">
        <p14:creationId xmlns:p14="http://schemas.microsoft.com/office/powerpoint/2010/main" val="4243363171"/>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079914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So limitation 6 can be marked OK. </a:t>
            </a:r>
          </a:p>
          <a:p>
            <a:r>
              <a:rPr lang="en-US" dirty="0"/>
              <a:t>The balance of the limitations are…</a:t>
            </a:r>
          </a:p>
        </p:txBody>
      </p:sp>
    </p:spTree>
    <p:extLst>
      <p:ext uri="{BB962C8B-B14F-4D97-AF65-F5344CB8AC3E}">
        <p14:creationId xmlns:p14="http://schemas.microsoft.com/office/powerpoint/2010/main" val="3071583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With the exception of the site class, which will be discussed shortly, all limitations for use of the simplified method have been</a:t>
            </a:r>
            <a:r>
              <a:rPr lang="en-US" baseline="0" dirty="0"/>
              <a:t> met</a:t>
            </a:r>
            <a:endParaRPr lang="en-US" dirty="0"/>
          </a:p>
        </p:txBody>
      </p:sp>
    </p:spTree>
    <p:extLst>
      <p:ext uri="{BB962C8B-B14F-4D97-AF65-F5344CB8AC3E}">
        <p14:creationId xmlns:p14="http://schemas.microsoft.com/office/powerpoint/2010/main" val="14143670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Variables needed for the seismic design now need to be determined. The following information is</a:t>
            </a:r>
            <a:r>
              <a:rPr lang="en-US" baseline="0" dirty="0"/>
              <a:t> provided…</a:t>
            </a:r>
          </a:p>
          <a:p>
            <a:r>
              <a:rPr lang="en-US" baseline="0" dirty="0"/>
              <a:t>The site class of D is the last of the 12 criteria for use of the simplified method, so we are ok to proceed.</a:t>
            </a:r>
          </a:p>
          <a:p>
            <a:r>
              <a:rPr lang="en-US" baseline="0" dirty="0"/>
              <a:t>From this information SDS can be calculated</a:t>
            </a:r>
            <a:endParaRPr lang="en-US" dirty="0"/>
          </a:p>
        </p:txBody>
      </p:sp>
    </p:spTree>
    <p:extLst>
      <p:ext uri="{BB962C8B-B14F-4D97-AF65-F5344CB8AC3E}">
        <p14:creationId xmlns:p14="http://schemas.microsoft.com/office/powerpoint/2010/main" val="2879073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Next the SDC</a:t>
            </a:r>
            <a:r>
              <a:rPr lang="en-US" baseline="0" dirty="0"/>
              <a:t> can be determined.</a:t>
            </a:r>
          </a:p>
          <a:p>
            <a:r>
              <a:rPr lang="en-US" baseline="0" dirty="0"/>
              <a:t>Because S1 is less than 0.75, only SDS needs to be considered in determining the base shear.</a:t>
            </a:r>
          </a:p>
          <a:p>
            <a:r>
              <a:rPr lang="en-US" baseline="0" dirty="0"/>
              <a:t>SDC is assigned as D per Table 11.6-1</a:t>
            </a:r>
          </a:p>
          <a:p>
            <a:endParaRPr lang="en-US" baseline="0" dirty="0"/>
          </a:p>
          <a:p>
            <a:r>
              <a:rPr lang="en-US" baseline="0" dirty="0"/>
              <a:t>In order to calculate the base shear, two additional variables are needed. </a:t>
            </a:r>
          </a:p>
          <a:p>
            <a:r>
              <a:rPr lang="en-US" dirty="0"/>
              <a:t>R is assigned as 6.5 from Table 12.14-1. Note that use of Table 12.2-1 is not permitted when using simplified method</a:t>
            </a:r>
          </a:p>
          <a:p>
            <a:r>
              <a:rPr lang="en-US" dirty="0"/>
              <a:t>F</a:t>
            </a:r>
            <a:r>
              <a:rPr lang="en-US" baseline="0" dirty="0"/>
              <a:t> is a factor specific to the simplified method. It increases with number of stories and makes up for not using the vertical distribution of seismic forces used in the Section 12.8 ELF procedure.</a:t>
            </a:r>
          </a:p>
          <a:p>
            <a:endParaRPr lang="en-US" baseline="0" dirty="0"/>
          </a:p>
          <a:p>
            <a:r>
              <a:rPr lang="en-US" baseline="0" dirty="0"/>
              <a:t>The base shear is then calculated. </a:t>
            </a:r>
            <a:endParaRPr lang="en-US" dirty="0"/>
          </a:p>
        </p:txBody>
      </p:sp>
    </p:spTree>
    <p:extLst>
      <p:ext uri="{BB962C8B-B14F-4D97-AF65-F5344CB8AC3E}">
        <p14:creationId xmlns:p14="http://schemas.microsoft.com/office/powerpoint/2010/main" val="2965586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Important to the seismic design is an accurate take-off of the building weight. Typical</a:t>
            </a:r>
            <a:r>
              <a:rPr lang="en-US" baseline="0" dirty="0"/>
              <a:t> steps include:</a:t>
            </a:r>
          </a:p>
          <a:p>
            <a:endParaRPr lang="en-US" baseline="0" dirty="0"/>
          </a:p>
          <a:p>
            <a:r>
              <a:rPr lang="en-US" baseline="0" dirty="0"/>
              <a:t>The designer is cautioned to evaluate the weight of interior an exterior walls, as the weight can be a significant contributor to overall building weight.</a:t>
            </a:r>
            <a:endParaRPr lang="en-US" dirty="0"/>
          </a:p>
        </p:txBody>
      </p:sp>
    </p:spTree>
    <p:extLst>
      <p:ext uri="{BB962C8B-B14F-4D97-AF65-F5344CB8AC3E}">
        <p14:creationId xmlns:p14="http://schemas.microsoft.com/office/powerpoint/2010/main" val="928325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lstStyle/>
          <a:p>
            <a:r>
              <a:rPr lang="en-US" dirty="0"/>
              <a:t>These examples are based on the 2015 Edition of the NEHRP Provisions as adopted into ASCE 7-16. Unless noted otherwise, section numbers cited in these slides refer to ASCE 7-16.</a:t>
            </a:r>
          </a:p>
        </p:txBody>
      </p:sp>
      <p:sp>
        <p:nvSpPr>
          <p:cNvPr id="6" name="Footer Placeholder 5"/>
          <p:cNvSpPr>
            <a:spLocks noGrp="1"/>
          </p:cNvSpPr>
          <p:nvPr>
            <p:ph type="ftr" sz="quarter" idx="10"/>
          </p:nvPr>
        </p:nvSpPr>
        <p:spPr/>
        <p:txBody>
          <a:bodyPr/>
          <a:lstStyle/>
          <a:p>
            <a:r>
              <a:rPr lang="en-US" dirty="0"/>
              <a:t>14 - Wood Design</a:t>
            </a:r>
          </a:p>
        </p:txBody>
      </p:sp>
      <p:sp>
        <p:nvSpPr>
          <p:cNvPr id="15" name="Slide Image Placeholder 14"/>
          <p:cNvSpPr>
            <a:spLocks noGrp="1" noRot="1" noChangeAspect="1"/>
          </p:cNvSpPr>
          <p:nvPr>
            <p:ph type="sldImg"/>
          </p:nvPr>
        </p:nvSpPr>
        <p:spPr/>
      </p:sp>
    </p:spTree>
    <p:extLst>
      <p:ext uri="{BB962C8B-B14F-4D97-AF65-F5344CB8AC3E}">
        <p14:creationId xmlns:p14="http://schemas.microsoft.com/office/powerpoint/2010/main" val="8931100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This table, taken from the example problem shows some of</a:t>
            </a:r>
            <a:r>
              <a:rPr lang="en-US" baseline="0" dirty="0"/>
              <a:t> the detail of a weight take-off, arriving at a weight tributary to each roof and floor and a total building weight.</a:t>
            </a:r>
            <a:endParaRPr lang="en-US" dirty="0"/>
          </a:p>
        </p:txBody>
      </p:sp>
    </p:spTree>
    <p:extLst>
      <p:ext uri="{BB962C8B-B14F-4D97-AF65-F5344CB8AC3E}">
        <p14:creationId xmlns:p14="http://schemas.microsoft.com/office/powerpoint/2010/main" val="823834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With the building weight known,</a:t>
            </a:r>
            <a:r>
              <a:rPr lang="en-US" baseline="0" dirty="0"/>
              <a:t> the base shear can be calculated.</a:t>
            </a:r>
            <a:endParaRPr lang="en-US" dirty="0"/>
          </a:p>
        </p:txBody>
      </p:sp>
    </p:spTree>
    <p:extLst>
      <p:ext uri="{BB962C8B-B14F-4D97-AF65-F5344CB8AC3E}">
        <p14:creationId xmlns:p14="http://schemas.microsoft.com/office/powerpoint/2010/main" val="5576796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 section of the three story apartment building with seismic forces applied at each story.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Unlike ASCE 7 Section 12.8 ELF procedures, there</a:t>
            </a:r>
            <a:r>
              <a:rPr lang="en-US" baseline="0" dirty="0"/>
              <a:t> is no vertical redistribution of the seismic forces. The seismic force at each level can be calculated as the weight tributary to that level times the base shear coefficient.</a:t>
            </a:r>
          </a:p>
          <a:p>
            <a:endParaRPr lang="en-US" baseline="0" dirty="0"/>
          </a:p>
        </p:txBody>
      </p:sp>
    </p:spTree>
    <p:extLst>
      <p:ext uri="{BB962C8B-B14F-4D97-AF65-F5344CB8AC3E}">
        <p14:creationId xmlns:p14="http://schemas.microsoft.com/office/powerpoint/2010/main" val="3798516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888980" rtl="0" eaLnBrk="0" fontAlgn="base" latinLnBrk="0" hangingPunct="0">
              <a:lnSpc>
                <a:spcPct val="100000"/>
              </a:lnSpc>
              <a:spcBef>
                <a:spcPct val="30000"/>
              </a:spcBef>
              <a:spcAft>
                <a:spcPct val="0"/>
              </a:spcAft>
              <a:buClrTx/>
              <a:buSzTx/>
              <a:buFontTx/>
              <a:buNone/>
              <a:tabLst/>
              <a:defRPr/>
            </a:pPr>
            <a:r>
              <a:rPr lang="en-US" baseline="0" dirty="0"/>
              <a:t>Graphic shows a section of the three story apartment building with seismic forces applied at each story.</a:t>
            </a:r>
          </a:p>
          <a:p>
            <a:pPr marL="0" marR="0" indent="0" algn="l" defTabSz="888980" rtl="0" eaLnBrk="0" fontAlgn="base" latinLnBrk="0" hangingPunct="0">
              <a:lnSpc>
                <a:spcPct val="100000"/>
              </a:lnSpc>
              <a:spcBef>
                <a:spcPct val="30000"/>
              </a:spcBef>
              <a:spcAft>
                <a:spcPct val="0"/>
              </a:spcAft>
              <a:buClrTx/>
              <a:buSzTx/>
              <a:buFontTx/>
              <a:buNone/>
              <a:tabLst/>
              <a:defRPr/>
            </a:pPr>
            <a:endParaRPr lang="en-US" dirty="0"/>
          </a:p>
          <a:p>
            <a:pPr defTabSz="888980">
              <a:defRPr/>
            </a:pPr>
            <a:r>
              <a:rPr lang="en-US" baseline="0" dirty="0"/>
              <a:t>The incremental seismic force and summed story force can be calculated as shown:</a:t>
            </a:r>
          </a:p>
          <a:p>
            <a:pPr defTabSz="888980">
              <a:defRPr/>
            </a:pPr>
            <a:endParaRPr lang="en-US" baseline="0" dirty="0"/>
          </a:p>
          <a:p>
            <a:endParaRPr lang="en-US" dirty="0"/>
          </a:p>
        </p:txBody>
      </p:sp>
    </p:spTree>
    <p:extLst>
      <p:ext uri="{BB962C8B-B14F-4D97-AF65-F5344CB8AC3E}">
        <p14:creationId xmlns:p14="http://schemas.microsoft.com/office/powerpoint/2010/main" val="4115133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An important early step in the seismic design is the categorization of the diaphragm as rigid, flexible or semi-rigid. This significantly affects distribution of seismic forces to vertical elements, diaphragm shears, and the level of complexity of the seismic analysis.</a:t>
            </a:r>
            <a:r>
              <a:rPr lang="en-US" baseline="0" dirty="0"/>
              <a:t> Where possible, most designers of wood buildings try to keep designation to be “flexible” as this allows for simpler analysis based on tributary area methods. The simplified method specifically permits wood structural panel diaphragms to be idealized as flexible. SDPWS, in the 2015 addition, includes additional limits for diaphragms with torsional irregularities or cantilevers greater than six feet. Because both of these can be avoided in the example problem, a flexible diaphragm assumption can be used. Note that sections of the diaphragm at the stairwells at each end will need to be provided with collectors so that the diaphragm does not have an eight foot cantilever.</a:t>
            </a:r>
          </a:p>
        </p:txBody>
      </p:sp>
    </p:spTree>
    <p:extLst>
      <p:ext uri="{BB962C8B-B14F-4D97-AF65-F5344CB8AC3E}">
        <p14:creationId xmlns:p14="http://schemas.microsoft.com/office/powerpoint/2010/main" val="35289833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Seismic</a:t>
            </a:r>
            <a:r>
              <a:rPr lang="en-US" baseline="0" dirty="0"/>
              <a:t> load effects are specified in Section 12.14.3, as shown here. Note that much of the design of the diaphragms and shear walls for shear effects will only need to consider QE. The load combinations become important for overturning effects when seismic and gravity loads interact.</a:t>
            </a:r>
            <a:endParaRPr lang="en-US" dirty="0"/>
          </a:p>
        </p:txBody>
      </p:sp>
    </p:spTree>
    <p:extLst>
      <p:ext uri="{BB962C8B-B14F-4D97-AF65-F5344CB8AC3E}">
        <p14:creationId xmlns:p14="http://schemas.microsoft.com/office/powerpoint/2010/main" val="24907797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the roof plan with a diaphragm span of 88 feet at the right hand side of the plan. A uniform seismic load of 0.202 </a:t>
            </a:r>
            <a:r>
              <a:rPr lang="en-US" baseline="0" dirty="0" err="1"/>
              <a:t>klf</a:t>
            </a:r>
            <a:r>
              <a:rPr lang="en-US" baseline="0" dirty="0"/>
              <a:t> is shown to be applied, and reactions at each end of the 88 foot span.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As</a:t>
            </a:r>
            <a:r>
              <a:rPr lang="en-US" baseline="0" dirty="0"/>
              <a:t> a first step in the seismic design, we will look at the seismic loading on one span of the roof diaphragm, using tributary area or simple-span beam analogies.</a:t>
            </a:r>
          </a:p>
          <a:p>
            <a:r>
              <a:rPr lang="en-US" baseline="0" dirty="0"/>
              <a:t>Because of the simple building geometry, the weight is considered to be uniformly distributed along the length of the building. A uniform seismic load in the transverse direction can be calculated as the seismic force to the roof divided by the building length. </a:t>
            </a:r>
          </a:p>
          <a:p>
            <a:endParaRPr lang="en-US" baseline="0" dirty="0"/>
          </a:p>
        </p:txBody>
      </p:sp>
    </p:spTree>
    <p:extLst>
      <p:ext uri="{BB962C8B-B14F-4D97-AF65-F5344CB8AC3E}">
        <p14:creationId xmlns:p14="http://schemas.microsoft.com/office/powerpoint/2010/main" val="712779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From this the reaction in kips and unit shear in klf for the roof diaphragm can be calculated.</a:t>
            </a:r>
          </a:p>
          <a:p>
            <a:endParaRPr lang="en-US" dirty="0"/>
          </a:p>
        </p:txBody>
      </p:sp>
    </p:spTree>
    <p:extLst>
      <p:ext uri="{BB962C8B-B14F-4D97-AF65-F5344CB8AC3E}">
        <p14:creationId xmlns:p14="http://schemas.microsoft.com/office/powerpoint/2010/main" val="18103303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calculated LRFD/strength</a:t>
            </a:r>
            <a:r>
              <a:rPr lang="en-US" baseline="0" dirty="0"/>
              <a:t> level shear of 0.160 klf can then be compared to an allowable LRFD unit shear determined in accordance with SDPWS Section 4.2.</a:t>
            </a:r>
          </a:p>
          <a:p>
            <a:r>
              <a:rPr lang="en-US" baseline="0" dirty="0"/>
              <a:t>Because of the very low calculated unit shear demand, an unblocked diaphragm is chosen. While providing lower capacity, the labor required to building this diaphragm type is notable less, so it is preferred by builders.</a:t>
            </a:r>
          </a:p>
          <a:p>
            <a:r>
              <a:rPr lang="en-US" dirty="0"/>
              <a:t>Steps in determining the unit shear capacity are…</a:t>
            </a:r>
          </a:p>
        </p:txBody>
      </p:sp>
    </p:spTree>
    <p:extLst>
      <p:ext uri="{BB962C8B-B14F-4D97-AF65-F5344CB8AC3E}">
        <p14:creationId xmlns:p14="http://schemas.microsoft.com/office/powerpoint/2010/main" val="39367400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building plan with layout of 4 ft. by 8 ft. wood structural panel sheathing laid out with the long dimension in the longitudinal building direction, and stagger between rows of panels.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This slide shows</a:t>
            </a:r>
            <a:r>
              <a:rPr lang="en-US" baseline="0" dirty="0"/>
              <a:t> the roof plan with the load case 1 sheathing layout projected on top and the chosen sheathing and nailing called out. Note that in addition to typical nailing, it is important to have edge nailing at all diaphragm boundaries, interior collectors, and to interior shear walls.</a:t>
            </a:r>
          </a:p>
          <a:p>
            <a:endParaRPr lang="en-US" baseline="0" dirty="0"/>
          </a:p>
        </p:txBody>
      </p:sp>
    </p:spTree>
    <p:extLst>
      <p:ext uri="{BB962C8B-B14F-4D97-AF65-F5344CB8AC3E}">
        <p14:creationId xmlns:p14="http://schemas.microsoft.com/office/powerpoint/2010/main" val="493916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lstStyle/>
          <a:p>
            <a:r>
              <a:rPr lang="en-US" dirty="0"/>
              <a:t>The figures are the covers of the 2015 Editions of the American Wood Council (AWC) National Design Specification (NDS) and Special Design Provisions for Wind and Seismic (SDPWS).</a:t>
            </a:r>
          </a:p>
          <a:p>
            <a:endParaRPr lang="en-US" dirty="0"/>
          </a:p>
          <a:p>
            <a:r>
              <a:rPr lang="en-US" dirty="0"/>
              <a:t>In addition to ASCE 7-16 the two primary standards used in these examples problems are the 2015 Editions of the American Wood Council (AWC) National Design Specification (NDS) and Special Design Provisions for Wind and Seismic (SDPWS). Both standards are adopted by ASCE 7-16 and the International Building Code. Other standards noted in the example problems are cited at the beginning of Chapter 14.</a:t>
            </a:r>
          </a:p>
        </p:txBody>
      </p:sp>
      <p:sp>
        <p:nvSpPr>
          <p:cNvPr id="6" name="Footer Placeholder 5"/>
          <p:cNvSpPr>
            <a:spLocks noGrp="1"/>
          </p:cNvSpPr>
          <p:nvPr>
            <p:ph type="ftr" sz="quarter" idx="10"/>
          </p:nvPr>
        </p:nvSpPr>
        <p:spPr/>
        <p:txBody>
          <a:bodyPr/>
          <a:lstStyle/>
          <a:p>
            <a:r>
              <a:rPr lang="en-US" dirty="0"/>
              <a:t>14 - Wood Design</a:t>
            </a:r>
          </a:p>
        </p:txBody>
      </p:sp>
      <p:sp>
        <p:nvSpPr>
          <p:cNvPr id="9" name="Slide Image Placeholder 8"/>
          <p:cNvSpPr>
            <a:spLocks noGrp="1" noRot="1" noChangeAspect="1"/>
          </p:cNvSpPr>
          <p:nvPr>
            <p:ph type="sldImg"/>
          </p:nvPr>
        </p:nvSpPr>
        <p:spPr/>
      </p:sp>
    </p:spTree>
    <p:extLst>
      <p:ext uri="{BB962C8B-B14F-4D97-AF65-F5344CB8AC3E}">
        <p14:creationId xmlns:p14="http://schemas.microsoft.com/office/powerpoint/2010/main" val="15346579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Next, the diaphragm chord forces can be calculated.</a:t>
            </a:r>
          </a:p>
        </p:txBody>
      </p:sp>
    </p:spTree>
    <p:extLst>
      <p:ext uri="{BB962C8B-B14F-4D97-AF65-F5344CB8AC3E}">
        <p14:creationId xmlns:p14="http://schemas.microsoft.com/office/powerpoint/2010/main" val="13931708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 double top plate. There is a break in the upper top plate. To each side of the top plate break, the calculated 14 nails are shown.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For the span shown, the double top plate can be used as the chord</a:t>
            </a:r>
            <a:r>
              <a:rPr lang="en-US" baseline="0" dirty="0"/>
              <a:t> member. This will require that fastening at splices in the top plates are designed to carry the chord force. In this case the number of 16 penny common nails is calculated using NDS Table 12N.</a:t>
            </a:r>
          </a:p>
          <a:p>
            <a:endParaRPr lang="en-US" baseline="0" dirty="0"/>
          </a:p>
        </p:txBody>
      </p:sp>
    </p:spTree>
    <p:extLst>
      <p:ext uri="{BB962C8B-B14F-4D97-AF65-F5344CB8AC3E}">
        <p14:creationId xmlns:p14="http://schemas.microsoft.com/office/powerpoint/2010/main" val="30981553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plan of the building with two diaphragm spans designated for loading in the transverse direction. A uniform transverse seismic load is applied, and three reactions are shown, corresponding to the three transverse wall lines. The reaction at the center shear wall line is noted as 50% of the story seismic force.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Next we will look at shear wall design, and start with one of the two segmented shear walls in</a:t>
            </a:r>
            <a:r>
              <a:rPr lang="en-US" baseline="0" dirty="0"/>
              <a:t> the transverse direction at the center of the building. Using seismic force distribution based on tributary area, 50 percent of the seismic shear is assigned to the center shear wall line.</a:t>
            </a:r>
          </a:p>
          <a:p>
            <a:endParaRPr lang="en-US" baseline="0" dirty="0"/>
          </a:p>
        </p:txBody>
      </p:sp>
    </p:spTree>
    <p:extLst>
      <p:ext uri="{BB962C8B-B14F-4D97-AF65-F5344CB8AC3E}">
        <p14:creationId xmlns:p14="http://schemas.microsoft.com/office/powerpoint/2010/main" val="34139249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 transverse section of the building, with seismic forces at each level applied.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From the seismic force at each story, the portion to the center</a:t>
            </a:r>
            <a:r>
              <a:rPr lang="en-US" baseline="0" dirty="0"/>
              <a:t> shear wall line is calculated. This is then divided by two as there are two shear walls, 25 foot long each, at the center of the building.</a:t>
            </a:r>
          </a:p>
          <a:p>
            <a:endParaRPr lang="en-US" baseline="0" dirty="0"/>
          </a:p>
        </p:txBody>
      </p:sp>
    </p:spTree>
    <p:extLst>
      <p:ext uri="{BB962C8B-B14F-4D97-AF65-F5344CB8AC3E}">
        <p14:creationId xmlns:p14="http://schemas.microsoft.com/office/powerpoint/2010/main" val="24269583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We will look at shear design of the first floor shear wall.</a:t>
            </a:r>
          </a:p>
          <a:p>
            <a:r>
              <a:rPr lang="en-US" dirty="0"/>
              <a:t>For design of the first floor shear wall, the forces from each of the levels are added.</a:t>
            </a:r>
          </a:p>
          <a:p>
            <a:r>
              <a:rPr lang="en-US" dirty="0"/>
              <a:t>The</a:t>
            </a:r>
            <a:r>
              <a:rPr lang="en-US" baseline="0" dirty="0"/>
              <a:t> unit shear can then be calculated by dividing by length.</a:t>
            </a:r>
            <a:endParaRPr lang="en-US" dirty="0"/>
          </a:p>
        </p:txBody>
      </p:sp>
    </p:spTree>
    <p:extLst>
      <p:ext uri="{BB962C8B-B14F-4D97-AF65-F5344CB8AC3E}">
        <p14:creationId xmlns:p14="http://schemas.microsoft.com/office/powerpoint/2010/main" val="42740048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Similar to the diaphragm, the unit shear capacity of the shear wall is determined in accordance with SDPWS Section 4.3.</a:t>
            </a:r>
          </a:p>
          <a:p>
            <a:r>
              <a:rPr lang="en-US" dirty="0"/>
              <a:t>Because the problem statement identified the stud species</a:t>
            </a:r>
            <a:r>
              <a:rPr lang="en-US" baseline="0" dirty="0"/>
              <a:t> as Hem-Fir, and tabulated nominal capacities are for DF-L or Southern Pine, an adjustment to capacity bust be made for species. In addition, the nominal capacity is multiples by a phi factor of 0.8. The adjusted capacity is determined to be greater than the demand, so OK.</a:t>
            </a:r>
          </a:p>
          <a:p>
            <a:r>
              <a:rPr lang="en-US" baseline="0" dirty="0"/>
              <a:t>There are additional details of construction that should be noted…</a:t>
            </a:r>
            <a:endParaRPr lang="en-US" dirty="0"/>
          </a:p>
        </p:txBody>
      </p:sp>
    </p:spTree>
    <p:extLst>
      <p:ext uri="{BB962C8B-B14F-4D97-AF65-F5344CB8AC3E}">
        <p14:creationId xmlns:p14="http://schemas.microsoft.com/office/powerpoint/2010/main" val="35398889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an elevation of the shear wall with seismic forces applied at each story and a vertical force acting.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Once shear design is complete, design for overturning and uplift is required. This involves the interaction</a:t>
            </a:r>
            <a:r>
              <a:rPr lang="en-US" baseline="0" dirty="0"/>
              <a:t> of seismic forces and gravity loads, and so the applicable load combinations must be used as seen here. Note that the upper combination is generally found to be critical for compression load path design, and the lower for uplift/tension load path design.</a:t>
            </a:r>
          </a:p>
          <a:p>
            <a:endParaRPr lang="en-US" baseline="0" dirty="0"/>
          </a:p>
        </p:txBody>
      </p:sp>
    </p:spTree>
    <p:extLst>
      <p:ext uri="{BB962C8B-B14F-4D97-AF65-F5344CB8AC3E}">
        <p14:creationId xmlns:p14="http://schemas.microsoft.com/office/powerpoint/2010/main" val="3615931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an elevation of the shear wall with seismic forces applied at each story and a vertical force acting.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We will look first at overturning design using the uplift and tension critical load combination. We</a:t>
            </a:r>
            <a:r>
              <a:rPr lang="en-US" baseline="0" dirty="0"/>
              <a:t> will first calculate the overturning moment using the applied seismic forces. Note that the overturning moment multiples the shear wall story force times the eight foot clear height of the story (eight feet) ignoring the additional foot that corresponds to the depth of the floor framing. This is based on standard design practice.</a:t>
            </a:r>
            <a:endParaRPr lang="en-US" dirty="0"/>
          </a:p>
          <a:p>
            <a:endParaRPr lang="en-US" dirty="0"/>
          </a:p>
          <a:p>
            <a:endParaRPr lang="en-US" dirty="0"/>
          </a:p>
        </p:txBody>
      </p:sp>
    </p:spTree>
    <p:extLst>
      <p:ext uri="{BB962C8B-B14F-4D97-AF65-F5344CB8AC3E}">
        <p14:creationId xmlns:p14="http://schemas.microsoft.com/office/powerpoint/2010/main" val="15918181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an elevation of the shear wall with seismic forces applied at each story and a vertical force acting. The dead load resisting is 0.72D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The dead load resisting overturning and the resisting moment</a:t>
            </a:r>
            <a:r>
              <a:rPr lang="en-US" baseline="0" dirty="0"/>
              <a:t> can then be calculated as shown.</a:t>
            </a:r>
            <a:endParaRPr lang="en-US" dirty="0"/>
          </a:p>
          <a:p>
            <a:endParaRPr lang="en-US" dirty="0"/>
          </a:p>
          <a:p>
            <a:endParaRPr lang="en-US" dirty="0"/>
          </a:p>
        </p:txBody>
      </p:sp>
    </p:spTree>
    <p:extLst>
      <p:ext uri="{BB962C8B-B14F-4D97-AF65-F5344CB8AC3E}">
        <p14:creationId xmlns:p14="http://schemas.microsoft.com/office/powerpoint/2010/main" val="15036125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an elevation of the shear wall with seismic forces applied at each story and a vertical force acting.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From the overturning and resisting moments,</a:t>
            </a:r>
            <a:r>
              <a:rPr lang="en-US" baseline="0" dirty="0"/>
              <a:t> the net uplift can be calculated. A tie-down is then selected from a manufacturer’s catalog, and the tabulated strength design capacity turned into an LRFD adjusted resistance. </a:t>
            </a:r>
            <a:endParaRPr lang="en-US" dirty="0"/>
          </a:p>
          <a:p>
            <a:endParaRPr lang="en-US" dirty="0"/>
          </a:p>
        </p:txBody>
      </p:sp>
    </p:spTree>
    <p:extLst>
      <p:ext uri="{BB962C8B-B14F-4D97-AF65-F5344CB8AC3E}">
        <p14:creationId xmlns:p14="http://schemas.microsoft.com/office/powerpoint/2010/main" val="2686346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lstStyle/>
          <a:p>
            <a:r>
              <a:rPr lang="en-US" dirty="0"/>
              <a:t>The two problems addressed by Chapter 14 and these slides are …</a:t>
            </a:r>
          </a:p>
          <a:p>
            <a:r>
              <a:rPr lang="en-US" dirty="0"/>
              <a:t>Both of the problems are solved using strength level forces and LRFD procedures. These problems address seismic design only.</a:t>
            </a:r>
          </a:p>
          <a:p>
            <a:endParaRPr lang="en-US" dirty="0"/>
          </a:p>
          <a:p>
            <a:r>
              <a:rPr lang="en-US" dirty="0"/>
              <a:t>In addition, two example problems</a:t>
            </a:r>
            <a:r>
              <a:rPr lang="en-US" baseline="0" dirty="0"/>
              <a:t> from Section 6.3 of Chapter 6 are included. These examples address design of wood diaphragms, and are most relevant in combination with Chapter 14 examples.</a:t>
            </a:r>
            <a:endParaRPr lang="en-US" dirty="0"/>
          </a:p>
        </p:txBody>
      </p:sp>
      <p:sp>
        <p:nvSpPr>
          <p:cNvPr id="4" name="Slide Image Placeholder 3"/>
          <p:cNvSpPr>
            <a:spLocks noGrp="1" noRot="1" noChangeAspect="1"/>
          </p:cNvSpPr>
          <p:nvPr>
            <p:ph type="sldImg"/>
          </p:nvPr>
        </p:nvSpPr>
        <p:spPr/>
      </p:sp>
      <p:sp>
        <p:nvSpPr>
          <p:cNvPr id="5" name="Footer Placeholder 4"/>
          <p:cNvSpPr>
            <a:spLocks noGrp="1"/>
          </p:cNvSpPr>
          <p:nvPr>
            <p:ph type="ftr" sz="quarter" idx="10"/>
          </p:nvPr>
        </p:nvSpPr>
        <p:spPr/>
        <p:txBody>
          <a:bodyPr/>
          <a:lstStyle/>
          <a:p>
            <a:pPr>
              <a:defRPr/>
            </a:pPr>
            <a:r>
              <a:rPr lang="en-US" dirty="0"/>
              <a:t>14 - Wood Design</a:t>
            </a:r>
          </a:p>
        </p:txBody>
      </p:sp>
    </p:spTree>
    <p:extLst>
      <p:ext uri="{BB962C8B-B14F-4D97-AF65-F5344CB8AC3E}">
        <p14:creationId xmlns:p14="http://schemas.microsoft.com/office/powerpoint/2010/main" val="23330001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endParaRPr lang="en-US" dirty="0"/>
          </a:p>
          <a:p>
            <a:r>
              <a:rPr lang="en-US" dirty="0"/>
              <a:t>In addition to</a:t>
            </a:r>
            <a:r>
              <a:rPr lang="en-US" baseline="0" dirty="0"/>
              <a:t> the tie-down devices, the following much also be checked at each end of each shear wall…</a:t>
            </a:r>
            <a:endParaRPr lang="en-US" dirty="0"/>
          </a:p>
          <a:p>
            <a:endParaRPr lang="en-US" dirty="0"/>
          </a:p>
        </p:txBody>
      </p:sp>
    </p:spTree>
    <p:extLst>
      <p:ext uri="{BB962C8B-B14F-4D97-AF65-F5344CB8AC3E}">
        <p14:creationId xmlns:p14="http://schemas.microsoft.com/office/powerpoint/2010/main" val="12118338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an elevation of the shear wall with seismic forces applied at each story and a vertical force acting.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Following completion of the design for uplift and tension, design for the compression end of the shear wall needs to occur. In this case the compression critical load</a:t>
            </a:r>
            <a:r>
              <a:rPr lang="en-US" baseline="0" dirty="0"/>
              <a:t> combination is used. The overturning moment is calculated as previously done.</a:t>
            </a:r>
            <a:endParaRPr lang="en-US" dirty="0"/>
          </a:p>
          <a:p>
            <a:endParaRPr lang="en-US" dirty="0"/>
          </a:p>
          <a:p>
            <a:endParaRPr lang="en-US" dirty="0"/>
          </a:p>
        </p:txBody>
      </p:sp>
    </p:spTree>
    <p:extLst>
      <p:ext uri="{BB962C8B-B14F-4D97-AF65-F5344CB8AC3E}">
        <p14:creationId xmlns:p14="http://schemas.microsoft.com/office/powerpoint/2010/main" val="1773196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defTabSz="888980">
              <a:defRPr/>
            </a:pPr>
            <a:r>
              <a:rPr lang="en-US" baseline="0" dirty="0"/>
              <a:t>Graphic shows an elevation of the shear wall with seismic forces applied at each story and a vertical force acting. In this case the vertical force is 1.38D + 0.5L + 0.2S.</a:t>
            </a:r>
          </a:p>
          <a:p>
            <a:pPr defTabSz="888980">
              <a:defRPr/>
            </a:pPr>
            <a:endParaRPr lang="en-US" dirty="0"/>
          </a:p>
          <a:p>
            <a:r>
              <a:rPr lang="en-US" dirty="0"/>
              <a:t>The resisting moment</a:t>
            </a:r>
            <a:r>
              <a:rPr lang="en-US" baseline="0" dirty="0"/>
              <a:t> is again calculated. In this case live and snow loads need to be considered in addition to dead and seismic loads. Using a free-body diaphragm, the compression resultant is calculated for the first story shear wall. Note that it I quite a bit higher than the 9,4 kips net tension.</a:t>
            </a:r>
            <a:endParaRPr lang="en-US" dirty="0"/>
          </a:p>
          <a:p>
            <a:endParaRPr lang="en-US" dirty="0"/>
          </a:p>
        </p:txBody>
      </p:sp>
    </p:spTree>
    <p:extLst>
      <p:ext uri="{BB962C8B-B14F-4D97-AF65-F5344CB8AC3E}">
        <p14:creationId xmlns:p14="http://schemas.microsoft.com/office/powerpoint/2010/main" val="29454617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Some of the compression</a:t>
            </a:r>
            <a:r>
              <a:rPr lang="en-US" baseline="0" dirty="0"/>
              <a:t> checks that need to be done include…</a:t>
            </a:r>
            <a:endParaRPr lang="en-US" dirty="0"/>
          </a:p>
        </p:txBody>
      </p:sp>
    </p:spTree>
    <p:extLst>
      <p:ext uri="{BB962C8B-B14F-4D97-AF65-F5344CB8AC3E}">
        <p14:creationId xmlns:p14="http://schemas.microsoft.com/office/powerpoint/2010/main" val="29169619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floor plan with a green rectangle and arrow indicating the wall line where the perforated shear wall is located.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We will</a:t>
            </a:r>
            <a:r>
              <a:rPr lang="en-US" baseline="0" dirty="0"/>
              <a:t> next take a look at design of a perforated shear wall. This shear wall is located on the building exterior on the longitudinal face of the building.</a:t>
            </a:r>
          </a:p>
          <a:p>
            <a:endParaRPr lang="en-US" baseline="0" dirty="0"/>
          </a:p>
        </p:txBody>
      </p:sp>
    </p:spTree>
    <p:extLst>
      <p:ext uri="{BB962C8B-B14F-4D97-AF65-F5344CB8AC3E}">
        <p14:creationId xmlns:p14="http://schemas.microsoft.com/office/powerpoint/2010/main" val="2878371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the exterior elevation of the building, with the center shear wall designated with arrow.</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Of the three perforated</a:t>
            </a:r>
            <a:r>
              <a:rPr lang="en-US" baseline="0" dirty="0"/>
              <a:t> shear walls along this elevation, we will look at the center wall with an overall length of 30 feet.</a:t>
            </a:r>
          </a:p>
          <a:p>
            <a:endParaRPr lang="en-US" baseline="0" dirty="0"/>
          </a:p>
        </p:txBody>
      </p:sp>
    </p:spTree>
    <p:extLst>
      <p:ext uri="{BB962C8B-B14F-4D97-AF65-F5344CB8AC3E}">
        <p14:creationId xmlns:p14="http://schemas.microsoft.com/office/powerpoint/2010/main" val="26172370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 wall elevation, with three full-height wall piers shaded and designated as piers 1, 2 and 3. One tie-down is shown at each end of the overall shear wall, and seismic load is shown to be applied from left to right.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In the wood chapter background</a:t>
            </a:r>
            <a:r>
              <a:rPr lang="en-US" baseline="0" dirty="0"/>
              <a:t> material, the three types of shear walls permitted by SDPWS were introduced, including the perforated shear wall. As a brief reminder, the design addresses the entire wall including both full-height sheathed segments and openings. Tie-downs are only provided at the extreme ends of the shear wall. As a result, Segment 1 is fully fixed for overturning and will have a high unit shear. Segments 2 and 3 are partially fixed for overturning in the load direction shown, and will develop smaller unit shears. The overturning fixity for segments 2 and 3 comes from a combination of the anchor bolts at the wall base and the sheathing above and below the window openings.</a:t>
            </a:r>
          </a:p>
          <a:p>
            <a:endParaRPr lang="en-US" baseline="0" dirty="0"/>
          </a:p>
        </p:txBody>
      </p:sp>
    </p:spTree>
    <p:extLst>
      <p:ext uri="{BB962C8B-B14F-4D97-AF65-F5344CB8AC3E}">
        <p14:creationId xmlns:p14="http://schemas.microsoft.com/office/powerpoint/2010/main" val="19086662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things that are different</a:t>
            </a:r>
            <a:r>
              <a:rPr lang="en-US" baseline="0" dirty="0"/>
              <a:t> with a perforated shear wall are:</a:t>
            </a:r>
            <a:endParaRPr lang="en-US" dirty="0"/>
          </a:p>
        </p:txBody>
      </p:sp>
    </p:spTree>
    <p:extLst>
      <p:ext uri="{BB962C8B-B14F-4D97-AF65-F5344CB8AC3E}">
        <p14:creationId xmlns:p14="http://schemas.microsoft.com/office/powerpoint/2010/main" val="250028262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Graphic shows a plan of the building with loading assigned</a:t>
            </a:r>
            <a:r>
              <a:rPr lang="en-US" baseline="0" dirty="0"/>
              <a:t> to the four shear wall lines in the longitudinal direction. The exterior wall lines are assigned 0.223 times the story shear. The interior wall lines are assigned 0.277 times the story shear. The exterior wall to be designed is designated.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The</a:t>
            </a:r>
            <a:r>
              <a:rPr lang="en-US" baseline="0" dirty="0"/>
              <a:t> shear to be assigned to the exterior wall line is calculated using tributary area as shown.</a:t>
            </a:r>
          </a:p>
          <a:p>
            <a:endParaRPr lang="en-US" dirty="0"/>
          </a:p>
        </p:txBody>
      </p:sp>
    </p:spTree>
    <p:extLst>
      <p:ext uri="{BB962C8B-B14F-4D97-AF65-F5344CB8AC3E}">
        <p14:creationId xmlns:p14="http://schemas.microsoft.com/office/powerpoint/2010/main" val="40971433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Graphic shows</a:t>
            </a:r>
            <a:r>
              <a:rPr lang="en-US" baseline="0" dirty="0"/>
              <a:t> same plan as before, and identifies the center of the three walls in the exterior wall elevation as the one to be designed. The seismic load to this wall is determined in an approximate fashion by using the 30 foot wall length as a proportion of the 75 foot total along this exterior wall line. The wall will be designed for 0.0892 times the story shear.</a:t>
            </a:r>
            <a:endParaRPr lang="en-US" dirty="0"/>
          </a:p>
        </p:txBody>
      </p:sp>
    </p:spTree>
    <p:extLst>
      <p:ext uri="{BB962C8B-B14F-4D97-AF65-F5344CB8AC3E}">
        <p14:creationId xmlns:p14="http://schemas.microsoft.com/office/powerpoint/2010/main" val="382848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Graphic shows a drawn elevation of the three-story apartment building used as the basis</a:t>
            </a:r>
            <a:r>
              <a:rPr lang="en-US" baseline="0" dirty="0"/>
              <a:t> for Example 14.1.</a:t>
            </a:r>
            <a:r>
              <a:rPr lang="en-US" dirty="0"/>
              <a:t> Graphic shows a drawn elevation of the three-story apartment building used as the basis</a:t>
            </a:r>
            <a:r>
              <a:rPr lang="en-US" baseline="0" dirty="0"/>
              <a:t> for Example 14.1.</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Let use now begin with Problem 14.1, illustrating the seismic design of a three-story wood light-frame apartment building. </a:t>
            </a:r>
          </a:p>
          <a:p>
            <a:endParaRPr lang="en-US" dirty="0"/>
          </a:p>
        </p:txBody>
      </p:sp>
      <p:sp>
        <p:nvSpPr>
          <p:cNvPr id="3" name="Footer Placeholder 2"/>
          <p:cNvSpPr>
            <a:spLocks noGrp="1"/>
          </p:cNvSpPr>
          <p:nvPr>
            <p:ph type="ftr" sz="quarter" idx="10"/>
          </p:nvPr>
        </p:nvSpPr>
        <p:spPr/>
        <p:txBody>
          <a:bodyPr/>
          <a:lstStyle/>
          <a:p>
            <a:r>
              <a:rPr lang="en-US" dirty="0"/>
              <a:t>14 - Wood Design</a:t>
            </a: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8786786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888980" rtl="0" eaLnBrk="0" fontAlgn="base" latinLnBrk="0" hangingPunct="0">
              <a:lnSpc>
                <a:spcPct val="100000"/>
              </a:lnSpc>
              <a:spcBef>
                <a:spcPct val="30000"/>
              </a:spcBef>
              <a:spcAft>
                <a:spcPct val="0"/>
              </a:spcAft>
              <a:buClrTx/>
              <a:buSzTx/>
              <a:buFontTx/>
              <a:buNone/>
              <a:tabLst/>
              <a:defRPr/>
            </a:pPr>
            <a:r>
              <a:rPr lang="en-US" baseline="0" dirty="0"/>
              <a:t>Graphic shows an elevation of the shear wall with seismic forces applied at each story and a vertical force acting.</a:t>
            </a:r>
          </a:p>
          <a:p>
            <a:pPr marL="0" marR="0" indent="0" algn="l" defTabSz="888980" rtl="0" eaLnBrk="0" fontAlgn="base" latinLnBrk="0" hangingPunct="0">
              <a:lnSpc>
                <a:spcPct val="100000"/>
              </a:lnSpc>
              <a:spcBef>
                <a:spcPct val="30000"/>
              </a:spcBef>
              <a:spcAft>
                <a:spcPct val="0"/>
              </a:spcAft>
              <a:buClrTx/>
              <a:buSzTx/>
              <a:buFontTx/>
              <a:buNone/>
              <a:tabLst/>
              <a:defRPr/>
            </a:pPr>
            <a:endParaRPr lang="en-US" dirty="0"/>
          </a:p>
          <a:p>
            <a:pPr defTabSz="888980">
              <a:defRPr/>
            </a:pPr>
            <a:r>
              <a:rPr lang="en-US" baseline="0" dirty="0"/>
              <a:t>Given this portion of the story shear, shear wall forces at the roof, 3</a:t>
            </a:r>
            <a:r>
              <a:rPr lang="en-US" baseline="30000" dirty="0"/>
              <a:t>rd</a:t>
            </a:r>
            <a:r>
              <a:rPr lang="en-US" baseline="0" dirty="0"/>
              <a:t> and 2</a:t>
            </a:r>
            <a:r>
              <a:rPr lang="en-US" baseline="30000" dirty="0"/>
              <a:t>nd</a:t>
            </a:r>
            <a:r>
              <a:rPr lang="en-US" baseline="0" dirty="0"/>
              <a:t> stories are calculated.</a:t>
            </a:r>
          </a:p>
          <a:p>
            <a:pPr defTabSz="888980">
              <a:defRPr/>
            </a:pPr>
            <a:endParaRPr lang="en-US" baseline="0" dirty="0"/>
          </a:p>
          <a:p>
            <a:endParaRPr lang="en-US" dirty="0"/>
          </a:p>
          <a:p>
            <a:endParaRPr lang="en-US" dirty="0"/>
          </a:p>
          <a:p>
            <a:endParaRPr lang="en-US" dirty="0"/>
          </a:p>
        </p:txBody>
      </p:sp>
    </p:spTree>
    <p:extLst>
      <p:ext uri="{BB962C8B-B14F-4D97-AF65-F5344CB8AC3E}">
        <p14:creationId xmlns:p14="http://schemas.microsoft.com/office/powerpoint/2010/main" val="262570065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There</a:t>
            </a:r>
            <a:r>
              <a:rPr lang="en-US" baseline="0" dirty="0"/>
              <a:t> are a series of scoping limits that must be met in order to use the perforated shear wall design method. These include…</a:t>
            </a:r>
            <a:endParaRPr lang="en-US" dirty="0"/>
          </a:p>
        </p:txBody>
      </p:sp>
    </p:spTree>
    <p:extLst>
      <p:ext uri="{BB962C8B-B14F-4D97-AF65-F5344CB8AC3E}">
        <p14:creationId xmlns:p14="http://schemas.microsoft.com/office/powerpoint/2010/main" val="10475632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balance of the limitations include. It should</a:t>
            </a:r>
            <a:r>
              <a:rPr lang="en-US" baseline="0" dirty="0"/>
              <a:t> be possible to meet all of these limitations within this shear wall design, so we will proceed with the design.</a:t>
            </a:r>
            <a:endParaRPr lang="en-US" dirty="0"/>
          </a:p>
        </p:txBody>
      </p:sp>
    </p:spTree>
    <p:extLst>
      <p:ext uri="{BB962C8B-B14F-4D97-AF65-F5344CB8AC3E}">
        <p14:creationId xmlns:p14="http://schemas.microsoft.com/office/powerpoint/2010/main" val="206608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Key to the use of perforated shear wall design is the capacity adjustment factor,</a:t>
            </a:r>
            <a:r>
              <a:rPr lang="en-US" baseline="0" dirty="0"/>
              <a:t> C</a:t>
            </a:r>
            <a:r>
              <a:rPr lang="en-US" baseline="-25000" dirty="0"/>
              <a:t>0</a:t>
            </a:r>
            <a:r>
              <a:rPr lang="en-US" baseline="0" dirty="0"/>
              <a:t>. This variable, found in SDPWS Table 4.3.3.5, provides an adjustment between the average unit shear in the full height wall segments, and the peak unit shear in the segments with full overturning restraint. It can be thought of as a measure of the efficiency of the perforated shear wall relative to segmented shear walls with tie-downs at each end of each full height wall segment. This factor is used to:</a:t>
            </a:r>
          </a:p>
          <a:p>
            <a:r>
              <a:rPr lang="en-US" baseline="0" dirty="0"/>
              <a:t>-Reduce the capacity of the overall wall</a:t>
            </a:r>
          </a:p>
          <a:p>
            <a:r>
              <a:rPr lang="en-US" baseline="0" dirty="0"/>
              <a:t>-Increase the tension overturning effect to account for the most highly loaded segment</a:t>
            </a:r>
          </a:p>
          <a:p>
            <a:r>
              <a:rPr lang="en-US" baseline="0" dirty="0"/>
              <a:t>-Increase the compression overturning effect similarly.</a:t>
            </a:r>
            <a:endParaRPr lang="en-US" dirty="0"/>
          </a:p>
        </p:txBody>
      </p:sp>
    </p:spTree>
    <p:extLst>
      <p:ext uri="{BB962C8B-B14F-4D97-AF65-F5344CB8AC3E}">
        <p14:creationId xmlns:p14="http://schemas.microsoft.com/office/powerpoint/2010/main" val="17402447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an elevation of the shear wall with seismic forces applied at each story and a vertical force acting.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The capacity adjustment factor for the shear wall being designed is determined as a function of the height of the maximum opening as a</a:t>
            </a:r>
            <a:r>
              <a:rPr lang="en-US" baseline="0" dirty="0"/>
              <a:t> portion of the wall clear height, and the percentage of the overall wall length that has full height sheathing. With the values of h/2 and 60%, C0 can be looked up in table 4.3.5 to be 0.83. </a:t>
            </a:r>
            <a:endParaRPr lang="en-US" dirty="0"/>
          </a:p>
          <a:p>
            <a:endParaRPr lang="en-US" dirty="0"/>
          </a:p>
          <a:p>
            <a:endParaRPr lang="en-US" dirty="0"/>
          </a:p>
        </p:txBody>
      </p:sp>
    </p:spTree>
    <p:extLst>
      <p:ext uri="{BB962C8B-B14F-4D97-AF65-F5344CB8AC3E}">
        <p14:creationId xmlns:p14="http://schemas.microsoft.com/office/powerpoint/2010/main" val="24702239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first</a:t>
            </a:r>
            <a:r>
              <a:rPr lang="en-US" baseline="0" dirty="0"/>
              <a:t> story shear wall demand is calculated from information on previous slides.</a:t>
            </a:r>
          </a:p>
          <a:p>
            <a:r>
              <a:rPr lang="en-US" baseline="0" dirty="0"/>
              <a:t>The unit shear capacity of selected sheathing and nailing is determined from SDPWS Section 4.3, as was done with the segmented shear wall.</a:t>
            </a:r>
            <a:endParaRPr lang="en-US" dirty="0"/>
          </a:p>
        </p:txBody>
      </p:sp>
    </p:spTree>
    <p:extLst>
      <p:ext uri="{BB962C8B-B14F-4D97-AF65-F5344CB8AC3E}">
        <p14:creationId xmlns:p14="http://schemas.microsoft.com/office/powerpoint/2010/main" val="111747067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adjusted</a:t>
            </a:r>
            <a:r>
              <a:rPr lang="en-US" baseline="0" dirty="0"/>
              <a:t> capacity of the perforated shear wall can then be compared to the demand. </a:t>
            </a:r>
            <a:endParaRPr lang="en-US" dirty="0"/>
          </a:p>
        </p:txBody>
      </p:sp>
    </p:spTree>
    <p:extLst>
      <p:ext uri="{BB962C8B-B14F-4D97-AF65-F5344CB8AC3E}">
        <p14:creationId xmlns:p14="http://schemas.microsoft.com/office/powerpoint/2010/main" val="42433471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Next we will look at overturning of the perforated shear wall it is important to note that overturning and resistance are conceptually different than in the segmented shear wall because:</a:t>
            </a:r>
          </a:p>
          <a:p>
            <a:endParaRPr lang="en-US" dirty="0"/>
          </a:p>
          <a:p>
            <a:r>
              <a:rPr lang="en-US" dirty="0"/>
              <a:t>The</a:t>
            </a:r>
            <a:r>
              <a:rPr lang="en-US" baseline="0" dirty="0"/>
              <a:t> gross uplift at each story is calculated per the perforated shear wall formula as shown. Note that the cumulative uplift forces are shown here.</a:t>
            </a:r>
            <a:endParaRPr lang="en-US" dirty="0"/>
          </a:p>
        </p:txBody>
      </p:sp>
    </p:spTree>
    <p:extLst>
      <p:ext uri="{BB962C8B-B14F-4D97-AF65-F5344CB8AC3E}">
        <p14:creationId xmlns:p14="http://schemas.microsoft.com/office/powerpoint/2010/main" val="208716210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an elevation of the perforated shear wall, with a very limited area of dead load resisting depicted in the immediate vicinity of the tie-down and uplift force. The gross uplift is labeled as 11.5 kips.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Because the wall is not globally overturning, the dead load that can be used to resist</a:t>
            </a:r>
            <a:r>
              <a:rPr lang="en-US" baseline="0" dirty="0"/>
              <a:t> the uplift is limited to a very local tributary area as shown.</a:t>
            </a:r>
          </a:p>
          <a:p>
            <a:endParaRPr lang="en-US" baseline="0" dirty="0"/>
          </a:p>
        </p:txBody>
      </p:sp>
    </p:spTree>
    <p:extLst>
      <p:ext uri="{BB962C8B-B14F-4D97-AF65-F5344CB8AC3E}">
        <p14:creationId xmlns:p14="http://schemas.microsoft.com/office/powerpoint/2010/main" val="102763465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Here the resisting dead load is calculated using the very limited tributary</a:t>
            </a:r>
            <a:r>
              <a:rPr lang="en-US" baseline="0" dirty="0"/>
              <a:t> area, resulting I there being limited reduction to the gross uplift calculated. Design and detailing of the uplift load path is the same as discussed for the segmented shear wall.</a:t>
            </a:r>
            <a:endParaRPr lang="en-US" dirty="0"/>
          </a:p>
        </p:txBody>
      </p:sp>
    </p:spTree>
    <p:extLst>
      <p:ext uri="{BB962C8B-B14F-4D97-AF65-F5344CB8AC3E}">
        <p14:creationId xmlns:p14="http://schemas.microsoft.com/office/powerpoint/2010/main" val="54262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lstStyle/>
          <a:p>
            <a:r>
              <a:rPr lang="en-US" dirty="0"/>
              <a:t>These slides will illustrate the following four parts of the seismic design…</a:t>
            </a:r>
          </a:p>
          <a:p>
            <a:r>
              <a:rPr lang="en-US" dirty="0"/>
              <a:t>See the example problems for additional items not addressed in these slides.</a:t>
            </a:r>
          </a:p>
        </p:txBody>
      </p:sp>
      <p:sp>
        <p:nvSpPr>
          <p:cNvPr id="3" name="Footer Placeholder 2"/>
          <p:cNvSpPr>
            <a:spLocks noGrp="1"/>
          </p:cNvSpPr>
          <p:nvPr>
            <p:ph type="ftr" sz="quarter" idx="10"/>
          </p:nvPr>
        </p:nvSpPr>
        <p:spPr/>
        <p:txBody>
          <a:bodyPr/>
          <a:lstStyle/>
          <a:p>
            <a:r>
              <a:rPr lang="en-US" dirty="0"/>
              <a:t>14 - Wood Design</a:t>
            </a: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380524068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an elevation of the perforated shear wall, with a very limited area of dead load resisting depicted in the immediate vicinity of the tie-down and uplift force. The gross uplift is labeled as 11.5 kips, and a compression reaction is shown at the compression end of the first perforated shear wall segment, close to the tension uplift.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The compression reaction must next be calculated, It</a:t>
            </a:r>
            <a:r>
              <a:rPr lang="en-US" baseline="0" dirty="0"/>
              <a:t> is important that a complete load path for gravity loads already exist prior to the design for seismic overturning loads. Because very little gravity load is used to reduce the uplift load path, very little will be added to the compression load path.</a:t>
            </a:r>
          </a:p>
          <a:p>
            <a:endParaRPr lang="en-US" baseline="0" dirty="0"/>
          </a:p>
          <a:p>
            <a:endParaRPr lang="en-US" baseline="0" dirty="0"/>
          </a:p>
          <a:p>
            <a:endParaRPr lang="en-US" dirty="0"/>
          </a:p>
        </p:txBody>
      </p:sp>
    </p:spTree>
    <p:extLst>
      <p:ext uri="{BB962C8B-B14F-4D97-AF65-F5344CB8AC3E}">
        <p14:creationId xmlns:p14="http://schemas.microsoft.com/office/powerpoint/2010/main" val="316914784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resisting gravity</a:t>
            </a:r>
            <a:r>
              <a:rPr lang="en-US" baseline="0" dirty="0"/>
              <a:t> loads are calculated, and the net compression load is determined. Note that posts or studs must be provided for this in addition to for the gravity loads tributary to that location.</a:t>
            </a:r>
            <a:endParaRPr lang="en-US" dirty="0"/>
          </a:p>
        </p:txBody>
      </p:sp>
    </p:spTree>
    <p:extLst>
      <p:ext uri="{BB962C8B-B14F-4D97-AF65-F5344CB8AC3E}">
        <p14:creationId xmlns:p14="http://schemas.microsoft.com/office/powerpoint/2010/main" val="190857736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a:t>
            </a:r>
            <a:r>
              <a:rPr lang="en-US" baseline="0" dirty="0"/>
              <a:t> diaphragm of overturning tension and compression loads is shown. Graphic shows an elevation of the perforated shear wall, with a very limited area of dead load resisting depicted in the immediate vicinity of the tie-down and uplift force. The gross uplift is labeled as 11.5 kips gross and 6.81 kips net. The compression reaction is identified as 11.5 kips.</a:t>
            </a:r>
            <a:endParaRPr lang="en-US" dirty="0"/>
          </a:p>
          <a:p>
            <a:endParaRPr lang="en-US" dirty="0"/>
          </a:p>
        </p:txBody>
      </p:sp>
    </p:spTree>
    <p:extLst>
      <p:ext uri="{BB962C8B-B14F-4D97-AF65-F5344CB8AC3E}">
        <p14:creationId xmlns:p14="http://schemas.microsoft.com/office/powerpoint/2010/main" val="136688248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balance of the checks needed for compression are:</a:t>
            </a:r>
          </a:p>
        </p:txBody>
      </p:sp>
    </p:spTree>
    <p:extLst>
      <p:ext uri="{BB962C8B-B14F-4D97-AF65-F5344CB8AC3E}">
        <p14:creationId xmlns:p14="http://schemas.microsoft.com/office/powerpoint/2010/main" val="106748742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In addition to the overturning design,</a:t>
            </a:r>
            <a:r>
              <a:rPr lang="en-US" baseline="0" dirty="0"/>
              <a:t> and unique to perforated shear walls, the base of the shear wall at each level must be designed for both unit shear transfer AND unit tension transfer. This makes sure that the base of the shear wall has the ability to provide distributed uplift resistance, similar to what might be provided by anchor bolts at the foundation. This is done as follows:</a:t>
            </a:r>
            <a:endParaRPr lang="en-US" dirty="0"/>
          </a:p>
        </p:txBody>
      </p:sp>
    </p:spTree>
    <p:extLst>
      <p:ext uri="{BB962C8B-B14F-4D97-AF65-F5344CB8AC3E}">
        <p14:creationId xmlns:p14="http://schemas.microsoft.com/office/powerpoint/2010/main" val="23320375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Graphic shows</a:t>
            </a:r>
            <a:r>
              <a:rPr lang="en-US" baseline="0" dirty="0"/>
              <a:t> each of the force transfer types that need to be designed for at the interface between the first story shear wall and the foundation. </a:t>
            </a:r>
          </a:p>
          <a:p>
            <a:r>
              <a:rPr lang="en-US" baseline="0" dirty="0"/>
              <a:t>-At each end, tie-downs provide uplift anchorage. These are shown by red arrows at each end of the overall shear walls</a:t>
            </a:r>
          </a:p>
          <a:p>
            <a:r>
              <a:rPr lang="en-US" baseline="0" dirty="0"/>
              <a:t>-At each end of each full-height sheathing segment a compression reaction occurs, These are shown by green arrows at each end of each full-height sheathed wall segment.</a:t>
            </a:r>
          </a:p>
          <a:p>
            <a:r>
              <a:rPr lang="en-US" baseline="0" dirty="0"/>
              <a:t>-At each full-height wall segment, the unit shear transfer and unit uplift transfer need to be provided. These are shown by pairs of horizontal and vertical blue arrows at each of the three full-height segments.</a:t>
            </a:r>
            <a:endParaRPr lang="en-US" dirty="0"/>
          </a:p>
        </p:txBody>
      </p:sp>
    </p:spTree>
    <p:extLst>
      <p:ext uri="{BB962C8B-B14F-4D97-AF65-F5344CB8AC3E}">
        <p14:creationId xmlns:p14="http://schemas.microsoft.com/office/powerpoint/2010/main" val="400737499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depicts framing at a floor level, with nailing required to transfer shear from the shear wall and diaphragm above to the shear wall below the floor.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Load path detailing is critical to performance of wood</a:t>
            </a:r>
            <a:r>
              <a:rPr lang="en-US" baseline="0" dirty="0"/>
              <a:t> light-frame construction. </a:t>
            </a:r>
          </a:p>
          <a:p>
            <a:endParaRPr lang="en-US" dirty="0"/>
          </a:p>
        </p:txBody>
      </p:sp>
    </p:spTree>
    <p:extLst>
      <p:ext uri="{BB962C8B-B14F-4D97-AF65-F5344CB8AC3E}">
        <p14:creationId xmlns:p14="http://schemas.microsoft.com/office/powerpoint/2010/main" val="28447467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depicts framing at a floor level, with nailing required to transfer shear from the shear wall and diaphragm above to the shear wall below the floor.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Load path detailing is critical to performance of wood</a:t>
            </a:r>
            <a:r>
              <a:rPr lang="en-US" baseline="0" dirty="0"/>
              <a:t> light-frame construction. </a:t>
            </a:r>
          </a:p>
          <a:p>
            <a:endParaRPr lang="en-US" baseline="0" dirty="0"/>
          </a:p>
        </p:txBody>
      </p:sp>
    </p:spTree>
    <p:extLst>
      <p:ext uri="{BB962C8B-B14F-4D97-AF65-F5344CB8AC3E}">
        <p14:creationId xmlns:p14="http://schemas.microsoft.com/office/powerpoint/2010/main" val="231073513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depicts framing at a floor level, with nailing required to transfer shear from the shear wall and diaphragm above to the foundation below.</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Load path detailing is critical to performance of wood</a:t>
            </a:r>
            <a:r>
              <a:rPr lang="en-US" baseline="0" dirty="0"/>
              <a:t> light-frame construction. </a:t>
            </a:r>
          </a:p>
          <a:p>
            <a:endParaRPr lang="en-US" baseline="0" dirty="0"/>
          </a:p>
          <a:p>
            <a:endParaRPr lang="en-US" dirty="0"/>
          </a:p>
        </p:txBody>
      </p:sp>
    </p:spTree>
    <p:extLst>
      <p:ext uri="{BB962C8B-B14F-4D97-AF65-F5344CB8AC3E}">
        <p14:creationId xmlns:p14="http://schemas.microsoft.com/office/powerpoint/2010/main" val="366047711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a:xfrm>
            <a:off x="1200150" y="827088"/>
            <a:ext cx="4679950" cy="3511550"/>
          </a:xfrm>
        </p:spPr>
      </p:sp>
      <p:sp>
        <p:nvSpPr>
          <p:cNvPr id="6" name="Notes Placeholder 5"/>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00763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lstStyle/>
          <a:p>
            <a:r>
              <a:rPr lang="en-US" dirty="0"/>
              <a:t>This slide shows a longitudinal section and longitudinal elevation of the apartment building, which is three stories over a crawl space. Note that the exterior walls have some sections that are sheathed walls and other sections that are noted to be “glazed walls,” using a curtain wall type of system rather than light-frame stud walls.</a:t>
            </a:r>
          </a:p>
        </p:txBody>
      </p:sp>
      <p:sp>
        <p:nvSpPr>
          <p:cNvPr id="3" name="Footer Placeholder 2"/>
          <p:cNvSpPr>
            <a:spLocks noGrp="1"/>
          </p:cNvSpPr>
          <p:nvPr>
            <p:ph type="ftr" sz="quarter" idx="10"/>
          </p:nvPr>
        </p:nvSpPr>
        <p:spPr/>
        <p:txBody>
          <a:bodyPr/>
          <a:lstStyle/>
          <a:p>
            <a:r>
              <a:rPr lang="en-US" dirty="0"/>
              <a:t>14 - Wood Design</a:t>
            </a: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311217744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an elevation of the building to be designed.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Next, the one-story</a:t>
            </a:r>
            <a:r>
              <a:rPr lang="en-US" baseline="0" dirty="0"/>
              <a:t> masonry shear wall building from Problem 14.2 will be presented. Note that the seismic design of this building was started in Problem 13.1, where the base shear was determined and the masonry walls designed.</a:t>
            </a:r>
          </a:p>
          <a:p>
            <a:endParaRPr lang="en-US" baseline="0" dirty="0"/>
          </a:p>
        </p:txBody>
      </p:sp>
    </p:spTree>
    <p:extLst>
      <p:ext uri="{BB962C8B-B14F-4D97-AF65-F5344CB8AC3E}">
        <p14:creationId xmlns:p14="http://schemas.microsoft.com/office/powerpoint/2010/main" val="283528133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items to be illustrated in this problem include…</a:t>
            </a:r>
          </a:p>
        </p:txBody>
      </p:sp>
    </p:spTree>
    <p:extLst>
      <p:ext uri="{BB962C8B-B14F-4D97-AF65-F5344CB8AC3E}">
        <p14:creationId xmlns:p14="http://schemas.microsoft.com/office/powerpoint/2010/main" val="40324461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This slide</a:t>
            </a:r>
            <a:r>
              <a:rPr lang="en-US" baseline="0" dirty="0"/>
              <a:t> shows a roof plan for the building to be designed. Graphic shows roof plan with overall dimension of 100 feet transverse and 200 feet longitudinal. Exterior masonry walls, glulam beam and plywood roof sheathing are noted.</a:t>
            </a:r>
            <a:endParaRPr lang="en-US" dirty="0"/>
          </a:p>
        </p:txBody>
      </p:sp>
    </p:spTree>
    <p:extLst>
      <p:ext uri="{BB962C8B-B14F-4D97-AF65-F5344CB8AC3E}">
        <p14:creationId xmlns:p14="http://schemas.microsoft.com/office/powerpoint/2010/main" val="164459491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Graphic</a:t>
            </a:r>
            <a:r>
              <a:rPr lang="en-US" baseline="0" dirty="0"/>
              <a:t> shows exterior elevation of the building on a wall perforated by five door openings.</a:t>
            </a:r>
            <a:endParaRPr lang="en-US" dirty="0"/>
          </a:p>
        </p:txBody>
      </p:sp>
    </p:spTree>
    <p:extLst>
      <p:ext uri="{BB962C8B-B14F-4D97-AF65-F5344CB8AC3E}">
        <p14:creationId xmlns:p14="http://schemas.microsoft.com/office/powerpoint/2010/main" val="161948010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Some characteristics of the building of</a:t>
            </a:r>
            <a:r>
              <a:rPr lang="en-US" baseline="0" dirty="0"/>
              <a:t> note are…</a:t>
            </a:r>
            <a:endParaRPr lang="en-US" dirty="0"/>
          </a:p>
        </p:txBody>
      </p:sp>
    </p:spTree>
    <p:extLst>
      <p:ext uri="{BB962C8B-B14F-4D97-AF65-F5344CB8AC3E}">
        <p14:creationId xmlns:p14="http://schemas.microsoft.com/office/powerpoint/2010/main" val="173899315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Some of the variables related to seismic forces are…</a:t>
            </a:r>
          </a:p>
        </p:txBody>
      </p:sp>
    </p:spTree>
    <p:extLst>
      <p:ext uri="{BB962C8B-B14F-4D97-AF65-F5344CB8AC3E}">
        <p14:creationId xmlns:p14="http://schemas.microsoft.com/office/powerpoint/2010/main" val="301601627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As done</a:t>
            </a:r>
            <a:r>
              <a:rPr lang="en-US" baseline="0" dirty="0"/>
              <a:t> in Problem 13.1, the base shear for this structure is calculate as…</a:t>
            </a:r>
            <a:endParaRPr lang="en-US" dirty="0"/>
          </a:p>
        </p:txBody>
      </p:sp>
    </p:spTree>
    <p:extLst>
      <p:ext uri="{BB962C8B-B14F-4D97-AF65-F5344CB8AC3E}">
        <p14:creationId xmlns:p14="http://schemas.microsoft.com/office/powerpoint/2010/main" val="92871957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next step is to perform a weight</a:t>
            </a:r>
            <a:r>
              <a:rPr lang="en-US" baseline="0" dirty="0"/>
              <a:t> take-off of the building. This includes…</a:t>
            </a:r>
            <a:endParaRPr lang="en-US" dirty="0"/>
          </a:p>
        </p:txBody>
      </p:sp>
    </p:spTree>
    <p:extLst>
      <p:ext uri="{BB962C8B-B14F-4D97-AF65-F5344CB8AC3E}">
        <p14:creationId xmlns:p14="http://schemas.microsoft.com/office/powerpoint/2010/main" val="156062683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weight takeoff is …</a:t>
            </a:r>
          </a:p>
          <a:p>
            <a:r>
              <a:rPr lang="en-US" dirty="0"/>
              <a:t>Arriving at a total mass of 1210 kips acting at the roof.</a:t>
            </a:r>
          </a:p>
          <a:p>
            <a:r>
              <a:rPr lang="en-US" dirty="0"/>
              <a:t>Note that because weight</a:t>
            </a:r>
            <a:r>
              <a:rPr lang="en-US" baseline="0" dirty="0"/>
              <a:t> from masonry walls parallel to and perpendicular to direction of load will be treated differently. The full weight of 1210 kips will not show up in the typical calculations.</a:t>
            </a:r>
            <a:endParaRPr lang="en-US" dirty="0"/>
          </a:p>
        </p:txBody>
      </p:sp>
    </p:spTree>
    <p:extLst>
      <p:ext uri="{BB962C8B-B14F-4D97-AF65-F5344CB8AC3E}">
        <p14:creationId xmlns:p14="http://schemas.microsoft.com/office/powerpoint/2010/main" val="337229038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Graphic shows roof plan with circle at center corresponding to mass</a:t>
            </a:r>
            <a:r>
              <a:rPr lang="en-US" baseline="0" dirty="0"/>
              <a:t> of roof, and circle on each of the four exterior walls corresponding the mass from those walls. This helps visualize which mass is acting on the wood diaphragm for load in each direction.</a:t>
            </a:r>
            <a:endParaRPr lang="en-US" dirty="0"/>
          </a:p>
        </p:txBody>
      </p:sp>
    </p:spTree>
    <p:extLst>
      <p:ext uri="{BB962C8B-B14F-4D97-AF65-F5344CB8AC3E}">
        <p14:creationId xmlns:p14="http://schemas.microsoft.com/office/powerpoint/2010/main" val="1792505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lstStyle/>
          <a:p>
            <a:r>
              <a:rPr lang="en-US" dirty="0"/>
              <a:t>This slide shows a typical floor plan for the building, with a central longitudinal corridor, and rooms symmetrically on either side of the corridor.</a:t>
            </a:r>
          </a:p>
        </p:txBody>
      </p:sp>
      <p:sp>
        <p:nvSpPr>
          <p:cNvPr id="3" name="Footer Placeholder 2"/>
          <p:cNvSpPr>
            <a:spLocks noGrp="1"/>
          </p:cNvSpPr>
          <p:nvPr>
            <p:ph type="ftr" sz="quarter" idx="10"/>
          </p:nvPr>
        </p:nvSpPr>
        <p:spPr/>
        <p:txBody>
          <a:bodyPr/>
          <a:lstStyle/>
          <a:p>
            <a:r>
              <a:rPr lang="en-US" dirty="0"/>
              <a:t>14 - Wood Design</a:t>
            </a: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327824161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As previously</a:t>
            </a:r>
            <a:r>
              <a:rPr lang="en-US" baseline="0" dirty="0"/>
              <a:t> discussed, the ASCE 7 and SDPWS rules for classification of diaphragms need to be checked. In this case, idealization of the diaphragm as flexible is permitted.</a:t>
            </a:r>
            <a:endParaRPr lang="en-US" dirty="0"/>
          </a:p>
        </p:txBody>
      </p:sp>
    </p:spTree>
    <p:extLst>
      <p:ext uri="{BB962C8B-B14F-4D97-AF65-F5344CB8AC3E}">
        <p14:creationId xmlns:p14="http://schemas.microsoft.com/office/powerpoint/2010/main" val="35709568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As in Problem 14.1, the applicable load combinations are…</a:t>
            </a:r>
          </a:p>
          <a:p>
            <a:r>
              <a:rPr lang="en-US" dirty="0"/>
              <a:t>As in Problem 14.1, much of the design need</a:t>
            </a:r>
            <a:r>
              <a:rPr lang="en-US" baseline="0" dirty="0"/>
              <a:t> only consider the horizontal effects of the seismic load</a:t>
            </a:r>
            <a:r>
              <a:rPr lang="en-US" dirty="0"/>
              <a:t> </a:t>
            </a:r>
          </a:p>
        </p:txBody>
      </p:sp>
    </p:spTree>
    <p:extLst>
      <p:ext uri="{BB962C8B-B14F-4D97-AF65-F5344CB8AC3E}">
        <p14:creationId xmlns:p14="http://schemas.microsoft.com/office/powerpoint/2010/main" val="168235987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Diaphragm design forces are calculated in accordance with ASCE 7 Section 1.210.1.1. for a single story building, the diaphragm</a:t>
            </a:r>
            <a:r>
              <a:rPr lang="en-US" baseline="0" dirty="0"/>
              <a:t> force coefficient is the same as the base shear, except that upper and lower bounds much also be checked.</a:t>
            </a:r>
            <a:endParaRPr lang="en-US" dirty="0"/>
          </a:p>
        </p:txBody>
      </p:sp>
    </p:spTree>
    <p:extLst>
      <p:ext uri="{BB962C8B-B14F-4D97-AF65-F5344CB8AC3E}">
        <p14:creationId xmlns:p14="http://schemas.microsoft.com/office/powerpoint/2010/main" val="297210532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seismic</a:t>
            </a:r>
            <a:r>
              <a:rPr lang="en-US" baseline="0" dirty="0"/>
              <a:t> force to the diaphragm can then be calculated. Note that this differs in the longitudinal and transverse direction, as the mass being used in each direction is different.</a:t>
            </a:r>
            <a:endParaRPr lang="en-US" dirty="0"/>
          </a:p>
        </p:txBody>
      </p:sp>
    </p:spTree>
    <p:extLst>
      <p:ext uri="{BB962C8B-B14F-4D97-AF65-F5344CB8AC3E}">
        <p14:creationId xmlns:p14="http://schemas.microsoft.com/office/powerpoint/2010/main" val="296370235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Graphic provides a plan of the roof with a</a:t>
            </a:r>
            <a:r>
              <a:rPr lang="en-US" baseline="0" dirty="0"/>
              <a:t> uniform load applied in the transverse direction, and reactions shown at each end of the 200 foot diaphragm span.</a:t>
            </a:r>
            <a:endParaRPr lang="en-US" dirty="0"/>
          </a:p>
        </p:txBody>
      </p:sp>
    </p:spTree>
    <p:extLst>
      <p:ext uri="{BB962C8B-B14F-4D97-AF65-F5344CB8AC3E}">
        <p14:creationId xmlns:p14="http://schemas.microsoft.com/office/powerpoint/2010/main" val="185035385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Graphic shows a plan of the roof with different areas</a:t>
            </a:r>
            <a:r>
              <a:rPr lang="en-US" baseline="0" dirty="0"/>
              <a:t> of the roof designated as Zone A and Zone B. Zone A is located towards the ends of the 200 foot diaphragm span, and Zone B towards the middle. This is typical practice for this type of long-span diaphragm. It is not uncommon to see four to five nailing zones designated.</a:t>
            </a:r>
            <a:endParaRPr lang="en-US" dirty="0"/>
          </a:p>
        </p:txBody>
      </p:sp>
    </p:spTree>
    <p:extLst>
      <p:ext uri="{BB962C8B-B14F-4D97-AF65-F5344CB8AC3E}">
        <p14:creationId xmlns:p14="http://schemas.microsoft.com/office/powerpoint/2010/main" val="288375460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Fro Zone</a:t>
            </a:r>
            <a:r>
              <a:rPr lang="en-US" baseline="0" dirty="0"/>
              <a:t> A, the peak unit shear at the diaphragm reaction is calculated, and compared to adjusted nominal shear, as was done in Problem 14.1.</a:t>
            </a:r>
            <a:endParaRPr lang="en-US" dirty="0"/>
          </a:p>
        </p:txBody>
      </p:sp>
    </p:spTree>
    <p:extLst>
      <p:ext uri="{BB962C8B-B14F-4D97-AF65-F5344CB8AC3E}">
        <p14:creationId xmlns:p14="http://schemas.microsoft.com/office/powerpoint/2010/main" val="264196506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This is repeated for Zone B near the center of the diaphragm.</a:t>
            </a:r>
          </a:p>
        </p:txBody>
      </p:sp>
    </p:spTree>
    <p:extLst>
      <p:ext uri="{BB962C8B-B14F-4D97-AF65-F5344CB8AC3E}">
        <p14:creationId xmlns:p14="http://schemas.microsoft.com/office/powerpoint/2010/main" val="173572991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Graphic shows the same roof plan with Zones A and B designated as previously. The sheathing and nailing designations for Zones A and B are</a:t>
            </a:r>
            <a:r>
              <a:rPr lang="en-US" baseline="0" dirty="0"/>
              <a:t> provided.</a:t>
            </a:r>
            <a:endParaRPr lang="en-US" dirty="0"/>
          </a:p>
        </p:txBody>
      </p:sp>
    </p:spTree>
    <p:extLst>
      <p:ext uri="{BB962C8B-B14F-4D97-AF65-F5344CB8AC3E}">
        <p14:creationId xmlns:p14="http://schemas.microsoft.com/office/powerpoint/2010/main" val="694036940"/>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Other portions of the diaphragm design, as discussed</a:t>
            </a:r>
            <a:r>
              <a:rPr lang="en-US" baseline="0" dirty="0"/>
              <a:t> in the published problem and Problem 14.1 need to be completed, including:</a:t>
            </a:r>
            <a:endParaRPr lang="en-US" dirty="0"/>
          </a:p>
        </p:txBody>
      </p:sp>
    </p:spTree>
    <p:extLst>
      <p:ext uri="{BB962C8B-B14F-4D97-AF65-F5344CB8AC3E}">
        <p14:creationId xmlns:p14="http://schemas.microsoft.com/office/powerpoint/2010/main" val="39439710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lstStyle/>
          <a:p>
            <a:r>
              <a:rPr lang="en-US" dirty="0"/>
              <a:t>Characteristics of the apartment building include: </a:t>
            </a:r>
          </a:p>
        </p:txBody>
      </p:sp>
      <p:sp>
        <p:nvSpPr>
          <p:cNvPr id="3" name="Footer Placeholder 2"/>
          <p:cNvSpPr>
            <a:spLocks noGrp="1"/>
          </p:cNvSpPr>
          <p:nvPr>
            <p:ph type="ftr" sz="quarter" idx="10"/>
          </p:nvPr>
        </p:nvSpPr>
        <p:spPr/>
        <p:txBody>
          <a:bodyPr/>
          <a:lstStyle/>
          <a:p>
            <a:r>
              <a:rPr lang="en-US" dirty="0"/>
              <a:t>14 - Wood Design</a:t>
            </a: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411152821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2016 edition of ASCE 7 adds a new alternative</a:t>
            </a:r>
            <a:r>
              <a:rPr lang="en-US" baseline="0" dirty="0"/>
              <a:t> calculation of diaphragm design forces. The new formulation specifically considerers the ductility and deformation capacity of each type of diaphragm system. The new methodology is explained in detail in Chapter 6 of the NEHRP Design Examples publication. The next few slides will briefly calculate diaphragm design forces using this method.</a:t>
            </a:r>
            <a:endParaRPr lang="en-US" dirty="0"/>
          </a:p>
        </p:txBody>
      </p:sp>
    </p:spTree>
    <p:extLst>
      <p:ext uri="{BB962C8B-B14F-4D97-AF65-F5344CB8AC3E}">
        <p14:creationId xmlns:p14="http://schemas.microsoft.com/office/powerpoint/2010/main" val="19253336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a:t>
            </a:r>
            <a:r>
              <a:rPr lang="en-US" baseline="0" dirty="0"/>
              <a:t> diaphragm force calculation using the alternative methods uses the formula Fpx…</a:t>
            </a:r>
          </a:p>
          <a:p>
            <a:r>
              <a:rPr lang="en-US" baseline="0" dirty="0"/>
              <a:t>A primary variable in this formulation is Cpn, that calculates the force coefficient for the diaphragm given near elastic behavior, combining the effects of first mode and higher modes.</a:t>
            </a:r>
            <a:endParaRPr lang="en-US" dirty="0"/>
          </a:p>
        </p:txBody>
      </p:sp>
    </p:spTree>
    <p:extLst>
      <p:ext uri="{BB962C8B-B14F-4D97-AF65-F5344CB8AC3E}">
        <p14:creationId xmlns:p14="http://schemas.microsoft.com/office/powerpoint/2010/main" val="215197630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For this one-story structure</a:t>
            </a:r>
            <a:r>
              <a:rPr lang="en-US" baseline="0" dirty="0"/>
              <a:t> with only one primary mode in each direction for the primary elements, Cpn simplifies to only the first mode term, and is calculate to be 0.715.</a:t>
            </a:r>
            <a:endParaRPr lang="en-US" dirty="0"/>
          </a:p>
        </p:txBody>
      </p:sp>
    </p:spTree>
    <p:extLst>
      <p:ext uri="{BB962C8B-B14F-4D97-AF65-F5344CB8AC3E}">
        <p14:creationId xmlns:p14="http://schemas.microsoft.com/office/powerpoint/2010/main" val="254347710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The diaphragm design force reduction factor is determined to be 3.0, applicable to wood structural panel diaphragms. This results</a:t>
            </a:r>
            <a:r>
              <a:rPr lang="en-US" baseline="0" dirty="0"/>
              <a:t> in a calculated diaphragm force coefficient of 0.238, which is slightly below the lower bound and the lower bound must be used. In this case with diaphragm design forces from his method and the basic method of Section 12.11.1 match, In other cases they will differ.</a:t>
            </a:r>
            <a:endParaRPr lang="en-US" dirty="0"/>
          </a:p>
        </p:txBody>
      </p:sp>
    </p:spTree>
    <p:extLst>
      <p:ext uri="{BB962C8B-B14F-4D97-AF65-F5344CB8AC3E}">
        <p14:creationId xmlns:p14="http://schemas.microsoft.com/office/powerpoint/2010/main" val="301136107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top of masonry shear wall anchored to a wood roof diaphragm.</a:t>
            </a:r>
            <a:endParaRPr lang="en-US" dirty="0"/>
          </a:p>
        </p:txBody>
      </p:sp>
    </p:spTree>
    <p:extLst>
      <p:ext uri="{BB962C8B-B14F-4D97-AF65-F5344CB8AC3E}">
        <p14:creationId xmlns:p14="http://schemas.microsoft.com/office/powerpoint/2010/main" val="63679318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top of masonry shear wall anchored to a wood roof diaphragm.</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As a final step, wall anchorage forces are calculated using the formulation added in</a:t>
            </a:r>
            <a:r>
              <a:rPr lang="en-US" baseline="0" dirty="0"/>
              <a:t> ASCE 7-10. The variable Ka is a function of the diaphragm span, increasing anchorage forces for longer spans.  Here the wall anchorage force for the longitudinal walls are calculated.</a:t>
            </a:r>
          </a:p>
          <a:p>
            <a:endParaRPr lang="en-US" baseline="0" dirty="0"/>
          </a:p>
        </p:txBody>
      </p:sp>
    </p:spTree>
    <p:extLst>
      <p:ext uri="{BB962C8B-B14F-4D97-AF65-F5344CB8AC3E}">
        <p14:creationId xmlns:p14="http://schemas.microsoft.com/office/powerpoint/2010/main" val="2999822632"/>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top of masonry shear wall anchored to a wood roof diaphragm.</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Here the same calculation is repeated for heavier</a:t>
            </a:r>
            <a:r>
              <a:rPr lang="en-US" baseline="0" dirty="0"/>
              <a:t> transverse walls. </a:t>
            </a:r>
            <a:endParaRPr lang="en-US" dirty="0"/>
          </a:p>
          <a:p>
            <a:endParaRPr lang="en-US" baseline="0" dirty="0"/>
          </a:p>
          <a:p>
            <a:endParaRPr lang="en-US" dirty="0"/>
          </a:p>
        </p:txBody>
      </p:sp>
    </p:spTree>
    <p:extLst>
      <p:ext uri="{BB962C8B-B14F-4D97-AF65-F5344CB8AC3E}">
        <p14:creationId xmlns:p14="http://schemas.microsoft.com/office/powerpoint/2010/main" val="1493630907"/>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In addition</a:t>
            </a:r>
            <a:r>
              <a:rPr lang="en-US" baseline="0" dirty="0"/>
              <a:t> to design for anchorage forces, there are a series of additional design and detailing requirements imposed on anchorage of concrete and masonry walls to diaphragms. These are discussed in the wood background slide set and the published problem.</a:t>
            </a:r>
            <a:endParaRPr lang="en-US" dirty="0"/>
          </a:p>
        </p:txBody>
      </p:sp>
    </p:spTree>
    <p:extLst>
      <p:ext uri="{BB962C8B-B14F-4D97-AF65-F5344CB8AC3E}">
        <p14:creationId xmlns:p14="http://schemas.microsoft.com/office/powerpoint/2010/main" val="2925725504"/>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r>
              <a:rPr lang="en-US" dirty="0"/>
              <a:t>Most important of these is</a:t>
            </a:r>
            <a:r>
              <a:rPr lang="en-US" baseline="0" dirty="0"/>
              <a:t> the requirements for continuous ties from wall anchors across the entire depth of the diaphragm. Subdiaphragms are commonly used to provide this continuous tie.</a:t>
            </a:r>
            <a:endParaRPr lang="en-US" dirty="0"/>
          </a:p>
        </p:txBody>
      </p:sp>
    </p:spTree>
    <p:extLst>
      <p:ext uri="{BB962C8B-B14F-4D97-AF65-F5344CB8AC3E}">
        <p14:creationId xmlns:p14="http://schemas.microsoft.com/office/powerpoint/2010/main" val="4250169584"/>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14 - Wood Design</a:t>
            </a:r>
          </a:p>
        </p:txBody>
      </p:sp>
      <p:sp>
        <p:nvSpPr>
          <p:cNvPr id="5" name="Slide Image Placeholder 4"/>
          <p:cNvSpPr>
            <a:spLocks noGrp="1" noRot="1" noChangeAspect="1"/>
          </p:cNvSpPr>
          <p:nvPr>
            <p:ph type="sldImg"/>
          </p:nvPr>
        </p:nvSpPr>
        <p:spPr/>
      </p:sp>
      <p:sp>
        <p:nvSpPr>
          <p:cNvPr id="6" name="Notes Placeholder 5"/>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Graphic shows plan of roof diaphragm with continuous ties in the longitudinal direction. Wall anchorage is shown with blue lines, sub diaphragms are shown with red boxes, and continuous ties on main beam lines are shown with green lines.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In this plan view of the diaphragm, wall anchors (blue) are extended across the depth</a:t>
            </a:r>
            <a:r>
              <a:rPr lang="en-US" baseline="0" dirty="0"/>
              <a:t> of the sub diaphragm (red). The sub diaphragms are design for wall anchorage level forces. The subdiaphragms transfer wall anchorage forces into the major beam lines (green) that act as continuous ties across the diaphragm. This approach satisfies the ASCE 7 requirements. The same type of system must be provided in the perpendicular direction for the longitudinal walls.</a:t>
            </a:r>
          </a:p>
          <a:p>
            <a:endParaRPr lang="en-US" baseline="0" dirty="0"/>
          </a:p>
          <a:p>
            <a:endParaRPr lang="en-US" dirty="0"/>
          </a:p>
        </p:txBody>
      </p:sp>
    </p:spTree>
    <p:extLst>
      <p:ext uri="{BB962C8B-B14F-4D97-AF65-F5344CB8AC3E}">
        <p14:creationId xmlns:p14="http://schemas.microsoft.com/office/powerpoint/2010/main" val="3216839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154" indent="0" algn="ctr">
              <a:buNone/>
              <a:defRPr/>
            </a:lvl2pPr>
            <a:lvl3pPr marL="914306" indent="0" algn="ctr">
              <a:buNone/>
              <a:defRPr/>
            </a:lvl3pPr>
            <a:lvl4pPr marL="1371460" indent="0" algn="ctr">
              <a:buNone/>
              <a:defRPr/>
            </a:lvl4pPr>
            <a:lvl5pPr marL="1828613" indent="0" algn="ctr">
              <a:buNone/>
              <a:defRPr/>
            </a:lvl5pPr>
            <a:lvl6pPr marL="2285766" indent="0" algn="ctr">
              <a:buNone/>
              <a:defRPr/>
            </a:lvl6pPr>
            <a:lvl7pPr marL="2742920" indent="0" algn="ctr">
              <a:buNone/>
              <a:defRPr/>
            </a:lvl7pPr>
            <a:lvl8pPr marL="3200072" indent="0" algn="ctr">
              <a:buNone/>
              <a:defRPr/>
            </a:lvl8pPr>
            <a:lvl9pPr marL="3657226" indent="0" algn="ctr">
              <a:buNone/>
              <a:defRPr/>
            </a:lvl9pPr>
          </a:lstStyle>
          <a:p>
            <a:r>
              <a:rPr lang="en-US"/>
              <a:t>Click to edit Master subtitle style</a:t>
            </a:r>
          </a:p>
        </p:txBody>
      </p:sp>
    </p:spTree>
    <p:extLst>
      <p:ext uri="{BB962C8B-B14F-4D97-AF65-F5344CB8AC3E}">
        <p14:creationId xmlns:p14="http://schemas.microsoft.com/office/powerpoint/2010/main" val="1837576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044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0815" y="269875"/>
            <a:ext cx="1944687" cy="5632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1989" y="269875"/>
            <a:ext cx="5686425" cy="5632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161200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371600"/>
            <a:ext cx="7543800" cy="5029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0" y="114300"/>
            <a:ext cx="9144000" cy="1085850"/>
          </a:xfrm>
          <a:prstGeom prst="roundRect">
            <a:avLst>
              <a:gd name="adj" fmla="val 0"/>
            </a:avLst>
          </a:prstGeom>
          <a:noFill/>
          <a:ln w="19050">
            <a:noFill/>
          </a:ln>
          <a:effectLst/>
        </p:spPr>
        <p:style>
          <a:lnRef idx="3">
            <a:schemeClr val="lt1"/>
          </a:lnRef>
          <a:fillRef idx="1">
            <a:schemeClr val="accent3"/>
          </a:fillRef>
          <a:effectRef idx="1">
            <a:schemeClr val="accent3"/>
          </a:effectRef>
          <a:fontRef idx="none"/>
        </p:style>
        <p:txBody>
          <a:bodyPr wrap="square" tIns="45716" bIns="45716" anchor="ctr" anchorCtr="0">
            <a:normAutofit/>
          </a:bodyPr>
          <a:lstStyle>
            <a:lvl1pPr>
              <a:defRPr b="1">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418713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Content Placeholder 2"/>
          <p:cNvSpPr>
            <a:spLocks noGrp="1"/>
          </p:cNvSpPr>
          <p:nvPr>
            <p:ph sz="quarter" idx="1"/>
          </p:nvPr>
        </p:nvSpPr>
        <p:spPr>
          <a:xfrm>
            <a:off x="685800" y="1981201"/>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85800" y="41148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9042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3924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lvl1pPr>
            <a:lvl2pPr marL="457154" indent="0">
              <a:buNone/>
              <a:defRPr sz="1800"/>
            </a:lvl2pPr>
            <a:lvl3pPr marL="914306" indent="0">
              <a:buNone/>
              <a:defRPr sz="1600"/>
            </a:lvl3pPr>
            <a:lvl4pPr marL="1371460" indent="0">
              <a:buNone/>
              <a:defRPr sz="1400"/>
            </a:lvl4pPr>
            <a:lvl5pPr marL="1828613" indent="0">
              <a:buNone/>
              <a:defRPr sz="1400"/>
            </a:lvl5pPr>
            <a:lvl6pPr marL="2285766" indent="0">
              <a:buNone/>
              <a:defRPr sz="1400"/>
            </a:lvl6pPr>
            <a:lvl7pPr marL="2742920" indent="0">
              <a:buNone/>
              <a:defRPr sz="1400"/>
            </a:lvl7pPr>
            <a:lvl8pPr marL="3200072" indent="0">
              <a:buNone/>
              <a:defRPr sz="1400"/>
            </a:lvl8pPr>
            <a:lvl9pPr marL="3657226" indent="0">
              <a:buNone/>
              <a:defRPr sz="1400"/>
            </a:lvl9pPr>
          </a:lstStyle>
          <a:p>
            <a:pPr lvl="0"/>
            <a:r>
              <a:rPr lang="en-US"/>
              <a:t>Click to edit Master text styles</a:t>
            </a:r>
          </a:p>
        </p:txBody>
      </p:sp>
    </p:spTree>
    <p:extLst>
      <p:ext uri="{BB962C8B-B14F-4D97-AF65-F5344CB8AC3E}">
        <p14:creationId xmlns:p14="http://schemas.microsoft.com/office/powerpoint/2010/main" val="4114752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619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43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00308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54" indent="0">
              <a:buNone/>
              <a:defRPr sz="2000" b="1"/>
            </a:lvl2pPr>
            <a:lvl3pPr marL="914306" indent="0">
              <a:buNone/>
              <a:defRPr sz="1800" b="1"/>
            </a:lvl3pPr>
            <a:lvl4pPr marL="1371460" indent="0">
              <a:buNone/>
              <a:defRPr sz="1600" b="1"/>
            </a:lvl4pPr>
            <a:lvl5pPr marL="1828613" indent="0">
              <a:buNone/>
              <a:defRPr sz="1600" b="1"/>
            </a:lvl5pPr>
            <a:lvl6pPr marL="2285766" indent="0">
              <a:buNone/>
              <a:defRPr sz="1600" b="1"/>
            </a:lvl6pPr>
            <a:lvl7pPr marL="2742920" indent="0">
              <a:buNone/>
              <a:defRPr sz="1600" b="1"/>
            </a:lvl7pPr>
            <a:lvl8pPr marL="3200072" indent="0">
              <a:buNone/>
              <a:defRPr sz="1600" b="1"/>
            </a:lvl8pPr>
            <a:lvl9pPr marL="365722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54" indent="0">
              <a:buNone/>
              <a:defRPr sz="2000" b="1"/>
            </a:lvl2pPr>
            <a:lvl3pPr marL="914306" indent="0">
              <a:buNone/>
              <a:defRPr sz="1800" b="1"/>
            </a:lvl3pPr>
            <a:lvl4pPr marL="1371460" indent="0">
              <a:buNone/>
              <a:defRPr sz="1600" b="1"/>
            </a:lvl4pPr>
            <a:lvl5pPr marL="1828613" indent="0">
              <a:buNone/>
              <a:defRPr sz="1600" b="1"/>
            </a:lvl5pPr>
            <a:lvl6pPr marL="2285766" indent="0">
              <a:buNone/>
              <a:defRPr sz="1600" b="1"/>
            </a:lvl6pPr>
            <a:lvl7pPr marL="2742920" indent="0">
              <a:buNone/>
              <a:defRPr sz="1600" b="1"/>
            </a:lvl7pPr>
            <a:lvl8pPr marL="3200072" indent="0">
              <a:buNone/>
              <a:defRPr sz="1600" b="1"/>
            </a:lvl8pPr>
            <a:lvl9pPr marL="365722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1284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46938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9073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7154" indent="0">
              <a:buNone/>
              <a:defRPr sz="1200"/>
            </a:lvl2pPr>
            <a:lvl3pPr marL="914306" indent="0">
              <a:buNone/>
              <a:defRPr sz="1000"/>
            </a:lvl3pPr>
            <a:lvl4pPr marL="1371460" indent="0">
              <a:buNone/>
              <a:defRPr sz="900"/>
            </a:lvl4pPr>
            <a:lvl5pPr marL="1828613" indent="0">
              <a:buNone/>
              <a:defRPr sz="900"/>
            </a:lvl5pPr>
            <a:lvl6pPr marL="2285766" indent="0">
              <a:buNone/>
              <a:defRPr sz="900"/>
            </a:lvl6pPr>
            <a:lvl7pPr marL="2742920" indent="0">
              <a:buNone/>
              <a:defRPr sz="900"/>
            </a:lvl7pPr>
            <a:lvl8pPr marL="3200072" indent="0">
              <a:buNone/>
              <a:defRPr sz="900"/>
            </a:lvl8pPr>
            <a:lvl9pPr marL="3657226" indent="0">
              <a:buNone/>
              <a:defRPr sz="900"/>
            </a:lvl9pPr>
          </a:lstStyle>
          <a:p>
            <a:pPr lvl="0"/>
            <a:r>
              <a:rPr lang="en-US"/>
              <a:t>Click to edit Master text styles</a:t>
            </a:r>
          </a:p>
        </p:txBody>
      </p:sp>
    </p:spTree>
    <p:extLst>
      <p:ext uri="{BB962C8B-B14F-4D97-AF65-F5344CB8AC3E}">
        <p14:creationId xmlns:p14="http://schemas.microsoft.com/office/powerpoint/2010/main" val="1361964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4" indent="0">
              <a:buNone/>
              <a:defRPr sz="2800"/>
            </a:lvl2pPr>
            <a:lvl3pPr marL="914306" indent="0">
              <a:buNone/>
              <a:defRPr sz="2400"/>
            </a:lvl3pPr>
            <a:lvl4pPr marL="1371460" indent="0">
              <a:buNone/>
              <a:defRPr sz="2000"/>
            </a:lvl4pPr>
            <a:lvl5pPr marL="1828613" indent="0">
              <a:buNone/>
              <a:defRPr sz="2000"/>
            </a:lvl5pPr>
            <a:lvl6pPr marL="2285766" indent="0">
              <a:buNone/>
              <a:defRPr sz="2000"/>
            </a:lvl6pPr>
            <a:lvl7pPr marL="2742920" indent="0">
              <a:buNone/>
              <a:defRPr sz="2000"/>
            </a:lvl7pPr>
            <a:lvl8pPr marL="3200072" indent="0">
              <a:buNone/>
              <a:defRPr sz="2000"/>
            </a:lvl8pPr>
            <a:lvl9pPr marL="3657226"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4" indent="0">
              <a:buNone/>
              <a:defRPr sz="1200"/>
            </a:lvl2pPr>
            <a:lvl3pPr marL="914306" indent="0">
              <a:buNone/>
              <a:defRPr sz="1000"/>
            </a:lvl3pPr>
            <a:lvl4pPr marL="1371460" indent="0">
              <a:buNone/>
              <a:defRPr sz="900"/>
            </a:lvl4pPr>
            <a:lvl5pPr marL="1828613" indent="0">
              <a:buNone/>
              <a:defRPr sz="900"/>
            </a:lvl5pPr>
            <a:lvl6pPr marL="2285766" indent="0">
              <a:buNone/>
              <a:defRPr sz="900"/>
            </a:lvl6pPr>
            <a:lvl7pPr marL="2742920" indent="0">
              <a:buNone/>
              <a:defRPr sz="900"/>
            </a:lvl7pPr>
            <a:lvl8pPr marL="3200072" indent="0">
              <a:buNone/>
              <a:defRPr sz="900"/>
            </a:lvl8pPr>
            <a:lvl9pPr marL="3657226" indent="0">
              <a:buNone/>
              <a:defRPr sz="900"/>
            </a:lvl9pPr>
          </a:lstStyle>
          <a:p>
            <a:pPr lvl="0"/>
            <a:r>
              <a:rPr lang="en-US"/>
              <a:t>Click to edit Master text styles</a:t>
            </a:r>
          </a:p>
        </p:txBody>
      </p:sp>
    </p:spTree>
    <p:extLst>
      <p:ext uri="{BB962C8B-B14F-4D97-AF65-F5344CB8AC3E}">
        <p14:creationId xmlns:p14="http://schemas.microsoft.com/office/powerpoint/2010/main" val="1589470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61988" y="1604963"/>
            <a:ext cx="7772400"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5" tIns="45718" rIns="91435" bIns="4571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8" descr="FEMAnew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42875" y="6442075"/>
            <a:ext cx="91757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
          <p:cNvPicPr>
            <a:picLocks noChangeAspect="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1146175" y="6453188"/>
            <a:ext cx="6334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userDrawn="1"/>
        </p:nvSpPr>
        <p:spPr>
          <a:xfrm>
            <a:off x="2236744" y="6472403"/>
            <a:ext cx="4593714" cy="246217"/>
          </a:xfrm>
          <a:prstGeom prst="rect">
            <a:avLst/>
          </a:prstGeom>
          <a:noFill/>
        </p:spPr>
        <p:txBody>
          <a:bodyPr wrap="square" lIns="91435" tIns="45718" rIns="91435" bIns="45718" rtlCol="0">
            <a:spAutoFit/>
          </a:bodyPr>
          <a:lstStyle/>
          <a:p>
            <a:pPr algn="ctr" eaLnBrk="1" hangingPunct="1"/>
            <a:r>
              <a:rPr lang="en-US" sz="1000" b="1" dirty="0">
                <a:solidFill>
                  <a:srgbClr val="2D2DB9">
                    <a:lumMod val="75000"/>
                  </a:srgbClr>
                </a:solidFill>
                <a:latin typeface="GillSans" charset="0"/>
                <a:ea typeface="ヒラギノ角ゴ ProN W3" pitchFamily="127" charset="-128"/>
                <a:sym typeface="GillSans" charset="0"/>
              </a:rPr>
              <a:t>Instructional Material Complementing FEMA P-1051, Design Examples</a:t>
            </a:r>
          </a:p>
        </p:txBody>
      </p:sp>
      <p:sp>
        <p:nvSpPr>
          <p:cNvPr id="12" name="TextBox 11"/>
          <p:cNvSpPr txBox="1"/>
          <p:nvPr userDrawn="1"/>
        </p:nvSpPr>
        <p:spPr>
          <a:xfrm>
            <a:off x="6711192" y="6473131"/>
            <a:ext cx="1759970" cy="246217"/>
          </a:xfrm>
          <a:prstGeom prst="rect">
            <a:avLst/>
          </a:prstGeom>
          <a:noFill/>
        </p:spPr>
        <p:txBody>
          <a:bodyPr wrap="square" lIns="91435" tIns="45718" rIns="91435" bIns="45718" rtlCol="0">
            <a:spAutoFit/>
          </a:bodyPr>
          <a:lstStyle/>
          <a:p>
            <a:pPr algn="r" eaLnBrk="1" hangingPunct="1"/>
            <a:r>
              <a:rPr lang="en-US" sz="1000" b="1" dirty="0">
                <a:solidFill>
                  <a:srgbClr val="2D2DB9">
                    <a:lumMod val="75000"/>
                  </a:srgbClr>
                </a:solidFill>
                <a:latin typeface="GillSans" charset="0"/>
                <a:ea typeface="ヒラギノ角ゴ ProN W3" pitchFamily="127" charset="-128"/>
                <a:sym typeface="GillSans" charset="0"/>
              </a:rPr>
              <a:t>Wood</a:t>
            </a:r>
            <a:r>
              <a:rPr lang="en-US" sz="1000" b="1" baseline="0" dirty="0">
                <a:solidFill>
                  <a:srgbClr val="2D2DB9">
                    <a:lumMod val="75000"/>
                  </a:srgbClr>
                </a:solidFill>
                <a:latin typeface="GillSans" charset="0"/>
                <a:ea typeface="ヒラギノ角ゴ ProN W3" pitchFamily="127" charset="-128"/>
                <a:sym typeface="GillSans" charset="0"/>
              </a:rPr>
              <a:t> Design</a:t>
            </a:r>
            <a:r>
              <a:rPr lang="en-US" sz="1000" b="1" dirty="0">
                <a:solidFill>
                  <a:srgbClr val="2D2DB9">
                    <a:lumMod val="75000"/>
                  </a:srgbClr>
                </a:solidFill>
                <a:latin typeface="GillSans" charset="0"/>
                <a:ea typeface="ヒラギノ角ゴ ProN W3" pitchFamily="127" charset="-128"/>
                <a:sym typeface="GillSans" charset="0"/>
              </a:rPr>
              <a:t> - </a:t>
            </a:r>
            <a:fld id="{CF2387FA-CD98-4659-A3E6-3B373A13DC67}" type="slidenum">
              <a:rPr lang="en-US" sz="1000" b="1" smtClean="0">
                <a:solidFill>
                  <a:srgbClr val="2D2DB9">
                    <a:lumMod val="75000"/>
                  </a:srgbClr>
                </a:solidFill>
                <a:latin typeface="GillSans" charset="0"/>
                <a:ea typeface="ヒラギノ角ゴ ProN W3" pitchFamily="127" charset="-128"/>
                <a:sym typeface="GillSans" charset="0"/>
              </a:rPr>
              <a:pPr algn="r" eaLnBrk="1" hangingPunct="1"/>
              <a:t>‹#›</a:t>
            </a:fld>
            <a:endParaRPr lang="en-US" sz="1000" b="1" dirty="0">
              <a:solidFill>
                <a:srgbClr val="2D2DB9">
                  <a:lumMod val="75000"/>
                </a:srgbClr>
              </a:solidFill>
              <a:latin typeface="GillSans" charset="0"/>
              <a:ea typeface="ヒラギノ角ゴ ProN W3" pitchFamily="127" charset="-128"/>
              <a:sym typeface="GillSans" charset="0"/>
            </a:endParaRPr>
          </a:p>
        </p:txBody>
      </p:sp>
    </p:spTree>
    <p:extLst>
      <p:ext uri="{BB962C8B-B14F-4D97-AF65-F5344CB8AC3E}">
        <p14:creationId xmlns:p14="http://schemas.microsoft.com/office/powerpoint/2010/main" val="25210528"/>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hf hdr="0"/>
  <p:txStyles>
    <p:titleStyle>
      <a:lvl1pPr algn="ctr" rtl="0" eaLnBrk="1" fontAlgn="base" hangingPunct="1">
        <a:spcBef>
          <a:spcPct val="0"/>
        </a:spcBef>
        <a:spcAft>
          <a:spcPct val="0"/>
        </a:spcAft>
        <a:defRPr sz="3600" b="1">
          <a:solidFill>
            <a:srgbClr val="002D80"/>
          </a:solidFill>
          <a:latin typeface="+mj-lt"/>
          <a:ea typeface="+mj-ea"/>
          <a:cs typeface="+mj-cs"/>
        </a:defRPr>
      </a:lvl1pPr>
      <a:lvl2pPr algn="ctr" rtl="0" eaLnBrk="1" fontAlgn="base" hangingPunct="1">
        <a:spcBef>
          <a:spcPct val="0"/>
        </a:spcBef>
        <a:spcAft>
          <a:spcPct val="0"/>
        </a:spcAft>
        <a:defRPr sz="3600" b="1">
          <a:solidFill>
            <a:srgbClr val="002D80"/>
          </a:solidFill>
          <a:latin typeface="Arial" pitchFamily="34" charset="0"/>
        </a:defRPr>
      </a:lvl2pPr>
      <a:lvl3pPr algn="ctr" rtl="0" eaLnBrk="1" fontAlgn="base" hangingPunct="1">
        <a:spcBef>
          <a:spcPct val="0"/>
        </a:spcBef>
        <a:spcAft>
          <a:spcPct val="0"/>
        </a:spcAft>
        <a:defRPr sz="3600" b="1">
          <a:solidFill>
            <a:srgbClr val="002D80"/>
          </a:solidFill>
          <a:latin typeface="Arial" pitchFamily="34" charset="0"/>
        </a:defRPr>
      </a:lvl3pPr>
      <a:lvl4pPr algn="ctr" rtl="0" eaLnBrk="1" fontAlgn="base" hangingPunct="1">
        <a:spcBef>
          <a:spcPct val="0"/>
        </a:spcBef>
        <a:spcAft>
          <a:spcPct val="0"/>
        </a:spcAft>
        <a:defRPr sz="3600" b="1">
          <a:solidFill>
            <a:srgbClr val="002D80"/>
          </a:solidFill>
          <a:latin typeface="Arial" pitchFamily="34" charset="0"/>
        </a:defRPr>
      </a:lvl4pPr>
      <a:lvl5pPr algn="ctr" rtl="0" eaLnBrk="1" fontAlgn="base" hangingPunct="1">
        <a:spcBef>
          <a:spcPct val="0"/>
        </a:spcBef>
        <a:spcAft>
          <a:spcPct val="0"/>
        </a:spcAft>
        <a:defRPr sz="3600" b="1">
          <a:solidFill>
            <a:srgbClr val="002D80"/>
          </a:solidFill>
          <a:latin typeface="Arial" pitchFamily="34" charset="0"/>
        </a:defRPr>
      </a:lvl5pPr>
      <a:lvl6pPr marL="457177" algn="ctr" rtl="0" eaLnBrk="1" fontAlgn="base" hangingPunct="1">
        <a:spcBef>
          <a:spcPct val="0"/>
        </a:spcBef>
        <a:spcAft>
          <a:spcPct val="0"/>
        </a:spcAft>
        <a:defRPr sz="3600" b="1">
          <a:solidFill>
            <a:srgbClr val="002D80"/>
          </a:solidFill>
          <a:latin typeface="Arial" pitchFamily="34" charset="0"/>
        </a:defRPr>
      </a:lvl6pPr>
      <a:lvl7pPr marL="914353" algn="ctr" rtl="0" eaLnBrk="1" fontAlgn="base" hangingPunct="1">
        <a:spcBef>
          <a:spcPct val="0"/>
        </a:spcBef>
        <a:spcAft>
          <a:spcPct val="0"/>
        </a:spcAft>
        <a:defRPr sz="3600" b="1">
          <a:solidFill>
            <a:srgbClr val="002D80"/>
          </a:solidFill>
          <a:latin typeface="Arial" pitchFamily="34" charset="0"/>
        </a:defRPr>
      </a:lvl7pPr>
      <a:lvl8pPr marL="1371530" algn="ctr" rtl="0" eaLnBrk="1" fontAlgn="base" hangingPunct="1">
        <a:spcBef>
          <a:spcPct val="0"/>
        </a:spcBef>
        <a:spcAft>
          <a:spcPct val="0"/>
        </a:spcAft>
        <a:defRPr sz="3600" b="1">
          <a:solidFill>
            <a:srgbClr val="002D80"/>
          </a:solidFill>
          <a:latin typeface="Arial" pitchFamily="34" charset="0"/>
        </a:defRPr>
      </a:lvl8pPr>
      <a:lvl9pPr marL="1828706" algn="ctr" rtl="0" eaLnBrk="1" fontAlgn="base" hangingPunct="1">
        <a:spcBef>
          <a:spcPct val="0"/>
        </a:spcBef>
        <a:spcAft>
          <a:spcPct val="0"/>
        </a:spcAft>
        <a:defRPr sz="3600" b="1">
          <a:solidFill>
            <a:srgbClr val="002D80"/>
          </a:solidFill>
          <a:latin typeface="Arial" pitchFamily="34" charset="0"/>
        </a:defRPr>
      </a:lvl9pPr>
    </p:titleStyle>
    <p:bodyStyle>
      <a:lvl1pPr marL="342882" indent="-342882" algn="l" rtl="0" eaLnBrk="1" fontAlgn="base" hangingPunct="1">
        <a:spcBef>
          <a:spcPct val="20000"/>
        </a:spcBef>
        <a:spcAft>
          <a:spcPct val="0"/>
        </a:spcAft>
        <a:buChar char="•"/>
        <a:defRPr sz="2800">
          <a:solidFill>
            <a:schemeClr val="tx1"/>
          </a:solidFill>
          <a:latin typeface="+mn-lt"/>
          <a:ea typeface="+mn-ea"/>
          <a:cs typeface="+mn-cs"/>
        </a:defRPr>
      </a:lvl1pPr>
      <a:lvl2pPr marL="742912" indent="-285736" algn="l" rtl="0" eaLnBrk="1" fontAlgn="base" hangingPunct="1">
        <a:spcBef>
          <a:spcPct val="20000"/>
        </a:spcBef>
        <a:spcAft>
          <a:spcPct val="0"/>
        </a:spcAft>
        <a:buChar char="–"/>
        <a:defRPr sz="2800">
          <a:solidFill>
            <a:schemeClr val="tx1"/>
          </a:solidFill>
          <a:latin typeface="+mn-lt"/>
        </a:defRPr>
      </a:lvl2pPr>
      <a:lvl3pPr marL="1142942" indent="-228588" algn="l" rtl="0" eaLnBrk="1" fontAlgn="base" hangingPunct="1">
        <a:spcBef>
          <a:spcPct val="20000"/>
        </a:spcBef>
        <a:spcAft>
          <a:spcPct val="0"/>
        </a:spcAft>
        <a:buChar char="•"/>
        <a:defRPr sz="2800">
          <a:solidFill>
            <a:schemeClr val="tx1"/>
          </a:solidFill>
          <a:latin typeface="+mn-lt"/>
        </a:defRPr>
      </a:lvl3pPr>
      <a:lvl4pPr marL="1600118" indent="-228588" algn="l" rtl="0" eaLnBrk="1" fontAlgn="base" hangingPunct="1">
        <a:spcBef>
          <a:spcPct val="20000"/>
        </a:spcBef>
        <a:spcAft>
          <a:spcPct val="0"/>
        </a:spcAft>
        <a:buChar char="–"/>
        <a:defRPr sz="2800">
          <a:solidFill>
            <a:schemeClr val="tx1"/>
          </a:solidFill>
          <a:latin typeface="+mn-lt"/>
        </a:defRPr>
      </a:lvl4pPr>
      <a:lvl5pPr marL="2057295" indent="-228588" algn="l" rtl="0" eaLnBrk="1" fontAlgn="base" hangingPunct="1">
        <a:spcBef>
          <a:spcPct val="20000"/>
        </a:spcBef>
        <a:spcAft>
          <a:spcPct val="0"/>
        </a:spcAft>
        <a:buChar char="»"/>
        <a:defRPr sz="2800">
          <a:solidFill>
            <a:schemeClr val="tx1"/>
          </a:solidFill>
          <a:latin typeface="+mn-lt"/>
        </a:defRPr>
      </a:lvl5pPr>
      <a:lvl6pPr marL="2514471" indent="-228588" algn="l" rtl="0" eaLnBrk="1" fontAlgn="base" hangingPunct="1">
        <a:spcBef>
          <a:spcPct val="20000"/>
        </a:spcBef>
        <a:spcAft>
          <a:spcPct val="0"/>
        </a:spcAft>
        <a:buChar char="»"/>
        <a:defRPr sz="2800">
          <a:solidFill>
            <a:schemeClr val="tx1"/>
          </a:solidFill>
          <a:latin typeface="+mn-lt"/>
        </a:defRPr>
      </a:lvl6pPr>
      <a:lvl7pPr marL="2971648" indent="-228588" algn="l" rtl="0" eaLnBrk="1" fontAlgn="base" hangingPunct="1">
        <a:spcBef>
          <a:spcPct val="20000"/>
        </a:spcBef>
        <a:spcAft>
          <a:spcPct val="0"/>
        </a:spcAft>
        <a:buChar char="»"/>
        <a:defRPr sz="2800">
          <a:solidFill>
            <a:schemeClr val="tx1"/>
          </a:solidFill>
          <a:latin typeface="+mn-lt"/>
        </a:defRPr>
      </a:lvl7pPr>
      <a:lvl8pPr marL="3428825" indent="-228588" algn="l" rtl="0" eaLnBrk="1" fontAlgn="base" hangingPunct="1">
        <a:spcBef>
          <a:spcPct val="20000"/>
        </a:spcBef>
        <a:spcAft>
          <a:spcPct val="0"/>
        </a:spcAft>
        <a:buChar char="»"/>
        <a:defRPr sz="2800">
          <a:solidFill>
            <a:schemeClr val="tx1"/>
          </a:solidFill>
          <a:latin typeface="+mn-lt"/>
        </a:defRPr>
      </a:lvl8pPr>
      <a:lvl9pPr marL="3886001" indent="-228588" algn="l" rtl="0" eaLnBrk="1" fontAlgn="base" hangingPunct="1">
        <a:spcBef>
          <a:spcPct val="20000"/>
        </a:spcBef>
        <a:spcAft>
          <a:spcPct val="0"/>
        </a:spcAft>
        <a:buChar char="»"/>
        <a:defRPr sz="2800">
          <a:solidFill>
            <a:schemeClr val="tx1"/>
          </a:solidFill>
          <a:latin typeface="+mn-lt"/>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150.xm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4.tif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1.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2.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05.xml"/><Relationship Id="rId7" Type="http://schemas.openxmlformats.org/officeDocument/2006/relationships/image" Target="../media/image2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3.wmf"/><Relationship Id="rId4" Type="http://schemas.openxmlformats.org/officeDocument/2006/relationships/oleObject" Target="../embeddings/oleObject1.bin"/><Relationship Id="rId9" Type="http://schemas.openxmlformats.org/officeDocument/2006/relationships/image" Target="../media/image25.wmf"/></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110.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7.wmf"/><Relationship Id="rId4" Type="http://schemas.openxmlformats.org/officeDocument/2006/relationships/oleObject" Target="../embeddings/oleObject4.bin"/></Relationships>
</file>

<file path=ppt/slides/_rels/slide1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112.xml"/><Relationship Id="rId7" Type="http://schemas.openxmlformats.org/officeDocument/2006/relationships/image" Target="../media/image30.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29.wmf"/><Relationship Id="rId4" Type="http://schemas.openxmlformats.org/officeDocument/2006/relationships/oleObject" Target="../embeddings/oleObject5.bin"/><Relationship Id="rId9" Type="http://schemas.openxmlformats.org/officeDocument/2006/relationships/image" Target="../media/image31.wmf"/></Relationships>
</file>

<file path=ppt/slides/_rels/slide113.xml.rels><?xml version="1.0" encoding="UTF-8" standalone="yes"?>
<Relationships xmlns="http://schemas.openxmlformats.org/package/2006/relationships"><Relationship Id="rId3" Type="http://schemas.openxmlformats.org/officeDocument/2006/relationships/notesSlide" Target="../notesSlides/notesSlide113.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32.wmf"/><Relationship Id="rId4" Type="http://schemas.openxmlformats.org/officeDocument/2006/relationships/oleObject" Target="../embeddings/oleObject8.bin"/></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6.xml"/><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7.xm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121.xml"/><Relationship Id="rId7" Type="http://schemas.openxmlformats.org/officeDocument/2006/relationships/image" Target="../media/image35.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0.bin"/><Relationship Id="rId5" Type="http://schemas.openxmlformats.org/officeDocument/2006/relationships/image" Target="../media/image34.wmf"/><Relationship Id="rId4" Type="http://schemas.openxmlformats.org/officeDocument/2006/relationships/oleObject" Target="../embeddings/oleObject9.bin"/><Relationship Id="rId9" Type="http://schemas.openxmlformats.org/officeDocument/2006/relationships/image" Target="../media/image36.wmf"/></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notesSlide" Target="../notesSlides/notesSlide123.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37.wmf"/><Relationship Id="rId4" Type="http://schemas.openxmlformats.org/officeDocument/2006/relationships/oleObject" Target="../embeddings/oleObject12.bin"/></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126.xml"/><Relationship Id="rId1" Type="http://schemas.openxmlformats.org/officeDocument/2006/relationships/slideLayout" Target="../slideLayouts/slideLayout2.xml"/><Relationship Id="rId4" Type="http://schemas.openxmlformats.org/officeDocument/2006/relationships/image" Target="../media/image39.wmf"/></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132.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40.wmf"/><Relationship Id="rId4" Type="http://schemas.openxmlformats.org/officeDocument/2006/relationships/oleObject" Target="../embeddings/oleObject13.bin"/></Relationships>
</file>

<file path=ppt/slides/_rels/slide1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notesSlide" Target="../notesSlides/notesSlide134.xml"/><Relationship Id="rId7" Type="http://schemas.openxmlformats.org/officeDocument/2006/relationships/image" Target="../media/image43.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5.bin"/><Relationship Id="rId5" Type="http://schemas.openxmlformats.org/officeDocument/2006/relationships/image" Target="../media/image42.wmf"/><Relationship Id="rId4" Type="http://schemas.openxmlformats.org/officeDocument/2006/relationships/oleObject" Target="../embeddings/oleObject14.bin"/></Relationships>
</file>

<file path=ppt/slides/_rels/slide135.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image" Target="../media/image48.wmf"/><Relationship Id="rId3" Type="http://schemas.openxmlformats.org/officeDocument/2006/relationships/notesSlide" Target="../notesSlides/notesSlide135.xml"/><Relationship Id="rId7" Type="http://schemas.openxmlformats.org/officeDocument/2006/relationships/image" Target="../media/image45.wmf"/><Relationship Id="rId12"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7.bin"/><Relationship Id="rId11" Type="http://schemas.openxmlformats.org/officeDocument/2006/relationships/image" Target="../media/image47.wmf"/><Relationship Id="rId5" Type="http://schemas.openxmlformats.org/officeDocument/2006/relationships/image" Target="../media/image44.wmf"/><Relationship Id="rId10" Type="http://schemas.openxmlformats.org/officeDocument/2006/relationships/oleObject" Target="../embeddings/oleObject19.bin"/><Relationship Id="rId4" Type="http://schemas.openxmlformats.org/officeDocument/2006/relationships/oleObject" Target="../embeddings/oleObject16.bin"/><Relationship Id="rId9" Type="http://schemas.openxmlformats.org/officeDocument/2006/relationships/image" Target="../media/image46.wmf"/></Relationships>
</file>

<file path=ppt/slides/_rels/slide136.xml.rels><?xml version="1.0" encoding="UTF-8" standalone="yes"?>
<Relationships xmlns="http://schemas.openxmlformats.org/package/2006/relationships"><Relationship Id="rId3" Type="http://schemas.openxmlformats.org/officeDocument/2006/relationships/notesSlide" Target="../notesSlides/notesSlide136.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49.wmf"/><Relationship Id="rId4" Type="http://schemas.openxmlformats.org/officeDocument/2006/relationships/oleObject" Target="../embeddings/oleObject21.bin"/></Relationships>
</file>

<file path=ppt/slides/_rels/slide137.xml.rels><?xml version="1.0" encoding="UTF-8" standalone="yes"?>
<Relationships xmlns="http://schemas.openxmlformats.org/package/2006/relationships"><Relationship Id="rId3" Type="http://schemas.openxmlformats.org/officeDocument/2006/relationships/notesSlide" Target="../notesSlides/notesSlide137.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50.wmf"/><Relationship Id="rId4" Type="http://schemas.openxmlformats.org/officeDocument/2006/relationships/oleObject" Target="../embeddings/oleObject22.bin"/></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138.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51.wmf"/><Relationship Id="rId4" Type="http://schemas.openxmlformats.org/officeDocument/2006/relationships/oleObject" Target="../embeddings/oleObject23.bin"/></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notesSlide" Target="../notesSlides/notesSlide143.xml"/><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56.wmf"/><Relationship Id="rId5" Type="http://schemas.openxmlformats.org/officeDocument/2006/relationships/image" Target="../media/image55.wmf"/><Relationship Id="rId4" Type="http://schemas.openxmlformats.org/officeDocument/2006/relationships/image" Target="../media/image54.wmf"/></Relationships>
</file>

<file path=ppt/slides/_rels/slide144.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144.xml"/><Relationship Id="rId1" Type="http://schemas.openxmlformats.org/officeDocument/2006/relationships/slideLayout" Target="../slideLayouts/slideLayout2.xml"/><Relationship Id="rId6" Type="http://schemas.openxmlformats.org/officeDocument/2006/relationships/image" Target="../media/image60.wmf"/><Relationship Id="rId5" Type="http://schemas.openxmlformats.org/officeDocument/2006/relationships/image" Target="../media/image59.wmf"/><Relationship Id="rId4" Type="http://schemas.openxmlformats.org/officeDocument/2006/relationships/image" Target="../media/image58.wmf"/></Relationships>
</file>

<file path=ppt/slides/_rels/slide145.xml.rels><?xml version="1.0" encoding="UTF-8" standalone="yes"?>
<Relationships xmlns="http://schemas.openxmlformats.org/package/2006/relationships"><Relationship Id="rId3" Type="http://schemas.openxmlformats.org/officeDocument/2006/relationships/notesSlide" Target="../notesSlides/notesSlide145.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61.wmf"/><Relationship Id="rId4" Type="http://schemas.openxmlformats.org/officeDocument/2006/relationships/oleObject" Target="../embeddings/oleObject25.bin"/></Relationships>
</file>

<file path=ppt/slides/_rels/slide146.xml.rels><?xml version="1.0" encoding="UTF-8" standalone="yes"?>
<Relationships xmlns="http://schemas.openxmlformats.org/package/2006/relationships"><Relationship Id="rId3" Type="http://schemas.openxmlformats.org/officeDocument/2006/relationships/notesSlide" Target="../notesSlides/notesSlide146.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62.wmf"/><Relationship Id="rId4" Type="http://schemas.openxmlformats.org/officeDocument/2006/relationships/oleObject" Target="../embeddings/oleObject26.bin"/></Relationships>
</file>

<file path=ppt/slides/_rels/slide147.xml.rels><?xml version="1.0" encoding="UTF-8" standalone="yes"?>
<Relationships xmlns="http://schemas.openxmlformats.org/package/2006/relationships"><Relationship Id="rId3" Type="http://schemas.openxmlformats.org/officeDocument/2006/relationships/notesSlide" Target="../notesSlides/notesSlide147.xml"/><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63.wmf"/><Relationship Id="rId4" Type="http://schemas.openxmlformats.org/officeDocument/2006/relationships/oleObject" Target="../embeddings/oleObject27.bin"/></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hlinkClick r:id="rId3" action="ppaction://hlinksldjump" tooltip="Any modifications made to the file represent the presenters' opinion only. "/>
          </p:cNvPr>
          <p:cNvSpPr txBox="1"/>
          <p:nvPr/>
        </p:nvSpPr>
        <p:spPr>
          <a:xfrm>
            <a:off x="7367895" y="6129747"/>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pic>
        <p:nvPicPr>
          <p:cNvPr id="10" name="Picture 9" descr="Cover of the NEHRP Provisions FEMA P-1052.&#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532" y="934367"/>
            <a:ext cx="3452322" cy="44576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6665495" y="4470664"/>
            <a:ext cx="2017630" cy="338546"/>
          </a:xfrm>
          <a:prstGeom prst="rect">
            <a:avLst/>
          </a:prstGeom>
          <a:noFill/>
        </p:spPr>
        <p:txBody>
          <a:bodyPr wrap="square" lIns="91430" tIns="45716" rIns="91430" bIns="45716" rtlCol="0">
            <a:spAutoFit/>
          </a:bodyPr>
          <a:lstStyle/>
          <a:p>
            <a:pPr algn="r"/>
            <a:r>
              <a:rPr lang="en-US" sz="1600" b="1" i="1" dirty="0">
                <a:latin typeface="Cambria"/>
                <a:cs typeface="Cambria"/>
              </a:rPr>
              <a:t>by S. K. Ghosh, PhD</a:t>
            </a:r>
          </a:p>
        </p:txBody>
      </p:sp>
      <p:sp>
        <p:nvSpPr>
          <p:cNvPr id="7" name="TextBox 6"/>
          <p:cNvSpPr txBox="1"/>
          <p:nvPr/>
        </p:nvSpPr>
        <p:spPr>
          <a:xfrm>
            <a:off x="5450650" y="4168206"/>
            <a:ext cx="3355277" cy="338554"/>
          </a:xfrm>
          <a:prstGeom prst="rect">
            <a:avLst/>
          </a:prstGeom>
          <a:solidFill>
            <a:schemeClr val="bg1"/>
          </a:solidFill>
        </p:spPr>
        <p:txBody>
          <a:bodyPr wrap="none" rtlCol="0">
            <a:spAutoFit/>
          </a:bodyPr>
          <a:lstStyle/>
          <a:p>
            <a:r>
              <a:rPr lang="en-US" sz="1600" b="1" dirty="0">
                <a:latin typeface="Times New Roman" pitchFamily="18" charset="0"/>
                <a:cs typeface="Times New Roman" pitchFamily="18" charset="0"/>
              </a:rPr>
              <a:t>Wood Diaphragm Design Examples </a:t>
            </a:r>
          </a:p>
        </p:txBody>
      </p:sp>
      <p:sp>
        <p:nvSpPr>
          <p:cNvPr id="3" name="object 3"/>
          <p:cNvSpPr txBox="1"/>
          <p:nvPr/>
        </p:nvSpPr>
        <p:spPr>
          <a:xfrm>
            <a:off x="5461157" y="3339772"/>
            <a:ext cx="3344770" cy="492443"/>
          </a:xfrm>
          <a:prstGeom prst="rect">
            <a:avLst/>
          </a:prstGeom>
        </p:spPr>
        <p:txBody>
          <a:bodyPr vert="horz" wrap="square" lIns="0" tIns="0" rIns="0" bIns="0" rtlCol="0">
            <a:spAutoFit/>
          </a:bodyPr>
          <a:lstStyle/>
          <a:p>
            <a:pPr marL="11289" algn="r"/>
            <a:r>
              <a:rPr sz="1600" b="1" i="1" spc="-4" dirty="0">
                <a:latin typeface="Times New Roman"/>
                <a:cs typeface="Times New Roman"/>
              </a:rPr>
              <a:t>I</a:t>
            </a:r>
            <a:r>
              <a:rPr sz="1600" b="1" i="1" spc="-9" dirty="0">
                <a:latin typeface="Times New Roman"/>
                <a:cs typeface="Times New Roman"/>
              </a:rPr>
              <a:t>n</a:t>
            </a:r>
            <a:r>
              <a:rPr sz="1600" b="1" i="1" spc="4" dirty="0">
                <a:latin typeface="Times New Roman"/>
                <a:cs typeface="Times New Roman"/>
              </a:rPr>
              <a:t>c</a:t>
            </a:r>
            <a:r>
              <a:rPr sz="1600" b="1" i="1" dirty="0">
                <a:latin typeface="Times New Roman"/>
                <a:cs typeface="Times New Roman"/>
              </a:rPr>
              <a:t>l</a:t>
            </a:r>
            <a:r>
              <a:rPr sz="1600" b="1" i="1" spc="-9" dirty="0">
                <a:latin typeface="Times New Roman"/>
                <a:cs typeface="Times New Roman"/>
              </a:rPr>
              <a:t>u</a:t>
            </a:r>
            <a:r>
              <a:rPr sz="1600" b="1" i="1" dirty="0">
                <a:latin typeface="Times New Roman"/>
                <a:cs typeface="Times New Roman"/>
              </a:rPr>
              <a:t>d</a:t>
            </a:r>
            <a:r>
              <a:rPr sz="1600" b="1" i="1" spc="4" dirty="0">
                <a:latin typeface="Times New Roman"/>
                <a:cs typeface="Times New Roman"/>
              </a:rPr>
              <a:t>e</a:t>
            </a:r>
            <a:r>
              <a:rPr sz="1600" b="1" i="1" dirty="0">
                <a:latin typeface="Times New Roman"/>
                <a:cs typeface="Times New Roman"/>
              </a:rPr>
              <a:t>s mat</a:t>
            </a:r>
            <a:r>
              <a:rPr sz="1600" b="1" i="1" spc="4" dirty="0">
                <a:latin typeface="Times New Roman"/>
                <a:cs typeface="Times New Roman"/>
              </a:rPr>
              <a:t>e</a:t>
            </a:r>
            <a:r>
              <a:rPr sz="1600" b="1" i="1" spc="-4" dirty="0">
                <a:latin typeface="Times New Roman"/>
                <a:cs typeface="Times New Roman"/>
              </a:rPr>
              <a:t>r</a:t>
            </a:r>
            <a:r>
              <a:rPr sz="1600" b="1" i="1" dirty="0">
                <a:latin typeface="Times New Roman"/>
                <a:cs typeface="Times New Roman"/>
              </a:rPr>
              <a:t>ials</a:t>
            </a:r>
            <a:r>
              <a:rPr sz="1600" b="1" i="1" spc="-22" dirty="0">
                <a:latin typeface="Times New Roman"/>
                <a:cs typeface="Times New Roman"/>
              </a:rPr>
              <a:t> </a:t>
            </a:r>
            <a:r>
              <a:rPr sz="1600" b="1" i="1" dirty="0">
                <a:latin typeface="Times New Roman"/>
                <a:cs typeface="Times New Roman"/>
              </a:rPr>
              <a:t>d</a:t>
            </a:r>
            <a:r>
              <a:rPr sz="1600" b="1" i="1" spc="4" dirty="0">
                <a:latin typeface="Times New Roman"/>
                <a:cs typeface="Times New Roman"/>
              </a:rPr>
              <a:t>eve</a:t>
            </a:r>
            <a:r>
              <a:rPr sz="1600" b="1" i="1" dirty="0">
                <a:latin typeface="Times New Roman"/>
                <a:cs typeface="Times New Roman"/>
              </a:rPr>
              <a:t>lop</a:t>
            </a:r>
            <a:r>
              <a:rPr sz="1600" b="1" i="1" spc="4" dirty="0">
                <a:latin typeface="Times New Roman"/>
                <a:cs typeface="Times New Roman"/>
              </a:rPr>
              <a:t>e</a:t>
            </a:r>
            <a:r>
              <a:rPr sz="1600" b="1" i="1" dirty="0">
                <a:latin typeface="Times New Roman"/>
                <a:cs typeface="Times New Roman"/>
              </a:rPr>
              <a:t>d</a:t>
            </a:r>
            <a:r>
              <a:rPr sz="1600" b="1" i="1" spc="-18" dirty="0">
                <a:latin typeface="Times New Roman"/>
                <a:cs typeface="Times New Roman"/>
              </a:rPr>
              <a:t> </a:t>
            </a:r>
            <a:r>
              <a:rPr sz="1600" b="1" i="1" dirty="0">
                <a:latin typeface="Times New Roman"/>
                <a:cs typeface="Times New Roman"/>
              </a:rPr>
              <a:t>by </a:t>
            </a:r>
            <a:r>
              <a:rPr lang="en-US" sz="1600" b="1" i="1" dirty="0">
                <a:latin typeface="Times New Roman"/>
                <a:cs typeface="Times New Roman"/>
              </a:rPr>
              <a:t>Peter Somers S.E. and </a:t>
            </a:r>
            <a:r>
              <a:rPr sz="1600" b="1" i="1" spc="-9" dirty="0">
                <a:latin typeface="Times New Roman"/>
                <a:cs typeface="Times New Roman"/>
              </a:rPr>
              <a:t>S</a:t>
            </a:r>
            <a:r>
              <a:rPr sz="1600" b="1" i="1" dirty="0">
                <a:latin typeface="Times New Roman"/>
                <a:cs typeface="Times New Roman"/>
              </a:rPr>
              <a:t>t</a:t>
            </a:r>
            <a:r>
              <a:rPr sz="1600" b="1" i="1" spc="4" dirty="0">
                <a:latin typeface="Times New Roman"/>
                <a:cs typeface="Times New Roman"/>
              </a:rPr>
              <a:t>ev</a:t>
            </a:r>
            <a:r>
              <a:rPr sz="1600" b="1" i="1" dirty="0">
                <a:latin typeface="Times New Roman"/>
                <a:cs typeface="Times New Roman"/>
              </a:rPr>
              <a:t>e P</a:t>
            </a:r>
            <a:r>
              <a:rPr sz="1600" b="1" i="1" spc="-4" dirty="0">
                <a:latin typeface="Times New Roman"/>
                <a:cs typeface="Times New Roman"/>
              </a:rPr>
              <a:t>r</a:t>
            </a:r>
            <a:r>
              <a:rPr sz="1600" b="1" i="1" spc="4" dirty="0">
                <a:latin typeface="Times New Roman"/>
                <a:cs typeface="Times New Roman"/>
              </a:rPr>
              <a:t>y</a:t>
            </a:r>
            <a:r>
              <a:rPr sz="1600" b="1" i="1" dirty="0">
                <a:latin typeface="Times New Roman"/>
                <a:cs typeface="Times New Roman"/>
              </a:rPr>
              <a:t>o</a:t>
            </a:r>
            <a:r>
              <a:rPr sz="1600" b="1" i="1" spc="-93" dirty="0">
                <a:latin typeface="Times New Roman"/>
                <a:cs typeface="Times New Roman"/>
              </a:rPr>
              <a:t>r</a:t>
            </a:r>
            <a:r>
              <a:rPr sz="1600" b="1" i="1" dirty="0">
                <a:latin typeface="Times New Roman"/>
                <a:cs typeface="Times New Roman"/>
              </a:rPr>
              <a:t>, </a:t>
            </a:r>
            <a:r>
              <a:rPr sz="1600" b="1" i="1" spc="-9" dirty="0">
                <a:latin typeface="Times New Roman"/>
                <a:cs typeface="Times New Roman"/>
              </a:rPr>
              <a:t>S</a:t>
            </a:r>
            <a:r>
              <a:rPr sz="1600" b="1" i="1" spc="4" dirty="0">
                <a:latin typeface="Times New Roman"/>
                <a:cs typeface="Times New Roman"/>
              </a:rPr>
              <a:t>.</a:t>
            </a:r>
            <a:r>
              <a:rPr sz="1600" b="1" i="1" dirty="0">
                <a:latin typeface="Times New Roman"/>
                <a:cs typeface="Times New Roman"/>
              </a:rPr>
              <a:t>E.</a:t>
            </a:r>
            <a:endParaRPr sz="1600" dirty="0">
              <a:latin typeface="Times New Roman"/>
              <a:cs typeface="Times New Roman"/>
            </a:endParaRPr>
          </a:p>
        </p:txBody>
      </p:sp>
      <p:sp>
        <p:nvSpPr>
          <p:cNvPr id="11" name="object 3"/>
          <p:cNvSpPr txBox="1"/>
          <p:nvPr/>
        </p:nvSpPr>
        <p:spPr>
          <a:xfrm>
            <a:off x="5804030" y="2893231"/>
            <a:ext cx="3001897" cy="383054"/>
          </a:xfrm>
          <a:prstGeom prst="rect">
            <a:avLst/>
          </a:prstGeom>
        </p:spPr>
        <p:txBody>
          <a:bodyPr vert="horz" wrap="square" lIns="0" tIns="0" rIns="0" bIns="0" rtlCol="0">
            <a:spAutoFit/>
          </a:bodyPr>
          <a:lstStyle/>
          <a:p>
            <a:pPr marL="11289" algn="r"/>
            <a:r>
              <a:rPr lang="en-US" sz="2489" b="1" i="1" spc="-4" dirty="0">
                <a:latin typeface="Times New Roman"/>
                <a:cs typeface="Times New Roman"/>
              </a:rPr>
              <a:t>Kelly Cobeen</a:t>
            </a:r>
            <a:r>
              <a:rPr sz="2489" b="1" i="1" dirty="0">
                <a:latin typeface="Times New Roman"/>
                <a:cs typeface="Times New Roman"/>
              </a:rPr>
              <a:t>, </a:t>
            </a:r>
            <a:r>
              <a:rPr sz="2489" b="1" i="1" spc="-9" dirty="0">
                <a:latin typeface="Times New Roman"/>
                <a:cs typeface="Times New Roman"/>
              </a:rPr>
              <a:t>S</a:t>
            </a:r>
            <a:r>
              <a:rPr sz="2489" b="1" i="1" spc="4" dirty="0">
                <a:latin typeface="Times New Roman"/>
                <a:cs typeface="Times New Roman"/>
              </a:rPr>
              <a:t>.</a:t>
            </a:r>
            <a:r>
              <a:rPr sz="2489" b="1" i="1" dirty="0">
                <a:latin typeface="Times New Roman"/>
                <a:cs typeface="Times New Roman"/>
              </a:rPr>
              <a:t>E.</a:t>
            </a:r>
            <a:endParaRPr sz="2489" dirty="0">
              <a:latin typeface="Times New Roman"/>
              <a:cs typeface="Times New Roman"/>
            </a:endParaRPr>
          </a:p>
        </p:txBody>
      </p:sp>
      <p:sp>
        <p:nvSpPr>
          <p:cNvPr id="2" name="Title 1"/>
          <p:cNvSpPr>
            <a:spLocks noGrp="1"/>
          </p:cNvSpPr>
          <p:nvPr>
            <p:ph type="title"/>
          </p:nvPr>
        </p:nvSpPr>
        <p:spPr>
          <a:xfrm>
            <a:off x="5810732" y="2189466"/>
            <a:ext cx="2995195" cy="700064"/>
          </a:xfrm>
        </p:spPr>
        <p:txBody>
          <a:bodyPr/>
          <a:lstStyle/>
          <a:p>
            <a:pPr algn="r"/>
            <a:r>
              <a:rPr lang="en-US" sz="3200" dirty="0">
                <a:solidFill>
                  <a:schemeClr val="tx1"/>
                </a:solidFill>
                <a:latin typeface="Times New Roman" panose="02020603050405020304" pitchFamily="18" charset="0"/>
                <a:cs typeface="Times New Roman" panose="02020603050405020304" pitchFamily="18" charset="0"/>
              </a:rPr>
              <a:t>Wood Design</a:t>
            </a:r>
          </a:p>
        </p:txBody>
      </p:sp>
      <p:pic>
        <p:nvPicPr>
          <p:cNvPr id="9" name="Picture 8" descr="This presentation addresses the wood design problems in Chapter 14 of the FEMA P-1051 NEHRP Recommended Design Provisions: Design Examples, as well as wood diaphragm examples included in Section 6.3 of Chapter 6.&#10;"/>
          <p:cNvPicPr>
            <a:picLocks noChangeAspect="1"/>
          </p:cNvPicPr>
          <p:nvPr/>
        </p:nvPicPr>
        <p:blipFill rotWithShape="1">
          <a:blip r:embed="rId5">
            <a:extLst>
              <a:ext uri="{28A0092B-C50C-407E-A947-70E740481C1C}">
                <a14:useLocalDpi xmlns:a14="http://schemas.microsoft.com/office/drawing/2010/main" val="0"/>
              </a:ext>
            </a:extLst>
          </a:blip>
          <a:srcRect l="77673" r="7905" b="34112"/>
          <a:stretch/>
        </p:blipFill>
        <p:spPr>
          <a:xfrm>
            <a:off x="7511584" y="1262738"/>
            <a:ext cx="1294343" cy="1043519"/>
          </a:xfrm>
          <a:prstGeom prst="rect">
            <a:avLst/>
          </a:prstGeom>
        </p:spPr>
      </p:pic>
    </p:spTree>
    <p:extLst>
      <p:ext uri="{BB962C8B-B14F-4D97-AF65-F5344CB8AC3E}">
        <p14:creationId xmlns:p14="http://schemas.microsoft.com/office/powerpoint/2010/main" val="909386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828194" y="1719094"/>
            <a:ext cx="6922347" cy="4234493"/>
          </a:xfrm>
          <a:prstGeom prst="rect">
            <a:avLst/>
          </a:prstGeom>
        </p:spPr>
        <p:txBody>
          <a:bodyPr vert="horz" wrap="square" lIns="0" tIns="0" rIns="0" bIns="0" rtlCol="0">
            <a:spAutoFit/>
          </a:bodyPr>
          <a:lstStyle/>
          <a:p>
            <a:pPr marL="11289" algn="ctr">
              <a:spcBef>
                <a:spcPts val="511"/>
              </a:spcBef>
              <a:buClr>
                <a:srgbClr val="FF0000"/>
              </a:buClr>
              <a:tabLst>
                <a:tab pos="316093" algn="l"/>
              </a:tabLst>
            </a:pPr>
            <a:r>
              <a:rPr lang="en-US" spc="-4" dirty="0">
                <a:latin typeface="Arial"/>
                <a:cs typeface="Arial"/>
              </a:rPr>
              <a:t>“Simplified Alternative Structural Design Criteria for Simple Bearing Wall or Building Frame Systems”</a:t>
            </a:r>
          </a:p>
          <a:p>
            <a:pPr marL="11289">
              <a:spcBef>
                <a:spcPts val="511"/>
              </a:spcBef>
              <a:buClr>
                <a:srgbClr val="FF0000"/>
              </a:buClr>
              <a:tabLst>
                <a:tab pos="316093" algn="l"/>
              </a:tabLst>
            </a:pPr>
            <a:endParaRPr lang="en-US" spc="-4" dirty="0">
              <a:latin typeface="Arial"/>
              <a:cs typeface="Arial"/>
            </a:endParaRPr>
          </a:p>
          <a:p>
            <a:pPr marL="11289">
              <a:spcBef>
                <a:spcPts val="511"/>
              </a:spcBef>
              <a:buClr>
                <a:srgbClr val="FF0000"/>
              </a:buClr>
              <a:tabLst>
                <a:tab pos="316093" algn="l"/>
              </a:tabLst>
            </a:pPr>
            <a:r>
              <a:rPr lang="en-US" spc="-4" dirty="0">
                <a:latin typeface="Arial"/>
                <a:cs typeface="Arial"/>
              </a:rPr>
              <a:t>Intent:</a:t>
            </a:r>
            <a:endParaRPr dirty="0">
              <a:latin typeface="Arial"/>
              <a:cs typeface="Arial"/>
            </a:endParaRP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Applicable to smaller, more regular buildings</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Reduced seismic force complexity</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Without reduced performance</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Simplified seismic forces permit designer to focus on load path</a:t>
            </a:r>
          </a:p>
          <a:p>
            <a:pPr marL="11289">
              <a:lnSpc>
                <a:spcPts val="2538"/>
              </a:lnSpc>
              <a:spcBef>
                <a:spcPts val="511"/>
              </a:spcBef>
              <a:buClr>
                <a:srgbClr val="FF0000"/>
              </a:buClr>
              <a:tabLst>
                <a:tab pos="316093" algn="l"/>
              </a:tabLst>
            </a:pPr>
            <a:endParaRPr lang="en-US" spc="-4" dirty="0">
              <a:latin typeface="Arial"/>
              <a:cs typeface="Arial"/>
            </a:endParaRPr>
          </a:p>
          <a:p>
            <a:pPr marL="11289">
              <a:lnSpc>
                <a:spcPts val="2538"/>
              </a:lnSpc>
              <a:spcBef>
                <a:spcPts val="511"/>
              </a:spcBef>
              <a:buClr>
                <a:srgbClr val="FF0000"/>
              </a:buClr>
              <a:tabLst>
                <a:tab pos="316093" algn="l"/>
              </a:tabLst>
            </a:pPr>
            <a:r>
              <a:rPr lang="en-US" spc="-4" dirty="0">
                <a:latin typeface="Arial"/>
                <a:cs typeface="Arial"/>
              </a:rPr>
              <a:t>Methodology relies on scoping limitations</a:t>
            </a: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135146936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27487" y="5357477"/>
            <a:ext cx="6567375" cy="338554"/>
          </a:xfrm>
          <a:prstGeom prst="rect">
            <a:avLst/>
          </a:prstGeom>
          <a:noFill/>
        </p:spPr>
        <p:txBody>
          <a:bodyPr wrap="none" rtlCol="0">
            <a:spAutoFit/>
          </a:bodyPr>
          <a:lstStyle/>
          <a:p>
            <a:r>
              <a:rPr lang="en-US" sz="1600" b="1" dirty="0">
                <a:latin typeface="Times New Roman" pitchFamily="18" charset="0"/>
                <a:cs typeface="Times New Roman" pitchFamily="18" charset="0"/>
              </a:rPr>
              <a:t>Note: Theoretical part of the diaphragm design is presented in Chapter 6</a:t>
            </a:r>
          </a:p>
        </p:txBody>
      </p:sp>
      <p:sp>
        <p:nvSpPr>
          <p:cNvPr id="6" name="TextBox 5"/>
          <p:cNvSpPr txBox="1"/>
          <p:nvPr/>
        </p:nvSpPr>
        <p:spPr>
          <a:xfrm>
            <a:off x="2063142" y="3143611"/>
            <a:ext cx="4896064" cy="369324"/>
          </a:xfrm>
          <a:prstGeom prst="rect">
            <a:avLst/>
          </a:prstGeom>
          <a:noFill/>
        </p:spPr>
        <p:txBody>
          <a:bodyPr wrap="none" lIns="91430" tIns="45716" rIns="91430" bIns="45716" rtlCol="0">
            <a:spAutoFit/>
          </a:bodyPr>
          <a:lstStyle/>
          <a:p>
            <a:pPr algn="r"/>
            <a:r>
              <a:rPr lang="en-US" sz="1800" i="1" dirty="0">
                <a:latin typeface="Cambria"/>
                <a:cs typeface="Cambria"/>
              </a:rPr>
              <a:t>Instructional Slides developed by S. K. Ghosh, PhD</a:t>
            </a:r>
          </a:p>
        </p:txBody>
      </p:sp>
      <p:sp>
        <p:nvSpPr>
          <p:cNvPr id="2" name="Title 1"/>
          <p:cNvSpPr>
            <a:spLocks noGrp="1"/>
          </p:cNvSpPr>
          <p:nvPr>
            <p:ph type="title"/>
          </p:nvPr>
        </p:nvSpPr>
        <p:spPr>
          <a:xfrm>
            <a:off x="624974" y="1833980"/>
            <a:ext cx="7772400" cy="1143000"/>
          </a:xfrm>
        </p:spPr>
        <p:txBody>
          <a:bodyPr/>
          <a:lstStyle/>
          <a:p>
            <a:r>
              <a:rPr lang="en-US" dirty="0">
                <a:solidFill>
                  <a:schemeClr val="tx1"/>
                </a:solidFill>
                <a:latin typeface="Times New Roman" pitchFamily="18" charset="0"/>
                <a:cs typeface="Times New Roman" pitchFamily="18" charset="0"/>
              </a:rPr>
              <a:t>Wood Diaphragm Design Examples </a:t>
            </a:r>
            <a:endParaRPr lang="en-US" dirty="0">
              <a:solidFill>
                <a:schemeClr val="tx1"/>
              </a:solidFill>
            </a:endParaRPr>
          </a:p>
        </p:txBody>
      </p:sp>
    </p:spTree>
    <p:extLst>
      <p:ext uri="{BB962C8B-B14F-4D97-AF65-F5344CB8AC3E}">
        <p14:creationId xmlns:p14="http://schemas.microsoft.com/office/powerpoint/2010/main" val="269012939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rst of two example problems that illustrate diaphragm seismic forces and design using both the traditional methods of ASCE 7 Section 12.10, and the alternative provisions of Section 12.10.3.&#10;"/>
          <p:cNvPicPr>
            <a:picLocks noChangeAspect="1"/>
          </p:cNvPicPr>
          <p:nvPr/>
        </p:nvPicPr>
        <p:blipFill rotWithShape="1">
          <a:blip r:embed="rId3">
            <a:extLst>
              <a:ext uri="{28A0092B-C50C-407E-A947-70E740481C1C}">
                <a14:useLocalDpi xmlns:a14="http://schemas.microsoft.com/office/drawing/2010/main" val="0"/>
              </a:ext>
            </a:extLst>
          </a:blip>
          <a:srcRect t="14150"/>
          <a:stretch/>
        </p:blipFill>
        <p:spPr bwMode="auto">
          <a:xfrm>
            <a:off x="753533" y="2265528"/>
            <a:ext cx="7823200" cy="3229338"/>
          </a:xfrm>
          <a:prstGeom prst="rect">
            <a:avLst/>
          </a:prstGeom>
          <a:noFill/>
          <a:ln>
            <a:noFill/>
          </a:ln>
        </p:spPr>
      </p:pic>
      <p:sp>
        <p:nvSpPr>
          <p:cNvPr id="2" name="Title 1"/>
          <p:cNvSpPr>
            <a:spLocks noGrp="1"/>
          </p:cNvSpPr>
          <p:nvPr>
            <p:ph type="title"/>
          </p:nvPr>
        </p:nvSpPr>
        <p:spPr/>
        <p:txBody>
          <a:bodyPr/>
          <a:lstStyle/>
          <a:p>
            <a:r>
              <a:rPr lang="en-US" dirty="0"/>
              <a:t>Section 6.3.1: One-Story</a:t>
            </a:r>
            <a:br>
              <a:rPr lang="en-US" dirty="0"/>
            </a:br>
            <a:r>
              <a:rPr lang="en-US" dirty="0"/>
              <a:t>Wood Assembly Hall</a:t>
            </a:r>
          </a:p>
        </p:txBody>
      </p:sp>
    </p:spTree>
    <p:extLst>
      <p:ext uri="{BB962C8B-B14F-4D97-AF65-F5344CB8AC3E}">
        <p14:creationId xmlns:p14="http://schemas.microsoft.com/office/powerpoint/2010/main" val="63515939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935972" y="5416433"/>
            <a:ext cx="786809" cy="461665"/>
          </a:xfrm>
          <a:prstGeom prst="rect">
            <a:avLst/>
          </a:prstGeom>
          <a:noFill/>
        </p:spPr>
        <p:txBody>
          <a:bodyPr wrap="square" rtlCol="0">
            <a:spAutoFit/>
          </a:bodyPr>
          <a:lstStyle/>
          <a:p>
            <a:r>
              <a:rPr lang="en-US" b="1" dirty="0"/>
              <a:t>(b)</a:t>
            </a:r>
          </a:p>
        </p:txBody>
      </p:sp>
      <p:sp>
        <p:nvSpPr>
          <p:cNvPr id="3" name="TextBox 2"/>
          <p:cNvSpPr txBox="1"/>
          <p:nvPr/>
        </p:nvSpPr>
        <p:spPr>
          <a:xfrm>
            <a:off x="1892595" y="5494866"/>
            <a:ext cx="786809" cy="461665"/>
          </a:xfrm>
          <a:prstGeom prst="rect">
            <a:avLst/>
          </a:prstGeom>
          <a:noFill/>
        </p:spPr>
        <p:txBody>
          <a:bodyPr wrap="square" rtlCol="0">
            <a:spAutoFit/>
          </a:bodyPr>
          <a:lstStyle/>
          <a:p>
            <a:r>
              <a:rPr lang="en-US" b="1" dirty="0"/>
              <a:t>(a)</a:t>
            </a:r>
          </a:p>
        </p:txBody>
      </p:sp>
      <p:pic>
        <p:nvPicPr>
          <p:cNvPr id="8" name="Picture 7" descr="(Figure A) Plan view of a gable roof one story wood assembly hall example building. The building is 90’-0” long and 40’-0” wide with 2’-0” overhang roof on each side.  A section view mark for Section A-A is shown parallel to the shorter side of the plan.  &#10;&#10;(Figure B) Section A-A, i.e. an elevation view of the building.  The building has only one bay with a gable roof which hangs 2’-0” on both sides.  Lower edges of the roof are 20’-0” high from the base of the building while the roof ridge is 30’-0” high from the base of the building.  Also on this illustration, it’s shown that the aspect ratio is equal to 2.25 and the Ta value is approximately equal to 0.2 second for this building."/>
          <p:cNvPicPr/>
          <p:nvPr/>
        </p:nvPicPr>
        <p:blipFill>
          <a:blip r:embed="rId3">
            <a:extLst>
              <a:ext uri="{28A0092B-C50C-407E-A947-70E740481C1C}">
                <a14:useLocalDpi xmlns:a14="http://schemas.microsoft.com/office/drawing/2010/main" val="0"/>
              </a:ext>
            </a:extLst>
          </a:blip>
          <a:srcRect/>
          <a:stretch>
            <a:fillRect/>
          </a:stretch>
        </p:blipFill>
        <p:spPr bwMode="auto">
          <a:xfrm>
            <a:off x="753533" y="1521580"/>
            <a:ext cx="7823200" cy="3987800"/>
          </a:xfrm>
          <a:prstGeom prst="rect">
            <a:avLst/>
          </a:prstGeom>
          <a:noFill/>
          <a:ln>
            <a:noFill/>
          </a:ln>
        </p:spPr>
      </p:pic>
      <p:sp>
        <p:nvSpPr>
          <p:cNvPr id="2" name="Title 1"/>
          <p:cNvSpPr>
            <a:spLocks noGrp="1"/>
          </p:cNvSpPr>
          <p:nvPr>
            <p:ph type="title"/>
          </p:nvPr>
        </p:nvSpPr>
        <p:spPr/>
        <p:txBody>
          <a:bodyPr/>
          <a:lstStyle/>
          <a:p>
            <a:r>
              <a:rPr lang="en-US" dirty="0"/>
              <a:t>Building Configuration</a:t>
            </a:r>
          </a:p>
        </p:txBody>
      </p:sp>
    </p:spTree>
    <p:extLst>
      <p:ext uri="{BB962C8B-B14F-4D97-AF65-F5344CB8AC3E}">
        <p14:creationId xmlns:p14="http://schemas.microsoft.com/office/powerpoint/2010/main" val="408427462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lvl="0">
              <a:buClr>
                <a:srgbClr val="FF0000"/>
              </a:buClr>
            </a:pPr>
            <a:r>
              <a:rPr lang="en-US" sz="2000" dirty="0"/>
              <a:t>Public Assembly Occupancy, </a:t>
            </a:r>
            <a:r>
              <a:rPr lang="en-US" sz="2000" i="1" dirty="0"/>
              <a:t>I</a:t>
            </a:r>
            <a:r>
              <a:rPr lang="en-US" sz="2000" i="1" baseline="-25000" dirty="0"/>
              <a:t>e</a:t>
            </a:r>
            <a:r>
              <a:rPr lang="en-US" sz="2000" dirty="0"/>
              <a:t> = 1.25</a:t>
            </a:r>
          </a:p>
          <a:p>
            <a:pPr lvl="0">
              <a:buClr>
                <a:srgbClr val="FF0000"/>
              </a:buClr>
            </a:pPr>
            <a:r>
              <a:rPr lang="en-US" sz="2000" dirty="0"/>
              <a:t>Mean roof height = 25 ft</a:t>
            </a:r>
          </a:p>
          <a:p>
            <a:pPr lvl="0">
              <a:buClr>
                <a:srgbClr val="FF0000"/>
              </a:buClr>
            </a:pPr>
            <a:r>
              <a:rPr lang="en-US" sz="2000" dirty="0"/>
              <a:t>Length = 90 ft</a:t>
            </a:r>
          </a:p>
          <a:p>
            <a:pPr lvl="0">
              <a:buClr>
                <a:srgbClr val="FF0000"/>
              </a:buClr>
            </a:pPr>
            <a:r>
              <a:rPr lang="en-US" sz="2000" dirty="0"/>
              <a:t>Width = 40 ft</a:t>
            </a:r>
          </a:p>
          <a:p>
            <a:pPr lvl="0">
              <a:buClr>
                <a:srgbClr val="FF0000"/>
              </a:buClr>
            </a:pPr>
            <a:r>
              <a:rPr lang="en-US" sz="2000" i="1" dirty="0"/>
              <a:t>S</a:t>
            </a:r>
            <a:r>
              <a:rPr lang="en-US" sz="2000" i="1" baseline="-25000" dirty="0"/>
              <a:t>DS</a:t>
            </a:r>
            <a:r>
              <a:rPr lang="en-US" sz="2000" dirty="0"/>
              <a:t> = 1.0, </a:t>
            </a:r>
            <a:r>
              <a:rPr lang="en-US" sz="2000" i="1" dirty="0"/>
              <a:t>S</a:t>
            </a:r>
            <a:r>
              <a:rPr lang="en-US" sz="2000" i="1" baseline="-25000" dirty="0"/>
              <a:t>D</a:t>
            </a:r>
            <a:r>
              <a:rPr lang="en-US" sz="2000" baseline="-25000" dirty="0"/>
              <a:t>1</a:t>
            </a:r>
            <a:r>
              <a:rPr lang="en-US" sz="2000" dirty="0"/>
              <a:t> = 0.60</a:t>
            </a:r>
          </a:p>
          <a:p>
            <a:pPr lvl="0">
              <a:buClr>
                <a:srgbClr val="FF0000"/>
              </a:buClr>
            </a:pPr>
            <a:r>
              <a:rPr lang="en-US" sz="2000" dirty="0"/>
              <a:t>Wood structural panel diaphragm</a:t>
            </a:r>
          </a:p>
          <a:p>
            <a:pPr lvl="0">
              <a:buClr>
                <a:srgbClr val="FF0000"/>
              </a:buClr>
            </a:pPr>
            <a:r>
              <a:rPr lang="en-US" sz="2000" dirty="0"/>
              <a:t>Wood structural panel shear walls - </a:t>
            </a:r>
            <a:r>
              <a:rPr lang="en-US" sz="2000" i="1" dirty="0"/>
              <a:t>R</a:t>
            </a:r>
            <a:r>
              <a:rPr lang="en-US" sz="2000" dirty="0"/>
              <a:t>= 6.5, </a:t>
            </a:r>
            <a:r>
              <a:rPr lang="el-GR" sz="2000" dirty="0"/>
              <a:t>Ω</a:t>
            </a:r>
            <a:r>
              <a:rPr lang="en-US" sz="2000" baseline="-25000" dirty="0"/>
              <a:t>0</a:t>
            </a:r>
            <a:r>
              <a:rPr lang="en-US" sz="2000" dirty="0"/>
              <a:t>= 3</a:t>
            </a:r>
          </a:p>
          <a:p>
            <a:pPr lvl="0">
              <a:buClr>
                <a:srgbClr val="FF0000"/>
              </a:buClr>
            </a:pPr>
            <a:r>
              <a:rPr lang="en-US" sz="2000" dirty="0"/>
              <a:t>Roof + ceiling	= 15 psf</a:t>
            </a:r>
          </a:p>
          <a:p>
            <a:pPr>
              <a:buClr>
                <a:srgbClr val="FF0000"/>
              </a:buClr>
            </a:pPr>
            <a:r>
              <a:rPr lang="en-US" sz="2000" dirty="0"/>
              <a:t>Roof only       	= 8 psf</a:t>
            </a:r>
          </a:p>
          <a:p>
            <a:pPr>
              <a:buClr>
                <a:srgbClr val="FF0000"/>
              </a:buClr>
            </a:pPr>
            <a:r>
              <a:rPr lang="en-US" sz="2000" dirty="0"/>
              <a:t>Wall	              	= 10 psf</a:t>
            </a:r>
          </a:p>
          <a:p>
            <a:pPr marL="0" indent="0">
              <a:buClr>
                <a:srgbClr val="FF0000"/>
              </a:buClr>
              <a:buNone/>
            </a:pPr>
            <a:endParaRPr lang="en-US" sz="2000" dirty="0"/>
          </a:p>
          <a:p>
            <a:pPr>
              <a:buClr>
                <a:srgbClr val="FF0000"/>
              </a:buClr>
            </a:pPr>
            <a:endParaRPr lang="en-US" dirty="0"/>
          </a:p>
        </p:txBody>
      </p:sp>
      <p:sp>
        <p:nvSpPr>
          <p:cNvPr id="2" name="Title 1"/>
          <p:cNvSpPr>
            <a:spLocks noGrp="1"/>
          </p:cNvSpPr>
          <p:nvPr>
            <p:ph type="title"/>
          </p:nvPr>
        </p:nvSpPr>
        <p:spPr/>
        <p:txBody>
          <a:bodyPr/>
          <a:lstStyle/>
          <a:p>
            <a:r>
              <a:rPr lang="en-US" dirty="0"/>
              <a:t>Building Configuration</a:t>
            </a:r>
          </a:p>
        </p:txBody>
      </p:sp>
    </p:spTree>
    <p:extLst>
      <p:ext uri="{BB962C8B-B14F-4D97-AF65-F5344CB8AC3E}">
        <p14:creationId xmlns:p14="http://schemas.microsoft.com/office/powerpoint/2010/main" val="38480634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48729" y="1604963"/>
            <a:ext cx="8280400" cy="4297362"/>
          </a:xfrm>
        </p:spPr>
        <p:txBody>
          <a:bodyPr/>
          <a:lstStyle/>
          <a:p>
            <a:pPr lvl="0">
              <a:buClr>
                <a:srgbClr val="FF0000"/>
              </a:buClr>
            </a:pPr>
            <a:r>
              <a:rPr lang="en-US" sz="2000" dirty="0"/>
              <a:t>Seismic weight at roof	</a:t>
            </a:r>
          </a:p>
          <a:p>
            <a:pPr marL="400008" lvl="1" indent="0">
              <a:buClr>
                <a:srgbClr val="FF0000"/>
              </a:buClr>
              <a:buNone/>
            </a:pPr>
            <a:endParaRPr lang="en-US" sz="2000" dirty="0"/>
          </a:p>
          <a:p>
            <a:pPr marL="400008" lvl="1" indent="0">
              <a:buClr>
                <a:srgbClr val="FF0000"/>
              </a:buClr>
              <a:buNone/>
            </a:pPr>
            <a:r>
              <a:rPr lang="en-US" sz="2000" dirty="0"/>
              <a:t>Roof: (15 psf)(40 ft)(90 ft) = 54,000 lbs</a:t>
            </a:r>
          </a:p>
          <a:p>
            <a:pPr marL="400008" lvl="1" indent="0">
              <a:buClr>
                <a:srgbClr val="FF0000"/>
              </a:buClr>
              <a:buNone/>
            </a:pPr>
            <a:r>
              <a:rPr lang="en-US" sz="2000" dirty="0"/>
              <a:t>Overhang: (8 psf)(2 ft)(41 ft + 91 ft)(2 sides) 	= 4,200 lbs</a:t>
            </a:r>
          </a:p>
          <a:p>
            <a:pPr marL="400008" lvl="1" indent="0">
              <a:buClr>
                <a:srgbClr val="FF0000"/>
              </a:buClr>
              <a:buNone/>
            </a:pPr>
            <a:r>
              <a:rPr lang="en-US" sz="2000" dirty="0"/>
              <a:t>Side walls: (10 psf)(10 ft)(90 ft)(2 sides) = 18,000 lbs</a:t>
            </a:r>
          </a:p>
          <a:p>
            <a:pPr marL="400008" lvl="1" indent="0">
              <a:buClr>
                <a:srgbClr val="FF0000"/>
              </a:buClr>
              <a:buNone/>
            </a:pPr>
            <a:r>
              <a:rPr lang="en-US" sz="2000" dirty="0"/>
              <a:t>End walls: (10 psf)(25 ft/2)(40 ft)(2 sides) = 10,000 lbs</a:t>
            </a:r>
          </a:p>
          <a:p>
            <a:pPr marL="400008" lvl="1" indent="0">
              <a:buClr>
                <a:srgbClr val="FF0000"/>
              </a:buClr>
              <a:buNone/>
            </a:pPr>
            <a:endParaRPr lang="en-US" sz="2000" dirty="0"/>
          </a:p>
          <a:p>
            <a:pPr marL="400008" lvl="1" indent="0">
              <a:buClr>
                <a:srgbClr val="FF0000"/>
              </a:buClr>
              <a:buNone/>
            </a:pPr>
            <a:r>
              <a:rPr lang="en-US" sz="2000" b="1" dirty="0"/>
              <a:t>TOTAL = 86,200 lbs acting at roof</a:t>
            </a:r>
          </a:p>
          <a:p>
            <a:pPr>
              <a:buClr>
                <a:srgbClr val="FF0000"/>
              </a:buClr>
            </a:pPr>
            <a:endParaRPr lang="en-US" dirty="0"/>
          </a:p>
        </p:txBody>
      </p:sp>
      <p:sp>
        <p:nvSpPr>
          <p:cNvPr id="2" name="Title 1"/>
          <p:cNvSpPr>
            <a:spLocks noGrp="1"/>
          </p:cNvSpPr>
          <p:nvPr>
            <p:ph type="title"/>
          </p:nvPr>
        </p:nvSpPr>
        <p:spPr/>
        <p:txBody>
          <a:bodyPr/>
          <a:lstStyle/>
          <a:p>
            <a:r>
              <a:rPr lang="en-US" dirty="0"/>
              <a:t>Weight for Seismic Analysis</a:t>
            </a:r>
          </a:p>
        </p:txBody>
      </p:sp>
    </p:spTree>
    <p:extLst>
      <p:ext uri="{BB962C8B-B14F-4D97-AF65-F5344CB8AC3E}">
        <p14:creationId xmlns:p14="http://schemas.microsoft.com/office/powerpoint/2010/main" val="238222077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800169" y="5253119"/>
            <a:ext cx="7120684" cy="461665"/>
          </a:xfrm>
          <a:prstGeom prst="rect">
            <a:avLst/>
          </a:prstGeom>
          <a:noFill/>
        </p:spPr>
        <p:txBody>
          <a:bodyPr wrap="square" lIns="91430" tIns="45716" rIns="91430" bIns="45716" rtlCol="0">
            <a:spAutoFit/>
          </a:bodyPr>
          <a:lstStyle/>
          <a:p>
            <a:r>
              <a:rPr lang="en-US" b="1" i="1" dirty="0"/>
              <a:t>V</a:t>
            </a:r>
            <a:r>
              <a:rPr lang="en-US" b="1" dirty="0"/>
              <a:t> = </a:t>
            </a:r>
            <a:r>
              <a:rPr lang="en-US" b="1" i="1" dirty="0"/>
              <a:t>C</a:t>
            </a:r>
            <a:r>
              <a:rPr lang="en-US" b="1" i="1" baseline="-25000" dirty="0"/>
              <a:t>s</a:t>
            </a:r>
            <a:r>
              <a:rPr lang="en-US" b="1" i="1" dirty="0"/>
              <a:t>W</a:t>
            </a:r>
            <a:r>
              <a:rPr lang="en-US" b="1" dirty="0"/>
              <a:t> = (0.192)(86,200) = 16,550 lbs     (12.8-1)</a:t>
            </a:r>
          </a:p>
        </p:txBody>
      </p:sp>
      <p:sp>
        <p:nvSpPr>
          <p:cNvPr id="13" name="TextBox 12"/>
          <p:cNvSpPr txBox="1"/>
          <p:nvPr/>
        </p:nvSpPr>
        <p:spPr>
          <a:xfrm>
            <a:off x="4849778" y="4020689"/>
            <a:ext cx="3622110" cy="461665"/>
          </a:xfrm>
          <a:prstGeom prst="rect">
            <a:avLst/>
          </a:prstGeom>
          <a:noFill/>
        </p:spPr>
        <p:txBody>
          <a:bodyPr wrap="square" lIns="91430" tIns="45716" rIns="91430" bIns="45716" rtlCol="0">
            <a:spAutoFit/>
          </a:bodyPr>
          <a:lstStyle/>
          <a:p>
            <a:r>
              <a:rPr lang="en-US" dirty="0"/>
              <a:t>0.481	       (12.8-3)</a:t>
            </a:r>
          </a:p>
        </p:txBody>
      </p:sp>
      <p:graphicFrame>
        <p:nvGraphicFramePr>
          <p:cNvPr id="12" name="Content Placeholder 5" descr="Coeffiecient C sub s = 0.481"/>
          <p:cNvGraphicFramePr>
            <a:graphicFrameLocks noChangeAspect="1"/>
          </p:cNvGraphicFramePr>
          <p:nvPr>
            <p:extLst>
              <p:ext uri="{D42A27DB-BD31-4B8C-83A1-F6EECF244321}">
                <p14:modId xmlns:p14="http://schemas.microsoft.com/office/powerpoint/2010/main" val="3390222816"/>
              </p:ext>
            </p:extLst>
          </p:nvPr>
        </p:nvGraphicFramePr>
        <p:xfrm>
          <a:off x="674688" y="3797287"/>
          <a:ext cx="4135437" cy="863600"/>
        </p:xfrm>
        <a:graphic>
          <a:graphicData uri="http://schemas.openxmlformats.org/presentationml/2006/ole">
            <mc:AlternateContent xmlns:mc="http://schemas.openxmlformats.org/markup-compatibility/2006">
              <mc:Choice xmlns:v="urn:schemas-microsoft-com:vml" Requires="v">
                <p:oleObj spid="_x0000_s1302" name="Equation" r:id="rId4" imgW="2057400" imgH="431640" progId="Equation.3">
                  <p:embed/>
                </p:oleObj>
              </mc:Choice>
              <mc:Fallback>
                <p:oleObj name="Equation" r:id="rId4" imgW="2057400" imgH="431640" progId="Equation.3">
                  <p:embed/>
                  <p:pic>
                    <p:nvPicPr>
                      <p:cNvPr id="0" name=""/>
                      <p:cNvPicPr/>
                      <p:nvPr/>
                    </p:nvPicPr>
                    <p:blipFill>
                      <a:blip r:embed="rId5"/>
                      <a:stretch>
                        <a:fillRect/>
                      </a:stretch>
                    </p:blipFill>
                    <p:spPr>
                      <a:xfrm>
                        <a:off x="674688" y="3797287"/>
                        <a:ext cx="4135437" cy="863600"/>
                      </a:xfrm>
                      <a:prstGeom prst="rect">
                        <a:avLst/>
                      </a:prstGeom>
                    </p:spPr>
                  </p:pic>
                </p:oleObj>
              </mc:Fallback>
            </mc:AlternateContent>
          </a:graphicData>
        </a:graphic>
      </p:graphicFrame>
      <p:sp>
        <p:nvSpPr>
          <p:cNvPr id="16" name="TextBox 15"/>
          <p:cNvSpPr txBox="1"/>
          <p:nvPr/>
        </p:nvSpPr>
        <p:spPr>
          <a:xfrm>
            <a:off x="643466" y="3256530"/>
            <a:ext cx="6627777" cy="461665"/>
          </a:xfrm>
          <a:prstGeom prst="rect">
            <a:avLst/>
          </a:prstGeom>
          <a:noFill/>
        </p:spPr>
        <p:txBody>
          <a:bodyPr wrap="square" lIns="91430" tIns="45716" rIns="91430" bIns="45716" rtlCol="0">
            <a:spAutoFit/>
          </a:bodyPr>
          <a:lstStyle/>
          <a:p>
            <a:r>
              <a:rPr lang="en-US" i="1" dirty="0"/>
              <a:t>C</a:t>
            </a:r>
            <a:r>
              <a:rPr lang="en-US" i="1" baseline="-25000" dirty="0"/>
              <a:t>s</a:t>
            </a:r>
            <a:r>
              <a:rPr lang="en-US" dirty="0"/>
              <a:t> need not exceed:</a:t>
            </a:r>
          </a:p>
        </p:txBody>
      </p:sp>
      <p:sp>
        <p:nvSpPr>
          <p:cNvPr id="11" name="TextBox 10"/>
          <p:cNvSpPr txBox="1"/>
          <p:nvPr/>
        </p:nvSpPr>
        <p:spPr>
          <a:xfrm>
            <a:off x="4385735" y="2408254"/>
            <a:ext cx="3622110" cy="461665"/>
          </a:xfrm>
          <a:prstGeom prst="rect">
            <a:avLst/>
          </a:prstGeom>
          <a:noFill/>
        </p:spPr>
        <p:txBody>
          <a:bodyPr wrap="square" lIns="91430" tIns="45716" rIns="91430" bIns="45716" rtlCol="0">
            <a:spAutoFit/>
          </a:bodyPr>
          <a:lstStyle/>
          <a:p>
            <a:r>
              <a:rPr lang="en-US" dirty="0">
                <a:solidFill>
                  <a:srgbClr val="000000"/>
                </a:solidFill>
              </a:rPr>
              <a:t>0.192   	(12.8-2)</a:t>
            </a:r>
          </a:p>
        </p:txBody>
      </p:sp>
      <p:graphicFrame>
        <p:nvGraphicFramePr>
          <p:cNvPr id="10" name="Content Placeholder 5" descr="Equation for C sub s = 0.192"/>
          <p:cNvGraphicFramePr>
            <a:graphicFrameLocks noChangeAspect="1"/>
          </p:cNvGraphicFramePr>
          <p:nvPr>
            <p:extLst>
              <p:ext uri="{D42A27DB-BD31-4B8C-83A1-F6EECF244321}">
                <p14:modId xmlns:p14="http://schemas.microsoft.com/office/powerpoint/2010/main" val="897016175"/>
              </p:ext>
            </p:extLst>
          </p:nvPr>
        </p:nvGraphicFramePr>
        <p:xfrm>
          <a:off x="1222377" y="2195513"/>
          <a:ext cx="3038475" cy="865187"/>
        </p:xfrm>
        <a:graphic>
          <a:graphicData uri="http://schemas.openxmlformats.org/presentationml/2006/ole">
            <mc:AlternateContent xmlns:mc="http://schemas.openxmlformats.org/markup-compatibility/2006">
              <mc:Choice xmlns:v="urn:schemas-microsoft-com:vml" Requires="v">
                <p:oleObj spid="_x0000_s1303" name="Equation" r:id="rId6" imgW="1511280" imgH="431640" progId="Equation.3">
                  <p:embed/>
                </p:oleObj>
              </mc:Choice>
              <mc:Fallback>
                <p:oleObj name="Equation" r:id="rId6" imgW="1511280" imgH="431640" progId="Equation.3">
                  <p:embed/>
                  <p:pic>
                    <p:nvPicPr>
                      <p:cNvPr id="0" name=""/>
                      <p:cNvPicPr/>
                      <p:nvPr/>
                    </p:nvPicPr>
                    <p:blipFill>
                      <a:blip r:embed="rId7"/>
                      <a:stretch>
                        <a:fillRect/>
                      </a:stretch>
                    </p:blipFill>
                    <p:spPr>
                      <a:xfrm>
                        <a:off x="1222377" y="2195513"/>
                        <a:ext cx="3038475" cy="865187"/>
                      </a:xfrm>
                      <a:prstGeom prst="rect">
                        <a:avLst/>
                      </a:prstGeom>
                    </p:spPr>
                  </p:pic>
                </p:oleObj>
              </mc:Fallback>
            </mc:AlternateContent>
          </a:graphicData>
        </a:graphic>
      </p:graphicFrame>
      <p:sp>
        <p:nvSpPr>
          <p:cNvPr id="9" name="TextBox 8"/>
          <p:cNvSpPr txBox="1"/>
          <p:nvPr/>
        </p:nvSpPr>
        <p:spPr>
          <a:xfrm>
            <a:off x="4385735" y="1565579"/>
            <a:ext cx="3622110" cy="461665"/>
          </a:xfrm>
          <a:prstGeom prst="rect">
            <a:avLst/>
          </a:prstGeom>
          <a:noFill/>
        </p:spPr>
        <p:txBody>
          <a:bodyPr wrap="square" lIns="91430" tIns="45716" rIns="91430" bIns="45716" rtlCol="0">
            <a:spAutoFit/>
          </a:bodyPr>
          <a:lstStyle/>
          <a:p>
            <a:r>
              <a:rPr lang="en-US" dirty="0">
                <a:solidFill>
                  <a:srgbClr val="000000"/>
                </a:solidFill>
              </a:rPr>
              <a:t>0.22 sec	(12.8-7)</a:t>
            </a:r>
          </a:p>
        </p:txBody>
      </p:sp>
      <p:graphicFrame>
        <p:nvGraphicFramePr>
          <p:cNvPr id="6" name="Content Placeholder 5" descr="Equation for T sub a = 0.22 sec"/>
          <p:cNvGraphicFramePr>
            <a:graphicFrameLocks noGrp="1" noChangeAspect="1"/>
          </p:cNvGraphicFramePr>
          <p:nvPr>
            <p:ph idx="1"/>
            <p:extLst>
              <p:ext uri="{D42A27DB-BD31-4B8C-83A1-F6EECF244321}">
                <p14:modId xmlns:p14="http://schemas.microsoft.com/office/powerpoint/2010/main" val="2881277251"/>
              </p:ext>
            </p:extLst>
          </p:nvPr>
        </p:nvGraphicFramePr>
        <p:xfrm>
          <a:off x="1185863" y="1535113"/>
          <a:ext cx="3109912" cy="501650"/>
        </p:xfrm>
        <a:graphic>
          <a:graphicData uri="http://schemas.openxmlformats.org/presentationml/2006/ole">
            <mc:AlternateContent xmlns:mc="http://schemas.openxmlformats.org/markup-compatibility/2006">
              <mc:Choice xmlns:v="urn:schemas-microsoft-com:vml" Requires="v">
                <p:oleObj spid="_x0000_s1304" name="Equation" r:id="rId8" imgW="1574640" imgH="253800" progId="Equation.3">
                  <p:embed/>
                </p:oleObj>
              </mc:Choice>
              <mc:Fallback>
                <p:oleObj name="Equation" r:id="rId8" imgW="1574640" imgH="253800" progId="Equation.3">
                  <p:embed/>
                  <p:pic>
                    <p:nvPicPr>
                      <p:cNvPr id="0" name=""/>
                      <p:cNvPicPr/>
                      <p:nvPr/>
                    </p:nvPicPr>
                    <p:blipFill>
                      <a:blip r:embed="rId9"/>
                      <a:stretch>
                        <a:fillRect/>
                      </a:stretch>
                    </p:blipFill>
                    <p:spPr>
                      <a:xfrm>
                        <a:off x="1185863" y="1535113"/>
                        <a:ext cx="3109912" cy="501650"/>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a:t>ASCE 7-16 Base Shear</a:t>
            </a:r>
          </a:p>
        </p:txBody>
      </p:sp>
    </p:spTree>
    <p:extLst>
      <p:ext uri="{BB962C8B-B14F-4D97-AF65-F5344CB8AC3E}">
        <p14:creationId xmlns:p14="http://schemas.microsoft.com/office/powerpoint/2010/main" val="287559863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06395" y="1540042"/>
            <a:ext cx="8280400" cy="4776092"/>
          </a:xfrm>
        </p:spPr>
        <p:txBody>
          <a:bodyPr/>
          <a:lstStyle/>
          <a:p>
            <a:pPr lvl="0">
              <a:buClr>
                <a:srgbClr val="FF0000"/>
              </a:buClr>
            </a:pPr>
            <a:r>
              <a:rPr lang="en-US" sz="2400" dirty="0"/>
              <a:t>Diaphragm weight, </a:t>
            </a:r>
            <a:r>
              <a:rPr lang="en-US" sz="2400" i="1" dirty="0"/>
              <a:t>w</a:t>
            </a:r>
            <a:r>
              <a:rPr lang="en-US" sz="2400" i="1" baseline="-25000" dirty="0"/>
              <a:t>px</a:t>
            </a:r>
            <a:r>
              <a:rPr lang="en-US" sz="2400" dirty="0"/>
              <a:t>, at the roof:</a:t>
            </a:r>
          </a:p>
          <a:p>
            <a:pPr marL="400008" lvl="1" indent="0">
              <a:buClr>
                <a:srgbClr val="FF0000"/>
              </a:buClr>
              <a:buNone/>
            </a:pPr>
            <a:endParaRPr lang="en-US" sz="1200" dirty="0"/>
          </a:p>
          <a:p>
            <a:pPr marL="400008" lvl="1" indent="0">
              <a:buClr>
                <a:srgbClr val="FF0000"/>
              </a:buClr>
              <a:buNone/>
            </a:pPr>
            <a:r>
              <a:rPr lang="en-US" sz="2400" dirty="0"/>
              <a:t>Total seismic weight – weight of the walls resisting seismic forces</a:t>
            </a:r>
          </a:p>
          <a:p>
            <a:pPr marL="400008" lvl="1" indent="0">
              <a:buClr>
                <a:srgbClr val="FF0000"/>
              </a:buClr>
              <a:buNone/>
            </a:pPr>
            <a:r>
              <a:rPr lang="en-US" sz="2400" dirty="0"/>
              <a:t>= 86,200 – 10,000 = 76,200 lbs (for seismic forces acting in transverse direction)</a:t>
            </a:r>
          </a:p>
          <a:p>
            <a:pPr marL="400008" lvl="1" indent="0">
              <a:buClr>
                <a:srgbClr val="FF0000"/>
              </a:buClr>
              <a:buNone/>
            </a:pPr>
            <a:endParaRPr lang="en-US" sz="2400" dirty="0"/>
          </a:p>
          <a:p>
            <a:pPr marL="400008" lvl="1" indent="0">
              <a:buClr>
                <a:srgbClr val="FF0000"/>
              </a:buClr>
              <a:buNone/>
            </a:pPr>
            <a:r>
              <a:rPr lang="en-US" sz="2400" dirty="0"/>
              <a:t>= 86,200 – 18,000 = 68,200 lbs (for seismic forces acting in longitudinal direction)</a:t>
            </a:r>
          </a:p>
        </p:txBody>
      </p:sp>
      <p:sp>
        <p:nvSpPr>
          <p:cNvPr id="2" name="Title 1"/>
          <p:cNvSpPr>
            <a:spLocks noGrp="1"/>
          </p:cNvSpPr>
          <p:nvPr>
            <p:ph type="title"/>
          </p:nvPr>
        </p:nvSpPr>
        <p:spPr/>
        <p:txBody>
          <a:bodyPr/>
          <a:lstStyle/>
          <a:p>
            <a:r>
              <a:rPr lang="en-US" dirty="0"/>
              <a:t>Diaphragm Weight</a:t>
            </a:r>
          </a:p>
        </p:txBody>
      </p:sp>
    </p:spTree>
    <p:extLst>
      <p:ext uri="{BB962C8B-B14F-4D97-AF65-F5344CB8AC3E}">
        <p14:creationId xmlns:p14="http://schemas.microsoft.com/office/powerpoint/2010/main" val="193891011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alculation for roof diaphragm forces, Equations 12.10-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75818" y="2117148"/>
            <a:ext cx="2503059" cy="1967965"/>
          </a:xfrm>
          <a:prstGeom prst="rect">
            <a:avLst/>
          </a:prstGeom>
          <a:noFill/>
          <a:ln>
            <a:noFill/>
          </a:ln>
        </p:spPr>
      </p:pic>
      <p:sp>
        <p:nvSpPr>
          <p:cNvPr id="7" name="Content Placeholder 6"/>
          <p:cNvSpPr>
            <a:spLocks noGrp="1"/>
          </p:cNvSpPr>
          <p:nvPr>
            <p:ph idx="1"/>
          </p:nvPr>
        </p:nvSpPr>
        <p:spPr>
          <a:xfrm>
            <a:off x="394520" y="1698754"/>
            <a:ext cx="8280400" cy="4713923"/>
          </a:xfrm>
        </p:spPr>
        <p:txBody>
          <a:bodyPr/>
          <a:lstStyle/>
          <a:p>
            <a:pPr lvl="0">
              <a:buClr>
                <a:srgbClr val="FF0000"/>
              </a:buClr>
            </a:pPr>
            <a:r>
              <a:rPr lang="en-US" sz="2000" b="1" u="sng" dirty="0"/>
              <a:t>Strength Level diaphragm design force:</a:t>
            </a:r>
          </a:p>
          <a:p>
            <a:pPr lvl="0">
              <a:buClr>
                <a:srgbClr val="FF0000"/>
              </a:buClr>
            </a:pPr>
            <a:endParaRPr lang="en-US" sz="1100" dirty="0"/>
          </a:p>
          <a:p>
            <a:pPr marL="400008" lvl="1" indent="0">
              <a:buClr>
                <a:srgbClr val="FF0000"/>
              </a:buClr>
              <a:buNone/>
            </a:pPr>
            <a:endParaRPr lang="en-US" sz="2000" dirty="0"/>
          </a:p>
          <a:p>
            <a:pPr marL="400008" lvl="1" indent="0">
              <a:buClr>
                <a:srgbClr val="FF0000"/>
              </a:buClr>
              <a:buNone/>
            </a:pPr>
            <a:endParaRPr lang="en-US" sz="2000" dirty="0"/>
          </a:p>
          <a:p>
            <a:pPr marL="3542936" lvl="8" indent="0">
              <a:buClr>
                <a:srgbClr val="FF0000"/>
              </a:buClr>
              <a:buNone/>
            </a:pPr>
            <a:r>
              <a:rPr lang="en-US" sz="2000" dirty="0"/>
              <a:t>                        (Eq. 12.10-1)</a:t>
            </a:r>
          </a:p>
          <a:p>
            <a:pPr marL="400008" lvl="1" indent="0">
              <a:buClr>
                <a:srgbClr val="FF0000"/>
              </a:buClr>
              <a:buNone/>
            </a:pPr>
            <a:endParaRPr lang="en-US" sz="2000" dirty="0"/>
          </a:p>
          <a:p>
            <a:pPr marL="400008" lvl="1" indent="0">
              <a:buClr>
                <a:srgbClr val="FF0000"/>
              </a:buClr>
              <a:buNone/>
            </a:pPr>
            <a:endParaRPr lang="en-US" sz="2000" dirty="0"/>
          </a:p>
          <a:p>
            <a:pPr marL="400008" lvl="1" indent="0">
              <a:buClr>
                <a:srgbClr val="FF0000"/>
              </a:buClr>
              <a:buNone/>
            </a:pPr>
            <a:endParaRPr lang="en-US" sz="1400" dirty="0"/>
          </a:p>
          <a:p>
            <a:pPr marL="400008" lvl="1" indent="0">
              <a:buClr>
                <a:srgbClr val="FF0000"/>
              </a:buClr>
              <a:buNone/>
            </a:pPr>
            <a:r>
              <a:rPr lang="en-US" sz="2000" dirty="0"/>
              <a:t>For a single story building, </a:t>
            </a:r>
            <a:r>
              <a:rPr lang="en-US" sz="2000" i="1" dirty="0"/>
              <a:t>F</a:t>
            </a:r>
            <a:r>
              <a:rPr lang="en-US" sz="2000" i="1" baseline="-25000" dirty="0"/>
              <a:t>px</a:t>
            </a:r>
            <a:r>
              <a:rPr lang="en-US" sz="2000" dirty="0"/>
              <a:t> = </a:t>
            </a:r>
            <a:r>
              <a:rPr lang="en-US" sz="2000" i="1" dirty="0"/>
              <a:t>V</a:t>
            </a:r>
            <a:r>
              <a:rPr lang="en-US" sz="2000" dirty="0"/>
              <a:t> = 16,550 lbs</a:t>
            </a:r>
          </a:p>
          <a:p>
            <a:pPr marL="400008" lvl="1" indent="0">
              <a:buClr>
                <a:srgbClr val="FF0000"/>
              </a:buClr>
              <a:buNone/>
            </a:pPr>
            <a:r>
              <a:rPr lang="en-US" sz="2000" dirty="0"/>
              <a:t>	</a:t>
            </a:r>
          </a:p>
          <a:p>
            <a:pPr marL="400008" lvl="1" indent="0">
              <a:buClr>
                <a:srgbClr val="FF0000"/>
              </a:buClr>
              <a:buNone/>
            </a:pPr>
            <a:r>
              <a:rPr lang="en-US" sz="2000" dirty="0"/>
              <a:t>The minimum value of </a:t>
            </a:r>
            <a:r>
              <a:rPr lang="en-US" sz="2000" i="1" dirty="0"/>
              <a:t>F</a:t>
            </a:r>
            <a:r>
              <a:rPr lang="en-US" sz="2000" i="1" baseline="-25000" dirty="0"/>
              <a:t>px</a:t>
            </a:r>
            <a:r>
              <a:rPr lang="en-US" sz="2000" dirty="0"/>
              <a:t> = 0.2</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px</a:t>
            </a:r>
            <a:r>
              <a:rPr lang="en-US" sz="2000" dirty="0"/>
              <a:t>		(Eq. 12.10-2)</a:t>
            </a:r>
          </a:p>
          <a:p>
            <a:pPr marL="400008" lvl="1" indent="0">
              <a:buClr>
                <a:srgbClr val="FF0000"/>
              </a:buClr>
              <a:buNone/>
            </a:pPr>
            <a:r>
              <a:rPr lang="en-US" sz="2000" dirty="0"/>
              <a:t>	= 0.2(1.0)(1.25)(76,200 lbs) = 19,050 lbs (transverse direction)</a:t>
            </a:r>
          </a:p>
          <a:p>
            <a:pPr marL="400008" lvl="1" indent="0">
              <a:buClr>
                <a:srgbClr val="FF0000"/>
              </a:buClr>
              <a:buNone/>
            </a:pPr>
            <a:r>
              <a:rPr lang="en-US" sz="2000" dirty="0"/>
              <a:t>	= 0.2(1.0)(1.25)(68,200 lbs) = 17,050 lbs (longitudinal direction)</a:t>
            </a:r>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100506914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94520" y="1698754"/>
            <a:ext cx="8280400" cy="4713923"/>
          </a:xfrm>
        </p:spPr>
        <p:txBody>
          <a:bodyPr/>
          <a:lstStyle/>
          <a:p>
            <a:pPr lvl="0">
              <a:buClr>
                <a:srgbClr val="FF0000"/>
              </a:buClr>
            </a:pPr>
            <a:r>
              <a:rPr lang="en-US" sz="2000" b="1" u="sng" dirty="0"/>
              <a:t>Strength Level diaphragm design force:</a:t>
            </a:r>
          </a:p>
          <a:p>
            <a:pPr lvl="0">
              <a:buClr>
                <a:srgbClr val="FF0000"/>
              </a:buClr>
            </a:pPr>
            <a:endParaRPr lang="en-US" sz="1100" dirty="0"/>
          </a:p>
          <a:p>
            <a:pPr marL="400008" lvl="1" indent="0">
              <a:buClr>
                <a:srgbClr val="FF0000"/>
              </a:buClr>
              <a:buNone/>
            </a:pPr>
            <a:r>
              <a:rPr lang="en-US" sz="2000" dirty="0"/>
              <a:t>The maximum (need not exceed) value of </a:t>
            </a:r>
          </a:p>
          <a:p>
            <a:pPr marL="400008" lvl="1" indent="0">
              <a:buClr>
                <a:srgbClr val="FF0000"/>
              </a:buClr>
              <a:buNone/>
            </a:pPr>
            <a:r>
              <a:rPr lang="en-US" sz="2000" i="1" dirty="0"/>
              <a:t>F</a:t>
            </a:r>
            <a:r>
              <a:rPr lang="en-US" sz="2000" i="1" baseline="-25000" dirty="0"/>
              <a:t>px</a:t>
            </a:r>
            <a:r>
              <a:rPr lang="en-US" sz="2000" dirty="0"/>
              <a:t> = 0.4</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px</a:t>
            </a:r>
            <a:r>
              <a:rPr lang="en-US" sz="2000" dirty="0"/>
              <a:t>		(Eq. 12.10-3)</a:t>
            </a:r>
          </a:p>
          <a:p>
            <a:pPr marL="400008" lvl="1" indent="0">
              <a:buClr>
                <a:srgbClr val="FF0000"/>
              </a:buClr>
              <a:buNone/>
            </a:pPr>
            <a:r>
              <a:rPr lang="en-US" sz="2000" dirty="0"/>
              <a:t>	= 0.4(1.0) (1.25)(76,200 lbs) = 38,100 lbs (transverse direction)</a:t>
            </a:r>
          </a:p>
          <a:p>
            <a:pPr marL="400008" lvl="1" indent="0">
              <a:buClr>
                <a:srgbClr val="FF0000"/>
              </a:buClr>
              <a:buNone/>
            </a:pPr>
            <a:r>
              <a:rPr lang="en-US" sz="2000" dirty="0"/>
              <a:t>	= 0.4(1.0) (1.25)(68,200 lbs) = 34,100 lbs (longitudinal direction)</a:t>
            </a:r>
          </a:p>
          <a:p>
            <a:pPr marL="400008" lvl="1" indent="0">
              <a:buClr>
                <a:srgbClr val="FF0000"/>
              </a:buClr>
              <a:buNone/>
            </a:pPr>
            <a:endParaRPr lang="en-US" sz="2000" dirty="0"/>
          </a:p>
          <a:p>
            <a:pPr marL="400008" lvl="1" indent="0">
              <a:buClr>
                <a:srgbClr val="FF0000"/>
              </a:buClr>
              <a:buNone/>
            </a:pPr>
            <a:endParaRPr lang="en-US" sz="2000" dirty="0"/>
          </a:p>
          <a:p>
            <a:pPr marL="400008" lvl="1" indent="0">
              <a:buClr>
                <a:srgbClr val="FF0000"/>
              </a:buClr>
              <a:buNone/>
            </a:pPr>
            <a:r>
              <a:rPr lang="en-US" sz="2000" b="1" dirty="0"/>
              <a:t>Governing diaphragm design forces 	</a:t>
            </a:r>
          </a:p>
          <a:p>
            <a:pPr marL="800018" lvl="2" indent="0">
              <a:buClr>
                <a:srgbClr val="FF0000"/>
              </a:buClr>
              <a:buNone/>
            </a:pPr>
            <a:r>
              <a:rPr lang="en-US" sz="2000" b="1" dirty="0"/>
              <a:t>  = 19,050 lbs (transverse direction)</a:t>
            </a:r>
          </a:p>
          <a:p>
            <a:pPr marL="400008" lvl="1" indent="0">
              <a:buClr>
                <a:srgbClr val="FF0000"/>
              </a:buClr>
              <a:buNone/>
            </a:pPr>
            <a:r>
              <a:rPr lang="en-US" sz="2000" b="1" dirty="0"/>
              <a:t>	= 17,050 lbs (longitudinal direction)</a:t>
            </a:r>
          </a:p>
          <a:p>
            <a:pPr marL="400008" lvl="1" indent="0">
              <a:buClr>
                <a:srgbClr val="FF0000"/>
              </a:buClr>
              <a:buNone/>
            </a:pPr>
            <a:endParaRPr lang="en-US" sz="2000" dirty="0"/>
          </a:p>
          <a:p>
            <a:pPr marL="400008" lvl="1" indent="0">
              <a:buClr>
                <a:srgbClr val="FF0000"/>
              </a:buClr>
              <a:buNone/>
            </a:pPr>
            <a:endParaRPr lang="en-US" sz="2000" dirty="0"/>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108393966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94520" y="1780674"/>
            <a:ext cx="8280400" cy="4632003"/>
          </a:xfrm>
        </p:spPr>
        <p:txBody>
          <a:bodyPr/>
          <a:lstStyle/>
          <a:p>
            <a:pPr lvl="0">
              <a:buClr>
                <a:srgbClr val="FF0000"/>
              </a:buClr>
            </a:pPr>
            <a:r>
              <a:rPr lang="en-US" sz="2400" b="1" u="sng" dirty="0"/>
              <a:t>ASD Level diaphragm design force:</a:t>
            </a:r>
          </a:p>
          <a:p>
            <a:pPr lvl="0">
              <a:buClr>
                <a:srgbClr val="FF0000"/>
              </a:buClr>
            </a:pPr>
            <a:endParaRPr lang="en-US" sz="1200" dirty="0"/>
          </a:p>
          <a:p>
            <a:pPr marL="400008" lvl="1" indent="0">
              <a:buClr>
                <a:srgbClr val="FF0000"/>
              </a:buClr>
              <a:buNone/>
            </a:pPr>
            <a:r>
              <a:rPr lang="fr-FR" sz="2400" b="1" i="1" dirty="0"/>
              <a:t>F</a:t>
            </a:r>
            <a:r>
              <a:rPr lang="fr-FR" sz="2400" b="1" i="1" baseline="-25000" dirty="0"/>
              <a:t>pr</a:t>
            </a:r>
            <a:r>
              <a:rPr lang="fr-FR" sz="2400" b="1" dirty="0"/>
              <a:t> = 0.7(19,050) = 13,335 lbs (transverse direction)</a:t>
            </a:r>
          </a:p>
          <a:p>
            <a:pPr marL="400008" lvl="1" indent="0">
              <a:buClr>
                <a:srgbClr val="FF0000"/>
              </a:buClr>
              <a:buNone/>
            </a:pPr>
            <a:r>
              <a:rPr lang="fr-FR" sz="2400" b="1" i="1" dirty="0"/>
              <a:t>F</a:t>
            </a:r>
            <a:r>
              <a:rPr lang="fr-FR" sz="2400" b="1" i="1" baseline="-25000" dirty="0"/>
              <a:t>pr</a:t>
            </a:r>
            <a:r>
              <a:rPr lang="fr-FR" sz="2400" b="1" dirty="0"/>
              <a:t> = 0.7(17,050) = 11,935 lbs (longitudinal direction)</a:t>
            </a:r>
          </a:p>
          <a:p>
            <a:pPr marL="400008" lvl="1" indent="0">
              <a:buClr>
                <a:srgbClr val="FF0000"/>
              </a:buClr>
              <a:buNone/>
            </a:pPr>
            <a:endParaRPr lang="en-US" sz="2400" dirty="0"/>
          </a:p>
          <a:p>
            <a:pPr marL="400008" lvl="1" indent="0">
              <a:buClr>
                <a:srgbClr val="FF0000"/>
              </a:buClr>
              <a:buNone/>
            </a:pPr>
            <a:endParaRPr lang="en-US" sz="2400" dirty="0"/>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3163842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673100" y="1639249"/>
            <a:ext cx="7772400" cy="3767250"/>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z="2133" spc="-4" dirty="0">
                <a:latin typeface="Arial"/>
                <a:cs typeface="Arial"/>
              </a:rPr>
              <a:t>ASCE 7 Section 12.14.1.1 scoping limitations:</a:t>
            </a:r>
            <a:endParaRPr sz="2133" dirty="0">
              <a:latin typeface="Arial"/>
              <a:cs typeface="Arial"/>
            </a:endParaRP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Risk Category I or II – </a:t>
            </a:r>
            <a:r>
              <a:rPr lang="en-US" sz="2133" spc="-4" dirty="0">
                <a:solidFill>
                  <a:srgbClr val="FF0000"/>
                </a:solidFill>
                <a:latin typeface="Arial"/>
                <a:cs typeface="Arial"/>
              </a:rPr>
              <a:t>OK Category II</a:t>
            </a: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Site Class NOT E or F – </a:t>
            </a:r>
            <a:r>
              <a:rPr lang="en-US" sz="2133" spc="-4" dirty="0">
                <a:solidFill>
                  <a:srgbClr val="FF0000"/>
                </a:solidFill>
                <a:latin typeface="Arial"/>
                <a:cs typeface="Arial"/>
              </a:rPr>
              <a:t>will verify</a:t>
            </a: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3 stories or less above grade plane - </a:t>
            </a:r>
            <a:r>
              <a:rPr lang="en-US" sz="2133" spc="-4" dirty="0">
                <a:solidFill>
                  <a:srgbClr val="FF0000"/>
                </a:solidFill>
                <a:latin typeface="Arial"/>
                <a:cs typeface="Arial"/>
              </a:rPr>
              <a:t>OK</a:t>
            </a: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Bearing wall or building frame system – </a:t>
            </a:r>
            <a:r>
              <a:rPr lang="en-US" sz="2133" spc="-4" dirty="0">
                <a:solidFill>
                  <a:srgbClr val="FF0000"/>
                </a:solidFill>
                <a:latin typeface="Arial"/>
                <a:cs typeface="Arial"/>
              </a:rPr>
              <a:t>OK</a:t>
            </a: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Minimum two lines of lateral resistance in each direction, minimum one line on each side of center of weight</a:t>
            </a: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288959896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descr="Equation 12.10-4&#10;&#10;Diaphragm force Fpx calculated using the diaphragm design acceleration coefficient Cpx, the diaphragm design force reduction factor Rs, and the weight tributary to the diaphragm wpx. To designate load at the roof diaphragm Fpx, Cpx and wpx are shown as Fpr, Cpr and wpr."/>
          <p:cNvGraphicFramePr>
            <a:graphicFrameLocks noChangeAspect="1"/>
          </p:cNvGraphicFramePr>
          <p:nvPr>
            <p:extLst>
              <p:ext uri="{D42A27DB-BD31-4B8C-83A1-F6EECF244321}">
                <p14:modId xmlns:p14="http://schemas.microsoft.com/office/powerpoint/2010/main" val="1231500473"/>
              </p:ext>
            </p:extLst>
          </p:nvPr>
        </p:nvGraphicFramePr>
        <p:xfrm>
          <a:off x="1137819" y="2804862"/>
          <a:ext cx="7086600" cy="1443038"/>
        </p:xfrm>
        <a:graphic>
          <a:graphicData uri="http://schemas.openxmlformats.org/presentationml/2006/ole">
            <mc:AlternateContent xmlns:mc="http://schemas.openxmlformats.org/markup-compatibility/2006">
              <mc:Choice xmlns:v="urn:schemas-microsoft-com:vml" Requires="v">
                <p:oleObj spid="_x0000_s15421" name="Equation" r:id="rId4" imgW="4228920" imgH="876240" progId="Equation.DSMT4">
                  <p:embed/>
                </p:oleObj>
              </mc:Choice>
              <mc:Fallback>
                <p:oleObj name="Equation" r:id="rId4" imgW="4228920" imgH="876240" progId="Equation.DSMT4">
                  <p:embed/>
                  <p:pic>
                    <p:nvPicPr>
                      <p:cNvPr id="0" name=""/>
                      <p:cNvPicPr>
                        <a:picLocks noChangeAspect="1" noChangeArrowheads="1"/>
                      </p:cNvPicPr>
                      <p:nvPr/>
                    </p:nvPicPr>
                    <p:blipFill>
                      <a:blip r:embed="rId5"/>
                      <a:srcRect/>
                      <a:stretch>
                        <a:fillRect/>
                      </a:stretch>
                    </p:blipFill>
                    <p:spPr bwMode="auto">
                      <a:xfrm>
                        <a:off x="1137819" y="2804862"/>
                        <a:ext cx="7086600" cy="1443038"/>
                      </a:xfrm>
                      <a:prstGeom prst="rect">
                        <a:avLst/>
                      </a:prstGeom>
                      <a:noFill/>
                    </p:spPr>
                  </p:pic>
                </p:oleObj>
              </mc:Fallback>
            </mc:AlternateContent>
          </a:graphicData>
        </a:graphic>
      </p:graphicFrame>
      <p:sp>
        <p:nvSpPr>
          <p:cNvPr id="10" name="TextBox 9"/>
          <p:cNvSpPr txBox="1"/>
          <p:nvPr/>
        </p:nvSpPr>
        <p:spPr>
          <a:xfrm>
            <a:off x="415636" y="1704273"/>
            <a:ext cx="8312728" cy="400110"/>
          </a:xfrm>
          <a:prstGeom prst="rect">
            <a:avLst/>
          </a:prstGeom>
          <a:noFill/>
        </p:spPr>
        <p:txBody>
          <a:bodyPr wrap="square" lIns="91430" tIns="45716" rIns="91430" bIns="45716" rtlCol="0">
            <a:spAutoFit/>
          </a:bodyPr>
          <a:lstStyle/>
          <a:p>
            <a:r>
              <a:rPr lang="en-US" sz="2000" b="1" u="sng" dirty="0"/>
              <a:t>Strength Level diaphragm design force:</a:t>
            </a:r>
          </a:p>
        </p:txBody>
      </p:sp>
      <p:sp>
        <p:nvSpPr>
          <p:cNvPr id="2" name="Title 1"/>
          <p:cNvSpPr>
            <a:spLocks noGrp="1"/>
          </p:cNvSpPr>
          <p:nvPr>
            <p:ph type="title"/>
          </p:nvPr>
        </p:nvSpPr>
        <p:spPr>
          <a:xfrm>
            <a:off x="760022" y="269877"/>
            <a:ext cx="7671460" cy="1178915"/>
          </a:xfrm>
        </p:spPr>
        <p:txBody>
          <a:bodyPr/>
          <a:lstStyle/>
          <a:p>
            <a:r>
              <a:rPr lang="en-US" dirty="0"/>
              <a:t>ASCE 7-16 Alternative/</a:t>
            </a:r>
            <a:br>
              <a:rPr lang="en-US" dirty="0"/>
            </a:br>
            <a:r>
              <a:rPr lang="en-US" dirty="0"/>
              <a:t>2015 NEHRP </a:t>
            </a:r>
            <a:r>
              <a:rPr lang="en-US" i="1" dirty="0"/>
              <a:t>Provisions</a:t>
            </a:r>
            <a:endParaRPr lang="en-US" dirty="0"/>
          </a:p>
        </p:txBody>
      </p:sp>
    </p:spTree>
    <p:extLst>
      <p:ext uri="{BB962C8B-B14F-4D97-AF65-F5344CB8AC3E}">
        <p14:creationId xmlns:p14="http://schemas.microsoft.com/office/powerpoint/2010/main" val="289793771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752604" y="2525820"/>
            <a:ext cx="4892633" cy="2308324"/>
          </a:xfrm>
          <a:prstGeom prst="rect">
            <a:avLst/>
          </a:prstGeom>
          <a:noFill/>
        </p:spPr>
        <p:txBody>
          <a:bodyPr wrap="square" lIns="91430" tIns="45716" rIns="91430" bIns="45716" rtlCol="0">
            <a:spAutoFit/>
          </a:bodyPr>
          <a:lstStyle/>
          <a:p>
            <a:r>
              <a:rPr lang="en-US" i="1" dirty="0"/>
              <a:t>N</a:t>
            </a:r>
            <a:r>
              <a:rPr lang="en-US" dirty="0"/>
              <a:t> =1</a:t>
            </a:r>
          </a:p>
          <a:p>
            <a:endParaRPr lang="en-US" dirty="0"/>
          </a:p>
          <a:p>
            <a:r>
              <a:rPr lang="en-US" i="1" dirty="0"/>
              <a:t>z</a:t>
            </a:r>
            <a:r>
              <a:rPr lang="en-US" i="1" baseline="-25000" dirty="0"/>
              <a:t>s</a:t>
            </a:r>
            <a:r>
              <a:rPr lang="en-US" dirty="0"/>
              <a:t> = 1.0  (for wood shear wall buildings)</a:t>
            </a:r>
          </a:p>
          <a:p>
            <a:endParaRPr lang="en-US" dirty="0"/>
          </a:p>
          <a:p>
            <a:r>
              <a:rPr lang="en-US" i="1" dirty="0"/>
              <a:t>R</a:t>
            </a:r>
            <a:r>
              <a:rPr lang="en-US" i="1" baseline="-25000" dirty="0"/>
              <a:t>s</a:t>
            </a:r>
            <a:r>
              <a:rPr lang="en-US" dirty="0"/>
              <a:t> = 3.0 (from Table 12.10-1)</a:t>
            </a:r>
          </a:p>
        </p:txBody>
      </p:sp>
      <p:grpSp>
        <p:nvGrpSpPr>
          <p:cNvPr id="6" name="Group 5" descr="Graph identical to the one on the left-hand side of ASCE 7-16 FIGURE 12.10-2.  Developed with hx /hn in the y-axis with ascending gradations from 0 to 1, and in the x-axis with gradations left to right of diaphragm design acceleration coefficient for level x, Cpx from 0 to Cpn. hx /hn is the ratio of the height from the base to level x, hx to the vertical distance from the base to the highest level of the seismic force-resisting system of the structure., hn.  This graph is only applicable to building two stories or less in height.  The design acceleration coefficient curve begins at Cp0,0 and rises linearly to Cpn,1.  Cp0 and Cpn are diaphragm design acceleration coefficient at the structure base and diaphragm design acceleration coefficient at the structural height, hn, respectively. &#10;"/>
          <p:cNvGrpSpPr>
            <a:grpSpLocks/>
          </p:cNvGrpSpPr>
          <p:nvPr/>
        </p:nvGrpSpPr>
        <p:grpSpPr bwMode="auto">
          <a:xfrm>
            <a:off x="534390" y="2139869"/>
            <a:ext cx="2989023" cy="4085383"/>
            <a:chOff x="0" y="0"/>
            <a:chExt cx="15182" cy="28414"/>
          </a:xfrm>
        </p:grpSpPr>
        <p:sp>
          <p:nvSpPr>
            <p:cNvPr id="8" name="Text Box 62"/>
            <p:cNvSpPr txBox="1">
              <a:spLocks noChangeArrowheads="1"/>
            </p:cNvSpPr>
            <p:nvPr/>
          </p:nvSpPr>
          <p:spPr bwMode="auto">
            <a:xfrm>
              <a:off x="0" y="21625"/>
              <a:ext cx="15182" cy="6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spcBef>
                  <a:spcPts val="0"/>
                </a:spcBef>
                <a:spcAft>
                  <a:spcPts val="0"/>
                </a:spcAft>
              </a:pPr>
              <a:r>
                <a:rPr lang="en-US" sz="2000" b="1" dirty="0">
                  <a:latin typeface="Times New Roman"/>
                  <a:ea typeface="Times New Roman"/>
                </a:rPr>
                <a:t>Calculating the design acceleration coefficient </a:t>
              </a:r>
              <a:r>
                <a:rPr lang="en-US" sz="2000" b="1" i="1" dirty="0">
                  <a:latin typeface="Times New Roman"/>
                  <a:ea typeface="Times New Roman"/>
                </a:rPr>
                <a:t>C</a:t>
              </a:r>
              <a:r>
                <a:rPr lang="en-US" sz="2000" b="1" i="1" baseline="-25000" dirty="0">
                  <a:latin typeface="Times New Roman"/>
                  <a:ea typeface="Times New Roman"/>
                </a:rPr>
                <a:t>px</a:t>
              </a:r>
              <a:r>
                <a:rPr lang="en-US" sz="2000" b="1" dirty="0">
                  <a:latin typeface="Times New Roman"/>
                  <a:ea typeface="Times New Roman"/>
                </a:rPr>
                <a:t> </a:t>
              </a:r>
              <a:br>
                <a:rPr lang="en-US" sz="2000" b="1" dirty="0">
                  <a:latin typeface="Times New Roman"/>
                  <a:ea typeface="Times New Roman"/>
                </a:rPr>
              </a:br>
              <a:r>
                <a:rPr lang="en-US" sz="2000" b="1" dirty="0">
                  <a:latin typeface="Times New Roman"/>
                  <a:ea typeface="Times New Roman"/>
                </a:rPr>
                <a:t>in buildings with </a:t>
              </a:r>
              <a:r>
                <a:rPr lang="en-US" sz="2000" b="1" i="1" dirty="0">
                  <a:latin typeface="Times New Roman"/>
                  <a:ea typeface="Times New Roman"/>
                </a:rPr>
                <a:t>N</a:t>
              </a:r>
              <a:r>
                <a:rPr lang="en-US" sz="2000" b="1" dirty="0">
                  <a:latin typeface="Times New Roman"/>
                  <a:ea typeface="Times New Roman"/>
                </a:rPr>
                <a:t> ≤ 2</a:t>
              </a:r>
              <a:endParaRPr lang="en-US" sz="2800" dirty="0">
                <a:latin typeface="Times New Roman"/>
                <a:ea typeface="Times New Roman"/>
              </a:endParaRPr>
            </a:p>
          </p:txBody>
        </p:sp>
        <p:pic>
          <p:nvPicPr>
            <p:cNvPr id="9" name="Picture 8" descr="With these values calculated, the longitudinal and transverse diaphragm seismic forces acting at the roof can be calculated as:&#10;"/>
            <p:cNvPicPr>
              <a:picLocks noChangeAspect="1"/>
            </p:cNvPicPr>
            <p:nvPr/>
          </p:nvPicPr>
          <p:blipFill>
            <a:blip r:embed="rId3">
              <a:extLst>
                <a:ext uri="{28A0092B-C50C-407E-A947-70E740481C1C}">
                  <a14:useLocalDpi xmlns:a14="http://schemas.microsoft.com/office/drawing/2010/main" val="0"/>
                </a:ext>
              </a:extLst>
            </a:blip>
            <a:srcRect l="-1756" t="-957" r="54568" b="-2115"/>
            <a:stretch>
              <a:fillRect/>
            </a:stretch>
          </p:blipFill>
          <p:spPr bwMode="auto">
            <a:xfrm>
              <a:off x="624" y="0"/>
              <a:ext cx="13933" cy="21625"/>
            </a:xfrm>
            <a:prstGeom prst="rect">
              <a:avLst/>
            </a:prstGeom>
            <a:noFill/>
            <a:ln w="6350">
              <a:solidFill>
                <a:srgbClr val="000000"/>
              </a:solidFill>
              <a:round/>
              <a:headEnd/>
              <a:tailEnd/>
            </a:ln>
            <a:extLst>
              <a:ext uri="{909E8E84-426E-40DD-AFC4-6F175D3DCCD1}">
                <a14:hiddenFill xmlns:a14="http://schemas.microsoft.com/office/drawing/2010/main">
                  <a:solidFill>
                    <a:srgbClr val="FFFFFF"/>
                  </a:solidFill>
                </a14:hiddenFill>
              </a:ext>
            </a:extLst>
          </p:spPr>
        </p:pic>
      </p:grpSp>
      <p:sp>
        <p:nvSpPr>
          <p:cNvPr id="2" name="Title 1"/>
          <p:cNvSpPr>
            <a:spLocks noGrp="1"/>
          </p:cNvSpPr>
          <p:nvPr>
            <p:ph type="title"/>
          </p:nvPr>
        </p:nvSpPr>
        <p:spPr>
          <a:xfrm>
            <a:off x="760022" y="269875"/>
            <a:ext cx="7671460" cy="1772682"/>
          </a:xfrm>
        </p:spPr>
        <p:txBody>
          <a:bodyPr/>
          <a:lstStyle/>
          <a:p>
            <a:r>
              <a:rPr lang="en-US" sz="2800" dirty="0"/>
              <a:t>ASCE 7-16 Alternative/2015 NEHRP </a:t>
            </a:r>
            <a:r>
              <a:rPr lang="en-US" sz="2800" i="1" dirty="0"/>
              <a:t>Provisions</a:t>
            </a:r>
            <a:r>
              <a:rPr lang="en-US" sz="2800" dirty="0"/>
              <a:t> Roof Diaphragm Design Force</a:t>
            </a:r>
          </a:p>
        </p:txBody>
      </p:sp>
    </p:spTree>
    <p:extLst>
      <p:ext uri="{BB962C8B-B14F-4D97-AF65-F5344CB8AC3E}">
        <p14:creationId xmlns:p14="http://schemas.microsoft.com/office/powerpoint/2010/main" val="168308596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ct 13" descr="Equation 12.10-7"/>
          <p:cNvGraphicFramePr>
            <a:graphicFrameLocks noChangeAspect="1"/>
          </p:cNvGraphicFramePr>
          <p:nvPr>
            <p:extLst>
              <p:ext uri="{D42A27DB-BD31-4B8C-83A1-F6EECF244321}">
                <p14:modId xmlns:p14="http://schemas.microsoft.com/office/powerpoint/2010/main" val="1844536704"/>
              </p:ext>
            </p:extLst>
          </p:nvPr>
        </p:nvGraphicFramePr>
        <p:xfrm>
          <a:off x="542925" y="4862513"/>
          <a:ext cx="8058150" cy="1304925"/>
        </p:xfrm>
        <a:graphic>
          <a:graphicData uri="http://schemas.openxmlformats.org/presentationml/2006/ole">
            <mc:AlternateContent xmlns:mc="http://schemas.openxmlformats.org/markup-compatibility/2006">
              <mc:Choice xmlns:v="urn:schemas-microsoft-com:vml" Requires="v">
                <p:oleObj spid="_x0000_s2338" name="Equation" r:id="rId4" imgW="3632040" imgH="583920" progId="Equation.DSMT4">
                  <p:embed/>
                </p:oleObj>
              </mc:Choice>
              <mc:Fallback>
                <p:oleObj name="Equation" r:id="rId4" imgW="3632040" imgH="583920" progId="Equation.DSMT4">
                  <p:embed/>
                  <p:pic>
                    <p:nvPicPr>
                      <p:cNvPr id="0" name=""/>
                      <p:cNvPicPr>
                        <a:picLocks noChangeAspect="1" noChangeArrowheads="1"/>
                      </p:cNvPicPr>
                      <p:nvPr/>
                    </p:nvPicPr>
                    <p:blipFill>
                      <a:blip r:embed="rId5"/>
                      <a:srcRect/>
                      <a:stretch>
                        <a:fillRect/>
                      </a:stretch>
                    </p:blipFill>
                    <p:spPr bwMode="auto">
                      <a:xfrm>
                        <a:off x="542925" y="4862513"/>
                        <a:ext cx="8058150" cy="1304925"/>
                      </a:xfrm>
                      <a:prstGeom prst="rect">
                        <a:avLst/>
                      </a:prstGeom>
                      <a:noFill/>
                    </p:spPr>
                  </p:pic>
                </p:oleObj>
              </mc:Fallback>
            </mc:AlternateContent>
          </a:graphicData>
        </a:graphic>
      </p:graphicFrame>
      <p:sp>
        <p:nvSpPr>
          <p:cNvPr id="10" name="TextBox 9" descr="Equation 12.10-6"/>
          <p:cNvSpPr txBox="1"/>
          <p:nvPr/>
        </p:nvSpPr>
        <p:spPr>
          <a:xfrm>
            <a:off x="415636" y="4162465"/>
            <a:ext cx="8312728" cy="461665"/>
          </a:xfrm>
          <a:prstGeom prst="rect">
            <a:avLst/>
          </a:prstGeom>
          <a:noFill/>
        </p:spPr>
        <p:txBody>
          <a:bodyPr wrap="square" lIns="91430" tIns="45716" rIns="91430" bIns="45716" rtlCol="0">
            <a:spAutoFit/>
          </a:bodyPr>
          <a:lstStyle/>
          <a:p>
            <a:r>
              <a:rPr lang="en-US" i="1" dirty="0">
                <a:latin typeface="Times New Roman" panose="02020603050405020304" pitchFamily="18" charset="0"/>
                <a:cs typeface="Times New Roman" panose="02020603050405020304" pitchFamily="18" charset="0"/>
              </a:rPr>
              <a:t>C</a:t>
            </a:r>
            <a:r>
              <a:rPr lang="en-US" i="1" baseline="-25000" dirty="0">
                <a:latin typeface="Times New Roman" panose="02020603050405020304" pitchFamily="18" charset="0"/>
                <a:cs typeface="Times New Roman" panose="02020603050405020304" pitchFamily="18" charset="0"/>
              </a:rPr>
              <a:t>p</a:t>
            </a:r>
            <a:r>
              <a:rPr lang="en-US" baseline="-25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 = 0.4</a:t>
            </a:r>
            <a:r>
              <a:rPr lang="en-US" i="1" dirty="0">
                <a:latin typeface="Times New Roman" panose="02020603050405020304" pitchFamily="18" charset="0"/>
                <a:cs typeface="Times New Roman" panose="02020603050405020304" pitchFamily="18" charset="0"/>
              </a:rPr>
              <a:t>S</a:t>
            </a:r>
            <a:r>
              <a:rPr lang="en-US" i="1" baseline="-25000" dirty="0">
                <a:latin typeface="Times New Roman" panose="02020603050405020304" pitchFamily="18" charset="0"/>
                <a:cs typeface="Times New Roman" panose="02020603050405020304" pitchFamily="18" charset="0"/>
              </a:rPr>
              <a:t>DS</a:t>
            </a:r>
            <a:r>
              <a:rPr lang="en-US" i="1" dirty="0">
                <a:latin typeface="Times New Roman" panose="02020603050405020304" pitchFamily="18" charset="0"/>
                <a:cs typeface="Times New Roman" panose="02020603050405020304" pitchFamily="18" charset="0"/>
              </a:rPr>
              <a:t>I</a:t>
            </a:r>
            <a:r>
              <a:rPr lang="en-US" i="1" baseline="-25000"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 = 0.4(1.0)(1.25) = 0.50            (Eq. 12.10-6)</a:t>
            </a:r>
          </a:p>
        </p:txBody>
      </p:sp>
      <p:graphicFrame>
        <p:nvGraphicFramePr>
          <p:cNvPr id="12" name="Object 11" descr="Equation 12.10-14"/>
          <p:cNvGraphicFramePr>
            <a:graphicFrameLocks noChangeAspect="1"/>
          </p:cNvGraphicFramePr>
          <p:nvPr>
            <p:extLst>
              <p:ext uri="{D42A27DB-BD31-4B8C-83A1-F6EECF244321}">
                <p14:modId xmlns:p14="http://schemas.microsoft.com/office/powerpoint/2010/main" val="876243037"/>
              </p:ext>
            </p:extLst>
          </p:nvPr>
        </p:nvGraphicFramePr>
        <p:xfrm>
          <a:off x="433388" y="2917825"/>
          <a:ext cx="8277225" cy="974725"/>
        </p:xfrm>
        <a:graphic>
          <a:graphicData uri="http://schemas.openxmlformats.org/presentationml/2006/ole">
            <mc:AlternateContent xmlns:mc="http://schemas.openxmlformats.org/markup-compatibility/2006">
              <mc:Choice xmlns:v="urn:schemas-microsoft-com:vml" Requires="v">
                <p:oleObj spid="_x0000_s2339" name="Equation" r:id="rId6" imgW="3873240" imgH="469800" progId="Equation.DSMT4">
                  <p:embed/>
                </p:oleObj>
              </mc:Choice>
              <mc:Fallback>
                <p:oleObj name="Equation" r:id="rId6" imgW="3873240" imgH="469800" progId="Equation.DSMT4">
                  <p:embed/>
                  <p:pic>
                    <p:nvPicPr>
                      <p:cNvPr id="0" name=""/>
                      <p:cNvPicPr>
                        <a:picLocks noChangeAspect="1" noChangeArrowheads="1"/>
                      </p:cNvPicPr>
                      <p:nvPr/>
                    </p:nvPicPr>
                    <p:blipFill>
                      <a:blip r:embed="rId7"/>
                      <a:srcRect/>
                      <a:stretch>
                        <a:fillRect/>
                      </a:stretch>
                    </p:blipFill>
                    <p:spPr bwMode="auto">
                      <a:xfrm>
                        <a:off x="433388" y="2917825"/>
                        <a:ext cx="8277225" cy="974725"/>
                      </a:xfrm>
                      <a:prstGeom prst="rect">
                        <a:avLst/>
                      </a:prstGeom>
                      <a:noFill/>
                    </p:spPr>
                  </p:pic>
                </p:oleObj>
              </mc:Fallback>
            </mc:AlternateContent>
          </a:graphicData>
        </a:graphic>
      </p:graphicFrame>
      <p:graphicFrame>
        <p:nvGraphicFramePr>
          <p:cNvPr id="7" name="Object 6" descr="Equation 12.10-13"/>
          <p:cNvGraphicFramePr>
            <a:graphicFrameLocks noChangeAspect="1"/>
          </p:cNvGraphicFramePr>
          <p:nvPr>
            <p:extLst>
              <p:ext uri="{D42A27DB-BD31-4B8C-83A1-F6EECF244321}">
                <p14:modId xmlns:p14="http://schemas.microsoft.com/office/powerpoint/2010/main" val="4142877685"/>
              </p:ext>
            </p:extLst>
          </p:nvPr>
        </p:nvGraphicFramePr>
        <p:xfrm>
          <a:off x="632619" y="1896476"/>
          <a:ext cx="7878762" cy="822912"/>
        </p:xfrm>
        <a:graphic>
          <a:graphicData uri="http://schemas.openxmlformats.org/presentationml/2006/ole">
            <mc:AlternateContent xmlns:mc="http://schemas.openxmlformats.org/markup-compatibility/2006">
              <mc:Choice xmlns:v="urn:schemas-microsoft-com:vml" Requires="v">
                <p:oleObj spid="_x0000_s2340" name="Equation" r:id="rId8" imgW="4152600" imgH="431640" progId="Equation.DSMT4">
                  <p:embed/>
                </p:oleObj>
              </mc:Choice>
              <mc:Fallback>
                <p:oleObj name="Equation" r:id="rId8" imgW="4152600" imgH="431640" progId="Equation.DSMT4">
                  <p:embed/>
                  <p:pic>
                    <p:nvPicPr>
                      <p:cNvPr id="0" name=""/>
                      <p:cNvPicPr>
                        <a:picLocks noChangeAspect="1" noChangeArrowheads="1"/>
                      </p:cNvPicPr>
                      <p:nvPr/>
                    </p:nvPicPr>
                    <p:blipFill>
                      <a:blip r:embed="rId9"/>
                      <a:srcRect/>
                      <a:stretch>
                        <a:fillRect/>
                      </a:stretch>
                    </p:blipFill>
                    <p:spPr bwMode="auto">
                      <a:xfrm>
                        <a:off x="632619" y="1896476"/>
                        <a:ext cx="7878762" cy="822912"/>
                      </a:xfrm>
                      <a:prstGeom prst="rect">
                        <a:avLst/>
                      </a:prstGeom>
                      <a:noFill/>
                    </p:spPr>
                  </p:pic>
                </p:oleObj>
              </mc:Fallback>
            </mc:AlternateContent>
          </a:graphicData>
        </a:graphic>
      </p:graphicFrame>
      <p:sp>
        <p:nvSpPr>
          <p:cNvPr id="2" name="Title 1" descr="In order to calculate Cp0 and Cpn, it is necessary to calculate the first mode contribution factor Gamma sub m1, and the higher mode contribution factor Gamma sub m2. These are a function of N and zs. The first mode participation factor is calculated to be 1, and the higher mode zero, as might be anticipated for a single-story building. Cp0 can then be calculated as 0.50, and Cpn as 0.576."/>
          <p:cNvSpPr>
            <a:spLocks noGrp="1"/>
          </p:cNvSpPr>
          <p:nvPr>
            <p:ph type="title"/>
          </p:nvPr>
        </p:nvSpPr>
        <p:spPr>
          <a:xfrm>
            <a:off x="760022" y="269877"/>
            <a:ext cx="7671460" cy="1178915"/>
          </a:xfrm>
        </p:spPr>
        <p:txBody>
          <a:bodyPr/>
          <a:lstStyle/>
          <a:p>
            <a:r>
              <a:rPr lang="en-US" dirty="0"/>
              <a:t>ASCE 7-16 Alternative/</a:t>
            </a:r>
            <a:br>
              <a:rPr lang="en-US" dirty="0"/>
            </a:br>
            <a:r>
              <a:rPr lang="en-US" dirty="0"/>
              <a:t>2015 NEHRP </a:t>
            </a:r>
            <a:r>
              <a:rPr lang="en-US" i="1" dirty="0"/>
              <a:t>Provisions</a:t>
            </a:r>
            <a:endParaRPr lang="en-US" dirty="0"/>
          </a:p>
        </p:txBody>
      </p:sp>
    </p:spTree>
    <p:extLst>
      <p:ext uri="{BB962C8B-B14F-4D97-AF65-F5344CB8AC3E}">
        <p14:creationId xmlns:p14="http://schemas.microsoft.com/office/powerpoint/2010/main" val="89794596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descr="Equation 12.10-4"/>
          <p:cNvGraphicFramePr>
            <a:graphicFrameLocks noChangeAspect="1"/>
          </p:cNvGraphicFramePr>
          <p:nvPr>
            <p:extLst>
              <p:ext uri="{D42A27DB-BD31-4B8C-83A1-F6EECF244321}">
                <p14:modId xmlns:p14="http://schemas.microsoft.com/office/powerpoint/2010/main" val="1375439967"/>
              </p:ext>
            </p:extLst>
          </p:nvPr>
        </p:nvGraphicFramePr>
        <p:xfrm>
          <a:off x="455356" y="2565233"/>
          <a:ext cx="8280791" cy="2090738"/>
        </p:xfrm>
        <a:graphic>
          <a:graphicData uri="http://schemas.openxmlformats.org/presentationml/2006/ole">
            <mc:AlternateContent xmlns:mc="http://schemas.openxmlformats.org/markup-compatibility/2006">
              <mc:Choice xmlns:v="urn:schemas-microsoft-com:vml" Requires="v">
                <p:oleObj spid="_x0000_s3168" name="Equation" r:id="rId4" imgW="5244840" imgH="1269720" progId="Equation.DSMT4">
                  <p:embed/>
                </p:oleObj>
              </mc:Choice>
              <mc:Fallback>
                <p:oleObj name="Equation" r:id="rId4" imgW="5244840" imgH="1269720" progId="Equation.DSMT4">
                  <p:embed/>
                  <p:pic>
                    <p:nvPicPr>
                      <p:cNvPr id="0" name=""/>
                      <p:cNvPicPr>
                        <a:picLocks noChangeAspect="1" noChangeArrowheads="1"/>
                      </p:cNvPicPr>
                      <p:nvPr/>
                    </p:nvPicPr>
                    <p:blipFill>
                      <a:blip r:embed="rId5"/>
                      <a:srcRect/>
                      <a:stretch>
                        <a:fillRect/>
                      </a:stretch>
                    </p:blipFill>
                    <p:spPr bwMode="auto">
                      <a:xfrm>
                        <a:off x="455356" y="2565233"/>
                        <a:ext cx="8280791" cy="2090738"/>
                      </a:xfrm>
                      <a:prstGeom prst="rect">
                        <a:avLst/>
                      </a:prstGeom>
                      <a:noFill/>
                    </p:spPr>
                  </p:pic>
                </p:oleObj>
              </mc:Fallback>
            </mc:AlternateContent>
          </a:graphicData>
        </a:graphic>
      </p:graphicFrame>
      <p:sp>
        <p:nvSpPr>
          <p:cNvPr id="10" name="TextBox 9"/>
          <p:cNvSpPr txBox="1"/>
          <p:nvPr/>
        </p:nvSpPr>
        <p:spPr>
          <a:xfrm>
            <a:off x="415636" y="1704273"/>
            <a:ext cx="8312728" cy="400110"/>
          </a:xfrm>
          <a:prstGeom prst="rect">
            <a:avLst/>
          </a:prstGeom>
          <a:noFill/>
        </p:spPr>
        <p:txBody>
          <a:bodyPr wrap="square" lIns="91430" tIns="45716" rIns="91430" bIns="45716" rtlCol="0">
            <a:spAutoFit/>
          </a:bodyPr>
          <a:lstStyle/>
          <a:p>
            <a:pPr algn="ctr"/>
            <a:r>
              <a:rPr lang="en-US" sz="2000" b="1" u="sng" dirty="0"/>
              <a:t>Strength Level diaphragm design force:</a:t>
            </a:r>
          </a:p>
        </p:txBody>
      </p:sp>
      <p:sp>
        <p:nvSpPr>
          <p:cNvPr id="2" name="Title 1"/>
          <p:cNvSpPr>
            <a:spLocks noGrp="1"/>
          </p:cNvSpPr>
          <p:nvPr>
            <p:ph type="title"/>
          </p:nvPr>
        </p:nvSpPr>
        <p:spPr>
          <a:xfrm>
            <a:off x="760022" y="269877"/>
            <a:ext cx="7671460" cy="1178915"/>
          </a:xfrm>
        </p:spPr>
        <p:txBody>
          <a:bodyPr/>
          <a:lstStyle/>
          <a:p>
            <a:r>
              <a:rPr lang="en-US" dirty="0"/>
              <a:t>ASCE 7-16 Alternative/</a:t>
            </a:r>
            <a:br>
              <a:rPr lang="en-US" dirty="0"/>
            </a:br>
            <a:r>
              <a:rPr lang="en-US" dirty="0"/>
              <a:t>2015 NEHRP </a:t>
            </a:r>
            <a:r>
              <a:rPr lang="en-US" i="1" dirty="0"/>
              <a:t>Provisions</a:t>
            </a:r>
            <a:endParaRPr lang="en-US" dirty="0"/>
          </a:p>
        </p:txBody>
      </p:sp>
    </p:spTree>
    <p:extLst>
      <p:ext uri="{BB962C8B-B14F-4D97-AF65-F5344CB8AC3E}">
        <p14:creationId xmlns:p14="http://schemas.microsoft.com/office/powerpoint/2010/main" val="67931854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39164" y="1692240"/>
            <a:ext cx="7513175" cy="4093428"/>
          </a:xfrm>
          <a:prstGeom prst="rect">
            <a:avLst/>
          </a:prstGeom>
          <a:noFill/>
        </p:spPr>
        <p:txBody>
          <a:bodyPr wrap="square" lIns="91430" tIns="45716" rIns="91430" bIns="45716" rtlCol="0">
            <a:spAutoFit/>
          </a:bodyPr>
          <a:lstStyle/>
          <a:p>
            <a:r>
              <a:rPr lang="en-US" sz="2000" b="1" u="sng" dirty="0"/>
              <a:t>Strength Level diaphragm design force:</a:t>
            </a:r>
          </a:p>
          <a:p>
            <a:endParaRPr lang="en-US" sz="2000" b="1" u="sng" dirty="0"/>
          </a:p>
          <a:p>
            <a:r>
              <a:rPr lang="en-US" sz="2000" dirty="0"/>
              <a:t>But not less than:</a:t>
            </a:r>
          </a:p>
          <a:p>
            <a:endParaRPr lang="en-US" sz="2000" b="1" u="sng" dirty="0"/>
          </a:p>
          <a:p>
            <a:r>
              <a:rPr lang="en-US" sz="2000" i="1" dirty="0"/>
              <a:t>F</a:t>
            </a:r>
            <a:r>
              <a:rPr lang="en-US" sz="2000" i="1" baseline="-25000" dirty="0"/>
              <a:t>pr</a:t>
            </a:r>
            <a:r>
              <a:rPr lang="en-US" sz="2000" dirty="0"/>
              <a:t> = 0.2</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px</a:t>
            </a:r>
            <a:r>
              <a:rPr lang="en-US" sz="2000" baseline="-25000" dirty="0"/>
              <a:t> 	</a:t>
            </a:r>
            <a:r>
              <a:rPr lang="en-US" sz="2000" dirty="0"/>
              <a:t>(Eq. 12.10-5)</a:t>
            </a:r>
          </a:p>
          <a:p>
            <a:pPr lvl="1"/>
            <a:r>
              <a:rPr lang="en-US" sz="2000" dirty="0"/>
              <a:t>= 0.2(1.0)(1.25)(76,200) = 19,050 lbs  (transverse direction)</a:t>
            </a:r>
          </a:p>
          <a:p>
            <a:pPr lvl="1"/>
            <a:r>
              <a:rPr lang="en-US" sz="2000" dirty="0"/>
              <a:t>= 0.2(1.0)(1.25)(68,200) = 17,050 lbs  (longitudinal direction)</a:t>
            </a:r>
          </a:p>
          <a:p>
            <a:pPr lvl="1"/>
            <a:endParaRPr lang="en-US" sz="2000" b="1" u="sng" dirty="0"/>
          </a:p>
          <a:p>
            <a:endParaRPr lang="en-US" sz="2000" b="1" u="sng" dirty="0"/>
          </a:p>
          <a:p>
            <a:r>
              <a:rPr lang="en-US" sz="2000" b="1" u="sng" dirty="0"/>
              <a:t>ASD Level diaphragm design force:</a:t>
            </a:r>
          </a:p>
          <a:p>
            <a:endParaRPr lang="en-US" sz="2000" b="1" u="sng" dirty="0"/>
          </a:p>
          <a:p>
            <a:r>
              <a:rPr lang="en-US" sz="2000" i="1" dirty="0"/>
              <a:t>F</a:t>
            </a:r>
            <a:r>
              <a:rPr lang="en-US" sz="2000" i="1" baseline="-25000" dirty="0"/>
              <a:t>pr</a:t>
            </a:r>
            <a:r>
              <a:rPr lang="en-US" sz="2000" baseline="-25000" dirty="0"/>
              <a:t> </a:t>
            </a:r>
            <a:r>
              <a:rPr lang="en-US" sz="2000" dirty="0"/>
              <a:t>= 0.7(19,050) = 13,335 lbs (transverse direction)</a:t>
            </a:r>
          </a:p>
          <a:p>
            <a:r>
              <a:rPr lang="en-US" sz="2000" i="1" dirty="0"/>
              <a:t>F</a:t>
            </a:r>
            <a:r>
              <a:rPr lang="en-US" sz="2000" i="1" baseline="-25000" dirty="0"/>
              <a:t>pr</a:t>
            </a:r>
            <a:r>
              <a:rPr lang="en-US" sz="2000" baseline="-25000" dirty="0"/>
              <a:t> </a:t>
            </a:r>
            <a:r>
              <a:rPr lang="en-US" sz="2000" dirty="0"/>
              <a:t>= 0.7(17,050) = 11,935 lbs (longitudinal direction)</a:t>
            </a:r>
            <a:endParaRPr lang="en-US" sz="2000" b="1" u="sng" dirty="0"/>
          </a:p>
        </p:txBody>
      </p:sp>
      <p:sp>
        <p:nvSpPr>
          <p:cNvPr id="2" name="Title 1"/>
          <p:cNvSpPr>
            <a:spLocks noGrp="1"/>
          </p:cNvSpPr>
          <p:nvPr>
            <p:ph type="title"/>
          </p:nvPr>
        </p:nvSpPr>
        <p:spPr>
          <a:xfrm>
            <a:off x="760022" y="269877"/>
            <a:ext cx="7671460" cy="1178915"/>
          </a:xfrm>
        </p:spPr>
        <p:txBody>
          <a:bodyPr/>
          <a:lstStyle/>
          <a:p>
            <a:r>
              <a:rPr lang="en-US" dirty="0"/>
              <a:t>ASCE 7-16 Alternative/</a:t>
            </a:r>
            <a:br>
              <a:rPr lang="en-US" dirty="0"/>
            </a:br>
            <a:r>
              <a:rPr lang="en-US" dirty="0"/>
              <a:t>2015 NEHRP </a:t>
            </a:r>
            <a:r>
              <a:rPr lang="en-US" i="1" dirty="0"/>
              <a:t>Provisions</a:t>
            </a:r>
            <a:endParaRPr lang="en-US" dirty="0"/>
          </a:p>
        </p:txBody>
      </p:sp>
    </p:spTree>
    <p:extLst>
      <p:ext uri="{BB962C8B-B14F-4D97-AF65-F5344CB8AC3E}">
        <p14:creationId xmlns:p14="http://schemas.microsoft.com/office/powerpoint/2010/main" val="339066523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96885" y="1490524"/>
            <a:ext cx="8550233" cy="4478141"/>
          </a:xfrm>
          <a:prstGeom prst="rect">
            <a:avLst/>
          </a:prstGeom>
          <a:noFill/>
        </p:spPr>
        <p:txBody>
          <a:bodyPr wrap="square" lIns="91430" tIns="45716" rIns="91430" bIns="45716" rtlCol="0">
            <a:spAutoFit/>
          </a:bodyPr>
          <a:lstStyle/>
          <a:p>
            <a:r>
              <a:rPr lang="en-US" sz="1900" b="1" u="sng" dirty="0"/>
              <a:t>Transverse</a:t>
            </a:r>
            <a:endParaRPr lang="en-US" sz="1900" b="1" dirty="0"/>
          </a:p>
          <a:p>
            <a:r>
              <a:rPr lang="en-US" sz="1900" i="1" dirty="0"/>
              <a:t>w</a:t>
            </a:r>
            <a:r>
              <a:rPr lang="en-US" sz="1900" i="1" baseline="-25000" dirty="0"/>
              <a:t>ASD</a:t>
            </a:r>
            <a:r>
              <a:rPr lang="en-US" sz="1900" dirty="0"/>
              <a:t>= 13,335 lbs/90 ft				= 148 plf</a:t>
            </a:r>
          </a:p>
          <a:p>
            <a:r>
              <a:rPr lang="en-US" sz="1900" dirty="0"/>
              <a:t>Reaction = Shear = 148 plf (90 ft/2) 		= 6660 lbs</a:t>
            </a:r>
          </a:p>
          <a:p>
            <a:r>
              <a:rPr lang="en-US" sz="1900" dirty="0"/>
              <a:t>Unit shear</a:t>
            </a:r>
            <a:r>
              <a:rPr lang="en-US" sz="1900" i="1" dirty="0"/>
              <a:t>, v</a:t>
            </a:r>
            <a:r>
              <a:rPr lang="en-US" sz="1900" dirty="0"/>
              <a:t> = Shear</a:t>
            </a:r>
            <a:r>
              <a:rPr lang="en-US" sz="1900" i="1" dirty="0"/>
              <a:t>/b</a:t>
            </a:r>
            <a:r>
              <a:rPr lang="en-US" sz="1900" dirty="0"/>
              <a:t> = 6660/40 ft		= 167 plf</a:t>
            </a:r>
          </a:p>
          <a:p>
            <a:endParaRPr lang="en-US" sz="1900" u="sng" dirty="0"/>
          </a:p>
          <a:p>
            <a:r>
              <a:rPr lang="en-US" sz="1900" b="1" u="sng" dirty="0"/>
              <a:t>Longitudinal</a:t>
            </a:r>
          </a:p>
          <a:p>
            <a:r>
              <a:rPr lang="en-US" sz="1900" i="1" dirty="0"/>
              <a:t>w</a:t>
            </a:r>
            <a:r>
              <a:rPr lang="en-US" sz="1900" i="1" baseline="-25000" dirty="0"/>
              <a:t>ASD</a:t>
            </a:r>
            <a:r>
              <a:rPr lang="en-US" sz="1900" dirty="0"/>
              <a:t> = 11,935 lbs/40 ft				= 298 plf</a:t>
            </a:r>
          </a:p>
          <a:p>
            <a:r>
              <a:rPr lang="en-US" sz="1900" dirty="0"/>
              <a:t>Reaction = Shear = 298 plf(40 ft/2)		= 5968 lbs</a:t>
            </a:r>
          </a:p>
          <a:p>
            <a:r>
              <a:rPr lang="en-US" sz="1900" dirty="0"/>
              <a:t>Unit shear</a:t>
            </a:r>
            <a:r>
              <a:rPr lang="en-US" sz="1900" i="1" dirty="0"/>
              <a:t>, v</a:t>
            </a:r>
            <a:r>
              <a:rPr lang="en-US" sz="1900" dirty="0"/>
              <a:t> = </a:t>
            </a:r>
            <a:r>
              <a:rPr lang="en-US" sz="1900" i="1" dirty="0"/>
              <a:t>V/b </a:t>
            </a:r>
            <a:r>
              <a:rPr lang="en-US" sz="1900" dirty="0"/>
              <a:t>= 5968/90 ft			= 66 plf</a:t>
            </a:r>
          </a:p>
          <a:p>
            <a:endParaRPr lang="en-US" sz="1900" dirty="0"/>
          </a:p>
          <a:p>
            <a:r>
              <a:rPr lang="en-US" sz="1900" b="1" dirty="0"/>
              <a:t>Sheathing Design per SDPWS - Table 4.2C - Unblocked Diaphragms:</a:t>
            </a:r>
          </a:p>
          <a:p>
            <a:r>
              <a:rPr lang="en-US" sz="1900" dirty="0"/>
              <a:t>3/8-in. Sheathing with 8d common nails at 6-in. supported edge, 12-in. field</a:t>
            </a:r>
          </a:p>
          <a:p>
            <a:r>
              <a:rPr lang="en-US" sz="1900" dirty="0"/>
              <a:t> </a:t>
            </a:r>
          </a:p>
          <a:p>
            <a:r>
              <a:rPr lang="en-US" sz="1900" dirty="0"/>
              <a:t>Transverse - Load Case 1 - capacity = 430 plf/2 = 215 plf &gt; 167 plf OK</a:t>
            </a:r>
          </a:p>
          <a:p>
            <a:r>
              <a:rPr lang="en-US" sz="1900" dirty="0"/>
              <a:t>Longitudinal - Load Case 3 - capacity = 320 plf/2 = 160 plf &gt; 66 plf OK</a:t>
            </a:r>
          </a:p>
        </p:txBody>
      </p:sp>
      <p:sp>
        <p:nvSpPr>
          <p:cNvPr id="2" name="Title 1"/>
          <p:cNvSpPr>
            <a:spLocks noGrp="1"/>
          </p:cNvSpPr>
          <p:nvPr>
            <p:ph type="title"/>
          </p:nvPr>
        </p:nvSpPr>
        <p:spPr>
          <a:xfrm>
            <a:off x="296885" y="269877"/>
            <a:ext cx="8683341" cy="1178915"/>
          </a:xfrm>
        </p:spPr>
        <p:txBody>
          <a:bodyPr/>
          <a:lstStyle/>
          <a:p>
            <a:r>
              <a:rPr lang="en-US" dirty="0"/>
              <a:t>ASCE 7-16 Traditional &amp; Alternative/</a:t>
            </a:r>
            <a:br>
              <a:rPr lang="en-US" dirty="0"/>
            </a:br>
            <a:r>
              <a:rPr lang="en-US" dirty="0"/>
              <a:t>2015 NEHRP </a:t>
            </a:r>
            <a:r>
              <a:rPr lang="en-US" i="1" dirty="0"/>
              <a:t>Provisions</a:t>
            </a:r>
            <a:endParaRPr lang="en-US" dirty="0"/>
          </a:p>
        </p:txBody>
      </p:sp>
    </p:spTree>
    <p:extLst>
      <p:ext uri="{BB962C8B-B14F-4D97-AF65-F5344CB8AC3E}">
        <p14:creationId xmlns:p14="http://schemas.microsoft.com/office/powerpoint/2010/main" val="371185038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gure A --Left) shows a plan view of a gable roof three-story multi-family residential example building. The building is 192’-0” long and 54’-0” wide.  The longer side of the building is divided into eight 24’-0” spans.  Shear walls parallel to the shorter side of the buildings are located at 0’-0”, 48’-0”, 96’-0”, 144’-0”, and 192’-0” along the longer side of the building spanning over the full 54’-0”-long side of the building.  The shorter side of the building is divided into three spans; two 24’-0” spans on sides and a 6’-0” span in between.  Shear walls parallel to the longer side of the buildings are located at 0’-0”, 24’-0”, 30’-0”, and 54’-0” along the shorter side of the building spanning over the full 192’-0”-long side of the building.  &#10;&#10;(Figure B -- Right ) shows an elevation view of the building which represents a cut parallel to the shorter side of the building.  The building has three bays and three stories.  All stories are 9’-0” high and the roof ridge is also 9’-0” higher than the third story ceiling (36’-0” high from the base of the building).  The gable roof has no overhand on any side.&#10;"/>
          <p:cNvPicPr>
            <a:picLocks noChangeAspect="1"/>
          </p:cNvPicPr>
          <p:nvPr/>
        </p:nvPicPr>
        <p:blipFill rotWithShape="1">
          <a:blip r:embed="rId3">
            <a:extLst>
              <a:ext uri="{28A0092B-C50C-407E-A947-70E740481C1C}">
                <a14:useLocalDpi xmlns:a14="http://schemas.microsoft.com/office/drawing/2010/main" val="0"/>
              </a:ext>
            </a:extLst>
          </a:blip>
          <a:srcRect t="11054"/>
          <a:stretch/>
        </p:blipFill>
        <p:spPr bwMode="auto">
          <a:xfrm>
            <a:off x="541867" y="2033516"/>
            <a:ext cx="8204200" cy="3486750"/>
          </a:xfrm>
          <a:prstGeom prst="rect">
            <a:avLst/>
          </a:prstGeom>
          <a:noFill/>
          <a:ln>
            <a:noFill/>
          </a:ln>
        </p:spPr>
      </p:pic>
      <p:sp>
        <p:nvSpPr>
          <p:cNvPr id="5" name="Title 4"/>
          <p:cNvSpPr>
            <a:spLocks noGrp="1"/>
          </p:cNvSpPr>
          <p:nvPr>
            <p:ph type="title"/>
          </p:nvPr>
        </p:nvSpPr>
        <p:spPr/>
        <p:txBody>
          <a:bodyPr/>
          <a:lstStyle/>
          <a:p>
            <a:r>
              <a:rPr lang="en-US" dirty="0"/>
              <a:t>Section 6.3.2: Three-Story</a:t>
            </a:r>
            <a:br>
              <a:rPr lang="en-US" dirty="0"/>
            </a:br>
            <a:r>
              <a:rPr lang="en-US" dirty="0"/>
              <a:t>Multi-Family Residential</a:t>
            </a:r>
          </a:p>
        </p:txBody>
      </p:sp>
    </p:spTree>
    <p:extLst>
      <p:ext uri="{BB962C8B-B14F-4D97-AF65-F5344CB8AC3E}">
        <p14:creationId xmlns:p14="http://schemas.microsoft.com/office/powerpoint/2010/main" val="417514686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80019" y="5665554"/>
            <a:ext cx="786809" cy="461665"/>
          </a:xfrm>
          <a:prstGeom prst="rect">
            <a:avLst/>
          </a:prstGeom>
          <a:noFill/>
        </p:spPr>
        <p:txBody>
          <a:bodyPr wrap="square" rtlCol="0">
            <a:spAutoFit/>
          </a:bodyPr>
          <a:lstStyle/>
          <a:p>
            <a:r>
              <a:rPr lang="en-US" b="1" dirty="0"/>
              <a:t>(a)</a:t>
            </a:r>
          </a:p>
        </p:txBody>
      </p:sp>
      <p:sp>
        <p:nvSpPr>
          <p:cNvPr id="5" name="TextBox 4"/>
          <p:cNvSpPr txBox="1"/>
          <p:nvPr/>
        </p:nvSpPr>
        <p:spPr>
          <a:xfrm>
            <a:off x="7326116" y="5587121"/>
            <a:ext cx="786809" cy="461665"/>
          </a:xfrm>
          <a:prstGeom prst="rect">
            <a:avLst/>
          </a:prstGeom>
          <a:noFill/>
        </p:spPr>
        <p:txBody>
          <a:bodyPr wrap="square" rtlCol="0">
            <a:spAutoFit/>
          </a:bodyPr>
          <a:lstStyle/>
          <a:p>
            <a:r>
              <a:rPr lang="en-US" b="1" dirty="0"/>
              <a:t>(b)</a:t>
            </a:r>
          </a:p>
        </p:txBody>
      </p:sp>
      <p:pic>
        <p:nvPicPr>
          <p:cNvPr id="7" name="Picture 6" descr="Figure (a) a plan view of a gable roof three-story multi-family residential example building. 192’-0” long and 54’-0” wide.  The longer side of the building is divided into eight 24’-0” spans. Shear walls parallel to the shorter side of the buildings are located at 0’-0”, 48’-0”, 96’-0”, 144’-0”, and 192’-0” along the longer side of the building spanning over the full 54’-0”-long side of the building.  The shorter side of the building is divided into three spans; two 24’-0” spans on sides and a 6’-0” span in between.  Shear walls parallel to the longer side of the buildings are located at 0’-0”, 24’-0”, 30’-0”, and 54’-0” along the shorter side of the building spanning over the full 192’-0”-long side of the building.  Figure (b) shows an elevation view of the building which represents a cut parallel to the shorter side of the building.  The building has three bays and three stories.  All stories are 9’-0” high and the roof ridge is also 9’-0” higher than the third story ceiling (36’-0” high from the base of the building).  The gable roof has no overhand on any side. &#10;" title="Building Configuration"/>
          <p:cNvPicPr/>
          <p:nvPr/>
        </p:nvPicPr>
        <p:blipFill>
          <a:blip r:embed="rId3">
            <a:extLst>
              <a:ext uri="{28A0092B-C50C-407E-A947-70E740481C1C}">
                <a14:useLocalDpi xmlns:a14="http://schemas.microsoft.com/office/drawing/2010/main" val="0"/>
              </a:ext>
            </a:extLst>
          </a:blip>
          <a:srcRect/>
          <a:stretch>
            <a:fillRect/>
          </a:stretch>
        </p:blipFill>
        <p:spPr bwMode="auto">
          <a:xfrm>
            <a:off x="541867" y="1600200"/>
            <a:ext cx="8204200" cy="3920066"/>
          </a:xfrm>
          <a:prstGeom prst="rect">
            <a:avLst/>
          </a:prstGeom>
          <a:noFill/>
          <a:ln>
            <a:noFill/>
          </a:ln>
        </p:spPr>
      </p:pic>
      <p:sp>
        <p:nvSpPr>
          <p:cNvPr id="2" name="Title 1"/>
          <p:cNvSpPr>
            <a:spLocks noGrp="1"/>
          </p:cNvSpPr>
          <p:nvPr>
            <p:ph type="title"/>
          </p:nvPr>
        </p:nvSpPr>
        <p:spPr/>
        <p:txBody>
          <a:bodyPr/>
          <a:lstStyle/>
          <a:p>
            <a:r>
              <a:rPr lang="en-US" dirty="0"/>
              <a:t>Building Configuration</a:t>
            </a:r>
          </a:p>
        </p:txBody>
      </p:sp>
    </p:spTree>
    <p:extLst>
      <p:ext uri="{BB962C8B-B14F-4D97-AF65-F5344CB8AC3E}">
        <p14:creationId xmlns:p14="http://schemas.microsoft.com/office/powerpoint/2010/main" val="308969512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lvl="0">
              <a:buClr>
                <a:srgbClr val="FF0000"/>
              </a:buClr>
            </a:pPr>
            <a:r>
              <a:rPr lang="en-US" sz="2000" dirty="0"/>
              <a:t>Standard Occupancy, </a:t>
            </a:r>
            <a:r>
              <a:rPr lang="en-US" sz="2000" i="1" dirty="0"/>
              <a:t>I</a:t>
            </a:r>
            <a:r>
              <a:rPr lang="en-US" sz="2000" i="1" baseline="-25000" dirty="0"/>
              <a:t>e</a:t>
            </a:r>
            <a:r>
              <a:rPr lang="en-US" sz="2000" dirty="0"/>
              <a:t> = 1.0</a:t>
            </a:r>
          </a:p>
          <a:p>
            <a:pPr lvl="0">
              <a:buClr>
                <a:srgbClr val="FF0000"/>
              </a:buClr>
            </a:pPr>
            <a:r>
              <a:rPr lang="en-US" sz="2000" dirty="0"/>
              <a:t>Mean roof height = 31 ft</a:t>
            </a:r>
          </a:p>
          <a:p>
            <a:pPr lvl="0">
              <a:buClr>
                <a:srgbClr val="FF0000"/>
              </a:buClr>
            </a:pPr>
            <a:r>
              <a:rPr lang="en-US" sz="2000" dirty="0"/>
              <a:t>Length = 192 ft</a:t>
            </a:r>
          </a:p>
          <a:p>
            <a:pPr lvl="0">
              <a:buClr>
                <a:srgbClr val="FF0000"/>
              </a:buClr>
            </a:pPr>
            <a:r>
              <a:rPr lang="en-US" sz="2000" dirty="0"/>
              <a:t>Width = 54 ft</a:t>
            </a:r>
          </a:p>
          <a:p>
            <a:pPr lvl="0">
              <a:buClr>
                <a:srgbClr val="FF0000"/>
              </a:buClr>
            </a:pPr>
            <a:r>
              <a:rPr lang="en-US" sz="2000" i="1" dirty="0"/>
              <a:t>S</a:t>
            </a:r>
            <a:r>
              <a:rPr lang="en-US" sz="2000" i="1" baseline="-25000" dirty="0"/>
              <a:t>DS</a:t>
            </a:r>
            <a:r>
              <a:rPr lang="en-US" sz="2000" dirty="0"/>
              <a:t> = 1.0, </a:t>
            </a:r>
            <a:r>
              <a:rPr lang="en-US" sz="2000" i="1" dirty="0"/>
              <a:t>S</a:t>
            </a:r>
            <a:r>
              <a:rPr lang="en-US" sz="2000" i="1" baseline="-25000" dirty="0"/>
              <a:t>D</a:t>
            </a:r>
            <a:r>
              <a:rPr lang="en-US" sz="2000" baseline="-25000" dirty="0"/>
              <a:t>1</a:t>
            </a:r>
            <a:r>
              <a:rPr lang="en-US" sz="2000" dirty="0"/>
              <a:t> = 0.60</a:t>
            </a:r>
          </a:p>
          <a:p>
            <a:pPr lvl="0">
              <a:buClr>
                <a:srgbClr val="FF0000"/>
              </a:buClr>
            </a:pPr>
            <a:r>
              <a:rPr lang="en-US" sz="2000" dirty="0"/>
              <a:t>Wood structural panel diaphragm</a:t>
            </a:r>
          </a:p>
          <a:p>
            <a:pPr lvl="0">
              <a:buClr>
                <a:srgbClr val="FF0000"/>
              </a:buClr>
            </a:pPr>
            <a:r>
              <a:rPr lang="en-US" sz="2000" dirty="0"/>
              <a:t>Wood structural panel shear walls - </a:t>
            </a:r>
            <a:r>
              <a:rPr lang="en-US" sz="2000" i="1" dirty="0"/>
              <a:t>R</a:t>
            </a:r>
            <a:r>
              <a:rPr lang="en-US" sz="2000" dirty="0"/>
              <a:t>= 6.5, </a:t>
            </a:r>
            <a:r>
              <a:rPr lang="el-GR" sz="2000" dirty="0"/>
              <a:t>Ω</a:t>
            </a:r>
            <a:r>
              <a:rPr lang="en-US" sz="2000" baseline="-25000" dirty="0"/>
              <a:t>0</a:t>
            </a:r>
            <a:r>
              <a:rPr lang="en-US" sz="2000" dirty="0"/>
              <a:t>= 3</a:t>
            </a:r>
          </a:p>
          <a:p>
            <a:pPr lvl="0">
              <a:buClr>
                <a:srgbClr val="FF0000"/>
              </a:buClr>
            </a:pPr>
            <a:r>
              <a:rPr lang="en-US" sz="2000" dirty="0"/>
              <a:t>Roof + ceiling	= 15 psf</a:t>
            </a:r>
          </a:p>
          <a:p>
            <a:pPr lvl="0">
              <a:buClr>
                <a:srgbClr val="FF0000"/>
              </a:buClr>
            </a:pPr>
            <a:r>
              <a:rPr lang="en-US" sz="2000" dirty="0"/>
              <a:t>Floor + ceiling	= 10 psf</a:t>
            </a:r>
          </a:p>
          <a:p>
            <a:pPr lvl="0">
              <a:buClr>
                <a:srgbClr val="FF0000"/>
              </a:buClr>
            </a:pPr>
            <a:r>
              <a:rPr lang="en-US" sz="2000" dirty="0"/>
              <a:t>Exterior wall		= 15 psf </a:t>
            </a:r>
          </a:p>
          <a:p>
            <a:pPr lvl="0">
              <a:buClr>
                <a:srgbClr val="FF0000"/>
              </a:buClr>
            </a:pPr>
            <a:r>
              <a:rPr lang="en-US" sz="2000" dirty="0"/>
              <a:t>Interior wall		= 10 psf</a:t>
            </a:r>
          </a:p>
          <a:p>
            <a:pPr lvl="0">
              <a:buClr>
                <a:srgbClr val="FF0000"/>
              </a:buClr>
            </a:pPr>
            <a:endParaRPr lang="en-US" sz="2000" dirty="0"/>
          </a:p>
          <a:p>
            <a:pPr>
              <a:buClr>
                <a:srgbClr val="FF0000"/>
              </a:buClr>
            </a:pPr>
            <a:endParaRPr lang="en-US" dirty="0"/>
          </a:p>
        </p:txBody>
      </p:sp>
      <p:sp>
        <p:nvSpPr>
          <p:cNvPr id="2" name="Title 1"/>
          <p:cNvSpPr>
            <a:spLocks noGrp="1"/>
          </p:cNvSpPr>
          <p:nvPr>
            <p:ph type="title"/>
          </p:nvPr>
        </p:nvSpPr>
        <p:spPr/>
        <p:txBody>
          <a:bodyPr/>
          <a:lstStyle/>
          <a:p>
            <a:r>
              <a:rPr lang="en-US" dirty="0"/>
              <a:t>Building Configuration</a:t>
            </a:r>
          </a:p>
        </p:txBody>
      </p:sp>
    </p:spTree>
    <p:extLst>
      <p:ext uri="{BB962C8B-B14F-4D97-AF65-F5344CB8AC3E}">
        <p14:creationId xmlns:p14="http://schemas.microsoft.com/office/powerpoint/2010/main" val="3539995487"/>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48729" y="1604963"/>
            <a:ext cx="8280400" cy="4297362"/>
          </a:xfrm>
        </p:spPr>
        <p:txBody>
          <a:bodyPr/>
          <a:lstStyle/>
          <a:p>
            <a:pPr lvl="0">
              <a:buClr>
                <a:srgbClr val="FF0000"/>
              </a:buClr>
            </a:pPr>
            <a:r>
              <a:rPr lang="en-US" sz="2000" dirty="0"/>
              <a:t>Seismic weight at roof	</a:t>
            </a:r>
          </a:p>
          <a:p>
            <a:pPr marL="400008" lvl="1" indent="0">
              <a:buClr>
                <a:srgbClr val="FF0000"/>
              </a:buClr>
              <a:buNone/>
            </a:pPr>
            <a:endParaRPr lang="en-US" sz="2000" dirty="0"/>
          </a:p>
          <a:p>
            <a:pPr marL="400008" lvl="1" indent="0">
              <a:buClr>
                <a:srgbClr val="FF0000"/>
              </a:buClr>
              <a:buNone/>
            </a:pPr>
            <a:r>
              <a:rPr lang="en-US" sz="2000" dirty="0"/>
              <a:t>Roof: (15 psf)(54 ft)(192 ft) = 155.5 kips</a:t>
            </a:r>
          </a:p>
          <a:p>
            <a:pPr marL="400008" lvl="1" indent="0">
              <a:buClr>
                <a:srgbClr val="FF0000"/>
              </a:buClr>
              <a:buNone/>
            </a:pPr>
            <a:r>
              <a:rPr lang="en-US" sz="2000" dirty="0"/>
              <a:t>Longitudinal exterior wall: (15 psf)(192 ft)(4 ft)(2 sides) = 23.0 kips</a:t>
            </a:r>
          </a:p>
          <a:p>
            <a:pPr marL="400008" lvl="1" indent="0">
              <a:buClr>
                <a:srgbClr val="FF0000"/>
              </a:buClr>
              <a:buNone/>
            </a:pPr>
            <a:r>
              <a:rPr lang="en-US" sz="2000" dirty="0"/>
              <a:t>Transverse exterior wall: (15 psf)(54 ft)(4 ft)(2 sides) = 6.5 kips</a:t>
            </a:r>
          </a:p>
          <a:p>
            <a:pPr marL="400008" lvl="1" indent="0">
              <a:buClr>
                <a:srgbClr val="FF0000"/>
              </a:buClr>
              <a:buNone/>
            </a:pPr>
            <a:r>
              <a:rPr lang="en-US" sz="2000" dirty="0"/>
              <a:t>Longitudinal interior wall: (10 psf)(192 ft)(4 ft.(2 lines) = 15.4 kips</a:t>
            </a:r>
          </a:p>
          <a:p>
            <a:pPr marL="400008" lvl="1" indent="0">
              <a:buClr>
                <a:srgbClr val="FF0000"/>
              </a:buClr>
              <a:buNone/>
            </a:pPr>
            <a:r>
              <a:rPr lang="en-US" sz="2000" dirty="0"/>
              <a:t>Transverse interior wall: (10 psf)(24 ft)(4 ft)(14 lines) = 13.4 kips</a:t>
            </a:r>
          </a:p>
          <a:p>
            <a:pPr marL="400008" lvl="1" indent="0">
              <a:buClr>
                <a:srgbClr val="FF0000"/>
              </a:buClr>
              <a:buNone/>
            </a:pPr>
            <a:endParaRPr lang="en-US" sz="2000" dirty="0"/>
          </a:p>
          <a:p>
            <a:pPr marL="400008" lvl="1" indent="0">
              <a:buClr>
                <a:srgbClr val="FF0000"/>
              </a:buClr>
              <a:buNone/>
            </a:pPr>
            <a:r>
              <a:rPr lang="en-US" sz="2000" dirty="0"/>
              <a:t>TOTAL = 214 kips acting at roof</a:t>
            </a:r>
          </a:p>
          <a:p>
            <a:pPr>
              <a:buClr>
                <a:srgbClr val="FF0000"/>
              </a:buClr>
            </a:pPr>
            <a:endParaRPr lang="en-US" dirty="0"/>
          </a:p>
        </p:txBody>
      </p:sp>
      <p:sp>
        <p:nvSpPr>
          <p:cNvPr id="2" name="Title 1"/>
          <p:cNvSpPr>
            <a:spLocks noGrp="1"/>
          </p:cNvSpPr>
          <p:nvPr>
            <p:ph type="title"/>
          </p:nvPr>
        </p:nvSpPr>
        <p:spPr/>
        <p:txBody>
          <a:bodyPr/>
          <a:lstStyle/>
          <a:p>
            <a:r>
              <a:rPr lang="en-US" dirty="0"/>
              <a:t>Weight for Seismic Analysis</a:t>
            </a:r>
          </a:p>
        </p:txBody>
      </p:sp>
    </p:spTree>
    <p:extLst>
      <p:ext uri="{BB962C8B-B14F-4D97-AF65-F5344CB8AC3E}">
        <p14:creationId xmlns:p14="http://schemas.microsoft.com/office/powerpoint/2010/main" val="3437561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Building floor plan with four shear wall lines in the longitudinal direction marked using red lines, and three shear wall lines in the transverse direction marked using green lines.&#10;"/>
          <p:cNvGrpSpPr/>
          <p:nvPr/>
        </p:nvGrpSpPr>
        <p:grpSpPr>
          <a:xfrm>
            <a:off x="438125" y="1947003"/>
            <a:ext cx="8316210" cy="3928533"/>
            <a:chOff x="438125" y="1803400"/>
            <a:chExt cx="8316210" cy="3928533"/>
          </a:xfrm>
        </p:grpSpPr>
        <p:pic>
          <p:nvPicPr>
            <p:cNvPr id="8" name="Picture 7" descr="Building floor plan with four shear wall lines in the longitudinal direction marked using red lines, and three shear wall lines in the transverse direction marked using green lines.&#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125" y="1803400"/>
              <a:ext cx="8316210" cy="3928533"/>
            </a:xfrm>
            <a:prstGeom prst="rect">
              <a:avLst/>
            </a:prstGeom>
            <a:solidFill>
              <a:schemeClr val="bg1"/>
            </a:solidFill>
            <a:ln>
              <a:noFill/>
            </a:ln>
          </p:spPr>
        </p:pic>
        <p:cxnSp>
          <p:nvCxnSpPr>
            <p:cNvPr id="4" name="Straight Connector 3"/>
            <p:cNvCxnSpPr/>
            <p:nvPr/>
          </p:nvCxnSpPr>
          <p:spPr>
            <a:xfrm>
              <a:off x="4978400" y="3090333"/>
              <a:ext cx="1176115"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962400" y="3970867"/>
              <a:ext cx="1176115"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33334" y="4241800"/>
              <a:ext cx="1176115"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249334" y="5054600"/>
              <a:ext cx="1176115"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388533" y="3090333"/>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691467" y="3090333"/>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604000" y="3090333"/>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727200" y="4241800"/>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962400" y="4241800"/>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874933" y="4241800"/>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1425909" y="1479884"/>
            <a:ext cx="6340642" cy="400110"/>
          </a:xfrm>
          <a:prstGeom prst="rect">
            <a:avLst/>
          </a:prstGeom>
          <a:noFill/>
        </p:spPr>
        <p:txBody>
          <a:bodyPr wrap="square" rtlCol="0">
            <a:spAutoFit/>
          </a:bodyPr>
          <a:lstStyle/>
          <a:p>
            <a:pPr algn="ctr"/>
            <a:r>
              <a:rPr lang="en-US" sz="2000" spc="-4" dirty="0">
                <a:latin typeface="Arial"/>
                <a:cs typeface="Arial"/>
              </a:rPr>
              <a:t>ASCE 7 Section 12.14.1.1 scoping limitations:</a:t>
            </a:r>
            <a:endParaRPr lang="en-US" sz="2000" dirty="0">
              <a:latin typeface="Arial"/>
              <a:cs typeface="Arial"/>
            </a:endParaRPr>
          </a:p>
        </p:txBody>
      </p:sp>
      <p:sp>
        <p:nvSpPr>
          <p:cNvPr id="2" name="object 2"/>
          <p:cNvSpPr txBox="1">
            <a:spLocks noGrp="1"/>
          </p:cNvSpPr>
          <p:nvPr>
            <p:ph type="title"/>
          </p:nvPr>
        </p:nvSpPr>
        <p:spPr>
          <a:xfrm>
            <a:off x="710030" y="269875"/>
            <a:ext cx="7772400" cy="1143000"/>
          </a:xfrm>
        </p:spPr>
        <p:txBody>
          <a:bodyPr/>
          <a:lstStyle/>
          <a:p>
            <a:r>
              <a:rPr lang="en-US" dirty="0"/>
              <a:t>Simplified Seismic Force Provisions</a:t>
            </a:r>
          </a:p>
        </p:txBody>
      </p:sp>
    </p:spTree>
    <p:extLst>
      <p:ext uri="{BB962C8B-B14F-4D97-AF65-F5344CB8AC3E}">
        <p14:creationId xmlns:p14="http://schemas.microsoft.com/office/powerpoint/2010/main" val="138142349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48729" y="1604963"/>
            <a:ext cx="8280400" cy="4297362"/>
          </a:xfrm>
        </p:spPr>
        <p:txBody>
          <a:bodyPr/>
          <a:lstStyle/>
          <a:p>
            <a:pPr lvl="0">
              <a:buClr>
                <a:srgbClr val="FF0000"/>
              </a:buClr>
            </a:pPr>
            <a:r>
              <a:rPr lang="en-US" sz="2000" dirty="0"/>
              <a:t>Seismic weight at 2nd and 3rd floors	</a:t>
            </a:r>
          </a:p>
          <a:p>
            <a:pPr marL="400008" lvl="1" indent="0">
              <a:buClr>
                <a:srgbClr val="FF0000"/>
              </a:buClr>
              <a:buNone/>
            </a:pPr>
            <a:endParaRPr lang="en-US" sz="2000" dirty="0"/>
          </a:p>
          <a:p>
            <a:pPr marL="400008" lvl="1" indent="0">
              <a:buClr>
                <a:srgbClr val="FF0000"/>
              </a:buClr>
              <a:buNone/>
            </a:pPr>
            <a:r>
              <a:rPr lang="en-US" sz="2000" dirty="0"/>
              <a:t>Floor: (10 psf)(54 ft)(192 ft) = 103.7 kips</a:t>
            </a:r>
          </a:p>
          <a:p>
            <a:pPr marL="400008" lvl="1" indent="0">
              <a:buClr>
                <a:srgbClr val="FF0000"/>
              </a:buClr>
              <a:buNone/>
            </a:pPr>
            <a:r>
              <a:rPr lang="en-US" sz="2000" dirty="0"/>
              <a:t>Longitudinal exterior wall: (15 psf)(192 ft)(8 ft)(2 sides) = 46.0 kips</a:t>
            </a:r>
          </a:p>
          <a:p>
            <a:pPr marL="400008" lvl="1" indent="0">
              <a:buClr>
                <a:srgbClr val="FF0000"/>
              </a:buClr>
              <a:buNone/>
            </a:pPr>
            <a:r>
              <a:rPr lang="en-US" sz="2000" dirty="0"/>
              <a:t>Transverse exterior wall: (15 psf)(54 ft)(8 ft)(2 sides) = 13.0 kips</a:t>
            </a:r>
          </a:p>
          <a:p>
            <a:pPr marL="400008" lvl="1" indent="0">
              <a:buClr>
                <a:srgbClr val="FF0000"/>
              </a:buClr>
              <a:buNone/>
            </a:pPr>
            <a:r>
              <a:rPr lang="en-US" sz="2000" dirty="0"/>
              <a:t>Longitudinal interior wall: (10 psf)(192 ft)(8 ft)(2 lines) = 30.8 kips</a:t>
            </a:r>
          </a:p>
          <a:p>
            <a:pPr marL="400008" lvl="1" indent="0">
              <a:buClr>
                <a:srgbClr val="FF0000"/>
              </a:buClr>
              <a:buNone/>
            </a:pPr>
            <a:r>
              <a:rPr lang="en-US" sz="2000" dirty="0"/>
              <a:t>Transverse interior wall: (10 psf)(24 ft)(8 ft)(14 lines) = 26.8 kips</a:t>
            </a:r>
          </a:p>
          <a:p>
            <a:pPr marL="400008" lvl="1" indent="0">
              <a:buClr>
                <a:srgbClr val="FF0000"/>
              </a:buClr>
              <a:buNone/>
            </a:pPr>
            <a:endParaRPr lang="en-US" sz="2000" dirty="0"/>
          </a:p>
          <a:p>
            <a:pPr marL="400008" lvl="1" indent="0">
              <a:buClr>
                <a:srgbClr val="FF0000"/>
              </a:buClr>
              <a:buNone/>
            </a:pPr>
            <a:r>
              <a:rPr lang="en-US" sz="2000" dirty="0"/>
              <a:t>TOTAL = 220 kips acting at floors</a:t>
            </a:r>
          </a:p>
          <a:p>
            <a:pPr marL="400008" lvl="1" indent="0">
              <a:buClr>
                <a:srgbClr val="FF0000"/>
              </a:buClr>
              <a:buNone/>
            </a:pPr>
            <a:endParaRPr lang="en-US" sz="1800" dirty="0"/>
          </a:p>
          <a:p>
            <a:pPr marL="400008" lvl="1" indent="0">
              <a:buClr>
                <a:srgbClr val="FF0000"/>
              </a:buClr>
              <a:buNone/>
            </a:pPr>
            <a:r>
              <a:rPr lang="en-US" sz="2400" b="1" dirty="0"/>
              <a:t>Seismic weight TOTAL = 214+220+220 = 654 kips</a:t>
            </a:r>
          </a:p>
        </p:txBody>
      </p:sp>
      <p:sp>
        <p:nvSpPr>
          <p:cNvPr id="2" name="Title 1"/>
          <p:cNvSpPr>
            <a:spLocks noGrp="1"/>
          </p:cNvSpPr>
          <p:nvPr>
            <p:ph type="title"/>
          </p:nvPr>
        </p:nvSpPr>
        <p:spPr/>
        <p:txBody>
          <a:bodyPr/>
          <a:lstStyle/>
          <a:p>
            <a:r>
              <a:rPr lang="en-US" dirty="0"/>
              <a:t>Weight for Seismic Analysis</a:t>
            </a:r>
          </a:p>
        </p:txBody>
      </p:sp>
    </p:spTree>
    <p:extLst>
      <p:ext uri="{BB962C8B-B14F-4D97-AF65-F5344CB8AC3E}">
        <p14:creationId xmlns:p14="http://schemas.microsoft.com/office/powerpoint/2010/main" val="1703411284"/>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227670" y="5253119"/>
            <a:ext cx="6627777" cy="461665"/>
          </a:xfrm>
          <a:prstGeom prst="rect">
            <a:avLst/>
          </a:prstGeom>
          <a:noFill/>
        </p:spPr>
        <p:txBody>
          <a:bodyPr wrap="square" lIns="91430" tIns="45716" rIns="91430" bIns="45716" rtlCol="0">
            <a:spAutoFit/>
          </a:bodyPr>
          <a:lstStyle/>
          <a:p>
            <a:r>
              <a:rPr lang="en-US" b="1" i="1" dirty="0">
                <a:solidFill>
                  <a:srgbClr val="000000"/>
                </a:solidFill>
              </a:rPr>
              <a:t>V</a:t>
            </a:r>
            <a:r>
              <a:rPr lang="en-US" b="1" dirty="0">
                <a:solidFill>
                  <a:srgbClr val="000000"/>
                </a:solidFill>
              </a:rPr>
              <a:t> = </a:t>
            </a:r>
            <a:r>
              <a:rPr lang="en-US" b="1" i="1" dirty="0">
                <a:solidFill>
                  <a:srgbClr val="000000"/>
                </a:solidFill>
              </a:rPr>
              <a:t>C</a:t>
            </a:r>
            <a:r>
              <a:rPr lang="en-US" b="1" i="1" baseline="-25000" dirty="0">
                <a:solidFill>
                  <a:srgbClr val="000000"/>
                </a:solidFill>
              </a:rPr>
              <a:t>s</a:t>
            </a:r>
            <a:r>
              <a:rPr lang="en-US" b="1" i="1" dirty="0">
                <a:solidFill>
                  <a:srgbClr val="000000"/>
                </a:solidFill>
              </a:rPr>
              <a:t>W</a:t>
            </a:r>
            <a:r>
              <a:rPr lang="en-US" b="1" dirty="0">
                <a:solidFill>
                  <a:srgbClr val="000000"/>
                </a:solidFill>
              </a:rPr>
              <a:t> = (0.154)(654) = 101 kips     (12.8-1)</a:t>
            </a:r>
          </a:p>
        </p:txBody>
      </p:sp>
      <p:sp>
        <p:nvSpPr>
          <p:cNvPr id="13" name="TextBox 12"/>
          <p:cNvSpPr txBox="1"/>
          <p:nvPr/>
        </p:nvSpPr>
        <p:spPr>
          <a:xfrm>
            <a:off x="4849778" y="4020689"/>
            <a:ext cx="3622110" cy="461665"/>
          </a:xfrm>
          <a:prstGeom prst="rect">
            <a:avLst/>
          </a:prstGeom>
          <a:noFill/>
        </p:spPr>
        <p:txBody>
          <a:bodyPr wrap="square" lIns="91430" tIns="45716" rIns="91430" bIns="45716" rtlCol="0">
            <a:spAutoFit/>
          </a:bodyPr>
          <a:lstStyle/>
          <a:p>
            <a:r>
              <a:rPr lang="en-US" dirty="0">
                <a:solidFill>
                  <a:srgbClr val="000000"/>
                </a:solidFill>
              </a:rPr>
              <a:t>0.355	       (12.8-3)</a:t>
            </a:r>
          </a:p>
        </p:txBody>
      </p:sp>
      <p:graphicFrame>
        <p:nvGraphicFramePr>
          <p:cNvPr id="12" name="Content Placeholder 5" descr="Coefficient C sub s = 0.355" title="Equation 12.8-3"/>
          <p:cNvGraphicFramePr>
            <a:graphicFrameLocks noChangeAspect="1"/>
          </p:cNvGraphicFramePr>
          <p:nvPr>
            <p:extLst>
              <p:ext uri="{D42A27DB-BD31-4B8C-83A1-F6EECF244321}">
                <p14:modId xmlns:p14="http://schemas.microsoft.com/office/powerpoint/2010/main" val="3260547476"/>
              </p:ext>
            </p:extLst>
          </p:nvPr>
        </p:nvGraphicFramePr>
        <p:xfrm>
          <a:off x="674688" y="3797287"/>
          <a:ext cx="4135437" cy="863600"/>
        </p:xfrm>
        <a:graphic>
          <a:graphicData uri="http://schemas.openxmlformats.org/presentationml/2006/ole">
            <mc:AlternateContent xmlns:mc="http://schemas.openxmlformats.org/markup-compatibility/2006">
              <mc:Choice xmlns:v="urn:schemas-microsoft-com:vml" Requires="v">
                <p:oleObj spid="_x0000_s4380" name="Equation" r:id="rId4" imgW="2057400" imgH="431640" progId="Equation.3">
                  <p:embed/>
                </p:oleObj>
              </mc:Choice>
              <mc:Fallback>
                <p:oleObj name="Equation" r:id="rId4" imgW="2057400" imgH="431640" progId="Equation.3">
                  <p:embed/>
                  <p:pic>
                    <p:nvPicPr>
                      <p:cNvPr id="0" name=""/>
                      <p:cNvPicPr/>
                      <p:nvPr/>
                    </p:nvPicPr>
                    <p:blipFill>
                      <a:blip r:embed="rId5"/>
                      <a:stretch>
                        <a:fillRect/>
                      </a:stretch>
                    </p:blipFill>
                    <p:spPr>
                      <a:xfrm>
                        <a:off x="674688" y="3797287"/>
                        <a:ext cx="4135437" cy="863600"/>
                      </a:xfrm>
                      <a:prstGeom prst="rect">
                        <a:avLst/>
                      </a:prstGeom>
                    </p:spPr>
                  </p:pic>
                </p:oleObj>
              </mc:Fallback>
            </mc:AlternateContent>
          </a:graphicData>
        </a:graphic>
      </p:graphicFrame>
      <p:sp>
        <p:nvSpPr>
          <p:cNvPr id="16" name="TextBox 15"/>
          <p:cNvSpPr txBox="1"/>
          <p:nvPr/>
        </p:nvSpPr>
        <p:spPr>
          <a:xfrm>
            <a:off x="643466" y="3256530"/>
            <a:ext cx="6627777" cy="461665"/>
          </a:xfrm>
          <a:prstGeom prst="rect">
            <a:avLst/>
          </a:prstGeom>
          <a:noFill/>
        </p:spPr>
        <p:txBody>
          <a:bodyPr wrap="square" lIns="91430" tIns="45716" rIns="91430" bIns="45716" rtlCol="0">
            <a:spAutoFit/>
          </a:bodyPr>
          <a:lstStyle/>
          <a:p>
            <a:r>
              <a:rPr lang="en-US" i="1" dirty="0">
                <a:solidFill>
                  <a:srgbClr val="000000"/>
                </a:solidFill>
              </a:rPr>
              <a:t>C</a:t>
            </a:r>
            <a:r>
              <a:rPr lang="en-US" i="1" baseline="-25000" dirty="0">
                <a:solidFill>
                  <a:srgbClr val="000000"/>
                </a:solidFill>
              </a:rPr>
              <a:t>s</a:t>
            </a:r>
            <a:r>
              <a:rPr lang="en-US" dirty="0">
                <a:solidFill>
                  <a:srgbClr val="000000"/>
                </a:solidFill>
              </a:rPr>
              <a:t> need not exceed:</a:t>
            </a:r>
          </a:p>
        </p:txBody>
      </p:sp>
      <p:sp>
        <p:nvSpPr>
          <p:cNvPr id="11" name="TextBox 10"/>
          <p:cNvSpPr txBox="1"/>
          <p:nvPr/>
        </p:nvSpPr>
        <p:spPr>
          <a:xfrm>
            <a:off x="4385735" y="2408254"/>
            <a:ext cx="3622110" cy="461665"/>
          </a:xfrm>
          <a:prstGeom prst="rect">
            <a:avLst/>
          </a:prstGeom>
          <a:noFill/>
        </p:spPr>
        <p:txBody>
          <a:bodyPr wrap="square" lIns="91430" tIns="45716" rIns="91430" bIns="45716" rtlCol="0">
            <a:spAutoFit/>
          </a:bodyPr>
          <a:lstStyle/>
          <a:p>
            <a:r>
              <a:rPr lang="en-US" dirty="0">
                <a:solidFill>
                  <a:srgbClr val="000000"/>
                </a:solidFill>
              </a:rPr>
              <a:t>0.154   	(12.8-2)</a:t>
            </a:r>
          </a:p>
        </p:txBody>
      </p:sp>
      <p:graphicFrame>
        <p:nvGraphicFramePr>
          <p:cNvPr id="10" name="Content Placeholder 5" descr="C sub s = 0.154" title="Equation 12.8-2"/>
          <p:cNvGraphicFramePr>
            <a:graphicFrameLocks noChangeAspect="1"/>
          </p:cNvGraphicFramePr>
          <p:nvPr>
            <p:extLst>
              <p:ext uri="{D42A27DB-BD31-4B8C-83A1-F6EECF244321}">
                <p14:modId xmlns:p14="http://schemas.microsoft.com/office/powerpoint/2010/main" val="3470163884"/>
              </p:ext>
            </p:extLst>
          </p:nvPr>
        </p:nvGraphicFramePr>
        <p:xfrm>
          <a:off x="1209677" y="2195523"/>
          <a:ext cx="3063875" cy="865187"/>
        </p:xfrm>
        <a:graphic>
          <a:graphicData uri="http://schemas.openxmlformats.org/presentationml/2006/ole">
            <mc:AlternateContent xmlns:mc="http://schemas.openxmlformats.org/markup-compatibility/2006">
              <mc:Choice xmlns:v="urn:schemas-microsoft-com:vml" Requires="v">
                <p:oleObj spid="_x0000_s4381" name="Equation" r:id="rId6" imgW="1523880" imgH="431640" progId="Equation.3">
                  <p:embed/>
                </p:oleObj>
              </mc:Choice>
              <mc:Fallback>
                <p:oleObj name="Equation" r:id="rId6" imgW="1523880" imgH="431640" progId="Equation.3">
                  <p:embed/>
                  <p:pic>
                    <p:nvPicPr>
                      <p:cNvPr id="0" name=""/>
                      <p:cNvPicPr/>
                      <p:nvPr/>
                    </p:nvPicPr>
                    <p:blipFill>
                      <a:blip r:embed="rId7"/>
                      <a:stretch>
                        <a:fillRect/>
                      </a:stretch>
                    </p:blipFill>
                    <p:spPr>
                      <a:xfrm>
                        <a:off x="1209677" y="2195523"/>
                        <a:ext cx="3063875" cy="865187"/>
                      </a:xfrm>
                      <a:prstGeom prst="rect">
                        <a:avLst/>
                      </a:prstGeom>
                    </p:spPr>
                  </p:pic>
                </p:oleObj>
              </mc:Fallback>
            </mc:AlternateContent>
          </a:graphicData>
        </a:graphic>
      </p:graphicFrame>
      <p:sp>
        <p:nvSpPr>
          <p:cNvPr id="9" name="TextBox 8"/>
          <p:cNvSpPr txBox="1"/>
          <p:nvPr/>
        </p:nvSpPr>
        <p:spPr>
          <a:xfrm>
            <a:off x="4385735" y="1565579"/>
            <a:ext cx="3622110" cy="461665"/>
          </a:xfrm>
          <a:prstGeom prst="rect">
            <a:avLst/>
          </a:prstGeom>
          <a:noFill/>
        </p:spPr>
        <p:txBody>
          <a:bodyPr wrap="square" lIns="91430" tIns="45716" rIns="91430" bIns="45716" rtlCol="0">
            <a:spAutoFit/>
          </a:bodyPr>
          <a:lstStyle/>
          <a:p>
            <a:r>
              <a:rPr lang="en-US" dirty="0">
                <a:solidFill>
                  <a:srgbClr val="000000"/>
                </a:solidFill>
              </a:rPr>
              <a:t>0.26 sec	(12.8-7)</a:t>
            </a:r>
          </a:p>
        </p:txBody>
      </p:sp>
      <p:graphicFrame>
        <p:nvGraphicFramePr>
          <p:cNvPr id="6" name="Content Placeholder 5" descr="T sub a = 0.26" title="Equation 12.8-7"/>
          <p:cNvGraphicFramePr>
            <a:graphicFrameLocks noGrp="1" noChangeAspect="1"/>
          </p:cNvGraphicFramePr>
          <p:nvPr>
            <p:ph idx="1"/>
            <p:extLst>
              <p:ext uri="{D42A27DB-BD31-4B8C-83A1-F6EECF244321}">
                <p14:modId xmlns:p14="http://schemas.microsoft.com/office/powerpoint/2010/main" val="1096980860"/>
              </p:ext>
            </p:extLst>
          </p:nvPr>
        </p:nvGraphicFramePr>
        <p:xfrm>
          <a:off x="1192213" y="1531938"/>
          <a:ext cx="3098800" cy="508000"/>
        </p:xfrm>
        <a:graphic>
          <a:graphicData uri="http://schemas.openxmlformats.org/presentationml/2006/ole">
            <mc:AlternateContent xmlns:mc="http://schemas.openxmlformats.org/markup-compatibility/2006">
              <mc:Choice xmlns:v="urn:schemas-microsoft-com:vml" Requires="v">
                <p:oleObj spid="_x0000_s4382" name="Equation" r:id="rId8" imgW="1549080" imgH="253800" progId="Equation.3">
                  <p:embed/>
                </p:oleObj>
              </mc:Choice>
              <mc:Fallback>
                <p:oleObj name="Equation" r:id="rId8" imgW="1549080" imgH="253800" progId="Equation.3">
                  <p:embed/>
                  <p:pic>
                    <p:nvPicPr>
                      <p:cNvPr id="0" name=""/>
                      <p:cNvPicPr/>
                      <p:nvPr/>
                    </p:nvPicPr>
                    <p:blipFill>
                      <a:blip r:embed="rId9"/>
                      <a:stretch>
                        <a:fillRect/>
                      </a:stretch>
                    </p:blipFill>
                    <p:spPr>
                      <a:xfrm>
                        <a:off x="1192213" y="1531938"/>
                        <a:ext cx="3098800" cy="508000"/>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a:t>ASCE 7-16 Base Shear</a:t>
            </a:r>
          </a:p>
        </p:txBody>
      </p:sp>
    </p:spTree>
    <p:extLst>
      <p:ext uri="{BB962C8B-B14F-4D97-AF65-F5344CB8AC3E}">
        <p14:creationId xmlns:p14="http://schemas.microsoft.com/office/powerpoint/2010/main" val="1717587876"/>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06395" y="1342497"/>
            <a:ext cx="8280400" cy="4973637"/>
          </a:xfrm>
        </p:spPr>
        <p:txBody>
          <a:bodyPr/>
          <a:lstStyle/>
          <a:p>
            <a:pPr lvl="0">
              <a:buClr>
                <a:srgbClr val="FF0000"/>
              </a:buClr>
            </a:pPr>
            <a:r>
              <a:rPr lang="en-US" sz="2000" dirty="0"/>
              <a:t>Diaphragm weight, </a:t>
            </a:r>
            <a:r>
              <a:rPr lang="en-US" sz="2000" i="1" dirty="0"/>
              <a:t>w</a:t>
            </a:r>
            <a:r>
              <a:rPr lang="en-US" sz="2000" i="1" baseline="-25000" dirty="0"/>
              <a:t>px</a:t>
            </a:r>
            <a:r>
              <a:rPr lang="en-US" sz="2000" dirty="0"/>
              <a:t>, at the roof:</a:t>
            </a:r>
            <a:endParaRPr lang="en-US" sz="2000" b="1" i="1" dirty="0"/>
          </a:p>
          <a:p>
            <a:pPr marL="400008" lvl="1" indent="0">
              <a:buClr>
                <a:srgbClr val="FF0000"/>
              </a:buClr>
              <a:buNone/>
            </a:pPr>
            <a:endParaRPr lang="en-US" sz="1100" dirty="0"/>
          </a:p>
          <a:p>
            <a:pPr marL="400008" lvl="1" indent="0">
              <a:buClr>
                <a:srgbClr val="FF0000"/>
              </a:buClr>
              <a:buNone/>
            </a:pPr>
            <a:r>
              <a:rPr lang="en-US" sz="2000" dirty="0"/>
              <a:t>Total seismic weight – weight of the walls resisting seismic forces</a:t>
            </a:r>
          </a:p>
          <a:p>
            <a:pPr marL="400008" lvl="1" indent="0">
              <a:buClr>
                <a:srgbClr val="FF0000"/>
              </a:buClr>
              <a:buNone/>
            </a:pPr>
            <a:r>
              <a:rPr lang="en-US" sz="2000" dirty="0"/>
              <a:t>= 214 – 6.5 – 13.4 = 194.1 kips (for seismic forces acting in transverse direction)</a:t>
            </a:r>
          </a:p>
          <a:p>
            <a:pPr marL="400008" lvl="1" indent="0">
              <a:buClr>
                <a:srgbClr val="FF0000"/>
              </a:buClr>
              <a:buNone/>
            </a:pPr>
            <a:r>
              <a:rPr lang="en-US" sz="2000" dirty="0"/>
              <a:t>= 214 – 23 – 15.4 = 175.6 kips (for seismic forces acting in longitudinal direction)</a:t>
            </a:r>
          </a:p>
          <a:p>
            <a:pPr marL="400008" lvl="1" indent="0">
              <a:buClr>
                <a:srgbClr val="FF0000"/>
              </a:buClr>
              <a:buNone/>
            </a:pPr>
            <a:endParaRPr lang="en-US" sz="2000" dirty="0"/>
          </a:p>
          <a:p>
            <a:pPr>
              <a:buClr>
                <a:srgbClr val="FF0000"/>
              </a:buClr>
            </a:pPr>
            <a:r>
              <a:rPr lang="en-US" sz="2000" dirty="0"/>
              <a:t>Diaphragm weight, </a:t>
            </a:r>
            <a:r>
              <a:rPr lang="en-US" sz="2000" i="1" dirty="0"/>
              <a:t>w</a:t>
            </a:r>
            <a:r>
              <a:rPr lang="en-US" sz="2000" i="1" baseline="-25000" dirty="0"/>
              <a:t>px</a:t>
            </a:r>
            <a:r>
              <a:rPr lang="en-US" sz="2000" dirty="0"/>
              <a:t>, at the 2nd and 3rd floors:</a:t>
            </a:r>
            <a:endParaRPr lang="en-US" sz="2000" b="1" i="1" dirty="0"/>
          </a:p>
          <a:p>
            <a:pPr marL="0" indent="0">
              <a:buClr>
                <a:srgbClr val="FF0000"/>
              </a:buClr>
              <a:buNone/>
            </a:pPr>
            <a:endParaRPr lang="en-US" sz="1100" dirty="0"/>
          </a:p>
          <a:p>
            <a:pPr marL="400008" lvl="1" indent="0">
              <a:buNone/>
            </a:pPr>
            <a:r>
              <a:rPr lang="en-US" sz="2000" dirty="0"/>
              <a:t>Total seismic weight – weight of the walls resisting seismic forces</a:t>
            </a:r>
          </a:p>
          <a:p>
            <a:pPr marL="400008" lvl="1" indent="0">
              <a:buNone/>
            </a:pPr>
            <a:r>
              <a:rPr lang="en-US" sz="2000" dirty="0"/>
              <a:t>= 220 – 13 – 26.8 = 180.2 kips (for seismic forces acting in transverse direction)</a:t>
            </a:r>
          </a:p>
          <a:p>
            <a:pPr marL="400008" lvl="1" indent="0">
              <a:buNone/>
            </a:pPr>
            <a:r>
              <a:rPr lang="en-US" sz="2000" dirty="0"/>
              <a:t>= 220 – 46 – 30.8 = 143.2 kips (for seismic forces acting in longitudinal direction) </a:t>
            </a:r>
          </a:p>
          <a:p>
            <a:pPr>
              <a:buClr>
                <a:srgbClr val="FF0000"/>
              </a:buClr>
            </a:pPr>
            <a:endParaRPr lang="en-US" sz="2000" dirty="0"/>
          </a:p>
        </p:txBody>
      </p:sp>
      <p:sp>
        <p:nvSpPr>
          <p:cNvPr id="2" name="Title 1"/>
          <p:cNvSpPr>
            <a:spLocks noGrp="1"/>
          </p:cNvSpPr>
          <p:nvPr>
            <p:ph type="title"/>
          </p:nvPr>
        </p:nvSpPr>
        <p:spPr/>
        <p:txBody>
          <a:bodyPr/>
          <a:lstStyle/>
          <a:p>
            <a:r>
              <a:rPr lang="en-US" dirty="0"/>
              <a:t>Diaphragm Weights</a:t>
            </a:r>
          </a:p>
        </p:txBody>
      </p:sp>
    </p:spTree>
    <p:extLst>
      <p:ext uri="{BB962C8B-B14F-4D97-AF65-F5344CB8AC3E}">
        <p14:creationId xmlns:p14="http://schemas.microsoft.com/office/powerpoint/2010/main" val="154569244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descr="(Eq. 12.8-12)"/>
          <p:cNvGraphicFramePr>
            <a:graphicFrameLocks noChangeAspect="1"/>
          </p:cNvGraphicFramePr>
          <p:nvPr>
            <p:extLst>
              <p:ext uri="{D42A27DB-BD31-4B8C-83A1-F6EECF244321}">
                <p14:modId xmlns:p14="http://schemas.microsoft.com/office/powerpoint/2010/main" val="940500884"/>
              </p:ext>
            </p:extLst>
          </p:nvPr>
        </p:nvGraphicFramePr>
        <p:xfrm>
          <a:off x="1805856" y="3749945"/>
          <a:ext cx="1898310" cy="1376796"/>
        </p:xfrm>
        <a:graphic>
          <a:graphicData uri="http://schemas.openxmlformats.org/presentationml/2006/ole">
            <mc:AlternateContent xmlns:mc="http://schemas.openxmlformats.org/markup-compatibility/2006">
              <mc:Choice xmlns:v="urn:schemas-microsoft-com:vml" Requires="v">
                <p:oleObj spid="_x0000_s5215" name="Equation" r:id="rId4" imgW="863225" imgH="622030" progId="Equation.3">
                  <p:embed/>
                </p:oleObj>
              </mc:Choice>
              <mc:Fallback>
                <p:oleObj name="Equation" r:id="rId4" imgW="863225" imgH="62203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5856" y="3749945"/>
                        <a:ext cx="1898310" cy="1376796"/>
                      </a:xfrm>
                      <a:prstGeom prst="rect">
                        <a:avLst/>
                      </a:prstGeom>
                      <a:noFill/>
                    </p:spPr>
                  </p:pic>
                </p:oleObj>
              </mc:Fallback>
            </mc:AlternateContent>
          </a:graphicData>
        </a:graphic>
      </p:graphicFrame>
      <p:sp>
        <p:nvSpPr>
          <p:cNvPr id="7" name="Content Placeholder 6"/>
          <p:cNvSpPr>
            <a:spLocks noGrp="1"/>
          </p:cNvSpPr>
          <p:nvPr>
            <p:ph idx="1"/>
          </p:nvPr>
        </p:nvSpPr>
        <p:spPr>
          <a:xfrm>
            <a:off x="406395" y="1496872"/>
            <a:ext cx="8280400" cy="4773297"/>
          </a:xfrm>
        </p:spPr>
        <p:txBody>
          <a:bodyPr/>
          <a:lstStyle/>
          <a:p>
            <a:pPr lvl="0">
              <a:buClr>
                <a:srgbClr val="FF0000"/>
              </a:buClr>
            </a:pPr>
            <a:r>
              <a:rPr lang="en-US" sz="2000" b="1" u="sng" dirty="0"/>
              <a:t>Vertical distribution of seismic base shear:</a:t>
            </a:r>
          </a:p>
          <a:p>
            <a:pPr marL="0" indent="0">
              <a:buClr>
                <a:srgbClr val="FF0000"/>
              </a:buClr>
              <a:buNone/>
            </a:pPr>
            <a:endParaRPr lang="en-US" sz="1100" dirty="0"/>
          </a:p>
          <a:p>
            <a:pPr marL="400008" lvl="1" indent="0">
              <a:buClr>
                <a:srgbClr val="FF0000"/>
              </a:buClr>
              <a:buNone/>
            </a:pPr>
            <a:r>
              <a:rPr lang="en-US" sz="2000" dirty="0"/>
              <a:t>The lateral seismic force at any level is determined as</a:t>
            </a:r>
          </a:p>
          <a:p>
            <a:pPr marL="400008" lvl="1" indent="0">
              <a:buClr>
                <a:srgbClr val="FF0000"/>
              </a:buClr>
              <a:buNone/>
            </a:pPr>
            <a:endParaRPr lang="en-US" sz="2000" dirty="0"/>
          </a:p>
          <a:p>
            <a:pPr marL="1714324" lvl="4" indent="0">
              <a:buClr>
                <a:srgbClr val="FF0000"/>
              </a:buClr>
              <a:buNone/>
            </a:pPr>
            <a:r>
              <a:rPr lang="en-US" sz="2000" i="1" dirty="0"/>
              <a:t>F</a:t>
            </a:r>
            <a:r>
              <a:rPr lang="en-US" sz="2000" i="1" baseline="-25000" dirty="0"/>
              <a:t>x</a:t>
            </a:r>
            <a:r>
              <a:rPr lang="en-US" sz="2000" dirty="0"/>
              <a:t> = </a:t>
            </a:r>
            <a:r>
              <a:rPr lang="en-US" sz="2000" i="1" dirty="0"/>
              <a:t>C</a:t>
            </a:r>
            <a:r>
              <a:rPr lang="en-US" sz="2000" i="1" baseline="-25000" dirty="0"/>
              <a:t>vx</a:t>
            </a:r>
            <a:r>
              <a:rPr lang="en-US" sz="2000" i="1" dirty="0"/>
              <a:t>V</a:t>
            </a:r>
            <a:r>
              <a:rPr lang="en-US" sz="2000" dirty="0"/>
              <a:t>		(Eq. 12.8-11)</a:t>
            </a:r>
          </a:p>
          <a:p>
            <a:pPr marL="400008" lvl="1" indent="0">
              <a:buClr>
                <a:srgbClr val="FF0000"/>
              </a:buClr>
              <a:buNone/>
            </a:pPr>
            <a:endParaRPr lang="en-US" sz="2000" dirty="0"/>
          </a:p>
          <a:p>
            <a:pPr marL="400008" lvl="1" indent="0">
              <a:buClr>
                <a:srgbClr val="FF0000"/>
              </a:buClr>
              <a:buNone/>
            </a:pPr>
            <a:r>
              <a:rPr lang="en-US" sz="2000" dirty="0"/>
              <a:t>Where</a:t>
            </a:r>
          </a:p>
          <a:p>
            <a:pPr marL="0" indent="0">
              <a:buClr>
                <a:srgbClr val="FF0000"/>
              </a:buClr>
              <a:buNone/>
            </a:pPr>
            <a:endParaRPr lang="en-US" sz="2000" dirty="0"/>
          </a:p>
          <a:p>
            <a:pPr marL="3542936" lvl="8" indent="0">
              <a:buClr>
                <a:srgbClr val="FF0000"/>
              </a:buClr>
              <a:buNone/>
            </a:pPr>
            <a:r>
              <a:rPr lang="fr-FR" sz="2000" dirty="0"/>
              <a:t>               (Eq. 12.8-12)</a:t>
            </a:r>
          </a:p>
          <a:p>
            <a:pPr marL="0" indent="0">
              <a:buClr>
                <a:srgbClr val="FF0000"/>
              </a:buClr>
              <a:buNone/>
            </a:pPr>
            <a:endParaRPr lang="fr-FR" sz="2000" dirty="0"/>
          </a:p>
          <a:p>
            <a:pPr marL="0" indent="0">
              <a:buClr>
                <a:srgbClr val="FF0000"/>
              </a:buClr>
              <a:buNone/>
            </a:pPr>
            <a:endParaRPr lang="fr-FR" sz="2000" dirty="0"/>
          </a:p>
          <a:p>
            <a:pPr marL="0" indent="0">
              <a:buClr>
                <a:srgbClr val="FF0000"/>
              </a:buClr>
              <a:buNone/>
            </a:pPr>
            <a:r>
              <a:rPr lang="fr-FR" sz="2000" dirty="0"/>
              <a:t>For </a:t>
            </a:r>
            <a:r>
              <a:rPr lang="fr-FR" sz="2000" i="1" dirty="0"/>
              <a:t>T</a:t>
            </a:r>
            <a:r>
              <a:rPr lang="fr-FR" sz="2000" dirty="0"/>
              <a:t> ≤ 0.5 sec, </a:t>
            </a:r>
            <a:r>
              <a:rPr lang="fr-FR" sz="2000" i="1" dirty="0"/>
              <a:t>k</a:t>
            </a:r>
            <a:r>
              <a:rPr lang="fr-FR" sz="2000" dirty="0"/>
              <a:t> = 1.0</a:t>
            </a:r>
          </a:p>
          <a:p>
            <a:pPr marL="0" indent="0">
              <a:buClr>
                <a:srgbClr val="FF0000"/>
              </a:buClr>
              <a:buNone/>
            </a:pPr>
            <a:endParaRPr lang="en-US" sz="2000" dirty="0"/>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321367865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descr="Resulting distribution of seismic force...&#10;"/>
          <p:cNvGraphicFramePr>
            <a:graphicFrameLocks noGrp="1"/>
          </p:cNvGraphicFramePr>
          <p:nvPr>
            <p:extLst>
              <p:ext uri="{D42A27DB-BD31-4B8C-83A1-F6EECF244321}">
                <p14:modId xmlns:p14="http://schemas.microsoft.com/office/powerpoint/2010/main" val="1988671598"/>
              </p:ext>
            </p:extLst>
          </p:nvPr>
        </p:nvGraphicFramePr>
        <p:xfrm>
          <a:off x="1134544" y="2458638"/>
          <a:ext cx="6874913" cy="2641025"/>
        </p:xfrm>
        <a:graphic>
          <a:graphicData uri="http://schemas.openxmlformats.org/drawingml/2006/table">
            <a:tbl>
              <a:tblPr firstRow="1"/>
              <a:tblGrid>
                <a:gridCol w="982143">
                  <a:extLst>
                    <a:ext uri="{9D8B030D-6E8A-4147-A177-3AD203B41FA5}">
                      <a16:colId xmlns:a16="http://schemas.microsoft.com/office/drawing/2014/main" val="20000"/>
                    </a:ext>
                  </a:extLst>
                </a:gridCol>
                <a:gridCol w="1096684">
                  <a:extLst>
                    <a:ext uri="{9D8B030D-6E8A-4147-A177-3AD203B41FA5}">
                      <a16:colId xmlns:a16="http://schemas.microsoft.com/office/drawing/2014/main" val="20001"/>
                    </a:ext>
                  </a:extLst>
                </a:gridCol>
                <a:gridCol w="1134461">
                  <a:extLst>
                    <a:ext uri="{9D8B030D-6E8A-4147-A177-3AD203B41FA5}">
                      <a16:colId xmlns:a16="http://schemas.microsoft.com/office/drawing/2014/main" val="20002"/>
                    </a:ext>
                  </a:extLst>
                </a:gridCol>
                <a:gridCol w="658012">
                  <a:extLst>
                    <a:ext uri="{9D8B030D-6E8A-4147-A177-3AD203B41FA5}">
                      <a16:colId xmlns:a16="http://schemas.microsoft.com/office/drawing/2014/main" val="20003"/>
                    </a:ext>
                  </a:extLst>
                </a:gridCol>
                <a:gridCol w="658012">
                  <a:extLst>
                    <a:ext uri="{9D8B030D-6E8A-4147-A177-3AD203B41FA5}">
                      <a16:colId xmlns:a16="http://schemas.microsoft.com/office/drawing/2014/main" val="3722090104"/>
                    </a:ext>
                  </a:extLst>
                </a:gridCol>
                <a:gridCol w="1096684">
                  <a:extLst>
                    <a:ext uri="{9D8B030D-6E8A-4147-A177-3AD203B41FA5}">
                      <a16:colId xmlns:a16="http://schemas.microsoft.com/office/drawing/2014/main" val="20004"/>
                    </a:ext>
                  </a:extLst>
                </a:gridCol>
                <a:gridCol w="987016">
                  <a:extLst>
                    <a:ext uri="{9D8B030D-6E8A-4147-A177-3AD203B41FA5}">
                      <a16:colId xmlns:a16="http://schemas.microsoft.com/office/drawing/2014/main" val="20005"/>
                    </a:ext>
                  </a:extLst>
                </a:gridCol>
                <a:gridCol w="261901">
                  <a:extLst>
                    <a:ext uri="{9D8B030D-6E8A-4147-A177-3AD203B41FA5}">
                      <a16:colId xmlns:a16="http://schemas.microsoft.com/office/drawing/2014/main" val="20006"/>
                    </a:ext>
                  </a:extLst>
                </a:gridCol>
              </a:tblGrid>
              <a:tr h="735674">
                <a:tc>
                  <a:txBody>
                    <a:bodyPr/>
                    <a:lstStyle/>
                    <a:p>
                      <a:pPr marL="0" marR="0" algn="ctr">
                        <a:spcBef>
                          <a:spcPts val="260"/>
                        </a:spcBef>
                        <a:spcAft>
                          <a:spcPts val="0"/>
                        </a:spcAft>
                        <a:tabLst>
                          <a:tab pos="0" algn="l"/>
                          <a:tab pos="457200" algn="l"/>
                        </a:tabLst>
                      </a:pPr>
                      <a:r>
                        <a:rPr lang="en-US" sz="2000" dirty="0">
                          <a:effectLst/>
                          <a:latin typeface="Times New Roman"/>
                          <a:ea typeface="Times New Roman"/>
                        </a:rPr>
                        <a:t>Level</a:t>
                      </a:r>
                    </a:p>
                    <a:p>
                      <a:pPr marL="0" marR="0" algn="ctr">
                        <a:spcBef>
                          <a:spcPts val="0"/>
                        </a:spcBef>
                        <a:spcAft>
                          <a:spcPts val="255"/>
                        </a:spcAft>
                        <a:tabLst>
                          <a:tab pos="0" algn="l"/>
                          <a:tab pos="457200" algn="l"/>
                        </a:tabLst>
                      </a:pPr>
                      <a:r>
                        <a:rPr lang="en-US" sz="2000" i="1" dirty="0">
                          <a:effectLst/>
                          <a:latin typeface="Times New Roman"/>
                          <a:ea typeface="Times New Roman"/>
                        </a:rPr>
                        <a:t>x</a:t>
                      </a:r>
                      <a:endParaRPr lang="en-US" sz="2000" dirty="0">
                        <a:effectLst/>
                        <a:latin typeface="Times New Roman"/>
                        <a:ea typeface="Times New Roma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260"/>
                        </a:spcBef>
                        <a:spcAft>
                          <a:spcPts val="0"/>
                        </a:spcAft>
                        <a:tabLst>
                          <a:tab pos="0" algn="l"/>
                          <a:tab pos="457200" algn="l"/>
                        </a:tabLst>
                      </a:pPr>
                      <a:r>
                        <a:rPr lang="en-US" sz="2000" i="1" dirty="0">
                          <a:effectLst/>
                          <a:latin typeface="Times New Roman"/>
                          <a:ea typeface="Times New Roman"/>
                        </a:rPr>
                        <a:t>w</a:t>
                      </a:r>
                      <a:r>
                        <a:rPr lang="en-US" sz="2000" i="1" baseline="-25000" dirty="0">
                          <a:effectLst/>
                          <a:latin typeface="Times New Roman"/>
                          <a:ea typeface="Times New Roman"/>
                        </a:rPr>
                        <a:t>x</a:t>
                      </a:r>
                      <a:endParaRPr lang="en-US" sz="2000" dirty="0">
                        <a:effectLst/>
                        <a:latin typeface="Times New Roman"/>
                        <a:ea typeface="Times New Roman"/>
                      </a:endParaRPr>
                    </a:p>
                    <a:p>
                      <a:pPr marL="0" marR="0" algn="ctr">
                        <a:spcBef>
                          <a:spcPts val="0"/>
                        </a:spcBef>
                        <a:spcAft>
                          <a:spcPts val="255"/>
                        </a:spcAft>
                        <a:tabLst>
                          <a:tab pos="0" algn="l"/>
                          <a:tab pos="457200" algn="l"/>
                        </a:tabLst>
                      </a:pPr>
                      <a:r>
                        <a:rPr lang="en-US" sz="2000" dirty="0">
                          <a:effectLst/>
                          <a:latin typeface="Times New Roman"/>
                          <a:ea typeface="Times New Roman"/>
                        </a:rPr>
                        <a:t>(kips)</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260"/>
                        </a:spcBef>
                        <a:spcAft>
                          <a:spcPts val="0"/>
                        </a:spcAft>
                        <a:tabLst>
                          <a:tab pos="0" algn="l"/>
                          <a:tab pos="457200" algn="l"/>
                        </a:tabLst>
                      </a:pPr>
                      <a:r>
                        <a:rPr lang="en-US" sz="2000" i="1" dirty="0">
                          <a:effectLst/>
                          <a:latin typeface="Times New Roman"/>
                          <a:ea typeface="Times New Roman"/>
                        </a:rPr>
                        <a:t>h</a:t>
                      </a:r>
                      <a:r>
                        <a:rPr lang="en-US" sz="2000" i="1" baseline="-25000" dirty="0">
                          <a:effectLst/>
                          <a:latin typeface="Times New Roman"/>
                          <a:ea typeface="Times New Roman"/>
                        </a:rPr>
                        <a:t>x</a:t>
                      </a:r>
                      <a:endParaRPr lang="en-US" sz="2000" dirty="0">
                        <a:effectLst/>
                        <a:latin typeface="Times New Roman"/>
                        <a:ea typeface="Times New Roman"/>
                      </a:endParaRPr>
                    </a:p>
                    <a:p>
                      <a:pPr marL="0" marR="0" algn="ctr">
                        <a:spcBef>
                          <a:spcPts val="0"/>
                        </a:spcBef>
                        <a:spcAft>
                          <a:spcPts val="255"/>
                        </a:spcAft>
                        <a:tabLst>
                          <a:tab pos="0" algn="l"/>
                          <a:tab pos="457200" algn="l"/>
                        </a:tabLst>
                      </a:pPr>
                      <a:r>
                        <a:rPr lang="en-US" sz="2000" dirty="0">
                          <a:effectLst/>
                          <a:latin typeface="Times New Roman"/>
                          <a:ea typeface="Times New Roman"/>
                        </a:rPr>
                        <a:t>(ft)</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260"/>
                        </a:spcBef>
                        <a:spcAft>
                          <a:spcPts val="0"/>
                        </a:spcAft>
                        <a:tabLst>
                          <a:tab pos="0" algn="l"/>
                          <a:tab pos="457200" algn="l"/>
                        </a:tabLst>
                      </a:pPr>
                      <a:r>
                        <a:rPr lang="en-US" sz="2000" i="1" dirty="0">
                          <a:effectLst/>
                          <a:latin typeface="Times New Roman"/>
                          <a:ea typeface="Times New Roman"/>
                        </a:rPr>
                        <a:t>w</a:t>
                      </a:r>
                      <a:r>
                        <a:rPr lang="en-US" sz="2000" i="1" baseline="-25000" dirty="0">
                          <a:effectLst/>
                          <a:latin typeface="Times New Roman"/>
                          <a:ea typeface="Times New Roman"/>
                        </a:rPr>
                        <a:t>x</a:t>
                      </a:r>
                      <a:r>
                        <a:rPr lang="en-US" sz="2000" i="1" dirty="0">
                          <a:effectLst/>
                          <a:latin typeface="Times New Roman"/>
                          <a:ea typeface="Times New Roman"/>
                        </a:rPr>
                        <a:t>h</a:t>
                      </a:r>
                      <a:r>
                        <a:rPr lang="en-US" sz="2000" i="1" baseline="-25000" dirty="0">
                          <a:effectLst/>
                          <a:latin typeface="Times New Roman"/>
                          <a:ea typeface="Times New Roman"/>
                        </a:rPr>
                        <a:t>x</a:t>
                      </a:r>
                      <a:r>
                        <a:rPr lang="en-US" sz="2000" i="1" baseline="30000" dirty="0">
                          <a:effectLst/>
                          <a:latin typeface="Times New Roman"/>
                          <a:ea typeface="Times New Roman"/>
                        </a:rPr>
                        <a:t>k</a:t>
                      </a:r>
                      <a:endParaRPr lang="en-US" sz="2000" dirty="0">
                        <a:effectLst/>
                        <a:latin typeface="Times New Roman"/>
                        <a:ea typeface="Times New Roman"/>
                      </a:endParaRPr>
                    </a:p>
                    <a:p>
                      <a:pPr marL="0" marR="0" algn="ctr">
                        <a:spcBef>
                          <a:spcPts val="0"/>
                        </a:spcBef>
                        <a:spcAft>
                          <a:spcPts val="255"/>
                        </a:spcAft>
                        <a:tabLst>
                          <a:tab pos="0" algn="l"/>
                          <a:tab pos="457200" algn="l"/>
                        </a:tabLst>
                      </a:pPr>
                      <a:r>
                        <a:rPr lang="en-US" sz="2000" dirty="0">
                          <a:effectLst/>
                          <a:latin typeface="Times New Roman"/>
                          <a:ea typeface="Times New Roman"/>
                        </a:rPr>
                        <a:t>(ft-kips)</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spcBef>
                          <a:spcPts val="260"/>
                        </a:spcBef>
                        <a:spcAft>
                          <a:spcPts val="0"/>
                        </a:spcAft>
                        <a:tabLst>
                          <a:tab pos="0" algn="l"/>
                          <a:tab pos="457200" algn="l"/>
                        </a:tabLst>
                      </a:pPr>
                      <a:r>
                        <a:rPr lang="en-US" sz="2000" i="1" dirty="0">
                          <a:effectLst/>
                          <a:latin typeface="Times New Roman"/>
                          <a:ea typeface="Times New Roman"/>
                        </a:rPr>
                        <a:t>C</a:t>
                      </a:r>
                      <a:r>
                        <a:rPr lang="en-US" sz="2000" i="1" baseline="-25000" dirty="0">
                          <a:effectLst/>
                          <a:latin typeface="Times New Roman"/>
                          <a:ea typeface="Times New Roman"/>
                        </a:rPr>
                        <a:t>vx</a:t>
                      </a:r>
                      <a:endParaRPr lang="en-US" sz="2000" dirty="0">
                        <a:effectLst/>
                        <a:latin typeface="Times New Roman"/>
                        <a:ea typeface="Times New Roman"/>
                      </a:endParaRPr>
                    </a:p>
                    <a:p>
                      <a:pPr marL="0" marR="0" algn="ctr">
                        <a:spcBef>
                          <a:spcPts val="0"/>
                        </a:spcBef>
                        <a:spcAft>
                          <a:spcPts val="255"/>
                        </a:spcAft>
                        <a:tabLst>
                          <a:tab pos="0" algn="l"/>
                          <a:tab pos="457200" algn="l"/>
                        </a:tabLst>
                      </a:pPr>
                      <a:r>
                        <a:rPr lang="en-US" sz="2000" dirty="0">
                          <a:effectLst/>
                          <a:latin typeface="Times New Roman"/>
                          <a:ea typeface="Times New Roman"/>
                        </a:rPr>
                        <a:t> </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260"/>
                        </a:spcBef>
                        <a:spcAft>
                          <a:spcPts val="0"/>
                        </a:spcAft>
                        <a:tabLst>
                          <a:tab pos="0" algn="l"/>
                          <a:tab pos="457200" algn="l"/>
                        </a:tabLst>
                      </a:pPr>
                      <a:r>
                        <a:rPr lang="en-US" sz="2000" i="1" dirty="0">
                          <a:effectLst/>
                          <a:latin typeface="Times New Roman"/>
                          <a:ea typeface="Times New Roman"/>
                        </a:rPr>
                        <a:t>F</a:t>
                      </a:r>
                      <a:r>
                        <a:rPr lang="en-US" sz="2000" i="1" baseline="-25000" dirty="0">
                          <a:effectLst/>
                          <a:latin typeface="Times New Roman"/>
                          <a:ea typeface="Times New Roman"/>
                        </a:rPr>
                        <a:t>x</a:t>
                      </a:r>
                      <a:endParaRPr lang="en-US" sz="2000" dirty="0">
                        <a:effectLst/>
                        <a:latin typeface="Times New Roman"/>
                        <a:ea typeface="Times New Roman"/>
                      </a:endParaRPr>
                    </a:p>
                    <a:p>
                      <a:pPr marL="0" marR="0" algn="ctr">
                        <a:spcBef>
                          <a:spcPts val="0"/>
                        </a:spcBef>
                        <a:spcAft>
                          <a:spcPts val="255"/>
                        </a:spcAft>
                        <a:tabLst>
                          <a:tab pos="0" algn="l"/>
                          <a:tab pos="457200" algn="l"/>
                        </a:tabLst>
                      </a:pPr>
                      <a:r>
                        <a:rPr lang="en-US" sz="2000" dirty="0">
                          <a:effectLst/>
                          <a:latin typeface="Times New Roman"/>
                          <a:ea typeface="Times New Roman"/>
                        </a:rPr>
                        <a:t>(kips</a:t>
                      </a:r>
                      <a:r>
                        <a:rPr lang="en-US" sz="2000" b="1" dirty="0">
                          <a:effectLst/>
                          <a:latin typeface="Times New Roman"/>
                          <a:ea typeface="Times New Roman"/>
                        </a:rPr>
                        <a:t>)</a:t>
                      </a:r>
                      <a:endParaRPr lang="en-US" sz="2000" dirty="0">
                        <a:effectLst/>
                        <a:latin typeface="Times New Roman"/>
                        <a:ea typeface="Times New Roma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Times New Roman"/>
                          <a:ea typeface="Times New Roman"/>
                        </a:rPr>
                        <a:t> </a:t>
                      </a:r>
                    </a:p>
                  </a:txBody>
                  <a:tcPr marL="0" marR="0" marT="0" marB="0" anchor="ctr">
                    <a:lnL>
                      <a:noFill/>
                    </a:lnL>
                    <a:lnR>
                      <a:noFill/>
                    </a:lnR>
                    <a:lnT>
                      <a:noFill/>
                    </a:lnT>
                    <a:lnB>
                      <a:noFill/>
                    </a:lnB>
                  </a:tcPr>
                </a:tc>
                <a:extLst>
                  <a:ext uri="{0D108BD9-81ED-4DB2-BD59-A6C34878D82A}">
                    <a16:rowId xmlns:a16="http://schemas.microsoft.com/office/drawing/2014/main" val="10000"/>
                  </a:ext>
                </a:extLst>
              </a:tr>
              <a:tr h="1471348">
                <a:tc>
                  <a:txBody>
                    <a:bodyPr/>
                    <a:lstStyle/>
                    <a:p>
                      <a:pPr marL="0" marR="0" algn="ctr">
                        <a:spcBef>
                          <a:spcPts val="0"/>
                        </a:spcBef>
                        <a:spcAft>
                          <a:spcPts val="0"/>
                        </a:spcAft>
                        <a:tabLst>
                          <a:tab pos="0" algn="l"/>
                          <a:tab pos="457200" algn="l"/>
                        </a:tabLst>
                      </a:pPr>
                      <a:r>
                        <a:rPr lang="en-US" sz="2000" dirty="0">
                          <a:effectLst/>
                          <a:latin typeface="Times New Roman"/>
                          <a:ea typeface="Times New Roman"/>
                        </a:rPr>
                        <a:t>Roof</a:t>
                      </a:r>
                    </a:p>
                    <a:p>
                      <a:pPr marL="0" marR="0" algn="ctr">
                        <a:spcBef>
                          <a:spcPts val="0"/>
                        </a:spcBef>
                        <a:spcAft>
                          <a:spcPts val="0"/>
                        </a:spcAft>
                        <a:tabLst>
                          <a:tab pos="0" algn="l"/>
                          <a:tab pos="457200" algn="l"/>
                        </a:tabLst>
                      </a:pPr>
                      <a:r>
                        <a:rPr lang="en-US" sz="2000" dirty="0">
                          <a:effectLst/>
                          <a:latin typeface="Times New Roman"/>
                          <a:ea typeface="Times New Roman"/>
                        </a:rPr>
                        <a:t>3</a:t>
                      </a:r>
                      <a:r>
                        <a:rPr lang="en-US" sz="2000" baseline="30000" dirty="0">
                          <a:effectLst/>
                          <a:latin typeface="Times New Roman"/>
                          <a:ea typeface="Times New Roman"/>
                        </a:rPr>
                        <a:t>rd</a:t>
                      </a:r>
                      <a:r>
                        <a:rPr lang="en-US" sz="2000" dirty="0">
                          <a:effectLst/>
                          <a:latin typeface="Times New Roman"/>
                          <a:ea typeface="Times New Roman"/>
                        </a:rPr>
                        <a:t> Fl</a:t>
                      </a:r>
                    </a:p>
                    <a:p>
                      <a:pPr marL="0" marR="0" algn="ctr">
                        <a:spcBef>
                          <a:spcPts val="0"/>
                        </a:spcBef>
                        <a:spcAft>
                          <a:spcPts val="0"/>
                        </a:spcAft>
                        <a:tabLst>
                          <a:tab pos="0" algn="l"/>
                          <a:tab pos="457200" algn="l"/>
                        </a:tabLst>
                      </a:pPr>
                      <a:r>
                        <a:rPr lang="en-US" sz="2000" u="sng" dirty="0">
                          <a:effectLst/>
                          <a:latin typeface="Times New Roman"/>
                          <a:ea typeface="Times New Roman"/>
                        </a:rPr>
                        <a:t>2</a:t>
                      </a:r>
                      <a:r>
                        <a:rPr lang="en-US" sz="2000" u="sng" baseline="30000" dirty="0">
                          <a:effectLst/>
                          <a:latin typeface="Times New Roman"/>
                          <a:ea typeface="Times New Roman"/>
                        </a:rPr>
                        <a:t>nd</a:t>
                      </a:r>
                      <a:r>
                        <a:rPr lang="en-US" sz="2000" u="sng" dirty="0">
                          <a:effectLst/>
                          <a:latin typeface="Times New Roman"/>
                          <a:ea typeface="Times New Roman"/>
                        </a:rPr>
                        <a:t> Fl</a:t>
                      </a:r>
                      <a:endParaRPr lang="en-US" sz="2000" dirty="0">
                        <a:effectLst/>
                        <a:latin typeface="Times New Roman"/>
                        <a:ea typeface="Times New Roman"/>
                      </a:endParaRPr>
                    </a:p>
                    <a:p>
                      <a:pPr marL="0" marR="0" algn="ctr">
                        <a:spcBef>
                          <a:spcPts val="0"/>
                        </a:spcBef>
                        <a:spcAft>
                          <a:spcPts val="255"/>
                        </a:spcAft>
                        <a:tabLst>
                          <a:tab pos="0" algn="l"/>
                          <a:tab pos="457200" algn="l"/>
                        </a:tabLst>
                      </a:pPr>
                      <a:r>
                        <a:rPr lang="en-US" sz="2000" dirty="0">
                          <a:effectLst/>
                          <a:latin typeface="Times New Roman"/>
                          <a:ea typeface="Times New Roman"/>
                        </a:rPr>
                        <a:t>∑</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0" algn="l"/>
                          <a:tab pos="457200" algn="l"/>
                        </a:tabLst>
                      </a:pPr>
                      <a:r>
                        <a:rPr lang="en-US" sz="2000" dirty="0">
                          <a:effectLst/>
                          <a:latin typeface="Times New Roman"/>
                          <a:ea typeface="Times New Roman"/>
                        </a:rPr>
                        <a:t>214</a:t>
                      </a:r>
                    </a:p>
                    <a:p>
                      <a:pPr marL="0" marR="0" algn="ctr">
                        <a:spcBef>
                          <a:spcPts val="0"/>
                        </a:spcBef>
                        <a:spcAft>
                          <a:spcPts val="0"/>
                        </a:spcAft>
                        <a:tabLst>
                          <a:tab pos="0" algn="l"/>
                          <a:tab pos="457200" algn="l"/>
                        </a:tabLst>
                      </a:pPr>
                      <a:r>
                        <a:rPr lang="en-US" sz="2000" dirty="0">
                          <a:effectLst/>
                          <a:latin typeface="Times New Roman"/>
                          <a:ea typeface="Times New Roman"/>
                        </a:rPr>
                        <a:t>220</a:t>
                      </a:r>
                    </a:p>
                    <a:p>
                      <a:pPr marL="0" marR="0" algn="ctr">
                        <a:spcBef>
                          <a:spcPts val="0"/>
                        </a:spcBef>
                        <a:spcAft>
                          <a:spcPts val="0"/>
                        </a:spcAft>
                        <a:tabLst>
                          <a:tab pos="0" algn="l"/>
                          <a:tab pos="457200" algn="l"/>
                        </a:tabLst>
                      </a:pPr>
                      <a:r>
                        <a:rPr lang="en-US" sz="2000" u="sng" dirty="0">
                          <a:effectLst/>
                          <a:latin typeface="Times New Roman"/>
                          <a:ea typeface="Times New Roman"/>
                        </a:rPr>
                        <a:t>220</a:t>
                      </a:r>
                      <a:endParaRPr lang="en-US" sz="2000" dirty="0">
                        <a:effectLst/>
                        <a:latin typeface="Times New Roman"/>
                        <a:ea typeface="Times New Roman"/>
                      </a:endParaRPr>
                    </a:p>
                    <a:p>
                      <a:pPr marL="0" marR="0" algn="ctr">
                        <a:spcBef>
                          <a:spcPts val="0"/>
                        </a:spcBef>
                        <a:spcAft>
                          <a:spcPts val="255"/>
                        </a:spcAft>
                        <a:tabLst>
                          <a:tab pos="0" algn="l"/>
                          <a:tab pos="457200" algn="l"/>
                        </a:tabLst>
                      </a:pPr>
                      <a:r>
                        <a:rPr lang="en-US" sz="2000" dirty="0">
                          <a:effectLst/>
                          <a:latin typeface="Times New Roman"/>
                          <a:ea typeface="Times New Roman"/>
                        </a:rPr>
                        <a:t>654</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0" algn="l"/>
                          <a:tab pos="457200" algn="l"/>
                        </a:tabLst>
                      </a:pPr>
                      <a:r>
                        <a:rPr lang="en-US" sz="2000" dirty="0">
                          <a:effectLst/>
                          <a:latin typeface="Times New Roman"/>
                          <a:ea typeface="Times New Roman"/>
                        </a:rPr>
                        <a:t>31</a:t>
                      </a:r>
                    </a:p>
                    <a:p>
                      <a:pPr marL="0" marR="0" algn="ctr">
                        <a:spcBef>
                          <a:spcPts val="0"/>
                        </a:spcBef>
                        <a:spcAft>
                          <a:spcPts val="0"/>
                        </a:spcAft>
                        <a:tabLst>
                          <a:tab pos="0" algn="l"/>
                          <a:tab pos="457200" algn="l"/>
                        </a:tabLst>
                      </a:pPr>
                      <a:r>
                        <a:rPr lang="en-US" sz="2000" dirty="0">
                          <a:effectLst/>
                          <a:latin typeface="Times New Roman"/>
                          <a:ea typeface="Times New Roman"/>
                        </a:rPr>
                        <a:t>18</a:t>
                      </a:r>
                    </a:p>
                    <a:p>
                      <a:pPr marL="0" marR="0" algn="ctr">
                        <a:spcBef>
                          <a:spcPts val="0"/>
                        </a:spcBef>
                        <a:spcAft>
                          <a:spcPts val="0"/>
                        </a:spcAft>
                        <a:tabLst>
                          <a:tab pos="0" algn="l"/>
                          <a:tab pos="457200" algn="l"/>
                        </a:tabLst>
                      </a:pPr>
                      <a:r>
                        <a:rPr lang="en-US" sz="2000" dirty="0">
                          <a:effectLst/>
                          <a:latin typeface="Times New Roman"/>
                          <a:ea typeface="Times New Roman"/>
                        </a:rPr>
                        <a:t>9</a:t>
                      </a:r>
                    </a:p>
                    <a:p>
                      <a:pPr marL="0" marR="0" algn="ctr">
                        <a:spcBef>
                          <a:spcPts val="0"/>
                        </a:spcBef>
                        <a:spcAft>
                          <a:spcPts val="255"/>
                        </a:spcAft>
                        <a:tabLst>
                          <a:tab pos="0" algn="l"/>
                          <a:tab pos="457200" algn="l"/>
                        </a:tabLst>
                      </a:pPr>
                      <a:r>
                        <a:rPr lang="en-US" sz="2000" dirty="0">
                          <a:effectLst/>
                          <a:latin typeface="Times New Roman"/>
                          <a:ea typeface="Times New Roman"/>
                        </a:rPr>
                        <a:t>  </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0" algn="l"/>
                          <a:tab pos="457200" algn="l"/>
                        </a:tabLst>
                      </a:pPr>
                      <a:r>
                        <a:rPr lang="en-US" sz="2000" dirty="0">
                          <a:effectLst/>
                          <a:latin typeface="Times New Roman"/>
                          <a:ea typeface="Times New Roman"/>
                        </a:rPr>
                        <a:t>6634</a:t>
                      </a:r>
                    </a:p>
                    <a:p>
                      <a:pPr marL="0" marR="0" algn="ctr">
                        <a:spcBef>
                          <a:spcPts val="0"/>
                        </a:spcBef>
                        <a:spcAft>
                          <a:spcPts val="0"/>
                        </a:spcAft>
                        <a:tabLst>
                          <a:tab pos="0" algn="l"/>
                          <a:tab pos="457200" algn="l"/>
                        </a:tabLst>
                      </a:pPr>
                      <a:r>
                        <a:rPr lang="en-US" sz="2000" dirty="0">
                          <a:effectLst/>
                          <a:latin typeface="Times New Roman"/>
                          <a:ea typeface="Times New Roman"/>
                        </a:rPr>
                        <a:t>3960</a:t>
                      </a:r>
                    </a:p>
                    <a:p>
                      <a:pPr marL="0" marR="0" algn="ctr">
                        <a:spcBef>
                          <a:spcPts val="0"/>
                        </a:spcBef>
                        <a:spcAft>
                          <a:spcPts val="0"/>
                        </a:spcAft>
                        <a:tabLst>
                          <a:tab pos="0" algn="l"/>
                          <a:tab pos="457200" algn="l"/>
                        </a:tabLst>
                      </a:pPr>
                      <a:r>
                        <a:rPr lang="en-US" sz="2000" u="sng" dirty="0">
                          <a:effectLst/>
                          <a:latin typeface="Times New Roman"/>
                          <a:ea typeface="Times New Roman"/>
                        </a:rPr>
                        <a:t>1980</a:t>
                      </a:r>
                      <a:endParaRPr lang="en-US" sz="2000" dirty="0">
                        <a:effectLst/>
                        <a:latin typeface="Times New Roman"/>
                        <a:ea typeface="Times New Roman"/>
                      </a:endParaRPr>
                    </a:p>
                    <a:p>
                      <a:pPr marL="0" marR="0" algn="ctr">
                        <a:spcBef>
                          <a:spcPts val="0"/>
                        </a:spcBef>
                        <a:spcAft>
                          <a:spcPts val="255"/>
                        </a:spcAft>
                        <a:tabLst>
                          <a:tab pos="0" algn="l"/>
                          <a:tab pos="457200" algn="l"/>
                        </a:tabLst>
                      </a:pPr>
                      <a:r>
                        <a:rPr lang="en-US" sz="2000" dirty="0">
                          <a:effectLst/>
                          <a:latin typeface="Times New Roman"/>
                          <a:ea typeface="Times New Roman"/>
                        </a:rPr>
                        <a:t>12,574</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55"/>
                        </a:spcAft>
                        <a:tabLst>
                          <a:tab pos="0" algn="l"/>
                          <a:tab pos="457200" algn="l"/>
                        </a:tabLst>
                      </a:pPr>
                      <a:endParaRPr lang="en-US" sz="2000" dirty="0">
                        <a:effectLst/>
                        <a:latin typeface="Times New Roman"/>
                        <a:ea typeface="Times New Roma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0" algn="l"/>
                          <a:tab pos="457200" algn="l"/>
                        </a:tabLst>
                      </a:pPr>
                      <a:r>
                        <a:rPr lang="en-US" sz="2000" dirty="0">
                          <a:effectLst/>
                          <a:latin typeface="Times New Roman"/>
                          <a:ea typeface="Times New Roman"/>
                        </a:rPr>
                        <a:t>0.53</a:t>
                      </a:r>
                    </a:p>
                    <a:p>
                      <a:pPr marL="0" marR="0" algn="ctr">
                        <a:spcBef>
                          <a:spcPts val="0"/>
                        </a:spcBef>
                        <a:spcAft>
                          <a:spcPts val="0"/>
                        </a:spcAft>
                        <a:tabLst>
                          <a:tab pos="0" algn="l"/>
                          <a:tab pos="457200" algn="l"/>
                        </a:tabLst>
                      </a:pPr>
                      <a:r>
                        <a:rPr lang="en-US" sz="2000" dirty="0">
                          <a:effectLst/>
                          <a:latin typeface="Times New Roman"/>
                          <a:ea typeface="Times New Roman"/>
                        </a:rPr>
                        <a:t>0.31</a:t>
                      </a:r>
                    </a:p>
                    <a:p>
                      <a:pPr marL="0" marR="0" algn="ctr">
                        <a:spcBef>
                          <a:spcPts val="0"/>
                        </a:spcBef>
                        <a:spcAft>
                          <a:spcPts val="0"/>
                        </a:spcAft>
                        <a:tabLst>
                          <a:tab pos="0" algn="l"/>
                          <a:tab pos="457200" algn="l"/>
                        </a:tabLst>
                      </a:pPr>
                      <a:r>
                        <a:rPr lang="en-US" sz="2000" u="sng" dirty="0">
                          <a:effectLst/>
                          <a:latin typeface="Times New Roman"/>
                          <a:ea typeface="Times New Roman"/>
                        </a:rPr>
                        <a:t>0.16</a:t>
                      </a:r>
                      <a:endParaRPr lang="en-US" sz="2000" dirty="0">
                        <a:effectLst/>
                        <a:latin typeface="Times New Roman"/>
                        <a:ea typeface="Times New Roman"/>
                      </a:endParaRPr>
                    </a:p>
                    <a:p>
                      <a:pPr marL="0" marR="0" algn="ctr">
                        <a:spcBef>
                          <a:spcPts val="0"/>
                        </a:spcBef>
                        <a:spcAft>
                          <a:spcPts val="255"/>
                        </a:spcAft>
                        <a:tabLst>
                          <a:tab pos="0" algn="l"/>
                          <a:tab pos="457200" algn="l"/>
                        </a:tabLst>
                      </a:pPr>
                      <a:r>
                        <a:rPr lang="en-US" sz="2000" dirty="0">
                          <a:effectLst/>
                          <a:latin typeface="Times New Roman"/>
                          <a:ea typeface="Times New Roman"/>
                        </a:rPr>
                        <a:t>1.00</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0" algn="l"/>
                          <a:tab pos="457200" algn="l"/>
                        </a:tabLst>
                      </a:pPr>
                      <a:r>
                        <a:rPr lang="en-US" sz="2000" dirty="0">
                          <a:effectLst/>
                          <a:latin typeface="Times New Roman"/>
                          <a:ea typeface="Times New Roman"/>
                        </a:rPr>
                        <a:t>53.4</a:t>
                      </a:r>
                    </a:p>
                    <a:p>
                      <a:pPr marL="0" marR="0" algn="ctr">
                        <a:spcBef>
                          <a:spcPts val="0"/>
                        </a:spcBef>
                        <a:spcAft>
                          <a:spcPts val="0"/>
                        </a:spcAft>
                        <a:tabLst>
                          <a:tab pos="0" algn="l"/>
                          <a:tab pos="457200" algn="l"/>
                        </a:tabLst>
                      </a:pPr>
                      <a:r>
                        <a:rPr lang="en-US" sz="2000" dirty="0">
                          <a:effectLst/>
                          <a:latin typeface="Times New Roman"/>
                          <a:ea typeface="Times New Roman"/>
                        </a:rPr>
                        <a:t>31.4</a:t>
                      </a:r>
                    </a:p>
                    <a:p>
                      <a:pPr marL="0" marR="0" algn="ctr">
                        <a:spcBef>
                          <a:spcPts val="0"/>
                        </a:spcBef>
                        <a:spcAft>
                          <a:spcPts val="0"/>
                        </a:spcAft>
                        <a:tabLst>
                          <a:tab pos="0" algn="l"/>
                          <a:tab pos="457200" algn="l"/>
                        </a:tabLst>
                      </a:pPr>
                      <a:r>
                        <a:rPr lang="en-US" sz="2000" u="sng" dirty="0">
                          <a:effectLst/>
                          <a:latin typeface="Times New Roman"/>
                          <a:ea typeface="Times New Roman"/>
                        </a:rPr>
                        <a:t>16.2</a:t>
                      </a:r>
                      <a:endParaRPr lang="en-US" sz="2000" dirty="0">
                        <a:effectLst/>
                        <a:latin typeface="Times New Roman"/>
                        <a:ea typeface="Times New Roman"/>
                      </a:endParaRPr>
                    </a:p>
                    <a:p>
                      <a:pPr marL="0" marR="0" algn="ctr">
                        <a:spcBef>
                          <a:spcPts val="0"/>
                        </a:spcBef>
                        <a:spcAft>
                          <a:spcPts val="255"/>
                        </a:spcAft>
                        <a:tabLst>
                          <a:tab pos="0" algn="l"/>
                          <a:tab pos="457200" algn="l"/>
                        </a:tabLst>
                      </a:pPr>
                      <a:r>
                        <a:rPr lang="en-US" sz="2000" dirty="0">
                          <a:effectLst/>
                          <a:latin typeface="Times New Roman"/>
                          <a:ea typeface="Times New Roman"/>
                        </a:rPr>
                        <a:t>101</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Times New Roman"/>
                          <a:ea typeface="Times New Roman"/>
                        </a:rPr>
                        <a:t> </a:t>
                      </a:r>
                    </a:p>
                  </a:txBody>
                  <a:tcPr marL="0" marR="0" marT="0" marB="0" anchor="ctr">
                    <a:lnL>
                      <a:noFill/>
                    </a:lnL>
                    <a:lnR>
                      <a:noFill/>
                    </a:lnR>
                    <a:lnT>
                      <a:noFill/>
                    </a:lnT>
                    <a:lnB>
                      <a:noFill/>
                    </a:lnB>
                  </a:tcPr>
                </a:tc>
                <a:extLst>
                  <a:ext uri="{0D108BD9-81ED-4DB2-BD59-A6C34878D82A}">
                    <a16:rowId xmlns:a16="http://schemas.microsoft.com/office/drawing/2014/main" val="10001"/>
                  </a:ext>
                </a:extLst>
              </a:tr>
              <a:tr h="381351">
                <a:tc gridSpan="8">
                  <a:txBody>
                    <a:bodyPr/>
                    <a:lstStyle/>
                    <a:p>
                      <a:pPr marL="0" marR="0">
                        <a:spcBef>
                          <a:spcPts val="260"/>
                        </a:spcBef>
                        <a:spcAft>
                          <a:spcPts val="255"/>
                        </a:spcAft>
                        <a:tabLst>
                          <a:tab pos="0" algn="l"/>
                          <a:tab pos="457200" algn="l"/>
                        </a:tabLst>
                      </a:pPr>
                      <a:r>
                        <a:rPr lang="nb-NO" sz="1400" dirty="0">
                          <a:effectLst/>
                          <a:latin typeface="Times New Roman"/>
                          <a:ea typeface="Times New Roman"/>
                        </a:rPr>
                        <a:t>1.0 kip = 4.45 kN, 1.0 ft = 0.3048 m, 1.0 ft-kip = 1.36 kN-m</a:t>
                      </a:r>
                      <a:endParaRPr lang="en-US" sz="2000" dirty="0">
                        <a:effectLst/>
                        <a:latin typeface="Times New Roman"/>
                        <a:ea typeface="Times New Roma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bl>
          </a:graphicData>
        </a:graphic>
      </p:graphicFrame>
      <p:sp>
        <p:nvSpPr>
          <p:cNvPr id="7" name="Content Placeholder 6"/>
          <p:cNvSpPr>
            <a:spLocks noGrp="1"/>
          </p:cNvSpPr>
          <p:nvPr>
            <p:ph idx="1"/>
          </p:nvPr>
        </p:nvSpPr>
        <p:spPr>
          <a:xfrm>
            <a:off x="406395" y="1496873"/>
            <a:ext cx="8280400" cy="555212"/>
          </a:xfrm>
        </p:spPr>
        <p:txBody>
          <a:bodyPr/>
          <a:lstStyle/>
          <a:p>
            <a:pPr lvl="0">
              <a:buClr>
                <a:srgbClr val="FF0000"/>
              </a:buClr>
            </a:pPr>
            <a:r>
              <a:rPr lang="en-US" sz="2000" b="1" u="sng" dirty="0"/>
              <a:t>Vertical distribution of seismic base shear:</a:t>
            </a:r>
          </a:p>
          <a:p>
            <a:pPr marL="0" indent="0">
              <a:buClr>
                <a:srgbClr val="FF0000"/>
              </a:buClr>
              <a:buNone/>
            </a:pPr>
            <a:endParaRPr lang="en-US" sz="1100" dirty="0"/>
          </a:p>
          <a:p>
            <a:pPr marL="0" indent="0">
              <a:buClr>
                <a:srgbClr val="FF0000"/>
              </a:buClr>
              <a:buNone/>
            </a:pPr>
            <a:endParaRPr lang="en-US" sz="2000" dirty="0"/>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78228410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Vertical distribution of diaphragm design forces can be calculated as a function of weight tributary to the diaphragm wpx.&#10;&#10;(Eq. 12.10-1)&#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8528" y="2912835"/>
            <a:ext cx="2788067" cy="1941369"/>
          </a:xfrm>
          <a:prstGeom prst="rect">
            <a:avLst/>
          </a:prstGeom>
          <a:noFill/>
          <a:ln>
            <a:noFill/>
          </a:ln>
        </p:spPr>
      </p:pic>
      <p:sp>
        <p:nvSpPr>
          <p:cNvPr id="7" name="Content Placeholder 6"/>
          <p:cNvSpPr>
            <a:spLocks noGrp="1"/>
          </p:cNvSpPr>
          <p:nvPr>
            <p:ph idx="1"/>
          </p:nvPr>
        </p:nvSpPr>
        <p:spPr>
          <a:xfrm>
            <a:off x="406395" y="1496872"/>
            <a:ext cx="8280400" cy="4773297"/>
          </a:xfrm>
        </p:spPr>
        <p:txBody>
          <a:bodyPr/>
          <a:lstStyle/>
          <a:p>
            <a:pPr lvl="0">
              <a:buClr>
                <a:srgbClr val="FF0000"/>
              </a:buClr>
            </a:pPr>
            <a:r>
              <a:rPr lang="en-US" sz="2000" b="1" u="sng" dirty="0"/>
              <a:t>Strength level diaphragm design force:</a:t>
            </a:r>
          </a:p>
          <a:p>
            <a:pPr marL="0" indent="0">
              <a:buClr>
                <a:srgbClr val="FF0000"/>
              </a:buClr>
              <a:buNone/>
            </a:pPr>
            <a:endParaRPr lang="en-US" sz="1100" dirty="0"/>
          </a:p>
          <a:p>
            <a:pPr marL="400008" lvl="1" indent="0">
              <a:buClr>
                <a:srgbClr val="FF0000"/>
              </a:buClr>
              <a:buNone/>
            </a:pPr>
            <a:r>
              <a:rPr lang="en-US" sz="2000" dirty="0"/>
              <a:t>Diaphragm design force is given by the larger of </a:t>
            </a:r>
            <a:r>
              <a:rPr lang="en-US" sz="2000" i="1" dirty="0"/>
              <a:t>F</a:t>
            </a:r>
            <a:r>
              <a:rPr lang="en-US" sz="2000" i="1" baseline="-25000" dirty="0"/>
              <a:t>x</a:t>
            </a:r>
            <a:r>
              <a:rPr lang="en-US" sz="2000" dirty="0"/>
              <a:t> determined above and </a:t>
            </a:r>
            <a:r>
              <a:rPr lang="en-US" sz="2000" i="1" dirty="0"/>
              <a:t>F</a:t>
            </a:r>
            <a:r>
              <a:rPr lang="en-US" sz="2000" i="1" baseline="-25000" dirty="0"/>
              <a:t>px</a:t>
            </a:r>
            <a:r>
              <a:rPr lang="en-US" sz="2000" dirty="0"/>
              <a:t> determined below.</a:t>
            </a:r>
          </a:p>
          <a:p>
            <a:pPr marL="400008" lvl="1" indent="0">
              <a:buClr>
                <a:srgbClr val="FF0000"/>
              </a:buClr>
              <a:buNone/>
            </a:pPr>
            <a:r>
              <a:rPr lang="en-US" sz="2000" dirty="0"/>
              <a:t>	 </a:t>
            </a:r>
          </a:p>
          <a:p>
            <a:pPr marL="400008" lvl="1" indent="0">
              <a:buClr>
                <a:srgbClr val="FF0000"/>
              </a:buClr>
              <a:buNone/>
            </a:pPr>
            <a:endParaRPr lang="en-US" sz="2000" dirty="0"/>
          </a:p>
          <a:p>
            <a:pPr marL="400008" lvl="1" indent="0">
              <a:buClr>
                <a:srgbClr val="FF0000"/>
              </a:buClr>
              <a:buNone/>
            </a:pPr>
            <a:r>
              <a:rPr lang="en-US" sz="2000" dirty="0"/>
              <a:t>		 			(Eq. 12.10-1)</a:t>
            </a:r>
          </a:p>
          <a:p>
            <a:pPr marL="400008" lvl="1" indent="0">
              <a:buClr>
                <a:srgbClr val="FF0000"/>
              </a:buClr>
              <a:buNone/>
            </a:pPr>
            <a:r>
              <a:rPr lang="en-US" sz="2000" dirty="0"/>
              <a:t>	</a:t>
            </a:r>
          </a:p>
          <a:p>
            <a:pPr marL="0" indent="0">
              <a:buClr>
                <a:srgbClr val="FF0000"/>
              </a:buClr>
              <a:buNone/>
            </a:pPr>
            <a:endParaRPr lang="en-US" sz="2000" dirty="0"/>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161218111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descr="-"/>
          <p:cNvGraphicFramePr>
            <a:graphicFrameLocks noGrp="1"/>
          </p:cNvGraphicFramePr>
          <p:nvPr>
            <p:extLst>
              <p:ext uri="{D42A27DB-BD31-4B8C-83A1-F6EECF244321}">
                <p14:modId xmlns:p14="http://schemas.microsoft.com/office/powerpoint/2010/main" val="2307801723"/>
              </p:ext>
            </p:extLst>
          </p:nvPr>
        </p:nvGraphicFramePr>
        <p:xfrm>
          <a:off x="565981" y="2600613"/>
          <a:ext cx="8012040" cy="2973593"/>
        </p:xfrm>
        <a:graphic>
          <a:graphicData uri="http://schemas.openxmlformats.org/drawingml/2006/table">
            <a:tbl>
              <a:tblPr firstRow="1"/>
              <a:tblGrid>
                <a:gridCol w="744950">
                  <a:extLst>
                    <a:ext uri="{9D8B030D-6E8A-4147-A177-3AD203B41FA5}">
                      <a16:colId xmlns:a16="http://schemas.microsoft.com/office/drawing/2014/main" val="20000"/>
                    </a:ext>
                  </a:extLst>
                </a:gridCol>
                <a:gridCol w="1092593">
                  <a:extLst>
                    <a:ext uri="{9D8B030D-6E8A-4147-A177-3AD203B41FA5}">
                      <a16:colId xmlns:a16="http://schemas.microsoft.com/office/drawing/2014/main" val="20001"/>
                    </a:ext>
                  </a:extLst>
                </a:gridCol>
                <a:gridCol w="823508">
                  <a:extLst>
                    <a:ext uri="{9D8B030D-6E8A-4147-A177-3AD203B41FA5}">
                      <a16:colId xmlns:a16="http://schemas.microsoft.com/office/drawing/2014/main" val="20002"/>
                    </a:ext>
                  </a:extLst>
                </a:gridCol>
                <a:gridCol w="1063696">
                  <a:extLst>
                    <a:ext uri="{9D8B030D-6E8A-4147-A177-3AD203B41FA5}">
                      <a16:colId xmlns:a16="http://schemas.microsoft.com/office/drawing/2014/main" val="20003"/>
                    </a:ext>
                  </a:extLst>
                </a:gridCol>
                <a:gridCol w="1092593">
                  <a:extLst>
                    <a:ext uri="{9D8B030D-6E8A-4147-A177-3AD203B41FA5}">
                      <a16:colId xmlns:a16="http://schemas.microsoft.com/office/drawing/2014/main" val="20004"/>
                    </a:ext>
                  </a:extLst>
                </a:gridCol>
                <a:gridCol w="763911">
                  <a:extLst>
                    <a:ext uri="{9D8B030D-6E8A-4147-A177-3AD203B41FA5}">
                      <a16:colId xmlns:a16="http://schemas.microsoft.com/office/drawing/2014/main" val="20005"/>
                    </a:ext>
                  </a:extLst>
                </a:gridCol>
                <a:gridCol w="763911">
                  <a:extLst>
                    <a:ext uri="{9D8B030D-6E8A-4147-A177-3AD203B41FA5}">
                      <a16:colId xmlns:a16="http://schemas.microsoft.com/office/drawing/2014/main" val="20006"/>
                    </a:ext>
                  </a:extLst>
                </a:gridCol>
                <a:gridCol w="833439">
                  <a:extLst>
                    <a:ext uri="{9D8B030D-6E8A-4147-A177-3AD203B41FA5}">
                      <a16:colId xmlns:a16="http://schemas.microsoft.com/office/drawing/2014/main" val="20007"/>
                    </a:ext>
                  </a:extLst>
                </a:gridCol>
                <a:gridCol w="833439">
                  <a:extLst>
                    <a:ext uri="{9D8B030D-6E8A-4147-A177-3AD203B41FA5}">
                      <a16:colId xmlns:a16="http://schemas.microsoft.com/office/drawing/2014/main" val="20008"/>
                    </a:ext>
                  </a:extLst>
                </a:gridCol>
              </a:tblGrid>
              <a:tr h="815667">
                <a:tc rowSpan="2">
                  <a:txBody>
                    <a:bodyPr/>
                    <a:lstStyle/>
                    <a:p>
                      <a:pPr marL="0" marR="0" algn="ctr">
                        <a:spcBef>
                          <a:spcPts val="0"/>
                        </a:spcBef>
                        <a:spcAft>
                          <a:spcPts val="260"/>
                        </a:spcAft>
                        <a:tabLst>
                          <a:tab pos="-685800" algn="l"/>
                          <a:tab pos="-457200" algn="l"/>
                          <a:tab pos="0" algn="l"/>
                          <a:tab pos="228600" algn="l"/>
                          <a:tab pos="457200" algn="l"/>
                          <a:tab pos="685800" algn="l"/>
                        </a:tabLst>
                      </a:pPr>
                      <a:r>
                        <a:rPr lang="en-US" sz="2000" dirty="0">
                          <a:effectLst/>
                          <a:latin typeface="Times New Roman"/>
                          <a:ea typeface="Times New Roman"/>
                        </a:rPr>
                        <a:t>Level</a:t>
                      </a:r>
                    </a:p>
                  </a:txBody>
                  <a:tcPr marL="36195" marR="3619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tabLst>
                          <a:tab pos="-685800" algn="l"/>
                          <a:tab pos="-457200" algn="l"/>
                          <a:tab pos="0" algn="l"/>
                          <a:tab pos="228600" algn="l"/>
                          <a:tab pos="457200" algn="l"/>
                        </a:tabLst>
                      </a:pPr>
                      <a:r>
                        <a:rPr lang="en-US" sz="2000" i="1" dirty="0">
                          <a:effectLst/>
                          <a:latin typeface="Times New Roman"/>
                          <a:ea typeface="Times New Roman"/>
                        </a:rPr>
                        <a:t>w</a:t>
                      </a:r>
                      <a:r>
                        <a:rPr lang="en-US" sz="2000" i="1" baseline="-25000" dirty="0">
                          <a:effectLst/>
                          <a:latin typeface="Times New Roman"/>
                          <a:ea typeface="Times New Roman"/>
                        </a:rPr>
                        <a:t>i</a:t>
                      </a:r>
                      <a:endParaRPr lang="en-US" sz="2000" dirty="0">
                        <a:effectLst/>
                        <a:latin typeface="Times New Roman"/>
                        <a:ea typeface="Times New Roman"/>
                      </a:endParaRPr>
                    </a:p>
                    <a:p>
                      <a:pPr marL="0" marR="0" algn="ctr">
                        <a:spcBef>
                          <a:spcPts val="0"/>
                        </a:spcBef>
                        <a:spcAft>
                          <a:spcPts val="260"/>
                        </a:spcAft>
                        <a:tabLst>
                          <a:tab pos="-685800" algn="l"/>
                          <a:tab pos="-457200" algn="l"/>
                          <a:tab pos="0" algn="l"/>
                          <a:tab pos="228600" algn="l"/>
                          <a:tab pos="457200" algn="l"/>
                        </a:tabLst>
                      </a:pPr>
                      <a:r>
                        <a:rPr lang="en-US" sz="2000" dirty="0">
                          <a:effectLst/>
                          <a:latin typeface="Times New Roman"/>
                          <a:ea typeface="Times New Roman"/>
                        </a:rPr>
                        <a:t>(kips)</a:t>
                      </a:r>
                    </a:p>
                  </a:txBody>
                  <a:tcPr marL="36195" marR="3619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tabLst>
                          <a:tab pos="-685800" algn="l"/>
                          <a:tab pos="-457200" algn="l"/>
                          <a:tab pos="0" algn="l"/>
                          <a:tab pos="228600" algn="l"/>
                          <a:tab pos="457200" algn="l"/>
                          <a:tab pos="685800" algn="l"/>
                        </a:tabLst>
                      </a:pPr>
                      <a:endParaRPr lang="en-US" sz="2000" dirty="0">
                        <a:effectLst/>
                        <a:latin typeface="Times New Roman"/>
                        <a:ea typeface="Times New Roman"/>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latin typeface="Times New Roman"/>
                          <a:ea typeface="Times New Roman"/>
                        </a:rPr>
                        <a:t>(kips)</a:t>
                      </a:r>
                    </a:p>
                  </a:txBody>
                  <a:tcPr marL="36195" marR="3619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tabLst>
                          <a:tab pos="-685800" algn="l"/>
                          <a:tab pos="-457200" algn="l"/>
                          <a:tab pos="0" algn="l"/>
                          <a:tab pos="228600" algn="l"/>
                          <a:tab pos="457200" algn="l"/>
                        </a:tabLst>
                      </a:pPr>
                      <a:r>
                        <a:rPr lang="en-US" sz="2000" i="1" dirty="0">
                          <a:effectLst/>
                          <a:latin typeface="Times New Roman"/>
                          <a:ea typeface="Times New Roman"/>
                        </a:rPr>
                        <a:t>F</a:t>
                      </a:r>
                      <a:r>
                        <a:rPr lang="en-US" sz="2000" i="1" baseline="-25000" dirty="0">
                          <a:effectLst/>
                          <a:latin typeface="Times New Roman"/>
                          <a:ea typeface="Times New Roman"/>
                        </a:rPr>
                        <a:t>i</a:t>
                      </a:r>
                      <a:endParaRPr lang="en-US" sz="2000" dirty="0">
                        <a:effectLst/>
                        <a:latin typeface="Times New Roman"/>
                        <a:ea typeface="Times New Roman"/>
                      </a:endParaRPr>
                    </a:p>
                    <a:p>
                      <a:pPr marL="0" marR="0" algn="ctr">
                        <a:spcBef>
                          <a:spcPts val="0"/>
                        </a:spcBef>
                        <a:spcAft>
                          <a:spcPts val="260"/>
                        </a:spcAft>
                        <a:tabLst>
                          <a:tab pos="-685800" algn="l"/>
                          <a:tab pos="-457200" algn="l"/>
                          <a:tab pos="0" algn="l"/>
                          <a:tab pos="228600" algn="l"/>
                          <a:tab pos="457200" algn="l"/>
                        </a:tabLst>
                      </a:pPr>
                      <a:r>
                        <a:rPr lang="en-US" sz="2000" dirty="0">
                          <a:effectLst/>
                          <a:latin typeface="Times New Roman"/>
                          <a:ea typeface="Times New Roman"/>
                        </a:rPr>
                        <a:t>(kips)</a:t>
                      </a:r>
                    </a:p>
                  </a:txBody>
                  <a:tcPr marL="36195" marR="3619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tabLst>
                          <a:tab pos="-685800" algn="l"/>
                          <a:tab pos="-457200" algn="l"/>
                          <a:tab pos="0" algn="l"/>
                          <a:tab pos="228600" algn="l"/>
                          <a:tab pos="457200" algn="l"/>
                          <a:tab pos="685800" algn="l"/>
                        </a:tabLst>
                      </a:pPr>
                      <a:endParaRPr lang="en-US" sz="2000" dirty="0">
                        <a:effectLst/>
                        <a:latin typeface="Times New Roman"/>
                        <a:ea typeface="Times New Roman"/>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latin typeface="Times New Roman"/>
                          <a:ea typeface="Times New Roman"/>
                        </a:rPr>
                        <a:t>(kips)</a:t>
                      </a:r>
                    </a:p>
                  </a:txBody>
                  <a:tcPr marL="36195" marR="3619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tabLst>
                          <a:tab pos="-685800" algn="l"/>
                          <a:tab pos="-457200" algn="l"/>
                          <a:tab pos="0" algn="l"/>
                          <a:tab pos="228600" algn="l"/>
                          <a:tab pos="457200" algn="l"/>
                          <a:tab pos="685800" algn="l"/>
                        </a:tabLst>
                      </a:pPr>
                      <a:r>
                        <a:rPr lang="en-US" sz="2000" i="1" dirty="0">
                          <a:effectLst/>
                          <a:latin typeface="Times New Roman"/>
                          <a:ea typeface="Times New Roman"/>
                        </a:rPr>
                        <a:t>w</a:t>
                      </a:r>
                      <a:r>
                        <a:rPr lang="en-US" sz="2000" i="1" baseline="-25000" dirty="0">
                          <a:effectLst/>
                          <a:latin typeface="Times New Roman"/>
                          <a:ea typeface="Times New Roman"/>
                        </a:rPr>
                        <a:t>px</a:t>
                      </a:r>
                      <a:endParaRPr lang="en-US" sz="2000" dirty="0">
                        <a:effectLst/>
                        <a:latin typeface="Times New Roman"/>
                        <a:ea typeface="Times New Roman"/>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latin typeface="Times New Roman"/>
                          <a:ea typeface="Times New Roman"/>
                        </a:rPr>
                        <a:t>(kips)</a:t>
                      </a:r>
                    </a:p>
                  </a:txBody>
                  <a:tcPr marL="36195" marR="3619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spcBef>
                          <a:spcPts val="0"/>
                        </a:spcBef>
                        <a:spcAft>
                          <a:spcPts val="0"/>
                        </a:spcAft>
                        <a:tabLst>
                          <a:tab pos="-685800" algn="l"/>
                          <a:tab pos="-457200" algn="l"/>
                          <a:tab pos="0" algn="l"/>
                          <a:tab pos="228600" algn="l"/>
                          <a:tab pos="457200" algn="l"/>
                          <a:tab pos="685800" algn="l"/>
                        </a:tabLst>
                      </a:pPr>
                      <a:r>
                        <a:rPr lang="en-US" sz="2000" i="1" dirty="0">
                          <a:effectLst/>
                          <a:latin typeface="Times New Roman"/>
                          <a:ea typeface="Times New Roman"/>
                        </a:rPr>
                        <a:t>F</a:t>
                      </a:r>
                      <a:r>
                        <a:rPr lang="en-US" sz="2000" i="1" baseline="-25000" dirty="0">
                          <a:effectLst/>
                          <a:latin typeface="Times New Roman"/>
                          <a:ea typeface="Times New Roman"/>
                        </a:rPr>
                        <a:t>px</a:t>
                      </a:r>
                      <a:endParaRPr lang="en-US" sz="2000" dirty="0">
                        <a:effectLst/>
                        <a:latin typeface="Times New Roman"/>
                        <a:ea typeface="Times New Roman"/>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latin typeface="Times New Roman"/>
                          <a:ea typeface="Times New Roman"/>
                        </a:rPr>
                        <a:t>(kips)</a:t>
                      </a:r>
                    </a:p>
                  </a:txBody>
                  <a:tcPr marL="36195" marR="3619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hMerge="1">
                  <a:txBody>
                    <a:bodyPr/>
                    <a:lstStyle/>
                    <a:p>
                      <a:endParaRPr lang="en-US"/>
                    </a:p>
                  </a:txBody>
                  <a:tcPr/>
                </a:tc>
                <a:extLst>
                  <a:ext uri="{0D108BD9-81ED-4DB2-BD59-A6C34878D82A}">
                    <a16:rowId xmlns:a16="http://schemas.microsoft.com/office/drawing/2014/main" val="10000"/>
                  </a:ext>
                </a:extLst>
              </a:tr>
              <a:tr h="73790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Trans.</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Long.</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Trans.</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Long.</a:t>
                      </a: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extLst>
                  <a:ext uri="{0D108BD9-81ED-4DB2-BD59-A6C34878D82A}">
                    <a16:rowId xmlns:a16="http://schemas.microsoft.com/office/drawing/2014/main" val="10001"/>
                  </a:ext>
                </a:extLst>
              </a:tr>
              <a:tr h="371910">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Roof</a:t>
                      </a:r>
                    </a:p>
                  </a:txBody>
                  <a:tcPr marL="36195" marR="3619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Times New Roman"/>
                          <a:ea typeface="Times New Roman"/>
                        </a:rPr>
                        <a:t>214</a:t>
                      </a:r>
                    </a:p>
                  </a:txBody>
                  <a:tcPr marL="36195" marR="3619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214</a:t>
                      </a:r>
                    </a:p>
                  </a:txBody>
                  <a:tcPr marL="36195" marR="3619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Times New Roman"/>
                          <a:ea typeface="Times New Roman"/>
                        </a:rPr>
                        <a:t>53.4</a:t>
                      </a:r>
                    </a:p>
                  </a:txBody>
                  <a:tcPr marL="36195" marR="3619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53.4</a:t>
                      </a:r>
                    </a:p>
                  </a:txBody>
                  <a:tcPr marL="36195" marR="3619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194.1</a:t>
                      </a:r>
                    </a:p>
                  </a:txBody>
                  <a:tcPr marL="36195" marR="3619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175.6</a:t>
                      </a:r>
                    </a:p>
                  </a:txBody>
                  <a:tcPr marL="36195" marR="3619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48.4</a:t>
                      </a:r>
                    </a:p>
                  </a:txBody>
                  <a:tcPr marL="36195" marR="36195" marT="0" marB="0">
                    <a:lnL>
                      <a:noFill/>
                    </a:lnL>
                    <a:lnR>
                      <a:noFill/>
                    </a:lnR>
                    <a:lnT w="12700" cap="flat" cmpd="sng" algn="ctr">
                      <a:solidFill>
                        <a:srgbClr val="000000"/>
                      </a:solidFill>
                      <a:prstDash val="solid"/>
                      <a:round/>
                      <a:headEnd type="none" w="med" len="med"/>
                      <a:tailEnd type="none" w="med" len="med"/>
                    </a:lnT>
                    <a:lnB>
                      <a:noFill/>
                    </a:lnB>
                    <a:solidFill>
                      <a:srgbClr val="EEECE1"/>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43.8</a:t>
                      </a:r>
                    </a:p>
                  </a:txBody>
                  <a:tcPr marL="36195" marR="36195" marT="0" marB="0">
                    <a:lnL>
                      <a:noFill/>
                    </a:lnL>
                    <a:lnR>
                      <a:noFill/>
                    </a:lnR>
                    <a:lnT w="12700" cap="flat" cmpd="sng" algn="ctr">
                      <a:solidFill>
                        <a:srgbClr val="000000"/>
                      </a:solidFill>
                      <a:prstDash val="solid"/>
                      <a:round/>
                      <a:headEnd type="none" w="med" len="med"/>
                      <a:tailEnd type="none" w="med" len="med"/>
                    </a:lnT>
                    <a:lnB>
                      <a:noFill/>
                    </a:lnB>
                    <a:solidFill>
                      <a:srgbClr val="EEECE1"/>
                    </a:solidFill>
                  </a:tcPr>
                </a:tc>
                <a:extLst>
                  <a:ext uri="{0D108BD9-81ED-4DB2-BD59-A6C34878D82A}">
                    <a16:rowId xmlns:a16="http://schemas.microsoft.com/office/drawing/2014/main" val="10002"/>
                  </a:ext>
                </a:extLst>
              </a:tr>
              <a:tr h="371910">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2</a:t>
                      </a:r>
                    </a:p>
                  </a:txBody>
                  <a:tcPr marL="36195" marR="36195" marT="0" marB="0">
                    <a:lnL>
                      <a:noFill/>
                    </a:lnL>
                    <a:lnR>
                      <a:noFill/>
                    </a:lnR>
                    <a:lnT>
                      <a:noFill/>
                    </a:lnT>
                    <a:lnB>
                      <a:noFill/>
                    </a:lnB>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Times New Roman"/>
                          <a:ea typeface="Times New Roman"/>
                        </a:rPr>
                        <a:t>220</a:t>
                      </a:r>
                    </a:p>
                  </a:txBody>
                  <a:tcPr marL="36195" marR="36195" marT="0" marB="0">
                    <a:lnL>
                      <a:noFill/>
                    </a:lnL>
                    <a:lnR>
                      <a:noFill/>
                    </a:lnR>
                    <a:lnT>
                      <a:noFill/>
                    </a:lnT>
                    <a:lnB>
                      <a:noFill/>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434</a:t>
                      </a:r>
                    </a:p>
                  </a:txBody>
                  <a:tcPr marL="36195" marR="36195" marT="0" marB="0">
                    <a:lnL>
                      <a:noFill/>
                    </a:lnL>
                    <a:lnR>
                      <a:noFill/>
                    </a:lnR>
                    <a:lnT>
                      <a:noFill/>
                    </a:lnT>
                    <a:lnB>
                      <a:noFill/>
                    </a:lnB>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Times New Roman"/>
                          <a:ea typeface="Times New Roman"/>
                        </a:rPr>
                        <a:t>31.4</a:t>
                      </a:r>
                    </a:p>
                  </a:txBody>
                  <a:tcPr marL="36195" marR="36195" marT="0" marB="0">
                    <a:lnL>
                      <a:noFill/>
                    </a:lnL>
                    <a:lnR>
                      <a:noFill/>
                    </a:lnR>
                    <a:lnT>
                      <a:noFill/>
                    </a:lnT>
                    <a:lnB>
                      <a:noFill/>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84.8</a:t>
                      </a:r>
                    </a:p>
                  </a:txBody>
                  <a:tcPr marL="36195" marR="36195" marT="0" marB="0">
                    <a:lnL>
                      <a:noFill/>
                    </a:lnL>
                    <a:lnR>
                      <a:noFill/>
                    </a:lnR>
                    <a:lnT>
                      <a:noFill/>
                    </a:lnT>
                    <a:lnB>
                      <a:noFill/>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180.2</a:t>
                      </a:r>
                    </a:p>
                  </a:txBody>
                  <a:tcPr marL="36195" marR="36195" marT="0" marB="0">
                    <a:lnL>
                      <a:noFill/>
                    </a:lnL>
                    <a:lnR>
                      <a:noFill/>
                    </a:lnR>
                    <a:lnT>
                      <a:noFill/>
                    </a:lnT>
                    <a:lnB>
                      <a:noFill/>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143.2</a:t>
                      </a:r>
                    </a:p>
                  </a:txBody>
                  <a:tcPr marL="36195" marR="36195" marT="0" marB="0">
                    <a:lnL>
                      <a:noFill/>
                    </a:lnL>
                    <a:lnR>
                      <a:noFill/>
                    </a:lnR>
                    <a:lnT>
                      <a:noFill/>
                    </a:lnT>
                    <a:lnB>
                      <a:noFill/>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35.2</a:t>
                      </a:r>
                    </a:p>
                  </a:txBody>
                  <a:tcPr marL="36195" marR="36195" marT="0" marB="0">
                    <a:lnL>
                      <a:noFill/>
                    </a:lnL>
                    <a:lnR>
                      <a:noFill/>
                    </a:lnR>
                    <a:lnT>
                      <a:noFill/>
                    </a:lnT>
                    <a:lnB>
                      <a:noFill/>
                    </a:lnB>
                    <a:solidFill>
                      <a:srgbClr val="EEECE1"/>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28.0</a:t>
                      </a:r>
                    </a:p>
                  </a:txBody>
                  <a:tcPr marL="36195" marR="36195" marT="0" marB="0">
                    <a:lnL>
                      <a:noFill/>
                    </a:lnL>
                    <a:lnR>
                      <a:noFill/>
                    </a:lnR>
                    <a:lnT>
                      <a:noFill/>
                    </a:lnT>
                    <a:lnB>
                      <a:noFill/>
                    </a:lnB>
                    <a:solidFill>
                      <a:srgbClr val="EEECE1"/>
                    </a:solidFill>
                  </a:tcPr>
                </a:tc>
                <a:extLst>
                  <a:ext uri="{0D108BD9-81ED-4DB2-BD59-A6C34878D82A}">
                    <a16:rowId xmlns:a16="http://schemas.microsoft.com/office/drawing/2014/main" val="10003"/>
                  </a:ext>
                </a:extLst>
              </a:tr>
              <a:tr h="371910">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1</a:t>
                      </a:r>
                    </a:p>
                  </a:txBody>
                  <a:tcPr marL="36195" marR="3619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Times New Roman"/>
                          <a:ea typeface="Times New Roman"/>
                        </a:rPr>
                        <a:t>220</a:t>
                      </a:r>
                    </a:p>
                  </a:txBody>
                  <a:tcPr marL="36195" marR="3619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654</a:t>
                      </a:r>
                    </a:p>
                  </a:txBody>
                  <a:tcPr marL="36195" marR="3619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Times New Roman"/>
                          <a:ea typeface="Times New Roman"/>
                        </a:rPr>
                        <a:t>16.2</a:t>
                      </a:r>
                    </a:p>
                  </a:txBody>
                  <a:tcPr marL="36195" marR="3619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101</a:t>
                      </a:r>
                    </a:p>
                  </a:txBody>
                  <a:tcPr marL="36195" marR="3619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180.2</a:t>
                      </a:r>
                    </a:p>
                  </a:txBody>
                  <a:tcPr marL="36195" marR="3619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143.2</a:t>
                      </a:r>
                    </a:p>
                  </a:txBody>
                  <a:tcPr marL="36195" marR="3619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27.8</a:t>
                      </a:r>
                    </a:p>
                  </a:txBody>
                  <a:tcPr marL="36195" marR="36195" marT="0" marB="0">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Times New Roman"/>
                          <a:ea typeface="Times New Roman"/>
                        </a:rPr>
                        <a:t>22.0</a:t>
                      </a:r>
                    </a:p>
                  </a:txBody>
                  <a:tcPr marL="36195" marR="36195" marT="0" marB="0">
                    <a:lnL>
                      <a:noFill/>
                    </a:lnL>
                    <a:lnR>
                      <a:noFill/>
                    </a:lnR>
                    <a:lnT>
                      <a:noFill/>
                    </a:lnT>
                    <a:lnB w="12700" cap="flat" cmpd="sng" algn="ctr">
                      <a:solidFill>
                        <a:srgbClr val="000000"/>
                      </a:solidFill>
                      <a:prstDash val="solid"/>
                      <a:round/>
                      <a:headEnd type="none" w="med" len="med"/>
                      <a:tailEnd type="none" w="med" len="med"/>
                    </a:lnB>
                    <a:solidFill>
                      <a:srgbClr val="EEECE1"/>
                    </a:solidFill>
                  </a:tcPr>
                </a:tc>
                <a:extLst>
                  <a:ext uri="{0D108BD9-81ED-4DB2-BD59-A6C34878D82A}">
                    <a16:rowId xmlns:a16="http://schemas.microsoft.com/office/drawing/2014/main" val="10004"/>
                  </a:ext>
                </a:extLst>
              </a:tr>
              <a:tr h="304290">
                <a:tc gridSpan="9">
                  <a:txBody>
                    <a:bodyPr/>
                    <a:lstStyle/>
                    <a:p>
                      <a:pPr marL="0" marR="0">
                        <a:spcBef>
                          <a:spcPts val="230"/>
                        </a:spcBef>
                        <a:spcAft>
                          <a:spcPts val="260"/>
                        </a:spcAft>
                        <a:tabLst>
                          <a:tab pos="-685800" algn="l"/>
                          <a:tab pos="-457200" algn="l"/>
                          <a:tab pos="0" algn="l"/>
                          <a:tab pos="228600" algn="l"/>
                          <a:tab pos="457200" algn="l"/>
                          <a:tab pos="685800" algn="l"/>
                        </a:tabLst>
                      </a:pPr>
                      <a:r>
                        <a:rPr lang="en-US" sz="1400" dirty="0">
                          <a:effectLst/>
                          <a:latin typeface="Times New Roman"/>
                          <a:ea typeface="Times New Roman"/>
                        </a:rPr>
                        <a:t>1.0 kip = 4.45 kN.</a:t>
                      </a:r>
                      <a:endParaRPr lang="en-US" sz="2000" dirty="0">
                        <a:effectLst/>
                        <a:latin typeface="Times New Roman"/>
                        <a:ea typeface="Times New Roma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5"/>
                  </a:ext>
                </a:extLst>
              </a:tr>
            </a:tbl>
          </a:graphicData>
        </a:graphic>
      </p:graphicFrame>
      <p:pic>
        <p:nvPicPr>
          <p:cNvPr id="41988" name="Picture 102" descr="Kips Equ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1019" y="2983176"/>
            <a:ext cx="704068" cy="860528"/>
          </a:xfrm>
          <a:prstGeom prst="rect">
            <a:avLst/>
          </a:prstGeom>
          <a:noFill/>
          <a:extLst>
            <a:ext uri="{909E8E84-426E-40DD-AFC4-6F175D3DCCD1}">
              <a14:hiddenFill xmlns:a14="http://schemas.microsoft.com/office/drawing/2010/main">
                <a:solidFill>
                  <a:srgbClr val="FFFFFF"/>
                </a:solidFill>
              </a14:hiddenFill>
            </a:ext>
          </a:extLst>
        </p:spPr>
      </p:pic>
      <p:pic>
        <p:nvPicPr>
          <p:cNvPr id="41987" name="Picture 101" descr="Kips Equation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0609" y="2983176"/>
            <a:ext cx="933911" cy="860528"/>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6"/>
          <p:cNvSpPr>
            <a:spLocks noGrp="1"/>
          </p:cNvSpPr>
          <p:nvPr>
            <p:ph idx="1"/>
          </p:nvPr>
        </p:nvSpPr>
        <p:spPr>
          <a:xfrm>
            <a:off x="430458" y="1689377"/>
            <a:ext cx="8280400" cy="524433"/>
          </a:xfrm>
        </p:spPr>
        <p:txBody>
          <a:bodyPr/>
          <a:lstStyle/>
          <a:p>
            <a:pPr lvl="0">
              <a:buClr>
                <a:srgbClr val="FF0000"/>
              </a:buClr>
            </a:pPr>
            <a:r>
              <a:rPr lang="en-US" sz="2000" b="1" u="sng" dirty="0"/>
              <a:t>Strength level diaphragm design force:</a:t>
            </a:r>
          </a:p>
          <a:p>
            <a:pPr marL="0" indent="0">
              <a:buClr>
                <a:srgbClr val="FF0000"/>
              </a:buClr>
              <a:buNone/>
            </a:pPr>
            <a:endParaRPr lang="en-US" sz="1100" dirty="0"/>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89435431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06395" y="1496872"/>
            <a:ext cx="8280400" cy="4773297"/>
          </a:xfrm>
        </p:spPr>
        <p:txBody>
          <a:bodyPr/>
          <a:lstStyle/>
          <a:p>
            <a:pPr lvl="0">
              <a:buClr>
                <a:srgbClr val="FF0000"/>
              </a:buClr>
            </a:pPr>
            <a:r>
              <a:rPr lang="en-US" sz="2000" b="1" u="sng" dirty="0"/>
              <a:t>Strength level diaphragm design force:</a:t>
            </a:r>
          </a:p>
          <a:p>
            <a:pPr marL="0" indent="0">
              <a:buClr>
                <a:srgbClr val="FF0000"/>
              </a:buClr>
              <a:buNone/>
            </a:pPr>
            <a:endParaRPr lang="en-US" sz="1100" dirty="0"/>
          </a:p>
          <a:p>
            <a:pPr marL="400008" lvl="1" indent="0">
              <a:buClr>
                <a:srgbClr val="FF0000"/>
              </a:buClr>
              <a:buNone/>
            </a:pPr>
            <a:r>
              <a:rPr lang="en-US" sz="2000" i="1" dirty="0"/>
              <a:t>F</a:t>
            </a:r>
            <a:r>
              <a:rPr lang="en-US" sz="2000" i="1" baseline="-25000" dirty="0"/>
              <a:t>px</a:t>
            </a:r>
            <a:r>
              <a:rPr lang="en-US" sz="2000" dirty="0"/>
              <a:t> at roof cannot be less than:</a:t>
            </a:r>
          </a:p>
          <a:p>
            <a:pPr marL="400008" lvl="1" indent="0">
              <a:buClr>
                <a:srgbClr val="FF0000"/>
              </a:buClr>
              <a:buNone/>
            </a:pPr>
            <a:r>
              <a:rPr lang="en-US" sz="2000" i="1" dirty="0"/>
              <a:t>F</a:t>
            </a:r>
            <a:r>
              <a:rPr lang="en-US" sz="2000" i="1" baseline="-25000" dirty="0"/>
              <a:t>pr</a:t>
            </a:r>
            <a:r>
              <a:rPr lang="en-US" sz="2000" dirty="0"/>
              <a:t> = 0.2</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pr</a:t>
            </a:r>
            <a:r>
              <a:rPr lang="en-US" sz="2000" dirty="0"/>
              <a:t>  					(Eq. 12.10-2)</a:t>
            </a:r>
          </a:p>
          <a:p>
            <a:pPr marL="800018" lvl="2" indent="0">
              <a:buClr>
                <a:srgbClr val="FF0000"/>
              </a:buClr>
              <a:buNone/>
            </a:pPr>
            <a:r>
              <a:rPr lang="en-US" sz="2000" dirty="0"/>
              <a:t>= 0.2(1.0)(1.0)(194.1) = 38.8 kips  (transverse direction)</a:t>
            </a:r>
          </a:p>
          <a:p>
            <a:pPr marL="800018" lvl="2" indent="0">
              <a:buClr>
                <a:srgbClr val="FF0000"/>
              </a:buClr>
              <a:buNone/>
            </a:pPr>
            <a:r>
              <a:rPr lang="en-US" sz="2000" dirty="0"/>
              <a:t>= 0.2(1.0)(1.0)(175.6) = 35.1 kips  (longitudinal direction)</a:t>
            </a:r>
          </a:p>
          <a:p>
            <a:pPr marL="800018" lvl="2" indent="0">
              <a:buClr>
                <a:srgbClr val="FF0000"/>
              </a:buClr>
              <a:buNone/>
            </a:pPr>
            <a:endParaRPr lang="en-US" sz="2000" dirty="0"/>
          </a:p>
          <a:p>
            <a:pPr marL="400008" lvl="1" indent="0">
              <a:buClr>
                <a:srgbClr val="FF0000"/>
              </a:buClr>
              <a:buNone/>
            </a:pPr>
            <a:endParaRPr lang="en-US" sz="2000" i="1" dirty="0"/>
          </a:p>
          <a:p>
            <a:pPr marL="400008" lvl="1" indent="0">
              <a:buClr>
                <a:srgbClr val="FF0000"/>
              </a:buClr>
              <a:buNone/>
            </a:pPr>
            <a:r>
              <a:rPr lang="en-US" sz="2000" i="1" dirty="0"/>
              <a:t>F</a:t>
            </a:r>
            <a:r>
              <a:rPr lang="en-US" sz="2000" i="1" baseline="-25000" dirty="0"/>
              <a:t>px</a:t>
            </a:r>
            <a:r>
              <a:rPr lang="en-US" sz="2000" dirty="0"/>
              <a:t> at floor levels cannot be less than:</a:t>
            </a:r>
          </a:p>
          <a:p>
            <a:pPr marL="400008" lvl="1" indent="0">
              <a:buClr>
                <a:srgbClr val="FF0000"/>
              </a:buClr>
              <a:buNone/>
            </a:pPr>
            <a:r>
              <a:rPr lang="en-US" sz="2000" i="1" dirty="0"/>
              <a:t>F</a:t>
            </a:r>
            <a:r>
              <a:rPr lang="en-US" sz="2000" i="1" baseline="-25000" dirty="0"/>
              <a:t>px</a:t>
            </a:r>
            <a:r>
              <a:rPr lang="en-US" sz="2000" dirty="0"/>
              <a:t> = 0.2</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px</a:t>
            </a:r>
            <a:r>
              <a:rPr lang="en-US" sz="2000" dirty="0"/>
              <a:t>  					(Eq. 12.10-2)</a:t>
            </a:r>
          </a:p>
          <a:p>
            <a:pPr marL="800018" lvl="2" indent="0">
              <a:buClr>
                <a:srgbClr val="FF0000"/>
              </a:buClr>
              <a:buNone/>
            </a:pPr>
            <a:r>
              <a:rPr lang="en-US" sz="2000" dirty="0"/>
              <a:t>= 0.2(1.0)(1.0)(180.2) = 36 kips  (transverse direction)</a:t>
            </a:r>
          </a:p>
          <a:p>
            <a:pPr marL="800018" lvl="2" indent="0">
              <a:buClr>
                <a:srgbClr val="FF0000"/>
              </a:buClr>
              <a:buNone/>
            </a:pPr>
            <a:r>
              <a:rPr lang="en-US" sz="2000" dirty="0"/>
              <a:t>= 0.2(1.0)(1.0)(143.2) = 28.6 kips  (longitudinal direction)</a:t>
            </a:r>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88256341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06395" y="1496872"/>
            <a:ext cx="8280400" cy="4773297"/>
          </a:xfrm>
        </p:spPr>
        <p:txBody>
          <a:bodyPr/>
          <a:lstStyle/>
          <a:p>
            <a:pPr lvl="0">
              <a:buClr>
                <a:srgbClr val="FF0000"/>
              </a:buClr>
            </a:pPr>
            <a:r>
              <a:rPr lang="en-US" sz="2000" b="1" u="sng" dirty="0"/>
              <a:t>Strength level diaphragm design force:</a:t>
            </a:r>
          </a:p>
          <a:p>
            <a:pPr marL="0" indent="0">
              <a:buClr>
                <a:srgbClr val="FF0000"/>
              </a:buClr>
              <a:buNone/>
            </a:pPr>
            <a:endParaRPr lang="en-US" sz="1100" dirty="0"/>
          </a:p>
          <a:p>
            <a:pPr marL="400008" lvl="1" indent="0">
              <a:buClr>
                <a:srgbClr val="FF0000"/>
              </a:buClr>
              <a:buNone/>
            </a:pPr>
            <a:r>
              <a:rPr lang="en-US" sz="2000" i="1" dirty="0"/>
              <a:t>F</a:t>
            </a:r>
            <a:r>
              <a:rPr lang="en-US" sz="2000" i="1" baseline="-25000" dirty="0"/>
              <a:t>px</a:t>
            </a:r>
            <a:r>
              <a:rPr lang="en-US" sz="2000" dirty="0"/>
              <a:t> at roof need not exceed:</a:t>
            </a:r>
          </a:p>
          <a:p>
            <a:pPr marL="400008" lvl="1" indent="0">
              <a:buClr>
                <a:srgbClr val="FF0000"/>
              </a:buClr>
              <a:buNone/>
            </a:pPr>
            <a:r>
              <a:rPr lang="en-US" sz="2000" i="1" dirty="0"/>
              <a:t>F</a:t>
            </a:r>
            <a:r>
              <a:rPr lang="en-US" sz="2000" i="1" baseline="-25000" dirty="0"/>
              <a:t>pr</a:t>
            </a:r>
            <a:r>
              <a:rPr lang="en-US" sz="2000" dirty="0"/>
              <a:t> = 0.4</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pr</a:t>
            </a:r>
            <a:r>
              <a:rPr lang="en-US" sz="2000" dirty="0"/>
              <a:t>  					(Eq. 12.10-3)</a:t>
            </a:r>
          </a:p>
          <a:p>
            <a:pPr marL="800018" lvl="2" indent="0">
              <a:buClr>
                <a:srgbClr val="FF0000"/>
              </a:buClr>
              <a:buNone/>
            </a:pPr>
            <a:r>
              <a:rPr lang="en-US" sz="2000" dirty="0"/>
              <a:t>= 0.4(1.0)(1.0)(194.1) = 77.6 kips  (transverse direction)</a:t>
            </a:r>
          </a:p>
          <a:p>
            <a:pPr marL="800018" lvl="2" indent="0">
              <a:buClr>
                <a:srgbClr val="FF0000"/>
              </a:buClr>
              <a:buNone/>
            </a:pPr>
            <a:r>
              <a:rPr lang="en-US" sz="2000" dirty="0"/>
              <a:t>= 0.4(1.0)(1.0)(175.6) = 70.2 kips  (longitudinal direction)</a:t>
            </a:r>
          </a:p>
          <a:p>
            <a:pPr marL="800018" lvl="2" indent="0">
              <a:buClr>
                <a:srgbClr val="FF0000"/>
              </a:buClr>
              <a:buNone/>
            </a:pPr>
            <a:endParaRPr lang="en-US" sz="2000" dirty="0"/>
          </a:p>
          <a:p>
            <a:pPr marL="400008" lvl="1" indent="0">
              <a:buClr>
                <a:srgbClr val="FF0000"/>
              </a:buClr>
              <a:buNone/>
            </a:pPr>
            <a:endParaRPr lang="en-US" sz="2000" i="1" dirty="0"/>
          </a:p>
          <a:p>
            <a:pPr marL="400008" lvl="1" indent="0">
              <a:buClr>
                <a:srgbClr val="FF0000"/>
              </a:buClr>
              <a:buNone/>
            </a:pPr>
            <a:r>
              <a:rPr lang="en-US" sz="2000" i="1" dirty="0"/>
              <a:t>F</a:t>
            </a:r>
            <a:r>
              <a:rPr lang="en-US" sz="2000" i="1" baseline="-25000" dirty="0"/>
              <a:t>px</a:t>
            </a:r>
            <a:r>
              <a:rPr lang="en-US" sz="2000" dirty="0"/>
              <a:t> at floor levels need not exceed:</a:t>
            </a:r>
          </a:p>
          <a:p>
            <a:pPr marL="400008" lvl="1" indent="0">
              <a:buClr>
                <a:srgbClr val="FF0000"/>
              </a:buClr>
              <a:buNone/>
            </a:pPr>
            <a:r>
              <a:rPr lang="en-US" sz="2000" i="1" dirty="0"/>
              <a:t>F</a:t>
            </a:r>
            <a:r>
              <a:rPr lang="en-US" sz="2000" i="1" baseline="-25000" dirty="0"/>
              <a:t>px</a:t>
            </a:r>
            <a:r>
              <a:rPr lang="en-US" sz="2000" dirty="0"/>
              <a:t> = 0.4</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px</a:t>
            </a:r>
            <a:r>
              <a:rPr lang="en-US" sz="2000" dirty="0"/>
              <a:t>  					(Eq. 12.10-3)</a:t>
            </a:r>
          </a:p>
          <a:p>
            <a:pPr marL="800018" lvl="2" indent="0">
              <a:buClr>
                <a:srgbClr val="FF0000"/>
              </a:buClr>
              <a:buNone/>
            </a:pPr>
            <a:r>
              <a:rPr lang="en-US" sz="2000" dirty="0"/>
              <a:t>= 0.4(1.0)(1.0)(180.2) = 72 kips  (transverse direction)</a:t>
            </a:r>
          </a:p>
          <a:p>
            <a:pPr marL="800018" lvl="2" indent="0">
              <a:buClr>
                <a:srgbClr val="FF0000"/>
              </a:buClr>
              <a:buNone/>
            </a:pPr>
            <a:r>
              <a:rPr lang="en-US" sz="2000" dirty="0"/>
              <a:t>= 0.4(1.0)(1.0)(143.2) = 57.3 kips  (longitudinal direction)</a:t>
            </a:r>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1441043548"/>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descr="Diaphragm design force (kips):&#10;"/>
          <p:cNvGraphicFramePr>
            <a:graphicFrameLocks noGrp="1"/>
          </p:cNvGraphicFramePr>
          <p:nvPr>
            <p:extLst>
              <p:ext uri="{D42A27DB-BD31-4B8C-83A1-F6EECF244321}">
                <p14:modId xmlns:p14="http://schemas.microsoft.com/office/powerpoint/2010/main" val="1465684374"/>
              </p:ext>
            </p:extLst>
          </p:nvPr>
        </p:nvGraphicFramePr>
        <p:xfrm>
          <a:off x="726447" y="3632761"/>
          <a:ext cx="7691108" cy="2380265"/>
        </p:xfrm>
        <a:graphic>
          <a:graphicData uri="http://schemas.openxmlformats.org/drawingml/2006/table">
            <a:tbl>
              <a:tblPr firstRow="1"/>
              <a:tblGrid>
                <a:gridCol w="1655192">
                  <a:extLst>
                    <a:ext uri="{9D8B030D-6E8A-4147-A177-3AD203B41FA5}">
                      <a16:colId xmlns:a16="http://schemas.microsoft.com/office/drawing/2014/main" val="20000"/>
                    </a:ext>
                  </a:extLst>
                </a:gridCol>
                <a:gridCol w="1583768">
                  <a:extLst>
                    <a:ext uri="{9D8B030D-6E8A-4147-A177-3AD203B41FA5}">
                      <a16:colId xmlns:a16="http://schemas.microsoft.com/office/drawing/2014/main" val="20001"/>
                    </a:ext>
                  </a:extLst>
                </a:gridCol>
                <a:gridCol w="1583768">
                  <a:extLst>
                    <a:ext uri="{9D8B030D-6E8A-4147-A177-3AD203B41FA5}">
                      <a16:colId xmlns:a16="http://schemas.microsoft.com/office/drawing/2014/main" val="20002"/>
                    </a:ext>
                  </a:extLst>
                </a:gridCol>
                <a:gridCol w="1583768">
                  <a:extLst>
                    <a:ext uri="{9D8B030D-6E8A-4147-A177-3AD203B41FA5}">
                      <a16:colId xmlns:a16="http://schemas.microsoft.com/office/drawing/2014/main" val="20003"/>
                    </a:ext>
                  </a:extLst>
                </a:gridCol>
                <a:gridCol w="1284612">
                  <a:extLst>
                    <a:ext uri="{9D8B030D-6E8A-4147-A177-3AD203B41FA5}">
                      <a16:colId xmlns:a16="http://schemas.microsoft.com/office/drawing/2014/main" val="20004"/>
                    </a:ext>
                  </a:extLst>
                </a:gridCol>
              </a:tblGrid>
              <a:tr h="427355">
                <a:tc rowSpan="2">
                  <a:txBody>
                    <a:bodyPr/>
                    <a:lstStyle/>
                    <a:p>
                      <a:pPr marL="0" marR="0" algn="ctr">
                        <a:spcBef>
                          <a:spcPts val="0"/>
                        </a:spcBef>
                        <a:spcAft>
                          <a:spcPts val="0"/>
                        </a:spcAft>
                      </a:pPr>
                      <a:r>
                        <a:rPr lang="en-US" sz="2000" dirty="0">
                          <a:effectLst/>
                          <a:latin typeface="Times New Roman"/>
                          <a:ea typeface="Times New Roman"/>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r>
                        <a:rPr lang="en-US" sz="2000" dirty="0">
                          <a:effectLst/>
                          <a:latin typeface="Times New Roman"/>
                          <a:ea typeface="Times New Roman"/>
                        </a:rPr>
                        <a:t>Transverse Direction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spcBef>
                          <a:spcPts val="0"/>
                        </a:spcBef>
                        <a:spcAft>
                          <a:spcPts val="0"/>
                        </a:spcAft>
                      </a:pPr>
                      <a:r>
                        <a:rPr lang="en-US" sz="2000" dirty="0">
                          <a:effectLst/>
                          <a:latin typeface="Times New Roman"/>
                          <a:ea typeface="Times New Roman"/>
                        </a:rPr>
                        <a:t>Longitudinal Direction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609600">
                <a:tc vMerge="1">
                  <a:txBody>
                    <a:bodyPr/>
                    <a:lstStyle/>
                    <a:p>
                      <a:endParaRPr lang="en-US"/>
                    </a:p>
                  </a:txBody>
                  <a:tcPr/>
                </a:tc>
                <a:tc>
                  <a:txBody>
                    <a:bodyPr/>
                    <a:lstStyle/>
                    <a:p>
                      <a:pPr marL="0" marR="0" algn="ctr">
                        <a:spcBef>
                          <a:spcPts val="0"/>
                        </a:spcBef>
                        <a:spcAft>
                          <a:spcPts val="0"/>
                        </a:spcAft>
                      </a:pPr>
                      <a:r>
                        <a:rPr lang="en-US" sz="2000" dirty="0">
                          <a:effectLst/>
                          <a:latin typeface="Times New Roman"/>
                          <a:ea typeface="Times New Roman"/>
                        </a:rPr>
                        <a:t>Strength Level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ASD Level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Strength Level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ASD Level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1853">
                <a:tc>
                  <a:txBody>
                    <a:bodyPr/>
                    <a:lstStyle/>
                    <a:p>
                      <a:pPr marL="0" marR="0" algn="ctr">
                        <a:spcBef>
                          <a:spcPts val="0"/>
                        </a:spcBef>
                        <a:spcAft>
                          <a:spcPts val="0"/>
                        </a:spcAft>
                      </a:pPr>
                      <a:r>
                        <a:rPr lang="en-US" sz="2000" dirty="0">
                          <a:effectLst/>
                          <a:latin typeface="Times New Roman"/>
                          <a:ea typeface="Times New Roman"/>
                        </a:rPr>
                        <a:t>Roof</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53.4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37.4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53.4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37.4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9604">
                <a:tc>
                  <a:txBody>
                    <a:bodyPr/>
                    <a:lstStyle/>
                    <a:p>
                      <a:pPr marL="0" marR="0" algn="ctr">
                        <a:spcBef>
                          <a:spcPts val="0"/>
                        </a:spcBef>
                        <a:spcAft>
                          <a:spcPts val="0"/>
                        </a:spcAft>
                      </a:pPr>
                      <a:r>
                        <a:rPr lang="en-US" sz="2000" dirty="0">
                          <a:effectLst/>
                          <a:latin typeface="Times New Roman"/>
                          <a:ea typeface="Times New Roman"/>
                        </a:rPr>
                        <a:t>3</a:t>
                      </a:r>
                      <a:r>
                        <a:rPr lang="en-US" sz="2000" baseline="30000" dirty="0">
                          <a:effectLst/>
                          <a:latin typeface="Times New Roman"/>
                          <a:ea typeface="Times New Roman"/>
                        </a:rPr>
                        <a:t>rd</a:t>
                      </a:r>
                      <a:r>
                        <a:rPr lang="en-US" sz="2000" dirty="0">
                          <a:effectLst/>
                          <a:latin typeface="Times New Roman"/>
                          <a:ea typeface="Times New Roman"/>
                        </a:rPr>
                        <a:t> Floor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36.0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25.2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31.4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22.0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1853">
                <a:tc>
                  <a:txBody>
                    <a:bodyPr/>
                    <a:lstStyle/>
                    <a:p>
                      <a:pPr marL="0" marR="0" algn="ctr">
                        <a:spcBef>
                          <a:spcPts val="0"/>
                        </a:spcBef>
                        <a:spcAft>
                          <a:spcPts val="0"/>
                        </a:spcAft>
                      </a:pPr>
                      <a:r>
                        <a:rPr lang="en-US" sz="2000" dirty="0">
                          <a:effectLst/>
                          <a:latin typeface="Times New Roman"/>
                          <a:ea typeface="Times New Roman"/>
                        </a:rPr>
                        <a:t>2</a:t>
                      </a:r>
                      <a:r>
                        <a:rPr lang="en-US" sz="2000" baseline="30000" dirty="0">
                          <a:effectLst/>
                          <a:latin typeface="Times New Roman"/>
                          <a:ea typeface="Times New Roman"/>
                        </a:rPr>
                        <a:t>nd</a:t>
                      </a:r>
                      <a:r>
                        <a:rPr lang="en-US" sz="2000" dirty="0">
                          <a:effectLst/>
                          <a:latin typeface="Times New Roman"/>
                          <a:ea typeface="Times New Roman"/>
                        </a:rPr>
                        <a:t> Floor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36.0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25.2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28.6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20.0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7" name="Content Placeholder 6"/>
          <p:cNvSpPr>
            <a:spLocks noGrp="1"/>
          </p:cNvSpPr>
          <p:nvPr>
            <p:ph idx="1"/>
          </p:nvPr>
        </p:nvSpPr>
        <p:spPr>
          <a:xfrm>
            <a:off x="406395" y="1496872"/>
            <a:ext cx="8280400" cy="1859939"/>
          </a:xfrm>
        </p:spPr>
        <p:txBody>
          <a:bodyPr/>
          <a:lstStyle/>
          <a:p>
            <a:pPr lvl="0">
              <a:buClr>
                <a:srgbClr val="FF0000"/>
              </a:buClr>
            </a:pPr>
            <a:r>
              <a:rPr lang="en-US" sz="2000" b="1" u="sng" dirty="0"/>
              <a:t>ASD Level diaphragm design force:</a:t>
            </a:r>
          </a:p>
          <a:p>
            <a:pPr marL="0" indent="0">
              <a:buClr>
                <a:srgbClr val="FF0000"/>
              </a:buClr>
              <a:buNone/>
            </a:pPr>
            <a:endParaRPr lang="en-US" sz="1100" dirty="0"/>
          </a:p>
          <a:p>
            <a:pPr marL="400008" lvl="1" indent="0">
              <a:buClr>
                <a:srgbClr val="FF0000"/>
              </a:buClr>
              <a:buNone/>
            </a:pPr>
            <a:r>
              <a:rPr lang="en-US" sz="2000" i="1" dirty="0"/>
              <a:t>F</a:t>
            </a:r>
            <a:r>
              <a:rPr lang="en-US" sz="2000" i="1" baseline="-25000" dirty="0"/>
              <a:t>px,</a:t>
            </a:r>
            <a:r>
              <a:rPr lang="en-US" sz="2000" baseline="-25000" dirty="0"/>
              <a:t>ASD</a:t>
            </a:r>
            <a:r>
              <a:rPr lang="en-US" sz="2000" i="1" dirty="0"/>
              <a:t> = 0.7(F</a:t>
            </a:r>
            <a:r>
              <a:rPr lang="en-US" sz="2000" i="1" baseline="-25000" dirty="0"/>
              <a:t>px,</a:t>
            </a:r>
            <a:r>
              <a:rPr lang="en-US" sz="2000" baseline="-25000" dirty="0"/>
              <a:t>Strength</a:t>
            </a:r>
            <a:r>
              <a:rPr lang="en-US" sz="2000" i="1" dirty="0"/>
              <a:t>) </a:t>
            </a:r>
            <a:endParaRPr lang="en-US" sz="2000" dirty="0"/>
          </a:p>
          <a:p>
            <a:pPr marL="0" indent="0">
              <a:buClr>
                <a:srgbClr val="FF0000"/>
              </a:buClr>
              <a:buNone/>
            </a:pPr>
            <a:endParaRPr lang="en-US" sz="2000" i="1" dirty="0"/>
          </a:p>
          <a:p>
            <a:pPr lvl="0">
              <a:buClr>
                <a:srgbClr val="FF0000"/>
              </a:buClr>
            </a:pPr>
            <a:r>
              <a:rPr lang="en-US" sz="2000" b="1" u="sng" dirty="0">
                <a:solidFill>
                  <a:srgbClr val="000000"/>
                </a:solidFill>
              </a:rPr>
              <a:t>Summary of diaphragm design force (kips):</a:t>
            </a:r>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174945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619292" y="1412875"/>
            <a:ext cx="7905416" cy="4877746"/>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pc="-4" dirty="0">
                <a:latin typeface="Arial"/>
                <a:cs typeface="Arial"/>
              </a:rPr>
              <a:t>ASCE 7 Section 12.14.1.1 scoping limitations:</a:t>
            </a:r>
            <a:endParaRPr dirty="0">
              <a:latin typeface="Arial"/>
              <a:cs typeface="Arial"/>
            </a:endParaRP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Risk Category I or II – </a:t>
            </a:r>
            <a:r>
              <a:rPr lang="en-US" sz="2133" spc="-4" dirty="0">
                <a:solidFill>
                  <a:srgbClr val="FF0000"/>
                </a:solidFill>
                <a:latin typeface="Arial"/>
                <a:cs typeface="Arial"/>
              </a:rPr>
              <a:t>OK Category II</a:t>
            </a: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Site Class NOT E or F – </a:t>
            </a:r>
            <a:r>
              <a:rPr lang="en-US" sz="2133" spc="-4" dirty="0">
                <a:solidFill>
                  <a:srgbClr val="FF0000"/>
                </a:solidFill>
                <a:latin typeface="Arial"/>
                <a:cs typeface="Arial"/>
              </a:rPr>
              <a:t>will verify</a:t>
            </a: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3 stories or less above grade plane - </a:t>
            </a:r>
            <a:r>
              <a:rPr lang="en-US" sz="2133" spc="-4" dirty="0">
                <a:solidFill>
                  <a:srgbClr val="FF0000"/>
                </a:solidFill>
                <a:latin typeface="Arial"/>
                <a:cs typeface="Arial"/>
              </a:rPr>
              <a:t>OK</a:t>
            </a: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Bearing wall or building frame system – </a:t>
            </a:r>
            <a:r>
              <a:rPr lang="en-US" sz="2133" spc="-4" dirty="0">
                <a:solidFill>
                  <a:srgbClr val="FF0000"/>
                </a:solidFill>
                <a:latin typeface="Arial"/>
                <a:cs typeface="Arial"/>
              </a:rPr>
              <a:t>OK</a:t>
            </a: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Minimum two lines of lateral resistance in each direction, minimum one line on each side of center of weight – </a:t>
            </a:r>
            <a:r>
              <a:rPr lang="en-US" sz="2133" spc="-4" dirty="0">
                <a:solidFill>
                  <a:srgbClr val="FF0000"/>
                </a:solidFill>
                <a:latin typeface="Arial"/>
                <a:cs typeface="Arial"/>
              </a:rPr>
              <a:t>OK</a:t>
            </a:r>
          </a:p>
          <a:p>
            <a:pPr marL="417694" indent="-406405">
              <a:lnSpc>
                <a:spcPct val="150000"/>
              </a:lnSpc>
              <a:spcBef>
                <a:spcPts val="511"/>
              </a:spcBef>
              <a:buClr>
                <a:srgbClr val="FF0000"/>
              </a:buClr>
              <a:buFont typeface="+mj-lt"/>
              <a:buAutoNum type="arabicPeriod"/>
              <a:tabLst>
                <a:tab pos="316093" algn="l"/>
              </a:tabLst>
            </a:pPr>
            <a:r>
              <a:rPr lang="en-US" sz="2133" spc="-4" dirty="0">
                <a:latin typeface="Arial"/>
                <a:cs typeface="Arial"/>
              </a:rPr>
              <a:t>Center of weight in each story located not further than 10% of diaphragm length from geometric center</a:t>
            </a:r>
          </a:p>
        </p:txBody>
      </p:sp>
      <p:sp>
        <p:nvSpPr>
          <p:cNvPr id="2" name="object 2"/>
          <p:cNvSpPr txBox="1">
            <a:spLocks noGrp="1"/>
          </p:cNvSpPr>
          <p:nvPr>
            <p:ph type="title"/>
          </p:nvPr>
        </p:nvSpPr>
        <p:spPr>
          <a:xfrm>
            <a:off x="469566" y="269875"/>
            <a:ext cx="8204868" cy="1143000"/>
          </a:xfrm>
        </p:spPr>
        <p:txBody>
          <a:bodyPr/>
          <a:lstStyle/>
          <a:p>
            <a:r>
              <a:rPr lang="en-US" dirty="0"/>
              <a:t>Simplified Seismic Force Provisions</a:t>
            </a:r>
          </a:p>
        </p:txBody>
      </p:sp>
    </p:spTree>
    <p:extLst>
      <p:ext uri="{BB962C8B-B14F-4D97-AF65-F5344CB8AC3E}">
        <p14:creationId xmlns:p14="http://schemas.microsoft.com/office/powerpoint/2010/main" val="31311707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57637" y="1683029"/>
            <a:ext cx="7403326" cy="3170099"/>
          </a:xfrm>
          <a:prstGeom prst="rect">
            <a:avLst/>
          </a:prstGeom>
          <a:noFill/>
        </p:spPr>
        <p:txBody>
          <a:bodyPr wrap="square" lIns="91430" tIns="45716" rIns="91430" bIns="45716" rtlCol="0">
            <a:spAutoFit/>
          </a:bodyPr>
          <a:lstStyle/>
          <a:p>
            <a:r>
              <a:rPr lang="en-US" sz="2000" b="1" u="sng" dirty="0"/>
              <a:t>Transverse - Roof</a:t>
            </a:r>
            <a:endParaRPr lang="en-US" sz="2000" b="1" dirty="0"/>
          </a:p>
          <a:p>
            <a:r>
              <a:rPr lang="en-US" sz="2000" i="1" dirty="0"/>
              <a:t>w</a:t>
            </a:r>
            <a:r>
              <a:rPr lang="en-US" sz="2000" i="1" baseline="-25000" dirty="0"/>
              <a:t>ASD</a:t>
            </a:r>
            <a:r>
              <a:rPr lang="en-US" sz="2000" dirty="0"/>
              <a:t>= 37,400 lbs/192 ft				= 195 plf</a:t>
            </a:r>
          </a:p>
          <a:p>
            <a:r>
              <a:rPr lang="en-US" sz="2000" dirty="0"/>
              <a:t>Reaction = Shear = 195plf (48 ft/2) 		= 4680 lbs</a:t>
            </a:r>
          </a:p>
          <a:p>
            <a:r>
              <a:rPr lang="en-US" sz="2000" dirty="0"/>
              <a:t>Unit Shear, </a:t>
            </a:r>
            <a:r>
              <a:rPr lang="en-US" sz="2000" i="1" dirty="0"/>
              <a:t>v</a:t>
            </a:r>
            <a:r>
              <a:rPr lang="en-US" sz="2000" dirty="0"/>
              <a:t> = Shear</a:t>
            </a:r>
            <a:r>
              <a:rPr lang="en-US" sz="2000" i="1" dirty="0"/>
              <a:t>/b</a:t>
            </a:r>
            <a:r>
              <a:rPr lang="en-US" sz="2000" dirty="0"/>
              <a:t> = 4680/54 ft		= 87 plf</a:t>
            </a:r>
          </a:p>
          <a:p>
            <a:endParaRPr lang="en-US" sz="2000" u="sng" dirty="0"/>
          </a:p>
          <a:p>
            <a:r>
              <a:rPr lang="en-US" sz="2000" b="1" u="sng" dirty="0"/>
              <a:t>Longitudinal - Roof</a:t>
            </a:r>
            <a:endParaRPr lang="en-US" sz="2000" b="1" dirty="0"/>
          </a:p>
          <a:p>
            <a:r>
              <a:rPr lang="en-US" sz="2000" i="1" dirty="0"/>
              <a:t>w</a:t>
            </a:r>
            <a:r>
              <a:rPr lang="en-US" sz="2000" i="1" baseline="-25000" dirty="0"/>
              <a:t>ASD</a:t>
            </a:r>
            <a:r>
              <a:rPr lang="en-US" sz="2000" dirty="0"/>
              <a:t> = 37,400 lbs/54 ft				= 693 plf</a:t>
            </a:r>
          </a:p>
          <a:p>
            <a:r>
              <a:rPr lang="en-US" sz="2000" dirty="0"/>
              <a:t>Reaction = Shear = 693 plf(24 ft/2)		= 8316 lbs</a:t>
            </a:r>
          </a:p>
          <a:p>
            <a:r>
              <a:rPr lang="en-US" sz="2000" i="1" dirty="0"/>
              <a:t>Unit Shear, v</a:t>
            </a:r>
            <a:r>
              <a:rPr lang="en-US" sz="2000" dirty="0"/>
              <a:t> = </a:t>
            </a:r>
            <a:r>
              <a:rPr lang="en-US" sz="2000" i="1" dirty="0"/>
              <a:t>V/b </a:t>
            </a:r>
            <a:r>
              <a:rPr lang="en-US" sz="2000" dirty="0"/>
              <a:t>= 8316/192 ft		= 43 plf</a:t>
            </a:r>
          </a:p>
          <a:p>
            <a:endParaRPr lang="en-US" sz="2000" dirty="0"/>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1369372359"/>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84183" y="1695061"/>
            <a:ext cx="8550233" cy="2862314"/>
          </a:xfrm>
          <a:prstGeom prst="rect">
            <a:avLst/>
          </a:prstGeom>
          <a:noFill/>
        </p:spPr>
        <p:txBody>
          <a:bodyPr wrap="square" lIns="91430" tIns="45716" rIns="91430" bIns="45716" rtlCol="0">
            <a:spAutoFit/>
          </a:bodyPr>
          <a:lstStyle/>
          <a:p>
            <a:r>
              <a:rPr lang="en-US" sz="2000" b="1" dirty="0"/>
              <a:t>Sheathing Design per SDPWS - Table 4.2C - Unblocked Diaphragms:</a:t>
            </a:r>
          </a:p>
          <a:p>
            <a:r>
              <a:rPr lang="en-US" sz="2000" dirty="0"/>
              <a:t>5/16-in. Sheathing with 6d common nails at 6-in. supported edge, 12-in. field</a:t>
            </a:r>
          </a:p>
          <a:p>
            <a:r>
              <a:rPr lang="en-US" sz="2000" dirty="0"/>
              <a:t> </a:t>
            </a:r>
          </a:p>
          <a:p>
            <a:r>
              <a:rPr lang="en-US" sz="2000" dirty="0"/>
              <a:t>Transverse - Load Case 1 - capacity = 300 plf/2 	= 150 plf  &gt; 87 plf OK</a:t>
            </a:r>
          </a:p>
          <a:p>
            <a:r>
              <a:rPr lang="en-US" sz="2000" dirty="0"/>
              <a:t>Longitudinal - Load Case 3 - capacity = 220 plf/2 = 110 plf  &gt; 43 plf OK</a:t>
            </a:r>
          </a:p>
          <a:p>
            <a:endParaRPr lang="en-US" sz="2000" dirty="0"/>
          </a:p>
          <a:p>
            <a:r>
              <a:rPr lang="en-US" sz="2000" dirty="0"/>
              <a:t>Same sheathing OK for second and third floors by inspection, thicker than 5/16-in. sheathing will be used based on gravity load requirements.</a:t>
            </a:r>
          </a:p>
        </p:txBody>
      </p:sp>
      <p:sp>
        <p:nvSpPr>
          <p:cNvPr id="2" name="Title 1"/>
          <p:cNvSpPr>
            <a:spLocks noGrp="1"/>
          </p:cNvSpPr>
          <p:nvPr>
            <p:ph type="title"/>
          </p:nvPr>
        </p:nvSpPr>
        <p:spPr/>
        <p:txBody>
          <a:bodyPr/>
          <a:lstStyle/>
          <a:p>
            <a:r>
              <a:rPr lang="en-US" dirty="0"/>
              <a:t>ASCE 7-16 Traditional Roof Diaphragm Design Force</a:t>
            </a:r>
          </a:p>
        </p:txBody>
      </p:sp>
    </p:spTree>
    <p:extLst>
      <p:ext uri="{BB962C8B-B14F-4D97-AF65-F5344CB8AC3E}">
        <p14:creationId xmlns:p14="http://schemas.microsoft.com/office/powerpoint/2010/main" val="334377205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title="Equation 12.10-4"/>
          <p:cNvGraphicFramePr>
            <a:graphicFrameLocks noChangeAspect="1"/>
          </p:cNvGraphicFramePr>
          <p:nvPr>
            <p:extLst>
              <p:ext uri="{D42A27DB-BD31-4B8C-83A1-F6EECF244321}">
                <p14:modId xmlns:p14="http://schemas.microsoft.com/office/powerpoint/2010/main" val="4283668525"/>
              </p:ext>
            </p:extLst>
          </p:nvPr>
        </p:nvGraphicFramePr>
        <p:xfrm>
          <a:off x="1279525" y="2828925"/>
          <a:ext cx="6129338" cy="2068513"/>
        </p:xfrm>
        <a:graphic>
          <a:graphicData uri="http://schemas.openxmlformats.org/presentationml/2006/ole">
            <mc:AlternateContent xmlns:mc="http://schemas.openxmlformats.org/markup-compatibility/2006">
              <mc:Choice xmlns:v="urn:schemas-microsoft-com:vml" Requires="v">
                <p:oleObj spid="_x0000_s26659" name="Equation" r:id="rId4" imgW="2552400" imgH="876240" progId="Equation.DSMT4">
                  <p:embed/>
                </p:oleObj>
              </mc:Choice>
              <mc:Fallback>
                <p:oleObj name="Equation" r:id="rId4" imgW="2552400" imgH="876240" progId="Equation.DSMT4">
                  <p:embed/>
                  <p:pic>
                    <p:nvPicPr>
                      <p:cNvPr id="0" name=""/>
                      <p:cNvPicPr>
                        <a:picLocks noChangeAspect="1" noChangeArrowheads="1"/>
                      </p:cNvPicPr>
                      <p:nvPr/>
                    </p:nvPicPr>
                    <p:blipFill>
                      <a:blip r:embed="rId5"/>
                      <a:srcRect/>
                      <a:stretch>
                        <a:fillRect/>
                      </a:stretch>
                    </p:blipFill>
                    <p:spPr bwMode="auto">
                      <a:xfrm>
                        <a:off x="1279525" y="2828925"/>
                        <a:ext cx="6129338" cy="2068513"/>
                      </a:xfrm>
                      <a:prstGeom prst="rect">
                        <a:avLst/>
                      </a:prstGeom>
                      <a:noFill/>
                    </p:spPr>
                  </p:pic>
                </p:oleObj>
              </mc:Fallback>
            </mc:AlternateContent>
          </a:graphicData>
        </a:graphic>
      </p:graphicFrame>
      <p:sp>
        <p:nvSpPr>
          <p:cNvPr id="10" name="TextBox 9"/>
          <p:cNvSpPr txBox="1"/>
          <p:nvPr/>
        </p:nvSpPr>
        <p:spPr>
          <a:xfrm>
            <a:off x="415636" y="1704273"/>
            <a:ext cx="8312728" cy="400110"/>
          </a:xfrm>
          <a:prstGeom prst="rect">
            <a:avLst/>
          </a:prstGeom>
          <a:noFill/>
        </p:spPr>
        <p:txBody>
          <a:bodyPr wrap="square" lIns="91430" tIns="45716" rIns="91430" bIns="45716" rtlCol="0">
            <a:spAutoFit/>
          </a:bodyPr>
          <a:lstStyle/>
          <a:p>
            <a:r>
              <a:rPr lang="en-US" sz="2000" b="1" u="sng" dirty="0"/>
              <a:t>Strength Level diaphragm design force:</a:t>
            </a:r>
          </a:p>
        </p:txBody>
      </p:sp>
      <p:sp>
        <p:nvSpPr>
          <p:cNvPr id="2" name="Title 1"/>
          <p:cNvSpPr>
            <a:spLocks noGrp="1"/>
          </p:cNvSpPr>
          <p:nvPr>
            <p:ph type="title"/>
          </p:nvPr>
        </p:nvSpPr>
        <p:spPr>
          <a:xfrm>
            <a:off x="760022" y="269877"/>
            <a:ext cx="7671460" cy="1178915"/>
          </a:xfrm>
        </p:spPr>
        <p:txBody>
          <a:bodyPr/>
          <a:lstStyle/>
          <a:p>
            <a:r>
              <a:rPr lang="en-US" dirty="0"/>
              <a:t>ASCE 7-16 Alternative/</a:t>
            </a:r>
            <a:br>
              <a:rPr lang="en-US" dirty="0"/>
            </a:br>
            <a:r>
              <a:rPr lang="en-US" dirty="0"/>
              <a:t>2015 NEHRP </a:t>
            </a:r>
            <a:r>
              <a:rPr lang="en-US" i="1" dirty="0"/>
              <a:t>Provisions</a:t>
            </a:r>
            <a:endParaRPr lang="en-US" dirty="0"/>
          </a:p>
        </p:txBody>
      </p:sp>
    </p:spTree>
    <p:extLst>
      <p:ext uri="{BB962C8B-B14F-4D97-AF65-F5344CB8AC3E}">
        <p14:creationId xmlns:p14="http://schemas.microsoft.com/office/powerpoint/2010/main" val="80336143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180116" y="2084288"/>
            <a:ext cx="4583874" cy="1938984"/>
          </a:xfrm>
          <a:prstGeom prst="rect">
            <a:avLst/>
          </a:prstGeom>
          <a:noFill/>
        </p:spPr>
        <p:txBody>
          <a:bodyPr wrap="square" lIns="91430" tIns="45716" rIns="91430" bIns="45716" rtlCol="0">
            <a:spAutoFit/>
          </a:bodyPr>
          <a:lstStyle/>
          <a:p>
            <a:r>
              <a:rPr lang="en-US" sz="2000" i="1" dirty="0"/>
              <a:t>N</a:t>
            </a:r>
            <a:r>
              <a:rPr lang="en-US" sz="2000" dirty="0"/>
              <a:t> = 3</a:t>
            </a:r>
          </a:p>
          <a:p>
            <a:endParaRPr lang="en-US" sz="2000" dirty="0"/>
          </a:p>
          <a:p>
            <a:r>
              <a:rPr lang="en-US" sz="2000" i="1" dirty="0"/>
              <a:t>z</a:t>
            </a:r>
            <a:r>
              <a:rPr lang="en-US" sz="2000" i="1" baseline="-25000" dirty="0"/>
              <a:t>s</a:t>
            </a:r>
            <a:r>
              <a:rPr lang="en-US" sz="2000" dirty="0"/>
              <a:t> = 1.0  (for wood shear wall buildings)</a:t>
            </a:r>
          </a:p>
          <a:p>
            <a:endParaRPr lang="en-US" sz="2000" dirty="0"/>
          </a:p>
          <a:p>
            <a:r>
              <a:rPr lang="en-US" sz="2000" i="1" dirty="0"/>
              <a:t>R</a:t>
            </a:r>
            <a:r>
              <a:rPr lang="en-US" sz="2000" i="1" baseline="-25000" dirty="0"/>
              <a:t>s</a:t>
            </a:r>
            <a:r>
              <a:rPr lang="en-US" sz="2000" dirty="0"/>
              <a:t> = 3.0 (from Table 12.10-1)</a:t>
            </a:r>
          </a:p>
        </p:txBody>
      </p:sp>
      <p:grpSp>
        <p:nvGrpSpPr>
          <p:cNvPr id="7" name="Group 6" descr="Calculating the design acceleration coefficient Cpx in buildings with number of stories,  N, ≥ 3. using Figure 12.10-2 from ASCE 7-16. The diaphragm design acceleration coefficient Cpx is an estimation of the acceleration that would occur in the diaphragm, if the diaphragm were to respond in a near-elastic fashion. The value of Cpx varies from Cp0 at ground level to Cpi at 80% of the structure height, and then transitioning to Cpn at the roof level. In order to calculate Cp0 , Cpi. and Cpn, the variables N and zs need to be defined. In this case the number of stories, N, is 3, and zs, a mode shape factor, is 1.0 for wood shear wall buildings. In addition, the diaphragm design force reduction factor, Rs, can be defined as 3.0 from Table 12.10.3.5-1. This factor is a measure of the inelastic displacement capacity and ductility of the diaphragm, and serves to reduce the diaphragm design force from what would be required for near-elastic behavior. &#10;"/>
          <p:cNvGrpSpPr>
            <a:grpSpLocks/>
          </p:cNvGrpSpPr>
          <p:nvPr/>
        </p:nvGrpSpPr>
        <p:grpSpPr bwMode="auto">
          <a:xfrm>
            <a:off x="544434" y="1648379"/>
            <a:ext cx="3505052" cy="4372331"/>
            <a:chOff x="1672" y="1654"/>
            <a:chExt cx="21462" cy="24736"/>
          </a:xfrm>
        </p:grpSpPr>
        <p:sp>
          <p:nvSpPr>
            <p:cNvPr id="8" name="Text Box 9" descr="Calculating the design acceleration coefficient Cpx in buildings with N ≥ 3"/>
            <p:cNvSpPr txBox="1">
              <a:spLocks noChangeArrowheads="1"/>
            </p:cNvSpPr>
            <p:nvPr/>
          </p:nvSpPr>
          <p:spPr bwMode="auto">
            <a:xfrm>
              <a:off x="1672" y="21332"/>
              <a:ext cx="21462" cy="5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spcBef>
                  <a:spcPts val="0"/>
                </a:spcBef>
                <a:spcAft>
                  <a:spcPts val="0"/>
                </a:spcAft>
              </a:pPr>
              <a:r>
                <a:rPr lang="en-US" sz="2000" b="1" dirty="0">
                  <a:latin typeface="Times New Roman"/>
                  <a:ea typeface="Times New Roman"/>
                </a:rPr>
                <a:t>Calculating the design acceleration coefficient </a:t>
              </a:r>
              <a:r>
                <a:rPr lang="en-US" sz="2000" b="1" i="1" dirty="0">
                  <a:latin typeface="Times New Roman"/>
                  <a:ea typeface="Times New Roman"/>
                </a:rPr>
                <a:t>C</a:t>
              </a:r>
              <a:r>
                <a:rPr lang="en-US" sz="2000" b="1" i="1" baseline="-25000" dirty="0">
                  <a:latin typeface="Times New Roman"/>
                  <a:ea typeface="Times New Roman"/>
                </a:rPr>
                <a:t>px</a:t>
              </a:r>
              <a:r>
                <a:rPr lang="en-US" sz="2000" b="1" dirty="0">
                  <a:latin typeface="Times New Roman"/>
                  <a:ea typeface="Times New Roman"/>
                </a:rPr>
                <a:t> in buildings with </a:t>
              </a:r>
              <a:r>
                <a:rPr lang="en-US" sz="2000" b="1" i="1" dirty="0">
                  <a:latin typeface="Times New Roman"/>
                  <a:ea typeface="Times New Roman"/>
                </a:rPr>
                <a:t>N</a:t>
              </a:r>
              <a:r>
                <a:rPr lang="en-US" sz="2000" b="1" dirty="0">
                  <a:latin typeface="Times New Roman"/>
                  <a:ea typeface="Times New Roman"/>
                </a:rPr>
                <a:t> ≥ 3</a:t>
              </a:r>
              <a:endParaRPr lang="en-US" sz="2800" dirty="0">
                <a:latin typeface="Times New Roman"/>
                <a:ea typeface="Times New Roman"/>
              </a:endParaRPr>
            </a:p>
          </p:txBody>
        </p:sp>
        <p:pic>
          <p:nvPicPr>
            <p:cNvPr id="10" name="Picture 9" descr="Calculating the design acceleration coefficient Cpx in buildings with N ≥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60" y="1654"/>
              <a:ext cx="16485" cy="19079"/>
            </a:xfrm>
            <a:prstGeom prst="rect">
              <a:avLst/>
            </a:prstGeom>
            <a:noFill/>
            <a:ln w="9525">
              <a:solidFill>
                <a:srgbClr val="272727"/>
              </a:solidFill>
              <a:miter lim="800000"/>
              <a:headEnd/>
              <a:tailEnd/>
            </a:ln>
            <a:extLst>
              <a:ext uri="{909E8E84-426E-40DD-AFC4-6F175D3DCCD1}">
                <a14:hiddenFill xmlns:a14="http://schemas.microsoft.com/office/drawing/2010/main">
                  <a:solidFill>
                    <a:srgbClr val="FFFFFF"/>
                  </a:solidFill>
                </a14:hiddenFill>
              </a:ext>
            </a:extLst>
          </p:spPr>
        </p:pic>
      </p:grpSp>
      <p:sp>
        <p:nvSpPr>
          <p:cNvPr id="2" name="Title 1"/>
          <p:cNvSpPr>
            <a:spLocks noGrp="1"/>
          </p:cNvSpPr>
          <p:nvPr>
            <p:ph type="title"/>
          </p:nvPr>
        </p:nvSpPr>
        <p:spPr/>
        <p:txBody>
          <a:bodyPr/>
          <a:lstStyle/>
          <a:p>
            <a:r>
              <a:rPr lang="en-US" dirty="0"/>
              <a:t>ASCE 7-16 Alternative Diaphragm Design Force</a:t>
            </a:r>
          </a:p>
        </p:txBody>
      </p:sp>
    </p:spTree>
    <p:extLst>
      <p:ext uri="{BB962C8B-B14F-4D97-AF65-F5344CB8AC3E}">
        <p14:creationId xmlns:p14="http://schemas.microsoft.com/office/powerpoint/2010/main" val="395748492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26572" y="4753780"/>
            <a:ext cx="8490857" cy="1323431"/>
          </a:xfrm>
          <a:prstGeom prst="rect">
            <a:avLst/>
          </a:prstGeom>
          <a:noFill/>
        </p:spPr>
        <p:txBody>
          <a:bodyPr wrap="square" lIns="91430" tIns="45716" rIns="91430" bIns="45716" rtlCol="0">
            <a:spAutoFit/>
          </a:bodyPr>
          <a:lstStyle/>
          <a:p>
            <a:r>
              <a:rPr lang="en-US" sz="2000" i="1" dirty="0"/>
              <a:t>C</a:t>
            </a:r>
            <a:r>
              <a:rPr lang="en-US" sz="2000" i="1" baseline="-25000" dirty="0"/>
              <a:t>p</a:t>
            </a:r>
            <a:r>
              <a:rPr lang="en-US" sz="2000" baseline="-25000" dirty="0"/>
              <a:t>0</a:t>
            </a:r>
            <a:r>
              <a:rPr lang="en-US" sz="2000" dirty="0"/>
              <a:t> = 0.4</a:t>
            </a:r>
            <a:r>
              <a:rPr lang="en-US" sz="2000" i="1" dirty="0"/>
              <a:t>S</a:t>
            </a:r>
            <a:r>
              <a:rPr lang="en-US" sz="2000" i="1" baseline="-25000" dirty="0"/>
              <a:t>DS</a:t>
            </a:r>
            <a:r>
              <a:rPr lang="en-US" sz="2000" i="1" dirty="0"/>
              <a:t>I</a:t>
            </a:r>
            <a:r>
              <a:rPr lang="en-US" sz="2000" i="1" baseline="-25000" dirty="0"/>
              <a:t>e</a:t>
            </a:r>
            <a:r>
              <a:rPr lang="en-US" sz="2000" dirty="0"/>
              <a:t> = 0.4(1.0)(1.00) = 0.40                          	(Eq. 12.10-6)</a:t>
            </a:r>
          </a:p>
          <a:p>
            <a:endParaRPr lang="en-US" sz="2000" dirty="0"/>
          </a:p>
          <a:p>
            <a:r>
              <a:rPr lang="en-US" sz="2000" i="1" dirty="0"/>
              <a:t>C</a:t>
            </a:r>
            <a:r>
              <a:rPr lang="en-US" sz="2000" i="1" baseline="-25000" dirty="0"/>
              <a:t>p</a:t>
            </a:r>
            <a:r>
              <a:rPr lang="en-US" sz="2000" baseline="-25000" dirty="0"/>
              <a:t>i</a:t>
            </a:r>
            <a:r>
              <a:rPr lang="en-US" sz="2000" dirty="0"/>
              <a:t> = 0.8</a:t>
            </a:r>
            <a:r>
              <a:rPr lang="en-US" sz="2000" i="1" dirty="0"/>
              <a:t>C</a:t>
            </a:r>
            <a:r>
              <a:rPr lang="en-US" sz="2000" i="1" baseline="-25000" dirty="0"/>
              <a:t>p</a:t>
            </a:r>
            <a:r>
              <a:rPr lang="en-US" sz="2000" baseline="-25000" dirty="0"/>
              <a:t>0</a:t>
            </a:r>
            <a:r>
              <a:rPr lang="en-US" sz="2000" dirty="0"/>
              <a:t> = 0.8(0.40) = 0.32                                           (Eq. 12.10-8)</a:t>
            </a:r>
          </a:p>
          <a:p>
            <a:endParaRPr lang="en-US" sz="2000" dirty="0"/>
          </a:p>
        </p:txBody>
      </p:sp>
      <p:graphicFrame>
        <p:nvGraphicFramePr>
          <p:cNvPr id="13" name="Object 12" descr="Equation 12.10-14"/>
          <p:cNvGraphicFramePr>
            <a:graphicFrameLocks noChangeAspect="1"/>
          </p:cNvGraphicFramePr>
          <p:nvPr>
            <p:extLst>
              <p:ext uri="{D42A27DB-BD31-4B8C-83A1-F6EECF244321}">
                <p14:modId xmlns:p14="http://schemas.microsoft.com/office/powerpoint/2010/main" val="3626179716"/>
              </p:ext>
            </p:extLst>
          </p:nvPr>
        </p:nvGraphicFramePr>
        <p:xfrm>
          <a:off x="720725" y="3370263"/>
          <a:ext cx="7702550" cy="868362"/>
        </p:xfrm>
        <a:graphic>
          <a:graphicData uri="http://schemas.openxmlformats.org/presentationml/2006/ole">
            <mc:AlternateContent xmlns:mc="http://schemas.openxmlformats.org/markup-compatibility/2006">
              <mc:Choice xmlns:v="urn:schemas-microsoft-com:vml" Requires="v">
                <p:oleObj spid="_x0000_s17484" name="Equation" r:id="rId4" imgW="4241520" imgH="469800" progId="Equation.DSMT4">
                  <p:embed/>
                </p:oleObj>
              </mc:Choice>
              <mc:Fallback>
                <p:oleObj name="Equation" r:id="rId4" imgW="4241520" imgH="469800" progId="Equation.DSMT4">
                  <p:embed/>
                  <p:pic>
                    <p:nvPicPr>
                      <p:cNvPr id="0" name=""/>
                      <p:cNvPicPr>
                        <a:picLocks noChangeAspect="1" noChangeArrowheads="1"/>
                      </p:cNvPicPr>
                      <p:nvPr/>
                    </p:nvPicPr>
                    <p:blipFill>
                      <a:blip r:embed="rId5"/>
                      <a:srcRect/>
                      <a:stretch>
                        <a:fillRect/>
                      </a:stretch>
                    </p:blipFill>
                    <p:spPr bwMode="auto">
                      <a:xfrm>
                        <a:off x="720725" y="3370263"/>
                        <a:ext cx="7702550" cy="868362"/>
                      </a:xfrm>
                      <a:prstGeom prst="rect">
                        <a:avLst/>
                      </a:prstGeom>
                      <a:noFill/>
                    </p:spPr>
                  </p:pic>
                </p:oleObj>
              </mc:Fallback>
            </mc:AlternateContent>
          </a:graphicData>
        </a:graphic>
      </p:graphicFrame>
      <p:graphicFrame>
        <p:nvGraphicFramePr>
          <p:cNvPr id="11" name="Object 10" descr="Equation 12.10-13"/>
          <p:cNvGraphicFramePr>
            <a:graphicFrameLocks noChangeAspect="1"/>
          </p:cNvGraphicFramePr>
          <p:nvPr>
            <p:extLst>
              <p:ext uri="{D42A27DB-BD31-4B8C-83A1-F6EECF244321}">
                <p14:modId xmlns:p14="http://schemas.microsoft.com/office/powerpoint/2010/main" val="106957106"/>
              </p:ext>
            </p:extLst>
          </p:nvPr>
        </p:nvGraphicFramePr>
        <p:xfrm>
          <a:off x="463550" y="1627188"/>
          <a:ext cx="8215313" cy="1749425"/>
        </p:xfrm>
        <a:graphic>
          <a:graphicData uri="http://schemas.openxmlformats.org/presentationml/2006/ole">
            <mc:AlternateContent xmlns:mc="http://schemas.openxmlformats.org/markup-compatibility/2006">
              <mc:Choice xmlns:v="urn:schemas-microsoft-com:vml" Requires="v">
                <p:oleObj spid="_x0000_s17485" name="Equation" r:id="rId6" imgW="4305240" imgH="888840" progId="Equation.DSMT4">
                  <p:embed/>
                </p:oleObj>
              </mc:Choice>
              <mc:Fallback>
                <p:oleObj name="Equation" r:id="rId6" imgW="4305240" imgH="888840" progId="Equation.DSMT4">
                  <p:embed/>
                  <p:pic>
                    <p:nvPicPr>
                      <p:cNvPr id="0" name=""/>
                      <p:cNvPicPr>
                        <a:picLocks noChangeAspect="1" noChangeArrowheads="1"/>
                      </p:cNvPicPr>
                      <p:nvPr/>
                    </p:nvPicPr>
                    <p:blipFill>
                      <a:blip r:embed="rId7"/>
                      <a:srcRect/>
                      <a:stretch>
                        <a:fillRect/>
                      </a:stretch>
                    </p:blipFill>
                    <p:spPr bwMode="auto">
                      <a:xfrm>
                        <a:off x="463550" y="1627188"/>
                        <a:ext cx="8215313" cy="1749425"/>
                      </a:xfrm>
                      <a:prstGeom prst="rect">
                        <a:avLst/>
                      </a:prstGeom>
                      <a:noFill/>
                    </p:spPr>
                  </p:pic>
                </p:oleObj>
              </mc:Fallback>
            </mc:AlternateContent>
          </a:graphicData>
        </a:graphic>
      </p:graphicFrame>
      <p:sp>
        <p:nvSpPr>
          <p:cNvPr id="2" name="Title 1"/>
          <p:cNvSpPr>
            <a:spLocks noGrp="1"/>
          </p:cNvSpPr>
          <p:nvPr>
            <p:ph type="title"/>
          </p:nvPr>
        </p:nvSpPr>
        <p:spPr/>
        <p:txBody>
          <a:bodyPr/>
          <a:lstStyle/>
          <a:p>
            <a:r>
              <a:rPr lang="en-US" dirty="0"/>
              <a:t>ASCE 7-16 Alternative Diaphragm Design Force</a:t>
            </a:r>
          </a:p>
        </p:txBody>
      </p:sp>
    </p:spTree>
    <p:extLst>
      <p:ext uri="{BB962C8B-B14F-4D97-AF65-F5344CB8AC3E}">
        <p14:creationId xmlns:p14="http://schemas.microsoft.com/office/powerpoint/2010/main" val="3231290964"/>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ct 18" descr="Equation 12.10-7"/>
          <p:cNvGraphicFramePr>
            <a:graphicFrameLocks noChangeAspect="1"/>
          </p:cNvGraphicFramePr>
          <p:nvPr>
            <p:extLst>
              <p:ext uri="{D42A27DB-BD31-4B8C-83A1-F6EECF244321}">
                <p14:modId xmlns:p14="http://schemas.microsoft.com/office/powerpoint/2010/main" val="800297143"/>
              </p:ext>
            </p:extLst>
          </p:nvPr>
        </p:nvGraphicFramePr>
        <p:xfrm>
          <a:off x="5838825" y="5643563"/>
          <a:ext cx="2778125" cy="403225"/>
        </p:xfrm>
        <a:graphic>
          <a:graphicData uri="http://schemas.openxmlformats.org/presentationml/2006/ole">
            <mc:AlternateContent xmlns:mc="http://schemas.openxmlformats.org/markup-compatibility/2006">
              <mc:Choice xmlns:v="urn:schemas-microsoft-com:vml" Requires="v">
                <p:oleObj spid="_x0000_s18619" name="Equation" r:id="rId4" imgW="1396800" imgH="203040" progId="Equation.DSMT4">
                  <p:embed/>
                </p:oleObj>
              </mc:Choice>
              <mc:Fallback>
                <p:oleObj name="Equation" r:id="rId4" imgW="1396800" imgH="203040" progId="Equation.DSMT4">
                  <p:embed/>
                  <p:pic>
                    <p:nvPicPr>
                      <p:cNvPr id="0" name=""/>
                      <p:cNvPicPr/>
                      <p:nvPr/>
                    </p:nvPicPr>
                    <p:blipFill>
                      <a:blip r:embed="rId5"/>
                      <a:stretch>
                        <a:fillRect/>
                      </a:stretch>
                    </p:blipFill>
                    <p:spPr>
                      <a:xfrm>
                        <a:off x="5838825" y="5643563"/>
                        <a:ext cx="2778125" cy="403225"/>
                      </a:xfrm>
                      <a:prstGeom prst="rect">
                        <a:avLst/>
                      </a:prstGeom>
                    </p:spPr>
                  </p:pic>
                </p:oleObj>
              </mc:Fallback>
            </mc:AlternateContent>
          </a:graphicData>
        </a:graphic>
      </p:graphicFrame>
      <p:graphicFrame>
        <p:nvGraphicFramePr>
          <p:cNvPr id="18" name="Object 17" descr="Equation 12.10-7 = 0.68"/>
          <p:cNvGraphicFramePr>
            <a:graphicFrameLocks noChangeAspect="1"/>
          </p:cNvGraphicFramePr>
          <p:nvPr>
            <p:extLst>
              <p:ext uri="{D42A27DB-BD31-4B8C-83A1-F6EECF244321}">
                <p14:modId xmlns:p14="http://schemas.microsoft.com/office/powerpoint/2010/main" val="2790635366"/>
              </p:ext>
            </p:extLst>
          </p:nvPr>
        </p:nvGraphicFramePr>
        <p:xfrm>
          <a:off x="326571" y="4894901"/>
          <a:ext cx="8616292" cy="591498"/>
        </p:xfrm>
        <a:graphic>
          <a:graphicData uri="http://schemas.openxmlformats.org/presentationml/2006/ole">
            <mc:AlternateContent xmlns:mc="http://schemas.openxmlformats.org/markup-compatibility/2006">
              <mc:Choice xmlns:v="urn:schemas-microsoft-com:vml" Requires="v">
                <p:oleObj spid="_x0000_s18620" name="Equation" r:id="rId6" imgW="4419360" imgH="304560" progId="Equation.3">
                  <p:embed/>
                </p:oleObj>
              </mc:Choice>
              <mc:Fallback>
                <p:oleObj name="Equation" r:id="rId6" imgW="4419360" imgH="304560" progId="Equation.3">
                  <p:embed/>
                  <p:pic>
                    <p:nvPicPr>
                      <p:cNvPr id="0" name=""/>
                      <p:cNvPicPr>
                        <a:picLocks noChangeAspect="1" noChangeArrowheads="1"/>
                      </p:cNvPicPr>
                      <p:nvPr/>
                    </p:nvPicPr>
                    <p:blipFill>
                      <a:blip r:embed="rId7"/>
                      <a:srcRect/>
                      <a:stretch>
                        <a:fillRect/>
                      </a:stretch>
                    </p:blipFill>
                    <p:spPr bwMode="auto">
                      <a:xfrm>
                        <a:off x="326571" y="4894901"/>
                        <a:ext cx="8616292" cy="591498"/>
                      </a:xfrm>
                      <a:prstGeom prst="rect">
                        <a:avLst/>
                      </a:prstGeom>
                      <a:noFill/>
                    </p:spPr>
                  </p:pic>
                </p:oleObj>
              </mc:Fallback>
            </mc:AlternateContent>
          </a:graphicData>
        </a:graphic>
      </p:graphicFrame>
      <p:graphicFrame>
        <p:nvGraphicFramePr>
          <p:cNvPr id="16" name="Object 15" descr="Equation 12.10-12a = 10"/>
          <p:cNvGraphicFramePr>
            <a:graphicFrameLocks noChangeAspect="1"/>
          </p:cNvGraphicFramePr>
          <p:nvPr>
            <p:extLst>
              <p:ext uri="{D42A27DB-BD31-4B8C-83A1-F6EECF244321}">
                <p14:modId xmlns:p14="http://schemas.microsoft.com/office/powerpoint/2010/main" val="16952094"/>
              </p:ext>
            </p:extLst>
          </p:nvPr>
        </p:nvGraphicFramePr>
        <p:xfrm>
          <a:off x="403225" y="3848100"/>
          <a:ext cx="8342313" cy="819150"/>
        </p:xfrm>
        <a:graphic>
          <a:graphicData uri="http://schemas.openxmlformats.org/presentationml/2006/ole">
            <mc:AlternateContent xmlns:mc="http://schemas.openxmlformats.org/markup-compatibility/2006">
              <mc:Choice xmlns:v="urn:schemas-microsoft-com:vml" Requires="v">
                <p:oleObj spid="_x0000_s18621" name="Equation" r:id="rId8" imgW="4584600" imgH="444240" progId="Equation.DSMT4">
                  <p:embed/>
                </p:oleObj>
              </mc:Choice>
              <mc:Fallback>
                <p:oleObj name="Equation" r:id="rId8" imgW="4584600" imgH="444240" progId="Equation.DSMT4">
                  <p:embed/>
                  <p:pic>
                    <p:nvPicPr>
                      <p:cNvPr id="0" name=""/>
                      <p:cNvPicPr>
                        <a:picLocks noChangeAspect="1" noChangeArrowheads="1"/>
                      </p:cNvPicPr>
                      <p:nvPr/>
                    </p:nvPicPr>
                    <p:blipFill>
                      <a:blip r:embed="rId9"/>
                      <a:srcRect/>
                      <a:stretch>
                        <a:fillRect/>
                      </a:stretch>
                    </p:blipFill>
                    <p:spPr bwMode="auto">
                      <a:xfrm>
                        <a:off x="403225" y="3848100"/>
                        <a:ext cx="8342313" cy="819150"/>
                      </a:xfrm>
                      <a:prstGeom prst="rect">
                        <a:avLst/>
                      </a:prstGeom>
                      <a:noFill/>
                    </p:spPr>
                  </p:pic>
                </p:oleObj>
              </mc:Fallback>
            </mc:AlternateContent>
          </a:graphicData>
        </a:graphic>
      </p:graphicFrame>
      <p:graphicFrame>
        <p:nvGraphicFramePr>
          <p:cNvPr id="14" name="Object 13" descr="Equation 12.10-11 = 1.0"/>
          <p:cNvGraphicFramePr>
            <a:graphicFrameLocks noChangeAspect="1"/>
          </p:cNvGraphicFramePr>
          <p:nvPr>
            <p:extLst>
              <p:ext uri="{D42A27DB-BD31-4B8C-83A1-F6EECF244321}">
                <p14:modId xmlns:p14="http://schemas.microsoft.com/office/powerpoint/2010/main" val="2125152857"/>
              </p:ext>
            </p:extLst>
          </p:nvPr>
        </p:nvGraphicFramePr>
        <p:xfrm>
          <a:off x="525463" y="3159125"/>
          <a:ext cx="8280400" cy="428625"/>
        </p:xfrm>
        <a:graphic>
          <a:graphicData uri="http://schemas.openxmlformats.org/presentationml/2006/ole">
            <mc:AlternateContent xmlns:mc="http://schemas.openxmlformats.org/markup-compatibility/2006">
              <mc:Choice xmlns:v="urn:schemas-microsoft-com:vml" Requires="v">
                <p:oleObj spid="_x0000_s18622" name="Equation" r:id="rId10" imgW="4152600" imgH="228600" progId="Equation.DSMT4">
                  <p:embed/>
                </p:oleObj>
              </mc:Choice>
              <mc:Fallback>
                <p:oleObj name="Equation" r:id="rId10" imgW="4152600" imgH="228600" progId="Equation.DSMT4">
                  <p:embed/>
                  <p:pic>
                    <p:nvPicPr>
                      <p:cNvPr id="0" name=""/>
                      <p:cNvPicPr>
                        <a:picLocks noChangeAspect="1" noChangeArrowheads="1"/>
                      </p:cNvPicPr>
                      <p:nvPr/>
                    </p:nvPicPr>
                    <p:blipFill>
                      <a:blip r:embed="rId11"/>
                      <a:srcRect/>
                      <a:stretch>
                        <a:fillRect/>
                      </a:stretch>
                    </p:blipFill>
                    <p:spPr bwMode="auto">
                      <a:xfrm>
                        <a:off x="525463" y="3159125"/>
                        <a:ext cx="8280400" cy="428625"/>
                      </a:xfrm>
                      <a:prstGeom prst="rect">
                        <a:avLst/>
                      </a:prstGeom>
                      <a:noFill/>
                    </p:spPr>
                  </p:pic>
                </p:oleObj>
              </mc:Fallback>
            </mc:AlternateContent>
          </a:graphicData>
        </a:graphic>
      </p:graphicFrame>
      <p:graphicFrame>
        <p:nvGraphicFramePr>
          <p:cNvPr id="8" name="Object 7" descr="Equation 12.10-10 = 0.7"/>
          <p:cNvGraphicFramePr>
            <a:graphicFrameLocks noChangeAspect="1"/>
          </p:cNvGraphicFramePr>
          <p:nvPr>
            <p:extLst>
              <p:ext uri="{D42A27DB-BD31-4B8C-83A1-F6EECF244321}">
                <p14:modId xmlns:p14="http://schemas.microsoft.com/office/powerpoint/2010/main" val="3170552045"/>
              </p:ext>
            </p:extLst>
          </p:nvPr>
        </p:nvGraphicFramePr>
        <p:xfrm>
          <a:off x="368300" y="2401888"/>
          <a:ext cx="8335963" cy="512762"/>
        </p:xfrm>
        <a:graphic>
          <a:graphicData uri="http://schemas.openxmlformats.org/presentationml/2006/ole">
            <mc:AlternateContent xmlns:mc="http://schemas.openxmlformats.org/markup-compatibility/2006">
              <mc:Choice xmlns:v="urn:schemas-microsoft-com:vml" Requires="v">
                <p:oleObj spid="_x0000_s18623" name="Equation" r:id="rId12" imgW="4876560" imgH="253800" progId="Equation.DSMT4">
                  <p:embed/>
                </p:oleObj>
              </mc:Choice>
              <mc:Fallback>
                <p:oleObj name="Equation" r:id="rId12" imgW="4876560" imgH="253800" progId="Equation.DSMT4">
                  <p:embed/>
                  <p:pic>
                    <p:nvPicPr>
                      <p:cNvPr id="0" name=""/>
                      <p:cNvPicPr>
                        <a:picLocks noChangeAspect="1" noChangeArrowheads="1"/>
                      </p:cNvPicPr>
                      <p:nvPr/>
                    </p:nvPicPr>
                    <p:blipFill>
                      <a:blip r:embed="rId13"/>
                      <a:srcRect/>
                      <a:stretch>
                        <a:fillRect/>
                      </a:stretch>
                    </p:blipFill>
                    <p:spPr bwMode="auto">
                      <a:xfrm>
                        <a:off x="368300" y="2401888"/>
                        <a:ext cx="8335963" cy="512762"/>
                      </a:xfrm>
                      <a:prstGeom prst="rect">
                        <a:avLst/>
                      </a:prstGeom>
                      <a:noFill/>
                    </p:spPr>
                  </p:pic>
                </p:oleObj>
              </mc:Fallback>
            </mc:AlternateContent>
          </a:graphicData>
        </a:graphic>
      </p:graphicFrame>
      <p:sp>
        <p:nvSpPr>
          <p:cNvPr id="9" name="TextBox 8"/>
          <p:cNvSpPr txBox="1"/>
          <p:nvPr/>
        </p:nvSpPr>
        <p:spPr>
          <a:xfrm>
            <a:off x="326572" y="1678071"/>
            <a:ext cx="8490857" cy="430879"/>
          </a:xfrm>
          <a:prstGeom prst="rect">
            <a:avLst/>
          </a:prstGeom>
          <a:noFill/>
        </p:spPr>
        <p:txBody>
          <a:bodyPr wrap="square" lIns="91430" tIns="45716" rIns="91430" bIns="45716" rtlCol="0">
            <a:spAutoFit/>
          </a:bodyPr>
          <a:lstStyle/>
          <a:p>
            <a:r>
              <a:rPr lang="en-US" sz="2200" i="1" dirty="0">
                <a:latin typeface="Times New Roman" panose="02020603050405020304" pitchFamily="18" charset="0"/>
                <a:cs typeface="Times New Roman" panose="02020603050405020304" pitchFamily="18" charset="0"/>
              </a:rPr>
              <a:t>C</a:t>
            </a:r>
            <a:r>
              <a:rPr lang="en-US" sz="2200" i="1" baseline="-25000" dirty="0">
                <a:latin typeface="Times New Roman" panose="02020603050405020304" pitchFamily="18" charset="0"/>
                <a:cs typeface="Times New Roman" panose="02020603050405020304" pitchFamily="18" charset="0"/>
              </a:rPr>
              <a:t>p</a:t>
            </a:r>
            <a:r>
              <a:rPr lang="en-US" sz="2200" baseline="-25000" dirty="0">
                <a:latin typeface="Times New Roman" panose="02020603050405020304" pitchFamily="18" charset="0"/>
                <a:cs typeface="Times New Roman" panose="02020603050405020304" pitchFamily="18" charset="0"/>
              </a:rPr>
              <a:t>i</a:t>
            </a:r>
            <a:r>
              <a:rPr lang="en-US" sz="2200" dirty="0">
                <a:latin typeface="Times New Roman" panose="02020603050405020304" pitchFamily="18" charset="0"/>
                <a:cs typeface="Times New Roman" panose="02020603050405020304" pitchFamily="18" charset="0"/>
              </a:rPr>
              <a:t> = 0.9Γ</a:t>
            </a:r>
            <a:r>
              <a:rPr lang="en-US" sz="2200" i="1" baseline="-25000" dirty="0">
                <a:latin typeface="Times New Roman" panose="02020603050405020304" pitchFamily="18" charset="0"/>
                <a:cs typeface="Times New Roman" panose="02020603050405020304" pitchFamily="18" charset="0"/>
              </a:rPr>
              <a:t>m</a:t>
            </a:r>
            <a:r>
              <a:rPr lang="en-US" sz="2200" baseline="-25000" dirty="0">
                <a:latin typeface="Times New Roman" panose="02020603050405020304" pitchFamily="18" charset="0"/>
                <a:cs typeface="Times New Roman" panose="02020603050405020304" pitchFamily="18" charset="0"/>
              </a:rPr>
              <a:t>1</a:t>
            </a:r>
            <a:r>
              <a:rPr lang="en-US" sz="2200" dirty="0">
                <a:latin typeface="Times New Roman" panose="02020603050405020304" pitchFamily="18" charset="0"/>
                <a:cs typeface="Times New Roman" panose="02020603050405020304" pitchFamily="18" charset="0"/>
              </a:rPr>
              <a:t>Ω</a:t>
            </a:r>
            <a:r>
              <a:rPr lang="en-US" sz="2200" baseline="-25000" dirty="0">
                <a:latin typeface="Times New Roman" panose="02020603050405020304" pitchFamily="18" charset="0"/>
                <a:cs typeface="Times New Roman" panose="02020603050405020304" pitchFamily="18" charset="0"/>
              </a:rPr>
              <a:t>0</a:t>
            </a:r>
            <a:r>
              <a:rPr lang="en-US" sz="2200" i="1" dirty="0">
                <a:latin typeface="Times New Roman" panose="02020603050405020304" pitchFamily="18" charset="0"/>
                <a:cs typeface="Times New Roman" panose="02020603050405020304" pitchFamily="18" charset="0"/>
              </a:rPr>
              <a:t>C</a:t>
            </a:r>
            <a:r>
              <a:rPr lang="en-US" sz="2200" i="1" baseline="-25000" dirty="0">
                <a:latin typeface="Times New Roman" panose="02020603050405020304" pitchFamily="18" charset="0"/>
                <a:cs typeface="Times New Roman" panose="02020603050405020304" pitchFamily="18" charset="0"/>
              </a:rPr>
              <a:t>s</a:t>
            </a:r>
            <a:r>
              <a:rPr lang="en-US" sz="2200" dirty="0">
                <a:latin typeface="Times New Roman" panose="02020603050405020304" pitchFamily="18" charset="0"/>
                <a:cs typeface="Times New Roman" panose="02020603050405020304" pitchFamily="18" charset="0"/>
              </a:rPr>
              <a:t> = 0.9(1.33)(3.0)(0.154) = 0.55                   (Eq. 12.10-9)</a:t>
            </a:r>
          </a:p>
        </p:txBody>
      </p:sp>
      <p:sp>
        <p:nvSpPr>
          <p:cNvPr id="2" name="Title 1"/>
          <p:cNvSpPr>
            <a:spLocks noGrp="1"/>
          </p:cNvSpPr>
          <p:nvPr>
            <p:ph type="title"/>
          </p:nvPr>
        </p:nvSpPr>
        <p:spPr/>
        <p:txBody>
          <a:bodyPr/>
          <a:lstStyle/>
          <a:p>
            <a:r>
              <a:rPr lang="en-US" dirty="0"/>
              <a:t>ASCE 7-16 Alternative Diaphragm Design Force</a:t>
            </a:r>
          </a:p>
        </p:txBody>
      </p:sp>
    </p:spTree>
    <p:extLst>
      <p:ext uri="{BB962C8B-B14F-4D97-AF65-F5344CB8AC3E}">
        <p14:creationId xmlns:p14="http://schemas.microsoft.com/office/powerpoint/2010/main" val="396696530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26569" y="4443048"/>
            <a:ext cx="8490857" cy="1631212"/>
          </a:xfrm>
          <a:prstGeom prst="rect">
            <a:avLst/>
          </a:prstGeom>
          <a:noFill/>
        </p:spPr>
        <p:txBody>
          <a:bodyPr wrap="square" lIns="91430" tIns="45716" rIns="91430" bIns="45716" rtlCol="0">
            <a:spAutoFit/>
          </a:bodyPr>
          <a:lstStyle/>
          <a:p>
            <a:r>
              <a:rPr lang="en-US" sz="2000" dirty="0"/>
              <a:t>But not less than:</a:t>
            </a:r>
          </a:p>
          <a:p>
            <a:r>
              <a:rPr lang="en-US" sz="2000" dirty="0"/>
              <a:t> </a:t>
            </a:r>
          </a:p>
          <a:p>
            <a:r>
              <a:rPr lang="en-US" sz="2000" i="1" dirty="0"/>
              <a:t>F</a:t>
            </a:r>
            <a:r>
              <a:rPr lang="en-US" sz="2000" i="1" baseline="-25000" dirty="0"/>
              <a:t>pr</a:t>
            </a:r>
            <a:r>
              <a:rPr lang="en-US" sz="2000" dirty="0"/>
              <a:t> = 0.2</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pr</a:t>
            </a:r>
            <a:r>
              <a:rPr lang="en-US" sz="2000" baseline="-25000" dirty="0"/>
              <a:t> 	</a:t>
            </a:r>
            <a:r>
              <a:rPr lang="en-US" sz="2000" dirty="0"/>
              <a:t>(Eq. 12.10-5)</a:t>
            </a:r>
          </a:p>
          <a:p>
            <a:pPr lvl="1"/>
            <a:r>
              <a:rPr lang="en-US" sz="2000" dirty="0"/>
              <a:t>= 0.2(1.0)(1.0)(194.1) = 38.8 kips  (transverse direction)</a:t>
            </a:r>
          </a:p>
          <a:p>
            <a:pPr lvl="1"/>
            <a:r>
              <a:rPr lang="en-US" sz="2000" dirty="0"/>
              <a:t>= 0.2(1.0)(1.0)(175.6) = 35.1 kips  (longitudinal direction</a:t>
            </a:r>
            <a:endParaRPr lang="en-US" sz="2000" b="1" u="sng" kern="0" dirty="0">
              <a:solidFill>
                <a:srgbClr val="000000"/>
              </a:solidFill>
              <a:latin typeface="Arial"/>
            </a:endParaRPr>
          </a:p>
        </p:txBody>
      </p:sp>
      <p:graphicFrame>
        <p:nvGraphicFramePr>
          <p:cNvPr id="13" name="Object 12" descr="Equation 12.10-4&#10;&#10;Transverse Direction = 44 kips&#10;&#10;Longitudinal Direction = 39.8 kips"/>
          <p:cNvGraphicFramePr>
            <a:graphicFrameLocks noChangeAspect="1"/>
          </p:cNvGraphicFramePr>
          <p:nvPr>
            <p:extLst>
              <p:ext uri="{D42A27DB-BD31-4B8C-83A1-F6EECF244321}">
                <p14:modId xmlns:p14="http://schemas.microsoft.com/office/powerpoint/2010/main" val="270189878"/>
              </p:ext>
            </p:extLst>
          </p:nvPr>
        </p:nvGraphicFramePr>
        <p:xfrm>
          <a:off x="136525" y="2093913"/>
          <a:ext cx="8839200" cy="2260600"/>
        </p:xfrm>
        <a:graphic>
          <a:graphicData uri="http://schemas.openxmlformats.org/presentationml/2006/ole">
            <mc:AlternateContent xmlns:mc="http://schemas.openxmlformats.org/markup-compatibility/2006">
              <mc:Choice xmlns:v="urn:schemas-microsoft-com:vml" Requires="v">
                <p:oleObj spid="_x0000_s19495" name="Equation" r:id="rId4" imgW="4991040" imgH="1269720" progId="Equation.DSMT4">
                  <p:embed/>
                </p:oleObj>
              </mc:Choice>
              <mc:Fallback>
                <p:oleObj name="Equation" r:id="rId4" imgW="4991040" imgH="1269720" progId="Equation.DSMT4">
                  <p:embed/>
                  <p:pic>
                    <p:nvPicPr>
                      <p:cNvPr id="0" name=""/>
                      <p:cNvPicPr>
                        <a:picLocks noChangeAspect="1" noChangeArrowheads="1"/>
                      </p:cNvPicPr>
                      <p:nvPr/>
                    </p:nvPicPr>
                    <p:blipFill>
                      <a:blip r:embed="rId5"/>
                      <a:srcRect/>
                      <a:stretch>
                        <a:fillRect/>
                      </a:stretch>
                    </p:blipFill>
                    <p:spPr bwMode="auto">
                      <a:xfrm>
                        <a:off x="136525" y="2093913"/>
                        <a:ext cx="8839200" cy="2260600"/>
                      </a:xfrm>
                      <a:prstGeom prst="rect">
                        <a:avLst/>
                      </a:prstGeom>
                      <a:noFill/>
                    </p:spPr>
                  </p:pic>
                </p:oleObj>
              </mc:Fallback>
            </mc:AlternateContent>
          </a:graphicData>
        </a:graphic>
      </p:graphicFrame>
      <p:sp>
        <p:nvSpPr>
          <p:cNvPr id="9" name="TextBox 8"/>
          <p:cNvSpPr txBox="1"/>
          <p:nvPr/>
        </p:nvSpPr>
        <p:spPr>
          <a:xfrm>
            <a:off x="326572" y="1678071"/>
            <a:ext cx="8490857" cy="400110"/>
          </a:xfrm>
          <a:prstGeom prst="rect">
            <a:avLst/>
          </a:prstGeom>
          <a:noFill/>
        </p:spPr>
        <p:txBody>
          <a:bodyPr wrap="square" lIns="91430" tIns="45716" rIns="91430" bIns="45716" rtlCol="0">
            <a:spAutoFit/>
          </a:bodyPr>
          <a:lstStyle/>
          <a:p>
            <a:pPr marL="342865" indent="-342865" eaLnBrk="1" hangingPunct="1">
              <a:spcBef>
                <a:spcPct val="20000"/>
              </a:spcBef>
              <a:buClr>
                <a:srgbClr val="FF0000"/>
              </a:buClr>
              <a:buFontTx/>
              <a:buChar char="•"/>
            </a:pPr>
            <a:r>
              <a:rPr lang="en-US" sz="2000" b="1" u="sng" kern="0" dirty="0">
                <a:solidFill>
                  <a:srgbClr val="000000"/>
                </a:solidFill>
                <a:latin typeface="Arial"/>
              </a:rPr>
              <a:t>Strength level diaphragm design force:</a:t>
            </a:r>
          </a:p>
        </p:txBody>
      </p:sp>
      <p:sp>
        <p:nvSpPr>
          <p:cNvPr id="2" name="Title 1"/>
          <p:cNvSpPr>
            <a:spLocks noGrp="1"/>
          </p:cNvSpPr>
          <p:nvPr>
            <p:ph type="title"/>
          </p:nvPr>
        </p:nvSpPr>
        <p:spPr/>
        <p:txBody>
          <a:bodyPr/>
          <a:lstStyle/>
          <a:p>
            <a:r>
              <a:rPr lang="en-US" dirty="0"/>
              <a:t>ASCE 7-16 Alternative Diaphragm Design Force</a:t>
            </a:r>
          </a:p>
        </p:txBody>
      </p:sp>
    </p:spTree>
    <p:extLst>
      <p:ext uri="{BB962C8B-B14F-4D97-AF65-F5344CB8AC3E}">
        <p14:creationId xmlns:p14="http://schemas.microsoft.com/office/powerpoint/2010/main" val="399782777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26569" y="4443048"/>
            <a:ext cx="8490857" cy="1631212"/>
          </a:xfrm>
          <a:prstGeom prst="rect">
            <a:avLst/>
          </a:prstGeom>
          <a:noFill/>
        </p:spPr>
        <p:txBody>
          <a:bodyPr wrap="square" lIns="91430" tIns="45716" rIns="91430" bIns="45716" rtlCol="0">
            <a:spAutoFit/>
          </a:bodyPr>
          <a:lstStyle/>
          <a:p>
            <a:r>
              <a:rPr lang="en-US" sz="2000" dirty="0"/>
              <a:t>But not less than:</a:t>
            </a:r>
          </a:p>
          <a:p>
            <a:r>
              <a:rPr lang="en-US" sz="2000" dirty="0"/>
              <a:t> </a:t>
            </a:r>
          </a:p>
          <a:p>
            <a:r>
              <a:rPr lang="en-US" sz="2000" i="1" dirty="0"/>
              <a:t>F</a:t>
            </a:r>
            <a:r>
              <a:rPr lang="en-US" sz="2000" i="1" baseline="-25000" dirty="0"/>
              <a:t>p</a:t>
            </a:r>
            <a:r>
              <a:rPr lang="en-US" sz="2000" baseline="-25000" dirty="0"/>
              <a:t>3</a:t>
            </a:r>
            <a:r>
              <a:rPr lang="en-US" sz="2000" dirty="0"/>
              <a:t> = 0.2</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a:t>
            </a:r>
            <a:r>
              <a:rPr lang="en-US" sz="2000" baseline="-25000" dirty="0"/>
              <a:t>3	</a:t>
            </a:r>
            <a:r>
              <a:rPr lang="en-US" sz="2000" dirty="0"/>
              <a:t>(Eq. 12.10-5)</a:t>
            </a:r>
          </a:p>
          <a:p>
            <a:pPr lvl="1"/>
            <a:r>
              <a:rPr lang="en-US" sz="2000" dirty="0"/>
              <a:t>= 0.2(1.0)(1.0)(180.2) = 36 kips  (transverse direction)</a:t>
            </a:r>
          </a:p>
          <a:p>
            <a:pPr lvl="1"/>
            <a:r>
              <a:rPr lang="en-US" sz="2000" dirty="0"/>
              <a:t>= 0.2(1.0)(1.0)(143.2) = 28.6 kips  (longitudinal direction)                          </a:t>
            </a:r>
          </a:p>
        </p:txBody>
      </p:sp>
      <p:graphicFrame>
        <p:nvGraphicFramePr>
          <p:cNvPr id="14" name="Object 13" descr="Equation 12.10-4 -- Fp3&#10;&#10;Transverse Direction = 30.6 kips&#10;&#10;Longitudinal Direction = 24.3 kips"/>
          <p:cNvGraphicFramePr>
            <a:graphicFrameLocks noChangeAspect="1"/>
          </p:cNvGraphicFramePr>
          <p:nvPr>
            <p:extLst>
              <p:ext uri="{D42A27DB-BD31-4B8C-83A1-F6EECF244321}">
                <p14:modId xmlns:p14="http://schemas.microsoft.com/office/powerpoint/2010/main" val="3019202839"/>
              </p:ext>
            </p:extLst>
          </p:nvPr>
        </p:nvGraphicFramePr>
        <p:xfrm>
          <a:off x="431800" y="2136775"/>
          <a:ext cx="8242300" cy="2103438"/>
        </p:xfrm>
        <a:graphic>
          <a:graphicData uri="http://schemas.openxmlformats.org/presentationml/2006/ole">
            <mc:AlternateContent xmlns:mc="http://schemas.openxmlformats.org/markup-compatibility/2006">
              <mc:Choice xmlns:v="urn:schemas-microsoft-com:vml" Requires="v">
                <p:oleObj spid="_x0000_s20519" name="Equation" r:id="rId4" imgW="4991040" imgH="1269720" progId="Equation.DSMT4">
                  <p:embed/>
                </p:oleObj>
              </mc:Choice>
              <mc:Fallback>
                <p:oleObj name="Equation" r:id="rId4" imgW="4991040" imgH="1269720" progId="Equation.DSMT4">
                  <p:embed/>
                  <p:pic>
                    <p:nvPicPr>
                      <p:cNvPr id="0" name=""/>
                      <p:cNvPicPr>
                        <a:picLocks noChangeAspect="1" noChangeArrowheads="1"/>
                      </p:cNvPicPr>
                      <p:nvPr/>
                    </p:nvPicPr>
                    <p:blipFill>
                      <a:blip r:embed="rId5"/>
                      <a:srcRect/>
                      <a:stretch>
                        <a:fillRect/>
                      </a:stretch>
                    </p:blipFill>
                    <p:spPr bwMode="auto">
                      <a:xfrm>
                        <a:off x="431800" y="2136775"/>
                        <a:ext cx="8242300" cy="2103438"/>
                      </a:xfrm>
                      <a:prstGeom prst="rect">
                        <a:avLst/>
                      </a:prstGeom>
                      <a:noFill/>
                    </p:spPr>
                  </p:pic>
                </p:oleObj>
              </mc:Fallback>
            </mc:AlternateContent>
          </a:graphicData>
        </a:graphic>
      </p:graphicFrame>
      <p:sp>
        <p:nvSpPr>
          <p:cNvPr id="9" name="TextBox 8"/>
          <p:cNvSpPr txBox="1"/>
          <p:nvPr/>
        </p:nvSpPr>
        <p:spPr>
          <a:xfrm>
            <a:off x="326572" y="1678071"/>
            <a:ext cx="8490857" cy="400110"/>
          </a:xfrm>
          <a:prstGeom prst="rect">
            <a:avLst/>
          </a:prstGeom>
          <a:noFill/>
        </p:spPr>
        <p:txBody>
          <a:bodyPr wrap="square" lIns="91430" tIns="45716" rIns="91430" bIns="45716" rtlCol="0">
            <a:spAutoFit/>
          </a:bodyPr>
          <a:lstStyle/>
          <a:p>
            <a:pPr marL="342865" indent="-342865" eaLnBrk="1" hangingPunct="1">
              <a:spcBef>
                <a:spcPct val="20000"/>
              </a:spcBef>
              <a:buClr>
                <a:srgbClr val="FF0000"/>
              </a:buClr>
              <a:buFontTx/>
              <a:buChar char="•"/>
            </a:pPr>
            <a:r>
              <a:rPr lang="en-US" sz="2000" b="1" u="sng" kern="0" dirty="0">
                <a:solidFill>
                  <a:srgbClr val="000000"/>
                </a:solidFill>
                <a:latin typeface="Arial"/>
              </a:rPr>
              <a:t>Strength level diaphragm design force:</a:t>
            </a:r>
          </a:p>
        </p:txBody>
      </p:sp>
      <p:sp>
        <p:nvSpPr>
          <p:cNvPr id="2" name="Title 1"/>
          <p:cNvSpPr>
            <a:spLocks noGrp="1"/>
          </p:cNvSpPr>
          <p:nvPr>
            <p:ph type="title"/>
          </p:nvPr>
        </p:nvSpPr>
        <p:spPr/>
        <p:txBody>
          <a:bodyPr/>
          <a:lstStyle/>
          <a:p>
            <a:r>
              <a:rPr lang="en-US" dirty="0"/>
              <a:t>ASCE 7-16 Alternative Diaphragm Design Force</a:t>
            </a:r>
          </a:p>
        </p:txBody>
      </p:sp>
    </p:spTree>
    <p:extLst>
      <p:ext uri="{BB962C8B-B14F-4D97-AF65-F5344CB8AC3E}">
        <p14:creationId xmlns:p14="http://schemas.microsoft.com/office/powerpoint/2010/main" val="347483902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26569" y="4443048"/>
            <a:ext cx="8490857" cy="1631212"/>
          </a:xfrm>
          <a:prstGeom prst="rect">
            <a:avLst/>
          </a:prstGeom>
          <a:noFill/>
        </p:spPr>
        <p:txBody>
          <a:bodyPr wrap="square" lIns="91430" tIns="45716" rIns="91430" bIns="45716" rtlCol="0">
            <a:spAutoFit/>
          </a:bodyPr>
          <a:lstStyle/>
          <a:p>
            <a:r>
              <a:rPr lang="en-US" sz="2000" dirty="0"/>
              <a:t>But not less than:</a:t>
            </a:r>
          </a:p>
          <a:p>
            <a:r>
              <a:rPr lang="en-US" sz="2000" dirty="0"/>
              <a:t> </a:t>
            </a:r>
          </a:p>
          <a:p>
            <a:r>
              <a:rPr lang="en-US" sz="2000" i="1" dirty="0"/>
              <a:t>F</a:t>
            </a:r>
            <a:r>
              <a:rPr lang="en-US" sz="2000" i="1" baseline="-25000" dirty="0"/>
              <a:t>p</a:t>
            </a:r>
            <a:r>
              <a:rPr lang="en-US" sz="2000" baseline="-25000" dirty="0"/>
              <a:t>2</a:t>
            </a:r>
            <a:r>
              <a:rPr lang="en-US" sz="2000" dirty="0"/>
              <a:t> = 0.2</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a:t>
            </a:r>
            <a:r>
              <a:rPr lang="en-US" sz="2000" baseline="-25000" dirty="0"/>
              <a:t>2	</a:t>
            </a:r>
            <a:r>
              <a:rPr lang="en-US" sz="2000" dirty="0"/>
              <a:t>(Eq. 12.10-5)</a:t>
            </a:r>
          </a:p>
          <a:p>
            <a:pPr lvl="1"/>
            <a:r>
              <a:rPr lang="en-US" sz="2000" dirty="0"/>
              <a:t>= 0.2(1.0)(1.0)(180.2) = 36 kips  (transverse direction)</a:t>
            </a:r>
          </a:p>
          <a:p>
            <a:pPr lvl="1"/>
            <a:r>
              <a:rPr lang="en-US" sz="2000" dirty="0"/>
              <a:t>= 0.2(1.0)(1.0)(143.2) = 28.6 kips  (longitudinal direction)                          </a:t>
            </a:r>
          </a:p>
        </p:txBody>
      </p:sp>
      <p:graphicFrame>
        <p:nvGraphicFramePr>
          <p:cNvPr id="16" name="Object 15" descr="Equation 12.10-4 -- Fp2&#10;&#10;Transverse Direction = 27.6 kips&#10;&#10;Longitudinal Direction = 21.9 kips"/>
          <p:cNvGraphicFramePr>
            <a:graphicFrameLocks noChangeAspect="1"/>
          </p:cNvGraphicFramePr>
          <p:nvPr>
            <p:extLst>
              <p:ext uri="{D42A27DB-BD31-4B8C-83A1-F6EECF244321}">
                <p14:modId xmlns:p14="http://schemas.microsoft.com/office/powerpoint/2010/main" val="4121136398"/>
              </p:ext>
            </p:extLst>
          </p:nvPr>
        </p:nvGraphicFramePr>
        <p:xfrm>
          <a:off x="545715" y="2214542"/>
          <a:ext cx="8271711" cy="2105045"/>
        </p:xfrm>
        <a:graphic>
          <a:graphicData uri="http://schemas.openxmlformats.org/presentationml/2006/ole">
            <mc:AlternateContent xmlns:mc="http://schemas.openxmlformats.org/markup-compatibility/2006">
              <mc:Choice xmlns:v="urn:schemas-microsoft-com:vml" Requires="v">
                <p:oleObj spid="_x0000_s21542" name="Equation" r:id="rId4" imgW="5003640" imgH="1269720" progId="Equation.DSMT4">
                  <p:embed/>
                </p:oleObj>
              </mc:Choice>
              <mc:Fallback>
                <p:oleObj name="Equation" r:id="rId4" imgW="5003640" imgH="1269720" progId="Equation.DSMT4">
                  <p:embed/>
                  <p:pic>
                    <p:nvPicPr>
                      <p:cNvPr id="0" name=""/>
                      <p:cNvPicPr>
                        <a:picLocks noChangeAspect="1" noChangeArrowheads="1"/>
                      </p:cNvPicPr>
                      <p:nvPr/>
                    </p:nvPicPr>
                    <p:blipFill>
                      <a:blip r:embed="rId5"/>
                      <a:srcRect/>
                      <a:stretch>
                        <a:fillRect/>
                      </a:stretch>
                    </p:blipFill>
                    <p:spPr bwMode="auto">
                      <a:xfrm>
                        <a:off x="545715" y="2214542"/>
                        <a:ext cx="8271711" cy="2105045"/>
                      </a:xfrm>
                      <a:prstGeom prst="rect">
                        <a:avLst/>
                      </a:prstGeom>
                      <a:noFill/>
                    </p:spPr>
                  </p:pic>
                </p:oleObj>
              </mc:Fallback>
            </mc:AlternateContent>
          </a:graphicData>
        </a:graphic>
      </p:graphicFrame>
      <p:sp>
        <p:nvSpPr>
          <p:cNvPr id="9" name="TextBox 8"/>
          <p:cNvSpPr txBox="1"/>
          <p:nvPr/>
        </p:nvSpPr>
        <p:spPr>
          <a:xfrm>
            <a:off x="326572" y="1678071"/>
            <a:ext cx="8490857" cy="400110"/>
          </a:xfrm>
          <a:prstGeom prst="rect">
            <a:avLst/>
          </a:prstGeom>
          <a:noFill/>
        </p:spPr>
        <p:txBody>
          <a:bodyPr wrap="square" lIns="91430" tIns="45716" rIns="91430" bIns="45716" rtlCol="0">
            <a:spAutoFit/>
          </a:bodyPr>
          <a:lstStyle/>
          <a:p>
            <a:pPr marL="342865" indent="-342865" eaLnBrk="1" hangingPunct="1">
              <a:spcBef>
                <a:spcPct val="20000"/>
              </a:spcBef>
              <a:buClr>
                <a:srgbClr val="FF0000"/>
              </a:buClr>
              <a:buFontTx/>
              <a:buChar char="•"/>
            </a:pPr>
            <a:r>
              <a:rPr lang="en-US" sz="2000" b="1" u="sng" kern="0" dirty="0">
                <a:solidFill>
                  <a:srgbClr val="000000"/>
                </a:solidFill>
                <a:latin typeface="Arial"/>
              </a:rPr>
              <a:t>Strength level diaphragm design force:</a:t>
            </a:r>
          </a:p>
        </p:txBody>
      </p:sp>
      <p:sp>
        <p:nvSpPr>
          <p:cNvPr id="2" name="Title 1"/>
          <p:cNvSpPr>
            <a:spLocks noGrp="1"/>
          </p:cNvSpPr>
          <p:nvPr>
            <p:ph type="title"/>
          </p:nvPr>
        </p:nvSpPr>
        <p:spPr/>
        <p:txBody>
          <a:bodyPr/>
          <a:lstStyle/>
          <a:p>
            <a:r>
              <a:rPr lang="en-US" dirty="0"/>
              <a:t>ASCE 7-16 Alternative Diaphragm Design Force</a:t>
            </a:r>
          </a:p>
        </p:txBody>
      </p:sp>
    </p:spTree>
    <p:extLst>
      <p:ext uri="{BB962C8B-B14F-4D97-AF65-F5344CB8AC3E}">
        <p14:creationId xmlns:p14="http://schemas.microsoft.com/office/powerpoint/2010/main" val="2416752917"/>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descr="Summary of diaphragm design force (kips):"/>
          <p:cNvGraphicFramePr>
            <a:graphicFrameLocks noGrp="1"/>
          </p:cNvGraphicFramePr>
          <p:nvPr>
            <p:extLst>
              <p:ext uri="{D42A27DB-BD31-4B8C-83A1-F6EECF244321}">
                <p14:modId xmlns:p14="http://schemas.microsoft.com/office/powerpoint/2010/main" val="741245110"/>
              </p:ext>
            </p:extLst>
          </p:nvPr>
        </p:nvGraphicFramePr>
        <p:xfrm>
          <a:off x="906626" y="3738305"/>
          <a:ext cx="7156721" cy="2413114"/>
        </p:xfrm>
        <a:graphic>
          <a:graphicData uri="http://schemas.openxmlformats.org/drawingml/2006/table">
            <a:tbl>
              <a:tblPr firstRow="1"/>
              <a:tblGrid>
                <a:gridCol w="1540188">
                  <a:extLst>
                    <a:ext uri="{9D8B030D-6E8A-4147-A177-3AD203B41FA5}">
                      <a16:colId xmlns:a16="http://schemas.microsoft.com/office/drawing/2014/main" val="20000"/>
                    </a:ext>
                  </a:extLst>
                </a:gridCol>
                <a:gridCol w="1258288">
                  <a:extLst>
                    <a:ext uri="{9D8B030D-6E8A-4147-A177-3AD203B41FA5}">
                      <a16:colId xmlns:a16="http://schemas.microsoft.com/office/drawing/2014/main" val="20001"/>
                    </a:ext>
                  </a:extLst>
                </a:gridCol>
                <a:gridCol w="1401288">
                  <a:extLst>
                    <a:ext uri="{9D8B030D-6E8A-4147-A177-3AD203B41FA5}">
                      <a16:colId xmlns:a16="http://schemas.microsoft.com/office/drawing/2014/main" val="20002"/>
                    </a:ext>
                  </a:extLst>
                </a:gridCol>
                <a:gridCol w="1472540">
                  <a:extLst>
                    <a:ext uri="{9D8B030D-6E8A-4147-A177-3AD203B41FA5}">
                      <a16:colId xmlns:a16="http://schemas.microsoft.com/office/drawing/2014/main" val="20003"/>
                    </a:ext>
                  </a:extLst>
                </a:gridCol>
                <a:gridCol w="1484417">
                  <a:extLst>
                    <a:ext uri="{9D8B030D-6E8A-4147-A177-3AD203B41FA5}">
                      <a16:colId xmlns:a16="http://schemas.microsoft.com/office/drawing/2014/main" val="20004"/>
                    </a:ext>
                  </a:extLst>
                </a:gridCol>
              </a:tblGrid>
              <a:tr h="442234">
                <a:tc rowSpan="2">
                  <a:txBody>
                    <a:bodyPr/>
                    <a:lstStyle/>
                    <a:p>
                      <a:pPr marL="0" marR="0" algn="ctr">
                        <a:spcBef>
                          <a:spcPts val="0"/>
                        </a:spcBef>
                        <a:spcAft>
                          <a:spcPts val="600"/>
                        </a:spcAft>
                      </a:pPr>
                      <a:r>
                        <a:rPr lang="en-US" sz="2000" dirty="0">
                          <a:effectLst/>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600"/>
                        </a:spcAft>
                      </a:pPr>
                      <a:r>
                        <a:rPr lang="en-US" sz="2000" dirty="0">
                          <a:effectLst/>
                          <a:latin typeface="Times New Roman"/>
                          <a:ea typeface="Times New Roman"/>
                        </a:rPr>
                        <a:t>Transverse Direction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spcBef>
                          <a:spcPts val="0"/>
                        </a:spcBef>
                        <a:spcAft>
                          <a:spcPts val="600"/>
                        </a:spcAft>
                      </a:pPr>
                      <a:r>
                        <a:rPr lang="en-US" sz="2000" dirty="0">
                          <a:effectLst/>
                          <a:latin typeface="Times New Roman"/>
                          <a:ea typeface="Times New Roman"/>
                        </a:rPr>
                        <a:t>Longitudinal Direction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644178">
                <a:tc vMerge="1">
                  <a:txBody>
                    <a:bodyPr/>
                    <a:lstStyle/>
                    <a:p>
                      <a:endParaRPr lang="en-US"/>
                    </a:p>
                  </a:txBody>
                  <a:tcPr/>
                </a:tc>
                <a:tc>
                  <a:txBody>
                    <a:bodyPr/>
                    <a:lstStyle/>
                    <a:p>
                      <a:pPr marL="0" marR="0" algn="ctr">
                        <a:spcBef>
                          <a:spcPts val="0"/>
                        </a:spcBef>
                        <a:spcAft>
                          <a:spcPts val="600"/>
                        </a:spcAft>
                      </a:pPr>
                      <a:r>
                        <a:rPr lang="en-US" sz="2000" dirty="0">
                          <a:effectLst/>
                          <a:latin typeface="Times New Roman"/>
                          <a:ea typeface="Times New Roman"/>
                        </a:rPr>
                        <a:t>Strength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ASD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Strength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ASD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2234">
                <a:tc>
                  <a:txBody>
                    <a:bodyPr/>
                    <a:lstStyle/>
                    <a:p>
                      <a:pPr marL="0" marR="0" algn="ctr">
                        <a:spcBef>
                          <a:spcPts val="0"/>
                        </a:spcBef>
                        <a:spcAft>
                          <a:spcPts val="600"/>
                        </a:spcAft>
                      </a:pPr>
                      <a:r>
                        <a:rPr lang="en-US" sz="2000" dirty="0">
                          <a:effectLst/>
                          <a:latin typeface="Times New Roman"/>
                          <a:ea typeface="Times New Roman"/>
                        </a:rPr>
                        <a:t>Roof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30.8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39.8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27.9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2234">
                <a:tc>
                  <a:txBody>
                    <a:bodyPr/>
                    <a:lstStyle/>
                    <a:p>
                      <a:pPr marL="0" marR="0" algn="ctr">
                        <a:spcBef>
                          <a:spcPts val="0"/>
                        </a:spcBef>
                        <a:spcAft>
                          <a:spcPts val="600"/>
                        </a:spcAft>
                      </a:pPr>
                      <a:r>
                        <a:rPr lang="en-US" sz="2000" dirty="0">
                          <a:effectLst/>
                          <a:latin typeface="Times New Roman"/>
                          <a:ea typeface="Times New Roman"/>
                        </a:rPr>
                        <a:t>3</a:t>
                      </a:r>
                      <a:r>
                        <a:rPr lang="en-US" sz="2000" baseline="30000" dirty="0">
                          <a:effectLst/>
                          <a:latin typeface="Times New Roman"/>
                          <a:ea typeface="Times New Roman"/>
                        </a:rPr>
                        <a:t>rd</a:t>
                      </a:r>
                      <a:r>
                        <a:rPr lang="en-US" sz="2000" dirty="0">
                          <a:effectLst/>
                          <a:latin typeface="Times New Roman"/>
                          <a:ea typeface="Times New Roman"/>
                        </a:rPr>
                        <a:t> Floor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25.2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28.6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2234">
                <a:tc>
                  <a:txBody>
                    <a:bodyPr/>
                    <a:lstStyle/>
                    <a:p>
                      <a:pPr marL="0" marR="0" algn="ctr">
                        <a:spcBef>
                          <a:spcPts val="0"/>
                        </a:spcBef>
                        <a:spcAft>
                          <a:spcPts val="600"/>
                        </a:spcAft>
                      </a:pPr>
                      <a:r>
                        <a:rPr lang="en-US" sz="2000" dirty="0">
                          <a:effectLst/>
                          <a:latin typeface="Times New Roman"/>
                          <a:ea typeface="Times New Roman"/>
                        </a:rPr>
                        <a:t>2</a:t>
                      </a:r>
                      <a:r>
                        <a:rPr lang="en-US" sz="2000" baseline="30000" dirty="0">
                          <a:effectLst/>
                          <a:latin typeface="Times New Roman"/>
                          <a:ea typeface="Times New Roman"/>
                        </a:rPr>
                        <a:t>nd</a:t>
                      </a:r>
                      <a:r>
                        <a:rPr lang="en-US" sz="2000" dirty="0">
                          <a:effectLst/>
                          <a:latin typeface="Times New Roman"/>
                          <a:ea typeface="Times New Roman"/>
                        </a:rPr>
                        <a:t> Floor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25.2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28.6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2000" dirty="0">
                          <a:effectLst/>
                          <a:latin typeface="Times New Roman"/>
                          <a:ea typeface="Times New Roman"/>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9" name="TextBox 8"/>
          <p:cNvSpPr txBox="1"/>
          <p:nvPr/>
        </p:nvSpPr>
        <p:spPr>
          <a:xfrm>
            <a:off x="326572" y="1678073"/>
            <a:ext cx="8490857" cy="2246769"/>
          </a:xfrm>
          <a:prstGeom prst="rect">
            <a:avLst/>
          </a:prstGeom>
          <a:noFill/>
        </p:spPr>
        <p:txBody>
          <a:bodyPr wrap="square" lIns="91430" tIns="45716" rIns="91430" bIns="45716" rtlCol="0">
            <a:spAutoFit/>
          </a:bodyPr>
          <a:lstStyle/>
          <a:p>
            <a:pPr marL="342865" indent="-342865" eaLnBrk="1" hangingPunct="1">
              <a:spcBef>
                <a:spcPct val="20000"/>
              </a:spcBef>
              <a:buClr>
                <a:srgbClr val="FF0000"/>
              </a:buClr>
              <a:buFontTx/>
              <a:buChar char="•"/>
            </a:pPr>
            <a:r>
              <a:rPr lang="en-US" sz="2000" b="1" u="sng" kern="0" dirty="0">
                <a:solidFill>
                  <a:srgbClr val="000000"/>
                </a:solidFill>
                <a:latin typeface="Arial"/>
              </a:rPr>
              <a:t>ASD level diaphragm design force:</a:t>
            </a:r>
          </a:p>
          <a:p>
            <a:pPr lvl="0" eaLnBrk="1" hangingPunct="1">
              <a:spcBef>
                <a:spcPct val="20000"/>
              </a:spcBef>
              <a:buClr>
                <a:srgbClr val="FF0000"/>
              </a:buClr>
            </a:pPr>
            <a:endParaRPr lang="en-US" sz="2000" b="1" u="sng" kern="0" dirty="0">
              <a:solidFill>
                <a:srgbClr val="000000"/>
              </a:solidFill>
              <a:latin typeface="Arial"/>
            </a:endParaRPr>
          </a:p>
          <a:p>
            <a:pPr lvl="1" eaLnBrk="1" hangingPunct="1">
              <a:spcBef>
                <a:spcPct val="20000"/>
              </a:spcBef>
              <a:buClr>
                <a:srgbClr val="FF0000"/>
              </a:buClr>
            </a:pPr>
            <a:r>
              <a:rPr lang="en-US" sz="2000" i="1" dirty="0"/>
              <a:t>F</a:t>
            </a:r>
            <a:r>
              <a:rPr lang="en-US" sz="2000" i="1" baseline="-25000" dirty="0"/>
              <a:t>px</a:t>
            </a:r>
            <a:r>
              <a:rPr lang="en-US" sz="2000" baseline="-25000" dirty="0"/>
              <a:t>,ASD </a:t>
            </a:r>
            <a:r>
              <a:rPr lang="en-US" sz="2000" dirty="0"/>
              <a:t>= 0.7(</a:t>
            </a:r>
            <a:r>
              <a:rPr lang="en-US" sz="2000" i="1" dirty="0"/>
              <a:t>F</a:t>
            </a:r>
            <a:r>
              <a:rPr lang="en-US" sz="2000" i="1" baseline="-25000" dirty="0"/>
              <a:t>px</a:t>
            </a:r>
            <a:r>
              <a:rPr lang="en-US" sz="2000" baseline="-25000" dirty="0"/>
              <a:t>,Strength</a:t>
            </a:r>
            <a:r>
              <a:rPr lang="en-US" sz="2000" dirty="0"/>
              <a:t>) </a:t>
            </a:r>
          </a:p>
          <a:p>
            <a:pPr lvl="1" eaLnBrk="1" hangingPunct="1">
              <a:spcBef>
                <a:spcPct val="20000"/>
              </a:spcBef>
              <a:buClr>
                <a:srgbClr val="FF0000"/>
              </a:buClr>
            </a:pPr>
            <a:endParaRPr lang="en-US" sz="2000" dirty="0"/>
          </a:p>
          <a:p>
            <a:pPr marL="342865" indent="-342865" eaLnBrk="1" hangingPunct="1">
              <a:spcBef>
                <a:spcPct val="20000"/>
              </a:spcBef>
              <a:buClr>
                <a:srgbClr val="FF0000"/>
              </a:buClr>
              <a:buFontTx/>
              <a:buChar char="•"/>
            </a:pPr>
            <a:r>
              <a:rPr lang="en-US" sz="2000" b="1" u="sng" kern="0" dirty="0">
                <a:solidFill>
                  <a:srgbClr val="000000"/>
                </a:solidFill>
                <a:latin typeface="Arial"/>
              </a:rPr>
              <a:t>Summary of diaphragm design force (kips):</a:t>
            </a:r>
            <a:endParaRPr lang="en-US" sz="2000" dirty="0"/>
          </a:p>
          <a:p>
            <a:pPr lvl="0" eaLnBrk="1" hangingPunct="1">
              <a:spcBef>
                <a:spcPct val="20000"/>
              </a:spcBef>
              <a:buClr>
                <a:srgbClr val="FF0000"/>
              </a:buClr>
            </a:pPr>
            <a:endParaRPr lang="en-US" sz="2000" b="1" u="sng" kern="0" dirty="0">
              <a:solidFill>
                <a:srgbClr val="000000"/>
              </a:solidFill>
              <a:latin typeface="Arial"/>
            </a:endParaRPr>
          </a:p>
        </p:txBody>
      </p:sp>
      <p:sp>
        <p:nvSpPr>
          <p:cNvPr id="2" name="Title 1"/>
          <p:cNvSpPr>
            <a:spLocks noGrp="1"/>
          </p:cNvSpPr>
          <p:nvPr>
            <p:ph type="title"/>
          </p:nvPr>
        </p:nvSpPr>
        <p:spPr/>
        <p:txBody>
          <a:bodyPr/>
          <a:lstStyle/>
          <a:p>
            <a:r>
              <a:rPr lang="en-US" dirty="0"/>
              <a:t>ASCE 7-16 Alternative Diaphragm Design Force</a:t>
            </a:r>
          </a:p>
        </p:txBody>
      </p:sp>
    </p:spTree>
    <p:extLst>
      <p:ext uri="{BB962C8B-B14F-4D97-AF65-F5344CB8AC3E}">
        <p14:creationId xmlns:p14="http://schemas.microsoft.com/office/powerpoint/2010/main" val="1850195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Building floor plan, with a circle locating the coincident center of weight and geometric center.&#10;"/>
          <p:cNvGrpSpPr/>
          <p:nvPr/>
        </p:nvGrpSpPr>
        <p:grpSpPr>
          <a:xfrm>
            <a:off x="438125" y="1803400"/>
            <a:ext cx="8316210" cy="3928533"/>
            <a:chOff x="438125" y="1803400"/>
            <a:chExt cx="8316210" cy="3928533"/>
          </a:xfrm>
        </p:grpSpPr>
        <p:pic>
          <p:nvPicPr>
            <p:cNvPr id="8" name="Picture 7" descr="Graphic shows the building floor plan, with a circle locating the coincident center of weight and geometric center.&#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125" y="1803400"/>
              <a:ext cx="8316210" cy="3928533"/>
            </a:xfrm>
            <a:prstGeom prst="rect">
              <a:avLst/>
            </a:prstGeom>
            <a:solidFill>
              <a:schemeClr val="bg1"/>
            </a:solidFill>
            <a:ln>
              <a:noFill/>
            </a:ln>
          </p:spPr>
        </p:pic>
        <p:cxnSp>
          <p:nvCxnSpPr>
            <p:cNvPr id="4" name="Straight Connector 3"/>
            <p:cNvCxnSpPr/>
            <p:nvPr/>
          </p:nvCxnSpPr>
          <p:spPr>
            <a:xfrm>
              <a:off x="4978400" y="3090333"/>
              <a:ext cx="1176115"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962400" y="3970867"/>
              <a:ext cx="1176115"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33334" y="4241800"/>
              <a:ext cx="1176115"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249334" y="5054600"/>
              <a:ext cx="1176115"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388533" y="3090333"/>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691467" y="3090333"/>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604000" y="3090333"/>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727200" y="4241800"/>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962400" y="4241800"/>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874933" y="4241800"/>
              <a:ext cx="0" cy="81280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sp>
          <p:nvSpPr>
            <p:cNvPr id="3" name="Oval 2"/>
            <p:cNvSpPr/>
            <p:nvPr/>
          </p:nvSpPr>
          <p:spPr>
            <a:xfrm>
              <a:off x="3635022" y="3913548"/>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Down Arrow 12"/>
            <p:cNvSpPr/>
            <p:nvPr/>
          </p:nvSpPr>
          <p:spPr>
            <a:xfrm rot="18215469">
              <a:off x="3330930" y="3690701"/>
              <a:ext cx="196464" cy="407671"/>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TextBox 13"/>
            <p:cNvSpPr txBox="1"/>
            <p:nvPr/>
          </p:nvSpPr>
          <p:spPr>
            <a:xfrm>
              <a:off x="1695476" y="3178896"/>
              <a:ext cx="2032000" cy="584775"/>
            </a:xfrm>
            <a:prstGeom prst="rect">
              <a:avLst/>
            </a:prstGeom>
            <a:noFill/>
          </p:spPr>
          <p:txBody>
            <a:bodyPr wrap="square" rtlCol="0">
              <a:spAutoFit/>
            </a:bodyPr>
            <a:lstStyle/>
            <a:p>
              <a:r>
                <a:rPr lang="en-US" sz="1600" b="1" dirty="0">
                  <a:solidFill>
                    <a:srgbClr val="FF0000"/>
                  </a:solidFill>
                </a:rPr>
                <a:t>Center of weight and geometric center</a:t>
              </a:r>
            </a:p>
          </p:txBody>
        </p:sp>
      </p:grpSp>
      <p:sp>
        <p:nvSpPr>
          <p:cNvPr id="7" name="Rectangle 6"/>
          <p:cNvSpPr/>
          <p:nvPr/>
        </p:nvSpPr>
        <p:spPr>
          <a:xfrm>
            <a:off x="1401679" y="1254265"/>
            <a:ext cx="6340642" cy="400110"/>
          </a:xfrm>
          <a:prstGeom prst="rect">
            <a:avLst/>
          </a:prstGeom>
        </p:spPr>
        <p:txBody>
          <a:bodyPr wrap="square">
            <a:spAutoFit/>
          </a:bodyPr>
          <a:lstStyle/>
          <a:p>
            <a:pPr marL="11289" algn="ctr">
              <a:spcBef>
                <a:spcPts val="511"/>
              </a:spcBef>
              <a:buClr>
                <a:srgbClr val="FF0000"/>
              </a:buClr>
              <a:tabLst>
                <a:tab pos="316093" algn="l"/>
              </a:tabLst>
            </a:pPr>
            <a:r>
              <a:rPr lang="en-US" sz="2000" spc="-4" dirty="0">
                <a:latin typeface="Arial"/>
                <a:cs typeface="Arial"/>
              </a:rPr>
              <a:t>ASCE 7 Section 12.14.1.1 scoping limitations:</a:t>
            </a:r>
            <a:endParaRPr lang="en-US" sz="2000" dirty="0">
              <a:latin typeface="Arial"/>
              <a:cs typeface="Arial"/>
            </a:endParaRPr>
          </a:p>
        </p:txBody>
      </p:sp>
      <p:sp>
        <p:nvSpPr>
          <p:cNvPr id="2" name="object 2"/>
          <p:cNvSpPr txBox="1">
            <a:spLocks noGrp="1"/>
          </p:cNvSpPr>
          <p:nvPr>
            <p:ph type="title"/>
          </p:nvPr>
        </p:nvSpPr>
        <p:spPr>
          <a:xfrm>
            <a:off x="493629" y="269875"/>
            <a:ext cx="8156742" cy="1143000"/>
          </a:xfrm>
        </p:spPr>
        <p:txBody>
          <a:bodyPr/>
          <a:lstStyle/>
          <a:p>
            <a:r>
              <a:rPr lang="en-US" dirty="0"/>
              <a:t>Simplified Seismic Force Provisions</a:t>
            </a:r>
          </a:p>
        </p:txBody>
      </p:sp>
    </p:spTree>
    <p:extLst>
      <p:ext uri="{BB962C8B-B14F-4D97-AF65-F5344CB8AC3E}">
        <p14:creationId xmlns:p14="http://schemas.microsoft.com/office/powerpoint/2010/main" val="279878478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96885" y="1490522"/>
            <a:ext cx="8550233" cy="3231654"/>
          </a:xfrm>
          <a:prstGeom prst="rect">
            <a:avLst/>
          </a:prstGeom>
          <a:noFill/>
        </p:spPr>
        <p:txBody>
          <a:bodyPr wrap="square" lIns="91430" tIns="45716" rIns="91430" bIns="45716" rtlCol="0">
            <a:spAutoFit/>
          </a:bodyPr>
          <a:lstStyle/>
          <a:p>
            <a:r>
              <a:rPr lang="en-US" sz="2000" b="1" u="sng" dirty="0">
                <a:solidFill>
                  <a:srgbClr val="000000"/>
                </a:solidFill>
              </a:rPr>
              <a:t>Transverse - Roof</a:t>
            </a:r>
            <a:endParaRPr lang="en-US" sz="2000" b="1" dirty="0">
              <a:solidFill>
                <a:srgbClr val="000000"/>
              </a:solidFill>
            </a:endParaRPr>
          </a:p>
          <a:p>
            <a:r>
              <a:rPr lang="en-US" sz="2000" i="1" dirty="0">
                <a:solidFill>
                  <a:srgbClr val="000000"/>
                </a:solidFill>
              </a:rPr>
              <a:t>w</a:t>
            </a:r>
            <a:r>
              <a:rPr lang="en-US" sz="2000" i="1" baseline="-25000" dirty="0">
                <a:solidFill>
                  <a:srgbClr val="000000"/>
                </a:solidFill>
              </a:rPr>
              <a:t>ASD</a:t>
            </a:r>
            <a:r>
              <a:rPr lang="en-US" sz="2000" dirty="0">
                <a:solidFill>
                  <a:srgbClr val="000000"/>
                </a:solidFill>
              </a:rPr>
              <a:t>= </a:t>
            </a:r>
            <a:r>
              <a:rPr lang="en-US" sz="2000" dirty="0"/>
              <a:t>30,800 lbs/192 ft				= 160</a:t>
            </a:r>
            <a:r>
              <a:rPr lang="en-US" sz="2000" dirty="0">
                <a:solidFill>
                  <a:srgbClr val="000000"/>
                </a:solidFill>
              </a:rPr>
              <a:t> plf</a:t>
            </a:r>
          </a:p>
          <a:p>
            <a:r>
              <a:rPr lang="en-US" sz="2000" dirty="0"/>
              <a:t>Reaction = Shear</a:t>
            </a:r>
            <a:r>
              <a:rPr lang="en-US" sz="2000" dirty="0">
                <a:solidFill>
                  <a:srgbClr val="000000"/>
                </a:solidFill>
              </a:rPr>
              <a:t> = </a:t>
            </a:r>
            <a:r>
              <a:rPr lang="en-US" sz="2000" dirty="0"/>
              <a:t>160plf (48 ft/2) 		= 3840</a:t>
            </a:r>
            <a:r>
              <a:rPr lang="en-US" sz="2000" dirty="0">
                <a:solidFill>
                  <a:srgbClr val="000000"/>
                </a:solidFill>
              </a:rPr>
              <a:t> lbs</a:t>
            </a:r>
          </a:p>
          <a:p>
            <a:r>
              <a:rPr lang="en-US" sz="2000" dirty="0">
                <a:solidFill>
                  <a:srgbClr val="000000"/>
                </a:solidFill>
              </a:rPr>
              <a:t>Unit Shear, </a:t>
            </a:r>
            <a:r>
              <a:rPr lang="en-US" sz="2000" i="1" dirty="0">
                <a:solidFill>
                  <a:srgbClr val="000000"/>
                </a:solidFill>
              </a:rPr>
              <a:t>v</a:t>
            </a:r>
            <a:r>
              <a:rPr lang="en-US" sz="2000" dirty="0">
                <a:solidFill>
                  <a:srgbClr val="000000"/>
                </a:solidFill>
              </a:rPr>
              <a:t> = Shear</a:t>
            </a:r>
            <a:r>
              <a:rPr lang="en-US" sz="2000" i="1" dirty="0">
                <a:solidFill>
                  <a:srgbClr val="000000"/>
                </a:solidFill>
              </a:rPr>
              <a:t>/b</a:t>
            </a:r>
            <a:r>
              <a:rPr lang="en-US" sz="2000" dirty="0">
                <a:solidFill>
                  <a:srgbClr val="000000"/>
                </a:solidFill>
              </a:rPr>
              <a:t> = </a:t>
            </a:r>
            <a:r>
              <a:rPr lang="en-US" sz="2000" dirty="0"/>
              <a:t>3840/54 ft		= 71</a:t>
            </a:r>
            <a:r>
              <a:rPr lang="en-US" sz="2000" dirty="0">
                <a:solidFill>
                  <a:srgbClr val="000000"/>
                </a:solidFill>
              </a:rPr>
              <a:t> plf</a:t>
            </a:r>
          </a:p>
          <a:p>
            <a:endParaRPr lang="en-US" sz="2000" u="sng" dirty="0">
              <a:solidFill>
                <a:srgbClr val="000000"/>
              </a:solidFill>
            </a:endParaRPr>
          </a:p>
          <a:p>
            <a:r>
              <a:rPr lang="en-US" sz="2000" b="1" u="sng" dirty="0">
                <a:solidFill>
                  <a:srgbClr val="000000"/>
                </a:solidFill>
              </a:rPr>
              <a:t>Longitudinal - Roof</a:t>
            </a:r>
            <a:endParaRPr lang="en-US" sz="2000" b="1" dirty="0">
              <a:solidFill>
                <a:srgbClr val="000000"/>
              </a:solidFill>
            </a:endParaRPr>
          </a:p>
          <a:p>
            <a:r>
              <a:rPr lang="en-US" sz="2000" i="1" dirty="0">
                <a:solidFill>
                  <a:srgbClr val="000000"/>
                </a:solidFill>
              </a:rPr>
              <a:t>w</a:t>
            </a:r>
            <a:r>
              <a:rPr lang="en-US" sz="2000" i="1" baseline="-25000" dirty="0">
                <a:solidFill>
                  <a:srgbClr val="000000"/>
                </a:solidFill>
              </a:rPr>
              <a:t>ASD</a:t>
            </a:r>
            <a:r>
              <a:rPr lang="en-US" sz="2000" dirty="0">
                <a:solidFill>
                  <a:srgbClr val="000000"/>
                </a:solidFill>
              </a:rPr>
              <a:t> = </a:t>
            </a:r>
            <a:r>
              <a:rPr lang="en-US" sz="2000" dirty="0"/>
              <a:t>27,900 lbs/54 ft				= 517</a:t>
            </a:r>
            <a:r>
              <a:rPr lang="en-US" sz="2000" dirty="0">
                <a:solidFill>
                  <a:srgbClr val="000000"/>
                </a:solidFill>
              </a:rPr>
              <a:t> plf</a:t>
            </a:r>
          </a:p>
          <a:p>
            <a:r>
              <a:rPr lang="en-US" sz="2000" dirty="0"/>
              <a:t>Reaction = Shear</a:t>
            </a:r>
            <a:r>
              <a:rPr lang="en-US" sz="2000" dirty="0">
                <a:solidFill>
                  <a:srgbClr val="000000"/>
                </a:solidFill>
              </a:rPr>
              <a:t> = </a:t>
            </a:r>
            <a:r>
              <a:rPr lang="en-US" sz="2000" dirty="0"/>
              <a:t>517 plf(24 ft/2)		= 6204</a:t>
            </a:r>
            <a:r>
              <a:rPr lang="en-US" sz="2000" dirty="0">
                <a:solidFill>
                  <a:srgbClr val="000000"/>
                </a:solidFill>
              </a:rPr>
              <a:t> lbs</a:t>
            </a:r>
          </a:p>
          <a:p>
            <a:r>
              <a:rPr lang="en-US" sz="2000" dirty="0">
                <a:solidFill>
                  <a:srgbClr val="000000"/>
                </a:solidFill>
              </a:rPr>
              <a:t>Unit Shear, </a:t>
            </a:r>
            <a:r>
              <a:rPr lang="en-US" sz="2000" i="1" dirty="0">
                <a:solidFill>
                  <a:srgbClr val="000000"/>
                </a:solidFill>
              </a:rPr>
              <a:t>v</a:t>
            </a:r>
            <a:r>
              <a:rPr lang="en-US" sz="2000" dirty="0">
                <a:solidFill>
                  <a:srgbClr val="000000"/>
                </a:solidFill>
              </a:rPr>
              <a:t> = Shear</a:t>
            </a:r>
            <a:r>
              <a:rPr lang="en-US" sz="2000" i="1" dirty="0">
                <a:solidFill>
                  <a:srgbClr val="000000"/>
                </a:solidFill>
              </a:rPr>
              <a:t>/b </a:t>
            </a:r>
            <a:r>
              <a:rPr lang="en-US" sz="2000" dirty="0">
                <a:solidFill>
                  <a:srgbClr val="000000"/>
                </a:solidFill>
              </a:rPr>
              <a:t>= </a:t>
            </a:r>
            <a:r>
              <a:rPr lang="en-US" sz="2000" dirty="0"/>
              <a:t>6204/192 ft		= 32</a:t>
            </a:r>
            <a:r>
              <a:rPr lang="en-US" sz="2000" dirty="0">
                <a:solidFill>
                  <a:srgbClr val="000000"/>
                </a:solidFill>
              </a:rPr>
              <a:t> plf</a:t>
            </a:r>
          </a:p>
          <a:p>
            <a:endParaRPr lang="en-US" sz="2000" dirty="0">
              <a:solidFill>
                <a:srgbClr val="000000"/>
              </a:solidFill>
            </a:endParaRPr>
          </a:p>
        </p:txBody>
      </p:sp>
      <p:sp>
        <p:nvSpPr>
          <p:cNvPr id="8" name="Title 1"/>
          <p:cNvSpPr>
            <a:spLocks noGrp="1"/>
          </p:cNvSpPr>
          <p:nvPr>
            <p:ph type="title"/>
          </p:nvPr>
        </p:nvSpPr>
        <p:spPr/>
        <p:txBody>
          <a:bodyPr/>
          <a:lstStyle/>
          <a:p>
            <a:r>
              <a:rPr lang="en-US" dirty="0"/>
              <a:t>ASCE 7-16 Alternative Diaphragm Design Force</a:t>
            </a:r>
          </a:p>
        </p:txBody>
      </p:sp>
    </p:spTree>
    <p:extLst>
      <p:ext uri="{BB962C8B-B14F-4D97-AF65-F5344CB8AC3E}">
        <p14:creationId xmlns:p14="http://schemas.microsoft.com/office/powerpoint/2010/main" val="1923161113"/>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96885" y="1490524"/>
            <a:ext cx="8550233" cy="2862314"/>
          </a:xfrm>
          <a:prstGeom prst="rect">
            <a:avLst/>
          </a:prstGeom>
          <a:noFill/>
        </p:spPr>
        <p:txBody>
          <a:bodyPr wrap="square" lIns="91430" tIns="45716" rIns="91430" bIns="45716" rtlCol="0">
            <a:spAutoFit/>
          </a:bodyPr>
          <a:lstStyle/>
          <a:p>
            <a:r>
              <a:rPr lang="en-US" sz="2000" b="1" dirty="0">
                <a:solidFill>
                  <a:srgbClr val="000000"/>
                </a:solidFill>
              </a:rPr>
              <a:t>Sheathing Design per SDPWS - Table 4.2C - Unblocked Diaphragms:</a:t>
            </a:r>
          </a:p>
          <a:p>
            <a:r>
              <a:rPr lang="en-US" sz="2000" dirty="0">
                <a:solidFill>
                  <a:srgbClr val="000000"/>
                </a:solidFill>
              </a:rPr>
              <a:t>5/16-in. Sheathing with 6d common nails at 6-in. supported edge, 12-in. field</a:t>
            </a:r>
          </a:p>
          <a:p>
            <a:r>
              <a:rPr lang="en-US" sz="2000" dirty="0">
                <a:solidFill>
                  <a:srgbClr val="000000"/>
                </a:solidFill>
              </a:rPr>
              <a:t> </a:t>
            </a:r>
          </a:p>
          <a:p>
            <a:r>
              <a:rPr lang="en-US" sz="2000" dirty="0">
                <a:solidFill>
                  <a:srgbClr val="000000"/>
                </a:solidFill>
              </a:rPr>
              <a:t>Transverse - Load Case 1 - capacity = 300 plf/2 = 150 plf &gt; 71 plf OK</a:t>
            </a:r>
          </a:p>
          <a:p>
            <a:r>
              <a:rPr lang="en-US" sz="2000" dirty="0">
                <a:solidFill>
                  <a:srgbClr val="000000"/>
                </a:solidFill>
              </a:rPr>
              <a:t>Longitudinal - Load Case 3 - capacity = 220 plf/2 = 110 plf &gt; 32 plf OK</a:t>
            </a:r>
          </a:p>
          <a:p>
            <a:endParaRPr lang="en-US" sz="2000" dirty="0">
              <a:solidFill>
                <a:srgbClr val="000000"/>
              </a:solidFill>
            </a:endParaRPr>
          </a:p>
          <a:p>
            <a:r>
              <a:rPr lang="en-US" sz="2000" dirty="0"/>
              <a:t>Same sheathing OK for second and third floors by inspection, thicker than 5/16-in. sheathing will be used based on gravity load requirements.</a:t>
            </a:r>
          </a:p>
        </p:txBody>
      </p:sp>
      <p:sp>
        <p:nvSpPr>
          <p:cNvPr id="8" name="Title 1"/>
          <p:cNvSpPr>
            <a:spLocks noGrp="1"/>
          </p:cNvSpPr>
          <p:nvPr>
            <p:ph type="title"/>
          </p:nvPr>
        </p:nvSpPr>
        <p:spPr/>
        <p:txBody>
          <a:bodyPr/>
          <a:lstStyle/>
          <a:p>
            <a:r>
              <a:rPr lang="en-US" dirty="0"/>
              <a:t>ASCE 7-16 Alternative Diaphragm Design Force</a:t>
            </a:r>
          </a:p>
        </p:txBody>
      </p:sp>
    </p:spTree>
    <p:extLst>
      <p:ext uri="{BB962C8B-B14F-4D97-AF65-F5344CB8AC3E}">
        <p14:creationId xmlns:p14="http://schemas.microsoft.com/office/powerpoint/2010/main" val="3067955875"/>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9"/>
          <p:cNvSpPr txBox="1">
            <a:spLocks noChangeArrowheads="1"/>
          </p:cNvSpPr>
          <p:nvPr/>
        </p:nvSpPr>
        <p:spPr bwMode="auto">
          <a:xfrm>
            <a:off x="544434" y="5126660"/>
            <a:ext cx="3505052" cy="89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spcBef>
                <a:spcPts val="0"/>
              </a:spcBef>
              <a:spcAft>
                <a:spcPts val="0"/>
              </a:spcAft>
            </a:pPr>
            <a:r>
              <a:rPr lang="en-US" sz="2000" b="1" dirty="0">
                <a:latin typeface="Times New Roman"/>
                <a:ea typeface="Times New Roman"/>
              </a:rPr>
              <a:t>Calculating the design acceleration coefficient </a:t>
            </a:r>
            <a:r>
              <a:rPr lang="en-US" sz="2000" b="1" i="1" dirty="0">
                <a:latin typeface="Times New Roman"/>
                <a:ea typeface="Times New Roman"/>
              </a:rPr>
              <a:t>C</a:t>
            </a:r>
            <a:r>
              <a:rPr lang="en-US" sz="2000" b="1" i="1" baseline="-25000" dirty="0">
                <a:latin typeface="Times New Roman"/>
                <a:ea typeface="Times New Roman"/>
              </a:rPr>
              <a:t>px</a:t>
            </a:r>
            <a:r>
              <a:rPr lang="en-US" sz="2000" b="1" dirty="0">
                <a:latin typeface="Times New Roman"/>
                <a:ea typeface="Times New Roman"/>
              </a:rPr>
              <a:t> in buildings with </a:t>
            </a:r>
            <a:r>
              <a:rPr lang="en-US" sz="2000" b="1" i="1" dirty="0">
                <a:latin typeface="Times New Roman"/>
                <a:ea typeface="Times New Roman"/>
              </a:rPr>
              <a:t>N</a:t>
            </a:r>
            <a:r>
              <a:rPr lang="en-US" sz="2000" b="1" dirty="0">
                <a:latin typeface="Times New Roman"/>
                <a:ea typeface="Times New Roman"/>
              </a:rPr>
              <a:t> ≥ 3</a:t>
            </a:r>
            <a:endParaRPr lang="en-US" sz="2800" dirty="0">
              <a:latin typeface="Times New Roman"/>
              <a:ea typeface="Times New Roman"/>
            </a:endParaRPr>
          </a:p>
        </p:txBody>
      </p:sp>
      <p:pic>
        <p:nvPicPr>
          <p:cNvPr id="11" name="Picture 10" descr="Calculating the design acceleration coefficient Cpx in buildings with N ≥ 3"/>
          <p:cNvPicPr/>
          <p:nvPr/>
        </p:nvPicPr>
        <p:blipFill>
          <a:blip r:embed="rId3" cstate="print">
            <a:extLst>
              <a:ext uri="{28A0092B-C50C-407E-A947-70E740481C1C}">
                <a14:useLocalDpi xmlns:a14="http://schemas.microsoft.com/office/drawing/2010/main" val="0"/>
              </a:ext>
            </a:extLst>
          </a:blip>
          <a:srcRect l="25275" r="43446"/>
          <a:stretch>
            <a:fillRect/>
          </a:stretch>
        </p:blipFill>
        <p:spPr bwMode="auto">
          <a:xfrm>
            <a:off x="544436" y="1591455"/>
            <a:ext cx="3030039" cy="3408059"/>
          </a:xfrm>
          <a:prstGeom prst="rect">
            <a:avLst/>
          </a:prstGeom>
          <a:noFill/>
          <a:ln>
            <a:noFill/>
          </a:ln>
        </p:spPr>
      </p:pic>
      <p:sp>
        <p:nvSpPr>
          <p:cNvPr id="9" name="TextBox 8"/>
          <p:cNvSpPr txBox="1"/>
          <p:nvPr/>
        </p:nvSpPr>
        <p:spPr>
          <a:xfrm>
            <a:off x="4180116" y="2084288"/>
            <a:ext cx="4583874" cy="1631216"/>
          </a:xfrm>
          <a:prstGeom prst="rect">
            <a:avLst/>
          </a:prstGeom>
          <a:noFill/>
        </p:spPr>
        <p:txBody>
          <a:bodyPr wrap="square" lIns="91430" tIns="45716" rIns="91430" bIns="45716" rtlCol="0">
            <a:spAutoFit/>
          </a:bodyPr>
          <a:lstStyle/>
          <a:p>
            <a:r>
              <a:rPr lang="en-US" sz="2000" i="1" dirty="0"/>
              <a:t>N</a:t>
            </a:r>
            <a:r>
              <a:rPr lang="en-US" sz="2000" dirty="0"/>
              <a:t> = 3</a:t>
            </a:r>
          </a:p>
          <a:p>
            <a:endParaRPr lang="en-US" sz="2000" dirty="0"/>
          </a:p>
          <a:p>
            <a:r>
              <a:rPr lang="en-US" sz="2000" i="1" dirty="0"/>
              <a:t>z</a:t>
            </a:r>
            <a:r>
              <a:rPr lang="en-US" sz="2000" i="1" baseline="-25000" dirty="0"/>
              <a:t>s</a:t>
            </a:r>
            <a:r>
              <a:rPr lang="en-US" sz="2000" dirty="0"/>
              <a:t> = 1.0  </a:t>
            </a:r>
          </a:p>
          <a:p>
            <a:endParaRPr lang="en-US" sz="2000" dirty="0"/>
          </a:p>
          <a:p>
            <a:r>
              <a:rPr lang="en-US" sz="2000" i="1" dirty="0"/>
              <a:t>R</a:t>
            </a:r>
            <a:r>
              <a:rPr lang="en-US" sz="2000" i="1" baseline="-25000" dirty="0"/>
              <a:t>s</a:t>
            </a:r>
            <a:r>
              <a:rPr lang="en-US" sz="2000" dirty="0"/>
              <a:t> = 3.0 (from Table 12.10-1)</a:t>
            </a:r>
          </a:p>
        </p:txBody>
      </p:sp>
      <p:sp>
        <p:nvSpPr>
          <p:cNvPr id="2" name="Title 1"/>
          <p:cNvSpPr>
            <a:spLocks noGrp="1"/>
          </p:cNvSpPr>
          <p:nvPr>
            <p:ph type="title"/>
          </p:nvPr>
        </p:nvSpPr>
        <p:spPr/>
        <p:txBody>
          <a:bodyPr/>
          <a:lstStyle/>
          <a:p>
            <a:r>
              <a:rPr lang="en-US" dirty="0"/>
              <a:t>2015 NEHRP Provisions Diaphragm Design Force</a:t>
            </a:r>
          </a:p>
        </p:txBody>
      </p:sp>
    </p:spTree>
    <p:extLst>
      <p:ext uri="{BB962C8B-B14F-4D97-AF65-F5344CB8AC3E}">
        <p14:creationId xmlns:p14="http://schemas.microsoft.com/office/powerpoint/2010/main" val="2493463243"/>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7342893" y="5053012"/>
            <a:ext cx="1454729" cy="400110"/>
          </a:xfrm>
          <a:prstGeom prst="rect">
            <a:avLst/>
          </a:prstGeom>
          <a:noFill/>
        </p:spPr>
        <p:txBody>
          <a:bodyPr wrap="square" lIns="91430" tIns="45716" rIns="91430" bIns="45716" rtlCol="0">
            <a:spAutoFit/>
          </a:bodyPr>
          <a:lstStyle/>
          <a:p>
            <a:r>
              <a:rPr lang="en-US" sz="2000" dirty="0"/>
              <a:t>(12.10-9)</a:t>
            </a:r>
          </a:p>
        </p:txBody>
      </p:sp>
      <p:pic>
        <p:nvPicPr>
          <p:cNvPr id="18" name="Picture 17" descr="Cs1 = 1.00" title="Equation 12.10-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642" y="5225882"/>
            <a:ext cx="3746666" cy="454479"/>
          </a:xfrm>
          <a:prstGeom prst="rect">
            <a:avLst/>
          </a:prstGeom>
          <a:noFill/>
          <a:ln>
            <a:noFill/>
          </a:ln>
        </p:spPr>
      </p:pic>
      <p:sp>
        <p:nvSpPr>
          <p:cNvPr id="17" name="TextBox 16"/>
          <p:cNvSpPr txBox="1"/>
          <p:nvPr/>
        </p:nvSpPr>
        <p:spPr>
          <a:xfrm>
            <a:off x="7342895" y="4417377"/>
            <a:ext cx="1454729" cy="400110"/>
          </a:xfrm>
          <a:prstGeom prst="rect">
            <a:avLst/>
          </a:prstGeom>
          <a:noFill/>
        </p:spPr>
        <p:txBody>
          <a:bodyPr wrap="square" lIns="91430" tIns="45716" rIns="91430" bIns="45716" rtlCol="0">
            <a:spAutoFit/>
          </a:bodyPr>
          <a:lstStyle/>
          <a:p>
            <a:r>
              <a:rPr lang="en-US" sz="2000" dirty="0"/>
              <a:t>(12.10-8)</a:t>
            </a:r>
          </a:p>
        </p:txBody>
      </p:sp>
      <p:pic>
        <p:nvPicPr>
          <p:cNvPr id="15" name="Picture 14" descr="Cs2 = 0.70 - controls" title="Equation 12.10-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6570" y="3895099"/>
            <a:ext cx="8627426" cy="522515"/>
          </a:xfrm>
          <a:prstGeom prst="rect">
            <a:avLst/>
          </a:prstGeom>
          <a:noFill/>
          <a:ln>
            <a:noFill/>
          </a:ln>
        </p:spPr>
      </p:pic>
      <p:sp>
        <p:nvSpPr>
          <p:cNvPr id="16" name="TextBox 15"/>
          <p:cNvSpPr txBox="1"/>
          <p:nvPr/>
        </p:nvSpPr>
        <p:spPr>
          <a:xfrm>
            <a:off x="7190494" y="2958698"/>
            <a:ext cx="1454729" cy="400110"/>
          </a:xfrm>
          <a:prstGeom prst="rect">
            <a:avLst/>
          </a:prstGeom>
          <a:noFill/>
        </p:spPr>
        <p:txBody>
          <a:bodyPr wrap="square" lIns="91430" tIns="45716" rIns="91430" bIns="45716" rtlCol="0">
            <a:spAutoFit/>
          </a:bodyPr>
          <a:lstStyle/>
          <a:p>
            <a:r>
              <a:rPr lang="en-US" sz="2000" dirty="0"/>
              <a:t>(12.10-12)</a:t>
            </a:r>
          </a:p>
        </p:txBody>
      </p:sp>
      <p:pic>
        <p:nvPicPr>
          <p:cNvPr id="14" name="Picture 13" descr="= 0.40" title="Equation 12.10-12"/>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6571" y="2719287"/>
            <a:ext cx="4407889" cy="878935"/>
          </a:xfrm>
          <a:prstGeom prst="rect">
            <a:avLst/>
          </a:prstGeom>
          <a:noFill/>
          <a:ln>
            <a:noFill/>
          </a:ln>
        </p:spPr>
      </p:pic>
      <p:sp>
        <p:nvSpPr>
          <p:cNvPr id="9" name="TextBox 8"/>
          <p:cNvSpPr txBox="1"/>
          <p:nvPr/>
        </p:nvSpPr>
        <p:spPr>
          <a:xfrm>
            <a:off x="7190496" y="1951203"/>
            <a:ext cx="1454728" cy="400110"/>
          </a:xfrm>
          <a:prstGeom prst="rect">
            <a:avLst/>
          </a:prstGeom>
          <a:noFill/>
        </p:spPr>
        <p:txBody>
          <a:bodyPr wrap="square" lIns="91430" tIns="45716" rIns="91430" bIns="45716" rtlCol="0">
            <a:spAutoFit/>
          </a:bodyPr>
          <a:lstStyle/>
          <a:p>
            <a:r>
              <a:rPr lang="en-US" sz="2000" dirty="0"/>
              <a:t>(12.10-11)</a:t>
            </a:r>
          </a:p>
        </p:txBody>
      </p:sp>
      <p:graphicFrame>
        <p:nvGraphicFramePr>
          <p:cNvPr id="8" name="Object 7" descr="= 1.33" title="Equation 12.10-11"/>
          <p:cNvGraphicFramePr>
            <a:graphicFrameLocks noChangeAspect="1"/>
          </p:cNvGraphicFramePr>
          <p:nvPr>
            <p:extLst>
              <p:ext uri="{D42A27DB-BD31-4B8C-83A1-F6EECF244321}">
                <p14:modId xmlns:p14="http://schemas.microsoft.com/office/powerpoint/2010/main" val="859856171"/>
              </p:ext>
            </p:extLst>
          </p:nvPr>
        </p:nvGraphicFramePr>
        <p:xfrm>
          <a:off x="320642" y="1805052"/>
          <a:ext cx="4275117" cy="754433"/>
        </p:xfrm>
        <a:graphic>
          <a:graphicData uri="http://schemas.openxmlformats.org/presentationml/2006/ole">
            <mc:AlternateContent xmlns:mc="http://schemas.openxmlformats.org/markup-compatibility/2006">
              <mc:Choice xmlns:v="urn:schemas-microsoft-com:vml" Requires="v">
                <p:oleObj spid="_x0000_s22567" r:id="rId7" imgW="2476500" imgH="431800" progId="Msxml2.SAXXMLReader.5.0">
                  <p:embed/>
                </p:oleObj>
              </mc:Choice>
              <mc:Fallback>
                <p:oleObj r:id="rId7" imgW="2476500" imgH="431800" progId="Msxml2.SAXXMLReader.5.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642" y="1805052"/>
                        <a:ext cx="4275117" cy="754433"/>
                      </a:xfrm>
                      <a:prstGeom prst="rect">
                        <a:avLst/>
                      </a:prstGeom>
                      <a:noFill/>
                    </p:spPr>
                  </p:pic>
                </p:oleObj>
              </mc:Fallback>
            </mc:AlternateContent>
          </a:graphicData>
        </a:graphic>
      </p:graphicFrame>
      <p:sp>
        <p:nvSpPr>
          <p:cNvPr id="2" name="Title 1"/>
          <p:cNvSpPr>
            <a:spLocks noGrp="1"/>
          </p:cNvSpPr>
          <p:nvPr>
            <p:ph type="title"/>
          </p:nvPr>
        </p:nvSpPr>
        <p:spPr/>
        <p:txBody>
          <a:bodyPr/>
          <a:lstStyle/>
          <a:p>
            <a:r>
              <a:rPr lang="en-US" dirty="0"/>
              <a:t>2015 NEHRP Provisions Diaphragm Design Force</a:t>
            </a:r>
          </a:p>
        </p:txBody>
      </p:sp>
    </p:spTree>
    <p:extLst>
      <p:ext uri="{BB962C8B-B14F-4D97-AF65-F5344CB8AC3E}">
        <p14:creationId xmlns:p14="http://schemas.microsoft.com/office/powerpoint/2010/main" val="2896184425"/>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7342895" y="4417377"/>
            <a:ext cx="1454729" cy="400110"/>
          </a:xfrm>
          <a:prstGeom prst="rect">
            <a:avLst/>
          </a:prstGeom>
          <a:noFill/>
        </p:spPr>
        <p:txBody>
          <a:bodyPr wrap="square" lIns="91430" tIns="45716" rIns="91430" bIns="45716" rtlCol="0">
            <a:spAutoFit/>
          </a:bodyPr>
          <a:lstStyle/>
          <a:p>
            <a:r>
              <a:rPr lang="en-US" sz="2000" dirty="0"/>
              <a:t>(12.10-7)</a:t>
            </a:r>
          </a:p>
        </p:txBody>
      </p:sp>
      <p:pic>
        <p:nvPicPr>
          <p:cNvPr id="23" name="Picture 22" descr="Cpn = 0.672" title="Equation 12.10-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882" y="3716977"/>
            <a:ext cx="7678153" cy="593766"/>
          </a:xfrm>
          <a:prstGeom prst="rect">
            <a:avLst/>
          </a:prstGeom>
          <a:noFill/>
          <a:ln>
            <a:noFill/>
          </a:ln>
        </p:spPr>
      </p:pic>
      <p:sp>
        <p:nvSpPr>
          <p:cNvPr id="16" name="TextBox 15"/>
          <p:cNvSpPr txBox="1"/>
          <p:nvPr/>
        </p:nvSpPr>
        <p:spPr>
          <a:xfrm>
            <a:off x="7190495" y="2906786"/>
            <a:ext cx="1454729" cy="400110"/>
          </a:xfrm>
          <a:prstGeom prst="rect">
            <a:avLst/>
          </a:prstGeom>
          <a:noFill/>
        </p:spPr>
        <p:txBody>
          <a:bodyPr wrap="square" lIns="91430" tIns="45716" rIns="91430" bIns="45716" rtlCol="0">
            <a:spAutoFit/>
          </a:bodyPr>
          <a:lstStyle/>
          <a:p>
            <a:r>
              <a:rPr lang="en-US" sz="2000" dirty="0"/>
              <a:t>(12.10-6)</a:t>
            </a:r>
          </a:p>
        </p:txBody>
      </p:sp>
      <p:pic>
        <p:nvPicPr>
          <p:cNvPr id="22" name="Picture 21" descr="Cp0 = 0.40" title="Equation 12.10-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9969" y="2854875"/>
            <a:ext cx="4258292" cy="503932"/>
          </a:xfrm>
          <a:prstGeom prst="rect">
            <a:avLst/>
          </a:prstGeom>
          <a:noFill/>
          <a:ln>
            <a:noFill/>
          </a:ln>
        </p:spPr>
      </p:pic>
      <p:sp>
        <p:nvSpPr>
          <p:cNvPr id="9" name="TextBox 8"/>
          <p:cNvSpPr txBox="1"/>
          <p:nvPr/>
        </p:nvSpPr>
        <p:spPr>
          <a:xfrm>
            <a:off x="7089571" y="1951203"/>
            <a:ext cx="1555655" cy="400110"/>
          </a:xfrm>
          <a:prstGeom prst="rect">
            <a:avLst/>
          </a:prstGeom>
          <a:noFill/>
        </p:spPr>
        <p:txBody>
          <a:bodyPr wrap="square" lIns="91430" tIns="45716" rIns="91430" bIns="45716" rtlCol="0">
            <a:spAutoFit/>
          </a:bodyPr>
          <a:lstStyle/>
          <a:p>
            <a:r>
              <a:rPr lang="en-US" sz="2000" dirty="0"/>
              <a:t>(12.10-10a)</a:t>
            </a:r>
          </a:p>
        </p:txBody>
      </p:sp>
      <p:pic>
        <p:nvPicPr>
          <p:cNvPr id="21" name="Picture 20" descr="for n greater than or equal to 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34599" y="1951205"/>
            <a:ext cx="947342" cy="346131"/>
          </a:xfrm>
          <a:prstGeom prst="rect">
            <a:avLst/>
          </a:prstGeom>
          <a:noFill/>
          <a:ln>
            <a:noFill/>
          </a:ln>
        </p:spPr>
      </p:pic>
      <p:pic>
        <p:nvPicPr>
          <p:cNvPr id="20" name="Picture 19" descr="Cs2 = 16.7" title="Equation 12.10-10a"/>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9971" y="1777186"/>
            <a:ext cx="4068285" cy="748144"/>
          </a:xfrm>
          <a:prstGeom prst="rect">
            <a:avLst/>
          </a:prstGeom>
          <a:noFill/>
          <a:ln>
            <a:noFill/>
          </a:ln>
        </p:spPr>
      </p:pic>
      <p:sp>
        <p:nvSpPr>
          <p:cNvPr id="2" name="Title 1"/>
          <p:cNvSpPr>
            <a:spLocks noGrp="1"/>
          </p:cNvSpPr>
          <p:nvPr>
            <p:ph type="title"/>
          </p:nvPr>
        </p:nvSpPr>
        <p:spPr/>
        <p:txBody>
          <a:bodyPr/>
          <a:lstStyle/>
          <a:p>
            <a:r>
              <a:rPr lang="en-US" dirty="0"/>
              <a:t>2015 NEHRP Provisions Diaphragm Design Force</a:t>
            </a:r>
          </a:p>
        </p:txBody>
      </p:sp>
    </p:spTree>
    <p:extLst>
      <p:ext uri="{BB962C8B-B14F-4D97-AF65-F5344CB8AC3E}">
        <p14:creationId xmlns:p14="http://schemas.microsoft.com/office/powerpoint/2010/main" val="4179325224"/>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descr="Equation 12.10-4 for Fpr = 44 kips"/>
          <p:cNvGraphicFramePr>
            <a:graphicFrameLocks noChangeAspect="1"/>
          </p:cNvGraphicFramePr>
          <p:nvPr>
            <p:extLst>
              <p:ext uri="{D42A27DB-BD31-4B8C-83A1-F6EECF244321}">
                <p14:modId xmlns:p14="http://schemas.microsoft.com/office/powerpoint/2010/main" val="2035716246"/>
              </p:ext>
            </p:extLst>
          </p:nvPr>
        </p:nvGraphicFramePr>
        <p:xfrm>
          <a:off x="427513" y="2446322"/>
          <a:ext cx="5174667" cy="914399"/>
        </p:xfrm>
        <a:graphic>
          <a:graphicData uri="http://schemas.openxmlformats.org/presentationml/2006/ole">
            <mc:AlternateContent xmlns:mc="http://schemas.openxmlformats.org/markup-compatibility/2006">
              <mc:Choice xmlns:v="urn:schemas-microsoft-com:vml" Requires="v">
                <p:oleObj spid="_x0000_s23590" name="Equation" r:id="rId4" imgW="2400300" imgH="431800" progId="Equation.3">
                  <p:embed/>
                </p:oleObj>
              </mc:Choice>
              <mc:Fallback>
                <p:oleObj name="Equation" r:id="rId4" imgW="2400300" imgH="431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513" y="2446322"/>
                        <a:ext cx="5174667" cy="914399"/>
                      </a:xfrm>
                      <a:prstGeom prst="rect">
                        <a:avLst/>
                      </a:prstGeom>
                      <a:noFill/>
                    </p:spPr>
                  </p:pic>
                </p:oleObj>
              </mc:Fallback>
            </mc:AlternateContent>
          </a:graphicData>
        </a:graphic>
      </p:graphicFrame>
      <p:sp>
        <p:nvSpPr>
          <p:cNvPr id="9" name="TextBox 8"/>
          <p:cNvSpPr txBox="1"/>
          <p:nvPr/>
        </p:nvSpPr>
        <p:spPr>
          <a:xfrm>
            <a:off x="308761" y="1725574"/>
            <a:ext cx="8419605" cy="3785652"/>
          </a:xfrm>
          <a:prstGeom prst="rect">
            <a:avLst/>
          </a:prstGeom>
          <a:noFill/>
        </p:spPr>
        <p:txBody>
          <a:bodyPr wrap="square" lIns="91430" tIns="45716" rIns="91430" bIns="45716" rtlCol="0">
            <a:spAutoFit/>
          </a:bodyPr>
          <a:lstStyle/>
          <a:p>
            <a:r>
              <a:rPr lang="en-US" sz="2000" b="1" dirty="0"/>
              <a:t>Roof - Strength Level:</a:t>
            </a:r>
          </a:p>
          <a:p>
            <a:endParaRPr lang="en-US" sz="2000" b="1" dirty="0"/>
          </a:p>
          <a:p>
            <a:endParaRPr lang="en-US" sz="2000" dirty="0"/>
          </a:p>
          <a:p>
            <a:r>
              <a:rPr lang="en-US" sz="2000" baseline="30000" dirty="0"/>
              <a:t>							</a:t>
            </a:r>
            <a:r>
              <a:rPr lang="en-US" sz="2000" dirty="0"/>
              <a:t>(12.10-4)</a:t>
            </a:r>
          </a:p>
          <a:p>
            <a:endParaRPr lang="en-US" sz="2000" dirty="0"/>
          </a:p>
          <a:p>
            <a:endParaRPr lang="en-US" sz="2000" dirty="0"/>
          </a:p>
          <a:p>
            <a:r>
              <a:rPr lang="en-US" sz="2000" dirty="0"/>
              <a:t>But not less than:</a:t>
            </a:r>
          </a:p>
          <a:p>
            <a:r>
              <a:rPr lang="en-US" sz="2000" i="1" dirty="0"/>
              <a:t>F</a:t>
            </a:r>
            <a:r>
              <a:rPr lang="en-US" sz="2000" i="1" baseline="-25000" dirty="0"/>
              <a:t>pr</a:t>
            </a:r>
            <a:r>
              <a:rPr lang="en-US" sz="2000" dirty="0"/>
              <a:t> = 0.2</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pr</a:t>
            </a:r>
            <a:r>
              <a:rPr lang="en-US" sz="2000" baseline="-25000" dirty="0"/>
              <a:t> </a:t>
            </a:r>
            <a:r>
              <a:rPr lang="en-US" sz="2000" dirty="0"/>
              <a:t>= 0.2(1.0)(1.0)(194.1) = 38.8 kips</a:t>
            </a:r>
            <a:r>
              <a:rPr lang="en-US" sz="2000" baseline="30000" dirty="0"/>
              <a:t>	</a:t>
            </a:r>
            <a:r>
              <a:rPr lang="en-US" sz="2000" dirty="0"/>
              <a:t> (12.10-5)</a:t>
            </a:r>
          </a:p>
          <a:p>
            <a:endParaRPr lang="en-US" sz="2000" b="1" dirty="0"/>
          </a:p>
          <a:p>
            <a:endParaRPr lang="en-US" sz="2000" b="1" dirty="0"/>
          </a:p>
          <a:p>
            <a:r>
              <a:rPr lang="en-US" sz="2000" b="1" dirty="0"/>
              <a:t>Roof - ASD Level:</a:t>
            </a:r>
            <a:endParaRPr lang="en-US" sz="2000" dirty="0"/>
          </a:p>
          <a:p>
            <a:r>
              <a:rPr lang="en-US" sz="2000" dirty="0"/>
              <a:t>       </a:t>
            </a:r>
            <a:r>
              <a:rPr lang="en-US" sz="2000" i="1" dirty="0"/>
              <a:t>F</a:t>
            </a:r>
            <a:r>
              <a:rPr lang="en-US" sz="2000" i="1" baseline="-25000" dirty="0"/>
              <a:t>pr</a:t>
            </a:r>
            <a:r>
              <a:rPr lang="en-US" sz="2000" dirty="0"/>
              <a:t> = 0.7(44 kips) = 30.8 kips</a:t>
            </a:r>
          </a:p>
        </p:txBody>
      </p:sp>
      <p:sp>
        <p:nvSpPr>
          <p:cNvPr id="2" name="Title 1"/>
          <p:cNvSpPr>
            <a:spLocks noGrp="1"/>
          </p:cNvSpPr>
          <p:nvPr>
            <p:ph type="title"/>
          </p:nvPr>
        </p:nvSpPr>
        <p:spPr/>
        <p:txBody>
          <a:bodyPr/>
          <a:lstStyle/>
          <a:p>
            <a:r>
              <a:rPr lang="en-US" dirty="0"/>
              <a:t>2015 NEHRP Provisions Diaphragm Design Force</a:t>
            </a:r>
          </a:p>
        </p:txBody>
      </p:sp>
    </p:spTree>
    <p:extLst>
      <p:ext uri="{BB962C8B-B14F-4D97-AF65-F5344CB8AC3E}">
        <p14:creationId xmlns:p14="http://schemas.microsoft.com/office/powerpoint/2010/main" val="309632414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12" descr="Equation 12.10-4 for Fp3 = 24 kips"/>
          <p:cNvGraphicFramePr>
            <a:graphicFrameLocks noChangeAspect="1"/>
          </p:cNvGraphicFramePr>
          <p:nvPr>
            <p:extLst>
              <p:ext uri="{D42A27DB-BD31-4B8C-83A1-F6EECF244321}">
                <p14:modId xmlns:p14="http://schemas.microsoft.com/office/powerpoint/2010/main" val="2025160106"/>
              </p:ext>
            </p:extLst>
          </p:nvPr>
        </p:nvGraphicFramePr>
        <p:xfrm>
          <a:off x="368136" y="3004461"/>
          <a:ext cx="4963886" cy="887850"/>
        </p:xfrm>
        <a:graphic>
          <a:graphicData uri="http://schemas.openxmlformats.org/presentationml/2006/ole">
            <mc:AlternateContent xmlns:mc="http://schemas.openxmlformats.org/markup-compatibility/2006">
              <mc:Choice xmlns:v="urn:schemas-microsoft-com:vml" Requires="v">
                <p:oleObj spid="_x0000_s24614" name="Equation" r:id="rId4" imgW="2362200" imgH="431800" progId="Equation.3">
                  <p:embed/>
                </p:oleObj>
              </mc:Choice>
              <mc:Fallback>
                <p:oleObj name="Equation" r:id="rId4" imgW="2362200" imgH="431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136" y="3004461"/>
                        <a:ext cx="4963886" cy="887850"/>
                      </a:xfrm>
                      <a:prstGeom prst="rect">
                        <a:avLst/>
                      </a:prstGeom>
                      <a:noFill/>
                    </p:spPr>
                  </p:pic>
                </p:oleObj>
              </mc:Fallback>
            </mc:AlternateContent>
          </a:graphicData>
        </a:graphic>
      </p:graphicFrame>
      <p:sp>
        <p:nvSpPr>
          <p:cNvPr id="9" name="TextBox 8"/>
          <p:cNvSpPr txBox="1"/>
          <p:nvPr/>
        </p:nvSpPr>
        <p:spPr>
          <a:xfrm>
            <a:off x="308761" y="1725574"/>
            <a:ext cx="8419605" cy="4401205"/>
          </a:xfrm>
          <a:prstGeom prst="rect">
            <a:avLst/>
          </a:prstGeom>
          <a:noFill/>
        </p:spPr>
        <p:txBody>
          <a:bodyPr wrap="square" lIns="91430" tIns="45716" rIns="91430" bIns="45716" rtlCol="0">
            <a:spAutoFit/>
          </a:bodyPr>
          <a:lstStyle/>
          <a:p>
            <a:r>
              <a:rPr lang="en-US" sz="2000" b="1" dirty="0"/>
              <a:t>3rd Floor - Strength Level:</a:t>
            </a:r>
          </a:p>
          <a:p>
            <a:endParaRPr lang="en-US" sz="2000" b="1" dirty="0"/>
          </a:p>
          <a:p>
            <a:r>
              <a:rPr lang="en-US" sz="2000" i="1" dirty="0"/>
              <a:t>C</a:t>
            </a:r>
            <a:r>
              <a:rPr lang="en-US" sz="2000" i="1" baseline="-25000" dirty="0"/>
              <a:t>p</a:t>
            </a:r>
            <a:r>
              <a:rPr lang="en-US" sz="2000" baseline="-25000" dirty="0"/>
              <a:t>3</a:t>
            </a:r>
            <a:r>
              <a:rPr lang="en-US" sz="2000" dirty="0"/>
              <a:t> = 0.40</a:t>
            </a:r>
          </a:p>
          <a:p>
            <a:endParaRPr lang="en-US" sz="2000" b="1" dirty="0"/>
          </a:p>
          <a:p>
            <a:endParaRPr lang="en-US" sz="2000" dirty="0"/>
          </a:p>
          <a:p>
            <a:r>
              <a:rPr lang="en-US" sz="2000" baseline="30000" dirty="0"/>
              <a:t>							</a:t>
            </a:r>
            <a:r>
              <a:rPr lang="en-US" sz="2000" dirty="0"/>
              <a:t>(12.10-4)</a:t>
            </a:r>
          </a:p>
          <a:p>
            <a:endParaRPr lang="en-US" sz="2000" dirty="0"/>
          </a:p>
          <a:p>
            <a:endParaRPr lang="en-US" sz="2000" dirty="0"/>
          </a:p>
          <a:p>
            <a:r>
              <a:rPr lang="en-US" sz="2000" dirty="0"/>
              <a:t>But not less than:</a:t>
            </a:r>
          </a:p>
          <a:p>
            <a:r>
              <a:rPr lang="en-US" sz="2000" i="1" dirty="0"/>
              <a:t>F</a:t>
            </a:r>
            <a:r>
              <a:rPr lang="en-US" sz="2000" i="1" baseline="-25000" dirty="0"/>
              <a:t>p3</a:t>
            </a:r>
            <a:r>
              <a:rPr lang="en-US" sz="2000" dirty="0"/>
              <a:t> = 0.2</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p3</a:t>
            </a:r>
            <a:r>
              <a:rPr lang="en-US" sz="2000" baseline="-25000" dirty="0"/>
              <a:t> </a:t>
            </a:r>
            <a:r>
              <a:rPr lang="en-US" sz="2000" dirty="0"/>
              <a:t>= 0.2(1.0)(1.0)(180.2) = 36 kips	</a:t>
            </a:r>
            <a:r>
              <a:rPr lang="en-US" sz="2000" baseline="30000" dirty="0"/>
              <a:t>	</a:t>
            </a:r>
            <a:r>
              <a:rPr lang="en-US" sz="2000" dirty="0"/>
              <a:t> (12.10-5)</a:t>
            </a:r>
          </a:p>
          <a:p>
            <a:endParaRPr lang="en-US" sz="2000" b="1" dirty="0"/>
          </a:p>
          <a:p>
            <a:endParaRPr lang="en-US" sz="2000" b="1" dirty="0"/>
          </a:p>
          <a:p>
            <a:r>
              <a:rPr lang="en-US" sz="2000" b="1" dirty="0"/>
              <a:t>3rd Floor - ASD Level:</a:t>
            </a:r>
            <a:endParaRPr lang="en-US" sz="2000" dirty="0"/>
          </a:p>
          <a:p>
            <a:r>
              <a:rPr lang="en-US" sz="2000" dirty="0"/>
              <a:t>       </a:t>
            </a:r>
            <a:r>
              <a:rPr lang="en-US" sz="2000" i="1" dirty="0"/>
              <a:t>F</a:t>
            </a:r>
            <a:r>
              <a:rPr lang="en-US" sz="2000" i="1" baseline="-25000" dirty="0"/>
              <a:t>p</a:t>
            </a:r>
            <a:r>
              <a:rPr lang="en-US" sz="2000" baseline="-25000" dirty="0"/>
              <a:t>3</a:t>
            </a:r>
            <a:r>
              <a:rPr lang="en-US" sz="2000" dirty="0"/>
              <a:t> = 0.7(36.0 kips) = 25.2 kips</a:t>
            </a:r>
          </a:p>
        </p:txBody>
      </p:sp>
      <p:sp>
        <p:nvSpPr>
          <p:cNvPr id="2" name="Title 1"/>
          <p:cNvSpPr>
            <a:spLocks noGrp="1"/>
          </p:cNvSpPr>
          <p:nvPr>
            <p:ph type="title"/>
          </p:nvPr>
        </p:nvSpPr>
        <p:spPr/>
        <p:txBody>
          <a:bodyPr/>
          <a:lstStyle/>
          <a:p>
            <a:r>
              <a:rPr lang="en-US" dirty="0"/>
              <a:t>2015 NEHRP Provisions Diaphragm Design Force</a:t>
            </a:r>
          </a:p>
        </p:txBody>
      </p:sp>
    </p:spTree>
    <p:extLst>
      <p:ext uri="{BB962C8B-B14F-4D97-AF65-F5344CB8AC3E}">
        <p14:creationId xmlns:p14="http://schemas.microsoft.com/office/powerpoint/2010/main" val="655164112"/>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ct 13" descr="Equation 12.10-4 for Fp2 = 24 kips"/>
          <p:cNvGraphicFramePr>
            <a:graphicFrameLocks noChangeAspect="1"/>
          </p:cNvGraphicFramePr>
          <p:nvPr>
            <p:extLst>
              <p:ext uri="{D42A27DB-BD31-4B8C-83A1-F6EECF244321}">
                <p14:modId xmlns:p14="http://schemas.microsoft.com/office/powerpoint/2010/main" val="1102427090"/>
              </p:ext>
            </p:extLst>
          </p:nvPr>
        </p:nvGraphicFramePr>
        <p:xfrm>
          <a:off x="308760" y="3025364"/>
          <a:ext cx="4726380" cy="841439"/>
        </p:xfrm>
        <a:graphic>
          <a:graphicData uri="http://schemas.openxmlformats.org/presentationml/2006/ole">
            <mc:AlternateContent xmlns:mc="http://schemas.openxmlformats.org/markup-compatibility/2006">
              <mc:Choice xmlns:v="urn:schemas-microsoft-com:vml" Requires="v">
                <p:oleObj spid="_x0000_s25638" name="Equation" r:id="rId4" imgW="2540000" imgH="457200" progId="Equation.3">
                  <p:embed/>
                </p:oleObj>
              </mc:Choice>
              <mc:Fallback>
                <p:oleObj name="Equation" r:id="rId4" imgW="25400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760" y="3025364"/>
                        <a:ext cx="4726380" cy="841439"/>
                      </a:xfrm>
                      <a:prstGeom prst="rect">
                        <a:avLst/>
                      </a:prstGeom>
                      <a:noFill/>
                    </p:spPr>
                  </p:pic>
                </p:oleObj>
              </mc:Fallback>
            </mc:AlternateContent>
          </a:graphicData>
        </a:graphic>
      </p:graphicFrame>
      <p:sp>
        <p:nvSpPr>
          <p:cNvPr id="9" name="TextBox 8"/>
          <p:cNvSpPr txBox="1"/>
          <p:nvPr/>
        </p:nvSpPr>
        <p:spPr>
          <a:xfrm>
            <a:off x="308761" y="1725574"/>
            <a:ext cx="8419605" cy="4401205"/>
          </a:xfrm>
          <a:prstGeom prst="rect">
            <a:avLst/>
          </a:prstGeom>
          <a:noFill/>
        </p:spPr>
        <p:txBody>
          <a:bodyPr wrap="square" lIns="91430" tIns="45716" rIns="91430" bIns="45716" rtlCol="0">
            <a:spAutoFit/>
          </a:bodyPr>
          <a:lstStyle/>
          <a:p>
            <a:r>
              <a:rPr lang="en-US" sz="2000" b="1" dirty="0"/>
              <a:t>2nd Floor - Strength Level:</a:t>
            </a:r>
          </a:p>
          <a:p>
            <a:endParaRPr lang="en-US" sz="2000" b="1" dirty="0"/>
          </a:p>
          <a:p>
            <a:r>
              <a:rPr lang="en-US" sz="2000" i="1" dirty="0"/>
              <a:t>C</a:t>
            </a:r>
            <a:r>
              <a:rPr lang="en-US" sz="2000" i="1" baseline="-25000" dirty="0"/>
              <a:t>p</a:t>
            </a:r>
            <a:r>
              <a:rPr lang="en-US" sz="2000" baseline="-25000" dirty="0"/>
              <a:t>2</a:t>
            </a:r>
            <a:r>
              <a:rPr lang="en-US" sz="2000" dirty="0"/>
              <a:t> = 0.40</a:t>
            </a:r>
          </a:p>
          <a:p>
            <a:endParaRPr lang="en-US" sz="2000" b="1" dirty="0"/>
          </a:p>
          <a:p>
            <a:endParaRPr lang="en-US" sz="2000" dirty="0"/>
          </a:p>
          <a:p>
            <a:r>
              <a:rPr lang="en-US" sz="2000" baseline="30000" dirty="0"/>
              <a:t>							</a:t>
            </a:r>
            <a:r>
              <a:rPr lang="en-US" sz="2000" dirty="0"/>
              <a:t>(12.10-4)</a:t>
            </a:r>
          </a:p>
          <a:p>
            <a:endParaRPr lang="en-US" sz="2000" dirty="0"/>
          </a:p>
          <a:p>
            <a:endParaRPr lang="en-US" sz="2000" dirty="0"/>
          </a:p>
          <a:p>
            <a:r>
              <a:rPr lang="en-US" sz="2000" dirty="0"/>
              <a:t>But not less than:</a:t>
            </a:r>
          </a:p>
          <a:p>
            <a:r>
              <a:rPr lang="en-US" sz="2000" i="1" dirty="0"/>
              <a:t>F</a:t>
            </a:r>
            <a:r>
              <a:rPr lang="en-US" sz="2000" i="1" baseline="-25000" dirty="0"/>
              <a:t>p2</a:t>
            </a:r>
            <a:r>
              <a:rPr lang="en-US" sz="2000" dirty="0"/>
              <a:t> = 0.2</a:t>
            </a:r>
            <a:r>
              <a:rPr lang="en-US" sz="2000" i="1" dirty="0"/>
              <a:t>S</a:t>
            </a:r>
            <a:r>
              <a:rPr lang="en-US" sz="2000" i="1" baseline="-25000" dirty="0"/>
              <a:t>DS</a:t>
            </a:r>
            <a:r>
              <a:rPr lang="en-US" sz="2000" i="1" dirty="0"/>
              <a:t>I</a:t>
            </a:r>
            <a:r>
              <a:rPr lang="en-US" sz="2000" i="1" baseline="-25000" dirty="0"/>
              <a:t>e</a:t>
            </a:r>
            <a:r>
              <a:rPr lang="en-US" sz="2000" i="1" dirty="0"/>
              <a:t>w</a:t>
            </a:r>
            <a:r>
              <a:rPr lang="en-US" sz="2000" i="1" baseline="-25000" dirty="0"/>
              <a:t>p2</a:t>
            </a:r>
            <a:r>
              <a:rPr lang="en-US" sz="2000" baseline="-25000" dirty="0"/>
              <a:t> </a:t>
            </a:r>
            <a:r>
              <a:rPr lang="en-US" sz="2000" dirty="0"/>
              <a:t>= 0.2(1.0)(1.0)(180.2) = 36 kips	</a:t>
            </a:r>
            <a:r>
              <a:rPr lang="en-US" sz="2000" baseline="30000" dirty="0"/>
              <a:t>	</a:t>
            </a:r>
            <a:r>
              <a:rPr lang="en-US" sz="2000" dirty="0"/>
              <a:t> (12.10-5)</a:t>
            </a:r>
          </a:p>
          <a:p>
            <a:endParaRPr lang="en-US" sz="2000" b="1" dirty="0"/>
          </a:p>
          <a:p>
            <a:endParaRPr lang="en-US" sz="2000" b="1" dirty="0"/>
          </a:p>
          <a:p>
            <a:r>
              <a:rPr lang="en-US" sz="2000" b="1" dirty="0"/>
              <a:t>2nd Floor - ASD Level:</a:t>
            </a:r>
            <a:endParaRPr lang="en-US" sz="2000" dirty="0"/>
          </a:p>
          <a:p>
            <a:r>
              <a:rPr lang="en-US" sz="2000" dirty="0"/>
              <a:t> </a:t>
            </a:r>
            <a:r>
              <a:rPr lang="en-US" sz="2000" i="1" dirty="0"/>
              <a:t>F</a:t>
            </a:r>
            <a:r>
              <a:rPr lang="en-US" sz="2000" i="1" baseline="-25000" dirty="0"/>
              <a:t>p</a:t>
            </a:r>
            <a:r>
              <a:rPr lang="en-US" sz="2000" baseline="-25000" dirty="0"/>
              <a:t>2</a:t>
            </a:r>
            <a:r>
              <a:rPr lang="en-US" sz="2000" dirty="0"/>
              <a:t> = 0.7(36.0 kips) = 25.2 kips</a:t>
            </a:r>
          </a:p>
        </p:txBody>
      </p:sp>
      <p:sp>
        <p:nvSpPr>
          <p:cNvPr id="2" name="Title 1"/>
          <p:cNvSpPr>
            <a:spLocks noGrp="1"/>
          </p:cNvSpPr>
          <p:nvPr>
            <p:ph type="title"/>
          </p:nvPr>
        </p:nvSpPr>
        <p:spPr/>
        <p:txBody>
          <a:bodyPr/>
          <a:lstStyle/>
          <a:p>
            <a:r>
              <a:rPr lang="en-US" dirty="0"/>
              <a:t>2015 NEHRP Provisions Diaphragm Design Force</a:t>
            </a:r>
          </a:p>
        </p:txBody>
      </p:sp>
    </p:spTree>
    <p:extLst>
      <p:ext uri="{BB962C8B-B14F-4D97-AF65-F5344CB8AC3E}">
        <p14:creationId xmlns:p14="http://schemas.microsoft.com/office/powerpoint/2010/main" val="275863787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descr="The controlling diaphragm design forces from the NEHRP and ASCE 7 are the same at all levels. Note that this will be true for many buildings, but not in all circumstances. &#10;" title="ASD Level Fpx Forces (lbs.)"/>
          <p:cNvGraphicFramePr>
            <a:graphicFrameLocks noGrp="1"/>
          </p:cNvGraphicFramePr>
          <p:nvPr>
            <p:extLst>
              <p:ext uri="{D42A27DB-BD31-4B8C-83A1-F6EECF244321}">
                <p14:modId xmlns:p14="http://schemas.microsoft.com/office/powerpoint/2010/main" val="3499923221"/>
              </p:ext>
            </p:extLst>
          </p:nvPr>
        </p:nvGraphicFramePr>
        <p:xfrm>
          <a:off x="629036" y="2753348"/>
          <a:ext cx="7743069" cy="2240787"/>
        </p:xfrm>
        <a:graphic>
          <a:graphicData uri="http://schemas.openxmlformats.org/drawingml/2006/table">
            <a:tbl>
              <a:tblPr firstRow="1"/>
              <a:tblGrid>
                <a:gridCol w="2581023">
                  <a:extLst>
                    <a:ext uri="{9D8B030D-6E8A-4147-A177-3AD203B41FA5}">
                      <a16:colId xmlns:a16="http://schemas.microsoft.com/office/drawing/2014/main" val="20000"/>
                    </a:ext>
                  </a:extLst>
                </a:gridCol>
                <a:gridCol w="2581023">
                  <a:extLst>
                    <a:ext uri="{9D8B030D-6E8A-4147-A177-3AD203B41FA5}">
                      <a16:colId xmlns:a16="http://schemas.microsoft.com/office/drawing/2014/main" val="20001"/>
                    </a:ext>
                  </a:extLst>
                </a:gridCol>
                <a:gridCol w="2581023">
                  <a:extLst>
                    <a:ext uri="{9D8B030D-6E8A-4147-A177-3AD203B41FA5}">
                      <a16:colId xmlns:a16="http://schemas.microsoft.com/office/drawing/2014/main" val="20002"/>
                    </a:ext>
                  </a:extLst>
                </a:gridCol>
              </a:tblGrid>
              <a:tr h="609600">
                <a:tc>
                  <a:txBody>
                    <a:bodyPr/>
                    <a:lstStyle/>
                    <a:p>
                      <a:pPr marL="0" marR="0" algn="ctr">
                        <a:spcBef>
                          <a:spcPts val="0"/>
                        </a:spcBef>
                        <a:spcAft>
                          <a:spcPts val="0"/>
                        </a:spcAft>
                      </a:pPr>
                      <a:r>
                        <a:rPr lang="en-US" sz="2000" b="1" dirty="0">
                          <a:effectLst/>
                          <a:latin typeface="Times New Roman"/>
                          <a:ea typeface="Times New Roman"/>
                        </a:rPr>
                        <a:t>Level</a:t>
                      </a:r>
                      <a:endParaRPr lang="en-US" sz="20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dirty="0">
                          <a:effectLst/>
                          <a:latin typeface="Times New Roman"/>
                          <a:ea typeface="Times New Roman"/>
                        </a:rPr>
                        <a:t>ASCE 7-16</a:t>
                      </a:r>
                      <a:endParaRPr lang="en-US" sz="20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cs typeface="Times New Roman"/>
                        </a:rPr>
                        <a:t> </a:t>
                      </a:r>
                      <a:r>
                        <a:rPr lang="en-US" sz="2000" b="1" dirty="0">
                          <a:effectLst/>
                          <a:latin typeface="Times New Roman"/>
                          <a:ea typeface="Times New Roman"/>
                        </a:rPr>
                        <a:t>2015 NEHRP </a:t>
                      </a:r>
                      <a:r>
                        <a:rPr lang="en-US" sz="2000" b="1" i="1" dirty="0">
                          <a:effectLst/>
                          <a:latin typeface="Times New Roman"/>
                          <a:ea typeface="Times New Roman"/>
                        </a:rPr>
                        <a:t>Provisions</a:t>
                      </a:r>
                      <a:endParaRPr lang="en-US" sz="20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3729">
                <a:tc>
                  <a:txBody>
                    <a:bodyPr/>
                    <a:lstStyle/>
                    <a:p>
                      <a:pPr marL="0" marR="0" algn="ctr">
                        <a:spcBef>
                          <a:spcPts val="0"/>
                        </a:spcBef>
                        <a:spcAft>
                          <a:spcPts val="0"/>
                        </a:spcAft>
                      </a:pPr>
                      <a:r>
                        <a:rPr lang="en-US" sz="2000" b="1" dirty="0">
                          <a:effectLst/>
                          <a:latin typeface="Times New Roman"/>
                          <a:ea typeface="Times New Roman"/>
                        </a:rPr>
                        <a:t>Roof</a:t>
                      </a:r>
                      <a:endParaRPr lang="en-US" sz="20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30,800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30,800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3729">
                <a:tc>
                  <a:txBody>
                    <a:bodyPr/>
                    <a:lstStyle/>
                    <a:p>
                      <a:pPr marL="0" marR="0" algn="ctr">
                        <a:spcBef>
                          <a:spcPts val="0"/>
                        </a:spcBef>
                        <a:spcAft>
                          <a:spcPts val="0"/>
                        </a:spcAft>
                      </a:pPr>
                      <a:r>
                        <a:rPr lang="en-US" sz="2000" b="1" dirty="0">
                          <a:effectLst/>
                          <a:latin typeface="Times New Roman"/>
                          <a:ea typeface="Times New Roman"/>
                        </a:rPr>
                        <a:t>3rd</a:t>
                      </a:r>
                      <a:endParaRPr lang="en-US" sz="20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25,200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25,200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43729">
                <a:tc>
                  <a:txBody>
                    <a:bodyPr/>
                    <a:lstStyle/>
                    <a:p>
                      <a:pPr marL="0" marR="0" algn="ctr">
                        <a:spcBef>
                          <a:spcPts val="0"/>
                        </a:spcBef>
                        <a:spcAft>
                          <a:spcPts val="0"/>
                        </a:spcAft>
                      </a:pPr>
                      <a:r>
                        <a:rPr lang="en-US" sz="2000" b="1" dirty="0">
                          <a:effectLst/>
                          <a:latin typeface="Times New Roman"/>
                          <a:ea typeface="Times New Roman"/>
                        </a:rPr>
                        <a:t>2nd</a:t>
                      </a:r>
                      <a:endParaRPr lang="en-US" sz="20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25,200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Times New Roman"/>
                          <a:ea typeface="Times New Roman"/>
                        </a:rPr>
                        <a:t>25,200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9" name="TextBox 8"/>
          <p:cNvSpPr txBox="1"/>
          <p:nvPr/>
        </p:nvSpPr>
        <p:spPr>
          <a:xfrm>
            <a:off x="308761" y="1844325"/>
            <a:ext cx="8419605" cy="400110"/>
          </a:xfrm>
          <a:prstGeom prst="rect">
            <a:avLst/>
          </a:prstGeom>
          <a:noFill/>
        </p:spPr>
        <p:txBody>
          <a:bodyPr wrap="square" lIns="91430" tIns="45716" rIns="91430" bIns="45716" rtlCol="0">
            <a:spAutoFit/>
          </a:bodyPr>
          <a:lstStyle/>
          <a:p>
            <a:r>
              <a:rPr lang="en-US" sz="2000" b="1" u="sng" dirty="0"/>
              <a:t>ASD Level F</a:t>
            </a:r>
            <a:r>
              <a:rPr lang="en-US" sz="2000" b="1" u="sng" baseline="-25000" dirty="0"/>
              <a:t>px</a:t>
            </a:r>
            <a:r>
              <a:rPr lang="en-US" sz="2000" b="1" u="sng" dirty="0"/>
              <a:t> Forces (lbs.)</a:t>
            </a:r>
            <a:endParaRPr lang="en-US" sz="2000" dirty="0"/>
          </a:p>
        </p:txBody>
      </p:sp>
      <p:sp>
        <p:nvSpPr>
          <p:cNvPr id="2" name="Title 1"/>
          <p:cNvSpPr>
            <a:spLocks noGrp="1"/>
          </p:cNvSpPr>
          <p:nvPr>
            <p:ph type="title"/>
          </p:nvPr>
        </p:nvSpPr>
        <p:spPr/>
        <p:txBody>
          <a:bodyPr/>
          <a:lstStyle/>
          <a:p>
            <a:r>
              <a:rPr lang="en-US" dirty="0"/>
              <a:t>Comparison Summary</a:t>
            </a:r>
          </a:p>
        </p:txBody>
      </p:sp>
    </p:spTree>
    <p:extLst>
      <p:ext uri="{BB962C8B-B14F-4D97-AF65-F5344CB8AC3E}">
        <p14:creationId xmlns:p14="http://schemas.microsoft.com/office/powerpoint/2010/main" val="1589942874"/>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46667" y="2683934"/>
            <a:ext cx="7520149" cy="1320689"/>
          </a:xfrm>
          <a:prstGeom prst="rect">
            <a:avLst/>
          </a:prstGeom>
        </p:spPr>
        <p:txBody>
          <a:bodyPr vert="horz" wrap="square" lIns="0" tIns="386785" rIns="0" bIns="0" rtlCol="0">
            <a:spAutoFit/>
          </a:bodyPr>
          <a:lstStyle/>
          <a:p>
            <a:pPr algn="ctr">
              <a:lnSpc>
                <a:spcPct val="100000"/>
              </a:lnSpc>
            </a:pPr>
            <a:r>
              <a:rPr sz="3200" dirty="0"/>
              <a:t>Q</a:t>
            </a:r>
            <a:r>
              <a:rPr sz="3200" spc="-4" dirty="0"/>
              <a:t>u</a:t>
            </a:r>
            <a:r>
              <a:rPr sz="3200" spc="-9" dirty="0"/>
              <a:t>es</a:t>
            </a:r>
            <a:r>
              <a:rPr sz="3200" dirty="0"/>
              <a:t>t</a:t>
            </a:r>
            <a:r>
              <a:rPr sz="3200" spc="-4" dirty="0"/>
              <a:t>ion</a:t>
            </a:r>
            <a:r>
              <a:rPr sz="3200" spc="-9" dirty="0"/>
              <a:t>s</a:t>
            </a:r>
            <a:r>
              <a:rPr sz="3200" dirty="0"/>
              <a:t>?</a:t>
            </a:r>
            <a:br>
              <a:rPr lang="en-US" dirty="0"/>
            </a:br>
            <a:endParaRPr dirty="0"/>
          </a:p>
        </p:txBody>
      </p:sp>
    </p:spTree>
    <p:extLst>
      <p:ext uri="{BB962C8B-B14F-4D97-AF65-F5344CB8AC3E}">
        <p14:creationId xmlns:p14="http://schemas.microsoft.com/office/powerpoint/2010/main" val="764575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52663" y="1386585"/>
            <a:ext cx="8614611" cy="4552528"/>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z="1800" spc="-4" dirty="0">
                <a:latin typeface="Arial"/>
                <a:cs typeface="Arial"/>
              </a:rPr>
              <a:t>ASCE 7 Sec. 12.14.1.1 scoping limitations:</a:t>
            </a:r>
            <a:endParaRPr sz="1800" dirty="0">
              <a:latin typeface="Arial"/>
              <a:cs typeface="Arial"/>
            </a:endParaRPr>
          </a:p>
          <a:p>
            <a:pPr marL="417694" indent="-406405">
              <a:lnSpc>
                <a:spcPct val="150000"/>
              </a:lnSpc>
              <a:spcBef>
                <a:spcPts val="511"/>
              </a:spcBef>
              <a:buClr>
                <a:srgbClr val="FF0000"/>
              </a:buClr>
              <a:buFont typeface="+mj-lt"/>
              <a:buAutoNum type="arabicPeriod"/>
              <a:tabLst>
                <a:tab pos="316093" algn="l"/>
              </a:tabLst>
            </a:pPr>
            <a:r>
              <a:rPr lang="en-US" sz="1800" spc="-4" dirty="0">
                <a:latin typeface="Arial"/>
                <a:cs typeface="Arial"/>
              </a:rPr>
              <a:t>Risk Category I or II – </a:t>
            </a:r>
            <a:r>
              <a:rPr lang="en-US" sz="1800" spc="-4" dirty="0">
                <a:solidFill>
                  <a:srgbClr val="FF0000"/>
                </a:solidFill>
                <a:latin typeface="Arial"/>
                <a:cs typeface="Arial"/>
              </a:rPr>
              <a:t>OK Category II</a:t>
            </a:r>
          </a:p>
          <a:p>
            <a:pPr marL="417694" indent="-406405">
              <a:lnSpc>
                <a:spcPct val="150000"/>
              </a:lnSpc>
              <a:spcBef>
                <a:spcPts val="511"/>
              </a:spcBef>
              <a:buClr>
                <a:srgbClr val="FF0000"/>
              </a:buClr>
              <a:buFont typeface="+mj-lt"/>
              <a:buAutoNum type="arabicPeriod"/>
              <a:tabLst>
                <a:tab pos="316093" algn="l"/>
              </a:tabLst>
            </a:pPr>
            <a:r>
              <a:rPr lang="en-US" sz="1800" spc="-4" dirty="0">
                <a:latin typeface="Arial"/>
                <a:cs typeface="Arial"/>
              </a:rPr>
              <a:t>Site Class NOT E or F – </a:t>
            </a:r>
            <a:r>
              <a:rPr lang="en-US" sz="1800" spc="-4" dirty="0">
                <a:solidFill>
                  <a:srgbClr val="FF0000"/>
                </a:solidFill>
                <a:latin typeface="Arial"/>
                <a:cs typeface="Arial"/>
              </a:rPr>
              <a:t>will verify</a:t>
            </a:r>
          </a:p>
          <a:p>
            <a:pPr marL="417694" indent="-406405">
              <a:lnSpc>
                <a:spcPct val="150000"/>
              </a:lnSpc>
              <a:spcBef>
                <a:spcPts val="511"/>
              </a:spcBef>
              <a:buClr>
                <a:srgbClr val="FF0000"/>
              </a:buClr>
              <a:buFont typeface="+mj-lt"/>
              <a:buAutoNum type="arabicPeriod"/>
              <a:tabLst>
                <a:tab pos="316093" algn="l"/>
              </a:tabLst>
            </a:pPr>
            <a:r>
              <a:rPr lang="en-US" sz="1800" spc="-4" dirty="0">
                <a:latin typeface="Arial"/>
                <a:cs typeface="Arial"/>
              </a:rPr>
              <a:t>3 stories or less above grade plane - </a:t>
            </a:r>
            <a:r>
              <a:rPr lang="en-US" sz="1800" spc="-4" dirty="0">
                <a:solidFill>
                  <a:srgbClr val="FF0000"/>
                </a:solidFill>
                <a:latin typeface="Arial"/>
                <a:cs typeface="Arial"/>
              </a:rPr>
              <a:t>OK</a:t>
            </a:r>
          </a:p>
          <a:p>
            <a:pPr marL="417694" indent="-406405">
              <a:lnSpc>
                <a:spcPct val="150000"/>
              </a:lnSpc>
              <a:spcBef>
                <a:spcPts val="511"/>
              </a:spcBef>
              <a:buClr>
                <a:srgbClr val="FF0000"/>
              </a:buClr>
              <a:buFont typeface="+mj-lt"/>
              <a:buAutoNum type="arabicPeriod"/>
              <a:tabLst>
                <a:tab pos="316093" algn="l"/>
              </a:tabLst>
            </a:pPr>
            <a:r>
              <a:rPr lang="en-US" sz="1800" spc="-4" dirty="0">
                <a:latin typeface="Arial"/>
                <a:cs typeface="Arial"/>
              </a:rPr>
              <a:t>Bearing wall or building frame system – </a:t>
            </a:r>
            <a:r>
              <a:rPr lang="en-US" sz="1800" spc="-4" dirty="0">
                <a:solidFill>
                  <a:srgbClr val="FF0000"/>
                </a:solidFill>
                <a:latin typeface="Arial"/>
                <a:cs typeface="Arial"/>
              </a:rPr>
              <a:t>OK</a:t>
            </a:r>
          </a:p>
          <a:p>
            <a:pPr marL="417694" indent="-406405">
              <a:lnSpc>
                <a:spcPct val="150000"/>
              </a:lnSpc>
              <a:spcBef>
                <a:spcPts val="511"/>
              </a:spcBef>
              <a:buClr>
                <a:srgbClr val="FF0000"/>
              </a:buClr>
              <a:buFont typeface="+mj-lt"/>
              <a:buAutoNum type="arabicPeriod"/>
              <a:tabLst>
                <a:tab pos="316093" algn="l"/>
              </a:tabLst>
            </a:pPr>
            <a:r>
              <a:rPr lang="en-US" sz="1800" spc="-4" dirty="0">
                <a:latin typeface="Arial"/>
                <a:cs typeface="Arial"/>
              </a:rPr>
              <a:t>Minimum two lines of lateral resistance in each direction, minimum one line on each side of center of weight – </a:t>
            </a:r>
            <a:r>
              <a:rPr lang="en-US" sz="1800" spc="-4" dirty="0">
                <a:solidFill>
                  <a:srgbClr val="FF0000"/>
                </a:solidFill>
                <a:latin typeface="Arial"/>
                <a:cs typeface="Arial"/>
              </a:rPr>
              <a:t>OK</a:t>
            </a:r>
          </a:p>
          <a:p>
            <a:pPr marL="417694" indent="-406405">
              <a:lnSpc>
                <a:spcPct val="150000"/>
              </a:lnSpc>
              <a:spcBef>
                <a:spcPts val="511"/>
              </a:spcBef>
              <a:buClr>
                <a:srgbClr val="FF0000"/>
              </a:buClr>
              <a:buFont typeface="+mj-lt"/>
              <a:buAutoNum type="arabicPeriod"/>
              <a:tabLst>
                <a:tab pos="316093" algn="l"/>
              </a:tabLst>
            </a:pPr>
            <a:r>
              <a:rPr lang="en-US" sz="1800" spc="-4" dirty="0">
                <a:latin typeface="Arial"/>
                <a:cs typeface="Arial"/>
              </a:rPr>
              <a:t>Center of weight in each story located not further than 10% of diaphragm length from geometric center – </a:t>
            </a:r>
            <a:r>
              <a:rPr lang="en-US" sz="1800" spc="-4" dirty="0">
                <a:solidFill>
                  <a:srgbClr val="FF0000"/>
                </a:solidFill>
                <a:latin typeface="Arial"/>
                <a:cs typeface="Arial"/>
              </a:rPr>
              <a:t>OK</a:t>
            </a:r>
          </a:p>
          <a:p>
            <a:pPr marL="417694" indent="-406405">
              <a:lnSpc>
                <a:spcPct val="150000"/>
              </a:lnSpc>
              <a:spcBef>
                <a:spcPts val="511"/>
              </a:spcBef>
              <a:buClr>
                <a:srgbClr val="FF0000"/>
              </a:buClr>
              <a:buFont typeface="+mj-lt"/>
              <a:buAutoNum type="arabicPeriod"/>
              <a:tabLst>
                <a:tab pos="316093" algn="l"/>
              </a:tabLst>
            </a:pPr>
            <a:r>
              <a:rPr lang="en-US" sz="1800" spc="-4" dirty="0">
                <a:latin typeface="Arial"/>
                <a:cs typeface="Arial"/>
              </a:rPr>
              <a:t>Structures with cast-in-place diaphragms – </a:t>
            </a:r>
            <a:r>
              <a:rPr lang="en-US" sz="1800" spc="-4" dirty="0">
                <a:solidFill>
                  <a:srgbClr val="FF0000"/>
                </a:solidFill>
                <a:latin typeface="Arial"/>
                <a:cs typeface="Arial"/>
              </a:rPr>
              <a:t>not applicable</a:t>
            </a:r>
            <a:endParaRPr lang="en-US" sz="1800" spc="-4" dirty="0">
              <a:latin typeface="Arial"/>
              <a:cs typeface="Arial"/>
            </a:endParaRPr>
          </a:p>
        </p:txBody>
      </p:sp>
      <p:sp>
        <p:nvSpPr>
          <p:cNvPr id="2" name="object 2"/>
          <p:cNvSpPr txBox="1">
            <a:spLocks noGrp="1"/>
          </p:cNvSpPr>
          <p:nvPr>
            <p:ph type="title"/>
          </p:nvPr>
        </p:nvSpPr>
        <p:spPr>
          <a:xfrm>
            <a:off x="252663" y="269875"/>
            <a:ext cx="8614611" cy="1143000"/>
          </a:xfrm>
        </p:spPr>
        <p:txBody>
          <a:bodyPr/>
          <a:lstStyle/>
          <a:p>
            <a:r>
              <a:rPr lang="en-US" dirty="0"/>
              <a:t>Simplified Seismic Force Provisions</a:t>
            </a:r>
          </a:p>
        </p:txBody>
      </p:sp>
    </p:spTree>
    <p:extLst>
      <p:ext uri="{BB962C8B-B14F-4D97-AF65-F5344CB8AC3E}">
        <p14:creationId xmlns:p14="http://schemas.microsoft.com/office/powerpoint/2010/main" val="2452306247"/>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2171" y="1276972"/>
            <a:ext cx="7772400" cy="4297362"/>
          </a:xfrm>
        </p:spPr>
        <p:txBody>
          <a:bodyPr/>
          <a:lstStyle/>
          <a:p>
            <a:pPr marL="0" indent="0">
              <a:buNone/>
            </a:pPr>
            <a:r>
              <a:rPr lang="en-US" sz="1800" dirty="0"/>
              <a:t> </a:t>
            </a:r>
          </a:p>
          <a:p>
            <a:r>
              <a:rPr lang="en-US" sz="18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800" dirty="0"/>
              <a:t>The opinions expressed herein regarding the requirements of the </a:t>
            </a:r>
            <a:r>
              <a:rPr lang="en-US" sz="1800" i="1" dirty="0"/>
              <a:t>NEHRP Recommended Seismic Provisions</a:t>
            </a:r>
            <a:r>
              <a:rPr lang="en-US" sz="1800" dirty="0"/>
              <a:t>, the referenced standards, and the building codes are not to be used for design purposes. Rather the user should consult the jurisdiction’s building official who has the authority to render interpretation of the code.</a:t>
            </a:r>
          </a:p>
          <a:p>
            <a:r>
              <a:rPr lang="en-US" sz="1800" dirty="0"/>
              <a:t>Any modifications made to the file represent the presenters' opinion only. </a:t>
            </a:r>
          </a:p>
        </p:txBody>
      </p:sp>
      <p:sp>
        <p:nvSpPr>
          <p:cNvPr id="2" name="Title 1"/>
          <p:cNvSpPr>
            <a:spLocks noGrp="1"/>
          </p:cNvSpPr>
          <p:nvPr>
            <p:ph type="title"/>
          </p:nvPr>
        </p:nvSpPr>
        <p:spPr/>
        <p:txBody>
          <a:bodyPr/>
          <a:lstStyle/>
          <a:p>
            <a:r>
              <a:rPr lang="en-US" dirty="0"/>
              <a:t>DISCLAIMER</a:t>
            </a:r>
          </a:p>
        </p:txBody>
      </p:sp>
    </p:spTree>
    <p:extLst>
      <p:ext uri="{BB962C8B-B14F-4D97-AF65-F5344CB8AC3E}">
        <p14:creationId xmlns:p14="http://schemas.microsoft.com/office/powerpoint/2010/main" val="10908908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673100" y="1555028"/>
            <a:ext cx="7797354" cy="4175438"/>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ASCE 7 Sec. 12.14.1.1 scoping limitations:</a:t>
            </a:r>
            <a:endParaRPr sz="2133" dirty="0">
              <a:latin typeface="Arial"/>
              <a:cs typeface="Arial"/>
            </a:endParaRPr>
          </a:p>
          <a:p>
            <a:pPr marL="417694" indent="-406405">
              <a:lnSpc>
                <a:spcPts val="2538"/>
              </a:lnSpc>
              <a:spcBef>
                <a:spcPts val="511"/>
              </a:spcBef>
              <a:buClr>
                <a:srgbClr val="FF0000"/>
              </a:buClr>
              <a:buFont typeface="+mj-lt"/>
              <a:buAutoNum type="arabicPeriod" startAt="8"/>
              <a:tabLst>
                <a:tab pos="316093" algn="l"/>
              </a:tabLst>
            </a:pPr>
            <a:r>
              <a:rPr lang="en-US" sz="2133" spc="-4" dirty="0">
                <a:latin typeface="Arial"/>
                <a:cs typeface="Arial"/>
              </a:rPr>
              <a:t>Buildings with diaphragm that is not flexible – </a:t>
            </a:r>
            <a:r>
              <a:rPr lang="en-US" sz="2133" spc="-4" dirty="0">
                <a:solidFill>
                  <a:srgbClr val="FF0000"/>
                </a:solidFill>
                <a:latin typeface="Arial"/>
                <a:cs typeface="Arial"/>
              </a:rPr>
              <a:t>not applicable</a:t>
            </a:r>
          </a:p>
          <a:p>
            <a:pPr marL="417694" indent="-406405">
              <a:lnSpc>
                <a:spcPts val="2538"/>
              </a:lnSpc>
              <a:spcBef>
                <a:spcPts val="511"/>
              </a:spcBef>
              <a:buClr>
                <a:srgbClr val="FF0000"/>
              </a:buClr>
              <a:buFont typeface="+mj-lt"/>
              <a:buAutoNum type="arabicPeriod" startAt="8"/>
              <a:tabLst>
                <a:tab pos="316093" algn="l"/>
              </a:tabLst>
            </a:pPr>
            <a:r>
              <a:rPr lang="en-US" sz="2133" spc="-4" dirty="0">
                <a:latin typeface="Arial"/>
                <a:cs typeface="Arial"/>
              </a:rPr>
              <a:t>Shear wall lines at no more than 15 degrees from major orthogonal axes – </a:t>
            </a:r>
            <a:r>
              <a:rPr lang="en-US" sz="2133" spc="-4" dirty="0">
                <a:solidFill>
                  <a:srgbClr val="FF0000"/>
                </a:solidFill>
                <a:latin typeface="Arial"/>
                <a:cs typeface="Arial"/>
              </a:rPr>
              <a:t>not applicable, shear wall lines align with major x and y axes</a:t>
            </a:r>
          </a:p>
          <a:p>
            <a:pPr marL="417694" indent="-406405">
              <a:lnSpc>
                <a:spcPts val="2538"/>
              </a:lnSpc>
              <a:spcBef>
                <a:spcPts val="511"/>
              </a:spcBef>
              <a:buClr>
                <a:srgbClr val="FF0000"/>
              </a:buClr>
              <a:buFont typeface="+mj-lt"/>
              <a:buAutoNum type="arabicPeriod" startAt="8"/>
              <a:tabLst>
                <a:tab pos="316093" algn="l"/>
              </a:tabLst>
            </a:pPr>
            <a:r>
              <a:rPr lang="en-US" sz="2133" spc="-4" dirty="0">
                <a:latin typeface="Arial"/>
                <a:cs typeface="Arial"/>
              </a:rPr>
              <a:t>Simplified seismic force procedure used in both horizontal directions – </a:t>
            </a:r>
            <a:r>
              <a:rPr lang="en-US" sz="2133" spc="-4" dirty="0">
                <a:solidFill>
                  <a:srgbClr val="FF0000"/>
                </a:solidFill>
                <a:latin typeface="Arial"/>
                <a:cs typeface="Arial"/>
              </a:rPr>
              <a:t>OK</a:t>
            </a:r>
          </a:p>
          <a:p>
            <a:pPr marL="417694" indent="-406405">
              <a:lnSpc>
                <a:spcPts val="2538"/>
              </a:lnSpc>
              <a:spcBef>
                <a:spcPts val="511"/>
              </a:spcBef>
              <a:buClr>
                <a:srgbClr val="FF0000"/>
              </a:buClr>
              <a:buFont typeface="+mj-lt"/>
              <a:buAutoNum type="arabicPeriod" startAt="8"/>
              <a:tabLst>
                <a:tab pos="316093" algn="l"/>
              </a:tabLst>
            </a:pPr>
            <a:r>
              <a:rPr lang="en-US" sz="2133" spc="-4" dirty="0">
                <a:latin typeface="Arial"/>
                <a:cs typeface="Arial"/>
              </a:rPr>
              <a:t>Irregularities – in-plane and out-of-plane offsets of vertical shear wall elements not permitted – </a:t>
            </a:r>
            <a:r>
              <a:rPr lang="en-US" sz="2133" spc="-4" dirty="0">
                <a:solidFill>
                  <a:srgbClr val="FF0000"/>
                </a:solidFill>
                <a:latin typeface="Arial"/>
                <a:cs typeface="Arial"/>
              </a:rPr>
              <a:t>OK shear walls will stack in all three floors</a:t>
            </a:r>
          </a:p>
          <a:p>
            <a:pPr marL="417694" indent="-406405">
              <a:lnSpc>
                <a:spcPts val="2538"/>
              </a:lnSpc>
              <a:spcBef>
                <a:spcPts val="511"/>
              </a:spcBef>
              <a:buClr>
                <a:srgbClr val="FF0000"/>
              </a:buClr>
              <a:buFont typeface="+mj-lt"/>
              <a:buAutoNum type="arabicPeriod" startAt="8"/>
              <a:tabLst>
                <a:tab pos="316093" algn="l"/>
              </a:tabLst>
            </a:pPr>
            <a:r>
              <a:rPr lang="en-US" sz="2133" spc="-4" dirty="0">
                <a:latin typeface="Arial"/>
                <a:cs typeface="Arial"/>
              </a:rPr>
              <a:t>Lateral load resistance at any story not less than 80% of resistance in story above – </a:t>
            </a:r>
            <a:r>
              <a:rPr lang="en-US" sz="2133" spc="-4" dirty="0">
                <a:solidFill>
                  <a:srgbClr val="FF0000"/>
                </a:solidFill>
                <a:latin typeface="Arial"/>
                <a:cs typeface="Arial"/>
              </a:rPr>
              <a:t>OK</a:t>
            </a:r>
          </a:p>
        </p:txBody>
      </p:sp>
      <p:sp>
        <p:nvSpPr>
          <p:cNvPr id="4" name="Title 3"/>
          <p:cNvSpPr>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4205778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359833" y="1627217"/>
            <a:ext cx="8398933" cy="4175438"/>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Mapped spectral response parameters</a:t>
            </a:r>
            <a:endParaRPr sz="2133" dirty="0">
              <a:latin typeface="Arial"/>
              <a:cs typeface="Arial"/>
            </a:endParaRP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a:t>
            </a:r>
            <a:r>
              <a:rPr lang="en-US" sz="2133" spc="-4" baseline="-25000" dirty="0">
                <a:latin typeface="Arial"/>
                <a:cs typeface="Arial"/>
              </a:rPr>
              <a:t>S</a:t>
            </a:r>
            <a:r>
              <a:rPr lang="en-US" sz="2133" spc="-4" dirty="0">
                <a:latin typeface="Arial"/>
                <a:cs typeface="Arial"/>
              </a:rPr>
              <a:t> = 1.34 (from USGS web site)</a:t>
            </a:r>
            <a:endParaRPr lang="en-US" sz="2133" spc="-4" dirty="0">
              <a:solidFill>
                <a:srgbClr val="FF0000"/>
              </a:solidFill>
              <a:latin typeface="Arial"/>
              <a:cs typeface="Arial"/>
            </a:endParaRP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a:t>
            </a:r>
            <a:r>
              <a:rPr lang="en-US" sz="2133" spc="-4" baseline="-25000" dirty="0">
                <a:latin typeface="Arial"/>
                <a:cs typeface="Arial"/>
              </a:rPr>
              <a:t>1</a:t>
            </a:r>
            <a:r>
              <a:rPr lang="en-US" sz="2133" spc="-4" dirty="0">
                <a:latin typeface="Arial"/>
                <a:cs typeface="Arial"/>
              </a:rPr>
              <a:t> = 0.67 (from USGS web site)</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Site Class = D (from soils report)</a:t>
            </a:r>
            <a:endParaRPr lang="en-US" sz="2133" spc="-4" dirty="0">
              <a:solidFill>
                <a:srgbClr val="FF0000"/>
              </a:solidFill>
              <a:latin typeface="Arial"/>
              <a:cs typeface="Arial"/>
            </a:endParaRPr>
          </a:p>
          <a:p>
            <a:pPr marL="11289">
              <a:lnSpc>
                <a:spcPts val="2538"/>
              </a:lnSpc>
              <a:spcBef>
                <a:spcPts val="511"/>
              </a:spcBef>
              <a:buClr>
                <a:srgbClr val="FF0000"/>
              </a:buClr>
              <a:tabLst>
                <a:tab pos="316093" algn="l"/>
              </a:tabLst>
            </a:pPr>
            <a:endParaRPr lang="en-US" sz="2133" spc="-4" dirty="0">
              <a:solidFill>
                <a:srgbClr val="FF0000"/>
              </a:solidFill>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Design spectral response parameter</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Base shear based on S</a:t>
            </a:r>
            <a:r>
              <a:rPr lang="en-US" sz="2133" spc="-4" baseline="-25000" dirty="0">
                <a:latin typeface="Arial"/>
                <a:cs typeface="Arial"/>
              </a:rPr>
              <a:t>DS</a:t>
            </a:r>
            <a:r>
              <a:rPr lang="en-US" sz="2133" spc="-4" dirty="0">
                <a:latin typeface="Arial"/>
                <a:cs typeface="Arial"/>
              </a:rPr>
              <a:t> (Sec. 12.14.8.1)</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F</a:t>
            </a:r>
            <a:r>
              <a:rPr lang="en-US" sz="2133" spc="-4" baseline="-25000" dirty="0">
                <a:latin typeface="Arial"/>
                <a:cs typeface="Arial"/>
              </a:rPr>
              <a:t>a</a:t>
            </a:r>
            <a:r>
              <a:rPr lang="en-US" sz="2133" spc="-4" dirty="0">
                <a:latin typeface="Arial"/>
                <a:cs typeface="Arial"/>
              </a:rPr>
              <a:t> = 1.0 per Sec. 11.4.3 (alternate is default per Sec. 12.14.8.1)</a:t>
            </a:r>
            <a:endParaRPr lang="en-US" sz="2133" spc="-4" dirty="0">
              <a:solidFill>
                <a:srgbClr val="FF0000"/>
              </a:solidFill>
              <a:latin typeface="Arial"/>
              <a:cs typeface="Arial"/>
            </a:endParaRP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a:t>
            </a:r>
            <a:r>
              <a:rPr lang="en-US" sz="2133" spc="-4" baseline="-25000" dirty="0">
                <a:latin typeface="Arial"/>
                <a:cs typeface="Arial"/>
              </a:rPr>
              <a:t>DS</a:t>
            </a:r>
            <a:r>
              <a:rPr lang="en-US" sz="2133" spc="-4" dirty="0">
                <a:latin typeface="Arial"/>
                <a:cs typeface="Arial"/>
              </a:rPr>
              <a:t> = 2/3 (F</a:t>
            </a:r>
            <a:r>
              <a:rPr lang="en-US" sz="2133" spc="-4" baseline="-25000" dirty="0">
                <a:latin typeface="Arial"/>
                <a:cs typeface="Arial"/>
              </a:rPr>
              <a:t>a</a:t>
            </a:r>
            <a:r>
              <a:rPr lang="en-US" sz="2133" spc="-4" dirty="0">
                <a:latin typeface="Arial"/>
                <a:cs typeface="Arial"/>
              </a:rPr>
              <a:t>) S</a:t>
            </a:r>
            <a:r>
              <a:rPr lang="en-US" sz="2133" spc="-4" baseline="-25000" dirty="0">
                <a:latin typeface="Arial"/>
                <a:cs typeface="Arial"/>
              </a:rPr>
              <a:t>S</a:t>
            </a:r>
            <a:r>
              <a:rPr lang="en-US" sz="2133" spc="-4" dirty="0">
                <a:latin typeface="Arial"/>
                <a:cs typeface="Arial"/>
              </a:rPr>
              <a:t> = 2/3 (1.0) 1.34 = 0.89g</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a:t>
            </a:r>
            <a:r>
              <a:rPr lang="en-US" sz="2133" spc="-4" baseline="-25000" dirty="0">
                <a:latin typeface="Arial"/>
                <a:cs typeface="Arial"/>
              </a:rPr>
              <a:t>DS</a:t>
            </a:r>
            <a:r>
              <a:rPr lang="en-US" sz="2133" spc="-4" dirty="0">
                <a:latin typeface="Arial"/>
                <a:cs typeface="Arial"/>
              </a:rPr>
              <a:t> &lt;= 1.5 (Sec. 12.14.8.1) OK</a:t>
            </a: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489419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673100" y="1651280"/>
            <a:ext cx="7772400" cy="4552528"/>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Seismic Design Category</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Per Section 11.6</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Based on Table 11.6-1 only where S</a:t>
            </a:r>
            <a:r>
              <a:rPr lang="en-US" sz="2133" spc="-4" baseline="-25000" dirty="0">
                <a:latin typeface="Arial"/>
                <a:cs typeface="Arial"/>
              </a:rPr>
              <a:t>1</a:t>
            </a:r>
            <a:r>
              <a:rPr lang="en-US" sz="2133" spc="-4" dirty="0">
                <a:latin typeface="Arial"/>
                <a:cs typeface="Arial"/>
              </a:rPr>
              <a:t> &lt;= 0.75</a:t>
            </a:r>
            <a:endParaRPr lang="en-US" sz="2133" spc="-4" dirty="0">
              <a:solidFill>
                <a:srgbClr val="FF0000"/>
              </a:solidFill>
              <a:latin typeface="Arial"/>
              <a:cs typeface="Arial"/>
            </a:endParaRP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Seismic Design Category = D</a:t>
            </a:r>
          </a:p>
          <a:p>
            <a:pPr marL="11289">
              <a:lnSpc>
                <a:spcPts val="2538"/>
              </a:lnSpc>
              <a:spcBef>
                <a:spcPts val="511"/>
              </a:spcBef>
              <a:buClr>
                <a:srgbClr val="FF0000"/>
              </a:buClr>
              <a:tabLst>
                <a:tab pos="316093" algn="l"/>
              </a:tabLst>
            </a:pPr>
            <a:endParaRPr lang="en-US" sz="2133" spc="-4" dirty="0">
              <a:solidFill>
                <a:srgbClr val="FF0000"/>
              </a:solidFill>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Response Modification Factor (R) = 6.5 (Table 12.14-1)</a:t>
            </a:r>
          </a:p>
          <a:p>
            <a:pPr marL="11289">
              <a:lnSpc>
                <a:spcPts val="2538"/>
              </a:lnSpc>
              <a:spcBef>
                <a:spcPts val="511"/>
              </a:spcBef>
              <a:buClr>
                <a:srgbClr val="FF0000"/>
              </a:buClr>
              <a:tabLst>
                <a:tab pos="316093" algn="l"/>
              </a:tabLst>
            </a:pPr>
            <a:r>
              <a:rPr lang="en-US" sz="2133" spc="-4" dirty="0">
                <a:latin typeface="Arial"/>
                <a:cs typeface="Arial"/>
              </a:rPr>
              <a:t>Simplified method coefficient (F) = 1.2 (Sec. 12.14.8.1)</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Base Shear V = F(S</a:t>
            </a:r>
            <a:r>
              <a:rPr lang="en-US" sz="2133" spc="-4" baseline="-25000" dirty="0">
                <a:latin typeface="Arial"/>
                <a:cs typeface="Arial"/>
              </a:rPr>
              <a:t>DS</a:t>
            </a:r>
            <a:r>
              <a:rPr lang="en-US" sz="2133" spc="-4" dirty="0">
                <a:latin typeface="Arial"/>
                <a:cs typeface="Arial"/>
              </a:rPr>
              <a:t>)W / R</a:t>
            </a:r>
          </a:p>
          <a:p>
            <a:pPr marL="11289">
              <a:lnSpc>
                <a:spcPts val="2538"/>
              </a:lnSpc>
              <a:spcBef>
                <a:spcPts val="511"/>
              </a:spcBef>
              <a:buClr>
                <a:srgbClr val="FF0000"/>
              </a:buClr>
              <a:tabLst>
                <a:tab pos="316093" algn="l"/>
              </a:tabLst>
            </a:pPr>
            <a:r>
              <a:rPr lang="en-US" sz="2133" spc="-4" dirty="0">
                <a:solidFill>
                  <a:srgbClr val="FF0000"/>
                </a:solidFill>
                <a:latin typeface="Arial"/>
                <a:cs typeface="Arial"/>
              </a:rPr>
              <a:t>			</a:t>
            </a:r>
            <a:r>
              <a:rPr lang="en-US" sz="2133" spc="-4" dirty="0">
                <a:latin typeface="Arial"/>
                <a:cs typeface="Arial"/>
              </a:rPr>
              <a:t>  = 1.2 (0.89) W / 6.5</a:t>
            </a:r>
          </a:p>
          <a:p>
            <a:pPr marL="11289">
              <a:lnSpc>
                <a:spcPts val="2538"/>
              </a:lnSpc>
              <a:spcBef>
                <a:spcPts val="511"/>
              </a:spcBef>
              <a:buClr>
                <a:srgbClr val="FF0000"/>
              </a:buClr>
              <a:tabLst>
                <a:tab pos="316093" algn="l"/>
              </a:tabLst>
            </a:pPr>
            <a:r>
              <a:rPr lang="en-US" sz="2133" spc="-4" dirty="0">
                <a:solidFill>
                  <a:srgbClr val="FF0000"/>
                </a:solidFill>
                <a:latin typeface="Arial"/>
                <a:cs typeface="Arial"/>
              </a:rPr>
              <a:t>			</a:t>
            </a:r>
            <a:r>
              <a:rPr lang="en-US" sz="2133" spc="-4" dirty="0">
                <a:latin typeface="Arial"/>
                <a:cs typeface="Arial"/>
              </a:rPr>
              <a:t>  = 0.164 W (strength design level)</a:t>
            </a:r>
          </a:p>
          <a:p>
            <a:pPr marL="11289">
              <a:lnSpc>
                <a:spcPts val="2538"/>
              </a:lnSpc>
              <a:spcBef>
                <a:spcPts val="511"/>
              </a:spcBef>
              <a:buClr>
                <a:srgbClr val="FF0000"/>
              </a:buClr>
              <a:tabLst>
                <a:tab pos="316093" algn="l"/>
              </a:tabLst>
            </a:pPr>
            <a:endParaRPr lang="en-US" sz="2133" spc="-4" dirty="0">
              <a:latin typeface="Arial"/>
              <a:cs typeface="Arial"/>
            </a:endParaRP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7022744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817813" y="1627216"/>
            <a:ext cx="7508374" cy="2654253"/>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z="2133" spc="-4" dirty="0">
                <a:latin typeface="Arial"/>
                <a:cs typeface="Arial"/>
              </a:rPr>
              <a:t>Weight take-off for base shear:</a:t>
            </a:r>
            <a:endParaRPr sz="2133" dirty="0">
              <a:latin typeface="Arial"/>
              <a:cs typeface="Arial"/>
            </a:endParaRPr>
          </a:p>
          <a:p>
            <a:pPr marL="417694" indent="-406405">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Calculate unit dead load for roof, floor, and wall assembles</a:t>
            </a:r>
          </a:p>
          <a:p>
            <a:pPr marL="417694" indent="-406405">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Sum dead loads tributary to each floor and roof level</a:t>
            </a:r>
          </a:p>
          <a:p>
            <a:pPr marL="417694" indent="-406405">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Sum over floor and roof levels for total building seismic weight</a:t>
            </a: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555111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1098127" y="1386585"/>
            <a:ext cx="6922347" cy="3438570"/>
          </a:xfrm>
          <a:prstGeom prst="rect">
            <a:avLst/>
          </a:prstGeom>
        </p:spPr>
        <p:txBody>
          <a:bodyPr vert="horz" wrap="square" lIns="0" tIns="0" rIns="0" bIns="0" rtlCol="0">
            <a:spAutoFit/>
          </a:bodyPr>
          <a:lstStyle/>
          <a:p>
            <a:pPr marL="11289" algn="ctr">
              <a:buClr>
                <a:srgbClr val="FF0000"/>
              </a:buClr>
              <a:tabLst>
                <a:tab pos="316093" algn="l"/>
              </a:tabLst>
            </a:pPr>
            <a:r>
              <a:rPr lang="en-US" sz="2489" spc="-4" dirty="0">
                <a:latin typeface="Arial"/>
                <a:cs typeface="Arial"/>
              </a:rPr>
              <a:t>NEHRP  Recommended Seismic Provisions for New Buildings and Other Structures</a:t>
            </a:r>
          </a:p>
          <a:p>
            <a:pPr marL="11289" algn="ctr">
              <a:buClr>
                <a:srgbClr val="FF0000"/>
              </a:buClr>
              <a:tabLst>
                <a:tab pos="316093" algn="l"/>
              </a:tabLst>
            </a:pPr>
            <a:r>
              <a:rPr lang="en-US" sz="2133" spc="-4" dirty="0">
                <a:latin typeface="Arial"/>
                <a:cs typeface="Arial"/>
              </a:rPr>
              <a:t>FEMA P-1050-1, 2015 Edition </a:t>
            </a:r>
          </a:p>
          <a:p>
            <a:pPr marL="11289" algn="ctr">
              <a:spcBef>
                <a:spcPts val="2133"/>
              </a:spcBef>
              <a:spcAft>
                <a:spcPts val="2133"/>
              </a:spcAft>
              <a:buClr>
                <a:srgbClr val="FF0000"/>
              </a:buClr>
              <a:tabLst>
                <a:tab pos="316093" algn="l"/>
              </a:tabLst>
            </a:pPr>
            <a:r>
              <a:rPr lang="en-US" sz="2133" spc="-4" dirty="0">
                <a:latin typeface="Arial"/>
                <a:cs typeface="Arial"/>
              </a:rPr>
              <a:t>as adopted into</a:t>
            </a:r>
          </a:p>
          <a:p>
            <a:pPr marL="11289" algn="ctr">
              <a:buClr>
                <a:srgbClr val="FF0000"/>
              </a:buClr>
              <a:tabLst>
                <a:tab pos="316093" algn="l"/>
              </a:tabLst>
            </a:pPr>
            <a:r>
              <a:rPr sz="2489" spc="-4" dirty="0">
                <a:latin typeface="Arial"/>
                <a:cs typeface="Arial"/>
              </a:rPr>
              <a:t>ASC</a:t>
            </a:r>
            <a:r>
              <a:rPr sz="2489" dirty="0">
                <a:latin typeface="Arial"/>
                <a:cs typeface="Arial"/>
              </a:rPr>
              <a:t>E</a:t>
            </a:r>
            <a:r>
              <a:rPr sz="2489" spc="9" dirty="0">
                <a:latin typeface="Arial"/>
                <a:cs typeface="Arial"/>
              </a:rPr>
              <a:t> </a:t>
            </a:r>
            <a:r>
              <a:rPr sz="2489" spc="-4" dirty="0">
                <a:latin typeface="Arial"/>
                <a:cs typeface="Arial"/>
              </a:rPr>
              <a:t>7</a:t>
            </a:r>
            <a:r>
              <a:rPr sz="2489" dirty="0">
                <a:latin typeface="Arial"/>
                <a:cs typeface="Arial"/>
              </a:rPr>
              <a:t>-</a:t>
            </a:r>
            <a:r>
              <a:rPr lang="en-US" sz="2489" spc="-4" dirty="0">
                <a:latin typeface="Arial"/>
                <a:cs typeface="Arial"/>
              </a:rPr>
              <a:t>16</a:t>
            </a:r>
            <a:endParaRPr lang="en-US" sz="2489" dirty="0">
              <a:latin typeface="Arial"/>
              <a:cs typeface="Arial"/>
            </a:endParaRPr>
          </a:p>
          <a:p>
            <a:pPr marL="11289" algn="ctr">
              <a:buClr>
                <a:srgbClr val="FF0000"/>
              </a:buClr>
              <a:tabLst>
                <a:tab pos="316093" algn="l"/>
              </a:tabLst>
            </a:pPr>
            <a:r>
              <a:rPr lang="en-US" sz="2489" dirty="0">
                <a:latin typeface="Arial"/>
                <a:cs typeface="Arial"/>
              </a:rPr>
              <a:t>Minimum Design Loads for Buildings </a:t>
            </a:r>
          </a:p>
          <a:p>
            <a:pPr marL="11289" algn="ctr">
              <a:buClr>
                <a:srgbClr val="FF0000"/>
              </a:buClr>
              <a:tabLst>
                <a:tab pos="316093" algn="l"/>
              </a:tabLst>
            </a:pPr>
            <a:r>
              <a:rPr lang="en-US" sz="2489" dirty="0">
                <a:latin typeface="Arial"/>
                <a:cs typeface="Arial"/>
              </a:rPr>
              <a:t>and Other Structures</a:t>
            </a:r>
          </a:p>
          <a:p>
            <a:pPr marL="11289" algn="ctr">
              <a:buClr>
                <a:srgbClr val="FF0000"/>
              </a:buClr>
              <a:tabLst>
                <a:tab pos="316093" algn="l"/>
              </a:tabLst>
            </a:pPr>
            <a:r>
              <a:rPr lang="en-US" sz="2133" dirty="0">
                <a:latin typeface="Arial"/>
                <a:cs typeface="Arial"/>
              </a:rPr>
              <a:t>2016 Edition</a:t>
            </a:r>
            <a:endParaRPr sz="2133" dirty="0">
              <a:latin typeface="Arial"/>
              <a:cs typeface="Arial"/>
            </a:endParaRPr>
          </a:p>
        </p:txBody>
      </p:sp>
      <p:sp>
        <p:nvSpPr>
          <p:cNvPr id="2" name="object 2"/>
          <p:cNvSpPr txBox="1">
            <a:spLocks noGrp="1"/>
          </p:cNvSpPr>
          <p:nvPr>
            <p:ph type="title"/>
          </p:nvPr>
        </p:nvSpPr>
        <p:spPr>
          <a:xfrm>
            <a:off x="673100" y="269875"/>
            <a:ext cx="7772400" cy="1143000"/>
          </a:xfrm>
        </p:spPr>
        <p:txBody>
          <a:bodyPr/>
          <a:lstStyle/>
          <a:p>
            <a:r>
              <a:rPr lang="en-US" dirty="0"/>
              <a:t>Context in the Provisions</a:t>
            </a:r>
          </a:p>
        </p:txBody>
      </p:sp>
    </p:spTree>
    <p:extLst>
      <p:ext uri="{BB962C8B-B14F-4D97-AF65-F5344CB8AC3E}">
        <p14:creationId xmlns:p14="http://schemas.microsoft.com/office/powerpoint/2010/main" val="2181758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ome of the detail of a weight take-off, arriving at a weight tributary to each roof and floor and a total building weight.&#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60503" y="1735900"/>
            <a:ext cx="4876800" cy="4368800"/>
          </a:xfrm>
          <a:prstGeom prst="rect">
            <a:avLst/>
          </a:prstGeom>
        </p:spPr>
      </p:pic>
      <p:sp>
        <p:nvSpPr>
          <p:cNvPr id="5" name="object 5"/>
          <p:cNvSpPr txBox="1"/>
          <p:nvPr/>
        </p:nvSpPr>
        <p:spPr>
          <a:xfrm>
            <a:off x="745067" y="1386585"/>
            <a:ext cx="6922347" cy="328231"/>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Weight take-off for base shear:</a:t>
            </a:r>
            <a:endParaRPr sz="2133" dirty="0">
              <a:latin typeface="Arial"/>
              <a:cs typeface="Arial"/>
            </a:endParaRP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1100005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86631" y="1691385"/>
            <a:ext cx="6922347" cy="1859483"/>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Base Shear V = F(S</a:t>
            </a:r>
            <a:r>
              <a:rPr lang="en-US" sz="2133" spc="-4" baseline="-25000" dirty="0">
                <a:latin typeface="Arial"/>
                <a:cs typeface="Arial"/>
              </a:rPr>
              <a:t>DS</a:t>
            </a:r>
            <a:r>
              <a:rPr lang="en-US" sz="2133" spc="-4" dirty="0">
                <a:latin typeface="Arial"/>
                <a:cs typeface="Arial"/>
              </a:rPr>
              <a:t>)W / R</a:t>
            </a:r>
          </a:p>
          <a:p>
            <a:pPr marL="11289">
              <a:lnSpc>
                <a:spcPts val="2538"/>
              </a:lnSpc>
              <a:spcBef>
                <a:spcPts val="511"/>
              </a:spcBef>
              <a:buClr>
                <a:srgbClr val="FF0000"/>
              </a:buClr>
              <a:tabLst>
                <a:tab pos="316093" algn="l"/>
              </a:tabLst>
            </a:pPr>
            <a:r>
              <a:rPr lang="en-US" sz="2133" spc="-4" dirty="0">
                <a:solidFill>
                  <a:srgbClr val="FF0000"/>
                </a:solidFill>
                <a:latin typeface="Arial"/>
                <a:cs typeface="Arial"/>
              </a:rPr>
              <a:t>			</a:t>
            </a:r>
            <a:r>
              <a:rPr lang="en-US" sz="2133" spc="-4" dirty="0">
                <a:latin typeface="Arial"/>
                <a:cs typeface="Arial"/>
              </a:rPr>
              <a:t>  = 1.2 (0.89) W / 6.5</a:t>
            </a:r>
          </a:p>
          <a:p>
            <a:pPr marL="11289">
              <a:lnSpc>
                <a:spcPts val="2538"/>
              </a:lnSpc>
              <a:spcBef>
                <a:spcPts val="511"/>
              </a:spcBef>
              <a:buClr>
                <a:srgbClr val="FF0000"/>
              </a:buClr>
              <a:tabLst>
                <a:tab pos="316093" algn="l"/>
              </a:tabLst>
            </a:pPr>
            <a:r>
              <a:rPr lang="en-US" sz="2133" spc="-4" dirty="0">
                <a:solidFill>
                  <a:srgbClr val="FF0000"/>
                </a:solidFill>
                <a:latin typeface="Arial"/>
                <a:cs typeface="Arial"/>
              </a:rPr>
              <a:t>			</a:t>
            </a:r>
            <a:r>
              <a:rPr lang="en-US" sz="2133" spc="-4" dirty="0">
                <a:latin typeface="Arial"/>
                <a:cs typeface="Arial"/>
              </a:rPr>
              <a:t>  = 0.164 W (strength design level)</a:t>
            </a:r>
          </a:p>
          <a:p>
            <a:pPr marL="11289">
              <a:lnSpc>
                <a:spcPts val="2538"/>
              </a:lnSpc>
              <a:spcBef>
                <a:spcPts val="511"/>
              </a:spcBef>
              <a:buClr>
                <a:srgbClr val="FF0000"/>
              </a:buClr>
              <a:tabLst>
                <a:tab pos="316093" algn="l"/>
              </a:tabLst>
            </a:pPr>
            <a:r>
              <a:rPr lang="en-US" sz="2133" spc="-4" dirty="0">
                <a:latin typeface="Arial"/>
                <a:cs typeface="Arial"/>
              </a:rPr>
              <a:t>			  = 0.164 (751 kips) = 123.4 kips</a:t>
            </a:r>
          </a:p>
          <a:p>
            <a:pPr marL="11289">
              <a:lnSpc>
                <a:spcPts val="2538"/>
              </a:lnSpc>
              <a:spcBef>
                <a:spcPts val="511"/>
              </a:spcBef>
              <a:buClr>
                <a:srgbClr val="FF0000"/>
              </a:buClr>
              <a:tabLst>
                <a:tab pos="316093" algn="l"/>
              </a:tabLst>
            </a:pPr>
            <a:endParaRPr lang="en-US" sz="2133" spc="-4" dirty="0">
              <a:latin typeface="Arial"/>
              <a:cs typeface="Arial"/>
            </a:endParaRP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2446172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 shows a section of the three story apartment building with seismic forces applied at each story.&#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3751" y="3164960"/>
            <a:ext cx="7096497" cy="2811186"/>
          </a:xfrm>
          <a:prstGeom prst="rect">
            <a:avLst/>
          </a:prstGeom>
          <a:solidFill>
            <a:schemeClr val="bg1"/>
          </a:solidFill>
          <a:ln>
            <a:noFill/>
          </a:ln>
        </p:spPr>
      </p:pic>
      <p:sp>
        <p:nvSpPr>
          <p:cNvPr id="5" name="object 5"/>
          <p:cNvSpPr txBox="1"/>
          <p:nvPr/>
        </p:nvSpPr>
        <p:spPr>
          <a:xfrm>
            <a:off x="673100" y="1461137"/>
            <a:ext cx="7772400" cy="1731243"/>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Vertical distribution of base shear:</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F</a:t>
            </a:r>
            <a:r>
              <a:rPr lang="en-US" sz="2133" spc="-4" baseline="-25000" dirty="0">
                <a:latin typeface="Arial"/>
                <a:cs typeface="Arial"/>
              </a:rPr>
              <a:t>x</a:t>
            </a:r>
            <a:r>
              <a:rPr lang="en-US" sz="2133" spc="-4" dirty="0">
                <a:latin typeface="Arial"/>
                <a:cs typeface="Arial"/>
              </a:rPr>
              <a:t> = w</a:t>
            </a:r>
            <a:r>
              <a:rPr lang="en-US" sz="2133" spc="-4" baseline="-25000" dirty="0">
                <a:latin typeface="Arial"/>
                <a:cs typeface="Arial"/>
              </a:rPr>
              <a:t>x</a:t>
            </a:r>
            <a:r>
              <a:rPr lang="en-US" sz="2133" spc="-4" dirty="0">
                <a:latin typeface="Arial"/>
                <a:cs typeface="Arial"/>
              </a:rPr>
              <a:t> (V) /W (Sec. 12.14.8.2)</a:t>
            </a:r>
          </a:p>
          <a:p>
            <a:pPr marL="417694" lvl="1">
              <a:lnSpc>
                <a:spcPts val="2538"/>
              </a:lnSpc>
              <a:spcBef>
                <a:spcPts val="511"/>
              </a:spcBef>
              <a:buClr>
                <a:srgbClr val="FF0000"/>
              </a:buClr>
              <a:tabLst>
                <a:tab pos="316093" algn="l"/>
              </a:tabLst>
            </a:pPr>
            <a:r>
              <a:rPr lang="en-US" sz="2133" spc="-4" dirty="0">
                <a:latin typeface="Arial"/>
                <a:cs typeface="Arial"/>
              </a:rPr>
              <a:t>This means incremental seismic force at each level is calculated as weight acting at that level times the base shear coefficient 0.164g</a:t>
            </a: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35548565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ection of the three story apartment building with seismic forces applied at each story.&#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8266" y="3081223"/>
            <a:ext cx="7247467" cy="2870990"/>
          </a:xfrm>
          <a:prstGeom prst="rect">
            <a:avLst/>
          </a:prstGeom>
          <a:solidFill>
            <a:schemeClr val="bg1"/>
          </a:solidFill>
          <a:ln>
            <a:noFill/>
          </a:ln>
        </p:spPr>
      </p:pic>
      <p:sp>
        <p:nvSpPr>
          <p:cNvPr id="5" name="object 5"/>
          <p:cNvSpPr txBox="1"/>
          <p:nvPr/>
        </p:nvSpPr>
        <p:spPr>
          <a:xfrm>
            <a:off x="765796" y="1564797"/>
            <a:ext cx="7587007" cy="1474763"/>
          </a:xfrm>
          <a:prstGeom prst="rect">
            <a:avLst/>
          </a:prstGeom>
        </p:spPr>
        <p:txBody>
          <a:bodyPr vert="horz" wrap="square" lIns="0" tIns="0" rIns="0" bIns="0" rtlCol="0">
            <a:spAutoFit/>
          </a:bodyPr>
          <a:lstStyle/>
          <a:p>
            <a:pPr marL="0" lvl="1">
              <a:lnSpc>
                <a:spcPts val="2538"/>
              </a:lnSpc>
              <a:spcBef>
                <a:spcPts val="511"/>
              </a:spcBef>
              <a:buClr>
                <a:srgbClr val="FF0000"/>
              </a:buClr>
              <a:tabLst>
                <a:tab pos="316093" algn="l"/>
              </a:tabLst>
            </a:pPr>
            <a:r>
              <a:rPr lang="en-US" sz="2133" u="sng" spc="-4" dirty="0">
                <a:latin typeface="Arial"/>
                <a:cs typeface="Arial"/>
              </a:rPr>
              <a:t>Seismic Force (strength level)</a:t>
            </a:r>
            <a:r>
              <a:rPr lang="en-US" sz="2133" spc="-4" dirty="0">
                <a:latin typeface="Arial"/>
                <a:cs typeface="Arial"/>
              </a:rPr>
              <a:t>		</a:t>
            </a:r>
            <a:r>
              <a:rPr lang="en-US" sz="2133" u="sng" spc="-4" dirty="0">
                <a:latin typeface="Arial"/>
                <a:cs typeface="Arial"/>
              </a:rPr>
              <a:t>Summed Story Shear</a:t>
            </a:r>
          </a:p>
          <a:p>
            <a:pPr marL="0" lvl="1">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ROOF</a:t>
            </a:r>
            <a:r>
              <a:rPr lang="en-US" sz="2133" spc="-4" dirty="0">
                <a:latin typeface="Arial"/>
                <a:cs typeface="Arial"/>
              </a:rPr>
              <a:t> 	= 182.8(123.4)/751 = 30.0 kips	= 30.0 kips</a:t>
            </a:r>
          </a:p>
          <a:p>
            <a:pPr marL="0" lvl="1">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3RD</a:t>
            </a:r>
            <a:r>
              <a:rPr lang="en-US" sz="2133" spc="-4" dirty="0">
                <a:latin typeface="Arial"/>
                <a:cs typeface="Arial"/>
              </a:rPr>
              <a:t> 	= 284.2(123.4)/751 = 46.7 kips	= 76.7 kips</a:t>
            </a:r>
          </a:p>
          <a:p>
            <a:pPr marL="0" lvl="1">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2ND</a:t>
            </a:r>
            <a:r>
              <a:rPr lang="en-US" sz="2133" spc="-4" dirty="0">
                <a:latin typeface="Arial"/>
                <a:cs typeface="Arial"/>
              </a:rPr>
              <a:t> 	= 284.2(123.4)/751 = 46.7 kips	= 123.4 kips</a:t>
            </a: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1408473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7556722" cy="4503669"/>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Horizontal distribution of seismic force</a:t>
            </a:r>
            <a:endParaRPr lang="en-US" sz="2133" dirty="0">
              <a:latin typeface="Arial"/>
              <a:cs typeface="Arial"/>
            </a:endParaRPr>
          </a:p>
          <a:p>
            <a:pPr marL="11289">
              <a:spcBef>
                <a:spcPts val="511"/>
              </a:spcBef>
              <a:buClr>
                <a:srgbClr val="FF0000"/>
              </a:buClr>
              <a:tabLst>
                <a:tab pos="316093" algn="l"/>
              </a:tabLst>
            </a:pPr>
            <a:r>
              <a:rPr lang="en-US" sz="2133" spc="-4" dirty="0">
                <a:latin typeface="Arial"/>
                <a:cs typeface="Arial"/>
              </a:rPr>
              <a:t>Idealized as flexible, idealized as rigid, or semi-rigid?</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ASCE 7 - Diaphragms of wood structural panels are permitted to be considered flexible (Sec. 12.14.5)</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ASCE 7 – Seismic design story shear shall be distributed to the vertical elements of the SFRS using tributary area rules (Sec. 12.14.8.3.1)</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SDPWS – Additional requirements may apply to diaphragms with torsional irregularities or diaphragms that cantilever more than six feet  </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For this reason for this problem - collectors to shear walls should be added to avoid diaphragm cantilevers at building ends</a:t>
            </a: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4000407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72776" y="1481859"/>
            <a:ext cx="6922347" cy="4054828"/>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Combination of Load Effects (Sec. 12.14.3)</a:t>
            </a:r>
            <a:endParaRPr lang="en-US" sz="2133" dirty="0">
              <a:latin typeface="Arial"/>
              <a:cs typeface="Arial"/>
            </a:endParaRPr>
          </a:p>
          <a:p>
            <a:pPr marL="11289">
              <a:spcBef>
                <a:spcPts val="511"/>
              </a:spcBef>
              <a:buClr>
                <a:srgbClr val="FF0000"/>
              </a:buClr>
              <a:tabLst>
                <a:tab pos="316093" algn="l"/>
              </a:tabLst>
            </a:pPr>
            <a:r>
              <a:rPr lang="en-US" sz="2133" spc="-4" dirty="0">
                <a:latin typeface="Arial"/>
                <a:cs typeface="Arial"/>
              </a:rPr>
              <a:t>Combined horizontal (Q</a:t>
            </a:r>
            <a:r>
              <a:rPr lang="en-US" sz="2133" spc="-4" baseline="-25000" dirty="0">
                <a:latin typeface="Arial"/>
                <a:cs typeface="Arial"/>
              </a:rPr>
              <a:t>E</a:t>
            </a:r>
            <a:r>
              <a:rPr lang="en-US" sz="2133" spc="-4" dirty="0">
                <a:latin typeface="Arial"/>
                <a:cs typeface="Arial"/>
              </a:rPr>
              <a:t>) and vertical (0.2S</a:t>
            </a:r>
            <a:r>
              <a:rPr lang="en-US" sz="2133" spc="-4" baseline="-25000" dirty="0">
                <a:latin typeface="Arial"/>
                <a:cs typeface="Arial"/>
              </a:rPr>
              <a:t>DS</a:t>
            </a:r>
            <a:r>
              <a:rPr lang="en-US" sz="2133" spc="-4" dirty="0">
                <a:latin typeface="Arial"/>
                <a:cs typeface="Arial"/>
              </a:rPr>
              <a:t>D) seismic:</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E = Q</a:t>
            </a:r>
            <a:r>
              <a:rPr lang="en-US" sz="2133" spc="-4" baseline="-25000" dirty="0">
                <a:latin typeface="Arial"/>
                <a:cs typeface="Arial"/>
              </a:rPr>
              <a:t>E</a:t>
            </a:r>
            <a:r>
              <a:rPr lang="en-US" sz="2133" spc="-4" dirty="0">
                <a:latin typeface="Arial"/>
                <a:cs typeface="Arial"/>
              </a:rPr>
              <a:t> + 0.2S</a:t>
            </a:r>
            <a:r>
              <a:rPr lang="en-US" sz="2133" spc="-4" baseline="-25000" dirty="0">
                <a:latin typeface="Arial"/>
                <a:cs typeface="Arial"/>
              </a:rPr>
              <a:t>DS</a:t>
            </a:r>
            <a:r>
              <a:rPr lang="en-US" sz="2133" spc="-4" dirty="0">
                <a:latin typeface="Arial"/>
                <a:cs typeface="Arial"/>
              </a:rPr>
              <a:t>D (controls overturning downward)</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E = Q</a:t>
            </a:r>
            <a:r>
              <a:rPr lang="en-US" sz="2133" spc="-4" baseline="-25000" dirty="0">
                <a:latin typeface="Arial"/>
                <a:cs typeface="Arial"/>
              </a:rPr>
              <a:t>E</a:t>
            </a:r>
            <a:r>
              <a:rPr lang="en-US" sz="2133" spc="-4" dirty="0">
                <a:latin typeface="Arial"/>
                <a:cs typeface="Arial"/>
              </a:rPr>
              <a:t> – 0.2S</a:t>
            </a:r>
            <a:r>
              <a:rPr lang="en-US" sz="2133" spc="-4" baseline="-25000" dirty="0">
                <a:latin typeface="Arial"/>
                <a:cs typeface="Arial"/>
              </a:rPr>
              <a:t>DS</a:t>
            </a:r>
            <a:r>
              <a:rPr lang="en-US" sz="2133" spc="-4" dirty="0">
                <a:latin typeface="Arial"/>
                <a:cs typeface="Arial"/>
              </a:rPr>
              <a:t>D (controls overturning uplift)</a:t>
            </a:r>
          </a:p>
          <a:p>
            <a:pPr marL="11289">
              <a:lnSpc>
                <a:spcPts val="2538"/>
              </a:lnSpc>
              <a:spcBef>
                <a:spcPts val="511"/>
              </a:spcBef>
              <a:buClr>
                <a:srgbClr val="FF0000"/>
              </a:buClr>
              <a:tabLst>
                <a:tab pos="316093" algn="l"/>
              </a:tabLst>
            </a:pPr>
            <a:r>
              <a:rPr lang="en-US" sz="2133" spc="-4" dirty="0">
                <a:latin typeface="Arial"/>
                <a:cs typeface="Arial"/>
              </a:rPr>
              <a:t>Strength level load combinations:</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(1.2 + 0.2S</a:t>
            </a:r>
            <a:r>
              <a:rPr lang="en-US" sz="2133" spc="-4" baseline="-25000" dirty="0">
                <a:latin typeface="Arial"/>
                <a:cs typeface="Arial"/>
              </a:rPr>
              <a:t>DS</a:t>
            </a:r>
            <a:r>
              <a:rPr lang="en-US" sz="2133" spc="-4" dirty="0">
                <a:latin typeface="Arial"/>
                <a:cs typeface="Arial"/>
              </a:rPr>
              <a:t>)D + 1.0Q</a:t>
            </a:r>
            <a:r>
              <a:rPr lang="en-US" sz="2133" spc="-4" baseline="-25000" dirty="0">
                <a:latin typeface="Arial"/>
                <a:cs typeface="Arial"/>
              </a:rPr>
              <a:t>E</a:t>
            </a:r>
            <a:r>
              <a:rPr lang="en-US" sz="2133" spc="-4" dirty="0">
                <a:latin typeface="Arial"/>
                <a:cs typeface="Arial"/>
              </a:rPr>
              <a:t> + 0.5L + 0.2S</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 1.38D + 1.0Q</a:t>
            </a:r>
            <a:r>
              <a:rPr lang="en-US" sz="2133" spc="-4" baseline="-25000" dirty="0">
                <a:latin typeface="Arial"/>
                <a:cs typeface="Arial"/>
              </a:rPr>
              <a:t>E</a:t>
            </a:r>
            <a:r>
              <a:rPr lang="en-US" sz="2133" spc="-4" dirty="0">
                <a:latin typeface="Arial"/>
                <a:cs typeface="Arial"/>
              </a:rPr>
              <a:t> + 0.5L + 0.2S</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(0.9 – 0.2S</a:t>
            </a:r>
            <a:r>
              <a:rPr lang="en-US" sz="2133" spc="-4" baseline="-25000" dirty="0">
                <a:latin typeface="Arial"/>
                <a:cs typeface="Arial"/>
              </a:rPr>
              <a:t>DS</a:t>
            </a:r>
            <a:r>
              <a:rPr lang="en-US" sz="2133" spc="-4" dirty="0">
                <a:latin typeface="Arial"/>
                <a:cs typeface="Arial"/>
              </a:rPr>
              <a:t>)D – 1.0Q</a:t>
            </a:r>
            <a:r>
              <a:rPr lang="en-US" sz="2133" spc="-4" baseline="-25000" dirty="0">
                <a:latin typeface="Arial"/>
                <a:cs typeface="Arial"/>
              </a:rPr>
              <a:t>E</a:t>
            </a:r>
            <a:r>
              <a:rPr lang="en-US" sz="2133" spc="-4" dirty="0">
                <a:latin typeface="Arial"/>
                <a:cs typeface="Arial"/>
              </a:rPr>
              <a:t> = 0.72D – 1.0Q</a:t>
            </a:r>
            <a:r>
              <a:rPr lang="en-US" sz="2133" spc="-4" baseline="-25000" dirty="0">
                <a:latin typeface="Arial"/>
                <a:cs typeface="Arial"/>
              </a:rPr>
              <a:t>E</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Note that for much of diaphragm and shear wall design, vertical loads do not effect demand, so this will be simplified to 1.0Q</a:t>
            </a:r>
            <a:r>
              <a:rPr lang="en-US" sz="2133" spc="-4" baseline="-25000" dirty="0">
                <a:latin typeface="Arial"/>
                <a:cs typeface="Arial"/>
              </a:rPr>
              <a:t>E</a:t>
            </a:r>
          </a:p>
        </p:txBody>
      </p:sp>
      <p:sp>
        <p:nvSpPr>
          <p:cNvPr id="2" name="object 2"/>
          <p:cNvSpPr txBox="1">
            <a:spLocks noGrp="1"/>
          </p:cNvSpPr>
          <p:nvPr>
            <p:ph type="title"/>
          </p:nvPr>
        </p:nvSpPr>
        <p:spPr/>
        <p:txBody>
          <a:bodyPr/>
          <a:lstStyle/>
          <a:p>
            <a:r>
              <a:rPr lang="en-US" dirty="0"/>
              <a:t>Simplified Seismic Force Provisions</a:t>
            </a:r>
          </a:p>
        </p:txBody>
      </p:sp>
    </p:spTree>
    <p:extLst>
      <p:ext uri="{BB962C8B-B14F-4D97-AF65-F5344CB8AC3E}">
        <p14:creationId xmlns:p14="http://schemas.microsoft.com/office/powerpoint/2010/main" val="35688240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Roof plan with a diaphragm span of 88 feet at the right hand side of the plan. A uniform seismic load of 0.202 klf is shown to be applied, and reactions at each end of the 88 foot span."/>
          <p:cNvGrpSpPr/>
          <p:nvPr/>
        </p:nvGrpSpPr>
        <p:grpSpPr>
          <a:xfrm>
            <a:off x="880052" y="2142067"/>
            <a:ext cx="7586133" cy="3842429"/>
            <a:chOff x="880052" y="2142067"/>
            <a:chExt cx="7586133" cy="3842429"/>
          </a:xfrm>
        </p:grpSpPr>
        <p:pic>
          <p:nvPicPr>
            <p:cNvPr id="8" name="Picture 7" descr="Graphic shows the roof plan with a diaphragm span of 88 feet at the right hand side of the plan. A uniform seismic load of 0.202 klf is shown to be applied, and reactions at each end of the 88 foot span.&#10;"/>
            <p:cNvPicPr>
              <a:picLocks noChangeAspect="1"/>
            </p:cNvPicPr>
            <p:nvPr/>
          </p:nvPicPr>
          <p:blipFill rotWithShape="1">
            <a:blip r:embed="rId3" cstate="print">
              <a:extLst>
                <a:ext uri="{28A0092B-C50C-407E-A947-70E740481C1C}">
                  <a14:useLocalDpi xmlns:a14="http://schemas.microsoft.com/office/drawing/2010/main" val="0"/>
                </a:ext>
              </a:extLst>
            </a:blip>
            <a:srcRect l="1654" t="1724" r="7124" b="3448"/>
            <a:stretch/>
          </p:blipFill>
          <p:spPr bwMode="auto">
            <a:xfrm>
              <a:off x="880052" y="2142067"/>
              <a:ext cx="7586133" cy="3725333"/>
            </a:xfrm>
            <a:prstGeom prst="rect">
              <a:avLst/>
            </a:prstGeom>
            <a:solidFill>
              <a:schemeClr val="bg1"/>
            </a:solidFill>
            <a:ln>
              <a:noFill/>
            </a:ln>
          </p:spPr>
        </p:pic>
        <p:sp>
          <p:nvSpPr>
            <p:cNvPr id="3" name="Rectangle 2"/>
            <p:cNvSpPr/>
            <p:nvPr/>
          </p:nvSpPr>
          <p:spPr>
            <a:xfrm>
              <a:off x="3962400" y="3361267"/>
              <a:ext cx="3048000" cy="2032000"/>
            </a:xfrm>
            <a:prstGeom prst="rect">
              <a:avLst/>
            </a:prstGeom>
            <a:pattFill prst="lgGrid">
              <a:fgClr>
                <a:srgbClr val="FF0000"/>
              </a:fgClr>
              <a:bgClr>
                <a:schemeClr val="bg1"/>
              </a:bgClr>
            </a:patt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p:cNvSpPr txBox="1"/>
            <p:nvPr/>
          </p:nvSpPr>
          <p:spPr>
            <a:xfrm>
              <a:off x="4951789" y="2231034"/>
              <a:ext cx="2195159" cy="420564"/>
            </a:xfrm>
            <a:prstGeom prst="rect">
              <a:avLst/>
            </a:prstGeom>
            <a:noFill/>
          </p:spPr>
          <p:txBody>
            <a:bodyPr wrap="square" rtlCol="0">
              <a:spAutoFit/>
            </a:bodyPr>
            <a:lstStyle/>
            <a:p>
              <a:r>
                <a:rPr lang="en-US" sz="2133" b="1" dirty="0">
                  <a:solidFill>
                    <a:srgbClr val="0070C0"/>
                  </a:solidFill>
                </a:rPr>
                <a:t>W = 0.202 klf</a:t>
              </a:r>
            </a:p>
          </p:txBody>
        </p:sp>
        <p:sp>
          <p:nvSpPr>
            <p:cNvPr id="9" name="Rectangle 8"/>
            <p:cNvSpPr/>
            <p:nvPr/>
          </p:nvSpPr>
          <p:spPr>
            <a:xfrm>
              <a:off x="3962400" y="2681800"/>
              <a:ext cx="3048000" cy="27093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Up Arrow 3"/>
            <p:cNvSpPr/>
            <p:nvPr/>
          </p:nvSpPr>
          <p:spPr>
            <a:xfrm>
              <a:off x="3860800" y="5408763"/>
              <a:ext cx="203200" cy="575733"/>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 name="Up Arrow 9"/>
            <p:cNvSpPr/>
            <p:nvPr/>
          </p:nvSpPr>
          <p:spPr>
            <a:xfrm>
              <a:off x="6908800" y="5408763"/>
              <a:ext cx="203200" cy="575733"/>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 name="Down Arrow 11"/>
            <p:cNvSpPr/>
            <p:nvPr/>
          </p:nvSpPr>
          <p:spPr>
            <a:xfrm>
              <a:off x="4159992" y="2681800"/>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Down Arrow 12"/>
            <p:cNvSpPr/>
            <p:nvPr/>
          </p:nvSpPr>
          <p:spPr>
            <a:xfrm>
              <a:off x="4678694" y="2681800"/>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Down Arrow 13"/>
            <p:cNvSpPr/>
            <p:nvPr/>
          </p:nvSpPr>
          <p:spPr>
            <a:xfrm>
              <a:off x="5281820" y="2678149"/>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Down Arrow 14"/>
            <p:cNvSpPr/>
            <p:nvPr/>
          </p:nvSpPr>
          <p:spPr>
            <a:xfrm>
              <a:off x="5844794" y="2689549"/>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 name="Down Arrow 15"/>
            <p:cNvSpPr/>
            <p:nvPr/>
          </p:nvSpPr>
          <p:spPr>
            <a:xfrm>
              <a:off x="6528817" y="2681800"/>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sp>
        <p:nvSpPr>
          <p:cNvPr id="11" name="TextBox 10"/>
          <p:cNvSpPr txBox="1"/>
          <p:nvPr/>
        </p:nvSpPr>
        <p:spPr>
          <a:xfrm>
            <a:off x="4673119" y="5867400"/>
            <a:ext cx="1855699" cy="420564"/>
          </a:xfrm>
          <a:prstGeom prst="rect">
            <a:avLst/>
          </a:prstGeom>
          <a:noFill/>
        </p:spPr>
        <p:txBody>
          <a:bodyPr wrap="square" rtlCol="0">
            <a:spAutoFit/>
          </a:bodyPr>
          <a:lstStyle/>
          <a:p>
            <a:r>
              <a:rPr lang="en-US" sz="2133" b="1" dirty="0">
                <a:solidFill>
                  <a:srgbClr val="00B050"/>
                </a:solidFill>
              </a:rPr>
              <a:t>SPAN = 88 ft</a:t>
            </a:r>
          </a:p>
        </p:txBody>
      </p:sp>
      <p:sp>
        <p:nvSpPr>
          <p:cNvPr id="5" name="object 5"/>
          <p:cNvSpPr txBox="1"/>
          <p:nvPr/>
        </p:nvSpPr>
        <p:spPr>
          <a:xfrm>
            <a:off x="745067" y="1386585"/>
            <a:ext cx="6922347" cy="1112933"/>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Horizontal distribution of seismic force at roof:  </a:t>
            </a:r>
          </a:p>
          <a:p>
            <a:pPr marL="11289">
              <a:spcBef>
                <a:spcPts val="511"/>
              </a:spcBef>
              <a:buClr>
                <a:srgbClr val="FF0000"/>
              </a:buClr>
              <a:tabLst>
                <a:tab pos="316093" algn="l"/>
              </a:tabLst>
            </a:pPr>
            <a:r>
              <a:rPr lang="en-US" sz="2133" spc="-4" dirty="0">
                <a:latin typeface="Arial"/>
                <a:cs typeface="Arial"/>
              </a:rPr>
              <a:t>V</a:t>
            </a:r>
            <a:r>
              <a:rPr lang="en-US" sz="2133" spc="-4" baseline="-25000" dirty="0">
                <a:latin typeface="Arial"/>
                <a:cs typeface="Arial"/>
              </a:rPr>
              <a:t>ROOF</a:t>
            </a:r>
            <a:r>
              <a:rPr lang="en-US" sz="2133" spc="-4" dirty="0">
                <a:latin typeface="Arial"/>
                <a:cs typeface="Arial"/>
              </a:rPr>
              <a:t> = 30 kips - w</a:t>
            </a:r>
            <a:r>
              <a:rPr lang="en-US" sz="2133" spc="-4" baseline="-25000" dirty="0">
                <a:latin typeface="Arial"/>
                <a:cs typeface="Arial"/>
              </a:rPr>
              <a:t>TRANS</a:t>
            </a:r>
            <a:r>
              <a:rPr lang="en-US" sz="2133" spc="-4" dirty="0">
                <a:latin typeface="Arial"/>
                <a:cs typeface="Arial"/>
              </a:rPr>
              <a:t> = 30/ 148 ft. = 0.202 klf </a:t>
            </a:r>
            <a:endParaRPr lang="en-US" sz="2133" dirty="0">
              <a:latin typeface="Arial"/>
              <a:cs typeface="Arial"/>
            </a:endParaRPr>
          </a:p>
          <a:p>
            <a:pPr marL="11289">
              <a:spcBef>
                <a:spcPts val="511"/>
              </a:spcBef>
              <a:buClr>
                <a:srgbClr val="FF0000"/>
              </a:buClr>
              <a:tabLst>
                <a:tab pos="316093" algn="l"/>
              </a:tabLst>
            </a:pPr>
            <a:endParaRPr lang="en-US" sz="2133" spc="-4" dirty="0">
              <a:latin typeface="Arial"/>
              <a:cs typeface="Arial"/>
            </a:endParaRP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15013508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3859390"/>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Horizontal distribution of seismic force at roof:  </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V</a:t>
            </a:r>
            <a:r>
              <a:rPr lang="en-US" sz="2133" spc="-4" baseline="-25000" dirty="0">
                <a:latin typeface="Arial"/>
                <a:cs typeface="Arial"/>
              </a:rPr>
              <a:t>ROOF</a:t>
            </a:r>
            <a:r>
              <a:rPr lang="en-US" sz="2133" spc="-4" dirty="0">
                <a:latin typeface="Arial"/>
                <a:cs typeface="Arial"/>
              </a:rPr>
              <a:t> = 30 kips  </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w</a:t>
            </a:r>
            <a:r>
              <a:rPr lang="en-US" sz="2133" spc="-4" baseline="-25000" dirty="0">
                <a:latin typeface="Arial"/>
                <a:cs typeface="Arial"/>
              </a:rPr>
              <a:t>TRANS</a:t>
            </a:r>
            <a:r>
              <a:rPr lang="en-US" sz="2133" spc="-4" dirty="0">
                <a:latin typeface="Arial"/>
                <a:cs typeface="Arial"/>
              </a:rPr>
              <a:t> = 30/ 184 ft. = 0.202 klf </a:t>
            </a:r>
          </a:p>
          <a:p>
            <a:pPr marL="11289">
              <a:spcBef>
                <a:spcPts val="511"/>
              </a:spcBef>
              <a:buClr>
                <a:srgbClr val="FF0000"/>
              </a:buClr>
              <a:tabLst>
                <a:tab pos="316093" algn="l"/>
              </a:tabLst>
            </a:pPr>
            <a:endParaRPr lang="en-US" sz="2133" spc="-4" dirty="0">
              <a:latin typeface="Arial"/>
              <a:cs typeface="Arial"/>
            </a:endParaRPr>
          </a:p>
          <a:p>
            <a:pPr marL="11289">
              <a:spcBef>
                <a:spcPts val="511"/>
              </a:spcBef>
              <a:buClr>
                <a:srgbClr val="FF0000"/>
              </a:buClr>
              <a:tabLst>
                <a:tab pos="316093" algn="l"/>
              </a:tabLst>
            </a:pPr>
            <a:r>
              <a:rPr lang="en-US" sz="2133" spc="-4" dirty="0">
                <a:latin typeface="Arial"/>
                <a:cs typeface="Arial"/>
              </a:rPr>
              <a:t>For 88 foot span shown</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R = w(L)/2 = 0.202(88 ft)/2 = 8.93 kips</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Unit Shear v</a:t>
            </a:r>
            <a:r>
              <a:rPr lang="en-US" sz="2133" spc="-4" baseline="-25000" dirty="0">
                <a:latin typeface="Arial"/>
                <a:cs typeface="Arial"/>
              </a:rPr>
              <a:t>ROOF</a:t>
            </a:r>
            <a:r>
              <a:rPr lang="en-US" sz="2133" spc="-4" dirty="0">
                <a:latin typeface="Arial"/>
                <a:cs typeface="Arial"/>
              </a:rPr>
              <a:t> = 8.93 kips/56 ft = 0.160 klf</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This is strength level demand </a:t>
            </a:r>
          </a:p>
          <a:p>
            <a:pPr marL="11289">
              <a:spcBef>
                <a:spcPts val="511"/>
              </a:spcBef>
              <a:buClr>
                <a:srgbClr val="FF0000"/>
              </a:buClr>
              <a:tabLst>
                <a:tab pos="316093" algn="l"/>
              </a:tabLst>
            </a:pPr>
            <a:endParaRPr lang="en-US" sz="2133" dirty="0">
              <a:latin typeface="Arial"/>
              <a:cs typeface="Arial"/>
            </a:endParaRPr>
          </a:p>
          <a:p>
            <a:pPr marL="11289">
              <a:spcBef>
                <a:spcPts val="511"/>
              </a:spcBef>
              <a:buClr>
                <a:srgbClr val="FF0000"/>
              </a:buClr>
              <a:tabLst>
                <a:tab pos="316093" algn="l"/>
              </a:tabLst>
            </a:pPr>
            <a:endParaRPr lang="en-US" sz="2133" spc="-4" dirty="0">
              <a:latin typeface="Arial"/>
              <a:cs typeface="Arial"/>
            </a:endParaRP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41112084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7604849" cy="4515852"/>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For 88 foot span shown</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Unit Shear v</a:t>
            </a:r>
            <a:r>
              <a:rPr lang="en-US" sz="2133" spc="-4" baseline="-25000" dirty="0">
                <a:latin typeface="Arial"/>
                <a:cs typeface="Arial"/>
              </a:rPr>
              <a:t>ROOF</a:t>
            </a:r>
            <a:r>
              <a:rPr lang="en-US" sz="2133" spc="-4" dirty="0">
                <a:latin typeface="Arial"/>
                <a:cs typeface="Arial"/>
              </a:rPr>
              <a:t> = 8.93 kips/56 ft = 0.160 klf</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This is strength level demand </a:t>
            </a:r>
          </a:p>
          <a:p>
            <a:pPr marL="11289">
              <a:spcBef>
                <a:spcPts val="511"/>
              </a:spcBef>
              <a:buClr>
                <a:srgbClr val="FF0000"/>
              </a:buClr>
              <a:tabLst>
                <a:tab pos="316093" algn="l"/>
              </a:tabLst>
            </a:pPr>
            <a:endParaRPr lang="en-US" sz="2133" spc="-4" dirty="0">
              <a:latin typeface="Arial"/>
              <a:cs typeface="Arial"/>
            </a:endParaRPr>
          </a:p>
          <a:p>
            <a:pPr marL="11289">
              <a:spcBef>
                <a:spcPts val="511"/>
              </a:spcBef>
              <a:buClr>
                <a:srgbClr val="FF0000"/>
              </a:buClr>
              <a:tabLst>
                <a:tab pos="316093" algn="l"/>
              </a:tabLst>
            </a:pPr>
            <a:r>
              <a:rPr lang="en-US" sz="2133" spc="-4" dirty="0">
                <a:latin typeface="Arial"/>
                <a:cs typeface="Arial"/>
              </a:rPr>
              <a:t>Capacity From SDPWS Table 4.2C for unblocked wood structural panel diaphragms</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Construct as load case 1 for transverse load direction, since this is longest span</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15/32 rated sheathing on 2x DF-L framing</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Nominal unit shear capacity vs = 0.480 klf</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Symbol" panose="05050102010706020507" pitchFamily="18" charset="2"/>
                <a:cs typeface="Arial"/>
              </a:rPr>
              <a:t>F</a:t>
            </a:r>
            <a:r>
              <a:rPr lang="en-US" sz="2133" spc="-4" dirty="0">
                <a:latin typeface="Arial"/>
                <a:cs typeface="Arial"/>
              </a:rPr>
              <a:t> = 0.80 (SDPWS Sec. 4.2.3)</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Adjusted capacity = (0.8)(0480) = 0.384 &gt; 0.160 OK</a:t>
            </a: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1940625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Building plan with layout of 4 ft. by 8 ft. wood structural panel sheathing laid out with the long dimension in the longitudinal building direction, and stagger between rows of panels.&#10;"/>
          <p:cNvGrpSpPr/>
          <p:nvPr/>
        </p:nvGrpSpPr>
        <p:grpSpPr>
          <a:xfrm>
            <a:off x="158250" y="1397000"/>
            <a:ext cx="8827501" cy="4334933"/>
            <a:chOff x="316499" y="1397000"/>
            <a:chExt cx="8827501" cy="4334933"/>
          </a:xfrm>
        </p:grpSpPr>
        <p:pic>
          <p:nvPicPr>
            <p:cNvPr id="8" name="Picture 7" descr="Graphic sows building plan with layout of 4 ft. by 8 ft. wood structural panel sheathing laid out with the long dimension in the longitudinal building direction, and stagger between rows of panels.&#10;"/>
            <p:cNvPicPr>
              <a:picLocks noChangeAspect="1"/>
            </p:cNvPicPr>
            <p:nvPr/>
          </p:nvPicPr>
          <p:blipFill rotWithShape="1">
            <a:blip r:embed="rId3" cstate="print">
              <a:extLst>
                <a:ext uri="{28A0092B-C50C-407E-A947-70E740481C1C}">
                  <a14:useLocalDpi xmlns:a14="http://schemas.microsoft.com/office/drawing/2010/main" val="0"/>
                </a:ext>
              </a:extLst>
            </a:blip>
            <a:srcRect l="1654" t="1724" r="7124" b="3448"/>
            <a:stretch/>
          </p:blipFill>
          <p:spPr bwMode="auto">
            <a:xfrm>
              <a:off x="316499" y="1397000"/>
              <a:ext cx="8827501" cy="4334933"/>
            </a:xfrm>
            <a:prstGeom prst="rect">
              <a:avLst/>
            </a:prstGeom>
            <a:solidFill>
              <a:schemeClr val="bg1"/>
            </a:solidFill>
            <a:ln>
              <a:noFill/>
            </a:ln>
          </p:spPr>
        </p:pic>
        <p:sp>
          <p:nvSpPr>
            <p:cNvPr id="18" name="Rectangle 17"/>
            <p:cNvSpPr/>
            <p:nvPr/>
          </p:nvSpPr>
          <p:spPr>
            <a:xfrm>
              <a:off x="3759200" y="2819400"/>
              <a:ext cx="812800" cy="338667"/>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9" name="Rectangle 18"/>
            <p:cNvSpPr/>
            <p:nvPr/>
          </p:nvSpPr>
          <p:spPr>
            <a:xfrm>
              <a:off x="4572000" y="2819400"/>
              <a:ext cx="812800" cy="338667"/>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0" name="Rectangle 19"/>
            <p:cNvSpPr/>
            <p:nvPr/>
          </p:nvSpPr>
          <p:spPr>
            <a:xfrm>
              <a:off x="5791200" y="3152699"/>
              <a:ext cx="812800" cy="338667"/>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 name="Rectangle 20"/>
            <p:cNvSpPr/>
            <p:nvPr/>
          </p:nvSpPr>
          <p:spPr>
            <a:xfrm>
              <a:off x="4165599" y="3158067"/>
              <a:ext cx="812800" cy="338667"/>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 name="Rectangle 21"/>
            <p:cNvSpPr/>
            <p:nvPr/>
          </p:nvSpPr>
          <p:spPr>
            <a:xfrm>
              <a:off x="4978400" y="3158067"/>
              <a:ext cx="812800" cy="338667"/>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 name="Rectangle 22"/>
            <p:cNvSpPr/>
            <p:nvPr/>
          </p:nvSpPr>
          <p:spPr>
            <a:xfrm>
              <a:off x="5384800" y="2819400"/>
              <a:ext cx="812800" cy="338667"/>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TextBox 23"/>
            <p:cNvSpPr txBox="1"/>
            <p:nvPr/>
          </p:nvSpPr>
          <p:spPr>
            <a:xfrm>
              <a:off x="1320798" y="2819401"/>
              <a:ext cx="2544619" cy="2400657"/>
            </a:xfrm>
            <a:prstGeom prst="rect">
              <a:avLst/>
            </a:prstGeom>
            <a:noFill/>
          </p:spPr>
          <p:txBody>
            <a:bodyPr wrap="square" rtlCol="0">
              <a:spAutoFit/>
            </a:bodyPr>
            <a:lstStyle/>
            <a:p>
              <a:r>
                <a:rPr lang="en-US" sz="1500" b="1" dirty="0">
                  <a:solidFill>
                    <a:srgbClr val="FF0000"/>
                  </a:solidFill>
                </a:rPr>
                <a:t>15/32 RATED SHEATHING, 8d COMMON @ 6” O.C. SUPPORTED EDGES, 12” O.C. OTHER EDGES. NAIL 6” O.C. ALL DIAPHRAGM BOUNDARIES, COLLECTORS AND OVER SHEAR WALLS BELOW</a:t>
              </a:r>
            </a:p>
          </p:txBody>
        </p:sp>
      </p:gr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3476153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n addition to ASCE 7-16 the two primary standards used in these examples problems are the 2015 Editions of the American Wood Council (AWC) National Design Specification (NDS) and Special Design Provisions for Wind and Seismic (SDPWS). Both standards are adopted by ASCE 7-16 and the International Building Code. Other standards noted in the example problems are cited at the beginning of Chapter 14.&#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0666" y="2939874"/>
            <a:ext cx="2364260" cy="3061716"/>
          </a:xfrm>
          <a:prstGeom prst="rect">
            <a:avLst/>
          </a:prstGeom>
          <a:ln w="19050">
            <a:solidFill>
              <a:schemeClr val="tx1"/>
            </a:solidFill>
          </a:ln>
        </p:spPr>
      </p:pic>
      <p:pic>
        <p:nvPicPr>
          <p:cNvPr id="8" name="Picture 7" descr="The figures are the covers of the 2015 Editions of the American Wood Council (AWC) National Design Specification (NDS) and Special Design Provisions for Wind and Seismic (SDPWS).&#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7200" y="2922680"/>
            <a:ext cx="2438400" cy="3157728"/>
          </a:xfrm>
          <a:prstGeom prst="rect">
            <a:avLst/>
          </a:prstGeom>
          <a:ln w="19050">
            <a:solidFill>
              <a:schemeClr val="tx1"/>
            </a:solidFill>
          </a:ln>
        </p:spPr>
      </p:pic>
      <p:sp>
        <p:nvSpPr>
          <p:cNvPr id="5" name="object 5"/>
          <p:cNvSpPr txBox="1"/>
          <p:nvPr/>
        </p:nvSpPr>
        <p:spPr>
          <a:xfrm>
            <a:off x="745067" y="1386585"/>
            <a:ext cx="7416800" cy="1443985"/>
          </a:xfrm>
          <a:prstGeom prst="rect">
            <a:avLst/>
          </a:prstGeom>
        </p:spPr>
        <p:txBody>
          <a:bodyPr vert="horz" wrap="square" lIns="0" tIns="0" rIns="0" bIns="0" rtlCol="0">
            <a:spAutoFit/>
          </a:bodyPr>
          <a:lstStyle/>
          <a:p>
            <a:pPr marL="316093" indent="-304804">
              <a:spcBef>
                <a:spcPts val="511"/>
              </a:spcBef>
              <a:buClr>
                <a:srgbClr val="FF0000"/>
              </a:buClr>
              <a:buFont typeface="Arial"/>
              <a:buChar char="•"/>
              <a:tabLst>
                <a:tab pos="316093" algn="l"/>
              </a:tabLst>
            </a:pPr>
            <a:r>
              <a:rPr spc="-4" dirty="0">
                <a:latin typeface="Arial"/>
                <a:cs typeface="Arial"/>
              </a:rPr>
              <a:t>A</a:t>
            </a:r>
            <a:r>
              <a:rPr lang="en-US" spc="-4" dirty="0">
                <a:latin typeface="Arial"/>
                <a:cs typeface="Arial"/>
              </a:rPr>
              <a:t>WC</a:t>
            </a:r>
            <a:r>
              <a:rPr dirty="0">
                <a:latin typeface="Arial"/>
                <a:cs typeface="Arial"/>
              </a:rPr>
              <a:t> </a:t>
            </a:r>
            <a:r>
              <a:rPr spc="-4" dirty="0">
                <a:latin typeface="Arial"/>
                <a:cs typeface="Arial"/>
              </a:rPr>
              <a:t>ND</a:t>
            </a:r>
            <a:r>
              <a:rPr dirty="0">
                <a:latin typeface="Arial"/>
                <a:cs typeface="Arial"/>
              </a:rPr>
              <a:t>S</a:t>
            </a:r>
            <a:r>
              <a:rPr lang="en-US" dirty="0">
                <a:latin typeface="Arial"/>
                <a:cs typeface="Arial"/>
              </a:rPr>
              <a:t> with Supplement, 2015 Edition</a:t>
            </a:r>
            <a:r>
              <a:rPr spc="18" dirty="0">
                <a:latin typeface="Arial"/>
                <a:cs typeface="Arial"/>
              </a:rPr>
              <a:t> </a:t>
            </a:r>
            <a:r>
              <a:rPr dirty="0">
                <a:latin typeface="Arial"/>
                <a:cs typeface="Arial"/>
              </a:rPr>
              <a:t>–</a:t>
            </a:r>
            <a:r>
              <a:rPr spc="-9" dirty="0">
                <a:latin typeface="Arial"/>
                <a:cs typeface="Arial"/>
              </a:rPr>
              <a:t> </a:t>
            </a:r>
            <a:r>
              <a:rPr spc="-4" dirty="0">
                <a:latin typeface="Arial"/>
                <a:cs typeface="Arial"/>
              </a:rPr>
              <a:t>woo</a:t>
            </a:r>
            <a:r>
              <a:rPr dirty="0">
                <a:latin typeface="Arial"/>
                <a:cs typeface="Arial"/>
              </a:rPr>
              <a:t>d</a:t>
            </a:r>
            <a:r>
              <a:rPr spc="22" dirty="0">
                <a:latin typeface="Arial"/>
                <a:cs typeface="Arial"/>
              </a:rPr>
              <a:t> </a:t>
            </a:r>
            <a:r>
              <a:rPr dirty="0">
                <a:latin typeface="Arial"/>
                <a:cs typeface="Arial"/>
              </a:rPr>
              <a:t>fr</a:t>
            </a:r>
            <a:r>
              <a:rPr spc="-4" dirty="0">
                <a:latin typeface="Arial"/>
                <a:cs typeface="Arial"/>
              </a:rPr>
              <a:t>a</a:t>
            </a:r>
            <a:r>
              <a:rPr dirty="0">
                <a:latin typeface="Arial"/>
                <a:cs typeface="Arial"/>
              </a:rPr>
              <a:t>m</a:t>
            </a:r>
            <a:r>
              <a:rPr spc="-4" dirty="0">
                <a:latin typeface="Arial"/>
                <a:cs typeface="Arial"/>
              </a:rPr>
              <a:t>in</a:t>
            </a:r>
            <a:r>
              <a:rPr dirty="0">
                <a:latin typeface="Arial"/>
                <a:cs typeface="Arial"/>
              </a:rPr>
              <a:t>g </a:t>
            </a:r>
            <a:r>
              <a:rPr spc="-4" dirty="0">
                <a:latin typeface="Arial"/>
                <a:cs typeface="Arial"/>
              </a:rPr>
              <a:t>an</a:t>
            </a:r>
            <a:r>
              <a:rPr dirty="0">
                <a:latin typeface="Arial"/>
                <a:cs typeface="Arial"/>
              </a:rPr>
              <a:t>d c</a:t>
            </a:r>
            <a:r>
              <a:rPr spc="-4" dirty="0">
                <a:latin typeface="Arial"/>
                <a:cs typeface="Arial"/>
              </a:rPr>
              <a:t>onne</a:t>
            </a:r>
            <a:r>
              <a:rPr dirty="0">
                <a:latin typeface="Arial"/>
                <a:cs typeface="Arial"/>
              </a:rPr>
              <a:t>ct</a:t>
            </a:r>
            <a:r>
              <a:rPr spc="-4" dirty="0">
                <a:latin typeface="Arial"/>
                <a:cs typeface="Arial"/>
              </a:rPr>
              <a:t>ions</a:t>
            </a:r>
            <a:endParaRPr dirty="0">
              <a:latin typeface="Arial"/>
              <a:cs typeface="Arial"/>
            </a:endParaRPr>
          </a:p>
          <a:p>
            <a:pPr marL="316093" indent="-304804">
              <a:lnSpc>
                <a:spcPts val="2538"/>
              </a:lnSpc>
              <a:spcBef>
                <a:spcPts val="511"/>
              </a:spcBef>
              <a:buClr>
                <a:srgbClr val="FF0000"/>
              </a:buClr>
              <a:buFont typeface="Arial"/>
              <a:buChar char="•"/>
              <a:tabLst>
                <a:tab pos="316093" algn="l"/>
              </a:tabLst>
            </a:pPr>
            <a:r>
              <a:rPr spc="-4" dirty="0">
                <a:latin typeface="Arial"/>
                <a:cs typeface="Arial"/>
              </a:rPr>
              <a:t>A</a:t>
            </a:r>
            <a:r>
              <a:rPr lang="en-US" spc="-4" dirty="0">
                <a:latin typeface="Arial"/>
                <a:cs typeface="Arial"/>
              </a:rPr>
              <a:t>WC</a:t>
            </a:r>
            <a:r>
              <a:rPr dirty="0">
                <a:latin typeface="Arial"/>
                <a:cs typeface="Arial"/>
              </a:rPr>
              <a:t> </a:t>
            </a:r>
            <a:r>
              <a:rPr spc="-4" dirty="0">
                <a:latin typeface="Arial"/>
                <a:cs typeface="Arial"/>
              </a:rPr>
              <a:t>SDP</a:t>
            </a:r>
            <a:r>
              <a:rPr dirty="0">
                <a:latin typeface="Arial"/>
                <a:cs typeface="Arial"/>
              </a:rPr>
              <a:t>WS</a:t>
            </a:r>
            <a:r>
              <a:rPr lang="en-US" spc="9" dirty="0">
                <a:latin typeface="Arial"/>
                <a:cs typeface="Arial"/>
              </a:rPr>
              <a:t>, 2015 Edition – </a:t>
            </a:r>
            <a:r>
              <a:rPr dirty="0">
                <a:latin typeface="Arial"/>
                <a:cs typeface="Arial"/>
              </a:rPr>
              <a:t>s</a:t>
            </a:r>
            <a:r>
              <a:rPr spc="-4" dirty="0">
                <a:latin typeface="Arial"/>
                <a:cs typeface="Arial"/>
              </a:rPr>
              <a:t>hea</a:t>
            </a:r>
            <a:r>
              <a:rPr dirty="0">
                <a:latin typeface="Arial"/>
                <a:cs typeface="Arial"/>
              </a:rPr>
              <a:t>r</a:t>
            </a:r>
            <a:r>
              <a:rPr lang="en-US" dirty="0">
                <a:latin typeface="Arial"/>
                <a:cs typeface="Arial"/>
              </a:rPr>
              <a:t> walls and diaphragms</a:t>
            </a:r>
            <a:endParaRPr dirty="0">
              <a:latin typeface="Arial"/>
              <a:cs typeface="Arial"/>
            </a:endParaRPr>
          </a:p>
        </p:txBody>
      </p:sp>
      <p:sp>
        <p:nvSpPr>
          <p:cNvPr id="2" name="object 2"/>
          <p:cNvSpPr txBox="1">
            <a:spLocks noGrp="1"/>
          </p:cNvSpPr>
          <p:nvPr>
            <p:ph type="title"/>
          </p:nvPr>
        </p:nvSpPr>
        <p:spPr/>
        <p:txBody>
          <a:bodyPr/>
          <a:lstStyle/>
          <a:p>
            <a:r>
              <a:rPr lang="en-US" dirty="0"/>
              <a:t>Other Primary Standards</a:t>
            </a:r>
          </a:p>
        </p:txBody>
      </p:sp>
    </p:spTree>
    <p:extLst>
      <p:ext uri="{BB962C8B-B14F-4D97-AF65-F5344CB8AC3E}">
        <p14:creationId xmlns:p14="http://schemas.microsoft.com/office/powerpoint/2010/main" val="41210356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3010568"/>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For 88 foot span shown</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M = (w)L</a:t>
            </a:r>
            <a:r>
              <a:rPr lang="en-US" sz="2133" spc="-4" baseline="30000" dirty="0">
                <a:latin typeface="Arial"/>
                <a:cs typeface="Arial"/>
              </a:rPr>
              <a:t>2</a:t>
            </a:r>
            <a:r>
              <a:rPr lang="en-US" sz="2133" spc="-4" dirty="0">
                <a:latin typeface="Arial"/>
                <a:cs typeface="Arial"/>
              </a:rPr>
              <a:t> /8 = 0.202 klf (88 ft)</a:t>
            </a:r>
            <a:r>
              <a:rPr lang="en-US" sz="2133" spc="-4" baseline="-25000" dirty="0">
                <a:latin typeface="Arial"/>
                <a:cs typeface="Arial"/>
              </a:rPr>
              <a:t>2</a:t>
            </a:r>
            <a:r>
              <a:rPr lang="en-US" sz="2133" spc="-4" dirty="0">
                <a:latin typeface="Arial"/>
                <a:cs typeface="Arial"/>
              </a:rPr>
              <a:t>/8 = 197 ft-kip</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Chord = M/56 ft = 197/ 56 ft = 3.51 kips T/C</a:t>
            </a:r>
          </a:p>
          <a:p>
            <a:pPr marL="11289">
              <a:spcBef>
                <a:spcPts val="511"/>
              </a:spcBef>
              <a:buClr>
                <a:srgbClr val="FF0000"/>
              </a:buClr>
              <a:tabLst>
                <a:tab pos="316093" algn="l"/>
              </a:tabLst>
            </a:pPr>
            <a:endParaRPr lang="en-US" sz="2133" spc="-4" dirty="0">
              <a:latin typeface="Arial"/>
              <a:cs typeface="Arial"/>
            </a:endParaRP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Use 2- 2x6 top plates as chord. Splice top plates with 16d common nails</a:t>
            </a:r>
          </a:p>
          <a:p>
            <a:pPr marL="11289">
              <a:spcBef>
                <a:spcPts val="511"/>
              </a:spcBef>
              <a:buClr>
                <a:srgbClr val="FF0000"/>
              </a:buClr>
              <a:tabLst>
                <a:tab pos="316093" algn="l"/>
              </a:tabLst>
            </a:pPr>
            <a:endParaRPr lang="en-US" sz="2133" dirty="0">
              <a:latin typeface="Arial"/>
              <a:cs typeface="Arial"/>
            </a:endParaRPr>
          </a:p>
          <a:p>
            <a:pPr marL="11289">
              <a:spcBef>
                <a:spcPts val="511"/>
              </a:spcBef>
              <a:buClr>
                <a:srgbClr val="FF0000"/>
              </a:buClr>
              <a:tabLst>
                <a:tab pos="316093" algn="l"/>
              </a:tabLst>
            </a:pPr>
            <a:endParaRPr lang="en-US" sz="2133" spc="-4" dirty="0">
              <a:latin typeface="Arial"/>
              <a:cs typeface="Arial"/>
            </a:endParaRP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32981733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Double top plate. There is a break in the upper top plate. To each side of the top plate break, the calculated 14 nails are shown.&#10;&#10;For the span shown, the double top plate can be used as the chord member. This will require that fastening at splices in the top plates are designed to carry the chord force. In this case the number of 16 penny common nails is calculated using NDS Table 12N.&#10;"/>
          <p:cNvGrpSpPr/>
          <p:nvPr/>
        </p:nvGrpSpPr>
        <p:grpSpPr>
          <a:xfrm>
            <a:off x="-32847" y="4340455"/>
            <a:ext cx="9176847" cy="1854098"/>
            <a:chOff x="-32847" y="4340455"/>
            <a:chExt cx="9176847" cy="1854098"/>
          </a:xfrm>
        </p:grpSpPr>
        <p:sp>
          <p:nvSpPr>
            <p:cNvPr id="3" name="Rectangle 2"/>
            <p:cNvSpPr/>
            <p:nvPr/>
          </p:nvSpPr>
          <p:spPr>
            <a:xfrm>
              <a:off x="-32847" y="5648817"/>
              <a:ext cx="4667715" cy="2003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 name="Rectangle 7"/>
            <p:cNvSpPr/>
            <p:nvPr/>
          </p:nvSpPr>
          <p:spPr>
            <a:xfrm>
              <a:off x="4769314" y="5652547"/>
              <a:ext cx="4374686" cy="2093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 name="Rectangle 8"/>
            <p:cNvSpPr/>
            <p:nvPr/>
          </p:nvSpPr>
          <p:spPr>
            <a:xfrm>
              <a:off x="-12700" y="5953675"/>
              <a:ext cx="9143999" cy="2046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cxnSp>
          <p:nvCxnSpPr>
            <p:cNvPr id="10" name="Straight Connector 9"/>
            <p:cNvCxnSpPr/>
            <p:nvPr/>
          </p:nvCxnSpPr>
          <p:spPr>
            <a:xfrm flipV="1">
              <a:off x="1713512" y="5509400"/>
              <a:ext cx="0" cy="68515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1510312" y="5523866"/>
              <a:ext cx="406400"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267201" y="5497665"/>
              <a:ext cx="0" cy="68515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5571067" y="5500712"/>
              <a:ext cx="0" cy="68515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848028" y="5497665"/>
              <a:ext cx="0" cy="68515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8026400" y="5506591"/>
              <a:ext cx="0" cy="68515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4064001" y="5524250"/>
              <a:ext cx="406400"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5362223" y="5523866"/>
              <a:ext cx="406400"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6644828" y="5523866"/>
              <a:ext cx="406400"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7823200" y="5529574"/>
              <a:ext cx="406400"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835675" y="5497664"/>
              <a:ext cx="0" cy="68515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2632475" y="5529574"/>
              <a:ext cx="406400"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065030" y="4340456"/>
              <a:ext cx="1105829" cy="584775"/>
            </a:xfrm>
            <a:prstGeom prst="rect">
              <a:avLst/>
            </a:prstGeom>
            <a:noFill/>
          </p:spPr>
          <p:txBody>
            <a:bodyPr wrap="square" rtlCol="0">
              <a:spAutoFit/>
            </a:bodyPr>
            <a:lstStyle/>
            <a:p>
              <a:r>
                <a:rPr lang="en-US" sz="1600" b="1" dirty="0">
                  <a:solidFill>
                    <a:srgbClr val="0070C0"/>
                  </a:solidFill>
                </a:rPr>
                <a:t>SPLICE IN TOP PLATE</a:t>
              </a:r>
            </a:p>
          </p:txBody>
        </p:sp>
        <p:sp>
          <p:nvSpPr>
            <p:cNvPr id="26" name="TextBox 25"/>
            <p:cNvSpPr txBox="1"/>
            <p:nvPr/>
          </p:nvSpPr>
          <p:spPr>
            <a:xfrm>
              <a:off x="5334639" y="4340455"/>
              <a:ext cx="3433178" cy="584775"/>
            </a:xfrm>
            <a:prstGeom prst="rect">
              <a:avLst/>
            </a:prstGeom>
            <a:noFill/>
          </p:spPr>
          <p:txBody>
            <a:bodyPr wrap="square" rtlCol="0">
              <a:spAutoFit/>
            </a:bodyPr>
            <a:lstStyle/>
            <a:p>
              <a:r>
                <a:rPr lang="en-US" sz="1600" b="1" dirty="0">
                  <a:solidFill>
                    <a:srgbClr val="FF0000"/>
                  </a:solidFill>
                </a:rPr>
                <a:t>TWO ROWS 16d @ 6” O.C. EA. ROW, STAGGER (14 NAILS MINIMUM)</a:t>
              </a:r>
            </a:p>
          </p:txBody>
        </p:sp>
        <p:sp>
          <p:nvSpPr>
            <p:cNvPr id="27" name="TextBox 26"/>
            <p:cNvSpPr txBox="1"/>
            <p:nvPr/>
          </p:nvSpPr>
          <p:spPr>
            <a:xfrm>
              <a:off x="1002274" y="4408226"/>
              <a:ext cx="3433178" cy="584775"/>
            </a:xfrm>
            <a:prstGeom prst="rect">
              <a:avLst/>
            </a:prstGeom>
            <a:noFill/>
          </p:spPr>
          <p:txBody>
            <a:bodyPr wrap="square" rtlCol="0">
              <a:spAutoFit/>
            </a:bodyPr>
            <a:lstStyle/>
            <a:p>
              <a:r>
                <a:rPr lang="en-US" sz="1600" b="1" dirty="0">
                  <a:solidFill>
                    <a:srgbClr val="FF0000"/>
                  </a:solidFill>
                </a:rPr>
                <a:t>TWO ROWS 16d @ 6” O.C. EA. ROW, STAGGER (14 NAILS MINIMUM)</a:t>
              </a:r>
            </a:p>
          </p:txBody>
        </p:sp>
        <p:sp>
          <p:nvSpPr>
            <p:cNvPr id="28" name="Down Arrow 27"/>
            <p:cNvSpPr/>
            <p:nvPr/>
          </p:nvSpPr>
          <p:spPr>
            <a:xfrm>
              <a:off x="4570918" y="5153320"/>
              <a:ext cx="270934" cy="4393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Left-Right Arrow 28"/>
            <p:cNvSpPr/>
            <p:nvPr/>
          </p:nvSpPr>
          <p:spPr>
            <a:xfrm>
              <a:off x="5565423" y="5178090"/>
              <a:ext cx="2427111" cy="263480"/>
            </a:xfrm>
            <a:prstGeom prst="lef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0" name="Left-Right Arrow 29"/>
            <p:cNvSpPr/>
            <p:nvPr/>
          </p:nvSpPr>
          <p:spPr>
            <a:xfrm>
              <a:off x="1636890" y="5189169"/>
              <a:ext cx="2427111" cy="263480"/>
            </a:xfrm>
            <a:prstGeom prst="lef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sp>
        <p:nvSpPr>
          <p:cNvPr id="5" name="object 5"/>
          <p:cNvSpPr txBox="1"/>
          <p:nvPr/>
        </p:nvSpPr>
        <p:spPr>
          <a:xfrm>
            <a:off x="745067" y="1386585"/>
            <a:ext cx="6922347" cy="2946448"/>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For 88 foot span shown</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Chord = M/56 ft = 197/ 56 ft = 3.51 kips T/C</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Use 2- 2x6 top plates as chord. Splice top plates with 16d common nails</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Reference (tabulated) nail capacity Z = 0.122 kips/nail (NDS Table 12N)</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Z’ = ZK</a:t>
            </a:r>
            <a:r>
              <a:rPr lang="en-US" sz="2133" spc="-4" baseline="-25000" dirty="0">
                <a:latin typeface="Arial"/>
                <a:cs typeface="Arial"/>
              </a:rPr>
              <a:t>F</a:t>
            </a:r>
            <a:r>
              <a:rPr lang="en-US" sz="2133" spc="-4" dirty="0">
                <a:latin typeface="Symbol" panose="05050102010706020507" pitchFamily="18" charset="2"/>
                <a:cs typeface="Arial"/>
              </a:rPr>
              <a:t>Fl</a:t>
            </a:r>
            <a:r>
              <a:rPr lang="en-US" sz="2133" spc="-4" dirty="0">
                <a:latin typeface="Arial"/>
                <a:cs typeface="Arial"/>
              </a:rPr>
              <a:t> = (0.122)(3.32)(0.65)(1.0) = 0.263 kips/nail</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Number of nails = 3.51 kips/ 0.263 = 13.3, use 14 min</a:t>
            </a: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23995877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Plan of the building with two diaphragm spans designated for loading in the transverse direction. A uniform transverse seismic load is applied, and three reactions are shown, corresponding to the three transverse wall lines. The reaction at the center shear wall line is noted as 50% of the story seismic force. "/>
          <p:cNvGrpSpPr/>
          <p:nvPr/>
        </p:nvGrpSpPr>
        <p:grpSpPr>
          <a:xfrm>
            <a:off x="880052" y="1940294"/>
            <a:ext cx="7586133" cy="4421445"/>
            <a:chOff x="880052" y="1940294"/>
            <a:chExt cx="7586133" cy="4421445"/>
          </a:xfrm>
        </p:grpSpPr>
        <p:pic>
          <p:nvPicPr>
            <p:cNvPr id="8" name="Picture 7" descr="Plan of the buildingwith two diaphragm spans designated for loading in the transverse direction. "/>
            <p:cNvPicPr>
              <a:picLocks noChangeAspect="1"/>
            </p:cNvPicPr>
            <p:nvPr/>
          </p:nvPicPr>
          <p:blipFill rotWithShape="1">
            <a:blip r:embed="rId3" cstate="print">
              <a:extLst>
                <a:ext uri="{28A0092B-C50C-407E-A947-70E740481C1C}">
                  <a14:useLocalDpi xmlns:a14="http://schemas.microsoft.com/office/drawing/2010/main" val="0"/>
                </a:ext>
              </a:extLst>
            </a:blip>
            <a:srcRect l="1654" t="1724" r="7124" b="3448"/>
            <a:stretch/>
          </p:blipFill>
          <p:spPr bwMode="auto">
            <a:xfrm>
              <a:off x="880052" y="2142067"/>
              <a:ext cx="7586133" cy="3725333"/>
            </a:xfrm>
            <a:prstGeom prst="rect">
              <a:avLst/>
            </a:prstGeom>
            <a:solidFill>
              <a:schemeClr val="bg1"/>
            </a:solidFill>
            <a:ln>
              <a:noFill/>
            </a:ln>
          </p:spPr>
        </p:pic>
        <p:sp>
          <p:nvSpPr>
            <p:cNvPr id="3" name="Rectangle 2"/>
            <p:cNvSpPr/>
            <p:nvPr/>
          </p:nvSpPr>
          <p:spPr>
            <a:xfrm>
              <a:off x="3962400" y="3361267"/>
              <a:ext cx="3048000" cy="2032000"/>
            </a:xfrm>
            <a:prstGeom prst="rect">
              <a:avLst/>
            </a:prstGeom>
            <a:pattFill prst="lgGrid">
              <a:fgClr>
                <a:srgbClr val="FF0000"/>
              </a:fgClr>
              <a:bgClr>
                <a:schemeClr val="bg1"/>
              </a:bgClr>
            </a:patt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 name="Rectangle 8"/>
            <p:cNvSpPr/>
            <p:nvPr/>
          </p:nvSpPr>
          <p:spPr>
            <a:xfrm>
              <a:off x="1659467" y="2681799"/>
              <a:ext cx="5350933" cy="3113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Up Arrow 3"/>
            <p:cNvSpPr/>
            <p:nvPr/>
          </p:nvSpPr>
          <p:spPr>
            <a:xfrm>
              <a:off x="3860800" y="5408763"/>
              <a:ext cx="203200" cy="575733"/>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 name="Up Arrow 9"/>
            <p:cNvSpPr/>
            <p:nvPr/>
          </p:nvSpPr>
          <p:spPr>
            <a:xfrm>
              <a:off x="6908800" y="5408763"/>
              <a:ext cx="203200" cy="575733"/>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 name="TextBox 10"/>
            <p:cNvSpPr txBox="1"/>
            <p:nvPr/>
          </p:nvSpPr>
          <p:spPr>
            <a:xfrm>
              <a:off x="2909412" y="5941175"/>
              <a:ext cx="3643787" cy="420564"/>
            </a:xfrm>
            <a:prstGeom prst="rect">
              <a:avLst/>
            </a:prstGeom>
            <a:noFill/>
          </p:spPr>
          <p:txBody>
            <a:bodyPr wrap="square" rtlCol="0">
              <a:spAutoFit/>
            </a:bodyPr>
            <a:lstStyle/>
            <a:p>
              <a:r>
                <a:rPr lang="en-US" sz="2133" b="1" dirty="0">
                  <a:solidFill>
                    <a:srgbClr val="00B050"/>
                  </a:solidFill>
                </a:rPr>
                <a:t>R = 50% Seismic Force</a:t>
              </a:r>
            </a:p>
          </p:txBody>
        </p:sp>
        <p:sp>
          <p:nvSpPr>
            <p:cNvPr id="12" name="Down Arrow 11"/>
            <p:cNvSpPr/>
            <p:nvPr/>
          </p:nvSpPr>
          <p:spPr>
            <a:xfrm>
              <a:off x="2056636" y="2681798"/>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Down Arrow 12"/>
            <p:cNvSpPr/>
            <p:nvPr/>
          </p:nvSpPr>
          <p:spPr>
            <a:xfrm>
              <a:off x="3073793" y="2713449"/>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Down Arrow 13"/>
            <p:cNvSpPr/>
            <p:nvPr/>
          </p:nvSpPr>
          <p:spPr>
            <a:xfrm>
              <a:off x="4249954" y="2712593"/>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Down Arrow 14"/>
            <p:cNvSpPr/>
            <p:nvPr/>
          </p:nvSpPr>
          <p:spPr>
            <a:xfrm>
              <a:off x="5323369" y="2678149"/>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 name="Down Arrow 15"/>
            <p:cNvSpPr/>
            <p:nvPr/>
          </p:nvSpPr>
          <p:spPr>
            <a:xfrm>
              <a:off x="6392269" y="2681798"/>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p:cNvSpPr txBox="1"/>
            <p:nvPr/>
          </p:nvSpPr>
          <p:spPr>
            <a:xfrm>
              <a:off x="5048771" y="1940294"/>
              <a:ext cx="2195159" cy="420564"/>
            </a:xfrm>
            <a:prstGeom prst="rect">
              <a:avLst/>
            </a:prstGeom>
            <a:noFill/>
          </p:spPr>
          <p:txBody>
            <a:bodyPr wrap="square" rtlCol="0">
              <a:spAutoFit/>
            </a:bodyPr>
            <a:lstStyle/>
            <a:p>
              <a:r>
                <a:rPr lang="en-US" sz="2133" b="1" dirty="0">
                  <a:solidFill>
                    <a:srgbClr val="0070C0"/>
                  </a:solidFill>
                </a:rPr>
                <a:t>W KLF</a:t>
              </a:r>
            </a:p>
          </p:txBody>
        </p:sp>
        <p:sp>
          <p:nvSpPr>
            <p:cNvPr id="18" name="Rectangle 17"/>
            <p:cNvSpPr/>
            <p:nvPr/>
          </p:nvSpPr>
          <p:spPr>
            <a:xfrm>
              <a:off x="1794934" y="3347292"/>
              <a:ext cx="2173468" cy="2032000"/>
            </a:xfrm>
            <a:prstGeom prst="rect">
              <a:avLst/>
            </a:prstGeom>
            <a:pattFill prst="lgGrid">
              <a:fgClr>
                <a:srgbClr val="FF0000"/>
              </a:fgClr>
              <a:bgClr>
                <a:schemeClr val="bg1"/>
              </a:bgClr>
            </a:patt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9" name="Up Arrow 18"/>
            <p:cNvSpPr/>
            <p:nvPr/>
          </p:nvSpPr>
          <p:spPr>
            <a:xfrm>
              <a:off x="1693333" y="5408763"/>
              <a:ext cx="203200" cy="575733"/>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sp>
        <p:nvSpPr>
          <p:cNvPr id="5" name="object 5"/>
          <p:cNvSpPr txBox="1"/>
          <p:nvPr/>
        </p:nvSpPr>
        <p:spPr>
          <a:xfrm>
            <a:off x="745067" y="1386585"/>
            <a:ext cx="7544691" cy="1048813"/>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Horizontal distribution of seismic forces to center shear wall by tributary area methods</a:t>
            </a:r>
            <a:endParaRPr lang="en-US" sz="2133" dirty="0">
              <a:latin typeface="Arial"/>
              <a:cs typeface="Arial"/>
            </a:endParaRPr>
          </a:p>
          <a:p>
            <a:pPr marL="11289">
              <a:spcBef>
                <a:spcPts val="511"/>
              </a:spcBef>
              <a:buClr>
                <a:srgbClr val="FF0000"/>
              </a:buClr>
              <a:tabLst>
                <a:tab pos="316093" algn="l"/>
              </a:tabLst>
            </a:pPr>
            <a:endParaRPr lang="en-US" sz="2133" spc="-4" dirty="0">
              <a:latin typeface="Arial"/>
              <a:cs typeface="Arial"/>
            </a:endParaRP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2132364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Transverse section of the building, with seismic forces at each level applied.&#10;"/>
          <p:cNvPicPr>
            <a:picLocks noChangeAspect="1"/>
          </p:cNvPicPr>
          <p:nvPr/>
        </p:nvPicPr>
        <p:blipFill rotWithShape="1">
          <a:blip r:embed="rId3" cstate="print">
            <a:extLst>
              <a:ext uri="{28A0092B-C50C-407E-A947-70E740481C1C}">
                <a14:useLocalDpi xmlns:a14="http://schemas.microsoft.com/office/drawing/2010/main" val="0"/>
              </a:ext>
            </a:extLst>
          </a:blip>
          <a:srcRect r="42910" b="18953"/>
          <a:stretch/>
        </p:blipFill>
        <p:spPr bwMode="auto">
          <a:xfrm>
            <a:off x="1732214" y="3422073"/>
            <a:ext cx="5013410" cy="3114862"/>
          </a:xfrm>
          <a:prstGeom prst="rect">
            <a:avLst/>
          </a:prstGeom>
          <a:solidFill>
            <a:schemeClr val="bg1"/>
          </a:solidFill>
          <a:ln>
            <a:noFill/>
          </a:ln>
        </p:spPr>
      </p:pic>
      <p:sp>
        <p:nvSpPr>
          <p:cNvPr id="8" name="object 5"/>
          <p:cNvSpPr txBox="1"/>
          <p:nvPr/>
        </p:nvSpPr>
        <p:spPr>
          <a:xfrm>
            <a:off x="537441" y="1412875"/>
            <a:ext cx="8043718" cy="1795363"/>
          </a:xfrm>
          <a:prstGeom prst="rect">
            <a:avLst/>
          </a:prstGeom>
        </p:spPr>
        <p:txBody>
          <a:bodyPr vert="horz" wrap="square" lIns="0" tIns="0" rIns="0" bIns="0" rtlCol="0">
            <a:spAutoFit/>
          </a:bodyPr>
          <a:lstStyle/>
          <a:p>
            <a:pPr marL="0" lvl="1">
              <a:lnSpc>
                <a:spcPts val="2538"/>
              </a:lnSpc>
              <a:spcBef>
                <a:spcPts val="511"/>
              </a:spcBef>
              <a:buClr>
                <a:srgbClr val="FF0000"/>
              </a:buClr>
              <a:tabLst>
                <a:tab pos="316093" algn="l"/>
              </a:tabLst>
            </a:pPr>
            <a:r>
              <a:rPr lang="en-US" sz="2133" u="sng" spc="-4" dirty="0">
                <a:latin typeface="Arial"/>
                <a:cs typeface="Arial"/>
              </a:rPr>
              <a:t>Seismic Story Force </a:t>
            </a:r>
            <a:r>
              <a:rPr lang="en-US" sz="2133" spc="-4" dirty="0">
                <a:latin typeface="Arial"/>
                <a:cs typeface="Arial"/>
              </a:rPr>
              <a:t>	</a:t>
            </a:r>
            <a:r>
              <a:rPr lang="en-US" sz="2133" u="sng" spc="-4" dirty="0">
                <a:latin typeface="Arial"/>
                <a:cs typeface="Arial"/>
              </a:rPr>
              <a:t>to Center 50%</a:t>
            </a:r>
            <a:r>
              <a:rPr lang="en-US" sz="2133" spc="-4" dirty="0">
                <a:latin typeface="Arial"/>
                <a:cs typeface="Arial"/>
              </a:rPr>
              <a:t>	   </a:t>
            </a:r>
            <a:r>
              <a:rPr lang="en-US" sz="2133" u="sng" spc="-4" dirty="0">
                <a:latin typeface="Arial"/>
                <a:cs typeface="Arial"/>
              </a:rPr>
              <a:t>Each Wall (strength level)</a:t>
            </a:r>
            <a:r>
              <a:rPr lang="en-US" sz="2133" spc="-4" dirty="0">
                <a:latin typeface="Arial"/>
                <a:cs typeface="Arial"/>
              </a:rPr>
              <a:t>		x0.50			x0.50</a:t>
            </a:r>
            <a:endParaRPr lang="en-US" sz="2133" u="sng" spc="-4" dirty="0">
              <a:latin typeface="Arial"/>
              <a:cs typeface="Arial"/>
            </a:endParaRPr>
          </a:p>
          <a:p>
            <a:pPr marL="0" lvl="1">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ROOF</a:t>
            </a:r>
            <a:r>
              <a:rPr lang="en-US" sz="2133" spc="-4" dirty="0">
                <a:latin typeface="Arial"/>
                <a:cs typeface="Arial"/>
              </a:rPr>
              <a:t> 	= 30.0 kips	= 15.0 kips	   = 7.50 kips</a:t>
            </a:r>
          </a:p>
          <a:p>
            <a:pPr marL="0" lvl="1">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3RD</a:t>
            </a:r>
            <a:r>
              <a:rPr lang="en-US" sz="2133" spc="-4" dirty="0">
                <a:latin typeface="Arial"/>
                <a:cs typeface="Arial"/>
              </a:rPr>
              <a:t> 	= 46.7 kips	= 23.35 kips	   = 11.68 kips</a:t>
            </a:r>
          </a:p>
          <a:p>
            <a:pPr marL="0" lvl="1">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2ND</a:t>
            </a:r>
            <a:r>
              <a:rPr lang="en-US" sz="2133" spc="-4" dirty="0">
                <a:latin typeface="Arial"/>
                <a:cs typeface="Arial"/>
              </a:rPr>
              <a:t> 	= 46.7 kips	= 23.35 kips	   = 11.68 kips</a:t>
            </a: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9846419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3074688"/>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First floor design for shear:  </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V = 7.5 + 11.68 + 11.68 = 30.86 kips  </a:t>
            </a:r>
          </a:p>
          <a:p>
            <a:pPr marL="11289">
              <a:spcBef>
                <a:spcPts val="511"/>
              </a:spcBef>
              <a:buClr>
                <a:srgbClr val="FF0000"/>
              </a:buClr>
              <a:tabLst>
                <a:tab pos="316093" algn="l"/>
              </a:tabLst>
            </a:pPr>
            <a:endParaRPr lang="en-US" sz="2133" spc="-4" dirty="0">
              <a:latin typeface="Arial"/>
              <a:cs typeface="Arial"/>
            </a:endParaRPr>
          </a:p>
          <a:p>
            <a:pPr marL="11289">
              <a:spcBef>
                <a:spcPts val="511"/>
              </a:spcBef>
              <a:buClr>
                <a:srgbClr val="FF0000"/>
              </a:buClr>
              <a:tabLst>
                <a:tab pos="316093" algn="l"/>
              </a:tabLst>
            </a:pPr>
            <a:r>
              <a:rPr lang="en-US" sz="2133" spc="-4" dirty="0">
                <a:latin typeface="Arial"/>
                <a:cs typeface="Arial"/>
              </a:rPr>
              <a:t>For 25 foot shear wall shown</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Unit Shear v</a:t>
            </a:r>
            <a:r>
              <a:rPr lang="en-US" sz="2133" spc="-4" baseline="-25000" dirty="0">
                <a:latin typeface="Arial"/>
                <a:cs typeface="Arial"/>
              </a:rPr>
              <a:t>1st</a:t>
            </a:r>
            <a:r>
              <a:rPr lang="en-US" sz="2133" spc="-4" dirty="0">
                <a:latin typeface="Arial"/>
                <a:cs typeface="Arial"/>
              </a:rPr>
              <a:t> = 30.86 kips/25 ft = 1.236 klf</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This is strength level demand </a:t>
            </a:r>
          </a:p>
          <a:p>
            <a:pPr marL="11289">
              <a:spcBef>
                <a:spcPts val="511"/>
              </a:spcBef>
              <a:buClr>
                <a:srgbClr val="FF0000"/>
              </a:buClr>
              <a:tabLst>
                <a:tab pos="316093" algn="l"/>
              </a:tabLst>
            </a:pPr>
            <a:endParaRPr lang="en-US" sz="2133" dirty="0">
              <a:latin typeface="Arial"/>
              <a:cs typeface="Arial"/>
            </a:endParaRPr>
          </a:p>
          <a:p>
            <a:pPr marL="11289">
              <a:spcBef>
                <a:spcPts val="511"/>
              </a:spcBef>
              <a:buClr>
                <a:srgbClr val="FF0000"/>
              </a:buClr>
              <a:tabLst>
                <a:tab pos="316093" algn="l"/>
              </a:tabLst>
            </a:pPr>
            <a:endParaRPr lang="en-US" sz="2133" spc="-4" dirty="0">
              <a:latin typeface="Arial"/>
              <a:cs typeface="Arial"/>
            </a:endParaRP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39434604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6" y="1386585"/>
            <a:ext cx="7587007" cy="4451731"/>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Capacity From SDPWS Table 4.3A for blocked wood structural panel shear walls</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19/32 rated sheathing on Hem-Fir studs at 16” o.c.</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Nominal unit shear capacity v</a:t>
            </a:r>
            <a:r>
              <a:rPr lang="en-US" sz="2133" spc="-4" baseline="-25000" dirty="0">
                <a:latin typeface="Arial"/>
                <a:cs typeface="Arial"/>
              </a:rPr>
              <a:t>s</a:t>
            </a:r>
            <a:r>
              <a:rPr lang="en-US" sz="2133" spc="-4" dirty="0">
                <a:latin typeface="Arial"/>
                <a:cs typeface="Arial"/>
              </a:rPr>
              <a:t> = 1.740 klf</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Symbol" panose="05050102010706020507" pitchFamily="18" charset="2"/>
                <a:cs typeface="Arial"/>
              </a:rPr>
              <a:t>F</a:t>
            </a:r>
            <a:r>
              <a:rPr lang="en-US" sz="2133" spc="-4" dirty="0">
                <a:latin typeface="Arial"/>
                <a:cs typeface="Arial"/>
              </a:rPr>
              <a:t> = 0.80 (SDPWS Sec. 4.3.3)</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Adjustment for stud species with S.G. = 0.43</a:t>
            </a:r>
          </a:p>
          <a:p>
            <a:pPr marL="417694" lvl="1">
              <a:spcBef>
                <a:spcPts val="511"/>
              </a:spcBef>
              <a:buClr>
                <a:srgbClr val="FF0000"/>
              </a:buClr>
              <a:tabLst>
                <a:tab pos="316093" algn="l"/>
              </a:tabLst>
            </a:pPr>
            <a:r>
              <a:rPr lang="en-US" sz="2133" spc="-4" dirty="0">
                <a:latin typeface="Arial"/>
                <a:cs typeface="Arial"/>
              </a:rPr>
              <a:t>= 1 – (0.5 – 0.43) = 0.93 (SDPWS Table 4.3A footnote)</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Adjusted capacity = (0.93)(0.8)(1.740) = 1.294 &gt; 1.236 OK</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This shear wall requires 3x or stitched 2-2x framing members at abutting panel edges to avoid framing splitting during nail driving (SDPWS Sec. 4.3.7.1, Item 4)</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Design shear anchorage to the foundation</a:t>
            </a: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8771099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Elevation of the shear wall with seismic forces applied at each story and a vertical force acting.&#10;"/>
          <p:cNvPicPr>
            <a:picLocks noChangeAspect="1"/>
          </p:cNvPicPr>
          <p:nvPr/>
        </p:nvPicPr>
        <p:blipFill rotWithShape="1">
          <a:blip r:embed="rId3" cstate="print">
            <a:extLst>
              <a:ext uri="{28A0092B-C50C-407E-A947-70E740481C1C}">
                <a14:useLocalDpi xmlns:a14="http://schemas.microsoft.com/office/drawing/2010/main" val="0"/>
              </a:ext>
            </a:extLst>
          </a:blip>
          <a:srcRect r="42910" b="18953"/>
          <a:stretch/>
        </p:blipFill>
        <p:spPr bwMode="auto">
          <a:xfrm>
            <a:off x="1660126" y="3244644"/>
            <a:ext cx="4808407" cy="2987492"/>
          </a:xfrm>
          <a:prstGeom prst="rect">
            <a:avLst/>
          </a:prstGeom>
          <a:solidFill>
            <a:schemeClr val="bg1"/>
          </a:solidFill>
          <a:ln>
            <a:noFill/>
          </a:ln>
        </p:spPr>
      </p:pic>
      <p:sp>
        <p:nvSpPr>
          <p:cNvPr id="9" name="object 5"/>
          <p:cNvSpPr txBox="1"/>
          <p:nvPr/>
        </p:nvSpPr>
        <p:spPr>
          <a:xfrm>
            <a:off x="745067" y="1386585"/>
            <a:ext cx="6922347" cy="1090042"/>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Strength level load combinations:</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 1.38D + 1.0Q</a:t>
            </a:r>
            <a:r>
              <a:rPr lang="en-US" sz="2133" spc="-4" baseline="-25000" dirty="0">
                <a:latin typeface="Arial"/>
                <a:cs typeface="Arial"/>
              </a:rPr>
              <a:t>E</a:t>
            </a:r>
            <a:r>
              <a:rPr lang="en-US" sz="2133" spc="-4" dirty="0">
                <a:latin typeface="Arial"/>
                <a:cs typeface="Arial"/>
              </a:rPr>
              <a:t> + 0.5L + 0.2S (compression critical)</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 0.72D – 1.0Q</a:t>
            </a:r>
            <a:r>
              <a:rPr lang="en-US" sz="2133" spc="-4" baseline="-25000" dirty="0">
                <a:latin typeface="Arial"/>
                <a:cs typeface="Arial"/>
              </a:rPr>
              <a:t>E </a:t>
            </a:r>
            <a:r>
              <a:rPr lang="en-US" sz="2133" spc="-4" dirty="0">
                <a:latin typeface="Arial"/>
                <a:cs typeface="Arial"/>
              </a:rPr>
              <a:t>(tension and uplift critical)</a:t>
            </a:r>
            <a:endParaRPr lang="en-US" sz="2133" spc="-4" baseline="-25000" dirty="0">
              <a:latin typeface="Arial"/>
              <a:cs typeface="Arial"/>
            </a:endParaRP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1802631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Elevation of the shear wall with seismic forces applied at each story and a vertical force acting.&#10;"/>
          <p:cNvPicPr>
            <a:picLocks noChangeAspect="1"/>
          </p:cNvPicPr>
          <p:nvPr/>
        </p:nvPicPr>
        <p:blipFill rotWithShape="1">
          <a:blip r:embed="rId3" cstate="print">
            <a:extLst>
              <a:ext uri="{28A0092B-C50C-407E-A947-70E740481C1C}">
                <a14:useLocalDpi xmlns:a14="http://schemas.microsoft.com/office/drawing/2010/main" val="0"/>
              </a:ext>
            </a:extLst>
          </a:blip>
          <a:srcRect r="42910" b="18953"/>
          <a:stretch/>
        </p:blipFill>
        <p:spPr bwMode="auto">
          <a:xfrm>
            <a:off x="3761784" y="3627994"/>
            <a:ext cx="4808407" cy="2987492"/>
          </a:xfrm>
          <a:prstGeom prst="rect">
            <a:avLst/>
          </a:prstGeom>
          <a:solidFill>
            <a:schemeClr val="bg1"/>
          </a:solidFill>
          <a:ln>
            <a:noFill/>
          </a:ln>
        </p:spPr>
      </p:pic>
      <p:sp>
        <p:nvSpPr>
          <p:cNvPr id="9" name="object 5"/>
          <p:cNvSpPr txBox="1"/>
          <p:nvPr/>
        </p:nvSpPr>
        <p:spPr>
          <a:xfrm>
            <a:off x="745067" y="1386585"/>
            <a:ext cx="6922347" cy="2628925"/>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Tension and Uplift forces = 0.72D – 1.0Q</a:t>
            </a:r>
            <a:r>
              <a:rPr lang="en-US" sz="2133" spc="-4" baseline="-25000" dirty="0">
                <a:latin typeface="Arial"/>
                <a:cs typeface="Arial"/>
              </a:rPr>
              <a:t>E </a:t>
            </a: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At first floor shear wall Q</a:t>
            </a:r>
            <a:r>
              <a:rPr lang="en-US" sz="2133" spc="-4" baseline="-25000" dirty="0">
                <a:latin typeface="Arial"/>
                <a:cs typeface="Arial"/>
              </a:rPr>
              <a:t>E</a:t>
            </a:r>
            <a:r>
              <a:rPr lang="en-US" sz="2133" spc="-4" dirty="0">
                <a:latin typeface="Arial"/>
                <a:cs typeface="Arial"/>
              </a:rPr>
              <a:t> overturning moment = </a:t>
            </a:r>
          </a:p>
          <a:p>
            <a:pPr marL="11289">
              <a:lnSpc>
                <a:spcPts val="2538"/>
              </a:lnSpc>
              <a:spcBef>
                <a:spcPts val="511"/>
              </a:spcBef>
              <a:buClr>
                <a:srgbClr val="FF0000"/>
              </a:buClr>
              <a:tabLst>
                <a:tab pos="316093" algn="l"/>
              </a:tabLst>
            </a:pPr>
            <a:r>
              <a:rPr lang="en-US" sz="2133" spc="-4" dirty="0">
                <a:latin typeface="Arial"/>
                <a:cs typeface="Arial"/>
              </a:rPr>
              <a:t>3</a:t>
            </a:r>
            <a:r>
              <a:rPr lang="en-US" sz="2133" spc="-4" baseline="30000" dirty="0">
                <a:latin typeface="Arial"/>
                <a:cs typeface="Arial"/>
              </a:rPr>
              <a:t>rd</a:t>
            </a:r>
            <a:r>
              <a:rPr lang="en-US" sz="2133" spc="-4" dirty="0">
                <a:latin typeface="Arial"/>
                <a:cs typeface="Arial"/>
              </a:rPr>
              <a:t> to roof: (7.5)(8 ft) + </a:t>
            </a:r>
          </a:p>
          <a:p>
            <a:pPr marL="11289">
              <a:lnSpc>
                <a:spcPts val="2538"/>
              </a:lnSpc>
              <a:spcBef>
                <a:spcPts val="511"/>
              </a:spcBef>
              <a:buClr>
                <a:srgbClr val="FF0000"/>
              </a:buClr>
              <a:tabLst>
                <a:tab pos="316093" algn="l"/>
              </a:tabLst>
            </a:pPr>
            <a:r>
              <a:rPr lang="en-US" sz="2133" spc="-4" dirty="0">
                <a:latin typeface="Arial"/>
                <a:cs typeface="Arial"/>
              </a:rPr>
              <a:t>2</a:t>
            </a:r>
            <a:r>
              <a:rPr lang="en-US" sz="2133" spc="-4" baseline="30000" dirty="0">
                <a:latin typeface="Arial"/>
                <a:cs typeface="Arial"/>
              </a:rPr>
              <a:t>nd</a:t>
            </a:r>
            <a:r>
              <a:rPr lang="en-US" sz="2133" spc="-4" dirty="0">
                <a:latin typeface="Arial"/>
                <a:cs typeface="Arial"/>
              </a:rPr>
              <a:t> to 3</a:t>
            </a:r>
            <a:r>
              <a:rPr lang="en-US" sz="2133" spc="-4" baseline="30000" dirty="0">
                <a:latin typeface="Arial"/>
                <a:cs typeface="Arial"/>
              </a:rPr>
              <a:t>rd</a:t>
            </a:r>
            <a:r>
              <a:rPr lang="en-US" sz="2133" spc="-4" dirty="0">
                <a:latin typeface="Arial"/>
                <a:cs typeface="Arial"/>
              </a:rPr>
              <a:t>: (7.5 + 11.68)(8 ft) + </a:t>
            </a:r>
          </a:p>
          <a:p>
            <a:pPr marL="11289">
              <a:lnSpc>
                <a:spcPts val="2538"/>
              </a:lnSpc>
              <a:spcBef>
                <a:spcPts val="511"/>
              </a:spcBef>
              <a:buClr>
                <a:srgbClr val="FF0000"/>
              </a:buClr>
              <a:tabLst>
                <a:tab pos="316093" algn="l"/>
              </a:tabLst>
            </a:pPr>
            <a:r>
              <a:rPr lang="en-US" sz="2133" spc="-4" dirty="0">
                <a:latin typeface="Arial"/>
                <a:cs typeface="Arial"/>
              </a:rPr>
              <a:t>1</a:t>
            </a:r>
            <a:r>
              <a:rPr lang="en-US" sz="2133" spc="-4" baseline="30000" dirty="0">
                <a:latin typeface="Arial"/>
                <a:cs typeface="Arial"/>
              </a:rPr>
              <a:t>st</a:t>
            </a:r>
            <a:r>
              <a:rPr lang="en-US" sz="2133" spc="-4" dirty="0">
                <a:latin typeface="Arial"/>
                <a:cs typeface="Arial"/>
              </a:rPr>
              <a:t> to 2</a:t>
            </a:r>
            <a:r>
              <a:rPr lang="en-US" sz="2133" spc="-4" baseline="30000" dirty="0">
                <a:latin typeface="Arial"/>
                <a:cs typeface="Arial"/>
              </a:rPr>
              <a:t>nd</a:t>
            </a:r>
            <a:r>
              <a:rPr lang="en-US" sz="2133" spc="-4" dirty="0">
                <a:latin typeface="Arial"/>
                <a:cs typeface="Arial"/>
              </a:rPr>
              <a:t>: (7.5 + 11.68 + 11.68)(8ft) </a:t>
            </a:r>
          </a:p>
          <a:p>
            <a:pPr marL="11289">
              <a:lnSpc>
                <a:spcPts val="2538"/>
              </a:lnSpc>
              <a:spcBef>
                <a:spcPts val="511"/>
              </a:spcBef>
              <a:buClr>
                <a:srgbClr val="FF0000"/>
              </a:buClr>
              <a:tabLst>
                <a:tab pos="316093" algn="l"/>
              </a:tabLst>
            </a:pPr>
            <a:r>
              <a:rPr lang="en-US" sz="2133" spc="-4" dirty="0">
                <a:latin typeface="Arial"/>
                <a:cs typeface="Arial"/>
              </a:rPr>
              <a:t>= 60 + 153 + 247 = 460 ft-kips</a:t>
            </a:r>
          </a:p>
          <a:p>
            <a:pPr marL="11289">
              <a:lnSpc>
                <a:spcPts val="2538"/>
              </a:lnSpc>
              <a:spcBef>
                <a:spcPts val="511"/>
              </a:spcBef>
              <a:buClr>
                <a:srgbClr val="FF0000"/>
              </a:buClr>
              <a:tabLst>
                <a:tab pos="316093" algn="l"/>
              </a:tabLst>
            </a:pPr>
            <a:endParaRPr lang="en-US" sz="2133" spc="-4" baseline="-25000" dirty="0">
              <a:latin typeface="Arial"/>
              <a:cs typeface="Arial"/>
            </a:endParaRP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23802703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ic shows an elevation of the shear wall with seismic forces applied at each story and a vertical force acting. The dead load resisting is 0.72D&#10;"/>
          <p:cNvPicPr>
            <a:picLocks noChangeAspect="1"/>
          </p:cNvPicPr>
          <p:nvPr/>
        </p:nvPicPr>
        <p:blipFill rotWithShape="1">
          <a:blip r:embed="rId3" cstate="print">
            <a:extLst>
              <a:ext uri="{28A0092B-C50C-407E-A947-70E740481C1C}">
                <a14:useLocalDpi xmlns:a14="http://schemas.microsoft.com/office/drawing/2010/main" val="0"/>
              </a:ext>
            </a:extLst>
          </a:blip>
          <a:srcRect r="42910" b="18953"/>
          <a:stretch/>
        </p:blipFill>
        <p:spPr bwMode="auto">
          <a:xfrm>
            <a:off x="2641600" y="3833398"/>
            <a:ext cx="3860800" cy="2398739"/>
          </a:xfrm>
          <a:prstGeom prst="rect">
            <a:avLst/>
          </a:prstGeom>
          <a:solidFill>
            <a:schemeClr val="bg1"/>
          </a:solidFill>
          <a:ln>
            <a:noFill/>
          </a:ln>
        </p:spPr>
      </p:pic>
      <p:sp>
        <p:nvSpPr>
          <p:cNvPr id="9" name="object 5"/>
          <p:cNvSpPr txBox="1"/>
          <p:nvPr/>
        </p:nvSpPr>
        <p:spPr>
          <a:xfrm>
            <a:off x="745067" y="1386585"/>
            <a:ext cx="7416800" cy="2628925"/>
          </a:xfrm>
          <a:prstGeom prst="rect">
            <a:avLst/>
          </a:prstGeom>
        </p:spPr>
        <p:txBody>
          <a:bodyPr vert="horz" wrap="square" lIns="0" tIns="0" rIns="0" bIns="0" rtlCol="0">
            <a:spAutoFit/>
          </a:bodyPr>
          <a:lstStyle/>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Resisting dead load 0.72D =</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Shear wall self weight (8+8+8ft)(25ft)(11psf) = 6.60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Tributary roof + floor (10ft)(25ft)(15+20+20psf) = 13.75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Tributary longitudinal Wall (8+8+8ft)(10ft)(11psf)2 = 5.28</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Sum = 25.63 kips x 0.72 x 25ft/2 = 230 ft-kips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Net uplift = (460-230)/25ft = 9.4 kips</a:t>
            </a:r>
          </a:p>
          <a:p>
            <a:pPr marL="11289">
              <a:lnSpc>
                <a:spcPts val="2538"/>
              </a:lnSpc>
              <a:spcBef>
                <a:spcPts val="511"/>
              </a:spcBef>
              <a:buClr>
                <a:srgbClr val="FF0000"/>
              </a:buClr>
              <a:tabLst>
                <a:tab pos="316093" algn="l"/>
              </a:tabLst>
            </a:pPr>
            <a:endParaRPr lang="en-US" sz="2133" spc="-4" baseline="-25000" dirty="0">
              <a:latin typeface="Arial"/>
              <a:cs typeface="Arial"/>
            </a:endParaRPr>
          </a:p>
        </p:txBody>
      </p:sp>
      <p:sp>
        <p:nvSpPr>
          <p:cNvPr id="3" name="TextBox 2"/>
          <p:cNvSpPr txBox="1"/>
          <p:nvPr/>
        </p:nvSpPr>
        <p:spPr>
          <a:xfrm>
            <a:off x="5520267" y="3833397"/>
            <a:ext cx="1016000" cy="420564"/>
          </a:xfrm>
          <a:prstGeom prst="rect">
            <a:avLst/>
          </a:prstGeom>
          <a:solidFill>
            <a:schemeClr val="bg1"/>
          </a:solidFill>
        </p:spPr>
        <p:txBody>
          <a:bodyPr wrap="square" rtlCol="0">
            <a:spAutoFit/>
          </a:bodyPr>
          <a:lstStyle/>
          <a:p>
            <a:r>
              <a:rPr lang="en-US" sz="2133" dirty="0"/>
              <a:t>0.72D</a:t>
            </a: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20400617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ic shows an elevation of the shear wall with seismic forces applied at each story and a vertical force acting.&#10;"/>
          <p:cNvPicPr>
            <a:picLocks noChangeAspect="1"/>
          </p:cNvPicPr>
          <p:nvPr/>
        </p:nvPicPr>
        <p:blipFill rotWithShape="1">
          <a:blip r:embed="rId3" cstate="print">
            <a:extLst>
              <a:ext uri="{28A0092B-C50C-407E-A947-70E740481C1C}">
                <a14:useLocalDpi xmlns:a14="http://schemas.microsoft.com/office/drawing/2010/main" val="0"/>
              </a:ext>
            </a:extLst>
          </a:blip>
          <a:srcRect r="42910" b="18953"/>
          <a:stretch/>
        </p:blipFill>
        <p:spPr bwMode="auto">
          <a:xfrm>
            <a:off x="2607733" y="3833398"/>
            <a:ext cx="3860800" cy="2398739"/>
          </a:xfrm>
          <a:prstGeom prst="rect">
            <a:avLst/>
          </a:prstGeom>
          <a:solidFill>
            <a:schemeClr val="bg1"/>
          </a:solidFill>
          <a:ln>
            <a:noFill/>
          </a:ln>
        </p:spPr>
      </p:pic>
      <p:sp>
        <p:nvSpPr>
          <p:cNvPr id="3" name="TextBox 2"/>
          <p:cNvSpPr txBox="1"/>
          <p:nvPr/>
        </p:nvSpPr>
        <p:spPr>
          <a:xfrm>
            <a:off x="5520267" y="3833397"/>
            <a:ext cx="1016000" cy="420564"/>
          </a:xfrm>
          <a:prstGeom prst="rect">
            <a:avLst/>
          </a:prstGeom>
          <a:solidFill>
            <a:schemeClr val="bg1"/>
          </a:solidFill>
        </p:spPr>
        <p:txBody>
          <a:bodyPr wrap="square" rtlCol="0">
            <a:spAutoFit/>
          </a:bodyPr>
          <a:lstStyle/>
          <a:p>
            <a:r>
              <a:rPr lang="en-US" sz="2133" dirty="0"/>
              <a:t>0.72D</a:t>
            </a:r>
          </a:p>
        </p:txBody>
      </p:sp>
      <p:sp>
        <p:nvSpPr>
          <p:cNvPr id="9" name="object 5"/>
          <p:cNvSpPr txBox="1"/>
          <p:nvPr/>
        </p:nvSpPr>
        <p:spPr>
          <a:xfrm>
            <a:off x="745067" y="1386585"/>
            <a:ext cx="7416800" cy="2244204"/>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Select tie-down anchor from manufacturer’s catalog</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Net uplift = (460-230)/25ft = 9.4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Tie-down anchor with ASD capacity of 12.1 kips @ C</a:t>
            </a:r>
            <a:r>
              <a:rPr lang="en-US" sz="2133" spc="-4" baseline="-25000" dirty="0">
                <a:latin typeface="Arial"/>
                <a:cs typeface="Arial"/>
              </a:rPr>
              <a:t>D</a:t>
            </a:r>
            <a:r>
              <a:rPr lang="en-US" sz="2133" spc="-4" dirty="0">
                <a:latin typeface="Arial"/>
                <a:cs typeface="Arial"/>
              </a:rPr>
              <a:t>=1.6</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Convert to strength design = K</a:t>
            </a:r>
            <a:r>
              <a:rPr lang="en-US" sz="2133" spc="-4" baseline="-25000" dirty="0">
                <a:latin typeface="Arial"/>
                <a:cs typeface="Arial"/>
              </a:rPr>
              <a:t>F</a:t>
            </a:r>
            <a:r>
              <a:rPr lang="en-US" sz="2133" spc="-4" dirty="0">
                <a:latin typeface="Arial"/>
                <a:cs typeface="Arial"/>
              </a:rPr>
              <a:t> = 2.88/1.6 (AF&amp;PA, 1996)</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ZK</a:t>
            </a:r>
            <a:r>
              <a:rPr lang="en-US" sz="2133" spc="-4" baseline="-25000" dirty="0">
                <a:latin typeface="Arial"/>
                <a:cs typeface="Arial"/>
              </a:rPr>
              <a:t>F</a:t>
            </a:r>
            <a:r>
              <a:rPr lang="en-US" sz="2133" spc="-4" dirty="0">
                <a:latin typeface="Symbol" panose="05050102010706020507" pitchFamily="18" charset="2"/>
                <a:cs typeface="Arial"/>
              </a:rPr>
              <a:t>Fl</a:t>
            </a:r>
            <a:r>
              <a:rPr lang="en-US" sz="2133" spc="-4" dirty="0">
                <a:latin typeface="Arial"/>
                <a:cs typeface="Arial"/>
              </a:rPr>
              <a:t> = 12.1(2.88/1.6)(0.65)(1.0) = 14.2 kips &gt; 9.4 OK</a:t>
            </a:r>
          </a:p>
          <a:p>
            <a:pPr marL="11289">
              <a:lnSpc>
                <a:spcPts val="2538"/>
              </a:lnSpc>
              <a:spcBef>
                <a:spcPts val="511"/>
              </a:spcBef>
              <a:buClr>
                <a:srgbClr val="FF0000"/>
              </a:buClr>
              <a:tabLst>
                <a:tab pos="316093" algn="l"/>
              </a:tabLst>
            </a:pPr>
            <a:endParaRPr lang="en-US" sz="2133" spc="-4" baseline="-25000" dirty="0">
              <a:latin typeface="Arial"/>
              <a:cs typeface="Arial"/>
            </a:endParaRP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2446545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7010400" cy="4378122"/>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pc="-4" dirty="0">
                <a:latin typeface="Arial"/>
                <a:cs typeface="Arial"/>
              </a:rPr>
              <a:t>Chapter 14 – Wood Design</a:t>
            </a:r>
          </a:p>
          <a:p>
            <a:pPr marL="316093" indent="-304804">
              <a:spcBef>
                <a:spcPts val="511"/>
              </a:spcBef>
              <a:buClr>
                <a:srgbClr val="FF0000"/>
              </a:buClr>
              <a:buFont typeface="Arial"/>
              <a:buChar char="•"/>
              <a:tabLst>
                <a:tab pos="316093" algn="l"/>
              </a:tabLst>
            </a:pPr>
            <a:r>
              <a:rPr lang="en-US" spc="-4" dirty="0">
                <a:latin typeface="Arial"/>
                <a:cs typeface="Arial"/>
              </a:rPr>
              <a:t>Problem 14.1 – Three story wood light-frame apartment building in Seattle, Washington</a:t>
            </a:r>
            <a:endParaRPr dirty="0">
              <a:latin typeface="Arial"/>
              <a:cs typeface="Arial"/>
            </a:endParaRP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Problem 14.2  - Diaphragm and wall anchorage design for warehouse building with masonry walls. Masonry wall design is provided in Problem 13.1.</a:t>
            </a:r>
          </a:p>
          <a:p>
            <a:pPr marL="316093" indent="-304804">
              <a:lnSpc>
                <a:spcPts val="2538"/>
              </a:lnSpc>
              <a:spcBef>
                <a:spcPts val="511"/>
              </a:spcBef>
              <a:buClr>
                <a:srgbClr val="FF0000"/>
              </a:buClr>
              <a:buFont typeface="Arial"/>
              <a:buChar char="•"/>
              <a:tabLst>
                <a:tab pos="316093" algn="l"/>
              </a:tabLst>
            </a:pPr>
            <a:endParaRPr lang="en-US" spc="-4" dirty="0">
              <a:latin typeface="Arial"/>
              <a:cs typeface="Arial"/>
            </a:endParaRPr>
          </a:p>
          <a:p>
            <a:pPr marL="11289">
              <a:lnSpc>
                <a:spcPts val="2538"/>
              </a:lnSpc>
              <a:spcBef>
                <a:spcPts val="511"/>
              </a:spcBef>
              <a:buClr>
                <a:srgbClr val="FF0000"/>
              </a:buClr>
              <a:tabLst>
                <a:tab pos="316093" algn="l"/>
              </a:tabLst>
            </a:pPr>
            <a:r>
              <a:rPr lang="en-US" spc="-4" dirty="0">
                <a:latin typeface="Arial"/>
                <a:cs typeface="Arial"/>
              </a:rPr>
              <a:t>Chapter 6 – Horizontal Diaphragm Design</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Section 6.3.1 – One-Story Wood Assembly Hall</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Section 6.3.2 – Three-Story Multi-Family Residential</a:t>
            </a:r>
            <a:endParaRPr dirty="0">
              <a:latin typeface="Arial"/>
              <a:cs typeface="Arial"/>
            </a:endParaRPr>
          </a:p>
        </p:txBody>
      </p:sp>
      <p:sp>
        <p:nvSpPr>
          <p:cNvPr id="2" name="object 2"/>
          <p:cNvSpPr txBox="1">
            <a:spLocks noGrp="1"/>
          </p:cNvSpPr>
          <p:nvPr>
            <p:ph type="title"/>
          </p:nvPr>
        </p:nvSpPr>
        <p:spPr/>
        <p:txBody>
          <a:bodyPr/>
          <a:lstStyle/>
          <a:p>
            <a:r>
              <a:rPr lang="en-US" dirty="0"/>
              <a:t>Wood Problem Presentation</a:t>
            </a:r>
          </a:p>
        </p:txBody>
      </p:sp>
    </p:spTree>
    <p:extLst>
      <p:ext uri="{BB962C8B-B14F-4D97-AF65-F5344CB8AC3E}">
        <p14:creationId xmlns:p14="http://schemas.microsoft.com/office/powerpoint/2010/main" val="2721279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5"/>
          <p:cNvSpPr txBox="1"/>
          <p:nvPr/>
        </p:nvSpPr>
        <p:spPr>
          <a:xfrm>
            <a:off x="745067" y="1386585"/>
            <a:ext cx="7416800" cy="3654847"/>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Additional tension and net uplift checks: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post in tension with net area (subtract bolt hole area if applicable)</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bolt fastener capacity for connection to post using NDS Chapter 12</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foundation for tie-down anchorage forces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foundation for tie-down shear and flexure forces </a:t>
            </a:r>
          </a:p>
          <a:p>
            <a:pPr marL="316093" indent="-304804">
              <a:lnSpc>
                <a:spcPts val="2538"/>
              </a:lnSpc>
              <a:spcBef>
                <a:spcPts val="511"/>
              </a:spcBef>
              <a:buClr>
                <a:srgbClr val="FF0000"/>
              </a:buClr>
              <a:buFont typeface="Arial" panose="020B0604020202020204" pitchFamily="34" charset="0"/>
              <a:buChar cha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endParaRPr lang="en-US" sz="2133" spc="-4" baseline="-25000" dirty="0">
              <a:latin typeface="Arial"/>
              <a:cs typeface="Arial"/>
            </a:endParaRP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23599237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Elevation of the shear wall with seismic forces applied at each story and a vertical force acting.&#10;"/>
          <p:cNvPicPr>
            <a:picLocks noChangeAspect="1"/>
          </p:cNvPicPr>
          <p:nvPr/>
        </p:nvPicPr>
        <p:blipFill rotWithShape="1">
          <a:blip r:embed="rId3" cstate="print">
            <a:extLst>
              <a:ext uri="{28A0092B-C50C-407E-A947-70E740481C1C}">
                <a14:useLocalDpi xmlns:a14="http://schemas.microsoft.com/office/drawing/2010/main" val="0"/>
              </a:ext>
            </a:extLst>
          </a:blip>
          <a:srcRect r="42910" b="18953"/>
          <a:stretch/>
        </p:blipFill>
        <p:spPr bwMode="auto">
          <a:xfrm>
            <a:off x="1660126" y="3244644"/>
            <a:ext cx="4808407" cy="2987492"/>
          </a:xfrm>
          <a:prstGeom prst="rect">
            <a:avLst/>
          </a:prstGeom>
          <a:solidFill>
            <a:schemeClr val="bg1"/>
          </a:solidFill>
          <a:ln>
            <a:noFill/>
          </a:ln>
        </p:spPr>
      </p:pic>
      <p:sp>
        <p:nvSpPr>
          <p:cNvPr id="3" name="TextBox 2"/>
          <p:cNvSpPr txBox="1"/>
          <p:nvPr/>
        </p:nvSpPr>
        <p:spPr>
          <a:xfrm>
            <a:off x="5638376" y="3244644"/>
            <a:ext cx="2418081" cy="420564"/>
          </a:xfrm>
          <a:prstGeom prst="rect">
            <a:avLst/>
          </a:prstGeom>
          <a:solidFill>
            <a:schemeClr val="bg1"/>
          </a:solidFill>
        </p:spPr>
        <p:txBody>
          <a:bodyPr wrap="square" rtlCol="0">
            <a:spAutoFit/>
          </a:bodyPr>
          <a:lstStyle/>
          <a:p>
            <a:r>
              <a:rPr lang="en-US" sz="2133" dirty="0"/>
              <a:t>1.38D+0.5L+0.2S</a:t>
            </a:r>
          </a:p>
        </p:txBody>
      </p:sp>
      <p:sp>
        <p:nvSpPr>
          <p:cNvPr id="9" name="object 5"/>
          <p:cNvSpPr txBox="1"/>
          <p:nvPr/>
        </p:nvSpPr>
        <p:spPr>
          <a:xfrm>
            <a:off x="745067" y="1386585"/>
            <a:ext cx="6922347" cy="2115964"/>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Compression and downward forces = 1.38D + 1.0Q</a:t>
            </a:r>
            <a:r>
              <a:rPr lang="en-US" sz="2133" spc="-4" baseline="-25000" dirty="0">
                <a:latin typeface="Arial"/>
                <a:cs typeface="Arial"/>
              </a:rPr>
              <a:t>E</a:t>
            </a:r>
            <a:r>
              <a:rPr lang="en-US" sz="2133" spc="-4" dirty="0">
                <a:latin typeface="Arial"/>
                <a:cs typeface="Arial"/>
              </a:rPr>
              <a:t> + 0.5L + 0.2S </a:t>
            </a:r>
          </a:p>
          <a:p>
            <a:pPr marL="11289">
              <a:lnSpc>
                <a:spcPts val="2538"/>
              </a:lnSpc>
              <a:spcBef>
                <a:spcPts val="511"/>
              </a:spcBef>
              <a:buClr>
                <a:srgbClr val="FF0000"/>
              </a:buClr>
              <a:tabLst>
                <a:tab pos="316093" algn="l"/>
              </a:tabLst>
            </a:pPr>
            <a:r>
              <a:rPr lang="en-US" sz="2133" spc="-4" dirty="0">
                <a:latin typeface="Arial"/>
                <a:cs typeface="Arial"/>
              </a:rPr>
              <a:t>At first floor shear wall Q</a:t>
            </a:r>
            <a:r>
              <a:rPr lang="en-US" sz="2133" spc="-4" baseline="-25000" dirty="0">
                <a:latin typeface="Arial"/>
                <a:cs typeface="Arial"/>
              </a:rPr>
              <a:t>E</a:t>
            </a:r>
            <a:r>
              <a:rPr lang="en-US" sz="2133" spc="-4" dirty="0">
                <a:latin typeface="Arial"/>
                <a:cs typeface="Arial"/>
              </a:rPr>
              <a:t> overturning moment</a:t>
            </a:r>
          </a:p>
          <a:p>
            <a:pPr marL="11289">
              <a:lnSpc>
                <a:spcPts val="2538"/>
              </a:lnSpc>
              <a:spcBef>
                <a:spcPts val="511"/>
              </a:spcBef>
              <a:buClr>
                <a:srgbClr val="FF0000"/>
              </a:buClr>
              <a:tabLst>
                <a:tab pos="316093" algn="l"/>
              </a:tabLst>
            </a:pPr>
            <a:r>
              <a:rPr lang="en-US" sz="2133" spc="-4" dirty="0">
                <a:latin typeface="Arial"/>
                <a:cs typeface="Arial"/>
              </a:rPr>
              <a:t>= (7.5)(8 ft) + (7.5 + 11.68)(8 ft) + (7.5 + 11.68 + 11.68)(8ft) = 60 + 153 + 247 = 460 ft-kips</a:t>
            </a:r>
          </a:p>
          <a:p>
            <a:pPr marL="11289">
              <a:lnSpc>
                <a:spcPts val="2538"/>
              </a:lnSpc>
              <a:spcBef>
                <a:spcPts val="511"/>
              </a:spcBef>
              <a:buClr>
                <a:srgbClr val="FF0000"/>
              </a:buClr>
              <a:tabLst>
                <a:tab pos="316093" algn="l"/>
              </a:tabLst>
            </a:pPr>
            <a:endParaRPr lang="en-US" sz="2133" spc="-4" baseline="-25000" dirty="0">
              <a:latin typeface="Arial"/>
              <a:cs typeface="Arial"/>
            </a:endParaRP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29677273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Elevation of the shear wall with seismic forces applied at each story and a vertical force acting. In this case the vertical force is 1.38D + 0.5L + 0.2S.&#10;"/>
          <p:cNvPicPr>
            <a:picLocks noChangeAspect="1"/>
          </p:cNvPicPr>
          <p:nvPr/>
        </p:nvPicPr>
        <p:blipFill rotWithShape="1">
          <a:blip r:embed="rId3" cstate="print">
            <a:extLst>
              <a:ext uri="{28A0092B-C50C-407E-A947-70E740481C1C}">
                <a14:useLocalDpi xmlns:a14="http://schemas.microsoft.com/office/drawing/2010/main" val="0"/>
              </a:ext>
            </a:extLst>
          </a:blip>
          <a:srcRect r="42910" b="18953"/>
          <a:stretch/>
        </p:blipFill>
        <p:spPr bwMode="auto">
          <a:xfrm>
            <a:off x="2607733" y="3833398"/>
            <a:ext cx="3860800" cy="2398739"/>
          </a:xfrm>
          <a:prstGeom prst="rect">
            <a:avLst/>
          </a:prstGeom>
          <a:solidFill>
            <a:schemeClr val="bg1"/>
          </a:solidFill>
          <a:ln>
            <a:noFill/>
          </a:ln>
        </p:spPr>
      </p:pic>
      <p:sp>
        <p:nvSpPr>
          <p:cNvPr id="3" name="TextBox 2"/>
          <p:cNvSpPr txBox="1"/>
          <p:nvPr/>
        </p:nvSpPr>
        <p:spPr>
          <a:xfrm>
            <a:off x="5520267" y="3833397"/>
            <a:ext cx="2641600" cy="420564"/>
          </a:xfrm>
          <a:prstGeom prst="rect">
            <a:avLst/>
          </a:prstGeom>
          <a:solidFill>
            <a:schemeClr val="bg1"/>
          </a:solidFill>
        </p:spPr>
        <p:txBody>
          <a:bodyPr wrap="square" rtlCol="0">
            <a:spAutoFit/>
          </a:bodyPr>
          <a:lstStyle/>
          <a:p>
            <a:r>
              <a:rPr lang="en-US" sz="2133" dirty="0"/>
              <a:t>1.38D+0.5L+0.2S</a:t>
            </a:r>
          </a:p>
        </p:txBody>
      </p:sp>
      <p:sp>
        <p:nvSpPr>
          <p:cNvPr id="9" name="object 5"/>
          <p:cNvSpPr txBox="1"/>
          <p:nvPr/>
        </p:nvSpPr>
        <p:spPr>
          <a:xfrm>
            <a:off x="745067" y="1386585"/>
            <a:ext cx="7416800" cy="2628925"/>
          </a:xfrm>
          <a:prstGeom prst="rect">
            <a:avLst/>
          </a:prstGeom>
        </p:spPr>
        <p:txBody>
          <a:bodyPr vert="horz" wrap="square" lIns="0" tIns="0" rIns="0" bIns="0" rtlCol="0">
            <a:spAutoFit/>
          </a:bodyPr>
          <a:lstStyle/>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D = 25.63, L = 15.00, S = 6.25</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Resisting dead load 1.38D = 1.38 (25.63) = 35.36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Resisting live load = 0.5L = 0.5(15.00) = 7.50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Resisting Snow load = 0.2S = 0.2 (6.25) = 1.25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Sum = 44.11 kips x 25ft/2 = 551 ft-kips &gt; 460 no net uplift</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 = load mobilized for 460 ft-kips = 460/12.5 ft = 36.8 kips</a:t>
            </a:r>
          </a:p>
          <a:p>
            <a:pPr marL="11289">
              <a:lnSpc>
                <a:spcPts val="2538"/>
              </a:lnSpc>
              <a:spcBef>
                <a:spcPts val="511"/>
              </a:spcBef>
              <a:buClr>
                <a:srgbClr val="FF0000"/>
              </a:buClr>
              <a:tabLst>
                <a:tab pos="316093" algn="l"/>
              </a:tabLst>
            </a:pPr>
            <a:endParaRPr lang="en-US" sz="2133" spc="-4" baseline="-25000" dirty="0">
              <a:latin typeface="Arial"/>
              <a:cs typeface="Arial"/>
            </a:endParaRP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8127861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5"/>
          <p:cNvSpPr txBox="1"/>
          <p:nvPr/>
        </p:nvSpPr>
        <p:spPr>
          <a:xfrm>
            <a:off x="745067" y="1386585"/>
            <a:ext cx="7416800" cy="4039567"/>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Compression member check:</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 = load mobilized for 460 ft-kips = 460/12.5 ft = 36.8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chosen 6x6 post for C = 36.8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Note that other studs at the end of the shear wall can be added to the post compression capacity</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bearing of post and studs on sill – bearing perpendicular to grain</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post and stud axial compression capacity</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foundation for concentrated compression load</a:t>
            </a:r>
          </a:p>
          <a:p>
            <a:pPr marL="316093" indent="-304804">
              <a:lnSpc>
                <a:spcPts val="2538"/>
              </a:lnSpc>
              <a:spcBef>
                <a:spcPts val="511"/>
              </a:spcBef>
              <a:buClr>
                <a:srgbClr val="FF0000"/>
              </a:buClr>
              <a:buFont typeface="Arial" panose="020B0604020202020204" pitchFamily="34" charset="0"/>
              <a:buChar cha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endParaRPr lang="en-US" sz="2133" spc="-4" baseline="-25000" dirty="0">
              <a:latin typeface="Arial"/>
              <a:cs typeface="Arial"/>
            </a:endParaRPr>
          </a:p>
        </p:txBody>
      </p:sp>
      <p:sp>
        <p:nvSpPr>
          <p:cNvPr id="2" name="object 2"/>
          <p:cNvSpPr txBox="1">
            <a:spLocks noGrp="1"/>
          </p:cNvSpPr>
          <p:nvPr>
            <p:ph type="title"/>
          </p:nvPr>
        </p:nvSpPr>
        <p:spPr/>
        <p:txBody>
          <a:bodyPr/>
          <a:lstStyle/>
          <a:p>
            <a:r>
              <a:rPr lang="en-US" dirty="0"/>
              <a:t>Segmented Shear Wall Design</a:t>
            </a:r>
          </a:p>
        </p:txBody>
      </p:sp>
    </p:spTree>
    <p:extLst>
      <p:ext uri="{BB962C8B-B14F-4D97-AF65-F5344CB8AC3E}">
        <p14:creationId xmlns:p14="http://schemas.microsoft.com/office/powerpoint/2010/main" val="1596955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Floor plan with a green rectangle and arrow indicating the wall line where the perforated shear wall is located."/>
          <p:cNvGrpSpPr/>
          <p:nvPr/>
        </p:nvGrpSpPr>
        <p:grpSpPr>
          <a:xfrm>
            <a:off x="575733" y="2082973"/>
            <a:ext cx="7733118" cy="3784427"/>
            <a:chOff x="575733" y="2082973"/>
            <a:chExt cx="7733118" cy="3784427"/>
          </a:xfrm>
        </p:grpSpPr>
        <p:pic>
          <p:nvPicPr>
            <p:cNvPr id="8" name="Picture 7" descr="Graphic shows floor plan with a green rectangle and arrow indicating the wall line where the perforated shear wall is located.&#10;"/>
            <p:cNvPicPr>
              <a:picLocks noChangeAspect="1"/>
            </p:cNvPicPr>
            <p:nvPr/>
          </p:nvPicPr>
          <p:blipFill rotWithShape="1">
            <a:blip r:embed="rId3" cstate="print">
              <a:extLst>
                <a:ext uri="{28A0092B-C50C-407E-A947-70E740481C1C}">
                  <a14:useLocalDpi xmlns:a14="http://schemas.microsoft.com/office/drawing/2010/main" val="0"/>
                </a:ext>
              </a:extLst>
            </a:blip>
            <a:srcRect l="1654" t="1724" r="7124" b="3448"/>
            <a:stretch/>
          </p:blipFill>
          <p:spPr bwMode="auto">
            <a:xfrm>
              <a:off x="722718" y="2082973"/>
              <a:ext cx="7586133" cy="3725333"/>
            </a:xfrm>
            <a:prstGeom prst="rect">
              <a:avLst/>
            </a:prstGeom>
            <a:solidFill>
              <a:schemeClr val="bg1"/>
            </a:solidFill>
            <a:ln>
              <a:noFill/>
            </a:ln>
          </p:spPr>
        </p:pic>
        <p:sp>
          <p:nvSpPr>
            <p:cNvPr id="4" name="Up Arrow 3"/>
            <p:cNvSpPr/>
            <p:nvPr/>
          </p:nvSpPr>
          <p:spPr>
            <a:xfrm rot="5400000">
              <a:off x="948266" y="4749801"/>
              <a:ext cx="448016" cy="1193081"/>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 name="Rectangle 2"/>
            <p:cNvSpPr/>
            <p:nvPr/>
          </p:nvSpPr>
          <p:spPr>
            <a:xfrm>
              <a:off x="1768814" y="5122333"/>
              <a:ext cx="5444786" cy="745067"/>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sp>
        <p:nvSpPr>
          <p:cNvPr id="5" name="object 5"/>
          <p:cNvSpPr txBox="1"/>
          <p:nvPr/>
        </p:nvSpPr>
        <p:spPr>
          <a:xfrm>
            <a:off x="1110827" y="1386585"/>
            <a:ext cx="6922347" cy="656462"/>
          </a:xfrm>
          <a:prstGeom prst="rect">
            <a:avLst/>
          </a:prstGeom>
        </p:spPr>
        <p:txBody>
          <a:bodyPr vert="horz" wrap="square" lIns="0" tIns="0" rIns="0" bIns="0" rtlCol="0">
            <a:spAutoFit/>
          </a:bodyPr>
          <a:lstStyle/>
          <a:p>
            <a:pPr marL="11289" algn="ctr">
              <a:spcBef>
                <a:spcPts val="511"/>
              </a:spcBef>
              <a:buClr>
                <a:srgbClr val="FF0000"/>
              </a:buClr>
              <a:tabLst>
                <a:tab pos="316093" algn="l"/>
              </a:tabLst>
            </a:pPr>
            <a:r>
              <a:rPr lang="en-US" sz="2133" spc="-4" dirty="0">
                <a:latin typeface="Arial"/>
                <a:cs typeface="Arial"/>
              </a:rPr>
              <a:t>Horizontal distribution of seismic forces to exterior longitudinal shear wall by tributary area methods</a:t>
            </a:r>
            <a:endParaRPr lang="en-US" sz="2133" dirty="0">
              <a:latin typeface="Arial"/>
              <a:cs typeface="Arial"/>
            </a:endParaRP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3079959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Graphic shows the exterior elevation of the building, with the center shear wall designated with arrow.&#10;&#10;Of the three perforated shear walls along this elevation, we will look at the center wall with an overall length of 30 feet.&#10;"/>
          <p:cNvGrpSpPr/>
          <p:nvPr/>
        </p:nvGrpSpPr>
        <p:grpSpPr>
          <a:xfrm>
            <a:off x="372534" y="2412320"/>
            <a:ext cx="8271256" cy="3455080"/>
            <a:chOff x="372534" y="2412320"/>
            <a:chExt cx="8271256" cy="3455080"/>
          </a:xfrm>
        </p:grpSpPr>
        <p:pic>
          <p:nvPicPr>
            <p:cNvPr id="12" name="Picture 11" descr="Graphic shows the exterior elevation of the building, with the center shear wall designated with arrow.&#10;"/>
            <p:cNvPicPr>
              <a:picLocks noChangeAspect="1"/>
            </p:cNvPicPr>
            <p:nvPr/>
          </p:nvPicPr>
          <p:blipFill rotWithShape="1">
            <a:blip r:embed="rId3" cstate="print">
              <a:extLst>
                <a:ext uri="{28A0092B-C50C-407E-A947-70E740481C1C}">
                  <a14:useLocalDpi xmlns:a14="http://schemas.microsoft.com/office/drawing/2010/main" val="0"/>
                </a:ext>
              </a:extLst>
            </a:blip>
            <a:srcRect l="6772" t="54473"/>
            <a:stretch/>
          </p:blipFill>
          <p:spPr bwMode="auto">
            <a:xfrm>
              <a:off x="372534" y="2412320"/>
              <a:ext cx="8271256" cy="2641601"/>
            </a:xfrm>
            <a:prstGeom prst="rect">
              <a:avLst/>
            </a:prstGeom>
            <a:solidFill>
              <a:schemeClr val="bg1"/>
            </a:solidFill>
            <a:ln>
              <a:noFill/>
            </a:ln>
          </p:spPr>
        </p:pic>
        <p:sp>
          <p:nvSpPr>
            <p:cNvPr id="3" name="Rectangle 2"/>
            <p:cNvSpPr/>
            <p:nvPr/>
          </p:nvSpPr>
          <p:spPr>
            <a:xfrm>
              <a:off x="3149600" y="3429000"/>
              <a:ext cx="1828800" cy="1693333"/>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Up Arrow 3"/>
            <p:cNvSpPr/>
            <p:nvPr/>
          </p:nvSpPr>
          <p:spPr>
            <a:xfrm>
              <a:off x="3928534" y="5122333"/>
              <a:ext cx="270933" cy="745067"/>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sp>
        <p:nvSpPr>
          <p:cNvPr id="5" name="object 5"/>
          <p:cNvSpPr txBox="1"/>
          <p:nvPr/>
        </p:nvSpPr>
        <p:spPr>
          <a:xfrm>
            <a:off x="1110827" y="1386585"/>
            <a:ext cx="6922347" cy="656462"/>
          </a:xfrm>
          <a:prstGeom prst="rect">
            <a:avLst/>
          </a:prstGeom>
        </p:spPr>
        <p:txBody>
          <a:bodyPr vert="horz" wrap="square" lIns="0" tIns="0" rIns="0" bIns="0" rtlCol="0">
            <a:spAutoFit/>
          </a:bodyPr>
          <a:lstStyle/>
          <a:p>
            <a:pPr marL="11289" algn="ctr">
              <a:spcBef>
                <a:spcPts val="511"/>
              </a:spcBef>
              <a:buClr>
                <a:srgbClr val="FF0000"/>
              </a:buClr>
              <a:tabLst>
                <a:tab pos="316093" algn="l"/>
              </a:tabLst>
            </a:pPr>
            <a:r>
              <a:rPr lang="en-US" sz="2133" spc="-4" dirty="0">
                <a:latin typeface="Arial"/>
                <a:cs typeface="Arial"/>
              </a:rPr>
              <a:t>Horizontal distribution of seismic forces to exterior longitudinal shear wall by tributary area methods</a:t>
            </a:r>
            <a:endParaRPr lang="en-US" sz="2133" dirty="0">
              <a:latin typeface="Arial"/>
              <a:cs typeface="Arial"/>
            </a:endParaRPr>
          </a:p>
        </p:txBody>
      </p:sp>
      <p:sp>
        <p:nvSpPr>
          <p:cNvPr id="2" name="object 2"/>
          <p:cNvSpPr txBox="1">
            <a:spLocks noGrp="1"/>
          </p:cNvSpPr>
          <p:nvPr>
            <p:ph type="title"/>
          </p:nvPr>
        </p:nvSpPr>
        <p:spPr>
          <a:xfrm>
            <a:off x="685800" y="269875"/>
            <a:ext cx="7772400" cy="1143000"/>
          </a:xfrm>
        </p:spPr>
        <p:txBody>
          <a:bodyPr/>
          <a:lstStyle/>
          <a:p>
            <a:r>
              <a:rPr lang="en-US" dirty="0"/>
              <a:t>Perforated Shear Wall Design</a:t>
            </a:r>
          </a:p>
        </p:txBody>
      </p:sp>
    </p:spTree>
    <p:extLst>
      <p:ext uri="{BB962C8B-B14F-4D97-AF65-F5344CB8AC3E}">
        <p14:creationId xmlns:p14="http://schemas.microsoft.com/office/powerpoint/2010/main" val="3323379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descr="Wall elevation, with three full-height wall piers shaded and designated as piers 1, 2 and 3. One tie-down is shown at each end of the overall shear wall, and seismic load is shown to be applied from left to right."/>
          <p:cNvGrpSpPr/>
          <p:nvPr/>
        </p:nvGrpSpPr>
        <p:grpSpPr>
          <a:xfrm>
            <a:off x="304800" y="1492380"/>
            <a:ext cx="8128000" cy="4483347"/>
            <a:chOff x="304800" y="1492380"/>
            <a:chExt cx="8128000" cy="4483347"/>
          </a:xfrm>
        </p:grpSpPr>
        <p:pic>
          <p:nvPicPr>
            <p:cNvPr id="12" name="Picture 11" descr="Graphic shows a wall elevation, with three full-height wall piers shaded and designated as piers 1, 2 and 3. One tie-down is shown at each end of the overall shear wall, and seismic load is shown to be applied from left to right.&#10;"/>
            <p:cNvPicPr>
              <a:picLocks noChangeAspect="1"/>
            </p:cNvPicPr>
            <p:nvPr/>
          </p:nvPicPr>
          <p:blipFill rotWithShape="1">
            <a:blip r:embed="rId3" cstate="print">
              <a:extLst>
                <a:ext uri="{28A0092B-C50C-407E-A947-70E740481C1C}">
                  <a14:useLocalDpi xmlns:a14="http://schemas.microsoft.com/office/drawing/2010/main" val="0"/>
                </a:ext>
              </a:extLst>
            </a:blip>
            <a:srcRect l="69734" t="79830" r="11846" b="1775"/>
            <a:stretch/>
          </p:blipFill>
          <p:spPr bwMode="auto">
            <a:xfrm>
              <a:off x="1126423" y="1492380"/>
              <a:ext cx="6674900" cy="3088087"/>
            </a:xfrm>
            <a:prstGeom prst="rect">
              <a:avLst/>
            </a:prstGeom>
            <a:solidFill>
              <a:schemeClr val="bg1"/>
            </a:solidFill>
            <a:ln>
              <a:noFill/>
            </a:ln>
          </p:spPr>
        </p:pic>
        <p:sp>
          <p:nvSpPr>
            <p:cNvPr id="3" name="Rectangle 2"/>
            <p:cNvSpPr/>
            <p:nvPr/>
          </p:nvSpPr>
          <p:spPr>
            <a:xfrm>
              <a:off x="1998134" y="3158067"/>
              <a:ext cx="677333" cy="1083733"/>
            </a:xfrm>
            <a:prstGeom prst="rect">
              <a:avLst/>
            </a:prstGeom>
            <a:pattFill prst="pct30">
              <a:fgClr>
                <a:srgbClr val="00B050"/>
              </a:fgClr>
              <a:bgClr>
                <a:schemeClr val="bg1"/>
              </a:bgClr>
            </a:patt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 name="Rectangle 7"/>
            <p:cNvSpPr/>
            <p:nvPr/>
          </p:nvSpPr>
          <p:spPr>
            <a:xfrm>
              <a:off x="3718806" y="3158067"/>
              <a:ext cx="1665994" cy="1083733"/>
            </a:xfrm>
            <a:prstGeom prst="rect">
              <a:avLst/>
            </a:prstGeom>
            <a:pattFill prst="pct25">
              <a:fgClr>
                <a:srgbClr val="00B050"/>
              </a:fgClr>
              <a:bgClr>
                <a:schemeClr val="bg1"/>
              </a:bgClr>
            </a:patt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 name="Rectangle 8"/>
            <p:cNvSpPr/>
            <p:nvPr/>
          </p:nvSpPr>
          <p:spPr>
            <a:xfrm>
              <a:off x="6428138" y="3169356"/>
              <a:ext cx="649996" cy="1083733"/>
            </a:xfrm>
            <a:prstGeom prst="rect">
              <a:avLst/>
            </a:prstGeom>
            <a:pattFill prst="pct30">
              <a:fgClr>
                <a:srgbClr val="00B050"/>
              </a:fgClr>
              <a:bgClr>
                <a:schemeClr val="bg1"/>
              </a:bgClr>
            </a:patt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Right Arrow 3"/>
            <p:cNvSpPr/>
            <p:nvPr/>
          </p:nvSpPr>
          <p:spPr>
            <a:xfrm>
              <a:off x="304801" y="3022600"/>
              <a:ext cx="1625600" cy="4064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cxnSp>
          <p:nvCxnSpPr>
            <p:cNvPr id="10" name="Straight Connector 9"/>
            <p:cNvCxnSpPr/>
            <p:nvPr/>
          </p:nvCxnSpPr>
          <p:spPr>
            <a:xfrm>
              <a:off x="2065867" y="3970867"/>
              <a:ext cx="0" cy="6096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761067" y="4898509"/>
              <a:ext cx="1862667" cy="1077218"/>
            </a:xfrm>
            <a:prstGeom prst="rect">
              <a:avLst/>
            </a:prstGeom>
            <a:noFill/>
          </p:spPr>
          <p:txBody>
            <a:bodyPr wrap="square" rtlCol="0">
              <a:spAutoFit/>
            </a:bodyPr>
            <a:lstStyle/>
            <a:p>
              <a:r>
                <a:rPr lang="en-US" sz="1600" b="1" dirty="0">
                  <a:solidFill>
                    <a:srgbClr val="00B050"/>
                  </a:solidFill>
                </a:rPr>
                <a:t>SEGMENT 1 – FULLY ANCHORED FOR UPLIFT. DEVELOPS HIGH UNIT SHEAR</a:t>
              </a:r>
            </a:p>
          </p:txBody>
        </p:sp>
        <p:sp>
          <p:nvSpPr>
            <p:cNvPr id="13" name="TextBox 12"/>
            <p:cNvSpPr txBox="1"/>
            <p:nvPr/>
          </p:nvSpPr>
          <p:spPr>
            <a:xfrm>
              <a:off x="3793374" y="4889354"/>
              <a:ext cx="2268760" cy="1077218"/>
            </a:xfrm>
            <a:prstGeom prst="rect">
              <a:avLst/>
            </a:prstGeom>
            <a:noFill/>
          </p:spPr>
          <p:txBody>
            <a:bodyPr wrap="square" rtlCol="0">
              <a:spAutoFit/>
            </a:bodyPr>
            <a:lstStyle/>
            <a:p>
              <a:r>
                <a:rPr lang="en-US" sz="1600" b="1" dirty="0">
                  <a:solidFill>
                    <a:srgbClr val="00B050"/>
                  </a:solidFill>
                </a:rPr>
                <a:t>SEGMENT 2 – PARTIALLY  ANCHORED FOR UPLIFT. DEVELOPS REDUCED UNIT SHEAR</a:t>
              </a:r>
            </a:p>
          </p:txBody>
        </p:sp>
        <p:sp>
          <p:nvSpPr>
            <p:cNvPr id="14" name="TextBox 13"/>
            <p:cNvSpPr txBox="1"/>
            <p:nvPr/>
          </p:nvSpPr>
          <p:spPr>
            <a:xfrm>
              <a:off x="6154515" y="4888287"/>
              <a:ext cx="2278285" cy="1077218"/>
            </a:xfrm>
            <a:prstGeom prst="rect">
              <a:avLst/>
            </a:prstGeom>
            <a:noFill/>
          </p:spPr>
          <p:txBody>
            <a:bodyPr wrap="square" rtlCol="0">
              <a:spAutoFit/>
            </a:bodyPr>
            <a:lstStyle/>
            <a:p>
              <a:r>
                <a:rPr lang="en-US" sz="1600" b="1" dirty="0">
                  <a:solidFill>
                    <a:srgbClr val="00B050"/>
                  </a:solidFill>
                </a:rPr>
                <a:t>SEGMENT 3 – PARTIALLY  ANCHORED FOR UPLIFT. DEVELOPS REDUCED UNIT SHEAR</a:t>
              </a:r>
            </a:p>
          </p:txBody>
        </p:sp>
        <p:sp>
          <p:nvSpPr>
            <p:cNvPr id="15" name="Up Arrow 14"/>
            <p:cNvSpPr/>
            <p:nvPr/>
          </p:nvSpPr>
          <p:spPr>
            <a:xfrm>
              <a:off x="6753135" y="4455284"/>
              <a:ext cx="189532" cy="398132"/>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 name="Up Arrow 15"/>
            <p:cNvSpPr/>
            <p:nvPr/>
          </p:nvSpPr>
          <p:spPr>
            <a:xfrm>
              <a:off x="2336800" y="4455284"/>
              <a:ext cx="189532" cy="398132"/>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Up Arrow 16"/>
            <p:cNvSpPr/>
            <p:nvPr/>
          </p:nvSpPr>
          <p:spPr>
            <a:xfrm>
              <a:off x="4382468" y="4455284"/>
              <a:ext cx="189532" cy="398132"/>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8" name="TextBox 17"/>
            <p:cNvSpPr txBox="1"/>
            <p:nvPr/>
          </p:nvSpPr>
          <p:spPr>
            <a:xfrm>
              <a:off x="304800" y="4853416"/>
              <a:ext cx="1173344" cy="830997"/>
            </a:xfrm>
            <a:prstGeom prst="rect">
              <a:avLst/>
            </a:prstGeom>
            <a:noFill/>
          </p:spPr>
          <p:txBody>
            <a:bodyPr wrap="square" rtlCol="0">
              <a:spAutoFit/>
            </a:bodyPr>
            <a:lstStyle/>
            <a:p>
              <a:r>
                <a:rPr lang="en-US" sz="1600" b="1" dirty="0">
                  <a:solidFill>
                    <a:srgbClr val="FF0000"/>
                  </a:solidFill>
                </a:rPr>
                <a:t>TIE-DOWN ANCHOR</a:t>
              </a:r>
            </a:p>
          </p:txBody>
        </p:sp>
        <p:sp>
          <p:nvSpPr>
            <p:cNvPr id="19" name="Up Arrow 18"/>
            <p:cNvSpPr/>
            <p:nvPr/>
          </p:nvSpPr>
          <p:spPr>
            <a:xfrm rot="3066380">
              <a:off x="1603058" y="4524771"/>
              <a:ext cx="192196" cy="579981"/>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cxnSp>
          <p:nvCxnSpPr>
            <p:cNvPr id="20" name="Straight Connector 19"/>
            <p:cNvCxnSpPr/>
            <p:nvPr/>
          </p:nvCxnSpPr>
          <p:spPr>
            <a:xfrm>
              <a:off x="7065819" y="3931612"/>
              <a:ext cx="0" cy="6096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12025705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5"/>
          <p:cNvSpPr txBox="1"/>
          <p:nvPr/>
        </p:nvSpPr>
        <p:spPr>
          <a:xfrm>
            <a:off x="745067" y="1386585"/>
            <a:ext cx="7416800" cy="3911327"/>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What is different with perforated shear wall design?</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Scoping requirements limit use</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Capacity is lower due to not all segments being fully effective</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a:t>
            </a:r>
            <a:r>
              <a:rPr lang="en-US" sz="2133" spc="-4" baseline="-25000" dirty="0">
                <a:latin typeface="Arial"/>
                <a:cs typeface="Arial"/>
              </a:rPr>
              <a:t>0</a:t>
            </a:r>
            <a:r>
              <a:rPr lang="en-US" sz="2133" spc="-4" dirty="0">
                <a:latin typeface="Arial"/>
                <a:cs typeface="Arial"/>
              </a:rPr>
              <a:t> is used to adjust from average shears to peak segment shears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Tie-downs used at extreme ends of perforated shear wall</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Compression posts provided at each end of each wall segment</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Bottom of wall connection provided for unit uplift load equal to unit shear load</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377200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Graphic shows a plan of the building with loading assigned to the four shear wall lines in the longitudinal direction. The exterior wall lines are assigned 0.223 times the story shear. The interior wall lines are assigned 0.277 times the story shear. The exterior wall to be designed is designated.&#10;&#10;The shear to be assigned to the exterior wall line is calculated using tributary area as shown.&#10;"/>
          <p:cNvGrpSpPr/>
          <p:nvPr/>
        </p:nvGrpSpPr>
        <p:grpSpPr>
          <a:xfrm>
            <a:off x="722718" y="2082973"/>
            <a:ext cx="7586133" cy="3725333"/>
            <a:chOff x="722718" y="2082973"/>
            <a:chExt cx="7586133" cy="3725333"/>
          </a:xfrm>
        </p:grpSpPr>
        <p:pic>
          <p:nvPicPr>
            <p:cNvPr id="8" name="Picture 7" descr="Graphic shows a plan of the building with loading assigned to the four shear wall lines in the longitudinal direction. The exterior wall lines are assigned 0.223 times the story shear. The interior wall lines are assigned 0.277 times the story shear. The exterior wall to be designed is designated.&#10;"/>
            <p:cNvPicPr>
              <a:picLocks noChangeAspect="1"/>
            </p:cNvPicPr>
            <p:nvPr/>
          </p:nvPicPr>
          <p:blipFill rotWithShape="1">
            <a:blip r:embed="rId3" cstate="print">
              <a:extLst>
                <a:ext uri="{28A0092B-C50C-407E-A947-70E740481C1C}">
                  <a14:useLocalDpi xmlns:a14="http://schemas.microsoft.com/office/drawing/2010/main" val="0"/>
                </a:ext>
              </a:extLst>
            </a:blip>
            <a:srcRect l="1654" t="1724" r="7124" b="3448"/>
            <a:stretch/>
          </p:blipFill>
          <p:spPr bwMode="auto">
            <a:xfrm>
              <a:off x="722718" y="2082973"/>
              <a:ext cx="7586133" cy="3725333"/>
            </a:xfrm>
            <a:prstGeom prst="rect">
              <a:avLst/>
            </a:prstGeom>
            <a:solidFill>
              <a:schemeClr val="bg1"/>
            </a:solidFill>
            <a:ln>
              <a:noFill/>
            </a:ln>
          </p:spPr>
        </p:pic>
        <p:sp>
          <p:nvSpPr>
            <p:cNvPr id="4" name="Up Arrow 3"/>
            <p:cNvSpPr/>
            <p:nvPr/>
          </p:nvSpPr>
          <p:spPr>
            <a:xfrm rot="5400000">
              <a:off x="1286932" y="5020734"/>
              <a:ext cx="244816" cy="583481"/>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 name="TextBox 10"/>
            <p:cNvSpPr txBox="1"/>
            <p:nvPr/>
          </p:nvSpPr>
          <p:spPr>
            <a:xfrm>
              <a:off x="1862667" y="4984882"/>
              <a:ext cx="3725333" cy="420564"/>
            </a:xfrm>
            <a:prstGeom prst="rect">
              <a:avLst/>
            </a:prstGeom>
            <a:noFill/>
          </p:spPr>
          <p:txBody>
            <a:bodyPr wrap="square" rtlCol="0">
              <a:spAutoFit/>
            </a:bodyPr>
            <a:lstStyle/>
            <a:p>
              <a:r>
                <a:rPr lang="en-US" sz="2133" b="1" dirty="0">
                  <a:solidFill>
                    <a:srgbClr val="00B050"/>
                  </a:solidFill>
                </a:rPr>
                <a:t>R = 0.223 x STORY SHEAR</a:t>
              </a:r>
            </a:p>
          </p:txBody>
        </p:sp>
        <p:sp>
          <p:nvSpPr>
            <p:cNvPr id="20" name="Up Arrow 19"/>
            <p:cNvSpPr/>
            <p:nvPr/>
          </p:nvSpPr>
          <p:spPr>
            <a:xfrm rot="5400000">
              <a:off x="1286932" y="4137763"/>
              <a:ext cx="244816" cy="583481"/>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 name="Up Arrow 20"/>
            <p:cNvSpPr/>
            <p:nvPr/>
          </p:nvSpPr>
          <p:spPr>
            <a:xfrm rot="5400000">
              <a:off x="1286932" y="3882593"/>
              <a:ext cx="244816" cy="583481"/>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 name="Up Arrow 21"/>
            <p:cNvSpPr/>
            <p:nvPr/>
          </p:nvSpPr>
          <p:spPr>
            <a:xfrm rot="5400000">
              <a:off x="1286932" y="3038721"/>
              <a:ext cx="244816" cy="583481"/>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 name="TextBox 11"/>
            <p:cNvSpPr txBox="1"/>
            <p:nvPr/>
          </p:nvSpPr>
          <p:spPr>
            <a:xfrm>
              <a:off x="1862667" y="4347926"/>
              <a:ext cx="3725333" cy="420564"/>
            </a:xfrm>
            <a:prstGeom prst="rect">
              <a:avLst/>
            </a:prstGeom>
            <a:noFill/>
          </p:spPr>
          <p:txBody>
            <a:bodyPr wrap="square" rtlCol="0">
              <a:spAutoFit/>
            </a:bodyPr>
            <a:lstStyle/>
            <a:p>
              <a:r>
                <a:rPr lang="en-US" sz="2133" b="1" dirty="0">
                  <a:solidFill>
                    <a:srgbClr val="00B050"/>
                  </a:solidFill>
                </a:rPr>
                <a:t>R = 0.277 x STORY SHEAR</a:t>
              </a:r>
            </a:p>
          </p:txBody>
        </p:sp>
        <p:sp>
          <p:nvSpPr>
            <p:cNvPr id="13" name="TextBox 12"/>
            <p:cNvSpPr txBox="1"/>
            <p:nvPr/>
          </p:nvSpPr>
          <p:spPr>
            <a:xfrm>
              <a:off x="1862667" y="3879993"/>
              <a:ext cx="3725333" cy="420564"/>
            </a:xfrm>
            <a:prstGeom prst="rect">
              <a:avLst/>
            </a:prstGeom>
            <a:noFill/>
          </p:spPr>
          <p:txBody>
            <a:bodyPr wrap="square" rtlCol="0">
              <a:spAutoFit/>
            </a:bodyPr>
            <a:lstStyle/>
            <a:p>
              <a:r>
                <a:rPr lang="en-US" sz="2133" b="1" dirty="0">
                  <a:solidFill>
                    <a:srgbClr val="00B050"/>
                  </a:solidFill>
                </a:rPr>
                <a:t>R = 0.277 x STORY SHEAR</a:t>
              </a:r>
            </a:p>
          </p:txBody>
        </p:sp>
        <p:sp>
          <p:nvSpPr>
            <p:cNvPr id="14" name="TextBox 13"/>
            <p:cNvSpPr txBox="1"/>
            <p:nvPr/>
          </p:nvSpPr>
          <p:spPr>
            <a:xfrm>
              <a:off x="1862667" y="3185474"/>
              <a:ext cx="3725333" cy="420564"/>
            </a:xfrm>
            <a:prstGeom prst="rect">
              <a:avLst/>
            </a:prstGeom>
            <a:noFill/>
          </p:spPr>
          <p:txBody>
            <a:bodyPr wrap="square" rtlCol="0">
              <a:spAutoFit/>
            </a:bodyPr>
            <a:lstStyle/>
            <a:p>
              <a:r>
                <a:rPr lang="en-US" sz="2133" b="1" dirty="0">
                  <a:solidFill>
                    <a:srgbClr val="00B050"/>
                  </a:solidFill>
                </a:rPr>
                <a:t>R = 0.223 x STORY SHEAR</a:t>
              </a:r>
            </a:p>
          </p:txBody>
        </p:sp>
        <p:sp>
          <p:nvSpPr>
            <p:cNvPr id="3" name="Rectangle 2"/>
            <p:cNvSpPr/>
            <p:nvPr/>
          </p:nvSpPr>
          <p:spPr>
            <a:xfrm>
              <a:off x="1862667" y="4919134"/>
              <a:ext cx="5283200" cy="476117"/>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sp>
        <p:nvSpPr>
          <p:cNvPr id="5" name="object 5"/>
          <p:cNvSpPr txBox="1"/>
          <p:nvPr/>
        </p:nvSpPr>
        <p:spPr>
          <a:xfrm>
            <a:off x="1110827" y="1386585"/>
            <a:ext cx="6922347" cy="656462"/>
          </a:xfrm>
          <a:prstGeom prst="rect">
            <a:avLst/>
          </a:prstGeom>
        </p:spPr>
        <p:txBody>
          <a:bodyPr vert="horz" wrap="square" lIns="0" tIns="0" rIns="0" bIns="0" rtlCol="0">
            <a:spAutoFit/>
          </a:bodyPr>
          <a:lstStyle/>
          <a:p>
            <a:pPr marL="11289" algn="ctr">
              <a:spcBef>
                <a:spcPts val="511"/>
              </a:spcBef>
              <a:buClr>
                <a:srgbClr val="FF0000"/>
              </a:buClr>
              <a:tabLst>
                <a:tab pos="316093" algn="l"/>
              </a:tabLst>
            </a:pPr>
            <a:r>
              <a:rPr lang="en-US" sz="2133" spc="-4" dirty="0">
                <a:latin typeface="Arial"/>
                <a:cs typeface="Arial"/>
              </a:rPr>
              <a:t>Horizontal distribution of seismic forces to exterior longitudinal shear wall by tributary area methods</a:t>
            </a:r>
            <a:endParaRPr lang="en-US" sz="2133" dirty="0">
              <a:latin typeface="Arial"/>
              <a:cs typeface="Arial"/>
            </a:endParaRP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24509374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Same plan as before, and identifies the center of the three walls in the exterior wall elevation as the one to be designed. The seismic load to this wall is determined in an approximate fashion by using the 30 foot wall length as a proportion of the 75 foot total along this exterior wall line. The wall will be designed for 0.0892 times the story shear.&#10;"/>
          <p:cNvGrpSpPr/>
          <p:nvPr/>
        </p:nvGrpSpPr>
        <p:grpSpPr>
          <a:xfrm>
            <a:off x="673100" y="2223657"/>
            <a:ext cx="8172026" cy="3725333"/>
            <a:chOff x="745067" y="2031152"/>
            <a:chExt cx="8172026" cy="3725333"/>
          </a:xfrm>
        </p:grpSpPr>
        <p:pic>
          <p:nvPicPr>
            <p:cNvPr id="8" name="Picture 7" descr="Graphic shows same plan as before, and identifies the center of the three walls in the exterior wall elevation as the one to be designed. The seismic load to this wall is determined in an approximate fashion by using the 30 foot wall length as a proportion of the 75 foot total along this exterior wall line. The wall will be designed for 0.0892 times the story shear.&#10;"/>
            <p:cNvPicPr>
              <a:picLocks noChangeAspect="1"/>
            </p:cNvPicPr>
            <p:nvPr/>
          </p:nvPicPr>
          <p:blipFill rotWithShape="1">
            <a:blip r:embed="rId3" cstate="print">
              <a:extLst>
                <a:ext uri="{28A0092B-C50C-407E-A947-70E740481C1C}">
                  <a14:useLocalDpi xmlns:a14="http://schemas.microsoft.com/office/drawing/2010/main" val="0"/>
                </a:ext>
              </a:extLst>
            </a:blip>
            <a:srcRect l="1654" t="1724" r="7124" b="3448"/>
            <a:stretch/>
          </p:blipFill>
          <p:spPr bwMode="auto">
            <a:xfrm>
              <a:off x="745067" y="2031152"/>
              <a:ext cx="7586133" cy="3725333"/>
            </a:xfrm>
            <a:prstGeom prst="rect">
              <a:avLst/>
            </a:prstGeom>
            <a:solidFill>
              <a:schemeClr val="bg1"/>
            </a:solidFill>
            <a:ln>
              <a:noFill/>
            </a:ln>
          </p:spPr>
        </p:pic>
        <p:sp>
          <p:nvSpPr>
            <p:cNvPr id="4" name="Up Arrow 3"/>
            <p:cNvSpPr/>
            <p:nvPr/>
          </p:nvSpPr>
          <p:spPr>
            <a:xfrm rot="5400000">
              <a:off x="1286932" y="5020734"/>
              <a:ext cx="244816" cy="583481"/>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0" name="Up Arrow 19"/>
            <p:cNvSpPr/>
            <p:nvPr/>
          </p:nvSpPr>
          <p:spPr>
            <a:xfrm rot="5400000">
              <a:off x="1286932" y="4137763"/>
              <a:ext cx="244816" cy="583481"/>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 name="Up Arrow 20"/>
            <p:cNvSpPr/>
            <p:nvPr/>
          </p:nvSpPr>
          <p:spPr>
            <a:xfrm rot="5400000">
              <a:off x="1286932" y="3882593"/>
              <a:ext cx="244816" cy="583481"/>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 name="Up Arrow 21"/>
            <p:cNvSpPr/>
            <p:nvPr/>
          </p:nvSpPr>
          <p:spPr>
            <a:xfrm rot="5400000">
              <a:off x="1286932" y="3038721"/>
              <a:ext cx="244816" cy="583481"/>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 name="Rectangle 2"/>
            <p:cNvSpPr/>
            <p:nvPr/>
          </p:nvSpPr>
          <p:spPr>
            <a:xfrm>
              <a:off x="2878667" y="4885742"/>
              <a:ext cx="2302933" cy="460374"/>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 name="Rectangle 8"/>
            <p:cNvSpPr/>
            <p:nvPr/>
          </p:nvSpPr>
          <p:spPr>
            <a:xfrm>
              <a:off x="7078133" y="4429503"/>
              <a:ext cx="948267" cy="1005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p:cNvSpPr txBox="1"/>
            <p:nvPr/>
          </p:nvSpPr>
          <p:spPr>
            <a:xfrm>
              <a:off x="5964727" y="4518657"/>
              <a:ext cx="2952366" cy="1077026"/>
            </a:xfrm>
            <a:prstGeom prst="rect">
              <a:avLst/>
            </a:prstGeom>
            <a:noFill/>
          </p:spPr>
          <p:txBody>
            <a:bodyPr wrap="square" rtlCol="0">
              <a:spAutoFit/>
            </a:bodyPr>
            <a:lstStyle/>
            <a:p>
              <a:r>
                <a:rPr lang="en-US" sz="2133" b="1" dirty="0">
                  <a:solidFill>
                    <a:srgbClr val="00B050"/>
                  </a:solidFill>
                </a:rPr>
                <a:t>V = 0.223 (30 ft/75 ft) </a:t>
              </a:r>
            </a:p>
            <a:p>
              <a:r>
                <a:rPr lang="en-US" sz="2133" b="1" dirty="0">
                  <a:solidFill>
                    <a:srgbClr val="00B050"/>
                  </a:solidFill>
                </a:rPr>
                <a:t>= 0.0892 x STORY SHEAR </a:t>
              </a:r>
            </a:p>
          </p:txBody>
        </p:sp>
        <p:sp>
          <p:nvSpPr>
            <p:cNvPr id="10" name="Left Arrow 9"/>
            <p:cNvSpPr/>
            <p:nvPr/>
          </p:nvSpPr>
          <p:spPr>
            <a:xfrm rot="20444604">
              <a:off x="5251037" y="4820558"/>
              <a:ext cx="644252" cy="176354"/>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sp>
        <p:nvSpPr>
          <p:cNvPr id="5" name="object 5"/>
          <p:cNvSpPr txBox="1"/>
          <p:nvPr/>
        </p:nvSpPr>
        <p:spPr>
          <a:xfrm>
            <a:off x="1110827" y="1386585"/>
            <a:ext cx="6922347" cy="656462"/>
          </a:xfrm>
          <a:prstGeom prst="rect">
            <a:avLst/>
          </a:prstGeom>
        </p:spPr>
        <p:txBody>
          <a:bodyPr vert="horz" wrap="square" lIns="0" tIns="0" rIns="0" bIns="0" rtlCol="0">
            <a:spAutoFit/>
          </a:bodyPr>
          <a:lstStyle/>
          <a:p>
            <a:pPr marL="11289" algn="ctr">
              <a:spcBef>
                <a:spcPts val="511"/>
              </a:spcBef>
              <a:buClr>
                <a:srgbClr val="FF0000"/>
              </a:buClr>
              <a:tabLst>
                <a:tab pos="316093" algn="l"/>
              </a:tabLst>
            </a:pPr>
            <a:r>
              <a:rPr lang="en-US" sz="2133" spc="-4" dirty="0">
                <a:latin typeface="Arial"/>
                <a:cs typeface="Arial"/>
              </a:rPr>
              <a:t>Horizontal distribution of seismic forces to exterior longitudinal shear wall by tributary area methods</a:t>
            </a:r>
            <a:endParaRPr lang="en-US" sz="2133" dirty="0">
              <a:latin typeface="Arial"/>
              <a:cs typeface="Arial"/>
            </a:endParaRP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1731245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Drawn elevation of the three-story apartment building used as the basis for Example 14.1.&#10;"/>
          <p:cNvPicPr>
            <a:picLocks noChangeAspect="1"/>
          </p:cNvPicPr>
          <p:nvPr/>
        </p:nvPicPr>
        <p:blipFill rotWithShape="1">
          <a:blip r:embed="rId3" cstate="print">
            <a:extLst>
              <a:ext uri="{28A0092B-C50C-407E-A947-70E740481C1C}">
                <a14:useLocalDpi xmlns:a14="http://schemas.microsoft.com/office/drawing/2010/main" val="0"/>
              </a:ext>
            </a:extLst>
          </a:blip>
          <a:srcRect l="4775" t="57634"/>
          <a:stretch/>
        </p:blipFill>
        <p:spPr bwMode="auto">
          <a:xfrm>
            <a:off x="440267" y="2819400"/>
            <a:ext cx="8147618" cy="2370667"/>
          </a:xfrm>
          <a:prstGeom prst="rect">
            <a:avLst/>
          </a:prstGeom>
          <a:solidFill>
            <a:schemeClr val="bg1"/>
          </a:solidFill>
          <a:ln>
            <a:noFill/>
          </a:ln>
        </p:spPr>
      </p:pic>
      <p:sp>
        <p:nvSpPr>
          <p:cNvPr id="2" name="object 2"/>
          <p:cNvSpPr txBox="1">
            <a:spLocks noGrp="1"/>
          </p:cNvSpPr>
          <p:nvPr>
            <p:ph type="title"/>
          </p:nvPr>
        </p:nvSpPr>
        <p:spPr>
          <a:xfrm>
            <a:off x="815485" y="775201"/>
            <a:ext cx="7772400" cy="1143000"/>
          </a:xfrm>
          <a:solidFill>
            <a:schemeClr val="bg1">
              <a:lumMod val="95000"/>
            </a:schemeClr>
          </a:solidFill>
          <a:ln w="12700">
            <a:solidFill>
              <a:srgbClr val="002060"/>
            </a:solidFill>
          </a:ln>
        </p:spPr>
        <p:txBody>
          <a:bodyPr/>
          <a:lstStyle/>
          <a:p>
            <a:r>
              <a:rPr lang="en-US" dirty="0"/>
              <a:t>Problem 14.1: Three-Story</a:t>
            </a:r>
            <a:br>
              <a:rPr lang="en-US" dirty="0"/>
            </a:br>
            <a:r>
              <a:rPr lang="en-US" dirty="0"/>
              <a:t>Apartment Building</a:t>
            </a:r>
          </a:p>
        </p:txBody>
      </p:sp>
    </p:spTree>
    <p:extLst>
      <p:ext uri="{BB962C8B-B14F-4D97-AF65-F5344CB8AC3E}">
        <p14:creationId xmlns:p14="http://schemas.microsoft.com/office/powerpoint/2010/main" val="3621794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Elevation of the shear wall with seismic forces applied at each story and a vertical force acting.&#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6478" y="1386585"/>
            <a:ext cx="5018285" cy="4413082"/>
          </a:xfrm>
          <a:prstGeom prst="rect">
            <a:avLst/>
          </a:prstGeom>
          <a:solidFill>
            <a:schemeClr val="bg1"/>
          </a:solidFill>
          <a:ln>
            <a:noFill/>
          </a:ln>
        </p:spPr>
      </p:pic>
      <p:sp>
        <p:nvSpPr>
          <p:cNvPr id="8" name="object 5"/>
          <p:cNvSpPr txBox="1"/>
          <p:nvPr/>
        </p:nvSpPr>
        <p:spPr>
          <a:xfrm>
            <a:off x="580323" y="2118363"/>
            <a:ext cx="3318933" cy="2949525"/>
          </a:xfrm>
          <a:prstGeom prst="rect">
            <a:avLst/>
          </a:prstGeom>
        </p:spPr>
        <p:txBody>
          <a:bodyPr vert="horz" wrap="square" lIns="0" tIns="0" rIns="0" bIns="0" rtlCol="0">
            <a:spAutoFit/>
          </a:bodyPr>
          <a:lstStyle/>
          <a:p>
            <a:pPr marL="0" lvl="1">
              <a:lnSpc>
                <a:spcPts val="2538"/>
              </a:lnSpc>
              <a:spcBef>
                <a:spcPts val="511"/>
              </a:spcBef>
              <a:buClr>
                <a:srgbClr val="FF0000"/>
              </a:buClr>
              <a:tabLst>
                <a:tab pos="316093" algn="l"/>
              </a:tabLst>
            </a:pPr>
            <a:r>
              <a:rPr lang="en-US" sz="2133" u="sng" spc="-4" dirty="0">
                <a:latin typeface="Arial"/>
                <a:cs typeface="Arial"/>
              </a:rPr>
              <a:t>Seismic Story Force </a:t>
            </a:r>
          </a:p>
          <a:p>
            <a:pPr marL="0" lvl="1">
              <a:lnSpc>
                <a:spcPts val="2538"/>
              </a:lnSpc>
              <a:buClr>
                <a:srgbClr val="FF0000"/>
              </a:buClr>
              <a:tabLst>
                <a:tab pos="316093" algn="l"/>
              </a:tabLst>
            </a:pPr>
            <a:r>
              <a:rPr lang="en-US" sz="2133" u="sng" spc="-4" dirty="0">
                <a:latin typeface="Arial"/>
                <a:cs typeface="Arial"/>
              </a:rPr>
              <a:t>(strength level)</a:t>
            </a:r>
          </a:p>
          <a:p>
            <a:pPr marL="0" lvl="1">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ROOF</a:t>
            </a:r>
            <a:r>
              <a:rPr lang="en-US" sz="2133" spc="-4" dirty="0">
                <a:latin typeface="Arial"/>
                <a:cs typeface="Arial"/>
              </a:rPr>
              <a:t> 	= 0.0892(30.0 kips)</a:t>
            </a:r>
          </a:p>
          <a:p>
            <a:pPr marL="0" lvl="1">
              <a:lnSpc>
                <a:spcPts val="2538"/>
              </a:lnSpc>
              <a:spcBef>
                <a:spcPts val="511"/>
              </a:spcBef>
              <a:buClr>
                <a:srgbClr val="FF0000"/>
              </a:buClr>
              <a:tabLst>
                <a:tab pos="316093" algn="l"/>
              </a:tabLst>
            </a:pPr>
            <a:r>
              <a:rPr lang="en-US" sz="2133" spc="-4" dirty="0">
                <a:latin typeface="Arial"/>
                <a:cs typeface="Arial"/>
              </a:rPr>
              <a:t>		= 2.67 kips	</a:t>
            </a:r>
          </a:p>
          <a:p>
            <a:pPr marL="0" lvl="1">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3RD</a:t>
            </a:r>
            <a:r>
              <a:rPr lang="en-US" sz="2133" spc="-4" dirty="0">
                <a:latin typeface="Arial"/>
                <a:cs typeface="Arial"/>
              </a:rPr>
              <a:t> 	= 0.0892(46.7 kips)</a:t>
            </a:r>
          </a:p>
          <a:p>
            <a:pPr marL="0" lvl="1">
              <a:lnSpc>
                <a:spcPts val="2538"/>
              </a:lnSpc>
              <a:spcBef>
                <a:spcPts val="511"/>
              </a:spcBef>
              <a:buClr>
                <a:srgbClr val="FF0000"/>
              </a:buClr>
              <a:tabLst>
                <a:tab pos="316093" algn="l"/>
              </a:tabLst>
            </a:pPr>
            <a:r>
              <a:rPr lang="en-US" sz="2133" spc="-4" dirty="0">
                <a:latin typeface="Arial"/>
                <a:cs typeface="Arial"/>
              </a:rPr>
              <a:t>		= 4.16 kips</a:t>
            </a:r>
          </a:p>
          <a:p>
            <a:pPr marL="0" lvl="1">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2ND</a:t>
            </a:r>
            <a:r>
              <a:rPr lang="en-US" sz="2133" spc="-4" dirty="0">
                <a:latin typeface="Arial"/>
                <a:cs typeface="Arial"/>
              </a:rPr>
              <a:t> 	= 0.0892(46.7 kips)</a:t>
            </a:r>
          </a:p>
          <a:p>
            <a:pPr marL="0" lvl="1">
              <a:lnSpc>
                <a:spcPts val="2538"/>
              </a:lnSpc>
              <a:spcBef>
                <a:spcPts val="511"/>
              </a:spcBef>
              <a:buClr>
                <a:srgbClr val="FF0000"/>
              </a:buClr>
              <a:tabLst>
                <a:tab pos="316093" algn="l"/>
              </a:tabLst>
            </a:pPr>
            <a:r>
              <a:rPr lang="en-US" sz="2133" spc="-4" dirty="0">
                <a:latin typeface="Arial"/>
                <a:cs typeface="Arial"/>
              </a:rPr>
              <a:t>		= 4.16 kips	</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35585024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518932"/>
            <a:ext cx="7700433" cy="3831818"/>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pc="-4" dirty="0">
                <a:latin typeface="Arial"/>
                <a:cs typeface="Arial"/>
              </a:rPr>
              <a:t>SDPWS Section 4.3.5.3 scoping limitations:</a:t>
            </a:r>
            <a:endParaRPr dirty="0">
              <a:latin typeface="Arial"/>
              <a:cs typeface="Arial"/>
            </a:endParaRPr>
          </a:p>
          <a:p>
            <a:pPr marL="417694" indent="-406405">
              <a:lnSpc>
                <a:spcPts val="2538"/>
              </a:lnSpc>
              <a:spcBef>
                <a:spcPts val="511"/>
              </a:spcBef>
              <a:buClr>
                <a:srgbClr val="FF0000"/>
              </a:buClr>
              <a:buFont typeface="+mj-lt"/>
              <a:buAutoNum type="arabicPeriod"/>
              <a:tabLst>
                <a:tab pos="316093" algn="l"/>
              </a:tabLst>
            </a:pPr>
            <a:r>
              <a:rPr lang="en-US" spc="-4" dirty="0">
                <a:latin typeface="Arial"/>
                <a:cs typeface="Arial"/>
              </a:rPr>
              <a:t>A full-height segment meeting aspect ratio requirements is required at each end of the designated wall used for calculation</a:t>
            </a:r>
            <a:endParaRPr lang="en-US" spc="-4" dirty="0">
              <a:solidFill>
                <a:srgbClr val="FF0000"/>
              </a:solidFill>
              <a:latin typeface="Arial"/>
              <a:cs typeface="Arial"/>
            </a:endParaRPr>
          </a:p>
          <a:p>
            <a:pPr marL="417694" indent="-406405">
              <a:lnSpc>
                <a:spcPts val="2538"/>
              </a:lnSpc>
              <a:spcBef>
                <a:spcPts val="511"/>
              </a:spcBef>
              <a:buClr>
                <a:srgbClr val="FF0000"/>
              </a:buClr>
              <a:buFont typeface="+mj-lt"/>
              <a:buAutoNum type="arabicPeriod"/>
              <a:tabLst>
                <a:tab pos="316093" algn="l"/>
              </a:tabLst>
            </a:pPr>
            <a:r>
              <a:rPr lang="en-US" spc="-4" dirty="0">
                <a:latin typeface="Arial"/>
                <a:cs typeface="Arial"/>
              </a:rPr>
              <a:t>Aspect ratio limits must be met in full height segments that are counted in calculations</a:t>
            </a:r>
            <a:endParaRPr lang="en-US" spc="-4" dirty="0">
              <a:solidFill>
                <a:srgbClr val="FF0000"/>
              </a:solidFill>
              <a:latin typeface="Arial"/>
              <a:cs typeface="Arial"/>
            </a:endParaRPr>
          </a:p>
          <a:p>
            <a:pPr marL="417694" indent="-406405">
              <a:lnSpc>
                <a:spcPts val="2538"/>
              </a:lnSpc>
              <a:spcBef>
                <a:spcPts val="511"/>
              </a:spcBef>
              <a:buClr>
                <a:srgbClr val="FF0000"/>
              </a:buClr>
              <a:buFont typeface="+mj-lt"/>
              <a:buAutoNum type="arabicPeriod"/>
              <a:tabLst>
                <a:tab pos="316093" algn="l"/>
              </a:tabLst>
            </a:pPr>
            <a:r>
              <a:rPr lang="en-US" spc="-4" dirty="0">
                <a:latin typeface="Arial"/>
                <a:cs typeface="Arial"/>
              </a:rPr>
              <a:t>Nominal unit shear capacity not to exceed 1740 plf for seismic</a:t>
            </a:r>
            <a:endParaRPr lang="en-US" spc="-4" dirty="0">
              <a:solidFill>
                <a:srgbClr val="FF0000"/>
              </a:solidFill>
              <a:latin typeface="Arial"/>
              <a:cs typeface="Arial"/>
            </a:endParaRPr>
          </a:p>
          <a:p>
            <a:pPr marL="417694" indent="-406405">
              <a:lnSpc>
                <a:spcPts val="2538"/>
              </a:lnSpc>
              <a:spcBef>
                <a:spcPts val="511"/>
              </a:spcBef>
              <a:buClr>
                <a:srgbClr val="FF0000"/>
              </a:buClr>
              <a:buFont typeface="+mj-lt"/>
              <a:buAutoNum type="arabicPeriod"/>
              <a:tabLst>
                <a:tab pos="316093" algn="l"/>
              </a:tabLst>
            </a:pPr>
            <a:r>
              <a:rPr lang="en-US" spc="-4" dirty="0">
                <a:latin typeface="Arial"/>
                <a:cs typeface="Arial"/>
              </a:rPr>
              <a:t>Perforated shear wall must be in one plane. If out of plane offsets occur, portions on each side of the offset are to be considered separate perforated shear walls</a:t>
            </a:r>
            <a:endParaRPr lang="en-US" spc="-4" dirty="0">
              <a:solidFill>
                <a:srgbClr val="FF0000"/>
              </a:solidFill>
              <a:latin typeface="Arial"/>
              <a:cs typeface="Arial"/>
            </a:endParaRP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22399995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7700433" cy="2893869"/>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pc="-4" dirty="0">
                <a:latin typeface="Arial"/>
                <a:cs typeface="Arial"/>
              </a:rPr>
              <a:t>SDPWS Section 4.3.5.3 scoping limitations:</a:t>
            </a:r>
            <a:endParaRPr dirty="0">
              <a:latin typeface="Arial"/>
              <a:cs typeface="Arial"/>
            </a:endParaRPr>
          </a:p>
          <a:p>
            <a:pPr marL="417694" indent="-406405">
              <a:lnSpc>
                <a:spcPct val="150000"/>
              </a:lnSpc>
              <a:spcBef>
                <a:spcPts val="511"/>
              </a:spcBef>
              <a:buClr>
                <a:srgbClr val="FF0000"/>
              </a:buClr>
              <a:buFont typeface="+mj-lt"/>
              <a:buAutoNum type="arabicPeriod" startAt="5"/>
              <a:tabLst>
                <a:tab pos="316093" algn="l"/>
              </a:tabLst>
            </a:pPr>
            <a:r>
              <a:rPr lang="en-US" spc="-4" dirty="0">
                <a:latin typeface="Arial"/>
                <a:cs typeface="Arial"/>
              </a:rPr>
              <a:t>Collectors for force distribution to be provided for full length of perforated shear wall</a:t>
            </a:r>
          </a:p>
          <a:p>
            <a:pPr marL="417694" indent="-406405">
              <a:lnSpc>
                <a:spcPct val="150000"/>
              </a:lnSpc>
              <a:spcBef>
                <a:spcPts val="511"/>
              </a:spcBef>
              <a:buClr>
                <a:srgbClr val="FF0000"/>
              </a:buClr>
              <a:buFont typeface="+mj-lt"/>
              <a:buAutoNum type="arabicPeriod" startAt="5"/>
              <a:tabLst>
                <a:tab pos="316093" algn="l"/>
              </a:tabLst>
            </a:pPr>
            <a:r>
              <a:rPr lang="en-US" spc="-4" dirty="0">
                <a:latin typeface="Arial"/>
                <a:cs typeface="Arial"/>
              </a:rPr>
              <a:t>Uniform top of wall and bottom of wall elevations</a:t>
            </a:r>
          </a:p>
          <a:p>
            <a:pPr marL="417694" indent="-406405">
              <a:lnSpc>
                <a:spcPct val="150000"/>
              </a:lnSpc>
              <a:spcBef>
                <a:spcPts val="511"/>
              </a:spcBef>
              <a:buClr>
                <a:srgbClr val="FF0000"/>
              </a:buClr>
              <a:buFont typeface="+mj-lt"/>
              <a:buAutoNum type="arabicPeriod" startAt="5"/>
              <a:tabLst>
                <a:tab pos="316093" algn="l"/>
              </a:tabLst>
            </a:pPr>
            <a:r>
              <a:rPr lang="en-US" spc="-4" dirty="0">
                <a:latin typeface="Arial"/>
                <a:cs typeface="Arial"/>
              </a:rPr>
              <a:t>Maximum story height “h” of 20 feet</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429014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4187621"/>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Perforated shear wall shear capacity adjustment factor</a:t>
            </a:r>
          </a:p>
          <a:p>
            <a:pPr marL="11289">
              <a:spcBef>
                <a:spcPts val="511"/>
              </a:spcBef>
              <a:buClr>
                <a:srgbClr val="FF0000"/>
              </a:buClr>
              <a:tabLst>
                <a:tab pos="316093" algn="l"/>
              </a:tabLst>
            </a:pPr>
            <a:r>
              <a:rPr lang="en-US" sz="2133" spc="-4" dirty="0">
                <a:latin typeface="Arial"/>
                <a:cs typeface="Arial"/>
              </a:rPr>
              <a:t>SDPWS Sec. 4.3.3.5):</a:t>
            </a:r>
          </a:p>
          <a:p>
            <a:pPr marL="11289">
              <a:spcBef>
                <a:spcPts val="511"/>
              </a:spcBef>
              <a:buClr>
                <a:srgbClr val="FF0000"/>
              </a:buClr>
              <a:tabLst>
                <a:tab pos="316093" algn="l"/>
              </a:tabLst>
            </a:pPr>
            <a:endParaRPr lang="en-US" sz="2133" spc="-4" dirty="0">
              <a:latin typeface="Arial"/>
              <a:cs typeface="Arial"/>
            </a:endParaRPr>
          </a:p>
          <a:p>
            <a:pPr marL="11289">
              <a:spcBef>
                <a:spcPts val="511"/>
              </a:spcBef>
              <a:buClr>
                <a:srgbClr val="FF0000"/>
              </a:buClr>
              <a:tabLst>
                <a:tab pos="316093" algn="l"/>
              </a:tabLst>
            </a:pPr>
            <a:r>
              <a:rPr lang="en-US" sz="2133" i="1" spc="-4" dirty="0">
                <a:latin typeface="Arial"/>
                <a:cs typeface="Arial"/>
              </a:rPr>
              <a:t>V</a:t>
            </a:r>
            <a:r>
              <a:rPr lang="en-US" sz="2133" i="1" spc="-4" baseline="-25000" dirty="0">
                <a:latin typeface="Arial"/>
                <a:cs typeface="Arial"/>
              </a:rPr>
              <a:t>wall</a:t>
            </a:r>
            <a:r>
              <a:rPr lang="en-US" sz="2133" i="1" spc="-4" dirty="0">
                <a:latin typeface="Arial"/>
                <a:cs typeface="Arial"/>
              </a:rPr>
              <a:t> = (v </a:t>
            </a:r>
            <a:r>
              <a:rPr lang="en-US" sz="2133" b="1" i="1" spc="-4" dirty="0">
                <a:solidFill>
                  <a:srgbClr val="FF0000"/>
                </a:solidFill>
                <a:latin typeface="Arial"/>
                <a:cs typeface="Arial"/>
              </a:rPr>
              <a:t>C</a:t>
            </a:r>
            <a:r>
              <a:rPr lang="en-US" sz="2133" b="1" i="1" spc="-4" baseline="-25000" dirty="0">
                <a:solidFill>
                  <a:srgbClr val="FF0000"/>
                </a:solidFill>
                <a:latin typeface="Arial"/>
                <a:cs typeface="Arial"/>
              </a:rPr>
              <a:t>0</a:t>
            </a:r>
            <a:r>
              <a:rPr lang="en-US" sz="2133" i="1" spc="-4" dirty="0">
                <a:latin typeface="Arial"/>
                <a:cs typeface="Arial"/>
              </a:rPr>
              <a:t>) </a:t>
            </a:r>
            <a:r>
              <a:rPr lang="en-US" sz="2133" i="1" spc="-4" dirty="0">
                <a:latin typeface="Symbol" panose="05050102010706020507" pitchFamily="18" charset="2"/>
                <a:cs typeface="Arial"/>
              </a:rPr>
              <a:t>S</a:t>
            </a:r>
            <a:r>
              <a:rPr lang="en-US" sz="2133" i="1" spc="-4" dirty="0">
                <a:latin typeface="Arial"/>
                <a:cs typeface="Arial"/>
              </a:rPr>
              <a:t> L</a:t>
            </a:r>
            <a:r>
              <a:rPr lang="en-US" sz="2133" i="1" spc="-4" baseline="-25000" dirty="0">
                <a:latin typeface="Arial"/>
                <a:cs typeface="Arial"/>
              </a:rPr>
              <a:t>i</a:t>
            </a:r>
          </a:p>
          <a:p>
            <a:pPr marL="11289">
              <a:spcBef>
                <a:spcPts val="511"/>
              </a:spcBef>
              <a:buClr>
                <a:srgbClr val="FF0000"/>
              </a:buClr>
              <a:tabLst>
                <a:tab pos="316093" algn="l"/>
              </a:tabLst>
            </a:pPr>
            <a:r>
              <a:rPr lang="en-US" sz="2133" i="1" spc="-4" dirty="0">
                <a:latin typeface="Arial"/>
                <a:cs typeface="Arial"/>
              </a:rPr>
              <a:t>T = C = V(h) / (</a:t>
            </a:r>
            <a:r>
              <a:rPr lang="en-US" sz="2133" b="1" i="1" spc="-4" dirty="0">
                <a:solidFill>
                  <a:srgbClr val="FF0000"/>
                </a:solidFill>
                <a:latin typeface="Arial"/>
                <a:cs typeface="Arial"/>
              </a:rPr>
              <a:t>C</a:t>
            </a:r>
            <a:r>
              <a:rPr lang="en-US" sz="2133" b="1" i="1" spc="-4" baseline="-25000" dirty="0">
                <a:solidFill>
                  <a:srgbClr val="FF0000"/>
                </a:solidFill>
                <a:latin typeface="Arial"/>
                <a:cs typeface="Arial"/>
              </a:rPr>
              <a:t>0</a:t>
            </a:r>
            <a:r>
              <a:rPr lang="en-US" sz="2133" i="1" spc="-4" dirty="0">
                <a:latin typeface="Arial"/>
                <a:cs typeface="Arial"/>
              </a:rPr>
              <a:t> </a:t>
            </a:r>
            <a:r>
              <a:rPr lang="en-US" sz="2133" i="1" spc="-4" dirty="0">
                <a:latin typeface="Symbol" panose="05050102010706020507" pitchFamily="18" charset="2"/>
                <a:cs typeface="Arial"/>
              </a:rPr>
              <a:t>S</a:t>
            </a:r>
            <a:r>
              <a:rPr lang="en-US" sz="2133" i="1" spc="-4" dirty="0">
                <a:latin typeface="Arial"/>
                <a:cs typeface="Arial"/>
              </a:rPr>
              <a:t> L</a:t>
            </a:r>
            <a:r>
              <a:rPr lang="en-US" sz="2133" i="1" spc="-4" baseline="-25000" dirty="0">
                <a:latin typeface="Arial"/>
                <a:cs typeface="Arial"/>
              </a:rPr>
              <a:t>i</a:t>
            </a:r>
            <a:r>
              <a:rPr lang="en-US" sz="2133" i="1" spc="-4" dirty="0">
                <a:latin typeface="Arial"/>
                <a:cs typeface="Arial"/>
              </a:rPr>
              <a:t>)</a:t>
            </a:r>
          </a:p>
          <a:p>
            <a:pPr marL="11289">
              <a:spcBef>
                <a:spcPts val="511"/>
              </a:spcBef>
              <a:buClr>
                <a:srgbClr val="FF0000"/>
              </a:buClr>
              <a:tabLst>
                <a:tab pos="316093" algn="l"/>
              </a:tabLst>
            </a:pPr>
            <a:r>
              <a:rPr lang="en-US" sz="2133" i="1" spc="-4" dirty="0">
                <a:latin typeface="Arial"/>
                <a:cs typeface="Arial"/>
              </a:rPr>
              <a:t>V</a:t>
            </a:r>
            <a:r>
              <a:rPr lang="en-US" sz="2133" i="1" spc="-4" baseline="-25000" dirty="0">
                <a:latin typeface="Arial"/>
                <a:cs typeface="Arial"/>
              </a:rPr>
              <a:t>max</a:t>
            </a:r>
            <a:r>
              <a:rPr lang="en-US" sz="2133" i="1" spc="-4" dirty="0">
                <a:latin typeface="Arial"/>
                <a:cs typeface="Arial"/>
              </a:rPr>
              <a:t> = V / (</a:t>
            </a:r>
            <a:r>
              <a:rPr lang="en-US" sz="2133" b="1" i="1" spc="-4" dirty="0">
                <a:solidFill>
                  <a:srgbClr val="FF0000"/>
                </a:solidFill>
                <a:latin typeface="Arial"/>
                <a:cs typeface="Arial"/>
              </a:rPr>
              <a:t>C</a:t>
            </a:r>
            <a:r>
              <a:rPr lang="en-US" sz="2133" b="1" i="1" spc="-4" baseline="-25000" dirty="0">
                <a:solidFill>
                  <a:srgbClr val="FF0000"/>
                </a:solidFill>
                <a:latin typeface="Arial"/>
                <a:cs typeface="Arial"/>
              </a:rPr>
              <a:t>0</a:t>
            </a:r>
            <a:r>
              <a:rPr lang="en-US" sz="2133" i="1" spc="-4" dirty="0">
                <a:latin typeface="Arial"/>
                <a:cs typeface="Arial"/>
              </a:rPr>
              <a:t> </a:t>
            </a:r>
            <a:r>
              <a:rPr lang="en-US" sz="2133" i="1" spc="-4" dirty="0">
                <a:latin typeface="Symbol" panose="05050102010706020507" pitchFamily="18" charset="2"/>
                <a:cs typeface="Arial"/>
              </a:rPr>
              <a:t>S</a:t>
            </a:r>
            <a:r>
              <a:rPr lang="en-US" sz="2133" i="1" spc="-4" dirty="0">
                <a:latin typeface="Arial"/>
                <a:cs typeface="Arial"/>
              </a:rPr>
              <a:t> L</a:t>
            </a:r>
            <a:r>
              <a:rPr lang="en-US" sz="2133" i="1" spc="-4" baseline="-25000" dirty="0">
                <a:latin typeface="Arial"/>
                <a:cs typeface="Arial"/>
              </a:rPr>
              <a:t>i</a:t>
            </a:r>
            <a:r>
              <a:rPr lang="en-US" sz="2133" i="1" spc="-4" dirty="0">
                <a:latin typeface="Arial"/>
                <a:cs typeface="Arial"/>
              </a:rPr>
              <a:t>)</a:t>
            </a:r>
          </a:p>
          <a:p>
            <a:pPr marL="11289">
              <a:spcBef>
                <a:spcPts val="511"/>
              </a:spcBef>
              <a:buClr>
                <a:srgbClr val="FF0000"/>
              </a:buClr>
              <a:tabLst>
                <a:tab pos="316093" algn="l"/>
              </a:tabLst>
            </a:pPr>
            <a:endParaRPr lang="en-US" sz="2133" spc="-4" dirty="0">
              <a:latin typeface="Arial"/>
              <a:cs typeface="Arial"/>
            </a:endParaRPr>
          </a:p>
          <a:p>
            <a:pPr marL="11289">
              <a:spcBef>
                <a:spcPts val="511"/>
              </a:spcBef>
              <a:buClr>
                <a:srgbClr val="FF0000"/>
              </a:buClr>
              <a:tabLst>
                <a:tab pos="316093" algn="l"/>
              </a:tabLst>
            </a:pPr>
            <a:r>
              <a:rPr lang="en-US" sz="2133" i="1" spc="-4" dirty="0">
                <a:latin typeface="Arial"/>
                <a:cs typeface="Arial"/>
              </a:rPr>
              <a:t>v</a:t>
            </a:r>
            <a:r>
              <a:rPr lang="en-US" sz="2133" spc="-4" dirty="0">
                <a:latin typeface="Arial"/>
                <a:cs typeface="Arial"/>
              </a:rPr>
              <a:t> = factored shear resistance (SDPWS Table 4.3A)</a:t>
            </a:r>
          </a:p>
          <a:p>
            <a:pPr marL="11289">
              <a:spcBef>
                <a:spcPts val="511"/>
              </a:spcBef>
              <a:buClr>
                <a:srgbClr val="FF0000"/>
              </a:buClr>
              <a:tabLst>
                <a:tab pos="316093" algn="l"/>
              </a:tabLst>
            </a:pPr>
            <a:r>
              <a:rPr lang="en-US" sz="2133" b="1" i="1" spc="-4" dirty="0">
                <a:solidFill>
                  <a:srgbClr val="FF0000"/>
                </a:solidFill>
                <a:latin typeface="Arial"/>
                <a:cs typeface="Arial"/>
              </a:rPr>
              <a:t>C</a:t>
            </a:r>
            <a:r>
              <a:rPr lang="en-US" sz="2133" b="1" i="1" spc="-4" baseline="-25000" dirty="0">
                <a:solidFill>
                  <a:srgbClr val="FF0000"/>
                </a:solidFill>
                <a:latin typeface="Arial"/>
                <a:cs typeface="Arial"/>
              </a:rPr>
              <a:t>0</a:t>
            </a:r>
            <a:r>
              <a:rPr lang="en-US" sz="2133" spc="-4" dirty="0">
                <a:latin typeface="Arial"/>
                <a:cs typeface="Arial"/>
              </a:rPr>
              <a:t> = shear capacity adjustment factor (SDPWS Table 4.3.3.5)</a:t>
            </a:r>
          </a:p>
          <a:p>
            <a:pPr marL="11289">
              <a:spcBef>
                <a:spcPts val="511"/>
              </a:spcBef>
              <a:buClr>
                <a:srgbClr val="FF0000"/>
              </a:buClr>
              <a:tabLst>
                <a:tab pos="316093" algn="l"/>
              </a:tabLst>
            </a:pPr>
            <a:r>
              <a:rPr lang="en-US" sz="2133" i="1" spc="-4" dirty="0">
                <a:latin typeface="Symbol" panose="05050102010706020507" pitchFamily="18" charset="2"/>
                <a:cs typeface="Arial"/>
              </a:rPr>
              <a:t>S</a:t>
            </a:r>
            <a:r>
              <a:rPr lang="en-US" sz="2133" i="1" spc="-4" dirty="0">
                <a:latin typeface="Arial"/>
                <a:cs typeface="Arial"/>
              </a:rPr>
              <a:t> L</a:t>
            </a:r>
            <a:r>
              <a:rPr lang="en-US" sz="2133" i="1" spc="-4" baseline="-25000" dirty="0">
                <a:latin typeface="Arial"/>
                <a:cs typeface="Arial"/>
              </a:rPr>
              <a:t>i</a:t>
            </a:r>
            <a:r>
              <a:rPr lang="en-US" sz="2133" i="1" spc="-4" dirty="0">
                <a:latin typeface="Arial"/>
                <a:cs typeface="Arial"/>
              </a:rPr>
              <a:t> </a:t>
            </a:r>
            <a:r>
              <a:rPr lang="en-US" sz="2133" spc="-4" dirty="0">
                <a:latin typeface="Arial"/>
                <a:cs typeface="Arial"/>
              </a:rPr>
              <a:t>= sum of full-height shear wall segment lengths</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24368132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Graphic shows an elevation of the shear wall with seismic forces applied at each story and a vertical force acting.&#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6478" y="1386585"/>
            <a:ext cx="5018285" cy="4413082"/>
          </a:xfrm>
          <a:prstGeom prst="rect">
            <a:avLst/>
          </a:prstGeom>
          <a:solidFill>
            <a:schemeClr val="bg1"/>
          </a:solidFill>
          <a:ln>
            <a:noFill/>
          </a:ln>
        </p:spPr>
      </p:pic>
      <p:sp>
        <p:nvSpPr>
          <p:cNvPr id="8" name="object 5"/>
          <p:cNvSpPr txBox="1"/>
          <p:nvPr/>
        </p:nvSpPr>
        <p:spPr>
          <a:xfrm>
            <a:off x="529389" y="1386585"/>
            <a:ext cx="3297545" cy="4231928"/>
          </a:xfrm>
          <a:prstGeom prst="rect">
            <a:avLst/>
          </a:prstGeom>
        </p:spPr>
        <p:txBody>
          <a:bodyPr vert="horz" wrap="square" lIns="0" tIns="0" rIns="0" bIns="0" rtlCol="0">
            <a:spAutoFit/>
          </a:bodyPr>
          <a:lstStyle/>
          <a:p>
            <a:pPr marL="0" lvl="1">
              <a:lnSpc>
                <a:spcPts val="2538"/>
              </a:lnSpc>
              <a:spcBef>
                <a:spcPts val="511"/>
              </a:spcBef>
              <a:buClr>
                <a:srgbClr val="FF0000"/>
              </a:buClr>
              <a:tabLst>
                <a:tab pos="316093" algn="l"/>
              </a:tabLst>
            </a:pPr>
            <a:r>
              <a:rPr lang="en-US" sz="2133" spc="-4" dirty="0">
                <a:latin typeface="Arial"/>
                <a:cs typeface="Arial"/>
              </a:rPr>
              <a:t>Shear capacity adjustment factor (SDPWS Table 4.3.3.5):</a:t>
            </a:r>
          </a:p>
          <a:p>
            <a:pPr marL="304804" lvl="1"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h = 8 ft</a:t>
            </a:r>
          </a:p>
          <a:p>
            <a:pPr marL="304804" lvl="1"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All segments meet aspect ratio </a:t>
            </a:r>
          </a:p>
          <a:p>
            <a:pPr marL="304804" lvl="1"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Maximum opening height = 4 ft/ 8 ft = h/2</a:t>
            </a:r>
          </a:p>
          <a:p>
            <a:pPr marL="304804" lvl="1"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Percent full-height sheathing = 18 ft/ 30 ft</a:t>
            </a:r>
          </a:p>
          <a:p>
            <a:pPr marL="304804" lvl="1"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 60%</a:t>
            </a:r>
          </a:p>
          <a:p>
            <a:pPr marL="304804" lvl="1"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a:t>
            </a:r>
            <a:r>
              <a:rPr lang="en-US" sz="2133" spc="-4" baseline="-25000" dirty="0">
                <a:latin typeface="Arial"/>
                <a:cs typeface="Arial"/>
              </a:rPr>
              <a:t>0</a:t>
            </a:r>
            <a:r>
              <a:rPr lang="en-US" sz="2133" spc="-4" dirty="0">
                <a:latin typeface="Arial"/>
                <a:cs typeface="Arial"/>
              </a:rPr>
              <a:t> = 0.83</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4280904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7823200" cy="4579972"/>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First floor design for shear:  </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V = 2.67 + 4.16 + 4.16 = 10.99 kips strength level  </a:t>
            </a:r>
          </a:p>
          <a:p>
            <a:pPr marL="316093" indent="-304804">
              <a:spcBef>
                <a:spcPts val="511"/>
              </a:spcBef>
              <a:buClr>
                <a:srgbClr val="FF0000"/>
              </a:buClr>
              <a:buFont typeface="Arial" panose="020B0604020202020204" pitchFamily="34" charset="0"/>
              <a:buChar char="•"/>
              <a:tabLst>
                <a:tab pos="316093" algn="l"/>
              </a:tabLst>
            </a:pPr>
            <a:r>
              <a:rPr lang="en-US" sz="2133" i="1" spc="-4" dirty="0">
                <a:latin typeface="Arial"/>
                <a:cs typeface="Arial"/>
              </a:rPr>
              <a:t>V</a:t>
            </a:r>
            <a:r>
              <a:rPr lang="en-US" sz="2133" i="1" spc="-4" baseline="-25000" dirty="0">
                <a:latin typeface="Arial"/>
                <a:cs typeface="Arial"/>
              </a:rPr>
              <a:t>wall</a:t>
            </a:r>
            <a:r>
              <a:rPr lang="en-US" sz="2133" i="1" spc="-4" dirty="0">
                <a:latin typeface="Arial"/>
                <a:cs typeface="Arial"/>
              </a:rPr>
              <a:t> = (v </a:t>
            </a:r>
            <a:r>
              <a:rPr lang="en-US" sz="2133" b="1" i="1" spc="-4" dirty="0">
                <a:solidFill>
                  <a:srgbClr val="FF0000"/>
                </a:solidFill>
                <a:latin typeface="Arial"/>
                <a:cs typeface="Arial"/>
              </a:rPr>
              <a:t>C</a:t>
            </a:r>
            <a:r>
              <a:rPr lang="en-US" sz="2133" b="1" i="1" spc="-4" baseline="-25000" dirty="0">
                <a:solidFill>
                  <a:srgbClr val="FF0000"/>
                </a:solidFill>
                <a:latin typeface="Arial"/>
                <a:cs typeface="Arial"/>
              </a:rPr>
              <a:t>0</a:t>
            </a:r>
            <a:r>
              <a:rPr lang="en-US" sz="2133" i="1" spc="-4" dirty="0">
                <a:latin typeface="Arial"/>
                <a:cs typeface="Arial"/>
              </a:rPr>
              <a:t>) </a:t>
            </a:r>
            <a:r>
              <a:rPr lang="en-US" sz="2133" i="1" spc="-4" dirty="0">
                <a:latin typeface="Symbol" panose="05050102010706020507" pitchFamily="18" charset="2"/>
                <a:cs typeface="Arial"/>
              </a:rPr>
              <a:t>S</a:t>
            </a:r>
            <a:r>
              <a:rPr lang="en-US" sz="2133" i="1" spc="-4" dirty="0">
                <a:latin typeface="Arial"/>
                <a:cs typeface="Arial"/>
              </a:rPr>
              <a:t> L</a:t>
            </a:r>
            <a:r>
              <a:rPr lang="en-US" sz="2133" i="1" spc="-4" baseline="-25000" dirty="0">
                <a:latin typeface="Arial"/>
                <a:cs typeface="Arial"/>
              </a:rPr>
              <a:t>i</a:t>
            </a:r>
          </a:p>
          <a:p>
            <a:pPr marL="11289">
              <a:spcBef>
                <a:spcPts val="511"/>
              </a:spcBef>
              <a:buClr>
                <a:srgbClr val="FF0000"/>
              </a:buClr>
              <a:tabLst>
                <a:tab pos="316093" algn="l"/>
              </a:tabLst>
            </a:pPr>
            <a:endParaRPr lang="en-US" sz="2133" dirty="0">
              <a:latin typeface="Arial"/>
              <a:cs typeface="Arial"/>
            </a:endParaRPr>
          </a:p>
          <a:p>
            <a:pPr marL="11289">
              <a:spcBef>
                <a:spcPts val="511"/>
              </a:spcBef>
              <a:buClr>
                <a:srgbClr val="FF0000"/>
              </a:buClr>
              <a:tabLst>
                <a:tab pos="316093" algn="l"/>
              </a:tabLst>
            </a:pPr>
            <a:r>
              <a:rPr lang="en-US" sz="2133" spc="-4" dirty="0">
                <a:latin typeface="Arial"/>
                <a:cs typeface="Arial"/>
              </a:rPr>
              <a:t>Capacity From SDPWS Table 4.3A for blocked wood structural panel shear walls</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15/32 rated sheathing 10d@3 on Hem-Fir studs at 16” o.c.</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Nominal unit shear capacity v</a:t>
            </a:r>
            <a:r>
              <a:rPr lang="en-US" sz="2133" spc="-4" baseline="-25000" dirty="0">
                <a:latin typeface="Arial"/>
                <a:cs typeface="Arial"/>
              </a:rPr>
              <a:t>s</a:t>
            </a:r>
            <a:r>
              <a:rPr lang="en-US" sz="2133" spc="-4" dirty="0">
                <a:latin typeface="Arial"/>
                <a:cs typeface="Arial"/>
              </a:rPr>
              <a:t> = 1.20 klf</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Symbol" panose="05050102010706020507" pitchFamily="18" charset="2"/>
                <a:cs typeface="Arial"/>
              </a:rPr>
              <a:t>F</a:t>
            </a:r>
            <a:r>
              <a:rPr lang="en-US" sz="2133" spc="-4" dirty="0">
                <a:latin typeface="Arial"/>
                <a:cs typeface="Arial"/>
              </a:rPr>
              <a:t> = 0.80 (SDPWS Sec. 4.3.3)</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Adjustment for stud species with S.G. = 0.43</a:t>
            </a:r>
          </a:p>
          <a:p>
            <a:pPr marL="417694" lvl="1">
              <a:spcBef>
                <a:spcPts val="511"/>
              </a:spcBef>
              <a:buClr>
                <a:srgbClr val="FF0000"/>
              </a:buClr>
              <a:tabLst>
                <a:tab pos="316093" algn="l"/>
              </a:tabLst>
            </a:pPr>
            <a:r>
              <a:rPr lang="en-US" sz="2133" spc="-4" dirty="0">
                <a:latin typeface="Arial"/>
                <a:cs typeface="Arial"/>
              </a:rPr>
              <a:t>= 1 – (0.5 – 0.43) = 0.93 (SDPWS Table 4.3A footnote)</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Adjusted capacity = (0.93)(0.8)(1.20) = 0.893 klf</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15413951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6"/>
            <a:ext cx="7823200" cy="3467039"/>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First floor design for shear:  </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V = 2.67 + 4.16 + 4.16 = 10.99 kips strength level  </a:t>
            </a:r>
          </a:p>
          <a:p>
            <a:pPr marL="316093" indent="-304804">
              <a:spcBef>
                <a:spcPts val="511"/>
              </a:spcBef>
              <a:buClr>
                <a:srgbClr val="FF0000"/>
              </a:buClr>
              <a:buFont typeface="Arial" panose="020B0604020202020204" pitchFamily="34" charset="0"/>
              <a:buChar char="•"/>
              <a:tabLst>
                <a:tab pos="316093" algn="l"/>
              </a:tabLst>
            </a:pPr>
            <a:r>
              <a:rPr lang="en-US" sz="2133" i="1" spc="-4" dirty="0">
                <a:latin typeface="Arial"/>
                <a:cs typeface="Arial"/>
              </a:rPr>
              <a:t>V</a:t>
            </a:r>
            <a:r>
              <a:rPr lang="en-US" sz="2133" i="1" spc="-4" baseline="-25000" dirty="0">
                <a:latin typeface="Arial"/>
                <a:cs typeface="Arial"/>
              </a:rPr>
              <a:t>wall</a:t>
            </a:r>
            <a:r>
              <a:rPr lang="en-US" sz="2133" i="1" spc="-4" dirty="0">
                <a:latin typeface="Arial"/>
                <a:cs typeface="Arial"/>
              </a:rPr>
              <a:t> = (v </a:t>
            </a:r>
            <a:r>
              <a:rPr lang="en-US" sz="2133" b="1" i="1" spc="-4" dirty="0">
                <a:solidFill>
                  <a:srgbClr val="FF0000"/>
                </a:solidFill>
                <a:latin typeface="Arial"/>
                <a:cs typeface="Arial"/>
              </a:rPr>
              <a:t>C</a:t>
            </a:r>
            <a:r>
              <a:rPr lang="en-US" sz="2133" b="1" i="1" spc="-4" baseline="-25000" dirty="0">
                <a:solidFill>
                  <a:srgbClr val="FF0000"/>
                </a:solidFill>
                <a:latin typeface="Arial"/>
                <a:cs typeface="Arial"/>
              </a:rPr>
              <a:t>0</a:t>
            </a:r>
            <a:r>
              <a:rPr lang="en-US" sz="2133" i="1" spc="-4" dirty="0">
                <a:latin typeface="Arial"/>
                <a:cs typeface="Arial"/>
              </a:rPr>
              <a:t>) </a:t>
            </a:r>
            <a:r>
              <a:rPr lang="en-US" sz="2133" i="1" spc="-4" dirty="0">
                <a:latin typeface="Symbol" panose="05050102010706020507" pitchFamily="18" charset="2"/>
                <a:cs typeface="Arial"/>
              </a:rPr>
              <a:t>S</a:t>
            </a:r>
            <a:r>
              <a:rPr lang="en-US" sz="2133" i="1" spc="-4" dirty="0">
                <a:latin typeface="Arial"/>
                <a:cs typeface="Arial"/>
              </a:rPr>
              <a:t> L</a:t>
            </a:r>
            <a:r>
              <a:rPr lang="en-US" sz="2133" i="1" spc="-4" baseline="-25000" dirty="0">
                <a:latin typeface="Arial"/>
                <a:cs typeface="Arial"/>
              </a:rPr>
              <a:t>i</a:t>
            </a:r>
          </a:p>
          <a:p>
            <a:pPr marL="11289">
              <a:spcBef>
                <a:spcPts val="511"/>
              </a:spcBef>
              <a:buClr>
                <a:srgbClr val="FF0000"/>
              </a:buClr>
              <a:tabLst>
                <a:tab pos="316093" algn="l"/>
              </a:tabLst>
            </a:pPr>
            <a:endParaRPr lang="en-US" sz="2133" dirty="0">
              <a:latin typeface="Arial"/>
              <a:cs typeface="Arial"/>
            </a:endParaRPr>
          </a:p>
          <a:p>
            <a:pPr marL="11289">
              <a:spcBef>
                <a:spcPts val="511"/>
              </a:spcBef>
              <a:buClr>
                <a:srgbClr val="FF0000"/>
              </a:buClr>
              <a:tabLst>
                <a:tab pos="316093" algn="l"/>
              </a:tabLst>
            </a:pPr>
            <a:r>
              <a:rPr lang="en-US" sz="2133" spc="-4" dirty="0">
                <a:latin typeface="Arial"/>
                <a:cs typeface="Arial"/>
              </a:rPr>
              <a:t>V = 0.893 klf</a:t>
            </a:r>
          </a:p>
          <a:p>
            <a:pPr marL="11289">
              <a:spcBef>
                <a:spcPts val="511"/>
              </a:spcBef>
              <a:buClr>
                <a:srgbClr val="FF0000"/>
              </a:buClr>
              <a:tabLst>
                <a:tab pos="316093" algn="l"/>
              </a:tabLst>
            </a:pPr>
            <a:r>
              <a:rPr lang="en-US" sz="2133" spc="-4" dirty="0">
                <a:latin typeface="Arial"/>
                <a:cs typeface="Arial"/>
              </a:rPr>
              <a:t>C</a:t>
            </a:r>
            <a:r>
              <a:rPr lang="en-US" sz="2133" spc="-4" baseline="-25000" dirty="0">
                <a:latin typeface="Arial"/>
                <a:cs typeface="Arial"/>
              </a:rPr>
              <a:t>0</a:t>
            </a:r>
            <a:r>
              <a:rPr lang="en-US" sz="2133" spc="-4" dirty="0">
                <a:latin typeface="Arial"/>
                <a:cs typeface="Arial"/>
              </a:rPr>
              <a:t> = 0.83</a:t>
            </a:r>
          </a:p>
          <a:p>
            <a:pPr marL="11289">
              <a:spcBef>
                <a:spcPts val="511"/>
              </a:spcBef>
              <a:buClr>
                <a:srgbClr val="FF0000"/>
              </a:buClr>
              <a:tabLst>
                <a:tab pos="316093" algn="l"/>
              </a:tabLst>
            </a:pPr>
            <a:r>
              <a:rPr lang="en-US" sz="2133" spc="-4" dirty="0">
                <a:latin typeface="Symbol" panose="05050102010706020507" pitchFamily="18" charset="2"/>
                <a:cs typeface="Arial"/>
              </a:rPr>
              <a:t>S</a:t>
            </a:r>
            <a:r>
              <a:rPr lang="en-US" sz="2133" spc="-4" dirty="0">
                <a:latin typeface="Arial"/>
                <a:cs typeface="Arial"/>
              </a:rPr>
              <a:t> L</a:t>
            </a:r>
            <a:r>
              <a:rPr lang="en-US" sz="2133" spc="-4" baseline="-25000" dirty="0">
                <a:latin typeface="Arial"/>
                <a:cs typeface="Arial"/>
              </a:rPr>
              <a:t>i</a:t>
            </a:r>
            <a:r>
              <a:rPr lang="en-US" sz="2133" spc="-4" dirty="0">
                <a:latin typeface="Arial"/>
                <a:cs typeface="Arial"/>
              </a:rPr>
              <a:t> = 4 +10 + 4 = 18 ft</a:t>
            </a:r>
          </a:p>
          <a:p>
            <a:pPr marL="11289">
              <a:spcBef>
                <a:spcPts val="511"/>
              </a:spcBef>
              <a:buClr>
                <a:srgbClr val="FF0000"/>
              </a:buClr>
              <a:tabLst>
                <a:tab pos="316093" algn="l"/>
              </a:tabLst>
            </a:pPr>
            <a:endParaRPr lang="en-US" sz="2133" spc="-4" dirty="0">
              <a:latin typeface="Arial"/>
              <a:cs typeface="Arial"/>
            </a:endParaRPr>
          </a:p>
          <a:p>
            <a:pPr marL="11289">
              <a:spcBef>
                <a:spcPts val="511"/>
              </a:spcBef>
              <a:buClr>
                <a:srgbClr val="FF0000"/>
              </a:buClr>
              <a:tabLst>
                <a:tab pos="316093" algn="l"/>
              </a:tabLst>
            </a:pPr>
            <a:r>
              <a:rPr lang="en-US" sz="2133" spc="-4" dirty="0">
                <a:latin typeface="Arial"/>
                <a:cs typeface="Arial"/>
              </a:rPr>
              <a:t>V</a:t>
            </a:r>
            <a:r>
              <a:rPr lang="en-US" sz="2133" spc="-4" baseline="-25000" dirty="0">
                <a:latin typeface="Arial"/>
                <a:cs typeface="Arial"/>
              </a:rPr>
              <a:t>wall</a:t>
            </a:r>
            <a:r>
              <a:rPr lang="en-US" sz="2133" spc="-4" dirty="0">
                <a:latin typeface="Arial"/>
                <a:cs typeface="Arial"/>
              </a:rPr>
              <a:t> = 0.893 (0.83) 18 = 13.34 kips &gt; 10.99 kips OK</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36030081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5"/>
          <p:cNvSpPr txBox="1"/>
          <p:nvPr/>
        </p:nvSpPr>
        <p:spPr>
          <a:xfrm>
            <a:off x="745067" y="1386585"/>
            <a:ext cx="7349067" cy="4039567"/>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Tension and Uplift forces = 0.72D – 1.0Q</a:t>
            </a:r>
            <a:r>
              <a:rPr lang="en-US" sz="2133" spc="-4" baseline="-25000" dirty="0">
                <a:latin typeface="Arial"/>
                <a:cs typeface="Arial"/>
              </a:rPr>
              <a:t>E </a:t>
            </a:r>
            <a:endParaRPr lang="en-US" sz="2133" spc="-4" dirty="0">
              <a:latin typeface="Arial"/>
              <a:cs typeface="Arial"/>
            </a:endParaRP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Treated differently than segmented shear wall because perforated shear wall does not overturn globally, uplift on critical individual segment is checked</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Shear wall gross uplift T</a:t>
            </a:r>
            <a:r>
              <a:rPr lang="en-US" sz="2133" i="1" spc="-4" dirty="0">
                <a:latin typeface="Arial"/>
                <a:cs typeface="Arial"/>
              </a:rPr>
              <a:t> = V(h) / (</a:t>
            </a:r>
            <a:r>
              <a:rPr lang="en-US" sz="2133" b="1" i="1" spc="-4" dirty="0">
                <a:solidFill>
                  <a:srgbClr val="FF0000"/>
                </a:solidFill>
                <a:latin typeface="Arial"/>
                <a:cs typeface="Arial"/>
              </a:rPr>
              <a:t>C</a:t>
            </a:r>
            <a:r>
              <a:rPr lang="en-US" sz="2133" b="1" i="1" spc="-4" baseline="-25000" dirty="0">
                <a:solidFill>
                  <a:srgbClr val="FF0000"/>
                </a:solidFill>
                <a:latin typeface="Arial"/>
                <a:cs typeface="Arial"/>
              </a:rPr>
              <a:t>0</a:t>
            </a:r>
            <a:r>
              <a:rPr lang="en-US" sz="2133" i="1" spc="-4" dirty="0">
                <a:latin typeface="Arial"/>
                <a:cs typeface="Arial"/>
              </a:rPr>
              <a:t> </a:t>
            </a:r>
            <a:r>
              <a:rPr lang="en-US" sz="2133" i="1" spc="-4" dirty="0">
                <a:latin typeface="Symbol" panose="05050102010706020507" pitchFamily="18" charset="2"/>
                <a:cs typeface="Arial"/>
              </a:rPr>
              <a:t>S</a:t>
            </a:r>
            <a:r>
              <a:rPr lang="en-US" sz="2133" i="1" spc="-4" dirty="0">
                <a:latin typeface="Arial"/>
                <a:cs typeface="Arial"/>
              </a:rPr>
              <a:t> L</a:t>
            </a:r>
            <a:r>
              <a:rPr lang="en-US" sz="2133" i="1" spc="-4" baseline="-25000" dirty="0">
                <a:latin typeface="Arial"/>
                <a:cs typeface="Arial"/>
              </a:rPr>
              <a:t>i</a:t>
            </a:r>
            <a:r>
              <a:rPr lang="en-US" sz="2133" i="1" spc="-4" dirty="0">
                <a:latin typeface="Arial"/>
                <a:cs typeface="Arial"/>
              </a:rPr>
              <a:t>)</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u="sng" spc="-4" dirty="0">
                <a:latin typeface="Arial"/>
                <a:cs typeface="Arial"/>
              </a:rPr>
              <a:t>Cumulative</a:t>
            </a:r>
            <a:r>
              <a:rPr lang="en-US" sz="2133" spc="-4" dirty="0">
                <a:latin typeface="Arial"/>
                <a:cs typeface="Arial"/>
              </a:rPr>
              <a:t> gross uplift:</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3</a:t>
            </a:r>
            <a:r>
              <a:rPr lang="en-US" sz="2133" spc="-4" baseline="30000" dirty="0">
                <a:latin typeface="Arial"/>
                <a:cs typeface="Arial"/>
              </a:rPr>
              <a:t>rd</a:t>
            </a:r>
            <a:r>
              <a:rPr lang="en-US" sz="2133" spc="-4" dirty="0">
                <a:latin typeface="Arial"/>
                <a:cs typeface="Arial"/>
              </a:rPr>
              <a:t> T = 2.67(8 ft)/(0.83)(18ft)=1.42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2</a:t>
            </a:r>
            <a:r>
              <a:rPr lang="en-US" sz="2133" spc="-4" baseline="30000" dirty="0">
                <a:latin typeface="Arial"/>
                <a:cs typeface="Arial"/>
              </a:rPr>
              <a:t>nd</a:t>
            </a:r>
            <a:r>
              <a:rPr lang="en-US" sz="2133" spc="-4" dirty="0">
                <a:latin typeface="Arial"/>
                <a:cs typeface="Arial"/>
              </a:rPr>
              <a:t> T =1.42+(2.67+4.16)(8ft)/(0.83)(18ft)=5.08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1</a:t>
            </a:r>
            <a:r>
              <a:rPr lang="en-US" sz="2133" spc="-4" baseline="30000" dirty="0">
                <a:latin typeface="Arial"/>
                <a:cs typeface="Arial"/>
              </a:rPr>
              <a:t>st</a:t>
            </a:r>
            <a:r>
              <a:rPr lang="en-US" sz="2133" spc="-4" dirty="0">
                <a:latin typeface="Arial"/>
                <a:cs typeface="Arial"/>
              </a:rPr>
              <a:t> T =5.08+(2.67+4.16+4.16)(18ft)/(0.83)(18ft)=11.50 kips</a:t>
            </a:r>
          </a:p>
          <a:p>
            <a:pPr marL="316093" indent="-304804">
              <a:lnSpc>
                <a:spcPts val="2538"/>
              </a:lnSpc>
              <a:spcBef>
                <a:spcPts val="511"/>
              </a:spcBef>
              <a:buClr>
                <a:srgbClr val="FF0000"/>
              </a:buClr>
              <a:buFont typeface="Arial" panose="020B0604020202020204" pitchFamily="34" charset="0"/>
              <a:buChar cha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endParaRPr lang="en-US" sz="2133" spc="-4" baseline="-25000" dirty="0">
              <a:latin typeface="Arial"/>
              <a:cs typeface="Arial"/>
            </a:endParaRP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20492376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Elevation of the perforated shear wall, with a very limited area of dead load resisting depicted in the immediate vicinity of the tie-down and uplift force. The gross uplift is labeled as 11.5 kips.&#10;&#10;Because the wall is not globally overturning, the dead load that can be used to resist the uplift is limited to a very local tributary area as shown.&#10;"/>
          <p:cNvGrpSpPr/>
          <p:nvPr/>
        </p:nvGrpSpPr>
        <p:grpSpPr>
          <a:xfrm>
            <a:off x="569649" y="1787366"/>
            <a:ext cx="8094009" cy="4215501"/>
            <a:chOff x="569649" y="1787366"/>
            <a:chExt cx="8094009" cy="4215501"/>
          </a:xfrm>
        </p:grpSpPr>
        <p:pic>
          <p:nvPicPr>
            <p:cNvPr id="8" name="Picture 7" descr="Graphic shows an elevation of the perforated shear wall, with a very limited area of dead load resisting depicted in the immediate vicinity of the tie-down and uplift force. The gross uplift is labeled as 11.5 kips.&#10;"/>
            <p:cNvPicPr>
              <a:picLocks noChangeAspect="1"/>
            </p:cNvPicPr>
            <p:nvPr/>
          </p:nvPicPr>
          <p:blipFill rotWithShape="1">
            <a:blip r:embed="rId3" cstate="print">
              <a:extLst>
                <a:ext uri="{28A0092B-C50C-407E-A947-70E740481C1C}">
                  <a14:useLocalDpi xmlns:a14="http://schemas.microsoft.com/office/drawing/2010/main" val="0"/>
                </a:ext>
              </a:extLst>
            </a:blip>
            <a:srcRect t="52308"/>
            <a:stretch/>
          </p:blipFill>
          <p:spPr bwMode="auto">
            <a:xfrm>
              <a:off x="569649" y="2616200"/>
              <a:ext cx="8094009" cy="3386667"/>
            </a:xfrm>
            <a:prstGeom prst="rect">
              <a:avLst/>
            </a:prstGeom>
            <a:solidFill>
              <a:schemeClr val="bg1"/>
            </a:solidFill>
            <a:ln>
              <a:noFill/>
            </a:ln>
          </p:spPr>
        </p:pic>
        <p:sp>
          <p:nvSpPr>
            <p:cNvPr id="3" name="Rectangle 2"/>
            <p:cNvSpPr/>
            <p:nvPr/>
          </p:nvSpPr>
          <p:spPr>
            <a:xfrm>
              <a:off x="2844800" y="2413423"/>
              <a:ext cx="553156" cy="54186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Down Arrow 3"/>
            <p:cNvSpPr/>
            <p:nvPr/>
          </p:nvSpPr>
          <p:spPr>
            <a:xfrm>
              <a:off x="2889956" y="2413423"/>
              <a:ext cx="203200" cy="541867"/>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 name="Down Arrow 9"/>
            <p:cNvSpPr/>
            <p:nvPr/>
          </p:nvSpPr>
          <p:spPr>
            <a:xfrm>
              <a:off x="3138311" y="2413423"/>
              <a:ext cx="203200" cy="541867"/>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 name="Down Arrow 4"/>
            <p:cNvSpPr/>
            <p:nvPr/>
          </p:nvSpPr>
          <p:spPr>
            <a:xfrm flipV="1">
              <a:off x="2867378" y="3238068"/>
              <a:ext cx="270933" cy="981155"/>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 name="Rectangle 11"/>
            <p:cNvSpPr/>
            <p:nvPr/>
          </p:nvSpPr>
          <p:spPr>
            <a:xfrm>
              <a:off x="1524000" y="3238068"/>
              <a:ext cx="919292" cy="7021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Rectangle 13"/>
            <p:cNvSpPr/>
            <p:nvPr/>
          </p:nvSpPr>
          <p:spPr>
            <a:xfrm>
              <a:off x="569649" y="2318624"/>
              <a:ext cx="1868751" cy="113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TextBox 14"/>
            <p:cNvSpPr txBox="1"/>
            <p:nvPr/>
          </p:nvSpPr>
          <p:spPr>
            <a:xfrm>
              <a:off x="891822" y="3221902"/>
              <a:ext cx="1761067" cy="1077026"/>
            </a:xfrm>
            <a:prstGeom prst="rect">
              <a:avLst/>
            </a:prstGeom>
            <a:noFill/>
          </p:spPr>
          <p:txBody>
            <a:bodyPr wrap="square" rtlCol="0">
              <a:spAutoFit/>
            </a:bodyPr>
            <a:lstStyle/>
            <a:p>
              <a:r>
                <a:rPr lang="en-US" sz="2133" b="1" dirty="0">
                  <a:solidFill>
                    <a:srgbClr val="00B050"/>
                  </a:solidFill>
                </a:rPr>
                <a:t>Gross uplift force = 11.5 kips</a:t>
              </a:r>
            </a:p>
          </p:txBody>
        </p:sp>
        <p:sp>
          <p:nvSpPr>
            <p:cNvPr id="16" name="TextBox 15"/>
            <p:cNvSpPr txBox="1"/>
            <p:nvPr/>
          </p:nvSpPr>
          <p:spPr>
            <a:xfrm>
              <a:off x="3826934" y="1787366"/>
              <a:ext cx="2302933" cy="913135"/>
            </a:xfrm>
            <a:prstGeom prst="rect">
              <a:avLst/>
            </a:prstGeom>
            <a:noFill/>
          </p:spPr>
          <p:txBody>
            <a:bodyPr wrap="square" rtlCol="0">
              <a:spAutoFit/>
            </a:bodyPr>
            <a:lstStyle/>
            <a:p>
              <a:r>
                <a:rPr lang="en-US" sz="1778" b="1" dirty="0">
                  <a:solidFill>
                    <a:srgbClr val="FF0000"/>
                  </a:solidFill>
                </a:rPr>
                <a:t>Resisting load for first segment, based on judgement</a:t>
              </a:r>
            </a:p>
          </p:txBody>
        </p:sp>
      </p:grpSp>
      <p:sp>
        <p:nvSpPr>
          <p:cNvPr id="9" name="object 5"/>
          <p:cNvSpPr txBox="1"/>
          <p:nvPr/>
        </p:nvSpPr>
        <p:spPr>
          <a:xfrm>
            <a:off x="745067" y="1386585"/>
            <a:ext cx="7416800" cy="320601"/>
          </a:xfrm>
          <a:prstGeom prst="rect">
            <a:avLst/>
          </a:prstGeom>
        </p:spPr>
        <p:txBody>
          <a:bodyPr vert="horz" wrap="square" lIns="0" tIns="0" rIns="0" bIns="0" rtlCol="0">
            <a:spAutoFit/>
          </a:bodyPr>
          <a:lstStyle/>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Resisting dead load = 0.72D </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30095383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lstStyle/>
          <a:p>
            <a:r>
              <a:rPr lang="en-US" dirty="0"/>
              <a:t>Perforated Shear Wall Design</a:t>
            </a:r>
          </a:p>
        </p:txBody>
      </p:sp>
      <p:sp>
        <p:nvSpPr>
          <p:cNvPr id="9" name="object 5"/>
          <p:cNvSpPr txBox="1"/>
          <p:nvPr/>
        </p:nvSpPr>
        <p:spPr>
          <a:xfrm>
            <a:off x="745067" y="1386586"/>
            <a:ext cx="7416800" cy="4334520"/>
          </a:xfrm>
          <a:prstGeom prst="rect">
            <a:avLst/>
          </a:prstGeom>
        </p:spPr>
        <p:txBody>
          <a:bodyPr vert="horz" wrap="square" lIns="0" tIns="0" rIns="0" bIns="0" rtlCol="0">
            <a:spAutoFit/>
          </a:bodyPr>
          <a:lstStyle/>
          <a:p>
            <a:pPr marL="316093" indent="-304804">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Resisting dead load 0.72D =</a:t>
            </a:r>
          </a:p>
          <a:p>
            <a:pPr marL="316093" indent="-304804">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Exterior wall weight = (8+8+8ft)(4ft)(9psf)=0.86 kips</a:t>
            </a:r>
          </a:p>
          <a:p>
            <a:pPr marL="316093" indent="-304804">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Tributary roof = (8ft)(4ft)(15psf) = 0.48 kips</a:t>
            </a:r>
          </a:p>
          <a:p>
            <a:pPr marL="316093" indent="-304804">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Tributary floor = 2(8ft)(4ft)(20psf) = 1.28 kips</a:t>
            </a:r>
          </a:p>
          <a:p>
            <a:pPr marL="316093" indent="-304804">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Sum = 2.62 kips</a:t>
            </a:r>
          </a:p>
          <a:p>
            <a:pPr marL="316093" indent="-304804">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Net uplift = 11.5 – 2.62(0.72) = 9.61 kips</a:t>
            </a:r>
          </a:p>
          <a:p>
            <a:pPr marL="316093" indent="-304804">
              <a:lnSpc>
                <a:spcPts val="2538"/>
              </a:lnSpc>
              <a:spcBef>
                <a:spcPts val="511"/>
              </a:spcBef>
              <a:spcAft>
                <a:spcPts val="600"/>
              </a:spcAft>
              <a:buClr>
                <a:srgbClr val="FF0000"/>
              </a:buClr>
              <a:buFont typeface="Arial" panose="020B0604020202020204" pitchFamily="34" charset="0"/>
              <a:buChar char="•"/>
              <a:tabLst>
                <a:tab pos="316093" algn="l"/>
              </a:tabLst>
            </a:pPr>
            <a:endParaRPr lang="en-US" sz="2133" spc="-4" dirty="0">
              <a:latin typeface="Arial"/>
              <a:cs typeface="Arial"/>
            </a:endParaRPr>
          </a:p>
          <a:p>
            <a:pPr marL="316093" indent="-304804">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See segmented shear wall similar for design of tie-down, tie-down post, etc.</a:t>
            </a:r>
          </a:p>
          <a:p>
            <a:pPr marL="11289">
              <a:lnSpc>
                <a:spcPts val="2538"/>
              </a:lnSpc>
              <a:spcBef>
                <a:spcPts val="511"/>
              </a:spcBef>
              <a:spcAft>
                <a:spcPts val="600"/>
              </a:spcAft>
              <a:buClr>
                <a:srgbClr val="FF0000"/>
              </a:buClr>
              <a:tabLst>
                <a:tab pos="316093" algn="l"/>
              </a:tabLst>
            </a:pPr>
            <a:endParaRPr lang="en-US" sz="2133" spc="-4" baseline="-25000" dirty="0">
              <a:latin typeface="Arial"/>
              <a:cs typeface="Arial"/>
            </a:endParaRPr>
          </a:p>
        </p:txBody>
      </p:sp>
    </p:spTree>
    <p:extLst>
      <p:ext uri="{BB962C8B-B14F-4D97-AF65-F5344CB8AC3E}">
        <p14:creationId xmlns:p14="http://schemas.microsoft.com/office/powerpoint/2010/main" val="890508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7700433" cy="2228815"/>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pc="-4" dirty="0">
                <a:latin typeface="Arial"/>
                <a:cs typeface="Arial"/>
              </a:rPr>
              <a:t>Will Illustrate:</a:t>
            </a:r>
            <a:endParaRPr dirty="0">
              <a:latin typeface="Arial"/>
              <a:cs typeface="Arial"/>
            </a:endParaRP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Seismic design forces determined using the simplified procedure of ASCE 7 Section 12.14</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Design of wood diaphragms</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Design of wood segmented shear walls</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Design of wood perforated shear walls</a:t>
            </a:r>
            <a:endParaRPr dirty="0">
              <a:latin typeface="Arial"/>
              <a:cs typeface="Arial"/>
            </a:endParaRPr>
          </a:p>
        </p:txBody>
      </p:sp>
      <p:sp>
        <p:nvSpPr>
          <p:cNvPr id="2" name="object 2"/>
          <p:cNvSpPr txBox="1">
            <a:spLocks noGrp="1"/>
          </p:cNvSpPr>
          <p:nvPr>
            <p:ph type="title"/>
          </p:nvPr>
        </p:nvSpPr>
        <p:spPr/>
        <p:txBody>
          <a:bodyPr/>
          <a:lstStyle/>
          <a:p>
            <a:r>
              <a:rPr lang="en-US" dirty="0"/>
              <a:t>Problem 14.1</a:t>
            </a:r>
          </a:p>
        </p:txBody>
      </p:sp>
    </p:spTree>
    <p:extLst>
      <p:ext uri="{BB962C8B-B14F-4D97-AF65-F5344CB8AC3E}">
        <p14:creationId xmlns:p14="http://schemas.microsoft.com/office/powerpoint/2010/main" val="47847527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Graphic shows an elevation of the perforated shear wall, with a very limited area of dead load resisting depicted in the immediate vicinity of the tie-down and uplift force. The gross uplift is labeled as 11.5 kips, and a compression reaction is shown at the compression end of the first perforated shear wall segment, close to the tension uplift.&#10;&#10;The compression reaction must next be calculated, It is important that a complete load path for gravity loads already exist prior to the design for seismic overturning loads. Because very little gravity load is used to reduce the uplift load path, very little will be added to the compression load path.&#10;&#10;&#10;"/>
          <p:cNvGrpSpPr/>
          <p:nvPr/>
        </p:nvGrpSpPr>
        <p:grpSpPr>
          <a:xfrm>
            <a:off x="569649" y="1933998"/>
            <a:ext cx="8094009" cy="4068869"/>
            <a:chOff x="569649" y="1933998"/>
            <a:chExt cx="8094009" cy="4068869"/>
          </a:xfrm>
        </p:grpSpPr>
        <p:pic>
          <p:nvPicPr>
            <p:cNvPr id="8" name="Picture 7" descr="Graphic shows an elevation of the perforated shear wall, with a very limited area of dead load resisting depicted in the immediate vicinity of the tie-down and uplift force. The gross uplift is labeled as 11.5 kips, and a compression reaction is shown at the compression end of the first perforated shear wall segment, close to the tension uplift.&#10;"/>
            <p:cNvPicPr>
              <a:picLocks noChangeAspect="1"/>
            </p:cNvPicPr>
            <p:nvPr/>
          </p:nvPicPr>
          <p:blipFill rotWithShape="1">
            <a:blip r:embed="rId3" cstate="print">
              <a:extLst>
                <a:ext uri="{28A0092B-C50C-407E-A947-70E740481C1C}">
                  <a14:useLocalDpi xmlns:a14="http://schemas.microsoft.com/office/drawing/2010/main" val="0"/>
                </a:ext>
              </a:extLst>
            </a:blip>
            <a:srcRect t="52308"/>
            <a:stretch/>
          </p:blipFill>
          <p:spPr bwMode="auto">
            <a:xfrm>
              <a:off x="569649" y="2616200"/>
              <a:ext cx="8094009" cy="3386667"/>
            </a:xfrm>
            <a:prstGeom prst="rect">
              <a:avLst/>
            </a:prstGeom>
            <a:solidFill>
              <a:schemeClr val="bg1"/>
            </a:solidFill>
            <a:ln>
              <a:noFill/>
            </a:ln>
          </p:spPr>
        </p:pic>
        <p:sp>
          <p:nvSpPr>
            <p:cNvPr id="3" name="Rectangle 2"/>
            <p:cNvSpPr/>
            <p:nvPr/>
          </p:nvSpPr>
          <p:spPr>
            <a:xfrm>
              <a:off x="2844800" y="2413423"/>
              <a:ext cx="553156" cy="54186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Down Arrow 3"/>
            <p:cNvSpPr/>
            <p:nvPr/>
          </p:nvSpPr>
          <p:spPr>
            <a:xfrm>
              <a:off x="2889956" y="2413423"/>
              <a:ext cx="203200" cy="541867"/>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 name="Down Arrow 9"/>
            <p:cNvSpPr/>
            <p:nvPr/>
          </p:nvSpPr>
          <p:spPr>
            <a:xfrm>
              <a:off x="3138311" y="2413423"/>
              <a:ext cx="203200" cy="541867"/>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 name="Down Arrow 4"/>
            <p:cNvSpPr/>
            <p:nvPr/>
          </p:nvSpPr>
          <p:spPr>
            <a:xfrm flipV="1">
              <a:off x="2867378" y="3238068"/>
              <a:ext cx="270933" cy="981155"/>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 name="Rectangle 11"/>
            <p:cNvSpPr/>
            <p:nvPr/>
          </p:nvSpPr>
          <p:spPr>
            <a:xfrm>
              <a:off x="1524000" y="3238068"/>
              <a:ext cx="919292" cy="7021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Rectangle 13"/>
            <p:cNvSpPr/>
            <p:nvPr/>
          </p:nvSpPr>
          <p:spPr>
            <a:xfrm>
              <a:off x="569649" y="2318624"/>
              <a:ext cx="1868751" cy="113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TextBox 14"/>
            <p:cNvSpPr txBox="1"/>
            <p:nvPr/>
          </p:nvSpPr>
          <p:spPr>
            <a:xfrm>
              <a:off x="800635" y="3142165"/>
              <a:ext cx="1761067" cy="1077026"/>
            </a:xfrm>
            <a:prstGeom prst="rect">
              <a:avLst/>
            </a:prstGeom>
            <a:noFill/>
          </p:spPr>
          <p:txBody>
            <a:bodyPr wrap="square" rtlCol="0">
              <a:spAutoFit/>
            </a:bodyPr>
            <a:lstStyle/>
            <a:p>
              <a:r>
                <a:rPr lang="en-US" sz="2133" b="1" dirty="0">
                  <a:solidFill>
                    <a:srgbClr val="00B050"/>
                  </a:solidFill>
                </a:rPr>
                <a:t>Gross uplift force = 11.5 kips </a:t>
              </a:r>
            </a:p>
          </p:txBody>
        </p:sp>
        <p:sp>
          <p:nvSpPr>
            <p:cNvPr id="16" name="TextBox 15"/>
            <p:cNvSpPr txBox="1"/>
            <p:nvPr/>
          </p:nvSpPr>
          <p:spPr>
            <a:xfrm>
              <a:off x="733778" y="1933998"/>
              <a:ext cx="2144889" cy="913135"/>
            </a:xfrm>
            <a:prstGeom prst="rect">
              <a:avLst/>
            </a:prstGeom>
            <a:noFill/>
          </p:spPr>
          <p:txBody>
            <a:bodyPr wrap="square" rtlCol="0">
              <a:spAutoFit/>
            </a:bodyPr>
            <a:lstStyle/>
            <a:p>
              <a:r>
                <a:rPr lang="en-US" sz="1778" b="1" dirty="0">
                  <a:solidFill>
                    <a:srgbClr val="FF0000"/>
                  </a:solidFill>
                </a:rPr>
                <a:t>Uplift resisting load for first segment, based on judgement</a:t>
              </a:r>
            </a:p>
          </p:txBody>
        </p:sp>
        <p:sp>
          <p:nvSpPr>
            <p:cNvPr id="13" name="Down Arrow 12"/>
            <p:cNvSpPr/>
            <p:nvPr/>
          </p:nvSpPr>
          <p:spPr>
            <a:xfrm>
              <a:off x="3528872" y="3593147"/>
              <a:ext cx="259644" cy="7163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0" name="TextBox 19"/>
            <p:cNvSpPr txBox="1"/>
            <p:nvPr/>
          </p:nvSpPr>
          <p:spPr>
            <a:xfrm>
              <a:off x="3787467" y="3997744"/>
              <a:ext cx="1658372" cy="748795"/>
            </a:xfrm>
            <a:prstGeom prst="rect">
              <a:avLst/>
            </a:prstGeom>
            <a:noFill/>
          </p:spPr>
          <p:txBody>
            <a:bodyPr wrap="square" rtlCol="0">
              <a:spAutoFit/>
            </a:bodyPr>
            <a:lstStyle/>
            <a:p>
              <a:r>
                <a:rPr lang="en-US" sz="2133" b="1" dirty="0">
                  <a:solidFill>
                    <a:srgbClr val="0070C0"/>
                  </a:solidFill>
                </a:rPr>
                <a:t>Compression reaction C</a:t>
              </a:r>
            </a:p>
          </p:txBody>
        </p:sp>
      </p:grpSp>
      <p:sp>
        <p:nvSpPr>
          <p:cNvPr id="9" name="object 5"/>
          <p:cNvSpPr txBox="1"/>
          <p:nvPr/>
        </p:nvSpPr>
        <p:spPr>
          <a:xfrm>
            <a:off x="745067" y="1386585"/>
            <a:ext cx="7416800" cy="320601"/>
          </a:xfrm>
          <a:prstGeom prst="rect">
            <a:avLst/>
          </a:prstGeom>
        </p:spPr>
        <p:txBody>
          <a:bodyPr vert="horz" wrap="square" lIns="0" tIns="0" rIns="0" bIns="0" rtlCol="0">
            <a:spAutoFit/>
          </a:bodyPr>
          <a:lstStyle/>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Compression critical resisting load = 1.38D + 0.5L + 0.2S  </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316445774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5"/>
          <p:cNvSpPr txBox="1"/>
          <p:nvPr/>
        </p:nvSpPr>
        <p:spPr>
          <a:xfrm>
            <a:off x="745067" y="1386585"/>
            <a:ext cx="7416800" cy="4716163"/>
          </a:xfrm>
          <a:prstGeom prst="rect">
            <a:avLst/>
          </a:prstGeom>
        </p:spPr>
        <p:txBody>
          <a:bodyPr vert="horz" wrap="square" lIns="0" tIns="0" rIns="0" bIns="0" rtlCol="0">
            <a:spAutoFit/>
          </a:bodyPr>
          <a:lstStyle/>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D = 2.62, L = 1.92, S = 0.60</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Resisting dead load 1.38D = 1.38 (2.62) = 3.62 kips</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Resisting live load = 0.5L = 0.5(1.92) = 0.96 kips</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Resisting snow load = 0.2S = 0.2 (0.60) = 0.12 kips</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Sum = 4.69 kips</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T</a:t>
            </a:r>
            <a:r>
              <a:rPr lang="en-US" sz="2133" spc="-4" baseline="-25000" dirty="0">
                <a:latin typeface="Arial"/>
                <a:cs typeface="Arial"/>
              </a:rPr>
              <a:t>net</a:t>
            </a:r>
            <a:r>
              <a:rPr lang="en-US" sz="2133" spc="-4" dirty="0">
                <a:latin typeface="Arial"/>
                <a:cs typeface="Arial"/>
              </a:rPr>
              <a:t> = 11.5 – 4.69 = 6.81 kips (other load combination controls for uplift load path design)</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a:t>
            </a:r>
            <a:r>
              <a:rPr lang="en-US" sz="2133" spc="-4" baseline="-25000" dirty="0">
                <a:latin typeface="Arial"/>
                <a:cs typeface="Arial"/>
              </a:rPr>
              <a:t>net</a:t>
            </a:r>
            <a:r>
              <a:rPr lang="en-US" sz="2133" spc="-4" dirty="0">
                <a:latin typeface="Arial"/>
                <a:cs typeface="Arial"/>
              </a:rPr>
              <a:t> = 6.81 + 4.69 = 11.5 kips</a:t>
            </a:r>
          </a:p>
          <a:p>
            <a:pPr marL="11289">
              <a:lnSpc>
                <a:spcPct val="150000"/>
              </a:lnSpc>
              <a:spcBef>
                <a:spcPts val="511"/>
              </a:spcBef>
              <a:buClr>
                <a:srgbClr val="FF0000"/>
              </a:buClr>
              <a:tabLst>
                <a:tab pos="316093" algn="l"/>
              </a:tabLst>
            </a:pPr>
            <a:endParaRPr lang="en-US" sz="2133" spc="-4" baseline="-25000" dirty="0">
              <a:latin typeface="Arial"/>
              <a:cs typeface="Arial"/>
            </a:endParaRP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24437824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The diaphragm of overturning tension and compression loads. Shows an elevation of the perforated shear wall, with a very limited area of dead load resisting depicted in the immediate vicinity of the tie-down and uplift force. The gross uplift labeled as 11.5 kips gross and 6.81 kips net. The compression reaction identified as 11.5 kips.&#10;"/>
          <p:cNvGrpSpPr/>
          <p:nvPr/>
        </p:nvGrpSpPr>
        <p:grpSpPr>
          <a:xfrm>
            <a:off x="564757" y="1885736"/>
            <a:ext cx="8098901" cy="4117131"/>
            <a:chOff x="564757" y="1885736"/>
            <a:chExt cx="8098901" cy="4117131"/>
          </a:xfrm>
        </p:grpSpPr>
        <p:pic>
          <p:nvPicPr>
            <p:cNvPr id="8" name="Picture 7" descr="The diaphragm of overturning tension and compression loads is shown. Graphic shows an elevation of the perforated shear wall, with a very limited area of dead load resisting depicted in the immediate vicinity of the tie-down and uplift force. The gross uplift is labeled as 11.5 kips gross and 6.81 kips net. The compression reaction is identified as 11.5 kips.&#10;"/>
            <p:cNvPicPr>
              <a:picLocks noChangeAspect="1"/>
            </p:cNvPicPr>
            <p:nvPr/>
          </p:nvPicPr>
          <p:blipFill rotWithShape="1">
            <a:blip r:embed="rId3" cstate="print">
              <a:extLst>
                <a:ext uri="{28A0092B-C50C-407E-A947-70E740481C1C}">
                  <a14:useLocalDpi xmlns:a14="http://schemas.microsoft.com/office/drawing/2010/main" val="0"/>
                </a:ext>
              </a:extLst>
            </a:blip>
            <a:srcRect t="52308"/>
            <a:stretch/>
          </p:blipFill>
          <p:spPr bwMode="auto">
            <a:xfrm>
              <a:off x="569649" y="2616200"/>
              <a:ext cx="8094009" cy="3386667"/>
            </a:xfrm>
            <a:prstGeom prst="rect">
              <a:avLst/>
            </a:prstGeom>
            <a:solidFill>
              <a:schemeClr val="bg1"/>
            </a:solidFill>
            <a:ln>
              <a:noFill/>
            </a:ln>
          </p:spPr>
        </p:pic>
        <p:sp>
          <p:nvSpPr>
            <p:cNvPr id="3" name="Rectangle 2"/>
            <p:cNvSpPr/>
            <p:nvPr/>
          </p:nvSpPr>
          <p:spPr>
            <a:xfrm>
              <a:off x="2844800" y="2413423"/>
              <a:ext cx="553156" cy="54186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Down Arrow 3"/>
            <p:cNvSpPr/>
            <p:nvPr/>
          </p:nvSpPr>
          <p:spPr>
            <a:xfrm>
              <a:off x="2889956" y="2413423"/>
              <a:ext cx="203200" cy="541867"/>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 name="Down Arrow 9"/>
            <p:cNvSpPr/>
            <p:nvPr/>
          </p:nvSpPr>
          <p:spPr>
            <a:xfrm>
              <a:off x="3138311" y="2413423"/>
              <a:ext cx="203200" cy="541867"/>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 name="Down Arrow 4"/>
            <p:cNvSpPr/>
            <p:nvPr/>
          </p:nvSpPr>
          <p:spPr>
            <a:xfrm flipV="1">
              <a:off x="2867378" y="3238068"/>
              <a:ext cx="270933" cy="981155"/>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 name="Rectangle 11"/>
            <p:cNvSpPr/>
            <p:nvPr/>
          </p:nvSpPr>
          <p:spPr>
            <a:xfrm>
              <a:off x="1524000" y="3238068"/>
              <a:ext cx="919292" cy="7021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Rectangle 13"/>
            <p:cNvSpPr/>
            <p:nvPr/>
          </p:nvSpPr>
          <p:spPr>
            <a:xfrm>
              <a:off x="569649" y="2318624"/>
              <a:ext cx="1868751" cy="113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TextBox 14"/>
            <p:cNvSpPr txBox="1"/>
            <p:nvPr/>
          </p:nvSpPr>
          <p:spPr>
            <a:xfrm>
              <a:off x="564757" y="3142165"/>
              <a:ext cx="1772044" cy="1186735"/>
            </a:xfrm>
            <a:prstGeom prst="rect">
              <a:avLst/>
            </a:prstGeom>
            <a:noFill/>
          </p:spPr>
          <p:txBody>
            <a:bodyPr wrap="square" rtlCol="0">
              <a:spAutoFit/>
            </a:bodyPr>
            <a:lstStyle/>
            <a:p>
              <a:r>
                <a:rPr lang="en-US" sz="1778" b="1" dirty="0">
                  <a:solidFill>
                    <a:srgbClr val="00B050"/>
                  </a:solidFill>
                </a:rPr>
                <a:t>Gross uplift force = 11.5 kips </a:t>
              </a:r>
            </a:p>
            <a:p>
              <a:r>
                <a:rPr lang="en-US" sz="1778" b="1" dirty="0">
                  <a:solidFill>
                    <a:srgbClr val="00B050"/>
                  </a:solidFill>
                </a:rPr>
                <a:t>Net uplift force  = 6.81 kips</a:t>
              </a:r>
            </a:p>
          </p:txBody>
        </p:sp>
        <p:sp>
          <p:nvSpPr>
            <p:cNvPr id="16" name="TextBox 15"/>
            <p:cNvSpPr txBox="1"/>
            <p:nvPr/>
          </p:nvSpPr>
          <p:spPr>
            <a:xfrm>
              <a:off x="572847" y="1885736"/>
              <a:ext cx="2144889" cy="913135"/>
            </a:xfrm>
            <a:prstGeom prst="rect">
              <a:avLst/>
            </a:prstGeom>
            <a:solidFill>
              <a:schemeClr val="bg1"/>
            </a:solidFill>
          </p:spPr>
          <p:txBody>
            <a:bodyPr wrap="square" rtlCol="0">
              <a:spAutoFit/>
            </a:bodyPr>
            <a:lstStyle/>
            <a:p>
              <a:r>
                <a:rPr lang="en-US" sz="1778" b="1" dirty="0">
                  <a:solidFill>
                    <a:srgbClr val="FF0000"/>
                  </a:solidFill>
                </a:rPr>
                <a:t>Uplift resisting load for first segment, based on judgement</a:t>
              </a:r>
            </a:p>
          </p:txBody>
        </p:sp>
        <p:sp>
          <p:nvSpPr>
            <p:cNvPr id="13" name="Down Arrow 12"/>
            <p:cNvSpPr/>
            <p:nvPr/>
          </p:nvSpPr>
          <p:spPr>
            <a:xfrm>
              <a:off x="3528872" y="3593147"/>
              <a:ext cx="259644" cy="7163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0" name="TextBox 19"/>
            <p:cNvSpPr txBox="1"/>
            <p:nvPr/>
          </p:nvSpPr>
          <p:spPr>
            <a:xfrm>
              <a:off x="3658695" y="4458574"/>
              <a:ext cx="1658372" cy="1405256"/>
            </a:xfrm>
            <a:prstGeom prst="rect">
              <a:avLst/>
            </a:prstGeom>
            <a:solidFill>
              <a:schemeClr val="bg1"/>
            </a:solidFill>
          </p:spPr>
          <p:txBody>
            <a:bodyPr wrap="square" rtlCol="0">
              <a:spAutoFit/>
            </a:bodyPr>
            <a:lstStyle/>
            <a:p>
              <a:r>
                <a:rPr lang="en-US" sz="2133" b="1" dirty="0">
                  <a:solidFill>
                    <a:srgbClr val="0070C0"/>
                  </a:solidFill>
                </a:rPr>
                <a:t>Net compression reaction = 11.5 kips</a:t>
              </a:r>
            </a:p>
          </p:txBody>
        </p:sp>
      </p:grpSp>
      <p:sp>
        <p:nvSpPr>
          <p:cNvPr id="9" name="object 5"/>
          <p:cNvSpPr txBox="1"/>
          <p:nvPr/>
        </p:nvSpPr>
        <p:spPr>
          <a:xfrm>
            <a:off x="745067" y="1386585"/>
            <a:ext cx="7416800" cy="320601"/>
          </a:xfrm>
          <a:prstGeom prst="rect">
            <a:avLst/>
          </a:prstGeom>
        </p:spPr>
        <p:txBody>
          <a:bodyPr vert="horz" wrap="square" lIns="0" tIns="0" rIns="0" bIns="0" rtlCol="0">
            <a:spAutoFit/>
          </a:bodyPr>
          <a:lstStyle/>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Resisting load = 1.38D + 0.5L + 0.2S  </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14615689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5"/>
          <p:cNvSpPr txBox="1"/>
          <p:nvPr/>
        </p:nvSpPr>
        <p:spPr>
          <a:xfrm>
            <a:off x="745067" y="1386585"/>
            <a:ext cx="7416800" cy="4259628"/>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z="2133" spc="-4" dirty="0">
                <a:latin typeface="Arial"/>
                <a:cs typeface="Arial"/>
              </a:rPr>
              <a:t>Compression member check:</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post for C = 11.5 kips</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Provide studs in addition to post at the end of the shear wall segment to resist local dead, live and snow loads</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bearing of post and studs on sill – bearing perpendicular to grain</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post and stud axial compression capacity</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foundation for concentrated compression load</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42811982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5"/>
          <p:cNvSpPr txBox="1"/>
          <p:nvPr/>
        </p:nvSpPr>
        <p:spPr>
          <a:xfrm>
            <a:off x="745067" y="1386585"/>
            <a:ext cx="7416800" cy="4360168"/>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Shear wall unit shear and tension anchorage:</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i="1" spc="-4" dirty="0">
                <a:latin typeface="Arial"/>
                <a:cs typeface="Arial"/>
              </a:rPr>
              <a:t>t = v = V / (</a:t>
            </a:r>
            <a:r>
              <a:rPr lang="en-US" sz="2133" b="1" i="1" spc="-4" dirty="0">
                <a:solidFill>
                  <a:srgbClr val="FF0000"/>
                </a:solidFill>
                <a:latin typeface="Arial"/>
                <a:cs typeface="Arial"/>
              </a:rPr>
              <a:t>C</a:t>
            </a:r>
            <a:r>
              <a:rPr lang="en-US" sz="2133" b="1" i="1" spc="-4" baseline="-25000" dirty="0">
                <a:solidFill>
                  <a:srgbClr val="FF0000"/>
                </a:solidFill>
                <a:latin typeface="Arial"/>
                <a:cs typeface="Arial"/>
              </a:rPr>
              <a:t>0</a:t>
            </a:r>
            <a:r>
              <a:rPr lang="en-US" sz="2133" i="1" spc="-4" dirty="0">
                <a:latin typeface="Arial"/>
                <a:cs typeface="Arial"/>
              </a:rPr>
              <a:t> </a:t>
            </a:r>
            <a:r>
              <a:rPr lang="en-US" sz="2133" i="1" spc="-4" dirty="0">
                <a:latin typeface="Symbol" panose="05050102010706020507" pitchFamily="18" charset="2"/>
                <a:cs typeface="Arial"/>
              </a:rPr>
              <a:t>S</a:t>
            </a:r>
            <a:r>
              <a:rPr lang="en-US" sz="2133" i="1" spc="-4" dirty="0">
                <a:latin typeface="Arial"/>
                <a:cs typeface="Arial"/>
              </a:rPr>
              <a:t> L</a:t>
            </a:r>
            <a:r>
              <a:rPr lang="en-US" sz="2133" i="1" spc="-4" baseline="-25000" dirty="0">
                <a:latin typeface="Arial"/>
                <a:cs typeface="Arial"/>
              </a:rPr>
              <a:t>i</a:t>
            </a:r>
            <a:r>
              <a:rPr lang="en-US" sz="2133" i="1" spc="-4" dirty="0">
                <a:latin typeface="Arial"/>
                <a:cs typeface="Arial"/>
              </a:rPr>
              <a:t>)</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Unit shear and unit uplift at bottom of each shear wall segment at each floor level</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Resisted by anchor bolts at first floor resisted by other fasteners at upper levels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V = 10.99 kips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First floor t = v = 10.99/ (0.83)(18 ft) = 0.736 klf</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anchor bolts for shear</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Check anchor bolts and plate washers for uplift</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Provide ADDITIONAL fastening as required to resist these forces</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24533687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Graphic shows each of the force transfer types that need to be designed for at the interface between the first story shear wall and the foundation. &#10;-At each end, tie-downs provide uplift anchorage. These are shown by red arrows at each end of the overall shear walls&#10;-At each end of each full-height sheathing segment a compression reaction occurs, These are shown by green arrows at each end of each full-height sheathed wall segment.&#10;-At each full-height wall segment, the unit shear transfer and unit uplift transfer need to be provided. These are shown by pairs of horizontal and vertical blue arrows at each of the three full-height segments.&#10;"/>
          <p:cNvGrpSpPr/>
          <p:nvPr/>
        </p:nvGrpSpPr>
        <p:grpSpPr>
          <a:xfrm>
            <a:off x="67858" y="1877056"/>
            <a:ext cx="8094009" cy="3955839"/>
            <a:chOff x="67858" y="1877056"/>
            <a:chExt cx="8094009" cy="3955839"/>
          </a:xfrm>
        </p:grpSpPr>
        <p:pic>
          <p:nvPicPr>
            <p:cNvPr id="8" name="Picture 7" descr="Graphic shows each of the force transfer types that need to be designed for at the interface between the first story shear wall and the foundation. &#10;-At each end, tie-downs provide uplift anchorage. These are shown by red arrows at each end of the overall shear walls&#10;-At each end of each full-height sheathing segment a compression reaction occurs, These are shown by green arrows at each end of each full-height sheathed wall segment.&#10;-At each full-height wall segment, the unit shear transfer and unit uplift transfer need to be provided. These are shown by pairs of horizontal and vertical blue arrows at each of the three full-height segments.&#10;"/>
            <p:cNvPicPr>
              <a:picLocks noChangeAspect="1"/>
            </p:cNvPicPr>
            <p:nvPr/>
          </p:nvPicPr>
          <p:blipFill rotWithShape="1">
            <a:blip r:embed="rId3" cstate="print">
              <a:extLst>
                <a:ext uri="{28A0092B-C50C-407E-A947-70E740481C1C}">
                  <a14:useLocalDpi xmlns:a14="http://schemas.microsoft.com/office/drawing/2010/main" val="0"/>
                </a:ext>
              </a:extLst>
            </a:blip>
            <a:srcRect t="52308"/>
            <a:stretch/>
          </p:blipFill>
          <p:spPr bwMode="auto">
            <a:xfrm>
              <a:off x="67858" y="1877056"/>
              <a:ext cx="8094009" cy="3386667"/>
            </a:xfrm>
            <a:prstGeom prst="rect">
              <a:avLst/>
            </a:prstGeom>
            <a:solidFill>
              <a:schemeClr val="bg1"/>
            </a:solidFill>
            <a:ln>
              <a:noFill/>
            </a:ln>
          </p:spPr>
        </p:pic>
        <p:sp>
          <p:nvSpPr>
            <p:cNvPr id="12" name="Rectangle 11"/>
            <p:cNvSpPr/>
            <p:nvPr/>
          </p:nvSpPr>
          <p:spPr>
            <a:xfrm>
              <a:off x="1524000" y="3238068"/>
              <a:ext cx="919292" cy="7021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Rectangle 13"/>
            <p:cNvSpPr/>
            <p:nvPr/>
          </p:nvSpPr>
          <p:spPr>
            <a:xfrm>
              <a:off x="199064" y="1893049"/>
              <a:ext cx="1868751" cy="15359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Rectangle 16"/>
            <p:cNvSpPr/>
            <p:nvPr/>
          </p:nvSpPr>
          <p:spPr>
            <a:xfrm>
              <a:off x="1106214" y="3661322"/>
              <a:ext cx="6809921" cy="1692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 name="TextBox 22"/>
            <p:cNvSpPr txBox="1"/>
            <p:nvPr/>
          </p:nvSpPr>
          <p:spPr>
            <a:xfrm>
              <a:off x="425935" y="2741233"/>
              <a:ext cx="1772044" cy="1733936"/>
            </a:xfrm>
            <a:prstGeom prst="rect">
              <a:avLst/>
            </a:prstGeom>
            <a:noFill/>
          </p:spPr>
          <p:txBody>
            <a:bodyPr wrap="square" rtlCol="0">
              <a:spAutoFit/>
            </a:bodyPr>
            <a:lstStyle/>
            <a:p>
              <a:r>
                <a:rPr lang="en-US" sz="1778" b="1" dirty="0">
                  <a:solidFill>
                    <a:srgbClr val="FF0000"/>
                  </a:solidFill>
                </a:rPr>
                <a:t>Uplift anchorage  at each end of perforated shear wall -  edge nail sheathing to tie-down post</a:t>
              </a:r>
            </a:p>
          </p:txBody>
        </p:sp>
        <p:sp>
          <p:nvSpPr>
            <p:cNvPr id="21" name="Down Arrow 20"/>
            <p:cNvSpPr/>
            <p:nvPr/>
          </p:nvSpPr>
          <p:spPr>
            <a:xfrm>
              <a:off x="2358155" y="3661322"/>
              <a:ext cx="197213" cy="609599"/>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 name="Down Arrow 21"/>
            <p:cNvSpPr/>
            <p:nvPr/>
          </p:nvSpPr>
          <p:spPr>
            <a:xfrm>
              <a:off x="7145867" y="3661322"/>
              <a:ext cx="197213" cy="609599"/>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Down Arrow 23"/>
            <p:cNvSpPr/>
            <p:nvPr/>
          </p:nvSpPr>
          <p:spPr>
            <a:xfrm flipV="1">
              <a:off x="3025897" y="3661322"/>
              <a:ext cx="237663" cy="653041"/>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Down Arrow 24"/>
            <p:cNvSpPr/>
            <p:nvPr/>
          </p:nvSpPr>
          <p:spPr>
            <a:xfrm flipV="1">
              <a:off x="4074547" y="3639600"/>
              <a:ext cx="237663" cy="653041"/>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6" name="Down Arrow 25"/>
            <p:cNvSpPr/>
            <p:nvPr/>
          </p:nvSpPr>
          <p:spPr>
            <a:xfrm flipV="1">
              <a:off x="5385534" y="3639600"/>
              <a:ext cx="237663" cy="653041"/>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7" name="Down Arrow 26"/>
            <p:cNvSpPr/>
            <p:nvPr/>
          </p:nvSpPr>
          <p:spPr>
            <a:xfrm flipV="1">
              <a:off x="6466856" y="3639600"/>
              <a:ext cx="237663" cy="653041"/>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8" name="Down Arrow 27"/>
            <p:cNvSpPr/>
            <p:nvPr/>
          </p:nvSpPr>
          <p:spPr>
            <a:xfrm flipV="1">
              <a:off x="6930539" y="3622710"/>
              <a:ext cx="237663" cy="653041"/>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Down Arrow 28"/>
            <p:cNvSpPr/>
            <p:nvPr/>
          </p:nvSpPr>
          <p:spPr>
            <a:xfrm flipV="1">
              <a:off x="2517537" y="3639600"/>
              <a:ext cx="237663" cy="653041"/>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0" name="TextBox 29"/>
            <p:cNvSpPr txBox="1"/>
            <p:nvPr/>
          </p:nvSpPr>
          <p:spPr>
            <a:xfrm>
              <a:off x="2067814" y="4372559"/>
              <a:ext cx="2006732" cy="1460336"/>
            </a:xfrm>
            <a:prstGeom prst="rect">
              <a:avLst/>
            </a:prstGeom>
            <a:solidFill>
              <a:schemeClr val="bg1"/>
            </a:solidFill>
          </p:spPr>
          <p:txBody>
            <a:bodyPr wrap="square" rtlCol="0">
              <a:spAutoFit/>
            </a:bodyPr>
            <a:lstStyle/>
            <a:p>
              <a:r>
                <a:rPr lang="en-US" sz="1778" b="1" dirty="0">
                  <a:solidFill>
                    <a:srgbClr val="00B050"/>
                  </a:solidFill>
                </a:rPr>
                <a:t>Compression post at each end of each shear wall segment – edge nail sheathing to post</a:t>
              </a:r>
            </a:p>
          </p:txBody>
        </p:sp>
        <p:sp>
          <p:nvSpPr>
            <p:cNvPr id="31" name="Down Arrow 30"/>
            <p:cNvSpPr/>
            <p:nvPr/>
          </p:nvSpPr>
          <p:spPr>
            <a:xfrm flipV="1">
              <a:off x="4712943" y="3638778"/>
              <a:ext cx="158653" cy="390404"/>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2" name="Down Arrow 31"/>
            <p:cNvSpPr/>
            <p:nvPr/>
          </p:nvSpPr>
          <p:spPr>
            <a:xfrm rot="16200000" flipV="1">
              <a:off x="4677064" y="3335243"/>
              <a:ext cx="167940" cy="445607"/>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3" name="TextBox 32"/>
            <p:cNvSpPr txBox="1"/>
            <p:nvPr/>
          </p:nvSpPr>
          <p:spPr>
            <a:xfrm>
              <a:off x="4761034" y="4390719"/>
              <a:ext cx="2046166" cy="1186735"/>
            </a:xfrm>
            <a:prstGeom prst="rect">
              <a:avLst/>
            </a:prstGeom>
            <a:solidFill>
              <a:schemeClr val="bg1"/>
            </a:solidFill>
          </p:spPr>
          <p:txBody>
            <a:bodyPr wrap="square" rtlCol="0">
              <a:spAutoFit/>
            </a:bodyPr>
            <a:lstStyle/>
            <a:p>
              <a:r>
                <a:rPr lang="en-US" sz="1778" b="1" dirty="0">
                  <a:solidFill>
                    <a:srgbClr val="0070C0"/>
                  </a:solidFill>
                </a:rPr>
                <a:t>Unit shear, v,  and unit tension, t, anchorage at each full-height segment</a:t>
              </a:r>
            </a:p>
          </p:txBody>
        </p:sp>
        <p:sp>
          <p:nvSpPr>
            <p:cNvPr id="34" name="Down Arrow 33"/>
            <p:cNvSpPr/>
            <p:nvPr/>
          </p:nvSpPr>
          <p:spPr>
            <a:xfrm flipV="1">
              <a:off x="2805015" y="3638778"/>
              <a:ext cx="158653" cy="390404"/>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5" name="Down Arrow 34"/>
            <p:cNvSpPr/>
            <p:nvPr/>
          </p:nvSpPr>
          <p:spPr>
            <a:xfrm flipV="1">
              <a:off x="6748058" y="3622710"/>
              <a:ext cx="158653" cy="390404"/>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6" name="Down Arrow 35"/>
            <p:cNvSpPr/>
            <p:nvPr/>
          </p:nvSpPr>
          <p:spPr>
            <a:xfrm rot="16200000" flipV="1">
              <a:off x="2837954" y="3322357"/>
              <a:ext cx="167940" cy="445607"/>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7" name="Down Arrow 36"/>
            <p:cNvSpPr/>
            <p:nvPr/>
          </p:nvSpPr>
          <p:spPr>
            <a:xfrm rot="16200000" flipV="1">
              <a:off x="6742596" y="3290046"/>
              <a:ext cx="167940" cy="445607"/>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sp>
        <p:nvSpPr>
          <p:cNvPr id="9" name="object 5"/>
          <p:cNvSpPr txBox="1"/>
          <p:nvPr/>
        </p:nvSpPr>
        <p:spPr>
          <a:xfrm>
            <a:off x="745067" y="1386585"/>
            <a:ext cx="7416800" cy="320601"/>
          </a:xfrm>
          <a:prstGeom prst="rect">
            <a:avLst/>
          </a:prstGeom>
        </p:spPr>
        <p:txBody>
          <a:bodyPr vert="horz" wrap="square" lIns="0" tIns="0" rIns="0" bIns="0" rtlCol="0">
            <a:spAutoFit/>
          </a:bodyPr>
          <a:lstStyle/>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Provide for perforated shear wall: </a:t>
            </a:r>
          </a:p>
        </p:txBody>
      </p:sp>
      <p:sp>
        <p:nvSpPr>
          <p:cNvPr id="2" name="object 2"/>
          <p:cNvSpPr txBox="1">
            <a:spLocks noGrp="1"/>
          </p:cNvSpPr>
          <p:nvPr>
            <p:ph type="title"/>
          </p:nvPr>
        </p:nvSpPr>
        <p:spPr/>
        <p:txBody>
          <a:bodyPr/>
          <a:lstStyle/>
          <a:p>
            <a:r>
              <a:rPr lang="en-US" dirty="0"/>
              <a:t>Perforated Shear Wall Design</a:t>
            </a:r>
          </a:p>
        </p:txBody>
      </p:sp>
    </p:spTree>
    <p:extLst>
      <p:ext uri="{BB962C8B-B14F-4D97-AF65-F5344CB8AC3E}">
        <p14:creationId xmlns:p14="http://schemas.microsoft.com/office/powerpoint/2010/main" val="33076975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Framing at a floor level, with nailing required to transfer shear from the shear wall and diaphragm above to the shear wall below the floor.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64" y="1219430"/>
            <a:ext cx="7945403" cy="4748494"/>
          </a:xfrm>
          <a:prstGeom prst="rect">
            <a:avLst/>
          </a:prstGeom>
          <a:solidFill>
            <a:schemeClr val="bg1"/>
          </a:solidFill>
          <a:ln>
            <a:noFill/>
          </a:ln>
        </p:spPr>
      </p:pic>
      <p:sp>
        <p:nvSpPr>
          <p:cNvPr id="2" name="object 2"/>
          <p:cNvSpPr txBox="1">
            <a:spLocks noGrp="1"/>
          </p:cNvSpPr>
          <p:nvPr>
            <p:ph type="title"/>
          </p:nvPr>
        </p:nvSpPr>
        <p:spPr/>
        <p:txBody>
          <a:bodyPr/>
          <a:lstStyle/>
          <a:p>
            <a:r>
              <a:rPr lang="en-US" dirty="0"/>
              <a:t>Load Path Detailing</a:t>
            </a:r>
          </a:p>
        </p:txBody>
      </p:sp>
    </p:spTree>
    <p:extLst>
      <p:ext uri="{BB962C8B-B14F-4D97-AF65-F5344CB8AC3E}">
        <p14:creationId xmlns:p14="http://schemas.microsoft.com/office/powerpoint/2010/main" val="38410253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Framing at a floor level, with nailing required to transfer shear from the shear wall and diaphragm above to the shear wall below the floor. &#10;"/>
          <p:cNvPicPr>
            <a:picLocks noChangeAspect="1"/>
          </p:cNvPicPr>
          <p:nvPr/>
        </p:nvPicPr>
        <p:blipFill rotWithShape="1">
          <a:blip r:embed="rId3" cstate="print">
            <a:extLst>
              <a:ext uri="{28A0092B-C50C-407E-A947-70E740481C1C}">
                <a14:useLocalDpi xmlns:a14="http://schemas.microsoft.com/office/drawing/2010/main" val="0"/>
              </a:ext>
            </a:extLst>
          </a:blip>
          <a:srcRect l="-166" t="810" r="14582"/>
          <a:stretch/>
        </p:blipFill>
        <p:spPr bwMode="auto">
          <a:xfrm>
            <a:off x="644794" y="1397000"/>
            <a:ext cx="8064252" cy="4673600"/>
          </a:xfrm>
          <a:prstGeom prst="rect">
            <a:avLst/>
          </a:prstGeom>
          <a:solidFill>
            <a:schemeClr val="bg1"/>
          </a:solidFill>
          <a:ln>
            <a:noFill/>
          </a:ln>
        </p:spPr>
      </p:pic>
      <p:sp>
        <p:nvSpPr>
          <p:cNvPr id="2" name="object 2"/>
          <p:cNvSpPr txBox="1">
            <a:spLocks noGrp="1"/>
          </p:cNvSpPr>
          <p:nvPr>
            <p:ph type="title"/>
          </p:nvPr>
        </p:nvSpPr>
        <p:spPr/>
        <p:txBody>
          <a:bodyPr/>
          <a:lstStyle/>
          <a:p>
            <a:r>
              <a:rPr lang="en-US" dirty="0"/>
              <a:t>Load Path Detailing</a:t>
            </a:r>
          </a:p>
        </p:txBody>
      </p:sp>
    </p:spTree>
    <p:extLst>
      <p:ext uri="{BB962C8B-B14F-4D97-AF65-F5344CB8AC3E}">
        <p14:creationId xmlns:p14="http://schemas.microsoft.com/office/powerpoint/2010/main" val="122535096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Framing at a floor level, with nailing required to transfer shear from the shear wall and diaphragm above to the foundation below.&#10;&#10;Load path detailing is critical to performance of wood light-frame construction. "/>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5867" y="1219431"/>
            <a:ext cx="5547160" cy="4918902"/>
          </a:xfrm>
          <a:prstGeom prst="rect">
            <a:avLst/>
          </a:prstGeom>
          <a:solidFill>
            <a:schemeClr val="bg1"/>
          </a:solidFill>
          <a:ln>
            <a:noFill/>
          </a:ln>
        </p:spPr>
      </p:pic>
      <p:sp>
        <p:nvSpPr>
          <p:cNvPr id="2" name="object 2"/>
          <p:cNvSpPr txBox="1">
            <a:spLocks noGrp="1"/>
          </p:cNvSpPr>
          <p:nvPr>
            <p:ph type="title"/>
          </p:nvPr>
        </p:nvSpPr>
        <p:spPr/>
        <p:txBody>
          <a:bodyPr/>
          <a:lstStyle/>
          <a:p>
            <a:r>
              <a:rPr lang="en-US" dirty="0"/>
              <a:t>Load Path Detailing</a:t>
            </a:r>
          </a:p>
        </p:txBody>
      </p:sp>
    </p:spTree>
    <p:extLst>
      <p:ext uri="{BB962C8B-B14F-4D97-AF65-F5344CB8AC3E}">
        <p14:creationId xmlns:p14="http://schemas.microsoft.com/office/powerpoint/2010/main" val="13366743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46667" y="2683934"/>
            <a:ext cx="7520149" cy="1320689"/>
          </a:xfrm>
          <a:prstGeom prst="rect">
            <a:avLst/>
          </a:prstGeom>
        </p:spPr>
        <p:txBody>
          <a:bodyPr vert="horz" wrap="square" lIns="0" tIns="386785" rIns="0" bIns="0" rtlCol="0">
            <a:spAutoFit/>
          </a:bodyPr>
          <a:lstStyle/>
          <a:p>
            <a:pPr algn="ctr">
              <a:lnSpc>
                <a:spcPct val="100000"/>
              </a:lnSpc>
            </a:pPr>
            <a:r>
              <a:rPr sz="3200" dirty="0"/>
              <a:t>Q</a:t>
            </a:r>
            <a:r>
              <a:rPr sz="3200" spc="-4" dirty="0"/>
              <a:t>u</a:t>
            </a:r>
            <a:r>
              <a:rPr sz="3200" spc="-9" dirty="0"/>
              <a:t>es</a:t>
            </a:r>
            <a:r>
              <a:rPr sz="3200" dirty="0"/>
              <a:t>t</a:t>
            </a:r>
            <a:r>
              <a:rPr sz="3200" spc="-4" dirty="0"/>
              <a:t>ion</a:t>
            </a:r>
            <a:r>
              <a:rPr sz="3200" spc="-9" dirty="0"/>
              <a:t>s</a:t>
            </a:r>
            <a:r>
              <a:rPr sz="3200" dirty="0"/>
              <a:t>?</a:t>
            </a:r>
            <a:br>
              <a:rPr lang="en-US" dirty="0"/>
            </a:br>
            <a:endParaRPr dirty="0"/>
          </a:p>
        </p:txBody>
      </p:sp>
    </p:spTree>
    <p:extLst>
      <p:ext uri="{BB962C8B-B14F-4D97-AF65-F5344CB8AC3E}">
        <p14:creationId xmlns:p14="http://schemas.microsoft.com/office/powerpoint/2010/main" val="3559332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Longitudinal section and longitudinal elevation of the apartment building, which is three stories over a crawl space. Note that the exterior walls have some sections that are sheathed walls and other sections that are noted to be “glazed walls,” using a curtain wall type of system rather than light-frame stud walls.&#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5793" y="1206620"/>
            <a:ext cx="7333807" cy="4796247"/>
          </a:xfrm>
          <a:prstGeom prst="rect">
            <a:avLst/>
          </a:prstGeom>
          <a:solidFill>
            <a:schemeClr val="bg1"/>
          </a:solidFill>
          <a:ln>
            <a:noFill/>
          </a:ln>
        </p:spPr>
      </p:pic>
      <p:sp>
        <p:nvSpPr>
          <p:cNvPr id="10" name="object 2"/>
          <p:cNvSpPr txBox="1">
            <a:spLocks noGrp="1"/>
          </p:cNvSpPr>
          <p:nvPr>
            <p:ph type="title"/>
          </p:nvPr>
        </p:nvSpPr>
        <p:spPr/>
        <p:txBody>
          <a:bodyPr/>
          <a:lstStyle/>
          <a:p>
            <a:r>
              <a:rPr lang="en-US" dirty="0"/>
              <a:t>Problem 14.1</a:t>
            </a:r>
          </a:p>
        </p:txBody>
      </p:sp>
    </p:spTree>
    <p:extLst>
      <p:ext uri="{BB962C8B-B14F-4D97-AF65-F5344CB8AC3E}">
        <p14:creationId xmlns:p14="http://schemas.microsoft.com/office/powerpoint/2010/main" val="411594909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Elevation of the building to be designed.&#10;"/>
          <p:cNvPicPr>
            <a:picLocks noChangeAspect="1"/>
          </p:cNvPicPr>
          <p:nvPr/>
        </p:nvPicPr>
        <p:blipFill rotWithShape="1">
          <a:blip r:embed="rId3" cstate="print"/>
          <a:srcRect r="8267"/>
          <a:stretch/>
        </p:blipFill>
        <p:spPr>
          <a:xfrm>
            <a:off x="552853" y="2002711"/>
            <a:ext cx="8012894" cy="3988932"/>
          </a:xfrm>
          <a:prstGeom prst="rect">
            <a:avLst/>
          </a:prstGeom>
          <a:solidFill>
            <a:schemeClr val="bg1"/>
          </a:solidFill>
        </p:spPr>
      </p:pic>
      <p:sp>
        <p:nvSpPr>
          <p:cNvPr id="2" name="object 2"/>
          <p:cNvSpPr txBox="1">
            <a:spLocks noGrp="1"/>
          </p:cNvSpPr>
          <p:nvPr>
            <p:ph type="title"/>
          </p:nvPr>
        </p:nvSpPr>
        <p:spPr>
          <a:xfrm>
            <a:off x="673100" y="269875"/>
            <a:ext cx="7772400" cy="1342358"/>
          </a:xfrm>
          <a:solidFill>
            <a:schemeClr val="bg1">
              <a:lumMod val="95000"/>
            </a:schemeClr>
          </a:solidFill>
          <a:ln w="15875">
            <a:solidFill>
              <a:srgbClr val="002060"/>
            </a:solidFill>
          </a:ln>
        </p:spPr>
        <p:txBody>
          <a:bodyPr/>
          <a:lstStyle/>
          <a:p>
            <a:r>
              <a:rPr lang="en-US" sz="3200" dirty="0"/>
              <a:t>Problem 14.2: One-Story    </a:t>
            </a:r>
            <a:br>
              <a:rPr lang="en-US" sz="3200" dirty="0"/>
            </a:br>
            <a:r>
              <a:rPr lang="en-US" sz="3200" dirty="0"/>
              <a:t>     Masonry Wall Warehouse Building</a:t>
            </a:r>
          </a:p>
        </p:txBody>
      </p:sp>
    </p:spTree>
    <p:extLst>
      <p:ext uri="{BB962C8B-B14F-4D97-AF65-F5344CB8AC3E}">
        <p14:creationId xmlns:p14="http://schemas.microsoft.com/office/powerpoint/2010/main" val="281776830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2718373"/>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z="2133" spc="-4" dirty="0">
                <a:latin typeface="Arial"/>
                <a:cs typeface="Arial"/>
              </a:rPr>
              <a:t>Will Illustrate:</a:t>
            </a:r>
            <a:endParaRPr sz="2133" dirty="0">
              <a:latin typeface="Arial"/>
              <a:cs typeface="Arial"/>
            </a:endParaRPr>
          </a:p>
          <a:p>
            <a:pPr marL="316093" indent="-304804">
              <a:lnSpc>
                <a:spcPct val="150000"/>
              </a:lnSpc>
              <a:spcBef>
                <a:spcPts val="511"/>
              </a:spcBef>
              <a:buClr>
                <a:srgbClr val="FF0000"/>
              </a:buClr>
              <a:buFont typeface="Arial"/>
              <a:buChar char="•"/>
              <a:tabLst>
                <a:tab pos="316093" algn="l"/>
              </a:tabLst>
            </a:pPr>
            <a:r>
              <a:rPr lang="en-US" sz="2133" spc="-4" dirty="0">
                <a:latin typeface="Arial"/>
                <a:cs typeface="Arial"/>
              </a:rPr>
              <a:t>Design of wood diaphragm</a:t>
            </a:r>
          </a:p>
          <a:p>
            <a:pPr marL="722498" lvl="1" indent="-304804">
              <a:lnSpc>
                <a:spcPct val="150000"/>
              </a:lnSpc>
              <a:spcBef>
                <a:spcPts val="511"/>
              </a:spcBef>
              <a:buClr>
                <a:srgbClr val="FF0000"/>
              </a:buClr>
              <a:buFont typeface="Arial"/>
              <a:buChar char="•"/>
              <a:tabLst>
                <a:tab pos="316093" algn="l"/>
              </a:tabLst>
            </a:pPr>
            <a:r>
              <a:rPr lang="en-US" sz="2133" spc="-4" dirty="0">
                <a:latin typeface="Arial"/>
                <a:cs typeface="Arial"/>
              </a:rPr>
              <a:t>Using basic ASCE 7 method</a:t>
            </a:r>
          </a:p>
          <a:p>
            <a:pPr marL="722498" lvl="1" indent="-304804">
              <a:lnSpc>
                <a:spcPct val="150000"/>
              </a:lnSpc>
              <a:spcBef>
                <a:spcPts val="511"/>
              </a:spcBef>
              <a:buClr>
                <a:srgbClr val="FF0000"/>
              </a:buClr>
              <a:buFont typeface="Arial"/>
              <a:buChar char="•"/>
              <a:tabLst>
                <a:tab pos="316093" algn="l"/>
              </a:tabLst>
            </a:pPr>
            <a:r>
              <a:rPr lang="en-US" sz="2133" spc="-4" dirty="0">
                <a:latin typeface="Arial"/>
                <a:cs typeface="Arial"/>
              </a:rPr>
              <a:t>Using new alternate ASCE 7 method</a:t>
            </a:r>
          </a:p>
          <a:p>
            <a:pPr marL="316093" indent="-304804">
              <a:lnSpc>
                <a:spcPct val="150000"/>
              </a:lnSpc>
              <a:spcBef>
                <a:spcPts val="511"/>
              </a:spcBef>
              <a:buClr>
                <a:srgbClr val="FF0000"/>
              </a:buClr>
              <a:buFont typeface="Arial"/>
              <a:buChar char="•"/>
              <a:tabLst>
                <a:tab pos="316093" algn="l"/>
              </a:tabLst>
            </a:pPr>
            <a:r>
              <a:rPr lang="en-US" sz="2133" spc="-4" dirty="0">
                <a:latin typeface="Arial"/>
                <a:cs typeface="Arial"/>
              </a:rPr>
              <a:t>Design of masonry wall anchorage to wood diaphragm</a:t>
            </a:r>
          </a:p>
        </p:txBody>
      </p:sp>
      <p:sp>
        <p:nvSpPr>
          <p:cNvPr id="2" name="object 2"/>
          <p:cNvSpPr txBox="1">
            <a:spLocks noGrp="1"/>
          </p:cNvSpPr>
          <p:nvPr>
            <p:ph type="title"/>
          </p:nvPr>
        </p:nvSpPr>
        <p:spPr/>
        <p:txBody>
          <a:bodyPr/>
          <a:lstStyle/>
          <a:p>
            <a:r>
              <a:rPr lang="en-US" dirty="0"/>
              <a:t>Problem 14.2</a:t>
            </a:r>
          </a:p>
        </p:txBody>
      </p:sp>
    </p:spTree>
    <p:extLst>
      <p:ext uri="{BB962C8B-B14F-4D97-AF65-F5344CB8AC3E}">
        <p14:creationId xmlns:p14="http://schemas.microsoft.com/office/powerpoint/2010/main" val="346706973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Roof plan for the building to be designed. Graphic shows roof plan with overall dimension of 100 feet transverse and 200 feet longitudinal. Exterior masonry walls, glulam beam and plywood roof sheathing are noted.&#10;"/>
          <p:cNvPicPr>
            <a:picLocks noChangeAspect="1"/>
          </p:cNvPicPr>
          <p:nvPr/>
        </p:nvPicPr>
        <p:blipFill>
          <a:blip r:embed="rId3" cstate="print"/>
          <a:stretch>
            <a:fillRect/>
          </a:stretch>
        </p:blipFill>
        <p:spPr>
          <a:xfrm>
            <a:off x="643467" y="1329267"/>
            <a:ext cx="7924800" cy="4749171"/>
          </a:xfrm>
          <a:prstGeom prst="rect">
            <a:avLst/>
          </a:prstGeom>
          <a:solidFill>
            <a:schemeClr val="bg1"/>
          </a:solidFill>
        </p:spPr>
      </p:pic>
      <p:sp>
        <p:nvSpPr>
          <p:cNvPr id="10" name="object 2"/>
          <p:cNvSpPr txBox="1">
            <a:spLocks noGrp="1"/>
          </p:cNvSpPr>
          <p:nvPr>
            <p:ph type="title"/>
          </p:nvPr>
        </p:nvSpPr>
        <p:spPr/>
        <p:txBody>
          <a:bodyPr/>
          <a:lstStyle/>
          <a:p>
            <a:r>
              <a:rPr lang="en-US" dirty="0"/>
              <a:t>Problem 14.2</a:t>
            </a:r>
          </a:p>
        </p:txBody>
      </p:sp>
    </p:spTree>
    <p:extLst>
      <p:ext uri="{BB962C8B-B14F-4D97-AF65-F5344CB8AC3E}">
        <p14:creationId xmlns:p14="http://schemas.microsoft.com/office/powerpoint/2010/main" val="96549933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Exterior elevation of the building on a wall perforated by five door openings.&#10;"/>
          <p:cNvPicPr>
            <a:picLocks noChangeAspect="1"/>
          </p:cNvPicPr>
          <p:nvPr/>
        </p:nvPicPr>
        <p:blipFill rotWithShape="1">
          <a:blip r:embed="rId3" cstate="print"/>
          <a:srcRect r="7131"/>
          <a:stretch/>
        </p:blipFill>
        <p:spPr>
          <a:xfrm>
            <a:off x="313207" y="1532467"/>
            <a:ext cx="8442440" cy="4294713"/>
          </a:xfrm>
          <a:prstGeom prst="rect">
            <a:avLst/>
          </a:prstGeom>
          <a:solidFill>
            <a:schemeClr val="bg1"/>
          </a:solidFill>
        </p:spPr>
      </p:pic>
      <p:sp>
        <p:nvSpPr>
          <p:cNvPr id="10" name="object 2"/>
          <p:cNvSpPr txBox="1">
            <a:spLocks noGrp="1"/>
          </p:cNvSpPr>
          <p:nvPr>
            <p:ph type="title"/>
          </p:nvPr>
        </p:nvSpPr>
        <p:spPr/>
        <p:txBody>
          <a:bodyPr/>
          <a:lstStyle/>
          <a:p>
            <a:r>
              <a:rPr lang="en-US" dirty="0"/>
              <a:t>Problem 14.2</a:t>
            </a:r>
          </a:p>
        </p:txBody>
      </p:sp>
    </p:spTree>
    <p:extLst>
      <p:ext uri="{BB962C8B-B14F-4D97-AF65-F5344CB8AC3E}">
        <p14:creationId xmlns:p14="http://schemas.microsoft.com/office/powerpoint/2010/main" val="381227044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7520628" cy="4803816"/>
          </a:xfrm>
          <a:prstGeom prst="rect">
            <a:avLst/>
          </a:prstGeom>
        </p:spPr>
        <p:txBody>
          <a:bodyPr vert="horz" wrap="square" lIns="0" tIns="0" rIns="0" bIns="0" rtlCol="0">
            <a:spAutoFit/>
          </a:bodyPr>
          <a:lstStyle/>
          <a:p>
            <a:pPr marL="11289">
              <a:spcBef>
                <a:spcPts val="511"/>
              </a:spcBef>
              <a:spcAft>
                <a:spcPts val="600"/>
              </a:spcAft>
              <a:buClr>
                <a:srgbClr val="FF0000"/>
              </a:buClr>
              <a:tabLst>
                <a:tab pos="316093" algn="l"/>
              </a:tabLst>
            </a:pPr>
            <a:r>
              <a:rPr lang="en-US" sz="2133" spc="-4" dirty="0">
                <a:latin typeface="Arial"/>
                <a:cs typeface="Arial"/>
              </a:rPr>
              <a:t>Masonry Wall Building Characteristics:</a:t>
            </a:r>
            <a:endParaRPr sz="2133" dirty="0">
              <a:latin typeface="Arial"/>
              <a:cs typeface="Arial"/>
            </a:endParaRPr>
          </a:p>
          <a:p>
            <a:pPr marL="316093" indent="-304804">
              <a:lnSpc>
                <a:spcPts val="2538"/>
              </a:lnSpc>
              <a:spcBef>
                <a:spcPts val="511"/>
              </a:spcBef>
              <a:spcAft>
                <a:spcPts val="600"/>
              </a:spcAft>
              <a:buClr>
                <a:srgbClr val="FF0000"/>
              </a:buClr>
              <a:buFont typeface="Arial"/>
              <a:buChar char="•"/>
              <a:tabLst>
                <a:tab pos="316093" algn="l"/>
              </a:tabLst>
            </a:pPr>
            <a:r>
              <a:rPr lang="en-US" sz="2133" spc="-4" dirty="0">
                <a:latin typeface="Arial"/>
                <a:cs typeface="Arial"/>
              </a:rPr>
              <a:t>Single-story warehouse building </a:t>
            </a:r>
          </a:p>
          <a:p>
            <a:pPr marL="316093" indent="-304804">
              <a:lnSpc>
                <a:spcPts val="2538"/>
              </a:lnSpc>
              <a:spcBef>
                <a:spcPts val="511"/>
              </a:spcBef>
              <a:spcAft>
                <a:spcPts val="600"/>
              </a:spcAft>
              <a:buClr>
                <a:srgbClr val="FF0000"/>
              </a:buClr>
              <a:buFont typeface="Arial"/>
              <a:buChar char="•"/>
              <a:tabLst>
                <a:tab pos="316093" algn="l"/>
              </a:tabLst>
            </a:pPr>
            <a:r>
              <a:rPr lang="en-US" sz="2133" spc="-4" dirty="0">
                <a:latin typeface="Arial"/>
                <a:cs typeface="Arial"/>
              </a:rPr>
              <a:t>100 ft. by 200 ft.</a:t>
            </a:r>
          </a:p>
          <a:p>
            <a:pPr marL="316093" indent="-304804">
              <a:lnSpc>
                <a:spcPts val="2538"/>
              </a:lnSpc>
              <a:spcBef>
                <a:spcPts val="511"/>
              </a:spcBef>
              <a:spcAft>
                <a:spcPts val="600"/>
              </a:spcAft>
              <a:buClr>
                <a:srgbClr val="FF0000"/>
              </a:buClr>
              <a:buFont typeface="Arial"/>
              <a:buChar char="•"/>
              <a:tabLst>
                <a:tab pos="316093" algn="l"/>
              </a:tabLst>
            </a:pPr>
            <a:r>
              <a:rPr lang="en-US" sz="2133" spc="-4" dirty="0">
                <a:latin typeface="Arial"/>
                <a:cs typeface="Arial"/>
              </a:rPr>
              <a:t>Masonry exterior walls 28 feet tall, 8 inch thick longitudinal, 12 inch transverse</a:t>
            </a:r>
          </a:p>
          <a:p>
            <a:pPr marL="316093" indent="-304804">
              <a:lnSpc>
                <a:spcPts val="2538"/>
              </a:lnSpc>
              <a:spcBef>
                <a:spcPts val="511"/>
              </a:spcBef>
              <a:spcAft>
                <a:spcPts val="600"/>
              </a:spcAft>
              <a:buClr>
                <a:srgbClr val="FF0000"/>
              </a:buClr>
              <a:buFont typeface="Arial"/>
              <a:buChar char="•"/>
              <a:tabLst>
                <a:tab pos="316093" algn="l"/>
              </a:tabLst>
            </a:pPr>
            <a:r>
              <a:rPr lang="en-US" sz="2133" spc="-4" dirty="0">
                <a:latin typeface="Arial"/>
                <a:cs typeface="Arial"/>
              </a:rPr>
              <a:t>Essentially flat wood structural panel diaphragm</a:t>
            </a:r>
          </a:p>
          <a:p>
            <a:pPr marL="316093" indent="-304804">
              <a:lnSpc>
                <a:spcPts val="2538"/>
              </a:lnSpc>
              <a:spcBef>
                <a:spcPts val="511"/>
              </a:spcBef>
              <a:spcAft>
                <a:spcPts val="600"/>
              </a:spcAft>
              <a:buClr>
                <a:srgbClr val="FF0000"/>
              </a:buClr>
              <a:buFont typeface="Arial"/>
              <a:buChar char="•"/>
              <a:tabLst>
                <a:tab pos="316093" algn="l"/>
              </a:tabLst>
            </a:pPr>
            <a:r>
              <a:rPr lang="en-US" sz="2133" spc="-4" dirty="0">
                <a:latin typeface="Arial"/>
                <a:cs typeface="Arial"/>
              </a:rPr>
              <a:t>Roof framing Douglas Fir-Larch (DF-L)</a:t>
            </a:r>
          </a:p>
          <a:p>
            <a:pPr marL="316093" indent="-304804">
              <a:lnSpc>
                <a:spcPts val="2538"/>
              </a:lnSpc>
              <a:spcBef>
                <a:spcPts val="511"/>
              </a:spcBef>
              <a:spcAft>
                <a:spcPts val="600"/>
              </a:spcAft>
              <a:buClr>
                <a:srgbClr val="FF0000"/>
              </a:buClr>
              <a:buFont typeface="Arial"/>
              <a:buChar char="•"/>
              <a:tabLst>
                <a:tab pos="316093" algn="l"/>
              </a:tabLst>
            </a:pPr>
            <a:r>
              <a:rPr lang="en-US" sz="2133" spc="-4" dirty="0">
                <a:latin typeface="Arial"/>
                <a:cs typeface="Arial"/>
              </a:rPr>
              <a:t>Initial seismic design shown in Problem 13.1</a:t>
            </a:r>
          </a:p>
          <a:p>
            <a:pPr marL="316093" indent="-304804">
              <a:lnSpc>
                <a:spcPts val="2538"/>
              </a:lnSpc>
              <a:spcBef>
                <a:spcPts val="511"/>
              </a:spcBef>
              <a:spcAft>
                <a:spcPts val="600"/>
              </a:spcAft>
              <a:buClr>
                <a:srgbClr val="FF0000"/>
              </a:buClr>
              <a:buFont typeface="Arial"/>
              <a:buChar char="•"/>
              <a:tabLst>
                <a:tab pos="316093" algn="l"/>
              </a:tabLst>
            </a:pPr>
            <a:r>
              <a:rPr lang="en-US" sz="2133" spc="-4" dirty="0">
                <a:latin typeface="Arial"/>
                <a:cs typeface="Arial"/>
              </a:rPr>
              <a:t>No irregularities</a:t>
            </a:r>
          </a:p>
          <a:p>
            <a:pPr marL="316093" indent="-304804">
              <a:lnSpc>
                <a:spcPts val="2538"/>
              </a:lnSpc>
              <a:spcBef>
                <a:spcPts val="511"/>
              </a:spcBef>
              <a:spcAft>
                <a:spcPts val="600"/>
              </a:spcAft>
              <a:buClr>
                <a:srgbClr val="FF0000"/>
              </a:buClr>
              <a:buFont typeface="Arial"/>
              <a:buChar char="•"/>
              <a:tabLst>
                <a:tab pos="316093" algn="l"/>
              </a:tabLst>
            </a:pPr>
            <a:r>
              <a:rPr lang="en-US" sz="2133" spc="-4" dirty="0">
                <a:latin typeface="Arial"/>
                <a:cs typeface="Arial"/>
              </a:rPr>
              <a:t>Redundancy factor, </a:t>
            </a:r>
            <a:r>
              <a:rPr lang="en-US" sz="2133" spc="-4" dirty="0">
                <a:latin typeface="Symbol" panose="05050102010706020507" pitchFamily="18" charset="2"/>
                <a:cs typeface="Arial"/>
              </a:rPr>
              <a:t>r</a:t>
            </a:r>
            <a:r>
              <a:rPr lang="en-US" sz="2133" spc="-4" dirty="0">
                <a:latin typeface="Arial"/>
                <a:cs typeface="Arial"/>
              </a:rPr>
              <a:t>, equal to 1.0 </a:t>
            </a:r>
          </a:p>
          <a:p>
            <a:pPr marL="316093" indent="-304804">
              <a:lnSpc>
                <a:spcPts val="2538"/>
              </a:lnSpc>
              <a:spcBef>
                <a:spcPts val="511"/>
              </a:spcBef>
              <a:spcAft>
                <a:spcPts val="600"/>
              </a:spcAft>
              <a:buClr>
                <a:srgbClr val="FF0000"/>
              </a:buClr>
              <a:buFont typeface="Arial"/>
              <a:buChar char="•"/>
              <a:tabLst>
                <a:tab pos="316093" algn="l"/>
              </a:tabLst>
            </a:pPr>
            <a:endParaRPr lang="en-US" sz="2133" spc="-4" dirty="0">
              <a:latin typeface="Arial"/>
              <a:cs typeface="Arial"/>
            </a:endParaRPr>
          </a:p>
        </p:txBody>
      </p:sp>
      <p:sp>
        <p:nvSpPr>
          <p:cNvPr id="2" name="object 2"/>
          <p:cNvSpPr txBox="1">
            <a:spLocks noGrp="1"/>
          </p:cNvSpPr>
          <p:nvPr>
            <p:ph type="title"/>
          </p:nvPr>
        </p:nvSpPr>
        <p:spPr/>
        <p:txBody>
          <a:bodyPr/>
          <a:lstStyle/>
          <a:p>
            <a:r>
              <a:rPr lang="en-US" dirty="0"/>
              <a:t>Problem 14.2</a:t>
            </a:r>
          </a:p>
        </p:txBody>
      </p:sp>
    </p:spTree>
    <p:extLst>
      <p:ext uri="{BB962C8B-B14F-4D97-AF65-F5344CB8AC3E}">
        <p14:creationId xmlns:p14="http://schemas.microsoft.com/office/powerpoint/2010/main" val="49562354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3790718"/>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Mapped spectral response parameters</a:t>
            </a:r>
            <a:endParaRPr sz="2133" dirty="0">
              <a:latin typeface="Arial"/>
              <a:cs typeface="Arial"/>
            </a:endParaRP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a:t>
            </a:r>
            <a:r>
              <a:rPr lang="en-US" sz="2133" spc="-4" baseline="-25000" dirty="0">
                <a:latin typeface="Arial"/>
                <a:cs typeface="Arial"/>
              </a:rPr>
              <a:t>S</a:t>
            </a:r>
            <a:r>
              <a:rPr lang="en-US" sz="2133" spc="-4" dirty="0">
                <a:latin typeface="Arial"/>
                <a:cs typeface="Arial"/>
              </a:rPr>
              <a:t> = 2.14 (from Problem 13.1)</a:t>
            </a:r>
            <a:endParaRPr lang="en-US" sz="2133" spc="-4" dirty="0">
              <a:solidFill>
                <a:srgbClr val="FF0000"/>
              </a:solidFill>
              <a:latin typeface="Arial"/>
              <a:cs typeface="Arial"/>
            </a:endParaRP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a:t>
            </a:r>
            <a:r>
              <a:rPr lang="en-US" sz="2133" spc="-4" baseline="-25000" dirty="0">
                <a:latin typeface="Arial"/>
                <a:cs typeface="Arial"/>
              </a:rPr>
              <a:t>1</a:t>
            </a:r>
            <a:r>
              <a:rPr lang="en-US" sz="2133" spc="-4" dirty="0">
                <a:latin typeface="Arial"/>
                <a:cs typeface="Arial"/>
              </a:rPr>
              <a:t> = 0.74 (from Problem 13.1)</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Site Class = C (from soils report)</a:t>
            </a:r>
            <a:endParaRPr lang="en-US" sz="2133" spc="-4" dirty="0">
              <a:solidFill>
                <a:srgbClr val="FF0000"/>
              </a:solidFill>
              <a:latin typeface="Arial"/>
              <a:cs typeface="Arial"/>
            </a:endParaRPr>
          </a:p>
          <a:p>
            <a:pPr marL="11289">
              <a:lnSpc>
                <a:spcPts val="2538"/>
              </a:lnSpc>
              <a:spcBef>
                <a:spcPts val="511"/>
              </a:spcBef>
              <a:buClr>
                <a:srgbClr val="FF0000"/>
              </a:buClr>
              <a:tabLst>
                <a:tab pos="316093" algn="l"/>
              </a:tabLst>
            </a:pPr>
            <a:endParaRPr lang="en-US" sz="2133" spc="-4" dirty="0">
              <a:solidFill>
                <a:srgbClr val="FF0000"/>
              </a:solidFill>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Design spectral response parameter</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Base shear based on S</a:t>
            </a:r>
            <a:r>
              <a:rPr lang="en-US" sz="2133" spc="-4" baseline="-25000" dirty="0">
                <a:latin typeface="Arial"/>
                <a:cs typeface="Arial"/>
              </a:rPr>
              <a:t>DS</a:t>
            </a:r>
            <a:r>
              <a:rPr lang="en-US" sz="2133" spc="-4" dirty="0">
                <a:latin typeface="Arial"/>
                <a:cs typeface="Arial"/>
              </a:rPr>
              <a:t> (Sec. 12.14.8.1)</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F</a:t>
            </a:r>
            <a:r>
              <a:rPr lang="en-US" sz="2133" spc="-4" baseline="-25000" dirty="0">
                <a:latin typeface="Arial"/>
                <a:cs typeface="Arial"/>
              </a:rPr>
              <a:t>a</a:t>
            </a:r>
            <a:r>
              <a:rPr lang="en-US" sz="2133" spc="-4" dirty="0">
                <a:latin typeface="Arial"/>
                <a:cs typeface="Arial"/>
              </a:rPr>
              <a:t> = 1.0 </a:t>
            </a:r>
            <a:endParaRPr lang="en-US" sz="2133" spc="-4" dirty="0">
              <a:solidFill>
                <a:srgbClr val="FF0000"/>
              </a:solidFill>
              <a:latin typeface="Arial"/>
              <a:cs typeface="Arial"/>
            </a:endParaRP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a:t>
            </a:r>
            <a:r>
              <a:rPr lang="en-US" sz="2133" spc="-4" baseline="-25000" dirty="0">
                <a:latin typeface="Arial"/>
                <a:cs typeface="Arial"/>
              </a:rPr>
              <a:t>DS</a:t>
            </a:r>
            <a:r>
              <a:rPr lang="en-US" sz="2133" spc="-4" dirty="0">
                <a:latin typeface="Arial"/>
                <a:cs typeface="Arial"/>
              </a:rPr>
              <a:t> = 2/3 (F</a:t>
            </a:r>
            <a:r>
              <a:rPr lang="en-US" sz="2133" spc="-4" baseline="-25000" dirty="0">
                <a:latin typeface="Arial"/>
                <a:cs typeface="Arial"/>
              </a:rPr>
              <a:t>a</a:t>
            </a:r>
            <a:r>
              <a:rPr lang="en-US" sz="2133" spc="-4" dirty="0">
                <a:latin typeface="Arial"/>
                <a:cs typeface="Arial"/>
              </a:rPr>
              <a:t>) S</a:t>
            </a:r>
            <a:r>
              <a:rPr lang="en-US" sz="2133" spc="-4" baseline="-25000" dirty="0">
                <a:latin typeface="Arial"/>
                <a:cs typeface="Arial"/>
              </a:rPr>
              <a:t>S</a:t>
            </a:r>
            <a:r>
              <a:rPr lang="en-US" sz="2133" spc="-4" dirty="0">
                <a:latin typeface="Arial"/>
                <a:cs typeface="Arial"/>
              </a:rPr>
              <a:t> = 2/3 (1.0) 2.14 = 1.43g</a:t>
            </a:r>
          </a:p>
        </p:txBody>
      </p:sp>
      <p:sp>
        <p:nvSpPr>
          <p:cNvPr id="2" name="object 2"/>
          <p:cNvSpPr txBox="1">
            <a:spLocks noGrp="1"/>
          </p:cNvSpPr>
          <p:nvPr>
            <p:ph type="title"/>
          </p:nvPr>
        </p:nvSpPr>
        <p:spPr/>
        <p:txBody>
          <a:bodyPr/>
          <a:lstStyle/>
          <a:p>
            <a:r>
              <a:rPr lang="en-US" dirty="0"/>
              <a:t>Seismic Force Provisions</a:t>
            </a:r>
          </a:p>
        </p:txBody>
      </p:sp>
    </p:spTree>
    <p:extLst>
      <p:ext uri="{BB962C8B-B14F-4D97-AF65-F5344CB8AC3E}">
        <p14:creationId xmlns:p14="http://schemas.microsoft.com/office/powerpoint/2010/main" val="98517028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3398366"/>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Response Modification Factor (R) = 5 </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Base Shear V = C</a:t>
            </a:r>
            <a:r>
              <a:rPr lang="en-US" sz="2133" spc="-4" baseline="-25000" dirty="0">
                <a:latin typeface="Arial"/>
                <a:cs typeface="Arial"/>
              </a:rPr>
              <a:t>s</a:t>
            </a:r>
            <a:r>
              <a:rPr lang="en-US" sz="2133" spc="-4" dirty="0">
                <a:latin typeface="Arial"/>
                <a:cs typeface="Arial"/>
              </a:rPr>
              <a:t> W</a:t>
            </a:r>
          </a:p>
          <a:p>
            <a:pPr marL="11289">
              <a:lnSpc>
                <a:spcPts val="2538"/>
              </a:lnSpc>
              <a:spcBef>
                <a:spcPts val="511"/>
              </a:spcBef>
              <a:buClr>
                <a:srgbClr val="FF0000"/>
              </a:buClr>
              <a:tabLst>
                <a:tab pos="316093" algn="l"/>
              </a:tabLst>
            </a:pPr>
            <a:r>
              <a:rPr lang="en-US" sz="2133" spc="-4" dirty="0">
                <a:latin typeface="Arial"/>
                <a:cs typeface="Arial"/>
              </a:rPr>
              <a:t>			  = (S</a:t>
            </a:r>
            <a:r>
              <a:rPr lang="en-US" sz="2133" spc="-4" baseline="-25000" dirty="0">
                <a:latin typeface="Arial"/>
                <a:cs typeface="Arial"/>
              </a:rPr>
              <a:t>DS</a:t>
            </a:r>
            <a:r>
              <a:rPr lang="en-US" sz="2133" spc="-4" dirty="0">
                <a:latin typeface="Arial"/>
                <a:cs typeface="Arial"/>
              </a:rPr>
              <a:t>)W / R</a:t>
            </a:r>
          </a:p>
          <a:p>
            <a:pPr marL="11289">
              <a:lnSpc>
                <a:spcPts val="2538"/>
              </a:lnSpc>
              <a:spcBef>
                <a:spcPts val="511"/>
              </a:spcBef>
              <a:buClr>
                <a:srgbClr val="FF0000"/>
              </a:buClr>
              <a:tabLst>
                <a:tab pos="316093" algn="l"/>
              </a:tabLst>
            </a:pPr>
            <a:r>
              <a:rPr lang="en-US" sz="2133" spc="-4" dirty="0">
                <a:solidFill>
                  <a:srgbClr val="FF0000"/>
                </a:solidFill>
                <a:latin typeface="Arial"/>
                <a:cs typeface="Arial"/>
              </a:rPr>
              <a:t>			</a:t>
            </a:r>
            <a:r>
              <a:rPr lang="en-US" sz="2133" spc="-4" dirty="0">
                <a:latin typeface="Arial"/>
                <a:cs typeface="Arial"/>
              </a:rPr>
              <a:t>  = 1.43 W / 5</a:t>
            </a:r>
          </a:p>
          <a:p>
            <a:pPr marL="11289">
              <a:lnSpc>
                <a:spcPts val="2538"/>
              </a:lnSpc>
              <a:spcBef>
                <a:spcPts val="511"/>
              </a:spcBef>
              <a:buClr>
                <a:srgbClr val="FF0000"/>
              </a:buClr>
              <a:tabLst>
                <a:tab pos="316093" algn="l"/>
              </a:tabLst>
            </a:pPr>
            <a:r>
              <a:rPr lang="en-US" sz="2133" spc="-4" dirty="0">
                <a:solidFill>
                  <a:srgbClr val="FF0000"/>
                </a:solidFill>
                <a:latin typeface="Arial"/>
                <a:cs typeface="Arial"/>
              </a:rPr>
              <a:t>			</a:t>
            </a:r>
            <a:r>
              <a:rPr lang="en-US" sz="2133" spc="-4" dirty="0">
                <a:latin typeface="Arial"/>
                <a:cs typeface="Arial"/>
              </a:rPr>
              <a:t>  = 0.286 W (strength design level)</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			C</a:t>
            </a:r>
            <a:r>
              <a:rPr lang="en-US" sz="2133" spc="-4" baseline="-25000" dirty="0">
                <a:latin typeface="Arial"/>
                <a:cs typeface="Arial"/>
              </a:rPr>
              <a:t>s</a:t>
            </a:r>
            <a:r>
              <a:rPr lang="en-US" sz="2133" spc="-4" dirty="0">
                <a:latin typeface="Arial"/>
                <a:cs typeface="Arial"/>
              </a:rPr>
              <a:t> = 0.286</a:t>
            </a:r>
          </a:p>
          <a:p>
            <a:pPr marL="11289">
              <a:lnSpc>
                <a:spcPts val="2538"/>
              </a:lnSpc>
              <a:spcBef>
                <a:spcPts val="511"/>
              </a:spcBef>
              <a:buClr>
                <a:srgbClr val="FF0000"/>
              </a:buClr>
              <a:tabLst>
                <a:tab pos="316093" algn="l"/>
              </a:tabLst>
            </a:pPr>
            <a:endParaRPr lang="en-US" sz="2133" spc="-4" dirty="0">
              <a:latin typeface="Arial"/>
              <a:cs typeface="Arial"/>
            </a:endParaRPr>
          </a:p>
        </p:txBody>
      </p:sp>
      <p:sp>
        <p:nvSpPr>
          <p:cNvPr id="2" name="object 2"/>
          <p:cNvSpPr txBox="1">
            <a:spLocks noGrp="1"/>
          </p:cNvSpPr>
          <p:nvPr>
            <p:ph type="title"/>
          </p:nvPr>
        </p:nvSpPr>
        <p:spPr/>
        <p:txBody>
          <a:bodyPr/>
          <a:lstStyle/>
          <a:p>
            <a:r>
              <a:rPr lang="en-US" dirty="0"/>
              <a:t>Seismic Force Provisions</a:t>
            </a:r>
          </a:p>
        </p:txBody>
      </p:sp>
    </p:spTree>
    <p:extLst>
      <p:ext uri="{BB962C8B-B14F-4D97-AF65-F5344CB8AC3E}">
        <p14:creationId xmlns:p14="http://schemas.microsoft.com/office/powerpoint/2010/main" val="14368100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6"/>
            <a:ext cx="7412344" cy="3703130"/>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z="2133" spc="-4" dirty="0">
                <a:latin typeface="Arial"/>
                <a:cs typeface="Arial"/>
              </a:rPr>
              <a:t>Weight take-off for base shear:</a:t>
            </a:r>
            <a:endParaRPr sz="2133" dirty="0">
              <a:latin typeface="Arial"/>
              <a:cs typeface="Arial"/>
            </a:endParaRPr>
          </a:p>
          <a:p>
            <a:pPr marL="417694" indent="-406405">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Calculate unit dead load for roof, floor, and wall assembles</a:t>
            </a:r>
          </a:p>
          <a:p>
            <a:pPr marL="417694" indent="-406405">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Sum dead loads tributary to each floor and roof level</a:t>
            </a:r>
          </a:p>
          <a:p>
            <a:pPr marL="417694" indent="-406405">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Sum over floor and roof levels for total building seismic weight</a:t>
            </a:r>
          </a:p>
          <a:p>
            <a:pPr marL="417694" indent="-406405">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With heavy wall structures, only weight of walls perpendicular to load is included in forces to diaphragm</a:t>
            </a:r>
          </a:p>
        </p:txBody>
      </p:sp>
      <p:sp>
        <p:nvSpPr>
          <p:cNvPr id="2" name="object 2"/>
          <p:cNvSpPr txBox="1">
            <a:spLocks noGrp="1"/>
          </p:cNvSpPr>
          <p:nvPr>
            <p:ph type="title"/>
          </p:nvPr>
        </p:nvSpPr>
        <p:spPr/>
        <p:txBody>
          <a:bodyPr/>
          <a:lstStyle/>
          <a:p>
            <a:r>
              <a:rPr lang="en-US" dirty="0"/>
              <a:t>Seismic Force Provisions</a:t>
            </a:r>
          </a:p>
        </p:txBody>
      </p:sp>
    </p:spTree>
    <p:extLst>
      <p:ext uri="{BB962C8B-B14F-4D97-AF65-F5344CB8AC3E}">
        <p14:creationId xmlns:p14="http://schemas.microsoft.com/office/powerpoint/2010/main" val="379526056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3790718"/>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Weight take-off for base shear:</a:t>
            </a:r>
            <a:endParaRPr sz="2133" dirty="0">
              <a:latin typeface="Arial"/>
              <a:cs typeface="Arial"/>
            </a:endParaRP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Roof = 20 psf </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8-inch wall = 65 psf, 16 ft height tributary to roof</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12-inch wall = 105 psf, 18.7 ft height tributary to roof</a:t>
            </a:r>
          </a:p>
          <a:p>
            <a:pPr marL="11289">
              <a:lnSpc>
                <a:spcPts val="2538"/>
              </a:lnSpc>
              <a:spcBef>
                <a:spcPts val="511"/>
              </a:spcBef>
              <a:buClr>
                <a:srgbClr val="FF0000"/>
              </a:buClr>
              <a:tabLst>
                <a:tab pos="316093" algn="l"/>
              </a:tabLst>
            </a:pPr>
            <a:r>
              <a:rPr lang="en-US" sz="2133" spc="-4" dirty="0">
                <a:latin typeface="Arial"/>
                <a:cs typeface="Arial"/>
              </a:rPr>
              <a:t>Seismic mass acting at roof:</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Roof = 20psf(100ft)(200ft) = 400 kips</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Side wall = 65psf(200ft)(16ft) = 209 kips per wall</a:t>
            </a:r>
          </a:p>
          <a:p>
            <a:pPr marL="417694" indent="-406405">
              <a:lnSpc>
                <a:spcPts val="2538"/>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End wall = 105psf(100ft)(18.7ft) = 196 kips per wall</a:t>
            </a:r>
          </a:p>
          <a:p>
            <a:pPr marL="417694" indent="-406405">
              <a:lnSpc>
                <a:spcPts val="2538"/>
              </a:lnSpc>
              <a:spcBef>
                <a:spcPts val="511"/>
              </a:spcBef>
              <a:buClr>
                <a:srgbClr val="FF0000"/>
              </a:buClr>
              <a:buFont typeface="Arial" panose="020B0604020202020204" pitchFamily="34" charset="0"/>
              <a:buChar cha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Total mass at roof = 400 + 2(209) + 2(196) = 1210 kips</a:t>
            </a:r>
          </a:p>
        </p:txBody>
      </p:sp>
      <p:sp>
        <p:nvSpPr>
          <p:cNvPr id="2" name="object 2"/>
          <p:cNvSpPr txBox="1">
            <a:spLocks noGrp="1"/>
          </p:cNvSpPr>
          <p:nvPr>
            <p:ph type="title"/>
          </p:nvPr>
        </p:nvSpPr>
        <p:spPr/>
        <p:txBody>
          <a:bodyPr/>
          <a:lstStyle/>
          <a:p>
            <a:r>
              <a:rPr lang="en-US" dirty="0"/>
              <a:t>Seismic Force Provisions</a:t>
            </a:r>
          </a:p>
        </p:txBody>
      </p:sp>
    </p:spTree>
    <p:extLst>
      <p:ext uri="{BB962C8B-B14F-4D97-AF65-F5344CB8AC3E}">
        <p14:creationId xmlns:p14="http://schemas.microsoft.com/office/powerpoint/2010/main" val="143791401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071198" y="6013902"/>
            <a:ext cx="4350515" cy="365934"/>
          </a:xfrm>
          <a:prstGeom prst="rect">
            <a:avLst/>
          </a:prstGeom>
          <a:noFill/>
        </p:spPr>
        <p:txBody>
          <a:bodyPr wrap="square" rtlCol="0">
            <a:spAutoFit/>
          </a:bodyPr>
          <a:lstStyle/>
          <a:p>
            <a:r>
              <a:rPr lang="en-US" sz="1778" b="1" dirty="0">
                <a:solidFill>
                  <a:srgbClr val="FF0000"/>
                </a:solidFill>
              </a:rPr>
              <a:t>SIDE WALL MASS       = 209 KIPS</a:t>
            </a:r>
          </a:p>
        </p:txBody>
      </p:sp>
      <p:grpSp>
        <p:nvGrpSpPr>
          <p:cNvPr id="5" name="Group 4" descr="Roof plan with circle at center corresponding to mass of roof, and circle on each of the four exterior walls corresponding the mass from those walls. Helps visualize which mass is acting on the wood diaphragm for load in each direction.&#10;"/>
          <p:cNvGrpSpPr/>
          <p:nvPr/>
        </p:nvGrpSpPr>
        <p:grpSpPr>
          <a:xfrm>
            <a:off x="643467" y="1329267"/>
            <a:ext cx="7924800" cy="4749171"/>
            <a:chOff x="643467" y="1329267"/>
            <a:chExt cx="7924800" cy="4749171"/>
          </a:xfrm>
        </p:grpSpPr>
        <p:pic>
          <p:nvPicPr>
            <p:cNvPr id="8" name="Picture 7" descr="Graphic shows roof plan with circle at center corresponding to mass of roof, and circle on each of the four exterior walls corresponding the mass from those walls. This helps visualize which mass is acting on the wood diaphragm for load in each direction.&#10;"/>
            <p:cNvPicPr>
              <a:picLocks noChangeAspect="1"/>
            </p:cNvPicPr>
            <p:nvPr/>
          </p:nvPicPr>
          <p:blipFill>
            <a:blip r:embed="rId3" cstate="print"/>
            <a:stretch>
              <a:fillRect/>
            </a:stretch>
          </p:blipFill>
          <p:spPr>
            <a:xfrm>
              <a:off x="643467" y="1329267"/>
              <a:ext cx="7924800" cy="4749171"/>
            </a:xfrm>
            <a:prstGeom prst="rect">
              <a:avLst/>
            </a:prstGeom>
            <a:solidFill>
              <a:schemeClr val="bg1"/>
            </a:solidFill>
          </p:spPr>
        </p:pic>
        <p:sp>
          <p:nvSpPr>
            <p:cNvPr id="11" name="TextBox 10"/>
            <p:cNvSpPr txBox="1"/>
            <p:nvPr/>
          </p:nvSpPr>
          <p:spPr>
            <a:xfrm>
              <a:off x="2763708" y="1793779"/>
              <a:ext cx="2965497" cy="365934"/>
            </a:xfrm>
            <a:prstGeom prst="rect">
              <a:avLst/>
            </a:prstGeom>
            <a:noFill/>
          </p:spPr>
          <p:txBody>
            <a:bodyPr wrap="square" rtlCol="0">
              <a:spAutoFit/>
            </a:bodyPr>
            <a:lstStyle/>
            <a:p>
              <a:r>
                <a:rPr lang="en-US" sz="1778" b="1" dirty="0">
                  <a:solidFill>
                    <a:srgbClr val="FF0000"/>
                  </a:solidFill>
                </a:rPr>
                <a:t>SIDE WALL MASS = 209 KIPS</a:t>
              </a:r>
            </a:p>
          </p:txBody>
        </p:sp>
        <p:sp>
          <p:nvSpPr>
            <p:cNvPr id="3" name="Oval 2"/>
            <p:cNvSpPr/>
            <p:nvPr/>
          </p:nvSpPr>
          <p:spPr>
            <a:xfrm>
              <a:off x="4095703" y="3903133"/>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TextBox 3"/>
            <p:cNvSpPr txBox="1"/>
            <p:nvPr/>
          </p:nvSpPr>
          <p:spPr>
            <a:xfrm>
              <a:off x="3621570" y="3128443"/>
              <a:ext cx="1354667" cy="639534"/>
            </a:xfrm>
            <a:prstGeom prst="rect">
              <a:avLst/>
            </a:prstGeom>
            <a:noFill/>
          </p:spPr>
          <p:txBody>
            <a:bodyPr wrap="square" rtlCol="0">
              <a:spAutoFit/>
            </a:bodyPr>
            <a:lstStyle/>
            <a:p>
              <a:r>
                <a:rPr lang="en-US" sz="1778" b="1" dirty="0">
                  <a:solidFill>
                    <a:srgbClr val="0070C0"/>
                  </a:solidFill>
                </a:rPr>
                <a:t>ROOF MASS = 400 KIPS</a:t>
              </a:r>
            </a:p>
          </p:txBody>
        </p:sp>
        <p:sp>
          <p:nvSpPr>
            <p:cNvPr id="9" name="Oval 8"/>
            <p:cNvSpPr/>
            <p:nvPr/>
          </p:nvSpPr>
          <p:spPr>
            <a:xfrm>
              <a:off x="4082251" y="2134229"/>
              <a:ext cx="406400" cy="4064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 name="Oval 9"/>
            <p:cNvSpPr/>
            <p:nvPr/>
          </p:nvSpPr>
          <p:spPr>
            <a:xfrm>
              <a:off x="7498445" y="3835400"/>
              <a:ext cx="406400" cy="406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 name="TextBox 11"/>
            <p:cNvSpPr txBox="1"/>
            <p:nvPr/>
          </p:nvSpPr>
          <p:spPr>
            <a:xfrm>
              <a:off x="6346979" y="3154209"/>
              <a:ext cx="1354667" cy="913135"/>
            </a:xfrm>
            <a:prstGeom prst="rect">
              <a:avLst/>
            </a:prstGeom>
            <a:noFill/>
          </p:spPr>
          <p:txBody>
            <a:bodyPr wrap="square" rtlCol="0">
              <a:spAutoFit/>
            </a:bodyPr>
            <a:lstStyle/>
            <a:p>
              <a:r>
                <a:rPr lang="en-US" sz="1778" b="1" dirty="0">
                  <a:solidFill>
                    <a:srgbClr val="00B050"/>
                  </a:solidFill>
                </a:rPr>
                <a:t>END WALL MASS = 196 KIPS</a:t>
              </a:r>
            </a:p>
          </p:txBody>
        </p:sp>
        <p:sp>
          <p:nvSpPr>
            <p:cNvPr id="13" name="TextBox 12"/>
            <p:cNvSpPr txBox="1"/>
            <p:nvPr/>
          </p:nvSpPr>
          <p:spPr>
            <a:xfrm>
              <a:off x="904199" y="3160044"/>
              <a:ext cx="1354667" cy="913135"/>
            </a:xfrm>
            <a:prstGeom prst="rect">
              <a:avLst/>
            </a:prstGeom>
            <a:noFill/>
          </p:spPr>
          <p:txBody>
            <a:bodyPr wrap="square" rtlCol="0">
              <a:spAutoFit/>
            </a:bodyPr>
            <a:lstStyle/>
            <a:p>
              <a:r>
                <a:rPr lang="en-US" sz="1778" b="1" dirty="0">
                  <a:solidFill>
                    <a:srgbClr val="00B050"/>
                  </a:solidFill>
                </a:rPr>
                <a:t>END WALL MASS = 196 KIPS</a:t>
              </a:r>
            </a:p>
          </p:txBody>
        </p:sp>
        <p:sp>
          <p:nvSpPr>
            <p:cNvPr id="14" name="Oval 13"/>
            <p:cNvSpPr/>
            <p:nvPr/>
          </p:nvSpPr>
          <p:spPr>
            <a:xfrm>
              <a:off x="707955" y="3957614"/>
              <a:ext cx="477379" cy="440267"/>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Oval 14"/>
            <p:cNvSpPr/>
            <p:nvPr/>
          </p:nvSpPr>
          <p:spPr>
            <a:xfrm>
              <a:off x="4095703" y="5649460"/>
              <a:ext cx="406400" cy="4064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sp>
        <p:nvSpPr>
          <p:cNvPr id="2" name="object 2"/>
          <p:cNvSpPr txBox="1">
            <a:spLocks noGrp="1"/>
          </p:cNvSpPr>
          <p:nvPr>
            <p:ph type="title"/>
          </p:nvPr>
        </p:nvSpPr>
        <p:spPr/>
        <p:txBody>
          <a:bodyPr/>
          <a:lstStyle/>
          <a:p>
            <a:r>
              <a:rPr lang="en-US" dirty="0"/>
              <a:t>Seismic Force Provisions</a:t>
            </a:r>
          </a:p>
        </p:txBody>
      </p:sp>
    </p:spTree>
    <p:extLst>
      <p:ext uri="{BB962C8B-B14F-4D97-AF65-F5344CB8AC3E}">
        <p14:creationId xmlns:p14="http://schemas.microsoft.com/office/powerpoint/2010/main" val="2597855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ypical floor plan for the building, with a central longitudinal corridor, and rooms symmetrically on either side of the corridor.&#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2383" y="1397000"/>
            <a:ext cx="7990286" cy="4063716"/>
          </a:xfrm>
          <a:prstGeom prst="rect">
            <a:avLst/>
          </a:prstGeom>
          <a:solidFill>
            <a:schemeClr val="bg1"/>
          </a:solidFill>
          <a:ln>
            <a:noFill/>
          </a:ln>
        </p:spPr>
      </p:pic>
      <p:sp>
        <p:nvSpPr>
          <p:cNvPr id="2" name="object 2"/>
          <p:cNvSpPr txBox="1">
            <a:spLocks noGrp="1"/>
          </p:cNvSpPr>
          <p:nvPr>
            <p:ph type="title"/>
          </p:nvPr>
        </p:nvSpPr>
        <p:spPr/>
        <p:txBody>
          <a:bodyPr/>
          <a:lstStyle/>
          <a:p>
            <a:r>
              <a:rPr lang="en-US" dirty="0"/>
              <a:t>Problem 14.1</a:t>
            </a:r>
          </a:p>
        </p:txBody>
      </p:sp>
    </p:spTree>
    <p:extLst>
      <p:ext uri="{BB962C8B-B14F-4D97-AF65-F5344CB8AC3E}">
        <p14:creationId xmlns:p14="http://schemas.microsoft.com/office/powerpoint/2010/main" val="368393525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7460470" cy="4623766"/>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z="2133" spc="-4" dirty="0">
                <a:latin typeface="Arial"/>
                <a:cs typeface="Arial"/>
              </a:rPr>
              <a:t>Horizontal distribution of seismic force</a:t>
            </a:r>
            <a:endParaRPr lang="en-US" sz="2133" dirty="0">
              <a:latin typeface="Arial"/>
              <a:cs typeface="Arial"/>
            </a:endParaRPr>
          </a:p>
          <a:p>
            <a:pPr marL="11289">
              <a:lnSpc>
                <a:spcPct val="150000"/>
              </a:lnSpc>
              <a:spcBef>
                <a:spcPts val="511"/>
              </a:spcBef>
              <a:buClr>
                <a:srgbClr val="FF0000"/>
              </a:buClr>
              <a:tabLst>
                <a:tab pos="316093" algn="l"/>
              </a:tabLst>
            </a:pPr>
            <a:r>
              <a:rPr lang="en-US" sz="2133" spc="-4" dirty="0">
                <a:latin typeface="Arial"/>
                <a:cs typeface="Arial"/>
              </a:rPr>
              <a:t>Idealized as flexible, idealized as rigid or semi-rigid?</a:t>
            </a:r>
          </a:p>
          <a:p>
            <a:pPr marL="417694" indent="-406405">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ASCE 7 - Diaphragms of wood structural panels used with masonry shear walls are permitted to be idealized as flexible (Sec. 12.3.1.1)</a:t>
            </a:r>
          </a:p>
          <a:p>
            <a:pPr marL="417694" indent="-406405">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SDPWS – Additional requirements may apply to diaphragms with torsional irregularities or diaphragms that cantilever more than six feet – not applicable to this problem</a:t>
            </a:r>
          </a:p>
        </p:txBody>
      </p:sp>
      <p:sp>
        <p:nvSpPr>
          <p:cNvPr id="2" name="object 2"/>
          <p:cNvSpPr txBox="1">
            <a:spLocks noGrp="1"/>
          </p:cNvSpPr>
          <p:nvPr>
            <p:ph type="title"/>
          </p:nvPr>
        </p:nvSpPr>
        <p:spPr/>
        <p:txBody>
          <a:bodyPr/>
          <a:lstStyle/>
          <a:p>
            <a:r>
              <a:rPr lang="en-US" dirty="0"/>
              <a:t>Seismic Force Provisions</a:t>
            </a:r>
          </a:p>
        </p:txBody>
      </p:sp>
    </p:spTree>
    <p:extLst>
      <p:ext uri="{BB962C8B-B14F-4D97-AF65-F5344CB8AC3E}">
        <p14:creationId xmlns:p14="http://schemas.microsoft.com/office/powerpoint/2010/main" val="198786264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6"/>
            <a:ext cx="7412344" cy="4208716"/>
          </a:xfrm>
          <a:prstGeom prst="rect">
            <a:avLst/>
          </a:prstGeom>
        </p:spPr>
        <p:txBody>
          <a:bodyPr vert="horz" wrap="square" lIns="0" tIns="0" rIns="0" bIns="0" rtlCol="0">
            <a:spAutoFit/>
          </a:bodyPr>
          <a:lstStyle/>
          <a:p>
            <a:pPr marL="11289">
              <a:spcBef>
                <a:spcPts val="511"/>
              </a:spcBef>
              <a:spcAft>
                <a:spcPts val="600"/>
              </a:spcAft>
              <a:buClr>
                <a:srgbClr val="FF0000"/>
              </a:buClr>
              <a:tabLst>
                <a:tab pos="316093" algn="l"/>
              </a:tabLst>
            </a:pPr>
            <a:r>
              <a:rPr lang="en-US" sz="2133" spc="-4" dirty="0">
                <a:latin typeface="Arial"/>
                <a:cs typeface="Arial"/>
              </a:rPr>
              <a:t>Combination of Load Effects (Sec. 12.14.3)</a:t>
            </a:r>
            <a:endParaRPr lang="en-US" sz="2133" dirty="0">
              <a:latin typeface="Arial"/>
              <a:cs typeface="Arial"/>
            </a:endParaRPr>
          </a:p>
          <a:p>
            <a:pPr marL="11289">
              <a:spcBef>
                <a:spcPts val="511"/>
              </a:spcBef>
              <a:spcAft>
                <a:spcPts val="600"/>
              </a:spcAft>
              <a:buClr>
                <a:srgbClr val="FF0000"/>
              </a:buClr>
              <a:tabLst>
                <a:tab pos="316093" algn="l"/>
              </a:tabLst>
            </a:pPr>
            <a:r>
              <a:rPr lang="en-US" sz="2133" spc="-4" dirty="0">
                <a:latin typeface="Arial"/>
                <a:cs typeface="Arial"/>
              </a:rPr>
              <a:t>Combined horizontal (Q</a:t>
            </a:r>
            <a:r>
              <a:rPr lang="en-US" sz="2133" spc="-4" baseline="-25000" dirty="0">
                <a:latin typeface="Arial"/>
                <a:cs typeface="Arial"/>
              </a:rPr>
              <a:t>E</a:t>
            </a:r>
            <a:r>
              <a:rPr lang="en-US" sz="2133" spc="-4" dirty="0">
                <a:latin typeface="Arial"/>
                <a:cs typeface="Arial"/>
              </a:rPr>
              <a:t>) and vertical (0.2S</a:t>
            </a:r>
            <a:r>
              <a:rPr lang="en-US" sz="2133" spc="-4" baseline="-25000" dirty="0">
                <a:latin typeface="Arial"/>
                <a:cs typeface="Arial"/>
              </a:rPr>
              <a:t>DS</a:t>
            </a:r>
            <a:r>
              <a:rPr lang="en-US" sz="2133" spc="-4" dirty="0">
                <a:latin typeface="Arial"/>
                <a:cs typeface="Arial"/>
              </a:rPr>
              <a:t>D) seismic:</a:t>
            </a:r>
          </a:p>
          <a:p>
            <a:pPr marL="417694" indent="-406405">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E = Q</a:t>
            </a:r>
            <a:r>
              <a:rPr lang="en-US" sz="2133" spc="-4" baseline="-25000" dirty="0">
                <a:latin typeface="Arial"/>
                <a:cs typeface="Arial"/>
              </a:rPr>
              <a:t>E</a:t>
            </a:r>
            <a:r>
              <a:rPr lang="en-US" sz="2133" spc="-4" dirty="0">
                <a:latin typeface="Arial"/>
                <a:cs typeface="Arial"/>
              </a:rPr>
              <a:t> + 0.2S</a:t>
            </a:r>
            <a:r>
              <a:rPr lang="en-US" sz="2133" spc="-4" baseline="-25000" dirty="0">
                <a:latin typeface="Arial"/>
                <a:cs typeface="Arial"/>
              </a:rPr>
              <a:t>DS</a:t>
            </a:r>
            <a:r>
              <a:rPr lang="en-US" sz="2133" spc="-4" dirty="0">
                <a:latin typeface="Arial"/>
                <a:cs typeface="Arial"/>
              </a:rPr>
              <a:t>D (controls overturning downward)</a:t>
            </a:r>
          </a:p>
          <a:p>
            <a:pPr marL="417694" indent="-406405">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E = Q</a:t>
            </a:r>
            <a:r>
              <a:rPr lang="en-US" sz="2133" spc="-4" baseline="-25000" dirty="0">
                <a:latin typeface="Arial"/>
                <a:cs typeface="Arial"/>
              </a:rPr>
              <a:t>E</a:t>
            </a:r>
            <a:r>
              <a:rPr lang="en-US" sz="2133" spc="-4" dirty="0">
                <a:latin typeface="Arial"/>
                <a:cs typeface="Arial"/>
              </a:rPr>
              <a:t> – 0.2S</a:t>
            </a:r>
            <a:r>
              <a:rPr lang="en-US" sz="2133" spc="-4" baseline="-25000" dirty="0">
                <a:latin typeface="Arial"/>
                <a:cs typeface="Arial"/>
              </a:rPr>
              <a:t>DS</a:t>
            </a:r>
            <a:r>
              <a:rPr lang="en-US" sz="2133" spc="-4" dirty="0">
                <a:latin typeface="Arial"/>
                <a:cs typeface="Arial"/>
              </a:rPr>
              <a:t>D (controls overturning uplift)</a:t>
            </a:r>
          </a:p>
          <a:p>
            <a:pPr marL="11289">
              <a:lnSpc>
                <a:spcPts val="2538"/>
              </a:lnSpc>
              <a:spcBef>
                <a:spcPts val="511"/>
              </a:spcBef>
              <a:spcAft>
                <a:spcPts val="600"/>
              </a:spcAft>
              <a:buClr>
                <a:srgbClr val="FF0000"/>
              </a:buClr>
              <a:tabLst>
                <a:tab pos="316093" algn="l"/>
              </a:tabLst>
            </a:pPr>
            <a:r>
              <a:rPr lang="en-US" sz="2133" spc="-4" dirty="0">
                <a:latin typeface="Arial"/>
                <a:cs typeface="Arial"/>
              </a:rPr>
              <a:t>Strength level load combinations (from Problem 13.1):</a:t>
            </a:r>
          </a:p>
          <a:p>
            <a:pPr marL="417694" indent="-406405">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1.486D + 1.0Q</a:t>
            </a:r>
            <a:r>
              <a:rPr lang="en-US" sz="2133" spc="-4" baseline="-25000" dirty="0">
                <a:latin typeface="Arial"/>
                <a:cs typeface="Arial"/>
              </a:rPr>
              <a:t>E</a:t>
            </a:r>
            <a:r>
              <a:rPr lang="en-US" sz="2133" spc="-4" dirty="0">
                <a:latin typeface="Arial"/>
                <a:cs typeface="Arial"/>
              </a:rPr>
              <a:t> </a:t>
            </a:r>
          </a:p>
          <a:p>
            <a:pPr marL="417694" indent="-406405">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0.614D – 1.0Q</a:t>
            </a:r>
            <a:r>
              <a:rPr lang="en-US" sz="2133" spc="-4" baseline="-25000" dirty="0">
                <a:latin typeface="Arial"/>
                <a:cs typeface="Arial"/>
              </a:rPr>
              <a:t>E</a:t>
            </a:r>
          </a:p>
          <a:p>
            <a:pPr marL="417694" indent="-406405">
              <a:lnSpc>
                <a:spcPts val="2538"/>
              </a:lnSpc>
              <a:spcBef>
                <a:spcPts val="511"/>
              </a:spcBef>
              <a:spcAft>
                <a:spcPts val="600"/>
              </a:spcAft>
              <a:buClr>
                <a:srgbClr val="FF0000"/>
              </a:buClr>
              <a:buFont typeface="Arial" panose="020B0604020202020204" pitchFamily="34" charset="0"/>
              <a:buChar char="•"/>
              <a:tabLst>
                <a:tab pos="316093" algn="l"/>
              </a:tabLst>
            </a:pPr>
            <a:r>
              <a:rPr lang="en-US" sz="2133" spc="-4" dirty="0">
                <a:latin typeface="Arial"/>
                <a:cs typeface="Arial"/>
              </a:rPr>
              <a:t>Note that for much of diaphragm and wall anchorage design, vertical loads do not effect demand, so this will be simplified to 1.0Q</a:t>
            </a:r>
            <a:r>
              <a:rPr lang="en-US" sz="2133" spc="-4" baseline="-25000" dirty="0">
                <a:latin typeface="Arial"/>
                <a:cs typeface="Arial"/>
              </a:rPr>
              <a:t>E</a:t>
            </a:r>
          </a:p>
        </p:txBody>
      </p:sp>
      <p:sp>
        <p:nvSpPr>
          <p:cNvPr id="2" name="object 2"/>
          <p:cNvSpPr txBox="1">
            <a:spLocks noGrp="1"/>
          </p:cNvSpPr>
          <p:nvPr>
            <p:ph type="title"/>
          </p:nvPr>
        </p:nvSpPr>
        <p:spPr/>
        <p:txBody>
          <a:bodyPr/>
          <a:lstStyle/>
          <a:p>
            <a:r>
              <a:rPr lang="en-US" dirty="0"/>
              <a:t>Seismic Force Provisions</a:t>
            </a:r>
          </a:p>
        </p:txBody>
      </p:sp>
    </p:spTree>
    <p:extLst>
      <p:ext uri="{BB962C8B-B14F-4D97-AF65-F5344CB8AC3E}">
        <p14:creationId xmlns:p14="http://schemas.microsoft.com/office/powerpoint/2010/main" val="320678306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object 5"/>
              <p:cNvSpPr txBox="1"/>
              <p:nvPr/>
            </p:nvSpPr>
            <p:spPr>
              <a:xfrm>
                <a:off x="745067" y="1386585"/>
                <a:ext cx="6922347" cy="4167808"/>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Diaphragm Design Forces – BASIC (Sec. 12.10.1.1) </a:t>
                </a:r>
              </a:p>
              <a:p>
                <a:pPr marL="11289">
                  <a:lnSpc>
                    <a:spcPts val="2538"/>
                  </a:lnSpc>
                  <a:spcBef>
                    <a:spcPts val="511"/>
                  </a:spcBef>
                  <a:buClr>
                    <a:srgbClr val="FF0000"/>
                  </a:buClr>
                  <a:tabLst>
                    <a:tab pos="316093" algn="l"/>
                  </a:tabLst>
                </a:pPr>
                <a:r>
                  <a:rPr lang="en-US" sz="2133" spc="-4" dirty="0">
                    <a:latin typeface="Arial"/>
                    <a:cs typeface="Arial"/>
                  </a:rPr>
                  <a:t>C</a:t>
                </a:r>
                <a:r>
                  <a:rPr lang="en-US" sz="2133" spc="-4" baseline="-25000" dirty="0">
                    <a:latin typeface="Arial"/>
                    <a:cs typeface="Arial"/>
                  </a:rPr>
                  <a:t>s</a:t>
                </a:r>
                <a:r>
                  <a:rPr lang="en-US" sz="2133" spc="-4" dirty="0">
                    <a:latin typeface="Arial"/>
                    <a:cs typeface="Arial"/>
                  </a:rPr>
                  <a:t> = 0.286</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844" spc="-4" dirty="0">
                    <a:latin typeface="Arial"/>
                    <a:cs typeface="Arial"/>
                  </a:rPr>
                  <a:t>F</a:t>
                </a:r>
                <a:r>
                  <a:rPr lang="en-US" sz="2844" spc="-4" baseline="-25000" dirty="0">
                    <a:latin typeface="Arial"/>
                    <a:cs typeface="Arial"/>
                  </a:rPr>
                  <a:t>px</a:t>
                </a:r>
                <a:r>
                  <a:rPr lang="en-US" sz="2844" spc="-4" dirty="0">
                    <a:latin typeface="Arial"/>
                    <a:cs typeface="Arial"/>
                  </a:rPr>
                  <a:t> = </a:t>
                </a:r>
                <a14:m>
                  <m:oMath xmlns:m="http://schemas.openxmlformats.org/officeDocument/2006/math">
                    <m:f>
                      <m:fPr>
                        <m:ctrlPr>
                          <a:rPr lang="en-US" sz="2844" i="1" spc="-4">
                            <a:latin typeface="Cambria Math" panose="02040503050406030204" pitchFamily="18" charset="0"/>
                            <a:cs typeface="Arial"/>
                          </a:rPr>
                        </m:ctrlPr>
                      </m:fPr>
                      <m:num>
                        <m:nary>
                          <m:naryPr>
                            <m:chr m:val="∑"/>
                            <m:ctrlPr>
                              <a:rPr lang="en-US" sz="2844" i="1" spc="-4">
                                <a:latin typeface="Cambria Math" panose="02040503050406030204" pitchFamily="18" charset="0"/>
                                <a:cs typeface="Arial"/>
                              </a:rPr>
                            </m:ctrlPr>
                          </m:naryPr>
                          <m:sub>
                            <m:r>
                              <m:rPr>
                                <m:brk m:alnAt="23"/>
                              </m:rPr>
                              <a:rPr lang="en-US" sz="2844" i="1" spc="-4">
                                <a:latin typeface="Cambria Math" panose="02040503050406030204" pitchFamily="18" charset="0"/>
                                <a:cs typeface="Arial"/>
                              </a:rPr>
                              <m:t>𝑖</m:t>
                            </m:r>
                            <m:r>
                              <a:rPr lang="en-US" sz="2844" i="1" spc="-4">
                                <a:latin typeface="Cambria Math" panose="02040503050406030204" pitchFamily="18" charset="0"/>
                                <a:cs typeface="Arial"/>
                              </a:rPr>
                              <m:t>=</m:t>
                            </m:r>
                            <m:r>
                              <a:rPr lang="en-US" sz="2844" i="1" spc="-4">
                                <a:latin typeface="Cambria Math" panose="02040503050406030204" pitchFamily="18" charset="0"/>
                                <a:cs typeface="Arial"/>
                              </a:rPr>
                              <m:t>𝑥</m:t>
                            </m:r>
                          </m:sub>
                          <m:sup>
                            <m:r>
                              <a:rPr lang="en-US" sz="2844" i="1" spc="-4">
                                <a:latin typeface="Cambria Math" panose="02040503050406030204" pitchFamily="18" charset="0"/>
                                <a:cs typeface="Arial"/>
                              </a:rPr>
                              <m:t>𝑛</m:t>
                            </m:r>
                          </m:sup>
                          <m:e>
                            <m:r>
                              <a:rPr lang="en-US" sz="2844" i="1" spc="-4">
                                <a:latin typeface="Cambria Math" panose="02040503050406030204" pitchFamily="18" charset="0"/>
                                <a:cs typeface="Arial"/>
                              </a:rPr>
                              <m:t>𝐹𝑖</m:t>
                            </m:r>
                          </m:e>
                        </m:nary>
                      </m:num>
                      <m:den>
                        <m:nary>
                          <m:naryPr>
                            <m:chr m:val="∑"/>
                            <m:ctrlPr>
                              <a:rPr lang="en-US" sz="2844" i="1" spc="-4">
                                <a:latin typeface="Cambria Math" panose="02040503050406030204" pitchFamily="18" charset="0"/>
                                <a:cs typeface="Arial"/>
                              </a:rPr>
                            </m:ctrlPr>
                          </m:naryPr>
                          <m:sub>
                            <m:r>
                              <m:rPr>
                                <m:brk m:alnAt="23"/>
                              </m:rPr>
                              <a:rPr lang="en-US" sz="2844" i="1" spc="-4">
                                <a:latin typeface="Cambria Math" panose="02040503050406030204" pitchFamily="18" charset="0"/>
                                <a:cs typeface="Arial"/>
                              </a:rPr>
                              <m:t>𝑖</m:t>
                            </m:r>
                            <m:r>
                              <a:rPr lang="en-US" sz="2844" i="1" spc="-4">
                                <a:latin typeface="Cambria Math" panose="02040503050406030204" pitchFamily="18" charset="0"/>
                                <a:cs typeface="Arial"/>
                              </a:rPr>
                              <m:t>=</m:t>
                            </m:r>
                            <m:r>
                              <a:rPr lang="en-US" sz="2844" i="1" spc="-4">
                                <a:latin typeface="Cambria Math" panose="02040503050406030204" pitchFamily="18" charset="0"/>
                                <a:cs typeface="Arial"/>
                              </a:rPr>
                              <m:t>𝑥</m:t>
                            </m:r>
                          </m:sub>
                          <m:sup>
                            <m:r>
                              <a:rPr lang="en-US" sz="2844" i="1" spc="-4">
                                <a:latin typeface="Cambria Math" panose="02040503050406030204" pitchFamily="18" charset="0"/>
                                <a:cs typeface="Arial"/>
                              </a:rPr>
                              <m:t>𝑛</m:t>
                            </m:r>
                          </m:sup>
                          <m:e>
                            <m:r>
                              <a:rPr lang="en-US" sz="2844" i="1" spc="-4">
                                <a:latin typeface="Cambria Math" panose="02040503050406030204" pitchFamily="18" charset="0"/>
                                <a:cs typeface="Arial"/>
                              </a:rPr>
                              <m:t>𝑤𝑖</m:t>
                            </m:r>
                          </m:e>
                        </m:nary>
                      </m:den>
                    </m:f>
                  </m:oMath>
                </a14:m>
                <a:r>
                  <a:rPr lang="en-US" sz="2844" spc="-4" dirty="0">
                    <a:latin typeface="Arial"/>
                    <a:cs typeface="Arial"/>
                  </a:rPr>
                  <a:t>w</a:t>
                </a:r>
                <a:r>
                  <a:rPr lang="en-US" sz="2844" spc="-4" baseline="-25000" dirty="0">
                    <a:latin typeface="Arial"/>
                    <a:cs typeface="Arial"/>
                  </a:rPr>
                  <a:t>px</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For a single-story structure, this simplifies to: </a:t>
                </a:r>
              </a:p>
              <a:p>
                <a:pPr marL="11289">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roof</a:t>
                </a:r>
                <a:r>
                  <a:rPr lang="en-US" sz="2133" spc="-4" dirty="0">
                    <a:latin typeface="Arial"/>
                    <a:cs typeface="Arial"/>
                  </a:rPr>
                  <a:t> = C</a:t>
                </a:r>
                <a:r>
                  <a:rPr lang="en-US" sz="2133" spc="-4" baseline="-25000" dirty="0">
                    <a:latin typeface="Arial"/>
                    <a:cs typeface="Arial"/>
                  </a:rPr>
                  <a:t>s</a:t>
                </a:r>
                <a:r>
                  <a:rPr lang="en-US" sz="2133" spc="-4" dirty="0">
                    <a:latin typeface="Arial"/>
                    <a:cs typeface="Arial"/>
                  </a:rPr>
                  <a:t>W</a:t>
                </a:r>
                <a:r>
                  <a:rPr lang="en-US" sz="2133" spc="-4" baseline="-25000" dirty="0">
                    <a:latin typeface="Arial"/>
                    <a:cs typeface="Arial"/>
                  </a:rPr>
                  <a:t>roof </a:t>
                </a:r>
                <a:r>
                  <a:rPr lang="en-US" sz="2133" spc="-4" dirty="0">
                    <a:latin typeface="Arial"/>
                    <a:cs typeface="Arial"/>
                  </a:rPr>
                  <a:t>= 0.286 W</a:t>
                </a:r>
                <a:r>
                  <a:rPr lang="en-US" sz="2133" spc="-4" baseline="-25000" dirty="0">
                    <a:latin typeface="Arial"/>
                    <a:cs typeface="Arial"/>
                  </a:rPr>
                  <a:t>roof</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Check upper and lower bounds for diaphragm forces:</a:t>
                </a:r>
              </a:p>
              <a:p>
                <a:pPr marL="11289">
                  <a:lnSpc>
                    <a:spcPts val="2538"/>
                  </a:lnSpc>
                  <a:spcBef>
                    <a:spcPts val="511"/>
                  </a:spcBef>
                  <a:buClr>
                    <a:srgbClr val="FF0000"/>
                  </a:buClr>
                  <a:tabLst>
                    <a:tab pos="316093" algn="l"/>
                  </a:tabLst>
                </a:pPr>
                <a:r>
                  <a:rPr lang="en-US" sz="2133" spc="-4" dirty="0">
                    <a:latin typeface="Arial"/>
                    <a:cs typeface="Arial"/>
                  </a:rPr>
                  <a:t>Lower = 0.2 S</a:t>
                </a:r>
                <a:r>
                  <a:rPr lang="en-US" sz="2133" spc="-4" baseline="-25000" dirty="0">
                    <a:latin typeface="Arial"/>
                    <a:cs typeface="Arial"/>
                  </a:rPr>
                  <a:t>DS</a:t>
                </a:r>
                <a:r>
                  <a:rPr lang="en-US" sz="2133" spc="-4" dirty="0">
                    <a:latin typeface="Arial"/>
                    <a:cs typeface="Arial"/>
                  </a:rPr>
                  <a:t> I</a:t>
                </a:r>
                <a:r>
                  <a:rPr lang="en-US" sz="2133" spc="-4" baseline="-25000" dirty="0">
                    <a:latin typeface="Arial"/>
                    <a:cs typeface="Arial"/>
                  </a:rPr>
                  <a:t>e</a:t>
                </a:r>
                <a:r>
                  <a:rPr lang="en-US" sz="2133" spc="-4" dirty="0">
                    <a:latin typeface="Arial"/>
                    <a:cs typeface="Arial"/>
                  </a:rPr>
                  <a:t> W</a:t>
                </a:r>
                <a:r>
                  <a:rPr lang="en-US" sz="2133" spc="-4" baseline="-25000" dirty="0">
                    <a:latin typeface="Arial"/>
                    <a:cs typeface="Arial"/>
                  </a:rPr>
                  <a:t>roof</a:t>
                </a:r>
                <a:r>
                  <a:rPr lang="en-US" sz="2133" spc="-4" dirty="0">
                    <a:latin typeface="Arial"/>
                    <a:cs typeface="Arial"/>
                  </a:rPr>
                  <a:t> = 0.286 W</a:t>
                </a:r>
                <a:r>
                  <a:rPr lang="en-US" sz="2133" spc="-4" baseline="-25000" dirty="0">
                    <a:latin typeface="Arial"/>
                    <a:cs typeface="Arial"/>
                  </a:rPr>
                  <a:t>roof</a:t>
                </a:r>
                <a:r>
                  <a:rPr lang="en-US" sz="2133" spc="-4" dirty="0">
                    <a:latin typeface="Arial"/>
                    <a:cs typeface="Arial"/>
                  </a:rPr>
                  <a:t> - OK</a:t>
                </a:r>
              </a:p>
              <a:p>
                <a:pPr marL="11289">
                  <a:lnSpc>
                    <a:spcPts val="2538"/>
                  </a:lnSpc>
                  <a:spcBef>
                    <a:spcPts val="511"/>
                  </a:spcBef>
                  <a:buClr>
                    <a:srgbClr val="FF0000"/>
                  </a:buClr>
                  <a:tabLst>
                    <a:tab pos="316093" algn="l"/>
                  </a:tabLst>
                </a:pPr>
                <a:r>
                  <a:rPr lang="en-US" sz="2133" spc="-4" dirty="0">
                    <a:latin typeface="Arial"/>
                    <a:cs typeface="Arial"/>
                  </a:rPr>
                  <a:t>Upper = 0.4 S</a:t>
                </a:r>
                <a:r>
                  <a:rPr lang="en-US" sz="2133" spc="-4" baseline="-25000" dirty="0">
                    <a:latin typeface="Arial"/>
                    <a:cs typeface="Arial"/>
                  </a:rPr>
                  <a:t>DS</a:t>
                </a:r>
                <a:r>
                  <a:rPr lang="en-US" sz="2133" spc="-4" dirty="0">
                    <a:latin typeface="Arial"/>
                    <a:cs typeface="Arial"/>
                  </a:rPr>
                  <a:t> I</a:t>
                </a:r>
                <a:r>
                  <a:rPr lang="en-US" sz="2133" spc="-4" baseline="-25000" dirty="0">
                    <a:latin typeface="Arial"/>
                    <a:cs typeface="Arial"/>
                  </a:rPr>
                  <a:t>e</a:t>
                </a:r>
                <a:r>
                  <a:rPr lang="en-US" sz="2133" spc="-4" dirty="0">
                    <a:latin typeface="Arial"/>
                    <a:cs typeface="Arial"/>
                  </a:rPr>
                  <a:t> W</a:t>
                </a:r>
                <a:r>
                  <a:rPr lang="en-US" sz="2133" spc="-4" baseline="-25000" dirty="0">
                    <a:latin typeface="Arial"/>
                    <a:cs typeface="Arial"/>
                  </a:rPr>
                  <a:t>roof</a:t>
                </a:r>
                <a:r>
                  <a:rPr lang="en-US" sz="2133" spc="-4" dirty="0">
                    <a:latin typeface="Arial"/>
                    <a:cs typeface="Arial"/>
                  </a:rPr>
                  <a:t> = 0.572 W</a:t>
                </a:r>
                <a:r>
                  <a:rPr lang="en-US" sz="2133" spc="-4" baseline="-25000" dirty="0">
                    <a:latin typeface="Arial"/>
                    <a:cs typeface="Arial"/>
                  </a:rPr>
                  <a:t>roof</a:t>
                </a:r>
                <a:r>
                  <a:rPr lang="en-US" sz="2133" spc="-4" dirty="0">
                    <a:latin typeface="Arial"/>
                    <a:cs typeface="Arial"/>
                  </a:rPr>
                  <a:t> - OK</a:t>
                </a:r>
              </a:p>
            </p:txBody>
          </p:sp>
        </mc:Choice>
        <mc:Fallback>
          <p:sp>
            <p:nvSpPr>
              <p:cNvPr id="5" name="object 5"/>
              <p:cNvSpPr txBox="1">
                <a:spLocks noRot="1" noChangeAspect="1" noMove="1" noResize="1" noEditPoints="1" noAdjustHandles="1" noChangeArrowheads="1" noChangeShapeType="1" noTextEdit="1"/>
              </p:cNvSpPr>
              <p:nvPr/>
            </p:nvSpPr>
            <p:spPr>
              <a:xfrm>
                <a:off x="745067" y="1386585"/>
                <a:ext cx="6922347" cy="4167808"/>
              </a:xfrm>
              <a:prstGeom prst="rect">
                <a:avLst/>
              </a:prstGeom>
              <a:blipFill>
                <a:blip r:embed="rId3"/>
                <a:stretch>
                  <a:fillRect l="-2993" t="-2047" b="-2924"/>
                </a:stretch>
              </a:blipFill>
            </p:spPr>
            <p:txBody>
              <a:bodyPr/>
              <a:lstStyle/>
              <a:p>
                <a:r>
                  <a:rPr lang="en-US">
                    <a:noFill/>
                  </a:rPr>
                  <a:t> </a:t>
                </a:r>
              </a:p>
            </p:txBody>
          </p:sp>
        </mc:Fallback>
      </mc:AlternateContent>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66983408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3783087"/>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Diaphragm Design Forces – BASIC (Sec. 12.10.1.1) </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For Longitudinal roof design:</a:t>
            </a:r>
          </a:p>
          <a:p>
            <a:pPr marL="11289">
              <a:lnSpc>
                <a:spcPts val="2538"/>
              </a:lnSpc>
              <a:spcBef>
                <a:spcPts val="511"/>
              </a:spcBef>
              <a:buClr>
                <a:srgbClr val="FF0000"/>
              </a:buClr>
              <a:tabLst>
                <a:tab pos="316093" algn="l"/>
              </a:tabLst>
            </a:pPr>
            <a:r>
              <a:rPr lang="en-US" sz="2133" spc="-4" dirty="0">
                <a:latin typeface="Arial"/>
                <a:cs typeface="Arial"/>
              </a:rPr>
              <a:t>W = 400 + 196 + 196 = 792 kips</a:t>
            </a:r>
          </a:p>
          <a:p>
            <a:pPr marL="11289">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roof</a:t>
            </a:r>
            <a:r>
              <a:rPr lang="en-US" sz="2133" spc="-4" dirty="0">
                <a:latin typeface="Arial"/>
                <a:cs typeface="Arial"/>
              </a:rPr>
              <a:t> = 0.286(792) = 226 kips</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For transverse roof design:</a:t>
            </a:r>
          </a:p>
          <a:p>
            <a:pPr marL="11289">
              <a:lnSpc>
                <a:spcPts val="2538"/>
              </a:lnSpc>
              <a:spcBef>
                <a:spcPts val="511"/>
              </a:spcBef>
              <a:buClr>
                <a:srgbClr val="FF0000"/>
              </a:buClr>
              <a:tabLst>
                <a:tab pos="316093" algn="l"/>
              </a:tabLst>
            </a:pPr>
            <a:r>
              <a:rPr lang="en-US" sz="2133" spc="-4" dirty="0">
                <a:latin typeface="Arial"/>
                <a:cs typeface="Arial"/>
              </a:rPr>
              <a:t>W = 400 + 209+ 209 = 818 kips</a:t>
            </a:r>
          </a:p>
          <a:p>
            <a:pPr marL="11289">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roof</a:t>
            </a:r>
            <a:r>
              <a:rPr lang="en-US" sz="2133" spc="-4" dirty="0">
                <a:latin typeface="Arial"/>
                <a:cs typeface="Arial"/>
              </a:rPr>
              <a:t> = 0.286(818) = 234 kips  </a:t>
            </a:r>
          </a:p>
          <a:p>
            <a:pPr marL="11289">
              <a:lnSpc>
                <a:spcPts val="2538"/>
              </a:lnSpc>
              <a:spcBef>
                <a:spcPts val="511"/>
              </a:spcBef>
              <a:buClr>
                <a:srgbClr val="FF0000"/>
              </a:buClr>
              <a:tabLst>
                <a:tab pos="316093" algn="l"/>
              </a:tabLst>
            </a:pPr>
            <a:endParaRPr lang="en-US" sz="2844" spc="-4" baseline="-25000" dirty="0">
              <a:latin typeface="Arial"/>
              <a:cs typeface="Arial"/>
            </a:endParaRP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25559170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Plan of the roof with a uniform load applied in the transverse direction, and reactions shown at each end of the 200 foot diaphragm span.&#10;"/>
          <p:cNvGrpSpPr/>
          <p:nvPr/>
        </p:nvGrpSpPr>
        <p:grpSpPr>
          <a:xfrm>
            <a:off x="1104477" y="2090847"/>
            <a:ext cx="6388852" cy="4365919"/>
            <a:chOff x="1104477" y="2090847"/>
            <a:chExt cx="6388852" cy="4365919"/>
          </a:xfrm>
        </p:grpSpPr>
        <p:sp>
          <p:nvSpPr>
            <p:cNvPr id="17" name="TextBox 16"/>
            <p:cNvSpPr txBox="1"/>
            <p:nvPr/>
          </p:nvSpPr>
          <p:spPr>
            <a:xfrm>
              <a:off x="2861839" y="2090847"/>
              <a:ext cx="2195159" cy="420564"/>
            </a:xfrm>
            <a:prstGeom prst="rect">
              <a:avLst/>
            </a:prstGeom>
            <a:noFill/>
          </p:spPr>
          <p:txBody>
            <a:bodyPr wrap="square" rtlCol="0">
              <a:spAutoFit/>
            </a:bodyPr>
            <a:lstStyle/>
            <a:p>
              <a:r>
                <a:rPr lang="en-US" sz="2133" b="1" dirty="0">
                  <a:solidFill>
                    <a:srgbClr val="0070C0"/>
                  </a:solidFill>
                </a:rPr>
                <a:t>w = 1.17 klf</a:t>
              </a:r>
            </a:p>
          </p:txBody>
        </p:sp>
        <p:sp>
          <p:nvSpPr>
            <p:cNvPr id="9" name="Rectangle 8"/>
            <p:cNvSpPr/>
            <p:nvPr/>
          </p:nvSpPr>
          <p:spPr>
            <a:xfrm>
              <a:off x="1296388" y="2440649"/>
              <a:ext cx="5524758" cy="2955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Down Arrow 14"/>
            <p:cNvSpPr/>
            <p:nvPr/>
          </p:nvSpPr>
          <p:spPr>
            <a:xfrm>
              <a:off x="1806017" y="2440649"/>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Down Arrow 12"/>
            <p:cNvSpPr/>
            <p:nvPr/>
          </p:nvSpPr>
          <p:spPr>
            <a:xfrm>
              <a:off x="2824639" y="2440649"/>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 name="Down Arrow 15"/>
            <p:cNvSpPr/>
            <p:nvPr/>
          </p:nvSpPr>
          <p:spPr>
            <a:xfrm>
              <a:off x="3898200" y="2452952"/>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 name="Down Arrow 11"/>
            <p:cNvSpPr/>
            <p:nvPr/>
          </p:nvSpPr>
          <p:spPr>
            <a:xfrm>
              <a:off x="4990800" y="2443551"/>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Down Arrow 13"/>
            <p:cNvSpPr/>
            <p:nvPr/>
          </p:nvSpPr>
          <p:spPr>
            <a:xfrm>
              <a:off x="6108827" y="2471279"/>
              <a:ext cx="273096" cy="270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pic>
          <p:nvPicPr>
            <p:cNvPr id="18" name="Picture 17" descr="Graphic provides a plan of the roof with a uniform load applied in the transverse direction, and reactions shown at each end of the 200 foot diaphragm span.&#10;"/>
            <p:cNvPicPr>
              <a:picLocks noChangeAspect="1"/>
            </p:cNvPicPr>
            <p:nvPr/>
          </p:nvPicPr>
          <p:blipFill rotWithShape="1">
            <a:blip r:embed="rId3" cstate="print"/>
            <a:srcRect t="20191"/>
            <a:stretch/>
          </p:blipFill>
          <p:spPr>
            <a:xfrm>
              <a:off x="1104477" y="2751667"/>
              <a:ext cx="6388852" cy="3055655"/>
            </a:xfrm>
            <a:prstGeom prst="rect">
              <a:avLst/>
            </a:prstGeom>
            <a:solidFill>
              <a:schemeClr val="bg1"/>
            </a:solidFill>
          </p:spPr>
        </p:pic>
        <p:sp>
          <p:nvSpPr>
            <p:cNvPr id="19" name="Up Arrow 18"/>
            <p:cNvSpPr/>
            <p:nvPr/>
          </p:nvSpPr>
          <p:spPr>
            <a:xfrm>
              <a:off x="1127055" y="5595655"/>
              <a:ext cx="338667" cy="423333"/>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 name="TextBox 10"/>
            <p:cNvSpPr txBox="1"/>
            <p:nvPr/>
          </p:nvSpPr>
          <p:spPr>
            <a:xfrm>
              <a:off x="3285666" y="5707971"/>
              <a:ext cx="1855699" cy="748795"/>
            </a:xfrm>
            <a:prstGeom prst="rect">
              <a:avLst/>
            </a:prstGeom>
            <a:noFill/>
          </p:spPr>
          <p:txBody>
            <a:bodyPr wrap="square" rtlCol="0">
              <a:spAutoFit/>
            </a:bodyPr>
            <a:lstStyle/>
            <a:p>
              <a:r>
                <a:rPr lang="en-US" sz="2133" b="1" dirty="0">
                  <a:solidFill>
                    <a:srgbClr val="00B050"/>
                  </a:solidFill>
                </a:rPr>
                <a:t>SPAN = 200 ft</a:t>
              </a:r>
            </a:p>
          </p:txBody>
        </p:sp>
        <p:sp>
          <p:nvSpPr>
            <p:cNvPr id="20" name="Up Arrow 19"/>
            <p:cNvSpPr/>
            <p:nvPr/>
          </p:nvSpPr>
          <p:spPr>
            <a:xfrm>
              <a:off x="6611353" y="5585649"/>
              <a:ext cx="338667" cy="423333"/>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sp>
        <p:nvSpPr>
          <p:cNvPr id="5" name="object 5"/>
          <p:cNvSpPr txBox="1"/>
          <p:nvPr/>
        </p:nvSpPr>
        <p:spPr>
          <a:xfrm>
            <a:off x="745067" y="1386585"/>
            <a:ext cx="6922347" cy="1112933"/>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Transverse diaphragm seismic force at roof:  </a:t>
            </a:r>
          </a:p>
          <a:p>
            <a:pPr marL="11289">
              <a:spcBef>
                <a:spcPts val="511"/>
              </a:spcBef>
              <a:buClr>
                <a:srgbClr val="FF0000"/>
              </a:buClr>
              <a:tabLst>
                <a:tab pos="316093" algn="l"/>
              </a:tabLst>
            </a:pPr>
            <a:r>
              <a:rPr lang="en-US" sz="2133" spc="-4" dirty="0">
                <a:latin typeface="Arial"/>
                <a:cs typeface="Arial"/>
              </a:rPr>
              <a:t>W</a:t>
            </a:r>
            <a:r>
              <a:rPr lang="en-US" sz="2133" spc="-4" baseline="-25000" dirty="0">
                <a:latin typeface="Arial"/>
                <a:cs typeface="Arial"/>
              </a:rPr>
              <a:t>roof</a:t>
            </a:r>
            <a:r>
              <a:rPr lang="en-US" sz="2133" spc="-4" dirty="0">
                <a:latin typeface="Arial"/>
                <a:cs typeface="Arial"/>
              </a:rPr>
              <a:t> = 234 kips/200 ft = 1.17 klf </a:t>
            </a:r>
            <a:endParaRPr lang="en-US" sz="2133" dirty="0">
              <a:latin typeface="Arial"/>
              <a:cs typeface="Arial"/>
            </a:endParaRPr>
          </a:p>
          <a:p>
            <a:pPr marL="11289">
              <a:spcBef>
                <a:spcPts val="511"/>
              </a:spcBef>
              <a:buClr>
                <a:srgbClr val="FF0000"/>
              </a:buClr>
              <a:tabLst>
                <a:tab pos="316093" algn="l"/>
              </a:tabLst>
            </a:pPr>
            <a:endParaRPr lang="en-US" sz="2133" spc="-4" dirty="0">
              <a:latin typeface="Arial"/>
              <a:cs typeface="Arial"/>
            </a:endParaRP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225643294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Plan of the roof with different areas of the roof designated as Zone A and Zone B. Zone A is located towards the ends of the 200 foot diaphragm span, and Zone B towards the middle."/>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9467" y="2144020"/>
            <a:ext cx="6096000" cy="4005412"/>
          </a:xfrm>
          <a:prstGeom prst="rect">
            <a:avLst/>
          </a:prstGeom>
          <a:solidFill>
            <a:schemeClr val="bg1"/>
          </a:solidFill>
          <a:ln>
            <a:noFill/>
          </a:ln>
        </p:spPr>
      </p:pic>
      <p:sp>
        <p:nvSpPr>
          <p:cNvPr id="5" name="object 5"/>
          <p:cNvSpPr txBox="1"/>
          <p:nvPr/>
        </p:nvSpPr>
        <p:spPr>
          <a:xfrm>
            <a:off x="1110827" y="1386585"/>
            <a:ext cx="6922347" cy="656462"/>
          </a:xfrm>
          <a:prstGeom prst="rect">
            <a:avLst/>
          </a:prstGeom>
        </p:spPr>
        <p:txBody>
          <a:bodyPr vert="horz" wrap="square" lIns="0" tIns="0" rIns="0" bIns="0" rtlCol="0">
            <a:spAutoFit/>
          </a:bodyPr>
          <a:lstStyle/>
          <a:p>
            <a:pPr marL="11289" algn="ctr">
              <a:spcBef>
                <a:spcPts val="511"/>
              </a:spcBef>
              <a:buClr>
                <a:srgbClr val="FF0000"/>
              </a:buClr>
              <a:tabLst>
                <a:tab pos="316093" algn="l"/>
              </a:tabLst>
            </a:pPr>
            <a:r>
              <a:rPr lang="en-US" sz="2133" spc="-4" dirty="0">
                <a:latin typeface="Arial"/>
                <a:cs typeface="Arial"/>
              </a:rPr>
              <a:t>On large diaphragms, zone concept used for nailing so not all areas have to be nailed for highest demand: </a:t>
            </a:r>
            <a:endParaRPr lang="en-US" sz="2133" dirty="0">
              <a:latin typeface="Arial"/>
              <a:cs typeface="Arial"/>
            </a:endParaRP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319426966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4187621"/>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For 200 foot span shown</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R = w(L)/2 = 1.17(200 ft)/2 = 117 kips</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Peak Unit Shear v</a:t>
            </a:r>
            <a:r>
              <a:rPr lang="en-US" sz="2133" spc="-4" baseline="-25000" dirty="0">
                <a:latin typeface="Arial"/>
                <a:cs typeface="Arial"/>
              </a:rPr>
              <a:t>Roof</a:t>
            </a:r>
            <a:r>
              <a:rPr lang="en-US" sz="2133" spc="-4" dirty="0">
                <a:latin typeface="Arial"/>
                <a:cs typeface="Arial"/>
              </a:rPr>
              <a:t> = 117 kips/100 ft = 1.17 klf</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This is strength level demand – use for </a:t>
            </a:r>
            <a:r>
              <a:rPr lang="en-US" sz="2133" spc="-4" dirty="0">
                <a:solidFill>
                  <a:srgbClr val="FF0000"/>
                </a:solidFill>
                <a:latin typeface="Arial"/>
                <a:cs typeface="Arial"/>
              </a:rPr>
              <a:t>Zone A</a:t>
            </a:r>
          </a:p>
          <a:p>
            <a:pPr marL="11289">
              <a:spcBef>
                <a:spcPts val="511"/>
              </a:spcBef>
              <a:buClr>
                <a:srgbClr val="FF0000"/>
              </a:buClr>
              <a:tabLst>
                <a:tab pos="316093" algn="l"/>
              </a:tabLst>
            </a:pPr>
            <a:endParaRPr lang="en-US" sz="2133" spc="-4" dirty="0">
              <a:latin typeface="Arial"/>
              <a:cs typeface="Arial"/>
            </a:endParaRPr>
          </a:p>
          <a:p>
            <a:pPr marL="11289">
              <a:spcBef>
                <a:spcPts val="511"/>
              </a:spcBef>
              <a:buClr>
                <a:srgbClr val="FF0000"/>
              </a:buClr>
              <a:tabLst>
                <a:tab pos="316093" algn="l"/>
              </a:tabLst>
            </a:pPr>
            <a:r>
              <a:rPr lang="en-US" sz="2133" spc="-4" dirty="0">
                <a:latin typeface="Arial"/>
                <a:cs typeface="Arial"/>
              </a:rPr>
              <a:t>Capacity From SDPWS Table 4.2A for blocked wood structural panel diaphragms</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15/32 Structural I 10d@2 on 2x DF-L framing</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Nominal unit shear capacity vs = 1.64 klf</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Symbol" panose="05050102010706020507" pitchFamily="18" charset="2"/>
                <a:cs typeface="Arial"/>
              </a:rPr>
              <a:t>F</a:t>
            </a:r>
            <a:r>
              <a:rPr lang="en-US" sz="2133" spc="-4" dirty="0">
                <a:latin typeface="Arial"/>
                <a:cs typeface="Arial"/>
              </a:rPr>
              <a:t> = 0.80 (SDPWS Sec. 4.2.3)</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Adjusted capacity = (0.8)(1.64) = 1.31 &gt; 1.17 OK</a:t>
            </a: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211807423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4123501"/>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2133" spc="-4" dirty="0">
                <a:latin typeface="Arial"/>
                <a:cs typeface="Arial"/>
              </a:rPr>
              <a:t>Try 15/32 Structural I with 10d@4” for </a:t>
            </a:r>
            <a:r>
              <a:rPr lang="en-US" sz="2133" spc="-4" dirty="0">
                <a:solidFill>
                  <a:srgbClr val="FF0000"/>
                </a:solidFill>
                <a:latin typeface="Arial"/>
                <a:cs typeface="Arial"/>
              </a:rPr>
              <a:t>Zone B</a:t>
            </a:r>
          </a:p>
          <a:p>
            <a:pPr marL="11289">
              <a:spcBef>
                <a:spcPts val="511"/>
              </a:spcBef>
              <a:buClr>
                <a:srgbClr val="FF0000"/>
              </a:buClr>
              <a:tabLst>
                <a:tab pos="316093" algn="l"/>
              </a:tabLst>
            </a:pPr>
            <a:endParaRPr lang="en-US" sz="2133" spc="-4" dirty="0">
              <a:latin typeface="Arial"/>
              <a:cs typeface="Arial"/>
            </a:endParaRPr>
          </a:p>
          <a:p>
            <a:pPr marL="11289">
              <a:spcBef>
                <a:spcPts val="511"/>
              </a:spcBef>
              <a:buClr>
                <a:srgbClr val="FF0000"/>
              </a:buClr>
              <a:tabLst>
                <a:tab pos="316093" algn="l"/>
              </a:tabLst>
            </a:pPr>
            <a:r>
              <a:rPr lang="en-US" sz="2133" spc="-4" dirty="0">
                <a:latin typeface="Arial"/>
                <a:cs typeface="Arial"/>
              </a:rPr>
              <a:t>Capacity From SDPWS Table 4.2A for blocked wood structural panel diaphragms</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15/32 Structural I 10d@4 on 2x DF-L framing</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Nominal unit shear capacity vs = 0.85 klf</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Symbol" panose="05050102010706020507" pitchFamily="18" charset="2"/>
                <a:cs typeface="Arial"/>
              </a:rPr>
              <a:t>F</a:t>
            </a:r>
            <a:r>
              <a:rPr lang="en-US" sz="2133" spc="-4" dirty="0">
                <a:latin typeface="Arial"/>
                <a:cs typeface="Arial"/>
              </a:rPr>
              <a:t> = 0.80 (SDPWS Sec. 4.2.3)</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Adjusted capacity = (0.8)(0.85) = 0.68 klf</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Use similar triangles to figure out to what distance from diaphragm center (X) this diaphragm can be used</a:t>
            </a:r>
          </a:p>
          <a:p>
            <a:pPr marL="316093" indent="-304804">
              <a:spcBef>
                <a:spcPts val="511"/>
              </a:spcBef>
              <a:buClr>
                <a:srgbClr val="FF0000"/>
              </a:buClr>
              <a:buFont typeface="Arial" panose="020B0604020202020204" pitchFamily="34" charset="0"/>
              <a:buChar char="•"/>
              <a:tabLst>
                <a:tab pos="316093" algn="l"/>
              </a:tabLst>
            </a:pPr>
            <a:r>
              <a:rPr lang="en-US" sz="2133" spc="-4" dirty="0">
                <a:latin typeface="Arial"/>
                <a:cs typeface="Arial"/>
              </a:rPr>
              <a:t>(0.68 klf/1.17 klf)(100 ft) = 58 ft from center </a:t>
            </a: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157755288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Same roof plan with Zones A and B designated as previously. The sheathing and nailing designations for Zones A and B provided.&#10;"/>
          <p:cNvGrpSpPr/>
          <p:nvPr/>
        </p:nvGrpSpPr>
        <p:grpSpPr>
          <a:xfrm>
            <a:off x="1049867" y="1329267"/>
            <a:ext cx="6614895" cy="4366541"/>
            <a:chOff x="1049867" y="1329267"/>
            <a:chExt cx="6614895" cy="4366541"/>
          </a:xfrm>
        </p:grpSpPr>
        <p:pic>
          <p:nvPicPr>
            <p:cNvPr id="21" name="Picture 20" descr="F11-2-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9867" y="1329267"/>
              <a:ext cx="6614895" cy="4346355"/>
            </a:xfrm>
            <a:prstGeom prst="rect">
              <a:avLst/>
            </a:prstGeom>
            <a:solidFill>
              <a:schemeClr val="bg1"/>
            </a:solidFill>
            <a:ln>
              <a:noFill/>
            </a:ln>
          </p:spPr>
        </p:pic>
        <p:sp>
          <p:nvSpPr>
            <p:cNvPr id="8" name="object 5"/>
            <p:cNvSpPr txBox="1"/>
            <p:nvPr/>
          </p:nvSpPr>
          <p:spPr>
            <a:xfrm>
              <a:off x="1253067" y="5148607"/>
              <a:ext cx="1794933" cy="547201"/>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1778" b="1" spc="-4" dirty="0">
                  <a:solidFill>
                    <a:srgbClr val="FF0000"/>
                  </a:solidFill>
                  <a:latin typeface="Arial"/>
                  <a:cs typeface="Arial"/>
                </a:rPr>
                <a:t>Zone A: 15/32 STR I w/ 10@2</a:t>
              </a:r>
              <a:endParaRPr lang="en-US" sz="1778" b="1" dirty="0">
                <a:solidFill>
                  <a:srgbClr val="FF0000"/>
                </a:solidFill>
                <a:latin typeface="Arial"/>
                <a:cs typeface="Arial"/>
              </a:endParaRPr>
            </a:p>
          </p:txBody>
        </p:sp>
        <p:sp>
          <p:nvSpPr>
            <p:cNvPr id="9" name="object 5"/>
            <p:cNvSpPr txBox="1"/>
            <p:nvPr/>
          </p:nvSpPr>
          <p:spPr>
            <a:xfrm>
              <a:off x="3401437" y="5148607"/>
              <a:ext cx="1794933" cy="547201"/>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z="1778" b="1" spc="-4" dirty="0">
                  <a:solidFill>
                    <a:srgbClr val="FF0000"/>
                  </a:solidFill>
                  <a:latin typeface="Arial"/>
                  <a:cs typeface="Arial"/>
                </a:rPr>
                <a:t>Zone B: 15/32 STR I w/ 10@4</a:t>
              </a:r>
              <a:endParaRPr lang="en-US" sz="1778" b="1" dirty="0">
                <a:solidFill>
                  <a:srgbClr val="FF0000"/>
                </a:solidFill>
                <a:latin typeface="Arial"/>
                <a:cs typeface="Arial"/>
              </a:endParaRPr>
            </a:p>
          </p:txBody>
        </p:sp>
      </p:gr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410972706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745067" y="1386585"/>
            <a:ext cx="6922347" cy="2654253"/>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z="2133" spc="-4" dirty="0">
                <a:latin typeface="Arial"/>
                <a:cs typeface="Arial"/>
              </a:rPr>
              <a:t>See example problem for balance of design:</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Diaphragm nailing at boundary, continuous edges and other edges</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Chord design</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133" spc="-4" dirty="0">
                <a:latin typeface="Arial"/>
                <a:cs typeface="Arial"/>
              </a:rPr>
              <a:t>Load path detailing</a:t>
            </a:r>
          </a:p>
        </p:txBody>
      </p:sp>
      <p:sp>
        <p:nvSpPr>
          <p:cNvPr id="2" name="object 2"/>
          <p:cNvSpPr txBox="1">
            <a:spLocks noGrp="1"/>
          </p:cNvSpPr>
          <p:nvPr>
            <p:ph type="title"/>
          </p:nvPr>
        </p:nvSpPr>
        <p:spPr/>
        <p:txBody>
          <a:bodyPr/>
          <a:lstStyle/>
          <a:p>
            <a:r>
              <a:rPr lang="en-US" dirty="0"/>
              <a:t>Diaphragm Design</a:t>
            </a:r>
          </a:p>
        </p:txBody>
      </p:sp>
    </p:spTree>
    <p:extLst>
      <p:ext uri="{BB962C8B-B14F-4D97-AF65-F5344CB8AC3E}">
        <p14:creationId xmlns:p14="http://schemas.microsoft.com/office/powerpoint/2010/main" val="358596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883207" y="1386585"/>
            <a:ext cx="7352186" cy="4408899"/>
          </a:xfrm>
          <a:prstGeom prst="rect">
            <a:avLst/>
          </a:prstGeom>
        </p:spPr>
        <p:txBody>
          <a:bodyPr vert="horz" wrap="square" lIns="0" tIns="0" rIns="0" bIns="0" rtlCol="0">
            <a:spAutoFit/>
          </a:bodyPr>
          <a:lstStyle/>
          <a:p>
            <a:pPr marL="11289">
              <a:spcBef>
                <a:spcPts val="511"/>
              </a:spcBef>
              <a:buClr>
                <a:srgbClr val="FF0000"/>
              </a:buClr>
              <a:tabLst>
                <a:tab pos="316093" algn="l"/>
              </a:tabLst>
            </a:pPr>
            <a:r>
              <a:rPr lang="en-US" spc="-4" dirty="0">
                <a:latin typeface="Arial"/>
                <a:cs typeface="Arial"/>
              </a:rPr>
              <a:t>Apartment Building Characteristics:</a:t>
            </a:r>
            <a:endParaRPr dirty="0">
              <a:latin typeface="Arial"/>
              <a:cs typeface="Arial"/>
            </a:endParaRP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Three stories above grade plane</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Crawlspace surrounded by concrete stem walls – first floor is treated as the base for seismic design</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Wood light-frame bearing wall system</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Wood joist floor system with light-weight (nonstructural) concrete topping slab (acoustics, fire rated assembly)</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Residential occupancy – Risk Category II</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Roof and floor framing Douglas Fir-Larch (DF-L)</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Typical wall framing Hem-Fir (HF) No. 2</a:t>
            </a:r>
          </a:p>
          <a:p>
            <a:pPr marL="316093" indent="-304804">
              <a:lnSpc>
                <a:spcPts val="2538"/>
              </a:lnSpc>
              <a:spcBef>
                <a:spcPts val="511"/>
              </a:spcBef>
              <a:buClr>
                <a:srgbClr val="FF0000"/>
              </a:buClr>
              <a:buFont typeface="Arial"/>
              <a:buChar char="•"/>
              <a:tabLst>
                <a:tab pos="316093" algn="l"/>
              </a:tabLst>
            </a:pPr>
            <a:r>
              <a:rPr lang="en-US" spc="-4" dirty="0">
                <a:latin typeface="Arial"/>
                <a:cs typeface="Arial"/>
              </a:rPr>
              <a:t>Tie-down posts DF-L No. 1</a:t>
            </a:r>
            <a:endParaRPr dirty="0">
              <a:latin typeface="Arial"/>
              <a:cs typeface="Arial"/>
            </a:endParaRPr>
          </a:p>
        </p:txBody>
      </p:sp>
      <p:sp>
        <p:nvSpPr>
          <p:cNvPr id="2" name="object 2"/>
          <p:cNvSpPr txBox="1">
            <a:spLocks noGrp="1"/>
          </p:cNvSpPr>
          <p:nvPr>
            <p:ph type="title"/>
          </p:nvPr>
        </p:nvSpPr>
        <p:spPr>
          <a:xfrm>
            <a:off x="673100" y="269875"/>
            <a:ext cx="7772400" cy="1143000"/>
          </a:xfrm>
        </p:spPr>
        <p:txBody>
          <a:bodyPr/>
          <a:lstStyle/>
          <a:p>
            <a:r>
              <a:rPr lang="en-US" dirty="0"/>
              <a:t>Problem 14.1</a:t>
            </a:r>
          </a:p>
        </p:txBody>
      </p:sp>
    </p:spTree>
    <p:extLst>
      <p:ext uri="{BB962C8B-B14F-4D97-AF65-F5344CB8AC3E}">
        <p14:creationId xmlns:p14="http://schemas.microsoft.com/office/powerpoint/2010/main" val="277912689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408238" y="1603154"/>
            <a:ext cx="8327524" cy="4347344"/>
          </a:xfrm>
          <a:prstGeom prst="rect">
            <a:avLst/>
          </a:prstGeom>
        </p:spPr>
        <p:txBody>
          <a:bodyPr vert="horz" wrap="square" lIns="0" tIns="0" rIns="0" bIns="0" rtlCol="0">
            <a:spAutoFit/>
          </a:bodyPr>
          <a:lstStyle/>
          <a:p>
            <a:pPr marL="11289">
              <a:lnSpc>
                <a:spcPct val="150000"/>
              </a:lnSpc>
              <a:spcBef>
                <a:spcPts val="511"/>
              </a:spcBef>
              <a:buClr>
                <a:srgbClr val="FF0000"/>
              </a:buClr>
              <a:tabLst>
                <a:tab pos="316093" algn="l"/>
              </a:tabLst>
            </a:pPr>
            <a:r>
              <a:rPr lang="en-US" sz="2000" spc="-4" dirty="0">
                <a:latin typeface="Arial"/>
                <a:cs typeface="Arial"/>
              </a:rPr>
              <a:t>Diaphragm Design Forces – </a:t>
            </a:r>
            <a:r>
              <a:rPr lang="en-US" sz="2000" i="1" spc="-4" dirty="0">
                <a:solidFill>
                  <a:srgbClr val="FF0000"/>
                </a:solidFill>
                <a:latin typeface="Arial"/>
                <a:cs typeface="Arial"/>
              </a:rPr>
              <a:t>NEW ALTERNATIVE   </a:t>
            </a:r>
            <a:r>
              <a:rPr lang="en-US" sz="2000" spc="-4" dirty="0">
                <a:latin typeface="Arial"/>
                <a:cs typeface="Arial"/>
              </a:rPr>
              <a:t>(Sec. 12.10.3) </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000" spc="-4" dirty="0">
                <a:latin typeface="Arial"/>
                <a:cs typeface="Arial"/>
              </a:rPr>
              <a:t>Seismic forces in the diaphragm are influenced by both the type of vertical elements and the type of diaphragm, but the Basic Method (Section 12.10.1.1) only recognizes the vertical elements as an influence</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000" spc="-4" dirty="0">
                <a:latin typeface="Arial"/>
                <a:cs typeface="Arial"/>
              </a:rPr>
              <a:t>Section 12.10.3 takes into account the displacement capacity of the specific diaphragm type used</a:t>
            </a:r>
          </a:p>
          <a:p>
            <a:pPr marL="316093" indent="-304804">
              <a:lnSpc>
                <a:spcPct val="150000"/>
              </a:lnSpc>
              <a:spcBef>
                <a:spcPts val="511"/>
              </a:spcBef>
              <a:buClr>
                <a:srgbClr val="FF0000"/>
              </a:buClr>
              <a:buFont typeface="Arial" panose="020B0604020202020204" pitchFamily="34" charset="0"/>
              <a:buChar char="•"/>
              <a:tabLst>
                <a:tab pos="316093" algn="l"/>
              </a:tabLst>
            </a:pPr>
            <a:r>
              <a:rPr lang="en-US" sz="2000" spc="-4" dirty="0">
                <a:latin typeface="Arial"/>
                <a:cs typeface="Arial"/>
              </a:rPr>
              <a:t>Diaphragm forces start from near-elastic level, and are divided by R</a:t>
            </a:r>
            <a:r>
              <a:rPr lang="en-US" sz="2000" spc="-4" baseline="-25000" dirty="0">
                <a:latin typeface="Arial"/>
                <a:cs typeface="Arial"/>
              </a:rPr>
              <a:t>s</a:t>
            </a:r>
            <a:r>
              <a:rPr lang="en-US" sz="2000" spc="-4" dirty="0">
                <a:latin typeface="Arial"/>
                <a:cs typeface="Arial"/>
              </a:rPr>
              <a:t> </a:t>
            </a:r>
            <a:r>
              <a:rPr lang="en-US" sz="2000" i="1" spc="-4" dirty="0">
                <a:latin typeface="Arial"/>
                <a:cs typeface="Arial"/>
              </a:rPr>
              <a:t>diaphragm design force reduction factor</a:t>
            </a:r>
            <a:r>
              <a:rPr lang="en-US" sz="2000" spc="-4" dirty="0">
                <a:latin typeface="Arial"/>
                <a:cs typeface="Arial"/>
              </a:rPr>
              <a:t>, specific to the diaphragm type</a:t>
            </a:r>
          </a:p>
        </p:txBody>
      </p:sp>
      <p:sp>
        <p:nvSpPr>
          <p:cNvPr id="2" name="object 2"/>
          <p:cNvSpPr txBox="1">
            <a:spLocks noGrp="1"/>
          </p:cNvSpPr>
          <p:nvPr>
            <p:ph type="title"/>
          </p:nvPr>
        </p:nvSpPr>
        <p:spPr/>
        <p:txBody>
          <a:bodyPr/>
          <a:lstStyle/>
          <a:p>
            <a:r>
              <a:rPr lang="en-US" dirty="0"/>
              <a:t>Seismic Force – Alternate Provisions</a:t>
            </a:r>
          </a:p>
        </p:txBody>
      </p:sp>
    </p:spTree>
    <p:extLst>
      <p:ext uri="{BB962C8B-B14F-4D97-AF65-F5344CB8AC3E}">
        <p14:creationId xmlns:p14="http://schemas.microsoft.com/office/powerpoint/2010/main" val="182285256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673100" y="1542995"/>
            <a:ext cx="6922347" cy="4103688"/>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Diaphragm Design Forces – </a:t>
            </a:r>
            <a:r>
              <a:rPr lang="en-US" sz="2133" i="1" spc="-4" dirty="0">
                <a:solidFill>
                  <a:srgbClr val="FF0000"/>
                </a:solidFill>
                <a:latin typeface="Arial"/>
                <a:cs typeface="Arial"/>
              </a:rPr>
              <a:t>NEW ALTERNATIVE    </a:t>
            </a:r>
          </a:p>
          <a:p>
            <a:pPr marL="11289">
              <a:lnSpc>
                <a:spcPts val="2538"/>
              </a:lnSpc>
              <a:spcBef>
                <a:spcPts val="511"/>
              </a:spcBef>
              <a:buClr>
                <a:srgbClr val="FF0000"/>
              </a:buClr>
              <a:tabLst>
                <a:tab pos="316093" algn="l"/>
              </a:tabLst>
            </a:pPr>
            <a:r>
              <a:rPr lang="en-US" sz="2133" spc="-4" dirty="0">
                <a:latin typeface="Arial"/>
                <a:cs typeface="Arial"/>
              </a:rPr>
              <a:t> </a:t>
            </a:r>
          </a:p>
          <a:p>
            <a:pPr marL="11289">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px</a:t>
            </a:r>
            <a:r>
              <a:rPr lang="en-US" sz="2133" spc="-4" dirty="0">
                <a:latin typeface="Arial"/>
                <a:cs typeface="Arial"/>
              </a:rPr>
              <a:t> = (C</a:t>
            </a:r>
            <a:r>
              <a:rPr lang="en-US" sz="2133" spc="-4" baseline="-25000" dirty="0">
                <a:latin typeface="Arial"/>
                <a:cs typeface="Arial"/>
              </a:rPr>
              <a:t>px</a:t>
            </a:r>
            <a:r>
              <a:rPr lang="en-US" sz="2133" spc="-4" dirty="0">
                <a:latin typeface="Arial"/>
                <a:cs typeface="Arial"/>
              </a:rPr>
              <a:t>/R</a:t>
            </a:r>
            <a:r>
              <a:rPr lang="en-US" sz="2133" spc="-4" baseline="-25000" dirty="0">
                <a:latin typeface="Arial"/>
                <a:cs typeface="Arial"/>
              </a:rPr>
              <a:t>s</a:t>
            </a:r>
            <a:r>
              <a:rPr lang="en-US" sz="2133" spc="-4" dirty="0">
                <a:latin typeface="Arial"/>
                <a:cs typeface="Arial"/>
              </a:rPr>
              <a:t>) w</a:t>
            </a:r>
            <a:r>
              <a:rPr lang="en-US" sz="2133" spc="-4" baseline="-25000" dirty="0">
                <a:latin typeface="Arial"/>
                <a:cs typeface="Arial"/>
              </a:rPr>
              <a:t>px</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C</a:t>
            </a:r>
            <a:r>
              <a:rPr lang="en-US" sz="2133" spc="-4" baseline="-25000" dirty="0">
                <a:latin typeface="Arial"/>
                <a:cs typeface="Arial"/>
              </a:rPr>
              <a:t>px</a:t>
            </a:r>
            <a:r>
              <a:rPr lang="en-US" sz="2133" spc="-4" dirty="0">
                <a:latin typeface="Arial"/>
                <a:cs typeface="Arial"/>
              </a:rPr>
              <a:t> = C</a:t>
            </a:r>
            <a:r>
              <a:rPr lang="en-US" sz="2133" spc="-4" baseline="-25000" dirty="0">
                <a:latin typeface="Arial"/>
                <a:cs typeface="Arial"/>
              </a:rPr>
              <a:t>pn</a:t>
            </a:r>
            <a:r>
              <a:rPr lang="en-US" sz="2133" spc="-4" dirty="0">
                <a:latin typeface="Arial"/>
                <a:cs typeface="Arial"/>
              </a:rPr>
              <a:t> (Figure 12.10-2)</a:t>
            </a:r>
          </a:p>
          <a:p>
            <a:pPr marL="11289">
              <a:lnSpc>
                <a:spcPts val="2538"/>
              </a:lnSpc>
              <a:spcBef>
                <a:spcPts val="511"/>
              </a:spcBef>
              <a:buClr>
                <a:srgbClr val="FF0000"/>
              </a:buClr>
              <a:tabLst>
                <a:tab pos="316093" algn="l"/>
              </a:tabLst>
            </a:pPr>
            <a:r>
              <a:rPr lang="en-US" sz="2133" spc="-4" dirty="0">
                <a:latin typeface="Arial"/>
                <a:cs typeface="Arial"/>
              </a:rPr>
              <a:t>C</a:t>
            </a:r>
            <a:r>
              <a:rPr lang="en-US" sz="2133" spc="-4" baseline="-25000" dirty="0">
                <a:latin typeface="Arial"/>
                <a:cs typeface="Arial"/>
              </a:rPr>
              <a:t>pn</a:t>
            </a:r>
            <a:r>
              <a:rPr lang="en-US" sz="2133" spc="-4" dirty="0">
                <a:latin typeface="Arial"/>
                <a:cs typeface="Arial"/>
              </a:rPr>
              <a:t> = [(</a:t>
            </a:r>
            <a:r>
              <a:rPr lang="en-US" sz="2133" spc="-4" dirty="0">
                <a:latin typeface="Symbol" panose="05050102010706020507" pitchFamily="18" charset="2"/>
                <a:cs typeface="Arial"/>
              </a:rPr>
              <a:t>G</a:t>
            </a:r>
            <a:r>
              <a:rPr lang="en-US" sz="2133" spc="-4" baseline="-25000" dirty="0">
                <a:latin typeface="Arial"/>
                <a:cs typeface="Arial"/>
              </a:rPr>
              <a:t>m1</a:t>
            </a:r>
            <a:r>
              <a:rPr lang="en-US" sz="2133" spc="-4" dirty="0">
                <a:latin typeface="Symbol" panose="05050102010706020507" pitchFamily="18" charset="2"/>
                <a:cs typeface="Arial"/>
              </a:rPr>
              <a:t>W</a:t>
            </a:r>
            <a:r>
              <a:rPr lang="en-US" sz="2133" spc="-4" baseline="-25000" dirty="0">
                <a:latin typeface="Arial"/>
                <a:cs typeface="Arial"/>
              </a:rPr>
              <a:t>0</a:t>
            </a:r>
            <a:r>
              <a:rPr lang="en-US" sz="2133" spc="-4" dirty="0">
                <a:latin typeface="Arial"/>
                <a:cs typeface="Arial"/>
              </a:rPr>
              <a:t>C</a:t>
            </a:r>
            <a:r>
              <a:rPr lang="en-US" sz="2133" spc="-4" baseline="-25000" dirty="0">
                <a:latin typeface="Arial"/>
                <a:cs typeface="Arial"/>
              </a:rPr>
              <a:t>s</a:t>
            </a:r>
            <a:r>
              <a:rPr lang="en-US" sz="2133" spc="-4" dirty="0">
                <a:latin typeface="Arial"/>
                <a:cs typeface="Arial"/>
              </a:rPr>
              <a:t>)</a:t>
            </a:r>
            <a:r>
              <a:rPr lang="en-US" sz="2133" spc="-4" baseline="30000" dirty="0">
                <a:latin typeface="Arial"/>
                <a:cs typeface="Arial"/>
              </a:rPr>
              <a:t>2</a:t>
            </a:r>
            <a:r>
              <a:rPr lang="en-US" sz="2133" spc="-4" dirty="0">
                <a:latin typeface="Arial"/>
                <a:cs typeface="Arial"/>
              </a:rPr>
              <a:t> + (</a:t>
            </a:r>
            <a:r>
              <a:rPr lang="en-US" sz="2133" spc="-4" dirty="0">
                <a:latin typeface="Symbol" panose="05050102010706020507" pitchFamily="18" charset="2"/>
                <a:cs typeface="Arial"/>
              </a:rPr>
              <a:t>G</a:t>
            </a:r>
            <a:r>
              <a:rPr lang="en-US" sz="2133" spc="-4" baseline="-25000" dirty="0">
                <a:latin typeface="Arial"/>
                <a:cs typeface="Arial"/>
              </a:rPr>
              <a:t>m2</a:t>
            </a:r>
            <a:r>
              <a:rPr lang="en-US" sz="2133" spc="-4" dirty="0">
                <a:latin typeface="Arial"/>
                <a:cs typeface="Arial"/>
              </a:rPr>
              <a:t>C</a:t>
            </a:r>
            <a:r>
              <a:rPr lang="en-US" sz="2133" spc="-4" baseline="-25000" dirty="0">
                <a:latin typeface="Arial"/>
                <a:cs typeface="Arial"/>
              </a:rPr>
              <a:t>s2</a:t>
            </a:r>
            <a:r>
              <a:rPr lang="en-US" sz="2133" spc="-4" dirty="0">
                <a:latin typeface="Arial"/>
                <a:cs typeface="Arial"/>
              </a:rPr>
              <a:t>)</a:t>
            </a:r>
            <a:r>
              <a:rPr lang="en-US" sz="2133" spc="-4" baseline="30000" dirty="0">
                <a:latin typeface="Arial"/>
                <a:cs typeface="Arial"/>
              </a:rPr>
              <a:t>2</a:t>
            </a:r>
            <a:r>
              <a:rPr lang="en-US" sz="2133" spc="-4" dirty="0">
                <a:latin typeface="Arial"/>
                <a:cs typeface="Arial"/>
              </a:rPr>
              <a:t>]</a:t>
            </a:r>
            <a:r>
              <a:rPr lang="en-US" sz="2133" spc="-4" baseline="30000" dirty="0">
                <a:latin typeface="Arial"/>
                <a:cs typeface="Arial"/>
              </a:rPr>
              <a:t>1/2</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For a single story structure with no higher mode behavior, this reduces to: </a:t>
            </a:r>
          </a:p>
          <a:p>
            <a:pPr marL="11289">
              <a:lnSpc>
                <a:spcPts val="2538"/>
              </a:lnSpc>
              <a:spcBef>
                <a:spcPts val="511"/>
              </a:spcBef>
              <a:buClr>
                <a:srgbClr val="FF0000"/>
              </a:buClr>
              <a:tabLst>
                <a:tab pos="316093" algn="l"/>
              </a:tabLst>
            </a:pPr>
            <a:r>
              <a:rPr lang="en-US" sz="2133" spc="-4" dirty="0">
                <a:latin typeface="Arial"/>
                <a:cs typeface="Arial"/>
              </a:rPr>
              <a:t>C</a:t>
            </a:r>
            <a:r>
              <a:rPr lang="en-US" sz="2133" spc="-4" baseline="-25000" dirty="0">
                <a:latin typeface="Arial"/>
                <a:cs typeface="Arial"/>
              </a:rPr>
              <a:t>pn</a:t>
            </a:r>
            <a:r>
              <a:rPr lang="en-US" sz="2133" spc="-4" dirty="0">
                <a:latin typeface="Arial"/>
                <a:cs typeface="Arial"/>
              </a:rPr>
              <a:t> = </a:t>
            </a:r>
            <a:r>
              <a:rPr lang="en-US" sz="2133" spc="-4" dirty="0">
                <a:latin typeface="Symbol" panose="05050102010706020507" pitchFamily="18" charset="2"/>
                <a:cs typeface="Arial"/>
              </a:rPr>
              <a:t>G</a:t>
            </a:r>
            <a:r>
              <a:rPr lang="en-US" sz="2133" spc="-4" baseline="-25000" dirty="0">
                <a:latin typeface="Arial"/>
                <a:cs typeface="Arial"/>
              </a:rPr>
              <a:t>m1</a:t>
            </a:r>
            <a:r>
              <a:rPr lang="en-US" sz="2133" spc="-4" dirty="0">
                <a:latin typeface="Symbol" panose="05050102010706020507" pitchFamily="18" charset="2"/>
                <a:cs typeface="Arial"/>
              </a:rPr>
              <a:t>W</a:t>
            </a:r>
            <a:r>
              <a:rPr lang="en-US" sz="2133" spc="-4" baseline="-25000" dirty="0">
                <a:latin typeface="Arial"/>
                <a:cs typeface="Arial"/>
              </a:rPr>
              <a:t>0</a:t>
            </a:r>
            <a:r>
              <a:rPr lang="en-US" sz="2133" spc="-4" dirty="0">
                <a:latin typeface="Arial"/>
                <a:cs typeface="Arial"/>
              </a:rPr>
              <a:t>C</a:t>
            </a:r>
            <a:r>
              <a:rPr lang="en-US" sz="2133" spc="-4" baseline="-25000" dirty="0">
                <a:latin typeface="Arial"/>
                <a:cs typeface="Arial"/>
              </a:rPr>
              <a:t>s</a:t>
            </a:r>
            <a:endParaRPr lang="en-US" sz="2133" spc="-4" baseline="30000"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Already defined are C</a:t>
            </a:r>
            <a:r>
              <a:rPr lang="en-US" sz="2133" spc="-4" baseline="-25000" dirty="0">
                <a:latin typeface="Arial"/>
                <a:cs typeface="Arial"/>
              </a:rPr>
              <a:t>s</a:t>
            </a:r>
            <a:r>
              <a:rPr lang="en-US" sz="2133" spc="-4" dirty="0">
                <a:latin typeface="Arial"/>
                <a:cs typeface="Arial"/>
              </a:rPr>
              <a:t> = 0.286 and </a:t>
            </a:r>
            <a:r>
              <a:rPr lang="en-US" sz="2133" spc="-4" dirty="0">
                <a:latin typeface="Symbol" panose="05050102010706020507" pitchFamily="18" charset="2"/>
                <a:cs typeface="Arial"/>
              </a:rPr>
              <a:t>W</a:t>
            </a:r>
            <a:r>
              <a:rPr lang="en-US" sz="2133" spc="-4" baseline="-25000" dirty="0">
                <a:latin typeface="Arial"/>
                <a:cs typeface="Arial"/>
              </a:rPr>
              <a:t>0</a:t>
            </a:r>
            <a:r>
              <a:rPr lang="en-US" sz="2133" spc="-4" dirty="0">
                <a:latin typeface="Arial"/>
                <a:cs typeface="Arial"/>
              </a:rPr>
              <a:t> = 2.5</a:t>
            </a:r>
          </a:p>
        </p:txBody>
      </p:sp>
      <p:sp>
        <p:nvSpPr>
          <p:cNvPr id="2" name="object 2"/>
          <p:cNvSpPr txBox="1">
            <a:spLocks noGrp="1"/>
          </p:cNvSpPr>
          <p:nvPr>
            <p:ph type="title"/>
          </p:nvPr>
        </p:nvSpPr>
        <p:spPr/>
        <p:txBody>
          <a:bodyPr/>
          <a:lstStyle/>
          <a:p>
            <a:r>
              <a:rPr lang="en-US" dirty="0"/>
              <a:t>Seismic Force – Alternate Provisions</a:t>
            </a:r>
          </a:p>
        </p:txBody>
      </p:sp>
    </p:spTree>
    <p:extLst>
      <p:ext uri="{BB962C8B-B14F-4D97-AF65-F5344CB8AC3E}">
        <p14:creationId xmlns:p14="http://schemas.microsoft.com/office/powerpoint/2010/main" val="165498909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673100" y="1603154"/>
            <a:ext cx="7772400" cy="4488408"/>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Diaphragm Design Forces – </a:t>
            </a:r>
            <a:r>
              <a:rPr lang="en-US" sz="2133" i="1" spc="-4" dirty="0">
                <a:solidFill>
                  <a:srgbClr val="FF0000"/>
                </a:solidFill>
                <a:latin typeface="Arial"/>
                <a:cs typeface="Arial"/>
              </a:rPr>
              <a:t>NEW ALTERNATIVE    </a:t>
            </a:r>
          </a:p>
          <a:p>
            <a:pPr marL="11289">
              <a:lnSpc>
                <a:spcPts val="2538"/>
              </a:lnSpc>
              <a:spcBef>
                <a:spcPts val="511"/>
              </a:spcBef>
              <a:buClr>
                <a:srgbClr val="FF0000"/>
              </a:buClr>
              <a:tabLst>
                <a:tab pos="316093" algn="l"/>
              </a:tabLst>
            </a:pPr>
            <a:r>
              <a:rPr lang="en-US" sz="2133" spc="-4" dirty="0">
                <a:latin typeface="Arial"/>
                <a:cs typeface="Arial"/>
              </a:rPr>
              <a:t> </a:t>
            </a:r>
          </a:p>
          <a:p>
            <a:pPr marL="11289">
              <a:lnSpc>
                <a:spcPts val="2538"/>
              </a:lnSpc>
              <a:spcBef>
                <a:spcPts val="511"/>
              </a:spcBef>
              <a:buClr>
                <a:srgbClr val="FF0000"/>
              </a:buClr>
              <a:tabLst>
                <a:tab pos="316093" algn="l"/>
              </a:tabLst>
            </a:pPr>
            <a:r>
              <a:rPr lang="en-US" sz="2133" spc="-4" dirty="0">
                <a:latin typeface="Arial"/>
                <a:cs typeface="Arial"/>
              </a:rPr>
              <a:t>C</a:t>
            </a:r>
            <a:r>
              <a:rPr lang="en-US" sz="2133" spc="-4" baseline="-25000" dirty="0">
                <a:latin typeface="Arial"/>
                <a:cs typeface="Arial"/>
              </a:rPr>
              <a:t>pn</a:t>
            </a:r>
            <a:r>
              <a:rPr lang="en-US" sz="2133" spc="-4" dirty="0">
                <a:latin typeface="Arial"/>
                <a:cs typeface="Arial"/>
              </a:rPr>
              <a:t> = </a:t>
            </a:r>
            <a:r>
              <a:rPr lang="en-US" sz="2133" spc="-4" dirty="0">
                <a:latin typeface="Symbol" panose="05050102010706020507" pitchFamily="18" charset="2"/>
                <a:cs typeface="Arial"/>
              </a:rPr>
              <a:t>G</a:t>
            </a:r>
            <a:r>
              <a:rPr lang="en-US" sz="2133" spc="-4" baseline="-25000" dirty="0">
                <a:latin typeface="Arial"/>
                <a:cs typeface="Arial"/>
              </a:rPr>
              <a:t>m1</a:t>
            </a:r>
            <a:r>
              <a:rPr lang="en-US" sz="2133" spc="-4" dirty="0">
                <a:latin typeface="Symbol" panose="05050102010706020507" pitchFamily="18" charset="2"/>
                <a:cs typeface="Arial"/>
              </a:rPr>
              <a:t>W</a:t>
            </a:r>
            <a:r>
              <a:rPr lang="en-US" sz="2133" spc="-4" baseline="-25000" dirty="0">
                <a:latin typeface="Arial"/>
                <a:cs typeface="Arial"/>
              </a:rPr>
              <a:t>0</a:t>
            </a:r>
            <a:r>
              <a:rPr lang="en-US" sz="2133" spc="-4" dirty="0">
                <a:latin typeface="Arial"/>
                <a:cs typeface="Arial"/>
              </a:rPr>
              <a:t>C</a:t>
            </a:r>
            <a:r>
              <a:rPr lang="en-US" sz="2133" spc="-4" baseline="-25000" dirty="0">
                <a:latin typeface="Arial"/>
                <a:cs typeface="Arial"/>
              </a:rPr>
              <a:t>s</a:t>
            </a:r>
            <a:endParaRPr lang="en-US" sz="2133" spc="-4" baseline="30000" dirty="0">
              <a:latin typeface="Arial"/>
              <a:cs typeface="Arial"/>
            </a:endParaRP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Symbol" panose="05050102010706020507" pitchFamily="18" charset="2"/>
                <a:cs typeface="Arial"/>
              </a:rPr>
              <a:t>G</a:t>
            </a:r>
            <a:r>
              <a:rPr lang="en-US" sz="2133" spc="-4" baseline="-25000" dirty="0">
                <a:latin typeface="Arial"/>
                <a:cs typeface="Arial"/>
              </a:rPr>
              <a:t>m1</a:t>
            </a:r>
            <a:r>
              <a:rPr lang="en-US" sz="2133" spc="-4" dirty="0">
                <a:latin typeface="Arial"/>
                <a:cs typeface="Arial"/>
              </a:rPr>
              <a:t> = 1 + (z</a:t>
            </a:r>
            <a:r>
              <a:rPr lang="en-US" sz="2133" spc="-4" baseline="-25000" dirty="0">
                <a:latin typeface="Arial"/>
                <a:cs typeface="Arial"/>
              </a:rPr>
              <a:t>s</a:t>
            </a:r>
            <a:r>
              <a:rPr lang="en-US" sz="2133" spc="-4" dirty="0">
                <a:latin typeface="Arial"/>
                <a:cs typeface="Arial"/>
              </a:rPr>
              <a:t>/2)(1 – 1/N)</a:t>
            </a:r>
          </a:p>
          <a:p>
            <a:pPr marL="11289">
              <a:lnSpc>
                <a:spcPts val="2538"/>
              </a:lnSpc>
              <a:spcBef>
                <a:spcPts val="511"/>
              </a:spcBef>
              <a:buClr>
                <a:srgbClr val="FF0000"/>
              </a:buClr>
              <a:tabLst>
                <a:tab pos="316093" algn="l"/>
              </a:tabLst>
            </a:pPr>
            <a:r>
              <a:rPr lang="en-US" sz="2133" spc="-4" dirty="0">
                <a:latin typeface="Arial"/>
                <a:cs typeface="Arial"/>
              </a:rPr>
              <a:t>Where</a:t>
            </a:r>
          </a:p>
          <a:p>
            <a:pPr marL="11289">
              <a:lnSpc>
                <a:spcPts val="2538"/>
              </a:lnSpc>
              <a:spcBef>
                <a:spcPts val="511"/>
              </a:spcBef>
              <a:buClr>
                <a:srgbClr val="FF0000"/>
              </a:buClr>
              <a:tabLst>
                <a:tab pos="316093" algn="l"/>
              </a:tabLst>
            </a:pPr>
            <a:r>
              <a:rPr lang="en-US" sz="2133" spc="-4" dirty="0">
                <a:latin typeface="Arial"/>
                <a:cs typeface="Arial"/>
              </a:rPr>
              <a:t>Z</a:t>
            </a:r>
            <a:r>
              <a:rPr lang="en-US" sz="2133" spc="-4" baseline="-25000" dirty="0">
                <a:latin typeface="Arial"/>
                <a:cs typeface="Arial"/>
              </a:rPr>
              <a:t>s</a:t>
            </a:r>
            <a:r>
              <a:rPr lang="en-US" sz="2133" spc="-4" dirty="0">
                <a:latin typeface="Arial"/>
                <a:cs typeface="Arial"/>
              </a:rPr>
              <a:t> = 1.0 (Sec. 12.10.3.2.1 for not BRB or MRF)</a:t>
            </a:r>
          </a:p>
          <a:p>
            <a:pPr marL="11289">
              <a:lnSpc>
                <a:spcPts val="2538"/>
              </a:lnSpc>
              <a:spcBef>
                <a:spcPts val="511"/>
              </a:spcBef>
              <a:buClr>
                <a:srgbClr val="FF0000"/>
              </a:buClr>
              <a:tabLst>
                <a:tab pos="316093" algn="l"/>
              </a:tabLst>
            </a:pPr>
            <a:r>
              <a:rPr lang="en-US" sz="2133" spc="-4" dirty="0">
                <a:latin typeface="Arial"/>
                <a:cs typeface="Arial"/>
              </a:rPr>
              <a:t>N = number of stories = 1</a:t>
            </a:r>
          </a:p>
          <a:p>
            <a:pPr marL="11289">
              <a:lnSpc>
                <a:spcPts val="2538"/>
              </a:lnSpc>
              <a:spcBef>
                <a:spcPts val="511"/>
              </a:spcBef>
              <a:buClr>
                <a:srgbClr val="FF0000"/>
              </a:buClr>
              <a:tabLst>
                <a:tab pos="316093" algn="l"/>
              </a:tabLst>
            </a:pPr>
            <a:r>
              <a:rPr lang="en-US" sz="2133" spc="-4" dirty="0">
                <a:latin typeface="Symbol" panose="05050102010706020507" pitchFamily="18" charset="2"/>
                <a:cs typeface="Arial"/>
              </a:rPr>
              <a:t>G</a:t>
            </a:r>
            <a:r>
              <a:rPr lang="en-US" sz="2133" spc="-4" baseline="-25000" dirty="0">
                <a:latin typeface="Arial"/>
                <a:cs typeface="Arial"/>
              </a:rPr>
              <a:t>m1</a:t>
            </a:r>
            <a:r>
              <a:rPr lang="en-US" sz="2133" spc="-4" dirty="0">
                <a:latin typeface="Arial"/>
                <a:cs typeface="Arial"/>
              </a:rPr>
              <a:t> = 1.0</a:t>
            </a:r>
          </a:p>
          <a:p>
            <a:pPr marL="11289">
              <a:lnSpc>
                <a:spcPts val="2538"/>
              </a:lnSpc>
              <a:spcBef>
                <a:spcPts val="511"/>
              </a:spcBef>
              <a:buClr>
                <a:srgbClr val="FF0000"/>
              </a:buClr>
              <a:tabLst>
                <a:tab pos="316093" algn="l"/>
              </a:tabLst>
            </a:pPr>
            <a:r>
              <a:rPr lang="en-US" sz="2133" spc="-4" dirty="0">
                <a:latin typeface="Arial"/>
                <a:cs typeface="Arial"/>
              </a:rPr>
              <a:t>C</a:t>
            </a:r>
            <a:r>
              <a:rPr lang="en-US" sz="2133" spc="-4" baseline="-25000" dirty="0">
                <a:latin typeface="Arial"/>
                <a:cs typeface="Arial"/>
              </a:rPr>
              <a:t>pn</a:t>
            </a:r>
            <a:r>
              <a:rPr lang="en-US" sz="2133" spc="-4" dirty="0">
                <a:latin typeface="Arial"/>
                <a:cs typeface="Arial"/>
              </a:rPr>
              <a:t> = 1.0(2.5)(0.286) = 0.715</a:t>
            </a:r>
          </a:p>
          <a:p>
            <a:pPr marL="11289">
              <a:lnSpc>
                <a:spcPts val="2538"/>
              </a:lnSpc>
              <a:spcBef>
                <a:spcPts val="511"/>
              </a:spcBef>
              <a:buClr>
                <a:srgbClr val="FF0000"/>
              </a:buClr>
              <a:tabLst>
                <a:tab pos="316093" algn="l"/>
              </a:tabLst>
            </a:pPr>
            <a:r>
              <a:rPr lang="en-US" sz="2133" spc="-4" dirty="0">
                <a:latin typeface="Arial"/>
                <a:cs typeface="Arial"/>
              </a:rPr>
              <a:t>This is the near-elastic estimated demand, prior to reduction based on diaphragm displacement capacity</a:t>
            </a:r>
          </a:p>
        </p:txBody>
      </p:sp>
      <p:sp>
        <p:nvSpPr>
          <p:cNvPr id="2" name="object 2"/>
          <p:cNvSpPr txBox="1">
            <a:spLocks noGrp="1"/>
          </p:cNvSpPr>
          <p:nvPr>
            <p:ph type="title"/>
          </p:nvPr>
        </p:nvSpPr>
        <p:spPr/>
        <p:txBody>
          <a:bodyPr/>
          <a:lstStyle/>
          <a:p>
            <a:r>
              <a:rPr lang="en-US" dirty="0"/>
              <a:t>Seismic Force – Alternate Provisions</a:t>
            </a:r>
          </a:p>
        </p:txBody>
      </p:sp>
    </p:spTree>
    <p:extLst>
      <p:ext uri="{BB962C8B-B14F-4D97-AF65-F5344CB8AC3E}">
        <p14:creationId xmlns:p14="http://schemas.microsoft.com/office/powerpoint/2010/main" val="86726907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546100" y="1687375"/>
            <a:ext cx="8026400" cy="4167808"/>
          </a:xfrm>
          <a:prstGeom prst="rect">
            <a:avLst/>
          </a:prstGeom>
        </p:spPr>
        <p:txBody>
          <a:bodyPr vert="horz" wrap="square" lIns="0" tIns="0" rIns="0" bIns="0" rtlCol="0">
            <a:spAutoFit/>
          </a:bodyPr>
          <a:lstStyle/>
          <a:p>
            <a:pPr marL="11289">
              <a:lnSpc>
                <a:spcPts val="2538"/>
              </a:lnSpc>
              <a:spcBef>
                <a:spcPts val="511"/>
              </a:spcBef>
              <a:buClr>
                <a:srgbClr val="FF0000"/>
              </a:buClr>
              <a:tabLst>
                <a:tab pos="316093" algn="l"/>
              </a:tabLst>
            </a:pPr>
            <a:r>
              <a:rPr lang="en-US" sz="2133" spc="-4" dirty="0">
                <a:latin typeface="Arial"/>
                <a:cs typeface="Arial"/>
              </a:rPr>
              <a:t>Diaphragm Design Forces – </a:t>
            </a:r>
            <a:r>
              <a:rPr lang="en-US" sz="2133" i="1" spc="-4" dirty="0">
                <a:solidFill>
                  <a:srgbClr val="FF0000"/>
                </a:solidFill>
                <a:latin typeface="Arial"/>
                <a:cs typeface="Arial"/>
              </a:rPr>
              <a:t>NEW ALTERNATIVE    </a:t>
            </a:r>
          </a:p>
          <a:p>
            <a:pPr marL="11289">
              <a:lnSpc>
                <a:spcPts val="2538"/>
              </a:lnSpc>
              <a:spcBef>
                <a:spcPts val="511"/>
              </a:spcBef>
              <a:buClr>
                <a:srgbClr val="FF0000"/>
              </a:buClr>
              <a:tabLst>
                <a:tab pos="316093" algn="l"/>
              </a:tabLst>
            </a:pPr>
            <a:r>
              <a:rPr lang="en-US" sz="2133" spc="-4" dirty="0">
                <a:latin typeface="Arial"/>
                <a:cs typeface="Arial"/>
              </a:rPr>
              <a:t> </a:t>
            </a:r>
          </a:p>
          <a:p>
            <a:pPr marL="11289">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px</a:t>
            </a:r>
            <a:r>
              <a:rPr lang="en-US" sz="2133" spc="-4" dirty="0">
                <a:latin typeface="Arial"/>
                <a:cs typeface="Arial"/>
              </a:rPr>
              <a:t> = (C</a:t>
            </a:r>
            <a:r>
              <a:rPr lang="en-US" sz="2133" spc="-4" baseline="-25000" dirty="0">
                <a:latin typeface="Arial"/>
                <a:cs typeface="Arial"/>
              </a:rPr>
              <a:t>px</a:t>
            </a:r>
            <a:r>
              <a:rPr lang="en-US" sz="2133" spc="-4" dirty="0">
                <a:latin typeface="Arial"/>
                <a:cs typeface="Arial"/>
              </a:rPr>
              <a:t>/R</a:t>
            </a:r>
            <a:r>
              <a:rPr lang="en-US" sz="2133" spc="-4" baseline="-25000" dirty="0">
                <a:latin typeface="Arial"/>
                <a:cs typeface="Arial"/>
              </a:rPr>
              <a:t>s</a:t>
            </a:r>
            <a:r>
              <a:rPr lang="en-US" sz="2133" spc="-4" dirty="0">
                <a:latin typeface="Arial"/>
                <a:cs typeface="Arial"/>
              </a:rPr>
              <a:t>) w</a:t>
            </a:r>
            <a:r>
              <a:rPr lang="en-US" sz="2133" spc="-4" baseline="-25000" dirty="0">
                <a:latin typeface="Arial"/>
                <a:cs typeface="Arial"/>
              </a:rPr>
              <a:t>px</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C</a:t>
            </a:r>
            <a:r>
              <a:rPr lang="en-US" sz="2133" spc="-4" baseline="-25000" dirty="0">
                <a:latin typeface="Arial"/>
                <a:cs typeface="Arial"/>
              </a:rPr>
              <a:t>px</a:t>
            </a:r>
            <a:r>
              <a:rPr lang="en-US" sz="2133" spc="-4" dirty="0">
                <a:latin typeface="Arial"/>
                <a:cs typeface="Arial"/>
              </a:rPr>
              <a:t> = C</a:t>
            </a:r>
            <a:r>
              <a:rPr lang="en-US" sz="2133" spc="-4" baseline="-25000" dirty="0">
                <a:latin typeface="Arial"/>
                <a:cs typeface="Arial"/>
              </a:rPr>
              <a:t>pn</a:t>
            </a:r>
            <a:r>
              <a:rPr lang="en-US" sz="2133" spc="-4" dirty="0">
                <a:latin typeface="Arial"/>
                <a:cs typeface="Arial"/>
              </a:rPr>
              <a:t> = 0.715</a:t>
            </a:r>
          </a:p>
          <a:p>
            <a:pPr marL="11289">
              <a:lnSpc>
                <a:spcPts val="2538"/>
              </a:lnSpc>
              <a:spcBef>
                <a:spcPts val="511"/>
              </a:spcBef>
              <a:buClr>
                <a:srgbClr val="FF0000"/>
              </a:buClr>
              <a:tabLst>
                <a:tab pos="316093" algn="l"/>
              </a:tabLst>
            </a:pPr>
            <a:r>
              <a:rPr lang="en-US" sz="2133" spc="-4" dirty="0">
                <a:latin typeface="Arial"/>
                <a:cs typeface="Arial"/>
              </a:rPr>
              <a:t>R</a:t>
            </a:r>
            <a:r>
              <a:rPr lang="en-US" sz="2133" spc="-4" baseline="-25000" dirty="0">
                <a:latin typeface="Arial"/>
                <a:cs typeface="Arial"/>
              </a:rPr>
              <a:t>s</a:t>
            </a:r>
            <a:r>
              <a:rPr lang="en-US" sz="2133" spc="-4" dirty="0">
                <a:latin typeface="Arial"/>
                <a:cs typeface="Arial"/>
              </a:rPr>
              <a:t> = Diaphragm design force reduction factor = 3.0 (Table 12.10-1)</a:t>
            </a:r>
          </a:p>
          <a:p>
            <a:pPr marL="11289">
              <a:lnSpc>
                <a:spcPts val="2538"/>
              </a:lnSpc>
              <a:spcBef>
                <a:spcPts val="511"/>
              </a:spcBef>
              <a:buClr>
                <a:srgbClr val="FF0000"/>
              </a:buClr>
              <a:tabLst>
                <a:tab pos="316093" algn="l"/>
              </a:tabLst>
            </a:pPr>
            <a:endParaRPr lang="en-US" sz="2133" spc="-4" baseline="30000"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F</a:t>
            </a:r>
            <a:r>
              <a:rPr lang="en-US" sz="2133" spc="-4" baseline="-25000" dirty="0">
                <a:latin typeface="Arial"/>
                <a:cs typeface="Arial"/>
              </a:rPr>
              <a:t>px</a:t>
            </a:r>
            <a:r>
              <a:rPr lang="en-US" sz="2133" spc="-4" dirty="0">
                <a:latin typeface="Arial"/>
                <a:cs typeface="Arial"/>
              </a:rPr>
              <a:t> = (0.715/3.0) w</a:t>
            </a:r>
            <a:r>
              <a:rPr lang="en-US" sz="2133" spc="-4" baseline="-25000" dirty="0">
                <a:latin typeface="Arial"/>
                <a:cs typeface="Arial"/>
              </a:rPr>
              <a:t>px</a:t>
            </a:r>
            <a:r>
              <a:rPr lang="en-US" sz="2133" spc="-4" dirty="0">
                <a:latin typeface="Arial"/>
                <a:cs typeface="Arial"/>
              </a:rPr>
              <a:t> = 0.238 w</a:t>
            </a:r>
            <a:r>
              <a:rPr lang="en-US" sz="2133" spc="-4" baseline="-25000" dirty="0">
                <a:latin typeface="Arial"/>
                <a:cs typeface="Arial"/>
              </a:rPr>
              <a:t>px</a:t>
            </a:r>
          </a:p>
          <a:p>
            <a:pPr marL="11289">
              <a:lnSpc>
                <a:spcPts val="2538"/>
              </a:lnSpc>
              <a:spcBef>
                <a:spcPts val="511"/>
              </a:spcBef>
              <a:buClr>
                <a:srgbClr val="FF0000"/>
              </a:buClr>
              <a:tabLst>
                <a:tab pos="316093" algn="l"/>
              </a:tabLst>
            </a:pPr>
            <a:endParaRPr lang="en-US" sz="2133" spc="-4" dirty="0">
              <a:latin typeface="Arial"/>
              <a:cs typeface="Arial"/>
            </a:endParaRPr>
          </a:p>
          <a:p>
            <a:pPr marL="11289">
              <a:lnSpc>
                <a:spcPts val="2538"/>
              </a:lnSpc>
              <a:spcBef>
                <a:spcPts val="511"/>
              </a:spcBef>
              <a:buClr>
                <a:srgbClr val="FF0000"/>
              </a:buClr>
              <a:tabLst>
                <a:tab pos="316093" algn="l"/>
              </a:tabLst>
            </a:pPr>
            <a:r>
              <a:rPr lang="en-US" sz="2133" spc="-4" dirty="0">
                <a:latin typeface="Arial"/>
                <a:cs typeface="Arial"/>
              </a:rPr>
              <a:t>Check lower bound for diaphragm forces:</a:t>
            </a:r>
          </a:p>
          <a:p>
            <a:pPr marL="11289">
              <a:lnSpc>
                <a:spcPts val="2538"/>
              </a:lnSpc>
              <a:spcBef>
                <a:spcPts val="511"/>
              </a:spcBef>
              <a:buClr>
                <a:srgbClr val="FF0000"/>
              </a:buClr>
              <a:tabLst>
                <a:tab pos="316093" algn="l"/>
              </a:tabLst>
            </a:pPr>
            <a:r>
              <a:rPr lang="en-US" sz="2133" spc="-4" dirty="0">
                <a:solidFill>
                  <a:srgbClr val="FF0000"/>
                </a:solidFill>
                <a:latin typeface="Arial"/>
                <a:cs typeface="Arial"/>
              </a:rPr>
              <a:t>Lower = 0.2 S</a:t>
            </a:r>
            <a:r>
              <a:rPr lang="en-US" sz="2133" spc="-4" baseline="-25000" dirty="0">
                <a:solidFill>
                  <a:srgbClr val="FF0000"/>
                </a:solidFill>
                <a:latin typeface="Arial"/>
                <a:cs typeface="Arial"/>
              </a:rPr>
              <a:t>DS</a:t>
            </a:r>
            <a:r>
              <a:rPr lang="en-US" sz="2133" spc="-4" dirty="0">
                <a:solidFill>
                  <a:srgbClr val="FF0000"/>
                </a:solidFill>
                <a:latin typeface="Arial"/>
                <a:cs typeface="Arial"/>
              </a:rPr>
              <a:t> I</a:t>
            </a:r>
            <a:r>
              <a:rPr lang="en-US" sz="2133" spc="-4" baseline="-25000" dirty="0">
                <a:solidFill>
                  <a:srgbClr val="FF0000"/>
                </a:solidFill>
                <a:latin typeface="Arial"/>
                <a:cs typeface="Arial"/>
              </a:rPr>
              <a:t>e</a:t>
            </a:r>
            <a:r>
              <a:rPr lang="en-US" sz="2133" spc="-4" dirty="0">
                <a:solidFill>
                  <a:srgbClr val="FF0000"/>
                </a:solidFill>
                <a:latin typeface="Arial"/>
                <a:cs typeface="Arial"/>
              </a:rPr>
              <a:t> W</a:t>
            </a:r>
            <a:r>
              <a:rPr lang="en-US" sz="2133" spc="-4" baseline="-25000" dirty="0">
                <a:solidFill>
                  <a:srgbClr val="FF0000"/>
                </a:solidFill>
                <a:latin typeface="Arial"/>
                <a:cs typeface="Arial"/>
              </a:rPr>
              <a:t>roof</a:t>
            </a:r>
            <a:r>
              <a:rPr lang="en-US" sz="2133" spc="-4" dirty="0">
                <a:solidFill>
                  <a:srgbClr val="FF0000"/>
                </a:solidFill>
                <a:latin typeface="Arial"/>
                <a:cs typeface="Arial"/>
              </a:rPr>
              <a:t> = 0.286 W</a:t>
            </a:r>
            <a:r>
              <a:rPr lang="en-US" sz="2133" spc="-4" baseline="-25000" dirty="0">
                <a:solidFill>
                  <a:srgbClr val="FF0000"/>
                </a:solidFill>
                <a:latin typeface="Arial"/>
                <a:cs typeface="Arial"/>
              </a:rPr>
              <a:t>roof</a:t>
            </a:r>
            <a:r>
              <a:rPr lang="en-US" sz="2133" spc="-4" dirty="0">
                <a:solidFill>
                  <a:srgbClr val="FF0000"/>
                </a:solidFill>
                <a:latin typeface="Arial"/>
                <a:cs typeface="Arial"/>
              </a:rPr>
              <a:t> – </a:t>
            </a:r>
            <a:r>
              <a:rPr lang="en-US" sz="2133" b="1" spc="-4" dirty="0">
                <a:solidFill>
                  <a:srgbClr val="FF0000"/>
                </a:solidFill>
                <a:latin typeface="Arial"/>
                <a:cs typeface="Arial"/>
              </a:rPr>
              <a:t>USE LOWER BOUND</a:t>
            </a:r>
          </a:p>
        </p:txBody>
      </p:sp>
      <p:sp>
        <p:nvSpPr>
          <p:cNvPr id="2" name="object 2"/>
          <p:cNvSpPr txBox="1">
            <a:spLocks noGrp="1"/>
          </p:cNvSpPr>
          <p:nvPr>
            <p:ph type="title"/>
          </p:nvPr>
        </p:nvSpPr>
        <p:spPr/>
        <p:txBody>
          <a:bodyPr/>
          <a:lstStyle/>
          <a:p>
            <a:r>
              <a:rPr lang="en-US" dirty="0"/>
              <a:t>Seismic Force – Alternate Provisions</a:t>
            </a:r>
          </a:p>
        </p:txBody>
      </p:sp>
    </p:spTree>
    <p:extLst>
      <p:ext uri="{BB962C8B-B14F-4D97-AF65-F5344CB8AC3E}">
        <p14:creationId xmlns:p14="http://schemas.microsoft.com/office/powerpoint/2010/main" val="309240041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6" descr="Top of masonry shear wall anchored to a wood roof diaphragm.&#10;"/>
          <p:cNvSpPr/>
          <p:nvPr/>
        </p:nvSpPr>
        <p:spPr>
          <a:xfrm>
            <a:off x="5858933" y="2707649"/>
            <a:ext cx="2573867" cy="2980266"/>
          </a:xfrm>
          <a:prstGeom prst="rect">
            <a:avLst/>
          </a:prstGeom>
          <a:blipFill>
            <a:blip r:embed="rId3" cstate="print"/>
            <a:stretch>
              <a:fillRect/>
            </a:stretch>
          </a:blipFill>
        </p:spPr>
        <p:txBody>
          <a:bodyPr wrap="square" lIns="0" tIns="0" rIns="0" bIns="0" rtlCol="0"/>
          <a:lstStyle/>
          <a:p>
            <a:endParaRPr sz="1600" dirty="0"/>
          </a:p>
        </p:txBody>
      </p:sp>
      <p:sp>
        <p:nvSpPr>
          <p:cNvPr id="9" name="object 3"/>
          <p:cNvSpPr txBox="1"/>
          <p:nvPr/>
        </p:nvSpPr>
        <p:spPr>
          <a:xfrm>
            <a:off x="688623" y="1491425"/>
            <a:ext cx="7227512" cy="3829382"/>
          </a:xfrm>
          <a:prstGeom prst="rect">
            <a:avLst/>
          </a:prstGeom>
        </p:spPr>
        <p:txBody>
          <a:bodyPr vert="horz" wrap="square" lIns="0" tIns="0" rIns="0" bIns="0" rtlCol="0">
            <a:spAutoFit/>
          </a:bodyPr>
          <a:lstStyle/>
          <a:p>
            <a:pPr marL="11289" marR="4516"/>
            <a:r>
              <a:rPr sz="2133" dirty="0">
                <a:latin typeface="Arial" panose="020B0604020202020204" pitchFamily="34" charset="0"/>
                <a:cs typeface="Arial" panose="020B0604020202020204" pitchFamily="34" charset="0"/>
              </a:rPr>
              <a:t>F</a:t>
            </a:r>
            <a:r>
              <a:rPr sz="2133" spc="-9" dirty="0">
                <a:latin typeface="Arial" panose="020B0604020202020204" pitchFamily="34" charset="0"/>
                <a:cs typeface="Arial" panose="020B0604020202020204" pitchFamily="34" charset="0"/>
              </a:rPr>
              <a:t>o</a:t>
            </a:r>
            <a:r>
              <a:rPr sz="2133" dirty="0">
                <a:latin typeface="Arial" panose="020B0604020202020204" pitchFamily="34" charset="0"/>
                <a:cs typeface="Arial" panose="020B0604020202020204" pitchFamily="34" charset="0"/>
              </a:rPr>
              <a:t>r </a:t>
            </a:r>
            <a:r>
              <a:rPr sz="2133" spc="-36" dirty="0">
                <a:latin typeface="Arial" panose="020B0604020202020204" pitchFamily="34" charset="0"/>
                <a:cs typeface="Arial" panose="020B0604020202020204" pitchFamily="34" charset="0"/>
              </a:rPr>
              <a:t>w</a:t>
            </a:r>
            <a:r>
              <a:rPr sz="2133" spc="-9" dirty="0">
                <a:latin typeface="Arial" panose="020B0604020202020204" pitchFamily="34" charset="0"/>
                <a:cs typeface="Arial" panose="020B0604020202020204" pitchFamily="34" charset="0"/>
              </a:rPr>
              <a:t>a</a:t>
            </a:r>
            <a:r>
              <a:rPr sz="2133" spc="-4" dirty="0">
                <a:latin typeface="Arial" panose="020B0604020202020204" pitchFamily="34" charset="0"/>
                <a:cs typeface="Arial" panose="020B0604020202020204" pitchFamily="34" charset="0"/>
              </a:rPr>
              <a:t>ll</a:t>
            </a:r>
            <a:r>
              <a:rPr sz="2133" dirty="0">
                <a:latin typeface="Arial" panose="020B0604020202020204" pitchFamily="34" charset="0"/>
                <a:cs typeface="Arial" panose="020B0604020202020204" pitchFamily="34" charset="0"/>
              </a:rPr>
              <a:t>s</a:t>
            </a:r>
            <a:r>
              <a:rPr sz="2133" spc="44" dirty="0">
                <a:latin typeface="Arial" panose="020B0604020202020204" pitchFamily="34" charset="0"/>
                <a:cs typeface="Arial" panose="020B0604020202020204" pitchFamily="34" charset="0"/>
              </a:rPr>
              <a:t> </a:t>
            </a:r>
            <a:r>
              <a:rPr sz="2133" spc="-9" dirty="0">
                <a:latin typeface="Arial" panose="020B0604020202020204" pitchFamily="34" charset="0"/>
                <a:cs typeface="Arial" panose="020B0604020202020204" pitchFamily="34" charset="0"/>
              </a:rPr>
              <a:t>an</a:t>
            </a:r>
            <a:r>
              <a:rPr sz="2133" dirty="0">
                <a:latin typeface="Arial" panose="020B0604020202020204" pitchFamily="34" charset="0"/>
                <a:cs typeface="Arial" panose="020B0604020202020204" pitchFamily="34" charset="0"/>
              </a:rPr>
              <a:t>c</a:t>
            </a:r>
            <a:r>
              <a:rPr sz="2133" spc="-9" dirty="0">
                <a:latin typeface="Arial" panose="020B0604020202020204" pitchFamily="34" charset="0"/>
                <a:cs typeface="Arial" panose="020B0604020202020204" pitchFamily="34" charset="0"/>
              </a:rPr>
              <a:t>ho</a:t>
            </a:r>
            <a:r>
              <a:rPr sz="2133" dirty="0">
                <a:latin typeface="Arial" panose="020B0604020202020204" pitchFamily="34" charset="0"/>
                <a:cs typeface="Arial" panose="020B0604020202020204" pitchFamily="34" charset="0"/>
              </a:rPr>
              <a:t>r</a:t>
            </a:r>
            <a:r>
              <a:rPr sz="2133" spc="-9" dirty="0">
                <a:latin typeface="Arial" panose="020B0604020202020204" pitchFamily="34" charset="0"/>
                <a:cs typeface="Arial" panose="020B0604020202020204" pitchFamily="34" charset="0"/>
              </a:rPr>
              <a:t>e</a:t>
            </a:r>
            <a:r>
              <a:rPr sz="2133" dirty="0">
                <a:latin typeface="Arial" panose="020B0604020202020204" pitchFamily="34" charset="0"/>
                <a:cs typeface="Arial" panose="020B0604020202020204" pitchFamily="34" charset="0"/>
              </a:rPr>
              <a:t>d</a:t>
            </a:r>
            <a:r>
              <a:rPr sz="2133" spc="9" dirty="0">
                <a:latin typeface="Arial" panose="020B0604020202020204" pitchFamily="34" charset="0"/>
                <a:cs typeface="Arial" panose="020B0604020202020204" pitchFamily="34" charset="0"/>
              </a:rPr>
              <a:t> </a:t>
            </a:r>
            <a:r>
              <a:rPr sz="2133" dirty="0">
                <a:latin typeface="Arial" panose="020B0604020202020204" pitchFamily="34" charset="0"/>
                <a:cs typeface="Arial" panose="020B0604020202020204" pitchFamily="34" charset="0"/>
              </a:rPr>
              <a:t>to</a:t>
            </a:r>
            <a:r>
              <a:rPr sz="2133" spc="-4" dirty="0">
                <a:latin typeface="Arial" panose="020B0604020202020204" pitchFamily="34" charset="0"/>
                <a:cs typeface="Arial" panose="020B0604020202020204" pitchFamily="34" charset="0"/>
              </a:rPr>
              <a:t> </a:t>
            </a:r>
            <a:r>
              <a:rPr sz="2133" dirty="0">
                <a:latin typeface="Arial" panose="020B0604020202020204" pitchFamily="34" charset="0"/>
                <a:cs typeface="Arial" panose="020B0604020202020204" pitchFamily="34" charset="0"/>
              </a:rPr>
              <a:t>f</a:t>
            </a:r>
            <a:r>
              <a:rPr sz="2133" spc="-4" dirty="0">
                <a:latin typeface="Arial" panose="020B0604020202020204" pitchFamily="34" charset="0"/>
                <a:cs typeface="Arial" panose="020B0604020202020204" pitchFamily="34" charset="0"/>
              </a:rPr>
              <a:t>l</a:t>
            </a:r>
            <a:r>
              <a:rPr sz="2133" spc="-9" dirty="0">
                <a:latin typeface="Arial" panose="020B0604020202020204" pitchFamily="34" charset="0"/>
                <a:cs typeface="Arial" panose="020B0604020202020204" pitchFamily="34" charset="0"/>
              </a:rPr>
              <a:t>e</a:t>
            </a:r>
            <a:r>
              <a:rPr sz="2133" spc="-13" dirty="0">
                <a:latin typeface="Arial" panose="020B0604020202020204" pitchFamily="34" charset="0"/>
                <a:cs typeface="Arial" panose="020B0604020202020204" pitchFamily="34" charset="0"/>
              </a:rPr>
              <a:t>x</a:t>
            </a:r>
            <a:r>
              <a:rPr sz="2133" spc="-4" dirty="0">
                <a:latin typeface="Arial" panose="020B0604020202020204" pitchFamily="34" charset="0"/>
                <a:cs typeface="Arial" panose="020B0604020202020204" pitchFamily="34" charset="0"/>
              </a:rPr>
              <a:t>i</a:t>
            </a:r>
            <a:r>
              <a:rPr sz="2133" spc="-9" dirty="0">
                <a:latin typeface="Arial" panose="020B0604020202020204" pitchFamily="34" charset="0"/>
                <a:cs typeface="Arial" panose="020B0604020202020204" pitchFamily="34" charset="0"/>
              </a:rPr>
              <a:t>b</a:t>
            </a:r>
            <a:r>
              <a:rPr sz="2133" spc="-4" dirty="0">
                <a:latin typeface="Arial" panose="020B0604020202020204" pitchFamily="34" charset="0"/>
                <a:cs typeface="Arial" panose="020B0604020202020204" pitchFamily="34" charset="0"/>
              </a:rPr>
              <a:t>l</a:t>
            </a:r>
            <a:r>
              <a:rPr sz="2133" dirty="0">
                <a:latin typeface="Arial" panose="020B0604020202020204" pitchFamily="34" charset="0"/>
                <a:cs typeface="Arial" panose="020B0604020202020204" pitchFamily="34" charset="0"/>
              </a:rPr>
              <a:t>e</a:t>
            </a:r>
            <a:r>
              <a:rPr sz="2133" spc="18" dirty="0">
                <a:latin typeface="Arial" panose="020B0604020202020204" pitchFamily="34" charset="0"/>
                <a:cs typeface="Arial" panose="020B0604020202020204" pitchFamily="34" charset="0"/>
              </a:rPr>
              <a:t> </a:t>
            </a:r>
            <a:r>
              <a:rPr sz="2133" spc="-9" dirty="0">
                <a:latin typeface="Arial" panose="020B0604020202020204" pitchFamily="34" charset="0"/>
                <a:cs typeface="Arial" panose="020B0604020202020204" pitchFamily="34" charset="0"/>
              </a:rPr>
              <a:t>d</a:t>
            </a:r>
            <a:r>
              <a:rPr sz="2133" spc="-4" dirty="0">
                <a:latin typeface="Arial" panose="020B0604020202020204" pitchFamily="34" charset="0"/>
                <a:cs typeface="Arial" panose="020B0604020202020204" pitchFamily="34" charset="0"/>
              </a:rPr>
              <a:t>i</a:t>
            </a:r>
            <a:r>
              <a:rPr sz="2133" spc="-9" dirty="0">
                <a:latin typeface="Arial" panose="020B0604020202020204" pitchFamily="34" charset="0"/>
                <a:cs typeface="Arial" panose="020B0604020202020204" pitchFamily="34" charset="0"/>
              </a:rPr>
              <a:t>aph</a:t>
            </a:r>
            <a:r>
              <a:rPr sz="2133" dirty="0">
                <a:latin typeface="Arial" panose="020B0604020202020204" pitchFamily="34" charset="0"/>
                <a:cs typeface="Arial" panose="020B0604020202020204" pitchFamily="34" charset="0"/>
              </a:rPr>
              <a:t>r</a:t>
            </a:r>
            <a:r>
              <a:rPr sz="2133" spc="-9" dirty="0">
                <a:latin typeface="Arial" panose="020B0604020202020204" pitchFamily="34" charset="0"/>
                <a:cs typeface="Arial" panose="020B0604020202020204" pitchFamily="34" charset="0"/>
              </a:rPr>
              <a:t>ag</a:t>
            </a:r>
            <a:r>
              <a:rPr sz="2133" dirty="0">
                <a:latin typeface="Arial" panose="020B0604020202020204" pitchFamily="34" charset="0"/>
                <a:cs typeface="Arial" panose="020B0604020202020204" pitchFamily="34" charset="0"/>
              </a:rPr>
              <a:t>ms,</a:t>
            </a:r>
            <a:r>
              <a:rPr sz="2133" spc="27" dirty="0">
                <a:latin typeface="Arial" panose="020B0604020202020204" pitchFamily="34" charset="0"/>
                <a:cs typeface="Arial" panose="020B0604020202020204" pitchFamily="34" charset="0"/>
              </a:rPr>
              <a:t> </a:t>
            </a:r>
            <a:r>
              <a:rPr sz="2133" spc="-36" dirty="0">
                <a:latin typeface="Arial" panose="020B0604020202020204" pitchFamily="34" charset="0"/>
                <a:cs typeface="Arial" panose="020B0604020202020204" pitchFamily="34" charset="0"/>
              </a:rPr>
              <a:t>w</a:t>
            </a:r>
            <a:r>
              <a:rPr sz="2133" spc="-9" dirty="0">
                <a:latin typeface="Arial" panose="020B0604020202020204" pitchFamily="34" charset="0"/>
                <a:cs typeface="Arial" panose="020B0604020202020204" pitchFamily="34" charset="0"/>
              </a:rPr>
              <a:t>a</a:t>
            </a:r>
            <a:r>
              <a:rPr sz="2133" spc="-4" dirty="0">
                <a:latin typeface="Arial" panose="020B0604020202020204" pitchFamily="34" charset="0"/>
                <a:cs typeface="Arial" panose="020B0604020202020204" pitchFamily="34" charset="0"/>
              </a:rPr>
              <a:t>l</a:t>
            </a:r>
            <a:r>
              <a:rPr sz="2133" dirty="0">
                <a:latin typeface="Arial" panose="020B0604020202020204" pitchFamily="34" charset="0"/>
                <a:cs typeface="Arial" panose="020B0604020202020204" pitchFamily="34" charset="0"/>
              </a:rPr>
              <a:t>l</a:t>
            </a:r>
            <a:r>
              <a:rPr sz="2133" spc="40" dirty="0">
                <a:latin typeface="Arial" panose="020B0604020202020204" pitchFamily="34" charset="0"/>
                <a:cs typeface="Arial" panose="020B0604020202020204" pitchFamily="34" charset="0"/>
              </a:rPr>
              <a:t> </a:t>
            </a:r>
            <a:r>
              <a:rPr sz="2133" spc="-9" dirty="0">
                <a:latin typeface="Arial" panose="020B0604020202020204" pitchFamily="34" charset="0"/>
                <a:cs typeface="Arial" panose="020B0604020202020204" pitchFamily="34" charset="0"/>
              </a:rPr>
              <a:t>an</a:t>
            </a:r>
            <a:r>
              <a:rPr sz="2133" dirty="0">
                <a:latin typeface="Arial" panose="020B0604020202020204" pitchFamily="34" charset="0"/>
                <a:cs typeface="Arial" panose="020B0604020202020204" pitchFamily="34" charset="0"/>
              </a:rPr>
              <a:t>c</a:t>
            </a:r>
            <a:r>
              <a:rPr sz="2133" spc="-9" dirty="0">
                <a:latin typeface="Arial" panose="020B0604020202020204" pitchFamily="34" charset="0"/>
                <a:cs typeface="Arial" panose="020B0604020202020204" pitchFamily="34" charset="0"/>
              </a:rPr>
              <a:t>ho</a:t>
            </a:r>
            <a:r>
              <a:rPr sz="2133" dirty="0">
                <a:latin typeface="Arial" panose="020B0604020202020204" pitchFamily="34" charset="0"/>
                <a:cs typeface="Arial" panose="020B0604020202020204" pitchFamily="34" charset="0"/>
              </a:rPr>
              <a:t>r</a:t>
            </a:r>
            <a:r>
              <a:rPr sz="2133" spc="-9" dirty="0">
                <a:latin typeface="Arial" panose="020B0604020202020204" pitchFamily="34" charset="0"/>
                <a:cs typeface="Arial" panose="020B0604020202020204" pitchFamily="34" charset="0"/>
              </a:rPr>
              <a:t>age </a:t>
            </a:r>
            <a:r>
              <a:rPr sz="2133" dirty="0">
                <a:latin typeface="Arial" panose="020B0604020202020204" pitchFamily="34" charset="0"/>
                <a:cs typeface="Arial" panose="020B0604020202020204" pitchFamily="34" charset="0"/>
              </a:rPr>
              <a:t>f</a:t>
            </a:r>
            <a:r>
              <a:rPr sz="2133" spc="-9" dirty="0">
                <a:latin typeface="Arial" panose="020B0604020202020204" pitchFamily="34" charset="0"/>
                <a:cs typeface="Arial" panose="020B0604020202020204" pitchFamily="34" charset="0"/>
              </a:rPr>
              <a:t>o</a:t>
            </a:r>
            <a:r>
              <a:rPr sz="2133" dirty="0">
                <a:latin typeface="Arial" panose="020B0604020202020204" pitchFamily="34" charset="0"/>
                <a:cs typeface="Arial" panose="020B0604020202020204" pitchFamily="34" charset="0"/>
              </a:rPr>
              <a:t>rce</a:t>
            </a:r>
            <a:r>
              <a:rPr sz="2133" spc="-4" dirty="0">
                <a:latin typeface="Arial" panose="020B0604020202020204" pitchFamily="34" charset="0"/>
                <a:cs typeface="Arial" panose="020B0604020202020204" pitchFamily="34" charset="0"/>
              </a:rPr>
              <a:t> </a:t>
            </a:r>
            <a:r>
              <a:rPr sz="2133" spc="-9" dirty="0">
                <a:latin typeface="Arial" panose="020B0604020202020204" pitchFamily="34" charset="0"/>
                <a:cs typeface="Arial" panose="020B0604020202020204" pitchFamily="34" charset="0"/>
              </a:rPr>
              <a:t>pe</a:t>
            </a:r>
            <a:r>
              <a:rPr sz="2133" dirty="0">
                <a:latin typeface="Arial" panose="020B0604020202020204" pitchFamily="34" charset="0"/>
                <a:cs typeface="Arial" panose="020B0604020202020204" pitchFamily="34" charset="0"/>
              </a:rPr>
              <a:t>r AS</a:t>
            </a:r>
            <a:r>
              <a:rPr sz="2133" spc="-4" dirty="0">
                <a:latin typeface="Arial" panose="020B0604020202020204" pitchFamily="34" charset="0"/>
                <a:cs typeface="Arial" panose="020B0604020202020204" pitchFamily="34" charset="0"/>
              </a:rPr>
              <a:t>C</a:t>
            </a:r>
            <a:r>
              <a:rPr sz="2133" dirty="0">
                <a:latin typeface="Arial" panose="020B0604020202020204" pitchFamily="34" charset="0"/>
                <a:cs typeface="Arial" panose="020B0604020202020204" pitchFamily="34" charset="0"/>
              </a:rPr>
              <a:t>E </a:t>
            </a:r>
            <a:r>
              <a:rPr sz="2133" spc="-4" dirty="0">
                <a:latin typeface="Arial" panose="020B0604020202020204" pitchFamily="34" charset="0"/>
                <a:cs typeface="Arial" panose="020B0604020202020204" pitchFamily="34" charset="0"/>
              </a:rPr>
              <a:t>7</a:t>
            </a:r>
            <a:r>
              <a:rPr sz="2133" dirty="0">
                <a:latin typeface="Arial" panose="020B0604020202020204" pitchFamily="34" charset="0"/>
                <a:cs typeface="Arial" panose="020B0604020202020204" pitchFamily="34" charset="0"/>
              </a:rPr>
              <a:t>-</a:t>
            </a:r>
            <a:r>
              <a:rPr sz="2133" spc="-9" dirty="0">
                <a:latin typeface="Arial" panose="020B0604020202020204" pitchFamily="34" charset="0"/>
                <a:cs typeface="Arial" panose="020B0604020202020204" pitchFamily="34" charset="0"/>
              </a:rPr>
              <a:t>0</a:t>
            </a:r>
            <a:r>
              <a:rPr sz="2133" dirty="0">
                <a:latin typeface="Arial" panose="020B0604020202020204" pitchFamily="34" charset="0"/>
                <a:cs typeface="Arial" panose="020B0604020202020204" pitchFamily="34" charset="0"/>
              </a:rPr>
              <a:t>5</a:t>
            </a:r>
            <a:r>
              <a:rPr sz="2133" spc="9" dirty="0">
                <a:latin typeface="Arial" panose="020B0604020202020204" pitchFamily="34" charset="0"/>
                <a:cs typeface="Arial" panose="020B0604020202020204" pitchFamily="34" charset="0"/>
              </a:rPr>
              <a:t> </a:t>
            </a:r>
            <a:r>
              <a:rPr sz="2133" dirty="0">
                <a:latin typeface="Arial" panose="020B0604020202020204" pitchFamily="34" charset="0"/>
                <a:cs typeface="Arial" panose="020B0604020202020204" pitchFamily="34" charset="0"/>
              </a:rPr>
              <a:t>S</a:t>
            </a:r>
            <a:r>
              <a:rPr sz="2133" spc="-9" dirty="0">
                <a:latin typeface="Arial" panose="020B0604020202020204" pitchFamily="34" charset="0"/>
                <a:cs typeface="Arial" panose="020B0604020202020204" pitchFamily="34" charset="0"/>
              </a:rPr>
              <a:t>e</a:t>
            </a:r>
            <a:r>
              <a:rPr sz="2133" dirty="0">
                <a:latin typeface="Arial" panose="020B0604020202020204" pitchFamily="34" charset="0"/>
                <a:cs typeface="Arial" panose="020B0604020202020204" pitchFamily="34" charset="0"/>
              </a:rPr>
              <a:t>c.</a:t>
            </a:r>
            <a:r>
              <a:rPr sz="2133" spc="4" dirty="0">
                <a:latin typeface="Arial" panose="020B0604020202020204" pitchFamily="34" charset="0"/>
                <a:cs typeface="Arial" panose="020B0604020202020204" pitchFamily="34" charset="0"/>
              </a:rPr>
              <a:t> </a:t>
            </a:r>
            <a:r>
              <a:rPr sz="2133" spc="-9" dirty="0">
                <a:latin typeface="Arial" panose="020B0604020202020204" pitchFamily="34" charset="0"/>
                <a:cs typeface="Arial" panose="020B0604020202020204" pitchFamily="34" charset="0"/>
              </a:rPr>
              <a:t>12</a:t>
            </a:r>
            <a:r>
              <a:rPr sz="2133" dirty="0">
                <a:latin typeface="Arial" panose="020B0604020202020204" pitchFamily="34" charset="0"/>
                <a:cs typeface="Arial" panose="020B0604020202020204" pitchFamily="34" charset="0"/>
              </a:rPr>
              <a:t>.</a:t>
            </a:r>
            <a:r>
              <a:rPr sz="2133" spc="-9" dirty="0">
                <a:latin typeface="Arial" panose="020B0604020202020204" pitchFamily="34" charset="0"/>
                <a:cs typeface="Arial" panose="020B0604020202020204" pitchFamily="34" charset="0"/>
              </a:rPr>
              <a:t>11</a:t>
            </a:r>
            <a:r>
              <a:rPr sz="2133" dirty="0">
                <a:latin typeface="Arial" panose="020B0604020202020204" pitchFamily="34" charset="0"/>
                <a:cs typeface="Arial" panose="020B0604020202020204" pitchFamily="34" charset="0"/>
              </a:rPr>
              <a:t>.</a:t>
            </a:r>
            <a:r>
              <a:rPr sz="2133" spc="-9" dirty="0">
                <a:latin typeface="Arial" panose="020B0604020202020204" pitchFamily="34" charset="0"/>
                <a:cs typeface="Arial" panose="020B0604020202020204" pitchFamily="34" charset="0"/>
              </a:rPr>
              <a:t>2</a:t>
            </a:r>
            <a:r>
              <a:rPr sz="2133" dirty="0">
                <a:latin typeface="Arial" panose="020B0604020202020204" pitchFamily="34" charset="0"/>
                <a:cs typeface="Arial" panose="020B0604020202020204" pitchFamily="34" charset="0"/>
              </a:rPr>
              <a:t>.1</a:t>
            </a:r>
            <a:r>
              <a:rPr sz="2133" spc="-4" dirty="0">
                <a:latin typeface="Arial" panose="020B0604020202020204" pitchFamily="34" charset="0"/>
                <a:cs typeface="Arial" panose="020B0604020202020204" pitchFamily="34" charset="0"/>
              </a:rPr>
              <a:t> </a:t>
            </a:r>
            <a:r>
              <a:rPr sz="2133" spc="-9" dirty="0">
                <a:latin typeface="Arial" panose="020B0604020202020204" pitchFamily="34" charset="0"/>
                <a:cs typeface="Arial" panose="020B0604020202020204" pitchFamily="34" charset="0"/>
              </a:rPr>
              <a:t>an</a:t>
            </a:r>
            <a:r>
              <a:rPr sz="2133" dirty="0">
                <a:latin typeface="Arial" panose="020B0604020202020204" pitchFamily="34" charset="0"/>
                <a:cs typeface="Arial" panose="020B0604020202020204" pitchFamily="34" charset="0"/>
              </a:rPr>
              <a:t>d</a:t>
            </a:r>
            <a:r>
              <a:rPr sz="2133" spc="9" dirty="0">
                <a:latin typeface="Arial" panose="020B0604020202020204" pitchFamily="34" charset="0"/>
                <a:cs typeface="Arial" panose="020B0604020202020204" pitchFamily="34" charset="0"/>
              </a:rPr>
              <a:t> </a:t>
            </a:r>
            <a:r>
              <a:rPr sz="2133" dirty="0">
                <a:latin typeface="Arial" panose="020B0604020202020204" pitchFamily="34" charset="0"/>
                <a:cs typeface="Arial" panose="020B0604020202020204" pitchFamily="34" charset="0"/>
              </a:rPr>
              <a:t>E</a:t>
            </a:r>
            <a:r>
              <a:rPr sz="2133" spc="-9" dirty="0">
                <a:latin typeface="Arial" panose="020B0604020202020204" pitchFamily="34" charset="0"/>
                <a:cs typeface="Arial" panose="020B0604020202020204" pitchFamily="34" charset="0"/>
              </a:rPr>
              <a:t>q</a:t>
            </a:r>
            <a:r>
              <a:rPr sz="2133" dirty="0">
                <a:latin typeface="Arial" panose="020B0604020202020204" pitchFamily="34" charset="0"/>
                <a:cs typeface="Arial" panose="020B0604020202020204" pitchFamily="34" charset="0"/>
              </a:rPr>
              <a:t>.</a:t>
            </a:r>
            <a:r>
              <a:rPr sz="2133" spc="4" dirty="0">
                <a:latin typeface="Arial" panose="020B0604020202020204" pitchFamily="34" charset="0"/>
                <a:cs typeface="Arial" panose="020B0604020202020204" pitchFamily="34" charset="0"/>
              </a:rPr>
              <a:t> </a:t>
            </a:r>
            <a:r>
              <a:rPr sz="2133" spc="-9" dirty="0">
                <a:latin typeface="Arial" panose="020B0604020202020204" pitchFamily="34" charset="0"/>
                <a:cs typeface="Arial" panose="020B0604020202020204" pitchFamily="34" charset="0"/>
              </a:rPr>
              <a:t>12</a:t>
            </a:r>
            <a:r>
              <a:rPr sz="2133" dirty="0">
                <a:latin typeface="Arial" panose="020B0604020202020204" pitchFamily="34" charset="0"/>
                <a:cs typeface="Arial" panose="020B0604020202020204" pitchFamily="34" charset="0"/>
              </a:rPr>
              <a:t>.</a:t>
            </a:r>
            <a:r>
              <a:rPr sz="2133" spc="-9" dirty="0">
                <a:latin typeface="Arial" panose="020B0604020202020204" pitchFamily="34" charset="0"/>
                <a:cs typeface="Arial" panose="020B0604020202020204" pitchFamily="34" charset="0"/>
              </a:rPr>
              <a:t>11</a:t>
            </a:r>
            <a:r>
              <a:rPr sz="2133" dirty="0">
                <a:latin typeface="Arial" panose="020B0604020202020204" pitchFamily="34" charset="0"/>
                <a:cs typeface="Arial" panose="020B0604020202020204" pitchFamily="34" charset="0"/>
              </a:rPr>
              <a:t>-1</a:t>
            </a:r>
            <a:r>
              <a:rPr sz="2133" spc="9" dirty="0">
                <a:latin typeface="Arial" panose="020B0604020202020204" pitchFamily="34" charset="0"/>
                <a:cs typeface="Arial" panose="020B0604020202020204" pitchFamily="34" charset="0"/>
              </a:rPr>
              <a:t> </a:t>
            </a:r>
            <a:r>
              <a:rPr sz="2133" spc="-4" dirty="0">
                <a:latin typeface="Arial" panose="020B0604020202020204" pitchFamily="34" charset="0"/>
                <a:cs typeface="Arial" panose="020B0604020202020204" pitchFamily="34" charset="0"/>
              </a:rPr>
              <a:t>i</a:t>
            </a:r>
            <a:r>
              <a:rPr sz="2133" dirty="0">
                <a:latin typeface="Arial" panose="020B0604020202020204" pitchFamily="34" charset="0"/>
                <a:cs typeface="Arial" panose="020B0604020202020204" pitchFamily="34" charset="0"/>
              </a:rPr>
              <a:t>s:</a:t>
            </a:r>
          </a:p>
          <a:p>
            <a:pPr>
              <a:spcBef>
                <a:spcPts val="28"/>
              </a:spcBef>
            </a:pPr>
            <a:endParaRPr sz="2133" dirty="0">
              <a:latin typeface="Arial" panose="020B0604020202020204" pitchFamily="34" charset="0"/>
              <a:cs typeface="Arial" panose="020B0604020202020204" pitchFamily="34" charset="0"/>
            </a:endParaRPr>
          </a:p>
          <a:p>
            <a:pPr marL="11289"/>
            <a:r>
              <a:rPr sz="2133" i="1" dirty="0">
                <a:latin typeface="Arial" panose="020B0604020202020204" pitchFamily="34" charset="0"/>
                <a:cs typeface="Arial" panose="020B0604020202020204" pitchFamily="34" charset="0"/>
              </a:rPr>
              <a:t>F</a:t>
            </a:r>
            <a:r>
              <a:rPr sz="2133" i="1" baseline="-20833" dirty="0">
                <a:latin typeface="Arial" panose="020B0604020202020204" pitchFamily="34" charset="0"/>
                <a:cs typeface="Arial" panose="020B0604020202020204" pitchFamily="34" charset="0"/>
              </a:rPr>
              <a:t>p</a:t>
            </a:r>
            <a:r>
              <a:rPr sz="2133" i="1" spc="213" baseline="-20833" dirty="0">
                <a:latin typeface="Arial" panose="020B0604020202020204" pitchFamily="34" charset="0"/>
                <a:cs typeface="Arial" panose="020B0604020202020204" pitchFamily="34" charset="0"/>
              </a:rPr>
              <a:t> </a:t>
            </a:r>
            <a:r>
              <a:rPr sz="2133" dirty="0">
                <a:latin typeface="Arial" panose="020B0604020202020204" pitchFamily="34" charset="0"/>
                <a:cs typeface="Arial" panose="020B0604020202020204" pitchFamily="34" charset="0"/>
              </a:rPr>
              <a:t>=</a:t>
            </a:r>
            <a:r>
              <a:rPr sz="2133" spc="-4" dirty="0">
                <a:latin typeface="Arial" panose="020B0604020202020204" pitchFamily="34" charset="0"/>
                <a:cs typeface="Arial" panose="020B0604020202020204" pitchFamily="34" charset="0"/>
              </a:rPr>
              <a:t> </a:t>
            </a:r>
            <a:r>
              <a:rPr sz="2133" spc="-9" dirty="0">
                <a:latin typeface="Arial" panose="020B0604020202020204" pitchFamily="34" charset="0"/>
                <a:cs typeface="Arial" panose="020B0604020202020204" pitchFamily="34" charset="0"/>
              </a:rPr>
              <a:t>0</a:t>
            </a:r>
            <a:r>
              <a:rPr sz="2133" dirty="0">
                <a:latin typeface="Arial" panose="020B0604020202020204" pitchFamily="34" charset="0"/>
                <a:cs typeface="Arial" panose="020B0604020202020204" pitchFamily="34" charset="0"/>
              </a:rPr>
              <a:t>.</a:t>
            </a:r>
            <a:r>
              <a:rPr lang="en-US" sz="2133" spc="-9" dirty="0">
                <a:latin typeface="Arial" panose="020B0604020202020204" pitchFamily="34" charset="0"/>
                <a:cs typeface="Arial" panose="020B0604020202020204" pitchFamily="34" charset="0"/>
              </a:rPr>
              <a:t>4</a:t>
            </a:r>
            <a:r>
              <a:rPr sz="2133" dirty="0">
                <a:latin typeface="Arial" panose="020B0604020202020204" pitchFamily="34" charset="0"/>
                <a:cs typeface="Arial" panose="020B0604020202020204" pitchFamily="34" charset="0"/>
              </a:rPr>
              <a:t>S</a:t>
            </a:r>
            <a:r>
              <a:rPr sz="2133" i="1" spc="-6" baseline="-20833" dirty="0">
                <a:latin typeface="Arial" panose="020B0604020202020204" pitchFamily="34" charset="0"/>
                <a:cs typeface="Arial" panose="020B0604020202020204" pitchFamily="34" charset="0"/>
              </a:rPr>
              <a:t>D</a:t>
            </a:r>
            <a:r>
              <a:rPr sz="2133" i="1" baseline="-20833" dirty="0">
                <a:latin typeface="Arial" panose="020B0604020202020204" pitchFamily="34" charset="0"/>
                <a:cs typeface="Arial" panose="020B0604020202020204" pitchFamily="34" charset="0"/>
              </a:rPr>
              <a:t>S</a:t>
            </a:r>
            <a:r>
              <a:rPr lang="en-US" sz="2133" i="1" dirty="0">
                <a:latin typeface="Arial" panose="020B0604020202020204" pitchFamily="34" charset="0"/>
                <a:cs typeface="Arial" panose="020B0604020202020204" pitchFamily="34" charset="0"/>
              </a:rPr>
              <a:t>k</a:t>
            </a:r>
            <a:r>
              <a:rPr lang="en-US" sz="2133" i="1" baseline="-25000" dirty="0">
                <a:latin typeface="Arial" panose="020B0604020202020204" pitchFamily="34" charset="0"/>
                <a:cs typeface="Arial" panose="020B0604020202020204" pitchFamily="34" charset="0"/>
              </a:rPr>
              <a:t>a</a:t>
            </a:r>
            <a:r>
              <a:rPr lang="en-US" sz="2133" i="1" dirty="0">
                <a:latin typeface="Arial" panose="020B0604020202020204" pitchFamily="34" charset="0"/>
                <a:cs typeface="Arial" panose="020B0604020202020204" pitchFamily="34" charset="0"/>
              </a:rPr>
              <a:t>I</a:t>
            </a:r>
            <a:r>
              <a:rPr lang="en-US" sz="2133" i="1" baseline="-25000" dirty="0">
                <a:latin typeface="Arial" panose="020B0604020202020204" pitchFamily="34" charset="0"/>
                <a:cs typeface="Arial" panose="020B0604020202020204" pitchFamily="34" charset="0"/>
              </a:rPr>
              <a:t>e</a:t>
            </a:r>
            <a:r>
              <a:rPr sz="2133" i="1" dirty="0">
                <a:latin typeface="Arial" panose="020B0604020202020204" pitchFamily="34" charset="0"/>
                <a:cs typeface="Arial" panose="020B0604020202020204" pitchFamily="34" charset="0"/>
              </a:rPr>
              <a:t>W</a:t>
            </a:r>
            <a:r>
              <a:rPr sz="2133" i="1" baseline="-20833" dirty="0">
                <a:latin typeface="Arial" panose="020B0604020202020204" pitchFamily="34" charset="0"/>
                <a:cs typeface="Arial" panose="020B0604020202020204" pitchFamily="34" charset="0"/>
              </a:rPr>
              <a:t>p</a:t>
            </a:r>
            <a:endParaRPr sz="2133" baseline="-20833" dirty="0">
              <a:latin typeface="Arial" panose="020B0604020202020204" pitchFamily="34" charset="0"/>
              <a:cs typeface="Arial" panose="020B0604020202020204" pitchFamily="34" charset="0"/>
            </a:endParaRPr>
          </a:p>
          <a:p>
            <a:pPr>
              <a:spcBef>
                <a:spcPts val="28"/>
              </a:spcBef>
            </a:pPr>
            <a:endParaRPr sz="2133" dirty="0">
              <a:latin typeface="Arial" panose="020B0604020202020204" pitchFamily="34" charset="0"/>
              <a:cs typeface="Arial" panose="020B0604020202020204" pitchFamily="34" charset="0"/>
            </a:endParaRPr>
          </a:p>
          <a:p>
            <a:pPr marL="11289"/>
            <a:r>
              <a:rPr lang="en-US" sz="2133" spc="-36" dirty="0">
                <a:latin typeface="Arial" panose="020B0604020202020204" pitchFamily="34" charset="0"/>
                <a:cs typeface="Arial" panose="020B0604020202020204" pitchFamily="34" charset="0"/>
              </a:rPr>
              <a:t>W</a:t>
            </a:r>
            <a:r>
              <a:rPr sz="2133" spc="-9" dirty="0">
                <a:latin typeface="Arial" panose="020B0604020202020204" pitchFamily="34" charset="0"/>
                <a:cs typeface="Arial" panose="020B0604020202020204" pitchFamily="34" charset="0"/>
              </a:rPr>
              <a:t>he</a:t>
            </a:r>
            <a:r>
              <a:rPr sz="2133" dirty="0">
                <a:latin typeface="Arial" panose="020B0604020202020204" pitchFamily="34" charset="0"/>
                <a:cs typeface="Arial" panose="020B0604020202020204" pitchFamily="34" charset="0"/>
              </a:rPr>
              <a:t>re</a:t>
            </a:r>
            <a:endParaRPr lang="en-US" sz="2133" dirty="0">
              <a:latin typeface="Arial" panose="020B0604020202020204" pitchFamily="34" charset="0"/>
              <a:cs typeface="Arial" panose="020B0604020202020204" pitchFamily="34" charset="0"/>
            </a:endParaRPr>
          </a:p>
          <a:p>
            <a:pPr marL="11289"/>
            <a:endParaRPr lang="en-US" sz="2133" dirty="0">
              <a:latin typeface="Arial" panose="020B0604020202020204" pitchFamily="34" charset="0"/>
              <a:cs typeface="Arial" panose="020B0604020202020204" pitchFamily="34" charset="0"/>
            </a:endParaRPr>
          </a:p>
          <a:p>
            <a:pPr marL="11289"/>
            <a:r>
              <a:rPr lang="en-US" sz="2133" dirty="0">
                <a:latin typeface="Arial" panose="020B0604020202020204" pitchFamily="34" charset="0"/>
                <a:cs typeface="Arial" panose="020B0604020202020204" pitchFamily="34" charset="0"/>
              </a:rPr>
              <a:t>k</a:t>
            </a:r>
            <a:r>
              <a:rPr lang="en-US" sz="2133" baseline="-25000" dirty="0">
                <a:latin typeface="Arial" panose="020B0604020202020204" pitchFamily="34" charset="0"/>
                <a:cs typeface="Arial" panose="020B0604020202020204" pitchFamily="34" charset="0"/>
              </a:rPr>
              <a:t>a</a:t>
            </a:r>
            <a:r>
              <a:rPr lang="en-US" sz="2133" dirty="0">
                <a:latin typeface="Arial" panose="020B0604020202020204" pitchFamily="34" charset="0"/>
                <a:cs typeface="Arial" panose="020B0604020202020204" pitchFamily="34" charset="0"/>
              </a:rPr>
              <a:t> = 1.0 + L</a:t>
            </a:r>
            <a:r>
              <a:rPr lang="en-US" sz="2133" baseline="-25000" dirty="0">
                <a:latin typeface="Arial" panose="020B0604020202020204" pitchFamily="34" charset="0"/>
                <a:cs typeface="Arial" panose="020B0604020202020204" pitchFamily="34" charset="0"/>
              </a:rPr>
              <a:t>f</a:t>
            </a:r>
            <a:r>
              <a:rPr lang="en-US" sz="2133" dirty="0">
                <a:latin typeface="Arial" panose="020B0604020202020204" pitchFamily="34" charset="0"/>
                <a:cs typeface="Arial" panose="020B0604020202020204" pitchFamily="34" charset="0"/>
              </a:rPr>
              <a:t>/100 &lt;= 2.0</a:t>
            </a:r>
          </a:p>
          <a:p>
            <a:pPr marL="11289"/>
            <a:r>
              <a:rPr lang="en-US" sz="2133" dirty="0">
                <a:latin typeface="Arial" panose="020B0604020202020204" pitchFamily="34" charset="0"/>
                <a:cs typeface="Arial" panose="020B0604020202020204" pitchFamily="34" charset="0"/>
              </a:rPr>
              <a:t>L</a:t>
            </a:r>
            <a:r>
              <a:rPr lang="en-US" sz="2133" baseline="-25000" dirty="0">
                <a:latin typeface="Arial" panose="020B0604020202020204" pitchFamily="34" charset="0"/>
                <a:cs typeface="Arial" panose="020B0604020202020204" pitchFamily="34" charset="0"/>
              </a:rPr>
              <a:t>f</a:t>
            </a:r>
            <a:r>
              <a:rPr lang="en-US" sz="2133" dirty="0">
                <a:latin typeface="Arial" panose="020B0604020202020204" pitchFamily="34" charset="0"/>
                <a:cs typeface="Arial" panose="020B0604020202020204" pitchFamily="34" charset="0"/>
              </a:rPr>
              <a:t> = diaphragm span = 200 ft</a:t>
            </a:r>
          </a:p>
          <a:p>
            <a:pPr marL="11289"/>
            <a:endParaRPr lang="en-US" sz="2133" dirty="0">
              <a:latin typeface="Arial" panose="020B0604020202020204" pitchFamily="34" charset="0"/>
              <a:cs typeface="Arial" panose="020B0604020202020204" pitchFamily="34" charset="0"/>
            </a:endParaRPr>
          </a:p>
          <a:p>
            <a:pPr marL="11289"/>
            <a:r>
              <a:rPr lang="en-US" sz="2133" dirty="0">
                <a:latin typeface="Arial" panose="020B0604020202020204" pitchFamily="34" charset="0"/>
                <a:cs typeface="Arial" panose="020B0604020202020204" pitchFamily="34" charset="0"/>
              </a:rPr>
              <a:t>K</a:t>
            </a:r>
            <a:r>
              <a:rPr lang="en-US" sz="2133" baseline="-25000" dirty="0">
                <a:latin typeface="Arial" panose="020B0604020202020204" pitchFamily="34" charset="0"/>
                <a:cs typeface="Arial" panose="020B0604020202020204" pitchFamily="34" charset="0"/>
              </a:rPr>
              <a:t>a</a:t>
            </a:r>
            <a:r>
              <a:rPr lang="en-US" sz="2133" dirty="0">
                <a:latin typeface="Arial" panose="020B0604020202020204" pitchFamily="34" charset="0"/>
                <a:cs typeface="Arial" panose="020B0604020202020204" pitchFamily="34" charset="0"/>
              </a:rPr>
              <a:t> = 1.0 + 200/100 = 3.0, use 2.0 max</a:t>
            </a:r>
          </a:p>
          <a:p>
            <a:pPr marL="11289"/>
            <a:endParaRPr lang="en-US" sz="2133" baseline="-20833" dirty="0">
              <a:latin typeface="Arial" panose="020B0604020202020204" pitchFamily="34" charset="0"/>
              <a:cs typeface="Arial" panose="020B0604020202020204" pitchFamily="34" charset="0"/>
            </a:endParaRPr>
          </a:p>
        </p:txBody>
      </p:sp>
      <p:sp>
        <p:nvSpPr>
          <p:cNvPr id="2" name="object 2"/>
          <p:cNvSpPr txBox="1">
            <a:spLocks noGrp="1"/>
          </p:cNvSpPr>
          <p:nvPr>
            <p:ph type="title"/>
          </p:nvPr>
        </p:nvSpPr>
        <p:spPr/>
        <p:txBody>
          <a:bodyPr/>
          <a:lstStyle/>
          <a:p>
            <a:r>
              <a:rPr lang="en-US" dirty="0"/>
              <a:t>Wall Anchorage Design</a:t>
            </a:r>
          </a:p>
        </p:txBody>
      </p:sp>
    </p:spTree>
    <p:extLst>
      <p:ext uri="{BB962C8B-B14F-4D97-AF65-F5344CB8AC3E}">
        <p14:creationId xmlns:p14="http://schemas.microsoft.com/office/powerpoint/2010/main" val="302874159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6" descr="Top of masonry shear wall anchored to a wood roof diaphragm."/>
          <p:cNvSpPr/>
          <p:nvPr/>
        </p:nvSpPr>
        <p:spPr>
          <a:xfrm>
            <a:off x="5758207" y="1329267"/>
            <a:ext cx="2573867" cy="2980266"/>
          </a:xfrm>
          <a:prstGeom prst="rect">
            <a:avLst/>
          </a:prstGeom>
          <a:blipFill>
            <a:blip r:embed="rId3" cstate="print"/>
            <a:stretch>
              <a:fillRect/>
            </a:stretch>
          </a:blipFill>
        </p:spPr>
        <p:txBody>
          <a:bodyPr wrap="square" lIns="0" tIns="0" rIns="0" bIns="0" rtlCol="0"/>
          <a:lstStyle/>
          <a:p>
            <a:endParaRPr sz="1600" dirty="0"/>
          </a:p>
        </p:txBody>
      </p:sp>
      <p:sp>
        <p:nvSpPr>
          <p:cNvPr id="9" name="object 3"/>
          <p:cNvSpPr txBox="1"/>
          <p:nvPr/>
        </p:nvSpPr>
        <p:spPr>
          <a:xfrm>
            <a:off x="688623" y="1491425"/>
            <a:ext cx="7227512" cy="4157613"/>
          </a:xfrm>
          <a:prstGeom prst="rect">
            <a:avLst/>
          </a:prstGeom>
        </p:spPr>
        <p:txBody>
          <a:bodyPr vert="horz" wrap="square" lIns="0" tIns="0" rIns="0" bIns="0" rtlCol="0">
            <a:spAutoFit/>
          </a:bodyPr>
          <a:lstStyle/>
          <a:p>
            <a:pPr marL="11289"/>
            <a:r>
              <a:rPr sz="2133" i="1" dirty="0">
                <a:latin typeface="Arial" panose="020B0604020202020204" pitchFamily="34" charset="0"/>
                <a:cs typeface="Arial" panose="020B0604020202020204" pitchFamily="34" charset="0"/>
              </a:rPr>
              <a:t>F</a:t>
            </a:r>
            <a:r>
              <a:rPr sz="2133" i="1" baseline="-20833" dirty="0">
                <a:latin typeface="Arial" panose="020B0604020202020204" pitchFamily="34" charset="0"/>
                <a:cs typeface="Arial" panose="020B0604020202020204" pitchFamily="34" charset="0"/>
              </a:rPr>
              <a:t>p</a:t>
            </a:r>
            <a:r>
              <a:rPr sz="2133" i="1" spc="213" baseline="-20833" dirty="0">
                <a:latin typeface="Arial" panose="020B0604020202020204" pitchFamily="34" charset="0"/>
                <a:cs typeface="Arial" panose="020B0604020202020204" pitchFamily="34" charset="0"/>
              </a:rPr>
              <a:t> </a:t>
            </a:r>
            <a:r>
              <a:rPr sz="2133" dirty="0">
                <a:latin typeface="Arial" panose="020B0604020202020204" pitchFamily="34" charset="0"/>
                <a:cs typeface="Arial" panose="020B0604020202020204" pitchFamily="34" charset="0"/>
              </a:rPr>
              <a:t>=</a:t>
            </a:r>
            <a:r>
              <a:rPr sz="2133" spc="-4" dirty="0">
                <a:latin typeface="Arial" panose="020B0604020202020204" pitchFamily="34" charset="0"/>
                <a:cs typeface="Arial" panose="020B0604020202020204" pitchFamily="34" charset="0"/>
              </a:rPr>
              <a:t> </a:t>
            </a:r>
            <a:r>
              <a:rPr sz="2133" spc="-9" dirty="0">
                <a:latin typeface="Arial" panose="020B0604020202020204" pitchFamily="34" charset="0"/>
                <a:cs typeface="Arial" panose="020B0604020202020204" pitchFamily="34" charset="0"/>
              </a:rPr>
              <a:t>0</a:t>
            </a:r>
            <a:r>
              <a:rPr sz="2133" dirty="0">
                <a:latin typeface="Arial" panose="020B0604020202020204" pitchFamily="34" charset="0"/>
                <a:cs typeface="Arial" panose="020B0604020202020204" pitchFamily="34" charset="0"/>
              </a:rPr>
              <a:t>.</a:t>
            </a:r>
            <a:r>
              <a:rPr lang="en-US" sz="2133" spc="-9" dirty="0">
                <a:latin typeface="Arial" panose="020B0604020202020204" pitchFamily="34" charset="0"/>
                <a:cs typeface="Arial" panose="020B0604020202020204" pitchFamily="34" charset="0"/>
              </a:rPr>
              <a:t>4</a:t>
            </a:r>
            <a:r>
              <a:rPr sz="2133" dirty="0">
                <a:latin typeface="Arial" panose="020B0604020202020204" pitchFamily="34" charset="0"/>
                <a:cs typeface="Arial" panose="020B0604020202020204" pitchFamily="34" charset="0"/>
              </a:rPr>
              <a:t>S</a:t>
            </a:r>
            <a:r>
              <a:rPr sz="2133" i="1" spc="-6" baseline="-20833" dirty="0">
                <a:latin typeface="Arial" panose="020B0604020202020204" pitchFamily="34" charset="0"/>
                <a:cs typeface="Arial" panose="020B0604020202020204" pitchFamily="34" charset="0"/>
              </a:rPr>
              <a:t>D</a:t>
            </a:r>
            <a:r>
              <a:rPr sz="2133" i="1" baseline="-20833" dirty="0">
                <a:latin typeface="Arial" panose="020B0604020202020204" pitchFamily="34" charset="0"/>
                <a:cs typeface="Arial" panose="020B0604020202020204" pitchFamily="34" charset="0"/>
              </a:rPr>
              <a:t>S</a:t>
            </a:r>
            <a:r>
              <a:rPr lang="en-US" sz="2133" i="1" dirty="0">
                <a:latin typeface="Arial" panose="020B0604020202020204" pitchFamily="34" charset="0"/>
                <a:cs typeface="Arial" panose="020B0604020202020204" pitchFamily="34" charset="0"/>
              </a:rPr>
              <a:t>k</a:t>
            </a:r>
            <a:r>
              <a:rPr lang="en-US" sz="2133" i="1" baseline="-25000" dirty="0">
                <a:latin typeface="Arial" panose="020B0604020202020204" pitchFamily="34" charset="0"/>
                <a:cs typeface="Arial" panose="020B0604020202020204" pitchFamily="34" charset="0"/>
              </a:rPr>
              <a:t>a</a:t>
            </a:r>
            <a:r>
              <a:rPr lang="en-US" sz="2133" i="1" dirty="0">
                <a:latin typeface="Arial" panose="020B0604020202020204" pitchFamily="34" charset="0"/>
                <a:cs typeface="Arial" panose="020B0604020202020204" pitchFamily="34" charset="0"/>
              </a:rPr>
              <a:t>I</a:t>
            </a:r>
            <a:r>
              <a:rPr lang="en-US" sz="2133" i="1" baseline="-25000" dirty="0">
                <a:latin typeface="Arial" panose="020B0604020202020204" pitchFamily="34" charset="0"/>
                <a:cs typeface="Arial" panose="020B0604020202020204" pitchFamily="34" charset="0"/>
              </a:rPr>
              <a:t>e</a:t>
            </a:r>
            <a:r>
              <a:rPr sz="2133" i="1" dirty="0">
                <a:latin typeface="Arial" panose="020B0604020202020204" pitchFamily="34" charset="0"/>
                <a:cs typeface="Arial" panose="020B0604020202020204" pitchFamily="34" charset="0"/>
              </a:rPr>
              <a:t>W</a:t>
            </a:r>
            <a:r>
              <a:rPr sz="2133" i="1" baseline="-20833" dirty="0">
                <a:latin typeface="Arial" panose="020B0604020202020204" pitchFamily="34" charset="0"/>
                <a:cs typeface="Arial" panose="020B0604020202020204" pitchFamily="34" charset="0"/>
              </a:rPr>
              <a:t>p</a:t>
            </a:r>
            <a:endParaRPr sz="2133" baseline="-20833" dirty="0">
              <a:latin typeface="Arial" panose="020B0604020202020204" pitchFamily="34" charset="0"/>
              <a:cs typeface="Arial" panose="020B0604020202020204" pitchFamily="34" charset="0"/>
            </a:endParaRPr>
          </a:p>
          <a:p>
            <a:pPr>
              <a:spcBef>
                <a:spcPts val="28"/>
              </a:spcBef>
            </a:pPr>
            <a:endParaRPr sz="2133" dirty="0">
              <a:latin typeface="Arial" panose="020B0604020202020204" pitchFamily="34" charset="0"/>
              <a:cs typeface="Arial" panose="020B0604020202020204" pitchFamily="34" charset="0"/>
            </a:endParaRPr>
          </a:p>
          <a:p>
            <a:pPr marL="11289"/>
            <a:r>
              <a:rPr lang="en-US" sz="2133" spc="-36" dirty="0">
                <a:latin typeface="Arial" panose="020B0604020202020204" pitchFamily="34" charset="0"/>
                <a:cs typeface="Arial" panose="020B0604020202020204" pitchFamily="34" charset="0"/>
              </a:rPr>
              <a:t>W</a:t>
            </a:r>
            <a:r>
              <a:rPr sz="2133" spc="-9" dirty="0">
                <a:latin typeface="Arial" panose="020B0604020202020204" pitchFamily="34" charset="0"/>
                <a:cs typeface="Arial" panose="020B0604020202020204" pitchFamily="34" charset="0"/>
              </a:rPr>
              <a:t>he</a:t>
            </a:r>
            <a:r>
              <a:rPr sz="2133" dirty="0">
                <a:latin typeface="Arial" panose="020B0604020202020204" pitchFamily="34" charset="0"/>
                <a:cs typeface="Arial" panose="020B0604020202020204" pitchFamily="34" charset="0"/>
              </a:rPr>
              <a:t>re</a:t>
            </a:r>
            <a:endParaRPr lang="en-US" sz="2133" dirty="0">
              <a:latin typeface="Arial" panose="020B0604020202020204" pitchFamily="34" charset="0"/>
              <a:cs typeface="Arial" panose="020B0604020202020204" pitchFamily="34" charset="0"/>
            </a:endParaRPr>
          </a:p>
          <a:p>
            <a:pPr marL="11289"/>
            <a:r>
              <a:rPr lang="en-US" sz="2133" dirty="0">
                <a:latin typeface="Arial" panose="020B0604020202020204" pitchFamily="34" charset="0"/>
                <a:cs typeface="Arial" panose="020B0604020202020204" pitchFamily="34" charset="0"/>
              </a:rPr>
              <a:t>k</a:t>
            </a:r>
            <a:r>
              <a:rPr lang="en-US" sz="2133" baseline="-25000" dirty="0">
                <a:latin typeface="Arial" panose="020B0604020202020204" pitchFamily="34" charset="0"/>
                <a:cs typeface="Arial" panose="020B0604020202020204" pitchFamily="34" charset="0"/>
              </a:rPr>
              <a:t>a</a:t>
            </a:r>
            <a:r>
              <a:rPr lang="en-US" sz="2133" dirty="0">
                <a:latin typeface="Arial" panose="020B0604020202020204" pitchFamily="34" charset="0"/>
                <a:cs typeface="Arial" panose="020B0604020202020204" pitchFamily="34" charset="0"/>
              </a:rPr>
              <a:t> = 2.0</a:t>
            </a:r>
          </a:p>
          <a:p>
            <a:pPr marL="11289"/>
            <a:r>
              <a:rPr lang="en-US" sz="2133" dirty="0">
                <a:latin typeface="Arial" panose="020B0604020202020204" pitchFamily="34" charset="0"/>
                <a:cs typeface="Arial" panose="020B0604020202020204" pitchFamily="34" charset="0"/>
              </a:rPr>
              <a:t>S</a:t>
            </a:r>
            <a:r>
              <a:rPr lang="en-US" sz="2133" baseline="-25000" dirty="0">
                <a:latin typeface="Arial" panose="020B0604020202020204" pitchFamily="34" charset="0"/>
                <a:cs typeface="Arial" panose="020B0604020202020204" pitchFamily="34" charset="0"/>
              </a:rPr>
              <a:t>DS</a:t>
            </a:r>
            <a:r>
              <a:rPr lang="en-US" sz="2133" dirty="0">
                <a:latin typeface="Arial" panose="020B0604020202020204" pitchFamily="34" charset="0"/>
                <a:cs typeface="Arial" panose="020B0604020202020204" pitchFamily="34" charset="0"/>
              </a:rPr>
              <a:t> = 1.43</a:t>
            </a:r>
          </a:p>
          <a:p>
            <a:pPr marL="11289"/>
            <a:r>
              <a:rPr lang="en-US" sz="2133" dirty="0">
                <a:latin typeface="Arial" panose="020B0604020202020204" pitchFamily="34" charset="0"/>
                <a:cs typeface="Arial" panose="020B0604020202020204" pitchFamily="34" charset="0"/>
              </a:rPr>
              <a:t>I</a:t>
            </a:r>
            <a:r>
              <a:rPr lang="en-US" sz="2133" baseline="-25000" dirty="0">
                <a:latin typeface="Arial" panose="020B0604020202020204" pitchFamily="34" charset="0"/>
                <a:cs typeface="Arial" panose="020B0604020202020204" pitchFamily="34" charset="0"/>
              </a:rPr>
              <a:t>e</a:t>
            </a:r>
            <a:r>
              <a:rPr lang="en-US" sz="2133" dirty="0">
                <a:latin typeface="Arial" panose="020B0604020202020204" pitchFamily="34" charset="0"/>
                <a:cs typeface="Arial" panose="020B0604020202020204" pitchFamily="34" charset="0"/>
              </a:rPr>
              <a:t> = 1.0</a:t>
            </a:r>
          </a:p>
          <a:p>
            <a:pPr marL="11289"/>
            <a:endParaRPr lang="en-US" sz="2133" dirty="0">
              <a:latin typeface="Arial" panose="020B0604020202020204" pitchFamily="34" charset="0"/>
              <a:cs typeface="Arial" panose="020B0604020202020204" pitchFamily="34" charset="0"/>
            </a:endParaRPr>
          </a:p>
          <a:p>
            <a:pPr marL="11289"/>
            <a:r>
              <a:rPr lang="en-US" sz="2133" u="sng" dirty="0">
                <a:cs typeface="Arial" panose="020B0604020202020204" pitchFamily="34" charset="0"/>
              </a:rPr>
              <a:t>Longitudinal</a:t>
            </a:r>
            <a:r>
              <a:rPr lang="en-US" sz="2133" u="sng" dirty="0">
                <a:latin typeface="Arial" panose="020B0604020202020204" pitchFamily="34" charset="0"/>
                <a:cs typeface="Arial" panose="020B0604020202020204" pitchFamily="34" charset="0"/>
              </a:rPr>
              <a:t> walls: </a:t>
            </a:r>
          </a:p>
          <a:p>
            <a:pPr marL="11289"/>
            <a:r>
              <a:rPr lang="en-US" sz="2133" dirty="0">
                <a:latin typeface="Arial" panose="020B0604020202020204" pitchFamily="34" charset="0"/>
                <a:cs typeface="Arial" panose="020B0604020202020204" pitchFamily="34" charset="0"/>
              </a:rPr>
              <a:t>W</a:t>
            </a:r>
            <a:r>
              <a:rPr lang="en-US" sz="2133" baseline="-25000" dirty="0">
                <a:latin typeface="Arial" panose="020B0604020202020204" pitchFamily="34" charset="0"/>
                <a:cs typeface="Arial" panose="020B0604020202020204" pitchFamily="34" charset="0"/>
              </a:rPr>
              <a:t>p</a:t>
            </a:r>
            <a:r>
              <a:rPr lang="en-US" sz="2133" dirty="0">
                <a:latin typeface="Arial" panose="020B0604020202020204" pitchFamily="34" charset="0"/>
                <a:cs typeface="Arial" panose="020B0604020202020204" pitchFamily="34" charset="0"/>
              </a:rPr>
              <a:t>= 65 psf(16ft)= 1.04 klf</a:t>
            </a:r>
          </a:p>
          <a:p>
            <a:pPr marL="11289"/>
            <a:r>
              <a:rPr lang="en-US" sz="2133" i="1" dirty="0">
                <a:latin typeface="Arial" panose="020B0604020202020204" pitchFamily="34" charset="0"/>
                <a:cs typeface="Arial" panose="020B0604020202020204" pitchFamily="34" charset="0"/>
              </a:rPr>
              <a:t>F</a:t>
            </a:r>
            <a:r>
              <a:rPr lang="en-US" sz="2133" i="1" baseline="-20833" dirty="0">
                <a:latin typeface="Arial" panose="020B0604020202020204" pitchFamily="34" charset="0"/>
                <a:cs typeface="Arial" panose="020B0604020202020204" pitchFamily="34" charset="0"/>
              </a:rPr>
              <a:t>p</a:t>
            </a:r>
            <a:r>
              <a:rPr lang="en-US" sz="2133" i="1" spc="213" baseline="-20833" dirty="0">
                <a:latin typeface="Arial" panose="020B0604020202020204" pitchFamily="34" charset="0"/>
                <a:cs typeface="Arial" panose="020B0604020202020204" pitchFamily="34" charset="0"/>
              </a:rPr>
              <a:t> </a:t>
            </a:r>
            <a:r>
              <a:rPr lang="en-US" sz="2133" dirty="0">
                <a:latin typeface="Arial" panose="020B0604020202020204" pitchFamily="34" charset="0"/>
                <a:cs typeface="Arial" panose="020B0604020202020204" pitchFamily="34" charset="0"/>
              </a:rPr>
              <a:t>=</a:t>
            </a:r>
            <a:r>
              <a:rPr lang="en-US" sz="2133" spc="-4" dirty="0">
                <a:latin typeface="Arial" panose="020B0604020202020204" pitchFamily="34" charset="0"/>
                <a:cs typeface="Arial" panose="020B0604020202020204" pitchFamily="34" charset="0"/>
              </a:rPr>
              <a:t> </a:t>
            </a:r>
            <a:r>
              <a:rPr lang="en-US" sz="2133" spc="-9" dirty="0">
                <a:latin typeface="Arial" panose="020B0604020202020204" pitchFamily="34" charset="0"/>
                <a:cs typeface="Arial" panose="020B0604020202020204" pitchFamily="34" charset="0"/>
              </a:rPr>
              <a:t>0</a:t>
            </a:r>
            <a:r>
              <a:rPr lang="en-US" sz="2133" dirty="0">
                <a:latin typeface="Arial" panose="020B0604020202020204" pitchFamily="34" charset="0"/>
                <a:cs typeface="Arial" panose="020B0604020202020204" pitchFamily="34" charset="0"/>
              </a:rPr>
              <a:t>.</a:t>
            </a:r>
            <a:r>
              <a:rPr lang="en-US" sz="2133" spc="-9" dirty="0">
                <a:latin typeface="Arial" panose="020B0604020202020204" pitchFamily="34" charset="0"/>
                <a:cs typeface="Arial" panose="020B0604020202020204" pitchFamily="34" charset="0"/>
              </a:rPr>
              <a:t>4(1.43)</a:t>
            </a:r>
            <a:r>
              <a:rPr lang="en-US" sz="2133" dirty="0">
                <a:latin typeface="Arial" panose="020B0604020202020204" pitchFamily="34" charset="0"/>
                <a:cs typeface="Arial" panose="020B0604020202020204" pitchFamily="34" charset="0"/>
              </a:rPr>
              <a:t>(2.0)(1.0)1.04 = 1.19 klf</a:t>
            </a:r>
          </a:p>
          <a:p>
            <a:pPr marL="11289"/>
            <a:r>
              <a:rPr lang="en-US" sz="2133" dirty="0">
                <a:latin typeface="Arial" panose="020B0604020202020204" pitchFamily="34" charset="0"/>
                <a:cs typeface="Arial" panose="020B0604020202020204" pitchFamily="34" charset="0"/>
              </a:rPr>
              <a:t>Anchors at 4 ft = 1.19 (4.0)= 4.76 kips</a:t>
            </a:r>
          </a:p>
          <a:p>
            <a:pPr marL="11289"/>
            <a:r>
              <a:rPr lang="en-US" sz="2133" i="1" baseline="-20833" dirty="0">
                <a:latin typeface="Arial" panose="020B0604020202020204" pitchFamily="34" charset="0"/>
                <a:cs typeface="Arial" panose="020B0604020202020204" pitchFamily="34" charset="0"/>
              </a:rPr>
              <a:t> </a:t>
            </a:r>
            <a:endParaRPr lang="en-US" sz="2133" baseline="-20833" dirty="0">
              <a:latin typeface="Arial" panose="020B0604020202020204" pitchFamily="34" charset="0"/>
              <a:cs typeface="Arial" panose="020B0604020202020204" pitchFamily="34" charset="0"/>
            </a:endParaRPr>
          </a:p>
          <a:p>
            <a:pPr marL="11289"/>
            <a:endParaRPr sz="2133" dirty="0">
              <a:latin typeface="Arial" panose="020B0604020202020204" pitchFamily="34" charset="0"/>
              <a:cs typeface="Arial" panose="020B0604020202020204" pitchFamily="34" charset="0"/>
            </a:endParaRPr>
          </a:p>
        </p:txBody>
      </p:sp>
      <p:sp>
        <p:nvSpPr>
          <p:cNvPr id="2" name="object 2"/>
          <p:cNvSpPr txBox="1">
            <a:spLocks noGrp="1"/>
          </p:cNvSpPr>
          <p:nvPr>
            <p:ph type="title"/>
          </p:nvPr>
        </p:nvSpPr>
        <p:spPr/>
        <p:txBody>
          <a:bodyPr/>
          <a:lstStyle/>
          <a:p>
            <a:r>
              <a:rPr lang="en-US" dirty="0"/>
              <a:t>Wall Anchorage Design</a:t>
            </a:r>
          </a:p>
        </p:txBody>
      </p:sp>
    </p:spTree>
    <p:extLst>
      <p:ext uri="{BB962C8B-B14F-4D97-AF65-F5344CB8AC3E}">
        <p14:creationId xmlns:p14="http://schemas.microsoft.com/office/powerpoint/2010/main" val="372798897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6" descr="Top of masonry shear wall anchored to a wood roof diaphragm."/>
          <p:cNvSpPr/>
          <p:nvPr/>
        </p:nvSpPr>
        <p:spPr>
          <a:xfrm>
            <a:off x="5758207" y="1329267"/>
            <a:ext cx="2573867" cy="2980266"/>
          </a:xfrm>
          <a:prstGeom prst="rect">
            <a:avLst/>
          </a:prstGeom>
          <a:blipFill>
            <a:blip r:embed="rId3" cstate="print"/>
            <a:stretch>
              <a:fillRect/>
            </a:stretch>
          </a:blipFill>
        </p:spPr>
        <p:txBody>
          <a:bodyPr wrap="square" lIns="0" tIns="0" rIns="0" bIns="0" rtlCol="0"/>
          <a:lstStyle/>
          <a:p>
            <a:endParaRPr sz="1600" dirty="0"/>
          </a:p>
        </p:txBody>
      </p:sp>
      <p:sp>
        <p:nvSpPr>
          <p:cNvPr id="9" name="object 3"/>
          <p:cNvSpPr txBox="1"/>
          <p:nvPr/>
        </p:nvSpPr>
        <p:spPr>
          <a:xfrm>
            <a:off x="688623" y="1491425"/>
            <a:ext cx="5069584" cy="4157613"/>
          </a:xfrm>
          <a:prstGeom prst="rect">
            <a:avLst/>
          </a:prstGeom>
        </p:spPr>
        <p:txBody>
          <a:bodyPr vert="horz" wrap="square" lIns="0" tIns="0" rIns="0" bIns="0" rtlCol="0">
            <a:spAutoFit/>
          </a:bodyPr>
          <a:lstStyle/>
          <a:p>
            <a:pPr marL="11289"/>
            <a:r>
              <a:rPr sz="2133" i="1" dirty="0">
                <a:latin typeface="Arial" panose="020B0604020202020204" pitchFamily="34" charset="0"/>
                <a:cs typeface="Arial" panose="020B0604020202020204" pitchFamily="34" charset="0"/>
              </a:rPr>
              <a:t>F</a:t>
            </a:r>
            <a:r>
              <a:rPr sz="2133" i="1" baseline="-20833" dirty="0">
                <a:latin typeface="Arial" panose="020B0604020202020204" pitchFamily="34" charset="0"/>
                <a:cs typeface="Arial" panose="020B0604020202020204" pitchFamily="34" charset="0"/>
              </a:rPr>
              <a:t>p</a:t>
            </a:r>
            <a:r>
              <a:rPr sz="2133" i="1" spc="213" baseline="-20833" dirty="0">
                <a:latin typeface="Arial" panose="020B0604020202020204" pitchFamily="34" charset="0"/>
                <a:cs typeface="Arial" panose="020B0604020202020204" pitchFamily="34" charset="0"/>
              </a:rPr>
              <a:t> </a:t>
            </a:r>
            <a:r>
              <a:rPr sz="2133" dirty="0">
                <a:latin typeface="Arial" panose="020B0604020202020204" pitchFamily="34" charset="0"/>
                <a:cs typeface="Arial" panose="020B0604020202020204" pitchFamily="34" charset="0"/>
              </a:rPr>
              <a:t>=</a:t>
            </a:r>
            <a:r>
              <a:rPr sz="2133" spc="-4" dirty="0">
                <a:latin typeface="Arial" panose="020B0604020202020204" pitchFamily="34" charset="0"/>
                <a:cs typeface="Arial" panose="020B0604020202020204" pitchFamily="34" charset="0"/>
              </a:rPr>
              <a:t> </a:t>
            </a:r>
            <a:r>
              <a:rPr sz="2133" spc="-9" dirty="0">
                <a:latin typeface="Arial" panose="020B0604020202020204" pitchFamily="34" charset="0"/>
                <a:cs typeface="Arial" panose="020B0604020202020204" pitchFamily="34" charset="0"/>
              </a:rPr>
              <a:t>0</a:t>
            </a:r>
            <a:r>
              <a:rPr sz="2133" dirty="0">
                <a:latin typeface="Arial" panose="020B0604020202020204" pitchFamily="34" charset="0"/>
                <a:cs typeface="Arial" panose="020B0604020202020204" pitchFamily="34" charset="0"/>
              </a:rPr>
              <a:t>.</a:t>
            </a:r>
            <a:r>
              <a:rPr lang="en-US" sz="2133" spc="-9" dirty="0">
                <a:latin typeface="Arial" panose="020B0604020202020204" pitchFamily="34" charset="0"/>
                <a:cs typeface="Arial" panose="020B0604020202020204" pitchFamily="34" charset="0"/>
              </a:rPr>
              <a:t>4</a:t>
            </a:r>
            <a:r>
              <a:rPr sz="2133" dirty="0">
                <a:latin typeface="Arial" panose="020B0604020202020204" pitchFamily="34" charset="0"/>
                <a:cs typeface="Arial" panose="020B0604020202020204" pitchFamily="34" charset="0"/>
              </a:rPr>
              <a:t>S</a:t>
            </a:r>
            <a:r>
              <a:rPr sz="2133" i="1" spc="-6" baseline="-20833" dirty="0">
                <a:latin typeface="Arial" panose="020B0604020202020204" pitchFamily="34" charset="0"/>
                <a:cs typeface="Arial" panose="020B0604020202020204" pitchFamily="34" charset="0"/>
              </a:rPr>
              <a:t>D</a:t>
            </a:r>
            <a:r>
              <a:rPr sz="2133" i="1" baseline="-20833" dirty="0">
                <a:latin typeface="Arial" panose="020B0604020202020204" pitchFamily="34" charset="0"/>
                <a:cs typeface="Arial" panose="020B0604020202020204" pitchFamily="34" charset="0"/>
              </a:rPr>
              <a:t>S</a:t>
            </a:r>
            <a:r>
              <a:rPr lang="en-US" sz="2133" i="1" dirty="0">
                <a:latin typeface="Arial" panose="020B0604020202020204" pitchFamily="34" charset="0"/>
                <a:cs typeface="Arial" panose="020B0604020202020204" pitchFamily="34" charset="0"/>
              </a:rPr>
              <a:t>k</a:t>
            </a:r>
            <a:r>
              <a:rPr lang="en-US" sz="2133" i="1" baseline="-25000" dirty="0">
                <a:latin typeface="Arial" panose="020B0604020202020204" pitchFamily="34" charset="0"/>
                <a:cs typeface="Arial" panose="020B0604020202020204" pitchFamily="34" charset="0"/>
              </a:rPr>
              <a:t>a</a:t>
            </a:r>
            <a:r>
              <a:rPr lang="en-US" sz="2133" i="1" dirty="0">
                <a:latin typeface="Arial" panose="020B0604020202020204" pitchFamily="34" charset="0"/>
                <a:cs typeface="Arial" panose="020B0604020202020204" pitchFamily="34" charset="0"/>
              </a:rPr>
              <a:t>I</a:t>
            </a:r>
            <a:r>
              <a:rPr lang="en-US" sz="2133" i="1" baseline="-25000" dirty="0">
                <a:latin typeface="Arial" panose="020B0604020202020204" pitchFamily="34" charset="0"/>
                <a:cs typeface="Arial" panose="020B0604020202020204" pitchFamily="34" charset="0"/>
              </a:rPr>
              <a:t>e</a:t>
            </a:r>
            <a:r>
              <a:rPr sz="2133" i="1" dirty="0">
                <a:latin typeface="Arial" panose="020B0604020202020204" pitchFamily="34" charset="0"/>
                <a:cs typeface="Arial" panose="020B0604020202020204" pitchFamily="34" charset="0"/>
              </a:rPr>
              <a:t>W</a:t>
            </a:r>
            <a:r>
              <a:rPr sz="2133" i="1" baseline="-20833" dirty="0">
                <a:latin typeface="Arial" panose="020B0604020202020204" pitchFamily="34" charset="0"/>
                <a:cs typeface="Arial" panose="020B0604020202020204" pitchFamily="34" charset="0"/>
              </a:rPr>
              <a:t>p</a:t>
            </a:r>
            <a:endParaRPr sz="2133" baseline="-20833" dirty="0">
              <a:latin typeface="Arial" panose="020B0604020202020204" pitchFamily="34" charset="0"/>
              <a:cs typeface="Arial" panose="020B0604020202020204" pitchFamily="34" charset="0"/>
            </a:endParaRPr>
          </a:p>
          <a:p>
            <a:pPr>
              <a:spcBef>
                <a:spcPts val="28"/>
              </a:spcBef>
            </a:pPr>
            <a:endParaRPr sz="2133" dirty="0">
              <a:latin typeface="Arial" panose="020B0604020202020204" pitchFamily="34" charset="0"/>
              <a:cs typeface="Arial" panose="020B0604020202020204" pitchFamily="34" charset="0"/>
            </a:endParaRPr>
          </a:p>
          <a:p>
            <a:pPr marL="11289"/>
            <a:r>
              <a:rPr lang="en-US" sz="2133" spc="-36" dirty="0">
                <a:latin typeface="Arial" panose="020B0604020202020204" pitchFamily="34" charset="0"/>
                <a:cs typeface="Arial" panose="020B0604020202020204" pitchFamily="34" charset="0"/>
              </a:rPr>
              <a:t>W</a:t>
            </a:r>
            <a:r>
              <a:rPr sz="2133" spc="-9" dirty="0">
                <a:latin typeface="Arial" panose="020B0604020202020204" pitchFamily="34" charset="0"/>
                <a:cs typeface="Arial" panose="020B0604020202020204" pitchFamily="34" charset="0"/>
              </a:rPr>
              <a:t>he</a:t>
            </a:r>
            <a:r>
              <a:rPr sz="2133" dirty="0">
                <a:latin typeface="Arial" panose="020B0604020202020204" pitchFamily="34" charset="0"/>
                <a:cs typeface="Arial" panose="020B0604020202020204" pitchFamily="34" charset="0"/>
              </a:rPr>
              <a:t>re</a:t>
            </a:r>
            <a:endParaRPr lang="en-US" sz="2133" dirty="0">
              <a:latin typeface="Arial" panose="020B0604020202020204" pitchFamily="34" charset="0"/>
              <a:cs typeface="Arial" panose="020B0604020202020204" pitchFamily="34" charset="0"/>
            </a:endParaRPr>
          </a:p>
          <a:p>
            <a:pPr marL="11289"/>
            <a:r>
              <a:rPr lang="en-US" sz="2133" dirty="0">
                <a:latin typeface="Arial" panose="020B0604020202020204" pitchFamily="34" charset="0"/>
                <a:cs typeface="Arial" panose="020B0604020202020204" pitchFamily="34" charset="0"/>
              </a:rPr>
              <a:t>k</a:t>
            </a:r>
            <a:r>
              <a:rPr lang="en-US" sz="2133" baseline="-25000" dirty="0">
                <a:latin typeface="Arial" panose="020B0604020202020204" pitchFamily="34" charset="0"/>
                <a:cs typeface="Arial" panose="020B0604020202020204" pitchFamily="34" charset="0"/>
              </a:rPr>
              <a:t>a</a:t>
            </a:r>
            <a:r>
              <a:rPr lang="en-US" sz="2133" dirty="0">
                <a:latin typeface="Arial" panose="020B0604020202020204" pitchFamily="34" charset="0"/>
                <a:cs typeface="Arial" panose="020B0604020202020204" pitchFamily="34" charset="0"/>
              </a:rPr>
              <a:t> = 2.0</a:t>
            </a:r>
          </a:p>
          <a:p>
            <a:pPr marL="11289"/>
            <a:r>
              <a:rPr lang="en-US" sz="2133" dirty="0">
                <a:latin typeface="Arial" panose="020B0604020202020204" pitchFamily="34" charset="0"/>
                <a:cs typeface="Arial" panose="020B0604020202020204" pitchFamily="34" charset="0"/>
              </a:rPr>
              <a:t>S</a:t>
            </a:r>
            <a:r>
              <a:rPr lang="en-US" sz="2133" baseline="-25000" dirty="0">
                <a:latin typeface="Arial" panose="020B0604020202020204" pitchFamily="34" charset="0"/>
                <a:cs typeface="Arial" panose="020B0604020202020204" pitchFamily="34" charset="0"/>
              </a:rPr>
              <a:t>DS</a:t>
            </a:r>
            <a:r>
              <a:rPr lang="en-US" sz="2133" dirty="0">
                <a:latin typeface="Arial" panose="020B0604020202020204" pitchFamily="34" charset="0"/>
                <a:cs typeface="Arial" panose="020B0604020202020204" pitchFamily="34" charset="0"/>
              </a:rPr>
              <a:t> = 1.43</a:t>
            </a:r>
          </a:p>
          <a:p>
            <a:pPr marL="11289"/>
            <a:r>
              <a:rPr lang="en-US" sz="2133" dirty="0">
                <a:latin typeface="Arial" panose="020B0604020202020204" pitchFamily="34" charset="0"/>
                <a:cs typeface="Arial" panose="020B0604020202020204" pitchFamily="34" charset="0"/>
              </a:rPr>
              <a:t>I</a:t>
            </a:r>
            <a:r>
              <a:rPr lang="en-US" sz="2133" baseline="-25000" dirty="0">
                <a:latin typeface="Arial" panose="020B0604020202020204" pitchFamily="34" charset="0"/>
                <a:cs typeface="Arial" panose="020B0604020202020204" pitchFamily="34" charset="0"/>
              </a:rPr>
              <a:t>e</a:t>
            </a:r>
            <a:r>
              <a:rPr lang="en-US" sz="2133" dirty="0">
                <a:latin typeface="Arial" panose="020B0604020202020204" pitchFamily="34" charset="0"/>
                <a:cs typeface="Arial" panose="020B0604020202020204" pitchFamily="34" charset="0"/>
              </a:rPr>
              <a:t> = 1.0</a:t>
            </a:r>
          </a:p>
          <a:p>
            <a:pPr marL="11289"/>
            <a:endParaRPr lang="en-US" sz="2133" dirty="0">
              <a:latin typeface="Arial" panose="020B0604020202020204" pitchFamily="34" charset="0"/>
              <a:cs typeface="Arial" panose="020B0604020202020204" pitchFamily="34" charset="0"/>
            </a:endParaRPr>
          </a:p>
          <a:p>
            <a:pPr marL="11289"/>
            <a:r>
              <a:rPr lang="en-US" sz="2133" u="sng" dirty="0">
                <a:cs typeface="Arial" panose="020B0604020202020204" pitchFamily="34" charset="0"/>
              </a:rPr>
              <a:t>Transverse</a:t>
            </a:r>
            <a:r>
              <a:rPr lang="en-US" sz="2133" u="sng" dirty="0">
                <a:latin typeface="Arial" panose="020B0604020202020204" pitchFamily="34" charset="0"/>
                <a:cs typeface="Arial" panose="020B0604020202020204" pitchFamily="34" charset="0"/>
              </a:rPr>
              <a:t> walls: </a:t>
            </a:r>
          </a:p>
          <a:p>
            <a:pPr marL="11289"/>
            <a:r>
              <a:rPr lang="en-US" sz="2133" dirty="0">
                <a:latin typeface="Arial" panose="020B0604020202020204" pitchFamily="34" charset="0"/>
                <a:cs typeface="Arial" panose="020B0604020202020204" pitchFamily="34" charset="0"/>
              </a:rPr>
              <a:t>W</a:t>
            </a:r>
            <a:r>
              <a:rPr lang="en-US" sz="2133" baseline="-25000" dirty="0">
                <a:latin typeface="Arial" panose="020B0604020202020204" pitchFamily="34" charset="0"/>
                <a:cs typeface="Arial" panose="020B0604020202020204" pitchFamily="34" charset="0"/>
              </a:rPr>
              <a:t>p</a:t>
            </a:r>
            <a:r>
              <a:rPr lang="en-US" sz="2133" dirty="0">
                <a:latin typeface="Arial" panose="020B0604020202020204" pitchFamily="34" charset="0"/>
                <a:cs typeface="Arial" panose="020B0604020202020204" pitchFamily="34" charset="0"/>
              </a:rPr>
              <a:t>= 105 psf(16ft)= 1.68 klf</a:t>
            </a:r>
          </a:p>
          <a:p>
            <a:pPr marL="11289"/>
            <a:r>
              <a:rPr lang="en-US" sz="2133" i="1" dirty="0">
                <a:latin typeface="Arial" panose="020B0604020202020204" pitchFamily="34" charset="0"/>
                <a:cs typeface="Arial" panose="020B0604020202020204" pitchFamily="34" charset="0"/>
              </a:rPr>
              <a:t>F</a:t>
            </a:r>
            <a:r>
              <a:rPr lang="en-US" sz="2133" i="1" baseline="-20833" dirty="0">
                <a:latin typeface="Arial" panose="020B0604020202020204" pitchFamily="34" charset="0"/>
                <a:cs typeface="Arial" panose="020B0604020202020204" pitchFamily="34" charset="0"/>
              </a:rPr>
              <a:t>p</a:t>
            </a:r>
            <a:r>
              <a:rPr lang="en-US" sz="2133" i="1" spc="213" baseline="-20833" dirty="0">
                <a:latin typeface="Arial" panose="020B0604020202020204" pitchFamily="34" charset="0"/>
                <a:cs typeface="Arial" panose="020B0604020202020204" pitchFamily="34" charset="0"/>
              </a:rPr>
              <a:t> </a:t>
            </a:r>
            <a:r>
              <a:rPr lang="en-US" sz="2133" dirty="0">
                <a:latin typeface="Arial" panose="020B0604020202020204" pitchFamily="34" charset="0"/>
                <a:cs typeface="Arial" panose="020B0604020202020204" pitchFamily="34" charset="0"/>
              </a:rPr>
              <a:t>=</a:t>
            </a:r>
            <a:r>
              <a:rPr lang="en-US" sz="2133" spc="-4" dirty="0">
                <a:latin typeface="Arial" panose="020B0604020202020204" pitchFamily="34" charset="0"/>
                <a:cs typeface="Arial" panose="020B0604020202020204" pitchFamily="34" charset="0"/>
              </a:rPr>
              <a:t> </a:t>
            </a:r>
            <a:r>
              <a:rPr lang="en-US" sz="2133" spc="-9" dirty="0">
                <a:latin typeface="Arial" panose="020B0604020202020204" pitchFamily="34" charset="0"/>
                <a:cs typeface="Arial" panose="020B0604020202020204" pitchFamily="34" charset="0"/>
              </a:rPr>
              <a:t>0</a:t>
            </a:r>
            <a:r>
              <a:rPr lang="en-US" sz="2133" dirty="0">
                <a:latin typeface="Arial" panose="020B0604020202020204" pitchFamily="34" charset="0"/>
                <a:cs typeface="Arial" panose="020B0604020202020204" pitchFamily="34" charset="0"/>
              </a:rPr>
              <a:t>.</a:t>
            </a:r>
            <a:r>
              <a:rPr lang="en-US" sz="2133" spc="-9" dirty="0">
                <a:latin typeface="Arial" panose="020B0604020202020204" pitchFamily="34" charset="0"/>
                <a:cs typeface="Arial" panose="020B0604020202020204" pitchFamily="34" charset="0"/>
              </a:rPr>
              <a:t>4(1.43)</a:t>
            </a:r>
            <a:r>
              <a:rPr lang="en-US" sz="2133" dirty="0">
                <a:latin typeface="Arial" panose="020B0604020202020204" pitchFamily="34" charset="0"/>
                <a:cs typeface="Arial" panose="020B0604020202020204" pitchFamily="34" charset="0"/>
              </a:rPr>
              <a:t>(2.0)(1.0)1.68 = 1.89 klf</a:t>
            </a:r>
          </a:p>
          <a:p>
            <a:pPr marL="11289"/>
            <a:r>
              <a:rPr lang="en-US" sz="2133" dirty="0">
                <a:latin typeface="Arial" panose="020B0604020202020204" pitchFamily="34" charset="0"/>
                <a:cs typeface="Arial" panose="020B0604020202020204" pitchFamily="34" charset="0"/>
              </a:rPr>
              <a:t>Anchors at 4 ft = 1.89 (4.0)= 7.56 kips</a:t>
            </a:r>
          </a:p>
          <a:p>
            <a:pPr marL="11289"/>
            <a:r>
              <a:rPr lang="en-US" sz="2133" i="1" baseline="-20833" dirty="0">
                <a:latin typeface="Arial" panose="020B0604020202020204" pitchFamily="34" charset="0"/>
                <a:cs typeface="Arial" panose="020B0604020202020204" pitchFamily="34" charset="0"/>
              </a:rPr>
              <a:t> </a:t>
            </a:r>
            <a:endParaRPr lang="en-US" sz="2133" baseline="-20833" dirty="0">
              <a:latin typeface="Arial" panose="020B0604020202020204" pitchFamily="34" charset="0"/>
              <a:cs typeface="Arial" panose="020B0604020202020204" pitchFamily="34" charset="0"/>
            </a:endParaRPr>
          </a:p>
          <a:p>
            <a:pPr marL="11289"/>
            <a:endParaRPr sz="2133" dirty="0">
              <a:latin typeface="Arial" panose="020B0604020202020204" pitchFamily="34" charset="0"/>
              <a:cs typeface="Arial" panose="020B0604020202020204" pitchFamily="34" charset="0"/>
            </a:endParaRPr>
          </a:p>
        </p:txBody>
      </p:sp>
      <p:sp>
        <p:nvSpPr>
          <p:cNvPr id="2" name="object 2"/>
          <p:cNvSpPr txBox="1">
            <a:spLocks noGrp="1"/>
          </p:cNvSpPr>
          <p:nvPr>
            <p:ph type="title"/>
          </p:nvPr>
        </p:nvSpPr>
        <p:spPr/>
        <p:txBody>
          <a:bodyPr/>
          <a:lstStyle/>
          <a:p>
            <a:r>
              <a:rPr lang="en-US" dirty="0"/>
              <a:t>Wall Anchorage Design</a:t>
            </a:r>
          </a:p>
        </p:txBody>
      </p:sp>
    </p:spTree>
    <p:extLst>
      <p:ext uri="{BB962C8B-B14F-4D97-AF65-F5344CB8AC3E}">
        <p14:creationId xmlns:p14="http://schemas.microsoft.com/office/powerpoint/2010/main" val="130716578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3"/>
          <p:cNvSpPr txBox="1"/>
          <p:nvPr/>
        </p:nvSpPr>
        <p:spPr>
          <a:xfrm>
            <a:off x="688623" y="1491425"/>
            <a:ext cx="7227512" cy="4247188"/>
          </a:xfrm>
          <a:prstGeom prst="rect">
            <a:avLst/>
          </a:prstGeom>
        </p:spPr>
        <p:txBody>
          <a:bodyPr vert="horz" wrap="square" lIns="0" tIns="0" rIns="0" bIns="0" rtlCol="0">
            <a:spAutoFit/>
          </a:bodyPr>
          <a:lstStyle/>
          <a:p>
            <a:pPr marL="11289"/>
            <a:r>
              <a:rPr lang="en-US" sz="2133" dirty="0">
                <a:latin typeface="Arial" panose="020B0604020202020204" pitchFamily="34" charset="0"/>
                <a:cs typeface="Arial" panose="020B0604020202020204" pitchFamily="34" charset="0"/>
              </a:rPr>
              <a:t>Important items for wall anchorage of concrete and masonry walls SDC C and up (Section 12.11.2.2):</a:t>
            </a:r>
            <a:endParaRPr sz="2133" baseline="-20833" dirty="0">
              <a:latin typeface="Arial" panose="020B0604020202020204" pitchFamily="34" charset="0"/>
              <a:cs typeface="Arial" panose="020B0604020202020204" pitchFamily="34" charset="0"/>
            </a:endParaRP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solidFill>
                  <a:prstClr val="black"/>
                </a:solidFill>
                <a:latin typeface="Arial"/>
                <a:cs typeface="Arial"/>
              </a:rPr>
              <a:t>Continuous ties required between diaphragm chords</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solidFill>
                  <a:prstClr val="black"/>
                </a:solidFill>
                <a:latin typeface="Arial"/>
                <a:cs typeface="Arial"/>
              </a:rPr>
              <a:t>Subdiaphragms permitted as part of continuous tie system provided subdiaphragm aspect ratio &lt;=2.5</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solidFill>
                  <a:prstClr val="black"/>
                </a:solidFill>
                <a:latin typeface="Arial"/>
                <a:cs typeface="Arial"/>
              </a:rPr>
              <a:t>Wall anchor forces required through the entire continuous tie system</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solidFill>
                  <a:prstClr val="black"/>
                </a:solidFill>
                <a:latin typeface="Arial"/>
                <a:cs typeface="Arial"/>
              </a:rPr>
              <a:t>Forces multiplied by 1.4 for steel elements of anchorage</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solidFill>
                  <a:prstClr val="black"/>
                </a:solidFill>
                <a:latin typeface="Arial"/>
                <a:cs typeface="Arial"/>
              </a:rPr>
              <a:t>Diaphragm wood structural panel sheathing not permitted to be loaded intension to provide continuous tie</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dirty="0">
                <a:latin typeface="Arial" panose="020B0604020202020204" pitchFamily="34" charset="0"/>
                <a:cs typeface="Arial" panose="020B0604020202020204" pitchFamily="34" charset="0"/>
              </a:rPr>
              <a:t>Embedded tension straps to be wrapped around or anchored to wall reinforcing</a:t>
            </a:r>
          </a:p>
        </p:txBody>
      </p:sp>
      <p:sp>
        <p:nvSpPr>
          <p:cNvPr id="2" name="object 2"/>
          <p:cNvSpPr txBox="1">
            <a:spLocks noGrp="1"/>
          </p:cNvSpPr>
          <p:nvPr>
            <p:ph type="title"/>
          </p:nvPr>
        </p:nvSpPr>
        <p:spPr/>
        <p:txBody>
          <a:bodyPr/>
          <a:lstStyle/>
          <a:p>
            <a:r>
              <a:rPr lang="en-US" dirty="0"/>
              <a:t>Wall Anchorage Design</a:t>
            </a:r>
          </a:p>
        </p:txBody>
      </p:sp>
    </p:spTree>
    <p:extLst>
      <p:ext uri="{BB962C8B-B14F-4D97-AF65-F5344CB8AC3E}">
        <p14:creationId xmlns:p14="http://schemas.microsoft.com/office/powerpoint/2010/main" val="246491034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3"/>
          <p:cNvSpPr txBox="1"/>
          <p:nvPr/>
        </p:nvSpPr>
        <p:spPr>
          <a:xfrm>
            <a:off x="688623" y="1491426"/>
            <a:ext cx="7227512" cy="2508315"/>
          </a:xfrm>
          <a:prstGeom prst="rect">
            <a:avLst/>
          </a:prstGeom>
        </p:spPr>
        <p:txBody>
          <a:bodyPr vert="horz" wrap="square" lIns="0" tIns="0" rIns="0" bIns="0" rtlCol="0">
            <a:spAutoFit/>
          </a:bodyPr>
          <a:lstStyle/>
          <a:p>
            <a:pPr marL="11289"/>
            <a:r>
              <a:rPr lang="en-US" sz="2133" dirty="0">
                <a:latin typeface="Arial" panose="020B0604020202020204" pitchFamily="34" charset="0"/>
                <a:cs typeface="Arial" panose="020B0604020202020204" pitchFamily="34" charset="0"/>
              </a:rPr>
              <a:t>The subdiaphragm concept:</a:t>
            </a:r>
            <a:endParaRPr sz="2133" baseline="-20833" dirty="0">
              <a:latin typeface="Arial" panose="020B0604020202020204" pitchFamily="34" charset="0"/>
              <a:cs typeface="Arial" panose="020B0604020202020204" pitchFamily="34" charset="0"/>
            </a:endParaRP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solidFill>
                  <a:prstClr val="black"/>
                </a:solidFill>
                <a:latin typeface="Arial"/>
                <a:cs typeface="Arial"/>
              </a:rPr>
              <a:t>Cannot run tension ties at 4 ft on center across entire length of building, so develop into subdiaphragm</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solidFill>
                  <a:prstClr val="black"/>
                </a:solidFill>
                <a:latin typeface="Arial"/>
                <a:cs typeface="Arial"/>
              </a:rPr>
              <a:t>Design subdiaphragm for anchorage force level</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solidFill>
                  <a:prstClr val="black"/>
                </a:solidFill>
                <a:latin typeface="Arial"/>
                <a:cs typeface="Arial"/>
              </a:rPr>
              <a:t>Subdiaphragm reaction goes to major beam line</a:t>
            </a:r>
          </a:p>
          <a:p>
            <a:pPr marL="316093" indent="-304804">
              <a:lnSpc>
                <a:spcPts val="2538"/>
              </a:lnSpc>
              <a:spcBef>
                <a:spcPts val="511"/>
              </a:spcBef>
              <a:buClr>
                <a:srgbClr val="FF0000"/>
              </a:buClr>
              <a:buFont typeface="Arial" panose="020B0604020202020204" pitchFamily="34" charset="0"/>
              <a:buChar char="•"/>
              <a:tabLst>
                <a:tab pos="316093" algn="l"/>
              </a:tabLst>
            </a:pPr>
            <a:r>
              <a:rPr lang="en-US" sz="2133" spc="-4" dirty="0">
                <a:solidFill>
                  <a:prstClr val="black"/>
                </a:solidFill>
                <a:latin typeface="Arial"/>
                <a:cs typeface="Arial"/>
              </a:rPr>
              <a:t>Design continuous tie connections across major beam lines for anchorage force level</a:t>
            </a:r>
          </a:p>
        </p:txBody>
      </p:sp>
      <p:sp>
        <p:nvSpPr>
          <p:cNvPr id="2" name="object 2"/>
          <p:cNvSpPr txBox="1">
            <a:spLocks noGrp="1"/>
          </p:cNvSpPr>
          <p:nvPr>
            <p:ph type="title"/>
          </p:nvPr>
        </p:nvSpPr>
        <p:spPr/>
        <p:txBody>
          <a:bodyPr/>
          <a:lstStyle/>
          <a:p>
            <a:r>
              <a:rPr lang="en-US" dirty="0"/>
              <a:t>Wall Anchorage Design</a:t>
            </a:r>
          </a:p>
        </p:txBody>
      </p:sp>
    </p:spTree>
    <p:extLst>
      <p:ext uri="{BB962C8B-B14F-4D97-AF65-F5344CB8AC3E}">
        <p14:creationId xmlns:p14="http://schemas.microsoft.com/office/powerpoint/2010/main" val="369941796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Plan of roof diaphragm with continuous ties in the longitudinal direction. Wall anchorage shown with blue lines, sub diaphragms shown with red boxes, and continuous ties on main beam lines shown with green lines.&#10;&#10;This plan view of the diaphragm, wall anchors (blue) are extended across the depth of the sub diaphragm (red). The sub diaphragms are design for wall anchorage level forces. The subdiaphragms transfer wall anchorage forces into the major beam lines (green) that act as continuous ties across the diaphragm. This approach satisfies the ASCE 7 requirements. The same type of system must be provided in the perpendicular direction for the longitudinal walls.&#10;&#10;"/>
          <p:cNvGrpSpPr/>
          <p:nvPr/>
        </p:nvGrpSpPr>
        <p:grpSpPr>
          <a:xfrm>
            <a:off x="113145" y="1060279"/>
            <a:ext cx="8337392" cy="5100958"/>
            <a:chOff x="113145" y="1060279"/>
            <a:chExt cx="8337392" cy="5100958"/>
          </a:xfrm>
        </p:grpSpPr>
        <p:sp>
          <p:nvSpPr>
            <p:cNvPr id="9" name="object 3"/>
            <p:cNvSpPr txBox="1"/>
            <p:nvPr/>
          </p:nvSpPr>
          <p:spPr>
            <a:xfrm>
              <a:off x="688623" y="1491425"/>
              <a:ext cx="4062053" cy="328231"/>
            </a:xfrm>
            <a:prstGeom prst="rect">
              <a:avLst/>
            </a:prstGeom>
          </p:spPr>
          <p:txBody>
            <a:bodyPr vert="horz" wrap="square" lIns="0" tIns="0" rIns="0" bIns="0" rtlCol="0">
              <a:spAutoFit/>
            </a:bodyPr>
            <a:lstStyle/>
            <a:p>
              <a:pPr marL="11289"/>
              <a:r>
                <a:rPr lang="en-US" sz="2133" dirty="0">
                  <a:latin typeface="Arial" panose="020B0604020202020204" pitchFamily="34" charset="0"/>
                  <a:cs typeface="Arial" panose="020B0604020202020204" pitchFamily="34" charset="0"/>
                </a:rPr>
                <a:t>The subdiaphragm concept:</a:t>
              </a:r>
              <a:endParaRPr sz="2133" baseline="-20833" dirty="0">
                <a:latin typeface="Arial" panose="020B0604020202020204" pitchFamily="34" charset="0"/>
                <a:cs typeface="Arial" panose="020B0604020202020204" pitchFamily="34" charset="0"/>
              </a:endParaRPr>
            </a:p>
          </p:txBody>
        </p:sp>
        <p:sp>
          <p:nvSpPr>
            <p:cNvPr id="34" name="TextBox 33"/>
            <p:cNvSpPr txBox="1"/>
            <p:nvPr/>
          </p:nvSpPr>
          <p:spPr>
            <a:xfrm>
              <a:off x="5054540" y="1060279"/>
              <a:ext cx="2235200" cy="584775"/>
            </a:xfrm>
            <a:prstGeom prst="rect">
              <a:avLst/>
            </a:prstGeom>
            <a:noFill/>
          </p:spPr>
          <p:txBody>
            <a:bodyPr wrap="square" rtlCol="0">
              <a:spAutoFit/>
            </a:bodyPr>
            <a:lstStyle/>
            <a:p>
              <a:r>
                <a:rPr lang="en-US" sz="1600" b="1" dirty="0">
                  <a:solidFill>
                    <a:srgbClr val="0070C0"/>
                  </a:solidFill>
                </a:rPr>
                <a:t>Wall anchorage to subdiaphragm at 4 ft.</a:t>
              </a:r>
            </a:p>
          </p:txBody>
        </p:sp>
        <p:pic>
          <p:nvPicPr>
            <p:cNvPr id="8" name="Picture 7" descr="Graphic shows plan of roof diaphragm with continuous ties in the longitudinal direction. Wall anchorage is shown with blue lines, sub diaphragms are shown with red boxes, and continuous ties on main beam lines are shown with green lines.&#10;"/>
            <p:cNvPicPr>
              <a:picLocks noChangeAspect="1"/>
            </p:cNvPicPr>
            <p:nvPr/>
          </p:nvPicPr>
          <p:blipFill rotWithShape="1">
            <a:blip r:embed="rId3" cstate="print"/>
            <a:srcRect t="20191"/>
            <a:stretch/>
          </p:blipFill>
          <p:spPr>
            <a:xfrm>
              <a:off x="113145" y="1819720"/>
              <a:ext cx="8337392" cy="3987602"/>
            </a:xfrm>
            <a:prstGeom prst="rect">
              <a:avLst/>
            </a:prstGeom>
            <a:solidFill>
              <a:schemeClr val="bg1"/>
            </a:solidFill>
          </p:spPr>
        </p:pic>
        <p:sp>
          <p:nvSpPr>
            <p:cNvPr id="3" name="Rectangle 2"/>
            <p:cNvSpPr/>
            <p:nvPr/>
          </p:nvSpPr>
          <p:spPr>
            <a:xfrm>
              <a:off x="6762044" y="1946351"/>
              <a:ext cx="745067" cy="609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 name="Rectangle 9"/>
            <p:cNvSpPr/>
            <p:nvPr/>
          </p:nvSpPr>
          <p:spPr>
            <a:xfrm>
              <a:off x="6762044" y="2657676"/>
              <a:ext cx="745067" cy="609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 name="Rectangle 10"/>
            <p:cNvSpPr/>
            <p:nvPr/>
          </p:nvSpPr>
          <p:spPr>
            <a:xfrm>
              <a:off x="6762044" y="3393907"/>
              <a:ext cx="745067" cy="609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 name="Rectangle 11"/>
            <p:cNvSpPr/>
            <p:nvPr/>
          </p:nvSpPr>
          <p:spPr>
            <a:xfrm>
              <a:off x="6762044" y="4122653"/>
              <a:ext cx="745067" cy="609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Rectangle 12"/>
            <p:cNvSpPr/>
            <p:nvPr/>
          </p:nvSpPr>
          <p:spPr>
            <a:xfrm>
              <a:off x="6762044" y="4851400"/>
              <a:ext cx="745067" cy="609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Rectangle 13"/>
            <p:cNvSpPr/>
            <p:nvPr/>
          </p:nvSpPr>
          <p:spPr>
            <a:xfrm>
              <a:off x="439391" y="1946351"/>
              <a:ext cx="745067" cy="609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Rectangle 14"/>
            <p:cNvSpPr/>
            <p:nvPr/>
          </p:nvSpPr>
          <p:spPr>
            <a:xfrm>
              <a:off x="437384" y="2678778"/>
              <a:ext cx="745067" cy="609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 name="Rectangle 15"/>
            <p:cNvSpPr/>
            <p:nvPr/>
          </p:nvSpPr>
          <p:spPr>
            <a:xfrm>
              <a:off x="437384" y="3392556"/>
              <a:ext cx="745067" cy="609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Rectangle 16"/>
            <p:cNvSpPr/>
            <p:nvPr/>
          </p:nvSpPr>
          <p:spPr>
            <a:xfrm>
              <a:off x="437384" y="4122653"/>
              <a:ext cx="745067" cy="609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8" name="Rectangle 17"/>
            <p:cNvSpPr/>
            <p:nvPr/>
          </p:nvSpPr>
          <p:spPr>
            <a:xfrm>
              <a:off x="437384" y="4847596"/>
              <a:ext cx="745067" cy="609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cxnSp>
          <p:nvCxnSpPr>
            <p:cNvPr id="5" name="Straight Connector 4"/>
            <p:cNvCxnSpPr/>
            <p:nvPr/>
          </p:nvCxnSpPr>
          <p:spPr>
            <a:xfrm flipV="1">
              <a:off x="380939" y="2626301"/>
              <a:ext cx="7134578" cy="17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92228" y="3347990"/>
              <a:ext cx="7134578" cy="17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426095" y="4059905"/>
              <a:ext cx="7134578" cy="17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403517" y="4790003"/>
              <a:ext cx="7134578" cy="17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74933" y="2091715"/>
              <a:ext cx="812800"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874933" y="2234666"/>
              <a:ext cx="812800"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883340" y="2345267"/>
              <a:ext cx="812800"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883340" y="2480733"/>
              <a:ext cx="812800"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883340" y="2752563"/>
              <a:ext cx="812800"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874933" y="2888029"/>
              <a:ext cx="812800"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883340" y="3007092"/>
              <a:ext cx="812800"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874933" y="3175448"/>
              <a:ext cx="812800"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63644" y="3496733"/>
              <a:ext cx="812800"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04800" y="5561101"/>
              <a:ext cx="3132546" cy="584775"/>
            </a:xfrm>
            <a:prstGeom prst="rect">
              <a:avLst/>
            </a:prstGeom>
            <a:noFill/>
          </p:spPr>
          <p:txBody>
            <a:bodyPr wrap="square" rtlCol="0">
              <a:spAutoFit/>
            </a:bodyPr>
            <a:lstStyle/>
            <a:p>
              <a:r>
                <a:rPr lang="en-US" sz="1600" b="1" dirty="0">
                  <a:solidFill>
                    <a:srgbClr val="00B050"/>
                  </a:solidFill>
                </a:rPr>
                <a:t>Glulam beams and          connections act as continuous ties </a:t>
              </a:r>
            </a:p>
          </p:txBody>
        </p:sp>
        <p:sp>
          <p:nvSpPr>
            <p:cNvPr id="35" name="TextBox 34"/>
            <p:cNvSpPr txBox="1"/>
            <p:nvPr/>
          </p:nvSpPr>
          <p:spPr>
            <a:xfrm>
              <a:off x="3982095" y="5576462"/>
              <a:ext cx="2235200" cy="584775"/>
            </a:xfrm>
            <a:prstGeom prst="rect">
              <a:avLst/>
            </a:prstGeom>
            <a:noFill/>
          </p:spPr>
          <p:txBody>
            <a:bodyPr wrap="square" rtlCol="0">
              <a:spAutoFit/>
            </a:bodyPr>
            <a:lstStyle/>
            <a:p>
              <a:r>
                <a:rPr lang="en-US" sz="1600" b="1" dirty="0">
                  <a:solidFill>
                    <a:srgbClr val="FF0000"/>
                  </a:solidFill>
                </a:rPr>
                <a:t>Subdiaphragm approx. 20 ft. x 20 ft.</a:t>
              </a:r>
            </a:p>
          </p:txBody>
        </p:sp>
        <p:cxnSp>
          <p:nvCxnSpPr>
            <p:cNvPr id="40" name="Straight Arrow Connector 39"/>
            <p:cNvCxnSpPr/>
            <p:nvPr/>
          </p:nvCxnSpPr>
          <p:spPr>
            <a:xfrm flipV="1">
              <a:off x="6062133" y="5152396"/>
              <a:ext cx="699911" cy="65492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6062133" y="4429395"/>
              <a:ext cx="699911" cy="137792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6762045" y="1591361"/>
              <a:ext cx="303692" cy="44966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2144225" y="4847596"/>
              <a:ext cx="299068" cy="902141"/>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2498359" y="4118089"/>
              <a:ext cx="177108" cy="578493"/>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2743200" y="3444502"/>
              <a:ext cx="135467" cy="511794"/>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sp>
        <p:nvSpPr>
          <p:cNvPr id="2" name="object 2"/>
          <p:cNvSpPr txBox="1">
            <a:spLocks noGrp="1"/>
          </p:cNvSpPr>
          <p:nvPr>
            <p:ph type="title"/>
          </p:nvPr>
        </p:nvSpPr>
        <p:spPr/>
        <p:txBody>
          <a:bodyPr/>
          <a:lstStyle/>
          <a:p>
            <a:r>
              <a:rPr lang="en-US" dirty="0"/>
              <a:t>Wall Anchorage Design</a:t>
            </a:r>
          </a:p>
        </p:txBody>
      </p:sp>
    </p:spTree>
    <p:extLst>
      <p:ext uri="{BB962C8B-B14F-4D97-AF65-F5344CB8AC3E}">
        <p14:creationId xmlns:p14="http://schemas.microsoft.com/office/powerpoint/2010/main" val="27338371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1_FEMA">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8350</TotalTime>
  <Words>15929</Words>
  <Application>Microsoft Office PowerPoint</Application>
  <PresentationFormat>On-screen Show (4:3)</PresentationFormat>
  <Paragraphs>1597</Paragraphs>
  <Slides>150</Slides>
  <Notes>149</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150</vt:i4>
      </vt:variant>
    </vt:vector>
  </HeadingPairs>
  <TitlesOfParts>
    <vt:vector size="160" baseType="lpstr">
      <vt:lpstr>Arial</vt:lpstr>
      <vt:lpstr>Cambria</vt:lpstr>
      <vt:lpstr>Cambria Math</vt:lpstr>
      <vt:lpstr>GillSans</vt:lpstr>
      <vt:lpstr>Symbol</vt:lpstr>
      <vt:lpstr>Times New Roman</vt:lpstr>
      <vt:lpstr>ヒラギノ角ゴ ProN W3</vt:lpstr>
      <vt:lpstr>1_FEMA</vt:lpstr>
      <vt:lpstr>Equation</vt:lpstr>
      <vt:lpstr>Msxml2.SAXXMLReader.5.0</vt:lpstr>
      <vt:lpstr>Wood Design</vt:lpstr>
      <vt:lpstr>Context in the Provisions</vt:lpstr>
      <vt:lpstr>Other Primary Standards</vt:lpstr>
      <vt:lpstr>Wood Problem Presentation</vt:lpstr>
      <vt:lpstr>Problem 14.1: Three-Story Apartment Building</vt:lpstr>
      <vt:lpstr>Problem 14.1</vt:lpstr>
      <vt:lpstr>Problem 14.1</vt:lpstr>
      <vt:lpstr>Problem 14.1</vt:lpstr>
      <vt:lpstr>Problem 14.1</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Simplified Seismic Force Provisions</vt:lpstr>
      <vt:lpstr>Diaphragm Design</vt:lpstr>
      <vt:lpstr>Diaphragm Design</vt:lpstr>
      <vt:lpstr>Diaphragm Design</vt:lpstr>
      <vt:lpstr>Diaphragm Design</vt:lpstr>
      <vt:lpstr>Diaphragm Design</vt:lpstr>
      <vt:lpstr>Diaphragm Design</vt:lpstr>
      <vt:lpstr>Segmented Shear Wall Design</vt:lpstr>
      <vt:lpstr>Segmented Shear Wall Design</vt:lpstr>
      <vt:lpstr>Segmented Shear Wall Design</vt:lpstr>
      <vt:lpstr>Segmented Shear Wall Design</vt:lpstr>
      <vt:lpstr>Segmented Shear Wall Design</vt:lpstr>
      <vt:lpstr>Segmented Shear Wall Design</vt:lpstr>
      <vt:lpstr>Segmented Shear Wall Design</vt:lpstr>
      <vt:lpstr>Segmented Shear Wall Design</vt:lpstr>
      <vt:lpstr>Segmented Shear Wall Design</vt:lpstr>
      <vt:lpstr>Segmented Shear Wall Design</vt:lpstr>
      <vt:lpstr>Segmented Shear Wall Design</vt:lpstr>
      <vt:lpstr>Segmented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Perforated Shear Wall Design</vt:lpstr>
      <vt:lpstr>Load Path Detailing</vt:lpstr>
      <vt:lpstr>Load Path Detailing</vt:lpstr>
      <vt:lpstr>Load Path Detailing</vt:lpstr>
      <vt:lpstr>Questions? </vt:lpstr>
      <vt:lpstr>Problem 14.2: One-Story          Masonry Wall Warehouse Building</vt:lpstr>
      <vt:lpstr>Problem 14.2</vt:lpstr>
      <vt:lpstr>Problem 14.2</vt:lpstr>
      <vt:lpstr>Problem 14.2</vt:lpstr>
      <vt:lpstr>Problem 14.2</vt:lpstr>
      <vt:lpstr>Seismic Force Provisions</vt:lpstr>
      <vt:lpstr>Seismic Force Provisions</vt:lpstr>
      <vt:lpstr>Seismic Force Provisions</vt:lpstr>
      <vt:lpstr>Seismic Force Provisions</vt:lpstr>
      <vt:lpstr>Seismic Force Provisions</vt:lpstr>
      <vt:lpstr>Seismic Force Provisions</vt:lpstr>
      <vt:lpstr>Seismic Force Provisions</vt:lpstr>
      <vt:lpstr>Diaphragm Design</vt:lpstr>
      <vt:lpstr>Diaphragm Design</vt:lpstr>
      <vt:lpstr>Diaphragm Design</vt:lpstr>
      <vt:lpstr>Diaphragm Design</vt:lpstr>
      <vt:lpstr>Diaphragm Design</vt:lpstr>
      <vt:lpstr>Diaphragm Design</vt:lpstr>
      <vt:lpstr>Diaphragm Design</vt:lpstr>
      <vt:lpstr>Diaphragm Design</vt:lpstr>
      <vt:lpstr>Seismic Force – Alternate Provisions</vt:lpstr>
      <vt:lpstr>Seismic Force – Alternate Provisions</vt:lpstr>
      <vt:lpstr>Seismic Force – Alternate Provisions</vt:lpstr>
      <vt:lpstr>Seismic Force – Alternate Provisions</vt:lpstr>
      <vt:lpstr>Wall Anchorage Design</vt:lpstr>
      <vt:lpstr>Wall Anchorage Design</vt:lpstr>
      <vt:lpstr>Wall Anchorage Design</vt:lpstr>
      <vt:lpstr>Wall Anchorage Design</vt:lpstr>
      <vt:lpstr>Wall Anchorage Design</vt:lpstr>
      <vt:lpstr>Wall Anchorage Design</vt:lpstr>
      <vt:lpstr>Wood Diaphragm Design Examples </vt:lpstr>
      <vt:lpstr>Section 6.3.1: One-Story Wood Assembly Hall</vt:lpstr>
      <vt:lpstr>Building Configuration</vt:lpstr>
      <vt:lpstr>Building Configuration</vt:lpstr>
      <vt:lpstr>Weight for Seismic Analysis</vt:lpstr>
      <vt:lpstr>ASCE 7-16 Base Shear</vt:lpstr>
      <vt:lpstr>Diaphragm Weight</vt:lpstr>
      <vt:lpstr>ASCE 7-16 Traditional Roof Diaphragm Design Force</vt:lpstr>
      <vt:lpstr>ASCE 7-16 Traditional Roof Diaphragm Design Force</vt:lpstr>
      <vt:lpstr>ASCE 7-16 Traditional Roof Diaphragm Design Force</vt:lpstr>
      <vt:lpstr>ASCE 7-16 Alternative/ 2015 NEHRP Provisions</vt:lpstr>
      <vt:lpstr>ASCE 7-16 Alternative/2015 NEHRP Provisions Roof Diaphragm Design Force</vt:lpstr>
      <vt:lpstr>ASCE 7-16 Alternative/ 2015 NEHRP Provisions</vt:lpstr>
      <vt:lpstr>ASCE 7-16 Alternative/ 2015 NEHRP Provisions</vt:lpstr>
      <vt:lpstr>ASCE 7-16 Alternative/ 2015 NEHRP Provisions</vt:lpstr>
      <vt:lpstr>ASCE 7-16 Traditional &amp; Alternative/ 2015 NEHRP Provisions</vt:lpstr>
      <vt:lpstr>Section 6.3.2: Three-Story Multi-Family Residential</vt:lpstr>
      <vt:lpstr>Building Configuration</vt:lpstr>
      <vt:lpstr>Building Configuration</vt:lpstr>
      <vt:lpstr>Weight for Seismic Analysis</vt:lpstr>
      <vt:lpstr>Weight for Seismic Analysis</vt:lpstr>
      <vt:lpstr>ASCE 7-16 Base Shear</vt:lpstr>
      <vt:lpstr>Diaphragm Weights</vt:lpstr>
      <vt:lpstr>ASCE 7-16 Traditional Roof Diaphragm Design Force</vt:lpstr>
      <vt:lpstr>ASCE 7-16 Traditional Roof Diaphragm Design Force</vt:lpstr>
      <vt:lpstr>ASCE 7-16 Traditional Roof Diaphragm Design Force</vt:lpstr>
      <vt:lpstr>ASCE 7-16 Traditional Roof Diaphragm Design Force</vt:lpstr>
      <vt:lpstr>ASCE 7-16 Traditional Roof Diaphragm Design Force</vt:lpstr>
      <vt:lpstr>ASCE 7-16 Traditional Roof Diaphragm Design Force</vt:lpstr>
      <vt:lpstr>ASCE 7-16 Traditional Roof Diaphragm Design Force</vt:lpstr>
      <vt:lpstr>ASCE 7-16 Traditional Roof Diaphragm Design Force</vt:lpstr>
      <vt:lpstr>ASCE 7-16 Traditional Roof Diaphragm Design Force</vt:lpstr>
      <vt:lpstr>ASCE 7-16 Alternative/ 2015 NEHRP Provisions</vt:lpstr>
      <vt:lpstr>ASCE 7-16 Alternative Diaphragm Design Force</vt:lpstr>
      <vt:lpstr>ASCE 7-16 Alternative Diaphragm Design Force</vt:lpstr>
      <vt:lpstr>ASCE 7-16 Alternative Diaphragm Design Force</vt:lpstr>
      <vt:lpstr>ASCE 7-16 Alternative Diaphragm Design Force</vt:lpstr>
      <vt:lpstr>ASCE 7-16 Alternative Diaphragm Design Force</vt:lpstr>
      <vt:lpstr>ASCE 7-16 Alternative Diaphragm Design Force</vt:lpstr>
      <vt:lpstr>ASCE 7-16 Alternative Diaphragm Design Force</vt:lpstr>
      <vt:lpstr>ASCE 7-16 Alternative Diaphragm Design Force</vt:lpstr>
      <vt:lpstr>ASCE 7-16 Alternative Diaphragm Design Force</vt:lpstr>
      <vt:lpstr>2015 NEHRP Provisions Diaphragm Design Force</vt:lpstr>
      <vt:lpstr>2015 NEHRP Provisions Diaphragm Design Force</vt:lpstr>
      <vt:lpstr>2015 NEHRP Provisions Diaphragm Design Force</vt:lpstr>
      <vt:lpstr>2015 NEHRP Provisions Diaphragm Design Force</vt:lpstr>
      <vt:lpstr>2015 NEHRP Provisions Diaphragm Design Force</vt:lpstr>
      <vt:lpstr>2015 NEHRP Provisions Diaphragm Design Force</vt:lpstr>
      <vt:lpstr>Comparison Summary</vt:lpstr>
      <vt:lpstr>Questions? </vt:lpstr>
      <vt:lpstr>DISCLAIMER</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Finley A. Charney</dc:creator>
  <cp:lastModifiedBy>Maria Mulé</cp:lastModifiedBy>
  <cp:revision>719</cp:revision>
  <cp:lastPrinted>2016-09-10T17:53:19Z</cp:lastPrinted>
  <dcterms:created xsi:type="dcterms:W3CDTF">2012-12-11T01:08:14Z</dcterms:created>
  <dcterms:modified xsi:type="dcterms:W3CDTF">2016-10-11T17:17:52Z</dcterms:modified>
</cp:coreProperties>
</file>