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648" r:id="rId1"/>
  </p:sldMasterIdLst>
  <p:notesMasterIdLst>
    <p:notesMasterId r:id="rId66"/>
  </p:notesMasterIdLst>
  <p:handoutMasterIdLst>
    <p:handoutMasterId r:id="rId67"/>
  </p:handoutMasterIdLst>
  <p:sldIdLst>
    <p:sldId id="409" r:id="rId2"/>
    <p:sldId id="261" r:id="rId3"/>
    <p:sldId id="262" r:id="rId4"/>
    <p:sldId id="276" r:id="rId5"/>
    <p:sldId id="264" r:id="rId6"/>
    <p:sldId id="333" r:id="rId7"/>
    <p:sldId id="280" r:id="rId8"/>
    <p:sldId id="283" r:id="rId9"/>
    <p:sldId id="266" r:id="rId10"/>
    <p:sldId id="299" r:id="rId11"/>
    <p:sldId id="301" r:id="rId12"/>
    <p:sldId id="304" r:id="rId13"/>
    <p:sldId id="259" r:id="rId14"/>
    <p:sldId id="309" r:id="rId15"/>
    <p:sldId id="310" r:id="rId16"/>
    <p:sldId id="307" r:id="rId17"/>
    <p:sldId id="316" r:id="rId18"/>
    <p:sldId id="318" r:id="rId19"/>
    <p:sldId id="335" r:id="rId20"/>
    <p:sldId id="319" r:id="rId21"/>
    <p:sldId id="336" r:id="rId22"/>
    <p:sldId id="337" r:id="rId23"/>
    <p:sldId id="338" r:id="rId24"/>
    <p:sldId id="339" r:id="rId25"/>
    <p:sldId id="340" r:id="rId26"/>
    <p:sldId id="341" r:id="rId27"/>
    <p:sldId id="342" r:id="rId28"/>
    <p:sldId id="345" r:id="rId29"/>
    <p:sldId id="346" r:id="rId30"/>
    <p:sldId id="349" r:id="rId31"/>
    <p:sldId id="358" r:id="rId32"/>
    <p:sldId id="351" r:id="rId33"/>
    <p:sldId id="365" r:id="rId34"/>
    <p:sldId id="367" r:id="rId35"/>
    <p:sldId id="368" r:id="rId36"/>
    <p:sldId id="369" r:id="rId37"/>
    <p:sldId id="370" r:id="rId38"/>
    <p:sldId id="371" r:id="rId39"/>
    <p:sldId id="374" r:id="rId40"/>
    <p:sldId id="375" r:id="rId41"/>
    <p:sldId id="377" r:id="rId42"/>
    <p:sldId id="379" r:id="rId43"/>
    <p:sldId id="380" r:id="rId44"/>
    <p:sldId id="381" r:id="rId45"/>
    <p:sldId id="382" r:id="rId46"/>
    <p:sldId id="383" r:id="rId47"/>
    <p:sldId id="384" r:id="rId48"/>
    <p:sldId id="385" r:id="rId49"/>
    <p:sldId id="386" r:id="rId50"/>
    <p:sldId id="387" r:id="rId51"/>
    <p:sldId id="388" r:id="rId52"/>
    <p:sldId id="389" r:id="rId53"/>
    <p:sldId id="390" r:id="rId54"/>
    <p:sldId id="393" r:id="rId55"/>
    <p:sldId id="399" r:id="rId56"/>
    <p:sldId id="400" r:id="rId57"/>
    <p:sldId id="401" r:id="rId58"/>
    <p:sldId id="402" r:id="rId59"/>
    <p:sldId id="403" r:id="rId60"/>
    <p:sldId id="404" r:id="rId61"/>
    <p:sldId id="405" r:id="rId62"/>
    <p:sldId id="406" r:id="rId63"/>
    <p:sldId id="408" r:id="rId64"/>
    <p:sldId id="410" r:id="rId65"/>
  </p:sldIdLst>
  <p:sldSz cx="9144000" cy="6858000" type="screen4x3"/>
  <p:notesSz cx="7315200" cy="9601200"/>
  <p:defaultTextStyle>
    <a:defPPr>
      <a:defRPr lang="en-US"/>
    </a:defPPr>
    <a:lvl1pPr algn="l" rtl="0" eaLnBrk="0" fontAlgn="base" hangingPunct="0">
      <a:spcBef>
        <a:spcPct val="0"/>
      </a:spcBef>
      <a:spcAft>
        <a:spcPct val="0"/>
      </a:spcAft>
      <a:defRPr sz="2400" kern="1200">
        <a:solidFill>
          <a:schemeClr val="tx1"/>
        </a:solidFill>
        <a:latin typeface="Arial" pitchFamily="34" charset="0"/>
        <a:ea typeface="+mn-ea"/>
        <a:cs typeface="+mn-cs"/>
      </a:defRPr>
    </a:lvl1pPr>
    <a:lvl2pPr marL="457200" algn="l" rtl="0" eaLnBrk="0" fontAlgn="base" hangingPunct="0">
      <a:spcBef>
        <a:spcPct val="0"/>
      </a:spcBef>
      <a:spcAft>
        <a:spcPct val="0"/>
      </a:spcAft>
      <a:defRPr sz="2400" kern="1200">
        <a:solidFill>
          <a:schemeClr val="tx1"/>
        </a:solidFill>
        <a:latin typeface="Arial" pitchFamily="34" charset="0"/>
        <a:ea typeface="+mn-ea"/>
        <a:cs typeface="+mn-cs"/>
      </a:defRPr>
    </a:lvl2pPr>
    <a:lvl3pPr marL="914400" algn="l" rtl="0" eaLnBrk="0" fontAlgn="base" hangingPunct="0">
      <a:spcBef>
        <a:spcPct val="0"/>
      </a:spcBef>
      <a:spcAft>
        <a:spcPct val="0"/>
      </a:spcAft>
      <a:defRPr sz="2400" kern="1200">
        <a:solidFill>
          <a:schemeClr val="tx1"/>
        </a:solidFill>
        <a:latin typeface="Arial"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Arial"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Arial" pitchFamily="34" charset="0"/>
        <a:ea typeface="+mn-ea"/>
        <a:cs typeface="+mn-cs"/>
      </a:defRPr>
    </a:lvl5pPr>
    <a:lvl6pPr marL="2286000" algn="l" defTabSz="914400" rtl="0" eaLnBrk="1" latinLnBrk="0" hangingPunct="1">
      <a:defRPr sz="2400" kern="1200">
        <a:solidFill>
          <a:schemeClr val="tx1"/>
        </a:solidFill>
        <a:latin typeface="Arial" pitchFamily="34" charset="0"/>
        <a:ea typeface="+mn-ea"/>
        <a:cs typeface="+mn-cs"/>
      </a:defRPr>
    </a:lvl6pPr>
    <a:lvl7pPr marL="2743200" algn="l" defTabSz="914400" rtl="0" eaLnBrk="1" latinLnBrk="0" hangingPunct="1">
      <a:defRPr sz="2400" kern="1200">
        <a:solidFill>
          <a:schemeClr val="tx1"/>
        </a:solidFill>
        <a:latin typeface="Arial" pitchFamily="34" charset="0"/>
        <a:ea typeface="+mn-ea"/>
        <a:cs typeface="+mn-cs"/>
      </a:defRPr>
    </a:lvl7pPr>
    <a:lvl8pPr marL="3200400" algn="l" defTabSz="914400" rtl="0" eaLnBrk="1" latinLnBrk="0" hangingPunct="1">
      <a:defRPr sz="2400" kern="1200">
        <a:solidFill>
          <a:schemeClr val="tx1"/>
        </a:solidFill>
        <a:latin typeface="Arial" pitchFamily="34" charset="0"/>
        <a:ea typeface="+mn-ea"/>
        <a:cs typeface="+mn-cs"/>
      </a:defRPr>
    </a:lvl8pPr>
    <a:lvl9pPr marL="3657600" algn="l" defTabSz="914400" rtl="0" eaLnBrk="1" latinLnBrk="0" hangingPunct="1">
      <a:defRPr sz="2400" kern="1200">
        <a:solidFill>
          <a:schemeClr val="tx1"/>
        </a:solidFill>
        <a:latin typeface="Arial"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024">
          <p15:clr>
            <a:srgbClr val="A4A3A4"/>
          </p15:clr>
        </p15:guide>
        <p15:guide id="2" pos="2304">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CC6600"/>
    <a:srgbClr val="009900"/>
    <a:srgbClr val="FF9900"/>
    <a:srgbClr val="000000"/>
    <a:srgbClr val="D9D9D9"/>
    <a:srgbClr val="002D80"/>
    <a:srgbClr val="002F80"/>
    <a:srgbClr val="EAEA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947" autoAdjust="0"/>
    <p:restoredTop sz="76025" autoAdjust="0"/>
  </p:normalViewPr>
  <p:slideViewPr>
    <p:cSldViewPr snapToGrid="0">
      <p:cViewPr>
        <p:scale>
          <a:sx n="50" d="100"/>
          <a:sy n="50" d="100"/>
        </p:scale>
        <p:origin x="413" y="389"/>
      </p:cViewPr>
      <p:guideLst>
        <p:guide orient="horz" pos="2160"/>
        <p:guide pos="2880"/>
      </p:guideLst>
    </p:cSldViewPr>
  </p:slideViewPr>
  <p:outlineViewPr>
    <p:cViewPr>
      <p:scale>
        <a:sx n="33" d="100"/>
        <a:sy n="33" d="100"/>
      </p:scale>
      <p:origin x="0" y="1440"/>
    </p:cViewPr>
  </p:outlineViewPr>
  <p:notesTextViewPr>
    <p:cViewPr>
      <p:scale>
        <a:sx n="100" d="100"/>
        <a:sy n="100" d="100"/>
      </p:scale>
      <p:origin x="0" y="0"/>
    </p:cViewPr>
  </p:notesTextViewPr>
  <p:sorterViewPr>
    <p:cViewPr>
      <p:scale>
        <a:sx n="66" d="100"/>
        <a:sy n="66" d="100"/>
      </p:scale>
      <p:origin x="0" y="-4438"/>
    </p:cViewPr>
  </p:sorterViewPr>
  <p:notesViewPr>
    <p:cSldViewPr snapToGrid="0">
      <p:cViewPr>
        <p:scale>
          <a:sx n="100" d="100"/>
          <a:sy n="100" d="100"/>
        </p:scale>
        <p:origin x="-708" y="2580"/>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handoutMaster" Target="handoutMasters/handout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7884E14-8565-4668-994A-80BCBEC27568}" type="doc">
      <dgm:prSet loTypeId="urn:microsoft.com/office/officeart/2009/3/layout/DescendingProcess" loCatId="process" qsTypeId="urn:microsoft.com/office/officeart/2005/8/quickstyle/simple1" qsCatId="simple" csTypeId="urn:microsoft.com/office/officeart/2005/8/colors/accent2_1" csCatId="accent2" phldr="1"/>
      <dgm:spPr/>
      <dgm:t>
        <a:bodyPr/>
        <a:lstStyle/>
        <a:p>
          <a:endParaRPr lang="en-US"/>
        </a:p>
      </dgm:t>
    </dgm:pt>
    <dgm:pt modelId="{607D8963-2C35-4095-92E4-F71F400C2B49}">
      <dgm:prSet phldrT="[Text]" custT="1"/>
      <dgm:spPr/>
      <dgm:t>
        <a:bodyPr/>
        <a:lstStyle/>
        <a:p>
          <a:r>
            <a:rPr lang="en-US" sz="1600" b="1" u="sng" dirty="0"/>
            <a:t>Step I:</a:t>
          </a:r>
          <a:r>
            <a:rPr lang="en-US" sz="1600" b="1" dirty="0"/>
            <a:t> </a:t>
          </a:r>
        </a:p>
        <a:p>
          <a:r>
            <a:rPr lang="en-US" sz="1600" dirty="0"/>
            <a:t>Project &amp; Ground Motion Criteria</a:t>
          </a:r>
        </a:p>
      </dgm:t>
    </dgm:pt>
    <dgm:pt modelId="{6EEC5E2E-C52D-4416-B533-2B82A44BED99}" type="parTrans" cxnId="{B97D844B-3938-489F-BC1F-2BD86DC67AD2}">
      <dgm:prSet/>
      <dgm:spPr/>
      <dgm:t>
        <a:bodyPr/>
        <a:lstStyle/>
        <a:p>
          <a:endParaRPr lang="en-US" sz="1600"/>
        </a:p>
      </dgm:t>
    </dgm:pt>
    <dgm:pt modelId="{43A13FA0-2646-4C11-83EB-5698A5CCE106}" type="sibTrans" cxnId="{B97D844B-3938-489F-BC1F-2BD86DC67AD2}">
      <dgm:prSet custT="1"/>
      <dgm:spPr/>
      <dgm:t>
        <a:bodyPr/>
        <a:lstStyle/>
        <a:p>
          <a:endParaRPr lang="en-US" sz="1600"/>
        </a:p>
      </dgm:t>
    </dgm:pt>
    <dgm:pt modelId="{21555952-09D5-4D0D-9757-308B0930EA3D}">
      <dgm:prSet phldrT="[Text]" custT="1"/>
      <dgm:spPr/>
      <dgm:t>
        <a:bodyPr/>
        <a:lstStyle/>
        <a:p>
          <a:r>
            <a:rPr lang="en-US" sz="1600" b="1" u="sng" dirty="0"/>
            <a:t>Step II:</a:t>
          </a:r>
          <a:r>
            <a:rPr lang="en-US" sz="1600" b="1" dirty="0"/>
            <a:t> </a:t>
          </a:r>
        </a:p>
        <a:p>
          <a:r>
            <a:rPr lang="en-US" sz="1600" dirty="0"/>
            <a:t>Preliminary Design</a:t>
          </a:r>
        </a:p>
      </dgm:t>
    </dgm:pt>
    <dgm:pt modelId="{A574C995-0606-4F75-8098-F28237A8D1F5}" type="parTrans" cxnId="{E017FB3B-352E-47A8-BC21-7993B979758D}">
      <dgm:prSet/>
      <dgm:spPr/>
      <dgm:t>
        <a:bodyPr/>
        <a:lstStyle/>
        <a:p>
          <a:endParaRPr lang="en-US" sz="1600"/>
        </a:p>
      </dgm:t>
    </dgm:pt>
    <dgm:pt modelId="{3F2411C1-FDCE-459C-A24B-B3B238EB26C2}" type="sibTrans" cxnId="{E017FB3B-352E-47A8-BC21-7993B979758D}">
      <dgm:prSet custT="1"/>
      <dgm:spPr/>
      <dgm:t>
        <a:bodyPr/>
        <a:lstStyle/>
        <a:p>
          <a:endParaRPr lang="en-US" sz="1600"/>
        </a:p>
      </dgm:t>
    </dgm:pt>
    <dgm:pt modelId="{5C34C07C-108B-452A-859D-3D01CBB9B031}">
      <dgm:prSet phldrT="[Text]" custT="1"/>
      <dgm:spPr/>
      <dgm:t>
        <a:bodyPr/>
        <a:lstStyle/>
        <a:p>
          <a:r>
            <a:rPr lang="en-US" sz="1600" b="1" u="sng" dirty="0"/>
            <a:t>Step III:</a:t>
          </a:r>
          <a:r>
            <a:rPr lang="en-US" sz="1600" u="none" dirty="0"/>
            <a:t> </a:t>
          </a:r>
        </a:p>
        <a:p>
          <a:r>
            <a:rPr lang="en-US" sz="1600" dirty="0"/>
            <a:t>Isolation System Properties and ELF Analysis</a:t>
          </a:r>
        </a:p>
      </dgm:t>
    </dgm:pt>
    <dgm:pt modelId="{C06B7AED-2045-4B0D-8E70-FC57BA05DA28}" type="parTrans" cxnId="{56CDA218-52F3-4E3E-8292-2ED361C0CE92}">
      <dgm:prSet/>
      <dgm:spPr/>
      <dgm:t>
        <a:bodyPr/>
        <a:lstStyle/>
        <a:p>
          <a:endParaRPr lang="en-US" sz="1600"/>
        </a:p>
      </dgm:t>
    </dgm:pt>
    <dgm:pt modelId="{61F74191-AF63-476A-9B01-1F3F4EF1FD66}" type="sibTrans" cxnId="{56CDA218-52F3-4E3E-8292-2ED361C0CE92}">
      <dgm:prSet custT="1"/>
      <dgm:spPr/>
      <dgm:t>
        <a:bodyPr/>
        <a:lstStyle/>
        <a:p>
          <a:endParaRPr lang="en-US" sz="1600"/>
        </a:p>
      </dgm:t>
    </dgm:pt>
    <dgm:pt modelId="{76894429-E468-4FF6-95EF-A9073B734FB8}">
      <dgm:prSet phldrT="[Text]" custT="1"/>
      <dgm:spPr/>
      <dgm:t>
        <a:bodyPr/>
        <a:lstStyle/>
        <a:p>
          <a:r>
            <a:rPr lang="en-US" sz="1600" b="1" u="sng" dirty="0"/>
            <a:t>Step VII:</a:t>
          </a:r>
          <a:r>
            <a:rPr lang="en-US" sz="1600" b="1" u="none" dirty="0"/>
            <a:t> </a:t>
          </a:r>
          <a:r>
            <a:rPr lang="en-US" sz="1600" dirty="0"/>
            <a:t>Final Specifications</a:t>
          </a:r>
        </a:p>
      </dgm:t>
    </dgm:pt>
    <dgm:pt modelId="{5749DFB7-048C-4A99-80D5-9F39FA1B584A}" type="parTrans" cxnId="{4DCB5452-C06E-4FD9-AEE7-563CB668BFA0}">
      <dgm:prSet/>
      <dgm:spPr/>
      <dgm:t>
        <a:bodyPr/>
        <a:lstStyle/>
        <a:p>
          <a:endParaRPr lang="en-US" sz="1600"/>
        </a:p>
      </dgm:t>
    </dgm:pt>
    <dgm:pt modelId="{CF0696B6-29DD-4FB9-B98C-C92721B7F908}" type="sibTrans" cxnId="{4DCB5452-C06E-4FD9-AEE7-563CB668BFA0}">
      <dgm:prSet/>
      <dgm:spPr/>
      <dgm:t>
        <a:bodyPr/>
        <a:lstStyle/>
        <a:p>
          <a:endParaRPr lang="en-US" sz="1600"/>
        </a:p>
      </dgm:t>
    </dgm:pt>
    <dgm:pt modelId="{6284C40D-1BF8-4A46-BB6D-B772C6994737}">
      <dgm:prSet phldrT="[Text]" custT="1"/>
      <dgm:spPr/>
      <dgm:t>
        <a:bodyPr/>
        <a:lstStyle/>
        <a:p>
          <a:r>
            <a:rPr lang="en-US" sz="1600" b="1" u="sng" dirty="0"/>
            <a:t>Step IV:</a:t>
          </a:r>
          <a:r>
            <a:rPr lang="en-US" sz="1600" b="1" u="none" dirty="0"/>
            <a:t> </a:t>
          </a:r>
        </a:p>
        <a:p>
          <a:r>
            <a:rPr lang="en-US" sz="1600" dirty="0"/>
            <a:t>Vertical Earthquake Effects</a:t>
          </a:r>
        </a:p>
      </dgm:t>
    </dgm:pt>
    <dgm:pt modelId="{84D46933-775F-4730-8C2E-E4A5AE3F09D7}" type="parTrans" cxnId="{B0C3CC1F-CE20-4D4F-87B0-601ED4BACC6E}">
      <dgm:prSet/>
      <dgm:spPr/>
      <dgm:t>
        <a:bodyPr/>
        <a:lstStyle/>
        <a:p>
          <a:endParaRPr lang="en-US" sz="1600"/>
        </a:p>
      </dgm:t>
    </dgm:pt>
    <dgm:pt modelId="{4479BF96-C214-43EE-9648-AA1548C60642}" type="sibTrans" cxnId="{B0C3CC1F-CE20-4D4F-87B0-601ED4BACC6E}">
      <dgm:prSet custT="1"/>
      <dgm:spPr/>
      <dgm:t>
        <a:bodyPr/>
        <a:lstStyle/>
        <a:p>
          <a:endParaRPr lang="en-US" sz="1600"/>
        </a:p>
      </dgm:t>
    </dgm:pt>
    <dgm:pt modelId="{051B6C39-A114-43CD-B9FD-AE39613DC978}">
      <dgm:prSet phldrT="[Text]" custT="1"/>
      <dgm:spPr/>
      <dgm:t>
        <a:bodyPr/>
        <a:lstStyle/>
        <a:p>
          <a:r>
            <a:rPr lang="en-US" sz="1600" b="1" u="sng" dirty="0"/>
            <a:t>Step V:</a:t>
          </a:r>
          <a:r>
            <a:rPr lang="en-US" sz="1600" b="1" u="none" dirty="0"/>
            <a:t> </a:t>
          </a:r>
        </a:p>
        <a:p>
          <a:r>
            <a:rPr lang="en-US" sz="1600" dirty="0"/>
            <a:t>Revisit ELF Analysis &amp; Optimize</a:t>
          </a:r>
        </a:p>
      </dgm:t>
    </dgm:pt>
    <dgm:pt modelId="{94A12A13-1D88-4A6C-BDF4-29F73F5EB672}" type="parTrans" cxnId="{DE88D76A-D63F-4B40-A07C-6205DBA13C9E}">
      <dgm:prSet/>
      <dgm:spPr/>
      <dgm:t>
        <a:bodyPr/>
        <a:lstStyle/>
        <a:p>
          <a:endParaRPr lang="en-US" sz="1600"/>
        </a:p>
      </dgm:t>
    </dgm:pt>
    <dgm:pt modelId="{B244B2A7-A9FE-4FCF-A50F-609FCE011330}" type="sibTrans" cxnId="{DE88D76A-D63F-4B40-A07C-6205DBA13C9E}">
      <dgm:prSet custT="1"/>
      <dgm:spPr/>
      <dgm:t>
        <a:bodyPr/>
        <a:lstStyle/>
        <a:p>
          <a:endParaRPr lang="en-US" sz="1600"/>
        </a:p>
      </dgm:t>
    </dgm:pt>
    <dgm:pt modelId="{93855286-EEAC-4CDC-955D-60FA0B3E5D47}">
      <dgm:prSet phldrT="[Text]" custT="1"/>
      <dgm:spPr/>
      <dgm:t>
        <a:bodyPr/>
        <a:lstStyle/>
        <a:p>
          <a:r>
            <a:rPr lang="en-US" sz="1600" b="1" u="sng" dirty="0"/>
            <a:t>Step VI</a:t>
          </a:r>
          <a:r>
            <a:rPr lang="en-US" sz="1600" b="0" u="none" dirty="0"/>
            <a:t>: (if required)</a:t>
          </a:r>
        </a:p>
        <a:p>
          <a:r>
            <a:rPr lang="en-US" sz="1600" dirty="0"/>
            <a:t>Dynamic Analysis</a:t>
          </a:r>
        </a:p>
      </dgm:t>
    </dgm:pt>
    <dgm:pt modelId="{FE55775A-65E7-4B55-B69A-11F5F37BCAAE}" type="parTrans" cxnId="{A661E6D5-531C-4858-BCE7-77D6D5664ABE}">
      <dgm:prSet/>
      <dgm:spPr/>
      <dgm:t>
        <a:bodyPr/>
        <a:lstStyle/>
        <a:p>
          <a:endParaRPr lang="en-US" sz="1600"/>
        </a:p>
      </dgm:t>
    </dgm:pt>
    <dgm:pt modelId="{7D565CD7-EE36-4573-BB07-359BD1576AE1}" type="sibTrans" cxnId="{A661E6D5-531C-4858-BCE7-77D6D5664ABE}">
      <dgm:prSet custT="1"/>
      <dgm:spPr/>
      <dgm:t>
        <a:bodyPr/>
        <a:lstStyle/>
        <a:p>
          <a:endParaRPr lang="en-US" sz="1600"/>
        </a:p>
      </dgm:t>
    </dgm:pt>
    <dgm:pt modelId="{7B6E6DB2-4AA1-432C-BA54-2B62A7157A3D}" type="pres">
      <dgm:prSet presAssocID="{27884E14-8565-4668-994A-80BCBEC27568}" presName="Name0" presStyleCnt="0">
        <dgm:presLayoutVars>
          <dgm:chMax val="7"/>
          <dgm:chPref val="5"/>
        </dgm:presLayoutVars>
      </dgm:prSet>
      <dgm:spPr/>
    </dgm:pt>
    <dgm:pt modelId="{099BB3B6-3B4E-4D6C-B70C-D3C72A848604}" type="pres">
      <dgm:prSet presAssocID="{27884E14-8565-4668-994A-80BCBEC27568}" presName="arrowNode" presStyleLbl="node1" presStyleIdx="0" presStyleCnt="1"/>
      <dgm:spPr>
        <a:solidFill>
          <a:schemeClr val="accent6">
            <a:lumMod val="60000"/>
            <a:lumOff val="40000"/>
          </a:schemeClr>
        </a:solidFill>
      </dgm:spPr>
    </dgm:pt>
    <dgm:pt modelId="{D80C2C99-0A14-49C6-8793-FE2EEAA81A88}" type="pres">
      <dgm:prSet presAssocID="{607D8963-2C35-4095-92E4-F71F400C2B49}" presName="txNode1" presStyleLbl="revTx" presStyleIdx="0" presStyleCnt="7" custScaleX="132827">
        <dgm:presLayoutVars>
          <dgm:bulletEnabled val="1"/>
        </dgm:presLayoutVars>
      </dgm:prSet>
      <dgm:spPr/>
    </dgm:pt>
    <dgm:pt modelId="{9B036CAC-EDE2-4C25-929C-ABF97606C869}" type="pres">
      <dgm:prSet presAssocID="{21555952-09D5-4D0D-9757-308B0930EA3D}" presName="txNode2" presStyleLbl="revTx" presStyleIdx="1" presStyleCnt="7" custScaleX="107215" custLinFactNeighborX="-7506" custLinFactNeighborY="-18989">
        <dgm:presLayoutVars>
          <dgm:bulletEnabled val="1"/>
        </dgm:presLayoutVars>
      </dgm:prSet>
      <dgm:spPr/>
    </dgm:pt>
    <dgm:pt modelId="{6A5DA8DA-D747-4288-89B8-8F5116BF22C1}" type="pres">
      <dgm:prSet presAssocID="{3F2411C1-FDCE-459C-A24B-B3B238EB26C2}" presName="dotNode2" presStyleCnt="0"/>
      <dgm:spPr/>
    </dgm:pt>
    <dgm:pt modelId="{9DF183A6-5096-4969-BBE7-5E48973E2158}" type="pres">
      <dgm:prSet presAssocID="{3F2411C1-FDCE-459C-A24B-B3B238EB26C2}" presName="dotRepeatNode" presStyleLbl="fgShp" presStyleIdx="0" presStyleCnt="5"/>
      <dgm:spPr/>
    </dgm:pt>
    <dgm:pt modelId="{A4AAFC02-DCE0-4A8C-9410-0F2BF5580A59}" type="pres">
      <dgm:prSet presAssocID="{5C34C07C-108B-452A-859D-3D01CBB9B031}" presName="txNode3" presStyleLbl="revTx" presStyleIdx="2" presStyleCnt="7" custScaleX="121199" custLinFactNeighborX="5100" custLinFactNeighborY="37839">
        <dgm:presLayoutVars>
          <dgm:bulletEnabled val="1"/>
        </dgm:presLayoutVars>
      </dgm:prSet>
      <dgm:spPr/>
    </dgm:pt>
    <dgm:pt modelId="{12B86A93-ED8A-4252-B60E-B2F7A3DD09A1}" type="pres">
      <dgm:prSet presAssocID="{61F74191-AF63-476A-9B01-1F3F4EF1FD66}" presName="dotNode3" presStyleCnt="0"/>
      <dgm:spPr/>
    </dgm:pt>
    <dgm:pt modelId="{B07D2006-0878-4945-9E19-4DE85E7DEAB8}" type="pres">
      <dgm:prSet presAssocID="{61F74191-AF63-476A-9B01-1F3F4EF1FD66}" presName="dotRepeatNode" presStyleLbl="fgShp" presStyleIdx="1" presStyleCnt="5"/>
      <dgm:spPr/>
    </dgm:pt>
    <dgm:pt modelId="{923914BF-0AF4-4D03-BD31-328464E130AA}" type="pres">
      <dgm:prSet presAssocID="{6284C40D-1BF8-4A46-BB6D-B772C6994737}" presName="txNode4" presStyleLbl="revTx" presStyleIdx="3" presStyleCnt="7" custLinFactNeighborX="-9457" custLinFactNeighborY="-3302">
        <dgm:presLayoutVars>
          <dgm:bulletEnabled val="1"/>
        </dgm:presLayoutVars>
      </dgm:prSet>
      <dgm:spPr/>
    </dgm:pt>
    <dgm:pt modelId="{FB774593-3698-415E-8590-D25FAAA97375}" type="pres">
      <dgm:prSet presAssocID="{4479BF96-C214-43EE-9648-AA1548C60642}" presName="dotNode4" presStyleCnt="0"/>
      <dgm:spPr/>
    </dgm:pt>
    <dgm:pt modelId="{27425577-9F92-446D-A418-0DEF1254C36D}" type="pres">
      <dgm:prSet presAssocID="{4479BF96-C214-43EE-9648-AA1548C60642}" presName="dotRepeatNode" presStyleLbl="fgShp" presStyleIdx="2" presStyleCnt="5"/>
      <dgm:spPr/>
    </dgm:pt>
    <dgm:pt modelId="{05E9B93D-4DB0-41CC-8AC9-5A30979A0486}" type="pres">
      <dgm:prSet presAssocID="{051B6C39-A114-43CD-B9FD-AE39613DC978}" presName="txNode5" presStyleLbl="revTx" presStyleIdx="4" presStyleCnt="7" custLinFactNeighborX="2641" custLinFactNeighborY="18989">
        <dgm:presLayoutVars>
          <dgm:bulletEnabled val="1"/>
        </dgm:presLayoutVars>
      </dgm:prSet>
      <dgm:spPr/>
    </dgm:pt>
    <dgm:pt modelId="{0CDEB287-D93C-449B-AC21-E87627302F33}" type="pres">
      <dgm:prSet presAssocID="{B244B2A7-A9FE-4FCF-A50F-609FCE011330}" presName="dotNode5" presStyleCnt="0"/>
      <dgm:spPr/>
    </dgm:pt>
    <dgm:pt modelId="{538A2167-9932-49EE-8C71-B3119134A1C5}" type="pres">
      <dgm:prSet presAssocID="{B244B2A7-A9FE-4FCF-A50F-609FCE011330}" presName="dotRepeatNode" presStyleLbl="fgShp" presStyleIdx="3" presStyleCnt="5"/>
      <dgm:spPr/>
    </dgm:pt>
    <dgm:pt modelId="{D2C2FCAD-FD1A-4CB7-AF01-459A854B186E}" type="pres">
      <dgm:prSet presAssocID="{93855286-EEAC-4CDC-955D-60FA0B3E5D47}" presName="txNode6" presStyleLbl="revTx" presStyleIdx="5" presStyleCnt="7" custLinFactNeighborY="-15688">
        <dgm:presLayoutVars>
          <dgm:bulletEnabled val="1"/>
        </dgm:presLayoutVars>
      </dgm:prSet>
      <dgm:spPr/>
    </dgm:pt>
    <dgm:pt modelId="{7AEB37DC-50B7-48B8-B45B-E9BA3052E63D}" type="pres">
      <dgm:prSet presAssocID="{7D565CD7-EE36-4573-BB07-359BD1576AE1}" presName="dotNode6" presStyleCnt="0"/>
      <dgm:spPr/>
    </dgm:pt>
    <dgm:pt modelId="{1ECBEC76-1E91-4DE1-ADCA-4F2119B1A5DE}" type="pres">
      <dgm:prSet presAssocID="{7D565CD7-EE36-4573-BB07-359BD1576AE1}" presName="dotRepeatNode" presStyleLbl="fgShp" presStyleIdx="4" presStyleCnt="5"/>
      <dgm:spPr/>
    </dgm:pt>
    <dgm:pt modelId="{A9263E62-8138-4D8A-B548-7CEB16154E57}" type="pres">
      <dgm:prSet presAssocID="{76894429-E468-4FF6-95EF-A9073B734FB8}" presName="txNode7" presStyleLbl="revTx" presStyleIdx="6" presStyleCnt="7" custScaleY="64732" custLinFactNeighborX="3078" custLinFactNeighborY="1455">
        <dgm:presLayoutVars>
          <dgm:bulletEnabled val="1"/>
        </dgm:presLayoutVars>
      </dgm:prSet>
      <dgm:spPr/>
    </dgm:pt>
  </dgm:ptLst>
  <dgm:cxnLst>
    <dgm:cxn modelId="{4E91A347-1406-4FA0-AC53-65369E8CDA10}" type="presOf" srcId="{21555952-09D5-4D0D-9757-308B0930EA3D}" destId="{9B036CAC-EDE2-4C25-929C-ABF97606C869}" srcOrd="0" destOrd="0" presId="urn:microsoft.com/office/officeart/2009/3/layout/DescendingProcess"/>
    <dgm:cxn modelId="{29CA101C-B6F6-40BF-A39B-953A2C178CA7}" type="presOf" srcId="{61F74191-AF63-476A-9B01-1F3F4EF1FD66}" destId="{B07D2006-0878-4945-9E19-4DE85E7DEAB8}" srcOrd="0" destOrd="0" presId="urn:microsoft.com/office/officeart/2009/3/layout/DescendingProcess"/>
    <dgm:cxn modelId="{42CFAD87-D0CA-4047-A3EE-4D040AD98701}" type="presOf" srcId="{051B6C39-A114-43CD-B9FD-AE39613DC978}" destId="{05E9B93D-4DB0-41CC-8AC9-5A30979A0486}" srcOrd="0" destOrd="0" presId="urn:microsoft.com/office/officeart/2009/3/layout/DescendingProcess"/>
    <dgm:cxn modelId="{56CDA218-52F3-4E3E-8292-2ED361C0CE92}" srcId="{27884E14-8565-4668-994A-80BCBEC27568}" destId="{5C34C07C-108B-452A-859D-3D01CBB9B031}" srcOrd="2" destOrd="0" parTransId="{C06B7AED-2045-4B0D-8E70-FC57BA05DA28}" sibTransId="{61F74191-AF63-476A-9B01-1F3F4EF1FD66}"/>
    <dgm:cxn modelId="{4076B617-5028-48E1-A3AB-1045FD6BC880}" type="presOf" srcId="{607D8963-2C35-4095-92E4-F71F400C2B49}" destId="{D80C2C99-0A14-49C6-8793-FE2EEAA81A88}" srcOrd="0" destOrd="0" presId="urn:microsoft.com/office/officeart/2009/3/layout/DescendingProcess"/>
    <dgm:cxn modelId="{E017FB3B-352E-47A8-BC21-7993B979758D}" srcId="{27884E14-8565-4668-994A-80BCBEC27568}" destId="{21555952-09D5-4D0D-9757-308B0930EA3D}" srcOrd="1" destOrd="0" parTransId="{A574C995-0606-4F75-8098-F28237A8D1F5}" sibTransId="{3F2411C1-FDCE-459C-A24B-B3B238EB26C2}"/>
    <dgm:cxn modelId="{F8CE75F0-1E4E-4660-B886-3F3A37EB25C0}" type="presOf" srcId="{76894429-E468-4FF6-95EF-A9073B734FB8}" destId="{A9263E62-8138-4D8A-B548-7CEB16154E57}" srcOrd="0" destOrd="0" presId="urn:microsoft.com/office/officeart/2009/3/layout/DescendingProcess"/>
    <dgm:cxn modelId="{4E20358E-069A-415D-8393-495B733E9C68}" type="presOf" srcId="{27884E14-8565-4668-994A-80BCBEC27568}" destId="{7B6E6DB2-4AA1-432C-BA54-2B62A7157A3D}" srcOrd="0" destOrd="0" presId="urn:microsoft.com/office/officeart/2009/3/layout/DescendingProcess"/>
    <dgm:cxn modelId="{B8DC24A1-AAB0-4105-AB4F-9986DE248F45}" type="presOf" srcId="{93855286-EEAC-4CDC-955D-60FA0B3E5D47}" destId="{D2C2FCAD-FD1A-4CB7-AF01-459A854B186E}" srcOrd="0" destOrd="0" presId="urn:microsoft.com/office/officeart/2009/3/layout/DescendingProcess"/>
    <dgm:cxn modelId="{BD8D6502-FF1D-4AD0-879D-979EA92C8D92}" type="presOf" srcId="{3F2411C1-FDCE-459C-A24B-B3B238EB26C2}" destId="{9DF183A6-5096-4969-BBE7-5E48973E2158}" srcOrd="0" destOrd="0" presId="urn:microsoft.com/office/officeart/2009/3/layout/DescendingProcess"/>
    <dgm:cxn modelId="{A661E6D5-531C-4858-BCE7-77D6D5664ABE}" srcId="{27884E14-8565-4668-994A-80BCBEC27568}" destId="{93855286-EEAC-4CDC-955D-60FA0B3E5D47}" srcOrd="5" destOrd="0" parTransId="{FE55775A-65E7-4B55-B69A-11F5F37BCAAE}" sibTransId="{7D565CD7-EE36-4573-BB07-359BD1576AE1}"/>
    <dgm:cxn modelId="{F8528182-9AF2-453A-9CA7-9C790EF11D04}" type="presOf" srcId="{B244B2A7-A9FE-4FCF-A50F-609FCE011330}" destId="{538A2167-9932-49EE-8C71-B3119134A1C5}" srcOrd="0" destOrd="0" presId="urn:microsoft.com/office/officeart/2009/3/layout/DescendingProcess"/>
    <dgm:cxn modelId="{4DCB5452-C06E-4FD9-AEE7-563CB668BFA0}" srcId="{27884E14-8565-4668-994A-80BCBEC27568}" destId="{76894429-E468-4FF6-95EF-A9073B734FB8}" srcOrd="6" destOrd="0" parTransId="{5749DFB7-048C-4A99-80D5-9F39FA1B584A}" sibTransId="{CF0696B6-29DD-4FB9-B98C-C92721B7F908}"/>
    <dgm:cxn modelId="{AF888CD8-7B3F-4AF9-8695-4531B41D474E}" type="presOf" srcId="{5C34C07C-108B-452A-859D-3D01CBB9B031}" destId="{A4AAFC02-DCE0-4A8C-9410-0F2BF5580A59}" srcOrd="0" destOrd="0" presId="urn:microsoft.com/office/officeart/2009/3/layout/DescendingProcess"/>
    <dgm:cxn modelId="{B0C3CC1F-CE20-4D4F-87B0-601ED4BACC6E}" srcId="{27884E14-8565-4668-994A-80BCBEC27568}" destId="{6284C40D-1BF8-4A46-BB6D-B772C6994737}" srcOrd="3" destOrd="0" parTransId="{84D46933-775F-4730-8C2E-E4A5AE3F09D7}" sibTransId="{4479BF96-C214-43EE-9648-AA1548C60642}"/>
    <dgm:cxn modelId="{8E4DFFF9-590E-4237-B28E-C4584DD0E49B}" type="presOf" srcId="{7D565CD7-EE36-4573-BB07-359BD1576AE1}" destId="{1ECBEC76-1E91-4DE1-ADCA-4F2119B1A5DE}" srcOrd="0" destOrd="0" presId="urn:microsoft.com/office/officeart/2009/3/layout/DescendingProcess"/>
    <dgm:cxn modelId="{1E7CA469-F918-4DAF-8CD0-988A34816DD2}" type="presOf" srcId="{4479BF96-C214-43EE-9648-AA1548C60642}" destId="{27425577-9F92-446D-A418-0DEF1254C36D}" srcOrd="0" destOrd="0" presId="urn:microsoft.com/office/officeart/2009/3/layout/DescendingProcess"/>
    <dgm:cxn modelId="{36EB64C7-F247-4DAF-B65A-4D57B02AF155}" type="presOf" srcId="{6284C40D-1BF8-4A46-BB6D-B772C6994737}" destId="{923914BF-0AF4-4D03-BD31-328464E130AA}" srcOrd="0" destOrd="0" presId="urn:microsoft.com/office/officeart/2009/3/layout/DescendingProcess"/>
    <dgm:cxn modelId="{B97D844B-3938-489F-BC1F-2BD86DC67AD2}" srcId="{27884E14-8565-4668-994A-80BCBEC27568}" destId="{607D8963-2C35-4095-92E4-F71F400C2B49}" srcOrd="0" destOrd="0" parTransId="{6EEC5E2E-C52D-4416-B533-2B82A44BED99}" sibTransId="{43A13FA0-2646-4C11-83EB-5698A5CCE106}"/>
    <dgm:cxn modelId="{DE88D76A-D63F-4B40-A07C-6205DBA13C9E}" srcId="{27884E14-8565-4668-994A-80BCBEC27568}" destId="{051B6C39-A114-43CD-B9FD-AE39613DC978}" srcOrd="4" destOrd="0" parTransId="{94A12A13-1D88-4A6C-BDF4-29F73F5EB672}" sibTransId="{B244B2A7-A9FE-4FCF-A50F-609FCE011330}"/>
    <dgm:cxn modelId="{8686A7E4-D4D0-4EB1-8510-0567B64875E6}" type="presParOf" srcId="{7B6E6DB2-4AA1-432C-BA54-2B62A7157A3D}" destId="{099BB3B6-3B4E-4D6C-B70C-D3C72A848604}" srcOrd="0" destOrd="0" presId="urn:microsoft.com/office/officeart/2009/3/layout/DescendingProcess"/>
    <dgm:cxn modelId="{4FD68420-BA19-4D09-BF62-28360F1E3532}" type="presParOf" srcId="{7B6E6DB2-4AA1-432C-BA54-2B62A7157A3D}" destId="{D80C2C99-0A14-49C6-8793-FE2EEAA81A88}" srcOrd="1" destOrd="0" presId="urn:microsoft.com/office/officeart/2009/3/layout/DescendingProcess"/>
    <dgm:cxn modelId="{14DAD620-CAF9-46D1-BD54-5528DE3CCDBF}" type="presParOf" srcId="{7B6E6DB2-4AA1-432C-BA54-2B62A7157A3D}" destId="{9B036CAC-EDE2-4C25-929C-ABF97606C869}" srcOrd="2" destOrd="0" presId="urn:microsoft.com/office/officeart/2009/3/layout/DescendingProcess"/>
    <dgm:cxn modelId="{6B5087CC-52D4-4881-BA3D-013DE9142255}" type="presParOf" srcId="{7B6E6DB2-4AA1-432C-BA54-2B62A7157A3D}" destId="{6A5DA8DA-D747-4288-89B8-8F5116BF22C1}" srcOrd="3" destOrd="0" presId="urn:microsoft.com/office/officeart/2009/3/layout/DescendingProcess"/>
    <dgm:cxn modelId="{A0FA793D-CB1C-4FB8-8F99-7372D4361D21}" type="presParOf" srcId="{6A5DA8DA-D747-4288-89B8-8F5116BF22C1}" destId="{9DF183A6-5096-4969-BBE7-5E48973E2158}" srcOrd="0" destOrd="0" presId="urn:microsoft.com/office/officeart/2009/3/layout/DescendingProcess"/>
    <dgm:cxn modelId="{A92E5CBD-7EC5-4AF4-BC30-4AAF3F52D212}" type="presParOf" srcId="{7B6E6DB2-4AA1-432C-BA54-2B62A7157A3D}" destId="{A4AAFC02-DCE0-4A8C-9410-0F2BF5580A59}" srcOrd="4" destOrd="0" presId="urn:microsoft.com/office/officeart/2009/3/layout/DescendingProcess"/>
    <dgm:cxn modelId="{F4D0DAD8-DD91-4B20-92F4-D10BB5A3AAAE}" type="presParOf" srcId="{7B6E6DB2-4AA1-432C-BA54-2B62A7157A3D}" destId="{12B86A93-ED8A-4252-B60E-B2F7A3DD09A1}" srcOrd="5" destOrd="0" presId="urn:microsoft.com/office/officeart/2009/3/layout/DescendingProcess"/>
    <dgm:cxn modelId="{E440758E-7B13-42AC-B883-2EC902693A94}" type="presParOf" srcId="{12B86A93-ED8A-4252-B60E-B2F7A3DD09A1}" destId="{B07D2006-0878-4945-9E19-4DE85E7DEAB8}" srcOrd="0" destOrd="0" presId="urn:microsoft.com/office/officeart/2009/3/layout/DescendingProcess"/>
    <dgm:cxn modelId="{0C07CC86-D021-4A2E-9B6F-829B9562A916}" type="presParOf" srcId="{7B6E6DB2-4AA1-432C-BA54-2B62A7157A3D}" destId="{923914BF-0AF4-4D03-BD31-328464E130AA}" srcOrd="6" destOrd="0" presId="urn:microsoft.com/office/officeart/2009/3/layout/DescendingProcess"/>
    <dgm:cxn modelId="{9D13762A-C052-48DD-9413-102C632AADB3}" type="presParOf" srcId="{7B6E6DB2-4AA1-432C-BA54-2B62A7157A3D}" destId="{FB774593-3698-415E-8590-D25FAAA97375}" srcOrd="7" destOrd="0" presId="urn:microsoft.com/office/officeart/2009/3/layout/DescendingProcess"/>
    <dgm:cxn modelId="{B6B5F9A0-0708-4055-B0D6-2FE8C4FBB1B2}" type="presParOf" srcId="{FB774593-3698-415E-8590-D25FAAA97375}" destId="{27425577-9F92-446D-A418-0DEF1254C36D}" srcOrd="0" destOrd="0" presId="urn:microsoft.com/office/officeart/2009/3/layout/DescendingProcess"/>
    <dgm:cxn modelId="{E413D1B8-C8A0-4AB8-A469-81BA0220F2E7}" type="presParOf" srcId="{7B6E6DB2-4AA1-432C-BA54-2B62A7157A3D}" destId="{05E9B93D-4DB0-41CC-8AC9-5A30979A0486}" srcOrd="8" destOrd="0" presId="urn:microsoft.com/office/officeart/2009/3/layout/DescendingProcess"/>
    <dgm:cxn modelId="{A4C58285-8F5B-4E10-91A4-423E78AD8230}" type="presParOf" srcId="{7B6E6DB2-4AA1-432C-BA54-2B62A7157A3D}" destId="{0CDEB287-D93C-449B-AC21-E87627302F33}" srcOrd="9" destOrd="0" presId="urn:microsoft.com/office/officeart/2009/3/layout/DescendingProcess"/>
    <dgm:cxn modelId="{5296F9C8-5275-468E-976D-37EE1EDB063B}" type="presParOf" srcId="{0CDEB287-D93C-449B-AC21-E87627302F33}" destId="{538A2167-9932-49EE-8C71-B3119134A1C5}" srcOrd="0" destOrd="0" presId="urn:microsoft.com/office/officeart/2009/3/layout/DescendingProcess"/>
    <dgm:cxn modelId="{F0FEC0C2-992F-4D25-8B55-9A63495DEE86}" type="presParOf" srcId="{7B6E6DB2-4AA1-432C-BA54-2B62A7157A3D}" destId="{D2C2FCAD-FD1A-4CB7-AF01-459A854B186E}" srcOrd="10" destOrd="0" presId="urn:microsoft.com/office/officeart/2009/3/layout/DescendingProcess"/>
    <dgm:cxn modelId="{150D0FC8-8A3A-49C6-811C-2E12E9632FC0}" type="presParOf" srcId="{7B6E6DB2-4AA1-432C-BA54-2B62A7157A3D}" destId="{7AEB37DC-50B7-48B8-B45B-E9BA3052E63D}" srcOrd="11" destOrd="0" presId="urn:microsoft.com/office/officeart/2009/3/layout/DescendingProcess"/>
    <dgm:cxn modelId="{050717E8-2181-4809-A805-A7F8BE19727C}" type="presParOf" srcId="{7AEB37DC-50B7-48B8-B45B-E9BA3052E63D}" destId="{1ECBEC76-1E91-4DE1-ADCA-4F2119B1A5DE}" srcOrd="0" destOrd="0" presId="urn:microsoft.com/office/officeart/2009/3/layout/DescendingProcess"/>
    <dgm:cxn modelId="{A612F161-7C40-43F9-9391-7C96F0DF0F05}" type="presParOf" srcId="{7B6E6DB2-4AA1-432C-BA54-2B62A7157A3D}" destId="{A9263E62-8138-4D8A-B548-7CEB16154E57}" srcOrd="12" destOrd="0" presId="urn:microsoft.com/office/officeart/2009/3/layout/Descending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99BB3B6-3B4E-4D6C-B70C-D3C72A848604}">
      <dsp:nvSpPr>
        <dsp:cNvPr id="0" name=""/>
        <dsp:cNvSpPr/>
      </dsp:nvSpPr>
      <dsp:spPr>
        <a:xfrm rot="4396374">
          <a:off x="1696265" y="1197760"/>
          <a:ext cx="5196075" cy="3623614"/>
        </a:xfrm>
        <a:prstGeom prst="swooshArrow">
          <a:avLst>
            <a:gd name="adj1" fmla="val 16310"/>
            <a:gd name="adj2" fmla="val 31370"/>
          </a:avLst>
        </a:prstGeom>
        <a:solidFill>
          <a:schemeClr val="accent6">
            <a:lumMod val="60000"/>
            <a:lumOff val="4000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DF183A6-5096-4969-BBE7-5E48973E2158}">
      <dsp:nvSpPr>
        <dsp:cNvPr id="0" name=""/>
        <dsp:cNvSpPr/>
      </dsp:nvSpPr>
      <dsp:spPr>
        <a:xfrm>
          <a:off x="3467273" y="1555344"/>
          <a:ext cx="131217" cy="131217"/>
        </a:xfrm>
        <a:prstGeom prst="ellipse">
          <a:avLst/>
        </a:prstGeom>
        <a:solidFill>
          <a:schemeClr val="accent2">
            <a:tint val="6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07D2006-0878-4945-9E19-4DE85E7DEAB8}">
      <dsp:nvSpPr>
        <dsp:cNvPr id="0" name=""/>
        <dsp:cNvSpPr/>
      </dsp:nvSpPr>
      <dsp:spPr>
        <a:xfrm>
          <a:off x="4096273" y="1995343"/>
          <a:ext cx="131217" cy="131217"/>
        </a:xfrm>
        <a:prstGeom prst="ellipse">
          <a:avLst/>
        </a:prstGeom>
        <a:solidFill>
          <a:schemeClr val="accent2">
            <a:tint val="6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425577-9F92-446D-A418-0DEF1254C36D}">
      <dsp:nvSpPr>
        <dsp:cNvPr id="0" name=""/>
        <dsp:cNvSpPr/>
      </dsp:nvSpPr>
      <dsp:spPr>
        <a:xfrm>
          <a:off x="4625957" y="2508173"/>
          <a:ext cx="131217" cy="131217"/>
        </a:xfrm>
        <a:prstGeom prst="ellipse">
          <a:avLst/>
        </a:prstGeom>
        <a:solidFill>
          <a:schemeClr val="accent2">
            <a:tint val="6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80C2C99-0A14-49C6-8793-FE2EEAA81A88}">
      <dsp:nvSpPr>
        <dsp:cNvPr id="0" name=""/>
        <dsp:cNvSpPr/>
      </dsp:nvSpPr>
      <dsp:spPr>
        <a:xfrm>
          <a:off x="945839" y="0"/>
          <a:ext cx="3253980" cy="96306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320" tIns="20320" rIns="20320" bIns="20320" numCol="1" spcCol="1270" anchor="b" anchorCtr="0">
          <a:noAutofit/>
        </a:bodyPr>
        <a:lstStyle/>
        <a:p>
          <a:pPr marL="0" lvl="0" indent="0" algn="ctr" defTabSz="711200">
            <a:lnSpc>
              <a:spcPct val="90000"/>
            </a:lnSpc>
            <a:spcBef>
              <a:spcPct val="0"/>
            </a:spcBef>
            <a:spcAft>
              <a:spcPct val="35000"/>
            </a:spcAft>
            <a:buNone/>
          </a:pPr>
          <a:r>
            <a:rPr lang="en-US" sz="1600" b="1" u="sng" kern="1200" dirty="0"/>
            <a:t>Step I:</a:t>
          </a:r>
          <a:r>
            <a:rPr lang="en-US" sz="1600" b="1" kern="1200" dirty="0"/>
            <a:t> </a:t>
          </a:r>
        </a:p>
        <a:p>
          <a:pPr marL="0" lvl="0" indent="0" algn="ctr" defTabSz="711200">
            <a:lnSpc>
              <a:spcPct val="90000"/>
            </a:lnSpc>
            <a:spcBef>
              <a:spcPct val="0"/>
            </a:spcBef>
            <a:spcAft>
              <a:spcPct val="35000"/>
            </a:spcAft>
            <a:buNone/>
          </a:pPr>
          <a:r>
            <a:rPr lang="en-US" sz="1600" kern="1200" dirty="0"/>
            <a:t>Project &amp; Ground Motion Criteria</a:t>
          </a:r>
        </a:p>
      </dsp:txBody>
      <dsp:txXfrm>
        <a:off x="945839" y="0"/>
        <a:ext cx="3253980" cy="963061"/>
      </dsp:txXfrm>
    </dsp:sp>
    <dsp:sp modelId="{9B036CAC-EDE2-4C25-929C-ABF97606C869}">
      <dsp:nvSpPr>
        <dsp:cNvPr id="0" name=""/>
        <dsp:cNvSpPr/>
      </dsp:nvSpPr>
      <dsp:spPr>
        <a:xfrm>
          <a:off x="3849132" y="956546"/>
          <a:ext cx="3975304" cy="96306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320" tIns="20320" rIns="20320" bIns="20320" numCol="1" spcCol="1270" anchor="ctr" anchorCtr="0">
          <a:noAutofit/>
        </a:bodyPr>
        <a:lstStyle/>
        <a:p>
          <a:pPr marL="0" lvl="0" indent="0" algn="l" defTabSz="711200">
            <a:lnSpc>
              <a:spcPct val="90000"/>
            </a:lnSpc>
            <a:spcBef>
              <a:spcPct val="0"/>
            </a:spcBef>
            <a:spcAft>
              <a:spcPct val="35000"/>
            </a:spcAft>
            <a:buNone/>
          </a:pPr>
          <a:r>
            <a:rPr lang="en-US" sz="1600" b="1" u="sng" kern="1200" dirty="0"/>
            <a:t>Step II:</a:t>
          </a:r>
          <a:r>
            <a:rPr lang="en-US" sz="1600" b="1" kern="1200" dirty="0"/>
            <a:t> </a:t>
          </a:r>
        </a:p>
        <a:p>
          <a:pPr marL="0" lvl="0" indent="0" algn="l" defTabSz="711200">
            <a:lnSpc>
              <a:spcPct val="90000"/>
            </a:lnSpc>
            <a:spcBef>
              <a:spcPct val="0"/>
            </a:spcBef>
            <a:spcAft>
              <a:spcPct val="35000"/>
            </a:spcAft>
            <a:buNone/>
          </a:pPr>
          <a:r>
            <a:rPr lang="en-US" sz="1600" kern="1200" dirty="0"/>
            <a:t>Preliminary Design</a:t>
          </a:r>
        </a:p>
      </dsp:txBody>
      <dsp:txXfrm>
        <a:off x="3849132" y="956546"/>
        <a:ext cx="3975304" cy="963061"/>
      </dsp:txXfrm>
    </dsp:sp>
    <dsp:sp modelId="{A4AAFC02-DCE0-4A8C-9410-0F2BF5580A59}">
      <dsp:nvSpPr>
        <dsp:cNvPr id="0" name=""/>
        <dsp:cNvSpPr/>
      </dsp:nvSpPr>
      <dsp:spPr>
        <a:xfrm>
          <a:off x="1227774" y="1943834"/>
          <a:ext cx="2648133" cy="96306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320" tIns="20320" rIns="20320" bIns="20320" numCol="1" spcCol="1270" anchor="ctr" anchorCtr="0">
          <a:noAutofit/>
        </a:bodyPr>
        <a:lstStyle/>
        <a:p>
          <a:pPr marL="0" lvl="0" indent="0" algn="r" defTabSz="711200">
            <a:lnSpc>
              <a:spcPct val="90000"/>
            </a:lnSpc>
            <a:spcBef>
              <a:spcPct val="0"/>
            </a:spcBef>
            <a:spcAft>
              <a:spcPct val="35000"/>
            </a:spcAft>
            <a:buNone/>
          </a:pPr>
          <a:r>
            <a:rPr lang="en-US" sz="1600" b="1" u="sng" kern="1200" dirty="0"/>
            <a:t>Step III:</a:t>
          </a:r>
          <a:r>
            <a:rPr lang="en-US" sz="1600" u="none" kern="1200" dirty="0"/>
            <a:t> </a:t>
          </a:r>
        </a:p>
        <a:p>
          <a:pPr marL="0" lvl="0" indent="0" algn="r" defTabSz="711200">
            <a:lnSpc>
              <a:spcPct val="90000"/>
            </a:lnSpc>
            <a:spcBef>
              <a:spcPct val="0"/>
            </a:spcBef>
            <a:spcAft>
              <a:spcPct val="35000"/>
            </a:spcAft>
            <a:buNone/>
          </a:pPr>
          <a:r>
            <a:rPr lang="en-US" sz="1600" kern="1200" dirty="0"/>
            <a:t>Isolation System Properties and ELF Analysis</a:t>
          </a:r>
        </a:p>
      </dsp:txBody>
      <dsp:txXfrm>
        <a:off x="1227774" y="1943834"/>
        <a:ext cx="2648133" cy="963061"/>
      </dsp:txXfrm>
    </dsp:sp>
    <dsp:sp modelId="{538A2167-9932-49EE-8C71-B3119134A1C5}">
      <dsp:nvSpPr>
        <dsp:cNvPr id="0" name=""/>
        <dsp:cNvSpPr/>
      </dsp:nvSpPr>
      <dsp:spPr>
        <a:xfrm>
          <a:off x="5084134" y="3075176"/>
          <a:ext cx="131217" cy="131217"/>
        </a:xfrm>
        <a:prstGeom prst="ellipse">
          <a:avLst/>
        </a:prstGeom>
        <a:solidFill>
          <a:schemeClr val="accent2">
            <a:tint val="6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23914BF-0AF4-4D03-BD31-328464E130AA}">
      <dsp:nvSpPr>
        <dsp:cNvPr id="0" name=""/>
        <dsp:cNvSpPr/>
      </dsp:nvSpPr>
      <dsp:spPr>
        <a:xfrm>
          <a:off x="5142576" y="2060451"/>
          <a:ext cx="2582209" cy="96306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320" tIns="20320" rIns="20320" bIns="20320" numCol="1" spcCol="1270" anchor="ctr" anchorCtr="0">
          <a:noAutofit/>
        </a:bodyPr>
        <a:lstStyle/>
        <a:p>
          <a:pPr marL="0" lvl="0" indent="0" algn="l" defTabSz="711200">
            <a:lnSpc>
              <a:spcPct val="90000"/>
            </a:lnSpc>
            <a:spcBef>
              <a:spcPct val="0"/>
            </a:spcBef>
            <a:spcAft>
              <a:spcPct val="35000"/>
            </a:spcAft>
            <a:buNone/>
          </a:pPr>
          <a:r>
            <a:rPr lang="en-US" sz="1600" b="1" u="sng" kern="1200" dirty="0"/>
            <a:t>Step IV:</a:t>
          </a:r>
          <a:r>
            <a:rPr lang="en-US" sz="1600" b="1" u="none" kern="1200" dirty="0"/>
            <a:t> </a:t>
          </a:r>
        </a:p>
        <a:p>
          <a:pPr marL="0" lvl="0" indent="0" algn="l" defTabSz="711200">
            <a:lnSpc>
              <a:spcPct val="90000"/>
            </a:lnSpc>
            <a:spcBef>
              <a:spcPct val="0"/>
            </a:spcBef>
            <a:spcAft>
              <a:spcPct val="35000"/>
            </a:spcAft>
            <a:buNone/>
          </a:pPr>
          <a:r>
            <a:rPr lang="en-US" sz="1600" kern="1200" dirty="0"/>
            <a:t>Vertical Earthquake Effects</a:t>
          </a:r>
        </a:p>
      </dsp:txBody>
      <dsp:txXfrm>
        <a:off x="5142576" y="2060451"/>
        <a:ext cx="2582209" cy="963061"/>
      </dsp:txXfrm>
    </dsp:sp>
    <dsp:sp modelId="{05E9B93D-4DB0-41CC-8AC9-5A30979A0486}">
      <dsp:nvSpPr>
        <dsp:cNvPr id="0" name=""/>
        <dsp:cNvSpPr/>
      </dsp:nvSpPr>
      <dsp:spPr>
        <a:xfrm>
          <a:off x="1435366" y="2842130"/>
          <a:ext cx="3310524" cy="96306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320" tIns="20320" rIns="20320" bIns="20320" numCol="1" spcCol="1270" anchor="ctr" anchorCtr="0">
          <a:noAutofit/>
        </a:bodyPr>
        <a:lstStyle/>
        <a:p>
          <a:pPr marL="0" lvl="0" indent="0" algn="r" defTabSz="711200">
            <a:lnSpc>
              <a:spcPct val="90000"/>
            </a:lnSpc>
            <a:spcBef>
              <a:spcPct val="0"/>
            </a:spcBef>
            <a:spcAft>
              <a:spcPct val="35000"/>
            </a:spcAft>
            <a:buNone/>
          </a:pPr>
          <a:r>
            <a:rPr lang="en-US" sz="1600" b="1" u="sng" kern="1200" dirty="0"/>
            <a:t>Step V:</a:t>
          </a:r>
          <a:r>
            <a:rPr lang="en-US" sz="1600" b="1" u="none" kern="1200" dirty="0"/>
            <a:t> </a:t>
          </a:r>
        </a:p>
        <a:p>
          <a:pPr marL="0" lvl="0" indent="0" algn="r" defTabSz="711200">
            <a:lnSpc>
              <a:spcPct val="90000"/>
            </a:lnSpc>
            <a:spcBef>
              <a:spcPct val="0"/>
            </a:spcBef>
            <a:spcAft>
              <a:spcPct val="35000"/>
            </a:spcAft>
            <a:buNone/>
          </a:pPr>
          <a:r>
            <a:rPr lang="en-US" sz="1600" kern="1200" dirty="0"/>
            <a:t>Revisit ELF Analysis &amp; Optimize</a:t>
          </a:r>
        </a:p>
      </dsp:txBody>
      <dsp:txXfrm>
        <a:off x="1435366" y="2842130"/>
        <a:ext cx="3310524" cy="963061"/>
      </dsp:txXfrm>
    </dsp:sp>
    <dsp:sp modelId="{1ECBEC76-1E91-4DE1-ADCA-4F2119B1A5DE}">
      <dsp:nvSpPr>
        <dsp:cNvPr id="0" name=""/>
        <dsp:cNvSpPr/>
      </dsp:nvSpPr>
      <dsp:spPr>
        <a:xfrm>
          <a:off x="5453588" y="3653615"/>
          <a:ext cx="131217" cy="131217"/>
        </a:xfrm>
        <a:prstGeom prst="ellipse">
          <a:avLst/>
        </a:prstGeom>
        <a:solidFill>
          <a:schemeClr val="accent2">
            <a:tint val="6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2C2FCAD-FD1A-4CB7-AF01-459A854B186E}">
      <dsp:nvSpPr>
        <dsp:cNvPr id="0" name=""/>
        <dsp:cNvSpPr/>
      </dsp:nvSpPr>
      <dsp:spPr>
        <a:xfrm>
          <a:off x="6048881" y="3086608"/>
          <a:ext cx="1920104" cy="96306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320" tIns="20320" rIns="20320" bIns="20320" numCol="1" spcCol="1270" anchor="ctr" anchorCtr="0">
          <a:noAutofit/>
        </a:bodyPr>
        <a:lstStyle/>
        <a:p>
          <a:pPr marL="0" lvl="0" indent="0" algn="l" defTabSz="711200">
            <a:lnSpc>
              <a:spcPct val="90000"/>
            </a:lnSpc>
            <a:spcBef>
              <a:spcPct val="0"/>
            </a:spcBef>
            <a:spcAft>
              <a:spcPct val="35000"/>
            </a:spcAft>
            <a:buNone/>
          </a:pPr>
          <a:r>
            <a:rPr lang="en-US" sz="1600" b="1" u="sng" kern="1200" dirty="0"/>
            <a:t>Step VI</a:t>
          </a:r>
          <a:r>
            <a:rPr lang="en-US" sz="1600" b="0" u="none" kern="1200" dirty="0"/>
            <a:t>: (if required)</a:t>
          </a:r>
        </a:p>
        <a:p>
          <a:pPr marL="0" lvl="0" indent="0" algn="l" defTabSz="711200">
            <a:lnSpc>
              <a:spcPct val="90000"/>
            </a:lnSpc>
            <a:spcBef>
              <a:spcPct val="0"/>
            </a:spcBef>
            <a:spcAft>
              <a:spcPct val="35000"/>
            </a:spcAft>
            <a:buNone/>
          </a:pPr>
          <a:r>
            <a:rPr lang="en-US" sz="1600" kern="1200" dirty="0"/>
            <a:t>Dynamic Analysis</a:t>
          </a:r>
        </a:p>
      </dsp:txBody>
      <dsp:txXfrm>
        <a:off x="6048881" y="3086608"/>
        <a:ext cx="1920104" cy="963061"/>
      </dsp:txXfrm>
    </dsp:sp>
    <dsp:sp modelId="{A9263E62-8138-4D8A-B548-7CEB16154E57}">
      <dsp:nvSpPr>
        <dsp:cNvPr id="0" name=""/>
        <dsp:cNvSpPr/>
      </dsp:nvSpPr>
      <dsp:spPr>
        <a:xfrm>
          <a:off x="4760358" y="5239913"/>
          <a:ext cx="3310524" cy="6234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320" tIns="20320" rIns="20320" bIns="20320" numCol="1" spcCol="1270" anchor="t" anchorCtr="0">
          <a:noAutofit/>
        </a:bodyPr>
        <a:lstStyle/>
        <a:p>
          <a:pPr marL="0" lvl="0" indent="0" algn="ctr" defTabSz="711200">
            <a:lnSpc>
              <a:spcPct val="90000"/>
            </a:lnSpc>
            <a:spcBef>
              <a:spcPct val="0"/>
            </a:spcBef>
            <a:spcAft>
              <a:spcPct val="35000"/>
            </a:spcAft>
            <a:buNone/>
          </a:pPr>
          <a:r>
            <a:rPr lang="en-US" sz="1600" b="1" u="sng" kern="1200" dirty="0"/>
            <a:t>Step VII:</a:t>
          </a:r>
          <a:r>
            <a:rPr lang="en-US" sz="1600" b="1" u="none" kern="1200" dirty="0"/>
            <a:t> </a:t>
          </a:r>
          <a:r>
            <a:rPr lang="en-US" sz="1600" kern="1200" dirty="0"/>
            <a:t>Final Specifications</a:t>
          </a:r>
        </a:p>
      </dsp:txBody>
      <dsp:txXfrm>
        <a:off x="4760358" y="5239913"/>
        <a:ext cx="3310524" cy="623409"/>
      </dsp:txXfrm>
    </dsp:sp>
  </dsp:spTree>
</dsp:drawing>
</file>

<file path=ppt/diagrams/layout1.xml><?xml version="1.0" encoding="utf-8"?>
<dgm:layoutDef xmlns:dgm="http://schemas.openxmlformats.org/drawingml/2006/diagram" xmlns:a="http://schemas.openxmlformats.org/drawingml/2006/main" uniqueId="urn:microsoft.com/office/officeart/2009/3/layout/DescendingProcess">
  <dgm:title val=""/>
  <dgm:desc val=""/>
  <dgm:catLst>
    <dgm:cat type="process" pri="235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clrData>
  <dgm:layoutNode name="Name0">
    <dgm:varLst>
      <dgm:chMax val="7"/>
      <dgm:chPref val="5"/>
    </dgm:varLst>
    <dgm:alg type="composite">
      <dgm:param type="ar" val="1.1"/>
    </dgm:alg>
    <dgm:shape xmlns:r="http://schemas.openxmlformats.org/officeDocument/2006/relationships" r:blip="">
      <dgm:adjLst/>
    </dgm:shape>
    <dgm:choose name="Name1">
      <dgm:if name="Name2" axis="ch" ptType="node" func="cnt" op="equ" val="1">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Lst>
      </dgm:if>
      <dgm:if name="Name3" axis="ch" ptType="node" func="cnt" op="equ" val="2">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5"/>
          <dgm:constr type="b" for="ch" forName="txNode2" refType="h"/>
          <dgm:constr type="r" for="ch" forName="txNode2" refType="w"/>
          <dgm:constr type="h" for="ch" forName="txNode2" refType="h" fact="0.16"/>
        </dgm:constrLst>
      </dgm:if>
      <dgm:if name="Name4" axis="ch" ptType="node" func="cnt" op="equ" val="3">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56"/>
          <dgm:constr type="ctrY" for="ch" forName="txNode2" refType="h" fact="0.3992"/>
          <dgm:constr type="r" for="ch" forName="txNode2" refType="w"/>
          <dgm:constr type="h" for="ch" forName="txNode2" refType="h" fact="0.16"/>
          <dgm:constr type="l" for="ch" forName="txNode3" refType="w" fact="0.5"/>
          <dgm:constr type="b" for="ch" forName="txNode3" refType="h"/>
          <dgm:constr type="r" for="ch" forName="txNode3" refType="w"/>
          <dgm:constr type="h" for="ch" forName="txNode3" refType="h" fact="0.16"/>
          <dgm:constr type="ctrX" for="ch" forName="dotNode2" refType="w" fact="0.4782"/>
          <dgm:constr type="ctrY" for="ch" forName="dotNode2" refType="h" fact="0.3992"/>
          <dgm:constr type="h" for="ch" forName="dotNode2" refType="h" fact="0.0218"/>
          <dgm:constr type="w" for="ch" forName="dotNode2" refType="h" refFor="ch" refForName="dotNode2"/>
        </dgm:constrLst>
      </dgm:if>
      <dgm:if name="Name5" axis="ch" ptType="node" func="cnt" op="equ" val="4">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49"/>
          <dgm:constr type="ctrY" for="ch" forName="txNode2" refType="h" fact="0.3153"/>
          <dgm:constr type="r" for="ch" forName="txNode2" refType="w"/>
          <dgm:constr type="h" for="ch" forName="txNode2" refType="h" fact="0.16"/>
          <dgm:constr type="l" for="ch" forName="txNode3" refType="w" fact="0"/>
          <dgm:constr type="ctrY" for="ch" forName="txNode3" refType="h" fact="0.5004"/>
          <dgm:constr type="r" for="ch" forName="txNode3" refType="w" fact="0.5"/>
          <dgm:constr type="h" for="ch" forName="txNode3" refType="h" fact="0.16"/>
          <dgm:constr type="l" for="ch" forName="txNode4" refType="w" fact="0.5"/>
          <dgm:constr type="b" for="ch" forName="txNode4" refType="h"/>
          <dgm:constr type="r" for="ch" forName="txNode4" refType="w"/>
          <dgm:constr type="h" for="ch" forName="txNode4" refType="h" fact="0.16"/>
          <dgm:constr type="ctrX" for="ch" forName="dotNode2" refType="w" fact="0.39"/>
          <dgm:constr type="ctrY" for="ch" forName="dotNode2" refType="h" fact="0.3153"/>
          <dgm:constr type="h" for="ch" forName="dotNode2" refType="h" fact="0.0218"/>
          <dgm:constr type="w" for="ch" forName="dotNode2" refType="h" refFor="ch" refForName="dotNode2"/>
          <dgm:constr type="ctrX" for="ch" forName="dotNode3" refType="w" fact="0.5626"/>
          <dgm:constr type="ctrY" for="ch" forName="dotNode3" refType="h" fact="0.5004"/>
          <dgm:constr type="h" for="ch" forName="dotNode3" refType="h" fact="0.0218"/>
          <dgm:constr type="w" for="ch" forName="dotNode3" refType="h" refFor="ch" refForName="dotNode3"/>
        </dgm:constrLst>
      </dgm:if>
      <dgm:if name="Name6" axis="ch" ptType="node" func="cnt" op="equ" val="5">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46"/>
          <dgm:constr type="ctrY" for="ch" forName="txNode2" refType="h" fact="0.2885"/>
          <dgm:constr type="r" for="ch" forName="txNode2" refType="w"/>
          <dgm:constr type="h" for="ch" forName="txNode2" refType="h" fact="0.16"/>
          <dgm:constr type="l" for="ch" forName="txNode3" refType="w" fact="0"/>
          <dgm:constr type="ctrY" for="ch" forName="txNode3" refType="h" fact="0.4089"/>
          <dgm:constr type="r" for="ch" forName="txNode3" refType="w" fact="0.43"/>
          <dgm:constr type="h" for="ch" forName="txNode3" refType="h" fact="0.16"/>
          <dgm:constr type="l" for="ch" forName="txNode4" refType="w" fact="0.67"/>
          <dgm:constr type="ctrY" for="ch" forName="txNode4" refType="h" fact="0.5497"/>
          <dgm:constr type="r" for="ch" forName="txNode4" refType="w"/>
          <dgm:constr type="h" for="ch" forName="txNode4" refType="h" fact="0.16"/>
          <dgm:constr type="l" for="ch" forName="txNode5" refType="w" fact="0.5"/>
          <dgm:constr type="b" for="ch" forName="txNode5" refType="h"/>
          <dgm:constr type="r" for="ch" forName="txNode5" refType="w"/>
          <dgm:constr type="h" for="ch" forName="txNode5" refType="h" fact="0.16"/>
          <dgm:constr type="ctrX" for="ch" forName="dotNode2" refType="w" fact="0.3565"/>
          <dgm:constr type="ctrY" for="ch" forName="dotNode2" refType="h" fact="0.2885"/>
          <dgm:constr type="h" for="ch" forName="dotNode2" refType="h" fact="0.0218"/>
          <dgm:constr type="w" for="ch" forName="dotNode2" refType="h" refFor="ch" refForName="dotNode2"/>
          <dgm:constr type="ctrX" for="ch" forName="dotNode3" refType="w" fact="0.4922"/>
          <dgm:constr type="ctrY" for="ch" forName="dotNode3" refType="h" fact="0.4089"/>
          <dgm:constr type="h" for="ch" forName="dotNode3" refType="h" fact="0.0218"/>
          <dgm:constr type="w" for="ch" forName="dotNode3" refType="h" refFor="ch" refForName="dotNode3"/>
          <dgm:constr type="ctrX" for="ch" forName="dotNode4" refType="w" fact="0.5939"/>
          <dgm:constr type="ctrY" for="ch" forName="dotNode4" refType="h" fact="0.5497"/>
          <dgm:constr type="h" for="ch" forName="dotNode4" refType="h" fact="0.0218"/>
          <dgm:constr type="w" for="ch" forName="dotNode4" refType="h" refFor="ch" refForName="dotNode4"/>
        </dgm:constrLst>
      </dgm:if>
      <dgm:if name="Name7" axis="ch" ptType="node" func="cnt" op="equ" val="6">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45"/>
          <dgm:constr type="ctrY" for="ch" forName="txNode2" refType="h" fact="0.2693"/>
          <dgm:constr type="r" for="ch" forName="txNode2" refType="w"/>
          <dgm:constr type="h" for="ch" forName="txNode2" refType="h" fact="0.16"/>
          <dgm:constr type="l" for="ch" forName="txNode3" refType="w" fact="0"/>
          <dgm:constr type="ctrY" for="ch" forName="txNode3" refType="h" fact="0.3638"/>
          <dgm:constr type="r" for="ch" forName="txNode3" refType="w" fact="0.37"/>
          <dgm:constr type="h" for="ch" forName="txNode3" refType="h" fact="0.16"/>
          <dgm:constr type="l" for="ch" forName="txNode4" refType="w" fact="0.63"/>
          <dgm:constr type="ctrY" for="ch" forName="txNode4" refType="h" fact="0.4744"/>
          <dgm:constr type="r" for="ch" forName="txNode4" refType="w"/>
          <dgm:constr type="h" for="ch" forName="txNode4" refType="h" fact="0.16"/>
          <dgm:constr type="l" for="ch" forName="txNode5" refType="w" fact="0"/>
          <dgm:constr type="ctrY" for="ch" forName="txNode5" refType="h" fact="0.5961"/>
          <dgm:constr type="r" for="ch" forName="txNode5" refType="w" fact="0.55"/>
          <dgm:constr type="h" for="ch" forName="txNode5" refType="h" fact="0.16"/>
          <dgm:constr type="l" for="ch" forName="txNode6" refType="w" fact="0.5"/>
          <dgm:constr type="b" for="ch" forName="txNode6" refType="h"/>
          <dgm:constr type="r" for="ch" forName="txNode6" refType="w"/>
          <dgm:constr type="h" for="ch" forName="txNode6" refType="h" fact="0.16"/>
          <dgm:constr type="ctrX" for="ch" forName="dotNode2" refType="w" fact="0.33"/>
          <dgm:constr type="ctrY" for="ch" forName="dotNode2" refType="h" fact="0.2693"/>
          <dgm:constr type="h" for="ch" forName="dotNode2" refType="h" fact="0.0218"/>
          <dgm:constr type="w" for="ch" forName="dotNode2" refType="h" refFor="ch" refForName="dotNode2"/>
          <dgm:constr type="ctrX" for="ch" forName="dotNode3" refType="w" fact="0.4419"/>
          <dgm:constr type="ctrY" for="ch" forName="dotNode3" refType="h" fact="0.3638"/>
          <dgm:constr type="h" for="ch" forName="dotNode3" refType="h" fact="0.0218"/>
          <dgm:constr type="w" for="ch" forName="dotNode3" refType="h" refFor="ch" refForName="dotNode3"/>
          <dgm:constr type="ctrX" for="ch" forName="dotNode4" refType="w" fact="0.5425"/>
          <dgm:constr type="ctrY" for="ch" forName="dotNode4" refType="h" fact="0.4744"/>
          <dgm:constr type="h" for="ch" forName="dotNode4" refType="h" fact="0.0218"/>
          <dgm:constr type="w" for="ch" forName="dotNode4" refType="h" refFor="ch" refForName="dotNode4"/>
          <dgm:constr type="ctrX" for="ch" forName="dotNode5" refType="w" fact="0.6153"/>
          <dgm:constr type="ctrY" for="ch" forName="dotNode5" refType="h" fact="0.5961"/>
          <dgm:constr type="h" for="ch" forName="dotNode5" refType="h" fact="0.0218"/>
          <dgm:constr type="w" for="ch" forName="dotNode5" refType="h" refFor="ch" refForName="dotNode5"/>
        </dgm:constrLst>
      </dgm:if>
      <dgm:else name="Name8">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44"/>
          <dgm:constr type="ctrY" for="ch" forName="txNode2" refType="h" fact="0.2693"/>
          <dgm:constr type="r" for="ch" forName="txNode2" refType="w"/>
          <dgm:constr type="h" for="ch" forName="txNode2" refType="h" fact="0.16"/>
          <dgm:constr type="l" for="ch" forName="txNode3" refType="w" fact="0"/>
          <dgm:constr type="ctrY" for="ch" forName="txNode3" refType="h" fact="0.3424"/>
          <dgm:constr type="r" for="ch" forName="txNode3" refType="w" fact="0.33"/>
          <dgm:constr type="h" for="ch" forName="txNode3" refType="h" fact="0.16"/>
          <dgm:constr type="l" for="ch" forName="txNode4" refType="w" fact="0.61"/>
          <dgm:constr type="ctrY" for="ch" forName="txNode4" refType="h" fact="0.4276"/>
          <dgm:constr type="r" for="ch" forName="txNode4" refType="w"/>
          <dgm:constr type="h" for="ch" forName="txNode4" refType="h" fact="0.16"/>
          <dgm:constr type="l" for="ch" forName="txNode5" refType="w" fact="0"/>
          <dgm:constr type="ctrY" for="ch" forName="txNode5" refType="h" fact="0.5218"/>
          <dgm:constr type="r" for="ch" forName="txNode5" refType="w" fact="0.5"/>
          <dgm:constr type="h" for="ch" forName="txNode5" refType="h" fact="0.16"/>
          <dgm:constr type="l" for="ch" forName="txNode6" refType="w" fact="0.71"/>
          <dgm:constr type="ctrY" for="ch" forName="txNode6" refType="h" fact="0.6179"/>
          <dgm:constr type="r" for="ch" forName="txNode6" refType="w"/>
          <dgm:constr type="h" for="ch" forName="txNode6" refType="h" fact="0.16"/>
          <dgm:constr type="l" for="ch" forName="txNode7" refType="w" fact="0.5"/>
          <dgm:constr type="b" for="ch" forName="txNode7" refType="h"/>
          <dgm:constr type="r" for="ch" forName="txNode7" refType="w"/>
          <dgm:constr type="h" for="ch" forName="txNode7" refType="h" fact="0.16"/>
          <dgm:constr type="ctrX" for="ch" forName="dotNode2" refType="w" fact="0.33"/>
          <dgm:constr type="ctrY" for="ch" forName="dotNode2" refType="h" fact="0.2693"/>
          <dgm:constr type="h" for="ch" forName="dotNode2" refType="h" fact="0.0218"/>
          <dgm:constr type="w" for="ch" forName="dotNode2" refType="h" refFor="ch" refForName="dotNode2"/>
          <dgm:constr type="ctrX" for="ch" forName="dotNode3" refType="w" fact="0.425"/>
          <dgm:constr type="ctrY" for="ch" forName="dotNode3" refType="h" fact="0.3424"/>
          <dgm:constr type="h" for="ch" forName="dotNode3" refType="h" fact="0.0218"/>
          <dgm:constr type="w" for="ch" forName="dotNode3" refType="h" refFor="ch" refForName="dotNode3"/>
          <dgm:constr type="ctrX" for="ch" forName="dotNode4" refType="w" fact="0.505"/>
          <dgm:constr type="ctrY" for="ch" forName="dotNode4" refType="h" fact="0.4276"/>
          <dgm:constr type="h" for="ch" forName="dotNode4" refType="h" fact="0.0218"/>
          <dgm:constr type="w" for="ch" forName="dotNode4" refType="h" refFor="ch" refForName="dotNode4"/>
          <dgm:constr type="ctrX" for="ch" forName="dotNode5" refType="w" fact="0.5742"/>
          <dgm:constr type="ctrY" for="ch" forName="dotNode5" refType="h" fact="0.5218"/>
          <dgm:constr type="h" for="ch" forName="dotNode5" refType="h" fact="0.0218"/>
          <dgm:constr type="w" for="ch" forName="dotNode5" refType="h" refFor="ch" refForName="dotNode5"/>
          <dgm:constr type="ctrX" for="ch" forName="dotNode6" refType="w" fact="0.63"/>
          <dgm:constr type="ctrY" for="ch" forName="dotNode6" refType="h" fact="0.6179"/>
          <dgm:constr type="h" for="ch" forName="dotNode6" refType="h" fact="0.0218"/>
          <dgm:constr type="w" for="ch" forName="dotNode6" refType="h" refFor="ch" refForName="dotNode6"/>
        </dgm:constrLst>
      </dgm:else>
    </dgm:choose>
    <dgm:forEach name="Name9" axis="self" ptType="parTrans">
      <dgm:forEach name="Name10" axis="self" ptType="sibTrans" st="2">
        <dgm:forEach name="dotRepeat" axis="self">
          <dgm:layoutNode name="dotRepeatNode" styleLbl="fgShp">
            <dgm:alg type="sp"/>
            <dgm:shape xmlns:r="http://schemas.openxmlformats.org/officeDocument/2006/relationships" type="ellipse" r:blip="">
              <dgm:adjLst/>
            </dgm:shape>
            <dgm:presOf axis="self"/>
          </dgm:layoutNode>
        </dgm:forEach>
      </dgm:forEach>
    </dgm:forEach>
    <dgm:choose name="Name11">
      <dgm:if name="Name12" axis="ch" ptType="node" func="cnt" op="gte" val="1">
        <dgm:layoutNode name="arrowNode" styleLbl="node1">
          <dgm:alg type="sp"/>
          <dgm:shape xmlns:r="http://schemas.openxmlformats.org/officeDocument/2006/relationships" rot="73.2729" type="swooshArrow" r:blip="">
            <dgm:adjLst>
              <dgm:adj idx="1" val="0.1631"/>
              <dgm:adj idx="2" val="0.3137"/>
            </dgm:adjLst>
          </dgm:shape>
          <dgm:presOf/>
        </dgm:layoutNode>
      </dgm:if>
      <dgm:else name="Name13"/>
    </dgm:choose>
    <dgm:forEach name="Name14" axis="ch" ptType="node" cnt="1">
      <dgm:layoutNode name="txNode1" styleLbl="revTx">
        <dgm:varLst>
          <dgm:bulletEnabled val="1"/>
        </dgm:varLst>
        <dgm:alg type="tx">
          <dgm:param type="txAnchorVert" val="b"/>
        </dgm:alg>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15" axis="ch" ptType="node" st="2" cnt="1">
      <dgm:layoutNode name="txNode2" styleLbl="revTx">
        <dgm:varLst>
          <dgm:bulletEnabled val="1"/>
        </dgm:varLst>
        <dgm:choose name="Name16">
          <dgm:if name="Name17" axis="self" ptType="node" func="revPos" op="equ" val="1">
            <dgm:alg type="tx">
              <dgm:param type="txAnchorVert" val="t"/>
            </dgm:alg>
          </dgm:if>
          <dgm:if name="Name18" axis="self" ptType="node" func="posOdd" op="equ" val="1">
            <dgm:alg type="tx">
              <dgm:param type="parTxLTRAlign" val="r"/>
              <dgm:param type="parTxRTLAlign" val="r"/>
            </dgm:alg>
          </dgm:if>
          <dgm:else name="Name1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20">
        <dgm:if name="Name21" axis="par ch" ptType="all node" func="cnt" op="neq" val="2">
          <dgm:forEach name="Name22" axis="follow" ptType="sibTrans" cnt="1">
            <dgm:layoutNode name="dotNode2">
              <dgm:alg type="sp"/>
              <dgm:shape xmlns:r="http://schemas.openxmlformats.org/officeDocument/2006/relationships" r:blip="">
                <dgm:adjLst/>
              </dgm:shape>
              <dgm:presOf/>
              <dgm:forEach name="Name23" ref="dotRepeat"/>
            </dgm:layoutNode>
          </dgm:forEach>
        </dgm:if>
        <dgm:else name="Name24"/>
      </dgm:choose>
    </dgm:forEach>
    <dgm:forEach name="Name25" axis="ch" ptType="node" st="3" cnt="1">
      <dgm:layoutNode name="txNode3" styleLbl="revTx">
        <dgm:varLst>
          <dgm:bulletEnabled val="1"/>
        </dgm:varLst>
        <dgm:choose name="Name26">
          <dgm:if name="Name27" axis="self" ptType="node" func="revPos" op="equ" val="1">
            <dgm:alg type="tx">
              <dgm:param type="txAnchorVert" val="t"/>
            </dgm:alg>
          </dgm:if>
          <dgm:if name="Name28" axis="self" ptType="node" func="posOdd" op="equ" val="1">
            <dgm:alg type="tx">
              <dgm:param type="parTxLTRAlign" val="r"/>
              <dgm:param type="parTxRTLAlign" val="r"/>
            </dgm:alg>
          </dgm:if>
          <dgm:else name="Name2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30">
        <dgm:if name="Name31" axis="par ch" ptType="all node" func="cnt" op="neq" val="3">
          <dgm:forEach name="Name32" axis="follow" ptType="sibTrans" cnt="1">
            <dgm:layoutNode name="dotNode3">
              <dgm:alg type="sp"/>
              <dgm:shape xmlns:r="http://schemas.openxmlformats.org/officeDocument/2006/relationships" r:blip="">
                <dgm:adjLst/>
              </dgm:shape>
              <dgm:presOf/>
              <dgm:forEach name="Name33" ref="dotRepeat"/>
            </dgm:layoutNode>
          </dgm:forEach>
        </dgm:if>
        <dgm:else name="Name34"/>
      </dgm:choose>
    </dgm:forEach>
    <dgm:forEach name="Name35" axis="ch" ptType="node" st="4" cnt="1">
      <dgm:layoutNode name="txNode4" styleLbl="revTx">
        <dgm:varLst>
          <dgm:bulletEnabled val="1"/>
        </dgm:varLst>
        <dgm:choose name="Name36">
          <dgm:if name="Name37" axis="self" ptType="node" func="revPos" op="equ" val="1">
            <dgm:alg type="tx">
              <dgm:param type="txAnchorVert" val="t"/>
            </dgm:alg>
          </dgm:if>
          <dgm:if name="Name38" axis="self" ptType="node" func="posOdd" op="equ" val="1">
            <dgm:alg type="tx">
              <dgm:param type="parTxLTRAlign" val="r"/>
              <dgm:param type="parTxRTLAlign" val="r"/>
            </dgm:alg>
          </dgm:if>
          <dgm:else name="Name3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40">
        <dgm:if name="Name41" axis="par ch" ptType="all node" func="cnt" op="neq" val="4">
          <dgm:forEach name="Name42" axis="follow" ptType="sibTrans" cnt="1">
            <dgm:layoutNode name="dotNode4">
              <dgm:alg type="sp"/>
              <dgm:shape xmlns:r="http://schemas.openxmlformats.org/officeDocument/2006/relationships" r:blip="">
                <dgm:adjLst/>
              </dgm:shape>
              <dgm:presOf/>
              <dgm:forEach name="Name43" ref="dotRepeat"/>
            </dgm:layoutNode>
          </dgm:forEach>
        </dgm:if>
        <dgm:else name="Name44"/>
      </dgm:choose>
    </dgm:forEach>
    <dgm:forEach name="Name45" axis="ch" ptType="node" st="5" cnt="1">
      <dgm:layoutNode name="txNode5" styleLbl="revTx">
        <dgm:varLst>
          <dgm:bulletEnabled val="1"/>
        </dgm:varLst>
        <dgm:choose name="Name46">
          <dgm:if name="Name47" axis="self" ptType="node" func="revPos" op="equ" val="1">
            <dgm:alg type="tx">
              <dgm:param type="txAnchorVert" val="t"/>
            </dgm:alg>
          </dgm:if>
          <dgm:if name="Name48" axis="self" ptType="node" func="posOdd" op="equ" val="1">
            <dgm:alg type="tx">
              <dgm:param type="parTxLTRAlign" val="r"/>
              <dgm:param type="parTxRTLAlign" val="r"/>
            </dgm:alg>
          </dgm:if>
          <dgm:else name="Name4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50">
        <dgm:if name="Name51" axis="par ch" ptType="all node" func="cnt" op="neq" val="5">
          <dgm:forEach name="Name52" axis="follow" ptType="sibTrans" cnt="1">
            <dgm:layoutNode name="dotNode5">
              <dgm:alg type="sp"/>
              <dgm:shape xmlns:r="http://schemas.openxmlformats.org/officeDocument/2006/relationships" r:blip="">
                <dgm:adjLst/>
              </dgm:shape>
              <dgm:presOf/>
              <dgm:forEach name="Name53" ref="dotRepeat"/>
            </dgm:layoutNode>
          </dgm:forEach>
        </dgm:if>
        <dgm:else name="Name54"/>
      </dgm:choose>
    </dgm:forEach>
    <dgm:forEach name="Name55" axis="ch" ptType="node" st="6" cnt="1">
      <dgm:layoutNode name="txNode6" styleLbl="revTx">
        <dgm:varLst>
          <dgm:bulletEnabled val="1"/>
        </dgm:varLst>
        <dgm:choose name="Name56">
          <dgm:if name="Name57" axis="self" ptType="node" func="revPos" op="equ" val="1">
            <dgm:alg type="tx">
              <dgm:param type="txAnchorVert" val="t"/>
            </dgm:alg>
          </dgm:if>
          <dgm:if name="Name58" axis="self" ptType="node" func="posOdd" op="equ" val="1">
            <dgm:alg type="tx">
              <dgm:param type="parTxLTRAlign" val="r"/>
              <dgm:param type="parTxRTLAlign" val="r"/>
            </dgm:alg>
          </dgm:if>
          <dgm:else name="Name5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60">
        <dgm:if name="Name61" axis="par ch" ptType="all node" func="cnt" op="neq" val="6">
          <dgm:forEach name="Name62" axis="follow" ptType="sibTrans" cnt="1">
            <dgm:layoutNode name="dotNode6">
              <dgm:alg type="sp"/>
              <dgm:shape xmlns:r="http://schemas.openxmlformats.org/officeDocument/2006/relationships" r:blip="">
                <dgm:adjLst/>
              </dgm:shape>
              <dgm:presOf/>
              <dgm:forEach name="Name63" ref="dotRepeat"/>
            </dgm:layoutNode>
          </dgm:forEach>
        </dgm:if>
        <dgm:else name="Name64"/>
      </dgm:choose>
    </dgm:forEach>
    <dgm:forEach name="Name65" axis="ch" ptType="node" st="7" cnt="1">
      <dgm:layoutNode name="txNode7" styleLbl="revTx">
        <dgm:varLst>
          <dgm:bulletEnabled val="1"/>
        </dgm:varLst>
        <dgm:alg type="tx">
          <dgm:param type="txAnchorVert" val="t"/>
        </dgm:alg>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2" Type="http://schemas.openxmlformats.org/officeDocument/2006/relationships/image" Target="../media/image18.wmf"/><Relationship Id="rId1" Type="http://schemas.openxmlformats.org/officeDocument/2006/relationships/image" Target="../media/image17.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7740899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770" name="Rectangle 4"/>
          <p:cNvSpPr>
            <a:spLocks noGrp="1" noRot="1" noChangeAspect="1" noChangeArrowheads="1" noTextEdit="1"/>
          </p:cNvSpPr>
          <p:nvPr>
            <p:ph type="sldImg" idx="2"/>
          </p:nvPr>
        </p:nvSpPr>
        <p:spPr bwMode="auto">
          <a:xfrm>
            <a:off x="1258888" y="720725"/>
            <a:ext cx="4800600" cy="3598863"/>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38917" name="Rectangle 5"/>
          <p:cNvSpPr>
            <a:spLocks noGrp="1" noChangeArrowheads="1"/>
          </p:cNvSpPr>
          <p:nvPr>
            <p:ph type="body" sz="quarter" idx="3"/>
          </p:nvPr>
        </p:nvSpPr>
        <p:spPr bwMode="auto">
          <a:xfrm>
            <a:off x="974725" y="4560888"/>
            <a:ext cx="5365750" cy="4319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644" tIns="48322" rIns="96644" bIns="48322"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8918" name="Rectangle 6"/>
          <p:cNvSpPr>
            <a:spLocks noGrp="1" noChangeArrowheads="1"/>
          </p:cNvSpPr>
          <p:nvPr>
            <p:ph type="ftr" sz="quarter" idx="4"/>
          </p:nvPr>
        </p:nvSpPr>
        <p:spPr bwMode="auto">
          <a:xfrm>
            <a:off x="0" y="9120188"/>
            <a:ext cx="3170238" cy="4810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644" tIns="48322" rIns="96644" bIns="48322" numCol="1" anchor="b" anchorCtr="0" compatLnSpc="1">
            <a:prstTxWarp prst="textNoShape">
              <a:avLst/>
            </a:prstTxWarp>
          </a:bodyPr>
          <a:lstStyle>
            <a:lvl1pPr defTabSz="966788">
              <a:defRPr sz="1000"/>
            </a:lvl1pPr>
          </a:lstStyle>
          <a:p>
            <a:pPr>
              <a:defRPr/>
            </a:pPr>
            <a:r>
              <a:rPr lang="en-US"/>
              <a:t>FEMA P-752 Notes</a:t>
            </a:r>
          </a:p>
        </p:txBody>
      </p:sp>
      <p:sp>
        <p:nvSpPr>
          <p:cNvPr id="38919" name="Rectangle 7"/>
          <p:cNvSpPr>
            <a:spLocks noGrp="1" noChangeArrowheads="1"/>
          </p:cNvSpPr>
          <p:nvPr>
            <p:ph type="sldNum" sz="quarter" idx="5"/>
          </p:nvPr>
        </p:nvSpPr>
        <p:spPr bwMode="auto">
          <a:xfrm>
            <a:off x="4144963" y="9120188"/>
            <a:ext cx="3170237" cy="4810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644" tIns="48322" rIns="96644" bIns="48322" numCol="1" anchor="b" anchorCtr="0" compatLnSpc="1">
            <a:prstTxWarp prst="textNoShape">
              <a:avLst/>
            </a:prstTxWarp>
          </a:bodyPr>
          <a:lstStyle>
            <a:lvl1pPr algn="r" defTabSz="966788">
              <a:defRPr sz="1000"/>
            </a:lvl1pPr>
          </a:lstStyle>
          <a:p>
            <a:pPr>
              <a:defRPr/>
            </a:pPr>
            <a:r>
              <a:rPr lang="en-US"/>
              <a:t>Introduction 1-</a:t>
            </a:r>
            <a:fld id="{0BCA867C-EB47-4D0B-A24F-7993B2C5EA2C}" type="slidenum">
              <a:rPr lang="en-US"/>
              <a:pPr>
                <a:defRPr/>
              </a:pPr>
              <a:t>‹#›</a:t>
            </a:fld>
            <a:endParaRPr lang="en-US"/>
          </a:p>
        </p:txBody>
      </p:sp>
    </p:spTree>
    <p:extLst>
      <p:ext uri="{BB962C8B-B14F-4D97-AF65-F5344CB8AC3E}">
        <p14:creationId xmlns:p14="http://schemas.microsoft.com/office/powerpoint/2010/main" val="1901899125"/>
      </p:ext>
    </p:extLst>
  </p:cSld>
  <p:clrMap bg1="lt1" tx1="dk1" bg2="lt2" tx2="dk2" accent1="accent1" accent2="accent2" accent3="accent3" accent4="accent4" accent5="accent5" accent6="accent6" hlink="hlink" folHlink="folHlink"/>
  <p:hf hdr="0" dt="0"/>
  <p:notesStyle>
    <a:lvl1pPr algn="l" rtl="0" eaLnBrk="0" fontAlgn="base" hangingPunct="0">
      <a:spcBef>
        <a:spcPct val="30000"/>
      </a:spcBef>
      <a:spcAft>
        <a:spcPct val="0"/>
      </a:spcAft>
      <a:defRPr sz="1100" kern="1200">
        <a:solidFill>
          <a:schemeClr val="tx1"/>
        </a:solidFill>
        <a:latin typeface="Arial"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Graphic shows cover of the NEHRP Provisions FEMA P-1052.</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t>The 2015 NEHRP Recommended Seismic Provisions are a new resource document that facilitates and translates the state-of-the-art knowledge into design practice. To help in understanding these new Provisions, design examples are also published which apply the new requirements of FEMA P-1051. This presentation complements the Chapter 15 design example of a seismically isolated building.</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This set of instructional slides is a 60</a:t>
            </a:r>
            <a:r>
              <a:rPr lang="en-US" baseline="0" dirty="0"/>
              <a:t> minute condensed version of the Part 1: Principles and Background and Part 2: Design Example presentations (90 minute each) .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baseline="0"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1</a:t>
            </a:fld>
            <a:endParaRPr lang="en-US" dirty="0"/>
          </a:p>
        </p:txBody>
      </p:sp>
    </p:spTree>
    <p:extLst>
      <p:ext uri="{BB962C8B-B14F-4D97-AF65-F5344CB8AC3E}">
        <p14:creationId xmlns:p14="http://schemas.microsoft.com/office/powerpoint/2010/main" val="18120906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The photograph shows an elastomeric isolation</a:t>
            </a:r>
            <a:r>
              <a:rPr lang="en-US" baseline="0" dirty="0"/>
              <a:t> bearing that has a wedge cut out of it to indicate the internal construction of the isolator.  Internal alternating layers of rubber and steel are visible, with the rubber layers about 10 mm thick and the steel layers about 3 mm thick.  Also visible at the interior of the bearing is a vertical lead cylinder which is inserted into a vertical hole at the center of the isolator.</a:t>
            </a:r>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The</a:t>
            </a:r>
            <a:r>
              <a:rPr lang="en-US" baseline="0" dirty="0"/>
              <a:t> two most commonly used isolator types are elastomeric and sliding isolators. These types have been extensively tested and implemented over the past three decades.</a:t>
            </a:r>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t>Elastomeric isolators are made of rubber (a </a:t>
            </a:r>
            <a:r>
              <a:rPr lang="en-US" baseline="0" dirty="0" err="1"/>
              <a:t>visco</a:t>
            </a:r>
            <a:r>
              <a:rPr lang="en-US" baseline="0" dirty="0"/>
              <a:t>-elastic material) which are constructed in alternating layers of steel and rubber in order to have high vertical stiffness and to avoid lateral shear buckling. There are three types: low damping (less the about 5%) and high damping rubber bearings, and lead-rubber bearings. LR bearings consist of low damping rubber and a central lead core which gives strengths and energy absorption ability.</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baseline="0"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US" baseline="0" dirty="0"/>
              <a:t>The significance of this slide to earthquake engineering is that it shows how seismic isolation is implemented in practice.</a:t>
            </a: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10</a:t>
            </a:fld>
            <a:endParaRPr lang="en-US"/>
          </a:p>
        </p:txBody>
      </p:sp>
    </p:spTree>
    <p:extLst>
      <p:ext uri="{BB962C8B-B14F-4D97-AF65-F5344CB8AC3E}">
        <p14:creationId xmlns:p14="http://schemas.microsoft.com/office/powerpoint/2010/main" val="2523518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t>A drawing shows an isometric view and a cross section of a double friction pendulum isolation bearing.  The top of the bearing is a steel dish facing downwards, and the bottom of the bearing is a steel dish facing upwards.  Between the two dishes is an articulated slider consisting of a hinged assembly with an upper radius that matches the contour of the upper dish, and a lower radius that matches the contour of the lower dish.  The interfaces between the articulated slider and the steel dishes consists of a polished stainless steel liner in each dish, and low-friction sliding material on the top and bottom surfaces of the articulated slider.</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t>Other types of isolation systems in the United States include sliding systems, such as the friction pendulum system, or some combination of elastomeric and sliding isolators.  The concave sliding isolators may be composed of single-concave sliding surface bearings (original “dish” concept), double-concave sliding surface bearings (each with two dishes, one facing up and one facing down), or triple-pendulum bearings (a more sophisticated version of the double-concave bearings).  In each case, gravity is used as the restoring force of the concave sliding bearings.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t>Some applications at sites of very high seismicity (such as that of the de Young Museum in San Francisco) also use supplementary fluid-viscous dampers in parallel with either sliding or elastomeric bearings.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baseline="0" dirty="0"/>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baseline="0" dirty="0"/>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11</a:t>
            </a:fld>
            <a:endParaRPr lang="en-US"/>
          </a:p>
        </p:txBody>
      </p:sp>
    </p:spTree>
    <p:extLst>
      <p:ext uri="{BB962C8B-B14F-4D97-AF65-F5344CB8AC3E}">
        <p14:creationId xmlns:p14="http://schemas.microsoft.com/office/powerpoint/2010/main" val="39323691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A</a:t>
            </a:r>
            <a:r>
              <a:rPr lang="en-US" baseline="0" dirty="0"/>
              <a:t> diagram shows the relationship between the ASCE 7 Standard (ASCE 7), the NEHRP Provisions (NEHRP), the International Building Code (IBC), the NFPA 5000 Building Code (NFPA), and the California Building Code (CBC).  ASCE 7 is located at the center of the diagram.  Along the bottom of the diagram are shown the IBC, NFPA and CBC.  Arrows point from the IBC, NFPA, and CBC to ASCE 7.  In the upper left NEHRP is shown.  There is a double-headed arrow between ASCE 7 and NEHRP.</a:t>
            </a:r>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Today, model building</a:t>
            </a:r>
            <a:r>
              <a:rPr lang="en-US" baseline="0" dirty="0"/>
              <a:t> codes (e.g., national model codes such as the IBC, or regional derivatives, such as the CBC) adopt by reference the seismic design requirements of ASCE 7. The requirements in ASCE 7 are typically based on NEHRP’s recommended provisions.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a:p>
          <a:p>
            <a:pPr marL="0" marR="0" indent="0" algn="l" defTabSz="914400" rtl="0" eaLnBrk="0" fontAlgn="base" latinLnBrk="0" hangingPunct="0">
              <a:lnSpc>
                <a:spcPct val="100000"/>
              </a:lnSpc>
              <a:spcBef>
                <a:spcPct val="30000"/>
              </a:spcBef>
              <a:spcAft>
                <a:spcPct val="0"/>
              </a:spcAft>
              <a:buClrTx/>
              <a:buSzTx/>
              <a:buFontTx/>
              <a:buNone/>
              <a:tabLst/>
              <a:defRPr/>
            </a:pPr>
            <a:r>
              <a:rPr lang="en-NZ" baseline="0" dirty="0"/>
              <a:t>All the recommended new changes of the 2015 Provisions have been further developed and adopted into the upcoming ASCE/SEI 7-16, which is expected to be adopted by reference in the 2018 edition of the IBC. </a:t>
            </a:r>
            <a:r>
              <a:rPr lang="en-US" baseline="0" dirty="0"/>
              <a:t>As such, the code requirements followed for the Chapter 15 design example are referred to as ASCE 7-16 (referred to simply as the </a:t>
            </a:r>
            <a:r>
              <a:rPr lang="en-US" i="1" baseline="0" dirty="0"/>
              <a:t>Standard</a:t>
            </a:r>
            <a:r>
              <a:rPr lang="en-US" baseline="0" dirty="0"/>
              <a:t>) requirements, instead off the NEHRP 2015 Provisions.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t> The most current version of the </a:t>
            </a:r>
            <a:r>
              <a:rPr lang="en-US" i="1" baseline="0" dirty="0"/>
              <a:t>Standard</a:t>
            </a:r>
            <a:r>
              <a:rPr lang="en-US" baseline="0" dirty="0"/>
              <a:t>, ASCE 7-10, has been adopted by the 2012 IBC (by reference).  Most jurisdictions and regulatory authorities in the United States have (or will) adopt the 2012 IBC (or regional derivatives thereof).</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p>
          <a:p>
            <a:endParaRPr lang="en-US" dirty="0"/>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12</a:t>
            </a:fld>
            <a:endParaRPr lang="en-US"/>
          </a:p>
        </p:txBody>
      </p:sp>
    </p:spTree>
    <p:extLst>
      <p:ext uri="{BB962C8B-B14F-4D97-AF65-F5344CB8AC3E}">
        <p14:creationId xmlns:p14="http://schemas.microsoft.com/office/powerpoint/2010/main" val="7983699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NZ" dirty="0"/>
              <a:t>A</a:t>
            </a:r>
            <a:r>
              <a:rPr lang="en-NZ" baseline="0" dirty="0"/>
              <a:t> g</a:t>
            </a:r>
            <a:r>
              <a:rPr lang="en-NZ" dirty="0"/>
              <a:t>raphic shows the cover of the document FEMA P-1050-1, 2015 Edition, “NEHRP Recommended Seismic Provisions for</a:t>
            </a:r>
            <a:r>
              <a:rPr lang="en-NZ" baseline="0" dirty="0"/>
              <a:t> New Buildings and Other Structures”</a:t>
            </a:r>
            <a:endParaRPr lang="en-NZ" dirty="0"/>
          </a:p>
          <a:p>
            <a:endParaRPr lang="en-NZ" dirty="0"/>
          </a:p>
          <a:p>
            <a:r>
              <a:rPr lang="en-NZ" dirty="0"/>
              <a:t>The NEHRP</a:t>
            </a:r>
            <a:r>
              <a:rPr lang="en-NZ" baseline="0" dirty="0"/>
              <a:t> provision incorporate the state-of-the-art in knowledge and research, and aim to improve building practices. Due to the large number of technical and editorial changes, the 2015 NEHRP Provisions have recommended a full replacement of the </a:t>
            </a:r>
            <a:r>
              <a:rPr lang="en-NZ" i="1" baseline="0" dirty="0"/>
              <a:t>Standard</a:t>
            </a:r>
            <a:r>
              <a:rPr lang="en-NZ" baseline="0" dirty="0"/>
              <a:t>.</a:t>
            </a:r>
          </a:p>
          <a:p>
            <a:endParaRPr lang="en-NZ" baseline="0" dirty="0"/>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13</a:t>
            </a:fld>
            <a:endParaRPr lang="en-US"/>
          </a:p>
        </p:txBody>
      </p:sp>
    </p:spTree>
    <p:extLst>
      <p:ext uri="{BB962C8B-B14F-4D97-AF65-F5344CB8AC3E}">
        <p14:creationId xmlns:p14="http://schemas.microsoft.com/office/powerpoint/2010/main" val="22571021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NZ" dirty="0"/>
              <a:t>To expedite design, the chapter has been re-written</a:t>
            </a:r>
            <a:r>
              <a:rPr lang="en-NZ" baseline="0" dirty="0"/>
              <a:t> so that only the MCE</a:t>
            </a:r>
            <a:r>
              <a:rPr lang="en-NZ" sz="1100" baseline="-25000" dirty="0"/>
              <a:t>R</a:t>
            </a:r>
            <a:r>
              <a:rPr lang="en-NZ" baseline="0" dirty="0"/>
              <a:t> event needs to be considered for design. The design basis earthquake (DBE) has been completely removed and all the relevant provisions updated to reflect this. In some cases, this has resulted in more conservative design requirements.</a:t>
            </a:r>
          </a:p>
          <a:p>
            <a:endParaRPr lang="en-NZ" baseline="0" dirty="0"/>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14</a:t>
            </a:fld>
            <a:endParaRPr lang="en-US"/>
          </a:p>
        </p:txBody>
      </p:sp>
    </p:spTree>
    <p:extLst>
      <p:ext uri="{BB962C8B-B14F-4D97-AF65-F5344CB8AC3E}">
        <p14:creationId xmlns:p14="http://schemas.microsoft.com/office/powerpoint/2010/main" val="38552767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There is a graph at the bottom of the slide.  This graph shows two Force-Displacement hysteresis loops.  One loop</a:t>
            </a:r>
            <a:r>
              <a:rPr lang="en-US" sz="1100" kern="1200" baseline="0" dirty="0">
                <a:solidFill>
                  <a:schemeClr val="tx1"/>
                </a:solidFill>
                <a:effectLst/>
                <a:latin typeface="Arial" pitchFamily="34" charset="0"/>
                <a:ea typeface="+mn-ea"/>
                <a:cs typeface="+mn-cs"/>
              </a:rPr>
              <a:t> is for “upper bound” isolation properties, with a higher value of effective stiffness; the other loop is for “lower bound” isolation system properties, with a lower value of effective stiffness.</a:t>
            </a:r>
            <a:endParaRPr lang="en-US"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Bounding procedures are used as a simplifying and practical approach to account for the probabilistic range in isolator properties. Two analyses are necessary as either the maximum or minimum probable isolator properties may govern for design. For instance, an upper-bound analysis may govern the sizing of the building frame whereas a lower-bound analysis may govern the sizing of the isolation hardware and surrounding moat clearance. B</a:t>
            </a:r>
          </a:p>
          <a:p>
            <a:endParaRPr lang="en-US"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NZ" sz="1100" dirty="0"/>
              <a:t>Bounding procedures have already been used on many projects,</a:t>
            </a:r>
            <a:r>
              <a:rPr lang="en-NZ" sz="1100" baseline="0" dirty="0"/>
              <a:t> for examples the </a:t>
            </a:r>
            <a:r>
              <a:rPr lang="en-NZ" sz="1100" dirty="0"/>
              <a:t>new de Young Museum where</a:t>
            </a:r>
            <a:r>
              <a:rPr lang="en-NZ" sz="1100" baseline="0" dirty="0"/>
              <a:t> the u</a:t>
            </a:r>
            <a:r>
              <a:rPr lang="en-NZ" dirty="0"/>
              <a:t>pper &amp; lower bound</a:t>
            </a:r>
            <a:r>
              <a:rPr lang="en-NZ" baseline="0" dirty="0"/>
              <a:t> force-displacement relations of combined elastomeric (76 HDR) and 76 sliding bearings are shown. Therefore the </a:t>
            </a:r>
            <a:r>
              <a:rPr lang="en-NZ" i="1" baseline="0" dirty="0"/>
              <a:t>Standard’s </a:t>
            </a:r>
            <a:r>
              <a:rPr lang="en-NZ" i="0" baseline="0" dirty="0"/>
              <a:t>revisions are not a vast change in design practice, however are intended to give more guidance on what factors to consider when determining maximum and minimum probable isolator properties.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i="0" baseline="0" dirty="0"/>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15</a:t>
            </a:fld>
            <a:endParaRPr lang="en-US"/>
          </a:p>
        </p:txBody>
      </p:sp>
    </p:spTree>
    <p:extLst>
      <p:ext uri="{BB962C8B-B14F-4D97-AF65-F5344CB8AC3E}">
        <p14:creationId xmlns:p14="http://schemas.microsoft.com/office/powerpoint/2010/main" val="23701994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The concept of property modification factors was originally presented in Constantinou et al. (1999) and is already implemented in bridge design codes.</a:t>
            </a:r>
            <a:r>
              <a:rPr lang="en-US" sz="1100" kern="1200" baseline="0" dirty="0">
                <a:solidFill>
                  <a:schemeClr val="tx1"/>
                </a:solidFill>
                <a:effectLst/>
                <a:latin typeface="Arial" pitchFamily="34" charset="0"/>
                <a:ea typeface="+mn-ea"/>
                <a:cs typeface="+mn-cs"/>
              </a:rPr>
              <a:t> </a:t>
            </a:r>
            <a:r>
              <a:rPr lang="en-US" sz="1100" kern="1200" dirty="0">
                <a:solidFill>
                  <a:schemeClr val="tx1"/>
                </a:solidFill>
                <a:effectLst/>
                <a:latin typeface="Arial" pitchFamily="34" charset="0"/>
                <a:ea typeface="+mn-ea"/>
                <a:cs typeface="+mn-cs"/>
              </a:rPr>
              <a:t>The  λ-factor approach is to assess the impact of a particular effect on the bearing properties (e.g. heating, aging, velocity, </a:t>
            </a:r>
            <a:r>
              <a:rPr lang="en-US" sz="1100" kern="1200" dirty="0" err="1">
                <a:solidFill>
                  <a:schemeClr val="tx1"/>
                </a:solidFill>
                <a:effectLst/>
                <a:latin typeface="Arial" pitchFamily="34" charset="0"/>
                <a:ea typeface="+mn-ea"/>
                <a:cs typeface="+mn-cs"/>
              </a:rPr>
              <a:t>etc</a:t>
            </a:r>
            <a:r>
              <a:rPr lang="en-US" sz="1100" kern="1200" dirty="0">
                <a:solidFill>
                  <a:schemeClr val="tx1"/>
                </a:solidFill>
                <a:effectLst/>
                <a:latin typeface="Arial" pitchFamily="34" charset="0"/>
                <a:ea typeface="+mn-ea"/>
                <a:cs typeface="+mn-cs"/>
              </a:rPr>
              <a:t>), and if the effect is appreciable then assigning it a λ-factor and accounting for the effect in analysis and design. For example, if an effect causes a 10% increase in a nominal property than it is assigned a λ value of 1.10 and contributes to the overall </a:t>
            </a:r>
            <a:r>
              <a:rPr lang="en-US" sz="1100" kern="1200" dirty="0" err="1">
                <a:solidFill>
                  <a:schemeClr val="tx1"/>
                </a:solidFill>
                <a:effectLst/>
                <a:latin typeface="Arial" pitchFamily="34" charset="0"/>
                <a:ea typeface="+mn-ea"/>
                <a:cs typeface="+mn-cs"/>
              </a:rPr>
              <a:t>λ</a:t>
            </a:r>
            <a:r>
              <a:rPr lang="en-US" sz="1100" kern="1200" baseline="-25000" dirty="0" err="1">
                <a:solidFill>
                  <a:schemeClr val="tx1"/>
                </a:solidFill>
                <a:effectLst/>
                <a:latin typeface="Arial" pitchFamily="34" charset="0"/>
                <a:ea typeface="+mn-ea"/>
                <a:cs typeface="+mn-cs"/>
              </a:rPr>
              <a:t>max</a:t>
            </a:r>
            <a:r>
              <a:rPr lang="en-US" sz="1100" kern="1200" dirty="0">
                <a:solidFill>
                  <a:schemeClr val="tx1"/>
                </a:solidFill>
                <a:effectLst/>
                <a:latin typeface="Arial" pitchFamily="34" charset="0"/>
                <a:ea typeface="+mn-ea"/>
                <a:cs typeface="+mn-cs"/>
              </a:rPr>
              <a:t> factor. </a:t>
            </a:r>
            <a:r>
              <a:rPr lang="en-US" sz="1100" dirty="0"/>
              <a:t>The λ-factors are determined through testing, rational analysis and engineering judgment.</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100" i="0" kern="1200" dirty="0">
                <a:solidFill>
                  <a:schemeClr val="tx1"/>
                </a:solidFill>
                <a:effectLst/>
                <a:latin typeface="Arial" pitchFamily="34" charset="0"/>
                <a:ea typeface="+mn-ea"/>
                <a:cs typeface="+mn-cs"/>
              </a:rPr>
              <a:t>In</a:t>
            </a:r>
            <a:r>
              <a:rPr lang="en-US" sz="1100" i="0" kern="1200" baseline="0" dirty="0">
                <a:solidFill>
                  <a:schemeClr val="tx1"/>
                </a:solidFill>
                <a:effectLst/>
                <a:latin typeface="Arial" pitchFamily="34" charset="0"/>
                <a:ea typeface="+mn-ea"/>
                <a:cs typeface="+mn-cs"/>
              </a:rPr>
              <a:t> the equations</a:t>
            </a:r>
            <a:r>
              <a:rPr lang="en-US" sz="1100" i="0" kern="1200" dirty="0">
                <a:solidFill>
                  <a:schemeClr val="tx1"/>
                </a:solidFill>
                <a:effectLst/>
                <a:latin typeface="Arial" pitchFamily="34" charset="0"/>
                <a:ea typeface="+mn-ea"/>
                <a:cs typeface="+mn-cs"/>
              </a:rPr>
              <a:t> shown, the </a:t>
            </a:r>
            <a:r>
              <a:rPr lang="en-US" sz="1100" i="1" kern="1200" dirty="0">
                <a:solidFill>
                  <a:schemeClr val="tx1"/>
                </a:solidFill>
                <a:effectLst/>
                <a:latin typeface="Arial" pitchFamily="34" charset="0"/>
                <a:ea typeface="+mn-ea"/>
                <a:cs typeface="+mn-cs"/>
              </a:rPr>
              <a:t>Standard</a:t>
            </a:r>
            <a:r>
              <a:rPr lang="en-US" sz="1100" kern="1200" dirty="0">
                <a:solidFill>
                  <a:schemeClr val="tx1"/>
                </a:solidFill>
                <a:effectLst/>
                <a:latin typeface="Arial" pitchFamily="34" charset="0"/>
                <a:ea typeface="+mn-ea"/>
                <a:cs typeface="+mn-cs"/>
              </a:rPr>
              <a:t> presumes a system property adjustment factor </a:t>
            </a:r>
            <a:r>
              <a:rPr lang="en-US" sz="1100" i="1" kern="1200" dirty="0">
                <a:solidFill>
                  <a:schemeClr val="tx1"/>
                </a:solidFill>
                <a:effectLst/>
                <a:latin typeface="Arial" pitchFamily="34" charset="0"/>
                <a:ea typeface="+mn-ea"/>
                <a:cs typeface="+mn-cs"/>
              </a:rPr>
              <a:t>f</a:t>
            </a:r>
            <a:r>
              <a:rPr lang="en-US" sz="1100" i="1" kern="1200" baseline="-25000" dirty="0">
                <a:solidFill>
                  <a:schemeClr val="tx1"/>
                </a:solidFill>
                <a:effectLst/>
                <a:latin typeface="Arial" pitchFamily="34" charset="0"/>
                <a:ea typeface="+mn-ea"/>
                <a:cs typeface="+mn-cs"/>
              </a:rPr>
              <a:t>a</a:t>
            </a:r>
            <a:r>
              <a:rPr lang="en-US" sz="1100" kern="1200" dirty="0">
                <a:solidFill>
                  <a:schemeClr val="tx1"/>
                </a:solidFill>
                <a:effectLst/>
                <a:latin typeface="Arial" pitchFamily="34" charset="0"/>
                <a:ea typeface="+mn-ea"/>
                <a:cs typeface="+mn-cs"/>
              </a:rPr>
              <a:t> of 0.75, to account for the conservative assumption of having full aging and environmental effects when the governing earthquake occurs. Furthermore the</a:t>
            </a:r>
            <a:r>
              <a:rPr lang="en-US" sz="1100" kern="1200" baseline="0" dirty="0">
                <a:solidFill>
                  <a:schemeClr val="tx1"/>
                </a:solidFill>
                <a:effectLst/>
                <a:latin typeface="Arial" pitchFamily="34" charset="0"/>
                <a:ea typeface="+mn-ea"/>
                <a:cs typeface="+mn-cs"/>
              </a:rPr>
              <a:t> upper and lower limits of 1.8 and 0.6 only apply for inexperienced manufacturers who have little/no test data. Hence these limits are rarely expected to apply and are intentionally wide.</a:t>
            </a: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16</a:t>
            </a:fld>
            <a:endParaRPr lang="en-US"/>
          </a:p>
        </p:txBody>
      </p:sp>
    </p:spTree>
    <p:extLst>
      <p:ext uri="{BB962C8B-B14F-4D97-AF65-F5344CB8AC3E}">
        <p14:creationId xmlns:p14="http://schemas.microsoft.com/office/powerpoint/2010/main" val="299347254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NZ" dirty="0"/>
              <a:t>Two graphs are shown at the right side of the slide.  The top graph</a:t>
            </a:r>
            <a:r>
              <a:rPr lang="en-NZ" baseline="0" dirty="0"/>
              <a:t> shows acceleration response spectra for seven different ground motions, as well as a smoothed “target” spectrum.  The seven response spectra fall in a range both above and below the target spectrum.  The lower graph is also an acceleration response spectrum plot.  On this graph are shown the target response spectrum from the previous graph along with the average of the seven records from previous graph.  The average response spectrum matches the target response spectrum closely over the period range of interests, from approximately 1.1 to 2.7 seconds.</a:t>
            </a:r>
            <a:endParaRPr lang="en-NZ" dirty="0"/>
          </a:p>
          <a:p>
            <a:endParaRPr lang="en-NZ" dirty="0"/>
          </a:p>
          <a:p>
            <a:r>
              <a:rPr lang="en-NZ" dirty="0"/>
              <a:t>The ground motion criteria</a:t>
            </a:r>
            <a:r>
              <a:rPr lang="en-NZ" baseline="0" dirty="0"/>
              <a:t> for seismically isolated structures is different to that required for the NLRHA of other structures in ASCE 7-2016 (i.e. Chapter 16). This is a technical as well as philosophical debate and the isolation code subcommittee thought is was appropriate not to adopt 11 ground motions. The figures to the right shows amplitude scaled ground motions compared to the target spectrum, where the average of all seven motions is greater than the target spectrum over the period range of interest.</a:t>
            </a:r>
          </a:p>
          <a:p>
            <a:endParaRPr lang="en-NZ" baseline="0" dirty="0"/>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17</a:t>
            </a:fld>
            <a:endParaRPr lang="en-US"/>
          </a:p>
        </p:txBody>
      </p:sp>
    </p:spTree>
    <p:extLst>
      <p:ext uri="{BB962C8B-B14F-4D97-AF65-F5344CB8AC3E}">
        <p14:creationId xmlns:p14="http://schemas.microsoft.com/office/powerpoint/2010/main" val="400001324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NZ" dirty="0"/>
              <a:t>Two figures appear at the bottom</a:t>
            </a:r>
            <a:r>
              <a:rPr lang="en-NZ" baseline="0" dirty="0"/>
              <a:t> of this slide.  The left figure is titled  “ASCE 7-10” and shows an elevation of a five story by three bay frame structure resting on top of a seismic isolation system.  Horizontal arrows indicate the inertial force developed at each floor, according to ASCE 7-10.  These arrows are short near the base of the structure, and their length increases over the height.  The right figure is titled “ASCE 7-16”, and the building illustrated is the same as in the left figure.  In the right figure, however, the horizontal arrows that indicate design forces according to ASCE 7-16 do not increase linearly over the height of the structure.  Instead, the lengths of the arrows are nearly the same, with the shortest arrows appearing near the bottom story, and at the roof level.</a:t>
            </a:r>
            <a:endParaRPr lang="en-NZ" dirty="0"/>
          </a:p>
          <a:p>
            <a:endParaRPr lang="en-NZ" dirty="0"/>
          </a:p>
          <a:p>
            <a:r>
              <a:rPr lang="en-NZ" dirty="0"/>
              <a:t>The proposed revision to the vertical force distribution is based on recent analytical studies (York and Ryan,</a:t>
            </a:r>
            <a:r>
              <a:rPr lang="en-NZ" baseline="0" dirty="0"/>
              <a:t> 2008</a:t>
            </a:r>
            <a:r>
              <a:rPr lang="en-NZ" dirty="0"/>
              <a:t>),</a:t>
            </a:r>
            <a:r>
              <a:rPr lang="en-NZ" baseline="0" dirty="0"/>
              <a:t> which gives a more realistic distribution for base-isolated structures.</a:t>
            </a:r>
          </a:p>
          <a:p>
            <a:endParaRPr lang="en-NZ" baseline="0" dirty="0"/>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18</a:t>
            </a:fld>
            <a:endParaRPr lang="en-US"/>
          </a:p>
        </p:txBody>
      </p:sp>
    </p:spTree>
    <p:extLst>
      <p:ext uri="{BB962C8B-B14F-4D97-AF65-F5344CB8AC3E}">
        <p14:creationId xmlns:p14="http://schemas.microsoft.com/office/powerpoint/2010/main" val="34238213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The effects of accidental mass eccentricity in NLRHA</a:t>
            </a:r>
            <a:r>
              <a:rPr lang="en-US" sz="1100" kern="1200" baseline="0" dirty="0">
                <a:solidFill>
                  <a:schemeClr val="tx1"/>
                </a:solidFill>
                <a:effectLst/>
                <a:latin typeface="Arial" pitchFamily="34" charset="0"/>
                <a:ea typeface="+mn-ea"/>
                <a:cs typeface="+mn-cs"/>
              </a:rPr>
              <a:t> are permitted to be </a:t>
            </a:r>
            <a:r>
              <a:rPr lang="en-US" sz="1100" kern="1200" dirty="0">
                <a:solidFill>
                  <a:schemeClr val="tx1"/>
                </a:solidFill>
                <a:effectLst/>
                <a:latin typeface="Arial" pitchFamily="34" charset="0"/>
                <a:ea typeface="+mn-ea"/>
                <a:cs typeface="+mn-cs"/>
              </a:rPr>
              <a:t>accounted for using amplification factors, instead of explicitly modeling of accidental eccentric mass in four different segments. The method outlined</a:t>
            </a:r>
            <a:r>
              <a:rPr lang="en-US" sz="1100" kern="1200" baseline="0" dirty="0">
                <a:solidFill>
                  <a:schemeClr val="tx1"/>
                </a:solidFill>
                <a:effectLst/>
                <a:latin typeface="Arial" pitchFamily="34" charset="0"/>
                <a:ea typeface="+mn-ea"/>
                <a:cs typeface="+mn-cs"/>
              </a:rPr>
              <a:t> in the commentary is to do two additional analyses </a:t>
            </a:r>
            <a:r>
              <a:rPr lang="en-NZ" sz="1100" dirty="0">
                <a:latin typeface="Times New Roman" panose="02020603050405020304" pitchFamily="18" charset="0"/>
                <a:cs typeface="Times New Roman" panose="02020603050405020304" pitchFamily="18" charset="0"/>
              </a:rPr>
              <a:t>with the worst case eccentricity (accidental + inherent) in the X- and Y- directions</a:t>
            </a:r>
            <a:r>
              <a:rPr lang="en-NZ" sz="1100" baseline="0" dirty="0">
                <a:latin typeface="Times New Roman" panose="02020603050405020304" pitchFamily="18" charset="0"/>
                <a:cs typeface="Times New Roman" panose="02020603050405020304" pitchFamily="18" charset="0"/>
              </a:rPr>
              <a:t> (i.e. </a:t>
            </a:r>
            <a:r>
              <a:rPr lang="en-NZ" sz="1050" dirty="0" err="1">
                <a:latin typeface="Times New Roman" panose="02020603050405020304" pitchFamily="18" charset="0"/>
                <a:cs typeface="Times New Roman" panose="02020603050405020304" pitchFamily="18" charset="0"/>
              </a:rPr>
              <a:t>IIa</a:t>
            </a:r>
            <a:r>
              <a:rPr lang="en-NZ" sz="1050" dirty="0"/>
              <a:t> and </a:t>
            </a:r>
            <a:r>
              <a:rPr lang="en-NZ" sz="1050" dirty="0" err="1">
                <a:latin typeface="Times New Roman" panose="02020603050405020304" pitchFamily="18" charset="0"/>
                <a:cs typeface="Times New Roman" panose="02020603050405020304" pitchFamily="18" charset="0"/>
              </a:rPr>
              <a:t>IIb</a:t>
            </a:r>
            <a:r>
              <a:rPr lang="en-NZ" sz="1050" dirty="0">
                <a:latin typeface="Times New Roman" panose="02020603050405020304" pitchFamily="18" charset="0"/>
                <a:cs typeface="Times New Roman" panose="02020603050405020304" pitchFamily="18" charset="0"/>
              </a:rPr>
              <a:t>),</a:t>
            </a:r>
            <a:r>
              <a:rPr lang="en-NZ" sz="1050" baseline="0" dirty="0">
                <a:latin typeface="Times New Roman" panose="02020603050405020304" pitchFamily="18" charset="0"/>
                <a:cs typeface="Times New Roman" panose="02020603050405020304" pitchFamily="18" charset="0"/>
              </a:rPr>
              <a:t> and compute a number of amplification factors for displacements, drifts and forces.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100" kern="1200" dirty="0">
              <a:solidFill>
                <a:schemeClr val="tx1"/>
              </a:solidFill>
              <a:effectLst/>
              <a:latin typeface="Arial" pitchFamily="34" charset="0"/>
              <a:ea typeface="+mn-ea"/>
              <a:cs typeface="+mn-cs"/>
            </a:endParaRPr>
          </a:p>
          <a:p>
            <a:endParaRPr lang="en-NZ" dirty="0"/>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19</a:t>
            </a:fld>
            <a:endParaRPr lang="en-US"/>
          </a:p>
        </p:txBody>
      </p:sp>
    </p:spTree>
    <p:extLst>
      <p:ext uri="{BB962C8B-B14F-4D97-AF65-F5344CB8AC3E}">
        <p14:creationId xmlns:p14="http://schemas.microsoft.com/office/powerpoint/2010/main" val="29315505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NZ" dirty="0"/>
              <a:t>A</a:t>
            </a:r>
            <a:r>
              <a:rPr lang="en-NZ" baseline="0" dirty="0"/>
              <a:t> g</a:t>
            </a:r>
            <a:r>
              <a:rPr lang="en-NZ" dirty="0"/>
              <a:t>raphic shows the cover of the document FEMA P-1050-1, 2015 Edition, “NEHRP Recommended Seismic Provisions for</a:t>
            </a:r>
            <a:r>
              <a:rPr lang="en-NZ" baseline="0" dirty="0"/>
              <a:t> New Buildings and Other Structures”</a:t>
            </a:r>
            <a:endParaRPr lang="en-NZ" dirty="0"/>
          </a:p>
          <a:p>
            <a:endParaRPr lang="en-NZ" dirty="0"/>
          </a:p>
          <a:p>
            <a:r>
              <a:rPr lang="en-NZ" dirty="0"/>
              <a:t>The</a:t>
            </a:r>
            <a:r>
              <a:rPr lang="en-NZ" baseline="0" dirty="0"/>
              <a:t> objective of this presentation is to first describe the basic principles of seismic isolation. </a:t>
            </a:r>
            <a:r>
              <a:rPr lang="en-NZ" u="sng" baseline="0" dirty="0"/>
              <a:t>What</a:t>
            </a:r>
            <a:r>
              <a:rPr lang="en-NZ" baseline="0" dirty="0"/>
              <a:t> is it? </a:t>
            </a:r>
            <a:r>
              <a:rPr lang="en-NZ" u="sng" baseline="0" dirty="0"/>
              <a:t>Why</a:t>
            </a:r>
            <a:r>
              <a:rPr lang="en-NZ" baseline="0" dirty="0"/>
              <a:t> should you isolate a building? </a:t>
            </a:r>
            <a:r>
              <a:rPr lang="en-NZ" u="sng" baseline="0" dirty="0"/>
              <a:t>Where</a:t>
            </a:r>
            <a:r>
              <a:rPr lang="en-NZ" baseline="0" dirty="0"/>
              <a:t> does isolation work well and not so well, and </a:t>
            </a:r>
            <a:r>
              <a:rPr lang="en-NZ" u="sng" baseline="0" dirty="0"/>
              <a:t>how</a:t>
            </a:r>
            <a:r>
              <a:rPr lang="en-NZ" baseline="0" dirty="0"/>
              <a:t> it is applied with discussion on the types of isolation systems. The second part of the presentation gives background of some of the major changes recommended by the NEHRP Provisions. The third part of the presentation shows application of the Provisions through a design example.</a:t>
            </a:r>
          </a:p>
          <a:p>
            <a:endParaRPr lang="en-NZ" baseline="0"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2</a:t>
            </a:fld>
            <a:endParaRPr lang="en-US" dirty="0"/>
          </a:p>
        </p:txBody>
      </p:sp>
    </p:spTree>
    <p:extLst>
      <p:ext uri="{BB962C8B-B14F-4D97-AF65-F5344CB8AC3E}">
        <p14:creationId xmlns:p14="http://schemas.microsoft.com/office/powerpoint/2010/main" val="18345412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There is a photograph on the right side</a:t>
            </a:r>
            <a:r>
              <a:rPr lang="en-US" sz="1100" kern="1200" baseline="0" dirty="0">
                <a:solidFill>
                  <a:schemeClr val="tx1"/>
                </a:solidFill>
                <a:effectLst/>
                <a:latin typeface="Arial" pitchFamily="34" charset="0"/>
                <a:ea typeface="+mn-ea"/>
                <a:cs typeface="+mn-cs"/>
              </a:rPr>
              <a:t> of this slide.  The photograph shows a large machine for testing sliding seismic isolation bearings.  At the top of the photograph are five vertical hydraulic actuators that apply vertical load to the test bearing.  At the bottom of the photograph is a sliding table that moves horizontally to apply lateral displacements to the test bearing.</a:t>
            </a:r>
            <a:endParaRPr lang="en-US"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The testing protocols (sequence and cycles) in the</a:t>
            </a:r>
            <a:r>
              <a:rPr lang="en-US" sz="1100" i="1" kern="1200" dirty="0">
                <a:solidFill>
                  <a:schemeClr val="tx1"/>
                </a:solidFill>
                <a:effectLst/>
                <a:latin typeface="Arial" pitchFamily="34" charset="0"/>
                <a:ea typeface="+mn-ea"/>
                <a:cs typeface="+mn-cs"/>
              </a:rPr>
              <a:t> Standard </a:t>
            </a:r>
            <a:r>
              <a:rPr lang="en-US" sz="1100" kern="1200" dirty="0">
                <a:solidFill>
                  <a:schemeClr val="tx1"/>
                </a:solidFill>
                <a:effectLst/>
                <a:latin typeface="Arial" pitchFamily="34" charset="0"/>
                <a:ea typeface="+mn-ea"/>
                <a:cs typeface="+mn-cs"/>
              </a:rPr>
              <a:t>can be traced back to historical documents where testing was performed quasi-statically. Now it is becoming</a:t>
            </a:r>
            <a:r>
              <a:rPr lang="en-US" sz="1100" kern="1200" baseline="0" dirty="0">
                <a:solidFill>
                  <a:schemeClr val="tx1"/>
                </a:solidFill>
                <a:effectLst/>
                <a:latin typeface="Arial" pitchFamily="34" charset="0"/>
                <a:ea typeface="+mn-ea"/>
                <a:cs typeface="+mn-cs"/>
              </a:rPr>
              <a:t> </a:t>
            </a:r>
            <a:r>
              <a:rPr lang="en-US" sz="1100" kern="1200" dirty="0">
                <a:solidFill>
                  <a:schemeClr val="tx1"/>
                </a:solidFill>
                <a:effectLst/>
                <a:latin typeface="Arial" pitchFamily="34" charset="0"/>
                <a:ea typeface="+mn-ea"/>
                <a:cs typeface="+mn-cs"/>
              </a:rPr>
              <a:t>recognized that most isolators have velocity dependency</a:t>
            </a:r>
            <a:r>
              <a:rPr lang="en-US" sz="1100" kern="1200" baseline="0" dirty="0">
                <a:solidFill>
                  <a:schemeClr val="tx1"/>
                </a:solidFill>
                <a:effectLst/>
                <a:latin typeface="Arial" pitchFamily="34" charset="0"/>
                <a:ea typeface="+mn-ea"/>
                <a:cs typeface="+mn-cs"/>
              </a:rPr>
              <a:t> and </a:t>
            </a:r>
            <a:r>
              <a:rPr lang="en-US" sz="1100" kern="1200" dirty="0">
                <a:solidFill>
                  <a:schemeClr val="tx1"/>
                </a:solidFill>
                <a:effectLst/>
                <a:latin typeface="Arial" pitchFamily="34" charset="0"/>
                <a:ea typeface="+mn-ea"/>
                <a:cs typeface="+mn-cs"/>
              </a:rPr>
              <a:t>that their dynamic behavior can be quite different to their quasi-static behavior. Hence,</a:t>
            </a:r>
            <a:r>
              <a:rPr lang="en-US" sz="1100" kern="1200" baseline="0" dirty="0">
                <a:solidFill>
                  <a:schemeClr val="tx1"/>
                </a:solidFill>
                <a:effectLst/>
                <a:latin typeface="Arial" pitchFamily="34" charset="0"/>
                <a:ea typeface="+mn-ea"/>
                <a:cs typeface="+mn-cs"/>
              </a:rPr>
              <a:t> although not explicitly stated in the Standard, it is implied that some form of dynamic qualification and/or prototype testing be conducted on isolators before they are use in construction. Dynamic testing is important for sliding isolators.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100" dirty="0"/>
          </a:p>
          <a:p>
            <a:endParaRPr lang="en-NZ" dirty="0"/>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20</a:t>
            </a:fld>
            <a:endParaRPr lang="en-US"/>
          </a:p>
        </p:txBody>
      </p:sp>
    </p:spTree>
    <p:extLst>
      <p:ext uri="{BB962C8B-B14F-4D97-AF65-F5344CB8AC3E}">
        <p14:creationId xmlns:p14="http://schemas.microsoft.com/office/powerpoint/2010/main" val="15108912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dirty="0"/>
              <a:t>This</a:t>
            </a:r>
            <a:r>
              <a:rPr lang="en-US" baseline="0" dirty="0"/>
              <a:t> presentation closely follows the design example sections and is ordered in the way that design progresses.</a:t>
            </a:r>
          </a:p>
          <a:p>
            <a:endParaRPr lang="en-NZ" baseline="0" dirty="0"/>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21</a:t>
            </a:fld>
            <a:endParaRPr lang="en-US"/>
          </a:p>
        </p:txBody>
      </p:sp>
    </p:spTree>
    <p:extLst>
      <p:ext uri="{BB962C8B-B14F-4D97-AF65-F5344CB8AC3E}">
        <p14:creationId xmlns:p14="http://schemas.microsoft.com/office/powerpoint/2010/main" val="408297966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This illustration shows an Emergency Operations Centre (EOC), which is a three story, steel frame structure with a large, centrally located mechanical penthouse.  Story heights are 14 feet at the first floor to accommodate computer access flooring and other architectural and mechanical systems and 12 feet at the second, third and penthouse floors.  The roof and penthouse roof decks are designed for significant live load to accommodate a helicopter landing pad and to meet other functional requirements of the EOC. </a:t>
            </a:r>
          </a:p>
          <a:p>
            <a:endParaRPr lang="en-US" sz="1100" kern="1200" dirty="0">
              <a:solidFill>
                <a:schemeClr val="tx1"/>
              </a:solidFill>
              <a:effectLst/>
              <a:latin typeface="Arial" pitchFamily="34" charset="0"/>
              <a:ea typeface="+mn-ea"/>
              <a:cs typeface="+mn-cs"/>
            </a:endParaRPr>
          </a:p>
          <a:p>
            <a:r>
              <a:rPr lang="en-US" sz="1100" kern="1200" dirty="0">
                <a:solidFill>
                  <a:schemeClr val="tx1"/>
                </a:solidFill>
                <a:effectLst/>
                <a:latin typeface="Arial" pitchFamily="34" charset="0"/>
                <a:ea typeface="+mn-ea"/>
                <a:cs typeface="+mn-cs"/>
              </a:rPr>
              <a:t> </a:t>
            </a:r>
          </a:p>
          <a:p>
            <a:endParaRPr lang="en-NZ" sz="1100" kern="120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22</a:t>
            </a:fld>
            <a:endParaRPr lang="en-US"/>
          </a:p>
        </p:txBody>
      </p:sp>
    </p:spTree>
    <p:extLst>
      <p:ext uri="{BB962C8B-B14F-4D97-AF65-F5344CB8AC3E}">
        <p14:creationId xmlns:p14="http://schemas.microsoft.com/office/powerpoint/2010/main" val="42684876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This illustration shows the structure plan,</a:t>
            </a:r>
            <a:r>
              <a:rPr lang="en-US" sz="1100" kern="1200" baseline="0" dirty="0">
                <a:solidFill>
                  <a:schemeClr val="tx1"/>
                </a:solidFill>
                <a:effectLst/>
                <a:latin typeface="Arial" pitchFamily="34" charset="0"/>
                <a:ea typeface="+mn-ea"/>
                <a:cs typeface="+mn-cs"/>
              </a:rPr>
              <a:t> </a:t>
            </a:r>
            <a:r>
              <a:rPr lang="en-US" sz="1100" kern="1200" dirty="0">
                <a:solidFill>
                  <a:schemeClr val="tx1"/>
                </a:solidFill>
                <a:effectLst/>
                <a:latin typeface="Arial" pitchFamily="34" charset="0"/>
                <a:ea typeface="+mn-ea"/>
                <a:cs typeface="+mn-cs"/>
              </a:rPr>
              <a:t>which is regular and symmetrical in configuration, and which has plan dimensions of 100 feet by 150 feet at all floors except for the penthouse.  The penthouse is approximately 50 feet by 100 feet in plan.  Columns are spaced at 25 feet in both directions. </a:t>
            </a:r>
            <a:r>
              <a:rPr lang="en-US" baseline="0" dirty="0"/>
              <a:t>35 lead-rubber bearings are used to isolate the building and are located beneath each column.</a:t>
            </a:r>
            <a:endParaRPr lang="en-US"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This figure shows </a:t>
            </a:r>
            <a:r>
              <a:rPr lang="en-US" baseline="0" dirty="0"/>
              <a:t>typical floor framing  - 4 bays x 6 bays. The beams sizes on the base level, just above the isolators, are larger and with moment-resisting connections.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baseline="0" dirty="0"/>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23</a:t>
            </a:fld>
            <a:endParaRPr lang="en-US"/>
          </a:p>
        </p:txBody>
      </p:sp>
    </p:spTree>
    <p:extLst>
      <p:ext uri="{BB962C8B-B14F-4D97-AF65-F5344CB8AC3E}">
        <p14:creationId xmlns:p14="http://schemas.microsoft.com/office/powerpoint/2010/main" val="770267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This figure</a:t>
            </a:r>
            <a:r>
              <a:rPr lang="en-US" baseline="0" dirty="0"/>
              <a:t> is a p</a:t>
            </a:r>
            <a:r>
              <a:rPr lang="en-US" dirty="0"/>
              <a:t>lan view showing penthouse</a:t>
            </a:r>
            <a:r>
              <a:rPr lang="en-US" baseline="0" dirty="0"/>
              <a:t> roof framing, measuring 50 feet by 100 feet.</a:t>
            </a:r>
            <a:endParaRPr lang="en-US" dirty="0"/>
          </a:p>
          <a:p>
            <a:endParaRPr lang="en-US" dirty="0"/>
          </a:p>
          <a:p>
            <a:r>
              <a:rPr lang="en-US" dirty="0"/>
              <a:t>Note</a:t>
            </a:r>
            <a:r>
              <a:rPr lang="en-US" baseline="0" dirty="0"/>
              <a:t> the labeling of the longitudinal (X-direction) in the left-right direction of the page, and transverse (Y-direction) in the up-down direction of the page.</a:t>
            </a:r>
          </a:p>
          <a:p>
            <a:endParaRPr lang="en-NZ" baseline="0" dirty="0"/>
          </a:p>
          <a:p>
            <a:endParaRPr lang="en-NZ" baseline="0" dirty="0"/>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24</a:t>
            </a:fld>
            <a:endParaRPr lang="en-US"/>
          </a:p>
        </p:txBody>
      </p:sp>
    </p:spTree>
    <p:extLst>
      <p:ext uri="{BB962C8B-B14F-4D97-AF65-F5344CB8AC3E}">
        <p14:creationId xmlns:p14="http://schemas.microsoft.com/office/powerpoint/2010/main" val="55177263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dirty="0"/>
              <a:t>Early</a:t>
            </a:r>
            <a:r>
              <a:rPr lang="en-US" baseline="0" dirty="0"/>
              <a:t> in the project the designer should consider how they can configure the structure to minimize uplift forces on the bearings. Isolation bearings are rather poor at sustaining tension loads and it adds complication to analysis and testing if designing for uplift.</a:t>
            </a:r>
          </a:p>
          <a:p>
            <a:endParaRPr lang="en-US" baseline="0" dirty="0"/>
          </a:p>
          <a:p>
            <a:r>
              <a:rPr lang="en-US" baseline="0" dirty="0"/>
              <a:t>The following slides show how the framing was configured to minimize tension in the bearings.</a:t>
            </a:r>
          </a:p>
          <a:p>
            <a:endParaRPr lang="en-NZ" baseline="0" dirty="0"/>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25</a:t>
            </a:fld>
            <a:endParaRPr lang="en-US"/>
          </a:p>
        </p:txBody>
      </p:sp>
    </p:spTree>
    <p:extLst>
      <p:ext uri="{BB962C8B-B14F-4D97-AF65-F5344CB8AC3E}">
        <p14:creationId xmlns:p14="http://schemas.microsoft.com/office/powerpoint/2010/main" val="115111568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This figure is an elevation</a:t>
            </a:r>
            <a:r>
              <a:rPr lang="en-US" baseline="0" dirty="0"/>
              <a:t> view showing longitudinal bracing on Lines B and D.  </a:t>
            </a:r>
            <a:r>
              <a:rPr lang="en-US" sz="1100" kern="1200" dirty="0">
                <a:solidFill>
                  <a:schemeClr val="tx1"/>
                </a:solidFill>
                <a:effectLst/>
                <a:latin typeface="Arial" pitchFamily="34" charset="0"/>
                <a:ea typeface="+mn-ea"/>
                <a:cs typeface="+mn-cs"/>
              </a:rPr>
              <a:t>The lateral force resisting system consists of a roughly symmetrical pattern of concentrically braced frames.  These frames are located on Gridlines B and D in the longitudinal direction and on Gridlines 2, 4 and 6 in the transverse direction.  It should be noted that the locations</a:t>
            </a:r>
            <a:r>
              <a:rPr lang="en-US" sz="1100" kern="1200" baseline="0" dirty="0">
                <a:solidFill>
                  <a:schemeClr val="tx1"/>
                </a:solidFill>
                <a:effectLst/>
                <a:latin typeface="Arial" pitchFamily="34" charset="0"/>
                <a:ea typeface="+mn-ea"/>
                <a:cs typeface="+mn-cs"/>
              </a:rPr>
              <a:t> of the braced frames spread out gradually, and the number of braces increases, from the top of the building to the bottom.  This distributes overturning forces to many bays, which minimizes the uplift force in any individual bay.</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26</a:t>
            </a:fld>
            <a:endParaRPr lang="en-US"/>
          </a:p>
        </p:txBody>
      </p:sp>
    </p:spTree>
    <p:extLst>
      <p:ext uri="{BB962C8B-B14F-4D97-AF65-F5344CB8AC3E}">
        <p14:creationId xmlns:p14="http://schemas.microsoft.com/office/powerpoint/2010/main" val="90081935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This figure</a:t>
            </a:r>
            <a:r>
              <a:rPr lang="en-US" baseline="0" dirty="0"/>
              <a:t> is similar to the figure on the previous slide, but it </a:t>
            </a:r>
            <a:r>
              <a:rPr lang="en-US" dirty="0"/>
              <a:t>shows two transverse cross sections, illustrating </a:t>
            </a:r>
            <a:r>
              <a:rPr lang="en-US" baseline="0" dirty="0"/>
              <a:t>transverse bracing on Lines 2 and 6 on the left, and Line 4 bracing on the right.  As in the previous slide, braces are spread out near the base of the building to minimize uplift forces in any individual bay.</a:t>
            </a: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27</a:t>
            </a:fld>
            <a:endParaRPr lang="en-US"/>
          </a:p>
        </p:txBody>
      </p:sp>
    </p:spTree>
    <p:extLst>
      <p:ext uri="{BB962C8B-B14F-4D97-AF65-F5344CB8AC3E}">
        <p14:creationId xmlns:p14="http://schemas.microsoft.com/office/powerpoint/2010/main" val="274434134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t>Seismic isolation is an appropriate design strategy for EOCs and other essential facilities where the goal is to limit earthquake damage and protect facility function. </a:t>
            </a:r>
            <a:r>
              <a:rPr lang="en-NZ" baseline="0" dirty="0"/>
              <a:t>Although damage control is not an explicit objective of the </a:t>
            </a:r>
            <a:r>
              <a:rPr lang="en-NZ" i="1" baseline="0" dirty="0"/>
              <a:t>Standard</a:t>
            </a:r>
            <a:r>
              <a:rPr lang="en-NZ" baseline="0" dirty="0"/>
              <a:t>, the design to limit inelastic response of the structural system directly reduces the level of damage in an isolated building that would be otherwise be occurring (in a fixed-base building). Furthermore the structure and isolation system are designed and tested for the MCE</a:t>
            </a:r>
            <a:r>
              <a:rPr lang="en-NZ" baseline="-25000" dirty="0"/>
              <a:t>R</a:t>
            </a:r>
            <a:r>
              <a:rPr lang="en-NZ" baseline="0" dirty="0"/>
              <a:t> hazard instead of the DBE.</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baseline="0" dirty="0"/>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28</a:t>
            </a:fld>
            <a:endParaRPr lang="en-US"/>
          </a:p>
        </p:txBody>
      </p:sp>
    </p:spTree>
    <p:extLst>
      <p:ext uri="{BB962C8B-B14F-4D97-AF65-F5344CB8AC3E}">
        <p14:creationId xmlns:p14="http://schemas.microsoft.com/office/powerpoint/2010/main" val="351838960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NZ" baseline="0" dirty="0"/>
              <a:t>A graph shows examples of several project-specific earthquake response spectra that could be used for design.  These spectra are meant to be a schematic illustration only, so the details of the shapes and magnitudes of the spectra are not relevant. </a:t>
            </a:r>
          </a:p>
          <a:p>
            <a:endParaRPr lang="en-US" dirty="0"/>
          </a:p>
          <a:p>
            <a:r>
              <a:rPr lang="en-US" dirty="0"/>
              <a:t>The</a:t>
            </a:r>
            <a:r>
              <a:rPr lang="en-US" baseline="0" dirty="0"/>
              <a:t> building is located in a region of high seismicity, classified as SDC “D”. </a:t>
            </a:r>
            <a:r>
              <a:rPr lang="en-US" dirty="0"/>
              <a:t>Since the building is also located on site class D soils</a:t>
            </a:r>
            <a:r>
              <a:rPr lang="en-US" baseline="0" dirty="0"/>
              <a:t>, a site-specific hazard analysis is required to determine the response spectrum to be used for design.</a:t>
            </a: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29</a:t>
            </a:fld>
            <a:endParaRPr lang="en-US"/>
          </a:p>
        </p:txBody>
      </p:sp>
    </p:spTree>
    <p:extLst>
      <p:ext uri="{BB962C8B-B14F-4D97-AF65-F5344CB8AC3E}">
        <p14:creationId xmlns:p14="http://schemas.microsoft.com/office/powerpoint/2010/main" val="39727909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dirty="0"/>
              <a:t>The basic</a:t>
            </a:r>
            <a:r>
              <a:rPr lang="en-US" baseline="0" dirty="0"/>
              <a:t> </a:t>
            </a:r>
            <a:r>
              <a:rPr lang="en-US" dirty="0"/>
              <a:t>concept of seismic isolation (also referred</a:t>
            </a:r>
            <a:r>
              <a:rPr lang="en-US" baseline="0" dirty="0"/>
              <a:t> to as base isolation) is to “de-couple” the “superstructure” (structure above the isolation interface) from potentially damaging ground motions by adding “seismic isolators” which support the structure above while permitting large relative horizontal displacement of the structure in an earthquake. The seismic isolators de-couple response from dominate short-period earthquake shaking by essentially making the fundamental-mode period of the isolated structure a couple of times longer than the period of the structure above the isolation system – that is, longer than the period of the same structure on a fixed base.  In this manner, the large displacement of the isolation system gives a reduction in force in the structure above the isolation system. The ability of the isolators to absorb energy (or increase damping) further improves performance.</a:t>
            </a:r>
          </a:p>
          <a:p>
            <a:endParaRPr lang="en-NZ" baseline="0" dirty="0"/>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baseline="0"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3</a:t>
            </a:fld>
            <a:endParaRPr lang="en-US" dirty="0"/>
          </a:p>
        </p:txBody>
      </p:sp>
    </p:spTree>
    <p:extLst>
      <p:ext uri="{BB962C8B-B14F-4D97-AF65-F5344CB8AC3E}">
        <p14:creationId xmlns:p14="http://schemas.microsoft.com/office/powerpoint/2010/main" val="319025277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An illustration shows the steps</a:t>
            </a:r>
            <a:r>
              <a:rPr lang="en-US" baseline="0" dirty="0"/>
              <a:t> for design of a seismically isolated building.  The steps are numbered from I through VII, and are to be followed sequentially.</a:t>
            </a:r>
          </a:p>
          <a:p>
            <a:endParaRPr lang="en-US" dirty="0"/>
          </a:p>
          <a:p>
            <a:r>
              <a:rPr lang="en-US" dirty="0"/>
              <a:t>These design steps are adapted from SUNY Dist. Prof. M.</a:t>
            </a:r>
            <a:r>
              <a:rPr lang="en-US" baseline="0" dirty="0"/>
              <a:t> C. Constantinou. Although they are specific for a elastomeric (lead-rubber bearing) isolation system, the process is similar for sliding isolation systems.</a:t>
            </a:r>
          </a:p>
          <a:p>
            <a:endParaRPr lang="en-NZ" baseline="0" dirty="0"/>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30</a:t>
            </a:fld>
            <a:endParaRPr lang="en-US"/>
          </a:p>
        </p:txBody>
      </p:sp>
    </p:spTree>
    <p:extLst>
      <p:ext uri="{BB962C8B-B14F-4D97-AF65-F5344CB8AC3E}">
        <p14:creationId xmlns:p14="http://schemas.microsoft.com/office/powerpoint/2010/main" val="154160294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This slide has</a:t>
            </a:r>
            <a:r>
              <a:rPr lang="en-US" sz="1100" kern="1200" baseline="0" dirty="0">
                <a:solidFill>
                  <a:schemeClr val="tx1"/>
                </a:solidFill>
                <a:effectLst/>
                <a:latin typeface="Arial" pitchFamily="34" charset="0"/>
                <a:ea typeface="+mn-ea"/>
                <a:cs typeface="+mn-cs"/>
              </a:rPr>
              <a:t> illustrations of the covers of two MCEER reports: “Performance of Seismic Isolation Hardware under Service and Seismic Loading” and “LRFD-Based Analysis and Design Procedures for Bridge Bearings and Seismic Isolators.”  There is also a small photograph of an elastomeric lead-core seismic isolation bearing.</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100" kern="1200" dirty="0">
              <a:solidFill>
                <a:schemeClr val="tx1"/>
              </a:solidFill>
              <a:effectLst/>
              <a:latin typeface="Arial" pitchFamily="34" charset="0"/>
              <a:ea typeface="+mn-ea"/>
              <a:cs typeface="+mn-cs"/>
            </a:endParaRPr>
          </a:p>
          <a:p>
            <a:r>
              <a:rPr lang="en-US" sz="1100" kern="1200" dirty="0">
                <a:solidFill>
                  <a:schemeClr val="tx1"/>
                </a:solidFill>
                <a:effectLst/>
                <a:latin typeface="Arial" pitchFamily="34" charset="0"/>
                <a:ea typeface="+mn-ea"/>
                <a:cs typeface="+mn-cs"/>
              </a:rPr>
              <a:t>This preliminary design is specific for lead-rubber</a:t>
            </a:r>
            <a:r>
              <a:rPr lang="en-US" sz="1100" kern="1200" baseline="0" dirty="0">
                <a:solidFill>
                  <a:schemeClr val="tx1"/>
                </a:solidFill>
                <a:effectLst/>
                <a:latin typeface="Arial" pitchFamily="34" charset="0"/>
                <a:ea typeface="+mn-ea"/>
                <a:cs typeface="+mn-cs"/>
              </a:rPr>
              <a:t> bearings</a:t>
            </a:r>
            <a:r>
              <a:rPr lang="en-US" sz="1100" kern="1200" dirty="0">
                <a:solidFill>
                  <a:schemeClr val="tx1"/>
                </a:solidFill>
                <a:effectLst/>
                <a:latin typeface="Arial" pitchFamily="34" charset="0"/>
                <a:ea typeface="+mn-ea"/>
                <a:cs typeface="+mn-cs"/>
              </a:rPr>
              <a:t>, although</a:t>
            </a:r>
            <a:r>
              <a:rPr lang="en-US" sz="1100" kern="1200" baseline="0" dirty="0">
                <a:solidFill>
                  <a:schemeClr val="tx1"/>
                </a:solidFill>
                <a:effectLst/>
                <a:latin typeface="Arial" pitchFamily="34" charset="0"/>
                <a:ea typeface="+mn-ea"/>
                <a:cs typeface="+mn-cs"/>
              </a:rPr>
              <a:t> the philosophy is similar for other systems, and is</a:t>
            </a:r>
            <a:r>
              <a:rPr lang="en-US" sz="1100" kern="1200" dirty="0">
                <a:solidFill>
                  <a:schemeClr val="tx1"/>
                </a:solidFill>
                <a:effectLst/>
                <a:latin typeface="Arial" pitchFamily="34" charset="0"/>
                <a:ea typeface="+mn-ea"/>
                <a:cs typeface="+mn-cs"/>
              </a:rPr>
              <a:t> based on the approach by Constantinou et al. (2011). </a:t>
            </a:r>
            <a:r>
              <a:rPr lang="en-US" sz="1100" b="0" kern="1200" baseline="0" dirty="0">
                <a:solidFill>
                  <a:schemeClr val="tx1"/>
                </a:solidFill>
                <a:effectLst/>
                <a:latin typeface="Arial" pitchFamily="34" charset="0"/>
                <a:ea typeface="+mn-ea"/>
                <a:cs typeface="+mn-cs"/>
              </a:rPr>
              <a:t>The goal should be to use information on previously manufactured and tested bearings, instead of doing theoretical/parametric optimizations (which give atypical designs). This gives more certainty and is likely to give less expensive designs which are quicker to manufacture, test and deliver.</a:t>
            </a:r>
          </a:p>
          <a:p>
            <a:endParaRPr lang="en-NZ" sz="1100" b="0" kern="1200" baseline="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31</a:t>
            </a:fld>
            <a:endParaRPr lang="en-US"/>
          </a:p>
        </p:txBody>
      </p:sp>
    </p:spTree>
    <p:extLst>
      <p:ext uri="{BB962C8B-B14F-4D97-AF65-F5344CB8AC3E}">
        <p14:creationId xmlns:p14="http://schemas.microsoft.com/office/powerpoint/2010/main" val="148203814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baseline="0" dirty="0">
                <a:solidFill>
                  <a:schemeClr val="tx1"/>
                </a:solidFill>
                <a:effectLst/>
                <a:latin typeface="Arial" pitchFamily="34" charset="0"/>
                <a:ea typeface="+mn-ea"/>
                <a:cs typeface="+mn-cs"/>
              </a:rPr>
              <a:t>There is a small photograph of an elastomeric lead-core seismic isolation bearing. </a:t>
            </a:r>
            <a:endParaRPr lang="en-US" baseline="0" dirty="0"/>
          </a:p>
          <a:p>
            <a:endParaRPr lang="en-US" baseline="0" dirty="0"/>
          </a:p>
          <a:p>
            <a:r>
              <a:rPr lang="en-US" baseline="0" dirty="0"/>
              <a:t>The manufacturer can be consulted to determine trial bearing dimensions and properties. If unknown, the engineer can progress with recommendations by Constantinou (2011). The design may be conservative at this stage as the analysis is not refined. A spreadsheet aids in the trial an error iteration of the bearing dimensions.</a:t>
            </a:r>
          </a:p>
          <a:p>
            <a:endParaRPr lang="en-NZ" baseline="0" dirty="0"/>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32</a:t>
            </a:fld>
            <a:endParaRPr lang="en-US"/>
          </a:p>
        </p:txBody>
      </p:sp>
    </p:spTree>
    <p:extLst>
      <p:ext uri="{BB962C8B-B14F-4D97-AF65-F5344CB8AC3E}">
        <p14:creationId xmlns:p14="http://schemas.microsoft.com/office/powerpoint/2010/main" val="19301981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sz="1100" kern="1200" dirty="0">
                <a:solidFill>
                  <a:schemeClr val="tx1"/>
                </a:solidFill>
                <a:effectLst/>
                <a:latin typeface="Arial" pitchFamily="34" charset="0"/>
                <a:ea typeface="+mn-ea"/>
                <a:cs typeface="+mn-cs"/>
              </a:rPr>
              <a:t>Seismic isolators have unique characteristics that are unfamiliar to most engineers. Foremost they have variability and uncertainty in their properties which require thorough testing to quantify. This is because isolators are usually custom designed, are constructed using proprietary technologies and are made of non-traditional civil engineering materials like composites, lead and elastomers. Consequently, there can be a considerable difference in the quality and performance of different isolators, even for identical isolator types produced by different manufacturers.</a:t>
            </a:r>
          </a:p>
          <a:p>
            <a:endParaRPr lang="en-NZ" sz="1100" kern="120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33</a:t>
            </a:fld>
            <a:endParaRPr lang="en-US"/>
          </a:p>
        </p:txBody>
      </p:sp>
    </p:spTree>
    <p:extLst>
      <p:ext uri="{BB962C8B-B14F-4D97-AF65-F5344CB8AC3E}">
        <p14:creationId xmlns:p14="http://schemas.microsoft.com/office/powerpoint/2010/main" val="12947410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The aging and environmental λ factors </a:t>
            </a:r>
            <a:r>
              <a:rPr lang="en-US" sz="1100" kern="1200" dirty="0" err="1">
                <a:solidFill>
                  <a:schemeClr val="tx1"/>
                </a:solidFill>
                <a:effectLst/>
                <a:latin typeface="Arial" pitchFamily="34" charset="0"/>
                <a:ea typeface="+mn-ea"/>
                <a:cs typeface="+mn-cs"/>
              </a:rPr>
              <a:t>λ</a:t>
            </a:r>
            <a:r>
              <a:rPr lang="en-US" sz="1100" kern="1200" baseline="-25000" dirty="0" err="1">
                <a:solidFill>
                  <a:schemeClr val="tx1"/>
                </a:solidFill>
                <a:effectLst/>
                <a:latin typeface="Arial" pitchFamily="34" charset="0"/>
                <a:ea typeface="+mn-ea"/>
                <a:cs typeface="+mn-cs"/>
              </a:rPr>
              <a:t>ae,max</a:t>
            </a:r>
            <a:r>
              <a:rPr lang="en-US" sz="1100" kern="1200" baseline="-25000" dirty="0">
                <a:solidFill>
                  <a:schemeClr val="tx1"/>
                </a:solidFill>
                <a:effectLst/>
                <a:latin typeface="Arial" pitchFamily="34" charset="0"/>
                <a:ea typeface="+mn-ea"/>
                <a:cs typeface="+mn-cs"/>
              </a:rPr>
              <a:t> </a:t>
            </a:r>
            <a:r>
              <a:rPr lang="en-US" sz="1100" kern="1200" dirty="0">
                <a:solidFill>
                  <a:schemeClr val="tx1"/>
                </a:solidFill>
                <a:effectLst/>
                <a:latin typeface="Arial" pitchFamily="34" charset="0"/>
                <a:ea typeface="+mn-ea"/>
                <a:cs typeface="+mn-cs"/>
              </a:rPr>
              <a:t>and </a:t>
            </a:r>
            <a:r>
              <a:rPr lang="en-US" sz="1100" kern="1200" dirty="0" err="1">
                <a:solidFill>
                  <a:schemeClr val="tx1"/>
                </a:solidFill>
                <a:effectLst/>
                <a:latin typeface="Arial" pitchFamily="34" charset="0"/>
                <a:ea typeface="+mn-ea"/>
                <a:cs typeface="+mn-cs"/>
              </a:rPr>
              <a:t>λ</a:t>
            </a:r>
            <a:r>
              <a:rPr lang="en-US" sz="1100" kern="1200" baseline="-25000" dirty="0" err="1">
                <a:solidFill>
                  <a:schemeClr val="tx1"/>
                </a:solidFill>
                <a:effectLst/>
                <a:latin typeface="Arial" pitchFamily="34" charset="0"/>
                <a:ea typeface="+mn-ea"/>
                <a:cs typeface="+mn-cs"/>
              </a:rPr>
              <a:t>ae,min</a:t>
            </a:r>
            <a:r>
              <a:rPr lang="en-US" sz="1100" kern="1200" dirty="0">
                <a:solidFill>
                  <a:schemeClr val="tx1"/>
                </a:solidFill>
                <a:effectLst/>
                <a:latin typeface="Arial" pitchFamily="34" charset="0"/>
                <a:ea typeface="+mn-ea"/>
                <a:cs typeface="+mn-cs"/>
              </a:rPr>
              <a:t> account for the change in properties that occur over the design life of the bearing. Effects include aging, creep, contamination, fatigue, effects of ambient temperature and cumulative travel. For the bearings considered in this example, aging and contamination are the relevant considerations.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34</a:t>
            </a:fld>
            <a:endParaRPr lang="en-US"/>
          </a:p>
        </p:txBody>
      </p:sp>
    </p:spTree>
    <p:extLst>
      <p:ext uri="{BB962C8B-B14F-4D97-AF65-F5344CB8AC3E}">
        <p14:creationId xmlns:p14="http://schemas.microsoft.com/office/powerpoint/2010/main" val="174798474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The specification λ-factors; </a:t>
            </a:r>
            <a:r>
              <a:rPr lang="en-US" sz="1100" kern="1200" dirty="0" err="1">
                <a:solidFill>
                  <a:schemeClr val="tx1"/>
                </a:solidFill>
                <a:effectLst/>
                <a:latin typeface="Arial" pitchFamily="34" charset="0"/>
                <a:ea typeface="+mn-ea"/>
                <a:cs typeface="+mn-cs"/>
              </a:rPr>
              <a:t>λ</a:t>
            </a:r>
            <a:r>
              <a:rPr lang="en-US" sz="1100" kern="1200" baseline="-25000" dirty="0" err="1">
                <a:solidFill>
                  <a:schemeClr val="tx1"/>
                </a:solidFill>
                <a:effectLst/>
                <a:latin typeface="Arial" pitchFamily="34" charset="0"/>
                <a:ea typeface="+mn-ea"/>
                <a:cs typeface="+mn-cs"/>
              </a:rPr>
              <a:t>spec,max</a:t>
            </a:r>
            <a:r>
              <a:rPr lang="en-US" sz="1100" kern="1200" baseline="-25000" dirty="0">
                <a:solidFill>
                  <a:schemeClr val="tx1"/>
                </a:solidFill>
                <a:effectLst/>
                <a:latin typeface="Arial" pitchFamily="34" charset="0"/>
                <a:ea typeface="+mn-ea"/>
                <a:cs typeface="+mn-cs"/>
              </a:rPr>
              <a:t> </a:t>
            </a:r>
            <a:r>
              <a:rPr lang="en-US" sz="1100" kern="1200" dirty="0">
                <a:solidFill>
                  <a:schemeClr val="tx1"/>
                </a:solidFill>
                <a:effectLst/>
                <a:latin typeface="Arial" pitchFamily="34" charset="0"/>
                <a:ea typeface="+mn-ea"/>
                <a:cs typeface="+mn-cs"/>
              </a:rPr>
              <a:t>and </a:t>
            </a:r>
            <a:r>
              <a:rPr lang="en-US" sz="1100" kern="1200" dirty="0" err="1">
                <a:solidFill>
                  <a:schemeClr val="tx1"/>
                </a:solidFill>
                <a:effectLst/>
                <a:latin typeface="Arial" pitchFamily="34" charset="0"/>
                <a:ea typeface="+mn-ea"/>
                <a:cs typeface="+mn-cs"/>
              </a:rPr>
              <a:t>λ</a:t>
            </a:r>
            <a:r>
              <a:rPr lang="en-US" sz="1100" kern="1200" baseline="-25000" dirty="0" err="1">
                <a:solidFill>
                  <a:schemeClr val="tx1"/>
                </a:solidFill>
                <a:effectLst/>
                <a:latin typeface="Arial" pitchFamily="34" charset="0"/>
                <a:ea typeface="+mn-ea"/>
                <a:cs typeface="+mn-cs"/>
              </a:rPr>
              <a:t>spec,min</a:t>
            </a:r>
            <a:r>
              <a:rPr lang="en-US" sz="1100" kern="1200" dirty="0">
                <a:solidFill>
                  <a:schemeClr val="tx1"/>
                </a:solidFill>
                <a:effectLst/>
                <a:latin typeface="Arial" pitchFamily="34" charset="0"/>
                <a:ea typeface="+mn-ea"/>
                <a:cs typeface="+mn-cs"/>
              </a:rPr>
              <a:t> are a manufacturing tolerance assumed for design and written into specifications. Consult</a:t>
            </a:r>
            <a:r>
              <a:rPr lang="en-US" sz="1100" kern="1200" baseline="0" dirty="0">
                <a:solidFill>
                  <a:schemeClr val="tx1"/>
                </a:solidFill>
                <a:effectLst/>
                <a:latin typeface="Arial" pitchFamily="34" charset="0"/>
                <a:ea typeface="+mn-ea"/>
                <a:cs typeface="+mn-cs"/>
              </a:rPr>
              <a:t> with manufactures, as overly tight tolerances may lead to problems and delays.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baseline="0" dirty="0">
              <a:solidFill>
                <a:schemeClr val="tx1"/>
              </a:solidFill>
              <a:effectLst/>
              <a:latin typeface="Arial" pitchFamily="34" charset="0"/>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NZ" baseline="0" dirty="0"/>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35</a:t>
            </a:fld>
            <a:endParaRPr lang="en-US"/>
          </a:p>
        </p:txBody>
      </p:sp>
    </p:spTree>
    <p:extLst>
      <p:ext uri="{BB962C8B-B14F-4D97-AF65-F5344CB8AC3E}">
        <p14:creationId xmlns:p14="http://schemas.microsoft.com/office/powerpoint/2010/main" val="89265006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There is a graph of the shear force-displacement curve for an elastomeric, lead-core, isolation bearing tested under dynamic conditions.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For this example, dynamic testing per</a:t>
            </a:r>
            <a:r>
              <a:rPr lang="en-US" sz="1100" i="1" kern="1200" dirty="0">
                <a:solidFill>
                  <a:schemeClr val="tx1"/>
                </a:solidFill>
                <a:effectLst/>
                <a:latin typeface="Arial" pitchFamily="34" charset="0"/>
                <a:ea typeface="+mn-ea"/>
                <a:cs typeface="+mn-cs"/>
              </a:rPr>
              <a:t> §17.8.2.2, Item 3 </a:t>
            </a:r>
            <a:r>
              <a:rPr lang="en-US" sz="1100" kern="1200" dirty="0">
                <a:solidFill>
                  <a:schemeClr val="tx1"/>
                </a:solidFill>
                <a:effectLst/>
                <a:latin typeface="Arial" pitchFamily="34" charset="0"/>
                <a:ea typeface="+mn-ea"/>
                <a:cs typeface="+mn-cs"/>
              </a:rPr>
              <a:t>is conducted at a vertical load equal to D + 0.5L on two virgin (unscragged) bearings tested at a normal temperature of 20°C. This test consists of three fully-reversed cycles at a displacement amplitude of </a:t>
            </a:r>
            <a:r>
              <a:rPr lang="en-US" sz="1100" i="1" kern="1200" dirty="0">
                <a:solidFill>
                  <a:schemeClr val="tx1"/>
                </a:solidFill>
                <a:effectLst/>
                <a:latin typeface="Arial" pitchFamily="34" charset="0"/>
                <a:ea typeface="+mn-ea"/>
                <a:cs typeface="+mn-cs"/>
              </a:rPr>
              <a:t>D</a:t>
            </a:r>
            <a:r>
              <a:rPr lang="en-US" sz="1100" i="1" kern="1200" baseline="-25000" dirty="0">
                <a:solidFill>
                  <a:schemeClr val="tx1"/>
                </a:solidFill>
                <a:effectLst/>
                <a:latin typeface="Arial" pitchFamily="34" charset="0"/>
                <a:ea typeface="+mn-ea"/>
                <a:cs typeface="+mn-cs"/>
              </a:rPr>
              <a:t>M</a:t>
            </a:r>
            <a:r>
              <a:rPr lang="en-US" sz="1100" i="1" kern="1200" dirty="0">
                <a:solidFill>
                  <a:schemeClr val="tx1"/>
                </a:solidFill>
                <a:effectLst/>
                <a:latin typeface="Arial" pitchFamily="34" charset="0"/>
                <a:ea typeface="+mn-ea"/>
                <a:cs typeface="+mn-cs"/>
              </a:rPr>
              <a:t> </a:t>
            </a:r>
            <a:r>
              <a:rPr lang="en-US" sz="1100" kern="1200" dirty="0">
                <a:solidFill>
                  <a:schemeClr val="tx1"/>
                </a:solidFill>
                <a:effectLst/>
                <a:latin typeface="Arial" pitchFamily="34" charset="0"/>
                <a:ea typeface="+mn-ea"/>
                <a:cs typeface="+mn-cs"/>
              </a:rPr>
              <a:t>conducted dynamically at the effective period </a:t>
            </a:r>
            <a:r>
              <a:rPr lang="en-US" sz="1100" i="1" kern="1200" dirty="0">
                <a:solidFill>
                  <a:schemeClr val="tx1"/>
                </a:solidFill>
                <a:effectLst/>
                <a:latin typeface="Arial" pitchFamily="34" charset="0"/>
                <a:ea typeface="+mn-ea"/>
                <a:cs typeface="+mn-cs"/>
              </a:rPr>
              <a:t>T</a:t>
            </a:r>
            <a:r>
              <a:rPr lang="en-US" sz="1100" i="1" kern="1200" baseline="-25000" dirty="0">
                <a:solidFill>
                  <a:schemeClr val="tx1"/>
                </a:solidFill>
                <a:effectLst/>
                <a:latin typeface="Arial" pitchFamily="34" charset="0"/>
                <a:ea typeface="+mn-ea"/>
                <a:cs typeface="+mn-cs"/>
              </a:rPr>
              <a:t>M</a:t>
            </a:r>
            <a:r>
              <a:rPr lang="en-US" sz="1100" kern="1200" dirty="0">
                <a:solidFill>
                  <a:schemeClr val="tx1"/>
                </a:solidFill>
                <a:effectLst/>
                <a:latin typeface="Arial" pitchFamily="34" charset="0"/>
                <a:ea typeface="+mn-ea"/>
                <a:cs typeface="+mn-cs"/>
              </a:rPr>
              <a:t> determined from the upper-bound properties. Therefore the speed of loading effects and heating effects are directly accounted for.</a:t>
            </a:r>
            <a:r>
              <a:rPr lang="en-US" sz="1100" kern="1200" baseline="0" dirty="0">
                <a:solidFill>
                  <a:schemeClr val="tx1"/>
                </a:solidFill>
                <a:effectLst/>
                <a:latin typeface="Arial" pitchFamily="34" charset="0"/>
                <a:ea typeface="+mn-ea"/>
                <a:cs typeface="+mn-cs"/>
              </a:rPr>
              <a:t> No</a:t>
            </a:r>
            <a:r>
              <a:rPr lang="en-US" sz="1100" kern="1200" dirty="0">
                <a:solidFill>
                  <a:schemeClr val="tx1"/>
                </a:solidFill>
                <a:effectLst/>
                <a:latin typeface="Arial" pitchFamily="34" charset="0"/>
                <a:ea typeface="+mn-ea"/>
                <a:cs typeface="+mn-cs"/>
              </a:rPr>
              <a:t>te that </a:t>
            </a:r>
            <a:r>
              <a:rPr lang="en-US" sz="1100" kern="1200" dirty="0" err="1">
                <a:solidFill>
                  <a:schemeClr val="tx1"/>
                </a:solidFill>
                <a:effectLst/>
                <a:latin typeface="Arial" pitchFamily="34" charset="0"/>
                <a:ea typeface="+mn-ea"/>
                <a:cs typeface="+mn-cs"/>
              </a:rPr>
              <a:t>E</a:t>
            </a:r>
            <a:r>
              <a:rPr lang="en-US" sz="1100" kern="1200" baseline="-25000" dirty="0" err="1">
                <a:solidFill>
                  <a:schemeClr val="tx1"/>
                </a:solidFill>
                <a:effectLst/>
                <a:latin typeface="Arial" pitchFamily="34" charset="0"/>
                <a:ea typeface="+mn-ea"/>
                <a:cs typeface="+mn-cs"/>
              </a:rPr>
              <a:t>loop</a:t>
            </a:r>
            <a:r>
              <a:rPr lang="en-US" sz="1100" kern="1200" baseline="0" dirty="0">
                <a:solidFill>
                  <a:schemeClr val="tx1"/>
                </a:solidFill>
                <a:effectLst/>
                <a:latin typeface="Arial" pitchFamily="34" charset="0"/>
                <a:ea typeface="+mn-ea"/>
                <a:cs typeface="+mn-cs"/>
              </a:rPr>
              <a:t> is the energy dissipated per cycle (also known as EDC).</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baseline="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36</a:t>
            </a:fld>
            <a:endParaRPr lang="en-US"/>
          </a:p>
        </p:txBody>
      </p:sp>
    </p:spTree>
    <p:extLst>
      <p:ext uri="{BB962C8B-B14F-4D97-AF65-F5344CB8AC3E}">
        <p14:creationId xmlns:p14="http://schemas.microsoft.com/office/powerpoint/2010/main" val="77211789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There is no engineering judgement or estimation involved in the determination of the</a:t>
            </a:r>
            <a:r>
              <a:rPr lang="en-US" sz="1100" kern="1200" baseline="0" dirty="0">
                <a:solidFill>
                  <a:schemeClr val="tx1"/>
                </a:solidFill>
                <a:effectLst/>
                <a:latin typeface="Arial" pitchFamily="34" charset="0"/>
                <a:ea typeface="+mn-ea"/>
                <a:cs typeface="+mn-cs"/>
              </a:rPr>
              <a:t> maximum force and displacement or energy dissipated per cycle (EDC). </a:t>
            </a:r>
            <a:r>
              <a:rPr lang="en-US" sz="1100" kern="1200" baseline="0" dirty="0" err="1">
                <a:solidFill>
                  <a:schemeClr val="tx1"/>
                </a:solidFill>
                <a:effectLst/>
                <a:latin typeface="Arial" pitchFamily="34" charset="0"/>
                <a:ea typeface="+mn-ea"/>
                <a:cs typeface="+mn-cs"/>
              </a:rPr>
              <a:t>F</a:t>
            </a:r>
            <a:r>
              <a:rPr lang="en-US" sz="1100" kern="1200" baseline="-25000" dirty="0" err="1">
                <a:solidFill>
                  <a:schemeClr val="tx1"/>
                </a:solidFill>
                <a:effectLst/>
                <a:latin typeface="Arial" pitchFamily="34" charset="0"/>
                <a:ea typeface="+mn-ea"/>
                <a:cs typeface="+mn-cs"/>
              </a:rPr>
              <a:t>max</a:t>
            </a:r>
            <a:r>
              <a:rPr lang="en-US" sz="1100" kern="1200" baseline="0" dirty="0">
                <a:solidFill>
                  <a:schemeClr val="tx1"/>
                </a:solidFill>
                <a:effectLst/>
                <a:latin typeface="Arial" pitchFamily="34" charset="0"/>
                <a:ea typeface="+mn-ea"/>
                <a:cs typeface="+mn-cs"/>
              </a:rPr>
              <a:t> and </a:t>
            </a:r>
            <a:r>
              <a:rPr lang="en-US" sz="1100" kern="1200" baseline="0" dirty="0" err="1">
                <a:solidFill>
                  <a:schemeClr val="tx1"/>
                </a:solidFill>
                <a:effectLst/>
                <a:latin typeface="Arial" pitchFamily="34" charset="0"/>
                <a:ea typeface="+mn-ea"/>
                <a:cs typeface="+mn-cs"/>
              </a:rPr>
              <a:t>D</a:t>
            </a:r>
            <a:r>
              <a:rPr lang="en-US" sz="1100" kern="1200" baseline="-25000" dirty="0" err="1">
                <a:solidFill>
                  <a:schemeClr val="tx1"/>
                </a:solidFill>
                <a:effectLst/>
                <a:latin typeface="Arial" pitchFamily="34" charset="0"/>
                <a:ea typeface="+mn-ea"/>
                <a:cs typeface="+mn-cs"/>
              </a:rPr>
              <a:t>max</a:t>
            </a:r>
            <a:r>
              <a:rPr lang="en-US" sz="1100" kern="1200" baseline="0" dirty="0">
                <a:solidFill>
                  <a:schemeClr val="tx1"/>
                </a:solidFill>
                <a:effectLst/>
                <a:latin typeface="Arial" pitchFamily="34" charset="0"/>
                <a:ea typeface="+mn-ea"/>
                <a:cs typeface="+mn-cs"/>
              </a:rPr>
              <a:t> are self-evident and EDC is determined by numerical integration of the record force-displacement data file. The value of these are presented in the previous slide.</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100" kern="1200" baseline="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baseline="0" dirty="0">
                <a:solidFill>
                  <a:schemeClr val="tx1"/>
                </a:solidFill>
                <a:effectLst/>
                <a:latin typeface="Arial" pitchFamily="34" charset="0"/>
                <a:ea typeface="+mn-ea"/>
                <a:cs typeface="+mn-cs"/>
              </a:rPr>
              <a:t>However, there is judgement (different methods) in determining the shear modulus of rubber and effective yield stress of lead. This slide shows one such approach.</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baseline="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37</a:t>
            </a:fld>
            <a:endParaRPr lang="en-US"/>
          </a:p>
        </p:txBody>
      </p:sp>
    </p:spTree>
    <p:extLst>
      <p:ext uri="{BB962C8B-B14F-4D97-AF65-F5344CB8AC3E}">
        <p14:creationId xmlns:p14="http://schemas.microsoft.com/office/powerpoint/2010/main" val="416975750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baseline="0" dirty="0">
                <a:solidFill>
                  <a:schemeClr val="tx1"/>
                </a:solidFill>
                <a:effectLst/>
                <a:latin typeface="Arial" pitchFamily="34" charset="0"/>
                <a:ea typeface="+mn-ea"/>
                <a:cs typeface="+mn-cs"/>
              </a:rPr>
              <a:t>There is some judgement in setting the test </a:t>
            </a:r>
            <a:r>
              <a:rPr lang="en-US" sz="1100" u="none" dirty="0">
                <a:solidFill>
                  <a:schemeClr val="accent6">
                    <a:lumMod val="75000"/>
                  </a:schemeClr>
                </a:solidFill>
              </a:rPr>
              <a:t>λ factors. First</a:t>
            </a:r>
            <a:r>
              <a:rPr lang="en-US" sz="1100" u="none" baseline="0" dirty="0">
                <a:solidFill>
                  <a:schemeClr val="accent6">
                    <a:lumMod val="75000"/>
                  </a:schemeClr>
                </a:solidFill>
              </a:rPr>
              <a:t> cycle properties should be used as the maximum properties.</a:t>
            </a:r>
            <a:endParaRPr lang="en-US" sz="1100" u="none" kern="1200" baseline="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100" kern="1200" baseline="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baseline="0" dirty="0">
                <a:solidFill>
                  <a:schemeClr val="tx1"/>
                </a:solidFill>
                <a:effectLst/>
                <a:latin typeface="Arial" pitchFamily="34" charset="0"/>
                <a:ea typeface="+mn-ea"/>
                <a:cs typeface="+mn-cs"/>
              </a:rPr>
              <a:t>*It is the opinion of the authors that the lower bound should be based on considerations of the seismic hazard and isolation system properties (strength and stiffness). Response history analysis studies by </a:t>
            </a:r>
            <a:r>
              <a:rPr lang="en-US" sz="1100" kern="1200" dirty="0">
                <a:solidFill>
                  <a:schemeClr val="tx1"/>
                </a:solidFill>
                <a:effectLst/>
                <a:latin typeface="Arial" pitchFamily="34" charset="0"/>
                <a:ea typeface="+mn-ea"/>
                <a:cs typeface="+mn-cs"/>
              </a:rPr>
              <a:t>Warn and Whittaker (2007) demonstrate that about two (and less than three) fully-reversed cycles at the maximum displacement is</a:t>
            </a:r>
            <a:r>
              <a:rPr lang="en-US" sz="1100" kern="1200" baseline="0" dirty="0">
                <a:solidFill>
                  <a:schemeClr val="tx1"/>
                </a:solidFill>
                <a:effectLst/>
                <a:latin typeface="Arial" pitchFamily="34" charset="0"/>
                <a:ea typeface="+mn-ea"/>
                <a:cs typeface="+mn-cs"/>
              </a:rPr>
              <a:t> suitable</a:t>
            </a:r>
            <a:r>
              <a:rPr lang="en-US" sz="1100" kern="1200" dirty="0">
                <a:solidFill>
                  <a:schemeClr val="tx1"/>
                </a:solidFill>
                <a:effectLst/>
                <a:latin typeface="Arial" pitchFamily="34" charset="0"/>
                <a:ea typeface="+mn-ea"/>
                <a:cs typeface="+mn-cs"/>
              </a:rPr>
              <a:t>.</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38</a:t>
            </a:fld>
            <a:endParaRPr lang="en-US"/>
          </a:p>
        </p:txBody>
      </p:sp>
    </p:spTree>
    <p:extLst>
      <p:ext uri="{BB962C8B-B14F-4D97-AF65-F5344CB8AC3E}">
        <p14:creationId xmlns:p14="http://schemas.microsoft.com/office/powerpoint/2010/main" val="201147463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sz="1100" kern="1200" dirty="0">
                <a:solidFill>
                  <a:schemeClr val="tx1"/>
                </a:solidFill>
                <a:effectLst/>
                <a:latin typeface="Arial" pitchFamily="34" charset="0"/>
                <a:ea typeface="+mn-ea"/>
                <a:cs typeface="+mn-cs"/>
              </a:rPr>
              <a:t>The ELF procedure is an iterative process and is illustrated in the following equations for the preliminary design bearing dimensions and lower bound properties. The terms are defined</a:t>
            </a:r>
            <a:r>
              <a:rPr lang="en-US" sz="1100" kern="1200" baseline="0" dirty="0">
                <a:solidFill>
                  <a:schemeClr val="tx1"/>
                </a:solidFill>
                <a:effectLst/>
                <a:latin typeface="Arial" pitchFamily="34" charset="0"/>
                <a:ea typeface="+mn-ea"/>
                <a:cs typeface="+mn-cs"/>
              </a:rPr>
              <a:t> in pervious slides.</a:t>
            </a:r>
          </a:p>
          <a:p>
            <a:endParaRPr lang="en-US" sz="1100" kern="1200" baseline="0" dirty="0">
              <a:solidFill>
                <a:schemeClr val="tx1"/>
              </a:solidFill>
              <a:effectLst/>
              <a:latin typeface="Arial" pitchFamily="34" charset="0"/>
              <a:ea typeface="+mn-ea"/>
              <a:cs typeface="+mn-cs"/>
            </a:endParaRPr>
          </a:p>
          <a:p>
            <a:r>
              <a:rPr lang="en-US" sz="1100" kern="1200" baseline="0" dirty="0">
                <a:solidFill>
                  <a:schemeClr val="tx1"/>
                </a:solidFill>
                <a:effectLst/>
                <a:latin typeface="Arial" pitchFamily="34" charset="0"/>
                <a:ea typeface="+mn-ea"/>
                <a:cs typeface="+mn-cs"/>
              </a:rPr>
              <a:t>“Conveniently”, our first guess of the displacement matches the displacement calculated in Step 6. Therefore no further iteration is required.</a:t>
            </a:r>
          </a:p>
          <a:p>
            <a:endParaRPr lang="en-NZ" sz="1100" kern="1200" baseline="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39</a:t>
            </a:fld>
            <a:endParaRPr lang="en-US"/>
          </a:p>
        </p:txBody>
      </p:sp>
    </p:spTree>
    <p:extLst>
      <p:ext uri="{BB962C8B-B14F-4D97-AF65-F5344CB8AC3E}">
        <p14:creationId xmlns:p14="http://schemas.microsoft.com/office/powerpoint/2010/main" val="7556822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NZ" dirty="0"/>
              <a:t>The figure shows two graphs: an acceleration response spectrum on the left, and a displacement response spectrum on the right.  In the left graph</a:t>
            </a:r>
            <a:r>
              <a:rPr lang="en-NZ" baseline="0" dirty="0"/>
              <a:t> a horizontal arrow points to the right, </a:t>
            </a:r>
            <a:r>
              <a:rPr lang="en-NZ" baseline="0" dirty="0" err="1"/>
              <a:t>labeled</a:t>
            </a:r>
            <a:r>
              <a:rPr lang="en-NZ" baseline="0" dirty="0"/>
              <a:t> “Period Shift”.  This arrow illustrates that acceleration response of the building is reduced as the period of the structure is shifted from low values (in the </a:t>
            </a:r>
            <a:r>
              <a:rPr lang="en-NZ" baseline="0" dirty="0" err="1"/>
              <a:t>neighborhood</a:t>
            </a:r>
            <a:r>
              <a:rPr lang="en-NZ" baseline="0" dirty="0"/>
              <a:t> of 0.5 seconds) to higher values (in the </a:t>
            </a:r>
            <a:r>
              <a:rPr lang="en-NZ" baseline="0" dirty="0" err="1"/>
              <a:t>neighborhood</a:t>
            </a:r>
            <a:r>
              <a:rPr lang="en-NZ" baseline="0" dirty="0"/>
              <a:t> of 2.5 seconds).  The left graph also shows three different parallel acceleration plots, each plot for a different level of damping, showing that the acceleration response is decreased as damping is increased.  On the right graph a horizontal arrow points to the right, labelled “Period Shift”.  This arrow illustrates that displacement response of the building is increased as the period of the structure is shifted from low values (in the </a:t>
            </a:r>
            <a:r>
              <a:rPr lang="en-NZ" baseline="0" dirty="0" err="1"/>
              <a:t>neighborhood</a:t>
            </a:r>
            <a:r>
              <a:rPr lang="en-NZ" baseline="0" dirty="0"/>
              <a:t> of 0.5 seconds) to higher values (in the </a:t>
            </a:r>
            <a:r>
              <a:rPr lang="en-NZ" baseline="0" dirty="0" err="1"/>
              <a:t>neighborhood</a:t>
            </a:r>
            <a:r>
              <a:rPr lang="en-NZ" baseline="0" dirty="0"/>
              <a:t> of 2.5 seconds). The right graph also shows three different parallel acceleration plots, each plot for a different level of damping, showing that the displacement response is decreased as damping is increased. </a:t>
            </a:r>
          </a:p>
          <a:p>
            <a:endParaRPr lang="en-NZ" sz="1100" dirty="0">
              <a:solidFill>
                <a:schemeClr val="accent4"/>
              </a:solidFill>
            </a:endParaRPr>
          </a:p>
          <a:p>
            <a:r>
              <a:rPr lang="en-NZ" sz="1100" dirty="0">
                <a:solidFill>
                  <a:schemeClr val="accent4"/>
                </a:solidFill>
              </a:rPr>
              <a:t>The </a:t>
            </a:r>
            <a:r>
              <a:rPr lang="en-NZ" sz="1100" u="sng" dirty="0">
                <a:solidFill>
                  <a:schemeClr val="accent6">
                    <a:lumMod val="75000"/>
                  </a:schemeClr>
                </a:solidFill>
              </a:rPr>
              <a:t>flexible interface</a:t>
            </a:r>
            <a:r>
              <a:rPr lang="en-NZ" sz="1100" dirty="0">
                <a:solidFill>
                  <a:schemeClr val="accent4"/>
                </a:solidFill>
              </a:rPr>
              <a:t>, when initiated by a major earthquake, </a:t>
            </a:r>
            <a:r>
              <a:rPr lang="en-NZ" sz="1100" u="sng" dirty="0">
                <a:solidFill>
                  <a:schemeClr val="accent6">
                    <a:lumMod val="75000"/>
                  </a:schemeClr>
                </a:solidFill>
              </a:rPr>
              <a:t>shifts the period</a:t>
            </a:r>
            <a:r>
              <a:rPr lang="en-NZ" sz="1100" dirty="0">
                <a:solidFill>
                  <a:schemeClr val="accent4"/>
                </a:solidFill>
              </a:rPr>
              <a:t> of the structure to a part of the spectrum which usually experiences </a:t>
            </a:r>
            <a:r>
              <a:rPr lang="en-NZ" sz="1100" u="sng" dirty="0">
                <a:solidFill>
                  <a:schemeClr val="accent6">
                    <a:lumMod val="75000"/>
                  </a:schemeClr>
                </a:solidFill>
              </a:rPr>
              <a:t>lower accelerations</a:t>
            </a:r>
            <a:r>
              <a:rPr lang="en-NZ" sz="1100" dirty="0">
                <a:solidFill>
                  <a:schemeClr val="accent4"/>
                </a:solidFill>
              </a:rPr>
              <a:t>.  Although there is a increase in displacements, this is concentrated at the isolation interface. The isolators ability to absorb energy (</a:t>
            </a:r>
            <a:r>
              <a:rPr lang="en-NZ" sz="1100" u="sng" dirty="0">
                <a:solidFill>
                  <a:schemeClr val="accent6">
                    <a:lumMod val="75000"/>
                  </a:schemeClr>
                </a:solidFill>
              </a:rPr>
              <a:t>damping</a:t>
            </a:r>
            <a:r>
              <a:rPr lang="en-NZ" sz="1100" dirty="0">
                <a:solidFill>
                  <a:schemeClr val="accent4"/>
                </a:solidFill>
              </a:rPr>
              <a:t>) </a:t>
            </a:r>
            <a:r>
              <a:rPr lang="en-NZ" sz="1100" u="sng" dirty="0">
                <a:solidFill>
                  <a:schemeClr val="accent6">
                    <a:lumMod val="75000"/>
                  </a:schemeClr>
                </a:solidFill>
              </a:rPr>
              <a:t>reduces</a:t>
            </a:r>
            <a:r>
              <a:rPr lang="en-NZ" sz="1100" dirty="0">
                <a:solidFill>
                  <a:schemeClr val="accent6">
                    <a:lumMod val="75000"/>
                  </a:schemeClr>
                </a:solidFill>
              </a:rPr>
              <a:t> </a:t>
            </a:r>
            <a:r>
              <a:rPr lang="en-NZ" sz="1100" dirty="0">
                <a:solidFill>
                  <a:schemeClr val="accent4"/>
                </a:solidFill>
              </a:rPr>
              <a:t>this </a:t>
            </a:r>
            <a:r>
              <a:rPr lang="en-NZ" sz="1100" u="sng" dirty="0">
                <a:solidFill>
                  <a:schemeClr val="accent6">
                    <a:lumMod val="75000"/>
                  </a:schemeClr>
                </a:solidFill>
              </a:rPr>
              <a:t>displacement</a:t>
            </a:r>
            <a:r>
              <a:rPr lang="en-NZ" sz="1100" dirty="0">
                <a:solidFill>
                  <a:schemeClr val="accent6">
                    <a:lumMod val="75000"/>
                  </a:schemeClr>
                </a:solidFill>
              </a:rPr>
              <a:t> </a:t>
            </a:r>
            <a:r>
              <a:rPr lang="en-NZ" sz="1100" u="sng" dirty="0">
                <a:solidFill>
                  <a:schemeClr val="accent6">
                    <a:lumMod val="75000"/>
                  </a:schemeClr>
                </a:solidFill>
              </a:rPr>
              <a:t>and</a:t>
            </a:r>
            <a:r>
              <a:rPr lang="en-NZ" sz="1100" dirty="0">
                <a:solidFill>
                  <a:schemeClr val="accent6">
                    <a:lumMod val="75000"/>
                  </a:schemeClr>
                </a:solidFill>
              </a:rPr>
              <a:t> </a:t>
            </a:r>
            <a:r>
              <a:rPr lang="en-NZ" sz="1100" dirty="0">
                <a:solidFill>
                  <a:schemeClr val="accent4"/>
                </a:solidFill>
              </a:rPr>
              <a:t>further reduces </a:t>
            </a:r>
            <a:r>
              <a:rPr lang="en-NZ" sz="1100" u="sng" dirty="0">
                <a:solidFill>
                  <a:schemeClr val="accent6">
                    <a:lumMod val="75000"/>
                  </a:schemeClr>
                </a:solidFill>
              </a:rPr>
              <a:t>accelerations</a:t>
            </a:r>
            <a:r>
              <a:rPr lang="en-NZ" sz="1100" dirty="0">
                <a:solidFill>
                  <a:schemeClr val="accent4"/>
                </a:solidFill>
              </a:rPr>
              <a:t>.</a:t>
            </a:r>
            <a:endParaRPr lang="en-NZ" sz="1100" dirty="0"/>
          </a:p>
          <a:p>
            <a:r>
              <a:rPr lang="en-NZ" baseline="0" dirty="0"/>
              <a:t> </a:t>
            </a: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4</a:t>
            </a:fld>
            <a:endParaRPr lang="en-US"/>
          </a:p>
        </p:txBody>
      </p:sp>
    </p:spTree>
    <p:extLst>
      <p:ext uri="{BB962C8B-B14F-4D97-AF65-F5344CB8AC3E}">
        <p14:creationId xmlns:p14="http://schemas.microsoft.com/office/powerpoint/2010/main" val="388803052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baseline="0" dirty="0">
                <a:solidFill>
                  <a:schemeClr val="tx1"/>
                </a:solidFill>
                <a:effectLst/>
                <a:latin typeface="Arial" pitchFamily="34" charset="0"/>
                <a:ea typeface="+mn-ea"/>
                <a:cs typeface="+mn-cs"/>
              </a:rPr>
              <a:t>Shown on the right side of this slide is an isometric view of the framing system for the example building.  At each floor is a horizontal red arrow, indicating that in the Equivalent Lateral Force (ELF) procedure the total base shear is distributed up the height of the building and applied at each floor level. </a:t>
            </a:r>
            <a:r>
              <a:rPr lang="en-US" sz="1100" kern="1200" dirty="0">
                <a:solidFill>
                  <a:schemeClr val="tx1"/>
                </a:solidFill>
                <a:effectLst/>
                <a:latin typeface="Arial" pitchFamily="34" charset="0"/>
                <a:ea typeface="+mn-ea"/>
                <a:cs typeface="+mn-cs"/>
              </a:rPr>
              <a:t>There is also a graph at the lower right side of the slide.  This graph shows two Force-Displacement hysteresis loops.  One loop</a:t>
            </a:r>
            <a:r>
              <a:rPr lang="en-US" sz="1100" kern="1200" baseline="0" dirty="0">
                <a:solidFill>
                  <a:schemeClr val="tx1"/>
                </a:solidFill>
                <a:effectLst/>
                <a:latin typeface="Arial" pitchFamily="34" charset="0"/>
                <a:ea typeface="+mn-ea"/>
                <a:cs typeface="+mn-cs"/>
              </a:rPr>
              <a:t> is for “upper bound” isolation properties, with a higher value of effective stiffness; the other loop is for “lower bound” isolation system properties, with a lower value of effective stiffness. </a:t>
            </a:r>
            <a:endParaRPr lang="en-US" sz="1100" kern="1200" dirty="0">
              <a:solidFill>
                <a:schemeClr val="tx1"/>
              </a:solidFill>
              <a:effectLst/>
              <a:latin typeface="Arial" pitchFamily="34" charset="0"/>
              <a:ea typeface="+mn-ea"/>
              <a:cs typeface="+mn-cs"/>
            </a:endParaRPr>
          </a:p>
          <a:p>
            <a:endParaRPr lang="en-US" sz="1100" kern="1200" dirty="0">
              <a:solidFill>
                <a:schemeClr val="tx1"/>
              </a:solidFill>
              <a:effectLst/>
              <a:latin typeface="Arial" pitchFamily="34" charset="0"/>
              <a:ea typeface="+mn-ea"/>
              <a:cs typeface="+mn-cs"/>
            </a:endParaRPr>
          </a:p>
          <a:p>
            <a:r>
              <a:rPr lang="en-US" sz="1100" kern="1200" dirty="0">
                <a:solidFill>
                  <a:schemeClr val="tx1"/>
                </a:solidFill>
                <a:effectLst/>
                <a:latin typeface="Arial" pitchFamily="34" charset="0"/>
                <a:ea typeface="+mn-ea"/>
                <a:cs typeface="+mn-cs"/>
              </a:rPr>
              <a:t>A more refined</a:t>
            </a:r>
            <a:r>
              <a:rPr lang="en-US" sz="1100" kern="1200" baseline="0" dirty="0">
                <a:solidFill>
                  <a:schemeClr val="tx1"/>
                </a:solidFill>
                <a:effectLst/>
                <a:latin typeface="Arial" pitchFamily="34" charset="0"/>
                <a:ea typeface="+mn-ea"/>
                <a:cs typeface="+mn-cs"/>
              </a:rPr>
              <a:t> calculation of the bearing axial loads can be done with a 3-D model, using a lateral force distribution according to the </a:t>
            </a:r>
            <a:r>
              <a:rPr lang="en-US" sz="1100" i="1" kern="1200" baseline="0" dirty="0">
                <a:solidFill>
                  <a:schemeClr val="tx1"/>
                </a:solidFill>
                <a:effectLst/>
                <a:latin typeface="Arial" pitchFamily="34" charset="0"/>
                <a:ea typeface="+mn-ea"/>
                <a:cs typeface="+mn-cs"/>
              </a:rPr>
              <a:t>Standards</a:t>
            </a:r>
            <a:r>
              <a:rPr lang="en-US" sz="1100" kern="1200" baseline="0" dirty="0">
                <a:solidFill>
                  <a:schemeClr val="tx1"/>
                </a:solidFill>
                <a:effectLst/>
                <a:latin typeface="Arial" pitchFamily="34" charset="0"/>
                <a:ea typeface="+mn-ea"/>
                <a:cs typeface="+mn-cs"/>
              </a:rPr>
              <a:t> equations.</a:t>
            </a:r>
            <a:endParaRPr lang="en-US" sz="1100" kern="1200" dirty="0">
              <a:solidFill>
                <a:schemeClr val="tx1"/>
              </a:solidFill>
              <a:effectLst/>
              <a:latin typeface="Arial" pitchFamily="34" charset="0"/>
              <a:ea typeface="+mn-ea"/>
              <a:cs typeface="+mn-cs"/>
            </a:endParaRPr>
          </a:p>
          <a:p>
            <a:endParaRPr lang="en-US" sz="1100" kern="1200" dirty="0">
              <a:solidFill>
                <a:schemeClr val="tx1"/>
              </a:solidFill>
              <a:effectLst/>
              <a:latin typeface="Arial" pitchFamily="34" charset="0"/>
              <a:ea typeface="+mn-ea"/>
              <a:cs typeface="+mn-cs"/>
            </a:endParaRPr>
          </a:p>
          <a:p>
            <a:r>
              <a:rPr lang="en-US" sz="1100" kern="1200" dirty="0">
                <a:solidFill>
                  <a:schemeClr val="tx1"/>
                </a:solidFill>
                <a:effectLst/>
                <a:latin typeface="Arial" pitchFamily="34" charset="0"/>
                <a:ea typeface="+mn-ea"/>
                <a:cs typeface="+mn-cs"/>
              </a:rPr>
              <a:t>The</a:t>
            </a:r>
            <a:r>
              <a:rPr lang="en-US" sz="1100" kern="1200" baseline="0" dirty="0">
                <a:solidFill>
                  <a:schemeClr val="tx1"/>
                </a:solidFill>
                <a:effectLst/>
                <a:latin typeface="Arial" pitchFamily="34" charset="0"/>
                <a:ea typeface="+mn-ea"/>
                <a:cs typeface="+mn-cs"/>
              </a:rPr>
              <a:t> final (“optimized”) bearing dimensions give the force-deflection behavior for the upper- and lower-bound properties as shown. The peak forces and displacements are based on the ELF procedure, and are used in setting minima values to compare to the more sophisticated dynamic analyses.</a:t>
            </a:r>
          </a:p>
          <a:p>
            <a:endParaRPr lang="en-US" sz="1100" kern="1200" baseline="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baseline="0" dirty="0">
                <a:solidFill>
                  <a:schemeClr val="tx1"/>
                </a:solidFill>
                <a:effectLst/>
                <a:latin typeface="Arial" pitchFamily="34" charset="0"/>
                <a:ea typeface="+mn-ea"/>
                <a:cs typeface="+mn-cs"/>
              </a:rPr>
              <a:t>Although the isolation system could be optimized further (i.e. use lead rubber bearings in combination with flat sliders to reduce the post-elastic stiffness), this is not done for ease of illustration.</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100" kern="1200" baseline="0" dirty="0">
              <a:solidFill>
                <a:schemeClr val="tx1"/>
              </a:solidFill>
              <a:effectLst/>
              <a:latin typeface="Arial" pitchFamily="34" charset="0"/>
              <a:ea typeface="+mn-ea"/>
              <a:cs typeface="+mn-cs"/>
            </a:endParaRPr>
          </a:p>
          <a:p>
            <a:endParaRPr lang="en-US" sz="1100" kern="1200" baseline="0" dirty="0">
              <a:solidFill>
                <a:schemeClr val="tx1"/>
              </a:solidFill>
              <a:effectLst/>
              <a:latin typeface="Arial" pitchFamily="34" charset="0"/>
              <a:ea typeface="+mn-ea"/>
              <a:cs typeface="+mn-cs"/>
            </a:endParaRPr>
          </a:p>
          <a:p>
            <a:endParaRPr lang="en-US" sz="1100" kern="120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40</a:t>
            </a:fld>
            <a:endParaRPr lang="en-US"/>
          </a:p>
        </p:txBody>
      </p:sp>
    </p:spTree>
    <p:extLst>
      <p:ext uri="{BB962C8B-B14F-4D97-AF65-F5344CB8AC3E}">
        <p14:creationId xmlns:p14="http://schemas.microsoft.com/office/powerpoint/2010/main" val="228570230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Since an OCBF superstructure is used</a:t>
            </a:r>
            <a:r>
              <a:rPr lang="en-US" sz="1100" kern="1200" baseline="0" dirty="0">
                <a:solidFill>
                  <a:schemeClr val="tx1"/>
                </a:solidFill>
                <a:effectLst/>
                <a:latin typeface="Arial" pitchFamily="34" charset="0"/>
                <a:ea typeface="+mn-ea"/>
                <a:cs typeface="+mn-cs"/>
              </a:rPr>
              <a:t> (to save on ductile detailing requirements) the </a:t>
            </a:r>
            <a:r>
              <a:rPr lang="en-US" sz="1100" kern="1200" dirty="0">
                <a:solidFill>
                  <a:schemeClr val="tx1"/>
                </a:solidFill>
                <a:effectLst/>
                <a:latin typeface="Arial" pitchFamily="34" charset="0"/>
                <a:ea typeface="+mn-ea"/>
                <a:cs typeface="+mn-cs"/>
              </a:rPr>
              <a:t>unreduced forces are used for the superstructure design. While the</a:t>
            </a:r>
            <a:r>
              <a:rPr lang="en-US" sz="1100" kern="1200" baseline="0" dirty="0">
                <a:solidFill>
                  <a:schemeClr val="tx1"/>
                </a:solidFill>
                <a:effectLst/>
                <a:latin typeface="Arial" pitchFamily="34" charset="0"/>
                <a:ea typeface="+mn-ea"/>
                <a:cs typeface="+mn-cs"/>
              </a:rPr>
              <a:t> </a:t>
            </a:r>
            <a:r>
              <a:rPr lang="en-US" sz="1100" kern="1200" dirty="0">
                <a:solidFill>
                  <a:schemeClr val="tx1"/>
                </a:solidFill>
                <a:effectLst/>
                <a:latin typeface="Arial" pitchFamily="34" charset="0"/>
                <a:ea typeface="+mn-ea"/>
                <a:cs typeface="+mn-cs"/>
              </a:rPr>
              <a:t>structural shear</a:t>
            </a:r>
            <a:r>
              <a:rPr lang="en-US" sz="1100" kern="1200" baseline="0" dirty="0">
                <a:solidFill>
                  <a:schemeClr val="tx1"/>
                </a:solidFill>
                <a:effectLst/>
                <a:latin typeface="Arial" pitchFamily="34" charset="0"/>
                <a:ea typeface="+mn-ea"/>
                <a:cs typeface="+mn-cs"/>
              </a:rPr>
              <a:t> is quite large (</a:t>
            </a:r>
            <a:r>
              <a:rPr lang="en-US" sz="1100" i="1" kern="1200" baseline="0" dirty="0">
                <a:solidFill>
                  <a:schemeClr val="tx1"/>
                </a:solidFill>
                <a:effectLst/>
                <a:latin typeface="Arial" pitchFamily="34" charset="0"/>
                <a:ea typeface="+mn-ea"/>
                <a:cs typeface="+mn-cs"/>
              </a:rPr>
              <a:t>V</a:t>
            </a:r>
            <a:r>
              <a:rPr lang="en-US" sz="1100" i="1" kern="1200" baseline="-25000" dirty="0">
                <a:solidFill>
                  <a:schemeClr val="tx1"/>
                </a:solidFill>
                <a:effectLst/>
                <a:latin typeface="Arial" pitchFamily="34" charset="0"/>
                <a:ea typeface="+mn-ea"/>
                <a:cs typeface="+mn-cs"/>
              </a:rPr>
              <a:t>s</a:t>
            </a:r>
            <a:r>
              <a:rPr lang="en-US" sz="1100" i="1" kern="1200" baseline="0" dirty="0">
                <a:solidFill>
                  <a:schemeClr val="tx1"/>
                </a:solidFill>
                <a:effectLst/>
                <a:latin typeface="Arial" pitchFamily="34" charset="0"/>
                <a:ea typeface="+mn-ea"/>
                <a:cs typeface="+mn-cs"/>
              </a:rPr>
              <a:t>/W</a:t>
            </a:r>
            <a:r>
              <a:rPr lang="en-US" sz="1100" kern="1200" baseline="0" dirty="0">
                <a:solidFill>
                  <a:schemeClr val="tx1"/>
                </a:solidFill>
                <a:effectLst/>
                <a:latin typeface="Arial" pitchFamily="34" charset="0"/>
                <a:ea typeface="+mn-ea"/>
                <a:cs typeface="+mn-cs"/>
              </a:rPr>
              <a:t>=0.34 in upper-bound), keep in mind that this is for unreduced forces (i.e. R=1.0) and for the MCE</a:t>
            </a:r>
            <a:r>
              <a:rPr lang="en-US" sz="1100" kern="1200" baseline="-25000" dirty="0">
                <a:solidFill>
                  <a:schemeClr val="tx1"/>
                </a:solidFill>
                <a:effectLst/>
                <a:latin typeface="Arial" pitchFamily="34" charset="0"/>
                <a:ea typeface="+mn-ea"/>
                <a:cs typeface="+mn-cs"/>
              </a:rPr>
              <a:t>R</a:t>
            </a:r>
            <a:r>
              <a:rPr lang="en-US" sz="1100" kern="1200" baseline="0" dirty="0">
                <a:solidFill>
                  <a:schemeClr val="tx1"/>
                </a:solidFill>
                <a:effectLst/>
                <a:latin typeface="Arial" pitchFamily="34" charset="0"/>
                <a:ea typeface="+mn-ea"/>
                <a:cs typeface="+mn-cs"/>
              </a:rPr>
              <a:t> event. Other building types are designed for the DBE (about 67% of MCE</a:t>
            </a:r>
            <a:r>
              <a:rPr lang="en-US" sz="1100" kern="1200" baseline="-25000" dirty="0">
                <a:solidFill>
                  <a:schemeClr val="tx1"/>
                </a:solidFill>
                <a:effectLst/>
                <a:latin typeface="Arial" pitchFamily="34" charset="0"/>
                <a:ea typeface="+mn-ea"/>
                <a:cs typeface="+mn-cs"/>
              </a:rPr>
              <a:t>R</a:t>
            </a:r>
            <a:r>
              <a:rPr lang="en-US" sz="1100" kern="1200" baseline="0" dirty="0">
                <a:solidFill>
                  <a:schemeClr val="tx1"/>
                </a:solidFill>
                <a:effectLst/>
                <a:latin typeface="Arial" pitchFamily="34" charset="0"/>
                <a:ea typeface="+mn-ea"/>
                <a:cs typeface="+mn-cs"/>
              </a:rPr>
              <a:t>) and large R factors (which means damage).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The value of </a:t>
            </a:r>
            <a:r>
              <a:rPr lang="en-US" sz="1100" i="1" kern="1200" dirty="0">
                <a:solidFill>
                  <a:schemeClr val="tx1"/>
                </a:solidFill>
                <a:effectLst/>
                <a:latin typeface="Arial" pitchFamily="34" charset="0"/>
                <a:ea typeface="+mn-ea"/>
                <a:cs typeface="+mn-cs"/>
              </a:rPr>
              <a:t>V</a:t>
            </a:r>
            <a:r>
              <a:rPr lang="en-US" sz="1100" i="1" kern="1200" baseline="-25000" dirty="0">
                <a:solidFill>
                  <a:schemeClr val="tx1"/>
                </a:solidFill>
                <a:effectLst/>
                <a:latin typeface="Arial" pitchFamily="34" charset="0"/>
                <a:ea typeface="+mn-ea"/>
                <a:cs typeface="+mn-cs"/>
              </a:rPr>
              <a:t>s</a:t>
            </a:r>
            <a:r>
              <a:rPr lang="en-US" sz="1100" i="1" kern="1200" dirty="0">
                <a:solidFill>
                  <a:schemeClr val="tx1"/>
                </a:solidFill>
                <a:effectLst/>
                <a:latin typeface="Arial" pitchFamily="34" charset="0"/>
                <a:ea typeface="+mn-ea"/>
                <a:cs typeface="+mn-cs"/>
              </a:rPr>
              <a:t> </a:t>
            </a:r>
            <a:r>
              <a:rPr lang="en-US" sz="1100" kern="1200" dirty="0">
                <a:solidFill>
                  <a:schemeClr val="tx1"/>
                </a:solidFill>
                <a:effectLst/>
                <a:latin typeface="Arial" pitchFamily="34" charset="0"/>
                <a:ea typeface="+mn-ea"/>
                <a:cs typeface="+mn-cs"/>
              </a:rPr>
              <a:t>shall also be checked against </a:t>
            </a:r>
            <a:r>
              <a:rPr lang="en-US" sz="1100" i="1" kern="1200" dirty="0">
                <a:solidFill>
                  <a:schemeClr val="tx1"/>
                </a:solidFill>
                <a:effectLst/>
                <a:latin typeface="Arial" pitchFamily="34" charset="0"/>
                <a:ea typeface="+mn-ea"/>
                <a:cs typeface="+mn-cs"/>
              </a:rPr>
              <a:t>Standard</a:t>
            </a:r>
            <a:r>
              <a:rPr lang="en-US" sz="1100" kern="1200" baseline="0" dirty="0">
                <a:solidFill>
                  <a:schemeClr val="tx1"/>
                </a:solidFill>
                <a:effectLst/>
                <a:latin typeface="Arial" pitchFamily="34" charset="0"/>
                <a:ea typeface="+mn-ea"/>
                <a:cs typeface="+mn-cs"/>
              </a:rPr>
              <a:t> </a:t>
            </a:r>
            <a:r>
              <a:rPr lang="en-US" sz="1100" i="1" kern="1200" dirty="0">
                <a:solidFill>
                  <a:schemeClr val="tx1"/>
                </a:solidFill>
                <a:effectLst/>
                <a:latin typeface="Arial" pitchFamily="34" charset="0"/>
                <a:ea typeface="+mn-ea"/>
                <a:cs typeface="+mn-cs"/>
              </a:rPr>
              <a:t>§17.5.4.3</a:t>
            </a:r>
            <a:r>
              <a:rPr lang="en-US" sz="1100" kern="1200" dirty="0">
                <a:solidFill>
                  <a:schemeClr val="tx1"/>
                </a:solidFill>
                <a:effectLst/>
                <a:latin typeface="Arial" pitchFamily="34" charset="0"/>
                <a:ea typeface="+mn-ea"/>
                <a:cs typeface="+mn-cs"/>
              </a:rPr>
              <a:t> to ensure it meets the minimum requirements. As shown, the value of </a:t>
            </a:r>
            <a:r>
              <a:rPr lang="en-US" sz="1100" i="1" kern="1200" dirty="0">
                <a:solidFill>
                  <a:schemeClr val="tx1"/>
                </a:solidFill>
                <a:effectLst/>
                <a:latin typeface="Arial" pitchFamily="34" charset="0"/>
                <a:ea typeface="+mn-ea"/>
                <a:cs typeface="+mn-cs"/>
              </a:rPr>
              <a:t>V</a:t>
            </a:r>
            <a:r>
              <a:rPr lang="en-US" sz="1100" i="1" kern="1200" baseline="-25000" dirty="0">
                <a:solidFill>
                  <a:schemeClr val="tx1"/>
                </a:solidFill>
                <a:effectLst/>
                <a:latin typeface="Arial" pitchFamily="34" charset="0"/>
                <a:ea typeface="+mn-ea"/>
                <a:cs typeface="+mn-cs"/>
              </a:rPr>
              <a:t>s</a:t>
            </a:r>
            <a:r>
              <a:rPr lang="en-US" sz="1100" kern="1200" dirty="0">
                <a:solidFill>
                  <a:schemeClr val="tx1"/>
                </a:solidFill>
                <a:effectLst/>
                <a:latin typeface="Arial" pitchFamily="34" charset="0"/>
                <a:ea typeface="+mn-ea"/>
                <a:cs typeface="+mn-cs"/>
              </a:rPr>
              <a:t> is not governed by the minimum requirements.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b="0" kern="120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41</a:t>
            </a:fld>
            <a:endParaRPr lang="en-US"/>
          </a:p>
        </p:txBody>
      </p:sp>
    </p:spTree>
    <p:extLst>
      <p:ext uri="{BB962C8B-B14F-4D97-AF65-F5344CB8AC3E}">
        <p14:creationId xmlns:p14="http://schemas.microsoft.com/office/powerpoint/2010/main" val="26284196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lvl="1" indent="0" algn="l" defTabSz="914400" rtl="0" eaLnBrk="0" fontAlgn="base" latinLnBrk="0" hangingPunct="0">
              <a:lnSpc>
                <a:spcPct val="100000"/>
              </a:lnSpc>
              <a:spcBef>
                <a:spcPct val="30000"/>
              </a:spcBef>
              <a:spcAft>
                <a:spcPct val="0"/>
              </a:spcAft>
              <a:buClrTx/>
              <a:buSzTx/>
              <a:buFontTx/>
              <a:buNone/>
              <a:tabLst/>
              <a:defRPr/>
            </a:pPr>
            <a:r>
              <a:rPr lang="en-US" dirty="0"/>
              <a:t>There is a small photograph of an elastomeric lead core bearing with red</a:t>
            </a:r>
            <a:r>
              <a:rPr lang="en-US" baseline="0" dirty="0"/>
              <a:t> arrows representing compression forces acting on the bearings.  There is also an isometric illustration of the building frame with one of the seismic isolation bearings circled in read to indicate the focus of this slide is the vertical loads acting on an individual bearing.</a:t>
            </a:r>
            <a:endParaRPr lang="en-US" dirty="0"/>
          </a:p>
          <a:p>
            <a:pPr marL="0" marR="0" lvl="1" indent="0" algn="l" defTabSz="914400" rtl="0" eaLnBrk="0" fontAlgn="base" latinLnBrk="0" hangingPunct="0">
              <a:lnSpc>
                <a:spcPct val="100000"/>
              </a:lnSpc>
              <a:spcBef>
                <a:spcPct val="30000"/>
              </a:spcBef>
              <a:spcAft>
                <a:spcPct val="0"/>
              </a:spcAft>
              <a:buClrTx/>
              <a:buSzTx/>
              <a:buFontTx/>
              <a:buNone/>
              <a:tabLst/>
              <a:defRPr/>
            </a:pPr>
            <a:endParaRPr lang="en-US" dirty="0"/>
          </a:p>
          <a:p>
            <a:pPr marL="0" marR="0" lvl="1" indent="0" algn="l" defTabSz="914400" rtl="0" eaLnBrk="0" fontAlgn="base" latinLnBrk="0" hangingPunct="0">
              <a:lnSpc>
                <a:spcPct val="100000"/>
              </a:lnSpc>
              <a:spcBef>
                <a:spcPct val="30000"/>
              </a:spcBef>
              <a:spcAft>
                <a:spcPct val="0"/>
              </a:spcAft>
              <a:buClrTx/>
              <a:buSzTx/>
              <a:buFontTx/>
              <a:buNone/>
              <a:tabLst/>
              <a:defRPr/>
            </a:pPr>
            <a:r>
              <a:rPr lang="en-US" dirty="0"/>
              <a:t>The vertical load on each bearing depends on their relative vertical compression stiffness </a:t>
            </a:r>
            <a:r>
              <a:rPr lang="en-US" i="1" dirty="0"/>
              <a:t>K</a:t>
            </a:r>
            <a:r>
              <a:rPr lang="en-US" i="1" baseline="-25000" dirty="0"/>
              <a:t>v</a:t>
            </a:r>
            <a:r>
              <a:rPr lang="en-US" dirty="0"/>
              <a:t> and soil stiffness, the rigidity of the base level diaphragm/framing and the mass distribution. Hence modelling this realistically in 3-D</a:t>
            </a:r>
            <a:r>
              <a:rPr lang="en-US" baseline="0" dirty="0"/>
              <a:t> will give an accurate distribution of bearing compression loads.</a:t>
            </a:r>
          </a:p>
          <a:p>
            <a:pPr marL="0" marR="0" lvl="1" indent="0" algn="l" defTabSz="914400" rtl="0" eaLnBrk="0" fontAlgn="base" latinLnBrk="0" hangingPunct="0">
              <a:lnSpc>
                <a:spcPct val="100000"/>
              </a:lnSpc>
              <a:spcBef>
                <a:spcPct val="30000"/>
              </a:spcBef>
              <a:spcAft>
                <a:spcPct val="0"/>
              </a:spcAft>
              <a:buClrTx/>
              <a:buSzTx/>
              <a:buFontTx/>
              <a:buNone/>
              <a:tabLst/>
              <a:defRPr/>
            </a:pPr>
            <a:endParaRPr lang="en-US" sz="2400" u="sng" baseline="0" dirty="0">
              <a:solidFill>
                <a:schemeClr val="accent6">
                  <a:lumMod val="75000"/>
                </a:schemeClr>
              </a:solidFill>
            </a:endParaRPr>
          </a:p>
          <a:p>
            <a:pPr marL="0" marR="0" lvl="1"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Arial" pitchFamily="34" charset="0"/>
                <a:ea typeface="+mn-ea"/>
                <a:cs typeface="+mn-cs"/>
              </a:rPr>
              <a:t>In the vertical stiffness equation, </a:t>
            </a:r>
            <a:r>
              <a:rPr lang="en-US" sz="1200" i="1" kern="1200" dirty="0">
                <a:solidFill>
                  <a:schemeClr val="tx1"/>
                </a:solidFill>
                <a:effectLst/>
                <a:latin typeface="Arial" pitchFamily="34" charset="0"/>
                <a:ea typeface="+mn-ea"/>
                <a:cs typeface="+mn-cs"/>
              </a:rPr>
              <a:t>A </a:t>
            </a:r>
            <a:r>
              <a:rPr lang="en-US" sz="1200" kern="1200" dirty="0">
                <a:solidFill>
                  <a:schemeClr val="tx1"/>
                </a:solidFill>
                <a:effectLst/>
                <a:latin typeface="Arial" pitchFamily="34" charset="0"/>
                <a:ea typeface="+mn-ea"/>
                <a:cs typeface="+mn-cs"/>
              </a:rPr>
              <a:t>is the bonded rubber area, </a:t>
            </a:r>
            <a:r>
              <a:rPr lang="en-US" sz="1200" i="1" kern="1200" dirty="0" err="1">
                <a:solidFill>
                  <a:schemeClr val="tx1"/>
                </a:solidFill>
                <a:effectLst/>
                <a:latin typeface="Arial" pitchFamily="34" charset="0"/>
                <a:ea typeface="+mn-ea"/>
                <a:cs typeface="+mn-cs"/>
              </a:rPr>
              <a:t>t</a:t>
            </a:r>
            <a:r>
              <a:rPr lang="en-US" sz="1200" i="1" kern="1200" baseline="-25000" dirty="0" err="1">
                <a:solidFill>
                  <a:schemeClr val="tx1"/>
                </a:solidFill>
                <a:effectLst/>
                <a:latin typeface="Arial" pitchFamily="34" charset="0"/>
                <a:ea typeface="+mn-ea"/>
                <a:cs typeface="+mn-cs"/>
              </a:rPr>
              <a:t>i</a:t>
            </a:r>
            <a:r>
              <a:rPr lang="en-US" sz="1200" kern="1200" dirty="0">
                <a:solidFill>
                  <a:schemeClr val="tx1"/>
                </a:solidFill>
                <a:effectLst/>
                <a:latin typeface="Arial" pitchFamily="34" charset="0"/>
                <a:ea typeface="+mn-ea"/>
                <a:cs typeface="+mn-cs"/>
              </a:rPr>
              <a:t> is the individual rubber layers thickness, </a:t>
            </a:r>
            <a:r>
              <a:rPr lang="en-US" sz="1200" i="1" kern="1200" dirty="0">
                <a:solidFill>
                  <a:schemeClr val="tx1"/>
                </a:solidFill>
                <a:effectLst/>
                <a:latin typeface="Arial" pitchFamily="34" charset="0"/>
                <a:ea typeface="+mn-ea"/>
                <a:cs typeface="+mn-cs"/>
              </a:rPr>
              <a:t>K</a:t>
            </a:r>
            <a:r>
              <a:rPr lang="en-US" sz="1200" kern="1200" dirty="0">
                <a:solidFill>
                  <a:schemeClr val="tx1"/>
                </a:solidFill>
                <a:effectLst/>
                <a:latin typeface="Arial" pitchFamily="34" charset="0"/>
                <a:ea typeface="+mn-ea"/>
                <a:cs typeface="+mn-cs"/>
              </a:rPr>
              <a:t> is the bulk modulus of rubber, assumed as 290 </a:t>
            </a:r>
            <a:r>
              <a:rPr lang="en-US" sz="1200" kern="1200" dirty="0" err="1">
                <a:solidFill>
                  <a:schemeClr val="tx1"/>
                </a:solidFill>
                <a:effectLst/>
                <a:latin typeface="Arial" pitchFamily="34" charset="0"/>
                <a:ea typeface="+mn-ea"/>
                <a:cs typeface="+mn-cs"/>
              </a:rPr>
              <a:t>ksi</a:t>
            </a:r>
            <a:r>
              <a:rPr lang="en-US" sz="1200" kern="1200" dirty="0">
                <a:solidFill>
                  <a:schemeClr val="tx1"/>
                </a:solidFill>
                <a:effectLst/>
                <a:latin typeface="Arial" pitchFamily="34" charset="0"/>
                <a:ea typeface="+mn-ea"/>
                <a:cs typeface="+mn-cs"/>
              </a:rPr>
              <a:t> and </a:t>
            </a:r>
            <a:r>
              <a:rPr lang="en-US" sz="1200" i="1" kern="1200" dirty="0" err="1">
                <a:solidFill>
                  <a:schemeClr val="tx1"/>
                </a:solidFill>
                <a:effectLst/>
                <a:latin typeface="Arial" pitchFamily="34" charset="0"/>
                <a:ea typeface="+mn-ea"/>
                <a:cs typeface="+mn-cs"/>
              </a:rPr>
              <a:t>E</a:t>
            </a:r>
            <a:r>
              <a:rPr lang="en-US" sz="1200" i="1" kern="1200" baseline="-25000" dirty="0" err="1">
                <a:solidFill>
                  <a:schemeClr val="tx1"/>
                </a:solidFill>
                <a:effectLst/>
                <a:latin typeface="Arial" pitchFamily="34" charset="0"/>
                <a:ea typeface="+mn-ea"/>
                <a:cs typeface="+mn-cs"/>
              </a:rPr>
              <a:t>ci</a:t>
            </a:r>
            <a:r>
              <a:rPr lang="en-US" sz="1200" kern="1200" dirty="0">
                <a:solidFill>
                  <a:schemeClr val="tx1"/>
                </a:solidFill>
                <a:effectLst/>
                <a:latin typeface="Arial" pitchFamily="34" charset="0"/>
                <a:ea typeface="+mn-ea"/>
                <a:cs typeface="+mn-cs"/>
              </a:rPr>
              <a:t> is the compression modulus for incompressible material behavior which is dependent on the rubber shear modulus, shape factor and the bearing geometry (see Constantinou et al., 2007 for details).</a:t>
            </a:r>
          </a:p>
          <a:p>
            <a:pPr marL="0" marR="0" lvl="1" indent="0" algn="l" defTabSz="914400" rtl="0" eaLnBrk="0" fontAlgn="base" latinLnBrk="0" hangingPunct="0">
              <a:lnSpc>
                <a:spcPct val="100000"/>
              </a:lnSpc>
              <a:spcBef>
                <a:spcPct val="30000"/>
              </a:spcBef>
              <a:spcAft>
                <a:spcPct val="0"/>
              </a:spcAft>
              <a:buClrTx/>
              <a:buSzTx/>
              <a:buFontTx/>
              <a:buNone/>
              <a:tabLst/>
              <a:defRPr/>
            </a:pPr>
            <a:endParaRPr lang="en-NZ" sz="2400" u="sng" dirty="0">
              <a:solidFill>
                <a:schemeClr val="accent6">
                  <a:lumMod val="75000"/>
                </a:schemeClr>
              </a:solidFill>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100" b="0" kern="120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42</a:t>
            </a:fld>
            <a:endParaRPr lang="en-US"/>
          </a:p>
        </p:txBody>
      </p:sp>
    </p:spTree>
    <p:extLst>
      <p:ext uri="{BB962C8B-B14F-4D97-AF65-F5344CB8AC3E}">
        <p14:creationId xmlns:p14="http://schemas.microsoft.com/office/powerpoint/2010/main" val="246323254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An illustration shows the entire floor framing plan of a</a:t>
            </a:r>
            <a:r>
              <a:rPr lang="en-US" sz="1100" kern="1200" baseline="0" dirty="0">
                <a:solidFill>
                  <a:schemeClr val="tx1"/>
                </a:solidFill>
                <a:effectLst/>
                <a:latin typeface="Arial" pitchFamily="34" charset="0"/>
                <a:ea typeface="+mn-ea"/>
                <a:cs typeface="+mn-cs"/>
              </a:rPr>
              <a:t> typical floor.  A red box around the upper left quadrant of the floor plan shows that, due to double symmetry, it may be possible to evaluate the results for just one-fourth of the floor plan.</a:t>
            </a:r>
            <a:endParaRPr lang="en-US" sz="1100" kern="1200" dirty="0">
              <a:solidFill>
                <a:schemeClr val="tx1"/>
              </a:solidFill>
              <a:effectLst/>
              <a:latin typeface="Arial" pitchFamily="34" charset="0"/>
              <a:ea typeface="+mn-ea"/>
              <a:cs typeface="+mn-cs"/>
            </a:endParaRPr>
          </a:p>
          <a:p>
            <a:endParaRPr lang="en-US" sz="1100" kern="1200" dirty="0">
              <a:solidFill>
                <a:schemeClr val="tx1"/>
              </a:solidFill>
              <a:effectLst/>
              <a:latin typeface="Arial" pitchFamily="34" charset="0"/>
              <a:ea typeface="+mn-ea"/>
              <a:cs typeface="+mn-cs"/>
            </a:endParaRPr>
          </a:p>
          <a:p>
            <a:r>
              <a:rPr lang="en-US" sz="1100" kern="1200" dirty="0">
                <a:solidFill>
                  <a:schemeClr val="tx1"/>
                </a:solidFill>
                <a:effectLst/>
                <a:latin typeface="Arial" pitchFamily="34" charset="0"/>
                <a:ea typeface="+mn-ea"/>
                <a:cs typeface="+mn-cs"/>
              </a:rPr>
              <a:t>Since the isolation system and lateral-force resisting system have a symmetrical layout (in two directions), only the critical demands need</a:t>
            </a:r>
            <a:r>
              <a:rPr lang="en-US" sz="1100" kern="1200" baseline="0" dirty="0">
                <a:solidFill>
                  <a:schemeClr val="tx1"/>
                </a:solidFill>
                <a:effectLst/>
                <a:latin typeface="Arial" pitchFamily="34" charset="0"/>
                <a:ea typeface="+mn-ea"/>
                <a:cs typeface="+mn-cs"/>
              </a:rPr>
              <a:t> to known in one quadrant (as they are similar in others)</a:t>
            </a:r>
            <a:r>
              <a:rPr lang="en-US" sz="1100" kern="1200" dirty="0">
                <a:solidFill>
                  <a:schemeClr val="tx1"/>
                </a:solidFill>
                <a:effectLst/>
                <a:latin typeface="Arial" pitchFamily="34" charset="0"/>
                <a:ea typeface="+mn-ea"/>
                <a:cs typeface="+mn-cs"/>
              </a:rPr>
              <a:t>. That is, loads and displacements at Gridlines 5, 6 and 7 are similar to those at Gridlines 3, 2 and 1, respectively; and loads and displacements at Gridlines D and E are similar to those at Gridlines B and A, respectively. Hence the</a:t>
            </a:r>
            <a:r>
              <a:rPr lang="en-US" sz="1100" kern="1200" baseline="0" dirty="0">
                <a:solidFill>
                  <a:schemeClr val="tx1"/>
                </a:solidFill>
                <a:effectLst/>
                <a:latin typeface="Arial" pitchFamily="34" charset="0"/>
                <a:ea typeface="+mn-ea"/>
                <a:cs typeface="+mn-cs"/>
              </a:rPr>
              <a:t> loads and displacements are only shown per the top-left snippet locations in the following slides.</a:t>
            </a:r>
            <a:endParaRPr lang="en-US" dirty="0"/>
          </a:p>
          <a:p>
            <a:endParaRPr lang="en-NZ" baseline="0" dirty="0"/>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43</a:t>
            </a:fld>
            <a:endParaRPr lang="en-US"/>
          </a:p>
        </p:txBody>
      </p:sp>
    </p:spTree>
    <p:extLst>
      <p:ext uri="{BB962C8B-B14F-4D97-AF65-F5344CB8AC3E}">
        <p14:creationId xmlns:p14="http://schemas.microsoft.com/office/powerpoint/2010/main" val="224394749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t>A drawing shows the grid lines corresponding to the upper left quadrant of the floor plan. </a:t>
            </a:r>
            <a:r>
              <a:rPr lang="en-US" dirty="0"/>
              <a:t>There is also a small photograph of an elastomeric lead core bearing with red</a:t>
            </a:r>
            <a:r>
              <a:rPr lang="en-US" baseline="0" dirty="0"/>
              <a:t> arrows representing compression forces acting on the bearings. </a:t>
            </a:r>
          </a:p>
          <a:p>
            <a:endParaRPr lang="en-US" baseline="0" dirty="0"/>
          </a:p>
          <a:p>
            <a:r>
              <a:rPr lang="en-US" baseline="0" dirty="0"/>
              <a:t>Values of dead load (D) and reduced live load (L) are shown at each isolator location (click).  Long-term gravity design loads on isolators are defined by 1.2D + 1.6L load combination.  Long-term design loads on isolators range from about 180 kips at corner isolators (A1) to about 660 kips at an interior isolator (C3).</a:t>
            </a:r>
          </a:p>
          <a:p>
            <a:endParaRPr lang="en-US" baseline="0" dirty="0"/>
          </a:p>
          <a:p>
            <a:pPr defTabSz="970270">
              <a:defRPr/>
            </a:pPr>
            <a:r>
              <a:rPr lang="en-US" baseline="0" dirty="0"/>
              <a:t>Based on the load combination, 1.0D + 0.5L</a:t>
            </a:r>
            <a:r>
              <a:rPr lang="en-US" baseline="-25000" dirty="0"/>
              <a:t>red</a:t>
            </a:r>
            <a:r>
              <a:rPr lang="en-US" baseline="0" dirty="0"/>
              <a:t>, the weight on individual bearings varies from about 120 kips to about 460 kip. The typical, or average weight, supported by all bearing is about 290 kips (i.e., 35 bearings x 290 kips/bearing = 10,200 kips).  This typical weight is used for prototype testing of isolator units. </a:t>
            </a:r>
            <a:r>
              <a:rPr lang="en-US" sz="1100" kern="1200" dirty="0">
                <a:solidFill>
                  <a:schemeClr val="tx1"/>
                </a:solidFill>
                <a:effectLst/>
                <a:latin typeface="Arial" pitchFamily="34" charset="0"/>
                <a:ea typeface="+mn-ea"/>
                <a:cs typeface="+mn-cs"/>
              </a:rPr>
              <a:t>This is because the mechanical properties of the isolation system are not (materially) affected by fluctuations in the axial load on individual isolators.  Rather, the behavior is determined by the average load on all the isolators, which is D+0.5L.  It is noted, however, the effect of varying axial load on the properties of individual isolators is of interest as it affects the design of the isolator and of the structure in the vicinity of the isolator. </a:t>
            </a:r>
          </a:p>
          <a:p>
            <a:pPr defTabSz="970270">
              <a:defRPr/>
            </a:pPr>
            <a:endParaRPr lang="en-NZ" sz="1100" kern="120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44</a:t>
            </a:fld>
            <a:endParaRPr lang="en-US"/>
          </a:p>
        </p:txBody>
      </p:sp>
    </p:spTree>
    <p:extLst>
      <p:ext uri="{BB962C8B-B14F-4D97-AF65-F5344CB8AC3E}">
        <p14:creationId xmlns:p14="http://schemas.microsoft.com/office/powerpoint/2010/main" val="412134008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t>A drawing shows the grid lines corresponding to the upper left quadrant of the floor plan. </a:t>
            </a:r>
            <a:r>
              <a:rPr lang="en-US" dirty="0"/>
              <a:t>There is also a small photograph of an elastomeric lead core bearing with red</a:t>
            </a:r>
            <a:r>
              <a:rPr lang="en-US" baseline="0" dirty="0"/>
              <a:t> arrows representing compression forces acting on the bearings. </a:t>
            </a:r>
            <a:endParaRPr lang="en-US" sz="1100" b="0" kern="1200" dirty="0">
              <a:solidFill>
                <a:schemeClr val="tx1"/>
              </a:solidFill>
              <a:effectLst/>
              <a:latin typeface="Arial" pitchFamily="34" charset="0"/>
              <a:ea typeface="+mn-ea"/>
              <a:cs typeface="+mn-cs"/>
            </a:endParaRPr>
          </a:p>
          <a:p>
            <a:endParaRPr lang="en-US" sz="1100" b="0" kern="1200" dirty="0">
              <a:solidFill>
                <a:schemeClr val="tx1"/>
              </a:solidFill>
              <a:effectLst/>
              <a:latin typeface="Arial" pitchFamily="34" charset="0"/>
              <a:ea typeface="+mn-ea"/>
              <a:cs typeface="+mn-cs"/>
            </a:endParaRPr>
          </a:p>
          <a:p>
            <a:r>
              <a:rPr lang="en-US" sz="1100" b="0" kern="1200" dirty="0">
                <a:solidFill>
                  <a:schemeClr val="tx1"/>
                </a:solidFill>
                <a:effectLst/>
                <a:latin typeface="Arial" pitchFamily="34" charset="0"/>
                <a:ea typeface="+mn-ea"/>
                <a:cs typeface="+mn-cs"/>
              </a:rPr>
              <a:t>The horizontal</a:t>
            </a:r>
            <a:r>
              <a:rPr lang="en-US" sz="1100" b="0" kern="1200" baseline="0" dirty="0">
                <a:solidFill>
                  <a:schemeClr val="tx1"/>
                </a:solidFill>
                <a:effectLst/>
                <a:latin typeface="Arial" pitchFamily="34" charset="0"/>
                <a:ea typeface="+mn-ea"/>
                <a:cs typeface="+mn-cs"/>
              </a:rPr>
              <a:t> earthquake, which has the vertical shear force distribution shown earlier, causes overturning and axial forces in the bearings. </a:t>
            </a:r>
            <a:r>
              <a:rPr lang="en-US" sz="1100" b="0" kern="1200" dirty="0">
                <a:solidFill>
                  <a:schemeClr val="tx1"/>
                </a:solidFill>
                <a:effectLst/>
                <a:latin typeface="Arial" pitchFamily="34" charset="0"/>
                <a:ea typeface="+mn-ea"/>
                <a:cs typeface="+mn-cs"/>
              </a:rPr>
              <a:t>This table gives the maximum and minimum demands from horizontal earthquake and additional forces due to the application of an accidental eccentricity. They are enveloped for an</a:t>
            </a:r>
            <a:r>
              <a:rPr lang="en-US" sz="1100" b="0" kern="1200" baseline="0" dirty="0">
                <a:solidFill>
                  <a:schemeClr val="tx1"/>
                </a:solidFill>
                <a:effectLst/>
                <a:latin typeface="Arial" pitchFamily="34" charset="0"/>
                <a:ea typeface="+mn-ea"/>
                <a:cs typeface="+mn-cs"/>
              </a:rPr>
              <a:t> earthquake in the forwards or backwards direction.</a:t>
            </a:r>
            <a:r>
              <a:rPr lang="en-US" sz="1100" b="0" kern="1200" dirty="0">
                <a:solidFill>
                  <a:schemeClr val="tx1"/>
                </a:solidFill>
                <a:effectLst/>
                <a:latin typeface="Arial" pitchFamily="34" charset="0"/>
                <a:ea typeface="+mn-ea"/>
                <a:cs typeface="+mn-cs"/>
              </a:rPr>
              <a:t> </a:t>
            </a:r>
            <a:r>
              <a:rPr lang="en-US" sz="1100" b="0" kern="1200" baseline="0" dirty="0">
                <a:solidFill>
                  <a:schemeClr val="tx1"/>
                </a:solidFill>
                <a:effectLst/>
                <a:latin typeface="Arial" pitchFamily="34" charset="0"/>
                <a:ea typeface="+mn-ea"/>
                <a:cs typeface="+mn-cs"/>
              </a:rPr>
              <a:t>The larger forces occur where the bearing is below the lateral-force resisting system frame (i.e. where the braces end). </a:t>
            </a:r>
          </a:p>
          <a:p>
            <a:endParaRPr lang="en-US" sz="1100" b="0" kern="1200" baseline="0" dirty="0">
              <a:solidFill>
                <a:schemeClr val="tx1"/>
              </a:solidFill>
              <a:effectLst/>
              <a:latin typeface="Arial" pitchFamily="34" charset="0"/>
              <a:ea typeface="+mn-ea"/>
              <a:cs typeface="+mn-cs"/>
            </a:endParaRPr>
          </a:p>
          <a:p>
            <a:r>
              <a:rPr lang="en-US" sz="1100" b="0" kern="1200" baseline="0" dirty="0">
                <a:solidFill>
                  <a:schemeClr val="tx1"/>
                </a:solidFill>
                <a:effectLst/>
                <a:latin typeface="Arial" pitchFamily="34" charset="0"/>
                <a:ea typeface="+mn-ea"/>
                <a:cs typeface="+mn-cs"/>
              </a:rPr>
              <a:t>The same calculation needs to be done for the lower-bound properties (not shown).</a:t>
            </a:r>
          </a:p>
          <a:p>
            <a:endParaRPr lang="en-NZ" sz="1100" b="0" kern="1200" baseline="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45</a:t>
            </a:fld>
            <a:endParaRPr lang="en-US"/>
          </a:p>
        </p:txBody>
      </p:sp>
    </p:spTree>
    <p:extLst>
      <p:ext uri="{BB962C8B-B14F-4D97-AF65-F5344CB8AC3E}">
        <p14:creationId xmlns:p14="http://schemas.microsoft.com/office/powerpoint/2010/main" val="236928266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t>A drawing shows the grid lines corresponding to the upper left quadrant of the floor plan. </a:t>
            </a:r>
            <a:r>
              <a:rPr lang="en-US" dirty="0"/>
              <a:t>There is also a small photograph of an elastomeric lead core bearing with red</a:t>
            </a:r>
            <a:r>
              <a:rPr lang="en-US" baseline="0" dirty="0"/>
              <a:t> arrows representing compression forces acting on the bearings. </a:t>
            </a:r>
            <a:endParaRPr lang="en-US" sz="1100" b="0" kern="1200" dirty="0">
              <a:solidFill>
                <a:schemeClr val="tx1"/>
              </a:solidFill>
              <a:effectLst/>
              <a:latin typeface="Arial" pitchFamily="34" charset="0"/>
              <a:ea typeface="+mn-ea"/>
              <a:cs typeface="+mn-cs"/>
            </a:endParaRPr>
          </a:p>
          <a:p>
            <a:endParaRPr lang="en-US" sz="1100" kern="1200" dirty="0">
              <a:solidFill>
                <a:schemeClr val="tx1"/>
              </a:solidFill>
              <a:effectLst/>
              <a:latin typeface="Arial" pitchFamily="34" charset="0"/>
              <a:ea typeface="+mn-ea"/>
              <a:cs typeface="+mn-cs"/>
            </a:endParaRPr>
          </a:p>
          <a:p>
            <a:r>
              <a:rPr lang="en-US" sz="1100" kern="1200" dirty="0">
                <a:solidFill>
                  <a:schemeClr val="tx1"/>
                </a:solidFill>
                <a:effectLst/>
                <a:latin typeface="Arial" pitchFamily="34" charset="0"/>
                <a:ea typeface="+mn-ea"/>
                <a:cs typeface="+mn-cs"/>
              </a:rPr>
              <a:t>Using the load combinations 1.2D</a:t>
            </a:r>
            <a:r>
              <a:rPr lang="en-US" sz="1100" kern="1200" baseline="0" dirty="0">
                <a:solidFill>
                  <a:schemeClr val="tx1"/>
                </a:solidFill>
                <a:effectLst/>
                <a:latin typeface="Arial" pitchFamily="34" charset="0"/>
                <a:ea typeface="+mn-ea"/>
                <a:cs typeface="+mn-cs"/>
              </a:rPr>
              <a:t> +0.5L + 1.0E and 0.9D – 1.0E</a:t>
            </a:r>
            <a:r>
              <a:rPr lang="en-US" sz="1100" kern="1200" dirty="0">
                <a:solidFill>
                  <a:schemeClr val="tx1"/>
                </a:solidFill>
                <a:effectLst/>
                <a:latin typeface="Arial" pitchFamily="34" charset="0"/>
                <a:ea typeface="+mn-ea"/>
                <a:cs typeface="+mn-cs"/>
              </a:rPr>
              <a:t>, and incorporating vertical earthquake actions using ±0.2</a:t>
            </a:r>
            <a:r>
              <a:rPr lang="en-US" sz="1100" i="1" kern="1200" dirty="0">
                <a:solidFill>
                  <a:schemeClr val="tx1"/>
                </a:solidFill>
                <a:effectLst/>
                <a:latin typeface="Arial" pitchFamily="34" charset="0"/>
                <a:ea typeface="+mn-ea"/>
                <a:cs typeface="+mn-cs"/>
              </a:rPr>
              <a:t>S</a:t>
            </a:r>
            <a:r>
              <a:rPr lang="en-US" sz="1100" i="1" kern="1200" baseline="-25000" dirty="0">
                <a:solidFill>
                  <a:schemeClr val="tx1"/>
                </a:solidFill>
                <a:effectLst/>
                <a:latin typeface="Arial" pitchFamily="34" charset="0"/>
                <a:ea typeface="+mn-ea"/>
                <a:cs typeface="+mn-cs"/>
              </a:rPr>
              <a:t>MS</a:t>
            </a:r>
            <a:r>
              <a:rPr lang="en-US" sz="1100" i="1" kern="1200" dirty="0">
                <a:solidFill>
                  <a:schemeClr val="tx1"/>
                </a:solidFill>
                <a:effectLst/>
                <a:latin typeface="Arial" pitchFamily="34" charset="0"/>
                <a:ea typeface="+mn-ea"/>
                <a:cs typeface="+mn-cs"/>
              </a:rPr>
              <a:t>D</a:t>
            </a:r>
            <a:r>
              <a:rPr lang="en-US" sz="1100" kern="1200" dirty="0">
                <a:solidFill>
                  <a:schemeClr val="tx1"/>
                </a:solidFill>
                <a:effectLst/>
                <a:latin typeface="Arial" pitchFamily="34" charset="0"/>
                <a:ea typeface="+mn-ea"/>
                <a:cs typeface="+mn-cs"/>
              </a:rPr>
              <a:t>, gives the maximum and minimum downward vertical forces as shown. </a:t>
            </a:r>
          </a:p>
          <a:p>
            <a:endParaRPr lang="en-US" sz="1100" b="0" kern="1200" baseline="0" dirty="0">
              <a:solidFill>
                <a:schemeClr val="tx1"/>
              </a:solidFill>
              <a:effectLst/>
              <a:latin typeface="Arial" pitchFamily="34" charset="0"/>
              <a:ea typeface="+mn-ea"/>
              <a:cs typeface="+mn-cs"/>
            </a:endParaRPr>
          </a:p>
          <a:p>
            <a:r>
              <a:rPr lang="en-US" sz="1100" kern="1200" dirty="0">
                <a:solidFill>
                  <a:schemeClr val="tx1"/>
                </a:solidFill>
                <a:effectLst/>
                <a:latin typeface="Arial" pitchFamily="34" charset="0"/>
                <a:ea typeface="+mn-ea"/>
                <a:cs typeface="+mn-cs"/>
              </a:rPr>
              <a:t>It is noted that tension stresses are developed in a number of locations. This tension stress is acceptable for a high-quality elastomeric bearing if it is less than three times the shear modulus of rubber . This is a capacity 120 kip (i.e. 3</a:t>
            </a:r>
            <a:r>
              <a:rPr lang="en-US" sz="1100" i="1" kern="1200" dirty="0">
                <a:solidFill>
                  <a:schemeClr val="tx1"/>
                </a:solidFill>
                <a:effectLst/>
                <a:latin typeface="Arial" pitchFamily="34" charset="0"/>
                <a:ea typeface="+mn-ea"/>
                <a:cs typeface="+mn-cs"/>
              </a:rPr>
              <a:t>GA</a:t>
            </a:r>
            <a:r>
              <a:rPr lang="en-US" sz="1100" kern="1200" dirty="0">
                <a:solidFill>
                  <a:schemeClr val="tx1"/>
                </a:solidFill>
                <a:effectLst/>
                <a:latin typeface="Arial" pitchFamily="34" charset="0"/>
                <a:ea typeface="+mn-ea"/>
                <a:cs typeface="+mn-cs"/>
              </a:rPr>
              <a:t>) for the upper- properties. Hence there are four bearing locations (Gridline A2, E2, A6 and E6) where there is a potential uplift issue.</a:t>
            </a:r>
          </a:p>
          <a:p>
            <a:endParaRPr lang="en-NZ" sz="1100" b="0" kern="120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46</a:t>
            </a:fld>
            <a:endParaRPr lang="en-US"/>
          </a:p>
        </p:txBody>
      </p:sp>
    </p:spTree>
    <p:extLst>
      <p:ext uri="{BB962C8B-B14F-4D97-AF65-F5344CB8AC3E}">
        <p14:creationId xmlns:p14="http://schemas.microsoft.com/office/powerpoint/2010/main" val="331399154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t>An illustration shows the modes of displacement of the structure that are calculated in the process of seismic isolation design.  The levels of displacement shown are the design displacement, D-sub-D, the maximum displacement, D-sub-M, and the total maximum displacement (including torsion), D-sub-TM.  The figure contains a red shaded area covering the “D-sub-D” label, indicating that D-sub-D is no longer calculated in the current </a:t>
            </a:r>
            <a:r>
              <a:rPr lang="en-US" i="0" baseline="0" dirty="0"/>
              <a:t>Standard.</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i="0" baseline="0"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This slide</a:t>
            </a:r>
            <a:r>
              <a:rPr lang="en-US" baseline="0" dirty="0"/>
              <a:t> </a:t>
            </a:r>
            <a:r>
              <a:rPr lang="en-US" dirty="0"/>
              <a:t>illustrates </a:t>
            </a:r>
            <a:r>
              <a:rPr lang="en-US" baseline="0" dirty="0"/>
              <a:t>definitions and the equation to calculate the “total” displacement at corners of the isolated structure that includes potential rotation, as well as, translation of the isolation system.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sz="1100" b="0" kern="1200" dirty="0">
                <a:solidFill>
                  <a:schemeClr val="tx1"/>
                </a:solidFill>
                <a:effectLst/>
                <a:latin typeface="Arial" pitchFamily="34" charset="0"/>
                <a:ea typeface="+mn-ea"/>
                <a:cs typeface="+mn-cs"/>
              </a:rPr>
              <a:t>This equation now includes a new term</a:t>
            </a:r>
            <a:r>
              <a:rPr lang="en-US" sz="1100" b="0" i="1" kern="1200" dirty="0">
                <a:solidFill>
                  <a:schemeClr val="tx1"/>
                </a:solidFill>
                <a:effectLst/>
                <a:latin typeface="Arial" pitchFamily="34" charset="0"/>
                <a:ea typeface="+mn-ea"/>
                <a:cs typeface="+mn-cs"/>
              </a:rPr>
              <a:t> P</a:t>
            </a:r>
            <a:r>
              <a:rPr lang="en-US" sz="1100" b="0" i="1" kern="1200" baseline="-25000" dirty="0">
                <a:solidFill>
                  <a:schemeClr val="tx1"/>
                </a:solidFill>
                <a:effectLst/>
                <a:latin typeface="Arial" pitchFamily="34" charset="0"/>
                <a:ea typeface="+mn-ea"/>
                <a:cs typeface="+mn-cs"/>
              </a:rPr>
              <a:t>T</a:t>
            </a:r>
            <a:r>
              <a:rPr lang="en-US" sz="1100" b="0" kern="1200" dirty="0">
                <a:solidFill>
                  <a:schemeClr val="tx1"/>
                </a:solidFill>
                <a:effectLst/>
                <a:latin typeface="Arial" pitchFamily="34" charset="0"/>
                <a:ea typeface="+mn-ea"/>
                <a:cs typeface="+mn-cs"/>
              </a:rPr>
              <a:t>,</a:t>
            </a:r>
            <a:r>
              <a:rPr lang="en-US" sz="1100" b="0" kern="1200" baseline="0" dirty="0">
                <a:solidFill>
                  <a:schemeClr val="tx1"/>
                </a:solidFill>
                <a:effectLst/>
                <a:latin typeface="Arial" pitchFamily="34" charset="0"/>
                <a:ea typeface="+mn-ea"/>
                <a:cs typeface="+mn-cs"/>
              </a:rPr>
              <a:t> </a:t>
            </a:r>
            <a:r>
              <a:rPr lang="en-US" sz="1100" b="0" kern="1200" dirty="0">
                <a:solidFill>
                  <a:schemeClr val="tx1"/>
                </a:solidFill>
                <a:effectLst/>
                <a:latin typeface="Arial" pitchFamily="34" charset="0"/>
                <a:ea typeface="+mn-ea"/>
                <a:cs typeface="+mn-cs"/>
              </a:rPr>
              <a:t>which offers an improvement by relaxing the assumption of equal translation and torsional periods. </a:t>
            </a:r>
            <a:r>
              <a:rPr lang="en-US" baseline="0" dirty="0"/>
              <a:t>5% accidental eccentricity increases corner displacement by about 15% for buildings square in plan, and by abut 30% for buildings that longest dimensions many times greater than the other.  Systems with proportional stiffer isolators near the perimeter of structure (e.g., de Young Museum) provide greater resistance to torsion and the effects of actual plus accidental mass eccentricity.  Total maximum displacement (</a:t>
            </a:r>
            <a:r>
              <a:rPr lang="en-US" i="1" baseline="0" dirty="0"/>
              <a:t>D</a:t>
            </a:r>
            <a:r>
              <a:rPr lang="en-US" i="1" baseline="-25000" dirty="0"/>
              <a:t>TM</a:t>
            </a:r>
            <a:r>
              <a:rPr lang="en-US" baseline="0" dirty="0"/>
              <a:t>) is used to verify stability of isolators and to establish minimum moat clearance.</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baseline="0" dirty="0"/>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47</a:t>
            </a:fld>
            <a:endParaRPr lang="en-US"/>
          </a:p>
        </p:txBody>
      </p:sp>
    </p:spTree>
    <p:extLst>
      <p:ext uri="{BB962C8B-B14F-4D97-AF65-F5344CB8AC3E}">
        <p14:creationId xmlns:p14="http://schemas.microsoft.com/office/powerpoint/2010/main" val="262412957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t>A drawing shows the grid lines corresponding to the upper left quadrant of the floor plan. </a:t>
            </a:r>
            <a:endParaRPr lang="en-US" sz="1100" b="0" i="0" kern="1200" baseline="0" dirty="0">
              <a:solidFill>
                <a:schemeClr val="tx1"/>
              </a:solidFill>
              <a:effectLst/>
              <a:latin typeface="Arial" pitchFamily="34" charset="0"/>
              <a:ea typeface="+mn-ea"/>
              <a:cs typeface="+mn-cs"/>
            </a:endParaRPr>
          </a:p>
          <a:p>
            <a:endParaRPr lang="en-US" sz="1100" b="0" i="0" kern="1200" baseline="0" dirty="0">
              <a:solidFill>
                <a:schemeClr val="tx1"/>
              </a:solidFill>
              <a:effectLst/>
              <a:latin typeface="Arial" pitchFamily="34" charset="0"/>
              <a:ea typeface="+mn-ea"/>
              <a:cs typeface="+mn-cs"/>
            </a:endParaRPr>
          </a:p>
          <a:p>
            <a:r>
              <a:rPr lang="en-US" sz="1100" b="0" i="0" kern="1200" baseline="0" dirty="0">
                <a:solidFill>
                  <a:schemeClr val="tx1"/>
                </a:solidFill>
                <a:effectLst/>
                <a:latin typeface="Arial" pitchFamily="34" charset="0"/>
                <a:ea typeface="+mn-ea"/>
                <a:cs typeface="+mn-cs"/>
              </a:rPr>
              <a:t>The minimum amplification</a:t>
            </a:r>
            <a:r>
              <a:rPr lang="en-US" sz="1100" b="0" i="0" kern="1200" dirty="0">
                <a:solidFill>
                  <a:schemeClr val="tx1"/>
                </a:solidFill>
                <a:effectLst/>
                <a:latin typeface="Arial" pitchFamily="34" charset="0"/>
                <a:ea typeface="+mn-ea"/>
                <a:cs typeface="+mn-cs"/>
              </a:rPr>
              <a:t> factors are shown here when enveloped</a:t>
            </a:r>
            <a:r>
              <a:rPr lang="en-US" sz="1100" b="0" i="0" kern="1200" baseline="0" dirty="0">
                <a:solidFill>
                  <a:schemeClr val="tx1"/>
                </a:solidFill>
                <a:effectLst/>
                <a:latin typeface="Arial" pitchFamily="34" charset="0"/>
                <a:ea typeface="+mn-ea"/>
                <a:cs typeface="+mn-cs"/>
              </a:rPr>
              <a:t> for accidental eccentricity in either X- or Y- directions</a:t>
            </a:r>
            <a:r>
              <a:rPr lang="en-US" sz="1100" b="0" i="0" kern="1200" dirty="0">
                <a:solidFill>
                  <a:schemeClr val="tx1"/>
                </a:solidFill>
                <a:effectLst/>
                <a:latin typeface="Arial" pitchFamily="34" charset="0"/>
                <a:ea typeface="+mn-ea"/>
                <a:cs typeface="+mn-cs"/>
              </a:rPr>
              <a:t>. </a:t>
            </a:r>
            <a:r>
              <a:rPr lang="en-US" sz="1100" b="0" kern="1200" dirty="0">
                <a:solidFill>
                  <a:schemeClr val="tx1"/>
                </a:solidFill>
                <a:effectLst/>
                <a:latin typeface="Arial" pitchFamily="34" charset="0"/>
                <a:ea typeface="+mn-ea"/>
                <a:cs typeface="+mn-cs"/>
              </a:rPr>
              <a:t>The resulting total</a:t>
            </a:r>
            <a:r>
              <a:rPr lang="en-US" sz="1100" b="0" kern="1200" baseline="0" dirty="0">
                <a:solidFill>
                  <a:schemeClr val="tx1"/>
                </a:solidFill>
                <a:effectLst/>
                <a:latin typeface="Arial" pitchFamily="34" charset="0"/>
                <a:ea typeface="+mn-ea"/>
                <a:cs typeface="+mn-cs"/>
              </a:rPr>
              <a:t> </a:t>
            </a:r>
            <a:r>
              <a:rPr lang="en-US" sz="1100" b="0" kern="1200" dirty="0">
                <a:solidFill>
                  <a:schemeClr val="tx1"/>
                </a:solidFill>
                <a:effectLst/>
                <a:latin typeface="Arial" pitchFamily="34" charset="0"/>
                <a:ea typeface="+mn-ea"/>
                <a:cs typeface="+mn-cs"/>
              </a:rPr>
              <a:t>maximum displacements </a:t>
            </a:r>
            <a:r>
              <a:rPr lang="en-US" sz="1100" b="0" i="1" kern="1200" dirty="0">
                <a:solidFill>
                  <a:schemeClr val="tx1"/>
                </a:solidFill>
                <a:effectLst/>
                <a:latin typeface="Arial" pitchFamily="34" charset="0"/>
                <a:ea typeface="+mn-ea"/>
                <a:cs typeface="+mn-cs"/>
              </a:rPr>
              <a:t>D</a:t>
            </a:r>
            <a:r>
              <a:rPr lang="en-US" sz="1100" b="0" i="1" kern="1200" baseline="-25000" dirty="0">
                <a:solidFill>
                  <a:schemeClr val="tx1"/>
                </a:solidFill>
                <a:effectLst/>
                <a:latin typeface="Arial" pitchFamily="34" charset="0"/>
                <a:ea typeface="+mn-ea"/>
                <a:cs typeface="+mn-cs"/>
              </a:rPr>
              <a:t>TM</a:t>
            </a:r>
            <a:r>
              <a:rPr lang="en-US" sz="1100" b="0" kern="1200" dirty="0">
                <a:solidFill>
                  <a:schemeClr val="tx1"/>
                </a:solidFill>
                <a:effectLst/>
                <a:latin typeface="Arial" pitchFamily="34" charset="0"/>
                <a:ea typeface="+mn-ea"/>
                <a:cs typeface="+mn-cs"/>
              </a:rPr>
              <a:t> </a:t>
            </a:r>
            <a:r>
              <a:rPr lang="en-NZ" sz="1100" b="0" kern="1200" dirty="0">
                <a:solidFill>
                  <a:schemeClr val="tx1"/>
                </a:solidFill>
                <a:effectLst/>
                <a:latin typeface="Arial" pitchFamily="34" charset="0"/>
                <a:ea typeface="+mn-ea"/>
                <a:cs typeface="+mn-cs"/>
              </a:rPr>
              <a:t>are shown for</a:t>
            </a:r>
            <a:r>
              <a:rPr lang="en-NZ" sz="1100" b="0" kern="1200" baseline="0" dirty="0">
                <a:solidFill>
                  <a:schemeClr val="tx1"/>
                </a:solidFill>
                <a:effectLst/>
                <a:latin typeface="Arial" pitchFamily="34" charset="0"/>
                <a:ea typeface="+mn-ea"/>
                <a:cs typeface="+mn-cs"/>
              </a:rPr>
              <a:t> the upper- and lower-bound properties.</a:t>
            </a:r>
          </a:p>
          <a:p>
            <a:endParaRPr lang="en-NZ" sz="1100" b="0" i="0" kern="1200" baseline="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48</a:t>
            </a:fld>
            <a:endParaRPr lang="en-US"/>
          </a:p>
        </p:txBody>
      </p:sp>
    </p:spTree>
    <p:extLst>
      <p:ext uri="{BB962C8B-B14F-4D97-AF65-F5344CB8AC3E}">
        <p14:creationId xmlns:p14="http://schemas.microsoft.com/office/powerpoint/2010/main" val="50117278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t>A drawing shows the grid lines corresponding to the upper left quadrant of the floor plan. </a:t>
            </a:r>
          </a:p>
          <a:p>
            <a:endParaRPr lang="en-US" sz="1100" kern="1200" dirty="0">
              <a:solidFill>
                <a:schemeClr val="tx1"/>
              </a:solidFill>
              <a:effectLst/>
              <a:latin typeface="Arial" pitchFamily="34" charset="0"/>
              <a:ea typeface="+mn-ea"/>
              <a:cs typeface="+mn-cs"/>
            </a:endParaRPr>
          </a:p>
          <a:p>
            <a:r>
              <a:rPr lang="en-US" sz="1100" kern="1200" dirty="0">
                <a:solidFill>
                  <a:schemeClr val="tx1"/>
                </a:solidFill>
                <a:effectLst/>
                <a:latin typeface="Arial" pitchFamily="34" charset="0"/>
                <a:ea typeface="+mn-ea"/>
                <a:cs typeface="+mn-cs"/>
              </a:rPr>
              <a:t>The stability check is illustrated here since its a critical check for the design of the lead-rubber bearings,</a:t>
            </a:r>
            <a:r>
              <a:rPr lang="en-US" sz="1100" kern="1200" baseline="0" dirty="0">
                <a:solidFill>
                  <a:schemeClr val="tx1"/>
                </a:solidFill>
                <a:effectLst/>
                <a:latin typeface="Arial" pitchFamily="34" charset="0"/>
                <a:ea typeface="+mn-ea"/>
                <a:cs typeface="+mn-cs"/>
              </a:rPr>
              <a:t> and may be overly conservative to use enveloped (incompatible) displacements and vertical loads</a:t>
            </a:r>
            <a:r>
              <a:rPr lang="en-US" sz="1100" kern="1200" dirty="0">
                <a:solidFill>
                  <a:schemeClr val="tx1"/>
                </a:solidFill>
                <a:effectLst/>
                <a:latin typeface="Arial" pitchFamily="34" charset="0"/>
                <a:ea typeface="+mn-ea"/>
                <a:cs typeface="+mn-cs"/>
              </a:rPr>
              <a:t>.</a:t>
            </a:r>
            <a:r>
              <a:rPr lang="en-US" sz="1100" kern="1200" baseline="0" dirty="0">
                <a:solidFill>
                  <a:schemeClr val="tx1"/>
                </a:solidFill>
                <a:effectLst/>
                <a:latin typeface="Arial" pitchFamily="34" charset="0"/>
                <a:ea typeface="+mn-ea"/>
                <a:cs typeface="+mn-cs"/>
              </a:rPr>
              <a:t> H</a:t>
            </a:r>
            <a:r>
              <a:rPr lang="en-US" sz="1100" kern="1200" dirty="0">
                <a:solidFill>
                  <a:schemeClr val="tx1"/>
                </a:solidFill>
                <a:effectLst/>
                <a:latin typeface="Arial" pitchFamily="34" charset="0"/>
                <a:ea typeface="+mn-ea"/>
                <a:cs typeface="+mn-cs"/>
              </a:rPr>
              <a:t>owever,</a:t>
            </a:r>
            <a:r>
              <a:rPr lang="en-US" sz="1100" kern="1200" baseline="0" dirty="0">
                <a:solidFill>
                  <a:schemeClr val="tx1"/>
                </a:solidFill>
                <a:effectLst/>
                <a:latin typeface="Arial" pitchFamily="34" charset="0"/>
                <a:ea typeface="+mn-ea"/>
                <a:cs typeface="+mn-cs"/>
              </a:rPr>
              <a:t> its usually the manufacturers responsibility to do these design checks (as you give them displacements and loads)</a:t>
            </a:r>
            <a:r>
              <a:rPr lang="en-US" sz="1100" kern="1200" dirty="0">
                <a:solidFill>
                  <a:schemeClr val="tx1"/>
                </a:solidFill>
                <a:effectLst/>
                <a:latin typeface="Arial" pitchFamily="34" charset="0"/>
                <a:ea typeface="+mn-ea"/>
                <a:cs typeface="+mn-cs"/>
              </a:rPr>
              <a:t>. The equation</a:t>
            </a:r>
            <a:r>
              <a:rPr lang="en-US" sz="1100" kern="1200" baseline="0" dirty="0">
                <a:solidFill>
                  <a:schemeClr val="tx1"/>
                </a:solidFill>
                <a:effectLst/>
                <a:latin typeface="Arial" pitchFamily="34" charset="0"/>
                <a:ea typeface="+mn-ea"/>
                <a:cs typeface="+mn-cs"/>
              </a:rPr>
              <a:t> used to calculate the maximum allowable rubber layer thickness was shown earlier in the preliminary design.</a:t>
            </a:r>
            <a:endParaRPr lang="en-US" sz="1100" kern="1200" dirty="0">
              <a:solidFill>
                <a:schemeClr val="tx1"/>
              </a:solidFill>
              <a:effectLst/>
              <a:latin typeface="Arial" pitchFamily="34" charset="0"/>
              <a:ea typeface="+mn-ea"/>
              <a:cs typeface="+mn-cs"/>
            </a:endParaRPr>
          </a:p>
          <a:p>
            <a:endParaRPr lang="en-US" sz="1100" b="0" kern="1200" dirty="0">
              <a:solidFill>
                <a:schemeClr val="tx1"/>
              </a:solidFill>
              <a:effectLst/>
              <a:latin typeface="Arial" pitchFamily="34" charset="0"/>
              <a:ea typeface="+mn-ea"/>
              <a:cs typeface="+mn-cs"/>
            </a:endParaRPr>
          </a:p>
          <a:p>
            <a:r>
              <a:rPr lang="en-US" sz="1100" b="0" kern="1200" dirty="0">
                <a:solidFill>
                  <a:schemeClr val="tx1"/>
                </a:solidFill>
                <a:effectLst/>
                <a:latin typeface="Arial" pitchFamily="34" charset="0"/>
                <a:ea typeface="+mn-ea"/>
                <a:cs typeface="+mn-cs"/>
              </a:rPr>
              <a:t>The critical bearing location is Gridlines B4 and D4 which require a rubber thickness less than 0.28 inches which is at the lower limit for what can be satisfactorily constructed by manufactures. Note that all</a:t>
            </a:r>
            <a:r>
              <a:rPr lang="en-US" sz="1100" b="0" kern="1200" baseline="0" dirty="0">
                <a:solidFill>
                  <a:schemeClr val="tx1"/>
                </a:solidFill>
                <a:effectLst/>
                <a:latin typeface="Arial" pitchFamily="34" charset="0"/>
                <a:ea typeface="+mn-ea"/>
                <a:cs typeface="+mn-cs"/>
              </a:rPr>
              <a:t> bearings can be design for this worst case so that there is only one bearing type.</a:t>
            </a:r>
            <a:r>
              <a:rPr lang="en-US" sz="1100" b="0" kern="1200" dirty="0">
                <a:solidFill>
                  <a:schemeClr val="tx1"/>
                </a:solidFill>
                <a:effectLst/>
                <a:latin typeface="Arial" pitchFamily="34" charset="0"/>
                <a:ea typeface="+mn-ea"/>
                <a:cs typeface="+mn-cs"/>
              </a:rPr>
              <a:t> This would give a final bearing with 5.225/0.275 = 19 rubber layers each 0.275 inches (7 mm) thick. The rubber shear strains due to lateral displacements are high at 294% in the corner locations, but are achievable for a quality manufacturer. </a:t>
            </a:r>
            <a:endParaRPr lang="en-NZ" sz="1100" b="0" i="0" kern="1200" dirty="0">
              <a:solidFill>
                <a:schemeClr val="tx1"/>
              </a:solidFill>
              <a:effectLst/>
              <a:latin typeface="Arial" pitchFamily="34" charset="0"/>
              <a:ea typeface="+mn-ea"/>
              <a:cs typeface="+mn-cs"/>
            </a:endParaRPr>
          </a:p>
          <a:p>
            <a:endParaRPr lang="en-US" sz="1100" b="0" kern="120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49</a:t>
            </a:fld>
            <a:endParaRPr lang="en-US"/>
          </a:p>
        </p:txBody>
      </p:sp>
    </p:spTree>
    <p:extLst>
      <p:ext uri="{BB962C8B-B14F-4D97-AF65-F5344CB8AC3E}">
        <p14:creationId xmlns:p14="http://schemas.microsoft.com/office/powerpoint/2010/main" val="17456625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NZ" dirty="0"/>
              <a:t>The table </a:t>
            </a:r>
            <a:r>
              <a:rPr lang="en-NZ" baseline="0" dirty="0"/>
              <a:t>has three columns, headed “Objectives”, “Conventional”, and “Isolated.”  The first column headed “Objectives” has three rows labelled “Deaths”, “Dollars” and “Downtime.”  “Thumbs Up” icons indicate </a:t>
            </a:r>
            <a:r>
              <a:rPr lang="en-NZ" baseline="0" dirty="0" err="1"/>
              <a:t>favorable</a:t>
            </a:r>
            <a:r>
              <a:rPr lang="en-NZ" baseline="0" dirty="0"/>
              <a:t> outcomes, and “Thumbs Down” icons indicate </a:t>
            </a:r>
            <a:r>
              <a:rPr lang="en-NZ" baseline="0" dirty="0" err="1"/>
              <a:t>unfavorable</a:t>
            </a:r>
            <a:r>
              <a:rPr lang="en-NZ" baseline="0" dirty="0"/>
              <a:t> outcomes.  Under the Conventional column heading “Deaths” is a thumbs up, while “Dollars” and “Downtime” are both thumbs down.  Under the Isolated heading, “Deaths”, “Dollars” and “Downtime” all have thumbs up.</a:t>
            </a:r>
            <a:endParaRPr lang="en-NZ" dirty="0"/>
          </a:p>
          <a:p>
            <a:endParaRPr lang="en-NZ" dirty="0"/>
          </a:p>
          <a:p>
            <a:r>
              <a:rPr lang="en-NZ" dirty="0"/>
              <a:t>The main reason </a:t>
            </a:r>
            <a:r>
              <a:rPr lang="en-NZ" u="sng" dirty="0"/>
              <a:t>why</a:t>
            </a:r>
            <a:r>
              <a:rPr lang="en-NZ" dirty="0"/>
              <a:t> to isolate</a:t>
            </a:r>
            <a:r>
              <a:rPr lang="en-NZ" baseline="0" dirty="0"/>
              <a:t> is to reduce structural, non-structural and contents damage and hence maintain operation after a major earthquake.</a:t>
            </a:r>
            <a:endParaRPr lang="en-NZ" dirty="0"/>
          </a:p>
          <a:p>
            <a:endParaRPr lang="en-NZ"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All seismically isolated buildings (not just critical</a:t>
            </a:r>
            <a:r>
              <a:rPr lang="en-US" sz="1100" kern="1200" baseline="0" dirty="0">
                <a:solidFill>
                  <a:schemeClr val="tx1"/>
                </a:solidFill>
                <a:effectLst/>
                <a:latin typeface="Arial" pitchFamily="34" charset="0"/>
                <a:ea typeface="+mn-ea"/>
                <a:cs typeface="+mn-cs"/>
              </a:rPr>
              <a:t> facilities) are</a:t>
            </a:r>
            <a:r>
              <a:rPr lang="en-US" sz="1100" kern="1200" dirty="0">
                <a:solidFill>
                  <a:schemeClr val="tx1"/>
                </a:solidFill>
                <a:effectLst/>
                <a:latin typeface="Arial" pitchFamily="34" charset="0"/>
                <a:ea typeface="+mn-ea"/>
                <a:cs typeface="+mn-cs"/>
              </a:rPr>
              <a:t> expected to have minimal repair</a:t>
            </a:r>
            <a:r>
              <a:rPr lang="en-US" sz="1100" kern="1200" baseline="0" dirty="0">
                <a:solidFill>
                  <a:schemeClr val="tx1"/>
                </a:solidFill>
                <a:effectLst/>
                <a:latin typeface="Arial" pitchFamily="34" charset="0"/>
                <a:ea typeface="+mn-ea"/>
                <a:cs typeface="+mn-cs"/>
              </a:rPr>
              <a:t> costs and downtime</a:t>
            </a:r>
            <a:r>
              <a:rPr lang="en-US" sz="1100" kern="1200" dirty="0">
                <a:solidFill>
                  <a:schemeClr val="tx1"/>
                </a:solidFill>
                <a:effectLst/>
                <a:latin typeface="Arial" pitchFamily="34" charset="0"/>
                <a:ea typeface="+mn-ea"/>
                <a:cs typeface="+mn-cs"/>
              </a:rPr>
              <a:t>, whereas a conventional building may be damaged to the point where it is uneconomical to rehabilitate. This is due to the inherent nature of isolation, for example it reduces both displacements and accelerations in the superstructure. Although not explicitly seeking damage control as an objective, indirectly the minimum requirements of the </a:t>
            </a:r>
            <a:r>
              <a:rPr lang="en-US" sz="1100" i="1" kern="1200" dirty="0">
                <a:solidFill>
                  <a:schemeClr val="tx1"/>
                </a:solidFill>
                <a:effectLst/>
                <a:latin typeface="Arial" pitchFamily="34" charset="0"/>
                <a:ea typeface="+mn-ea"/>
                <a:cs typeface="+mn-cs"/>
              </a:rPr>
              <a:t>Standard</a:t>
            </a:r>
            <a:r>
              <a:rPr lang="en-US" sz="1100" kern="1200" dirty="0">
                <a:solidFill>
                  <a:schemeClr val="tx1"/>
                </a:solidFill>
                <a:effectLst/>
                <a:latin typeface="Arial" pitchFamily="34" charset="0"/>
                <a:ea typeface="+mn-ea"/>
                <a:cs typeface="+mn-cs"/>
              </a:rPr>
              <a:t> will give limited damage as a consequence of ensuring proper isolation achieved. For example, the </a:t>
            </a:r>
            <a:r>
              <a:rPr lang="en-US" sz="1100" i="1" kern="1200" dirty="0">
                <a:solidFill>
                  <a:schemeClr val="tx1"/>
                </a:solidFill>
                <a:effectLst/>
                <a:latin typeface="Arial" pitchFamily="34" charset="0"/>
                <a:ea typeface="+mn-ea"/>
                <a:cs typeface="+mn-cs"/>
              </a:rPr>
              <a:t>Standard </a:t>
            </a:r>
            <a:r>
              <a:rPr lang="en-US" sz="1100" kern="1200" dirty="0">
                <a:solidFill>
                  <a:schemeClr val="tx1"/>
                </a:solidFill>
                <a:effectLst/>
                <a:latin typeface="Arial" pitchFamily="34" charset="0"/>
                <a:ea typeface="+mn-ea"/>
                <a:cs typeface="+mn-cs"/>
              </a:rPr>
              <a:t>limits the amount of inelastic action and drift that may occur in the superstructure to avoid detrimental coupling with the isolation system. Moreover, the </a:t>
            </a:r>
            <a:r>
              <a:rPr lang="en-US" sz="1100" i="1" kern="1200" dirty="0">
                <a:solidFill>
                  <a:schemeClr val="tx1"/>
                </a:solidFill>
                <a:effectLst/>
                <a:latin typeface="Arial" pitchFamily="34" charset="0"/>
                <a:ea typeface="+mn-ea"/>
                <a:cs typeface="+mn-cs"/>
              </a:rPr>
              <a:t>Standard </a:t>
            </a:r>
            <a:r>
              <a:rPr lang="en-US" sz="1100" kern="1200" dirty="0">
                <a:solidFill>
                  <a:schemeClr val="tx1"/>
                </a:solidFill>
                <a:effectLst/>
                <a:latin typeface="Arial" pitchFamily="34" charset="0"/>
                <a:ea typeface="+mn-ea"/>
                <a:cs typeface="+mn-cs"/>
              </a:rPr>
              <a:t>requires that the isolation devices be designed and tested to be functional under the effects of the Maximum Considered Earthquake (MCE</a:t>
            </a:r>
            <a:r>
              <a:rPr lang="en-US" sz="1100" kern="1200" baseline="-25000" dirty="0">
                <a:solidFill>
                  <a:schemeClr val="tx1"/>
                </a:solidFill>
                <a:effectLst/>
                <a:latin typeface="Arial" pitchFamily="34" charset="0"/>
                <a:ea typeface="+mn-ea"/>
                <a:cs typeface="+mn-cs"/>
              </a:rPr>
              <a:t>R</a:t>
            </a:r>
            <a:r>
              <a:rPr lang="en-US" sz="1100" kern="1200" dirty="0">
                <a:solidFill>
                  <a:schemeClr val="tx1"/>
                </a:solidFill>
                <a:effectLst/>
                <a:latin typeface="Arial" pitchFamily="34" charset="0"/>
                <a:ea typeface="+mn-ea"/>
                <a:cs typeface="+mn-cs"/>
              </a:rPr>
              <a:t>).</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5</a:t>
            </a:fld>
            <a:endParaRPr lang="en-US"/>
          </a:p>
        </p:txBody>
      </p:sp>
    </p:spTree>
    <p:extLst>
      <p:ext uri="{BB962C8B-B14F-4D97-AF65-F5344CB8AC3E}">
        <p14:creationId xmlns:p14="http://schemas.microsoft.com/office/powerpoint/2010/main" val="301583896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lvl="1"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Arial" pitchFamily="34" charset="0"/>
                <a:ea typeface="+mn-ea"/>
                <a:cs typeface="+mn-cs"/>
              </a:rPr>
              <a:t>A drawing shows the framing plan of the first floor of the structure.  Yellow lines along each grid line indicate the locations of heavy steel framing members.  These heavy members resist P-delta moments that are induced by the bearings.  A</a:t>
            </a:r>
            <a:r>
              <a:rPr lang="en-US" sz="1200" kern="1200" baseline="0" dirty="0">
                <a:solidFill>
                  <a:schemeClr val="tx1"/>
                </a:solidFill>
                <a:effectLst/>
                <a:latin typeface="Arial" pitchFamily="34" charset="0"/>
                <a:ea typeface="+mn-ea"/>
                <a:cs typeface="+mn-cs"/>
              </a:rPr>
              <a:t> second drawing indicates the displaced position of an elastomeric bearing, and the method of computing P-delta moments for the bearing.</a:t>
            </a:r>
            <a:endParaRPr lang="en-US" sz="1200" kern="1200" dirty="0">
              <a:solidFill>
                <a:schemeClr val="tx1"/>
              </a:solidFill>
              <a:effectLst/>
              <a:latin typeface="Arial" pitchFamily="34" charset="0"/>
              <a:ea typeface="+mn-ea"/>
              <a:cs typeface="+mn-cs"/>
            </a:endParaRPr>
          </a:p>
          <a:p>
            <a:pPr marL="0" marR="0" lvl="1" indent="0" algn="l" defTabSz="9144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effectLst/>
              <a:latin typeface="Arial" pitchFamily="34" charset="0"/>
              <a:ea typeface="+mn-ea"/>
              <a:cs typeface="+mn-cs"/>
            </a:endParaRPr>
          </a:p>
          <a:p>
            <a:pPr marL="0" marR="0" lvl="1"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Arial" pitchFamily="34" charset="0"/>
                <a:ea typeface="+mn-ea"/>
                <a:cs typeface="+mn-cs"/>
              </a:rPr>
              <a:t>Computer analysis programs may not correctly calculate the large P-delta moments at the isolator level. The slide shows that moments</a:t>
            </a:r>
            <a:r>
              <a:rPr lang="en-US" sz="1200" kern="1200" baseline="0" dirty="0">
                <a:solidFill>
                  <a:schemeClr val="tx1"/>
                </a:solidFill>
                <a:effectLst/>
                <a:latin typeface="Arial" pitchFamily="34" charset="0"/>
                <a:ea typeface="+mn-ea"/>
                <a:cs typeface="+mn-cs"/>
              </a:rPr>
              <a:t> are caused by both displaced vertical loads, P, as well as horizontal shear, V. </a:t>
            </a:r>
            <a:r>
              <a:rPr lang="en-US" sz="1200" kern="1200" dirty="0">
                <a:solidFill>
                  <a:schemeClr val="tx1"/>
                </a:solidFill>
                <a:effectLst/>
                <a:latin typeface="Arial" pitchFamily="34" charset="0"/>
                <a:ea typeface="+mn-ea"/>
                <a:cs typeface="+mn-cs"/>
              </a:rPr>
              <a:t>For the elastomeric bearing, the P-delta moment is split one-half up and one-half down. </a:t>
            </a:r>
            <a:r>
              <a:rPr lang="en-US" sz="1100" baseline="0" dirty="0"/>
              <a:t>At the base level, heavier W24 x 146 heavier girders/framing are used. </a:t>
            </a:r>
            <a:r>
              <a:rPr lang="en-US" sz="1100" kern="1200" dirty="0">
                <a:solidFill>
                  <a:schemeClr val="tx1"/>
                </a:solidFill>
                <a:effectLst/>
                <a:latin typeface="Arial" pitchFamily="34" charset="0"/>
                <a:ea typeface="+mn-ea"/>
                <a:cs typeface="+mn-cs"/>
              </a:rPr>
              <a:t>These girders stabilize the bearings by resisting moments due to both vertical P-delta effects and horizontal shear loads. </a:t>
            </a:r>
            <a:endParaRPr lang="en-NZ" sz="1100" kern="1200" baseline="0" dirty="0">
              <a:solidFill>
                <a:schemeClr val="tx1"/>
              </a:solidFill>
              <a:effectLst/>
              <a:latin typeface="Arial" pitchFamily="34" charset="0"/>
              <a:ea typeface="+mn-ea"/>
              <a:cs typeface="+mn-cs"/>
            </a:endParaRPr>
          </a:p>
          <a:p>
            <a:pPr marL="0" marR="0" lvl="1" indent="0" algn="l" defTabSz="914400" rtl="0" eaLnBrk="0" fontAlgn="base" latinLnBrk="0" hangingPunct="0">
              <a:lnSpc>
                <a:spcPct val="100000"/>
              </a:lnSpc>
              <a:spcBef>
                <a:spcPct val="30000"/>
              </a:spcBef>
              <a:spcAft>
                <a:spcPct val="0"/>
              </a:spcAft>
              <a:buClrTx/>
              <a:buSzTx/>
              <a:buFontTx/>
              <a:buNone/>
              <a:tabLst/>
              <a:defRPr/>
            </a:pPr>
            <a:endParaRPr lang="en-US" sz="1100" kern="120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50</a:t>
            </a:fld>
            <a:endParaRPr lang="en-US"/>
          </a:p>
        </p:txBody>
      </p:sp>
    </p:spTree>
    <p:extLst>
      <p:ext uri="{BB962C8B-B14F-4D97-AF65-F5344CB8AC3E}">
        <p14:creationId xmlns:p14="http://schemas.microsoft.com/office/powerpoint/2010/main" val="259823191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lvl="1" indent="0" algn="l" defTabSz="914400" rtl="0" eaLnBrk="0" fontAlgn="base" latinLnBrk="0" hangingPunct="0">
              <a:lnSpc>
                <a:spcPct val="100000"/>
              </a:lnSpc>
              <a:spcBef>
                <a:spcPct val="30000"/>
              </a:spcBef>
              <a:spcAft>
                <a:spcPct val="0"/>
              </a:spcAft>
              <a:buClrTx/>
              <a:buSzTx/>
              <a:buFontTx/>
              <a:buNone/>
              <a:tabLst/>
              <a:defRPr/>
            </a:pPr>
            <a:r>
              <a:rPr lang="en-NZ" dirty="0"/>
              <a:t>As shown, an ELF Procedure is permitted for final design of this building since all the Standards criteria are met.</a:t>
            </a:r>
          </a:p>
          <a:p>
            <a:pPr marL="0" marR="0" lvl="1" indent="0" algn="l" defTabSz="914400" rtl="0" eaLnBrk="0" fontAlgn="base" latinLnBrk="0" hangingPunct="0">
              <a:lnSpc>
                <a:spcPct val="100000"/>
              </a:lnSpc>
              <a:spcBef>
                <a:spcPct val="30000"/>
              </a:spcBef>
              <a:spcAft>
                <a:spcPct val="0"/>
              </a:spcAft>
              <a:buClrTx/>
              <a:buSzTx/>
              <a:buFontTx/>
              <a:buNone/>
              <a:tabLst/>
              <a:defRPr/>
            </a:pPr>
            <a:endParaRPr lang="en-NZ" dirty="0"/>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51</a:t>
            </a:fld>
            <a:endParaRPr lang="en-US"/>
          </a:p>
        </p:txBody>
      </p:sp>
    </p:spTree>
    <p:extLst>
      <p:ext uri="{BB962C8B-B14F-4D97-AF65-F5344CB8AC3E}">
        <p14:creationId xmlns:p14="http://schemas.microsoft.com/office/powerpoint/2010/main" val="112620126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lvl="1" indent="0" algn="l" defTabSz="914400" rtl="0" eaLnBrk="0" fontAlgn="base" latinLnBrk="0" hangingPunct="0">
              <a:lnSpc>
                <a:spcPct val="100000"/>
              </a:lnSpc>
              <a:spcBef>
                <a:spcPct val="30000"/>
              </a:spcBef>
              <a:spcAft>
                <a:spcPct val="0"/>
              </a:spcAft>
              <a:buClrTx/>
              <a:buSzTx/>
              <a:buFontTx/>
              <a:buNone/>
              <a:tabLst/>
              <a:defRPr/>
            </a:pPr>
            <a:r>
              <a:rPr lang="en-US" sz="1200" i="0" dirty="0"/>
              <a:t>This slide contains an acceleration response spectrum that illustrates a simple method to account for vertical earthquake accelerations.</a:t>
            </a:r>
            <a:r>
              <a:rPr lang="en-US" sz="1200" i="0" baseline="0" dirty="0"/>
              <a:t>  The spectrum shows that vertical earthquake accelerations may be approximated as roughly two-thirds of the maximum amplitude of the MCE-sub-R horizontal earthquake response spectrum.</a:t>
            </a:r>
            <a:endParaRPr lang="en-US" sz="1200" i="0" dirty="0"/>
          </a:p>
          <a:p>
            <a:pPr marL="0" marR="0" lvl="1" indent="0" algn="l" defTabSz="914400" rtl="0" eaLnBrk="0" fontAlgn="base" latinLnBrk="0" hangingPunct="0">
              <a:lnSpc>
                <a:spcPct val="100000"/>
              </a:lnSpc>
              <a:spcBef>
                <a:spcPct val="30000"/>
              </a:spcBef>
              <a:spcAft>
                <a:spcPct val="0"/>
              </a:spcAft>
              <a:buClrTx/>
              <a:buSzTx/>
              <a:buFontTx/>
              <a:buNone/>
              <a:tabLst/>
              <a:defRPr/>
            </a:pPr>
            <a:endParaRPr lang="en-US" sz="1200" i="0" dirty="0"/>
          </a:p>
          <a:p>
            <a:pPr marL="0" marR="0" lvl="1" indent="0" algn="l" defTabSz="914400" rtl="0" eaLnBrk="0" fontAlgn="base" latinLnBrk="0" hangingPunct="0">
              <a:lnSpc>
                <a:spcPct val="100000"/>
              </a:lnSpc>
              <a:spcBef>
                <a:spcPct val="30000"/>
              </a:spcBef>
              <a:spcAft>
                <a:spcPct val="0"/>
              </a:spcAft>
              <a:buClrTx/>
              <a:buSzTx/>
              <a:buFontTx/>
              <a:buNone/>
              <a:tabLst/>
              <a:defRPr/>
            </a:pPr>
            <a:r>
              <a:rPr lang="en-US" sz="1200" i="0" dirty="0"/>
              <a:t>The </a:t>
            </a:r>
            <a:r>
              <a:rPr lang="en-US" dirty="0"/>
              <a:t>±0.2S</a:t>
            </a:r>
            <a:r>
              <a:rPr lang="en-US" baseline="-25000" dirty="0"/>
              <a:t>MS</a:t>
            </a:r>
            <a:r>
              <a:rPr lang="en-US" dirty="0"/>
              <a:t>D</a:t>
            </a:r>
            <a:r>
              <a:rPr lang="en-NZ" sz="1100" i="1" baseline="0" dirty="0"/>
              <a:t> </a:t>
            </a:r>
            <a:r>
              <a:rPr lang="en-US" sz="1200" i="0" dirty="0"/>
              <a:t>assumes the vertical response spectrum is about 2/3 of the horizontal with 30% combination i.e. 0.67 x 0.3 = </a:t>
            </a:r>
            <a:r>
              <a:rPr lang="en-NZ" sz="1200" i="0" dirty="0"/>
              <a:t>0.2 </a:t>
            </a:r>
            <a:r>
              <a:rPr lang="en-US" sz="1200" i="0" dirty="0"/>
              <a:t>factor.</a:t>
            </a:r>
            <a:r>
              <a:rPr lang="en-US" sz="1200" i="0" baseline="0" dirty="0"/>
              <a:t> Hence </a:t>
            </a:r>
            <a:r>
              <a:rPr lang="en-US" sz="1200" i="0" dirty="0"/>
              <a:t>it</a:t>
            </a:r>
            <a:r>
              <a:rPr lang="en-US" sz="1200" i="0" baseline="0" dirty="0"/>
              <a:t> assumes the vertical acceleration is about 0.93g for this site.</a:t>
            </a:r>
          </a:p>
          <a:p>
            <a:pPr marL="0" marR="0" lvl="1" indent="0" algn="l" defTabSz="914400" rtl="0" eaLnBrk="0" fontAlgn="base" latinLnBrk="0" hangingPunct="0">
              <a:lnSpc>
                <a:spcPct val="100000"/>
              </a:lnSpc>
              <a:spcBef>
                <a:spcPct val="30000"/>
              </a:spcBef>
              <a:spcAft>
                <a:spcPct val="0"/>
              </a:spcAft>
              <a:buClrTx/>
              <a:buSzTx/>
              <a:buFontTx/>
              <a:buNone/>
              <a:tabLst/>
              <a:defRPr/>
            </a:pPr>
            <a:endParaRPr lang="en-US" sz="1200" b="0" i="0" kern="1200" baseline="0" dirty="0">
              <a:solidFill>
                <a:schemeClr val="tx1"/>
              </a:solidFill>
              <a:effectLst/>
              <a:latin typeface="Arial" pitchFamily="34" charset="0"/>
              <a:ea typeface="+mn-ea"/>
              <a:cs typeface="+mn-cs"/>
            </a:endParaRPr>
          </a:p>
          <a:p>
            <a:pPr marL="0" marR="0" lvl="1"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Arial" pitchFamily="34" charset="0"/>
                <a:ea typeface="+mn-ea"/>
                <a:cs typeface="+mn-cs"/>
              </a:rPr>
              <a:t>Another approach, recommended in commentary, is to compute a more refined vertical spectrum using the 2009 NEHRP Provisions in Chapter 23.</a:t>
            </a:r>
          </a:p>
          <a:p>
            <a:pPr marL="0" marR="0" lvl="1" indent="0" algn="l" defTabSz="914400" rtl="0" eaLnBrk="0" fontAlgn="base" latinLnBrk="0" hangingPunct="0">
              <a:lnSpc>
                <a:spcPct val="100000"/>
              </a:lnSpc>
              <a:spcBef>
                <a:spcPct val="30000"/>
              </a:spcBef>
              <a:spcAft>
                <a:spcPct val="0"/>
              </a:spcAft>
              <a:buClrTx/>
              <a:buSzTx/>
              <a:buFontTx/>
              <a:buNone/>
              <a:tabLst/>
              <a:defRPr/>
            </a:pPr>
            <a:endParaRPr lang="en-NZ" sz="1200" b="0" i="0" kern="1200" dirty="0">
              <a:solidFill>
                <a:schemeClr val="tx1"/>
              </a:solidFill>
              <a:effectLst/>
              <a:latin typeface="Arial" pitchFamily="34" charset="0"/>
              <a:ea typeface="+mn-ea"/>
              <a:cs typeface="+mn-cs"/>
            </a:endParaRPr>
          </a:p>
          <a:p>
            <a:pPr marL="0" marR="0" lvl="1" indent="0" algn="l" defTabSz="914400" rtl="0" eaLnBrk="0" fontAlgn="base" latinLnBrk="0" hangingPunct="0">
              <a:lnSpc>
                <a:spcPct val="100000"/>
              </a:lnSpc>
              <a:spcBef>
                <a:spcPct val="30000"/>
              </a:spcBef>
              <a:spcAft>
                <a:spcPct val="0"/>
              </a:spcAft>
              <a:buClrTx/>
              <a:buSzTx/>
              <a:buFontTx/>
              <a:buNone/>
              <a:tabLst/>
              <a:defRPr/>
            </a:pPr>
            <a:endParaRPr lang="en-US" sz="1200" b="0" i="0" kern="1200" baseline="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52</a:t>
            </a:fld>
            <a:endParaRPr lang="en-US"/>
          </a:p>
        </p:txBody>
      </p:sp>
    </p:spTree>
    <p:extLst>
      <p:ext uri="{BB962C8B-B14F-4D97-AF65-F5344CB8AC3E}">
        <p14:creationId xmlns:p14="http://schemas.microsoft.com/office/powerpoint/2010/main" val="46896203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lvl="1"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Arial" pitchFamily="34" charset="0"/>
                <a:ea typeface="+mn-ea"/>
                <a:cs typeface="+mn-cs"/>
              </a:rPr>
              <a:t>A graph is shown on this slide that indicates the relationship between the horizontal design response spectrum and the vertical design response spectrum.  The vertical response</a:t>
            </a:r>
            <a:r>
              <a:rPr lang="en-US" sz="1200" kern="1200" baseline="0" dirty="0">
                <a:solidFill>
                  <a:schemeClr val="tx1"/>
                </a:solidFill>
                <a:effectLst/>
                <a:latin typeface="Arial" pitchFamily="34" charset="0"/>
                <a:ea typeface="+mn-ea"/>
                <a:cs typeface="+mn-cs"/>
              </a:rPr>
              <a:t> spectrum must not fall below 50 percent of the horizontal response spectrum.  At periods above about 0.4 seconds it is shown that this limitation governs the vertical response spectrum.</a:t>
            </a:r>
            <a:endParaRPr lang="en-US" sz="1200" kern="1200" dirty="0">
              <a:solidFill>
                <a:schemeClr val="tx1"/>
              </a:solidFill>
              <a:effectLst/>
              <a:latin typeface="Arial" pitchFamily="34" charset="0"/>
              <a:ea typeface="+mn-ea"/>
              <a:cs typeface="+mn-cs"/>
            </a:endParaRPr>
          </a:p>
          <a:p>
            <a:pPr marL="0" marR="0" lvl="1" indent="0" algn="l" defTabSz="9144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effectLst/>
              <a:latin typeface="Arial" pitchFamily="34" charset="0"/>
              <a:ea typeface="+mn-ea"/>
              <a:cs typeface="+mn-cs"/>
            </a:endParaRPr>
          </a:p>
          <a:p>
            <a:pPr marL="0" marR="0" lvl="1"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Arial" pitchFamily="34" charset="0"/>
                <a:ea typeface="+mn-ea"/>
                <a:cs typeface="+mn-cs"/>
              </a:rPr>
              <a:t>The 2009 Provisions have a simplified method to calculate the  vertical spectrum through the parameter </a:t>
            </a:r>
            <a:r>
              <a:rPr lang="en-US" sz="1200" i="1" kern="1200" dirty="0">
                <a:solidFill>
                  <a:schemeClr val="tx1"/>
                </a:solidFill>
                <a:effectLst/>
                <a:latin typeface="Arial" pitchFamily="34" charset="0"/>
                <a:ea typeface="+mn-ea"/>
                <a:cs typeface="+mn-cs"/>
              </a:rPr>
              <a:t>S</a:t>
            </a:r>
            <a:r>
              <a:rPr lang="en-US" sz="1200" i="1" kern="1200" baseline="-25000" dirty="0">
                <a:solidFill>
                  <a:schemeClr val="tx1"/>
                </a:solidFill>
                <a:effectLst/>
                <a:latin typeface="Arial" pitchFamily="34" charset="0"/>
                <a:ea typeface="+mn-ea"/>
                <a:cs typeface="+mn-cs"/>
              </a:rPr>
              <a:t>S</a:t>
            </a:r>
            <a:r>
              <a:rPr lang="en-US" sz="1200" kern="1200" dirty="0">
                <a:solidFill>
                  <a:schemeClr val="tx1"/>
                </a:solidFill>
                <a:effectLst/>
                <a:latin typeface="Arial" pitchFamily="34" charset="0"/>
                <a:ea typeface="+mn-ea"/>
                <a:cs typeface="+mn-cs"/>
              </a:rPr>
              <a:t> (short-period horizontal spectral acceleration), as well as the site class classification. The resulting vertical</a:t>
            </a:r>
            <a:r>
              <a:rPr lang="en-US" sz="1200" kern="1200" baseline="0" dirty="0">
                <a:solidFill>
                  <a:schemeClr val="tx1"/>
                </a:solidFill>
                <a:effectLst/>
                <a:latin typeface="Arial" pitchFamily="34" charset="0"/>
                <a:ea typeface="+mn-ea"/>
                <a:cs typeface="+mn-cs"/>
              </a:rPr>
              <a:t> response spectrum to use for design is shown.</a:t>
            </a:r>
          </a:p>
          <a:p>
            <a:pPr marL="0" marR="0" lvl="1" indent="0" algn="l" defTabSz="914400" rtl="0" eaLnBrk="0" fontAlgn="base" latinLnBrk="0" hangingPunct="0">
              <a:lnSpc>
                <a:spcPct val="100000"/>
              </a:lnSpc>
              <a:spcBef>
                <a:spcPct val="30000"/>
              </a:spcBef>
              <a:spcAft>
                <a:spcPct val="0"/>
              </a:spcAft>
              <a:buClrTx/>
              <a:buSzTx/>
              <a:buFontTx/>
              <a:buNone/>
              <a:tabLst/>
              <a:defRPr/>
            </a:pPr>
            <a:endParaRPr lang="en-NZ" sz="1200" b="0" i="0" kern="1200" baseline="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53</a:t>
            </a:fld>
            <a:endParaRPr lang="en-US"/>
          </a:p>
        </p:txBody>
      </p:sp>
    </p:spTree>
    <p:extLst>
      <p:ext uri="{BB962C8B-B14F-4D97-AF65-F5344CB8AC3E}">
        <p14:creationId xmlns:p14="http://schemas.microsoft.com/office/powerpoint/2010/main" val="257545425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lvl="1" indent="0" algn="l" defTabSz="914400" rtl="0" eaLnBrk="0" fontAlgn="base" latinLnBrk="0" hangingPunct="0">
              <a:lnSpc>
                <a:spcPct val="100000"/>
              </a:lnSpc>
              <a:spcBef>
                <a:spcPct val="30000"/>
              </a:spcBef>
              <a:spcAft>
                <a:spcPct val="0"/>
              </a:spcAft>
              <a:buClrTx/>
              <a:buSzTx/>
              <a:buFontTx/>
              <a:buNone/>
              <a:tabLst/>
              <a:defRPr/>
            </a:pPr>
            <a:r>
              <a:rPr lang="en-US" baseline="0" dirty="0"/>
              <a:t>A drawing shows the grid lines corresponding to the upper left quadrant of the floor plan. </a:t>
            </a:r>
            <a:endParaRPr lang="en-US" sz="1200" kern="1200" dirty="0">
              <a:solidFill>
                <a:schemeClr val="tx1"/>
              </a:solidFill>
              <a:effectLst/>
              <a:latin typeface="Arial" pitchFamily="34" charset="0"/>
              <a:ea typeface="+mn-ea"/>
              <a:cs typeface="+mn-cs"/>
            </a:endParaRPr>
          </a:p>
          <a:p>
            <a:pPr marL="0" marR="0" lvl="1" indent="0" algn="l" defTabSz="9144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effectLst/>
              <a:latin typeface="Arial" pitchFamily="34" charset="0"/>
              <a:ea typeface="+mn-ea"/>
              <a:cs typeface="+mn-cs"/>
            </a:endParaRPr>
          </a:p>
          <a:p>
            <a:pPr marL="0" marR="0" lvl="1"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Arial" pitchFamily="34" charset="0"/>
                <a:ea typeface="+mn-ea"/>
                <a:cs typeface="+mn-cs"/>
              </a:rPr>
              <a:t>The vertical response spectrum analysis resulted in a total reaction in the upwards/downwards direction of 7174 kip, which is equivalent to 7174/10200 = 0.7g</a:t>
            </a:r>
            <a:r>
              <a:rPr lang="en-US" sz="1200" kern="1200" baseline="0" dirty="0">
                <a:solidFill>
                  <a:schemeClr val="tx1"/>
                </a:solidFill>
                <a:effectLst/>
                <a:latin typeface="Arial" pitchFamily="34" charset="0"/>
                <a:ea typeface="+mn-ea"/>
                <a:cs typeface="+mn-cs"/>
              </a:rPr>
              <a:t> </a:t>
            </a:r>
            <a:r>
              <a:rPr lang="en-US" sz="1200" kern="1200" dirty="0">
                <a:solidFill>
                  <a:schemeClr val="tx1"/>
                </a:solidFill>
                <a:effectLst/>
                <a:latin typeface="Arial" pitchFamily="34" charset="0"/>
                <a:ea typeface="+mn-ea"/>
                <a:cs typeface="+mn-cs"/>
              </a:rPr>
              <a:t>which is less than that assumed for the ELF analysis.</a:t>
            </a:r>
          </a:p>
          <a:p>
            <a:pPr marL="0" marR="0" lvl="1" indent="0" algn="l" defTabSz="914400" rtl="0" eaLnBrk="0" fontAlgn="base" latinLnBrk="0" hangingPunct="0">
              <a:lnSpc>
                <a:spcPct val="100000"/>
              </a:lnSpc>
              <a:spcBef>
                <a:spcPct val="30000"/>
              </a:spcBef>
              <a:spcAft>
                <a:spcPct val="0"/>
              </a:spcAft>
              <a:buClrTx/>
              <a:buSzTx/>
              <a:buFontTx/>
              <a:buNone/>
              <a:tabLst/>
              <a:defRPr/>
            </a:pPr>
            <a:endParaRPr lang="en-US" sz="1200" b="0" i="0" kern="1200" dirty="0">
              <a:solidFill>
                <a:schemeClr val="tx1"/>
              </a:solidFill>
              <a:effectLst/>
              <a:latin typeface="Arial" pitchFamily="34" charset="0"/>
              <a:ea typeface="+mn-ea"/>
              <a:cs typeface="+mn-cs"/>
            </a:endParaRPr>
          </a:p>
          <a:p>
            <a:pPr marL="0" marR="0" lvl="1" indent="0" algn="l" defTabSz="914400" rtl="0" eaLnBrk="0" fontAlgn="base" latinLnBrk="0" hangingPunct="0">
              <a:lnSpc>
                <a:spcPct val="100000"/>
              </a:lnSpc>
              <a:spcBef>
                <a:spcPct val="30000"/>
              </a:spcBef>
              <a:spcAft>
                <a:spcPct val="0"/>
              </a:spcAft>
              <a:buClrTx/>
              <a:buSzTx/>
              <a:buFontTx/>
              <a:buNone/>
              <a:tabLst/>
              <a:defRPr/>
            </a:pPr>
            <a:r>
              <a:rPr lang="en-US" sz="1200" b="0" i="0" kern="1200" dirty="0">
                <a:solidFill>
                  <a:schemeClr val="tx1"/>
                </a:solidFill>
                <a:effectLst/>
                <a:latin typeface="Arial" pitchFamily="34" charset="0"/>
                <a:ea typeface="+mn-ea"/>
                <a:cs typeface="+mn-cs"/>
              </a:rPr>
              <a:t>These vertical earthquake effects are</a:t>
            </a:r>
            <a:r>
              <a:rPr lang="en-US" sz="1200" b="0" i="0" kern="1200" baseline="0" dirty="0">
                <a:solidFill>
                  <a:schemeClr val="tx1"/>
                </a:solidFill>
                <a:effectLst/>
                <a:latin typeface="Arial" pitchFamily="34" charset="0"/>
                <a:ea typeface="+mn-ea"/>
                <a:cs typeface="+mn-cs"/>
              </a:rPr>
              <a:t> combined with the two horizontal earthquake components using the orthogonal rule 100%-30%-30%.</a:t>
            </a:r>
            <a:endParaRPr lang="en-NZ" sz="1200" b="0" i="0" kern="1200" baseline="0" dirty="0">
              <a:solidFill>
                <a:schemeClr val="tx1"/>
              </a:solidFill>
              <a:effectLst/>
              <a:latin typeface="Arial" pitchFamily="34" charset="0"/>
              <a:ea typeface="+mn-ea"/>
              <a:cs typeface="+mn-cs"/>
            </a:endParaRPr>
          </a:p>
          <a:p>
            <a:pPr marL="0" marR="0" lvl="1" indent="0" algn="l" defTabSz="914400" rtl="0" eaLnBrk="0" fontAlgn="base" latinLnBrk="0" hangingPunct="0">
              <a:lnSpc>
                <a:spcPct val="100000"/>
              </a:lnSpc>
              <a:spcBef>
                <a:spcPct val="30000"/>
              </a:spcBef>
              <a:spcAft>
                <a:spcPct val="0"/>
              </a:spcAft>
              <a:buClrTx/>
              <a:buSzTx/>
              <a:buFontTx/>
              <a:buNone/>
              <a:tabLst/>
              <a:defRPr/>
            </a:pPr>
            <a:endParaRPr lang="en-US" sz="1200" b="0" i="0" kern="1200" baseline="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54</a:t>
            </a:fld>
            <a:endParaRPr lang="en-US"/>
          </a:p>
        </p:txBody>
      </p:sp>
    </p:spTree>
    <p:extLst>
      <p:ext uri="{BB962C8B-B14F-4D97-AF65-F5344CB8AC3E}">
        <p14:creationId xmlns:p14="http://schemas.microsoft.com/office/powerpoint/2010/main" val="255070935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A graph illustrates the base shear force-displacement hysteresis loops for static equivalent lateral force (ELF) analysis and for nonlinear response history analysis (NLRHA).  The graph shows</a:t>
            </a:r>
            <a:r>
              <a:rPr lang="en-US" sz="1100" kern="1200" baseline="0" dirty="0">
                <a:solidFill>
                  <a:schemeClr val="tx1"/>
                </a:solidFill>
                <a:effectLst/>
                <a:latin typeface="Arial" pitchFamily="34" charset="0"/>
                <a:ea typeface="+mn-ea"/>
                <a:cs typeface="+mn-cs"/>
              </a:rPr>
              <a:t> that all the hysteresis loops from the NLRHA fall inside the bounding loop from the ELF procedure.</a:t>
            </a:r>
            <a:endParaRPr lang="en-US" sz="1100" kern="1200" dirty="0">
              <a:solidFill>
                <a:schemeClr val="tx1"/>
              </a:solidFill>
              <a:effectLst/>
              <a:latin typeface="Arial" pitchFamily="34" charset="0"/>
              <a:ea typeface="+mn-ea"/>
              <a:cs typeface="+mn-cs"/>
            </a:endParaRPr>
          </a:p>
          <a:p>
            <a:endParaRPr lang="en-US" sz="1100" kern="1200" dirty="0">
              <a:solidFill>
                <a:schemeClr val="tx1"/>
              </a:solidFill>
              <a:effectLst/>
              <a:latin typeface="Arial" pitchFamily="34" charset="0"/>
              <a:ea typeface="+mn-ea"/>
              <a:cs typeface="+mn-cs"/>
            </a:endParaRPr>
          </a:p>
          <a:p>
            <a:r>
              <a:rPr lang="en-US" sz="1100" kern="1200" dirty="0">
                <a:solidFill>
                  <a:schemeClr val="tx1"/>
                </a:solidFill>
                <a:effectLst/>
                <a:latin typeface="Arial" pitchFamily="34" charset="0"/>
                <a:ea typeface="+mn-ea"/>
                <a:cs typeface="+mn-cs"/>
              </a:rPr>
              <a:t>Due to the many inputs required for NLRHA it is important to carry out verification checks. This slide</a:t>
            </a:r>
            <a:r>
              <a:rPr lang="en-US" sz="1100" kern="1200" baseline="0" dirty="0">
                <a:solidFill>
                  <a:schemeClr val="tx1"/>
                </a:solidFill>
                <a:effectLst/>
                <a:latin typeface="Arial" pitchFamily="34" charset="0"/>
                <a:ea typeface="+mn-ea"/>
                <a:cs typeface="+mn-cs"/>
              </a:rPr>
              <a:t> </a:t>
            </a:r>
            <a:r>
              <a:rPr lang="en-US" sz="1100" kern="1200" dirty="0">
                <a:solidFill>
                  <a:schemeClr val="tx1"/>
                </a:solidFill>
                <a:effectLst/>
                <a:latin typeface="Arial" pitchFamily="34" charset="0"/>
                <a:ea typeface="+mn-ea"/>
                <a:cs typeface="+mn-cs"/>
              </a:rPr>
              <a:t>shows the NLRHA hysteretic response (base shear vs. displacement) of the isolation system in the X and Y directions from ground motion 5, which compares well to the ELF procedure. </a:t>
            </a:r>
          </a:p>
          <a:p>
            <a:endParaRPr lang="en-NZ" sz="1100" kern="1200" dirty="0">
              <a:solidFill>
                <a:schemeClr val="tx1"/>
              </a:solidFill>
              <a:effectLst/>
              <a:latin typeface="Arial" pitchFamily="34" charset="0"/>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100" kern="1200" dirty="0">
              <a:solidFill>
                <a:schemeClr val="tx1"/>
              </a:solidFill>
              <a:effectLst/>
              <a:latin typeface="Arial" pitchFamily="34" charset="0"/>
              <a:ea typeface="+mn-ea"/>
              <a:cs typeface="+mn-cs"/>
            </a:endParaRPr>
          </a:p>
          <a:p>
            <a:pPr marL="0" marR="0" lvl="1" indent="0" algn="l" defTabSz="914400" rtl="0" eaLnBrk="0" fontAlgn="base" latinLnBrk="0" hangingPunct="0">
              <a:lnSpc>
                <a:spcPct val="100000"/>
              </a:lnSpc>
              <a:spcBef>
                <a:spcPct val="30000"/>
              </a:spcBef>
              <a:spcAft>
                <a:spcPct val="0"/>
              </a:spcAft>
              <a:buClrTx/>
              <a:buSzTx/>
              <a:buFontTx/>
              <a:buNone/>
              <a:tabLst/>
              <a:defRPr/>
            </a:pPr>
            <a:endParaRPr lang="en-US" sz="1100" b="0" i="0" kern="120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55</a:t>
            </a:fld>
            <a:endParaRPr lang="en-US"/>
          </a:p>
        </p:txBody>
      </p:sp>
    </p:spTree>
    <p:extLst>
      <p:ext uri="{BB962C8B-B14F-4D97-AF65-F5344CB8AC3E}">
        <p14:creationId xmlns:p14="http://schemas.microsoft.com/office/powerpoint/2010/main" val="4262634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There is a graph that shows earthquake displacement records for the</a:t>
            </a:r>
            <a:r>
              <a:rPr lang="en-US" sz="1100" kern="1200" baseline="0" dirty="0">
                <a:solidFill>
                  <a:schemeClr val="tx1"/>
                </a:solidFill>
                <a:effectLst/>
                <a:latin typeface="Arial" pitchFamily="34" charset="0"/>
                <a:ea typeface="+mn-ea"/>
                <a:cs typeface="+mn-cs"/>
              </a:rPr>
              <a:t> isolation system, </a:t>
            </a:r>
            <a:r>
              <a:rPr lang="en-US" sz="1100" kern="1200" dirty="0">
                <a:solidFill>
                  <a:schemeClr val="tx1"/>
                </a:solidFill>
                <a:effectLst/>
                <a:latin typeface="Arial" pitchFamily="34" charset="0"/>
                <a:ea typeface="+mn-ea"/>
                <a:cs typeface="+mn-cs"/>
              </a:rPr>
              <a:t>with the horizontal axis</a:t>
            </a:r>
            <a:r>
              <a:rPr lang="en-US" sz="1100" kern="1200" baseline="0" dirty="0">
                <a:solidFill>
                  <a:schemeClr val="tx1"/>
                </a:solidFill>
                <a:effectLst/>
                <a:latin typeface="Arial" pitchFamily="34" charset="0"/>
                <a:ea typeface="+mn-ea"/>
                <a:cs typeface="+mn-cs"/>
              </a:rPr>
              <a:t> labeled “Time (seconds)” running from 0 to 40 seconds.  The vertical axis is labeled “Displacement (inch)” running from -12 to 12 inches.  One displacement record is labeled “X-direction” and the other “Y-direction”.  Also shown on the graph is the square-root-of-sum-of-squares combination of the X and Y displacement records labeled “SRSS”.</a:t>
            </a:r>
            <a:endParaRPr lang="en-US" sz="1100" kern="1200" dirty="0">
              <a:solidFill>
                <a:schemeClr val="tx1"/>
              </a:solidFill>
              <a:effectLst/>
              <a:latin typeface="Arial" pitchFamily="34" charset="0"/>
              <a:ea typeface="+mn-ea"/>
              <a:cs typeface="+mn-cs"/>
            </a:endParaRPr>
          </a:p>
          <a:p>
            <a:endParaRPr lang="en-US" sz="1100" kern="1200" dirty="0">
              <a:solidFill>
                <a:schemeClr val="tx1"/>
              </a:solidFill>
              <a:effectLst/>
              <a:latin typeface="Arial" pitchFamily="34" charset="0"/>
              <a:ea typeface="+mn-ea"/>
              <a:cs typeface="+mn-cs"/>
            </a:endParaRPr>
          </a:p>
          <a:p>
            <a:r>
              <a:rPr lang="en-US" sz="1100" kern="1200" dirty="0">
                <a:solidFill>
                  <a:schemeClr val="tx1"/>
                </a:solidFill>
                <a:effectLst/>
                <a:latin typeface="Arial" pitchFamily="34" charset="0"/>
                <a:ea typeface="+mn-ea"/>
                <a:cs typeface="+mn-cs"/>
              </a:rPr>
              <a:t>This</a:t>
            </a:r>
            <a:r>
              <a:rPr lang="en-US" sz="1100" kern="1200" baseline="0" dirty="0">
                <a:solidFill>
                  <a:schemeClr val="tx1"/>
                </a:solidFill>
                <a:effectLst/>
                <a:latin typeface="Arial" pitchFamily="34" charset="0"/>
                <a:ea typeface="+mn-ea"/>
                <a:cs typeface="+mn-cs"/>
              </a:rPr>
              <a:t> slide </a:t>
            </a:r>
            <a:r>
              <a:rPr lang="en-US" sz="1100" kern="1200" dirty="0">
                <a:solidFill>
                  <a:schemeClr val="tx1"/>
                </a:solidFill>
                <a:effectLst/>
                <a:latin typeface="Arial" pitchFamily="34" charset="0"/>
                <a:ea typeface="+mn-ea"/>
                <a:cs typeface="+mn-cs"/>
              </a:rPr>
              <a:t>shows the displacement history of the isolation system in the X and Y directions for ground motion 5, Loma Prieta, using lower-bound properties. The peak X and Y displacements were 11.9</a:t>
            </a:r>
            <a:r>
              <a:rPr lang="en-US" sz="1100" kern="1200" baseline="0" dirty="0">
                <a:solidFill>
                  <a:schemeClr val="tx1"/>
                </a:solidFill>
                <a:effectLst/>
                <a:latin typeface="Arial" pitchFamily="34" charset="0"/>
                <a:ea typeface="+mn-ea"/>
                <a:cs typeface="+mn-cs"/>
              </a:rPr>
              <a:t> and</a:t>
            </a:r>
            <a:r>
              <a:rPr lang="en-US" sz="1100" kern="1200" dirty="0">
                <a:solidFill>
                  <a:schemeClr val="tx1"/>
                </a:solidFill>
                <a:effectLst/>
                <a:latin typeface="Arial" pitchFamily="34" charset="0"/>
                <a:ea typeface="+mn-ea"/>
                <a:cs typeface="+mn-cs"/>
              </a:rPr>
              <a:t> 6.5 respectively. Simply</a:t>
            </a:r>
            <a:r>
              <a:rPr lang="en-US" sz="1100" kern="1200" baseline="0" dirty="0">
                <a:solidFill>
                  <a:schemeClr val="tx1"/>
                </a:solidFill>
                <a:effectLst/>
                <a:latin typeface="Arial" pitchFamily="34" charset="0"/>
                <a:ea typeface="+mn-ea"/>
                <a:cs typeface="+mn-cs"/>
              </a:rPr>
              <a:t> t</a:t>
            </a:r>
            <a:r>
              <a:rPr lang="en-US" sz="1100" kern="1200" dirty="0">
                <a:solidFill>
                  <a:schemeClr val="tx1"/>
                </a:solidFill>
                <a:effectLst/>
                <a:latin typeface="Arial" pitchFamily="34" charset="0"/>
                <a:ea typeface="+mn-ea"/>
                <a:cs typeface="+mn-cs"/>
              </a:rPr>
              <a:t>aking the SRSS of these maximum X and Y displacements is overly conservative i.e. (11.9</a:t>
            </a:r>
            <a:r>
              <a:rPr lang="en-US" sz="1100" kern="1200" baseline="30000" dirty="0">
                <a:solidFill>
                  <a:schemeClr val="tx1"/>
                </a:solidFill>
                <a:effectLst/>
                <a:latin typeface="Arial" pitchFamily="34" charset="0"/>
                <a:ea typeface="+mn-ea"/>
                <a:cs typeface="+mn-cs"/>
              </a:rPr>
              <a:t>2</a:t>
            </a:r>
            <a:r>
              <a:rPr lang="en-US" sz="1100" kern="1200" dirty="0">
                <a:solidFill>
                  <a:schemeClr val="tx1"/>
                </a:solidFill>
                <a:effectLst/>
                <a:latin typeface="Arial" pitchFamily="34" charset="0"/>
                <a:ea typeface="+mn-ea"/>
                <a:cs typeface="+mn-cs"/>
              </a:rPr>
              <a:t>+6.5</a:t>
            </a:r>
            <a:r>
              <a:rPr lang="en-US" sz="1100" kern="1200" baseline="30000" dirty="0">
                <a:solidFill>
                  <a:schemeClr val="tx1"/>
                </a:solidFill>
                <a:effectLst/>
                <a:latin typeface="Arial" pitchFamily="34" charset="0"/>
                <a:ea typeface="+mn-ea"/>
                <a:cs typeface="+mn-cs"/>
              </a:rPr>
              <a:t>2</a:t>
            </a:r>
            <a:r>
              <a:rPr lang="en-US" sz="1100" kern="1200" dirty="0">
                <a:solidFill>
                  <a:schemeClr val="tx1"/>
                </a:solidFill>
                <a:effectLst/>
                <a:latin typeface="Arial" pitchFamily="34" charset="0"/>
                <a:ea typeface="+mn-ea"/>
                <a:cs typeface="+mn-cs"/>
              </a:rPr>
              <a:t>)</a:t>
            </a:r>
            <a:r>
              <a:rPr lang="en-US" sz="1100" kern="1200" baseline="30000" dirty="0">
                <a:solidFill>
                  <a:schemeClr val="tx1"/>
                </a:solidFill>
                <a:effectLst/>
                <a:latin typeface="Arial" pitchFamily="34" charset="0"/>
                <a:ea typeface="+mn-ea"/>
                <a:cs typeface="+mn-cs"/>
              </a:rPr>
              <a:t>1/2</a:t>
            </a:r>
            <a:r>
              <a:rPr lang="en-US" sz="1100" kern="1200" dirty="0">
                <a:solidFill>
                  <a:schemeClr val="tx1"/>
                </a:solidFill>
                <a:effectLst/>
                <a:latin typeface="Arial" pitchFamily="34" charset="0"/>
                <a:ea typeface="+mn-ea"/>
                <a:cs typeface="+mn-cs"/>
              </a:rPr>
              <a:t> = 13.6 inches.</a:t>
            </a:r>
            <a:r>
              <a:rPr lang="en-US" sz="1100" kern="1200" baseline="0" dirty="0">
                <a:solidFill>
                  <a:schemeClr val="tx1"/>
                </a:solidFill>
                <a:effectLst/>
                <a:latin typeface="Arial" pitchFamily="34" charset="0"/>
                <a:ea typeface="+mn-ea"/>
                <a:cs typeface="+mn-cs"/>
              </a:rPr>
              <a:t> The </a:t>
            </a:r>
            <a:r>
              <a:rPr lang="en-US" sz="1100" kern="1200" dirty="0">
                <a:solidFill>
                  <a:schemeClr val="tx1"/>
                </a:solidFill>
                <a:effectLst/>
                <a:latin typeface="Arial" pitchFamily="34" charset="0"/>
                <a:ea typeface="+mn-ea"/>
                <a:cs typeface="+mn-cs"/>
              </a:rPr>
              <a:t>SRSS should be instead be taken at each time step,</a:t>
            </a:r>
            <a:r>
              <a:rPr lang="en-US" sz="1100" kern="1200" baseline="0" dirty="0">
                <a:solidFill>
                  <a:schemeClr val="tx1"/>
                </a:solidFill>
                <a:effectLst/>
                <a:latin typeface="Arial" pitchFamily="34" charset="0"/>
                <a:ea typeface="+mn-ea"/>
                <a:cs typeface="+mn-cs"/>
              </a:rPr>
              <a:t> which </a:t>
            </a:r>
            <a:r>
              <a:rPr lang="en-US" sz="1100" kern="1200" dirty="0">
                <a:solidFill>
                  <a:schemeClr val="tx1"/>
                </a:solidFill>
                <a:effectLst/>
                <a:latin typeface="Arial" pitchFamily="34" charset="0"/>
                <a:ea typeface="+mn-ea"/>
                <a:cs typeface="+mn-cs"/>
              </a:rPr>
              <a:t>gives a </a:t>
            </a:r>
            <a:r>
              <a:rPr lang="en-US" sz="1100" kern="1200" baseline="0" dirty="0">
                <a:solidFill>
                  <a:schemeClr val="tx1"/>
                </a:solidFill>
                <a:effectLst/>
                <a:latin typeface="Arial" pitchFamily="34" charset="0"/>
                <a:ea typeface="+mn-ea"/>
                <a:cs typeface="+mn-cs"/>
              </a:rPr>
              <a:t>maximum displacement of 12.0 inches. </a:t>
            </a:r>
          </a:p>
          <a:p>
            <a:endParaRPr lang="en-NZ" sz="1100" b="0" i="0" kern="1200" baseline="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56</a:t>
            </a:fld>
            <a:endParaRPr lang="en-US"/>
          </a:p>
        </p:txBody>
      </p:sp>
    </p:spTree>
    <p:extLst>
      <p:ext uri="{BB962C8B-B14F-4D97-AF65-F5344CB8AC3E}">
        <p14:creationId xmlns:p14="http://schemas.microsoft.com/office/powerpoint/2010/main" val="139382873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sz="1100" kern="1200" dirty="0">
                <a:solidFill>
                  <a:schemeClr val="tx1"/>
                </a:solidFill>
                <a:effectLst/>
                <a:latin typeface="Arial" pitchFamily="34" charset="0"/>
                <a:ea typeface="+mn-ea"/>
                <a:cs typeface="+mn-cs"/>
              </a:rPr>
              <a:t>This table summarizes peak SRSS combinations of isolation system displacements and base shears for each ground motion from the NLRHA. The</a:t>
            </a:r>
            <a:r>
              <a:rPr lang="en-US" sz="1100" kern="1200" baseline="0" dirty="0">
                <a:solidFill>
                  <a:schemeClr val="tx1"/>
                </a:solidFill>
                <a:effectLst/>
                <a:latin typeface="Arial" pitchFamily="34" charset="0"/>
                <a:ea typeface="+mn-ea"/>
                <a:cs typeface="+mn-cs"/>
              </a:rPr>
              <a:t> average of the seven ground motions may be used for design</a:t>
            </a:r>
            <a:r>
              <a:rPr lang="en-US" sz="1100" kern="1200" dirty="0">
                <a:solidFill>
                  <a:schemeClr val="tx1"/>
                </a:solidFill>
                <a:effectLst/>
                <a:latin typeface="Arial" pitchFamily="34" charset="0"/>
                <a:ea typeface="+mn-ea"/>
                <a:cs typeface="+mn-cs"/>
              </a:rPr>
              <a:t>. </a:t>
            </a:r>
          </a:p>
          <a:p>
            <a:endParaRPr lang="en-NZ" sz="1100" b="0" i="0" kern="120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57</a:t>
            </a:fld>
            <a:endParaRPr lang="en-US"/>
          </a:p>
        </p:txBody>
      </p:sp>
    </p:spTree>
    <p:extLst>
      <p:ext uri="{BB962C8B-B14F-4D97-AF65-F5344CB8AC3E}">
        <p14:creationId xmlns:p14="http://schemas.microsoft.com/office/powerpoint/2010/main" val="78476505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sz="1100" kern="1200" dirty="0">
                <a:solidFill>
                  <a:schemeClr val="tx1"/>
                </a:solidFill>
                <a:effectLst/>
                <a:latin typeface="Arial" pitchFamily="34" charset="0"/>
                <a:ea typeface="+mn-ea"/>
                <a:cs typeface="+mn-cs"/>
              </a:rPr>
              <a:t>The</a:t>
            </a:r>
            <a:r>
              <a:rPr lang="en-US" sz="1100" kern="1200" baseline="0" dirty="0">
                <a:solidFill>
                  <a:schemeClr val="tx1"/>
                </a:solidFill>
                <a:effectLst/>
                <a:latin typeface="Arial" pitchFamily="34" charset="0"/>
                <a:ea typeface="+mn-ea"/>
                <a:cs typeface="+mn-cs"/>
              </a:rPr>
              <a:t> table compares the NLRHA to the ELF results. </a:t>
            </a:r>
            <a:r>
              <a:rPr lang="en-US" sz="1100" kern="1200" dirty="0">
                <a:solidFill>
                  <a:schemeClr val="tx1"/>
                </a:solidFill>
                <a:effectLst/>
                <a:latin typeface="Arial" pitchFamily="34" charset="0"/>
                <a:ea typeface="+mn-ea"/>
                <a:cs typeface="+mn-cs"/>
              </a:rPr>
              <a:t>To avoid possible under-design, the </a:t>
            </a:r>
            <a:r>
              <a:rPr lang="en-US" sz="1100" i="1" kern="1200" dirty="0">
                <a:solidFill>
                  <a:schemeClr val="tx1"/>
                </a:solidFill>
                <a:effectLst/>
                <a:latin typeface="Arial" pitchFamily="34" charset="0"/>
                <a:ea typeface="+mn-ea"/>
                <a:cs typeface="+mn-cs"/>
              </a:rPr>
              <a:t>Standard</a:t>
            </a:r>
            <a:r>
              <a:rPr lang="en-US" sz="1100" kern="1200" dirty="0">
                <a:solidFill>
                  <a:schemeClr val="tx1"/>
                </a:solidFill>
                <a:effectLst/>
                <a:latin typeface="Arial" pitchFamily="34" charset="0"/>
                <a:ea typeface="+mn-ea"/>
                <a:cs typeface="+mn-cs"/>
              </a:rPr>
              <a:t> establishes minimum limits on results of dynamic analysis to be used for design. These limits are established as a percentage of the corresponding parameter calculated using the ELF procedure equations.  Here it is shown</a:t>
            </a:r>
            <a:r>
              <a:rPr lang="en-US" sz="1100" kern="1200" baseline="0" dirty="0">
                <a:solidFill>
                  <a:schemeClr val="tx1"/>
                </a:solidFill>
                <a:effectLst/>
                <a:latin typeface="Arial" pitchFamily="34" charset="0"/>
                <a:ea typeface="+mn-ea"/>
                <a:cs typeface="+mn-cs"/>
              </a:rPr>
              <a:t> that the NLRHA displacement of 8.9 inches is less than the Standards minimum requirements (of 10.4 inches), hence the lower limit governs. Since the superstructure is an ordinary concentrically braced frame (OCBF), which has less stringent ductile detailing requirements, the moat clearance is increased by a factor of 1.2.</a:t>
            </a:r>
          </a:p>
          <a:p>
            <a:endParaRPr lang="en-NZ" sz="1100" kern="1200" baseline="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58</a:t>
            </a:fld>
            <a:endParaRPr lang="en-US"/>
          </a:p>
        </p:txBody>
      </p:sp>
    </p:spTree>
    <p:extLst>
      <p:ext uri="{BB962C8B-B14F-4D97-AF65-F5344CB8AC3E}">
        <p14:creationId xmlns:p14="http://schemas.microsoft.com/office/powerpoint/2010/main" val="198779424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This slides contains a graph showing the variation in design story force</a:t>
            </a:r>
            <a:r>
              <a:rPr lang="en-US" sz="1100" kern="1200" baseline="0" dirty="0">
                <a:solidFill>
                  <a:schemeClr val="tx1"/>
                </a:solidFill>
                <a:effectLst/>
                <a:latin typeface="Arial" pitchFamily="34" charset="0"/>
                <a:ea typeface="+mn-ea"/>
                <a:cs typeface="+mn-cs"/>
              </a:rPr>
              <a:t> over the height of the building.  The horizontal axis of the graph is labeled “Shear force (kip)” and runs from 0 to 4500 kips.  The vertical axis is labeled “Elevation (feet)”, running from -5 to 50 feet.  Three lines are shown on the graph.  Two are labeled “NLRHA X-direction” and “NLRHA Y-direction”.  These two lines begin at 2600 kips and 2200 kips, respectively, at the first story of the building, and both reach a value of about 750 kips at the penthouse story.  A third curve, labeled ELF (Equivalent Lateral Force procedure) generally has story shear values greater than the HLRHA curves.  The ELF curves starts at 3500 kips at the first story and reduces to about 750 kips at the penthouse story.</a:t>
            </a:r>
            <a:endParaRPr lang="en-US" sz="1100" b="0" i="0" kern="1200" dirty="0">
              <a:solidFill>
                <a:schemeClr val="tx1"/>
              </a:solidFill>
              <a:effectLst/>
              <a:latin typeface="Arial" pitchFamily="34" charset="0"/>
              <a:ea typeface="+mn-ea"/>
              <a:cs typeface="+mn-cs"/>
            </a:endParaRPr>
          </a:p>
          <a:p>
            <a:endParaRPr lang="en-US" sz="1100" b="0" i="0" kern="1200" dirty="0">
              <a:solidFill>
                <a:schemeClr val="tx1"/>
              </a:solidFill>
              <a:effectLst/>
              <a:latin typeface="Arial" pitchFamily="34" charset="0"/>
              <a:ea typeface="+mn-ea"/>
              <a:cs typeface="+mn-cs"/>
            </a:endParaRPr>
          </a:p>
          <a:p>
            <a:r>
              <a:rPr lang="en-US" sz="1100" b="0" i="0" kern="1200" dirty="0">
                <a:solidFill>
                  <a:schemeClr val="tx1"/>
                </a:solidFill>
                <a:effectLst/>
                <a:latin typeface="Arial" pitchFamily="34" charset="0"/>
                <a:ea typeface="+mn-ea"/>
                <a:cs typeface="+mn-cs"/>
              </a:rPr>
              <a:t>The upper-bound properties gave</a:t>
            </a:r>
            <a:r>
              <a:rPr lang="en-US" sz="1100" b="0" i="0" kern="1200" baseline="0" dirty="0">
                <a:solidFill>
                  <a:schemeClr val="tx1"/>
                </a:solidFill>
                <a:effectLst/>
                <a:latin typeface="Arial" pitchFamily="34" charset="0"/>
                <a:ea typeface="+mn-ea"/>
                <a:cs typeface="+mn-cs"/>
              </a:rPr>
              <a:t> the worst case lateral loadings. Shown is a comparison of the NLRHA and ELF story shears. Torsion is added to these forces using the same approach as ELF procedure.</a:t>
            </a:r>
          </a:p>
          <a:p>
            <a:endParaRPr lang="en-NZ" sz="1100" b="0" i="0" kern="1200" baseline="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59</a:t>
            </a:fld>
            <a:endParaRPr lang="en-US"/>
          </a:p>
        </p:txBody>
      </p:sp>
    </p:spTree>
    <p:extLst>
      <p:ext uri="{BB962C8B-B14F-4D97-AF65-F5344CB8AC3E}">
        <p14:creationId xmlns:p14="http://schemas.microsoft.com/office/powerpoint/2010/main" val="41647274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NZ" dirty="0"/>
              <a:t>There are two photographs on the right side of the slide.  The top photograph shows the historic U.S. Court of Appeals building in San Francisco, and the bottom photograph shows an offshore oil drilling platform.</a:t>
            </a:r>
          </a:p>
          <a:p>
            <a:endParaRPr lang="en-NZ" dirty="0"/>
          </a:p>
          <a:p>
            <a:r>
              <a:rPr lang="en-NZ" dirty="0"/>
              <a:t>Due</a:t>
            </a:r>
            <a:r>
              <a:rPr lang="en-NZ" baseline="0" dirty="0"/>
              <a:t> to the major improvement in response of a seismically isolated building, there have emerged some natural candidates where isolation is commonly applied. </a:t>
            </a:r>
          </a:p>
          <a:p>
            <a:endParaRPr lang="en-NZ" baseline="0" dirty="0"/>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baseline="0" dirty="0"/>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6</a:t>
            </a:fld>
            <a:endParaRPr lang="en-US"/>
          </a:p>
        </p:txBody>
      </p:sp>
    </p:spTree>
    <p:extLst>
      <p:ext uri="{BB962C8B-B14F-4D97-AF65-F5344CB8AC3E}">
        <p14:creationId xmlns:p14="http://schemas.microsoft.com/office/powerpoint/2010/main" val="310397040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sz="1100" b="0" i="0" kern="1200" dirty="0">
                <a:solidFill>
                  <a:schemeClr val="tx1"/>
                </a:solidFill>
                <a:effectLst/>
                <a:latin typeface="Arial" pitchFamily="34" charset="0"/>
                <a:ea typeface="+mn-ea"/>
                <a:cs typeface="+mn-cs"/>
              </a:rPr>
              <a:t>Again,</a:t>
            </a:r>
            <a:r>
              <a:rPr lang="en-US" sz="1100" b="0" i="0" kern="1200" baseline="0" dirty="0">
                <a:solidFill>
                  <a:schemeClr val="tx1"/>
                </a:solidFill>
                <a:effectLst/>
                <a:latin typeface="Arial" pitchFamily="34" charset="0"/>
                <a:ea typeface="+mn-ea"/>
                <a:cs typeface="+mn-cs"/>
              </a:rPr>
              <a:t> the minimum limits of the </a:t>
            </a:r>
            <a:r>
              <a:rPr lang="en-US" sz="1100" b="0" i="1" kern="1200" baseline="0" dirty="0">
                <a:solidFill>
                  <a:schemeClr val="tx1"/>
                </a:solidFill>
                <a:effectLst/>
                <a:latin typeface="Arial" pitchFamily="34" charset="0"/>
                <a:ea typeface="+mn-ea"/>
                <a:cs typeface="+mn-cs"/>
              </a:rPr>
              <a:t>Standard</a:t>
            </a:r>
            <a:r>
              <a:rPr lang="en-US" sz="1100" b="0" i="0" kern="1200" baseline="0" dirty="0">
                <a:solidFill>
                  <a:schemeClr val="tx1"/>
                </a:solidFill>
                <a:effectLst/>
                <a:latin typeface="Arial" pitchFamily="34" charset="0"/>
                <a:ea typeface="+mn-ea"/>
                <a:cs typeface="+mn-cs"/>
              </a:rPr>
              <a:t> govern and the NLRHA lateral forces have to be scaled up to meet the minimum criteria. The minimum limits are different for elements above and below the isolators, and also different depending on the configuration of the superstructure.</a:t>
            </a:r>
          </a:p>
          <a:p>
            <a:endParaRPr lang="en-NZ" sz="1100" b="0" i="0" kern="1200" baseline="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60</a:t>
            </a:fld>
            <a:endParaRPr lang="en-US"/>
          </a:p>
        </p:txBody>
      </p:sp>
    </p:spTree>
    <p:extLst>
      <p:ext uri="{BB962C8B-B14F-4D97-AF65-F5344CB8AC3E}">
        <p14:creationId xmlns:p14="http://schemas.microsoft.com/office/powerpoint/2010/main" val="38531106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sz="1100" b="0" kern="1200" dirty="0">
                <a:solidFill>
                  <a:schemeClr val="tx1"/>
                </a:solidFill>
                <a:effectLst/>
                <a:latin typeface="Arial" pitchFamily="34" charset="0"/>
                <a:ea typeface="+mn-ea"/>
                <a:cs typeface="+mn-cs"/>
              </a:rPr>
              <a:t>The combination of vertical/axial loads on the bearings to be used for design consist of static dead and live loads, torsion (from the ELF procedure), vertical earthquake loads per the vertical response spectrum analysis, as well as the overturning/vertical effects of horizontal earthquake loads from the NLRHA (which</a:t>
            </a:r>
            <a:r>
              <a:rPr lang="en-US" sz="1100" b="0" kern="1200" baseline="0" dirty="0">
                <a:solidFill>
                  <a:schemeClr val="tx1"/>
                </a:solidFill>
                <a:effectLst/>
                <a:latin typeface="Arial" pitchFamily="34" charset="0"/>
                <a:ea typeface="+mn-ea"/>
                <a:cs typeface="+mn-cs"/>
              </a:rPr>
              <a:t> are increased by scale factors per minimum requirements). </a:t>
            </a:r>
          </a:p>
          <a:p>
            <a:endParaRPr lang="en-US" sz="1100" b="0" i="0" kern="1200" baseline="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100" b="0" i="0" kern="1200" dirty="0">
                <a:solidFill>
                  <a:schemeClr val="tx1"/>
                </a:solidFill>
                <a:effectLst/>
                <a:latin typeface="Arial" pitchFamily="34" charset="0"/>
                <a:ea typeface="+mn-ea"/>
                <a:cs typeface="+mn-cs"/>
              </a:rPr>
              <a:t>These loads are less critical than the ELF analysis. Although tension still occurs in some bearings, the force is less than 3GA so is manageable for quality manufacturers.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b="0" i="0" kern="120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61</a:t>
            </a:fld>
            <a:endParaRPr lang="en-US"/>
          </a:p>
        </p:txBody>
      </p:sp>
    </p:spTree>
    <p:extLst>
      <p:ext uri="{BB962C8B-B14F-4D97-AF65-F5344CB8AC3E}">
        <p14:creationId xmlns:p14="http://schemas.microsoft.com/office/powerpoint/2010/main" val="389207419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baseline="0" dirty="0"/>
              <a:t>This slide illustrates the sequence and cycles of prototype testing required by Section 17.8.2.2 of the </a:t>
            </a:r>
            <a:r>
              <a:rPr lang="en-US" i="1" baseline="0" dirty="0"/>
              <a:t>Standard. </a:t>
            </a:r>
          </a:p>
          <a:p>
            <a:endParaRPr lang="en-US" baseline="0" dirty="0"/>
          </a:p>
          <a:p>
            <a:r>
              <a:rPr lang="en-US" baseline="0" dirty="0"/>
              <a:t>There are four distinct elements of prototype testing.  Firstly, the prototype isolators are tested under the same conditions as that which will be done for production testing, so that acceptance criteria can be set for production isolators.  Secondly, cyclic load tests at constant and incremental displacement amplitudes are required to establish the force-deflection properties of isolators (e.g., stiffness, strength and bounds) for typical, maximum, and minimum vertical loads.  Thirdly, 14 cycles of load at the 75% of the maximum displacement (D</a:t>
            </a:r>
            <a:r>
              <a:rPr lang="en-US" baseline="-25000" dirty="0"/>
              <a:t>M</a:t>
            </a:r>
            <a:r>
              <a:rPr lang="en-US" baseline="0" dirty="0"/>
              <a:t>= 7.8 inches) are required to assess isolator prototype “durability” for typical vertical load (290 kips).   The number of cycles is based on the formula, 30 S</a:t>
            </a:r>
            <a:r>
              <a:rPr lang="en-US" baseline="-25000" dirty="0"/>
              <a:t>M1</a:t>
            </a:r>
            <a:r>
              <a:rPr lang="en-US" baseline="0" dirty="0"/>
              <a:t>/S</a:t>
            </a:r>
            <a:r>
              <a:rPr lang="en-US" baseline="-25000" dirty="0"/>
              <a:t>MS</a:t>
            </a:r>
            <a:r>
              <a:rPr lang="en-US" baseline="0" dirty="0"/>
              <a:t>B</a:t>
            </a:r>
            <a:r>
              <a:rPr lang="en-US" baseline="-25000" dirty="0"/>
              <a:t>M</a:t>
            </a:r>
            <a:r>
              <a:rPr lang="en-US" baseline="0" dirty="0"/>
              <a:t> </a:t>
            </a:r>
            <a:r>
              <a:rPr lang="en-US" baseline="0" dirty="0">
                <a:latin typeface="Arial"/>
                <a:cs typeface="Arial"/>
              </a:rPr>
              <a:t>≥ 10</a:t>
            </a:r>
            <a:r>
              <a:rPr lang="en-US" baseline="0" dirty="0"/>
              <a:t> cycles of load which is a conservative estimate of the effective number of cycles for two maximum considered earthquake events (i.e., main shock plus after shock as large as the main shock)   Finally, static load tests are required to check isolator stability at maximum displacement and for both maximum downward load (830 kips) and minimum downward load which includes uplift. Tension is elastomeric isolators is discouraged, although quality isolators can sustain tension stresses up to 3GA. Capabilities and of tension testing should be coordinated with the manufacturer.</a:t>
            </a:r>
          </a:p>
          <a:p>
            <a:endParaRPr lang="en-NZ" sz="1100" baseline="0" dirty="0"/>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62</a:t>
            </a:fld>
            <a:endParaRPr lang="en-US"/>
          </a:p>
        </p:txBody>
      </p:sp>
    </p:spTree>
    <p:extLst>
      <p:ext uri="{BB962C8B-B14F-4D97-AF65-F5344CB8AC3E}">
        <p14:creationId xmlns:p14="http://schemas.microsoft.com/office/powerpoint/2010/main" val="403432502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lvl="1" indent="0" algn="l" defTabSz="914400" rtl="0" eaLnBrk="0" fontAlgn="base" latinLnBrk="0" hangingPunct="0">
              <a:lnSpc>
                <a:spcPct val="100000"/>
              </a:lnSpc>
              <a:spcBef>
                <a:spcPct val="30000"/>
              </a:spcBef>
              <a:spcAft>
                <a:spcPct val="0"/>
              </a:spcAft>
              <a:buClrTx/>
              <a:buSzTx/>
              <a:buFontTx/>
              <a:buNone/>
              <a:tabLst/>
              <a:defRPr/>
            </a:pPr>
            <a:r>
              <a:rPr lang="en-NZ" sz="2400" i="0" u="sng" dirty="0"/>
              <a:t>All</a:t>
            </a:r>
            <a:r>
              <a:rPr lang="en-NZ" sz="2400" i="0" dirty="0"/>
              <a:t> isolators must be subjected to a combined compression and shear load cycle before being installed. This is to verify the </a:t>
            </a:r>
            <a:r>
              <a:rPr lang="en-NZ" sz="2400" i="0" baseline="0" dirty="0"/>
              <a:t>properties and </a:t>
            </a:r>
            <a:r>
              <a:rPr lang="en-NZ" sz="2400" i="0" dirty="0"/>
              <a:t>reveal</a:t>
            </a:r>
            <a:r>
              <a:rPr lang="en-NZ" sz="2400" i="0" baseline="0" dirty="0"/>
              <a:t> any defects and is commonly referred to as quality control testing.</a:t>
            </a:r>
          </a:p>
          <a:p>
            <a:pPr marL="0" marR="0" lvl="1" indent="0" algn="l" defTabSz="914400" rtl="0" eaLnBrk="0" fontAlgn="base" latinLnBrk="0" hangingPunct="0">
              <a:lnSpc>
                <a:spcPct val="100000"/>
              </a:lnSpc>
              <a:spcBef>
                <a:spcPct val="30000"/>
              </a:spcBef>
              <a:spcAft>
                <a:spcPct val="0"/>
              </a:spcAft>
              <a:buClrTx/>
              <a:buSzTx/>
              <a:buFontTx/>
              <a:buNone/>
              <a:tabLst/>
              <a:defRPr/>
            </a:pPr>
            <a:endParaRPr lang="en-NZ" sz="2400" i="0" dirty="0"/>
          </a:p>
          <a:p>
            <a:endParaRPr lang="en-US" sz="1100" b="0" i="0" kern="120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63</a:t>
            </a:fld>
            <a:endParaRPr lang="en-US"/>
          </a:p>
        </p:txBody>
      </p:sp>
    </p:spTree>
    <p:extLst>
      <p:ext uri="{BB962C8B-B14F-4D97-AF65-F5344CB8AC3E}">
        <p14:creationId xmlns:p14="http://schemas.microsoft.com/office/powerpoint/2010/main" val="2904274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NZ" dirty="0"/>
              <a:t>Technical</a:t>
            </a:r>
            <a:r>
              <a:rPr lang="en-NZ" baseline="0" dirty="0"/>
              <a:t> speaking, any building can be seismically isolated, however there are a number of factors which make it more, or less suitable. Consideration of the buildings characteristics, site conditions, space and location of the isolation plane should made early in design. The following three slides outline the most important consideration.</a:t>
            </a:r>
          </a:p>
          <a:p>
            <a:endParaRPr lang="en-NZ" baseline="0" dirty="0"/>
          </a:p>
          <a:p>
            <a:r>
              <a:rPr lang="en-NZ" baseline="0" dirty="0"/>
              <a:t>Short and/or stiff buildings are best suited to isolation as they will benefit the most from period lengthening. High seismic weight is typically a detriment in seismic design due to high inertial forces; however it is much less of a concern in a seismically isolated building as isolators can accommodate large axial loads. Isolators perform well under compression and have little/no resistance to tension forces. Hence uplift in isolators presents difficult analysis, design and testing challenges and should be avoided.</a:t>
            </a:r>
          </a:p>
          <a:p>
            <a:endParaRPr lang="en-NZ" baseline="0" dirty="0"/>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7</a:t>
            </a:fld>
            <a:endParaRPr lang="en-US"/>
          </a:p>
        </p:txBody>
      </p:sp>
    </p:spTree>
    <p:extLst>
      <p:ext uri="{BB962C8B-B14F-4D97-AF65-F5344CB8AC3E}">
        <p14:creationId xmlns:p14="http://schemas.microsoft.com/office/powerpoint/2010/main" val="10139672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NZ" dirty="0"/>
              <a:t>Sites that have soft soils</a:t>
            </a:r>
            <a:r>
              <a:rPr lang="en-NZ" baseline="0" dirty="0"/>
              <a:t> and basin effects may give more earthquake energy in periods which coincide with the period of the isolation system. This may lead to resonance of the seismically isolated building if it has little damping.</a:t>
            </a:r>
          </a:p>
          <a:p>
            <a:endParaRPr lang="en-NZ" baseline="0" dirty="0"/>
          </a:p>
          <a:p>
            <a:r>
              <a:rPr lang="en-NZ" baseline="0" dirty="0"/>
              <a:t>The location of the isolation plane may be the single most important cost consideration in the design of a seismically isolated building. Locating the isolation system below grade typically triggers several costly requirements: (1) a basement must be excavated and constructed, (2) retaining walls must be constructed around the basement, and (3) moat details must be provided. </a:t>
            </a:r>
          </a:p>
          <a:p>
            <a:endParaRPr lang="en-NZ" baseline="0" dirty="0"/>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8</a:t>
            </a:fld>
            <a:endParaRPr lang="en-US"/>
          </a:p>
        </p:txBody>
      </p:sp>
    </p:spTree>
    <p:extLst>
      <p:ext uri="{BB962C8B-B14F-4D97-AF65-F5344CB8AC3E}">
        <p14:creationId xmlns:p14="http://schemas.microsoft.com/office/powerpoint/2010/main" val="32479815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The </a:t>
            </a:r>
            <a:r>
              <a:rPr lang="en-US" i="1" dirty="0"/>
              <a:t>Standard</a:t>
            </a:r>
            <a:r>
              <a:rPr lang="en-US" dirty="0"/>
              <a:t> defines</a:t>
            </a:r>
            <a:r>
              <a:rPr lang="en-US" baseline="0" dirty="0"/>
              <a:t> </a:t>
            </a:r>
            <a:r>
              <a:rPr lang="en-US" b="1" dirty="0"/>
              <a:t>isolator units </a:t>
            </a:r>
            <a:r>
              <a:rPr lang="en-US" dirty="0"/>
              <a:t>as horizontally flexible and vertically stiff elements, assuming that isolation system provides only horizontal isolation. </a:t>
            </a:r>
            <a:r>
              <a:rPr lang="en-US" baseline="0" dirty="0"/>
              <a:t>The use of isolation systems that have no or very little restoring force is prohibited.</a:t>
            </a:r>
            <a:r>
              <a:rPr lang="en-US" dirty="0"/>
              <a:t> </a:t>
            </a:r>
            <a:endParaRPr lang="en-US" baseline="0" dirty="0"/>
          </a:p>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t>Seismic isolation is an old concept and our improvement has been in the capability to construct isolator types which have reliable and predictable behavior. Therefore the Standard requires that the isolator units have well established (through qualification and prototype testing) mechanical properties, which are repeatable and that do not significantly degrade (i.e. the isolators a durable and stable).</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baseline="0" dirty="0"/>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9</a:t>
            </a:fld>
            <a:endParaRPr lang="en-US"/>
          </a:p>
        </p:txBody>
      </p:sp>
    </p:spTree>
    <p:extLst>
      <p:ext uri="{BB962C8B-B14F-4D97-AF65-F5344CB8AC3E}">
        <p14:creationId xmlns:p14="http://schemas.microsoft.com/office/powerpoint/2010/main" val="139579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10"/>
          <p:cNvSpPr>
            <a:spLocks noGrp="1" noChangeArrowheads="1"/>
          </p:cNvSpPr>
          <p:nvPr>
            <p:ph type="ftr" sz="quarter" idx="10"/>
          </p:nvPr>
        </p:nvSpPr>
        <p:spPr>
          <a:ln/>
        </p:spPr>
        <p:txBody>
          <a:bodyPr/>
          <a:lstStyle>
            <a:lvl1pPr>
              <a:defRPr/>
            </a:lvl1pPr>
          </a:lstStyle>
          <a:p>
            <a:pPr>
              <a:defRPr/>
            </a:pPr>
            <a:r>
              <a:rPr lang="en-US" dirty="0"/>
              <a:t>Instructional Material Complementing FEMA 1051, Design Examples</a:t>
            </a:r>
            <a:endParaRPr lang="en-US" i="1" dirty="0"/>
          </a:p>
        </p:txBody>
      </p:sp>
      <p:sp>
        <p:nvSpPr>
          <p:cNvPr id="5" name="Rectangle 11"/>
          <p:cNvSpPr>
            <a:spLocks noGrp="1" noChangeArrowheads="1"/>
          </p:cNvSpPr>
          <p:nvPr>
            <p:ph type="sldNum" sz="quarter" idx="11"/>
          </p:nvPr>
        </p:nvSpPr>
        <p:spPr>
          <a:ln/>
        </p:spPr>
        <p:txBody>
          <a:bodyPr/>
          <a:lstStyle>
            <a:lvl1pPr>
              <a:defRPr/>
            </a:lvl1pPr>
          </a:lstStyle>
          <a:p>
            <a:pPr>
              <a:defRPr/>
            </a:pPr>
            <a:r>
              <a:rPr lang="en-US" dirty="0"/>
              <a:t>Section Name 1 - </a:t>
            </a:r>
            <a:fld id="{D017DC44-3C1B-4418-9E73-92DE8427F6AF}" type="slidenum">
              <a:rPr lang="en-US" smtClean="0"/>
              <a:pPr>
                <a:defRPr/>
              </a:pPr>
              <a:t>‹#›</a:t>
            </a:fld>
            <a:endParaRPr lang="en-US" dirty="0"/>
          </a:p>
        </p:txBody>
      </p:sp>
    </p:spTree>
    <p:extLst>
      <p:ext uri="{BB962C8B-B14F-4D97-AF65-F5344CB8AC3E}">
        <p14:creationId xmlns:p14="http://schemas.microsoft.com/office/powerpoint/2010/main" val="28487635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
          <p:cNvSpPr>
            <a:spLocks noGrp="1" noChangeArrowheads="1"/>
          </p:cNvSpPr>
          <p:nvPr>
            <p:ph type="ftr" sz="quarter" idx="10"/>
          </p:nvPr>
        </p:nvSpPr>
        <p:spPr>
          <a:ln/>
        </p:spPr>
        <p:txBody>
          <a:bodyPr/>
          <a:lstStyle>
            <a:lvl1pPr>
              <a:defRPr/>
            </a:lvl1pPr>
          </a:lstStyle>
          <a:p>
            <a:pPr>
              <a:defRPr/>
            </a:pPr>
            <a:r>
              <a:rPr lang="en-US" dirty="0"/>
              <a:t>Instructional Material Complementing FEMA 1051, Design Examples</a:t>
            </a:r>
            <a:endParaRPr lang="en-US" i="1" dirty="0"/>
          </a:p>
        </p:txBody>
      </p:sp>
      <p:sp>
        <p:nvSpPr>
          <p:cNvPr id="5" name="Rectangle 11"/>
          <p:cNvSpPr>
            <a:spLocks noGrp="1" noChangeArrowheads="1"/>
          </p:cNvSpPr>
          <p:nvPr>
            <p:ph type="sldNum" sz="quarter" idx="11"/>
          </p:nvPr>
        </p:nvSpPr>
        <p:spPr>
          <a:ln/>
        </p:spPr>
        <p:txBody>
          <a:bodyPr/>
          <a:lstStyle>
            <a:lvl1pPr>
              <a:defRPr/>
            </a:lvl1pPr>
          </a:lstStyle>
          <a:p>
            <a:pPr>
              <a:defRPr/>
            </a:pPr>
            <a:r>
              <a:rPr lang="en-US" dirty="0"/>
              <a:t>Section Name 1 - </a:t>
            </a:r>
            <a:fld id="{0B04D8AF-53D5-4662-9AFD-0CFEE3F5D7CE}" type="slidenum">
              <a:rPr lang="en-US" smtClean="0"/>
              <a:pPr>
                <a:defRPr/>
              </a:pPr>
              <a:t>‹#›</a:t>
            </a:fld>
            <a:endParaRPr lang="en-US" dirty="0"/>
          </a:p>
        </p:txBody>
      </p:sp>
    </p:spTree>
    <p:extLst>
      <p:ext uri="{BB962C8B-B14F-4D97-AF65-F5344CB8AC3E}">
        <p14:creationId xmlns:p14="http://schemas.microsoft.com/office/powerpoint/2010/main" val="9419266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00813" y="269875"/>
            <a:ext cx="1944687" cy="563245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61988" y="269875"/>
            <a:ext cx="5686425" cy="5632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
          <p:cNvSpPr>
            <a:spLocks noGrp="1" noChangeArrowheads="1"/>
          </p:cNvSpPr>
          <p:nvPr>
            <p:ph type="ftr" sz="quarter" idx="10"/>
          </p:nvPr>
        </p:nvSpPr>
        <p:spPr>
          <a:ln/>
        </p:spPr>
        <p:txBody>
          <a:bodyPr/>
          <a:lstStyle>
            <a:lvl1pPr>
              <a:defRPr/>
            </a:lvl1pPr>
          </a:lstStyle>
          <a:p>
            <a:pPr>
              <a:defRPr/>
            </a:pPr>
            <a:r>
              <a:rPr lang="en-US" dirty="0"/>
              <a:t>Instructional Material Complementing FEMA 1051, Design Examples</a:t>
            </a:r>
            <a:endParaRPr lang="en-US" i="1" dirty="0"/>
          </a:p>
        </p:txBody>
      </p:sp>
      <p:sp>
        <p:nvSpPr>
          <p:cNvPr id="5" name="Rectangle 11"/>
          <p:cNvSpPr>
            <a:spLocks noGrp="1" noChangeArrowheads="1"/>
          </p:cNvSpPr>
          <p:nvPr>
            <p:ph type="sldNum" sz="quarter" idx="11"/>
          </p:nvPr>
        </p:nvSpPr>
        <p:spPr>
          <a:ln/>
        </p:spPr>
        <p:txBody>
          <a:bodyPr/>
          <a:lstStyle>
            <a:lvl1pPr>
              <a:defRPr/>
            </a:lvl1pPr>
          </a:lstStyle>
          <a:p>
            <a:pPr>
              <a:defRPr/>
            </a:pPr>
            <a:r>
              <a:rPr lang="en-US" dirty="0"/>
              <a:t>Section Name 1 - </a:t>
            </a:r>
            <a:fld id="{AC598C92-A203-4395-8CE2-E753FBDE32EA}" type="slidenum">
              <a:rPr lang="en-US" smtClean="0"/>
              <a:pPr>
                <a:defRPr/>
              </a:pPr>
              <a:t>‹#›</a:t>
            </a:fld>
            <a:endParaRPr lang="en-US" dirty="0"/>
          </a:p>
        </p:txBody>
      </p:sp>
    </p:spTree>
    <p:extLst>
      <p:ext uri="{BB962C8B-B14F-4D97-AF65-F5344CB8AC3E}">
        <p14:creationId xmlns:p14="http://schemas.microsoft.com/office/powerpoint/2010/main" val="11310090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
          <p:cNvSpPr>
            <a:spLocks noGrp="1" noChangeArrowheads="1"/>
          </p:cNvSpPr>
          <p:nvPr>
            <p:ph type="ftr" sz="quarter" idx="10"/>
          </p:nvPr>
        </p:nvSpPr>
        <p:spPr>
          <a:ln/>
        </p:spPr>
        <p:txBody>
          <a:bodyPr/>
          <a:lstStyle>
            <a:lvl1pPr>
              <a:defRPr/>
            </a:lvl1pPr>
          </a:lstStyle>
          <a:p>
            <a:pPr>
              <a:defRPr/>
            </a:pPr>
            <a:r>
              <a:rPr lang="en-US" dirty="0"/>
              <a:t>Instructional Material Complementing FEMA 1051, Design Examples</a:t>
            </a:r>
            <a:endParaRPr lang="en-US" i="1" dirty="0"/>
          </a:p>
        </p:txBody>
      </p:sp>
      <p:sp>
        <p:nvSpPr>
          <p:cNvPr id="5" name="Rectangle 11"/>
          <p:cNvSpPr>
            <a:spLocks noGrp="1" noChangeArrowheads="1"/>
          </p:cNvSpPr>
          <p:nvPr>
            <p:ph type="sldNum" sz="quarter" idx="11"/>
          </p:nvPr>
        </p:nvSpPr>
        <p:spPr>
          <a:ln/>
        </p:spPr>
        <p:txBody>
          <a:bodyPr/>
          <a:lstStyle>
            <a:lvl1pPr>
              <a:defRPr/>
            </a:lvl1pPr>
          </a:lstStyle>
          <a:p>
            <a:pPr>
              <a:defRPr/>
            </a:pPr>
            <a:r>
              <a:rPr lang="en-US" dirty="0"/>
              <a:t>Section Name 1 - </a:t>
            </a:r>
            <a:fld id="{C89CB261-678F-46C7-9B50-9F41C27EFD57}" type="slidenum">
              <a:rPr lang="en-US" smtClean="0"/>
              <a:pPr>
                <a:defRPr/>
              </a:pPr>
              <a:t>‹#›</a:t>
            </a:fld>
            <a:endParaRPr lang="en-US" dirty="0"/>
          </a:p>
        </p:txBody>
      </p:sp>
    </p:spTree>
    <p:extLst>
      <p:ext uri="{BB962C8B-B14F-4D97-AF65-F5344CB8AC3E}">
        <p14:creationId xmlns:p14="http://schemas.microsoft.com/office/powerpoint/2010/main" val="39658817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
          <p:cNvSpPr>
            <a:spLocks noGrp="1" noChangeArrowheads="1"/>
          </p:cNvSpPr>
          <p:nvPr>
            <p:ph type="ftr" sz="quarter" idx="10"/>
          </p:nvPr>
        </p:nvSpPr>
        <p:spPr>
          <a:ln/>
        </p:spPr>
        <p:txBody>
          <a:bodyPr/>
          <a:lstStyle>
            <a:lvl1pPr>
              <a:defRPr/>
            </a:lvl1pPr>
          </a:lstStyle>
          <a:p>
            <a:pPr>
              <a:defRPr/>
            </a:pPr>
            <a:r>
              <a:rPr lang="en-US" dirty="0"/>
              <a:t>Instructional Material Complementing FEMA 1051, Design Examples</a:t>
            </a:r>
            <a:endParaRPr lang="en-US" i="1" dirty="0"/>
          </a:p>
        </p:txBody>
      </p:sp>
      <p:sp>
        <p:nvSpPr>
          <p:cNvPr id="5" name="Rectangle 11"/>
          <p:cNvSpPr>
            <a:spLocks noGrp="1" noChangeArrowheads="1"/>
          </p:cNvSpPr>
          <p:nvPr>
            <p:ph type="sldNum" sz="quarter" idx="11"/>
          </p:nvPr>
        </p:nvSpPr>
        <p:spPr>
          <a:ln/>
        </p:spPr>
        <p:txBody>
          <a:bodyPr/>
          <a:lstStyle>
            <a:lvl1pPr>
              <a:defRPr/>
            </a:lvl1pPr>
          </a:lstStyle>
          <a:p>
            <a:pPr>
              <a:defRPr/>
            </a:pPr>
            <a:r>
              <a:rPr lang="en-US" dirty="0"/>
              <a:t>Section Name 1 - </a:t>
            </a:r>
            <a:fld id="{A20DD257-29F7-41BA-A87D-83ACC16BE156}" type="slidenum">
              <a:rPr lang="en-US" smtClean="0"/>
              <a:pPr>
                <a:defRPr/>
              </a:pPr>
              <a:t>‹#›</a:t>
            </a:fld>
            <a:endParaRPr lang="en-US" dirty="0"/>
          </a:p>
        </p:txBody>
      </p:sp>
    </p:spTree>
    <p:extLst>
      <p:ext uri="{BB962C8B-B14F-4D97-AF65-F5344CB8AC3E}">
        <p14:creationId xmlns:p14="http://schemas.microsoft.com/office/powerpoint/2010/main" val="8645100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61988" y="1604963"/>
            <a:ext cx="3810000" cy="42973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4388" y="1604963"/>
            <a:ext cx="3810000" cy="42973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
          <p:cNvSpPr>
            <a:spLocks noGrp="1" noChangeArrowheads="1"/>
          </p:cNvSpPr>
          <p:nvPr>
            <p:ph type="ftr" sz="quarter" idx="10"/>
          </p:nvPr>
        </p:nvSpPr>
        <p:spPr>
          <a:ln/>
        </p:spPr>
        <p:txBody>
          <a:bodyPr/>
          <a:lstStyle>
            <a:lvl1pPr>
              <a:defRPr/>
            </a:lvl1pPr>
          </a:lstStyle>
          <a:p>
            <a:pPr>
              <a:defRPr/>
            </a:pPr>
            <a:r>
              <a:rPr lang="en-US" dirty="0"/>
              <a:t>Instructional Material Complementing FEMA 1051, Design Examples</a:t>
            </a:r>
            <a:endParaRPr lang="en-US" i="1" dirty="0"/>
          </a:p>
        </p:txBody>
      </p:sp>
      <p:sp>
        <p:nvSpPr>
          <p:cNvPr id="6" name="Rectangle 11"/>
          <p:cNvSpPr>
            <a:spLocks noGrp="1" noChangeArrowheads="1"/>
          </p:cNvSpPr>
          <p:nvPr>
            <p:ph type="sldNum" sz="quarter" idx="11"/>
          </p:nvPr>
        </p:nvSpPr>
        <p:spPr>
          <a:ln/>
        </p:spPr>
        <p:txBody>
          <a:bodyPr/>
          <a:lstStyle>
            <a:lvl1pPr>
              <a:defRPr/>
            </a:lvl1pPr>
          </a:lstStyle>
          <a:p>
            <a:pPr>
              <a:defRPr/>
            </a:pPr>
            <a:r>
              <a:rPr lang="en-US" dirty="0"/>
              <a:t>Section Name 1 - </a:t>
            </a:r>
            <a:fld id="{22E29492-E087-4344-883A-625E40CB6043}" type="slidenum">
              <a:rPr lang="en-US" smtClean="0"/>
              <a:pPr>
                <a:defRPr/>
              </a:pPr>
              <a:t>‹#›</a:t>
            </a:fld>
            <a:endParaRPr lang="en-US" dirty="0"/>
          </a:p>
        </p:txBody>
      </p:sp>
    </p:spTree>
    <p:extLst>
      <p:ext uri="{BB962C8B-B14F-4D97-AF65-F5344CB8AC3E}">
        <p14:creationId xmlns:p14="http://schemas.microsoft.com/office/powerpoint/2010/main" val="2015405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
          <p:cNvSpPr>
            <a:spLocks noGrp="1" noChangeArrowheads="1"/>
          </p:cNvSpPr>
          <p:nvPr>
            <p:ph type="ftr" sz="quarter" idx="10"/>
          </p:nvPr>
        </p:nvSpPr>
        <p:spPr>
          <a:ln/>
        </p:spPr>
        <p:txBody>
          <a:bodyPr/>
          <a:lstStyle>
            <a:lvl1pPr>
              <a:defRPr/>
            </a:lvl1pPr>
          </a:lstStyle>
          <a:p>
            <a:pPr>
              <a:defRPr/>
            </a:pPr>
            <a:r>
              <a:rPr lang="en-US" dirty="0"/>
              <a:t>Instructional Material Complementing FEMA 1051, Design Examples</a:t>
            </a:r>
            <a:endParaRPr lang="en-US" i="1" dirty="0"/>
          </a:p>
        </p:txBody>
      </p:sp>
      <p:sp>
        <p:nvSpPr>
          <p:cNvPr id="8" name="Rectangle 11"/>
          <p:cNvSpPr>
            <a:spLocks noGrp="1" noChangeArrowheads="1"/>
          </p:cNvSpPr>
          <p:nvPr>
            <p:ph type="sldNum" sz="quarter" idx="11"/>
          </p:nvPr>
        </p:nvSpPr>
        <p:spPr>
          <a:ln/>
        </p:spPr>
        <p:txBody>
          <a:bodyPr/>
          <a:lstStyle>
            <a:lvl1pPr>
              <a:defRPr/>
            </a:lvl1pPr>
          </a:lstStyle>
          <a:p>
            <a:pPr>
              <a:defRPr/>
            </a:pPr>
            <a:r>
              <a:rPr lang="en-US" dirty="0"/>
              <a:t>Section Name 1 - </a:t>
            </a:r>
            <a:fld id="{285B11D6-6CD4-476D-92C4-1FA733CC95D8}" type="slidenum">
              <a:rPr lang="en-US" smtClean="0"/>
              <a:pPr>
                <a:defRPr/>
              </a:pPr>
              <a:t>‹#›</a:t>
            </a:fld>
            <a:endParaRPr lang="en-US" dirty="0"/>
          </a:p>
        </p:txBody>
      </p:sp>
    </p:spTree>
    <p:extLst>
      <p:ext uri="{BB962C8B-B14F-4D97-AF65-F5344CB8AC3E}">
        <p14:creationId xmlns:p14="http://schemas.microsoft.com/office/powerpoint/2010/main" val="8950258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
          <p:cNvSpPr>
            <a:spLocks noGrp="1" noChangeArrowheads="1"/>
          </p:cNvSpPr>
          <p:nvPr>
            <p:ph type="ftr" sz="quarter" idx="10"/>
          </p:nvPr>
        </p:nvSpPr>
        <p:spPr>
          <a:ln/>
        </p:spPr>
        <p:txBody>
          <a:bodyPr/>
          <a:lstStyle>
            <a:lvl1pPr>
              <a:defRPr/>
            </a:lvl1pPr>
          </a:lstStyle>
          <a:p>
            <a:pPr>
              <a:defRPr/>
            </a:pPr>
            <a:r>
              <a:rPr lang="en-US" dirty="0"/>
              <a:t>Instructional Material Complementing FEMA 1051, Design Examples</a:t>
            </a:r>
            <a:endParaRPr lang="en-US" i="1" dirty="0"/>
          </a:p>
        </p:txBody>
      </p:sp>
      <p:sp>
        <p:nvSpPr>
          <p:cNvPr id="4" name="Rectangle 11"/>
          <p:cNvSpPr>
            <a:spLocks noGrp="1" noChangeArrowheads="1"/>
          </p:cNvSpPr>
          <p:nvPr>
            <p:ph type="sldNum" sz="quarter" idx="11"/>
          </p:nvPr>
        </p:nvSpPr>
        <p:spPr>
          <a:ln/>
        </p:spPr>
        <p:txBody>
          <a:bodyPr/>
          <a:lstStyle>
            <a:lvl1pPr>
              <a:defRPr/>
            </a:lvl1pPr>
          </a:lstStyle>
          <a:p>
            <a:pPr>
              <a:defRPr/>
            </a:pPr>
            <a:r>
              <a:rPr lang="en-US" dirty="0"/>
              <a:t>Section Name 1 - </a:t>
            </a:r>
            <a:fld id="{830B2432-B220-4C0C-A307-6CCBC43194D3}" type="slidenum">
              <a:rPr lang="en-US" smtClean="0"/>
              <a:pPr>
                <a:defRPr/>
              </a:pPr>
              <a:t>‹#›</a:t>
            </a:fld>
            <a:endParaRPr lang="en-US" dirty="0"/>
          </a:p>
        </p:txBody>
      </p:sp>
    </p:spTree>
    <p:extLst>
      <p:ext uri="{BB962C8B-B14F-4D97-AF65-F5344CB8AC3E}">
        <p14:creationId xmlns:p14="http://schemas.microsoft.com/office/powerpoint/2010/main" val="10535229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
          <p:cNvSpPr>
            <a:spLocks noGrp="1" noChangeArrowheads="1"/>
          </p:cNvSpPr>
          <p:nvPr>
            <p:ph type="ftr" sz="quarter" idx="10"/>
          </p:nvPr>
        </p:nvSpPr>
        <p:spPr>
          <a:ln/>
        </p:spPr>
        <p:txBody>
          <a:bodyPr/>
          <a:lstStyle>
            <a:lvl1pPr>
              <a:defRPr/>
            </a:lvl1pPr>
          </a:lstStyle>
          <a:p>
            <a:pPr>
              <a:defRPr/>
            </a:pPr>
            <a:r>
              <a:rPr lang="en-US" dirty="0"/>
              <a:t>Instructional Material Complementing FEMA 1051, Design Examples</a:t>
            </a:r>
            <a:endParaRPr lang="en-US" i="1" dirty="0"/>
          </a:p>
        </p:txBody>
      </p:sp>
      <p:sp>
        <p:nvSpPr>
          <p:cNvPr id="3" name="Rectangle 11"/>
          <p:cNvSpPr>
            <a:spLocks noGrp="1" noChangeArrowheads="1"/>
          </p:cNvSpPr>
          <p:nvPr>
            <p:ph type="sldNum" sz="quarter" idx="11"/>
          </p:nvPr>
        </p:nvSpPr>
        <p:spPr>
          <a:ln/>
        </p:spPr>
        <p:txBody>
          <a:bodyPr/>
          <a:lstStyle>
            <a:lvl1pPr>
              <a:defRPr/>
            </a:lvl1pPr>
          </a:lstStyle>
          <a:p>
            <a:pPr>
              <a:defRPr/>
            </a:pPr>
            <a:r>
              <a:rPr lang="en-US" dirty="0"/>
              <a:t>Section Name 1 - </a:t>
            </a:r>
            <a:fld id="{1FE23C39-18BA-4A43-A615-422B76851C41}" type="slidenum">
              <a:rPr lang="en-US" smtClean="0"/>
              <a:pPr>
                <a:defRPr/>
              </a:pPr>
              <a:t>‹#›</a:t>
            </a:fld>
            <a:endParaRPr lang="en-US" dirty="0"/>
          </a:p>
        </p:txBody>
      </p:sp>
    </p:spTree>
    <p:extLst>
      <p:ext uri="{BB962C8B-B14F-4D97-AF65-F5344CB8AC3E}">
        <p14:creationId xmlns:p14="http://schemas.microsoft.com/office/powerpoint/2010/main" val="2816088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
          <p:cNvSpPr>
            <a:spLocks noGrp="1" noChangeArrowheads="1"/>
          </p:cNvSpPr>
          <p:nvPr>
            <p:ph type="ftr" sz="quarter" idx="10"/>
          </p:nvPr>
        </p:nvSpPr>
        <p:spPr>
          <a:ln/>
        </p:spPr>
        <p:txBody>
          <a:bodyPr/>
          <a:lstStyle>
            <a:lvl1pPr>
              <a:defRPr/>
            </a:lvl1pPr>
          </a:lstStyle>
          <a:p>
            <a:pPr>
              <a:defRPr/>
            </a:pPr>
            <a:r>
              <a:rPr lang="en-US" dirty="0"/>
              <a:t>Instructional Material Complementing FEMA 1051, Design Examples</a:t>
            </a:r>
            <a:endParaRPr lang="en-US" i="1" dirty="0"/>
          </a:p>
        </p:txBody>
      </p:sp>
      <p:sp>
        <p:nvSpPr>
          <p:cNvPr id="6" name="Rectangle 11"/>
          <p:cNvSpPr>
            <a:spLocks noGrp="1" noChangeArrowheads="1"/>
          </p:cNvSpPr>
          <p:nvPr>
            <p:ph type="sldNum" sz="quarter" idx="11"/>
          </p:nvPr>
        </p:nvSpPr>
        <p:spPr>
          <a:ln/>
        </p:spPr>
        <p:txBody>
          <a:bodyPr/>
          <a:lstStyle>
            <a:lvl1pPr>
              <a:defRPr/>
            </a:lvl1pPr>
          </a:lstStyle>
          <a:p>
            <a:pPr>
              <a:defRPr/>
            </a:pPr>
            <a:r>
              <a:rPr lang="en-US" dirty="0"/>
              <a:t>Section Name 1 - </a:t>
            </a:r>
            <a:fld id="{39C1307E-44AD-4ECD-871E-06F9AF298B2A}" type="slidenum">
              <a:rPr lang="en-US" smtClean="0"/>
              <a:pPr>
                <a:defRPr/>
              </a:pPr>
              <a:t>‹#›</a:t>
            </a:fld>
            <a:endParaRPr lang="en-US" dirty="0"/>
          </a:p>
        </p:txBody>
      </p:sp>
    </p:spTree>
    <p:extLst>
      <p:ext uri="{BB962C8B-B14F-4D97-AF65-F5344CB8AC3E}">
        <p14:creationId xmlns:p14="http://schemas.microsoft.com/office/powerpoint/2010/main" val="6003293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
          <p:cNvSpPr>
            <a:spLocks noGrp="1" noChangeArrowheads="1"/>
          </p:cNvSpPr>
          <p:nvPr>
            <p:ph type="ftr" sz="quarter" idx="10"/>
          </p:nvPr>
        </p:nvSpPr>
        <p:spPr>
          <a:ln/>
        </p:spPr>
        <p:txBody>
          <a:bodyPr/>
          <a:lstStyle>
            <a:lvl1pPr>
              <a:defRPr/>
            </a:lvl1pPr>
          </a:lstStyle>
          <a:p>
            <a:pPr>
              <a:defRPr/>
            </a:pPr>
            <a:r>
              <a:rPr lang="en-US" dirty="0"/>
              <a:t>Instructional Material Complementing FEMA 1051, Design Examples</a:t>
            </a:r>
            <a:endParaRPr lang="en-US" i="1" dirty="0"/>
          </a:p>
        </p:txBody>
      </p:sp>
      <p:sp>
        <p:nvSpPr>
          <p:cNvPr id="6" name="Rectangle 11"/>
          <p:cNvSpPr>
            <a:spLocks noGrp="1" noChangeArrowheads="1"/>
          </p:cNvSpPr>
          <p:nvPr>
            <p:ph type="sldNum" sz="quarter" idx="11"/>
          </p:nvPr>
        </p:nvSpPr>
        <p:spPr>
          <a:ln/>
        </p:spPr>
        <p:txBody>
          <a:bodyPr/>
          <a:lstStyle>
            <a:lvl1pPr>
              <a:defRPr/>
            </a:lvl1pPr>
          </a:lstStyle>
          <a:p>
            <a:pPr>
              <a:defRPr/>
            </a:pPr>
            <a:r>
              <a:rPr lang="en-US" dirty="0"/>
              <a:t>Section Name 1 - </a:t>
            </a:r>
            <a:fld id="{0CEC7BED-AB2B-43D3-B84A-88C407C05D8A}" type="slidenum">
              <a:rPr lang="en-US" smtClean="0"/>
              <a:pPr>
                <a:defRPr/>
              </a:pPr>
              <a:t>‹#›</a:t>
            </a:fld>
            <a:endParaRPr lang="en-US" dirty="0"/>
          </a:p>
        </p:txBody>
      </p:sp>
    </p:spTree>
    <p:extLst>
      <p:ext uri="{BB962C8B-B14F-4D97-AF65-F5344CB8AC3E}">
        <p14:creationId xmlns:p14="http://schemas.microsoft.com/office/powerpoint/2010/main" val="16959818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73100" y="269875"/>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661988" y="1604963"/>
            <a:ext cx="7772400" cy="4297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028" name="Picture 8" descr="FEMAnewlogo"/>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153511" y="6293962"/>
            <a:ext cx="1047147" cy="372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9" name="Text Box 9"/>
          <p:cNvSpPr txBox="1">
            <a:spLocks noChangeArrowheads="1"/>
          </p:cNvSpPr>
          <p:nvPr userDrawn="1"/>
        </p:nvSpPr>
        <p:spPr bwMode="auto">
          <a:xfrm>
            <a:off x="4895850" y="6243638"/>
            <a:ext cx="35036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pitchFamily="34" charset="0"/>
              </a:defRPr>
            </a:lvl1pPr>
            <a:lvl2pPr marL="742950" indent="-285750">
              <a:defRPr sz="2400">
                <a:solidFill>
                  <a:schemeClr val="tx1"/>
                </a:solidFill>
                <a:latin typeface="Arial" pitchFamily="34" charset="0"/>
              </a:defRPr>
            </a:lvl2pPr>
            <a:lvl3pPr marL="1143000" indent="-228600">
              <a:defRPr sz="2400">
                <a:solidFill>
                  <a:schemeClr val="tx1"/>
                </a:solidFill>
                <a:latin typeface="Arial" pitchFamily="34" charset="0"/>
              </a:defRPr>
            </a:lvl3pPr>
            <a:lvl4pPr marL="1600200" indent="-228600">
              <a:defRPr sz="2400">
                <a:solidFill>
                  <a:schemeClr val="tx1"/>
                </a:solidFill>
                <a:latin typeface="Arial" pitchFamily="34" charset="0"/>
              </a:defRPr>
            </a:lvl4pPr>
            <a:lvl5pPr marL="2057400" indent="-228600">
              <a:defRPr sz="2400">
                <a:solidFill>
                  <a:schemeClr val="tx1"/>
                </a:solidFill>
                <a:latin typeface="Arial" pitchFamily="34" charset="0"/>
              </a:defRPr>
            </a:lvl5pPr>
            <a:lvl6pPr marL="2514600" indent="-228600" eaLnBrk="0" fontAlgn="base" hangingPunct="0">
              <a:spcBef>
                <a:spcPct val="0"/>
              </a:spcBef>
              <a:spcAft>
                <a:spcPct val="0"/>
              </a:spcAft>
              <a:defRPr sz="2400">
                <a:solidFill>
                  <a:schemeClr val="tx1"/>
                </a:solidFill>
                <a:latin typeface="Arial" pitchFamily="34" charset="0"/>
              </a:defRPr>
            </a:lvl6pPr>
            <a:lvl7pPr marL="2971800" indent="-228600" eaLnBrk="0" fontAlgn="base" hangingPunct="0">
              <a:spcBef>
                <a:spcPct val="0"/>
              </a:spcBef>
              <a:spcAft>
                <a:spcPct val="0"/>
              </a:spcAft>
              <a:defRPr sz="2400">
                <a:solidFill>
                  <a:schemeClr val="tx1"/>
                </a:solidFill>
                <a:latin typeface="Arial" pitchFamily="34" charset="0"/>
              </a:defRPr>
            </a:lvl7pPr>
            <a:lvl8pPr marL="3429000" indent="-228600" eaLnBrk="0" fontAlgn="base" hangingPunct="0">
              <a:spcBef>
                <a:spcPct val="0"/>
              </a:spcBef>
              <a:spcAft>
                <a:spcPct val="0"/>
              </a:spcAft>
              <a:defRPr sz="2400">
                <a:solidFill>
                  <a:schemeClr val="tx1"/>
                </a:solidFill>
                <a:latin typeface="Arial" pitchFamily="34" charset="0"/>
              </a:defRPr>
            </a:lvl8pPr>
            <a:lvl9pPr marL="3886200" indent="-228600" eaLnBrk="0" fontAlgn="base" hangingPunct="0">
              <a:spcBef>
                <a:spcPct val="0"/>
              </a:spcBef>
              <a:spcAft>
                <a:spcPct val="0"/>
              </a:spcAft>
              <a:defRPr sz="2400">
                <a:solidFill>
                  <a:schemeClr val="tx1"/>
                </a:solidFill>
                <a:latin typeface="Arial" pitchFamily="34" charset="0"/>
              </a:defRPr>
            </a:lvl9pPr>
          </a:lstStyle>
          <a:p>
            <a:pPr>
              <a:spcBef>
                <a:spcPct val="50000"/>
              </a:spcBef>
              <a:defRPr/>
            </a:pPr>
            <a:endParaRPr lang="en-US"/>
          </a:p>
        </p:txBody>
      </p:sp>
      <p:sp>
        <p:nvSpPr>
          <p:cNvPr id="1034" name="Rectangle 10"/>
          <p:cNvSpPr>
            <a:spLocks noGrp="1" noChangeArrowheads="1"/>
          </p:cNvSpPr>
          <p:nvPr>
            <p:ph type="ftr" sz="quarter" idx="3"/>
          </p:nvPr>
        </p:nvSpPr>
        <p:spPr bwMode="auto">
          <a:xfrm>
            <a:off x="2122488" y="6381750"/>
            <a:ext cx="4557712" cy="319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ctr" eaLnBrk="1" hangingPunct="1">
              <a:spcBef>
                <a:spcPct val="50000"/>
              </a:spcBef>
              <a:defRPr sz="1000" b="1">
                <a:solidFill>
                  <a:srgbClr val="002F80"/>
                </a:solidFill>
              </a:defRPr>
            </a:lvl1pPr>
          </a:lstStyle>
          <a:p>
            <a:pPr>
              <a:defRPr/>
            </a:pPr>
            <a:r>
              <a:rPr lang="en-US" dirty="0"/>
              <a:t>Instructional Material Complementing FEMA P-1051, Design Examples</a:t>
            </a:r>
            <a:endParaRPr lang="en-US" i="1" dirty="0"/>
          </a:p>
        </p:txBody>
      </p:sp>
      <p:sp>
        <p:nvSpPr>
          <p:cNvPr id="1035" name="Rectangle 11"/>
          <p:cNvSpPr>
            <a:spLocks noGrp="1" noChangeArrowheads="1"/>
          </p:cNvSpPr>
          <p:nvPr>
            <p:ph type="sldNum" sz="quarter" idx="4"/>
          </p:nvPr>
        </p:nvSpPr>
        <p:spPr bwMode="auto">
          <a:xfrm>
            <a:off x="6972300" y="6394450"/>
            <a:ext cx="1504950"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Section Name 1 - </a:t>
            </a:r>
            <a:fld id="{64B3D661-5C76-438E-A311-D2B5954B06D7}" type="slidenum">
              <a:rPr lang="en-US" smtClean="0"/>
              <a:pPr>
                <a:defRPr/>
              </a:pPr>
              <a:t>‹#›</a:t>
            </a:fld>
            <a:endParaRPr lang="en-US" dirty="0"/>
          </a:p>
        </p:txBody>
      </p:sp>
      <p:pic>
        <p:nvPicPr>
          <p:cNvPr id="8" name="Picture 1"/>
          <p:cNvPicPr>
            <a:picLocks noChangeAspect="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1263814" y="6314282"/>
            <a:ext cx="633413"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Lst>
  <p:hf hdr="0" dt="0"/>
  <p:txStyles>
    <p:titleStyle>
      <a:lvl1pPr algn="ctr" rtl="0" eaLnBrk="0" fontAlgn="base" hangingPunct="0">
        <a:spcBef>
          <a:spcPct val="0"/>
        </a:spcBef>
        <a:spcAft>
          <a:spcPct val="0"/>
        </a:spcAft>
        <a:defRPr sz="3600" b="1">
          <a:solidFill>
            <a:srgbClr val="002D80"/>
          </a:solidFill>
          <a:latin typeface="+mj-lt"/>
          <a:ea typeface="+mj-ea"/>
          <a:cs typeface="+mj-cs"/>
        </a:defRPr>
      </a:lvl1pPr>
      <a:lvl2pPr algn="ctr" rtl="0" eaLnBrk="0" fontAlgn="base" hangingPunct="0">
        <a:spcBef>
          <a:spcPct val="0"/>
        </a:spcBef>
        <a:spcAft>
          <a:spcPct val="0"/>
        </a:spcAft>
        <a:defRPr sz="3600" b="1">
          <a:solidFill>
            <a:srgbClr val="002D80"/>
          </a:solidFill>
          <a:latin typeface="Arial" pitchFamily="34" charset="0"/>
        </a:defRPr>
      </a:lvl2pPr>
      <a:lvl3pPr algn="ctr" rtl="0" eaLnBrk="0" fontAlgn="base" hangingPunct="0">
        <a:spcBef>
          <a:spcPct val="0"/>
        </a:spcBef>
        <a:spcAft>
          <a:spcPct val="0"/>
        </a:spcAft>
        <a:defRPr sz="3600" b="1">
          <a:solidFill>
            <a:srgbClr val="002D80"/>
          </a:solidFill>
          <a:latin typeface="Arial" pitchFamily="34" charset="0"/>
        </a:defRPr>
      </a:lvl3pPr>
      <a:lvl4pPr algn="ctr" rtl="0" eaLnBrk="0" fontAlgn="base" hangingPunct="0">
        <a:spcBef>
          <a:spcPct val="0"/>
        </a:spcBef>
        <a:spcAft>
          <a:spcPct val="0"/>
        </a:spcAft>
        <a:defRPr sz="3600" b="1">
          <a:solidFill>
            <a:srgbClr val="002D80"/>
          </a:solidFill>
          <a:latin typeface="Arial" pitchFamily="34" charset="0"/>
        </a:defRPr>
      </a:lvl4pPr>
      <a:lvl5pPr algn="ctr" rtl="0" eaLnBrk="0" fontAlgn="base" hangingPunct="0">
        <a:spcBef>
          <a:spcPct val="0"/>
        </a:spcBef>
        <a:spcAft>
          <a:spcPct val="0"/>
        </a:spcAft>
        <a:defRPr sz="3600" b="1">
          <a:solidFill>
            <a:srgbClr val="002D80"/>
          </a:solidFill>
          <a:latin typeface="Arial" pitchFamily="34" charset="0"/>
        </a:defRPr>
      </a:lvl5pPr>
      <a:lvl6pPr marL="457200" algn="ctr" rtl="0" eaLnBrk="0" fontAlgn="base" hangingPunct="0">
        <a:spcBef>
          <a:spcPct val="0"/>
        </a:spcBef>
        <a:spcAft>
          <a:spcPct val="0"/>
        </a:spcAft>
        <a:defRPr sz="3600" b="1">
          <a:solidFill>
            <a:srgbClr val="002D80"/>
          </a:solidFill>
          <a:latin typeface="Arial" pitchFamily="34" charset="0"/>
        </a:defRPr>
      </a:lvl6pPr>
      <a:lvl7pPr marL="914400" algn="ctr" rtl="0" eaLnBrk="0" fontAlgn="base" hangingPunct="0">
        <a:spcBef>
          <a:spcPct val="0"/>
        </a:spcBef>
        <a:spcAft>
          <a:spcPct val="0"/>
        </a:spcAft>
        <a:defRPr sz="3600" b="1">
          <a:solidFill>
            <a:srgbClr val="002D80"/>
          </a:solidFill>
          <a:latin typeface="Arial" pitchFamily="34" charset="0"/>
        </a:defRPr>
      </a:lvl7pPr>
      <a:lvl8pPr marL="1371600" algn="ctr" rtl="0" eaLnBrk="0" fontAlgn="base" hangingPunct="0">
        <a:spcBef>
          <a:spcPct val="0"/>
        </a:spcBef>
        <a:spcAft>
          <a:spcPct val="0"/>
        </a:spcAft>
        <a:defRPr sz="3600" b="1">
          <a:solidFill>
            <a:srgbClr val="002D80"/>
          </a:solidFill>
          <a:latin typeface="Arial" pitchFamily="34" charset="0"/>
        </a:defRPr>
      </a:lvl8pPr>
      <a:lvl9pPr marL="1828800" algn="ctr" rtl="0" eaLnBrk="0" fontAlgn="base" hangingPunct="0">
        <a:spcBef>
          <a:spcPct val="0"/>
        </a:spcBef>
        <a:spcAft>
          <a:spcPct val="0"/>
        </a:spcAft>
        <a:defRPr sz="3600" b="1">
          <a:solidFill>
            <a:srgbClr val="002D80"/>
          </a:solidFill>
          <a:latin typeface="Arial" pitchFamily="34" charset="0"/>
        </a:defRPr>
      </a:lvl9pPr>
    </p:titleStyle>
    <p:body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800">
          <a:solidFill>
            <a:schemeClr val="tx1"/>
          </a:solidFill>
          <a:latin typeface="+mn-lt"/>
        </a:defRPr>
      </a:lvl3pPr>
      <a:lvl4pPr marL="1600200" indent="-228600" algn="l" rtl="0" eaLnBrk="0" fontAlgn="base" hangingPunct="0">
        <a:spcBef>
          <a:spcPct val="20000"/>
        </a:spcBef>
        <a:spcAft>
          <a:spcPct val="0"/>
        </a:spcAft>
        <a:buChar char="–"/>
        <a:defRPr sz="2800">
          <a:solidFill>
            <a:schemeClr val="tx1"/>
          </a:solidFill>
          <a:latin typeface="+mn-lt"/>
        </a:defRPr>
      </a:lvl4pPr>
      <a:lvl5pPr marL="2057400" indent="-228600" algn="l" rtl="0" eaLnBrk="0" fontAlgn="base" hangingPunct="0">
        <a:spcBef>
          <a:spcPct val="20000"/>
        </a:spcBef>
        <a:spcAft>
          <a:spcPct val="0"/>
        </a:spcAft>
        <a:buChar char="»"/>
        <a:defRPr sz="2800">
          <a:solidFill>
            <a:schemeClr val="tx1"/>
          </a:solidFill>
          <a:latin typeface="+mn-lt"/>
        </a:defRPr>
      </a:lvl5pPr>
      <a:lvl6pPr marL="2514600" indent="-228600" algn="l" rtl="0" eaLnBrk="0" fontAlgn="base" hangingPunct="0">
        <a:spcBef>
          <a:spcPct val="20000"/>
        </a:spcBef>
        <a:spcAft>
          <a:spcPct val="0"/>
        </a:spcAft>
        <a:buChar char="»"/>
        <a:defRPr sz="2800">
          <a:solidFill>
            <a:schemeClr val="tx1"/>
          </a:solidFill>
          <a:latin typeface="+mn-lt"/>
        </a:defRPr>
      </a:lvl6pPr>
      <a:lvl7pPr marL="2971800" indent="-228600" algn="l" rtl="0" eaLnBrk="0" fontAlgn="base" hangingPunct="0">
        <a:spcBef>
          <a:spcPct val="20000"/>
        </a:spcBef>
        <a:spcAft>
          <a:spcPct val="0"/>
        </a:spcAft>
        <a:buChar char="»"/>
        <a:defRPr sz="2800">
          <a:solidFill>
            <a:schemeClr val="tx1"/>
          </a:solidFill>
          <a:latin typeface="+mn-lt"/>
        </a:defRPr>
      </a:lvl7pPr>
      <a:lvl8pPr marL="3429000" indent="-228600" algn="l" rtl="0" eaLnBrk="0" fontAlgn="base" hangingPunct="0">
        <a:spcBef>
          <a:spcPct val="20000"/>
        </a:spcBef>
        <a:spcAft>
          <a:spcPct val="0"/>
        </a:spcAft>
        <a:buChar char="»"/>
        <a:defRPr sz="2800">
          <a:solidFill>
            <a:schemeClr val="tx1"/>
          </a:solidFill>
          <a:latin typeface="+mn-lt"/>
        </a:defRPr>
      </a:lvl8pPr>
      <a:lvl9pPr marL="3886200" indent="-228600" algn="l" rtl="0" eaLnBrk="0" fontAlgn="base" hangingPunct="0">
        <a:spcBef>
          <a:spcPct val="20000"/>
        </a:spcBef>
        <a:spcAft>
          <a:spcPct val="0"/>
        </a:spcAft>
        <a:buChar char="»"/>
        <a:defRPr sz="28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 Target="slide64.xml"/><Relationship Id="rId2" Type="http://schemas.openxmlformats.org/officeDocument/2006/relationships/notesSlide" Target="../notesSlides/notesSlide1.xml"/><Relationship Id="rId1" Type="http://schemas.openxmlformats.org/officeDocument/2006/relationships/slideLayout" Target="../slideLayouts/slideLayout6.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7" Type="http://schemas.openxmlformats.org/officeDocument/2006/relationships/image" Target="../media/image18.wmf"/><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17.wmf"/><Relationship Id="rId4" Type="http://schemas.openxmlformats.org/officeDocument/2006/relationships/oleObject" Target="../embeddings/oleObject1.bin"/></Relationships>
</file>

<file path=ppt/slides/_rels/slide17.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0.emf"/></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1.xml"/><Relationship Id="rId1" Type="http://schemas.openxmlformats.org/officeDocument/2006/relationships/slideLayout" Target="../slideLayouts/slideLayout2.xml"/><Relationship Id="rId5" Type="http://schemas.openxmlformats.org/officeDocument/2006/relationships/image" Target="../media/image33.png"/><Relationship Id="rId4" Type="http://schemas.openxmlformats.org/officeDocument/2006/relationships/image" Target="../media/image32.png"/></Relationships>
</file>

<file path=ppt/slides/_rels/slide3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3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3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42.wmf"/><Relationship Id="rId7" Type="http://schemas.openxmlformats.org/officeDocument/2006/relationships/image" Target="../media/image46.png"/><Relationship Id="rId2" Type="http://schemas.openxmlformats.org/officeDocument/2006/relationships/notesSlide" Target="../notesSlides/notesSlide39.xml"/><Relationship Id="rId1" Type="http://schemas.openxmlformats.org/officeDocument/2006/relationships/slideLayout" Target="../slideLayouts/slideLayout2.xml"/><Relationship Id="rId6" Type="http://schemas.openxmlformats.org/officeDocument/2006/relationships/image" Target="../media/image45.png"/><Relationship Id="rId5" Type="http://schemas.openxmlformats.org/officeDocument/2006/relationships/image" Target="../media/image44.wmf"/><Relationship Id="rId4" Type="http://schemas.openxmlformats.org/officeDocument/2006/relationships/image" Target="../media/image43.wmf"/><Relationship Id="rId9" Type="http://schemas.openxmlformats.org/officeDocument/2006/relationships/image" Target="../media/image48.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40.xml"/><Relationship Id="rId1" Type="http://schemas.openxmlformats.org/officeDocument/2006/relationships/slideLayout" Target="../slideLayouts/slideLayout2.xml"/><Relationship Id="rId4" Type="http://schemas.openxmlformats.org/officeDocument/2006/relationships/image" Target="../media/image50.png"/></Relationships>
</file>

<file path=ppt/slides/_rels/slide4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42.xml"/><Relationship Id="rId1" Type="http://schemas.openxmlformats.org/officeDocument/2006/relationships/slideLayout" Target="../slideLayouts/slideLayout2.xml"/><Relationship Id="rId5" Type="http://schemas.openxmlformats.org/officeDocument/2006/relationships/image" Target="../media/image54.png"/><Relationship Id="rId4" Type="http://schemas.openxmlformats.org/officeDocument/2006/relationships/image" Target="../media/image53.png"/></Relationships>
</file>

<file path=ppt/slides/_rels/slide43.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56.wmf"/><Relationship Id="rId2" Type="http://schemas.openxmlformats.org/officeDocument/2006/relationships/notesSlide" Target="../notesSlides/notesSlide44.xml"/><Relationship Id="rId1" Type="http://schemas.openxmlformats.org/officeDocument/2006/relationships/slideLayout" Target="../slideLayouts/slideLayout2.xml"/><Relationship Id="rId5" Type="http://schemas.openxmlformats.org/officeDocument/2006/relationships/image" Target="../media/image54.png"/><Relationship Id="rId4" Type="http://schemas.openxmlformats.org/officeDocument/2006/relationships/image" Target="../media/image57.png"/></Relationships>
</file>

<file path=ppt/slides/_rels/slide45.xml.rels><?xml version="1.0" encoding="UTF-8" standalone="yes"?>
<Relationships xmlns="http://schemas.openxmlformats.org/package/2006/relationships"><Relationship Id="rId3" Type="http://schemas.openxmlformats.org/officeDocument/2006/relationships/image" Target="../media/image56.wmf"/><Relationship Id="rId2" Type="http://schemas.openxmlformats.org/officeDocument/2006/relationships/notesSlide" Target="../notesSlides/notesSlide45.xml"/><Relationship Id="rId1" Type="http://schemas.openxmlformats.org/officeDocument/2006/relationships/slideLayout" Target="../slideLayouts/slideLayout2.xml"/><Relationship Id="rId5" Type="http://schemas.openxmlformats.org/officeDocument/2006/relationships/image" Target="../media/image54.png"/><Relationship Id="rId4" Type="http://schemas.openxmlformats.org/officeDocument/2006/relationships/image" Target="../media/image58.png"/></Relationships>
</file>

<file path=ppt/slides/_rels/slide46.xml.rels><?xml version="1.0" encoding="UTF-8" standalone="yes"?>
<Relationships xmlns="http://schemas.openxmlformats.org/package/2006/relationships"><Relationship Id="rId3" Type="http://schemas.openxmlformats.org/officeDocument/2006/relationships/image" Target="../media/image56.wmf"/><Relationship Id="rId2" Type="http://schemas.openxmlformats.org/officeDocument/2006/relationships/notesSlide" Target="../notesSlides/notesSlide46.xml"/><Relationship Id="rId1" Type="http://schemas.openxmlformats.org/officeDocument/2006/relationships/slideLayout" Target="../slideLayouts/slideLayout2.xml"/><Relationship Id="rId5" Type="http://schemas.openxmlformats.org/officeDocument/2006/relationships/image" Target="../media/image60.png"/><Relationship Id="rId4" Type="http://schemas.openxmlformats.org/officeDocument/2006/relationships/image" Target="../media/image59.png"/></Relationships>
</file>

<file path=ppt/slides/_rels/slide47.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47.xml"/><Relationship Id="rId1" Type="http://schemas.openxmlformats.org/officeDocument/2006/relationships/slideLayout" Target="../slideLayouts/slideLayout2.xml"/><Relationship Id="rId4" Type="http://schemas.openxmlformats.org/officeDocument/2006/relationships/image" Target="../media/image62.png"/></Relationships>
</file>

<file path=ppt/slides/_rels/slide48.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48.xml"/><Relationship Id="rId1" Type="http://schemas.openxmlformats.org/officeDocument/2006/relationships/slideLayout" Target="../slideLayouts/slideLayout2.xml"/><Relationship Id="rId4" Type="http://schemas.openxmlformats.org/officeDocument/2006/relationships/image" Target="../media/image56.wmf"/></Relationships>
</file>

<file path=ppt/slides/_rels/slide49.xml.rels><?xml version="1.0" encoding="UTF-8" standalone="yes"?>
<Relationships xmlns="http://schemas.openxmlformats.org/package/2006/relationships"><Relationship Id="rId3" Type="http://schemas.openxmlformats.org/officeDocument/2006/relationships/image" Target="../media/image56.wmf"/><Relationship Id="rId2" Type="http://schemas.openxmlformats.org/officeDocument/2006/relationships/notesSlide" Target="../notesSlides/notesSlide49.xml"/><Relationship Id="rId1" Type="http://schemas.openxmlformats.org/officeDocument/2006/relationships/slideLayout" Target="../slideLayouts/slideLayout2.xml"/><Relationship Id="rId4" Type="http://schemas.openxmlformats.org/officeDocument/2006/relationships/image" Target="../media/image64.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50.xml"/><Relationship Id="rId1" Type="http://schemas.openxmlformats.org/officeDocument/2006/relationships/slideLayout" Target="../slideLayouts/slideLayout2.xml"/><Relationship Id="rId4" Type="http://schemas.openxmlformats.org/officeDocument/2006/relationships/image" Target="../media/image66.png"/></Relationships>
</file>

<file path=ppt/slides/_rels/slide51.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69.emf"/><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54.xml"/><Relationship Id="rId1" Type="http://schemas.openxmlformats.org/officeDocument/2006/relationships/slideLayout" Target="../slideLayouts/slideLayout2.xml"/><Relationship Id="rId4" Type="http://schemas.openxmlformats.org/officeDocument/2006/relationships/image" Target="../media/image56.wmf"/></Relationships>
</file>

<file path=ppt/slides/_rels/slide55.xml.rels><?xml version="1.0" encoding="UTF-8" standalone="yes"?>
<Relationships xmlns="http://schemas.openxmlformats.org/package/2006/relationships"><Relationship Id="rId3" Type="http://schemas.openxmlformats.org/officeDocument/2006/relationships/image" Target="../media/image71.emf"/><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72.emf"/><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60.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60.xml"/><Relationship Id="rId1" Type="http://schemas.openxmlformats.org/officeDocument/2006/relationships/slideLayout" Target="../slideLayouts/slideLayout2.xml"/><Relationship Id="rId4" Type="http://schemas.openxmlformats.org/officeDocument/2006/relationships/image" Target="../media/image77.png"/></Relationships>
</file>

<file path=ppt/slides/_rels/slide61.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11" name="TextBox 10">
            <a:hlinkClick r:id="rId3" action="ppaction://hlinksldjump" tooltip="Any modifications made to the file represent the presenters' opinion only. "/>
          </p:cNvPr>
          <p:cNvSpPr txBox="1"/>
          <p:nvPr/>
        </p:nvSpPr>
        <p:spPr>
          <a:xfrm>
            <a:off x="7511733" y="6129747"/>
            <a:ext cx="1013998" cy="307777"/>
          </a:xfrm>
          <a:prstGeom prst="rect">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r>
              <a:rPr lang="en-US" sz="1400" dirty="0"/>
              <a:t>Disclaimer</a:t>
            </a:r>
          </a:p>
        </p:txBody>
      </p:sp>
      <p:sp>
        <p:nvSpPr>
          <p:cNvPr id="2" name="TextBox 1"/>
          <p:cNvSpPr txBox="1"/>
          <p:nvPr/>
        </p:nvSpPr>
        <p:spPr>
          <a:xfrm>
            <a:off x="5023413" y="4016415"/>
            <a:ext cx="3750197" cy="369332"/>
          </a:xfrm>
          <a:prstGeom prst="rect">
            <a:avLst/>
          </a:prstGeom>
          <a:noFill/>
        </p:spPr>
        <p:txBody>
          <a:bodyPr wrap="square" rtlCol="0">
            <a:spAutoFit/>
          </a:bodyPr>
          <a:lstStyle/>
          <a:p>
            <a:pPr algn="ctr"/>
            <a:r>
              <a:rPr lang="en-US" sz="1800" i="1" dirty="0">
                <a:solidFill>
                  <a:schemeClr val="accent6"/>
                </a:solidFill>
              </a:rPr>
              <a:t>SUMMARY</a:t>
            </a:r>
          </a:p>
        </p:txBody>
      </p:sp>
      <p:pic>
        <p:nvPicPr>
          <p:cNvPr id="10" name="Picture 9" descr="NEHRP Provisions FEMA P-1052 Cover&#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5532" y="934367"/>
            <a:ext cx="3452322" cy="4457638"/>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12" name="Title 1"/>
          <p:cNvSpPr txBox="1">
            <a:spLocks/>
          </p:cNvSpPr>
          <p:nvPr/>
        </p:nvSpPr>
        <p:spPr bwMode="auto">
          <a:xfrm>
            <a:off x="4107854" y="2789535"/>
            <a:ext cx="4665756" cy="4785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600" b="1">
                <a:solidFill>
                  <a:srgbClr val="002D80"/>
                </a:solidFill>
                <a:latin typeface="+mj-lt"/>
                <a:ea typeface="+mj-ea"/>
                <a:cs typeface="+mj-cs"/>
              </a:defRPr>
            </a:lvl1pPr>
            <a:lvl2pPr algn="ctr" rtl="0" eaLnBrk="0" fontAlgn="base" hangingPunct="0">
              <a:spcBef>
                <a:spcPct val="0"/>
              </a:spcBef>
              <a:spcAft>
                <a:spcPct val="0"/>
              </a:spcAft>
              <a:defRPr sz="3600" b="1">
                <a:solidFill>
                  <a:srgbClr val="002D80"/>
                </a:solidFill>
                <a:latin typeface="Arial" pitchFamily="34" charset="0"/>
              </a:defRPr>
            </a:lvl2pPr>
            <a:lvl3pPr algn="ctr" rtl="0" eaLnBrk="0" fontAlgn="base" hangingPunct="0">
              <a:spcBef>
                <a:spcPct val="0"/>
              </a:spcBef>
              <a:spcAft>
                <a:spcPct val="0"/>
              </a:spcAft>
              <a:defRPr sz="3600" b="1">
                <a:solidFill>
                  <a:srgbClr val="002D80"/>
                </a:solidFill>
                <a:latin typeface="Arial" pitchFamily="34" charset="0"/>
              </a:defRPr>
            </a:lvl3pPr>
            <a:lvl4pPr algn="ctr" rtl="0" eaLnBrk="0" fontAlgn="base" hangingPunct="0">
              <a:spcBef>
                <a:spcPct val="0"/>
              </a:spcBef>
              <a:spcAft>
                <a:spcPct val="0"/>
              </a:spcAft>
              <a:defRPr sz="3600" b="1">
                <a:solidFill>
                  <a:srgbClr val="002D80"/>
                </a:solidFill>
                <a:latin typeface="Arial" pitchFamily="34" charset="0"/>
              </a:defRPr>
            </a:lvl4pPr>
            <a:lvl5pPr algn="ctr" rtl="0" eaLnBrk="0" fontAlgn="base" hangingPunct="0">
              <a:spcBef>
                <a:spcPct val="0"/>
              </a:spcBef>
              <a:spcAft>
                <a:spcPct val="0"/>
              </a:spcAft>
              <a:defRPr sz="3600" b="1">
                <a:solidFill>
                  <a:srgbClr val="002D80"/>
                </a:solidFill>
                <a:latin typeface="Arial" pitchFamily="34" charset="0"/>
              </a:defRPr>
            </a:lvl5pPr>
            <a:lvl6pPr marL="457200" algn="ctr" rtl="0" eaLnBrk="0" fontAlgn="base" hangingPunct="0">
              <a:spcBef>
                <a:spcPct val="0"/>
              </a:spcBef>
              <a:spcAft>
                <a:spcPct val="0"/>
              </a:spcAft>
              <a:defRPr sz="3600" b="1">
                <a:solidFill>
                  <a:srgbClr val="002D80"/>
                </a:solidFill>
                <a:latin typeface="Arial" pitchFamily="34" charset="0"/>
              </a:defRPr>
            </a:lvl6pPr>
            <a:lvl7pPr marL="914400" algn="ctr" rtl="0" eaLnBrk="0" fontAlgn="base" hangingPunct="0">
              <a:spcBef>
                <a:spcPct val="0"/>
              </a:spcBef>
              <a:spcAft>
                <a:spcPct val="0"/>
              </a:spcAft>
              <a:defRPr sz="3600" b="1">
                <a:solidFill>
                  <a:srgbClr val="002D80"/>
                </a:solidFill>
                <a:latin typeface="Arial" pitchFamily="34" charset="0"/>
              </a:defRPr>
            </a:lvl7pPr>
            <a:lvl8pPr marL="1371600" algn="ctr" rtl="0" eaLnBrk="0" fontAlgn="base" hangingPunct="0">
              <a:spcBef>
                <a:spcPct val="0"/>
              </a:spcBef>
              <a:spcAft>
                <a:spcPct val="0"/>
              </a:spcAft>
              <a:defRPr sz="3600" b="1">
                <a:solidFill>
                  <a:srgbClr val="002D80"/>
                </a:solidFill>
                <a:latin typeface="Arial" pitchFamily="34" charset="0"/>
              </a:defRPr>
            </a:lvl8pPr>
            <a:lvl9pPr marL="1828800" algn="ctr" rtl="0" eaLnBrk="0" fontAlgn="base" hangingPunct="0">
              <a:spcBef>
                <a:spcPct val="0"/>
              </a:spcBef>
              <a:spcAft>
                <a:spcPct val="0"/>
              </a:spcAft>
              <a:defRPr sz="3600" b="1">
                <a:solidFill>
                  <a:srgbClr val="002D80"/>
                </a:solidFill>
                <a:latin typeface="Arial" pitchFamily="34" charset="0"/>
              </a:defRPr>
            </a:lvl9pPr>
          </a:lstStyle>
          <a:p>
            <a:pPr algn="r"/>
            <a:r>
              <a:rPr lang="en-US" sz="1500" i="1" kern="0" dirty="0">
                <a:solidFill>
                  <a:schemeClr val="tx1"/>
                </a:solidFill>
                <a:latin typeface="Times New Roman" panose="02020603050405020304" pitchFamily="18" charset="0"/>
                <a:cs typeface="Times New Roman" panose="02020603050405020304" pitchFamily="18" charset="0"/>
              </a:rPr>
              <a:t>William </a:t>
            </a:r>
            <a:r>
              <a:rPr lang="en-US" sz="1500" i="1" kern="0" dirty="0" err="1">
                <a:solidFill>
                  <a:schemeClr val="tx1"/>
                </a:solidFill>
                <a:latin typeface="Times New Roman" panose="02020603050405020304" pitchFamily="18" charset="0"/>
                <a:cs typeface="Times New Roman" panose="02020603050405020304" pitchFamily="18" charset="0"/>
              </a:rPr>
              <a:t>McVitty</a:t>
            </a:r>
            <a:r>
              <a:rPr lang="en-US" sz="1500" i="1" kern="0" dirty="0">
                <a:solidFill>
                  <a:schemeClr val="tx1"/>
                </a:solidFill>
                <a:latin typeface="Times New Roman" panose="02020603050405020304" pitchFamily="18" charset="0"/>
                <a:cs typeface="Times New Roman" panose="02020603050405020304" pitchFamily="18" charset="0"/>
              </a:rPr>
              <a:t>, P.E., M.S., Andrew Taylor, S.E., </a:t>
            </a:r>
            <a:r>
              <a:rPr lang="en-US" sz="1500" i="1" kern="0" dirty="0" err="1">
                <a:solidFill>
                  <a:schemeClr val="tx1"/>
                </a:solidFill>
                <a:latin typeface="Times New Roman" panose="02020603050405020304" pitchFamily="18" charset="0"/>
                <a:cs typeface="Times New Roman" panose="02020603050405020304" pitchFamily="18" charset="0"/>
              </a:rPr>
              <a:t>Ph.D</a:t>
            </a:r>
            <a:endParaRPr lang="en-US" sz="1500" i="1" kern="0" dirty="0">
              <a:solidFill>
                <a:schemeClr val="tx1"/>
              </a:solidFill>
              <a:latin typeface="Times New Roman" panose="02020603050405020304" pitchFamily="18" charset="0"/>
              <a:cs typeface="Times New Roman" panose="02020603050405020304" pitchFamily="18" charset="0"/>
            </a:endParaRPr>
          </a:p>
        </p:txBody>
      </p:sp>
      <p:sp>
        <p:nvSpPr>
          <p:cNvPr id="3" name="Title 2"/>
          <p:cNvSpPr>
            <a:spLocks noGrp="1"/>
          </p:cNvSpPr>
          <p:nvPr>
            <p:ph type="title"/>
          </p:nvPr>
        </p:nvSpPr>
        <p:spPr>
          <a:xfrm>
            <a:off x="4997373" y="2203339"/>
            <a:ext cx="3776237" cy="604126"/>
          </a:xfrm>
        </p:spPr>
        <p:txBody>
          <a:bodyPr/>
          <a:lstStyle/>
          <a:p>
            <a:pPr lvl="0" algn="r"/>
            <a:r>
              <a:rPr lang="en-US" sz="2000" dirty="0">
                <a:solidFill>
                  <a:srgbClr val="111111"/>
                </a:solidFill>
                <a:latin typeface="Times New Roman" panose="02020603050405020304" pitchFamily="18" charset="0"/>
                <a:ea typeface="+mn-ea"/>
                <a:cs typeface="Times New Roman" panose="02020603050405020304" pitchFamily="18" charset="0"/>
              </a:rPr>
              <a:t>Seismically Isolated Structures</a:t>
            </a:r>
            <a:endParaRPr lang="en-US" dirty="0"/>
          </a:p>
        </p:txBody>
      </p:sp>
      <p:pic>
        <p:nvPicPr>
          <p:cNvPr id="7" name="Picture 6" descr="15"/>
          <p:cNvPicPr>
            <a:picLocks noChangeAspect="1"/>
          </p:cNvPicPr>
          <p:nvPr/>
        </p:nvPicPr>
        <p:blipFill rotWithShape="1">
          <a:blip r:embed="rId5" cstate="print"/>
          <a:srcRect l="86555" t="5911" b="63538"/>
          <a:stretch/>
        </p:blipFill>
        <p:spPr>
          <a:xfrm>
            <a:off x="8186208" y="1688014"/>
            <a:ext cx="587402" cy="538949"/>
          </a:xfrm>
          <a:prstGeom prst="rect">
            <a:avLst/>
          </a:prstGeom>
        </p:spPr>
      </p:pic>
    </p:spTree>
    <p:extLst>
      <p:ext uri="{BB962C8B-B14F-4D97-AF65-F5344CB8AC3E}">
        <p14:creationId xmlns:p14="http://schemas.microsoft.com/office/powerpoint/2010/main" val="306365797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1051, Design Examples</a:t>
            </a:r>
            <a:endParaRPr lang="en-US" i="1" dirty="0"/>
          </a:p>
        </p:txBody>
      </p:sp>
      <p:sp>
        <p:nvSpPr>
          <p:cNvPr id="6" name="Slide Number Placeholder 4"/>
          <p:cNvSpPr>
            <a:spLocks noGrp="1"/>
          </p:cNvSpPr>
          <p:nvPr>
            <p:ph type="sldNum" sz="quarter" idx="11"/>
          </p:nvPr>
        </p:nvSpPr>
        <p:spPr>
          <a:xfrm>
            <a:off x="6775554" y="6381750"/>
            <a:ext cx="2271010" cy="319088"/>
          </a:xfrm>
        </p:spPr>
        <p:txBody>
          <a:bodyPr/>
          <a:lstStyle/>
          <a:p>
            <a:pPr>
              <a:defRPr/>
            </a:pPr>
            <a:r>
              <a:rPr lang="en-US" dirty="0" err="1"/>
              <a:t>Ch</a:t>
            </a:r>
            <a:r>
              <a:rPr lang="en-US" dirty="0"/>
              <a:t> 15 Summary 1 - </a:t>
            </a:r>
            <a:fld id="{C89CB261-678F-46C7-9B50-9F41C27EFD57}" type="slidenum">
              <a:rPr lang="en-US" smtClean="0"/>
              <a:pPr>
                <a:defRPr/>
              </a:pPr>
              <a:t>10</a:t>
            </a:fld>
            <a:endParaRPr lang="en-US" dirty="0"/>
          </a:p>
        </p:txBody>
      </p:sp>
      <p:sp>
        <p:nvSpPr>
          <p:cNvPr id="8" name="TextBox 7"/>
          <p:cNvSpPr txBox="1"/>
          <p:nvPr/>
        </p:nvSpPr>
        <p:spPr>
          <a:xfrm>
            <a:off x="6199200" y="4820486"/>
            <a:ext cx="3904484" cy="523220"/>
          </a:xfrm>
          <a:prstGeom prst="rect">
            <a:avLst/>
          </a:prstGeom>
          <a:noFill/>
        </p:spPr>
        <p:txBody>
          <a:bodyPr wrap="square" rtlCol="0">
            <a:spAutoFit/>
          </a:bodyPr>
          <a:lstStyle/>
          <a:p>
            <a:r>
              <a:rPr lang="en-NZ" sz="1400" dirty="0">
                <a:solidFill>
                  <a:schemeClr val="bg1">
                    <a:lumMod val="50000"/>
                  </a:schemeClr>
                </a:solidFill>
              </a:rPr>
              <a:t>Reference: MCEER-11-0004</a:t>
            </a:r>
          </a:p>
          <a:p>
            <a:r>
              <a:rPr lang="en-NZ" sz="1400" dirty="0">
                <a:solidFill>
                  <a:schemeClr val="bg1">
                    <a:lumMod val="50000"/>
                  </a:schemeClr>
                </a:solidFill>
              </a:rPr>
              <a:t>SUNY, Buffalo, NY</a:t>
            </a:r>
            <a:endParaRPr lang="en-US" sz="1400" dirty="0">
              <a:solidFill>
                <a:schemeClr val="bg1">
                  <a:lumMod val="50000"/>
                </a:schemeClr>
              </a:solidFill>
            </a:endParaRPr>
          </a:p>
        </p:txBody>
      </p:sp>
      <p:pic>
        <p:nvPicPr>
          <p:cNvPr id="9" name="Picture 3" descr="Elastomeric isolation bearing that has a wedge cut out of it to indicate the internal construction of the isolator.  Internal alternating layers of rubber and steel are visible, with the rubber layers about 10 mm thick and the steel layers about 3 mm thick.  Also visible at the interior of the bearing is a vertical lead cylinder which is inserted into a vertical hole at the center of the isolato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43850" y="2664287"/>
            <a:ext cx="2830665" cy="2000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661988" y="1412875"/>
            <a:ext cx="5537212" cy="4812996"/>
          </a:xfrm>
        </p:spPr>
        <p:txBody>
          <a:bodyPr/>
          <a:lstStyle/>
          <a:p>
            <a:pPr>
              <a:spcBef>
                <a:spcPts val="600"/>
              </a:spcBef>
            </a:pPr>
            <a:r>
              <a:rPr lang="en-US" dirty="0"/>
              <a:t>Two of the most common types:</a:t>
            </a:r>
          </a:p>
          <a:p>
            <a:pPr marL="514350" indent="-514350">
              <a:spcBef>
                <a:spcPts val="600"/>
              </a:spcBef>
              <a:buFont typeface="+mj-lt"/>
              <a:buAutoNum type="arabicPeriod"/>
            </a:pPr>
            <a:r>
              <a:rPr lang="en-US" u="sng" dirty="0">
                <a:solidFill>
                  <a:schemeClr val="accent6">
                    <a:lumMod val="75000"/>
                  </a:schemeClr>
                </a:solidFill>
              </a:rPr>
              <a:t>Elastomeric</a:t>
            </a:r>
            <a:r>
              <a:rPr lang="en-US" dirty="0">
                <a:solidFill>
                  <a:schemeClr val="accent6">
                    <a:lumMod val="75000"/>
                  </a:schemeClr>
                </a:solidFill>
              </a:rPr>
              <a:t> (</a:t>
            </a:r>
            <a:r>
              <a:rPr lang="en-US" u="sng" dirty="0">
                <a:solidFill>
                  <a:schemeClr val="accent6">
                    <a:lumMod val="75000"/>
                  </a:schemeClr>
                </a:solidFill>
              </a:rPr>
              <a:t>rubber</a:t>
            </a:r>
            <a:r>
              <a:rPr lang="en-US" dirty="0">
                <a:solidFill>
                  <a:schemeClr val="accent6">
                    <a:lumMod val="75000"/>
                  </a:schemeClr>
                </a:solidFill>
              </a:rPr>
              <a:t>) </a:t>
            </a:r>
            <a:r>
              <a:rPr lang="en-US" dirty="0"/>
              <a:t>Isolators</a:t>
            </a:r>
          </a:p>
          <a:p>
            <a:pPr marL="0" indent="0">
              <a:spcBef>
                <a:spcPts val="600"/>
              </a:spcBef>
              <a:buNone/>
            </a:pPr>
            <a:r>
              <a:rPr lang="en-US" sz="2400" dirty="0"/>
              <a:t>Consist of alternating layers of rubber and steel shims.</a:t>
            </a:r>
          </a:p>
          <a:p>
            <a:pPr lvl="1">
              <a:spcBef>
                <a:spcPts val="600"/>
              </a:spcBef>
            </a:pPr>
            <a:r>
              <a:rPr lang="en-US" sz="2400" dirty="0"/>
              <a:t>Low- or high-damping rubber bearings</a:t>
            </a:r>
          </a:p>
          <a:p>
            <a:pPr lvl="1">
              <a:spcBef>
                <a:spcPts val="600"/>
              </a:spcBef>
            </a:pPr>
            <a:r>
              <a:rPr lang="en-US" sz="2400" dirty="0"/>
              <a:t>Lead-rubber (LR) bearings</a:t>
            </a:r>
          </a:p>
        </p:txBody>
      </p:sp>
      <p:sp>
        <p:nvSpPr>
          <p:cNvPr id="2" name="Title 1"/>
          <p:cNvSpPr>
            <a:spLocks noGrp="1"/>
          </p:cNvSpPr>
          <p:nvPr>
            <p:ph type="title"/>
          </p:nvPr>
        </p:nvSpPr>
        <p:spPr/>
        <p:txBody>
          <a:bodyPr/>
          <a:lstStyle/>
          <a:p>
            <a:r>
              <a:rPr lang="en-NZ" sz="3200" dirty="0">
                <a:solidFill>
                  <a:schemeClr val="accent6">
                    <a:lumMod val="75000"/>
                  </a:schemeClr>
                </a:solidFill>
              </a:rPr>
              <a:t>How to isolate</a:t>
            </a:r>
            <a:r>
              <a:rPr lang="en-NZ" sz="3200" dirty="0"/>
              <a:t>?</a:t>
            </a:r>
          </a:p>
        </p:txBody>
      </p:sp>
    </p:spTree>
    <p:extLst>
      <p:ext uri="{BB962C8B-B14F-4D97-AF65-F5344CB8AC3E}">
        <p14:creationId xmlns:p14="http://schemas.microsoft.com/office/powerpoint/2010/main" val="27065081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1051, Design Examples</a:t>
            </a:r>
            <a:endParaRPr lang="en-US" i="1" dirty="0"/>
          </a:p>
        </p:txBody>
      </p:sp>
      <p:sp>
        <p:nvSpPr>
          <p:cNvPr id="6" name="Slide Number Placeholder 4"/>
          <p:cNvSpPr>
            <a:spLocks noGrp="1"/>
          </p:cNvSpPr>
          <p:nvPr>
            <p:ph type="sldNum" sz="quarter" idx="11"/>
          </p:nvPr>
        </p:nvSpPr>
        <p:spPr>
          <a:xfrm>
            <a:off x="6775554" y="6381750"/>
            <a:ext cx="2271010" cy="319088"/>
          </a:xfrm>
        </p:spPr>
        <p:txBody>
          <a:bodyPr/>
          <a:lstStyle/>
          <a:p>
            <a:pPr>
              <a:defRPr/>
            </a:pPr>
            <a:r>
              <a:rPr lang="en-US" dirty="0" err="1"/>
              <a:t>Ch</a:t>
            </a:r>
            <a:r>
              <a:rPr lang="en-US" dirty="0"/>
              <a:t> 15 Summary 1 - </a:t>
            </a:r>
            <a:fld id="{C89CB261-678F-46C7-9B50-9F41C27EFD57}" type="slidenum">
              <a:rPr lang="en-US" smtClean="0"/>
              <a:pPr>
                <a:defRPr/>
              </a:pPr>
              <a:t>11</a:t>
            </a:fld>
            <a:endParaRPr lang="en-US" dirty="0"/>
          </a:p>
        </p:txBody>
      </p:sp>
      <p:sp>
        <p:nvSpPr>
          <p:cNvPr id="9" name="TextBox 8"/>
          <p:cNvSpPr txBox="1"/>
          <p:nvPr/>
        </p:nvSpPr>
        <p:spPr>
          <a:xfrm>
            <a:off x="6493258" y="5889808"/>
            <a:ext cx="3904484" cy="523220"/>
          </a:xfrm>
          <a:prstGeom prst="rect">
            <a:avLst/>
          </a:prstGeom>
          <a:noFill/>
        </p:spPr>
        <p:txBody>
          <a:bodyPr wrap="square" rtlCol="0">
            <a:spAutoFit/>
          </a:bodyPr>
          <a:lstStyle/>
          <a:p>
            <a:r>
              <a:rPr lang="en-NZ" sz="1400" dirty="0">
                <a:solidFill>
                  <a:schemeClr val="bg1">
                    <a:lumMod val="50000"/>
                  </a:schemeClr>
                </a:solidFill>
              </a:rPr>
              <a:t>Reference: MCEER-08-0007</a:t>
            </a:r>
          </a:p>
          <a:p>
            <a:r>
              <a:rPr lang="en-NZ" sz="1400" dirty="0">
                <a:solidFill>
                  <a:schemeClr val="bg1">
                    <a:lumMod val="50000"/>
                  </a:schemeClr>
                </a:solidFill>
              </a:rPr>
              <a:t>SUNY, Buffalo, NY</a:t>
            </a:r>
            <a:endParaRPr lang="en-US" sz="1400" dirty="0">
              <a:solidFill>
                <a:schemeClr val="bg1">
                  <a:lumMod val="50000"/>
                </a:schemeClr>
              </a:solidFill>
            </a:endParaRPr>
          </a:p>
        </p:txBody>
      </p:sp>
      <p:pic>
        <p:nvPicPr>
          <p:cNvPr id="7" name="Picture 6" descr="The interfaces between the articulated slider and the steel dishes consists of a polished stainless steel liner in each dish, and low-friction sliding material on the top and bottom surfaces of the articulated slider."/>
          <p:cNvPicPr>
            <a:picLocks noChangeAspect="1"/>
          </p:cNvPicPr>
          <p:nvPr/>
        </p:nvPicPr>
        <p:blipFill>
          <a:blip r:embed="rId3" cstate="print"/>
          <a:stretch>
            <a:fillRect/>
          </a:stretch>
        </p:blipFill>
        <p:spPr>
          <a:xfrm>
            <a:off x="6328302" y="4526350"/>
            <a:ext cx="2815698" cy="1329741"/>
          </a:xfrm>
          <a:prstGeom prst="rect">
            <a:avLst/>
          </a:prstGeom>
        </p:spPr>
      </p:pic>
      <p:pic>
        <p:nvPicPr>
          <p:cNvPr id="5" name="Picture 4" descr="Isometric view and a cross section of a double friction pendulum isolation bearing.  The top of the bearing is a steel dish facing downwards, and the bottom of the bearing is a steel dish facing upwards.  Between the two dishes is an articulated slider consisting of a hinged assembly with an upper radius that matches the contour of the upper dish, and a lower radius that matches the contour of the lower dish.  "/>
          <p:cNvPicPr>
            <a:picLocks noChangeAspect="1"/>
          </p:cNvPicPr>
          <p:nvPr/>
        </p:nvPicPr>
        <p:blipFill>
          <a:blip r:embed="rId4" cstate="print"/>
          <a:stretch>
            <a:fillRect/>
          </a:stretch>
        </p:blipFill>
        <p:spPr>
          <a:xfrm>
            <a:off x="6328302" y="2219205"/>
            <a:ext cx="2570220" cy="2123225"/>
          </a:xfrm>
          <a:prstGeom prst="rect">
            <a:avLst/>
          </a:prstGeom>
        </p:spPr>
      </p:pic>
      <p:sp>
        <p:nvSpPr>
          <p:cNvPr id="3" name="Content Placeholder 2"/>
          <p:cNvSpPr>
            <a:spLocks noGrp="1"/>
          </p:cNvSpPr>
          <p:nvPr>
            <p:ph idx="1"/>
          </p:nvPr>
        </p:nvSpPr>
        <p:spPr>
          <a:xfrm>
            <a:off x="661988" y="1412875"/>
            <a:ext cx="6018212" cy="4738543"/>
          </a:xfrm>
        </p:spPr>
        <p:txBody>
          <a:bodyPr/>
          <a:lstStyle/>
          <a:p>
            <a:pPr>
              <a:spcBef>
                <a:spcPts val="600"/>
              </a:spcBef>
            </a:pPr>
            <a:r>
              <a:rPr lang="en-US" dirty="0"/>
              <a:t>Two most common type:</a:t>
            </a:r>
          </a:p>
          <a:p>
            <a:pPr marL="0" indent="0">
              <a:spcBef>
                <a:spcPts val="600"/>
              </a:spcBef>
              <a:buNone/>
            </a:pPr>
            <a:r>
              <a:rPr lang="en-US" dirty="0">
                <a:solidFill>
                  <a:schemeClr val="accent6">
                    <a:lumMod val="75000"/>
                  </a:schemeClr>
                </a:solidFill>
              </a:rPr>
              <a:t>2.  </a:t>
            </a:r>
            <a:r>
              <a:rPr lang="en-US" u="sng" dirty="0">
                <a:solidFill>
                  <a:schemeClr val="accent6">
                    <a:lumMod val="75000"/>
                  </a:schemeClr>
                </a:solidFill>
              </a:rPr>
              <a:t>Sliding</a:t>
            </a:r>
            <a:r>
              <a:rPr lang="en-US" dirty="0"/>
              <a:t> Isolators</a:t>
            </a:r>
          </a:p>
          <a:p>
            <a:pPr marL="0" indent="0">
              <a:spcBef>
                <a:spcPts val="600"/>
              </a:spcBef>
              <a:buNone/>
            </a:pPr>
            <a:r>
              <a:rPr lang="en-NZ" sz="2400" dirty="0"/>
              <a:t>Utilize a low-friction sliding interface, commonly PTFE (Teflon) on polished stainless steel.</a:t>
            </a:r>
            <a:endParaRPr lang="en-US" sz="2400" dirty="0"/>
          </a:p>
          <a:p>
            <a:pPr lvl="1">
              <a:spcBef>
                <a:spcPts val="600"/>
              </a:spcBef>
            </a:pPr>
            <a:r>
              <a:rPr lang="en-US" sz="2400" dirty="0"/>
              <a:t>Concave sliding system </a:t>
            </a:r>
          </a:p>
          <a:p>
            <a:pPr lvl="2">
              <a:spcBef>
                <a:spcPts val="600"/>
              </a:spcBef>
            </a:pPr>
            <a:r>
              <a:rPr lang="en-US" sz="2400" dirty="0"/>
              <a:t>Single-concave sliding surface </a:t>
            </a:r>
          </a:p>
          <a:p>
            <a:pPr lvl="2">
              <a:spcBef>
                <a:spcPts val="600"/>
              </a:spcBef>
            </a:pPr>
            <a:r>
              <a:rPr lang="en-US" sz="2400" dirty="0"/>
              <a:t>Double-concave sliding surface </a:t>
            </a:r>
          </a:p>
          <a:p>
            <a:pPr lvl="2">
              <a:spcBef>
                <a:spcPts val="600"/>
              </a:spcBef>
            </a:pPr>
            <a:r>
              <a:rPr lang="en-US" sz="2400" dirty="0"/>
              <a:t>Triple-</a:t>
            </a:r>
            <a:r>
              <a:rPr lang="en-US" sz="2400" dirty="0" err="1"/>
              <a:t>pendulum</a:t>
            </a:r>
            <a:r>
              <a:rPr lang="en-US" sz="2400" baseline="30000" dirty="0" err="1"/>
              <a:t>TM</a:t>
            </a:r>
            <a:r>
              <a:rPr lang="en-US" sz="2400" dirty="0"/>
              <a:t> bearings </a:t>
            </a:r>
          </a:p>
          <a:p>
            <a:pPr lvl="1">
              <a:spcBef>
                <a:spcPts val="600"/>
              </a:spcBef>
            </a:pPr>
            <a:r>
              <a:rPr lang="en-US" sz="2400" dirty="0"/>
              <a:t>Flat sliding bearings (used with rubber isolators) </a:t>
            </a:r>
          </a:p>
        </p:txBody>
      </p:sp>
      <p:sp>
        <p:nvSpPr>
          <p:cNvPr id="2" name="Title 1"/>
          <p:cNvSpPr>
            <a:spLocks noGrp="1"/>
          </p:cNvSpPr>
          <p:nvPr>
            <p:ph type="title"/>
          </p:nvPr>
        </p:nvSpPr>
        <p:spPr/>
        <p:txBody>
          <a:bodyPr/>
          <a:lstStyle/>
          <a:p>
            <a:r>
              <a:rPr lang="en-NZ" sz="3200" dirty="0">
                <a:solidFill>
                  <a:schemeClr val="accent6">
                    <a:lumMod val="75000"/>
                  </a:schemeClr>
                </a:solidFill>
              </a:rPr>
              <a:t>How to isolate</a:t>
            </a:r>
            <a:r>
              <a:rPr lang="en-NZ" sz="3200" dirty="0"/>
              <a:t>?</a:t>
            </a:r>
          </a:p>
        </p:txBody>
      </p:sp>
    </p:spTree>
    <p:extLst>
      <p:ext uri="{BB962C8B-B14F-4D97-AF65-F5344CB8AC3E}">
        <p14:creationId xmlns:p14="http://schemas.microsoft.com/office/powerpoint/2010/main" val="11488456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1051, Design Examples</a:t>
            </a:r>
            <a:endParaRPr lang="en-US" i="1" dirty="0"/>
          </a:p>
        </p:txBody>
      </p:sp>
      <p:sp>
        <p:nvSpPr>
          <p:cNvPr id="7" name="Slide Number Placeholder 4"/>
          <p:cNvSpPr>
            <a:spLocks noGrp="1"/>
          </p:cNvSpPr>
          <p:nvPr>
            <p:ph type="sldNum" sz="quarter" idx="11"/>
          </p:nvPr>
        </p:nvSpPr>
        <p:spPr>
          <a:xfrm>
            <a:off x="6775554" y="6381750"/>
            <a:ext cx="2271010" cy="319088"/>
          </a:xfrm>
        </p:spPr>
        <p:txBody>
          <a:bodyPr/>
          <a:lstStyle/>
          <a:p>
            <a:pPr>
              <a:defRPr/>
            </a:pPr>
            <a:r>
              <a:rPr lang="en-US" dirty="0" err="1"/>
              <a:t>Ch</a:t>
            </a:r>
            <a:r>
              <a:rPr lang="en-US" dirty="0"/>
              <a:t> 15 Summary 1 - </a:t>
            </a:r>
            <a:fld id="{C89CB261-678F-46C7-9B50-9F41C27EFD57}" type="slidenum">
              <a:rPr lang="en-US" smtClean="0"/>
              <a:pPr>
                <a:defRPr/>
              </a:pPr>
              <a:t>12</a:t>
            </a:fld>
            <a:endParaRPr lang="en-US" dirty="0"/>
          </a:p>
        </p:txBody>
      </p:sp>
      <p:pic>
        <p:nvPicPr>
          <p:cNvPr id="3" name="Picture 2" descr="ASCE 7 is located at the center of the diagram. Along the bottom of the diagram are shown the IBC, NFPA and CBC. Arrows point from the IBC, NFPA, and CBC to ASCE 7. In the upper left NEHRP is shown.  There is a double-headed arrow between ASCE 7 and NEHRP." title="The relationship between the ASCE 7 Standard (ASCE 7), the NEHRP Provisions (NEHRP), the International Building Code (IBC), the NFPA 5000 Building Code (NFPA), and the California Building Code (CBC)"/>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3890" y="1412875"/>
            <a:ext cx="7950820" cy="4457371"/>
          </a:xfrm>
          <a:prstGeom prst="rect">
            <a:avLst/>
          </a:prstGeom>
        </p:spPr>
      </p:pic>
      <p:sp>
        <p:nvSpPr>
          <p:cNvPr id="2" name="Title 1"/>
          <p:cNvSpPr>
            <a:spLocks noGrp="1"/>
          </p:cNvSpPr>
          <p:nvPr>
            <p:ph type="title"/>
          </p:nvPr>
        </p:nvSpPr>
        <p:spPr/>
        <p:txBody>
          <a:bodyPr/>
          <a:lstStyle/>
          <a:p>
            <a:r>
              <a:rPr lang="en-NZ" dirty="0">
                <a:solidFill>
                  <a:srgbClr val="FF0000"/>
                </a:solidFill>
              </a:rPr>
              <a:t>Design Requirements Overview</a:t>
            </a:r>
          </a:p>
        </p:txBody>
      </p:sp>
    </p:spTree>
    <p:extLst>
      <p:ext uri="{BB962C8B-B14F-4D97-AF65-F5344CB8AC3E}">
        <p14:creationId xmlns:p14="http://schemas.microsoft.com/office/powerpoint/2010/main" val="209971644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1051, Design Examples</a:t>
            </a:r>
            <a:endParaRPr lang="en-US" i="1" dirty="0"/>
          </a:p>
        </p:txBody>
      </p:sp>
      <p:sp>
        <p:nvSpPr>
          <p:cNvPr id="7" name="Slide Number Placeholder 4"/>
          <p:cNvSpPr>
            <a:spLocks noGrp="1"/>
          </p:cNvSpPr>
          <p:nvPr>
            <p:ph type="sldNum" sz="quarter" idx="11"/>
          </p:nvPr>
        </p:nvSpPr>
        <p:spPr>
          <a:xfrm>
            <a:off x="6775554" y="6381750"/>
            <a:ext cx="2271010" cy="319088"/>
          </a:xfrm>
        </p:spPr>
        <p:txBody>
          <a:bodyPr/>
          <a:lstStyle/>
          <a:p>
            <a:pPr>
              <a:defRPr/>
            </a:pPr>
            <a:r>
              <a:rPr lang="en-US" dirty="0" err="1"/>
              <a:t>Ch</a:t>
            </a:r>
            <a:r>
              <a:rPr lang="en-US" dirty="0"/>
              <a:t> 15 Summary 1 - </a:t>
            </a:r>
            <a:fld id="{C89CB261-678F-46C7-9B50-9F41C27EFD57}" type="slidenum">
              <a:rPr lang="en-US" smtClean="0"/>
              <a:pPr>
                <a:defRPr/>
              </a:pPr>
              <a:t>13</a:t>
            </a:fld>
            <a:endParaRPr lang="en-US" dirty="0"/>
          </a:p>
        </p:txBody>
      </p:sp>
      <p:pic>
        <p:nvPicPr>
          <p:cNvPr id="6" name="Picture 5" descr="FEMA P-1050-1, 2015 Edition, “NEHRP Recommended Seismic Provisions for New Buildings and Other Structures”&#10;"/>
          <p:cNvPicPr>
            <a:picLocks noChangeAspect="1"/>
          </p:cNvPicPr>
          <p:nvPr/>
        </p:nvPicPr>
        <p:blipFill>
          <a:blip r:embed="rId3" cstate="print"/>
          <a:stretch>
            <a:fillRect/>
          </a:stretch>
        </p:blipFill>
        <p:spPr>
          <a:xfrm>
            <a:off x="5562581" y="1663477"/>
            <a:ext cx="3295415" cy="4180333"/>
          </a:xfrm>
          <a:prstGeom prst="rect">
            <a:avLst/>
          </a:prstGeom>
          <a:ln>
            <a:solidFill>
              <a:schemeClr val="accent6">
                <a:lumMod val="50000"/>
              </a:schemeClr>
            </a:solidFill>
          </a:ln>
        </p:spPr>
      </p:pic>
      <p:grpSp>
        <p:nvGrpSpPr>
          <p:cNvPr id="9" name="Group 8" title="Chapter 17, Seismic Design Requirements for Seismically Isolated Strucutures"/>
          <p:cNvGrpSpPr/>
          <p:nvPr/>
        </p:nvGrpSpPr>
        <p:grpSpPr>
          <a:xfrm>
            <a:off x="673100" y="3127627"/>
            <a:ext cx="4359592" cy="2475391"/>
            <a:chOff x="673100" y="3127627"/>
            <a:chExt cx="4359592" cy="2475391"/>
          </a:xfrm>
        </p:grpSpPr>
        <p:pic>
          <p:nvPicPr>
            <p:cNvPr id="5" name="Picture 4" title=" - "/>
            <p:cNvPicPr>
              <a:picLocks noChangeAspect="1"/>
            </p:cNvPicPr>
            <p:nvPr/>
          </p:nvPicPr>
          <p:blipFill>
            <a:blip r:embed="rId4" cstate="print"/>
            <a:stretch>
              <a:fillRect/>
            </a:stretch>
          </p:blipFill>
          <p:spPr>
            <a:xfrm>
              <a:off x="673100" y="3127627"/>
              <a:ext cx="4359592" cy="2475391"/>
            </a:xfrm>
            <a:prstGeom prst="rect">
              <a:avLst/>
            </a:prstGeom>
          </p:spPr>
        </p:pic>
        <p:sp>
          <p:nvSpPr>
            <p:cNvPr id="8" name="Rectangle 7"/>
            <p:cNvSpPr/>
            <p:nvPr/>
          </p:nvSpPr>
          <p:spPr bwMode="auto">
            <a:xfrm>
              <a:off x="2426970" y="3897630"/>
              <a:ext cx="979170" cy="255270"/>
            </a:xfrm>
            <a:prstGeom prst="rect">
              <a:avLst/>
            </a:prstGeom>
            <a:solidFill>
              <a:srgbClr val="FF0000">
                <a:alpha val="20000"/>
              </a:srgbClr>
            </a:solidFill>
            <a:ln w="9525"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34" charset="0"/>
              </a:endParaRPr>
            </a:p>
          </p:txBody>
        </p:sp>
      </p:grpSp>
      <p:sp>
        <p:nvSpPr>
          <p:cNvPr id="3" name="Content Placeholder 2"/>
          <p:cNvSpPr>
            <a:spLocks noGrp="1"/>
          </p:cNvSpPr>
          <p:nvPr>
            <p:ph idx="1"/>
          </p:nvPr>
        </p:nvSpPr>
        <p:spPr>
          <a:xfrm>
            <a:off x="432262" y="1604963"/>
            <a:ext cx="5130319" cy="4297362"/>
          </a:xfrm>
        </p:spPr>
        <p:txBody>
          <a:bodyPr/>
          <a:lstStyle/>
          <a:p>
            <a:r>
              <a:rPr lang="en-NZ" u="sng" dirty="0">
                <a:solidFill>
                  <a:schemeClr val="accent6">
                    <a:lumMod val="75000"/>
                  </a:schemeClr>
                </a:solidFill>
              </a:rPr>
              <a:t>Full replacement</a:t>
            </a:r>
            <a:r>
              <a:rPr lang="en-NZ" dirty="0">
                <a:solidFill>
                  <a:schemeClr val="accent6">
                    <a:lumMod val="75000"/>
                  </a:schemeClr>
                </a:solidFill>
              </a:rPr>
              <a:t> </a:t>
            </a:r>
            <a:r>
              <a:rPr lang="en-NZ" dirty="0"/>
              <a:t>of ASCE 7 Chapter 17 (the “</a:t>
            </a:r>
            <a:r>
              <a:rPr lang="en-NZ" i="1" dirty="0"/>
              <a:t>Standard</a:t>
            </a:r>
            <a:r>
              <a:rPr lang="en-NZ" dirty="0"/>
              <a:t>”) recommended</a:t>
            </a:r>
          </a:p>
          <a:p>
            <a:endParaRPr lang="en-NZ" dirty="0"/>
          </a:p>
        </p:txBody>
      </p:sp>
      <p:sp>
        <p:nvSpPr>
          <p:cNvPr id="2" name="Title 1"/>
          <p:cNvSpPr>
            <a:spLocks noGrp="1"/>
          </p:cNvSpPr>
          <p:nvPr>
            <p:ph type="title"/>
          </p:nvPr>
        </p:nvSpPr>
        <p:spPr/>
        <p:txBody>
          <a:bodyPr/>
          <a:lstStyle/>
          <a:p>
            <a:r>
              <a:rPr lang="en-NZ" dirty="0">
                <a:solidFill>
                  <a:srgbClr val="FF0000"/>
                </a:solidFill>
              </a:rPr>
              <a:t>Revisions</a:t>
            </a:r>
          </a:p>
        </p:txBody>
      </p:sp>
    </p:spTree>
    <p:extLst>
      <p:ext uri="{BB962C8B-B14F-4D97-AF65-F5344CB8AC3E}">
        <p14:creationId xmlns:p14="http://schemas.microsoft.com/office/powerpoint/2010/main" val="1083506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 calcmode="lin" valueType="num">
                                      <p:cBhvr>
                                        <p:cTn id="9" dur="1000" fill="hold"/>
                                        <p:tgtEl>
                                          <p:spTgt spid="9"/>
                                        </p:tgtEl>
                                        <p:attrNameLst>
                                          <p:attrName>style.rotation</p:attrName>
                                        </p:attrNameLst>
                                      </p:cBhvr>
                                      <p:tavLst>
                                        <p:tav tm="0">
                                          <p:val>
                                            <p:fltVal val="90"/>
                                          </p:val>
                                        </p:tav>
                                        <p:tav tm="100000">
                                          <p:val>
                                            <p:fltVal val="0"/>
                                          </p:val>
                                        </p:tav>
                                      </p:tavLst>
                                    </p:anim>
                                    <p:animEffect transition="in" filter="fade">
                                      <p:cBhvr>
                                        <p:cTn id="10"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1051, Design Examples</a:t>
            </a:r>
            <a:endParaRPr lang="en-US" i="1" dirty="0"/>
          </a:p>
        </p:txBody>
      </p:sp>
      <p:sp>
        <p:nvSpPr>
          <p:cNvPr id="7" name="Slide Number Placeholder 4"/>
          <p:cNvSpPr>
            <a:spLocks noGrp="1"/>
          </p:cNvSpPr>
          <p:nvPr>
            <p:ph type="sldNum" sz="quarter" idx="11"/>
          </p:nvPr>
        </p:nvSpPr>
        <p:spPr>
          <a:xfrm>
            <a:off x="6775554" y="6381750"/>
            <a:ext cx="2271010" cy="319088"/>
          </a:xfrm>
        </p:spPr>
        <p:txBody>
          <a:bodyPr/>
          <a:lstStyle/>
          <a:p>
            <a:pPr>
              <a:defRPr/>
            </a:pPr>
            <a:r>
              <a:rPr lang="en-US" dirty="0" err="1"/>
              <a:t>Ch</a:t>
            </a:r>
            <a:r>
              <a:rPr lang="en-US" dirty="0"/>
              <a:t> 15 Summary 1 - </a:t>
            </a:r>
            <a:fld id="{C89CB261-678F-46C7-9B50-9F41C27EFD57}" type="slidenum">
              <a:rPr lang="en-US" smtClean="0"/>
              <a:pPr>
                <a:defRPr/>
              </a:pPr>
              <a:t>14</a:t>
            </a:fld>
            <a:endParaRPr lang="en-US" dirty="0"/>
          </a:p>
        </p:txBody>
      </p:sp>
      <p:sp>
        <p:nvSpPr>
          <p:cNvPr id="3" name="Content Placeholder 2"/>
          <p:cNvSpPr>
            <a:spLocks noGrp="1"/>
          </p:cNvSpPr>
          <p:nvPr>
            <p:ph idx="1"/>
          </p:nvPr>
        </p:nvSpPr>
        <p:spPr>
          <a:xfrm>
            <a:off x="446808" y="1615354"/>
            <a:ext cx="8414559" cy="4469562"/>
          </a:xfrm>
        </p:spPr>
        <p:txBody>
          <a:bodyPr/>
          <a:lstStyle/>
          <a:p>
            <a:pPr marL="0" indent="0">
              <a:buNone/>
            </a:pPr>
            <a:r>
              <a:rPr lang="en-NZ" sz="2400" dirty="0">
                <a:solidFill>
                  <a:srgbClr val="FF0000"/>
                </a:solidFill>
              </a:rPr>
              <a:t>1.  MCE</a:t>
            </a:r>
            <a:r>
              <a:rPr lang="en-NZ" sz="2400" baseline="-25000" dirty="0">
                <a:solidFill>
                  <a:srgbClr val="FF0000"/>
                </a:solidFill>
              </a:rPr>
              <a:t>R</a:t>
            </a:r>
            <a:r>
              <a:rPr lang="en-NZ" sz="2400" dirty="0">
                <a:solidFill>
                  <a:srgbClr val="FF0000"/>
                </a:solidFill>
              </a:rPr>
              <a:t>-only basis for design</a:t>
            </a:r>
          </a:p>
          <a:p>
            <a:r>
              <a:rPr lang="en-NZ" sz="2400" dirty="0"/>
              <a:t>Modified the elastic base shear calculation from the DBE event to the MCE</a:t>
            </a:r>
            <a:r>
              <a:rPr lang="en-NZ" sz="2400" baseline="-25000" dirty="0"/>
              <a:t>R</a:t>
            </a:r>
            <a:r>
              <a:rPr lang="en-NZ" sz="2400" dirty="0"/>
              <a:t> event, but now using a consistent set of the upper- or lower- bound properties. </a:t>
            </a:r>
          </a:p>
          <a:p>
            <a:r>
              <a:rPr lang="en-NZ" sz="2400" dirty="0"/>
              <a:t>Consequently, the DBE event was removed completely from </a:t>
            </a:r>
            <a:r>
              <a:rPr lang="en-NZ" sz="2400" dirty="0" err="1"/>
              <a:t>Ch</a:t>
            </a:r>
            <a:r>
              <a:rPr lang="en-NZ" sz="2400" dirty="0"/>
              <a:t> 17.</a:t>
            </a:r>
          </a:p>
          <a:p>
            <a:pPr marL="0" indent="0">
              <a:buNone/>
            </a:pPr>
            <a:endParaRPr lang="en-NZ" sz="1600" dirty="0"/>
          </a:p>
        </p:txBody>
      </p:sp>
      <p:sp>
        <p:nvSpPr>
          <p:cNvPr id="2" name="Title 1"/>
          <p:cNvSpPr>
            <a:spLocks noGrp="1"/>
          </p:cNvSpPr>
          <p:nvPr>
            <p:ph type="title"/>
          </p:nvPr>
        </p:nvSpPr>
        <p:spPr/>
        <p:txBody>
          <a:bodyPr/>
          <a:lstStyle/>
          <a:p>
            <a:r>
              <a:rPr lang="en-NZ" dirty="0">
                <a:solidFill>
                  <a:schemeClr val="accent6">
                    <a:lumMod val="75000"/>
                  </a:schemeClr>
                </a:solidFill>
              </a:rPr>
              <a:t>Revisions</a:t>
            </a:r>
          </a:p>
        </p:txBody>
      </p:sp>
    </p:spTree>
    <p:extLst>
      <p:ext uri="{BB962C8B-B14F-4D97-AF65-F5344CB8AC3E}">
        <p14:creationId xmlns:p14="http://schemas.microsoft.com/office/powerpoint/2010/main" val="35405780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4"/>
          <p:cNvSpPr>
            <a:spLocks noGrp="1"/>
          </p:cNvSpPr>
          <p:nvPr>
            <p:ph type="sldNum" sz="quarter" idx="11"/>
          </p:nvPr>
        </p:nvSpPr>
        <p:spPr>
          <a:xfrm>
            <a:off x="6775554" y="6381750"/>
            <a:ext cx="2271010" cy="319088"/>
          </a:xfrm>
        </p:spPr>
        <p:txBody>
          <a:bodyPr/>
          <a:lstStyle/>
          <a:p>
            <a:pPr>
              <a:defRPr/>
            </a:pPr>
            <a:r>
              <a:rPr lang="en-US" dirty="0" err="1"/>
              <a:t>Ch</a:t>
            </a:r>
            <a:r>
              <a:rPr lang="en-US" dirty="0"/>
              <a:t> 15 Summary 1 - </a:t>
            </a:r>
            <a:fld id="{C89CB261-678F-46C7-9B50-9F41C27EFD57}" type="slidenum">
              <a:rPr lang="en-US" smtClean="0"/>
              <a:pPr>
                <a:defRPr/>
              </a:pPr>
              <a:t>15</a:t>
            </a:fld>
            <a:endParaRPr lang="en-US" dirty="0"/>
          </a:p>
        </p:txBody>
      </p:sp>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pic>
        <p:nvPicPr>
          <p:cNvPr id="8" name="Picture 7" descr="One loop is for “upper bound” isolation properties, with a higher value of effective stiffness; the other loop is for “lower bound” isolation system properties, with a lower value of effective stiffness.&#10;" title="Two Force-Displacement hysteresis loops"/>
          <p:cNvPicPr>
            <a:picLocks noChangeAspect="1"/>
          </p:cNvPicPr>
          <p:nvPr/>
        </p:nvPicPr>
        <p:blipFill>
          <a:blip r:embed="rId3" cstate="print"/>
          <a:stretch>
            <a:fillRect/>
          </a:stretch>
        </p:blipFill>
        <p:spPr>
          <a:xfrm>
            <a:off x="2337684" y="3850135"/>
            <a:ext cx="5756744" cy="2569096"/>
          </a:xfrm>
          <a:prstGeom prst="rect">
            <a:avLst/>
          </a:prstGeom>
        </p:spPr>
      </p:pic>
      <p:sp>
        <p:nvSpPr>
          <p:cNvPr id="3" name="Content Placeholder 2"/>
          <p:cNvSpPr>
            <a:spLocks noGrp="1"/>
          </p:cNvSpPr>
          <p:nvPr>
            <p:ph idx="1"/>
          </p:nvPr>
        </p:nvSpPr>
        <p:spPr>
          <a:xfrm>
            <a:off x="446808" y="1615354"/>
            <a:ext cx="8414559" cy="4469562"/>
          </a:xfrm>
        </p:spPr>
        <p:txBody>
          <a:bodyPr/>
          <a:lstStyle/>
          <a:p>
            <a:pPr marL="457200" indent="-457200">
              <a:buAutoNum type="arabicPeriod" startAt="2"/>
            </a:pPr>
            <a:r>
              <a:rPr lang="en-NZ" sz="2400" dirty="0">
                <a:solidFill>
                  <a:srgbClr val="FF0000"/>
                </a:solidFill>
              </a:rPr>
              <a:t>Isolation System Properties</a:t>
            </a:r>
            <a:endParaRPr lang="en-NZ" sz="2000" dirty="0"/>
          </a:p>
          <a:p>
            <a:r>
              <a:rPr lang="en-NZ" sz="2000" dirty="0"/>
              <a:t>Completely new section to systematically account for the variability and uncertainty in isolator properties.</a:t>
            </a:r>
          </a:p>
          <a:p>
            <a:r>
              <a:rPr lang="en-NZ" sz="2000" dirty="0"/>
              <a:t>Process is to use the property modification (</a:t>
            </a:r>
            <a:r>
              <a:rPr lang="el-GR" sz="2000" dirty="0"/>
              <a:t>λ</a:t>
            </a:r>
            <a:r>
              <a:rPr lang="en-NZ" sz="2000" dirty="0"/>
              <a:t>) factor approach </a:t>
            </a:r>
          </a:p>
          <a:p>
            <a:r>
              <a:rPr lang="en-NZ" sz="2000" dirty="0"/>
              <a:t>Two parallel upper- and lower-bound analysis are conducted, </a:t>
            </a:r>
            <a:r>
              <a:rPr lang="en-US" sz="2000" dirty="0"/>
              <a:t>where the governing case for each response parameter of interest is used for design.</a:t>
            </a:r>
            <a:endParaRPr lang="en-NZ" sz="2000" dirty="0"/>
          </a:p>
        </p:txBody>
      </p:sp>
      <p:sp>
        <p:nvSpPr>
          <p:cNvPr id="2" name="Title 1"/>
          <p:cNvSpPr>
            <a:spLocks noGrp="1"/>
          </p:cNvSpPr>
          <p:nvPr>
            <p:ph type="title"/>
          </p:nvPr>
        </p:nvSpPr>
        <p:spPr/>
        <p:txBody>
          <a:bodyPr/>
          <a:lstStyle/>
          <a:p>
            <a:r>
              <a:rPr lang="en-NZ" dirty="0">
                <a:solidFill>
                  <a:schemeClr val="accent6">
                    <a:lumMod val="75000"/>
                  </a:schemeClr>
                </a:solidFill>
              </a:rPr>
              <a:t>Revisions</a:t>
            </a:r>
          </a:p>
        </p:txBody>
      </p:sp>
    </p:spTree>
    <p:extLst>
      <p:ext uri="{BB962C8B-B14F-4D97-AF65-F5344CB8AC3E}">
        <p14:creationId xmlns:p14="http://schemas.microsoft.com/office/powerpoint/2010/main" val="179197380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7" name="Slide Number Placeholder 4"/>
          <p:cNvSpPr>
            <a:spLocks noGrp="1"/>
          </p:cNvSpPr>
          <p:nvPr>
            <p:ph type="sldNum" sz="quarter" idx="11"/>
          </p:nvPr>
        </p:nvSpPr>
        <p:spPr>
          <a:xfrm>
            <a:off x="6775554" y="6381750"/>
            <a:ext cx="2271010" cy="319088"/>
          </a:xfrm>
        </p:spPr>
        <p:txBody>
          <a:bodyPr/>
          <a:lstStyle/>
          <a:p>
            <a:pPr>
              <a:defRPr/>
            </a:pPr>
            <a:r>
              <a:rPr lang="en-US" dirty="0" err="1"/>
              <a:t>Ch</a:t>
            </a:r>
            <a:r>
              <a:rPr lang="en-US" dirty="0"/>
              <a:t> 15 Summary 1 - </a:t>
            </a:r>
            <a:fld id="{C89CB261-678F-46C7-9B50-9F41C27EFD57}" type="slidenum">
              <a:rPr lang="en-US" smtClean="0"/>
              <a:pPr>
                <a:defRPr/>
              </a:pPr>
              <a:t>16</a:t>
            </a:fld>
            <a:endParaRPr lang="en-US" dirty="0"/>
          </a:p>
        </p:txBody>
      </p:sp>
      <p:grpSp>
        <p:nvGrpSpPr>
          <p:cNvPr id="14" name="Group 13" descr="EQUATIONS -- The Standard presumes a system property adjustment factor fa of 0.75, to account for the conservative assumption of having full aging and environmental effects when the governing earthquake occurs. Furthermore the upper and lower limits of 1.8 and 0.6 only apply for inexperienced manufacturers who have little/no test data. Hence these limits are rarely expected to apply and are intentionally wide."/>
          <p:cNvGrpSpPr/>
          <p:nvPr/>
        </p:nvGrpSpPr>
        <p:grpSpPr>
          <a:xfrm>
            <a:off x="2003727" y="4890053"/>
            <a:ext cx="5193409" cy="1029159"/>
            <a:chOff x="2003727" y="4214191"/>
            <a:chExt cx="5193409" cy="1029159"/>
          </a:xfrm>
        </p:grpSpPr>
        <p:graphicFrame>
          <p:nvGraphicFramePr>
            <p:cNvPr id="11" name="Object 10"/>
            <p:cNvGraphicFramePr>
              <a:graphicFrameLocks noChangeAspect="1"/>
            </p:cNvGraphicFramePr>
            <p:nvPr>
              <p:extLst>
                <p:ext uri="{D42A27DB-BD31-4B8C-83A1-F6EECF244321}">
                  <p14:modId xmlns:p14="http://schemas.microsoft.com/office/powerpoint/2010/main" val="40260405"/>
                </p:ext>
              </p:extLst>
            </p:nvPr>
          </p:nvGraphicFramePr>
          <p:xfrm>
            <a:off x="2003727" y="4214191"/>
            <a:ext cx="5193409" cy="500933"/>
          </p:xfrm>
          <a:graphic>
            <a:graphicData uri="http://schemas.openxmlformats.org/presentationml/2006/ole">
              <mc:AlternateContent xmlns:mc="http://schemas.openxmlformats.org/markup-compatibility/2006">
                <mc:Choice xmlns:v="urn:schemas-microsoft-com:vml" Requires="v">
                  <p:oleObj spid="_x0000_s1173" r:id="rId4" imgW="2730500" imgH="241300" progId="">
                    <p:embed/>
                  </p:oleObj>
                </mc:Choice>
                <mc:Fallback>
                  <p:oleObj r:id="rId4" imgW="2730500" imgH="241300" progId="">
                    <p:embed/>
                    <p:pic>
                      <p:nvPicPr>
                        <p:cNvPr id="0" name="Picture 11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03727" y="4214191"/>
                          <a:ext cx="5193409" cy="50093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3" name="Object 12"/>
            <p:cNvGraphicFramePr>
              <a:graphicFrameLocks noChangeAspect="1"/>
            </p:cNvGraphicFramePr>
            <p:nvPr>
              <p:extLst>
                <p:ext uri="{D42A27DB-BD31-4B8C-83A1-F6EECF244321}">
                  <p14:modId xmlns:p14="http://schemas.microsoft.com/office/powerpoint/2010/main" val="3607704181"/>
                </p:ext>
              </p:extLst>
            </p:nvPr>
          </p:nvGraphicFramePr>
          <p:xfrm>
            <a:off x="2003727" y="4733831"/>
            <a:ext cx="5193409" cy="509519"/>
          </p:xfrm>
          <a:graphic>
            <a:graphicData uri="http://schemas.openxmlformats.org/presentationml/2006/ole">
              <mc:AlternateContent xmlns:mc="http://schemas.openxmlformats.org/markup-compatibility/2006">
                <mc:Choice xmlns:v="urn:schemas-microsoft-com:vml" Requires="v">
                  <p:oleObj spid="_x0000_s1174" r:id="rId6" imgW="2692400" imgH="241300" progId="">
                    <p:embed/>
                  </p:oleObj>
                </mc:Choice>
                <mc:Fallback>
                  <p:oleObj r:id="rId6" imgW="2692400" imgH="241300" progId="">
                    <p:embed/>
                    <p:pic>
                      <p:nvPicPr>
                        <p:cNvPr id="0" name="Picture 11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003727" y="4733831"/>
                          <a:ext cx="5193409" cy="50951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3" name="Content Placeholder 2"/>
          <p:cNvSpPr>
            <a:spLocks noGrp="1"/>
          </p:cNvSpPr>
          <p:nvPr>
            <p:ph idx="1"/>
          </p:nvPr>
        </p:nvSpPr>
        <p:spPr>
          <a:xfrm>
            <a:off x="673100" y="1412875"/>
            <a:ext cx="8249920" cy="4705291"/>
          </a:xfrm>
        </p:spPr>
        <p:txBody>
          <a:bodyPr/>
          <a:lstStyle/>
          <a:p>
            <a:pPr marL="0" indent="0">
              <a:buNone/>
            </a:pPr>
            <a:r>
              <a:rPr lang="en-NZ" sz="2400" dirty="0"/>
              <a:t>Property modification (</a:t>
            </a:r>
            <a:r>
              <a:rPr lang="el-GR" sz="2400" dirty="0"/>
              <a:t>λ</a:t>
            </a:r>
            <a:r>
              <a:rPr lang="en-NZ" sz="2400" dirty="0"/>
              <a:t>) factor categories:</a:t>
            </a:r>
          </a:p>
          <a:p>
            <a:pPr marL="504000" indent="-457200">
              <a:spcBef>
                <a:spcPts val="600"/>
              </a:spcBef>
              <a:spcAft>
                <a:spcPts val="600"/>
              </a:spcAft>
              <a:buFont typeface="+mj-lt"/>
              <a:buAutoNum type="alphaLcParenR"/>
            </a:pPr>
            <a:r>
              <a:rPr lang="en-US" sz="2000" dirty="0"/>
              <a:t>λ</a:t>
            </a:r>
            <a:r>
              <a:rPr lang="en-US" sz="2000" baseline="-25000" dirty="0"/>
              <a:t>ae.max</a:t>
            </a:r>
            <a:r>
              <a:rPr lang="en-US" sz="2000" dirty="0"/>
              <a:t> and</a:t>
            </a:r>
            <a:r>
              <a:rPr lang="en-US" sz="2000" baseline="-25000" dirty="0"/>
              <a:t> </a:t>
            </a:r>
            <a:r>
              <a:rPr lang="en-US" sz="2000" dirty="0" err="1"/>
              <a:t>λ</a:t>
            </a:r>
            <a:r>
              <a:rPr lang="en-US" sz="2000" baseline="-25000" dirty="0" err="1"/>
              <a:t>ae.min</a:t>
            </a:r>
            <a:r>
              <a:rPr lang="en-US" sz="2000" baseline="-25000" dirty="0"/>
              <a:t> </a:t>
            </a:r>
            <a:r>
              <a:rPr lang="en-US" sz="2000" dirty="0"/>
              <a:t>which account for aging and environmental effects. (i.e. aging, contamination, low temperatures)</a:t>
            </a:r>
          </a:p>
          <a:p>
            <a:pPr marL="504000" indent="-457200">
              <a:spcBef>
                <a:spcPts val="600"/>
              </a:spcBef>
              <a:spcAft>
                <a:spcPts val="600"/>
              </a:spcAft>
              <a:buFont typeface="+mj-lt"/>
              <a:buAutoNum type="alphaLcParenR"/>
            </a:pPr>
            <a:r>
              <a:rPr lang="en-US" sz="2000" dirty="0" err="1"/>
              <a:t>λ</a:t>
            </a:r>
            <a:r>
              <a:rPr lang="en-US" sz="2000" baseline="-25000" dirty="0" err="1"/>
              <a:t>test,max</a:t>
            </a:r>
            <a:r>
              <a:rPr lang="en-US" sz="2000" dirty="0"/>
              <a:t> and</a:t>
            </a:r>
            <a:r>
              <a:rPr lang="en-US" sz="2000" baseline="-25000" dirty="0"/>
              <a:t> </a:t>
            </a:r>
            <a:r>
              <a:rPr lang="en-US" sz="2000" dirty="0" err="1"/>
              <a:t>λ</a:t>
            </a:r>
            <a:r>
              <a:rPr lang="en-US" sz="2000" baseline="-25000" dirty="0" err="1"/>
              <a:t>test.min</a:t>
            </a:r>
            <a:r>
              <a:rPr lang="en-US" sz="2000" baseline="-25000" dirty="0"/>
              <a:t>  </a:t>
            </a:r>
            <a:r>
              <a:rPr lang="en-US" sz="2000" dirty="0"/>
              <a:t>which account for scragging, hysteretic heating and speed of loading (observed in dynamic prototype testing)</a:t>
            </a:r>
          </a:p>
          <a:p>
            <a:pPr marL="504000" indent="-457200">
              <a:spcBef>
                <a:spcPts val="600"/>
              </a:spcBef>
              <a:spcAft>
                <a:spcPts val="600"/>
              </a:spcAft>
              <a:buFont typeface="+mj-lt"/>
              <a:buAutoNum type="alphaLcParenR"/>
            </a:pPr>
            <a:r>
              <a:rPr lang="en-US" sz="2000" dirty="0" err="1"/>
              <a:t>λ</a:t>
            </a:r>
            <a:r>
              <a:rPr lang="en-US" sz="2000" baseline="-25000" dirty="0" err="1"/>
              <a:t>spec,max</a:t>
            </a:r>
            <a:r>
              <a:rPr lang="en-US" sz="2000" dirty="0"/>
              <a:t> and</a:t>
            </a:r>
            <a:r>
              <a:rPr lang="en-US" sz="2000" baseline="-25000" dirty="0"/>
              <a:t> </a:t>
            </a:r>
            <a:r>
              <a:rPr lang="en-US" sz="2000" dirty="0" err="1"/>
              <a:t>λ</a:t>
            </a:r>
            <a:r>
              <a:rPr lang="en-US" sz="2000" baseline="-25000" dirty="0" err="1"/>
              <a:t>spec.min</a:t>
            </a:r>
            <a:r>
              <a:rPr lang="en-US" sz="2000" baseline="-25000" dirty="0"/>
              <a:t>  </a:t>
            </a:r>
            <a:r>
              <a:rPr lang="en-US" sz="2000" dirty="0"/>
              <a:t>which account for manufacturing variations.</a:t>
            </a:r>
          </a:p>
          <a:p>
            <a:pPr marL="0" indent="0">
              <a:lnSpc>
                <a:spcPts val="3200"/>
              </a:lnSpc>
              <a:spcBef>
                <a:spcPts val="600"/>
              </a:spcBef>
              <a:buNone/>
            </a:pPr>
            <a:endParaRPr lang="en-NZ" sz="2400" dirty="0"/>
          </a:p>
          <a:p>
            <a:pPr marL="0" indent="0">
              <a:lnSpc>
                <a:spcPts val="3200"/>
              </a:lnSpc>
              <a:spcBef>
                <a:spcPts val="600"/>
              </a:spcBef>
              <a:buNone/>
            </a:pPr>
            <a:r>
              <a:rPr lang="en-NZ" sz="2400" dirty="0"/>
              <a:t>These are then combined using the following equations:</a:t>
            </a:r>
          </a:p>
          <a:p>
            <a:pPr marL="0" indent="0">
              <a:lnSpc>
                <a:spcPts val="3200"/>
              </a:lnSpc>
              <a:spcBef>
                <a:spcPts val="600"/>
              </a:spcBef>
              <a:buNone/>
            </a:pPr>
            <a:endParaRPr lang="en-NZ" sz="2600" dirty="0"/>
          </a:p>
          <a:p>
            <a:pPr marL="0" indent="0">
              <a:lnSpc>
                <a:spcPts val="3200"/>
              </a:lnSpc>
              <a:spcBef>
                <a:spcPts val="600"/>
              </a:spcBef>
              <a:buNone/>
            </a:pPr>
            <a:endParaRPr lang="en-NZ" sz="2600" dirty="0"/>
          </a:p>
          <a:p>
            <a:pPr marL="0" lvl="0" indent="0">
              <a:buNone/>
            </a:pPr>
            <a:endParaRPr lang="en-NZ" sz="2400" i="1" dirty="0"/>
          </a:p>
        </p:txBody>
      </p:sp>
      <p:sp>
        <p:nvSpPr>
          <p:cNvPr id="2" name="Title 1"/>
          <p:cNvSpPr>
            <a:spLocks noGrp="1"/>
          </p:cNvSpPr>
          <p:nvPr>
            <p:ph type="title"/>
          </p:nvPr>
        </p:nvSpPr>
        <p:spPr/>
        <p:txBody>
          <a:bodyPr/>
          <a:lstStyle/>
          <a:p>
            <a:r>
              <a:rPr lang="en-NZ" dirty="0">
                <a:solidFill>
                  <a:schemeClr val="accent6">
                    <a:lumMod val="75000"/>
                  </a:schemeClr>
                </a:solidFill>
              </a:rPr>
              <a:t>Revisions</a:t>
            </a:r>
          </a:p>
        </p:txBody>
      </p:sp>
    </p:spTree>
    <p:extLst>
      <p:ext uri="{BB962C8B-B14F-4D97-AF65-F5344CB8AC3E}">
        <p14:creationId xmlns:p14="http://schemas.microsoft.com/office/powerpoint/2010/main" val="323365679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7" name="Slide Number Placeholder 4"/>
          <p:cNvSpPr>
            <a:spLocks noGrp="1"/>
          </p:cNvSpPr>
          <p:nvPr>
            <p:ph type="sldNum" sz="quarter" idx="11"/>
          </p:nvPr>
        </p:nvSpPr>
        <p:spPr>
          <a:xfrm>
            <a:off x="6775554" y="6381750"/>
            <a:ext cx="2271010" cy="319088"/>
          </a:xfrm>
        </p:spPr>
        <p:txBody>
          <a:bodyPr/>
          <a:lstStyle/>
          <a:p>
            <a:pPr>
              <a:defRPr/>
            </a:pPr>
            <a:r>
              <a:rPr lang="en-US" dirty="0" err="1"/>
              <a:t>Ch</a:t>
            </a:r>
            <a:r>
              <a:rPr lang="en-US" dirty="0"/>
              <a:t> 15 Summary 1 - </a:t>
            </a:r>
            <a:fld id="{C89CB261-678F-46C7-9B50-9F41C27EFD57}" type="slidenum">
              <a:rPr lang="en-US" smtClean="0"/>
              <a:pPr>
                <a:defRPr/>
              </a:pPr>
              <a:t>17</a:t>
            </a:fld>
            <a:endParaRPr lang="en-US" dirty="0"/>
          </a:p>
        </p:txBody>
      </p:sp>
      <p:pic>
        <p:nvPicPr>
          <p:cNvPr id="8" name="Picture 7" descr="Acceleration response spectra for seven different ground motions, as well as a smoothed “target” spectrum.  The seven response spectra fall in a range both above and below the target spectrum.  "/>
          <p:cNvPicPr/>
          <p:nvPr/>
        </p:nvPicPr>
        <p:blipFill>
          <a:blip r:embed="rId3" cstate="print"/>
          <a:srcRect/>
          <a:stretch>
            <a:fillRect/>
          </a:stretch>
        </p:blipFill>
        <p:spPr bwMode="auto">
          <a:xfrm>
            <a:off x="5984817" y="1067435"/>
            <a:ext cx="2876550" cy="2656840"/>
          </a:xfrm>
          <a:prstGeom prst="rect">
            <a:avLst/>
          </a:prstGeom>
          <a:noFill/>
          <a:ln w="9525">
            <a:noFill/>
            <a:miter lim="800000"/>
            <a:headEnd/>
            <a:tailEnd/>
          </a:ln>
        </p:spPr>
      </p:pic>
      <p:pic>
        <p:nvPicPr>
          <p:cNvPr id="6" name="Picture 5" descr="Acceleration response spectrum plot. On this graph are shown the target response spectrum from the previous graph along with the average of the seven records from previous graph. The average response spectrum matches the target response spectrum closely over the period range of interests, from approximately 1.1 to 2.7 seconds."/>
          <p:cNvPicPr/>
          <p:nvPr/>
        </p:nvPicPr>
        <p:blipFill>
          <a:blip r:embed="rId4" cstate="print"/>
          <a:srcRect/>
          <a:stretch>
            <a:fillRect/>
          </a:stretch>
        </p:blipFill>
        <p:spPr bwMode="auto">
          <a:xfrm>
            <a:off x="5984817" y="3724275"/>
            <a:ext cx="2943225" cy="2657475"/>
          </a:xfrm>
          <a:prstGeom prst="rect">
            <a:avLst/>
          </a:prstGeom>
          <a:noFill/>
          <a:ln w="9525">
            <a:noFill/>
            <a:miter lim="800000"/>
            <a:headEnd/>
            <a:tailEnd/>
          </a:ln>
        </p:spPr>
      </p:pic>
      <p:sp>
        <p:nvSpPr>
          <p:cNvPr id="3" name="Content Placeholder 2"/>
          <p:cNvSpPr>
            <a:spLocks noGrp="1"/>
          </p:cNvSpPr>
          <p:nvPr>
            <p:ph idx="1"/>
          </p:nvPr>
        </p:nvSpPr>
        <p:spPr>
          <a:xfrm>
            <a:off x="446808" y="1412875"/>
            <a:ext cx="5471334" cy="4672041"/>
          </a:xfrm>
        </p:spPr>
        <p:txBody>
          <a:bodyPr/>
          <a:lstStyle/>
          <a:p>
            <a:pPr marL="457200" indent="-457200">
              <a:buAutoNum type="arabicPeriod" startAt="3"/>
            </a:pPr>
            <a:r>
              <a:rPr lang="en-NZ" sz="2400" dirty="0">
                <a:solidFill>
                  <a:srgbClr val="FF0000"/>
                </a:solidFill>
              </a:rPr>
              <a:t>Ground Motion Criteria- NLRHA</a:t>
            </a:r>
          </a:p>
          <a:p>
            <a:r>
              <a:rPr lang="en-US" sz="2400" dirty="0"/>
              <a:t>Only </a:t>
            </a:r>
            <a:r>
              <a:rPr lang="en-US" sz="2400" u="sng" dirty="0"/>
              <a:t>seven</a:t>
            </a:r>
            <a:r>
              <a:rPr lang="en-US" sz="2400" dirty="0"/>
              <a:t> ground motions required (other structures in ASCE 7-16 require 11)</a:t>
            </a:r>
          </a:p>
          <a:p>
            <a:r>
              <a:rPr lang="en-US" sz="2400" dirty="0"/>
              <a:t>Includes specific scaling requirements for amplitude </a:t>
            </a:r>
            <a:r>
              <a:rPr lang="en-US" sz="2400" u="sng" dirty="0"/>
              <a:t>and spectrally matched</a:t>
            </a:r>
            <a:r>
              <a:rPr lang="en-US" sz="2400" dirty="0"/>
              <a:t> ground motions</a:t>
            </a:r>
          </a:p>
          <a:p>
            <a:r>
              <a:rPr lang="en-US" sz="2400" dirty="0"/>
              <a:t>Need only apply motions to analysis model in </a:t>
            </a:r>
            <a:r>
              <a:rPr lang="en-US" sz="2400" u="sng" dirty="0"/>
              <a:t>one orientation</a:t>
            </a:r>
            <a:r>
              <a:rPr lang="en-US" sz="2400" dirty="0"/>
              <a:t>.</a:t>
            </a:r>
          </a:p>
          <a:p>
            <a:r>
              <a:rPr lang="en-US" sz="2400" dirty="0"/>
              <a:t>Clarified scaling for both FN and FP components at near-fault sites.</a:t>
            </a:r>
          </a:p>
          <a:p>
            <a:endParaRPr lang="en-US" sz="2000" dirty="0"/>
          </a:p>
        </p:txBody>
      </p:sp>
      <p:sp>
        <p:nvSpPr>
          <p:cNvPr id="2" name="Title 1"/>
          <p:cNvSpPr>
            <a:spLocks noGrp="1"/>
          </p:cNvSpPr>
          <p:nvPr>
            <p:ph type="title"/>
          </p:nvPr>
        </p:nvSpPr>
        <p:spPr/>
        <p:txBody>
          <a:bodyPr/>
          <a:lstStyle/>
          <a:p>
            <a:r>
              <a:rPr lang="en-NZ" dirty="0">
                <a:solidFill>
                  <a:schemeClr val="accent6">
                    <a:lumMod val="75000"/>
                  </a:schemeClr>
                </a:solidFill>
              </a:rPr>
              <a:t>Revisions</a:t>
            </a:r>
          </a:p>
        </p:txBody>
      </p:sp>
    </p:spTree>
    <p:extLst>
      <p:ext uri="{BB962C8B-B14F-4D97-AF65-F5344CB8AC3E}">
        <p14:creationId xmlns:p14="http://schemas.microsoft.com/office/powerpoint/2010/main" val="29534426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1051, Design Examples</a:t>
            </a:r>
            <a:endParaRPr lang="en-US" i="1" dirty="0"/>
          </a:p>
        </p:txBody>
      </p:sp>
      <p:sp>
        <p:nvSpPr>
          <p:cNvPr id="7" name="Slide Number Placeholder 4"/>
          <p:cNvSpPr>
            <a:spLocks noGrp="1"/>
          </p:cNvSpPr>
          <p:nvPr>
            <p:ph type="sldNum" sz="quarter" idx="11"/>
          </p:nvPr>
        </p:nvSpPr>
        <p:spPr>
          <a:xfrm>
            <a:off x="6775554" y="6381750"/>
            <a:ext cx="2271010" cy="319088"/>
          </a:xfrm>
        </p:spPr>
        <p:txBody>
          <a:bodyPr/>
          <a:lstStyle/>
          <a:p>
            <a:pPr>
              <a:defRPr/>
            </a:pPr>
            <a:r>
              <a:rPr lang="en-US" dirty="0" err="1"/>
              <a:t>Ch</a:t>
            </a:r>
            <a:r>
              <a:rPr lang="en-US" dirty="0"/>
              <a:t> 15 Summary 1 - </a:t>
            </a:r>
            <a:fld id="{C89CB261-678F-46C7-9B50-9F41C27EFD57}" type="slidenum">
              <a:rPr lang="en-US" smtClean="0"/>
              <a:pPr>
                <a:defRPr/>
              </a:pPr>
              <a:t>18</a:t>
            </a:fld>
            <a:endParaRPr lang="en-US" dirty="0"/>
          </a:p>
        </p:txBody>
      </p:sp>
      <p:sp>
        <p:nvSpPr>
          <p:cNvPr id="25" name="TextBox 24"/>
          <p:cNvSpPr txBox="1"/>
          <p:nvPr/>
        </p:nvSpPr>
        <p:spPr>
          <a:xfrm>
            <a:off x="3395004" y="6058646"/>
            <a:ext cx="5418620" cy="307777"/>
          </a:xfrm>
          <a:prstGeom prst="rect">
            <a:avLst/>
          </a:prstGeom>
          <a:noFill/>
        </p:spPr>
        <p:txBody>
          <a:bodyPr wrap="square" rtlCol="0">
            <a:spAutoFit/>
          </a:bodyPr>
          <a:lstStyle/>
          <a:p>
            <a:r>
              <a:rPr lang="en-NZ" sz="1400" dirty="0">
                <a:solidFill>
                  <a:schemeClr val="bg1">
                    <a:lumMod val="50000"/>
                  </a:schemeClr>
                </a:solidFill>
              </a:rPr>
              <a:t>Reference: DIS Inc. with edits</a:t>
            </a:r>
            <a:endParaRPr lang="en-US" sz="1400" dirty="0">
              <a:solidFill>
                <a:schemeClr val="bg1">
                  <a:lumMod val="50000"/>
                </a:schemeClr>
              </a:solidFill>
            </a:endParaRPr>
          </a:p>
        </p:txBody>
      </p:sp>
      <p:pic>
        <p:nvPicPr>
          <p:cNvPr id="5" name="Picture 4" descr="“ASCE 7-16”, and the building illustrated is the same as in the left figure.  The horizontal arrows that indicate design forces according to ASCE 7-16 do not increase linearly over the height of the structure.  Instead, the lengths of the arrows are nearly the same, with the shortest arrows appearing near the bottom story, and at the roof level."/>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89551" y="3874212"/>
            <a:ext cx="1847711" cy="1969187"/>
          </a:xfrm>
          <a:prstGeom prst="rect">
            <a:avLst/>
          </a:prstGeom>
        </p:spPr>
      </p:pic>
      <p:sp>
        <p:nvSpPr>
          <p:cNvPr id="40" name="TextBox 39"/>
          <p:cNvSpPr txBox="1"/>
          <p:nvPr/>
        </p:nvSpPr>
        <p:spPr>
          <a:xfrm>
            <a:off x="5434598" y="3420868"/>
            <a:ext cx="2182387" cy="461665"/>
          </a:xfrm>
          <a:prstGeom prst="rect">
            <a:avLst/>
          </a:prstGeom>
          <a:noFill/>
        </p:spPr>
        <p:txBody>
          <a:bodyPr wrap="square" rtlCol="0">
            <a:spAutoFit/>
          </a:bodyPr>
          <a:lstStyle/>
          <a:p>
            <a:r>
              <a:rPr lang="en-US" dirty="0"/>
              <a:t>ASCE 7-16</a:t>
            </a:r>
          </a:p>
        </p:txBody>
      </p:sp>
      <p:pic>
        <p:nvPicPr>
          <p:cNvPr id="6" name="Picture 5" descr="“ASCE 7-10” and shows an elevation of a five story by three bay frame structure resting on top of a seismic isolation system.  Horizontal arrows indicate the inertial force developed at each floor, according to ASCE 7-10.  These arrows are short near the base of the structure, and their length increases over the height.  "/>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40555" y="3818561"/>
            <a:ext cx="2251700" cy="2009511"/>
          </a:xfrm>
          <a:prstGeom prst="rect">
            <a:avLst/>
          </a:prstGeom>
        </p:spPr>
      </p:pic>
      <p:sp>
        <p:nvSpPr>
          <p:cNvPr id="39" name="TextBox 38"/>
          <p:cNvSpPr txBox="1"/>
          <p:nvPr/>
        </p:nvSpPr>
        <p:spPr>
          <a:xfrm>
            <a:off x="2019224" y="3427447"/>
            <a:ext cx="2182387" cy="461665"/>
          </a:xfrm>
          <a:prstGeom prst="rect">
            <a:avLst/>
          </a:prstGeom>
          <a:noFill/>
        </p:spPr>
        <p:txBody>
          <a:bodyPr wrap="square" rtlCol="0">
            <a:spAutoFit/>
          </a:bodyPr>
          <a:lstStyle/>
          <a:p>
            <a:r>
              <a:rPr lang="en-US" dirty="0"/>
              <a:t>ASCE 7-10</a:t>
            </a:r>
          </a:p>
        </p:txBody>
      </p:sp>
      <p:sp>
        <p:nvSpPr>
          <p:cNvPr id="3" name="Content Placeholder 2"/>
          <p:cNvSpPr>
            <a:spLocks noGrp="1"/>
          </p:cNvSpPr>
          <p:nvPr>
            <p:ph idx="1"/>
          </p:nvPr>
        </p:nvSpPr>
        <p:spPr>
          <a:xfrm>
            <a:off x="446808" y="1615354"/>
            <a:ext cx="8414559" cy="4469562"/>
          </a:xfrm>
        </p:spPr>
        <p:txBody>
          <a:bodyPr/>
          <a:lstStyle/>
          <a:p>
            <a:pPr marL="0" indent="0">
              <a:buNone/>
            </a:pPr>
            <a:r>
              <a:rPr lang="en-NZ" sz="2400" dirty="0">
                <a:solidFill>
                  <a:srgbClr val="FF0000"/>
                </a:solidFill>
              </a:rPr>
              <a:t>4. ELF Procedure Structural Shear Distribution</a:t>
            </a:r>
          </a:p>
          <a:p>
            <a:r>
              <a:rPr lang="en-NZ" sz="2400" dirty="0"/>
              <a:t>New, more realistic vertical distribution of lateral forces associated with the ELF method of design</a:t>
            </a:r>
            <a:endParaRPr lang="en-US" sz="2400" dirty="0"/>
          </a:p>
        </p:txBody>
      </p:sp>
      <p:sp>
        <p:nvSpPr>
          <p:cNvPr id="2" name="Title 1"/>
          <p:cNvSpPr>
            <a:spLocks noGrp="1"/>
          </p:cNvSpPr>
          <p:nvPr>
            <p:ph type="title"/>
          </p:nvPr>
        </p:nvSpPr>
        <p:spPr/>
        <p:txBody>
          <a:bodyPr/>
          <a:lstStyle/>
          <a:p>
            <a:r>
              <a:rPr lang="en-NZ" dirty="0">
                <a:solidFill>
                  <a:schemeClr val="accent6">
                    <a:lumMod val="75000"/>
                  </a:schemeClr>
                </a:solidFill>
              </a:rPr>
              <a:t>Revisions</a:t>
            </a:r>
          </a:p>
        </p:txBody>
      </p:sp>
    </p:spTree>
    <p:extLst>
      <p:ext uri="{BB962C8B-B14F-4D97-AF65-F5344CB8AC3E}">
        <p14:creationId xmlns:p14="http://schemas.microsoft.com/office/powerpoint/2010/main" val="112810983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1051, Design Examples</a:t>
            </a:r>
            <a:endParaRPr lang="en-US" i="1" dirty="0"/>
          </a:p>
        </p:txBody>
      </p:sp>
      <p:sp>
        <p:nvSpPr>
          <p:cNvPr id="7" name="Slide Number Placeholder 4"/>
          <p:cNvSpPr>
            <a:spLocks noGrp="1"/>
          </p:cNvSpPr>
          <p:nvPr>
            <p:ph type="sldNum" sz="quarter" idx="11"/>
          </p:nvPr>
        </p:nvSpPr>
        <p:spPr>
          <a:xfrm>
            <a:off x="6775554" y="6381750"/>
            <a:ext cx="2271010" cy="319088"/>
          </a:xfrm>
        </p:spPr>
        <p:txBody>
          <a:bodyPr/>
          <a:lstStyle/>
          <a:p>
            <a:pPr>
              <a:defRPr/>
            </a:pPr>
            <a:r>
              <a:rPr lang="en-US" dirty="0" err="1"/>
              <a:t>Ch</a:t>
            </a:r>
            <a:r>
              <a:rPr lang="en-US" dirty="0"/>
              <a:t> 15 Summary 1 - </a:t>
            </a:r>
            <a:fld id="{C89CB261-678F-46C7-9B50-9F41C27EFD57}" type="slidenum">
              <a:rPr lang="en-US" smtClean="0"/>
              <a:pPr>
                <a:defRPr/>
              </a:pPr>
              <a:t>19</a:t>
            </a:fld>
            <a:endParaRPr lang="en-US" dirty="0"/>
          </a:p>
        </p:txBody>
      </p:sp>
      <p:graphicFrame>
        <p:nvGraphicFramePr>
          <p:cNvPr id="6" name="Table 5" descr="Case, Isolator Properties, and Accidental Eccentricity"/>
          <p:cNvGraphicFramePr>
            <a:graphicFrameLocks noGrp="1"/>
          </p:cNvGraphicFramePr>
          <p:nvPr>
            <p:extLst>
              <p:ext uri="{D42A27DB-BD31-4B8C-83A1-F6EECF244321}">
                <p14:modId xmlns:p14="http://schemas.microsoft.com/office/powerpoint/2010/main" val="3176190419"/>
              </p:ext>
            </p:extLst>
          </p:nvPr>
        </p:nvGraphicFramePr>
        <p:xfrm>
          <a:off x="1813561" y="2804158"/>
          <a:ext cx="5440679" cy="1129032"/>
        </p:xfrm>
        <a:graphic>
          <a:graphicData uri="http://schemas.openxmlformats.org/drawingml/2006/table">
            <a:tbl>
              <a:tblPr firstRow="1">
                <a:tableStyleId>{93296810-A885-4BE3-A3E7-6D5BEEA58F35}</a:tableStyleId>
              </a:tblPr>
              <a:tblGrid>
                <a:gridCol w="975032">
                  <a:extLst>
                    <a:ext uri="{9D8B030D-6E8A-4147-A177-3AD203B41FA5}">
                      <a16:colId xmlns:a16="http://schemas.microsoft.com/office/drawing/2014/main" val="3150098563"/>
                    </a:ext>
                  </a:extLst>
                </a:gridCol>
                <a:gridCol w="2067068">
                  <a:extLst>
                    <a:ext uri="{9D8B030D-6E8A-4147-A177-3AD203B41FA5}">
                      <a16:colId xmlns:a16="http://schemas.microsoft.com/office/drawing/2014/main" val="3000695602"/>
                    </a:ext>
                  </a:extLst>
                </a:gridCol>
                <a:gridCol w="2398579">
                  <a:extLst>
                    <a:ext uri="{9D8B030D-6E8A-4147-A177-3AD203B41FA5}">
                      <a16:colId xmlns:a16="http://schemas.microsoft.com/office/drawing/2014/main" val="648790192"/>
                    </a:ext>
                  </a:extLst>
                </a:gridCol>
              </a:tblGrid>
              <a:tr h="282258">
                <a:tc>
                  <a:txBody>
                    <a:bodyPr/>
                    <a:lstStyle/>
                    <a:p>
                      <a:pPr algn="ctr" fontAlgn="b"/>
                      <a:r>
                        <a:rPr lang="en-US" sz="1100" u="none" strike="noStrike" dirty="0">
                          <a:effectLst/>
                        </a:rPr>
                        <a:t>Case</a:t>
                      </a:r>
                      <a:endParaRPr lang="en-US" sz="1100" b="0" i="0" u="none" strike="noStrike" dirty="0">
                        <a:solidFill>
                          <a:srgbClr val="000000"/>
                        </a:solidFill>
                        <a:effectLst/>
                        <a:latin typeface="Calibri" panose="020F0502020204030204" pitchFamily="34" charset="0"/>
                      </a:endParaRPr>
                    </a:p>
                  </a:txBody>
                  <a:tcPr marL="7620" marR="7620" marT="7620" marB="0" anchor="ctr"/>
                </a:tc>
                <a:tc>
                  <a:txBody>
                    <a:bodyPr/>
                    <a:lstStyle/>
                    <a:p>
                      <a:pPr algn="ctr" fontAlgn="b"/>
                      <a:r>
                        <a:rPr lang="en-US" sz="1100" u="none" strike="noStrike" dirty="0">
                          <a:effectLst/>
                        </a:rPr>
                        <a:t>Isolator Properties</a:t>
                      </a:r>
                      <a:endParaRPr lang="en-US" sz="1100" b="0" i="0" u="none" strike="noStrike" dirty="0">
                        <a:solidFill>
                          <a:srgbClr val="000000"/>
                        </a:solidFill>
                        <a:effectLst/>
                        <a:latin typeface="Calibri" panose="020F0502020204030204" pitchFamily="34" charset="0"/>
                      </a:endParaRPr>
                    </a:p>
                  </a:txBody>
                  <a:tcPr marL="7620" marR="7620" marT="7620" marB="0" anchor="ctr"/>
                </a:tc>
                <a:tc>
                  <a:txBody>
                    <a:bodyPr/>
                    <a:lstStyle/>
                    <a:p>
                      <a:pPr algn="ctr" fontAlgn="b"/>
                      <a:r>
                        <a:rPr lang="en-US" sz="1100" u="none" strike="noStrike" dirty="0">
                          <a:effectLst/>
                        </a:rPr>
                        <a:t>Accidental Eccentricity</a:t>
                      </a:r>
                      <a:endParaRPr lang="en-US" sz="1100" b="0" i="0" u="none" strike="noStrike" dirty="0">
                        <a:solidFill>
                          <a:srgbClr val="000000"/>
                        </a:solidFill>
                        <a:effectLst/>
                        <a:latin typeface="Calibri" panose="020F0502020204030204" pitchFamily="34" charset="0"/>
                      </a:endParaRPr>
                    </a:p>
                  </a:txBody>
                  <a:tcPr marL="7620" marR="7620" marT="7620" marB="0" anchor="ctr"/>
                </a:tc>
                <a:extLst>
                  <a:ext uri="{0D108BD9-81ED-4DB2-BD59-A6C34878D82A}">
                    <a16:rowId xmlns:a16="http://schemas.microsoft.com/office/drawing/2014/main" val="3440872641"/>
                  </a:ext>
                </a:extLst>
              </a:tr>
              <a:tr h="282258">
                <a:tc>
                  <a:txBody>
                    <a:bodyPr/>
                    <a:lstStyle/>
                    <a:p>
                      <a:pPr algn="ctr" fontAlgn="b"/>
                      <a:r>
                        <a:rPr lang="en-US" sz="1100" u="none" strike="noStrike">
                          <a:effectLst/>
                        </a:rPr>
                        <a:t>I</a:t>
                      </a:r>
                      <a:endParaRPr lang="en-US" sz="1100" b="0" i="0" u="none" strike="noStrike">
                        <a:solidFill>
                          <a:srgbClr val="000000"/>
                        </a:solidFill>
                        <a:effectLst/>
                        <a:latin typeface="Calibri" panose="020F0502020204030204" pitchFamily="34" charset="0"/>
                      </a:endParaRPr>
                    </a:p>
                  </a:txBody>
                  <a:tcPr marL="7620" marR="7620" marT="7620" marB="0" anchor="ctr"/>
                </a:tc>
                <a:tc>
                  <a:txBody>
                    <a:bodyPr/>
                    <a:lstStyle/>
                    <a:p>
                      <a:pPr algn="ctr" fontAlgn="b"/>
                      <a:r>
                        <a:rPr lang="en-US" sz="1100" u="none" strike="noStrike">
                          <a:effectLst/>
                        </a:rPr>
                        <a:t>Lower Bound</a:t>
                      </a:r>
                      <a:endParaRPr lang="en-US" sz="1100" b="0" i="0" u="none" strike="noStrike">
                        <a:solidFill>
                          <a:srgbClr val="000000"/>
                        </a:solidFill>
                        <a:effectLst/>
                        <a:latin typeface="Calibri" panose="020F0502020204030204" pitchFamily="34" charset="0"/>
                      </a:endParaRPr>
                    </a:p>
                  </a:txBody>
                  <a:tcPr marL="7620" marR="7620" marT="7620" marB="0" anchor="ctr"/>
                </a:tc>
                <a:tc>
                  <a:txBody>
                    <a:bodyPr/>
                    <a:lstStyle/>
                    <a:p>
                      <a:pPr algn="ctr" fontAlgn="b"/>
                      <a:r>
                        <a:rPr lang="en-US" sz="1100" u="none" strike="noStrike">
                          <a:effectLst/>
                        </a:rPr>
                        <a:t>No</a:t>
                      </a:r>
                      <a:endParaRPr lang="en-US" sz="1100" b="0" i="0" u="none" strike="noStrike">
                        <a:solidFill>
                          <a:srgbClr val="000000"/>
                        </a:solidFill>
                        <a:effectLst/>
                        <a:latin typeface="Calibri" panose="020F0502020204030204" pitchFamily="34" charset="0"/>
                      </a:endParaRPr>
                    </a:p>
                  </a:txBody>
                  <a:tcPr marL="7620" marR="7620" marT="7620" marB="0" anchor="ctr"/>
                </a:tc>
                <a:extLst>
                  <a:ext uri="{0D108BD9-81ED-4DB2-BD59-A6C34878D82A}">
                    <a16:rowId xmlns:a16="http://schemas.microsoft.com/office/drawing/2014/main" val="3716618689"/>
                  </a:ext>
                </a:extLst>
              </a:tr>
              <a:tr h="282258">
                <a:tc>
                  <a:txBody>
                    <a:bodyPr/>
                    <a:lstStyle/>
                    <a:p>
                      <a:pPr algn="ctr" fontAlgn="b"/>
                      <a:r>
                        <a:rPr lang="en-US" sz="1100" u="none" strike="noStrike">
                          <a:effectLst/>
                        </a:rPr>
                        <a:t>Iia</a:t>
                      </a:r>
                      <a:endParaRPr lang="en-US" sz="1100" b="0" i="0" u="none" strike="noStrike">
                        <a:solidFill>
                          <a:srgbClr val="000000"/>
                        </a:solidFill>
                        <a:effectLst/>
                        <a:latin typeface="Calibri" panose="020F0502020204030204" pitchFamily="34" charset="0"/>
                      </a:endParaRPr>
                    </a:p>
                  </a:txBody>
                  <a:tcPr marL="7620" marR="7620" marT="7620" marB="0" anchor="ctr"/>
                </a:tc>
                <a:tc>
                  <a:txBody>
                    <a:bodyPr/>
                    <a:lstStyle/>
                    <a:p>
                      <a:pPr algn="ctr" fontAlgn="b"/>
                      <a:r>
                        <a:rPr lang="en-US" sz="1100" u="none" strike="noStrike">
                          <a:effectLst/>
                        </a:rPr>
                        <a:t>Lower Bound</a:t>
                      </a:r>
                      <a:endParaRPr lang="en-US" sz="1100" b="0" i="0" u="none" strike="noStrike">
                        <a:solidFill>
                          <a:srgbClr val="000000"/>
                        </a:solidFill>
                        <a:effectLst/>
                        <a:latin typeface="Calibri" panose="020F0502020204030204" pitchFamily="34" charset="0"/>
                      </a:endParaRPr>
                    </a:p>
                  </a:txBody>
                  <a:tcPr marL="7620" marR="7620" marT="7620" marB="0" anchor="ctr"/>
                </a:tc>
                <a:tc>
                  <a:txBody>
                    <a:bodyPr/>
                    <a:lstStyle/>
                    <a:p>
                      <a:pPr algn="ctr" fontAlgn="b"/>
                      <a:r>
                        <a:rPr lang="en-US" sz="1100" u="none" strike="noStrike">
                          <a:effectLst/>
                        </a:rPr>
                        <a:t>Yes, X direction</a:t>
                      </a:r>
                      <a:endParaRPr lang="en-US" sz="1100" b="0" i="0" u="none" strike="noStrike">
                        <a:solidFill>
                          <a:srgbClr val="000000"/>
                        </a:solidFill>
                        <a:effectLst/>
                        <a:latin typeface="Calibri" panose="020F0502020204030204" pitchFamily="34" charset="0"/>
                      </a:endParaRPr>
                    </a:p>
                  </a:txBody>
                  <a:tcPr marL="7620" marR="7620" marT="7620" marB="0" anchor="ctr"/>
                </a:tc>
                <a:extLst>
                  <a:ext uri="{0D108BD9-81ED-4DB2-BD59-A6C34878D82A}">
                    <a16:rowId xmlns:a16="http://schemas.microsoft.com/office/drawing/2014/main" val="4216978088"/>
                  </a:ext>
                </a:extLst>
              </a:tr>
              <a:tr h="282258">
                <a:tc>
                  <a:txBody>
                    <a:bodyPr/>
                    <a:lstStyle/>
                    <a:p>
                      <a:pPr algn="ctr" fontAlgn="b"/>
                      <a:r>
                        <a:rPr lang="en-US" sz="1100" u="none" strike="noStrike">
                          <a:effectLst/>
                        </a:rPr>
                        <a:t>Iib</a:t>
                      </a:r>
                      <a:endParaRPr lang="en-US" sz="1100" b="0" i="0" u="none" strike="noStrike">
                        <a:solidFill>
                          <a:srgbClr val="000000"/>
                        </a:solidFill>
                        <a:effectLst/>
                        <a:latin typeface="Calibri" panose="020F0502020204030204" pitchFamily="34" charset="0"/>
                      </a:endParaRPr>
                    </a:p>
                  </a:txBody>
                  <a:tcPr marL="7620" marR="7620" marT="7620" marB="0" anchor="ctr"/>
                </a:tc>
                <a:tc>
                  <a:txBody>
                    <a:bodyPr/>
                    <a:lstStyle/>
                    <a:p>
                      <a:pPr algn="ctr" fontAlgn="b"/>
                      <a:r>
                        <a:rPr lang="en-US" sz="1100" u="none" strike="noStrike">
                          <a:effectLst/>
                        </a:rPr>
                        <a:t>Lower Bound</a:t>
                      </a:r>
                      <a:endParaRPr lang="en-US" sz="1100" b="0" i="0" u="none" strike="noStrike">
                        <a:solidFill>
                          <a:srgbClr val="000000"/>
                        </a:solidFill>
                        <a:effectLst/>
                        <a:latin typeface="Calibri" panose="020F0502020204030204" pitchFamily="34" charset="0"/>
                      </a:endParaRPr>
                    </a:p>
                  </a:txBody>
                  <a:tcPr marL="7620" marR="7620" marT="7620" marB="0" anchor="ctr"/>
                </a:tc>
                <a:tc>
                  <a:txBody>
                    <a:bodyPr/>
                    <a:lstStyle/>
                    <a:p>
                      <a:pPr algn="ctr" fontAlgn="b"/>
                      <a:r>
                        <a:rPr lang="en-US" sz="1100" u="none" strike="noStrike" dirty="0">
                          <a:effectLst/>
                        </a:rPr>
                        <a:t>Yes, Y direction</a:t>
                      </a:r>
                      <a:endParaRPr lang="en-US" sz="1100" b="0" i="0" u="none" strike="noStrike" dirty="0">
                        <a:solidFill>
                          <a:srgbClr val="000000"/>
                        </a:solidFill>
                        <a:effectLst/>
                        <a:latin typeface="Calibri" panose="020F0502020204030204" pitchFamily="34" charset="0"/>
                      </a:endParaRPr>
                    </a:p>
                  </a:txBody>
                  <a:tcPr marL="7620" marR="7620" marT="7620" marB="0" anchor="ctr"/>
                </a:tc>
                <a:extLst>
                  <a:ext uri="{0D108BD9-81ED-4DB2-BD59-A6C34878D82A}">
                    <a16:rowId xmlns:a16="http://schemas.microsoft.com/office/drawing/2014/main" val="3146520169"/>
                  </a:ext>
                </a:extLst>
              </a:tr>
            </a:tbl>
          </a:graphicData>
        </a:graphic>
      </p:graphicFrame>
      <p:sp>
        <p:nvSpPr>
          <p:cNvPr id="3" name="Content Placeholder 2"/>
          <p:cNvSpPr>
            <a:spLocks noGrp="1"/>
          </p:cNvSpPr>
          <p:nvPr>
            <p:ph idx="1"/>
          </p:nvPr>
        </p:nvSpPr>
        <p:spPr>
          <a:xfrm>
            <a:off x="416689" y="1615353"/>
            <a:ext cx="8496724" cy="4766397"/>
          </a:xfrm>
        </p:spPr>
        <p:txBody>
          <a:bodyPr/>
          <a:lstStyle/>
          <a:p>
            <a:pPr marL="0" indent="0">
              <a:buNone/>
            </a:pPr>
            <a:r>
              <a:rPr lang="en-NZ" sz="2400" dirty="0">
                <a:solidFill>
                  <a:srgbClr val="FF0000"/>
                </a:solidFill>
              </a:rPr>
              <a:t>5. Establishing amplifications to account for accidental mass eccentricities</a:t>
            </a:r>
          </a:p>
          <a:p>
            <a:r>
              <a:rPr lang="en-NZ" sz="1800" dirty="0"/>
              <a:t>Only two additional analysis cases required, </a:t>
            </a:r>
            <a:r>
              <a:rPr lang="en-NZ" sz="1800" dirty="0" err="1">
                <a:latin typeface="Times New Roman" panose="02020603050405020304" pitchFamily="18" charset="0"/>
                <a:cs typeface="Times New Roman" panose="02020603050405020304" pitchFamily="18" charset="0"/>
              </a:rPr>
              <a:t>IIa</a:t>
            </a:r>
            <a:r>
              <a:rPr lang="en-NZ" sz="1800" dirty="0"/>
              <a:t> and </a:t>
            </a:r>
            <a:r>
              <a:rPr lang="en-NZ" sz="1800" dirty="0" err="1">
                <a:latin typeface="Times New Roman" panose="02020603050405020304" pitchFamily="18" charset="0"/>
                <a:cs typeface="Times New Roman" panose="02020603050405020304" pitchFamily="18" charset="0"/>
              </a:rPr>
              <a:t>IIb</a:t>
            </a:r>
            <a:r>
              <a:rPr lang="en-NZ" sz="1800" dirty="0">
                <a:latin typeface="Times New Roman" panose="02020603050405020304" pitchFamily="18" charset="0"/>
                <a:cs typeface="Times New Roman" panose="02020603050405020304" pitchFamily="18" charset="0"/>
              </a:rPr>
              <a:t>:</a:t>
            </a:r>
          </a:p>
          <a:p>
            <a:endParaRPr lang="en-NZ" sz="1800" dirty="0">
              <a:latin typeface="Times New Roman" panose="02020603050405020304" pitchFamily="18" charset="0"/>
              <a:cs typeface="Times New Roman" panose="02020603050405020304" pitchFamily="18" charset="0"/>
            </a:endParaRPr>
          </a:p>
          <a:p>
            <a:endParaRPr lang="en-NZ" sz="1800" dirty="0"/>
          </a:p>
          <a:p>
            <a:pPr marL="0" indent="0">
              <a:buNone/>
            </a:pPr>
            <a:endParaRPr lang="en-NZ" sz="1800" dirty="0"/>
          </a:p>
          <a:p>
            <a:pPr marL="0" indent="0">
              <a:buNone/>
            </a:pPr>
            <a:endParaRPr lang="en-NZ" sz="1800" dirty="0"/>
          </a:p>
          <a:p>
            <a:pPr marL="0" indent="0">
              <a:buNone/>
            </a:pPr>
            <a:r>
              <a:rPr lang="en-NZ" sz="1800" dirty="0"/>
              <a:t>The following amplification factors (ratio of Case </a:t>
            </a:r>
            <a:r>
              <a:rPr lang="en-NZ" sz="1800" dirty="0" err="1"/>
              <a:t>IIa</a:t>
            </a:r>
            <a:r>
              <a:rPr lang="en-NZ" sz="1800" dirty="0"/>
              <a:t> or </a:t>
            </a:r>
            <a:r>
              <a:rPr lang="en-NZ" sz="1800" dirty="0" err="1"/>
              <a:t>IIb</a:t>
            </a:r>
            <a:r>
              <a:rPr lang="en-NZ" sz="1800" dirty="0"/>
              <a:t> response to Case I response) are computed: </a:t>
            </a:r>
          </a:p>
          <a:p>
            <a:pPr>
              <a:buFont typeface="+mj-lt"/>
              <a:buAutoNum type="alphaLcParenR"/>
            </a:pPr>
            <a:r>
              <a:rPr lang="en-NZ" sz="1800" dirty="0"/>
              <a:t>isolator displacement at the plan location with the largest isolator displacement; </a:t>
            </a:r>
          </a:p>
          <a:p>
            <a:pPr>
              <a:buFont typeface="+mj-lt"/>
              <a:buAutoNum type="alphaLcParenR"/>
            </a:pPr>
            <a:r>
              <a:rPr lang="en-NZ" sz="1800" dirty="0"/>
              <a:t>story drift in the structure at the plan location with the highest drift, enveloped over all stories; </a:t>
            </a:r>
          </a:p>
          <a:p>
            <a:pPr>
              <a:buFont typeface="+mj-lt"/>
              <a:buAutoNum type="alphaLcParenR"/>
            </a:pPr>
            <a:r>
              <a:rPr lang="en-NZ" sz="1800" dirty="0"/>
              <a:t>frame-line shear forces at each story for the frame with to the maximum drift.</a:t>
            </a:r>
            <a:endParaRPr lang="en-US" sz="1800" dirty="0"/>
          </a:p>
        </p:txBody>
      </p:sp>
      <p:sp>
        <p:nvSpPr>
          <p:cNvPr id="2" name="Title 1"/>
          <p:cNvSpPr>
            <a:spLocks noGrp="1"/>
          </p:cNvSpPr>
          <p:nvPr>
            <p:ph type="title"/>
          </p:nvPr>
        </p:nvSpPr>
        <p:spPr/>
        <p:txBody>
          <a:bodyPr/>
          <a:lstStyle/>
          <a:p>
            <a:r>
              <a:rPr lang="en-NZ" dirty="0">
                <a:solidFill>
                  <a:schemeClr val="accent6">
                    <a:lumMod val="75000"/>
                  </a:schemeClr>
                </a:solidFill>
              </a:rPr>
              <a:t>Revisions</a:t>
            </a:r>
          </a:p>
        </p:txBody>
      </p:sp>
    </p:spTree>
    <p:extLst>
      <p:ext uri="{BB962C8B-B14F-4D97-AF65-F5344CB8AC3E}">
        <p14:creationId xmlns:p14="http://schemas.microsoft.com/office/powerpoint/2010/main" val="36359064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5" name="Slide Number Placeholder 4"/>
          <p:cNvSpPr>
            <a:spLocks noGrp="1"/>
          </p:cNvSpPr>
          <p:nvPr>
            <p:ph type="sldNum" sz="quarter" idx="11"/>
          </p:nvPr>
        </p:nvSpPr>
        <p:spPr>
          <a:xfrm>
            <a:off x="6775554" y="6381750"/>
            <a:ext cx="2271010" cy="319088"/>
          </a:xfrm>
        </p:spPr>
        <p:txBody>
          <a:bodyPr/>
          <a:lstStyle/>
          <a:p>
            <a:pPr>
              <a:defRPr/>
            </a:pPr>
            <a:r>
              <a:rPr lang="en-US" dirty="0" err="1"/>
              <a:t>Ch</a:t>
            </a:r>
            <a:r>
              <a:rPr lang="en-US" dirty="0"/>
              <a:t> 15 Summary 1 - </a:t>
            </a:r>
            <a:fld id="{C89CB261-678F-46C7-9B50-9F41C27EFD57}" type="slidenum">
              <a:rPr lang="en-US" smtClean="0"/>
              <a:pPr>
                <a:defRPr/>
              </a:pPr>
              <a:t>2</a:t>
            </a:fld>
            <a:endParaRPr lang="en-US" dirty="0"/>
          </a:p>
        </p:txBody>
      </p:sp>
      <p:pic>
        <p:nvPicPr>
          <p:cNvPr id="6" name="Picture 5" descr="FEMA P-1050-1, 2015 Edition, “NEHRP Recommended Seismic Provisions for New Buildings and Other Structures”"/>
          <p:cNvPicPr>
            <a:picLocks noChangeAspect="1"/>
          </p:cNvPicPr>
          <p:nvPr/>
        </p:nvPicPr>
        <p:blipFill>
          <a:blip r:embed="rId3" cstate="print"/>
          <a:stretch>
            <a:fillRect/>
          </a:stretch>
        </p:blipFill>
        <p:spPr>
          <a:xfrm>
            <a:off x="6210149" y="2678157"/>
            <a:ext cx="2608119" cy="3308476"/>
          </a:xfrm>
          <a:prstGeom prst="rect">
            <a:avLst/>
          </a:prstGeom>
          <a:ln>
            <a:solidFill>
              <a:schemeClr val="accent6">
                <a:lumMod val="50000"/>
              </a:schemeClr>
            </a:solidFill>
          </a:ln>
        </p:spPr>
      </p:pic>
      <p:sp>
        <p:nvSpPr>
          <p:cNvPr id="7" name="Rectangle 6"/>
          <p:cNvSpPr/>
          <p:nvPr/>
        </p:nvSpPr>
        <p:spPr>
          <a:xfrm>
            <a:off x="673100" y="2596418"/>
            <a:ext cx="5468649" cy="3231654"/>
          </a:xfrm>
          <a:prstGeom prst="rect">
            <a:avLst/>
          </a:prstGeom>
        </p:spPr>
        <p:txBody>
          <a:bodyPr wrap="square">
            <a:spAutoFit/>
          </a:bodyPr>
          <a:lstStyle/>
          <a:p>
            <a:pPr marL="342900" indent="-342900">
              <a:spcBef>
                <a:spcPts val="1200"/>
              </a:spcBef>
              <a:buFont typeface="Arial" panose="020B0604020202020204" pitchFamily="34" charset="0"/>
              <a:buChar char="•"/>
            </a:pPr>
            <a:r>
              <a:rPr lang="en-US" sz="2800" dirty="0"/>
              <a:t>Background on major revisions</a:t>
            </a:r>
          </a:p>
          <a:p>
            <a:pPr marL="342900" indent="-342900">
              <a:spcBef>
                <a:spcPts val="1200"/>
              </a:spcBef>
              <a:buFont typeface="Arial" panose="020B0604020202020204" pitchFamily="34" charset="0"/>
              <a:buChar char="•"/>
            </a:pPr>
            <a:r>
              <a:rPr lang="en-US" sz="2800" dirty="0"/>
              <a:t>Illustrate application of new NEHRP Provisions through a design example</a:t>
            </a:r>
          </a:p>
          <a:p>
            <a:pPr marL="800100" lvl="1" indent="-342900">
              <a:spcBef>
                <a:spcPts val="1200"/>
              </a:spcBef>
              <a:buFont typeface="Arial" panose="020B0604020202020204" pitchFamily="34" charset="0"/>
              <a:buChar char="‒"/>
            </a:pPr>
            <a:r>
              <a:rPr lang="en-US" dirty="0"/>
              <a:t>Isolated three-story emergency operation center (EOC) located in a region of high seismicity</a:t>
            </a:r>
            <a:endParaRPr lang="en-US" sz="2800" dirty="0"/>
          </a:p>
        </p:txBody>
      </p:sp>
      <p:sp>
        <p:nvSpPr>
          <p:cNvPr id="3" name="Content Placeholder 2"/>
          <p:cNvSpPr>
            <a:spLocks noGrp="1"/>
          </p:cNvSpPr>
          <p:nvPr>
            <p:ph idx="1"/>
          </p:nvPr>
        </p:nvSpPr>
        <p:spPr>
          <a:xfrm>
            <a:off x="661987" y="1604963"/>
            <a:ext cx="8076767" cy="1231755"/>
          </a:xfrm>
        </p:spPr>
        <p:txBody>
          <a:bodyPr/>
          <a:lstStyle/>
          <a:p>
            <a:pPr>
              <a:spcBef>
                <a:spcPts val="1200"/>
              </a:spcBef>
            </a:pPr>
            <a:r>
              <a:rPr lang="en-US" dirty="0"/>
              <a:t>Present basic principles of seismic isolation: 		</a:t>
            </a:r>
            <a:r>
              <a:rPr lang="en-US" dirty="0">
                <a:solidFill>
                  <a:srgbClr val="FF0000"/>
                </a:solidFill>
              </a:rPr>
              <a:t>What?, Why?, Where?, How?</a:t>
            </a:r>
          </a:p>
          <a:p>
            <a:endParaRPr lang="en-NZ" dirty="0"/>
          </a:p>
          <a:p>
            <a:endParaRPr lang="en-NZ" dirty="0"/>
          </a:p>
        </p:txBody>
      </p:sp>
      <p:sp>
        <p:nvSpPr>
          <p:cNvPr id="2" name="Title 1"/>
          <p:cNvSpPr>
            <a:spLocks noGrp="1"/>
          </p:cNvSpPr>
          <p:nvPr>
            <p:ph type="title"/>
          </p:nvPr>
        </p:nvSpPr>
        <p:spPr/>
        <p:txBody>
          <a:bodyPr/>
          <a:lstStyle/>
          <a:p>
            <a:r>
              <a:rPr lang="en-NZ" dirty="0"/>
              <a:t>Presentation Objectives</a:t>
            </a:r>
          </a:p>
        </p:txBody>
      </p:sp>
    </p:spTree>
    <p:extLst>
      <p:ext uri="{BB962C8B-B14F-4D97-AF65-F5344CB8AC3E}">
        <p14:creationId xmlns:p14="http://schemas.microsoft.com/office/powerpoint/2010/main" val="376633904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1051, Design Examples</a:t>
            </a:r>
            <a:endParaRPr lang="en-US" i="1" dirty="0"/>
          </a:p>
        </p:txBody>
      </p:sp>
      <p:sp>
        <p:nvSpPr>
          <p:cNvPr id="7" name="Slide Number Placeholder 4"/>
          <p:cNvSpPr>
            <a:spLocks noGrp="1"/>
          </p:cNvSpPr>
          <p:nvPr>
            <p:ph type="sldNum" sz="quarter" idx="11"/>
          </p:nvPr>
        </p:nvSpPr>
        <p:spPr>
          <a:xfrm>
            <a:off x="6775554" y="6381750"/>
            <a:ext cx="2271010" cy="319088"/>
          </a:xfrm>
        </p:spPr>
        <p:txBody>
          <a:bodyPr/>
          <a:lstStyle/>
          <a:p>
            <a:pPr>
              <a:defRPr/>
            </a:pPr>
            <a:r>
              <a:rPr lang="en-US" dirty="0" err="1"/>
              <a:t>Ch</a:t>
            </a:r>
            <a:r>
              <a:rPr lang="en-US" dirty="0"/>
              <a:t> 15 Summary 1 - </a:t>
            </a:r>
            <a:fld id="{C89CB261-678F-46C7-9B50-9F41C27EFD57}" type="slidenum">
              <a:rPr lang="en-US" smtClean="0"/>
              <a:pPr>
                <a:defRPr/>
              </a:pPr>
              <a:t>20</a:t>
            </a:fld>
            <a:endParaRPr lang="en-US" dirty="0"/>
          </a:p>
        </p:txBody>
      </p:sp>
      <p:sp>
        <p:nvSpPr>
          <p:cNvPr id="9" name="TextBox 8"/>
          <p:cNvSpPr txBox="1"/>
          <p:nvPr/>
        </p:nvSpPr>
        <p:spPr>
          <a:xfrm>
            <a:off x="6098650" y="5941651"/>
            <a:ext cx="3093751" cy="538662"/>
          </a:xfrm>
          <a:prstGeom prst="rect">
            <a:avLst/>
          </a:prstGeom>
          <a:noFill/>
        </p:spPr>
        <p:txBody>
          <a:bodyPr wrap="square" rtlCol="0">
            <a:spAutoFit/>
          </a:bodyPr>
          <a:lstStyle/>
          <a:p>
            <a:r>
              <a:rPr lang="en-NZ" sz="1400" dirty="0">
                <a:solidFill>
                  <a:schemeClr val="bg1">
                    <a:lumMod val="50000"/>
                  </a:schemeClr>
                </a:solidFill>
              </a:rPr>
              <a:t>Reference: Earthquake Protection Systems, Inc.</a:t>
            </a:r>
            <a:endParaRPr lang="en-US" sz="1400" dirty="0">
              <a:solidFill>
                <a:schemeClr val="bg1">
                  <a:lumMod val="50000"/>
                </a:schemeClr>
              </a:solidFill>
            </a:endParaRPr>
          </a:p>
        </p:txBody>
      </p:sp>
      <p:pic>
        <p:nvPicPr>
          <p:cNvPr id="8" name="Picture 7" descr="Large machine for testing sliding seismic isolation bearings. At the top, there are five vertical hydraulic actuators that apply vertical load to the test bearing. At the bottom, there is a sliding table that moves horizontally to apply lateral displacements to the test bearing."/>
          <p:cNvPicPr>
            <a:picLocks noChangeAspect="1"/>
          </p:cNvPicPr>
          <p:nvPr/>
        </p:nvPicPr>
        <p:blipFill>
          <a:blip r:embed="rId3" cstate="print"/>
          <a:stretch>
            <a:fillRect/>
          </a:stretch>
        </p:blipFill>
        <p:spPr>
          <a:xfrm>
            <a:off x="6212397" y="1483641"/>
            <a:ext cx="2625414" cy="4234070"/>
          </a:xfrm>
          <a:prstGeom prst="rect">
            <a:avLst/>
          </a:prstGeom>
        </p:spPr>
      </p:pic>
      <p:sp>
        <p:nvSpPr>
          <p:cNvPr id="3" name="Content Placeholder 2"/>
          <p:cNvSpPr>
            <a:spLocks noGrp="1"/>
          </p:cNvSpPr>
          <p:nvPr>
            <p:ph idx="1"/>
          </p:nvPr>
        </p:nvSpPr>
        <p:spPr>
          <a:xfrm>
            <a:off x="446808" y="1460053"/>
            <a:ext cx="5765589" cy="4624863"/>
          </a:xfrm>
        </p:spPr>
        <p:txBody>
          <a:bodyPr/>
          <a:lstStyle/>
          <a:p>
            <a:pPr marL="0" indent="0">
              <a:buNone/>
            </a:pPr>
            <a:r>
              <a:rPr lang="en-NZ" sz="2400" dirty="0">
                <a:solidFill>
                  <a:srgbClr val="FF0000"/>
                </a:solidFill>
              </a:rPr>
              <a:t>6. Testing Requirements</a:t>
            </a:r>
          </a:p>
          <a:p>
            <a:pPr marL="0" indent="0">
              <a:buNone/>
            </a:pPr>
            <a:r>
              <a:rPr lang="en-US" sz="2400" dirty="0"/>
              <a:t>Some changes include:</a:t>
            </a:r>
          </a:p>
          <a:p>
            <a:r>
              <a:rPr lang="en-US" sz="2400" dirty="0"/>
              <a:t>Move towards having dynamic testing (i.e. prototype testing now has dynamic sequences).</a:t>
            </a:r>
          </a:p>
          <a:p>
            <a:r>
              <a:rPr lang="en-US" sz="2400" dirty="0"/>
              <a:t>Specific “similarity” criteria added to define when prototype testing may be waived. </a:t>
            </a:r>
          </a:p>
          <a:p>
            <a:r>
              <a:rPr lang="en-US" sz="2400" dirty="0"/>
              <a:t>Production testing in combined compression in shear is now required for all (100%) of isolators.</a:t>
            </a:r>
          </a:p>
        </p:txBody>
      </p:sp>
      <p:sp>
        <p:nvSpPr>
          <p:cNvPr id="2" name="Title 1"/>
          <p:cNvSpPr>
            <a:spLocks noGrp="1"/>
          </p:cNvSpPr>
          <p:nvPr>
            <p:ph type="title"/>
          </p:nvPr>
        </p:nvSpPr>
        <p:spPr/>
        <p:txBody>
          <a:bodyPr/>
          <a:lstStyle/>
          <a:p>
            <a:r>
              <a:rPr lang="en-NZ" dirty="0">
                <a:solidFill>
                  <a:schemeClr val="accent6">
                    <a:lumMod val="75000"/>
                  </a:schemeClr>
                </a:solidFill>
              </a:rPr>
              <a:t>Revisions</a:t>
            </a:r>
          </a:p>
        </p:txBody>
      </p:sp>
    </p:spTree>
    <p:extLst>
      <p:ext uri="{BB962C8B-B14F-4D97-AF65-F5344CB8AC3E}">
        <p14:creationId xmlns:p14="http://schemas.microsoft.com/office/powerpoint/2010/main" val="405474572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1051, Design Examples</a:t>
            </a:r>
            <a:endParaRPr lang="en-US" i="1" dirty="0"/>
          </a:p>
        </p:txBody>
      </p:sp>
      <p:sp>
        <p:nvSpPr>
          <p:cNvPr id="5" name="Slide Number Placeholder 4"/>
          <p:cNvSpPr>
            <a:spLocks noGrp="1"/>
          </p:cNvSpPr>
          <p:nvPr>
            <p:ph type="sldNum" sz="quarter" idx="11"/>
          </p:nvPr>
        </p:nvSpPr>
        <p:spPr>
          <a:xfrm>
            <a:off x="7084612" y="6293775"/>
            <a:ext cx="1766349" cy="388013"/>
          </a:xfrm>
        </p:spPr>
        <p:txBody>
          <a:bodyPr/>
          <a:lstStyle/>
          <a:p>
            <a:pPr>
              <a:defRPr/>
            </a:pPr>
            <a:r>
              <a:rPr lang="en-US" dirty="0"/>
              <a:t> </a:t>
            </a:r>
            <a:r>
              <a:rPr lang="en-US" dirty="0" err="1"/>
              <a:t>Ch</a:t>
            </a:r>
            <a:r>
              <a:rPr lang="en-US" dirty="0"/>
              <a:t> 15 Summary 1 - </a:t>
            </a:r>
            <a:fld id="{C89CB261-678F-46C7-9B50-9F41C27EFD57}" type="slidenum">
              <a:rPr lang="en-US" smtClean="0"/>
              <a:pPr>
                <a:defRPr/>
              </a:pPr>
              <a:t>21</a:t>
            </a:fld>
            <a:endParaRPr lang="en-US" dirty="0"/>
          </a:p>
        </p:txBody>
      </p:sp>
      <p:sp>
        <p:nvSpPr>
          <p:cNvPr id="3" name="Content Placeholder 2"/>
          <p:cNvSpPr>
            <a:spLocks noGrp="1"/>
          </p:cNvSpPr>
          <p:nvPr>
            <p:ph idx="1"/>
          </p:nvPr>
        </p:nvSpPr>
        <p:spPr>
          <a:xfrm>
            <a:off x="807720" y="1386839"/>
            <a:ext cx="7669530" cy="4236721"/>
          </a:xfrm>
        </p:spPr>
        <p:txBody>
          <a:bodyPr/>
          <a:lstStyle/>
          <a:p>
            <a:pPr marL="514350" indent="-514350">
              <a:buFont typeface="+mj-lt"/>
              <a:buAutoNum type="arabicPeriod"/>
            </a:pPr>
            <a:r>
              <a:rPr lang="en-US" dirty="0"/>
              <a:t>Project Information</a:t>
            </a:r>
          </a:p>
          <a:p>
            <a:pPr marL="514350" indent="-514350">
              <a:buFont typeface="+mj-lt"/>
              <a:buAutoNum type="arabicPeriod"/>
            </a:pPr>
            <a:r>
              <a:rPr lang="en-US" dirty="0"/>
              <a:t>Design Steps</a:t>
            </a:r>
          </a:p>
          <a:p>
            <a:pPr marL="514350" indent="-514350">
              <a:buFont typeface="+mj-lt"/>
              <a:buAutoNum type="arabicPeriod"/>
            </a:pPr>
            <a:r>
              <a:rPr lang="en-US" dirty="0"/>
              <a:t>Preliminary Design </a:t>
            </a:r>
          </a:p>
          <a:p>
            <a:pPr marL="514350" indent="-514350">
              <a:buFont typeface="+mj-lt"/>
              <a:buAutoNum type="arabicPeriod"/>
            </a:pPr>
            <a:r>
              <a:rPr lang="en-US" dirty="0"/>
              <a:t>Isolation System Properties</a:t>
            </a:r>
          </a:p>
          <a:p>
            <a:pPr marL="514350" indent="-514350">
              <a:buFont typeface="+mj-lt"/>
              <a:buAutoNum type="arabicPeriod"/>
            </a:pPr>
            <a:r>
              <a:rPr lang="en-US" dirty="0"/>
              <a:t>Equivalent Lateral Force (ELF) Procedure</a:t>
            </a:r>
          </a:p>
          <a:p>
            <a:pPr marL="514350" indent="-514350">
              <a:buFont typeface="+mj-lt"/>
              <a:buAutoNum type="arabicPeriod"/>
            </a:pPr>
            <a:r>
              <a:rPr lang="en-US" dirty="0"/>
              <a:t>Dynamic Analysis</a:t>
            </a:r>
          </a:p>
          <a:p>
            <a:pPr marL="914400" lvl="1" indent="-514350">
              <a:buFont typeface="+mj-lt"/>
              <a:buAutoNum type="alphaLcParenR"/>
            </a:pPr>
            <a:r>
              <a:rPr lang="en-US" sz="2000" dirty="0"/>
              <a:t>Vertical Response Spectrum</a:t>
            </a:r>
          </a:p>
          <a:p>
            <a:pPr marL="914400" lvl="1" indent="-514350">
              <a:buFont typeface="+mj-lt"/>
              <a:buAutoNum type="alphaLcParenR"/>
            </a:pPr>
            <a:r>
              <a:rPr lang="en-US" sz="2000" dirty="0"/>
              <a:t>Response History</a:t>
            </a:r>
          </a:p>
          <a:p>
            <a:pPr marL="514350" indent="-514350">
              <a:buFont typeface="+mj-lt"/>
              <a:buAutoNum type="arabicPeriod"/>
            </a:pPr>
            <a:r>
              <a:rPr lang="en-US" dirty="0"/>
              <a:t>Testing Requirements</a:t>
            </a:r>
          </a:p>
          <a:p>
            <a:pPr marL="514350" indent="-514350">
              <a:buFont typeface="+mj-lt"/>
              <a:buAutoNum type="arabicPeriod"/>
            </a:pPr>
            <a:endParaRPr lang="en-US" dirty="0"/>
          </a:p>
          <a:p>
            <a:pPr marL="514350" indent="-514350">
              <a:buFont typeface="+mj-lt"/>
              <a:buAutoNum type="arabicPeriod"/>
            </a:pPr>
            <a:endParaRPr lang="en-US" dirty="0"/>
          </a:p>
        </p:txBody>
      </p:sp>
      <p:sp>
        <p:nvSpPr>
          <p:cNvPr id="2" name="Title 1"/>
          <p:cNvSpPr>
            <a:spLocks noGrp="1"/>
          </p:cNvSpPr>
          <p:nvPr>
            <p:ph type="title"/>
          </p:nvPr>
        </p:nvSpPr>
        <p:spPr>
          <a:xfrm>
            <a:off x="673100" y="269875"/>
            <a:ext cx="7772400" cy="922821"/>
          </a:xfrm>
        </p:spPr>
        <p:txBody>
          <a:bodyPr/>
          <a:lstStyle/>
          <a:p>
            <a:r>
              <a:rPr lang="en-US" dirty="0">
                <a:solidFill>
                  <a:srgbClr val="FF0000"/>
                </a:solidFill>
              </a:rPr>
              <a:t>Overview of Design Example</a:t>
            </a:r>
          </a:p>
        </p:txBody>
      </p:sp>
    </p:spTree>
    <p:extLst>
      <p:ext uri="{BB962C8B-B14F-4D97-AF65-F5344CB8AC3E}">
        <p14:creationId xmlns:p14="http://schemas.microsoft.com/office/powerpoint/2010/main" val="125615307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1051, Design Examples</a:t>
            </a:r>
            <a:endParaRPr lang="en-US" i="1" dirty="0"/>
          </a:p>
        </p:txBody>
      </p:sp>
      <p:sp>
        <p:nvSpPr>
          <p:cNvPr id="5" name="Slide Number Placeholder 4"/>
          <p:cNvSpPr>
            <a:spLocks noGrp="1"/>
          </p:cNvSpPr>
          <p:nvPr>
            <p:ph type="sldNum" sz="quarter" idx="11"/>
          </p:nvPr>
        </p:nvSpPr>
        <p:spPr>
          <a:xfrm>
            <a:off x="7461292" y="6378603"/>
            <a:ext cx="1504950" cy="306388"/>
          </a:xfrm>
        </p:spPr>
        <p:txBody>
          <a:bodyPr/>
          <a:lstStyle/>
          <a:p>
            <a:pPr>
              <a:defRPr/>
            </a:pPr>
            <a:r>
              <a:rPr lang="en-US" dirty="0" err="1"/>
              <a:t>Ch</a:t>
            </a:r>
            <a:r>
              <a:rPr lang="en-US" dirty="0"/>
              <a:t> 15 Summary 1 - </a:t>
            </a:r>
            <a:fld id="{C89CB261-678F-46C7-9B50-9F41C27EFD57}" type="slidenum">
              <a:rPr lang="en-US" smtClean="0"/>
              <a:pPr>
                <a:defRPr/>
              </a:pPr>
              <a:t>22</a:t>
            </a:fld>
            <a:endParaRPr lang="en-US" dirty="0"/>
          </a:p>
        </p:txBody>
      </p:sp>
      <p:sp>
        <p:nvSpPr>
          <p:cNvPr id="7" name="TextBox 6"/>
          <p:cNvSpPr txBox="1"/>
          <p:nvPr/>
        </p:nvSpPr>
        <p:spPr>
          <a:xfrm>
            <a:off x="891540" y="1217371"/>
            <a:ext cx="4427220" cy="461665"/>
          </a:xfrm>
          <a:prstGeom prst="rect">
            <a:avLst/>
          </a:prstGeom>
          <a:noFill/>
        </p:spPr>
        <p:txBody>
          <a:bodyPr wrap="square" rtlCol="0">
            <a:spAutoFit/>
          </a:bodyPr>
          <a:lstStyle/>
          <a:p>
            <a:pPr marL="342900" indent="-342900">
              <a:buFont typeface="Arial" panose="020B0604020202020204" pitchFamily="34" charset="0"/>
              <a:buChar char="•"/>
            </a:pPr>
            <a:r>
              <a:rPr lang="en-US" u="sng" dirty="0">
                <a:solidFill>
                  <a:schemeClr val="accent6">
                    <a:lumMod val="75000"/>
                  </a:schemeClr>
                </a:solidFill>
              </a:rPr>
              <a:t>Structural Description</a:t>
            </a:r>
          </a:p>
        </p:txBody>
      </p:sp>
      <p:pic>
        <p:nvPicPr>
          <p:cNvPr id="6" name="Picture 5" descr="Story heights are 14 feet at the first floor to accommodate computer access flooring and other architectural and mechanical systems and 12 feet at the second, third and penthouse floors.  The roof and penthouse roof decks are designed for significant live load to accommodate a helicopter landing pad and to meet other functional requirements of the EOC. " title="Emergency Operations Centre (EOC), which is a three story, steel frame structure with a large, centrally located mechanical penthouse"/>
          <p:cNvPicPr/>
          <p:nvPr/>
        </p:nvPicPr>
        <p:blipFill>
          <a:blip r:embed="rId3" cstate="print"/>
          <a:srcRect/>
          <a:stretch>
            <a:fillRect/>
          </a:stretch>
        </p:blipFill>
        <p:spPr bwMode="auto">
          <a:xfrm>
            <a:off x="836454" y="1958340"/>
            <a:ext cx="7445692" cy="3829050"/>
          </a:xfrm>
          <a:prstGeom prst="rect">
            <a:avLst/>
          </a:prstGeom>
          <a:noFill/>
          <a:ln w="9525">
            <a:noFill/>
            <a:miter lim="800000"/>
            <a:headEnd/>
            <a:tailEnd/>
          </a:ln>
        </p:spPr>
      </p:pic>
      <p:sp>
        <p:nvSpPr>
          <p:cNvPr id="8" name="TextBox 7"/>
          <p:cNvSpPr txBox="1"/>
          <p:nvPr/>
        </p:nvSpPr>
        <p:spPr>
          <a:xfrm>
            <a:off x="2964180" y="5689444"/>
            <a:ext cx="5840730" cy="461665"/>
          </a:xfrm>
          <a:prstGeom prst="rect">
            <a:avLst/>
          </a:prstGeom>
          <a:noFill/>
          <a:ln w="19050">
            <a:noFill/>
          </a:ln>
        </p:spPr>
        <p:txBody>
          <a:bodyPr wrap="square" rtlCol="0">
            <a:spAutoFit/>
          </a:bodyPr>
          <a:lstStyle/>
          <a:p>
            <a:r>
              <a:rPr lang="en-US" dirty="0"/>
              <a:t>Seismic Weight = 10,200 kip (D+0.5L</a:t>
            </a:r>
            <a:r>
              <a:rPr lang="en-US" baseline="-25000" dirty="0"/>
              <a:t>red</a:t>
            </a:r>
            <a:r>
              <a:rPr lang="en-US" dirty="0"/>
              <a:t>)</a:t>
            </a:r>
          </a:p>
        </p:txBody>
      </p:sp>
      <p:sp>
        <p:nvSpPr>
          <p:cNvPr id="2" name="Title 1"/>
          <p:cNvSpPr>
            <a:spLocks noGrp="1"/>
          </p:cNvSpPr>
          <p:nvPr>
            <p:ph type="title"/>
          </p:nvPr>
        </p:nvSpPr>
        <p:spPr>
          <a:xfrm>
            <a:off x="673100" y="269875"/>
            <a:ext cx="7772400" cy="922821"/>
          </a:xfrm>
        </p:spPr>
        <p:txBody>
          <a:bodyPr/>
          <a:lstStyle/>
          <a:p>
            <a:r>
              <a:rPr lang="en-US" dirty="0">
                <a:solidFill>
                  <a:srgbClr val="FF0000"/>
                </a:solidFill>
              </a:rPr>
              <a:t>Project Information</a:t>
            </a:r>
          </a:p>
        </p:txBody>
      </p:sp>
    </p:spTree>
    <p:extLst>
      <p:ext uri="{BB962C8B-B14F-4D97-AF65-F5344CB8AC3E}">
        <p14:creationId xmlns:p14="http://schemas.microsoft.com/office/powerpoint/2010/main" val="52590524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3100" y="269875"/>
            <a:ext cx="7772400" cy="922821"/>
          </a:xfrm>
        </p:spPr>
        <p:txBody>
          <a:bodyPr/>
          <a:lstStyle/>
          <a:p>
            <a:r>
              <a:rPr lang="en-US" dirty="0"/>
              <a:t>Project Information</a:t>
            </a:r>
          </a:p>
        </p:txBody>
      </p:sp>
      <p:sp>
        <p:nvSpPr>
          <p:cNvPr id="4" name="Footer Placeholder 3"/>
          <p:cNvSpPr>
            <a:spLocks noGrp="1"/>
          </p:cNvSpPr>
          <p:nvPr>
            <p:ph type="ftr" sz="quarter" idx="10"/>
          </p:nvPr>
        </p:nvSpPr>
        <p:spPr/>
        <p:txBody>
          <a:bodyPr/>
          <a:lstStyle/>
          <a:p>
            <a:pPr>
              <a:defRPr/>
            </a:pPr>
            <a:r>
              <a:rPr lang="en-US"/>
              <a:t>Instructional Material Complementing FEMA 1051, Design Examples</a:t>
            </a:r>
            <a:endParaRPr lang="en-US" i="1" dirty="0"/>
          </a:p>
        </p:txBody>
      </p:sp>
      <p:sp>
        <p:nvSpPr>
          <p:cNvPr id="5" name="Slide Number Placeholder 4"/>
          <p:cNvSpPr>
            <a:spLocks noGrp="1"/>
          </p:cNvSpPr>
          <p:nvPr>
            <p:ph type="sldNum" sz="quarter" idx="11"/>
          </p:nvPr>
        </p:nvSpPr>
        <p:spPr>
          <a:xfrm>
            <a:off x="7409622" y="6394450"/>
            <a:ext cx="1504950" cy="306388"/>
          </a:xfrm>
        </p:spPr>
        <p:txBody>
          <a:bodyPr/>
          <a:lstStyle/>
          <a:p>
            <a:pPr>
              <a:defRPr/>
            </a:pPr>
            <a:r>
              <a:rPr lang="en-US" dirty="0" err="1"/>
              <a:t>Ch</a:t>
            </a:r>
            <a:r>
              <a:rPr lang="en-US" dirty="0"/>
              <a:t> 15 Summary 1 - </a:t>
            </a:r>
            <a:fld id="{C89CB261-678F-46C7-9B50-9F41C27EFD57}" type="slidenum">
              <a:rPr lang="en-US" smtClean="0"/>
              <a:pPr>
                <a:defRPr/>
              </a:pPr>
              <a:t>23</a:t>
            </a:fld>
            <a:endParaRPr lang="en-US" dirty="0"/>
          </a:p>
        </p:txBody>
      </p:sp>
      <p:pic>
        <p:nvPicPr>
          <p:cNvPr id="43" name="Picture 42" descr="Structure plan, which is regular and symmetrical in configuration, and which has plan dimensions of 100 feet by 150 feet at all floors except for the penthouse.  The penthouse is approximately 50 feet by 100 feet in plan.  Columns are spaced at 25 feet in both directions. 35 lead-rubber bearings are used to isolate the building and are located beneath each column.&#10;&#10;Typical floor framing  - 4 bays x 6 bays. The beams sizes on the base level, just above the isolators, are larger and with moment-resisting connection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8297" y="1192696"/>
            <a:ext cx="7711440" cy="5169866"/>
          </a:xfrm>
          <a:prstGeom prst="rect">
            <a:avLst/>
          </a:prstGeom>
        </p:spPr>
      </p:pic>
    </p:spTree>
    <p:extLst>
      <p:ext uri="{BB962C8B-B14F-4D97-AF65-F5344CB8AC3E}">
        <p14:creationId xmlns:p14="http://schemas.microsoft.com/office/powerpoint/2010/main" val="146920371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1051, Design Examples</a:t>
            </a:r>
            <a:endParaRPr lang="en-US" i="1" dirty="0"/>
          </a:p>
        </p:txBody>
      </p:sp>
      <p:sp>
        <p:nvSpPr>
          <p:cNvPr id="5" name="Slide Number Placeholder 4"/>
          <p:cNvSpPr>
            <a:spLocks noGrp="1"/>
          </p:cNvSpPr>
          <p:nvPr>
            <p:ph type="sldNum" sz="quarter" idx="11"/>
          </p:nvPr>
        </p:nvSpPr>
        <p:spPr/>
        <p:txBody>
          <a:bodyPr/>
          <a:lstStyle/>
          <a:p>
            <a:pPr>
              <a:defRPr/>
            </a:pPr>
            <a:r>
              <a:rPr lang="en-US" dirty="0" err="1"/>
              <a:t>Ch</a:t>
            </a:r>
            <a:r>
              <a:rPr lang="en-US" dirty="0"/>
              <a:t> 15 Summary 1 - </a:t>
            </a:r>
            <a:fld id="{C89CB261-678F-46C7-9B50-9F41C27EFD57}" type="slidenum">
              <a:rPr lang="en-US" smtClean="0"/>
              <a:pPr>
                <a:defRPr/>
              </a:pPr>
              <a:t>24</a:t>
            </a:fld>
            <a:endParaRPr lang="en-US" dirty="0"/>
          </a:p>
        </p:txBody>
      </p:sp>
      <p:pic>
        <p:nvPicPr>
          <p:cNvPr id="8" name="Picture 7" descr="Plan view showing penthouse roof framing, measuring 50 feet by 100 feet.&#10;&#10;Note the labeling of the longitudinal (X-direction) in the left-right direction of the page, and transverse (Y-direction) in the up-down direction of the page."/>
          <p:cNvPicPr/>
          <p:nvPr/>
        </p:nvPicPr>
        <p:blipFill>
          <a:blip r:embed="rId3" cstate="print"/>
          <a:srcRect/>
          <a:stretch>
            <a:fillRect/>
          </a:stretch>
        </p:blipFill>
        <p:spPr bwMode="auto">
          <a:xfrm>
            <a:off x="1116386" y="1327867"/>
            <a:ext cx="6885828" cy="4603805"/>
          </a:xfrm>
          <a:prstGeom prst="rect">
            <a:avLst/>
          </a:prstGeom>
          <a:noFill/>
          <a:ln w="9525">
            <a:noFill/>
            <a:miter lim="800000"/>
            <a:headEnd/>
            <a:tailEnd/>
          </a:ln>
        </p:spPr>
      </p:pic>
      <p:sp>
        <p:nvSpPr>
          <p:cNvPr id="2" name="Title 1"/>
          <p:cNvSpPr>
            <a:spLocks noGrp="1"/>
          </p:cNvSpPr>
          <p:nvPr>
            <p:ph type="title"/>
          </p:nvPr>
        </p:nvSpPr>
        <p:spPr>
          <a:xfrm>
            <a:off x="673100" y="269875"/>
            <a:ext cx="7772400" cy="922821"/>
          </a:xfrm>
        </p:spPr>
        <p:txBody>
          <a:bodyPr/>
          <a:lstStyle/>
          <a:p>
            <a:r>
              <a:rPr lang="en-US" dirty="0"/>
              <a:t>Project Information</a:t>
            </a:r>
          </a:p>
        </p:txBody>
      </p:sp>
    </p:spTree>
    <p:extLst>
      <p:ext uri="{BB962C8B-B14F-4D97-AF65-F5344CB8AC3E}">
        <p14:creationId xmlns:p14="http://schemas.microsoft.com/office/powerpoint/2010/main" val="49039081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1051, Design Examples</a:t>
            </a:r>
            <a:endParaRPr lang="en-US" i="1" dirty="0"/>
          </a:p>
        </p:txBody>
      </p:sp>
      <p:sp>
        <p:nvSpPr>
          <p:cNvPr id="5" name="Slide Number Placeholder 4"/>
          <p:cNvSpPr>
            <a:spLocks noGrp="1"/>
          </p:cNvSpPr>
          <p:nvPr>
            <p:ph type="sldNum" sz="quarter" idx="11"/>
          </p:nvPr>
        </p:nvSpPr>
        <p:spPr/>
        <p:txBody>
          <a:bodyPr/>
          <a:lstStyle/>
          <a:p>
            <a:pPr>
              <a:defRPr/>
            </a:pPr>
            <a:r>
              <a:rPr lang="en-US" dirty="0" err="1"/>
              <a:t>Ch</a:t>
            </a:r>
            <a:r>
              <a:rPr lang="en-US" dirty="0"/>
              <a:t> 15 Summary 1 - </a:t>
            </a:r>
            <a:fld id="{C89CB261-678F-46C7-9B50-9F41C27EFD57}" type="slidenum">
              <a:rPr lang="en-US" smtClean="0"/>
              <a:pPr>
                <a:defRPr/>
              </a:pPr>
              <a:t>25</a:t>
            </a:fld>
            <a:endParaRPr lang="en-US" dirty="0"/>
          </a:p>
        </p:txBody>
      </p:sp>
      <p:sp>
        <p:nvSpPr>
          <p:cNvPr id="3" name="Content Placeholder 2"/>
          <p:cNvSpPr>
            <a:spLocks noGrp="1"/>
          </p:cNvSpPr>
          <p:nvPr>
            <p:ph idx="1"/>
          </p:nvPr>
        </p:nvSpPr>
        <p:spPr>
          <a:xfrm>
            <a:off x="612250" y="1160890"/>
            <a:ext cx="7822138" cy="4741435"/>
          </a:xfrm>
        </p:spPr>
        <p:txBody>
          <a:bodyPr/>
          <a:lstStyle/>
          <a:p>
            <a:r>
              <a:rPr lang="en-US" dirty="0"/>
              <a:t>This structure is purposely configured to the </a:t>
            </a:r>
            <a:r>
              <a:rPr lang="en-US" u="sng" dirty="0">
                <a:solidFill>
                  <a:schemeClr val="accent6">
                    <a:lumMod val="75000"/>
                  </a:schemeClr>
                </a:solidFill>
              </a:rPr>
              <a:t>minimize uplift </a:t>
            </a:r>
            <a:r>
              <a:rPr lang="en-US" dirty="0"/>
              <a:t>(tension) demands, through:</a:t>
            </a:r>
          </a:p>
          <a:p>
            <a:pPr lvl="1"/>
            <a:r>
              <a:rPr lang="en-US" sz="2400" dirty="0"/>
              <a:t>Increasing the number of bays with bracing at lower stories.</a:t>
            </a:r>
          </a:p>
          <a:p>
            <a:pPr lvl="1"/>
            <a:r>
              <a:rPr lang="en-US" sz="2400" dirty="0"/>
              <a:t>Locating braces at interior (rather than perimeter) gridlines since they have greater gravity loading.</a:t>
            </a:r>
          </a:p>
          <a:p>
            <a:pPr lvl="1"/>
            <a:r>
              <a:rPr lang="en-US" sz="2400" dirty="0"/>
              <a:t>Avoiding common end columns for bracing in the transverse and longitudinal directions.</a:t>
            </a:r>
          </a:p>
        </p:txBody>
      </p:sp>
      <p:sp>
        <p:nvSpPr>
          <p:cNvPr id="2" name="Title 1"/>
          <p:cNvSpPr>
            <a:spLocks noGrp="1"/>
          </p:cNvSpPr>
          <p:nvPr>
            <p:ph type="title"/>
          </p:nvPr>
        </p:nvSpPr>
        <p:spPr>
          <a:xfrm>
            <a:off x="673100" y="269875"/>
            <a:ext cx="7772400" cy="739941"/>
          </a:xfrm>
        </p:spPr>
        <p:txBody>
          <a:bodyPr/>
          <a:lstStyle/>
          <a:p>
            <a:r>
              <a:rPr lang="en-US" dirty="0"/>
              <a:t>Project Information</a:t>
            </a:r>
          </a:p>
        </p:txBody>
      </p:sp>
    </p:spTree>
    <p:extLst>
      <p:ext uri="{BB962C8B-B14F-4D97-AF65-F5344CB8AC3E}">
        <p14:creationId xmlns:p14="http://schemas.microsoft.com/office/powerpoint/2010/main" val="347501847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1051, Design Examples</a:t>
            </a:r>
            <a:endParaRPr lang="en-US" i="1" dirty="0"/>
          </a:p>
        </p:txBody>
      </p:sp>
      <p:sp>
        <p:nvSpPr>
          <p:cNvPr id="5" name="Slide Number Placeholder 4"/>
          <p:cNvSpPr>
            <a:spLocks noGrp="1"/>
          </p:cNvSpPr>
          <p:nvPr>
            <p:ph type="sldNum" sz="quarter" idx="11"/>
          </p:nvPr>
        </p:nvSpPr>
        <p:spPr/>
        <p:txBody>
          <a:bodyPr/>
          <a:lstStyle/>
          <a:p>
            <a:pPr>
              <a:defRPr/>
            </a:pPr>
            <a:r>
              <a:rPr lang="en-US" dirty="0" err="1"/>
              <a:t>Ch</a:t>
            </a:r>
            <a:r>
              <a:rPr lang="en-US" dirty="0"/>
              <a:t> 15 Summary 1 - </a:t>
            </a:r>
            <a:fld id="{C89CB261-678F-46C7-9B50-9F41C27EFD57}" type="slidenum">
              <a:rPr lang="en-US" smtClean="0"/>
              <a:pPr>
                <a:defRPr/>
              </a:pPr>
              <a:t>26</a:t>
            </a:fld>
            <a:endParaRPr lang="en-US" dirty="0"/>
          </a:p>
        </p:txBody>
      </p:sp>
      <p:pic>
        <p:nvPicPr>
          <p:cNvPr id="8" name="Picture 7" descr="Elevation view showing longitudinal bracing on Lines B and D. The lateral force resisting system consists of a roughly symmetrical pattern of concentrically braced frames. These frames are located on Gridlines B and D in the longitudinal direction and on Gridlines 2, 4 and 6 in the transverse direction. It should be noted that the locations of the braced frames spread out gradually, and the number of braces increases, from the top of the building to the bottom. This distributes overturning forces to many bays, which minimizes the uplift force in any individual bay."/>
          <p:cNvPicPr/>
          <p:nvPr/>
        </p:nvPicPr>
        <p:blipFill>
          <a:blip r:embed="rId3" cstate="print"/>
          <a:srcRect/>
          <a:stretch>
            <a:fillRect/>
          </a:stretch>
        </p:blipFill>
        <p:spPr bwMode="auto">
          <a:xfrm>
            <a:off x="1592826" y="2064772"/>
            <a:ext cx="6397420" cy="2979175"/>
          </a:xfrm>
          <a:prstGeom prst="rect">
            <a:avLst/>
          </a:prstGeom>
          <a:noFill/>
          <a:ln w="9525">
            <a:noFill/>
            <a:miter lim="800000"/>
            <a:headEnd/>
            <a:tailEnd/>
          </a:ln>
        </p:spPr>
      </p:pic>
      <p:sp>
        <p:nvSpPr>
          <p:cNvPr id="2" name="Title 1"/>
          <p:cNvSpPr>
            <a:spLocks noGrp="1"/>
          </p:cNvSpPr>
          <p:nvPr>
            <p:ph type="title"/>
          </p:nvPr>
        </p:nvSpPr>
        <p:spPr>
          <a:xfrm>
            <a:off x="673100" y="269875"/>
            <a:ext cx="7772400" cy="922821"/>
          </a:xfrm>
        </p:spPr>
        <p:txBody>
          <a:bodyPr/>
          <a:lstStyle/>
          <a:p>
            <a:r>
              <a:rPr lang="en-US" dirty="0"/>
              <a:t>Project Information</a:t>
            </a:r>
          </a:p>
        </p:txBody>
      </p:sp>
    </p:spTree>
    <p:extLst>
      <p:ext uri="{BB962C8B-B14F-4D97-AF65-F5344CB8AC3E}">
        <p14:creationId xmlns:p14="http://schemas.microsoft.com/office/powerpoint/2010/main" val="185733789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1051, Design Examples</a:t>
            </a:r>
            <a:endParaRPr lang="en-US" i="1" dirty="0"/>
          </a:p>
        </p:txBody>
      </p:sp>
      <p:sp>
        <p:nvSpPr>
          <p:cNvPr id="5" name="Slide Number Placeholder 4"/>
          <p:cNvSpPr>
            <a:spLocks noGrp="1"/>
          </p:cNvSpPr>
          <p:nvPr>
            <p:ph type="sldNum" sz="quarter" idx="11"/>
          </p:nvPr>
        </p:nvSpPr>
        <p:spPr/>
        <p:txBody>
          <a:bodyPr/>
          <a:lstStyle/>
          <a:p>
            <a:pPr>
              <a:defRPr/>
            </a:pPr>
            <a:r>
              <a:rPr lang="en-US" dirty="0" err="1"/>
              <a:t>Ch</a:t>
            </a:r>
            <a:r>
              <a:rPr lang="en-US" dirty="0"/>
              <a:t> 15 Summary 1 - </a:t>
            </a:r>
            <a:fld id="{C89CB261-678F-46C7-9B50-9F41C27EFD57}" type="slidenum">
              <a:rPr lang="en-US" smtClean="0"/>
              <a:pPr>
                <a:defRPr/>
              </a:pPr>
              <a:t>27</a:t>
            </a:fld>
            <a:endParaRPr lang="en-US" dirty="0"/>
          </a:p>
        </p:txBody>
      </p:sp>
      <p:pic>
        <p:nvPicPr>
          <p:cNvPr id="7" name="Picture 6" descr="Line 4 bracing"/>
          <p:cNvPicPr/>
          <p:nvPr/>
        </p:nvPicPr>
        <p:blipFill>
          <a:blip r:embed="rId3" cstate="print"/>
          <a:srcRect/>
          <a:stretch>
            <a:fillRect/>
          </a:stretch>
        </p:blipFill>
        <p:spPr bwMode="auto">
          <a:xfrm>
            <a:off x="4823951" y="2161046"/>
            <a:ext cx="4296697" cy="2913176"/>
          </a:xfrm>
          <a:prstGeom prst="rect">
            <a:avLst/>
          </a:prstGeom>
          <a:noFill/>
          <a:ln w="9525">
            <a:noFill/>
            <a:miter lim="800000"/>
            <a:headEnd/>
            <a:tailEnd/>
          </a:ln>
        </p:spPr>
      </p:pic>
      <p:pic>
        <p:nvPicPr>
          <p:cNvPr id="8" name="Picture 7" descr="transverse bracing on Lines 2 and 6 on the left"/>
          <p:cNvPicPr/>
          <p:nvPr/>
        </p:nvPicPr>
        <p:blipFill>
          <a:blip r:embed="rId4" cstate="print"/>
          <a:srcRect/>
          <a:stretch>
            <a:fillRect/>
          </a:stretch>
        </p:blipFill>
        <p:spPr bwMode="auto">
          <a:xfrm>
            <a:off x="240480" y="2154044"/>
            <a:ext cx="4318820" cy="2920178"/>
          </a:xfrm>
          <a:prstGeom prst="rect">
            <a:avLst/>
          </a:prstGeom>
          <a:noFill/>
          <a:ln w="9525">
            <a:noFill/>
            <a:miter lim="800000"/>
            <a:headEnd/>
            <a:tailEnd/>
          </a:ln>
        </p:spPr>
      </p:pic>
      <p:sp>
        <p:nvSpPr>
          <p:cNvPr id="2" name="Title 1"/>
          <p:cNvSpPr>
            <a:spLocks noGrp="1"/>
          </p:cNvSpPr>
          <p:nvPr>
            <p:ph type="title"/>
          </p:nvPr>
        </p:nvSpPr>
        <p:spPr>
          <a:xfrm>
            <a:off x="673100" y="269875"/>
            <a:ext cx="7772400" cy="922821"/>
          </a:xfrm>
        </p:spPr>
        <p:txBody>
          <a:bodyPr/>
          <a:lstStyle/>
          <a:p>
            <a:r>
              <a:rPr lang="en-US" dirty="0"/>
              <a:t>Project Information</a:t>
            </a:r>
          </a:p>
        </p:txBody>
      </p:sp>
    </p:spTree>
    <p:extLst>
      <p:ext uri="{BB962C8B-B14F-4D97-AF65-F5344CB8AC3E}">
        <p14:creationId xmlns:p14="http://schemas.microsoft.com/office/powerpoint/2010/main" val="408954727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1051, Design Examples</a:t>
            </a:r>
            <a:endParaRPr lang="en-US" i="1" dirty="0"/>
          </a:p>
        </p:txBody>
      </p:sp>
      <p:sp>
        <p:nvSpPr>
          <p:cNvPr id="5" name="Slide Number Placeholder 4"/>
          <p:cNvSpPr>
            <a:spLocks noGrp="1"/>
          </p:cNvSpPr>
          <p:nvPr>
            <p:ph type="sldNum" sz="quarter" idx="11"/>
          </p:nvPr>
        </p:nvSpPr>
        <p:spPr/>
        <p:txBody>
          <a:bodyPr/>
          <a:lstStyle/>
          <a:p>
            <a:pPr>
              <a:defRPr/>
            </a:pPr>
            <a:r>
              <a:rPr lang="en-US" dirty="0" err="1"/>
              <a:t>Ch</a:t>
            </a:r>
            <a:r>
              <a:rPr lang="en-US" dirty="0"/>
              <a:t> 15 Summary 1 - </a:t>
            </a:r>
            <a:fld id="{C89CB261-678F-46C7-9B50-9F41C27EFD57}" type="slidenum">
              <a:rPr lang="en-US" smtClean="0"/>
              <a:pPr>
                <a:defRPr/>
              </a:pPr>
              <a:t>28</a:t>
            </a:fld>
            <a:endParaRPr lang="en-US" dirty="0"/>
          </a:p>
        </p:txBody>
      </p:sp>
      <p:sp>
        <p:nvSpPr>
          <p:cNvPr id="3" name="Content Placeholder 2"/>
          <p:cNvSpPr>
            <a:spLocks noGrp="1"/>
          </p:cNvSpPr>
          <p:nvPr>
            <p:ph idx="1"/>
          </p:nvPr>
        </p:nvSpPr>
        <p:spPr>
          <a:xfrm>
            <a:off x="673100" y="1192696"/>
            <a:ext cx="8033578" cy="5072932"/>
          </a:xfrm>
        </p:spPr>
        <p:txBody>
          <a:bodyPr/>
          <a:lstStyle/>
          <a:p>
            <a:pPr marL="0" indent="0">
              <a:buNone/>
            </a:pPr>
            <a:r>
              <a:rPr lang="en-US" dirty="0">
                <a:solidFill>
                  <a:schemeClr val="accent6">
                    <a:lumMod val="75000"/>
                  </a:schemeClr>
                </a:solidFill>
              </a:rPr>
              <a:t>Performance Criteria:</a:t>
            </a:r>
          </a:p>
          <a:p>
            <a:r>
              <a:rPr lang="en-US" sz="2400" dirty="0"/>
              <a:t>Emergency Operation Center: Occupancy Category IV</a:t>
            </a:r>
          </a:p>
          <a:p>
            <a:pPr marL="0" indent="0">
              <a:spcBef>
                <a:spcPts val="1200"/>
              </a:spcBef>
              <a:buNone/>
            </a:pPr>
            <a:r>
              <a:rPr lang="en-US" sz="2400" dirty="0"/>
              <a:t>Project specific </a:t>
            </a:r>
            <a:r>
              <a:rPr lang="en-US" sz="2400" u="sng" dirty="0">
                <a:solidFill>
                  <a:schemeClr val="accent6">
                    <a:lumMod val="75000"/>
                  </a:schemeClr>
                </a:solidFill>
              </a:rPr>
              <a:t>goals</a:t>
            </a:r>
            <a:r>
              <a:rPr lang="en-US" sz="2400" dirty="0"/>
              <a:t> are to:</a:t>
            </a:r>
          </a:p>
          <a:p>
            <a:pPr marL="457200" indent="-457200">
              <a:buAutoNum type="arabicPeriod"/>
            </a:pPr>
            <a:r>
              <a:rPr lang="en-NZ" sz="2000" dirty="0"/>
              <a:t>Resist minor and moderate earthquakes without damage. </a:t>
            </a:r>
          </a:p>
          <a:p>
            <a:pPr marL="457200" indent="-457200">
              <a:buAutoNum type="arabicPeriod"/>
            </a:pPr>
            <a:r>
              <a:rPr lang="en-NZ" sz="2000" dirty="0"/>
              <a:t>Resist major earthquakes without failure of the isolation system, or significant damage to structural and </a:t>
            </a:r>
            <a:r>
              <a:rPr lang="en-NZ" sz="2000" dirty="0" err="1"/>
              <a:t>nonstructural</a:t>
            </a:r>
            <a:r>
              <a:rPr lang="en-NZ" sz="2000" dirty="0"/>
              <a:t> components, or major disruption to facility function. </a:t>
            </a:r>
            <a:endParaRPr lang="en-US" sz="2400" dirty="0"/>
          </a:p>
          <a:p>
            <a:pPr marL="0" indent="0">
              <a:buNone/>
            </a:pPr>
            <a:r>
              <a:rPr lang="en-US" sz="2400" dirty="0"/>
              <a:t>Implicitly achieved by using a </a:t>
            </a:r>
            <a:r>
              <a:rPr lang="en-US" sz="2400" i="1" dirty="0"/>
              <a:t>Standard</a:t>
            </a:r>
            <a:r>
              <a:rPr lang="en-US" sz="2400" dirty="0"/>
              <a:t>-compliant isolated building, accordingly:</a:t>
            </a:r>
            <a:endParaRPr lang="en-US" sz="2400" i="1" dirty="0"/>
          </a:p>
          <a:p>
            <a:pPr marL="342900" lvl="1" indent="-342900">
              <a:buFontTx/>
              <a:buChar char="•"/>
            </a:pPr>
            <a:r>
              <a:rPr lang="en-US" sz="2000" dirty="0"/>
              <a:t>Occupancy Importance Factor: </a:t>
            </a:r>
            <a:r>
              <a:rPr lang="en-US" sz="2400" i="1" dirty="0" err="1">
                <a:solidFill>
                  <a:schemeClr val="accent6">
                    <a:lumMod val="75000"/>
                  </a:schemeClr>
                </a:solidFill>
              </a:rPr>
              <a:t>I</a:t>
            </a:r>
            <a:r>
              <a:rPr lang="en-US" sz="2400" i="1" baseline="-25000" dirty="0" err="1">
                <a:solidFill>
                  <a:schemeClr val="accent6">
                    <a:lumMod val="75000"/>
                  </a:schemeClr>
                </a:solidFill>
              </a:rPr>
              <a:t>e</a:t>
            </a:r>
            <a:r>
              <a:rPr lang="en-US" sz="2400" i="1" dirty="0">
                <a:solidFill>
                  <a:schemeClr val="accent6">
                    <a:lumMod val="75000"/>
                  </a:schemeClr>
                </a:solidFill>
              </a:rPr>
              <a:t> = 1.0 </a:t>
            </a:r>
            <a:r>
              <a:rPr lang="en-US" sz="2000" dirty="0"/>
              <a:t>for all isolated structures  (</a:t>
            </a:r>
            <a:r>
              <a:rPr lang="en-US" sz="2000" i="1" dirty="0" err="1"/>
              <a:t>I</a:t>
            </a:r>
            <a:r>
              <a:rPr lang="en-US" sz="2000" i="1" baseline="-25000" dirty="0" err="1"/>
              <a:t>e</a:t>
            </a:r>
            <a:r>
              <a:rPr lang="en-US" sz="2000" i="1" dirty="0"/>
              <a:t> = 1.5 </a:t>
            </a:r>
            <a:r>
              <a:rPr lang="en-US" sz="2000" dirty="0"/>
              <a:t>for other conventional Category IV structures)</a:t>
            </a:r>
          </a:p>
          <a:p>
            <a:pPr lvl="1"/>
            <a:endParaRPr lang="en-US" sz="2400" dirty="0"/>
          </a:p>
          <a:p>
            <a:endParaRPr lang="en-US" sz="2400" dirty="0"/>
          </a:p>
          <a:p>
            <a:pPr lvl="1"/>
            <a:endParaRPr lang="en-US" sz="2400" dirty="0"/>
          </a:p>
        </p:txBody>
      </p:sp>
      <p:sp>
        <p:nvSpPr>
          <p:cNvPr id="2" name="Title 1"/>
          <p:cNvSpPr>
            <a:spLocks noGrp="1"/>
          </p:cNvSpPr>
          <p:nvPr>
            <p:ph type="title"/>
          </p:nvPr>
        </p:nvSpPr>
        <p:spPr>
          <a:xfrm>
            <a:off x="673100" y="269875"/>
            <a:ext cx="7772400" cy="922821"/>
          </a:xfrm>
        </p:spPr>
        <p:txBody>
          <a:bodyPr/>
          <a:lstStyle/>
          <a:p>
            <a:r>
              <a:rPr lang="en-US" dirty="0"/>
              <a:t>Project Information</a:t>
            </a:r>
          </a:p>
        </p:txBody>
      </p:sp>
    </p:spTree>
    <p:extLst>
      <p:ext uri="{BB962C8B-B14F-4D97-AF65-F5344CB8AC3E}">
        <p14:creationId xmlns:p14="http://schemas.microsoft.com/office/powerpoint/2010/main" val="18275117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wipe(down)">
                                      <p:cBhvr>
                                        <p:cTn id="7" dur="500"/>
                                        <p:tgtEl>
                                          <p:spTgt spid="3">
                                            <p:txEl>
                                              <p:pRg st="5" end="5"/>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xEl>
                                              <p:pRg st="6" end="6"/>
                                            </p:txEl>
                                          </p:spTgt>
                                        </p:tgtEl>
                                        <p:attrNameLst>
                                          <p:attrName>style.visibility</p:attrName>
                                        </p:attrNameLst>
                                      </p:cBhvr>
                                      <p:to>
                                        <p:strVal val="visible"/>
                                      </p:to>
                                    </p:set>
                                    <p:animEffect transition="in" filter="wipe(down)">
                                      <p:cBhvr>
                                        <p:cTn id="10"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1051, Design Examples</a:t>
            </a:r>
            <a:endParaRPr lang="en-US" i="1" dirty="0"/>
          </a:p>
        </p:txBody>
      </p:sp>
      <p:sp>
        <p:nvSpPr>
          <p:cNvPr id="5" name="Slide Number Placeholder 4"/>
          <p:cNvSpPr>
            <a:spLocks noGrp="1"/>
          </p:cNvSpPr>
          <p:nvPr>
            <p:ph type="sldNum" sz="quarter" idx="11"/>
          </p:nvPr>
        </p:nvSpPr>
        <p:spPr>
          <a:xfrm>
            <a:off x="7201728" y="6386554"/>
            <a:ext cx="1504950" cy="306388"/>
          </a:xfrm>
        </p:spPr>
        <p:txBody>
          <a:bodyPr/>
          <a:lstStyle/>
          <a:p>
            <a:pPr>
              <a:defRPr/>
            </a:pPr>
            <a:r>
              <a:rPr lang="en-US" dirty="0" err="1"/>
              <a:t>Ch</a:t>
            </a:r>
            <a:r>
              <a:rPr lang="en-US" dirty="0"/>
              <a:t> 15 Summary 1 - </a:t>
            </a:r>
            <a:fld id="{C89CB261-678F-46C7-9B50-9F41C27EFD57}" type="slidenum">
              <a:rPr lang="en-US" smtClean="0"/>
              <a:pPr>
                <a:defRPr/>
              </a:pPr>
              <a:t>29</a:t>
            </a:fld>
            <a:endParaRPr lang="en-US" dirty="0"/>
          </a:p>
        </p:txBody>
      </p:sp>
      <p:pic>
        <p:nvPicPr>
          <p:cNvPr id="7" name="Picture 6" descr="Examples of several project-specific earthquake response spectra that could be used for design.  These spectra are meant to be a schematic illustration only, so the details of the shapes and magnitudes of the spectra are not relevant. &#10;"/>
          <p:cNvPicPr>
            <a:picLocks noChangeAspect="1"/>
          </p:cNvPicPr>
          <p:nvPr/>
        </p:nvPicPr>
        <p:blipFill>
          <a:blip r:embed="rId3" cstate="print"/>
          <a:stretch>
            <a:fillRect/>
          </a:stretch>
        </p:blipFill>
        <p:spPr>
          <a:xfrm>
            <a:off x="5409256" y="1677394"/>
            <a:ext cx="3584944" cy="2980369"/>
          </a:xfrm>
          <a:prstGeom prst="rect">
            <a:avLst/>
          </a:prstGeom>
        </p:spPr>
      </p:pic>
      <p:sp>
        <p:nvSpPr>
          <p:cNvPr id="6" name="Rectangle 5"/>
          <p:cNvSpPr/>
          <p:nvPr/>
        </p:nvSpPr>
        <p:spPr>
          <a:xfrm>
            <a:off x="2462388" y="4778689"/>
            <a:ext cx="6681615" cy="461665"/>
          </a:xfrm>
          <a:prstGeom prst="rect">
            <a:avLst/>
          </a:prstGeom>
        </p:spPr>
        <p:txBody>
          <a:bodyPr wrap="square">
            <a:spAutoFit/>
          </a:bodyPr>
          <a:lstStyle/>
          <a:p>
            <a:pPr marL="0" lvl="1"/>
            <a:r>
              <a:rPr lang="en-US" dirty="0">
                <a:solidFill>
                  <a:srgbClr val="FF0000"/>
                </a:solidFill>
                <a:sym typeface="Wingdings" panose="05000000000000000000" pitchFamily="2" charset="2"/>
              </a:rPr>
              <a:t></a:t>
            </a:r>
            <a:r>
              <a:rPr lang="en-US" i="1" dirty="0">
                <a:solidFill>
                  <a:srgbClr val="FF0000"/>
                </a:solidFill>
                <a:sym typeface="Wingdings" panose="05000000000000000000" pitchFamily="2" charset="2"/>
              </a:rPr>
              <a:t> </a:t>
            </a:r>
            <a:r>
              <a:rPr lang="en-US" i="1" dirty="0">
                <a:solidFill>
                  <a:srgbClr val="FF0000"/>
                </a:solidFill>
              </a:rPr>
              <a:t>§</a:t>
            </a:r>
            <a:r>
              <a:rPr lang="en-US" i="1" dirty="0">
                <a:solidFill>
                  <a:srgbClr val="FF0000"/>
                </a:solidFill>
                <a:sym typeface="Wingdings" panose="05000000000000000000" pitchFamily="2" charset="2"/>
              </a:rPr>
              <a:t>11.4.7 </a:t>
            </a:r>
            <a:r>
              <a:rPr lang="en-US" dirty="0">
                <a:solidFill>
                  <a:srgbClr val="FF0000"/>
                </a:solidFill>
                <a:sym typeface="Wingdings" panose="05000000000000000000" pitchFamily="2" charset="2"/>
              </a:rPr>
              <a:t>Site-specific hazard analysis required</a:t>
            </a:r>
            <a:endParaRPr lang="en-US" dirty="0"/>
          </a:p>
        </p:txBody>
      </p:sp>
      <p:sp>
        <p:nvSpPr>
          <p:cNvPr id="3" name="Content Placeholder 2"/>
          <p:cNvSpPr>
            <a:spLocks noGrp="1"/>
          </p:cNvSpPr>
          <p:nvPr>
            <p:ph idx="1"/>
          </p:nvPr>
        </p:nvSpPr>
        <p:spPr>
          <a:xfrm>
            <a:off x="540689" y="1192696"/>
            <a:ext cx="8165989" cy="5072932"/>
          </a:xfrm>
        </p:spPr>
        <p:txBody>
          <a:bodyPr/>
          <a:lstStyle/>
          <a:p>
            <a:pPr marL="0" indent="0">
              <a:buNone/>
            </a:pPr>
            <a:r>
              <a:rPr lang="en-US" dirty="0">
                <a:solidFill>
                  <a:schemeClr val="accent6">
                    <a:lumMod val="75000"/>
                  </a:schemeClr>
                </a:solidFill>
              </a:rPr>
              <a:t>Ground Motion Criteria:</a:t>
            </a:r>
          </a:p>
          <a:p>
            <a:r>
              <a:rPr lang="en-US" sz="2400" dirty="0"/>
              <a:t>Site Hazard and Soil Conditions</a:t>
            </a:r>
          </a:p>
          <a:p>
            <a:pPr lvl="1"/>
            <a:r>
              <a:rPr lang="en-US" sz="2400" dirty="0"/>
              <a:t>Region of high-seismicity</a:t>
            </a:r>
          </a:p>
          <a:p>
            <a:pPr lvl="1"/>
            <a:r>
              <a:rPr lang="en-US" sz="2400" dirty="0"/>
              <a:t>Seismic Design Category D</a:t>
            </a:r>
          </a:p>
          <a:p>
            <a:pPr lvl="1"/>
            <a:r>
              <a:rPr lang="en-US" sz="2400" dirty="0"/>
              <a:t>Soil site class D</a:t>
            </a:r>
          </a:p>
          <a:p>
            <a:r>
              <a:rPr lang="en-US" sz="2400" dirty="0"/>
              <a:t>Spectral Accelerations</a:t>
            </a:r>
          </a:p>
          <a:p>
            <a:pPr lvl="1"/>
            <a:r>
              <a:rPr lang="en-US" sz="2400" dirty="0">
                <a:sym typeface="Wingdings" panose="05000000000000000000" pitchFamily="2" charset="2"/>
              </a:rPr>
              <a:t>S</a:t>
            </a:r>
            <a:r>
              <a:rPr lang="en-US" sz="2400" baseline="-25000" dirty="0">
                <a:sym typeface="Wingdings" panose="05000000000000000000" pitchFamily="2" charset="2"/>
              </a:rPr>
              <a:t>MS</a:t>
            </a:r>
            <a:r>
              <a:rPr lang="en-US" sz="2400" dirty="0"/>
              <a:t> = 1.4 </a:t>
            </a:r>
            <a:endParaRPr lang="en-US" sz="2400" dirty="0">
              <a:sym typeface="Wingdings" panose="05000000000000000000" pitchFamily="2" charset="2"/>
            </a:endParaRPr>
          </a:p>
          <a:p>
            <a:pPr lvl="1"/>
            <a:r>
              <a:rPr lang="en-US" sz="2400" dirty="0">
                <a:sym typeface="Wingdings" panose="05000000000000000000" pitchFamily="2" charset="2"/>
              </a:rPr>
              <a:t>S</a:t>
            </a:r>
            <a:r>
              <a:rPr lang="en-US" sz="2400" baseline="-25000" dirty="0">
                <a:sym typeface="Wingdings" panose="05000000000000000000" pitchFamily="2" charset="2"/>
              </a:rPr>
              <a:t>M1</a:t>
            </a:r>
            <a:r>
              <a:rPr lang="en-US" sz="2400" dirty="0"/>
              <a:t> = 0.9 </a:t>
            </a:r>
          </a:p>
          <a:p>
            <a:pPr lvl="1"/>
            <a:r>
              <a:rPr lang="en-US" sz="2400" dirty="0"/>
              <a:t>S</a:t>
            </a:r>
            <a:r>
              <a:rPr lang="en-US" sz="2400" baseline="-25000" dirty="0"/>
              <a:t>1</a:t>
            </a:r>
            <a:r>
              <a:rPr lang="en-US" sz="2400" dirty="0"/>
              <a:t> = 0.5 </a:t>
            </a:r>
          </a:p>
          <a:p>
            <a:pPr lvl="1"/>
            <a:endParaRPr lang="en-US" sz="2400" dirty="0"/>
          </a:p>
          <a:p>
            <a:pPr marL="457200" lvl="1" indent="0">
              <a:buNone/>
            </a:pPr>
            <a:endParaRPr lang="en-US" sz="2400" dirty="0"/>
          </a:p>
          <a:p>
            <a:endParaRPr lang="en-US" sz="2400" dirty="0"/>
          </a:p>
          <a:p>
            <a:pPr lvl="1"/>
            <a:endParaRPr lang="en-US" sz="2400" dirty="0"/>
          </a:p>
        </p:txBody>
      </p:sp>
      <p:sp>
        <p:nvSpPr>
          <p:cNvPr id="2" name="Title 1"/>
          <p:cNvSpPr>
            <a:spLocks noGrp="1"/>
          </p:cNvSpPr>
          <p:nvPr>
            <p:ph type="title"/>
          </p:nvPr>
        </p:nvSpPr>
        <p:spPr>
          <a:xfrm>
            <a:off x="673100" y="269875"/>
            <a:ext cx="7772400" cy="922821"/>
          </a:xfrm>
        </p:spPr>
        <p:txBody>
          <a:bodyPr/>
          <a:lstStyle/>
          <a:p>
            <a:r>
              <a:rPr lang="en-US" dirty="0"/>
              <a:t>Project Information</a:t>
            </a:r>
          </a:p>
        </p:txBody>
      </p:sp>
    </p:spTree>
    <p:extLst>
      <p:ext uri="{BB962C8B-B14F-4D97-AF65-F5344CB8AC3E}">
        <p14:creationId xmlns:p14="http://schemas.microsoft.com/office/powerpoint/2010/main" val="4211930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wipe(down)">
                                      <p:cBhvr>
                                        <p:cTn id="7" dur="500"/>
                                        <p:tgtEl>
                                          <p:spTgt spid="3">
                                            <p:txEl>
                                              <p:pRg st="5" end="5"/>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xEl>
                                              <p:pRg st="6" end="6"/>
                                            </p:txEl>
                                          </p:spTgt>
                                        </p:tgtEl>
                                        <p:attrNameLst>
                                          <p:attrName>style.visibility</p:attrName>
                                        </p:attrNameLst>
                                      </p:cBhvr>
                                      <p:to>
                                        <p:strVal val="visible"/>
                                      </p:to>
                                    </p:set>
                                    <p:animEffect transition="in" filter="wipe(down)">
                                      <p:cBhvr>
                                        <p:cTn id="10" dur="500"/>
                                        <p:tgtEl>
                                          <p:spTgt spid="3">
                                            <p:txEl>
                                              <p:pRg st="6" end="6"/>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3">
                                            <p:txEl>
                                              <p:pRg st="7" end="7"/>
                                            </p:txEl>
                                          </p:spTgt>
                                        </p:tgtEl>
                                        <p:attrNameLst>
                                          <p:attrName>style.visibility</p:attrName>
                                        </p:attrNameLst>
                                      </p:cBhvr>
                                      <p:to>
                                        <p:strVal val="visible"/>
                                      </p:to>
                                    </p:set>
                                    <p:animEffect transition="in" filter="wipe(down)">
                                      <p:cBhvr>
                                        <p:cTn id="13" dur="500"/>
                                        <p:tgtEl>
                                          <p:spTgt spid="3">
                                            <p:txEl>
                                              <p:pRg st="7" end="7"/>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3">
                                            <p:txEl>
                                              <p:pRg st="8" end="8"/>
                                            </p:txEl>
                                          </p:spTgt>
                                        </p:tgtEl>
                                        <p:attrNameLst>
                                          <p:attrName>style.visibility</p:attrName>
                                        </p:attrNameLst>
                                      </p:cBhvr>
                                      <p:to>
                                        <p:strVal val="visible"/>
                                      </p:to>
                                    </p:set>
                                    <p:animEffect transition="in" filter="wipe(down)">
                                      <p:cBhvr>
                                        <p:cTn id="16" dur="500"/>
                                        <p:tgtEl>
                                          <p:spTgt spid="3">
                                            <p:txEl>
                                              <p:pRg st="8" end="8"/>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6">
                                            <p:txEl>
                                              <p:pRg st="0" end="0"/>
                                            </p:txEl>
                                          </p:spTgt>
                                        </p:tgtEl>
                                        <p:attrNameLst>
                                          <p:attrName>style.visibility</p:attrName>
                                        </p:attrNameLst>
                                      </p:cBhvr>
                                      <p:to>
                                        <p:strVal val="visible"/>
                                      </p:to>
                                    </p:set>
                                    <p:animEffect transition="in" filter="wipe(down)">
                                      <p:cBhvr>
                                        <p:cTn id="21" dur="500"/>
                                        <p:tgtEl>
                                          <p:spTgt spid="6">
                                            <p:txEl>
                                              <p:pRg st="0" end="0"/>
                                            </p:txEl>
                                          </p:spTgt>
                                        </p:tgtEl>
                                      </p:cBhvr>
                                    </p:animEffect>
                                  </p:childTnLst>
                                </p:cTn>
                              </p:par>
                              <p:par>
                                <p:cTn id="22" presetID="22" presetClass="entr" presetSubtype="4" fill="hold"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down)">
                                      <p:cBhvr>
                                        <p:cTn id="2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7" name="Slide Number Placeholder 4"/>
          <p:cNvSpPr>
            <a:spLocks noGrp="1"/>
          </p:cNvSpPr>
          <p:nvPr>
            <p:ph type="sldNum" sz="quarter" idx="11"/>
          </p:nvPr>
        </p:nvSpPr>
        <p:spPr>
          <a:xfrm>
            <a:off x="6775554" y="6381750"/>
            <a:ext cx="2271010" cy="319088"/>
          </a:xfrm>
        </p:spPr>
        <p:txBody>
          <a:bodyPr/>
          <a:lstStyle/>
          <a:p>
            <a:pPr>
              <a:defRPr/>
            </a:pPr>
            <a:r>
              <a:rPr lang="en-US" dirty="0" err="1"/>
              <a:t>Ch</a:t>
            </a:r>
            <a:r>
              <a:rPr lang="en-US" dirty="0"/>
              <a:t> 15 Summary 1 - </a:t>
            </a:r>
            <a:fld id="{C89CB261-678F-46C7-9B50-9F41C27EFD57}" type="slidenum">
              <a:rPr lang="en-US" smtClean="0"/>
              <a:pPr>
                <a:defRPr/>
              </a:pPr>
              <a:t>3</a:t>
            </a:fld>
            <a:endParaRPr lang="en-US" dirty="0"/>
          </a:p>
        </p:txBody>
      </p:sp>
      <p:sp>
        <p:nvSpPr>
          <p:cNvPr id="3" name="Content Placeholder 2"/>
          <p:cNvSpPr>
            <a:spLocks noGrp="1"/>
          </p:cNvSpPr>
          <p:nvPr>
            <p:ph idx="1"/>
          </p:nvPr>
        </p:nvSpPr>
        <p:spPr>
          <a:xfrm>
            <a:off x="679138" y="1604963"/>
            <a:ext cx="7772400" cy="4297362"/>
          </a:xfrm>
        </p:spPr>
        <p:txBody>
          <a:bodyPr/>
          <a:lstStyle/>
          <a:p>
            <a:pPr marL="0" indent="0">
              <a:buNone/>
            </a:pPr>
            <a:r>
              <a:rPr lang="en-US" dirty="0"/>
              <a:t>A </a:t>
            </a:r>
            <a:r>
              <a:rPr lang="en-US" u="sng" dirty="0">
                <a:solidFill>
                  <a:schemeClr val="accent6">
                    <a:lumMod val="75000"/>
                  </a:schemeClr>
                </a:solidFill>
              </a:rPr>
              <a:t>flexible, sliding or rolling</a:t>
            </a:r>
            <a:r>
              <a:rPr lang="en-US" dirty="0"/>
              <a:t> horizontal interface between the structure and the ground.</a:t>
            </a:r>
          </a:p>
          <a:p>
            <a:pPr marL="0" indent="0">
              <a:buNone/>
            </a:pPr>
            <a:endParaRPr lang="en-US" dirty="0"/>
          </a:p>
          <a:p>
            <a:pPr marL="0" indent="0">
              <a:buNone/>
            </a:pPr>
            <a:r>
              <a:rPr lang="en-US" dirty="0"/>
              <a:t>This interface </a:t>
            </a:r>
            <a:r>
              <a:rPr lang="en-US" u="sng" dirty="0">
                <a:solidFill>
                  <a:schemeClr val="accent6">
                    <a:lumMod val="75000"/>
                  </a:schemeClr>
                </a:solidFill>
              </a:rPr>
              <a:t>lengthens the period </a:t>
            </a:r>
            <a:r>
              <a:rPr lang="en-US" dirty="0"/>
              <a:t>of the structure away from dominant earthquake frequencies and is complemented with the </a:t>
            </a:r>
            <a:r>
              <a:rPr lang="en-US" u="sng" dirty="0">
                <a:solidFill>
                  <a:schemeClr val="accent6">
                    <a:lumMod val="75000"/>
                  </a:schemeClr>
                </a:solidFill>
              </a:rPr>
              <a:t>ability to absorb energy</a:t>
            </a:r>
            <a:r>
              <a:rPr lang="en-US" dirty="0"/>
              <a:t>.</a:t>
            </a:r>
          </a:p>
          <a:p>
            <a:pPr marL="0" indent="0">
              <a:buNone/>
            </a:pPr>
            <a:endParaRPr lang="en-US" dirty="0"/>
          </a:p>
        </p:txBody>
      </p:sp>
      <p:sp>
        <p:nvSpPr>
          <p:cNvPr id="2" name="Title 1"/>
          <p:cNvSpPr>
            <a:spLocks noGrp="1"/>
          </p:cNvSpPr>
          <p:nvPr>
            <p:ph type="title"/>
          </p:nvPr>
        </p:nvSpPr>
        <p:spPr/>
        <p:txBody>
          <a:bodyPr/>
          <a:lstStyle/>
          <a:p>
            <a:r>
              <a:rPr lang="en-NZ" sz="3200" dirty="0">
                <a:solidFill>
                  <a:srgbClr val="FF0000"/>
                </a:solidFill>
              </a:rPr>
              <a:t>What </a:t>
            </a:r>
            <a:r>
              <a:rPr lang="en-NZ" sz="3200" dirty="0"/>
              <a:t>is s</a:t>
            </a:r>
            <a:r>
              <a:rPr lang="en-NZ" sz="3200" dirty="0">
                <a:solidFill>
                  <a:schemeClr val="accent6">
                    <a:lumMod val="75000"/>
                  </a:schemeClr>
                </a:solidFill>
              </a:rPr>
              <a:t>eis</a:t>
            </a:r>
            <a:r>
              <a:rPr lang="en-NZ" sz="3200" dirty="0"/>
              <a:t>mic isolation?</a:t>
            </a:r>
            <a:endParaRPr lang="en-NZ" dirty="0"/>
          </a:p>
        </p:txBody>
      </p:sp>
    </p:spTree>
    <p:extLst>
      <p:ext uri="{BB962C8B-B14F-4D97-AF65-F5344CB8AC3E}">
        <p14:creationId xmlns:p14="http://schemas.microsoft.com/office/powerpoint/2010/main" val="405486302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1051, Design Examples</a:t>
            </a:r>
            <a:endParaRPr lang="en-US" i="1" dirty="0"/>
          </a:p>
        </p:txBody>
      </p:sp>
      <p:sp>
        <p:nvSpPr>
          <p:cNvPr id="6" name="Slide Number Placeholder 4"/>
          <p:cNvSpPr>
            <a:spLocks noGrp="1"/>
          </p:cNvSpPr>
          <p:nvPr>
            <p:ph type="sldNum" sz="quarter" idx="11"/>
          </p:nvPr>
        </p:nvSpPr>
        <p:spPr>
          <a:xfrm>
            <a:off x="7201728" y="6386554"/>
            <a:ext cx="1504950" cy="306388"/>
          </a:xfrm>
        </p:spPr>
        <p:txBody>
          <a:bodyPr/>
          <a:lstStyle/>
          <a:p>
            <a:pPr>
              <a:defRPr/>
            </a:pPr>
            <a:r>
              <a:rPr lang="en-US" dirty="0" err="1"/>
              <a:t>Ch</a:t>
            </a:r>
            <a:r>
              <a:rPr lang="en-US" dirty="0"/>
              <a:t> 15 Summary 1 - </a:t>
            </a:r>
            <a:fld id="{C89CB261-678F-46C7-9B50-9F41C27EFD57}" type="slidenum">
              <a:rPr lang="en-US" smtClean="0"/>
              <a:pPr>
                <a:defRPr/>
              </a:pPr>
              <a:t>30</a:t>
            </a:fld>
            <a:endParaRPr lang="en-US" dirty="0"/>
          </a:p>
        </p:txBody>
      </p:sp>
      <p:graphicFrame>
        <p:nvGraphicFramePr>
          <p:cNvPr id="7" name="Diagram 6" descr="The steps for design of a seismically isolated building.  The steps are numbered from I through VII, and are to be followed sequentially."/>
          <p:cNvGraphicFramePr/>
          <p:nvPr>
            <p:extLst>
              <p:ext uri="{D42A27DB-BD31-4B8C-83A1-F6EECF244321}">
                <p14:modId xmlns:p14="http://schemas.microsoft.com/office/powerpoint/2010/main" val="260026765"/>
              </p:ext>
            </p:extLst>
          </p:nvPr>
        </p:nvGraphicFramePr>
        <p:xfrm>
          <a:off x="0" y="763326"/>
          <a:ext cx="9048584" cy="601913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itle 1"/>
          <p:cNvSpPr>
            <a:spLocks noGrp="1"/>
          </p:cNvSpPr>
          <p:nvPr>
            <p:ph type="title"/>
          </p:nvPr>
        </p:nvSpPr>
        <p:spPr>
          <a:xfrm>
            <a:off x="673100" y="269875"/>
            <a:ext cx="7772400" cy="922821"/>
          </a:xfrm>
        </p:spPr>
        <p:txBody>
          <a:bodyPr/>
          <a:lstStyle/>
          <a:p>
            <a:r>
              <a:rPr lang="en-US" dirty="0">
                <a:solidFill>
                  <a:srgbClr val="FF0000"/>
                </a:solidFill>
              </a:rPr>
              <a:t>Design Steps</a:t>
            </a:r>
          </a:p>
        </p:txBody>
      </p:sp>
    </p:spTree>
    <p:extLst>
      <p:ext uri="{BB962C8B-B14F-4D97-AF65-F5344CB8AC3E}">
        <p14:creationId xmlns:p14="http://schemas.microsoft.com/office/powerpoint/2010/main" val="40345615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1051, Design Examples</a:t>
            </a:r>
            <a:endParaRPr lang="en-US" i="1" dirty="0"/>
          </a:p>
        </p:txBody>
      </p:sp>
      <p:sp>
        <p:nvSpPr>
          <p:cNvPr id="5" name="Slide Number Placeholder 4"/>
          <p:cNvSpPr>
            <a:spLocks noGrp="1"/>
          </p:cNvSpPr>
          <p:nvPr>
            <p:ph type="sldNum" sz="quarter" idx="11"/>
          </p:nvPr>
        </p:nvSpPr>
        <p:spPr/>
        <p:txBody>
          <a:bodyPr/>
          <a:lstStyle/>
          <a:p>
            <a:pPr>
              <a:defRPr/>
            </a:pPr>
            <a:r>
              <a:rPr lang="en-US" dirty="0" err="1"/>
              <a:t>Ch</a:t>
            </a:r>
            <a:r>
              <a:rPr lang="en-US" dirty="0"/>
              <a:t> 15 Summary 1 - </a:t>
            </a:r>
            <a:fld id="{C89CB261-678F-46C7-9B50-9F41C27EFD57}" type="slidenum">
              <a:rPr lang="en-US" smtClean="0"/>
              <a:pPr>
                <a:defRPr/>
              </a:pPr>
              <a:t>31</a:t>
            </a:fld>
            <a:endParaRPr lang="en-US" dirty="0"/>
          </a:p>
        </p:txBody>
      </p:sp>
      <p:sp>
        <p:nvSpPr>
          <p:cNvPr id="9" name="TextBox 8"/>
          <p:cNvSpPr txBox="1"/>
          <p:nvPr/>
        </p:nvSpPr>
        <p:spPr>
          <a:xfrm>
            <a:off x="2663184" y="6088790"/>
            <a:ext cx="5120938" cy="307777"/>
          </a:xfrm>
          <a:prstGeom prst="rect">
            <a:avLst/>
          </a:prstGeom>
          <a:noFill/>
        </p:spPr>
        <p:txBody>
          <a:bodyPr wrap="square" rtlCol="0">
            <a:spAutoFit/>
          </a:bodyPr>
          <a:lstStyle/>
          <a:p>
            <a:r>
              <a:rPr lang="en-NZ" sz="1400" dirty="0">
                <a:solidFill>
                  <a:schemeClr val="bg1">
                    <a:lumMod val="50000"/>
                  </a:schemeClr>
                </a:solidFill>
              </a:rPr>
              <a:t>Reference: MCEER, SUNY, Buffalo, NY</a:t>
            </a:r>
            <a:endParaRPr lang="en-US" sz="1400" dirty="0">
              <a:solidFill>
                <a:schemeClr val="bg1">
                  <a:lumMod val="50000"/>
                </a:schemeClr>
              </a:solidFill>
            </a:endParaRPr>
          </a:p>
        </p:txBody>
      </p:sp>
      <p:pic>
        <p:nvPicPr>
          <p:cNvPr id="30" name="Picture 3" descr="Elastomeric lead-core seismic isolation beari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26442" y="4354532"/>
            <a:ext cx="2324309" cy="1642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2" descr="“LRFD-Based Analysis and Design Procedures for Bridge Bearings and Seismic Isolators.”"/>
          <p:cNvPicPr>
            <a:picLocks noChangeAspect="1"/>
          </p:cNvPicPr>
          <p:nvPr/>
        </p:nvPicPr>
        <p:blipFill>
          <a:blip r:embed="rId4" cstate="print"/>
          <a:stretch>
            <a:fillRect/>
          </a:stretch>
        </p:blipFill>
        <p:spPr>
          <a:xfrm>
            <a:off x="3355450" y="4362220"/>
            <a:ext cx="1252627" cy="1651748"/>
          </a:xfrm>
          <a:prstGeom prst="rect">
            <a:avLst/>
          </a:prstGeom>
        </p:spPr>
      </p:pic>
      <p:pic>
        <p:nvPicPr>
          <p:cNvPr id="17" name="Picture 16" descr="“Performance of Seismic Isolation Hardware under Service and Seismic Loading”"/>
          <p:cNvPicPr>
            <a:picLocks noChangeAspect="1"/>
          </p:cNvPicPr>
          <p:nvPr/>
        </p:nvPicPr>
        <p:blipFill>
          <a:blip r:embed="rId5" cstate="print"/>
          <a:stretch>
            <a:fillRect/>
          </a:stretch>
        </p:blipFill>
        <p:spPr>
          <a:xfrm>
            <a:off x="1914109" y="4341539"/>
            <a:ext cx="1285927" cy="1655490"/>
          </a:xfrm>
          <a:prstGeom prst="rect">
            <a:avLst/>
          </a:prstGeom>
        </p:spPr>
      </p:pic>
      <p:sp>
        <p:nvSpPr>
          <p:cNvPr id="3" name="Content Placeholder 2"/>
          <p:cNvSpPr>
            <a:spLocks noGrp="1"/>
          </p:cNvSpPr>
          <p:nvPr>
            <p:ph idx="1"/>
          </p:nvPr>
        </p:nvSpPr>
        <p:spPr>
          <a:xfrm>
            <a:off x="673100" y="1237229"/>
            <a:ext cx="7804150" cy="2820720"/>
          </a:xfrm>
        </p:spPr>
        <p:txBody>
          <a:bodyPr/>
          <a:lstStyle/>
          <a:p>
            <a:r>
              <a:rPr lang="en-US" sz="2400" u="sng" dirty="0">
                <a:solidFill>
                  <a:schemeClr val="accent6">
                    <a:lumMod val="75000"/>
                  </a:schemeClr>
                </a:solidFill>
              </a:rPr>
              <a:t>Philosophy:</a:t>
            </a:r>
          </a:p>
          <a:p>
            <a:pPr marL="0" indent="0">
              <a:buNone/>
            </a:pPr>
            <a:r>
              <a:rPr lang="en-US" sz="2400" kern="1200" dirty="0">
                <a:latin typeface="Arial" pitchFamily="34" charset="0"/>
              </a:rPr>
              <a:t>Use information from previously manufactured and tested bearings, </a:t>
            </a:r>
            <a:r>
              <a:rPr lang="en-US" sz="2400" u="sng" kern="1200" dirty="0">
                <a:latin typeface="Arial" pitchFamily="34" charset="0"/>
              </a:rPr>
              <a:t>instead</a:t>
            </a:r>
            <a:r>
              <a:rPr lang="en-US" sz="2400" kern="1200" dirty="0">
                <a:latin typeface="Arial" pitchFamily="34" charset="0"/>
              </a:rPr>
              <a:t> of doing theoretical optimizations which give atypical designs.</a:t>
            </a:r>
          </a:p>
          <a:p>
            <a:endParaRPr lang="en-US" sz="2400" kern="1200" dirty="0">
              <a:latin typeface="Arial" pitchFamily="34" charset="0"/>
            </a:endParaRPr>
          </a:p>
          <a:p>
            <a:r>
              <a:rPr lang="en-US" sz="2400" kern="1200" dirty="0">
                <a:latin typeface="Arial" pitchFamily="34" charset="0"/>
              </a:rPr>
              <a:t>Latest in knowledge: Constantinou et al 2007 &amp; 2011 MCEER reports (recommend you download, free)</a:t>
            </a:r>
            <a:endParaRPr lang="en-US" sz="2400" u="sng" dirty="0">
              <a:solidFill>
                <a:schemeClr val="accent6">
                  <a:lumMod val="75000"/>
                </a:schemeClr>
              </a:solidFill>
            </a:endParaRPr>
          </a:p>
          <a:p>
            <a:endParaRPr lang="en-US" sz="2400" u="sng" dirty="0">
              <a:solidFill>
                <a:schemeClr val="accent6">
                  <a:lumMod val="75000"/>
                </a:schemeClr>
              </a:solidFill>
            </a:endParaRPr>
          </a:p>
        </p:txBody>
      </p:sp>
      <p:sp>
        <p:nvSpPr>
          <p:cNvPr id="2" name="Title 1"/>
          <p:cNvSpPr>
            <a:spLocks noGrp="1"/>
          </p:cNvSpPr>
          <p:nvPr>
            <p:ph type="title"/>
          </p:nvPr>
        </p:nvSpPr>
        <p:spPr/>
        <p:txBody>
          <a:bodyPr/>
          <a:lstStyle/>
          <a:p>
            <a:r>
              <a:rPr lang="en-US" dirty="0">
                <a:solidFill>
                  <a:srgbClr val="FF0000"/>
                </a:solidFill>
              </a:rPr>
              <a:t>Preliminary Design</a:t>
            </a:r>
          </a:p>
        </p:txBody>
      </p:sp>
    </p:spTree>
    <p:extLst>
      <p:ext uri="{BB962C8B-B14F-4D97-AF65-F5344CB8AC3E}">
        <p14:creationId xmlns:p14="http://schemas.microsoft.com/office/powerpoint/2010/main" val="20210705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wipe(down)">
                                      <p:cBhvr>
                                        <p:cTn id="7" dur="500"/>
                                        <p:tgtEl>
                                          <p:spTgt spid="3">
                                            <p:txEl>
                                              <p:pRg st="3" end="3"/>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down)">
                                      <p:cBhvr>
                                        <p:cTn id="10" dur="500"/>
                                        <p:tgtEl>
                                          <p:spTgt spid="13"/>
                                        </p:tgtEl>
                                      </p:cBhvr>
                                    </p:animEffect>
                                  </p:childTnLst>
                                </p:cTn>
                              </p:par>
                              <p:par>
                                <p:cTn id="11" presetID="22" presetClass="entr" presetSubtype="4" fill="hold"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wipe(down)">
                                      <p:cBhvr>
                                        <p:cTn id="13" dur="500"/>
                                        <p:tgtEl>
                                          <p:spTgt spid="17"/>
                                        </p:tgtEl>
                                      </p:cBhvr>
                                    </p:animEffect>
                                  </p:childTnLst>
                                </p:cTn>
                              </p:par>
                              <p:par>
                                <p:cTn id="14" presetID="22" presetClass="entr" presetSubtype="4" fill="hold" nodeType="withEffect">
                                  <p:stCondLst>
                                    <p:cond delay="0"/>
                                  </p:stCondLst>
                                  <p:childTnLst>
                                    <p:set>
                                      <p:cBhvr>
                                        <p:cTn id="15" dur="1" fill="hold">
                                          <p:stCondLst>
                                            <p:cond delay="0"/>
                                          </p:stCondLst>
                                        </p:cTn>
                                        <p:tgtEl>
                                          <p:spTgt spid="30"/>
                                        </p:tgtEl>
                                        <p:attrNameLst>
                                          <p:attrName>style.visibility</p:attrName>
                                        </p:attrNameLst>
                                      </p:cBhvr>
                                      <p:to>
                                        <p:strVal val="visible"/>
                                      </p:to>
                                    </p:set>
                                    <p:animEffect transition="in" filter="wipe(down)">
                                      <p:cBhvr>
                                        <p:cTn id="16"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1051, Design Examples</a:t>
            </a:r>
            <a:endParaRPr lang="en-US" i="1" dirty="0"/>
          </a:p>
        </p:txBody>
      </p:sp>
      <p:sp>
        <p:nvSpPr>
          <p:cNvPr id="5" name="Slide Number Placeholder 4"/>
          <p:cNvSpPr>
            <a:spLocks noGrp="1"/>
          </p:cNvSpPr>
          <p:nvPr>
            <p:ph type="sldNum" sz="quarter" idx="11"/>
          </p:nvPr>
        </p:nvSpPr>
        <p:spPr/>
        <p:txBody>
          <a:bodyPr/>
          <a:lstStyle/>
          <a:p>
            <a:pPr>
              <a:defRPr/>
            </a:pPr>
            <a:r>
              <a:rPr lang="en-US" dirty="0" err="1"/>
              <a:t>Ch</a:t>
            </a:r>
            <a:r>
              <a:rPr lang="en-US" dirty="0"/>
              <a:t> 15 Summary 1 - </a:t>
            </a:r>
            <a:fld id="{C89CB261-678F-46C7-9B50-9F41C27EFD57}" type="slidenum">
              <a:rPr lang="en-US" smtClean="0"/>
              <a:pPr>
                <a:defRPr/>
              </a:pPr>
              <a:t>32</a:t>
            </a:fld>
            <a:endParaRPr lang="en-US" dirty="0"/>
          </a:p>
        </p:txBody>
      </p:sp>
      <p:sp>
        <p:nvSpPr>
          <p:cNvPr id="20" name="TextBox 19"/>
          <p:cNvSpPr txBox="1"/>
          <p:nvPr/>
        </p:nvSpPr>
        <p:spPr>
          <a:xfrm>
            <a:off x="8431112" y="6075003"/>
            <a:ext cx="730055" cy="461665"/>
          </a:xfrm>
          <a:prstGeom prst="rect">
            <a:avLst/>
          </a:prstGeom>
          <a:noFill/>
        </p:spPr>
        <p:txBody>
          <a:bodyPr wrap="square" rtlCol="0">
            <a:spAutoFit/>
          </a:bodyPr>
          <a:lstStyle/>
          <a:p>
            <a:r>
              <a:rPr lang="en-US" b="1" dirty="0">
                <a:solidFill>
                  <a:srgbClr val="009900"/>
                </a:solidFill>
              </a:rPr>
              <a:t>O.K</a:t>
            </a:r>
          </a:p>
        </p:txBody>
      </p:sp>
      <p:sp>
        <p:nvSpPr>
          <p:cNvPr id="25" name="TextBox 24"/>
          <p:cNvSpPr txBox="1"/>
          <p:nvPr/>
        </p:nvSpPr>
        <p:spPr>
          <a:xfrm>
            <a:off x="3015527" y="6094458"/>
            <a:ext cx="5525554" cy="369332"/>
          </a:xfrm>
          <a:prstGeom prst="rect">
            <a:avLst/>
          </a:prstGeom>
          <a:noFill/>
        </p:spPr>
        <p:txBody>
          <a:bodyPr wrap="square" rtlCol="0">
            <a:spAutoFit/>
          </a:bodyPr>
          <a:lstStyle/>
          <a:p>
            <a:r>
              <a:rPr lang="en-US" sz="1800" dirty="0">
                <a:solidFill>
                  <a:srgbClr val="FF0000"/>
                </a:solidFill>
              </a:rPr>
              <a:t>Not acceptable, need ≥ 0.25inch and ≤ 250%, iterate</a:t>
            </a:r>
          </a:p>
        </p:txBody>
      </p:sp>
      <p:pic>
        <p:nvPicPr>
          <p:cNvPr id="7" name="Picture 6" descr="First and second iteration.&#10;&#10;Bearing Dimensions (Step 1)&#10;2nd Iteration -- Lead Core Diameter, Rubber bonded diameter, and total thickness of rubber highlighed in green box.&#10;&#10;Required Rubber Layer Thickness (Step 3 and 4)&#10;1st Iteration -- Rubber thickness for stability and Rubbershear strain highlighed in red box&#10;2nd -- Rubber thickness for stability and Rubbershear strain highlighed in green box" title="Properties (Sesction 15.4.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07220" y="1818706"/>
            <a:ext cx="4328271" cy="4243758"/>
          </a:xfrm>
          <a:prstGeom prst="rect">
            <a:avLst/>
          </a:prstGeom>
        </p:spPr>
      </p:pic>
      <p:pic>
        <p:nvPicPr>
          <p:cNvPr id="30" name="Picture 3" descr="An elastomeric lead-core seismic isolation beari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68275" y="323828"/>
            <a:ext cx="1530667" cy="1081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Rectangle 17"/>
          <p:cNvSpPr/>
          <p:nvPr/>
        </p:nvSpPr>
        <p:spPr>
          <a:xfrm>
            <a:off x="518160" y="1948582"/>
            <a:ext cx="4320540" cy="4307438"/>
          </a:xfrm>
          <a:prstGeom prst="rect">
            <a:avLst/>
          </a:prstGeom>
        </p:spPr>
        <p:txBody>
          <a:bodyPr wrap="square">
            <a:spAutoFit/>
          </a:bodyPr>
          <a:lstStyle/>
          <a:p>
            <a:pPr marL="342900" indent="-342900">
              <a:buFont typeface="Arial" panose="020B0604020202020204" pitchFamily="34" charset="0"/>
              <a:buChar char="•"/>
            </a:pPr>
            <a:r>
              <a:rPr lang="en-US" dirty="0"/>
              <a:t>Select trial bearing dimensions and lower bound properties.</a:t>
            </a:r>
          </a:p>
          <a:p>
            <a:pPr marL="342900" indent="-342900">
              <a:buFont typeface="Arial" panose="020B0604020202020204" pitchFamily="34" charset="0"/>
              <a:buChar char="•"/>
            </a:pPr>
            <a:r>
              <a:rPr lang="en-US" dirty="0"/>
              <a:t>Quickly estimate displacements (and rough compression forces) using the ELF procedure.</a:t>
            </a:r>
          </a:p>
          <a:p>
            <a:pPr marL="342900" indent="-342900">
              <a:buFont typeface="Arial" panose="020B0604020202020204" pitchFamily="34" charset="0"/>
              <a:buChar char="•"/>
            </a:pPr>
            <a:r>
              <a:rPr lang="en-US" dirty="0"/>
              <a:t>Assess the bearings adequacy (stability) and iterate on bearing dimensions</a:t>
            </a:r>
          </a:p>
        </p:txBody>
      </p:sp>
      <p:sp>
        <p:nvSpPr>
          <p:cNvPr id="3" name="Content Placeholder 2"/>
          <p:cNvSpPr>
            <a:spLocks noGrp="1"/>
          </p:cNvSpPr>
          <p:nvPr>
            <p:ph idx="1"/>
          </p:nvPr>
        </p:nvSpPr>
        <p:spPr>
          <a:xfrm>
            <a:off x="673100" y="1333500"/>
            <a:ext cx="7804150" cy="615083"/>
          </a:xfrm>
        </p:spPr>
        <p:txBody>
          <a:bodyPr/>
          <a:lstStyle/>
          <a:p>
            <a:pPr marL="0" indent="0">
              <a:buNone/>
            </a:pPr>
            <a:r>
              <a:rPr lang="en-NZ" sz="2400" u="sng" dirty="0">
                <a:solidFill>
                  <a:schemeClr val="accent6">
                    <a:lumMod val="75000"/>
                  </a:schemeClr>
                </a:solidFill>
              </a:rPr>
              <a:t>Elastomeric Isolation System:</a:t>
            </a:r>
            <a:endParaRPr lang="en-US" sz="2400" u="sng" dirty="0">
              <a:solidFill>
                <a:schemeClr val="accent6">
                  <a:lumMod val="75000"/>
                </a:schemeClr>
              </a:solidFill>
            </a:endParaRPr>
          </a:p>
        </p:txBody>
      </p:sp>
      <p:sp>
        <p:nvSpPr>
          <p:cNvPr id="2" name="Title 1"/>
          <p:cNvSpPr>
            <a:spLocks noGrp="1"/>
          </p:cNvSpPr>
          <p:nvPr>
            <p:ph type="title"/>
          </p:nvPr>
        </p:nvSpPr>
        <p:spPr/>
        <p:txBody>
          <a:bodyPr/>
          <a:lstStyle/>
          <a:p>
            <a:r>
              <a:rPr lang="en-US" dirty="0">
                <a:solidFill>
                  <a:schemeClr val="accent6">
                    <a:lumMod val="75000"/>
                  </a:schemeClr>
                </a:solidFill>
              </a:rPr>
              <a:t>Preliminary Design</a:t>
            </a:r>
          </a:p>
        </p:txBody>
      </p:sp>
    </p:spTree>
    <p:extLst>
      <p:ext uri="{BB962C8B-B14F-4D97-AF65-F5344CB8AC3E}">
        <p14:creationId xmlns:p14="http://schemas.microsoft.com/office/powerpoint/2010/main" val="9982621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down)">
                                      <p:cBhvr>
                                        <p:cTn id="7" dur="500"/>
                                        <p:tgtEl>
                                          <p:spTgt spid="25"/>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wipe(down)">
                                      <p:cBhvr>
                                        <p:cTn id="1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5" name="Slide Number Placeholder 4"/>
          <p:cNvSpPr>
            <a:spLocks noGrp="1"/>
          </p:cNvSpPr>
          <p:nvPr>
            <p:ph type="sldNum" sz="quarter" idx="11"/>
          </p:nvPr>
        </p:nvSpPr>
        <p:spPr/>
        <p:txBody>
          <a:bodyPr/>
          <a:lstStyle/>
          <a:p>
            <a:pPr>
              <a:defRPr/>
            </a:pPr>
            <a:r>
              <a:rPr lang="en-US" dirty="0" err="1"/>
              <a:t>Ch</a:t>
            </a:r>
            <a:r>
              <a:rPr lang="en-US" dirty="0"/>
              <a:t> 15 Summary 1 - </a:t>
            </a:r>
            <a:fld id="{C89CB261-678F-46C7-9B50-9F41C27EFD57}" type="slidenum">
              <a:rPr lang="en-US" smtClean="0"/>
              <a:pPr>
                <a:defRPr/>
              </a:pPr>
              <a:t>33</a:t>
            </a:fld>
            <a:endParaRPr lang="en-US" dirty="0"/>
          </a:p>
        </p:txBody>
      </p:sp>
      <p:sp>
        <p:nvSpPr>
          <p:cNvPr id="9" name="Rectangle 8"/>
          <p:cNvSpPr/>
          <p:nvPr/>
        </p:nvSpPr>
        <p:spPr>
          <a:xfrm>
            <a:off x="464252" y="2243872"/>
            <a:ext cx="7439345" cy="3285515"/>
          </a:xfrm>
          <a:prstGeom prst="rect">
            <a:avLst/>
          </a:prstGeom>
        </p:spPr>
        <p:txBody>
          <a:bodyPr wrap="square">
            <a:spAutoFit/>
          </a:bodyPr>
          <a:lstStyle/>
          <a:p>
            <a:pPr marL="342900" lvl="1" indent="-342900" defTabSz="457177" eaLnBrk="1" fontAlgn="auto" hangingPunct="1">
              <a:spcBef>
                <a:spcPts val="200"/>
              </a:spcBef>
              <a:spcAft>
                <a:spcPts val="0"/>
              </a:spcAft>
              <a:buSzPct val="100000"/>
              <a:buFont typeface="Arial" panose="020B0604020202020204" pitchFamily="34" charset="0"/>
              <a:buChar char="•"/>
              <a:defRPr/>
            </a:pPr>
            <a:r>
              <a:rPr lang="en-US" dirty="0"/>
              <a:t>typically </a:t>
            </a:r>
            <a:r>
              <a:rPr lang="en-US" u="sng" dirty="0">
                <a:solidFill>
                  <a:schemeClr val="accent6">
                    <a:lumMod val="75000"/>
                  </a:schemeClr>
                </a:solidFill>
              </a:rPr>
              <a:t>custom designed</a:t>
            </a:r>
            <a:r>
              <a:rPr lang="en-US" dirty="0">
                <a:solidFill>
                  <a:schemeClr val="accent6">
                    <a:lumMod val="75000"/>
                  </a:schemeClr>
                </a:solidFill>
              </a:rPr>
              <a:t> </a:t>
            </a:r>
            <a:r>
              <a:rPr lang="en-US" dirty="0"/>
              <a:t>and </a:t>
            </a:r>
            <a:r>
              <a:rPr lang="en-US" u="sng" dirty="0">
                <a:solidFill>
                  <a:schemeClr val="accent6">
                    <a:lumMod val="75000"/>
                  </a:schemeClr>
                </a:solidFill>
              </a:rPr>
              <a:t>proprietarily constructed</a:t>
            </a:r>
            <a:r>
              <a:rPr lang="en-US" dirty="0"/>
              <a:t>, and</a:t>
            </a:r>
          </a:p>
          <a:p>
            <a:pPr marL="342900" lvl="1" indent="-342900" defTabSz="457177" eaLnBrk="1" fontAlgn="auto" hangingPunct="1">
              <a:spcBef>
                <a:spcPts val="200"/>
              </a:spcBef>
              <a:spcAft>
                <a:spcPts val="0"/>
              </a:spcAft>
              <a:buSzPct val="100000"/>
              <a:buFont typeface="Arial" panose="020B0604020202020204" pitchFamily="34" charset="0"/>
              <a:buChar char="•"/>
              <a:defRPr/>
            </a:pPr>
            <a:r>
              <a:rPr lang="en-US" dirty="0"/>
              <a:t>manufactured using </a:t>
            </a:r>
            <a:r>
              <a:rPr lang="en-US" u="sng" dirty="0">
                <a:solidFill>
                  <a:schemeClr val="accent6">
                    <a:lumMod val="75000"/>
                  </a:schemeClr>
                </a:solidFill>
              </a:rPr>
              <a:t>non-traditional materials</a:t>
            </a:r>
            <a:r>
              <a:rPr lang="en-US" dirty="0"/>
              <a:t> (lead, elastomers, Teflon)</a:t>
            </a:r>
          </a:p>
          <a:p>
            <a:pPr marL="342900" lvl="1" indent="-342900" defTabSz="457177" eaLnBrk="1" fontAlgn="auto" hangingPunct="1">
              <a:spcBef>
                <a:spcPts val="200"/>
              </a:spcBef>
              <a:spcAft>
                <a:spcPts val="0"/>
              </a:spcAft>
              <a:buSzPct val="100000"/>
              <a:buFont typeface="Arial" panose="020B0604020202020204" pitchFamily="34" charset="0"/>
              <a:buChar char="•"/>
              <a:defRPr/>
            </a:pPr>
            <a:endParaRPr lang="en-US" sz="1050" dirty="0"/>
          </a:p>
          <a:p>
            <a:pPr marL="0" lvl="1" defTabSz="457177" eaLnBrk="1" fontAlgn="auto" hangingPunct="1">
              <a:spcBef>
                <a:spcPts val="200"/>
              </a:spcBef>
              <a:spcAft>
                <a:spcPts val="0"/>
              </a:spcAft>
              <a:buSzPct val="100000"/>
              <a:defRPr/>
            </a:pPr>
            <a:r>
              <a:rPr lang="en-US" i="1" dirty="0"/>
              <a:t>Much like </a:t>
            </a:r>
            <a:r>
              <a:rPr lang="en-US" i="1" dirty="0">
                <a:solidFill>
                  <a:srgbClr val="CC6600"/>
                </a:solidFill>
              </a:rPr>
              <a:t>baked bread</a:t>
            </a:r>
            <a:r>
              <a:rPr lang="en-US" i="1" dirty="0"/>
              <a:t>, their </a:t>
            </a:r>
            <a:r>
              <a:rPr lang="en-US" i="1" u="sng" dirty="0"/>
              <a:t>behavior</a:t>
            </a:r>
            <a:r>
              <a:rPr lang="en-US" i="1" dirty="0"/>
              <a:t> </a:t>
            </a:r>
            <a:r>
              <a:rPr lang="en-US" i="1" dirty="0">
                <a:solidFill>
                  <a:srgbClr val="CC6600"/>
                </a:solidFill>
              </a:rPr>
              <a:t>(taste) </a:t>
            </a:r>
            <a:r>
              <a:rPr lang="en-US" i="1" dirty="0"/>
              <a:t>may </a:t>
            </a:r>
            <a:r>
              <a:rPr lang="en-US" i="1" u="sng" dirty="0"/>
              <a:t>vary significantly between projects</a:t>
            </a:r>
            <a:r>
              <a:rPr lang="en-US" i="1" dirty="0"/>
              <a:t> </a:t>
            </a:r>
            <a:r>
              <a:rPr lang="en-US" i="1" dirty="0">
                <a:solidFill>
                  <a:srgbClr val="CC6600"/>
                </a:solidFill>
              </a:rPr>
              <a:t>(batches) </a:t>
            </a:r>
            <a:r>
              <a:rPr lang="en-US" i="1" u="sng" dirty="0"/>
              <a:t>and suppliers</a:t>
            </a:r>
            <a:r>
              <a:rPr lang="en-US" i="1" dirty="0"/>
              <a:t> </a:t>
            </a:r>
            <a:r>
              <a:rPr lang="en-US" i="1" dirty="0">
                <a:solidFill>
                  <a:srgbClr val="CC6600"/>
                </a:solidFill>
              </a:rPr>
              <a:t>(bakers)</a:t>
            </a:r>
            <a:endParaRPr lang="en-NZ" i="1" dirty="0">
              <a:solidFill>
                <a:srgbClr val="CC6600"/>
              </a:solidFill>
            </a:endParaRPr>
          </a:p>
          <a:p>
            <a:pPr marL="0" indent="0">
              <a:buNone/>
            </a:pPr>
            <a:endParaRPr lang="en-NZ" dirty="0"/>
          </a:p>
        </p:txBody>
      </p:sp>
      <p:sp>
        <p:nvSpPr>
          <p:cNvPr id="7" name="Rectangle 6"/>
          <p:cNvSpPr/>
          <p:nvPr/>
        </p:nvSpPr>
        <p:spPr>
          <a:xfrm>
            <a:off x="464252" y="1412875"/>
            <a:ext cx="8530216" cy="830997"/>
          </a:xfrm>
          <a:prstGeom prst="rect">
            <a:avLst/>
          </a:prstGeom>
        </p:spPr>
        <p:txBody>
          <a:bodyPr wrap="square">
            <a:spAutoFit/>
          </a:bodyPr>
          <a:lstStyle/>
          <a:p>
            <a:r>
              <a:rPr lang="en-US" dirty="0"/>
              <a:t>Bearings have variability and uncertainty in their properties, since they are:</a:t>
            </a:r>
          </a:p>
        </p:txBody>
      </p:sp>
      <p:sp>
        <p:nvSpPr>
          <p:cNvPr id="2" name="Title 1"/>
          <p:cNvSpPr>
            <a:spLocks noGrp="1"/>
          </p:cNvSpPr>
          <p:nvPr>
            <p:ph type="title"/>
          </p:nvPr>
        </p:nvSpPr>
        <p:spPr/>
        <p:txBody>
          <a:bodyPr/>
          <a:lstStyle/>
          <a:p>
            <a:r>
              <a:rPr lang="en-US" dirty="0">
                <a:solidFill>
                  <a:srgbClr val="FF0000"/>
                </a:solidFill>
              </a:rPr>
              <a:t>Isolation System Properties</a:t>
            </a:r>
          </a:p>
        </p:txBody>
      </p:sp>
    </p:spTree>
    <p:extLst>
      <p:ext uri="{BB962C8B-B14F-4D97-AF65-F5344CB8AC3E}">
        <p14:creationId xmlns:p14="http://schemas.microsoft.com/office/powerpoint/2010/main" val="590932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xEl>
                                              <p:pRg st="3" end="3"/>
                                            </p:txEl>
                                          </p:spTgt>
                                        </p:tgtEl>
                                        <p:attrNameLst>
                                          <p:attrName>style.visibility</p:attrName>
                                        </p:attrNameLst>
                                      </p:cBhvr>
                                      <p:to>
                                        <p:strVal val="visible"/>
                                      </p:to>
                                    </p:set>
                                    <p:animEffect transition="in" filter="fade">
                                      <p:cBhvr>
                                        <p:cTn id="7" dur="500"/>
                                        <p:tgtEl>
                                          <p:spTgt spid="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5" name="Slide Number Placeholder 4"/>
          <p:cNvSpPr>
            <a:spLocks noGrp="1"/>
          </p:cNvSpPr>
          <p:nvPr>
            <p:ph type="sldNum" sz="quarter" idx="11"/>
          </p:nvPr>
        </p:nvSpPr>
        <p:spPr/>
        <p:txBody>
          <a:bodyPr/>
          <a:lstStyle/>
          <a:p>
            <a:pPr>
              <a:defRPr/>
            </a:pPr>
            <a:r>
              <a:rPr lang="en-US" dirty="0" err="1"/>
              <a:t>Ch</a:t>
            </a:r>
            <a:r>
              <a:rPr lang="en-US" dirty="0"/>
              <a:t> 15 Summary 1 - </a:t>
            </a:r>
            <a:fld id="{C89CB261-678F-46C7-9B50-9F41C27EFD57}" type="slidenum">
              <a:rPr lang="en-US" smtClean="0"/>
              <a:pPr>
                <a:defRPr/>
              </a:pPr>
              <a:t>34</a:t>
            </a:fld>
            <a:endParaRPr lang="en-US" dirty="0"/>
          </a:p>
        </p:txBody>
      </p:sp>
      <p:pic>
        <p:nvPicPr>
          <p:cNvPr id="6" name="Picture 5" descr="Stiffness: Shear modulus of rubber, G max and minimum formulas. Max equal to 1.1 and Min equal to 1.0"/>
          <p:cNvPicPr>
            <a:picLocks noChangeAspect="1"/>
          </p:cNvPicPr>
          <p:nvPr/>
        </p:nvPicPr>
        <p:blipFill>
          <a:blip r:embed="rId3" cstate="print"/>
          <a:stretch>
            <a:fillRect/>
          </a:stretch>
        </p:blipFill>
        <p:spPr>
          <a:xfrm>
            <a:off x="2314064" y="3612870"/>
            <a:ext cx="4837333" cy="776886"/>
          </a:xfrm>
          <a:prstGeom prst="rect">
            <a:avLst/>
          </a:prstGeom>
        </p:spPr>
      </p:pic>
      <p:pic>
        <p:nvPicPr>
          <p:cNvPr id="9" name="Picture 8" descr="Strength: Effective yield stress of lead σYL : Max equal to 1.0 and Min equal to 1.0&#10;"/>
          <p:cNvPicPr>
            <a:picLocks noChangeAspect="1"/>
          </p:cNvPicPr>
          <p:nvPr/>
        </p:nvPicPr>
        <p:blipFill>
          <a:blip r:embed="rId4" cstate="print"/>
          <a:stretch>
            <a:fillRect/>
          </a:stretch>
        </p:blipFill>
        <p:spPr>
          <a:xfrm>
            <a:off x="2282300" y="4916481"/>
            <a:ext cx="4869097" cy="742130"/>
          </a:xfrm>
          <a:prstGeom prst="rect">
            <a:avLst/>
          </a:prstGeom>
        </p:spPr>
      </p:pic>
      <p:sp>
        <p:nvSpPr>
          <p:cNvPr id="7" name="Rectangle 6"/>
          <p:cNvSpPr/>
          <p:nvPr/>
        </p:nvSpPr>
        <p:spPr>
          <a:xfrm>
            <a:off x="613784" y="1997711"/>
            <a:ext cx="8530216" cy="2862322"/>
          </a:xfrm>
          <a:prstGeom prst="rect">
            <a:avLst/>
          </a:prstGeom>
        </p:spPr>
        <p:txBody>
          <a:bodyPr wrap="square">
            <a:spAutoFit/>
          </a:bodyPr>
          <a:lstStyle/>
          <a:p>
            <a:pPr marL="342900" indent="-342900">
              <a:buFont typeface="Arial" panose="020B0604020202020204" pitchFamily="34" charset="0"/>
              <a:buChar char="•"/>
            </a:pPr>
            <a:r>
              <a:rPr lang="en-US" sz="2000" dirty="0"/>
              <a:t>Changes over the life of the bearing (i.e. 30-50 years)</a:t>
            </a:r>
          </a:p>
          <a:p>
            <a:pPr marL="342900" indent="-342900">
              <a:buFont typeface="Arial" panose="020B0604020202020204" pitchFamily="34" charset="0"/>
              <a:buChar char="•"/>
            </a:pPr>
            <a:r>
              <a:rPr lang="en-US" sz="2000" dirty="0"/>
              <a:t>Based on qualification test data</a:t>
            </a:r>
          </a:p>
          <a:p>
            <a:pPr marL="342900" indent="-342900">
              <a:buFont typeface="Arial" panose="020B0604020202020204" pitchFamily="34" charset="0"/>
              <a:buChar char="•"/>
            </a:pPr>
            <a:endParaRPr lang="en-US" sz="2000" dirty="0"/>
          </a:p>
          <a:p>
            <a:pPr marL="342900" indent="-342900">
              <a:buFont typeface="Arial" panose="020B0604020202020204" pitchFamily="34" charset="0"/>
              <a:buChar char="•"/>
            </a:pPr>
            <a:r>
              <a:rPr lang="en-US" sz="2000" dirty="0"/>
              <a:t>For quality manufactures of lead-rubber bearings:</a:t>
            </a:r>
          </a:p>
          <a:p>
            <a:pPr marL="800100" lvl="1" indent="-342900">
              <a:buFont typeface="Arial" panose="020B0604020202020204" pitchFamily="34" charset="0"/>
              <a:buChar char="-"/>
            </a:pPr>
            <a:r>
              <a:rPr lang="en-US" sz="2000" dirty="0"/>
              <a:t>Stiffness: Shear modulus of rubber, </a:t>
            </a:r>
            <a:r>
              <a:rPr lang="en-US" sz="2000" i="1" dirty="0"/>
              <a:t>G</a:t>
            </a:r>
            <a:r>
              <a:rPr lang="en-US" sz="2000" dirty="0"/>
              <a:t>:</a:t>
            </a:r>
          </a:p>
          <a:p>
            <a:pPr marL="800100" lvl="1" indent="-342900">
              <a:buFont typeface="Arial" panose="020B0604020202020204" pitchFamily="34" charset="0"/>
              <a:buChar char="-"/>
            </a:pPr>
            <a:endParaRPr lang="en-US" sz="2000" dirty="0"/>
          </a:p>
          <a:p>
            <a:pPr marL="800100" lvl="1" indent="-342900">
              <a:buFont typeface="Arial" panose="020B0604020202020204" pitchFamily="34" charset="0"/>
              <a:buChar char="-"/>
            </a:pPr>
            <a:endParaRPr lang="en-US" sz="2000" dirty="0"/>
          </a:p>
          <a:p>
            <a:pPr marL="800100" lvl="1" indent="-342900">
              <a:buFont typeface="Arial" panose="020B0604020202020204" pitchFamily="34" charset="0"/>
              <a:buChar char="-"/>
            </a:pPr>
            <a:endParaRPr lang="en-US" sz="2000" dirty="0"/>
          </a:p>
          <a:p>
            <a:pPr marL="800100" lvl="1" indent="-342900">
              <a:buFont typeface="Arial" panose="020B0604020202020204" pitchFamily="34" charset="0"/>
              <a:buChar char="-"/>
            </a:pPr>
            <a:r>
              <a:rPr lang="en-US" sz="2000" dirty="0"/>
              <a:t>Strength: Effective yield stress of lead </a:t>
            </a:r>
            <a:r>
              <a:rPr lang="en-US" sz="2000" i="1" dirty="0" err="1"/>
              <a:t>σ</a:t>
            </a:r>
            <a:r>
              <a:rPr lang="en-US" sz="2000" i="1" baseline="-25000" dirty="0" err="1"/>
              <a:t>YL</a:t>
            </a:r>
            <a:r>
              <a:rPr lang="en-US" sz="2000" dirty="0"/>
              <a:t> :</a:t>
            </a:r>
          </a:p>
        </p:txBody>
      </p:sp>
      <p:sp>
        <p:nvSpPr>
          <p:cNvPr id="3" name="Content Placeholder 2"/>
          <p:cNvSpPr>
            <a:spLocks noGrp="1"/>
          </p:cNvSpPr>
          <p:nvPr>
            <p:ph idx="1"/>
          </p:nvPr>
        </p:nvSpPr>
        <p:spPr>
          <a:xfrm>
            <a:off x="673100" y="1333500"/>
            <a:ext cx="7238196" cy="479397"/>
          </a:xfrm>
        </p:spPr>
        <p:txBody>
          <a:bodyPr/>
          <a:lstStyle/>
          <a:p>
            <a:r>
              <a:rPr lang="en-US" sz="2400" u="sng" dirty="0">
                <a:solidFill>
                  <a:schemeClr val="accent6">
                    <a:lumMod val="75000"/>
                  </a:schemeClr>
                </a:solidFill>
              </a:rPr>
              <a:t>Aging &amp; Environmental Effects, </a:t>
            </a:r>
            <a:r>
              <a:rPr lang="en-US" sz="2400" u="sng" dirty="0" err="1">
                <a:solidFill>
                  <a:schemeClr val="accent6">
                    <a:lumMod val="75000"/>
                  </a:schemeClr>
                </a:solidFill>
              </a:rPr>
              <a:t>λ</a:t>
            </a:r>
            <a:r>
              <a:rPr lang="en-US" sz="2400" u="sng" baseline="-25000" dirty="0" err="1">
                <a:solidFill>
                  <a:schemeClr val="accent6">
                    <a:lumMod val="75000"/>
                  </a:schemeClr>
                </a:solidFill>
              </a:rPr>
              <a:t>ae,max</a:t>
            </a:r>
            <a:r>
              <a:rPr lang="en-US" sz="2400" u="sng" dirty="0">
                <a:solidFill>
                  <a:schemeClr val="accent6">
                    <a:lumMod val="75000"/>
                  </a:schemeClr>
                </a:solidFill>
              </a:rPr>
              <a:t> and </a:t>
            </a:r>
            <a:r>
              <a:rPr lang="en-US" sz="2400" u="sng" dirty="0" err="1">
                <a:solidFill>
                  <a:schemeClr val="accent6">
                    <a:lumMod val="75000"/>
                  </a:schemeClr>
                </a:solidFill>
              </a:rPr>
              <a:t>λ</a:t>
            </a:r>
            <a:r>
              <a:rPr lang="en-US" sz="2400" u="sng" baseline="-25000" dirty="0" err="1">
                <a:solidFill>
                  <a:schemeClr val="accent6">
                    <a:lumMod val="75000"/>
                  </a:schemeClr>
                </a:solidFill>
              </a:rPr>
              <a:t>ae,min</a:t>
            </a:r>
            <a:r>
              <a:rPr lang="en-US" sz="2400" u="sng" baseline="-25000" dirty="0">
                <a:solidFill>
                  <a:schemeClr val="accent6">
                    <a:lumMod val="75000"/>
                  </a:schemeClr>
                </a:solidFill>
              </a:rPr>
              <a:t> </a:t>
            </a:r>
            <a:endParaRPr lang="en-US" sz="2400" u="sng" dirty="0">
              <a:solidFill>
                <a:schemeClr val="accent6">
                  <a:lumMod val="75000"/>
                </a:schemeClr>
              </a:solidFill>
            </a:endParaRPr>
          </a:p>
        </p:txBody>
      </p:sp>
      <p:sp>
        <p:nvSpPr>
          <p:cNvPr id="2" name="Title 1"/>
          <p:cNvSpPr>
            <a:spLocks noGrp="1"/>
          </p:cNvSpPr>
          <p:nvPr>
            <p:ph type="title"/>
          </p:nvPr>
        </p:nvSpPr>
        <p:spPr/>
        <p:txBody>
          <a:bodyPr/>
          <a:lstStyle/>
          <a:p>
            <a:r>
              <a:rPr lang="en-US" dirty="0">
                <a:solidFill>
                  <a:schemeClr val="accent6">
                    <a:lumMod val="75000"/>
                  </a:schemeClr>
                </a:solidFill>
              </a:rPr>
              <a:t>Isolation System Properties</a:t>
            </a:r>
          </a:p>
        </p:txBody>
      </p:sp>
    </p:spTree>
    <p:extLst>
      <p:ext uri="{BB962C8B-B14F-4D97-AF65-F5344CB8AC3E}">
        <p14:creationId xmlns:p14="http://schemas.microsoft.com/office/powerpoint/2010/main" val="34553492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xEl>
                                              <p:pRg st="3" end="3"/>
                                            </p:txEl>
                                          </p:spTgt>
                                        </p:tgtEl>
                                        <p:attrNameLst>
                                          <p:attrName>style.visibility</p:attrName>
                                        </p:attrNameLst>
                                      </p:cBhvr>
                                      <p:to>
                                        <p:strVal val="visible"/>
                                      </p:to>
                                    </p:set>
                                    <p:animEffect transition="in" filter="fade">
                                      <p:cBhvr>
                                        <p:cTn id="7" dur="500"/>
                                        <p:tgtEl>
                                          <p:spTgt spid="7">
                                            <p:txEl>
                                              <p:pRg st="3" end="3"/>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7">
                                            <p:txEl>
                                              <p:pRg st="4" end="4"/>
                                            </p:txEl>
                                          </p:spTgt>
                                        </p:tgtEl>
                                        <p:attrNameLst>
                                          <p:attrName>style.visibility</p:attrName>
                                        </p:attrNameLst>
                                      </p:cBhvr>
                                      <p:to>
                                        <p:strVal val="visible"/>
                                      </p:to>
                                    </p:set>
                                    <p:animEffect transition="in" filter="fade">
                                      <p:cBhvr>
                                        <p:cTn id="10" dur="500"/>
                                        <p:tgtEl>
                                          <p:spTgt spid="7">
                                            <p:txEl>
                                              <p:pRg st="4" end="4"/>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7">
                                            <p:txEl>
                                              <p:pRg st="8" end="8"/>
                                            </p:txEl>
                                          </p:spTgt>
                                        </p:tgtEl>
                                        <p:attrNameLst>
                                          <p:attrName>style.visibility</p:attrName>
                                        </p:attrNameLst>
                                      </p:cBhvr>
                                      <p:to>
                                        <p:strVal val="visible"/>
                                      </p:to>
                                    </p:set>
                                    <p:animEffect transition="in" filter="fade">
                                      <p:cBhvr>
                                        <p:cTn id="13" dur="500"/>
                                        <p:tgtEl>
                                          <p:spTgt spid="7">
                                            <p:txEl>
                                              <p:pRg st="8" end="8"/>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par>
                                <p:cTn id="17" presetID="10"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5" name="Slide Number Placeholder 4"/>
          <p:cNvSpPr>
            <a:spLocks noGrp="1"/>
          </p:cNvSpPr>
          <p:nvPr>
            <p:ph type="sldNum" sz="quarter" idx="11"/>
          </p:nvPr>
        </p:nvSpPr>
        <p:spPr/>
        <p:txBody>
          <a:bodyPr/>
          <a:lstStyle/>
          <a:p>
            <a:pPr>
              <a:defRPr/>
            </a:pPr>
            <a:r>
              <a:rPr lang="en-US" dirty="0" err="1"/>
              <a:t>Ch</a:t>
            </a:r>
            <a:r>
              <a:rPr lang="en-US" dirty="0"/>
              <a:t> 15 Summary 1 - </a:t>
            </a:r>
            <a:fld id="{C89CB261-678F-46C7-9B50-9F41C27EFD57}" type="slidenum">
              <a:rPr lang="en-US" smtClean="0"/>
              <a:pPr>
                <a:defRPr/>
              </a:pPr>
              <a:t>35</a:t>
            </a:fld>
            <a:endParaRPr lang="en-US" dirty="0"/>
          </a:p>
        </p:txBody>
      </p:sp>
      <p:sp>
        <p:nvSpPr>
          <p:cNvPr id="7" name="Rectangle 6"/>
          <p:cNvSpPr/>
          <p:nvPr/>
        </p:nvSpPr>
        <p:spPr>
          <a:xfrm>
            <a:off x="613784" y="2023131"/>
            <a:ext cx="8530216" cy="3170099"/>
          </a:xfrm>
          <a:prstGeom prst="rect">
            <a:avLst/>
          </a:prstGeom>
        </p:spPr>
        <p:txBody>
          <a:bodyPr wrap="square">
            <a:spAutoFit/>
          </a:bodyPr>
          <a:lstStyle/>
          <a:p>
            <a:pPr marL="342900" indent="-342900">
              <a:buFont typeface="Arial" panose="020B0604020202020204" pitchFamily="34" charset="0"/>
              <a:buChar char="•"/>
            </a:pPr>
            <a:r>
              <a:rPr lang="en-US" sz="2000" dirty="0"/>
              <a:t>Consult with manufacturer on quality and control procedures and specification tolerance.</a:t>
            </a:r>
          </a:p>
          <a:p>
            <a:pPr marL="342900" indent="-342900">
              <a:buFont typeface="Arial" panose="020B0604020202020204" pitchFamily="34" charset="0"/>
              <a:buChar char="•"/>
            </a:pPr>
            <a:endParaRPr lang="en-US" sz="2000" dirty="0"/>
          </a:p>
          <a:p>
            <a:pPr marL="342900" indent="-342900">
              <a:buFont typeface="Arial" panose="020B0604020202020204" pitchFamily="34" charset="0"/>
              <a:buChar char="•"/>
            </a:pPr>
            <a:r>
              <a:rPr lang="en-US" sz="2000" dirty="0"/>
              <a:t>For quality manufactures, :</a:t>
            </a:r>
          </a:p>
          <a:p>
            <a:pPr marL="800100" lvl="1" indent="-342900">
              <a:buFont typeface="Arial" panose="020B0604020202020204" pitchFamily="34" charset="0"/>
              <a:buChar char="-"/>
            </a:pPr>
            <a:r>
              <a:rPr lang="en-US" sz="2000" dirty="0"/>
              <a:t>Stiffness: Shear modulus of rubber, </a:t>
            </a:r>
            <a:r>
              <a:rPr lang="en-US" sz="2000" i="1" dirty="0"/>
              <a:t>G</a:t>
            </a:r>
            <a:r>
              <a:rPr lang="en-US" sz="2000" dirty="0"/>
              <a:t>:</a:t>
            </a:r>
          </a:p>
          <a:p>
            <a:pPr marL="800100" lvl="1" indent="-342900">
              <a:buFont typeface="Arial" panose="020B0604020202020204" pitchFamily="34" charset="0"/>
              <a:buChar char="-"/>
            </a:pPr>
            <a:endParaRPr lang="en-US" sz="2000" dirty="0"/>
          </a:p>
          <a:p>
            <a:pPr marL="800100" lvl="1" indent="-342900">
              <a:buFont typeface="Arial" panose="020B0604020202020204" pitchFamily="34" charset="0"/>
              <a:buChar char="-"/>
            </a:pPr>
            <a:endParaRPr lang="en-US" sz="2000" dirty="0"/>
          </a:p>
          <a:p>
            <a:pPr marL="800100" lvl="1" indent="-342900">
              <a:buFont typeface="Arial" panose="020B0604020202020204" pitchFamily="34" charset="0"/>
              <a:buChar char="-"/>
            </a:pPr>
            <a:endParaRPr lang="en-US" sz="2000" dirty="0"/>
          </a:p>
          <a:p>
            <a:pPr marL="800100" lvl="1" indent="-342900">
              <a:buFont typeface="Arial" panose="020B0604020202020204" pitchFamily="34" charset="0"/>
              <a:buChar char="-"/>
            </a:pPr>
            <a:endParaRPr lang="en-US" sz="2000" dirty="0"/>
          </a:p>
          <a:p>
            <a:pPr marL="800100" lvl="1" indent="-342900">
              <a:buFont typeface="Arial" panose="020B0604020202020204" pitchFamily="34" charset="0"/>
              <a:buChar char="-"/>
            </a:pPr>
            <a:r>
              <a:rPr lang="en-US" sz="2000" dirty="0"/>
              <a:t>Strength: Effective yield stress of lead </a:t>
            </a:r>
            <a:r>
              <a:rPr lang="en-US" sz="2000" i="1" dirty="0" err="1"/>
              <a:t>σ</a:t>
            </a:r>
            <a:r>
              <a:rPr lang="en-US" sz="2000" i="1" baseline="-25000" dirty="0" err="1"/>
              <a:t>YL</a:t>
            </a:r>
            <a:r>
              <a:rPr lang="en-US" sz="2000" dirty="0"/>
              <a:t> :</a:t>
            </a:r>
          </a:p>
        </p:txBody>
      </p:sp>
      <p:pic>
        <p:nvPicPr>
          <p:cNvPr id="10" name="Picture 9" descr="Stiffness: Shear modulus of rubber, G:&#10;&#10;Max = 1.10&#10;Min = 0.90"/>
          <p:cNvPicPr>
            <a:picLocks noChangeAspect="1"/>
          </p:cNvPicPr>
          <p:nvPr/>
        </p:nvPicPr>
        <p:blipFill>
          <a:blip r:embed="rId3" cstate="print"/>
          <a:stretch>
            <a:fillRect/>
          </a:stretch>
        </p:blipFill>
        <p:spPr>
          <a:xfrm>
            <a:off x="3133703" y="3687681"/>
            <a:ext cx="2535006" cy="851453"/>
          </a:xfrm>
          <a:prstGeom prst="rect">
            <a:avLst/>
          </a:prstGeom>
        </p:spPr>
      </p:pic>
      <p:pic>
        <p:nvPicPr>
          <p:cNvPr id="11" name="Picture 10" descr="Strength: Effective yield stress of lead σYL :&#10;&#10;Max = 1.10&#10;Min = 0.90"/>
          <p:cNvPicPr>
            <a:picLocks noChangeAspect="1"/>
          </p:cNvPicPr>
          <p:nvPr/>
        </p:nvPicPr>
        <p:blipFill>
          <a:blip r:embed="rId3" cstate="print"/>
          <a:stretch>
            <a:fillRect/>
          </a:stretch>
        </p:blipFill>
        <p:spPr>
          <a:xfrm>
            <a:off x="3133703" y="5143038"/>
            <a:ext cx="2535006" cy="851453"/>
          </a:xfrm>
          <a:prstGeom prst="rect">
            <a:avLst/>
          </a:prstGeom>
        </p:spPr>
      </p:pic>
      <p:sp>
        <p:nvSpPr>
          <p:cNvPr id="3" name="Content Placeholder 2"/>
          <p:cNvSpPr>
            <a:spLocks noGrp="1"/>
          </p:cNvSpPr>
          <p:nvPr>
            <p:ph idx="1"/>
          </p:nvPr>
        </p:nvSpPr>
        <p:spPr>
          <a:xfrm>
            <a:off x="673100" y="1333500"/>
            <a:ext cx="7238196" cy="479397"/>
          </a:xfrm>
        </p:spPr>
        <p:txBody>
          <a:bodyPr/>
          <a:lstStyle/>
          <a:p>
            <a:r>
              <a:rPr lang="en-US" sz="2400" u="sng" dirty="0">
                <a:solidFill>
                  <a:schemeClr val="accent6">
                    <a:lumMod val="75000"/>
                  </a:schemeClr>
                </a:solidFill>
              </a:rPr>
              <a:t>Manufacturing  Variations, </a:t>
            </a:r>
            <a:r>
              <a:rPr lang="en-US" sz="2400" u="sng" dirty="0" err="1">
                <a:solidFill>
                  <a:schemeClr val="accent6">
                    <a:lumMod val="75000"/>
                  </a:schemeClr>
                </a:solidFill>
              </a:rPr>
              <a:t>λ</a:t>
            </a:r>
            <a:r>
              <a:rPr lang="en-US" sz="2400" u="sng" baseline="-25000" dirty="0" err="1">
                <a:solidFill>
                  <a:schemeClr val="accent6">
                    <a:lumMod val="75000"/>
                  </a:schemeClr>
                </a:solidFill>
              </a:rPr>
              <a:t>spec,max</a:t>
            </a:r>
            <a:r>
              <a:rPr lang="en-US" sz="2400" u="sng" dirty="0">
                <a:solidFill>
                  <a:schemeClr val="accent6">
                    <a:lumMod val="75000"/>
                  </a:schemeClr>
                </a:solidFill>
              </a:rPr>
              <a:t> and </a:t>
            </a:r>
            <a:r>
              <a:rPr lang="en-US" sz="2400" u="sng" dirty="0" err="1">
                <a:solidFill>
                  <a:schemeClr val="accent6">
                    <a:lumMod val="75000"/>
                  </a:schemeClr>
                </a:solidFill>
              </a:rPr>
              <a:t>λ</a:t>
            </a:r>
            <a:r>
              <a:rPr lang="en-US" sz="2400" u="sng" baseline="-25000" dirty="0" err="1">
                <a:solidFill>
                  <a:schemeClr val="accent6">
                    <a:lumMod val="75000"/>
                  </a:schemeClr>
                </a:solidFill>
              </a:rPr>
              <a:t>spec,min</a:t>
            </a:r>
            <a:r>
              <a:rPr lang="en-US" sz="2400" u="sng" baseline="-25000" dirty="0">
                <a:solidFill>
                  <a:schemeClr val="accent6">
                    <a:lumMod val="75000"/>
                  </a:schemeClr>
                </a:solidFill>
              </a:rPr>
              <a:t> </a:t>
            </a:r>
            <a:endParaRPr lang="en-US" sz="2400" u="sng" dirty="0">
              <a:solidFill>
                <a:schemeClr val="accent6">
                  <a:lumMod val="75000"/>
                </a:schemeClr>
              </a:solidFill>
            </a:endParaRPr>
          </a:p>
        </p:txBody>
      </p:sp>
      <p:sp>
        <p:nvSpPr>
          <p:cNvPr id="2" name="Title 1"/>
          <p:cNvSpPr>
            <a:spLocks noGrp="1"/>
          </p:cNvSpPr>
          <p:nvPr>
            <p:ph type="title"/>
          </p:nvPr>
        </p:nvSpPr>
        <p:spPr/>
        <p:txBody>
          <a:bodyPr/>
          <a:lstStyle/>
          <a:p>
            <a:r>
              <a:rPr lang="en-US" dirty="0">
                <a:solidFill>
                  <a:schemeClr val="accent6">
                    <a:lumMod val="75000"/>
                  </a:schemeClr>
                </a:solidFill>
              </a:rPr>
              <a:t>Isolation System Properties</a:t>
            </a:r>
          </a:p>
        </p:txBody>
      </p:sp>
    </p:spTree>
    <p:extLst>
      <p:ext uri="{BB962C8B-B14F-4D97-AF65-F5344CB8AC3E}">
        <p14:creationId xmlns:p14="http://schemas.microsoft.com/office/powerpoint/2010/main" val="20249703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animEffect transition="in" filter="fade">
                                      <p:cBhvr>
                                        <p:cTn id="7" dur="500"/>
                                        <p:tgtEl>
                                          <p:spTgt spid="7">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7">
                                            <p:txEl>
                                              <p:pRg st="3" end="3"/>
                                            </p:txEl>
                                          </p:spTgt>
                                        </p:tgtEl>
                                        <p:attrNameLst>
                                          <p:attrName>style.visibility</p:attrName>
                                        </p:attrNameLst>
                                      </p:cBhvr>
                                      <p:to>
                                        <p:strVal val="visible"/>
                                      </p:to>
                                    </p:set>
                                    <p:animEffect transition="in" filter="fade">
                                      <p:cBhvr>
                                        <p:cTn id="10" dur="500"/>
                                        <p:tgtEl>
                                          <p:spTgt spid="7">
                                            <p:txEl>
                                              <p:pRg st="3" end="3"/>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7">
                                            <p:txEl>
                                              <p:pRg st="8" end="8"/>
                                            </p:txEl>
                                          </p:spTgt>
                                        </p:tgtEl>
                                        <p:attrNameLst>
                                          <p:attrName>style.visibility</p:attrName>
                                        </p:attrNameLst>
                                      </p:cBhvr>
                                      <p:to>
                                        <p:strVal val="visible"/>
                                      </p:to>
                                    </p:set>
                                    <p:animEffect transition="in" filter="fade">
                                      <p:cBhvr>
                                        <p:cTn id="13" dur="500"/>
                                        <p:tgtEl>
                                          <p:spTgt spid="7">
                                            <p:txEl>
                                              <p:pRg st="8" end="8"/>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par>
                                <p:cTn id="17" presetID="10" presetClass="entr" presetSubtype="0"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5" name="Slide Number Placeholder 4"/>
          <p:cNvSpPr>
            <a:spLocks noGrp="1"/>
          </p:cNvSpPr>
          <p:nvPr>
            <p:ph type="sldNum" sz="quarter" idx="11"/>
          </p:nvPr>
        </p:nvSpPr>
        <p:spPr/>
        <p:txBody>
          <a:bodyPr/>
          <a:lstStyle/>
          <a:p>
            <a:pPr>
              <a:defRPr/>
            </a:pPr>
            <a:r>
              <a:rPr lang="en-US" dirty="0" err="1"/>
              <a:t>Ch</a:t>
            </a:r>
            <a:r>
              <a:rPr lang="en-US" dirty="0"/>
              <a:t> 15 Summary 1 - </a:t>
            </a:r>
            <a:fld id="{C89CB261-678F-46C7-9B50-9F41C27EFD57}" type="slidenum">
              <a:rPr lang="en-US" smtClean="0"/>
              <a:pPr>
                <a:defRPr/>
              </a:pPr>
              <a:t>36</a:t>
            </a:fld>
            <a:endParaRPr lang="en-US" dirty="0"/>
          </a:p>
        </p:txBody>
      </p:sp>
      <p:pic>
        <p:nvPicPr>
          <p:cNvPr id="6" name="Picture 5" descr="For this example, dynamic testing per §17.8.2.2, Item 3 is conducted at a vertical load equal to D + 0.5L on two virgin (unscragged) bearings tested at a normal temperature of 20°C. This test consists of three fully-reversed cycles at a displacement amplitude of DM conducted dynamically at the effective period TM determined from the upper-bound properties. Therefore the speed of loading effects and heating effects are directly accounted for. Note that Eloop is the energy dissipated per cycle (also known as EDC)." title="Fictitious Test Data for two Prototype LR Bearings"/>
          <p:cNvPicPr>
            <a:picLocks noChangeAspect="1"/>
          </p:cNvPicPr>
          <p:nvPr/>
        </p:nvPicPr>
        <p:blipFill>
          <a:blip r:embed="rId3" cstate="print"/>
          <a:stretch>
            <a:fillRect/>
          </a:stretch>
        </p:blipFill>
        <p:spPr>
          <a:xfrm>
            <a:off x="1150309" y="4104422"/>
            <a:ext cx="6817982" cy="2199974"/>
          </a:xfrm>
          <a:prstGeom prst="rect">
            <a:avLst/>
          </a:prstGeom>
        </p:spPr>
      </p:pic>
      <p:sp>
        <p:nvSpPr>
          <p:cNvPr id="9" name="TextBox 8"/>
          <p:cNvSpPr txBox="1"/>
          <p:nvPr/>
        </p:nvSpPr>
        <p:spPr>
          <a:xfrm>
            <a:off x="5629019" y="3537501"/>
            <a:ext cx="3165123" cy="523220"/>
          </a:xfrm>
          <a:prstGeom prst="rect">
            <a:avLst/>
          </a:prstGeom>
          <a:noFill/>
        </p:spPr>
        <p:txBody>
          <a:bodyPr wrap="square" rtlCol="0">
            <a:spAutoFit/>
          </a:bodyPr>
          <a:lstStyle/>
          <a:p>
            <a:r>
              <a:rPr lang="en-NZ" sz="1400" dirty="0">
                <a:solidFill>
                  <a:schemeClr val="bg1">
                    <a:lumMod val="50000"/>
                  </a:schemeClr>
                </a:solidFill>
              </a:rPr>
              <a:t>Reference: MCEER-15-005, SUNY, Buffalo, NY</a:t>
            </a:r>
            <a:endParaRPr lang="en-US" sz="1400" dirty="0">
              <a:solidFill>
                <a:schemeClr val="bg1">
                  <a:lumMod val="50000"/>
                </a:schemeClr>
              </a:solidFill>
            </a:endParaRPr>
          </a:p>
        </p:txBody>
      </p:sp>
      <p:pic>
        <p:nvPicPr>
          <p:cNvPr id="8" name="Picture 7" descr="The shear force-displacement curve for an elastomeric, lead-core, isolation bearing tested under dynamic conditions.&#10;"/>
          <p:cNvPicPr/>
          <p:nvPr/>
        </p:nvPicPr>
        <p:blipFill>
          <a:blip r:embed="rId4" cstate="print"/>
          <a:srcRect/>
          <a:stretch>
            <a:fillRect/>
          </a:stretch>
        </p:blipFill>
        <p:spPr bwMode="auto">
          <a:xfrm>
            <a:off x="2079523" y="1812897"/>
            <a:ext cx="4792980" cy="2265680"/>
          </a:xfrm>
          <a:prstGeom prst="rect">
            <a:avLst/>
          </a:prstGeom>
          <a:noFill/>
          <a:ln w="9525">
            <a:noFill/>
            <a:miter lim="800000"/>
            <a:headEnd/>
            <a:tailEnd/>
          </a:ln>
        </p:spPr>
      </p:pic>
      <p:sp>
        <p:nvSpPr>
          <p:cNvPr id="3" name="Content Placeholder 2"/>
          <p:cNvSpPr>
            <a:spLocks noGrp="1"/>
          </p:cNvSpPr>
          <p:nvPr>
            <p:ph idx="1"/>
          </p:nvPr>
        </p:nvSpPr>
        <p:spPr>
          <a:xfrm>
            <a:off x="673100" y="1333500"/>
            <a:ext cx="7238196" cy="479397"/>
          </a:xfrm>
        </p:spPr>
        <p:txBody>
          <a:bodyPr/>
          <a:lstStyle/>
          <a:p>
            <a:r>
              <a:rPr lang="en-US" sz="2400" u="sng" dirty="0">
                <a:solidFill>
                  <a:schemeClr val="accent6">
                    <a:lumMod val="75000"/>
                  </a:schemeClr>
                </a:solidFill>
              </a:rPr>
              <a:t>Dynamic Prototype (or Similar) Bearing Test Data</a:t>
            </a:r>
          </a:p>
        </p:txBody>
      </p:sp>
      <p:sp>
        <p:nvSpPr>
          <p:cNvPr id="2" name="Title 1"/>
          <p:cNvSpPr>
            <a:spLocks noGrp="1"/>
          </p:cNvSpPr>
          <p:nvPr>
            <p:ph type="title"/>
          </p:nvPr>
        </p:nvSpPr>
        <p:spPr/>
        <p:txBody>
          <a:bodyPr/>
          <a:lstStyle/>
          <a:p>
            <a:r>
              <a:rPr lang="en-US" dirty="0">
                <a:solidFill>
                  <a:schemeClr val="accent6">
                    <a:lumMod val="75000"/>
                  </a:schemeClr>
                </a:solidFill>
              </a:rPr>
              <a:t>Isolation System Properties</a:t>
            </a:r>
          </a:p>
        </p:txBody>
      </p:sp>
    </p:spTree>
    <p:extLst>
      <p:ext uri="{BB962C8B-B14F-4D97-AF65-F5344CB8AC3E}">
        <p14:creationId xmlns:p14="http://schemas.microsoft.com/office/powerpoint/2010/main" val="344162060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5" name="Slide Number Placeholder 4"/>
          <p:cNvSpPr>
            <a:spLocks noGrp="1"/>
          </p:cNvSpPr>
          <p:nvPr>
            <p:ph type="sldNum" sz="quarter" idx="11"/>
          </p:nvPr>
        </p:nvSpPr>
        <p:spPr/>
        <p:txBody>
          <a:bodyPr/>
          <a:lstStyle/>
          <a:p>
            <a:pPr>
              <a:defRPr/>
            </a:pPr>
            <a:r>
              <a:rPr lang="en-US" dirty="0" err="1"/>
              <a:t>Ch</a:t>
            </a:r>
            <a:r>
              <a:rPr lang="en-US" dirty="0"/>
              <a:t> 15 Summary 1 - </a:t>
            </a:r>
            <a:fld id="{C89CB261-678F-46C7-9B50-9F41C27EFD57}" type="slidenum">
              <a:rPr lang="en-US" smtClean="0"/>
              <a:pPr>
                <a:defRPr/>
              </a:pPr>
              <a:t>37</a:t>
            </a:fld>
            <a:endParaRPr lang="en-US" dirty="0"/>
          </a:p>
        </p:txBody>
      </p:sp>
      <p:pic>
        <p:nvPicPr>
          <p:cNvPr id="6" name="Picture 5" descr="Calculation Methods for Equations 17.8-1, 15.4-1, 15.3-1, 15.4-2, 15.3.-2, and 17.8-2&#10;&#10;Euauations are fully shown in blue boxes." title="Mechanical Properties of LR Bearings"/>
          <p:cNvPicPr>
            <a:picLocks noChangeAspect="1"/>
          </p:cNvPicPr>
          <p:nvPr/>
        </p:nvPicPr>
        <p:blipFill rotWithShape="1">
          <a:blip r:embed="rId3">
            <a:extLst>
              <a:ext uri="{28A0092B-C50C-407E-A947-70E740481C1C}">
                <a14:useLocalDpi xmlns:a14="http://schemas.microsoft.com/office/drawing/2010/main" val="0"/>
              </a:ext>
            </a:extLst>
          </a:blip>
          <a:srcRect r="2778"/>
          <a:stretch/>
        </p:blipFill>
        <p:spPr>
          <a:xfrm>
            <a:off x="203200" y="1812897"/>
            <a:ext cx="8890000" cy="4051794"/>
          </a:xfrm>
          <a:prstGeom prst="rect">
            <a:avLst/>
          </a:prstGeom>
        </p:spPr>
      </p:pic>
      <p:sp>
        <p:nvSpPr>
          <p:cNvPr id="3" name="Content Placeholder 2"/>
          <p:cNvSpPr>
            <a:spLocks noGrp="1"/>
          </p:cNvSpPr>
          <p:nvPr>
            <p:ph idx="1"/>
          </p:nvPr>
        </p:nvSpPr>
        <p:spPr>
          <a:xfrm>
            <a:off x="673100" y="1333500"/>
            <a:ext cx="7238196" cy="479397"/>
          </a:xfrm>
        </p:spPr>
        <p:txBody>
          <a:bodyPr/>
          <a:lstStyle/>
          <a:p>
            <a:r>
              <a:rPr lang="en-US" sz="2400" u="sng" dirty="0">
                <a:solidFill>
                  <a:schemeClr val="accent6">
                    <a:lumMod val="75000"/>
                  </a:schemeClr>
                </a:solidFill>
              </a:rPr>
              <a:t>Nominal Properties and </a:t>
            </a:r>
            <a:r>
              <a:rPr lang="en-US" sz="2400" u="sng" dirty="0" err="1">
                <a:solidFill>
                  <a:schemeClr val="accent6">
                    <a:lumMod val="75000"/>
                  </a:schemeClr>
                </a:solidFill>
              </a:rPr>
              <a:t>λ</a:t>
            </a:r>
            <a:r>
              <a:rPr lang="en-US" sz="2400" u="sng" baseline="-25000" dirty="0" err="1">
                <a:solidFill>
                  <a:schemeClr val="accent6">
                    <a:lumMod val="75000"/>
                  </a:schemeClr>
                </a:solidFill>
              </a:rPr>
              <a:t>test,max</a:t>
            </a:r>
            <a:r>
              <a:rPr lang="en-US" sz="2400" u="sng" dirty="0">
                <a:solidFill>
                  <a:schemeClr val="accent6">
                    <a:lumMod val="75000"/>
                  </a:schemeClr>
                </a:solidFill>
              </a:rPr>
              <a:t> and </a:t>
            </a:r>
            <a:r>
              <a:rPr lang="en-US" sz="2400" u="sng" dirty="0" err="1">
                <a:solidFill>
                  <a:schemeClr val="accent6">
                    <a:lumMod val="75000"/>
                  </a:schemeClr>
                </a:solidFill>
              </a:rPr>
              <a:t>λ</a:t>
            </a:r>
            <a:r>
              <a:rPr lang="en-US" sz="2400" u="sng" baseline="-25000" dirty="0" err="1">
                <a:solidFill>
                  <a:schemeClr val="accent6">
                    <a:lumMod val="75000"/>
                  </a:schemeClr>
                </a:solidFill>
              </a:rPr>
              <a:t>test,min</a:t>
            </a:r>
            <a:r>
              <a:rPr lang="en-US" sz="2400" u="sng" dirty="0">
                <a:solidFill>
                  <a:schemeClr val="accent6">
                    <a:lumMod val="75000"/>
                  </a:schemeClr>
                </a:solidFill>
              </a:rPr>
              <a:t> </a:t>
            </a:r>
          </a:p>
        </p:txBody>
      </p:sp>
      <p:sp>
        <p:nvSpPr>
          <p:cNvPr id="2" name="Title 1"/>
          <p:cNvSpPr>
            <a:spLocks noGrp="1"/>
          </p:cNvSpPr>
          <p:nvPr>
            <p:ph type="title"/>
          </p:nvPr>
        </p:nvSpPr>
        <p:spPr/>
        <p:txBody>
          <a:bodyPr/>
          <a:lstStyle/>
          <a:p>
            <a:r>
              <a:rPr lang="en-US" dirty="0">
                <a:solidFill>
                  <a:schemeClr val="accent6">
                    <a:lumMod val="75000"/>
                  </a:schemeClr>
                </a:solidFill>
              </a:rPr>
              <a:t>Isolation System Properties</a:t>
            </a:r>
          </a:p>
        </p:txBody>
      </p:sp>
    </p:spTree>
    <p:extLst>
      <p:ext uri="{BB962C8B-B14F-4D97-AF65-F5344CB8AC3E}">
        <p14:creationId xmlns:p14="http://schemas.microsoft.com/office/powerpoint/2010/main" val="246822210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5" name="Slide Number Placeholder 4"/>
          <p:cNvSpPr>
            <a:spLocks noGrp="1"/>
          </p:cNvSpPr>
          <p:nvPr>
            <p:ph type="sldNum" sz="quarter" idx="11"/>
          </p:nvPr>
        </p:nvSpPr>
        <p:spPr/>
        <p:txBody>
          <a:bodyPr/>
          <a:lstStyle/>
          <a:p>
            <a:pPr>
              <a:defRPr/>
            </a:pPr>
            <a:r>
              <a:rPr lang="en-US" dirty="0" err="1"/>
              <a:t>Ch</a:t>
            </a:r>
            <a:r>
              <a:rPr lang="en-US" dirty="0"/>
              <a:t> 15 Summary 1 - </a:t>
            </a:r>
            <a:fld id="{C89CB261-678F-46C7-9B50-9F41C27EFD57}" type="slidenum">
              <a:rPr lang="en-US" smtClean="0"/>
              <a:pPr>
                <a:defRPr/>
              </a:pPr>
              <a:t>38</a:t>
            </a:fld>
            <a:endParaRPr lang="en-US" dirty="0"/>
          </a:p>
        </p:txBody>
      </p:sp>
      <p:sp>
        <p:nvSpPr>
          <p:cNvPr id="63" name="TextBox 62"/>
          <p:cNvSpPr txBox="1"/>
          <p:nvPr/>
        </p:nvSpPr>
        <p:spPr>
          <a:xfrm>
            <a:off x="673100" y="4646128"/>
            <a:ext cx="6299200" cy="1815882"/>
          </a:xfrm>
          <a:prstGeom prst="rect">
            <a:avLst/>
          </a:prstGeom>
          <a:noFill/>
        </p:spPr>
        <p:txBody>
          <a:bodyPr wrap="square" rtlCol="0">
            <a:spAutoFit/>
          </a:bodyPr>
          <a:lstStyle/>
          <a:p>
            <a:r>
              <a:rPr lang="en-US" sz="1600" dirty="0"/>
              <a:t>Effective yield stress of lead </a:t>
            </a:r>
            <a:r>
              <a:rPr lang="en-US" sz="1600" i="1" dirty="0" err="1"/>
              <a:t>σ</a:t>
            </a:r>
            <a:r>
              <a:rPr lang="en-US" sz="1600" i="1" baseline="-25000" dirty="0" err="1"/>
              <a:t>YL</a:t>
            </a:r>
            <a:r>
              <a:rPr lang="en-US" sz="1600" dirty="0"/>
              <a:t>:</a:t>
            </a:r>
          </a:p>
          <a:p>
            <a:pPr marL="285750" indent="-285750">
              <a:buFont typeface="Arial" panose="020B0604020202020204" pitchFamily="34" charset="0"/>
              <a:buChar char="•"/>
            </a:pPr>
            <a:r>
              <a:rPr lang="en-US" sz="1600" dirty="0" err="1"/>
              <a:t>λ</a:t>
            </a:r>
            <a:r>
              <a:rPr lang="en-US" sz="1600" baseline="-25000" dirty="0" err="1"/>
              <a:t>test,max</a:t>
            </a:r>
            <a:r>
              <a:rPr lang="en-US" sz="1600" dirty="0"/>
              <a:t> = First cycle/Nominal = 2.27/1.69 = 1.34</a:t>
            </a:r>
          </a:p>
          <a:p>
            <a:pPr marL="285750" indent="-285750">
              <a:buFont typeface="Arial" panose="020B0604020202020204" pitchFamily="34" charset="0"/>
              <a:buChar char="•"/>
            </a:pPr>
            <a:r>
              <a:rPr lang="en-US" sz="1600" dirty="0" err="1"/>
              <a:t>λ</a:t>
            </a:r>
            <a:r>
              <a:rPr lang="en-US" sz="1600" baseline="-25000" dirty="0" err="1"/>
              <a:t>test,min</a:t>
            </a:r>
            <a:r>
              <a:rPr lang="en-US" sz="1600" baseline="-25000" dirty="0"/>
              <a:t>  </a:t>
            </a:r>
            <a:r>
              <a:rPr lang="en-US" sz="1600" dirty="0"/>
              <a:t>= 2</a:t>
            </a:r>
            <a:r>
              <a:rPr lang="en-US" sz="1600" baseline="30000" dirty="0"/>
              <a:t>nd</a:t>
            </a:r>
            <a:r>
              <a:rPr lang="en-US" sz="1600" dirty="0"/>
              <a:t> Cycle*/Nominal  = 1.56/1.69 = 0.92</a:t>
            </a:r>
            <a:endParaRPr lang="en-US" sz="1600" baseline="-25000" dirty="0"/>
          </a:p>
          <a:p>
            <a:r>
              <a:rPr lang="en-US" sz="1600" dirty="0"/>
              <a:t>Shear modulus of rubber, G:</a:t>
            </a:r>
          </a:p>
          <a:p>
            <a:pPr marL="285750" indent="-285750">
              <a:buFont typeface="Arial" panose="020B0604020202020204" pitchFamily="34" charset="0"/>
              <a:buChar char="•"/>
            </a:pPr>
            <a:r>
              <a:rPr lang="en-US" sz="1600" dirty="0" err="1"/>
              <a:t>λ</a:t>
            </a:r>
            <a:r>
              <a:rPr lang="en-US" sz="1600" baseline="-25000" dirty="0" err="1"/>
              <a:t>test,max</a:t>
            </a:r>
            <a:r>
              <a:rPr lang="en-US" sz="1600" dirty="0"/>
              <a:t> = Heating effects mask scragging = 1.15 from other data</a:t>
            </a:r>
          </a:p>
          <a:p>
            <a:pPr marL="285750" indent="-285750">
              <a:buFont typeface="Arial" panose="020B0604020202020204" pitchFamily="34" charset="0"/>
              <a:buChar char="•"/>
            </a:pPr>
            <a:r>
              <a:rPr lang="en-US" sz="1600" dirty="0" err="1"/>
              <a:t>λ</a:t>
            </a:r>
            <a:r>
              <a:rPr lang="en-US" sz="1600" baseline="-25000" dirty="0" err="1"/>
              <a:t>test,min</a:t>
            </a:r>
            <a:r>
              <a:rPr lang="en-US" sz="1600" baseline="-25000" dirty="0"/>
              <a:t>  </a:t>
            </a:r>
            <a:r>
              <a:rPr lang="en-US" sz="1600" dirty="0"/>
              <a:t>=</a:t>
            </a:r>
            <a:r>
              <a:rPr lang="en-US" sz="1600" baseline="-25000" dirty="0"/>
              <a:t> </a:t>
            </a:r>
            <a:r>
              <a:rPr lang="en-US" sz="1600" dirty="0"/>
              <a:t>1.0</a:t>
            </a:r>
          </a:p>
          <a:p>
            <a:pPr marL="285750" indent="-285750">
              <a:buFont typeface="Arial" panose="020B0604020202020204" pitchFamily="34" charset="0"/>
              <a:buChar char="•"/>
            </a:pPr>
            <a:endParaRPr lang="en-US" sz="1600" dirty="0"/>
          </a:p>
        </p:txBody>
      </p:sp>
      <p:sp>
        <p:nvSpPr>
          <p:cNvPr id="62" name="TextBox 61"/>
          <p:cNvSpPr txBox="1"/>
          <p:nvPr/>
        </p:nvSpPr>
        <p:spPr>
          <a:xfrm>
            <a:off x="6972301" y="2624683"/>
            <a:ext cx="2171700" cy="1246495"/>
          </a:xfrm>
          <a:prstGeom prst="rect">
            <a:avLst/>
          </a:prstGeom>
          <a:noFill/>
        </p:spPr>
        <p:txBody>
          <a:bodyPr wrap="square" rtlCol="0">
            <a:spAutoFit/>
          </a:bodyPr>
          <a:lstStyle/>
          <a:p>
            <a:r>
              <a:rPr lang="en-US" sz="1500" dirty="0">
                <a:solidFill>
                  <a:srgbClr val="FF0000"/>
                </a:solidFill>
              </a:rPr>
              <a:t>Nominal Properties = </a:t>
            </a:r>
            <a:r>
              <a:rPr lang="en-US" sz="1500" dirty="0"/>
              <a:t>average among the three cycles, and averaged for the two bearings</a:t>
            </a:r>
            <a:endParaRPr lang="en-US" sz="1500" dirty="0">
              <a:solidFill>
                <a:srgbClr val="FF0000"/>
              </a:solidFill>
            </a:endParaRPr>
          </a:p>
        </p:txBody>
      </p:sp>
      <p:pic>
        <p:nvPicPr>
          <p:cNvPr id="6" name="Picture 5" title="Mechanical Properties of LR Bearing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7333" y="1842599"/>
            <a:ext cx="6516067" cy="2695863"/>
          </a:xfrm>
          <a:prstGeom prst="rect">
            <a:avLst/>
          </a:prstGeom>
        </p:spPr>
      </p:pic>
      <p:sp>
        <p:nvSpPr>
          <p:cNvPr id="3" name="Content Placeholder 2"/>
          <p:cNvSpPr>
            <a:spLocks noGrp="1"/>
          </p:cNvSpPr>
          <p:nvPr>
            <p:ph idx="1"/>
          </p:nvPr>
        </p:nvSpPr>
        <p:spPr>
          <a:xfrm>
            <a:off x="673100" y="1333500"/>
            <a:ext cx="7238196" cy="479397"/>
          </a:xfrm>
        </p:spPr>
        <p:txBody>
          <a:bodyPr/>
          <a:lstStyle/>
          <a:p>
            <a:r>
              <a:rPr lang="en-US" sz="2400" u="sng" dirty="0">
                <a:solidFill>
                  <a:schemeClr val="accent6">
                    <a:lumMod val="75000"/>
                  </a:schemeClr>
                </a:solidFill>
              </a:rPr>
              <a:t>Nominal Properties and </a:t>
            </a:r>
            <a:r>
              <a:rPr lang="en-US" sz="2400" u="sng" dirty="0" err="1">
                <a:solidFill>
                  <a:schemeClr val="accent6">
                    <a:lumMod val="75000"/>
                  </a:schemeClr>
                </a:solidFill>
              </a:rPr>
              <a:t>λ</a:t>
            </a:r>
            <a:r>
              <a:rPr lang="en-US" sz="2400" u="sng" baseline="-25000" dirty="0" err="1">
                <a:solidFill>
                  <a:schemeClr val="accent6">
                    <a:lumMod val="75000"/>
                  </a:schemeClr>
                </a:solidFill>
              </a:rPr>
              <a:t>test,max</a:t>
            </a:r>
            <a:r>
              <a:rPr lang="en-US" sz="2400" u="sng" dirty="0">
                <a:solidFill>
                  <a:schemeClr val="accent6">
                    <a:lumMod val="75000"/>
                  </a:schemeClr>
                </a:solidFill>
              </a:rPr>
              <a:t> and </a:t>
            </a:r>
            <a:r>
              <a:rPr lang="en-US" sz="2400" u="sng" dirty="0" err="1">
                <a:solidFill>
                  <a:schemeClr val="accent6">
                    <a:lumMod val="75000"/>
                  </a:schemeClr>
                </a:solidFill>
              </a:rPr>
              <a:t>λ</a:t>
            </a:r>
            <a:r>
              <a:rPr lang="en-US" sz="2400" u="sng" baseline="-25000" dirty="0" err="1">
                <a:solidFill>
                  <a:schemeClr val="accent6">
                    <a:lumMod val="75000"/>
                  </a:schemeClr>
                </a:solidFill>
              </a:rPr>
              <a:t>test,min</a:t>
            </a:r>
            <a:r>
              <a:rPr lang="en-US" sz="2400" u="sng" dirty="0">
                <a:solidFill>
                  <a:schemeClr val="accent6">
                    <a:lumMod val="75000"/>
                  </a:schemeClr>
                </a:solidFill>
              </a:rPr>
              <a:t> </a:t>
            </a:r>
          </a:p>
        </p:txBody>
      </p:sp>
      <p:sp>
        <p:nvSpPr>
          <p:cNvPr id="2" name="Title 1"/>
          <p:cNvSpPr>
            <a:spLocks noGrp="1"/>
          </p:cNvSpPr>
          <p:nvPr>
            <p:ph type="title"/>
          </p:nvPr>
        </p:nvSpPr>
        <p:spPr/>
        <p:txBody>
          <a:bodyPr/>
          <a:lstStyle/>
          <a:p>
            <a:r>
              <a:rPr lang="en-US" dirty="0">
                <a:solidFill>
                  <a:schemeClr val="accent6">
                    <a:lumMod val="75000"/>
                  </a:schemeClr>
                </a:solidFill>
              </a:rPr>
              <a:t>Isolation System Properties</a:t>
            </a:r>
          </a:p>
        </p:txBody>
      </p:sp>
    </p:spTree>
    <p:extLst>
      <p:ext uri="{BB962C8B-B14F-4D97-AF65-F5344CB8AC3E}">
        <p14:creationId xmlns:p14="http://schemas.microsoft.com/office/powerpoint/2010/main" val="33296259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3">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3">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5" name="Slide Number Placeholder 4"/>
          <p:cNvSpPr>
            <a:spLocks noGrp="1"/>
          </p:cNvSpPr>
          <p:nvPr>
            <p:ph type="sldNum" sz="quarter" idx="11"/>
          </p:nvPr>
        </p:nvSpPr>
        <p:spPr/>
        <p:txBody>
          <a:bodyPr/>
          <a:lstStyle/>
          <a:p>
            <a:pPr>
              <a:defRPr/>
            </a:pPr>
            <a:r>
              <a:rPr lang="en-US" dirty="0" err="1"/>
              <a:t>Ch</a:t>
            </a:r>
            <a:r>
              <a:rPr lang="en-US" dirty="0"/>
              <a:t> 15 Summary 1 - </a:t>
            </a:r>
            <a:fld id="{C89CB261-678F-46C7-9B50-9F41C27EFD57}" type="slidenum">
              <a:rPr lang="en-US" smtClean="0"/>
              <a:pPr>
                <a:defRPr/>
              </a:pPr>
              <a:t>39</a:t>
            </a:fld>
            <a:endParaRPr lang="en-US" dirty="0"/>
          </a:p>
        </p:txBody>
      </p:sp>
      <p:pic>
        <p:nvPicPr>
          <p:cNvPr id="48" name="Picture 47" descr="Displacement formula with input numbers"/>
          <p:cNvPicPr/>
          <p:nvPr/>
        </p:nvPicPr>
        <p:blipFill>
          <a:blip r:embed="rId3" cstate="print"/>
          <a:srcRect/>
          <a:stretch>
            <a:fillRect/>
          </a:stretch>
        </p:blipFill>
        <p:spPr bwMode="auto">
          <a:xfrm>
            <a:off x="2906664" y="5717205"/>
            <a:ext cx="3128376" cy="488012"/>
          </a:xfrm>
          <a:prstGeom prst="rect">
            <a:avLst/>
          </a:prstGeom>
          <a:noFill/>
          <a:ln w="9525">
            <a:noFill/>
            <a:miter lim="800000"/>
            <a:headEnd/>
            <a:tailEnd/>
          </a:ln>
        </p:spPr>
      </p:pic>
      <p:pic>
        <p:nvPicPr>
          <p:cNvPr id="50" name="Picture 49" descr="Displacment Formula"/>
          <p:cNvPicPr/>
          <p:nvPr/>
        </p:nvPicPr>
        <p:blipFill>
          <a:blip r:embed="rId4" cstate="print"/>
          <a:srcRect/>
          <a:stretch>
            <a:fillRect/>
          </a:stretch>
        </p:blipFill>
        <p:spPr bwMode="auto">
          <a:xfrm>
            <a:off x="1252168" y="5645432"/>
            <a:ext cx="1037808" cy="647247"/>
          </a:xfrm>
          <a:prstGeom prst="rect">
            <a:avLst/>
          </a:prstGeom>
          <a:noFill/>
          <a:ln w="9525">
            <a:noFill/>
            <a:miter lim="800000"/>
            <a:headEnd/>
            <a:tailEnd/>
          </a:ln>
        </p:spPr>
      </p:pic>
      <p:sp>
        <p:nvSpPr>
          <p:cNvPr id="51" name="Rectangle 50"/>
          <p:cNvSpPr/>
          <p:nvPr/>
        </p:nvSpPr>
        <p:spPr>
          <a:xfrm>
            <a:off x="308920" y="3218593"/>
            <a:ext cx="8433732" cy="2451953"/>
          </a:xfrm>
          <a:prstGeom prst="rect">
            <a:avLst/>
          </a:prstGeom>
        </p:spPr>
        <p:txBody>
          <a:bodyPr wrap="square">
            <a:spAutoFit/>
          </a:bodyPr>
          <a:lstStyle/>
          <a:p>
            <a:pPr marL="180000" lvl="1"/>
            <a:endParaRPr lang="en-US" sz="2000" dirty="0"/>
          </a:p>
          <a:p>
            <a:pPr marL="522900" lvl="1" indent="-342900">
              <a:buAutoNum type="arabicPeriod" startAt="4"/>
            </a:pPr>
            <a:r>
              <a:rPr lang="en-US" sz="1600" dirty="0"/>
              <a:t>Calculate the effective damping </a:t>
            </a:r>
            <a:r>
              <a:rPr lang="en-US" sz="1600" i="1" dirty="0"/>
              <a:t>β</a:t>
            </a:r>
            <a:r>
              <a:rPr lang="en-US" sz="1600" i="1" baseline="-25000" dirty="0"/>
              <a:t>M</a:t>
            </a:r>
          </a:p>
          <a:p>
            <a:pPr marL="522900" lvl="1" indent="-342900">
              <a:buAutoNum type="arabicPeriod" startAt="4"/>
            </a:pPr>
            <a:endParaRPr lang="en-US" sz="1600" i="1" baseline="-25000" dirty="0"/>
          </a:p>
          <a:p>
            <a:pPr marL="522900" lvl="1" indent="-342900">
              <a:buAutoNum type="arabicPeriod" startAt="4"/>
            </a:pPr>
            <a:endParaRPr lang="en-US" sz="1600" i="1" baseline="-25000" dirty="0"/>
          </a:p>
          <a:p>
            <a:pPr marL="522900" lvl="1" indent="-342900">
              <a:buAutoNum type="arabicPeriod" startAt="4"/>
            </a:pPr>
            <a:endParaRPr lang="en-US" sz="1600" i="1" baseline="-25000" dirty="0"/>
          </a:p>
          <a:p>
            <a:pPr marL="522900" lvl="1" indent="-342900">
              <a:buAutoNum type="arabicPeriod" startAt="4"/>
            </a:pPr>
            <a:endParaRPr lang="en-US" sz="1600" i="1" baseline="-25000" dirty="0"/>
          </a:p>
          <a:p>
            <a:pPr marL="522900" lvl="1" indent="-342900">
              <a:buAutoNum type="arabicPeriod" startAt="4"/>
            </a:pPr>
            <a:endParaRPr lang="en-US" sz="1600" i="1" baseline="-25000" dirty="0"/>
          </a:p>
          <a:p>
            <a:pPr marL="522900" lvl="1" indent="-342900">
              <a:buAutoNum type="arabicPeriod" startAt="4"/>
            </a:pPr>
            <a:r>
              <a:rPr lang="en-US" sz="1600" dirty="0"/>
              <a:t>Interpolate the damping coefficient </a:t>
            </a:r>
            <a:r>
              <a:rPr lang="en-US" sz="1600" i="1" dirty="0"/>
              <a:t>B</a:t>
            </a:r>
            <a:r>
              <a:rPr lang="en-US" sz="1600" i="1" baseline="-25000" dirty="0"/>
              <a:t>M</a:t>
            </a:r>
            <a:r>
              <a:rPr lang="en-US" sz="1600" dirty="0"/>
              <a:t> from </a:t>
            </a:r>
            <a:r>
              <a:rPr lang="en-US" sz="1600" i="1" dirty="0"/>
              <a:t>Table 17.5-1</a:t>
            </a:r>
          </a:p>
          <a:p>
            <a:pPr marL="522900" lvl="1" indent="-342900">
              <a:buAutoNum type="arabicPeriod" startAt="4"/>
            </a:pPr>
            <a:endParaRPr lang="en-US" sz="1600" i="1" dirty="0"/>
          </a:p>
          <a:p>
            <a:pPr marL="522900" lvl="1" indent="-342900">
              <a:buAutoNum type="arabicPeriod" startAt="4"/>
            </a:pPr>
            <a:endParaRPr lang="en-US" sz="1600" i="1" dirty="0"/>
          </a:p>
          <a:p>
            <a:pPr marL="522900" lvl="1" indent="-342900">
              <a:buAutoNum type="arabicPeriod" startAt="4"/>
            </a:pPr>
            <a:r>
              <a:rPr lang="en-US" sz="1600" dirty="0"/>
              <a:t>Check the displacement matches what was initially assumed in Step 1</a:t>
            </a:r>
          </a:p>
        </p:txBody>
      </p:sp>
      <p:pic>
        <p:nvPicPr>
          <p:cNvPr id="52" name="Picture 51" descr="Damping Coefficient Bm&#10;&#10;Bm = 1.444"/>
          <p:cNvPicPr/>
          <p:nvPr/>
        </p:nvPicPr>
        <p:blipFill>
          <a:blip r:embed="rId5" cstate="print"/>
          <a:srcRect/>
          <a:stretch>
            <a:fillRect/>
          </a:stretch>
        </p:blipFill>
        <p:spPr bwMode="auto">
          <a:xfrm>
            <a:off x="1248537" y="4916913"/>
            <a:ext cx="699499" cy="385969"/>
          </a:xfrm>
          <a:prstGeom prst="rect">
            <a:avLst/>
          </a:prstGeom>
          <a:noFill/>
          <a:ln w="9525">
            <a:noFill/>
            <a:miter lim="800000"/>
            <a:headEnd/>
            <a:tailEnd/>
          </a:ln>
        </p:spPr>
      </p:pic>
      <p:pic>
        <p:nvPicPr>
          <p:cNvPr id="53" name="Picture 52" descr="Calculation for the effective dampi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15041" y="3903338"/>
            <a:ext cx="4033670" cy="655824"/>
          </a:xfrm>
          <a:prstGeom prst="rect">
            <a:avLst/>
          </a:prstGeom>
        </p:spPr>
      </p:pic>
      <p:pic>
        <p:nvPicPr>
          <p:cNvPr id="54" name="Picture 53" descr="Calculation for effective period"/>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15041" y="2908542"/>
            <a:ext cx="3778008" cy="611504"/>
          </a:xfrm>
          <a:prstGeom prst="rect">
            <a:avLst/>
          </a:prstGeom>
        </p:spPr>
      </p:pic>
      <p:pic>
        <p:nvPicPr>
          <p:cNvPr id="55" name="Picture 54" descr="CAlculation for effective stiffness"/>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72028" y="1866280"/>
            <a:ext cx="3937634" cy="684511"/>
          </a:xfrm>
          <a:prstGeom prst="rect">
            <a:avLst/>
          </a:prstGeom>
        </p:spPr>
      </p:pic>
      <p:pic>
        <p:nvPicPr>
          <p:cNvPr id="56" name="Picture 55" descr="Preliminarty design -- lower-bound" title="Properities (Section 15.4.1.2)"/>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084581" y="1166985"/>
            <a:ext cx="4703819" cy="4964178"/>
          </a:xfrm>
          <a:prstGeom prst="rect">
            <a:avLst/>
          </a:prstGeom>
        </p:spPr>
      </p:pic>
      <p:sp>
        <p:nvSpPr>
          <p:cNvPr id="57" name="Content Placeholder 2"/>
          <p:cNvSpPr>
            <a:spLocks noGrp="1"/>
          </p:cNvSpPr>
          <p:nvPr>
            <p:ph idx="1"/>
          </p:nvPr>
        </p:nvSpPr>
        <p:spPr>
          <a:xfrm>
            <a:off x="308920" y="1201497"/>
            <a:ext cx="4884521" cy="2319960"/>
          </a:xfrm>
        </p:spPr>
        <p:txBody>
          <a:bodyPr/>
          <a:lstStyle/>
          <a:p>
            <a:pPr marL="637200" lvl="1" indent="-457200">
              <a:buFont typeface="+mj-lt"/>
              <a:buAutoNum type="arabicPeriod"/>
            </a:pPr>
            <a:r>
              <a:rPr lang="en-NZ" sz="1600" dirty="0"/>
              <a:t>Assume a displacement, </a:t>
            </a:r>
            <a:r>
              <a:rPr lang="en-US" sz="1600" dirty="0"/>
              <a:t>say </a:t>
            </a:r>
            <a:r>
              <a:rPr lang="en-US" sz="1600" i="1" dirty="0"/>
              <a:t>D</a:t>
            </a:r>
            <a:r>
              <a:rPr lang="en-US" sz="1600" i="1" baseline="-25000" dirty="0"/>
              <a:t>M</a:t>
            </a:r>
            <a:r>
              <a:rPr lang="en-US" sz="1600" i="1" dirty="0"/>
              <a:t> </a:t>
            </a:r>
            <a:r>
              <a:rPr lang="en-US" sz="1600" dirty="0"/>
              <a:t>= 11.2 inch</a:t>
            </a:r>
          </a:p>
          <a:p>
            <a:pPr marL="637200" lvl="1" indent="-457200">
              <a:buFont typeface="+mj-lt"/>
              <a:buAutoNum type="arabicPeriod"/>
            </a:pPr>
            <a:r>
              <a:rPr lang="en-US" sz="1600" dirty="0"/>
              <a:t>Calculate the effective stiffness </a:t>
            </a:r>
            <a:r>
              <a:rPr lang="en-US" sz="1600" i="1" dirty="0"/>
              <a:t>k</a:t>
            </a:r>
            <a:r>
              <a:rPr lang="en-US" sz="1600" i="1" baseline="-25000" dirty="0"/>
              <a:t>M</a:t>
            </a:r>
          </a:p>
          <a:p>
            <a:pPr marL="637200" lvl="1" indent="-457200">
              <a:buFont typeface="+mj-lt"/>
              <a:buAutoNum type="arabicPeriod"/>
            </a:pPr>
            <a:endParaRPr lang="en-US" sz="1600" i="1" baseline="-25000" dirty="0"/>
          </a:p>
          <a:p>
            <a:pPr marL="637200" lvl="1" indent="-457200">
              <a:buFont typeface="+mj-lt"/>
              <a:buAutoNum type="arabicPeriod"/>
            </a:pPr>
            <a:endParaRPr lang="en-US" sz="1600" i="1" baseline="-25000" dirty="0"/>
          </a:p>
          <a:p>
            <a:pPr marL="637200" lvl="1" indent="-457200">
              <a:buFont typeface="+mj-lt"/>
              <a:buAutoNum type="arabicPeriod"/>
            </a:pPr>
            <a:endParaRPr lang="en-US" sz="1600" i="1" baseline="-25000" dirty="0"/>
          </a:p>
          <a:p>
            <a:pPr marL="637200" lvl="1" indent="-457200">
              <a:buFont typeface="+mj-lt"/>
              <a:buAutoNum type="arabicPeriod"/>
            </a:pPr>
            <a:endParaRPr lang="en-US" sz="1600" i="1" baseline="-25000" dirty="0"/>
          </a:p>
          <a:p>
            <a:pPr marL="637200" lvl="1" indent="-457200">
              <a:buFont typeface="+mj-lt"/>
              <a:buAutoNum type="arabicPeriod"/>
            </a:pPr>
            <a:r>
              <a:rPr lang="en-US" sz="1600" dirty="0"/>
              <a:t>Calculate the effective period </a:t>
            </a:r>
            <a:r>
              <a:rPr lang="en-US" sz="1600" i="1" dirty="0"/>
              <a:t>T</a:t>
            </a:r>
            <a:r>
              <a:rPr lang="en-US" sz="1600" i="1" baseline="-25000" dirty="0"/>
              <a:t>M</a:t>
            </a:r>
            <a:r>
              <a:rPr lang="en-US" sz="1600" dirty="0"/>
              <a:t> </a:t>
            </a:r>
            <a:endParaRPr lang="en-NZ" sz="1600" dirty="0"/>
          </a:p>
        </p:txBody>
      </p:sp>
      <p:sp>
        <p:nvSpPr>
          <p:cNvPr id="2" name="Title 1"/>
          <p:cNvSpPr>
            <a:spLocks noGrp="1"/>
          </p:cNvSpPr>
          <p:nvPr>
            <p:ph type="title"/>
          </p:nvPr>
        </p:nvSpPr>
        <p:spPr>
          <a:xfrm>
            <a:off x="673100" y="269875"/>
            <a:ext cx="7969968" cy="795853"/>
          </a:xfrm>
        </p:spPr>
        <p:txBody>
          <a:bodyPr/>
          <a:lstStyle/>
          <a:p>
            <a:r>
              <a:rPr lang="en-US" dirty="0">
                <a:solidFill>
                  <a:srgbClr val="FF0000"/>
                </a:solidFill>
              </a:rPr>
              <a:t>ELF Procedure</a:t>
            </a:r>
          </a:p>
        </p:txBody>
      </p:sp>
    </p:spTree>
    <p:extLst>
      <p:ext uri="{BB962C8B-B14F-4D97-AF65-F5344CB8AC3E}">
        <p14:creationId xmlns:p14="http://schemas.microsoft.com/office/powerpoint/2010/main" val="35873486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7">
                                            <p:txEl>
                                              <p:pRg st="1" end="1"/>
                                            </p:txEl>
                                          </p:spTgt>
                                        </p:tgtEl>
                                        <p:attrNameLst>
                                          <p:attrName>style.visibility</p:attrName>
                                        </p:attrNameLst>
                                      </p:cBhvr>
                                      <p:to>
                                        <p:strVal val="visible"/>
                                      </p:to>
                                    </p:set>
                                    <p:animEffect transition="in" filter="fade">
                                      <p:cBhvr>
                                        <p:cTn id="7" dur="500"/>
                                        <p:tgtEl>
                                          <p:spTgt spid="5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7">
                                            <p:txEl>
                                              <p:pRg st="6" end="6"/>
                                            </p:txEl>
                                          </p:spTgt>
                                        </p:tgtEl>
                                        <p:attrNameLst>
                                          <p:attrName>style.visibility</p:attrName>
                                        </p:attrNameLst>
                                      </p:cBhvr>
                                      <p:to>
                                        <p:strVal val="visible"/>
                                      </p:to>
                                    </p:set>
                                    <p:animEffect transition="in" filter="fade">
                                      <p:cBhvr>
                                        <p:cTn id="12" dur="500"/>
                                        <p:tgtEl>
                                          <p:spTgt spid="57">
                                            <p:txEl>
                                              <p:pRg st="6" end="6"/>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1">
                                            <p:txEl>
                                              <p:pRg st="1" end="1"/>
                                            </p:txEl>
                                          </p:spTgt>
                                        </p:tgtEl>
                                        <p:attrNameLst>
                                          <p:attrName>style.visibility</p:attrName>
                                        </p:attrNameLst>
                                      </p:cBhvr>
                                      <p:to>
                                        <p:strVal val="visible"/>
                                      </p:to>
                                    </p:set>
                                    <p:animEffect transition="in" filter="fade">
                                      <p:cBhvr>
                                        <p:cTn id="17" dur="500"/>
                                        <p:tgtEl>
                                          <p:spTgt spid="51">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1">
                                            <p:txEl>
                                              <p:pRg st="7" end="7"/>
                                            </p:txEl>
                                          </p:spTgt>
                                        </p:tgtEl>
                                        <p:attrNameLst>
                                          <p:attrName>style.visibility</p:attrName>
                                        </p:attrNameLst>
                                      </p:cBhvr>
                                      <p:to>
                                        <p:strVal val="visible"/>
                                      </p:to>
                                    </p:set>
                                    <p:animEffect transition="in" filter="fade">
                                      <p:cBhvr>
                                        <p:cTn id="22" dur="500"/>
                                        <p:tgtEl>
                                          <p:spTgt spid="51">
                                            <p:txEl>
                                              <p:pRg st="7" end="7"/>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52"/>
                                        </p:tgtEl>
                                        <p:attrNameLst>
                                          <p:attrName>style.visibility</p:attrName>
                                        </p:attrNameLst>
                                      </p:cBhvr>
                                      <p:to>
                                        <p:strVal val="visible"/>
                                      </p:to>
                                    </p:set>
                                    <p:animEffect transition="in" filter="fade">
                                      <p:cBhvr>
                                        <p:cTn id="25" dur="500"/>
                                        <p:tgtEl>
                                          <p:spTgt spid="52"/>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51">
                                            <p:txEl>
                                              <p:pRg st="10" end="10"/>
                                            </p:txEl>
                                          </p:spTgt>
                                        </p:tgtEl>
                                        <p:attrNameLst>
                                          <p:attrName>style.visibility</p:attrName>
                                        </p:attrNameLst>
                                      </p:cBhvr>
                                      <p:to>
                                        <p:strVal val="visible"/>
                                      </p:to>
                                    </p:set>
                                    <p:animEffect transition="in" filter="fade">
                                      <p:cBhvr>
                                        <p:cTn id="30" dur="500"/>
                                        <p:tgtEl>
                                          <p:spTgt spid="51">
                                            <p:txEl>
                                              <p:pRg st="10" end="10"/>
                                            </p:txEl>
                                          </p:spTgt>
                                        </p:tgtEl>
                                      </p:cBhvr>
                                    </p:animEffect>
                                  </p:childTnLst>
                                </p:cTn>
                              </p:par>
                              <p:par>
                                <p:cTn id="31" presetID="10" presetClass="entr" presetSubtype="0" fill="hold" nodeType="withEffect">
                                  <p:stCondLst>
                                    <p:cond delay="0"/>
                                  </p:stCondLst>
                                  <p:childTnLst>
                                    <p:set>
                                      <p:cBhvr>
                                        <p:cTn id="32" dur="1" fill="hold">
                                          <p:stCondLst>
                                            <p:cond delay="0"/>
                                          </p:stCondLst>
                                        </p:cTn>
                                        <p:tgtEl>
                                          <p:spTgt spid="50"/>
                                        </p:tgtEl>
                                        <p:attrNameLst>
                                          <p:attrName>style.visibility</p:attrName>
                                        </p:attrNameLst>
                                      </p:cBhvr>
                                      <p:to>
                                        <p:strVal val="visible"/>
                                      </p:to>
                                    </p:set>
                                    <p:animEffect transition="in" filter="fade">
                                      <p:cBhvr>
                                        <p:cTn id="33" dur="500"/>
                                        <p:tgtEl>
                                          <p:spTgt spid="50"/>
                                        </p:tgtEl>
                                      </p:cBhvr>
                                    </p:animEffect>
                                  </p:childTnLst>
                                </p:cTn>
                              </p:par>
                              <p:par>
                                <p:cTn id="34" presetID="10" presetClass="entr" presetSubtype="0" fill="hold" nodeType="withEffect">
                                  <p:stCondLst>
                                    <p:cond delay="0"/>
                                  </p:stCondLst>
                                  <p:childTnLst>
                                    <p:set>
                                      <p:cBhvr>
                                        <p:cTn id="35" dur="1" fill="hold">
                                          <p:stCondLst>
                                            <p:cond delay="0"/>
                                          </p:stCondLst>
                                        </p:cTn>
                                        <p:tgtEl>
                                          <p:spTgt spid="48"/>
                                        </p:tgtEl>
                                        <p:attrNameLst>
                                          <p:attrName>style.visibility</p:attrName>
                                        </p:attrNameLst>
                                      </p:cBhvr>
                                      <p:to>
                                        <p:strVal val="visible"/>
                                      </p:to>
                                    </p:set>
                                    <p:animEffect transition="in" filter="fade">
                                      <p:cBhvr>
                                        <p:cTn id="36"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a:xfrm>
            <a:off x="2217842" y="6222206"/>
            <a:ext cx="4557712" cy="319088"/>
          </a:xfrm>
        </p:spPr>
        <p:txBody>
          <a:bodyPr/>
          <a:lstStyle/>
          <a:p>
            <a:pPr>
              <a:defRPr/>
            </a:pPr>
            <a:r>
              <a:rPr lang="en-US" dirty="0"/>
              <a:t>Instructional Material Complementing FEMA 1051, Design Examples</a:t>
            </a:r>
            <a:endParaRPr lang="en-US" i="1" dirty="0"/>
          </a:p>
        </p:txBody>
      </p:sp>
      <p:sp>
        <p:nvSpPr>
          <p:cNvPr id="7" name="Slide Number Placeholder 4"/>
          <p:cNvSpPr>
            <a:spLocks noGrp="1"/>
          </p:cNvSpPr>
          <p:nvPr>
            <p:ph type="sldNum" sz="quarter" idx="11"/>
          </p:nvPr>
        </p:nvSpPr>
        <p:spPr>
          <a:xfrm>
            <a:off x="6775554" y="6381750"/>
            <a:ext cx="2271010" cy="319088"/>
          </a:xfrm>
        </p:spPr>
        <p:txBody>
          <a:bodyPr/>
          <a:lstStyle/>
          <a:p>
            <a:pPr>
              <a:defRPr/>
            </a:pPr>
            <a:r>
              <a:rPr lang="en-US" dirty="0" err="1"/>
              <a:t>Ch</a:t>
            </a:r>
            <a:r>
              <a:rPr lang="en-US" dirty="0"/>
              <a:t> 15 Summary 1 - </a:t>
            </a:r>
            <a:fld id="{C89CB261-678F-46C7-9B50-9F41C27EFD57}" type="slidenum">
              <a:rPr lang="en-US" smtClean="0"/>
              <a:pPr>
                <a:defRPr/>
              </a:pPr>
              <a:t>4</a:t>
            </a:fld>
            <a:endParaRPr lang="en-US" dirty="0"/>
          </a:p>
        </p:txBody>
      </p:sp>
      <p:sp>
        <p:nvSpPr>
          <p:cNvPr id="8" name="TextBox 7"/>
          <p:cNvSpPr txBox="1"/>
          <p:nvPr/>
        </p:nvSpPr>
        <p:spPr>
          <a:xfrm>
            <a:off x="3519604" y="5935144"/>
            <a:ext cx="3904484" cy="338554"/>
          </a:xfrm>
          <a:prstGeom prst="rect">
            <a:avLst/>
          </a:prstGeom>
          <a:noFill/>
        </p:spPr>
        <p:txBody>
          <a:bodyPr wrap="square" rtlCol="0">
            <a:spAutoFit/>
          </a:bodyPr>
          <a:lstStyle/>
          <a:p>
            <a:r>
              <a:rPr lang="en-NZ" sz="1600" dirty="0">
                <a:solidFill>
                  <a:schemeClr val="bg1">
                    <a:lumMod val="50000"/>
                  </a:schemeClr>
                </a:solidFill>
              </a:rPr>
              <a:t>Reference: DIS Inc. </a:t>
            </a:r>
            <a:endParaRPr lang="en-US" sz="1600" dirty="0">
              <a:solidFill>
                <a:schemeClr val="bg1">
                  <a:lumMod val="50000"/>
                </a:schemeClr>
              </a:solidFill>
            </a:endParaRPr>
          </a:p>
        </p:txBody>
      </p:sp>
      <p:pic>
        <p:nvPicPr>
          <p:cNvPr id="9" name="Picture 8" descr="(LEFT) Acceleration response spectrum. A horizontal arrow points to the right, labeled “Period Shift”. This arrow illustrates that acceleration response of the building is reduced as the period of the structure is shifted from low values (in the neighborhood of 0.5 seconds) to higher values (in the neighborhood of 2.5 seconds). Three different parallel acceleration plots, each plot for a different level of damping, showing that the acceleration response is decreased as damping is increased.  &#10;&#10;(RIGHT) Displacement response spectrum on the right. A horizontal arrow points to the right, labelled “Period Shift”.  This arrow illustrates that displacement response of the building is increased as the period of the structure is shifted from low values (in the neighborhood of 0.5 seconds) to higher values (in the neighborhood of 2.5 seconds). Three different parallel acceleration plots, each plot for a different level of damping, showing that the displacement response is decreased as damping is increased. "/>
          <p:cNvPicPr>
            <a:picLocks noChangeAspect="1"/>
          </p:cNvPicPr>
          <p:nvPr/>
        </p:nvPicPr>
        <p:blipFill>
          <a:blip r:embed="rId3" cstate="print"/>
          <a:stretch>
            <a:fillRect/>
          </a:stretch>
        </p:blipFill>
        <p:spPr>
          <a:xfrm>
            <a:off x="673100" y="2558314"/>
            <a:ext cx="8003348" cy="3273258"/>
          </a:xfrm>
          <a:prstGeom prst="rect">
            <a:avLst/>
          </a:prstGeom>
        </p:spPr>
      </p:pic>
      <p:sp>
        <p:nvSpPr>
          <p:cNvPr id="3" name="Content Placeholder 2"/>
          <p:cNvSpPr>
            <a:spLocks noGrp="1"/>
          </p:cNvSpPr>
          <p:nvPr>
            <p:ph idx="1"/>
          </p:nvPr>
        </p:nvSpPr>
        <p:spPr>
          <a:xfrm>
            <a:off x="679138" y="1412875"/>
            <a:ext cx="7772400" cy="1937427"/>
          </a:xfrm>
        </p:spPr>
        <p:txBody>
          <a:bodyPr/>
          <a:lstStyle/>
          <a:p>
            <a:r>
              <a:rPr lang="en-NZ" sz="2400" dirty="0"/>
              <a:t>Thus, looking at representative response spectra, what is the premise of seismic isolation?</a:t>
            </a:r>
            <a:endParaRPr lang="en-NZ" sz="2400" u="sng" dirty="0">
              <a:solidFill>
                <a:schemeClr val="accent6">
                  <a:lumMod val="75000"/>
                </a:schemeClr>
              </a:solidFill>
            </a:endParaRPr>
          </a:p>
          <a:p>
            <a:endParaRPr lang="en-NZ" sz="2400" dirty="0"/>
          </a:p>
        </p:txBody>
      </p:sp>
      <p:sp>
        <p:nvSpPr>
          <p:cNvPr id="2" name="Title 1"/>
          <p:cNvSpPr>
            <a:spLocks noGrp="1"/>
          </p:cNvSpPr>
          <p:nvPr>
            <p:ph type="title"/>
          </p:nvPr>
        </p:nvSpPr>
        <p:spPr/>
        <p:txBody>
          <a:bodyPr/>
          <a:lstStyle/>
          <a:p>
            <a:r>
              <a:rPr lang="en-NZ" sz="3200" dirty="0">
                <a:solidFill>
                  <a:schemeClr val="accent6">
                    <a:lumMod val="75000"/>
                  </a:schemeClr>
                </a:solidFill>
              </a:rPr>
              <a:t>What</a:t>
            </a:r>
            <a:r>
              <a:rPr lang="en-NZ" sz="3200" dirty="0">
                <a:solidFill>
                  <a:srgbClr val="FF0000"/>
                </a:solidFill>
              </a:rPr>
              <a:t> </a:t>
            </a:r>
            <a:r>
              <a:rPr lang="en-NZ" sz="3200" dirty="0"/>
              <a:t>is seismic isolation?</a:t>
            </a:r>
          </a:p>
        </p:txBody>
      </p:sp>
    </p:spTree>
    <p:extLst>
      <p:ext uri="{BB962C8B-B14F-4D97-AF65-F5344CB8AC3E}">
        <p14:creationId xmlns:p14="http://schemas.microsoft.com/office/powerpoint/2010/main" val="279076728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5" name="Slide Number Placeholder 4"/>
          <p:cNvSpPr>
            <a:spLocks noGrp="1"/>
          </p:cNvSpPr>
          <p:nvPr>
            <p:ph type="sldNum" sz="quarter" idx="11"/>
          </p:nvPr>
        </p:nvSpPr>
        <p:spPr/>
        <p:txBody>
          <a:bodyPr/>
          <a:lstStyle/>
          <a:p>
            <a:pPr>
              <a:defRPr/>
            </a:pPr>
            <a:r>
              <a:rPr lang="en-US" dirty="0" err="1"/>
              <a:t>Ch</a:t>
            </a:r>
            <a:r>
              <a:rPr lang="en-US" dirty="0"/>
              <a:t> 15 Summary 1 - </a:t>
            </a:r>
            <a:fld id="{C89CB261-678F-46C7-9B50-9F41C27EFD57}" type="slidenum">
              <a:rPr lang="en-US" smtClean="0"/>
              <a:pPr>
                <a:defRPr/>
              </a:pPr>
              <a:t>40</a:t>
            </a:fld>
            <a:endParaRPr lang="en-US" dirty="0"/>
          </a:p>
        </p:txBody>
      </p:sp>
      <p:pic>
        <p:nvPicPr>
          <p:cNvPr id="6" name="Picture 5" descr="two Force-Displacement hysteresis loops.  One loop is for “upper bound” isolation properties, with a higher value of effective stiffness; the other loop is for “lower bound” isolation system properties, with a lower value of effective stiffnes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42410" y="3801541"/>
            <a:ext cx="4674654" cy="2360877"/>
          </a:xfrm>
          <a:prstGeom prst="rect">
            <a:avLst/>
          </a:prstGeom>
        </p:spPr>
      </p:pic>
      <p:pic>
        <p:nvPicPr>
          <p:cNvPr id="9" name="Picture 8" descr="an isometric view of the framing system for the example building.  At each floor is a horizontal red arrow, indicating that in the Equivalent Lateral Force (ELF) procedure the total base shear is distributed up the height of the building and applied at each floor level"/>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36035" y="1171066"/>
            <a:ext cx="4427967" cy="2630475"/>
          </a:xfrm>
          <a:prstGeom prst="rect">
            <a:avLst/>
          </a:prstGeom>
        </p:spPr>
      </p:pic>
      <p:sp>
        <p:nvSpPr>
          <p:cNvPr id="3" name="Content Placeholder 2"/>
          <p:cNvSpPr>
            <a:spLocks noGrp="1"/>
          </p:cNvSpPr>
          <p:nvPr>
            <p:ph idx="1"/>
          </p:nvPr>
        </p:nvSpPr>
        <p:spPr>
          <a:xfrm>
            <a:off x="673100" y="1412875"/>
            <a:ext cx="3728244" cy="4812996"/>
          </a:xfrm>
        </p:spPr>
        <p:txBody>
          <a:bodyPr/>
          <a:lstStyle/>
          <a:p>
            <a:pPr marL="522900" lvl="1" indent="-342900">
              <a:buFont typeface="Arial" panose="020B0604020202020204" pitchFamily="34" charset="0"/>
              <a:buChar char="•"/>
            </a:pPr>
            <a:r>
              <a:rPr lang="en-NZ" sz="2400" dirty="0"/>
              <a:t>Refine analysis with a 3-D model and optimise the isolation system design</a:t>
            </a:r>
          </a:p>
          <a:p>
            <a:pPr marL="522900" lvl="1" indent="-342900">
              <a:buFont typeface="Arial" panose="020B0604020202020204" pitchFamily="34" charset="0"/>
              <a:buChar char="•"/>
            </a:pPr>
            <a:endParaRPr lang="en-NZ" sz="2400" dirty="0"/>
          </a:p>
          <a:p>
            <a:pPr marL="522900" lvl="1" indent="-342900">
              <a:buFont typeface="Arial" panose="020B0604020202020204" pitchFamily="34" charset="0"/>
              <a:buChar char="•"/>
            </a:pPr>
            <a:endParaRPr lang="en-NZ" sz="2400" dirty="0"/>
          </a:p>
          <a:p>
            <a:pPr marL="180000" lvl="1" indent="0">
              <a:buNone/>
            </a:pPr>
            <a:endParaRPr lang="en-NZ" sz="2400" dirty="0"/>
          </a:p>
          <a:p>
            <a:pPr marL="522900" lvl="1" indent="-342900">
              <a:buFont typeface="Arial" panose="020B0604020202020204" pitchFamily="34" charset="0"/>
              <a:buChar char="•"/>
            </a:pPr>
            <a:r>
              <a:rPr lang="en-NZ" sz="2400" dirty="0"/>
              <a:t>ELF force-deflection behaviour of the “optimized” solution</a:t>
            </a:r>
          </a:p>
        </p:txBody>
      </p:sp>
      <p:sp>
        <p:nvSpPr>
          <p:cNvPr id="2" name="Title 1"/>
          <p:cNvSpPr>
            <a:spLocks noGrp="1"/>
          </p:cNvSpPr>
          <p:nvPr>
            <p:ph type="title"/>
          </p:nvPr>
        </p:nvSpPr>
        <p:spPr/>
        <p:txBody>
          <a:bodyPr/>
          <a:lstStyle/>
          <a:p>
            <a:r>
              <a:rPr lang="en-US" dirty="0">
                <a:solidFill>
                  <a:schemeClr val="accent6">
                    <a:lumMod val="75000"/>
                  </a:schemeClr>
                </a:solidFill>
              </a:rPr>
              <a:t>ELF Procedure</a:t>
            </a:r>
          </a:p>
        </p:txBody>
      </p:sp>
    </p:spTree>
    <p:extLst>
      <p:ext uri="{BB962C8B-B14F-4D97-AF65-F5344CB8AC3E}">
        <p14:creationId xmlns:p14="http://schemas.microsoft.com/office/powerpoint/2010/main" val="180097288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a:xfrm>
            <a:off x="2100104" y="6360781"/>
            <a:ext cx="4557712" cy="319088"/>
          </a:xfrm>
        </p:spPr>
        <p:txBody>
          <a:bodyPr/>
          <a:lstStyle/>
          <a:p>
            <a:pPr>
              <a:defRPr/>
            </a:pPr>
            <a:r>
              <a:rPr lang="en-US" dirty="0"/>
              <a:t>Instructional Material Complementing FEMA 1051, Design Examples</a:t>
            </a:r>
            <a:endParaRPr lang="en-US" i="1" dirty="0"/>
          </a:p>
        </p:txBody>
      </p:sp>
      <p:sp>
        <p:nvSpPr>
          <p:cNvPr id="5" name="Slide Number Placeholder 4"/>
          <p:cNvSpPr>
            <a:spLocks noGrp="1"/>
          </p:cNvSpPr>
          <p:nvPr>
            <p:ph type="sldNum" sz="quarter" idx="11"/>
          </p:nvPr>
        </p:nvSpPr>
        <p:spPr/>
        <p:txBody>
          <a:bodyPr/>
          <a:lstStyle/>
          <a:p>
            <a:pPr>
              <a:defRPr/>
            </a:pPr>
            <a:r>
              <a:rPr lang="en-US" dirty="0" err="1"/>
              <a:t>Ch</a:t>
            </a:r>
            <a:r>
              <a:rPr lang="en-US" dirty="0"/>
              <a:t> 15 Summary 1 - </a:t>
            </a:r>
            <a:fld id="{C89CB261-678F-46C7-9B50-9F41C27EFD57}" type="slidenum">
              <a:rPr lang="en-US" smtClean="0"/>
              <a:pPr>
                <a:defRPr/>
              </a:pPr>
              <a:t>41</a:t>
            </a:fld>
            <a:endParaRPr lang="en-US" dirty="0"/>
          </a:p>
        </p:txBody>
      </p:sp>
      <p:pic>
        <p:nvPicPr>
          <p:cNvPr id="6" name="Picture 5" title="Minimum Requirements fo 17.5.4.3 for Reduced Lateral Force V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0460" y="2037345"/>
            <a:ext cx="6477000" cy="4272816"/>
          </a:xfrm>
          <a:prstGeom prst="rect">
            <a:avLst/>
          </a:prstGeom>
        </p:spPr>
      </p:pic>
      <p:sp>
        <p:nvSpPr>
          <p:cNvPr id="3" name="Content Placeholder 2"/>
          <p:cNvSpPr>
            <a:spLocks noGrp="1"/>
          </p:cNvSpPr>
          <p:nvPr>
            <p:ph idx="1"/>
          </p:nvPr>
        </p:nvSpPr>
        <p:spPr>
          <a:xfrm>
            <a:off x="673100" y="1080948"/>
            <a:ext cx="7411720" cy="956397"/>
          </a:xfrm>
        </p:spPr>
        <p:txBody>
          <a:bodyPr/>
          <a:lstStyle/>
          <a:p>
            <a:pPr marL="522900" lvl="1" indent="-342900">
              <a:buFont typeface="Arial" panose="020B0604020202020204" pitchFamily="34" charset="0"/>
              <a:buChar char="•"/>
            </a:pPr>
            <a:r>
              <a:rPr lang="en-NZ" sz="2400" u="sng" dirty="0">
                <a:solidFill>
                  <a:schemeClr val="accent6">
                    <a:lumMod val="75000"/>
                  </a:schemeClr>
                </a:solidFill>
              </a:rPr>
              <a:t>Check Minimum Requirements for </a:t>
            </a:r>
            <a:r>
              <a:rPr lang="en-NZ" sz="2400" i="1" u="sng" dirty="0">
                <a:solidFill>
                  <a:schemeClr val="accent6">
                    <a:lumMod val="75000"/>
                  </a:schemeClr>
                </a:solidFill>
              </a:rPr>
              <a:t>V</a:t>
            </a:r>
            <a:r>
              <a:rPr lang="en-NZ" sz="2400" i="1" u="sng" baseline="-25000" dirty="0">
                <a:solidFill>
                  <a:schemeClr val="accent6">
                    <a:lumMod val="75000"/>
                  </a:schemeClr>
                </a:solidFill>
              </a:rPr>
              <a:t>s</a:t>
            </a:r>
          </a:p>
          <a:p>
            <a:pPr marL="522900" lvl="1" indent="-342900">
              <a:buFont typeface="Arial" panose="020B0604020202020204" pitchFamily="34" charset="0"/>
              <a:buChar char="•"/>
            </a:pPr>
            <a:r>
              <a:rPr lang="en-NZ" sz="2000" i="1" dirty="0"/>
              <a:t>V</a:t>
            </a:r>
            <a:r>
              <a:rPr lang="en-NZ" sz="2000" i="1" baseline="-25000" dirty="0"/>
              <a:t>s</a:t>
            </a:r>
            <a:r>
              <a:rPr lang="en-NZ" sz="2000" dirty="0"/>
              <a:t> = 3449 kip (upper-bound properties)</a:t>
            </a:r>
            <a:endParaRPr lang="en-NZ" sz="2000" i="1" baseline="-25000" dirty="0"/>
          </a:p>
        </p:txBody>
      </p:sp>
      <p:sp>
        <p:nvSpPr>
          <p:cNvPr id="2" name="Title 1"/>
          <p:cNvSpPr>
            <a:spLocks noGrp="1"/>
          </p:cNvSpPr>
          <p:nvPr>
            <p:ph type="title"/>
          </p:nvPr>
        </p:nvSpPr>
        <p:spPr>
          <a:xfrm>
            <a:off x="673100" y="269875"/>
            <a:ext cx="7772400" cy="760452"/>
          </a:xfrm>
        </p:spPr>
        <p:txBody>
          <a:bodyPr/>
          <a:lstStyle/>
          <a:p>
            <a:r>
              <a:rPr lang="en-US" dirty="0">
                <a:solidFill>
                  <a:schemeClr val="accent6">
                    <a:lumMod val="75000"/>
                  </a:schemeClr>
                </a:solidFill>
              </a:rPr>
              <a:t>ELF Procedure</a:t>
            </a:r>
          </a:p>
        </p:txBody>
      </p:sp>
    </p:spTree>
    <p:extLst>
      <p:ext uri="{BB962C8B-B14F-4D97-AF65-F5344CB8AC3E}">
        <p14:creationId xmlns:p14="http://schemas.microsoft.com/office/powerpoint/2010/main" val="212610007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a:xfrm>
            <a:off x="2100104" y="6360781"/>
            <a:ext cx="4557712" cy="319088"/>
          </a:xfrm>
        </p:spPr>
        <p:txBody>
          <a:bodyPr/>
          <a:lstStyle/>
          <a:p>
            <a:pPr>
              <a:defRPr/>
            </a:pPr>
            <a:r>
              <a:rPr lang="en-US" dirty="0"/>
              <a:t>Instructional Material Complementing FEMA 1051, Design Examples</a:t>
            </a:r>
            <a:endParaRPr lang="en-US" i="1" dirty="0"/>
          </a:p>
        </p:txBody>
      </p:sp>
      <p:sp>
        <p:nvSpPr>
          <p:cNvPr id="5" name="Slide Number Placeholder 4"/>
          <p:cNvSpPr>
            <a:spLocks noGrp="1"/>
          </p:cNvSpPr>
          <p:nvPr>
            <p:ph type="sldNum" sz="quarter" idx="11"/>
          </p:nvPr>
        </p:nvSpPr>
        <p:spPr/>
        <p:txBody>
          <a:bodyPr/>
          <a:lstStyle/>
          <a:p>
            <a:pPr>
              <a:defRPr/>
            </a:pPr>
            <a:r>
              <a:rPr lang="en-US" dirty="0" err="1"/>
              <a:t>Ch</a:t>
            </a:r>
            <a:r>
              <a:rPr lang="en-US" dirty="0"/>
              <a:t> 15 Summary 1 - </a:t>
            </a:r>
            <a:fld id="{C89CB261-678F-46C7-9B50-9F41C27EFD57}" type="slidenum">
              <a:rPr lang="en-US" smtClean="0"/>
              <a:pPr>
                <a:defRPr/>
              </a:pPr>
              <a:t>42</a:t>
            </a:fld>
            <a:endParaRPr lang="en-US" dirty="0"/>
          </a:p>
        </p:txBody>
      </p:sp>
      <p:pic>
        <p:nvPicPr>
          <p:cNvPr id="8" name="Picture 7" descr="In the vertical stiffness equation, A is the bonded rubber area, ti is the individual rubber layers thickness, K is the bulk modulus of rubber, assumed as 290 ksi and Eci is the compression modulus for incompressible material behavior which is dependent on the rubber shear modulus, shape factor and the bearing geometry."/>
          <p:cNvPicPr>
            <a:picLocks noChangeAspect="1"/>
          </p:cNvPicPr>
          <p:nvPr/>
        </p:nvPicPr>
        <p:blipFill>
          <a:blip r:embed="rId3" cstate="print"/>
          <a:stretch>
            <a:fillRect/>
          </a:stretch>
        </p:blipFill>
        <p:spPr>
          <a:xfrm>
            <a:off x="3091559" y="5003698"/>
            <a:ext cx="3311471" cy="1063830"/>
          </a:xfrm>
          <a:prstGeom prst="rect">
            <a:avLst/>
          </a:prstGeom>
        </p:spPr>
      </p:pic>
      <p:pic>
        <p:nvPicPr>
          <p:cNvPr id="6" name="Picture 5" descr="Isometric illustration of the building frame with one of the seismic isolation bearings circled in read to indicate the focus of this slide is the vertical loads acting on an individual bearing.&#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50295" y="1567550"/>
            <a:ext cx="4077905" cy="2737839"/>
          </a:xfrm>
          <a:prstGeom prst="rect">
            <a:avLst/>
          </a:prstGeom>
        </p:spPr>
      </p:pic>
      <p:pic>
        <p:nvPicPr>
          <p:cNvPr id="14" name="Picture 13" descr="elastomeric lead core bearing with red arrows representing compression forces acting on the bearings"/>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31323" y="866503"/>
            <a:ext cx="837945" cy="1080326"/>
          </a:xfrm>
          <a:prstGeom prst="rect">
            <a:avLst/>
          </a:prstGeom>
        </p:spPr>
      </p:pic>
      <p:sp>
        <p:nvSpPr>
          <p:cNvPr id="18" name="Rectangle 17"/>
          <p:cNvSpPr/>
          <p:nvPr/>
        </p:nvSpPr>
        <p:spPr>
          <a:xfrm>
            <a:off x="673100" y="4133166"/>
            <a:ext cx="8148390" cy="830997"/>
          </a:xfrm>
          <a:prstGeom prst="rect">
            <a:avLst/>
          </a:prstGeom>
        </p:spPr>
        <p:txBody>
          <a:bodyPr wrap="square">
            <a:spAutoFit/>
          </a:bodyPr>
          <a:lstStyle/>
          <a:p>
            <a:pPr marL="522900" lvl="1" indent="-342900">
              <a:buFont typeface="Arial" panose="020B0604020202020204" pitchFamily="34" charset="0"/>
              <a:buChar char="•"/>
            </a:pPr>
            <a:r>
              <a:rPr lang="en-US" dirty="0"/>
              <a:t>The compression stiffness of a multi-layered elastomeric bearing can be approximated accordingly:</a:t>
            </a:r>
          </a:p>
        </p:txBody>
      </p:sp>
      <p:sp>
        <p:nvSpPr>
          <p:cNvPr id="3" name="Content Placeholder 2"/>
          <p:cNvSpPr>
            <a:spLocks noGrp="1"/>
          </p:cNvSpPr>
          <p:nvPr>
            <p:ph idx="1"/>
          </p:nvPr>
        </p:nvSpPr>
        <p:spPr>
          <a:xfrm>
            <a:off x="572495" y="1080948"/>
            <a:ext cx="4277801" cy="2513042"/>
          </a:xfrm>
        </p:spPr>
        <p:txBody>
          <a:bodyPr/>
          <a:lstStyle/>
          <a:p>
            <a:pPr marL="522900" lvl="1" indent="-342900">
              <a:buFont typeface="Arial" panose="020B0604020202020204" pitchFamily="34" charset="0"/>
              <a:buChar char="•"/>
            </a:pPr>
            <a:r>
              <a:rPr lang="en-NZ" sz="2400" u="sng" dirty="0">
                <a:solidFill>
                  <a:schemeClr val="accent6">
                    <a:lumMod val="75000"/>
                  </a:schemeClr>
                </a:solidFill>
              </a:rPr>
              <a:t>Bearing Vertical Loads</a:t>
            </a:r>
          </a:p>
          <a:p>
            <a:pPr marL="522900" lvl="1" indent="-342900">
              <a:buFont typeface="Arial" panose="020B0604020202020204" pitchFamily="34" charset="0"/>
              <a:buChar char="•"/>
            </a:pPr>
            <a:endParaRPr lang="en-NZ" sz="2400" dirty="0"/>
          </a:p>
          <a:p>
            <a:pPr marL="522900" lvl="1" indent="-342900">
              <a:buFont typeface="Arial" panose="020B0604020202020204" pitchFamily="34" charset="0"/>
              <a:buChar char="•"/>
            </a:pPr>
            <a:r>
              <a:rPr lang="en-NZ" sz="2400" dirty="0"/>
              <a:t>Model the bearing (&amp; soil) vertical stiffness, framing stiffness and mass distribution realistically in 3-D.</a:t>
            </a:r>
          </a:p>
          <a:p>
            <a:pPr marL="522900" lvl="1" indent="-342900">
              <a:buFont typeface="Arial" panose="020B0604020202020204" pitchFamily="34" charset="0"/>
              <a:buChar char="•"/>
            </a:pPr>
            <a:endParaRPr lang="en-NZ" sz="2400" dirty="0"/>
          </a:p>
          <a:p>
            <a:pPr marL="522900" lvl="1" indent="-342900">
              <a:buFont typeface="Arial" panose="020B0604020202020204" pitchFamily="34" charset="0"/>
              <a:buChar char="•"/>
            </a:pPr>
            <a:endParaRPr lang="en-NZ" sz="2000" dirty="0"/>
          </a:p>
        </p:txBody>
      </p:sp>
      <p:sp>
        <p:nvSpPr>
          <p:cNvPr id="2" name="Title 1"/>
          <p:cNvSpPr>
            <a:spLocks noGrp="1"/>
          </p:cNvSpPr>
          <p:nvPr>
            <p:ph type="title"/>
          </p:nvPr>
        </p:nvSpPr>
        <p:spPr>
          <a:xfrm>
            <a:off x="673100" y="269875"/>
            <a:ext cx="7772400" cy="760452"/>
          </a:xfrm>
        </p:spPr>
        <p:txBody>
          <a:bodyPr/>
          <a:lstStyle/>
          <a:p>
            <a:r>
              <a:rPr lang="en-US" dirty="0">
                <a:solidFill>
                  <a:schemeClr val="accent6">
                    <a:lumMod val="75000"/>
                  </a:schemeClr>
                </a:solidFill>
              </a:rPr>
              <a:t>ELF Procedure</a:t>
            </a:r>
          </a:p>
        </p:txBody>
      </p:sp>
    </p:spTree>
    <p:extLst>
      <p:ext uri="{BB962C8B-B14F-4D97-AF65-F5344CB8AC3E}">
        <p14:creationId xmlns:p14="http://schemas.microsoft.com/office/powerpoint/2010/main" val="22468228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1051, Design Examples</a:t>
            </a:r>
            <a:endParaRPr lang="en-US" i="1" dirty="0"/>
          </a:p>
        </p:txBody>
      </p:sp>
      <p:sp>
        <p:nvSpPr>
          <p:cNvPr id="5" name="Slide Number Placeholder 4"/>
          <p:cNvSpPr>
            <a:spLocks noGrp="1"/>
          </p:cNvSpPr>
          <p:nvPr>
            <p:ph type="sldNum" sz="quarter" idx="11"/>
          </p:nvPr>
        </p:nvSpPr>
        <p:spPr/>
        <p:txBody>
          <a:bodyPr/>
          <a:lstStyle/>
          <a:p>
            <a:pPr>
              <a:defRPr/>
            </a:pPr>
            <a:r>
              <a:rPr lang="en-US" dirty="0" err="1"/>
              <a:t>Ch</a:t>
            </a:r>
            <a:r>
              <a:rPr lang="en-US" dirty="0"/>
              <a:t> 15 Summary 1 - </a:t>
            </a:r>
            <a:fld id="{C89CB261-678F-46C7-9B50-9F41C27EFD57}" type="slidenum">
              <a:rPr lang="en-US" smtClean="0"/>
              <a:pPr>
                <a:defRPr/>
              </a:pPr>
              <a:t>43</a:t>
            </a:fld>
            <a:endParaRPr lang="en-US" dirty="0"/>
          </a:p>
        </p:txBody>
      </p:sp>
      <p:pic>
        <p:nvPicPr>
          <p:cNvPr id="7" name="Picture 6" descr="Entire floor framing plan of a typical floor.  A red box around the upper left quadrant of the floor plan shows that, due to double symmetry, it may be possible to evaluate the results for just one-fourth of the floor plan.&#10;&#10;Since the isolation system and lateral-force resisting system have a symmetrical layout (in two directions), only the critical demands need to known in one quadrant (as they are similar in others). That is, loads and displacements at Gridlines 5, 6 and 7 are similar to those at Gridlines 3, 2 and 1, respectively; and loads and displacements at Gridlines D and E are similar to those at Gridlines B and A, respectively. Hence the loads and displacements are only shown per the top-left snippet locations in the following slide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6459" y="1260742"/>
            <a:ext cx="7903381" cy="5280552"/>
          </a:xfrm>
          <a:prstGeom prst="rect">
            <a:avLst/>
          </a:prstGeom>
        </p:spPr>
      </p:pic>
      <p:sp>
        <p:nvSpPr>
          <p:cNvPr id="120" name="Rectangle 119"/>
          <p:cNvSpPr/>
          <p:nvPr/>
        </p:nvSpPr>
        <p:spPr>
          <a:xfrm>
            <a:off x="5207000" y="1260742"/>
            <a:ext cx="3672840" cy="1200329"/>
          </a:xfrm>
          <a:prstGeom prst="rect">
            <a:avLst/>
          </a:prstGeom>
        </p:spPr>
        <p:txBody>
          <a:bodyPr wrap="square">
            <a:spAutoFit/>
          </a:bodyPr>
          <a:lstStyle/>
          <a:p>
            <a:pPr marL="342900" indent="-342900">
              <a:buFont typeface="Arial" panose="020B0604020202020204" pitchFamily="34" charset="0"/>
              <a:buChar char="•"/>
            </a:pPr>
            <a:r>
              <a:rPr lang="en-NZ" dirty="0"/>
              <a:t>Symmetry in isolation system and lateral-force resisting system</a:t>
            </a:r>
            <a:endParaRPr lang="en-US" dirty="0"/>
          </a:p>
        </p:txBody>
      </p:sp>
      <p:sp>
        <p:nvSpPr>
          <p:cNvPr id="2" name="Title 1"/>
          <p:cNvSpPr>
            <a:spLocks noGrp="1"/>
          </p:cNvSpPr>
          <p:nvPr>
            <p:ph type="title"/>
          </p:nvPr>
        </p:nvSpPr>
        <p:spPr>
          <a:xfrm>
            <a:off x="673100" y="269876"/>
            <a:ext cx="7772400" cy="843308"/>
          </a:xfrm>
        </p:spPr>
        <p:txBody>
          <a:bodyPr/>
          <a:lstStyle/>
          <a:p>
            <a:r>
              <a:rPr lang="en-US" dirty="0">
                <a:solidFill>
                  <a:schemeClr val="accent6">
                    <a:lumMod val="75000"/>
                  </a:schemeClr>
                </a:solidFill>
              </a:rPr>
              <a:t>ELF Procedure</a:t>
            </a:r>
            <a:endParaRPr lang="en-US" dirty="0"/>
          </a:p>
        </p:txBody>
      </p:sp>
    </p:spTree>
    <p:extLst>
      <p:ext uri="{BB962C8B-B14F-4D97-AF65-F5344CB8AC3E}">
        <p14:creationId xmlns:p14="http://schemas.microsoft.com/office/powerpoint/2010/main" val="257270082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5" name="Slide Number Placeholder 4"/>
          <p:cNvSpPr>
            <a:spLocks noGrp="1"/>
          </p:cNvSpPr>
          <p:nvPr>
            <p:ph type="sldNum" sz="quarter" idx="11"/>
          </p:nvPr>
        </p:nvSpPr>
        <p:spPr/>
        <p:txBody>
          <a:bodyPr/>
          <a:lstStyle/>
          <a:p>
            <a:pPr>
              <a:defRPr/>
            </a:pPr>
            <a:r>
              <a:rPr lang="en-US" dirty="0" err="1"/>
              <a:t>Ch</a:t>
            </a:r>
            <a:r>
              <a:rPr lang="en-US" dirty="0"/>
              <a:t> 15 Summary 1 - </a:t>
            </a:r>
            <a:fld id="{C89CB261-678F-46C7-9B50-9F41C27EFD57}" type="slidenum">
              <a:rPr lang="en-US" smtClean="0"/>
              <a:pPr>
                <a:defRPr/>
              </a:pPr>
              <a:t>44</a:t>
            </a:fld>
            <a:endParaRPr lang="en-US" dirty="0"/>
          </a:p>
        </p:txBody>
      </p:sp>
      <p:pic>
        <p:nvPicPr>
          <p:cNvPr id="14" name="Picture 13" descr="Grid lines corresponding to the upper left quadrant of the floor plan.&#10;"/>
          <p:cNvPicPr>
            <a:picLocks noChangeAspect="1"/>
          </p:cNvPicPr>
          <p:nvPr/>
        </p:nvPicPr>
        <p:blipFill rotWithShape="1">
          <a:blip r:embed="rId3" cstate="print">
            <a:duotone>
              <a:schemeClr val="accent2">
                <a:shade val="45000"/>
                <a:satMod val="135000"/>
              </a:schemeClr>
              <a:prstClr val="white"/>
            </a:duotone>
          </a:blip>
          <a:srcRect l="-1" t="-2" r="36021" b="33723"/>
          <a:stretch/>
        </p:blipFill>
        <p:spPr>
          <a:xfrm>
            <a:off x="6026193" y="178210"/>
            <a:ext cx="2899728" cy="2236992"/>
          </a:xfrm>
          <a:prstGeom prst="rect">
            <a:avLst/>
          </a:prstGeom>
        </p:spPr>
      </p:pic>
      <p:pic>
        <p:nvPicPr>
          <p:cNvPr id="6" name="Picture 5" title="Summary of dead (D) and reduced live loads (L) on bearings: D, L (kips)"/>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41094" y="4214300"/>
            <a:ext cx="7726680" cy="1844957"/>
          </a:xfrm>
          <a:prstGeom prst="rect">
            <a:avLst/>
          </a:prstGeom>
        </p:spPr>
      </p:pic>
      <p:sp>
        <p:nvSpPr>
          <p:cNvPr id="3" name="Rectangle 2"/>
          <p:cNvSpPr/>
          <p:nvPr/>
        </p:nvSpPr>
        <p:spPr>
          <a:xfrm>
            <a:off x="731520" y="1179032"/>
            <a:ext cx="6240780" cy="3416320"/>
          </a:xfrm>
          <a:prstGeom prst="rect">
            <a:avLst/>
          </a:prstGeom>
        </p:spPr>
        <p:txBody>
          <a:bodyPr wrap="square">
            <a:spAutoFit/>
          </a:bodyPr>
          <a:lstStyle/>
          <a:p>
            <a:pPr marL="342900" indent="-342900">
              <a:buFont typeface="Arial" panose="020B0604020202020204" pitchFamily="34" charset="0"/>
              <a:buChar char="•"/>
            </a:pPr>
            <a:r>
              <a:rPr lang="en-NZ" u="sng" dirty="0">
                <a:solidFill>
                  <a:schemeClr val="accent6">
                    <a:lumMod val="75000"/>
                  </a:schemeClr>
                </a:solidFill>
              </a:rPr>
              <a:t>Bearing Gravity Loads:</a:t>
            </a:r>
            <a:r>
              <a:rPr lang="en-NZ" dirty="0">
                <a:solidFill>
                  <a:schemeClr val="accent6">
                    <a:lumMod val="75000"/>
                  </a:schemeClr>
                </a:solidFill>
              </a:rPr>
              <a:t> </a:t>
            </a:r>
          </a:p>
          <a:p>
            <a:pPr marL="342900" indent="-342900">
              <a:buFont typeface="Arial" panose="020B0604020202020204" pitchFamily="34" charset="0"/>
              <a:buChar char="•"/>
            </a:pPr>
            <a:endParaRPr lang="en-NZ" dirty="0"/>
          </a:p>
          <a:p>
            <a:pPr marL="342900" indent="-342900">
              <a:buFont typeface="Arial" panose="020B0604020202020204" pitchFamily="34" charset="0"/>
              <a:buChar char="•"/>
            </a:pPr>
            <a:r>
              <a:rPr lang="en-NZ" dirty="0"/>
              <a:t>Dead and Reduced Live Loads</a:t>
            </a:r>
          </a:p>
          <a:p>
            <a:pPr marL="342900" indent="-342900">
              <a:buFont typeface="Arial" panose="020B0604020202020204" pitchFamily="34" charset="0"/>
              <a:buChar char="•"/>
            </a:pPr>
            <a:endParaRPr lang="en-NZ" dirty="0"/>
          </a:p>
          <a:p>
            <a:pPr marL="342900" indent="-342900">
              <a:buFont typeface="Arial" panose="020B0604020202020204" pitchFamily="34" charset="0"/>
              <a:buChar char="•"/>
            </a:pPr>
            <a:r>
              <a:rPr lang="en-NZ" dirty="0"/>
              <a:t>Critical long-term dead load:                1.2D + 1.6L = </a:t>
            </a:r>
            <a:r>
              <a:rPr lang="en-NZ" b="1" u="sng" dirty="0">
                <a:solidFill>
                  <a:schemeClr val="accent6">
                    <a:lumMod val="75000"/>
                  </a:schemeClr>
                </a:solidFill>
              </a:rPr>
              <a:t>660 kip</a:t>
            </a:r>
            <a:r>
              <a:rPr lang="en-NZ" b="1" dirty="0">
                <a:solidFill>
                  <a:schemeClr val="accent6">
                    <a:lumMod val="75000"/>
                  </a:schemeClr>
                </a:solidFill>
              </a:rPr>
              <a:t> </a:t>
            </a:r>
            <a:r>
              <a:rPr lang="en-NZ" dirty="0"/>
              <a:t>(C3)</a:t>
            </a:r>
          </a:p>
          <a:p>
            <a:pPr marL="342900" indent="-342900">
              <a:buFont typeface="Arial" panose="020B0604020202020204" pitchFamily="34" charset="0"/>
              <a:buChar char="•"/>
            </a:pPr>
            <a:r>
              <a:rPr lang="en-NZ" dirty="0"/>
              <a:t>Average load (used for prototype testing):       1.0D + 0.5L = </a:t>
            </a:r>
            <a:r>
              <a:rPr lang="en-NZ" b="1" u="sng" dirty="0">
                <a:solidFill>
                  <a:schemeClr val="accent6">
                    <a:lumMod val="75000"/>
                  </a:schemeClr>
                </a:solidFill>
              </a:rPr>
              <a:t>290 kip</a:t>
            </a:r>
            <a:endParaRPr lang="en-US" dirty="0"/>
          </a:p>
          <a:p>
            <a:pPr marL="342900" indent="-342900">
              <a:buFont typeface="Arial" panose="020B0604020202020204" pitchFamily="34" charset="0"/>
              <a:buChar char="•"/>
            </a:pPr>
            <a:endParaRPr lang="en-US" dirty="0"/>
          </a:p>
        </p:txBody>
      </p:sp>
      <p:pic>
        <p:nvPicPr>
          <p:cNvPr id="25" name="Picture 24" descr="elastomeric lead core bearing with red arrows representing compression forces acting on the bearings"/>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98372" y="912803"/>
            <a:ext cx="837945" cy="1080326"/>
          </a:xfrm>
          <a:prstGeom prst="rect">
            <a:avLst/>
          </a:prstGeom>
        </p:spPr>
      </p:pic>
      <p:sp>
        <p:nvSpPr>
          <p:cNvPr id="2" name="Title 1"/>
          <p:cNvSpPr>
            <a:spLocks noGrp="1"/>
          </p:cNvSpPr>
          <p:nvPr>
            <p:ph type="title"/>
          </p:nvPr>
        </p:nvSpPr>
        <p:spPr>
          <a:xfrm>
            <a:off x="0" y="240779"/>
            <a:ext cx="6026193" cy="1021555"/>
          </a:xfrm>
        </p:spPr>
        <p:txBody>
          <a:bodyPr/>
          <a:lstStyle/>
          <a:p>
            <a:r>
              <a:rPr lang="en-US" dirty="0">
                <a:solidFill>
                  <a:schemeClr val="accent6">
                    <a:lumMod val="75000"/>
                  </a:schemeClr>
                </a:solidFill>
              </a:rPr>
              <a:t>ELF Procedure</a:t>
            </a:r>
            <a:endParaRPr lang="en-US" dirty="0"/>
          </a:p>
        </p:txBody>
      </p:sp>
    </p:spTree>
    <p:extLst>
      <p:ext uri="{BB962C8B-B14F-4D97-AF65-F5344CB8AC3E}">
        <p14:creationId xmlns:p14="http://schemas.microsoft.com/office/powerpoint/2010/main" val="21655652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fade">
                                      <p:cBhvr>
                                        <p:cTn id="7" dur="500"/>
                                        <p:tgtEl>
                                          <p:spTgt spid="3">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5" end="5"/>
                                            </p:txEl>
                                          </p:spTgt>
                                        </p:tgtEl>
                                        <p:attrNameLst>
                                          <p:attrName>style.visibility</p:attrName>
                                        </p:attrNameLst>
                                      </p:cBhvr>
                                      <p:to>
                                        <p:strVal val="visible"/>
                                      </p:to>
                                    </p:set>
                                    <p:animEffect transition="in" filter="fade">
                                      <p:cBhvr>
                                        <p:cTn id="1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1051, Design Examples</a:t>
            </a:r>
            <a:endParaRPr lang="en-US" i="1" dirty="0"/>
          </a:p>
        </p:txBody>
      </p:sp>
      <p:sp>
        <p:nvSpPr>
          <p:cNvPr id="5" name="Slide Number Placeholder 4"/>
          <p:cNvSpPr>
            <a:spLocks noGrp="1"/>
          </p:cNvSpPr>
          <p:nvPr>
            <p:ph type="sldNum" sz="quarter" idx="11"/>
          </p:nvPr>
        </p:nvSpPr>
        <p:spPr/>
        <p:txBody>
          <a:bodyPr/>
          <a:lstStyle/>
          <a:p>
            <a:pPr>
              <a:defRPr/>
            </a:pPr>
            <a:r>
              <a:rPr lang="en-US" dirty="0" err="1"/>
              <a:t>Ch</a:t>
            </a:r>
            <a:r>
              <a:rPr lang="en-US" dirty="0"/>
              <a:t> 15 Summary 1 - </a:t>
            </a:r>
            <a:fld id="{C89CB261-678F-46C7-9B50-9F41C27EFD57}" type="slidenum">
              <a:rPr lang="en-US" smtClean="0"/>
              <a:pPr>
                <a:defRPr/>
              </a:pPr>
              <a:t>45</a:t>
            </a:fld>
            <a:endParaRPr lang="en-US" dirty="0"/>
          </a:p>
        </p:txBody>
      </p:sp>
      <p:pic>
        <p:nvPicPr>
          <p:cNvPr id="14" name="Picture 13" descr="The grid lines corresponding to the upper left quadrant of the floor plan.&#10;"/>
          <p:cNvPicPr>
            <a:picLocks noChangeAspect="1"/>
          </p:cNvPicPr>
          <p:nvPr/>
        </p:nvPicPr>
        <p:blipFill rotWithShape="1">
          <a:blip r:embed="rId3" cstate="print">
            <a:duotone>
              <a:schemeClr val="accent2">
                <a:shade val="45000"/>
                <a:satMod val="135000"/>
              </a:schemeClr>
              <a:prstClr val="white"/>
            </a:duotone>
          </a:blip>
          <a:srcRect l="-1" t="-2" r="36021" b="33723"/>
          <a:stretch/>
        </p:blipFill>
        <p:spPr>
          <a:xfrm>
            <a:off x="5934753" y="29915"/>
            <a:ext cx="2899728" cy="2236992"/>
          </a:xfrm>
          <a:prstGeom prst="rect">
            <a:avLst/>
          </a:prstGeom>
        </p:spPr>
      </p:pic>
      <p:pic>
        <p:nvPicPr>
          <p:cNvPr id="6" name="Picture 5" title="Summary of ELF (X-Direction) loads on bearings, Max, Min (kips)"/>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78581" y="2459771"/>
            <a:ext cx="5855900" cy="3778188"/>
          </a:xfrm>
          <a:prstGeom prst="rect">
            <a:avLst/>
          </a:prstGeom>
        </p:spPr>
      </p:pic>
      <p:sp>
        <p:nvSpPr>
          <p:cNvPr id="17" name="Rectangle 16"/>
          <p:cNvSpPr/>
          <p:nvPr/>
        </p:nvSpPr>
        <p:spPr>
          <a:xfrm>
            <a:off x="3160646" y="2130693"/>
            <a:ext cx="2875453" cy="307777"/>
          </a:xfrm>
          <a:prstGeom prst="rect">
            <a:avLst/>
          </a:prstGeom>
        </p:spPr>
        <p:txBody>
          <a:bodyPr wrap="square">
            <a:spAutoFit/>
          </a:bodyPr>
          <a:lstStyle/>
          <a:p>
            <a:r>
              <a:rPr lang="en-NZ" sz="1400" b="1" dirty="0"/>
              <a:t>Upper-Bound Properties</a:t>
            </a:r>
          </a:p>
        </p:txBody>
      </p:sp>
      <p:pic>
        <p:nvPicPr>
          <p:cNvPr id="8" name="Picture 7" descr="elastomeric lead core bearing with red arrows representing compression forces acting on the bearings"/>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98372" y="1019483"/>
            <a:ext cx="837945" cy="1080326"/>
          </a:xfrm>
          <a:prstGeom prst="rect">
            <a:avLst/>
          </a:prstGeom>
        </p:spPr>
      </p:pic>
      <p:sp>
        <p:nvSpPr>
          <p:cNvPr id="23" name="TextBox 22"/>
          <p:cNvSpPr txBox="1"/>
          <p:nvPr/>
        </p:nvSpPr>
        <p:spPr>
          <a:xfrm>
            <a:off x="338527" y="1920300"/>
            <a:ext cx="2506002" cy="4401205"/>
          </a:xfrm>
          <a:prstGeom prst="rect">
            <a:avLst/>
          </a:prstGeom>
          <a:noFill/>
          <a:ln w="28575">
            <a:noFill/>
          </a:ln>
        </p:spPr>
        <p:txBody>
          <a:bodyPr wrap="square" rtlCol="0">
            <a:spAutoFit/>
          </a:bodyPr>
          <a:lstStyle/>
          <a:p>
            <a:pPr marL="342900" indent="-342900">
              <a:buFont typeface="Arial" panose="020B0604020202020204" pitchFamily="34" charset="0"/>
              <a:buChar char="•"/>
            </a:pPr>
            <a:r>
              <a:rPr lang="en-NZ" sz="2000" dirty="0"/>
              <a:t>Add vertical earthquake effects later using </a:t>
            </a:r>
            <a:r>
              <a:rPr lang="en-US" sz="2000" dirty="0"/>
              <a:t>±0.2</a:t>
            </a:r>
            <a:r>
              <a:rPr lang="en-US" sz="2000" i="1" dirty="0"/>
              <a:t>S</a:t>
            </a:r>
            <a:r>
              <a:rPr lang="en-US" sz="2000" i="1" baseline="-25000" dirty="0"/>
              <a:t>MS</a:t>
            </a:r>
            <a:r>
              <a:rPr lang="en-US" sz="2000" i="1" dirty="0"/>
              <a:t>D</a:t>
            </a:r>
          </a:p>
          <a:p>
            <a:pPr marL="342900" indent="-342900">
              <a:buFont typeface="Arial" panose="020B0604020202020204" pitchFamily="34" charset="0"/>
              <a:buChar char="•"/>
            </a:pPr>
            <a:endParaRPr lang="en-US" sz="2000" i="1" dirty="0"/>
          </a:p>
          <a:p>
            <a:pPr marL="342900" indent="-342900">
              <a:buFont typeface="Arial" panose="020B0604020202020204" pitchFamily="34" charset="0"/>
              <a:buChar char="•"/>
            </a:pPr>
            <a:r>
              <a:rPr lang="en-NZ" sz="2000" dirty="0"/>
              <a:t>Overturning loads due to horizontal earthquake</a:t>
            </a:r>
          </a:p>
          <a:p>
            <a:pPr marL="342900" indent="-342900">
              <a:buFont typeface="Arial" panose="020B0604020202020204" pitchFamily="34" charset="0"/>
              <a:buChar char="•"/>
            </a:pPr>
            <a:endParaRPr lang="en-NZ" sz="2000" dirty="0"/>
          </a:p>
          <a:p>
            <a:pPr marL="342900" indent="-342900">
              <a:buFont typeface="Arial" panose="020B0604020202020204" pitchFamily="34" charset="0"/>
              <a:buChar char="•"/>
            </a:pPr>
            <a:r>
              <a:rPr lang="en-NZ" sz="2000" dirty="0"/>
              <a:t>5% accidental eccentricity in X- and Y- directions</a:t>
            </a:r>
          </a:p>
          <a:p>
            <a:pPr marL="342900" indent="-342900">
              <a:buFont typeface="Arial" panose="020B0604020202020204" pitchFamily="34" charset="0"/>
              <a:buChar char="•"/>
            </a:pPr>
            <a:endParaRPr lang="en-NZ" sz="2000" dirty="0"/>
          </a:p>
        </p:txBody>
      </p:sp>
      <p:sp>
        <p:nvSpPr>
          <p:cNvPr id="3" name="Rectangle 2"/>
          <p:cNvSpPr/>
          <p:nvPr/>
        </p:nvSpPr>
        <p:spPr>
          <a:xfrm>
            <a:off x="220401" y="1166248"/>
            <a:ext cx="4244919" cy="461665"/>
          </a:xfrm>
          <a:prstGeom prst="rect">
            <a:avLst/>
          </a:prstGeom>
        </p:spPr>
        <p:txBody>
          <a:bodyPr wrap="square">
            <a:spAutoFit/>
          </a:bodyPr>
          <a:lstStyle/>
          <a:p>
            <a:pPr marL="342900" indent="-342900">
              <a:buFont typeface="Arial" panose="020B0604020202020204" pitchFamily="34" charset="0"/>
              <a:buChar char="•"/>
            </a:pPr>
            <a:r>
              <a:rPr lang="en-NZ" u="sng" dirty="0">
                <a:solidFill>
                  <a:schemeClr val="accent6">
                    <a:lumMod val="75000"/>
                  </a:schemeClr>
                </a:solidFill>
              </a:rPr>
              <a:t>Bearing Earthquake Loads:</a:t>
            </a:r>
            <a:r>
              <a:rPr lang="en-NZ" dirty="0"/>
              <a:t>    </a:t>
            </a:r>
            <a:endParaRPr lang="en-US" dirty="0"/>
          </a:p>
        </p:txBody>
      </p:sp>
      <p:sp>
        <p:nvSpPr>
          <p:cNvPr id="2" name="Title 1"/>
          <p:cNvSpPr>
            <a:spLocks noGrp="1"/>
          </p:cNvSpPr>
          <p:nvPr>
            <p:ph type="title"/>
          </p:nvPr>
        </p:nvSpPr>
        <p:spPr>
          <a:xfrm>
            <a:off x="11047" y="228565"/>
            <a:ext cx="5795394" cy="1021555"/>
          </a:xfrm>
        </p:spPr>
        <p:txBody>
          <a:bodyPr/>
          <a:lstStyle/>
          <a:p>
            <a:r>
              <a:rPr lang="en-US" dirty="0">
                <a:solidFill>
                  <a:schemeClr val="accent6">
                    <a:lumMod val="75000"/>
                  </a:schemeClr>
                </a:solidFill>
              </a:rPr>
              <a:t>ELF Procedure</a:t>
            </a:r>
            <a:endParaRPr lang="en-US" dirty="0"/>
          </a:p>
        </p:txBody>
      </p:sp>
    </p:spTree>
    <p:extLst>
      <p:ext uri="{BB962C8B-B14F-4D97-AF65-F5344CB8AC3E}">
        <p14:creationId xmlns:p14="http://schemas.microsoft.com/office/powerpoint/2010/main" val="20355827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1051, Design Examples</a:t>
            </a:r>
            <a:endParaRPr lang="en-US" i="1" dirty="0"/>
          </a:p>
        </p:txBody>
      </p:sp>
      <p:sp>
        <p:nvSpPr>
          <p:cNvPr id="5" name="Slide Number Placeholder 4"/>
          <p:cNvSpPr>
            <a:spLocks noGrp="1"/>
          </p:cNvSpPr>
          <p:nvPr>
            <p:ph type="sldNum" sz="quarter" idx="11"/>
          </p:nvPr>
        </p:nvSpPr>
        <p:spPr/>
        <p:txBody>
          <a:bodyPr/>
          <a:lstStyle/>
          <a:p>
            <a:pPr>
              <a:defRPr/>
            </a:pPr>
            <a:r>
              <a:rPr lang="en-US" dirty="0" err="1"/>
              <a:t>Ch</a:t>
            </a:r>
            <a:r>
              <a:rPr lang="en-US" dirty="0"/>
              <a:t> 15 Summary 1 - </a:t>
            </a:r>
            <a:fld id="{C89CB261-678F-46C7-9B50-9F41C27EFD57}" type="slidenum">
              <a:rPr lang="en-US" smtClean="0"/>
              <a:pPr>
                <a:defRPr/>
              </a:pPr>
              <a:t>46</a:t>
            </a:fld>
            <a:endParaRPr lang="en-US" dirty="0"/>
          </a:p>
        </p:txBody>
      </p:sp>
      <p:pic>
        <p:nvPicPr>
          <p:cNvPr id="14" name="Picture 13" descr="Grid lines corresponding to the upper left quadrant of the floor plan."/>
          <p:cNvPicPr>
            <a:picLocks noChangeAspect="1"/>
          </p:cNvPicPr>
          <p:nvPr/>
        </p:nvPicPr>
        <p:blipFill rotWithShape="1">
          <a:blip r:embed="rId3" cstate="print">
            <a:duotone>
              <a:schemeClr val="accent2">
                <a:shade val="45000"/>
                <a:satMod val="135000"/>
              </a:schemeClr>
              <a:prstClr val="white"/>
            </a:duotone>
          </a:blip>
          <a:srcRect l="-1" t="-2" r="36021" b="33723"/>
          <a:stretch/>
        </p:blipFill>
        <p:spPr>
          <a:xfrm>
            <a:off x="5934753" y="29915"/>
            <a:ext cx="2899728" cy="2236992"/>
          </a:xfrm>
          <a:prstGeom prst="rect">
            <a:avLst/>
          </a:prstGeom>
        </p:spPr>
      </p:pic>
      <p:pic>
        <p:nvPicPr>
          <p:cNvPr id="7" name="Picture 6" title="ELF Maximum and Minimum Vertical Loads on Bearings, Upper-Bound Properties"/>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73756" y="3185065"/>
            <a:ext cx="5855176" cy="3008994"/>
          </a:xfrm>
          <a:prstGeom prst="rect">
            <a:avLst/>
          </a:prstGeom>
        </p:spPr>
      </p:pic>
      <p:pic>
        <p:nvPicPr>
          <p:cNvPr id="8" name="Picture 7" descr="elastomeric lead core bearing with red arrows representing compression forces acting on the bearings"/>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25297" y="1291587"/>
            <a:ext cx="847880" cy="1086127"/>
          </a:xfrm>
          <a:prstGeom prst="rect">
            <a:avLst/>
          </a:prstGeom>
        </p:spPr>
      </p:pic>
      <p:sp>
        <p:nvSpPr>
          <p:cNvPr id="9" name="Rectangle 8"/>
          <p:cNvSpPr/>
          <p:nvPr/>
        </p:nvSpPr>
        <p:spPr>
          <a:xfrm>
            <a:off x="384212" y="2634738"/>
            <a:ext cx="8759788" cy="461665"/>
          </a:xfrm>
          <a:prstGeom prst="rect">
            <a:avLst/>
          </a:prstGeom>
        </p:spPr>
        <p:txBody>
          <a:bodyPr wrap="square">
            <a:spAutoFit/>
          </a:bodyPr>
          <a:lstStyle/>
          <a:p>
            <a:pPr marL="342900" indent="-342900">
              <a:buFont typeface="Arial" panose="020B0604020202020204" pitchFamily="34" charset="0"/>
              <a:buChar char="•"/>
            </a:pPr>
            <a:r>
              <a:rPr lang="en-NZ" dirty="0"/>
              <a:t>Large tension loads are not desirable – look at NLRHA</a:t>
            </a:r>
          </a:p>
        </p:txBody>
      </p:sp>
      <p:sp>
        <p:nvSpPr>
          <p:cNvPr id="3" name="Rectangle 2"/>
          <p:cNvSpPr/>
          <p:nvPr/>
        </p:nvSpPr>
        <p:spPr>
          <a:xfrm>
            <a:off x="384212" y="1122301"/>
            <a:ext cx="5767571" cy="2616101"/>
          </a:xfrm>
          <a:prstGeom prst="rect">
            <a:avLst/>
          </a:prstGeom>
        </p:spPr>
        <p:txBody>
          <a:bodyPr wrap="square">
            <a:spAutoFit/>
          </a:bodyPr>
          <a:lstStyle/>
          <a:p>
            <a:pPr marL="342900" indent="-342900">
              <a:buFont typeface="Arial" panose="020B0604020202020204" pitchFamily="34" charset="0"/>
              <a:buChar char="•"/>
            </a:pPr>
            <a:r>
              <a:rPr lang="en-NZ" u="sng">
                <a:solidFill>
                  <a:schemeClr val="accent6">
                    <a:lumMod val="75000"/>
                  </a:schemeClr>
                </a:solidFill>
              </a:rPr>
              <a:t>Bearing Load Combinations:</a:t>
            </a:r>
          </a:p>
          <a:p>
            <a:pPr marL="342900" indent="-342900">
              <a:buFont typeface="Arial" panose="020B0604020202020204" pitchFamily="34" charset="0"/>
              <a:buChar char="•"/>
            </a:pPr>
            <a:endParaRPr lang="en-NZ"/>
          </a:p>
          <a:p>
            <a:pPr marL="342900" indent="-342900">
              <a:buFont typeface="Arial" panose="020B0604020202020204" pitchFamily="34" charset="0"/>
              <a:buChar char="•"/>
            </a:pPr>
            <a:r>
              <a:rPr lang="en-NZ"/>
              <a:t>Only shown for upper-bound properties</a:t>
            </a:r>
          </a:p>
          <a:p>
            <a:pPr marL="342900" indent="-342900">
              <a:buFont typeface="Arial" panose="020B0604020202020204" pitchFamily="34" charset="0"/>
              <a:buChar char="•"/>
            </a:pPr>
            <a:endParaRPr lang="en-NZ" sz="2000"/>
          </a:p>
          <a:p>
            <a:r>
              <a:rPr lang="en-NZ">
                <a:solidFill>
                  <a:schemeClr val="accent6">
                    <a:lumMod val="75000"/>
                  </a:schemeClr>
                </a:solidFill>
              </a:rPr>
              <a:t> </a:t>
            </a:r>
          </a:p>
          <a:p>
            <a:r>
              <a:rPr lang="en-NZ"/>
              <a:t>    </a:t>
            </a:r>
            <a:endParaRPr lang="en-US" dirty="0"/>
          </a:p>
        </p:txBody>
      </p:sp>
      <p:sp>
        <p:nvSpPr>
          <p:cNvPr id="2" name="Title 1"/>
          <p:cNvSpPr>
            <a:spLocks noGrp="1"/>
          </p:cNvSpPr>
          <p:nvPr>
            <p:ph type="title"/>
          </p:nvPr>
        </p:nvSpPr>
        <p:spPr>
          <a:xfrm>
            <a:off x="673100" y="171141"/>
            <a:ext cx="6299200" cy="1021555"/>
          </a:xfrm>
        </p:spPr>
        <p:txBody>
          <a:bodyPr/>
          <a:lstStyle/>
          <a:p>
            <a:r>
              <a:rPr lang="en-US" dirty="0">
                <a:solidFill>
                  <a:schemeClr val="accent6">
                    <a:lumMod val="75000"/>
                  </a:schemeClr>
                </a:solidFill>
              </a:rPr>
              <a:t>ELF Procedure</a:t>
            </a:r>
            <a:endParaRPr lang="en-US" dirty="0"/>
          </a:p>
        </p:txBody>
      </p:sp>
    </p:spTree>
    <p:extLst>
      <p:ext uri="{BB962C8B-B14F-4D97-AF65-F5344CB8AC3E}">
        <p14:creationId xmlns:p14="http://schemas.microsoft.com/office/powerpoint/2010/main" val="3476654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1051, Design Examples</a:t>
            </a:r>
            <a:endParaRPr lang="en-US" i="1" dirty="0"/>
          </a:p>
        </p:txBody>
      </p:sp>
      <p:sp>
        <p:nvSpPr>
          <p:cNvPr id="5" name="Slide Number Placeholder 4"/>
          <p:cNvSpPr>
            <a:spLocks noGrp="1"/>
          </p:cNvSpPr>
          <p:nvPr>
            <p:ph type="sldNum" sz="quarter" idx="11"/>
          </p:nvPr>
        </p:nvSpPr>
        <p:spPr/>
        <p:txBody>
          <a:bodyPr/>
          <a:lstStyle/>
          <a:p>
            <a:pPr>
              <a:defRPr/>
            </a:pPr>
            <a:r>
              <a:rPr lang="en-US" dirty="0" err="1"/>
              <a:t>Ch</a:t>
            </a:r>
            <a:r>
              <a:rPr lang="en-US" dirty="0"/>
              <a:t> 15 Summary 1 - </a:t>
            </a:r>
            <a:fld id="{C89CB261-678F-46C7-9B50-9F41C27EFD57}" type="slidenum">
              <a:rPr lang="en-US" smtClean="0"/>
              <a:pPr>
                <a:defRPr/>
              </a:pPr>
              <a:t>47</a:t>
            </a:fld>
            <a:endParaRPr lang="en-US" dirty="0"/>
          </a:p>
        </p:txBody>
      </p:sp>
      <p:pic>
        <p:nvPicPr>
          <p:cNvPr id="6" name="Picture 5" descr="The modes of displacement of the structure that are calculated in the process of seismic isolation design.  The levels of displacement shown are the design displacement, D-sub-D, the maximum displacement, D-sub-M, and the total maximum displacement (including torsion), D-sub-TM.  The figure contains a red shaded area covering the “D-sub-D” label, indicating that D-sub-D is no longer calculated in the current Standard."/>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56667" y="1631688"/>
            <a:ext cx="4433391" cy="4750062"/>
          </a:xfrm>
          <a:prstGeom prst="rect">
            <a:avLst/>
          </a:prstGeom>
        </p:spPr>
      </p:pic>
      <p:sp>
        <p:nvSpPr>
          <p:cNvPr id="28" name="TextBox 27"/>
          <p:cNvSpPr txBox="1"/>
          <p:nvPr/>
        </p:nvSpPr>
        <p:spPr>
          <a:xfrm>
            <a:off x="673100" y="3882849"/>
            <a:ext cx="3783567" cy="2369880"/>
          </a:xfrm>
          <a:prstGeom prst="rect">
            <a:avLst/>
          </a:prstGeom>
          <a:noFill/>
        </p:spPr>
        <p:txBody>
          <a:bodyPr wrap="square" rtlCol="0">
            <a:spAutoFit/>
          </a:bodyPr>
          <a:lstStyle/>
          <a:p>
            <a:pPr marL="400050" indent="-400050">
              <a:spcBef>
                <a:spcPts val="600"/>
              </a:spcBef>
            </a:pPr>
            <a:r>
              <a:rPr lang="en-US" sz="1600" dirty="0"/>
              <a:t>Where:</a:t>
            </a:r>
          </a:p>
          <a:p>
            <a:pPr marL="400050" indent="-400050">
              <a:spcBef>
                <a:spcPts val="600"/>
              </a:spcBef>
            </a:pPr>
            <a:r>
              <a:rPr lang="en-US" sz="1600" dirty="0"/>
              <a:t>P</a:t>
            </a:r>
            <a:r>
              <a:rPr lang="en-US" sz="1600" i="1" baseline="-25000" dirty="0"/>
              <a:t>T </a:t>
            </a:r>
            <a:r>
              <a:rPr lang="en-US" sz="1600" dirty="0"/>
              <a:t>= ratio of the effective translational to torsional period of the isolation system</a:t>
            </a:r>
          </a:p>
          <a:p>
            <a:pPr marL="400050" indent="-400050">
              <a:spcBef>
                <a:spcPts val="600"/>
              </a:spcBef>
            </a:pPr>
            <a:r>
              <a:rPr lang="en-US" sz="1600" i="1" dirty="0"/>
              <a:t>y</a:t>
            </a:r>
            <a:r>
              <a:rPr lang="en-US" sz="1600" dirty="0"/>
              <a:t> (or </a:t>
            </a:r>
            <a:r>
              <a:rPr lang="en-US" sz="1600" i="1" dirty="0"/>
              <a:t>x</a:t>
            </a:r>
            <a:r>
              <a:rPr lang="en-US" sz="1600" dirty="0"/>
              <a:t>) = distance in plan from center of rigidity to corner</a:t>
            </a:r>
          </a:p>
          <a:p>
            <a:pPr marL="400050" indent="-400050">
              <a:spcBef>
                <a:spcPts val="600"/>
              </a:spcBef>
            </a:pPr>
            <a:r>
              <a:rPr lang="en-US" sz="1600" i="1" dirty="0"/>
              <a:t>e</a:t>
            </a:r>
            <a:r>
              <a:rPr lang="en-US" sz="1600" dirty="0"/>
              <a:t> = actual plus accidental eccentricity    </a:t>
            </a:r>
          </a:p>
          <a:p>
            <a:pPr marL="400050" indent="-400050">
              <a:spcBef>
                <a:spcPts val="600"/>
              </a:spcBef>
            </a:pPr>
            <a:r>
              <a:rPr lang="en-US" sz="1600" i="1" dirty="0"/>
              <a:t>b, d </a:t>
            </a:r>
            <a:r>
              <a:rPr lang="en-US" sz="1600" dirty="0"/>
              <a:t>= plan dimensions</a:t>
            </a:r>
          </a:p>
        </p:txBody>
      </p:sp>
      <p:sp>
        <p:nvSpPr>
          <p:cNvPr id="36" name="TextBox 35"/>
          <p:cNvSpPr txBox="1"/>
          <p:nvPr/>
        </p:nvSpPr>
        <p:spPr>
          <a:xfrm>
            <a:off x="3051084" y="3173469"/>
            <a:ext cx="1848576" cy="661720"/>
          </a:xfrm>
          <a:prstGeom prst="rect">
            <a:avLst/>
          </a:prstGeom>
          <a:noFill/>
        </p:spPr>
        <p:txBody>
          <a:bodyPr wrap="square" rtlCol="0">
            <a:spAutoFit/>
          </a:bodyPr>
          <a:lstStyle/>
          <a:p>
            <a:pPr marL="400050" indent="-400050">
              <a:spcBef>
                <a:spcPts val="600"/>
              </a:spcBef>
            </a:pPr>
            <a:r>
              <a:rPr lang="en-US" sz="1600" dirty="0"/>
              <a:t>≥ 1.15* </a:t>
            </a:r>
          </a:p>
          <a:p>
            <a:pPr marL="400050" indent="-400050">
              <a:spcBef>
                <a:spcPts val="600"/>
              </a:spcBef>
            </a:pPr>
            <a:r>
              <a:rPr lang="en-US" sz="1600" dirty="0"/>
              <a:t>*(in commentary)</a:t>
            </a:r>
          </a:p>
        </p:txBody>
      </p:sp>
      <p:pic>
        <p:nvPicPr>
          <p:cNvPr id="7" name="Picture 6" descr="Equation to calculate the “total” displacement at corners of the isolated structure that includes potential rotation, as well as, translation of the isolation system.  &#10;&#10;Equation now includes a new term PT, which offers an improvement by relaxing the assumption of equal translation and torsional periods. 5% accidental eccentricity increases corner displacement by about 15% for buildings square in plan, and by abut 30% for buildings that longest dimensions many times greater than the other.  Systems with proportional stiffer isolators near the perimeter of structure provide greater resistance to torsion and the effects of actual plus accidental mass eccentricity.  Total maximum displacement (DTM) is used to verify stability of isolators and to establish minimum moat clearance."/>
          <p:cNvPicPr>
            <a:picLocks noChangeAspect="1"/>
          </p:cNvPicPr>
          <p:nvPr/>
        </p:nvPicPr>
        <p:blipFill rotWithShape="1">
          <a:blip r:embed="rId4" cstate="print"/>
          <a:srcRect l="36293"/>
          <a:stretch/>
        </p:blipFill>
        <p:spPr>
          <a:xfrm>
            <a:off x="1141017" y="2994759"/>
            <a:ext cx="1818083" cy="815371"/>
          </a:xfrm>
          <a:prstGeom prst="rect">
            <a:avLst/>
          </a:prstGeom>
        </p:spPr>
      </p:pic>
      <p:sp>
        <p:nvSpPr>
          <p:cNvPr id="11" name="Rectangle 10"/>
          <p:cNvSpPr/>
          <p:nvPr/>
        </p:nvSpPr>
        <p:spPr>
          <a:xfrm>
            <a:off x="673100" y="1621204"/>
            <a:ext cx="4572000" cy="1323439"/>
          </a:xfrm>
          <a:prstGeom prst="rect">
            <a:avLst/>
          </a:prstGeom>
        </p:spPr>
        <p:txBody>
          <a:bodyPr>
            <a:spAutoFit/>
          </a:bodyPr>
          <a:lstStyle/>
          <a:p>
            <a:pPr marL="342900" indent="-342900">
              <a:buFont typeface="Arial" panose="020B0604020202020204" pitchFamily="34" charset="0"/>
              <a:buChar char="•"/>
            </a:pPr>
            <a:r>
              <a:rPr lang="en-NZ" sz="2000" dirty="0"/>
              <a:t>Increase the maximum (MCE</a:t>
            </a:r>
            <a:r>
              <a:rPr lang="en-NZ" sz="2000" baseline="-25000" dirty="0"/>
              <a:t>R</a:t>
            </a:r>
            <a:r>
              <a:rPr lang="en-NZ" sz="2000" dirty="0"/>
              <a:t>) displacement due to torsion to get the </a:t>
            </a:r>
            <a:r>
              <a:rPr lang="en-NZ" sz="2000" u="sng" dirty="0"/>
              <a:t>total</a:t>
            </a:r>
            <a:r>
              <a:rPr lang="en-NZ" sz="2000" dirty="0"/>
              <a:t> maximum displacement</a:t>
            </a:r>
          </a:p>
          <a:p>
            <a:pPr marL="342900" indent="-342900">
              <a:buFont typeface="Arial" panose="020B0604020202020204" pitchFamily="34" charset="0"/>
              <a:buChar char="•"/>
            </a:pPr>
            <a:r>
              <a:rPr lang="en-NZ" sz="2000" dirty="0"/>
              <a:t>Minimum amplification factor:</a:t>
            </a:r>
          </a:p>
        </p:txBody>
      </p:sp>
      <p:sp>
        <p:nvSpPr>
          <p:cNvPr id="3" name="Rectangle 2"/>
          <p:cNvSpPr/>
          <p:nvPr/>
        </p:nvSpPr>
        <p:spPr>
          <a:xfrm>
            <a:off x="673101" y="1107061"/>
            <a:ext cx="5072380" cy="461665"/>
          </a:xfrm>
          <a:prstGeom prst="rect">
            <a:avLst/>
          </a:prstGeom>
        </p:spPr>
        <p:txBody>
          <a:bodyPr wrap="square">
            <a:spAutoFit/>
          </a:bodyPr>
          <a:lstStyle/>
          <a:p>
            <a:pPr marL="342900" indent="-342900">
              <a:buFont typeface="Arial" panose="020B0604020202020204" pitchFamily="34" charset="0"/>
              <a:buChar char="•"/>
            </a:pPr>
            <a:r>
              <a:rPr lang="en-NZ" u="sng" dirty="0">
                <a:solidFill>
                  <a:schemeClr val="accent6">
                    <a:lumMod val="75000"/>
                  </a:schemeClr>
                </a:solidFill>
              </a:rPr>
              <a:t>Total Maximum Displacements:</a:t>
            </a:r>
          </a:p>
        </p:txBody>
      </p:sp>
      <p:sp>
        <p:nvSpPr>
          <p:cNvPr id="2" name="Title 1"/>
          <p:cNvSpPr>
            <a:spLocks noGrp="1"/>
          </p:cNvSpPr>
          <p:nvPr>
            <p:ph type="title"/>
          </p:nvPr>
        </p:nvSpPr>
        <p:spPr>
          <a:xfrm>
            <a:off x="1422400" y="171141"/>
            <a:ext cx="6299200" cy="1021555"/>
          </a:xfrm>
        </p:spPr>
        <p:txBody>
          <a:bodyPr/>
          <a:lstStyle/>
          <a:p>
            <a:r>
              <a:rPr lang="en-US" dirty="0">
                <a:solidFill>
                  <a:schemeClr val="accent6">
                    <a:lumMod val="75000"/>
                  </a:schemeClr>
                </a:solidFill>
              </a:rPr>
              <a:t>ELF Procedure</a:t>
            </a:r>
            <a:endParaRPr lang="en-US" dirty="0"/>
          </a:p>
        </p:txBody>
      </p:sp>
    </p:spTree>
    <p:extLst>
      <p:ext uri="{BB962C8B-B14F-4D97-AF65-F5344CB8AC3E}">
        <p14:creationId xmlns:p14="http://schemas.microsoft.com/office/powerpoint/2010/main" val="41672180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nodeType="withEffect">
                                  <p:stCondLst>
                                    <p:cond delay="0"/>
                                  </p:stCondLst>
                                  <p:childTnLst>
                                    <p:set>
                                      <p:cBhvr>
                                        <p:cTn id="9" dur="1" fill="hold">
                                          <p:stCondLst>
                                            <p:cond delay="0"/>
                                          </p:stCondLst>
                                        </p:cTn>
                                        <p:tgtEl>
                                          <p:spTgt spid="11">
                                            <p:txEl>
                                              <p:pRg st="1" end="1"/>
                                            </p:txEl>
                                          </p:spTgt>
                                        </p:tgtEl>
                                        <p:attrNameLst>
                                          <p:attrName>style.visibility</p:attrName>
                                        </p:attrNameLst>
                                      </p:cBhvr>
                                      <p:to>
                                        <p:strVal val="visible"/>
                                      </p:to>
                                    </p:set>
                                    <p:animEffect transition="in" filter="fade">
                                      <p:cBhvr>
                                        <p:cTn id="10" dur="500"/>
                                        <p:tgtEl>
                                          <p:spTgt spid="11">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6"/>
                                        </p:tgtEl>
                                        <p:attrNameLst>
                                          <p:attrName>style.visibility</p:attrName>
                                        </p:attrNameLst>
                                      </p:cBhvr>
                                      <p:to>
                                        <p:strVal val="visible"/>
                                      </p:to>
                                    </p:set>
                                    <p:animEffect transition="in" filter="fade">
                                      <p:cBhvr>
                                        <p:cTn id="13" dur="500"/>
                                        <p:tgtEl>
                                          <p:spTgt spid="36"/>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fade">
                                      <p:cBhvr>
                                        <p:cTn id="18"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6"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Footer Placeholder 3"/>
          <p:cNvSpPr>
            <a:spLocks noGrp="1"/>
          </p:cNvSpPr>
          <p:nvPr>
            <p:ph type="ftr" sz="quarter" idx="10"/>
          </p:nvPr>
        </p:nvSpPr>
        <p:spPr>
          <a:xfrm>
            <a:off x="2122488" y="6381750"/>
            <a:ext cx="4557712" cy="319088"/>
          </a:xfrm>
        </p:spPr>
        <p:txBody>
          <a:bodyPr/>
          <a:lstStyle/>
          <a:p>
            <a:pPr>
              <a:defRPr/>
            </a:pPr>
            <a:r>
              <a:rPr lang="en-US"/>
              <a:t>Instructional Material Complementing FEMA P-1051, Design Examples</a:t>
            </a:r>
            <a:endParaRPr lang="en-US" i="1" dirty="0"/>
          </a:p>
        </p:txBody>
      </p:sp>
      <p:sp>
        <p:nvSpPr>
          <p:cNvPr id="16" name="Slide Number Placeholder 4"/>
          <p:cNvSpPr>
            <a:spLocks noGrp="1"/>
          </p:cNvSpPr>
          <p:nvPr>
            <p:ph type="sldNum" sz="quarter" idx="11"/>
          </p:nvPr>
        </p:nvSpPr>
        <p:spPr>
          <a:xfrm>
            <a:off x="6972300" y="6394450"/>
            <a:ext cx="1504950" cy="306388"/>
          </a:xfrm>
        </p:spPr>
        <p:txBody>
          <a:bodyPr/>
          <a:lstStyle/>
          <a:p>
            <a:pPr>
              <a:defRPr/>
            </a:pPr>
            <a:fld id="{C89CB261-678F-46C7-9B50-9F41C27EFD57}" type="slidenum">
              <a:rPr lang="en-US" smtClean="0"/>
              <a:pPr>
                <a:defRPr/>
              </a:pPr>
              <a:t>48</a:t>
            </a:fld>
            <a:endParaRPr lang="en-US" dirty="0"/>
          </a:p>
        </p:txBody>
      </p:sp>
      <p:pic>
        <p:nvPicPr>
          <p:cNvPr id="17" name="Picture 16" title="Minimum Torsional Amplification Facto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49468" y="2645525"/>
            <a:ext cx="4785013" cy="3330228"/>
          </a:xfrm>
          <a:prstGeom prst="rect">
            <a:avLst/>
          </a:prstGeom>
        </p:spPr>
      </p:pic>
      <p:pic>
        <p:nvPicPr>
          <p:cNvPr id="19" name="Picture 18" descr="Grid lines corresponding to the upper left quadrant of the floor plan. "/>
          <p:cNvPicPr>
            <a:picLocks noChangeAspect="1"/>
          </p:cNvPicPr>
          <p:nvPr/>
        </p:nvPicPr>
        <p:blipFill rotWithShape="1">
          <a:blip r:embed="rId4" cstate="print">
            <a:duotone>
              <a:schemeClr val="accent2">
                <a:shade val="45000"/>
                <a:satMod val="135000"/>
              </a:schemeClr>
              <a:prstClr val="white"/>
            </a:duotone>
          </a:blip>
          <a:srcRect l="-1" t="-2" r="36021" b="33723"/>
          <a:stretch/>
        </p:blipFill>
        <p:spPr>
          <a:xfrm>
            <a:off x="5934753" y="29915"/>
            <a:ext cx="2899728" cy="2236992"/>
          </a:xfrm>
          <a:prstGeom prst="rect">
            <a:avLst/>
          </a:prstGeom>
        </p:spPr>
      </p:pic>
      <p:sp>
        <p:nvSpPr>
          <p:cNvPr id="23" name="Rectangle 22"/>
          <p:cNvSpPr/>
          <p:nvPr/>
        </p:nvSpPr>
        <p:spPr>
          <a:xfrm>
            <a:off x="817168" y="2384186"/>
            <a:ext cx="3088232" cy="3416320"/>
          </a:xfrm>
          <a:prstGeom prst="rect">
            <a:avLst/>
          </a:prstGeom>
        </p:spPr>
        <p:txBody>
          <a:bodyPr wrap="square">
            <a:spAutoFit/>
          </a:bodyPr>
          <a:lstStyle/>
          <a:p>
            <a:pPr marL="342900" indent="-342900">
              <a:buFont typeface="Arial" panose="020B0604020202020204" pitchFamily="34" charset="0"/>
              <a:buChar char="•"/>
            </a:pPr>
            <a:r>
              <a:rPr lang="en-NZ" dirty="0"/>
              <a:t>Minimum amplification varies based on distance from center of mass</a:t>
            </a:r>
          </a:p>
          <a:p>
            <a:pPr marL="342900" indent="-342900">
              <a:buFont typeface="Arial" panose="020B0604020202020204" pitchFamily="34" charset="0"/>
              <a:buChar char="•"/>
            </a:pPr>
            <a:endParaRPr lang="en-NZ" dirty="0"/>
          </a:p>
          <a:p>
            <a:pPr marL="342900" indent="-342900">
              <a:buFont typeface="Arial" panose="020B0604020202020204" pitchFamily="34" charset="0"/>
              <a:buChar char="•"/>
            </a:pPr>
            <a:r>
              <a:rPr lang="en-NZ" dirty="0"/>
              <a:t>Calculate </a:t>
            </a:r>
            <a:r>
              <a:rPr lang="en-NZ" i="1" dirty="0"/>
              <a:t>D</a:t>
            </a:r>
            <a:r>
              <a:rPr lang="en-NZ" i="1" baseline="-25000" dirty="0"/>
              <a:t>TM</a:t>
            </a:r>
            <a:r>
              <a:rPr lang="en-NZ" dirty="0"/>
              <a:t> for both upper- and lower-bound</a:t>
            </a:r>
          </a:p>
        </p:txBody>
      </p:sp>
      <p:sp>
        <p:nvSpPr>
          <p:cNvPr id="24" name="Rectangle 23"/>
          <p:cNvSpPr/>
          <p:nvPr/>
        </p:nvSpPr>
        <p:spPr>
          <a:xfrm>
            <a:off x="456070" y="1503612"/>
            <a:ext cx="5478683" cy="461665"/>
          </a:xfrm>
          <a:prstGeom prst="rect">
            <a:avLst/>
          </a:prstGeom>
        </p:spPr>
        <p:txBody>
          <a:bodyPr wrap="square">
            <a:spAutoFit/>
          </a:bodyPr>
          <a:lstStyle/>
          <a:p>
            <a:pPr marL="342900" indent="-342900">
              <a:buFont typeface="Arial" panose="020B0604020202020204" pitchFamily="34" charset="0"/>
              <a:buChar char="•"/>
            </a:pPr>
            <a:r>
              <a:rPr lang="en-NZ" u="sng" dirty="0">
                <a:solidFill>
                  <a:schemeClr val="accent6">
                    <a:lumMod val="75000"/>
                  </a:schemeClr>
                </a:solidFill>
              </a:rPr>
              <a:t>Total Maximum Displacements:</a:t>
            </a:r>
            <a:endParaRPr lang="en-NZ" dirty="0">
              <a:solidFill>
                <a:schemeClr val="accent6">
                  <a:lumMod val="75000"/>
                </a:schemeClr>
              </a:solidFill>
            </a:endParaRPr>
          </a:p>
        </p:txBody>
      </p:sp>
      <p:sp>
        <p:nvSpPr>
          <p:cNvPr id="25" name="Title 1"/>
          <p:cNvSpPr>
            <a:spLocks noGrp="1"/>
          </p:cNvSpPr>
          <p:nvPr>
            <p:ph type="title"/>
          </p:nvPr>
        </p:nvSpPr>
        <p:spPr>
          <a:xfrm>
            <a:off x="0" y="191435"/>
            <a:ext cx="5934753" cy="1021555"/>
          </a:xfrm>
        </p:spPr>
        <p:txBody>
          <a:bodyPr/>
          <a:lstStyle/>
          <a:p>
            <a:r>
              <a:rPr lang="en-US" dirty="0">
                <a:solidFill>
                  <a:schemeClr val="accent6">
                    <a:lumMod val="75000"/>
                  </a:schemeClr>
                </a:solidFill>
              </a:rPr>
              <a:t>5. ELF Procedure</a:t>
            </a:r>
            <a:endParaRPr lang="en-US" dirty="0"/>
          </a:p>
        </p:txBody>
      </p:sp>
    </p:spTree>
    <p:extLst>
      <p:ext uri="{BB962C8B-B14F-4D97-AF65-F5344CB8AC3E}">
        <p14:creationId xmlns:p14="http://schemas.microsoft.com/office/powerpoint/2010/main" val="12645431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3">
                                            <p:txEl>
                                              <p:pRg st="0" end="0"/>
                                            </p:txEl>
                                          </p:spTgt>
                                        </p:tgtEl>
                                        <p:attrNameLst>
                                          <p:attrName>style.visibility</p:attrName>
                                        </p:attrNameLst>
                                      </p:cBhvr>
                                      <p:to>
                                        <p:strVal val="visible"/>
                                      </p:to>
                                    </p:set>
                                    <p:animEffect transition="in" filter="fade">
                                      <p:cBhvr>
                                        <p:cTn id="7" dur="500"/>
                                        <p:tgtEl>
                                          <p:spTgt spid="2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3">
                                            <p:txEl>
                                              <p:pRg st="2" end="2"/>
                                            </p:txEl>
                                          </p:spTgt>
                                        </p:tgtEl>
                                        <p:attrNameLst>
                                          <p:attrName>style.visibility</p:attrName>
                                        </p:attrNameLst>
                                      </p:cBhvr>
                                      <p:to>
                                        <p:strVal val="visible"/>
                                      </p:to>
                                    </p:set>
                                    <p:animEffect transition="in" filter="fade">
                                      <p:cBhvr>
                                        <p:cTn id="10" dur="500"/>
                                        <p:tgtEl>
                                          <p:spTgt spid="2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1051, Design Examples</a:t>
            </a:r>
            <a:endParaRPr lang="en-US" i="1" dirty="0"/>
          </a:p>
        </p:txBody>
      </p:sp>
      <p:sp>
        <p:nvSpPr>
          <p:cNvPr id="5" name="Slide Number Placeholder 4"/>
          <p:cNvSpPr>
            <a:spLocks noGrp="1"/>
          </p:cNvSpPr>
          <p:nvPr>
            <p:ph type="sldNum" sz="quarter" idx="11"/>
          </p:nvPr>
        </p:nvSpPr>
        <p:spPr/>
        <p:txBody>
          <a:bodyPr/>
          <a:lstStyle/>
          <a:p>
            <a:pPr>
              <a:defRPr/>
            </a:pPr>
            <a:r>
              <a:rPr lang="en-US" dirty="0" err="1"/>
              <a:t>Ch</a:t>
            </a:r>
            <a:r>
              <a:rPr lang="en-US" dirty="0"/>
              <a:t> 15 Summary 1 - </a:t>
            </a:r>
            <a:fld id="{C89CB261-678F-46C7-9B50-9F41C27EFD57}" type="slidenum">
              <a:rPr lang="en-US" smtClean="0"/>
              <a:pPr>
                <a:defRPr/>
              </a:pPr>
              <a:t>49</a:t>
            </a:fld>
            <a:endParaRPr lang="en-US" dirty="0"/>
          </a:p>
        </p:txBody>
      </p:sp>
      <p:pic>
        <p:nvPicPr>
          <p:cNvPr id="14" name="Picture 13" descr="The grid lines corresponding to the upper left quadrant of the floor plan. &#10;"/>
          <p:cNvPicPr>
            <a:picLocks noChangeAspect="1"/>
          </p:cNvPicPr>
          <p:nvPr/>
        </p:nvPicPr>
        <p:blipFill rotWithShape="1">
          <a:blip r:embed="rId3" cstate="print">
            <a:duotone>
              <a:schemeClr val="accent2">
                <a:shade val="45000"/>
                <a:satMod val="135000"/>
              </a:schemeClr>
              <a:prstClr val="white"/>
            </a:duotone>
          </a:blip>
          <a:srcRect l="-1" t="-2" r="36021" b="33723"/>
          <a:stretch/>
        </p:blipFill>
        <p:spPr>
          <a:xfrm>
            <a:off x="5934753" y="29915"/>
            <a:ext cx="2899728" cy="2236992"/>
          </a:xfrm>
          <a:prstGeom prst="rect">
            <a:avLst/>
          </a:prstGeom>
        </p:spPr>
      </p:pic>
      <p:pic>
        <p:nvPicPr>
          <p:cNvPr id="7" name="Picture 6" descr="Upper-Bound Minimum Individual Rubber Layer Thickness&#10;&#10;Lower-Bound Minimum Individual Rubber Layer Thickness&#10;&#10;-- Gridline B4, 0.28 highlighed in red box&#10;&#10;Lower-Bound Rubber Shear Strain&#10;&#10;-- Gridline A1, 294 highlighed in red box&#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64202" y="2598738"/>
            <a:ext cx="5133663" cy="3558222"/>
          </a:xfrm>
          <a:prstGeom prst="rect">
            <a:avLst/>
          </a:prstGeom>
        </p:spPr>
      </p:pic>
      <p:sp>
        <p:nvSpPr>
          <p:cNvPr id="8" name="Rectangle 7"/>
          <p:cNvSpPr/>
          <p:nvPr/>
        </p:nvSpPr>
        <p:spPr>
          <a:xfrm>
            <a:off x="605040" y="2586286"/>
            <a:ext cx="3121420" cy="3924151"/>
          </a:xfrm>
          <a:prstGeom prst="rect">
            <a:avLst/>
          </a:prstGeom>
        </p:spPr>
        <p:txBody>
          <a:bodyPr wrap="square">
            <a:spAutoFit/>
          </a:bodyPr>
          <a:lstStyle/>
          <a:p>
            <a:pPr marL="342900" indent="-342900">
              <a:buFont typeface="Arial" panose="020B0604020202020204" pitchFamily="34" charset="0"/>
              <a:buChar char="•"/>
            </a:pPr>
            <a:r>
              <a:rPr lang="en-NZ" sz="2000" u="sng" dirty="0">
                <a:solidFill>
                  <a:srgbClr val="FF0000"/>
                </a:solidFill>
              </a:rPr>
              <a:t>Design is reasonable! </a:t>
            </a:r>
            <a:r>
              <a:rPr lang="en-NZ" sz="2000" dirty="0"/>
              <a:t>as </a:t>
            </a:r>
            <a:r>
              <a:rPr lang="en-NZ" sz="2000" i="1" dirty="0" err="1"/>
              <a:t>t</a:t>
            </a:r>
            <a:r>
              <a:rPr lang="en-NZ" sz="2000" i="1" baseline="-25000" dirty="0" err="1"/>
              <a:t>i</a:t>
            </a:r>
            <a:r>
              <a:rPr lang="en-NZ" sz="2000" dirty="0"/>
              <a:t> ≥ 0.25 inch for critical bearing location</a:t>
            </a:r>
          </a:p>
          <a:p>
            <a:pPr marL="342900" indent="-342900">
              <a:buFont typeface="Arial" panose="020B0604020202020204" pitchFamily="34" charset="0"/>
              <a:buChar char="•"/>
            </a:pPr>
            <a:endParaRPr lang="en-NZ" sz="1200" dirty="0"/>
          </a:p>
          <a:p>
            <a:pPr marL="342900" indent="-342900">
              <a:buFont typeface="Arial" panose="020B0604020202020204" pitchFamily="34" charset="0"/>
              <a:buChar char="•"/>
            </a:pPr>
            <a:r>
              <a:rPr lang="en-NZ" sz="2000" dirty="0"/>
              <a:t>Could use single bearing type with 19 rubber layers each 0.275 inches thick</a:t>
            </a:r>
          </a:p>
          <a:p>
            <a:pPr marL="342900" indent="-342900">
              <a:buFont typeface="Arial" panose="020B0604020202020204" pitchFamily="34" charset="0"/>
              <a:buChar char="•"/>
            </a:pPr>
            <a:endParaRPr lang="en-NZ" sz="1100" dirty="0"/>
          </a:p>
          <a:p>
            <a:pPr marL="342900" indent="-342900">
              <a:buFont typeface="Arial" panose="020B0604020202020204" pitchFamily="34" charset="0"/>
              <a:buChar char="•"/>
            </a:pPr>
            <a:r>
              <a:rPr lang="en-NZ" sz="2000" dirty="0"/>
              <a:t>Rubber shear strains achievable for quality manufactures</a:t>
            </a:r>
          </a:p>
          <a:p>
            <a:endParaRPr lang="en-NZ" sz="2000" dirty="0"/>
          </a:p>
        </p:txBody>
      </p:sp>
      <p:sp>
        <p:nvSpPr>
          <p:cNvPr id="3" name="Rectangle 2"/>
          <p:cNvSpPr/>
          <p:nvPr/>
        </p:nvSpPr>
        <p:spPr>
          <a:xfrm>
            <a:off x="567297" y="1156363"/>
            <a:ext cx="5473259" cy="1384995"/>
          </a:xfrm>
          <a:prstGeom prst="rect">
            <a:avLst/>
          </a:prstGeom>
        </p:spPr>
        <p:txBody>
          <a:bodyPr wrap="square">
            <a:spAutoFit/>
          </a:bodyPr>
          <a:lstStyle/>
          <a:p>
            <a:pPr marL="342900" indent="-342900">
              <a:buFont typeface="Arial" panose="020B0604020202020204" pitchFamily="34" charset="0"/>
              <a:buChar char="•"/>
            </a:pPr>
            <a:r>
              <a:rPr lang="en-NZ" u="sng" dirty="0">
                <a:solidFill>
                  <a:schemeClr val="accent6">
                    <a:lumMod val="75000"/>
                  </a:schemeClr>
                </a:solidFill>
              </a:rPr>
              <a:t>Bearing Stability and Shear Strain</a:t>
            </a:r>
          </a:p>
          <a:p>
            <a:pPr marL="342900" indent="-342900">
              <a:buFont typeface="Arial" panose="020B0604020202020204" pitchFamily="34" charset="0"/>
              <a:buChar char="•"/>
            </a:pPr>
            <a:r>
              <a:rPr lang="en-NZ" sz="2000" dirty="0"/>
              <a:t>Refined assessment with displacements and vertical loads from compatible locations and for upper- </a:t>
            </a:r>
            <a:r>
              <a:rPr lang="en-NZ" sz="2000" b="1" u="sng" dirty="0">
                <a:solidFill>
                  <a:schemeClr val="accent6">
                    <a:lumMod val="75000"/>
                  </a:schemeClr>
                </a:solidFill>
              </a:rPr>
              <a:t>or</a:t>
            </a:r>
            <a:r>
              <a:rPr lang="en-NZ" sz="2000" dirty="0"/>
              <a:t> lower-bound properties</a:t>
            </a:r>
          </a:p>
        </p:txBody>
      </p:sp>
      <p:sp>
        <p:nvSpPr>
          <p:cNvPr id="2" name="Title 1"/>
          <p:cNvSpPr>
            <a:spLocks noGrp="1"/>
          </p:cNvSpPr>
          <p:nvPr>
            <p:ph type="title"/>
          </p:nvPr>
        </p:nvSpPr>
        <p:spPr>
          <a:xfrm>
            <a:off x="0" y="134808"/>
            <a:ext cx="6040556" cy="1021555"/>
          </a:xfrm>
        </p:spPr>
        <p:txBody>
          <a:bodyPr/>
          <a:lstStyle/>
          <a:p>
            <a:r>
              <a:rPr lang="en-US" dirty="0">
                <a:solidFill>
                  <a:schemeClr val="accent6">
                    <a:lumMod val="75000"/>
                  </a:schemeClr>
                </a:solidFill>
              </a:rPr>
              <a:t>ELF Procedure</a:t>
            </a:r>
            <a:endParaRPr lang="en-US" dirty="0"/>
          </a:p>
        </p:txBody>
      </p:sp>
    </p:spTree>
    <p:extLst>
      <p:ext uri="{BB962C8B-B14F-4D97-AF65-F5344CB8AC3E}">
        <p14:creationId xmlns:p14="http://schemas.microsoft.com/office/powerpoint/2010/main" val="7749839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6" name="Slide Number Placeholder 4"/>
          <p:cNvSpPr>
            <a:spLocks noGrp="1"/>
          </p:cNvSpPr>
          <p:nvPr>
            <p:ph type="sldNum" sz="quarter" idx="11"/>
          </p:nvPr>
        </p:nvSpPr>
        <p:spPr>
          <a:xfrm>
            <a:off x="6775554" y="6381750"/>
            <a:ext cx="2271010" cy="319088"/>
          </a:xfrm>
        </p:spPr>
        <p:txBody>
          <a:bodyPr/>
          <a:lstStyle/>
          <a:p>
            <a:pPr>
              <a:defRPr/>
            </a:pPr>
            <a:r>
              <a:rPr lang="en-US" dirty="0" err="1"/>
              <a:t>Ch</a:t>
            </a:r>
            <a:r>
              <a:rPr lang="en-US" dirty="0"/>
              <a:t> 15 Summary 1 - </a:t>
            </a:r>
            <a:fld id="{C89CB261-678F-46C7-9B50-9F41C27EFD57}" type="slidenum">
              <a:rPr lang="en-US" smtClean="0"/>
              <a:pPr>
                <a:defRPr/>
              </a:pPr>
              <a:t>5</a:t>
            </a:fld>
            <a:endParaRPr lang="en-US" dirty="0"/>
          </a:p>
        </p:txBody>
      </p:sp>
      <p:graphicFrame>
        <p:nvGraphicFramePr>
          <p:cNvPr id="19" name="Table 18" descr="Objectives: Deaths, Dollars, Downtime either Conventional or Isolated"/>
          <p:cNvGraphicFramePr>
            <a:graphicFrameLocks noGrp="1"/>
          </p:cNvGraphicFramePr>
          <p:nvPr>
            <p:extLst>
              <p:ext uri="{D42A27DB-BD31-4B8C-83A1-F6EECF244321}">
                <p14:modId xmlns:p14="http://schemas.microsoft.com/office/powerpoint/2010/main" val="2830986304"/>
              </p:ext>
            </p:extLst>
          </p:nvPr>
        </p:nvGraphicFramePr>
        <p:xfrm>
          <a:off x="970280" y="3014315"/>
          <a:ext cx="7296468" cy="3046549"/>
        </p:xfrm>
        <a:graphic>
          <a:graphicData uri="http://schemas.openxmlformats.org/drawingml/2006/table">
            <a:tbl>
              <a:tblPr firstRow="1" bandRow="1">
                <a:tableStyleId>{21E4AEA4-8DFA-4A89-87EB-49C32662AFE0}</a:tableStyleId>
              </a:tblPr>
              <a:tblGrid>
                <a:gridCol w="3914140">
                  <a:extLst>
                    <a:ext uri="{9D8B030D-6E8A-4147-A177-3AD203B41FA5}">
                      <a16:colId xmlns:a16="http://schemas.microsoft.com/office/drawing/2014/main" val="3477935984"/>
                    </a:ext>
                  </a:extLst>
                </a:gridCol>
                <a:gridCol w="1691640">
                  <a:extLst>
                    <a:ext uri="{9D8B030D-6E8A-4147-A177-3AD203B41FA5}">
                      <a16:colId xmlns:a16="http://schemas.microsoft.com/office/drawing/2014/main" val="1775063265"/>
                    </a:ext>
                  </a:extLst>
                </a:gridCol>
                <a:gridCol w="1690688">
                  <a:extLst>
                    <a:ext uri="{9D8B030D-6E8A-4147-A177-3AD203B41FA5}">
                      <a16:colId xmlns:a16="http://schemas.microsoft.com/office/drawing/2014/main" val="2638535614"/>
                    </a:ext>
                  </a:extLst>
                </a:gridCol>
              </a:tblGrid>
              <a:tr h="387399">
                <a:tc>
                  <a:txBody>
                    <a:bodyPr/>
                    <a:lstStyle/>
                    <a:p>
                      <a:r>
                        <a:rPr lang="en-NZ" dirty="0"/>
                        <a:t>Objectives</a:t>
                      </a:r>
                    </a:p>
                  </a:txBody>
                  <a:tcPr/>
                </a:tc>
                <a:tc>
                  <a:txBody>
                    <a:bodyPr/>
                    <a:lstStyle/>
                    <a:p>
                      <a:pPr algn="ctr"/>
                      <a:r>
                        <a:rPr lang="en-NZ" dirty="0"/>
                        <a:t>Conventional</a:t>
                      </a:r>
                    </a:p>
                  </a:txBody>
                  <a:tcPr/>
                </a:tc>
                <a:tc>
                  <a:txBody>
                    <a:bodyPr/>
                    <a:lstStyle/>
                    <a:p>
                      <a:pPr algn="ctr"/>
                      <a:r>
                        <a:rPr lang="en-NZ" dirty="0"/>
                        <a:t>Isolated</a:t>
                      </a:r>
                    </a:p>
                  </a:txBody>
                  <a:tcPr/>
                </a:tc>
                <a:extLst>
                  <a:ext uri="{0D108BD9-81ED-4DB2-BD59-A6C34878D82A}">
                    <a16:rowId xmlns:a16="http://schemas.microsoft.com/office/drawing/2014/main" val="4294176650"/>
                  </a:ext>
                </a:extLst>
              </a:tr>
              <a:tr h="75880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NZ" sz="2400" dirty="0"/>
                        <a:t>Deaths</a:t>
                      </a:r>
                    </a:p>
                    <a:p>
                      <a:pPr algn="ctr"/>
                      <a:r>
                        <a:rPr lang="en-NZ" sz="1600" dirty="0"/>
                        <a:t>Serious injury and life loss not expected</a:t>
                      </a:r>
                    </a:p>
                  </a:txBody>
                  <a:tcPr/>
                </a:tc>
                <a:tc>
                  <a:txBody>
                    <a:bodyPr/>
                    <a:lstStyle/>
                    <a:p>
                      <a:endParaRPr lang="en-NZ" dirty="0"/>
                    </a:p>
                  </a:txBody>
                  <a:tcPr/>
                </a:tc>
                <a:tc>
                  <a:txBody>
                    <a:bodyPr/>
                    <a:lstStyle/>
                    <a:p>
                      <a:endParaRPr lang="en-NZ" dirty="0"/>
                    </a:p>
                  </a:txBody>
                  <a:tcPr/>
                </a:tc>
                <a:extLst>
                  <a:ext uri="{0D108BD9-81ED-4DB2-BD59-A6C34878D82A}">
                    <a16:rowId xmlns:a16="http://schemas.microsoft.com/office/drawing/2014/main" val="3077295199"/>
                  </a:ext>
                </a:extLst>
              </a:tr>
              <a:tr h="95546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NZ" sz="2400" dirty="0"/>
                        <a:t>Dollars</a:t>
                      </a:r>
                    </a:p>
                    <a:p>
                      <a:pPr algn="ctr"/>
                      <a:r>
                        <a:rPr lang="en-NZ" sz="1600" baseline="0" dirty="0"/>
                        <a:t>No or minimal s</a:t>
                      </a:r>
                      <a:r>
                        <a:rPr lang="en-NZ" sz="1600" dirty="0"/>
                        <a:t>tructural</a:t>
                      </a:r>
                      <a:r>
                        <a:rPr lang="en-NZ" sz="1600" baseline="0" dirty="0"/>
                        <a:t> and non-structural repair costs</a:t>
                      </a:r>
                      <a:endParaRPr lang="en-NZ" sz="1600" dirty="0"/>
                    </a:p>
                  </a:txBody>
                  <a:tcPr/>
                </a:tc>
                <a:tc>
                  <a:txBody>
                    <a:bodyPr/>
                    <a:lstStyle/>
                    <a:p>
                      <a:endParaRPr lang="en-NZ" dirty="0"/>
                    </a:p>
                  </a:txBody>
                  <a:tcPr/>
                </a:tc>
                <a:tc>
                  <a:txBody>
                    <a:bodyPr/>
                    <a:lstStyle/>
                    <a:p>
                      <a:endParaRPr lang="en-NZ" dirty="0"/>
                    </a:p>
                  </a:txBody>
                  <a:tcPr/>
                </a:tc>
                <a:extLst>
                  <a:ext uri="{0D108BD9-81ED-4DB2-BD59-A6C34878D82A}">
                    <a16:rowId xmlns:a16="http://schemas.microsoft.com/office/drawing/2014/main" val="3589222692"/>
                  </a:ext>
                </a:extLst>
              </a:tr>
              <a:tr h="90381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NZ" sz="2400" dirty="0"/>
                        <a:t>Downtime</a:t>
                      </a:r>
                    </a:p>
                    <a:p>
                      <a:pPr algn="ctr"/>
                      <a:r>
                        <a:rPr lang="en-NZ" sz="1600" dirty="0"/>
                        <a:t>No or minor loss of function for</a:t>
                      </a:r>
                      <a:r>
                        <a:rPr lang="en-NZ" sz="1600" baseline="0" dirty="0"/>
                        <a:t> all facilities</a:t>
                      </a:r>
                      <a:endParaRPr lang="en-NZ" sz="1600" dirty="0"/>
                    </a:p>
                  </a:txBody>
                  <a:tcPr/>
                </a:tc>
                <a:tc>
                  <a:txBody>
                    <a:bodyPr/>
                    <a:lstStyle/>
                    <a:p>
                      <a:endParaRPr lang="en-NZ" dirty="0"/>
                    </a:p>
                  </a:txBody>
                  <a:tcPr/>
                </a:tc>
                <a:tc>
                  <a:txBody>
                    <a:bodyPr/>
                    <a:lstStyle/>
                    <a:p>
                      <a:endParaRPr lang="en-NZ" dirty="0"/>
                    </a:p>
                  </a:txBody>
                  <a:tcPr/>
                </a:tc>
                <a:extLst>
                  <a:ext uri="{0D108BD9-81ED-4DB2-BD59-A6C34878D82A}">
                    <a16:rowId xmlns:a16="http://schemas.microsoft.com/office/drawing/2014/main" val="2835684601"/>
                  </a:ext>
                </a:extLst>
              </a:tr>
            </a:tbl>
          </a:graphicData>
        </a:graphic>
      </p:graphicFrame>
      <p:pic>
        <p:nvPicPr>
          <p:cNvPr id="5" name="Picture 4" descr="Deaths/Conventional - Green Thumbs Up&#10;&#10;Deaths/Isolated - Green Thumbs Up&#10;&#10;Dollars/Conventional - Red Thumbs Down&#10;&#10;Dollars/Isolated - Green Thumbs Up&#10;&#10;Downtime/Conventional - Red Thumbs Down&#10;&#10;Downtime/Isolated - Green Thumbs Up"/>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55991" y="3422458"/>
            <a:ext cx="2427559" cy="2526896"/>
          </a:xfrm>
          <a:prstGeom prst="rect">
            <a:avLst/>
          </a:prstGeom>
        </p:spPr>
      </p:pic>
      <p:sp>
        <p:nvSpPr>
          <p:cNvPr id="3" name="Content Placeholder 2"/>
          <p:cNvSpPr>
            <a:spLocks noGrp="1"/>
          </p:cNvSpPr>
          <p:nvPr>
            <p:ph idx="1"/>
          </p:nvPr>
        </p:nvSpPr>
        <p:spPr>
          <a:xfrm>
            <a:off x="377508" y="1368581"/>
            <a:ext cx="8482012" cy="1418791"/>
          </a:xfrm>
        </p:spPr>
        <p:txBody>
          <a:bodyPr/>
          <a:lstStyle/>
          <a:p>
            <a:r>
              <a:rPr lang="en-NZ" sz="2400" dirty="0"/>
              <a:t>Isolation achieves a </a:t>
            </a:r>
            <a:r>
              <a:rPr lang="en-NZ" sz="2400" u="sng" dirty="0">
                <a:solidFill>
                  <a:schemeClr val="accent6">
                    <a:lumMod val="75000"/>
                  </a:schemeClr>
                </a:solidFill>
              </a:rPr>
              <a:t>greatly improved seismic performance</a:t>
            </a:r>
            <a:r>
              <a:rPr lang="en-NZ" sz="2400" dirty="0">
                <a:solidFill>
                  <a:schemeClr val="accent6">
                    <a:lumMod val="75000"/>
                  </a:schemeClr>
                </a:solidFill>
              </a:rPr>
              <a:t> </a:t>
            </a:r>
            <a:r>
              <a:rPr lang="en-NZ" sz="2400" dirty="0"/>
              <a:t>compared to most other conventional fixed-base seismic force resisting systems in a </a:t>
            </a:r>
            <a:r>
              <a:rPr lang="en-NZ" sz="2400" u="sng" dirty="0">
                <a:solidFill>
                  <a:schemeClr val="accent6">
                    <a:lumMod val="75000"/>
                  </a:schemeClr>
                </a:solidFill>
              </a:rPr>
              <a:t>major earthquake</a:t>
            </a:r>
            <a:r>
              <a:rPr lang="en-NZ" sz="2400" dirty="0"/>
              <a:t>.</a:t>
            </a:r>
          </a:p>
        </p:txBody>
      </p:sp>
      <p:sp>
        <p:nvSpPr>
          <p:cNvPr id="2" name="Title 1"/>
          <p:cNvSpPr>
            <a:spLocks noGrp="1"/>
          </p:cNvSpPr>
          <p:nvPr>
            <p:ph type="title"/>
          </p:nvPr>
        </p:nvSpPr>
        <p:spPr/>
        <p:txBody>
          <a:bodyPr/>
          <a:lstStyle/>
          <a:p>
            <a:r>
              <a:rPr lang="en-NZ" sz="3200" dirty="0">
                <a:solidFill>
                  <a:srgbClr val="FF0000"/>
                </a:solidFill>
              </a:rPr>
              <a:t>Why</a:t>
            </a:r>
            <a:r>
              <a:rPr lang="en-NZ" sz="3200" dirty="0">
                <a:solidFill>
                  <a:schemeClr val="accent6">
                    <a:lumMod val="75000"/>
                  </a:schemeClr>
                </a:solidFill>
              </a:rPr>
              <a:t> </a:t>
            </a:r>
            <a:r>
              <a:rPr lang="en-NZ" sz="3200" dirty="0"/>
              <a:t>isolate?</a:t>
            </a:r>
          </a:p>
        </p:txBody>
      </p:sp>
    </p:spTree>
    <p:extLst>
      <p:ext uri="{BB962C8B-B14F-4D97-AF65-F5344CB8AC3E}">
        <p14:creationId xmlns:p14="http://schemas.microsoft.com/office/powerpoint/2010/main" val="60784957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a:xfrm>
            <a:off x="2100104" y="6234906"/>
            <a:ext cx="4557712" cy="319088"/>
          </a:xfrm>
        </p:spPr>
        <p:txBody>
          <a:bodyPr/>
          <a:lstStyle/>
          <a:p>
            <a:pPr>
              <a:defRPr/>
            </a:pPr>
            <a:r>
              <a:rPr lang="en-US" dirty="0"/>
              <a:t>Instructional Material Complementing FEMA 1051, Design Examples</a:t>
            </a:r>
            <a:endParaRPr lang="en-US" i="1" dirty="0"/>
          </a:p>
        </p:txBody>
      </p:sp>
      <p:sp>
        <p:nvSpPr>
          <p:cNvPr id="5" name="Slide Number Placeholder 4"/>
          <p:cNvSpPr>
            <a:spLocks noGrp="1"/>
          </p:cNvSpPr>
          <p:nvPr>
            <p:ph type="sldNum" sz="quarter" idx="11"/>
          </p:nvPr>
        </p:nvSpPr>
        <p:spPr/>
        <p:txBody>
          <a:bodyPr/>
          <a:lstStyle/>
          <a:p>
            <a:pPr>
              <a:defRPr/>
            </a:pPr>
            <a:r>
              <a:rPr lang="en-US" dirty="0" err="1"/>
              <a:t>Ch</a:t>
            </a:r>
            <a:r>
              <a:rPr lang="en-US" dirty="0"/>
              <a:t> 15 Summary 1 - </a:t>
            </a:r>
            <a:fld id="{C89CB261-678F-46C7-9B50-9F41C27EFD57}" type="slidenum">
              <a:rPr lang="en-US" smtClean="0"/>
              <a:pPr>
                <a:defRPr/>
              </a:pPr>
              <a:t>50</a:t>
            </a:fld>
            <a:endParaRPr lang="en-US" dirty="0"/>
          </a:p>
        </p:txBody>
      </p:sp>
      <p:pic>
        <p:nvPicPr>
          <p:cNvPr id="27" name="Picture 26" descr="The framing plan of the first floor of the structure. Yellow lines along each grid line indicate the locations of heavy steel framing members. These heavy members resist P-delta moments that are induced by the bearings.  "/>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20029" y="1944127"/>
            <a:ext cx="4607205" cy="3376977"/>
          </a:xfrm>
          <a:prstGeom prst="rect">
            <a:avLst/>
          </a:prstGeom>
        </p:spPr>
      </p:pic>
      <p:pic>
        <p:nvPicPr>
          <p:cNvPr id="28" name="Picture 27" descr="The displaced position of an elastomeric bearing, and the method of computing P-delta moments for the beari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0826" y="1944127"/>
            <a:ext cx="3698556" cy="3798835"/>
          </a:xfrm>
          <a:prstGeom prst="rect">
            <a:avLst/>
          </a:prstGeom>
        </p:spPr>
      </p:pic>
      <p:sp>
        <p:nvSpPr>
          <p:cNvPr id="29" name="Content Placeholder 2"/>
          <p:cNvSpPr>
            <a:spLocks noGrp="1"/>
          </p:cNvSpPr>
          <p:nvPr>
            <p:ph idx="1"/>
          </p:nvPr>
        </p:nvSpPr>
        <p:spPr>
          <a:xfrm>
            <a:off x="673099" y="1080948"/>
            <a:ext cx="7389523" cy="628098"/>
          </a:xfrm>
        </p:spPr>
        <p:txBody>
          <a:bodyPr/>
          <a:lstStyle/>
          <a:p>
            <a:pPr marL="522900" lvl="1" indent="-342900">
              <a:buFont typeface="Arial" panose="020B0604020202020204" pitchFamily="34" charset="0"/>
              <a:buChar char="•"/>
            </a:pPr>
            <a:r>
              <a:rPr lang="en-NZ" sz="2400" u="sng" dirty="0">
                <a:solidFill>
                  <a:schemeClr val="accent6">
                    <a:lumMod val="75000"/>
                  </a:schemeClr>
                </a:solidFill>
              </a:rPr>
              <a:t>P-delta Effects</a:t>
            </a:r>
            <a:endParaRPr lang="en-NZ" sz="2400" i="1" u="sng" baseline="-25000" dirty="0">
              <a:solidFill>
                <a:schemeClr val="accent6">
                  <a:lumMod val="75000"/>
                </a:schemeClr>
              </a:solidFill>
            </a:endParaRPr>
          </a:p>
          <a:p>
            <a:pPr marL="522900" lvl="1" indent="-342900">
              <a:buFont typeface="Arial" panose="020B0604020202020204" pitchFamily="34" charset="0"/>
              <a:buChar char="•"/>
            </a:pPr>
            <a:endParaRPr lang="en-NZ" sz="2400" dirty="0"/>
          </a:p>
        </p:txBody>
      </p:sp>
      <p:sp>
        <p:nvSpPr>
          <p:cNvPr id="2" name="Title 1"/>
          <p:cNvSpPr>
            <a:spLocks noGrp="1"/>
          </p:cNvSpPr>
          <p:nvPr>
            <p:ph type="title"/>
          </p:nvPr>
        </p:nvSpPr>
        <p:spPr>
          <a:xfrm>
            <a:off x="673100" y="269875"/>
            <a:ext cx="7772400" cy="760452"/>
          </a:xfrm>
        </p:spPr>
        <p:txBody>
          <a:bodyPr/>
          <a:lstStyle/>
          <a:p>
            <a:r>
              <a:rPr lang="en-US" dirty="0">
                <a:solidFill>
                  <a:schemeClr val="accent6">
                    <a:lumMod val="75000"/>
                  </a:schemeClr>
                </a:solidFill>
              </a:rPr>
              <a:t>ELF Procedure</a:t>
            </a:r>
          </a:p>
        </p:txBody>
      </p:sp>
    </p:spTree>
    <p:extLst>
      <p:ext uri="{BB962C8B-B14F-4D97-AF65-F5344CB8AC3E}">
        <p14:creationId xmlns:p14="http://schemas.microsoft.com/office/powerpoint/2010/main" val="353853656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a:xfrm>
            <a:off x="2100104" y="6360781"/>
            <a:ext cx="4557712" cy="319088"/>
          </a:xfrm>
        </p:spPr>
        <p:txBody>
          <a:bodyPr/>
          <a:lstStyle/>
          <a:p>
            <a:pPr>
              <a:defRPr/>
            </a:pPr>
            <a:r>
              <a:rPr lang="en-US" dirty="0"/>
              <a:t>Instructional Material Complementing FEMA 1051, Design Examples</a:t>
            </a:r>
            <a:endParaRPr lang="en-US" i="1" dirty="0"/>
          </a:p>
        </p:txBody>
      </p:sp>
      <p:sp>
        <p:nvSpPr>
          <p:cNvPr id="5" name="Slide Number Placeholder 4"/>
          <p:cNvSpPr>
            <a:spLocks noGrp="1"/>
          </p:cNvSpPr>
          <p:nvPr>
            <p:ph type="sldNum" sz="quarter" idx="11"/>
          </p:nvPr>
        </p:nvSpPr>
        <p:spPr/>
        <p:txBody>
          <a:bodyPr/>
          <a:lstStyle/>
          <a:p>
            <a:pPr>
              <a:defRPr/>
            </a:pPr>
            <a:r>
              <a:rPr lang="en-US" dirty="0" err="1"/>
              <a:t>Ch</a:t>
            </a:r>
            <a:r>
              <a:rPr lang="en-US" dirty="0"/>
              <a:t> 15 Summary 1 - </a:t>
            </a:r>
            <a:fld id="{C89CB261-678F-46C7-9B50-9F41C27EFD57}" type="slidenum">
              <a:rPr lang="en-US" smtClean="0"/>
              <a:pPr>
                <a:defRPr/>
              </a:pPr>
              <a:t>51</a:t>
            </a:fld>
            <a:endParaRPr lang="en-US" dirty="0"/>
          </a:p>
        </p:txBody>
      </p:sp>
      <p:pic>
        <p:nvPicPr>
          <p:cNvPr id="8" name="Picture 7" descr="All of the 'CHECK' colum is highlighed in green box with 'O.K.'" title="Table 15.5-11 Restrictive Requirements for ELF (and response spectrum) analysi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40643" y="1627944"/>
            <a:ext cx="4866198" cy="4598277"/>
          </a:xfrm>
          <a:prstGeom prst="rect">
            <a:avLst/>
          </a:prstGeom>
        </p:spPr>
      </p:pic>
      <p:sp>
        <p:nvSpPr>
          <p:cNvPr id="6" name="Rectangle 5"/>
          <p:cNvSpPr/>
          <p:nvPr/>
        </p:nvSpPr>
        <p:spPr>
          <a:xfrm>
            <a:off x="297753" y="1762505"/>
            <a:ext cx="3604702" cy="3277820"/>
          </a:xfrm>
          <a:prstGeom prst="rect">
            <a:avLst/>
          </a:prstGeom>
        </p:spPr>
        <p:txBody>
          <a:bodyPr wrap="square">
            <a:spAutoFit/>
          </a:bodyPr>
          <a:lstStyle/>
          <a:p>
            <a:pPr marL="522900" lvl="1" indent="-342900">
              <a:buFont typeface="Arial" panose="020B0604020202020204" pitchFamily="34" charset="0"/>
              <a:buChar char="•"/>
            </a:pPr>
            <a:r>
              <a:rPr lang="en-NZ" sz="2300" dirty="0"/>
              <a:t>ELF Procedure permitted for final design </a:t>
            </a:r>
          </a:p>
          <a:p>
            <a:pPr marL="522900" lvl="1" indent="-342900">
              <a:buFont typeface="Arial" panose="020B0604020202020204" pitchFamily="34" charset="0"/>
              <a:buChar char="•"/>
            </a:pPr>
            <a:endParaRPr lang="en-NZ" sz="2300" dirty="0"/>
          </a:p>
          <a:p>
            <a:pPr marL="522900" lvl="1" indent="-342900">
              <a:buFont typeface="Arial" panose="020B0604020202020204" pitchFamily="34" charset="0"/>
              <a:buChar char="•"/>
            </a:pPr>
            <a:r>
              <a:rPr lang="en-NZ" sz="2300" dirty="0"/>
              <a:t>However, uplift is an issue and more sophisticated analysis may show improved responses</a:t>
            </a:r>
          </a:p>
        </p:txBody>
      </p:sp>
      <p:sp>
        <p:nvSpPr>
          <p:cNvPr id="3" name="Content Placeholder 2"/>
          <p:cNvSpPr>
            <a:spLocks noGrp="1"/>
          </p:cNvSpPr>
          <p:nvPr>
            <p:ph idx="1"/>
          </p:nvPr>
        </p:nvSpPr>
        <p:spPr>
          <a:xfrm>
            <a:off x="673100" y="1080948"/>
            <a:ext cx="4765592" cy="577477"/>
          </a:xfrm>
        </p:spPr>
        <p:txBody>
          <a:bodyPr/>
          <a:lstStyle/>
          <a:p>
            <a:pPr marL="522900" lvl="1" indent="-342900">
              <a:buFont typeface="Arial" panose="020B0604020202020204" pitchFamily="34" charset="0"/>
              <a:buChar char="•"/>
            </a:pPr>
            <a:r>
              <a:rPr lang="en-NZ" sz="2400" u="sng" dirty="0">
                <a:solidFill>
                  <a:schemeClr val="accent6">
                    <a:lumMod val="75000"/>
                  </a:schemeClr>
                </a:solidFill>
              </a:rPr>
              <a:t>Analysis Procedure Selection  </a:t>
            </a:r>
            <a:endParaRPr lang="en-NZ" sz="2400" i="1" u="sng" baseline="-25000" dirty="0">
              <a:solidFill>
                <a:schemeClr val="accent6">
                  <a:lumMod val="75000"/>
                </a:schemeClr>
              </a:solidFill>
            </a:endParaRPr>
          </a:p>
          <a:p>
            <a:pPr marL="522900" lvl="1" indent="-342900">
              <a:buFont typeface="Arial" panose="020B0604020202020204" pitchFamily="34" charset="0"/>
              <a:buChar char="•"/>
            </a:pPr>
            <a:endParaRPr lang="en-NZ" sz="2400" dirty="0"/>
          </a:p>
        </p:txBody>
      </p:sp>
      <p:sp>
        <p:nvSpPr>
          <p:cNvPr id="2" name="Title 1"/>
          <p:cNvSpPr>
            <a:spLocks noGrp="1"/>
          </p:cNvSpPr>
          <p:nvPr>
            <p:ph type="title"/>
          </p:nvPr>
        </p:nvSpPr>
        <p:spPr>
          <a:xfrm>
            <a:off x="673100" y="269875"/>
            <a:ext cx="7772400" cy="760452"/>
          </a:xfrm>
        </p:spPr>
        <p:txBody>
          <a:bodyPr/>
          <a:lstStyle/>
          <a:p>
            <a:r>
              <a:rPr lang="en-US" dirty="0">
                <a:solidFill>
                  <a:srgbClr val="FF0000"/>
                </a:solidFill>
              </a:rPr>
              <a:t>Dynamic Analyses</a:t>
            </a:r>
          </a:p>
        </p:txBody>
      </p:sp>
    </p:spTree>
    <p:extLst>
      <p:ext uri="{BB962C8B-B14F-4D97-AF65-F5344CB8AC3E}">
        <p14:creationId xmlns:p14="http://schemas.microsoft.com/office/powerpoint/2010/main" val="41043322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Effect transition="in" filter="fade">
                                      <p:cBhvr>
                                        <p:cTn id="7"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a:xfrm>
            <a:off x="2100104" y="6360781"/>
            <a:ext cx="4557712" cy="319088"/>
          </a:xfrm>
        </p:spPr>
        <p:txBody>
          <a:bodyPr/>
          <a:lstStyle/>
          <a:p>
            <a:pPr>
              <a:defRPr/>
            </a:pPr>
            <a:r>
              <a:rPr lang="en-US" dirty="0"/>
              <a:t>Instructional Material Complementing FEMA 1051, Design Examples</a:t>
            </a:r>
            <a:endParaRPr lang="en-US" i="1" dirty="0"/>
          </a:p>
        </p:txBody>
      </p:sp>
      <p:sp>
        <p:nvSpPr>
          <p:cNvPr id="5" name="Slide Number Placeholder 4"/>
          <p:cNvSpPr>
            <a:spLocks noGrp="1"/>
          </p:cNvSpPr>
          <p:nvPr>
            <p:ph type="sldNum" sz="quarter" idx="11"/>
          </p:nvPr>
        </p:nvSpPr>
        <p:spPr/>
        <p:txBody>
          <a:bodyPr/>
          <a:lstStyle/>
          <a:p>
            <a:pPr>
              <a:defRPr/>
            </a:pPr>
            <a:r>
              <a:rPr lang="en-US" dirty="0" err="1"/>
              <a:t>Ch</a:t>
            </a:r>
            <a:r>
              <a:rPr lang="en-US" dirty="0"/>
              <a:t> 15 Summary 1 - </a:t>
            </a:r>
            <a:fld id="{C89CB261-678F-46C7-9B50-9F41C27EFD57}" type="slidenum">
              <a:rPr lang="en-US" smtClean="0"/>
              <a:pPr>
                <a:defRPr/>
              </a:pPr>
              <a:t>52</a:t>
            </a:fld>
            <a:endParaRPr lang="en-US" dirty="0"/>
          </a:p>
        </p:txBody>
      </p:sp>
      <p:pic>
        <p:nvPicPr>
          <p:cNvPr id="8" name="Picture 7" descr="Acceleration response spectrum that illustrates a simple method to account for vertical earthquake accelerations.  The spectrum shows that vertical earthquake accelerations may be approximated as roughly two-thirds of the maximum amplitude of the MCE-sub-R horizontal earthquake response spectrum."/>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60128" y="1709046"/>
            <a:ext cx="4795376" cy="2781058"/>
          </a:xfrm>
          <a:prstGeom prst="rect">
            <a:avLst/>
          </a:prstGeom>
        </p:spPr>
      </p:pic>
      <p:sp>
        <p:nvSpPr>
          <p:cNvPr id="6" name="Rectangle 5"/>
          <p:cNvSpPr/>
          <p:nvPr/>
        </p:nvSpPr>
        <p:spPr>
          <a:xfrm>
            <a:off x="295925" y="4790930"/>
            <a:ext cx="8573755" cy="830997"/>
          </a:xfrm>
          <a:prstGeom prst="rect">
            <a:avLst/>
          </a:prstGeom>
        </p:spPr>
        <p:txBody>
          <a:bodyPr wrap="square">
            <a:spAutoFit/>
          </a:bodyPr>
          <a:lstStyle/>
          <a:p>
            <a:pPr marL="522900" lvl="1" indent="-342900">
              <a:buFont typeface="Arial" panose="020B0604020202020204" pitchFamily="34" charset="0"/>
              <a:buChar char="•"/>
            </a:pPr>
            <a:r>
              <a:rPr lang="en-NZ" dirty="0"/>
              <a:t>Crude approach, but is only addressed in more detail in commentary.</a:t>
            </a:r>
          </a:p>
        </p:txBody>
      </p:sp>
      <p:sp>
        <p:nvSpPr>
          <p:cNvPr id="7" name="Rectangle 6"/>
          <p:cNvSpPr/>
          <p:nvPr/>
        </p:nvSpPr>
        <p:spPr>
          <a:xfrm>
            <a:off x="295925" y="1779550"/>
            <a:ext cx="3608357" cy="2677656"/>
          </a:xfrm>
          <a:prstGeom prst="rect">
            <a:avLst/>
          </a:prstGeom>
        </p:spPr>
        <p:txBody>
          <a:bodyPr wrap="square">
            <a:spAutoFit/>
          </a:bodyPr>
          <a:lstStyle/>
          <a:p>
            <a:pPr marL="522900" lvl="1" indent="-342900">
              <a:buFont typeface="Arial" panose="020B0604020202020204" pitchFamily="34" charset="0"/>
              <a:buChar char="•"/>
            </a:pPr>
            <a:r>
              <a:rPr lang="en-NZ" dirty="0"/>
              <a:t>In ELF Procedure, we simply used </a:t>
            </a:r>
            <a:r>
              <a:rPr lang="en-US" dirty="0"/>
              <a:t>±0.2S</a:t>
            </a:r>
            <a:r>
              <a:rPr lang="en-US" baseline="-25000" dirty="0"/>
              <a:t>MS</a:t>
            </a:r>
            <a:r>
              <a:rPr lang="en-US" dirty="0"/>
              <a:t>D</a:t>
            </a:r>
            <a:endParaRPr lang="en-NZ" sz="2000" i="1" dirty="0"/>
          </a:p>
          <a:p>
            <a:pPr marL="522900" lvl="1" indent="-342900">
              <a:buFont typeface="Arial" panose="020B0604020202020204" pitchFamily="34" charset="0"/>
              <a:buChar char="•"/>
            </a:pPr>
            <a:r>
              <a:rPr lang="en-NZ" dirty="0"/>
              <a:t>So it assumes that 100% vertical acceleration is about </a:t>
            </a:r>
            <a:r>
              <a:rPr lang="en-US" dirty="0"/>
              <a:t>±(2/3)S</a:t>
            </a:r>
            <a:r>
              <a:rPr lang="en-US" baseline="-25000" dirty="0"/>
              <a:t>MS </a:t>
            </a:r>
            <a:r>
              <a:rPr lang="en-US" dirty="0"/>
              <a:t>= </a:t>
            </a:r>
            <a:r>
              <a:rPr lang="en-US" b="1" dirty="0">
                <a:solidFill>
                  <a:schemeClr val="accent6">
                    <a:lumMod val="75000"/>
                  </a:schemeClr>
                </a:solidFill>
              </a:rPr>
              <a:t>0.93g</a:t>
            </a:r>
            <a:endParaRPr lang="en-NZ" dirty="0"/>
          </a:p>
        </p:txBody>
      </p:sp>
      <p:sp>
        <p:nvSpPr>
          <p:cNvPr id="3" name="Content Placeholder 2"/>
          <p:cNvSpPr>
            <a:spLocks noGrp="1"/>
          </p:cNvSpPr>
          <p:nvPr>
            <p:ph idx="1"/>
          </p:nvPr>
        </p:nvSpPr>
        <p:spPr>
          <a:xfrm>
            <a:off x="673099" y="1080948"/>
            <a:ext cx="7389523" cy="628098"/>
          </a:xfrm>
        </p:spPr>
        <p:txBody>
          <a:bodyPr/>
          <a:lstStyle/>
          <a:p>
            <a:r>
              <a:rPr lang="en-NZ" sz="2400" u="sng" dirty="0">
                <a:solidFill>
                  <a:schemeClr val="accent6">
                    <a:lumMod val="75000"/>
                  </a:schemeClr>
                </a:solidFill>
              </a:rPr>
              <a:t>Vertical Response Spectrum Analysis</a:t>
            </a:r>
            <a:endParaRPr lang="en-NZ" sz="2400" i="1" u="sng" baseline="-25000" dirty="0">
              <a:solidFill>
                <a:schemeClr val="accent6">
                  <a:lumMod val="75000"/>
                </a:schemeClr>
              </a:solidFill>
            </a:endParaRPr>
          </a:p>
          <a:p>
            <a:pPr marL="522900" lvl="1" indent="-342900">
              <a:buFont typeface="Arial" panose="020B0604020202020204" pitchFamily="34" charset="0"/>
              <a:buChar char="•"/>
            </a:pPr>
            <a:endParaRPr lang="en-NZ" sz="2400" dirty="0"/>
          </a:p>
        </p:txBody>
      </p:sp>
      <p:sp>
        <p:nvSpPr>
          <p:cNvPr id="2" name="Title 1"/>
          <p:cNvSpPr>
            <a:spLocks noGrp="1"/>
          </p:cNvSpPr>
          <p:nvPr>
            <p:ph type="title"/>
          </p:nvPr>
        </p:nvSpPr>
        <p:spPr>
          <a:xfrm>
            <a:off x="673100" y="269875"/>
            <a:ext cx="7772400" cy="760452"/>
          </a:xfrm>
        </p:spPr>
        <p:txBody>
          <a:bodyPr/>
          <a:lstStyle/>
          <a:p>
            <a:r>
              <a:rPr lang="en-US" dirty="0">
                <a:solidFill>
                  <a:schemeClr val="accent6">
                    <a:lumMod val="75000"/>
                  </a:schemeClr>
                </a:solidFill>
              </a:rPr>
              <a:t>Dynamic Analyses</a:t>
            </a:r>
          </a:p>
        </p:txBody>
      </p:sp>
    </p:spTree>
    <p:extLst>
      <p:ext uri="{BB962C8B-B14F-4D97-AF65-F5344CB8AC3E}">
        <p14:creationId xmlns:p14="http://schemas.microsoft.com/office/powerpoint/2010/main" val="9697183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fade">
                                      <p:cBhvr>
                                        <p:cTn id="7" dur="500"/>
                                        <p:tgtEl>
                                          <p:spTgt spid="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fade">
                                      <p:cBhvr>
                                        <p:cTn id="12"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a:xfrm>
            <a:off x="2100104" y="6360781"/>
            <a:ext cx="4557712" cy="319088"/>
          </a:xfrm>
        </p:spPr>
        <p:txBody>
          <a:bodyPr/>
          <a:lstStyle/>
          <a:p>
            <a:pPr>
              <a:defRPr/>
            </a:pPr>
            <a:r>
              <a:rPr lang="en-US" dirty="0"/>
              <a:t>Instructional Material Complementing FEMA 1051, Design Examples</a:t>
            </a:r>
            <a:endParaRPr lang="en-US" i="1" dirty="0"/>
          </a:p>
        </p:txBody>
      </p:sp>
      <p:sp>
        <p:nvSpPr>
          <p:cNvPr id="5" name="Slide Number Placeholder 4"/>
          <p:cNvSpPr>
            <a:spLocks noGrp="1"/>
          </p:cNvSpPr>
          <p:nvPr>
            <p:ph type="sldNum" sz="quarter" idx="11"/>
          </p:nvPr>
        </p:nvSpPr>
        <p:spPr/>
        <p:txBody>
          <a:bodyPr/>
          <a:lstStyle/>
          <a:p>
            <a:pPr>
              <a:defRPr/>
            </a:pPr>
            <a:r>
              <a:rPr lang="en-US" dirty="0" err="1"/>
              <a:t>Ch</a:t>
            </a:r>
            <a:r>
              <a:rPr lang="en-US" dirty="0"/>
              <a:t> 15 Summary 1 - </a:t>
            </a:r>
            <a:fld id="{C89CB261-678F-46C7-9B50-9F41C27EFD57}" type="slidenum">
              <a:rPr lang="en-US" smtClean="0"/>
              <a:pPr>
                <a:defRPr/>
              </a:pPr>
              <a:t>53</a:t>
            </a:fld>
            <a:endParaRPr lang="en-US" dirty="0"/>
          </a:p>
        </p:txBody>
      </p:sp>
      <p:pic>
        <p:nvPicPr>
          <p:cNvPr id="10" name="Picture 9" descr="The relationship between the horizontal design response spectrum and the vertical design response spectrum. The vertical response spectrum must not fall below 50 percent of the horizontal response spectrum. At periods above about 0.4 seconds it is shown that this limitation governs the vertical response spectrum."/>
          <p:cNvPicPr/>
          <p:nvPr/>
        </p:nvPicPr>
        <p:blipFill>
          <a:blip r:embed="rId3" cstate="print"/>
          <a:srcRect/>
          <a:stretch>
            <a:fillRect/>
          </a:stretch>
        </p:blipFill>
        <p:spPr bwMode="auto">
          <a:xfrm>
            <a:off x="1766252" y="2653921"/>
            <a:ext cx="5225415" cy="3388186"/>
          </a:xfrm>
          <a:prstGeom prst="rect">
            <a:avLst/>
          </a:prstGeom>
          <a:noFill/>
          <a:ln w="9525">
            <a:noFill/>
            <a:miter lim="800000"/>
            <a:headEnd/>
            <a:tailEnd/>
          </a:ln>
        </p:spPr>
      </p:pic>
      <p:sp>
        <p:nvSpPr>
          <p:cNvPr id="7" name="Rectangle 6"/>
          <p:cNvSpPr/>
          <p:nvPr/>
        </p:nvSpPr>
        <p:spPr>
          <a:xfrm>
            <a:off x="438856" y="1667505"/>
            <a:ext cx="8362244" cy="830997"/>
          </a:xfrm>
          <a:prstGeom prst="rect">
            <a:avLst/>
          </a:prstGeom>
        </p:spPr>
        <p:txBody>
          <a:bodyPr wrap="square">
            <a:spAutoFit/>
          </a:bodyPr>
          <a:lstStyle/>
          <a:p>
            <a:pPr marL="522900" lvl="1" indent="-342900">
              <a:buFont typeface="Arial" panose="020B0604020202020204" pitchFamily="34" charset="0"/>
              <a:buChar char="•"/>
            </a:pPr>
            <a:r>
              <a:rPr lang="en-NZ" dirty="0"/>
              <a:t>Vertical response spectrum per </a:t>
            </a:r>
            <a:r>
              <a:rPr lang="en-NZ" i="1" dirty="0"/>
              <a:t>Chapter 23 of 2009 NEHRP Provisions </a:t>
            </a:r>
            <a:r>
              <a:rPr lang="en-NZ" sz="2000" dirty="0"/>
              <a:t>(retained in 2015 Provisions)</a:t>
            </a:r>
            <a:endParaRPr lang="en-NZ" dirty="0"/>
          </a:p>
        </p:txBody>
      </p:sp>
      <p:sp>
        <p:nvSpPr>
          <p:cNvPr id="3" name="Content Placeholder 2"/>
          <p:cNvSpPr>
            <a:spLocks noGrp="1"/>
          </p:cNvSpPr>
          <p:nvPr>
            <p:ph idx="1"/>
          </p:nvPr>
        </p:nvSpPr>
        <p:spPr>
          <a:xfrm>
            <a:off x="673099" y="1080948"/>
            <a:ext cx="7389523" cy="628098"/>
          </a:xfrm>
        </p:spPr>
        <p:txBody>
          <a:bodyPr/>
          <a:lstStyle/>
          <a:p>
            <a:pPr marL="122850"/>
            <a:r>
              <a:rPr lang="en-NZ" sz="2400" u="sng" dirty="0">
                <a:solidFill>
                  <a:schemeClr val="accent6">
                    <a:lumMod val="75000"/>
                  </a:schemeClr>
                </a:solidFill>
              </a:rPr>
              <a:t>Vertical Response Spectrum Analysis</a:t>
            </a:r>
            <a:endParaRPr lang="en-NZ" sz="2400" i="1" u="sng" baseline="-25000" dirty="0">
              <a:solidFill>
                <a:schemeClr val="accent6">
                  <a:lumMod val="75000"/>
                </a:schemeClr>
              </a:solidFill>
            </a:endParaRPr>
          </a:p>
          <a:p>
            <a:pPr marL="522900" lvl="1" indent="-342900">
              <a:buFont typeface="Arial" panose="020B0604020202020204" pitchFamily="34" charset="0"/>
              <a:buChar char="•"/>
            </a:pPr>
            <a:endParaRPr lang="en-NZ" sz="2400" dirty="0"/>
          </a:p>
        </p:txBody>
      </p:sp>
      <p:sp>
        <p:nvSpPr>
          <p:cNvPr id="2" name="Title 1"/>
          <p:cNvSpPr>
            <a:spLocks noGrp="1"/>
          </p:cNvSpPr>
          <p:nvPr>
            <p:ph type="title"/>
          </p:nvPr>
        </p:nvSpPr>
        <p:spPr>
          <a:xfrm>
            <a:off x="673100" y="269875"/>
            <a:ext cx="7772400" cy="760452"/>
          </a:xfrm>
        </p:spPr>
        <p:txBody>
          <a:bodyPr/>
          <a:lstStyle/>
          <a:p>
            <a:r>
              <a:rPr lang="en-US" dirty="0">
                <a:solidFill>
                  <a:schemeClr val="accent6">
                    <a:lumMod val="75000"/>
                  </a:schemeClr>
                </a:solidFill>
              </a:rPr>
              <a:t>Dynamic Analyses</a:t>
            </a:r>
          </a:p>
        </p:txBody>
      </p:sp>
    </p:spTree>
    <p:extLst>
      <p:ext uri="{BB962C8B-B14F-4D97-AF65-F5344CB8AC3E}">
        <p14:creationId xmlns:p14="http://schemas.microsoft.com/office/powerpoint/2010/main" val="82130816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a:xfrm>
            <a:off x="2100104" y="6360781"/>
            <a:ext cx="4557712" cy="319088"/>
          </a:xfrm>
        </p:spPr>
        <p:txBody>
          <a:bodyPr/>
          <a:lstStyle/>
          <a:p>
            <a:pPr>
              <a:defRPr/>
            </a:pPr>
            <a:r>
              <a:rPr lang="en-US" dirty="0"/>
              <a:t>Instructional Material Complementing FEMA 1051, Design Examples</a:t>
            </a:r>
            <a:endParaRPr lang="en-US" i="1" dirty="0"/>
          </a:p>
        </p:txBody>
      </p:sp>
      <p:sp>
        <p:nvSpPr>
          <p:cNvPr id="5" name="Slide Number Placeholder 4"/>
          <p:cNvSpPr>
            <a:spLocks noGrp="1"/>
          </p:cNvSpPr>
          <p:nvPr>
            <p:ph type="sldNum" sz="quarter" idx="11"/>
          </p:nvPr>
        </p:nvSpPr>
        <p:spPr/>
        <p:txBody>
          <a:bodyPr/>
          <a:lstStyle/>
          <a:p>
            <a:pPr>
              <a:defRPr/>
            </a:pPr>
            <a:r>
              <a:rPr lang="en-US" dirty="0" err="1"/>
              <a:t>Ch</a:t>
            </a:r>
            <a:r>
              <a:rPr lang="en-US" dirty="0"/>
              <a:t> 15 Summary 1 - </a:t>
            </a:r>
            <a:fld id="{C89CB261-678F-46C7-9B50-9F41C27EFD57}" type="slidenum">
              <a:rPr lang="en-US" smtClean="0"/>
              <a:pPr>
                <a:defRPr/>
              </a:pPr>
              <a:t>54</a:t>
            </a:fld>
            <a:endParaRPr lang="en-US" dirty="0"/>
          </a:p>
        </p:txBody>
      </p:sp>
      <p:pic>
        <p:nvPicPr>
          <p:cNvPr id="13" name="Picture 12" title="Bearigs Axial Loads due to Vertical Earthquake Effects, Ev"/>
          <p:cNvPicPr>
            <a:picLocks noChangeAspect="1"/>
          </p:cNvPicPr>
          <p:nvPr/>
        </p:nvPicPr>
        <p:blipFill>
          <a:blip r:embed="rId3" cstate="print"/>
          <a:stretch>
            <a:fillRect/>
          </a:stretch>
        </p:blipFill>
        <p:spPr>
          <a:xfrm>
            <a:off x="1367624" y="4737674"/>
            <a:ext cx="6906070" cy="1510528"/>
          </a:xfrm>
          <a:prstGeom prst="rect">
            <a:avLst/>
          </a:prstGeom>
        </p:spPr>
      </p:pic>
      <p:sp>
        <p:nvSpPr>
          <p:cNvPr id="12" name="Rectangle 11"/>
          <p:cNvSpPr/>
          <p:nvPr/>
        </p:nvSpPr>
        <p:spPr>
          <a:xfrm>
            <a:off x="540327" y="3049989"/>
            <a:ext cx="8154786" cy="1923604"/>
          </a:xfrm>
          <a:prstGeom prst="rect">
            <a:avLst/>
          </a:prstGeom>
        </p:spPr>
        <p:txBody>
          <a:bodyPr wrap="square">
            <a:spAutoFit/>
          </a:bodyPr>
          <a:lstStyle/>
          <a:p>
            <a:pPr marL="522900" lvl="1" indent="-342900">
              <a:buFont typeface="Arial" panose="020B0604020202020204" pitchFamily="34" charset="0"/>
              <a:buChar char="•"/>
            </a:pPr>
            <a:r>
              <a:rPr lang="en-US" dirty="0"/>
              <a:t>Less than the 0.93g assumed by ELF</a:t>
            </a:r>
          </a:p>
          <a:p>
            <a:pPr marL="522900" lvl="1" indent="-342900">
              <a:buFont typeface="Arial" panose="020B0604020202020204" pitchFamily="34" charset="0"/>
              <a:buChar char="•"/>
            </a:pPr>
            <a:endParaRPr lang="en-US" sz="1100" dirty="0"/>
          </a:p>
          <a:p>
            <a:pPr marL="522900" lvl="1" indent="-342900">
              <a:buFont typeface="Arial" panose="020B0604020202020204" pitchFamily="34" charset="0"/>
              <a:buChar char="•"/>
            </a:pPr>
            <a:r>
              <a:rPr lang="en-US" dirty="0"/>
              <a:t>Also gives more realistic distribution over footprint</a:t>
            </a:r>
          </a:p>
          <a:p>
            <a:pPr marL="522900" lvl="1" indent="-342900">
              <a:buFont typeface="Arial" panose="020B0604020202020204" pitchFamily="34" charset="0"/>
              <a:buChar char="•"/>
            </a:pPr>
            <a:endParaRPr lang="en-US" sz="1100" dirty="0"/>
          </a:p>
          <a:p>
            <a:pPr marL="522900" lvl="1" indent="-342900">
              <a:buFont typeface="Arial" panose="020B0604020202020204" pitchFamily="34" charset="0"/>
              <a:buChar char="•"/>
            </a:pPr>
            <a:r>
              <a:rPr lang="en-US" dirty="0"/>
              <a:t>Use orthogonal combination rule: 100% + 30% + 30%</a:t>
            </a:r>
          </a:p>
          <a:p>
            <a:pPr marL="180000" lvl="1"/>
            <a:r>
              <a:rPr lang="en-US" dirty="0"/>
              <a:t> </a:t>
            </a:r>
          </a:p>
        </p:txBody>
      </p:sp>
      <p:sp>
        <p:nvSpPr>
          <p:cNvPr id="3" name="Content Placeholder 2"/>
          <p:cNvSpPr>
            <a:spLocks noGrp="1"/>
          </p:cNvSpPr>
          <p:nvPr>
            <p:ph idx="1"/>
          </p:nvPr>
        </p:nvSpPr>
        <p:spPr>
          <a:xfrm>
            <a:off x="540327" y="1086010"/>
            <a:ext cx="5527430" cy="1989700"/>
          </a:xfrm>
        </p:spPr>
        <p:txBody>
          <a:bodyPr/>
          <a:lstStyle/>
          <a:p>
            <a:pPr marL="122850"/>
            <a:r>
              <a:rPr lang="en-NZ" sz="2400" u="sng" dirty="0">
                <a:solidFill>
                  <a:schemeClr val="accent6">
                    <a:lumMod val="75000"/>
                  </a:schemeClr>
                </a:solidFill>
              </a:rPr>
              <a:t>Vertical Response Spectrum Analysis:</a:t>
            </a:r>
            <a:endParaRPr lang="en-NZ" sz="2400" i="1" u="sng" baseline="-25000" dirty="0">
              <a:solidFill>
                <a:schemeClr val="accent6">
                  <a:lumMod val="75000"/>
                </a:schemeClr>
              </a:solidFill>
            </a:endParaRPr>
          </a:p>
          <a:p>
            <a:pPr marL="522900" lvl="1" indent="-342900">
              <a:buFont typeface="Arial" panose="020B0604020202020204" pitchFamily="34" charset="0"/>
              <a:buChar char="•"/>
            </a:pPr>
            <a:r>
              <a:rPr lang="en-US" sz="2400" kern="1200" dirty="0">
                <a:latin typeface="Arial" pitchFamily="34" charset="0"/>
              </a:rPr>
              <a:t>Total reaction in the upwards/downwards direction of 7174 kip (0.7g)</a:t>
            </a:r>
          </a:p>
          <a:p>
            <a:pPr marL="522900" lvl="1" indent="-342900">
              <a:buFont typeface="Arial" panose="020B0604020202020204" pitchFamily="34" charset="0"/>
              <a:buChar char="•"/>
            </a:pPr>
            <a:endParaRPr lang="en-NZ" sz="2400" dirty="0"/>
          </a:p>
        </p:txBody>
      </p:sp>
      <p:pic>
        <p:nvPicPr>
          <p:cNvPr id="9" name="Picture 8" descr="Grid lines corresponding to the upper left quadrant of the floor plan. &#10;"/>
          <p:cNvPicPr>
            <a:picLocks noChangeAspect="1"/>
          </p:cNvPicPr>
          <p:nvPr/>
        </p:nvPicPr>
        <p:blipFill rotWithShape="1">
          <a:blip r:embed="rId4" cstate="print">
            <a:duotone>
              <a:schemeClr val="accent2">
                <a:shade val="45000"/>
                <a:satMod val="135000"/>
              </a:schemeClr>
              <a:prstClr val="white"/>
            </a:duotone>
          </a:blip>
          <a:srcRect l="-1" t="-2" r="36021" b="33723"/>
          <a:stretch/>
        </p:blipFill>
        <p:spPr>
          <a:xfrm>
            <a:off x="6067757" y="214192"/>
            <a:ext cx="2899728" cy="2236992"/>
          </a:xfrm>
          <a:prstGeom prst="rect">
            <a:avLst/>
          </a:prstGeom>
        </p:spPr>
      </p:pic>
      <p:sp>
        <p:nvSpPr>
          <p:cNvPr id="2" name="Title 1"/>
          <p:cNvSpPr>
            <a:spLocks noGrp="1"/>
          </p:cNvSpPr>
          <p:nvPr>
            <p:ph type="title"/>
          </p:nvPr>
        </p:nvSpPr>
        <p:spPr>
          <a:xfrm>
            <a:off x="673100" y="269875"/>
            <a:ext cx="5984716" cy="760452"/>
          </a:xfrm>
        </p:spPr>
        <p:txBody>
          <a:bodyPr/>
          <a:lstStyle/>
          <a:p>
            <a:r>
              <a:rPr lang="en-US" dirty="0">
                <a:solidFill>
                  <a:schemeClr val="accent6">
                    <a:lumMod val="75000"/>
                  </a:schemeClr>
                </a:solidFill>
              </a:rPr>
              <a:t>Dynamic Analyses</a:t>
            </a:r>
          </a:p>
        </p:txBody>
      </p:sp>
    </p:spTree>
    <p:extLst>
      <p:ext uri="{BB962C8B-B14F-4D97-AF65-F5344CB8AC3E}">
        <p14:creationId xmlns:p14="http://schemas.microsoft.com/office/powerpoint/2010/main" val="14854169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xEl>
                                              <p:pRg st="2" end="2"/>
                                            </p:txEl>
                                          </p:spTgt>
                                        </p:tgtEl>
                                        <p:attrNameLst>
                                          <p:attrName>style.visibility</p:attrName>
                                        </p:attrNameLst>
                                      </p:cBhvr>
                                      <p:to>
                                        <p:strVal val="visible"/>
                                      </p:to>
                                    </p:set>
                                    <p:animEffect transition="in" filter="fade">
                                      <p:cBhvr>
                                        <p:cTn id="7" dur="500"/>
                                        <p:tgtEl>
                                          <p:spTgt spid="12">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10" presetClass="entr" presetSubtype="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12">
                                            <p:txEl>
                                              <p:pRg st="4" end="4"/>
                                            </p:txEl>
                                          </p:spTgt>
                                        </p:tgtEl>
                                        <p:attrNameLst>
                                          <p:attrName>style.visibility</p:attrName>
                                        </p:attrNameLst>
                                      </p:cBhvr>
                                      <p:to>
                                        <p:strVal val="visible"/>
                                      </p:to>
                                    </p:set>
                                    <p:animEffect transition="in" filter="fade">
                                      <p:cBhvr>
                                        <p:cTn id="18" dur="500"/>
                                        <p:tgtEl>
                                          <p:spTgt spid="1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a:xfrm>
            <a:off x="2100104" y="6234906"/>
            <a:ext cx="4557712" cy="319088"/>
          </a:xfrm>
        </p:spPr>
        <p:txBody>
          <a:bodyPr/>
          <a:lstStyle/>
          <a:p>
            <a:pPr>
              <a:defRPr/>
            </a:pPr>
            <a:r>
              <a:rPr lang="en-US" dirty="0"/>
              <a:t>Instructional Material Complementing FEMA 1051, Design Examples</a:t>
            </a:r>
            <a:endParaRPr lang="en-US" i="1" dirty="0"/>
          </a:p>
        </p:txBody>
      </p:sp>
      <p:sp>
        <p:nvSpPr>
          <p:cNvPr id="5" name="Slide Number Placeholder 4"/>
          <p:cNvSpPr>
            <a:spLocks noGrp="1"/>
          </p:cNvSpPr>
          <p:nvPr>
            <p:ph type="sldNum" sz="quarter" idx="11"/>
          </p:nvPr>
        </p:nvSpPr>
        <p:spPr/>
        <p:txBody>
          <a:bodyPr/>
          <a:lstStyle/>
          <a:p>
            <a:pPr>
              <a:defRPr/>
            </a:pPr>
            <a:r>
              <a:rPr lang="en-US" dirty="0" err="1"/>
              <a:t>Ch</a:t>
            </a:r>
            <a:r>
              <a:rPr lang="en-US" dirty="0"/>
              <a:t> 15 Summary 1 - </a:t>
            </a:r>
            <a:fld id="{C89CB261-678F-46C7-9B50-9F41C27EFD57}" type="slidenum">
              <a:rPr lang="en-US" smtClean="0"/>
              <a:pPr>
                <a:defRPr/>
              </a:pPr>
              <a:t>55</a:t>
            </a:fld>
            <a:endParaRPr lang="en-US" dirty="0"/>
          </a:p>
        </p:txBody>
      </p:sp>
      <p:pic>
        <p:nvPicPr>
          <p:cNvPr id="8" name="Picture 7" descr="The base shear force-displacement hysteresis loops for static equivalent lateral force (ELF) analysis and for nonlinear response history analysis (NLRHA).  All the hysteresis loops from the NLRHA fall inside the bounding loop from the ELF procedure.&#10;"/>
          <p:cNvPicPr/>
          <p:nvPr/>
        </p:nvPicPr>
        <p:blipFill>
          <a:blip r:embed="rId3" cstate="print"/>
          <a:srcRect/>
          <a:stretch>
            <a:fillRect/>
          </a:stretch>
        </p:blipFill>
        <p:spPr bwMode="auto">
          <a:xfrm>
            <a:off x="1561584" y="2237697"/>
            <a:ext cx="5995431" cy="3888682"/>
          </a:xfrm>
          <a:prstGeom prst="rect">
            <a:avLst/>
          </a:prstGeom>
          <a:noFill/>
          <a:ln w="9525">
            <a:noFill/>
            <a:miter lim="800000"/>
            <a:headEnd/>
            <a:tailEnd/>
          </a:ln>
        </p:spPr>
      </p:pic>
      <p:sp>
        <p:nvSpPr>
          <p:cNvPr id="7" name="Rectangle 6"/>
          <p:cNvSpPr/>
          <p:nvPr/>
        </p:nvSpPr>
        <p:spPr>
          <a:xfrm>
            <a:off x="437321" y="1667505"/>
            <a:ext cx="8627165" cy="461665"/>
          </a:xfrm>
          <a:prstGeom prst="rect">
            <a:avLst/>
          </a:prstGeom>
        </p:spPr>
        <p:txBody>
          <a:bodyPr wrap="square">
            <a:spAutoFit/>
          </a:bodyPr>
          <a:lstStyle/>
          <a:p>
            <a:pPr marL="180000" lvl="1"/>
            <a:r>
              <a:rPr lang="en-NZ" b="1" dirty="0"/>
              <a:t>Model Verification</a:t>
            </a:r>
          </a:p>
        </p:txBody>
      </p:sp>
      <p:sp>
        <p:nvSpPr>
          <p:cNvPr id="3" name="Content Placeholder 2"/>
          <p:cNvSpPr>
            <a:spLocks noGrp="1"/>
          </p:cNvSpPr>
          <p:nvPr>
            <p:ph idx="1"/>
          </p:nvPr>
        </p:nvSpPr>
        <p:spPr>
          <a:xfrm>
            <a:off x="673099" y="1080948"/>
            <a:ext cx="7389523" cy="628098"/>
          </a:xfrm>
        </p:spPr>
        <p:txBody>
          <a:bodyPr/>
          <a:lstStyle/>
          <a:p>
            <a:r>
              <a:rPr lang="en-NZ" sz="2400" u="sng" dirty="0">
                <a:solidFill>
                  <a:schemeClr val="accent6">
                    <a:lumMod val="75000"/>
                  </a:schemeClr>
                </a:solidFill>
              </a:rPr>
              <a:t>Response History Analysis</a:t>
            </a:r>
            <a:endParaRPr lang="en-NZ" sz="2400" i="1" u="sng" baseline="-25000" dirty="0">
              <a:solidFill>
                <a:schemeClr val="accent6">
                  <a:lumMod val="75000"/>
                </a:schemeClr>
              </a:solidFill>
            </a:endParaRPr>
          </a:p>
          <a:p>
            <a:pPr marL="522900" lvl="1" indent="-342900">
              <a:buFont typeface="Arial" panose="020B0604020202020204" pitchFamily="34" charset="0"/>
              <a:buChar char="•"/>
            </a:pPr>
            <a:endParaRPr lang="en-NZ" sz="2400" dirty="0"/>
          </a:p>
        </p:txBody>
      </p:sp>
      <p:sp>
        <p:nvSpPr>
          <p:cNvPr id="2" name="Title 1"/>
          <p:cNvSpPr>
            <a:spLocks noGrp="1"/>
          </p:cNvSpPr>
          <p:nvPr>
            <p:ph type="title"/>
          </p:nvPr>
        </p:nvSpPr>
        <p:spPr>
          <a:xfrm>
            <a:off x="673100" y="269875"/>
            <a:ext cx="7772400" cy="760452"/>
          </a:xfrm>
        </p:spPr>
        <p:txBody>
          <a:bodyPr/>
          <a:lstStyle/>
          <a:p>
            <a:r>
              <a:rPr lang="en-US" dirty="0">
                <a:solidFill>
                  <a:schemeClr val="accent6">
                    <a:lumMod val="75000"/>
                  </a:schemeClr>
                </a:solidFill>
              </a:rPr>
              <a:t>Dynamic Analyses</a:t>
            </a:r>
          </a:p>
        </p:txBody>
      </p:sp>
    </p:spTree>
    <p:extLst>
      <p:ext uri="{BB962C8B-B14F-4D97-AF65-F5344CB8AC3E}">
        <p14:creationId xmlns:p14="http://schemas.microsoft.com/office/powerpoint/2010/main" val="63266425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a:xfrm>
            <a:off x="2100104" y="6234906"/>
            <a:ext cx="4557712" cy="319088"/>
          </a:xfrm>
        </p:spPr>
        <p:txBody>
          <a:bodyPr/>
          <a:lstStyle/>
          <a:p>
            <a:pPr>
              <a:defRPr/>
            </a:pPr>
            <a:r>
              <a:rPr lang="en-US" dirty="0"/>
              <a:t>Instructional Material Complementing FEMA 1051, Design Examples</a:t>
            </a:r>
            <a:endParaRPr lang="en-US" i="1" dirty="0"/>
          </a:p>
        </p:txBody>
      </p:sp>
      <p:sp>
        <p:nvSpPr>
          <p:cNvPr id="5" name="Slide Number Placeholder 4"/>
          <p:cNvSpPr>
            <a:spLocks noGrp="1"/>
          </p:cNvSpPr>
          <p:nvPr>
            <p:ph type="sldNum" sz="quarter" idx="11"/>
          </p:nvPr>
        </p:nvSpPr>
        <p:spPr/>
        <p:txBody>
          <a:bodyPr/>
          <a:lstStyle/>
          <a:p>
            <a:pPr>
              <a:defRPr/>
            </a:pPr>
            <a:r>
              <a:rPr lang="en-US" dirty="0" err="1"/>
              <a:t>Ch</a:t>
            </a:r>
            <a:r>
              <a:rPr lang="en-US" dirty="0"/>
              <a:t> 15 Summary 1 - </a:t>
            </a:r>
            <a:fld id="{C89CB261-678F-46C7-9B50-9F41C27EFD57}" type="slidenum">
              <a:rPr lang="en-US" smtClean="0"/>
              <a:pPr>
                <a:defRPr/>
              </a:pPr>
              <a:t>56</a:t>
            </a:fld>
            <a:endParaRPr lang="en-US" dirty="0"/>
          </a:p>
        </p:txBody>
      </p:sp>
      <p:pic>
        <p:nvPicPr>
          <p:cNvPr id="9" name="Picture 8" descr="Earthquake displacement records for the isolation system, with the horizontal axis labeled “Time (seconds)” running from 0 to 40 seconds. Vertical axis labeled “Displacement (inch)” running from -12 to 12 inches.  One displacement record is labeled “X-direction” and the other “Y-direction”.  Square-root-of-sum-of-squares combination of the X and Y displacement records labeled “SRSS”.&#10;&#10;The displacement history of the isolation system in the X and Y directions for ground motion 5, Loma Prieta, using lower-bound properties. The peak X and Y displacements were 11.9 and 6.5 respectively. Simply taking the SRSS of these maximum X and Y displacements is overly conservative i.e. (11.92+6.52)1/2 = 13.6 inches. The SRSS should be instead be taken at each time step, which gives a maximum displacement of 12.0 inches. "/>
          <p:cNvPicPr/>
          <p:nvPr/>
        </p:nvPicPr>
        <p:blipFill>
          <a:blip r:embed="rId3" cstate="print"/>
          <a:srcRect/>
          <a:stretch>
            <a:fillRect/>
          </a:stretch>
        </p:blipFill>
        <p:spPr bwMode="auto">
          <a:xfrm>
            <a:off x="946205" y="2346224"/>
            <a:ext cx="7242355" cy="3519179"/>
          </a:xfrm>
          <a:prstGeom prst="rect">
            <a:avLst/>
          </a:prstGeom>
          <a:noFill/>
          <a:ln w="9525">
            <a:noFill/>
            <a:miter lim="800000"/>
            <a:headEnd/>
            <a:tailEnd/>
          </a:ln>
        </p:spPr>
      </p:pic>
      <p:sp>
        <p:nvSpPr>
          <p:cNvPr id="7" name="Rectangle 6"/>
          <p:cNvSpPr/>
          <p:nvPr/>
        </p:nvSpPr>
        <p:spPr>
          <a:xfrm>
            <a:off x="437321" y="1667505"/>
            <a:ext cx="8627165" cy="461665"/>
          </a:xfrm>
          <a:prstGeom prst="rect">
            <a:avLst/>
          </a:prstGeom>
        </p:spPr>
        <p:txBody>
          <a:bodyPr wrap="square">
            <a:spAutoFit/>
          </a:bodyPr>
          <a:lstStyle/>
          <a:p>
            <a:pPr marL="180000" lvl="1"/>
            <a:r>
              <a:rPr lang="en-NZ" b="1" dirty="0"/>
              <a:t>Post-Processing</a:t>
            </a:r>
          </a:p>
        </p:txBody>
      </p:sp>
      <p:sp>
        <p:nvSpPr>
          <p:cNvPr id="3" name="Content Placeholder 2"/>
          <p:cNvSpPr>
            <a:spLocks noGrp="1"/>
          </p:cNvSpPr>
          <p:nvPr>
            <p:ph idx="1"/>
          </p:nvPr>
        </p:nvSpPr>
        <p:spPr>
          <a:xfrm>
            <a:off x="673099" y="1080948"/>
            <a:ext cx="7389523" cy="628098"/>
          </a:xfrm>
        </p:spPr>
        <p:txBody>
          <a:bodyPr/>
          <a:lstStyle/>
          <a:p>
            <a:r>
              <a:rPr lang="en-NZ" sz="2400" u="sng" dirty="0">
                <a:solidFill>
                  <a:schemeClr val="accent6">
                    <a:lumMod val="75000"/>
                  </a:schemeClr>
                </a:solidFill>
              </a:rPr>
              <a:t>Response History Analysis</a:t>
            </a:r>
            <a:endParaRPr lang="en-NZ" sz="2400" i="1" u="sng" baseline="-25000" dirty="0">
              <a:solidFill>
                <a:schemeClr val="accent6">
                  <a:lumMod val="75000"/>
                </a:schemeClr>
              </a:solidFill>
            </a:endParaRPr>
          </a:p>
          <a:p>
            <a:pPr marL="522900" lvl="1" indent="-342900">
              <a:buFont typeface="Arial" panose="020B0604020202020204" pitchFamily="34" charset="0"/>
              <a:buChar char="•"/>
            </a:pPr>
            <a:endParaRPr lang="en-NZ" sz="2400" dirty="0"/>
          </a:p>
        </p:txBody>
      </p:sp>
      <p:sp>
        <p:nvSpPr>
          <p:cNvPr id="2" name="Title 1"/>
          <p:cNvSpPr>
            <a:spLocks noGrp="1"/>
          </p:cNvSpPr>
          <p:nvPr>
            <p:ph type="title"/>
          </p:nvPr>
        </p:nvSpPr>
        <p:spPr>
          <a:xfrm>
            <a:off x="673100" y="269875"/>
            <a:ext cx="7772400" cy="760452"/>
          </a:xfrm>
        </p:spPr>
        <p:txBody>
          <a:bodyPr/>
          <a:lstStyle/>
          <a:p>
            <a:r>
              <a:rPr lang="en-US" dirty="0">
                <a:solidFill>
                  <a:schemeClr val="accent6">
                    <a:lumMod val="75000"/>
                  </a:schemeClr>
                </a:solidFill>
              </a:rPr>
              <a:t>Dynamic Analyses</a:t>
            </a:r>
          </a:p>
        </p:txBody>
      </p:sp>
    </p:spTree>
    <p:extLst>
      <p:ext uri="{BB962C8B-B14F-4D97-AF65-F5344CB8AC3E}">
        <p14:creationId xmlns:p14="http://schemas.microsoft.com/office/powerpoint/2010/main" val="6858767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a:xfrm>
            <a:off x="2100104" y="6234906"/>
            <a:ext cx="4557712" cy="319088"/>
          </a:xfrm>
        </p:spPr>
        <p:txBody>
          <a:bodyPr/>
          <a:lstStyle/>
          <a:p>
            <a:pPr>
              <a:defRPr/>
            </a:pPr>
            <a:r>
              <a:rPr lang="en-US" dirty="0"/>
              <a:t>Instructional Material Complementing FEMA 1051, Design Examples</a:t>
            </a:r>
            <a:endParaRPr lang="en-US" i="1" dirty="0"/>
          </a:p>
        </p:txBody>
      </p:sp>
      <p:sp>
        <p:nvSpPr>
          <p:cNvPr id="5" name="Slide Number Placeholder 4"/>
          <p:cNvSpPr>
            <a:spLocks noGrp="1"/>
          </p:cNvSpPr>
          <p:nvPr>
            <p:ph type="sldNum" sz="quarter" idx="11"/>
          </p:nvPr>
        </p:nvSpPr>
        <p:spPr/>
        <p:txBody>
          <a:bodyPr/>
          <a:lstStyle/>
          <a:p>
            <a:pPr>
              <a:defRPr/>
            </a:pPr>
            <a:r>
              <a:rPr lang="en-US" dirty="0" err="1"/>
              <a:t>Ch</a:t>
            </a:r>
            <a:r>
              <a:rPr lang="en-US" dirty="0"/>
              <a:t> 15 Summary 1 - </a:t>
            </a:r>
            <a:fld id="{C89CB261-678F-46C7-9B50-9F41C27EFD57}" type="slidenum">
              <a:rPr lang="en-US" smtClean="0"/>
              <a:pPr>
                <a:defRPr/>
              </a:pPr>
              <a:t>57</a:t>
            </a:fld>
            <a:endParaRPr lang="en-US" dirty="0"/>
          </a:p>
        </p:txBody>
      </p:sp>
      <p:sp>
        <p:nvSpPr>
          <p:cNvPr id="9" name="TextBox 8"/>
          <p:cNvSpPr txBox="1"/>
          <p:nvPr/>
        </p:nvSpPr>
        <p:spPr>
          <a:xfrm>
            <a:off x="1693704" y="5763711"/>
            <a:ext cx="6262358" cy="369332"/>
          </a:xfrm>
          <a:prstGeom prst="rect">
            <a:avLst/>
          </a:prstGeom>
          <a:noFill/>
        </p:spPr>
        <p:txBody>
          <a:bodyPr wrap="square" rtlCol="0">
            <a:spAutoFit/>
          </a:bodyPr>
          <a:lstStyle/>
          <a:p>
            <a:r>
              <a:rPr lang="en-US" sz="1800" dirty="0">
                <a:solidFill>
                  <a:srgbClr val="FF0000"/>
                </a:solidFill>
              </a:rPr>
              <a:t>Note: The displacement needs to be increased for torsion</a:t>
            </a:r>
          </a:p>
        </p:txBody>
      </p:sp>
      <p:pic>
        <p:nvPicPr>
          <p:cNvPr id="6" name="Picture 5" descr="Summarizes peak SRSS combinations of isolation system displacements and base shears for each ground motion from the NLRHA. The average of the seven ground motions may be used for design. &#10;"/>
          <p:cNvPicPr>
            <a:picLocks noChangeAspect="1"/>
          </p:cNvPicPr>
          <p:nvPr/>
        </p:nvPicPr>
        <p:blipFill rotWithShape="1">
          <a:blip r:embed="rId3" cstate="print"/>
          <a:srcRect b="9358"/>
          <a:stretch/>
        </p:blipFill>
        <p:spPr>
          <a:xfrm>
            <a:off x="523148" y="2295604"/>
            <a:ext cx="8116711" cy="3206700"/>
          </a:xfrm>
          <a:prstGeom prst="rect">
            <a:avLst/>
          </a:prstGeom>
        </p:spPr>
      </p:pic>
      <p:sp>
        <p:nvSpPr>
          <p:cNvPr id="7" name="Rectangle 6"/>
          <p:cNvSpPr/>
          <p:nvPr/>
        </p:nvSpPr>
        <p:spPr>
          <a:xfrm>
            <a:off x="437321" y="1667505"/>
            <a:ext cx="8627165" cy="461665"/>
          </a:xfrm>
          <a:prstGeom prst="rect">
            <a:avLst/>
          </a:prstGeom>
        </p:spPr>
        <p:txBody>
          <a:bodyPr wrap="square">
            <a:spAutoFit/>
          </a:bodyPr>
          <a:lstStyle/>
          <a:p>
            <a:pPr marL="180000" lvl="1"/>
            <a:r>
              <a:rPr lang="en-NZ" b="1" dirty="0"/>
              <a:t>Post-Processing</a:t>
            </a:r>
          </a:p>
        </p:txBody>
      </p:sp>
      <p:sp>
        <p:nvSpPr>
          <p:cNvPr id="3" name="Content Placeholder 2"/>
          <p:cNvSpPr>
            <a:spLocks noGrp="1"/>
          </p:cNvSpPr>
          <p:nvPr>
            <p:ph idx="1"/>
          </p:nvPr>
        </p:nvSpPr>
        <p:spPr>
          <a:xfrm>
            <a:off x="673099" y="1080948"/>
            <a:ext cx="7389523" cy="628098"/>
          </a:xfrm>
        </p:spPr>
        <p:txBody>
          <a:bodyPr/>
          <a:lstStyle/>
          <a:p>
            <a:pPr marL="122850"/>
            <a:r>
              <a:rPr lang="en-NZ" sz="2400" u="sng" dirty="0">
                <a:solidFill>
                  <a:schemeClr val="accent6">
                    <a:lumMod val="75000"/>
                  </a:schemeClr>
                </a:solidFill>
              </a:rPr>
              <a:t>Response History Analysis</a:t>
            </a:r>
            <a:endParaRPr lang="en-NZ" sz="2400" i="1" u="sng" baseline="-25000" dirty="0">
              <a:solidFill>
                <a:schemeClr val="accent6">
                  <a:lumMod val="75000"/>
                </a:schemeClr>
              </a:solidFill>
            </a:endParaRPr>
          </a:p>
          <a:p>
            <a:pPr marL="522900" lvl="1" indent="-342900">
              <a:buFont typeface="Arial" panose="020B0604020202020204" pitchFamily="34" charset="0"/>
              <a:buChar char="•"/>
            </a:pPr>
            <a:endParaRPr lang="en-NZ" sz="2400" dirty="0"/>
          </a:p>
        </p:txBody>
      </p:sp>
      <p:sp>
        <p:nvSpPr>
          <p:cNvPr id="2" name="Title 1"/>
          <p:cNvSpPr>
            <a:spLocks noGrp="1"/>
          </p:cNvSpPr>
          <p:nvPr>
            <p:ph type="title"/>
          </p:nvPr>
        </p:nvSpPr>
        <p:spPr>
          <a:xfrm>
            <a:off x="673100" y="269875"/>
            <a:ext cx="7772400" cy="760452"/>
          </a:xfrm>
        </p:spPr>
        <p:txBody>
          <a:bodyPr/>
          <a:lstStyle/>
          <a:p>
            <a:r>
              <a:rPr lang="en-US" dirty="0">
                <a:solidFill>
                  <a:schemeClr val="accent6">
                    <a:lumMod val="75000"/>
                  </a:schemeClr>
                </a:solidFill>
              </a:rPr>
              <a:t>Dynamic Analyses</a:t>
            </a:r>
          </a:p>
        </p:txBody>
      </p:sp>
    </p:spTree>
    <p:extLst>
      <p:ext uri="{BB962C8B-B14F-4D97-AF65-F5344CB8AC3E}">
        <p14:creationId xmlns:p14="http://schemas.microsoft.com/office/powerpoint/2010/main" val="245141324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a:xfrm>
            <a:off x="2100104" y="6234906"/>
            <a:ext cx="4557712" cy="319088"/>
          </a:xfrm>
        </p:spPr>
        <p:txBody>
          <a:bodyPr/>
          <a:lstStyle/>
          <a:p>
            <a:pPr>
              <a:defRPr/>
            </a:pPr>
            <a:r>
              <a:rPr lang="en-US" dirty="0"/>
              <a:t>Instructional Material Complementing FEMA 1051, Design Examples</a:t>
            </a:r>
            <a:endParaRPr lang="en-US" i="1" dirty="0"/>
          </a:p>
        </p:txBody>
      </p:sp>
      <p:sp>
        <p:nvSpPr>
          <p:cNvPr id="5" name="Slide Number Placeholder 4"/>
          <p:cNvSpPr>
            <a:spLocks noGrp="1"/>
          </p:cNvSpPr>
          <p:nvPr>
            <p:ph type="sldNum" sz="quarter" idx="11"/>
          </p:nvPr>
        </p:nvSpPr>
        <p:spPr/>
        <p:txBody>
          <a:bodyPr/>
          <a:lstStyle/>
          <a:p>
            <a:pPr>
              <a:defRPr/>
            </a:pPr>
            <a:r>
              <a:rPr lang="en-US" dirty="0" err="1"/>
              <a:t>Ch</a:t>
            </a:r>
            <a:r>
              <a:rPr lang="en-US" dirty="0"/>
              <a:t> 15 Summary 1 - </a:t>
            </a:r>
            <a:fld id="{C89CB261-678F-46C7-9B50-9F41C27EFD57}" type="slidenum">
              <a:rPr lang="en-US" smtClean="0"/>
              <a:pPr>
                <a:defRPr/>
              </a:pPr>
              <a:t>58</a:t>
            </a:fld>
            <a:endParaRPr lang="en-US" dirty="0"/>
          </a:p>
        </p:txBody>
      </p:sp>
      <p:sp>
        <p:nvSpPr>
          <p:cNvPr id="21" name="TextBox 20"/>
          <p:cNvSpPr txBox="1"/>
          <p:nvPr/>
        </p:nvSpPr>
        <p:spPr>
          <a:xfrm>
            <a:off x="685240" y="5618441"/>
            <a:ext cx="8396565" cy="369332"/>
          </a:xfrm>
          <a:prstGeom prst="rect">
            <a:avLst/>
          </a:prstGeom>
          <a:noFill/>
        </p:spPr>
        <p:txBody>
          <a:bodyPr wrap="square" rtlCol="0">
            <a:spAutoFit/>
          </a:bodyPr>
          <a:lstStyle/>
          <a:p>
            <a:r>
              <a:rPr lang="en-US" sz="1800" dirty="0">
                <a:solidFill>
                  <a:srgbClr val="00B050"/>
                </a:solidFill>
              </a:rPr>
              <a:t>Increase moat clearance for OCBF = 1.2 x 12.0 = 14.4 round up to </a:t>
            </a:r>
            <a:r>
              <a:rPr lang="en-US" sz="1800" u="sng" dirty="0">
                <a:solidFill>
                  <a:srgbClr val="00B050"/>
                </a:solidFill>
              </a:rPr>
              <a:t>15 inches</a:t>
            </a:r>
          </a:p>
        </p:txBody>
      </p:sp>
      <p:sp>
        <p:nvSpPr>
          <p:cNvPr id="20" name="TextBox 19"/>
          <p:cNvSpPr txBox="1"/>
          <p:nvPr/>
        </p:nvSpPr>
        <p:spPr>
          <a:xfrm>
            <a:off x="6966121" y="4888598"/>
            <a:ext cx="1712174" cy="646331"/>
          </a:xfrm>
          <a:prstGeom prst="rect">
            <a:avLst/>
          </a:prstGeom>
          <a:noFill/>
        </p:spPr>
        <p:txBody>
          <a:bodyPr wrap="square" rtlCol="0">
            <a:spAutoFit/>
          </a:bodyPr>
          <a:lstStyle/>
          <a:p>
            <a:r>
              <a:rPr lang="en-US" sz="1800" dirty="0">
                <a:solidFill>
                  <a:srgbClr val="00B050"/>
                </a:solidFill>
              </a:rPr>
              <a:t>Bearing design lower bound</a:t>
            </a:r>
          </a:p>
        </p:txBody>
      </p:sp>
      <p:pic>
        <p:nvPicPr>
          <p:cNvPr id="10" name="Picture 9" descr="cCompares the NLRHA to the ELF results. To avoid possible under-design, the Standard establishes minimum limits on results of dynamic analysis to be used for design. These limits are established as a percentage of the corresponding parameter calculated using the ELF procedure equations.  Here it is shown that the NLRHA displacement of 8.9 inches is less than the Standards minimum requirements (of 10.4 inches), hence the lower limit governs. Since the superstructure is an ordinary concentrically braced frame (OCBF), which has less stringent ductile detailing requirements, the moat clearance is increased by a factor of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2172" y="2125814"/>
            <a:ext cx="7798698" cy="3289289"/>
          </a:xfrm>
          <a:prstGeom prst="rect">
            <a:avLst/>
          </a:prstGeom>
        </p:spPr>
      </p:pic>
      <p:sp>
        <p:nvSpPr>
          <p:cNvPr id="7" name="Rectangle 6"/>
          <p:cNvSpPr/>
          <p:nvPr/>
        </p:nvSpPr>
        <p:spPr>
          <a:xfrm>
            <a:off x="424747" y="1664149"/>
            <a:ext cx="8627165" cy="461665"/>
          </a:xfrm>
          <a:prstGeom prst="rect">
            <a:avLst/>
          </a:prstGeom>
        </p:spPr>
        <p:txBody>
          <a:bodyPr wrap="square">
            <a:spAutoFit/>
          </a:bodyPr>
          <a:lstStyle/>
          <a:p>
            <a:pPr marL="180000" lvl="1"/>
            <a:r>
              <a:rPr lang="en-NZ" b="1" dirty="0"/>
              <a:t>Post-Processing - Displacements</a:t>
            </a:r>
          </a:p>
        </p:txBody>
      </p:sp>
      <p:sp>
        <p:nvSpPr>
          <p:cNvPr id="3" name="Content Placeholder 2"/>
          <p:cNvSpPr>
            <a:spLocks noGrp="1"/>
          </p:cNvSpPr>
          <p:nvPr>
            <p:ph idx="1"/>
          </p:nvPr>
        </p:nvSpPr>
        <p:spPr>
          <a:xfrm>
            <a:off x="673099" y="1080948"/>
            <a:ext cx="7389523" cy="628098"/>
          </a:xfrm>
        </p:spPr>
        <p:txBody>
          <a:bodyPr/>
          <a:lstStyle/>
          <a:p>
            <a:r>
              <a:rPr lang="en-NZ" sz="2400" u="sng" dirty="0">
                <a:solidFill>
                  <a:schemeClr val="accent6">
                    <a:lumMod val="75000"/>
                  </a:schemeClr>
                </a:solidFill>
              </a:rPr>
              <a:t>Response History Analysis</a:t>
            </a:r>
            <a:endParaRPr lang="en-NZ" sz="2400" i="1" u="sng" baseline="-25000" dirty="0">
              <a:solidFill>
                <a:schemeClr val="accent6">
                  <a:lumMod val="75000"/>
                </a:schemeClr>
              </a:solidFill>
            </a:endParaRPr>
          </a:p>
          <a:p>
            <a:pPr marL="522900" lvl="1" indent="-342900">
              <a:buFont typeface="Arial" panose="020B0604020202020204" pitchFamily="34" charset="0"/>
              <a:buChar char="•"/>
            </a:pPr>
            <a:endParaRPr lang="en-NZ" sz="2400" dirty="0"/>
          </a:p>
        </p:txBody>
      </p:sp>
      <p:sp>
        <p:nvSpPr>
          <p:cNvPr id="2" name="Title 1"/>
          <p:cNvSpPr>
            <a:spLocks noGrp="1"/>
          </p:cNvSpPr>
          <p:nvPr>
            <p:ph type="title"/>
          </p:nvPr>
        </p:nvSpPr>
        <p:spPr>
          <a:xfrm>
            <a:off x="673100" y="269875"/>
            <a:ext cx="7772400" cy="760452"/>
          </a:xfrm>
        </p:spPr>
        <p:txBody>
          <a:bodyPr/>
          <a:lstStyle/>
          <a:p>
            <a:r>
              <a:rPr lang="en-US" dirty="0">
                <a:solidFill>
                  <a:schemeClr val="accent6">
                    <a:lumMod val="75000"/>
                  </a:schemeClr>
                </a:solidFill>
              </a:rPr>
              <a:t>Dynamic Analyses</a:t>
            </a:r>
          </a:p>
        </p:txBody>
      </p:sp>
    </p:spTree>
    <p:extLst>
      <p:ext uri="{BB962C8B-B14F-4D97-AF65-F5344CB8AC3E}">
        <p14:creationId xmlns:p14="http://schemas.microsoft.com/office/powerpoint/2010/main" val="12377616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0"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a:xfrm>
            <a:off x="2100104" y="6234906"/>
            <a:ext cx="4557712" cy="319088"/>
          </a:xfrm>
        </p:spPr>
        <p:txBody>
          <a:bodyPr/>
          <a:lstStyle/>
          <a:p>
            <a:pPr>
              <a:defRPr/>
            </a:pPr>
            <a:r>
              <a:rPr lang="en-US" dirty="0"/>
              <a:t>Instructional Material Complementing FEMA 1051, Design Examples</a:t>
            </a:r>
            <a:endParaRPr lang="en-US" i="1" dirty="0"/>
          </a:p>
        </p:txBody>
      </p:sp>
      <p:sp>
        <p:nvSpPr>
          <p:cNvPr id="5" name="Slide Number Placeholder 4"/>
          <p:cNvSpPr>
            <a:spLocks noGrp="1"/>
          </p:cNvSpPr>
          <p:nvPr>
            <p:ph type="sldNum" sz="quarter" idx="11"/>
          </p:nvPr>
        </p:nvSpPr>
        <p:spPr/>
        <p:txBody>
          <a:bodyPr/>
          <a:lstStyle/>
          <a:p>
            <a:pPr>
              <a:defRPr/>
            </a:pPr>
            <a:r>
              <a:rPr lang="en-US" dirty="0" err="1"/>
              <a:t>Ch</a:t>
            </a:r>
            <a:r>
              <a:rPr lang="en-US" dirty="0"/>
              <a:t> 15 Summary 1 - </a:t>
            </a:r>
            <a:fld id="{C89CB261-678F-46C7-9B50-9F41C27EFD57}" type="slidenum">
              <a:rPr lang="en-US" smtClean="0"/>
              <a:pPr>
                <a:defRPr/>
              </a:pPr>
              <a:t>59</a:t>
            </a:fld>
            <a:endParaRPr lang="en-US" dirty="0"/>
          </a:p>
        </p:txBody>
      </p:sp>
      <p:pic>
        <p:nvPicPr>
          <p:cNvPr id="6" name="Picture 5" descr="Variation in design story force over the height of the building.  Horizontal axis labeled “Shear force (kip)” and runs from 0 to 4500 kips. Vertical axis labeled “Elevation (feet)”, running from -5 to 50 feet.  Three lines shown. Two labeled “NLRHA X-direction” and “NLRHA Y-direction”.  These two lines begin at 2600 kips and 2200 kips, respectively, at the first story of the building, and both reach a value of about 750 kips at the penthouse story.  A third curve, labeled ELF generally has story shear values greater than the HLRHA curves.  The ELF curves starts at 3500 kips at the first story and reduces to about 750 kips at the penthouse story."/>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0410" y="2097280"/>
            <a:ext cx="7797800" cy="4015376"/>
          </a:xfrm>
          <a:prstGeom prst="rect">
            <a:avLst/>
          </a:prstGeom>
        </p:spPr>
      </p:pic>
      <p:sp>
        <p:nvSpPr>
          <p:cNvPr id="7" name="Rectangle 6"/>
          <p:cNvSpPr/>
          <p:nvPr/>
        </p:nvSpPr>
        <p:spPr>
          <a:xfrm>
            <a:off x="437321" y="1545382"/>
            <a:ext cx="8627165" cy="461665"/>
          </a:xfrm>
          <a:prstGeom prst="rect">
            <a:avLst/>
          </a:prstGeom>
        </p:spPr>
        <p:txBody>
          <a:bodyPr wrap="square">
            <a:spAutoFit/>
          </a:bodyPr>
          <a:lstStyle/>
          <a:p>
            <a:pPr marL="180000" lvl="1"/>
            <a:r>
              <a:rPr lang="en-NZ" b="1" dirty="0"/>
              <a:t>Post-Processing – Lateral Forces</a:t>
            </a:r>
          </a:p>
        </p:txBody>
      </p:sp>
      <p:sp>
        <p:nvSpPr>
          <p:cNvPr id="3" name="Content Placeholder 2"/>
          <p:cNvSpPr>
            <a:spLocks noGrp="1"/>
          </p:cNvSpPr>
          <p:nvPr>
            <p:ph idx="1"/>
          </p:nvPr>
        </p:nvSpPr>
        <p:spPr>
          <a:xfrm>
            <a:off x="673099" y="1080948"/>
            <a:ext cx="7389523" cy="628098"/>
          </a:xfrm>
        </p:spPr>
        <p:txBody>
          <a:bodyPr/>
          <a:lstStyle/>
          <a:p>
            <a:r>
              <a:rPr lang="en-NZ" sz="2400" u="sng" dirty="0">
                <a:solidFill>
                  <a:schemeClr val="accent6">
                    <a:lumMod val="75000"/>
                  </a:schemeClr>
                </a:solidFill>
              </a:rPr>
              <a:t>Response History Analysis</a:t>
            </a:r>
            <a:endParaRPr lang="en-NZ" sz="2400" i="1" u="sng" baseline="-25000" dirty="0">
              <a:solidFill>
                <a:schemeClr val="accent6">
                  <a:lumMod val="75000"/>
                </a:schemeClr>
              </a:solidFill>
            </a:endParaRPr>
          </a:p>
          <a:p>
            <a:pPr marL="522900" lvl="1" indent="-342900">
              <a:buFont typeface="Arial" panose="020B0604020202020204" pitchFamily="34" charset="0"/>
              <a:buChar char="•"/>
            </a:pPr>
            <a:endParaRPr lang="en-NZ" sz="2400" dirty="0"/>
          </a:p>
        </p:txBody>
      </p:sp>
      <p:sp>
        <p:nvSpPr>
          <p:cNvPr id="2" name="Title 1"/>
          <p:cNvSpPr>
            <a:spLocks noGrp="1"/>
          </p:cNvSpPr>
          <p:nvPr>
            <p:ph type="title"/>
          </p:nvPr>
        </p:nvSpPr>
        <p:spPr>
          <a:xfrm>
            <a:off x="673100" y="269875"/>
            <a:ext cx="7772400" cy="760452"/>
          </a:xfrm>
        </p:spPr>
        <p:txBody>
          <a:bodyPr/>
          <a:lstStyle/>
          <a:p>
            <a:r>
              <a:rPr lang="en-US" dirty="0">
                <a:solidFill>
                  <a:schemeClr val="accent6">
                    <a:lumMod val="75000"/>
                  </a:schemeClr>
                </a:solidFill>
              </a:rPr>
              <a:t>Dynamic Analyses</a:t>
            </a:r>
          </a:p>
        </p:txBody>
      </p:sp>
    </p:spTree>
    <p:extLst>
      <p:ext uri="{BB962C8B-B14F-4D97-AF65-F5344CB8AC3E}">
        <p14:creationId xmlns:p14="http://schemas.microsoft.com/office/powerpoint/2010/main" val="9585224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dirty="0"/>
              <a:t>Instructional Material Complementing FEMA 1051, Design Examples</a:t>
            </a:r>
            <a:endParaRPr lang="en-US" i="1" dirty="0"/>
          </a:p>
        </p:txBody>
      </p:sp>
      <p:sp>
        <p:nvSpPr>
          <p:cNvPr id="6" name="Slide Number Placeholder 4"/>
          <p:cNvSpPr>
            <a:spLocks noGrp="1"/>
          </p:cNvSpPr>
          <p:nvPr>
            <p:ph type="sldNum" sz="quarter" idx="11"/>
          </p:nvPr>
        </p:nvSpPr>
        <p:spPr>
          <a:xfrm>
            <a:off x="6775554" y="6381750"/>
            <a:ext cx="2271010" cy="319088"/>
          </a:xfrm>
        </p:spPr>
        <p:txBody>
          <a:bodyPr/>
          <a:lstStyle/>
          <a:p>
            <a:pPr>
              <a:defRPr/>
            </a:pPr>
            <a:r>
              <a:rPr lang="en-US" dirty="0" err="1"/>
              <a:t>Ch</a:t>
            </a:r>
            <a:r>
              <a:rPr lang="en-US" dirty="0"/>
              <a:t> 15 Summary 1 - </a:t>
            </a:r>
            <a:fld id="{C89CB261-678F-46C7-9B50-9F41C27EFD57}" type="slidenum">
              <a:rPr lang="en-US" smtClean="0"/>
              <a:pPr>
                <a:defRPr/>
              </a:pPr>
              <a:t>6</a:t>
            </a:fld>
            <a:endParaRPr lang="en-US" dirty="0"/>
          </a:p>
        </p:txBody>
      </p:sp>
      <p:sp>
        <p:nvSpPr>
          <p:cNvPr id="13" name="TextBox 12"/>
          <p:cNvSpPr txBox="1"/>
          <p:nvPr/>
        </p:nvSpPr>
        <p:spPr>
          <a:xfrm>
            <a:off x="6093868" y="5381711"/>
            <a:ext cx="3109471" cy="738664"/>
          </a:xfrm>
          <a:prstGeom prst="rect">
            <a:avLst/>
          </a:prstGeom>
          <a:noFill/>
        </p:spPr>
        <p:txBody>
          <a:bodyPr wrap="square" rtlCol="0">
            <a:spAutoFit/>
          </a:bodyPr>
          <a:lstStyle/>
          <a:p>
            <a:r>
              <a:rPr lang="en-NZ" sz="1400" dirty="0">
                <a:solidFill>
                  <a:schemeClr val="bg1">
                    <a:lumMod val="50000"/>
                  </a:schemeClr>
                </a:solidFill>
              </a:rPr>
              <a:t>Reference: www.berkeleyheritage.com and Earthquake Protection Systems, Inc.</a:t>
            </a:r>
            <a:endParaRPr lang="en-US" sz="1400" dirty="0">
              <a:solidFill>
                <a:schemeClr val="bg1">
                  <a:lumMod val="50000"/>
                </a:schemeClr>
              </a:solidFill>
            </a:endParaRPr>
          </a:p>
        </p:txBody>
      </p:sp>
      <p:pic>
        <p:nvPicPr>
          <p:cNvPr id="12" name="Picture 11" descr="offshore oil drilling platform"/>
          <p:cNvPicPr>
            <a:picLocks noChangeAspect="1"/>
          </p:cNvPicPr>
          <p:nvPr/>
        </p:nvPicPr>
        <p:blipFill>
          <a:blip r:embed="rId3" cstate="print"/>
          <a:stretch>
            <a:fillRect/>
          </a:stretch>
        </p:blipFill>
        <p:spPr>
          <a:xfrm>
            <a:off x="6543923" y="3680945"/>
            <a:ext cx="2209362" cy="1647158"/>
          </a:xfrm>
          <a:prstGeom prst="rect">
            <a:avLst/>
          </a:prstGeom>
        </p:spPr>
      </p:pic>
      <p:pic>
        <p:nvPicPr>
          <p:cNvPr id="7" name="Picture 6" descr="the historic U.S. Court of Appeals building in San Francisco"/>
          <p:cNvPicPr>
            <a:picLocks noChangeAspect="1"/>
          </p:cNvPicPr>
          <p:nvPr/>
        </p:nvPicPr>
        <p:blipFill>
          <a:blip r:embed="rId4" cstate="print"/>
          <a:stretch>
            <a:fillRect/>
          </a:stretch>
        </p:blipFill>
        <p:spPr>
          <a:xfrm>
            <a:off x="6543923" y="1963415"/>
            <a:ext cx="2209362" cy="1294590"/>
          </a:xfrm>
          <a:prstGeom prst="rect">
            <a:avLst/>
          </a:prstGeom>
        </p:spPr>
      </p:pic>
      <p:sp>
        <p:nvSpPr>
          <p:cNvPr id="3" name="Content Placeholder 2"/>
          <p:cNvSpPr>
            <a:spLocks noGrp="1"/>
          </p:cNvSpPr>
          <p:nvPr>
            <p:ph idx="1"/>
          </p:nvPr>
        </p:nvSpPr>
        <p:spPr>
          <a:xfrm>
            <a:off x="661988" y="1604963"/>
            <a:ext cx="5881935" cy="4297362"/>
          </a:xfrm>
        </p:spPr>
        <p:txBody>
          <a:bodyPr/>
          <a:lstStyle/>
          <a:p>
            <a:r>
              <a:rPr lang="en-NZ" sz="2400" u="sng" dirty="0">
                <a:solidFill>
                  <a:schemeClr val="accent6">
                    <a:lumMod val="75000"/>
                  </a:schemeClr>
                </a:solidFill>
              </a:rPr>
              <a:t>Essential facilities</a:t>
            </a:r>
            <a:r>
              <a:rPr lang="en-NZ" sz="2400" dirty="0">
                <a:solidFill>
                  <a:schemeClr val="accent6">
                    <a:lumMod val="75000"/>
                  </a:schemeClr>
                </a:solidFill>
              </a:rPr>
              <a:t> </a:t>
            </a:r>
            <a:r>
              <a:rPr lang="en-NZ" sz="2400" dirty="0"/>
              <a:t>such as emergency operation </a:t>
            </a:r>
            <a:r>
              <a:rPr lang="en-US" sz="2400" dirty="0"/>
              <a:t>centers</a:t>
            </a:r>
            <a:r>
              <a:rPr lang="en-NZ" sz="2400" dirty="0"/>
              <a:t> that require continued functionality for public health and safety.</a:t>
            </a:r>
          </a:p>
          <a:p>
            <a:r>
              <a:rPr lang="en-NZ" sz="2400" u="sng" dirty="0">
                <a:solidFill>
                  <a:schemeClr val="accent6">
                    <a:lumMod val="75000"/>
                  </a:schemeClr>
                </a:solidFill>
              </a:rPr>
              <a:t>Historic structures and museums</a:t>
            </a:r>
            <a:r>
              <a:rPr lang="en-NZ" sz="2400" dirty="0">
                <a:solidFill>
                  <a:schemeClr val="accent6">
                    <a:lumMod val="75000"/>
                  </a:schemeClr>
                </a:solidFill>
              </a:rPr>
              <a:t> </a:t>
            </a:r>
            <a:r>
              <a:rPr lang="en-NZ" sz="2400" dirty="0"/>
              <a:t>that have low available ductility, valuable contents and require preservation.</a:t>
            </a:r>
          </a:p>
          <a:p>
            <a:r>
              <a:rPr lang="en-NZ" sz="2400" u="sng" dirty="0">
                <a:solidFill>
                  <a:schemeClr val="accent6">
                    <a:lumMod val="75000"/>
                  </a:schemeClr>
                </a:solidFill>
              </a:rPr>
              <a:t>Business facilities</a:t>
            </a:r>
            <a:r>
              <a:rPr lang="en-NZ" sz="2400" dirty="0">
                <a:solidFill>
                  <a:schemeClr val="accent6">
                    <a:lumMod val="75000"/>
                  </a:schemeClr>
                </a:solidFill>
              </a:rPr>
              <a:t> </a:t>
            </a:r>
            <a:r>
              <a:rPr lang="en-NZ" sz="2400" dirty="0"/>
              <a:t>such as data </a:t>
            </a:r>
            <a:r>
              <a:rPr lang="en-NZ" sz="2400" dirty="0" err="1"/>
              <a:t>centers</a:t>
            </a:r>
            <a:r>
              <a:rPr lang="en-NZ" sz="2400" dirty="0"/>
              <a:t> and factories</a:t>
            </a:r>
            <a:r>
              <a:rPr lang="en-NZ" sz="2400" dirty="0">
                <a:solidFill>
                  <a:schemeClr val="accent6">
                    <a:lumMod val="75000"/>
                  </a:schemeClr>
                </a:solidFill>
              </a:rPr>
              <a:t> </a:t>
            </a:r>
            <a:r>
              <a:rPr lang="en-NZ" sz="2400" dirty="0"/>
              <a:t>that have high-value or hazardous contents and/or require continued functionality</a:t>
            </a:r>
          </a:p>
          <a:p>
            <a:endParaRPr lang="en-NZ" sz="2400" dirty="0"/>
          </a:p>
        </p:txBody>
      </p:sp>
      <p:sp>
        <p:nvSpPr>
          <p:cNvPr id="2" name="Title 1"/>
          <p:cNvSpPr>
            <a:spLocks noGrp="1"/>
          </p:cNvSpPr>
          <p:nvPr>
            <p:ph type="title"/>
          </p:nvPr>
        </p:nvSpPr>
        <p:spPr/>
        <p:txBody>
          <a:bodyPr/>
          <a:lstStyle/>
          <a:p>
            <a:r>
              <a:rPr lang="en-NZ" sz="3200" dirty="0">
                <a:solidFill>
                  <a:srgbClr val="FF0000"/>
                </a:solidFill>
              </a:rPr>
              <a:t>Where </a:t>
            </a:r>
            <a:r>
              <a:rPr lang="en-NZ" sz="3200" dirty="0">
                <a:solidFill>
                  <a:schemeClr val="accent6">
                    <a:lumMod val="75000"/>
                  </a:schemeClr>
                </a:solidFill>
              </a:rPr>
              <a:t>to isolate</a:t>
            </a:r>
            <a:r>
              <a:rPr lang="en-NZ" sz="3200" dirty="0"/>
              <a:t>?</a:t>
            </a:r>
          </a:p>
        </p:txBody>
      </p:sp>
    </p:spTree>
    <p:extLst>
      <p:ext uri="{BB962C8B-B14F-4D97-AF65-F5344CB8AC3E}">
        <p14:creationId xmlns:p14="http://schemas.microsoft.com/office/powerpoint/2010/main" val="332188049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a:xfrm>
            <a:off x="2100104" y="6234906"/>
            <a:ext cx="4557712" cy="319088"/>
          </a:xfrm>
        </p:spPr>
        <p:txBody>
          <a:bodyPr/>
          <a:lstStyle/>
          <a:p>
            <a:pPr>
              <a:defRPr/>
            </a:pPr>
            <a:r>
              <a:rPr lang="en-US" dirty="0"/>
              <a:t>Instructional Material Complementing FEMA 1051, Design Examples</a:t>
            </a:r>
            <a:endParaRPr lang="en-US" i="1" dirty="0"/>
          </a:p>
        </p:txBody>
      </p:sp>
      <p:sp>
        <p:nvSpPr>
          <p:cNvPr id="5" name="Slide Number Placeholder 4"/>
          <p:cNvSpPr>
            <a:spLocks noGrp="1"/>
          </p:cNvSpPr>
          <p:nvPr>
            <p:ph type="sldNum" sz="quarter" idx="11"/>
          </p:nvPr>
        </p:nvSpPr>
        <p:spPr>
          <a:xfrm>
            <a:off x="7242644" y="6247606"/>
            <a:ext cx="1504950" cy="306388"/>
          </a:xfrm>
        </p:spPr>
        <p:txBody>
          <a:bodyPr/>
          <a:lstStyle/>
          <a:p>
            <a:pPr>
              <a:defRPr/>
            </a:pPr>
            <a:r>
              <a:rPr lang="en-US" dirty="0" err="1"/>
              <a:t>Ch</a:t>
            </a:r>
            <a:r>
              <a:rPr lang="en-US" dirty="0"/>
              <a:t> 15 Summary 1 - </a:t>
            </a:r>
            <a:fld id="{C89CB261-678F-46C7-9B50-9F41C27EFD57}" type="slidenum">
              <a:rPr lang="en-US" smtClean="0"/>
              <a:pPr>
                <a:defRPr/>
              </a:pPr>
              <a:t>60</a:t>
            </a:fld>
            <a:endParaRPr lang="en-US" dirty="0"/>
          </a:p>
        </p:txBody>
      </p:sp>
      <p:pic>
        <p:nvPicPr>
          <p:cNvPr id="11" name="Picture 10" descr="0.8 x 3853/2410 = 1.28" title="Y-Direction Scale Factor"/>
          <p:cNvPicPr>
            <a:picLocks noChangeAspect="1"/>
          </p:cNvPicPr>
          <p:nvPr/>
        </p:nvPicPr>
        <p:blipFill rotWithShape="1">
          <a:blip r:embed="rId3" cstate="print"/>
          <a:srcRect l="7275" t="-7878"/>
          <a:stretch/>
        </p:blipFill>
        <p:spPr>
          <a:xfrm>
            <a:off x="2080225" y="3509596"/>
            <a:ext cx="4994635" cy="440093"/>
          </a:xfrm>
          <a:prstGeom prst="rect">
            <a:avLst/>
          </a:prstGeom>
        </p:spPr>
      </p:pic>
      <p:pic>
        <p:nvPicPr>
          <p:cNvPr id="10" name="Picture 9" descr="0.8 x 3853/2834 = 1.09" title="X-Direction Scale Factor"/>
          <p:cNvPicPr>
            <a:picLocks noChangeAspect="1"/>
          </p:cNvPicPr>
          <p:nvPr/>
        </p:nvPicPr>
        <p:blipFill rotWithShape="1">
          <a:blip r:embed="rId4" cstate="print"/>
          <a:srcRect l="6188" t="-19372" b="-1"/>
          <a:stretch/>
        </p:blipFill>
        <p:spPr>
          <a:xfrm>
            <a:off x="2100104" y="3109957"/>
            <a:ext cx="4954879" cy="440093"/>
          </a:xfrm>
          <a:prstGeom prst="rect">
            <a:avLst/>
          </a:prstGeom>
        </p:spPr>
      </p:pic>
      <p:sp>
        <p:nvSpPr>
          <p:cNvPr id="7" name="Rectangle 6"/>
          <p:cNvSpPr/>
          <p:nvPr/>
        </p:nvSpPr>
        <p:spPr>
          <a:xfrm>
            <a:off x="437321" y="1545383"/>
            <a:ext cx="8468140" cy="4154984"/>
          </a:xfrm>
          <a:prstGeom prst="rect">
            <a:avLst/>
          </a:prstGeom>
        </p:spPr>
        <p:txBody>
          <a:bodyPr wrap="square">
            <a:spAutoFit/>
          </a:bodyPr>
          <a:lstStyle/>
          <a:p>
            <a:pPr marL="180000" lvl="1"/>
            <a:r>
              <a:rPr lang="en-NZ" b="1" dirty="0"/>
              <a:t>Post-Processing – Lateral Forces</a:t>
            </a:r>
          </a:p>
          <a:p>
            <a:pPr marL="522900" lvl="1" indent="-342900">
              <a:buFont typeface="Arial" panose="020B0604020202020204" pitchFamily="34" charset="0"/>
              <a:buChar char="•"/>
            </a:pPr>
            <a:r>
              <a:rPr lang="en-US" sz="2000" dirty="0"/>
              <a:t>All elements </a:t>
            </a:r>
            <a:r>
              <a:rPr lang="en-US" sz="2000" b="1" u="sng" dirty="0">
                <a:solidFill>
                  <a:schemeClr val="accent6">
                    <a:lumMod val="75000"/>
                  </a:schemeClr>
                </a:solidFill>
              </a:rPr>
              <a:t>above</a:t>
            </a:r>
            <a:r>
              <a:rPr lang="en-US" sz="2000" dirty="0"/>
              <a:t> the isolation system shall be designed for lateral force </a:t>
            </a:r>
            <a:r>
              <a:rPr lang="en-US" sz="2000" b="1" dirty="0"/>
              <a:t>no less </a:t>
            </a:r>
            <a:r>
              <a:rPr lang="en-US" sz="2000" dirty="0"/>
              <a:t>than 80% of the ELF </a:t>
            </a:r>
            <a:r>
              <a:rPr lang="en-US" sz="2000" i="1" dirty="0" err="1"/>
              <a:t>V</a:t>
            </a:r>
            <a:r>
              <a:rPr lang="en-US" sz="2000" i="1" baseline="-25000" dirty="0" err="1"/>
              <a:t>b</a:t>
            </a:r>
            <a:r>
              <a:rPr lang="en-US" sz="2000" dirty="0"/>
              <a:t> for this regular structure. Therefore increase NLRHA forces by:</a:t>
            </a:r>
          </a:p>
          <a:p>
            <a:pPr marL="522900" lvl="1" indent="-342900">
              <a:buFont typeface="Arial" panose="020B0604020202020204" pitchFamily="34" charset="0"/>
              <a:buChar char="•"/>
            </a:pPr>
            <a:endParaRPr lang="en-US" sz="2000" dirty="0"/>
          </a:p>
          <a:p>
            <a:pPr marL="522900" lvl="1" indent="-342900">
              <a:buFont typeface="Arial" panose="020B0604020202020204" pitchFamily="34" charset="0"/>
              <a:buChar char="•"/>
            </a:pPr>
            <a:endParaRPr lang="en-US" sz="2000" dirty="0"/>
          </a:p>
          <a:p>
            <a:pPr marL="522900" lvl="1" indent="-342900">
              <a:buFont typeface="Arial" panose="020B0604020202020204" pitchFamily="34" charset="0"/>
              <a:buChar char="•"/>
            </a:pPr>
            <a:endParaRPr lang="en-US" sz="2000" dirty="0"/>
          </a:p>
          <a:p>
            <a:pPr marL="522900" lvl="1" indent="-342900">
              <a:buFont typeface="Arial" panose="020B0604020202020204" pitchFamily="34" charset="0"/>
              <a:buChar char="•"/>
            </a:pPr>
            <a:endParaRPr lang="en-US" sz="2000" dirty="0"/>
          </a:p>
          <a:p>
            <a:pPr marL="522900" lvl="1" indent="-342900">
              <a:buFont typeface="Arial" panose="020B0604020202020204" pitchFamily="34" charset="0"/>
              <a:buChar char="•"/>
            </a:pPr>
            <a:endParaRPr lang="en-US" sz="2000" dirty="0"/>
          </a:p>
          <a:p>
            <a:pPr marL="522900" lvl="1" indent="-342900">
              <a:buFont typeface="Arial" panose="020B0604020202020204" pitchFamily="34" charset="0"/>
              <a:buChar char="•"/>
            </a:pPr>
            <a:r>
              <a:rPr lang="en-US" sz="2000" dirty="0"/>
              <a:t>All elements </a:t>
            </a:r>
            <a:r>
              <a:rPr lang="en-US" sz="2000" b="1" u="sng" dirty="0">
                <a:solidFill>
                  <a:schemeClr val="accent6">
                    <a:lumMod val="75000"/>
                  </a:schemeClr>
                </a:solidFill>
              </a:rPr>
              <a:t>below</a:t>
            </a:r>
            <a:r>
              <a:rPr lang="en-US" sz="2000" dirty="0"/>
              <a:t> the isolation system shall be designed for lateral force </a:t>
            </a:r>
            <a:r>
              <a:rPr lang="en-US" sz="2000" b="1" dirty="0"/>
              <a:t>no less </a:t>
            </a:r>
            <a:r>
              <a:rPr lang="en-US" sz="2000" dirty="0"/>
              <a:t>than 90% of the ELF </a:t>
            </a:r>
            <a:r>
              <a:rPr lang="en-US" sz="2000" i="1" dirty="0" err="1"/>
              <a:t>V</a:t>
            </a:r>
            <a:r>
              <a:rPr lang="en-US" sz="2000" i="1" baseline="-25000" dirty="0" err="1"/>
              <a:t>b</a:t>
            </a:r>
            <a:r>
              <a:rPr lang="en-US" sz="2000" dirty="0"/>
              <a:t> </a:t>
            </a:r>
          </a:p>
          <a:p>
            <a:pPr marL="180000" lvl="1"/>
            <a:r>
              <a:rPr lang="en-US" sz="2000" dirty="0"/>
              <a:t>	</a:t>
            </a:r>
            <a:r>
              <a:rPr lang="en-US" sz="2000" i="1" dirty="0"/>
              <a:t>i.e. increase scale factors above further by 0.9/0.8 = 1.13</a:t>
            </a:r>
          </a:p>
          <a:p>
            <a:pPr marL="180000" lvl="1"/>
            <a:r>
              <a:rPr lang="en-US" sz="2000" dirty="0"/>
              <a:t> </a:t>
            </a:r>
          </a:p>
        </p:txBody>
      </p:sp>
      <p:sp>
        <p:nvSpPr>
          <p:cNvPr id="3" name="Content Placeholder 2"/>
          <p:cNvSpPr>
            <a:spLocks noGrp="1"/>
          </p:cNvSpPr>
          <p:nvPr>
            <p:ph idx="1"/>
          </p:nvPr>
        </p:nvSpPr>
        <p:spPr>
          <a:xfrm>
            <a:off x="673099" y="1080948"/>
            <a:ext cx="7389523" cy="628098"/>
          </a:xfrm>
        </p:spPr>
        <p:txBody>
          <a:bodyPr/>
          <a:lstStyle/>
          <a:p>
            <a:r>
              <a:rPr lang="en-NZ" sz="2400" u="sng" dirty="0">
                <a:solidFill>
                  <a:schemeClr val="accent6">
                    <a:lumMod val="75000"/>
                  </a:schemeClr>
                </a:solidFill>
              </a:rPr>
              <a:t>Response History Analysis</a:t>
            </a:r>
            <a:endParaRPr lang="en-NZ" sz="2400" i="1" u="sng" baseline="-25000" dirty="0">
              <a:solidFill>
                <a:schemeClr val="accent6">
                  <a:lumMod val="75000"/>
                </a:schemeClr>
              </a:solidFill>
            </a:endParaRPr>
          </a:p>
          <a:p>
            <a:pPr marL="522900" lvl="1" indent="-342900">
              <a:buFont typeface="Arial" panose="020B0604020202020204" pitchFamily="34" charset="0"/>
              <a:buChar char="•"/>
            </a:pPr>
            <a:endParaRPr lang="en-NZ" sz="2400" dirty="0"/>
          </a:p>
        </p:txBody>
      </p:sp>
      <p:sp>
        <p:nvSpPr>
          <p:cNvPr id="2" name="Title 1"/>
          <p:cNvSpPr>
            <a:spLocks noGrp="1"/>
          </p:cNvSpPr>
          <p:nvPr>
            <p:ph type="title"/>
          </p:nvPr>
        </p:nvSpPr>
        <p:spPr>
          <a:xfrm>
            <a:off x="673100" y="269875"/>
            <a:ext cx="7772400" cy="760452"/>
          </a:xfrm>
        </p:spPr>
        <p:txBody>
          <a:bodyPr/>
          <a:lstStyle/>
          <a:p>
            <a:r>
              <a:rPr lang="en-US" dirty="0">
                <a:solidFill>
                  <a:schemeClr val="accent6">
                    <a:lumMod val="75000"/>
                  </a:schemeClr>
                </a:solidFill>
              </a:rPr>
              <a:t>Dynamic Analyses</a:t>
            </a:r>
          </a:p>
        </p:txBody>
      </p:sp>
    </p:spTree>
    <p:extLst>
      <p:ext uri="{BB962C8B-B14F-4D97-AF65-F5344CB8AC3E}">
        <p14:creationId xmlns:p14="http://schemas.microsoft.com/office/powerpoint/2010/main" val="40876574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xEl>
                                              <p:pRg st="7" end="7"/>
                                            </p:txEl>
                                          </p:spTgt>
                                        </p:tgtEl>
                                        <p:attrNameLst>
                                          <p:attrName>style.visibility</p:attrName>
                                        </p:attrNameLst>
                                      </p:cBhvr>
                                      <p:to>
                                        <p:strVal val="visible"/>
                                      </p:to>
                                    </p:set>
                                    <p:animEffect transition="in" filter="fade">
                                      <p:cBhvr>
                                        <p:cTn id="7" dur="500"/>
                                        <p:tgtEl>
                                          <p:spTgt spid="7">
                                            <p:txEl>
                                              <p:pRg st="7" end="7"/>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7">
                                            <p:txEl>
                                              <p:pRg st="8" end="8"/>
                                            </p:txEl>
                                          </p:spTgt>
                                        </p:tgtEl>
                                        <p:attrNameLst>
                                          <p:attrName>style.visibility</p:attrName>
                                        </p:attrNameLst>
                                      </p:cBhvr>
                                      <p:to>
                                        <p:strVal val="visible"/>
                                      </p:to>
                                    </p:set>
                                    <p:animEffect transition="in" filter="fade">
                                      <p:cBhvr>
                                        <p:cTn id="10" dur="500"/>
                                        <p:tgtEl>
                                          <p:spTgt spid="7">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a:xfrm>
            <a:off x="2100104" y="6234906"/>
            <a:ext cx="4557712" cy="319088"/>
          </a:xfrm>
        </p:spPr>
        <p:txBody>
          <a:bodyPr/>
          <a:lstStyle/>
          <a:p>
            <a:pPr>
              <a:defRPr/>
            </a:pPr>
            <a:r>
              <a:rPr lang="en-US" dirty="0"/>
              <a:t>Instructional Material Complementing FEMA 1051, Design Examples</a:t>
            </a:r>
            <a:endParaRPr lang="en-US" i="1" dirty="0"/>
          </a:p>
        </p:txBody>
      </p:sp>
      <p:sp>
        <p:nvSpPr>
          <p:cNvPr id="5" name="Slide Number Placeholder 4"/>
          <p:cNvSpPr>
            <a:spLocks noGrp="1"/>
          </p:cNvSpPr>
          <p:nvPr>
            <p:ph type="sldNum" sz="quarter" idx="11"/>
          </p:nvPr>
        </p:nvSpPr>
        <p:spPr>
          <a:xfrm>
            <a:off x="7282895" y="6317443"/>
            <a:ext cx="1504950" cy="306388"/>
          </a:xfrm>
        </p:spPr>
        <p:txBody>
          <a:bodyPr/>
          <a:lstStyle/>
          <a:p>
            <a:pPr>
              <a:defRPr/>
            </a:pPr>
            <a:r>
              <a:rPr lang="en-US" dirty="0" err="1"/>
              <a:t>Ch</a:t>
            </a:r>
            <a:r>
              <a:rPr lang="en-US" dirty="0"/>
              <a:t> 15 Summary 1 - </a:t>
            </a:r>
            <a:fld id="{C89CB261-678F-46C7-9B50-9F41C27EFD57}" type="slidenum">
              <a:rPr lang="en-US" smtClean="0"/>
              <a:pPr>
                <a:defRPr/>
              </a:pPr>
              <a:t>61</a:t>
            </a:fld>
            <a:endParaRPr lang="en-US" dirty="0"/>
          </a:p>
        </p:txBody>
      </p:sp>
      <p:pic>
        <p:nvPicPr>
          <p:cNvPr id="12" name="Picture 11" title="Maximum Loads and MinimumBearing Vertical Loads, Upper-Bound Propertie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29254" y="1658474"/>
            <a:ext cx="4858591" cy="4566480"/>
          </a:xfrm>
          <a:prstGeom prst="rect">
            <a:avLst/>
          </a:prstGeom>
        </p:spPr>
      </p:pic>
      <p:sp>
        <p:nvSpPr>
          <p:cNvPr id="7" name="Rectangle 6"/>
          <p:cNvSpPr/>
          <p:nvPr/>
        </p:nvSpPr>
        <p:spPr>
          <a:xfrm>
            <a:off x="437321" y="1667505"/>
            <a:ext cx="3446925" cy="4524315"/>
          </a:xfrm>
          <a:prstGeom prst="rect">
            <a:avLst/>
          </a:prstGeom>
        </p:spPr>
        <p:txBody>
          <a:bodyPr wrap="square">
            <a:spAutoFit/>
          </a:bodyPr>
          <a:lstStyle/>
          <a:p>
            <a:pPr marL="522900" lvl="1" indent="-342900">
              <a:buFont typeface="Arial" panose="020B0604020202020204" pitchFamily="34" charset="0"/>
              <a:buChar char="•"/>
            </a:pPr>
            <a:r>
              <a:rPr lang="en-NZ" b="1" dirty="0"/>
              <a:t>Post-Processing – Bearing Vertical Loads</a:t>
            </a:r>
          </a:p>
          <a:p>
            <a:pPr marL="522900" lvl="1" indent="-342900">
              <a:buFont typeface="Arial" panose="020B0604020202020204" pitchFamily="34" charset="0"/>
              <a:buChar char="•"/>
            </a:pPr>
            <a:endParaRPr lang="en-NZ" sz="1800" dirty="0"/>
          </a:p>
          <a:p>
            <a:pPr marL="522900" lvl="1" indent="-342900">
              <a:buFont typeface="Arial" panose="020B0604020202020204" pitchFamily="34" charset="0"/>
              <a:buChar char="•"/>
            </a:pPr>
            <a:r>
              <a:rPr lang="en-NZ" sz="1800" dirty="0"/>
              <a:t>Maximum compression loads are 829 and 986 kip for 100% and 30% of the maximum horizontal displacement, respectively.</a:t>
            </a:r>
          </a:p>
          <a:p>
            <a:pPr marL="522900" lvl="1" indent="-342900">
              <a:buFont typeface="Arial" panose="020B0604020202020204" pitchFamily="34" charset="0"/>
              <a:buChar char="•"/>
            </a:pPr>
            <a:endParaRPr lang="en-NZ" sz="1800" dirty="0"/>
          </a:p>
          <a:p>
            <a:pPr marL="522900" lvl="1" indent="-342900">
              <a:buFont typeface="Arial" panose="020B0604020202020204" pitchFamily="34" charset="0"/>
              <a:buChar char="•"/>
            </a:pPr>
            <a:r>
              <a:rPr lang="en-NZ" sz="1800" dirty="0"/>
              <a:t>Maximum tension loads are both 74 kip for 100% and 30% of the maximum horizontal displacement.</a:t>
            </a:r>
          </a:p>
          <a:p>
            <a:pPr marL="180000" lvl="1"/>
            <a:endParaRPr lang="en-NZ" sz="1800" dirty="0"/>
          </a:p>
        </p:txBody>
      </p:sp>
      <p:sp>
        <p:nvSpPr>
          <p:cNvPr id="3" name="Content Placeholder 2"/>
          <p:cNvSpPr>
            <a:spLocks noGrp="1"/>
          </p:cNvSpPr>
          <p:nvPr>
            <p:ph idx="1"/>
          </p:nvPr>
        </p:nvSpPr>
        <p:spPr>
          <a:xfrm>
            <a:off x="673099" y="1080948"/>
            <a:ext cx="7389523" cy="628098"/>
          </a:xfrm>
        </p:spPr>
        <p:txBody>
          <a:bodyPr/>
          <a:lstStyle/>
          <a:p>
            <a:r>
              <a:rPr lang="en-NZ" sz="2400" u="sng" dirty="0">
                <a:solidFill>
                  <a:schemeClr val="accent6">
                    <a:lumMod val="75000"/>
                  </a:schemeClr>
                </a:solidFill>
              </a:rPr>
              <a:t>Response History Analysis</a:t>
            </a:r>
            <a:endParaRPr lang="en-NZ" sz="2400" i="1" u="sng" baseline="-25000" dirty="0">
              <a:solidFill>
                <a:schemeClr val="accent6">
                  <a:lumMod val="75000"/>
                </a:schemeClr>
              </a:solidFill>
            </a:endParaRPr>
          </a:p>
          <a:p>
            <a:pPr marL="522900" lvl="1" indent="-342900">
              <a:buFont typeface="Arial" panose="020B0604020202020204" pitchFamily="34" charset="0"/>
              <a:buChar char="•"/>
            </a:pPr>
            <a:endParaRPr lang="en-NZ" sz="2400" dirty="0"/>
          </a:p>
        </p:txBody>
      </p:sp>
      <p:sp>
        <p:nvSpPr>
          <p:cNvPr id="2" name="Title 1"/>
          <p:cNvSpPr>
            <a:spLocks noGrp="1"/>
          </p:cNvSpPr>
          <p:nvPr>
            <p:ph type="title"/>
          </p:nvPr>
        </p:nvSpPr>
        <p:spPr>
          <a:xfrm>
            <a:off x="673100" y="269875"/>
            <a:ext cx="7772400" cy="760452"/>
          </a:xfrm>
        </p:spPr>
        <p:txBody>
          <a:bodyPr/>
          <a:lstStyle/>
          <a:p>
            <a:r>
              <a:rPr lang="en-US" dirty="0">
                <a:solidFill>
                  <a:schemeClr val="accent6">
                    <a:lumMod val="75000"/>
                  </a:schemeClr>
                </a:solidFill>
              </a:rPr>
              <a:t>Dynamic Analyses</a:t>
            </a:r>
          </a:p>
        </p:txBody>
      </p:sp>
    </p:spTree>
    <p:extLst>
      <p:ext uri="{BB962C8B-B14F-4D97-AF65-F5344CB8AC3E}">
        <p14:creationId xmlns:p14="http://schemas.microsoft.com/office/powerpoint/2010/main" val="3851511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animEffect transition="in" filter="fade">
                                      <p:cBhvr>
                                        <p:cTn id="7" dur="500"/>
                                        <p:tgtEl>
                                          <p:spTgt spid="7">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7">
                                            <p:txEl>
                                              <p:pRg st="4" end="4"/>
                                            </p:txEl>
                                          </p:spTgt>
                                        </p:tgtEl>
                                        <p:attrNameLst>
                                          <p:attrName>style.visibility</p:attrName>
                                        </p:attrNameLst>
                                      </p:cBhvr>
                                      <p:to>
                                        <p:strVal val="visible"/>
                                      </p:to>
                                    </p:set>
                                    <p:animEffect transition="in" filter="fade">
                                      <p:cBhvr>
                                        <p:cTn id="10" dur="500"/>
                                        <p:tgtEl>
                                          <p:spTgt spid="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a:xfrm>
            <a:off x="2100104" y="6234906"/>
            <a:ext cx="4557712" cy="319088"/>
          </a:xfrm>
        </p:spPr>
        <p:txBody>
          <a:bodyPr/>
          <a:lstStyle/>
          <a:p>
            <a:pPr>
              <a:defRPr/>
            </a:pPr>
            <a:r>
              <a:rPr lang="en-US" dirty="0"/>
              <a:t>Instructional Material Complementing FEMA 1051, Design Examples</a:t>
            </a:r>
            <a:endParaRPr lang="en-US" i="1" dirty="0"/>
          </a:p>
        </p:txBody>
      </p:sp>
      <p:sp>
        <p:nvSpPr>
          <p:cNvPr id="5" name="Slide Number Placeholder 4"/>
          <p:cNvSpPr>
            <a:spLocks noGrp="1"/>
          </p:cNvSpPr>
          <p:nvPr>
            <p:ph type="sldNum" sz="quarter" idx="11"/>
          </p:nvPr>
        </p:nvSpPr>
        <p:spPr/>
        <p:txBody>
          <a:bodyPr/>
          <a:lstStyle/>
          <a:p>
            <a:pPr>
              <a:defRPr/>
            </a:pPr>
            <a:r>
              <a:rPr lang="en-US" dirty="0" err="1"/>
              <a:t>Ch</a:t>
            </a:r>
            <a:r>
              <a:rPr lang="en-US" dirty="0"/>
              <a:t> 15 Summary 1 - </a:t>
            </a:r>
            <a:fld id="{C89CB261-678F-46C7-9B50-9F41C27EFD57}" type="slidenum">
              <a:rPr lang="en-US" smtClean="0"/>
              <a:pPr>
                <a:defRPr/>
              </a:pPr>
              <a:t>62</a:t>
            </a:fld>
            <a:endParaRPr lang="en-US" dirty="0"/>
          </a:p>
        </p:txBody>
      </p:sp>
      <p:pic>
        <p:nvPicPr>
          <p:cNvPr id="18" name="Picture 17" descr="Table -- There are four distinct elements of prototype testing.  Firstly, the prototype isolators are tested under the same conditions as that which will be done for production testing, so that acceptance criteria can be set for production isolators.  Secondly, cyclic load tests at constant and incremental displacement amplitudes are required to establish the force-deflection properties of isolators (e.g., stiffness, strength and bounds) for typical, maximum, and minimum vertical loads.  Thirdly, 14 cycles of load at the 75% of the maximum displacement (DM= 7.8 inches) are required to assess isolator prototype “durability” for typical vertical load (290 kips).   The number of cycles is based on the formula, 30 SM1/SMSBM ≥ 10 cycles of load which is a conservative estimate of the effective number of cycles for two maximum considered earthquake events (i.e., main shock plus after shock as large as the main shock)   Finally, static load tests are required to check isolator stability at maximum displacement and for both maximum downward load (830 kips) and minimum downward load which includes uplift. Tension is elastomeric isolators is discouraged, although quality isolators can sustain tension stresses up to 3GA. Capabilities and of tension testing should be coordinated with the manufacture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58665" y="1529886"/>
            <a:ext cx="4926368" cy="4571477"/>
          </a:xfrm>
          <a:prstGeom prst="rect">
            <a:avLst/>
          </a:prstGeom>
        </p:spPr>
      </p:pic>
      <p:sp>
        <p:nvSpPr>
          <p:cNvPr id="19" name="Content Placeholder 2"/>
          <p:cNvSpPr txBox="1">
            <a:spLocks/>
          </p:cNvSpPr>
          <p:nvPr/>
        </p:nvSpPr>
        <p:spPr bwMode="auto">
          <a:xfrm>
            <a:off x="212021" y="1790779"/>
            <a:ext cx="3231865" cy="34926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800">
                <a:solidFill>
                  <a:schemeClr val="tx1"/>
                </a:solidFill>
                <a:latin typeface="+mn-lt"/>
              </a:defRPr>
            </a:lvl3pPr>
            <a:lvl4pPr marL="1600200" indent="-228600" algn="l" rtl="0" eaLnBrk="0" fontAlgn="base" hangingPunct="0">
              <a:spcBef>
                <a:spcPct val="20000"/>
              </a:spcBef>
              <a:spcAft>
                <a:spcPct val="0"/>
              </a:spcAft>
              <a:buChar char="–"/>
              <a:defRPr sz="2800">
                <a:solidFill>
                  <a:schemeClr val="tx1"/>
                </a:solidFill>
                <a:latin typeface="+mn-lt"/>
              </a:defRPr>
            </a:lvl4pPr>
            <a:lvl5pPr marL="2057400" indent="-228600" algn="l" rtl="0" eaLnBrk="0" fontAlgn="base" hangingPunct="0">
              <a:spcBef>
                <a:spcPct val="20000"/>
              </a:spcBef>
              <a:spcAft>
                <a:spcPct val="0"/>
              </a:spcAft>
              <a:buChar char="»"/>
              <a:defRPr sz="2800">
                <a:solidFill>
                  <a:schemeClr val="tx1"/>
                </a:solidFill>
                <a:latin typeface="+mn-lt"/>
              </a:defRPr>
            </a:lvl5pPr>
            <a:lvl6pPr marL="2514600" indent="-228600" algn="l" rtl="0" eaLnBrk="0" fontAlgn="base" hangingPunct="0">
              <a:spcBef>
                <a:spcPct val="20000"/>
              </a:spcBef>
              <a:spcAft>
                <a:spcPct val="0"/>
              </a:spcAft>
              <a:buChar char="»"/>
              <a:defRPr sz="2800">
                <a:solidFill>
                  <a:schemeClr val="tx1"/>
                </a:solidFill>
                <a:latin typeface="+mn-lt"/>
              </a:defRPr>
            </a:lvl6pPr>
            <a:lvl7pPr marL="2971800" indent="-228600" algn="l" rtl="0" eaLnBrk="0" fontAlgn="base" hangingPunct="0">
              <a:spcBef>
                <a:spcPct val="20000"/>
              </a:spcBef>
              <a:spcAft>
                <a:spcPct val="0"/>
              </a:spcAft>
              <a:buChar char="»"/>
              <a:defRPr sz="2800">
                <a:solidFill>
                  <a:schemeClr val="tx1"/>
                </a:solidFill>
                <a:latin typeface="+mn-lt"/>
              </a:defRPr>
            </a:lvl7pPr>
            <a:lvl8pPr marL="3429000" indent="-228600" algn="l" rtl="0" eaLnBrk="0" fontAlgn="base" hangingPunct="0">
              <a:spcBef>
                <a:spcPct val="20000"/>
              </a:spcBef>
              <a:spcAft>
                <a:spcPct val="0"/>
              </a:spcAft>
              <a:buChar char="»"/>
              <a:defRPr sz="2800">
                <a:solidFill>
                  <a:schemeClr val="tx1"/>
                </a:solidFill>
                <a:latin typeface="+mn-lt"/>
              </a:defRPr>
            </a:lvl8pPr>
            <a:lvl9pPr marL="3886200" indent="-228600" algn="l" rtl="0" eaLnBrk="0" fontAlgn="base" hangingPunct="0">
              <a:spcBef>
                <a:spcPct val="20000"/>
              </a:spcBef>
              <a:spcAft>
                <a:spcPct val="0"/>
              </a:spcAft>
              <a:buChar char="»"/>
              <a:defRPr sz="2800">
                <a:solidFill>
                  <a:schemeClr val="tx1"/>
                </a:solidFill>
                <a:latin typeface="+mn-lt"/>
              </a:defRPr>
            </a:lvl9pPr>
          </a:lstStyle>
          <a:p>
            <a:pPr marL="637200" lvl="1" indent="-457200">
              <a:buFont typeface="+mj-lt"/>
              <a:buAutoNum type="arabicPeriod"/>
            </a:pPr>
            <a:r>
              <a:rPr lang="en-NZ" sz="1800" kern="0" dirty="0"/>
              <a:t>For setting acceptance criteria of production testing</a:t>
            </a:r>
          </a:p>
          <a:p>
            <a:pPr marL="637200" lvl="1" indent="-457200">
              <a:buFont typeface="+mj-lt"/>
              <a:buAutoNum type="arabicPeriod"/>
            </a:pPr>
            <a:r>
              <a:rPr lang="en-NZ" sz="1800" kern="0" dirty="0"/>
              <a:t>To determine nominal properties and </a:t>
            </a:r>
            <a:r>
              <a:rPr lang="el-GR" sz="1800" kern="0" dirty="0"/>
              <a:t>λ</a:t>
            </a:r>
            <a:r>
              <a:rPr lang="en-NZ" sz="1800" kern="0" baseline="-25000" dirty="0"/>
              <a:t>test</a:t>
            </a:r>
            <a:r>
              <a:rPr lang="en-NZ" sz="1800" kern="0" dirty="0"/>
              <a:t> factors</a:t>
            </a:r>
          </a:p>
          <a:p>
            <a:pPr marL="637200" lvl="1" indent="-457200">
              <a:buFont typeface="+mj-lt"/>
              <a:buAutoNum type="arabicPeriod"/>
            </a:pPr>
            <a:r>
              <a:rPr lang="en-NZ" sz="1800" kern="0" dirty="0"/>
              <a:t>To check durability of isolator for multiple earthquake events</a:t>
            </a:r>
          </a:p>
          <a:p>
            <a:pPr marL="637200" lvl="1" indent="-457200">
              <a:buFont typeface="+mj-lt"/>
              <a:buAutoNum type="arabicPeriod"/>
            </a:pPr>
            <a:r>
              <a:rPr lang="en-NZ" sz="1800" kern="0" dirty="0"/>
              <a:t>Stability of isolator in extreme conditions</a:t>
            </a:r>
          </a:p>
        </p:txBody>
      </p:sp>
      <p:sp>
        <p:nvSpPr>
          <p:cNvPr id="20" name="Content Placeholder 2"/>
          <p:cNvSpPr>
            <a:spLocks noGrp="1"/>
          </p:cNvSpPr>
          <p:nvPr>
            <p:ph idx="1"/>
          </p:nvPr>
        </p:nvSpPr>
        <p:spPr>
          <a:xfrm>
            <a:off x="626800" y="1030327"/>
            <a:ext cx="7389523" cy="628098"/>
          </a:xfrm>
        </p:spPr>
        <p:txBody>
          <a:bodyPr/>
          <a:lstStyle/>
          <a:p>
            <a:pPr marL="522900" lvl="1" indent="-342900">
              <a:buFont typeface="Arial" panose="020B0604020202020204" pitchFamily="34" charset="0"/>
              <a:buChar char="•"/>
            </a:pPr>
            <a:r>
              <a:rPr lang="en-NZ" sz="2400" b="1" dirty="0"/>
              <a:t>Prototype testing of 2 isolators</a:t>
            </a:r>
          </a:p>
        </p:txBody>
      </p:sp>
      <p:sp>
        <p:nvSpPr>
          <p:cNvPr id="2" name="Title 1"/>
          <p:cNvSpPr>
            <a:spLocks noGrp="1"/>
          </p:cNvSpPr>
          <p:nvPr>
            <p:ph type="title"/>
          </p:nvPr>
        </p:nvSpPr>
        <p:spPr>
          <a:xfrm>
            <a:off x="673100" y="269875"/>
            <a:ext cx="7772400" cy="760452"/>
          </a:xfrm>
        </p:spPr>
        <p:txBody>
          <a:bodyPr/>
          <a:lstStyle/>
          <a:p>
            <a:r>
              <a:rPr lang="en-US" dirty="0">
                <a:solidFill>
                  <a:srgbClr val="FF0000"/>
                </a:solidFill>
              </a:rPr>
              <a:t>Testing Requirements</a:t>
            </a:r>
          </a:p>
        </p:txBody>
      </p:sp>
    </p:spTree>
    <p:extLst>
      <p:ext uri="{BB962C8B-B14F-4D97-AF65-F5344CB8AC3E}">
        <p14:creationId xmlns:p14="http://schemas.microsoft.com/office/powerpoint/2010/main" val="20896812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fade">
                                      <p:cBhvr>
                                        <p:cTn id="7" dur="500"/>
                                        <p:tgtEl>
                                          <p:spTgt spid="1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9">
                                            <p:txEl>
                                              <p:pRg st="1" end="1"/>
                                            </p:txEl>
                                          </p:spTgt>
                                        </p:tgtEl>
                                        <p:attrNameLst>
                                          <p:attrName>style.visibility</p:attrName>
                                        </p:attrNameLst>
                                      </p:cBhvr>
                                      <p:to>
                                        <p:strVal val="visible"/>
                                      </p:to>
                                    </p:set>
                                    <p:animEffect transition="in" filter="fade">
                                      <p:cBhvr>
                                        <p:cTn id="12" dur="500"/>
                                        <p:tgtEl>
                                          <p:spTgt spid="1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9">
                                            <p:txEl>
                                              <p:pRg st="2" end="2"/>
                                            </p:txEl>
                                          </p:spTgt>
                                        </p:tgtEl>
                                        <p:attrNameLst>
                                          <p:attrName>style.visibility</p:attrName>
                                        </p:attrNameLst>
                                      </p:cBhvr>
                                      <p:to>
                                        <p:strVal val="visible"/>
                                      </p:to>
                                    </p:set>
                                    <p:animEffect transition="in" filter="fade">
                                      <p:cBhvr>
                                        <p:cTn id="17" dur="500"/>
                                        <p:tgtEl>
                                          <p:spTgt spid="1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9">
                                            <p:txEl>
                                              <p:pRg st="3" end="3"/>
                                            </p:txEl>
                                          </p:spTgt>
                                        </p:tgtEl>
                                        <p:attrNameLst>
                                          <p:attrName>style.visibility</p:attrName>
                                        </p:attrNameLst>
                                      </p:cBhvr>
                                      <p:to>
                                        <p:strVal val="visible"/>
                                      </p:to>
                                    </p:set>
                                    <p:animEffect transition="in" filter="fade">
                                      <p:cBhvr>
                                        <p:cTn id="22" dur="500"/>
                                        <p:tgtEl>
                                          <p:spTgt spid="1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a:xfrm>
            <a:off x="2100104" y="6234906"/>
            <a:ext cx="4557712" cy="319088"/>
          </a:xfrm>
        </p:spPr>
        <p:txBody>
          <a:bodyPr/>
          <a:lstStyle/>
          <a:p>
            <a:pPr>
              <a:defRPr/>
            </a:pPr>
            <a:r>
              <a:rPr lang="en-US" dirty="0"/>
              <a:t>Instructional Material Complementing FEMA 1051, Design Examples</a:t>
            </a:r>
            <a:endParaRPr lang="en-US" i="1" dirty="0"/>
          </a:p>
        </p:txBody>
      </p:sp>
      <p:sp>
        <p:nvSpPr>
          <p:cNvPr id="5" name="Slide Number Placeholder 4"/>
          <p:cNvSpPr>
            <a:spLocks noGrp="1"/>
          </p:cNvSpPr>
          <p:nvPr>
            <p:ph type="sldNum" sz="quarter" idx="11"/>
          </p:nvPr>
        </p:nvSpPr>
        <p:spPr/>
        <p:txBody>
          <a:bodyPr/>
          <a:lstStyle/>
          <a:p>
            <a:pPr>
              <a:defRPr/>
            </a:pPr>
            <a:r>
              <a:rPr lang="en-US" dirty="0" err="1"/>
              <a:t>Ch</a:t>
            </a:r>
            <a:r>
              <a:rPr lang="en-US" dirty="0"/>
              <a:t> 15 Summary 1 - </a:t>
            </a:r>
            <a:fld id="{C89CB261-678F-46C7-9B50-9F41C27EFD57}" type="slidenum">
              <a:rPr lang="en-US" smtClean="0"/>
              <a:pPr>
                <a:defRPr/>
              </a:pPr>
              <a:t>63</a:t>
            </a:fld>
            <a:endParaRPr lang="en-US" dirty="0"/>
          </a:p>
        </p:txBody>
      </p:sp>
      <p:pic>
        <p:nvPicPr>
          <p:cNvPr id="8" name="Picture 7" descr="All isolators must be subjected to a combined compression and shear load cycle before being installed. This is to verify the properties and reveal any defects and is commonly referred to as quality control testing.&#10;" title="Example Production Test Requirements"/>
          <p:cNvPicPr>
            <a:picLocks noChangeAspect="1"/>
          </p:cNvPicPr>
          <p:nvPr/>
        </p:nvPicPr>
        <p:blipFill>
          <a:blip r:embed="rId3" cstate="print"/>
          <a:stretch>
            <a:fillRect/>
          </a:stretch>
        </p:blipFill>
        <p:spPr>
          <a:xfrm>
            <a:off x="1012554" y="1886994"/>
            <a:ext cx="7003769" cy="1423695"/>
          </a:xfrm>
          <a:prstGeom prst="rect">
            <a:avLst/>
          </a:prstGeom>
        </p:spPr>
      </p:pic>
      <p:sp>
        <p:nvSpPr>
          <p:cNvPr id="3" name="Content Placeholder 2"/>
          <p:cNvSpPr>
            <a:spLocks noGrp="1"/>
          </p:cNvSpPr>
          <p:nvPr>
            <p:ph idx="1"/>
          </p:nvPr>
        </p:nvSpPr>
        <p:spPr>
          <a:xfrm>
            <a:off x="626800" y="1147647"/>
            <a:ext cx="7389523" cy="628098"/>
          </a:xfrm>
        </p:spPr>
        <p:txBody>
          <a:bodyPr/>
          <a:lstStyle/>
          <a:p>
            <a:pPr marL="522900" lvl="1" indent="-342900">
              <a:buFont typeface="Arial" panose="020B0604020202020204" pitchFamily="34" charset="0"/>
              <a:buChar char="•"/>
            </a:pPr>
            <a:r>
              <a:rPr lang="en-NZ" sz="2400" b="1" dirty="0"/>
              <a:t>Production testing of </a:t>
            </a:r>
            <a:r>
              <a:rPr lang="en-NZ" sz="2400" b="1" u="sng" dirty="0">
                <a:solidFill>
                  <a:schemeClr val="accent6">
                    <a:lumMod val="75000"/>
                  </a:schemeClr>
                </a:solidFill>
              </a:rPr>
              <a:t>all</a:t>
            </a:r>
            <a:r>
              <a:rPr lang="en-NZ" sz="2400" b="1" dirty="0"/>
              <a:t> (100%) isolators</a:t>
            </a:r>
          </a:p>
        </p:txBody>
      </p:sp>
      <p:sp>
        <p:nvSpPr>
          <p:cNvPr id="2" name="Title 1"/>
          <p:cNvSpPr>
            <a:spLocks noGrp="1"/>
          </p:cNvSpPr>
          <p:nvPr>
            <p:ph type="title"/>
          </p:nvPr>
        </p:nvSpPr>
        <p:spPr>
          <a:xfrm>
            <a:off x="673100" y="269875"/>
            <a:ext cx="7772400" cy="760452"/>
          </a:xfrm>
        </p:spPr>
        <p:txBody>
          <a:bodyPr/>
          <a:lstStyle/>
          <a:p>
            <a:r>
              <a:rPr lang="en-US" dirty="0">
                <a:solidFill>
                  <a:schemeClr val="accent6">
                    <a:lumMod val="75000"/>
                  </a:schemeClr>
                </a:solidFill>
              </a:rPr>
              <a:t>Testing Requirements</a:t>
            </a:r>
          </a:p>
        </p:txBody>
      </p:sp>
    </p:spTree>
    <p:extLst>
      <p:ext uri="{BB962C8B-B14F-4D97-AF65-F5344CB8AC3E}">
        <p14:creationId xmlns:p14="http://schemas.microsoft.com/office/powerpoint/2010/main" val="239780050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DISCLAIMER</a:t>
            </a:r>
          </a:p>
        </p:txBody>
      </p:sp>
      <p:sp>
        <p:nvSpPr>
          <p:cNvPr id="3" name="Content Placeholder 2"/>
          <p:cNvSpPr>
            <a:spLocks noGrp="1"/>
          </p:cNvSpPr>
          <p:nvPr>
            <p:ph idx="1"/>
          </p:nvPr>
        </p:nvSpPr>
        <p:spPr>
          <a:xfrm>
            <a:off x="632171" y="1276972"/>
            <a:ext cx="7772400" cy="4297362"/>
          </a:xfrm>
        </p:spPr>
        <p:txBody>
          <a:bodyPr/>
          <a:lstStyle/>
          <a:p>
            <a:pPr marL="0" indent="0">
              <a:buNone/>
            </a:pPr>
            <a:r>
              <a:rPr lang="en-US" sz="1600" dirty="0"/>
              <a:t> </a:t>
            </a:r>
          </a:p>
          <a:p>
            <a:r>
              <a:rPr lang="en-US" sz="1600" dirty="0"/>
              <a:t>NOTICE: Any opinions, findings, conclusions, or recommendations expressed in this publication do not necessarily reflect the views of the Federal Emergency Management Agency. Additionally, neither FEMA nor any of its employees make any warranty, expressed or implied, nor assume any legal liability or responsibility for the accuracy, completeness, or usefulness of any information, product or process included in this publication. </a:t>
            </a:r>
          </a:p>
          <a:p>
            <a:r>
              <a:rPr lang="en-US" sz="1600" dirty="0"/>
              <a:t>The opinions expressed herein regarding the requirements of the </a:t>
            </a:r>
            <a:r>
              <a:rPr lang="en-US" sz="1600" i="1" dirty="0"/>
              <a:t>NEHRP Recommended Seismic Provisions</a:t>
            </a:r>
            <a:r>
              <a:rPr lang="en-US" sz="1600" dirty="0"/>
              <a:t>, the referenced standards, and the building codes are not to be used for design purposes. Rather the user should consult the jurisdiction’s building official who has the authority to render interpretation of the code.</a:t>
            </a:r>
          </a:p>
          <a:p>
            <a:r>
              <a:rPr lang="en-US" sz="1600" dirty="0"/>
              <a:t>Any modifications made to the file represent the presenters' opinion only. </a:t>
            </a:r>
          </a:p>
        </p:txBody>
      </p:sp>
      <p:sp>
        <p:nvSpPr>
          <p:cNvPr id="6" name="Footer Placeholder 5"/>
          <p:cNvSpPr>
            <a:spLocks noGrp="1"/>
          </p:cNvSpPr>
          <p:nvPr>
            <p:ph type="ftr" sz="quarter" idx="10"/>
          </p:nvPr>
        </p:nvSpPr>
        <p:spPr/>
        <p:txBody>
          <a:bodyPr/>
          <a:lstStyle/>
          <a:p>
            <a:pPr>
              <a:defRPr/>
            </a:pPr>
            <a:r>
              <a:rPr lang="en-US"/>
              <a:t>Instructional Material Complementing FEMA P-1051, Design Examples</a:t>
            </a:r>
            <a:endParaRPr lang="en-US" i="1" dirty="0"/>
          </a:p>
        </p:txBody>
      </p:sp>
    </p:spTree>
    <p:extLst>
      <p:ext uri="{BB962C8B-B14F-4D97-AF65-F5344CB8AC3E}">
        <p14:creationId xmlns:p14="http://schemas.microsoft.com/office/powerpoint/2010/main" val="38590267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1051, Design Examples</a:t>
            </a:r>
            <a:endParaRPr lang="en-US" i="1" dirty="0"/>
          </a:p>
        </p:txBody>
      </p:sp>
      <p:sp>
        <p:nvSpPr>
          <p:cNvPr id="6" name="Slide Number Placeholder 4"/>
          <p:cNvSpPr>
            <a:spLocks noGrp="1"/>
          </p:cNvSpPr>
          <p:nvPr>
            <p:ph type="sldNum" sz="quarter" idx="11"/>
          </p:nvPr>
        </p:nvSpPr>
        <p:spPr>
          <a:xfrm>
            <a:off x="6775554" y="6381750"/>
            <a:ext cx="2271010" cy="319088"/>
          </a:xfrm>
        </p:spPr>
        <p:txBody>
          <a:bodyPr/>
          <a:lstStyle/>
          <a:p>
            <a:pPr>
              <a:defRPr/>
            </a:pPr>
            <a:r>
              <a:rPr lang="en-US" dirty="0" err="1"/>
              <a:t>Ch</a:t>
            </a:r>
            <a:r>
              <a:rPr lang="en-US" dirty="0"/>
              <a:t> 15 Summary 1 - </a:t>
            </a:r>
            <a:fld id="{C89CB261-678F-46C7-9B50-9F41C27EFD57}" type="slidenum">
              <a:rPr lang="en-US" smtClean="0"/>
              <a:pPr>
                <a:defRPr/>
              </a:pPr>
              <a:t>7</a:t>
            </a:fld>
            <a:endParaRPr lang="en-US" dirty="0"/>
          </a:p>
        </p:txBody>
      </p:sp>
      <p:sp>
        <p:nvSpPr>
          <p:cNvPr id="3" name="Content Placeholder 2"/>
          <p:cNvSpPr>
            <a:spLocks noGrp="1"/>
          </p:cNvSpPr>
          <p:nvPr>
            <p:ph idx="1"/>
          </p:nvPr>
        </p:nvSpPr>
        <p:spPr>
          <a:xfrm>
            <a:off x="661988" y="1412875"/>
            <a:ext cx="7772400" cy="4489451"/>
          </a:xfrm>
        </p:spPr>
        <p:txBody>
          <a:bodyPr/>
          <a:lstStyle/>
          <a:p>
            <a:pPr marL="0" indent="0">
              <a:buNone/>
            </a:pPr>
            <a:r>
              <a:rPr lang="en-NZ" sz="2400" dirty="0"/>
              <a:t>Almost any building can be isolated, however there are several factors where it is </a:t>
            </a:r>
            <a:r>
              <a:rPr lang="en-NZ" sz="2400" u="sng" dirty="0">
                <a:solidFill>
                  <a:srgbClr val="009900"/>
                </a:solidFill>
              </a:rPr>
              <a:t>more</a:t>
            </a:r>
            <a:r>
              <a:rPr lang="en-NZ" sz="2400" dirty="0"/>
              <a:t> or </a:t>
            </a:r>
            <a:r>
              <a:rPr lang="en-NZ" sz="2400" u="sng" dirty="0">
                <a:solidFill>
                  <a:srgbClr val="FF0000"/>
                </a:solidFill>
              </a:rPr>
              <a:t>less</a:t>
            </a:r>
            <a:r>
              <a:rPr lang="en-NZ" sz="2400" dirty="0"/>
              <a:t> effective:</a:t>
            </a:r>
          </a:p>
          <a:p>
            <a:pPr marL="0" indent="0">
              <a:buNone/>
            </a:pPr>
            <a:endParaRPr lang="en-NZ" sz="1600" dirty="0"/>
          </a:p>
          <a:p>
            <a:pPr marL="514350" indent="-514350">
              <a:buFont typeface="+mj-lt"/>
              <a:buAutoNum type="arabicPeriod"/>
            </a:pPr>
            <a:r>
              <a:rPr lang="en-NZ" u="sng" dirty="0">
                <a:solidFill>
                  <a:schemeClr val="accent6">
                    <a:lumMod val="75000"/>
                  </a:schemeClr>
                </a:solidFill>
              </a:rPr>
              <a:t>Buildings characteristics</a:t>
            </a:r>
          </a:p>
          <a:p>
            <a:pPr>
              <a:buFont typeface="Wingdings" panose="05000000000000000000" pitchFamily="2" charset="2"/>
              <a:buChar char="ü"/>
            </a:pPr>
            <a:r>
              <a:rPr lang="en-NZ" sz="2400" dirty="0">
                <a:solidFill>
                  <a:srgbClr val="009900"/>
                </a:solidFill>
              </a:rPr>
              <a:t>Short-period structures (say T</a:t>
            </a:r>
            <a:r>
              <a:rPr lang="en-NZ" sz="2400" baseline="-25000" dirty="0">
                <a:solidFill>
                  <a:srgbClr val="009900"/>
                </a:solidFill>
              </a:rPr>
              <a:t>1</a:t>
            </a:r>
            <a:r>
              <a:rPr lang="en-NZ" sz="2400" dirty="0">
                <a:solidFill>
                  <a:srgbClr val="009900"/>
                </a:solidFill>
              </a:rPr>
              <a:t>&lt;1.0 sec)</a:t>
            </a:r>
          </a:p>
          <a:p>
            <a:pPr>
              <a:buFont typeface="Wingdings" panose="05000000000000000000" pitchFamily="2" charset="2"/>
              <a:buChar char="ü"/>
            </a:pPr>
            <a:r>
              <a:rPr lang="en-NZ" sz="2400" dirty="0">
                <a:solidFill>
                  <a:srgbClr val="009900"/>
                </a:solidFill>
              </a:rPr>
              <a:t>Heavy buildings</a:t>
            </a:r>
          </a:p>
          <a:p>
            <a:pPr>
              <a:buFont typeface="Arial" panose="020B0604020202020204" pitchFamily="34" charset="0"/>
              <a:buChar char="?"/>
            </a:pPr>
            <a:r>
              <a:rPr lang="en-NZ" sz="2400" dirty="0">
                <a:solidFill>
                  <a:srgbClr val="FF0000"/>
                </a:solidFill>
              </a:rPr>
              <a:t>Overly flexible or tall structures</a:t>
            </a:r>
          </a:p>
          <a:p>
            <a:pPr>
              <a:buFont typeface="Arial" panose="020B0604020202020204" pitchFamily="34" charset="0"/>
              <a:buChar char="?"/>
            </a:pPr>
            <a:r>
              <a:rPr lang="en-NZ" sz="2400" dirty="0">
                <a:solidFill>
                  <a:srgbClr val="FF0000"/>
                </a:solidFill>
              </a:rPr>
              <a:t>Slender buildings and Seismic Force Resisting Systems (SFRS) configurations that give large uplift forces</a:t>
            </a:r>
          </a:p>
          <a:p>
            <a:pPr marL="971550" lvl="1" indent="-514350">
              <a:buFont typeface="+mj-lt"/>
              <a:buAutoNum type="arabicPeriod"/>
            </a:pPr>
            <a:endParaRPr lang="en-NZ" dirty="0"/>
          </a:p>
        </p:txBody>
      </p:sp>
      <p:sp>
        <p:nvSpPr>
          <p:cNvPr id="2" name="Title 1"/>
          <p:cNvSpPr>
            <a:spLocks noGrp="1"/>
          </p:cNvSpPr>
          <p:nvPr>
            <p:ph type="title"/>
          </p:nvPr>
        </p:nvSpPr>
        <p:spPr/>
        <p:txBody>
          <a:bodyPr/>
          <a:lstStyle/>
          <a:p>
            <a:r>
              <a:rPr lang="en-NZ" sz="3200" dirty="0">
                <a:solidFill>
                  <a:schemeClr val="accent6">
                    <a:lumMod val="75000"/>
                  </a:schemeClr>
                </a:solidFill>
              </a:rPr>
              <a:t>Where</a:t>
            </a:r>
            <a:r>
              <a:rPr lang="en-NZ" sz="3200" dirty="0">
                <a:solidFill>
                  <a:srgbClr val="FF0000"/>
                </a:solidFill>
              </a:rPr>
              <a:t> </a:t>
            </a:r>
            <a:r>
              <a:rPr lang="en-NZ" sz="3200" dirty="0">
                <a:solidFill>
                  <a:schemeClr val="accent6">
                    <a:lumMod val="75000"/>
                  </a:schemeClr>
                </a:solidFill>
              </a:rPr>
              <a:t>to isolate</a:t>
            </a:r>
            <a:r>
              <a:rPr lang="en-NZ" sz="3200" dirty="0"/>
              <a:t>?</a:t>
            </a:r>
          </a:p>
        </p:txBody>
      </p:sp>
    </p:spTree>
    <p:extLst>
      <p:ext uri="{BB962C8B-B14F-4D97-AF65-F5344CB8AC3E}">
        <p14:creationId xmlns:p14="http://schemas.microsoft.com/office/powerpoint/2010/main" val="31221017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1051, Design Examples</a:t>
            </a:r>
            <a:endParaRPr lang="en-US" i="1" dirty="0"/>
          </a:p>
        </p:txBody>
      </p:sp>
      <p:sp>
        <p:nvSpPr>
          <p:cNvPr id="6" name="Slide Number Placeholder 4"/>
          <p:cNvSpPr>
            <a:spLocks noGrp="1"/>
          </p:cNvSpPr>
          <p:nvPr>
            <p:ph type="sldNum" sz="quarter" idx="11"/>
          </p:nvPr>
        </p:nvSpPr>
        <p:spPr>
          <a:xfrm>
            <a:off x="6775554" y="6381750"/>
            <a:ext cx="2271010" cy="319088"/>
          </a:xfrm>
        </p:spPr>
        <p:txBody>
          <a:bodyPr/>
          <a:lstStyle/>
          <a:p>
            <a:pPr>
              <a:defRPr/>
            </a:pPr>
            <a:r>
              <a:rPr lang="en-US" dirty="0" err="1"/>
              <a:t>Ch</a:t>
            </a:r>
            <a:r>
              <a:rPr lang="en-US" dirty="0"/>
              <a:t> 15 Summary 1 - </a:t>
            </a:r>
            <a:fld id="{C89CB261-678F-46C7-9B50-9F41C27EFD57}" type="slidenum">
              <a:rPr lang="en-US" smtClean="0"/>
              <a:pPr>
                <a:defRPr/>
              </a:pPr>
              <a:t>8</a:t>
            </a:fld>
            <a:endParaRPr lang="en-US" dirty="0"/>
          </a:p>
        </p:txBody>
      </p:sp>
      <p:sp>
        <p:nvSpPr>
          <p:cNvPr id="3" name="Content Placeholder 2"/>
          <p:cNvSpPr>
            <a:spLocks noGrp="1"/>
          </p:cNvSpPr>
          <p:nvPr>
            <p:ph idx="1"/>
          </p:nvPr>
        </p:nvSpPr>
        <p:spPr>
          <a:xfrm>
            <a:off x="661988" y="1412875"/>
            <a:ext cx="7772400" cy="4489451"/>
          </a:xfrm>
        </p:spPr>
        <p:txBody>
          <a:bodyPr/>
          <a:lstStyle/>
          <a:p>
            <a:pPr marL="0" indent="0">
              <a:buNone/>
            </a:pPr>
            <a:r>
              <a:rPr lang="en-NZ" dirty="0">
                <a:solidFill>
                  <a:schemeClr val="accent6">
                    <a:lumMod val="75000"/>
                  </a:schemeClr>
                </a:solidFill>
              </a:rPr>
              <a:t>2.   </a:t>
            </a:r>
            <a:r>
              <a:rPr lang="en-NZ" u="sng" dirty="0">
                <a:solidFill>
                  <a:schemeClr val="accent6">
                    <a:lumMod val="75000"/>
                  </a:schemeClr>
                </a:solidFill>
              </a:rPr>
              <a:t>Site conditions</a:t>
            </a:r>
          </a:p>
          <a:p>
            <a:pPr>
              <a:buFont typeface="Wingdings" panose="05000000000000000000" pitchFamily="2" charset="2"/>
              <a:buChar char="ü"/>
            </a:pPr>
            <a:r>
              <a:rPr lang="en-NZ" sz="2400" dirty="0">
                <a:solidFill>
                  <a:srgbClr val="009900"/>
                </a:solidFill>
              </a:rPr>
              <a:t>Stiff soils </a:t>
            </a:r>
          </a:p>
          <a:p>
            <a:pPr>
              <a:buFont typeface="Arial" panose="020B0604020202020204" pitchFamily="34" charset="0"/>
              <a:buChar char="?"/>
            </a:pPr>
            <a:r>
              <a:rPr lang="en-NZ" sz="2400" dirty="0">
                <a:solidFill>
                  <a:srgbClr val="FF0000"/>
                </a:solidFill>
              </a:rPr>
              <a:t>Sites susceptible to basin amplification</a:t>
            </a:r>
          </a:p>
          <a:p>
            <a:pPr>
              <a:buFont typeface="Arial" panose="020B0604020202020204" pitchFamily="34" charset="0"/>
              <a:buChar char="?"/>
            </a:pPr>
            <a:r>
              <a:rPr lang="en-NZ" sz="2400" dirty="0">
                <a:solidFill>
                  <a:srgbClr val="FF0000"/>
                </a:solidFill>
              </a:rPr>
              <a:t>Sloping sites that requires a stepped isolation plane</a:t>
            </a:r>
          </a:p>
          <a:p>
            <a:endParaRPr lang="en-NZ" sz="2400" dirty="0">
              <a:solidFill>
                <a:srgbClr val="FF0000"/>
              </a:solidFill>
            </a:endParaRPr>
          </a:p>
          <a:p>
            <a:pPr marL="0" indent="0">
              <a:buNone/>
            </a:pPr>
            <a:r>
              <a:rPr lang="en-NZ" dirty="0">
                <a:solidFill>
                  <a:schemeClr val="accent6">
                    <a:lumMod val="75000"/>
                  </a:schemeClr>
                </a:solidFill>
              </a:rPr>
              <a:t>3.   </a:t>
            </a:r>
            <a:r>
              <a:rPr lang="en-NZ" u="sng" dirty="0">
                <a:solidFill>
                  <a:schemeClr val="accent6">
                    <a:lumMod val="75000"/>
                  </a:schemeClr>
                </a:solidFill>
              </a:rPr>
              <a:t>Space and installation</a:t>
            </a:r>
          </a:p>
          <a:p>
            <a:pPr>
              <a:buFont typeface="Wingdings" panose="05000000000000000000" pitchFamily="2" charset="2"/>
              <a:buChar char="ü"/>
            </a:pPr>
            <a:r>
              <a:rPr lang="en-NZ" sz="2400" dirty="0">
                <a:solidFill>
                  <a:srgbClr val="009900"/>
                </a:solidFill>
              </a:rPr>
              <a:t>Isolation plane is above grade level</a:t>
            </a:r>
          </a:p>
          <a:p>
            <a:pPr>
              <a:buFont typeface="Arial" panose="020B0604020202020204" pitchFamily="34" charset="0"/>
              <a:buChar char="?"/>
            </a:pPr>
            <a:r>
              <a:rPr lang="en-NZ" sz="2400" dirty="0">
                <a:solidFill>
                  <a:srgbClr val="FF0000"/>
                </a:solidFill>
              </a:rPr>
              <a:t>Close adjacent buildings (moat clearance)</a:t>
            </a:r>
          </a:p>
          <a:p>
            <a:endParaRPr lang="en-NZ" sz="2400" dirty="0">
              <a:solidFill>
                <a:srgbClr val="FF0000"/>
              </a:solidFill>
            </a:endParaRPr>
          </a:p>
          <a:p>
            <a:pPr marL="971550" lvl="1" indent="-514350">
              <a:buFont typeface="+mj-lt"/>
              <a:buAutoNum type="arabicPeriod"/>
            </a:pPr>
            <a:endParaRPr lang="en-NZ" dirty="0"/>
          </a:p>
        </p:txBody>
      </p:sp>
      <p:sp>
        <p:nvSpPr>
          <p:cNvPr id="2" name="Title 1"/>
          <p:cNvSpPr>
            <a:spLocks noGrp="1"/>
          </p:cNvSpPr>
          <p:nvPr>
            <p:ph type="title"/>
          </p:nvPr>
        </p:nvSpPr>
        <p:spPr/>
        <p:txBody>
          <a:bodyPr/>
          <a:lstStyle/>
          <a:p>
            <a:r>
              <a:rPr lang="en-NZ" sz="3200" dirty="0">
                <a:solidFill>
                  <a:schemeClr val="accent6">
                    <a:lumMod val="75000"/>
                  </a:schemeClr>
                </a:solidFill>
              </a:rPr>
              <a:t>Where</a:t>
            </a:r>
            <a:r>
              <a:rPr lang="en-NZ" sz="3200" dirty="0">
                <a:solidFill>
                  <a:srgbClr val="FF0000"/>
                </a:solidFill>
              </a:rPr>
              <a:t> </a:t>
            </a:r>
            <a:r>
              <a:rPr lang="en-NZ" sz="3200" dirty="0">
                <a:solidFill>
                  <a:schemeClr val="accent6">
                    <a:lumMod val="75000"/>
                  </a:schemeClr>
                </a:solidFill>
              </a:rPr>
              <a:t>to isolate</a:t>
            </a:r>
            <a:r>
              <a:rPr lang="en-NZ" sz="3200" dirty="0"/>
              <a:t>?</a:t>
            </a:r>
          </a:p>
        </p:txBody>
      </p:sp>
    </p:spTree>
    <p:extLst>
      <p:ext uri="{BB962C8B-B14F-4D97-AF65-F5344CB8AC3E}">
        <p14:creationId xmlns:p14="http://schemas.microsoft.com/office/powerpoint/2010/main" val="520464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1051, Design Examples</a:t>
            </a:r>
            <a:endParaRPr lang="en-US" i="1" dirty="0"/>
          </a:p>
        </p:txBody>
      </p:sp>
      <p:sp>
        <p:nvSpPr>
          <p:cNvPr id="6" name="Slide Number Placeholder 4"/>
          <p:cNvSpPr>
            <a:spLocks noGrp="1"/>
          </p:cNvSpPr>
          <p:nvPr>
            <p:ph type="sldNum" sz="quarter" idx="11"/>
          </p:nvPr>
        </p:nvSpPr>
        <p:spPr>
          <a:xfrm>
            <a:off x="6680200" y="6325573"/>
            <a:ext cx="2271010" cy="319088"/>
          </a:xfrm>
        </p:spPr>
        <p:txBody>
          <a:bodyPr/>
          <a:lstStyle/>
          <a:p>
            <a:pPr>
              <a:defRPr/>
            </a:pPr>
            <a:r>
              <a:rPr lang="en-US" dirty="0" err="1"/>
              <a:t>Ch</a:t>
            </a:r>
            <a:r>
              <a:rPr lang="en-US" dirty="0"/>
              <a:t> 15 Summary 1 - </a:t>
            </a:r>
            <a:fld id="{C89CB261-678F-46C7-9B50-9F41C27EFD57}" type="slidenum">
              <a:rPr lang="en-US" smtClean="0"/>
              <a:pPr>
                <a:defRPr/>
              </a:pPr>
              <a:t>9</a:t>
            </a:fld>
            <a:endParaRPr lang="en-US" dirty="0"/>
          </a:p>
        </p:txBody>
      </p:sp>
      <p:sp>
        <p:nvSpPr>
          <p:cNvPr id="3" name="Content Placeholder 2"/>
          <p:cNvSpPr>
            <a:spLocks noGrp="1"/>
          </p:cNvSpPr>
          <p:nvPr>
            <p:ph idx="1"/>
          </p:nvPr>
        </p:nvSpPr>
        <p:spPr>
          <a:xfrm>
            <a:off x="661988" y="1412875"/>
            <a:ext cx="7910512" cy="4439285"/>
          </a:xfrm>
        </p:spPr>
        <p:txBody>
          <a:bodyPr/>
          <a:lstStyle/>
          <a:p>
            <a:pPr marL="0" indent="0">
              <a:buNone/>
            </a:pPr>
            <a:r>
              <a:rPr lang="en-NZ" dirty="0"/>
              <a:t>Isolator Units (or Bearings):</a:t>
            </a:r>
          </a:p>
          <a:p>
            <a:pPr marL="0" indent="0">
              <a:buNone/>
            </a:pPr>
            <a:endParaRPr lang="en-NZ" sz="1100" dirty="0"/>
          </a:p>
          <a:p>
            <a:r>
              <a:rPr lang="en-NZ" dirty="0"/>
              <a:t>Horizontally have </a:t>
            </a:r>
            <a:r>
              <a:rPr lang="en-NZ" u="sng" dirty="0">
                <a:solidFill>
                  <a:schemeClr val="accent6">
                    <a:lumMod val="75000"/>
                  </a:schemeClr>
                </a:solidFill>
              </a:rPr>
              <a:t>low stiffness</a:t>
            </a:r>
            <a:r>
              <a:rPr lang="en-NZ" dirty="0">
                <a:solidFill>
                  <a:schemeClr val="accent6">
                    <a:lumMod val="75000"/>
                  </a:schemeClr>
                </a:solidFill>
              </a:rPr>
              <a:t>, </a:t>
            </a:r>
            <a:r>
              <a:rPr lang="en-NZ" u="sng" dirty="0">
                <a:solidFill>
                  <a:schemeClr val="accent6">
                    <a:lumMod val="75000"/>
                  </a:schemeClr>
                </a:solidFill>
              </a:rPr>
              <a:t>re-centring ability </a:t>
            </a:r>
            <a:r>
              <a:rPr lang="en-NZ" dirty="0"/>
              <a:t>and good energy dissipation.</a:t>
            </a:r>
          </a:p>
          <a:p>
            <a:r>
              <a:rPr lang="en-NZ" dirty="0"/>
              <a:t>Are </a:t>
            </a:r>
            <a:r>
              <a:rPr lang="en-NZ" u="sng" dirty="0">
                <a:solidFill>
                  <a:schemeClr val="accent6">
                    <a:lumMod val="75000"/>
                  </a:schemeClr>
                </a:solidFill>
              </a:rPr>
              <a:t>vertically stiff and stable</a:t>
            </a:r>
            <a:r>
              <a:rPr lang="en-NZ" dirty="0">
                <a:solidFill>
                  <a:schemeClr val="accent6">
                    <a:lumMod val="75000"/>
                  </a:schemeClr>
                </a:solidFill>
              </a:rPr>
              <a:t> </a:t>
            </a:r>
            <a:r>
              <a:rPr lang="en-NZ" dirty="0"/>
              <a:t>under the weight of the building and large displacement.</a:t>
            </a:r>
          </a:p>
          <a:p>
            <a:r>
              <a:rPr lang="en-NZ" dirty="0"/>
              <a:t>Have </a:t>
            </a:r>
            <a:r>
              <a:rPr lang="en-NZ" u="sng" dirty="0">
                <a:solidFill>
                  <a:schemeClr val="accent6">
                    <a:lumMod val="75000"/>
                  </a:schemeClr>
                </a:solidFill>
              </a:rPr>
              <a:t>well established</a:t>
            </a:r>
            <a:r>
              <a:rPr lang="en-NZ" dirty="0"/>
              <a:t> and repeatable</a:t>
            </a:r>
            <a:r>
              <a:rPr lang="en-NZ" u="sng" dirty="0">
                <a:solidFill>
                  <a:schemeClr val="accent6">
                    <a:lumMod val="75000"/>
                  </a:schemeClr>
                </a:solidFill>
              </a:rPr>
              <a:t> mechanical properties</a:t>
            </a:r>
            <a:r>
              <a:rPr lang="en-NZ" dirty="0">
                <a:solidFill>
                  <a:schemeClr val="accent6">
                    <a:lumMod val="75000"/>
                  </a:schemeClr>
                </a:solidFill>
              </a:rPr>
              <a:t> </a:t>
            </a:r>
            <a:r>
              <a:rPr lang="en-NZ" dirty="0"/>
              <a:t>with </a:t>
            </a:r>
            <a:r>
              <a:rPr lang="en-NZ" u="sng" dirty="0">
                <a:solidFill>
                  <a:schemeClr val="accent6">
                    <a:lumMod val="75000"/>
                  </a:schemeClr>
                </a:solidFill>
              </a:rPr>
              <a:t>limited degradation</a:t>
            </a:r>
          </a:p>
        </p:txBody>
      </p:sp>
      <p:sp>
        <p:nvSpPr>
          <p:cNvPr id="2" name="Title 1"/>
          <p:cNvSpPr>
            <a:spLocks noGrp="1"/>
          </p:cNvSpPr>
          <p:nvPr>
            <p:ph type="title"/>
          </p:nvPr>
        </p:nvSpPr>
        <p:spPr/>
        <p:txBody>
          <a:bodyPr/>
          <a:lstStyle/>
          <a:p>
            <a:r>
              <a:rPr lang="en-NZ" sz="3200" dirty="0">
                <a:solidFill>
                  <a:srgbClr val="FF0000"/>
                </a:solidFill>
              </a:rPr>
              <a:t>How </a:t>
            </a:r>
            <a:r>
              <a:rPr lang="en-NZ" sz="3200" dirty="0">
                <a:solidFill>
                  <a:schemeClr val="accent6">
                    <a:lumMod val="75000"/>
                  </a:schemeClr>
                </a:solidFill>
              </a:rPr>
              <a:t>to isolate</a:t>
            </a:r>
            <a:r>
              <a:rPr lang="en-NZ" sz="3200" dirty="0"/>
              <a:t>?</a:t>
            </a:r>
          </a:p>
        </p:txBody>
      </p:sp>
    </p:spTree>
    <p:extLst>
      <p:ext uri="{BB962C8B-B14F-4D97-AF65-F5344CB8AC3E}">
        <p14:creationId xmlns:p14="http://schemas.microsoft.com/office/powerpoint/2010/main" val="38276599"/>
      </p:ext>
    </p:extLst>
  </p:cSld>
  <p:clrMapOvr>
    <a:masterClrMapping/>
  </p:clrMapOvr>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30793</TotalTime>
  <Words>11297</Words>
  <Application>Microsoft Office PowerPoint</Application>
  <PresentationFormat>On-screen Show (4:3)</PresentationFormat>
  <Paragraphs>855</Paragraphs>
  <Slides>64</Slides>
  <Notes>63</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0</vt:i4>
      </vt:variant>
      <vt:variant>
        <vt:lpstr>Slide Titles</vt:lpstr>
      </vt:variant>
      <vt:variant>
        <vt:i4>64</vt:i4>
      </vt:variant>
    </vt:vector>
  </HeadingPairs>
  <TitlesOfParts>
    <vt:vector size="69" baseType="lpstr">
      <vt:lpstr>Arial</vt:lpstr>
      <vt:lpstr>Calibri</vt:lpstr>
      <vt:lpstr>Times New Roman</vt:lpstr>
      <vt:lpstr>Wingdings</vt:lpstr>
      <vt:lpstr>Default Design</vt:lpstr>
      <vt:lpstr>Seismically Isolated Structures</vt:lpstr>
      <vt:lpstr>Presentation Objectives</vt:lpstr>
      <vt:lpstr>What is seismic isolation?</vt:lpstr>
      <vt:lpstr>What is seismic isolation?</vt:lpstr>
      <vt:lpstr>Why isolate?</vt:lpstr>
      <vt:lpstr>Where to isolate?</vt:lpstr>
      <vt:lpstr>Where to isolate?</vt:lpstr>
      <vt:lpstr>Where to isolate?</vt:lpstr>
      <vt:lpstr>How to isolate?</vt:lpstr>
      <vt:lpstr>How to isolate?</vt:lpstr>
      <vt:lpstr>How to isolate?</vt:lpstr>
      <vt:lpstr>Design Requirements Overview</vt:lpstr>
      <vt:lpstr>Revisions</vt:lpstr>
      <vt:lpstr>Revisions</vt:lpstr>
      <vt:lpstr>Revisions</vt:lpstr>
      <vt:lpstr>Revisions</vt:lpstr>
      <vt:lpstr>Revisions</vt:lpstr>
      <vt:lpstr>Revisions</vt:lpstr>
      <vt:lpstr>Revisions</vt:lpstr>
      <vt:lpstr>Revisions</vt:lpstr>
      <vt:lpstr>Overview of Design Example</vt:lpstr>
      <vt:lpstr>Project Information</vt:lpstr>
      <vt:lpstr>Project Information</vt:lpstr>
      <vt:lpstr>Project Information</vt:lpstr>
      <vt:lpstr>Project Information</vt:lpstr>
      <vt:lpstr>Project Information</vt:lpstr>
      <vt:lpstr>Project Information</vt:lpstr>
      <vt:lpstr>Project Information</vt:lpstr>
      <vt:lpstr>Project Information</vt:lpstr>
      <vt:lpstr>Design Steps</vt:lpstr>
      <vt:lpstr>Preliminary Design</vt:lpstr>
      <vt:lpstr>Preliminary Design</vt:lpstr>
      <vt:lpstr>Isolation System Properties</vt:lpstr>
      <vt:lpstr>Isolation System Properties</vt:lpstr>
      <vt:lpstr>Isolation System Properties</vt:lpstr>
      <vt:lpstr>Isolation System Properties</vt:lpstr>
      <vt:lpstr>Isolation System Properties</vt:lpstr>
      <vt:lpstr>Isolation System Properties</vt:lpstr>
      <vt:lpstr>ELF Procedure</vt:lpstr>
      <vt:lpstr>ELF Procedure</vt:lpstr>
      <vt:lpstr>ELF Procedure</vt:lpstr>
      <vt:lpstr>ELF Procedure</vt:lpstr>
      <vt:lpstr>ELF Procedure</vt:lpstr>
      <vt:lpstr>ELF Procedure</vt:lpstr>
      <vt:lpstr>ELF Procedure</vt:lpstr>
      <vt:lpstr>ELF Procedure</vt:lpstr>
      <vt:lpstr>ELF Procedure</vt:lpstr>
      <vt:lpstr>5. ELF Procedure</vt:lpstr>
      <vt:lpstr>ELF Procedure</vt:lpstr>
      <vt:lpstr>ELF Procedure</vt:lpstr>
      <vt:lpstr>Dynamic Analyses</vt:lpstr>
      <vt:lpstr>Dynamic Analyses</vt:lpstr>
      <vt:lpstr>Dynamic Analyses</vt:lpstr>
      <vt:lpstr>Dynamic Analyses</vt:lpstr>
      <vt:lpstr>Dynamic Analyses</vt:lpstr>
      <vt:lpstr>Dynamic Analyses</vt:lpstr>
      <vt:lpstr>Dynamic Analyses</vt:lpstr>
      <vt:lpstr>Dynamic Analyses</vt:lpstr>
      <vt:lpstr>Dynamic Analyses</vt:lpstr>
      <vt:lpstr>Dynamic Analyses</vt:lpstr>
      <vt:lpstr>Dynamic Analyses</vt:lpstr>
      <vt:lpstr>Testing Requirements</vt:lpstr>
      <vt:lpstr>Testing Requirements</vt:lpstr>
      <vt:lpstr>DISCLAIMER</vt:lpstr>
    </vt:vector>
  </TitlesOfParts>
  <Company>Dell Computer Corporation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Finley A. Charney</dc:creator>
  <cp:lastModifiedBy>Maria Mulé</cp:lastModifiedBy>
  <cp:revision>558</cp:revision>
  <cp:lastPrinted>1998-07-06T16:25:22Z</cp:lastPrinted>
  <dcterms:created xsi:type="dcterms:W3CDTF">1998-06-02T20:38:30Z</dcterms:created>
  <dcterms:modified xsi:type="dcterms:W3CDTF">2016-09-22T14:58:17Z</dcterms:modified>
</cp:coreProperties>
</file>