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8"/>
  </p:notesMasterIdLst>
  <p:handoutMasterIdLst>
    <p:handoutMasterId r:id="rId59"/>
  </p:handoutMasterIdLst>
  <p:sldIdLst>
    <p:sldId id="256" r:id="rId2"/>
    <p:sldId id="293" r:id="rId3"/>
    <p:sldId id="314" r:id="rId4"/>
    <p:sldId id="343" r:id="rId5"/>
    <p:sldId id="294" r:id="rId6"/>
    <p:sldId id="295" r:id="rId7"/>
    <p:sldId id="297" r:id="rId8"/>
    <p:sldId id="298" r:id="rId9"/>
    <p:sldId id="299" r:id="rId10"/>
    <p:sldId id="296" r:id="rId11"/>
    <p:sldId id="302" r:id="rId12"/>
    <p:sldId id="304" r:id="rId13"/>
    <p:sldId id="305" r:id="rId14"/>
    <p:sldId id="309" r:id="rId15"/>
    <p:sldId id="312" r:id="rId16"/>
    <p:sldId id="308" r:id="rId17"/>
    <p:sldId id="301" r:id="rId18"/>
    <p:sldId id="313" r:id="rId19"/>
    <p:sldId id="315" r:id="rId20"/>
    <p:sldId id="316" r:id="rId21"/>
    <p:sldId id="317" r:id="rId22"/>
    <p:sldId id="318" r:id="rId23"/>
    <p:sldId id="319" r:id="rId24"/>
    <p:sldId id="320" r:id="rId25"/>
    <p:sldId id="344" r:id="rId26"/>
    <p:sldId id="286" r:id="rId27"/>
    <p:sldId id="287" r:id="rId28"/>
    <p:sldId id="288" r:id="rId29"/>
    <p:sldId id="289" r:id="rId30"/>
    <p:sldId id="290" r:id="rId31"/>
    <p:sldId id="291" r:id="rId32"/>
    <p:sldId id="345" r:id="rId33"/>
    <p:sldId id="321" r:id="rId34"/>
    <p:sldId id="322" r:id="rId35"/>
    <p:sldId id="324" r:id="rId36"/>
    <p:sldId id="323" r:id="rId37"/>
    <p:sldId id="325" r:id="rId38"/>
    <p:sldId id="326" r:id="rId39"/>
    <p:sldId id="328" r:id="rId40"/>
    <p:sldId id="327" r:id="rId41"/>
    <p:sldId id="329" r:id="rId42"/>
    <p:sldId id="330" r:id="rId43"/>
    <p:sldId id="331" r:id="rId44"/>
    <p:sldId id="332" r:id="rId45"/>
    <p:sldId id="340" r:id="rId46"/>
    <p:sldId id="333" r:id="rId47"/>
    <p:sldId id="334" r:id="rId48"/>
    <p:sldId id="335" r:id="rId49"/>
    <p:sldId id="336" r:id="rId50"/>
    <p:sldId id="337" r:id="rId51"/>
    <p:sldId id="339" r:id="rId52"/>
    <p:sldId id="338" r:id="rId53"/>
    <p:sldId id="342" r:id="rId54"/>
    <p:sldId id="341" r:id="rId55"/>
    <p:sldId id="292" r:id="rId56"/>
    <p:sldId id="346" r:id="rId57"/>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Untitled Section" id="{73E3CAF2-7AB1-4FCB-B628-8A74359C621B}">
          <p14:sldIdLst>
            <p14:sldId id="256"/>
            <p14:sldId id="293"/>
            <p14:sldId id="314"/>
            <p14:sldId id="343"/>
            <p14:sldId id="294"/>
            <p14:sldId id="295"/>
            <p14:sldId id="297"/>
            <p14:sldId id="298"/>
            <p14:sldId id="299"/>
            <p14:sldId id="296"/>
            <p14:sldId id="302"/>
            <p14:sldId id="304"/>
            <p14:sldId id="305"/>
            <p14:sldId id="309"/>
            <p14:sldId id="312"/>
            <p14:sldId id="308"/>
            <p14:sldId id="301"/>
            <p14:sldId id="313"/>
            <p14:sldId id="315"/>
            <p14:sldId id="316"/>
            <p14:sldId id="317"/>
            <p14:sldId id="318"/>
            <p14:sldId id="319"/>
            <p14:sldId id="320"/>
            <p14:sldId id="344"/>
            <p14:sldId id="286"/>
            <p14:sldId id="287"/>
            <p14:sldId id="288"/>
            <p14:sldId id="289"/>
            <p14:sldId id="290"/>
            <p14:sldId id="291"/>
            <p14:sldId id="345"/>
            <p14:sldId id="321"/>
            <p14:sldId id="322"/>
            <p14:sldId id="324"/>
            <p14:sldId id="323"/>
            <p14:sldId id="325"/>
            <p14:sldId id="326"/>
            <p14:sldId id="328"/>
            <p14:sldId id="327"/>
            <p14:sldId id="329"/>
            <p14:sldId id="330"/>
            <p14:sldId id="331"/>
            <p14:sldId id="332"/>
            <p14:sldId id="340"/>
            <p14:sldId id="333"/>
            <p14:sldId id="334"/>
            <p14:sldId id="335"/>
            <p14:sldId id="336"/>
            <p14:sldId id="337"/>
            <p14:sldId id="339"/>
            <p14:sldId id="338"/>
            <p14:sldId id="342"/>
            <p14:sldId id="341"/>
            <p14:sldId id="292"/>
            <p14:sldId id="3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initials="J"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2D80"/>
    <a:srgbClr val="002F80"/>
    <a:srgbClr val="FF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08" autoAdjust="0"/>
    <p:restoredTop sz="82857" autoAdjust="0"/>
  </p:normalViewPr>
  <p:slideViewPr>
    <p:cSldViewPr snapToGrid="0">
      <p:cViewPr varScale="1">
        <p:scale>
          <a:sx n="72" d="100"/>
          <a:sy n="72" d="100"/>
        </p:scale>
        <p:origin x="1099" y="53"/>
      </p:cViewPr>
      <p:guideLst>
        <p:guide orient="horz" pos="2160"/>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2688" y="10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58888" y="720725"/>
            <a:ext cx="4800600"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defTabSz="966788">
              <a:defRPr sz="1000"/>
            </a:lvl1pPr>
          </a:lstStyle>
          <a:p>
            <a:pPr>
              <a:defRPr/>
            </a:pPr>
            <a:r>
              <a:rPr lang="en-US" dirty="0"/>
              <a:t>FEMA P-752 Notes</a:t>
            </a:r>
          </a:p>
        </p:txBody>
      </p:sp>
      <p:sp>
        <p:nvSpPr>
          <p:cNvPr id="38919" name="Rectangle 7"/>
          <p:cNvSpPr>
            <a:spLocks noGrp="1" noChangeArrowheads="1"/>
          </p:cNvSpPr>
          <p:nvPr>
            <p:ph type="sldNum" sz="quarter" idx="5"/>
          </p:nvPr>
        </p:nvSpPr>
        <p:spPr bwMode="auto">
          <a:xfrm>
            <a:off x="4144963"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algn="r" defTabSz="966788">
              <a:defRPr sz="1000"/>
            </a:lvl1pPr>
          </a:lstStyle>
          <a:p>
            <a:pPr>
              <a:defRPr/>
            </a:pPr>
            <a:r>
              <a:rPr lang="en-US" dirty="0"/>
              <a:t>Introduction 1-</a:t>
            </a:r>
            <a:fld id="{0BCA867C-EB47-4D0B-A24F-7993B2C5EA2C}" type="slidenum">
              <a:rPr lang="en-US"/>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eaLnBrk="1" hangingPunct="1"/>
            <a:r>
              <a:rPr lang="en-US" baseline="0" dirty="0"/>
              <a:t>An image of the cover of the data disk containing the 2015  NEHRP Recommended Seismic Provisions.</a:t>
            </a:r>
            <a:endParaRPr lang="en-US" dirty="0"/>
          </a:p>
          <a:p>
            <a:pPr eaLnBrk="1" hangingPunct="1"/>
            <a:endParaRPr lang="en-US" dirty="0"/>
          </a:p>
          <a:p>
            <a:pPr eaLnBrk="1" hangingPunct="1"/>
            <a:r>
              <a:rPr lang="en-US" dirty="0"/>
              <a:t>Title slide, consisting</a:t>
            </a:r>
            <a:r>
              <a:rPr lang="en-US" baseline="0" dirty="0"/>
              <a:t> of an image of the cover of the data disk containing the 2015  NEHRP Recommended Seismic Provisions, and the names of the authors of the 2015 Design Provisions Examples.</a:t>
            </a:r>
            <a:endParaRPr lang="en-US" dirty="0"/>
          </a:p>
          <a:p>
            <a:pPr eaLnBrk="1" hangingPunct="1"/>
            <a:endParaRPr lang="en-US" dirty="0"/>
          </a:p>
          <a:p>
            <a:pPr eaLnBrk="1" hangingPunct="1"/>
            <a:r>
              <a:rPr lang="en-US" dirty="0"/>
              <a:t>This unit includes three design example</a:t>
            </a:r>
            <a:r>
              <a:rPr lang="en-US" baseline="0" dirty="0"/>
              <a:t> problems for</a:t>
            </a:r>
            <a:r>
              <a:rPr lang="en-US" dirty="0"/>
              <a:t> earthquake resistant design of nonstructural components.  The images come from a variety of FEMA publications, especially FEMA E-74, </a:t>
            </a:r>
            <a:r>
              <a:rPr lang="en-US" i="1" dirty="0"/>
              <a:t>Reducing the Risks of Nonstructural Earthquake Damage</a:t>
            </a:r>
            <a:r>
              <a:rPr lang="en-US" i="1" baseline="0" dirty="0"/>
              <a:t> – A Practical Guide</a:t>
            </a:r>
            <a:r>
              <a:rPr lang="en-US" baseline="0"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4072897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a:t>
            </a:r>
            <a:r>
              <a:rPr lang="en-US" baseline="0" dirty="0"/>
              <a:t> summarizes the values for the variables used in the seismic design of egress stairs.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2147879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shows the calculations for the weights of the</a:t>
            </a:r>
            <a:r>
              <a:rPr lang="en-US" baseline="0" dirty="0"/>
              <a:t> landing and a flight of stairs.  It also shows the calculations for the ration of component attachment height to the height in the building, and the redundancy factor.</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432479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lists some of the performance criteria for exit stairs, relating to seismic attachments and accommodation of story drift.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842359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A508 notes</a:t>
            </a:r>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2450254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The graphic </a:t>
            </a:r>
            <a:r>
              <a:rPr lang="en-US" sz="1100" b="0" kern="1200" dirty="0">
                <a:solidFill>
                  <a:schemeClr val="tx1"/>
                </a:solidFill>
                <a:effectLst/>
                <a:latin typeface="Arial" pitchFamily="34" charset="0"/>
                <a:ea typeface="+mn-ea"/>
                <a:cs typeface="+mn-cs"/>
              </a:rPr>
              <a:t>shows an isometric view of the egress stairs from Level 3 to Level 4. </a:t>
            </a:r>
            <a:endParaRPr lang="en-US" baseline="0" dirty="0"/>
          </a:p>
          <a:p>
            <a:endParaRPr lang="en-US" baseline="0" dirty="0"/>
          </a:p>
          <a:p>
            <a:r>
              <a:rPr lang="en-US" baseline="0" dirty="0"/>
              <a:t>This slide illustrates the method chosen in the example for accommodating story drift.  The graphic on the right of the slide </a:t>
            </a:r>
            <a:r>
              <a:rPr lang="en-US" sz="1100" b="0" kern="1200" dirty="0">
                <a:solidFill>
                  <a:schemeClr val="tx1"/>
                </a:solidFill>
                <a:effectLst/>
                <a:latin typeface="Arial" pitchFamily="34" charset="0"/>
                <a:ea typeface="+mn-ea"/>
                <a:cs typeface="+mn-cs"/>
              </a:rPr>
              <a:t>shows an isometric view of the egress stairs from Level 3 to Level 4.  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landing is shown in the middle of the 14’-0” story height, and the landings are supported from the floor below by HSS3x3 posts. At</a:t>
            </a:r>
            <a:r>
              <a:rPr lang="en-US" sz="1100" b="0" kern="1200" baseline="0" dirty="0">
                <a:solidFill>
                  <a:schemeClr val="tx1"/>
                </a:solidFill>
                <a:effectLst/>
                <a:latin typeface="Arial" pitchFamily="34" charset="0"/>
                <a:ea typeface="+mn-ea"/>
                <a:cs typeface="+mn-cs"/>
              </a:rPr>
              <a:t> level 3, fixed connections are indicated.  At level four, sliding connections that accommodate story drift are indicated.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2561129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lists some</a:t>
            </a:r>
            <a:r>
              <a:rPr lang="en-US" baseline="0" dirty="0"/>
              <a:t> of the assumptions made to simplify the analysis of the stairs.  The masses of the flights of stairs and the landings are assumed to be lumped at their centers of gravity.  The connections at level three assumed to resist all the horizontal lateral forces from the flights and landing, since the connections at level 4 are free to slide.  The lateral stiffness of the HSS3x3 posts is ignored.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3365326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graphic on the right of the slide shows an isometric view of the egress stairs from Level 3 to Level 4. </a:t>
            </a:r>
          </a:p>
          <a:p>
            <a:endParaRPr lang="en-US" dirty="0"/>
          </a:p>
          <a:p>
            <a:r>
              <a:rPr lang="en-US" dirty="0"/>
              <a:t>This slide illustrates the design implications of torsion induced by the geometry</a:t>
            </a:r>
            <a:r>
              <a:rPr lang="en-US" baseline="0" dirty="0"/>
              <a:t> of the stairs and connections</a:t>
            </a:r>
            <a:r>
              <a:rPr lang="en-US" dirty="0"/>
              <a:t>.  The graphic on the right of the slide shows an isometric view of the egress stairs from Level 3 to Level 4.  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horizontal</a:t>
            </a:r>
            <a:r>
              <a:rPr lang="en-US" baseline="0" dirty="0"/>
              <a:t> seismic forces for the landings and the stair risers are indicated by red arrows</a:t>
            </a:r>
            <a:r>
              <a:rPr lang="en-US" dirty="0"/>
              <a:t>. At level 3, the reactions at the fixed connections are indicated by green arrows.  At level four, the vertical reactions in direction z are indicated by green arrows, while sliding connections that accommodate story drift result in no reactions along</a:t>
            </a:r>
            <a:r>
              <a:rPr lang="en-US" baseline="0" dirty="0"/>
              <a:t> the x and y axes</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16</a:t>
            </a:fld>
            <a:endParaRPr lang="en-US" dirty="0"/>
          </a:p>
        </p:txBody>
      </p:sp>
    </p:spTree>
    <p:extLst>
      <p:ext uri="{BB962C8B-B14F-4D97-AF65-F5344CB8AC3E}">
        <p14:creationId xmlns:p14="http://schemas.microsoft.com/office/powerpoint/2010/main" val="3365326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presents Equation 13.3-1, the basic equation for seismic forces on nonstructural components. </a:t>
            </a:r>
            <a:r>
              <a:rPr lang="en-US" dirty="0"/>
              <a:t>Equation 13.3-1 is intentionally conservative to cover the wide range of building structural systems, heights, etc.</a:t>
            </a:r>
            <a:r>
              <a:rPr lang="en-US" baseline="0" dirty="0"/>
              <a:t>  </a:t>
            </a:r>
            <a:r>
              <a:rPr lang="en-US" i="1" dirty="0"/>
              <a:t>F</a:t>
            </a:r>
            <a:r>
              <a:rPr lang="en-US" i="1" baseline="-25000" dirty="0"/>
              <a:t>p</a:t>
            </a:r>
            <a:r>
              <a:rPr lang="en-US" dirty="0"/>
              <a:t> forces are typically larger than those used for the design of the building.  The</a:t>
            </a:r>
            <a:r>
              <a:rPr lang="en-US" baseline="0" dirty="0"/>
              <a:t> minimum and maximum forces are given in Equations 13.3-2 and 13.3-3, respectively.</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460505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shows the formulas used for calculating seismic</a:t>
            </a:r>
            <a:r>
              <a:rPr lang="en-US" baseline="0" dirty="0"/>
              <a:t> load effects and combining seismic loads with other loads.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460505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In this slide, the calculations for vertical and horizontal seismic forces for a flight of stairs are shown.  The minimum horizontal force governs the design.</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4108023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This slide shows the three design examples.  Each example contains the lateral force calculations, and another area of interest in the design.</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179690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 this slide, the calculations for vertical and horizontal seismic forces for the landing are shown.  The minimum horizontal force governs the design.</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3474324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This slide discusses the procedures for applying the calculated seismic force demands to the design of the stairs, in accordance with the appropriate material standards.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1375564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The seismic loads for fasteners and attachments are higher than those for the stairs themselves, in order to avoid premature failures that could lead to loss of vertical support.  This slide describes the calculations for a flight of stairs.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1937899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This slide describes the calculations used to determine the design seismic displacements.  In this example, it is assumed that structural displacements determined by analysis are not available.  Calculations determining the seismic displacements based on allowable story drift are shown.</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2211424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discusses some of the design consideration when using sliding</a:t>
            </a:r>
            <a:r>
              <a:rPr lang="en-US" baseline="0" dirty="0"/>
              <a:t> connections to accommodate lateral displacements.  The impact of keeper assemblies and end stops on the design displacement capacities are discussed.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4064749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slide</a:t>
            </a:r>
            <a:r>
              <a:rPr lang="en-US" baseline="0" dirty="0"/>
              <a:t> introduces the second design example, support design for a HVAC fan unit.  The image shows a group of rooftop HVAC units the displaced or toppled in the 1994 Northridge earthquake.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dirty="0"/>
              <a:t>This example focuses on quantifying the prescribed seismic forces and determination of</a:t>
            </a:r>
            <a:r>
              <a:rPr lang="en-US" sz="1100" baseline="0" dirty="0"/>
              <a:t> the forces in attachments to the structure.</a:t>
            </a:r>
            <a:endParaRPr lang="en-US" sz="11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175965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lists</a:t>
            </a:r>
            <a:r>
              <a:rPr lang="en-US" baseline="0" dirty="0"/>
              <a:t> shows a plan and two elevations of a HVAC fan unit, which will be used as an example to illustrate the application of the nonstructural seismic design requirements.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 this example, the HVAC fan unit is 4-feet high, 5-feet wide, 8-feet long and weighs 3000 lbs. The unit is anchored to a concrete roof</a:t>
            </a:r>
            <a:r>
              <a:rPr lang="en-US" baseline="0" dirty="0"/>
              <a:t> </a:t>
            </a:r>
            <a:r>
              <a:rPr lang="en-US" dirty="0"/>
              <a:t>slab and attached with 4 anchors, one at each corner of the unit.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26</a:t>
            </a:fld>
            <a:endParaRPr lang="en-US" dirty="0"/>
          </a:p>
        </p:txBody>
      </p:sp>
    </p:spTree>
    <p:extLst>
      <p:ext uri="{BB962C8B-B14F-4D97-AF65-F5344CB8AC3E}">
        <p14:creationId xmlns:p14="http://schemas.microsoft.com/office/powerpoint/2010/main" val="311817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provides design parameters and coefficients from Chapters 11 and 13 of ASCE/SEI 7.including</a:t>
            </a:r>
            <a:r>
              <a:rPr lang="en-US" baseline="0" dirty="0"/>
              <a:t> the ground shaking intensity, and the design coefficients from Table 13.6-1.  The component importance factor is 1.0.</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37851522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shows a f</a:t>
            </a:r>
            <a:r>
              <a:rPr lang="en-US" dirty="0"/>
              <a:t>ree body diagram for seismic force analysis, including dead</a:t>
            </a:r>
            <a:r>
              <a:rPr lang="en-US" baseline="0" dirty="0"/>
              <a:t> loads, and the horizontal and vertical seismic forces.  The horizontal and vertical reactions at the supports are also shown.</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1423012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slide </a:t>
            </a:r>
            <a:r>
              <a:rPr lang="en-US" dirty="0"/>
              <a:t>provides calculations and notes for computing component forces.  The design force </a:t>
            </a:r>
            <a:r>
              <a:rPr lang="en-US" dirty="0" err="1"/>
              <a:t>Fp</a:t>
            </a:r>
            <a:r>
              <a:rPr lang="en-US" dirty="0"/>
              <a:t> is calculated using</a:t>
            </a:r>
            <a:r>
              <a:rPr lang="en-US" baseline="0" dirty="0"/>
              <a:t> Equation 13.3-1, and the upper and lower limits on the lateral forces are also checked.  </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1600219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some general notes applicable to all the examples. All references to chapters, sections, and equations are to ASCE/SEI 7-16, and the focus is on determination</a:t>
            </a:r>
            <a:r>
              <a:rPr lang="en-US" baseline="0" dirty="0"/>
              <a:t> of forces and displacements. Detailed design of the components, supports and attachments are not shown, but would be performed in accordance with the appropriate standards.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38355325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terms </a:t>
            </a:r>
            <a:r>
              <a:rPr lang="en-US" i="1" dirty="0"/>
              <a:t>E</a:t>
            </a:r>
            <a:r>
              <a:rPr lang="en-US" i="1" baseline="-25000" dirty="0"/>
              <a:t>h</a:t>
            </a:r>
            <a:r>
              <a:rPr lang="en-US" dirty="0"/>
              <a:t> and </a:t>
            </a:r>
            <a:r>
              <a:rPr lang="en-US" i="1" dirty="0" err="1"/>
              <a:t>E</a:t>
            </a:r>
            <a:r>
              <a:rPr lang="en-US" i="1" baseline="-25000" dirty="0" err="1"/>
              <a:t>v</a:t>
            </a:r>
            <a:r>
              <a:rPr lang="en-US" dirty="0"/>
              <a:t> are substituted into the basic load combinations for strength design of Section 12.4.2 to determine the design member and connection forces to be used in conjunction with seismic loads.</a:t>
            </a:r>
          </a:p>
          <a:p>
            <a:endParaRPr lang="en-US" dirty="0"/>
          </a:p>
          <a:p>
            <a:r>
              <a:rPr lang="en-US" dirty="0"/>
              <a:t>Based on the free-body diagram, the seismic load effects can be used to determine bolt shear, </a:t>
            </a:r>
            <a:r>
              <a:rPr lang="en-US" i="1" dirty="0"/>
              <a:t>V</a:t>
            </a:r>
            <a:r>
              <a:rPr lang="en-US" i="1" baseline="-25000" dirty="0"/>
              <a:t>u</a:t>
            </a:r>
            <a:r>
              <a:rPr lang="en-US" dirty="0"/>
              <a:t>, and tension, </a:t>
            </a:r>
            <a:r>
              <a:rPr lang="en-US" i="1" dirty="0" err="1"/>
              <a:t>T</a:t>
            </a:r>
            <a:r>
              <a:rPr lang="en-US" i="1" baseline="-25000" dirty="0" err="1"/>
              <a:t>u</a:t>
            </a:r>
            <a:r>
              <a:rPr lang="en-US" baseline="-25000" dirty="0"/>
              <a:t> </a:t>
            </a:r>
            <a:r>
              <a:rPr lang="en-US" dirty="0"/>
              <a:t>(where a negative value indicates tension).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6195591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In the final step, the shear and tension loads on the anchors are calculated.  T</a:t>
            </a:r>
            <a:r>
              <a:rPr lang="en-US" dirty="0"/>
              <a:t>he signs of </a:t>
            </a:r>
            <a:r>
              <a:rPr lang="en-US" i="1" dirty="0"/>
              <a:t>S</a:t>
            </a:r>
            <a:r>
              <a:rPr lang="en-US" i="1" baseline="-25000" dirty="0"/>
              <a:t>DS</a:t>
            </a:r>
            <a:r>
              <a:rPr lang="en-US" i="1" dirty="0"/>
              <a:t> </a:t>
            </a:r>
            <a:r>
              <a:rPr lang="en-US" dirty="0"/>
              <a:t>and </a:t>
            </a:r>
            <a:r>
              <a:rPr lang="en-US" i="1" dirty="0"/>
              <a:t>F</a:t>
            </a:r>
            <a:r>
              <a:rPr lang="en-US" i="1" baseline="-25000" dirty="0"/>
              <a:t>P</a:t>
            </a:r>
            <a:r>
              <a:rPr lang="en-US" dirty="0"/>
              <a:t> have been selected to result in the largest value of anchor tension </a:t>
            </a:r>
            <a:r>
              <a:rPr lang="en-US" i="1" dirty="0"/>
              <a:t>T</a:t>
            </a:r>
            <a:r>
              <a:rPr lang="en-US" i="1" baseline="-25000" dirty="0"/>
              <a:t>u</a:t>
            </a:r>
            <a:r>
              <a:rPr lang="en-US" dirty="0"/>
              <a:t>.</a:t>
            </a: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23136205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image shows a tank supported on legs with chevron </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slide</a:t>
            </a:r>
            <a:r>
              <a:rPr lang="en-US" baseline="0" dirty="0"/>
              <a:t> introduces the third design example, support design for a HVAC fan unit. bracing. </a:t>
            </a:r>
            <a:r>
              <a:rPr lang="en-US" sz="1100" dirty="0"/>
              <a:t>The example focuses on the determination of force demands on the different components of the support system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1759650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figure shows </a:t>
            </a:r>
            <a:r>
              <a:rPr lang="en-US" sz="1100" b="0" kern="1200" dirty="0">
                <a:solidFill>
                  <a:schemeClr val="tx1"/>
                </a:solidFill>
                <a:effectLst/>
                <a:latin typeface="Arial" pitchFamily="34" charset="0"/>
                <a:ea typeface="+mn-ea"/>
                <a:cs typeface="+mn-cs"/>
              </a:rPr>
              <a:t>an elevation of the elevated vessel. </a:t>
            </a: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introduces the example illustrating the seismic design for a small platform supported vessel.  The example focuses on determination of force demands.  The figure to the right shows </a:t>
            </a:r>
            <a:r>
              <a:rPr lang="en-US" sz="1100" b="0" kern="1200" dirty="0">
                <a:solidFill>
                  <a:schemeClr val="tx1"/>
                </a:solidFill>
                <a:effectLst/>
                <a:latin typeface="Arial" pitchFamily="34" charset="0"/>
                <a:ea typeface="+mn-ea"/>
                <a:cs typeface="+mn-cs"/>
              </a:rPr>
              <a:t>an elevation of the elevated vessel.  The vessel itself is cylindrical with a 6’-0” diameter and hemispherical ends.  It is supported on 4 legs which are attached to a supporting frame. The supporting frame is attached to the concrete floor slab.  The supporting frame is 6’-0” square in plan and 5’-0” tall, constructed of HSS2x2x1/4 legs and HSS6x2x1/4 beams with vertical X-bracing on all 4 sides.  The vessel is supported on 4 legs that extend from the vessel shell to rest on the HSS6x2 beams.  For analysis, the “supporting frame” extends from the floor slab to the top of the beams.  The “vessel” includes all items above that level.  The center of gravity of the vessel is 5’6” above the top of the supporting frame, and in plan it is located in the center of the vessel. </a:t>
            </a: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9690433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 this slide, the general seismic</a:t>
            </a:r>
            <a:r>
              <a:rPr lang="en-US" baseline="0" dirty="0"/>
              <a:t> design requirements, with a focus on condition that trigger special analytical requirements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3110619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228600" marR="0" algn="l">
              <a:lnSpc>
                <a:spcPts val="800"/>
              </a:lnSpc>
              <a:spcBef>
                <a:spcPts val="600"/>
              </a:spcBef>
              <a:spcAft>
                <a:spcPts val="0"/>
              </a:spcAft>
            </a:pPr>
            <a:r>
              <a:rPr lang="en-US" sz="1100" b="0" dirty="0">
                <a:solidFill>
                  <a:srgbClr val="000000"/>
                </a:solidFill>
                <a:effectLst/>
                <a:latin typeface="Times New Roman"/>
                <a:ea typeface="SimSun"/>
                <a:cs typeface="Helvetica-Bold"/>
              </a:rPr>
              <a:t>The figure shows a vertical section through the building structure supporting the elevated vessel. </a:t>
            </a:r>
          </a:p>
          <a:p>
            <a:pPr marL="228600" marR="0" algn="l">
              <a:lnSpc>
                <a:spcPts val="800"/>
              </a:lnSpc>
              <a:spcBef>
                <a:spcPts val="600"/>
              </a:spcBef>
              <a:spcAft>
                <a:spcPts val="0"/>
              </a:spcAft>
            </a:pPr>
            <a:endParaRPr lang="en-US" sz="1100" b="0" dirty="0">
              <a:solidFill>
                <a:srgbClr val="000000"/>
              </a:solidFill>
              <a:effectLst/>
              <a:latin typeface="Times New Roman"/>
              <a:ea typeface="SimSun"/>
              <a:cs typeface="Helvetica-Bold"/>
            </a:endParaRPr>
          </a:p>
          <a:p>
            <a:pPr marL="228600" marR="0" algn="l">
              <a:lnSpc>
                <a:spcPts val="800"/>
              </a:lnSpc>
              <a:spcBef>
                <a:spcPts val="600"/>
              </a:spcBef>
              <a:spcAft>
                <a:spcPts val="0"/>
              </a:spcAft>
            </a:pPr>
            <a:r>
              <a:rPr lang="en-US" sz="1100" b="0" dirty="0">
                <a:solidFill>
                  <a:srgbClr val="000000"/>
                </a:solidFill>
                <a:effectLst/>
                <a:latin typeface="Times New Roman"/>
                <a:ea typeface="SimSun"/>
                <a:cs typeface="Helvetica-Bold"/>
              </a:rPr>
              <a:t>The structure is 40’-0” tall. The Levels 0 and 1 have story heights of 12’-0”.  The second floor to roof story height is 18’-0”.  The elevated vessel is supported at Level 2 of the structure.  </a:t>
            </a:r>
            <a:endParaRPr lang="en-US" sz="800" b="1" dirty="0">
              <a:solidFill>
                <a:srgbClr val="000000"/>
              </a:solidFill>
              <a:effectLst/>
              <a:latin typeface="Helvetica-Bold"/>
              <a:ea typeface="SimSun"/>
              <a:cs typeface="Helvetica-Bold"/>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35</a:t>
            </a:fld>
            <a:endParaRPr lang="en-US" dirty="0"/>
          </a:p>
        </p:txBody>
      </p:sp>
    </p:spTree>
    <p:extLst>
      <p:ext uri="{BB962C8B-B14F-4D97-AF65-F5344CB8AC3E}">
        <p14:creationId xmlns:p14="http://schemas.microsoft.com/office/powerpoint/2010/main" val="3251193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a plan of the second level of the building structure supporting the elevated vessel.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A Cartesian coordinate system is shown with the X-axis horizontal on the page and the Y axis vertical. The building  structure is square in plan, with dimensions of 30’-0” by 30’-0”. Steel wide-flange columns are located at each corner of the building and there are perimeter beams. A 6-inch thick reinforced concrete slab is supported by the perimeter beams and a beam running in the X-direction across the middle of floor plate. The elevated vessel is centered in the upper half of the floor in the figure, supported on 4 columns 6’-0” apart, The distance from the center beam to the first pair of legs is 4’-6”.  The distance from the perimeter beams running in the Y-direction to the vessel legs is 12’-0”.</a:t>
            </a: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1638885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an elevation of the elevated vessel.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vessel itself is cylindrical with a 6’-0” diameter and hemispherical ends.  It is supported on 4 legs which are attached to a supporting frame. The supporting frame is attached to the concrete floor slab.  The supporting frame is 6’-0” square in plan and 5’-0” tall, constructed of HSS2x2x1/4 legs and HSS6x2x1/4 beams with vertical X-bracing on all 4 sides.  The vessel is supported on 4 legs that extend from the vessel shell to rest on the HSS6x2 beams.  For analysis, the “supporting frame” extends from the floor slab to the top of the beams.  The “vessel” includes all items above that level.  The center of gravity of the vessel is 5’6” above the top of the supporting frame, and in plan it is located in the center of the vessel. </a:t>
            </a: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3802233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slide</a:t>
            </a:r>
            <a:r>
              <a:rPr lang="en-US" baseline="0" dirty="0"/>
              <a:t> summarizes the values for the variables used in the seismic design of the elevated vessel.</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38</a:t>
            </a:fld>
            <a:endParaRPr lang="en-US" dirty="0"/>
          </a:p>
        </p:txBody>
      </p:sp>
    </p:spTree>
    <p:extLst>
      <p:ext uri="{BB962C8B-B14F-4D97-AF65-F5344CB8AC3E}">
        <p14:creationId xmlns:p14="http://schemas.microsoft.com/office/powerpoint/2010/main" val="19146278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shows the calculations for the weights of the</a:t>
            </a:r>
            <a:r>
              <a:rPr lang="en-US" baseline="0" dirty="0"/>
              <a:t> vessel and supporting frame.  It also shows the calculations for the ratio of component attachment height to the height in the building, and the importance factor.</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39</a:t>
            </a:fld>
            <a:endParaRPr lang="en-US" dirty="0"/>
          </a:p>
        </p:txBody>
      </p:sp>
    </p:spTree>
    <p:extLst>
      <p:ext uri="{BB962C8B-B14F-4D97-AF65-F5344CB8AC3E}">
        <p14:creationId xmlns:p14="http://schemas.microsoft.com/office/powerpoint/2010/main" val="1693546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slide</a:t>
            </a:r>
            <a:r>
              <a:rPr lang="en-US" baseline="0" dirty="0"/>
              <a:t> introduces the first design example, Egress stairs.  The image shows a stairway damaged by story drift in the 1994 Northridge earthquake.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dirty="0"/>
              <a:t>This example focuses on quantifying the prescribed seismic forces and displacements. The design of the stairs themselves and their connections for dead, live, and seismic loads is not covered.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175965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In this slide, the calculations are shown for vertical and horizontal seismic forces the vessel and supporting frame, expressed as a percentage of the component weight.  The basic horizontal force from Eq. 13.3-1 governs the design.</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40</a:t>
            </a:fld>
            <a:endParaRPr lang="en-US" dirty="0"/>
          </a:p>
        </p:txBody>
      </p:sp>
    </p:spTree>
    <p:extLst>
      <p:ext uri="{BB962C8B-B14F-4D97-AF65-F5344CB8AC3E}">
        <p14:creationId xmlns:p14="http://schemas.microsoft.com/office/powerpoint/2010/main" val="3808562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Using</a:t>
            </a:r>
            <a:r>
              <a:rPr lang="en-US" baseline="0" dirty="0"/>
              <a:t> the seismic forces determined in the previous slide, the values of the horizontal and vertical components of the seismic force are calculated.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41</a:t>
            </a:fld>
            <a:endParaRPr lang="en-US" dirty="0"/>
          </a:p>
        </p:txBody>
      </p:sp>
    </p:spTree>
    <p:extLst>
      <p:ext uri="{BB962C8B-B14F-4D97-AF65-F5344CB8AC3E}">
        <p14:creationId xmlns:p14="http://schemas.microsoft.com/office/powerpoint/2010/main" val="12801073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lists some specific requirements for attachments</a:t>
            </a:r>
            <a:r>
              <a:rPr lang="en-US" baseline="0" dirty="0"/>
              <a:t>, supports, and anchors to concrete</a:t>
            </a:r>
            <a:r>
              <a:rPr lang="en-US" dirty="0"/>
              <a:t>.  </a:t>
            </a:r>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42</a:t>
            </a:fld>
            <a:endParaRPr lang="en-US" dirty="0"/>
          </a:p>
        </p:txBody>
      </p:sp>
    </p:spTree>
    <p:extLst>
      <p:ext uri="{BB962C8B-B14F-4D97-AF65-F5344CB8AC3E}">
        <p14:creationId xmlns:p14="http://schemas.microsoft.com/office/powerpoint/2010/main" val="10043385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A508 notes: This slide shows the formulas that will be used for calculating seismic</a:t>
            </a:r>
            <a:r>
              <a:rPr lang="en-US" baseline="0" dirty="0"/>
              <a:t> load effects and combining seismic loads with other loads.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43</a:t>
            </a:fld>
            <a:endParaRPr lang="en-US" dirty="0"/>
          </a:p>
        </p:txBody>
      </p:sp>
    </p:spTree>
    <p:extLst>
      <p:ext uri="{BB962C8B-B14F-4D97-AF65-F5344CB8AC3E}">
        <p14:creationId xmlns:p14="http://schemas.microsoft.com/office/powerpoint/2010/main" val="4605051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This slides list some design considerations for designing the vessel support, including a list of components in the load path that need to be checked.</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44</a:t>
            </a:fld>
            <a:endParaRPr lang="en-US" dirty="0"/>
          </a:p>
        </p:txBody>
      </p:sp>
    </p:spTree>
    <p:extLst>
      <p:ext uri="{BB962C8B-B14F-4D97-AF65-F5344CB8AC3E}">
        <p14:creationId xmlns:p14="http://schemas.microsoft.com/office/powerpoint/2010/main" val="34735349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an elevation of the elevated vessel and supporting</a:t>
            </a:r>
            <a:r>
              <a:rPr lang="en-US" sz="1100" b="0" kern="1200" baseline="0" dirty="0">
                <a:solidFill>
                  <a:schemeClr val="tx1"/>
                </a:solidFill>
                <a:effectLst/>
                <a:latin typeface="Arial" pitchFamily="34" charset="0"/>
                <a:ea typeface="+mn-ea"/>
                <a:cs typeface="+mn-cs"/>
              </a:rPr>
              <a:t> frame</a:t>
            </a:r>
            <a:r>
              <a:rPr lang="en-US" sz="1100" b="0" kern="1200" dirty="0">
                <a:solidFill>
                  <a:schemeClr val="tx1"/>
                </a:solidFill>
                <a:effectLst/>
                <a:latin typeface="Arial" pitchFamily="34"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vessel and frame are as described in previous</a:t>
            </a:r>
            <a:r>
              <a:rPr lang="en-US" sz="1100" b="0" kern="1200" baseline="0" dirty="0">
                <a:solidFill>
                  <a:schemeClr val="tx1"/>
                </a:solidFill>
                <a:effectLst/>
                <a:latin typeface="Arial" pitchFamily="34" charset="0"/>
                <a:ea typeface="+mn-ea"/>
                <a:cs typeface="+mn-cs"/>
              </a:rPr>
              <a:t> slides.  The horizontal and vertical seismic forces are applied to the center of mass of the tank and are indicated by the red arrows. The horizontal and vertical reactions applied to the supporting frame are shown with green arrows.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45</a:t>
            </a:fld>
            <a:endParaRPr lang="en-US" dirty="0"/>
          </a:p>
        </p:txBody>
      </p:sp>
    </p:spTree>
    <p:extLst>
      <p:ext uri="{BB962C8B-B14F-4D97-AF65-F5344CB8AC3E}">
        <p14:creationId xmlns:p14="http://schemas.microsoft.com/office/powerpoint/2010/main" val="16303771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baseline="0" dirty="0"/>
              <a:t>The figure is a plan view of the supporting frame, with the location of the vessel legs indicated by the green circles.</a:t>
            </a:r>
            <a:endParaRPr lang="en-US" baseline="0" dirty="0"/>
          </a:p>
          <a:p>
            <a:endParaRPr lang="en-US" baseline="0" dirty="0"/>
          </a:p>
          <a:p>
            <a:r>
              <a:rPr lang="en-US" baseline="0" dirty="0"/>
              <a:t>This slide illustrated the critical lateral force directions that must be checked.  Because the layout of the vessel legs and supporting frame are symmetric, </a:t>
            </a:r>
            <a:r>
              <a:rPr lang="en-US" sz="1100" dirty="0"/>
              <a:t>there are two horizontal directions of interest</a:t>
            </a:r>
            <a:r>
              <a:rPr lang="en-US" sz="1100" baseline="0" dirty="0"/>
              <a:t> </a:t>
            </a:r>
            <a:r>
              <a:rPr lang="en-US" sz="1100" dirty="0"/>
              <a:t>separated by 45 degrees</a:t>
            </a:r>
            <a:r>
              <a:rPr lang="en-US" sz="1100" baseline="0" dirty="0"/>
              <a:t>.  The figure on right is a plan view of the supporting frame, with the location of the vessel legs indicated by the green circles.  The direction of lateral forces for the two load cases are indicated by the red arrows. Load Case 1 with horizontal force in the x direction will cause overturning about the y-y axis.  Load Case 2 with horizontal force in the y’ direction will cause overturning about the x’-x’ axis.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46</a:t>
            </a:fld>
            <a:endParaRPr lang="en-US" dirty="0"/>
          </a:p>
        </p:txBody>
      </p:sp>
    </p:spTree>
    <p:extLst>
      <p:ext uri="{BB962C8B-B14F-4D97-AF65-F5344CB8AC3E}">
        <p14:creationId xmlns:p14="http://schemas.microsoft.com/office/powerpoint/2010/main" val="8310727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describes the calculations for Load Case 1, overturning about the y-y axis.  The overturning is resisted by two legs at opposite ends of the vessel, one in tension and one in compression.  Shear is resisted by all four legs.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47</a:t>
            </a:fld>
            <a:endParaRPr lang="en-US" dirty="0"/>
          </a:p>
        </p:txBody>
      </p:sp>
    </p:spTree>
    <p:extLst>
      <p:ext uri="{BB962C8B-B14F-4D97-AF65-F5344CB8AC3E}">
        <p14:creationId xmlns:p14="http://schemas.microsoft.com/office/powerpoint/2010/main" val="26254548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a:t>
            </a:r>
            <a:r>
              <a:rPr lang="en-US" baseline="0" dirty="0"/>
              <a:t> slide describes the calculations for Load Case 2, overturning about the x’-x’ axis.  The overturning is resisted by all four legs, two in tension and two in compression.  Shear is resisted by all four legs.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48</a:t>
            </a:fld>
            <a:endParaRPr lang="en-US" dirty="0"/>
          </a:p>
        </p:txBody>
      </p:sp>
    </p:spTree>
    <p:extLst>
      <p:ext uri="{BB962C8B-B14F-4D97-AF65-F5344CB8AC3E}">
        <p14:creationId xmlns:p14="http://schemas.microsoft.com/office/powerpoint/2010/main" val="32661326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This slide describes the calculation of the design axial forces in the vessel legs.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49</a:t>
            </a:fld>
            <a:endParaRPr lang="en-US" dirty="0"/>
          </a:p>
        </p:txBody>
      </p:sp>
    </p:spTree>
    <p:extLst>
      <p:ext uri="{BB962C8B-B14F-4D97-AF65-F5344CB8AC3E}">
        <p14:creationId xmlns:p14="http://schemas.microsoft.com/office/powerpoint/2010/main" val="1700619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a:t>
            </a:r>
            <a:r>
              <a:rPr lang="en-US" baseline="0" dirty="0"/>
              <a:t> provides background information on the importance of egress stairs.  It discusses changes to egress stair requirements incorporated in ASCE/SEI 7-16, and that stairs that are integral with the building structure are not covered by the nonstructural provisions.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397367155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a:t>
            </a:r>
            <a:r>
              <a:rPr lang="en-US" baseline="0" dirty="0"/>
              <a:t> drawing is an elevation of the supporting frame.</a:t>
            </a:r>
            <a:endParaRPr lang="en-US" dirty="0"/>
          </a:p>
          <a:p>
            <a:endParaRPr lang="en-US" dirty="0"/>
          </a:p>
          <a:p>
            <a:r>
              <a:rPr lang="en-US" dirty="0"/>
              <a:t>The slide</a:t>
            </a:r>
            <a:r>
              <a:rPr lang="en-US" baseline="0" dirty="0"/>
              <a:t> summarizes the approach for design the support frame, which can be performed separately from the design of the vessel legs.  The reactions from the vessel legs must be combined with the seismic loads due to the mass of the supporting frame itself.  To the right is an elevation of the supporting frame. The supporting frame is 6’-0” square in plan and 5’-0” tall, constructed of HSS legs and beams with vertical X-bracing on all 4 sides.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50</a:t>
            </a:fld>
            <a:endParaRPr lang="en-US" dirty="0"/>
          </a:p>
        </p:txBody>
      </p:sp>
    </p:spTree>
    <p:extLst>
      <p:ext uri="{BB962C8B-B14F-4D97-AF65-F5344CB8AC3E}">
        <p14:creationId xmlns:p14="http://schemas.microsoft.com/office/powerpoint/2010/main" val="1244373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to the left shows an elevation of the elevated vessel and supporting</a:t>
            </a:r>
            <a:r>
              <a:rPr lang="en-US" sz="1100" b="0" kern="1200" baseline="0" dirty="0">
                <a:solidFill>
                  <a:schemeClr val="tx1"/>
                </a:solidFill>
                <a:effectLst/>
                <a:latin typeface="Arial" pitchFamily="34" charset="0"/>
                <a:ea typeface="+mn-ea"/>
                <a:cs typeface="+mn-cs"/>
              </a:rPr>
              <a:t> frame</a:t>
            </a:r>
            <a:r>
              <a:rPr lang="en-US" sz="1100" b="0" kern="1200" dirty="0">
                <a:solidFill>
                  <a:schemeClr val="tx1"/>
                </a:solidFill>
                <a:effectLst/>
                <a:latin typeface="Arial" pitchFamily="34" charset="0"/>
                <a:ea typeface="+mn-ea"/>
                <a:cs typeface="+mn-cs"/>
              </a:rPr>
              <a:t>.</a:t>
            </a:r>
            <a:r>
              <a:rPr lang="en-US" sz="1100" baseline="0" dirty="0"/>
              <a:t> The figure on right is a plan view of the supporting frame, with the location of the support frame legs indicated by the green squares.</a:t>
            </a: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to the left shows an elevation of the elevated vessel and supporting</a:t>
            </a:r>
            <a:r>
              <a:rPr lang="en-US" sz="1100" b="0" kern="1200" baseline="0" dirty="0">
                <a:solidFill>
                  <a:schemeClr val="tx1"/>
                </a:solidFill>
                <a:effectLst/>
                <a:latin typeface="Arial" pitchFamily="34" charset="0"/>
                <a:ea typeface="+mn-ea"/>
                <a:cs typeface="+mn-cs"/>
              </a:rPr>
              <a:t> frame</a:t>
            </a:r>
            <a:r>
              <a:rPr lang="en-US" sz="1100" b="0" kern="1200" dirty="0">
                <a:solidFill>
                  <a:schemeClr val="tx1"/>
                </a:solidFill>
                <a:effectLst/>
                <a:latin typeface="Arial" pitchFamily="34" charset="0"/>
                <a:ea typeface="+mn-ea"/>
                <a:cs typeface="+mn-cs"/>
              </a:rPr>
              <a:t>.  The vessel and frame are as described in previous</a:t>
            </a:r>
            <a:r>
              <a:rPr lang="en-US" sz="1100" b="0" kern="1200" baseline="0" dirty="0">
                <a:solidFill>
                  <a:schemeClr val="tx1"/>
                </a:solidFill>
                <a:effectLst/>
                <a:latin typeface="Arial" pitchFamily="34" charset="0"/>
                <a:ea typeface="+mn-ea"/>
                <a:cs typeface="+mn-cs"/>
              </a:rPr>
              <a:t> slides.  The horizontal and vertical seismic forces are indicated by the red arrows and are applied to the centers of mass of the tank and the supporting frame. </a:t>
            </a:r>
            <a:r>
              <a:rPr lang="en-US" sz="1100" baseline="0" dirty="0"/>
              <a:t>The figure on right is a plan view of the supporting frame, with the location of the support frame legs indicated by the green squares.  The direction of lateral forces for Load case 2, the governing load case, is indicated by the red arrow. </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51</a:t>
            </a:fld>
            <a:endParaRPr lang="en-US" dirty="0"/>
          </a:p>
        </p:txBody>
      </p:sp>
    </p:spTree>
    <p:extLst>
      <p:ext uri="{BB962C8B-B14F-4D97-AF65-F5344CB8AC3E}">
        <p14:creationId xmlns:p14="http://schemas.microsoft.com/office/powerpoint/2010/main" val="24032338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a:t>
            </a:r>
            <a:r>
              <a:rPr lang="en-US" baseline="0" dirty="0"/>
              <a:t> slide describes the calculations for Load Case 2, overturning about the x’-x’ axis which will govern the design of the support frame legs.  The overturning is resisted by two legs at opposite ends of the supporting frame, one in tension and one in compression.  Shear is resisted by all four legs.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52</a:t>
            </a:fld>
            <a:endParaRPr lang="en-US" dirty="0"/>
          </a:p>
        </p:txBody>
      </p:sp>
    </p:spTree>
    <p:extLst>
      <p:ext uri="{BB962C8B-B14F-4D97-AF65-F5344CB8AC3E}">
        <p14:creationId xmlns:p14="http://schemas.microsoft.com/office/powerpoint/2010/main" val="40132835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summarizes some of the design considerations</a:t>
            </a:r>
            <a:r>
              <a:rPr lang="en-US" baseline="0" dirty="0"/>
              <a:t> for anchorage to concrete.  Anchors must be designed using the overstrength factor </a:t>
            </a:r>
            <a:r>
              <a:rPr lang="en-US" sz="1100" dirty="0"/>
              <a:t>Ω</a:t>
            </a:r>
            <a:r>
              <a:rPr lang="en-US" sz="1100" baseline="-25000" dirty="0"/>
              <a:t>0</a:t>
            </a:r>
            <a:r>
              <a:rPr lang="en-US" sz="1100" dirty="0"/>
              <a:t> </a:t>
            </a:r>
            <a:r>
              <a:rPr lang="en-US" baseline="0" dirty="0"/>
              <a:t> unless a ductile yielding mechanism is present.</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53</a:t>
            </a:fld>
            <a:endParaRPr lang="en-US" dirty="0"/>
          </a:p>
        </p:txBody>
      </p:sp>
    </p:spTree>
    <p:extLst>
      <p:ext uri="{BB962C8B-B14F-4D97-AF65-F5344CB8AC3E}">
        <p14:creationId xmlns:p14="http://schemas.microsoft.com/office/powerpoint/2010/main" val="145261896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describes the calculation of concrete</a:t>
            </a:r>
            <a:r>
              <a:rPr lang="en-US" baseline="0" dirty="0"/>
              <a:t> anchor tension demands, assuming that </a:t>
            </a:r>
            <a:r>
              <a:rPr lang="en-US" sz="1100" dirty="0"/>
              <a:t>that the anchor design strength is less than the yielding strength of the vessel or supporting frame, and so </a:t>
            </a:r>
            <a:r>
              <a:rPr lang="en-US" sz="1100" i="1" dirty="0"/>
              <a:t>Ω</a:t>
            </a:r>
            <a:r>
              <a:rPr lang="en-US" sz="1100" i="1" baseline="-25000" dirty="0"/>
              <a:t>0</a:t>
            </a:r>
            <a:r>
              <a:rPr lang="en-US" sz="1100" dirty="0"/>
              <a:t> must be applied to the anchor loads.</a:t>
            </a:r>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54</a:t>
            </a:fld>
            <a:endParaRPr lang="en-US" dirty="0"/>
          </a:p>
        </p:txBody>
      </p:sp>
    </p:spTree>
    <p:extLst>
      <p:ext uri="{BB962C8B-B14F-4D97-AF65-F5344CB8AC3E}">
        <p14:creationId xmlns:p14="http://schemas.microsoft.com/office/powerpoint/2010/main" val="10008210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Slide </a:t>
            </a:r>
            <a:r>
              <a:rPr lang="en-US" dirty="0"/>
              <a:t>prompting</a:t>
            </a:r>
            <a:r>
              <a:rPr lang="en-US" baseline="0" dirty="0"/>
              <a:t> participants to ask questions.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55</a:t>
            </a:fld>
            <a:endParaRPr lang="en-US" dirty="0"/>
          </a:p>
        </p:txBody>
      </p:sp>
    </p:spTree>
    <p:extLst>
      <p:ext uri="{BB962C8B-B14F-4D97-AF65-F5344CB8AC3E}">
        <p14:creationId xmlns:p14="http://schemas.microsoft.com/office/powerpoint/2010/main" val="322868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dirty="0"/>
              <a:t>This slide provides a description of the egress stairs covered in the</a:t>
            </a:r>
            <a:r>
              <a:rPr lang="en-US" sz="1100" baseline="0" dirty="0"/>
              <a:t> example.  The stairs are installed in a 5-story building and the focus of the example is on the flight of stairs between the third and fourth floors.  The dead and live loads are given.</a:t>
            </a:r>
            <a:endParaRPr lang="en-US" sz="1100"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4074729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a vertical section of a 3-bay, 5-story structure.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floors of the structure are identified as Levels 1 through 5.  The story height is 14’-0”, for a total building height of 70’-0”.  In the center bay, the egress stairs are shown, running from Level 1 through Level 5. At each level, the egress stairs consist of a flight of stairs running from left to right, a landing mid height in the story, and a flight of stairs running right to left to the level above.</a:t>
            </a: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3851385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illustration shows a plan of the egress stairs.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flight of stairs from the lower level to the landing is shown at the bottom left of the figure. Each flight of stairs is 10’-1” long and 3’-6” wide. The lower flight of stairs rise from the lower level to the left to the landing to the right. The upper flight stairs, run from the landing on the right to the upper level on the left.  The landing on the right of the figure is 3’-6” wide and 7’-4” long, and supported by 4 steel posts, near the corners of the landing.  The stair treads and landings are of 1/8” steel checker plate.</a:t>
            </a: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a:t>
            </a:fld>
            <a:endParaRPr lang="en-US" dirty="0"/>
          </a:p>
        </p:txBody>
      </p:sp>
    </p:spTree>
    <p:extLst>
      <p:ext uri="{BB962C8B-B14F-4D97-AF65-F5344CB8AC3E}">
        <p14:creationId xmlns:p14="http://schemas.microsoft.com/office/powerpoint/2010/main" val="4193715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illustration shows an isometric view of the egress stairs from Level 3 to Level 4.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landing is shown in the middle of the 14’-0” story height, and the landings are supported from the floor below by HSS3x3 posts.  Five connection points between the stairs and the structure are identified, 3 points at Level 3, and 2 points at Level 4.  At Level 3, connections A3 and B3 are at the base of the flight of stairs, and provide translational restraints in the X, Y, and Z directions. Connection C3 is at the base of the HS3x3 supporting the landing nearest to the stair stringer.  At Level 4, connections A4 and B4 support the top of the flight of stairs running from the landing to Level 4, and provide vertical support (Z-direction) only. These connections permit the structure to move freely relative to the flight of stairs in the X- and Y-directions.</a:t>
            </a:r>
            <a:endParaRPr lang="en-US" sz="1100"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a:t>FEMA P-752 Notes</a:t>
            </a:r>
            <a:endParaRPr lang="en-US" dirty="0"/>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1462443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Nonstructural 18 -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Nonstructural 18-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Nonstructural 18 -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8" name="Rectangle 11"/>
          <p:cNvSpPr>
            <a:spLocks noGrp="1" noChangeArrowheads="1"/>
          </p:cNvSpPr>
          <p:nvPr>
            <p:ph type="sldNum" sz="quarter" idx="11"/>
          </p:nvPr>
        </p:nvSpPr>
        <p:spPr>
          <a:ln/>
        </p:spPr>
        <p:txBody>
          <a:bodyPr/>
          <a:lstStyle>
            <a:lvl1pPr>
              <a:defRPr/>
            </a:lvl1pPr>
          </a:lstStyle>
          <a:p>
            <a:pPr>
              <a:defRPr/>
            </a:pPr>
            <a:r>
              <a:rPr lang="en-US" dirty="0"/>
              <a:t>Section Name 1 -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Section Name 1 -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Nonstructural 18 -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69252" y="6353164"/>
            <a:ext cx="815486" cy="29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dirty="0"/>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972300" y="6394450"/>
            <a:ext cx="1504950"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Nonstructural 18 - </a:t>
            </a:r>
            <a:fld id="{64B3D661-5C76-438E-A311-D2B5954B06D7}" type="slidenum">
              <a:rPr lang="en-US" smtClean="0"/>
              <a:pPr>
                <a:defRPr/>
              </a:pPr>
              <a:t>‹#›</a:t>
            </a:fld>
            <a:endParaRPr lang="en-US" dirty="0"/>
          </a:p>
        </p:txBody>
      </p:sp>
      <p:pic>
        <p:nvPicPr>
          <p:cNvPr id="8" name="Picture 7"/>
          <p:cNvPicPr>
            <a:picLocks noChangeAspect="1"/>
          </p:cNvPicPr>
          <p:nvPr userDrawn="1"/>
        </p:nvPicPr>
        <p:blipFill>
          <a:blip r:embed="rId14"/>
          <a:stretch>
            <a:fillRect/>
          </a:stretch>
        </p:blipFill>
        <p:spPr>
          <a:xfrm>
            <a:off x="1146658" y="6340140"/>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6.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18.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7.w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18.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9.wmf"/><Relationship Id="rId4"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slides/_rels/slide4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36.wmf"/><Relationship Id="rId4" Type="http://schemas.openxmlformats.org/officeDocument/2006/relationships/image" Target="../media/image35.wmf"/></Relationships>
</file>

<file path=ppt/slides/_rels/slide4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8.w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21.wmf"/></Relationships>
</file>

<file path=ppt/slides/_rels/slide5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9" name="TextBox 8">
            <a:hlinkClick r:id="rId3" action="ppaction://hlinksldjump" tooltip="Any modifications made to the file represent the presenters' opinion only. "/>
          </p:cNvPr>
          <p:cNvSpPr txBox="1"/>
          <p:nvPr/>
        </p:nvSpPr>
        <p:spPr>
          <a:xfrm>
            <a:off x="7648739" y="6311123"/>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7" name="Picture 6" descr="An image of the cover of the data disk containing the 2015 NEHRP Recommended Seismic Provisions.&#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467" y="931985"/>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itle 4"/>
          <p:cNvSpPr>
            <a:spLocks noGrp="1"/>
          </p:cNvSpPr>
          <p:nvPr>
            <p:ph type="ctrTitle"/>
          </p:nvPr>
        </p:nvSpPr>
        <p:spPr>
          <a:xfrm>
            <a:off x="3729790" y="2285336"/>
            <a:ext cx="4932947" cy="2550780"/>
          </a:xfrm>
        </p:spPr>
        <p:txBody>
          <a:bodyPr/>
          <a:lstStyle/>
          <a:p>
            <a:pPr algn="r"/>
            <a:r>
              <a:rPr lang="en-US" sz="2800" dirty="0">
                <a:solidFill>
                  <a:schemeClr val="tx1"/>
                </a:solidFill>
                <a:latin typeface="Times New Roman" panose="02020603050405020304" pitchFamily="18" charset="0"/>
                <a:cs typeface="Times New Roman" panose="02020603050405020304" pitchFamily="18" charset="0"/>
              </a:rPr>
              <a:t>Design for Nonstructural Components Design Examples</a:t>
            </a:r>
            <a:br>
              <a:rPr lang="en-US" sz="2000" dirty="0">
                <a:solidFill>
                  <a:schemeClr val="tx1"/>
                </a:solidFill>
                <a:latin typeface="Times New Roman" panose="02020603050405020304" pitchFamily="18" charset="0"/>
                <a:cs typeface="Times New Roman" panose="02020603050405020304" pitchFamily="18" charset="0"/>
              </a:rPr>
            </a:br>
            <a:r>
              <a:rPr lang="en-US" sz="2000" i="1" dirty="0">
                <a:solidFill>
                  <a:schemeClr val="tx1"/>
                </a:solidFill>
                <a:latin typeface="Times New Roman" panose="02020603050405020304" pitchFamily="18" charset="0"/>
                <a:cs typeface="Times New Roman" panose="02020603050405020304" pitchFamily="18" charset="0"/>
              </a:rPr>
              <a:t>  </a:t>
            </a:r>
            <a:r>
              <a:rPr lang="en-US" sz="1800" i="1" dirty="0">
                <a:solidFill>
                  <a:schemeClr val="tx1"/>
                </a:solidFill>
                <a:latin typeface="Times New Roman" panose="02020603050405020304" pitchFamily="18" charset="0"/>
                <a:cs typeface="Times New Roman" panose="02020603050405020304" pitchFamily="18" charset="0"/>
              </a:rPr>
              <a:t>Robert Bachman, S.E., John </a:t>
            </a:r>
            <a:r>
              <a:rPr lang="en-US" sz="1800" i="1" dirty="0" err="1">
                <a:solidFill>
                  <a:schemeClr val="tx1"/>
                </a:solidFill>
                <a:latin typeface="Times New Roman" panose="02020603050405020304" pitchFamily="18" charset="0"/>
                <a:cs typeface="Times New Roman" panose="02020603050405020304" pitchFamily="18" charset="0"/>
              </a:rPr>
              <a:t>Gillengerten</a:t>
            </a:r>
            <a:r>
              <a:rPr lang="en-US" sz="1800" i="1" dirty="0">
                <a:solidFill>
                  <a:schemeClr val="tx1"/>
                </a:solidFill>
                <a:latin typeface="Times New Roman" panose="02020603050405020304" pitchFamily="18" charset="0"/>
                <a:cs typeface="Times New Roman" panose="02020603050405020304" pitchFamily="18" charset="0"/>
              </a:rPr>
              <a:t>, S.E., and Susan </a:t>
            </a:r>
            <a:r>
              <a:rPr lang="en-US" sz="1800" i="1" dirty="0" err="1">
                <a:solidFill>
                  <a:schemeClr val="tx1"/>
                </a:solidFill>
                <a:latin typeface="Times New Roman" panose="02020603050405020304" pitchFamily="18" charset="0"/>
                <a:cs typeface="Times New Roman" panose="02020603050405020304" pitchFamily="18" charset="0"/>
              </a:rPr>
              <a:t>Dowty</a:t>
            </a:r>
            <a:r>
              <a:rPr lang="en-US" sz="1800" i="1" dirty="0">
                <a:solidFill>
                  <a:schemeClr val="tx1"/>
                </a:solidFill>
                <a:latin typeface="Times New Roman" panose="02020603050405020304" pitchFamily="18" charset="0"/>
                <a:cs typeface="Times New Roman" panose="02020603050405020304" pitchFamily="18" charset="0"/>
              </a:rPr>
              <a:t>, S.E.</a:t>
            </a:r>
            <a:endParaRPr lang="en-US" sz="2000" dirty="0">
              <a:solidFill>
                <a:schemeClr val="tx1"/>
              </a:solidFill>
            </a:endParaRPr>
          </a:p>
        </p:txBody>
      </p:sp>
      <p:sp>
        <p:nvSpPr>
          <p:cNvPr id="11" name="Rectangle 10"/>
          <p:cNvSpPr/>
          <p:nvPr/>
        </p:nvSpPr>
        <p:spPr bwMode="auto">
          <a:xfrm>
            <a:off x="7988967" y="2045368"/>
            <a:ext cx="673770" cy="577515"/>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3134079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10</a:t>
            </a:fld>
            <a:endParaRPr lang="en-US" dirty="0"/>
          </a:p>
        </p:txBody>
      </p:sp>
      <p:sp>
        <p:nvSpPr>
          <p:cNvPr id="7" name="Content Placeholder 6"/>
          <p:cNvSpPr>
            <a:spLocks noGrp="1"/>
          </p:cNvSpPr>
          <p:nvPr>
            <p:ph idx="1"/>
          </p:nvPr>
        </p:nvSpPr>
        <p:spPr/>
        <p:txBody>
          <a:bodyPr/>
          <a:lstStyle/>
          <a:p>
            <a:r>
              <a:rPr lang="en-US" sz="2000" i="1" dirty="0"/>
              <a:t>a</a:t>
            </a:r>
            <a:r>
              <a:rPr lang="en-US" sz="2000" i="1" baseline="-25000" dirty="0"/>
              <a:t>p</a:t>
            </a:r>
            <a:r>
              <a:rPr lang="en-US" sz="2000" dirty="0"/>
              <a:t> = 1.0 Egress stairways not part of the seismic force-resisting system (Table 13.5-1)</a:t>
            </a:r>
          </a:p>
          <a:p>
            <a:r>
              <a:rPr lang="en-US" sz="2000" i="1" dirty="0"/>
              <a:t>a</a:t>
            </a:r>
            <a:r>
              <a:rPr lang="en-US" sz="2000" i="1" baseline="-25000" dirty="0"/>
              <a:t>p</a:t>
            </a:r>
            <a:r>
              <a:rPr lang="en-US" sz="2000" dirty="0"/>
              <a:t> = 2.5 Egress stairs and ramp fasteners and attachments (Table 13.5-1)</a:t>
            </a:r>
          </a:p>
          <a:p>
            <a:r>
              <a:rPr lang="en-US" sz="2000" i="1" dirty="0"/>
              <a:t>S</a:t>
            </a:r>
            <a:r>
              <a:rPr lang="en-US" sz="2000" i="1" baseline="-25000" dirty="0"/>
              <a:t>DS</a:t>
            </a:r>
            <a:r>
              <a:rPr lang="en-US" sz="2000" dirty="0"/>
              <a:t> = 1.00 (for the selected location and site class)	(given)</a:t>
            </a:r>
          </a:p>
          <a:p>
            <a:r>
              <a:rPr lang="en-US" sz="2000" dirty="0"/>
              <a:t>Seismic Design Category = D (Table 11.6-1)</a:t>
            </a:r>
          </a:p>
          <a:p>
            <a:r>
              <a:rPr lang="en-US" sz="2000" i="1" dirty="0"/>
              <a:t>R</a:t>
            </a:r>
            <a:r>
              <a:rPr lang="en-US" sz="2000" i="1" baseline="-25000" dirty="0"/>
              <a:t>p</a:t>
            </a:r>
            <a:r>
              <a:rPr lang="en-US" sz="2000" dirty="0"/>
              <a:t> = 2.5 Egress stairways not part of the seismic force-resisting system (Table 13.5-1)</a:t>
            </a:r>
          </a:p>
          <a:p>
            <a:r>
              <a:rPr lang="en-US" sz="2000" i="1" dirty="0"/>
              <a:t>R</a:t>
            </a:r>
            <a:r>
              <a:rPr lang="en-US" sz="2000" i="1" baseline="-25000" dirty="0"/>
              <a:t>p</a:t>
            </a:r>
            <a:r>
              <a:rPr lang="en-US" sz="2000" dirty="0"/>
              <a:t> = 2.5 Egress stairs and ramp fasteners and attachments (Table 13.5-1)</a:t>
            </a:r>
          </a:p>
          <a:p>
            <a:r>
              <a:rPr lang="en-US" sz="2000" i="1" dirty="0"/>
              <a:t>I</a:t>
            </a:r>
            <a:r>
              <a:rPr lang="en-US" sz="2000" i="1" baseline="-25000" dirty="0"/>
              <a:t>p</a:t>
            </a:r>
            <a:r>
              <a:rPr lang="en-US" sz="2000" dirty="0"/>
              <a:t> = 1.5 (Sec. 13.1.3)</a:t>
            </a:r>
          </a:p>
          <a:p>
            <a:r>
              <a:rPr lang="en-US" sz="2000" dirty="0"/>
              <a:t>Ω</a:t>
            </a:r>
            <a:r>
              <a:rPr lang="en-US" sz="2000" i="1" baseline="-25000" dirty="0"/>
              <a:t>0</a:t>
            </a:r>
            <a:r>
              <a:rPr lang="en-US" sz="2000" dirty="0"/>
              <a:t> = 2.0 for fasteners of the connecting system (Table 13.5-1)</a:t>
            </a:r>
          </a:p>
          <a:p>
            <a:pPr marL="0" indent="0">
              <a:buNone/>
            </a:pPr>
            <a:r>
              <a:rPr lang="en-US" dirty="0"/>
              <a:t> </a:t>
            </a:r>
          </a:p>
          <a:p>
            <a:pPr marL="0" indent="0">
              <a:buNone/>
            </a:pPr>
            <a:r>
              <a:rPr lang="en-US" dirty="0"/>
              <a:t> </a:t>
            </a:r>
          </a:p>
          <a:p>
            <a:pPr marL="0" indent="0">
              <a:buNone/>
            </a:pPr>
            <a:r>
              <a:rPr lang="en-US" dirty="0"/>
              <a:t> </a:t>
            </a:r>
          </a:p>
        </p:txBody>
      </p:sp>
      <p:sp>
        <p:nvSpPr>
          <p:cNvPr id="2" name="Title 1"/>
          <p:cNvSpPr>
            <a:spLocks noGrp="1"/>
          </p:cNvSpPr>
          <p:nvPr>
            <p:ph type="title"/>
          </p:nvPr>
        </p:nvSpPr>
        <p:spPr/>
        <p:txBody>
          <a:bodyPr/>
          <a:lstStyle/>
          <a:p>
            <a:r>
              <a:rPr lang="en-US" dirty="0"/>
              <a:t>Design Parameters</a:t>
            </a:r>
          </a:p>
        </p:txBody>
      </p:sp>
    </p:spTree>
    <p:extLst>
      <p:ext uri="{BB962C8B-B14F-4D97-AF65-F5344CB8AC3E}">
        <p14:creationId xmlns:p14="http://schemas.microsoft.com/office/powerpoint/2010/main" val="449518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11</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9" name="Picture 8" descr="Calculations for the redundancy facto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8373" y="4054644"/>
            <a:ext cx="2005933" cy="770020"/>
          </a:xfrm>
          <a:prstGeom prst="rect">
            <a:avLst/>
          </a:prstGeom>
          <a:noFill/>
        </p:spPr>
      </p:pic>
      <p:pic>
        <p:nvPicPr>
          <p:cNvPr id="8" name="Picture 7" descr="Calculations for the ration of component attachment height to the height in the buildi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6748" y="3188366"/>
            <a:ext cx="2165683" cy="842211"/>
          </a:xfrm>
          <a:prstGeom prst="rect">
            <a:avLst/>
          </a:prstGeom>
          <a:noFill/>
        </p:spPr>
      </p:pic>
      <p:sp>
        <p:nvSpPr>
          <p:cNvPr id="7" name="Content Placeholder 6"/>
          <p:cNvSpPr>
            <a:spLocks noGrp="1"/>
          </p:cNvSpPr>
          <p:nvPr>
            <p:ph idx="1"/>
          </p:nvPr>
        </p:nvSpPr>
        <p:spPr>
          <a:xfrm>
            <a:off x="661988" y="1388395"/>
            <a:ext cx="7772400" cy="4297362"/>
          </a:xfrm>
        </p:spPr>
        <p:txBody>
          <a:bodyPr/>
          <a:lstStyle/>
          <a:p>
            <a:r>
              <a:rPr lang="en-US" sz="2400" dirty="0"/>
              <a:t>Flight:     </a:t>
            </a:r>
            <a:r>
              <a:rPr lang="en-US" sz="2400" i="1" dirty="0"/>
              <a:t>W</a:t>
            </a:r>
            <a:r>
              <a:rPr lang="en-US" sz="2400" i="1" baseline="-25000" dirty="0"/>
              <a:t>p </a:t>
            </a:r>
            <a:r>
              <a:rPr lang="en-US" sz="2400" i="1" dirty="0"/>
              <a:t>=</a:t>
            </a:r>
            <a:r>
              <a:rPr lang="en-US" sz="2400" dirty="0"/>
              <a:t> (20 lb/ft</a:t>
            </a:r>
            <a:r>
              <a:rPr lang="en-US" sz="2400" baseline="30000" dirty="0"/>
              <a:t>2</a:t>
            </a:r>
            <a:r>
              <a:rPr lang="en-US" sz="2400" dirty="0"/>
              <a:t>)(10.08 ft)(3.5 ft) = 706 lb (Single flight from landing to floor)</a:t>
            </a:r>
          </a:p>
          <a:p>
            <a:r>
              <a:rPr lang="en-US" sz="2400" dirty="0"/>
              <a:t>Landing: </a:t>
            </a:r>
            <a:r>
              <a:rPr lang="en-US" sz="2400" i="1" dirty="0"/>
              <a:t>W</a:t>
            </a:r>
            <a:r>
              <a:rPr lang="en-US" sz="2400" i="1" baseline="-25000" dirty="0"/>
              <a:t>p</a:t>
            </a:r>
            <a:r>
              <a:rPr lang="en-US" sz="2400" dirty="0"/>
              <a:t> = (20 lb/ft</a:t>
            </a:r>
            <a:r>
              <a:rPr lang="en-US" sz="2400" baseline="30000" dirty="0"/>
              <a:t>3</a:t>
            </a:r>
            <a:r>
              <a:rPr lang="en-US" sz="2400" dirty="0"/>
              <a:t>)(7.33 ft)(3.5 ft) = 513 lb</a:t>
            </a:r>
          </a:p>
          <a:p>
            <a:pPr marL="0" indent="0">
              <a:buNone/>
            </a:pPr>
            <a:r>
              <a:rPr lang="en-US" dirty="0"/>
              <a:t> </a:t>
            </a:r>
          </a:p>
          <a:p>
            <a:pPr marL="0" indent="0">
              <a:buNone/>
            </a:pPr>
            <a:r>
              <a:rPr lang="en-US" dirty="0"/>
              <a:t>			</a:t>
            </a:r>
            <a:r>
              <a:rPr lang="en-US" sz="2400" dirty="0"/>
              <a:t>(at Level 3)</a:t>
            </a:r>
          </a:p>
          <a:p>
            <a:pPr marL="0" indent="0">
              <a:buNone/>
            </a:pPr>
            <a:endParaRPr lang="en-US" sz="2400" dirty="0"/>
          </a:p>
          <a:p>
            <a:pPr marL="0" indent="0">
              <a:buNone/>
            </a:pPr>
            <a:r>
              <a:rPr lang="en-US" sz="2400" dirty="0"/>
              <a:t>			(at Level 4)</a:t>
            </a:r>
          </a:p>
          <a:p>
            <a:pPr marL="0" indent="0">
              <a:buNone/>
            </a:pPr>
            <a:endParaRPr lang="en-US" sz="2400" dirty="0"/>
          </a:p>
          <a:p>
            <a:r>
              <a:rPr lang="en-US" sz="2400" dirty="0"/>
              <a:t>The redundancy factor, </a:t>
            </a:r>
            <a:r>
              <a:rPr lang="en-US" sz="2400" i="1" dirty="0"/>
              <a:t>ρ</a:t>
            </a:r>
            <a:r>
              <a:rPr lang="en-US" sz="2400" dirty="0"/>
              <a:t>, for nonstructural components is taken as 1.0 in load combinations (Section 13.3.1)</a:t>
            </a:r>
            <a:endParaRPr lang="en-US" dirty="0"/>
          </a:p>
        </p:txBody>
      </p:sp>
      <p:sp>
        <p:nvSpPr>
          <p:cNvPr id="2" name="Title 1"/>
          <p:cNvSpPr>
            <a:spLocks noGrp="1"/>
          </p:cNvSpPr>
          <p:nvPr>
            <p:ph type="title"/>
          </p:nvPr>
        </p:nvSpPr>
        <p:spPr/>
        <p:txBody>
          <a:bodyPr/>
          <a:lstStyle/>
          <a:p>
            <a:r>
              <a:rPr lang="en-US" dirty="0"/>
              <a:t>Design Parameters </a:t>
            </a:r>
          </a:p>
        </p:txBody>
      </p:sp>
    </p:spTree>
    <p:extLst>
      <p:ext uri="{BB962C8B-B14F-4D97-AF65-F5344CB8AC3E}">
        <p14:creationId xmlns:p14="http://schemas.microsoft.com/office/powerpoint/2010/main" val="3677498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3220" y="1412875"/>
            <a:ext cx="8272159" cy="4297362"/>
          </a:xfrm>
        </p:spPr>
        <p:txBody>
          <a:bodyPr/>
          <a:lstStyle/>
          <a:p>
            <a:r>
              <a:rPr lang="en-US" sz="2000" dirty="0"/>
              <a:t>Seismic attachments must be bolted, welded, or otherwise positively fastened without considering the frictional resistance produced by the effects of gravity (Sec. 13.4).</a:t>
            </a:r>
          </a:p>
          <a:p>
            <a:r>
              <a:rPr lang="en-US" sz="2000" dirty="0"/>
              <a:t>The net relative displacement is assumed to occur in any horizontal direction, and must be accommodated through slotted or sliding connections, or metal supports designed with rotation capacity to accommodate seismic relative displacements (Sec. 13.5.10).</a:t>
            </a:r>
          </a:p>
          <a:p>
            <a:r>
              <a:rPr lang="en-US" sz="2000" dirty="0"/>
              <a:t>Sliding connections (slotted or oversize holes), sliding bearing supports with restraints that engage after the displacement </a:t>
            </a:r>
            <a:r>
              <a:rPr lang="en-US" sz="2000" i="1" dirty="0"/>
              <a:t>D</a:t>
            </a:r>
            <a:r>
              <a:rPr lang="en-US" sz="2000" i="1" baseline="-25000" dirty="0"/>
              <a:t>pI</a:t>
            </a:r>
            <a:r>
              <a:rPr lang="en-US" sz="2000" dirty="0"/>
              <a:t>, is exceeded (e.g. keeper assemblies or end stops), and connections that permit movement by deformation of metal attachments must accommodate </a:t>
            </a:r>
            <a:r>
              <a:rPr lang="en-US" sz="2000" i="1" dirty="0"/>
              <a:t>D</a:t>
            </a:r>
            <a:r>
              <a:rPr lang="en-US" sz="2000" i="1" baseline="-25000" dirty="0"/>
              <a:t>pI</a:t>
            </a:r>
            <a:r>
              <a:rPr lang="en-US" sz="2000" dirty="0"/>
              <a:t>, but not less than 0.5 in. without loss of vertical support or inducing displacement-related compression forces in the stair (Sec. 13.5.10).</a:t>
            </a:r>
          </a:p>
          <a:p>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12</a:t>
            </a:fld>
            <a:endParaRPr lang="en-US" dirty="0"/>
          </a:p>
        </p:txBody>
      </p:sp>
      <p:sp>
        <p:nvSpPr>
          <p:cNvPr id="2" name="Title 1"/>
          <p:cNvSpPr>
            <a:spLocks noGrp="1"/>
          </p:cNvSpPr>
          <p:nvPr>
            <p:ph type="title"/>
          </p:nvPr>
        </p:nvSpPr>
        <p:spPr/>
        <p:txBody>
          <a:bodyPr/>
          <a:lstStyle/>
          <a:p>
            <a:r>
              <a:rPr lang="en-US" dirty="0"/>
              <a:t>Performance Criteria</a:t>
            </a:r>
          </a:p>
        </p:txBody>
      </p:sp>
    </p:spTree>
    <p:extLst>
      <p:ext uri="{BB962C8B-B14F-4D97-AF65-F5344CB8AC3E}">
        <p14:creationId xmlns:p14="http://schemas.microsoft.com/office/powerpoint/2010/main" val="4206520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13</a:t>
            </a:fld>
            <a:endParaRPr lang="en-US" dirty="0"/>
          </a:p>
        </p:txBody>
      </p:sp>
      <p:sp>
        <p:nvSpPr>
          <p:cNvPr id="3" name="Content Placeholder 2"/>
          <p:cNvSpPr>
            <a:spLocks noGrp="1"/>
          </p:cNvSpPr>
          <p:nvPr>
            <p:ph idx="1"/>
          </p:nvPr>
        </p:nvSpPr>
        <p:spPr>
          <a:xfrm>
            <a:off x="637925" y="1316205"/>
            <a:ext cx="7772400" cy="4297362"/>
          </a:xfrm>
        </p:spPr>
        <p:txBody>
          <a:bodyPr/>
          <a:lstStyle/>
          <a:p>
            <a:r>
              <a:rPr lang="en-US" sz="2000" dirty="0"/>
              <a:t>Sliding bearing supports without keeper assemblies or end stops must be designed to accommodate a displacement 1.5</a:t>
            </a:r>
            <a:r>
              <a:rPr lang="en-US" sz="2000" i="1" dirty="0"/>
              <a:t>D</a:t>
            </a:r>
            <a:r>
              <a:rPr lang="en-US" sz="2000" i="1" baseline="-25000" dirty="0"/>
              <a:t>pI</a:t>
            </a:r>
            <a:r>
              <a:rPr lang="en-US" sz="2000" dirty="0"/>
              <a:t>, but not less than 1.0 in. without loss of vertical support. Break-away restraints are permitted if their failure does not lead to loss of vertical support (Sec. 13.5.10).</a:t>
            </a:r>
          </a:p>
          <a:p>
            <a:r>
              <a:rPr lang="en-US" sz="2000" dirty="0"/>
              <a:t>If sliding or ductile connections are not provided to accommodate seismic relative displacements, the stiffness and strength of the stair or ramp structure shall be included in the building structural model of  Section 12.7.3 and the stair shall be designed with Ω</a:t>
            </a:r>
            <a:r>
              <a:rPr lang="en-US" sz="2000" i="1" baseline="-25000" dirty="0"/>
              <a:t>0</a:t>
            </a:r>
            <a:r>
              <a:rPr lang="en-US" sz="2000" dirty="0"/>
              <a:t> corresponding to the seismic force-resisting system but not less than 2½ (</a:t>
            </a:r>
            <a:r>
              <a:rPr lang="en-US" sz="2000" i="1" dirty="0"/>
              <a:t>Standard</a:t>
            </a:r>
            <a:r>
              <a:rPr lang="en-US" sz="2000" dirty="0"/>
              <a:t> Sec. 13.5.10).</a:t>
            </a:r>
          </a:p>
          <a:p>
            <a:endParaRPr lang="en-US" dirty="0"/>
          </a:p>
        </p:txBody>
      </p:sp>
      <p:sp>
        <p:nvSpPr>
          <p:cNvPr id="2" name="Title 1"/>
          <p:cNvSpPr>
            <a:spLocks noGrp="1"/>
          </p:cNvSpPr>
          <p:nvPr>
            <p:ph type="title"/>
          </p:nvPr>
        </p:nvSpPr>
        <p:spPr/>
        <p:txBody>
          <a:bodyPr/>
          <a:lstStyle/>
          <a:p>
            <a:r>
              <a:rPr lang="en-US" dirty="0"/>
              <a:t>Performance Criteria </a:t>
            </a:r>
          </a:p>
        </p:txBody>
      </p:sp>
    </p:spTree>
    <p:extLst>
      <p:ext uri="{BB962C8B-B14F-4D97-AF65-F5344CB8AC3E}">
        <p14:creationId xmlns:p14="http://schemas.microsoft.com/office/powerpoint/2010/main" val="1035435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14</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2" name="TextBox 1"/>
          <p:cNvSpPr txBox="1"/>
          <p:nvPr/>
        </p:nvSpPr>
        <p:spPr>
          <a:xfrm>
            <a:off x="6041729" y="5558589"/>
            <a:ext cx="1467068" cy="646331"/>
          </a:xfrm>
          <a:prstGeom prst="rect">
            <a:avLst/>
          </a:prstGeom>
          <a:noFill/>
        </p:spPr>
        <p:txBody>
          <a:bodyPr wrap="none" rtlCol="0">
            <a:spAutoFit/>
          </a:bodyPr>
          <a:lstStyle/>
          <a:p>
            <a:pPr algn="ctr"/>
            <a:r>
              <a:rPr lang="en-US" sz="1800" dirty="0">
                <a:solidFill>
                  <a:srgbClr val="FF0000"/>
                </a:solidFill>
              </a:rPr>
              <a:t>Fixed</a:t>
            </a:r>
            <a:br>
              <a:rPr lang="en-US" sz="1800" dirty="0">
                <a:solidFill>
                  <a:srgbClr val="FF0000"/>
                </a:solidFill>
              </a:rPr>
            </a:br>
            <a:r>
              <a:rPr lang="en-US" sz="1800" dirty="0">
                <a:solidFill>
                  <a:srgbClr val="FF0000"/>
                </a:solidFill>
              </a:rPr>
              <a:t>Connections</a:t>
            </a:r>
          </a:p>
        </p:txBody>
      </p:sp>
      <p:pic>
        <p:nvPicPr>
          <p:cNvPr id="6146" name="Picture 2" descr="Graphic shows an isometric view of the egress stairs from Level 3 to Level 4.  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landing is shown in the middle of the 14’-0” story height, and the landings are supported from the floor below by HSS3x3 posts. At level 3, fixed connections are indicated.  At level four, sliding connections that accommodate story drift are indicated.&#10;" title="Sliding and Fixed Connection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61833" y="2180334"/>
            <a:ext cx="4257566" cy="3462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652210" y="2294021"/>
            <a:ext cx="1467068" cy="646331"/>
          </a:xfrm>
          <a:prstGeom prst="rect">
            <a:avLst/>
          </a:prstGeom>
          <a:noFill/>
        </p:spPr>
        <p:txBody>
          <a:bodyPr wrap="none" rtlCol="0">
            <a:spAutoFit/>
          </a:bodyPr>
          <a:lstStyle/>
          <a:p>
            <a:pPr algn="ctr"/>
            <a:r>
              <a:rPr lang="en-US" sz="1800" dirty="0">
                <a:solidFill>
                  <a:srgbClr val="FF0000"/>
                </a:solidFill>
              </a:rPr>
              <a:t>Sliding</a:t>
            </a:r>
            <a:br>
              <a:rPr lang="en-US" sz="1800" dirty="0">
                <a:solidFill>
                  <a:srgbClr val="FF0000"/>
                </a:solidFill>
              </a:rPr>
            </a:br>
            <a:r>
              <a:rPr lang="en-US" sz="1800" dirty="0">
                <a:solidFill>
                  <a:srgbClr val="FF0000"/>
                </a:solidFill>
              </a:rPr>
              <a:t>Connections</a:t>
            </a:r>
          </a:p>
        </p:txBody>
      </p:sp>
      <p:sp>
        <p:nvSpPr>
          <p:cNvPr id="3" name="Content Placeholder 2"/>
          <p:cNvSpPr>
            <a:spLocks noGrp="1"/>
          </p:cNvSpPr>
          <p:nvPr>
            <p:ph sz="half" idx="1"/>
          </p:nvPr>
        </p:nvSpPr>
        <p:spPr>
          <a:xfrm>
            <a:off x="505325" y="1604963"/>
            <a:ext cx="4090737" cy="4297362"/>
          </a:xfrm>
        </p:spPr>
        <p:txBody>
          <a:bodyPr/>
          <a:lstStyle/>
          <a:p>
            <a:r>
              <a:rPr lang="en-US" sz="2000" dirty="0"/>
              <a:t>There are many different approaches for dealing with seismic displacement demand on egress stairs</a:t>
            </a:r>
          </a:p>
          <a:p>
            <a:r>
              <a:rPr lang="en-US" sz="2000" dirty="0"/>
              <a:t>In this example, for lateral displacements (X- and Y-direction) the stair assembly is fixed at Level 3 of the structure by connections A3 and B3</a:t>
            </a:r>
          </a:p>
          <a:p>
            <a:r>
              <a:rPr lang="en-US" sz="2000" dirty="0"/>
              <a:t>Connections A4 and B4 on Level 4 are detailed to accommodate story drift by sliding in the X- and Y-directions </a:t>
            </a:r>
          </a:p>
        </p:txBody>
      </p:sp>
      <p:sp>
        <p:nvSpPr>
          <p:cNvPr id="6" name="Title 5"/>
          <p:cNvSpPr>
            <a:spLocks noGrp="1"/>
          </p:cNvSpPr>
          <p:nvPr>
            <p:ph type="title"/>
          </p:nvPr>
        </p:nvSpPr>
        <p:spPr/>
        <p:txBody>
          <a:bodyPr/>
          <a:lstStyle/>
          <a:p>
            <a:r>
              <a:rPr lang="en-US" dirty="0"/>
              <a:t>Accommodating Story Drift</a:t>
            </a:r>
          </a:p>
        </p:txBody>
      </p:sp>
    </p:spTree>
    <p:extLst>
      <p:ext uri="{BB962C8B-B14F-4D97-AF65-F5344CB8AC3E}">
        <p14:creationId xmlns:p14="http://schemas.microsoft.com/office/powerpoint/2010/main" val="810723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15</a:t>
            </a:fld>
            <a:endParaRPr lang="en-US" dirty="0"/>
          </a:p>
        </p:txBody>
      </p:sp>
      <p:sp>
        <p:nvSpPr>
          <p:cNvPr id="3" name="Content Placeholder 2"/>
          <p:cNvSpPr>
            <a:spLocks noGrp="1"/>
          </p:cNvSpPr>
          <p:nvPr>
            <p:ph idx="1"/>
          </p:nvPr>
        </p:nvSpPr>
        <p:spPr/>
        <p:txBody>
          <a:bodyPr/>
          <a:lstStyle/>
          <a:p>
            <a:r>
              <a:rPr lang="en-US" sz="2400" dirty="0"/>
              <a:t>For simplicity in the connection calculations in this example, the mass of the stairs is lumped at the landing and at the center of gravity of each flight of stairs</a:t>
            </a:r>
          </a:p>
          <a:p>
            <a:r>
              <a:rPr lang="en-US" sz="2400" dirty="0"/>
              <a:t>Although the mass of the stairs is distributed between Levels 3 and 4, the lateral force is calculated assuming it is concentrated at Level 3, since the connections at Level 4 are free to slide in the X- and Y- directions </a:t>
            </a:r>
          </a:p>
          <a:p>
            <a:r>
              <a:rPr lang="en-US" sz="2400" dirty="0"/>
              <a:t>Lateral stiffness of the HSS3x3 posts is considered negligible</a:t>
            </a:r>
          </a:p>
        </p:txBody>
      </p:sp>
      <p:sp>
        <p:nvSpPr>
          <p:cNvPr id="6" name="Title 5"/>
          <p:cNvSpPr>
            <a:spLocks noGrp="1"/>
          </p:cNvSpPr>
          <p:nvPr>
            <p:ph type="title"/>
          </p:nvPr>
        </p:nvSpPr>
        <p:spPr/>
        <p:txBody>
          <a:bodyPr/>
          <a:lstStyle/>
          <a:p>
            <a:r>
              <a:rPr lang="en-US" dirty="0"/>
              <a:t>Simplifying Assumptions</a:t>
            </a:r>
          </a:p>
        </p:txBody>
      </p:sp>
    </p:spTree>
    <p:extLst>
      <p:ext uri="{BB962C8B-B14F-4D97-AF65-F5344CB8AC3E}">
        <p14:creationId xmlns:p14="http://schemas.microsoft.com/office/powerpoint/2010/main" val="1486616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dirty="0"/>
              <a:t>Nonstructural 18- </a:t>
            </a:r>
            <a:fld id="{C89CB261-678F-46C7-9B50-9F41C27EFD57}" type="slidenum">
              <a:rPr lang="en-US" smtClean="0"/>
              <a:pPr>
                <a:defRPr/>
              </a:pPr>
              <a:t>16</a:t>
            </a:fld>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grpSp>
        <p:nvGrpSpPr>
          <p:cNvPr id="7" name="Group 6" descr="An isometric view of the egress stairs from Level 3 to Level 4.  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horizontal seismic forces for the landings and the stair risers are indicated by red arrows. At level 3, the reactions at the fixed connections are indicated by green arrows.  At level four, the vertical reactions in direction z are indicated by green arrows, while sliding connections that accommodate story drift result in no reactions along the x and y axes.&#10;" title="Isometric View of the Egress Stairs from Level 3 to Level 4"/>
          <p:cNvGrpSpPr/>
          <p:nvPr/>
        </p:nvGrpSpPr>
        <p:grpSpPr>
          <a:xfrm>
            <a:off x="4505118" y="1131846"/>
            <a:ext cx="4225523" cy="4661111"/>
            <a:chOff x="4505118" y="1131846"/>
            <a:chExt cx="4225523" cy="4661111"/>
          </a:xfrm>
        </p:grpSpPr>
        <p:pic>
          <p:nvPicPr>
            <p:cNvPr id="7178" name="Picture 3" descr="Design implications of torsion induced by the geometry of the stairs and connections. 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horizontal seismic forces for the landings and the stair risers are indicated by red arrows. At level 3, the reactions at the fixed connections are indicated by green arrows.  At level four, the vertical reactions in direction z are indicated by green arrows, while sliding connections that accommodate story drift result in no reactions along the x and y axes." title="Isometric view of the egress stairs from Level 3 to Level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118" y="1131846"/>
              <a:ext cx="4225523" cy="4661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a:off x="5668704" y="2829427"/>
              <a:ext cx="1136850" cy="338554"/>
            </a:xfrm>
            <a:prstGeom prst="rect">
              <a:avLst/>
            </a:prstGeom>
            <a:noFill/>
          </p:spPr>
          <p:txBody>
            <a:bodyPr wrap="none" rtlCol="0">
              <a:spAutoFit/>
            </a:bodyPr>
            <a:lstStyle/>
            <a:p>
              <a:r>
                <a:rPr lang="en-US" sz="1600" b="1" dirty="0">
                  <a:solidFill>
                    <a:srgbClr val="FF0000"/>
                  </a:solidFill>
                </a:rPr>
                <a:t>F</a:t>
              </a:r>
              <a:r>
                <a:rPr lang="en-US" sz="1600" b="1" baseline="-25000" dirty="0">
                  <a:solidFill>
                    <a:srgbClr val="FF0000"/>
                  </a:solidFill>
                </a:rPr>
                <a:t>p</a:t>
              </a:r>
              <a:r>
                <a:rPr lang="en-US" sz="1600" b="1" dirty="0">
                  <a:solidFill>
                    <a:srgbClr val="FF0000"/>
                  </a:solidFill>
                </a:rPr>
                <a:t> (stairs)</a:t>
              </a:r>
            </a:p>
          </p:txBody>
        </p:sp>
        <p:cxnSp>
          <p:nvCxnSpPr>
            <p:cNvPr id="29" name="Straight Arrow Connector 28" descr="Green, C3 Arrow"/>
            <p:cNvCxnSpPr/>
            <p:nvPr/>
          </p:nvCxnSpPr>
          <p:spPr bwMode="auto">
            <a:xfrm>
              <a:off x="7949865" y="4167942"/>
              <a:ext cx="32085" cy="513345"/>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descr="Green, C3 Cross"/>
            <p:cNvCxnSpPr/>
            <p:nvPr/>
          </p:nvCxnSpPr>
          <p:spPr bwMode="auto">
            <a:xfrm flipH="1">
              <a:off x="7861634" y="4272213"/>
              <a:ext cx="192507" cy="192506"/>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descr="Red, FP Arrow (STAIRS)"/>
            <p:cNvCxnSpPr/>
            <p:nvPr/>
          </p:nvCxnSpPr>
          <p:spPr bwMode="auto">
            <a:xfrm flipH="1" flipV="1">
              <a:off x="6014788" y="3224463"/>
              <a:ext cx="605588" cy="352926"/>
            </a:xfrm>
            <a:prstGeom prst="straightConnector1">
              <a:avLst/>
            </a:prstGeom>
            <a:solidFill>
              <a:schemeClr val="accent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descr="Red, FP Arrow (LANDING)"/>
            <p:cNvCxnSpPr/>
            <p:nvPr/>
          </p:nvCxnSpPr>
          <p:spPr bwMode="auto">
            <a:xfrm flipH="1" flipV="1">
              <a:off x="7240924" y="1859181"/>
              <a:ext cx="605588" cy="352926"/>
            </a:xfrm>
            <a:prstGeom prst="straightConnector1">
              <a:avLst/>
            </a:prstGeom>
            <a:solidFill>
              <a:schemeClr val="accent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descr="Red, FP Arrow (STAIRS)"/>
            <p:cNvCxnSpPr/>
            <p:nvPr/>
          </p:nvCxnSpPr>
          <p:spPr bwMode="auto">
            <a:xfrm flipH="1" flipV="1">
              <a:off x="5542645" y="1364979"/>
              <a:ext cx="605588" cy="352926"/>
            </a:xfrm>
            <a:prstGeom prst="straightConnector1">
              <a:avLst/>
            </a:prstGeom>
            <a:solidFill>
              <a:schemeClr val="accent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descr="Green, A3 Arrow"/>
            <p:cNvCxnSpPr/>
            <p:nvPr/>
          </p:nvCxnSpPr>
          <p:spPr bwMode="auto">
            <a:xfrm flipH="1" flipV="1">
              <a:off x="5674895" y="4699335"/>
              <a:ext cx="16042" cy="505827"/>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descr="Green, A3 Cross"/>
            <p:cNvCxnSpPr/>
            <p:nvPr/>
          </p:nvCxnSpPr>
          <p:spPr bwMode="auto">
            <a:xfrm flipH="1">
              <a:off x="5615740" y="4987591"/>
              <a:ext cx="161424" cy="129842"/>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p:cNvSpPr txBox="1"/>
            <p:nvPr/>
          </p:nvSpPr>
          <p:spPr>
            <a:xfrm>
              <a:off x="5782536" y="1207334"/>
              <a:ext cx="1136850" cy="338554"/>
            </a:xfrm>
            <a:prstGeom prst="rect">
              <a:avLst/>
            </a:prstGeom>
            <a:noFill/>
          </p:spPr>
          <p:txBody>
            <a:bodyPr wrap="none" rtlCol="0">
              <a:spAutoFit/>
            </a:bodyPr>
            <a:lstStyle/>
            <a:p>
              <a:r>
                <a:rPr lang="en-US" sz="1600" b="1" dirty="0">
                  <a:solidFill>
                    <a:srgbClr val="FF0000"/>
                  </a:solidFill>
                </a:rPr>
                <a:t>F</a:t>
              </a:r>
              <a:r>
                <a:rPr lang="en-US" sz="1600" b="1" baseline="-25000" dirty="0">
                  <a:solidFill>
                    <a:srgbClr val="FF0000"/>
                  </a:solidFill>
                </a:rPr>
                <a:t>p</a:t>
              </a:r>
              <a:r>
                <a:rPr lang="en-US" sz="1600" b="1" dirty="0">
                  <a:solidFill>
                    <a:srgbClr val="FF0000"/>
                  </a:solidFill>
                </a:rPr>
                <a:t> (stairs)</a:t>
              </a:r>
            </a:p>
          </p:txBody>
        </p:sp>
        <p:cxnSp>
          <p:nvCxnSpPr>
            <p:cNvPr id="49" name="Straight Arrow Connector 48" descr="Green, B3 Arrow"/>
            <p:cNvCxnSpPr/>
            <p:nvPr/>
          </p:nvCxnSpPr>
          <p:spPr bwMode="auto">
            <a:xfrm>
              <a:off x="6305550" y="5095875"/>
              <a:ext cx="38100" cy="552450"/>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descr="Green, B3 Cross"/>
            <p:cNvCxnSpPr/>
            <p:nvPr/>
          </p:nvCxnSpPr>
          <p:spPr bwMode="auto">
            <a:xfrm flipH="1">
              <a:off x="6232358" y="5244766"/>
              <a:ext cx="168444" cy="144379"/>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Arrow Connector 50" descr="Green, B3 Arrow"/>
            <p:cNvCxnSpPr/>
            <p:nvPr/>
          </p:nvCxnSpPr>
          <p:spPr bwMode="auto">
            <a:xfrm flipV="1">
              <a:off x="5857373" y="5086351"/>
              <a:ext cx="409074" cy="216568"/>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descr="Green, B3 Cross"/>
            <p:cNvCxnSpPr/>
            <p:nvPr/>
          </p:nvCxnSpPr>
          <p:spPr bwMode="auto">
            <a:xfrm>
              <a:off x="5894472" y="5187115"/>
              <a:ext cx="158416" cy="140871"/>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Arrow Connector 57" descr="Green, B4 Arrow"/>
            <p:cNvCxnSpPr/>
            <p:nvPr/>
          </p:nvCxnSpPr>
          <p:spPr bwMode="auto">
            <a:xfrm>
              <a:off x="5656847" y="2045371"/>
              <a:ext cx="32085" cy="513345"/>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descr="Green, B4 Cross"/>
            <p:cNvCxnSpPr/>
            <p:nvPr/>
          </p:nvCxnSpPr>
          <p:spPr bwMode="auto">
            <a:xfrm flipH="1">
              <a:off x="5584658" y="2177716"/>
              <a:ext cx="168443" cy="144379"/>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Straight Arrow Connector 61" descr="Green, C3 Arrow"/>
            <p:cNvCxnSpPr/>
            <p:nvPr/>
          </p:nvCxnSpPr>
          <p:spPr bwMode="auto">
            <a:xfrm>
              <a:off x="8388015" y="3863142"/>
              <a:ext cx="32085" cy="513345"/>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Straight Connector 62" descr="Green, C3 Cross"/>
            <p:cNvCxnSpPr/>
            <p:nvPr/>
          </p:nvCxnSpPr>
          <p:spPr bwMode="auto">
            <a:xfrm flipH="1">
              <a:off x="8299784" y="3967413"/>
              <a:ext cx="192507" cy="192506"/>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Straight Arrow Connector 69" descr="Green, A4 Arrow"/>
            <p:cNvCxnSpPr/>
            <p:nvPr/>
          </p:nvCxnSpPr>
          <p:spPr bwMode="auto">
            <a:xfrm flipH="1" flipV="1">
              <a:off x="5070308" y="1780674"/>
              <a:ext cx="16042" cy="505827"/>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Straight Connector 70" descr="Green, A4 Cross"/>
            <p:cNvCxnSpPr/>
            <p:nvPr/>
          </p:nvCxnSpPr>
          <p:spPr bwMode="auto">
            <a:xfrm flipH="1">
              <a:off x="4987089" y="1996966"/>
              <a:ext cx="152470" cy="105553"/>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Straight Arrow Connector 71" descr="Green, A3 Arrow"/>
            <p:cNvCxnSpPr/>
            <p:nvPr/>
          </p:nvCxnSpPr>
          <p:spPr bwMode="auto">
            <a:xfrm flipV="1">
              <a:off x="5237747" y="4729414"/>
              <a:ext cx="409074" cy="216568"/>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Connector 72" descr="Green, A3 Cross"/>
            <p:cNvCxnSpPr/>
            <p:nvPr/>
          </p:nvCxnSpPr>
          <p:spPr bwMode="auto">
            <a:xfrm>
              <a:off x="5289884" y="4777039"/>
              <a:ext cx="158416" cy="140871"/>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Straight Arrow Connector 73" descr="Green, B3 Arrow"/>
            <p:cNvCxnSpPr/>
            <p:nvPr/>
          </p:nvCxnSpPr>
          <p:spPr bwMode="auto">
            <a:xfrm>
              <a:off x="6362700" y="5095875"/>
              <a:ext cx="438150" cy="266700"/>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Arrow Connector 76" descr="Green, A3 Arrow"/>
            <p:cNvCxnSpPr/>
            <p:nvPr/>
          </p:nvCxnSpPr>
          <p:spPr bwMode="auto">
            <a:xfrm>
              <a:off x="5162550" y="4410075"/>
              <a:ext cx="438150" cy="266700"/>
            </a:xfrm>
            <a:prstGeom prst="straightConnector1">
              <a:avLst/>
            </a:prstGeom>
            <a:solidFill>
              <a:schemeClr val="accent1"/>
            </a:solidFill>
            <a:ln w="34925"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77" descr="Green, A3 Cross"/>
            <p:cNvCxnSpPr/>
            <p:nvPr/>
          </p:nvCxnSpPr>
          <p:spPr bwMode="auto">
            <a:xfrm flipH="1">
              <a:off x="5232734" y="4405563"/>
              <a:ext cx="192507" cy="192506"/>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78" descr="Green, B3 Cross"/>
            <p:cNvCxnSpPr/>
            <p:nvPr/>
          </p:nvCxnSpPr>
          <p:spPr bwMode="auto">
            <a:xfrm flipH="1">
              <a:off x="6400800" y="5072313"/>
              <a:ext cx="167442" cy="147387"/>
            </a:xfrm>
            <a:prstGeom prst="line">
              <a:avLst/>
            </a:prstGeom>
            <a:solidFill>
              <a:schemeClr val="accent1"/>
            </a:solidFill>
            <a:ln w="317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 name="TextBox 23"/>
          <p:cNvSpPr txBox="1"/>
          <p:nvPr/>
        </p:nvSpPr>
        <p:spPr>
          <a:xfrm>
            <a:off x="7678123" y="1718703"/>
            <a:ext cx="1317990" cy="338554"/>
          </a:xfrm>
          <a:prstGeom prst="rect">
            <a:avLst/>
          </a:prstGeom>
          <a:noFill/>
        </p:spPr>
        <p:txBody>
          <a:bodyPr wrap="none" rtlCol="0">
            <a:spAutoFit/>
          </a:bodyPr>
          <a:lstStyle/>
          <a:p>
            <a:r>
              <a:rPr lang="en-US" sz="1600" b="1" dirty="0">
                <a:solidFill>
                  <a:srgbClr val="FF0000"/>
                </a:solidFill>
              </a:rPr>
              <a:t>F</a:t>
            </a:r>
            <a:r>
              <a:rPr lang="en-US" sz="1600" b="1" baseline="-25000" dirty="0">
                <a:solidFill>
                  <a:srgbClr val="FF0000"/>
                </a:solidFill>
              </a:rPr>
              <a:t>p</a:t>
            </a:r>
            <a:r>
              <a:rPr lang="en-US" sz="1600" b="1" dirty="0">
                <a:solidFill>
                  <a:srgbClr val="FF0000"/>
                </a:solidFill>
              </a:rPr>
              <a:t> (landing)</a:t>
            </a:r>
          </a:p>
        </p:txBody>
      </p:sp>
      <p:sp>
        <p:nvSpPr>
          <p:cNvPr id="3" name="Content Placeholder 2"/>
          <p:cNvSpPr>
            <a:spLocks noGrp="1"/>
          </p:cNvSpPr>
          <p:nvPr>
            <p:ph sz="half" idx="1"/>
          </p:nvPr>
        </p:nvSpPr>
        <p:spPr>
          <a:xfrm>
            <a:off x="661987" y="1604963"/>
            <a:ext cx="3910013" cy="4297362"/>
          </a:xfrm>
        </p:spPr>
        <p:txBody>
          <a:bodyPr/>
          <a:lstStyle/>
          <a:p>
            <a:r>
              <a:rPr lang="en-US" sz="2000" dirty="0"/>
              <a:t>The seismic forces are distributed relative to the components mass distribution</a:t>
            </a:r>
          </a:p>
          <a:p>
            <a:r>
              <a:rPr lang="en-US" sz="2000" dirty="0"/>
              <a:t>The connection configuration induces twisting about the Z axis, due to the eccentricity between the center of mass of the stairs and the center of resistance of the connections</a:t>
            </a:r>
          </a:p>
          <a:p>
            <a:r>
              <a:rPr lang="en-US" sz="2000" dirty="0"/>
              <a:t>This eccentricity must be accounted for in the design</a:t>
            </a:r>
          </a:p>
        </p:txBody>
      </p:sp>
      <p:sp>
        <p:nvSpPr>
          <p:cNvPr id="6" name="Title 5"/>
          <p:cNvSpPr>
            <a:spLocks noGrp="1"/>
          </p:cNvSpPr>
          <p:nvPr>
            <p:ph type="title"/>
          </p:nvPr>
        </p:nvSpPr>
        <p:spPr/>
        <p:txBody>
          <a:bodyPr/>
          <a:lstStyle/>
          <a:p>
            <a:r>
              <a:rPr lang="en-US" dirty="0"/>
              <a:t>Induced Torsion</a:t>
            </a:r>
          </a:p>
        </p:txBody>
      </p:sp>
    </p:spTree>
    <p:extLst>
      <p:ext uri="{BB962C8B-B14F-4D97-AF65-F5344CB8AC3E}">
        <p14:creationId xmlns:p14="http://schemas.microsoft.com/office/powerpoint/2010/main" val="1477528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17</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11" name="Text Box 9"/>
          <p:cNvSpPr txBox="1">
            <a:spLocks noChangeArrowheads="1"/>
          </p:cNvSpPr>
          <p:nvPr/>
        </p:nvSpPr>
        <p:spPr bwMode="auto">
          <a:xfrm>
            <a:off x="4114800" y="4451350"/>
            <a:ext cx="4724400" cy="400110"/>
          </a:xfrm>
          <a:prstGeom prst="rect">
            <a:avLst/>
          </a:prstGeom>
          <a:noFill/>
          <a:ln w="9525">
            <a:noFill/>
            <a:miter lim="800000"/>
            <a:headEnd/>
            <a:tailEnd/>
          </a:ln>
        </p:spPr>
        <p:txBody>
          <a:bodyPr>
            <a:spAutoFit/>
          </a:bodyPr>
          <a:lstStyle/>
          <a:p>
            <a:pPr lvl="1">
              <a:spcBef>
                <a:spcPct val="20000"/>
              </a:spcBef>
            </a:pPr>
            <a:r>
              <a:rPr lang="en-US" sz="2000" dirty="0"/>
              <a:t>			Equation 13.3-3</a:t>
            </a:r>
          </a:p>
        </p:txBody>
      </p:sp>
      <p:sp>
        <p:nvSpPr>
          <p:cNvPr id="10" name="Text Box 8"/>
          <p:cNvSpPr txBox="1">
            <a:spLocks noChangeArrowheads="1"/>
          </p:cNvSpPr>
          <p:nvPr/>
        </p:nvSpPr>
        <p:spPr bwMode="auto">
          <a:xfrm>
            <a:off x="4114800" y="3641725"/>
            <a:ext cx="4724400" cy="400110"/>
          </a:xfrm>
          <a:prstGeom prst="rect">
            <a:avLst/>
          </a:prstGeom>
          <a:noFill/>
          <a:ln w="9525">
            <a:noFill/>
            <a:miter lim="800000"/>
            <a:headEnd/>
            <a:tailEnd/>
          </a:ln>
        </p:spPr>
        <p:txBody>
          <a:bodyPr>
            <a:spAutoFit/>
          </a:bodyPr>
          <a:lstStyle/>
          <a:p>
            <a:pPr lvl="1">
              <a:spcBef>
                <a:spcPct val="20000"/>
              </a:spcBef>
            </a:pPr>
            <a:r>
              <a:rPr lang="en-US" sz="2000" dirty="0"/>
              <a:t>			Equation 13.3-2</a:t>
            </a:r>
          </a:p>
        </p:txBody>
      </p:sp>
      <p:sp>
        <p:nvSpPr>
          <p:cNvPr id="8" name="Rectangle 3"/>
          <p:cNvSpPr txBox="1">
            <a:spLocks noChangeArrowheads="1"/>
          </p:cNvSpPr>
          <p:nvPr/>
        </p:nvSpPr>
        <p:spPr bwMode="auto">
          <a:xfrm>
            <a:off x="609600" y="174307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buFontTx/>
              <a:buNone/>
            </a:pPr>
            <a:endParaRPr lang="en-US" sz="2000" kern="0" dirty="0"/>
          </a:p>
          <a:p>
            <a:pPr eaLnBrk="1" hangingPunct="1">
              <a:buFontTx/>
              <a:buNone/>
            </a:pPr>
            <a:endParaRPr lang="en-US" sz="2000" kern="0" dirty="0"/>
          </a:p>
          <a:p>
            <a:pPr eaLnBrk="1" hangingPunct="1">
              <a:buFontTx/>
              <a:buNone/>
            </a:pPr>
            <a:endParaRPr lang="en-US" sz="2000" kern="0" dirty="0"/>
          </a:p>
          <a:p>
            <a:pPr eaLnBrk="1" hangingPunct="1">
              <a:buFontTx/>
              <a:buNone/>
            </a:pPr>
            <a:endParaRPr lang="en-US" sz="2000" kern="0" dirty="0"/>
          </a:p>
          <a:p>
            <a:pPr eaLnBrk="1" hangingPunct="1">
              <a:buFontTx/>
              <a:buNone/>
            </a:pPr>
            <a:endParaRPr lang="en-US" sz="1200" kern="0" dirty="0"/>
          </a:p>
          <a:p>
            <a:pPr eaLnBrk="1" hangingPunct="1">
              <a:buFontTx/>
              <a:buNone/>
            </a:pPr>
            <a:r>
              <a:rPr lang="en-US" sz="1200" i="1" kern="0" dirty="0"/>
              <a:t>	</a:t>
            </a:r>
          </a:p>
          <a:p>
            <a:pPr eaLnBrk="1" hangingPunct="1">
              <a:buFontTx/>
              <a:buNone/>
            </a:pPr>
            <a:r>
              <a:rPr lang="en-US" sz="2000" i="1" kern="0" dirty="0"/>
              <a:t>	</a:t>
            </a:r>
            <a:r>
              <a:rPr lang="en-US" sz="2000" i="1" kern="0" dirty="0">
                <a:latin typeface="Times New Roman"/>
                <a:cs typeface="Times New Roman"/>
              </a:rPr>
              <a:t>F</a:t>
            </a:r>
            <a:r>
              <a:rPr lang="en-US" sz="2000" i="1" kern="0" baseline="-25000" dirty="0">
                <a:latin typeface="Times New Roman"/>
                <a:cs typeface="Times New Roman"/>
              </a:rPr>
              <a:t>p (max)</a:t>
            </a:r>
            <a:r>
              <a:rPr lang="en-US" sz="2000" kern="0" dirty="0">
                <a:latin typeface="Times New Roman"/>
                <a:cs typeface="Times New Roman"/>
              </a:rPr>
              <a:t> =  1.6 </a:t>
            </a:r>
            <a:r>
              <a:rPr lang="en-US" sz="2000" i="1" kern="0" dirty="0">
                <a:latin typeface="Times New Roman"/>
                <a:cs typeface="Times New Roman"/>
              </a:rPr>
              <a:t>S</a:t>
            </a:r>
            <a:r>
              <a:rPr lang="en-US" sz="2000" i="1" kern="0" baseline="-25000" dirty="0">
                <a:latin typeface="Times New Roman"/>
                <a:cs typeface="Times New Roman"/>
              </a:rPr>
              <a:t>DS</a:t>
            </a:r>
            <a:r>
              <a:rPr lang="en-US" sz="2000" i="1" kern="0" dirty="0">
                <a:latin typeface="Times New Roman"/>
                <a:cs typeface="Times New Roman"/>
              </a:rPr>
              <a:t> I</a:t>
            </a:r>
            <a:r>
              <a:rPr lang="en-US" sz="2000" i="1" kern="0" baseline="-25000" dirty="0">
                <a:latin typeface="Times New Roman"/>
                <a:cs typeface="Times New Roman"/>
              </a:rPr>
              <a:t>p</a:t>
            </a:r>
            <a:r>
              <a:rPr lang="en-US" sz="2000" i="1" kern="0" dirty="0">
                <a:latin typeface="Times New Roman"/>
                <a:cs typeface="Times New Roman"/>
              </a:rPr>
              <a:t> W</a:t>
            </a:r>
            <a:r>
              <a:rPr lang="en-US" sz="2000" i="1" kern="0" baseline="-25000" dirty="0">
                <a:latin typeface="Times New Roman"/>
                <a:cs typeface="Times New Roman"/>
              </a:rPr>
              <a:t>p</a:t>
            </a:r>
            <a:br>
              <a:rPr lang="en-US" sz="2000" i="1" kern="0" baseline="-25000" dirty="0"/>
            </a:br>
            <a:endParaRPr lang="en-US" sz="2000" i="1" kern="0" baseline="-25000" dirty="0"/>
          </a:p>
          <a:p>
            <a:pPr eaLnBrk="1" hangingPunct="1">
              <a:buFontTx/>
              <a:buNone/>
            </a:pPr>
            <a:endParaRPr lang="en-US" sz="2000" i="1" kern="0" baseline="-25000" dirty="0"/>
          </a:p>
          <a:p>
            <a:pPr eaLnBrk="1" hangingPunct="1">
              <a:buFontTx/>
              <a:buNone/>
            </a:pPr>
            <a:r>
              <a:rPr lang="en-US" sz="2000" i="1" kern="0" dirty="0">
                <a:latin typeface="Times New Roman"/>
                <a:cs typeface="Times New Roman"/>
              </a:rPr>
              <a:t>	F</a:t>
            </a:r>
            <a:r>
              <a:rPr lang="en-US" sz="2000" i="1" kern="0" baseline="-25000" dirty="0">
                <a:latin typeface="Times New Roman"/>
                <a:cs typeface="Times New Roman"/>
              </a:rPr>
              <a:t>p (min)</a:t>
            </a:r>
            <a:r>
              <a:rPr lang="en-US" sz="2000" i="1" kern="0" dirty="0">
                <a:latin typeface="Times New Roman"/>
                <a:cs typeface="Times New Roman"/>
              </a:rPr>
              <a:t> </a:t>
            </a:r>
            <a:r>
              <a:rPr lang="en-US" sz="2000" kern="0" dirty="0">
                <a:latin typeface="Times New Roman"/>
                <a:cs typeface="Times New Roman"/>
              </a:rPr>
              <a:t>=  0.3 </a:t>
            </a:r>
            <a:r>
              <a:rPr lang="en-US" sz="2000" i="1" kern="0" dirty="0">
                <a:latin typeface="Times New Roman"/>
                <a:cs typeface="Times New Roman"/>
              </a:rPr>
              <a:t>S</a:t>
            </a:r>
            <a:r>
              <a:rPr lang="en-US" sz="2000" i="1" kern="0" baseline="-25000" dirty="0">
                <a:latin typeface="Times New Roman"/>
                <a:cs typeface="Times New Roman"/>
              </a:rPr>
              <a:t>DS</a:t>
            </a:r>
            <a:r>
              <a:rPr lang="en-US" sz="2000" i="1" kern="0" dirty="0">
                <a:latin typeface="Times New Roman"/>
                <a:cs typeface="Times New Roman"/>
              </a:rPr>
              <a:t> I</a:t>
            </a:r>
            <a:r>
              <a:rPr lang="en-US" sz="2000" i="1" kern="0" baseline="-25000" dirty="0">
                <a:latin typeface="Times New Roman"/>
                <a:cs typeface="Times New Roman"/>
              </a:rPr>
              <a:t>p</a:t>
            </a:r>
            <a:r>
              <a:rPr lang="en-US" sz="2000" i="1" kern="0" dirty="0">
                <a:latin typeface="Times New Roman"/>
                <a:cs typeface="Times New Roman"/>
              </a:rPr>
              <a:t> W</a:t>
            </a:r>
            <a:r>
              <a:rPr lang="en-US" sz="2000" i="1" kern="0" baseline="-25000" dirty="0">
                <a:latin typeface="Times New Roman"/>
                <a:cs typeface="Times New Roman"/>
              </a:rPr>
              <a:t>p</a:t>
            </a:r>
            <a:r>
              <a:rPr lang="en-US" sz="2000" i="1" kern="0" dirty="0">
                <a:latin typeface="Times New Roman"/>
                <a:cs typeface="Times New Roman"/>
              </a:rPr>
              <a:t> </a:t>
            </a:r>
          </a:p>
          <a:p>
            <a:pPr eaLnBrk="1" hangingPunct="1">
              <a:buFontTx/>
              <a:buNone/>
            </a:pPr>
            <a:endParaRPr lang="en-US" sz="2000" i="1" kern="0" dirty="0"/>
          </a:p>
          <a:p>
            <a:pPr eaLnBrk="1" hangingPunct="1">
              <a:buFontTx/>
              <a:buNone/>
            </a:pPr>
            <a:r>
              <a:rPr lang="en-US" sz="2000" i="1" kern="0" dirty="0"/>
              <a:t>	</a:t>
            </a:r>
            <a:endParaRPr lang="en-US" sz="2000" i="1" kern="0" baseline="-25000" dirty="0"/>
          </a:p>
          <a:p>
            <a:pPr eaLnBrk="1" hangingPunct="1">
              <a:buFontTx/>
              <a:buNone/>
            </a:pPr>
            <a:endParaRPr lang="en-US" sz="2000" i="1" kern="0" baseline="-25000" dirty="0"/>
          </a:p>
        </p:txBody>
      </p:sp>
      <p:sp>
        <p:nvSpPr>
          <p:cNvPr id="9" name="Text Box 7"/>
          <p:cNvSpPr txBox="1">
            <a:spLocks noChangeArrowheads="1"/>
          </p:cNvSpPr>
          <p:nvPr/>
        </p:nvSpPr>
        <p:spPr bwMode="auto">
          <a:xfrm>
            <a:off x="4114800" y="2286000"/>
            <a:ext cx="4724400" cy="400110"/>
          </a:xfrm>
          <a:prstGeom prst="rect">
            <a:avLst/>
          </a:prstGeom>
          <a:noFill/>
          <a:ln w="9525">
            <a:noFill/>
            <a:miter lim="800000"/>
            <a:headEnd/>
            <a:tailEnd/>
          </a:ln>
        </p:spPr>
        <p:txBody>
          <a:bodyPr>
            <a:spAutoFit/>
          </a:bodyPr>
          <a:lstStyle/>
          <a:p>
            <a:pPr>
              <a:spcBef>
                <a:spcPct val="20000"/>
              </a:spcBef>
            </a:pPr>
            <a:r>
              <a:rPr lang="en-US" sz="2000" dirty="0"/>
              <a:t>			Equation 13.3-1</a:t>
            </a:r>
          </a:p>
        </p:txBody>
      </p:sp>
      <mc:AlternateContent xmlns:mc="http://schemas.openxmlformats.org/markup-compatibility/2006" xmlns:a14="http://schemas.microsoft.com/office/drawing/2010/main">
        <mc:Choice Requires="a14">
          <p:sp>
            <p:nvSpPr>
              <p:cNvPr id="3" name="TextBox 2"/>
              <p:cNvSpPr txBox="1"/>
              <p:nvPr/>
            </p:nvSpPr>
            <p:spPr>
              <a:xfrm>
                <a:off x="907367" y="2067951"/>
                <a:ext cx="3215111" cy="10065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a:rPr>
                            <m:t>𝐹</m:t>
                          </m:r>
                        </m:e>
                        <m:sub>
                          <m:r>
                            <a:rPr lang="en-US" sz="2000" b="0" i="1" smtClean="0">
                              <a:latin typeface="Cambria Math"/>
                            </a:rPr>
                            <m:t>𝑝</m:t>
                          </m:r>
                        </m:sub>
                      </m:sSub>
                      <m:r>
                        <a:rPr lang="en-US" sz="2000" b="0" i="1" smtClean="0">
                          <a:latin typeface="Cambria Math"/>
                        </a:rPr>
                        <m:t>=</m:t>
                      </m:r>
                      <m:f>
                        <m:fPr>
                          <m:ctrlPr>
                            <a:rPr lang="en-US" sz="2000" b="0" i="1" smtClean="0">
                              <a:latin typeface="Cambria Math" panose="02040503050406030204" pitchFamily="18" charset="0"/>
                            </a:rPr>
                          </m:ctrlPr>
                        </m:fPr>
                        <m:num>
                          <m:r>
                            <a:rPr lang="en-US" sz="2000" b="0" i="1" smtClean="0">
                              <a:latin typeface="Cambria Math"/>
                            </a:rPr>
                            <m:t>0.4</m:t>
                          </m:r>
                          <m:sSub>
                            <m:sSubPr>
                              <m:ctrlPr>
                                <a:rPr lang="en-US" sz="2000" b="0" i="1" smtClean="0">
                                  <a:latin typeface="Cambria Math" panose="02040503050406030204" pitchFamily="18" charset="0"/>
                                </a:rPr>
                              </m:ctrlPr>
                            </m:sSubPr>
                            <m:e>
                              <m:r>
                                <a:rPr lang="en-US" sz="2000" b="0" i="1" smtClean="0">
                                  <a:latin typeface="Cambria Math"/>
                                </a:rPr>
                                <m:t>𝑎</m:t>
                              </m:r>
                            </m:e>
                            <m:sub>
                              <m:r>
                                <a:rPr lang="en-US" sz="2000" b="0" i="1" smtClean="0">
                                  <a:latin typeface="Cambria Math"/>
                                </a:rPr>
                                <m:t>𝑝</m:t>
                              </m:r>
                            </m:sub>
                          </m:sSub>
                          <m:sSub>
                            <m:sSubPr>
                              <m:ctrlPr>
                                <a:rPr lang="en-US" sz="2000" b="0" i="1" smtClean="0">
                                  <a:latin typeface="Cambria Math" panose="02040503050406030204" pitchFamily="18" charset="0"/>
                                </a:rPr>
                              </m:ctrlPr>
                            </m:sSubPr>
                            <m:e>
                              <m:r>
                                <a:rPr lang="en-US" sz="2000" b="0" i="1" smtClean="0">
                                  <a:latin typeface="Cambria Math"/>
                                </a:rPr>
                                <m:t>𝑆</m:t>
                              </m:r>
                            </m:e>
                            <m:sub>
                              <m:r>
                                <a:rPr lang="en-US" sz="2000" b="0" i="1" smtClean="0">
                                  <a:latin typeface="Cambria Math"/>
                                </a:rPr>
                                <m:t>𝐷𝑆</m:t>
                              </m:r>
                            </m:sub>
                          </m:sSub>
                          <m:sSub>
                            <m:sSubPr>
                              <m:ctrlPr>
                                <a:rPr lang="en-US" sz="2000" b="0" i="1" smtClean="0">
                                  <a:latin typeface="Cambria Math" panose="02040503050406030204" pitchFamily="18" charset="0"/>
                                </a:rPr>
                              </m:ctrlPr>
                            </m:sSubPr>
                            <m:e>
                              <m:r>
                                <a:rPr lang="en-US" sz="2000" b="0" i="1" smtClean="0">
                                  <a:latin typeface="Cambria Math"/>
                                </a:rPr>
                                <m:t>𝑊</m:t>
                              </m:r>
                            </m:e>
                            <m:sub>
                              <m:r>
                                <a:rPr lang="en-US" sz="2000" b="0" i="1" smtClean="0">
                                  <a:latin typeface="Cambria Math"/>
                                </a:rPr>
                                <m:t>𝑝</m:t>
                              </m:r>
                            </m:sub>
                          </m:sSub>
                        </m:num>
                        <m:den>
                          <m:f>
                            <m:fPr>
                              <m:type m:val="skw"/>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a:rPr>
                                    <m:t>𝑅</m:t>
                                  </m:r>
                                </m:e>
                                <m:sub>
                                  <m:r>
                                    <a:rPr lang="en-US" sz="2000" b="0" i="1" smtClean="0">
                                      <a:latin typeface="Cambria Math"/>
                                    </a:rPr>
                                    <m:t>𝑝</m:t>
                                  </m:r>
                                </m:sub>
                              </m:sSub>
                            </m:num>
                            <m:den>
                              <m:sSub>
                                <m:sSubPr>
                                  <m:ctrlPr>
                                    <a:rPr lang="en-US" sz="2000" b="0" i="1" smtClean="0">
                                      <a:latin typeface="Cambria Math" panose="02040503050406030204" pitchFamily="18" charset="0"/>
                                    </a:rPr>
                                  </m:ctrlPr>
                                </m:sSubPr>
                                <m:e>
                                  <m:r>
                                    <a:rPr lang="en-US" sz="2000" b="0" i="1" smtClean="0">
                                      <a:latin typeface="Cambria Math"/>
                                    </a:rPr>
                                    <m:t>𝐼</m:t>
                                  </m:r>
                                </m:e>
                                <m:sub>
                                  <m:r>
                                    <a:rPr lang="en-US" sz="2000" b="0" i="1" smtClean="0">
                                      <a:latin typeface="Cambria Math"/>
                                    </a:rPr>
                                    <m:t>𝑝</m:t>
                                  </m:r>
                                </m:sub>
                              </m:sSub>
                            </m:den>
                          </m:f>
                        </m:den>
                      </m:f>
                      <m:d>
                        <m:dPr>
                          <m:ctrlPr>
                            <a:rPr lang="en-US" sz="2000" b="0" i="1" smtClean="0">
                              <a:latin typeface="Cambria Math" panose="02040503050406030204" pitchFamily="18" charset="0"/>
                            </a:rPr>
                          </m:ctrlPr>
                        </m:dPr>
                        <m:e>
                          <m:r>
                            <a:rPr lang="en-US" sz="2000" b="0" i="1" smtClean="0">
                              <a:latin typeface="Cambria Math"/>
                            </a:rPr>
                            <m:t>1+2</m:t>
                          </m:r>
                          <m:f>
                            <m:fPr>
                              <m:ctrlPr>
                                <a:rPr lang="en-US" sz="2000" b="0" i="1" smtClean="0">
                                  <a:latin typeface="Cambria Math" panose="02040503050406030204" pitchFamily="18" charset="0"/>
                                </a:rPr>
                              </m:ctrlPr>
                            </m:fPr>
                            <m:num>
                              <m:r>
                                <a:rPr lang="en-US" sz="2000" b="0" i="1" smtClean="0">
                                  <a:latin typeface="Cambria Math"/>
                                </a:rPr>
                                <m:t>𝑧</m:t>
                              </m:r>
                            </m:num>
                            <m:den>
                              <m:r>
                                <a:rPr lang="en-US" sz="2000" b="0" i="1" smtClean="0">
                                  <a:latin typeface="Cambria Math"/>
                                </a:rPr>
                                <m:t>h</m:t>
                              </m:r>
                            </m:den>
                          </m:f>
                        </m:e>
                      </m:d>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907367" y="2067951"/>
                <a:ext cx="3215111" cy="1006558"/>
              </a:xfrm>
              <a:prstGeom prst="rect">
                <a:avLst/>
              </a:prstGeom>
              <a:blipFill>
                <a:blip r:embed="rId3"/>
                <a:stretch>
                  <a:fillRect/>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Design Force Equations</a:t>
            </a:r>
          </a:p>
        </p:txBody>
      </p:sp>
    </p:spTree>
    <p:extLst>
      <p:ext uri="{BB962C8B-B14F-4D97-AF65-F5344CB8AC3E}">
        <p14:creationId xmlns:p14="http://schemas.microsoft.com/office/powerpoint/2010/main" val="18657770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18</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10" name="Text Box 8"/>
          <p:cNvSpPr txBox="1">
            <a:spLocks noChangeArrowheads="1"/>
          </p:cNvSpPr>
          <p:nvPr/>
        </p:nvSpPr>
        <p:spPr bwMode="auto">
          <a:xfrm>
            <a:off x="2695073" y="2462630"/>
            <a:ext cx="4724400" cy="400110"/>
          </a:xfrm>
          <a:prstGeom prst="rect">
            <a:avLst/>
          </a:prstGeom>
          <a:noFill/>
          <a:ln w="9525">
            <a:noFill/>
            <a:miter lim="800000"/>
            <a:headEnd/>
            <a:tailEnd/>
          </a:ln>
        </p:spPr>
        <p:txBody>
          <a:bodyPr>
            <a:spAutoFit/>
          </a:bodyPr>
          <a:lstStyle/>
          <a:p>
            <a:pPr lvl="1">
              <a:spcBef>
                <a:spcPct val="20000"/>
              </a:spcBef>
            </a:pPr>
            <a:r>
              <a:rPr lang="en-US" sz="2000" dirty="0"/>
              <a:t>		  Eq.12.4-4a</a:t>
            </a:r>
          </a:p>
        </p:txBody>
      </p:sp>
      <p:sp>
        <p:nvSpPr>
          <p:cNvPr id="9" name="Text Box 7"/>
          <p:cNvSpPr txBox="1">
            <a:spLocks noChangeArrowheads="1"/>
          </p:cNvSpPr>
          <p:nvPr/>
        </p:nvSpPr>
        <p:spPr bwMode="auto">
          <a:xfrm>
            <a:off x="2743200" y="2141622"/>
            <a:ext cx="4724400" cy="400110"/>
          </a:xfrm>
          <a:prstGeom prst="rect">
            <a:avLst/>
          </a:prstGeom>
          <a:noFill/>
          <a:ln w="9525">
            <a:noFill/>
            <a:miter lim="800000"/>
            <a:headEnd/>
            <a:tailEnd/>
          </a:ln>
        </p:spPr>
        <p:txBody>
          <a:bodyPr>
            <a:spAutoFit/>
          </a:bodyPr>
          <a:lstStyle/>
          <a:p>
            <a:pPr>
              <a:spcBef>
                <a:spcPct val="20000"/>
              </a:spcBef>
            </a:pPr>
            <a:r>
              <a:rPr lang="en-US" sz="2000" dirty="0"/>
              <a:t>		 Eq. 12.4-3</a:t>
            </a:r>
          </a:p>
        </p:txBody>
      </p:sp>
      <p:sp>
        <p:nvSpPr>
          <p:cNvPr id="8" name="Rectangle 3"/>
          <p:cNvSpPr txBox="1">
            <a:spLocks noChangeArrowheads="1"/>
          </p:cNvSpPr>
          <p:nvPr/>
        </p:nvSpPr>
        <p:spPr bwMode="auto">
          <a:xfrm>
            <a:off x="609600" y="174307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buFontTx/>
              <a:buNone/>
            </a:pPr>
            <a:r>
              <a:rPr lang="en-US" sz="2000" dirty="0">
                <a:latin typeface="+mj-lt"/>
                <a:ea typeface="Times New Roman"/>
              </a:rPr>
              <a:t>Seismic Load Effects</a:t>
            </a:r>
          </a:p>
          <a:p>
            <a:pPr eaLnBrk="1" hangingPunct="1">
              <a:buFontTx/>
              <a:buNone/>
            </a:pP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 </a:t>
            </a:r>
            <a:r>
              <a:rPr lang="en-US" sz="2000" i="1" dirty="0" err="1">
                <a:latin typeface="Times New Roman"/>
                <a:ea typeface="Times New Roman"/>
              </a:rPr>
              <a:t>ρQ</a:t>
            </a:r>
            <a:r>
              <a:rPr lang="en-US" sz="2000" i="1" baseline="-25000" dirty="0" err="1">
                <a:latin typeface="Times New Roman"/>
                <a:ea typeface="Times New Roman"/>
              </a:rPr>
              <a:t>E</a:t>
            </a:r>
            <a:endParaRPr lang="en-US" sz="2000" kern="0" dirty="0"/>
          </a:p>
          <a:p>
            <a:pPr eaLnBrk="1" hangingPunct="1">
              <a:buFontTx/>
              <a:buNone/>
            </a:pP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0.2</a:t>
            </a:r>
            <a:r>
              <a:rPr lang="en-US" sz="2000" i="1" dirty="0">
                <a:latin typeface="Times New Roman"/>
                <a:ea typeface="Times New Roman"/>
              </a:rPr>
              <a:t>S</a:t>
            </a:r>
            <a:r>
              <a:rPr lang="en-US" sz="2000" i="1" baseline="-25000" dirty="0">
                <a:latin typeface="Times New Roman"/>
                <a:ea typeface="Times New Roman"/>
              </a:rPr>
              <a:t>DS</a:t>
            </a:r>
            <a:r>
              <a:rPr lang="en-US" sz="2000" i="1" dirty="0">
                <a:latin typeface="Times New Roman"/>
                <a:ea typeface="Times New Roman"/>
              </a:rPr>
              <a:t>D</a:t>
            </a:r>
            <a:endParaRPr lang="en-US" sz="2000" i="1" kern="0" baseline="-25000" dirty="0"/>
          </a:p>
          <a:p>
            <a:pPr eaLnBrk="1" hangingPunct="1">
              <a:buFontTx/>
              <a:buNone/>
            </a:pPr>
            <a:endParaRPr lang="en-US" sz="2000" kern="0" baseline="-25000" dirty="0"/>
          </a:p>
          <a:p>
            <a:pPr eaLnBrk="1" hangingPunct="1">
              <a:buFontTx/>
              <a:buNone/>
            </a:pPr>
            <a:r>
              <a:rPr lang="en-US" sz="2000" kern="0" dirty="0">
                <a:latin typeface="+mj-lt"/>
                <a:cs typeface="Times New Roman"/>
              </a:rPr>
              <a:t>Load Combinations (Strength Design, Sec.2.3.6)</a:t>
            </a:r>
          </a:p>
          <a:p>
            <a:pPr eaLnBrk="1" hangingPunct="1">
              <a:buFontTx/>
              <a:buNone/>
            </a:pPr>
            <a:r>
              <a:rPr lang="en-US" sz="2000" dirty="0">
                <a:latin typeface="Times New Roman"/>
                <a:ea typeface="Times New Roman"/>
              </a:rPr>
              <a:t>1.2</a:t>
            </a:r>
            <a:r>
              <a:rPr lang="en-US" sz="2000" i="1" dirty="0">
                <a:latin typeface="Times New Roman"/>
                <a:ea typeface="Times New Roman"/>
              </a:rPr>
              <a:t>D</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 </a:t>
            </a:r>
            <a:r>
              <a:rPr lang="en-US" sz="2000" i="1" dirty="0">
                <a:latin typeface="Times New Roman"/>
                <a:ea typeface="Times New Roman"/>
              </a:rPr>
              <a:t>L</a:t>
            </a:r>
            <a:r>
              <a:rPr lang="en-US" sz="2000" dirty="0">
                <a:latin typeface="Times New Roman"/>
                <a:ea typeface="Times New Roman"/>
              </a:rPr>
              <a:t> + 0.2</a:t>
            </a:r>
            <a:r>
              <a:rPr lang="en-US" sz="2000" i="1" dirty="0">
                <a:latin typeface="Times New Roman"/>
                <a:ea typeface="Times New Roman"/>
              </a:rPr>
              <a:t>S</a:t>
            </a:r>
            <a:r>
              <a:rPr lang="en-US" sz="2000" dirty="0">
                <a:latin typeface="Times New Roman"/>
                <a:ea typeface="Times New Roman"/>
              </a:rPr>
              <a:t> 		       </a:t>
            </a:r>
            <a:r>
              <a:rPr lang="en-US" sz="2000" dirty="0">
                <a:latin typeface="+mj-lt"/>
                <a:ea typeface="Times New Roman"/>
              </a:rPr>
              <a:t>(Basic Load Combination 6)</a:t>
            </a:r>
            <a:endParaRPr lang="en-US" sz="2000" kern="0" dirty="0">
              <a:latin typeface="+mj-lt"/>
              <a:cs typeface="Times New Roman"/>
            </a:endParaRPr>
          </a:p>
          <a:p>
            <a:pPr eaLnBrk="1" hangingPunct="1">
              <a:buFontTx/>
              <a:buNone/>
            </a:pPr>
            <a:r>
              <a:rPr lang="en-US" sz="2000" dirty="0">
                <a:latin typeface="Times New Roman"/>
                <a:ea typeface="Times New Roman"/>
              </a:rPr>
              <a:t>0.9</a:t>
            </a:r>
            <a:r>
              <a:rPr lang="en-US" sz="2000" i="1" dirty="0">
                <a:latin typeface="Times New Roman"/>
                <a:ea typeface="Times New Roman"/>
              </a:rPr>
              <a:t>D</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a:t>
            </a:r>
            <a:r>
              <a:rPr lang="en-US" sz="2000" dirty="0">
                <a:latin typeface="+mj-lt"/>
                <a:ea typeface="Times New Roman"/>
              </a:rPr>
              <a:t>(Basic Load Combination 7</a:t>
            </a:r>
            <a:endParaRPr lang="en-US" sz="2000" kern="0" dirty="0">
              <a:latin typeface="+mj-lt"/>
              <a:cs typeface="Times New Roman"/>
            </a:endParaRPr>
          </a:p>
          <a:p>
            <a:pPr eaLnBrk="1" hangingPunct="1">
              <a:buFontTx/>
              <a:buNone/>
            </a:pPr>
            <a:r>
              <a:rPr lang="en-US" sz="2000" kern="0" dirty="0">
                <a:latin typeface="+mj-lt"/>
                <a:cs typeface="Times New Roman"/>
              </a:rPr>
              <a:t>Where:</a:t>
            </a:r>
          </a:p>
          <a:p>
            <a:pPr marL="0" indent="0">
              <a:buNone/>
            </a:pPr>
            <a:r>
              <a:rPr lang="en-US" sz="2000" i="1" dirty="0"/>
              <a:t>Q</a:t>
            </a:r>
            <a:r>
              <a:rPr lang="en-US" sz="2000" i="1" baseline="-25000" dirty="0"/>
              <a:t>E</a:t>
            </a:r>
            <a:r>
              <a:rPr lang="en-US" sz="2000" dirty="0"/>
              <a:t>  load due to horizontal application of </a:t>
            </a:r>
            <a:r>
              <a:rPr lang="en-US" sz="2000" i="1" dirty="0"/>
              <a:t>F</a:t>
            </a:r>
            <a:r>
              <a:rPr lang="en-US" sz="2000" i="1" baseline="-25000" dirty="0"/>
              <a:t>p</a:t>
            </a:r>
            <a:r>
              <a:rPr lang="en-US" sz="2000" dirty="0"/>
              <a:t>      (Sec. 12.4.2.1)</a:t>
            </a:r>
          </a:p>
          <a:p>
            <a:pPr marL="0" indent="0">
              <a:buNone/>
            </a:pPr>
            <a:r>
              <a:rPr lang="en-US" sz="2000" i="1" dirty="0"/>
              <a:t>ρ</a:t>
            </a:r>
            <a:r>
              <a:rPr lang="en-US" sz="2000" dirty="0"/>
              <a:t> = 1.0 because egress stairs are nonstructural components </a:t>
            </a:r>
          </a:p>
          <a:p>
            <a:pPr marL="0" indent="0">
              <a:buNone/>
            </a:pPr>
            <a:r>
              <a:rPr lang="en-US" sz="2000" i="1" dirty="0"/>
              <a:t>D</a:t>
            </a:r>
            <a:r>
              <a:rPr lang="en-US" sz="2000" dirty="0"/>
              <a:t> = dead load effect (due to vertical load application)</a:t>
            </a:r>
          </a:p>
          <a:p>
            <a:pPr marL="0" indent="0">
              <a:buNone/>
            </a:pPr>
            <a:r>
              <a:rPr lang="en-US" sz="2000" dirty="0"/>
              <a:t>L= 0.5 times the Live Load (Sec. 12.4.2.3, Item 1)</a:t>
            </a:r>
          </a:p>
          <a:p>
            <a:pPr eaLnBrk="1" hangingPunct="1">
              <a:buFontTx/>
              <a:buNone/>
            </a:pPr>
            <a:endParaRPr lang="en-US" sz="2000" i="1" kern="0" dirty="0"/>
          </a:p>
          <a:p>
            <a:pPr eaLnBrk="1" hangingPunct="1">
              <a:buFontTx/>
              <a:buNone/>
            </a:pPr>
            <a:r>
              <a:rPr lang="en-US" sz="2000" i="1" kern="0" dirty="0"/>
              <a:t>	</a:t>
            </a:r>
            <a:endParaRPr lang="en-US" sz="2000" i="1" kern="0" baseline="-25000" dirty="0"/>
          </a:p>
          <a:p>
            <a:pPr eaLnBrk="1" hangingPunct="1">
              <a:buFontTx/>
              <a:buNone/>
            </a:pPr>
            <a:endParaRPr lang="en-US" sz="2000" i="1" kern="0" baseline="-25000" dirty="0"/>
          </a:p>
        </p:txBody>
      </p:sp>
      <p:sp>
        <p:nvSpPr>
          <p:cNvPr id="2" name="Title 1"/>
          <p:cNvSpPr>
            <a:spLocks noGrp="1"/>
          </p:cNvSpPr>
          <p:nvPr>
            <p:ph type="title"/>
          </p:nvPr>
        </p:nvSpPr>
        <p:spPr/>
        <p:txBody>
          <a:bodyPr/>
          <a:lstStyle/>
          <a:p>
            <a:r>
              <a:rPr lang="en-US" dirty="0"/>
              <a:t>Design Force Equations </a:t>
            </a:r>
          </a:p>
        </p:txBody>
      </p:sp>
    </p:spTree>
    <p:extLst>
      <p:ext uri="{BB962C8B-B14F-4D97-AF65-F5344CB8AC3E}">
        <p14:creationId xmlns:p14="http://schemas.microsoft.com/office/powerpoint/2010/main" val="3820242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19</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mc:AlternateContent xmlns:mc="http://schemas.openxmlformats.org/markup-compatibility/2006" xmlns:a14="http://schemas.microsoft.com/office/drawing/2010/main">
        <mc:Choice Requires="a14">
          <p:sp>
            <p:nvSpPr>
              <p:cNvPr id="9" name="TextBox 8"/>
              <p:cNvSpPr txBox="1"/>
              <p:nvPr/>
            </p:nvSpPr>
            <p:spPr>
              <a:xfrm>
                <a:off x="570480" y="2452961"/>
                <a:ext cx="5758129" cy="8627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a:rPr>
                            <m:t>𝐹</m:t>
                          </m:r>
                        </m:e>
                        <m:sub>
                          <m:r>
                            <a:rPr lang="en-US" sz="2000" b="0" i="1" smtClean="0">
                              <a:latin typeface="Cambria Math"/>
                            </a:rPr>
                            <m:t>𝑝</m:t>
                          </m:r>
                        </m:sub>
                      </m:sSub>
                      <m:r>
                        <a:rPr lang="en-US" sz="2000" b="0" i="1" smtClean="0">
                          <a:latin typeface="Cambria Math"/>
                        </a:rPr>
                        <m:t>=</m:t>
                      </m:r>
                      <m:f>
                        <m:fPr>
                          <m:ctrlPr>
                            <a:rPr lang="en-US" sz="2000" b="0" i="1" smtClean="0">
                              <a:latin typeface="Cambria Math" panose="02040503050406030204" pitchFamily="18" charset="0"/>
                            </a:rPr>
                          </m:ctrlPr>
                        </m:fPr>
                        <m:num>
                          <m:r>
                            <a:rPr lang="en-US" sz="2000" b="0" i="1" smtClean="0">
                              <a:latin typeface="Cambria Math"/>
                            </a:rPr>
                            <m:t>0.4</m:t>
                          </m:r>
                          <m:d>
                            <m:dPr>
                              <m:ctrlPr>
                                <a:rPr lang="en-US" sz="2000" b="0" i="1" smtClean="0">
                                  <a:latin typeface="Cambria Math" panose="02040503050406030204" pitchFamily="18" charset="0"/>
                                </a:rPr>
                              </m:ctrlPr>
                            </m:dPr>
                            <m:e>
                              <m:r>
                                <a:rPr lang="en-US" sz="2000" b="0" i="1" smtClean="0">
                                  <a:latin typeface="Cambria Math"/>
                                </a:rPr>
                                <m:t>1.0</m:t>
                              </m:r>
                            </m:e>
                          </m:d>
                          <m:d>
                            <m:dPr>
                              <m:ctrlPr>
                                <a:rPr lang="en-US" sz="2000" b="0" i="1" smtClean="0">
                                  <a:latin typeface="Cambria Math" panose="02040503050406030204" pitchFamily="18" charset="0"/>
                                </a:rPr>
                              </m:ctrlPr>
                            </m:dPr>
                            <m:e>
                              <m:r>
                                <a:rPr lang="en-US" sz="2000" b="0" i="1" smtClean="0">
                                  <a:latin typeface="Cambria Math"/>
                                </a:rPr>
                                <m:t>1.0</m:t>
                              </m:r>
                            </m:e>
                          </m:d>
                          <m:d>
                            <m:dPr>
                              <m:ctrlPr>
                                <a:rPr lang="en-US" sz="2000" b="0" i="1" smtClean="0">
                                  <a:latin typeface="Cambria Math" panose="02040503050406030204" pitchFamily="18" charset="0"/>
                                </a:rPr>
                              </m:ctrlPr>
                            </m:dPr>
                            <m:e>
                              <m:r>
                                <a:rPr lang="en-US" sz="2000" b="0" i="1" smtClean="0">
                                  <a:latin typeface="Cambria Math"/>
                                </a:rPr>
                                <m:t>706 </m:t>
                              </m:r>
                              <m:r>
                                <m:rPr>
                                  <m:sty m:val="p"/>
                                </m:rPr>
                                <a:rPr lang="en-US" sz="2000" b="0" i="0" smtClean="0">
                                  <a:latin typeface="Cambria Math"/>
                                </a:rPr>
                                <m:t>lb</m:t>
                              </m:r>
                            </m:e>
                          </m:d>
                        </m:num>
                        <m:den>
                          <m:f>
                            <m:fPr>
                              <m:type m:val="skw"/>
                              <m:ctrlPr>
                                <a:rPr lang="en-US" sz="2000" b="0" i="1" smtClean="0">
                                  <a:latin typeface="Cambria Math" panose="02040503050406030204" pitchFamily="18" charset="0"/>
                                </a:rPr>
                              </m:ctrlPr>
                            </m:fPr>
                            <m:num>
                              <m:r>
                                <a:rPr lang="en-US" sz="2000" b="0" i="1" smtClean="0">
                                  <a:latin typeface="Cambria Math"/>
                                </a:rPr>
                                <m:t>2.5</m:t>
                              </m:r>
                            </m:num>
                            <m:den>
                              <m:r>
                                <a:rPr lang="en-US" sz="2000" b="0" i="1" smtClean="0">
                                  <a:latin typeface="Cambria Math"/>
                                </a:rPr>
                                <m:t>1.5</m:t>
                              </m:r>
                            </m:den>
                          </m:f>
                        </m:den>
                      </m:f>
                      <m:d>
                        <m:dPr>
                          <m:ctrlPr>
                            <a:rPr lang="en-US" sz="2000" b="0" i="1" smtClean="0">
                              <a:latin typeface="Cambria Math" panose="02040503050406030204" pitchFamily="18" charset="0"/>
                            </a:rPr>
                          </m:ctrlPr>
                        </m:dPr>
                        <m:e>
                          <m:r>
                            <a:rPr lang="en-US" sz="2000" b="0" i="1" smtClean="0">
                              <a:latin typeface="Cambria Math"/>
                            </a:rPr>
                            <m:t>1+2</m:t>
                          </m:r>
                          <m:d>
                            <m:dPr>
                              <m:ctrlPr>
                                <a:rPr lang="en-US" sz="2000" b="0" i="1" smtClean="0">
                                  <a:latin typeface="Cambria Math" panose="02040503050406030204" pitchFamily="18" charset="0"/>
                                </a:rPr>
                              </m:ctrlPr>
                            </m:dPr>
                            <m:e>
                              <m:r>
                                <a:rPr lang="en-US" sz="2000" b="0" i="1" smtClean="0">
                                  <a:latin typeface="Cambria Math"/>
                                </a:rPr>
                                <m:t>0.4</m:t>
                              </m:r>
                            </m:e>
                          </m:d>
                        </m:e>
                      </m:d>
                      <m:r>
                        <a:rPr lang="en-US" sz="2000" b="0" i="1" smtClean="0">
                          <a:latin typeface="Cambria Math"/>
                        </a:rPr>
                        <m:t>=306</m:t>
                      </m:r>
                      <m:r>
                        <a:rPr lang="en-US" sz="2000" b="0" i="0" smtClean="0">
                          <a:latin typeface="Cambria Math"/>
                        </a:rPr>
                        <m:t> </m:t>
                      </m:r>
                      <m:r>
                        <m:rPr>
                          <m:sty m:val="p"/>
                        </m:rPr>
                        <a:rPr lang="en-US" sz="2000" b="0" i="0" smtClean="0">
                          <a:latin typeface="Cambria Math"/>
                        </a:rPr>
                        <m:t>lb</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570480" y="2452961"/>
                <a:ext cx="5758129" cy="862737"/>
              </a:xfrm>
              <a:prstGeom prst="rect">
                <a:avLst/>
              </a:prstGeom>
              <a:blipFill rotWithShape="1">
                <a:blip r:embed="rId3"/>
                <a:stretch>
                  <a:fillRect/>
                </a:stretch>
              </a:blipFill>
            </p:spPr>
            <p:txBody>
              <a:bodyPr/>
              <a:lstStyle/>
              <a:p>
                <a:r>
                  <a:rPr lang="en-US">
                    <a:noFill/>
                  </a:rPr>
                  <a:t> </a:t>
                </a:r>
              </a:p>
            </p:txBody>
          </p:sp>
        </mc:Fallback>
      </mc:AlternateContent>
      <p:sp>
        <p:nvSpPr>
          <p:cNvPr id="8" name="Content Placeholder 7"/>
          <p:cNvSpPr>
            <a:spLocks noGrp="1"/>
          </p:cNvSpPr>
          <p:nvPr>
            <p:ph idx="1"/>
          </p:nvPr>
        </p:nvSpPr>
        <p:spPr>
          <a:xfrm>
            <a:off x="661988" y="1604963"/>
            <a:ext cx="8145128" cy="4297362"/>
          </a:xfrm>
        </p:spPr>
        <p:txBody>
          <a:bodyPr/>
          <a:lstStyle/>
          <a:p>
            <a:pPr marL="0" indent="0">
              <a:buNone/>
            </a:pPr>
            <a:r>
              <a:rPr lang="en-US" sz="2000" i="1" dirty="0">
                <a:latin typeface="Times New Roman" panose="02020603050405020304" pitchFamily="18" charset="0"/>
                <a:cs typeface="Times New Roman" panose="02020603050405020304" pitchFamily="18" charset="0"/>
              </a:rPr>
              <a:t>D</a:t>
            </a:r>
            <a:r>
              <a:rPr lang="en-US" sz="2000" dirty="0">
                <a:latin typeface="Times New Roman" panose="02020603050405020304" pitchFamily="18" charset="0"/>
                <a:cs typeface="Times New Roman" panose="02020603050405020304" pitchFamily="18" charset="0"/>
              </a:rPr>
              <a:t> = </a:t>
            </a:r>
            <a:r>
              <a:rPr lang="en-US" sz="2000" i="1" dirty="0">
                <a:latin typeface="Times New Roman" panose="02020603050405020304" pitchFamily="18" charset="0"/>
                <a:cs typeface="Times New Roman" panose="02020603050405020304" pitchFamily="18" charset="0"/>
              </a:rPr>
              <a:t>W</a:t>
            </a:r>
            <a:r>
              <a:rPr lang="en-US" sz="2000" i="1" baseline="-25000"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706 lb</a:t>
            </a:r>
            <a:r>
              <a:rPr lang="en-US" sz="2000" dirty="0"/>
              <a:t>	(vertical gravity effect)</a:t>
            </a:r>
          </a:p>
          <a:p>
            <a:pPr marL="0" indent="0">
              <a:buNone/>
            </a:pPr>
            <a:r>
              <a:rPr lang="en-US" sz="2000" i="1"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(10.08)(3.5)(100 psf) = 3,528 lb   </a:t>
            </a:r>
            <a:r>
              <a:rPr lang="en-US" sz="2000" dirty="0"/>
              <a:t>(Live load vertical gravity effect)</a:t>
            </a:r>
          </a:p>
          <a:p>
            <a:pPr marL="0" indent="0">
              <a:buNone/>
            </a:pPr>
            <a:endParaRPr lang="en-US" sz="2000" dirty="0"/>
          </a:p>
          <a:p>
            <a:pPr marL="0" indent="0">
              <a:buNone/>
            </a:pPr>
            <a:endParaRPr lang="en-US" sz="2000" dirty="0"/>
          </a:p>
          <a:p>
            <a:pPr marL="0" indent="0">
              <a:buNone/>
            </a:pPr>
            <a:endParaRPr lang="en-US" dirty="0"/>
          </a:p>
          <a:p>
            <a:pPr marL="0" indent="0">
              <a:buNone/>
            </a:pPr>
            <a:r>
              <a:rPr lang="de-DE" sz="2000" i="1" dirty="0">
                <a:latin typeface="Times New Roman"/>
                <a:ea typeface="Times New Roman"/>
              </a:rPr>
              <a:t>F</a:t>
            </a:r>
            <a:r>
              <a:rPr lang="de-DE" sz="2000" i="1" baseline="-25000" dirty="0">
                <a:latin typeface="Times New Roman"/>
                <a:ea typeface="Times New Roman"/>
              </a:rPr>
              <a:t>pmax</a:t>
            </a:r>
            <a:r>
              <a:rPr lang="de-DE" sz="2000" dirty="0">
                <a:latin typeface="Times New Roman"/>
                <a:ea typeface="Times New Roman"/>
              </a:rPr>
              <a:t> = 1.6(1.0)(1.5)(706 lb) = 1,694 lb </a:t>
            </a:r>
          </a:p>
          <a:p>
            <a:pPr marL="0" indent="0">
              <a:buNone/>
            </a:pPr>
            <a:r>
              <a:rPr lang="de-DE" sz="2000" i="1" dirty="0">
                <a:latin typeface="Times New Roman"/>
                <a:ea typeface="Times New Roman"/>
              </a:rPr>
              <a:t>F</a:t>
            </a:r>
            <a:r>
              <a:rPr lang="de-DE" sz="2000" i="1" baseline="-25000" dirty="0">
                <a:latin typeface="Times New Roman"/>
                <a:ea typeface="Times New Roman"/>
              </a:rPr>
              <a:t>pmin</a:t>
            </a:r>
            <a:r>
              <a:rPr lang="de-DE" sz="2000" dirty="0">
                <a:latin typeface="Times New Roman"/>
                <a:ea typeface="Times New Roman"/>
              </a:rPr>
              <a:t> = 0.3(1.0)(1.5)(706 lb) = 318 lb </a:t>
            </a:r>
          </a:p>
          <a:p>
            <a:pPr marL="0" marR="0" indent="0">
              <a:spcBef>
                <a:spcPts val="0"/>
              </a:spcBef>
              <a:spcAft>
                <a:spcPts val="0"/>
              </a:spcAft>
              <a:buNone/>
              <a:tabLst>
                <a:tab pos="228600" algn="l"/>
                <a:tab pos="5943600" algn="r"/>
              </a:tabLst>
            </a:pPr>
            <a:endParaRPr lang="de-DE" sz="2000" dirty="0">
              <a:latin typeface="+mj-lt"/>
              <a:ea typeface="Times New Roman"/>
            </a:endParaRPr>
          </a:p>
          <a:p>
            <a:pPr marL="0" marR="0" indent="0">
              <a:spcBef>
                <a:spcPts val="0"/>
              </a:spcBef>
              <a:spcAft>
                <a:spcPts val="0"/>
              </a:spcAft>
              <a:buNone/>
              <a:tabLst>
                <a:tab pos="228600" algn="l"/>
                <a:tab pos="5943600" algn="r"/>
              </a:tabLst>
            </a:pPr>
            <a:r>
              <a:rPr lang="de-DE" sz="2000" dirty="0">
                <a:latin typeface="+mj-lt"/>
                <a:ea typeface="Times New Roman"/>
              </a:rPr>
              <a:t>Eq. 13.3-3 (the minimum force) governs, and </a:t>
            </a:r>
            <a:r>
              <a:rPr lang="en-US" sz="2000" i="1" dirty="0">
                <a:latin typeface="+mj-lt"/>
                <a:ea typeface="Times New Roman"/>
              </a:rPr>
              <a:t>F</a:t>
            </a:r>
            <a:r>
              <a:rPr lang="en-US" sz="2000" i="1" baseline="-25000" dirty="0">
                <a:latin typeface="+mj-lt"/>
                <a:ea typeface="Times New Roman"/>
              </a:rPr>
              <a:t>p</a:t>
            </a:r>
            <a:r>
              <a:rPr lang="en-US" sz="2000" dirty="0">
                <a:latin typeface="+mj-lt"/>
                <a:ea typeface="Times New Roman"/>
              </a:rPr>
              <a:t> = 318 lb</a:t>
            </a:r>
          </a:p>
          <a:p>
            <a:pPr marL="0" indent="0">
              <a:buNone/>
            </a:pPr>
            <a:r>
              <a:rPr lang="en-US" sz="2000" i="1" dirty="0">
                <a:latin typeface="Times New Roman" panose="02020603050405020304" pitchFamily="18" charset="0"/>
                <a:cs typeface="Times New Roman" panose="02020603050405020304" pitchFamily="18" charset="0"/>
              </a:rPr>
              <a:t>E</a:t>
            </a:r>
            <a:r>
              <a:rPr lang="en-US" sz="2000" i="1" baseline="-25000" dirty="0">
                <a:latin typeface="Times New Roman" panose="02020603050405020304" pitchFamily="18" charset="0"/>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 = </a:t>
            </a:r>
            <a:r>
              <a:rPr lang="en-US" sz="2000" i="1" dirty="0" err="1">
                <a:latin typeface="Times New Roman" panose="02020603050405020304" pitchFamily="18" charset="0"/>
                <a:cs typeface="Times New Roman" panose="02020603050405020304" pitchFamily="18" charset="0"/>
              </a:rPr>
              <a:t>ρQ</a:t>
            </a:r>
            <a:r>
              <a:rPr lang="en-US" sz="2000" i="1" baseline="-25000" dirty="0" err="1">
                <a:latin typeface="Times New Roman" panose="02020603050405020304" pitchFamily="18" charset="0"/>
                <a:cs typeface="Times New Roman" panose="02020603050405020304" pitchFamily="18" charset="0"/>
              </a:rPr>
              <a:t>E</a:t>
            </a:r>
            <a:r>
              <a:rPr lang="en-US" sz="2000" dirty="0">
                <a:latin typeface="Times New Roman" panose="02020603050405020304" pitchFamily="18" charset="0"/>
                <a:cs typeface="Times New Roman" panose="02020603050405020304" pitchFamily="18" charset="0"/>
              </a:rPr>
              <a:t> = (1.0)(</a:t>
            </a:r>
            <a:r>
              <a:rPr lang="de-DE" sz="2000" dirty="0">
                <a:latin typeface="Times New Roman" panose="02020603050405020304" pitchFamily="18" charset="0"/>
                <a:cs typeface="Times New Roman" panose="02020603050405020304" pitchFamily="18" charset="0"/>
              </a:rPr>
              <a:t> 318</a:t>
            </a:r>
            <a:r>
              <a:rPr lang="en-US" sz="2000" dirty="0">
                <a:latin typeface="Times New Roman" panose="02020603050405020304" pitchFamily="18" charset="0"/>
                <a:cs typeface="Times New Roman" panose="02020603050405020304" pitchFamily="18" charset="0"/>
              </a:rPr>
              <a:t> lb) = 318 lb</a:t>
            </a:r>
            <a:r>
              <a:rPr lang="en-US" sz="2000" dirty="0"/>
              <a:t>	(horizontal earthquake effect)</a:t>
            </a:r>
          </a:p>
          <a:p>
            <a:pPr marL="0" indent="0">
              <a:buNone/>
            </a:pP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0.2</a:t>
            </a:r>
            <a:r>
              <a:rPr lang="en-US" sz="2000" i="1" dirty="0">
                <a:latin typeface="Times New Roman"/>
                <a:ea typeface="Times New Roman"/>
              </a:rPr>
              <a:t>S</a:t>
            </a:r>
            <a:r>
              <a:rPr lang="en-US" sz="2000" i="1" baseline="-25000" dirty="0">
                <a:latin typeface="Times New Roman"/>
                <a:ea typeface="Times New Roman"/>
              </a:rPr>
              <a:t>DS</a:t>
            </a:r>
            <a:r>
              <a:rPr lang="en-US" sz="2000" i="1" dirty="0">
                <a:latin typeface="Times New Roman"/>
                <a:ea typeface="Times New Roman"/>
              </a:rPr>
              <a:t>D</a:t>
            </a:r>
            <a:r>
              <a:rPr lang="en-US" sz="2000" dirty="0">
                <a:latin typeface="Times New Roman"/>
                <a:ea typeface="Times New Roman"/>
              </a:rPr>
              <a:t> = (0.2)(1.0)(706 lb) = 141 lb	</a:t>
            </a:r>
            <a:r>
              <a:rPr lang="en-US" sz="2000" dirty="0">
                <a:latin typeface="+mj-lt"/>
                <a:ea typeface="Times New Roman"/>
              </a:rPr>
              <a:t>(vertical earthquake effect)</a:t>
            </a:r>
            <a:endParaRPr lang="en-US" sz="2000" dirty="0">
              <a:latin typeface="+mj-lt"/>
            </a:endParaRPr>
          </a:p>
        </p:txBody>
      </p:sp>
      <p:sp>
        <p:nvSpPr>
          <p:cNvPr id="7" name="Title 6"/>
          <p:cNvSpPr>
            <a:spLocks noGrp="1"/>
          </p:cNvSpPr>
          <p:nvPr>
            <p:ph type="title"/>
          </p:nvPr>
        </p:nvSpPr>
        <p:spPr/>
        <p:txBody>
          <a:bodyPr/>
          <a:lstStyle/>
          <a:p>
            <a:r>
              <a:rPr lang="en-US" dirty="0"/>
              <a:t>Force Demands – Flight of Stairs</a:t>
            </a:r>
          </a:p>
        </p:txBody>
      </p:sp>
    </p:spTree>
    <p:extLst>
      <p:ext uri="{BB962C8B-B14F-4D97-AF65-F5344CB8AC3E}">
        <p14:creationId xmlns:p14="http://schemas.microsoft.com/office/powerpoint/2010/main" val="124445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2</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Content Placeholder 2"/>
          <p:cNvSpPr>
            <a:spLocks noGrp="1"/>
          </p:cNvSpPr>
          <p:nvPr>
            <p:ph idx="1"/>
          </p:nvPr>
        </p:nvSpPr>
        <p:spPr>
          <a:xfrm>
            <a:off x="686051" y="1556836"/>
            <a:ext cx="7772400" cy="4297362"/>
          </a:xfrm>
        </p:spPr>
        <p:txBody>
          <a:bodyPr/>
          <a:lstStyle/>
          <a:p>
            <a:r>
              <a:rPr lang="en-US" sz="2400" dirty="0"/>
              <a:t>Egress Stairs</a:t>
            </a:r>
          </a:p>
          <a:p>
            <a:pPr lvl="1"/>
            <a:r>
              <a:rPr lang="en-US" sz="2400" dirty="0"/>
              <a:t>Force Calculation</a:t>
            </a:r>
          </a:p>
          <a:p>
            <a:pPr lvl="1"/>
            <a:r>
              <a:rPr lang="en-US" sz="2400" dirty="0"/>
              <a:t>Drift Demands</a:t>
            </a:r>
          </a:p>
          <a:p>
            <a:r>
              <a:rPr lang="en-US" sz="2400" dirty="0"/>
              <a:t>HVAC Fan Unit Support</a:t>
            </a:r>
          </a:p>
          <a:p>
            <a:pPr lvl="1"/>
            <a:r>
              <a:rPr lang="en-US" sz="2400" dirty="0"/>
              <a:t>Force Calculation</a:t>
            </a:r>
          </a:p>
          <a:p>
            <a:pPr lvl="1"/>
            <a:r>
              <a:rPr lang="en-US" sz="2400" dirty="0"/>
              <a:t>Anchor Design Forces</a:t>
            </a:r>
          </a:p>
          <a:p>
            <a:r>
              <a:rPr lang="en-US" sz="2400" dirty="0"/>
              <a:t>Elevated Vessel Seismic Design</a:t>
            </a:r>
          </a:p>
          <a:p>
            <a:pPr lvl="1"/>
            <a:r>
              <a:rPr lang="en-US" sz="2400" dirty="0"/>
              <a:t>Force Calculation</a:t>
            </a:r>
          </a:p>
          <a:p>
            <a:pPr lvl="1"/>
            <a:r>
              <a:rPr lang="en-US" sz="2400" dirty="0"/>
              <a:t>Support Frame Connection to Floor Slab</a:t>
            </a:r>
          </a:p>
          <a:p>
            <a:endParaRPr lang="en-US" dirty="0"/>
          </a:p>
        </p:txBody>
      </p:sp>
      <p:sp>
        <p:nvSpPr>
          <p:cNvPr id="2" name="Title 1"/>
          <p:cNvSpPr>
            <a:spLocks noGrp="1"/>
          </p:cNvSpPr>
          <p:nvPr>
            <p:ph type="title"/>
          </p:nvPr>
        </p:nvSpPr>
        <p:spPr/>
        <p:txBody>
          <a:bodyPr/>
          <a:lstStyle/>
          <a:p>
            <a:r>
              <a:rPr lang="en-US" dirty="0"/>
              <a:t>Design Examples</a:t>
            </a:r>
          </a:p>
        </p:txBody>
      </p:sp>
    </p:spTree>
    <p:extLst>
      <p:ext uri="{BB962C8B-B14F-4D97-AF65-F5344CB8AC3E}">
        <p14:creationId xmlns:p14="http://schemas.microsoft.com/office/powerpoint/2010/main" val="3978458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20</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mc:AlternateContent xmlns:mc="http://schemas.openxmlformats.org/markup-compatibility/2006" xmlns:a14="http://schemas.microsoft.com/office/drawing/2010/main">
        <mc:Choice Requires="a14">
          <p:sp>
            <p:nvSpPr>
              <p:cNvPr id="9" name="TextBox 8"/>
              <p:cNvSpPr txBox="1"/>
              <p:nvPr/>
            </p:nvSpPr>
            <p:spPr>
              <a:xfrm>
                <a:off x="474227" y="2621403"/>
                <a:ext cx="5758129" cy="8627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a:rPr>
                            <m:t>𝐹</m:t>
                          </m:r>
                        </m:e>
                        <m:sub>
                          <m:r>
                            <a:rPr lang="en-US" sz="2000" b="0" i="1" smtClean="0">
                              <a:latin typeface="Cambria Math"/>
                            </a:rPr>
                            <m:t>𝑝</m:t>
                          </m:r>
                        </m:sub>
                      </m:sSub>
                      <m:r>
                        <a:rPr lang="en-US" sz="2000" b="0" i="1" smtClean="0">
                          <a:latin typeface="Cambria Math"/>
                        </a:rPr>
                        <m:t>=</m:t>
                      </m:r>
                      <m:f>
                        <m:fPr>
                          <m:ctrlPr>
                            <a:rPr lang="en-US" sz="2000" b="0" i="1" smtClean="0">
                              <a:latin typeface="Cambria Math" panose="02040503050406030204" pitchFamily="18" charset="0"/>
                            </a:rPr>
                          </m:ctrlPr>
                        </m:fPr>
                        <m:num>
                          <m:r>
                            <a:rPr lang="en-US" sz="2000" b="0" i="1" smtClean="0">
                              <a:latin typeface="Cambria Math"/>
                            </a:rPr>
                            <m:t>0.4</m:t>
                          </m:r>
                          <m:d>
                            <m:dPr>
                              <m:ctrlPr>
                                <a:rPr lang="en-US" sz="2000" b="0" i="1" smtClean="0">
                                  <a:latin typeface="Cambria Math" panose="02040503050406030204" pitchFamily="18" charset="0"/>
                                </a:rPr>
                              </m:ctrlPr>
                            </m:dPr>
                            <m:e>
                              <m:r>
                                <a:rPr lang="en-US" sz="2000" b="0" i="1" smtClean="0">
                                  <a:latin typeface="Cambria Math"/>
                                </a:rPr>
                                <m:t>1.0</m:t>
                              </m:r>
                            </m:e>
                          </m:d>
                          <m:d>
                            <m:dPr>
                              <m:ctrlPr>
                                <a:rPr lang="en-US" sz="2000" b="0" i="1" smtClean="0">
                                  <a:latin typeface="Cambria Math" panose="02040503050406030204" pitchFamily="18" charset="0"/>
                                </a:rPr>
                              </m:ctrlPr>
                            </m:dPr>
                            <m:e>
                              <m:r>
                                <a:rPr lang="en-US" sz="2000" b="0" i="1" smtClean="0">
                                  <a:latin typeface="Cambria Math"/>
                                </a:rPr>
                                <m:t>1.0</m:t>
                              </m:r>
                            </m:e>
                          </m:d>
                          <m:d>
                            <m:dPr>
                              <m:ctrlPr>
                                <a:rPr lang="en-US" sz="2000" b="0" i="1" smtClean="0">
                                  <a:latin typeface="Cambria Math" panose="02040503050406030204" pitchFamily="18" charset="0"/>
                                </a:rPr>
                              </m:ctrlPr>
                            </m:dPr>
                            <m:e>
                              <m:r>
                                <a:rPr lang="en-US" sz="2000" b="0" i="1" smtClean="0">
                                  <a:latin typeface="Cambria Math"/>
                                </a:rPr>
                                <m:t>513 </m:t>
                              </m:r>
                              <m:r>
                                <m:rPr>
                                  <m:sty m:val="p"/>
                                </m:rPr>
                                <a:rPr lang="en-US" sz="2000" b="0" i="0" smtClean="0">
                                  <a:latin typeface="Cambria Math"/>
                                </a:rPr>
                                <m:t>lb</m:t>
                              </m:r>
                            </m:e>
                          </m:d>
                        </m:num>
                        <m:den>
                          <m:f>
                            <m:fPr>
                              <m:type m:val="skw"/>
                              <m:ctrlPr>
                                <a:rPr lang="en-US" sz="2000" b="0" i="1" smtClean="0">
                                  <a:latin typeface="Cambria Math" panose="02040503050406030204" pitchFamily="18" charset="0"/>
                                </a:rPr>
                              </m:ctrlPr>
                            </m:fPr>
                            <m:num>
                              <m:r>
                                <a:rPr lang="en-US" sz="2000" b="0" i="1" smtClean="0">
                                  <a:latin typeface="Cambria Math"/>
                                </a:rPr>
                                <m:t>2.5</m:t>
                              </m:r>
                            </m:num>
                            <m:den>
                              <m:r>
                                <a:rPr lang="en-US" sz="2000" b="0" i="1" smtClean="0">
                                  <a:latin typeface="Cambria Math"/>
                                </a:rPr>
                                <m:t>1.5</m:t>
                              </m:r>
                            </m:den>
                          </m:f>
                        </m:den>
                      </m:f>
                      <m:d>
                        <m:dPr>
                          <m:ctrlPr>
                            <a:rPr lang="en-US" sz="2000" b="0" i="1" smtClean="0">
                              <a:latin typeface="Cambria Math" panose="02040503050406030204" pitchFamily="18" charset="0"/>
                            </a:rPr>
                          </m:ctrlPr>
                        </m:dPr>
                        <m:e>
                          <m:r>
                            <a:rPr lang="en-US" sz="2000" b="0" i="1" smtClean="0">
                              <a:latin typeface="Cambria Math"/>
                            </a:rPr>
                            <m:t>1+2</m:t>
                          </m:r>
                          <m:d>
                            <m:dPr>
                              <m:ctrlPr>
                                <a:rPr lang="en-US" sz="2000" b="0" i="1" smtClean="0">
                                  <a:latin typeface="Cambria Math" panose="02040503050406030204" pitchFamily="18" charset="0"/>
                                </a:rPr>
                              </m:ctrlPr>
                            </m:dPr>
                            <m:e>
                              <m:r>
                                <a:rPr lang="en-US" sz="2000" b="0" i="1" smtClean="0">
                                  <a:latin typeface="Cambria Math"/>
                                </a:rPr>
                                <m:t>0.4</m:t>
                              </m:r>
                            </m:e>
                          </m:d>
                        </m:e>
                      </m:d>
                      <m:r>
                        <a:rPr lang="en-US" sz="2000" b="0" i="1" smtClean="0">
                          <a:latin typeface="Cambria Math"/>
                        </a:rPr>
                        <m:t>=222</m:t>
                      </m:r>
                      <m:r>
                        <a:rPr lang="en-US" sz="2000" b="0" i="0" smtClean="0">
                          <a:latin typeface="Cambria Math"/>
                        </a:rPr>
                        <m:t> </m:t>
                      </m:r>
                      <m:r>
                        <m:rPr>
                          <m:sty m:val="p"/>
                        </m:rPr>
                        <a:rPr lang="en-US" sz="2000" b="0" i="0" smtClean="0">
                          <a:latin typeface="Cambria Math"/>
                        </a:rPr>
                        <m:t>lb</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474227" y="2621403"/>
                <a:ext cx="5758129" cy="862737"/>
              </a:xfrm>
              <a:prstGeom prst="rect">
                <a:avLst/>
              </a:prstGeom>
              <a:blipFill rotWithShape="1">
                <a:blip r:embed="rId3"/>
                <a:stretch>
                  <a:fillRect/>
                </a:stretch>
              </a:blipFill>
            </p:spPr>
            <p:txBody>
              <a:bodyPr/>
              <a:lstStyle/>
              <a:p>
                <a:r>
                  <a:rPr lang="en-US">
                    <a:noFill/>
                  </a:rPr>
                  <a:t> </a:t>
                </a:r>
              </a:p>
            </p:txBody>
          </p:sp>
        </mc:Fallback>
      </mc:AlternateContent>
      <p:sp>
        <p:nvSpPr>
          <p:cNvPr id="8" name="Content Placeholder 7"/>
          <p:cNvSpPr>
            <a:spLocks noGrp="1"/>
          </p:cNvSpPr>
          <p:nvPr>
            <p:ph idx="1"/>
          </p:nvPr>
        </p:nvSpPr>
        <p:spPr>
          <a:xfrm>
            <a:off x="661988" y="1604963"/>
            <a:ext cx="8145128" cy="4297362"/>
          </a:xfrm>
        </p:spPr>
        <p:txBody>
          <a:bodyPr/>
          <a:lstStyle/>
          <a:p>
            <a:pPr marL="0" indent="0">
              <a:buNone/>
            </a:pPr>
            <a:r>
              <a:rPr lang="en-US" sz="2000" i="1" dirty="0">
                <a:latin typeface="Times New Roman" panose="02020603050405020304" pitchFamily="18" charset="0"/>
                <a:cs typeface="Times New Roman" panose="02020603050405020304" pitchFamily="18" charset="0"/>
              </a:rPr>
              <a:t>D</a:t>
            </a:r>
            <a:r>
              <a:rPr lang="en-US" sz="2000" dirty="0">
                <a:latin typeface="Times New Roman" panose="02020603050405020304" pitchFamily="18" charset="0"/>
                <a:cs typeface="Times New Roman" panose="02020603050405020304" pitchFamily="18" charset="0"/>
              </a:rPr>
              <a:t> = </a:t>
            </a:r>
            <a:r>
              <a:rPr lang="en-US" sz="2000" i="1" dirty="0">
                <a:latin typeface="Times New Roman" panose="02020603050405020304" pitchFamily="18" charset="0"/>
                <a:cs typeface="Times New Roman" panose="02020603050405020304" pitchFamily="18" charset="0"/>
              </a:rPr>
              <a:t>W</a:t>
            </a:r>
            <a:r>
              <a:rPr lang="en-US" sz="2000" i="1" baseline="-25000"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513 lb</a:t>
            </a:r>
            <a:r>
              <a:rPr lang="en-US" sz="2000" dirty="0"/>
              <a:t>	(vertical gravity effect)</a:t>
            </a:r>
          </a:p>
          <a:p>
            <a:pPr marL="0" indent="0">
              <a:buNone/>
            </a:pPr>
            <a:r>
              <a:rPr lang="en-US" sz="2000" i="1"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(7.33)(3.5)(100 psf) = 2,566 lb            </a:t>
            </a:r>
            <a:r>
              <a:rPr lang="en-US" sz="2000" dirty="0"/>
              <a:t>(Live load vertical gravity effect)</a:t>
            </a:r>
          </a:p>
          <a:p>
            <a:pPr marL="0" indent="0">
              <a:buNone/>
            </a:pPr>
            <a:endParaRPr lang="en-US" sz="2000" dirty="0"/>
          </a:p>
          <a:p>
            <a:pPr marL="0" indent="0">
              <a:buNone/>
            </a:pPr>
            <a:endParaRPr lang="en-US" sz="2000" dirty="0"/>
          </a:p>
          <a:p>
            <a:pPr marL="0" indent="0">
              <a:buNone/>
            </a:pPr>
            <a:endParaRPr lang="en-US" dirty="0"/>
          </a:p>
          <a:p>
            <a:pPr marL="0" indent="0">
              <a:buNone/>
            </a:pPr>
            <a:r>
              <a:rPr lang="de-DE" sz="2000" i="1" dirty="0">
                <a:latin typeface="Times New Roman"/>
                <a:ea typeface="Times New Roman"/>
              </a:rPr>
              <a:t>F</a:t>
            </a:r>
            <a:r>
              <a:rPr lang="de-DE" sz="2000" i="1" baseline="-25000" dirty="0">
                <a:latin typeface="Times New Roman"/>
                <a:ea typeface="Times New Roman"/>
              </a:rPr>
              <a:t>pmax</a:t>
            </a:r>
            <a:r>
              <a:rPr lang="de-DE" sz="2000" dirty="0">
                <a:latin typeface="Times New Roman"/>
                <a:ea typeface="Times New Roman"/>
              </a:rPr>
              <a:t> = 1.6(1.0)(1.5)(513 lb) = 1,231 lb </a:t>
            </a:r>
          </a:p>
          <a:p>
            <a:pPr marL="0" indent="0">
              <a:buNone/>
            </a:pPr>
            <a:r>
              <a:rPr lang="de-DE" sz="2000" i="1" dirty="0">
                <a:latin typeface="Times New Roman"/>
                <a:ea typeface="Times New Roman"/>
              </a:rPr>
              <a:t>F</a:t>
            </a:r>
            <a:r>
              <a:rPr lang="de-DE" sz="2000" i="1" baseline="-25000" dirty="0">
                <a:latin typeface="Times New Roman"/>
                <a:ea typeface="Times New Roman"/>
              </a:rPr>
              <a:t>pmin</a:t>
            </a:r>
            <a:r>
              <a:rPr lang="de-DE" sz="2000" dirty="0">
                <a:latin typeface="Times New Roman"/>
                <a:ea typeface="Times New Roman"/>
              </a:rPr>
              <a:t>  = 0.3(1.0)(1.5)(513 lb) = 231 lb </a:t>
            </a:r>
          </a:p>
          <a:p>
            <a:pPr marL="0" marR="0" indent="0">
              <a:spcBef>
                <a:spcPts val="0"/>
              </a:spcBef>
              <a:spcAft>
                <a:spcPts val="0"/>
              </a:spcAft>
              <a:buNone/>
              <a:tabLst>
                <a:tab pos="228600" algn="l"/>
                <a:tab pos="5943600" algn="r"/>
              </a:tabLst>
            </a:pPr>
            <a:endParaRPr lang="de-DE" sz="2000" dirty="0">
              <a:latin typeface="+mj-lt"/>
              <a:ea typeface="Times New Roman"/>
            </a:endParaRPr>
          </a:p>
          <a:p>
            <a:pPr marL="0" marR="0" indent="0">
              <a:spcBef>
                <a:spcPts val="0"/>
              </a:spcBef>
              <a:spcAft>
                <a:spcPts val="0"/>
              </a:spcAft>
              <a:buNone/>
              <a:tabLst>
                <a:tab pos="228600" algn="l"/>
                <a:tab pos="5943600" algn="r"/>
              </a:tabLst>
            </a:pPr>
            <a:r>
              <a:rPr lang="de-DE" sz="2000" dirty="0">
                <a:latin typeface="+mj-lt"/>
                <a:ea typeface="Times New Roman"/>
              </a:rPr>
              <a:t>Eq. 13.3-3 (the minimum force) governs, and </a:t>
            </a:r>
            <a:r>
              <a:rPr lang="en-US" sz="2000" i="1" dirty="0">
                <a:latin typeface="+mj-lt"/>
                <a:ea typeface="Times New Roman"/>
              </a:rPr>
              <a:t>F</a:t>
            </a:r>
            <a:r>
              <a:rPr lang="en-US" sz="2000" i="1" baseline="-25000" dirty="0">
                <a:latin typeface="+mj-lt"/>
                <a:ea typeface="Times New Roman"/>
              </a:rPr>
              <a:t>p</a:t>
            </a:r>
            <a:r>
              <a:rPr lang="en-US" sz="2000" dirty="0">
                <a:latin typeface="+mj-lt"/>
                <a:ea typeface="Times New Roman"/>
              </a:rPr>
              <a:t> = 318 lb</a:t>
            </a:r>
          </a:p>
          <a:p>
            <a:pPr marL="0" indent="0">
              <a:buNone/>
            </a:pPr>
            <a:r>
              <a:rPr lang="en-US" sz="2000" i="1" dirty="0">
                <a:latin typeface="Times New Roman" panose="02020603050405020304" pitchFamily="18" charset="0"/>
                <a:cs typeface="Times New Roman" panose="02020603050405020304" pitchFamily="18" charset="0"/>
              </a:rPr>
              <a:t>E</a:t>
            </a:r>
            <a:r>
              <a:rPr lang="en-US" sz="2000" i="1" baseline="-25000" dirty="0">
                <a:latin typeface="Times New Roman" panose="02020603050405020304" pitchFamily="18" charset="0"/>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 = </a:t>
            </a:r>
            <a:r>
              <a:rPr lang="en-US" sz="2000" i="1" dirty="0" err="1">
                <a:latin typeface="Times New Roman" panose="02020603050405020304" pitchFamily="18" charset="0"/>
                <a:cs typeface="Times New Roman" panose="02020603050405020304" pitchFamily="18" charset="0"/>
              </a:rPr>
              <a:t>ρQ</a:t>
            </a:r>
            <a:r>
              <a:rPr lang="en-US" sz="2000" i="1" baseline="-25000" dirty="0" err="1">
                <a:latin typeface="Times New Roman" panose="02020603050405020304" pitchFamily="18" charset="0"/>
                <a:cs typeface="Times New Roman" panose="02020603050405020304" pitchFamily="18" charset="0"/>
              </a:rPr>
              <a:t>E</a:t>
            </a:r>
            <a:r>
              <a:rPr lang="en-US" sz="2000" dirty="0">
                <a:latin typeface="Times New Roman" panose="02020603050405020304" pitchFamily="18" charset="0"/>
                <a:cs typeface="Times New Roman" panose="02020603050405020304" pitchFamily="18" charset="0"/>
              </a:rPr>
              <a:t> = (1.0)(</a:t>
            </a:r>
            <a:r>
              <a:rPr lang="de-DE" sz="2000" dirty="0">
                <a:latin typeface="Times New Roman" panose="02020603050405020304" pitchFamily="18" charset="0"/>
                <a:cs typeface="Times New Roman" panose="02020603050405020304" pitchFamily="18" charset="0"/>
              </a:rPr>
              <a:t> 231</a:t>
            </a:r>
            <a:r>
              <a:rPr lang="en-US" sz="2000" dirty="0">
                <a:latin typeface="Times New Roman" panose="02020603050405020304" pitchFamily="18" charset="0"/>
                <a:cs typeface="Times New Roman" panose="02020603050405020304" pitchFamily="18" charset="0"/>
              </a:rPr>
              <a:t> lb) = 231 lb</a:t>
            </a:r>
            <a:r>
              <a:rPr lang="en-US" sz="2000" dirty="0"/>
              <a:t>	            (horizontal earthquake effect)</a:t>
            </a:r>
          </a:p>
          <a:p>
            <a:pPr marL="0" indent="0">
              <a:buNone/>
            </a:pP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0.2</a:t>
            </a:r>
            <a:r>
              <a:rPr lang="en-US" sz="2000" i="1" dirty="0">
                <a:latin typeface="Times New Roman"/>
                <a:ea typeface="Times New Roman"/>
              </a:rPr>
              <a:t>S</a:t>
            </a:r>
            <a:r>
              <a:rPr lang="en-US" sz="2000" i="1" baseline="-25000" dirty="0">
                <a:latin typeface="Times New Roman"/>
                <a:ea typeface="Times New Roman"/>
              </a:rPr>
              <a:t>DS</a:t>
            </a:r>
            <a:r>
              <a:rPr lang="en-US" sz="2000" i="1" dirty="0">
                <a:latin typeface="Times New Roman"/>
                <a:ea typeface="Times New Roman"/>
              </a:rPr>
              <a:t>D</a:t>
            </a:r>
            <a:r>
              <a:rPr lang="en-US" sz="2000" dirty="0">
                <a:latin typeface="Times New Roman"/>
                <a:ea typeface="Times New Roman"/>
              </a:rPr>
              <a:t> = (0.2)(1.0)(513 lb) = 103 lb	</a:t>
            </a:r>
            <a:r>
              <a:rPr lang="en-US" sz="2000" dirty="0">
                <a:latin typeface="+mj-lt"/>
                <a:ea typeface="Times New Roman"/>
              </a:rPr>
              <a:t>(vertical earthquake effect)</a:t>
            </a:r>
            <a:endParaRPr lang="en-US" sz="2000" dirty="0">
              <a:latin typeface="+mj-lt"/>
            </a:endParaRPr>
          </a:p>
        </p:txBody>
      </p:sp>
      <p:sp>
        <p:nvSpPr>
          <p:cNvPr id="7" name="Title 6"/>
          <p:cNvSpPr>
            <a:spLocks noGrp="1"/>
          </p:cNvSpPr>
          <p:nvPr>
            <p:ph type="title"/>
          </p:nvPr>
        </p:nvSpPr>
        <p:spPr/>
        <p:txBody>
          <a:bodyPr/>
          <a:lstStyle/>
          <a:p>
            <a:r>
              <a:rPr lang="en-US" dirty="0"/>
              <a:t>Force Demands – Landing</a:t>
            </a:r>
          </a:p>
        </p:txBody>
      </p:sp>
    </p:spTree>
    <p:extLst>
      <p:ext uri="{BB962C8B-B14F-4D97-AF65-F5344CB8AC3E}">
        <p14:creationId xmlns:p14="http://schemas.microsoft.com/office/powerpoint/2010/main" val="95650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21</a:t>
            </a:fld>
            <a:endParaRPr lang="en-US" dirty="0"/>
          </a:p>
        </p:txBody>
      </p:sp>
      <p:sp>
        <p:nvSpPr>
          <p:cNvPr id="3" name="Content Placeholder 2"/>
          <p:cNvSpPr>
            <a:spLocks noGrp="1"/>
          </p:cNvSpPr>
          <p:nvPr>
            <p:ph idx="1"/>
          </p:nvPr>
        </p:nvSpPr>
        <p:spPr/>
        <p:txBody>
          <a:bodyPr/>
          <a:lstStyle/>
          <a:p>
            <a:r>
              <a:rPr lang="en-US" sz="2400" dirty="0"/>
              <a:t>The force demands are substituted into the Basic Load Combinations for Strength Design from Section 2.3.6 to determine the design member forces, in conjunction with seismic and gravity loads </a:t>
            </a:r>
          </a:p>
          <a:p>
            <a:r>
              <a:rPr lang="en-US" sz="2400" dirty="0"/>
              <a:t>The stairs members are designed to carry the dead, live, and seismic loads, and the connections can be detailed and designed according to the appropriate standards</a:t>
            </a:r>
          </a:p>
        </p:txBody>
      </p:sp>
      <p:sp>
        <p:nvSpPr>
          <p:cNvPr id="2" name="Title 1"/>
          <p:cNvSpPr>
            <a:spLocks noGrp="1"/>
          </p:cNvSpPr>
          <p:nvPr>
            <p:ph type="title"/>
          </p:nvPr>
        </p:nvSpPr>
        <p:spPr/>
        <p:txBody>
          <a:bodyPr/>
          <a:lstStyle/>
          <a:p>
            <a:r>
              <a:rPr lang="en-US" dirty="0"/>
              <a:t>Stair Design</a:t>
            </a:r>
          </a:p>
        </p:txBody>
      </p:sp>
    </p:spTree>
    <p:extLst>
      <p:ext uri="{BB962C8B-B14F-4D97-AF65-F5344CB8AC3E}">
        <p14:creationId xmlns:p14="http://schemas.microsoft.com/office/powerpoint/2010/main" val="3285431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22</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mc:AlternateContent xmlns:mc="http://schemas.openxmlformats.org/markup-compatibility/2006" xmlns:a14="http://schemas.microsoft.com/office/drawing/2010/main">
        <mc:Choice Requires="a14">
          <p:sp>
            <p:nvSpPr>
              <p:cNvPr id="9" name="TextBox 8"/>
              <p:cNvSpPr txBox="1"/>
              <p:nvPr/>
            </p:nvSpPr>
            <p:spPr>
              <a:xfrm>
                <a:off x="1003617" y="3752372"/>
                <a:ext cx="5758129" cy="8627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a:rPr>
                            <m:t>𝐹</m:t>
                          </m:r>
                        </m:e>
                        <m:sub>
                          <m:r>
                            <a:rPr lang="en-US" sz="2000" b="0" i="1" smtClean="0">
                              <a:latin typeface="Cambria Math"/>
                            </a:rPr>
                            <m:t>𝑝</m:t>
                          </m:r>
                        </m:sub>
                      </m:sSub>
                      <m:r>
                        <a:rPr lang="en-US" sz="2000" b="0" i="1" smtClean="0">
                          <a:latin typeface="Cambria Math"/>
                        </a:rPr>
                        <m:t>=</m:t>
                      </m:r>
                      <m:f>
                        <m:fPr>
                          <m:ctrlPr>
                            <a:rPr lang="en-US" sz="2000" b="0" i="1" smtClean="0">
                              <a:latin typeface="Cambria Math" panose="02040503050406030204" pitchFamily="18" charset="0"/>
                            </a:rPr>
                          </m:ctrlPr>
                        </m:fPr>
                        <m:num>
                          <m:r>
                            <a:rPr lang="en-US" sz="2000" b="0" i="1" smtClean="0">
                              <a:latin typeface="Cambria Math"/>
                            </a:rPr>
                            <m:t>0.4</m:t>
                          </m:r>
                          <m:d>
                            <m:dPr>
                              <m:ctrlPr>
                                <a:rPr lang="en-US" sz="2000" b="0" i="1" smtClean="0">
                                  <a:latin typeface="Cambria Math" panose="02040503050406030204" pitchFamily="18" charset="0"/>
                                </a:rPr>
                              </m:ctrlPr>
                            </m:dPr>
                            <m:e>
                              <m:r>
                                <a:rPr lang="en-US" sz="2000" b="0" i="1" smtClean="0">
                                  <a:latin typeface="Cambria Math"/>
                                </a:rPr>
                                <m:t>1.0</m:t>
                              </m:r>
                            </m:e>
                          </m:d>
                          <m:d>
                            <m:dPr>
                              <m:ctrlPr>
                                <a:rPr lang="en-US" sz="2000" b="0" i="1" smtClean="0">
                                  <a:latin typeface="Cambria Math" panose="02040503050406030204" pitchFamily="18" charset="0"/>
                                </a:rPr>
                              </m:ctrlPr>
                            </m:dPr>
                            <m:e>
                              <m:r>
                                <a:rPr lang="en-US" sz="2000" b="0" i="1" smtClean="0">
                                  <a:latin typeface="Cambria Math"/>
                                </a:rPr>
                                <m:t>2.5</m:t>
                              </m:r>
                            </m:e>
                          </m:d>
                          <m:d>
                            <m:dPr>
                              <m:ctrlPr>
                                <a:rPr lang="en-US" sz="2000" b="0" i="1" smtClean="0">
                                  <a:latin typeface="Cambria Math" panose="02040503050406030204" pitchFamily="18" charset="0"/>
                                </a:rPr>
                              </m:ctrlPr>
                            </m:dPr>
                            <m:e>
                              <m:r>
                                <a:rPr lang="en-US" sz="2000" b="0" i="1" smtClean="0">
                                  <a:latin typeface="Cambria Math"/>
                                </a:rPr>
                                <m:t>706 </m:t>
                              </m:r>
                              <m:r>
                                <m:rPr>
                                  <m:sty m:val="p"/>
                                </m:rPr>
                                <a:rPr lang="en-US" sz="2000" b="0" i="0" smtClean="0">
                                  <a:latin typeface="Cambria Math"/>
                                </a:rPr>
                                <m:t>lb</m:t>
                              </m:r>
                            </m:e>
                          </m:d>
                        </m:num>
                        <m:den>
                          <m:f>
                            <m:fPr>
                              <m:type m:val="skw"/>
                              <m:ctrlPr>
                                <a:rPr lang="en-US" sz="2000" b="0" i="1" smtClean="0">
                                  <a:latin typeface="Cambria Math" panose="02040503050406030204" pitchFamily="18" charset="0"/>
                                </a:rPr>
                              </m:ctrlPr>
                            </m:fPr>
                            <m:num>
                              <m:r>
                                <a:rPr lang="en-US" sz="2000" b="0" i="1" smtClean="0">
                                  <a:latin typeface="Cambria Math"/>
                                </a:rPr>
                                <m:t>2.5</m:t>
                              </m:r>
                            </m:num>
                            <m:den>
                              <m:r>
                                <a:rPr lang="en-US" sz="2000" b="0" i="1" smtClean="0">
                                  <a:latin typeface="Cambria Math"/>
                                </a:rPr>
                                <m:t>1.5</m:t>
                              </m:r>
                            </m:den>
                          </m:f>
                        </m:den>
                      </m:f>
                      <m:d>
                        <m:dPr>
                          <m:ctrlPr>
                            <a:rPr lang="en-US" sz="2000" b="0" i="1" smtClean="0">
                              <a:latin typeface="Cambria Math" panose="02040503050406030204" pitchFamily="18" charset="0"/>
                            </a:rPr>
                          </m:ctrlPr>
                        </m:dPr>
                        <m:e>
                          <m:r>
                            <a:rPr lang="en-US" sz="2000" b="0" i="1" smtClean="0">
                              <a:latin typeface="Cambria Math"/>
                            </a:rPr>
                            <m:t>1+2</m:t>
                          </m:r>
                          <m:d>
                            <m:dPr>
                              <m:ctrlPr>
                                <a:rPr lang="en-US" sz="2000" b="0" i="1" smtClean="0">
                                  <a:latin typeface="Cambria Math" panose="02040503050406030204" pitchFamily="18" charset="0"/>
                                </a:rPr>
                              </m:ctrlPr>
                            </m:dPr>
                            <m:e>
                              <m:r>
                                <a:rPr lang="en-US" sz="2000" b="0" i="1" smtClean="0">
                                  <a:latin typeface="Cambria Math"/>
                                </a:rPr>
                                <m:t>0.4</m:t>
                              </m:r>
                            </m:e>
                          </m:d>
                        </m:e>
                      </m:d>
                      <m:r>
                        <a:rPr lang="en-US" sz="2000" b="0" i="1" smtClean="0">
                          <a:latin typeface="Cambria Math"/>
                        </a:rPr>
                        <m:t>=765</m:t>
                      </m:r>
                      <m:r>
                        <a:rPr lang="en-US" sz="2000" b="0" i="0" smtClean="0">
                          <a:latin typeface="Cambria Math"/>
                        </a:rPr>
                        <m:t> </m:t>
                      </m:r>
                      <m:r>
                        <m:rPr>
                          <m:sty m:val="p"/>
                        </m:rPr>
                        <a:rPr lang="en-US" sz="2000" b="0" i="0" smtClean="0">
                          <a:latin typeface="Cambria Math"/>
                        </a:rPr>
                        <m:t>lb</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1003617" y="3752372"/>
                <a:ext cx="5758129" cy="862737"/>
              </a:xfrm>
              <a:prstGeom prst="rect">
                <a:avLst/>
              </a:prstGeom>
              <a:blipFill rotWithShape="1">
                <a:blip r:embed="rId3"/>
                <a:stretch>
                  <a:fillRect/>
                </a:stretch>
              </a:blipFill>
            </p:spPr>
            <p:txBody>
              <a:bodyPr/>
              <a:lstStyle/>
              <a:p>
                <a:r>
                  <a:rPr lang="en-US">
                    <a:noFill/>
                  </a:rPr>
                  <a:t> </a:t>
                </a:r>
              </a:p>
            </p:txBody>
          </p:sp>
        </mc:Fallback>
      </mc:AlternateContent>
      <p:sp>
        <p:nvSpPr>
          <p:cNvPr id="8" name="Content Placeholder 7"/>
          <p:cNvSpPr>
            <a:spLocks noGrp="1"/>
          </p:cNvSpPr>
          <p:nvPr>
            <p:ph idx="1"/>
          </p:nvPr>
        </p:nvSpPr>
        <p:spPr>
          <a:xfrm>
            <a:off x="661988" y="1604963"/>
            <a:ext cx="8145128" cy="4297362"/>
          </a:xfrm>
        </p:spPr>
        <p:txBody>
          <a:bodyPr/>
          <a:lstStyle/>
          <a:p>
            <a:r>
              <a:rPr lang="en-US" sz="2000" dirty="0"/>
              <a:t>The value of </a:t>
            </a:r>
            <a:r>
              <a:rPr lang="en-US" sz="2000" i="1" dirty="0"/>
              <a:t>a</a:t>
            </a:r>
            <a:r>
              <a:rPr lang="en-US" sz="2000" i="1" baseline="-25000" dirty="0"/>
              <a:t>p</a:t>
            </a:r>
            <a:r>
              <a:rPr lang="en-US" sz="2000" dirty="0"/>
              <a:t> for egress stair and ramp fasteners and attachments is increased</a:t>
            </a:r>
          </a:p>
          <a:p>
            <a:r>
              <a:rPr lang="en-US" sz="2000" dirty="0"/>
              <a:t>Intent is to prevent premature failure in those elements, which could cause loss of vertical support  </a:t>
            </a:r>
          </a:p>
          <a:p>
            <a:r>
              <a:rPr lang="en-US" sz="2000" dirty="0"/>
              <a:t>The change in </a:t>
            </a:r>
            <a:r>
              <a:rPr lang="en-US" sz="2000" i="1" dirty="0"/>
              <a:t>a</a:t>
            </a:r>
            <a:r>
              <a:rPr lang="en-US" sz="2000" i="1" baseline="-25000" dirty="0"/>
              <a:t>p</a:t>
            </a:r>
            <a:r>
              <a:rPr lang="en-US" sz="2000" dirty="0"/>
              <a:t> only effects the force calculated using </a:t>
            </a:r>
            <a:r>
              <a:rPr lang="de-DE" sz="2000" i="1" dirty="0"/>
              <a:t>Standard</a:t>
            </a:r>
            <a:r>
              <a:rPr lang="de-DE" sz="2000" dirty="0"/>
              <a:t> Eq. 13.3-1.  For a flight of stairs:</a:t>
            </a:r>
            <a:endParaRPr lang="en-US" sz="2000" dirty="0"/>
          </a:p>
          <a:p>
            <a:pPr marL="0" indent="0">
              <a:buNone/>
            </a:pPr>
            <a:endParaRPr lang="en-US" sz="2000" dirty="0"/>
          </a:p>
          <a:p>
            <a:pPr marL="0" indent="0">
              <a:buNone/>
            </a:pPr>
            <a:endParaRPr lang="en-US" dirty="0"/>
          </a:p>
          <a:p>
            <a:pPr marL="0" marR="0" indent="0">
              <a:spcBef>
                <a:spcPts val="0"/>
              </a:spcBef>
              <a:spcAft>
                <a:spcPts val="0"/>
              </a:spcAft>
              <a:buNone/>
              <a:tabLst>
                <a:tab pos="228600" algn="l"/>
                <a:tab pos="5943600" algn="r"/>
              </a:tabLst>
            </a:pPr>
            <a:endParaRPr lang="de-DE" sz="2000" dirty="0">
              <a:latin typeface="+mj-lt"/>
              <a:ea typeface="Times New Roman"/>
            </a:endParaRPr>
          </a:p>
          <a:p>
            <a:pPr>
              <a:spcBef>
                <a:spcPts val="0"/>
              </a:spcBef>
              <a:spcAft>
                <a:spcPts val="0"/>
              </a:spcAft>
              <a:tabLst>
                <a:tab pos="228600" algn="l"/>
                <a:tab pos="5943600" algn="r"/>
              </a:tabLst>
            </a:pPr>
            <a:r>
              <a:rPr lang="de-DE" sz="2000" dirty="0">
                <a:latin typeface="+mj-lt"/>
                <a:ea typeface="Times New Roman"/>
              </a:rPr>
              <a:t>This value of </a:t>
            </a:r>
            <a:r>
              <a:rPr lang="de-DE" sz="2000" i="1" dirty="0">
                <a:latin typeface="+mj-lt"/>
                <a:ea typeface="Times New Roman"/>
              </a:rPr>
              <a:t>F</a:t>
            </a:r>
            <a:r>
              <a:rPr lang="en-US" sz="2000" i="1" baseline="-25000" dirty="0"/>
              <a:t>p</a:t>
            </a:r>
            <a:r>
              <a:rPr lang="en-US" sz="2000" dirty="0"/>
              <a:t> will govern, as it is greater than minimum force and less than the maximum force</a:t>
            </a:r>
          </a:p>
          <a:p>
            <a:pPr>
              <a:spcBef>
                <a:spcPts val="0"/>
              </a:spcBef>
              <a:spcAft>
                <a:spcPts val="0"/>
              </a:spcAft>
              <a:tabLst>
                <a:tab pos="228600" algn="l"/>
                <a:tab pos="5943600" algn="r"/>
              </a:tabLst>
            </a:pPr>
            <a:r>
              <a:rPr lang="en-US" sz="2000" dirty="0">
                <a:latin typeface="+mj-lt"/>
                <a:ea typeface="Times New Roman"/>
              </a:rPr>
              <a:t>A similar calculation would be done for the landing</a:t>
            </a:r>
            <a:endParaRPr lang="de-DE" sz="2000" dirty="0">
              <a:latin typeface="+mj-lt"/>
              <a:ea typeface="Times New Roman"/>
            </a:endParaRPr>
          </a:p>
        </p:txBody>
      </p:sp>
      <p:sp>
        <p:nvSpPr>
          <p:cNvPr id="7" name="Title 6"/>
          <p:cNvSpPr>
            <a:spLocks noGrp="1"/>
          </p:cNvSpPr>
          <p:nvPr>
            <p:ph type="title"/>
          </p:nvPr>
        </p:nvSpPr>
        <p:spPr/>
        <p:txBody>
          <a:bodyPr/>
          <a:lstStyle/>
          <a:p>
            <a:r>
              <a:rPr lang="en-US" dirty="0"/>
              <a:t>Fasteners and Attachments</a:t>
            </a:r>
          </a:p>
        </p:txBody>
      </p:sp>
    </p:spTree>
    <p:extLst>
      <p:ext uri="{BB962C8B-B14F-4D97-AF65-F5344CB8AC3E}">
        <p14:creationId xmlns:p14="http://schemas.microsoft.com/office/powerpoint/2010/main" val="27692014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23</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6" name="Picture 5" descr="Calculations determining the seismic displacements based on allowable story drif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5189" y="4632156"/>
            <a:ext cx="1178327" cy="724721"/>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7" y="1604963"/>
                <a:ext cx="7952623" cy="4297362"/>
              </a:xfrm>
            </p:spPr>
            <p:txBody>
              <a:bodyPr/>
              <a:lstStyle/>
              <a:p>
                <a:r>
                  <a:rPr lang="en-US" sz="2000" dirty="0"/>
                  <a:t>Assume that results of an elastic analysis of the building structure is not available for use in the design of the egress stairs</a:t>
                </a:r>
              </a:p>
              <a:p>
                <a:r>
                  <a:rPr lang="en-US" sz="2000" dirty="0"/>
                  <a:t>In such cases, the prescribed seismic displacements are calculated based on allowable story drift requirements:</a:t>
                </a:r>
              </a:p>
              <a:p>
                <a:pPr marL="400050" lvl="1" indent="0">
                  <a:buNone/>
                </a:pPr>
                <a:r>
                  <a:rPr lang="en-US" sz="2000" i="1" dirty="0"/>
                  <a:t>h</a:t>
                </a:r>
                <a:r>
                  <a:rPr lang="en-US" sz="2000" i="1" baseline="-25000" dirty="0"/>
                  <a:t>sx</a:t>
                </a:r>
                <a:r>
                  <a:rPr lang="en-US" sz="2000" dirty="0"/>
                  <a:t> = story height = 14’-0”  </a:t>
                </a:r>
              </a:p>
              <a:p>
                <a:pPr marL="400050" lvl="1" indent="0">
                  <a:buNone/>
                </a:pPr>
                <a:r>
                  <a:rPr lang="en-US" sz="2000" i="1" dirty="0"/>
                  <a:t>h</a:t>
                </a:r>
                <a:r>
                  <a:rPr lang="en-US" sz="2000" i="1" baseline="-25000" dirty="0"/>
                  <a:t>x</a:t>
                </a:r>
                <a:r>
                  <a:rPr lang="en-US" sz="2000" dirty="0"/>
                  <a:t> = height of upper support attachment, Level 4 = 42’-0”</a:t>
                </a:r>
              </a:p>
              <a:p>
                <a:pPr marL="400050" lvl="1" indent="0">
                  <a:buNone/>
                </a:pPr>
                <a:r>
                  <a:rPr lang="en-US" sz="2000" i="1" dirty="0"/>
                  <a:t>h</a:t>
                </a:r>
                <a:r>
                  <a:rPr lang="en-US" sz="2000" i="1" baseline="-25000" dirty="0"/>
                  <a:t>y</a:t>
                </a:r>
                <a:r>
                  <a:rPr lang="en-US" sz="2000" i="1" dirty="0"/>
                  <a:t> </a:t>
                </a:r>
                <a:r>
                  <a:rPr lang="en-US" sz="2000" dirty="0"/>
                  <a:t>= height of lower support attachment, Level 3 = 28’-0”</a:t>
                </a:r>
              </a:p>
              <a:p>
                <a:pPr marL="0" indent="0">
                  <a:buNone/>
                </a:pPr>
                <a:r>
                  <a:rPr lang="en-US" i="1" dirty="0">
                    <a:latin typeface="Times New Roman"/>
                    <a:ea typeface="Times New Roman"/>
                  </a:rPr>
                  <a:t>    </a:t>
                </a:r>
                <a:r>
                  <a:rPr lang="en-US" sz="2000" i="1" dirty="0" err="1">
                    <a:latin typeface="Times New Roman"/>
                    <a:ea typeface="Times New Roman"/>
                  </a:rPr>
                  <a:t>Δ</a:t>
                </a:r>
                <a:r>
                  <a:rPr lang="en-US" sz="2000" i="1" baseline="-25000" dirty="0" err="1">
                    <a:latin typeface="Times New Roman"/>
                    <a:ea typeface="Times New Roman"/>
                  </a:rPr>
                  <a:t>aA</a:t>
                </a:r>
                <a:r>
                  <a:rPr lang="en-US" sz="2000" dirty="0">
                    <a:latin typeface="Times New Roman"/>
                    <a:ea typeface="Times New Roman"/>
                  </a:rPr>
                  <a:t> = 0.020</a:t>
                </a:r>
                <a:r>
                  <a:rPr lang="en-US" sz="2000" i="1" dirty="0">
                    <a:latin typeface="Times New Roman"/>
                    <a:ea typeface="Times New Roman"/>
                  </a:rPr>
                  <a:t>h</a:t>
                </a:r>
                <a:r>
                  <a:rPr lang="en-US" sz="2000" i="1" baseline="-25000" dirty="0">
                    <a:latin typeface="Times New Roman"/>
                    <a:ea typeface="Times New Roman"/>
                  </a:rPr>
                  <a:t>sx	</a:t>
                </a:r>
                <a:r>
                  <a:rPr lang="en-US" sz="2400" i="1" baseline="-25000" dirty="0">
                    <a:latin typeface="Times New Roman"/>
                    <a:ea typeface="Times New Roman"/>
                  </a:rPr>
                  <a:t>			                             </a:t>
                </a:r>
                <a:r>
                  <a:rPr lang="en-US" sz="2000" dirty="0">
                    <a:ea typeface="Times New Roman"/>
                  </a:rPr>
                  <a:t>Table 12.12-1</a:t>
                </a:r>
              </a:p>
              <a:p>
                <a:pPr marL="0" indent="0">
                  <a:buNone/>
                </a:pPr>
                <a:r>
                  <a:rPr lang="de-DE" sz="2000" i="1" dirty="0">
                    <a:latin typeface="Times New Roman"/>
                    <a:ea typeface="Times New Roman"/>
                  </a:rPr>
                  <a:t>      D</a:t>
                </a:r>
                <a:r>
                  <a:rPr lang="de-DE" sz="2000" i="1" baseline="-25000" dirty="0">
                    <a:effectLst/>
                    <a:latin typeface="Times New Roman"/>
                    <a:ea typeface="Times New Roman"/>
                  </a:rPr>
                  <a:t>p</a:t>
                </a:r>
                <a:r>
                  <a:rPr lang="de-DE" sz="2000" baseline="-25000" dirty="0">
                    <a:effectLst/>
                    <a:latin typeface="Times New Roman"/>
                    <a:ea typeface="Times New Roman"/>
                  </a:rPr>
                  <a:t> </a:t>
                </a:r>
                <a:r>
                  <a:rPr lang="de-DE" sz="2000" dirty="0">
                    <a:effectLst/>
                    <a:latin typeface="Times New Roman"/>
                    <a:ea typeface="Times New Roman"/>
                  </a:rPr>
                  <a:t>=                     = </a:t>
                </a:r>
                <a14:m>
                  <m:oMath xmlns:m="http://schemas.openxmlformats.org/officeDocument/2006/math">
                    <m:f>
                      <m:fPr>
                        <m:ctrlPr>
                          <a:rPr lang="en-US" sz="2400" i="1">
                            <a:effectLst/>
                            <a:latin typeface="Cambria Math" panose="02040503050406030204" pitchFamily="18" charset="0"/>
                          </a:rPr>
                        </m:ctrlPr>
                      </m:fPr>
                      <m:num>
                        <m:r>
                          <a:rPr lang="en-US" sz="2400" i="1">
                            <a:effectLst/>
                            <a:latin typeface="Cambria Math"/>
                            <a:ea typeface="Times New Roman"/>
                            <a:cs typeface="Times New Roman"/>
                          </a:rPr>
                          <m:t>14(12)(0.020</m:t>
                        </m:r>
                        <m:sSub>
                          <m:sSubPr>
                            <m:ctrlPr>
                              <a:rPr lang="en-US" sz="2400" i="1">
                                <a:effectLst/>
                                <a:latin typeface="Cambria Math" panose="02040503050406030204" pitchFamily="18" charset="0"/>
                              </a:rPr>
                            </m:ctrlPr>
                          </m:sSubPr>
                          <m:e>
                            <m:r>
                              <a:rPr lang="en-US" sz="2400" i="1">
                                <a:effectLst/>
                                <a:latin typeface="Cambria Math"/>
                                <a:ea typeface="Times New Roman"/>
                                <a:cs typeface="Times New Roman"/>
                              </a:rPr>
                              <m:t>h</m:t>
                            </m:r>
                          </m:e>
                          <m:sub>
                            <m:r>
                              <a:rPr lang="en-US" sz="2400" i="1">
                                <a:effectLst/>
                                <a:latin typeface="Cambria Math"/>
                                <a:ea typeface="Times New Roman"/>
                                <a:cs typeface="Times New Roman"/>
                              </a:rPr>
                              <m:t>𝑠𝑥</m:t>
                            </m:r>
                          </m:sub>
                        </m:sSub>
                        <m:r>
                          <a:rPr lang="en-US" sz="2400" i="1">
                            <a:effectLst/>
                            <a:latin typeface="Cambria Math"/>
                            <a:ea typeface="Times New Roman"/>
                            <a:cs typeface="Times New Roman"/>
                          </a:rPr>
                          <m:t>)</m:t>
                        </m:r>
                      </m:num>
                      <m:den>
                        <m:sSub>
                          <m:sSubPr>
                            <m:ctrlPr>
                              <a:rPr lang="en-US" sz="2400" i="1">
                                <a:effectLst/>
                                <a:latin typeface="Cambria Math" panose="02040503050406030204" pitchFamily="18" charset="0"/>
                              </a:rPr>
                            </m:ctrlPr>
                          </m:sSubPr>
                          <m:e>
                            <m:r>
                              <a:rPr lang="en-US" sz="2400" i="1">
                                <a:effectLst/>
                                <a:latin typeface="Cambria Math"/>
                                <a:ea typeface="Times New Roman"/>
                                <a:cs typeface="Times New Roman"/>
                              </a:rPr>
                              <m:t>h</m:t>
                            </m:r>
                          </m:e>
                          <m:sub>
                            <m:r>
                              <a:rPr lang="en-US" sz="2400" i="1">
                                <a:effectLst/>
                                <a:latin typeface="Cambria Math"/>
                                <a:ea typeface="Times New Roman"/>
                                <a:cs typeface="Times New Roman"/>
                              </a:rPr>
                              <m:t>𝑠𝑥</m:t>
                            </m:r>
                          </m:sub>
                        </m:sSub>
                      </m:den>
                    </m:f>
                  </m:oMath>
                </a14:m>
                <a:r>
                  <a:rPr lang="en-US" sz="1800" dirty="0">
                    <a:effectLst/>
                    <a:latin typeface="Times New Roman"/>
                    <a:ea typeface="Times New Roman"/>
                  </a:rPr>
                  <a:t> </a:t>
                </a:r>
                <a:r>
                  <a:rPr lang="de-DE" sz="2400" dirty="0">
                    <a:effectLst/>
                    <a:latin typeface="Times New Roman"/>
                    <a:ea typeface="Times New Roman"/>
                  </a:rPr>
                  <a:t> </a:t>
                </a:r>
                <a:r>
                  <a:rPr lang="de-DE" sz="2000" dirty="0">
                    <a:effectLst/>
                    <a:latin typeface="Times New Roman"/>
                    <a:ea typeface="Times New Roman"/>
                  </a:rPr>
                  <a:t>= 3.36 in</a:t>
                </a:r>
                <a:r>
                  <a:rPr lang="de-DE" sz="2400" dirty="0">
                    <a:latin typeface="Times New Roman"/>
                    <a:ea typeface="Times New Roman"/>
                  </a:rPr>
                  <a:t>.</a:t>
                </a:r>
                <a:r>
                  <a:rPr lang="de-DE" sz="2000" dirty="0">
                    <a:latin typeface="Times New Roman"/>
                    <a:ea typeface="Times New Roman"/>
                  </a:rPr>
                  <a:t>	</a:t>
                </a:r>
                <a:r>
                  <a:rPr lang="de-DE" sz="2000" dirty="0">
                    <a:latin typeface="+mj-lt"/>
                    <a:ea typeface="Times New Roman"/>
                  </a:rPr>
                  <a:t>         Eq. 13.3-8</a:t>
                </a:r>
              </a:p>
              <a:p>
                <a:pPr marL="0" indent="0">
                  <a:buNone/>
                </a:pPr>
                <a:r>
                  <a:rPr lang="en-US" sz="2000" i="1" dirty="0">
                    <a:latin typeface="Times New Roman"/>
                    <a:ea typeface="Times New Roman"/>
                  </a:rPr>
                  <a:t>      D</a:t>
                </a:r>
                <a:r>
                  <a:rPr lang="en-US" sz="2000" i="1" baseline="-25000" dirty="0">
                    <a:latin typeface="Times New Roman"/>
                    <a:ea typeface="Times New Roman"/>
                  </a:rPr>
                  <a:t>pI</a:t>
                </a:r>
                <a:r>
                  <a:rPr lang="en-US" sz="2000" i="1" dirty="0">
                    <a:latin typeface="Times New Roman"/>
                    <a:ea typeface="Times New Roman"/>
                  </a:rPr>
                  <a:t> = D</a:t>
                </a:r>
                <a:r>
                  <a:rPr lang="en-US" sz="2000" i="1" baseline="-25000" dirty="0">
                    <a:latin typeface="Times New Roman"/>
                    <a:ea typeface="Times New Roman"/>
                  </a:rPr>
                  <a:t>p</a:t>
                </a:r>
                <a:r>
                  <a:rPr lang="en-US" sz="2000" i="1" dirty="0">
                    <a:latin typeface="Times New Roman"/>
                    <a:ea typeface="Times New Roman"/>
                  </a:rPr>
                  <a:t>I</a:t>
                </a:r>
                <a:r>
                  <a:rPr lang="en-US" sz="2000" i="1" baseline="-25000" dirty="0">
                    <a:latin typeface="Times New Roman"/>
                    <a:ea typeface="Times New Roman"/>
                  </a:rPr>
                  <a:t>e</a:t>
                </a:r>
                <a:r>
                  <a:rPr lang="de-DE" sz="2000" dirty="0">
                    <a:latin typeface="Times New Roman"/>
                    <a:ea typeface="Times New Roman"/>
                  </a:rPr>
                  <a:t>= 3.36 in (1.5) = 5.14 in.  </a:t>
                </a:r>
                <a:r>
                  <a:rPr lang="de-DE" sz="2000" dirty="0">
                    <a:latin typeface="+mj-lt"/>
                    <a:ea typeface="Times New Roman"/>
                  </a:rPr>
                  <a:t>	</a:t>
                </a:r>
                <a:r>
                  <a:rPr lang="de-DE" sz="2000" dirty="0">
                    <a:ea typeface="Times New Roman"/>
                  </a:rPr>
                  <a:t>                      </a:t>
                </a:r>
                <a:r>
                  <a:rPr lang="de-DE" sz="2000" dirty="0"/>
                  <a:t>Eq. 13.3-6</a:t>
                </a: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7" y="1604963"/>
                <a:ext cx="7952623" cy="4297362"/>
              </a:xfrm>
              <a:blipFill>
                <a:blip r:embed="rId4"/>
                <a:stretch>
                  <a:fillRect l="-690" t="-567" r="-690"/>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Seismic Displacements</a:t>
            </a:r>
          </a:p>
        </p:txBody>
      </p:sp>
    </p:spTree>
    <p:extLst>
      <p:ext uri="{BB962C8B-B14F-4D97-AF65-F5344CB8AC3E}">
        <p14:creationId xmlns:p14="http://schemas.microsoft.com/office/powerpoint/2010/main" val="3195319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24</a:t>
            </a:fld>
            <a:endParaRPr lang="en-US" dirty="0"/>
          </a:p>
        </p:txBody>
      </p:sp>
      <p:sp>
        <p:nvSpPr>
          <p:cNvPr id="3" name="Content Placeholder 2"/>
          <p:cNvSpPr>
            <a:spLocks noGrp="1"/>
          </p:cNvSpPr>
          <p:nvPr>
            <p:ph idx="1"/>
          </p:nvPr>
        </p:nvSpPr>
        <p:spPr>
          <a:xfrm>
            <a:off x="336881" y="1604963"/>
            <a:ext cx="8470233" cy="4297362"/>
          </a:xfrm>
        </p:spPr>
        <p:txBody>
          <a:bodyPr/>
          <a:lstStyle/>
          <a:p>
            <a:r>
              <a:rPr lang="en-US" sz="2000" dirty="0"/>
              <a:t>The connections of the egress stairs to the structure at Level 4 are sliding connections with slotted or oversize holes</a:t>
            </a:r>
          </a:p>
          <a:p>
            <a:r>
              <a:rPr lang="en-US" sz="2000" dirty="0"/>
              <a:t>Sliding bearing supports must be provided with restraints that engage after the displacement </a:t>
            </a:r>
            <a:r>
              <a:rPr lang="en-US" sz="2000" i="1" dirty="0"/>
              <a:t>D</a:t>
            </a:r>
            <a:r>
              <a:rPr lang="en-US" sz="2000" i="1" baseline="-25000" dirty="0"/>
              <a:t>pI</a:t>
            </a:r>
            <a:r>
              <a:rPr lang="en-US" sz="2000" dirty="0"/>
              <a:t>, is exceeded (e.g. keeper assemblies or end stops)</a:t>
            </a:r>
          </a:p>
          <a:p>
            <a:r>
              <a:rPr lang="en-US" sz="2000" dirty="0"/>
              <a:t>The connections must be designed to accommodate </a:t>
            </a:r>
            <a:r>
              <a:rPr lang="en-US" sz="2000" i="1" dirty="0"/>
              <a:t>D</a:t>
            </a:r>
            <a:r>
              <a:rPr lang="en-US" sz="2000" i="1" baseline="-25000" dirty="0"/>
              <a:t>pI</a:t>
            </a:r>
            <a:r>
              <a:rPr lang="en-US" sz="2000" dirty="0"/>
              <a:t>, without loss of vertical support or inducement of displacement-related compression forces in the stair</a:t>
            </a:r>
          </a:p>
          <a:p>
            <a:r>
              <a:rPr lang="en-US" sz="2000" dirty="0"/>
              <a:t>The displacement can act in any direction, so the connection must be able to accommodate a total range of movement of two times </a:t>
            </a:r>
            <a:r>
              <a:rPr lang="en-US" sz="2000" i="1" dirty="0"/>
              <a:t>D</a:t>
            </a:r>
            <a:r>
              <a:rPr lang="en-US" sz="2000" i="1" baseline="-25000" dirty="0"/>
              <a:t>pI</a:t>
            </a:r>
            <a:r>
              <a:rPr lang="en-US" sz="2000" dirty="0"/>
              <a:t>, or 10.28 inches in all directions</a:t>
            </a:r>
          </a:p>
          <a:p>
            <a:r>
              <a:rPr lang="en-US" sz="2000" dirty="0"/>
              <a:t>If a keeper assemblies or end stops are not provided, the connection must be designed accommodate 1.5</a:t>
            </a:r>
            <a:r>
              <a:rPr lang="en-US" sz="2000" i="1" dirty="0"/>
              <a:t> D</a:t>
            </a:r>
            <a:r>
              <a:rPr lang="en-US" sz="2000" i="1" baseline="-25000" dirty="0"/>
              <a:t>p</a:t>
            </a:r>
            <a:r>
              <a:rPr lang="en-US" sz="2000" i="1" dirty="0"/>
              <a:t>I</a:t>
            </a:r>
            <a:r>
              <a:rPr lang="en-US" sz="2000" i="1" baseline="-25000" dirty="0"/>
              <a:t>e</a:t>
            </a:r>
            <a:r>
              <a:rPr lang="de-DE" sz="2000" dirty="0"/>
              <a:t>, or 7.56 inches, or a total range of movememt of 15.12 inches.  </a:t>
            </a:r>
            <a:endParaRPr lang="en-US" sz="2000" dirty="0"/>
          </a:p>
          <a:p>
            <a:endParaRPr lang="en-US" sz="2000" dirty="0"/>
          </a:p>
        </p:txBody>
      </p:sp>
      <p:sp>
        <p:nvSpPr>
          <p:cNvPr id="2" name="Title 1"/>
          <p:cNvSpPr>
            <a:spLocks noGrp="1"/>
          </p:cNvSpPr>
          <p:nvPr>
            <p:ph type="title"/>
          </p:nvPr>
        </p:nvSpPr>
        <p:spPr>
          <a:xfrm>
            <a:off x="336882" y="269875"/>
            <a:ext cx="8470233" cy="1143000"/>
          </a:xfrm>
        </p:spPr>
        <p:txBody>
          <a:bodyPr/>
          <a:lstStyle/>
          <a:p>
            <a:r>
              <a:rPr lang="en-US" dirty="0"/>
              <a:t>Displacement Design Considerations</a:t>
            </a:r>
          </a:p>
        </p:txBody>
      </p:sp>
    </p:spTree>
    <p:extLst>
      <p:ext uri="{BB962C8B-B14F-4D97-AF65-F5344CB8AC3E}">
        <p14:creationId xmlns:p14="http://schemas.microsoft.com/office/powerpoint/2010/main" val="2765977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25</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7170" name="Picture 2" descr="A group of rooftop HVAC units the displaced or toppled in the 1994 Northridge earthquake.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5589" y="295025"/>
            <a:ext cx="3775159" cy="5899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a:xfrm>
            <a:off x="697832" y="991769"/>
            <a:ext cx="3103478" cy="1143000"/>
          </a:xfrm>
        </p:spPr>
        <p:txBody>
          <a:bodyPr/>
          <a:lstStyle/>
          <a:p>
            <a:r>
              <a:rPr lang="en-US" dirty="0"/>
              <a:t>HVAC Fan Unit</a:t>
            </a:r>
          </a:p>
        </p:txBody>
      </p:sp>
    </p:spTree>
    <p:extLst>
      <p:ext uri="{BB962C8B-B14F-4D97-AF65-F5344CB8AC3E}">
        <p14:creationId xmlns:p14="http://schemas.microsoft.com/office/powerpoint/2010/main" val="80260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26</a:t>
            </a:fld>
            <a:endParaRPr lang="en-US" dirty="0"/>
          </a:p>
        </p:txBody>
      </p:sp>
      <p:sp>
        <p:nvSpPr>
          <p:cNvPr id="2" name="Footer Placeholder 1"/>
          <p:cNvSpPr>
            <a:spLocks noGrp="1"/>
          </p:cNvSpPr>
          <p:nvPr>
            <p:ph type="ftr" sz="quarter" idx="10"/>
          </p:nvPr>
        </p:nvSpPr>
        <p:spPr/>
        <p:txBody>
          <a:bodyPr/>
          <a:lstStyle/>
          <a:p>
            <a:pPr>
              <a:defRPr/>
            </a:pPr>
            <a:r>
              <a:rPr lang="en-US" dirty="0"/>
              <a:t>Instructional Material Complementing FEMA 1051, Design Examples</a:t>
            </a:r>
            <a:endParaRPr lang="en-US" i="1" dirty="0"/>
          </a:p>
        </p:txBody>
      </p:sp>
      <p:pic>
        <p:nvPicPr>
          <p:cNvPr id="6" name="Picture 6" descr="A plan and two elevations of a HVAC fan unit, which will be used as an example to illustrate the application of the nonstructural seismic design requirements. &#10;&#10;The HVAC fan unit is 4-feet high, 5-feet wide, 8-feet long and weighs 3000 lbs. The unit is anchored to a concrete roof slab and attached with 4 anchors, one at each corner of the unit." title="F14-3-1.wmf"/>
          <p:cNvPicPr>
            <a:picLocks noChangeAspect="1" noChangeArrowheads="1"/>
          </p:cNvPicPr>
          <p:nvPr/>
        </p:nvPicPr>
        <p:blipFill>
          <a:blip r:embed="rId3" cstate="print"/>
          <a:srcRect/>
          <a:stretch>
            <a:fillRect/>
          </a:stretch>
        </p:blipFill>
        <p:spPr bwMode="auto">
          <a:xfrm>
            <a:off x="1996848" y="2202709"/>
            <a:ext cx="5150305" cy="4142883"/>
          </a:xfrm>
          <a:prstGeom prst="rect">
            <a:avLst/>
          </a:prstGeom>
          <a:noFill/>
          <a:ln w="9525">
            <a:noFill/>
            <a:miter lim="800000"/>
            <a:headEnd/>
            <a:tailEnd/>
          </a:ln>
        </p:spPr>
      </p:pic>
      <p:sp>
        <p:nvSpPr>
          <p:cNvPr id="5" name="Rectangle 3"/>
          <p:cNvSpPr txBox="1">
            <a:spLocks noChangeArrowheads="1"/>
          </p:cNvSpPr>
          <p:nvPr/>
        </p:nvSpPr>
        <p:spPr bwMode="auto">
          <a:xfrm>
            <a:off x="714828" y="1371600"/>
            <a:ext cx="7772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marL="0" indent="0">
              <a:buFontTx/>
              <a:buNone/>
            </a:pPr>
            <a:r>
              <a:rPr lang="en-US" sz="1800" kern="0" dirty="0"/>
              <a:t>The component located at roof level of a five-story office building, near a an active fault in Los Angeles, California.  Risk Category II.</a:t>
            </a:r>
            <a:r>
              <a:rPr lang="en-US" sz="2400" kern="0" dirty="0"/>
              <a:t> </a:t>
            </a:r>
          </a:p>
        </p:txBody>
      </p:sp>
      <p:sp>
        <p:nvSpPr>
          <p:cNvPr id="7" name="Title 6"/>
          <p:cNvSpPr>
            <a:spLocks noGrp="1"/>
          </p:cNvSpPr>
          <p:nvPr>
            <p:ph type="title"/>
          </p:nvPr>
        </p:nvSpPr>
        <p:spPr/>
        <p:txBody>
          <a:bodyPr/>
          <a:lstStyle/>
          <a:p>
            <a:r>
              <a:rPr lang="en-US" sz="2800" dirty="0"/>
              <a:t>HVAC Fan Unit Support Design Example</a:t>
            </a:r>
          </a:p>
        </p:txBody>
      </p:sp>
    </p:spTree>
    <p:extLst>
      <p:ext uri="{BB962C8B-B14F-4D97-AF65-F5344CB8AC3E}">
        <p14:creationId xmlns:p14="http://schemas.microsoft.com/office/powerpoint/2010/main" val="3822825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27</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lnSpc>
                <a:spcPct val="80000"/>
              </a:lnSpc>
              <a:buFontTx/>
              <a:buNone/>
            </a:pPr>
            <a:r>
              <a:rPr lang="en-US" sz="1800" i="1" kern="0" dirty="0"/>
              <a:t>S</a:t>
            </a:r>
            <a:r>
              <a:rPr lang="en-US" sz="1800" i="1" kern="0" baseline="-25000" dirty="0"/>
              <a:t>DS</a:t>
            </a:r>
            <a:r>
              <a:rPr lang="en-US" sz="1800" kern="0" dirty="0"/>
              <a:t> = 1.487 		            (for the selected location and site class)</a:t>
            </a:r>
          </a:p>
          <a:p>
            <a:pPr>
              <a:lnSpc>
                <a:spcPct val="80000"/>
              </a:lnSpc>
              <a:buFontTx/>
              <a:buNone/>
            </a:pPr>
            <a:r>
              <a:rPr lang="en-US" sz="1800" kern="0" dirty="0"/>
              <a:t>Seismic Design Category = D	                       (Table 11.6-1)</a:t>
            </a:r>
          </a:p>
          <a:p>
            <a:pPr>
              <a:lnSpc>
                <a:spcPct val="80000"/>
              </a:lnSpc>
              <a:buFontTx/>
              <a:buNone/>
            </a:pPr>
            <a:endParaRPr lang="en-US" sz="600" i="1" kern="0" dirty="0"/>
          </a:p>
          <a:p>
            <a:pPr>
              <a:lnSpc>
                <a:spcPct val="80000"/>
              </a:lnSpc>
              <a:buFontTx/>
              <a:buNone/>
            </a:pPr>
            <a:r>
              <a:rPr lang="en-US" sz="1800" i="1" kern="0" dirty="0"/>
              <a:t>W</a:t>
            </a:r>
            <a:r>
              <a:rPr lang="en-US" sz="1800" i="1" kern="0" baseline="-25000" dirty="0"/>
              <a:t>p</a:t>
            </a:r>
            <a:r>
              <a:rPr lang="en-US" sz="1800" kern="0" dirty="0"/>
              <a:t>  = 3,000 lb	                                                    (given)</a:t>
            </a:r>
          </a:p>
          <a:p>
            <a:pPr>
              <a:lnSpc>
                <a:spcPct val="80000"/>
              </a:lnSpc>
              <a:buFontTx/>
              <a:buNone/>
            </a:pPr>
            <a:endParaRPr lang="en-US" sz="600" i="1" kern="0" dirty="0"/>
          </a:p>
          <a:p>
            <a:pPr>
              <a:lnSpc>
                <a:spcPct val="80000"/>
              </a:lnSpc>
              <a:buFontTx/>
              <a:buNone/>
            </a:pPr>
            <a:r>
              <a:rPr lang="en-US" sz="1800" i="1" kern="0" dirty="0"/>
              <a:t>a</a:t>
            </a:r>
            <a:r>
              <a:rPr lang="en-US" sz="1800" i="1" kern="0" baseline="-25000" dirty="0"/>
              <a:t>p</a:t>
            </a:r>
            <a:r>
              <a:rPr lang="en-US" sz="1800" kern="0" dirty="0"/>
              <a:t>   = 2.5 for both direct attachment		         (Table 13.6-1)</a:t>
            </a:r>
          </a:p>
          <a:p>
            <a:pPr>
              <a:lnSpc>
                <a:spcPct val="80000"/>
              </a:lnSpc>
              <a:buFontTx/>
              <a:buNone/>
            </a:pPr>
            <a:r>
              <a:rPr lang="en-US" sz="1800" kern="0" dirty="0"/>
              <a:t>		and spring isolated</a:t>
            </a:r>
          </a:p>
          <a:p>
            <a:pPr>
              <a:lnSpc>
                <a:spcPct val="80000"/>
              </a:lnSpc>
              <a:buFontTx/>
              <a:buNone/>
            </a:pPr>
            <a:r>
              <a:rPr lang="en-US" sz="1800" i="1" kern="0" dirty="0"/>
              <a:t>R</a:t>
            </a:r>
            <a:r>
              <a:rPr lang="en-US" sz="1800" i="1" kern="0" baseline="-25000" dirty="0"/>
              <a:t>p</a:t>
            </a:r>
            <a:r>
              <a:rPr lang="en-US" sz="1800" kern="0" dirty="0"/>
              <a:t>   = 6.0 for HVAC fans, directly attached	         (Table 13.6-1)</a:t>
            </a:r>
          </a:p>
          <a:p>
            <a:pPr>
              <a:lnSpc>
                <a:spcPct val="80000"/>
              </a:lnSpc>
              <a:buFontTx/>
              <a:buNone/>
            </a:pPr>
            <a:r>
              <a:rPr lang="en-US" sz="1800" kern="0" dirty="0"/>
              <a:t>		(not vibration isolated)</a:t>
            </a:r>
          </a:p>
          <a:p>
            <a:pPr>
              <a:lnSpc>
                <a:spcPct val="80000"/>
              </a:lnSpc>
              <a:buFontTx/>
              <a:buNone/>
            </a:pPr>
            <a:r>
              <a:rPr lang="en-US" sz="1800" i="1" kern="0" dirty="0"/>
              <a:t>R</a:t>
            </a:r>
            <a:r>
              <a:rPr lang="en-US" sz="1800" i="1" kern="0" baseline="-25000" dirty="0"/>
              <a:t>p</a:t>
            </a:r>
            <a:r>
              <a:rPr lang="en-US" sz="1800" kern="0" dirty="0"/>
              <a:t>   = 2.0 for spring isolated components	         (Table 13.6-1)</a:t>
            </a:r>
          </a:p>
          <a:p>
            <a:pPr>
              <a:lnSpc>
                <a:spcPct val="80000"/>
              </a:lnSpc>
              <a:buFontTx/>
              <a:buNone/>
            </a:pPr>
            <a:r>
              <a:rPr lang="en-US" sz="1800" kern="0" dirty="0"/>
              <a:t>		with restraints	</a:t>
            </a:r>
          </a:p>
          <a:p>
            <a:pPr marL="342900" lvl="1" indent="-342900">
              <a:lnSpc>
                <a:spcPct val="80000"/>
              </a:lnSpc>
              <a:buFontTx/>
              <a:buNone/>
            </a:pPr>
            <a:r>
              <a:rPr lang="en-US" sz="1800" kern="0" dirty="0"/>
              <a:t>Ω</a:t>
            </a:r>
            <a:r>
              <a:rPr lang="en-US" sz="1800" i="1" kern="0" baseline="-25000" dirty="0"/>
              <a:t>0</a:t>
            </a:r>
            <a:r>
              <a:rPr lang="en-US" sz="1800" kern="0" dirty="0"/>
              <a:t>   = 2.5 for anchors in concrete or masonry unless controlled by a ductile         	yielding element</a:t>
            </a:r>
          </a:p>
          <a:p>
            <a:pPr>
              <a:lnSpc>
                <a:spcPct val="80000"/>
              </a:lnSpc>
              <a:buFontTx/>
              <a:buNone/>
            </a:pPr>
            <a:endParaRPr lang="en-US" sz="600" i="1" kern="0" dirty="0"/>
          </a:p>
          <a:p>
            <a:pPr>
              <a:lnSpc>
                <a:spcPct val="80000"/>
              </a:lnSpc>
              <a:buFontTx/>
              <a:buNone/>
            </a:pPr>
            <a:r>
              <a:rPr lang="en-US" sz="1800" i="1" kern="0" dirty="0"/>
              <a:t>I</a:t>
            </a:r>
            <a:r>
              <a:rPr lang="en-US" sz="1800" i="1" kern="0" baseline="-25000" dirty="0"/>
              <a:t>p</a:t>
            </a:r>
            <a:r>
              <a:rPr lang="en-US" sz="1800" kern="0" dirty="0"/>
              <a:t>    = 1.0	                                                    (Sec. 13.1.3)</a:t>
            </a:r>
          </a:p>
          <a:p>
            <a:pPr>
              <a:lnSpc>
                <a:spcPct val="80000"/>
              </a:lnSpc>
              <a:buFontTx/>
              <a:buNone/>
            </a:pPr>
            <a:r>
              <a:rPr lang="en-US" sz="1800" i="1" kern="0" dirty="0"/>
              <a:t>z/h</a:t>
            </a:r>
            <a:r>
              <a:rPr lang="en-US" sz="1800" kern="0" dirty="0"/>
              <a:t>  = 1.0	                                           (for roof-mounted equipment)</a:t>
            </a:r>
          </a:p>
        </p:txBody>
      </p:sp>
      <p:sp>
        <p:nvSpPr>
          <p:cNvPr id="6" name="Title 5"/>
          <p:cNvSpPr>
            <a:spLocks noGrp="1"/>
          </p:cNvSpPr>
          <p:nvPr>
            <p:ph type="title"/>
          </p:nvPr>
        </p:nvSpPr>
        <p:spPr/>
        <p:txBody>
          <a:bodyPr/>
          <a:lstStyle/>
          <a:p>
            <a:r>
              <a:rPr lang="en-US" sz="2800" dirty="0">
                <a:solidFill>
                  <a:schemeClr val="accent6"/>
                </a:solidFill>
              </a:rPr>
              <a:t>Seismic Design Parameters and Coefficients</a:t>
            </a:r>
            <a:endParaRPr lang="en-US" sz="2800" dirty="0"/>
          </a:p>
        </p:txBody>
      </p:sp>
    </p:spTree>
    <p:extLst>
      <p:ext uri="{BB962C8B-B14F-4D97-AF65-F5344CB8AC3E}">
        <p14:creationId xmlns:p14="http://schemas.microsoft.com/office/powerpoint/2010/main" val="904728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28</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5" name="Picture 7" descr="This slide shows a free body diagram for seismic force analysis, including dead loads, and the horizontal and vertical seismic forces.  The horizontal and vertical reactions at the supports are also shown." title="F14-3-2.wmf"/>
          <p:cNvPicPr>
            <a:picLocks noChangeAspect="1" noChangeArrowheads="1"/>
          </p:cNvPicPr>
          <p:nvPr/>
        </p:nvPicPr>
        <p:blipFill>
          <a:blip r:embed="rId3" cstate="print"/>
          <a:stretch>
            <a:fillRect/>
          </a:stretch>
        </p:blipFill>
        <p:spPr>
          <a:xfrm>
            <a:off x="1451429" y="1542142"/>
            <a:ext cx="6458857" cy="4437207"/>
          </a:xfrm>
          <a:prstGeom prst="rect">
            <a:avLst/>
          </a:prstGeom>
          <a:noFill/>
        </p:spPr>
      </p:pic>
      <p:sp>
        <p:nvSpPr>
          <p:cNvPr id="6" name="Title 5"/>
          <p:cNvSpPr>
            <a:spLocks noGrp="1"/>
          </p:cNvSpPr>
          <p:nvPr>
            <p:ph type="title"/>
          </p:nvPr>
        </p:nvSpPr>
        <p:spPr/>
        <p:txBody>
          <a:bodyPr/>
          <a:lstStyle/>
          <a:p>
            <a:r>
              <a:rPr lang="en-US" sz="3200" dirty="0">
                <a:solidFill>
                  <a:schemeClr val="accent6"/>
                </a:solidFill>
              </a:rPr>
              <a:t>Free Body Diagram for Force Analysis</a:t>
            </a:r>
            <a:endParaRPr lang="en-US" sz="3200" dirty="0"/>
          </a:p>
        </p:txBody>
      </p:sp>
    </p:spTree>
    <p:extLst>
      <p:ext uri="{BB962C8B-B14F-4D97-AF65-F5344CB8AC3E}">
        <p14:creationId xmlns:p14="http://schemas.microsoft.com/office/powerpoint/2010/main" val="36465756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29</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4" name="Rectangle 3"/>
          <p:cNvSpPr txBox="1">
            <a:spLocks noChangeArrowheads="1"/>
          </p:cNvSpPr>
          <p:nvPr/>
        </p:nvSpPr>
        <p:spPr bwMode="auto">
          <a:xfrm>
            <a:off x="609600" y="1524000"/>
            <a:ext cx="8229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Clr>
                <a:srgbClr val="FF0000"/>
              </a:buClr>
            </a:pPr>
            <a:r>
              <a:rPr lang="en-US" sz="1800" i="1" kern="0"/>
              <a:t>F</a:t>
            </a:r>
            <a:r>
              <a:rPr lang="en-US" sz="1800" i="1" kern="0" baseline="-25000"/>
              <a:t>p</a:t>
            </a:r>
            <a:r>
              <a:rPr lang="en-US" sz="1800" kern="0"/>
              <a:t> =                                                            = 2,231 lb   </a:t>
            </a:r>
            <a:r>
              <a:rPr lang="de-DE" sz="1800" kern="0"/>
              <a:t>(Eq.13.3-1)</a:t>
            </a:r>
          </a:p>
          <a:p>
            <a:pPr>
              <a:buClr>
                <a:srgbClr val="FF0000"/>
              </a:buClr>
            </a:pPr>
            <a:endParaRPr lang="de-DE" sz="1800" i="1" kern="0"/>
          </a:p>
          <a:p>
            <a:pPr>
              <a:buClr>
                <a:srgbClr val="FF0000"/>
              </a:buClr>
            </a:pPr>
            <a:r>
              <a:rPr lang="de-DE" sz="1800" i="1" kern="0"/>
              <a:t>F</a:t>
            </a:r>
            <a:r>
              <a:rPr lang="de-DE" sz="1800" i="1" kern="0" baseline="-25000"/>
              <a:t>pmax</a:t>
            </a:r>
            <a:r>
              <a:rPr lang="de-DE" sz="1800" kern="0"/>
              <a:t> = 1.6 x 1.487 x 1.0 x 3,000  = 7,138 lb                 (Eq. 13.3-2)</a:t>
            </a:r>
          </a:p>
          <a:p>
            <a:pPr>
              <a:buClr>
                <a:srgbClr val="FF0000"/>
              </a:buClr>
            </a:pPr>
            <a:r>
              <a:rPr lang="de-DE" sz="1800" i="1" kern="0"/>
              <a:t>F</a:t>
            </a:r>
            <a:r>
              <a:rPr lang="de-DE" sz="1800" i="1" kern="0" baseline="-25000"/>
              <a:t>pmin</a:t>
            </a:r>
            <a:r>
              <a:rPr lang="de-DE" sz="1800" kern="0"/>
              <a:t> = 0.3 x 1.487 x 1.0 x 3,000	 = 1,338 lb                  (Eq. 13.3-3)</a:t>
            </a:r>
            <a:endParaRPr lang="en-US" sz="1800" kern="0"/>
          </a:p>
          <a:p>
            <a:pPr>
              <a:buFontTx/>
              <a:buNone/>
            </a:pPr>
            <a:endParaRPr lang="en-US" sz="2000" kern="0"/>
          </a:p>
          <a:p>
            <a:pPr>
              <a:buFontTx/>
              <a:buNone/>
            </a:pPr>
            <a:r>
              <a:rPr lang="en-US" sz="1800" kern="0"/>
              <a:t>Since </a:t>
            </a:r>
            <a:r>
              <a:rPr lang="en-US" sz="1800" i="1" kern="0"/>
              <a:t>F</a:t>
            </a:r>
            <a:r>
              <a:rPr lang="en-US" sz="1800" i="1" kern="0" baseline="-25000"/>
              <a:t>p</a:t>
            </a:r>
            <a:r>
              <a:rPr lang="en-US" sz="1800" kern="0"/>
              <a:t> is greater the </a:t>
            </a:r>
            <a:r>
              <a:rPr lang="en-US" sz="1800" i="1" kern="0"/>
              <a:t>F</a:t>
            </a:r>
            <a:r>
              <a:rPr lang="en-US" sz="1800" i="1" kern="0" baseline="-25000"/>
              <a:t>pmin</a:t>
            </a:r>
            <a:r>
              <a:rPr lang="en-US" sz="1800" kern="0"/>
              <a:t> and less than </a:t>
            </a:r>
            <a:r>
              <a:rPr lang="en-US" sz="1800" i="1" kern="0"/>
              <a:t>F</a:t>
            </a:r>
            <a:r>
              <a:rPr lang="en-US" sz="1800" i="1" kern="0" baseline="-25000"/>
              <a:t>pmax</a:t>
            </a:r>
            <a:r>
              <a:rPr lang="en-US" sz="1800" kern="0"/>
              <a:t>, the value determined from </a:t>
            </a:r>
          </a:p>
          <a:p>
            <a:pPr>
              <a:buFontTx/>
              <a:buNone/>
            </a:pPr>
            <a:r>
              <a:rPr lang="en-US" sz="1800" kern="0"/>
              <a:t>Equation 13.3-1 applies. </a:t>
            </a:r>
          </a:p>
          <a:p>
            <a:pPr>
              <a:buClr>
                <a:srgbClr val="FF0000"/>
              </a:buClr>
            </a:pPr>
            <a:r>
              <a:rPr lang="en-US" sz="1800" i="1" kern="0"/>
              <a:t>E</a:t>
            </a:r>
            <a:r>
              <a:rPr lang="en-US" sz="1800" i="1" kern="0" baseline="-25000"/>
              <a:t>h</a:t>
            </a:r>
            <a:r>
              <a:rPr lang="en-US" sz="1800" kern="0"/>
              <a:t> = </a:t>
            </a:r>
            <a:r>
              <a:rPr lang="en-US" sz="1800" i="1" kern="0"/>
              <a:t>ρQ</a:t>
            </a:r>
            <a:r>
              <a:rPr lang="en-US" sz="1800" i="1" kern="0" baseline="-25000"/>
              <a:t>E</a:t>
            </a:r>
            <a:r>
              <a:rPr lang="en-US" sz="1800" kern="0"/>
              <a:t>	                                                            (Eq. 12.4-3)</a:t>
            </a:r>
          </a:p>
          <a:p>
            <a:pPr>
              <a:buClr>
                <a:srgbClr val="FF0000"/>
              </a:buClr>
            </a:pPr>
            <a:r>
              <a:rPr lang="en-US" sz="1800" i="1" kern="0"/>
              <a:t>E</a:t>
            </a:r>
            <a:r>
              <a:rPr lang="en-US" sz="1800" i="1" kern="0" baseline="-25000"/>
              <a:t>v</a:t>
            </a:r>
            <a:r>
              <a:rPr lang="en-US" sz="1800" kern="0"/>
              <a:t> = 0.2</a:t>
            </a:r>
            <a:r>
              <a:rPr lang="en-US" sz="1800" i="1" kern="0"/>
              <a:t>S</a:t>
            </a:r>
            <a:r>
              <a:rPr lang="en-US" sz="1800" i="1" kern="0" baseline="-25000"/>
              <a:t>DS</a:t>
            </a:r>
            <a:r>
              <a:rPr lang="en-US" sz="1800" i="1" kern="0"/>
              <a:t>D</a:t>
            </a:r>
            <a:r>
              <a:rPr lang="en-US" sz="1800" kern="0"/>
              <a:t> 	                                                            (Eq. 12.4-4) </a:t>
            </a:r>
          </a:p>
          <a:p>
            <a:pPr>
              <a:buFontTx/>
              <a:buNone/>
            </a:pPr>
            <a:r>
              <a:rPr lang="en-US" sz="1800" kern="0"/>
              <a:t>where:</a:t>
            </a:r>
          </a:p>
          <a:p>
            <a:pPr>
              <a:buClr>
                <a:srgbClr val="FF0000"/>
              </a:buClr>
            </a:pPr>
            <a:r>
              <a:rPr lang="en-US" sz="1800" i="1" kern="0"/>
              <a:t>Q</a:t>
            </a:r>
            <a:r>
              <a:rPr lang="en-US" sz="1800" i="1" kern="0" baseline="-25000"/>
              <a:t>E</a:t>
            </a:r>
            <a:r>
              <a:rPr lang="en-US" sz="1800" kern="0"/>
              <a:t> (due to horizontal application of </a:t>
            </a:r>
            <a:r>
              <a:rPr lang="en-US" sz="1800" i="1" kern="0"/>
              <a:t>F</a:t>
            </a:r>
            <a:r>
              <a:rPr lang="en-US" sz="1800" i="1" kern="0" baseline="-25000"/>
              <a:t>p</a:t>
            </a:r>
            <a:r>
              <a:rPr lang="en-US" sz="1800" kern="0"/>
              <a:t>) = 2,231 lb       (Sec. 12.4.2-1)</a:t>
            </a:r>
          </a:p>
          <a:p>
            <a:pPr>
              <a:buClr>
                <a:srgbClr val="FF0000"/>
              </a:buClr>
            </a:pPr>
            <a:r>
              <a:rPr lang="en-US" sz="1800" i="1" kern="0"/>
              <a:t>ρ</a:t>
            </a:r>
            <a:r>
              <a:rPr lang="en-US" sz="1800" kern="0"/>
              <a:t> = 1.0 (HVAC units are nonstructural components)   (Sec. 13.3.1)</a:t>
            </a:r>
          </a:p>
          <a:p>
            <a:pPr>
              <a:buClr>
                <a:srgbClr val="FF0000"/>
              </a:buClr>
            </a:pPr>
            <a:r>
              <a:rPr lang="en-US" sz="1800" i="1" kern="0"/>
              <a:t>D</a:t>
            </a:r>
            <a:r>
              <a:rPr lang="en-US" sz="1800" kern="0"/>
              <a:t> = dead load effect (due to vertical load application)</a:t>
            </a:r>
            <a:endParaRPr lang="en-US" sz="1800" kern="0" dirty="0"/>
          </a:p>
        </p:txBody>
      </p:sp>
      <p:graphicFrame>
        <p:nvGraphicFramePr>
          <p:cNvPr id="5" name="Object 11" descr="Calculations and notes for computing component forces.  The design force Fp is calculated using Equation 13.3-1, and the upper and lower limits on the lateral forces are also checked.  &#10;" title="Determine Seismic Forces"/>
          <p:cNvGraphicFramePr>
            <a:graphicFrameLocks noChangeAspect="1"/>
          </p:cNvGraphicFramePr>
          <p:nvPr>
            <p:extLst>
              <p:ext uri="{D42A27DB-BD31-4B8C-83A1-F6EECF244321}">
                <p14:modId xmlns:p14="http://schemas.microsoft.com/office/powerpoint/2010/main" val="2044919182"/>
              </p:ext>
            </p:extLst>
          </p:nvPr>
        </p:nvGraphicFramePr>
        <p:xfrm>
          <a:off x="1524000" y="1371600"/>
          <a:ext cx="3733800" cy="647700"/>
        </p:xfrm>
        <a:graphic>
          <a:graphicData uri="http://schemas.openxmlformats.org/presentationml/2006/ole">
            <mc:AlternateContent xmlns:mc="http://schemas.openxmlformats.org/markup-compatibility/2006">
              <mc:Choice xmlns:v="urn:schemas-microsoft-com:vml" Requires="v">
                <p:oleObj spid="_x0000_s3172" name="Equation" r:id="rId4" imgW="2413000" imgH="419100" progId="Equation.3">
                  <p:embed/>
                </p:oleObj>
              </mc:Choice>
              <mc:Fallback>
                <p:oleObj name="Equation" r:id="rId4" imgW="24130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371600"/>
                        <a:ext cx="37338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6"/>
          <p:cNvSpPr>
            <a:spLocks noGrp="1"/>
          </p:cNvSpPr>
          <p:nvPr>
            <p:ph type="title"/>
          </p:nvPr>
        </p:nvSpPr>
        <p:spPr/>
        <p:txBody>
          <a:bodyPr/>
          <a:lstStyle/>
          <a:p>
            <a:r>
              <a:rPr lang="en-US" dirty="0">
                <a:solidFill>
                  <a:schemeClr val="accent6"/>
                </a:solidFill>
              </a:rPr>
              <a:t>Determine Seismic Forces</a:t>
            </a:r>
            <a:endParaRPr lang="en-US" dirty="0"/>
          </a:p>
        </p:txBody>
      </p:sp>
    </p:spTree>
    <p:extLst>
      <p:ext uri="{BB962C8B-B14F-4D97-AF65-F5344CB8AC3E}">
        <p14:creationId xmlns:p14="http://schemas.microsoft.com/office/powerpoint/2010/main" val="476337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3</a:t>
            </a:fld>
            <a:endParaRPr lang="en-US" dirty="0"/>
          </a:p>
        </p:txBody>
      </p:sp>
      <p:sp>
        <p:nvSpPr>
          <p:cNvPr id="3" name="Content Placeholder 2"/>
          <p:cNvSpPr>
            <a:spLocks noGrp="1"/>
          </p:cNvSpPr>
          <p:nvPr>
            <p:ph idx="1"/>
          </p:nvPr>
        </p:nvSpPr>
        <p:spPr/>
        <p:txBody>
          <a:bodyPr/>
          <a:lstStyle/>
          <a:p>
            <a:r>
              <a:rPr lang="en-US" dirty="0"/>
              <a:t>All references to chapters, sections, and equations are to ASCE/SEI 7-16</a:t>
            </a:r>
          </a:p>
          <a:p>
            <a:r>
              <a:rPr lang="en-US" dirty="0"/>
              <a:t>The examples focus on determination of the seismic force and displacement demands</a:t>
            </a:r>
          </a:p>
          <a:p>
            <a:r>
              <a:rPr lang="en-US" dirty="0"/>
              <a:t>Detailed design of the components, supports, and attachments are not covered, and would performed in accordance with the appropriate materials standards</a:t>
            </a:r>
          </a:p>
        </p:txBody>
      </p:sp>
      <p:sp>
        <p:nvSpPr>
          <p:cNvPr id="2" name="Title 1"/>
          <p:cNvSpPr>
            <a:spLocks noGrp="1"/>
          </p:cNvSpPr>
          <p:nvPr>
            <p:ph type="title"/>
          </p:nvPr>
        </p:nvSpPr>
        <p:spPr/>
        <p:txBody>
          <a:bodyPr/>
          <a:lstStyle/>
          <a:p>
            <a:r>
              <a:rPr lang="en-US" dirty="0"/>
              <a:t>General Notes</a:t>
            </a:r>
          </a:p>
        </p:txBody>
      </p:sp>
    </p:spTree>
    <p:extLst>
      <p:ext uri="{BB962C8B-B14F-4D97-AF65-F5344CB8AC3E}">
        <p14:creationId xmlns:p14="http://schemas.microsoft.com/office/powerpoint/2010/main" val="2519159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30</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graphicFrame>
        <p:nvGraphicFramePr>
          <p:cNvPr id="6" name="Object 7" descr="Based on the free-body diagram, the seismic load effects can be used to determine bolt shear, Vu, and tension, Tu (where a negative value indicates tension).  "/>
          <p:cNvGraphicFramePr>
            <a:graphicFrameLocks noChangeAspect="1"/>
          </p:cNvGraphicFramePr>
          <p:nvPr>
            <p:extLst>
              <p:ext uri="{D42A27DB-BD31-4B8C-83A1-F6EECF244321}">
                <p14:modId xmlns:p14="http://schemas.microsoft.com/office/powerpoint/2010/main" val="1380750598"/>
              </p:ext>
            </p:extLst>
          </p:nvPr>
        </p:nvGraphicFramePr>
        <p:xfrm>
          <a:off x="1600200" y="5021263"/>
          <a:ext cx="5791200" cy="541337"/>
        </p:xfrm>
        <a:graphic>
          <a:graphicData uri="http://schemas.openxmlformats.org/presentationml/2006/ole">
            <mc:AlternateContent xmlns:mc="http://schemas.openxmlformats.org/markup-compatibility/2006">
              <mc:Choice xmlns:v="urn:schemas-microsoft-com:vml" Requires="v">
                <p:oleObj spid="_x0000_s4294" name="Equation" r:id="rId4" imgW="4483100" imgH="419100" progId="Equation.3">
                  <p:embed/>
                </p:oleObj>
              </mc:Choice>
              <mc:Fallback>
                <p:oleObj name="Equation" r:id="rId4" imgW="44831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5021263"/>
                        <a:ext cx="5791200" cy="541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descr="Based on the free-body diagram, the seismic load effects can be used to determine bolt shear, Vu, and tension, Tu (where a negative value indicates tension). "/>
          <p:cNvGraphicFramePr>
            <a:graphicFrameLocks noChangeAspect="1"/>
          </p:cNvGraphicFramePr>
          <p:nvPr>
            <p:extLst>
              <p:ext uri="{D42A27DB-BD31-4B8C-83A1-F6EECF244321}">
                <p14:modId xmlns:p14="http://schemas.microsoft.com/office/powerpoint/2010/main" val="1571227207"/>
              </p:ext>
            </p:extLst>
          </p:nvPr>
        </p:nvGraphicFramePr>
        <p:xfrm>
          <a:off x="1676400" y="4314825"/>
          <a:ext cx="1295400" cy="638175"/>
        </p:xfrm>
        <a:graphic>
          <a:graphicData uri="http://schemas.openxmlformats.org/presentationml/2006/ole">
            <mc:AlternateContent xmlns:mc="http://schemas.openxmlformats.org/markup-compatibility/2006">
              <mc:Choice xmlns:v="urn:schemas-microsoft-com:vml" Requires="v">
                <p:oleObj spid="_x0000_s4295" name="Equation" r:id="rId6" imgW="850531" imgH="418918" progId="Equation.3">
                  <p:embed/>
                </p:oleObj>
              </mc:Choice>
              <mc:Fallback>
                <p:oleObj name="Equation" r:id="rId6" imgW="850531" imgH="418918"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4314825"/>
                        <a:ext cx="1295400"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txBox="1">
            <a:spLocks noChangeArrowheads="1"/>
          </p:cNvSpPr>
          <p:nvPr/>
        </p:nvSpPr>
        <p:spPr bwMode="auto">
          <a:xfrm>
            <a:off x="685800" y="1143000"/>
            <a:ext cx="8077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FontTx/>
              <a:buNone/>
            </a:pPr>
            <a:r>
              <a:rPr lang="en-US" sz="1800" kern="0"/>
              <a:t>Substituting, one obtains:</a:t>
            </a:r>
          </a:p>
          <a:p>
            <a:pPr>
              <a:buFontTx/>
              <a:buNone/>
            </a:pPr>
            <a:endParaRPr lang="en-US" sz="1800" kern="0"/>
          </a:p>
          <a:p>
            <a:pPr>
              <a:buClr>
                <a:srgbClr val="FF0000"/>
              </a:buClr>
            </a:pPr>
            <a:r>
              <a:rPr lang="en-US" sz="1800" i="1" kern="0"/>
              <a:t>E</a:t>
            </a:r>
            <a:r>
              <a:rPr lang="en-US" sz="1800" i="1" kern="0" baseline="-25000"/>
              <a:t>h</a:t>
            </a:r>
            <a:r>
              <a:rPr lang="en-US" sz="1800" kern="0"/>
              <a:t> = </a:t>
            </a:r>
            <a:r>
              <a:rPr lang="en-US" sz="1800" i="1" kern="0"/>
              <a:t>ρQ</a:t>
            </a:r>
            <a:r>
              <a:rPr lang="en-US" sz="1800" i="1" kern="0" baseline="-25000"/>
              <a:t>E</a:t>
            </a:r>
            <a:r>
              <a:rPr lang="en-US" sz="1800" kern="0"/>
              <a:t> = (1.0)(2,231 lb) = 2,231 lb	     (horizontal earthquake effect)</a:t>
            </a:r>
          </a:p>
          <a:p>
            <a:pPr>
              <a:buClr>
                <a:srgbClr val="FF0000"/>
              </a:buClr>
            </a:pPr>
            <a:r>
              <a:rPr lang="en-US" sz="1800" i="1" kern="0"/>
              <a:t>E</a:t>
            </a:r>
            <a:r>
              <a:rPr lang="en-US" sz="1800" i="1" kern="0" baseline="-25000"/>
              <a:t>v</a:t>
            </a:r>
            <a:r>
              <a:rPr lang="en-US" sz="1800" kern="0"/>
              <a:t> = 0.2</a:t>
            </a:r>
            <a:r>
              <a:rPr lang="en-US" sz="1800" i="1" kern="0"/>
              <a:t>S</a:t>
            </a:r>
            <a:r>
              <a:rPr lang="en-US" sz="1800" i="1" kern="0" baseline="-25000"/>
              <a:t>DS</a:t>
            </a:r>
            <a:r>
              <a:rPr lang="en-US" sz="1800" i="1" kern="0"/>
              <a:t>D</a:t>
            </a:r>
            <a:r>
              <a:rPr lang="en-US" sz="1800" kern="0"/>
              <a:t> = (0.2)(1.487)(3,000 lb) = 892 lb   (vertical earthquake effect)</a:t>
            </a:r>
          </a:p>
          <a:p>
            <a:endParaRPr lang="en-US" sz="1800" kern="0"/>
          </a:p>
          <a:p>
            <a:pPr>
              <a:buClr>
                <a:srgbClr val="FF0000"/>
              </a:buClr>
            </a:pPr>
            <a:r>
              <a:rPr lang="en-US" sz="1800" kern="0"/>
              <a:t>(1.2 + 0.2</a:t>
            </a:r>
            <a:r>
              <a:rPr lang="en-US" sz="1800" i="1" kern="0"/>
              <a:t>S</a:t>
            </a:r>
            <a:r>
              <a:rPr lang="en-US" sz="1800" i="1" kern="0" baseline="-25000"/>
              <a:t>DS</a:t>
            </a:r>
            <a:r>
              <a:rPr lang="en-US" sz="1800" kern="0"/>
              <a:t>) </a:t>
            </a:r>
            <a:r>
              <a:rPr lang="en-US" sz="1800" i="1" kern="0"/>
              <a:t>D</a:t>
            </a:r>
            <a:r>
              <a:rPr lang="en-US" sz="1800" kern="0"/>
              <a:t> + </a:t>
            </a:r>
            <a:r>
              <a:rPr lang="en-US" sz="1800" i="1" kern="0"/>
              <a:t>ρQ</a:t>
            </a:r>
            <a:r>
              <a:rPr lang="en-US" sz="1800" i="1" kern="0" baseline="-25000"/>
              <a:t>E</a:t>
            </a:r>
            <a:r>
              <a:rPr lang="en-US" sz="1800" kern="0"/>
              <a:t> + </a:t>
            </a:r>
            <a:r>
              <a:rPr lang="en-US" sz="1800" i="1" kern="0"/>
              <a:t>L</a:t>
            </a:r>
            <a:r>
              <a:rPr lang="en-US" sz="1800" kern="0"/>
              <a:t> + 0.2</a:t>
            </a:r>
            <a:r>
              <a:rPr lang="en-US" sz="1800" i="1" kern="0"/>
              <a:t>S                    </a:t>
            </a:r>
            <a:r>
              <a:rPr lang="en-US" sz="1800" kern="0"/>
              <a:t>(Basic Load Combination 5)</a:t>
            </a:r>
          </a:p>
          <a:p>
            <a:pPr>
              <a:buClr>
                <a:srgbClr val="FF0000"/>
              </a:buClr>
            </a:pPr>
            <a:r>
              <a:rPr lang="en-US" sz="1800" kern="0"/>
              <a:t>(0.9 - 0.2</a:t>
            </a:r>
            <a:r>
              <a:rPr lang="en-US" sz="1800" i="1" kern="0"/>
              <a:t>S</a:t>
            </a:r>
            <a:r>
              <a:rPr lang="en-US" sz="1800" i="1" kern="0" baseline="-25000"/>
              <a:t>DS</a:t>
            </a:r>
            <a:r>
              <a:rPr lang="en-US" sz="1800" kern="0"/>
              <a:t>) </a:t>
            </a:r>
            <a:r>
              <a:rPr lang="en-US" sz="1800" i="1" kern="0"/>
              <a:t>D</a:t>
            </a:r>
            <a:r>
              <a:rPr lang="en-US" sz="1800" kern="0"/>
              <a:t> + </a:t>
            </a:r>
            <a:r>
              <a:rPr lang="en-US" sz="1800" i="1" kern="0"/>
              <a:t>ρQ</a:t>
            </a:r>
            <a:r>
              <a:rPr lang="en-US" sz="1800" i="1" kern="0" baseline="-25000"/>
              <a:t>E</a:t>
            </a:r>
            <a:r>
              <a:rPr lang="en-US" sz="1800" kern="0"/>
              <a:t> + 1.6</a:t>
            </a:r>
            <a:r>
              <a:rPr lang="en-US" sz="1800" i="1" kern="0"/>
              <a:t>H</a:t>
            </a:r>
            <a:r>
              <a:rPr lang="en-US" sz="1800" kern="0"/>
              <a:t>	                      (Basic Load Combination 7)</a:t>
            </a:r>
            <a:endParaRPr lang="de-DE" sz="1800" kern="0"/>
          </a:p>
          <a:p>
            <a:endParaRPr lang="de-DE" sz="1800" i="1" kern="0"/>
          </a:p>
          <a:p>
            <a:pPr>
              <a:buClr>
                <a:srgbClr val="FF0000"/>
              </a:buClr>
            </a:pPr>
            <a:r>
              <a:rPr lang="de-DE" sz="1800" i="1" kern="0"/>
              <a:t>U</a:t>
            </a:r>
            <a:r>
              <a:rPr lang="de-DE" sz="1800" kern="0"/>
              <a:t> = (1.2 + 0.2</a:t>
            </a:r>
            <a:r>
              <a:rPr lang="de-DE" sz="1800" i="1" kern="0"/>
              <a:t>S</a:t>
            </a:r>
            <a:r>
              <a:rPr lang="de-DE" sz="1800" i="1" kern="0" baseline="-25000"/>
              <a:t>DS</a:t>
            </a:r>
            <a:r>
              <a:rPr lang="de-DE" sz="1800" kern="0"/>
              <a:t>) </a:t>
            </a:r>
            <a:r>
              <a:rPr lang="de-DE" sz="1800" i="1" kern="0"/>
              <a:t>D</a:t>
            </a:r>
            <a:r>
              <a:rPr lang="de-DE" sz="1800" kern="0"/>
              <a:t> + </a:t>
            </a:r>
            <a:r>
              <a:rPr lang="en-US" sz="1800" i="1" kern="0"/>
              <a:t>ρ</a:t>
            </a:r>
            <a:r>
              <a:rPr lang="de-DE" sz="1800" i="1" kern="0"/>
              <a:t>Q</a:t>
            </a:r>
            <a:r>
              <a:rPr lang="de-DE" sz="1800" i="1" kern="0" baseline="-25000"/>
              <a:t>E</a:t>
            </a:r>
          </a:p>
          <a:p>
            <a:endParaRPr lang="en-US" sz="1800" i="1" kern="0"/>
          </a:p>
          <a:p>
            <a:pPr>
              <a:buClr>
                <a:srgbClr val="FF0000"/>
              </a:buClr>
            </a:pPr>
            <a:r>
              <a:rPr lang="en-US" sz="1800" i="1" kern="0"/>
              <a:t>V</a:t>
            </a:r>
            <a:r>
              <a:rPr lang="en-US" sz="1800" i="1" kern="0" baseline="-25000"/>
              <a:t>u</a:t>
            </a:r>
            <a:r>
              <a:rPr lang="en-US" sz="1800" i="1" kern="0"/>
              <a:t> =                         = </a:t>
            </a:r>
            <a:r>
              <a:rPr lang="en-US" sz="1800" kern="0"/>
              <a:t>558 lb/bolt</a:t>
            </a:r>
          </a:p>
          <a:p>
            <a:endParaRPr lang="en-US" sz="1800" kern="0"/>
          </a:p>
          <a:p>
            <a:pPr>
              <a:buClr>
                <a:srgbClr val="FF0000"/>
              </a:buClr>
            </a:pPr>
            <a:r>
              <a:rPr lang="en-US" sz="1800" i="1" kern="0"/>
              <a:t>T</a:t>
            </a:r>
            <a:r>
              <a:rPr lang="en-US" sz="1800" i="1" kern="0" baseline="-25000"/>
              <a:t>u</a:t>
            </a:r>
            <a:r>
              <a:rPr lang="en-US" sz="1800" kern="0"/>
              <a:t> =                                                                                             (no tension)</a:t>
            </a:r>
            <a:endParaRPr lang="en-US" sz="1800" kern="0" dirty="0"/>
          </a:p>
        </p:txBody>
      </p:sp>
      <p:sp>
        <p:nvSpPr>
          <p:cNvPr id="8" name="Title 7"/>
          <p:cNvSpPr>
            <a:spLocks noGrp="1"/>
          </p:cNvSpPr>
          <p:nvPr>
            <p:ph type="title"/>
          </p:nvPr>
        </p:nvSpPr>
        <p:spPr/>
        <p:txBody>
          <a:bodyPr/>
          <a:lstStyle/>
          <a:p>
            <a:r>
              <a:rPr lang="en-US" dirty="0">
                <a:solidFill>
                  <a:schemeClr val="accent6"/>
                </a:solidFill>
              </a:rPr>
              <a:t>Determine Reactions</a:t>
            </a:r>
            <a:endParaRPr lang="en-US" dirty="0"/>
          </a:p>
        </p:txBody>
      </p:sp>
    </p:spTree>
    <p:extLst>
      <p:ext uri="{BB962C8B-B14F-4D97-AF65-F5344CB8AC3E}">
        <p14:creationId xmlns:p14="http://schemas.microsoft.com/office/powerpoint/2010/main" val="677028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31</a:t>
            </a:fld>
            <a:endParaRPr lang="en-US" dirty="0"/>
          </a:p>
        </p:txBody>
      </p:sp>
      <p:graphicFrame>
        <p:nvGraphicFramePr>
          <p:cNvPr id="6" name="Object 7" descr="In the final step, the shear and tension loads on the anchors are calculated.  The signs of SDS and FP have been selected to result in the largest value of anchor tension Tu.&#10;"/>
          <p:cNvGraphicFramePr>
            <a:graphicFrameLocks noChangeAspect="1"/>
          </p:cNvGraphicFramePr>
          <p:nvPr>
            <p:extLst>
              <p:ext uri="{D42A27DB-BD31-4B8C-83A1-F6EECF244321}">
                <p14:modId xmlns:p14="http://schemas.microsoft.com/office/powerpoint/2010/main" val="3481691817"/>
              </p:ext>
            </p:extLst>
          </p:nvPr>
        </p:nvGraphicFramePr>
        <p:xfrm>
          <a:off x="1581150" y="2830513"/>
          <a:ext cx="5810250" cy="495874"/>
        </p:xfrm>
        <a:graphic>
          <a:graphicData uri="http://schemas.openxmlformats.org/presentationml/2006/ole">
            <mc:AlternateContent xmlns:mc="http://schemas.openxmlformats.org/markup-compatibility/2006">
              <mc:Choice xmlns:v="urn:schemas-microsoft-com:vml" Requires="v">
                <p:oleObj spid="_x0000_s5318" name="Equation" r:id="rId4" imgW="4432300" imgH="419100" progId="Equation.3">
                  <p:embed/>
                </p:oleObj>
              </mc:Choice>
              <mc:Fallback>
                <p:oleObj name="Equation" r:id="rId4" imgW="4432300" imgH="4191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1150" y="2830513"/>
                        <a:ext cx="5810250" cy="4958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descr="In the final step, the shear and tension loads on the anchors are calculated.  The signs of SDS and FP have been selected to result in the largest value of anchor tension Tu.&#10;"/>
          <p:cNvGraphicFramePr>
            <a:graphicFrameLocks noChangeAspect="1"/>
          </p:cNvGraphicFramePr>
          <p:nvPr>
            <p:extLst>
              <p:ext uri="{D42A27DB-BD31-4B8C-83A1-F6EECF244321}">
                <p14:modId xmlns:p14="http://schemas.microsoft.com/office/powerpoint/2010/main" val="993441775"/>
              </p:ext>
            </p:extLst>
          </p:nvPr>
        </p:nvGraphicFramePr>
        <p:xfrm>
          <a:off x="1704975" y="2057400"/>
          <a:ext cx="1371600" cy="609093"/>
        </p:xfrm>
        <a:graphic>
          <a:graphicData uri="http://schemas.openxmlformats.org/presentationml/2006/ole">
            <mc:AlternateContent xmlns:mc="http://schemas.openxmlformats.org/markup-compatibility/2006">
              <mc:Choice xmlns:v="urn:schemas-microsoft-com:vml" Requires="v">
                <p:oleObj spid="_x0000_s5319" name="Equation" r:id="rId6" imgW="850531" imgH="418918" progId="Equation.3">
                  <p:embed/>
                </p:oleObj>
              </mc:Choice>
              <mc:Fallback>
                <p:oleObj name="Equation" r:id="rId6" imgW="850531" imgH="418918"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4975" y="2057400"/>
                        <a:ext cx="1371600" cy="6090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txBox="1">
            <a:spLocks noChangeArrowheads="1"/>
          </p:cNvSpPr>
          <p:nvPr/>
        </p:nvSpPr>
        <p:spPr bwMode="auto">
          <a:xfrm>
            <a:off x="609600" y="1676400"/>
            <a:ext cx="8153400" cy="2215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a:buClr>
                <a:srgbClr val="FF0000"/>
              </a:buClr>
            </a:pPr>
            <a:r>
              <a:rPr lang="de-DE" sz="1800" i="1" kern="0" dirty="0"/>
              <a:t>U</a:t>
            </a:r>
            <a:r>
              <a:rPr lang="de-DE" sz="1800" kern="0" dirty="0"/>
              <a:t> = (0.9 - 0.2</a:t>
            </a:r>
            <a:r>
              <a:rPr lang="de-DE" sz="1800" i="1" kern="0" dirty="0"/>
              <a:t>S</a:t>
            </a:r>
            <a:r>
              <a:rPr lang="de-DE" sz="1800" i="1" kern="0" baseline="-25000" dirty="0"/>
              <a:t>DS</a:t>
            </a:r>
            <a:r>
              <a:rPr lang="de-DE" sz="1800" kern="0" dirty="0"/>
              <a:t>) </a:t>
            </a:r>
            <a:r>
              <a:rPr lang="de-DE" sz="1800" i="1" kern="0" dirty="0"/>
              <a:t>D</a:t>
            </a:r>
            <a:r>
              <a:rPr lang="de-DE" sz="1800" kern="0" dirty="0"/>
              <a:t> + </a:t>
            </a:r>
            <a:r>
              <a:rPr lang="en-US" sz="1800" i="1" kern="0" dirty="0"/>
              <a:t>ρ</a:t>
            </a:r>
            <a:r>
              <a:rPr lang="de-DE" sz="1800" i="1" kern="0" dirty="0"/>
              <a:t>Q</a:t>
            </a:r>
            <a:r>
              <a:rPr lang="de-DE" sz="1800" i="1" kern="0" baseline="-25000" dirty="0"/>
              <a:t>E</a:t>
            </a:r>
          </a:p>
          <a:p>
            <a:endParaRPr lang="de-DE" sz="1800" i="1" kern="0" baseline="-25000" dirty="0"/>
          </a:p>
          <a:p>
            <a:pPr>
              <a:buClr>
                <a:srgbClr val="FF0000"/>
              </a:buClr>
            </a:pPr>
            <a:r>
              <a:rPr lang="en-US" sz="1800" i="1" kern="0" dirty="0"/>
              <a:t>V</a:t>
            </a:r>
            <a:r>
              <a:rPr lang="en-US" sz="1800" i="1" kern="0" baseline="-25000" dirty="0"/>
              <a:t>u</a:t>
            </a:r>
            <a:r>
              <a:rPr lang="en-US" sz="1800" i="1" kern="0" dirty="0"/>
              <a:t> =                            = </a:t>
            </a:r>
            <a:r>
              <a:rPr lang="en-US" sz="1800" kern="0" dirty="0"/>
              <a:t>558 </a:t>
            </a:r>
            <a:r>
              <a:rPr lang="en-US" sz="1800" kern="0" dirty="0" err="1"/>
              <a:t>lb</a:t>
            </a:r>
            <a:r>
              <a:rPr lang="en-US" sz="1800" kern="0" dirty="0"/>
              <a:t>/bolt</a:t>
            </a:r>
          </a:p>
          <a:p>
            <a:endParaRPr lang="en-US" sz="1800" kern="0" dirty="0"/>
          </a:p>
          <a:p>
            <a:pPr>
              <a:buClr>
                <a:srgbClr val="FF0000"/>
              </a:buClr>
            </a:pPr>
            <a:r>
              <a:rPr lang="en-US" sz="1800" i="1" kern="0" dirty="0" err="1"/>
              <a:t>T</a:t>
            </a:r>
            <a:r>
              <a:rPr lang="en-US" sz="1800" i="1" kern="0" baseline="-25000" dirty="0" err="1"/>
              <a:t>u</a:t>
            </a:r>
            <a:r>
              <a:rPr lang="en-US" sz="1800" kern="0" dirty="0"/>
              <a:t> =                                                                                              (no tension)</a:t>
            </a:r>
          </a:p>
        </p:txBody>
      </p:sp>
      <p:sp>
        <p:nvSpPr>
          <p:cNvPr id="8" name="Title 7"/>
          <p:cNvSpPr>
            <a:spLocks noGrp="1"/>
          </p:cNvSpPr>
          <p:nvPr>
            <p:ph type="title"/>
          </p:nvPr>
        </p:nvSpPr>
        <p:spPr/>
        <p:txBody>
          <a:bodyPr/>
          <a:lstStyle/>
          <a:p>
            <a:r>
              <a:rPr lang="en-US" dirty="0">
                <a:solidFill>
                  <a:schemeClr val="accent6"/>
                </a:solidFill>
              </a:rPr>
              <a:t>Determine Anchor Loads</a:t>
            </a:r>
            <a:endParaRPr lang="en-US" dirty="0"/>
          </a:p>
        </p:txBody>
      </p:sp>
    </p:spTree>
    <p:extLst>
      <p:ext uri="{BB962C8B-B14F-4D97-AF65-F5344CB8AC3E}">
        <p14:creationId xmlns:p14="http://schemas.microsoft.com/office/powerpoint/2010/main" val="32223937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32</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8196" name="Picture 4" title="A tank supported on legs with chevron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053" y="565484"/>
            <a:ext cx="3819310" cy="5326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a:xfrm>
            <a:off x="264695" y="2555874"/>
            <a:ext cx="3657599" cy="1143000"/>
          </a:xfrm>
        </p:spPr>
        <p:txBody>
          <a:bodyPr/>
          <a:lstStyle/>
          <a:p>
            <a:r>
              <a:rPr lang="en-US" dirty="0"/>
              <a:t>Elevated Vessel Seismic Design</a:t>
            </a:r>
          </a:p>
        </p:txBody>
      </p:sp>
    </p:spTree>
    <p:extLst>
      <p:ext uri="{BB962C8B-B14F-4D97-AF65-F5344CB8AC3E}">
        <p14:creationId xmlns:p14="http://schemas.microsoft.com/office/powerpoint/2010/main" val="2443541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33</a:t>
            </a:fld>
            <a:endParaRPr lang="en-US" dirty="0"/>
          </a:p>
        </p:txBody>
      </p:sp>
      <p:pic>
        <p:nvPicPr>
          <p:cNvPr id="8" name="Content Placeholder 7" descr="F14-6-03.wmf&#10;&#10;The vessel itself is cylindrical with a 6’-0” diameter and hemispherical ends.  It is supported on 4 legs which are attached to a supporting frame. The supporting frame is attached to the concrete floor slab.  The supporting frame is 6’-0” square in plan and 5’-0” tall, constructed of HSS2x2x1/4 legs and HSS6x2x1/4 beams with vertical X-bracing on all 4 sides.  The vessel is supported on 4 legs that extend from the vessel shell to rest on the HSS6x2 beams.  For analysis, the “supporting frame” extends from the floor slab to the top of the beams.  The “vessel” includes all items above that level.  The center of gravity of the vessel is 5’6” above the top of the supporting frame, and in plan it is located in the center of the vessel. " title="Elevation of the Elevated Vessel"/>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932947" y="1720515"/>
            <a:ext cx="3898231" cy="3850106"/>
          </a:xfrm>
          <a:prstGeom prst="rect">
            <a:avLst/>
          </a:prstGeom>
          <a:noFill/>
          <a:ln>
            <a:noFill/>
          </a:ln>
        </p:spPr>
      </p:pic>
      <p:sp>
        <p:nvSpPr>
          <p:cNvPr id="6" name="Content Placeholder 5"/>
          <p:cNvSpPr>
            <a:spLocks noGrp="1"/>
          </p:cNvSpPr>
          <p:nvPr>
            <p:ph sz="half" idx="1"/>
          </p:nvPr>
        </p:nvSpPr>
        <p:spPr>
          <a:xfrm>
            <a:off x="435935" y="1604963"/>
            <a:ext cx="4036053" cy="4297362"/>
          </a:xfrm>
        </p:spPr>
        <p:txBody>
          <a:bodyPr/>
          <a:lstStyle/>
          <a:p>
            <a:r>
              <a:rPr lang="en-US" sz="2000" dirty="0"/>
              <a:t>This example illustrates seismic design for a small platform-supported vessel in the upper floor of a structure  </a:t>
            </a:r>
          </a:p>
          <a:p>
            <a:r>
              <a:rPr lang="en-US" sz="2000" dirty="0"/>
              <a:t>The example focuses on the determination of force demands on the different components of the support system </a:t>
            </a:r>
          </a:p>
          <a:p>
            <a:r>
              <a:rPr lang="en-US" sz="2000" dirty="0"/>
              <a:t>The sizing of the various elements (beams, columns, braces, connections, anchor bolts, etc.) are not covered in detail</a:t>
            </a:r>
          </a:p>
        </p:txBody>
      </p:sp>
      <p:sp>
        <p:nvSpPr>
          <p:cNvPr id="4" name="Title 3"/>
          <p:cNvSpPr>
            <a:spLocks noGrp="1"/>
          </p:cNvSpPr>
          <p:nvPr>
            <p:ph type="title"/>
          </p:nvPr>
        </p:nvSpPr>
        <p:spPr/>
        <p:txBody>
          <a:bodyPr/>
          <a:lstStyle/>
          <a:p>
            <a:r>
              <a:rPr lang="en-US" dirty="0"/>
              <a:t>Elevated Vessel Seismic Design </a:t>
            </a:r>
          </a:p>
        </p:txBody>
      </p:sp>
    </p:spTree>
    <p:extLst>
      <p:ext uri="{BB962C8B-B14F-4D97-AF65-F5344CB8AC3E}">
        <p14:creationId xmlns:p14="http://schemas.microsoft.com/office/powerpoint/2010/main" val="2040302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34</a:t>
            </a:fld>
            <a:endParaRPr lang="en-US" dirty="0"/>
          </a:p>
        </p:txBody>
      </p:sp>
      <p:sp>
        <p:nvSpPr>
          <p:cNvPr id="8" name="Content Placeholder 7"/>
          <p:cNvSpPr>
            <a:spLocks noGrp="1"/>
          </p:cNvSpPr>
          <p:nvPr>
            <p:ph idx="1"/>
          </p:nvPr>
        </p:nvSpPr>
        <p:spPr>
          <a:xfrm>
            <a:off x="661987" y="1604963"/>
            <a:ext cx="7952623" cy="4297362"/>
          </a:xfrm>
        </p:spPr>
        <p:txBody>
          <a:bodyPr/>
          <a:lstStyle/>
          <a:p>
            <a:r>
              <a:rPr lang="en-US" sz="2000" dirty="0"/>
              <a:t>Seismic design requirements for vessels depend on the system importance factor (</a:t>
            </a:r>
            <a:r>
              <a:rPr lang="en-US" sz="2000" i="1" dirty="0"/>
              <a:t>I</a:t>
            </a:r>
            <a:r>
              <a:rPr lang="en-US" sz="2000" i="1" baseline="-25000" dirty="0"/>
              <a:t>p</a:t>
            </a:r>
            <a:r>
              <a:rPr lang="en-US" sz="2000" dirty="0"/>
              <a:t>), the mass of the vessel relative to that of the supporting structure and the installation geometry</a:t>
            </a:r>
          </a:p>
          <a:p>
            <a:r>
              <a:rPr lang="en-US" sz="2000" dirty="0"/>
              <a:t>Special analytical requirements trigger when the weight of the nonstructural component exceeds 25 percent of the effective seismic weight of the structure</a:t>
            </a:r>
          </a:p>
          <a:p>
            <a:r>
              <a:rPr lang="en-US" sz="2000" dirty="0"/>
              <a:t>This condition is not present in the example but if it was the component would be classified as a nonbuilding structure and Section 15.3.2 (nonbuilding structures) would apply</a:t>
            </a:r>
          </a:p>
          <a:p>
            <a:r>
              <a:rPr lang="en-US" sz="2000" dirty="0"/>
              <a:t>Given that the structure is assigned to Seismic Risk Category II, components are assigned </a:t>
            </a:r>
            <a:r>
              <a:rPr lang="en-US" sz="2000" i="1" dirty="0"/>
              <a:t>I</a:t>
            </a:r>
            <a:r>
              <a:rPr lang="en-US" sz="2000" i="1" baseline="-25000" dirty="0"/>
              <a:t>p</a:t>
            </a:r>
            <a:r>
              <a:rPr lang="en-US" sz="2000" dirty="0"/>
              <a:t> = 1.0, unless they must function for life-safety protection or contain hazardous materials</a:t>
            </a:r>
          </a:p>
          <a:p>
            <a:r>
              <a:rPr lang="en-US" sz="2000" dirty="0"/>
              <a:t>Neither of these conditions apply, so </a:t>
            </a:r>
            <a:r>
              <a:rPr lang="en-US" sz="2000" i="1" dirty="0"/>
              <a:t>I</a:t>
            </a:r>
            <a:r>
              <a:rPr lang="en-US" sz="2000" i="1" baseline="-25000" dirty="0"/>
              <a:t>p</a:t>
            </a:r>
            <a:r>
              <a:rPr lang="en-US" sz="2000" dirty="0"/>
              <a:t> = 1.0</a:t>
            </a:r>
          </a:p>
          <a:p>
            <a:endParaRPr lang="en-US" sz="2000" dirty="0"/>
          </a:p>
        </p:txBody>
      </p:sp>
      <p:sp>
        <p:nvSpPr>
          <p:cNvPr id="7" name="Title 6"/>
          <p:cNvSpPr>
            <a:spLocks noGrp="1"/>
          </p:cNvSpPr>
          <p:nvPr>
            <p:ph type="title"/>
          </p:nvPr>
        </p:nvSpPr>
        <p:spPr/>
        <p:txBody>
          <a:bodyPr/>
          <a:lstStyle/>
          <a:p>
            <a:r>
              <a:rPr lang="en-US" dirty="0"/>
              <a:t>Seismic Design Requirements</a:t>
            </a:r>
          </a:p>
        </p:txBody>
      </p:sp>
    </p:spTree>
    <p:extLst>
      <p:ext uri="{BB962C8B-B14F-4D97-AF65-F5344CB8AC3E}">
        <p14:creationId xmlns:p14="http://schemas.microsoft.com/office/powerpoint/2010/main" val="199271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35</a:t>
            </a:fld>
            <a:endParaRPr lang="en-US" dirty="0"/>
          </a:p>
        </p:txBody>
      </p:sp>
      <p:pic>
        <p:nvPicPr>
          <p:cNvPr id="14" name="Content Placeholder 13" descr="F14-6-02.wmf&#10;&#10;The structure is 40’-0” tall. The Levels 0 and 1 have story heights of 12’-0”.  The second floor to roof story height is 18’-0”.  The elevated vessel is supported at Level 2 of the structure.  &#10;" title="Vertical Section through the Building Structure Supporting the Elevated Vessel"/>
          <p:cNvPicPr>
            <a:picLocks noGrp="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2122488" y="0"/>
            <a:ext cx="6737350" cy="6400800"/>
          </a:xfrm>
          <a:prstGeom prst="rect">
            <a:avLst/>
          </a:prstGeom>
          <a:noFill/>
          <a:ln>
            <a:noFill/>
          </a:ln>
        </p:spPr>
      </p:pic>
      <p:sp>
        <p:nvSpPr>
          <p:cNvPr id="2" name="Title 1"/>
          <p:cNvSpPr>
            <a:spLocks noGrp="1"/>
          </p:cNvSpPr>
          <p:nvPr>
            <p:ph type="title"/>
          </p:nvPr>
        </p:nvSpPr>
        <p:spPr>
          <a:xfrm>
            <a:off x="388938" y="966561"/>
            <a:ext cx="1733550" cy="1021896"/>
          </a:xfrm>
        </p:spPr>
        <p:txBody>
          <a:bodyPr/>
          <a:lstStyle/>
          <a:p>
            <a:r>
              <a:rPr lang="en-US" sz="2400" dirty="0">
                <a:solidFill>
                  <a:schemeClr val="tx1"/>
                </a:solidFill>
              </a:rPr>
              <a:t>Building</a:t>
            </a:r>
            <a:br>
              <a:rPr lang="en-US" sz="2400" dirty="0">
                <a:solidFill>
                  <a:schemeClr val="tx1"/>
                </a:solidFill>
              </a:rPr>
            </a:br>
            <a:r>
              <a:rPr lang="en-US" sz="2400" dirty="0">
                <a:solidFill>
                  <a:schemeClr val="tx1"/>
                </a:solidFill>
              </a:rPr>
              <a:t>Section</a:t>
            </a:r>
          </a:p>
        </p:txBody>
      </p:sp>
    </p:spTree>
    <p:extLst>
      <p:ext uri="{BB962C8B-B14F-4D97-AF65-F5344CB8AC3E}">
        <p14:creationId xmlns:p14="http://schemas.microsoft.com/office/powerpoint/2010/main" val="24054674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36</a:t>
            </a:fld>
            <a:endParaRPr lang="en-US" dirty="0"/>
          </a:p>
        </p:txBody>
      </p:sp>
      <p:pic>
        <p:nvPicPr>
          <p:cNvPr id="13" name="Content Placeholder 12" descr="F14-6-01.wmf&#10;&#10;A Cartesian coordinate system is shown with the X-axis horizontal on the page and the Y axis vertical. The building  structure is square in plan, with dimensions of 30’-0” by 30’-0”. Steel wide-flange columns are located at each corner of the building and there are perimeter beams. A 6-inch thick reinforced concrete slab is supported by the perimeter beams and a beam running in the X-direction across the middle of floor plate. The elevated vessel is centered in the upper half of the floor in the figure, supported on 4 columns 6’-0” apart, The distance from the center beam to the first pair of legs is 4’-6”.  The distance from the perimeter beams running in the Y-direction to the vessel legs is 12’-0”." title="Level 2 Plan - plan of the second level of the building structure supporting the elevated vessel"/>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2020040" y="418401"/>
            <a:ext cx="5198907" cy="5669578"/>
          </a:xfrm>
          <a:prstGeom prst="rect">
            <a:avLst/>
          </a:prstGeom>
          <a:noFill/>
          <a:ln>
            <a:noFill/>
          </a:ln>
        </p:spPr>
      </p:pic>
      <p:sp>
        <p:nvSpPr>
          <p:cNvPr id="6" name="Title 1"/>
          <p:cNvSpPr>
            <a:spLocks noGrp="1"/>
          </p:cNvSpPr>
          <p:nvPr>
            <p:ph type="title"/>
          </p:nvPr>
        </p:nvSpPr>
        <p:spPr>
          <a:xfrm>
            <a:off x="286490" y="1111703"/>
            <a:ext cx="1733550" cy="1021896"/>
          </a:xfrm>
        </p:spPr>
        <p:txBody>
          <a:bodyPr/>
          <a:lstStyle/>
          <a:p>
            <a:r>
              <a:rPr lang="en-US" sz="2400" dirty="0">
                <a:solidFill>
                  <a:schemeClr val="tx1"/>
                </a:solidFill>
              </a:rPr>
              <a:t>Level 2 Plan</a:t>
            </a:r>
          </a:p>
        </p:txBody>
      </p:sp>
    </p:spTree>
    <p:extLst>
      <p:ext uri="{BB962C8B-B14F-4D97-AF65-F5344CB8AC3E}">
        <p14:creationId xmlns:p14="http://schemas.microsoft.com/office/powerpoint/2010/main" val="191068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37</a:t>
            </a:fld>
            <a:endParaRPr lang="en-US" dirty="0"/>
          </a:p>
        </p:txBody>
      </p:sp>
      <p:pic>
        <p:nvPicPr>
          <p:cNvPr id="8" name="Picture 7" descr="F14-6-03.wmf&#10;&#10;The vessel itself is cylindrical with a 6’-0” diameter and hemispherical ends.  It is supported on 4 legs which are attached to a supporting frame. The supporting frame is attached to the concrete floor slab.  The supporting frame is 6’-0” square in plan and 5’-0” tall, constructed of HSS2x2x1/4 legs and HSS6x2x1/4 beams with vertical X-bracing on all 4 sides.  The vessel is supported on 4 legs that extend from the vessel shell to rest on the HSS6x2 beams.  For analysis, the “supporting frame” extends from the floor slab to the top of the beams.  The “vessel” includes all items above that level.  The center of gravity of the vessel is 5’6” above the top of the supporting frame, and in plan it is located in the center of the vessel. " title="An elevation of the elevated vesse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4447" y="582530"/>
            <a:ext cx="6015789" cy="5799220"/>
          </a:xfrm>
          <a:prstGeom prst="rect">
            <a:avLst/>
          </a:prstGeom>
          <a:noFill/>
          <a:ln>
            <a:noFill/>
          </a:ln>
        </p:spPr>
      </p:pic>
      <p:sp>
        <p:nvSpPr>
          <p:cNvPr id="2" name="Title 1"/>
          <p:cNvSpPr>
            <a:spLocks noGrp="1"/>
          </p:cNvSpPr>
          <p:nvPr>
            <p:ph type="title"/>
          </p:nvPr>
        </p:nvSpPr>
        <p:spPr>
          <a:xfrm>
            <a:off x="615043" y="690788"/>
            <a:ext cx="2070100" cy="2154012"/>
          </a:xfrm>
        </p:spPr>
        <p:txBody>
          <a:bodyPr/>
          <a:lstStyle/>
          <a:p>
            <a:r>
              <a:rPr lang="en-US" sz="2400" dirty="0">
                <a:solidFill>
                  <a:schemeClr val="tx1"/>
                </a:solidFill>
              </a:rPr>
              <a:t>Vessel and Supporting Frame</a:t>
            </a:r>
            <a:br>
              <a:rPr lang="en-US" sz="2400" dirty="0">
                <a:solidFill>
                  <a:schemeClr val="tx1"/>
                </a:solidFill>
              </a:rPr>
            </a:br>
            <a:endParaRPr lang="en-US" sz="2400" dirty="0"/>
          </a:p>
        </p:txBody>
      </p:sp>
    </p:spTree>
    <p:extLst>
      <p:ext uri="{BB962C8B-B14F-4D97-AF65-F5344CB8AC3E}">
        <p14:creationId xmlns:p14="http://schemas.microsoft.com/office/powerpoint/2010/main" val="840457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38</a:t>
            </a:fld>
            <a:endParaRPr lang="en-US" dirty="0"/>
          </a:p>
        </p:txBody>
      </p:sp>
      <p:sp>
        <p:nvSpPr>
          <p:cNvPr id="5" name="Content Placeholder 4"/>
          <p:cNvSpPr>
            <a:spLocks noGrp="1"/>
          </p:cNvSpPr>
          <p:nvPr>
            <p:ph idx="1"/>
          </p:nvPr>
        </p:nvSpPr>
        <p:spPr>
          <a:xfrm>
            <a:off x="661988" y="1359568"/>
            <a:ext cx="7772400" cy="4542757"/>
          </a:xfrm>
        </p:spPr>
        <p:txBody>
          <a:bodyPr/>
          <a:lstStyle/>
          <a:p>
            <a:pPr marL="0" indent="-685800">
              <a:buNone/>
            </a:pPr>
            <a:r>
              <a:rPr lang="en-US" sz="2000" i="1" dirty="0"/>
              <a:t>a</a:t>
            </a:r>
            <a:r>
              <a:rPr lang="en-US" sz="2000" i="1" baseline="-25000" dirty="0"/>
              <a:t>p</a:t>
            </a:r>
            <a:r>
              <a:rPr lang="en-US" sz="2000" dirty="0"/>
              <a:t> = 1.0   for vessels not supported on skirts and not subject to</a:t>
            </a:r>
            <a:br>
              <a:rPr lang="en-US" sz="2000" dirty="0"/>
            </a:br>
            <a:r>
              <a:rPr lang="en-US" sz="2000" dirty="0"/>
              <a:t>	   Chapter 15     				(Table 13.6-1)</a:t>
            </a:r>
          </a:p>
          <a:p>
            <a:pPr marL="0" indent="-685800">
              <a:buNone/>
            </a:pPr>
            <a:endParaRPr lang="en-US" sz="2000" dirty="0"/>
          </a:p>
          <a:p>
            <a:pPr marL="0" indent="-457200">
              <a:buNone/>
            </a:pPr>
            <a:r>
              <a:rPr lang="en-US" sz="2000" i="1" dirty="0"/>
              <a:t>R</a:t>
            </a:r>
            <a:r>
              <a:rPr lang="en-US" sz="2000" i="1" baseline="-25000" dirty="0"/>
              <a:t>p</a:t>
            </a:r>
            <a:r>
              <a:rPr lang="en-US" sz="2000" dirty="0"/>
              <a:t> = 2.5   for vessels not supported on skirts and not subject to</a:t>
            </a:r>
            <a:br>
              <a:rPr lang="en-US" sz="2000" dirty="0"/>
            </a:br>
            <a:r>
              <a:rPr lang="en-US" sz="2000" dirty="0"/>
              <a:t>	   Chapter 15				(Table 13.6-1)</a:t>
            </a:r>
          </a:p>
          <a:p>
            <a:pPr marL="0" indent="-457200">
              <a:buNone/>
            </a:pPr>
            <a:endParaRPr lang="en-US" sz="2000" i="1" dirty="0"/>
          </a:p>
          <a:p>
            <a:pPr marL="0" indent="-457200">
              <a:buNone/>
            </a:pPr>
            <a:r>
              <a:rPr lang="en-US" sz="2000" i="1" dirty="0"/>
              <a:t>Ω</a:t>
            </a:r>
            <a:r>
              <a:rPr lang="en-US" sz="2000" i="1" baseline="-25000" dirty="0"/>
              <a:t>0</a:t>
            </a:r>
            <a:r>
              <a:rPr lang="en-US" sz="2000" dirty="0"/>
              <a:t> = 2.0   overstrength factor for nonductile anchorage to concrete	   (Table 13.6-1)</a:t>
            </a:r>
          </a:p>
          <a:p>
            <a:pPr marL="0" indent="-457200">
              <a:buNone/>
            </a:pPr>
            <a:endParaRPr lang="en-US" sz="2000" i="1" dirty="0"/>
          </a:p>
          <a:p>
            <a:pPr marL="0" indent="-457200">
              <a:buNone/>
            </a:pPr>
            <a:r>
              <a:rPr lang="en-US" sz="2000" i="1" dirty="0"/>
              <a:t>S</a:t>
            </a:r>
            <a:r>
              <a:rPr lang="en-US" sz="2000" i="1" baseline="-25000" dirty="0"/>
              <a:t>DS</a:t>
            </a:r>
            <a:r>
              <a:rPr lang="en-US" sz="2000" dirty="0"/>
              <a:t>=1.2   selected location and site class	(given)</a:t>
            </a:r>
          </a:p>
          <a:p>
            <a:pPr marL="0" indent="-457200">
              <a:buNone/>
            </a:pPr>
            <a:endParaRPr lang="en-US" sz="2000" dirty="0"/>
          </a:p>
          <a:p>
            <a:pPr marL="0" indent="-457200">
              <a:buNone/>
            </a:pPr>
            <a:r>
              <a:rPr lang="en-US" sz="2000" dirty="0"/>
              <a:t>Seismic Design Category = D			(Table 11.6-1)</a:t>
            </a:r>
          </a:p>
        </p:txBody>
      </p:sp>
      <p:sp>
        <p:nvSpPr>
          <p:cNvPr id="4" name="Title 3"/>
          <p:cNvSpPr>
            <a:spLocks noGrp="1"/>
          </p:cNvSpPr>
          <p:nvPr>
            <p:ph type="title"/>
          </p:nvPr>
        </p:nvSpPr>
        <p:spPr>
          <a:xfrm>
            <a:off x="421105" y="269875"/>
            <a:ext cx="8181474" cy="1143000"/>
          </a:xfrm>
        </p:spPr>
        <p:txBody>
          <a:bodyPr/>
          <a:lstStyle/>
          <a:p>
            <a:r>
              <a:rPr lang="en-US" dirty="0"/>
              <a:t>Design Parameters and Coefficients</a:t>
            </a:r>
          </a:p>
        </p:txBody>
      </p:sp>
    </p:spTree>
    <p:extLst>
      <p:ext uri="{BB962C8B-B14F-4D97-AF65-F5344CB8AC3E}">
        <p14:creationId xmlns:p14="http://schemas.microsoft.com/office/powerpoint/2010/main" val="3671731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39</a:t>
            </a:fld>
            <a:endParaRPr lang="en-US" dirty="0"/>
          </a:p>
        </p:txBody>
      </p:sp>
      <p:pic>
        <p:nvPicPr>
          <p:cNvPr id="6" name="Picture 5" descr="Calculations for the ratio of component attachment height to the height in the building, and the importance facto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642" y="3396529"/>
            <a:ext cx="2209032" cy="754365"/>
          </a:xfrm>
          <a:prstGeom prst="rect">
            <a:avLst/>
          </a:prstGeom>
          <a:noFill/>
          <a:ln>
            <a:noFill/>
          </a:ln>
        </p:spPr>
      </p:pic>
      <p:sp>
        <p:nvSpPr>
          <p:cNvPr id="5" name="Content Placeholder 4"/>
          <p:cNvSpPr>
            <a:spLocks noGrp="1"/>
          </p:cNvSpPr>
          <p:nvPr>
            <p:ph idx="1"/>
          </p:nvPr>
        </p:nvSpPr>
        <p:spPr>
          <a:xfrm>
            <a:off x="661988" y="1359568"/>
            <a:ext cx="7772400" cy="4542757"/>
          </a:xfrm>
        </p:spPr>
        <p:txBody>
          <a:bodyPr/>
          <a:lstStyle/>
          <a:p>
            <a:pPr marL="0" indent="-457200">
              <a:buNone/>
            </a:pPr>
            <a:r>
              <a:rPr lang="en-US" sz="2000" i="1" dirty="0"/>
              <a:t>h</a:t>
            </a:r>
            <a:r>
              <a:rPr lang="en-US" sz="2000" dirty="0"/>
              <a:t> = 46 feet (roof height)				          (given)</a:t>
            </a:r>
          </a:p>
          <a:p>
            <a:pPr marL="0" indent="0">
              <a:buNone/>
            </a:pPr>
            <a:endParaRPr lang="en-US" sz="2000" i="1" dirty="0"/>
          </a:p>
          <a:p>
            <a:pPr marL="0" indent="0">
              <a:buNone/>
            </a:pPr>
            <a:r>
              <a:rPr lang="en-US" sz="2000" i="1" dirty="0"/>
              <a:t>z</a:t>
            </a:r>
            <a:r>
              <a:rPr lang="en-US" sz="2000" dirty="0"/>
              <a:t> = 28 feet (system supported at the Level 2)	          (given)</a:t>
            </a:r>
          </a:p>
          <a:p>
            <a:pPr marL="0" indent="0">
              <a:buNone/>
            </a:pPr>
            <a:r>
              <a:rPr lang="en-US" sz="2000" dirty="0"/>
              <a:t> </a:t>
            </a:r>
          </a:p>
          <a:p>
            <a:pPr marL="0" indent="0">
              <a:buNone/>
            </a:pPr>
            <a:r>
              <a:rPr lang="en-US" sz="2000" i="1" dirty="0"/>
              <a:t>I</a:t>
            </a:r>
            <a:r>
              <a:rPr lang="en-US" sz="2000" i="1" baseline="-25000" dirty="0"/>
              <a:t>p</a:t>
            </a:r>
            <a:r>
              <a:rPr lang="en-US" sz="2000" dirty="0"/>
              <a:t> = 1.0						           Sec. 13.1.3</a:t>
            </a:r>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i="1" dirty="0"/>
              <a:t>D  </a:t>
            </a:r>
            <a:r>
              <a:rPr lang="en-US" sz="2000" dirty="0"/>
              <a:t>= Dead Load =</a:t>
            </a:r>
            <a:r>
              <a:rPr lang="en-US" sz="2000" i="1" dirty="0"/>
              <a:t> W</a:t>
            </a:r>
            <a:r>
              <a:rPr lang="en-US" sz="2000" baseline="-25000" dirty="0"/>
              <a:t>p</a:t>
            </a:r>
            <a:r>
              <a:rPr lang="en-US" sz="2000" dirty="0"/>
              <a:t> = 5,000 lb (vessel and legs)          (given)</a:t>
            </a:r>
          </a:p>
          <a:p>
            <a:pPr marL="0" indent="0">
              <a:buNone/>
            </a:pPr>
            <a:r>
              <a:rPr lang="en-US" sz="2000" dirty="0"/>
              <a:t>     = 1,000 lb (allowance, supporting frame)	            (given)</a:t>
            </a:r>
          </a:p>
        </p:txBody>
      </p:sp>
      <p:sp>
        <p:nvSpPr>
          <p:cNvPr id="4" name="Title 3"/>
          <p:cNvSpPr>
            <a:spLocks noGrp="1"/>
          </p:cNvSpPr>
          <p:nvPr>
            <p:ph type="title"/>
          </p:nvPr>
        </p:nvSpPr>
        <p:spPr>
          <a:xfrm>
            <a:off x="421105" y="269875"/>
            <a:ext cx="8181474" cy="1143000"/>
          </a:xfrm>
        </p:spPr>
        <p:txBody>
          <a:bodyPr/>
          <a:lstStyle/>
          <a:p>
            <a:r>
              <a:rPr lang="en-US" dirty="0"/>
              <a:t>Design Parameters and Coefficients </a:t>
            </a:r>
          </a:p>
        </p:txBody>
      </p:sp>
    </p:spTree>
    <p:extLst>
      <p:ext uri="{BB962C8B-B14F-4D97-AF65-F5344CB8AC3E}">
        <p14:creationId xmlns:p14="http://schemas.microsoft.com/office/powerpoint/2010/main" val="3805010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6146" name="Picture 2" descr="A stairway damaged by story drift in the 1994 Northridge earthquak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3003" y="457200"/>
            <a:ext cx="4141939" cy="563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a:xfrm>
            <a:off x="697832" y="991769"/>
            <a:ext cx="3103478" cy="1143000"/>
          </a:xfrm>
        </p:spPr>
        <p:txBody>
          <a:bodyPr/>
          <a:lstStyle/>
          <a:p>
            <a:r>
              <a:rPr lang="en-US" dirty="0"/>
              <a:t>Egress Stairs</a:t>
            </a:r>
          </a:p>
        </p:txBody>
      </p:sp>
    </p:spTree>
    <p:extLst>
      <p:ext uri="{BB962C8B-B14F-4D97-AF65-F5344CB8AC3E}">
        <p14:creationId xmlns:p14="http://schemas.microsoft.com/office/powerpoint/2010/main" val="1524469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40</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10" name="Picture 9" title="Seismic Design Forces - Ev"/>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0487" y="4329796"/>
            <a:ext cx="3507608" cy="482835"/>
          </a:xfrm>
          <a:prstGeom prst="rect">
            <a:avLst/>
          </a:prstGeom>
          <a:noFill/>
          <a:ln>
            <a:noFill/>
          </a:ln>
        </p:spPr>
      </p:pic>
      <p:pic>
        <p:nvPicPr>
          <p:cNvPr id="9" name="Picture 8" descr="Minimum Fp" title="Seismic Design Forces - Minimum F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8624" y="3559775"/>
            <a:ext cx="4836694" cy="482835"/>
          </a:xfrm>
          <a:prstGeom prst="rect">
            <a:avLst/>
          </a:prstGeom>
          <a:noFill/>
          <a:ln>
            <a:noFill/>
          </a:ln>
        </p:spPr>
      </p:pic>
      <p:pic>
        <p:nvPicPr>
          <p:cNvPr id="7" name="Picture 6" descr="Maximum Fp" title="Seismic Design Forces - Maximum F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0495" y="2815389"/>
            <a:ext cx="5269831" cy="505327"/>
          </a:xfrm>
          <a:prstGeom prst="rect">
            <a:avLst/>
          </a:prstGeom>
          <a:noFill/>
          <a:ln>
            <a:noFill/>
          </a:ln>
        </p:spPr>
      </p:pic>
      <p:pic>
        <p:nvPicPr>
          <p:cNvPr id="6" name="Picture 5" descr="Calculations are shown for vertical and horizontal seismic forces the vessel and supporting frame, expressed as a percentage of the component weight.  The basic horizontal force from Eq. 13.3-1 governs the design.&#10;" title="Seismic Design Forces"/>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8462" y="1503946"/>
            <a:ext cx="5017169" cy="1070811"/>
          </a:xfrm>
          <a:prstGeom prst="rect">
            <a:avLst/>
          </a:prstGeom>
          <a:noFill/>
          <a:ln>
            <a:noFill/>
          </a:ln>
        </p:spPr>
      </p:pic>
      <p:sp>
        <p:nvSpPr>
          <p:cNvPr id="3" name="Content Placeholder 2"/>
          <p:cNvSpPr>
            <a:spLocks noGrp="1"/>
          </p:cNvSpPr>
          <p:nvPr>
            <p:ph idx="1"/>
          </p:nvPr>
        </p:nvSpPr>
        <p:spPr/>
        <p:txBody>
          <a:bodyPr/>
          <a:lstStyle/>
          <a:p>
            <a:pPr marL="0" indent="0">
              <a:buNone/>
            </a:pPr>
            <a:r>
              <a:rPr lang="en-US" dirty="0"/>
              <a:t>						      </a:t>
            </a:r>
            <a:r>
              <a:rPr lang="en-US" sz="2000" dirty="0"/>
              <a:t>Eq. 13.3-1</a:t>
            </a:r>
          </a:p>
          <a:p>
            <a:pPr marL="0" indent="0">
              <a:buNone/>
            </a:pPr>
            <a:endParaRPr lang="en-US" sz="2000" dirty="0"/>
          </a:p>
          <a:p>
            <a:pPr marL="0" indent="0">
              <a:buNone/>
            </a:pPr>
            <a:endParaRPr lang="en-US" sz="2000" dirty="0"/>
          </a:p>
          <a:p>
            <a:pPr marL="0" indent="0">
              <a:buNone/>
            </a:pPr>
            <a:r>
              <a:rPr lang="en-US" sz="2000" dirty="0"/>
              <a:t>					                      Eq. 13.3-2</a:t>
            </a:r>
          </a:p>
          <a:p>
            <a:pPr marL="0" indent="0">
              <a:buNone/>
            </a:pPr>
            <a:endParaRPr lang="en-US" sz="2000" dirty="0"/>
          </a:p>
          <a:p>
            <a:pPr marL="0" indent="0">
              <a:buNone/>
            </a:pPr>
            <a:r>
              <a:rPr lang="en-US" sz="2000" dirty="0"/>
              <a:t>						         Eq. 13.3-3</a:t>
            </a:r>
          </a:p>
          <a:p>
            <a:pPr marL="0" indent="0">
              <a:buNone/>
            </a:pPr>
            <a:endParaRPr lang="en-US" sz="2000" dirty="0"/>
          </a:p>
          <a:p>
            <a:pPr marL="0" indent="0">
              <a:buNone/>
            </a:pPr>
            <a:r>
              <a:rPr lang="en-US" sz="2000" dirty="0"/>
              <a:t>						         Eq.  12.4-4a</a:t>
            </a:r>
          </a:p>
        </p:txBody>
      </p:sp>
      <p:sp>
        <p:nvSpPr>
          <p:cNvPr id="2" name="Title 1"/>
          <p:cNvSpPr>
            <a:spLocks noGrp="1"/>
          </p:cNvSpPr>
          <p:nvPr>
            <p:ph type="title"/>
          </p:nvPr>
        </p:nvSpPr>
        <p:spPr/>
        <p:txBody>
          <a:bodyPr/>
          <a:lstStyle/>
          <a:p>
            <a:r>
              <a:rPr lang="en-US" dirty="0"/>
              <a:t>Seismic Design Forces</a:t>
            </a:r>
          </a:p>
        </p:txBody>
      </p:sp>
    </p:spTree>
    <p:extLst>
      <p:ext uri="{BB962C8B-B14F-4D97-AF65-F5344CB8AC3E}">
        <p14:creationId xmlns:p14="http://schemas.microsoft.com/office/powerpoint/2010/main" val="39757938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41</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9" name="Picture 8" descr="Values of the horizontal and vertical components of the seismic force are calculated" title="Supporting Frame - Seismic Design Force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288" y="4257607"/>
            <a:ext cx="2993490" cy="458772"/>
          </a:xfrm>
          <a:prstGeom prst="rect">
            <a:avLst/>
          </a:prstGeom>
          <a:noFill/>
          <a:ln>
            <a:noFill/>
          </a:ln>
        </p:spPr>
      </p:pic>
      <p:pic>
        <p:nvPicPr>
          <p:cNvPr id="8" name="Picture 7" descr="Values of the horizontal and vertical components of the seismic force are calculated" title="Supporting Frame - Seismic Design Force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6815" y="3607901"/>
            <a:ext cx="3091280" cy="446741"/>
          </a:xfrm>
          <a:prstGeom prst="rect">
            <a:avLst/>
          </a:prstGeom>
          <a:noFill/>
          <a:ln>
            <a:noFill/>
          </a:ln>
        </p:spPr>
      </p:pic>
      <p:pic>
        <p:nvPicPr>
          <p:cNvPr id="7" name="Picture 6" descr="Values of the horizontal and vertical components of the seismic force are calculated" title="Vessel - Seismic Design Force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31759" y="2779294"/>
            <a:ext cx="3200399" cy="409074"/>
          </a:xfrm>
          <a:prstGeom prst="rect">
            <a:avLst/>
          </a:prstGeom>
          <a:noFill/>
          <a:ln>
            <a:noFill/>
          </a:ln>
        </p:spPr>
      </p:pic>
      <p:pic>
        <p:nvPicPr>
          <p:cNvPr id="6" name="Picture 5" descr="Values of the horizontal and vertical components of the seismic force are calculated" title="Vessel - Seismic Design Forces"/>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55821" y="2045368"/>
            <a:ext cx="3031958" cy="458771"/>
          </a:xfrm>
          <a:prstGeom prst="rect">
            <a:avLst/>
          </a:prstGeom>
          <a:noFill/>
          <a:ln>
            <a:noFill/>
          </a:ln>
        </p:spPr>
      </p:pic>
      <p:sp>
        <p:nvSpPr>
          <p:cNvPr id="3" name="Content Placeholder 2"/>
          <p:cNvSpPr>
            <a:spLocks noGrp="1"/>
          </p:cNvSpPr>
          <p:nvPr>
            <p:ph idx="1"/>
          </p:nvPr>
        </p:nvSpPr>
        <p:spPr>
          <a:xfrm>
            <a:off x="661988" y="1455821"/>
            <a:ext cx="7772400" cy="4446504"/>
          </a:xfrm>
        </p:spPr>
        <p:txBody>
          <a:bodyPr/>
          <a:lstStyle/>
          <a:p>
            <a:r>
              <a:rPr lang="en-US" sz="2400" dirty="0"/>
              <a:t>Vessel</a:t>
            </a:r>
          </a:p>
          <a:p>
            <a:pPr marL="0" indent="0">
              <a:buNone/>
            </a:pPr>
            <a:r>
              <a:rPr lang="en-US" dirty="0"/>
              <a:t>				  </a:t>
            </a:r>
            <a:r>
              <a:rPr lang="en-US" sz="2000" dirty="0"/>
              <a:t>= </a:t>
            </a:r>
            <a:r>
              <a:rPr lang="en-US" sz="2000" dirty="0">
                <a:latin typeface="Times New Roman"/>
                <a:ea typeface="Times New Roman"/>
              </a:rPr>
              <a:t>2,129 lb</a:t>
            </a:r>
          </a:p>
          <a:p>
            <a:pPr marL="0" indent="0">
              <a:buNone/>
            </a:pPr>
            <a:endParaRPr lang="en-US" sz="2000" dirty="0"/>
          </a:p>
          <a:p>
            <a:pPr marL="0" indent="0">
              <a:buNone/>
            </a:pPr>
            <a:r>
              <a:rPr lang="en-US" sz="2000" dirty="0"/>
              <a:t>				   </a:t>
            </a:r>
            <a:r>
              <a:rPr lang="en-US" sz="2000" dirty="0">
                <a:latin typeface="Times New Roman"/>
                <a:ea typeface="Times New Roman"/>
              </a:rPr>
              <a:t>= 1,200 lb</a:t>
            </a:r>
            <a:endParaRPr lang="en-US" sz="2000" dirty="0"/>
          </a:p>
          <a:p>
            <a:r>
              <a:rPr lang="en-US" sz="2400" dirty="0">
                <a:latin typeface="+mj-lt"/>
              </a:rPr>
              <a:t>Supporting Frame</a:t>
            </a:r>
          </a:p>
          <a:p>
            <a:pPr marL="0" marR="0" indent="0">
              <a:spcBef>
                <a:spcPts val="0"/>
              </a:spcBef>
              <a:spcAft>
                <a:spcPts val="0"/>
              </a:spcAft>
              <a:buNone/>
              <a:tabLst>
                <a:tab pos="228600" algn="l"/>
                <a:tab pos="5943600" algn="r"/>
              </a:tabLst>
            </a:pPr>
            <a:r>
              <a:rPr lang="en-US" sz="2400" dirty="0">
                <a:latin typeface="+mj-lt"/>
              </a:rPr>
              <a:t>                                              </a:t>
            </a:r>
            <a:r>
              <a:rPr lang="en-US" sz="2000" dirty="0">
                <a:latin typeface="Times New Roman"/>
                <a:ea typeface="Times New Roman"/>
              </a:rPr>
              <a:t>= 426 lb</a:t>
            </a:r>
          </a:p>
          <a:p>
            <a:pPr marL="0" indent="0">
              <a:buNone/>
            </a:pPr>
            <a:endParaRPr lang="en-US" sz="2000" dirty="0">
              <a:latin typeface="+mj-lt"/>
            </a:endParaRPr>
          </a:p>
          <a:p>
            <a:pPr marL="0" marR="0" indent="0">
              <a:spcBef>
                <a:spcPts val="0"/>
              </a:spcBef>
              <a:spcAft>
                <a:spcPts val="0"/>
              </a:spcAft>
              <a:buNone/>
              <a:tabLst>
                <a:tab pos="228600" algn="l"/>
                <a:tab pos="5943600" algn="r"/>
              </a:tabLst>
            </a:pPr>
            <a:r>
              <a:rPr lang="en-US" sz="2000" dirty="0">
                <a:latin typeface="+mj-lt"/>
              </a:rPr>
              <a:t>                                                        </a:t>
            </a:r>
            <a:r>
              <a:rPr lang="en-US" sz="2000" dirty="0">
                <a:latin typeface="Times New Roman"/>
                <a:ea typeface="Times New Roman"/>
              </a:rPr>
              <a:t>= 240 lb</a:t>
            </a:r>
          </a:p>
          <a:p>
            <a:pPr marL="0" indent="0">
              <a:buNone/>
            </a:pPr>
            <a:endParaRPr lang="en-US" sz="2000" dirty="0">
              <a:latin typeface="+mj-lt"/>
            </a:endParaRPr>
          </a:p>
        </p:txBody>
      </p:sp>
      <p:sp>
        <p:nvSpPr>
          <p:cNvPr id="2" name="Title 1"/>
          <p:cNvSpPr>
            <a:spLocks noGrp="1"/>
          </p:cNvSpPr>
          <p:nvPr>
            <p:ph type="title"/>
          </p:nvPr>
        </p:nvSpPr>
        <p:spPr/>
        <p:txBody>
          <a:bodyPr/>
          <a:lstStyle/>
          <a:p>
            <a:r>
              <a:rPr lang="en-US" dirty="0"/>
              <a:t>Seismic Design Forces	</a:t>
            </a:r>
          </a:p>
        </p:txBody>
      </p:sp>
    </p:spTree>
    <p:extLst>
      <p:ext uri="{BB962C8B-B14F-4D97-AF65-F5344CB8AC3E}">
        <p14:creationId xmlns:p14="http://schemas.microsoft.com/office/powerpoint/2010/main" val="36624989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42</a:t>
            </a:fld>
            <a:endParaRPr lang="en-US" dirty="0"/>
          </a:p>
        </p:txBody>
      </p:sp>
      <p:sp>
        <p:nvSpPr>
          <p:cNvPr id="3" name="Content Placeholder 2"/>
          <p:cNvSpPr>
            <a:spLocks noGrp="1"/>
          </p:cNvSpPr>
          <p:nvPr>
            <p:ph idx="1"/>
          </p:nvPr>
        </p:nvSpPr>
        <p:spPr/>
        <p:txBody>
          <a:bodyPr/>
          <a:lstStyle/>
          <a:p>
            <a:r>
              <a:rPr lang="en-US" sz="2000" dirty="0"/>
              <a:t>Component seismic attachments must be bolted, welded, or otherwise positively fastened without considering the frictional resistance produced by the effects of gravity (Sec. 13.4)</a:t>
            </a:r>
          </a:p>
          <a:p>
            <a:r>
              <a:rPr lang="en-US" sz="2000" dirty="0"/>
              <a:t>Local elements of the structure, including connections, must be designed and constructed for the component forces where they control the design (Sec. 13.4)</a:t>
            </a:r>
          </a:p>
          <a:p>
            <a:r>
              <a:rPr lang="en-US" sz="2000" dirty="0"/>
              <a:t>Anchors to concrete shall be designed so that either the support or component that the anchor is connecting to the structure undergoes ductile yielding at a load level corresponding to anchor forces not greater than their design strength, or the anchors shall be designed to resist the load combinations considering Ω</a:t>
            </a:r>
            <a:r>
              <a:rPr lang="en-US" sz="2000" baseline="-25000" dirty="0"/>
              <a:t>0</a:t>
            </a:r>
            <a:r>
              <a:rPr lang="en-US" sz="2000" dirty="0"/>
              <a:t> in accordance with Section 2.3.6.</a:t>
            </a:r>
          </a:p>
          <a:p>
            <a:endParaRPr lang="en-US" dirty="0"/>
          </a:p>
          <a:p>
            <a:endParaRPr lang="en-US" dirty="0"/>
          </a:p>
        </p:txBody>
      </p:sp>
      <p:sp>
        <p:nvSpPr>
          <p:cNvPr id="2" name="Title 1"/>
          <p:cNvSpPr>
            <a:spLocks noGrp="1"/>
          </p:cNvSpPr>
          <p:nvPr>
            <p:ph type="title"/>
          </p:nvPr>
        </p:nvSpPr>
        <p:spPr/>
        <p:txBody>
          <a:bodyPr/>
          <a:lstStyle/>
          <a:p>
            <a:r>
              <a:rPr lang="en-US" dirty="0"/>
              <a:t>Performance Criteria	 </a:t>
            </a:r>
          </a:p>
        </p:txBody>
      </p:sp>
    </p:spTree>
    <p:extLst>
      <p:ext uri="{BB962C8B-B14F-4D97-AF65-F5344CB8AC3E}">
        <p14:creationId xmlns:p14="http://schemas.microsoft.com/office/powerpoint/2010/main" val="472338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43</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10" name="Text Box 8"/>
          <p:cNvSpPr txBox="1">
            <a:spLocks noChangeArrowheads="1"/>
          </p:cNvSpPr>
          <p:nvPr/>
        </p:nvSpPr>
        <p:spPr bwMode="auto">
          <a:xfrm>
            <a:off x="2695073" y="2462630"/>
            <a:ext cx="4724400" cy="400110"/>
          </a:xfrm>
          <a:prstGeom prst="rect">
            <a:avLst/>
          </a:prstGeom>
          <a:noFill/>
          <a:ln w="9525">
            <a:noFill/>
            <a:miter lim="800000"/>
            <a:headEnd/>
            <a:tailEnd/>
          </a:ln>
        </p:spPr>
        <p:txBody>
          <a:bodyPr>
            <a:spAutoFit/>
          </a:bodyPr>
          <a:lstStyle/>
          <a:p>
            <a:pPr lvl="1">
              <a:spcBef>
                <a:spcPct val="20000"/>
              </a:spcBef>
            </a:pPr>
            <a:r>
              <a:rPr lang="en-US" sz="2000" dirty="0"/>
              <a:t>		  Eq.12.4-4a</a:t>
            </a:r>
          </a:p>
        </p:txBody>
      </p:sp>
      <p:sp>
        <p:nvSpPr>
          <p:cNvPr id="9" name="Text Box 7"/>
          <p:cNvSpPr txBox="1">
            <a:spLocks noChangeArrowheads="1"/>
          </p:cNvSpPr>
          <p:nvPr/>
        </p:nvSpPr>
        <p:spPr bwMode="auto">
          <a:xfrm>
            <a:off x="2743200" y="2141622"/>
            <a:ext cx="4724400" cy="400110"/>
          </a:xfrm>
          <a:prstGeom prst="rect">
            <a:avLst/>
          </a:prstGeom>
          <a:noFill/>
          <a:ln w="9525">
            <a:noFill/>
            <a:miter lim="800000"/>
            <a:headEnd/>
            <a:tailEnd/>
          </a:ln>
        </p:spPr>
        <p:txBody>
          <a:bodyPr>
            <a:spAutoFit/>
          </a:bodyPr>
          <a:lstStyle/>
          <a:p>
            <a:pPr>
              <a:spcBef>
                <a:spcPct val="20000"/>
              </a:spcBef>
            </a:pPr>
            <a:r>
              <a:rPr lang="en-US" sz="2000" dirty="0"/>
              <a:t>		 Eq. 12.4-3</a:t>
            </a:r>
          </a:p>
        </p:txBody>
      </p:sp>
      <p:sp>
        <p:nvSpPr>
          <p:cNvPr id="8" name="Rectangle 3"/>
          <p:cNvSpPr txBox="1">
            <a:spLocks noChangeArrowheads="1"/>
          </p:cNvSpPr>
          <p:nvPr/>
        </p:nvSpPr>
        <p:spPr bwMode="auto">
          <a:xfrm>
            <a:off x="609600" y="174307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pPr eaLnBrk="1" hangingPunct="1">
              <a:buFontTx/>
              <a:buNone/>
            </a:pPr>
            <a:r>
              <a:rPr lang="en-US" sz="2000" dirty="0">
                <a:latin typeface="+mj-lt"/>
                <a:ea typeface="Times New Roman"/>
              </a:rPr>
              <a:t>Seismic Load Effects</a:t>
            </a:r>
          </a:p>
          <a:p>
            <a:pPr eaLnBrk="1" hangingPunct="1">
              <a:buFontTx/>
              <a:buNone/>
            </a:pP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 </a:t>
            </a:r>
            <a:r>
              <a:rPr lang="en-US" sz="2000" i="1" dirty="0" err="1">
                <a:latin typeface="Times New Roman"/>
                <a:ea typeface="Times New Roman"/>
              </a:rPr>
              <a:t>ρQ</a:t>
            </a:r>
            <a:r>
              <a:rPr lang="en-US" sz="2000" i="1" baseline="-25000" dirty="0" err="1">
                <a:latin typeface="Times New Roman"/>
                <a:ea typeface="Times New Roman"/>
              </a:rPr>
              <a:t>E</a:t>
            </a:r>
            <a:endParaRPr lang="en-US" sz="2000" kern="0" dirty="0"/>
          </a:p>
          <a:p>
            <a:pPr eaLnBrk="1" hangingPunct="1">
              <a:buFontTx/>
              <a:buNone/>
            </a:pP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0.2</a:t>
            </a:r>
            <a:r>
              <a:rPr lang="en-US" sz="2000" i="1" dirty="0">
                <a:latin typeface="Times New Roman"/>
                <a:ea typeface="Times New Roman"/>
              </a:rPr>
              <a:t>S</a:t>
            </a:r>
            <a:r>
              <a:rPr lang="en-US" sz="2000" i="1" baseline="-25000" dirty="0">
                <a:latin typeface="Times New Roman"/>
                <a:ea typeface="Times New Roman"/>
              </a:rPr>
              <a:t>DS</a:t>
            </a:r>
            <a:r>
              <a:rPr lang="en-US" sz="2000" i="1" dirty="0">
                <a:latin typeface="Times New Roman"/>
                <a:ea typeface="Times New Roman"/>
              </a:rPr>
              <a:t>D</a:t>
            </a:r>
            <a:endParaRPr lang="en-US" sz="2000" i="1" kern="0" baseline="-25000" dirty="0"/>
          </a:p>
          <a:p>
            <a:pPr eaLnBrk="1" hangingPunct="1">
              <a:buFontTx/>
              <a:buNone/>
            </a:pPr>
            <a:endParaRPr lang="en-US" sz="2000" kern="0" baseline="-25000" dirty="0"/>
          </a:p>
          <a:p>
            <a:pPr eaLnBrk="1" hangingPunct="1">
              <a:buFontTx/>
              <a:buNone/>
            </a:pPr>
            <a:r>
              <a:rPr lang="en-US" sz="2000" kern="0" dirty="0">
                <a:latin typeface="+mj-lt"/>
                <a:cs typeface="Times New Roman"/>
              </a:rPr>
              <a:t>Load Combinations (Strength Design, Sec.12.4.2.3)</a:t>
            </a:r>
          </a:p>
          <a:p>
            <a:pPr eaLnBrk="1" hangingPunct="1">
              <a:buFontTx/>
              <a:buNone/>
            </a:pPr>
            <a:r>
              <a:rPr lang="en-US" sz="2000" dirty="0">
                <a:latin typeface="Times New Roman"/>
                <a:ea typeface="Times New Roman"/>
              </a:rPr>
              <a:t>1.2</a:t>
            </a:r>
            <a:r>
              <a:rPr lang="en-US" sz="2000" i="1" dirty="0">
                <a:latin typeface="Times New Roman"/>
                <a:ea typeface="Times New Roman"/>
              </a:rPr>
              <a:t>D</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 </a:t>
            </a:r>
            <a:r>
              <a:rPr lang="en-US" sz="2000" i="1" dirty="0">
                <a:latin typeface="Times New Roman"/>
                <a:ea typeface="Times New Roman"/>
              </a:rPr>
              <a:t>L</a:t>
            </a:r>
            <a:r>
              <a:rPr lang="en-US" sz="2000" dirty="0">
                <a:latin typeface="Times New Roman"/>
                <a:ea typeface="Times New Roman"/>
              </a:rPr>
              <a:t> + 0.2</a:t>
            </a:r>
            <a:r>
              <a:rPr lang="en-US" sz="2000" i="1" dirty="0">
                <a:latin typeface="Times New Roman"/>
                <a:ea typeface="Times New Roman"/>
              </a:rPr>
              <a:t>S</a:t>
            </a:r>
            <a:r>
              <a:rPr lang="en-US" sz="2000" dirty="0">
                <a:latin typeface="Times New Roman"/>
                <a:ea typeface="Times New Roman"/>
              </a:rPr>
              <a:t> 		       </a:t>
            </a:r>
            <a:r>
              <a:rPr lang="en-US" sz="2000" dirty="0">
                <a:latin typeface="+mj-lt"/>
                <a:ea typeface="Times New Roman"/>
              </a:rPr>
              <a:t>(Basic Load Combination 6)</a:t>
            </a:r>
            <a:endParaRPr lang="en-US" sz="2000" kern="0" dirty="0">
              <a:latin typeface="+mj-lt"/>
              <a:cs typeface="Times New Roman"/>
            </a:endParaRPr>
          </a:p>
          <a:p>
            <a:pPr eaLnBrk="1" hangingPunct="1">
              <a:buFontTx/>
              <a:buNone/>
            </a:pPr>
            <a:r>
              <a:rPr lang="en-US" sz="2000" dirty="0">
                <a:latin typeface="Times New Roman"/>
                <a:ea typeface="Times New Roman"/>
              </a:rPr>
              <a:t>0.9</a:t>
            </a:r>
            <a:r>
              <a:rPr lang="en-US" sz="2000" i="1" dirty="0">
                <a:latin typeface="Times New Roman"/>
                <a:ea typeface="Times New Roman"/>
              </a:rPr>
              <a:t>D</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v</a:t>
            </a:r>
            <a:r>
              <a:rPr lang="en-US" sz="2000" dirty="0">
                <a:latin typeface="Times New Roman"/>
                <a:ea typeface="Times New Roman"/>
              </a:rPr>
              <a:t> + </a:t>
            </a:r>
            <a:r>
              <a:rPr lang="en-US" sz="2000" i="1" dirty="0">
                <a:latin typeface="Times New Roman"/>
                <a:ea typeface="Times New Roman"/>
              </a:rPr>
              <a:t>E</a:t>
            </a:r>
            <a:r>
              <a:rPr lang="en-US" sz="2000" i="1" baseline="-25000" dirty="0">
                <a:latin typeface="Times New Roman"/>
                <a:ea typeface="Times New Roman"/>
              </a:rPr>
              <a:t>h</a:t>
            </a:r>
            <a:r>
              <a:rPr lang="en-US" sz="2000" dirty="0">
                <a:latin typeface="Times New Roman"/>
                <a:ea typeface="Times New Roman"/>
              </a:rPr>
              <a:t>  			       </a:t>
            </a:r>
            <a:r>
              <a:rPr lang="en-US" sz="2000" dirty="0">
                <a:latin typeface="+mj-lt"/>
                <a:ea typeface="Times New Roman"/>
              </a:rPr>
              <a:t>(Basic Load Combination 7</a:t>
            </a:r>
            <a:endParaRPr lang="en-US" sz="2000" kern="0" dirty="0">
              <a:latin typeface="+mj-lt"/>
              <a:cs typeface="Times New Roman"/>
            </a:endParaRPr>
          </a:p>
          <a:p>
            <a:pPr eaLnBrk="1" hangingPunct="1">
              <a:buFontTx/>
              <a:buNone/>
            </a:pPr>
            <a:r>
              <a:rPr lang="en-US" sz="2000" kern="0" dirty="0">
                <a:latin typeface="+mj-lt"/>
                <a:cs typeface="Times New Roman"/>
              </a:rPr>
              <a:t>Where:</a:t>
            </a:r>
          </a:p>
          <a:p>
            <a:pPr marL="0" indent="0">
              <a:buNone/>
            </a:pPr>
            <a:r>
              <a:rPr lang="en-US" sz="2000" i="1" dirty="0"/>
              <a:t>Q</a:t>
            </a:r>
            <a:r>
              <a:rPr lang="en-US" sz="2000" i="1" baseline="-25000" dirty="0"/>
              <a:t>E</a:t>
            </a:r>
            <a:r>
              <a:rPr lang="en-US" sz="2000" dirty="0"/>
              <a:t>  load due to horizontal application of </a:t>
            </a:r>
            <a:r>
              <a:rPr lang="en-US" sz="2000" i="1" dirty="0"/>
              <a:t>F</a:t>
            </a:r>
            <a:r>
              <a:rPr lang="en-US" sz="2000" i="1" baseline="-25000" dirty="0"/>
              <a:t>p</a:t>
            </a:r>
            <a:r>
              <a:rPr lang="en-US" sz="2000" dirty="0"/>
              <a:t>      (Sec. 12.4.2.1)</a:t>
            </a:r>
          </a:p>
          <a:p>
            <a:pPr marL="0" indent="0">
              <a:buNone/>
            </a:pPr>
            <a:r>
              <a:rPr lang="en-US" sz="2000" i="1" dirty="0"/>
              <a:t>ρ</a:t>
            </a:r>
            <a:r>
              <a:rPr lang="en-US" sz="2000" dirty="0"/>
              <a:t> = 1.0 because egress stairs are nonstructural components </a:t>
            </a:r>
          </a:p>
          <a:p>
            <a:pPr marL="0" indent="0">
              <a:buNone/>
            </a:pPr>
            <a:r>
              <a:rPr lang="en-US" sz="2000" i="1" dirty="0"/>
              <a:t>D</a:t>
            </a:r>
            <a:r>
              <a:rPr lang="en-US" sz="2000" dirty="0"/>
              <a:t> = dead load effect (due to vertical load application)</a:t>
            </a:r>
          </a:p>
          <a:p>
            <a:pPr eaLnBrk="1" hangingPunct="1">
              <a:buFontTx/>
              <a:buNone/>
            </a:pPr>
            <a:endParaRPr lang="en-US" sz="2000" i="1" kern="0" dirty="0"/>
          </a:p>
          <a:p>
            <a:pPr eaLnBrk="1" hangingPunct="1">
              <a:buFontTx/>
              <a:buNone/>
            </a:pPr>
            <a:r>
              <a:rPr lang="en-US" sz="2000" i="1" kern="0" dirty="0"/>
              <a:t>	</a:t>
            </a:r>
            <a:endParaRPr lang="en-US" sz="2000" i="1" kern="0" baseline="-25000" dirty="0"/>
          </a:p>
          <a:p>
            <a:pPr eaLnBrk="1" hangingPunct="1">
              <a:buFontTx/>
              <a:buNone/>
            </a:pPr>
            <a:endParaRPr lang="en-US" sz="2000" i="1" kern="0" baseline="-25000" dirty="0"/>
          </a:p>
        </p:txBody>
      </p:sp>
      <p:sp>
        <p:nvSpPr>
          <p:cNvPr id="2" name="Title 1"/>
          <p:cNvSpPr>
            <a:spLocks noGrp="1"/>
          </p:cNvSpPr>
          <p:nvPr>
            <p:ph type="title"/>
          </p:nvPr>
        </p:nvSpPr>
        <p:spPr/>
        <p:txBody>
          <a:bodyPr/>
          <a:lstStyle/>
          <a:p>
            <a:r>
              <a:rPr lang="en-US" dirty="0"/>
              <a:t>Design Force Equations  </a:t>
            </a:r>
          </a:p>
        </p:txBody>
      </p:sp>
    </p:spTree>
    <p:extLst>
      <p:ext uri="{BB962C8B-B14F-4D97-AF65-F5344CB8AC3E}">
        <p14:creationId xmlns:p14="http://schemas.microsoft.com/office/powerpoint/2010/main" val="11883963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44</a:t>
            </a:fld>
            <a:endParaRPr lang="en-US" dirty="0"/>
          </a:p>
        </p:txBody>
      </p:sp>
      <p:sp>
        <p:nvSpPr>
          <p:cNvPr id="3" name="Content Placeholder 2"/>
          <p:cNvSpPr>
            <a:spLocks noGrp="1"/>
          </p:cNvSpPr>
          <p:nvPr>
            <p:ph idx="1"/>
          </p:nvPr>
        </p:nvSpPr>
        <p:spPr/>
        <p:txBody>
          <a:bodyPr/>
          <a:lstStyle/>
          <a:p>
            <a:r>
              <a:rPr lang="en-US" sz="2000" dirty="0"/>
              <a:t>Supports and attachments for the vessel must meet the requirements listed in Table 13.2-1</a:t>
            </a:r>
          </a:p>
          <a:p>
            <a:r>
              <a:rPr lang="en-US" sz="2000" dirty="0"/>
              <a:t>Seismic design of the vessel itself is not required, since </a:t>
            </a:r>
            <a:r>
              <a:rPr lang="en-US" sz="2000" i="1" dirty="0"/>
              <a:t>I</a:t>
            </a:r>
            <a:r>
              <a:rPr lang="en-US" sz="2000" i="1" baseline="-25000" dirty="0"/>
              <a:t>p</a:t>
            </a:r>
            <a:r>
              <a:rPr lang="en-US" sz="2000" dirty="0"/>
              <a:t> = 1.0</a:t>
            </a:r>
          </a:p>
          <a:p>
            <a:r>
              <a:rPr lang="en-US" sz="2000" dirty="0"/>
              <a:t>While the vessel itself need not be checked for seismic loading, the component supports listed in Section 13.6.4 must be designed to resist the prescribed seismic forces</a:t>
            </a:r>
          </a:p>
          <a:p>
            <a:pPr lvl="1"/>
            <a:r>
              <a:rPr lang="en-US" sz="2000" dirty="0"/>
              <a:t> The legs supporting the vessel</a:t>
            </a:r>
          </a:p>
          <a:p>
            <a:pPr lvl="1"/>
            <a:r>
              <a:rPr lang="en-US" sz="2000" dirty="0"/>
              <a:t> Connection between the legs and the vessel shell</a:t>
            </a:r>
          </a:p>
          <a:p>
            <a:pPr lvl="1"/>
            <a:r>
              <a:rPr lang="en-US" sz="2000" dirty="0"/>
              <a:t> Base plates and the welds attaching them to the legs</a:t>
            </a:r>
          </a:p>
          <a:p>
            <a:pPr lvl="1"/>
            <a:r>
              <a:rPr lang="en-US" sz="2000" dirty="0"/>
              <a:t> Bolts connecting the base plates to the supporting frame</a:t>
            </a:r>
          </a:p>
        </p:txBody>
      </p:sp>
      <p:sp>
        <p:nvSpPr>
          <p:cNvPr id="2" name="Title 1"/>
          <p:cNvSpPr>
            <a:spLocks noGrp="1"/>
          </p:cNvSpPr>
          <p:nvPr>
            <p:ph type="title"/>
          </p:nvPr>
        </p:nvSpPr>
        <p:spPr/>
        <p:txBody>
          <a:bodyPr/>
          <a:lstStyle/>
          <a:p>
            <a:r>
              <a:rPr lang="en-US" dirty="0"/>
              <a:t>Vessel Supports</a:t>
            </a:r>
          </a:p>
        </p:txBody>
      </p:sp>
    </p:spTree>
    <p:extLst>
      <p:ext uri="{BB962C8B-B14F-4D97-AF65-F5344CB8AC3E}">
        <p14:creationId xmlns:p14="http://schemas.microsoft.com/office/powerpoint/2010/main" val="20377309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45</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grpSp>
        <p:nvGrpSpPr>
          <p:cNvPr id="3" name="Group 2" descr="F14-6-03.wmf&#10;&#10;The horizontal and vertical seismic forces are applied to the center of mass of the tank and are indicated by the red arrows. The horizontal and vertical reactions applied to the supporting frame are shown with green arrows." title="Loads imposed by the Vessel on the Supporting Frame"/>
          <p:cNvGrpSpPr/>
          <p:nvPr/>
        </p:nvGrpSpPr>
        <p:grpSpPr>
          <a:xfrm>
            <a:off x="1515978" y="481264"/>
            <a:ext cx="6015789" cy="5799220"/>
            <a:chOff x="1515978" y="481264"/>
            <a:chExt cx="6015789" cy="5799220"/>
          </a:xfrm>
        </p:grpSpPr>
        <p:pic>
          <p:nvPicPr>
            <p:cNvPr id="8" name="Picture 7" descr="F14-6-03.wmf&#10;&#10;The horizontal and vertical seismic forces are applied to the center of mass of the tank and are indicated by the red arrows. The horizontal and vertical reactions applied to the supporting frame are shown with green arrows." title="Loads Imposed by the Vessel on the Supporting Frame - Elevation of the Elevated Vessel and Supporting Fram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5978" y="481264"/>
              <a:ext cx="6015789" cy="5799220"/>
            </a:xfrm>
            <a:prstGeom prst="rect">
              <a:avLst/>
            </a:prstGeom>
            <a:noFill/>
            <a:ln>
              <a:noFill/>
            </a:ln>
          </p:spPr>
        </p:pic>
        <p:cxnSp>
          <p:nvCxnSpPr>
            <p:cNvPr id="10" name="Straight Arrow Connector 9" descr="Red Arrow"/>
            <p:cNvCxnSpPr/>
            <p:nvPr/>
          </p:nvCxnSpPr>
          <p:spPr bwMode="auto">
            <a:xfrm>
              <a:off x="4555958" y="2558717"/>
              <a:ext cx="1098884" cy="16041"/>
            </a:xfrm>
            <a:prstGeom prst="straightConnector1">
              <a:avLst/>
            </a:prstGeom>
            <a:solidFill>
              <a:schemeClr val="accent1"/>
            </a:solidFill>
            <a:ln w="635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descr="Green Arrow"/>
            <p:cNvCxnSpPr/>
            <p:nvPr/>
          </p:nvCxnSpPr>
          <p:spPr bwMode="auto">
            <a:xfrm>
              <a:off x="3681663" y="4186990"/>
              <a:ext cx="24063" cy="721895"/>
            </a:xfrm>
            <a:prstGeom prst="straightConnector1">
              <a:avLst/>
            </a:prstGeom>
            <a:solidFill>
              <a:schemeClr val="accent1"/>
            </a:solidFill>
            <a:ln w="44450"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descr="Green Cross"/>
            <p:cNvCxnSpPr/>
            <p:nvPr/>
          </p:nvCxnSpPr>
          <p:spPr bwMode="auto">
            <a:xfrm flipV="1">
              <a:off x="3561347" y="4403558"/>
              <a:ext cx="240632" cy="168442"/>
            </a:xfrm>
            <a:prstGeom prst="line">
              <a:avLst/>
            </a:prstGeom>
            <a:solidFill>
              <a:schemeClr val="accent1"/>
            </a:solidFill>
            <a:ln w="444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descr="Green Arrow"/>
            <p:cNvCxnSpPr/>
            <p:nvPr/>
          </p:nvCxnSpPr>
          <p:spPr bwMode="auto">
            <a:xfrm flipH="1" flipV="1">
              <a:off x="5382125" y="4178968"/>
              <a:ext cx="16043" cy="786063"/>
            </a:xfrm>
            <a:prstGeom prst="straightConnector1">
              <a:avLst/>
            </a:prstGeom>
            <a:solidFill>
              <a:schemeClr val="accent1"/>
            </a:solidFill>
            <a:ln w="44450"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descr="Green Cross"/>
            <p:cNvCxnSpPr/>
            <p:nvPr/>
          </p:nvCxnSpPr>
          <p:spPr bwMode="auto">
            <a:xfrm flipV="1">
              <a:off x="5277852" y="4507831"/>
              <a:ext cx="240632" cy="168442"/>
            </a:xfrm>
            <a:prstGeom prst="line">
              <a:avLst/>
            </a:prstGeom>
            <a:solidFill>
              <a:schemeClr val="accent1"/>
            </a:solidFill>
            <a:ln w="444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descr="Green Arrow"/>
            <p:cNvCxnSpPr/>
            <p:nvPr/>
          </p:nvCxnSpPr>
          <p:spPr bwMode="auto">
            <a:xfrm flipH="1">
              <a:off x="5422231" y="4162926"/>
              <a:ext cx="689811" cy="8022"/>
            </a:xfrm>
            <a:prstGeom prst="straightConnector1">
              <a:avLst/>
            </a:prstGeom>
            <a:solidFill>
              <a:schemeClr val="accent1"/>
            </a:solidFill>
            <a:ln w="44450"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descr="Green Cross"/>
            <p:cNvCxnSpPr/>
            <p:nvPr/>
          </p:nvCxnSpPr>
          <p:spPr bwMode="auto">
            <a:xfrm flipV="1">
              <a:off x="5735052" y="4074695"/>
              <a:ext cx="240632" cy="168442"/>
            </a:xfrm>
            <a:prstGeom prst="line">
              <a:avLst/>
            </a:prstGeom>
            <a:solidFill>
              <a:schemeClr val="accent1"/>
            </a:solidFill>
            <a:ln w="444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descr="Green Arrow"/>
            <p:cNvCxnSpPr/>
            <p:nvPr/>
          </p:nvCxnSpPr>
          <p:spPr bwMode="auto">
            <a:xfrm flipH="1">
              <a:off x="3625515" y="4146883"/>
              <a:ext cx="689811" cy="8022"/>
            </a:xfrm>
            <a:prstGeom prst="straightConnector1">
              <a:avLst/>
            </a:prstGeom>
            <a:solidFill>
              <a:schemeClr val="accent1"/>
            </a:solidFill>
            <a:ln w="44450" cap="flat" cmpd="sng" algn="ctr">
              <a:solidFill>
                <a:srgbClr val="0099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descr="Green Cross"/>
            <p:cNvCxnSpPr/>
            <p:nvPr/>
          </p:nvCxnSpPr>
          <p:spPr bwMode="auto">
            <a:xfrm flipV="1">
              <a:off x="3938336" y="4058652"/>
              <a:ext cx="240632" cy="168442"/>
            </a:xfrm>
            <a:prstGeom prst="line">
              <a:avLst/>
            </a:prstGeom>
            <a:solidFill>
              <a:schemeClr val="accent1"/>
            </a:solidFill>
            <a:ln w="44450" cap="flat" cmpd="sng" algn="ctr">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Straight Arrow Connector 3" descr="Red Arrow"/>
            <p:cNvCxnSpPr/>
            <p:nvPr/>
          </p:nvCxnSpPr>
          <p:spPr bwMode="auto">
            <a:xfrm>
              <a:off x="4523874" y="1973179"/>
              <a:ext cx="24063" cy="1155032"/>
            </a:xfrm>
            <a:prstGeom prst="straightConnector1">
              <a:avLst/>
            </a:prstGeom>
            <a:solidFill>
              <a:schemeClr val="accent1"/>
            </a:solidFill>
            <a:ln w="508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Rectangle 6"/>
            <p:cNvSpPr/>
            <p:nvPr/>
          </p:nvSpPr>
          <p:spPr>
            <a:xfrm>
              <a:off x="5489627" y="1946884"/>
              <a:ext cx="503664" cy="461665"/>
            </a:xfrm>
            <a:prstGeom prst="rect">
              <a:avLst/>
            </a:prstGeom>
          </p:spPr>
          <p:txBody>
            <a:bodyPr wrap="none">
              <a:spAutoFit/>
            </a:bodyPr>
            <a:lstStyle/>
            <a:p>
              <a:r>
                <a:rPr lang="en-US" b="1" i="1" dirty="0">
                  <a:solidFill>
                    <a:srgbClr val="FF0000"/>
                  </a:solidFill>
                  <a:latin typeface="Times New Roman"/>
                  <a:ea typeface="Times New Roman"/>
                </a:rPr>
                <a:t>E</a:t>
              </a:r>
              <a:r>
                <a:rPr lang="en-US" b="1" i="1" baseline="-25000" dirty="0">
                  <a:solidFill>
                    <a:srgbClr val="FF0000"/>
                  </a:solidFill>
                  <a:latin typeface="Times New Roman"/>
                  <a:ea typeface="Times New Roman"/>
                </a:rPr>
                <a:t>h</a:t>
              </a:r>
              <a:endParaRPr lang="en-US" b="1" dirty="0">
                <a:solidFill>
                  <a:srgbClr val="FF0000"/>
                </a:solidFill>
              </a:endParaRPr>
            </a:p>
          </p:txBody>
        </p:sp>
        <p:sp>
          <p:nvSpPr>
            <p:cNvPr id="21" name="Rectangle 20"/>
            <p:cNvSpPr/>
            <p:nvPr/>
          </p:nvSpPr>
          <p:spPr>
            <a:xfrm>
              <a:off x="4222301" y="1449579"/>
              <a:ext cx="481222" cy="461665"/>
            </a:xfrm>
            <a:prstGeom prst="rect">
              <a:avLst/>
            </a:prstGeom>
          </p:spPr>
          <p:txBody>
            <a:bodyPr wrap="none">
              <a:spAutoFit/>
            </a:bodyPr>
            <a:lstStyle/>
            <a:p>
              <a:r>
                <a:rPr lang="en-US" b="1" i="1" dirty="0">
                  <a:solidFill>
                    <a:srgbClr val="FF0000"/>
                  </a:solidFill>
                  <a:latin typeface="Times New Roman"/>
                  <a:ea typeface="Times New Roman"/>
                </a:rPr>
                <a:t>E</a:t>
              </a:r>
              <a:r>
                <a:rPr lang="en-US" b="1" i="1" baseline="-25000" dirty="0">
                  <a:solidFill>
                    <a:srgbClr val="FF0000"/>
                  </a:solidFill>
                  <a:latin typeface="Times New Roman"/>
                  <a:ea typeface="Times New Roman"/>
                </a:rPr>
                <a:t>v</a:t>
              </a:r>
              <a:endParaRPr lang="en-US" b="1" dirty="0">
                <a:solidFill>
                  <a:srgbClr val="FF0000"/>
                </a:solidFill>
              </a:endParaRPr>
            </a:p>
          </p:txBody>
        </p:sp>
      </p:grpSp>
      <p:sp>
        <p:nvSpPr>
          <p:cNvPr id="2" name="Title 1"/>
          <p:cNvSpPr>
            <a:spLocks noGrp="1"/>
          </p:cNvSpPr>
          <p:nvPr>
            <p:ph type="title"/>
          </p:nvPr>
        </p:nvSpPr>
        <p:spPr>
          <a:xfrm>
            <a:off x="368748" y="859727"/>
            <a:ext cx="2892524" cy="1179704"/>
          </a:xfrm>
        </p:spPr>
        <p:txBody>
          <a:bodyPr/>
          <a:lstStyle/>
          <a:p>
            <a:r>
              <a:rPr lang="en-US" sz="2400" dirty="0">
                <a:solidFill>
                  <a:schemeClr val="tx1"/>
                </a:solidFill>
              </a:rPr>
              <a:t>Loads imposed by the Vessel on the Supporting Frame </a:t>
            </a:r>
            <a:br>
              <a:rPr lang="en-US"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2342908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46</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7" name="Content Placeholder 6" descr="F14-6-04.wmf&#10;&#10;A plan view of the supporting frame, with the location of the vessel legs indicated by the green circles.  The direction of lateral forces for the two load cases are indicated by the red arrows. Load Case 1 with horizontal force in the x direction will cause overturning about the y-y axis.  Load Case 2 with horizontal force in the y’ direction will cause overturning about the x’-x’ axis. " title="Plan view of the supporting frame"/>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3976435" y="2020219"/>
            <a:ext cx="5245769" cy="3789946"/>
          </a:xfrm>
          <a:prstGeom prst="rect">
            <a:avLst/>
          </a:prstGeom>
          <a:noFill/>
          <a:ln>
            <a:noFill/>
          </a:ln>
        </p:spPr>
      </p:pic>
      <p:grpSp>
        <p:nvGrpSpPr>
          <p:cNvPr id="11" name="Group 10" descr="A plan view of the supporting frame, with the location of the vessel legs indicated by the green circles."/>
          <p:cNvGrpSpPr/>
          <p:nvPr/>
        </p:nvGrpSpPr>
        <p:grpSpPr>
          <a:xfrm>
            <a:off x="5245017" y="2505828"/>
            <a:ext cx="2383757" cy="2561723"/>
            <a:chOff x="5245017" y="2505828"/>
            <a:chExt cx="2383757" cy="2561723"/>
          </a:xfrm>
        </p:grpSpPr>
        <p:cxnSp>
          <p:nvCxnSpPr>
            <p:cNvPr id="9" name="Straight Arrow Connector 8" descr="Red Arrow - Load Case 2"/>
            <p:cNvCxnSpPr/>
            <p:nvPr/>
          </p:nvCxnSpPr>
          <p:spPr bwMode="auto">
            <a:xfrm flipV="1">
              <a:off x="6418847" y="3416969"/>
              <a:ext cx="360947" cy="360947"/>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descr="Red Arrow - Load Case 1"/>
            <p:cNvCxnSpPr/>
            <p:nvPr/>
          </p:nvCxnSpPr>
          <p:spPr bwMode="auto">
            <a:xfrm flipV="1">
              <a:off x="6378741" y="3777915"/>
              <a:ext cx="521368" cy="8022"/>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Oval 15" descr="Green Oval - Vessel Leg &quot;C&quot;"/>
            <p:cNvSpPr/>
            <p:nvPr/>
          </p:nvSpPr>
          <p:spPr bwMode="auto">
            <a:xfrm>
              <a:off x="5245017" y="3727033"/>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Oval 14" descr="Green Oval"/>
            <p:cNvSpPr/>
            <p:nvPr/>
          </p:nvSpPr>
          <p:spPr bwMode="auto">
            <a:xfrm>
              <a:off x="6331870" y="4915151"/>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4" name="Oval 13" descr="Green Oval - Vessel Leg &quot;A&quot;"/>
            <p:cNvSpPr/>
            <p:nvPr/>
          </p:nvSpPr>
          <p:spPr bwMode="auto">
            <a:xfrm>
              <a:off x="7476374" y="3737058"/>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3" name="Oval 12" descr="Green Oval"/>
            <p:cNvSpPr/>
            <p:nvPr/>
          </p:nvSpPr>
          <p:spPr bwMode="auto">
            <a:xfrm>
              <a:off x="6274216" y="2505828"/>
              <a:ext cx="192757" cy="12908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sp>
        <p:nvSpPr>
          <p:cNvPr id="3" name="Content Placeholder 2"/>
          <p:cNvSpPr>
            <a:spLocks noGrp="1"/>
          </p:cNvSpPr>
          <p:nvPr>
            <p:ph sz="half" idx="1"/>
          </p:nvPr>
        </p:nvSpPr>
        <p:spPr>
          <a:xfrm>
            <a:off x="299285" y="1664577"/>
            <a:ext cx="3810000" cy="4297362"/>
          </a:xfrm>
        </p:spPr>
        <p:txBody>
          <a:bodyPr/>
          <a:lstStyle/>
          <a:p>
            <a:r>
              <a:rPr lang="en-US" sz="2000" dirty="0"/>
              <a:t>The lateral force, </a:t>
            </a:r>
            <a:r>
              <a:rPr lang="en-US" sz="2000" i="1" dirty="0"/>
              <a:t>F</a:t>
            </a:r>
            <a:r>
              <a:rPr lang="en-US" sz="2000" i="1" baseline="-25000" dirty="0"/>
              <a:t>p</a:t>
            </a:r>
            <a:r>
              <a:rPr lang="en-US" sz="2000" i="1" dirty="0"/>
              <a:t>,</a:t>
            </a:r>
            <a:r>
              <a:rPr lang="en-US" sz="2000" dirty="0"/>
              <a:t> must be applied independently in at least two orthogonal directions</a:t>
            </a:r>
          </a:p>
          <a:p>
            <a:r>
              <a:rPr lang="en-US" sz="2000" dirty="0"/>
              <a:t>For vertically cantilevered systems, the lateral force also must be assumed to act in any horizontal direction</a:t>
            </a:r>
          </a:p>
          <a:p>
            <a:r>
              <a:rPr lang="en-US" sz="2000" dirty="0"/>
              <a:t>In this example, layout of the vessel legs is symmetric and there are two horizontal directions of interest, separated by 45 degrees</a:t>
            </a:r>
          </a:p>
        </p:txBody>
      </p:sp>
      <p:sp>
        <p:nvSpPr>
          <p:cNvPr id="2" name="Title 1"/>
          <p:cNvSpPr>
            <a:spLocks noGrp="1"/>
          </p:cNvSpPr>
          <p:nvPr>
            <p:ph type="title"/>
          </p:nvPr>
        </p:nvSpPr>
        <p:spPr/>
        <p:txBody>
          <a:bodyPr/>
          <a:lstStyle/>
          <a:p>
            <a:r>
              <a:rPr lang="en-US" dirty="0"/>
              <a:t>Forces in Vessel Supports</a:t>
            </a:r>
          </a:p>
        </p:txBody>
      </p:sp>
    </p:spTree>
    <p:extLst>
      <p:ext uri="{BB962C8B-B14F-4D97-AF65-F5344CB8AC3E}">
        <p14:creationId xmlns:p14="http://schemas.microsoft.com/office/powerpoint/2010/main" val="42822020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47</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12" name="Picture 11" descr="T=C= 11710/6.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9887" y="4692317"/>
            <a:ext cx="2056766" cy="336884"/>
          </a:xfrm>
          <a:prstGeom prst="rect">
            <a:avLst/>
          </a:prstGeom>
          <a:noFill/>
          <a:ln>
            <a:noFill/>
          </a:ln>
        </p:spPr>
      </p:pic>
      <p:pic>
        <p:nvPicPr>
          <p:cNvPr id="11" name="Picture 10" descr="T=C=M | d"/>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5109" y="3994484"/>
            <a:ext cx="1678407" cy="312821"/>
          </a:xfrm>
          <a:prstGeom prst="rect">
            <a:avLst/>
          </a:prstGeom>
          <a:noFill/>
          <a:ln>
            <a:noFill/>
          </a:ln>
        </p:spPr>
      </p:pic>
      <p:pic>
        <p:nvPicPr>
          <p:cNvPr id="10" name="Picture 9" descr="Calculations for Load Case 1, overturning about the y-y axis.  The overturning is resisted by two legs at opposite ends of the vessel, one in tension and one in compression.  Shear is resisted by all four legs.&#10;" title="Case 1 - overturning about the y-y axis - Movement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6991" y="2610853"/>
            <a:ext cx="2410293" cy="409073"/>
          </a:xfrm>
          <a:prstGeom prst="rect">
            <a:avLst/>
          </a:prstGeom>
          <a:noFill/>
          <a:ln>
            <a:noFill/>
          </a:ln>
        </p:spPr>
      </p:pic>
      <p:sp>
        <p:nvSpPr>
          <p:cNvPr id="8" name="Content Placeholder 7"/>
          <p:cNvSpPr>
            <a:spLocks noGrp="1"/>
          </p:cNvSpPr>
          <p:nvPr>
            <p:ph idx="1"/>
          </p:nvPr>
        </p:nvSpPr>
        <p:spPr>
          <a:xfrm>
            <a:off x="553453" y="1604963"/>
            <a:ext cx="8013031" cy="4297362"/>
          </a:xfrm>
        </p:spPr>
        <p:txBody>
          <a:bodyPr/>
          <a:lstStyle/>
          <a:p>
            <a:r>
              <a:rPr lang="en-US" sz="2000" dirty="0"/>
              <a:t>The height of the vessel’s center-of-gravity above the bottom of the leg base plates is 5.5 feet.  The moments about the bottom of these base plates are :</a:t>
            </a:r>
          </a:p>
          <a:p>
            <a:pPr marL="0" indent="0">
              <a:buNone/>
            </a:pPr>
            <a:r>
              <a:rPr lang="en-US" sz="2000" dirty="0"/>
              <a:t>	                           </a:t>
            </a:r>
            <a:r>
              <a:rPr lang="en-US" sz="2000" dirty="0">
                <a:latin typeface="Times New Roman" panose="02020603050405020304" pitchFamily="18" charset="0"/>
                <a:cs typeface="Times New Roman" panose="02020603050405020304" pitchFamily="18" charset="0"/>
              </a:rPr>
              <a:t> = 11,710 ft-lb </a:t>
            </a:r>
          </a:p>
          <a:p>
            <a:r>
              <a:rPr lang="en-US" sz="2000" dirty="0"/>
              <a:t>Assuming the vessel acts as a rigid body, in Case 1 the overturning moments is resisted by the two legs along the x-x axis and the maximum tension and compression loads in the legs is:</a:t>
            </a:r>
          </a:p>
          <a:p>
            <a:pPr marL="0" indent="0">
              <a:buNone/>
            </a:pPr>
            <a:r>
              <a:rPr lang="en-US" sz="2000" dirty="0"/>
              <a:t>      </a:t>
            </a:r>
          </a:p>
          <a:p>
            <a:pPr marL="0" indent="0">
              <a:buNone/>
            </a:pPr>
            <a:r>
              <a:rPr lang="en-US" sz="2000" dirty="0"/>
              <a:t>      where the distance between legs A and C, </a:t>
            </a:r>
            <a:r>
              <a:rPr lang="en-US" sz="2000" i="1" dirty="0"/>
              <a:t>d,</a:t>
            </a:r>
            <a:r>
              <a:rPr lang="en-US" sz="2000" dirty="0"/>
              <a:t> is 6.0 feet.   </a:t>
            </a:r>
          </a:p>
          <a:p>
            <a:pPr marL="0" indent="0">
              <a:buNone/>
            </a:pPr>
            <a:r>
              <a:rPr lang="en-US" sz="2000" dirty="0"/>
              <a:t>                                        </a:t>
            </a:r>
            <a:r>
              <a:rPr lang="en-US" sz="2000" dirty="0">
                <a:latin typeface="Times New Roman" panose="02020603050405020304" pitchFamily="18" charset="0"/>
                <a:cs typeface="Times New Roman" panose="02020603050405020304" pitchFamily="18" charset="0"/>
              </a:rPr>
              <a:t>= 1,952 lb</a:t>
            </a:r>
          </a:p>
          <a:p>
            <a:r>
              <a:rPr lang="en-US" sz="2000" dirty="0"/>
              <a:t>The vertical load per leg due to gravity is </a:t>
            </a:r>
            <a:r>
              <a:rPr lang="en-US" sz="2000" i="1" dirty="0">
                <a:latin typeface="Times New Roman" panose="02020603050405020304" pitchFamily="18" charset="0"/>
                <a:cs typeface="Times New Roman" panose="02020603050405020304" pitchFamily="18" charset="0"/>
              </a:rPr>
              <a:t>W</a:t>
            </a:r>
            <a:r>
              <a:rPr lang="en-US" sz="2000" i="1" baseline="-25000"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/4 = 5,000/4 = 1,250 lb </a:t>
            </a:r>
          </a:p>
          <a:p>
            <a:r>
              <a:rPr lang="en-US" sz="2000" dirty="0"/>
              <a:t>The shear per leg due to </a:t>
            </a:r>
            <a:r>
              <a:rPr lang="en-US" sz="2000" i="1" dirty="0">
                <a:latin typeface="Times New Roman" panose="02020603050405020304" pitchFamily="18" charset="0"/>
                <a:cs typeface="Times New Roman" panose="02020603050405020304" pitchFamily="18" charset="0"/>
              </a:rPr>
              <a:t>F</a:t>
            </a:r>
            <a:r>
              <a:rPr lang="en-US" sz="2000" i="1" baseline="-25000" dirty="0">
                <a:latin typeface="Times New Roman" panose="02020603050405020304" pitchFamily="18" charset="0"/>
                <a:cs typeface="Times New Roman" panose="02020603050405020304" pitchFamily="18" charset="0"/>
              </a:rPr>
              <a:t>p</a:t>
            </a:r>
            <a:r>
              <a:rPr lang="en-US" sz="2000" dirty="0"/>
              <a:t> is </a:t>
            </a:r>
            <a:r>
              <a:rPr lang="en-US" sz="2000" i="1" dirty="0">
                <a:latin typeface="Times New Roman" panose="02020603050405020304" pitchFamily="18" charset="0"/>
                <a:cs typeface="Times New Roman" panose="02020603050405020304" pitchFamily="18" charset="0"/>
              </a:rPr>
              <a:t>V</a:t>
            </a:r>
            <a:r>
              <a:rPr lang="en-US" sz="2000"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F</a:t>
            </a:r>
            <a:r>
              <a:rPr lang="en-US" sz="2000" i="1" baseline="-25000"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/4 = 2,129/4 = 532 lb</a:t>
            </a:r>
          </a:p>
          <a:p>
            <a:endParaRPr lang="en-US" dirty="0"/>
          </a:p>
        </p:txBody>
      </p:sp>
      <p:sp>
        <p:nvSpPr>
          <p:cNvPr id="7" name="Title 6"/>
          <p:cNvSpPr>
            <a:spLocks noGrp="1"/>
          </p:cNvSpPr>
          <p:nvPr>
            <p:ph type="title"/>
          </p:nvPr>
        </p:nvSpPr>
        <p:spPr>
          <a:xfrm>
            <a:off x="481263" y="269875"/>
            <a:ext cx="8133347" cy="1143000"/>
          </a:xfrm>
        </p:spPr>
        <p:txBody>
          <a:bodyPr/>
          <a:lstStyle/>
          <a:p>
            <a:r>
              <a:rPr lang="en-US" dirty="0"/>
              <a:t>Case 1 - overturning about the y-y axis</a:t>
            </a:r>
          </a:p>
        </p:txBody>
      </p:sp>
    </p:spTree>
    <p:extLst>
      <p:ext uri="{BB962C8B-B14F-4D97-AF65-F5344CB8AC3E}">
        <p14:creationId xmlns:p14="http://schemas.microsoft.com/office/powerpoint/2010/main" val="32138420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48</a:t>
            </a:fld>
            <a:endParaRPr lang="en-US" dirty="0"/>
          </a:p>
        </p:txBody>
      </p:sp>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7" name="Picture 6" descr="T = C = 11710/2(4.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6839" y="4547938"/>
            <a:ext cx="2102636" cy="336884"/>
          </a:xfrm>
          <a:prstGeom prst="rect">
            <a:avLst/>
          </a:prstGeom>
          <a:noFill/>
          <a:ln>
            <a:noFill/>
          </a:ln>
        </p:spPr>
      </p:pic>
      <p:pic>
        <p:nvPicPr>
          <p:cNvPr id="6" name="Picture 5" descr="Calculations for Load Case 2, overturning about the x’-x’ axis.  The overturning is resisted by all four legs, two in tension and two in compression.  Shear is resisted by all four legs.&#10;&#10;T = C = M/2(0.707d)&#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55018" y="3516846"/>
            <a:ext cx="1805541" cy="658112"/>
          </a:xfrm>
          <a:prstGeom prst="rect">
            <a:avLst/>
          </a:prstGeom>
          <a:noFill/>
          <a:ln>
            <a:noFill/>
          </a:ln>
        </p:spPr>
      </p:pic>
      <p:sp>
        <p:nvSpPr>
          <p:cNvPr id="3" name="Content Placeholder 2"/>
          <p:cNvSpPr>
            <a:spLocks noGrp="1"/>
          </p:cNvSpPr>
          <p:nvPr>
            <p:ph idx="1"/>
          </p:nvPr>
        </p:nvSpPr>
        <p:spPr/>
        <p:txBody>
          <a:bodyPr/>
          <a:lstStyle/>
          <a:p>
            <a:r>
              <a:rPr lang="en-US" sz="2000" dirty="0"/>
              <a:t>In Case 2 the overturning moments are resisted by all four legs, two in compression and two in tension  </a:t>
            </a:r>
          </a:p>
          <a:p>
            <a:r>
              <a:rPr lang="en-US" sz="2000" dirty="0"/>
              <a:t>The loads in the legs due to gravity are the same as in Case 1, as is the shear in the legs due to </a:t>
            </a:r>
            <a:r>
              <a:rPr lang="en-US" sz="2000" i="1" dirty="0"/>
              <a:t>F</a:t>
            </a:r>
            <a:r>
              <a:rPr lang="en-US" sz="2000" i="1" baseline="-25000" dirty="0"/>
              <a:t>p</a:t>
            </a:r>
            <a:r>
              <a:rPr lang="en-US" sz="2000" dirty="0"/>
              <a:t>  </a:t>
            </a:r>
          </a:p>
          <a:p>
            <a:r>
              <a:rPr lang="en-US" sz="2000" dirty="0"/>
              <a:t>Under seismic load, the vessel is assumed to rotate about the x'-x’ axis  </a:t>
            </a:r>
          </a:p>
          <a:p>
            <a:pPr marL="0" indent="0">
              <a:buNone/>
            </a:pPr>
            <a:endParaRPr lang="en-US" dirty="0"/>
          </a:p>
          <a:p>
            <a:pPr marL="0" indent="0">
              <a:buNone/>
            </a:pPr>
            <a:r>
              <a:rPr lang="en-US" sz="2000" dirty="0"/>
              <a:t>     where the distance between legs A and C, </a:t>
            </a:r>
            <a:r>
              <a:rPr lang="en-US" sz="2000" dirty="0">
                <a:latin typeface="Times New Roman" panose="02020603050405020304" pitchFamily="18" charset="0"/>
                <a:cs typeface="Times New Roman" panose="02020603050405020304" pitchFamily="18" charset="0"/>
              </a:rPr>
              <a:t>0.707</a:t>
            </a:r>
            <a:r>
              <a:rPr lang="en-US" sz="2000" i="1" dirty="0">
                <a:latin typeface="Times New Roman" panose="02020603050405020304" pitchFamily="18" charset="0"/>
                <a:cs typeface="Times New Roman" panose="02020603050405020304" pitchFamily="18" charset="0"/>
              </a:rPr>
              <a:t>d</a:t>
            </a:r>
            <a:r>
              <a:rPr lang="en-US" sz="2000" dirty="0">
                <a:latin typeface="Times New Roman" panose="02020603050405020304" pitchFamily="18" charset="0"/>
                <a:cs typeface="Times New Roman" panose="02020603050405020304" pitchFamily="18" charset="0"/>
              </a:rPr>
              <a:t> </a:t>
            </a:r>
            <a:r>
              <a:rPr lang="en-US" sz="2000" dirty="0"/>
              <a:t>, is 4.24 feet</a:t>
            </a:r>
          </a:p>
          <a:p>
            <a:pPr marL="0" indent="0">
              <a:buNone/>
            </a:pPr>
            <a:r>
              <a:rPr lang="en-US" sz="2000" dirty="0"/>
              <a:t>			   </a:t>
            </a:r>
            <a:r>
              <a:rPr lang="en-US" sz="2000" dirty="0">
                <a:latin typeface="Times New Roman"/>
                <a:ea typeface="Times New Roman"/>
              </a:rPr>
              <a:t>= 1,380 lb</a:t>
            </a:r>
            <a:r>
              <a:rPr lang="en-US" sz="2000" dirty="0"/>
              <a:t>	</a:t>
            </a:r>
          </a:p>
        </p:txBody>
      </p:sp>
      <p:sp>
        <p:nvSpPr>
          <p:cNvPr id="2" name="Title 1"/>
          <p:cNvSpPr>
            <a:spLocks noGrp="1"/>
          </p:cNvSpPr>
          <p:nvPr>
            <p:ph type="title"/>
          </p:nvPr>
        </p:nvSpPr>
        <p:spPr>
          <a:xfrm>
            <a:off x="312821" y="269875"/>
            <a:ext cx="8494295" cy="1143000"/>
          </a:xfrm>
        </p:spPr>
        <p:txBody>
          <a:bodyPr/>
          <a:lstStyle/>
          <a:p>
            <a:r>
              <a:rPr lang="en-US" dirty="0"/>
              <a:t>Case 2 - moments about the x'-x' axis</a:t>
            </a:r>
          </a:p>
        </p:txBody>
      </p:sp>
    </p:spTree>
    <p:extLst>
      <p:ext uri="{BB962C8B-B14F-4D97-AF65-F5344CB8AC3E}">
        <p14:creationId xmlns:p14="http://schemas.microsoft.com/office/powerpoint/2010/main" val="25372333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49</a:t>
            </a:fld>
            <a:endParaRPr lang="en-US" dirty="0"/>
          </a:p>
        </p:txBody>
      </p:sp>
      <p:sp>
        <p:nvSpPr>
          <p:cNvPr id="3" name="Content Placeholder 2"/>
          <p:cNvSpPr>
            <a:spLocks noGrp="1"/>
          </p:cNvSpPr>
          <p:nvPr>
            <p:ph idx="1"/>
          </p:nvPr>
        </p:nvSpPr>
        <p:spPr/>
        <p:txBody>
          <a:bodyPr/>
          <a:lstStyle/>
          <a:p>
            <a:r>
              <a:rPr lang="en-US" sz="2000" dirty="0"/>
              <a:t>The axial loads in the vessel legs due to seismic overturning about the y-y axis (Case 1) are substantially larger than those obtained for overturning about the x'-x' axis (Case 2)</a:t>
            </a:r>
          </a:p>
          <a:p>
            <a:r>
              <a:rPr lang="en-US" sz="2000" dirty="0"/>
              <a:t>Therefore, by inspection Case 1 governs the design of the legs.</a:t>
            </a:r>
          </a:p>
          <a:p>
            <a:r>
              <a:rPr lang="en-US" sz="2000" dirty="0"/>
              <a:t>The design compression loads on the vessel legs is governed by Load Combination 5:</a:t>
            </a:r>
          </a:p>
          <a:p>
            <a:pPr marL="0" indent="0">
              <a:buNone/>
            </a:pPr>
            <a:r>
              <a:rPr lang="de-DE" sz="2000" i="1" dirty="0"/>
              <a:t>     U</a:t>
            </a:r>
            <a:r>
              <a:rPr lang="de-DE" sz="2000" dirty="0"/>
              <a:t> = [1.2 + 0.2(1.2)](1,250 lb) + 1.0( 1,952 lb) = 3,752 lb = </a:t>
            </a:r>
            <a:r>
              <a:rPr lang="de-DE" sz="2000" i="1" dirty="0"/>
              <a:t>C</a:t>
            </a:r>
            <a:r>
              <a:rPr lang="de-DE" sz="2000" i="1" baseline="-25000" dirty="0"/>
              <a:t>U</a:t>
            </a:r>
            <a:endParaRPr lang="en-US" sz="2000" dirty="0"/>
          </a:p>
          <a:p>
            <a:r>
              <a:rPr lang="de-DE" sz="2000" dirty="0"/>
              <a:t>The design tension load on the vessel legs is governed by Load Combination 7 (a negative sign denotes tension):</a:t>
            </a:r>
            <a:endParaRPr lang="en-US" sz="2000" dirty="0"/>
          </a:p>
          <a:p>
            <a:pPr marL="0" indent="0">
              <a:buNone/>
            </a:pPr>
            <a:r>
              <a:rPr lang="de-DE" sz="2000" i="1" dirty="0"/>
              <a:t>      U</a:t>
            </a:r>
            <a:r>
              <a:rPr lang="de-DE" sz="2000" dirty="0"/>
              <a:t> = [0.9 – 0.2(1.2)](1,250 lb) - 1.0(1,952 lb) = -1,127 lb = </a:t>
            </a:r>
            <a:r>
              <a:rPr lang="de-DE" sz="2000" i="1" dirty="0"/>
              <a:t>T</a:t>
            </a:r>
            <a:r>
              <a:rPr lang="de-DE" sz="2000" i="1" baseline="-25000" dirty="0"/>
              <a:t>U</a:t>
            </a:r>
            <a:endParaRPr lang="en-US" sz="2000" dirty="0"/>
          </a:p>
          <a:p>
            <a:r>
              <a:rPr lang="en-US" sz="2000" dirty="0"/>
              <a:t>The design shear in each leg is </a:t>
            </a:r>
            <a:r>
              <a:rPr lang="en-US" sz="2000" i="1" dirty="0"/>
              <a:t>U</a:t>
            </a:r>
            <a:r>
              <a:rPr lang="en-US" sz="2000" dirty="0"/>
              <a:t> = 1.0(532 lb) = 532 lb = </a:t>
            </a:r>
            <a:r>
              <a:rPr lang="en-US" sz="2000" i="1" dirty="0"/>
              <a:t>V</a:t>
            </a:r>
            <a:r>
              <a:rPr lang="de-DE" sz="2000" i="1" baseline="-25000" dirty="0"/>
              <a:t>U</a:t>
            </a:r>
            <a:r>
              <a:rPr lang="de-DE" sz="2000" i="1" dirty="0"/>
              <a:t>.</a:t>
            </a:r>
            <a:endParaRPr lang="en-US" sz="2000" dirty="0"/>
          </a:p>
          <a:p>
            <a:pPr marL="0" indent="0">
              <a:buNone/>
            </a:pPr>
            <a:endParaRPr lang="en-US" sz="2000" dirty="0"/>
          </a:p>
        </p:txBody>
      </p:sp>
      <p:sp>
        <p:nvSpPr>
          <p:cNvPr id="2" name="Title 1"/>
          <p:cNvSpPr>
            <a:spLocks noGrp="1"/>
          </p:cNvSpPr>
          <p:nvPr>
            <p:ph type="title"/>
          </p:nvPr>
        </p:nvSpPr>
        <p:spPr/>
        <p:txBody>
          <a:bodyPr/>
          <a:lstStyle/>
          <a:p>
            <a:r>
              <a:rPr lang="en-US" dirty="0"/>
              <a:t>Loads in the Vessel Legs</a:t>
            </a:r>
          </a:p>
        </p:txBody>
      </p:sp>
    </p:spTree>
    <p:extLst>
      <p:ext uri="{BB962C8B-B14F-4D97-AF65-F5344CB8AC3E}">
        <p14:creationId xmlns:p14="http://schemas.microsoft.com/office/powerpoint/2010/main" val="590565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5</a:t>
            </a:fld>
            <a:endParaRPr lang="en-US" dirty="0"/>
          </a:p>
        </p:txBody>
      </p:sp>
      <p:sp>
        <p:nvSpPr>
          <p:cNvPr id="7" name="Content Placeholder 6"/>
          <p:cNvSpPr>
            <a:spLocks noGrp="1"/>
          </p:cNvSpPr>
          <p:nvPr>
            <p:ph idx="1"/>
          </p:nvPr>
        </p:nvSpPr>
        <p:spPr/>
        <p:txBody>
          <a:bodyPr/>
          <a:lstStyle/>
          <a:p>
            <a:r>
              <a:rPr lang="en-US" sz="2400" dirty="0"/>
              <a:t>Egress stairs are an essential part of the system used to evacuate building occupants following an earthquake</a:t>
            </a:r>
          </a:p>
          <a:p>
            <a:r>
              <a:rPr lang="en-US" sz="2400" dirty="0"/>
              <a:t>In the 2016 edition of the ASCE/SEI 7, a new section was added to Chapter 13 with specific requirements intended to limit damage and improve functionality of egress stairs following an earthquake</a:t>
            </a:r>
          </a:p>
          <a:p>
            <a:r>
              <a:rPr lang="en-US" sz="2400" dirty="0"/>
              <a:t>The new requirements do not apply to egress stair systems and ramps that are integral with the building structure </a:t>
            </a:r>
          </a:p>
          <a:p>
            <a:pPr marL="0" indent="0">
              <a:buNone/>
            </a:pPr>
            <a:r>
              <a:rPr lang="en-US" dirty="0"/>
              <a:t> </a:t>
            </a:r>
          </a:p>
        </p:txBody>
      </p:sp>
      <p:sp>
        <p:nvSpPr>
          <p:cNvPr id="2" name="Title 1"/>
          <p:cNvSpPr>
            <a:spLocks noGrp="1"/>
          </p:cNvSpPr>
          <p:nvPr>
            <p:ph type="title"/>
          </p:nvPr>
        </p:nvSpPr>
        <p:spPr/>
        <p:txBody>
          <a:bodyPr/>
          <a:lstStyle/>
          <a:p>
            <a:r>
              <a:rPr lang="en-US" dirty="0"/>
              <a:t>Egress Stairs </a:t>
            </a:r>
          </a:p>
        </p:txBody>
      </p:sp>
    </p:spTree>
    <p:extLst>
      <p:ext uri="{BB962C8B-B14F-4D97-AF65-F5344CB8AC3E}">
        <p14:creationId xmlns:p14="http://schemas.microsoft.com/office/powerpoint/2010/main" val="13296718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50</a:t>
            </a:fld>
            <a:endParaRPr lang="en-US" dirty="0"/>
          </a:p>
        </p:txBody>
      </p:sp>
      <p:pic>
        <p:nvPicPr>
          <p:cNvPr id="8" name="Content Placeholder 7" descr="F14-6-06.wmf&#10;&#10;The supporting frame is 6’-0” square in plan and 5’-0” tall, constructed of HSS legs and beams with vertical X-bracing on all 4 sides.  " title="An elevation of the supporting frame"/>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150895" y="1937084"/>
            <a:ext cx="4403557" cy="3392905"/>
          </a:xfrm>
          <a:prstGeom prst="rect">
            <a:avLst/>
          </a:prstGeom>
          <a:noFill/>
          <a:ln>
            <a:noFill/>
          </a:ln>
        </p:spPr>
      </p:pic>
      <p:sp>
        <p:nvSpPr>
          <p:cNvPr id="6" name="Content Placeholder 5"/>
          <p:cNvSpPr>
            <a:spLocks noGrp="1"/>
          </p:cNvSpPr>
          <p:nvPr>
            <p:ph sz="half" idx="1"/>
          </p:nvPr>
        </p:nvSpPr>
        <p:spPr>
          <a:xfrm>
            <a:off x="661988" y="1604963"/>
            <a:ext cx="3332496" cy="4297362"/>
          </a:xfrm>
        </p:spPr>
        <p:txBody>
          <a:bodyPr/>
          <a:lstStyle/>
          <a:p>
            <a:r>
              <a:rPr lang="en-US" sz="2000" dirty="0"/>
              <a:t>The design of the supporting frame can be performed separately from that of the vessel  </a:t>
            </a:r>
          </a:p>
          <a:p>
            <a:r>
              <a:rPr lang="en-US" sz="2000" dirty="0"/>
              <a:t>The reactions from the vessel are applied to the frame and combined with the seismic loads resulting from the supporting frame itself. </a:t>
            </a:r>
          </a:p>
        </p:txBody>
      </p:sp>
      <p:sp>
        <p:nvSpPr>
          <p:cNvPr id="2" name="Title 1"/>
          <p:cNvSpPr>
            <a:spLocks noGrp="1"/>
          </p:cNvSpPr>
          <p:nvPr>
            <p:ph type="title"/>
          </p:nvPr>
        </p:nvSpPr>
        <p:spPr/>
        <p:txBody>
          <a:bodyPr/>
          <a:lstStyle/>
          <a:p>
            <a:r>
              <a:rPr lang="en-US" dirty="0"/>
              <a:t>Supporting Frame </a:t>
            </a:r>
          </a:p>
        </p:txBody>
      </p:sp>
    </p:spTree>
    <p:extLst>
      <p:ext uri="{BB962C8B-B14F-4D97-AF65-F5344CB8AC3E}">
        <p14:creationId xmlns:p14="http://schemas.microsoft.com/office/powerpoint/2010/main" val="6463128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51</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grpSp>
        <p:nvGrpSpPr>
          <p:cNvPr id="3" name="Group 2" descr="Plan view of the supporting frame, with the location of the support frame legs indicated by the green squares.  The direction of lateral forces for Load case 2, the governing load case, is indicated by the red arrow. "/>
          <p:cNvGrpSpPr/>
          <p:nvPr/>
        </p:nvGrpSpPr>
        <p:grpSpPr>
          <a:xfrm>
            <a:off x="4547936" y="1961148"/>
            <a:ext cx="4716379" cy="3224462"/>
            <a:chOff x="4547936" y="1961148"/>
            <a:chExt cx="4716379" cy="3224462"/>
          </a:xfrm>
        </p:grpSpPr>
        <p:pic>
          <p:nvPicPr>
            <p:cNvPr id="9" name="Content Placeholder 6" descr="F14-6-04.wmf &#10;&#10;Plan view of the supporting frame, with the location of the support frame legs indicated by the green squares.  The direction of lateral forces for Load case 2, the governing load case, is indicated by the red arrow. &#10;" title="Plan view of the supporting frame, with the location of the support frame legs"/>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7936" y="1961148"/>
              <a:ext cx="4716379" cy="3224462"/>
            </a:xfrm>
            <a:prstGeom prst="rect">
              <a:avLst/>
            </a:prstGeom>
            <a:noFill/>
            <a:ln>
              <a:noFill/>
            </a:ln>
          </p:spPr>
        </p:pic>
        <p:cxnSp>
          <p:nvCxnSpPr>
            <p:cNvPr id="10" name="Straight Arrow Connector 9" descr="Red Arrow"/>
            <p:cNvCxnSpPr/>
            <p:nvPr/>
          </p:nvCxnSpPr>
          <p:spPr bwMode="auto">
            <a:xfrm flipV="1">
              <a:off x="6761747" y="3080084"/>
              <a:ext cx="360947" cy="360947"/>
            </a:xfrm>
            <a:prstGeom prst="straightConnector1">
              <a:avLst/>
            </a:prstGeom>
            <a:solidFill>
              <a:schemeClr val="accent1"/>
            </a:solidFill>
            <a:ln w="444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descr="Green Square"/>
            <p:cNvSpPr/>
            <p:nvPr/>
          </p:nvSpPr>
          <p:spPr bwMode="auto">
            <a:xfrm>
              <a:off x="5715000" y="2376488"/>
              <a:ext cx="133350" cy="1333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Rectangle 14" descr="Green Square - Frame Leg &quot;1&quot;"/>
            <p:cNvSpPr/>
            <p:nvPr/>
          </p:nvSpPr>
          <p:spPr bwMode="auto">
            <a:xfrm>
              <a:off x="7686675" y="2366963"/>
              <a:ext cx="133350" cy="1333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6" name="Rectangle 15" descr="Green Square"/>
            <p:cNvSpPr/>
            <p:nvPr/>
          </p:nvSpPr>
          <p:spPr bwMode="auto">
            <a:xfrm>
              <a:off x="7686675" y="4367213"/>
              <a:ext cx="133350" cy="1333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7" name="Rectangle 16" descr="Green Square"/>
            <p:cNvSpPr/>
            <p:nvPr/>
          </p:nvSpPr>
          <p:spPr bwMode="auto">
            <a:xfrm>
              <a:off x="5705475" y="4357688"/>
              <a:ext cx="133350" cy="1333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2" name="Group 1" descr="The vessel and frame are as described in previous slides.  The horizontal and vertical seismic forces are indicated by the red arrows and are applied to the centers of mass of the tank and the supporting frame. "/>
          <p:cNvGrpSpPr/>
          <p:nvPr/>
        </p:nvGrpSpPr>
        <p:grpSpPr>
          <a:xfrm>
            <a:off x="168440" y="1552073"/>
            <a:ext cx="4451685" cy="4572001"/>
            <a:chOff x="168440" y="1552073"/>
            <a:chExt cx="4451685" cy="4572001"/>
          </a:xfrm>
        </p:grpSpPr>
        <p:pic>
          <p:nvPicPr>
            <p:cNvPr id="8" name="Content Placeholder 7" descr="F14-6-03.wmf&#10;&#10;The vessel and frame are as described in previous slides.  The horizontal and vertical seismic forces are indicated by the red arrows and are applied to the centers of mass of the tank and the supporting frame. " title="Elevation of the elevated vessel and supporting frame"/>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440" y="1552073"/>
              <a:ext cx="4451685" cy="4572001"/>
            </a:xfrm>
            <a:prstGeom prst="rect">
              <a:avLst/>
            </a:prstGeom>
            <a:noFill/>
            <a:ln>
              <a:noFill/>
            </a:ln>
          </p:spPr>
        </p:pic>
        <p:cxnSp>
          <p:nvCxnSpPr>
            <p:cNvPr id="11" name="Straight Arrow Connector 10" descr="Red Arrow"/>
            <p:cNvCxnSpPr/>
            <p:nvPr/>
          </p:nvCxnSpPr>
          <p:spPr bwMode="auto">
            <a:xfrm>
              <a:off x="2390274" y="3208421"/>
              <a:ext cx="497305" cy="4011"/>
            </a:xfrm>
            <a:prstGeom prst="straightConnector1">
              <a:avLst/>
            </a:prstGeom>
            <a:solidFill>
              <a:schemeClr val="accent1"/>
            </a:solidFill>
            <a:ln w="444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descr="Red Arrow"/>
            <p:cNvCxnSpPr/>
            <p:nvPr/>
          </p:nvCxnSpPr>
          <p:spPr bwMode="auto">
            <a:xfrm>
              <a:off x="2422358" y="4443662"/>
              <a:ext cx="497305" cy="4011"/>
            </a:xfrm>
            <a:prstGeom prst="straightConnector1">
              <a:avLst/>
            </a:prstGeom>
            <a:solidFill>
              <a:schemeClr val="accent1"/>
            </a:solidFill>
            <a:ln w="444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p:cNvSpPr txBox="1"/>
            <p:nvPr/>
          </p:nvSpPr>
          <p:spPr>
            <a:xfrm>
              <a:off x="3043238" y="2824163"/>
              <a:ext cx="750526" cy="338554"/>
            </a:xfrm>
            <a:prstGeom prst="rect">
              <a:avLst/>
            </a:prstGeom>
            <a:noFill/>
          </p:spPr>
          <p:txBody>
            <a:bodyPr wrap="none" rtlCol="0">
              <a:spAutoFit/>
            </a:bodyPr>
            <a:lstStyle/>
            <a:p>
              <a:r>
                <a:rPr lang="en-US" sz="1600" i="1" dirty="0">
                  <a:solidFill>
                    <a:srgbClr val="FF0000"/>
                  </a:solidFill>
                  <a:latin typeface="Times New Roman" panose="02020603050405020304" pitchFamily="18" charset="0"/>
                  <a:cs typeface="Times New Roman" panose="02020603050405020304" pitchFamily="18" charset="0"/>
                </a:rPr>
                <a:t>F</a:t>
              </a:r>
              <a:r>
                <a:rPr lang="en-US" sz="1600" i="1" baseline="-25000" dirty="0">
                  <a:solidFill>
                    <a:srgbClr val="FF0000"/>
                  </a:solidFill>
                  <a:latin typeface="Times New Roman" panose="02020603050405020304" pitchFamily="18" charset="0"/>
                  <a:cs typeface="Times New Roman" panose="02020603050405020304" pitchFamily="18" charset="0"/>
                </a:rPr>
                <a:t>p-vessel</a:t>
              </a:r>
            </a:p>
          </p:txBody>
        </p:sp>
        <p:sp>
          <p:nvSpPr>
            <p:cNvPr id="19" name="TextBox 18"/>
            <p:cNvSpPr txBox="1"/>
            <p:nvPr/>
          </p:nvSpPr>
          <p:spPr>
            <a:xfrm>
              <a:off x="3148013" y="4481513"/>
              <a:ext cx="744114" cy="338554"/>
            </a:xfrm>
            <a:prstGeom prst="rect">
              <a:avLst/>
            </a:prstGeom>
            <a:noFill/>
          </p:spPr>
          <p:txBody>
            <a:bodyPr wrap="none" rtlCol="0">
              <a:spAutoFit/>
            </a:bodyPr>
            <a:lstStyle/>
            <a:p>
              <a:r>
                <a:rPr lang="en-US" sz="1600" i="1" dirty="0">
                  <a:solidFill>
                    <a:srgbClr val="FF0000"/>
                  </a:solidFill>
                  <a:latin typeface="Times New Roman" panose="02020603050405020304" pitchFamily="18" charset="0"/>
                  <a:cs typeface="Times New Roman" panose="02020603050405020304" pitchFamily="18" charset="0"/>
                </a:rPr>
                <a:t>F</a:t>
              </a:r>
              <a:r>
                <a:rPr lang="en-US" sz="1600" i="1" baseline="-25000" dirty="0">
                  <a:solidFill>
                    <a:srgbClr val="FF0000"/>
                  </a:solidFill>
                  <a:latin typeface="Times New Roman" panose="02020603050405020304" pitchFamily="18" charset="0"/>
                  <a:cs typeface="Times New Roman" panose="02020603050405020304" pitchFamily="18" charset="0"/>
                </a:rPr>
                <a:t>p-frame</a:t>
              </a:r>
            </a:p>
          </p:txBody>
        </p:sp>
        <p:cxnSp>
          <p:nvCxnSpPr>
            <p:cNvPr id="20" name="Straight Arrow Connector 19" descr="Red Arrow"/>
            <p:cNvCxnSpPr/>
            <p:nvPr/>
          </p:nvCxnSpPr>
          <p:spPr bwMode="auto">
            <a:xfrm>
              <a:off x="2406316" y="2827421"/>
              <a:ext cx="24063" cy="854242"/>
            </a:xfrm>
            <a:prstGeom prst="straightConnector1">
              <a:avLst/>
            </a:prstGeom>
            <a:solidFill>
              <a:schemeClr val="accent1"/>
            </a:solidFill>
            <a:ln w="508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0"/>
            <p:cNvSpPr/>
            <p:nvPr/>
          </p:nvSpPr>
          <p:spPr>
            <a:xfrm>
              <a:off x="2225058" y="2484294"/>
              <a:ext cx="827471" cy="369332"/>
            </a:xfrm>
            <a:prstGeom prst="rect">
              <a:avLst/>
            </a:prstGeom>
          </p:spPr>
          <p:txBody>
            <a:bodyPr wrap="none">
              <a:spAutoFit/>
            </a:bodyPr>
            <a:lstStyle/>
            <a:p>
              <a:r>
                <a:rPr lang="en-US" sz="1800" b="1" i="1" dirty="0">
                  <a:solidFill>
                    <a:srgbClr val="FF0000"/>
                  </a:solidFill>
                  <a:latin typeface="Times New Roman"/>
                  <a:ea typeface="Times New Roman"/>
                </a:rPr>
                <a:t>E</a:t>
              </a:r>
              <a:r>
                <a:rPr lang="en-US" sz="1800" b="1" i="1" baseline="-25000" dirty="0">
                  <a:solidFill>
                    <a:srgbClr val="FF0000"/>
                  </a:solidFill>
                  <a:latin typeface="Times New Roman"/>
                  <a:ea typeface="Times New Roman"/>
                </a:rPr>
                <a:t>v-vessel</a:t>
              </a:r>
              <a:endParaRPr lang="en-US" sz="1800" b="1" dirty="0">
                <a:solidFill>
                  <a:srgbClr val="FF0000"/>
                </a:solidFill>
              </a:endParaRPr>
            </a:p>
          </p:txBody>
        </p:sp>
        <p:cxnSp>
          <p:nvCxnSpPr>
            <p:cNvPr id="22" name="Straight Arrow Connector 21" descr="Red Arrow"/>
            <p:cNvCxnSpPr/>
            <p:nvPr/>
          </p:nvCxnSpPr>
          <p:spPr bwMode="auto">
            <a:xfrm>
              <a:off x="2390274" y="4038600"/>
              <a:ext cx="24063" cy="854242"/>
            </a:xfrm>
            <a:prstGeom prst="straightConnector1">
              <a:avLst/>
            </a:prstGeom>
            <a:solidFill>
              <a:schemeClr val="accent1"/>
            </a:solidFill>
            <a:ln w="508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tangle 22"/>
            <p:cNvSpPr/>
            <p:nvPr/>
          </p:nvSpPr>
          <p:spPr>
            <a:xfrm>
              <a:off x="2209016" y="3695473"/>
              <a:ext cx="835485" cy="369332"/>
            </a:xfrm>
            <a:prstGeom prst="rect">
              <a:avLst/>
            </a:prstGeom>
          </p:spPr>
          <p:txBody>
            <a:bodyPr wrap="none">
              <a:spAutoFit/>
            </a:bodyPr>
            <a:lstStyle/>
            <a:p>
              <a:r>
                <a:rPr lang="en-US" sz="1800" b="1" i="1" dirty="0">
                  <a:solidFill>
                    <a:srgbClr val="FF0000"/>
                  </a:solidFill>
                  <a:latin typeface="Times New Roman"/>
                  <a:ea typeface="Times New Roman"/>
                </a:rPr>
                <a:t>E</a:t>
              </a:r>
              <a:r>
                <a:rPr lang="en-US" sz="1800" b="1" i="1" baseline="-25000" dirty="0">
                  <a:solidFill>
                    <a:srgbClr val="FF0000"/>
                  </a:solidFill>
                  <a:latin typeface="Times New Roman"/>
                  <a:ea typeface="Times New Roman"/>
                </a:rPr>
                <a:t>v-frame</a:t>
              </a:r>
              <a:endParaRPr lang="en-US" sz="1800" b="1" dirty="0">
                <a:solidFill>
                  <a:srgbClr val="FF0000"/>
                </a:solidFill>
              </a:endParaRPr>
            </a:p>
          </p:txBody>
        </p:sp>
      </p:grpSp>
      <p:sp>
        <p:nvSpPr>
          <p:cNvPr id="7" name="Title 6"/>
          <p:cNvSpPr>
            <a:spLocks noGrp="1"/>
          </p:cNvSpPr>
          <p:nvPr>
            <p:ph type="title"/>
          </p:nvPr>
        </p:nvSpPr>
        <p:spPr/>
        <p:txBody>
          <a:bodyPr/>
          <a:lstStyle/>
          <a:p>
            <a:r>
              <a:rPr lang="en-US" dirty="0"/>
              <a:t>Connection to the Floor Slab</a:t>
            </a:r>
          </a:p>
        </p:txBody>
      </p:sp>
    </p:spTree>
    <p:extLst>
      <p:ext uri="{BB962C8B-B14F-4D97-AF65-F5344CB8AC3E}">
        <p14:creationId xmlns:p14="http://schemas.microsoft.com/office/powerpoint/2010/main" val="17084358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r>
              <a:rPr lang="en-US"/>
              <a:t>Nonstructural 18 - </a:t>
            </a:r>
            <a:fld id="{22E29492-E087-4344-883A-625E40CB6043}" type="slidenum">
              <a:rPr lang="en-US" smtClean="0"/>
              <a:pPr>
                <a:defRPr/>
              </a:pPr>
              <a:t>52</a:t>
            </a:fld>
            <a:endParaRPr lang="en-US" dirty="0"/>
          </a:p>
        </p:txBody>
      </p:sp>
      <p:sp>
        <p:nvSpPr>
          <p:cNvPr id="5" name="Footer Placeholder 4"/>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9" name="Picture 8" descr="Calculations for Load Case 2, overturning about the x’-x’ axis which will govern the design of the support frame legs. The overturning is resisted by two legs at opposite ends of the supporting frame, one in tension and one in compression.  Shear is resisted by all four legs.&#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6538" y="2789754"/>
            <a:ext cx="6056314" cy="410646"/>
          </a:xfrm>
          <a:prstGeom prst="rect">
            <a:avLst/>
          </a:prstGeom>
          <a:noFill/>
          <a:ln>
            <a:noFill/>
          </a:ln>
        </p:spPr>
      </p:pic>
      <p:sp>
        <p:nvSpPr>
          <p:cNvPr id="8" name="Content Placeholder 7"/>
          <p:cNvSpPr>
            <a:spLocks noGrp="1"/>
          </p:cNvSpPr>
          <p:nvPr>
            <p:ph idx="1"/>
          </p:nvPr>
        </p:nvSpPr>
        <p:spPr>
          <a:xfrm>
            <a:off x="661988" y="1604963"/>
            <a:ext cx="8036844" cy="4297362"/>
          </a:xfrm>
        </p:spPr>
        <p:txBody>
          <a:bodyPr/>
          <a:lstStyle/>
          <a:p>
            <a:r>
              <a:rPr lang="en-US" sz="2000" dirty="0"/>
              <a:t>The case where the vessel rotates about the x'-x' axis governs the design of the connections to the slab</a:t>
            </a:r>
          </a:p>
          <a:p>
            <a:r>
              <a:rPr lang="en-US" sz="2000" dirty="0"/>
              <a:t>The overturning moment is:</a:t>
            </a:r>
          </a:p>
          <a:p>
            <a:pPr marL="0" indent="0">
              <a:buNone/>
            </a:pPr>
            <a:r>
              <a:rPr lang="en-US" dirty="0"/>
              <a:t>							</a:t>
            </a:r>
            <a:r>
              <a:rPr lang="en-US" sz="2000" dirty="0">
                <a:latin typeface="Times New Roman" panose="02020603050405020304" pitchFamily="18" charset="0"/>
                <a:cs typeface="Times New Roman" panose="02020603050405020304" pitchFamily="18" charset="0"/>
              </a:rPr>
              <a:t>=24,485 ft-lb</a:t>
            </a:r>
          </a:p>
          <a:p>
            <a:r>
              <a:rPr lang="en-US" sz="2000" dirty="0"/>
              <a:t>Assuming the vessel acts as a rigid body, the overturning moment is resisted by the two legs along the y'-y' axis</a:t>
            </a:r>
          </a:p>
          <a:p>
            <a:r>
              <a:rPr lang="en-US" sz="2000" dirty="0"/>
              <a:t>The vessel is assumed to rotate about the legs on the x'-x' axis</a:t>
            </a:r>
          </a:p>
          <a:p>
            <a:pPr marL="0" indent="0">
              <a:buNone/>
            </a:pPr>
            <a:r>
              <a:rPr lang="en-US" sz="2000" dirty="0"/>
              <a:t>        </a:t>
            </a:r>
            <a:r>
              <a:rPr lang="en-US" sz="2000" i="1" dirty="0">
                <a:latin typeface="Times New Roman" panose="02020603050405020304" pitchFamily="18" charset="0"/>
                <a:cs typeface="Times New Roman" panose="02020603050405020304" pitchFamily="18" charset="0"/>
              </a:rPr>
              <a:t>T = C =M/d = 24,485/(6.0)</a:t>
            </a:r>
            <a:r>
              <a:rPr lang="en-US" sz="2000" i="1" baseline="30000" dirty="0">
                <a:latin typeface="Times New Roman" panose="02020603050405020304" pitchFamily="18" charset="0"/>
                <a:cs typeface="Times New Roman" panose="02020603050405020304" pitchFamily="18" charset="0"/>
              </a:rPr>
              <a:t>1/2</a:t>
            </a:r>
            <a:r>
              <a:rPr lang="en-US" sz="2000" i="1" dirty="0">
                <a:latin typeface="Times New Roman" panose="02020603050405020304" pitchFamily="18" charset="0"/>
                <a:cs typeface="Times New Roman" panose="02020603050405020304" pitchFamily="18" charset="0"/>
              </a:rPr>
              <a:t> = 2,886 </a:t>
            </a:r>
            <a:r>
              <a:rPr lang="en-US" sz="2000" dirty="0">
                <a:latin typeface="Times New Roman" panose="02020603050405020304" pitchFamily="18" charset="0"/>
                <a:cs typeface="Times New Roman" panose="02020603050405020304" pitchFamily="18" charset="0"/>
              </a:rPr>
              <a:t>lb</a:t>
            </a:r>
            <a:endParaRPr lang="en-US" sz="2000" dirty="0"/>
          </a:p>
          <a:p>
            <a:r>
              <a:rPr lang="en-US" sz="2000" dirty="0"/>
              <a:t>The vertical load in each leg due to gravity is </a:t>
            </a:r>
            <a:r>
              <a:rPr lang="en-US" sz="2000" i="1" dirty="0">
                <a:latin typeface="Times New Roman" panose="02020603050405020304" pitchFamily="18" charset="0"/>
                <a:cs typeface="Times New Roman" panose="02020603050405020304" pitchFamily="18" charset="0"/>
              </a:rPr>
              <a:t>W</a:t>
            </a:r>
            <a:r>
              <a:rPr lang="en-US" sz="2000" i="1" baseline="-25000"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/4 = (5,000+1,000)/4 = 1,500</a:t>
            </a:r>
            <a:r>
              <a:rPr lang="en-US" sz="2000" dirty="0"/>
              <a:t> </a:t>
            </a:r>
            <a:r>
              <a:rPr lang="en-US" sz="2000" dirty="0">
                <a:latin typeface="Times New Roman" panose="02020603050405020304" pitchFamily="18" charset="0"/>
                <a:cs typeface="Times New Roman" panose="02020603050405020304" pitchFamily="18" charset="0"/>
              </a:rPr>
              <a:t>lb</a:t>
            </a:r>
            <a:endParaRPr lang="en-US" sz="2000" dirty="0"/>
          </a:p>
          <a:p>
            <a:pPr marL="0" indent="0">
              <a:buNone/>
            </a:pPr>
            <a:endParaRPr lang="en-US" sz="2000" dirty="0"/>
          </a:p>
          <a:p>
            <a:endParaRPr lang="en-US" sz="2000" dirty="0"/>
          </a:p>
        </p:txBody>
      </p:sp>
      <p:sp>
        <p:nvSpPr>
          <p:cNvPr id="7" name="Title 6"/>
          <p:cNvSpPr>
            <a:spLocks noGrp="1"/>
          </p:cNvSpPr>
          <p:nvPr>
            <p:ph type="title"/>
          </p:nvPr>
        </p:nvSpPr>
        <p:spPr/>
        <p:txBody>
          <a:bodyPr/>
          <a:lstStyle/>
          <a:p>
            <a:r>
              <a:rPr lang="en-US" dirty="0"/>
              <a:t>Connection to the </a:t>
            </a:r>
            <a:r>
              <a:rPr lang="en-US"/>
              <a:t>Floor Slab </a:t>
            </a:r>
            <a:endParaRPr lang="en-US" dirty="0"/>
          </a:p>
        </p:txBody>
      </p:sp>
    </p:spTree>
    <p:extLst>
      <p:ext uri="{BB962C8B-B14F-4D97-AF65-F5344CB8AC3E}">
        <p14:creationId xmlns:p14="http://schemas.microsoft.com/office/powerpoint/2010/main" val="345474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53</a:t>
            </a:fld>
            <a:endParaRPr lang="en-US" dirty="0"/>
          </a:p>
        </p:txBody>
      </p:sp>
      <p:sp>
        <p:nvSpPr>
          <p:cNvPr id="3" name="Content Placeholder 2"/>
          <p:cNvSpPr>
            <a:spLocks noGrp="1"/>
          </p:cNvSpPr>
          <p:nvPr>
            <p:ph idx="1"/>
          </p:nvPr>
        </p:nvSpPr>
        <p:spPr/>
        <p:txBody>
          <a:bodyPr/>
          <a:lstStyle/>
          <a:p>
            <a:r>
              <a:rPr lang="en-US" sz="2000" dirty="0"/>
              <a:t>There are special considerations for the design of the anchor bolts to the concrete slab that are unique to nonstructural components</a:t>
            </a:r>
          </a:p>
          <a:p>
            <a:r>
              <a:rPr lang="en-US" sz="2000" dirty="0"/>
              <a:t>Anchors in concrete and masonry must be proportioned so that either:</a:t>
            </a:r>
          </a:p>
          <a:p>
            <a:pPr lvl="1"/>
            <a:r>
              <a:rPr lang="en-US" sz="2000" dirty="0"/>
              <a:t>The component or support that the anchor is connecting to the structure undergoes ductile yielding at a load level corresponding to anchor forces not greater than their design strength, or </a:t>
            </a:r>
          </a:p>
          <a:p>
            <a:pPr lvl="1"/>
            <a:r>
              <a:rPr lang="en-US" sz="2000" dirty="0"/>
              <a:t>The anchors shall be designed to resist the load combinations considering Ω</a:t>
            </a:r>
            <a:r>
              <a:rPr lang="en-US" sz="2000" baseline="-25000" dirty="0"/>
              <a:t>0</a:t>
            </a:r>
            <a:r>
              <a:rPr lang="en-US" sz="2000" dirty="0"/>
              <a:t> in accordance with Section 2.3.6.  </a:t>
            </a:r>
            <a:endParaRPr lang="en-US" dirty="0"/>
          </a:p>
        </p:txBody>
      </p:sp>
      <p:sp>
        <p:nvSpPr>
          <p:cNvPr id="2" name="Title 1"/>
          <p:cNvSpPr>
            <a:spLocks noGrp="1"/>
          </p:cNvSpPr>
          <p:nvPr>
            <p:ph type="title"/>
          </p:nvPr>
        </p:nvSpPr>
        <p:spPr/>
        <p:txBody>
          <a:bodyPr/>
          <a:lstStyle/>
          <a:p>
            <a:r>
              <a:rPr lang="en-US" dirty="0"/>
              <a:t>Anchors to Concrete</a:t>
            </a:r>
          </a:p>
        </p:txBody>
      </p:sp>
    </p:spTree>
    <p:extLst>
      <p:ext uri="{BB962C8B-B14F-4D97-AF65-F5344CB8AC3E}">
        <p14:creationId xmlns:p14="http://schemas.microsoft.com/office/powerpoint/2010/main" val="25238156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54</a:t>
            </a:fld>
            <a:endParaRPr lang="en-US" dirty="0"/>
          </a:p>
        </p:txBody>
      </p:sp>
      <p:sp>
        <p:nvSpPr>
          <p:cNvPr id="3" name="Content Placeholder 2"/>
          <p:cNvSpPr>
            <a:spLocks noGrp="1"/>
          </p:cNvSpPr>
          <p:nvPr>
            <p:ph idx="1"/>
          </p:nvPr>
        </p:nvSpPr>
        <p:spPr/>
        <p:txBody>
          <a:bodyPr/>
          <a:lstStyle/>
          <a:p>
            <a:pPr marL="342900" lvl="1" indent="-342900">
              <a:spcBef>
                <a:spcPts val="0"/>
              </a:spcBef>
              <a:spcAft>
                <a:spcPts val="0"/>
              </a:spcAft>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Lst>
            </a:pPr>
            <a:r>
              <a:rPr lang="en-US" sz="2000" dirty="0"/>
              <a:t>In this example, it is assumed that the anchor design strength is less than the yielding strength of the vessel or supporting frame, and so </a:t>
            </a:r>
            <a:r>
              <a:rPr lang="en-US" sz="2000" i="1" dirty="0"/>
              <a:t>Ω</a:t>
            </a:r>
            <a:r>
              <a:rPr lang="en-US" sz="2000" i="1" baseline="-25000" dirty="0"/>
              <a:t>0</a:t>
            </a:r>
            <a:r>
              <a:rPr lang="en-US" sz="2000" dirty="0"/>
              <a:t> must be applied to the anchor loads.</a:t>
            </a:r>
            <a:r>
              <a:rPr lang="en-US" sz="2000" u="sng" dirty="0"/>
              <a:t> </a:t>
            </a:r>
            <a:endParaRPr lang="en-US" sz="2000" dirty="0"/>
          </a:p>
          <a:p>
            <a:pPr>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Lst>
            </a:pPr>
            <a:r>
              <a:rPr lang="en-US" sz="2000" dirty="0">
                <a:ea typeface="Times New Roman"/>
                <a:cs typeface="Times New Roman"/>
              </a:rPr>
              <a:t>By inspection, the load combination that results in net tension on the anchors will govern.  Applying the load combinations of  Section 2.3.6, Load Combination 7, the vertical design tension force is:</a:t>
            </a:r>
          </a:p>
          <a:p>
            <a:pPr marL="0" marR="0" indent="0">
              <a:spcBef>
                <a:spcPts val="0"/>
              </a:spcBef>
              <a:spcAft>
                <a:spcPts val="0"/>
              </a:spcAft>
              <a:buNone/>
              <a:tabLst>
                <a:tab pos="228600" algn="l"/>
                <a:tab pos="5943600" algn="r"/>
              </a:tabLst>
            </a:pPr>
            <a:r>
              <a:rPr lang="en-US" sz="2000" i="1" dirty="0">
                <a:latin typeface="Times New Roman"/>
                <a:ea typeface="Times New Roman"/>
                <a:cs typeface="Times New Roman"/>
              </a:rPr>
              <a:t>           U</a:t>
            </a:r>
            <a:r>
              <a:rPr lang="en-US" sz="2000" dirty="0">
                <a:latin typeface="Times New Roman"/>
                <a:ea typeface="Times New Roman"/>
                <a:cs typeface="Times New Roman"/>
              </a:rPr>
              <a:t> = 0.9</a:t>
            </a:r>
            <a:r>
              <a:rPr lang="en-US" sz="2000" i="1" dirty="0">
                <a:latin typeface="Times New Roman"/>
                <a:ea typeface="Times New Roman"/>
                <a:cs typeface="Times New Roman"/>
              </a:rPr>
              <a:t>D</a:t>
            </a:r>
            <a:r>
              <a:rPr lang="en-US" sz="2000" dirty="0">
                <a:latin typeface="Times New Roman"/>
                <a:ea typeface="Times New Roman"/>
                <a:cs typeface="Times New Roman"/>
              </a:rPr>
              <a:t> - </a:t>
            </a:r>
            <a:r>
              <a:rPr lang="en-US" sz="2000" i="1" dirty="0">
                <a:latin typeface="Times New Roman"/>
                <a:ea typeface="Times New Roman"/>
                <a:cs typeface="Times New Roman"/>
              </a:rPr>
              <a:t>E</a:t>
            </a:r>
            <a:r>
              <a:rPr lang="en-US" sz="2000" i="1" baseline="-25000" dirty="0">
                <a:latin typeface="Times New Roman"/>
                <a:ea typeface="Times New Roman"/>
                <a:cs typeface="Times New Roman"/>
              </a:rPr>
              <a:t>v</a:t>
            </a:r>
            <a:r>
              <a:rPr lang="en-US" sz="2000" dirty="0">
                <a:latin typeface="Times New Roman"/>
                <a:ea typeface="Times New Roman"/>
                <a:cs typeface="Times New Roman"/>
              </a:rPr>
              <a:t> + </a:t>
            </a:r>
            <a:r>
              <a:rPr lang="en-US" sz="2000" i="1" dirty="0" err="1">
                <a:latin typeface="Times New Roman"/>
                <a:ea typeface="Times New Roman"/>
                <a:cs typeface="Times New Roman"/>
              </a:rPr>
              <a:t>E</a:t>
            </a:r>
            <a:r>
              <a:rPr lang="en-US" sz="2000" i="1" baseline="-25000" dirty="0" err="1">
                <a:latin typeface="Times New Roman"/>
                <a:ea typeface="Times New Roman"/>
                <a:cs typeface="Times New Roman"/>
              </a:rPr>
              <a:t>mh</a:t>
            </a:r>
            <a:r>
              <a:rPr lang="en-US" sz="2000" dirty="0">
                <a:latin typeface="Times New Roman"/>
                <a:ea typeface="Times New Roman"/>
                <a:cs typeface="Times New Roman"/>
              </a:rPr>
              <a:t>  </a:t>
            </a:r>
            <a:r>
              <a:rPr lang="en-US" sz="2000" i="1" dirty="0">
                <a:latin typeface="Times New Roman"/>
                <a:ea typeface="Times New Roman"/>
              </a:rPr>
              <a:t>        </a:t>
            </a:r>
          </a:p>
          <a:p>
            <a:pPr marL="0" marR="0" indent="0">
              <a:spcBef>
                <a:spcPts val="0"/>
              </a:spcBef>
              <a:spcAft>
                <a:spcPts val="0"/>
              </a:spcAft>
              <a:buNone/>
              <a:tabLst>
                <a:tab pos="228600" algn="l"/>
                <a:tab pos="5943600" algn="r"/>
              </a:tabLst>
            </a:pPr>
            <a:r>
              <a:rPr lang="en-US" sz="2000" i="1" dirty="0">
                <a:latin typeface="Times New Roman"/>
                <a:ea typeface="Times New Roman"/>
              </a:rPr>
              <a:t>           </a:t>
            </a:r>
            <a:r>
              <a:rPr lang="en-US" sz="2000" i="1" dirty="0" err="1">
                <a:latin typeface="Times New Roman"/>
                <a:ea typeface="Times New Roman"/>
              </a:rPr>
              <a:t>E</a:t>
            </a:r>
            <a:r>
              <a:rPr lang="en-US" sz="2000" i="1" baseline="-25000" dirty="0" err="1">
                <a:latin typeface="Times New Roman"/>
                <a:ea typeface="Times New Roman"/>
              </a:rPr>
              <a:t>mh</a:t>
            </a:r>
            <a:r>
              <a:rPr lang="en-US" sz="2000" dirty="0">
                <a:latin typeface="Times New Roman"/>
                <a:ea typeface="Times New Roman"/>
              </a:rPr>
              <a:t> =  </a:t>
            </a:r>
            <a:r>
              <a:rPr lang="en-US" sz="2000" i="1" dirty="0">
                <a:latin typeface="Times New Roman"/>
                <a:ea typeface="Times New Roman"/>
              </a:rPr>
              <a:t>Ω</a:t>
            </a:r>
            <a:r>
              <a:rPr lang="en-US" sz="2000" i="1" baseline="-25000" dirty="0">
                <a:latin typeface="Times New Roman"/>
                <a:ea typeface="Times New Roman"/>
              </a:rPr>
              <a:t>0</a:t>
            </a:r>
            <a:r>
              <a:rPr lang="en-US" sz="2000" i="1" dirty="0">
                <a:latin typeface="Times New Roman"/>
                <a:ea typeface="Times New Roman"/>
              </a:rPr>
              <a:t>Q</a:t>
            </a:r>
            <a:r>
              <a:rPr lang="en-US" sz="2000" i="1" baseline="-25000" dirty="0">
                <a:latin typeface="Times New Roman"/>
                <a:ea typeface="Times New Roman"/>
              </a:rPr>
              <a:t>E</a:t>
            </a:r>
            <a:r>
              <a:rPr lang="en-US" sz="2000" i="1" dirty="0">
                <a:latin typeface="Times New Roman"/>
                <a:ea typeface="Times New Roman"/>
              </a:rPr>
              <a:t>                                                       </a:t>
            </a:r>
            <a:r>
              <a:rPr lang="en-US" sz="2000" dirty="0">
                <a:latin typeface="Times New Roman"/>
                <a:ea typeface="Times New Roman"/>
              </a:rPr>
              <a:t>(Eq. 12.4-7)</a:t>
            </a:r>
          </a:p>
          <a:p>
            <a:pPr marL="0" marR="0" indent="0">
              <a:spcBef>
                <a:spcPts val="0"/>
              </a:spcBef>
              <a:spcAft>
                <a:spcPts val="0"/>
              </a:spcAft>
              <a:buNone/>
              <a:tabLst>
                <a:tab pos="228600" algn="l"/>
                <a:tab pos="5943600" algn="r"/>
              </a:tabLst>
            </a:pPr>
            <a:endParaRPr lang="en-US" sz="2000" dirty="0">
              <a:latin typeface="Times New Roman"/>
              <a:ea typeface="Times New Roman"/>
            </a:endParaRPr>
          </a:p>
          <a:p>
            <a:pPr marL="0" marR="0" indent="0">
              <a:spcBef>
                <a:spcPts val="0"/>
              </a:spcBef>
              <a:spcAft>
                <a:spcPts val="0"/>
              </a:spcAft>
              <a:buNone/>
              <a:tabLst>
                <a:tab pos="228600" algn="l"/>
                <a:tab pos="5943600" algn="r"/>
              </a:tabLst>
            </a:pPr>
            <a:r>
              <a:rPr lang="en-US" sz="2000" dirty="0">
                <a:latin typeface="Times New Roman"/>
                <a:ea typeface="Times New Roman"/>
              </a:rPr>
              <a:t>           </a:t>
            </a:r>
            <a:r>
              <a:rPr lang="de-DE" sz="2000" i="1" dirty="0">
                <a:latin typeface="Times New Roman"/>
                <a:ea typeface="Times New Roman"/>
              </a:rPr>
              <a:t>U</a:t>
            </a:r>
            <a:r>
              <a:rPr lang="de-DE" sz="2000" dirty="0">
                <a:latin typeface="Times New Roman"/>
                <a:ea typeface="Times New Roman"/>
              </a:rPr>
              <a:t> = 0.9(1,500 lb)-0.2(1.2)(1,500 lb)-2.0(2,886 lb) = -4,782 lb = </a:t>
            </a:r>
            <a:r>
              <a:rPr lang="de-DE" sz="2000" i="1" dirty="0">
                <a:latin typeface="Times New Roman"/>
                <a:ea typeface="Times New Roman"/>
              </a:rPr>
              <a:t>T</a:t>
            </a:r>
            <a:r>
              <a:rPr lang="de-DE" sz="2000" i="1" baseline="-25000" dirty="0">
                <a:latin typeface="Times New Roman"/>
                <a:ea typeface="Times New Roman"/>
              </a:rPr>
              <a:t>U</a:t>
            </a:r>
            <a:endParaRPr lang="en-US" sz="2000" dirty="0">
              <a:latin typeface="Times New Roman"/>
              <a:ea typeface="Times New Roman"/>
            </a:endParaRPr>
          </a:p>
          <a:p>
            <a:r>
              <a:rPr lang="en-US" sz="2000" dirty="0"/>
              <a:t>This is represents a 152 percent increase in the design tension compared to the case where </a:t>
            </a:r>
            <a:r>
              <a:rPr lang="en-US" sz="2000" i="1" dirty="0"/>
              <a:t>Ω</a:t>
            </a:r>
            <a:r>
              <a:rPr lang="en-US" sz="2000" i="1" baseline="-25000" dirty="0"/>
              <a:t>0</a:t>
            </a:r>
            <a:r>
              <a:rPr lang="en-US" sz="2000" dirty="0"/>
              <a:t> is not applied </a:t>
            </a:r>
          </a:p>
        </p:txBody>
      </p:sp>
      <p:sp>
        <p:nvSpPr>
          <p:cNvPr id="2" name="Title 1"/>
          <p:cNvSpPr>
            <a:spLocks noGrp="1"/>
          </p:cNvSpPr>
          <p:nvPr>
            <p:ph type="title"/>
          </p:nvPr>
        </p:nvSpPr>
        <p:spPr/>
        <p:txBody>
          <a:bodyPr/>
          <a:lstStyle/>
          <a:p>
            <a:r>
              <a:rPr lang="en-US" dirty="0"/>
              <a:t>Anchor Tension </a:t>
            </a:r>
          </a:p>
        </p:txBody>
      </p:sp>
    </p:spTree>
    <p:extLst>
      <p:ext uri="{BB962C8B-B14F-4D97-AF65-F5344CB8AC3E}">
        <p14:creationId xmlns:p14="http://schemas.microsoft.com/office/powerpoint/2010/main" val="38717852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Nonstructural 18 - </a:t>
            </a:r>
            <a:fld id="{1FE23C39-18BA-4A43-A615-422B76851C41}" type="slidenum">
              <a:rPr lang="en-US" smtClean="0"/>
              <a:pPr>
                <a:defRPr/>
              </a:pPr>
              <a:t>55</a:t>
            </a:fld>
            <a:endParaRPr lang="en-US" dirty="0"/>
          </a:p>
        </p:txBody>
      </p:sp>
      <p:sp>
        <p:nvSpPr>
          <p:cNvPr id="2" name="Footer Placeholder 1"/>
          <p:cNvSpPr>
            <a:spLocks noGrp="1"/>
          </p:cNvSpPr>
          <p:nvPr>
            <p:ph type="ftr" sz="quarter" idx="10"/>
          </p:nvPr>
        </p:nvSpPr>
        <p:spPr/>
        <p:txBody>
          <a:bodyPr/>
          <a:lstStyle/>
          <a:p>
            <a:pPr>
              <a:defRPr/>
            </a:pPr>
            <a:r>
              <a:rPr lang="en-US"/>
              <a:t>Instructional Material Complementing FEMA 1051, Design Examples</a:t>
            </a:r>
            <a:endParaRPr lang="en-US" i="1" dirty="0"/>
          </a:p>
        </p:txBody>
      </p:sp>
      <p:pic>
        <p:nvPicPr>
          <p:cNvPr id="5" name="Picture 2" descr="http://www.servitokss.com/wp-content/uploads/2009/07/man_question_mark.jpg" title="Man sitting o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447800"/>
            <a:ext cx="3048000" cy="3825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r>
              <a:rPr lang="en-US" dirty="0">
                <a:solidFill>
                  <a:schemeClr val="accent6"/>
                </a:solidFill>
              </a:rPr>
              <a:t>Questions?</a:t>
            </a:r>
            <a:endParaRPr lang="en-US" dirty="0"/>
          </a:p>
        </p:txBody>
      </p:sp>
    </p:spTree>
    <p:extLst>
      <p:ext uri="{BB962C8B-B14F-4D97-AF65-F5344CB8AC3E}">
        <p14:creationId xmlns:p14="http://schemas.microsoft.com/office/powerpoint/2010/main" val="36125168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2933462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6</a:t>
            </a:fld>
            <a:endParaRPr lang="en-US" dirty="0"/>
          </a:p>
        </p:txBody>
      </p:sp>
      <p:sp>
        <p:nvSpPr>
          <p:cNvPr id="7" name="Content Placeholder 6"/>
          <p:cNvSpPr>
            <a:spLocks noGrp="1"/>
          </p:cNvSpPr>
          <p:nvPr>
            <p:ph idx="1"/>
          </p:nvPr>
        </p:nvSpPr>
        <p:spPr/>
        <p:txBody>
          <a:bodyPr/>
          <a:lstStyle/>
          <a:p>
            <a:r>
              <a:rPr lang="en-US" sz="2400" dirty="0"/>
              <a:t>Egress stairs of prefabricated steel construction are installed in a five-story reinforced concrete moment frame building  </a:t>
            </a:r>
          </a:p>
          <a:p>
            <a:r>
              <a:rPr lang="en-US" sz="2400" dirty="0"/>
              <a:t>The example focuses on the flight of stairs running between the 3</a:t>
            </a:r>
            <a:r>
              <a:rPr lang="en-US" sz="2400" baseline="30000" dirty="0"/>
              <a:t>rd</a:t>
            </a:r>
            <a:r>
              <a:rPr lang="en-US" sz="2400" dirty="0"/>
              <a:t> and 4</a:t>
            </a:r>
            <a:r>
              <a:rPr lang="en-US" sz="2400" baseline="30000" dirty="0"/>
              <a:t>th</a:t>
            </a:r>
            <a:r>
              <a:rPr lang="en-US" sz="2400" dirty="0"/>
              <a:t> Levels of the building </a:t>
            </a:r>
          </a:p>
          <a:p>
            <a:pPr lvl="1"/>
            <a:r>
              <a:rPr lang="en-US" sz="2000" dirty="0"/>
              <a:t>The treads and landings are fabricated from 1/8 inch thick steel checkered plate  </a:t>
            </a:r>
          </a:p>
          <a:p>
            <a:pPr lvl="1"/>
            <a:r>
              <a:rPr lang="en-US" sz="2000" dirty="0"/>
              <a:t>The stringers are fabricated from ¼ inch thick steel plate, and other members and supports are fabricated from steel channels, angles, and tube. </a:t>
            </a:r>
          </a:p>
          <a:p>
            <a:r>
              <a:rPr lang="en-US" sz="2400" dirty="0"/>
              <a:t>The effective dead load is estimated at 20 psf, and the design live load is 100 psf.   </a:t>
            </a:r>
          </a:p>
        </p:txBody>
      </p:sp>
      <p:sp>
        <p:nvSpPr>
          <p:cNvPr id="2" name="Title 1"/>
          <p:cNvSpPr>
            <a:spLocks noGrp="1"/>
          </p:cNvSpPr>
          <p:nvPr>
            <p:ph type="title"/>
          </p:nvPr>
        </p:nvSpPr>
        <p:spPr/>
        <p:txBody>
          <a:bodyPr/>
          <a:lstStyle/>
          <a:p>
            <a:r>
              <a:rPr lang="en-US" dirty="0"/>
              <a:t>Example Description</a:t>
            </a:r>
          </a:p>
        </p:txBody>
      </p:sp>
    </p:spTree>
    <p:extLst>
      <p:ext uri="{BB962C8B-B14F-4D97-AF65-F5344CB8AC3E}">
        <p14:creationId xmlns:p14="http://schemas.microsoft.com/office/powerpoint/2010/main" val="174090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7</a:t>
            </a:fld>
            <a:endParaRPr lang="en-US" dirty="0"/>
          </a:p>
        </p:txBody>
      </p:sp>
      <p:pic>
        <p:nvPicPr>
          <p:cNvPr id="7" name="Content Placeholder 6" descr="The floors of the structure are identified as Levels 1 through 5.  The story height is 14’-0”, for a total building height of 70’-0”.  In the center bay, the egress stairs are shown, running from Level 1 through Level 5. At each level, the egress stairs consist of a flight of stairs running from left to right, a landing mid height in the story, and a flight of stairs running right to left to the level above." title="A vertical section of a 3-bay, 5-story structure.  "/>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4477" y="1371699"/>
            <a:ext cx="7355628" cy="4852108"/>
          </a:xfrm>
          <a:prstGeom prst="rect">
            <a:avLst/>
          </a:prstGeom>
          <a:noFill/>
          <a:ln>
            <a:noFill/>
          </a:ln>
        </p:spPr>
      </p:pic>
      <p:sp>
        <p:nvSpPr>
          <p:cNvPr id="2" name="Title 1"/>
          <p:cNvSpPr>
            <a:spLocks noGrp="1"/>
          </p:cNvSpPr>
          <p:nvPr>
            <p:ph type="title"/>
          </p:nvPr>
        </p:nvSpPr>
        <p:spPr/>
        <p:txBody>
          <a:bodyPr/>
          <a:lstStyle/>
          <a:p>
            <a:r>
              <a:rPr lang="en-US" dirty="0"/>
              <a:t>Elevation of Egress Stair</a:t>
            </a:r>
          </a:p>
        </p:txBody>
      </p:sp>
    </p:spTree>
    <p:extLst>
      <p:ext uri="{BB962C8B-B14F-4D97-AF65-F5344CB8AC3E}">
        <p14:creationId xmlns:p14="http://schemas.microsoft.com/office/powerpoint/2010/main" val="3228077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8</a:t>
            </a:fld>
            <a:endParaRPr lang="en-US" dirty="0"/>
          </a:p>
        </p:txBody>
      </p:sp>
      <p:pic>
        <p:nvPicPr>
          <p:cNvPr id="6" name="Content Placeholder 5" descr="The flight of stairs from the lower level to the landing is shown at the bottom left of the figure. Each flight of stairs is 10’-1” long and 3’-6” wide. The lower flight of stairs rise from the lower level to the left to the landing to the right. The upper flight stairs, run from the landing on the right to the upper level on the left.  The landing on the right of the figure is 3’-6” wide and 7’-4” long, and supported by 4 steel posts, near the corners of the landing.  The stair treads and landings are of 1/8” steel checker plate.&#10;" title="A plan of the egress stairs. "/>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45429" y="1412875"/>
            <a:ext cx="7427741" cy="4501662"/>
          </a:xfrm>
          <a:prstGeom prst="rect">
            <a:avLst/>
          </a:prstGeom>
          <a:noFill/>
          <a:ln>
            <a:noFill/>
          </a:ln>
        </p:spPr>
      </p:pic>
      <p:sp>
        <p:nvSpPr>
          <p:cNvPr id="2" name="Title 1"/>
          <p:cNvSpPr>
            <a:spLocks noGrp="1"/>
          </p:cNvSpPr>
          <p:nvPr>
            <p:ph type="title"/>
          </p:nvPr>
        </p:nvSpPr>
        <p:spPr/>
        <p:txBody>
          <a:bodyPr/>
          <a:lstStyle/>
          <a:p>
            <a:r>
              <a:rPr lang="en-US" dirty="0"/>
              <a:t>Plan of Egress Stair</a:t>
            </a:r>
          </a:p>
        </p:txBody>
      </p:sp>
    </p:spTree>
    <p:extLst>
      <p:ext uri="{BB962C8B-B14F-4D97-AF65-F5344CB8AC3E}">
        <p14:creationId xmlns:p14="http://schemas.microsoft.com/office/powerpoint/2010/main" val="859418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Nonstructural 18- </a:t>
            </a:r>
            <a:fld id="{C89CB261-678F-46C7-9B50-9F41C27EFD57}" type="slidenum">
              <a:rPr lang="en-US" smtClean="0"/>
              <a:pPr>
                <a:defRPr/>
              </a:pPr>
              <a:t>9</a:t>
            </a:fld>
            <a:endParaRPr lang="en-US" dirty="0"/>
          </a:p>
        </p:txBody>
      </p:sp>
      <p:pic>
        <p:nvPicPr>
          <p:cNvPr id="6" name="Content Placeholder 5" descr="The lower flight of stairs rises left to right from Level 3 to the landing; the upper flight rises right to left from the landing to Level 4.  A right-hand Cartesian coordinate system is shown with the x-axis parallel to the flight of stairs, the y-axis perpendicular to the flight of stairs, and the z axis vertical. The landing is shown in the middle of the 14’-0” story height, and the landings are supported from the floor below by HSS3x3 posts.  Five connection points between the stairs and the structure are identified, 3 points at Level 3, and 2 points at Level 4.  At Level 3, connections A3 and B3 are at the base of the flight of stairs, and provide translational restraints in the X, Y, and Z directions. Connection C3 is at the base of the HS3x3 supporting the landing nearest to the stair stringer.  At Level 4, connections A4 and B4 support the top of the flight of stairs running from the landing to Level 4, and provide vertical support (Z-direction) only. These connections permit the structure to move freely relative to the flight of stairs in the X- and Y-directions.&#10;" title="Isometric view of the egress stairs from Level 3 to Level 4.  "/>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15926" y="1195755"/>
            <a:ext cx="7399606" cy="5148774"/>
          </a:xfrm>
          <a:prstGeom prst="rect">
            <a:avLst/>
          </a:prstGeom>
          <a:noFill/>
          <a:ln>
            <a:noFill/>
          </a:ln>
        </p:spPr>
      </p:pic>
      <p:sp>
        <p:nvSpPr>
          <p:cNvPr id="2" name="Title 1"/>
          <p:cNvSpPr>
            <a:spLocks noGrp="1"/>
          </p:cNvSpPr>
          <p:nvPr>
            <p:ph type="title"/>
          </p:nvPr>
        </p:nvSpPr>
        <p:spPr/>
        <p:txBody>
          <a:bodyPr/>
          <a:lstStyle/>
          <a:p>
            <a:r>
              <a:rPr lang="en-US" dirty="0"/>
              <a:t>Isometric View</a:t>
            </a:r>
          </a:p>
        </p:txBody>
      </p:sp>
    </p:spTree>
    <p:extLst>
      <p:ext uri="{BB962C8B-B14F-4D97-AF65-F5344CB8AC3E}">
        <p14:creationId xmlns:p14="http://schemas.microsoft.com/office/powerpoint/2010/main" val="410715271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6752</TotalTime>
  <Words>6256</Words>
  <Application>Microsoft Office PowerPoint</Application>
  <PresentationFormat>On-screen Show (4:3)</PresentationFormat>
  <Paragraphs>681</Paragraphs>
  <Slides>56</Slides>
  <Notes>55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3" baseType="lpstr">
      <vt:lpstr>SimSun</vt:lpstr>
      <vt:lpstr>Arial</vt:lpstr>
      <vt:lpstr>Cambria Math</vt:lpstr>
      <vt:lpstr>Helvetica-Bold</vt:lpstr>
      <vt:lpstr>Times New Roman</vt:lpstr>
      <vt:lpstr>Default Design</vt:lpstr>
      <vt:lpstr>Equation</vt:lpstr>
      <vt:lpstr>Design for Nonstructural Components Design Examples   Robert Bachman, S.E., John Gillengerten, S.E., and Susan Dowty, S.E.</vt:lpstr>
      <vt:lpstr>Design Examples</vt:lpstr>
      <vt:lpstr>General Notes</vt:lpstr>
      <vt:lpstr>Egress Stairs</vt:lpstr>
      <vt:lpstr>Egress Stairs </vt:lpstr>
      <vt:lpstr>Example Description</vt:lpstr>
      <vt:lpstr>Elevation of Egress Stair</vt:lpstr>
      <vt:lpstr>Plan of Egress Stair</vt:lpstr>
      <vt:lpstr>Isometric View</vt:lpstr>
      <vt:lpstr>Design Parameters</vt:lpstr>
      <vt:lpstr>Design Parameters </vt:lpstr>
      <vt:lpstr>Performance Criteria</vt:lpstr>
      <vt:lpstr>Performance Criteria </vt:lpstr>
      <vt:lpstr>Accommodating Story Drift</vt:lpstr>
      <vt:lpstr>Simplifying Assumptions</vt:lpstr>
      <vt:lpstr>Induced Torsion</vt:lpstr>
      <vt:lpstr>Design Force Equations</vt:lpstr>
      <vt:lpstr>Design Force Equations </vt:lpstr>
      <vt:lpstr>Force Demands – Flight of Stairs</vt:lpstr>
      <vt:lpstr>Force Demands – Landing</vt:lpstr>
      <vt:lpstr>Stair Design</vt:lpstr>
      <vt:lpstr>Fasteners and Attachments</vt:lpstr>
      <vt:lpstr>Seismic Displacements</vt:lpstr>
      <vt:lpstr>Displacement Design Considerations</vt:lpstr>
      <vt:lpstr>HVAC Fan Unit</vt:lpstr>
      <vt:lpstr>HVAC Fan Unit Support Design Example</vt:lpstr>
      <vt:lpstr>Seismic Design Parameters and Coefficients</vt:lpstr>
      <vt:lpstr>Free Body Diagram for Force Analysis</vt:lpstr>
      <vt:lpstr>Determine Seismic Forces</vt:lpstr>
      <vt:lpstr>Determine Reactions</vt:lpstr>
      <vt:lpstr>Determine Anchor Loads</vt:lpstr>
      <vt:lpstr>Elevated Vessel Seismic Design</vt:lpstr>
      <vt:lpstr>Elevated Vessel Seismic Design </vt:lpstr>
      <vt:lpstr>Seismic Design Requirements</vt:lpstr>
      <vt:lpstr>Building Section</vt:lpstr>
      <vt:lpstr>Level 2 Plan</vt:lpstr>
      <vt:lpstr>Vessel and Supporting Frame </vt:lpstr>
      <vt:lpstr>Design Parameters and Coefficients</vt:lpstr>
      <vt:lpstr>Design Parameters and Coefficients </vt:lpstr>
      <vt:lpstr>Seismic Design Forces</vt:lpstr>
      <vt:lpstr>Seismic Design Forces </vt:lpstr>
      <vt:lpstr>Performance Criteria  </vt:lpstr>
      <vt:lpstr>Design Force Equations  </vt:lpstr>
      <vt:lpstr>Vessel Supports</vt:lpstr>
      <vt:lpstr>Loads imposed by the Vessel on the Supporting Frame  </vt:lpstr>
      <vt:lpstr>Forces in Vessel Supports</vt:lpstr>
      <vt:lpstr>Case 1 - overturning about the y-y axis</vt:lpstr>
      <vt:lpstr>Case 2 - moments about the x'-x' axis</vt:lpstr>
      <vt:lpstr>Loads in the Vessel Legs</vt:lpstr>
      <vt:lpstr>Supporting Frame </vt:lpstr>
      <vt:lpstr>Connection to the Floor Slab</vt:lpstr>
      <vt:lpstr>Connection to the Floor Slab </vt:lpstr>
      <vt:lpstr>Anchors to Concrete</vt:lpstr>
      <vt:lpstr>Anchor Tension </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380</cp:revision>
  <cp:lastPrinted>1998-07-06T16:25:22Z</cp:lastPrinted>
  <dcterms:created xsi:type="dcterms:W3CDTF">1998-06-02T20:38:30Z</dcterms:created>
  <dcterms:modified xsi:type="dcterms:W3CDTF">2016-09-23T17:21:48Z</dcterms:modified>
</cp:coreProperties>
</file>