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40"/>
  </p:notesMasterIdLst>
  <p:handoutMasterIdLst>
    <p:handoutMasterId r:id="rId4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n" initials="J"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80"/>
    <a:srgbClr val="002F80"/>
    <a:srgbClr val="FF9900"/>
    <a:srgbClr val="009900"/>
    <a:srgbClr val="EAEAEA"/>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153" autoAdjust="0"/>
    <p:restoredTop sz="77764" autoAdjust="0"/>
  </p:normalViewPr>
  <p:slideViewPr>
    <p:cSldViewPr snapToGrid="0">
      <p:cViewPr varScale="1">
        <p:scale>
          <a:sx n="67" d="100"/>
          <a:sy n="67" d="100"/>
        </p:scale>
        <p:origin x="1018" y="62"/>
      </p:cViewPr>
      <p:guideLst>
        <p:guide orient="horz" pos="2160"/>
        <p:guide pos="2880"/>
      </p:guideLst>
    </p:cSldViewPr>
  </p:slideViewPr>
  <p:outlineViewPr>
    <p:cViewPr>
      <p:scale>
        <a:sx n="33" d="100"/>
        <a:sy n="33" d="100"/>
      </p:scale>
      <p:origin x="0" y="144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708" y="258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74089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4"/>
          <p:cNvSpPr>
            <a:spLocks noGrp="1" noRot="1" noChangeAspect="1" noChangeArrowheads="1" noTextEdit="1"/>
          </p:cNvSpPr>
          <p:nvPr>
            <p:ph type="sldImg" idx="2"/>
          </p:nvPr>
        </p:nvSpPr>
        <p:spPr bwMode="auto">
          <a:xfrm>
            <a:off x="1258888" y="720725"/>
            <a:ext cx="4800600" cy="3598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8918" name="Rectangle 6"/>
          <p:cNvSpPr>
            <a:spLocks noGrp="1" noChangeArrowheads="1"/>
          </p:cNvSpPr>
          <p:nvPr>
            <p:ph type="ftr" sz="quarter" idx="4"/>
          </p:nvPr>
        </p:nvSpPr>
        <p:spPr bwMode="auto">
          <a:xfrm>
            <a:off x="0" y="9120188"/>
            <a:ext cx="3170238"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b" anchorCtr="0" compatLnSpc="1">
            <a:prstTxWarp prst="textNoShape">
              <a:avLst/>
            </a:prstTxWarp>
          </a:bodyPr>
          <a:lstStyle>
            <a:lvl1pPr defTabSz="966788">
              <a:defRPr sz="1000"/>
            </a:lvl1pPr>
          </a:lstStyle>
          <a:p>
            <a:pPr>
              <a:defRPr/>
            </a:pPr>
            <a:r>
              <a:rPr lang="en-US" dirty="0"/>
              <a:t>FEMA P-752 Notes</a:t>
            </a:r>
          </a:p>
        </p:txBody>
      </p:sp>
      <p:sp>
        <p:nvSpPr>
          <p:cNvPr id="38919" name="Rectangle 7"/>
          <p:cNvSpPr>
            <a:spLocks noGrp="1" noChangeArrowheads="1"/>
          </p:cNvSpPr>
          <p:nvPr>
            <p:ph type="sldNum" sz="quarter" idx="5"/>
          </p:nvPr>
        </p:nvSpPr>
        <p:spPr bwMode="auto">
          <a:xfrm>
            <a:off x="4144963" y="9120188"/>
            <a:ext cx="3170237"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b" anchorCtr="0" compatLnSpc="1">
            <a:prstTxWarp prst="textNoShape">
              <a:avLst/>
            </a:prstTxWarp>
          </a:bodyPr>
          <a:lstStyle>
            <a:lvl1pPr algn="r" defTabSz="966788">
              <a:defRPr sz="1000"/>
            </a:lvl1pPr>
          </a:lstStyle>
          <a:p>
            <a:pPr>
              <a:defRPr/>
            </a:pPr>
            <a:r>
              <a:rPr lang="en-US" dirty="0"/>
              <a:t>Introduction 1-</a:t>
            </a:r>
            <a:fld id="{0BCA867C-EB47-4D0B-A24F-7993B2C5EA2C}" type="slidenum">
              <a:rPr lang="en-US"/>
              <a:pPr>
                <a:defRPr/>
              </a:pPr>
              <a:t>‹#›</a:t>
            </a:fld>
            <a:endParaRPr lang="en-US" dirty="0"/>
          </a:p>
        </p:txBody>
      </p:sp>
    </p:spTree>
    <p:extLst>
      <p:ext uri="{BB962C8B-B14F-4D97-AF65-F5344CB8AC3E}">
        <p14:creationId xmlns:p14="http://schemas.microsoft.com/office/powerpoint/2010/main" val="190189912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1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eaLnBrk="1" hangingPunct="1"/>
            <a:r>
              <a:rPr lang="en-US" baseline="0" dirty="0"/>
              <a:t>An image of the cover of the data disk containing the 2015  NEHRP Recommended Seismic Provisions.</a:t>
            </a:r>
          </a:p>
          <a:p>
            <a:pPr eaLnBrk="1" hangingPunct="1"/>
            <a:endParaRPr lang="en-US" dirty="0"/>
          </a:p>
          <a:p>
            <a:pPr eaLnBrk="1" hangingPunct="1"/>
            <a:r>
              <a:rPr lang="en-US" dirty="0"/>
              <a:t>Title slide, consisting</a:t>
            </a:r>
            <a:r>
              <a:rPr lang="en-US" baseline="0" dirty="0"/>
              <a:t> of an image of the cover of the data disk containing the 2015  NEHRP Recommended Seismic Provisions, and the names of the authors of the 2015 Design Provisions Examples.</a:t>
            </a:r>
            <a:endParaRPr lang="en-US" dirty="0"/>
          </a:p>
          <a:p>
            <a:pPr eaLnBrk="1" hangingPunct="1"/>
            <a:endParaRPr lang="en-US" dirty="0"/>
          </a:p>
          <a:p>
            <a:pPr eaLnBrk="1" hangingPunct="1"/>
            <a:r>
              <a:rPr lang="en-US" dirty="0"/>
              <a:t>This unit is only a brief introduction to the subject of earthquake resistant design of nonstructural components.  The images come from a variety of FEMA publications, especially FEMA E-74, </a:t>
            </a:r>
            <a:r>
              <a:rPr lang="en-US" i="1" dirty="0"/>
              <a:t>Reducing the Risks of Nonstructural Earthquake Damage</a:t>
            </a:r>
            <a:r>
              <a:rPr lang="en-US" i="1" baseline="0" dirty="0"/>
              <a:t> – A Practical Guide</a:t>
            </a:r>
            <a:r>
              <a:rPr lang="en-US" baseline="0" dirty="0"/>
              <a:t>.</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a:t>
            </a:fld>
            <a:endParaRPr lang="en-US" dirty="0"/>
          </a:p>
        </p:txBody>
      </p:sp>
    </p:spTree>
    <p:extLst>
      <p:ext uri="{BB962C8B-B14F-4D97-AF65-F5344CB8AC3E}">
        <p14:creationId xmlns:p14="http://schemas.microsoft.com/office/powerpoint/2010/main" val="40728977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a:t>
            </a:r>
            <a:r>
              <a:rPr lang="en-US" baseline="0" dirty="0"/>
              <a:t> t</a:t>
            </a:r>
            <a:r>
              <a:rPr lang="en-US" dirty="0"/>
              <a:t>his slide, the seismic demands on</a:t>
            </a:r>
            <a:r>
              <a:rPr lang="en-US" baseline="0" dirty="0"/>
              <a:t> nonstructural components are summarized.  Nonstructural components may be either acceleration or drift controlled, depending on the nature of the component.  The seismic force calculations consider location of the component in the structure, as well as the estimated component ductility..</a:t>
            </a:r>
            <a:endParaRPr lang="en-US" dirty="0"/>
          </a:p>
          <a:p>
            <a:endParaRPr lang="en-US" dirty="0"/>
          </a:p>
          <a:p>
            <a:r>
              <a:rPr lang="en-US" dirty="0"/>
              <a:t>There are two types of demands on nonstructural components:  forces and relative displacements between points of attachment.  The forces are associated with the acceleration response of the structure at the points of attachment.  Nonstructural demands are based on design earthquake level motions and MCE motions are not considered.</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10</a:t>
            </a:fld>
            <a:endParaRPr lang="en-US" dirty="0"/>
          </a:p>
        </p:txBody>
      </p:sp>
    </p:spTree>
    <p:extLst>
      <p:ext uri="{BB962C8B-B14F-4D97-AF65-F5344CB8AC3E}">
        <p14:creationId xmlns:p14="http://schemas.microsoft.com/office/powerpoint/2010/main" val="1211614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provides</a:t>
            </a:r>
            <a:r>
              <a:rPr lang="en-US" baseline="0" dirty="0"/>
              <a:t> a general overview of the equations used to determine forces on nonstructural components.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There are several different formulas</a:t>
            </a:r>
            <a:r>
              <a:rPr lang="en-US" baseline="0" dirty="0"/>
              <a:t> for determining the acceleration de</a:t>
            </a:r>
            <a:r>
              <a:rPr lang="en-US" dirty="0"/>
              <a:t>mands on nonstructural components:  forces and relative displacements between points of attachment.  The forces are associated with the acceleration response of the structure at the points of attachment.  Nonstructural demands are based on design earthquake level motions and MCE motions are not considered.</a:t>
            </a:r>
          </a:p>
          <a:p>
            <a:endParaRPr lang="en-US" dirty="0"/>
          </a:p>
          <a:p>
            <a:r>
              <a:rPr lang="en-US" dirty="0"/>
              <a:t>Equation 13.3-1 is intentionally conservative to cover the wide range of building structural systems, heights, etc.</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11</a:t>
            </a:fld>
            <a:endParaRPr lang="en-US" dirty="0"/>
          </a:p>
        </p:txBody>
      </p:sp>
    </p:spTree>
    <p:extLst>
      <p:ext uri="{BB962C8B-B14F-4D97-AF65-F5344CB8AC3E}">
        <p14:creationId xmlns:p14="http://schemas.microsoft.com/office/powerpoint/2010/main" val="1232496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This slide presents Equation 13.3-1, the basic equation for seismic forces on nonstructural components. </a:t>
            </a:r>
            <a:r>
              <a:rPr lang="en-US" dirty="0"/>
              <a:t>Equation 13.3-1 is intentionally conservative to cover the wide range of building structural systems, heights, etc.</a:t>
            </a:r>
            <a:r>
              <a:rPr lang="en-US" baseline="0" dirty="0"/>
              <a:t>  </a:t>
            </a:r>
            <a:r>
              <a:rPr lang="en-US" i="1" dirty="0" err="1"/>
              <a:t>F</a:t>
            </a:r>
            <a:r>
              <a:rPr lang="en-US" i="1" baseline="-25000" dirty="0" err="1"/>
              <a:t>p</a:t>
            </a:r>
            <a:r>
              <a:rPr lang="en-US" dirty="0"/>
              <a:t> forces are typically larger than those used for the design of the building.  The</a:t>
            </a:r>
            <a:r>
              <a:rPr lang="en-US" baseline="0" dirty="0"/>
              <a:t> minimum and maximum forces are given in Equations 13.3-2 and 13.3-3, respectively.</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12</a:t>
            </a:fld>
            <a:endParaRPr lang="en-US" dirty="0"/>
          </a:p>
        </p:txBody>
      </p:sp>
    </p:spTree>
    <p:extLst>
      <p:ext uri="{BB962C8B-B14F-4D97-AF65-F5344CB8AC3E}">
        <p14:creationId xmlns:p14="http://schemas.microsoft.com/office/powerpoint/2010/main" val="1606315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i="0" baseline="0" dirty="0"/>
              <a:t>The variables in the seismic force equations are discussed in the slide.</a:t>
            </a:r>
            <a:endParaRPr lang="en-US" i="0" dirty="0"/>
          </a:p>
          <a:p>
            <a:endParaRPr lang="en-US" i="1" dirty="0"/>
          </a:p>
          <a:p>
            <a:r>
              <a:rPr lang="en-US" i="1" dirty="0"/>
              <a:t>a</a:t>
            </a:r>
            <a:r>
              <a:rPr lang="en-US" i="1" baseline="-25000" dirty="0"/>
              <a:t>p</a:t>
            </a:r>
            <a:r>
              <a:rPr lang="en-US" dirty="0"/>
              <a:t> values represent the dynamic amplification of component response as a function of the fundamental periods of the structure and component.  </a:t>
            </a:r>
            <a:r>
              <a:rPr lang="en-US" i="1" dirty="0"/>
              <a:t>a</a:t>
            </a:r>
            <a:r>
              <a:rPr lang="en-US" i="1" baseline="-25000" dirty="0"/>
              <a:t>p</a:t>
            </a:r>
            <a:r>
              <a:rPr lang="en-US" dirty="0"/>
              <a:t> values are based on component behavior that is assumed to be either rigid or flexible.  Where the fundamental period of the component is less than 0.06 seconds, dynamic amplification is not expected and the component is considered rigid and </a:t>
            </a:r>
            <a:r>
              <a:rPr lang="en-US" i="1" dirty="0"/>
              <a:t>a</a:t>
            </a:r>
            <a:r>
              <a:rPr lang="en-US" i="1" baseline="-25000" dirty="0"/>
              <a:t>p</a:t>
            </a:r>
            <a:r>
              <a:rPr lang="en-US" dirty="0"/>
              <a:t> is equal to 1.</a:t>
            </a:r>
          </a:p>
          <a:p>
            <a:endParaRPr lang="en-US" dirty="0"/>
          </a:p>
          <a:p>
            <a:r>
              <a:rPr lang="en-US" i="1" dirty="0"/>
              <a:t>R</a:t>
            </a:r>
            <a:r>
              <a:rPr lang="en-US" i="1" baseline="-25000" dirty="0"/>
              <a:t>p</a:t>
            </a:r>
            <a:r>
              <a:rPr lang="en-US" dirty="0"/>
              <a:t> values represent the energy absorption capability of a component and its attachments and is dependent on both overstrength and deformability.</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13</a:t>
            </a:fld>
            <a:endParaRPr lang="en-US" dirty="0"/>
          </a:p>
        </p:txBody>
      </p:sp>
    </p:spTree>
    <p:extLst>
      <p:ext uri="{BB962C8B-B14F-4D97-AF65-F5344CB8AC3E}">
        <p14:creationId xmlns:p14="http://schemas.microsoft.com/office/powerpoint/2010/main" val="6896423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 table containing</a:t>
            </a:r>
            <a:r>
              <a:rPr lang="en-US" baseline="0" dirty="0"/>
              <a:t> a </a:t>
            </a:r>
            <a:r>
              <a:rPr lang="en-US" dirty="0"/>
              <a:t>partial list of </a:t>
            </a:r>
            <a:r>
              <a:rPr lang="en-US" i="1" dirty="0"/>
              <a:t>a</a:t>
            </a:r>
            <a:r>
              <a:rPr lang="en-US" i="1" baseline="-25000" dirty="0"/>
              <a:t>p</a:t>
            </a:r>
            <a:r>
              <a:rPr lang="en-US" dirty="0"/>
              <a:t> and </a:t>
            </a:r>
            <a:r>
              <a:rPr lang="en-US" i="1" dirty="0"/>
              <a:t>R</a:t>
            </a:r>
            <a:r>
              <a:rPr lang="en-US" i="1" baseline="-25000" dirty="0"/>
              <a:t>p</a:t>
            </a:r>
            <a:r>
              <a:rPr lang="en-US" dirty="0"/>
              <a:t> values for architectural nonstructural component values from ASCE/SEI 7-10 Table 13.5-1 is presented.</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14</a:t>
            </a:fld>
            <a:endParaRPr lang="en-US" dirty="0"/>
          </a:p>
        </p:txBody>
      </p:sp>
    </p:spTree>
    <p:extLst>
      <p:ext uri="{BB962C8B-B14F-4D97-AF65-F5344CB8AC3E}">
        <p14:creationId xmlns:p14="http://schemas.microsoft.com/office/powerpoint/2010/main" val="1872950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 graph showing an alternate means of determining the component amplification</a:t>
            </a:r>
            <a:r>
              <a:rPr lang="en-US" baseline="0" dirty="0"/>
              <a:t> factor is presented.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a:t>
            </a:r>
            <a:r>
              <a:rPr lang="en-US" dirty="0"/>
              <a:t>he tabulation of assumed a</a:t>
            </a:r>
            <a:r>
              <a:rPr lang="en-US" baseline="-25000" dirty="0"/>
              <a:t>p</a:t>
            </a:r>
            <a:r>
              <a:rPr lang="en-US" dirty="0"/>
              <a:t> values is not meant to preclude more precise determination of the component amplification factor where the fundamental periods of both structure and component are available.  The NCEER formulation shown in Figure C13.3-1 may be used to compute </a:t>
            </a:r>
            <a:r>
              <a:rPr lang="en-US" i="1" dirty="0"/>
              <a:t>a</a:t>
            </a:r>
            <a:r>
              <a:rPr lang="en-US" i="1" baseline="-25000" dirty="0"/>
              <a:t>p</a:t>
            </a:r>
            <a:r>
              <a:rPr lang="en-US" dirty="0"/>
              <a:t> as a function of </a:t>
            </a:r>
            <a:r>
              <a:rPr lang="en-US" i="1" dirty="0" err="1"/>
              <a:t>T</a:t>
            </a:r>
            <a:r>
              <a:rPr lang="en-US" i="1" baseline="-25000" dirty="0" err="1"/>
              <a:t>p</a:t>
            </a:r>
            <a:r>
              <a:rPr lang="en-US" dirty="0"/>
              <a:t>/</a:t>
            </a:r>
            <a:r>
              <a:rPr lang="en-US" i="1" dirty="0"/>
              <a:t>T</a:t>
            </a:r>
            <a:r>
              <a:rPr lang="en-US" dirty="0"/>
              <a:t>.  This works if the building structure does not have significant higher modes of vibration.</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15</a:t>
            </a:fld>
            <a:endParaRPr lang="en-US" dirty="0"/>
          </a:p>
        </p:txBody>
      </p:sp>
    </p:spTree>
    <p:extLst>
      <p:ext uri="{BB962C8B-B14F-4D97-AF65-F5344CB8AC3E}">
        <p14:creationId xmlns:p14="http://schemas.microsoft.com/office/powerpoint/2010/main" val="6832577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graphic illustrates</a:t>
            </a:r>
            <a:r>
              <a:rPr lang="en-US" baseline="0" dirty="0"/>
              <a:t> the distribution of seismic accelerations over the height of a building, using an elevation of a 5-story building.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 </a:t>
            </a:r>
            <a:r>
              <a:rPr lang="en-US" dirty="0"/>
              <a:t>Equation 13.3-1 represents a trapezoidal distribution of floor accelerations within a structure, varying linearly from the acceleration at the ground (taken as 0.4</a:t>
            </a:r>
            <a:r>
              <a:rPr lang="en-US" i="1" dirty="0"/>
              <a:t>S</a:t>
            </a:r>
            <a:r>
              <a:rPr lang="en-US" i="1" baseline="-25000" dirty="0"/>
              <a:t>DS</a:t>
            </a:r>
            <a:r>
              <a:rPr lang="en-US" dirty="0"/>
              <a:t>) to the acceleration at the roof (taken as 1.2</a:t>
            </a:r>
            <a:r>
              <a:rPr lang="en-US" i="1" dirty="0"/>
              <a:t>S</a:t>
            </a:r>
            <a:r>
              <a:rPr lang="en-US" i="1" baseline="-25000" dirty="0"/>
              <a:t>DS</a:t>
            </a:r>
            <a:r>
              <a:rPr lang="en-US" dirty="0"/>
              <a:t>).  The ground acceleration (0.4</a:t>
            </a:r>
            <a:r>
              <a:rPr lang="en-US" i="1" dirty="0"/>
              <a:t>S</a:t>
            </a:r>
            <a:r>
              <a:rPr lang="en-US" i="1" baseline="-25000" dirty="0"/>
              <a:t>DS</a:t>
            </a:r>
            <a:r>
              <a:rPr lang="en-US" dirty="0"/>
              <a:t>) is intended to be the same acceleration used as design input for the structure itself, including site effects.  The roof acceleration is established as three times the input ground acceleration based on examination of recorded in-structure acceleration data for short and moderate height structures in response to large California earthquakes.  The</a:t>
            </a:r>
            <a:r>
              <a:rPr lang="en-US" baseline="0" dirty="0"/>
              <a:t> minimum and maximum acceleration limits of Equations 13.3-2 and 13.3-3 are shown.  Two nonstructural components are shown. Component “A” is attached at the second floor at a height of Z</a:t>
            </a:r>
            <a:r>
              <a:rPr lang="en-US" baseline="-25000" dirty="0"/>
              <a:t>A</a:t>
            </a:r>
            <a:r>
              <a:rPr lang="en-US" baseline="0" dirty="0"/>
              <a:t>.  Component “B”, while at the 4</a:t>
            </a:r>
            <a:r>
              <a:rPr lang="en-US" baseline="30000" dirty="0"/>
              <a:t>th</a:t>
            </a:r>
            <a:r>
              <a:rPr lang="en-US" baseline="0" dirty="0"/>
              <a:t> floor level, is suspended from the floor above.  The shaking intensity it will experience is associated with the 5</a:t>
            </a:r>
            <a:r>
              <a:rPr lang="en-US" baseline="30000" dirty="0"/>
              <a:t>th</a:t>
            </a:r>
            <a:r>
              <a:rPr lang="en-US" baseline="0" dirty="0"/>
              <a:t> floor, at a height of Z</a:t>
            </a:r>
            <a:r>
              <a:rPr lang="en-US" baseline="-25000" dirty="0"/>
              <a:t>B</a:t>
            </a:r>
            <a:r>
              <a:rPr lang="en-US" baseline="0" dirty="0"/>
              <a:t>. </a:t>
            </a:r>
            <a:endParaRPr lang="en-US" dirty="0"/>
          </a:p>
          <a:p>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16</a:t>
            </a:fld>
            <a:endParaRPr lang="en-US" dirty="0"/>
          </a:p>
        </p:txBody>
      </p:sp>
    </p:spTree>
    <p:extLst>
      <p:ext uri="{BB962C8B-B14F-4D97-AF65-F5344CB8AC3E}">
        <p14:creationId xmlns:p14="http://schemas.microsoft.com/office/powerpoint/2010/main" val="2592269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graphic provides</a:t>
            </a:r>
            <a:r>
              <a:rPr lang="en-US" baseline="0" dirty="0"/>
              <a:t> other examples of how the location of the point of attachment of  nonstructural component to the building influences the value of the factor z/h in the Equation 13.3-1, using an elevation of a 5-story building. I</a:t>
            </a:r>
            <a:r>
              <a:rPr lang="en-US" dirty="0"/>
              <a:t>n this example, floors are equally spaced with a story height of </a:t>
            </a:r>
            <a:r>
              <a:rPr lang="en-US" i="1" dirty="0"/>
              <a:t>h</a:t>
            </a:r>
            <a:r>
              <a:rPr lang="en-US" dirty="0"/>
              <a:t>/5.</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17</a:t>
            </a:fld>
            <a:endParaRPr lang="en-US" dirty="0"/>
          </a:p>
        </p:txBody>
      </p:sp>
    </p:spTree>
    <p:extLst>
      <p:ext uri="{BB962C8B-B14F-4D97-AF65-F5344CB8AC3E}">
        <p14:creationId xmlns:p14="http://schemas.microsoft.com/office/powerpoint/2010/main" val="19530426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discusses Equation 13.3-4, which permits an alternate determination of the component design forced based on the dynamic properties of the structure.  </a:t>
            </a:r>
          </a:p>
          <a:p>
            <a:endParaRPr lang="en-US" dirty="0"/>
          </a:p>
          <a:p>
            <a:r>
              <a:rPr lang="en-US" dirty="0"/>
              <a:t>To use the equation, a modal analysis of the structure must be performed satisfying modal analysis procedures described in Chapter 12 of ASCE/SEI 7-10 including scaling of results assuming </a:t>
            </a:r>
            <a:r>
              <a:rPr lang="en-US" i="1" dirty="0"/>
              <a:t>R</a:t>
            </a:r>
            <a:r>
              <a:rPr lang="en-US" dirty="0"/>
              <a:t> = 1. Significant nonstructural items can be included in the modal analysis model. If the nonstructural item is included the value of </a:t>
            </a:r>
            <a:r>
              <a:rPr lang="en-US" i="1" dirty="0"/>
              <a:t>a</a:t>
            </a:r>
            <a:r>
              <a:rPr lang="en-US" i="1" baseline="-25000" dirty="0"/>
              <a:t>p</a:t>
            </a:r>
            <a:r>
              <a:rPr lang="en-US" dirty="0"/>
              <a:t> can also be determined in the analysis. However </a:t>
            </a:r>
            <a:r>
              <a:rPr lang="en-US" i="1" dirty="0"/>
              <a:t>a</a:t>
            </a:r>
            <a:r>
              <a:rPr lang="en-US" i="1" baseline="-25000" dirty="0"/>
              <a:t>p</a:t>
            </a:r>
            <a:r>
              <a:rPr lang="en-US" dirty="0"/>
              <a:t> cannot be taken as less than 1.0.  Use of this equation can sometimes lead to significantly lower </a:t>
            </a:r>
            <a:r>
              <a:rPr lang="en-US" i="1" dirty="0" err="1"/>
              <a:t>Fp</a:t>
            </a:r>
            <a:r>
              <a:rPr lang="en-US" dirty="0"/>
              <a:t> values than Equation 13.3-1 especially in the middle and upper levels of moment frame building with 3 or more stories but requires much more computational effort , which often is impractical.</a:t>
            </a:r>
          </a:p>
          <a:p>
            <a:endParaRPr lang="en-US" dirty="0"/>
          </a:p>
          <a:p>
            <a:r>
              <a:rPr lang="en-US" dirty="0"/>
              <a:t>Where seismic response history analysis is used with at least seven ground motions, </a:t>
            </a:r>
            <a:r>
              <a:rPr lang="en-US" dirty="0" err="1"/>
              <a:t>a</a:t>
            </a:r>
            <a:r>
              <a:rPr lang="en-US" baseline="-25000" dirty="0" err="1"/>
              <a:t>i</a:t>
            </a:r>
            <a:r>
              <a:rPr lang="en-US" dirty="0"/>
              <a:t> is taken as the average of the maximum accelerations. When less than seven ground motions are used, the maximum acceleration value for each floor is the maximum value obtained from the ground motions analyzed. </a:t>
            </a:r>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18</a:t>
            </a:fld>
            <a:endParaRPr lang="en-US" dirty="0"/>
          </a:p>
        </p:txBody>
      </p:sp>
    </p:spTree>
    <p:extLst>
      <p:ext uri="{BB962C8B-B14F-4D97-AF65-F5344CB8AC3E}">
        <p14:creationId xmlns:p14="http://schemas.microsoft.com/office/powerpoint/2010/main" val="35742457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use of floor response spectra for determination of the seismic design force is now explicitly permitted (ASCE/SEI 7-16 Sec. 13.3.1.4.1).  Application of this approach requires that a floor response spectrum be calculated for the design earthquake at each level of the structure, based on a seismic response history analysis performed in accordance with ASCE/SEI 7-10 Section 12.9 or in accordance with the procedures in ASCE/SEI 7-10 Chapters 16, 17 or 18. </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19</a:t>
            </a:fld>
            <a:endParaRPr lang="en-US" dirty="0"/>
          </a:p>
        </p:txBody>
      </p:sp>
    </p:spTree>
    <p:extLst>
      <p:ext uri="{BB962C8B-B14F-4D97-AF65-F5344CB8AC3E}">
        <p14:creationId xmlns:p14="http://schemas.microsoft.com/office/powerpoint/2010/main" val="1209120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An image of a suspended acoustical ceiling system missing some of its’ tiles.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a:t>
            </a:r>
            <a:r>
              <a:rPr lang="en-US" baseline="0" dirty="0"/>
              <a:t> </a:t>
            </a:r>
            <a:r>
              <a:rPr lang="en-US" dirty="0"/>
              <a:t>consists of text on the left and an image of a suspended acoustical ceiling system missing some of its’ tiles.</a:t>
            </a:r>
            <a:r>
              <a:rPr lang="en-US" baseline="0" dirty="0"/>
              <a:t>  The slide describes what constitutes nonstructural components and that the they make up most of the replacement values of a building.</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Architectural, mechanical and electrical components are commonly referred to as “nonstructural components.”  </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a:t>
            </a:fld>
            <a:endParaRPr lang="en-US" dirty="0"/>
          </a:p>
        </p:txBody>
      </p:sp>
    </p:spTree>
    <p:extLst>
      <p:ext uri="{BB962C8B-B14F-4D97-AF65-F5344CB8AC3E}">
        <p14:creationId xmlns:p14="http://schemas.microsoft.com/office/powerpoint/2010/main" val="1486123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The graph shows the dynamic amplification factor is </a:t>
            </a:r>
            <a:r>
              <a:rPr lang="en-US" sz="1100" dirty="0"/>
              <a:t>determined by the ratio of the component period, </a:t>
            </a:r>
            <a:r>
              <a:rPr lang="en-US" sz="1100" i="1" dirty="0" err="1"/>
              <a:t>T</a:t>
            </a:r>
            <a:r>
              <a:rPr lang="en-US" sz="1100" i="1" baseline="-25000" dirty="0" err="1"/>
              <a:t>p</a:t>
            </a:r>
            <a:r>
              <a:rPr lang="en-US" sz="1100" dirty="0"/>
              <a:t>, to the building modal period, </a:t>
            </a:r>
            <a:r>
              <a:rPr lang="en-US" sz="1100" i="1" dirty="0" err="1"/>
              <a:t>T</a:t>
            </a:r>
            <a:r>
              <a:rPr lang="en-US" sz="1100" i="1" baseline="-25000" dirty="0" err="1"/>
              <a:t>x</a:t>
            </a:r>
            <a:r>
              <a:rPr lang="en-US" sz="1100" i="1" baseline="-25000" dirty="0"/>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This slide discusses t</a:t>
            </a:r>
            <a:r>
              <a:rPr lang="en-US" dirty="0"/>
              <a:t>he use of floor response spectra for determination of the seismic design force, which is now explicitly permitted (ASCE/SEI 7-10 Sec. 13.3.1.4.1).  The graph used for determining the dynamic amplification</a:t>
            </a:r>
            <a:r>
              <a:rPr lang="en-US" baseline="0" dirty="0"/>
              <a:t> factor, </a:t>
            </a:r>
            <a:r>
              <a:rPr lang="en-US" i="1" baseline="0" dirty="0"/>
              <a:t>D</a:t>
            </a:r>
            <a:r>
              <a:rPr lang="en-US" i="1" baseline="-25000" dirty="0"/>
              <a:t>AF</a:t>
            </a:r>
            <a:r>
              <a:rPr lang="en-US" baseline="0" dirty="0"/>
              <a:t>, is shown,  </a:t>
            </a:r>
            <a:r>
              <a:rPr lang="en-US" dirty="0"/>
              <a:t>Application of this approach requires that a floor response spectrum be calculated for the design earthquake at each level of the structure, based on a seismic response history analysis performed in accordance with ASCE/SEI 7-10 Section 12.9 or in accordance with the procedures in ASCE/SEI 7-10 Chapters 16, 17 or 18. </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20</a:t>
            </a:fld>
            <a:endParaRPr lang="en-US" dirty="0"/>
          </a:p>
        </p:txBody>
      </p:sp>
    </p:spTree>
    <p:extLst>
      <p:ext uri="{BB962C8B-B14F-4D97-AF65-F5344CB8AC3E}">
        <p14:creationId xmlns:p14="http://schemas.microsoft.com/office/powerpoint/2010/main" val="20220269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This slide provides an overview of the displacement requirements for nonstructural components.  The displacement demands can be based on building specific or generic building information.  </a:t>
            </a:r>
            <a:r>
              <a:rPr lang="en-US" dirty="0"/>
              <a:t>Glazing acceptance criteria is set forth in ASCE/SEI 7-10 Section 13.9.</a:t>
            </a:r>
            <a:r>
              <a:rPr lang="en-US" sz="1100" dirty="0"/>
              <a:t>  Except for glazing, no specific displacement</a:t>
            </a:r>
            <a:r>
              <a:rPr lang="en-US" sz="1100" baseline="0" dirty="0"/>
              <a:t> </a:t>
            </a:r>
            <a:r>
              <a:rPr lang="en-US" sz="1100" dirty="0"/>
              <a:t>acceptance criteria is provided.</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21</a:t>
            </a:fld>
            <a:endParaRPr lang="en-US" dirty="0"/>
          </a:p>
        </p:txBody>
      </p:sp>
    </p:spTree>
    <p:extLst>
      <p:ext uri="{BB962C8B-B14F-4D97-AF65-F5344CB8AC3E}">
        <p14:creationId xmlns:p14="http://schemas.microsoft.com/office/powerpoint/2010/main" val="8922248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a:t>This slide discusses how seismic loads on nonstructural components are combined with other loads using load combinations.</a:t>
            </a:r>
            <a:r>
              <a:rPr lang="en-US" i="0" baseline="0" dirty="0"/>
              <a:t> The seismic design force on the component, </a:t>
            </a:r>
            <a:r>
              <a:rPr lang="en-US" i="0" dirty="0"/>
              <a:t> </a:t>
            </a:r>
            <a:r>
              <a:rPr lang="en-US" i="1" dirty="0" err="1"/>
              <a:t>F</a:t>
            </a:r>
            <a:r>
              <a:rPr lang="en-US" i="1" baseline="-25000" dirty="0" err="1"/>
              <a:t>p</a:t>
            </a:r>
            <a:r>
              <a:rPr lang="en-US" dirty="0"/>
              <a:t>, is required to be combined with other loads as set forth in ASCE/SEI 7-10 Section 12.4.  To use Section 12.4, there are certain items that need to be defined and these include </a:t>
            </a:r>
            <a:r>
              <a:rPr lang="en-US" i="1" dirty="0"/>
              <a:t>E</a:t>
            </a:r>
            <a:r>
              <a:rPr lang="en-US" i="1" baseline="-25000" dirty="0"/>
              <a:t>h</a:t>
            </a:r>
            <a:r>
              <a:rPr lang="en-US" i="1" dirty="0"/>
              <a:t>, </a:t>
            </a:r>
            <a:r>
              <a:rPr lang="en-US" i="1" dirty="0" err="1"/>
              <a:t>E</a:t>
            </a:r>
            <a:r>
              <a:rPr lang="en-US" i="1" baseline="-25000" dirty="0" err="1"/>
              <a:t>v</a:t>
            </a:r>
            <a:r>
              <a:rPr lang="en-US" i="1" dirty="0"/>
              <a:t>, </a:t>
            </a:r>
            <a:r>
              <a:rPr lang="en-US" i="1" dirty="0">
                <a:sym typeface="Symbol" pitchFamily="18" charset="2"/>
              </a:rPr>
              <a:t></a:t>
            </a:r>
            <a:r>
              <a:rPr lang="en-US" dirty="0">
                <a:sym typeface="Symbol" pitchFamily="18" charset="2"/>
              </a:rPr>
              <a:t> </a:t>
            </a:r>
            <a:r>
              <a:rPr lang="en-US" dirty="0"/>
              <a:t>and </a:t>
            </a:r>
            <a:r>
              <a:rPr lang="en-US" i="1" dirty="0" err="1">
                <a:cs typeface="Arial" charset="0"/>
              </a:rPr>
              <a:t>Ω</a:t>
            </a:r>
            <a:r>
              <a:rPr lang="en-US" i="1" baseline="-25000" dirty="0" err="1">
                <a:cs typeface="Arial" charset="0"/>
              </a:rPr>
              <a:t>o</a:t>
            </a:r>
            <a:r>
              <a:rPr lang="en-US" dirty="0"/>
              <a:t>.</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22</a:t>
            </a:fld>
            <a:endParaRPr lang="en-US" dirty="0"/>
          </a:p>
        </p:txBody>
      </p:sp>
    </p:spTree>
    <p:extLst>
      <p:ext uri="{BB962C8B-B14F-4D97-AF65-F5344CB8AC3E}">
        <p14:creationId xmlns:p14="http://schemas.microsoft.com/office/powerpoint/2010/main" val="1527613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discusses the requirements in Section 13.4 for attachment</a:t>
            </a:r>
            <a:r>
              <a:rPr lang="en-US" baseline="0" dirty="0"/>
              <a:t> of nonstructural components to the structure. T</a:t>
            </a:r>
            <a:r>
              <a:rPr lang="en-US" dirty="0"/>
              <a:t>he goal of this section is to ensure that attachments</a:t>
            </a:r>
            <a:r>
              <a:rPr lang="en-US" baseline="0" dirty="0"/>
              <a:t> such a</a:t>
            </a:r>
            <a:r>
              <a:rPr lang="en-US" dirty="0"/>
              <a:t>s</a:t>
            </a:r>
            <a:r>
              <a:rPr lang="en-US" baseline="0" dirty="0"/>
              <a:t> anchor bolts</a:t>
            </a:r>
            <a:r>
              <a:rPr lang="en-US" dirty="0"/>
              <a:t> exhibit ductile behavior or provide a specified degree of excess strength. The requirements for anchorage to concrete and masonry were revised in the 2010 and 2016 editions of the ASCE</a:t>
            </a:r>
            <a:r>
              <a:rPr lang="en-US" baseline="0" dirty="0"/>
              <a:t> 7</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23</a:t>
            </a:fld>
            <a:endParaRPr lang="en-US" dirty="0"/>
          </a:p>
        </p:txBody>
      </p:sp>
    </p:spTree>
    <p:extLst>
      <p:ext uri="{BB962C8B-B14F-4D97-AF65-F5344CB8AC3E}">
        <p14:creationId xmlns:p14="http://schemas.microsoft.com/office/powerpoint/2010/main" val="1325025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 this slide, the</a:t>
            </a:r>
            <a:r>
              <a:rPr lang="en-US" baseline="0" dirty="0"/>
              <a:t> special requirements for attachment of components to concrete an masonry are summarized.  Attachments must be designed to behave in a ductile manner or be designed for amplified forces.</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24</a:t>
            </a:fld>
            <a:endParaRPr lang="en-US" dirty="0"/>
          </a:p>
        </p:txBody>
      </p:sp>
    </p:spTree>
    <p:extLst>
      <p:ext uri="{BB962C8B-B14F-4D97-AF65-F5344CB8AC3E}">
        <p14:creationId xmlns:p14="http://schemas.microsoft.com/office/powerpoint/2010/main" val="31642416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a partial list</a:t>
            </a:r>
            <a:r>
              <a:rPr lang="en-US" baseline="0" dirty="0"/>
              <a:t> of architectural components included in ASCE/SEI 7 Table 13.5-, and an image of a large interior workspace. </a:t>
            </a:r>
          </a:p>
          <a:p>
            <a:endParaRPr lang="en-US" baseline="0" dirty="0"/>
          </a:p>
          <a:p>
            <a:r>
              <a:rPr lang="en-US" dirty="0"/>
              <a:t>The requirements are intended to apply only to permanently attached components – not to furnishings, temporary items, or mobile units.  Furnishings such as tables, chairs, and desks may shift but generally pose minimal hazards provided they do not obstruct emergency egress routes.  Storage cabinets, tall bookshelves, and other items of significant mass are not exempt and must be anchored or braced in accordance with ASCE/SEI 7.</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25</a:t>
            </a:fld>
            <a:endParaRPr lang="en-US" dirty="0"/>
          </a:p>
        </p:txBody>
      </p:sp>
    </p:spTree>
    <p:extLst>
      <p:ext uri="{BB962C8B-B14F-4D97-AF65-F5344CB8AC3E}">
        <p14:creationId xmlns:p14="http://schemas.microsoft.com/office/powerpoint/2010/main" val="35598806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eaLnBrk="1" hangingPunct="1"/>
            <a:r>
              <a:rPr lang="en-US" dirty="0"/>
              <a:t>This slide contains a partial</a:t>
            </a:r>
            <a:r>
              <a:rPr lang="en-US" baseline="0" dirty="0"/>
              <a:t> list of the mechanical components and systems found in ASCE/SEI 7 Table 13.6-1, and an image of a pump that was torn from an inertia pad in the 1994 Northridge earthquake. </a:t>
            </a:r>
          </a:p>
          <a:p>
            <a:pPr eaLnBrk="1" hangingPunct="1"/>
            <a:endParaRPr lang="en-US" baseline="0" dirty="0"/>
          </a:p>
          <a:p>
            <a:pPr eaLnBrk="1" hangingPunct="1"/>
            <a:r>
              <a:rPr lang="en-US" dirty="0"/>
              <a:t>For both mechanical and electrical components the focus is on the supports and anchorage of the component unless </a:t>
            </a:r>
            <a:r>
              <a:rPr lang="en-US" i="1" dirty="0"/>
              <a:t>I</a:t>
            </a:r>
            <a:r>
              <a:rPr lang="en-US" i="1" baseline="-25000" dirty="0"/>
              <a:t>p</a:t>
            </a:r>
            <a:r>
              <a:rPr lang="en-US" dirty="0"/>
              <a:t> = 1.5,</a:t>
            </a:r>
            <a:r>
              <a:rPr lang="en-US" baseline="0" dirty="0"/>
              <a:t> in which case the component itself must be checked.</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26</a:t>
            </a:fld>
            <a:endParaRPr lang="en-US" dirty="0"/>
          </a:p>
        </p:txBody>
      </p:sp>
    </p:spTree>
    <p:extLst>
      <p:ext uri="{BB962C8B-B14F-4D97-AF65-F5344CB8AC3E}">
        <p14:creationId xmlns:p14="http://schemas.microsoft.com/office/powerpoint/2010/main" val="39557830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contains a partial</a:t>
            </a:r>
            <a:r>
              <a:rPr lang="en-US" baseline="0" dirty="0"/>
              <a:t> list of the electrical components and systems found in ASCE/SEI 7 Table 13.6-1, and an image of a worker installing wiring above a suspended ceiling grid.</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27</a:t>
            </a:fld>
            <a:endParaRPr lang="en-US" dirty="0"/>
          </a:p>
        </p:txBody>
      </p:sp>
    </p:spTree>
    <p:extLst>
      <p:ext uri="{BB962C8B-B14F-4D97-AF65-F5344CB8AC3E}">
        <p14:creationId xmlns:p14="http://schemas.microsoft.com/office/powerpoint/2010/main" val="723196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lists</a:t>
            </a:r>
            <a:r>
              <a:rPr lang="en-US" baseline="0" dirty="0"/>
              <a:t> some of the sections in ASCE/SEI 7 Section 13.5 that contain specific design requirements for architectural components.. </a:t>
            </a:r>
            <a:endParaRPr lang="en-US" dirty="0"/>
          </a:p>
          <a:p>
            <a:endParaRPr lang="en-US" dirty="0"/>
          </a:p>
          <a:p>
            <a:r>
              <a:rPr lang="en-US" dirty="0"/>
              <a:t>The requirements of Section 13.5 are intended to reduce property damage and life-safety hazards posed by architectural components due to loss of stability or integrity.  Architectural components may pose a direct falling hazard to building occupants or to people outside the building (as in the case of parapets, exterior cladding, and glazing).  Failure or displacement of interior components (such as partitions and ceiling systems in exits and stairwells) may block egress.</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28</a:t>
            </a:fld>
            <a:endParaRPr lang="en-US" dirty="0"/>
          </a:p>
        </p:txBody>
      </p:sp>
    </p:spTree>
    <p:extLst>
      <p:ext uri="{BB962C8B-B14F-4D97-AF65-F5344CB8AC3E}">
        <p14:creationId xmlns:p14="http://schemas.microsoft.com/office/powerpoint/2010/main" val="26241189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lists</a:t>
            </a:r>
            <a:r>
              <a:rPr lang="en-US" baseline="0" dirty="0"/>
              <a:t> some of the sections in ASCE/SEI 7 Section 13.6 that contain specific design requirements for mechanical and electrical components.. </a:t>
            </a:r>
            <a:endParaRPr lang="en-US" dirty="0"/>
          </a:p>
          <a:p>
            <a:endParaRPr lang="en-US" dirty="0"/>
          </a:p>
          <a:p>
            <a:r>
              <a:rPr lang="en-US" dirty="0"/>
              <a:t>Many of these components have requirements found in the applicable referenced standard.</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29</a:t>
            </a:fld>
            <a:endParaRPr lang="en-US" dirty="0"/>
          </a:p>
        </p:txBody>
      </p:sp>
    </p:spTree>
    <p:extLst>
      <p:ext uri="{BB962C8B-B14F-4D97-AF65-F5344CB8AC3E}">
        <p14:creationId xmlns:p14="http://schemas.microsoft.com/office/powerpoint/2010/main" val="127905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An image of a</a:t>
            </a:r>
            <a:r>
              <a:rPr lang="en-US" baseline="0" dirty="0"/>
              <a:t> suspended mechanical unit that fell to the floor in an earthquake.</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a:t>
            </a:r>
            <a:r>
              <a:rPr lang="en-US" baseline="0" dirty="0"/>
              <a:t> sl</a:t>
            </a:r>
            <a:r>
              <a:rPr lang="en-US" dirty="0"/>
              <a:t>ide, consists text on the left and an image of a</a:t>
            </a:r>
            <a:r>
              <a:rPr lang="en-US" baseline="0" dirty="0"/>
              <a:t> suspended mechanical unit that fell to the floor in an earthquake. The slide describes the way nonstructural components classified and factors that influence the seismic requirements.</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earliest code requirements for nonstructural components are</a:t>
            </a:r>
            <a:r>
              <a:rPr lang="en-US" baseline="0" dirty="0"/>
              <a:t> found in an Appendix of the 1927 Uniform Building Code.  The requirements have evolved over time to reflect changes in the nonstructural systems found in buildings and advances in earthquake engineering. </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a:t>
            </a:fld>
            <a:endParaRPr lang="en-US" dirty="0"/>
          </a:p>
        </p:txBody>
      </p:sp>
    </p:spTree>
    <p:extLst>
      <p:ext uri="{BB962C8B-B14F-4D97-AF65-F5344CB8AC3E}">
        <p14:creationId xmlns:p14="http://schemas.microsoft.com/office/powerpoint/2010/main" val="147741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lists</a:t>
            </a:r>
            <a:r>
              <a:rPr lang="en-US" baseline="0" dirty="0"/>
              <a:t> some of the requirements for Designated Seismic Systems which may be subject to special certification. </a:t>
            </a:r>
            <a:r>
              <a:rPr lang="en-US" dirty="0"/>
              <a:t>While the goal of design for most nonstructural components is to prevent detachment or toppling that would pose a hazard to life safety, designated seismic systems (with </a:t>
            </a:r>
            <a:r>
              <a:rPr lang="en-US" i="1" dirty="0"/>
              <a:t>I</a:t>
            </a:r>
            <a:r>
              <a:rPr lang="en-US" i="1" baseline="-25000" dirty="0"/>
              <a:t>p</a:t>
            </a:r>
            <a:r>
              <a:rPr lang="en-US" i="1" dirty="0"/>
              <a:t> </a:t>
            </a:r>
            <a:r>
              <a:rPr lang="en-US" dirty="0"/>
              <a:t>= 1.5)</a:t>
            </a:r>
            <a:r>
              <a:rPr lang="en-US" i="1" dirty="0"/>
              <a:t> </a:t>
            </a:r>
            <a:r>
              <a:rPr lang="en-US" dirty="0"/>
              <a:t>are intended to meet higher performance goals. In some cases, failure of mechanical or electrical equipment itself poses a significant hazard. This section addresses the design and certification of designated seismic system components and their supports and attachments. Examples of designated seismic systems include fire protection piping, uninterruptible power supplies for hospitals, and certain vessels or piping that contain highly toxic or explosive substances.</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30</a:t>
            </a:fld>
            <a:endParaRPr lang="en-US" dirty="0"/>
          </a:p>
        </p:txBody>
      </p:sp>
    </p:spTree>
    <p:extLst>
      <p:ext uri="{BB962C8B-B14F-4D97-AF65-F5344CB8AC3E}">
        <p14:creationId xmlns:p14="http://schemas.microsoft.com/office/powerpoint/2010/main" val="17160346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lists</a:t>
            </a:r>
            <a:r>
              <a:rPr lang="en-US" baseline="0" dirty="0"/>
              <a:t> shows a plan and two elevations of a HVAC fan unit, which will be used as an example to illustrate the application of the nonstructural seismic design requirements.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 this example, the HVAC fan unit is 4-feet high, 5-feet wide, 8-feet long and weighs 3000 lbs. The unit is anchored to a concrete roof</a:t>
            </a:r>
            <a:r>
              <a:rPr lang="en-US" baseline="0" dirty="0"/>
              <a:t> </a:t>
            </a:r>
            <a:r>
              <a:rPr lang="en-US" dirty="0"/>
              <a:t>slab and attached with 4 anchors, one at each corner of the unit.</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31</a:t>
            </a:fld>
            <a:endParaRPr lang="en-US" dirty="0"/>
          </a:p>
        </p:txBody>
      </p:sp>
    </p:spTree>
    <p:extLst>
      <p:ext uri="{BB962C8B-B14F-4D97-AF65-F5344CB8AC3E}">
        <p14:creationId xmlns:p14="http://schemas.microsoft.com/office/powerpoint/2010/main" val="3118176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provides design parameters and coefficients from Chapters 11 and 13 of ASCE/SEI 7.including</a:t>
            </a:r>
            <a:r>
              <a:rPr lang="en-US" baseline="0" dirty="0"/>
              <a:t> the ground shaking intensity, and the design coefficients from Table 13.6-1.  The component importance factor is 1.0.</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32</a:t>
            </a:fld>
            <a:endParaRPr lang="en-US" dirty="0"/>
          </a:p>
        </p:txBody>
      </p:sp>
    </p:spTree>
    <p:extLst>
      <p:ext uri="{BB962C8B-B14F-4D97-AF65-F5344CB8AC3E}">
        <p14:creationId xmlns:p14="http://schemas.microsoft.com/office/powerpoint/2010/main" val="37851522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a:t>
            </a:r>
            <a:r>
              <a:rPr lang="en-US" baseline="0" dirty="0"/>
              <a:t> slide shows a f</a:t>
            </a:r>
            <a:r>
              <a:rPr lang="en-US" dirty="0"/>
              <a:t>ree body diagram for seismic force analysis, including dead</a:t>
            </a:r>
            <a:r>
              <a:rPr lang="en-US" baseline="0" dirty="0"/>
              <a:t> loads, and the horizontal and vertical seismic forces.  The horizontal and vertical reactions at the supports are also shown.</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33</a:t>
            </a:fld>
            <a:endParaRPr lang="en-US" dirty="0"/>
          </a:p>
        </p:txBody>
      </p:sp>
    </p:spTree>
    <p:extLst>
      <p:ext uri="{BB962C8B-B14F-4D97-AF65-F5344CB8AC3E}">
        <p14:creationId xmlns:p14="http://schemas.microsoft.com/office/powerpoint/2010/main" val="14230129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The slide </a:t>
            </a:r>
            <a:r>
              <a:rPr lang="en-US" dirty="0"/>
              <a:t>provides calculations and notes for computing component forces.  The design force </a:t>
            </a:r>
            <a:r>
              <a:rPr lang="en-US" dirty="0" err="1"/>
              <a:t>Fp</a:t>
            </a:r>
            <a:r>
              <a:rPr lang="en-US" dirty="0"/>
              <a:t> is calculated using</a:t>
            </a:r>
            <a:r>
              <a:rPr lang="en-US" baseline="0" dirty="0"/>
              <a:t> Equation 13.3-1, and the upper and lower limits on the lateral forces are also checked.  </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34</a:t>
            </a:fld>
            <a:endParaRPr lang="en-US" dirty="0"/>
          </a:p>
        </p:txBody>
      </p:sp>
    </p:spTree>
    <p:extLst>
      <p:ext uri="{BB962C8B-B14F-4D97-AF65-F5344CB8AC3E}">
        <p14:creationId xmlns:p14="http://schemas.microsoft.com/office/powerpoint/2010/main" val="16002193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terms </a:t>
            </a:r>
            <a:r>
              <a:rPr lang="en-US" i="1" dirty="0"/>
              <a:t>E</a:t>
            </a:r>
            <a:r>
              <a:rPr lang="en-US" i="1" baseline="-25000" dirty="0"/>
              <a:t>h</a:t>
            </a:r>
            <a:r>
              <a:rPr lang="en-US" dirty="0"/>
              <a:t> and </a:t>
            </a:r>
            <a:r>
              <a:rPr lang="en-US" i="1" dirty="0" err="1"/>
              <a:t>E</a:t>
            </a:r>
            <a:r>
              <a:rPr lang="en-US" i="1" baseline="-25000" dirty="0" err="1"/>
              <a:t>v</a:t>
            </a:r>
            <a:r>
              <a:rPr lang="en-US" dirty="0"/>
              <a:t> are substituted into the basic load combinations for strength design of Section 12.4.2 to determine the design member and connection forces to be used in conjunction with seismic loads.</a:t>
            </a:r>
          </a:p>
          <a:p>
            <a:endParaRPr lang="en-US" dirty="0"/>
          </a:p>
          <a:p>
            <a:r>
              <a:rPr lang="en-US" dirty="0"/>
              <a:t>Based on the free-body diagram, the seismic load effects can be used to determine bolt shear, </a:t>
            </a:r>
            <a:r>
              <a:rPr lang="en-US" i="1" dirty="0"/>
              <a:t>V</a:t>
            </a:r>
            <a:r>
              <a:rPr lang="en-US" i="1" baseline="-25000" dirty="0"/>
              <a:t>u</a:t>
            </a:r>
            <a:r>
              <a:rPr lang="en-US" dirty="0"/>
              <a:t>, and tension, </a:t>
            </a:r>
            <a:r>
              <a:rPr lang="en-US" i="1" dirty="0" err="1"/>
              <a:t>T</a:t>
            </a:r>
            <a:r>
              <a:rPr lang="en-US" i="1" baseline="-25000" dirty="0" err="1"/>
              <a:t>u</a:t>
            </a:r>
            <a:r>
              <a:rPr lang="en-US" baseline="-25000" dirty="0"/>
              <a:t> </a:t>
            </a:r>
            <a:r>
              <a:rPr lang="en-US" dirty="0"/>
              <a:t>(where a negative value indicates tension).  </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35</a:t>
            </a:fld>
            <a:endParaRPr lang="en-US" dirty="0"/>
          </a:p>
        </p:txBody>
      </p:sp>
    </p:spTree>
    <p:extLst>
      <p:ext uri="{BB962C8B-B14F-4D97-AF65-F5344CB8AC3E}">
        <p14:creationId xmlns:p14="http://schemas.microsoft.com/office/powerpoint/2010/main" val="6195591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In the final step, the shear and tension loads on the anchors are calculated.  T</a:t>
            </a:r>
            <a:r>
              <a:rPr lang="en-US" dirty="0"/>
              <a:t>he signs of </a:t>
            </a:r>
            <a:r>
              <a:rPr lang="en-US" i="1" dirty="0"/>
              <a:t>S</a:t>
            </a:r>
            <a:r>
              <a:rPr lang="en-US" i="1" baseline="-25000" dirty="0"/>
              <a:t>DS</a:t>
            </a:r>
            <a:r>
              <a:rPr lang="en-US" i="1" dirty="0"/>
              <a:t> </a:t>
            </a:r>
            <a:r>
              <a:rPr lang="en-US" dirty="0"/>
              <a:t>and </a:t>
            </a:r>
            <a:r>
              <a:rPr lang="en-US" i="1" dirty="0"/>
              <a:t>F</a:t>
            </a:r>
            <a:r>
              <a:rPr lang="en-US" i="1" baseline="-25000" dirty="0"/>
              <a:t>P</a:t>
            </a:r>
            <a:r>
              <a:rPr lang="en-US" dirty="0"/>
              <a:t> have been selected to result in the largest value of anchor tension </a:t>
            </a:r>
            <a:r>
              <a:rPr lang="en-US" i="1" dirty="0"/>
              <a:t>T</a:t>
            </a:r>
            <a:r>
              <a:rPr lang="en-US" i="1" baseline="-25000" dirty="0"/>
              <a:t>u</a:t>
            </a:r>
            <a:r>
              <a:rPr lang="en-US" dirty="0"/>
              <a:t>.</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36</a:t>
            </a:fld>
            <a:endParaRPr lang="en-US" dirty="0"/>
          </a:p>
        </p:txBody>
      </p:sp>
    </p:spTree>
    <p:extLst>
      <p:ext uri="{BB962C8B-B14F-4D97-AF65-F5344CB8AC3E}">
        <p14:creationId xmlns:p14="http://schemas.microsoft.com/office/powerpoint/2010/main" val="23136205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t>Slide </a:t>
            </a:r>
            <a:r>
              <a:rPr lang="en-US" dirty="0"/>
              <a:t>prompting</a:t>
            </a:r>
            <a:r>
              <a:rPr lang="en-US" baseline="0" dirty="0"/>
              <a:t> participants to ask questions.</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37</a:t>
            </a:fld>
            <a:endParaRPr lang="en-US" dirty="0"/>
          </a:p>
        </p:txBody>
      </p:sp>
    </p:spTree>
    <p:extLst>
      <p:ext uri="{BB962C8B-B14F-4D97-AF65-F5344CB8AC3E}">
        <p14:creationId xmlns:p14="http://schemas.microsoft.com/office/powerpoint/2010/main" val="322868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The slide identifies the reference sources for nonstructural requirements in the 2015 NEHRP </a:t>
            </a:r>
            <a:r>
              <a:rPr kumimoji="0" lang="en-US" sz="1100" b="0" i="1" u="none" strike="noStrike" kern="1200" cap="none" spc="0" normalizeH="0" baseline="0" noProof="0" dirty="0">
                <a:ln>
                  <a:noFill/>
                </a:ln>
                <a:solidFill>
                  <a:srgbClr val="000000"/>
                </a:solidFill>
                <a:effectLst/>
                <a:uLnTx/>
                <a:uFillTx/>
                <a:latin typeface="Arial" pitchFamily="34" charset="0"/>
                <a:ea typeface="+mn-ea"/>
                <a:cs typeface="+mn-cs"/>
              </a:rPr>
              <a:t>Provisions</a:t>
            </a: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ASCE 7-10 including Supplement 1 are incorporated in the 2015 NEHRP Recommended Provisions by reference.</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endParaRPr>
          </a:p>
          <a:p>
            <a:pPr marL="0" marR="0" lvl="0" indent="0" algn="l" defTabSz="914400" rtl="0" eaLnBrk="1" fontAlgn="base" latinLnBrk="0" hangingPunct="1">
              <a:lnSpc>
                <a:spcPct val="80000"/>
              </a:lnSpc>
              <a:spcBef>
                <a:spcPct val="300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Chapter 13 of ASCE/SEI 7-10  also references other Chapters of ASCE 7 for its provisions. For example, it references Chapter 11 for ground motions. Of special interest is the reference to Section 12.11.2  Anchorage of Concrete and Masonry Structural Walls. It references Section 12.11.2 for the application connection requirements of nonstructural concrete and masonry walls for buildings with flexible diaphragms.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The reason Section 12.11.2 is listed is because code users are often confused about what design forces should be applied to structural walls out-of-plane and this is the section that Ch. 13 refers the user to for concrete and masonry walls.</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All equation numbers in this presentation are from ASCE/SEI 7-10 including Supplement 1, unless otherwise noted</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a:t>
            </a:fld>
            <a:endParaRPr lang="en-US" dirty="0"/>
          </a:p>
        </p:txBody>
      </p:sp>
    </p:spTree>
    <p:extLst>
      <p:ext uri="{BB962C8B-B14F-4D97-AF65-F5344CB8AC3E}">
        <p14:creationId xmlns:p14="http://schemas.microsoft.com/office/powerpoint/2010/main" val="4063620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 table containing</a:t>
            </a:r>
            <a:r>
              <a:rPr lang="en-US" baseline="0" dirty="0"/>
              <a:t> a </a:t>
            </a:r>
            <a:r>
              <a:rPr lang="en-US" dirty="0"/>
              <a:t>partial list of </a:t>
            </a:r>
            <a:r>
              <a:rPr lang="en-US" i="1" dirty="0" err="1"/>
              <a:t>a</a:t>
            </a:r>
            <a:r>
              <a:rPr lang="en-US" i="1" baseline="-25000" dirty="0" err="1"/>
              <a:t>p</a:t>
            </a:r>
            <a:r>
              <a:rPr lang="en-US" dirty="0"/>
              <a:t> and </a:t>
            </a:r>
            <a:r>
              <a:rPr lang="en-US" i="1" dirty="0" err="1"/>
              <a:t>R</a:t>
            </a:r>
            <a:r>
              <a:rPr lang="en-US" i="1" baseline="-25000" dirty="0" err="1"/>
              <a:t>p</a:t>
            </a:r>
            <a:r>
              <a:rPr lang="en-US" dirty="0"/>
              <a:t> values for architectural nonstructural component values from ASCE/SEI 7-10 Table 13.5-1 is presented.</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a:t>
            </a:fld>
            <a:endParaRPr lang="en-US" dirty="0"/>
          </a:p>
        </p:txBody>
      </p:sp>
    </p:spTree>
    <p:extLst>
      <p:ext uri="{BB962C8B-B14F-4D97-AF65-F5344CB8AC3E}">
        <p14:creationId xmlns:p14="http://schemas.microsoft.com/office/powerpoint/2010/main" val="1926293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provides additional detail</a:t>
            </a:r>
            <a:r>
              <a:rPr lang="en-US" baseline="0" dirty="0"/>
              <a:t> on the contents of Sections 13.1 and 13.2 of ASCE/SEI 7-10</a:t>
            </a:r>
            <a:r>
              <a:rPr lang="en-US" dirty="0"/>
              <a:t>.</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a:t>
            </a:fld>
            <a:endParaRPr lang="en-US" dirty="0"/>
          </a:p>
        </p:txBody>
      </p:sp>
    </p:spTree>
    <p:extLst>
      <p:ext uri="{BB962C8B-B14F-4D97-AF65-F5344CB8AC3E}">
        <p14:creationId xmlns:p14="http://schemas.microsoft.com/office/powerpoint/2010/main" val="1315401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provides additional detail</a:t>
            </a:r>
            <a:r>
              <a:rPr lang="en-US" baseline="0" dirty="0"/>
              <a:t> on the contents of Sections 13.3 through 13.6 of ASCE/SEI 7-10</a:t>
            </a:r>
            <a:r>
              <a:rPr lang="en-US" dirty="0"/>
              <a:t>.</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7</a:t>
            </a:fld>
            <a:endParaRPr lang="en-US" dirty="0"/>
          </a:p>
        </p:txBody>
      </p:sp>
    </p:spTree>
    <p:extLst>
      <p:ext uri="{BB962C8B-B14F-4D97-AF65-F5344CB8AC3E}">
        <p14:creationId xmlns:p14="http://schemas.microsoft.com/office/powerpoint/2010/main" val="638967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This slide provides a discussion of the component importance factor, </a:t>
            </a:r>
            <a:r>
              <a:rPr kumimoji="0" lang="en-US" sz="1100" b="0" i="1" u="none" strike="noStrike" kern="1200" cap="none" spc="0" normalizeH="0" baseline="0" noProof="0" dirty="0">
                <a:ln>
                  <a:noFill/>
                </a:ln>
                <a:solidFill>
                  <a:srgbClr val="000000"/>
                </a:solidFill>
                <a:effectLst/>
                <a:uLnTx/>
                <a:uFillTx/>
                <a:latin typeface="Arial" pitchFamily="34" charset="0"/>
                <a:ea typeface="+mn-ea"/>
                <a:cs typeface="+mn-cs"/>
              </a:rPr>
              <a:t>I</a:t>
            </a:r>
            <a:r>
              <a:rPr kumimoji="0" lang="en-US" sz="1100" b="0" i="1" u="none" strike="noStrike" kern="1200" cap="none" spc="0" normalizeH="0" baseline="-25000" noProof="0" dirty="0">
                <a:ln>
                  <a:noFill/>
                </a:ln>
                <a:solidFill>
                  <a:srgbClr val="000000"/>
                </a:solidFill>
                <a:effectLst/>
                <a:uLnTx/>
                <a:uFillTx/>
                <a:latin typeface="Arial" pitchFamily="34" charset="0"/>
                <a:ea typeface="+mn-ea"/>
                <a:cs typeface="+mn-cs"/>
              </a:rPr>
              <a:t>p</a:t>
            </a: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  Nonessential components are assigned an importance factor equal to 1.0.  Components with an importance factor of 1.5 must meet more stringent requirements.</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For </a:t>
            </a:r>
            <a:r>
              <a:rPr kumimoji="0" lang="en-US" sz="1100" b="0" i="1" u="none" strike="noStrike" kern="1200" cap="none" spc="0" normalizeH="0" baseline="0" noProof="0" dirty="0">
                <a:ln>
                  <a:noFill/>
                </a:ln>
                <a:solidFill>
                  <a:srgbClr val="000000"/>
                </a:solidFill>
                <a:effectLst/>
                <a:uLnTx/>
                <a:uFillTx/>
                <a:latin typeface="Arial" pitchFamily="34" charset="0"/>
                <a:ea typeface="+mn-ea"/>
                <a:cs typeface="+mn-cs"/>
              </a:rPr>
              <a:t>I</a:t>
            </a:r>
            <a:r>
              <a:rPr kumimoji="0" lang="en-US" sz="1100" b="0" i="1" u="none" strike="noStrike" kern="1200" cap="none" spc="0" normalizeH="0" baseline="-25000" noProof="0" dirty="0">
                <a:ln>
                  <a:noFill/>
                </a:ln>
                <a:solidFill>
                  <a:srgbClr val="000000"/>
                </a:solidFill>
                <a:effectLst/>
                <a:uLnTx/>
                <a:uFillTx/>
                <a:latin typeface="Arial" pitchFamily="34" charset="0"/>
                <a:ea typeface="+mn-ea"/>
                <a:cs typeface="+mn-cs"/>
              </a:rPr>
              <a:t>p</a:t>
            </a: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 = 1.0, the following behaviors are anticipated:</a:t>
            </a:r>
          </a:p>
          <a:p>
            <a:pPr marL="0" marR="0" lvl="0" indent="0" algn="l" defTabSz="914400" rtl="0" eaLnBrk="0" fontAlgn="base" latinLnBrk="0" hangingPunct="0">
              <a:lnSpc>
                <a:spcPct val="100000"/>
              </a:lnSpc>
              <a:spcBef>
                <a:spcPct val="30000"/>
              </a:spcBef>
              <a:spcAft>
                <a:spcPct val="0"/>
              </a:spcAft>
              <a:buClrTx/>
              <a:buSzTx/>
              <a:buFontTx/>
              <a:buAutoNum type="arabicPeriod"/>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Minor earthquake ground motions – minimal damage; not likely to affect functionality.</a:t>
            </a:r>
          </a:p>
          <a:p>
            <a:pPr marL="0" marR="0" lvl="0" indent="0" algn="l" defTabSz="914400" rtl="0" eaLnBrk="0" fontAlgn="base" latinLnBrk="0" hangingPunct="0">
              <a:lnSpc>
                <a:spcPct val="100000"/>
              </a:lnSpc>
              <a:spcBef>
                <a:spcPct val="30000"/>
              </a:spcBef>
              <a:spcAft>
                <a:spcPct val="0"/>
              </a:spcAft>
              <a:buClrTx/>
              <a:buSzTx/>
              <a:buFontTx/>
              <a:buAutoNum type="arabicPeriod"/>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Moderate earthquake ground motions – some damage that may affect functionality</a:t>
            </a:r>
          </a:p>
          <a:p>
            <a:pPr marL="0" marR="0" lvl="0" indent="0" algn="l" defTabSz="914400" rtl="0" eaLnBrk="0" fontAlgn="base" latinLnBrk="0" hangingPunct="0">
              <a:lnSpc>
                <a:spcPct val="100000"/>
              </a:lnSpc>
              <a:spcBef>
                <a:spcPct val="30000"/>
              </a:spcBef>
              <a:spcAft>
                <a:spcPct val="0"/>
              </a:spcAft>
              <a:buClrTx/>
              <a:buSzTx/>
              <a:buFontTx/>
              <a:buAutoNum type="arabicPeriod"/>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Design earthquake ground motions – major damage but significant falling hazards are avoided; likely loss of functionality</a:t>
            </a:r>
          </a:p>
          <a:p>
            <a:pPr marL="0" marR="0" lvl="0" indent="0" algn="l" defTabSz="914400" rtl="0" eaLnBrk="0" fontAlgn="base" latinLnBrk="0" hangingPunct="0">
              <a:lnSpc>
                <a:spcPct val="100000"/>
              </a:lnSpc>
              <a:spcBef>
                <a:spcPct val="30000"/>
              </a:spcBef>
              <a:spcAft>
                <a:spcPct val="0"/>
              </a:spcAft>
              <a:buClrTx/>
              <a:buSzTx/>
              <a:buFontTx/>
              <a:buAutoNum type="arabicPeriod"/>
              <a:tabLst/>
              <a:defRPr/>
            </a:pPr>
            <a:endPar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Components with </a:t>
            </a:r>
            <a:r>
              <a:rPr kumimoji="0" lang="en-US" sz="1100" b="0" i="1" u="none" strike="noStrike" kern="1200" cap="none" spc="0" normalizeH="0" baseline="0" noProof="0" dirty="0">
                <a:ln>
                  <a:noFill/>
                </a:ln>
                <a:solidFill>
                  <a:srgbClr val="000000"/>
                </a:solidFill>
                <a:effectLst/>
                <a:uLnTx/>
                <a:uFillTx/>
                <a:latin typeface="Arial" pitchFamily="34" charset="0"/>
                <a:ea typeface="+mn-ea"/>
                <a:cs typeface="+mn-cs"/>
              </a:rPr>
              <a:t>I</a:t>
            </a:r>
            <a:r>
              <a:rPr kumimoji="0" lang="en-US" sz="1100" b="0" i="1" u="none" strike="noStrike" kern="1200" cap="none" spc="0" normalizeH="0" baseline="-25000" noProof="0" dirty="0">
                <a:ln>
                  <a:noFill/>
                </a:ln>
                <a:solidFill>
                  <a:srgbClr val="000000"/>
                </a:solidFill>
                <a:effectLst/>
                <a:uLnTx/>
                <a:uFillTx/>
                <a:latin typeface="Arial" pitchFamily="34" charset="0"/>
                <a:ea typeface="+mn-ea"/>
                <a:cs typeface="+mn-cs"/>
              </a:rPr>
              <a:t>p</a:t>
            </a:r>
            <a:r>
              <a:rPr kumimoji="0" lang="en-US" sz="1100" b="0" i="0" u="none" strike="noStrike" kern="1200" cap="none" spc="0" normalizeH="0" baseline="0" noProof="0" dirty="0">
                <a:ln>
                  <a:noFill/>
                </a:ln>
                <a:solidFill>
                  <a:srgbClr val="000000"/>
                </a:solidFill>
                <a:effectLst/>
                <a:uLnTx/>
                <a:uFillTx/>
                <a:latin typeface="Arial" pitchFamily="34" charset="0"/>
                <a:ea typeface="+mn-ea"/>
                <a:cs typeface="+mn-cs"/>
              </a:rPr>
              <a:t>  = 1.5, they are expected to remain in place, sustain limited damage, and, when necessary, function following design earthquake level motions.</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8</a:t>
            </a:fld>
            <a:endParaRPr lang="en-US" dirty="0"/>
          </a:p>
        </p:txBody>
      </p:sp>
    </p:spTree>
    <p:extLst>
      <p:ext uri="{BB962C8B-B14F-4D97-AF65-F5344CB8AC3E}">
        <p14:creationId xmlns:p14="http://schemas.microsoft.com/office/powerpoint/2010/main" val="1186107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discuss limits on the application of the nonstructural seismic design</a:t>
            </a:r>
            <a:r>
              <a:rPr lang="en-US" baseline="0" dirty="0"/>
              <a:t> requirements.  Some nonstructural components are exempt from the requirements, depending on the seismic hazard level, component type, and size.</a:t>
            </a:r>
            <a:endParaRPr lang="en-US" dirty="0"/>
          </a:p>
          <a:p>
            <a:endParaRPr lang="en-US" dirty="0"/>
          </a:p>
          <a:p>
            <a:r>
              <a:rPr lang="en-US" dirty="0"/>
              <a:t>Chapter 13 does not apply to SDC A due to its very low level of seismic hazard; see ASCE/SEI 7-10 Section 11.7 and Section C11.7.</a:t>
            </a:r>
          </a:p>
          <a:p>
            <a:endParaRPr lang="en-US" dirty="0"/>
          </a:p>
          <a:p>
            <a:r>
              <a:rPr lang="en-US" dirty="0"/>
              <a:t>The exceptions applicable to other seismic design categories are based on SDC and Importance Factor.</a:t>
            </a:r>
          </a:p>
          <a:p>
            <a:endParaRPr lang="en-US" dirty="0"/>
          </a:p>
          <a:p>
            <a:r>
              <a:rPr lang="en-US" dirty="0"/>
              <a:t>With the exception of parapets supported by bearing walls or shear walls, all components in SDC B are exempt due to the low level of seismic risk.  Parapets are not exempt because experience has shown these items can fail and pose a significant falling hazard even at low shaking levels.</a:t>
            </a:r>
          </a:p>
          <a:p>
            <a:endParaRPr lang="en-US" dirty="0"/>
          </a:p>
          <a:p>
            <a:r>
              <a:rPr lang="en-US" dirty="0"/>
              <a:t>Mechanical and electrical components in Seismic Design Category C with an importance factor (</a:t>
            </a:r>
            <a:r>
              <a:rPr lang="en-US" i="1" dirty="0"/>
              <a:t>I</a:t>
            </a:r>
            <a:r>
              <a:rPr lang="en-US" i="1" baseline="-25000" dirty="0"/>
              <a:t>p</a:t>
            </a:r>
            <a:r>
              <a:rPr lang="en-US" i="1" dirty="0"/>
              <a:t>) </a:t>
            </a:r>
            <a:r>
              <a:rPr lang="en-US" dirty="0"/>
              <a:t>equal to 1.0 are exempt because they are subject to low levels of seismic hazard, they do not contain hazardous substances, and their function is not required to maintain life safety following an earthquake. Note that fire sprinkler piping is not</a:t>
            </a:r>
            <a:r>
              <a:rPr lang="en-US" baseline="0" dirty="0"/>
              <a:t> exempt because it has an importance factor of 1.5</a:t>
            </a:r>
          </a:p>
          <a:p>
            <a:endParaRPr lang="en-US" baseline="0" dirty="0"/>
          </a:p>
          <a:p>
            <a:r>
              <a:rPr lang="en-US" dirty="0"/>
              <a:t>Small components with </a:t>
            </a:r>
            <a:r>
              <a:rPr lang="en-US" i="1" dirty="0"/>
              <a:t>I</a:t>
            </a:r>
            <a:r>
              <a:rPr lang="en-US" i="1" baseline="-25000" dirty="0"/>
              <a:t>p</a:t>
            </a:r>
            <a:r>
              <a:rPr lang="en-US" i="1" dirty="0"/>
              <a:t> </a:t>
            </a:r>
            <a:r>
              <a:rPr lang="en-US" dirty="0"/>
              <a:t>in SDC D, E, and F also are exempt since they do not contain hazardous substances and are not large enough to pose a life-safety hazard if they fall, slide, or topple. Failures of unbraced distribution systems at or near the point of connection to nonstructural components have been observed in past earthquakes. For this reason, flexible connections such as expansion loops, braided hose, or expansion joints are required to allow for the larger relative displacements associated with unbraced components. Note that the stiffness of flexible connections may be sensitive to internal pressure and length of the connection.</a:t>
            </a:r>
          </a:p>
          <a:p>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9</a:t>
            </a:fld>
            <a:endParaRPr lang="en-US" dirty="0"/>
          </a:p>
        </p:txBody>
      </p:sp>
    </p:spTree>
    <p:extLst>
      <p:ext uri="{BB962C8B-B14F-4D97-AF65-F5344CB8AC3E}">
        <p14:creationId xmlns:p14="http://schemas.microsoft.com/office/powerpoint/2010/main" val="2452181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Nonstructural 18 - </a:t>
            </a:r>
            <a:fld id="{D017DC44-3C1B-4418-9E73-92DE8427F6AF}" type="slidenum">
              <a:rPr lang="en-US" smtClean="0"/>
              <a:pPr>
                <a:defRPr/>
              </a:pPr>
              <a:t>‹#›</a:t>
            </a:fld>
            <a:endParaRPr lang="en-US" dirty="0"/>
          </a:p>
        </p:txBody>
      </p:sp>
    </p:spTree>
    <p:extLst>
      <p:ext uri="{BB962C8B-B14F-4D97-AF65-F5344CB8AC3E}">
        <p14:creationId xmlns:p14="http://schemas.microsoft.com/office/powerpoint/2010/main" val="2848763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0B04D8AF-53D5-4662-9AFD-0CFEE3F5D7CE}" type="slidenum">
              <a:rPr lang="en-US" smtClean="0"/>
              <a:pPr>
                <a:defRPr/>
              </a:pPr>
              <a:t>‹#›</a:t>
            </a:fld>
            <a:endParaRPr lang="en-US" dirty="0"/>
          </a:p>
        </p:txBody>
      </p:sp>
    </p:spTree>
    <p:extLst>
      <p:ext uri="{BB962C8B-B14F-4D97-AF65-F5344CB8AC3E}">
        <p14:creationId xmlns:p14="http://schemas.microsoft.com/office/powerpoint/2010/main" val="941926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0813" y="269875"/>
            <a:ext cx="1944687" cy="5632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1988" y="269875"/>
            <a:ext cx="5686425" cy="5632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AC598C92-A203-4395-8CE2-E753FBDE32EA}" type="slidenum">
              <a:rPr lang="en-US" smtClean="0"/>
              <a:pPr>
                <a:defRPr/>
              </a:pPr>
              <a:t>‹#›</a:t>
            </a:fld>
            <a:endParaRPr lang="en-US" dirty="0"/>
          </a:p>
        </p:txBody>
      </p:sp>
    </p:spTree>
    <p:extLst>
      <p:ext uri="{BB962C8B-B14F-4D97-AF65-F5344CB8AC3E}">
        <p14:creationId xmlns:p14="http://schemas.microsoft.com/office/powerpoint/2010/main" val="113100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Nonstructural 18- </a:t>
            </a:r>
            <a:fld id="{C89CB261-678F-46C7-9B50-9F41C27EFD57}" type="slidenum">
              <a:rPr lang="en-US" smtClean="0"/>
              <a:pPr>
                <a:defRPr/>
              </a:pPr>
              <a:t>‹#›</a:t>
            </a:fld>
            <a:endParaRPr lang="en-US" dirty="0"/>
          </a:p>
        </p:txBody>
      </p:sp>
    </p:spTree>
    <p:extLst>
      <p:ext uri="{BB962C8B-B14F-4D97-AF65-F5344CB8AC3E}">
        <p14:creationId xmlns:p14="http://schemas.microsoft.com/office/powerpoint/2010/main" val="3965881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A20DD257-29F7-41BA-A87D-83ACC16BE156}" type="slidenum">
              <a:rPr lang="en-US" smtClean="0"/>
              <a:pPr>
                <a:defRPr/>
              </a:pPr>
              <a:t>‹#›</a:t>
            </a:fld>
            <a:endParaRPr lang="en-US" dirty="0"/>
          </a:p>
        </p:txBody>
      </p:sp>
    </p:spTree>
    <p:extLst>
      <p:ext uri="{BB962C8B-B14F-4D97-AF65-F5344CB8AC3E}">
        <p14:creationId xmlns:p14="http://schemas.microsoft.com/office/powerpoint/2010/main" val="864510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619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43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Nonstructural 18 - </a:t>
            </a:r>
            <a:fld id="{22E29492-E087-4344-883A-625E40CB6043}" type="slidenum">
              <a:rPr lang="en-US" smtClean="0"/>
              <a:pPr>
                <a:defRPr/>
              </a:pPr>
              <a:t>‹#›</a:t>
            </a:fld>
            <a:endParaRPr lang="en-US" dirty="0"/>
          </a:p>
        </p:txBody>
      </p:sp>
    </p:spTree>
    <p:extLst>
      <p:ext uri="{BB962C8B-B14F-4D97-AF65-F5344CB8AC3E}">
        <p14:creationId xmlns:p14="http://schemas.microsoft.com/office/powerpoint/2010/main" val="20154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8" name="Rectangle 11"/>
          <p:cNvSpPr>
            <a:spLocks noGrp="1" noChangeArrowheads="1"/>
          </p:cNvSpPr>
          <p:nvPr>
            <p:ph type="sldNum" sz="quarter" idx="11"/>
          </p:nvPr>
        </p:nvSpPr>
        <p:spPr>
          <a:ln/>
        </p:spPr>
        <p:txBody>
          <a:bodyPr/>
          <a:lstStyle>
            <a:lvl1pPr>
              <a:defRPr/>
            </a:lvl1pPr>
          </a:lstStyle>
          <a:p>
            <a:pPr>
              <a:defRPr/>
            </a:pPr>
            <a:r>
              <a:rPr lang="en-US" dirty="0"/>
              <a:t>Section Name 1 - </a:t>
            </a:r>
            <a:fld id="{285B11D6-6CD4-476D-92C4-1FA733CC95D8}" type="slidenum">
              <a:rPr lang="en-US" smtClean="0"/>
              <a:pPr>
                <a:defRPr/>
              </a:pPr>
              <a:t>‹#›</a:t>
            </a:fld>
            <a:endParaRPr lang="en-US" dirty="0"/>
          </a:p>
        </p:txBody>
      </p:sp>
    </p:spTree>
    <p:extLst>
      <p:ext uri="{BB962C8B-B14F-4D97-AF65-F5344CB8AC3E}">
        <p14:creationId xmlns:p14="http://schemas.microsoft.com/office/powerpoint/2010/main" val="895025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4" name="Rectangle 11"/>
          <p:cNvSpPr>
            <a:spLocks noGrp="1" noChangeArrowheads="1"/>
          </p:cNvSpPr>
          <p:nvPr>
            <p:ph type="sldNum" sz="quarter" idx="11"/>
          </p:nvPr>
        </p:nvSpPr>
        <p:spPr>
          <a:ln/>
        </p:spPr>
        <p:txBody>
          <a:bodyPr/>
          <a:lstStyle>
            <a:lvl1pPr>
              <a:defRPr/>
            </a:lvl1pPr>
          </a:lstStyle>
          <a:p>
            <a:pPr>
              <a:defRPr/>
            </a:pPr>
            <a:r>
              <a:rPr lang="en-US" dirty="0"/>
              <a:t>Section Name 1 - </a:t>
            </a:r>
            <a:fld id="{830B2432-B220-4C0C-A307-6CCBC43194D3}" type="slidenum">
              <a:rPr lang="en-US" smtClean="0"/>
              <a:pPr>
                <a:defRPr/>
              </a:pPr>
              <a:t>‹#›</a:t>
            </a:fld>
            <a:endParaRPr lang="en-US" dirty="0"/>
          </a:p>
        </p:txBody>
      </p:sp>
    </p:spTree>
    <p:extLst>
      <p:ext uri="{BB962C8B-B14F-4D97-AF65-F5344CB8AC3E}">
        <p14:creationId xmlns:p14="http://schemas.microsoft.com/office/powerpoint/2010/main" val="1053522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3" name="Rectangle 11"/>
          <p:cNvSpPr>
            <a:spLocks noGrp="1" noChangeArrowheads="1"/>
          </p:cNvSpPr>
          <p:nvPr>
            <p:ph type="sldNum" sz="quarter" idx="11"/>
          </p:nvPr>
        </p:nvSpPr>
        <p:spPr>
          <a:ln/>
        </p:spPr>
        <p:txBody>
          <a:bodyPr/>
          <a:lstStyle>
            <a:lvl1pPr>
              <a:defRPr/>
            </a:lvl1pPr>
          </a:lstStyle>
          <a:p>
            <a:pPr>
              <a:defRPr/>
            </a:pPr>
            <a:r>
              <a:rPr lang="en-US" dirty="0"/>
              <a:t>Nonstructural 18 - </a:t>
            </a:r>
            <a:fld id="{1FE23C39-18BA-4A43-A615-422B76851C41}" type="slidenum">
              <a:rPr lang="en-US" smtClean="0"/>
              <a:pPr>
                <a:defRPr/>
              </a:pPr>
              <a:t>‹#›</a:t>
            </a:fld>
            <a:endParaRPr lang="en-US" dirty="0"/>
          </a:p>
        </p:txBody>
      </p:sp>
    </p:spTree>
    <p:extLst>
      <p:ext uri="{BB962C8B-B14F-4D97-AF65-F5344CB8AC3E}">
        <p14:creationId xmlns:p14="http://schemas.microsoft.com/office/powerpoint/2010/main" val="281608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39C1307E-44AD-4ECD-871E-06F9AF298B2A}" type="slidenum">
              <a:rPr lang="en-US" smtClean="0"/>
              <a:pPr>
                <a:defRPr/>
              </a:pPr>
              <a:t>‹#›</a:t>
            </a:fld>
            <a:endParaRPr lang="en-US" dirty="0"/>
          </a:p>
        </p:txBody>
      </p:sp>
    </p:spTree>
    <p:extLst>
      <p:ext uri="{BB962C8B-B14F-4D97-AF65-F5344CB8AC3E}">
        <p14:creationId xmlns:p14="http://schemas.microsoft.com/office/powerpoint/2010/main" val="600329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0CEC7BED-AB2B-43D3-B84A-88C407C05D8A}" type="slidenum">
              <a:rPr lang="en-US" smtClean="0"/>
              <a:pPr>
                <a:defRPr/>
              </a:pPr>
              <a:t>‹#›</a:t>
            </a:fld>
            <a:endParaRPr lang="en-US" dirty="0"/>
          </a:p>
        </p:txBody>
      </p:sp>
    </p:spTree>
    <p:extLst>
      <p:ext uri="{BB962C8B-B14F-4D97-AF65-F5344CB8AC3E}">
        <p14:creationId xmlns:p14="http://schemas.microsoft.com/office/powerpoint/2010/main" val="1695981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73100" y="269875"/>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61988" y="1604963"/>
            <a:ext cx="7772400" cy="429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8" name="Picture 8" descr="FEMAnew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239590" y="6307138"/>
            <a:ext cx="956164" cy="3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Text Box 9"/>
          <p:cNvSpPr txBox="1">
            <a:spLocks noChangeArrowheads="1"/>
          </p:cNvSpPr>
          <p:nvPr userDrawn="1"/>
        </p:nvSpPr>
        <p:spPr bwMode="auto">
          <a:xfrm>
            <a:off x="4895850" y="6243638"/>
            <a:ext cx="3503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spcBef>
                <a:spcPct val="50000"/>
              </a:spcBef>
              <a:defRPr/>
            </a:pPr>
            <a:endParaRPr lang="en-US" dirty="0"/>
          </a:p>
        </p:txBody>
      </p:sp>
      <p:sp>
        <p:nvSpPr>
          <p:cNvPr id="1034" name="Rectangle 10"/>
          <p:cNvSpPr>
            <a:spLocks noGrp="1" noChangeArrowheads="1"/>
          </p:cNvSpPr>
          <p:nvPr>
            <p:ph type="ftr" sz="quarter" idx="3"/>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spcBef>
                <a:spcPct val="50000"/>
              </a:spcBef>
              <a:defRPr sz="1000" b="1">
                <a:solidFill>
                  <a:srgbClr val="002F80"/>
                </a:solidFill>
              </a:defRPr>
            </a:lvl1pPr>
          </a:lstStyle>
          <a:p>
            <a:pPr>
              <a:defRPr/>
            </a:pPr>
            <a:r>
              <a:rPr lang="en-US" dirty="0"/>
              <a:t>Instructional Material Complementing FEMA 1051, Design Examples</a:t>
            </a:r>
            <a:endParaRPr lang="en-US" i="1" dirty="0"/>
          </a:p>
        </p:txBody>
      </p:sp>
      <p:sp>
        <p:nvSpPr>
          <p:cNvPr id="1035" name="Rectangle 11"/>
          <p:cNvSpPr>
            <a:spLocks noGrp="1" noChangeArrowheads="1"/>
          </p:cNvSpPr>
          <p:nvPr>
            <p:ph type="sldNum" sz="quarter" idx="4"/>
          </p:nvPr>
        </p:nvSpPr>
        <p:spPr bwMode="auto">
          <a:xfrm>
            <a:off x="6972300" y="6394450"/>
            <a:ext cx="1504950"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Nonstructural 18 - </a:t>
            </a:r>
            <a:fld id="{64B3D661-5C76-438E-A311-D2B5954B06D7}" type="slidenum">
              <a:rPr lang="en-US" smtClean="0"/>
              <a:pPr>
                <a:defRPr/>
              </a:pPr>
              <a:t>‹#›</a:t>
            </a:fld>
            <a:endParaRPr lang="en-US" dirty="0"/>
          </a:p>
        </p:txBody>
      </p:sp>
      <p:pic>
        <p:nvPicPr>
          <p:cNvPr id="8" name="Picture 7"/>
          <p:cNvPicPr>
            <a:picLocks noChangeAspect="1"/>
          </p:cNvPicPr>
          <p:nvPr userDrawn="1"/>
        </p:nvPicPr>
        <p:blipFill>
          <a:blip r:embed="rId14"/>
          <a:stretch>
            <a:fillRect/>
          </a:stretch>
        </p:blipFill>
        <p:spPr>
          <a:xfrm>
            <a:off x="1195754" y="6305093"/>
            <a:ext cx="632361" cy="355306"/>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dt="0"/>
  <p:txStyles>
    <p:titleStyle>
      <a:lvl1pPr algn="ctr" rtl="0" eaLnBrk="0" fontAlgn="base" hangingPunct="0">
        <a:spcBef>
          <a:spcPct val="0"/>
        </a:spcBef>
        <a:spcAft>
          <a:spcPct val="0"/>
        </a:spcAft>
        <a:defRPr sz="3600" b="1">
          <a:solidFill>
            <a:srgbClr val="002D80"/>
          </a:solidFill>
          <a:latin typeface="+mj-lt"/>
          <a:ea typeface="+mj-ea"/>
          <a:cs typeface="+mj-cs"/>
        </a:defRPr>
      </a:lvl1pPr>
      <a:lvl2pPr algn="ctr" rtl="0" eaLnBrk="0" fontAlgn="base" hangingPunct="0">
        <a:spcBef>
          <a:spcPct val="0"/>
        </a:spcBef>
        <a:spcAft>
          <a:spcPct val="0"/>
        </a:spcAft>
        <a:defRPr sz="3600" b="1">
          <a:solidFill>
            <a:srgbClr val="002D80"/>
          </a:solidFill>
          <a:latin typeface="Arial" pitchFamily="34" charset="0"/>
        </a:defRPr>
      </a:lvl2pPr>
      <a:lvl3pPr algn="ctr" rtl="0" eaLnBrk="0" fontAlgn="base" hangingPunct="0">
        <a:spcBef>
          <a:spcPct val="0"/>
        </a:spcBef>
        <a:spcAft>
          <a:spcPct val="0"/>
        </a:spcAft>
        <a:defRPr sz="3600" b="1">
          <a:solidFill>
            <a:srgbClr val="002D80"/>
          </a:solidFill>
          <a:latin typeface="Arial" pitchFamily="34" charset="0"/>
        </a:defRPr>
      </a:lvl3pPr>
      <a:lvl4pPr algn="ctr" rtl="0" eaLnBrk="0" fontAlgn="base" hangingPunct="0">
        <a:spcBef>
          <a:spcPct val="0"/>
        </a:spcBef>
        <a:spcAft>
          <a:spcPct val="0"/>
        </a:spcAft>
        <a:defRPr sz="3600" b="1">
          <a:solidFill>
            <a:srgbClr val="002D80"/>
          </a:solidFill>
          <a:latin typeface="Arial" pitchFamily="34" charset="0"/>
        </a:defRPr>
      </a:lvl4pPr>
      <a:lvl5pPr algn="ctr" rtl="0" eaLnBrk="0" fontAlgn="base" hangingPunct="0">
        <a:spcBef>
          <a:spcPct val="0"/>
        </a:spcBef>
        <a:spcAft>
          <a:spcPct val="0"/>
        </a:spcAft>
        <a:defRPr sz="3600" b="1">
          <a:solidFill>
            <a:srgbClr val="002D80"/>
          </a:solidFill>
          <a:latin typeface="Arial" pitchFamily="34" charset="0"/>
        </a:defRPr>
      </a:lvl5pPr>
      <a:lvl6pPr marL="457200" algn="ctr" rtl="0" eaLnBrk="0" fontAlgn="base" hangingPunct="0">
        <a:spcBef>
          <a:spcPct val="0"/>
        </a:spcBef>
        <a:spcAft>
          <a:spcPct val="0"/>
        </a:spcAft>
        <a:defRPr sz="3600" b="1">
          <a:solidFill>
            <a:srgbClr val="002D80"/>
          </a:solidFill>
          <a:latin typeface="Arial" pitchFamily="34" charset="0"/>
        </a:defRPr>
      </a:lvl6pPr>
      <a:lvl7pPr marL="914400" algn="ctr" rtl="0" eaLnBrk="0" fontAlgn="base" hangingPunct="0">
        <a:spcBef>
          <a:spcPct val="0"/>
        </a:spcBef>
        <a:spcAft>
          <a:spcPct val="0"/>
        </a:spcAft>
        <a:defRPr sz="3600" b="1">
          <a:solidFill>
            <a:srgbClr val="002D80"/>
          </a:solidFill>
          <a:latin typeface="Arial" pitchFamily="34" charset="0"/>
        </a:defRPr>
      </a:lvl7pPr>
      <a:lvl8pPr marL="1371600" algn="ctr" rtl="0" eaLnBrk="0" fontAlgn="base" hangingPunct="0">
        <a:spcBef>
          <a:spcPct val="0"/>
        </a:spcBef>
        <a:spcAft>
          <a:spcPct val="0"/>
        </a:spcAft>
        <a:defRPr sz="3600" b="1">
          <a:solidFill>
            <a:srgbClr val="002D80"/>
          </a:solidFill>
          <a:latin typeface="Arial" pitchFamily="34" charset="0"/>
        </a:defRPr>
      </a:lvl8pPr>
      <a:lvl9pPr marL="1828800" algn="ctr" rtl="0" eaLnBrk="0" fontAlgn="base" hangingPunct="0">
        <a:spcBef>
          <a:spcPct val="0"/>
        </a:spcBef>
        <a:spcAft>
          <a:spcPct val="0"/>
        </a:spcAft>
        <a:defRPr sz="3600" b="1">
          <a:solidFill>
            <a:srgbClr val="002D80"/>
          </a:solidFill>
          <a:latin typeface="Aria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image" Target="../media/image16.wmf"/><Relationship Id="rId4" Type="http://schemas.openxmlformats.org/officeDocument/2006/relationships/oleObject" Target="../embeddings/oleObject2.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7" Type="http://schemas.openxmlformats.org/officeDocument/2006/relationships/image" Target="../media/image18.w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17.wmf"/><Relationship Id="rId4" Type="http://schemas.openxmlformats.org/officeDocument/2006/relationships/oleObject" Target="../embeddings/oleObject3.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7" Type="http://schemas.openxmlformats.org/officeDocument/2006/relationships/image" Target="../media/image18.wmf"/><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19.wmf"/><Relationship Id="rId4" Type="http://schemas.openxmlformats.org/officeDocument/2006/relationships/oleObject" Target="../embeddings/oleObject5.bin"/></Relationships>
</file>

<file path=ppt/slides/_rels/slide3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9" name="TextBox 8">
            <a:hlinkClick r:id="rId3" action="ppaction://hlinksldjump" tooltip="Any modifications made to the file represent the presenters' opinion only. "/>
          </p:cNvPr>
          <p:cNvSpPr txBox="1"/>
          <p:nvPr/>
        </p:nvSpPr>
        <p:spPr>
          <a:xfrm>
            <a:off x="7818853" y="6283635"/>
            <a:ext cx="1013998"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pic>
        <p:nvPicPr>
          <p:cNvPr id="7" name="Picture 6" descr="Cover of the data disk containing the 2015  NEHRP Recommended Seismic Provisions.&#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237" y="742982"/>
            <a:ext cx="3452322" cy="44576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1" name="Rectangle 10"/>
          <p:cNvSpPr/>
          <p:nvPr/>
        </p:nvSpPr>
        <p:spPr bwMode="auto">
          <a:xfrm>
            <a:off x="7988967" y="2045368"/>
            <a:ext cx="673770" cy="577515"/>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18</a:t>
            </a:r>
          </a:p>
        </p:txBody>
      </p:sp>
      <p:sp>
        <p:nvSpPr>
          <p:cNvPr id="5" name="Title 4"/>
          <p:cNvSpPr>
            <a:spLocks noGrp="1"/>
          </p:cNvSpPr>
          <p:nvPr>
            <p:ph type="title"/>
          </p:nvPr>
        </p:nvSpPr>
        <p:spPr>
          <a:xfrm>
            <a:off x="3612559" y="2734988"/>
            <a:ext cx="5220292" cy="1261753"/>
          </a:xfrm>
        </p:spPr>
        <p:txBody>
          <a:bodyPr/>
          <a:lstStyle/>
          <a:p>
            <a:pPr lvl="0" algn="r"/>
            <a:r>
              <a:rPr lang="en-US" sz="2400" kern="1200" dirty="0">
                <a:solidFill>
                  <a:srgbClr val="000000"/>
                </a:solidFill>
                <a:latin typeface="Times New Roman" panose="02020603050405020304" pitchFamily="18" charset="0"/>
                <a:ea typeface="+mn-ea"/>
                <a:cs typeface="Times New Roman" panose="02020603050405020304" pitchFamily="18" charset="0"/>
              </a:rPr>
              <a:t>Design for Nonstructural Components</a:t>
            </a:r>
            <a:br>
              <a:rPr lang="en-US" sz="2400" kern="1200" dirty="0">
                <a:solidFill>
                  <a:srgbClr val="000000"/>
                </a:solidFill>
                <a:latin typeface="Times New Roman" panose="02020603050405020304" pitchFamily="18" charset="0"/>
                <a:ea typeface="+mn-ea"/>
                <a:cs typeface="Times New Roman" panose="02020603050405020304" pitchFamily="18" charset="0"/>
              </a:rPr>
            </a:br>
            <a:r>
              <a:rPr lang="en-US" sz="1800" b="0" i="1" kern="1200" dirty="0">
                <a:solidFill>
                  <a:srgbClr val="000000"/>
                </a:solidFill>
                <a:latin typeface="Times New Roman" panose="02020603050405020304" pitchFamily="18" charset="0"/>
                <a:ea typeface="+mn-ea"/>
                <a:cs typeface="Times New Roman" panose="02020603050405020304" pitchFamily="18" charset="0"/>
              </a:rPr>
              <a:t>        </a:t>
            </a:r>
            <a:r>
              <a:rPr lang="en-US" sz="1800" i="1" kern="1200" dirty="0">
                <a:solidFill>
                  <a:srgbClr val="000000"/>
                </a:solidFill>
                <a:latin typeface="Times New Roman" panose="02020603050405020304" pitchFamily="18" charset="0"/>
                <a:ea typeface="+mn-ea"/>
                <a:cs typeface="Times New Roman" panose="02020603050405020304" pitchFamily="18" charset="0"/>
              </a:rPr>
              <a:t>Robert Bachman, S.E., John </a:t>
            </a:r>
            <a:r>
              <a:rPr lang="en-US" sz="1800" i="1" kern="1200" dirty="0" err="1">
                <a:solidFill>
                  <a:srgbClr val="000000"/>
                </a:solidFill>
                <a:latin typeface="Times New Roman" panose="02020603050405020304" pitchFamily="18" charset="0"/>
                <a:ea typeface="+mn-ea"/>
                <a:cs typeface="Times New Roman" panose="02020603050405020304" pitchFamily="18" charset="0"/>
              </a:rPr>
              <a:t>Gillengerten</a:t>
            </a:r>
            <a:r>
              <a:rPr lang="en-US" sz="1800" i="1" kern="1200" dirty="0">
                <a:solidFill>
                  <a:srgbClr val="000000"/>
                </a:solidFill>
                <a:latin typeface="Times New Roman" panose="02020603050405020304" pitchFamily="18" charset="0"/>
                <a:ea typeface="+mn-ea"/>
                <a:cs typeface="Times New Roman" panose="02020603050405020304" pitchFamily="18" charset="0"/>
              </a:rPr>
              <a:t>, S.E., and Susan </a:t>
            </a:r>
            <a:r>
              <a:rPr lang="en-US" sz="1800" i="1" kern="1200" dirty="0" err="1">
                <a:solidFill>
                  <a:srgbClr val="000000"/>
                </a:solidFill>
                <a:latin typeface="Times New Roman" panose="02020603050405020304" pitchFamily="18" charset="0"/>
                <a:ea typeface="+mn-ea"/>
                <a:cs typeface="Times New Roman" panose="02020603050405020304" pitchFamily="18" charset="0"/>
              </a:rPr>
              <a:t>Dowty</a:t>
            </a:r>
            <a:r>
              <a:rPr lang="en-US" sz="1800" i="1" kern="1200" dirty="0">
                <a:solidFill>
                  <a:srgbClr val="000000"/>
                </a:solidFill>
                <a:latin typeface="Times New Roman" panose="02020603050405020304" pitchFamily="18" charset="0"/>
                <a:ea typeface="+mn-ea"/>
                <a:cs typeface="Times New Roman" panose="02020603050405020304" pitchFamily="18" charset="0"/>
              </a:rPr>
              <a:t>, S.E.</a:t>
            </a:r>
            <a:endParaRPr lang="en-US" dirty="0"/>
          </a:p>
        </p:txBody>
      </p:sp>
    </p:spTree>
    <p:extLst>
      <p:ext uri="{BB962C8B-B14F-4D97-AF65-F5344CB8AC3E}">
        <p14:creationId xmlns:p14="http://schemas.microsoft.com/office/powerpoint/2010/main" val="31340793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10</a:t>
            </a:fld>
            <a:endParaRPr lang="en-US" dirty="0"/>
          </a:p>
        </p:txBody>
      </p:sp>
      <p:sp>
        <p:nvSpPr>
          <p:cNvPr id="3" name="Content Placeholder 2"/>
          <p:cNvSpPr>
            <a:spLocks noGrp="1"/>
          </p:cNvSpPr>
          <p:nvPr>
            <p:ph idx="1"/>
          </p:nvPr>
        </p:nvSpPr>
        <p:spPr>
          <a:xfrm>
            <a:off x="285750" y="1604963"/>
            <a:ext cx="8698230" cy="4297362"/>
          </a:xfrm>
        </p:spPr>
        <p:txBody>
          <a:bodyPr/>
          <a:lstStyle/>
          <a:p>
            <a:pPr lvl="0" eaLnBrk="1" hangingPunct="1">
              <a:lnSpc>
                <a:spcPct val="90000"/>
              </a:lnSpc>
              <a:buClr>
                <a:srgbClr val="FF0000"/>
              </a:buClr>
            </a:pPr>
            <a:r>
              <a:rPr lang="en-US" sz="2400" dirty="0">
                <a:solidFill>
                  <a:srgbClr val="000000"/>
                </a:solidFill>
              </a:rPr>
              <a:t>Seismic forces for design are computed considering variation of acceleration with relative height within the structure, and reduction in design force based upon estimated ductility of the component or its attachment</a:t>
            </a:r>
          </a:p>
          <a:p>
            <a:pPr lvl="0" eaLnBrk="1" hangingPunct="1">
              <a:lnSpc>
                <a:spcPct val="90000"/>
              </a:lnSpc>
              <a:buClr>
                <a:srgbClr val="FF0000"/>
              </a:buClr>
            </a:pPr>
            <a:r>
              <a:rPr lang="en-US" sz="2400" dirty="0">
                <a:solidFill>
                  <a:srgbClr val="000000"/>
                </a:solidFill>
              </a:rPr>
              <a:t>Procedures for evaluating nonstructural components subject to imposed deformations, such as story drift are provided  </a:t>
            </a:r>
          </a:p>
          <a:p>
            <a:pPr lvl="0" eaLnBrk="1" hangingPunct="1">
              <a:lnSpc>
                <a:spcPct val="90000"/>
              </a:lnSpc>
              <a:buClr>
                <a:srgbClr val="FF0000"/>
              </a:buClr>
            </a:pPr>
            <a:r>
              <a:rPr lang="en-US" sz="2400" dirty="0">
                <a:solidFill>
                  <a:srgbClr val="000000"/>
                </a:solidFill>
              </a:rPr>
              <a:t>The seismic force demands tend to control the design for vibration-isolated or heavy components</a:t>
            </a:r>
          </a:p>
          <a:p>
            <a:pPr lvl="0" eaLnBrk="1" hangingPunct="1">
              <a:lnSpc>
                <a:spcPct val="90000"/>
              </a:lnSpc>
              <a:buClr>
                <a:srgbClr val="FF0000"/>
              </a:buClr>
            </a:pPr>
            <a:r>
              <a:rPr lang="en-US" sz="2400" dirty="0">
                <a:solidFill>
                  <a:srgbClr val="000000"/>
                </a:solidFill>
              </a:rPr>
              <a:t>Deformations control the design of elements that are continuous through multiple levels of a structure or across expansion joints between adjacent structures, such as cladding or piping</a:t>
            </a:r>
          </a:p>
          <a:p>
            <a:endParaRPr lang="en-US" dirty="0"/>
          </a:p>
        </p:txBody>
      </p:sp>
      <p:sp>
        <p:nvSpPr>
          <p:cNvPr id="2" name="Title 1"/>
          <p:cNvSpPr>
            <a:spLocks noGrp="1"/>
          </p:cNvSpPr>
          <p:nvPr>
            <p:ph type="title"/>
          </p:nvPr>
        </p:nvSpPr>
        <p:spPr/>
        <p:txBody>
          <a:bodyPr/>
          <a:lstStyle/>
          <a:p>
            <a:r>
              <a:rPr lang="en-US" dirty="0">
                <a:solidFill>
                  <a:schemeClr val="accent6"/>
                </a:solidFill>
              </a:rPr>
              <a:t>Nonstructural Demands</a:t>
            </a:r>
            <a:endParaRPr lang="en-US" dirty="0"/>
          </a:p>
        </p:txBody>
      </p:sp>
    </p:spTree>
    <p:extLst>
      <p:ext uri="{BB962C8B-B14F-4D97-AF65-F5344CB8AC3E}">
        <p14:creationId xmlns:p14="http://schemas.microsoft.com/office/powerpoint/2010/main" val="427482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11</a:t>
            </a:fld>
            <a:endParaRPr lang="en-US" dirty="0"/>
          </a:p>
        </p:txBody>
      </p:sp>
      <p:sp>
        <p:nvSpPr>
          <p:cNvPr id="3" name="Content Placeholder 2"/>
          <p:cNvSpPr>
            <a:spLocks noGrp="1"/>
          </p:cNvSpPr>
          <p:nvPr>
            <p:ph idx="1"/>
          </p:nvPr>
        </p:nvSpPr>
        <p:spPr/>
        <p:txBody>
          <a:bodyPr/>
          <a:lstStyle/>
          <a:p>
            <a:pPr eaLnBrk="1" hangingPunct="1">
              <a:lnSpc>
                <a:spcPct val="90000"/>
              </a:lnSpc>
              <a:buClr>
                <a:srgbClr val="FF0000"/>
              </a:buClr>
            </a:pPr>
            <a:r>
              <a:rPr lang="en-US" sz="2000" dirty="0"/>
              <a:t>Several different methods are available for calculating the force demands on nonstructural components</a:t>
            </a:r>
          </a:p>
          <a:p>
            <a:pPr eaLnBrk="1" hangingPunct="1">
              <a:lnSpc>
                <a:spcPct val="90000"/>
              </a:lnSpc>
              <a:buClr>
                <a:srgbClr val="FF0000"/>
              </a:buClr>
            </a:pPr>
            <a:r>
              <a:rPr lang="en-US" sz="2000" dirty="0"/>
              <a:t>Several new methods for determining force demands were added in the ASCE/SEI 7-16 </a:t>
            </a:r>
          </a:p>
          <a:p>
            <a:pPr eaLnBrk="1" hangingPunct="1">
              <a:lnSpc>
                <a:spcPct val="90000"/>
              </a:lnSpc>
              <a:buClr>
                <a:srgbClr val="FF0000"/>
              </a:buClr>
            </a:pPr>
            <a:r>
              <a:rPr lang="en-US" sz="2000" dirty="0"/>
              <a:t>Equivalent Static Forces – </a:t>
            </a:r>
            <a:r>
              <a:rPr lang="en-US" sz="2000" i="1" dirty="0" err="1"/>
              <a:t>F</a:t>
            </a:r>
            <a:r>
              <a:rPr lang="en-US" sz="2000" i="1" baseline="-25000" dirty="0" err="1"/>
              <a:t>p</a:t>
            </a:r>
            <a:r>
              <a:rPr lang="en-US" sz="2000" dirty="0"/>
              <a:t> Equations</a:t>
            </a:r>
          </a:p>
          <a:p>
            <a:pPr lvl="1" eaLnBrk="1" hangingPunct="1">
              <a:lnSpc>
                <a:spcPct val="90000"/>
              </a:lnSpc>
            </a:pPr>
            <a:endParaRPr lang="en-US" sz="600" dirty="0"/>
          </a:p>
          <a:p>
            <a:pPr lvl="1" eaLnBrk="1" hangingPunct="1">
              <a:lnSpc>
                <a:spcPct val="90000"/>
              </a:lnSpc>
            </a:pPr>
            <a:r>
              <a:rPr lang="en-US" sz="2000" i="1" dirty="0" err="1"/>
              <a:t>F</a:t>
            </a:r>
            <a:r>
              <a:rPr lang="en-US" sz="2000" i="1" baseline="-25000" dirty="0" err="1"/>
              <a:t>p</a:t>
            </a:r>
            <a:r>
              <a:rPr lang="en-US" sz="2000" dirty="0"/>
              <a:t> Equation 13.3-1 is independent of building structural      properties </a:t>
            </a:r>
          </a:p>
          <a:p>
            <a:pPr lvl="1" eaLnBrk="1" hangingPunct="1">
              <a:lnSpc>
                <a:spcPct val="90000"/>
              </a:lnSpc>
            </a:pPr>
            <a:r>
              <a:rPr lang="en-US" sz="2000" i="1" dirty="0" err="1"/>
              <a:t>F</a:t>
            </a:r>
            <a:r>
              <a:rPr lang="en-US" sz="2000" i="1" baseline="-25000" dirty="0" err="1"/>
              <a:t>p</a:t>
            </a:r>
            <a:r>
              <a:rPr lang="en-US" sz="2000" dirty="0"/>
              <a:t> Equation 13.3-4 is dependent on building structural 	      properties.</a:t>
            </a:r>
          </a:p>
          <a:p>
            <a:pPr eaLnBrk="1" hangingPunct="1">
              <a:lnSpc>
                <a:spcPct val="90000"/>
              </a:lnSpc>
              <a:buFontTx/>
              <a:buNone/>
            </a:pPr>
            <a:r>
              <a:rPr lang="en-US" sz="2000" dirty="0"/>
              <a:t>     Both </a:t>
            </a:r>
            <a:r>
              <a:rPr lang="en-US" sz="2000" i="1" dirty="0" err="1"/>
              <a:t>F</a:t>
            </a:r>
            <a:r>
              <a:rPr lang="en-US" sz="2000" i="1" baseline="-25000" dirty="0" err="1"/>
              <a:t>p</a:t>
            </a:r>
            <a:r>
              <a:rPr lang="en-US" sz="2000" dirty="0"/>
              <a:t> equations are subject to the maximum and minimum values of </a:t>
            </a:r>
            <a:r>
              <a:rPr lang="en-US" sz="2000" i="1" dirty="0" err="1"/>
              <a:t>F</a:t>
            </a:r>
            <a:r>
              <a:rPr lang="en-US" sz="2000" i="1" baseline="-25000" dirty="0" err="1"/>
              <a:t>p</a:t>
            </a:r>
            <a:r>
              <a:rPr lang="en-US" sz="2000" dirty="0"/>
              <a:t> provided in Equations 13.3-2 and 13.3-3.</a:t>
            </a:r>
          </a:p>
          <a:p>
            <a:endParaRPr lang="en-US" dirty="0"/>
          </a:p>
        </p:txBody>
      </p:sp>
      <p:sp>
        <p:nvSpPr>
          <p:cNvPr id="2" name="Title 1"/>
          <p:cNvSpPr>
            <a:spLocks noGrp="1"/>
          </p:cNvSpPr>
          <p:nvPr>
            <p:ph type="title"/>
          </p:nvPr>
        </p:nvSpPr>
        <p:spPr/>
        <p:txBody>
          <a:bodyPr/>
          <a:lstStyle/>
          <a:p>
            <a:r>
              <a:rPr lang="en-US" dirty="0">
                <a:solidFill>
                  <a:schemeClr val="accent6"/>
                </a:solidFill>
              </a:rPr>
              <a:t>Nonstructural Force Demands</a:t>
            </a:r>
            <a:endParaRPr lang="en-US" dirty="0"/>
          </a:p>
        </p:txBody>
      </p:sp>
    </p:spTree>
    <p:extLst>
      <p:ext uri="{BB962C8B-B14F-4D97-AF65-F5344CB8AC3E}">
        <p14:creationId xmlns:p14="http://schemas.microsoft.com/office/powerpoint/2010/main" val="2701266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12</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9" name="Text Box 9"/>
          <p:cNvSpPr txBox="1">
            <a:spLocks noChangeArrowheads="1"/>
          </p:cNvSpPr>
          <p:nvPr/>
        </p:nvSpPr>
        <p:spPr bwMode="auto">
          <a:xfrm>
            <a:off x="4114800" y="4451350"/>
            <a:ext cx="4724400" cy="400110"/>
          </a:xfrm>
          <a:prstGeom prst="rect">
            <a:avLst/>
          </a:prstGeom>
          <a:noFill/>
          <a:ln w="9525">
            <a:noFill/>
            <a:miter lim="800000"/>
            <a:headEnd/>
            <a:tailEnd/>
          </a:ln>
        </p:spPr>
        <p:txBody>
          <a:bodyPr>
            <a:spAutoFit/>
          </a:bodyPr>
          <a:lstStyle/>
          <a:p>
            <a:pPr lvl="1">
              <a:spcBef>
                <a:spcPct val="20000"/>
              </a:spcBef>
            </a:pPr>
            <a:r>
              <a:rPr lang="en-US" sz="2000" dirty="0"/>
              <a:t>			Equation 13.3-3</a:t>
            </a:r>
          </a:p>
        </p:txBody>
      </p:sp>
      <p:sp>
        <p:nvSpPr>
          <p:cNvPr id="8" name="Text Box 8"/>
          <p:cNvSpPr txBox="1">
            <a:spLocks noChangeArrowheads="1"/>
          </p:cNvSpPr>
          <p:nvPr/>
        </p:nvSpPr>
        <p:spPr bwMode="auto">
          <a:xfrm>
            <a:off x="4114800" y="3641725"/>
            <a:ext cx="4724400" cy="400110"/>
          </a:xfrm>
          <a:prstGeom prst="rect">
            <a:avLst/>
          </a:prstGeom>
          <a:noFill/>
          <a:ln w="9525">
            <a:noFill/>
            <a:miter lim="800000"/>
            <a:headEnd/>
            <a:tailEnd/>
          </a:ln>
        </p:spPr>
        <p:txBody>
          <a:bodyPr>
            <a:spAutoFit/>
          </a:bodyPr>
          <a:lstStyle/>
          <a:p>
            <a:pPr lvl="1">
              <a:spcBef>
                <a:spcPct val="20000"/>
              </a:spcBef>
            </a:pPr>
            <a:r>
              <a:rPr lang="en-US" sz="2000" dirty="0"/>
              <a:t>			Equation 13.3-2</a:t>
            </a:r>
          </a:p>
        </p:txBody>
      </p:sp>
      <p:sp>
        <p:nvSpPr>
          <p:cNvPr id="6" name="Rectangle 3"/>
          <p:cNvSpPr txBox="1">
            <a:spLocks noChangeArrowheads="1"/>
          </p:cNvSpPr>
          <p:nvPr/>
        </p:nvSpPr>
        <p:spPr bwMode="auto">
          <a:xfrm>
            <a:off x="609600" y="1743075"/>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eaLnBrk="1" hangingPunct="1">
              <a:buFontTx/>
              <a:buNone/>
            </a:pPr>
            <a:endParaRPr lang="en-US" sz="2000" kern="0" dirty="0"/>
          </a:p>
          <a:p>
            <a:pPr eaLnBrk="1" hangingPunct="1">
              <a:buFontTx/>
              <a:buNone/>
            </a:pPr>
            <a:endParaRPr lang="en-US" sz="2000" kern="0" dirty="0"/>
          </a:p>
          <a:p>
            <a:pPr eaLnBrk="1" hangingPunct="1">
              <a:buFontTx/>
              <a:buNone/>
            </a:pPr>
            <a:endParaRPr lang="en-US" sz="2000" kern="0" dirty="0"/>
          </a:p>
          <a:p>
            <a:pPr eaLnBrk="1" hangingPunct="1">
              <a:buFontTx/>
              <a:buNone/>
            </a:pPr>
            <a:endParaRPr lang="en-US" sz="2000" kern="0" dirty="0"/>
          </a:p>
          <a:p>
            <a:pPr eaLnBrk="1" hangingPunct="1">
              <a:buFontTx/>
              <a:buNone/>
            </a:pPr>
            <a:endParaRPr lang="en-US" sz="1200" kern="0" dirty="0"/>
          </a:p>
          <a:p>
            <a:pPr eaLnBrk="1" hangingPunct="1">
              <a:buFontTx/>
              <a:buNone/>
            </a:pPr>
            <a:r>
              <a:rPr lang="en-US" sz="1200" i="1" kern="0" dirty="0"/>
              <a:t>	</a:t>
            </a:r>
          </a:p>
          <a:p>
            <a:pPr eaLnBrk="1" hangingPunct="1">
              <a:buFontTx/>
              <a:buNone/>
            </a:pPr>
            <a:r>
              <a:rPr lang="en-US" sz="2000" i="1" kern="0" dirty="0"/>
              <a:t>	</a:t>
            </a:r>
            <a:r>
              <a:rPr lang="en-US" sz="2000" i="1" kern="0" dirty="0">
                <a:latin typeface="Times New Roman"/>
                <a:cs typeface="Times New Roman"/>
              </a:rPr>
              <a:t>F</a:t>
            </a:r>
            <a:r>
              <a:rPr lang="en-US" sz="2000" i="1" kern="0" baseline="-25000" dirty="0">
                <a:latin typeface="Times New Roman"/>
                <a:cs typeface="Times New Roman"/>
              </a:rPr>
              <a:t>p (max)</a:t>
            </a:r>
            <a:r>
              <a:rPr lang="en-US" sz="2000" kern="0" dirty="0">
                <a:latin typeface="Times New Roman"/>
                <a:cs typeface="Times New Roman"/>
              </a:rPr>
              <a:t> =  1.6 </a:t>
            </a:r>
            <a:r>
              <a:rPr lang="en-US" sz="2000" i="1" kern="0" dirty="0">
                <a:latin typeface="Times New Roman"/>
                <a:cs typeface="Times New Roman"/>
              </a:rPr>
              <a:t>S</a:t>
            </a:r>
            <a:r>
              <a:rPr lang="en-US" sz="2000" i="1" kern="0" baseline="-25000" dirty="0">
                <a:latin typeface="Times New Roman"/>
                <a:cs typeface="Times New Roman"/>
              </a:rPr>
              <a:t>DS</a:t>
            </a:r>
            <a:r>
              <a:rPr lang="en-US" sz="2000" i="1" kern="0" dirty="0">
                <a:latin typeface="Times New Roman"/>
                <a:cs typeface="Times New Roman"/>
              </a:rPr>
              <a:t> I</a:t>
            </a:r>
            <a:r>
              <a:rPr lang="en-US" sz="2000" i="1" kern="0" baseline="-25000" dirty="0">
                <a:latin typeface="Times New Roman"/>
                <a:cs typeface="Times New Roman"/>
              </a:rPr>
              <a:t>p</a:t>
            </a:r>
            <a:r>
              <a:rPr lang="en-US" sz="2000" i="1" kern="0" dirty="0">
                <a:latin typeface="Times New Roman"/>
                <a:cs typeface="Times New Roman"/>
              </a:rPr>
              <a:t> W</a:t>
            </a:r>
            <a:r>
              <a:rPr lang="en-US" sz="2000" i="1" kern="0" baseline="-25000" dirty="0">
                <a:latin typeface="Times New Roman"/>
                <a:cs typeface="Times New Roman"/>
              </a:rPr>
              <a:t>p</a:t>
            </a:r>
            <a:br>
              <a:rPr lang="en-US" sz="2000" i="1" kern="0" baseline="-25000" dirty="0"/>
            </a:br>
            <a:endParaRPr lang="en-US" sz="2000" i="1" kern="0" baseline="-25000" dirty="0"/>
          </a:p>
          <a:p>
            <a:pPr eaLnBrk="1" hangingPunct="1">
              <a:buFontTx/>
              <a:buNone/>
            </a:pPr>
            <a:endParaRPr lang="en-US" sz="2000" i="1" kern="0" baseline="-25000" dirty="0"/>
          </a:p>
          <a:p>
            <a:pPr eaLnBrk="1" hangingPunct="1">
              <a:buFontTx/>
              <a:buNone/>
            </a:pPr>
            <a:r>
              <a:rPr lang="en-US" sz="2000" i="1" kern="0" dirty="0">
                <a:latin typeface="Times New Roman"/>
                <a:cs typeface="Times New Roman"/>
              </a:rPr>
              <a:t>	F</a:t>
            </a:r>
            <a:r>
              <a:rPr lang="en-US" sz="2000" i="1" kern="0" baseline="-25000" dirty="0">
                <a:latin typeface="Times New Roman"/>
                <a:cs typeface="Times New Roman"/>
              </a:rPr>
              <a:t>p (min)</a:t>
            </a:r>
            <a:r>
              <a:rPr lang="en-US" sz="2000" i="1" kern="0" dirty="0">
                <a:latin typeface="Times New Roman"/>
                <a:cs typeface="Times New Roman"/>
              </a:rPr>
              <a:t> </a:t>
            </a:r>
            <a:r>
              <a:rPr lang="en-US" sz="2000" kern="0" dirty="0">
                <a:latin typeface="Times New Roman"/>
                <a:cs typeface="Times New Roman"/>
              </a:rPr>
              <a:t>=  0.3 </a:t>
            </a:r>
            <a:r>
              <a:rPr lang="en-US" sz="2000" i="1" kern="0" dirty="0">
                <a:latin typeface="Times New Roman"/>
                <a:cs typeface="Times New Roman"/>
              </a:rPr>
              <a:t>S</a:t>
            </a:r>
            <a:r>
              <a:rPr lang="en-US" sz="2000" i="1" kern="0" baseline="-25000" dirty="0">
                <a:latin typeface="Times New Roman"/>
                <a:cs typeface="Times New Roman"/>
              </a:rPr>
              <a:t>DS</a:t>
            </a:r>
            <a:r>
              <a:rPr lang="en-US" sz="2000" i="1" kern="0" dirty="0">
                <a:latin typeface="Times New Roman"/>
                <a:cs typeface="Times New Roman"/>
              </a:rPr>
              <a:t> I</a:t>
            </a:r>
            <a:r>
              <a:rPr lang="en-US" sz="2000" i="1" kern="0" baseline="-25000" dirty="0">
                <a:latin typeface="Times New Roman"/>
                <a:cs typeface="Times New Roman"/>
              </a:rPr>
              <a:t>p</a:t>
            </a:r>
            <a:r>
              <a:rPr lang="en-US" sz="2000" i="1" kern="0" dirty="0">
                <a:latin typeface="Times New Roman"/>
                <a:cs typeface="Times New Roman"/>
              </a:rPr>
              <a:t> W</a:t>
            </a:r>
            <a:r>
              <a:rPr lang="en-US" sz="2000" i="1" kern="0" baseline="-25000" dirty="0">
                <a:latin typeface="Times New Roman"/>
                <a:cs typeface="Times New Roman"/>
              </a:rPr>
              <a:t>p</a:t>
            </a:r>
            <a:r>
              <a:rPr lang="en-US" sz="2000" i="1" kern="0" dirty="0">
                <a:latin typeface="Times New Roman"/>
                <a:cs typeface="Times New Roman"/>
              </a:rPr>
              <a:t> </a:t>
            </a:r>
          </a:p>
          <a:p>
            <a:pPr eaLnBrk="1" hangingPunct="1">
              <a:buFontTx/>
              <a:buNone/>
            </a:pPr>
            <a:endParaRPr lang="en-US" sz="2000" i="1" kern="0" dirty="0"/>
          </a:p>
          <a:p>
            <a:pPr eaLnBrk="1" hangingPunct="1">
              <a:buFontTx/>
              <a:buNone/>
            </a:pPr>
            <a:r>
              <a:rPr lang="en-US" sz="2000" i="1" kern="0" dirty="0"/>
              <a:t>	</a:t>
            </a:r>
            <a:endParaRPr lang="en-US" sz="2000" i="1" kern="0" baseline="-25000" dirty="0"/>
          </a:p>
          <a:p>
            <a:pPr eaLnBrk="1" hangingPunct="1">
              <a:buFontTx/>
              <a:buNone/>
            </a:pPr>
            <a:endParaRPr lang="en-US" sz="2000" i="1" kern="0" baseline="-25000" dirty="0"/>
          </a:p>
        </p:txBody>
      </p:sp>
      <p:sp>
        <p:nvSpPr>
          <p:cNvPr id="7" name="Text Box 7"/>
          <p:cNvSpPr txBox="1">
            <a:spLocks noChangeArrowheads="1"/>
          </p:cNvSpPr>
          <p:nvPr/>
        </p:nvSpPr>
        <p:spPr bwMode="auto">
          <a:xfrm>
            <a:off x="4114800" y="2286000"/>
            <a:ext cx="4724400" cy="400110"/>
          </a:xfrm>
          <a:prstGeom prst="rect">
            <a:avLst/>
          </a:prstGeom>
          <a:noFill/>
          <a:ln w="9525">
            <a:noFill/>
            <a:miter lim="800000"/>
            <a:headEnd/>
            <a:tailEnd/>
          </a:ln>
        </p:spPr>
        <p:txBody>
          <a:bodyPr>
            <a:spAutoFit/>
          </a:bodyPr>
          <a:lstStyle/>
          <a:p>
            <a:pPr>
              <a:spcBef>
                <a:spcPct val="20000"/>
              </a:spcBef>
            </a:pPr>
            <a:r>
              <a:rPr lang="en-US" sz="2000" dirty="0"/>
              <a:t>			Equation 13.3-1</a:t>
            </a:r>
          </a:p>
        </p:txBody>
      </p:sp>
      <p:pic>
        <p:nvPicPr>
          <p:cNvPr id="10" name="Picture 7" descr="Equation 13.3-1 is intentionally conservative to cover the wide range of building structural systems, heights, etc.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1917699"/>
            <a:ext cx="2847975" cy="113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solidFill>
                  <a:schemeClr val="accent6"/>
                </a:solidFill>
              </a:rPr>
              <a:t>Nonstructural Force Demand</a:t>
            </a:r>
            <a:endParaRPr lang="en-US" dirty="0"/>
          </a:p>
        </p:txBody>
      </p:sp>
    </p:spTree>
    <p:extLst>
      <p:ext uri="{BB962C8B-B14F-4D97-AF65-F5344CB8AC3E}">
        <p14:creationId xmlns:p14="http://schemas.microsoft.com/office/powerpoint/2010/main" val="1145566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13</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7" name="Rectangle 3"/>
          <p:cNvSpPr txBox="1">
            <a:spLocks noChangeArrowheads="1"/>
          </p:cNvSpPr>
          <p:nvPr/>
        </p:nvSpPr>
        <p:spPr>
          <a:xfrm>
            <a:off x="609600" y="1905000"/>
            <a:ext cx="7772400" cy="4114800"/>
          </a:xfrm>
          <a:prstGeom prst="rect">
            <a:avLst/>
          </a:prstGeom>
        </p:spPr>
        <p:txBody>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eaLnBrk="1" hangingPunct="1">
              <a:buClr>
                <a:srgbClr val="FF0000"/>
              </a:buClr>
            </a:pPr>
            <a:r>
              <a:rPr lang="en-US" sz="2000" kern="0"/>
              <a:t>ASCE/SEI 7-10 has </a:t>
            </a:r>
            <a:r>
              <a:rPr lang="en-US" sz="2000" i="1" kern="0"/>
              <a:t>a</a:t>
            </a:r>
            <a:r>
              <a:rPr lang="en-US" sz="2000" i="1" kern="0" baseline="-25000"/>
              <a:t>p</a:t>
            </a:r>
            <a:r>
              <a:rPr lang="en-US" sz="2000" kern="0"/>
              <a:t> and </a:t>
            </a:r>
            <a:r>
              <a:rPr lang="en-US" sz="2000" i="1" kern="0"/>
              <a:t>R</a:t>
            </a:r>
            <a:r>
              <a:rPr lang="en-US" sz="2000" i="1" kern="0" baseline="-25000"/>
              <a:t>p</a:t>
            </a:r>
            <a:r>
              <a:rPr lang="en-US" sz="2000" kern="0"/>
              <a:t> factors assigned in tables that are used in </a:t>
            </a:r>
            <a:r>
              <a:rPr lang="en-US" sz="2000" i="1" kern="0"/>
              <a:t>F</a:t>
            </a:r>
            <a:r>
              <a:rPr lang="en-US" sz="2000" i="1" kern="0" baseline="-25000"/>
              <a:t>p</a:t>
            </a:r>
            <a:r>
              <a:rPr lang="en-US" sz="2000" kern="0"/>
              <a:t> equation.</a:t>
            </a:r>
          </a:p>
          <a:p>
            <a:pPr eaLnBrk="1" hangingPunct="1">
              <a:buFontTx/>
              <a:buNone/>
            </a:pPr>
            <a:endParaRPr lang="en-US" sz="600" kern="0"/>
          </a:p>
          <a:p>
            <a:pPr eaLnBrk="1" hangingPunct="1">
              <a:buClr>
                <a:srgbClr val="FF0000"/>
              </a:buClr>
            </a:pPr>
            <a:r>
              <a:rPr lang="en-US" sz="2000" i="1" kern="0"/>
              <a:t>a</a:t>
            </a:r>
            <a:r>
              <a:rPr lang="en-US" sz="2000" i="1" kern="0" baseline="-25000"/>
              <a:t>p</a:t>
            </a:r>
            <a:r>
              <a:rPr lang="en-US" sz="2000" kern="0"/>
              <a:t> values range from 1.0 to 2.5 and values of </a:t>
            </a:r>
            <a:r>
              <a:rPr lang="en-US" sz="2000" i="1" kern="0"/>
              <a:t>a</a:t>
            </a:r>
            <a:r>
              <a:rPr lang="en-US" sz="2000" i="1" kern="0" baseline="-25000"/>
              <a:t>p</a:t>
            </a:r>
            <a:r>
              <a:rPr lang="en-US" sz="2000" kern="0"/>
              <a:t> can be taken as less than 2.5 based on dynamic analysis.</a:t>
            </a:r>
          </a:p>
          <a:p>
            <a:pPr eaLnBrk="1" hangingPunct="1">
              <a:buFontTx/>
              <a:buNone/>
            </a:pPr>
            <a:endParaRPr lang="en-US" sz="600" kern="0"/>
          </a:p>
          <a:p>
            <a:pPr eaLnBrk="1" hangingPunct="1">
              <a:buClr>
                <a:srgbClr val="FF0000"/>
              </a:buClr>
            </a:pPr>
            <a:r>
              <a:rPr lang="en-US" sz="2000" i="1" kern="0"/>
              <a:t>R</a:t>
            </a:r>
            <a:r>
              <a:rPr lang="en-US" sz="2000" i="1" kern="0" baseline="-25000"/>
              <a:t>p</a:t>
            </a:r>
            <a:r>
              <a:rPr lang="en-US" sz="2000" kern="0"/>
              <a:t> values range from 1.0 to 12.0.</a:t>
            </a:r>
          </a:p>
          <a:p>
            <a:pPr eaLnBrk="1" hangingPunct="1">
              <a:buClr>
                <a:srgbClr val="FF0000"/>
              </a:buClr>
            </a:pPr>
            <a:r>
              <a:rPr lang="en-US" sz="2000" kern="0">
                <a:solidFill>
                  <a:srgbClr val="000000"/>
                </a:solidFill>
              </a:rPr>
              <a:t>Importance factor </a:t>
            </a:r>
            <a:r>
              <a:rPr lang="en-US" sz="2000" i="1" kern="0">
                <a:solidFill>
                  <a:srgbClr val="000000"/>
                </a:solidFill>
              </a:rPr>
              <a:t>I</a:t>
            </a:r>
            <a:r>
              <a:rPr lang="en-US" sz="2000" i="1" kern="0" baseline="-25000">
                <a:solidFill>
                  <a:srgbClr val="000000"/>
                </a:solidFill>
              </a:rPr>
              <a:t>p</a:t>
            </a:r>
            <a:r>
              <a:rPr lang="en-US" sz="2000" kern="0">
                <a:solidFill>
                  <a:srgbClr val="000000"/>
                </a:solidFill>
              </a:rPr>
              <a:t> values are 1.0 or 1.5.</a:t>
            </a:r>
          </a:p>
          <a:p>
            <a:pPr eaLnBrk="1" hangingPunct="1">
              <a:buClr>
                <a:srgbClr val="FF0000"/>
              </a:buClr>
            </a:pPr>
            <a:r>
              <a:rPr lang="en-US" sz="2000" i="1" kern="0">
                <a:solidFill>
                  <a:srgbClr val="000000"/>
                </a:solidFill>
              </a:rPr>
              <a:t>W</a:t>
            </a:r>
            <a:r>
              <a:rPr lang="en-US" sz="2000" i="1" kern="0" baseline="-25000">
                <a:solidFill>
                  <a:srgbClr val="000000"/>
                </a:solidFill>
              </a:rPr>
              <a:t>p</a:t>
            </a:r>
            <a:r>
              <a:rPr lang="en-US" sz="2000" kern="0">
                <a:solidFill>
                  <a:srgbClr val="000000"/>
                </a:solidFill>
              </a:rPr>
              <a:t> is the component operating weight.</a:t>
            </a:r>
          </a:p>
          <a:p>
            <a:pPr eaLnBrk="1" hangingPunct="1">
              <a:buClr>
                <a:srgbClr val="FF0000"/>
              </a:buClr>
            </a:pPr>
            <a:r>
              <a:rPr lang="en-US" sz="2000" i="1" kern="0"/>
              <a:t>z</a:t>
            </a:r>
            <a:r>
              <a:rPr lang="en-US" sz="2000" kern="0"/>
              <a:t> is the height in structure of point of attachment of component with respect to the base. </a:t>
            </a:r>
          </a:p>
          <a:p>
            <a:pPr eaLnBrk="1" hangingPunct="1">
              <a:buClr>
                <a:srgbClr val="FF0000"/>
              </a:buClr>
            </a:pPr>
            <a:r>
              <a:rPr lang="en-US" sz="2000" i="1" kern="0">
                <a:latin typeface="Times-Italic"/>
              </a:rPr>
              <a:t>h </a:t>
            </a:r>
            <a:r>
              <a:rPr lang="en-US" sz="2000" kern="0">
                <a:latin typeface="Times-Roman"/>
              </a:rPr>
              <a:t>= average roof height of structure with respect to the base</a:t>
            </a:r>
            <a:endParaRPr lang="en-US" sz="2000" kern="0"/>
          </a:p>
          <a:p>
            <a:pPr eaLnBrk="1" hangingPunct="1">
              <a:buFontTx/>
              <a:buNone/>
            </a:pPr>
            <a:endParaRPr lang="en-US" sz="600" kern="0"/>
          </a:p>
          <a:p>
            <a:pPr eaLnBrk="1" hangingPunct="1">
              <a:buFontTx/>
              <a:buNone/>
            </a:pPr>
            <a:endParaRPr lang="en-US" sz="600" kern="0"/>
          </a:p>
          <a:p>
            <a:pPr eaLnBrk="1" hangingPunct="1">
              <a:buFontTx/>
              <a:buNone/>
            </a:pPr>
            <a:endParaRPr lang="en-US" sz="2000" kern="0" dirty="0"/>
          </a:p>
        </p:txBody>
      </p:sp>
      <p:sp>
        <p:nvSpPr>
          <p:cNvPr id="2" name="Title 1"/>
          <p:cNvSpPr>
            <a:spLocks noGrp="1"/>
          </p:cNvSpPr>
          <p:nvPr>
            <p:ph type="title"/>
          </p:nvPr>
        </p:nvSpPr>
        <p:spPr/>
        <p:txBody>
          <a:bodyPr/>
          <a:lstStyle/>
          <a:p>
            <a:r>
              <a:rPr lang="en-US" dirty="0">
                <a:solidFill>
                  <a:schemeClr val="accent6"/>
                </a:solidFill>
              </a:rPr>
              <a:t>Nonstructural Component Factors</a:t>
            </a:r>
            <a:endParaRPr lang="en-US" dirty="0"/>
          </a:p>
        </p:txBody>
      </p:sp>
    </p:spTree>
    <p:extLst>
      <p:ext uri="{BB962C8B-B14F-4D97-AF65-F5344CB8AC3E}">
        <p14:creationId xmlns:p14="http://schemas.microsoft.com/office/powerpoint/2010/main" val="40041807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14</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graphicFrame>
        <p:nvGraphicFramePr>
          <p:cNvPr id="8" name="Table 7" descr="Table containing a partial list of ap and Rp values for architectural nonstructural component values from ASCE/SEI 7-10 Table 13.5-1 is presented.&#10;"/>
          <p:cNvGraphicFramePr>
            <a:graphicFrameLocks noGrp="1"/>
          </p:cNvGraphicFramePr>
          <p:nvPr>
            <p:extLst>
              <p:ext uri="{D42A27DB-BD31-4B8C-83A1-F6EECF244321}">
                <p14:modId xmlns:p14="http://schemas.microsoft.com/office/powerpoint/2010/main" val="1387503143"/>
              </p:ext>
            </p:extLst>
          </p:nvPr>
        </p:nvGraphicFramePr>
        <p:xfrm>
          <a:off x="1693009" y="1429963"/>
          <a:ext cx="5757981" cy="4604751"/>
        </p:xfrm>
        <a:graphic>
          <a:graphicData uri="http://schemas.openxmlformats.org/drawingml/2006/table">
            <a:tbl>
              <a:tblPr firstRow="1"/>
              <a:tblGrid>
                <a:gridCol w="3442797">
                  <a:extLst>
                    <a:ext uri="{9D8B030D-6E8A-4147-A177-3AD203B41FA5}">
                      <a16:colId xmlns:a16="http://schemas.microsoft.com/office/drawing/2014/main" val="1033694225"/>
                    </a:ext>
                  </a:extLst>
                </a:gridCol>
                <a:gridCol w="1157592">
                  <a:extLst>
                    <a:ext uri="{9D8B030D-6E8A-4147-A177-3AD203B41FA5}">
                      <a16:colId xmlns:a16="http://schemas.microsoft.com/office/drawing/2014/main" val="1555776548"/>
                    </a:ext>
                  </a:extLst>
                </a:gridCol>
                <a:gridCol w="1157592">
                  <a:extLst>
                    <a:ext uri="{9D8B030D-6E8A-4147-A177-3AD203B41FA5}">
                      <a16:colId xmlns:a16="http://schemas.microsoft.com/office/drawing/2014/main" val="2953192329"/>
                    </a:ext>
                  </a:extLst>
                </a:gridCol>
              </a:tblGrid>
              <a:tr h="511639">
                <a:tc>
                  <a:txBody>
                    <a:bodyPr/>
                    <a:lstStyle/>
                    <a:p>
                      <a:pPr algn="ctr" fontAlgn="ctr"/>
                      <a:r>
                        <a:rPr lang="en-US" sz="1800" b="1" i="0" u="none" strike="noStrike" dirty="0">
                          <a:solidFill>
                            <a:srgbClr val="000000"/>
                          </a:solidFill>
                          <a:effectLst/>
                          <a:latin typeface="Arial" panose="020B0604020202020204" pitchFamily="34" charset="0"/>
                          <a:cs typeface="Arial" panose="020B0604020202020204" pitchFamily="34" charset="0"/>
                        </a:rPr>
                        <a:t>Architectural Component</a:t>
                      </a:r>
                    </a:p>
                  </a:txBody>
                  <a:tcPr marL="12691" marR="12691" marT="126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000" b="1" i="1" u="none" strike="noStrike" dirty="0" err="1">
                          <a:solidFill>
                            <a:srgbClr val="000000"/>
                          </a:solidFill>
                          <a:effectLst/>
                          <a:latin typeface="Arial" panose="020B0604020202020204" pitchFamily="34" charset="0"/>
                          <a:cs typeface="Arial" panose="020B0604020202020204" pitchFamily="34" charset="0"/>
                        </a:rPr>
                        <a:t>a</a:t>
                      </a:r>
                      <a:r>
                        <a:rPr lang="en-US" sz="2000" b="1" i="1" u="none" strike="noStrike" baseline="-25000" dirty="0" err="1">
                          <a:solidFill>
                            <a:srgbClr val="000000"/>
                          </a:solidFill>
                          <a:effectLst/>
                          <a:latin typeface="Arial" panose="020B0604020202020204" pitchFamily="34" charset="0"/>
                          <a:cs typeface="Arial" panose="020B0604020202020204" pitchFamily="34" charset="0"/>
                        </a:rPr>
                        <a:t>p</a:t>
                      </a:r>
                      <a:endParaRPr lang="en-US" sz="2000" b="1" i="1" u="none" strike="noStrike" baseline="-25000" dirty="0">
                        <a:solidFill>
                          <a:srgbClr val="000000"/>
                        </a:solidFill>
                        <a:effectLst/>
                        <a:latin typeface="Arial" panose="020B0604020202020204" pitchFamily="34" charset="0"/>
                        <a:cs typeface="Arial" panose="020B0604020202020204" pitchFamily="34" charset="0"/>
                      </a:endParaRPr>
                    </a:p>
                  </a:txBody>
                  <a:tcPr marL="12691" marR="12691" marT="12691"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000" b="1" i="1" u="none" strike="noStrike" dirty="0" err="1">
                          <a:solidFill>
                            <a:srgbClr val="000000"/>
                          </a:solidFill>
                          <a:effectLst/>
                          <a:latin typeface="Arial" panose="020B0604020202020204" pitchFamily="34" charset="0"/>
                          <a:cs typeface="Arial" panose="020B0604020202020204" pitchFamily="34" charset="0"/>
                        </a:rPr>
                        <a:t>R</a:t>
                      </a:r>
                      <a:r>
                        <a:rPr lang="en-US" sz="2000" b="1" i="1" u="none" strike="noStrike" baseline="-25000" dirty="0" err="1">
                          <a:solidFill>
                            <a:srgbClr val="000000"/>
                          </a:solidFill>
                          <a:effectLst/>
                          <a:latin typeface="Arial" panose="020B0604020202020204" pitchFamily="34" charset="0"/>
                          <a:cs typeface="Arial" panose="020B0604020202020204" pitchFamily="34" charset="0"/>
                        </a:rPr>
                        <a:t>p</a:t>
                      </a:r>
                      <a:endParaRPr lang="en-US" sz="2000" b="1" i="1" u="none" strike="noStrike" baseline="-25000" dirty="0">
                        <a:solidFill>
                          <a:srgbClr val="000000"/>
                        </a:solidFill>
                        <a:effectLst/>
                        <a:latin typeface="Arial" panose="020B0604020202020204" pitchFamily="34" charset="0"/>
                        <a:cs typeface="Arial" panose="020B0604020202020204" pitchFamily="34" charset="0"/>
                      </a:endParaRPr>
                    </a:p>
                  </a:txBody>
                  <a:tcPr marL="12691" marR="12691" marT="12691"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0824659"/>
                  </a:ext>
                </a:extLst>
              </a:tr>
              <a:tr h="511639">
                <a:tc>
                  <a:txBody>
                    <a:bodyPr/>
                    <a:lstStyle/>
                    <a:p>
                      <a:pPr marL="274320" algn="l" fontAlgn="ctr"/>
                      <a:r>
                        <a:rPr lang="en-US" sz="1400" b="1" i="0" u="none" strike="noStrike" dirty="0">
                          <a:solidFill>
                            <a:srgbClr val="000000"/>
                          </a:solidFill>
                          <a:effectLst/>
                          <a:latin typeface="Arial" panose="020B0604020202020204" pitchFamily="34" charset="0"/>
                          <a:cs typeface="Arial" panose="020B0604020202020204" pitchFamily="34" charset="0"/>
                        </a:rPr>
                        <a:t>Cantilever Parapets</a:t>
                      </a:r>
                    </a:p>
                  </a:txBody>
                  <a:tcPr marL="12691" marR="12691" marT="1269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2.5</a:t>
                      </a:r>
                    </a:p>
                  </a:txBody>
                  <a:tcPr marL="12691" marR="12691" marT="126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2.5</a:t>
                      </a:r>
                    </a:p>
                  </a:txBody>
                  <a:tcPr marL="12691" marR="12691" marT="126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8677496"/>
                  </a:ext>
                </a:extLst>
              </a:tr>
              <a:tr h="511639">
                <a:tc>
                  <a:txBody>
                    <a:bodyPr/>
                    <a:lstStyle/>
                    <a:p>
                      <a:pPr marL="274320" algn="l" fontAlgn="ctr"/>
                      <a:r>
                        <a:rPr lang="en-US" sz="1400" b="1" i="0" u="none" strike="noStrike" dirty="0">
                          <a:solidFill>
                            <a:srgbClr val="000000"/>
                          </a:solidFill>
                          <a:effectLst/>
                          <a:latin typeface="Arial" panose="020B0604020202020204" pitchFamily="34" charset="0"/>
                          <a:cs typeface="Arial" panose="020B0604020202020204" pitchFamily="34" charset="0"/>
                        </a:rPr>
                        <a:t>Exterior Nonstructural Walls and Elements (e.g. precast cladding)</a:t>
                      </a:r>
                    </a:p>
                  </a:txBody>
                  <a:tcPr marL="12691" marR="12691" marT="1269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Arial" panose="020B0604020202020204" pitchFamily="34" charset="0"/>
                          <a:cs typeface="Arial" panose="020B0604020202020204" pitchFamily="34" charset="0"/>
                        </a:rPr>
                        <a:t>1</a:t>
                      </a:r>
                    </a:p>
                  </a:txBody>
                  <a:tcPr marL="12691" marR="12691" marT="126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2.5</a:t>
                      </a:r>
                    </a:p>
                  </a:txBody>
                  <a:tcPr marL="12691" marR="12691" marT="126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5337696"/>
                  </a:ext>
                </a:extLst>
              </a:tr>
              <a:tr h="511639">
                <a:tc>
                  <a:txBody>
                    <a:bodyPr/>
                    <a:lstStyle/>
                    <a:p>
                      <a:pPr marL="274320" algn="l" fontAlgn="ctr"/>
                      <a:r>
                        <a:rPr lang="en-US" sz="1400" b="1" i="0" u="none" strike="noStrike" dirty="0">
                          <a:solidFill>
                            <a:srgbClr val="000000"/>
                          </a:solidFill>
                          <a:effectLst/>
                          <a:latin typeface="Arial" panose="020B0604020202020204" pitchFamily="34" charset="0"/>
                          <a:cs typeface="Arial" panose="020B0604020202020204" pitchFamily="34" charset="0"/>
                        </a:rPr>
                        <a:t>Partitions</a:t>
                      </a:r>
                    </a:p>
                  </a:txBody>
                  <a:tcPr marL="12691" marR="12691" marT="1269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Arial" panose="020B0604020202020204" pitchFamily="34" charset="0"/>
                          <a:cs typeface="Arial" panose="020B0604020202020204" pitchFamily="34" charset="0"/>
                        </a:rPr>
                        <a:t>1</a:t>
                      </a:r>
                    </a:p>
                  </a:txBody>
                  <a:tcPr marL="12691" marR="12691" marT="126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2.5</a:t>
                      </a:r>
                    </a:p>
                  </a:txBody>
                  <a:tcPr marL="12691" marR="12691" marT="126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0603272"/>
                  </a:ext>
                </a:extLst>
              </a:tr>
              <a:tr h="511639">
                <a:tc>
                  <a:txBody>
                    <a:bodyPr/>
                    <a:lstStyle/>
                    <a:p>
                      <a:pPr marL="274320" algn="l" fontAlgn="ctr"/>
                      <a:r>
                        <a:rPr lang="en-US" sz="1400" b="1" i="0" u="none" strike="noStrike" dirty="0">
                          <a:solidFill>
                            <a:srgbClr val="000000"/>
                          </a:solidFill>
                          <a:effectLst/>
                          <a:latin typeface="Arial" panose="020B0604020202020204" pitchFamily="34" charset="0"/>
                          <a:cs typeface="Arial" panose="020B0604020202020204" pitchFamily="34" charset="0"/>
                        </a:rPr>
                        <a:t>Ceilings</a:t>
                      </a:r>
                    </a:p>
                  </a:txBody>
                  <a:tcPr marL="12691" marR="12691" marT="1269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Arial" panose="020B0604020202020204" pitchFamily="34" charset="0"/>
                          <a:cs typeface="Arial" panose="020B0604020202020204" pitchFamily="34" charset="0"/>
                        </a:rPr>
                        <a:t>1</a:t>
                      </a:r>
                    </a:p>
                  </a:txBody>
                  <a:tcPr marL="12691" marR="12691" marT="126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2.5</a:t>
                      </a:r>
                    </a:p>
                  </a:txBody>
                  <a:tcPr marL="12691" marR="12691" marT="126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1307924"/>
                  </a:ext>
                </a:extLst>
              </a:tr>
              <a:tr h="511639">
                <a:tc>
                  <a:txBody>
                    <a:bodyPr/>
                    <a:lstStyle/>
                    <a:p>
                      <a:pPr marL="274320" algn="l" fontAlgn="ctr"/>
                      <a:r>
                        <a:rPr lang="en-US" sz="1400" b="1" i="0" u="none" strike="noStrike" dirty="0">
                          <a:solidFill>
                            <a:srgbClr val="000000"/>
                          </a:solidFill>
                          <a:effectLst/>
                          <a:latin typeface="Arial" panose="020B0604020202020204" pitchFamily="34" charset="0"/>
                          <a:cs typeface="Arial" panose="020B0604020202020204" pitchFamily="34" charset="0"/>
                        </a:rPr>
                        <a:t>Penthouses (not an extension)</a:t>
                      </a:r>
                    </a:p>
                  </a:txBody>
                  <a:tcPr marL="12691" marR="12691" marT="1269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Arial" panose="020B0604020202020204" pitchFamily="34" charset="0"/>
                          <a:cs typeface="Arial" panose="020B0604020202020204" pitchFamily="34" charset="0"/>
                        </a:rPr>
                        <a:t>2.5</a:t>
                      </a:r>
                    </a:p>
                  </a:txBody>
                  <a:tcPr marL="12691" marR="12691" marT="126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3.5</a:t>
                      </a:r>
                    </a:p>
                  </a:txBody>
                  <a:tcPr marL="12691" marR="12691" marT="126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2800146"/>
                  </a:ext>
                </a:extLst>
              </a:tr>
              <a:tr h="511639">
                <a:tc>
                  <a:txBody>
                    <a:bodyPr/>
                    <a:lstStyle/>
                    <a:p>
                      <a:pPr marL="274320" algn="l" fontAlgn="ctr"/>
                      <a:r>
                        <a:rPr lang="en-US" sz="1400" b="1" i="0" u="none" strike="noStrike" dirty="0">
                          <a:solidFill>
                            <a:srgbClr val="000000"/>
                          </a:solidFill>
                          <a:effectLst/>
                          <a:latin typeface="Arial" panose="020B0604020202020204" pitchFamily="34" charset="0"/>
                          <a:cs typeface="Arial" panose="020B0604020202020204" pitchFamily="34" charset="0"/>
                        </a:rPr>
                        <a:t>Signs and Billboards</a:t>
                      </a:r>
                    </a:p>
                  </a:txBody>
                  <a:tcPr marL="12691" marR="12691" marT="1269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Arial" panose="020B0604020202020204" pitchFamily="34" charset="0"/>
                          <a:cs typeface="Arial" panose="020B0604020202020204" pitchFamily="34" charset="0"/>
                        </a:rPr>
                        <a:t>2.5</a:t>
                      </a:r>
                    </a:p>
                  </a:txBody>
                  <a:tcPr marL="12691" marR="12691" marT="126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2.5</a:t>
                      </a:r>
                    </a:p>
                  </a:txBody>
                  <a:tcPr marL="12691" marR="12691" marT="126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9871563"/>
                  </a:ext>
                </a:extLst>
              </a:tr>
              <a:tr h="511639">
                <a:tc>
                  <a:txBody>
                    <a:bodyPr/>
                    <a:lstStyle/>
                    <a:p>
                      <a:pPr marL="274320" algn="l" fontAlgn="ctr"/>
                      <a:r>
                        <a:rPr lang="en-US" sz="1400" b="1" i="0" u="none" strike="noStrike" dirty="0">
                          <a:solidFill>
                            <a:srgbClr val="000000"/>
                          </a:solidFill>
                          <a:effectLst/>
                          <a:latin typeface="Arial" panose="020B0604020202020204" pitchFamily="34" charset="0"/>
                          <a:cs typeface="Arial" panose="020B0604020202020204" pitchFamily="34" charset="0"/>
                        </a:rPr>
                        <a:t>Access Floors (special)</a:t>
                      </a:r>
                    </a:p>
                  </a:txBody>
                  <a:tcPr marL="12691" marR="12691" marT="1269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Arial" panose="020B0604020202020204" pitchFamily="34" charset="0"/>
                          <a:cs typeface="Arial" panose="020B0604020202020204" pitchFamily="34" charset="0"/>
                        </a:rPr>
                        <a:t>1</a:t>
                      </a:r>
                    </a:p>
                  </a:txBody>
                  <a:tcPr marL="12691" marR="12691" marT="126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2.5</a:t>
                      </a:r>
                    </a:p>
                  </a:txBody>
                  <a:tcPr marL="12691" marR="12691" marT="126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5835533"/>
                  </a:ext>
                </a:extLst>
              </a:tr>
              <a:tr h="511639">
                <a:tc>
                  <a:txBody>
                    <a:bodyPr/>
                    <a:lstStyle/>
                    <a:p>
                      <a:pPr marL="274320" algn="l" fontAlgn="ctr"/>
                      <a:r>
                        <a:rPr lang="en-US" sz="1400" b="1" i="0" u="none" strike="noStrike" dirty="0">
                          <a:solidFill>
                            <a:srgbClr val="000000"/>
                          </a:solidFill>
                          <a:effectLst/>
                          <a:latin typeface="Arial" panose="020B0604020202020204" pitchFamily="34" charset="0"/>
                          <a:cs typeface="Arial" panose="020B0604020202020204" pitchFamily="34" charset="0"/>
                        </a:rPr>
                        <a:t>Storage Cabinets</a:t>
                      </a:r>
                    </a:p>
                  </a:txBody>
                  <a:tcPr marL="12691" marR="12691" marT="1269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Arial" panose="020B0604020202020204" pitchFamily="34" charset="0"/>
                          <a:cs typeface="Arial" panose="020B0604020202020204" pitchFamily="34" charset="0"/>
                        </a:rPr>
                        <a:t>1</a:t>
                      </a:r>
                    </a:p>
                  </a:txBody>
                  <a:tcPr marL="12691" marR="12691" marT="126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2.5</a:t>
                      </a:r>
                    </a:p>
                  </a:txBody>
                  <a:tcPr marL="12691" marR="12691" marT="126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3527010"/>
                  </a:ext>
                </a:extLst>
              </a:tr>
            </a:tbl>
          </a:graphicData>
        </a:graphic>
      </p:graphicFrame>
      <p:sp>
        <p:nvSpPr>
          <p:cNvPr id="9" name="Title 8"/>
          <p:cNvSpPr>
            <a:spLocks noGrp="1"/>
          </p:cNvSpPr>
          <p:nvPr>
            <p:ph type="title"/>
          </p:nvPr>
        </p:nvSpPr>
        <p:spPr/>
        <p:txBody>
          <a:bodyPr/>
          <a:lstStyle/>
          <a:p>
            <a:r>
              <a:rPr lang="en-US" sz="3200" i="1" dirty="0" err="1">
                <a:solidFill>
                  <a:schemeClr val="accent6"/>
                </a:solidFill>
              </a:rPr>
              <a:t>a</a:t>
            </a:r>
            <a:r>
              <a:rPr lang="en-US" sz="3200" i="1" baseline="-25000" dirty="0" err="1">
                <a:solidFill>
                  <a:schemeClr val="accent6"/>
                </a:solidFill>
              </a:rPr>
              <a:t>p</a:t>
            </a:r>
            <a:r>
              <a:rPr lang="en-US" sz="3200" dirty="0">
                <a:solidFill>
                  <a:schemeClr val="accent6"/>
                </a:solidFill>
              </a:rPr>
              <a:t> and </a:t>
            </a:r>
            <a:r>
              <a:rPr lang="en-US" sz="3200" i="1" dirty="0" err="1">
                <a:solidFill>
                  <a:schemeClr val="accent6"/>
                </a:solidFill>
              </a:rPr>
              <a:t>R</a:t>
            </a:r>
            <a:r>
              <a:rPr lang="en-US" sz="3200" i="1" baseline="-25000" dirty="0" err="1">
                <a:solidFill>
                  <a:schemeClr val="accent6"/>
                </a:solidFill>
              </a:rPr>
              <a:t>p</a:t>
            </a:r>
            <a:r>
              <a:rPr lang="en-US" sz="3200" dirty="0">
                <a:solidFill>
                  <a:schemeClr val="accent6"/>
                </a:solidFill>
              </a:rPr>
              <a:t> values for Selected Architectural Components</a:t>
            </a:r>
            <a:endParaRPr lang="en-US" sz="3200" dirty="0"/>
          </a:p>
        </p:txBody>
      </p:sp>
    </p:spTree>
    <p:extLst>
      <p:ext uri="{BB962C8B-B14F-4D97-AF65-F5344CB8AC3E}">
        <p14:creationId xmlns:p14="http://schemas.microsoft.com/office/powerpoint/2010/main" val="4281382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15</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5" name="Picture 6" descr="The NCEER formulation may be used to compute ap as a function of Tp/T.  This works if the building structure does not have significant higher modes of vibration." title="Alternate means of determining the component amplification factor"/>
          <p:cNvPicPr>
            <a:picLocks noChangeAspect="1" noChangeArrowheads="1"/>
          </p:cNvPicPr>
          <p:nvPr/>
        </p:nvPicPr>
        <p:blipFill>
          <a:blip r:embed="rId3" cstate="print"/>
          <a:srcRect/>
          <a:stretch>
            <a:fillRect/>
          </a:stretch>
        </p:blipFill>
        <p:spPr bwMode="auto">
          <a:xfrm>
            <a:off x="728663" y="1981200"/>
            <a:ext cx="7686675" cy="3635375"/>
          </a:xfrm>
          <a:prstGeom prst="rect">
            <a:avLst/>
          </a:prstGeom>
          <a:noFill/>
          <a:ln w="9525">
            <a:noFill/>
            <a:miter lim="800000"/>
            <a:headEnd/>
            <a:tailEnd/>
          </a:ln>
        </p:spPr>
      </p:pic>
      <p:sp>
        <p:nvSpPr>
          <p:cNvPr id="6" name="Title 5"/>
          <p:cNvSpPr>
            <a:spLocks noGrp="1"/>
          </p:cNvSpPr>
          <p:nvPr>
            <p:ph type="title"/>
          </p:nvPr>
        </p:nvSpPr>
        <p:spPr/>
        <p:txBody>
          <a:bodyPr/>
          <a:lstStyle/>
          <a:p>
            <a:r>
              <a:rPr lang="en-US" dirty="0">
                <a:solidFill>
                  <a:schemeClr val="accent6"/>
                </a:solidFill>
              </a:rPr>
              <a:t>Component Amplification </a:t>
            </a:r>
            <a:br>
              <a:rPr lang="en-US" dirty="0">
                <a:solidFill>
                  <a:schemeClr val="accent6"/>
                </a:solidFill>
              </a:rPr>
            </a:br>
            <a:r>
              <a:rPr lang="en-US" dirty="0">
                <a:solidFill>
                  <a:schemeClr val="accent6"/>
                </a:solidFill>
              </a:rPr>
              <a:t>Factor </a:t>
            </a:r>
            <a:r>
              <a:rPr lang="en-US" i="1" dirty="0" err="1">
                <a:solidFill>
                  <a:schemeClr val="accent6"/>
                </a:solidFill>
              </a:rPr>
              <a:t>a</a:t>
            </a:r>
            <a:r>
              <a:rPr lang="en-US" i="1" baseline="-25000" dirty="0" err="1">
                <a:solidFill>
                  <a:schemeClr val="accent6"/>
                </a:solidFill>
              </a:rPr>
              <a:t>p</a:t>
            </a:r>
            <a:endParaRPr lang="en-US" dirty="0"/>
          </a:p>
        </p:txBody>
      </p:sp>
    </p:spTree>
    <p:extLst>
      <p:ext uri="{BB962C8B-B14F-4D97-AF65-F5344CB8AC3E}">
        <p14:creationId xmlns:p14="http://schemas.microsoft.com/office/powerpoint/2010/main" val="2103057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16</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grpSp>
        <p:nvGrpSpPr>
          <p:cNvPr id="5" name="Group 55" title="Distribution of seismic accelerations over the height of a building, using an elevation of a 5-story building"/>
          <p:cNvGrpSpPr>
            <a:grpSpLocks/>
          </p:cNvGrpSpPr>
          <p:nvPr/>
        </p:nvGrpSpPr>
        <p:grpSpPr bwMode="auto">
          <a:xfrm>
            <a:off x="457200" y="1143000"/>
            <a:ext cx="8045450" cy="4724400"/>
            <a:chOff x="288" y="720"/>
            <a:chExt cx="5068" cy="2976"/>
          </a:xfrm>
        </p:grpSpPr>
        <p:sp>
          <p:nvSpPr>
            <p:cNvPr id="6" name="Rectangle 51"/>
            <p:cNvSpPr>
              <a:spLocks noChangeArrowheads="1"/>
            </p:cNvSpPr>
            <p:nvPr/>
          </p:nvSpPr>
          <p:spPr bwMode="auto">
            <a:xfrm>
              <a:off x="2939" y="991"/>
              <a:ext cx="1475" cy="2595"/>
            </a:xfrm>
            <a:prstGeom prst="rect">
              <a:avLst/>
            </a:prstGeom>
            <a:noFill/>
            <a:ln w="15875">
              <a:solidFill>
                <a:schemeClr val="tx1"/>
              </a:solidFill>
              <a:miter lim="800000"/>
              <a:headEnd/>
              <a:tailEnd/>
            </a:ln>
          </p:spPr>
          <p:txBody>
            <a:bodyPr/>
            <a:lstStyle/>
            <a:p>
              <a:endParaRPr lang="en-US" sz="1800" dirty="0">
                <a:cs typeface="Arial" charset="0"/>
              </a:endParaRPr>
            </a:p>
          </p:txBody>
        </p:sp>
        <p:sp>
          <p:nvSpPr>
            <p:cNvPr id="7" name="Line 50"/>
            <p:cNvSpPr>
              <a:spLocks noChangeShapeType="1"/>
            </p:cNvSpPr>
            <p:nvPr/>
          </p:nvSpPr>
          <p:spPr bwMode="auto">
            <a:xfrm>
              <a:off x="2934" y="3065"/>
              <a:ext cx="1480" cy="0"/>
            </a:xfrm>
            <a:prstGeom prst="line">
              <a:avLst/>
            </a:prstGeom>
            <a:noFill/>
            <a:ln w="50800">
              <a:solidFill>
                <a:schemeClr val="tx1"/>
              </a:solidFill>
              <a:round/>
              <a:headEnd/>
              <a:tailEnd/>
            </a:ln>
          </p:spPr>
          <p:txBody>
            <a:bodyPr/>
            <a:lstStyle/>
            <a:p>
              <a:endParaRPr lang="en-US" dirty="0"/>
            </a:p>
          </p:txBody>
        </p:sp>
        <p:sp>
          <p:nvSpPr>
            <p:cNvPr id="8" name="Line 49"/>
            <p:cNvSpPr>
              <a:spLocks noChangeShapeType="1"/>
            </p:cNvSpPr>
            <p:nvPr/>
          </p:nvSpPr>
          <p:spPr bwMode="auto">
            <a:xfrm>
              <a:off x="2939" y="2554"/>
              <a:ext cx="1481" cy="0"/>
            </a:xfrm>
            <a:prstGeom prst="line">
              <a:avLst/>
            </a:prstGeom>
            <a:noFill/>
            <a:ln w="50800">
              <a:solidFill>
                <a:schemeClr val="tx1"/>
              </a:solidFill>
              <a:round/>
              <a:headEnd/>
              <a:tailEnd/>
            </a:ln>
          </p:spPr>
          <p:txBody>
            <a:bodyPr/>
            <a:lstStyle/>
            <a:p>
              <a:endParaRPr lang="en-US" dirty="0"/>
            </a:p>
          </p:txBody>
        </p:sp>
        <p:sp>
          <p:nvSpPr>
            <p:cNvPr id="9" name="Line 48"/>
            <p:cNvSpPr>
              <a:spLocks noChangeShapeType="1"/>
            </p:cNvSpPr>
            <p:nvPr/>
          </p:nvSpPr>
          <p:spPr bwMode="auto">
            <a:xfrm>
              <a:off x="2939" y="2042"/>
              <a:ext cx="1481" cy="0"/>
            </a:xfrm>
            <a:prstGeom prst="line">
              <a:avLst/>
            </a:prstGeom>
            <a:noFill/>
            <a:ln w="50800">
              <a:solidFill>
                <a:schemeClr val="tx1"/>
              </a:solidFill>
              <a:round/>
              <a:headEnd/>
              <a:tailEnd/>
            </a:ln>
          </p:spPr>
          <p:txBody>
            <a:bodyPr/>
            <a:lstStyle/>
            <a:p>
              <a:endParaRPr lang="en-US" dirty="0"/>
            </a:p>
          </p:txBody>
        </p:sp>
        <p:sp>
          <p:nvSpPr>
            <p:cNvPr id="10" name="Line 47" title="the distribution of seismic accelerations over the height of a building, using an elevation of a 5-story building"/>
            <p:cNvSpPr>
              <a:spLocks noChangeShapeType="1"/>
            </p:cNvSpPr>
            <p:nvPr/>
          </p:nvSpPr>
          <p:spPr bwMode="auto">
            <a:xfrm>
              <a:off x="2939" y="1531"/>
              <a:ext cx="1481" cy="0"/>
            </a:xfrm>
            <a:prstGeom prst="line">
              <a:avLst/>
            </a:prstGeom>
            <a:noFill/>
            <a:ln w="50800">
              <a:solidFill>
                <a:schemeClr val="tx1"/>
              </a:solidFill>
              <a:round/>
              <a:headEnd/>
              <a:tailEnd/>
            </a:ln>
          </p:spPr>
          <p:txBody>
            <a:bodyPr/>
            <a:lstStyle/>
            <a:p>
              <a:endParaRPr lang="en-US" dirty="0"/>
            </a:p>
          </p:txBody>
        </p:sp>
        <p:sp>
          <p:nvSpPr>
            <p:cNvPr id="11" name="Line 46"/>
            <p:cNvSpPr>
              <a:spLocks noChangeShapeType="1"/>
            </p:cNvSpPr>
            <p:nvPr/>
          </p:nvSpPr>
          <p:spPr bwMode="auto">
            <a:xfrm>
              <a:off x="2935" y="1013"/>
              <a:ext cx="1480" cy="0"/>
            </a:xfrm>
            <a:prstGeom prst="line">
              <a:avLst/>
            </a:prstGeom>
            <a:noFill/>
            <a:ln w="50800">
              <a:solidFill>
                <a:schemeClr val="tx1"/>
              </a:solidFill>
              <a:round/>
              <a:headEnd/>
              <a:tailEnd/>
            </a:ln>
          </p:spPr>
          <p:txBody>
            <a:bodyPr/>
            <a:lstStyle/>
            <a:p>
              <a:endParaRPr lang="en-US" dirty="0"/>
            </a:p>
          </p:txBody>
        </p:sp>
        <p:grpSp>
          <p:nvGrpSpPr>
            <p:cNvPr id="12" name="Group 43"/>
            <p:cNvGrpSpPr>
              <a:grpSpLocks/>
            </p:cNvGrpSpPr>
            <p:nvPr/>
          </p:nvGrpSpPr>
          <p:grpSpPr bwMode="auto">
            <a:xfrm>
              <a:off x="3208" y="2790"/>
              <a:ext cx="134" cy="259"/>
              <a:chOff x="4950" y="4000"/>
              <a:chExt cx="180" cy="320"/>
            </a:xfrm>
          </p:grpSpPr>
          <p:sp>
            <p:nvSpPr>
              <p:cNvPr id="52" name="Line 45"/>
              <p:cNvSpPr>
                <a:spLocks noChangeAspect="1" noChangeShapeType="1"/>
              </p:cNvSpPr>
              <p:nvPr/>
            </p:nvSpPr>
            <p:spPr bwMode="auto">
              <a:xfrm>
                <a:off x="5040" y="4100"/>
                <a:ext cx="0" cy="220"/>
              </a:xfrm>
              <a:prstGeom prst="line">
                <a:avLst/>
              </a:prstGeom>
              <a:noFill/>
              <a:ln w="15875">
                <a:solidFill>
                  <a:schemeClr val="tx1"/>
                </a:solidFill>
                <a:round/>
                <a:headEnd/>
                <a:tailEnd/>
              </a:ln>
            </p:spPr>
            <p:txBody>
              <a:bodyPr/>
              <a:lstStyle/>
              <a:p>
                <a:endParaRPr lang="en-US" dirty="0"/>
              </a:p>
            </p:txBody>
          </p:sp>
          <p:sp>
            <p:nvSpPr>
              <p:cNvPr id="53" name="Oval 44"/>
              <p:cNvSpPr>
                <a:spLocks noChangeAspect="1" noChangeArrowheads="1"/>
              </p:cNvSpPr>
              <p:nvPr/>
            </p:nvSpPr>
            <p:spPr bwMode="auto">
              <a:xfrm>
                <a:off x="4950" y="4000"/>
                <a:ext cx="180" cy="180"/>
              </a:xfrm>
              <a:prstGeom prst="ellipse">
                <a:avLst/>
              </a:prstGeom>
              <a:solidFill>
                <a:schemeClr val="tx1"/>
              </a:solidFill>
              <a:ln w="9525">
                <a:solidFill>
                  <a:schemeClr val="tx1"/>
                </a:solidFill>
                <a:round/>
                <a:headEnd/>
                <a:tailEnd/>
              </a:ln>
            </p:spPr>
            <p:txBody>
              <a:bodyPr/>
              <a:lstStyle/>
              <a:p>
                <a:endParaRPr lang="en-US" sz="1800" dirty="0">
                  <a:cs typeface="Arial" charset="0"/>
                </a:endParaRPr>
              </a:p>
            </p:txBody>
          </p:sp>
        </p:grpSp>
        <p:grpSp>
          <p:nvGrpSpPr>
            <p:cNvPr id="13" name="Group 40"/>
            <p:cNvGrpSpPr>
              <a:grpSpLocks/>
            </p:cNvGrpSpPr>
            <p:nvPr/>
          </p:nvGrpSpPr>
          <p:grpSpPr bwMode="auto">
            <a:xfrm flipV="1">
              <a:off x="3476" y="1548"/>
              <a:ext cx="134" cy="259"/>
              <a:chOff x="4950" y="4000"/>
              <a:chExt cx="180" cy="320"/>
            </a:xfrm>
          </p:grpSpPr>
          <p:sp>
            <p:nvSpPr>
              <p:cNvPr id="50" name="Line 42"/>
              <p:cNvSpPr>
                <a:spLocks noChangeAspect="1" noChangeShapeType="1"/>
              </p:cNvSpPr>
              <p:nvPr/>
            </p:nvSpPr>
            <p:spPr bwMode="auto">
              <a:xfrm>
                <a:off x="5040" y="4100"/>
                <a:ext cx="0" cy="220"/>
              </a:xfrm>
              <a:prstGeom prst="line">
                <a:avLst/>
              </a:prstGeom>
              <a:noFill/>
              <a:ln w="15875">
                <a:solidFill>
                  <a:schemeClr val="tx1"/>
                </a:solidFill>
                <a:round/>
                <a:headEnd/>
                <a:tailEnd/>
              </a:ln>
            </p:spPr>
            <p:txBody>
              <a:bodyPr/>
              <a:lstStyle/>
              <a:p>
                <a:endParaRPr lang="en-US" dirty="0"/>
              </a:p>
            </p:txBody>
          </p:sp>
          <p:sp>
            <p:nvSpPr>
              <p:cNvPr id="51" name="Oval 41"/>
              <p:cNvSpPr>
                <a:spLocks noChangeAspect="1" noChangeArrowheads="1"/>
              </p:cNvSpPr>
              <p:nvPr/>
            </p:nvSpPr>
            <p:spPr bwMode="auto">
              <a:xfrm>
                <a:off x="4950" y="4000"/>
                <a:ext cx="180" cy="180"/>
              </a:xfrm>
              <a:prstGeom prst="ellipse">
                <a:avLst/>
              </a:prstGeom>
              <a:solidFill>
                <a:schemeClr val="tx1"/>
              </a:solidFill>
              <a:ln w="9525">
                <a:solidFill>
                  <a:schemeClr val="tx1"/>
                </a:solidFill>
                <a:round/>
                <a:headEnd/>
                <a:tailEnd/>
              </a:ln>
            </p:spPr>
            <p:txBody>
              <a:bodyPr rot="10800000"/>
              <a:lstStyle/>
              <a:p>
                <a:endParaRPr lang="en-US" sz="1800" dirty="0">
                  <a:cs typeface="Arial" charset="0"/>
                </a:endParaRPr>
              </a:p>
            </p:txBody>
          </p:sp>
        </p:grpSp>
        <p:grpSp>
          <p:nvGrpSpPr>
            <p:cNvPr id="14" name="Group 35"/>
            <p:cNvGrpSpPr>
              <a:grpSpLocks/>
            </p:cNvGrpSpPr>
            <p:nvPr/>
          </p:nvGrpSpPr>
          <p:grpSpPr bwMode="auto">
            <a:xfrm>
              <a:off x="2001" y="983"/>
              <a:ext cx="812" cy="2561"/>
              <a:chOff x="3421" y="2424"/>
              <a:chExt cx="1089" cy="3157"/>
            </a:xfrm>
          </p:grpSpPr>
          <p:sp>
            <p:nvSpPr>
              <p:cNvPr id="46" name="Line 39"/>
              <p:cNvSpPr>
                <a:spLocks noChangeAspect="1" noChangeShapeType="1"/>
              </p:cNvSpPr>
              <p:nvPr/>
            </p:nvSpPr>
            <p:spPr bwMode="auto">
              <a:xfrm>
                <a:off x="4140" y="5580"/>
                <a:ext cx="360" cy="0"/>
              </a:xfrm>
              <a:prstGeom prst="line">
                <a:avLst/>
              </a:prstGeom>
              <a:noFill/>
              <a:ln w="9525">
                <a:solidFill>
                  <a:srgbClr val="000000"/>
                </a:solidFill>
                <a:round/>
                <a:headEnd/>
                <a:tailEnd/>
              </a:ln>
            </p:spPr>
            <p:txBody>
              <a:bodyPr/>
              <a:lstStyle/>
              <a:p>
                <a:endParaRPr lang="en-US" dirty="0"/>
              </a:p>
            </p:txBody>
          </p:sp>
          <p:sp>
            <p:nvSpPr>
              <p:cNvPr id="47" name="Line 38"/>
              <p:cNvSpPr>
                <a:spLocks noChangeShapeType="1"/>
              </p:cNvSpPr>
              <p:nvPr/>
            </p:nvSpPr>
            <p:spPr bwMode="auto">
              <a:xfrm>
                <a:off x="3428" y="2428"/>
                <a:ext cx="1080" cy="0"/>
              </a:xfrm>
              <a:prstGeom prst="line">
                <a:avLst/>
              </a:prstGeom>
              <a:noFill/>
              <a:ln w="9525">
                <a:solidFill>
                  <a:srgbClr val="000000"/>
                </a:solidFill>
                <a:round/>
                <a:headEnd/>
                <a:tailEnd/>
              </a:ln>
            </p:spPr>
            <p:txBody>
              <a:bodyPr/>
              <a:lstStyle/>
              <a:p>
                <a:endParaRPr lang="en-US" dirty="0"/>
              </a:p>
            </p:txBody>
          </p:sp>
          <p:sp>
            <p:nvSpPr>
              <p:cNvPr id="48" name="Line 37"/>
              <p:cNvSpPr>
                <a:spLocks noChangeAspect="1" noChangeShapeType="1"/>
              </p:cNvSpPr>
              <p:nvPr/>
            </p:nvSpPr>
            <p:spPr bwMode="auto">
              <a:xfrm rot="-5400000">
                <a:off x="2935" y="4005"/>
                <a:ext cx="3150" cy="0"/>
              </a:xfrm>
              <a:prstGeom prst="line">
                <a:avLst/>
              </a:prstGeom>
              <a:noFill/>
              <a:ln w="9525">
                <a:solidFill>
                  <a:srgbClr val="000000"/>
                </a:solidFill>
                <a:round/>
                <a:headEnd/>
                <a:tailEnd/>
              </a:ln>
            </p:spPr>
            <p:txBody>
              <a:bodyPr/>
              <a:lstStyle/>
              <a:p>
                <a:endParaRPr lang="en-US" dirty="0"/>
              </a:p>
            </p:txBody>
          </p:sp>
          <p:sp>
            <p:nvSpPr>
              <p:cNvPr id="49" name="Line 36"/>
              <p:cNvSpPr>
                <a:spLocks noChangeShapeType="1"/>
              </p:cNvSpPr>
              <p:nvPr/>
            </p:nvSpPr>
            <p:spPr bwMode="auto">
              <a:xfrm>
                <a:off x="3421" y="2424"/>
                <a:ext cx="719" cy="3157"/>
              </a:xfrm>
              <a:prstGeom prst="line">
                <a:avLst/>
              </a:prstGeom>
              <a:noFill/>
              <a:ln w="9525">
                <a:solidFill>
                  <a:srgbClr val="000000"/>
                </a:solidFill>
                <a:round/>
                <a:headEnd/>
                <a:tailEnd/>
              </a:ln>
            </p:spPr>
            <p:txBody>
              <a:bodyPr/>
              <a:lstStyle/>
              <a:p>
                <a:endParaRPr lang="en-US" dirty="0"/>
              </a:p>
            </p:txBody>
          </p:sp>
        </p:grpSp>
        <p:sp>
          <p:nvSpPr>
            <p:cNvPr id="15" name="Freeform 34" title="Distribution of seismic accelerations over the height of a building, using an elevation of a 5-story building"/>
            <p:cNvSpPr>
              <a:spLocks/>
            </p:cNvSpPr>
            <p:nvPr/>
          </p:nvSpPr>
          <p:spPr bwMode="auto">
            <a:xfrm>
              <a:off x="2005" y="982"/>
              <a:ext cx="802" cy="2554"/>
            </a:xfrm>
            <a:custGeom>
              <a:avLst/>
              <a:gdLst>
                <a:gd name="T0" fmla="*/ 0 w 1077"/>
                <a:gd name="T1" fmla="*/ 3113897 h 3148"/>
                <a:gd name="T2" fmla="*/ 141911371 w 1077"/>
                <a:gd name="T3" fmla="*/ 4047831 h 3148"/>
                <a:gd name="T4" fmla="*/ 142307602 w 1077"/>
                <a:gd name="T5" fmla="*/ 403104490 h 3148"/>
                <a:gd name="T6" fmla="*/ 94739602 w 1077"/>
                <a:gd name="T7" fmla="*/ 403104490 h 3148"/>
                <a:gd name="T8" fmla="*/ 264234 w 1077"/>
                <a:gd name="T9" fmla="*/ 0 h 3148"/>
                <a:gd name="T10" fmla="*/ 0 60000 65536"/>
                <a:gd name="T11" fmla="*/ 0 60000 65536"/>
                <a:gd name="T12" fmla="*/ 0 60000 65536"/>
                <a:gd name="T13" fmla="*/ 0 60000 65536"/>
                <a:gd name="T14" fmla="*/ 0 60000 65536"/>
                <a:gd name="T15" fmla="*/ 0 w 1077"/>
                <a:gd name="T16" fmla="*/ 0 h 3148"/>
                <a:gd name="T17" fmla="*/ 1077 w 1077"/>
                <a:gd name="T18" fmla="*/ 3148 h 3148"/>
              </a:gdLst>
              <a:ahLst/>
              <a:cxnLst>
                <a:cxn ang="T10">
                  <a:pos x="T0" y="T1"/>
                </a:cxn>
                <a:cxn ang="T11">
                  <a:pos x="T2" y="T3"/>
                </a:cxn>
                <a:cxn ang="T12">
                  <a:pos x="T4" y="T5"/>
                </a:cxn>
                <a:cxn ang="T13">
                  <a:pos x="T6" y="T7"/>
                </a:cxn>
                <a:cxn ang="T14">
                  <a:pos x="T8" y="T9"/>
                </a:cxn>
              </a:cxnLst>
              <a:rect l="T15" t="T16" r="T17" b="T18"/>
              <a:pathLst>
                <a:path w="1077" h="3148">
                  <a:moveTo>
                    <a:pt x="0" y="10"/>
                  </a:moveTo>
                  <a:lnTo>
                    <a:pt x="1074" y="13"/>
                  </a:lnTo>
                  <a:lnTo>
                    <a:pt x="1077" y="3148"/>
                  </a:lnTo>
                  <a:lnTo>
                    <a:pt x="717" y="3142"/>
                  </a:lnTo>
                  <a:lnTo>
                    <a:pt x="2" y="0"/>
                  </a:lnTo>
                </a:path>
              </a:pathLst>
            </a:custGeom>
            <a:solidFill>
              <a:srgbClr val="B0B0B0"/>
            </a:solidFill>
            <a:ln w="9525">
              <a:noFill/>
              <a:round/>
              <a:headEnd/>
              <a:tailEnd/>
            </a:ln>
          </p:spPr>
          <p:txBody>
            <a:bodyPr/>
            <a:lstStyle/>
            <a:p>
              <a:endParaRPr lang="en-US" dirty="0"/>
            </a:p>
          </p:txBody>
        </p:sp>
        <p:sp>
          <p:nvSpPr>
            <p:cNvPr id="16" name="Line 33"/>
            <p:cNvSpPr>
              <a:spLocks noChangeAspect="1" noChangeShapeType="1"/>
            </p:cNvSpPr>
            <p:nvPr/>
          </p:nvSpPr>
          <p:spPr bwMode="auto">
            <a:xfrm>
              <a:off x="2118" y="1523"/>
              <a:ext cx="695" cy="0"/>
            </a:xfrm>
            <a:prstGeom prst="line">
              <a:avLst/>
            </a:prstGeom>
            <a:noFill/>
            <a:ln w="9525">
              <a:solidFill>
                <a:schemeClr val="tx1"/>
              </a:solidFill>
              <a:prstDash val="dash"/>
              <a:round/>
              <a:headEnd/>
              <a:tailEnd/>
            </a:ln>
          </p:spPr>
          <p:txBody>
            <a:bodyPr/>
            <a:lstStyle/>
            <a:p>
              <a:endParaRPr lang="en-US" dirty="0"/>
            </a:p>
          </p:txBody>
        </p:sp>
        <p:sp>
          <p:nvSpPr>
            <p:cNvPr id="17" name="Line 32"/>
            <p:cNvSpPr>
              <a:spLocks noChangeAspect="1" noChangeShapeType="1"/>
            </p:cNvSpPr>
            <p:nvPr/>
          </p:nvSpPr>
          <p:spPr bwMode="auto">
            <a:xfrm>
              <a:off x="2439" y="3069"/>
              <a:ext cx="373" cy="0"/>
            </a:xfrm>
            <a:prstGeom prst="line">
              <a:avLst/>
            </a:prstGeom>
            <a:noFill/>
            <a:ln w="9525">
              <a:solidFill>
                <a:schemeClr val="tx1"/>
              </a:solidFill>
              <a:prstDash val="dash"/>
              <a:round/>
              <a:headEnd/>
              <a:tailEnd/>
            </a:ln>
          </p:spPr>
          <p:txBody>
            <a:bodyPr/>
            <a:lstStyle/>
            <a:p>
              <a:endParaRPr lang="en-US" dirty="0"/>
            </a:p>
          </p:txBody>
        </p:sp>
        <p:sp>
          <p:nvSpPr>
            <p:cNvPr id="18" name="Text Box 31"/>
            <p:cNvSpPr txBox="1">
              <a:spLocks noChangeArrowheads="1"/>
            </p:cNvSpPr>
            <p:nvPr/>
          </p:nvSpPr>
          <p:spPr bwMode="auto">
            <a:xfrm>
              <a:off x="1776" y="3251"/>
              <a:ext cx="798" cy="292"/>
            </a:xfrm>
            <a:prstGeom prst="rect">
              <a:avLst/>
            </a:prstGeom>
            <a:noFill/>
            <a:ln w="9525">
              <a:noFill/>
              <a:miter lim="800000"/>
              <a:headEnd/>
              <a:tailEnd/>
            </a:ln>
          </p:spPr>
          <p:txBody>
            <a:bodyPr/>
            <a:lstStyle/>
            <a:p>
              <a:pPr eaLnBrk="0" hangingPunct="0"/>
              <a:r>
                <a:rPr lang="en-US" sz="2000" dirty="0">
                  <a:ea typeface="宋体" pitchFamily="2" charset="-122"/>
                  <a:cs typeface="Arial" charset="0"/>
                </a:rPr>
                <a:t>0.4</a:t>
              </a:r>
              <a:r>
                <a:rPr lang="en-US" sz="2000" i="1" dirty="0">
                  <a:ea typeface="宋体" pitchFamily="2" charset="-122"/>
                  <a:cs typeface="Arial" charset="0"/>
                </a:rPr>
                <a:t>S</a:t>
              </a:r>
              <a:r>
                <a:rPr lang="en-US" sz="2000" i="1" baseline="-30000" dirty="0">
                  <a:ea typeface="宋体" pitchFamily="2" charset="-122"/>
                  <a:cs typeface="Arial" charset="0"/>
                </a:rPr>
                <a:t>DS</a:t>
              </a:r>
              <a:endParaRPr lang="en-US" sz="2000" dirty="0">
                <a:ea typeface="宋体" pitchFamily="2" charset="-122"/>
                <a:cs typeface="Arial" charset="0"/>
              </a:endParaRPr>
            </a:p>
          </p:txBody>
        </p:sp>
        <p:sp>
          <p:nvSpPr>
            <p:cNvPr id="19" name="Text Box 30"/>
            <p:cNvSpPr txBox="1">
              <a:spLocks noChangeArrowheads="1"/>
            </p:cNvSpPr>
            <p:nvPr/>
          </p:nvSpPr>
          <p:spPr bwMode="auto">
            <a:xfrm>
              <a:off x="2135" y="720"/>
              <a:ext cx="670" cy="292"/>
            </a:xfrm>
            <a:prstGeom prst="rect">
              <a:avLst/>
            </a:prstGeom>
            <a:noFill/>
            <a:ln w="9525">
              <a:noFill/>
              <a:miter lim="800000"/>
              <a:headEnd/>
              <a:tailEnd/>
            </a:ln>
          </p:spPr>
          <p:txBody>
            <a:bodyPr/>
            <a:lstStyle/>
            <a:p>
              <a:pPr eaLnBrk="0" hangingPunct="0"/>
              <a:r>
                <a:rPr lang="en-US" sz="2000" dirty="0">
                  <a:ea typeface="宋体" pitchFamily="2" charset="-122"/>
                  <a:cs typeface="Arial" charset="0"/>
                </a:rPr>
                <a:t>1.2</a:t>
              </a:r>
              <a:r>
                <a:rPr lang="en-US" sz="2000" i="1" dirty="0">
                  <a:ea typeface="宋体" pitchFamily="2" charset="-122"/>
                  <a:cs typeface="Arial" charset="0"/>
                </a:rPr>
                <a:t>S</a:t>
              </a:r>
              <a:r>
                <a:rPr lang="en-US" sz="2000" i="1" baseline="-30000" dirty="0">
                  <a:ea typeface="宋体" pitchFamily="2" charset="-122"/>
                  <a:cs typeface="Arial" charset="0"/>
                </a:rPr>
                <a:t>DS</a:t>
              </a:r>
              <a:endParaRPr lang="en-US" sz="2000" i="1" dirty="0">
                <a:ea typeface="宋体" pitchFamily="2" charset="-122"/>
                <a:cs typeface="Arial" charset="0"/>
              </a:endParaRPr>
            </a:p>
          </p:txBody>
        </p:sp>
        <p:sp>
          <p:nvSpPr>
            <p:cNvPr id="20" name="Text Box 29"/>
            <p:cNvSpPr txBox="1">
              <a:spLocks noChangeArrowheads="1"/>
            </p:cNvSpPr>
            <p:nvPr/>
          </p:nvSpPr>
          <p:spPr bwMode="auto">
            <a:xfrm>
              <a:off x="672" y="2761"/>
              <a:ext cx="1778" cy="263"/>
            </a:xfrm>
            <a:prstGeom prst="rect">
              <a:avLst/>
            </a:prstGeom>
            <a:noFill/>
            <a:ln w="9525">
              <a:noFill/>
              <a:miter lim="800000"/>
              <a:headEnd/>
              <a:tailEnd/>
            </a:ln>
          </p:spPr>
          <p:txBody>
            <a:bodyPr lIns="0" rIns="0"/>
            <a:lstStyle/>
            <a:p>
              <a:pPr eaLnBrk="0" hangingPunct="0"/>
              <a:r>
                <a:rPr lang="en-US" sz="2000" i="1" dirty="0">
                  <a:ea typeface="宋体" pitchFamily="2" charset="-122"/>
                  <a:cs typeface="Arial" charset="0"/>
                </a:rPr>
                <a:t>A</a:t>
              </a:r>
              <a:r>
                <a:rPr lang="en-US" sz="2000" i="1" baseline="-30000" dirty="0">
                  <a:ea typeface="宋体" pitchFamily="2" charset="-122"/>
                  <a:cs typeface="Arial" charset="0"/>
                </a:rPr>
                <a:t>A</a:t>
              </a:r>
              <a:r>
                <a:rPr lang="en-US" sz="2000" dirty="0">
                  <a:ea typeface="宋体" pitchFamily="2" charset="-122"/>
                  <a:cs typeface="Arial" charset="0"/>
                </a:rPr>
                <a:t>= 0.4</a:t>
              </a:r>
              <a:r>
                <a:rPr lang="en-US" sz="2000" i="1" dirty="0">
                  <a:ea typeface="宋体" pitchFamily="2" charset="-122"/>
                  <a:cs typeface="Arial" charset="0"/>
                </a:rPr>
                <a:t>S</a:t>
              </a:r>
              <a:r>
                <a:rPr lang="en-US" sz="2000" i="1" baseline="-30000" dirty="0">
                  <a:ea typeface="宋体" pitchFamily="2" charset="-122"/>
                  <a:cs typeface="Arial" charset="0"/>
                </a:rPr>
                <a:t>DS</a:t>
              </a:r>
              <a:r>
                <a:rPr lang="en-US" sz="2000" dirty="0">
                  <a:ea typeface="宋体" pitchFamily="2" charset="-122"/>
                  <a:cs typeface="Arial" charset="0"/>
                </a:rPr>
                <a:t> (1+2</a:t>
              </a:r>
              <a:r>
                <a:rPr lang="en-US" sz="2000" i="1" dirty="0">
                  <a:ea typeface="宋体" pitchFamily="2" charset="-122"/>
                  <a:cs typeface="Arial" charset="0"/>
                </a:rPr>
                <a:t>z</a:t>
              </a:r>
              <a:r>
                <a:rPr lang="en-US" sz="2000" i="1" baseline="-30000" dirty="0">
                  <a:ea typeface="宋体" pitchFamily="2" charset="-122"/>
                  <a:cs typeface="Arial" charset="0"/>
                </a:rPr>
                <a:t>A</a:t>
              </a:r>
              <a:r>
                <a:rPr lang="en-US" sz="2000" dirty="0">
                  <a:ea typeface="宋体" pitchFamily="2" charset="-122"/>
                  <a:cs typeface="Arial" charset="0"/>
                </a:rPr>
                <a:t>/</a:t>
              </a:r>
              <a:r>
                <a:rPr lang="en-US" sz="2000" i="1" dirty="0">
                  <a:ea typeface="宋体" pitchFamily="2" charset="-122"/>
                  <a:cs typeface="Arial" charset="0"/>
                </a:rPr>
                <a:t>h</a:t>
              </a:r>
              <a:r>
                <a:rPr lang="en-US" sz="2000" dirty="0">
                  <a:ea typeface="宋体" pitchFamily="2" charset="-122"/>
                  <a:cs typeface="Arial" charset="0"/>
                </a:rPr>
                <a:t>)</a:t>
              </a:r>
            </a:p>
          </p:txBody>
        </p:sp>
        <p:sp>
          <p:nvSpPr>
            <p:cNvPr id="21" name="Text Box 28"/>
            <p:cNvSpPr txBox="1">
              <a:spLocks noChangeArrowheads="1"/>
            </p:cNvSpPr>
            <p:nvPr/>
          </p:nvSpPr>
          <p:spPr bwMode="auto">
            <a:xfrm>
              <a:off x="288" y="1200"/>
              <a:ext cx="1772" cy="292"/>
            </a:xfrm>
            <a:prstGeom prst="rect">
              <a:avLst/>
            </a:prstGeom>
            <a:noFill/>
            <a:ln w="9525">
              <a:noFill/>
              <a:miter lim="800000"/>
              <a:headEnd/>
              <a:tailEnd/>
            </a:ln>
          </p:spPr>
          <p:txBody>
            <a:bodyPr lIns="0" rIns="0"/>
            <a:lstStyle/>
            <a:p>
              <a:pPr eaLnBrk="0" hangingPunct="0"/>
              <a:r>
                <a:rPr lang="en-US" sz="2000" i="1" dirty="0">
                  <a:ea typeface="宋体" pitchFamily="2" charset="-122"/>
                  <a:cs typeface="Arial" charset="0"/>
                </a:rPr>
                <a:t>A</a:t>
              </a:r>
              <a:r>
                <a:rPr lang="en-US" sz="2000" i="1" baseline="-30000" dirty="0">
                  <a:ea typeface="宋体" pitchFamily="2" charset="-122"/>
                  <a:cs typeface="Arial" charset="0"/>
                </a:rPr>
                <a:t>B</a:t>
              </a:r>
              <a:r>
                <a:rPr lang="en-US" sz="2000" dirty="0">
                  <a:ea typeface="宋体" pitchFamily="2" charset="-122"/>
                  <a:cs typeface="Arial" charset="0"/>
                </a:rPr>
                <a:t> = 0.4</a:t>
              </a:r>
              <a:r>
                <a:rPr lang="en-US" sz="2000" i="1" dirty="0">
                  <a:ea typeface="宋体" pitchFamily="2" charset="-122"/>
                  <a:cs typeface="Arial" charset="0"/>
                </a:rPr>
                <a:t>S</a:t>
              </a:r>
              <a:r>
                <a:rPr lang="en-US" sz="2000" i="1" baseline="-30000" dirty="0">
                  <a:ea typeface="宋体" pitchFamily="2" charset="-122"/>
                  <a:cs typeface="Arial" charset="0"/>
                </a:rPr>
                <a:t>DS</a:t>
              </a:r>
              <a:r>
                <a:rPr lang="en-US" sz="2000" dirty="0">
                  <a:ea typeface="宋体" pitchFamily="2" charset="-122"/>
                  <a:cs typeface="Arial" charset="0"/>
                </a:rPr>
                <a:t> (1+2</a:t>
              </a:r>
              <a:r>
                <a:rPr lang="en-US" sz="2000" i="1" dirty="0">
                  <a:ea typeface="宋体" pitchFamily="2" charset="-122"/>
                  <a:cs typeface="Arial" charset="0"/>
                </a:rPr>
                <a:t>z</a:t>
              </a:r>
              <a:r>
                <a:rPr lang="en-US" sz="2000" i="1" baseline="-30000" dirty="0">
                  <a:ea typeface="宋体" pitchFamily="2" charset="-122"/>
                  <a:cs typeface="Arial" charset="0"/>
                </a:rPr>
                <a:t>B</a:t>
              </a:r>
              <a:r>
                <a:rPr lang="en-US" sz="2000" dirty="0">
                  <a:ea typeface="宋体" pitchFamily="2" charset="-122"/>
                  <a:cs typeface="Arial" charset="0"/>
                </a:rPr>
                <a:t>/</a:t>
              </a:r>
              <a:r>
                <a:rPr lang="en-US" sz="2000" i="1" dirty="0">
                  <a:ea typeface="宋体" pitchFamily="2" charset="-122"/>
                  <a:cs typeface="Arial" charset="0"/>
                </a:rPr>
                <a:t>h</a:t>
              </a:r>
              <a:r>
                <a:rPr lang="en-US" sz="2000" dirty="0">
                  <a:ea typeface="宋体" pitchFamily="2" charset="-122"/>
                  <a:cs typeface="Arial" charset="0"/>
                </a:rPr>
                <a:t>)</a:t>
              </a:r>
            </a:p>
          </p:txBody>
        </p:sp>
        <p:sp>
          <p:nvSpPr>
            <p:cNvPr id="22" name="Text Box 27"/>
            <p:cNvSpPr txBox="1">
              <a:spLocks noChangeArrowheads="1"/>
            </p:cNvSpPr>
            <p:nvPr/>
          </p:nvSpPr>
          <p:spPr bwMode="auto">
            <a:xfrm>
              <a:off x="3312" y="2840"/>
              <a:ext cx="307" cy="248"/>
            </a:xfrm>
            <a:prstGeom prst="rect">
              <a:avLst/>
            </a:prstGeom>
            <a:noFill/>
            <a:ln w="9525">
              <a:noFill/>
              <a:miter lim="800000"/>
              <a:headEnd/>
              <a:tailEnd/>
            </a:ln>
          </p:spPr>
          <p:txBody>
            <a:bodyPr/>
            <a:lstStyle/>
            <a:p>
              <a:pPr eaLnBrk="0" hangingPunct="0"/>
              <a:r>
                <a:rPr lang="en-US" sz="2000" dirty="0">
                  <a:ea typeface="宋体" pitchFamily="2" charset="-122"/>
                  <a:cs typeface="Arial" charset="0"/>
                </a:rPr>
                <a:t>A</a:t>
              </a:r>
            </a:p>
          </p:txBody>
        </p:sp>
        <p:sp>
          <p:nvSpPr>
            <p:cNvPr id="23" name="Text Box 26"/>
            <p:cNvSpPr txBox="1">
              <a:spLocks noChangeArrowheads="1"/>
            </p:cNvSpPr>
            <p:nvPr/>
          </p:nvSpPr>
          <p:spPr bwMode="auto">
            <a:xfrm>
              <a:off x="3576" y="1496"/>
              <a:ext cx="230" cy="292"/>
            </a:xfrm>
            <a:prstGeom prst="rect">
              <a:avLst/>
            </a:prstGeom>
            <a:noFill/>
            <a:ln w="9525">
              <a:noFill/>
              <a:miter lim="800000"/>
              <a:headEnd/>
              <a:tailEnd/>
            </a:ln>
          </p:spPr>
          <p:txBody>
            <a:bodyPr/>
            <a:lstStyle/>
            <a:p>
              <a:pPr eaLnBrk="0" hangingPunct="0"/>
              <a:r>
                <a:rPr lang="en-US" sz="2000" dirty="0">
                  <a:ea typeface="宋体" pitchFamily="2" charset="-122"/>
                  <a:cs typeface="Arial" charset="0"/>
                </a:rPr>
                <a:t>B</a:t>
              </a:r>
            </a:p>
          </p:txBody>
        </p:sp>
        <p:sp>
          <p:nvSpPr>
            <p:cNvPr id="24" name="Line 23"/>
            <p:cNvSpPr>
              <a:spLocks noChangeAspect="1" noChangeShapeType="1"/>
            </p:cNvSpPr>
            <p:nvPr/>
          </p:nvSpPr>
          <p:spPr bwMode="auto">
            <a:xfrm>
              <a:off x="4492" y="1525"/>
              <a:ext cx="363" cy="0"/>
            </a:xfrm>
            <a:prstGeom prst="line">
              <a:avLst/>
            </a:prstGeom>
            <a:noFill/>
            <a:ln w="9525">
              <a:solidFill>
                <a:schemeClr val="tx1"/>
              </a:solidFill>
              <a:round/>
              <a:headEnd/>
              <a:tailEnd/>
            </a:ln>
          </p:spPr>
          <p:txBody>
            <a:bodyPr/>
            <a:lstStyle/>
            <a:p>
              <a:endParaRPr lang="en-US" dirty="0"/>
            </a:p>
          </p:txBody>
        </p:sp>
        <p:sp>
          <p:nvSpPr>
            <p:cNvPr id="25" name="Line 22"/>
            <p:cNvSpPr>
              <a:spLocks noChangeAspect="1" noChangeShapeType="1"/>
            </p:cNvSpPr>
            <p:nvPr/>
          </p:nvSpPr>
          <p:spPr bwMode="auto">
            <a:xfrm>
              <a:off x="4495" y="3066"/>
              <a:ext cx="191" cy="0"/>
            </a:xfrm>
            <a:prstGeom prst="line">
              <a:avLst/>
            </a:prstGeom>
            <a:noFill/>
            <a:ln w="9525">
              <a:solidFill>
                <a:schemeClr val="tx1"/>
              </a:solidFill>
              <a:round/>
              <a:headEnd/>
              <a:tailEnd/>
            </a:ln>
          </p:spPr>
          <p:txBody>
            <a:bodyPr/>
            <a:lstStyle/>
            <a:p>
              <a:endParaRPr lang="en-US" dirty="0"/>
            </a:p>
          </p:txBody>
        </p:sp>
        <p:sp>
          <p:nvSpPr>
            <p:cNvPr id="26" name="Line 21"/>
            <p:cNvSpPr>
              <a:spLocks noChangeAspect="1" noChangeShapeType="1"/>
            </p:cNvSpPr>
            <p:nvPr/>
          </p:nvSpPr>
          <p:spPr bwMode="auto">
            <a:xfrm>
              <a:off x="4495" y="3540"/>
              <a:ext cx="593" cy="0"/>
            </a:xfrm>
            <a:prstGeom prst="line">
              <a:avLst/>
            </a:prstGeom>
            <a:noFill/>
            <a:ln w="9525">
              <a:solidFill>
                <a:schemeClr val="tx1"/>
              </a:solidFill>
              <a:round/>
              <a:headEnd/>
              <a:tailEnd/>
            </a:ln>
          </p:spPr>
          <p:txBody>
            <a:bodyPr/>
            <a:lstStyle/>
            <a:p>
              <a:endParaRPr lang="en-US" dirty="0"/>
            </a:p>
          </p:txBody>
        </p:sp>
        <p:sp>
          <p:nvSpPr>
            <p:cNvPr id="27" name="Line 20"/>
            <p:cNvSpPr>
              <a:spLocks noChangeAspect="1" noChangeShapeType="1"/>
            </p:cNvSpPr>
            <p:nvPr/>
          </p:nvSpPr>
          <p:spPr bwMode="auto">
            <a:xfrm>
              <a:off x="4486" y="996"/>
              <a:ext cx="559" cy="0"/>
            </a:xfrm>
            <a:prstGeom prst="line">
              <a:avLst/>
            </a:prstGeom>
            <a:noFill/>
            <a:ln w="9525">
              <a:solidFill>
                <a:schemeClr val="tx1"/>
              </a:solidFill>
              <a:round/>
              <a:headEnd/>
              <a:tailEnd/>
            </a:ln>
          </p:spPr>
          <p:txBody>
            <a:bodyPr/>
            <a:lstStyle/>
            <a:p>
              <a:endParaRPr lang="en-US" dirty="0"/>
            </a:p>
          </p:txBody>
        </p:sp>
        <p:sp>
          <p:nvSpPr>
            <p:cNvPr id="28" name="Line 19"/>
            <p:cNvSpPr>
              <a:spLocks noChangeAspect="1" noChangeShapeType="1"/>
            </p:cNvSpPr>
            <p:nvPr/>
          </p:nvSpPr>
          <p:spPr bwMode="auto">
            <a:xfrm>
              <a:off x="4626" y="3072"/>
              <a:ext cx="0" cy="468"/>
            </a:xfrm>
            <a:prstGeom prst="line">
              <a:avLst/>
            </a:prstGeom>
            <a:noFill/>
            <a:ln w="9525">
              <a:solidFill>
                <a:schemeClr val="tx1"/>
              </a:solidFill>
              <a:round/>
              <a:headEnd type="triangle" w="med" len="lg"/>
              <a:tailEnd type="triangle" w="med" len="lg"/>
            </a:ln>
          </p:spPr>
          <p:txBody>
            <a:bodyPr/>
            <a:lstStyle/>
            <a:p>
              <a:endParaRPr lang="en-US" dirty="0"/>
            </a:p>
          </p:txBody>
        </p:sp>
        <p:sp>
          <p:nvSpPr>
            <p:cNvPr id="29" name="Line 18"/>
            <p:cNvSpPr>
              <a:spLocks noChangeAspect="1" noChangeShapeType="1"/>
            </p:cNvSpPr>
            <p:nvPr/>
          </p:nvSpPr>
          <p:spPr bwMode="auto">
            <a:xfrm>
              <a:off x="4757" y="1524"/>
              <a:ext cx="0" cy="2008"/>
            </a:xfrm>
            <a:prstGeom prst="line">
              <a:avLst/>
            </a:prstGeom>
            <a:noFill/>
            <a:ln w="9525">
              <a:solidFill>
                <a:schemeClr val="tx1"/>
              </a:solidFill>
              <a:round/>
              <a:headEnd type="triangle" w="med" len="lg"/>
              <a:tailEnd type="triangle" w="med" len="lg"/>
            </a:ln>
          </p:spPr>
          <p:txBody>
            <a:bodyPr/>
            <a:lstStyle/>
            <a:p>
              <a:endParaRPr lang="en-US" dirty="0"/>
            </a:p>
          </p:txBody>
        </p:sp>
        <p:sp>
          <p:nvSpPr>
            <p:cNvPr id="30" name="Line 17"/>
            <p:cNvSpPr>
              <a:spLocks noChangeAspect="1" noChangeShapeType="1"/>
            </p:cNvSpPr>
            <p:nvPr/>
          </p:nvSpPr>
          <p:spPr bwMode="auto">
            <a:xfrm>
              <a:off x="4992" y="996"/>
              <a:ext cx="0" cy="2532"/>
            </a:xfrm>
            <a:prstGeom prst="line">
              <a:avLst/>
            </a:prstGeom>
            <a:noFill/>
            <a:ln w="9525">
              <a:solidFill>
                <a:schemeClr val="tx1"/>
              </a:solidFill>
              <a:round/>
              <a:headEnd type="triangle" w="med" len="lg"/>
              <a:tailEnd type="triangle" w="med" len="lg"/>
            </a:ln>
          </p:spPr>
          <p:txBody>
            <a:bodyPr/>
            <a:lstStyle/>
            <a:p>
              <a:endParaRPr lang="en-US" dirty="0"/>
            </a:p>
          </p:txBody>
        </p:sp>
        <p:sp>
          <p:nvSpPr>
            <p:cNvPr id="31" name="Text Box 16"/>
            <p:cNvSpPr txBox="1">
              <a:spLocks noChangeArrowheads="1"/>
            </p:cNvSpPr>
            <p:nvPr/>
          </p:nvSpPr>
          <p:spPr bwMode="auto">
            <a:xfrm>
              <a:off x="4450" y="3232"/>
              <a:ext cx="268" cy="146"/>
            </a:xfrm>
            <a:prstGeom prst="rect">
              <a:avLst/>
            </a:prstGeom>
            <a:noFill/>
            <a:ln w="9525">
              <a:noFill/>
              <a:miter lim="800000"/>
              <a:headEnd/>
              <a:tailEnd/>
            </a:ln>
          </p:spPr>
          <p:txBody>
            <a:bodyPr lIns="0" tIns="0" rIns="0" bIns="0"/>
            <a:lstStyle/>
            <a:p>
              <a:pPr eaLnBrk="0" hangingPunct="0"/>
              <a:r>
                <a:rPr lang="en-US" sz="2000" i="1" dirty="0">
                  <a:ea typeface="宋体" pitchFamily="2" charset="-122"/>
                  <a:cs typeface="Arial" charset="0"/>
                </a:rPr>
                <a:t>z</a:t>
              </a:r>
              <a:r>
                <a:rPr lang="en-US" sz="2000" i="1" baseline="-30000" dirty="0">
                  <a:ea typeface="宋体" pitchFamily="2" charset="-122"/>
                  <a:cs typeface="Arial" charset="0"/>
                </a:rPr>
                <a:t>A</a:t>
              </a:r>
              <a:endParaRPr lang="en-US" sz="2000" dirty="0">
                <a:ea typeface="宋体" pitchFamily="2" charset="-122"/>
                <a:cs typeface="Arial" charset="0"/>
              </a:endParaRPr>
            </a:p>
          </p:txBody>
        </p:sp>
        <p:sp>
          <p:nvSpPr>
            <p:cNvPr id="32" name="Text Box 15"/>
            <p:cNvSpPr txBox="1">
              <a:spLocks noChangeArrowheads="1"/>
            </p:cNvSpPr>
            <p:nvPr/>
          </p:nvSpPr>
          <p:spPr bwMode="auto">
            <a:xfrm>
              <a:off x="4566" y="2400"/>
              <a:ext cx="269" cy="157"/>
            </a:xfrm>
            <a:prstGeom prst="rect">
              <a:avLst/>
            </a:prstGeom>
            <a:noFill/>
            <a:ln w="9525">
              <a:noFill/>
              <a:miter lim="800000"/>
              <a:headEnd/>
              <a:tailEnd/>
            </a:ln>
          </p:spPr>
          <p:txBody>
            <a:bodyPr lIns="0" tIns="0" rIns="0" bIns="0"/>
            <a:lstStyle/>
            <a:p>
              <a:pPr eaLnBrk="0" hangingPunct="0"/>
              <a:r>
                <a:rPr lang="en-US" sz="2000" i="1" dirty="0">
                  <a:ea typeface="宋体" pitchFamily="2" charset="-122"/>
                  <a:cs typeface="Arial" charset="0"/>
                </a:rPr>
                <a:t>z</a:t>
              </a:r>
              <a:r>
                <a:rPr lang="en-US" sz="2000" i="1" baseline="-30000" dirty="0">
                  <a:ea typeface="宋体" pitchFamily="2" charset="-122"/>
                  <a:cs typeface="Arial" charset="0"/>
                </a:rPr>
                <a:t>B</a:t>
              </a:r>
              <a:endParaRPr lang="en-US" sz="2000" dirty="0">
                <a:ea typeface="宋体" pitchFamily="2" charset="-122"/>
                <a:cs typeface="Arial" charset="0"/>
              </a:endParaRPr>
            </a:p>
          </p:txBody>
        </p:sp>
        <p:sp>
          <p:nvSpPr>
            <p:cNvPr id="33" name="Text Box 14"/>
            <p:cNvSpPr txBox="1">
              <a:spLocks noChangeArrowheads="1"/>
            </p:cNvSpPr>
            <p:nvPr/>
          </p:nvSpPr>
          <p:spPr bwMode="auto">
            <a:xfrm>
              <a:off x="5088" y="2208"/>
              <a:ext cx="268" cy="146"/>
            </a:xfrm>
            <a:prstGeom prst="rect">
              <a:avLst/>
            </a:prstGeom>
            <a:noFill/>
            <a:ln w="9525">
              <a:noFill/>
              <a:miter lim="800000"/>
              <a:headEnd/>
              <a:tailEnd/>
            </a:ln>
          </p:spPr>
          <p:txBody>
            <a:bodyPr lIns="0" tIns="0" rIns="0" bIns="0"/>
            <a:lstStyle/>
            <a:p>
              <a:pPr eaLnBrk="0" hangingPunct="0"/>
              <a:r>
                <a:rPr lang="en-US" sz="2000" i="1" dirty="0">
                  <a:ea typeface="宋体" pitchFamily="2" charset="-122"/>
                  <a:cs typeface="Arial" charset="0"/>
                </a:rPr>
                <a:t>h</a:t>
              </a:r>
              <a:endParaRPr lang="en-US" sz="2000" dirty="0">
                <a:ea typeface="宋体" pitchFamily="2" charset="-122"/>
                <a:cs typeface="Arial" charset="0"/>
              </a:endParaRPr>
            </a:p>
          </p:txBody>
        </p:sp>
        <p:sp useBgFill="1">
          <p:nvSpPr>
            <p:cNvPr id="34" name="Rectangle 13"/>
            <p:cNvSpPr>
              <a:spLocks noChangeArrowheads="1"/>
            </p:cNvSpPr>
            <p:nvPr/>
          </p:nvSpPr>
          <p:spPr bwMode="auto">
            <a:xfrm>
              <a:off x="2853" y="3550"/>
              <a:ext cx="1609" cy="146"/>
            </a:xfrm>
            <a:prstGeom prst="rect">
              <a:avLst/>
            </a:prstGeom>
            <a:ln w="9525">
              <a:noFill/>
              <a:miter lim="800000"/>
              <a:headEnd/>
              <a:tailEnd/>
            </a:ln>
          </p:spPr>
          <p:txBody>
            <a:bodyPr/>
            <a:lstStyle/>
            <a:p>
              <a:endParaRPr lang="en-US" sz="1800" dirty="0">
                <a:cs typeface="Arial" charset="0"/>
              </a:endParaRPr>
            </a:p>
          </p:txBody>
        </p:sp>
        <p:grpSp>
          <p:nvGrpSpPr>
            <p:cNvPr id="35" name="Group 10"/>
            <p:cNvGrpSpPr>
              <a:grpSpLocks/>
            </p:cNvGrpSpPr>
            <p:nvPr/>
          </p:nvGrpSpPr>
          <p:grpSpPr bwMode="auto">
            <a:xfrm>
              <a:off x="2805" y="3556"/>
              <a:ext cx="268" cy="97"/>
              <a:chOff x="2880" y="8280"/>
              <a:chExt cx="360" cy="119"/>
            </a:xfrm>
          </p:grpSpPr>
          <p:sp>
            <p:nvSpPr>
              <p:cNvPr id="44" name="Line 12"/>
              <p:cNvSpPr>
                <a:spLocks noChangeShapeType="1"/>
              </p:cNvSpPr>
              <p:nvPr/>
            </p:nvSpPr>
            <p:spPr bwMode="auto">
              <a:xfrm>
                <a:off x="2880" y="8280"/>
                <a:ext cx="360" cy="0"/>
              </a:xfrm>
              <a:prstGeom prst="line">
                <a:avLst/>
              </a:prstGeom>
              <a:noFill/>
              <a:ln w="9525">
                <a:solidFill>
                  <a:srgbClr val="000000"/>
                </a:solidFill>
                <a:round/>
                <a:headEnd/>
                <a:tailEnd/>
              </a:ln>
            </p:spPr>
            <p:txBody>
              <a:bodyPr/>
              <a:lstStyle/>
              <a:p>
                <a:endParaRPr lang="en-US" dirty="0"/>
              </a:p>
            </p:txBody>
          </p:sp>
          <p:sp>
            <p:nvSpPr>
              <p:cNvPr id="45" name="Rectangle 11" descr="Light downward diagonal"/>
              <p:cNvSpPr>
                <a:spLocks noChangeArrowheads="1"/>
              </p:cNvSpPr>
              <p:nvPr/>
            </p:nvSpPr>
            <p:spPr bwMode="auto">
              <a:xfrm>
                <a:off x="2880" y="8284"/>
                <a:ext cx="360" cy="115"/>
              </a:xfrm>
              <a:prstGeom prst="rect">
                <a:avLst/>
              </a:prstGeom>
              <a:pattFill prst="ltDnDiag">
                <a:fgClr>
                  <a:srgbClr val="000000"/>
                </a:fgClr>
                <a:bgClr>
                  <a:srgbClr val="FFFFFF"/>
                </a:bgClr>
              </a:pattFill>
              <a:ln w="9525">
                <a:noFill/>
                <a:miter lim="800000"/>
                <a:headEnd/>
                <a:tailEnd/>
              </a:ln>
            </p:spPr>
            <p:txBody>
              <a:bodyPr/>
              <a:lstStyle/>
              <a:p>
                <a:endParaRPr lang="en-US" sz="1800" dirty="0">
                  <a:cs typeface="Arial" charset="0"/>
                </a:endParaRPr>
              </a:p>
            </p:txBody>
          </p:sp>
        </p:grpSp>
        <p:grpSp>
          <p:nvGrpSpPr>
            <p:cNvPr id="36" name="Group 7"/>
            <p:cNvGrpSpPr>
              <a:grpSpLocks/>
            </p:cNvGrpSpPr>
            <p:nvPr/>
          </p:nvGrpSpPr>
          <p:grpSpPr bwMode="auto">
            <a:xfrm>
              <a:off x="4280" y="3550"/>
              <a:ext cx="268" cy="97"/>
              <a:chOff x="2880" y="8280"/>
              <a:chExt cx="360" cy="119"/>
            </a:xfrm>
          </p:grpSpPr>
          <p:sp>
            <p:nvSpPr>
              <p:cNvPr id="42" name="Line 9"/>
              <p:cNvSpPr>
                <a:spLocks noChangeShapeType="1"/>
              </p:cNvSpPr>
              <p:nvPr/>
            </p:nvSpPr>
            <p:spPr bwMode="auto">
              <a:xfrm>
                <a:off x="2880" y="8280"/>
                <a:ext cx="360" cy="0"/>
              </a:xfrm>
              <a:prstGeom prst="line">
                <a:avLst/>
              </a:prstGeom>
              <a:noFill/>
              <a:ln w="9525">
                <a:solidFill>
                  <a:srgbClr val="000000"/>
                </a:solidFill>
                <a:round/>
                <a:headEnd/>
                <a:tailEnd/>
              </a:ln>
            </p:spPr>
            <p:txBody>
              <a:bodyPr/>
              <a:lstStyle/>
              <a:p>
                <a:endParaRPr lang="en-US" dirty="0"/>
              </a:p>
            </p:txBody>
          </p:sp>
          <p:sp>
            <p:nvSpPr>
              <p:cNvPr id="43" name="Rectangle 8" descr="Light downward diagonal"/>
              <p:cNvSpPr>
                <a:spLocks noChangeArrowheads="1"/>
              </p:cNvSpPr>
              <p:nvPr/>
            </p:nvSpPr>
            <p:spPr bwMode="auto">
              <a:xfrm>
                <a:off x="2880" y="8284"/>
                <a:ext cx="360" cy="115"/>
              </a:xfrm>
              <a:prstGeom prst="rect">
                <a:avLst/>
              </a:prstGeom>
              <a:pattFill prst="ltDnDiag">
                <a:fgClr>
                  <a:srgbClr val="000000"/>
                </a:fgClr>
                <a:bgClr>
                  <a:srgbClr val="FFFFFF"/>
                </a:bgClr>
              </a:pattFill>
              <a:ln w="9525">
                <a:noFill/>
                <a:miter lim="800000"/>
                <a:headEnd/>
                <a:tailEnd/>
              </a:ln>
            </p:spPr>
            <p:txBody>
              <a:bodyPr/>
              <a:lstStyle/>
              <a:p>
                <a:endParaRPr lang="en-US" sz="1800" dirty="0">
                  <a:cs typeface="Arial" charset="0"/>
                </a:endParaRPr>
              </a:p>
            </p:txBody>
          </p:sp>
        </p:grpSp>
        <p:sp>
          <p:nvSpPr>
            <p:cNvPr id="37" name="Arc 6"/>
            <p:cNvSpPr>
              <a:spLocks/>
            </p:cNvSpPr>
            <p:nvPr/>
          </p:nvSpPr>
          <p:spPr bwMode="auto">
            <a:xfrm>
              <a:off x="2388" y="3384"/>
              <a:ext cx="268" cy="14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6350">
              <a:solidFill>
                <a:schemeClr val="tx1"/>
              </a:solidFill>
              <a:round/>
              <a:headEnd/>
              <a:tailEnd/>
            </a:ln>
          </p:spPr>
          <p:txBody>
            <a:bodyPr/>
            <a:lstStyle/>
            <a:p>
              <a:endParaRPr lang="en-US" dirty="0"/>
            </a:p>
          </p:txBody>
        </p:sp>
        <p:sp>
          <p:nvSpPr>
            <p:cNvPr id="38" name="Arc 5"/>
            <p:cNvSpPr>
              <a:spLocks/>
            </p:cNvSpPr>
            <p:nvPr/>
          </p:nvSpPr>
          <p:spPr bwMode="auto">
            <a:xfrm>
              <a:off x="2355" y="2914"/>
              <a:ext cx="268" cy="14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6350">
              <a:solidFill>
                <a:schemeClr val="tx1"/>
              </a:solidFill>
              <a:round/>
              <a:headEnd/>
              <a:tailEnd/>
            </a:ln>
          </p:spPr>
          <p:txBody>
            <a:bodyPr/>
            <a:lstStyle/>
            <a:p>
              <a:endParaRPr lang="en-US" dirty="0"/>
            </a:p>
          </p:txBody>
        </p:sp>
        <p:sp>
          <p:nvSpPr>
            <p:cNvPr id="39" name="Arc 4"/>
            <p:cNvSpPr>
              <a:spLocks/>
            </p:cNvSpPr>
            <p:nvPr/>
          </p:nvSpPr>
          <p:spPr bwMode="auto">
            <a:xfrm>
              <a:off x="2001" y="1372"/>
              <a:ext cx="268" cy="14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6350">
              <a:solidFill>
                <a:schemeClr val="tx1"/>
              </a:solidFill>
              <a:round/>
              <a:headEnd/>
              <a:tailEnd/>
            </a:ln>
          </p:spPr>
          <p:txBody>
            <a:bodyPr/>
            <a:lstStyle/>
            <a:p>
              <a:endParaRPr lang="en-US" dirty="0"/>
            </a:p>
          </p:txBody>
        </p:sp>
        <p:sp>
          <p:nvSpPr>
            <p:cNvPr id="40" name="Text Box 3"/>
            <p:cNvSpPr txBox="1">
              <a:spLocks noChangeArrowheads="1"/>
            </p:cNvSpPr>
            <p:nvPr/>
          </p:nvSpPr>
          <p:spPr bwMode="auto">
            <a:xfrm>
              <a:off x="928" y="1937"/>
              <a:ext cx="1017" cy="408"/>
            </a:xfrm>
            <a:prstGeom prst="rect">
              <a:avLst/>
            </a:prstGeom>
            <a:noFill/>
            <a:ln w="9525">
              <a:noFill/>
              <a:miter lim="800000"/>
              <a:headEnd/>
              <a:tailEnd/>
            </a:ln>
          </p:spPr>
          <p:txBody>
            <a:bodyPr lIns="0" rIns="0"/>
            <a:lstStyle/>
            <a:p>
              <a:pPr algn="ctr" eaLnBrk="0" hangingPunct="0"/>
              <a:r>
                <a:rPr lang="en-US" sz="2000" dirty="0">
                  <a:ea typeface="宋体" pitchFamily="2" charset="-122"/>
                  <a:cs typeface="Arial" charset="0"/>
                </a:rPr>
                <a:t>Floor Acceleration </a:t>
              </a:r>
              <a:br>
                <a:rPr lang="en-US" sz="2000" dirty="0">
                  <a:ea typeface="宋体" pitchFamily="2" charset="-122"/>
                  <a:cs typeface="Arial" charset="0"/>
                </a:rPr>
              </a:br>
              <a:r>
                <a:rPr lang="en-US" sz="2000" dirty="0">
                  <a:ea typeface="宋体" pitchFamily="2" charset="-122"/>
                  <a:cs typeface="Arial" charset="0"/>
                </a:rPr>
                <a:t>Distribution</a:t>
              </a:r>
            </a:p>
          </p:txBody>
        </p:sp>
        <p:sp>
          <p:nvSpPr>
            <p:cNvPr id="41" name="Line 2"/>
            <p:cNvSpPr>
              <a:spLocks noChangeShapeType="1"/>
            </p:cNvSpPr>
            <p:nvPr/>
          </p:nvSpPr>
          <p:spPr bwMode="auto">
            <a:xfrm flipV="1">
              <a:off x="1807" y="2083"/>
              <a:ext cx="596" cy="114"/>
            </a:xfrm>
            <a:prstGeom prst="line">
              <a:avLst/>
            </a:prstGeom>
            <a:noFill/>
            <a:ln w="6350">
              <a:solidFill>
                <a:schemeClr val="tx1"/>
              </a:solidFill>
              <a:round/>
              <a:headEnd/>
              <a:tailEnd/>
            </a:ln>
          </p:spPr>
          <p:txBody>
            <a:bodyPr/>
            <a:lstStyle/>
            <a:p>
              <a:endParaRPr lang="en-US" dirty="0"/>
            </a:p>
          </p:txBody>
        </p:sp>
      </p:grpSp>
      <p:sp>
        <p:nvSpPr>
          <p:cNvPr id="54" name="Title 53"/>
          <p:cNvSpPr>
            <a:spLocks noGrp="1"/>
          </p:cNvSpPr>
          <p:nvPr>
            <p:ph type="title"/>
          </p:nvPr>
        </p:nvSpPr>
        <p:spPr/>
        <p:txBody>
          <a:bodyPr/>
          <a:lstStyle/>
          <a:p>
            <a:r>
              <a:rPr lang="en-US" dirty="0">
                <a:solidFill>
                  <a:schemeClr val="accent6"/>
                </a:solidFill>
              </a:rPr>
              <a:t>Explanation of 0.4</a:t>
            </a:r>
            <a:r>
              <a:rPr lang="en-US" i="1" dirty="0">
                <a:solidFill>
                  <a:schemeClr val="accent6"/>
                </a:solidFill>
              </a:rPr>
              <a:t>S</a:t>
            </a:r>
            <a:r>
              <a:rPr lang="en-US" i="1" baseline="-25000" dirty="0">
                <a:solidFill>
                  <a:schemeClr val="accent6"/>
                </a:solidFill>
              </a:rPr>
              <a:t>DS</a:t>
            </a:r>
            <a:r>
              <a:rPr lang="en-US" dirty="0">
                <a:solidFill>
                  <a:schemeClr val="accent6"/>
                </a:solidFill>
              </a:rPr>
              <a:t>(1 + 2 </a:t>
            </a:r>
            <a:r>
              <a:rPr lang="en-US" i="1" dirty="0">
                <a:solidFill>
                  <a:schemeClr val="accent6"/>
                </a:solidFill>
              </a:rPr>
              <a:t>z</a:t>
            </a:r>
            <a:r>
              <a:rPr lang="en-US" dirty="0">
                <a:solidFill>
                  <a:schemeClr val="accent6"/>
                </a:solidFill>
              </a:rPr>
              <a:t>/</a:t>
            </a:r>
            <a:r>
              <a:rPr lang="en-US" i="1" dirty="0">
                <a:solidFill>
                  <a:schemeClr val="accent6"/>
                </a:solidFill>
              </a:rPr>
              <a:t>h</a:t>
            </a:r>
            <a:r>
              <a:rPr lang="en-US" dirty="0">
                <a:solidFill>
                  <a:schemeClr val="accent6"/>
                </a:solidFill>
              </a:rPr>
              <a:t>)</a:t>
            </a:r>
            <a:endParaRPr lang="en-US" dirty="0"/>
          </a:p>
        </p:txBody>
      </p:sp>
    </p:spTree>
    <p:extLst>
      <p:ext uri="{BB962C8B-B14F-4D97-AF65-F5344CB8AC3E}">
        <p14:creationId xmlns:p14="http://schemas.microsoft.com/office/powerpoint/2010/main" val="38703364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17</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grpSp>
        <p:nvGrpSpPr>
          <p:cNvPr id="38" name="Group 37" descr="Other examples of how the location of the point of attachment of  nonstructural component to the building influences the value of the factor z/h in the Equation 13.3-1, using an elevation of a 5-story building. In this example, floors are equally spaced with a story height of h/5.&#10;" title="Explanation"/>
          <p:cNvGrpSpPr/>
          <p:nvPr/>
        </p:nvGrpSpPr>
        <p:grpSpPr>
          <a:xfrm>
            <a:off x="1804988" y="1189038"/>
            <a:ext cx="5534025" cy="4621212"/>
            <a:chOff x="2847975" y="1189038"/>
            <a:chExt cx="5534025" cy="4621212"/>
          </a:xfrm>
        </p:grpSpPr>
        <p:sp>
          <p:nvSpPr>
            <p:cNvPr id="5" name="Rectangle 51"/>
            <p:cNvSpPr>
              <a:spLocks noChangeArrowheads="1"/>
            </p:cNvSpPr>
            <p:nvPr/>
          </p:nvSpPr>
          <p:spPr bwMode="auto">
            <a:xfrm>
              <a:off x="3032125" y="1573213"/>
              <a:ext cx="2341563" cy="4119562"/>
            </a:xfrm>
            <a:prstGeom prst="rect">
              <a:avLst/>
            </a:prstGeom>
            <a:noFill/>
            <a:ln w="15875">
              <a:solidFill>
                <a:schemeClr val="tx1"/>
              </a:solidFill>
              <a:miter lim="800000"/>
              <a:headEnd/>
              <a:tailEnd/>
            </a:ln>
          </p:spPr>
          <p:txBody>
            <a:bodyPr/>
            <a:lstStyle/>
            <a:p>
              <a:endParaRPr lang="en-US" sz="1800" dirty="0">
                <a:cs typeface="Arial" charset="0"/>
              </a:endParaRPr>
            </a:p>
          </p:txBody>
        </p:sp>
        <p:sp>
          <p:nvSpPr>
            <p:cNvPr id="6" name="Line 50"/>
            <p:cNvSpPr>
              <a:spLocks noChangeShapeType="1"/>
            </p:cNvSpPr>
            <p:nvPr/>
          </p:nvSpPr>
          <p:spPr bwMode="auto">
            <a:xfrm>
              <a:off x="3024188" y="4865688"/>
              <a:ext cx="2349500" cy="0"/>
            </a:xfrm>
            <a:prstGeom prst="line">
              <a:avLst/>
            </a:prstGeom>
            <a:noFill/>
            <a:ln w="50800">
              <a:solidFill>
                <a:schemeClr val="tx1"/>
              </a:solidFill>
              <a:round/>
              <a:headEnd/>
              <a:tailEnd/>
            </a:ln>
          </p:spPr>
          <p:txBody>
            <a:bodyPr/>
            <a:lstStyle/>
            <a:p>
              <a:endParaRPr lang="en-US" dirty="0"/>
            </a:p>
          </p:txBody>
        </p:sp>
        <p:sp>
          <p:nvSpPr>
            <p:cNvPr id="7" name="Line 49"/>
            <p:cNvSpPr>
              <a:spLocks noChangeShapeType="1"/>
            </p:cNvSpPr>
            <p:nvPr/>
          </p:nvSpPr>
          <p:spPr bwMode="auto">
            <a:xfrm>
              <a:off x="3032125" y="4054475"/>
              <a:ext cx="2351088" cy="0"/>
            </a:xfrm>
            <a:prstGeom prst="line">
              <a:avLst/>
            </a:prstGeom>
            <a:noFill/>
            <a:ln w="50800">
              <a:solidFill>
                <a:schemeClr val="tx1"/>
              </a:solidFill>
              <a:round/>
              <a:headEnd/>
              <a:tailEnd/>
            </a:ln>
          </p:spPr>
          <p:txBody>
            <a:bodyPr/>
            <a:lstStyle/>
            <a:p>
              <a:endParaRPr lang="en-US" dirty="0"/>
            </a:p>
          </p:txBody>
        </p:sp>
        <p:sp>
          <p:nvSpPr>
            <p:cNvPr id="8" name="Line 48"/>
            <p:cNvSpPr>
              <a:spLocks noChangeShapeType="1"/>
            </p:cNvSpPr>
            <p:nvPr/>
          </p:nvSpPr>
          <p:spPr bwMode="auto">
            <a:xfrm>
              <a:off x="3032125" y="3241675"/>
              <a:ext cx="2351088" cy="0"/>
            </a:xfrm>
            <a:prstGeom prst="line">
              <a:avLst/>
            </a:prstGeom>
            <a:noFill/>
            <a:ln w="50800">
              <a:solidFill>
                <a:schemeClr val="tx1"/>
              </a:solidFill>
              <a:round/>
              <a:headEnd/>
              <a:tailEnd/>
            </a:ln>
          </p:spPr>
          <p:txBody>
            <a:bodyPr/>
            <a:lstStyle/>
            <a:p>
              <a:endParaRPr lang="en-US" dirty="0"/>
            </a:p>
          </p:txBody>
        </p:sp>
        <p:sp>
          <p:nvSpPr>
            <p:cNvPr id="9" name="Line 47"/>
            <p:cNvSpPr>
              <a:spLocks noChangeShapeType="1"/>
            </p:cNvSpPr>
            <p:nvPr/>
          </p:nvSpPr>
          <p:spPr bwMode="auto">
            <a:xfrm>
              <a:off x="3032125" y="2430463"/>
              <a:ext cx="2351088" cy="0"/>
            </a:xfrm>
            <a:prstGeom prst="line">
              <a:avLst/>
            </a:prstGeom>
            <a:noFill/>
            <a:ln w="50800">
              <a:solidFill>
                <a:schemeClr val="tx1"/>
              </a:solidFill>
              <a:round/>
              <a:headEnd/>
              <a:tailEnd/>
            </a:ln>
          </p:spPr>
          <p:txBody>
            <a:bodyPr/>
            <a:lstStyle/>
            <a:p>
              <a:endParaRPr lang="en-US" dirty="0"/>
            </a:p>
          </p:txBody>
        </p:sp>
        <p:sp>
          <p:nvSpPr>
            <p:cNvPr id="10" name="Line 46"/>
            <p:cNvSpPr>
              <a:spLocks noChangeShapeType="1"/>
            </p:cNvSpPr>
            <p:nvPr/>
          </p:nvSpPr>
          <p:spPr bwMode="auto">
            <a:xfrm>
              <a:off x="3025775" y="1608138"/>
              <a:ext cx="2349500" cy="0"/>
            </a:xfrm>
            <a:prstGeom prst="line">
              <a:avLst/>
            </a:prstGeom>
            <a:noFill/>
            <a:ln w="50800">
              <a:solidFill>
                <a:schemeClr val="tx1"/>
              </a:solidFill>
              <a:round/>
              <a:headEnd/>
              <a:tailEnd/>
            </a:ln>
          </p:spPr>
          <p:txBody>
            <a:bodyPr/>
            <a:lstStyle/>
            <a:p>
              <a:endParaRPr lang="en-US" dirty="0"/>
            </a:p>
          </p:txBody>
        </p:sp>
        <p:grpSp>
          <p:nvGrpSpPr>
            <p:cNvPr id="11" name="Group 40"/>
            <p:cNvGrpSpPr>
              <a:grpSpLocks/>
            </p:cNvGrpSpPr>
            <p:nvPr/>
          </p:nvGrpSpPr>
          <p:grpSpPr bwMode="auto">
            <a:xfrm flipV="1">
              <a:off x="3505200" y="2457450"/>
              <a:ext cx="212725" cy="411163"/>
              <a:chOff x="4950" y="4000"/>
              <a:chExt cx="180" cy="320"/>
            </a:xfrm>
          </p:grpSpPr>
          <p:sp>
            <p:nvSpPr>
              <p:cNvPr id="12" name="Line 42"/>
              <p:cNvSpPr>
                <a:spLocks noChangeAspect="1" noChangeShapeType="1"/>
              </p:cNvSpPr>
              <p:nvPr/>
            </p:nvSpPr>
            <p:spPr bwMode="auto">
              <a:xfrm>
                <a:off x="5040" y="4100"/>
                <a:ext cx="0" cy="220"/>
              </a:xfrm>
              <a:prstGeom prst="line">
                <a:avLst/>
              </a:prstGeom>
              <a:noFill/>
              <a:ln w="15875">
                <a:solidFill>
                  <a:schemeClr val="tx1"/>
                </a:solidFill>
                <a:round/>
                <a:headEnd/>
                <a:tailEnd/>
              </a:ln>
            </p:spPr>
            <p:txBody>
              <a:bodyPr/>
              <a:lstStyle/>
              <a:p>
                <a:endParaRPr lang="en-US" dirty="0"/>
              </a:p>
            </p:txBody>
          </p:sp>
          <p:sp>
            <p:nvSpPr>
              <p:cNvPr id="13" name="Oval 41"/>
              <p:cNvSpPr>
                <a:spLocks noChangeAspect="1" noChangeArrowheads="1"/>
              </p:cNvSpPr>
              <p:nvPr/>
            </p:nvSpPr>
            <p:spPr bwMode="auto">
              <a:xfrm>
                <a:off x="4950" y="4000"/>
                <a:ext cx="180" cy="180"/>
              </a:xfrm>
              <a:prstGeom prst="ellipse">
                <a:avLst/>
              </a:prstGeom>
              <a:solidFill>
                <a:schemeClr val="tx1"/>
              </a:solidFill>
              <a:ln w="9525">
                <a:solidFill>
                  <a:schemeClr val="tx1"/>
                </a:solidFill>
                <a:round/>
                <a:headEnd/>
                <a:tailEnd/>
              </a:ln>
            </p:spPr>
            <p:txBody>
              <a:bodyPr rot="10800000"/>
              <a:lstStyle/>
              <a:p>
                <a:endParaRPr lang="en-US" sz="1800" dirty="0">
                  <a:cs typeface="Arial" charset="0"/>
                </a:endParaRPr>
              </a:p>
            </p:txBody>
          </p:sp>
        </p:grpSp>
        <p:sp>
          <p:nvSpPr>
            <p:cNvPr id="14" name="Line 21"/>
            <p:cNvSpPr>
              <a:spLocks noChangeAspect="1" noChangeShapeType="1"/>
            </p:cNvSpPr>
            <p:nvPr/>
          </p:nvSpPr>
          <p:spPr bwMode="auto">
            <a:xfrm>
              <a:off x="7015163" y="5619750"/>
              <a:ext cx="941387" cy="0"/>
            </a:xfrm>
            <a:prstGeom prst="line">
              <a:avLst/>
            </a:prstGeom>
            <a:noFill/>
            <a:ln w="9525">
              <a:solidFill>
                <a:schemeClr val="tx1"/>
              </a:solidFill>
              <a:round/>
              <a:headEnd/>
              <a:tailEnd/>
            </a:ln>
          </p:spPr>
          <p:txBody>
            <a:bodyPr/>
            <a:lstStyle/>
            <a:p>
              <a:endParaRPr lang="en-US" dirty="0"/>
            </a:p>
          </p:txBody>
        </p:sp>
        <p:sp>
          <p:nvSpPr>
            <p:cNvPr id="15" name="Line 20"/>
            <p:cNvSpPr>
              <a:spLocks noChangeAspect="1" noChangeShapeType="1"/>
            </p:cNvSpPr>
            <p:nvPr/>
          </p:nvSpPr>
          <p:spPr bwMode="auto">
            <a:xfrm>
              <a:off x="7000875" y="1581150"/>
              <a:ext cx="887413" cy="0"/>
            </a:xfrm>
            <a:prstGeom prst="line">
              <a:avLst/>
            </a:prstGeom>
            <a:noFill/>
            <a:ln w="9525">
              <a:solidFill>
                <a:schemeClr val="tx1"/>
              </a:solidFill>
              <a:round/>
              <a:headEnd/>
              <a:tailEnd/>
            </a:ln>
          </p:spPr>
          <p:txBody>
            <a:bodyPr/>
            <a:lstStyle/>
            <a:p>
              <a:endParaRPr lang="en-US" dirty="0"/>
            </a:p>
          </p:txBody>
        </p:sp>
        <p:sp>
          <p:nvSpPr>
            <p:cNvPr id="16" name="Line 17"/>
            <p:cNvSpPr>
              <a:spLocks noChangeAspect="1" noChangeShapeType="1"/>
            </p:cNvSpPr>
            <p:nvPr/>
          </p:nvSpPr>
          <p:spPr bwMode="auto">
            <a:xfrm>
              <a:off x="7772400" y="1590675"/>
              <a:ext cx="0" cy="4019550"/>
            </a:xfrm>
            <a:prstGeom prst="line">
              <a:avLst/>
            </a:prstGeom>
            <a:noFill/>
            <a:ln w="9525">
              <a:solidFill>
                <a:schemeClr val="tx1"/>
              </a:solidFill>
              <a:round/>
              <a:headEnd type="triangle" w="med" len="lg"/>
              <a:tailEnd type="triangle" w="med" len="lg"/>
            </a:ln>
          </p:spPr>
          <p:txBody>
            <a:bodyPr/>
            <a:lstStyle/>
            <a:p>
              <a:endParaRPr lang="en-US" dirty="0"/>
            </a:p>
          </p:txBody>
        </p:sp>
        <p:sp>
          <p:nvSpPr>
            <p:cNvPr id="17" name="Text Box 14"/>
            <p:cNvSpPr txBox="1">
              <a:spLocks noChangeArrowheads="1"/>
            </p:cNvSpPr>
            <p:nvPr/>
          </p:nvSpPr>
          <p:spPr bwMode="auto">
            <a:xfrm>
              <a:off x="7956550" y="3505200"/>
              <a:ext cx="425450" cy="231775"/>
            </a:xfrm>
            <a:prstGeom prst="rect">
              <a:avLst/>
            </a:prstGeom>
            <a:noFill/>
            <a:ln w="9525">
              <a:noFill/>
              <a:miter lim="800000"/>
              <a:headEnd/>
              <a:tailEnd/>
            </a:ln>
          </p:spPr>
          <p:txBody>
            <a:bodyPr lIns="0" tIns="0" rIns="0" bIns="0"/>
            <a:lstStyle/>
            <a:p>
              <a:pPr eaLnBrk="0" hangingPunct="0"/>
              <a:r>
                <a:rPr lang="en-US" sz="2000" i="1" dirty="0">
                  <a:ea typeface="宋体" pitchFamily="2" charset="-122"/>
                  <a:cs typeface="Arial" charset="0"/>
                </a:rPr>
                <a:t>h</a:t>
              </a:r>
              <a:endParaRPr lang="en-US" sz="2000" dirty="0">
                <a:ea typeface="宋体" pitchFamily="2" charset="-122"/>
                <a:cs typeface="Arial" charset="0"/>
              </a:endParaRPr>
            </a:p>
          </p:txBody>
        </p:sp>
        <p:grpSp>
          <p:nvGrpSpPr>
            <p:cNvPr id="18" name="Group 7"/>
            <p:cNvGrpSpPr>
              <a:grpSpLocks/>
            </p:cNvGrpSpPr>
            <p:nvPr/>
          </p:nvGrpSpPr>
          <p:grpSpPr bwMode="auto">
            <a:xfrm>
              <a:off x="2847975" y="5635625"/>
              <a:ext cx="2690813" cy="174625"/>
              <a:chOff x="2880" y="8280"/>
              <a:chExt cx="360" cy="119"/>
            </a:xfrm>
          </p:grpSpPr>
          <p:sp>
            <p:nvSpPr>
              <p:cNvPr id="19" name="Line 9"/>
              <p:cNvSpPr>
                <a:spLocks noChangeShapeType="1"/>
              </p:cNvSpPr>
              <p:nvPr/>
            </p:nvSpPr>
            <p:spPr bwMode="auto">
              <a:xfrm>
                <a:off x="2880" y="8280"/>
                <a:ext cx="360" cy="0"/>
              </a:xfrm>
              <a:prstGeom prst="line">
                <a:avLst/>
              </a:prstGeom>
              <a:noFill/>
              <a:ln w="9525">
                <a:solidFill>
                  <a:srgbClr val="000000"/>
                </a:solidFill>
                <a:round/>
                <a:headEnd/>
                <a:tailEnd/>
              </a:ln>
            </p:spPr>
            <p:txBody>
              <a:bodyPr/>
              <a:lstStyle/>
              <a:p>
                <a:endParaRPr lang="en-US" dirty="0"/>
              </a:p>
            </p:txBody>
          </p:sp>
          <p:sp>
            <p:nvSpPr>
              <p:cNvPr id="20" name="Rectangle 8" descr="Light downward diagonal"/>
              <p:cNvSpPr>
                <a:spLocks noChangeArrowheads="1"/>
              </p:cNvSpPr>
              <p:nvPr/>
            </p:nvSpPr>
            <p:spPr bwMode="auto">
              <a:xfrm>
                <a:off x="2880" y="8284"/>
                <a:ext cx="360" cy="115"/>
              </a:xfrm>
              <a:prstGeom prst="rect">
                <a:avLst/>
              </a:prstGeom>
              <a:pattFill prst="ltDnDiag">
                <a:fgClr>
                  <a:srgbClr val="000000"/>
                </a:fgClr>
                <a:bgClr>
                  <a:srgbClr val="FFFFFF"/>
                </a:bgClr>
              </a:pattFill>
              <a:ln w="9525">
                <a:noFill/>
                <a:miter lim="800000"/>
                <a:headEnd/>
                <a:tailEnd/>
              </a:ln>
            </p:spPr>
            <p:txBody>
              <a:bodyPr/>
              <a:lstStyle/>
              <a:p>
                <a:endParaRPr lang="en-US" sz="1800" dirty="0">
                  <a:cs typeface="Arial" charset="0"/>
                </a:endParaRPr>
              </a:p>
            </p:txBody>
          </p:sp>
        </p:grpSp>
        <p:grpSp>
          <p:nvGrpSpPr>
            <p:cNvPr id="21" name="Group 43"/>
            <p:cNvGrpSpPr>
              <a:grpSpLocks/>
            </p:cNvGrpSpPr>
            <p:nvPr/>
          </p:nvGrpSpPr>
          <p:grpSpPr bwMode="auto">
            <a:xfrm>
              <a:off x="3429000" y="1189038"/>
              <a:ext cx="212725" cy="411162"/>
              <a:chOff x="4950" y="4000"/>
              <a:chExt cx="180" cy="320"/>
            </a:xfrm>
          </p:grpSpPr>
          <p:sp>
            <p:nvSpPr>
              <p:cNvPr id="22" name="Line 45"/>
              <p:cNvSpPr>
                <a:spLocks noChangeAspect="1" noChangeShapeType="1"/>
              </p:cNvSpPr>
              <p:nvPr/>
            </p:nvSpPr>
            <p:spPr bwMode="auto">
              <a:xfrm>
                <a:off x="5040" y="4100"/>
                <a:ext cx="0" cy="220"/>
              </a:xfrm>
              <a:prstGeom prst="line">
                <a:avLst/>
              </a:prstGeom>
              <a:noFill/>
              <a:ln w="15875">
                <a:solidFill>
                  <a:schemeClr val="tx1"/>
                </a:solidFill>
                <a:round/>
                <a:headEnd/>
                <a:tailEnd/>
              </a:ln>
            </p:spPr>
            <p:txBody>
              <a:bodyPr/>
              <a:lstStyle/>
              <a:p>
                <a:endParaRPr lang="en-US" dirty="0"/>
              </a:p>
            </p:txBody>
          </p:sp>
          <p:sp>
            <p:nvSpPr>
              <p:cNvPr id="23" name="Oval 44"/>
              <p:cNvSpPr>
                <a:spLocks noChangeAspect="1" noChangeArrowheads="1"/>
              </p:cNvSpPr>
              <p:nvPr/>
            </p:nvSpPr>
            <p:spPr bwMode="auto">
              <a:xfrm>
                <a:off x="4950" y="4000"/>
                <a:ext cx="180" cy="180"/>
              </a:xfrm>
              <a:prstGeom prst="ellipse">
                <a:avLst/>
              </a:prstGeom>
              <a:solidFill>
                <a:schemeClr val="tx1"/>
              </a:solidFill>
              <a:ln w="9525">
                <a:solidFill>
                  <a:schemeClr val="tx1"/>
                </a:solidFill>
                <a:round/>
                <a:headEnd/>
                <a:tailEnd/>
              </a:ln>
            </p:spPr>
            <p:txBody>
              <a:bodyPr/>
              <a:lstStyle/>
              <a:p>
                <a:endParaRPr lang="en-US" sz="1800" dirty="0">
                  <a:cs typeface="Arial" charset="0"/>
                </a:endParaRPr>
              </a:p>
            </p:txBody>
          </p:sp>
        </p:grpSp>
        <p:sp>
          <p:nvSpPr>
            <p:cNvPr id="24" name="Line 45"/>
            <p:cNvSpPr>
              <a:spLocks noChangeAspect="1" noChangeShapeType="1"/>
            </p:cNvSpPr>
            <p:nvPr/>
          </p:nvSpPr>
          <p:spPr bwMode="auto">
            <a:xfrm>
              <a:off x="4770438" y="3251200"/>
              <a:ext cx="0" cy="787400"/>
            </a:xfrm>
            <a:prstGeom prst="line">
              <a:avLst/>
            </a:prstGeom>
            <a:noFill/>
            <a:ln w="15875">
              <a:solidFill>
                <a:schemeClr val="tx1"/>
              </a:solidFill>
              <a:round/>
              <a:headEnd/>
              <a:tailEnd/>
            </a:ln>
          </p:spPr>
          <p:txBody>
            <a:bodyPr/>
            <a:lstStyle/>
            <a:p>
              <a:endParaRPr lang="en-US" dirty="0"/>
            </a:p>
          </p:txBody>
        </p:sp>
        <p:sp>
          <p:nvSpPr>
            <p:cNvPr id="25" name="Oval 44"/>
            <p:cNvSpPr>
              <a:spLocks noChangeAspect="1" noChangeArrowheads="1"/>
            </p:cNvSpPr>
            <p:nvPr/>
          </p:nvSpPr>
          <p:spPr bwMode="auto">
            <a:xfrm>
              <a:off x="4664075" y="3532188"/>
              <a:ext cx="212725" cy="231775"/>
            </a:xfrm>
            <a:prstGeom prst="ellipse">
              <a:avLst/>
            </a:prstGeom>
            <a:solidFill>
              <a:schemeClr val="tx1"/>
            </a:solidFill>
            <a:ln w="9525">
              <a:solidFill>
                <a:schemeClr val="tx1"/>
              </a:solidFill>
              <a:round/>
              <a:headEnd/>
              <a:tailEnd/>
            </a:ln>
          </p:spPr>
          <p:txBody>
            <a:bodyPr/>
            <a:lstStyle/>
            <a:p>
              <a:endParaRPr lang="en-US" sz="1800" dirty="0">
                <a:cs typeface="Arial" charset="0"/>
              </a:endParaRPr>
            </a:p>
          </p:txBody>
        </p:sp>
        <p:grpSp>
          <p:nvGrpSpPr>
            <p:cNvPr id="26" name="Group 43"/>
            <p:cNvGrpSpPr>
              <a:grpSpLocks/>
            </p:cNvGrpSpPr>
            <p:nvPr/>
          </p:nvGrpSpPr>
          <p:grpSpPr bwMode="auto">
            <a:xfrm>
              <a:off x="3429000" y="5218113"/>
              <a:ext cx="212725" cy="411162"/>
              <a:chOff x="4950" y="4000"/>
              <a:chExt cx="180" cy="320"/>
            </a:xfrm>
          </p:grpSpPr>
          <p:sp>
            <p:nvSpPr>
              <p:cNvPr id="27" name="Line 45"/>
              <p:cNvSpPr>
                <a:spLocks noChangeAspect="1" noChangeShapeType="1"/>
              </p:cNvSpPr>
              <p:nvPr/>
            </p:nvSpPr>
            <p:spPr bwMode="auto">
              <a:xfrm>
                <a:off x="5040" y="4100"/>
                <a:ext cx="0" cy="220"/>
              </a:xfrm>
              <a:prstGeom prst="line">
                <a:avLst/>
              </a:prstGeom>
              <a:noFill/>
              <a:ln w="15875">
                <a:solidFill>
                  <a:schemeClr val="tx1"/>
                </a:solidFill>
                <a:round/>
                <a:headEnd/>
                <a:tailEnd/>
              </a:ln>
            </p:spPr>
            <p:txBody>
              <a:bodyPr/>
              <a:lstStyle/>
              <a:p>
                <a:endParaRPr lang="en-US" dirty="0"/>
              </a:p>
            </p:txBody>
          </p:sp>
          <p:sp>
            <p:nvSpPr>
              <p:cNvPr id="28" name="Oval 44"/>
              <p:cNvSpPr>
                <a:spLocks noChangeAspect="1" noChangeArrowheads="1"/>
              </p:cNvSpPr>
              <p:nvPr/>
            </p:nvSpPr>
            <p:spPr bwMode="auto">
              <a:xfrm>
                <a:off x="4950" y="4000"/>
                <a:ext cx="180" cy="180"/>
              </a:xfrm>
              <a:prstGeom prst="ellipse">
                <a:avLst/>
              </a:prstGeom>
              <a:solidFill>
                <a:schemeClr val="tx1"/>
              </a:solidFill>
              <a:ln w="9525">
                <a:solidFill>
                  <a:schemeClr val="tx1"/>
                </a:solidFill>
                <a:round/>
                <a:headEnd/>
                <a:tailEnd/>
              </a:ln>
            </p:spPr>
            <p:txBody>
              <a:bodyPr/>
              <a:lstStyle/>
              <a:p>
                <a:endParaRPr lang="en-US" sz="1800" dirty="0">
                  <a:cs typeface="Arial" charset="0"/>
                </a:endParaRPr>
              </a:p>
            </p:txBody>
          </p:sp>
        </p:grpSp>
        <p:sp>
          <p:nvSpPr>
            <p:cNvPr id="29" name="Text Box 64"/>
            <p:cNvSpPr txBox="1">
              <a:spLocks noChangeArrowheads="1"/>
            </p:cNvSpPr>
            <p:nvPr/>
          </p:nvSpPr>
          <p:spPr bwMode="auto">
            <a:xfrm>
              <a:off x="3609975" y="5286375"/>
              <a:ext cx="1066800" cy="396875"/>
            </a:xfrm>
            <a:prstGeom prst="rect">
              <a:avLst/>
            </a:prstGeom>
            <a:noFill/>
            <a:ln w="9525">
              <a:noFill/>
              <a:miter lim="800000"/>
              <a:headEnd/>
              <a:tailEnd/>
            </a:ln>
          </p:spPr>
          <p:txBody>
            <a:bodyPr>
              <a:spAutoFit/>
            </a:bodyPr>
            <a:lstStyle/>
            <a:p>
              <a:pPr>
                <a:spcBef>
                  <a:spcPct val="50000"/>
                </a:spcBef>
              </a:pPr>
              <a:r>
                <a:rPr lang="en-US" sz="2000" i="1" dirty="0"/>
                <a:t>z/h</a:t>
              </a:r>
              <a:r>
                <a:rPr lang="en-US" sz="2000" dirty="0"/>
                <a:t> = 0</a:t>
              </a:r>
            </a:p>
          </p:txBody>
        </p:sp>
        <p:sp>
          <p:nvSpPr>
            <p:cNvPr id="30" name="Text Box 65"/>
            <p:cNvSpPr txBox="1">
              <a:spLocks noChangeArrowheads="1"/>
            </p:cNvSpPr>
            <p:nvPr/>
          </p:nvSpPr>
          <p:spPr bwMode="auto">
            <a:xfrm>
              <a:off x="4114800" y="4022725"/>
              <a:ext cx="1371600" cy="396875"/>
            </a:xfrm>
            <a:prstGeom prst="rect">
              <a:avLst/>
            </a:prstGeom>
            <a:noFill/>
            <a:ln w="9525">
              <a:noFill/>
              <a:miter lim="800000"/>
              <a:headEnd/>
              <a:tailEnd/>
            </a:ln>
          </p:spPr>
          <p:txBody>
            <a:bodyPr>
              <a:spAutoFit/>
            </a:bodyPr>
            <a:lstStyle/>
            <a:p>
              <a:pPr>
                <a:spcBef>
                  <a:spcPct val="50000"/>
                </a:spcBef>
              </a:pPr>
              <a:r>
                <a:rPr lang="en-US" sz="2000" i="1" dirty="0"/>
                <a:t>z/h</a:t>
              </a:r>
              <a:r>
                <a:rPr lang="en-US" sz="2000" dirty="0"/>
                <a:t> = 2/5</a:t>
              </a:r>
            </a:p>
          </p:txBody>
        </p:sp>
        <p:sp>
          <p:nvSpPr>
            <p:cNvPr id="31" name="Text Box 66"/>
            <p:cNvSpPr txBox="1">
              <a:spLocks noChangeArrowheads="1"/>
            </p:cNvSpPr>
            <p:nvPr/>
          </p:nvSpPr>
          <p:spPr bwMode="auto">
            <a:xfrm>
              <a:off x="4162425" y="2867025"/>
              <a:ext cx="1371600" cy="396875"/>
            </a:xfrm>
            <a:prstGeom prst="rect">
              <a:avLst/>
            </a:prstGeom>
            <a:noFill/>
            <a:ln w="9525">
              <a:noFill/>
              <a:miter lim="800000"/>
              <a:headEnd/>
              <a:tailEnd/>
            </a:ln>
          </p:spPr>
          <p:txBody>
            <a:bodyPr>
              <a:spAutoFit/>
            </a:bodyPr>
            <a:lstStyle/>
            <a:p>
              <a:pPr>
                <a:spcBef>
                  <a:spcPct val="50000"/>
                </a:spcBef>
              </a:pPr>
              <a:r>
                <a:rPr lang="en-US" sz="2000" i="1" dirty="0"/>
                <a:t>z/h</a:t>
              </a:r>
              <a:r>
                <a:rPr lang="en-US" sz="2000" dirty="0"/>
                <a:t> = 3/5</a:t>
              </a:r>
            </a:p>
          </p:txBody>
        </p:sp>
        <p:sp>
          <p:nvSpPr>
            <p:cNvPr id="32" name="Text Box 67"/>
            <p:cNvSpPr txBox="1">
              <a:spLocks noChangeArrowheads="1"/>
            </p:cNvSpPr>
            <p:nvPr/>
          </p:nvSpPr>
          <p:spPr bwMode="auto">
            <a:xfrm>
              <a:off x="3143250" y="2057400"/>
              <a:ext cx="1371600" cy="396875"/>
            </a:xfrm>
            <a:prstGeom prst="rect">
              <a:avLst/>
            </a:prstGeom>
            <a:noFill/>
            <a:ln w="9525">
              <a:noFill/>
              <a:miter lim="800000"/>
              <a:headEnd/>
              <a:tailEnd/>
            </a:ln>
          </p:spPr>
          <p:txBody>
            <a:bodyPr>
              <a:spAutoFit/>
            </a:bodyPr>
            <a:lstStyle/>
            <a:p>
              <a:pPr>
                <a:spcBef>
                  <a:spcPct val="50000"/>
                </a:spcBef>
              </a:pPr>
              <a:r>
                <a:rPr lang="en-US" sz="2000" i="1" dirty="0"/>
                <a:t>z/h</a:t>
              </a:r>
              <a:r>
                <a:rPr lang="en-US" sz="2000" dirty="0"/>
                <a:t> = 4/5</a:t>
              </a:r>
            </a:p>
          </p:txBody>
        </p:sp>
        <p:sp>
          <p:nvSpPr>
            <p:cNvPr id="33" name="Text Box 68"/>
            <p:cNvSpPr txBox="1">
              <a:spLocks noChangeArrowheads="1"/>
            </p:cNvSpPr>
            <p:nvPr/>
          </p:nvSpPr>
          <p:spPr bwMode="auto">
            <a:xfrm>
              <a:off x="3133725" y="1562100"/>
              <a:ext cx="1371600" cy="396875"/>
            </a:xfrm>
            <a:prstGeom prst="rect">
              <a:avLst/>
            </a:prstGeom>
            <a:noFill/>
            <a:ln w="9525">
              <a:noFill/>
              <a:miter lim="800000"/>
              <a:headEnd/>
              <a:tailEnd/>
            </a:ln>
          </p:spPr>
          <p:txBody>
            <a:bodyPr>
              <a:spAutoFit/>
            </a:bodyPr>
            <a:lstStyle/>
            <a:p>
              <a:pPr>
                <a:spcBef>
                  <a:spcPct val="50000"/>
                </a:spcBef>
              </a:pPr>
              <a:r>
                <a:rPr lang="en-US" sz="2000" i="1" dirty="0"/>
                <a:t>z/h</a:t>
              </a:r>
              <a:r>
                <a:rPr lang="en-US" sz="2000" dirty="0"/>
                <a:t> = 1</a:t>
              </a:r>
            </a:p>
          </p:txBody>
        </p:sp>
        <p:sp>
          <p:nvSpPr>
            <p:cNvPr id="34" name="AutoShape 69"/>
            <p:cNvSpPr>
              <a:spLocks/>
            </p:cNvSpPr>
            <p:nvPr/>
          </p:nvSpPr>
          <p:spPr bwMode="auto">
            <a:xfrm>
              <a:off x="5457825" y="3152775"/>
              <a:ext cx="152400" cy="990600"/>
            </a:xfrm>
            <a:prstGeom prst="rightBracket">
              <a:avLst>
                <a:gd name="adj" fmla="val 54167"/>
              </a:avLst>
            </a:prstGeom>
            <a:noFill/>
            <a:ln w="22225">
              <a:solidFill>
                <a:srgbClr val="993300"/>
              </a:solidFill>
              <a:round/>
              <a:headEnd/>
              <a:tailEnd/>
            </a:ln>
          </p:spPr>
          <p:txBody>
            <a:bodyPr wrap="none" anchor="ctr"/>
            <a:lstStyle/>
            <a:p>
              <a:endParaRPr lang="en-US" dirty="0"/>
            </a:p>
          </p:txBody>
        </p:sp>
        <p:sp>
          <p:nvSpPr>
            <p:cNvPr id="35" name="Text Box 70"/>
            <p:cNvSpPr txBox="1">
              <a:spLocks noChangeArrowheads="1"/>
            </p:cNvSpPr>
            <p:nvPr/>
          </p:nvSpPr>
          <p:spPr bwMode="auto">
            <a:xfrm>
              <a:off x="5591175" y="3105150"/>
              <a:ext cx="1905000" cy="1006475"/>
            </a:xfrm>
            <a:prstGeom prst="rect">
              <a:avLst/>
            </a:prstGeom>
            <a:noFill/>
            <a:ln w="9525">
              <a:noFill/>
              <a:miter lim="800000"/>
              <a:headEnd/>
              <a:tailEnd/>
            </a:ln>
          </p:spPr>
          <p:txBody>
            <a:bodyPr>
              <a:spAutoFit/>
            </a:bodyPr>
            <a:lstStyle/>
            <a:p>
              <a:pPr>
                <a:spcBef>
                  <a:spcPct val="50000"/>
                </a:spcBef>
              </a:pPr>
              <a:r>
                <a:rPr lang="en-US" sz="2000" dirty="0"/>
                <a:t>or design both connections for </a:t>
              </a:r>
              <a:r>
                <a:rPr lang="en-US" sz="2000" i="1" dirty="0"/>
                <a:t>z/h</a:t>
              </a:r>
              <a:r>
                <a:rPr lang="en-US" sz="2000" dirty="0"/>
                <a:t> = 3/5</a:t>
              </a:r>
            </a:p>
          </p:txBody>
        </p:sp>
        <p:sp>
          <p:nvSpPr>
            <p:cNvPr id="36" name="Line 17"/>
            <p:cNvSpPr>
              <a:spLocks noChangeAspect="1" noChangeShapeType="1"/>
            </p:cNvSpPr>
            <p:nvPr/>
          </p:nvSpPr>
          <p:spPr bwMode="auto">
            <a:xfrm flipV="1">
              <a:off x="7315200" y="4857750"/>
              <a:ext cx="0" cy="762000"/>
            </a:xfrm>
            <a:prstGeom prst="line">
              <a:avLst/>
            </a:prstGeom>
            <a:noFill/>
            <a:ln w="9525">
              <a:solidFill>
                <a:schemeClr val="tx1"/>
              </a:solidFill>
              <a:round/>
              <a:headEnd type="none" w="med" len="lg"/>
              <a:tailEnd type="triangle" w="med" len="lg"/>
            </a:ln>
          </p:spPr>
          <p:txBody>
            <a:bodyPr/>
            <a:lstStyle/>
            <a:p>
              <a:endParaRPr lang="en-US" dirty="0"/>
            </a:p>
          </p:txBody>
        </p:sp>
        <p:sp>
          <p:nvSpPr>
            <p:cNvPr id="37" name="Text Box 14"/>
            <p:cNvSpPr txBox="1">
              <a:spLocks noChangeArrowheads="1"/>
            </p:cNvSpPr>
            <p:nvPr/>
          </p:nvSpPr>
          <p:spPr bwMode="auto">
            <a:xfrm>
              <a:off x="7048500" y="4838700"/>
              <a:ext cx="425450" cy="231775"/>
            </a:xfrm>
            <a:prstGeom prst="rect">
              <a:avLst/>
            </a:prstGeom>
            <a:noFill/>
            <a:ln w="9525">
              <a:noFill/>
              <a:miter lim="800000"/>
              <a:headEnd/>
              <a:tailEnd/>
            </a:ln>
          </p:spPr>
          <p:txBody>
            <a:bodyPr lIns="0" tIns="0" rIns="0" bIns="0"/>
            <a:lstStyle/>
            <a:p>
              <a:pPr eaLnBrk="0" hangingPunct="0"/>
              <a:r>
                <a:rPr lang="en-US" sz="2000" i="1" dirty="0">
                  <a:ea typeface="宋体" pitchFamily="2" charset="-122"/>
                  <a:cs typeface="Arial" charset="0"/>
                </a:rPr>
                <a:t>z</a:t>
              </a:r>
              <a:endParaRPr lang="en-US" sz="2000" dirty="0">
                <a:ea typeface="宋体" pitchFamily="2" charset="-122"/>
                <a:cs typeface="Arial" charset="0"/>
              </a:endParaRPr>
            </a:p>
          </p:txBody>
        </p:sp>
      </p:grpSp>
      <p:sp>
        <p:nvSpPr>
          <p:cNvPr id="39" name="Title 38"/>
          <p:cNvSpPr>
            <a:spLocks noGrp="1"/>
          </p:cNvSpPr>
          <p:nvPr>
            <p:ph type="title"/>
          </p:nvPr>
        </p:nvSpPr>
        <p:spPr/>
        <p:txBody>
          <a:bodyPr/>
          <a:lstStyle/>
          <a:p>
            <a:r>
              <a:rPr lang="en-US" dirty="0">
                <a:solidFill>
                  <a:schemeClr val="accent6"/>
                </a:solidFill>
              </a:rPr>
              <a:t>Explanation of </a:t>
            </a:r>
            <a:r>
              <a:rPr lang="en-US" i="1" dirty="0">
                <a:solidFill>
                  <a:schemeClr val="accent6"/>
                </a:solidFill>
              </a:rPr>
              <a:t>z</a:t>
            </a:r>
            <a:r>
              <a:rPr lang="en-US" dirty="0">
                <a:solidFill>
                  <a:schemeClr val="accent6"/>
                </a:solidFill>
              </a:rPr>
              <a:t>/</a:t>
            </a:r>
            <a:r>
              <a:rPr lang="en-US" i="1" dirty="0">
                <a:solidFill>
                  <a:schemeClr val="accent6"/>
                </a:solidFill>
              </a:rPr>
              <a:t>h</a:t>
            </a:r>
            <a:endParaRPr lang="en-US" dirty="0"/>
          </a:p>
        </p:txBody>
      </p:sp>
    </p:spTree>
    <p:extLst>
      <p:ext uri="{BB962C8B-B14F-4D97-AF65-F5344CB8AC3E}">
        <p14:creationId xmlns:p14="http://schemas.microsoft.com/office/powerpoint/2010/main" val="39412666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18</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7" name="Rectangle 7"/>
          <p:cNvSpPr>
            <a:spLocks noChangeArrowheads="1"/>
          </p:cNvSpPr>
          <p:nvPr/>
        </p:nvSpPr>
        <p:spPr bwMode="auto">
          <a:xfrm>
            <a:off x="609600" y="3407440"/>
            <a:ext cx="7483475" cy="2554545"/>
          </a:xfrm>
          <a:prstGeom prst="rect">
            <a:avLst/>
          </a:prstGeom>
          <a:noFill/>
          <a:ln w="9525">
            <a:noFill/>
            <a:miter lim="800000"/>
            <a:headEnd/>
            <a:tailEnd/>
          </a:ln>
        </p:spPr>
        <p:txBody>
          <a:bodyPr anchor="ctr">
            <a:spAutoFit/>
          </a:bodyPr>
          <a:lstStyle/>
          <a:p>
            <a:r>
              <a:rPr lang="en-US" sz="2000" i="1" dirty="0"/>
              <a:t>a</a:t>
            </a:r>
            <a:r>
              <a:rPr lang="en-US" sz="2000" i="1" baseline="-25000" dirty="0"/>
              <a:t>i</a:t>
            </a:r>
            <a:r>
              <a:rPr lang="en-US" sz="2000" dirty="0"/>
              <a:t> = acceleration at level </a:t>
            </a:r>
            <a:r>
              <a:rPr lang="en-US" sz="2000" i="1" dirty="0"/>
              <a:t>i</a:t>
            </a:r>
            <a:r>
              <a:rPr lang="en-US" sz="2000" dirty="0"/>
              <a:t> from modal analysis per Section 12.9   </a:t>
            </a:r>
            <a:br>
              <a:rPr lang="en-US" sz="2000" dirty="0"/>
            </a:br>
            <a:r>
              <a:rPr lang="en-US" sz="2000" dirty="0"/>
              <a:t>       with </a:t>
            </a:r>
            <a:r>
              <a:rPr lang="en-US" sz="2000" i="1" dirty="0"/>
              <a:t>R</a:t>
            </a:r>
            <a:r>
              <a:rPr lang="en-US" sz="2000" dirty="0"/>
              <a:t> = 1.0</a:t>
            </a:r>
          </a:p>
          <a:p>
            <a:r>
              <a:rPr lang="en-US" sz="2000" i="1" dirty="0"/>
              <a:t>A</a:t>
            </a:r>
            <a:r>
              <a:rPr lang="en-US" sz="2000" i="1" baseline="-25000" dirty="0"/>
              <a:t>x</a:t>
            </a:r>
            <a:r>
              <a:rPr lang="en-US" sz="2000" dirty="0"/>
              <a:t> = torsional amplification factor per Eq. 12.8-14</a:t>
            </a:r>
          </a:p>
          <a:p>
            <a:endParaRPr lang="en-US" sz="2000" dirty="0"/>
          </a:p>
          <a:p>
            <a:pPr marL="342900" indent="-342900">
              <a:buFont typeface="Arial" panose="020B0604020202020204" pitchFamily="34" charset="0"/>
              <a:buChar char="•"/>
            </a:pPr>
            <a:r>
              <a:rPr lang="en-US" sz="2000" dirty="0"/>
              <a:t>Linear dynamic or nonlinear response history analysis may be used</a:t>
            </a:r>
          </a:p>
          <a:p>
            <a:pPr marL="342900" indent="-342900">
              <a:buFont typeface="Arial" panose="020B0604020202020204" pitchFamily="34" charset="0"/>
              <a:buChar char="•"/>
            </a:pPr>
            <a:r>
              <a:rPr lang="en-US" sz="2000" dirty="0"/>
              <a:t>Upper and lower limits of </a:t>
            </a:r>
            <a:r>
              <a:rPr lang="en-US" sz="2000" i="1" dirty="0"/>
              <a:t>F</a:t>
            </a:r>
            <a:r>
              <a:rPr lang="en-US" sz="2000" i="1" baseline="-25000" dirty="0"/>
              <a:t>p</a:t>
            </a:r>
            <a:r>
              <a:rPr lang="en-US" sz="2000" dirty="0"/>
              <a:t> per Eqs. 13.3-2 and 13.3-3 apply to dynamic analysis </a:t>
            </a:r>
          </a:p>
        </p:txBody>
      </p:sp>
      <p:sp>
        <p:nvSpPr>
          <p:cNvPr id="6" name="Text Box 7"/>
          <p:cNvSpPr txBox="1">
            <a:spLocks noChangeArrowheads="1"/>
          </p:cNvSpPr>
          <p:nvPr/>
        </p:nvSpPr>
        <p:spPr bwMode="auto">
          <a:xfrm>
            <a:off x="4114800" y="2286000"/>
            <a:ext cx="4724400" cy="400110"/>
          </a:xfrm>
          <a:prstGeom prst="rect">
            <a:avLst/>
          </a:prstGeom>
          <a:noFill/>
          <a:ln w="9525">
            <a:noFill/>
            <a:miter lim="800000"/>
            <a:headEnd/>
            <a:tailEnd/>
          </a:ln>
        </p:spPr>
        <p:txBody>
          <a:bodyPr>
            <a:spAutoFit/>
          </a:bodyPr>
          <a:lstStyle/>
          <a:p>
            <a:pPr>
              <a:spcBef>
                <a:spcPct val="20000"/>
              </a:spcBef>
            </a:pPr>
            <a:r>
              <a:rPr lang="en-US" sz="2000" dirty="0"/>
              <a:t>	Equation 13.3-4</a:t>
            </a:r>
          </a:p>
        </p:txBody>
      </p:sp>
      <p:graphicFrame>
        <p:nvGraphicFramePr>
          <p:cNvPr id="5" name="Object 4" descr="Equation 13.3-4, which permits an alternate determination of the component design forced based on the dynamic properties of the structure"/>
          <p:cNvGraphicFramePr>
            <a:graphicFrameLocks noChangeAspect="1"/>
          </p:cNvGraphicFramePr>
          <p:nvPr>
            <p:extLst>
              <p:ext uri="{D42A27DB-BD31-4B8C-83A1-F6EECF244321}">
                <p14:modId xmlns:p14="http://schemas.microsoft.com/office/powerpoint/2010/main" val="1202469340"/>
              </p:ext>
            </p:extLst>
          </p:nvPr>
        </p:nvGraphicFramePr>
        <p:xfrm>
          <a:off x="1077913" y="2028825"/>
          <a:ext cx="1981200" cy="1304925"/>
        </p:xfrm>
        <a:graphic>
          <a:graphicData uri="http://schemas.openxmlformats.org/presentationml/2006/ole">
            <mc:AlternateContent xmlns:mc="http://schemas.openxmlformats.org/markup-compatibility/2006">
              <mc:Choice xmlns:v="urn:schemas-microsoft-com:vml" Requires="v">
                <p:oleObj spid="_x0000_s2081" name="Equation" r:id="rId4" imgW="1117600" imgH="736600" progId="Equation.3">
                  <p:embed/>
                </p:oleObj>
              </mc:Choice>
              <mc:Fallback>
                <p:oleObj name="Equation" r:id="rId4" imgW="1117600" imgH="73660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7913" y="2028825"/>
                        <a:ext cx="1981200" cy="1304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itle 7"/>
          <p:cNvSpPr>
            <a:spLocks noGrp="1"/>
          </p:cNvSpPr>
          <p:nvPr>
            <p:ph type="title"/>
          </p:nvPr>
        </p:nvSpPr>
        <p:spPr/>
        <p:txBody>
          <a:bodyPr/>
          <a:lstStyle/>
          <a:p>
            <a:r>
              <a:rPr lang="en-US" dirty="0">
                <a:solidFill>
                  <a:schemeClr val="accent6"/>
                </a:solidFill>
              </a:rPr>
              <a:t>Alternative to </a:t>
            </a:r>
            <a:r>
              <a:rPr lang="en-US" i="1" dirty="0" err="1">
                <a:solidFill>
                  <a:schemeClr val="accent6"/>
                </a:solidFill>
              </a:rPr>
              <a:t>F</a:t>
            </a:r>
            <a:r>
              <a:rPr lang="en-US" i="1" baseline="-25000" dirty="0" err="1">
                <a:solidFill>
                  <a:schemeClr val="accent6"/>
                </a:solidFill>
              </a:rPr>
              <a:t>p</a:t>
            </a:r>
            <a:r>
              <a:rPr lang="en-US" dirty="0">
                <a:solidFill>
                  <a:schemeClr val="accent6"/>
                </a:solidFill>
              </a:rPr>
              <a:t> Equation 13.3-1 </a:t>
            </a:r>
            <a:endParaRPr lang="en-US" dirty="0"/>
          </a:p>
        </p:txBody>
      </p:sp>
    </p:spTree>
    <p:extLst>
      <p:ext uri="{BB962C8B-B14F-4D97-AF65-F5344CB8AC3E}">
        <p14:creationId xmlns:p14="http://schemas.microsoft.com/office/powerpoint/2010/main" val="8468440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19</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Rectangle 7"/>
          <p:cNvSpPr>
            <a:spLocks noChangeArrowheads="1"/>
          </p:cNvSpPr>
          <p:nvPr/>
        </p:nvSpPr>
        <p:spPr bwMode="auto">
          <a:xfrm>
            <a:off x="681790" y="1917776"/>
            <a:ext cx="7483475" cy="3416320"/>
          </a:xfrm>
          <a:prstGeom prst="rect">
            <a:avLst/>
          </a:prstGeom>
          <a:noFill/>
          <a:ln w="9525">
            <a:noFill/>
            <a:miter lim="800000"/>
            <a:headEnd/>
            <a:tailEnd/>
          </a:ln>
        </p:spPr>
        <p:txBody>
          <a:bodyPr anchor="ctr">
            <a:spAutoFit/>
          </a:bodyPr>
          <a:lstStyle/>
          <a:p>
            <a:pPr marL="342900" indent="-342900">
              <a:buFont typeface="Arial" panose="020B0604020202020204" pitchFamily="34" charset="0"/>
              <a:buChar char="•"/>
            </a:pPr>
            <a:r>
              <a:rPr lang="en-US" dirty="0"/>
              <a:t>The use of floor response spectra for determination of the seismic design force is now explicitly permitted (ASCE/SEI 7-16  Sec. 13.3.1.4.1).</a:t>
            </a:r>
          </a:p>
          <a:p>
            <a:pPr marL="342900" indent="-342900">
              <a:buFont typeface="Arial" panose="020B0604020202020204" pitchFamily="34" charset="0"/>
              <a:buChar char="•"/>
            </a:pPr>
            <a:r>
              <a:rPr lang="en-US" dirty="0"/>
              <a:t>The floor response spectrum is calculated for each ground motion record analyzed. </a:t>
            </a:r>
          </a:p>
          <a:p>
            <a:pPr marL="342900" indent="-342900">
              <a:buFont typeface="Arial" panose="020B0604020202020204" pitchFamily="34" charset="0"/>
              <a:buChar char="•"/>
            </a:pPr>
            <a:r>
              <a:rPr lang="en-US" dirty="0"/>
              <a:t>The floor acceleration, </a:t>
            </a:r>
            <a:r>
              <a:rPr lang="en-US" i="1" dirty="0"/>
              <a:t>a</a:t>
            </a:r>
            <a:r>
              <a:rPr lang="en-US" i="1" baseline="-25000" dirty="0"/>
              <a:t>i</a:t>
            </a:r>
            <a:r>
              <a:rPr lang="en-US" dirty="0"/>
              <a:t>, is the maximum acceleration value from the floor response spectra for the component period, and the value of </a:t>
            </a:r>
            <a:r>
              <a:rPr lang="en-US" i="1" dirty="0"/>
              <a:t>a</a:t>
            </a:r>
            <a:r>
              <a:rPr lang="en-US" i="1" baseline="-25000" dirty="0"/>
              <a:t>p</a:t>
            </a:r>
            <a:r>
              <a:rPr lang="en-US" dirty="0"/>
              <a:t> shall be taken as 1.0.</a:t>
            </a:r>
          </a:p>
        </p:txBody>
      </p:sp>
      <p:sp>
        <p:nvSpPr>
          <p:cNvPr id="6" name="Title 5"/>
          <p:cNvSpPr>
            <a:spLocks noGrp="1"/>
          </p:cNvSpPr>
          <p:nvPr>
            <p:ph type="title"/>
          </p:nvPr>
        </p:nvSpPr>
        <p:spPr/>
        <p:txBody>
          <a:bodyPr/>
          <a:lstStyle/>
          <a:p>
            <a:r>
              <a:rPr lang="en-US" dirty="0">
                <a:solidFill>
                  <a:schemeClr val="accent6"/>
                </a:solidFill>
              </a:rPr>
              <a:t>New Alternatives in ASCE/SEI 7-16</a:t>
            </a:r>
            <a:endParaRPr lang="en-US" dirty="0"/>
          </a:p>
        </p:txBody>
      </p:sp>
    </p:spTree>
    <p:extLst>
      <p:ext uri="{BB962C8B-B14F-4D97-AF65-F5344CB8AC3E}">
        <p14:creationId xmlns:p14="http://schemas.microsoft.com/office/powerpoint/2010/main" val="505308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Nonstructural 18- </a:t>
            </a:r>
            <a:fld id="{C89CB261-678F-46C7-9B50-9F41C27EFD57}" type="slidenum">
              <a:rPr lang="en-US" smtClean="0"/>
              <a:pPr>
                <a:defRPr/>
              </a:pPr>
              <a:t>2</a:t>
            </a:fld>
            <a:endParaRPr lang="en-US" dirty="0"/>
          </a:p>
        </p:txBody>
      </p:sp>
      <p:pic>
        <p:nvPicPr>
          <p:cNvPr id="8" name="Picture 2" descr="Suspended acoustical ceiling system missing some of its’ tiles.&#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624388" y="2326454"/>
            <a:ext cx="3810000" cy="2854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5"/>
          <p:cNvSpPr>
            <a:spLocks noGrp="1"/>
          </p:cNvSpPr>
          <p:nvPr>
            <p:ph sz="half" idx="1"/>
          </p:nvPr>
        </p:nvSpPr>
        <p:spPr/>
        <p:txBody>
          <a:bodyPr/>
          <a:lstStyle/>
          <a:p>
            <a:pPr lvl="0"/>
            <a:r>
              <a:rPr lang="en-US" sz="2400" dirty="0">
                <a:solidFill>
                  <a:srgbClr val="000000"/>
                </a:solidFill>
              </a:rPr>
              <a:t>Nonstructural components include equipment, distribution systems such as piping, ducts, and electrical raceways, and architectural components  </a:t>
            </a:r>
          </a:p>
          <a:p>
            <a:pPr lvl="0"/>
            <a:r>
              <a:rPr lang="en-US" sz="2400" dirty="0">
                <a:solidFill>
                  <a:srgbClr val="000000"/>
                </a:solidFill>
              </a:rPr>
              <a:t>These items make up the majority of the replacement value of most buildings.</a:t>
            </a:r>
          </a:p>
          <a:p>
            <a:endParaRPr lang="en-US" dirty="0"/>
          </a:p>
        </p:txBody>
      </p:sp>
      <p:sp>
        <p:nvSpPr>
          <p:cNvPr id="2" name="Title 1"/>
          <p:cNvSpPr>
            <a:spLocks noGrp="1"/>
          </p:cNvSpPr>
          <p:nvPr>
            <p:ph type="title"/>
          </p:nvPr>
        </p:nvSpPr>
        <p:spPr/>
        <p:txBody>
          <a:bodyPr/>
          <a:lstStyle/>
          <a:p>
            <a:r>
              <a:rPr lang="en-US" dirty="0"/>
              <a:t>Nonstructural Components</a:t>
            </a:r>
          </a:p>
        </p:txBody>
      </p:sp>
    </p:spTree>
    <p:extLst>
      <p:ext uri="{BB962C8B-B14F-4D97-AF65-F5344CB8AC3E}">
        <p14:creationId xmlns:p14="http://schemas.microsoft.com/office/powerpoint/2010/main" val="9163253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20</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8" name="TextBox 7"/>
          <p:cNvSpPr txBox="1"/>
          <p:nvPr/>
        </p:nvSpPr>
        <p:spPr>
          <a:xfrm>
            <a:off x="4535905" y="4584032"/>
            <a:ext cx="4042611" cy="1938992"/>
          </a:xfrm>
          <a:prstGeom prst="rect">
            <a:avLst/>
          </a:prstGeom>
          <a:noFill/>
        </p:spPr>
        <p:txBody>
          <a:bodyPr wrap="square" rtlCol="0">
            <a:spAutoFit/>
          </a:bodyPr>
          <a:lstStyle/>
          <a:p>
            <a:r>
              <a:rPr lang="en-US" sz="2000" i="1" dirty="0"/>
              <a:t>A</a:t>
            </a:r>
            <a:r>
              <a:rPr lang="en-US" sz="2000" i="1" baseline="-25000" dirty="0"/>
              <a:t>ix</a:t>
            </a:r>
            <a:r>
              <a:rPr lang="en-US" sz="2000" dirty="0"/>
              <a:t> = floor acceleration for mode </a:t>
            </a:r>
            <a:r>
              <a:rPr lang="en-US" sz="2000" i="1" dirty="0"/>
              <a:t>x </a:t>
            </a:r>
            <a:r>
              <a:rPr lang="en-US" sz="2000" dirty="0"/>
              <a:t>at Level</a:t>
            </a:r>
            <a:r>
              <a:rPr lang="en-US" sz="2000" i="1" dirty="0"/>
              <a:t> i</a:t>
            </a:r>
            <a:r>
              <a:rPr lang="en-US" sz="2000" dirty="0"/>
              <a:t> </a:t>
            </a:r>
          </a:p>
          <a:p>
            <a:r>
              <a:rPr lang="en-US" sz="2000" i="1" dirty="0"/>
              <a:t>p</a:t>
            </a:r>
            <a:r>
              <a:rPr lang="en-US" sz="2000" i="1" baseline="-25000" dirty="0"/>
              <a:t>ix</a:t>
            </a:r>
            <a:r>
              <a:rPr lang="en-US" sz="2000" baseline="-25000" dirty="0"/>
              <a:t> </a:t>
            </a:r>
            <a:r>
              <a:rPr lang="en-US" sz="2000" dirty="0"/>
              <a:t> = modal participation factor for mode </a:t>
            </a:r>
            <a:r>
              <a:rPr lang="en-US" sz="2000" i="1" dirty="0"/>
              <a:t>x</a:t>
            </a:r>
            <a:r>
              <a:rPr lang="en-US" sz="2000" dirty="0"/>
              <a:t> at Level </a:t>
            </a:r>
            <a:r>
              <a:rPr lang="en-US" sz="2000" i="1" dirty="0"/>
              <a:t>i</a:t>
            </a:r>
            <a:r>
              <a:rPr lang="en-US" sz="2000" dirty="0"/>
              <a:t> </a:t>
            </a:r>
          </a:p>
          <a:p>
            <a:r>
              <a:rPr lang="en-US" sz="2000" i="1" dirty="0"/>
              <a:t>S</a:t>
            </a:r>
            <a:r>
              <a:rPr lang="en-US" sz="2000" i="1" baseline="-25000" dirty="0"/>
              <a:t>ai</a:t>
            </a:r>
            <a:r>
              <a:rPr lang="en-US" sz="2000" dirty="0"/>
              <a:t> = spectral acceleration for mode </a:t>
            </a:r>
            <a:r>
              <a:rPr lang="en-US" sz="2000" i="1" dirty="0"/>
              <a:t>x</a:t>
            </a:r>
            <a:endParaRPr lang="en-US" sz="2000" dirty="0"/>
          </a:p>
        </p:txBody>
      </p:sp>
      <p:pic>
        <p:nvPicPr>
          <p:cNvPr id="7" name="Picture 6" descr="Aix = pix Sai Da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4030" y="4114799"/>
            <a:ext cx="2322096" cy="481264"/>
          </a:xfrm>
          <a:prstGeom prst="rect">
            <a:avLst/>
          </a:prstGeom>
          <a:noFill/>
          <a:ln>
            <a:noFill/>
          </a:ln>
        </p:spPr>
      </p:pic>
      <p:pic>
        <p:nvPicPr>
          <p:cNvPr id="6" name="Picture 2" descr="Dynamic amplification factor is determined by the ratio of the component period, Tp, to the building modal period, T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9351" y="1491832"/>
            <a:ext cx="4389437" cy="257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7"/>
          <p:cNvSpPr>
            <a:spLocks noChangeArrowheads="1"/>
          </p:cNvSpPr>
          <p:nvPr/>
        </p:nvSpPr>
        <p:spPr bwMode="auto">
          <a:xfrm>
            <a:off x="397042" y="1434998"/>
            <a:ext cx="3777916" cy="4708981"/>
          </a:xfrm>
          <a:prstGeom prst="rect">
            <a:avLst/>
          </a:prstGeom>
          <a:noFill/>
          <a:ln w="9525">
            <a:noFill/>
            <a:miter lim="800000"/>
            <a:headEnd/>
            <a:tailEnd/>
          </a:ln>
        </p:spPr>
        <p:txBody>
          <a:bodyPr wrap="square" anchor="ctr">
            <a:spAutoFit/>
          </a:bodyPr>
          <a:lstStyle/>
          <a:p>
            <a:pPr marL="342900" indent="-342900">
              <a:buFont typeface="Arial" panose="020B0604020202020204" pitchFamily="34" charset="0"/>
              <a:buChar char="•"/>
            </a:pPr>
            <a:r>
              <a:rPr lang="en-US" sz="2000" dirty="0"/>
              <a:t>Alternate floor response spectra method based on a modal analysis is available (ASCE/SEI 7-16 Sec. 13.3.1.4.2). </a:t>
            </a:r>
          </a:p>
          <a:p>
            <a:pPr marL="342900" indent="-342900">
              <a:buFont typeface="Arial" panose="020B0604020202020204" pitchFamily="34" charset="0"/>
              <a:buChar char="•"/>
            </a:pPr>
            <a:r>
              <a:rPr lang="en-US" sz="2000" dirty="0"/>
              <a:t>The periods/mode shapes of the structure must be calculated for at least the first three modes in each orthogonal direction</a:t>
            </a:r>
          </a:p>
          <a:p>
            <a:pPr marL="342900" indent="-342900">
              <a:buFont typeface="Arial" panose="020B0604020202020204" pitchFamily="34" charset="0"/>
              <a:buChar char="•"/>
            </a:pPr>
            <a:r>
              <a:rPr lang="en-US" sz="2000" dirty="0"/>
              <a:t>The component dynamic amplification factor,</a:t>
            </a:r>
            <a:r>
              <a:rPr lang="en-US" sz="2000" i="1" dirty="0"/>
              <a:t> D</a:t>
            </a:r>
            <a:r>
              <a:rPr lang="en-US" sz="2000" i="1" baseline="-25000" dirty="0"/>
              <a:t>AF</a:t>
            </a:r>
            <a:r>
              <a:rPr lang="en-US" sz="2000" dirty="0"/>
              <a:t>, determined by the ratio of the component period, </a:t>
            </a:r>
            <a:r>
              <a:rPr lang="en-US" sz="2000" i="1" dirty="0"/>
              <a:t>T</a:t>
            </a:r>
            <a:r>
              <a:rPr lang="en-US" sz="2000" i="1" baseline="-25000" dirty="0"/>
              <a:t>p</a:t>
            </a:r>
            <a:r>
              <a:rPr lang="en-US" sz="2000" dirty="0"/>
              <a:t>, to the building modal period, </a:t>
            </a:r>
            <a:r>
              <a:rPr lang="en-US" sz="2000" i="1" dirty="0"/>
              <a:t>T</a:t>
            </a:r>
            <a:r>
              <a:rPr lang="en-US" sz="2000" i="1" baseline="-25000" dirty="0"/>
              <a:t>x</a:t>
            </a:r>
            <a:endParaRPr lang="en-US" sz="2000" dirty="0"/>
          </a:p>
        </p:txBody>
      </p:sp>
      <p:sp>
        <p:nvSpPr>
          <p:cNvPr id="9" name="Title 8"/>
          <p:cNvSpPr>
            <a:spLocks noGrp="1"/>
          </p:cNvSpPr>
          <p:nvPr>
            <p:ph type="title"/>
          </p:nvPr>
        </p:nvSpPr>
        <p:spPr>
          <a:xfrm>
            <a:off x="704850" y="625727"/>
            <a:ext cx="7772400" cy="1143000"/>
          </a:xfrm>
        </p:spPr>
        <p:txBody>
          <a:bodyPr/>
          <a:lstStyle/>
          <a:p>
            <a:r>
              <a:rPr lang="en-US" dirty="0">
                <a:solidFill>
                  <a:schemeClr val="accent6"/>
                </a:solidFill>
              </a:rPr>
              <a:t>New Alternatives in ASCE/SEI 7-16</a:t>
            </a:r>
            <a:br>
              <a:rPr lang="en-US" dirty="0">
                <a:solidFill>
                  <a:schemeClr val="accent6"/>
                </a:solidFill>
              </a:rPr>
            </a:br>
            <a:endParaRPr lang="en-US" dirty="0"/>
          </a:p>
        </p:txBody>
      </p:sp>
    </p:spTree>
    <p:extLst>
      <p:ext uri="{BB962C8B-B14F-4D97-AF65-F5344CB8AC3E}">
        <p14:creationId xmlns:p14="http://schemas.microsoft.com/office/powerpoint/2010/main" val="9657690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21</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Rectangle 3"/>
          <p:cNvSpPr txBox="1">
            <a:spLocks noChangeArrowheads="1"/>
          </p:cNvSpPr>
          <p:nvPr/>
        </p:nvSpPr>
        <p:spPr>
          <a:xfrm>
            <a:off x="685800" y="1816768"/>
            <a:ext cx="7952874" cy="4114800"/>
          </a:xfrm>
          <a:prstGeom prst="rect">
            <a:avLst/>
          </a:prstGeom>
        </p:spPr>
        <p:txBody>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eaLnBrk="1" hangingPunct="1">
              <a:lnSpc>
                <a:spcPct val="90000"/>
              </a:lnSpc>
              <a:buClr>
                <a:srgbClr val="FF0000"/>
              </a:buClr>
            </a:pPr>
            <a:r>
              <a:rPr lang="en-US" sz="2000" kern="0"/>
              <a:t>Relative Displacements for Displacement-Sensitive Components (ASCE/SEI 7-10 Section 13.3.2)</a:t>
            </a:r>
          </a:p>
          <a:p>
            <a:pPr lvl="1" eaLnBrk="1" hangingPunct="1">
              <a:lnSpc>
                <a:spcPct val="90000"/>
              </a:lnSpc>
              <a:buClr>
                <a:srgbClr val="FF0000"/>
              </a:buClr>
            </a:pPr>
            <a:r>
              <a:rPr lang="en-US" sz="2000" kern="0"/>
              <a:t>Anticipated Relative Displacements at Design Earthquake Level (</a:t>
            </a:r>
            <a:r>
              <a:rPr lang="en-US" sz="2000" i="1" kern="0">
                <a:cs typeface="Arial" charset="0"/>
              </a:rPr>
              <a:t>D</a:t>
            </a:r>
            <a:r>
              <a:rPr lang="en-US" sz="2000" i="1" kern="0" baseline="-25000">
                <a:cs typeface="Arial" charset="0"/>
              </a:rPr>
              <a:t>p</a:t>
            </a:r>
            <a:r>
              <a:rPr lang="en-US" sz="2000" kern="0">
                <a:cs typeface="Arial" charset="0"/>
              </a:rPr>
              <a:t>)</a:t>
            </a:r>
          </a:p>
          <a:p>
            <a:pPr lvl="1" eaLnBrk="1" hangingPunct="1">
              <a:lnSpc>
                <a:spcPct val="90000"/>
              </a:lnSpc>
              <a:buClr>
                <a:srgbClr val="FF0000"/>
              </a:buClr>
            </a:pPr>
            <a:r>
              <a:rPr lang="en-US" sz="2000" kern="0"/>
              <a:t>Explicit equations and options for use of building drifts</a:t>
            </a:r>
          </a:p>
          <a:p>
            <a:pPr eaLnBrk="1" hangingPunct="1">
              <a:buClr>
                <a:srgbClr val="FF0000"/>
              </a:buClr>
            </a:pPr>
            <a:r>
              <a:rPr lang="en-US" sz="2000" kern="0"/>
              <a:t>Required for anchorage of nonstructural components (ASCE/SEI 7-10 Section 13.4.1) </a:t>
            </a:r>
          </a:p>
          <a:p>
            <a:pPr eaLnBrk="1" hangingPunct="1">
              <a:buFontTx/>
              <a:buNone/>
            </a:pPr>
            <a:endParaRPr lang="en-US" sz="600" kern="0"/>
          </a:p>
          <a:p>
            <a:pPr eaLnBrk="1" hangingPunct="1">
              <a:buClr>
                <a:srgbClr val="FF0000"/>
              </a:buClr>
            </a:pPr>
            <a:r>
              <a:rPr lang="en-US" sz="2000" kern="0"/>
              <a:t>Required for architectural components themselves which pose a life safety hazard including exterior wall elements and glazing. (ASCE/SEI 7-10 Section 13.5.2) </a:t>
            </a:r>
          </a:p>
          <a:p>
            <a:pPr eaLnBrk="1" hangingPunct="1">
              <a:buFontTx/>
              <a:buNone/>
            </a:pPr>
            <a:endParaRPr lang="en-US" sz="900" kern="0"/>
          </a:p>
          <a:p>
            <a:pPr eaLnBrk="1" hangingPunct="1">
              <a:buClr>
                <a:srgbClr val="FF0000"/>
              </a:buClr>
            </a:pPr>
            <a:r>
              <a:rPr lang="en-US" sz="2000" kern="0"/>
              <a:t>Required for mechanical and electrical components themselves where </a:t>
            </a:r>
            <a:r>
              <a:rPr lang="en-US" sz="2000" i="1" kern="0"/>
              <a:t>I</a:t>
            </a:r>
            <a:r>
              <a:rPr lang="en-US" sz="2000" i="1" kern="0" baseline="-25000"/>
              <a:t>p</a:t>
            </a:r>
            <a:r>
              <a:rPr lang="en-US" sz="2000" kern="0"/>
              <a:t>  is greater than 1.0. (ASCE/SEI 7-10 Section 13.6.3)</a:t>
            </a:r>
          </a:p>
          <a:p>
            <a:pPr eaLnBrk="1" hangingPunct="1">
              <a:buFontTx/>
              <a:buNone/>
            </a:pPr>
            <a:endParaRPr lang="en-US" sz="600" kern="0"/>
          </a:p>
          <a:p>
            <a:pPr eaLnBrk="1" hangingPunct="1">
              <a:buFontTx/>
              <a:buNone/>
            </a:pPr>
            <a:endParaRPr lang="en-US" sz="1800" kern="0" dirty="0"/>
          </a:p>
        </p:txBody>
      </p:sp>
      <p:sp>
        <p:nvSpPr>
          <p:cNvPr id="6" name="Title 5"/>
          <p:cNvSpPr>
            <a:spLocks noGrp="1"/>
          </p:cNvSpPr>
          <p:nvPr>
            <p:ph type="title"/>
          </p:nvPr>
        </p:nvSpPr>
        <p:spPr/>
        <p:txBody>
          <a:bodyPr/>
          <a:lstStyle/>
          <a:p>
            <a:r>
              <a:rPr lang="en-US" dirty="0">
                <a:solidFill>
                  <a:schemeClr val="accent6"/>
                </a:solidFill>
              </a:rPr>
              <a:t>Relative Displacement Demand for Design Earthquake Motions</a:t>
            </a:r>
            <a:endParaRPr lang="en-US" dirty="0"/>
          </a:p>
        </p:txBody>
      </p:sp>
    </p:spTree>
    <p:extLst>
      <p:ext uri="{BB962C8B-B14F-4D97-AF65-F5344CB8AC3E}">
        <p14:creationId xmlns:p14="http://schemas.microsoft.com/office/powerpoint/2010/main" val="31397323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22</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Rectangle 3"/>
          <p:cNvSpPr txBox="1">
            <a:spLocks noChangeArrowheads="1"/>
          </p:cNvSpPr>
          <p:nvPr/>
        </p:nvSpPr>
        <p:spPr>
          <a:xfrm>
            <a:off x="457200" y="1295400"/>
            <a:ext cx="7772400" cy="4495800"/>
          </a:xfrm>
          <a:prstGeom prst="rect">
            <a:avLst/>
          </a:prstGeom>
        </p:spPr>
        <p:txBody>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eaLnBrk="1" hangingPunct="1">
              <a:spcBef>
                <a:spcPts val="200"/>
              </a:spcBef>
              <a:buClr>
                <a:srgbClr val="FF0000"/>
              </a:buClr>
            </a:pPr>
            <a:r>
              <a:rPr lang="en-US" sz="2000" kern="0"/>
              <a:t>In ASCE/SEI 7-10 Section 12.4,strength and allowable stress design load combinations are provided</a:t>
            </a:r>
          </a:p>
          <a:p>
            <a:pPr eaLnBrk="1" hangingPunct="1">
              <a:spcBef>
                <a:spcPts val="200"/>
              </a:spcBef>
              <a:buClr>
                <a:srgbClr val="FF0000"/>
              </a:buClr>
            </a:pPr>
            <a:r>
              <a:rPr lang="en-US" sz="2000" i="1" kern="0"/>
              <a:t>E</a:t>
            </a:r>
            <a:r>
              <a:rPr lang="en-US" sz="2000" i="1" kern="0" baseline="-25000"/>
              <a:t>h</a:t>
            </a:r>
            <a:r>
              <a:rPr lang="en-US" sz="2000" kern="0"/>
              <a:t> is defined as </a:t>
            </a:r>
            <a:r>
              <a:rPr lang="en-US" sz="2000" i="1" kern="0"/>
              <a:t>F</a:t>
            </a:r>
            <a:r>
              <a:rPr lang="en-US" sz="2000" i="1" kern="0" baseline="-25000"/>
              <a:t>p</a:t>
            </a:r>
            <a:r>
              <a:rPr lang="en-US" sz="2000" kern="0"/>
              <a:t> for nonstructural components and E</a:t>
            </a:r>
            <a:r>
              <a:rPr lang="en-US" sz="2000" kern="0" baseline="-25000"/>
              <a:t>v</a:t>
            </a:r>
            <a:r>
              <a:rPr lang="en-US" sz="2000" kern="0"/>
              <a:t> is defined as 0.2 </a:t>
            </a:r>
            <a:r>
              <a:rPr lang="en-US" sz="2000" i="1" kern="0"/>
              <a:t>S</a:t>
            </a:r>
            <a:r>
              <a:rPr lang="en-US" sz="2000" i="1" kern="0" baseline="-25000"/>
              <a:t>DS</a:t>
            </a:r>
            <a:r>
              <a:rPr lang="en-US" sz="2000" i="1" kern="0"/>
              <a:t>D</a:t>
            </a:r>
            <a:endParaRPr lang="en-US" sz="2000" kern="0"/>
          </a:p>
          <a:p>
            <a:pPr eaLnBrk="1" hangingPunct="1">
              <a:spcBef>
                <a:spcPts val="200"/>
              </a:spcBef>
              <a:buClr>
                <a:srgbClr val="FF0000"/>
              </a:buClr>
            </a:pPr>
            <a:r>
              <a:rPr lang="en-US" sz="2000" kern="0"/>
              <a:t>The redundancy factor, </a:t>
            </a:r>
            <a:r>
              <a:rPr lang="en-US" sz="2000" i="1" kern="0">
                <a:cs typeface="Arial" charset="0"/>
              </a:rPr>
              <a:t>ρ</a:t>
            </a:r>
            <a:r>
              <a:rPr lang="en-US" sz="2000" kern="0">
                <a:cs typeface="Arial" charset="0"/>
              </a:rPr>
              <a:t>,</a:t>
            </a:r>
            <a:r>
              <a:rPr lang="en-US" sz="2000" kern="0"/>
              <a:t> is specified as 1.0 for nonstructural components. (ASCE/SEI 7-10 Section 13.3.1)</a:t>
            </a:r>
          </a:p>
          <a:p>
            <a:pPr eaLnBrk="1" hangingPunct="1">
              <a:spcBef>
                <a:spcPts val="200"/>
              </a:spcBef>
              <a:buClr>
                <a:srgbClr val="FF0000"/>
              </a:buClr>
            </a:pPr>
            <a:r>
              <a:rPr lang="en-US" sz="2000" i="1" kern="0">
                <a:cs typeface="Arial" charset="0"/>
              </a:rPr>
              <a:t>Ω</a:t>
            </a:r>
            <a:r>
              <a:rPr lang="en-US" sz="2000" i="1" kern="0" baseline="-25000">
                <a:cs typeface="Arial" charset="0"/>
              </a:rPr>
              <a:t>o</a:t>
            </a:r>
            <a:r>
              <a:rPr lang="en-US" sz="2000" kern="0"/>
              <a:t> is specified in Tables 13.5-1 and 13.6-1</a:t>
            </a:r>
          </a:p>
          <a:p>
            <a:pPr eaLnBrk="1" hangingPunct="1">
              <a:spcBef>
                <a:spcPts val="200"/>
              </a:spcBef>
              <a:buClr>
                <a:srgbClr val="FF0000"/>
              </a:buClr>
            </a:pPr>
            <a:r>
              <a:rPr lang="en-US" sz="2000" kern="0"/>
              <a:t>The load combinations with </a:t>
            </a:r>
            <a:r>
              <a:rPr lang="en-US" sz="2000" i="1" kern="0">
                <a:cs typeface="Arial" charset="0"/>
              </a:rPr>
              <a:t>Ω</a:t>
            </a:r>
            <a:r>
              <a:rPr lang="en-US" sz="2000" i="1" kern="0" baseline="-25000">
                <a:cs typeface="Arial" charset="0"/>
              </a:rPr>
              <a:t>o</a:t>
            </a:r>
            <a:r>
              <a:rPr lang="en-US" sz="2000" kern="0"/>
              <a:t> and are used for calculating demands on attachments to concrete and masonry </a:t>
            </a:r>
          </a:p>
          <a:p>
            <a:pPr eaLnBrk="1" hangingPunct="1">
              <a:spcBef>
                <a:spcPts val="200"/>
              </a:spcBef>
              <a:buClr>
                <a:srgbClr val="FF0000"/>
              </a:buClr>
            </a:pPr>
            <a:r>
              <a:rPr lang="en-US" sz="2000" kern="0"/>
              <a:t>Allowable stress design methods are addressed in ASCE/SEI 7-10 Section 13.1.7.</a:t>
            </a:r>
            <a:endParaRPr lang="en-US" sz="2000" kern="0" dirty="0"/>
          </a:p>
        </p:txBody>
      </p:sp>
      <p:sp>
        <p:nvSpPr>
          <p:cNvPr id="11" name="Title 10"/>
          <p:cNvSpPr>
            <a:spLocks noGrp="1"/>
          </p:cNvSpPr>
          <p:nvPr>
            <p:ph type="title"/>
          </p:nvPr>
        </p:nvSpPr>
        <p:spPr/>
        <p:txBody>
          <a:bodyPr/>
          <a:lstStyle/>
          <a:p>
            <a:r>
              <a:rPr lang="en-US" dirty="0">
                <a:solidFill>
                  <a:schemeClr val="accent6"/>
                </a:solidFill>
              </a:rPr>
              <a:t>Load Combinations</a:t>
            </a:r>
            <a:endParaRPr lang="en-US" dirty="0"/>
          </a:p>
        </p:txBody>
      </p:sp>
    </p:spTree>
    <p:extLst>
      <p:ext uri="{BB962C8B-B14F-4D97-AF65-F5344CB8AC3E}">
        <p14:creationId xmlns:p14="http://schemas.microsoft.com/office/powerpoint/2010/main" val="3029969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23</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Rectangle 3"/>
          <p:cNvSpPr txBox="1">
            <a:spLocks noChangeArrowheads="1"/>
          </p:cNvSpPr>
          <p:nvPr/>
        </p:nvSpPr>
        <p:spPr>
          <a:xfrm>
            <a:off x="685800" y="1600200"/>
            <a:ext cx="7772400" cy="4114800"/>
          </a:xfrm>
          <a:prstGeom prst="rect">
            <a:avLst/>
          </a:prstGeom>
        </p:spPr>
        <p:txBody>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eaLnBrk="1" hangingPunct="1">
              <a:lnSpc>
                <a:spcPct val="90000"/>
              </a:lnSpc>
              <a:buFontTx/>
              <a:buNone/>
            </a:pPr>
            <a:endParaRPr lang="en-US" sz="900" b="1" kern="0"/>
          </a:p>
          <a:p>
            <a:pPr eaLnBrk="1" hangingPunct="1">
              <a:lnSpc>
                <a:spcPct val="90000"/>
              </a:lnSpc>
              <a:buClr>
                <a:srgbClr val="FF0000"/>
              </a:buClr>
            </a:pPr>
            <a:r>
              <a:rPr lang="en-US" sz="2400" kern="0">
                <a:latin typeface="+mj-lt"/>
              </a:rPr>
              <a:t>Design seismic forces in the connected parts, </a:t>
            </a:r>
            <a:r>
              <a:rPr lang="en-US" sz="2400" i="1" kern="0">
                <a:latin typeface="+mj-lt"/>
              </a:rPr>
              <a:t>F</a:t>
            </a:r>
            <a:r>
              <a:rPr lang="en-US" sz="2400" i="1" kern="0" baseline="-25000">
                <a:latin typeface="+mj-lt"/>
              </a:rPr>
              <a:t>p</a:t>
            </a:r>
            <a:r>
              <a:rPr lang="en-US" sz="2400" kern="0">
                <a:latin typeface="+mj-lt"/>
              </a:rPr>
              <a:t>, are prescribed in ASCE/SEI 7-10 Section 13.4</a:t>
            </a:r>
          </a:p>
          <a:p>
            <a:pPr lvl="1" eaLnBrk="1" hangingPunct="1">
              <a:lnSpc>
                <a:spcPct val="90000"/>
              </a:lnSpc>
              <a:buClr>
                <a:srgbClr val="FF0000"/>
              </a:buClr>
            </a:pPr>
            <a:r>
              <a:rPr lang="en-US" sz="2400" i="1" kern="0">
                <a:latin typeface="+mj-lt"/>
              </a:rPr>
              <a:t>R</a:t>
            </a:r>
            <a:r>
              <a:rPr lang="en-US" sz="1000" i="1" kern="0">
                <a:latin typeface="+mj-lt"/>
              </a:rPr>
              <a:t>p </a:t>
            </a:r>
            <a:r>
              <a:rPr lang="en-US" sz="2400" kern="0">
                <a:latin typeface="+mj-lt"/>
              </a:rPr>
              <a:t> limited to 6 for design of attachments to the structure</a:t>
            </a:r>
          </a:p>
          <a:p>
            <a:pPr lvl="1" eaLnBrk="1" hangingPunct="1">
              <a:lnSpc>
                <a:spcPct val="90000"/>
              </a:lnSpc>
              <a:buClr>
                <a:srgbClr val="FF0000"/>
              </a:buClr>
            </a:pPr>
            <a:r>
              <a:rPr lang="en-US" sz="2400" kern="0">
                <a:latin typeface="+mj-lt"/>
              </a:rPr>
              <a:t>Design capacity for anchors in concrete is determined in accordance with ACI 318</a:t>
            </a:r>
          </a:p>
          <a:p>
            <a:pPr lvl="1" eaLnBrk="1" hangingPunct="1">
              <a:lnSpc>
                <a:spcPct val="90000"/>
              </a:lnSpc>
              <a:buClr>
                <a:srgbClr val="FF0000"/>
              </a:buClr>
            </a:pPr>
            <a:r>
              <a:rPr lang="en-US" sz="2400" kern="0">
                <a:latin typeface="+mj-lt"/>
              </a:rPr>
              <a:t>Design capacity for anchors in masonry is determined in accordance with ACI 530</a:t>
            </a:r>
          </a:p>
          <a:p>
            <a:pPr eaLnBrk="1" hangingPunct="1">
              <a:lnSpc>
                <a:spcPct val="90000"/>
              </a:lnSpc>
              <a:buFontTx/>
              <a:buNone/>
            </a:pPr>
            <a:r>
              <a:rPr lang="en-US" sz="1400" i="1" kern="0"/>
              <a:t>              </a:t>
            </a:r>
            <a:endParaRPr lang="en-US" sz="1400" i="1" kern="0" dirty="0"/>
          </a:p>
        </p:txBody>
      </p:sp>
      <p:sp>
        <p:nvSpPr>
          <p:cNvPr id="6" name="Title 5"/>
          <p:cNvSpPr>
            <a:spLocks noGrp="1"/>
          </p:cNvSpPr>
          <p:nvPr>
            <p:ph type="title"/>
          </p:nvPr>
        </p:nvSpPr>
        <p:spPr/>
        <p:txBody>
          <a:bodyPr/>
          <a:lstStyle/>
          <a:p>
            <a:r>
              <a:rPr lang="en-US" dirty="0">
                <a:solidFill>
                  <a:schemeClr val="accent6"/>
                </a:solidFill>
              </a:rPr>
              <a:t>Attachment of Nonstructural Components</a:t>
            </a:r>
            <a:endParaRPr lang="en-US" dirty="0"/>
          </a:p>
        </p:txBody>
      </p:sp>
    </p:spTree>
    <p:extLst>
      <p:ext uri="{BB962C8B-B14F-4D97-AF65-F5344CB8AC3E}">
        <p14:creationId xmlns:p14="http://schemas.microsoft.com/office/powerpoint/2010/main" val="1482671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24</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Rectangle 3"/>
          <p:cNvSpPr txBox="1">
            <a:spLocks noChangeArrowheads="1"/>
          </p:cNvSpPr>
          <p:nvPr/>
        </p:nvSpPr>
        <p:spPr>
          <a:xfrm>
            <a:off x="685800" y="1600200"/>
            <a:ext cx="7772400" cy="4114800"/>
          </a:xfrm>
          <a:prstGeom prst="rect">
            <a:avLst/>
          </a:prstGeom>
        </p:spPr>
        <p:txBody>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eaLnBrk="1" hangingPunct="1">
              <a:lnSpc>
                <a:spcPct val="90000"/>
              </a:lnSpc>
              <a:buFontTx/>
              <a:buNone/>
            </a:pPr>
            <a:endParaRPr lang="en-US" sz="900" b="1" kern="0"/>
          </a:p>
          <a:p>
            <a:pPr eaLnBrk="1" hangingPunct="1">
              <a:lnSpc>
                <a:spcPct val="90000"/>
              </a:lnSpc>
              <a:buClr>
                <a:srgbClr val="FF0000"/>
              </a:buClr>
            </a:pPr>
            <a:r>
              <a:rPr lang="en-US" sz="2400" kern="0">
                <a:latin typeface="+mj-lt"/>
              </a:rPr>
              <a:t>For anchors in concrete and masonry, at least one of the following conditions must be satisfied:</a:t>
            </a:r>
          </a:p>
          <a:p>
            <a:pPr lvl="1" eaLnBrk="1" hangingPunct="1">
              <a:lnSpc>
                <a:spcPct val="90000"/>
              </a:lnSpc>
              <a:buClr>
                <a:srgbClr val="FF0000"/>
              </a:buClr>
            </a:pPr>
            <a:r>
              <a:rPr lang="en-US" sz="2400" kern="0">
                <a:latin typeface="+mj-lt"/>
              </a:rPr>
              <a:t>The component or a support in the load path leading to the structure undergoes ductile yielding at a load level less than the design strength of the corresponding anchor, or</a:t>
            </a:r>
          </a:p>
          <a:p>
            <a:pPr lvl="1" eaLnBrk="1" hangingPunct="1">
              <a:lnSpc>
                <a:spcPct val="90000"/>
              </a:lnSpc>
              <a:buClr>
                <a:srgbClr val="FF0000"/>
              </a:buClr>
            </a:pPr>
            <a:r>
              <a:rPr lang="en-US" sz="2400" kern="0"/>
              <a:t>The anchors are designed to resist the load combinations considering Ω</a:t>
            </a:r>
            <a:r>
              <a:rPr lang="en-US" sz="2400" i="1" kern="0" baseline="-25000"/>
              <a:t>0</a:t>
            </a:r>
            <a:endParaRPr lang="en-US" sz="2400" kern="0">
              <a:latin typeface="+mj-lt"/>
            </a:endParaRPr>
          </a:p>
          <a:p>
            <a:pPr eaLnBrk="1" hangingPunct="1">
              <a:lnSpc>
                <a:spcPct val="90000"/>
              </a:lnSpc>
              <a:buFontTx/>
              <a:buNone/>
            </a:pPr>
            <a:r>
              <a:rPr lang="en-US" sz="1600" kern="0"/>
              <a:t>      </a:t>
            </a:r>
          </a:p>
          <a:p>
            <a:pPr eaLnBrk="1" hangingPunct="1">
              <a:lnSpc>
                <a:spcPct val="90000"/>
              </a:lnSpc>
              <a:buFontTx/>
              <a:buNone/>
            </a:pPr>
            <a:r>
              <a:rPr lang="en-US" sz="1400" i="1" kern="0"/>
              <a:t>              </a:t>
            </a:r>
            <a:endParaRPr lang="en-US" sz="1400" i="1" kern="0" dirty="0"/>
          </a:p>
        </p:txBody>
      </p:sp>
      <p:sp>
        <p:nvSpPr>
          <p:cNvPr id="6" name="Title 5"/>
          <p:cNvSpPr>
            <a:spLocks noGrp="1"/>
          </p:cNvSpPr>
          <p:nvPr>
            <p:ph type="title"/>
          </p:nvPr>
        </p:nvSpPr>
        <p:spPr/>
        <p:txBody>
          <a:bodyPr/>
          <a:lstStyle/>
          <a:p>
            <a:r>
              <a:rPr lang="en-US" sz="3200" dirty="0">
                <a:solidFill>
                  <a:schemeClr val="accent6"/>
                </a:solidFill>
              </a:rPr>
              <a:t>Attachment of Nonstructural Components to Concrete or Masonry</a:t>
            </a:r>
            <a:endParaRPr lang="en-US" sz="3200" dirty="0"/>
          </a:p>
        </p:txBody>
      </p:sp>
    </p:spTree>
    <p:extLst>
      <p:ext uri="{BB962C8B-B14F-4D97-AF65-F5344CB8AC3E}">
        <p14:creationId xmlns:p14="http://schemas.microsoft.com/office/powerpoint/2010/main" val="21639121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25</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6" name="Picture 2" descr="Slide38.jpg                                                    000022C5Q-bert                         B4A63E14:&#10;&#10;Office Setting"/>
          <p:cNvPicPr>
            <a:picLocks noChangeAspect="1" noChangeArrowheads="1"/>
          </p:cNvPicPr>
          <p:nvPr/>
        </p:nvPicPr>
        <p:blipFill>
          <a:blip r:embed="rId3" cstate="print"/>
          <a:srcRect/>
          <a:stretch>
            <a:fillRect/>
          </a:stretch>
        </p:blipFill>
        <p:spPr bwMode="auto">
          <a:xfrm>
            <a:off x="3429000" y="2819400"/>
            <a:ext cx="5026025" cy="3365500"/>
          </a:xfrm>
          <a:prstGeom prst="rect">
            <a:avLst/>
          </a:prstGeom>
          <a:noFill/>
          <a:ln w="9525">
            <a:noFill/>
            <a:miter lim="800000"/>
            <a:headEnd/>
            <a:tailEnd/>
          </a:ln>
        </p:spPr>
      </p:pic>
      <p:sp>
        <p:nvSpPr>
          <p:cNvPr id="5" name="Content Placeholder 2"/>
          <p:cNvSpPr txBox="1">
            <a:spLocks/>
          </p:cNvSpPr>
          <p:nvPr/>
        </p:nvSpPr>
        <p:spPr bwMode="auto">
          <a:xfrm>
            <a:off x="0" y="1600200"/>
            <a:ext cx="82296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marL="868363" lvl="1" indent="-282575" eaLnBrk="1" hangingPunct="1">
              <a:buFontTx/>
              <a:buNone/>
            </a:pPr>
            <a:r>
              <a:rPr lang="en-US" sz="2000" kern="0"/>
              <a:t>Nonstructural walls &amp; partitions</a:t>
            </a:r>
          </a:p>
          <a:p>
            <a:pPr marL="868363" lvl="1" indent="-282575" eaLnBrk="1" hangingPunct="1">
              <a:buFontTx/>
              <a:buNone/>
            </a:pPr>
            <a:r>
              <a:rPr lang="en-US" sz="2000" kern="0"/>
              <a:t>Parapets &amp; chimneys</a:t>
            </a:r>
          </a:p>
          <a:p>
            <a:pPr marL="868363" lvl="1" indent="-282575" eaLnBrk="1" hangingPunct="1">
              <a:buFontTx/>
              <a:buNone/>
            </a:pPr>
            <a:r>
              <a:rPr lang="en-US" sz="2000" kern="0"/>
              <a:t>Exterior nonstructural wall elements &amp; connections</a:t>
            </a:r>
          </a:p>
          <a:p>
            <a:pPr marL="868363" lvl="1" indent="-282575" eaLnBrk="1" hangingPunct="1">
              <a:buFontTx/>
              <a:buNone/>
            </a:pPr>
            <a:r>
              <a:rPr lang="en-US" sz="2000" kern="0"/>
              <a:t>Veneer</a:t>
            </a:r>
          </a:p>
          <a:p>
            <a:pPr marL="868363" lvl="1" indent="-282575" eaLnBrk="1" hangingPunct="1">
              <a:buFontTx/>
              <a:buNone/>
            </a:pPr>
            <a:r>
              <a:rPr lang="en-US" sz="2000" kern="0"/>
              <a:t>Penthouses</a:t>
            </a:r>
          </a:p>
          <a:p>
            <a:pPr marL="868363" lvl="1" indent="-282575" eaLnBrk="1" hangingPunct="1">
              <a:buFontTx/>
              <a:buNone/>
            </a:pPr>
            <a:r>
              <a:rPr lang="en-US" sz="2000" kern="0"/>
              <a:t>Ceilings</a:t>
            </a:r>
          </a:p>
          <a:p>
            <a:pPr marL="868363" lvl="1" indent="-282575" eaLnBrk="1" hangingPunct="1">
              <a:buFontTx/>
              <a:buNone/>
            </a:pPr>
            <a:r>
              <a:rPr lang="en-US" sz="2000" kern="0"/>
              <a:t>Cabinets</a:t>
            </a:r>
          </a:p>
          <a:p>
            <a:pPr marL="868363" lvl="1" indent="-282575" eaLnBrk="1" hangingPunct="1">
              <a:buFontTx/>
              <a:buNone/>
            </a:pPr>
            <a:r>
              <a:rPr lang="en-US" sz="2000" kern="0"/>
              <a:t>Access floors</a:t>
            </a:r>
          </a:p>
          <a:p>
            <a:pPr marL="868363" lvl="1" indent="-282575" eaLnBrk="1" hangingPunct="1">
              <a:buFontTx/>
              <a:buNone/>
            </a:pPr>
            <a:r>
              <a:rPr lang="en-US" sz="2000" kern="0"/>
              <a:t>Signs </a:t>
            </a:r>
          </a:p>
          <a:p>
            <a:pPr marL="868363" lvl="1" indent="-282575" eaLnBrk="1" hangingPunct="1">
              <a:buFontTx/>
              <a:buNone/>
            </a:pPr>
            <a:r>
              <a:rPr lang="en-US" sz="2000" kern="0"/>
              <a:t>Billboards</a:t>
            </a:r>
          </a:p>
          <a:p>
            <a:pPr marL="868363" lvl="1" indent="-282575" eaLnBrk="1" hangingPunct="1">
              <a:buFontTx/>
              <a:buNone/>
            </a:pPr>
            <a:r>
              <a:rPr lang="en-US" sz="2000" kern="0"/>
              <a:t>Appendages</a:t>
            </a:r>
          </a:p>
          <a:p>
            <a:pPr marL="868363" lvl="1" indent="-282575" eaLnBrk="1" hangingPunct="1">
              <a:buFontTx/>
              <a:buNone/>
            </a:pPr>
            <a:r>
              <a:rPr lang="en-US" sz="2000" kern="0"/>
              <a:t>Glazing</a:t>
            </a:r>
            <a:endParaRPr lang="en-US" sz="2000" kern="0" dirty="0"/>
          </a:p>
        </p:txBody>
      </p:sp>
      <p:sp>
        <p:nvSpPr>
          <p:cNvPr id="10" name="Title 9"/>
          <p:cNvSpPr>
            <a:spLocks noGrp="1"/>
          </p:cNvSpPr>
          <p:nvPr>
            <p:ph type="title"/>
          </p:nvPr>
        </p:nvSpPr>
        <p:spPr/>
        <p:txBody>
          <a:bodyPr/>
          <a:lstStyle/>
          <a:p>
            <a:r>
              <a:rPr lang="en-US" dirty="0"/>
              <a:t>Architectural Components</a:t>
            </a:r>
            <a:br>
              <a:rPr lang="en-US" dirty="0"/>
            </a:br>
            <a:r>
              <a:rPr lang="en-US" dirty="0"/>
              <a:t>(Table 13.5-1)</a:t>
            </a:r>
          </a:p>
        </p:txBody>
      </p:sp>
    </p:spTree>
    <p:extLst>
      <p:ext uri="{BB962C8B-B14F-4D97-AF65-F5344CB8AC3E}">
        <p14:creationId xmlns:p14="http://schemas.microsoft.com/office/powerpoint/2010/main" val="30517330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26</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7" name="Text Box 4"/>
          <p:cNvSpPr txBox="1">
            <a:spLocks noChangeArrowheads="1"/>
          </p:cNvSpPr>
          <p:nvPr/>
        </p:nvSpPr>
        <p:spPr bwMode="auto">
          <a:xfrm>
            <a:off x="6848475" y="5743575"/>
            <a:ext cx="1447800" cy="336550"/>
          </a:xfrm>
          <a:prstGeom prst="rect">
            <a:avLst/>
          </a:prstGeom>
          <a:noFill/>
          <a:ln w="9525">
            <a:noFill/>
            <a:miter lim="800000"/>
            <a:headEnd/>
            <a:tailEnd/>
          </a:ln>
        </p:spPr>
        <p:txBody>
          <a:bodyPr>
            <a:spAutoFit/>
          </a:bodyPr>
          <a:lstStyle/>
          <a:p>
            <a:pPr eaLnBrk="0" hangingPunct="0">
              <a:spcBef>
                <a:spcPct val="50000"/>
              </a:spcBef>
            </a:pPr>
            <a:r>
              <a:rPr lang="en-US" sz="1600" i="1" dirty="0">
                <a:latin typeface="Times New Roman" pitchFamily="18" charset="0"/>
                <a:cs typeface="Arial" charset="0"/>
              </a:rPr>
              <a:t>OSHPD/FDD</a:t>
            </a:r>
          </a:p>
        </p:txBody>
      </p:sp>
      <p:pic>
        <p:nvPicPr>
          <p:cNvPr id="6" name="Picture 3" descr="Pump that was torn from an inertia pad in the 1994 Northridge earthquake. "/>
          <p:cNvPicPr>
            <a:picLocks noChangeAspect="1" noChangeArrowheads="1"/>
          </p:cNvPicPr>
          <p:nvPr/>
        </p:nvPicPr>
        <p:blipFill>
          <a:blip r:embed="rId3" cstate="print"/>
          <a:srcRect/>
          <a:stretch>
            <a:fillRect/>
          </a:stretch>
        </p:blipFill>
        <p:spPr bwMode="auto">
          <a:xfrm>
            <a:off x="3598863" y="2667000"/>
            <a:ext cx="4478337" cy="3095625"/>
          </a:xfrm>
          <a:prstGeom prst="rect">
            <a:avLst/>
          </a:prstGeom>
          <a:noFill/>
          <a:ln w="9525">
            <a:noFill/>
            <a:miter lim="800000"/>
            <a:headEnd/>
            <a:tailEnd/>
          </a:ln>
        </p:spPr>
      </p:pic>
      <p:sp>
        <p:nvSpPr>
          <p:cNvPr id="5" name="Content Placeholder 2"/>
          <p:cNvSpPr txBox="1">
            <a:spLocks/>
          </p:cNvSpPr>
          <p:nvPr/>
        </p:nvSpPr>
        <p:spPr bwMode="auto">
          <a:xfrm>
            <a:off x="769144" y="1950085"/>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marL="547688" indent="-411163" eaLnBrk="1" hangingPunct="1">
              <a:buFontTx/>
              <a:buNone/>
            </a:pPr>
            <a:r>
              <a:rPr lang="en-US" sz="2000" kern="0"/>
              <a:t>Boilers and furnaces</a:t>
            </a:r>
          </a:p>
          <a:p>
            <a:pPr marL="547688" indent="-411163" eaLnBrk="1" hangingPunct="1">
              <a:buFontTx/>
              <a:buNone/>
            </a:pPr>
            <a:r>
              <a:rPr lang="en-US" sz="2000" kern="0"/>
              <a:t>HVAC</a:t>
            </a:r>
          </a:p>
          <a:p>
            <a:pPr marL="547688" indent="-411163" eaLnBrk="1" hangingPunct="1">
              <a:buFontTx/>
              <a:buNone/>
            </a:pPr>
            <a:r>
              <a:rPr lang="en-US" sz="2000" kern="0"/>
              <a:t>Piping systems</a:t>
            </a:r>
          </a:p>
          <a:p>
            <a:pPr marL="547688" indent="-411163" eaLnBrk="1" hangingPunct="1">
              <a:buFontTx/>
              <a:buNone/>
            </a:pPr>
            <a:r>
              <a:rPr lang="en-US" sz="2000" kern="0"/>
              <a:t>Engines</a:t>
            </a:r>
          </a:p>
          <a:p>
            <a:pPr marL="547688" indent="-411163" eaLnBrk="1" hangingPunct="1">
              <a:buFontTx/>
              <a:buNone/>
            </a:pPr>
            <a:r>
              <a:rPr lang="en-US" sz="2000" kern="0"/>
              <a:t>Turbines</a:t>
            </a:r>
          </a:p>
          <a:p>
            <a:pPr marL="547688" indent="-411163" eaLnBrk="1" hangingPunct="1">
              <a:buFontTx/>
              <a:buNone/>
            </a:pPr>
            <a:r>
              <a:rPr lang="en-US" sz="2000" kern="0"/>
              <a:t>Fans</a:t>
            </a:r>
          </a:p>
          <a:p>
            <a:pPr marL="547688" indent="-411163" eaLnBrk="1" hangingPunct="1">
              <a:buFontTx/>
              <a:buNone/>
            </a:pPr>
            <a:r>
              <a:rPr lang="en-US" sz="2000" kern="0"/>
              <a:t>Furnaces</a:t>
            </a:r>
          </a:p>
          <a:p>
            <a:pPr marL="547688" indent="-411163" eaLnBrk="1" hangingPunct="1">
              <a:buFontTx/>
              <a:buNone/>
            </a:pPr>
            <a:r>
              <a:rPr lang="en-US" sz="2000" kern="0"/>
              <a:t>Chillers</a:t>
            </a:r>
          </a:p>
          <a:p>
            <a:pPr marL="547688" indent="-411163" eaLnBrk="1" hangingPunct="1">
              <a:buFontTx/>
              <a:buNone/>
            </a:pPr>
            <a:r>
              <a:rPr lang="en-US" sz="2000" kern="0"/>
              <a:t>Elevators</a:t>
            </a:r>
          </a:p>
          <a:p>
            <a:pPr marL="547688" indent="-411163" eaLnBrk="1" hangingPunct="1">
              <a:buFontTx/>
              <a:buNone/>
            </a:pPr>
            <a:r>
              <a:rPr lang="en-US" sz="2000" kern="0"/>
              <a:t>Escalators</a:t>
            </a:r>
          </a:p>
          <a:p>
            <a:pPr marL="547688" indent="-411163" eaLnBrk="1" hangingPunct="1">
              <a:buFontTx/>
              <a:buNone/>
            </a:pPr>
            <a:endParaRPr lang="en-US" sz="2000" kern="0" dirty="0"/>
          </a:p>
        </p:txBody>
      </p:sp>
      <p:sp>
        <p:nvSpPr>
          <p:cNvPr id="10" name="Title 9"/>
          <p:cNvSpPr>
            <a:spLocks noGrp="1"/>
          </p:cNvSpPr>
          <p:nvPr>
            <p:ph type="title"/>
          </p:nvPr>
        </p:nvSpPr>
        <p:spPr/>
        <p:txBody>
          <a:bodyPr/>
          <a:lstStyle/>
          <a:p>
            <a:r>
              <a:rPr lang="en-US" dirty="0"/>
              <a:t>Mechanical Components</a:t>
            </a:r>
            <a:br>
              <a:rPr lang="en-US" dirty="0"/>
            </a:br>
            <a:r>
              <a:rPr lang="en-US" dirty="0"/>
              <a:t>(Table 13.6-1)</a:t>
            </a:r>
          </a:p>
        </p:txBody>
      </p:sp>
    </p:spTree>
    <p:extLst>
      <p:ext uri="{BB962C8B-B14F-4D97-AF65-F5344CB8AC3E}">
        <p14:creationId xmlns:p14="http://schemas.microsoft.com/office/powerpoint/2010/main" val="9396043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27</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6" name="Picture 2" descr="Slide39.jpg                                                    000022C5Q-bert                         B4A63E14:"/>
          <p:cNvPicPr>
            <a:picLocks noChangeAspect="1" noChangeArrowheads="1"/>
          </p:cNvPicPr>
          <p:nvPr/>
        </p:nvPicPr>
        <p:blipFill>
          <a:blip r:embed="rId3" cstate="print"/>
          <a:srcRect/>
          <a:stretch>
            <a:fillRect/>
          </a:stretch>
        </p:blipFill>
        <p:spPr bwMode="auto">
          <a:xfrm>
            <a:off x="3276600" y="1981200"/>
            <a:ext cx="5715000" cy="3827463"/>
          </a:xfrm>
          <a:prstGeom prst="rect">
            <a:avLst/>
          </a:prstGeom>
          <a:noFill/>
          <a:ln w="9525">
            <a:noFill/>
            <a:miter lim="800000"/>
            <a:headEnd/>
            <a:tailEnd/>
          </a:ln>
        </p:spPr>
      </p:pic>
      <p:sp>
        <p:nvSpPr>
          <p:cNvPr id="5" name="Content Placeholder 2"/>
          <p:cNvSpPr txBox="1">
            <a:spLocks/>
          </p:cNvSpPr>
          <p:nvPr/>
        </p:nvSpPr>
        <p:spPr bwMode="auto">
          <a:xfrm>
            <a:off x="304800" y="1723231"/>
            <a:ext cx="29718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marL="547688" indent="-411163" eaLnBrk="1" hangingPunct="1">
              <a:buFontTx/>
              <a:buNone/>
            </a:pPr>
            <a:r>
              <a:rPr lang="en-US" sz="2000" kern="0"/>
              <a:t>Conduits</a:t>
            </a:r>
          </a:p>
          <a:p>
            <a:pPr marL="547688" indent="-411163" eaLnBrk="1" hangingPunct="1">
              <a:buFontTx/>
              <a:buNone/>
            </a:pPr>
            <a:r>
              <a:rPr lang="en-US" sz="2000" kern="0"/>
              <a:t>Bus ducts</a:t>
            </a:r>
          </a:p>
          <a:p>
            <a:pPr marL="547688" indent="-411163" eaLnBrk="1" hangingPunct="1">
              <a:buFontTx/>
              <a:buNone/>
            </a:pPr>
            <a:r>
              <a:rPr lang="en-US" sz="2000" kern="0"/>
              <a:t>Cable trays</a:t>
            </a:r>
          </a:p>
          <a:p>
            <a:pPr marL="547688" indent="-411163" eaLnBrk="1" hangingPunct="1">
              <a:buFontTx/>
              <a:buNone/>
            </a:pPr>
            <a:r>
              <a:rPr lang="en-US" sz="2000" kern="0"/>
              <a:t>Lighting fixtures</a:t>
            </a:r>
          </a:p>
          <a:p>
            <a:pPr marL="547688" indent="-411163" eaLnBrk="1" hangingPunct="1">
              <a:buFontTx/>
              <a:buNone/>
            </a:pPr>
            <a:r>
              <a:rPr lang="en-US" sz="2000" kern="0"/>
              <a:t>Motors</a:t>
            </a:r>
          </a:p>
          <a:p>
            <a:pPr marL="547688" indent="-411163" eaLnBrk="1" hangingPunct="1">
              <a:buFontTx/>
              <a:buNone/>
            </a:pPr>
            <a:r>
              <a:rPr lang="en-US" sz="2000" kern="0"/>
              <a:t>Generators</a:t>
            </a:r>
          </a:p>
          <a:p>
            <a:pPr marL="547688" indent="-411163" eaLnBrk="1" hangingPunct="1">
              <a:buFontTx/>
              <a:buNone/>
            </a:pPr>
            <a:r>
              <a:rPr lang="en-US" sz="2000" kern="0"/>
              <a:t>Communication eqmt</a:t>
            </a:r>
          </a:p>
          <a:p>
            <a:pPr marL="547688" indent="-411163" eaLnBrk="1" hangingPunct="1">
              <a:buFontTx/>
              <a:buNone/>
            </a:pPr>
            <a:r>
              <a:rPr lang="en-US" sz="2000" kern="0"/>
              <a:t>Inverters</a:t>
            </a:r>
          </a:p>
          <a:p>
            <a:pPr marL="547688" indent="-411163" eaLnBrk="1" hangingPunct="1">
              <a:buFontTx/>
              <a:buNone/>
            </a:pPr>
            <a:r>
              <a:rPr lang="en-US" sz="2000" kern="0"/>
              <a:t>Transformers</a:t>
            </a:r>
          </a:p>
          <a:p>
            <a:pPr marL="547688" indent="-411163" eaLnBrk="1" hangingPunct="1">
              <a:buFontTx/>
              <a:buNone/>
            </a:pPr>
            <a:r>
              <a:rPr lang="en-US" sz="2000" kern="0"/>
              <a:t>Motor control centers</a:t>
            </a:r>
          </a:p>
          <a:p>
            <a:pPr marL="547688" indent="-411163" eaLnBrk="1" hangingPunct="1">
              <a:buFontTx/>
              <a:buNone/>
            </a:pPr>
            <a:r>
              <a:rPr lang="en-US" sz="2000" kern="0"/>
              <a:t>Switch gear</a:t>
            </a:r>
          </a:p>
          <a:p>
            <a:pPr marL="547688" indent="-411163" eaLnBrk="1" hangingPunct="1">
              <a:buFontTx/>
              <a:buNone/>
            </a:pPr>
            <a:endParaRPr lang="en-US" sz="2000" kern="0" dirty="0"/>
          </a:p>
        </p:txBody>
      </p:sp>
      <p:sp>
        <p:nvSpPr>
          <p:cNvPr id="8" name="Title 7"/>
          <p:cNvSpPr>
            <a:spLocks noGrp="1"/>
          </p:cNvSpPr>
          <p:nvPr>
            <p:ph type="title"/>
          </p:nvPr>
        </p:nvSpPr>
        <p:spPr/>
        <p:txBody>
          <a:bodyPr/>
          <a:lstStyle/>
          <a:p>
            <a:r>
              <a:rPr lang="en-US" dirty="0">
                <a:solidFill>
                  <a:schemeClr val="accent6"/>
                </a:solidFill>
              </a:rPr>
              <a:t>Electrical Components</a:t>
            </a:r>
            <a:br>
              <a:rPr lang="en-US" dirty="0">
                <a:solidFill>
                  <a:schemeClr val="accent6"/>
                </a:solidFill>
              </a:rPr>
            </a:br>
            <a:r>
              <a:rPr lang="en-US" dirty="0">
                <a:solidFill>
                  <a:schemeClr val="accent6"/>
                </a:solidFill>
              </a:rPr>
              <a:t>(Table 13.6-1)</a:t>
            </a:r>
            <a:endParaRPr lang="en-US" dirty="0"/>
          </a:p>
        </p:txBody>
      </p:sp>
    </p:spTree>
    <p:extLst>
      <p:ext uri="{BB962C8B-B14F-4D97-AF65-F5344CB8AC3E}">
        <p14:creationId xmlns:p14="http://schemas.microsoft.com/office/powerpoint/2010/main" val="1648323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28</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Rectangle 3"/>
          <p:cNvSpPr txBox="1">
            <a:spLocks noChangeArrowheads="1"/>
          </p:cNvSpPr>
          <p:nvPr/>
        </p:nvSpPr>
        <p:spPr>
          <a:xfrm>
            <a:off x="685800" y="1676400"/>
            <a:ext cx="7772400" cy="4572000"/>
          </a:xfrm>
          <a:prstGeom prst="rect">
            <a:avLst/>
          </a:prstGeom>
        </p:spPr>
        <p:txBody>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eaLnBrk="1" hangingPunct="1">
              <a:lnSpc>
                <a:spcPct val="90000"/>
              </a:lnSpc>
              <a:buFontTx/>
              <a:buNone/>
            </a:pPr>
            <a:endParaRPr lang="en-US" sz="1600" b="1" kern="0"/>
          </a:p>
          <a:p>
            <a:pPr eaLnBrk="1" hangingPunct="1">
              <a:lnSpc>
                <a:spcPct val="90000"/>
              </a:lnSpc>
              <a:buFontTx/>
              <a:buNone/>
            </a:pPr>
            <a:r>
              <a:rPr lang="en-US" b="1" kern="0"/>
              <a:t>ASCE/SEI 7-10 Section 13.5</a:t>
            </a:r>
          </a:p>
          <a:p>
            <a:pPr eaLnBrk="1" hangingPunct="1">
              <a:lnSpc>
                <a:spcPct val="90000"/>
              </a:lnSpc>
              <a:buFontTx/>
              <a:buNone/>
            </a:pPr>
            <a:endParaRPr lang="en-US" sz="1100" kern="0"/>
          </a:p>
          <a:p>
            <a:pPr eaLnBrk="1" hangingPunct="1">
              <a:lnSpc>
                <a:spcPct val="90000"/>
              </a:lnSpc>
              <a:buClr>
                <a:srgbClr val="FF0000"/>
              </a:buClr>
            </a:pPr>
            <a:r>
              <a:rPr lang="en-US" kern="0"/>
              <a:t>Specific demands for exterior nonstructural wall elements and connections (13.5.3)</a:t>
            </a:r>
          </a:p>
          <a:p>
            <a:pPr eaLnBrk="1" hangingPunct="1">
              <a:lnSpc>
                <a:spcPct val="90000"/>
              </a:lnSpc>
              <a:buClr>
                <a:srgbClr val="FF0000"/>
              </a:buClr>
            </a:pPr>
            <a:r>
              <a:rPr lang="en-US" kern="0"/>
              <a:t>Suspending Ceilings – CISCA, ASTM C635 and ASTM C636 (13.5.6)</a:t>
            </a:r>
          </a:p>
          <a:p>
            <a:pPr eaLnBrk="1" hangingPunct="1">
              <a:lnSpc>
                <a:spcPct val="90000"/>
              </a:lnSpc>
              <a:buClr>
                <a:srgbClr val="FF0000"/>
              </a:buClr>
            </a:pPr>
            <a:r>
              <a:rPr lang="en-US" kern="0"/>
              <a:t>Access Floors (13.5.7)</a:t>
            </a:r>
          </a:p>
          <a:p>
            <a:pPr eaLnBrk="1" hangingPunct="1">
              <a:lnSpc>
                <a:spcPct val="90000"/>
              </a:lnSpc>
              <a:buClr>
                <a:srgbClr val="FF0000"/>
              </a:buClr>
            </a:pPr>
            <a:r>
              <a:rPr lang="en-US" kern="0"/>
              <a:t>Tall Partitions – independent bracing (13.5.8)</a:t>
            </a:r>
          </a:p>
          <a:p>
            <a:pPr eaLnBrk="1" hangingPunct="1">
              <a:lnSpc>
                <a:spcPct val="90000"/>
              </a:lnSpc>
              <a:buClr>
                <a:srgbClr val="FF0000"/>
              </a:buClr>
            </a:pPr>
            <a:r>
              <a:rPr lang="en-US" kern="0"/>
              <a:t>Glazing – Drift capacity AAMA 501.6 (13.5.9)</a:t>
            </a:r>
          </a:p>
          <a:p>
            <a:pPr eaLnBrk="1" hangingPunct="1">
              <a:lnSpc>
                <a:spcPct val="90000"/>
              </a:lnSpc>
              <a:buFontTx/>
              <a:buNone/>
            </a:pPr>
            <a:endParaRPr lang="en-US" kern="0" dirty="0"/>
          </a:p>
        </p:txBody>
      </p:sp>
      <p:sp>
        <p:nvSpPr>
          <p:cNvPr id="6" name="Title 5"/>
          <p:cNvSpPr>
            <a:spLocks noGrp="1"/>
          </p:cNvSpPr>
          <p:nvPr>
            <p:ph type="title"/>
          </p:nvPr>
        </p:nvSpPr>
        <p:spPr/>
        <p:txBody>
          <a:bodyPr/>
          <a:lstStyle/>
          <a:p>
            <a:r>
              <a:rPr lang="en-US" sz="3200" dirty="0">
                <a:solidFill>
                  <a:schemeClr val="accent6"/>
                </a:solidFill>
              </a:rPr>
              <a:t>Design and Detailing Requirements of Architectural Components</a:t>
            </a:r>
            <a:endParaRPr lang="en-US" sz="3200" dirty="0"/>
          </a:p>
        </p:txBody>
      </p:sp>
    </p:spTree>
    <p:extLst>
      <p:ext uri="{BB962C8B-B14F-4D97-AF65-F5344CB8AC3E}">
        <p14:creationId xmlns:p14="http://schemas.microsoft.com/office/powerpoint/2010/main" val="2127334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29</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Rectangle 3"/>
          <p:cNvSpPr txBox="1">
            <a:spLocks noChangeArrowheads="1"/>
          </p:cNvSpPr>
          <p:nvPr/>
        </p:nvSpPr>
        <p:spPr>
          <a:xfrm>
            <a:off x="661988" y="1604963"/>
            <a:ext cx="7772400" cy="4297362"/>
          </a:xfrm>
          <a:prstGeom prst="rect">
            <a:avLst/>
          </a:prstGeom>
        </p:spPr>
        <p:txBody>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eaLnBrk="1" hangingPunct="1">
              <a:lnSpc>
                <a:spcPct val="90000"/>
              </a:lnSpc>
              <a:buFontTx/>
              <a:buNone/>
            </a:pPr>
            <a:r>
              <a:rPr lang="en-US" sz="2400" b="1" kern="0" dirty="0"/>
              <a:t>ASCE/SEI 7-10 Section 13.6:</a:t>
            </a:r>
          </a:p>
          <a:p>
            <a:pPr eaLnBrk="1" hangingPunct="1">
              <a:lnSpc>
                <a:spcPct val="90000"/>
              </a:lnSpc>
              <a:buFontTx/>
              <a:buNone/>
            </a:pPr>
            <a:endParaRPr lang="en-US" sz="2400" kern="0" dirty="0"/>
          </a:p>
          <a:p>
            <a:pPr marL="463550" indent="-463550" eaLnBrk="1" hangingPunct="1">
              <a:lnSpc>
                <a:spcPct val="90000"/>
              </a:lnSpc>
              <a:buClr>
                <a:srgbClr val="FF0000"/>
              </a:buClr>
            </a:pPr>
            <a:r>
              <a:rPr lang="en-US" sz="2400" kern="0" dirty="0"/>
              <a:t>Sprinkler systems – NFPA 13</a:t>
            </a:r>
          </a:p>
          <a:p>
            <a:pPr marL="463550" indent="-463550" eaLnBrk="1" hangingPunct="1">
              <a:lnSpc>
                <a:spcPct val="90000"/>
              </a:lnSpc>
              <a:buClr>
                <a:srgbClr val="FF0000"/>
              </a:buClr>
            </a:pPr>
            <a:r>
              <a:rPr lang="en-US" sz="2400" kern="0" dirty="0"/>
              <a:t>Escalators and Elevators – ASME A17.1 </a:t>
            </a:r>
          </a:p>
          <a:p>
            <a:pPr eaLnBrk="1" hangingPunct="1">
              <a:lnSpc>
                <a:spcPct val="90000"/>
              </a:lnSpc>
              <a:buClr>
                <a:srgbClr val="FF0000"/>
              </a:buClr>
            </a:pPr>
            <a:r>
              <a:rPr lang="en-US" sz="2400" kern="0" dirty="0"/>
              <a:t>  Vessels – ASME BPVC </a:t>
            </a:r>
          </a:p>
          <a:p>
            <a:pPr eaLnBrk="1" hangingPunct="1">
              <a:lnSpc>
                <a:spcPct val="90000"/>
              </a:lnSpc>
              <a:buClr>
                <a:srgbClr val="FF0000"/>
              </a:buClr>
            </a:pPr>
            <a:r>
              <a:rPr lang="en-US" sz="2400" kern="0" dirty="0"/>
              <a:t>  Piping – ASME B31</a:t>
            </a:r>
          </a:p>
          <a:p>
            <a:pPr eaLnBrk="1" hangingPunct="1">
              <a:lnSpc>
                <a:spcPct val="90000"/>
              </a:lnSpc>
              <a:buClr>
                <a:srgbClr val="FF0000"/>
              </a:buClr>
            </a:pPr>
            <a:r>
              <a:rPr lang="en-US" sz="2400" kern="0" dirty="0"/>
              <a:t>  Lighting fixtures – Prescriptive detail requirements</a:t>
            </a:r>
          </a:p>
          <a:p>
            <a:pPr eaLnBrk="1" hangingPunct="1">
              <a:lnSpc>
                <a:spcPct val="90000"/>
              </a:lnSpc>
              <a:buClr>
                <a:srgbClr val="FF0000"/>
              </a:buClr>
            </a:pPr>
            <a:r>
              <a:rPr lang="en-US" sz="2400" kern="0" dirty="0"/>
              <a:t>  Many specific prescriptive details for mechanical and</a:t>
            </a:r>
          </a:p>
          <a:p>
            <a:pPr eaLnBrk="1" hangingPunct="1">
              <a:lnSpc>
                <a:spcPct val="90000"/>
              </a:lnSpc>
              <a:buFontTx/>
              <a:buNone/>
            </a:pPr>
            <a:r>
              <a:rPr lang="en-US" sz="2400" kern="0" dirty="0"/>
              <a:t>	  electrical Equipment</a:t>
            </a:r>
          </a:p>
        </p:txBody>
      </p:sp>
      <p:sp>
        <p:nvSpPr>
          <p:cNvPr id="6" name="Title 5"/>
          <p:cNvSpPr>
            <a:spLocks noGrp="1"/>
          </p:cNvSpPr>
          <p:nvPr>
            <p:ph type="title"/>
          </p:nvPr>
        </p:nvSpPr>
        <p:spPr/>
        <p:txBody>
          <a:bodyPr/>
          <a:lstStyle/>
          <a:p>
            <a:r>
              <a:rPr lang="en-US" sz="3200" dirty="0">
                <a:solidFill>
                  <a:schemeClr val="accent6"/>
                </a:solidFill>
              </a:rPr>
              <a:t>Design and Detail Requirements for</a:t>
            </a:r>
            <a:br>
              <a:rPr lang="en-US" sz="3200" dirty="0">
                <a:solidFill>
                  <a:schemeClr val="accent6"/>
                </a:solidFill>
              </a:rPr>
            </a:br>
            <a:r>
              <a:rPr lang="en-US" sz="3200" dirty="0">
                <a:solidFill>
                  <a:schemeClr val="accent6"/>
                </a:solidFill>
              </a:rPr>
              <a:t>Mechanical and Electrical Equipment</a:t>
            </a:r>
            <a:endParaRPr lang="en-US" sz="3200" dirty="0"/>
          </a:p>
        </p:txBody>
      </p:sp>
    </p:spTree>
    <p:extLst>
      <p:ext uri="{BB962C8B-B14F-4D97-AF65-F5344CB8AC3E}">
        <p14:creationId xmlns:p14="http://schemas.microsoft.com/office/powerpoint/2010/main" val="1149862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6" name="Slide Number Placeholder 5"/>
          <p:cNvSpPr>
            <a:spLocks noGrp="1"/>
          </p:cNvSpPr>
          <p:nvPr>
            <p:ph type="sldNum" sz="quarter" idx="11"/>
          </p:nvPr>
        </p:nvSpPr>
        <p:spPr/>
        <p:txBody>
          <a:bodyPr/>
          <a:lstStyle/>
          <a:p>
            <a:pPr>
              <a:defRPr/>
            </a:pPr>
            <a:r>
              <a:rPr lang="en-US" dirty="0"/>
              <a:t>Nonstructural 18 - </a:t>
            </a:r>
            <a:fld id="{22E29492-E087-4344-883A-625E40CB6043}" type="slidenum">
              <a:rPr lang="en-US" smtClean="0"/>
              <a:pPr>
                <a:defRPr/>
              </a:pPr>
              <a:t>3</a:t>
            </a:fld>
            <a:endParaRPr lang="en-US" dirty="0"/>
          </a:p>
        </p:txBody>
      </p:sp>
      <p:pic>
        <p:nvPicPr>
          <p:cNvPr id="1026" name="Picture 2" descr="Suspended mechanical unit that fell to the floor in an earthquake.&#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932363" y="1705232"/>
            <a:ext cx="3502025" cy="4096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half" idx="1"/>
          </p:nvPr>
        </p:nvSpPr>
        <p:spPr>
          <a:xfrm>
            <a:off x="661988" y="1604963"/>
            <a:ext cx="4198770" cy="4297362"/>
          </a:xfrm>
        </p:spPr>
        <p:txBody>
          <a:bodyPr/>
          <a:lstStyle/>
          <a:p>
            <a:pPr lvl="0"/>
            <a:r>
              <a:rPr lang="en-US" sz="2000" dirty="0">
                <a:solidFill>
                  <a:srgbClr val="000000"/>
                </a:solidFill>
              </a:rPr>
              <a:t>Building codes have long history of seismic requirements for nonstructural components</a:t>
            </a:r>
          </a:p>
          <a:p>
            <a:pPr lvl="0"/>
            <a:r>
              <a:rPr lang="en-US" sz="2000" dirty="0">
                <a:solidFill>
                  <a:srgbClr val="000000"/>
                </a:solidFill>
              </a:rPr>
              <a:t>Nonstructural components are grouped in broad categories for seismic design based on:</a:t>
            </a:r>
          </a:p>
          <a:p>
            <a:pPr lvl="1"/>
            <a:r>
              <a:rPr lang="en-US" sz="1800" dirty="0">
                <a:solidFill>
                  <a:srgbClr val="000000"/>
                </a:solidFill>
              </a:rPr>
              <a:t>Function</a:t>
            </a:r>
          </a:p>
          <a:p>
            <a:pPr lvl="1"/>
            <a:r>
              <a:rPr lang="en-US" sz="1800" dirty="0">
                <a:solidFill>
                  <a:srgbClr val="000000"/>
                </a:solidFill>
              </a:rPr>
              <a:t>Behavior under seismic loading</a:t>
            </a:r>
          </a:p>
          <a:p>
            <a:pPr lvl="0"/>
            <a:r>
              <a:rPr lang="en-US" sz="2000" dirty="0">
                <a:solidFill>
                  <a:srgbClr val="000000"/>
                </a:solidFill>
              </a:rPr>
              <a:t>Requirements vary with the ground motion intensity</a:t>
            </a:r>
          </a:p>
          <a:p>
            <a:pPr lvl="0"/>
            <a:r>
              <a:rPr lang="en-US" sz="2000" dirty="0">
                <a:solidFill>
                  <a:srgbClr val="000000"/>
                </a:solidFill>
              </a:rPr>
              <a:t>Components serving essential functions are subject to more stringent requirements</a:t>
            </a:r>
            <a:endParaRPr lang="en-US" sz="2200" dirty="0">
              <a:solidFill>
                <a:srgbClr val="000000"/>
              </a:solidFill>
            </a:endParaRPr>
          </a:p>
          <a:p>
            <a:endParaRPr lang="en-US" dirty="0"/>
          </a:p>
        </p:txBody>
      </p:sp>
      <p:sp>
        <p:nvSpPr>
          <p:cNvPr id="2" name="Title 1"/>
          <p:cNvSpPr>
            <a:spLocks noGrp="1"/>
          </p:cNvSpPr>
          <p:nvPr>
            <p:ph type="title"/>
          </p:nvPr>
        </p:nvSpPr>
        <p:spPr/>
        <p:txBody>
          <a:bodyPr/>
          <a:lstStyle/>
          <a:p>
            <a:r>
              <a:rPr lang="en-US" dirty="0"/>
              <a:t>Approach to Nonstructural Components</a:t>
            </a:r>
          </a:p>
        </p:txBody>
      </p:sp>
    </p:spTree>
    <p:extLst>
      <p:ext uri="{BB962C8B-B14F-4D97-AF65-F5344CB8AC3E}">
        <p14:creationId xmlns:p14="http://schemas.microsoft.com/office/powerpoint/2010/main" val="42710379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30</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Rectangle 2051"/>
          <p:cNvSpPr txBox="1">
            <a:spLocks noChangeArrowheads="1"/>
          </p:cNvSpPr>
          <p:nvPr/>
        </p:nvSpPr>
        <p:spPr>
          <a:xfrm>
            <a:off x="533400" y="1524000"/>
            <a:ext cx="8450580" cy="4114800"/>
          </a:xfrm>
          <a:prstGeom prst="rect">
            <a:avLst/>
          </a:prstGeom>
        </p:spPr>
        <p:txBody>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eaLnBrk="1" hangingPunct="1">
              <a:lnSpc>
                <a:spcPct val="90000"/>
              </a:lnSpc>
              <a:buClr>
                <a:srgbClr val="FF0000"/>
              </a:buClr>
            </a:pPr>
            <a:r>
              <a:rPr lang="en-US" sz="2000" kern="0" dirty="0"/>
              <a:t>In ASCE/SEI 7-10 Section 13.2.2  - Seismic qualification required in SDC C through F for :</a:t>
            </a:r>
          </a:p>
          <a:p>
            <a:pPr lvl="1" eaLnBrk="1" hangingPunct="1">
              <a:lnSpc>
                <a:spcPct val="90000"/>
              </a:lnSpc>
              <a:buClr>
                <a:srgbClr val="FF0000"/>
              </a:buClr>
            </a:pPr>
            <a:r>
              <a:rPr lang="en-US" sz="2000" kern="0" dirty="0"/>
              <a:t>Active mechanical and electrical equipment that are required to function following a DBE</a:t>
            </a:r>
          </a:p>
          <a:p>
            <a:pPr lvl="1" eaLnBrk="1" hangingPunct="1">
              <a:lnSpc>
                <a:spcPct val="90000"/>
              </a:lnSpc>
              <a:buClr>
                <a:srgbClr val="FF0000"/>
              </a:buClr>
            </a:pPr>
            <a:r>
              <a:rPr lang="en-US" sz="2000" kern="0" dirty="0"/>
              <a:t>Components containing hazardous contents</a:t>
            </a:r>
          </a:p>
          <a:p>
            <a:pPr eaLnBrk="1" hangingPunct="1">
              <a:lnSpc>
                <a:spcPct val="90000"/>
              </a:lnSpc>
              <a:buFontTx/>
              <a:buNone/>
            </a:pPr>
            <a:endParaRPr lang="en-US" sz="1050" kern="0" dirty="0"/>
          </a:p>
          <a:p>
            <a:pPr eaLnBrk="1" hangingPunct="1">
              <a:lnSpc>
                <a:spcPct val="90000"/>
              </a:lnSpc>
              <a:buClr>
                <a:srgbClr val="FF0000"/>
              </a:buClr>
            </a:pPr>
            <a:r>
              <a:rPr lang="en-US" sz="2000" kern="0" dirty="0"/>
              <a:t>Qualification to demonstrate functionality after being subject to a DBE to be determined by one of the following:</a:t>
            </a:r>
          </a:p>
          <a:p>
            <a:pPr lvl="1" eaLnBrk="1" hangingPunct="1">
              <a:lnSpc>
                <a:spcPct val="90000"/>
              </a:lnSpc>
              <a:buClr>
                <a:srgbClr val="FF0000"/>
              </a:buClr>
            </a:pPr>
            <a:r>
              <a:rPr lang="en-US" sz="2000" kern="0" dirty="0"/>
              <a:t>Shake table testing – ICC-ES AC-156</a:t>
            </a:r>
          </a:p>
          <a:p>
            <a:pPr lvl="1" eaLnBrk="1" hangingPunct="1">
              <a:lnSpc>
                <a:spcPct val="90000"/>
              </a:lnSpc>
              <a:buClr>
                <a:srgbClr val="FF0000"/>
              </a:buClr>
            </a:pPr>
            <a:r>
              <a:rPr lang="en-US" sz="2000" kern="0" dirty="0"/>
              <a:t>Experience Data</a:t>
            </a:r>
          </a:p>
          <a:p>
            <a:pPr lvl="1" eaLnBrk="1" hangingPunct="1">
              <a:lnSpc>
                <a:spcPct val="90000"/>
              </a:lnSpc>
              <a:buClr>
                <a:srgbClr val="FF0000"/>
              </a:buClr>
            </a:pPr>
            <a:r>
              <a:rPr lang="en-US" sz="2000" kern="0" dirty="0"/>
              <a:t>Analysis (extremely difficult for active equipment)</a:t>
            </a:r>
          </a:p>
          <a:p>
            <a:pPr eaLnBrk="1" hangingPunct="1">
              <a:lnSpc>
                <a:spcPct val="90000"/>
              </a:lnSpc>
              <a:buFontTx/>
              <a:buNone/>
            </a:pPr>
            <a:endParaRPr lang="en-US" sz="1050" kern="0" dirty="0"/>
          </a:p>
          <a:p>
            <a:pPr eaLnBrk="1" hangingPunct="1">
              <a:lnSpc>
                <a:spcPct val="90000"/>
              </a:lnSpc>
              <a:buClr>
                <a:srgbClr val="FF0000"/>
              </a:buClr>
            </a:pPr>
            <a:r>
              <a:rPr lang="en-US" sz="2000" kern="0" dirty="0"/>
              <a:t>Certification required by supplier indicating compliance</a:t>
            </a:r>
          </a:p>
          <a:p>
            <a:pPr eaLnBrk="1" hangingPunct="1">
              <a:lnSpc>
                <a:spcPct val="90000"/>
              </a:lnSpc>
            </a:pPr>
            <a:endParaRPr lang="en-US" sz="1800" kern="0" dirty="0"/>
          </a:p>
          <a:p>
            <a:pPr eaLnBrk="1" hangingPunct="1">
              <a:lnSpc>
                <a:spcPct val="90000"/>
              </a:lnSpc>
              <a:buFontTx/>
              <a:buNone/>
            </a:pPr>
            <a:r>
              <a:rPr lang="en-US" sz="1800" kern="0" dirty="0"/>
              <a:t>          </a:t>
            </a:r>
          </a:p>
          <a:p>
            <a:pPr eaLnBrk="1" hangingPunct="1">
              <a:lnSpc>
                <a:spcPct val="90000"/>
              </a:lnSpc>
              <a:buFontTx/>
              <a:buNone/>
            </a:pPr>
            <a:r>
              <a:rPr lang="en-US" sz="1800" kern="0" dirty="0"/>
              <a:t>         </a:t>
            </a:r>
          </a:p>
          <a:p>
            <a:pPr eaLnBrk="1" hangingPunct="1">
              <a:lnSpc>
                <a:spcPct val="90000"/>
              </a:lnSpc>
              <a:buFontTx/>
              <a:buNone/>
            </a:pPr>
            <a:r>
              <a:rPr lang="en-US" sz="1800" kern="0" dirty="0"/>
              <a:t>           </a:t>
            </a:r>
          </a:p>
        </p:txBody>
      </p:sp>
      <p:sp>
        <p:nvSpPr>
          <p:cNvPr id="6" name="Title 5"/>
          <p:cNvSpPr>
            <a:spLocks noGrp="1"/>
          </p:cNvSpPr>
          <p:nvPr>
            <p:ph type="title"/>
          </p:nvPr>
        </p:nvSpPr>
        <p:spPr/>
        <p:txBody>
          <a:bodyPr/>
          <a:lstStyle/>
          <a:p>
            <a:r>
              <a:rPr lang="en-US" sz="2800" dirty="0">
                <a:solidFill>
                  <a:schemeClr val="accent6"/>
                </a:solidFill>
              </a:rPr>
              <a:t>Special Certification Requirements for Certain Designated Seismic Systems (</a:t>
            </a:r>
            <a:r>
              <a:rPr lang="en-US" sz="2800" i="1" dirty="0" err="1">
                <a:solidFill>
                  <a:schemeClr val="accent6"/>
                </a:solidFill>
              </a:rPr>
              <a:t>I</a:t>
            </a:r>
            <a:r>
              <a:rPr lang="en-US" sz="2800" i="1" baseline="-25000" dirty="0" err="1">
                <a:solidFill>
                  <a:schemeClr val="accent6"/>
                </a:solidFill>
              </a:rPr>
              <a:t>p</a:t>
            </a:r>
            <a:r>
              <a:rPr lang="en-US" sz="2800" dirty="0">
                <a:solidFill>
                  <a:schemeClr val="accent6"/>
                </a:solidFill>
              </a:rPr>
              <a:t>=1.5)</a:t>
            </a:r>
            <a:endParaRPr lang="en-US" sz="2800" dirty="0"/>
          </a:p>
        </p:txBody>
      </p:sp>
    </p:spTree>
    <p:extLst>
      <p:ext uri="{BB962C8B-B14F-4D97-AF65-F5344CB8AC3E}">
        <p14:creationId xmlns:p14="http://schemas.microsoft.com/office/powerpoint/2010/main" val="4828742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31</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6" name="Picture 6" descr="F14-3-1.wmf&#10;HVAC fan unit is 4-feet high, 5-feet wide, 8-feet long and weighs 3000 lbs. The unit is anchored to a concrete roof slab and attached with 4 anchors, one at each corner of the unit."/>
          <p:cNvPicPr>
            <a:picLocks noChangeAspect="1" noChangeArrowheads="1"/>
          </p:cNvPicPr>
          <p:nvPr/>
        </p:nvPicPr>
        <p:blipFill>
          <a:blip r:embed="rId3" cstate="print"/>
          <a:srcRect/>
          <a:stretch>
            <a:fillRect/>
          </a:stretch>
        </p:blipFill>
        <p:spPr bwMode="auto">
          <a:xfrm>
            <a:off x="2295524" y="2362199"/>
            <a:ext cx="5150305" cy="4142883"/>
          </a:xfrm>
          <a:prstGeom prst="rect">
            <a:avLst/>
          </a:prstGeom>
          <a:noFill/>
          <a:ln w="9525">
            <a:noFill/>
            <a:miter lim="800000"/>
            <a:headEnd/>
            <a:tailEnd/>
          </a:ln>
        </p:spPr>
      </p:pic>
      <p:sp>
        <p:nvSpPr>
          <p:cNvPr id="5" name="Rectangle 3"/>
          <p:cNvSpPr txBox="1">
            <a:spLocks noChangeArrowheads="1"/>
          </p:cNvSpPr>
          <p:nvPr/>
        </p:nvSpPr>
        <p:spPr bwMode="auto">
          <a:xfrm>
            <a:off x="685800" y="1371600"/>
            <a:ext cx="7772400" cy="990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marL="0" indent="0">
              <a:buFontTx/>
              <a:buNone/>
            </a:pPr>
            <a:r>
              <a:rPr lang="en-US" sz="1800" kern="0" dirty="0"/>
              <a:t>The component located at roof level of a five-story office building, near a an active fault in Los Angeles, California.  Risk Category II.</a:t>
            </a:r>
            <a:r>
              <a:rPr lang="en-US" sz="2400" kern="0" dirty="0"/>
              <a:t> </a:t>
            </a:r>
          </a:p>
          <a:p>
            <a:endParaRPr lang="en-US" sz="2400" kern="0" dirty="0"/>
          </a:p>
          <a:p>
            <a:endParaRPr lang="en-US" sz="2400" kern="0" dirty="0"/>
          </a:p>
          <a:p>
            <a:endParaRPr lang="en-US" sz="2400" kern="0" dirty="0"/>
          </a:p>
          <a:p>
            <a:endParaRPr lang="en-US" sz="2400" kern="0" dirty="0"/>
          </a:p>
          <a:p>
            <a:endParaRPr lang="en-US" sz="2400" kern="0" dirty="0"/>
          </a:p>
          <a:p>
            <a:endParaRPr lang="en-US" sz="2400" kern="0" dirty="0"/>
          </a:p>
          <a:p>
            <a:endParaRPr lang="en-US" sz="2400" kern="0" dirty="0"/>
          </a:p>
          <a:p>
            <a:pPr algn="ctr">
              <a:buFontTx/>
              <a:buNone/>
            </a:pPr>
            <a:endParaRPr lang="en-US" sz="1600" kern="0" dirty="0"/>
          </a:p>
        </p:txBody>
      </p:sp>
      <p:sp>
        <p:nvSpPr>
          <p:cNvPr id="7" name="Title 6"/>
          <p:cNvSpPr>
            <a:spLocks noGrp="1"/>
          </p:cNvSpPr>
          <p:nvPr>
            <p:ph type="title"/>
          </p:nvPr>
        </p:nvSpPr>
        <p:spPr/>
        <p:txBody>
          <a:bodyPr/>
          <a:lstStyle/>
          <a:p>
            <a:r>
              <a:rPr lang="en-US" sz="2800" dirty="0">
                <a:solidFill>
                  <a:schemeClr val="accent6"/>
                </a:solidFill>
              </a:rPr>
              <a:t>HVAC Fan Unit Support Design Example</a:t>
            </a:r>
            <a:endParaRPr lang="en-US" sz="2800" dirty="0"/>
          </a:p>
        </p:txBody>
      </p:sp>
    </p:spTree>
    <p:extLst>
      <p:ext uri="{BB962C8B-B14F-4D97-AF65-F5344CB8AC3E}">
        <p14:creationId xmlns:p14="http://schemas.microsoft.com/office/powerpoint/2010/main" val="38228251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32</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Rectangle 3"/>
          <p:cNvSpPr txBox="1">
            <a:spLocks noChangeArrowheads="1"/>
          </p:cNvSpPr>
          <p:nvPr/>
        </p:nvSpPr>
        <p:spPr bwMode="auto">
          <a:xfrm>
            <a:off x="685800" y="1752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a:lnSpc>
                <a:spcPct val="80000"/>
              </a:lnSpc>
              <a:buFontTx/>
              <a:buNone/>
            </a:pPr>
            <a:r>
              <a:rPr lang="en-US" sz="1800" i="1" kern="0" dirty="0"/>
              <a:t>S</a:t>
            </a:r>
            <a:r>
              <a:rPr lang="en-US" sz="1800" i="1" kern="0" baseline="-25000" dirty="0"/>
              <a:t>DS</a:t>
            </a:r>
            <a:r>
              <a:rPr lang="en-US" sz="1800" kern="0" dirty="0"/>
              <a:t> = 1.487 		            (for the selected location and site class)</a:t>
            </a:r>
          </a:p>
          <a:p>
            <a:pPr>
              <a:lnSpc>
                <a:spcPct val="80000"/>
              </a:lnSpc>
              <a:buFontTx/>
              <a:buNone/>
            </a:pPr>
            <a:r>
              <a:rPr lang="en-US" sz="1800" kern="0" dirty="0"/>
              <a:t>Seismic Design Category = D	                       (Table 11.6-1)</a:t>
            </a:r>
          </a:p>
          <a:p>
            <a:pPr>
              <a:lnSpc>
                <a:spcPct val="80000"/>
              </a:lnSpc>
              <a:buFontTx/>
              <a:buNone/>
            </a:pPr>
            <a:endParaRPr lang="en-US" sz="600" i="1" kern="0" dirty="0"/>
          </a:p>
          <a:p>
            <a:pPr>
              <a:lnSpc>
                <a:spcPct val="80000"/>
              </a:lnSpc>
              <a:buFontTx/>
              <a:buNone/>
            </a:pPr>
            <a:r>
              <a:rPr lang="en-US" sz="1800" i="1" kern="0" dirty="0"/>
              <a:t>W</a:t>
            </a:r>
            <a:r>
              <a:rPr lang="en-US" sz="1800" i="1" kern="0" baseline="-25000" dirty="0"/>
              <a:t>p</a:t>
            </a:r>
            <a:r>
              <a:rPr lang="en-US" sz="1800" kern="0" dirty="0"/>
              <a:t>  = 3,000 lb	                                                    (given)</a:t>
            </a:r>
          </a:p>
          <a:p>
            <a:pPr>
              <a:lnSpc>
                <a:spcPct val="80000"/>
              </a:lnSpc>
              <a:buFontTx/>
              <a:buNone/>
            </a:pPr>
            <a:endParaRPr lang="en-US" sz="600" i="1" kern="0" dirty="0"/>
          </a:p>
          <a:p>
            <a:pPr>
              <a:lnSpc>
                <a:spcPct val="80000"/>
              </a:lnSpc>
              <a:buFontTx/>
              <a:buNone/>
            </a:pPr>
            <a:r>
              <a:rPr lang="en-US" sz="1800" i="1" kern="0" dirty="0"/>
              <a:t>a</a:t>
            </a:r>
            <a:r>
              <a:rPr lang="en-US" sz="1800" i="1" kern="0" baseline="-25000" dirty="0"/>
              <a:t>p</a:t>
            </a:r>
            <a:r>
              <a:rPr lang="en-US" sz="1800" kern="0" dirty="0"/>
              <a:t>   = 2.5 for both direct attachment		         (Table 13.6-1)</a:t>
            </a:r>
          </a:p>
          <a:p>
            <a:pPr>
              <a:lnSpc>
                <a:spcPct val="80000"/>
              </a:lnSpc>
              <a:buFontTx/>
              <a:buNone/>
            </a:pPr>
            <a:r>
              <a:rPr lang="en-US" sz="1800" kern="0" dirty="0"/>
              <a:t>		and spring isolated</a:t>
            </a:r>
          </a:p>
          <a:p>
            <a:pPr>
              <a:lnSpc>
                <a:spcPct val="80000"/>
              </a:lnSpc>
              <a:buFontTx/>
              <a:buNone/>
            </a:pPr>
            <a:r>
              <a:rPr lang="en-US" sz="1800" i="1" kern="0" dirty="0"/>
              <a:t>R</a:t>
            </a:r>
            <a:r>
              <a:rPr lang="en-US" sz="1800" i="1" kern="0" baseline="-25000" dirty="0"/>
              <a:t>p</a:t>
            </a:r>
            <a:r>
              <a:rPr lang="en-US" sz="1800" kern="0" dirty="0"/>
              <a:t>   = 6.0 for HVAC fans, directly attached	         (Table 13.6-1)</a:t>
            </a:r>
          </a:p>
          <a:p>
            <a:pPr>
              <a:lnSpc>
                <a:spcPct val="80000"/>
              </a:lnSpc>
              <a:buFontTx/>
              <a:buNone/>
            </a:pPr>
            <a:r>
              <a:rPr lang="en-US" sz="1800" kern="0" dirty="0"/>
              <a:t>		(not vibration isolated)</a:t>
            </a:r>
          </a:p>
          <a:p>
            <a:pPr>
              <a:lnSpc>
                <a:spcPct val="80000"/>
              </a:lnSpc>
              <a:buFontTx/>
              <a:buNone/>
            </a:pPr>
            <a:r>
              <a:rPr lang="en-US" sz="1800" i="1" kern="0" dirty="0"/>
              <a:t>R</a:t>
            </a:r>
            <a:r>
              <a:rPr lang="en-US" sz="1800" i="1" kern="0" baseline="-25000" dirty="0"/>
              <a:t>p</a:t>
            </a:r>
            <a:r>
              <a:rPr lang="en-US" sz="1800" kern="0" dirty="0"/>
              <a:t>   = 2.0 for spring isolated components	         (Table 13.6-1)</a:t>
            </a:r>
          </a:p>
          <a:p>
            <a:pPr>
              <a:lnSpc>
                <a:spcPct val="80000"/>
              </a:lnSpc>
              <a:buFontTx/>
              <a:buNone/>
            </a:pPr>
            <a:r>
              <a:rPr lang="en-US" sz="1800" kern="0" dirty="0"/>
              <a:t>		with restraints	</a:t>
            </a:r>
          </a:p>
          <a:p>
            <a:pPr marL="342900" lvl="1" indent="-342900">
              <a:lnSpc>
                <a:spcPct val="80000"/>
              </a:lnSpc>
              <a:buFontTx/>
              <a:buNone/>
            </a:pPr>
            <a:r>
              <a:rPr lang="en-US" sz="1800" kern="0" dirty="0"/>
              <a:t>Ω</a:t>
            </a:r>
            <a:r>
              <a:rPr lang="en-US" sz="1800" i="1" kern="0" baseline="-25000" dirty="0"/>
              <a:t>0</a:t>
            </a:r>
            <a:r>
              <a:rPr lang="en-US" sz="1800" kern="0" dirty="0"/>
              <a:t>   = 2.5 for anchors in concrete or masonry unless controlled by a ductile         	yielding element</a:t>
            </a:r>
          </a:p>
          <a:p>
            <a:pPr>
              <a:lnSpc>
                <a:spcPct val="80000"/>
              </a:lnSpc>
              <a:buFontTx/>
              <a:buNone/>
            </a:pPr>
            <a:endParaRPr lang="en-US" sz="600" i="1" kern="0" dirty="0"/>
          </a:p>
          <a:p>
            <a:pPr>
              <a:lnSpc>
                <a:spcPct val="80000"/>
              </a:lnSpc>
              <a:buFontTx/>
              <a:buNone/>
            </a:pPr>
            <a:r>
              <a:rPr lang="en-US" sz="1800" i="1" kern="0" dirty="0"/>
              <a:t>I</a:t>
            </a:r>
            <a:r>
              <a:rPr lang="en-US" sz="1800" i="1" kern="0" baseline="-25000" dirty="0"/>
              <a:t>p</a:t>
            </a:r>
            <a:r>
              <a:rPr lang="en-US" sz="1800" kern="0" dirty="0"/>
              <a:t>    = 1.0	                                                    (Sec. 13.1.3)</a:t>
            </a:r>
          </a:p>
          <a:p>
            <a:pPr>
              <a:lnSpc>
                <a:spcPct val="80000"/>
              </a:lnSpc>
              <a:buFontTx/>
              <a:buNone/>
            </a:pPr>
            <a:r>
              <a:rPr lang="en-US" sz="1800" i="1" kern="0" dirty="0"/>
              <a:t>z/h</a:t>
            </a:r>
            <a:r>
              <a:rPr lang="en-US" sz="1800" kern="0" dirty="0"/>
              <a:t>  = 1.0	                                           (for roof-mounted equipment)</a:t>
            </a:r>
          </a:p>
        </p:txBody>
      </p:sp>
      <p:sp>
        <p:nvSpPr>
          <p:cNvPr id="6" name="Title 5"/>
          <p:cNvSpPr>
            <a:spLocks noGrp="1"/>
          </p:cNvSpPr>
          <p:nvPr>
            <p:ph type="title"/>
          </p:nvPr>
        </p:nvSpPr>
        <p:spPr/>
        <p:txBody>
          <a:bodyPr/>
          <a:lstStyle/>
          <a:p>
            <a:r>
              <a:rPr lang="en-US" dirty="0">
                <a:solidFill>
                  <a:schemeClr val="accent6"/>
                </a:solidFill>
              </a:rPr>
              <a:t>Seismic Design Parameters and Coefficients</a:t>
            </a:r>
            <a:endParaRPr lang="en-US" dirty="0"/>
          </a:p>
        </p:txBody>
      </p:sp>
    </p:spTree>
    <p:extLst>
      <p:ext uri="{BB962C8B-B14F-4D97-AF65-F5344CB8AC3E}">
        <p14:creationId xmlns:p14="http://schemas.microsoft.com/office/powerpoint/2010/main" val="9047280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33</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5" name="Picture 7" descr="F14-3-2.wmf&#10;&#10;A free body diagram for seismic force analysis, including dead loads, and the horizontal and vertical seismic forces.  The horizontal and vertical reactions at the supports are also shown."/>
          <p:cNvPicPr>
            <a:picLocks noChangeAspect="1" noChangeArrowheads="1"/>
          </p:cNvPicPr>
          <p:nvPr/>
        </p:nvPicPr>
        <p:blipFill>
          <a:blip r:embed="rId3" cstate="print"/>
          <a:stretch>
            <a:fillRect/>
          </a:stretch>
        </p:blipFill>
        <p:spPr>
          <a:xfrm>
            <a:off x="1451429" y="1542142"/>
            <a:ext cx="6458857" cy="4437207"/>
          </a:xfrm>
          <a:prstGeom prst="rect">
            <a:avLst/>
          </a:prstGeom>
          <a:noFill/>
        </p:spPr>
      </p:pic>
      <p:sp>
        <p:nvSpPr>
          <p:cNvPr id="6" name="Title 5"/>
          <p:cNvSpPr>
            <a:spLocks noGrp="1"/>
          </p:cNvSpPr>
          <p:nvPr>
            <p:ph type="title"/>
          </p:nvPr>
        </p:nvSpPr>
        <p:spPr/>
        <p:txBody>
          <a:bodyPr/>
          <a:lstStyle/>
          <a:p>
            <a:r>
              <a:rPr lang="en-US" sz="3200" dirty="0">
                <a:solidFill>
                  <a:schemeClr val="accent6"/>
                </a:solidFill>
              </a:rPr>
              <a:t>Free Body Diagram for Force Analysis</a:t>
            </a:r>
            <a:endParaRPr lang="en-US" sz="3200" dirty="0"/>
          </a:p>
        </p:txBody>
      </p:sp>
    </p:spTree>
    <p:extLst>
      <p:ext uri="{BB962C8B-B14F-4D97-AF65-F5344CB8AC3E}">
        <p14:creationId xmlns:p14="http://schemas.microsoft.com/office/powerpoint/2010/main" val="36465756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34</a:t>
            </a:fld>
            <a:endParaRPr lang="en-US" dirty="0"/>
          </a:p>
        </p:txBody>
      </p:sp>
      <p:graphicFrame>
        <p:nvGraphicFramePr>
          <p:cNvPr id="5" name="Object 11" descr="Eq. 13.3-1"/>
          <p:cNvGraphicFramePr>
            <a:graphicFrameLocks noChangeAspect="1"/>
          </p:cNvGraphicFramePr>
          <p:nvPr>
            <p:extLst>
              <p:ext uri="{D42A27DB-BD31-4B8C-83A1-F6EECF244321}">
                <p14:modId xmlns:p14="http://schemas.microsoft.com/office/powerpoint/2010/main" val="1059139593"/>
              </p:ext>
            </p:extLst>
          </p:nvPr>
        </p:nvGraphicFramePr>
        <p:xfrm>
          <a:off x="1524000" y="1371600"/>
          <a:ext cx="3733800" cy="647700"/>
        </p:xfrm>
        <a:graphic>
          <a:graphicData uri="http://schemas.openxmlformats.org/presentationml/2006/ole">
            <mc:AlternateContent xmlns:mc="http://schemas.openxmlformats.org/markup-compatibility/2006">
              <mc:Choice xmlns:v="urn:schemas-microsoft-com:vml" Requires="v">
                <p:oleObj spid="_x0000_s3092" name="Equation" r:id="rId4" imgW="2413000" imgH="419100" progId="Equation.3">
                  <p:embed/>
                </p:oleObj>
              </mc:Choice>
              <mc:Fallback>
                <p:oleObj name="Equation" r:id="rId4" imgW="2413000" imgH="41910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371600"/>
                        <a:ext cx="3733800"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txBox="1">
            <a:spLocks noChangeArrowheads="1"/>
          </p:cNvSpPr>
          <p:nvPr/>
        </p:nvSpPr>
        <p:spPr bwMode="auto">
          <a:xfrm>
            <a:off x="609600" y="1524000"/>
            <a:ext cx="82296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a:buClr>
                <a:srgbClr val="FF0000"/>
              </a:buClr>
            </a:pPr>
            <a:r>
              <a:rPr lang="en-US" sz="1800" i="1" kern="0"/>
              <a:t>F</a:t>
            </a:r>
            <a:r>
              <a:rPr lang="en-US" sz="1800" i="1" kern="0" baseline="-25000"/>
              <a:t>p</a:t>
            </a:r>
            <a:r>
              <a:rPr lang="en-US" sz="1800" kern="0"/>
              <a:t> =                                                            = 2,231 lb   </a:t>
            </a:r>
            <a:r>
              <a:rPr lang="de-DE" sz="1800" kern="0"/>
              <a:t>(Eq.13.3-1)</a:t>
            </a:r>
          </a:p>
          <a:p>
            <a:pPr>
              <a:buClr>
                <a:srgbClr val="FF0000"/>
              </a:buClr>
            </a:pPr>
            <a:endParaRPr lang="de-DE" sz="1800" i="1" kern="0"/>
          </a:p>
          <a:p>
            <a:pPr>
              <a:buClr>
                <a:srgbClr val="FF0000"/>
              </a:buClr>
            </a:pPr>
            <a:r>
              <a:rPr lang="de-DE" sz="1800" i="1" kern="0"/>
              <a:t>F</a:t>
            </a:r>
            <a:r>
              <a:rPr lang="de-DE" sz="1800" i="1" kern="0" baseline="-25000"/>
              <a:t>pmax</a:t>
            </a:r>
            <a:r>
              <a:rPr lang="de-DE" sz="1800" kern="0"/>
              <a:t> = 1.6 x 1.487 x 1.0 x 3,000  = 7,138 lb                 (Eq. 13.3-2)</a:t>
            </a:r>
          </a:p>
          <a:p>
            <a:pPr>
              <a:buClr>
                <a:srgbClr val="FF0000"/>
              </a:buClr>
            </a:pPr>
            <a:r>
              <a:rPr lang="de-DE" sz="1800" i="1" kern="0"/>
              <a:t>F</a:t>
            </a:r>
            <a:r>
              <a:rPr lang="de-DE" sz="1800" i="1" kern="0" baseline="-25000"/>
              <a:t>pmin</a:t>
            </a:r>
            <a:r>
              <a:rPr lang="de-DE" sz="1800" kern="0"/>
              <a:t> = 0.3 x 1.487 x 1.0 x 3,000	 = 1,338 lb                  (Eq. 13.3-3)</a:t>
            </a:r>
            <a:endParaRPr lang="en-US" sz="1800" kern="0"/>
          </a:p>
          <a:p>
            <a:pPr>
              <a:buFontTx/>
              <a:buNone/>
            </a:pPr>
            <a:endParaRPr lang="en-US" sz="2000" kern="0"/>
          </a:p>
          <a:p>
            <a:pPr>
              <a:buFontTx/>
              <a:buNone/>
            </a:pPr>
            <a:r>
              <a:rPr lang="en-US" sz="1800" kern="0"/>
              <a:t>Since </a:t>
            </a:r>
            <a:r>
              <a:rPr lang="en-US" sz="1800" i="1" kern="0"/>
              <a:t>F</a:t>
            </a:r>
            <a:r>
              <a:rPr lang="en-US" sz="1800" i="1" kern="0" baseline="-25000"/>
              <a:t>p</a:t>
            </a:r>
            <a:r>
              <a:rPr lang="en-US" sz="1800" kern="0"/>
              <a:t> is greater the </a:t>
            </a:r>
            <a:r>
              <a:rPr lang="en-US" sz="1800" i="1" kern="0"/>
              <a:t>F</a:t>
            </a:r>
            <a:r>
              <a:rPr lang="en-US" sz="1800" i="1" kern="0" baseline="-25000"/>
              <a:t>pmin</a:t>
            </a:r>
            <a:r>
              <a:rPr lang="en-US" sz="1800" kern="0"/>
              <a:t> and less than </a:t>
            </a:r>
            <a:r>
              <a:rPr lang="en-US" sz="1800" i="1" kern="0"/>
              <a:t>F</a:t>
            </a:r>
            <a:r>
              <a:rPr lang="en-US" sz="1800" i="1" kern="0" baseline="-25000"/>
              <a:t>pmax</a:t>
            </a:r>
            <a:r>
              <a:rPr lang="en-US" sz="1800" kern="0"/>
              <a:t>, the value determined from </a:t>
            </a:r>
          </a:p>
          <a:p>
            <a:pPr>
              <a:buFontTx/>
              <a:buNone/>
            </a:pPr>
            <a:r>
              <a:rPr lang="en-US" sz="1800" kern="0"/>
              <a:t>Equation 13.3-1 applies. </a:t>
            </a:r>
          </a:p>
          <a:p>
            <a:pPr>
              <a:buClr>
                <a:srgbClr val="FF0000"/>
              </a:buClr>
            </a:pPr>
            <a:r>
              <a:rPr lang="en-US" sz="1800" i="1" kern="0"/>
              <a:t>E</a:t>
            </a:r>
            <a:r>
              <a:rPr lang="en-US" sz="1800" i="1" kern="0" baseline="-25000"/>
              <a:t>h</a:t>
            </a:r>
            <a:r>
              <a:rPr lang="en-US" sz="1800" kern="0"/>
              <a:t> = </a:t>
            </a:r>
            <a:r>
              <a:rPr lang="en-US" sz="1800" i="1" kern="0"/>
              <a:t>ρQ</a:t>
            </a:r>
            <a:r>
              <a:rPr lang="en-US" sz="1800" i="1" kern="0" baseline="-25000"/>
              <a:t>E</a:t>
            </a:r>
            <a:r>
              <a:rPr lang="en-US" sz="1800" kern="0"/>
              <a:t>	                                                            (Eq. 12.4-3)</a:t>
            </a:r>
          </a:p>
          <a:p>
            <a:pPr>
              <a:buClr>
                <a:srgbClr val="FF0000"/>
              </a:buClr>
            </a:pPr>
            <a:r>
              <a:rPr lang="en-US" sz="1800" i="1" kern="0"/>
              <a:t>E</a:t>
            </a:r>
            <a:r>
              <a:rPr lang="en-US" sz="1800" i="1" kern="0" baseline="-25000"/>
              <a:t>v</a:t>
            </a:r>
            <a:r>
              <a:rPr lang="en-US" sz="1800" kern="0"/>
              <a:t> = 0.2</a:t>
            </a:r>
            <a:r>
              <a:rPr lang="en-US" sz="1800" i="1" kern="0"/>
              <a:t>S</a:t>
            </a:r>
            <a:r>
              <a:rPr lang="en-US" sz="1800" i="1" kern="0" baseline="-25000"/>
              <a:t>DS</a:t>
            </a:r>
            <a:r>
              <a:rPr lang="en-US" sz="1800" i="1" kern="0"/>
              <a:t>D</a:t>
            </a:r>
            <a:r>
              <a:rPr lang="en-US" sz="1800" kern="0"/>
              <a:t> 	                                                            (Eq. 12.4-4) </a:t>
            </a:r>
          </a:p>
          <a:p>
            <a:pPr>
              <a:buFontTx/>
              <a:buNone/>
            </a:pPr>
            <a:r>
              <a:rPr lang="en-US" sz="1800" kern="0"/>
              <a:t>where:</a:t>
            </a:r>
          </a:p>
          <a:p>
            <a:pPr>
              <a:buClr>
                <a:srgbClr val="FF0000"/>
              </a:buClr>
            </a:pPr>
            <a:r>
              <a:rPr lang="en-US" sz="1800" i="1" kern="0"/>
              <a:t>Q</a:t>
            </a:r>
            <a:r>
              <a:rPr lang="en-US" sz="1800" i="1" kern="0" baseline="-25000"/>
              <a:t>E</a:t>
            </a:r>
            <a:r>
              <a:rPr lang="en-US" sz="1800" kern="0"/>
              <a:t> (due to horizontal application of </a:t>
            </a:r>
            <a:r>
              <a:rPr lang="en-US" sz="1800" i="1" kern="0"/>
              <a:t>F</a:t>
            </a:r>
            <a:r>
              <a:rPr lang="en-US" sz="1800" i="1" kern="0" baseline="-25000"/>
              <a:t>p</a:t>
            </a:r>
            <a:r>
              <a:rPr lang="en-US" sz="1800" kern="0"/>
              <a:t>) = 2,231 lb       (Sec. 12.4.2-1)</a:t>
            </a:r>
          </a:p>
          <a:p>
            <a:pPr>
              <a:buClr>
                <a:srgbClr val="FF0000"/>
              </a:buClr>
            </a:pPr>
            <a:r>
              <a:rPr lang="en-US" sz="1800" i="1" kern="0"/>
              <a:t>ρ</a:t>
            </a:r>
            <a:r>
              <a:rPr lang="en-US" sz="1800" kern="0"/>
              <a:t> = 1.0 (HVAC units are nonstructural components)   (Sec. 13.3.1)</a:t>
            </a:r>
          </a:p>
          <a:p>
            <a:pPr>
              <a:buClr>
                <a:srgbClr val="FF0000"/>
              </a:buClr>
            </a:pPr>
            <a:r>
              <a:rPr lang="en-US" sz="1800" i="1" kern="0"/>
              <a:t>D</a:t>
            </a:r>
            <a:r>
              <a:rPr lang="en-US" sz="1800" kern="0"/>
              <a:t> = dead load effect (due to vertical load application)</a:t>
            </a:r>
            <a:endParaRPr lang="en-US" sz="1800" kern="0" dirty="0"/>
          </a:p>
        </p:txBody>
      </p:sp>
      <p:sp>
        <p:nvSpPr>
          <p:cNvPr id="7" name="Title 6"/>
          <p:cNvSpPr>
            <a:spLocks noGrp="1"/>
          </p:cNvSpPr>
          <p:nvPr>
            <p:ph type="title"/>
          </p:nvPr>
        </p:nvSpPr>
        <p:spPr/>
        <p:txBody>
          <a:bodyPr/>
          <a:lstStyle/>
          <a:p>
            <a:r>
              <a:rPr lang="en-US" dirty="0">
                <a:solidFill>
                  <a:schemeClr val="accent6"/>
                </a:solidFill>
              </a:rPr>
              <a:t>Determine Seismic Forces</a:t>
            </a:r>
            <a:endParaRPr lang="en-US" dirty="0"/>
          </a:p>
        </p:txBody>
      </p:sp>
    </p:spTree>
    <p:extLst>
      <p:ext uri="{BB962C8B-B14F-4D97-AF65-F5344CB8AC3E}">
        <p14:creationId xmlns:p14="http://schemas.microsoft.com/office/powerpoint/2010/main" val="4763377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35</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graphicFrame>
        <p:nvGraphicFramePr>
          <p:cNvPr id="6" name="Object 7" descr="Vu, and tension, Tu (where a negative value indicates tension).  &#10;"/>
          <p:cNvGraphicFramePr>
            <a:graphicFrameLocks noChangeAspect="1"/>
          </p:cNvGraphicFramePr>
          <p:nvPr>
            <p:extLst>
              <p:ext uri="{D42A27DB-BD31-4B8C-83A1-F6EECF244321}">
                <p14:modId xmlns:p14="http://schemas.microsoft.com/office/powerpoint/2010/main" val="2464595190"/>
              </p:ext>
            </p:extLst>
          </p:nvPr>
        </p:nvGraphicFramePr>
        <p:xfrm>
          <a:off x="1600200" y="5021263"/>
          <a:ext cx="5791200" cy="541337"/>
        </p:xfrm>
        <a:graphic>
          <a:graphicData uri="http://schemas.openxmlformats.org/presentationml/2006/ole">
            <mc:AlternateContent xmlns:mc="http://schemas.openxmlformats.org/markup-compatibility/2006">
              <mc:Choice xmlns:v="urn:schemas-microsoft-com:vml" Requires="v">
                <p:oleObj spid="_x0000_s4132" name="Equation" r:id="rId4" imgW="4483100" imgH="419100" progId="Equation.3">
                  <p:embed/>
                </p:oleObj>
              </mc:Choice>
              <mc:Fallback>
                <p:oleObj name="Equation" r:id="rId4" imgW="4483100" imgH="41910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5021263"/>
                        <a:ext cx="5791200" cy="541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descr="Vu, and tension, Tu (where a negative value indicates tension).  &#10;"/>
          <p:cNvGraphicFramePr>
            <a:graphicFrameLocks noChangeAspect="1"/>
          </p:cNvGraphicFramePr>
          <p:nvPr>
            <p:extLst>
              <p:ext uri="{D42A27DB-BD31-4B8C-83A1-F6EECF244321}">
                <p14:modId xmlns:p14="http://schemas.microsoft.com/office/powerpoint/2010/main" val="2463535175"/>
              </p:ext>
            </p:extLst>
          </p:nvPr>
        </p:nvGraphicFramePr>
        <p:xfrm>
          <a:off x="1676400" y="4314825"/>
          <a:ext cx="1295400" cy="638175"/>
        </p:xfrm>
        <a:graphic>
          <a:graphicData uri="http://schemas.openxmlformats.org/presentationml/2006/ole">
            <mc:AlternateContent xmlns:mc="http://schemas.openxmlformats.org/markup-compatibility/2006">
              <mc:Choice xmlns:v="urn:schemas-microsoft-com:vml" Requires="v">
                <p:oleObj spid="_x0000_s4133" name="Equation" r:id="rId6" imgW="850531" imgH="418918" progId="Equation.3">
                  <p:embed/>
                </p:oleObj>
              </mc:Choice>
              <mc:Fallback>
                <p:oleObj name="Equation" r:id="rId6" imgW="850531" imgH="418918" progId="Equation.3">
                  <p:embed/>
                  <p:pic>
                    <p:nvPicPr>
                      <p:cNvPr id="0" name=""/>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76400" y="4314825"/>
                        <a:ext cx="1295400" cy="63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txBox="1">
            <a:spLocks noChangeArrowheads="1"/>
          </p:cNvSpPr>
          <p:nvPr/>
        </p:nvSpPr>
        <p:spPr bwMode="auto">
          <a:xfrm>
            <a:off x="685800" y="1143000"/>
            <a:ext cx="80772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a:buFontTx/>
              <a:buNone/>
            </a:pPr>
            <a:r>
              <a:rPr lang="en-US" sz="1800" kern="0"/>
              <a:t>Substituting, one obtains:</a:t>
            </a:r>
          </a:p>
          <a:p>
            <a:pPr>
              <a:buFontTx/>
              <a:buNone/>
            </a:pPr>
            <a:endParaRPr lang="en-US" sz="1800" kern="0"/>
          </a:p>
          <a:p>
            <a:pPr>
              <a:buClr>
                <a:srgbClr val="FF0000"/>
              </a:buClr>
            </a:pPr>
            <a:r>
              <a:rPr lang="en-US" sz="1800" i="1" kern="0"/>
              <a:t>E</a:t>
            </a:r>
            <a:r>
              <a:rPr lang="en-US" sz="1800" i="1" kern="0" baseline="-25000"/>
              <a:t>h</a:t>
            </a:r>
            <a:r>
              <a:rPr lang="en-US" sz="1800" kern="0"/>
              <a:t> = </a:t>
            </a:r>
            <a:r>
              <a:rPr lang="en-US" sz="1800" i="1" kern="0"/>
              <a:t>ρQ</a:t>
            </a:r>
            <a:r>
              <a:rPr lang="en-US" sz="1800" i="1" kern="0" baseline="-25000"/>
              <a:t>E</a:t>
            </a:r>
            <a:r>
              <a:rPr lang="en-US" sz="1800" kern="0"/>
              <a:t> = (1.0)(2,231 lb) = 2,231 lb	     (horizontal earthquake effect)</a:t>
            </a:r>
          </a:p>
          <a:p>
            <a:pPr>
              <a:buClr>
                <a:srgbClr val="FF0000"/>
              </a:buClr>
            </a:pPr>
            <a:r>
              <a:rPr lang="en-US" sz="1800" i="1" kern="0"/>
              <a:t>E</a:t>
            </a:r>
            <a:r>
              <a:rPr lang="en-US" sz="1800" i="1" kern="0" baseline="-25000"/>
              <a:t>v</a:t>
            </a:r>
            <a:r>
              <a:rPr lang="en-US" sz="1800" kern="0"/>
              <a:t> = 0.2</a:t>
            </a:r>
            <a:r>
              <a:rPr lang="en-US" sz="1800" i="1" kern="0"/>
              <a:t>S</a:t>
            </a:r>
            <a:r>
              <a:rPr lang="en-US" sz="1800" i="1" kern="0" baseline="-25000"/>
              <a:t>DS</a:t>
            </a:r>
            <a:r>
              <a:rPr lang="en-US" sz="1800" i="1" kern="0"/>
              <a:t>D</a:t>
            </a:r>
            <a:r>
              <a:rPr lang="en-US" sz="1800" kern="0"/>
              <a:t> = (0.2)(1.487)(3,000 lb) = 892 lb   (vertical earthquake effect)</a:t>
            </a:r>
          </a:p>
          <a:p>
            <a:endParaRPr lang="en-US" sz="1800" kern="0"/>
          </a:p>
          <a:p>
            <a:pPr>
              <a:buClr>
                <a:srgbClr val="FF0000"/>
              </a:buClr>
            </a:pPr>
            <a:r>
              <a:rPr lang="en-US" sz="1800" kern="0"/>
              <a:t>(1.2 + 0.2</a:t>
            </a:r>
            <a:r>
              <a:rPr lang="en-US" sz="1800" i="1" kern="0"/>
              <a:t>S</a:t>
            </a:r>
            <a:r>
              <a:rPr lang="en-US" sz="1800" i="1" kern="0" baseline="-25000"/>
              <a:t>DS</a:t>
            </a:r>
            <a:r>
              <a:rPr lang="en-US" sz="1800" kern="0"/>
              <a:t>) </a:t>
            </a:r>
            <a:r>
              <a:rPr lang="en-US" sz="1800" i="1" kern="0"/>
              <a:t>D</a:t>
            </a:r>
            <a:r>
              <a:rPr lang="en-US" sz="1800" kern="0"/>
              <a:t> + </a:t>
            </a:r>
            <a:r>
              <a:rPr lang="en-US" sz="1800" i="1" kern="0"/>
              <a:t>ρQ</a:t>
            </a:r>
            <a:r>
              <a:rPr lang="en-US" sz="1800" i="1" kern="0" baseline="-25000"/>
              <a:t>E</a:t>
            </a:r>
            <a:r>
              <a:rPr lang="en-US" sz="1800" kern="0"/>
              <a:t> + </a:t>
            </a:r>
            <a:r>
              <a:rPr lang="en-US" sz="1800" i="1" kern="0"/>
              <a:t>L</a:t>
            </a:r>
            <a:r>
              <a:rPr lang="en-US" sz="1800" kern="0"/>
              <a:t> + 0.2</a:t>
            </a:r>
            <a:r>
              <a:rPr lang="en-US" sz="1800" i="1" kern="0"/>
              <a:t>S                    </a:t>
            </a:r>
            <a:r>
              <a:rPr lang="en-US" sz="1800" kern="0"/>
              <a:t>(Basic Load Combination 5)</a:t>
            </a:r>
          </a:p>
          <a:p>
            <a:pPr>
              <a:buClr>
                <a:srgbClr val="FF0000"/>
              </a:buClr>
            </a:pPr>
            <a:r>
              <a:rPr lang="en-US" sz="1800" kern="0"/>
              <a:t>(0.9 - 0.2</a:t>
            </a:r>
            <a:r>
              <a:rPr lang="en-US" sz="1800" i="1" kern="0"/>
              <a:t>S</a:t>
            </a:r>
            <a:r>
              <a:rPr lang="en-US" sz="1800" i="1" kern="0" baseline="-25000"/>
              <a:t>DS</a:t>
            </a:r>
            <a:r>
              <a:rPr lang="en-US" sz="1800" kern="0"/>
              <a:t>) </a:t>
            </a:r>
            <a:r>
              <a:rPr lang="en-US" sz="1800" i="1" kern="0"/>
              <a:t>D</a:t>
            </a:r>
            <a:r>
              <a:rPr lang="en-US" sz="1800" kern="0"/>
              <a:t> + </a:t>
            </a:r>
            <a:r>
              <a:rPr lang="en-US" sz="1800" i="1" kern="0"/>
              <a:t>ρQ</a:t>
            </a:r>
            <a:r>
              <a:rPr lang="en-US" sz="1800" i="1" kern="0" baseline="-25000"/>
              <a:t>E</a:t>
            </a:r>
            <a:r>
              <a:rPr lang="en-US" sz="1800" kern="0"/>
              <a:t> + 1.6</a:t>
            </a:r>
            <a:r>
              <a:rPr lang="en-US" sz="1800" i="1" kern="0"/>
              <a:t>H</a:t>
            </a:r>
            <a:r>
              <a:rPr lang="en-US" sz="1800" kern="0"/>
              <a:t>	                      (Basic Load Combination 7)</a:t>
            </a:r>
            <a:endParaRPr lang="de-DE" sz="1800" kern="0"/>
          </a:p>
          <a:p>
            <a:endParaRPr lang="de-DE" sz="1800" i="1" kern="0"/>
          </a:p>
          <a:p>
            <a:pPr>
              <a:buClr>
                <a:srgbClr val="FF0000"/>
              </a:buClr>
            </a:pPr>
            <a:r>
              <a:rPr lang="de-DE" sz="1800" i="1" kern="0"/>
              <a:t>U</a:t>
            </a:r>
            <a:r>
              <a:rPr lang="de-DE" sz="1800" kern="0"/>
              <a:t> = (1.2 + 0.2</a:t>
            </a:r>
            <a:r>
              <a:rPr lang="de-DE" sz="1800" i="1" kern="0"/>
              <a:t>S</a:t>
            </a:r>
            <a:r>
              <a:rPr lang="de-DE" sz="1800" i="1" kern="0" baseline="-25000"/>
              <a:t>DS</a:t>
            </a:r>
            <a:r>
              <a:rPr lang="de-DE" sz="1800" kern="0"/>
              <a:t>) </a:t>
            </a:r>
            <a:r>
              <a:rPr lang="de-DE" sz="1800" i="1" kern="0"/>
              <a:t>D</a:t>
            </a:r>
            <a:r>
              <a:rPr lang="de-DE" sz="1800" kern="0"/>
              <a:t> + </a:t>
            </a:r>
            <a:r>
              <a:rPr lang="en-US" sz="1800" i="1" kern="0"/>
              <a:t>ρ</a:t>
            </a:r>
            <a:r>
              <a:rPr lang="de-DE" sz="1800" i="1" kern="0"/>
              <a:t>Q</a:t>
            </a:r>
            <a:r>
              <a:rPr lang="de-DE" sz="1800" i="1" kern="0" baseline="-25000"/>
              <a:t>E</a:t>
            </a:r>
          </a:p>
          <a:p>
            <a:endParaRPr lang="en-US" sz="1800" i="1" kern="0"/>
          </a:p>
          <a:p>
            <a:pPr>
              <a:buClr>
                <a:srgbClr val="FF0000"/>
              </a:buClr>
            </a:pPr>
            <a:r>
              <a:rPr lang="en-US" sz="1800" i="1" kern="0"/>
              <a:t>V</a:t>
            </a:r>
            <a:r>
              <a:rPr lang="en-US" sz="1800" i="1" kern="0" baseline="-25000"/>
              <a:t>u</a:t>
            </a:r>
            <a:r>
              <a:rPr lang="en-US" sz="1800" i="1" kern="0"/>
              <a:t> =                         = </a:t>
            </a:r>
            <a:r>
              <a:rPr lang="en-US" sz="1800" kern="0"/>
              <a:t>558 lb/bolt</a:t>
            </a:r>
          </a:p>
          <a:p>
            <a:endParaRPr lang="en-US" sz="1800" kern="0"/>
          </a:p>
          <a:p>
            <a:pPr>
              <a:buClr>
                <a:srgbClr val="FF0000"/>
              </a:buClr>
            </a:pPr>
            <a:r>
              <a:rPr lang="en-US" sz="1800" i="1" kern="0"/>
              <a:t>T</a:t>
            </a:r>
            <a:r>
              <a:rPr lang="en-US" sz="1800" i="1" kern="0" baseline="-25000"/>
              <a:t>u</a:t>
            </a:r>
            <a:r>
              <a:rPr lang="en-US" sz="1800" kern="0"/>
              <a:t> =                                                                                             (no tension)</a:t>
            </a:r>
            <a:endParaRPr lang="en-US" sz="1800" kern="0" dirty="0"/>
          </a:p>
        </p:txBody>
      </p:sp>
      <p:sp>
        <p:nvSpPr>
          <p:cNvPr id="8" name="Title 7"/>
          <p:cNvSpPr>
            <a:spLocks noGrp="1"/>
          </p:cNvSpPr>
          <p:nvPr>
            <p:ph type="title"/>
          </p:nvPr>
        </p:nvSpPr>
        <p:spPr/>
        <p:txBody>
          <a:bodyPr/>
          <a:lstStyle/>
          <a:p>
            <a:r>
              <a:rPr lang="en-US" dirty="0">
                <a:solidFill>
                  <a:schemeClr val="accent6"/>
                </a:solidFill>
              </a:rPr>
              <a:t>Determine Reactions</a:t>
            </a:r>
            <a:endParaRPr lang="en-US" dirty="0"/>
          </a:p>
        </p:txBody>
      </p:sp>
    </p:spTree>
    <p:extLst>
      <p:ext uri="{BB962C8B-B14F-4D97-AF65-F5344CB8AC3E}">
        <p14:creationId xmlns:p14="http://schemas.microsoft.com/office/powerpoint/2010/main" val="6770281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36</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graphicFrame>
        <p:nvGraphicFramePr>
          <p:cNvPr id="6" name="Object 7" descr="The signs of SDS and FP have been selected to result in the largest value of anchor tension Tu."/>
          <p:cNvGraphicFramePr>
            <a:graphicFrameLocks noChangeAspect="1"/>
          </p:cNvGraphicFramePr>
          <p:nvPr>
            <p:extLst>
              <p:ext uri="{D42A27DB-BD31-4B8C-83A1-F6EECF244321}">
                <p14:modId xmlns:p14="http://schemas.microsoft.com/office/powerpoint/2010/main" val="1293759234"/>
              </p:ext>
            </p:extLst>
          </p:nvPr>
        </p:nvGraphicFramePr>
        <p:xfrm>
          <a:off x="1581150" y="2830513"/>
          <a:ext cx="5810250" cy="495874"/>
        </p:xfrm>
        <a:graphic>
          <a:graphicData uri="http://schemas.openxmlformats.org/presentationml/2006/ole">
            <mc:AlternateContent xmlns:mc="http://schemas.openxmlformats.org/markup-compatibility/2006">
              <mc:Choice xmlns:v="urn:schemas-microsoft-com:vml" Requires="v">
                <p:oleObj spid="_x0000_s5156" name="Equation" r:id="rId4" imgW="4432300" imgH="419100" progId="Equation.3">
                  <p:embed/>
                </p:oleObj>
              </mc:Choice>
              <mc:Fallback>
                <p:oleObj name="Equation" r:id="rId4" imgW="4432300" imgH="41910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1150" y="2830513"/>
                        <a:ext cx="5810250" cy="4958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descr="Vu Equation"/>
          <p:cNvGraphicFramePr>
            <a:graphicFrameLocks noChangeAspect="1"/>
          </p:cNvGraphicFramePr>
          <p:nvPr>
            <p:extLst>
              <p:ext uri="{D42A27DB-BD31-4B8C-83A1-F6EECF244321}">
                <p14:modId xmlns:p14="http://schemas.microsoft.com/office/powerpoint/2010/main" val="1334763109"/>
              </p:ext>
            </p:extLst>
          </p:nvPr>
        </p:nvGraphicFramePr>
        <p:xfrm>
          <a:off x="1704975" y="2057400"/>
          <a:ext cx="1371600" cy="609093"/>
        </p:xfrm>
        <a:graphic>
          <a:graphicData uri="http://schemas.openxmlformats.org/presentationml/2006/ole">
            <mc:AlternateContent xmlns:mc="http://schemas.openxmlformats.org/markup-compatibility/2006">
              <mc:Choice xmlns:v="urn:schemas-microsoft-com:vml" Requires="v">
                <p:oleObj spid="_x0000_s5157" name="Equation" r:id="rId6" imgW="850531" imgH="418918" progId="Equation.3">
                  <p:embed/>
                </p:oleObj>
              </mc:Choice>
              <mc:Fallback>
                <p:oleObj name="Equation" r:id="rId6" imgW="850531" imgH="418918" progId="Equation.3">
                  <p:embed/>
                  <p:pic>
                    <p:nvPicPr>
                      <p:cNvPr id="0" name=""/>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04975" y="2057400"/>
                        <a:ext cx="1371600" cy="60909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txBox="1">
            <a:spLocks noChangeArrowheads="1"/>
          </p:cNvSpPr>
          <p:nvPr/>
        </p:nvSpPr>
        <p:spPr bwMode="auto">
          <a:xfrm>
            <a:off x="609600" y="1676400"/>
            <a:ext cx="81534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a:buClr>
                <a:srgbClr val="FF0000"/>
              </a:buClr>
            </a:pPr>
            <a:r>
              <a:rPr lang="de-DE" sz="1800" i="1" kern="0"/>
              <a:t>U</a:t>
            </a:r>
            <a:r>
              <a:rPr lang="de-DE" sz="1800" kern="0"/>
              <a:t> = (0.9 - 0.2</a:t>
            </a:r>
            <a:r>
              <a:rPr lang="de-DE" sz="1800" i="1" kern="0"/>
              <a:t>S</a:t>
            </a:r>
            <a:r>
              <a:rPr lang="de-DE" sz="1800" i="1" kern="0" baseline="-25000"/>
              <a:t>DS</a:t>
            </a:r>
            <a:r>
              <a:rPr lang="de-DE" sz="1800" kern="0"/>
              <a:t>) </a:t>
            </a:r>
            <a:r>
              <a:rPr lang="de-DE" sz="1800" i="1" kern="0"/>
              <a:t>D</a:t>
            </a:r>
            <a:r>
              <a:rPr lang="de-DE" sz="1800" kern="0"/>
              <a:t> + </a:t>
            </a:r>
            <a:r>
              <a:rPr lang="en-US" sz="1800" i="1" kern="0"/>
              <a:t>ρ</a:t>
            </a:r>
            <a:r>
              <a:rPr lang="de-DE" sz="1800" i="1" kern="0"/>
              <a:t>Q</a:t>
            </a:r>
            <a:r>
              <a:rPr lang="de-DE" sz="1800" i="1" kern="0" baseline="-25000"/>
              <a:t>E</a:t>
            </a:r>
          </a:p>
          <a:p>
            <a:endParaRPr lang="de-DE" sz="1800" i="1" kern="0" baseline="-25000"/>
          </a:p>
          <a:p>
            <a:pPr>
              <a:buClr>
                <a:srgbClr val="FF0000"/>
              </a:buClr>
            </a:pPr>
            <a:r>
              <a:rPr lang="en-US" sz="1800" i="1" kern="0"/>
              <a:t>V</a:t>
            </a:r>
            <a:r>
              <a:rPr lang="en-US" sz="1800" i="1" kern="0" baseline="-25000"/>
              <a:t>u</a:t>
            </a:r>
            <a:r>
              <a:rPr lang="en-US" sz="1800" i="1" kern="0"/>
              <a:t> =                            = </a:t>
            </a:r>
            <a:r>
              <a:rPr lang="en-US" sz="1800" kern="0"/>
              <a:t>558 lb/bolt</a:t>
            </a:r>
          </a:p>
          <a:p>
            <a:endParaRPr lang="en-US" sz="1800" kern="0"/>
          </a:p>
          <a:p>
            <a:pPr>
              <a:buClr>
                <a:srgbClr val="FF0000"/>
              </a:buClr>
            </a:pPr>
            <a:r>
              <a:rPr lang="en-US" sz="1800" i="1" kern="0"/>
              <a:t>T</a:t>
            </a:r>
            <a:r>
              <a:rPr lang="en-US" sz="1800" i="1" kern="0" baseline="-25000"/>
              <a:t>u</a:t>
            </a:r>
            <a:r>
              <a:rPr lang="en-US" sz="1800" kern="0"/>
              <a:t> =                                                                                              (no tension)</a:t>
            </a:r>
          </a:p>
          <a:p>
            <a:endParaRPr lang="en-US" sz="1800" i="1" kern="0" baseline="-25000" dirty="0"/>
          </a:p>
        </p:txBody>
      </p:sp>
      <p:sp>
        <p:nvSpPr>
          <p:cNvPr id="8" name="Title 7"/>
          <p:cNvSpPr>
            <a:spLocks noGrp="1"/>
          </p:cNvSpPr>
          <p:nvPr>
            <p:ph type="title"/>
          </p:nvPr>
        </p:nvSpPr>
        <p:spPr/>
        <p:txBody>
          <a:bodyPr/>
          <a:lstStyle/>
          <a:p>
            <a:r>
              <a:rPr lang="en-US" dirty="0">
                <a:solidFill>
                  <a:schemeClr val="accent6"/>
                </a:solidFill>
              </a:rPr>
              <a:t>Determine Anchor Loads</a:t>
            </a:r>
            <a:endParaRPr lang="en-US" dirty="0"/>
          </a:p>
        </p:txBody>
      </p:sp>
    </p:spTree>
    <p:extLst>
      <p:ext uri="{BB962C8B-B14F-4D97-AF65-F5344CB8AC3E}">
        <p14:creationId xmlns:p14="http://schemas.microsoft.com/office/powerpoint/2010/main" val="32223937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37</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5" name="Picture 2" descr="http://www.servitokss.com/wp-content/uploads/2009/07/man_question_mark.jpg&#10;&#10;Person sitting on green question 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1447800"/>
            <a:ext cx="3048000" cy="3825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p:cNvSpPr>
            <a:spLocks noGrp="1"/>
          </p:cNvSpPr>
          <p:nvPr>
            <p:ph type="title"/>
          </p:nvPr>
        </p:nvSpPr>
        <p:spPr/>
        <p:txBody>
          <a:bodyPr/>
          <a:lstStyle/>
          <a:p>
            <a:r>
              <a:rPr lang="en-US" dirty="0">
                <a:solidFill>
                  <a:schemeClr val="accent6"/>
                </a:solidFill>
              </a:rPr>
              <a:t>Questions?</a:t>
            </a:r>
            <a:endParaRPr lang="en-US" dirty="0"/>
          </a:p>
        </p:txBody>
      </p:sp>
    </p:spTree>
    <p:extLst>
      <p:ext uri="{BB962C8B-B14F-4D97-AF65-F5344CB8AC3E}">
        <p14:creationId xmlns:p14="http://schemas.microsoft.com/office/powerpoint/2010/main" val="36125168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P-1051, Design Examples</a:t>
            </a:r>
            <a:endParaRPr lang="en-US" i="1" dirty="0"/>
          </a:p>
        </p:txBody>
      </p:sp>
      <p:sp>
        <p:nvSpPr>
          <p:cNvPr id="3" name="Content Placeholder 2"/>
          <p:cNvSpPr>
            <a:spLocks noGrp="1"/>
          </p:cNvSpPr>
          <p:nvPr>
            <p:ph idx="1"/>
          </p:nvPr>
        </p:nvSpPr>
        <p:spPr>
          <a:xfrm>
            <a:off x="632171" y="1276972"/>
            <a:ext cx="7772400" cy="4297362"/>
          </a:xfrm>
        </p:spPr>
        <p:txBody>
          <a:bodyPr/>
          <a:lstStyle/>
          <a:p>
            <a:pPr marL="0" indent="0">
              <a:buNone/>
            </a:pPr>
            <a:r>
              <a:rPr lang="en-US" sz="1600" dirty="0"/>
              <a:t> </a:t>
            </a:r>
          </a:p>
          <a:p>
            <a:r>
              <a:rPr lang="en-US" sz="16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600" dirty="0"/>
              <a:t>The opinions expressed herein regarding the requirements of the </a:t>
            </a:r>
            <a:r>
              <a:rPr lang="en-US" sz="1600" i="1" dirty="0"/>
              <a:t>NEHRP Recommended Seismic Provisions</a:t>
            </a:r>
            <a:r>
              <a:rPr lang="en-US" sz="1600" dirty="0"/>
              <a:t>, the referenced standards, and the building codes are not to be used for design purposes. Rather the user should consult the jurisdiction’s building official who has the authority to render interpretation of the code.</a:t>
            </a:r>
          </a:p>
          <a:p>
            <a:r>
              <a:rPr lang="en-US" sz="1600" dirty="0"/>
              <a:t>Any modifications made to the file represent the presenters' opinion only. </a:t>
            </a:r>
          </a:p>
        </p:txBody>
      </p:sp>
      <p:sp>
        <p:nvSpPr>
          <p:cNvPr id="2" name="Title 1"/>
          <p:cNvSpPr>
            <a:spLocks noGrp="1"/>
          </p:cNvSpPr>
          <p:nvPr>
            <p:ph type="title"/>
          </p:nvPr>
        </p:nvSpPr>
        <p:spPr/>
        <p:txBody>
          <a:bodyPr/>
          <a:lstStyle/>
          <a:p>
            <a:r>
              <a:rPr lang="en-US" dirty="0"/>
              <a:t>DISCLAIMER</a:t>
            </a:r>
          </a:p>
        </p:txBody>
      </p:sp>
    </p:spTree>
    <p:extLst>
      <p:ext uri="{BB962C8B-B14F-4D97-AF65-F5344CB8AC3E}">
        <p14:creationId xmlns:p14="http://schemas.microsoft.com/office/powerpoint/2010/main" val="3551435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6" name="Slide Number Placeholder 5"/>
          <p:cNvSpPr>
            <a:spLocks noGrp="1"/>
          </p:cNvSpPr>
          <p:nvPr>
            <p:ph type="sldNum" sz="quarter" idx="11"/>
          </p:nvPr>
        </p:nvSpPr>
        <p:spPr/>
        <p:txBody>
          <a:bodyPr/>
          <a:lstStyle/>
          <a:p>
            <a:pPr>
              <a:defRPr/>
            </a:pPr>
            <a:r>
              <a:rPr lang="en-US" dirty="0"/>
              <a:t>Nonstructural 18 - </a:t>
            </a:r>
            <a:fld id="{22E29492-E087-4344-883A-625E40CB6043}" type="slidenum">
              <a:rPr lang="en-US" smtClean="0"/>
              <a:pPr>
                <a:defRPr/>
              </a:pPr>
              <a:t>4</a:t>
            </a:fld>
            <a:endParaRPr lang="en-US" dirty="0"/>
          </a:p>
        </p:txBody>
      </p:sp>
      <p:sp>
        <p:nvSpPr>
          <p:cNvPr id="8" name="Content Placeholder 7"/>
          <p:cNvSpPr>
            <a:spLocks noGrp="1"/>
          </p:cNvSpPr>
          <p:nvPr>
            <p:ph idx="1"/>
          </p:nvPr>
        </p:nvSpPr>
        <p:spPr/>
        <p:txBody>
          <a:bodyPr/>
          <a:lstStyle/>
          <a:p>
            <a:pPr lvl="0" eaLnBrk="1" hangingPunct="1">
              <a:lnSpc>
                <a:spcPct val="80000"/>
              </a:lnSpc>
              <a:buNone/>
            </a:pPr>
            <a:r>
              <a:rPr lang="en-US" sz="2400" b="1" dirty="0">
                <a:solidFill>
                  <a:srgbClr val="000000"/>
                </a:solidFill>
              </a:rPr>
              <a:t>2015 </a:t>
            </a:r>
            <a:r>
              <a:rPr lang="en-US" sz="2400" b="1" i="1" dirty="0">
                <a:solidFill>
                  <a:srgbClr val="000000"/>
                </a:solidFill>
              </a:rPr>
              <a:t>NEHRP Recommended Provisions</a:t>
            </a:r>
            <a:r>
              <a:rPr lang="en-US" sz="2400" b="1" dirty="0">
                <a:solidFill>
                  <a:srgbClr val="000000"/>
                </a:solidFill>
              </a:rPr>
              <a:t>:</a:t>
            </a:r>
          </a:p>
          <a:p>
            <a:pPr lvl="0" eaLnBrk="1" hangingPunct="1">
              <a:lnSpc>
                <a:spcPct val="80000"/>
              </a:lnSpc>
              <a:buClr>
                <a:srgbClr val="FF0000"/>
              </a:buClr>
            </a:pPr>
            <a:r>
              <a:rPr lang="en-US" sz="2400" dirty="0">
                <a:solidFill>
                  <a:srgbClr val="000000"/>
                </a:solidFill>
              </a:rPr>
              <a:t>Part 1, Provisions</a:t>
            </a:r>
          </a:p>
          <a:p>
            <a:pPr lvl="0" eaLnBrk="1" hangingPunct="1">
              <a:lnSpc>
                <a:spcPct val="80000"/>
              </a:lnSpc>
              <a:spcAft>
                <a:spcPts val="1200"/>
              </a:spcAft>
              <a:buNone/>
            </a:pPr>
            <a:r>
              <a:rPr lang="en-US" sz="2400" dirty="0">
                <a:solidFill>
                  <a:srgbClr val="000000"/>
                </a:solidFill>
              </a:rPr>
              <a:t>	ASCE/SEI 7-10 including Supplement 1, </a:t>
            </a:r>
            <a:r>
              <a:rPr lang="en-US" sz="2400" i="1" dirty="0">
                <a:solidFill>
                  <a:srgbClr val="000000"/>
                </a:solidFill>
              </a:rPr>
              <a:t>Minimum Design Loads for Buildings and Other Structures </a:t>
            </a:r>
            <a:r>
              <a:rPr lang="en-US" sz="2400" dirty="0">
                <a:solidFill>
                  <a:srgbClr val="000000"/>
                </a:solidFill>
              </a:rPr>
              <a:t>including Supplement 1, Chapters 11-23  adopted by reference</a:t>
            </a:r>
          </a:p>
          <a:p>
            <a:pPr lvl="0" eaLnBrk="1" hangingPunct="1">
              <a:lnSpc>
                <a:spcPct val="80000"/>
              </a:lnSpc>
              <a:buNone/>
            </a:pPr>
            <a:r>
              <a:rPr lang="en-US" sz="2400" b="1" dirty="0">
                <a:solidFill>
                  <a:srgbClr val="000000"/>
                </a:solidFill>
              </a:rPr>
              <a:t>In ASCE/SEI 7-10 </a:t>
            </a:r>
          </a:p>
          <a:p>
            <a:pPr lvl="0" eaLnBrk="1" hangingPunct="1">
              <a:lnSpc>
                <a:spcPct val="80000"/>
              </a:lnSpc>
              <a:buClr>
                <a:srgbClr val="FF0000"/>
              </a:buClr>
            </a:pPr>
            <a:r>
              <a:rPr lang="en-US" sz="2400" dirty="0">
                <a:solidFill>
                  <a:srgbClr val="000000"/>
                </a:solidFill>
              </a:rPr>
              <a:t>Chapter 13 – Seismic Design Requirements for Nonstructural Components</a:t>
            </a:r>
          </a:p>
          <a:p>
            <a:pPr lvl="0" eaLnBrk="1" hangingPunct="1">
              <a:lnSpc>
                <a:spcPct val="80000"/>
              </a:lnSpc>
              <a:buClr>
                <a:srgbClr val="FF0000"/>
              </a:buClr>
            </a:pPr>
            <a:r>
              <a:rPr lang="en-US" sz="2400" dirty="0">
                <a:solidFill>
                  <a:srgbClr val="000000"/>
                </a:solidFill>
              </a:rPr>
              <a:t>Section 12.11.2  Anchorage of Concrete and Masonry Structural Walls</a:t>
            </a:r>
          </a:p>
          <a:p>
            <a:pPr marL="0" lvl="0" indent="0" eaLnBrk="1" hangingPunct="1">
              <a:lnSpc>
                <a:spcPct val="80000"/>
              </a:lnSpc>
              <a:buClr>
                <a:srgbClr val="FF0000"/>
              </a:buClr>
              <a:buNone/>
            </a:pPr>
            <a:endParaRPr lang="en-US" sz="1400" dirty="0">
              <a:solidFill>
                <a:srgbClr val="000000"/>
              </a:solidFill>
            </a:endParaRPr>
          </a:p>
          <a:p>
            <a:pPr marL="0" lvl="0" indent="0" eaLnBrk="1" hangingPunct="1">
              <a:lnSpc>
                <a:spcPct val="80000"/>
              </a:lnSpc>
              <a:buNone/>
            </a:pPr>
            <a:r>
              <a:rPr lang="en-US" sz="2400" dirty="0">
                <a:solidFill>
                  <a:srgbClr val="000000"/>
                </a:solidFill>
              </a:rPr>
              <a:t>Significant revisions in ASCE/SEI 7-16 will be noted</a:t>
            </a:r>
          </a:p>
          <a:p>
            <a:endParaRPr lang="en-US" dirty="0"/>
          </a:p>
        </p:txBody>
      </p:sp>
      <p:sp>
        <p:nvSpPr>
          <p:cNvPr id="7" name="Title 6"/>
          <p:cNvSpPr>
            <a:spLocks noGrp="1"/>
          </p:cNvSpPr>
          <p:nvPr>
            <p:ph type="title"/>
          </p:nvPr>
        </p:nvSpPr>
        <p:spPr/>
        <p:txBody>
          <a:bodyPr/>
          <a:lstStyle/>
          <a:p>
            <a:r>
              <a:rPr lang="en-US" sz="3200" dirty="0">
                <a:solidFill>
                  <a:srgbClr val="2D2DB9"/>
                </a:solidFill>
              </a:rPr>
              <a:t>Nonstructural Design Requirements</a:t>
            </a:r>
            <a:endParaRPr lang="en-US" dirty="0"/>
          </a:p>
        </p:txBody>
      </p:sp>
    </p:spTree>
    <p:extLst>
      <p:ext uri="{BB962C8B-B14F-4D97-AF65-F5344CB8AC3E}">
        <p14:creationId xmlns:p14="http://schemas.microsoft.com/office/powerpoint/2010/main" val="2916697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Nonstructural 18- </a:t>
            </a:r>
            <a:fld id="{C89CB261-678F-46C7-9B50-9F41C27EFD57}" type="slidenum">
              <a:rPr lang="en-US" smtClean="0"/>
              <a:pPr>
                <a:defRPr/>
              </a:pPr>
              <a:t>5</a:t>
            </a:fld>
            <a:endParaRPr lang="en-US" dirty="0"/>
          </a:p>
        </p:txBody>
      </p:sp>
      <p:graphicFrame>
        <p:nvGraphicFramePr>
          <p:cNvPr id="6" name="Content Placeholder 5" descr="Table containing a partial list of ap and Rp values for architectural nonstructural component values from ASCE/SEI 7-10 Table 13.5-1 is presented.&#10;"/>
          <p:cNvGraphicFramePr>
            <a:graphicFrameLocks noGrp="1"/>
          </p:cNvGraphicFramePr>
          <p:nvPr>
            <p:ph idx="1"/>
            <p:extLst>
              <p:ext uri="{D42A27DB-BD31-4B8C-83A1-F6EECF244321}">
                <p14:modId xmlns:p14="http://schemas.microsoft.com/office/powerpoint/2010/main" val="3754061762"/>
              </p:ext>
            </p:extLst>
          </p:nvPr>
        </p:nvGraphicFramePr>
        <p:xfrm>
          <a:off x="878556" y="2086226"/>
          <a:ext cx="7315200" cy="2865120"/>
        </p:xfrm>
        <a:graphic>
          <a:graphicData uri="http://schemas.openxmlformats.org/drawingml/2006/table">
            <a:tbl>
              <a:tblPr firstRow="1" bandRow="1">
                <a:tableStyleId>{5940675A-B579-460E-94D1-54222C63F5DA}</a:tableStyleId>
              </a:tblPr>
              <a:tblGrid>
                <a:gridCol w="1905000">
                  <a:extLst>
                    <a:ext uri="{9D8B030D-6E8A-4147-A177-3AD203B41FA5}">
                      <a16:colId xmlns:a16="http://schemas.microsoft.com/office/drawing/2014/main" val="20000"/>
                    </a:ext>
                  </a:extLst>
                </a:gridCol>
                <a:gridCol w="5410200">
                  <a:extLst>
                    <a:ext uri="{9D8B030D-6E8A-4147-A177-3AD203B41FA5}">
                      <a16:colId xmlns:a16="http://schemas.microsoft.com/office/drawing/2014/main" val="20001"/>
                    </a:ext>
                  </a:extLst>
                </a:gridCol>
              </a:tblGrid>
              <a:tr h="370840">
                <a:tc>
                  <a:txBody>
                    <a:bodyPr/>
                    <a:lstStyle/>
                    <a:p>
                      <a:r>
                        <a:rPr lang="en-US" b="1" dirty="0"/>
                        <a:t>ASCE/SEI 7-10 Section</a:t>
                      </a:r>
                    </a:p>
                  </a:txBody>
                  <a:tcPr/>
                </a:tc>
                <a:tc>
                  <a:txBody>
                    <a:bodyPr/>
                    <a:lstStyle/>
                    <a:p>
                      <a:r>
                        <a:rPr lang="en-US" b="1" dirty="0"/>
                        <a:t>Title</a:t>
                      </a:r>
                    </a:p>
                  </a:txBody>
                  <a:tcPr/>
                </a:tc>
                <a:extLst>
                  <a:ext uri="{0D108BD9-81ED-4DB2-BD59-A6C34878D82A}">
                    <a16:rowId xmlns:a16="http://schemas.microsoft.com/office/drawing/2014/main" val="10000"/>
                  </a:ext>
                </a:extLst>
              </a:tr>
              <a:tr h="370840">
                <a:tc>
                  <a:txBody>
                    <a:bodyPr/>
                    <a:lstStyle/>
                    <a:p>
                      <a:r>
                        <a:rPr lang="en-US" dirty="0"/>
                        <a:t>13.1</a:t>
                      </a:r>
                    </a:p>
                  </a:txBody>
                  <a:tcPr/>
                </a:tc>
                <a:tc>
                  <a:txBody>
                    <a:bodyPr/>
                    <a:lstStyle/>
                    <a:p>
                      <a:r>
                        <a:rPr lang="en-US" dirty="0"/>
                        <a:t>General</a:t>
                      </a:r>
                    </a:p>
                  </a:txBody>
                  <a:tcPr/>
                </a:tc>
                <a:extLst>
                  <a:ext uri="{0D108BD9-81ED-4DB2-BD59-A6C34878D82A}">
                    <a16:rowId xmlns:a16="http://schemas.microsoft.com/office/drawing/2014/main" val="10001"/>
                  </a:ext>
                </a:extLst>
              </a:tr>
              <a:tr h="370840">
                <a:tc>
                  <a:txBody>
                    <a:bodyPr/>
                    <a:lstStyle/>
                    <a:p>
                      <a:r>
                        <a:rPr lang="en-US" dirty="0"/>
                        <a:t>13.2</a:t>
                      </a:r>
                    </a:p>
                  </a:txBody>
                  <a:tcPr/>
                </a:tc>
                <a:tc>
                  <a:txBody>
                    <a:bodyPr/>
                    <a:lstStyle/>
                    <a:p>
                      <a:r>
                        <a:rPr lang="en-US" dirty="0"/>
                        <a:t>General</a:t>
                      </a:r>
                      <a:r>
                        <a:rPr lang="en-US" baseline="0" dirty="0"/>
                        <a:t> Design Requirements</a:t>
                      </a:r>
                      <a:endParaRPr lang="en-US" dirty="0"/>
                    </a:p>
                  </a:txBody>
                  <a:tcPr/>
                </a:tc>
                <a:extLst>
                  <a:ext uri="{0D108BD9-81ED-4DB2-BD59-A6C34878D82A}">
                    <a16:rowId xmlns:a16="http://schemas.microsoft.com/office/drawing/2014/main" val="10002"/>
                  </a:ext>
                </a:extLst>
              </a:tr>
              <a:tr h="370840">
                <a:tc>
                  <a:txBody>
                    <a:bodyPr/>
                    <a:lstStyle/>
                    <a:p>
                      <a:r>
                        <a:rPr lang="en-US" dirty="0"/>
                        <a:t>13.3</a:t>
                      </a:r>
                    </a:p>
                  </a:txBody>
                  <a:tcPr/>
                </a:tc>
                <a:tc>
                  <a:txBody>
                    <a:bodyPr/>
                    <a:lstStyle/>
                    <a:p>
                      <a:r>
                        <a:rPr lang="en-US" dirty="0"/>
                        <a:t>Seismic Demands</a:t>
                      </a:r>
                      <a:r>
                        <a:rPr lang="en-US" baseline="0" dirty="0"/>
                        <a:t> on Nonstructural Components</a:t>
                      </a:r>
                      <a:endParaRPr lang="en-US" dirty="0"/>
                    </a:p>
                  </a:txBody>
                  <a:tcPr/>
                </a:tc>
                <a:extLst>
                  <a:ext uri="{0D108BD9-81ED-4DB2-BD59-A6C34878D82A}">
                    <a16:rowId xmlns:a16="http://schemas.microsoft.com/office/drawing/2014/main" val="10003"/>
                  </a:ext>
                </a:extLst>
              </a:tr>
              <a:tr h="370840">
                <a:tc>
                  <a:txBody>
                    <a:bodyPr/>
                    <a:lstStyle/>
                    <a:p>
                      <a:r>
                        <a:rPr lang="en-US" dirty="0"/>
                        <a:t>13.4</a:t>
                      </a:r>
                    </a:p>
                  </a:txBody>
                  <a:tcPr/>
                </a:tc>
                <a:tc>
                  <a:txBody>
                    <a:bodyPr/>
                    <a:lstStyle/>
                    <a:p>
                      <a:r>
                        <a:rPr lang="en-US" dirty="0"/>
                        <a:t>Nonstructural Component Anchorage</a:t>
                      </a:r>
                    </a:p>
                  </a:txBody>
                  <a:tcPr/>
                </a:tc>
                <a:extLst>
                  <a:ext uri="{0D108BD9-81ED-4DB2-BD59-A6C34878D82A}">
                    <a16:rowId xmlns:a16="http://schemas.microsoft.com/office/drawing/2014/main" val="10004"/>
                  </a:ext>
                </a:extLst>
              </a:tr>
              <a:tr h="370840">
                <a:tc>
                  <a:txBody>
                    <a:bodyPr/>
                    <a:lstStyle/>
                    <a:p>
                      <a:r>
                        <a:rPr lang="en-US" dirty="0"/>
                        <a:t>13.5</a:t>
                      </a:r>
                    </a:p>
                  </a:txBody>
                  <a:tcPr/>
                </a:tc>
                <a:tc>
                  <a:txBody>
                    <a:bodyPr/>
                    <a:lstStyle/>
                    <a:p>
                      <a:r>
                        <a:rPr lang="en-US" dirty="0"/>
                        <a:t>Architectural Component</a:t>
                      </a:r>
                    </a:p>
                  </a:txBody>
                  <a:tcPr/>
                </a:tc>
                <a:extLst>
                  <a:ext uri="{0D108BD9-81ED-4DB2-BD59-A6C34878D82A}">
                    <a16:rowId xmlns:a16="http://schemas.microsoft.com/office/drawing/2014/main" val="10005"/>
                  </a:ext>
                </a:extLst>
              </a:tr>
              <a:tr h="370840">
                <a:tc>
                  <a:txBody>
                    <a:bodyPr/>
                    <a:lstStyle/>
                    <a:p>
                      <a:r>
                        <a:rPr lang="en-US" dirty="0"/>
                        <a:t>13.6</a:t>
                      </a:r>
                    </a:p>
                  </a:txBody>
                  <a:tcPr/>
                </a:tc>
                <a:tc>
                  <a:txBody>
                    <a:bodyPr/>
                    <a:lstStyle/>
                    <a:p>
                      <a:r>
                        <a:rPr lang="en-US" dirty="0"/>
                        <a:t>Mechanical and Electrical Components</a:t>
                      </a:r>
                    </a:p>
                  </a:txBody>
                  <a:tcPr/>
                </a:tc>
                <a:extLst>
                  <a:ext uri="{0D108BD9-81ED-4DB2-BD59-A6C34878D82A}">
                    <a16:rowId xmlns:a16="http://schemas.microsoft.com/office/drawing/2014/main" val="10006"/>
                  </a:ext>
                </a:extLst>
              </a:tr>
            </a:tbl>
          </a:graphicData>
        </a:graphic>
      </p:graphicFrame>
      <p:sp>
        <p:nvSpPr>
          <p:cNvPr id="2" name="Title 1"/>
          <p:cNvSpPr>
            <a:spLocks noGrp="1"/>
          </p:cNvSpPr>
          <p:nvPr>
            <p:ph type="title"/>
          </p:nvPr>
        </p:nvSpPr>
        <p:spPr/>
        <p:txBody>
          <a:bodyPr/>
          <a:lstStyle/>
          <a:p>
            <a:r>
              <a:rPr lang="en-US" dirty="0">
                <a:solidFill>
                  <a:schemeClr val="accent6"/>
                </a:solidFill>
              </a:rPr>
              <a:t>ASCE/SEI 7-10 Chapter 13</a:t>
            </a:r>
            <a:br>
              <a:rPr lang="en-US" dirty="0">
                <a:solidFill>
                  <a:schemeClr val="accent6"/>
                </a:solidFill>
              </a:rPr>
            </a:br>
            <a:r>
              <a:rPr lang="en-US" dirty="0">
                <a:solidFill>
                  <a:schemeClr val="accent6"/>
                </a:solidFill>
              </a:rPr>
              <a:t>Organization</a:t>
            </a:r>
            <a:endParaRPr lang="en-US" dirty="0"/>
          </a:p>
        </p:txBody>
      </p:sp>
    </p:spTree>
    <p:extLst>
      <p:ext uri="{BB962C8B-B14F-4D97-AF65-F5344CB8AC3E}">
        <p14:creationId xmlns:p14="http://schemas.microsoft.com/office/powerpoint/2010/main" val="997942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Nonstructural 18- </a:t>
            </a:r>
            <a:fld id="{C89CB261-678F-46C7-9B50-9F41C27EFD57}" type="slidenum">
              <a:rPr lang="en-US" smtClean="0"/>
              <a:pPr>
                <a:defRPr/>
              </a:pPr>
              <a:t>6</a:t>
            </a:fld>
            <a:endParaRPr lang="en-US" dirty="0"/>
          </a:p>
        </p:txBody>
      </p:sp>
      <p:sp>
        <p:nvSpPr>
          <p:cNvPr id="3" name="Content Placeholder 2"/>
          <p:cNvSpPr>
            <a:spLocks noGrp="1"/>
          </p:cNvSpPr>
          <p:nvPr>
            <p:ph idx="1"/>
          </p:nvPr>
        </p:nvSpPr>
        <p:spPr/>
        <p:txBody>
          <a:bodyPr/>
          <a:lstStyle/>
          <a:p>
            <a:pPr lvl="0"/>
            <a:r>
              <a:rPr lang="en-US" dirty="0">
                <a:solidFill>
                  <a:srgbClr val="000000"/>
                </a:solidFill>
              </a:rPr>
              <a:t>Section 13.1: Information on the applicability of the nonstructural design provisions </a:t>
            </a:r>
          </a:p>
          <a:p>
            <a:pPr lvl="0"/>
            <a:r>
              <a:rPr lang="en-US" dirty="0">
                <a:solidFill>
                  <a:srgbClr val="000000"/>
                </a:solidFill>
              </a:rPr>
              <a:t>Section 13.2: General information on determination of:</a:t>
            </a:r>
          </a:p>
          <a:p>
            <a:pPr lvl="1"/>
            <a:r>
              <a:rPr lang="en-US" dirty="0">
                <a:solidFill>
                  <a:srgbClr val="000000"/>
                </a:solidFill>
              </a:rPr>
              <a:t>Importance of the component or system, </a:t>
            </a:r>
          </a:p>
          <a:p>
            <a:pPr lvl="1"/>
            <a:r>
              <a:rPr lang="en-US" dirty="0">
                <a:solidFill>
                  <a:srgbClr val="000000"/>
                </a:solidFill>
              </a:rPr>
              <a:t>Methods for establishing the adequacy of the component for seismic forces,</a:t>
            </a:r>
          </a:p>
          <a:p>
            <a:pPr lvl="1"/>
            <a:r>
              <a:rPr lang="en-US" dirty="0">
                <a:solidFill>
                  <a:srgbClr val="000000"/>
                </a:solidFill>
              </a:rPr>
              <a:t>Certification requirements for items identified as critical to life safety or function</a:t>
            </a:r>
          </a:p>
          <a:p>
            <a:endParaRPr lang="en-US" dirty="0"/>
          </a:p>
        </p:txBody>
      </p:sp>
      <p:sp>
        <p:nvSpPr>
          <p:cNvPr id="2" name="Title 1"/>
          <p:cNvSpPr>
            <a:spLocks noGrp="1"/>
          </p:cNvSpPr>
          <p:nvPr>
            <p:ph type="title"/>
          </p:nvPr>
        </p:nvSpPr>
        <p:spPr>
          <a:xfrm>
            <a:off x="400051" y="269875"/>
            <a:ext cx="8077200" cy="1143000"/>
          </a:xfrm>
        </p:spPr>
        <p:txBody>
          <a:bodyPr/>
          <a:lstStyle/>
          <a:p>
            <a:r>
              <a:rPr lang="en-US" sz="3200" dirty="0">
                <a:solidFill>
                  <a:srgbClr val="2D2DB9"/>
                </a:solidFill>
              </a:rPr>
              <a:t>ASCE/SEI 7-10 Chapter 13 </a:t>
            </a:r>
            <a:br>
              <a:rPr lang="en-US" sz="3200" dirty="0">
                <a:solidFill>
                  <a:srgbClr val="2D2DB9"/>
                </a:solidFill>
              </a:rPr>
            </a:br>
            <a:r>
              <a:rPr lang="en-US" sz="3200" dirty="0">
                <a:solidFill>
                  <a:srgbClr val="2D2DB9"/>
                </a:solidFill>
              </a:rPr>
              <a:t>Organization</a:t>
            </a:r>
            <a:endParaRPr lang="en-US" dirty="0"/>
          </a:p>
        </p:txBody>
      </p:sp>
    </p:spTree>
    <p:extLst>
      <p:ext uri="{BB962C8B-B14F-4D97-AF65-F5344CB8AC3E}">
        <p14:creationId xmlns:p14="http://schemas.microsoft.com/office/powerpoint/2010/main" val="2278704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Nonstructural 18- </a:t>
            </a:r>
            <a:fld id="{C89CB261-678F-46C7-9B50-9F41C27EFD57}" type="slidenum">
              <a:rPr lang="en-US" smtClean="0"/>
              <a:pPr>
                <a:defRPr/>
              </a:pPr>
              <a:t>7</a:t>
            </a:fld>
            <a:endParaRPr lang="en-US" dirty="0"/>
          </a:p>
        </p:txBody>
      </p:sp>
      <p:sp>
        <p:nvSpPr>
          <p:cNvPr id="3" name="Content Placeholder 2"/>
          <p:cNvSpPr>
            <a:spLocks noGrp="1"/>
          </p:cNvSpPr>
          <p:nvPr>
            <p:ph idx="1"/>
          </p:nvPr>
        </p:nvSpPr>
        <p:spPr/>
        <p:txBody>
          <a:bodyPr/>
          <a:lstStyle/>
          <a:p>
            <a:pPr lvl="0"/>
            <a:r>
              <a:rPr lang="en-US" dirty="0">
                <a:solidFill>
                  <a:srgbClr val="000000"/>
                </a:solidFill>
              </a:rPr>
              <a:t>Section 13.3: Procedures for determining the acceleration and displacement demands on nonstructural components</a:t>
            </a:r>
          </a:p>
          <a:p>
            <a:pPr lvl="0"/>
            <a:r>
              <a:rPr lang="en-US" dirty="0">
                <a:solidFill>
                  <a:srgbClr val="000000"/>
                </a:solidFill>
              </a:rPr>
              <a:t>Section 13.4: Design considerations for attachment of nonstructural components to the structure  </a:t>
            </a:r>
          </a:p>
          <a:p>
            <a:pPr lvl="0"/>
            <a:r>
              <a:rPr lang="en-US" dirty="0">
                <a:solidFill>
                  <a:srgbClr val="000000"/>
                </a:solidFill>
              </a:rPr>
              <a:t>Sections 13.5 and 13.6: Detailed design considerations for architectural components, and mechanical and electrical components, respectively</a:t>
            </a:r>
          </a:p>
          <a:p>
            <a:endParaRPr lang="en-US" dirty="0"/>
          </a:p>
        </p:txBody>
      </p:sp>
      <p:sp>
        <p:nvSpPr>
          <p:cNvPr id="2" name="Title 1"/>
          <p:cNvSpPr>
            <a:spLocks noGrp="1"/>
          </p:cNvSpPr>
          <p:nvPr>
            <p:ph type="title"/>
          </p:nvPr>
        </p:nvSpPr>
        <p:spPr>
          <a:xfrm>
            <a:off x="485775" y="269875"/>
            <a:ext cx="8258175" cy="1143000"/>
          </a:xfrm>
        </p:spPr>
        <p:txBody>
          <a:bodyPr/>
          <a:lstStyle/>
          <a:p>
            <a:r>
              <a:rPr lang="en-US" sz="3200" dirty="0">
                <a:solidFill>
                  <a:srgbClr val="2D2DB9"/>
                </a:solidFill>
              </a:rPr>
              <a:t>ASCE/SEI 7-10 Chapter 13 Organization</a:t>
            </a:r>
            <a:endParaRPr lang="en-US" dirty="0"/>
          </a:p>
        </p:txBody>
      </p:sp>
    </p:spTree>
    <p:extLst>
      <p:ext uri="{BB962C8B-B14F-4D97-AF65-F5344CB8AC3E}">
        <p14:creationId xmlns:p14="http://schemas.microsoft.com/office/powerpoint/2010/main" val="4244456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Nonstructural 18- </a:t>
            </a:r>
            <a:fld id="{C89CB261-678F-46C7-9B50-9F41C27EFD57}" type="slidenum">
              <a:rPr lang="en-US" smtClean="0"/>
              <a:pPr>
                <a:defRPr/>
              </a:pPr>
              <a:t>8</a:t>
            </a:fld>
            <a:endParaRPr lang="en-US" dirty="0"/>
          </a:p>
        </p:txBody>
      </p:sp>
      <p:sp>
        <p:nvSpPr>
          <p:cNvPr id="3" name="Content Placeholder 2"/>
          <p:cNvSpPr>
            <a:spLocks noGrp="1"/>
          </p:cNvSpPr>
          <p:nvPr>
            <p:ph idx="1"/>
          </p:nvPr>
        </p:nvSpPr>
        <p:spPr/>
        <p:txBody>
          <a:bodyPr/>
          <a:lstStyle/>
          <a:p>
            <a:pPr lvl="0" eaLnBrk="1" hangingPunct="1">
              <a:buClr>
                <a:srgbClr val="FF0000"/>
              </a:buClr>
            </a:pPr>
            <a:r>
              <a:rPr lang="en-US" sz="2000" dirty="0">
                <a:solidFill>
                  <a:srgbClr val="000000"/>
                </a:solidFill>
              </a:rPr>
              <a:t>ASCE/SEI 7-10 Nonstructural Components are assigned a Component Importance Factor, </a:t>
            </a:r>
            <a:r>
              <a:rPr lang="en-US" sz="2000" i="1" dirty="0">
                <a:solidFill>
                  <a:srgbClr val="000000"/>
                </a:solidFill>
              </a:rPr>
              <a:t>I</a:t>
            </a:r>
            <a:r>
              <a:rPr lang="en-US" sz="2000" i="1" baseline="-25000" dirty="0">
                <a:solidFill>
                  <a:srgbClr val="000000"/>
                </a:solidFill>
              </a:rPr>
              <a:t>p</a:t>
            </a:r>
            <a:r>
              <a:rPr lang="en-US" sz="1800" dirty="0">
                <a:solidFill>
                  <a:srgbClr val="000000"/>
                </a:solidFill>
              </a:rPr>
              <a:t> </a:t>
            </a:r>
          </a:p>
          <a:p>
            <a:pPr lvl="0" eaLnBrk="1" hangingPunct="1">
              <a:buNone/>
            </a:pPr>
            <a:endParaRPr lang="en-US" sz="1000" baseline="-25000" dirty="0">
              <a:solidFill>
                <a:srgbClr val="000000"/>
              </a:solidFill>
            </a:endParaRPr>
          </a:p>
          <a:p>
            <a:pPr lvl="0" eaLnBrk="1" hangingPunct="1">
              <a:buClr>
                <a:srgbClr val="FF0000"/>
              </a:buClr>
            </a:pPr>
            <a:r>
              <a:rPr lang="en-US" sz="2000" dirty="0">
                <a:solidFill>
                  <a:srgbClr val="000000"/>
                </a:solidFill>
              </a:rPr>
              <a:t>The values of </a:t>
            </a:r>
            <a:r>
              <a:rPr lang="en-US" sz="2000" i="1" dirty="0">
                <a:solidFill>
                  <a:srgbClr val="000000"/>
                </a:solidFill>
              </a:rPr>
              <a:t>I</a:t>
            </a:r>
            <a:r>
              <a:rPr lang="en-US" sz="2000" i="1" baseline="-25000" dirty="0">
                <a:solidFill>
                  <a:srgbClr val="000000"/>
                </a:solidFill>
              </a:rPr>
              <a:t>p</a:t>
            </a:r>
            <a:r>
              <a:rPr lang="en-US" sz="2000" dirty="0">
                <a:solidFill>
                  <a:srgbClr val="000000"/>
                </a:solidFill>
              </a:rPr>
              <a:t> is either 1.0 or 1.5</a:t>
            </a:r>
          </a:p>
          <a:p>
            <a:pPr lvl="0" eaLnBrk="1" hangingPunct="1">
              <a:buNone/>
            </a:pPr>
            <a:endParaRPr lang="en-US" sz="600" dirty="0">
              <a:solidFill>
                <a:srgbClr val="000000"/>
              </a:solidFill>
            </a:endParaRPr>
          </a:p>
          <a:p>
            <a:pPr lvl="0" eaLnBrk="1" hangingPunct="1">
              <a:buClr>
                <a:srgbClr val="FF0000"/>
              </a:buClr>
            </a:pPr>
            <a:r>
              <a:rPr lang="en-US" sz="2000" dirty="0">
                <a:solidFill>
                  <a:srgbClr val="000000"/>
                </a:solidFill>
              </a:rPr>
              <a:t>In ASCE/SEI 7-10, the value of </a:t>
            </a:r>
            <a:r>
              <a:rPr lang="en-US" sz="2000" i="1" dirty="0">
                <a:solidFill>
                  <a:srgbClr val="000000"/>
                </a:solidFill>
              </a:rPr>
              <a:t>I</a:t>
            </a:r>
            <a:r>
              <a:rPr lang="en-US" sz="2000" i="1" baseline="-25000" dirty="0">
                <a:solidFill>
                  <a:srgbClr val="000000"/>
                </a:solidFill>
              </a:rPr>
              <a:t>p</a:t>
            </a:r>
            <a:r>
              <a:rPr lang="en-US" sz="2000" dirty="0">
                <a:solidFill>
                  <a:srgbClr val="000000"/>
                </a:solidFill>
              </a:rPr>
              <a:t> is based on</a:t>
            </a:r>
          </a:p>
          <a:p>
            <a:pPr lvl="0" eaLnBrk="1" hangingPunct="1">
              <a:buNone/>
            </a:pPr>
            <a:endParaRPr lang="en-US" sz="600" dirty="0">
              <a:solidFill>
                <a:srgbClr val="000000"/>
              </a:solidFill>
            </a:endParaRPr>
          </a:p>
          <a:p>
            <a:pPr lvl="0" eaLnBrk="1" hangingPunct="1">
              <a:buNone/>
            </a:pPr>
            <a:r>
              <a:rPr lang="en-US" sz="2000" dirty="0">
                <a:solidFill>
                  <a:srgbClr val="000000"/>
                </a:solidFill>
              </a:rPr>
              <a:t>      1.  Requirement of the component to function after a DBE  or </a:t>
            </a:r>
          </a:p>
          <a:p>
            <a:pPr lvl="0" eaLnBrk="1" hangingPunct="1">
              <a:buNone/>
            </a:pPr>
            <a:r>
              <a:rPr lang="en-US" sz="2000" dirty="0">
                <a:solidFill>
                  <a:srgbClr val="000000"/>
                </a:solidFill>
              </a:rPr>
              <a:t>      2.  Occupancy Category of the structure or facility</a:t>
            </a:r>
          </a:p>
          <a:p>
            <a:pPr lvl="0" eaLnBrk="1" hangingPunct="1">
              <a:buNone/>
            </a:pPr>
            <a:endParaRPr lang="en-US" sz="600" dirty="0">
              <a:solidFill>
                <a:srgbClr val="000000"/>
              </a:solidFill>
            </a:endParaRPr>
          </a:p>
          <a:p>
            <a:pPr lvl="0" eaLnBrk="1" hangingPunct="1">
              <a:buClr>
                <a:srgbClr val="FF0000"/>
              </a:buClr>
            </a:pPr>
            <a:r>
              <a:rPr lang="en-US" sz="2000" dirty="0">
                <a:solidFill>
                  <a:srgbClr val="000000"/>
                </a:solidFill>
              </a:rPr>
              <a:t>In ASCE/SEI 7-10, nonstructural components/systems which are assigned an </a:t>
            </a:r>
            <a:r>
              <a:rPr lang="en-US" sz="2000" i="1" dirty="0">
                <a:solidFill>
                  <a:srgbClr val="000000"/>
                </a:solidFill>
              </a:rPr>
              <a:t>I</a:t>
            </a:r>
            <a:r>
              <a:rPr lang="en-US" sz="2000" i="1" baseline="-25000" dirty="0">
                <a:solidFill>
                  <a:srgbClr val="000000"/>
                </a:solidFill>
              </a:rPr>
              <a:t>p</a:t>
            </a:r>
            <a:r>
              <a:rPr lang="en-US" sz="2000" baseline="-25000" dirty="0">
                <a:solidFill>
                  <a:srgbClr val="000000"/>
                </a:solidFill>
              </a:rPr>
              <a:t> </a:t>
            </a:r>
            <a:r>
              <a:rPr lang="en-US" sz="2000" dirty="0">
                <a:solidFill>
                  <a:srgbClr val="000000"/>
                </a:solidFill>
              </a:rPr>
              <a:t>= 1.5 are called </a:t>
            </a:r>
            <a:r>
              <a:rPr lang="en-US" sz="2000" i="1" dirty="0">
                <a:solidFill>
                  <a:srgbClr val="000000"/>
                </a:solidFill>
              </a:rPr>
              <a:t>Designated Seismic Systems</a:t>
            </a:r>
            <a:r>
              <a:rPr lang="en-US" sz="2000" dirty="0">
                <a:solidFill>
                  <a:srgbClr val="000000"/>
                </a:solidFill>
              </a:rPr>
              <a:t>.</a:t>
            </a:r>
          </a:p>
          <a:p>
            <a:endParaRPr lang="en-US" dirty="0"/>
          </a:p>
        </p:txBody>
      </p:sp>
      <p:sp>
        <p:nvSpPr>
          <p:cNvPr id="2" name="Title 1"/>
          <p:cNvSpPr>
            <a:spLocks noGrp="1"/>
          </p:cNvSpPr>
          <p:nvPr>
            <p:ph type="title"/>
          </p:nvPr>
        </p:nvSpPr>
        <p:spPr/>
        <p:txBody>
          <a:bodyPr/>
          <a:lstStyle/>
          <a:p>
            <a:r>
              <a:rPr lang="en-US" sz="3200" dirty="0">
                <a:solidFill>
                  <a:srgbClr val="2D2DB9"/>
                </a:solidFill>
              </a:rPr>
              <a:t>Nonstructural Importance Factor - </a:t>
            </a:r>
            <a:r>
              <a:rPr lang="en-US" sz="3200" i="1" dirty="0">
                <a:solidFill>
                  <a:srgbClr val="2D2DB9"/>
                </a:solidFill>
              </a:rPr>
              <a:t>I</a:t>
            </a:r>
            <a:r>
              <a:rPr lang="en-US" sz="3200" i="1" baseline="-25000" dirty="0">
                <a:solidFill>
                  <a:srgbClr val="2D2DB9"/>
                </a:solidFill>
              </a:rPr>
              <a:t>p</a:t>
            </a:r>
            <a:endParaRPr lang="en-US" dirty="0"/>
          </a:p>
        </p:txBody>
      </p:sp>
    </p:spTree>
    <p:extLst>
      <p:ext uri="{BB962C8B-B14F-4D97-AF65-F5344CB8AC3E}">
        <p14:creationId xmlns:p14="http://schemas.microsoft.com/office/powerpoint/2010/main" val="1152876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Nonstructural 18- </a:t>
            </a:r>
            <a:fld id="{C89CB261-678F-46C7-9B50-9F41C27EFD57}" type="slidenum">
              <a:rPr lang="en-US" smtClean="0"/>
              <a:pPr>
                <a:defRPr/>
              </a:pPr>
              <a:t>9</a:t>
            </a:fld>
            <a:endParaRPr lang="en-US" dirty="0"/>
          </a:p>
        </p:txBody>
      </p:sp>
      <p:sp>
        <p:nvSpPr>
          <p:cNvPr id="3" name="Content Placeholder 2"/>
          <p:cNvSpPr>
            <a:spLocks noGrp="1"/>
          </p:cNvSpPr>
          <p:nvPr>
            <p:ph idx="1"/>
          </p:nvPr>
        </p:nvSpPr>
        <p:spPr>
          <a:xfrm>
            <a:off x="500152" y="1719081"/>
            <a:ext cx="8220755" cy="3550149"/>
          </a:xfrm>
        </p:spPr>
        <p:txBody>
          <a:bodyPr/>
          <a:lstStyle/>
          <a:p>
            <a:pPr eaLnBrk="1" hangingPunct="1">
              <a:lnSpc>
                <a:spcPct val="90000"/>
              </a:lnSpc>
              <a:buFontTx/>
              <a:buNone/>
            </a:pPr>
            <a:endParaRPr lang="en-US" sz="700" dirty="0"/>
          </a:p>
          <a:p>
            <a:pPr eaLnBrk="1" hangingPunct="1">
              <a:lnSpc>
                <a:spcPct val="90000"/>
              </a:lnSpc>
              <a:buClr>
                <a:srgbClr val="FF0000"/>
              </a:buClr>
            </a:pPr>
            <a:r>
              <a:rPr lang="en-US" sz="2000" dirty="0"/>
              <a:t>ASCE/SEI 7-10 Nonstructural provisions apply throughout the United States</a:t>
            </a:r>
          </a:p>
          <a:p>
            <a:pPr eaLnBrk="1" hangingPunct="1">
              <a:lnSpc>
                <a:spcPct val="90000"/>
              </a:lnSpc>
              <a:buClr>
                <a:srgbClr val="FF0000"/>
              </a:buClr>
            </a:pPr>
            <a:r>
              <a:rPr lang="en-US" sz="2000" dirty="0"/>
              <a:t>Some components are exempt from the requirements of Chapter 13:</a:t>
            </a:r>
          </a:p>
          <a:p>
            <a:pPr lvl="1" eaLnBrk="1" hangingPunct="1">
              <a:lnSpc>
                <a:spcPct val="90000"/>
              </a:lnSpc>
            </a:pPr>
            <a:r>
              <a:rPr lang="en-US" sz="2000" dirty="0"/>
              <a:t>All components in structures assigned to SDC A</a:t>
            </a:r>
          </a:p>
          <a:p>
            <a:pPr lvl="1" eaLnBrk="1" hangingPunct="1">
              <a:lnSpc>
                <a:spcPct val="90000"/>
              </a:lnSpc>
            </a:pPr>
            <a:r>
              <a:rPr lang="en-US" sz="2000" dirty="0"/>
              <a:t>MEP components in structures assigned to  SDC B</a:t>
            </a:r>
          </a:p>
          <a:p>
            <a:pPr lvl="1" eaLnBrk="1" hangingPunct="1">
              <a:lnSpc>
                <a:spcPct val="90000"/>
              </a:lnSpc>
            </a:pPr>
            <a:r>
              <a:rPr lang="en-US" sz="2000" dirty="0"/>
              <a:t>Architectural components in structures assigned to SDC B 	if </a:t>
            </a:r>
            <a:r>
              <a:rPr lang="en-US" sz="2000" i="1" dirty="0"/>
              <a:t>I</a:t>
            </a:r>
            <a:r>
              <a:rPr lang="en-US" sz="2000" i="1" baseline="-25000" dirty="0"/>
              <a:t>p</a:t>
            </a:r>
            <a:r>
              <a:rPr lang="en-US" sz="2000" dirty="0"/>
              <a:t> = 1.0 (except certain parapets)</a:t>
            </a:r>
          </a:p>
          <a:p>
            <a:pPr lvl="1" eaLnBrk="1" hangingPunct="1">
              <a:lnSpc>
                <a:spcPct val="90000"/>
              </a:lnSpc>
            </a:pPr>
            <a:r>
              <a:rPr lang="en-US" sz="2000" dirty="0"/>
              <a:t>MEP components in structures assigned to SDC C if </a:t>
            </a:r>
            <a:r>
              <a:rPr lang="en-US" sz="2000" i="1" dirty="0"/>
              <a:t>I</a:t>
            </a:r>
            <a:r>
              <a:rPr lang="en-US" sz="2000" i="1" baseline="-25000" dirty="0"/>
              <a:t>p</a:t>
            </a:r>
            <a:r>
              <a:rPr lang="en-US" sz="2000" dirty="0"/>
              <a:t> = 1.0</a:t>
            </a:r>
          </a:p>
          <a:p>
            <a:pPr lvl="1" eaLnBrk="1" hangingPunct="1">
              <a:lnSpc>
                <a:spcPct val="90000"/>
              </a:lnSpc>
            </a:pPr>
            <a:r>
              <a:rPr lang="en-US" sz="2000" dirty="0"/>
              <a:t>Furniture and light or temporary items</a:t>
            </a:r>
          </a:p>
          <a:p>
            <a:pPr lvl="1" eaLnBrk="1" hangingPunct="1">
              <a:lnSpc>
                <a:spcPct val="90000"/>
              </a:lnSpc>
            </a:pPr>
            <a:r>
              <a:rPr lang="en-US" sz="2000" dirty="0"/>
              <a:t>Small piping and ductwork in structures assigned to SDC D-F</a:t>
            </a:r>
          </a:p>
          <a:p>
            <a:endParaRPr lang="en-US" sz="2400" dirty="0"/>
          </a:p>
        </p:txBody>
      </p:sp>
      <p:sp>
        <p:nvSpPr>
          <p:cNvPr id="2" name="Title 1"/>
          <p:cNvSpPr>
            <a:spLocks noGrp="1"/>
          </p:cNvSpPr>
          <p:nvPr>
            <p:ph type="title"/>
          </p:nvPr>
        </p:nvSpPr>
        <p:spPr/>
        <p:txBody>
          <a:bodyPr/>
          <a:lstStyle/>
          <a:p>
            <a:r>
              <a:rPr lang="en-US" sz="3200" dirty="0">
                <a:solidFill>
                  <a:srgbClr val="2D2DB9"/>
                </a:solidFill>
              </a:rPr>
              <a:t>Limits of Applicability</a:t>
            </a:r>
            <a:endParaRPr lang="en-US" dirty="0"/>
          </a:p>
        </p:txBody>
      </p:sp>
    </p:spTree>
    <p:extLst>
      <p:ext uri="{BB962C8B-B14F-4D97-AF65-F5344CB8AC3E}">
        <p14:creationId xmlns:p14="http://schemas.microsoft.com/office/powerpoint/2010/main" val="236499539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3721</TotalTime>
  <Words>5379</Words>
  <Application>Microsoft Office PowerPoint</Application>
  <PresentationFormat>On-screen Show (4:3)</PresentationFormat>
  <Paragraphs>594</Paragraphs>
  <Slides>38</Slides>
  <Notes>37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6" baseType="lpstr">
      <vt:lpstr>宋体</vt:lpstr>
      <vt:lpstr>Arial</vt:lpstr>
      <vt:lpstr>Symbol</vt:lpstr>
      <vt:lpstr>Times New Roman</vt:lpstr>
      <vt:lpstr>Times-Italic</vt:lpstr>
      <vt:lpstr>Times-Roman</vt:lpstr>
      <vt:lpstr>Default Design</vt:lpstr>
      <vt:lpstr>Equation</vt:lpstr>
      <vt:lpstr>Design for Nonstructural Components         Robert Bachman, S.E., John Gillengerten, S.E., and Susan Dowty, S.E.</vt:lpstr>
      <vt:lpstr>Nonstructural Components</vt:lpstr>
      <vt:lpstr>Approach to Nonstructural Components</vt:lpstr>
      <vt:lpstr>Nonstructural Design Requirements</vt:lpstr>
      <vt:lpstr>ASCE/SEI 7-10 Chapter 13 Organization</vt:lpstr>
      <vt:lpstr>ASCE/SEI 7-10 Chapter 13  Organization</vt:lpstr>
      <vt:lpstr>ASCE/SEI 7-10 Chapter 13 Organization</vt:lpstr>
      <vt:lpstr>Nonstructural Importance Factor - Ip</vt:lpstr>
      <vt:lpstr>Limits of Applicability</vt:lpstr>
      <vt:lpstr>Nonstructural Demands</vt:lpstr>
      <vt:lpstr>Nonstructural Force Demands</vt:lpstr>
      <vt:lpstr>Nonstructural Force Demand</vt:lpstr>
      <vt:lpstr>Nonstructural Component Factors</vt:lpstr>
      <vt:lpstr>ap and Rp values for Selected Architectural Components</vt:lpstr>
      <vt:lpstr>Component Amplification  Factor ap</vt:lpstr>
      <vt:lpstr>Explanation of 0.4SDS(1 + 2 z/h)</vt:lpstr>
      <vt:lpstr>Explanation of z/h</vt:lpstr>
      <vt:lpstr>Alternative to Fp Equation 13.3-1 </vt:lpstr>
      <vt:lpstr>New Alternatives in ASCE/SEI 7-16</vt:lpstr>
      <vt:lpstr>New Alternatives in ASCE/SEI 7-16 </vt:lpstr>
      <vt:lpstr>Relative Displacement Demand for Design Earthquake Motions</vt:lpstr>
      <vt:lpstr>Load Combinations</vt:lpstr>
      <vt:lpstr>Attachment of Nonstructural Components</vt:lpstr>
      <vt:lpstr>Attachment of Nonstructural Components to Concrete or Masonry</vt:lpstr>
      <vt:lpstr>Architectural Components (Table 13.5-1)</vt:lpstr>
      <vt:lpstr>Mechanical Components (Table 13.6-1)</vt:lpstr>
      <vt:lpstr>Electrical Components (Table 13.6-1)</vt:lpstr>
      <vt:lpstr>Design and Detailing Requirements of Architectural Components</vt:lpstr>
      <vt:lpstr>Design and Detail Requirements for Mechanical and Electrical Equipment</vt:lpstr>
      <vt:lpstr>Special Certification Requirements for Certain Designated Seismic Systems (Ip=1.5)</vt:lpstr>
      <vt:lpstr>HVAC Fan Unit Support Design Example</vt:lpstr>
      <vt:lpstr>Seismic Design Parameters and Coefficients</vt:lpstr>
      <vt:lpstr>Free Body Diagram for Force Analysis</vt:lpstr>
      <vt:lpstr>Determine Seismic Forces</vt:lpstr>
      <vt:lpstr>Determine Reactions</vt:lpstr>
      <vt:lpstr>Determine Anchor Loads</vt:lpstr>
      <vt:lpstr>Questions?</vt:lpstr>
      <vt:lpstr>DISCLAIMER</vt:lpstr>
    </vt:vector>
  </TitlesOfParts>
  <Company>Dell Computer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Finley A. Charney</dc:creator>
  <cp:lastModifiedBy>Maria Mulé</cp:lastModifiedBy>
  <cp:revision>287</cp:revision>
  <cp:lastPrinted>1998-07-06T16:25:22Z</cp:lastPrinted>
  <dcterms:created xsi:type="dcterms:W3CDTF">1998-06-02T20:38:30Z</dcterms:created>
  <dcterms:modified xsi:type="dcterms:W3CDTF">2016-09-23T17:40:35Z</dcterms:modified>
</cp:coreProperties>
</file>