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64"/>
  </p:notesMasterIdLst>
  <p:handoutMasterIdLst>
    <p:handoutMasterId r:id="rId65"/>
  </p:handoutMasterIdLst>
  <p:sldIdLst>
    <p:sldId id="407" r:id="rId2"/>
    <p:sldId id="261" r:id="rId3"/>
    <p:sldId id="311" r:id="rId4"/>
    <p:sldId id="278" r:id="rId5"/>
    <p:sldId id="285" r:id="rId6"/>
    <p:sldId id="284" r:id="rId7"/>
    <p:sldId id="283" r:id="rId8"/>
    <p:sldId id="277" r:id="rId9"/>
    <p:sldId id="306" r:id="rId10"/>
    <p:sldId id="313" r:id="rId11"/>
    <p:sldId id="321" r:id="rId12"/>
    <p:sldId id="319" r:id="rId13"/>
    <p:sldId id="322" r:id="rId14"/>
    <p:sldId id="323" r:id="rId15"/>
    <p:sldId id="324" r:id="rId16"/>
    <p:sldId id="325" r:id="rId17"/>
    <p:sldId id="329" r:id="rId18"/>
    <p:sldId id="331" r:id="rId19"/>
    <p:sldId id="333" r:id="rId20"/>
    <p:sldId id="337" r:id="rId21"/>
    <p:sldId id="338" r:id="rId22"/>
    <p:sldId id="339" r:id="rId23"/>
    <p:sldId id="340" r:id="rId24"/>
    <p:sldId id="341" r:id="rId25"/>
    <p:sldId id="342" r:id="rId26"/>
    <p:sldId id="343" r:id="rId27"/>
    <p:sldId id="344" r:id="rId28"/>
    <p:sldId id="345" r:id="rId29"/>
    <p:sldId id="346" r:id="rId30"/>
    <p:sldId id="347" r:id="rId31"/>
    <p:sldId id="349" r:id="rId32"/>
    <p:sldId id="350" r:id="rId33"/>
    <p:sldId id="352" r:id="rId34"/>
    <p:sldId id="353" r:id="rId35"/>
    <p:sldId id="354" r:id="rId36"/>
    <p:sldId id="355" r:id="rId37"/>
    <p:sldId id="356" r:id="rId38"/>
    <p:sldId id="358" r:id="rId39"/>
    <p:sldId id="361" r:id="rId40"/>
    <p:sldId id="362" r:id="rId41"/>
    <p:sldId id="365" r:id="rId42"/>
    <p:sldId id="367" r:id="rId43"/>
    <p:sldId id="371" r:id="rId44"/>
    <p:sldId id="372" r:id="rId45"/>
    <p:sldId id="374" r:id="rId46"/>
    <p:sldId id="378" r:id="rId47"/>
    <p:sldId id="380" r:id="rId48"/>
    <p:sldId id="381" r:id="rId49"/>
    <p:sldId id="382" r:id="rId50"/>
    <p:sldId id="387" r:id="rId51"/>
    <p:sldId id="388" r:id="rId52"/>
    <p:sldId id="392" r:id="rId53"/>
    <p:sldId id="394" r:id="rId54"/>
    <p:sldId id="397" r:id="rId55"/>
    <p:sldId id="398" r:id="rId56"/>
    <p:sldId id="399" r:id="rId57"/>
    <p:sldId id="400" r:id="rId58"/>
    <p:sldId id="401" r:id="rId59"/>
    <p:sldId id="402" r:id="rId60"/>
    <p:sldId id="403" r:id="rId61"/>
    <p:sldId id="405" r:id="rId62"/>
    <p:sldId id="406" r:id="rId63"/>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CC99"/>
    <a:srgbClr val="CC6600"/>
    <a:srgbClr val="009900"/>
    <a:srgbClr val="FF9900"/>
    <a:srgbClr val="000000"/>
    <a:srgbClr val="D9D9D9"/>
    <a:srgbClr val="002D80"/>
    <a:srgbClr val="002F8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3" autoAdjust="0"/>
    <p:restoredTop sz="74783" autoAdjust="0"/>
  </p:normalViewPr>
  <p:slideViewPr>
    <p:cSldViewPr snapToGrid="0">
      <p:cViewPr>
        <p:scale>
          <a:sx n="60" d="100"/>
          <a:sy n="60" d="100"/>
        </p:scale>
        <p:origin x="58" y="149"/>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4438"/>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84E14-8565-4668-994A-80BCBEC27568}" type="doc">
      <dgm:prSet loTypeId="urn:microsoft.com/office/officeart/2009/3/layout/DescendingProcess" loCatId="process" qsTypeId="urn:microsoft.com/office/officeart/2005/8/quickstyle/simple1" qsCatId="simple" csTypeId="urn:microsoft.com/office/officeart/2005/8/colors/accent2_1" csCatId="accent2" phldr="1"/>
      <dgm:spPr/>
      <dgm:t>
        <a:bodyPr/>
        <a:lstStyle/>
        <a:p>
          <a:endParaRPr lang="en-US"/>
        </a:p>
      </dgm:t>
    </dgm:pt>
    <dgm:pt modelId="{607D8963-2C35-4095-92E4-F71F400C2B49}">
      <dgm:prSet phldrT="[Text]" custT="1"/>
      <dgm:spPr/>
      <dgm:t>
        <a:bodyPr/>
        <a:lstStyle/>
        <a:p>
          <a:r>
            <a:rPr lang="en-US" sz="1600" dirty="0"/>
            <a:t>Project &amp; Ground Motion Criteria</a:t>
          </a:r>
        </a:p>
      </dgm:t>
    </dgm:pt>
    <dgm:pt modelId="{6EEC5E2E-C52D-4416-B533-2B82A44BED99}" type="parTrans" cxnId="{B97D844B-3938-489F-BC1F-2BD86DC67AD2}">
      <dgm:prSet/>
      <dgm:spPr/>
      <dgm:t>
        <a:bodyPr/>
        <a:lstStyle/>
        <a:p>
          <a:endParaRPr lang="en-US" sz="1600"/>
        </a:p>
      </dgm:t>
    </dgm:pt>
    <dgm:pt modelId="{43A13FA0-2646-4C11-83EB-5698A5CCE106}" type="sibTrans" cxnId="{B97D844B-3938-489F-BC1F-2BD86DC67AD2}">
      <dgm:prSet custT="1"/>
      <dgm:spPr/>
      <dgm:t>
        <a:bodyPr/>
        <a:lstStyle/>
        <a:p>
          <a:endParaRPr lang="en-US" sz="1600"/>
        </a:p>
      </dgm:t>
    </dgm:pt>
    <dgm:pt modelId="{21555952-09D5-4D0D-9757-308B0930EA3D}">
      <dgm:prSet phldrT="[Text]" custT="1"/>
      <dgm:spPr/>
      <dgm:t>
        <a:bodyPr/>
        <a:lstStyle/>
        <a:p>
          <a:r>
            <a:rPr lang="en-US" sz="1600" dirty="0"/>
            <a:t>Preliminary Design of SFRS (without dampers)</a:t>
          </a:r>
        </a:p>
      </dgm:t>
    </dgm:pt>
    <dgm:pt modelId="{A574C995-0606-4F75-8098-F28237A8D1F5}" type="parTrans" cxnId="{E017FB3B-352E-47A8-BC21-7993B979758D}">
      <dgm:prSet/>
      <dgm:spPr/>
      <dgm:t>
        <a:bodyPr/>
        <a:lstStyle/>
        <a:p>
          <a:endParaRPr lang="en-US" sz="1600"/>
        </a:p>
      </dgm:t>
    </dgm:pt>
    <dgm:pt modelId="{3F2411C1-FDCE-459C-A24B-B3B238EB26C2}" type="sibTrans" cxnId="{E017FB3B-352E-47A8-BC21-7993B979758D}">
      <dgm:prSet custT="1"/>
      <dgm:spPr/>
      <dgm:t>
        <a:bodyPr/>
        <a:lstStyle/>
        <a:p>
          <a:endParaRPr lang="en-US" sz="1600"/>
        </a:p>
      </dgm:t>
    </dgm:pt>
    <dgm:pt modelId="{5C34C07C-108B-452A-859D-3D01CBB9B031}">
      <dgm:prSet phldrT="[Text]" custT="1"/>
      <dgm:spPr/>
      <dgm:t>
        <a:bodyPr/>
        <a:lstStyle/>
        <a:p>
          <a:r>
            <a:rPr lang="en-US" sz="1600" dirty="0"/>
            <a:t>Preliminary Design of Damping System</a:t>
          </a:r>
        </a:p>
      </dgm:t>
    </dgm:pt>
    <dgm:pt modelId="{C06B7AED-2045-4B0D-8E70-FC57BA05DA28}" type="parTrans" cxnId="{56CDA218-52F3-4E3E-8292-2ED361C0CE92}">
      <dgm:prSet/>
      <dgm:spPr/>
      <dgm:t>
        <a:bodyPr/>
        <a:lstStyle/>
        <a:p>
          <a:endParaRPr lang="en-US" sz="1600"/>
        </a:p>
      </dgm:t>
    </dgm:pt>
    <dgm:pt modelId="{61F74191-AF63-476A-9B01-1F3F4EF1FD66}" type="sibTrans" cxnId="{56CDA218-52F3-4E3E-8292-2ED361C0CE92}">
      <dgm:prSet custT="1"/>
      <dgm:spPr/>
      <dgm:t>
        <a:bodyPr/>
        <a:lstStyle/>
        <a:p>
          <a:endParaRPr lang="en-US" sz="1600"/>
        </a:p>
      </dgm:t>
    </dgm:pt>
    <dgm:pt modelId="{76894429-E468-4FF6-95EF-A9073B734FB8}">
      <dgm:prSet phldrT="[Text]" custT="1"/>
      <dgm:spPr/>
      <dgm:t>
        <a:bodyPr/>
        <a:lstStyle/>
        <a:p>
          <a:r>
            <a:rPr lang="en-US" sz="1600" dirty="0"/>
            <a:t>Final Specifications</a:t>
          </a:r>
        </a:p>
      </dgm:t>
    </dgm:pt>
    <dgm:pt modelId="{5749DFB7-048C-4A99-80D5-9F39FA1B584A}" type="parTrans" cxnId="{4DCB5452-C06E-4FD9-AEE7-563CB668BFA0}">
      <dgm:prSet/>
      <dgm:spPr/>
      <dgm:t>
        <a:bodyPr/>
        <a:lstStyle/>
        <a:p>
          <a:endParaRPr lang="en-US" sz="1600"/>
        </a:p>
      </dgm:t>
    </dgm:pt>
    <dgm:pt modelId="{CF0696B6-29DD-4FB9-B98C-C92721B7F908}" type="sibTrans" cxnId="{4DCB5452-C06E-4FD9-AEE7-563CB668BFA0}">
      <dgm:prSet/>
      <dgm:spPr/>
      <dgm:t>
        <a:bodyPr/>
        <a:lstStyle/>
        <a:p>
          <a:endParaRPr lang="en-US" sz="1600"/>
        </a:p>
      </dgm:t>
    </dgm:pt>
    <dgm:pt modelId="{6284C40D-1BF8-4A46-BB6D-B772C6994737}">
      <dgm:prSet phldrT="[Text]" custT="1"/>
      <dgm:spPr/>
      <dgm:t>
        <a:bodyPr/>
        <a:lstStyle/>
        <a:p>
          <a:r>
            <a:rPr lang="en-NZ" sz="1600" dirty="0"/>
            <a:t>Damping Device Maximum and Minimum Properties</a:t>
          </a:r>
          <a:endParaRPr lang="en-US" sz="1600" dirty="0"/>
        </a:p>
      </dgm:t>
    </dgm:pt>
    <dgm:pt modelId="{84D46933-775F-4730-8C2E-E4A5AE3F09D7}" type="parTrans" cxnId="{B0C3CC1F-CE20-4D4F-87B0-601ED4BACC6E}">
      <dgm:prSet/>
      <dgm:spPr/>
      <dgm:t>
        <a:bodyPr/>
        <a:lstStyle/>
        <a:p>
          <a:endParaRPr lang="en-US" sz="1600"/>
        </a:p>
      </dgm:t>
    </dgm:pt>
    <dgm:pt modelId="{4479BF96-C214-43EE-9648-AA1548C60642}" type="sibTrans" cxnId="{B0C3CC1F-CE20-4D4F-87B0-601ED4BACC6E}">
      <dgm:prSet custT="1"/>
      <dgm:spPr/>
      <dgm:t>
        <a:bodyPr/>
        <a:lstStyle/>
        <a:p>
          <a:endParaRPr lang="en-US" sz="1600"/>
        </a:p>
      </dgm:t>
    </dgm:pt>
    <dgm:pt modelId="{051B6C39-A114-43CD-B9FD-AE39613DC978}">
      <dgm:prSet phldrT="[Text]" custT="1"/>
      <dgm:spPr/>
      <dgm:t>
        <a:bodyPr/>
        <a:lstStyle/>
        <a:p>
          <a:r>
            <a:rPr lang="en-NZ" sz="1600" dirty="0"/>
            <a:t>Nonlinear Response History Analysis</a:t>
          </a:r>
        </a:p>
        <a:p>
          <a:r>
            <a:rPr lang="en-NZ" sz="1600" dirty="0"/>
            <a:t>(trial and error iterations)</a:t>
          </a:r>
          <a:endParaRPr lang="en-US" sz="1600" dirty="0"/>
        </a:p>
      </dgm:t>
    </dgm:pt>
    <dgm:pt modelId="{94A12A13-1D88-4A6C-BDF4-29F73F5EB672}" type="parTrans" cxnId="{DE88D76A-D63F-4B40-A07C-6205DBA13C9E}">
      <dgm:prSet/>
      <dgm:spPr/>
      <dgm:t>
        <a:bodyPr/>
        <a:lstStyle/>
        <a:p>
          <a:endParaRPr lang="en-US" sz="1600"/>
        </a:p>
      </dgm:t>
    </dgm:pt>
    <dgm:pt modelId="{B244B2A7-A9FE-4FCF-A50F-609FCE011330}" type="sibTrans" cxnId="{DE88D76A-D63F-4B40-A07C-6205DBA13C9E}">
      <dgm:prSet custT="1"/>
      <dgm:spPr/>
      <dgm:t>
        <a:bodyPr/>
        <a:lstStyle/>
        <a:p>
          <a:endParaRPr lang="en-US" sz="1600"/>
        </a:p>
      </dgm:t>
    </dgm:pt>
    <dgm:pt modelId="{93855286-EEAC-4CDC-955D-60FA0B3E5D47}">
      <dgm:prSet phldrT="[Text]" custT="1"/>
      <dgm:spPr/>
      <dgm:t>
        <a:bodyPr/>
        <a:lstStyle/>
        <a:p>
          <a:r>
            <a:rPr lang="en-US" sz="1600" dirty="0"/>
            <a:t>Re-check SFRS (with dampers included)</a:t>
          </a:r>
        </a:p>
      </dgm:t>
    </dgm:pt>
    <dgm:pt modelId="{FE55775A-65E7-4B55-B69A-11F5F37BCAAE}" type="parTrans" cxnId="{A661E6D5-531C-4858-BCE7-77D6D5664ABE}">
      <dgm:prSet/>
      <dgm:spPr/>
      <dgm:t>
        <a:bodyPr/>
        <a:lstStyle/>
        <a:p>
          <a:endParaRPr lang="en-US" sz="1600"/>
        </a:p>
      </dgm:t>
    </dgm:pt>
    <dgm:pt modelId="{7D565CD7-EE36-4573-BB07-359BD1576AE1}" type="sibTrans" cxnId="{A661E6D5-531C-4858-BCE7-77D6D5664ABE}">
      <dgm:prSet custT="1"/>
      <dgm:spPr/>
      <dgm:t>
        <a:bodyPr/>
        <a:lstStyle/>
        <a:p>
          <a:endParaRPr lang="en-US" sz="1600"/>
        </a:p>
      </dgm:t>
    </dgm:pt>
    <dgm:pt modelId="{7B6E6DB2-4AA1-432C-BA54-2B62A7157A3D}" type="pres">
      <dgm:prSet presAssocID="{27884E14-8565-4668-994A-80BCBEC27568}" presName="Name0" presStyleCnt="0">
        <dgm:presLayoutVars>
          <dgm:chMax val="7"/>
          <dgm:chPref val="5"/>
        </dgm:presLayoutVars>
      </dgm:prSet>
      <dgm:spPr/>
    </dgm:pt>
    <dgm:pt modelId="{099BB3B6-3B4E-4D6C-B70C-D3C72A848604}" type="pres">
      <dgm:prSet presAssocID="{27884E14-8565-4668-994A-80BCBEC27568}" presName="arrowNode" presStyleLbl="node1" presStyleIdx="0" presStyleCnt="1"/>
      <dgm:spPr>
        <a:solidFill>
          <a:schemeClr val="accent6">
            <a:lumMod val="60000"/>
            <a:lumOff val="40000"/>
          </a:schemeClr>
        </a:solidFill>
      </dgm:spPr>
    </dgm:pt>
    <dgm:pt modelId="{D80C2C99-0A14-49C6-8793-FE2EEAA81A88}" type="pres">
      <dgm:prSet presAssocID="{607D8963-2C35-4095-92E4-F71F400C2B49}" presName="txNode1" presStyleLbl="revTx" presStyleIdx="0" presStyleCnt="7" custScaleX="132827">
        <dgm:presLayoutVars>
          <dgm:bulletEnabled val="1"/>
        </dgm:presLayoutVars>
      </dgm:prSet>
      <dgm:spPr/>
    </dgm:pt>
    <dgm:pt modelId="{9B036CAC-EDE2-4C25-929C-ABF97606C869}" type="pres">
      <dgm:prSet presAssocID="{21555952-09D5-4D0D-9757-308B0930EA3D}" presName="txNode2" presStyleLbl="revTx" presStyleIdx="1" presStyleCnt="7" custScaleX="132930" custLinFactNeighborX="1908" custLinFactNeighborY="-18921">
        <dgm:presLayoutVars>
          <dgm:bulletEnabled val="1"/>
        </dgm:presLayoutVars>
      </dgm:prSet>
      <dgm:spPr/>
    </dgm:pt>
    <dgm:pt modelId="{6A5DA8DA-D747-4288-89B8-8F5116BF22C1}" type="pres">
      <dgm:prSet presAssocID="{3F2411C1-FDCE-459C-A24B-B3B238EB26C2}" presName="dotNode2" presStyleCnt="0"/>
      <dgm:spPr/>
    </dgm:pt>
    <dgm:pt modelId="{9DF183A6-5096-4969-BBE7-5E48973E2158}" type="pres">
      <dgm:prSet presAssocID="{3F2411C1-FDCE-459C-A24B-B3B238EB26C2}" presName="dotRepeatNode" presStyleLbl="fgShp" presStyleIdx="0" presStyleCnt="5"/>
      <dgm:spPr/>
    </dgm:pt>
    <dgm:pt modelId="{A4AAFC02-DCE0-4A8C-9410-0F2BF5580A59}" type="pres">
      <dgm:prSet presAssocID="{5C34C07C-108B-452A-859D-3D01CBB9B031}" presName="txNode3" presStyleLbl="revTx" presStyleIdx="2" presStyleCnt="7" custScaleX="121199" custLinFactNeighborX="5100" custLinFactNeighborY="37839">
        <dgm:presLayoutVars>
          <dgm:bulletEnabled val="1"/>
        </dgm:presLayoutVars>
      </dgm:prSet>
      <dgm:spPr/>
    </dgm:pt>
    <dgm:pt modelId="{12B86A93-ED8A-4252-B60E-B2F7A3DD09A1}" type="pres">
      <dgm:prSet presAssocID="{61F74191-AF63-476A-9B01-1F3F4EF1FD66}" presName="dotNode3" presStyleCnt="0"/>
      <dgm:spPr/>
    </dgm:pt>
    <dgm:pt modelId="{B07D2006-0878-4945-9E19-4DE85E7DEAB8}" type="pres">
      <dgm:prSet presAssocID="{61F74191-AF63-476A-9B01-1F3F4EF1FD66}" presName="dotRepeatNode" presStyleLbl="fgShp" presStyleIdx="1" presStyleCnt="5"/>
      <dgm:spPr/>
    </dgm:pt>
    <dgm:pt modelId="{923914BF-0AF4-4D03-BD31-328464E130AA}" type="pres">
      <dgm:prSet presAssocID="{6284C40D-1BF8-4A46-BB6D-B772C6994737}" presName="txNode4" presStyleLbl="revTx" presStyleIdx="3" presStyleCnt="7" custScaleX="131092" custLinFactNeighborX="4973" custLinFactNeighborY="-10779">
        <dgm:presLayoutVars>
          <dgm:bulletEnabled val="1"/>
        </dgm:presLayoutVars>
      </dgm:prSet>
      <dgm:spPr/>
    </dgm:pt>
    <dgm:pt modelId="{FB774593-3698-415E-8590-D25FAAA97375}" type="pres">
      <dgm:prSet presAssocID="{4479BF96-C214-43EE-9648-AA1548C60642}" presName="dotNode4" presStyleCnt="0"/>
      <dgm:spPr/>
    </dgm:pt>
    <dgm:pt modelId="{27425577-9F92-446D-A418-0DEF1254C36D}" type="pres">
      <dgm:prSet presAssocID="{4479BF96-C214-43EE-9648-AA1548C60642}" presName="dotRepeatNode" presStyleLbl="fgShp" presStyleIdx="2" presStyleCnt="5"/>
      <dgm:spPr/>
    </dgm:pt>
    <dgm:pt modelId="{05E9B93D-4DB0-41CC-8AC9-5A30979A0486}" type="pres">
      <dgm:prSet presAssocID="{051B6C39-A114-43CD-B9FD-AE39613DC978}" presName="txNode5" presStyleLbl="revTx" presStyleIdx="4" presStyleCnt="7" custScaleX="117073" custLinFactNeighborX="-4317" custLinFactNeighborY="23863">
        <dgm:presLayoutVars>
          <dgm:bulletEnabled val="1"/>
        </dgm:presLayoutVars>
      </dgm:prSet>
      <dgm:spPr/>
    </dgm:pt>
    <dgm:pt modelId="{0CDEB287-D93C-449B-AC21-E87627302F33}" type="pres">
      <dgm:prSet presAssocID="{B244B2A7-A9FE-4FCF-A50F-609FCE011330}" presName="dotNode5" presStyleCnt="0"/>
      <dgm:spPr/>
    </dgm:pt>
    <dgm:pt modelId="{538A2167-9932-49EE-8C71-B3119134A1C5}" type="pres">
      <dgm:prSet presAssocID="{B244B2A7-A9FE-4FCF-A50F-609FCE011330}" presName="dotRepeatNode" presStyleLbl="fgShp" presStyleIdx="3" presStyleCnt="5"/>
      <dgm:spPr/>
    </dgm:pt>
    <dgm:pt modelId="{D2C2FCAD-FD1A-4CB7-AF01-459A854B186E}" type="pres">
      <dgm:prSet presAssocID="{93855286-EEAC-4CDC-955D-60FA0B3E5D47}" presName="txNode6" presStyleLbl="revTx" presStyleIdx="5" presStyleCnt="7" custScaleX="141086" custLinFactNeighborX="19496" custLinFactNeighborY="-10655">
        <dgm:presLayoutVars>
          <dgm:bulletEnabled val="1"/>
        </dgm:presLayoutVars>
      </dgm:prSet>
      <dgm:spPr/>
    </dgm:pt>
    <dgm:pt modelId="{7AEB37DC-50B7-48B8-B45B-E9BA3052E63D}" type="pres">
      <dgm:prSet presAssocID="{7D565CD7-EE36-4573-BB07-359BD1576AE1}" presName="dotNode6" presStyleCnt="0"/>
      <dgm:spPr/>
    </dgm:pt>
    <dgm:pt modelId="{1ECBEC76-1E91-4DE1-ADCA-4F2119B1A5DE}" type="pres">
      <dgm:prSet presAssocID="{7D565CD7-EE36-4573-BB07-359BD1576AE1}" presName="dotRepeatNode" presStyleLbl="fgShp" presStyleIdx="4" presStyleCnt="5"/>
      <dgm:spPr/>
    </dgm:pt>
    <dgm:pt modelId="{A9263E62-8138-4D8A-B548-7CEB16154E57}" type="pres">
      <dgm:prSet presAssocID="{76894429-E468-4FF6-95EF-A9073B734FB8}" presName="txNode7" presStyleLbl="revTx" presStyleIdx="6" presStyleCnt="7" custScaleY="64732" custLinFactNeighborX="9165" custLinFactNeighborY="840">
        <dgm:presLayoutVars>
          <dgm:bulletEnabled val="1"/>
        </dgm:presLayoutVars>
      </dgm:prSet>
      <dgm:spPr/>
    </dgm:pt>
  </dgm:ptLst>
  <dgm:cxnLst>
    <dgm:cxn modelId="{4E91A347-1406-4FA0-AC53-65369E8CDA10}" type="presOf" srcId="{21555952-09D5-4D0D-9757-308B0930EA3D}" destId="{9B036CAC-EDE2-4C25-929C-ABF97606C869}" srcOrd="0" destOrd="0" presId="urn:microsoft.com/office/officeart/2009/3/layout/DescendingProcess"/>
    <dgm:cxn modelId="{29CA101C-B6F6-40BF-A39B-953A2C178CA7}" type="presOf" srcId="{61F74191-AF63-476A-9B01-1F3F4EF1FD66}" destId="{B07D2006-0878-4945-9E19-4DE85E7DEAB8}" srcOrd="0" destOrd="0" presId="urn:microsoft.com/office/officeart/2009/3/layout/DescendingProcess"/>
    <dgm:cxn modelId="{42CFAD87-D0CA-4047-A3EE-4D040AD98701}" type="presOf" srcId="{051B6C39-A114-43CD-B9FD-AE39613DC978}" destId="{05E9B93D-4DB0-41CC-8AC9-5A30979A0486}" srcOrd="0" destOrd="0" presId="urn:microsoft.com/office/officeart/2009/3/layout/DescendingProcess"/>
    <dgm:cxn modelId="{56CDA218-52F3-4E3E-8292-2ED361C0CE92}" srcId="{27884E14-8565-4668-994A-80BCBEC27568}" destId="{5C34C07C-108B-452A-859D-3D01CBB9B031}" srcOrd="2" destOrd="0" parTransId="{C06B7AED-2045-4B0D-8E70-FC57BA05DA28}" sibTransId="{61F74191-AF63-476A-9B01-1F3F4EF1FD66}"/>
    <dgm:cxn modelId="{4076B617-5028-48E1-A3AB-1045FD6BC880}" type="presOf" srcId="{607D8963-2C35-4095-92E4-F71F400C2B49}" destId="{D80C2C99-0A14-49C6-8793-FE2EEAA81A88}" srcOrd="0" destOrd="0" presId="urn:microsoft.com/office/officeart/2009/3/layout/DescendingProcess"/>
    <dgm:cxn modelId="{E017FB3B-352E-47A8-BC21-7993B979758D}" srcId="{27884E14-8565-4668-994A-80BCBEC27568}" destId="{21555952-09D5-4D0D-9757-308B0930EA3D}" srcOrd="1" destOrd="0" parTransId="{A574C995-0606-4F75-8098-F28237A8D1F5}" sibTransId="{3F2411C1-FDCE-459C-A24B-B3B238EB26C2}"/>
    <dgm:cxn modelId="{F8CE75F0-1E4E-4660-B886-3F3A37EB25C0}" type="presOf" srcId="{76894429-E468-4FF6-95EF-A9073B734FB8}" destId="{A9263E62-8138-4D8A-B548-7CEB16154E57}" srcOrd="0" destOrd="0" presId="urn:microsoft.com/office/officeart/2009/3/layout/DescendingProcess"/>
    <dgm:cxn modelId="{4E20358E-069A-415D-8393-495B733E9C68}" type="presOf" srcId="{27884E14-8565-4668-994A-80BCBEC27568}" destId="{7B6E6DB2-4AA1-432C-BA54-2B62A7157A3D}" srcOrd="0" destOrd="0" presId="urn:microsoft.com/office/officeart/2009/3/layout/DescendingProcess"/>
    <dgm:cxn modelId="{B8DC24A1-AAB0-4105-AB4F-9986DE248F45}" type="presOf" srcId="{93855286-EEAC-4CDC-955D-60FA0B3E5D47}" destId="{D2C2FCAD-FD1A-4CB7-AF01-459A854B186E}" srcOrd="0" destOrd="0" presId="urn:microsoft.com/office/officeart/2009/3/layout/DescendingProcess"/>
    <dgm:cxn modelId="{BD8D6502-FF1D-4AD0-879D-979EA92C8D92}" type="presOf" srcId="{3F2411C1-FDCE-459C-A24B-B3B238EB26C2}" destId="{9DF183A6-5096-4969-BBE7-5E48973E2158}" srcOrd="0" destOrd="0" presId="urn:microsoft.com/office/officeart/2009/3/layout/DescendingProcess"/>
    <dgm:cxn modelId="{A661E6D5-531C-4858-BCE7-77D6D5664ABE}" srcId="{27884E14-8565-4668-994A-80BCBEC27568}" destId="{93855286-EEAC-4CDC-955D-60FA0B3E5D47}" srcOrd="5" destOrd="0" parTransId="{FE55775A-65E7-4B55-B69A-11F5F37BCAAE}" sibTransId="{7D565CD7-EE36-4573-BB07-359BD1576AE1}"/>
    <dgm:cxn modelId="{F8528182-9AF2-453A-9CA7-9C790EF11D04}" type="presOf" srcId="{B244B2A7-A9FE-4FCF-A50F-609FCE011330}" destId="{538A2167-9932-49EE-8C71-B3119134A1C5}" srcOrd="0" destOrd="0" presId="urn:microsoft.com/office/officeart/2009/3/layout/DescendingProcess"/>
    <dgm:cxn modelId="{4DCB5452-C06E-4FD9-AEE7-563CB668BFA0}" srcId="{27884E14-8565-4668-994A-80BCBEC27568}" destId="{76894429-E468-4FF6-95EF-A9073B734FB8}" srcOrd="6" destOrd="0" parTransId="{5749DFB7-048C-4A99-80D5-9F39FA1B584A}" sibTransId="{CF0696B6-29DD-4FB9-B98C-C92721B7F908}"/>
    <dgm:cxn modelId="{AF888CD8-7B3F-4AF9-8695-4531B41D474E}" type="presOf" srcId="{5C34C07C-108B-452A-859D-3D01CBB9B031}" destId="{A4AAFC02-DCE0-4A8C-9410-0F2BF5580A59}" srcOrd="0" destOrd="0" presId="urn:microsoft.com/office/officeart/2009/3/layout/DescendingProcess"/>
    <dgm:cxn modelId="{B0C3CC1F-CE20-4D4F-87B0-601ED4BACC6E}" srcId="{27884E14-8565-4668-994A-80BCBEC27568}" destId="{6284C40D-1BF8-4A46-BB6D-B772C6994737}" srcOrd="3" destOrd="0" parTransId="{84D46933-775F-4730-8C2E-E4A5AE3F09D7}" sibTransId="{4479BF96-C214-43EE-9648-AA1548C60642}"/>
    <dgm:cxn modelId="{8E4DFFF9-590E-4237-B28E-C4584DD0E49B}" type="presOf" srcId="{7D565CD7-EE36-4573-BB07-359BD1576AE1}" destId="{1ECBEC76-1E91-4DE1-ADCA-4F2119B1A5DE}" srcOrd="0" destOrd="0" presId="urn:microsoft.com/office/officeart/2009/3/layout/DescendingProcess"/>
    <dgm:cxn modelId="{1E7CA469-F918-4DAF-8CD0-988A34816DD2}" type="presOf" srcId="{4479BF96-C214-43EE-9648-AA1548C60642}" destId="{27425577-9F92-446D-A418-0DEF1254C36D}" srcOrd="0" destOrd="0" presId="urn:microsoft.com/office/officeart/2009/3/layout/DescendingProcess"/>
    <dgm:cxn modelId="{36EB64C7-F247-4DAF-B65A-4D57B02AF155}" type="presOf" srcId="{6284C40D-1BF8-4A46-BB6D-B772C6994737}" destId="{923914BF-0AF4-4D03-BD31-328464E130AA}" srcOrd="0" destOrd="0" presId="urn:microsoft.com/office/officeart/2009/3/layout/DescendingProcess"/>
    <dgm:cxn modelId="{B97D844B-3938-489F-BC1F-2BD86DC67AD2}" srcId="{27884E14-8565-4668-994A-80BCBEC27568}" destId="{607D8963-2C35-4095-92E4-F71F400C2B49}" srcOrd="0" destOrd="0" parTransId="{6EEC5E2E-C52D-4416-B533-2B82A44BED99}" sibTransId="{43A13FA0-2646-4C11-83EB-5698A5CCE106}"/>
    <dgm:cxn modelId="{DE88D76A-D63F-4B40-A07C-6205DBA13C9E}" srcId="{27884E14-8565-4668-994A-80BCBEC27568}" destId="{051B6C39-A114-43CD-B9FD-AE39613DC978}" srcOrd="4" destOrd="0" parTransId="{94A12A13-1D88-4A6C-BDF4-29F73F5EB672}" sibTransId="{B244B2A7-A9FE-4FCF-A50F-609FCE011330}"/>
    <dgm:cxn modelId="{8686A7E4-D4D0-4EB1-8510-0567B64875E6}" type="presParOf" srcId="{7B6E6DB2-4AA1-432C-BA54-2B62A7157A3D}" destId="{099BB3B6-3B4E-4D6C-B70C-D3C72A848604}" srcOrd="0" destOrd="0" presId="urn:microsoft.com/office/officeart/2009/3/layout/DescendingProcess"/>
    <dgm:cxn modelId="{4FD68420-BA19-4D09-BF62-28360F1E3532}" type="presParOf" srcId="{7B6E6DB2-4AA1-432C-BA54-2B62A7157A3D}" destId="{D80C2C99-0A14-49C6-8793-FE2EEAA81A88}" srcOrd="1" destOrd="0" presId="urn:microsoft.com/office/officeart/2009/3/layout/DescendingProcess"/>
    <dgm:cxn modelId="{14DAD620-CAF9-46D1-BD54-5528DE3CCDBF}" type="presParOf" srcId="{7B6E6DB2-4AA1-432C-BA54-2B62A7157A3D}" destId="{9B036CAC-EDE2-4C25-929C-ABF97606C869}" srcOrd="2" destOrd="0" presId="urn:microsoft.com/office/officeart/2009/3/layout/DescendingProcess"/>
    <dgm:cxn modelId="{6B5087CC-52D4-4881-BA3D-013DE9142255}" type="presParOf" srcId="{7B6E6DB2-4AA1-432C-BA54-2B62A7157A3D}" destId="{6A5DA8DA-D747-4288-89B8-8F5116BF22C1}" srcOrd="3" destOrd="0" presId="urn:microsoft.com/office/officeart/2009/3/layout/DescendingProcess"/>
    <dgm:cxn modelId="{A0FA793D-CB1C-4FB8-8F99-7372D4361D21}" type="presParOf" srcId="{6A5DA8DA-D747-4288-89B8-8F5116BF22C1}" destId="{9DF183A6-5096-4969-BBE7-5E48973E2158}" srcOrd="0" destOrd="0" presId="urn:microsoft.com/office/officeart/2009/3/layout/DescendingProcess"/>
    <dgm:cxn modelId="{A92E5CBD-7EC5-4AF4-BC30-4AAF3F52D212}" type="presParOf" srcId="{7B6E6DB2-4AA1-432C-BA54-2B62A7157A3D}" destId="{A4AAFC02-DCE0-4A8C-9410-0F2BF5580A59}" srcOrd="4" destOrd="0" presId="urn:microsoft.com/office/officeart/2009/3/layout/DescendingProcess"/>
    <dgm:cxn modelId="{F4D0DAD8-DD91-4B20-92F4-D10BB5A3AAAE}" type="presParOf" srcId="{7B6E6DB2-4AA1-432C-BA54-2B62A7157A3D}" destId="{12B86A93-ED8A-4252-B60E-B2F7A3DD09A1}" srcOrd="5" destOrd="0" presId="urn:microsoft.com/office/officeart/2009/3/layout/DescendingProcess"/>
    <dgm:cxn modelId="{E440758E-7B13-42AC-B883-2EC902693A94}" type="presParOf" srcId="{12B86A93-ED8A-4252-B60E-B2F7A3DD09A1}" destId="{B07D2006-0878-4945-9E19-4DE85E7DEAB8}" srcOrd="0" destOrd="0" presId="urn:microsoft.com/office/officeart/2009/3/layout/DescendingProcess"/>
    <dgm:cxn modelId="{0C07CC86-D021-4A2E-9B6F-829B9562A916}" type="presParOf" srcId="{7B6E6DB2-4AA1-432C-BA54-2B62A7157A3D}" destId="{923914BF-0AF4-4D03-BD31-328464E130AA}" srcOrd="6" destOrd="0" presId="urn:microsoft.com/office/officeart/2009/3/layout/DescendingProcess"/>
    <dgm:cxn modelId="{9D13762A-C052-48DD-9413-102C632AADB3}" type="presParOf" srcId="{7B6E6DB2-4AA1-432C-BA54-2B62A7157A3D}" destId="{FB774593-3698-415E-8590-D25FAAA97375}" srcOrd="7" destOrd="0" presId="urn:microsoft.com/office/officeart/2009/3/layout/DescendingProcess"/>
    <dgm:cxn modelId="{B6B5F9A0-0708-4055-B0D6-2FE8C4FBB1B2}" type="presParOf" srcId="{FB774593-3698-415E-8590-D25FAAA97375}" destId="{27425577-9F92-446D-A418-0DEF1254C36D}" srcOrd="0" destOrd="0" presId="urn:microsoft.com/office/officeart/2009/3/layout/DescendingProcess"/>
    <dgm:cxn modelId="{E413D1B8-C8A0-4AB8-A469-81BA0220F2E7}" type="presParOf" srcId="{7B6E6DB2-4AA1-432C-BA54-2B62A7157A3D}" destId="{05E9B93D-4DB0-41CC-8AC9-5A30979A0486}" srcOrd="8" destOrd="0" presId="urn:microsoft.com/office/officeart/2009/3/layout/DescendingProcess"/>
    <dgm:cxn modelId="{A4C58285-8F5B-4E10-91A4-423E78AD8230}" type="presParOf" srcId="{7B6E6DB2-4AA1-432C-BA54-2B62A7157A3D}" destId="{0CDEB287-D93C-449B-AC21-E87627302F33}" srcOrd="9" destOrd="0" presId="urn:microsoft.com/office/officeart/2009/3/layout/DescendingProcess"/>
    <dgm:cxn modelId="{5296F9C8-5275-468E-976D-37EE1EDB063B}" type="presParOf" srcId="{0CDEB287-D93C-449B-AC21-E87627302F33}" destId="{538A2167-9932-49EE-8C71-B3119134A1C5}" srcOrd="0" destOrd="0" presId="urn:microsoft.com/office/officeart/2009/3/layout/DescendingProcess"/>
    <dgm:cxn modelId="{F0FEC0C2-992F-4D25-8B55-9A63495DEE86}" type="presParOf" srcId="{7B6E6DB2-4AA1-432C-BA54-2B62A7157A3D}" destId="{D2C2FCAD-FD1A-4CB7-AF01-459A854B186E}" srcOrd="10" destOrd="0" presId="urn:microsoft.com/office/officeart/2009/3/layout/DescendingProcess"/>
    <dgm:cxn modelId="{150D0FC8-8A3A-49C6-811C-2E12E9632FC0}" type="presParOf" srcId="{7B6E6DB2-4AA1-432C-BA54-2B62A7157A3D}" destId="{7AEB37DC-50B7-48B8-B45B-E9BA3052E63D}" srcOrd="11" destOrd="0" presId="urn:microsoft.com/office/officeart/2009/3/layout/DescendingProcess"/>
    <dgm:cxn modelId="{050717E8-2181-4809-A805-A7F8BE19727C}" type="presParOf" srcId="{7AEB37DC-50B7-48B8-B45B-E9BA3052E63D}" destId="{1ECBEC76-1E91-4DE1-ADCA-4F2119B1A5DE}" srcOrd="0" destOrd="0" presId="urn:microsoft.com/office/officeart/2009/3/layout/DescendingProcess"/>
    <dgm:cxn modelId="{A612F161-7C40-43F9-9391-7C96F0DF0F05}" type="presParOf" srcId="{7B6E6DB2-4AA1-432C-BA54-2B62A7157A3D}" destId="{A9263E62-8138-4D8A-B548-7CEB16154E57}" srcOrd="12" destOrd="0" presId="urn:microsoft.com/office/officeart/2009/3/layout/Descending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9BB3B6-3B4E-4D6C-B70C-D3C72A848604}">
      <dsp:nvSpPr>
        <dsp:cNvPr id="0" name=""/>
        <dsp:cNvSpPr/>
      </dsp:nvSpPr>
      <dsp:spPr>
        <a:xfrm rot="4396374">
          <a:off x="1558943" y="1162951"/>
          <a:ext cx="5045067" cy="3518305"/>
        </a:xfrm>
        <a:prstGeom prst="swooshArrow">
          <a:avLst>
            <a:gd name="adj1" fmla="val 16310"/>
            <a:gd name="adj2" fmla="val 31370"/>
          </a:avLst>
        </a:prstGeom>
        <a:solidFill>
          <a:schemeClr val="accent6">
            <a:lumMod val="60000"/>
            <a:lumOff val="4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F183A6-5096-4969-BBE7-5E48973E2158}">
      <dsp:nvSpPr>
        <dsp:cNvPr id="0" name=""/>
        <dsp:cNvSpPr/>
      </dsp:nvSpPr>
      <dsp:spPr>
        <a:xfrm>
          <a:off x="3278483" y="1510143"/>
          <a:ext cx="127403" cy="127403"/>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7D2006-0878-4945-9E19-4DE85E7DEAB8}">
      <dsp:nvSpPr>
        <dsp:cNvPr id="0" name=""/>
        <dsp:cNvSpPr/>
      </dsp:nvSpPr>
      <dsp:spPr>
        <a:xfrm>
          <a:off x="3889202" y="1937355"/>
          <a:ext cx="127403" cy="127403"/>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425577-9F92-446D-A418-0DEF1254C36D}">
      <dsp:nvSpPr>
        <dsp:cNvPr id="0" name=""/>
        <dsp:cNvSpPr/>
      </dsp:nvSpPr>
      <dsp:spPr>
        <a:xfrm>
          <a:off x="4403493" y="2435281"/>
          <a:ext cx="127403" cy="127403"/>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0C2C99-0A14-49C6-8793-FE2EEAA81A88}">
      <dsp:nvSpPr>
        <dsp:cNvPr id="0" name=""/>
        <dsp:cNvSpPr/>
      </dsp:nvSpPr>
      <dsp:spPr>
        <a:xfrm>
          <a:off x="830326" y="0"/>
          <a:ext cx="3159413" cy="935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b" anchorCtr="0">
          <a:noAutofit/>
        </a:bodyPr>
        <a:lstStyle/>
        <a:p>
          <a:pPr marL="0" lvl="0" indent="0" algn="ctr" defTabSz="711200">
            <a:lnSpc>
              <a:spcPct val="90000"/>
            </a:lnSpc>
            <a:spcBef>
              <a:spcPct val="0"/>
            </a:spcBef>
            <a:spcAft>
              <a:spcPct val="35000"/>
            </a:spcAft>
            <a:buNone/>
          </a:pPr>
          <a:r>
            <a:rPr lang="en-US" sz="1600" kern="1200" dirty="0"/>
            <a:t>Project &amp; Ground Motion Criteria</a:t>
          </a:r>
        </a:p>
      </dsp:txBody>
      <dsp:txXfrm>
        <a:off x="830326" y="0"/>
        <a:ext cx="3159413" cy="935073"/>
      </dsp:txXfrm>
    </dsp:sp>
    <dsp:sp modelId="{9B036CAC-EDE2-4C25-929C-ABF97606C869}">
      <dsp:nvSpPr>
        <dsp:cNvPr id="0" name=""/>
        <dsp:cNvSpPr/>
      </dsp:nvSpPr>
      <dsp:spPr>
        <a:xfrm>
          <a:off x="3525277" y="929383"/>
          <a:ext cx="4785523" cy="935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kern="1200" dirty="0"/>
            <a:t>Preliminary Design of SFRS (without dampers)</a:t>
          </a:r>
        </a:p>
      </dsp:txBody>
      <dsp:txXfrm>
        <a:off x="3525277" y="929383"/>
        <a:ext cx="4785523" cy="935073"/>
      </dsp:txXfrm>
    </dsp:sp>
    <dsp:sp modelId="{A4AAFC02-DCE0-4A8C-9410-0F2BF5580A59}">
      <dsp:nvSpPr>
        <dsp:cNvPr id="0" name=""/>
        <dsp:cNvSpPr/>
      </dsp:nvSpPr>
      <dsp:spPr>
        <a:xfrm>
          <a:off x="1104068" y="1887342"/>
          <a:ext cx="2571173" cy="935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r" defTabSz="711200">
            <a:lnSpc>
              <a:spcPct val="90000"/>
            </a:lnSpc>
            <a:spcBef>
              <a:spcPct val="0"/>
            </a:spcBef>
            <a:spcAft>
              <a:spcPct val="35000"/>
            </a:spcAft>
            <a:buNone/>
          </a:pPr>
          <a:r>
            <a:rPr lang="en-US" sz="1600" kern="1200" dirty="0"/>
            <a:t>Preliminary Design of Damping System</a:t>
          </a:r>
        </a:p>
      </dsp:txBody>
      <dsp:txXfrm>
        <a:off x="1104068" y="1887342"/>
        <a:ext cx="2571173" cy="935073"/>
      </dsp:txXfrm>
    </dsp:sp>
    <dsp:sp modelId="{538A2167-9932-49EE-8C71-B3119134A1C5}">
      <dsp:nvSpPr>
        <dsp:cNvPr id="0" name=""/>
        <dsp:cNvSpPr/>
      </dsp:nvSpPr>
      <dsp:spPr>
        <a:xfrm>
          <a:off x="4848354" y="2985806"/>
          <a:ext cx="127403" cy="127403"/>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3914BF-0AF4-4D03-BD31-328464E130AA}">
      <dsp:nvSpPr>
        <dsp:cNvPr id="0" name=""/>
        <dsp:cNvSpPr/>
      </dsp:nvSpPr>
      <dsp:spPr>
        <a:xfrm>
          <a:off x="4877118" y="1930655"/>
          <a:ext cx="3286693" cy="935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NZ" sz="1600" kern="1200" dirty="0"/>
            <a:t>Damping Device Maximum and Minimum Properties</a:t>
          </a:r>
          <a:endParaRPr lang="en-US" sz="1600" kern="1200" dirty="0"/>
        </a:p>
      </dsp:txBody>
      <dsp:txXfrm>
        <a:off x="4877118" y="1930655"/>
        <a:ext cx="3286693" cy="935073"/>
      </dsp:txXfrm>
    </dsp:sp>
    <dsp:sp modelId="{05E9B93D-4DB0-41CC-8AC9-5A30979A0486}">
      <dsp:nvSpPr>
        <dsp:cNvPr id="0" name=""/>
        <dsp:cNvSpPr/>
      </dsp:nvSpPr>
      <dsp:spPr>
        <a:xfrm>
          <a:off x="807585" y="2805108"/>
          <a:ext cx="3763094" cy="935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r" defTabSz="711200">
            <a:lnSpc>
              <a:spcPct val="90000"/>
            </a:lnSpc>
            <a:spcBef>
              <a:spcPct val="0"/>
            </a:spcBef>
            <a:spcAft>
              <a:spcPct val="35000"/>
            </a:spcAft>
            <a:buNone/>
          </a:pPr>
          <a:r>
            <a:rPr lang="en-NZ" sz="1600" kern="1200" dirty="0"/>
            <a:t>Nonlinear Response History Analysis</a:t>
          </a:r>
        </a:p>
        <a:p>
          <a:pPr marL="0" lvl="0" indent="0" algn="r" defTabSz="711200">
            <a:lnSpc>
              <a:spcPct val="90000"/>
            </a:lnSpc>
            <a:spcBef>
              <a:spcPct val="0"/>
            </a:spcBef>
            <a:spcAft>
              <a:spcPct val="35000"/>
            </a:spcAft>
            <a:buNone/>
          </a:pPr>
          <a:r>
            <a:rPr lang="en-NZ" sz="1600" kern="1200" dirty="0"/>
            <a:t>(trial and error iterations)</a:t>
          </a:r>
          <a:endParaRPr lang="en-US" sz="1600" kern="1200" dirty="0"/>
        </a:p>
      </dsp:txBody>
      <dsp:txXfrm>
        <a:off x="807585" y="2805108"/>
        <a:ext cx="3763094" cy="935073"/>
      </dsp:txXfrm>
    </dsp:sp>
    <dsp:sp modelId="{1ECBEC76-1E91-4DE1-ADCA-4F2119B1A5DE}">
      <dsp:nvSpPr>
        <dsp:cNvPr id="0" name=""/>
        <dsp:cNvSpPr/>
      </dsp:nvSpPr>
      <dsp:spPr>
        <a:xfrm>
          <a:off x="5207071" y="3547434"/>
          <a:ext cx="127403" cy="127403"/>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C2FCAD-FD1A-4CB7-AF01-459A854B186E}">
      <dsp:nvSpPr>
        <dsp:cNvPr id="0" name=""/>
        <dsp:cNvSpPr/>
      </dsp:nvSpPr>
      <dsp:spPr>
        <a:xfrm>
          <a:off x="5765545" y="3043967"/>
          <a:ext cx="2630270" cy="935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kern="1200" dirty="0"/>
            <a:t>Re-check SFRS (with dampers included)</a:t>
          </a:r>
        </a:p>
      </dsp:txBody>
      <dsp:txXfrm>
        <a:off x="5765545" y="3043967"/>
        <a:ext cx="2630270" cy="935073"/>
      </dsp:txXfrm>
    </dsp:sp>
    <dsp:sp modelId="{A9263E62-8138-4D8A-B548-7CEB16154E57}">
      <dsp:nvSpPr>
        <dsp:cNvPr id="0" name=""/>
        <dsp:cNvSpPr/>
      </dsp:nvSpPr>
      <dsp:spPr>
        <a:xfrm>
          <a:off x="4729643" y="5081881"/>
          <a:ext cx="3214314" cy="60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t" anchorCtr="0">
          <a:noAutofit/>
        </a:bodyPr>
        <a:lstStyle/>
        <a:p>
          <a:pPr marL="0" lvl="0" indent="0" algn="ctr" defTabSz="711200">
            <a:lnSpc>
              <a:spcPct val="90000"/>
            </a:lnSpc>
            <a:spcBef>
              <a:spcPct val="0"/>
            </a:spcBef>
            <a:spcAft>
              <a:spcPct val="35000"/>
            </a:spcAft>
            <a:buNone/>
          </a:pPr>
          <a:r>
            <a:rPr lang="en-US" sz="1600" kern="1200" dirty="0"/>
            <a:t>Final Specifications</a:t>
          </a:r>
        </a:p>
      </dsp:txBody>
      <dsp:txXfrm>
        <a:off x="4729643" y="5081881"/>
        <a:ext cx="3214314" cy="605291"/>
      </dsp:txXfrm>
    </dsp:sp>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a:t>Introduction 1-</a:t>
            </a:r>
            <a:fld id="{0BCA867C-EB47-4D0B-A24F-7993B2C5EA2C}" type="slidenum">
              <a:rPr lang="en-US"/>
              <a:pPr>
                <a:defRPr/>
              </a:pPr>
              <a:t>‹#›</a:t>
            </a:fld>
            <a:endParaRPr lang="en-US"/>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2015 NEHRP Recommended Seismic Provisions are a new resource document that facilitates and translates the state-of-the-art knowledge into design practice. To help in understanding these new Provisions, design examples are also published which apply the new requirements of FEMA P-1051. This presentation complements the Chapter 16 design example of structures that incorporate supplemental energy dissipation devices.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set of instructional slides is a 60</a:t>
            </a:r>
            <a:r>
              <a:rPr lang="en-US" baseline="0" dirty="0"/>
              <a:t> minute condensed version of the Part 1: Background and Part 2: Design Example presentations (90 minute each) .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major technical changes are stated here and are discussed in more detail in the following slides.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2261234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On sites located close to major active faults, or with unstable or soft soil conditions, the two-parameter (S</a:t>
            </a:r>
            <a:r>
              <a:rPr lang="en-NZ" baseline="-25000" dirty="0"/>
              <a:t>1</a:t>
            </a:r>
            <a:r>
              <a:rPr lang="en-NZ" baseline="0" dirty="0"/>
              <a:t>, S</a:t>
            </a:r>
            <a:r>
              <a:rPr lang="en-NZ" baseline="-25000" dirty="0"/>
              <a:t>s</a:t>
            </a:r>
            <a:r>
              <a:rPr lang="en-NZ" baseline="0" dirty="0"/>
              <a:t>) spectrum (</a:t>
            </a:r>
            <a:r>
              <a:rPr lang="en-NZ" baseline="0" dirty="0" err="1"/>
              <a:t>a.k.a</a:t>
            </a:r>
            <a:r>
              <a:rPr lang="en-NZ" baseline="0" dirty="0"/>
              <a:t> “ELF” or “USGS website” spectrum) obtained using the ground motion maps in combination with site factors (F</a:t>
            </a:r>
            <a:r>
              <a:rPr lang="en-NZ" baseline="-25000" dirty="0"/>
              <a:t>a</a:t>
            </a:r>
            <a:r>
              <a:rPr lang="en-NZ" baseline="0" dirty="0"/>
              <a:t>, F</a:t>
            </a:r>
            <a:r>
              <a:rPr lang="en-NZ" baseline="-25000" dirty="0"/>
              <a:t>v</a:t>
            </a:r>
            <a:r>
              <a:rPr lang="en-NZ" baseline="0" dirty="0"/>
              <a:t>) does not provide a good estimate of the spectral shape of design ground motions, particularly at longer periods.  Studies of site-specific seismic hazards and site response can significantly improve the shape and amplitude of the design spectrum on such sites, and are usually required for damped buildings.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2718441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several earthquake acceleration response spectra.  A smoothed target response spectrum is shown in black.  Seven earthquake response spectra are shown as dashed lines.  The earthquake records that these spectra represent are listed in a table above the graph.  A spectrum showing the average of the seven earthquake spectra is shown in red.  This red spectrum matches fairly closely the target spectrum over the period range 1 to 4 seconds.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NZ" baseline="0" dirty="0"/>
              <a:t>For nonlinear response history analysis of supplemental damped buildings, the selection and scaling of ground motions is different to that required by Chapter 16. </a:t>
            </a:r>
            <a:r>
              <a:rPr lang="en-US" sz="2400" dirty="0">
                <a:latin typeface="Arial" pitchFamily="34" charset="0"/>
              </a:rPr>
              <a:t>The minimum number of ground motion records is set to 7 which is consistent with Chapter 17 and current professional practice. </a:t>
            </a:r>
            <a:r>
              <a:rPr lang="en-NZ" baseline="0" dirty="0"/>
              <a:t>Ground motion selection and scaling should be conducted by an expert, experienced with hazards of the region.</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12</a:t>
            </a:fld>
            <a:endParaRPr lang="en-US" dirty="0"/>
          </a:p>
        </p:txBody>
      </p:sp>
    </p:spTree>
    <p:extLst>
      <p:ext uri="{BB962C8B-B14F-4D97-AF65-F5344CB8AC3E}">
        <p14:creationId xmlns:p14="http://schemas.microsoft.com/office/powerpoint/2010/main" val="3194525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Three</a:t>
            </a:r>
            <a:r>
              <a:rPr lang="en-US" sz="1100" baseline="0" dirty="0"/>
              <a:t> figures are shown at the bottom of this slide.  They are arranged in an equation format, such that (left figure) + (center figure) = (right figure).  The left figure shows two earthquake accelerographs, representing two orthogonal components of an earthquake acceleration record.  The center figure is a drawing of a building structural frame, indicating the computer model of the building.  The right figure shows hysteresis loops of structural dampers, indicating the resulting damper response calculated using the ground motion components and the building model.</a:t>
            </a: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NLRHA</a:t>
            </a:r>
            <a:r>
              <a:rPr lang="en-US" sz="1100" baseline="0" dirty="0"/>
              <a:t> is permitted for all building types and seismic hazards. It </a:t>
            </a:r>
            <a:r>
              <a:rPr lang="en-US" sz="1100" dirty="0"/>
              <a:t>is the most used approach and was the basis for development of the elastic (ELF and RS) procedures.</a:t>
            </a:r>
            <a:r>
              <a:rPr lang="en-US" sz="1100" baseline="0" dirty="0"/>
              <a:t> </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Furthermore, the NLRHA gives the most realistic prediction of seismic response. This is because the degree to which a damped structure is able to accomplish its performance goals depends on the inherent properties of the structure, the properties of the dampers and its connecting elements, the characteristics of the ground motion, and the limit state being investigated. Given the potentially large variation in each of these parameters, it is usually necessary to perform an extensive suite of nonlinear response-history analyses.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13</a:t>
            </a:fld>
            <a:endParaRPr lang="en-US" dirty="0"/>
          </a:p>
        </p:txBody>
      </p:sp>
    </p:spTree>
    <p:extLst>
      <p:ext uri="{BB962C8B-B14F-4D97-AF65-F5344CB8AC3E}">
        <p14:creationId xmlns:p14="http://schemas.microsoft.com/office/powerpoint/2010/main" val="221561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Property modification values are introduced to account for variations in damper properties during manufacturing and while in-service (i.e. envelope</a:t>
            </a:r>
            <a:r>
              <a:rPr lang="en-US" sz="1100" kern="1200" baseline="0" dirty="0">
                <a:solidFill>
                  <a:schemeClr val="tx1"/>
                </a:solidFill>
                <a:effectLst/>
                <a:latin typeface="Arial" pitchFamily="34" charset="0"/>
                <a:ea typeface="+mn-ea"/>
                <a:cs typeface="+mn-cs"/>
              </a:rPr>
              <a:t> behavior)</a:t>
            </a:r>
            <a:r>
              <a:rPr lang="en-US" sz="1100" kern="1200" dirty="0">
                <a:solidFill>
                  <a:schemeClr val="tx1"/>
                </a:solidFill>
                <a:effectLst/>
                <a:latin typeface="Arial" pitchFamily="34" charset="0"/>
                <a:ea typeface="+mn-ea"/>
                <a:cs typeface="+mn-cs"/>
              </a:rPr>
              <a:t>. These factors are used to perform bounding analysis where the governing case (for each parameter of interest) is used</a:t>
            </a:r>
            <a:r>
              <a:rPr lang="en-US" sz="1100" kern="1200" baseline="0" dirty="0">
                <a:solidFill>
                  <a:schemeClr val="tx1"/>
                </a:solidFill>
                <a:effectLst/>
                <a:latin typeface="Arial" pitchFamily="34" charset="0"/>
                <a:ea typeface="+mn-ea"/>
                <a:cs typeface="+mn-cs"/>
              </a:rPr>
              <a:t> for design. </a:t>
            </a:r>
            <a:r>
              <a:rPr lang="en-NZ" sz="1100" dirty="0"/>
              <a:t>Require </a:t>
            </a:r>
            <a:r>
              <a:rPr lang="en-NZ" sz="1100" u="sng" dirty="0">
                <a:solidFill>
                  <a:schemeClr val="accent6">
                    <a:lumMod val="75000"/>
                  </a:schemeClr>
                </a:solidFill>
              </a:rPr>
              <a:t>two separate analyses</a:t>
            </a:r>
            <a:r>
              <a:rPr lang="en-NZ" sz="1100" dirty="0">
                <a:solidFill>
                  <a:schemeClr val="accent6">
                    <a:lumMod val="75000"/>
                  </a:schemeClr>
                </a:solidFill>
              </a:rPr>
              <a:t> </a:t>
            </a:r>
            <a:r>
              <a:rPr lang="en-NZ" sz="1100" dirty="0"/>
              <a:t>at each hazard level (DBE and MCE</a:t>
            </a:r>
            <a:r>
              <a:rPr lang="en-NZ" sz="1100" baseline="-25000" dirty="0"/>
              <a:t>R</a:t>
            </a:r>
            <a:r>
              <a:rPr lang="en-NZ" sz="1100" dirty="0"/>
              <a:t>): one using the maximum damper properties and one</a:t>
            </a:r>
            <a:r>
              <a:rPr lang="en-NZ" sz="1100" baseline="0" dirty="0"/>
              <a:t> using the </a:t>
            </a:r>
            <a:r>
              <a:rPr lang="en-NZ" sz="1100" dirty="0"/>
              <a:t>minimum damper properties.</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14</a:t>
            </a:fld>
            <a:endParaRPr lang="en-US" dirty="0"/>
          </a:p>
        </p:txBody>
      </p:sp>
    </p:spTree>
    <p:extLst>
      <p:ext uri="{BB962C8B-B14F-4D97-AF65-F5344CB8AC3E}">
        <p14:creationId xmlns:p14="http://schemas.microsoft.com/office/powerpoint/2010/main" val="838016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graph with the vertical axis labeled “force” and the horizontal axis labeled “velocity”.  Experimental data from damper tests are shown on this plot.  The</a:t>
            </a:r>
            <a:r>
              <a:rPr lang="en-US" sz="1100" kern="1200" baseline="0" dirty="0">
                <a:solidFill>
                  <a:schemeClr val="tx1"/>
                </a:solidFill>
                <a:effectLst/>
                <a:latin typeface="Arial" pitchFamily="34" charset="0"/>
                <a:ea typeface="+mn-ea"/>
                <a:cs typeface="+mn-cs"/>
              </a:rPr>
              <a:t> data generally form a pattern in the shape of an inclined “S”.  Also shown on this plot are S-shaped lines indicating upper and lower bounds of permissible damper properties.  The experimental data fall between the upper and lower bounds.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When the</a:t>
            </a:r>
            <a:r>
              <a:rPr lang="en-US" sz="1100" kern="1200" baseline="0" dirty="0">
                <a:solidFill>
                  <a:schemeClr val="tx1"/>
                </a:solidFill>
                <a:effectLst/>
                <a:latin typeface="Arial" pitchFamily="34" charset="0"/>
                <a:ea typeface="+mn-ea"/>
                <a:cs typeface="+mn-cs"/>
              </a:rPr>
              <a:t>re is insufficient test data to determine </a:t>
            </a:r>
            <a:r>
              <a:rPr lang="el-GR" sz="1100" kern="1200" baseline="0" dirty="0">
                <a:solidFill>
                  <a:schemeClr val="tx1"/>
                </a:solidFill>
                <a:effectLst/>
                <a:latin typeface="Arial" pitchFamily="34" charset="0"/>
                <a:ea typeface="+mn-ea"/>
                <a:cs typeface="+mn-cs"/>
              </a:rPr>
              <a:t>λ</a:t>
            </a:r>
            <a:r>
              <a:rPr lang="en-NZ" sz="1100" kern="1200" baseline="0" dirty="0">
                <a:solidFill>
                  <a:schemeClr val="tx1"/>
                </a:solidFill>
                <a:effectLst/>
                <a:latin typeface="Arial" pitchFamily="34" charset="0"/>
                <a:ea typeface="+mn-ea"/>
                <a:cs typeface="+mn-cs"/>
              </a:rPr>
              <a:t>-factors</a:t>
            </a:r>
            <a:r>
              <a:rPr lang="en-US" sz="1100" kern="1200" dirty="0">
                <a:solidFill>
                  <a:schemeClr val="tx1"/>
                </a:solidFill>
                <a:effectLst/>
                <a:latin typeface="Arial" pitchFamily="34" charset="0"/>
                <a:ea typeface="+mn-ea"/>
                <a:cs typeface="+mn-cs"/>
              </a:rPr>
              <a:t>, it is permitted to use 85% and 120% of nominal values as the maximum and minimum values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Results from prototype testing are shown. The solid line depicts the nominal force-velocity relationship of the nonlinear fluid viscous damper with the dotted lines representing a 10% and 20% change in the damping constant value </a:t>
            </a:r>
            <a:r>
              <a:rPr lang="en-US" sz="1100" i="1" kern="1200" dirty="0">
                <a:solidFill>
                  <a:schemeClr val="tx1"/>
                </a:solidFill>
                <a:effectLst/>
                <a:latin typeface="Arial" pitchFamily="34" charset="0"/>
                <a:ea typeface="+mn-ea"/>
                <a:cs typeface="+mn-cs"/>
              </a:rPr>
              <a:t>C</a:t>
            </a:r>
            <a:r>
              <a:rPr lang="en-US" sz="1100" i="1" kern="1200" baseline="-25000" dirty="0">
                <a:solidFill>
                  <a:schemeClr val="tx1"/>
                </a:solidFill>
                <a:effectLst/>
                <a:latin typeface="Arial" pitchFamily="34" charset="0"/>
                <a:ea typeface="+mn-ea"/>
                <a:cs typeface="+mn-cs"/>
              </a:rPr>
              <a:t>NL</a:t>
            </a:r>
            <a:r>
              <a:rPr lang="en-US" sz="1100" kern="1200" dirty="0">
                <a:solidFill>
                  <a:schemeClr val="tx1"/>
                </a:solidFill>
                <a:effectLst/>
                <a:latin typeface="Arial" pitchFamily="34" charset="0"/>
                <a:ea typeface="+mn-ea"/>
                <a:cs typeface="+mn-cs"/>
              </a:rPr>
              <a:t>. When</a:t>
            </a:r>
            <a:r>
              <a:rPr lang="en-US" sz="1100" kern="1200" baseline="0" dirty="0">
                <a:solidFill>
                  <a:schemeClr val="tx1"/>
                </a:solidFill>
                <a:effectLst/>
                <a:latin typeface="Arial" pitchFamily="34" charset="0"/>
                <a:ea typeface="+mn-ea"/>
                <a:cs typeface="+mn-cs"/>
              </a:rPr>
              <a:t> t</a:t>
            </a:r>
            <a:r>
              <a:rPr lang="en-US" sz="1100" kern="1200" dirty="0">
                <a:solidFill>
                  <a:schemeClr val="tx1"/>
                </a:solidFill>
                <a:effectLst/>
                <a:latin typeface="Arial" pitchFamily="34" charset="0"/>
                <a:ea typeface="+mn-ea"/>
                <a:cs typeface="+mn-cs"/>
              </a:rPr>
              <a:t>est</a:t>
            </a:r>
            <a:r>
              <a:rPr lang="en-US" sz="1100" kern="1200" baseline="0" dirty="0">
                <a:solidFill>
                  <a:schemeClr val="tx1"/>
                </a:solidFill>
                <a:effectLst/>
                <a:latin typeface="Arial" pitchFamily="34" charset="0"/>
                <a:ea typeface="+mn-ea"/>
                <a:cs typeface="+mn-cs"/>
              </a:rPr>
              <a:t> data such as this is used to determine damper properties, the max and min </a:t>
            </a:r>
            <a:r>
              <a:rPr lang="el-GR" sz="1100" kern="1200" baseline="0" dirty="0">
                <a:solidFill>
                  <a:schemeClr val="tx1"/>
                </a:solidFill>
                <a:effectLst/>
                <a:latin typeface="Arial" pitchFamily="34" charset="0"/>
                <a:ea typeface="+mn-ea"/>
                <a:cs typeface="+mn-cs"/>
              </a:rPr>
              <a:t>λ</a:t>
            </a:r>
            <a:r>
              <a:rPr lang="en-US" sz="1100" kern="1200" baseline="0" dirty="0">
                <a:solidFill>
                  <a:schemeClr val="tx1"/>
                </a:solidFill>
                <a:effectLst/>
                <a:latin typeface="Arial" pitchFamily="34" charset="0"/>
                <a:ea typeface="+mn-ea"/>
                <a:cs typeface="+mn-cs"/>
              </a:rPr>
              <a:t> factor limits (of 85% and 120%) need not apply.</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15</a:t>
            </a:fld>
            <a:endParaRPr lang="en-US" dirty="0"/>
          </a:p>
        </p:txBody>
      </p:sp>
    </p:spTree>
    <p:extLst>
      <p:ext uri="{BB962C8B-B14F-4D97-AF65-F5344CB8AC3E}">
        <p14:creationId xmlns:p14="http://schemas.microsoft.com/office/powerpoint/2010/main" val="367517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latin typeface="Arial" pitchFamily="34" charset="0"/>
                <a:ea typeface="+mn-ea"/>
                <a:cs typeface="+mn-cs"/>
              </a:rPr>
              <a:t>This slide contains two drawings of the plan view of two buildings.  Each building is 5</a:t>
            </a:r>
            <a:r>
              <a:rPr lang="en-US" sz="1100" kern="1200" baseline="0" dirty="0">
                <a:solidFill>
                  <a:schemeClr val="tx1"/>
                </a:solidFill>
                <a:latin typeface="Arial" pitchFamily="34" charset="0"/>
                <a:ea typeface="+mn-ea"/>
                <a:cs typeface="+mn-cs"/>
              </a:rPr>
              <a:t> bays wide by 7 bays long.  The left building is labeled “Non-redundant system, increase damper capacities.”  This building has only two damper bays in each direction.  The right building is labeled “Redundant system”.  This building has four damper bays in each direction.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new section is added to distinguish between redundant and non-redundant systems. The provisions are similar to language of ASCE 41 in which larger force and displacement damper capacities are required when less than 2 dampers in each direction are located on each side of center of mass at any story.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16</a:t>
            </a:fld>
            <a:endParaRPr lang="en-US" dirty="0"/>
          </a:p>
        </p:txBody>
      </p:sp>
    </p:spTree>
    <p:extLst>
      <p:ext uri="{BB962C8B-B14F-4D97-AF65-F5344CB8AC3E}">
        <p14:creationId xmlns:p14="http://schemas.microsoft.com/office/powerpoint/2010/main" val="2409759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requirement to account for accidental mass eccentricity</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intended to increase the design actions. It accounts for effects such as: a) plan distributions of mass being different from that assumed in design, b) non-uniform properties of the SFRS (i.e. strength, stiffness) and/or damping devices, and c) rotational and torsional ground motions.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Requirements are added similar to other chapters of ASCE 7-16, and an exception is provided. The rationale behind this is to avoid doing (unnecessarily) large amounts of analysis to calculate the worst case of accidental eccentricity. Guidance</a:t>
            </a:r>
            <a:r>
              <a:rPr lang="en-US" sz="1100" kern="1200" baseline="0" dirty="0">
                <a:solidFill>
                  <a:schemeClr val="tx1"/>
                </a:solidFill>
                <a:effectLst/>
                <a:latin typeface="Arial" pitchFamily="34" charset="0"/>
                <a:ea typeface="+mn-ea"/>
                <a:cs typeface="+mn-cs"/>
              </a:rPr>
              <a:t> on how to determine amplification factors is provided in commentary.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17</a:t>
            </a:fld>
            <a:endParaRPr lang="en-US" dirty="0"/>
          </a:p>
        </p:txBody>
      </p:sp>
    </p:spTree>
    <p:extLst>
      <p:ext uri="{BB962C8B-B14F-4D97-AF65-F5344CB8AC3E}">
        <p14:creationId xmlns:p14="http://schemas.microsoft.com/office/powerpoint/2010/main" val="153121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Review requirements are specified and clarified in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a:t>
            </a:r>
            <a:r>
              <a:rPr lang="en-NZ" sz="1100" kern="1200" dirty="0">
                <a:solidFill>
                  <a:schemeClr val="tx1"/>
                </a:solidFill>
                <a:effectLst/>
                <a:latin typeface="Arial" pitchFamily="34" charset="0"/>
                <a:ea typeface="+mn-ea"/>
                <a:cs typeface="+mn-cs"/>
              </a:rPr>
              <a:t>The </a:t>
            </a:r>
            <a:r>
              <a:rPr lang="en-NZ" baseline="0" dirty="0"/>
              <a:t>requirements have been relaxed to only one RDP in the latest cycle to expedite the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18</a:t>
            </a:fld>
            <a:endParaRPr lang="en-US" dirty="0"/>
          </a:p>
        </p:txBody>
      </p:sp>
    </p:spTree>
    <p:extLst>
      <p:ext uri="{BB962C8B-B14F-4D97-AF65-F5344CB8AC3E}">
        <p14:creationId xmlns:p14="http://schemas.microsoft.com/office/powerpoint/2010/main" val="1514277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two graphs showing the results of tests on a damper.  The upper graph has a horizontal axis labeled “Displacement” and vertical</a:t>
            </a:r>
            <a:r>
              <a:rPr lang="en-US" sz="1100" kern="1200" baseline="0" dirty="0">
                <a:solidFill>
                  <a:schemeClr val="tx1"/>
                </a:solidFill>
                <a:effectLst/>
                <a:latin typeface="Arial" pitchFamily="34" charset="0"/>
                <a:ea typeface="+mn-ea"/>
                <a:cs typeface="+mn-cs"/>
              </a:rPr>
              <a:t> axis labeled “Force”.  Rounded hysteresis loops indicate the force-displacement relationship for this damper.  The lower graph has a horizontal axis labeled “velocity” and vertical axis labeled “force”.  Test data is shown at several different velocities.  In addition, upper and lower bound limits are shown.  All of the test data falls between the upper and lower bound limits.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ASCE 7-10 required five cycles at MCER intensity which was deemed excessive, and the test program</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did not address performance at smaller intensities. To address this issue, a sequential set of cyclic test is incorporated</a:t>
            </a:r>
            <a:r>
              <a:rPr lang="en-US" sz="1100" kern="1200" baseline="0" dirty="0">
                <a:solidFill>
                  <a:schemeClr val="tx1"/>
                </a:solidFill>
                <a:effectLst/>
                <a:latin typeface="Arial" pitchFamily="34" charset="0"/>
                <a:ea typeface="+mn-ea"/>
                <a:cs typeface="+mn-cs"/>
              </a:rPr>
              <a:t> at increments of 1/3, 2/3 and 1.0 times the MCER intensity with more appropriate numbers of cycles, and </a:t>
            </a:r>
            <a:r>
              <a:rPr lang="en-US" sz="1100" kern="1200" dirty="0">
                <a:solidFill>
                  <a:schemeClr val="tx1"/>
                </a:solidFill>
                <a:effectLst/>
                <a:latin typeface="Arial" pitchFamily="34" charset="0"/>
                <a:ea typeface="+mn-ea"/>
                <a:cs typeface="+mn-cs"/>
              </a:rPr>
              <a:t>fewer cycles at larger intensities.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2652605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 first part of this presentation </a:t>
            </a:r>
            <a:r>
              <a:rPr lang="en-NZ" baseline="0" dirty="0"/>
              <a:t>provides a background on key concepts of the seismic provisions and highlights some of the major changes recommended by the NEHRP Provisions. The second part of this presentation </a:t>
            </a:r>
            <a:r>
              <a:rPr lang="en-US" baseline="0" dirty="0"/>
              <a:t>illustrates the design of a seven story steel moment frame office building, located in a region of high seismicity (seismic design category D), which is supplemented with nonlinear fluid viscous damping devices.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834541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photograph at the right side of this slide.  It shows a large</a:t>
            </a:r>
            <a:r>
              <a:rPr lang="en-US" sz="1100" kern="1200" baseline="0" dirty="0">
                <a:solidFill>
                  <a:schemeClr val="tx1"/>
                </a:solidFill>
                <a:effectLst/>
                <a:latin typeface="Arial" pitchFamily="34" charset="0"/>
                <a:ea typeface="+mn-ea"/>
                <a:cs typeface="+mn-cs"/>
              </a:rPr>
              <a:t> frame for testing viscous wall dampers.</a:t>
            </a: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Requirements for production testing</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are added. The</a:t>
            </a:r>
            <a:r>
              <a:rPr lang="en-US" sz="1100" kern="1200" baseline="0" dirty="0">
                <a:solidFill>
                  <a:schemeClr val="tx1"/>
                </a:solidFill>
                <a:effectLst/>
                <a:latin typeface="Arial" pitchFamily="34" charset="0"/>
                <a:ea typeface="+mn-ea"/>
                <a:cs typeface="+mn-cs"/>
              </a:rPr>
              <a:t> 100% testing is due to </a:t>
            </a:r>
            <a:r>
              <a:rPr lang="en-US" sz="1100" kern="1200" dirty="0">
                <a:solidFill>
                  <a:schemeClr val="tx1"/>
                </a:solidFill>
                <a:effectLst/>
                <a:latin typeface="Arial" pitchFamily="34" charset="0"/>
                <a:ea typeface="+mn-ea"/>
                <a:cs typeface="+mn-cs"/>
              </a:rPr>
              <a:t>recent observations of failures or unacceptable behavior of hardware that has not been tested.</a:t>
            </a:r>
            <a:r>
              <a:rPr lang="en-US" sz="1100" kern="1200" baseline="0" dirty="0">
                <a:solidFill>
                  <a:schemeClr val="tx1"/>
                </a:solidFill>
                <a:effectLst/>
                <a:latin typeface="Arial" pitchFamily="34"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An</a:t>
            </a:r>
            <a:r>
              <a:rPr lang="en-US" sz="1100" kern="1200" baseline="0" dirty="0">
                <a:solidFill>
                  <a:schemeClr val="tx1"/>
                </a:solidFill>
                <a:effectLst/>
                <a:latin typeface="Arial" pitchFamily="34" charset="0"/>
                <a:ea typeface="+mn-ea"/>
                <a:cs typeface="+mn-cs"/>
              </a:rPr>
              <a:t> exception was also added to the Standard f</a:t>
            </a:r>
            <a:r>
              <a:rPr lang="en-US" sz="1100" kern="1200" dirty="0">
                <a:solidFill>
                  <a:schemeClr val="tx1"/>
                </a:solidFill>
                <a:effectLst/>
                <a:latin typeface="Arial" pitchFamily="34" charset="0"/>
                <a:ea typeface="+mn-ea"/>
                <a:cs typeface="+mn-cs"/>
              </a:rPr>
              <a:t>or devices</a:t>
            </a:r>
            <a:r>
              <a:rPr lang="en-US" sz="1100" kern="1200" baseline="0" dirty="0">
                <a:solidFill>
                  <a:schemeClr val="tx1"/>
                </a:solidFill>
                <a:effectLst/>
                <a:latin typeface="Arial" pitchFamily="34" charset="0"/>
                <a:ea typeface="+mn-ea"/>
                <a:cs typeface="+mn-cs"/>
              </a:rPr>
              <a:t> that </a:t>
            </a:r>
            <a:r>
              <a:rPr lang="en-US" sz="1100" kern="1200" dirty="0">
                <a:solidFill>
                  <a:schemeClr val="tx1"/>
                </a:solidFill>
                <a:effectLst/>
                <a:latin typeface="Arial" pitchFamily="34" charset="0"/>
                <a:ea typeface="+mn-ea"/>
                <a:cs typeface="+mn-cs"/>
              </a:rPr>
              <a:t>undergo damage subject to production testing. An alternate procedure is developed to require at least one device of each size is tested (in addition to other requirements developed by the RDP).</a:t>
            </a:r>
          </a:p>
          <a:p>
            <a:endParaRPr lang="en-NZ"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2332773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a:t>
            </a:r>
            <a:r>
              <a:rPr lang="en-US" baseline="0" dirty="0"/>
              <a:t> presentation closely follows the design example sections.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21</a:t>
            </a:fld>
            <a:endParaRPr lang="en-US"/>
          </a:p>
        </p:txBody>
      </p:sp>
    </p:spTree>
    <p:extLst>
      <p:ext uri="{BB962C8B-B14F-4D97-AF65-F5344CB8AC3E}">
        <p14:creationId xmlns:p14="http://schemas.microsoft.com/office/powerpoint/2010/main" val="4120102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 structural frame of a building that is 7</a:t>
            </a:r>
            <a:r>
              <a:rPr lang="en-US" sz="1100" kern="1200" baseline="0" dirty="0">
                <a:solidFill>
                  <a:schemeClr val="tx1"/>
                </a:solidFill>
                <a:effectLst/>
                <a:latin typeface="Arial" pitchFamily="34" charset="0"/>
                <a:ea typeface="+mn-ea"/>
                <a:cs typeface="+mn-cs"/>
              </a:rPr>
              <a:t> stories high, 5 bays wide, and 7 bays long.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example uses a seven-story office building located in a region of high seismicity, classified as Seismic Design Category D. The building has steel special moment resisting frames (SMRF) around the perimeter and fluid viscous dampers (FVD) in interior frames. The design of the SMRF without energy dissipation devices, for a comparable area of seismicity, is illustrated in Chapter 9 of the NEHRP design examples. The details of that building are directly adopted as a starting point for this example</a:t>
            </a:r>
            <a:r>
              <a:rPr lang="en-US" sz="1100" kern="1200" baseline="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22</a:t>
            </a:fld>
            <a:endParaRPr lang="en-US"/>
          </a:p>
        </p:txBody>
      </p:sp>
    </p:spTree>
    <p:extLst>
      <p:ext uri="{BB962C8B-B14F-4D97-AF65-F5344CB8AC3E}">
        <p14:creationId xmlns:p14="http://schemas.microsoft.com/office/powerpoint/2010/main" val="1185150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shows the plan view of the building, 5 bays wide by 7 bays</a:t>
            </a:r>
            <a:r>
              <a:rPr lang="en-US" sz="1100" kern="1200" baseline="0" dirty="0">
                <a:solidFill>
                  <a:schemeClr val="tx1"/>
                </a:solidFill>
                <a:effectLst/>
                <a:latin typeface="Arial" pitchFamily="34" charset="0"/>
                <a:ea typeface="+mn-ea"/>
                <a:cs typeface="+mn-cs"/>
              </a:rPr>
              <a:t> long.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building has a rectangular plan configuration measuring 175 feet, in the East-West direction and 125 feet wide in the North-South direction. The seismic force resisting system (SFRS) consists of steel special moment resisting frames (SMRF) with prequalified Reduced Beam Section (RBS) connections located on the perimeter bays of the building along Gridlines A, H, 1 and 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23</a:t>
            </a:fld>
            <a:endParaRPr lang="en-US"/>
          </a:p>
        </p:txBody>
      </p:sp>
    </p:spTree>
    <p:extLst>
      <p:ext uri="{BB962C8B-B14F-4D97-AF65-F5344CB8AC3E}">
        <p14:creationId xmlns:p14="http://schemas.microsoft.com/office/powerpoint/2010/main" val="3527913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a:t>
            </a:r>
            <a:r>
              <a:rPr lang="en-US" sz="1100" kern="1200" baseline="0" dirty="0">
                <a:solidFill>
                  <a:schemeClr val="tx1"/>
                </a:solidFill>
                <a:effectLst/>
                <a:latin typeface="Arial" pitchFamily="34" charset="0"/>
                <a:ea typeface="+mn-ea"/>
                <a:cs typeface="+mn-cs"/>
              </a:rPr>
              <a:t> a drawing of an elevation of the building, 7 bays wide and 7 stories tall.  In addition there is a penthouse above the 7</a:t>
            </a:r>
            <a:r>
              <a:rPr lang="en-US" sz="1100" kern="1200" baseline="30000" dirty="0">
                <a:solidFill>
                  <a:schemeClr val="tx1"/>
                </a:solidFill>
                <a:effectLst/>
                <a:latin typeface="Arial" pitchFamily="34" charset="0"/>
                <a:ea typeface="+mn-ea"/>
                <a:cs typeface="+mn-cs"/>
              </a:rPr>
              <a:t>th</a:t>
            </a:r>
            <a:r>
              <a:rPr lang="en-US" sz="1100" kern="1200" baseline="0" dirty="0">
                <a:solidFill>
                  <a:schemeClr val="tx1"/>
                </a:solidFill>
                <a:effectLst/>
                <a:latin typeface="Arial" pitchFamily="34" charset="0"/>
                <a:ea typeface="+mn-ea"/>
                <a:cs typeface="+mn-cs"/>
              </a:rPr>
              <a:t> story.</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typical story height is 13 feet, 4 inches but with a first story height of 22 feet, 4 inches. The building has a penthouse that extends 16 feet above the roof level of the building and covers the area bounded by Gridlines C, F, 3 and 4 (see previous slide).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24</a:t>
            </a:fld>
            <a:endParaRPr lang="en-US"/>
          </a:p>
        </p:txBody>
      </p:sp>
    </p:spTree>
    <p:extLst>
      <p:ext uri="{BB962C8B-B14F-4D97-AF65-F5344CB8AC3E}">
        <p14:creationId xmlns:p14="http://schemas.microsoft.com/office/powerpoint/2010/main" val="2877208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an elevation of one of the special moment frames on gridlines 1</a:t>
            </a:r>
            <a:r>
              <a:rPr lang="en-US" sz="1100" kern="1200" baseline="0" dirty="0">
                <a:solidFill>
                  <a:schemeClr val="tx1"/>
                </a:solidFill>
                <a:effectLst/>
                <a:latin typeface="Arial" pitchFamily="34" charset="0"/>
                <a:ea typeface="+mn-ea"/>
                <a:cs typeface="+mn-cs"/>
              </a:rPr>
              <a:t> and 6.  The sizes of beams and columns are shown on the diagram.</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member sizes for the SFRS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are directly adopted from the Chapter 9 analysis and are shown here</a:t>
            </a:r>
            <a:r>
              <a:rPr lang="en-US" sz="1100" kern="1200" baseline="0" dirty="0">
                <a:solidFill>
                  <a:schemeClr val="tx1"/>
                </a:solidFill>
                <a:effectLst/>
                <a:latin typeface="Arial" pitchFamily="34" charset="0"/>
                <a:ea typeface="+mn-ea"/>
                <a:cs typeface="+mn-cs"/>
              </a:rPr>
              <a:t> for Gridlines 1 and 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25</a:t>
            </a:fld>
            <a:endParaRPr lang="en-US"/>
          </a:p>
        </p:txBody>
      </p:sp>
    </p:spTree>
    <p:extLst>
      <p:ext uri="{BB962C8B-B14F-4D97-AF65-F5344CB8AC3E}">
        <p14:creationId xmlns:p14="http://schemas.microsoft.com/office/powerpoint/2010/main" val="3143004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an elevation of one of the special moment frames on gridlines A</a:t>
            </a:r>
            <a:r>
              <a:rPr lang="en-US" sz="1100" kern="1200" baseline="0" dirty="0">
                <a:solidFill>
                  <a:schemeClr val="tx1"/>
                </a:solidFill>
                <a:effectLst/>
                <a:latin typeface="Arial" pitchFamily="34" charset="0"/>
                <a:ea typeface="+mn-ea"/>
                <a:cs typeface="+mn-cs"/>
              </a:rPr>
              <a:t> and H.  The sizes of beams and columns are shown on the diagram.</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SFRS member sizes are shown here</a:t>
            </a:r>
            <a:r>
              <a:rPr lang="en-US" sz="1100" kern="1200" baseline="0" dirty="0">
                <a:solidFill>
                  <a:schemeClr val="tx1"/>
                </a:solidFill>
                <a:effectLst/>
                <a:latin typeface="Arial" pitchFamily="34" charset="0"/>
                <a:ea typeface="+mn-ea"/>
                <a:cs typeface="+mn-cs"/>
              </a:rPr>
              <a:t> for Gridlines A and H.</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26</a:t>
            </a:fld>
            <a:endParaRPr lang="en-US"/>
          </a:p>
        </p:txBody>
      </p:sp>
    </p:spTree>
    <p:extLst>
      <p:ext uri="{BB962C8B-B14F-4D97-AF65-F5344CB8AC3E}">
        <p14:creationId xmlns:p14="http://schemas.microsoft.com/office/powerpoint/2010/main" val="160364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shows a drawing of a cross section of a fluid viscous damper.  In addition there is a photograph of an elevation of two structural</a:t>
            </a:r>
            <a:r>
              <a:rPr lang="en-US" sz="1100" kern="1200" baseline="0" dirty="0">
                <a:solidFill>
                  <a:schemeClr val="tx1"/>
                </a:solidFill>
                <a:effectLst/>
                <a:latin typeface="Arial" pitchFamily="34" charset="0"/>
                <a:ea typeface="+mn-ea"/>
                <a:cs typeface="+mn-cs"/>
              </a:rPr>
              <a:t> framing bays showing two diagonal braces, each with a fluid viscous damper arranged in line with the brace.</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Supplemental</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damping</a:t>
            </a:r>
            <a:r>
              <a:rPr lang="en-US" sz="1100" kern="1200" baseline="0" dirty="0">
                <a:solidFill>
                  <a:schemeClr val="tx1"/>
                </a:solidFill>
                <a:effectLst/>
                <a:latin typeface="Arial" pitchFamily="34" charset="0"/>
                <a:ea typeface="+mn-ea"/>
                <a:cs typeface="+mn-cs"/>
              </a:rPr>
              <a:t> is primarily used to </a:t>
            </a:r>
            <a:r>
              <a:rPr lang="en-US" sz="1100" kern="1200" dirty="0">
                <a:solidFill>
                  <a:schemeClr val="tx1"/>
                </a:solidFill>
                <a:effectLst/>
                <a:latin typeface="Arial" pitchFamily="34" charset="0"/>
                <a:ea typeface="+mn-ea"/>
                <a:cs typeface="+mn-cs"/>
              </a:rPr>
              <a:t>limit deformations in structural components, and thus to</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achieve a higher performance level. For this design</a:t>
            </a:r>
            <a:r>
              <a:rPr lang="en-US" sz="1100" kern="1200" baseline="0" dirty="0">
                <a:solidFill>
                  <a:schemeClr val="tx1"/>
                </a:solidFill>
                <a:effectLst/>
                <a:latin typeface="Arial" pitchFamily="34" charset="0"/>
                <a:ea typeface="+mn-ea"/>
                <a:cs typeface="+mn-cs"/>
              </a:rPr>
              <a:t> example, fluid viscous dampers (FVDs) are arbitrarily selected as the supplemental energy dissipation devices (or simply “dampers"). The key components of a FVD are shown along with an example of its implementation in a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27</a:t>
            </a:fld>
            <a:endParaRPr lang="en-US"/>
          </a:p>
        </p:txBody>
      </p:sp>
    </p:spTree>
    <p:extLst>
      <p:ext uri="{BB962C8B-B14F-4D97-AF65-F5344CB8AC3E}">
        <p14:creationId xmlns:p14="http://schemas.microsoft.com/office/powerpoint/2010/main" val="1875675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two drawings of the plan view of the building.  The building is 5</a:t>
            </a:r>
            <a:r>
              <a:rPr lang="en-US" sz="1100" kern="1200" baseline="0" dirty="0">
                <a:solidFill>
                  <a:schemeClr val="tx1"/>
                </a:solidFill>
                <a:effectLst/>
                <a:latin typeface="Arial" pitchFamily="34" charset="0"/>
                <a:ea typeface="+mn-ea"/>
                <a:cs typeface="+mn-cs"/>
              </a:rPr>
              <a:t> bays wide by 7 bays long.  The left plan is labeled “Stories 1-2.”  This plan has four damper bays in each direction.  The right plan is labeled “Stories 3-7”.  This plan has two damper bays in each direction.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plan view of the bays with damping devices for stories 1 to 2 and 3 to 7 are shown. To meet the architect’s requirement of having no diagonal bracing members around the perimeter of the building, supplemental damping devices are located on gravity framing lines on the interior of the structure on Gridlines B, G, 2, and 5. More damping devices were required in</a:t>
            </a:r>
            <a:r>
              <a:rPr lang="en-US" sz="1100" kern="1200" baseline="0" dirty="0">
                <a:solidFill>
                  <a:schemeClr val="tx1"/>
                </a:solidFill>
                <a:effectLst/>
                <a:latin typeface="Arial" pitchFamily="34" charset="0"/>
                <a:ea typeface="+mn-ea"/>
                <a:cs typeface="+mn-cs"/>
              </a:rPr>
              <a:t> the lower story's (as will be shown later by preliminary design).</a:t>
            </a:r>
            <a:endParaRPr lang="en-NZ"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28</a:t>
            </a:fld>
            <a:endParaRPr lang="en-US"/>
          </a:p>
        </p:txBody>
      </p:sp>
    </p:spTree>
    <p:extLst>
      <p:ext uri="{BB962C8B-B14F-4D97-AF65-F5344CB8AC3E}">
        <p14:creationId xmlns:p14="http://schemas.microsoft.com/office/powerpoint/2010/main" val="777520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a:t>
            </a:r>
            <a:r>
              <a:rPr lang="en-US" sz="1100" kern="1200" baseline="0" dirty="0">
                <a:solidFill>
                  <a:schemeClr val="tx1"/>
                </a:solidFill>
                <a:effectLst/>
                <a:latin typeface="Arial" pitchFamily="34" charset="0"/>
                <a:ea typeface="+mn-ea"/>
                <a:cs typeface="+mn-cs"/>
              </a:rPr>
              <a:t> structural frame elevation at</a:t>
            </a:r>
            <a:r>
              <a:rPr lang="en-US" sz="1100" kern="1200" dirty="0">
                <a:solidFill>
                  <a:schemeClr val="tx1"/>
                </a:solidFill>
                <a:effectLst/>
                <a:latin typeface="Arial" pitchFamily="34" charset="0"/>
                <a:ea typeface="+mn-ea"/>
                <a:cs typeface="+mn-cs"/>
              </a:rPr>
              <a:t> Gridlines 2 and 5.  Damper locations are shown.  In stories 1 and 2 there are two bays containing dampers, while in the remaining upper stories there is only only one bay containing a damper.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29</a:t>
            </a:fld>
            <a:endParaRPr lang="en-US"/>
          </a:p>
        </p:txBody>
      </p:sp>
    </p:spTree>
    <p:extLst>
      <p:ext uri="{BB962C8B-B14F-4D97-AF65-F5344CB8AC3E}">
        <p14:creationId xmlns:p14="http://schemas.microsoft.com/office/powerpoint/2010/main" val="1822430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a:t>
            </a:r>
            <a:r>
              <a:rPr lang="en-US" baseline="0" dirty="0"/>
              <a:t> diagram shows the relationship between the ASCE 7 Standard (ASCE 7), the NEHRP Provisions (NEHRP), the International Building Code (IBC), the NFPA 5000 Building Code (NFPA), and the California Building Code (CBC).  ASCE 7 is located at the center of the diagram.  Along the bottom of the diagram are shown the IBC, NFPA and CBC.  Arrows point from the IBC, NFPA, and CBC to ASCE 7.  In the upper left NEHRP is shown.  There is a double-headed arrow between ASCE 7 and NEHRP.</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Today, model building</a:t>
            </a:r>
            <a:r>
              <a:rPr lang="en-US" baseline="0" dirty="0"/>
              <a:t> codes (e.g., national model codes such as the IBC, or regional derivatives, such as the CBC) adopt by reference the seismic design requirements of ASCE 7. The requirements in ASCE 7 are typically based on NEHRP’s recommended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All the recommended new changes of the 2015 Provisions have been further developed and adopted into the upcoming ASCE/SEI 7-16, which is expected to be adopted by reference in the 2018 edition of the IBC. </a:t>
            </a:r>
            <a:r>
              <a:rPr lang="en-US" baseline="0" dirty="0"/>
              <a:t>As such, the code requirements followed for the NEHRPP Chapter 16 design example are referred to as ASCE 7-16 (referred to simply as the </a:t>
            </a:r>
            <a:r>
              <a:rPr lang="en-US" i="1" baseline="0" dirty="0"/>
              <a:t>Standard</a:t>
            </a:r>
            <a:r>
              <a:rPr lang="en-US" baseline="0" dirty="0"/>
              <a:t>) requirements, instead off the NEHRP 2015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42546536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a:t>
            </a:r>
            <a:r>
              <a:rPr lang="en-US" sz="1100" kern="1200" baseline="0" dirty="0">
                <a:solidFill>
                  <a:schemeClr val="tx1"/>
                </a:solidFill>
                <a:effectLst/>
                <a:latin typeface="Arial" pitchFamily="34" charset="0"/>
                <a:ea typeface="+mn-ea"/>
                <a:cs typeface="+mn-cs"/>
              </a:rPr>
              <a:t> structural frame elevation at</a:t>
            </a:r>
            <a:r>
              <a:rPr lang="en-US" sz="1100" kern="1200" dirty="0">
                <a:solidFill>
                  <a:schemeClr val="tx1"/>
                </a:solidFill>
                <a:effectLst/>
                <a:latin typeface="Arial" pitchFamily="34" charset="0"/>
                <a:ea typeface="+mn-ea"/>
                <a:cs typeface="+mn-cs"/>
              </a:rPr>
              <a:t> Gridlines B and G.  Damper locations are shown.  In stories 1 and 2 there are two bays containing dampers, while in the remaining upper stories there is only only one bay containing a damper.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30</a:t>
            </a:fld>
            <a:endParaRPr lang="en-US"/>
          </a:p>
        </p:txBody>
      </p:sp>
    </p:spTree>
    <p:extLst>
      <p:ext uri="{BB962C8B-B14F-4D97-AF65-F5344CB8AC3E}">
        <p14:creationId xmlns:p14="http://schemas.microsoft.com/office/powerpoint/2010/main" val="1535762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building is located in a region of high seismicity, classified as SDC “D”. </a:t>
            </a:r>
            <a:r>
              <a:rPr lang="en-US" dirty="0"/>
              <a:t>Since the building is also located on site class D soils</a:t>
            </a:r>
            <a:r>
              <a:rPr lang="en-US" baseline="0" dirty="0"/>
              <a:t>, a site-specific hazard analysis is required to determine the target response spectrum to be used for design.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31</a:t>
            </a:fld>
            <a:endParaRPr lang="en-US"/>
          </a:p>
        </p:txBody>
      </p:sp>
    </p:spTree>
    <p:extLst>
      <p:ext uri="{BB962C8B-B14F-4D97-AF65-F5344CB8AC3E}">
        <p14:creationId xmlns:p14="http://schemas.microsoft.com/office/powerpoint/2010/main" val="4244548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This slide contains two graphs showing earthquake accelerographs, representing the two orthogonal components of a</a:t>
            </a:r>
            <a:r>
              <a:rPr lang="en-NZ" baseline="0" dirty="0"/>
              <a:t> recorded earthquake ground motions.</a:t>
            </a:r>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a:t>Ground motions must be selected and scaled since NLRHA is used.</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32</a:t>
            </a:fld>
            <a:endParaRPr lang="en-US"/>
          </a:p>
        </p:txBody>
      </p:sp>
    </p:spTree>
    <p:extLst>
      <p:ext uri="{BB962C8B-B14F-4D97-AF65-F5344CB8AC3E}">
        <p14:creationId xmlns:p14="http://schemas.microsoft.com/office/powerpoint/2010/main" val="19801582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several earthquake acceleration response spectra.  A smoothed target response spectrum is shown in black.  Seven earthquake response spectra are shown as dashed lines.  A spectrum showing the average of the seven earthquake spectra is shown in red.  This red spectrum matches fairly closely the target spectrum over the period range 1 to 4 seconds.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Amplitude scaling is the chosen scaling method. The period range of interest is calculated as the product of 0.2 and the shorter period in the east-west direction (2.9 sec) and the product of 1.25 and the longer period in the north-south direction (3.1 sec), giving a scaling range of 0.58 to 3.9 seconds. This assumes that</a:t>
            </a:r>
            <a:r>
              <a:rPr lang="en-US" sz="1100" kern="1200" baseline="0" dirty="0">
                <a:solidFill>
                  <a:schemeClr val="tx1"/>
                </a:solidFill>
                <a:effectLst/>
                <a:latin typeface="Arial" pitchFamily="34" charset="0"/>
                <a:ea typeface="+mn-ea"/>
                <a:cs typeface="+mn-cs"/>
              </a:rPr>
              <a:t> the building remains elastic at both the design basis and MCER hazard levels and that the FVD’s have little influence on the buildings fundamental period.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response spectrum for each of the horizontal ground motion components is calculated and the combined square root sum of the square (SRSS) of the two components for each ground motion is shown. The average SRSS spectrum of the seven ground motions (red line) must be above the corresponding spectral acceleration ordinate of the target spectrum over the period range of 0.58 to 3.9 seconds. As shown, in the</a:t>
            </a:r>
            <a:r>
              <a:rPr lang="en-US" sz="1100" kern="1200" baseline="0" dirty="0">
                <a:solidFill>
                  <a:schemeClr val="tx1"/>
                </a:solidFill>
                <a:effectLst/>
                <a:latin typeface="Arial" pitchFamily="34" charset="0"/>
                <a:ea typeface="+mn-ea"/>
                <a:cs typeface="+mn-cs"/>
              </a:rPr>
              <a:t> scaling </a:t>
            </a:r>
            <a:r>
              <a:rPr lang="en-US" sz="1100" kern="1200" dirty="0">
                <a:solidFill>
                  <a:schemeClr val="tx1"/>
                </a:solidFill>
                <a:effectLst/>
                <a:latin typeface="Arial" pitchFamily="34" charset="0"/>
                <a:ea typeface="+mn-ea"/>
                <a:cs typeface="+mn-cs"/>
              </a:rPr>
              <a:t>meets this requirement of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33</a:t>
            </a:fld>
            <a:endParaRPr lang="en-US"/>
          </a:p>
        </p:txBody>
      </p:sp>
    </p:spTree>
    <p:extLst>
      <p:ext uri="{BB962C8B-B14F-4D97-AF65-F5344CB8AC3E}">
        <p14:creationId xmlns:p14="http://schemas.microsoft.com/office/powerpoint/2010/main" val="4241195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 illustration shows the steps</a:t>
            </a:r>
            <a:r>
              <a:rPr lang="en-US" baseline="0" dirty="0"/>
              <a:t> for design of a damped building.  The steps are numbered from I through VII, and are to be followed sequentially.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This slide</a:t>
            </a:r>
            <a:r>
              <a:rPr lang="en-NZ" baseline="0" dirty="0"/>
              <a:t> illustrates the typical sequence of tasks for design. Preliminary design involved adopting the seismic force resisting system (SFRS) member sizes directly from the Chapter 9 NEHRP example.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34</a:t>
            </a:fld>
            <a:endParaRPr lang="en-US"/>
          </a:p>
        </p:txBody>
      </p:sp>
    </p:spTree>
    <p:extLst>
      <p:ext uri="{BB962C8B-B14F-4D97-AF65-F5344CB8AC3E}">
        <p14:creationId xmlns:p14="http://schemas.microsoft.com/office/powerpoint/2010/main" val="4052277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Before progressing with detailed design, there are a number of considerations.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35</a:t>
            </a:fld>
            <a:endParaRPr lang="en-US"/>
          </a:p>
        </p:txBody>
      </p:sp>
    </p:spTree>
    <p:extLst>
      <p:ext uri="{BB962C8B-B14F-4D97-AF65-F5344CB8AC3E}">
        <p14:creationId xmlns:p14="http://schemas.microsoft.com/office/powerpoint/2010/main" val="16758155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use of supplemental damping devices is a design strategy to limit earthquake damage and protect facility function. </a:t>
            </a:r>
            <a:r>
              <a:rPr lang="en-NZ" baseline="0" dirty="0"/>
              <a:t>Although the </a:t>
            </a:r>
            <a:r>
              <a:rPr lang="en-NZ" i="1" baseline="0" dirty="0"/>
              <a:t>Standard </a:t>
            </a:r>
            <a:r>
              <a:rPr lang="en-NZ" i="0" baseline="0" dirty="0"/>
              <a:t>allows comparable performance to conventional SFRS</a:t>
            </a:r>
            <a:r>
              <a:rPr lang="en-NZ" baseline="0" dirty="0"/>
              <a:t>, this project aims to limit inelastic response of the structural system, which directly reduces the damage in the building that would otherwise be occurring (in a fixed-base building). Furthermore the structure and damping system are designed and tested for the MCE</a:t>
            </a:r>
            <a:r>
              <a:rPr lang="en-NZ" baseline="-25000" dirty="0"/>
              <a:t>R</a:t>
            </a:r>
            <a:r>
              <a:rPr lang="en-NZ" baseline="0" dirty="0"/>
              <a:t> hazard instead of the design earthquake (DE).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36</a:t>
            </a:fld>
            <a:endParaRPr lang="en-US"/>
          </a:p>
        </p:txBody>
      </p:sp>
    </p:spTree>
    <p:extLst>
      <p:ext uri="{BB962C8B-B14F-4D97-AF65-F5344CB8AC3E}">
        <p14:creationId xmlns:p14="http://schemas.microsoft.com/office/powerpoint/2010/main" val="33508316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 reduction in ductility demand in the SFRS is facilitated through displacement reductions, which come from increased damping provided by the FVD. However with increased damping typically comes increased base shear (depending on the FVD properties), which will need to be accommodated in the design of the structure and foundations. Nevertheless, in some cases the structural analysis may show benefits from higher damping ratios, greater than 35-45 percent. However at these high damping levels the damper costs starts going past the point of diminishing returns.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37</a:t>
            </a:fld>
            <a:endParaRPr lang="en-US"/>
          </a:p>
        </p:txBody>
      </p:sp>
    </p:spTree>
    <p:extLst>
      <p:ext uri="{BB962C8B-B14F-4D97-AF65-F5344CB8AC3E}">
        <p14:creationId xmlns:p14="http://schemas.microsoft.com/office/powerpoint/2010/main" val="16179375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two graphs.  The left graph has horizontal</a:t>
            </a:r>
            <a:r>
              <a:rPr lang="en-NZ" sz="1100" kern="1200" baseline="0" dirty="0">
                <a:solidFill>
                  <a:schemeClr val="tx1"/>
                </a:solidFill>
                <a:effectLst/>
                <a:latin typeface="Arial" pitchFamily="34" charset="0"/>
                <a:ea typeface="+mn-ea"/>
                <a:cs typeface="+mn-cs"/>
              </a:rPr>
              <a:t> axis labeled “Velocity (inch/sec)”, and vertical axis labeled “Force (kips)”.  A solid straight line runs diagonally from the lower left corner to the upper right corner of the graph.  This line is labeled “Linear Fluid Viscous Damper, alpha = 1.0”.  A dashed line begins at the origin in the corner and forms a parabolic arc to the right, approaching a value about mid-way up the graph at the right edge.  This line is labeled “Nonlinear Fluid Viscous Damper, alpha = 0.4”  The graph on the right shows two lines that are nearly elliptical in shape.    The solid line, corresponding to the linear damper, is a smooth ellipse, while the dashed line, corresponding to the nonlinear damper, forms an ellipse with slightly squared off corners.  The nonlinear damper curve falls generally outside the linear damper curve.</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differing</a:t>
            </a:r>
            <a:r>
              <a:rPr lang="en-NZ" sz="1100" kern="1200" baseline="0" dirty="0">
                <a:solidFill>
                  <a:schemeClr val="tx1"/>
                </a:solidFill>
                <a:effectLst/>
                <a:latin typeface="Arial" pitchFamily="34" charset="0"/>
                <a:ea typeface="+mn-ea"/>
                <a:cs typeface="+mn-cs"/>
              </a:rPr>
              <a:t> force-displacement behaviour of nonlinear and linear fluid viscous dampers (FVD) are illustrated. Consult with the manufacturer on the selection of the velocity exponent. There is i</a:t>
            </a:r>
            <a:r>
              <a:rPr lang="en-NZ" dirty="0"/>
              <a:t>nterest in using nonlinear dampers because:</a:t>
            </a:r>
          </a:p>
          <a:p>
            <a:pPr marL="342900" indent="-342900">
              <a:buFont typeface="Arial" panose="020B0604020202020204" pitchFamily="34" charset="0"/>
              <a:buChar char="•"/>
            </a:pPr>
            <a:r>
              <a:rPr lang="en-NZ" sz="2400" dirty="0"/>
              <a:t>Capable of more energy dissipation per cycle for the same displacement amplitude</a:t>
            </a:r>
          </a:p>
          <a:p>
            <a:pPr marL="342900" indent="-342900">
              <a:buFont typeface="Arial" panose="020B0604020202020204" pitchFamily="34" charset="0"/>
              <a:buChar char="•"/>
            </a:pPr>
            <a:r>
              <a:rPr lang="en-NZ" sz="2400" dirty="0"/>
              <a:t>Safeguard by limiting the transmission of damping force at velocities in excess of design values</a:t>
            </a:r>
          </a:p>
          <a:p>
            <a:pPr marL="0" indent="0">
              <a:buFont typeface="Arial" panose="020B0604020202020204" pitchFamily="34" charset="0"/>
              <a:buNone/>
            </a:pPr>
            <a:endParaRPr lang="en-NZ" sz="24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38</a:t>
            </a:fld>
            <a:endParaRPr lang="en-US"/>
          </a:p>
        </p:txBody>
      </p:sp>
    </p:spTree>
    <p:extLst>
      <p:ext uri="{BB962C8B-B14F-4D97-AF65-F5344CB8AC3E}">
        <p14:creationId xmlns:p14="http://schemas.microsoft.com/office/powerpoint/2010/main" val="31983556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a:t>
            </a:r>
            <a:r>
              <a:rPr lang="en-NZ" sz="1100" kern="1200" baseline="0" dirty="0">
                <a:solidFill>
                  <a:schemeClr val="tx1"/>
                </a:solidFill>
                <a:effectLst/>
                <a:latin typeface="Arial" pitchFamily="34" charset="0"/>
                <a:ea typeface="+mn-ea"/>
                <a:cs typeface="+mn-cs"/>
              </a:rPr>
              <a:t> slide contains two drawings.  The left drawing is a plan view of the building, 5 bays wide by 7 bays long.  There are two bays of dampers in each direction.  The right drawing shows an elevation of the building at a gridline containing dampers.  At floors 1 and 2 there are two dampers per floor, and at the remaining upper floors there is one damper per floor.</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FVDs can be positioned to reduce torsion (by positioning them</a:t>
            </a:r>
            <a:r>
              <a:rPr lang="en-NZ" sz="1100" kern="1200" baseline="0" dirty="0">
                <a:solidFill>
                  <a:schemeClr val="tx1"/>
                </a:solidFill>
                <a:effectLst/>
                <a:latin typeface="Arial" pitchFamily="34" charset="0"/>
                <a:ea typeface="+mn-ea"/>
                <a:cs typeface="+mn-cs"/>
              </a:rPr>
              <a:t> away from the center of stiffness), or may be positioned to reduce soft-story irregularities.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39</a:t>
            </a:fld>
            <a:endParaRPr lang="en-US"/>
          </a:p>
        </p:txBody>
      </p:sp>
    </p:spTree>
    <p:extLst>
      <p:ext uri="{BB962C8B-B14F-4D97-AF65-F5344CB8AC3E}">
        <p14:creationId xmlns:p14="http://schemas.microsoft.com/office/powerpoint/2010/main" val="3862937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Along the bottom of this slide there are six small “force-displacement” hysteresis loops illustrating different types of damping devices.  The first graph shows a diamond-shaped loop, the second shows a square loop, the third an inclined elliptical loop, the fourth a horizontal elliptical loop, the fifth a “pinched” hysteresis loop, and the sixth an extremely pinched hysteresis loop.</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requirements of the </a:t>
            </a:r>
            <a:r>
              <a:rPr lang="en-NZ" i="1" baseline="0" dirty="0"/>
              <a:t>Standard </a:t>
            </a:r>
            <a:r>
              <a:rPr lang="en-NZ" i="0" baseline="0" dirty="0"/>
              <a:t>apply to a wide range of damping systems. It applies to all systems that dissipate seismic energy which </a:t>
            </a:r>
            <a:r>
              <a:rPr lang="en-NZ" i="0" u="sng" baseline="0" dirty="0"/>
              <a:t>are not</a:t>
            </a:r>
            <a:r>
              <a:rPr lang="en-NZ" i="0" u="none" baseline="0" dirty="0"/>
              <a:t> </a:t>
            </a:r>
            <a:r>
              <a:rPr lang="en-NZ" i="0" baseline="0" dirty="0"/>
              <a:t>listed as a seismic force-resisting system in Table 12.2 of the </a:t>
            </a:r>
            <a:r>
              <a:rPr lang="en-NZ" i="1" baseline="0" dirty="0"/>
              <a:t>Standard</a:t>
            </a:r>
            <a:r>
              <a:rPr lang="en-NZ" i="0" baseline="0" dirty="0"/>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i="0"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18150992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three small drawings at the bottom of this slide.  The drawing on the left shows an elevation of</a:t>
            </a:r>
            <a:r>
              <a:rPr lang="en-NZ" sz="1100" kern="1200" baseline="0" dirty="0">
                <a:solidFill>
                  <a:schemeClr val="tx1"/>
                </a:solidFill>
                <a:effectLst/>
                <a:latin typeface="Arial" pitchFamily="34" charset="0"/>
                <a:ea typeface="+mn-ea"/>
                <a:cs typeface="+mn-cs"/>
              </a:rPr>
              <a:t> a building with three stories, three bays wide.  There is one damper per story configured as a diagonal brace.  The drawing at the center shows an elevation of a building with three stories, three bays wide.  There is one damped bay per floor.  The dampers are configured in a horizontal orientation at the tip of chevron (inverted “V”) braces.  The right drawing shows a single structural bay with a scissors brace configured between the lower right corner and about the one-third point of the upper beam.</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three primary ways of configuring</a:t>
            </a:r>
            <a:r>
              <a:rPr lang="en-NZ" sz="1100" kern="1200" baseline="0" dirty="0">
                <a:solidFill>
                  <a:schemeClr val="tx1"/>
                </a:solidFill>
                <a:effectLst/>
                <a:latin typeface="Arial" pitchFamily="34" charset="0"/>
                <a:ea typeface="+mn-ea"/>
                <a:cs typeface="+mn-cs"/>
              </a:rPr>
              <a:t> a FVD in a building. The displacement across the damper (i.e. effectiveness) increases from a) to c) configurations.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40</a:t>
            </a:fld>
            <a:endParaRPr lang="en-US"/>
          </a:p>
        </p:txBody>
      </p:sp>
    </p:spTree>
    <p:extLst>
      <p:ext uri="{BB962C8B-B14F-4D97-AF65-F5344CB8AC3E}">
        <p14:creationId xmlns:p14="http://schemas.microsoft.com/office/powerpoint/2010/main" val="578295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an isometric view of the framing system for the entire building, 5 bays wide, by 7 bays long, by 7 stories high.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a:t>
            </a:r>
            <a:r>
              <a:rPr lang="en-NZ" sz="1100" kern="1200" baseline="0" dirty="0">
                <a:solidFill>
                  <a:schemeClr val="tx1"/>
                </a:solidFill>
                <a:effectLst/>
                <a:latin typeface="Arial" pitchFamily="34" charset="0"/>
                <a:ea typeface="+mn-ea"/>
                <a:cs typeface="+mn-cs"/>
              </a:rPr>
              <a:t> is many different ways to conduct preliminary design. </a:t>
            </a:r>
            <a:r>
              <a:rPr lang="en-US" sz="1100" kern="1200" dirty="0">
                <a:solidFill>
                  <a:schemeClr val="tx1"/>
                </a:solidFill>
                <a:effectLst/>
                <a:latin typeface="Arial" pitchFamily="34" charset="0"/>
                <a:ea typeface="+mn-ea"/>
                <a:cs typeface="+mn-cs"/>
              </a:rPr>
              <a:t>The </a:t>
            </a:r>
            <a:r>
              <a:rPr lang="en-US" sz="1100" kern="1200" dirty="0" err="1">
                <a:solidFill>
                  <a:schemeClr val="tx1"/>
                </a:solidFill>
                <a:effectLst/>
                <a:latin typeface="Arial" pitchFamily="34" charset="0"/>
                <a:ea typeface="+mn-ea"/>
                <a:cs typeface="+mn-cs"/>
              </a:rPr>
              <a:t>Christopoulos</a:t>
            </a:r>
            <a:r>
              <a:rPr lang="en-US" sz="1100" kern="1200" dirty="0">
                <a:solidFill>
                  <a:schemeClr val="tx1"/>
                </a:solidFill>
                <a:effectLst/>
                <a:latin typeface="Arial" pitchFamily="34" charset="0"/>
                <a:ea typeface="+mn-ea"/>
                <a:cs typeface="+mn-cs"/>
              </a:rPr>
              <a:t> and Filiatrault</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2006) procedure calculates the linear viscous damping coefficients required of dampers at each story in order to achieve a certain damping ratio in a particular mode. </a:t>
            </a:r>
            <a:r>
              <a:rPr lang="en-NZ" sz="1100" kern="1200" dirty="0">
                <a:solidFill>
                  <a:schemeClr val="tx1"/>
                </a:solidFill>
                <a:effectLst/>
                <a:latin typeface="Arial" pitchFamily="34" charset="0"/>
                <a:ea typeface="+mn-ea"/>
                <a:cs typeface="+mn-cs"/>
              </a:rPr>
              <a:t>The method assumes stiffness proportional damping.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41</a:t>
            </a:fld>
            <a:endParaRPr lang="en-US"/>
          </a:p>
        </p:txBody>
      </p:sp>
    </p:spTree>
    <p:extLst>
      <p:ext uri="{BB962C8B-B14F-4D97-AF65-F5344CB8AC3E}">
        <p14:creationId xmlns:p14="http://schemas.microsoft.com/office/powerpoint/2010/main" val="950335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An elevation of the structural frame is shown in this drawing.  The frame is 5 bays wide by 7 stories tall.  The</a:t>
            </a:r>
            <a:r>
              <a:rPr lang="en-NZ" sz="1100" kern="1200" baseline="0" dirty="0">
                <a:solidFill>
                  <a:schemeClr val="tx1"/>
                </a:solidFill>
                <a:effectLst/>
                <a:latin typeface="Arial" pitchFamily="34" charset="0"/>
                <a:ea typeface="+mn-ea"/>
                <a:cs typeface="+mn-cs"/>
              </a:rPr>
              <a:t> center bay at each story contain a diagonal brace at every story.  The frame is titled “Pseudo braces Gridlines B and G”. </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To</a:t>
            </a:r>
            <a:r>
              <a:rPr lang="en-NZ" sz="1100" kern="1200" baseline="0" dirty="0">
                <a:solidFill>
                  <a:schemeClr val="tx1"/>
                </a:solidFill>
                <a:effectLst/>
                <a:latin typeface="Arial" pitchFamily="34" charset="0"/>
                <a:ea typeface="+mn-ea"/>
                <a:cs typeface="+mn-cs"/>
              </a:rPr>
              <a:t> maintain the mode shape, the brace stiffnesses are calibrated according to the lateral stiffness of the unbraced structure.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42</a:t>
            </a:fld>
            <a:endParaRPr lang="en-US"/>
          </a:p>
        </p:txBody>
      </p:sp>
    </p:spTree>
    <p:extLst>
      <p:ext uri="{BB962C8B-B14F-4D97-AF65-F5344CB8AC3E}">
        <p14:creationId xmlns:p14="http://schemas.microsoft.com/office/powerpoint/2010/main" val="15173096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Based on stiffness</a:t>
            </a:r>
            <a:r>
              <a:rPr lang="en-NZ" sz="1100" kern="1200" baseline="0" dirty="0">
                <a:solidFill>
                  <a:schemeClr val="tx1"/>
                </a:solidFill>
                <a:effectLst/>
                <a:latin typeface="Arial" pitchFamily="34" charset="0"/>
                <a:ea typeface="+mn-ea"/>
                <a:cs typeface="+mn-cs"/>
              </a:rPr>
              <a:t> proportional damping, the linear damping constants for horizontally- and diagonally-aligned FVDs is calculated.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43</a:t>
            </a:fld>
            <a:endParaRPr lang="en-US"/>
          </a:p>
        </p:txBody>
      </p:sp>
    </p:spTree>
    <p:extLst>
      <p:ext uri="{BB962C8B-B14F-4D97-AF65-F5344CB8AC3E}">
        <p14:creationId xmlns:p14="http://schemas.microsoft.com/office/powerpoint/2010/main" val="15689723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It is not practical to use different damping</a:t>
            </a:r>
            <a:r>
              <a:rPr lang="en-US" sz="1100" kern="1200" baseline="0" dirty="0">
                <a:solidFill>
                  <a:schemeClr val="tx1"/>
                </a:solidFill>
                <a:effectLst/>
                <a:latin typeface="Arial" pitchFamily="34" charset="0"/>
                <a:ea typeface="+mn-ea"/>
                <a:cs typeface="+mn-cs"/>
              </a:rPr>
              <a:t> coefficients at every level, and in each principle direction, thus e</a:t>
            </a:r>
            <a:r>
              <a:rPr lang="en-US" sz="1100" kern="1200" dirty="0">
                <a:solidFill>
                  <a:schemeClr val="tx1"/>
                </a:solidFill>
                <a:effectLst/>
                <a:latin typeface="Arial" pitchFamily="34" charset="0"/>
                <a:ea typeface="+mn-ea"/>
                <a:cs typeface="+mn-cs"/>
              </a:rPr>
              <a:t>ngineering judgement is used to reduce the number of FVD to one type.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44</a:t>
            </a:fld>
            <a:endParaRPr lang="en-US"/>
          </a:p>
        </p:txBody>
      </p:sp>
    </p:spTree>
    <p:extLst>
      <p:ext uri="{BB962C8B-B14F-4D97-AF65-F5344CB8AC3E}">
        <p14:creationId xmlns:p14="http://schemas.microsoft.com/office/powerpoint/2010/main" val="19187789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provides a rough initial estimate of order-of-magnitude of FVD</a:t>
            </a:r>
            <a:r>
              <a:rPr lang="en-US" sz="1100" kern="1200" baseline="0" dirty="0">
                <a:solidFill>
                  <a:schemeClr val="tx1"/>
                </a:solidFill>
                <a:effectLst/>
                <a:latin typeface="Arial" pitchFamily="34" charset="0"/>
                <a:ea typeface="+mn-ea"/>
                <a:cs typeface="+mn-cs"/>
              </a:rPr>
              <a:t> nonlinear properties</a:t>
            </a:r>
            <a:r>
              <a:rPr lang="en-US" sz="1100" kern="1200" dirty="0">
                <a:solidFill>
                  <a:schemeClr val="tx1"/>
                </a:solidFill>
                <a:effectLst/>
                <a:latin typeface="Arial" pitchFamily="34" charset="0"/>
                <a:ea typeface="+mn-ea"/>
                <a:cs typeface="+mn-cs"/>
              </a:rPr>
              <a:t>, which can later be refined by consulting with the</a:t>
            </a:r>
            <a:r>
              <a:rPr lang="en-US" sz="1100" kern="1200" baseline="0" dirty="0">
                <a:solidFill>
                  <a:schemeClr val="tx1"/>
                </a:solidFill>
                <a:effectLst/>
                <a:latin typeface="Arial" pitchFamily="34" charset="0"/>
                <a:ea typeface="+mn-ea"/>
                <a:cs typeface="+mn-cs"/>
              </a:rPr>
              <a:t> manufacturer and by </a:t>
            </a:r>
            <a:r>
              <a:rPr lang="en-US" sz="1100" kern="1200" dirty="0">
                <a:solidFill>
                  <a:schemeClr val="tx1"/>
                </a:solidFill>
                <a:effectLst/>
                <a:latin typeface="Arial" pitchFamily="34" charset="0"/>
                <a:ea typeface="+mn-ea"/>
                <a:cs typeface="+mn-cs"/>
              </a:rPr>
              <a:t>using nonlinear response history analysis to optimize parameters of interest.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45</a:t>
            </a:fld>
            <a:endParaRPr lang="en-US"/>
          </a:p>
        </p:txBody>
      </p:sp>
    </p:spTree>
    <p:extLst>
      <p:ext uri="{BB962C8B-B14F-4D97-AF65-F5344CB8AC3E}">
        <p14:creationId xmlns:p14="http://schemas.microsoft.com/office/powerpoint/2010/main" val="32000874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graph with the vertical axis labeled “force” and the horizontal axis labeled “velocity”.  Experimental data from damper tests are shown on this plot.  The</a:t>
            </a:r>
            <a:r>
              <a:rPr lang="en-US" sz="1100" kern="1200" baseline="0" dirty="0">
                <a:solidFill>
                  <a:schemeClr val="tx1"/>
                </a:solidFill>
                <a:effectLst/>
                <a:latin typeface="Arial" pitchFamily="34" charset="0"/>
                <a:ea typeface="+mn-ea"/>
                <a:cs typeface="+mn-cs"/>
              </a:rPr>
              <a:t> data generally form a pattern in the shape of an inclined “S”.  Also shown on this plot are S-shaped lines indicating upper and lower bounds of permissible damper properties.  The experimental data fall between the upper and lower bounds.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In the damper force Equations: </a:t>
            </a:r>
            <a:r>
              <a:rPr lang="en-US" sz="1100" i="1" kern="1200" dirty="0">
                <a:solidFill>
                  <a:schemeClr val="tx1"/>
                </a:solidFill>
                <a:effectLst/>
                <a:latin typeface="Arial" pitchFamily="34" charset="0"/>
                <a:ea typeface="+mn-ea"/>
                <a:cs typeface="+mn-cs"/>
              </a:rPr>
              <a:t>v</a:t>
            </a:r>
            <a:r>
              <a:rPr lang="en-US" sz="1100" kern="1200" dirty="0">
                <a:solidFill>
                  <a:schemeClr val="tx1"/>
                </a:solidFill>
                <a:effectLst/>
                <a:latin typeface="Arial" pitchFamily="34" charset="0"/>
                <a:ea typeface="+mn-ea"/>
                <a:cs typeface="+mn-cs"/>
              </a:rPr>
              <a:t> is the velocity, </a:t>
            </a:r>
            <a:r>
              <a:rPr lang="en-US" sz="1100" i="1" kern="1200" dirty="0">
                <a:solidFill>
                  <a:schemeClr val="tx1"/>
                </a:solidFill>
                <a:effectLst/>
                <a:latin typeface="Arial" pitchFamily="34" charset="0"/>
                <a:ea typeface="+mn-ea"/>
                <a:cs typeface="+mn-cs"/>
              </a:rPr>
              <a:t>C</a:t>
            </a:r>
            <a:r>
              <a:rPr lang="en-US" sz="1100" kern="1200" dirty="0">
                <a:solidFill>
                  <a:schemeClr val="tx1"/>
                </a:solidFill>
                <a:effectLst/>
                <a:latin typeface="Arial" pitchFamily="34" charset="0"/>
                <a:ea typeface="+mn-ea"/>
                <a:cs typeface="+mn-cs"/>
              </a:rPr>
              <a:t> is the damping coefficient, </a:t>
            </a:r>
            <a:r>
              <a:rPr lang="en-US" sz="1100" i="1" kern="1200" dirty="0">
                <a:solidFill>
                  <a:schemeClr val="tx1"/>
                </a:solidFill>
                <a:effectLst/>
                <a:latin typeface="Arial" pitchFamily="34" charset="0"/>
                <a:ea typeface="+mn-ea"/>
                <a:cs typeface="+mn-cs"/>
              </a:rPr>
              <a:t>α</a:t>
            </a:r>
            <a:r>
              <a:rPr lang="en-US" sz="1100" kern="1200" dirty="0">
                <a:solidFill>
                  <a:schemeClr val="tx1"/>
                </a:solidFill>
                <a:effectLst/>
                <a:latin typeface="Arial" pitchFamily="34" charset="0"/>
                <a:ea typeface="+mn-ea"/>
                <a:cs typeface="+mn-cs"/>
              </a:rPr>
              <a:t> is the velocity exponent in the range of 0.1 to 2.0 and </a:t>
            </a:r>
            <a:r>
              <a:rPr lang="en-US" sz="1100" kern="1200" dirty="0" err="1">
                <a:solidFill>
                  <a:schemeClr val="tx1"/>
                </a:solidFill>
                <a:effectLst/>
                <a:latin typeface="Arial" pitchFamily="34" charset="0"/>
                <a:ea typeface="+mn-ea"/>
                <a:cs typeface="+mn-cs"/>
              </a:rPr>
              <a:t>sgn</a:t>
            </a:r>
            <a:r>
              <a:rPr lang="en-US" sz="1100" kern="1200" dirty="0">
                <a:solidFill>
                  <a:schemeClr val="tx1"/>
                </a:solidFill>
                <a:effectLst/>
                <a:latin typeface="Arial" pitchFamily="34" charset="0"/>
                <a:ea typeface="+mn-ea"/>
                <a:cs typeface="+mn-cs"/>
              </a:rPr>
              <a:t> is the </a:t>
            </a:r>
            <a:r>
              <a:rPr lang="en-US" sz="1100" kern="1200" dirty="0" err="1">
                <a:solidFill>
                  <a:schemeClr val="tx1"/>
                </a:solidFill>
                <a:effectLst/>
                <a:latin typeface="Arial" pitchFamily="34" charset="0"/>
                <a:ea typeface="+mn-ea"/>
                <a:cs typeface="+mn-cs"/>
              </a:rPr>
              <a:t>signum</a:t>
            </a:r>
            <a:r>
              <a:rPr lang="en-US" sz="1100" kern="1200" dirty="0">
                <a:solidFill>
                  <a:schemeClr val="tx1"/>
                </a:solidFill>
                <a:effectLst/>
                <a:latin typeface="Arial" pitchFamily="34" charset="0"/>
                <a:ea typeface="+mn-ea"/>
                <a:cs typeface="+mn-cs"/>
              </a:rPr>
              <a:t> function (i.e. sign of the velocity, whether positive of negative).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Since it may be more cost effective</a:t>
            </a:r>
            <a:r>
              <a:rPr lang="en-NZ" sz="1100" baseline="0" dirty="0"/>
              <a:t> </a:t>
            </a:r>
            <a:r>
              <a:rPr lang="en-NZ" sz="1100" dirty="0"/>
              <a:t>with less uncertainty in properties; a device which has already been produced and tested is adopted. This FVD</a:t>
            </a:r>
            <a:r>
              <a:rPr lang="en-NZ" sz="1100" baseline="0" dirty="0"/>
              <a:t> is quite</a:t>
            </a:r>
            <a:r>
              <a:rPr lang="en-NZ" sz="1100" dirty="0"/>
              <a:t> similar to that calculated from preliminary</a:t>
            </a:r>
            <a:r>
              <a:rPr lang="en-NZ" sz="1100" baseline="0" dirty="0"/>
              <a:t> design (nonlinear damping constant of 120 and velocity exponent of 0.4).</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46</a:t>
            </a:fld>
            <a:endParaRPr lang="en-US"/>
          </a:p>
        </p:txBody>
      </p:sp>
    </p:spTree>
    <p:extLst>
      <p:ext uri="{BB962C8B-B14F-4D97-AF65-F5344CB8AC3E}">
        <p14:creationId xmlns:p14="http://schemas.microsoft.com/office/powerpoint/2010/main" val="26561798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property modification factors account </a:t>
            </a:r>
            <a:r>
              <a:rPr lang="en-NZ" sz="1100" kern="1200" baseline="0" dirty="0">
                <a:solidFill>
                  <a:schemeClr val="tx1"/>
                </a:solidFill>
                <a:effectLst/>
                <a:latin typeface="Arial" pitchFamily="34" charset="0"/>
                <a:ea typeface="+mn-ea"/>
                <a:cs typeface="+mn-cs"/>
              </a:rPr>
              <a:t>are quantified in this slide. These values are manufacturer- and project-specific.</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47</a:t>
            </a:fld>
            <a:endParaRPr lang="en-US"/>
          </a:p>
        </p:txBody>
      </p:sp>
    </p:spTree>
    <p:extLst>
      <p:ext uri="{BB962C8B-B14F-4D97-AF65-F5344CB8AC3E}">
        <p14:creationId xmlns:p14="http://schemas.microsoft.com/office/powerpoint/2010/main" val="2622848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These values are allowed to be less than the maximum and minimum limits of </a:t>
            </a:r>
            <a:r>
              <a:rPr lang="en-US" sz="1100" i="1" kern="1200" dirty="0">
                <a:solidFill>
                  <a:schemeClr val="tx1"/>
                </a:solidFill>
                <a:effectLst/>
                <a:latin typeface="Arial" pitchFamily="34" charset="0"/>
                <a:ea typeface="+mn-ea"/>
                <a:cs typeface="+mn-cs"/>
              </a:rPr>
              <a:t>Standard §18.2.4.5</a:t>
            </a:r>
            <a:r>
              <a:rPr lang="en-US" sz="1100" kern="1200" dirty="0">
                <a:solidFill>
                  <a:schemeClr val="tx1"/>
                </a:solidFill>
                <a:effectLst/>
                <a:latin typeface="Arial" pitchFamily="34" charset="0"/>
                <a:ea typeface="+mn-ea"/>
                <a:cs typeface="+mn-cs"/>
              </a:rPr>
              <a:t> since they are based on similar prototype test data.  These maximum and minimum factors are applied to the damping coefficient only. There is no independent variation considered for the nonlinear exponent α, since varying the damping coefficient in effect also captures the variation (if any) of the α value.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48</a:t>
            </a:fld>
            <a:endParaRPr lang="en-US"/>
          </a:p>
        </p:txBody>
      </p:sp>
    </p:spTree>
    <p:extLst>
      <p:ext uri="{BB962C8B-B14F-4D97-AF65-F5344CB8AC3E}">
        <p14:creationId xmlns:p14="http://schemas.microsoft.com/office/powerpoint/2010/main" val="5466619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key assumptions of the ETABS mathematical model are outlined.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49</a:t>
            </a:fld>
            <a:endParaRPr lang="en-US"/>
          </a:p>
        </p:txBody>
      </p:sp>
    </p:spTree>
    <p:extLst>
      <p:ext uri="{BB962C8B-B14F-4D97-AF65-F5344CB8AC3E}">
        <p14:creationId xmlns:p14="http://schemas.microsoft.com/office/powerpoint/2010/main" val="3276237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There are two figures on this slide.  The left figure shows force-displacement loops for tests of a viscous wall damper.  The right figure shows a testing machine for validating the performance of fluid viscous dampers (hydraulic dampers).</a:t>
            </a:r>
          </a:p>
          <a:p>
            <a:endParaRPr lang="en-NZ" baseline="0" dirty="0"/>
          </a:p>
          <a:p>
            <a:r>
              <a:rPr lang="en-NZ" baseline="0" dirty="0"/>
              <a:t>Since the types of dampers can be vastly different, and can involve non-traditional civil engineering materials, or moving parts, the </a:t>
            </a:r>
            <a:r>
              <a:rPr lang="en-NZ" i="1" baseline="0" dirty="0"/>
              <a:t>Standard</a:t>
            </a:r>
            <a:r>
              <a:rPr lang="en-NZ" i="0" baseline="0" dirty="0"/>
              <a:t> has thorough testing requirements to quantify and validate their performance and quality.</a:t>
            </a:r>
          </a:p>
          <a:p>
            <a:endParaRPr lang="en-NZ" i="0"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685230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Regardless</a:t>
            </a:r>
            <a:r>
              <a:rPr lang="en-NZ" sz="1100" kern="1200" baseline="0" dirty="0">
                <a:solidFill>
                  <a:schemeClr val="tx1"/>
                </a:solidFill>
                <a:effectLst/>
                <a:latin typeface="Arial" pitchFamily="34" charset="0"/>
                <a:ea typeface="+mn-ea"/>
                <a:cs typeface="+mn-cs"/>
              </a:rPr>
              <a:t> of the effectiveness of the damping system, the SFRS must have a minimum strength as outlined (designed as if the dampers were disconnected).</a:t>
            </a:r>
            <a:r>
              <a:rPr lang="en-US" sz="1100" kern="1200" baseline="0" dirty="0">
                <a:solidFill>
                  <a:schemeClr val="tx1"/>
                </a:solidFill>
                <a:effectLst/>
                <a:latin typeface="Arial" pitchFamily="34" charset="0"/>
                <a:ea typeface="+mn-ea"/>
                <a:cs typeface="+mn-cs"/>
              </a:rPr>
              <a:t> </a:t>
            </a: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calculation of the Equivalent Lateral Force (ELF) base shear of 618 kip is the same as for buildings without supplemental damping systems.</a:t>
            </a:r>
            <a:r>
              <a:rPr lang="en-US" sz="1100" kern="1200" baseline="0" dirty="0">
                <a:solidFill>
                  <a:schemeClr val="tx1"/>
                </a:solidFill>
                <a:effectLst/>
                <a:latin typeface="Arial" pitchFamily="34" charset="0"/>
                <a:ea typeface="+mn-ea"/>
                <a:cs typeface="+mn-cs"/>
              </a:rPr>
              <a:t> </a:t>
            </a:r>
            <a:r>
              <a:rPr lang="en-NZ" sz="1100" kern="1200" dirty="0">
                <a:solidFill>
                  <a:schemeClr val="tx1"/>
                </a:solidFill>
                <a:effectLst/>
                <a:latin typeface="Arial" pitchFamily="34" charset="0"/>
                <a:ea typeface="+mn-ea"/>
                <a:cs typeface="+mn-cs"/>
              </a:rPr>
              <a:t>The </a:t>
            </a:r>
            <a:r>
              <a:rPr lang="en-NZ" sz="1100" kern="1200" baseline="0" dirty="0">
                <a:solidFill>
                  <a:schemeClr val="tx1"/>
                </a:solidFill>
                <a:effectLst/>
                <a:latin typeface="Arial" pitchFamily="34" charset="0"/>
                <a:ea typeface="+mn-ea"/>
                <a:cs typeface="+mn-cs"/>
              </a:rPr>
              <a:t>minimum elastic base shear allowed by Chapter 18 is 464 kip since there are no structural irregularities.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50</a:t>
            </a:fld>
            <a:endParaRPr lang="en-US"/>
          </a:p>
        </p:txBody>
      </p:sp>
    </p:spTree>
    <p:extLst>
      <p:ext uri="{BB962C8B-B14F-4D97-AF65-F5344CB8AC3E}">
        <p14:creationId xmlns:p14="http://schemas.microsoft.com/office/powerpoint/2010/main" val="8174894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2 key SFRS design checks and a third depending on the projecting specific</a:t>
            </a:r>
            <a:r>
              <a:rPr lang="en-NZ" sz="1100" kern="1200" baseline="0" dirty="0">
                <a:solidFill>
                  <a:schemeClr val="tx1"/>
                </a:solidFill>
                <a:effectLst/>
                <a:latin typeface="Arial" pitchFamily="34" charset="0"/>
                <a:ea typeface="+mn-ea"/>
                <a:cs typeface="+mn-cs"/>
              </a:rPr>
              <a:t> performance requirements as well as modelling assumptions.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51</a:t>
            </a:fld>
            <a:endParaRPr lang="en-US"/>
          </a:p>
        </p:txBody>
      </p:sp>
    </p:spTree>
    <p:extLst>
      <p:ext uri="{BB962C8B-B14F-4D97-AF65-F5344CB8AC3E}">
        <p14:creationId xmlns:p14="http://schemas.microsoft.com/office/powerpoint/2010/main" val="260709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shows an elevation of a longitudinal section of the building, 7 bays wide by 7 stories tall.  On each beam of the moment frames the demand to capacity</a:t>
            </a:r>
            <a:r>
              <a:rPr lang="en-US" sz="1100" kern="1200" baseline="0" dirty="0">
                <a:solidFill>
                  <a:schemeClr val="tx1"/>
                </a:solidFill>
                <a:effectLst/>
                <a:latin typeface="Arial" pitchFamily="34" charset="0"/>
                <a:ea typeface="+mn-ea"/>
                <a:cs typeface="+mn-cs"/>
              </a:rPr>
              <a:t> ratio (DCR) is shown.  The values of all DCRs are less than 1.0.</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Figure shows that the sizing of the frame is of adequate strength to meet the minimum base shear requirement of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as no D/C ratio is greater than 1.0. Even for the conventional design of the SMRF (i.e. per Chapter 9) the minimum base shear using modal response spectrum is allowed to be taken as 0.85V. This along with an increase in forces to account for accidental eccentricity would give D/C ratios for the frame of about 15-20% larger than that in the Figure. This is still well below a D/C close to 1.0, which one may seek to optimize design.  The reason for this is that the sizing of beams, and hence columns (due to strong-column, weak-beam requirements) in steel special</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moment</a:t>
            </a:r>
            <a:r>
              <a:rPr lang="en-US" sz="1100" kern="1200" baseline="0" dirty="0">
                <a:solidFill>
                  <a:schemeClr val="tx1"/>
                </a:solidFill>
                <a:effectLst/>
                <a:latin typeface="Arial" pitchFamily="34" charset="0"/>
                <a:ea typeface="+mn-ea"/>
                <a:cs typeface="+mn-cs"/>
              </a:rPr>
              <a:t> resisting frames (SMRF)</a:t>
            </a:r>
            <a:r>
              <a:rPr lang="en-US" sz="1100" kern="1200" dirty="0">
                <a:solidFill>
                  <a:schemeClr val="tx1"/>
                </a:solidFill>
                <a:effectLst/>
                <a:latin typeface="Arial" pitchFamily="34" charset="0"/>
                <a:ea typeface="+mn-ea"/>
                <a:cs typeface="+mn-cs"/>
              </a:rPr>
              <a:t>, are typically controlled by considerations for drift (Hamburg et al. 2009).</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52</a:t>
            </a:fld>
            <a:endParaRPr lang="en-US"/>
          </a:p>
        </p:txBody>
      </p:sp>
    </p:spTree>
    <p:extLst>
      <p:ext uri="{BB962C8B-B14F-4D97-AF65-F5344CB8AC3E}">
        <p14:creationId xmlns:p14="http://schemas.microsoft.com/office/powerpoint/2010/main" val="14285002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 drawing of a longitudinal elevation of the building, 7 bays wide by 7 stories tall.  Demand-to-capacity ratios (DCRs)</a:t>
            </a:r>
            <a:r>
              <a:rPr lang="en-NZ" sz="1100" kern="1200" baseline="0" dirty="0">
                <a:solidFill>
                  <a:schemeClr val="tx1"/>
                </a:solidFill>
                <a:effectLst/>
                <a:latin typeface="Arial" pitchFamily="34" charset="0"/>
                <a:ea typeface="+mn-ea"/>
                <a:cs typeface="+mn-cs"/>
              </a:rPr>
              <a:t> are shown for the nonlinear time history analysis with dampers included.  Some of the beams at floors 3 and 4 have DCRs greater than 1.0.</a:t>
            </a:r>
            <a:endParaRPr lang="en-NZ"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a:t>
            </a:r>
            <a:r>
              <a:rPr lang="en-NZ" sz="1100" kern="1200" baseline="0" dirty="0">
                <a:solidFill>
                  <a:schemeClr val="tx1"/>
                </a:solidFill>
                <a:effectLst/>
                <a:latin typeface="Arial" pitchFamily="34" charset="0"/>
                <a:ea typeface="+mn-ea"/>
                <a:cs typeface="+mn-cs"/>
              </a:rPr>
              <a:t> figure is of the steel moment resisting frame on Grid 1 (or 6). The numbers on each beam are the absolute maximum of the positive or negative moment divided by the elastic capacity of the RBS. A number above 1.0 indicate that steel yielding is occurring. For low damage design (which exceeds the Standard) it is preferable that the frame remains elastic/undamaged. </a:t>
            </a: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D/C ratios for the SMRF on Gridline 1 are show a much better seismic performance since the frame is elastic at the design earthquake level.</a:t>
            </a:r>
            <a:r>
              <a:rPr lang="en-NZ" sz="1100" kern="1200" dirty="0">
                <a:solidFill>
                  <a:schemeClr val="tx1"/>
                </a:solidFill>
                <a:effectLst/>
                <a:latin typeface="Arial" pitchFamily="34" charset="0"/>
                <a:ea typeface="+mn-ea"/>
                <a:cs typeface="+mn-cs"/>
              </a:rPr>
              <a:t> </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53</a:t>
            </a:fld>
            <a:endParaRPr lang="en-US"/>
          </a:p>
        </p:txBody>
      </p:sp>
    </p:spTree>
    <p:extLst>
      <p:ext uri="{BB962C8B-B14F-4D97-AF65-F5344CB8AC3E}">
        <p14:creationId xmlns:p14="http://schemas.microsoft.com/office/powerpoint/2010/main" val="30960429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i="1" kern="1200" baseline="0" dirty="0">
                <a:solidFill>
                  <a:schemeClr val="tx1"/>
                </a:solidFill>
                <a:effectLst/>
                <a:latin typeface="Arial" pitchFamily="34" charset="0"/>
                <a:ea typeface="+mn-ea"/>
                <a:cs typeface="+mn-cs"/>
              </a:rPr>
              <a:t> Standard </a:t>
            </a:r>
            <a:r>
              <a:rPr lang="en-NZ" sz="1100" i="0" kern="1200" baseline="0" dirty="0">
                <a:solidFill>
                  <a:schemeClr val="tx1"/>
                </a:solidFill>
                <a:effectLst/>
                <a:latin typeface="Arial" pitchFamily="34" charset="0"/>
                <a:ea typeface="+mn-ea"/>
                <a:cs typeface="+mn-cs"/>
              </a:rPr>
              <a:t>allows the SRFS to yield and become damaged, hence satisfying this check exceeds the minimum requirements. However this check is required to validate modelling assumptions.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54</a:t>
            </a:fld>
            <a:endParaRPr lang="en-US"/>
          </a:p>
        </p:txBody>
      </p:sp>
    </p:spTree>
    <p:extLst>
      <p:ext uri="{BB962C8B-B14F-4D97-AF65-F5344CB8AC3E}">
        <p14:creationId xmlns:p14="http://schemas.microsoft.com/office/powerpoint/2010/main" val="25404056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 drawing of an longitudinal</a:t>
            </a:r>
            <a:r>
              <a:rPr lang="en-NZ" sz="1100" kern="1200" baseline="0" dirty="0">
                <a:solidFill>
                  <a:schemeClr val="tx1"/>
                </a:solidFill>
                <a:effectLst/>
                <a:latin typeface="Arial" pitchFamily="34" charset="0"/>
                <a:ea typeface="+mn-ea"/>
                <a:cs typeface="+mn-cs"/>
              </a:rPr>
              <a:t> elevation of the building, 7 bays wide by 7 stories tall.  Demand to capacity ratios are shown on each beam.  Some demand to capacity ratios are greater than 1, but all values are less than 1.5.</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As</a:t>
            </a:r>
            <a:r>
              <a:rPr lang="en-NZ" sz="1100" kern="1200" baseline="0" dirty="0">
                <a:solidFill>
                  <a:schemeClr val="tx1"/>
                </a:solidFill>
                <a:effectLst/>
                <a:latin typeface="Arial" pitchFamily="34" charset="0"/>
                <a:ea typeface="+mn-ea"/>
                <a:cs typeface="+mn-cs"/>
              </a:rPr>
              <a:t> desired in the project objectives, the structure is relatively undamaged in a major (MCE_R) earthquake.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55</a:t>
            </a:fld>
            <a:endParaRPr lang="en-US"/>
          </a:p>
        </p:txBody>
      </p:sp>
    </p:spTree>
    <p:extLst>
      <p:ext uri="{BB962C8B-B14F-4D97-AF65-F5344CB8AC3E}">
        <p14:creationId xmlns:p14="http://schemas.microsoft.com/office/powerpoint/2010/main" val="27966582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an image of a simple structural frame, one bay wide and two stories high.  The figure shows the frame swaying</a:t>
            </a:r>
            <a:r>
              <a:rPr lang="en-US" sz="1100" kern="1200" baseline="0" dirty="0">
                <a:solidFill>
                  <a:schemeClr val="tx1"/>
                </a:solidFill>
                <a:effectLst/>
                <a:latin typeface="Arial" pitchFamily="34" charset="0"/>
                <a:ea typeface="+mn-ea"/>
                <a:cs typeface="+mn-cs"/>
              </a:rPr>
              <a:t> to the right, illustrating that lateral forces cause lateral drift of the frame.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maximum permissible story drift is 3%.</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56</a:t>
            </a:fld>
            <a:endParaRPr lang="en-US"/>
          </a:p>
        </p:txBody>
      </p:sp>
    </p:spTree>
    <p:extLst>
      <p:ext uri="{BB962C8B-B14F-4D97-AF65-F5344CB8AC3E}">
        <p14:creationId xmlns:p14="http://schemas.microsoft.com/office/powerpoint/2010/main" val="18152483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story drift history (i.e. drift vs. time) is calculated for each ground motion by subtracting the node displacement at the floor below from a vertically aligned node from the floor above. The maximum drift, at any instant in time, from each of the ground motions is then averaged to give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drifts in the Tables for maximum and minimum damper </a:t>
            </a:r>
            <a:r>
              <a:rPr lang="en-US" sz="1100" kern="1200" dirty="0" err="1">
                <a:solidFill>
                  <a:schemeClr val="tx1"/>
                </a:solidFill>
                <a:effectLst/>
                <a:latin typeface="Arial" pitchFamily="34" charset="0"/>
                <a:ea typeface="+mn-ea"/>
                <a:cs typeface="+mn-cs"/>
              </a:rPr>
              <a:t>propertie</a:t>
            </a:r>
            <a:r>
              <a:rPr lang="en-US" sz="1100" kern="1200" dirty="0">
                <a:solidFill>
                  <a:schemeClr val="tx1"/>
                </a:solidFill>
                <a:effectLst/>
                <a:latin typeface="Arial" pitchFamily="34" charset="0"/>
                <a:ea typeface="+mn-ea"/>
                <a:cs typeface="+mn-cs"/>
              </a:rPr>
              <a:t>. The maximum drift at any story, in either principal direction, is 2.0%. This value needs to be increased to account for accidental eccentricity. As per torsion analysis, a drift amplifier of 1.14 is applicable, giving a drift demand of 2.3% which is less than the 3% limit.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57</a:t>
            </a:fld>
            <a:endParaRPr lang="en-US"/>
          </a:p>
        </p:txBody>
      </p:sp>
    </p:spTree>
    <p:extLst>
      <p:ext uri="{BB962C8B-B14F-4D97-AF65-F5344CB8AC3E}">
        <p14:creationId xmlns:p14="http://schemas.microsoft.com/office/powerpoint/2010/main" val="15886583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damping devices shall be sized to elastically resist the forces, displacements and velocities from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ground motions. The critical</a:t>
            </a:r>
            <a:r>
              <a:rPr lang="en-US" sz="1100" kern="1200" baseline="0" dirty="0">
                <a:solidFill>
                  <a:schemeClr val="tx1"/>
                </a:solidFill>
                <a:effectLst/>
                <a:latin typeface="Arial" pitchFamily="34" charset="0"/>
                <a:ea typeface="+mn-ea"/>
                <a:cs typeface="+mn-cs"/>
              </a:rPr>
              <a:t> damper forces and displacements are highlighted.</a:t>
            </a:r>
            <a:endParaRPr lang="en-NZ"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58</a:t>
            </a:fld>
            <a:endParaRPr lang="en-US"/>
          </a:p>
        </p:txBody>
      </p:sp>
    </p:spTree>
    <p:extLst>
      <p:ext uri="{BB962C8B-B14F-4D97-AF65-F5344CB8AC3E}">
        <p14:creationId xmlns:p14="http://schemas.microsoft.com/office/powerpoint/2010/main" val="28906503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Since the redundancy criteria of </a:t>
            </a:r>
            <a:r>
              <a:rPr lang="en-US" sz="1100" i="1" kern="1200" dirty="0">
                <a:solidFill>
                  <a:schemeClr val="tx1"/>
                </a:solidFill>
                <a:effectLst/>
                <a:latin typeface="Arial" pitchFamily="34" charset="0"/>
                <a:ea typeface="+mn-ea"/>
                <a:cs typeface="+mn-cs"/>
              </a:rPr>
              <a:t>§18.2.4.6 </a:t>
            </a:r>
            <a:r>
              <a:rPr lang="en-US" sz="1100" kern="1200" dirty="0">
                <a:solidFill>
                  <a:schemeClr val="tx1"/>
                </a:solidFill>
                <a:effectLst/>
                <a:latin typeface="Arial" pitchFamily="34" charset="0"/>
                <a:ea typeface="+mn-ea"/>
                <a:cs typeface="+mn-cs"/>
              </a:rPr>
              <a:t>are not satisfied for stories 3-7, the devices at these stories must be capable of sustaining the force and displacement associated with a velocity equal to 1.3 times the maximum calculated velocity. For ease of construction and to control damper and detailing costs, all dampers will be designed for this penalty to maintain one type of damper.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59</a:t>
            </a:fld>
            <a:endParaRPr lang="en-US"/>
          </a:p>
        </p:txBody>
      </p:sp>
    </p:spTree>
    <p:extLst>
      <p:ext uri="{BB962C8B-B14F-4D97-AF65-F5344CB8AC3E}">
        <p14:creationId xmlns:p14="http://schemas.microsoft.com/office/powerpoint/2010/main" val="3841566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requires that the damping system also have a SFRS (see </a:t>
            </a:r>
            <a:r>
              <a:rPr lang="en-US" sz="1100" i="1" kern="1200" dirty="0">
                <a:solidFill>
                  <a:schemeClr val="tx1"/>
                </a:solidFill>
                <a:effectLst/>
                <a:latin typeface="Arial" pitchFamily="34" charset="0"/>
                <a:ea typeface="+mn-ea"/>
                <a:cs typeface="+mn-cs"/>
              </a:rPr>
              <a:t>Standard Table 12.2-1</a:t>
            </a:r>
            <a:r>
              <a:rPr lang="en-US" sz="1100" kern="1200" dirty="0">
                <a:solidFill>
                  <a:schemeClr val="tx1"/>
                </a:solidFill>
                <a:effectLst/>
                <a:latin typeface="Arial" pitchFamily="34" charset="0"/>
                <a:ea typeface="+mn-ea"/>
                <a:cs typeface="+mn-cs"/>
              </a:rPr>
              <a:t>) that provides a complete load path. The SFRS must comply with the requirements of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(i.e. minimum base shear), except that the damping system may be used to meet drift limits. Thus, the design requirements that are in place for a SFRS without supplemental</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damping systems (i.e. height</a:t>
            </a:r>
            <a:r>
              <a:rPr lang="en-US" sz="1100" kern="1200" baseline="0" dirty="0">
                <a:solidFill>
                  <a:schemeClr val="tx1"/>
                </a:solidFill>
                <a:effectLst/>
                <a:latin typeface="Arial" pitchFamily="34" charset="0"/>
                <a:ea typeface="+mn-ea"/>
                <a:cs typeface="+mn-cs"/>
              </a:rPr>
              <a:t> and</a:t>
            </a:r>
            <a:r>
              <a:rPr lang="en-US" sz="1100" kern="1200" dirty="0">
                <a:solidFill>
                  <a:schemeClr val="tx1"/>
                </a:solidFill>
                <a:effectLst/>
                <a:latin typeface="Arial" pitchFamily="34" charset="0"/>
                <a:ea typeface="+mn-ea"/>
                <a:cs typeface="+mn-cs"/>
              </a:rPr>
              <a:t> seismic design category restrictions, redundancy limitations,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RBS connection</a:t>
            </a:r>
            <a:r>
              <a:rPr lang="en-US" sz="1100" kern="1200" baseline="0" dirty="0">
                <a:solidFill>
                  <a:schemeClr val="tx1"/>
                </a:solidFill>
                <a:effectLst/>
                <a:latin typeface="Arial" pitchFamily="34" charset="0"/>
                <a:ea typeface="+mn-ea"/>
                <a:cs typeface="+mn-cs"/>
              </a:rPr>
              <a:t> and </a:t>
            </a:r>
            <a:r>
              <a:rPr lang="en-US" sz="1100" kern="1200" dirty="0">
                <a:solidFill>
                  <a:schemeClr val="tx1"/>
                </a:solidFill>
                <a:effectLst/>
                <a:latin typeface="Arial" pitchFamily="34" charset="0"/>
                <a:ea typeface="+mn-ea"/>
                <a:cs typeface="+mn-cs"/>
              </a:rPr>
              <a:t>strong-beam weak-column detailing requirements)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may not be relaxed for SFRS which include supplemental damping systems.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216554972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key specifications</a:t>
            </a:r>
            <a:r>
              <a:rPr lang="en-NZ" sz="1100" kern="1200" baseline="0" dirty="0">
                <a:solidFill>
                  <a:schemeClr val="tx1"/>
                </a:solidFill>
                <a:effectLst/>
                <a:latin typeface="Arial" pitchFamily="34" charset="0"/>
                <a:ea typeface="+mn-ea"/>
                <a:cs typeface="+mn-cs"/>
              </a:rPr>
              <a:t> for the nonlinear FVD are outlined.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60</a:t>
            </a:fld>
            <a:endParaRPr lang="en-US"/>
          </a:p>
        </p:txBody>
      </p:sp>
    </p:spTree>
    <p:extLst>
      <p:ext uri="{BB962C8B-B14F-4D97-AF65-F5344CB8AC3E}">
        <p14:creationId xmlns:p14="http://schemas.microsoft.com/office/powerpoint/2010/main" val="31069860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slides contains a drawing of a simple structural frame one story high and three bays wide.  In the left bay is shown a fluid viscous damper in line with a diagonal brace.  The</a:t>
            </a:r>
            <a:r>
              <a:rPr lang="en-NZ" sz="1100" kern="1200" baseline="0" dirty="0">
                <a:solidFill>
                  <a:schemeClr val="tx1"/>
                </a:solidFill>
                <a:effectLst/>
                <a:latin typeface="Arial" pitchFamily="34" charset="0"/>
                <a:ea typeface="+mn-ea"/>
                <a:cs typeface="+mn-cs"/>
              </a:rPr>
              <a:t> damper, right column of the left bay, and horizontal beam of the center bay are circled and labeled “DS” for Damping System.  The two columns and beam of the right bay form a moment resisting frame, and are circled and labeled “SFRS” for Seismic Force Resisting System.  This slide also contains a photograph of a single structural bay containing a diagonal brace with a single fluid viscous damper in line with the brace.</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damping system involves not only the FVD devices, but a range of elements which must be checked for MCER demands.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61</a:t>
            </a:fld>
            <a:endParaRPr lang="en-US"/>
          </a:p>
        </p:txBody>
      </p:sp>
    </p:spTree>
    <p:extLst>
      <p:ext uri="{BB962C8B-B14F-4D97-AF65-F5344CB8AC3E}">
        <p14:creationId xmlns:p14="http://schemas.microsoft.com/office/powerpoint/2010/main" val="194890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There are four drawings shown on this slide.  Each drawing shows a single story structure.  The top drawing is four bays wide, the second drawing is three bays wide, the third drawing is three bays wide, and the fourth drawing is one bay wide.  In each drawing there is a single diagonal brace containing a fluid viscous damper.  In the first drawing the brace is in the far left bay.  In the second drawing the brace is in the far left bay.  In the third drawing the brace is in the center bay.  In the fourth drawing the brace is in the single bay.  In each drawing the far right bay is a moment frame consisting of two columns and the beam, and is labeled SFRS for seismic force resisting system.  In each drawing other elements are circled and labeled “DS” for damping system.  The damping system always include the diagonal brace, connected framing elements that resist forces developed by the damper, and any other elements required to link the DS to the SFRS.</a:t>
            </a:r>
          </a:p>
          <a:p>
            <a:endParaRPr lang="en-NZ" baseline="0" dirty="0"/>
          </a:p>
          <a:p>
            <a:r>
              <a:rPr lang="en-NZ" baseline="0" dirty="0"/>
              <a:t>The damping system (DS), which includes the damping devices and surrounding structural elements, is defined separately from the SFRS even though the two systems may share common elements as shown.</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2026643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 table</a:t>
            </a:r>
            <a:r>
              <a:rPr lang="en-US" sz="1100" kern="1200" baseline="0" dirty="0">
                <a:solidFill>
                  <a:schemeClr val="tx1"/>
                </a:solidFill>
                <a:effectLst/>
                <a:latin typeface="Arial" pitchFamily="34" charset="0"/>
                <a:ea typeface="+mn-ea"/>
                <a:cs typeface="+mn-cs"/>
              </a:rPr>
              <a:t> is shown at the bottom of this slide. </a:t>
            </a:r>
            <a:r>
              <a:rPr lang="en-NZ" dirty="0"/>
              <a:t>The table </a:t>
            </a:r>
            <a:r>
              <a:rPr lang="en-NZ" baseline="0" dirty="0"/>
              <a:t>has three columns, headed “Objectives”, “Conventional”, and “Isolated.”  The first column headed “Objectives” has three rows labelled “Deaths”, “Dollars” and “Downtime.”  “Thumbs Up” icons indicate </a:t>
            </a:r>
            <a:r>
              <a:rPr lang="en-NZ" baseline="0" dirty="0" err="1"/>
              <a:t>favorable</a:t>
            </a:r>
            <a:r>
              <a:rPr lang="en-NZ" baseline="0" dirty="0"/>
              <a:t> outcomes, and “Thumbs Down” icons indicate </a:t>
            </a:r>
            <a:r>
              <a:rPr lang="en-NZ" baseline="0" dirty="0" err="1"/>
              <a:t>unfavorable</a:t>
            </a:r>
            <a:r>
              <a:rPr lang="en-NZ" baseline="0" dirty="0"/>
              <a:t> outcomes.  Under the Conventional column heading “Deaths” is a thumbs up, while “Dollars” and “Downtime” are both thumbs down.  Under the Isolated heading, “Deaths”, “Dollars” and “Downtime” all have thumbs up.</a:t>
            </a:r>
            <a:endParaRPr lang="en-US" sz="12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provides minimum design criteria with performance objectives comparable to those for a structure with a conventional SFRS.</a:t>
            </a:r>
            <a:r>
              <a:rPr lang="en-US" sz="1100" kern="1200" baseline="0" dirty="0">
                <a:solidFill>
                  <a:schemeClr val="tx1"/>
                </a:solidFill>
                <a:effectLst/>
                <a:latin typeface="Arial" pitchFamily="34" charset="0"/>
                <a:ea typeface="+mn-ea"/>
                <a:cs typeface="+mn-cs"/>
              </a:rPr>
              <a:t> For example, t</a:t>
            </a:r>
            <a:r>
              <a:rPr lang="en-US" sz="1100" kern="1200" dirty="0">
                <a:solidFill>
                  <a:schemeClr val="tx1"/>
                </a:solidFill>
                <a:effectLst/>
                <a:latin typeface="Arial" pitchFamily="34" charset="0"/>
                <a:ea typeface="+mn-ea"/>
                <a:cs typeface="+mn-cs"/>
              </a:rPr>
              <a:t>he primary factor affecting steel special moment resisting frame (SMRF) member size selection is the need to control drifts below permissible levels. Hence the damping system may be used to reduce drifts, and hence member</a:t>
            </a:r>
            <a:r>
              <a:rPr lang="en-US" sz="1100" kern="1200" baseline="0" dirty="0">
                <a:solidFill>
                  <a:schemeClr val="tx1"/>
                </a:solidFill>
                <a:effectLst/>
                <a:latin typeface="Arial" pitchFamily="34" charset="0"/>
                <a:ea typeface="+mn-ea"/>
                <a:cs typeface="+mn-cs"/>
              </a:rPr>
              <a:t> sizes.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However </a:t>
            </a:r>
            <a:r>
              <a:rPr lang="en-US" sz="1100" i="0" kern="1200" dirty="0">
                <a:solidFill>
                  <a:schemeClr val="tx1"/>
                </a:solidFill>
                <a:effectLst/>
                <a:latin typeface="Arial" pitchFamily="34" charset="0"/>
                <a:ea typeface="+mn-ea"/>
                <a:cs typeface="+mn-cs"/>
              </a:rPr>
              <a:t>supplemental</a:t>
            </a:r>
            <a:r>
              <a:rPr lang="en-US" sz="1100" i="0" kern="1200" baseline="0" dirty="0">
                <a:solidFill>
                  <a:schemeClr val="tx1"/>
                </a:solidFill>
                <a:effectLst/>
                <a:latin typeface="Arial" pitchFamily="34" charset="0"/>
                <a:ea typeface="+mn-ea"/>
                <a:cs typeface="+mn-cs"/>
              </a:rPr>
              <a:t> dampers are</a:t>
            </a:r>
            <a:r>
              <a:rPr lang="en-US" sz="1100" kern="1200" dirty="0">
                <a:solidFill>
                  <a:schemeClr val="tx1"/>
                </a:solidFill>
                <a:effectLst/>
                <a:latin typeface="Arial" pitchFamily="34" charset="0"/>
                <a:ea typeface="+mn-ea"/>
                <a:cs typeface="+mn-cs"/>
              </a:rPr>
              <a:t> usually used to achieve higher performance levels</a:t>
            </a:r>
            <a:r>
              <a:rPr lang="en-US" sz="1100" kern="1200" baseline="0" dirty="0">
                <a:solidFill>
                  <a:schemeClr val="tx1"/>
                </a:solidFill>
                <a:effectLst/>
                <a:latin typeface="Arial" pitchFamily="34" charset="0"/>
                <a:ea typeface="+mn-ea"/>
                <a:cs typeface="+mn-cs"/>
              </a:rPr>
              <a:t> than a conventional SFRS. </a:t>
            </a:r>
            <a:r>
              <a:rPr lang="en-NZ" sz="1100" dirty="0"/>
              <a:t>by designing the SFRS to have limited ductility, and directing energy dissipation into devices that are readily replaceable (or require no replacement).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3061429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Due to the large number of editorial and technical changes, the 2015 NEHRP Provisions have recommended a full replacement of Chapter 18 in the 2016 edition of ASCE 7 (the </a:t>
            </a:r>
            <a:r>
              <a:rPr lang="en-NZ" i="1" baseline="0" dirty="0"/>
              <a:t>Standard</a:t>
            </a:r>
            <a:r>
              <a:rPr lang="en-NZ" baseline="0" dirty="0"/>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3906146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86355" y="6323623"/>
            <a:ext cx="1060154" cy="37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a:t>Instructional Material Complementing FEMA P-1051,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Section Name 1 -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292842" y="6373546"/>
            <a:ext cx="529441" cy="29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notesSlide" Target="../notesSlides/notesSlide40.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2.wmf"/><Relationship Id="rId5" Type="http://schemas.openxmlformats.org/officeDocument/2006/relationships/oleObject" Target="../embeddings/oleObject1.bin"/><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9.emf"/><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sp>
        <p:nvSpPr>
          <p:cNvPr id="11" name="TextBox 10">
            <a:hlinkClick r:id="rId3" action="ppaction://hlinksldjump" tooltip="Any modifications made to the file represent the presenters' opinion only. "/>
          </p:cNvPr>
          <p:cNvSpPr txBox="1"/>
          <p:nvPr/>
        </p:nvSpPr>
        <p:spPr>
          <a:xfrm>
            <a:off x="7511733" y="6279282"/>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
        <p:nvSpPr>
          <p:cNvPr id="10" name="Title 1"/>
          <p:cNvSpPr txBox="1">
            <a:spLocks/>
          </p:cNvSpPr>
          <p:nvPr/>
        </p:nvSpPr>
        <p:spPr bwMode="auto">
          <a:xfrm>
            <a:off x="4108067" y="4039553"/>
            <a:ext cx="5035933" cy="73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r>
              <a:rPr lang="en-NZ" kern="0"/>
              <a:t>Summary</a:t>
            </a:r>
            <a:endParaRPr lang="en-NZ" kern="0" dirty="0"/>
          </a:p>
        </p:txBody>
      </p:sp>
      <p:pic>
        <p:nvPicPr>
          <p:cNvPr id="17" name="Picture 16" title="NEHRP Provisions FEMA P-10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rgbClr val="002F80"/>
            </a:solidFill>
            <a:miter lim="800000"/>
            <a:headEnd/>
            <a:tailEnd/>
          </a:ln>
          <a:extLst>
            <a:ext uri="{909E8E84-426E-40DD-AFC4-6F175D3DCCD1}">
              <a14:hiddenFill xmlns:a14="http://schemas.microsoft.com/office/drawing/2010/main">
                <a:solidFill>
                  <a:schemeClr val="accent1"/>
                </a:solidFill>
              </a14:hiddenFill>
            </a:ext>
          </a:extLst>
        </p:spPr>
      </p:pic>
      <p:sp>
        <p:nvSpPr>
          <p:cNvPr id="14" name="TextBox 13"/>
          <p:cNvSpPr txBox="1"/>
          <p:nvPr/>
        </p:nvSpPr>
        <p:spPr>
          <a:xfrm>
            <a:off x="4107853" y="3129995"/>
            <a:ext cx="4828875" cy="338554"/>
          </a:xfrm>
          <a:prstGeom prst="rect">
            <a:avLst/>
          </a:prstGeom>
          <a:noFill/>
        </p:spPr>
        <p:txBody>
          <a:bodyPr wrap="square" rtlCol="0">
            <a:spAutoFit/>
          </a:bodyPr>
          <a:lstStyle/>
          <a:p>
            <a:pPr algn="r"/>
            <a:r>
              <a:rPr lang="en-US" sz="1600" b="1" i="1" dirty="0">
                <a:latin typeface="Times New Roman" panose="02020603050405020304" pitchFamily="18" charset="0"/>
                <a:cs typeface="Times New Roman" panose="02020603050405020304" pitchFamily="18" charset="0"/>
              </a:rPr>
              <a:t>William </a:t>
            </a:r>
            <a:r>
              <a:rPr lang="en-US" sz="1600" b="1" i="1" dirty="0" err="1">
                <a:latin typeface="Times New Roman" panose="02020603050405020304" pitchFamily="18" charset="0"/>
                <a:cs typeface="Times New Roman" panose="02020603050405020304" pitchFamily="18" charset="0"/>
              </a:rPr>
              <a:t>McVitty</a:t>
            </a:r>
            <a:r>
              <a:rPr lang="en-US" sz="1600" b="1" i="1" dirty="0">
                <a:latin typeface="Times New Roman" panose="02020603050405020304" pitchFamily="18" charset="0"/>
                <a:cs typeface="Times New Roman" panose="02020603050405020304" pitchFamily="18" charset="0"/>
              </a:rPr>
              <a:t>, P.E., M.S., Andrew Taylor, S.E., </a:t>
            </a:r>
            <a:r>
              <a:rPr lang="en-US" sz="1600" b="1" i="1" dirty="0" err="1">
                <a:latin typeface="Times New Roman" panose="02020603050405020304" pitchFamily="18" charset="0"/>
                <a:cs typeface="Times New Roman" panose="02020603050405020304" pitchFamily="18" charset="0"/>
              </a:rPr>
              <a:t>Ph.D</a:t>
            </a:r>
            <a:endParaRPr lang="en-US" sz="1600" b="1" i="1"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4796528" y="2191091"/>
            <a:ext cx="4140200" cy="1143000"/>
          </a:xfrm>
        </p:spPr>
        <p:txBody>
          <a:bodyPr/>
          <a:lstStyle/>
          <a:p>
            <a:pPr algn="r"/>
            <a:r>
              <a:rPr lang="en-US" sz="2000" dirty="0">
                <a:solidFill>
                  <a:schemeClr val="tx2"/>
                </a:solidFill>
                <a:latin typeface="Times New Roman" panose="02020603050405020304" pitchFamily="18" charset="0"/>
                <a:cs typeface="Times New Roman" panose="02020603050405020304" pitchFamily="18" charset="0"/>
              </a:rPr>
              <a:t>Structures with Supplemental Energy Dissipation Devices</a:t>
            </a:r>
            <a:endParaRPr lang="en-US" sz="2000" dirty="0"/>
          </a:p>
        </p:txBody>
      </p:sp>
      <p:pic>
        <p:nvPicPr>
          <p:cNvPr id="16" name="Picture 15" title="16"/>
          <p:cNvPicPr>
            <a:picLocks noChangeAspect="1"/>
          </p:cNvPicPr>
          <p:nvPr/>
        </p:nvPicPr>
        <p:blipFill rotWithShape="1">
          <a:blip r:embed="rId5" cstate="print"/>
          <a:srcRect l="85988" b="62504"/>
          <a:stretch/>
        </p:blipFill>
        <p:spPr>
          <a:xfrm>
            <a:off x="8260080" y="1577767"/>
            <a:ext cx="676649" cy="655098"/>
          </a:xfrm>
          <a:prstGeom prst="rect">
            <a:avLst/>
          </a:prstGeom>
        </p:spPr>
      </p:pic>
    </p:spTree>
    <p:extLst>
      <p:ext uri="{BB962C8B-B14F-4D97-AF65-F5344CB8AC3E}">
        <p14:creationId xmlns:p14="http://schemas.microsoft.com/office/powerpoint/2010/main" val="1000076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10</a:t>
            </a:fld>
            <a:endParaRPr lang="en-US" dirty="0"/>
          </a:p>
        </p:txBody>
      </p:sp>
      <p:sp>
        <p:nvSpPr>
          <p:cNvPr id="10" name="Content Placeholder 2"/>
          <p:cNvSpPr txBox="1">
            <a:spLocks/>
          </p:cNvSpPr>
          <p:nvPr/>
        </p:nvSpPr>
        <p:spPr bwMode="auto">
          <a:xfrm>
            <a:off x="673100" y="1412875"/>
            <a:ext cx="7772400" cy="480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kern="0" dirty="0"/>
              <a:t>There were technical changes to:</a:t>
            </a:r>
          </a:p>
          <a:p>
            <a:pPr marL="857250" lvl="1" indent="-457200">
              <a:buFont typeface="+mj-lt"/>
              <a:buAutoNum type="arabicPeriod"/>
            </a:pPr>
            <a:r>
              <a:rPr lang="en-US" sz="2400" dirty="0"/>
              <a:t>Ground motion criteria</a:t>
            </a:r>
          </a:p>
          <a:p>
            <a:pPr marL="857250" lvl="1" indent="-457200">
              <a:buFont typeface="+mj-lt"/>
              <a:buAutoNum type="arabicPeriod"/>
            </a:pPr>
            <a:r>
              <a:rPr lang="en-US" sz="2400" dirty="0"/>
              <a:t>Procedure selection</a:t>
            </a:r>
          </a:p>
          <a:p>
            <a:pPr marL="857250" lvl="1" indent="-457200">
              <a:buFont typeface="+mj-lt"/>
              <a:buAutoNum type="arabicPeriod"/>
            </a:pPr>
            <a:r>
              <a:rPr lang="en-US" sz="2400" dirty="0"/>
              <a:t>Determination of damper properties</a:t>
            </a:r>
          </a:p>
          <a:p>
            <a:pPr marL="857250" lvl="1" indent="-457200">
              <a:buFont typeface="+mj-lt"/>
              <a:buAutoNum type="arabicPeriod"/>
            </a:pPr>
            <a:r>
              <a:rPr lang="en-US" sz="2400" dirty="0"/>
              <a:t>System redundancy</a:t>
            </a:r>
          </a:p>
          <a:p>
            <a:pPr marL="857250" lvl="1" indent="-457200">
              <a:buFont typeface="+mj-lt"/>
              <a:buAutoNum type="arabicPeriod"/>
            </a:pPr>
            <a:r>
              <a:rPr lang="en-US" sz="2400" dirty="0"/>
              <a:t>Assumptions for response history analysis</a:t>
            </a:r>
          </a:p>
          <a:p>
            <a:pPr marL="857250" lvl="1" indent="-457200">
              <a:buFont typeface="+mj-lt"/>
              <a:buAutoNum type="arabicPeriod"/>
            </a:pPr>
            <a:r>
              <a:rPr lang="en-US" sz="2400" dirty="0"/>
              <a:t>Number of design reviewers</a:t>
            </a:r>
          </a:p>
          <a:p>
            <a:pPr marL="857250" lvl="1" indent="-457200">
              <a:buFont typeface="+mj-lt"/>
              <a:buAutoNum type="arabicPeriod"/>
            </a:pPr>
            <a:r>
              <a:rPr lang="en-US" sz="2400" dirty="0"/>
              <a:t>Testing requirements</a:t>
            </a:r>
          </a:p>
          <a:p>
            <a:pPr marL="857250" lvl="1" indent="-457200">
              <a:buFont typeface="+mj-lt"/>
              <a:buAutoNum type="arabicPeriod"/>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603892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11</a:t>
            </a:fld>
            <a:endParaRPr lang="en-US" dirty="0"/>
          </a:p>
        </p:txBody>
      </p:sp>
      <p:pic>
        <p:nvPicPr>
          <p:cNvPr id="7" name="Picture 6"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5511881" y="3688434"/>
            <a:ext cx="3281599" cy="2728181"/>
          </a:xfrm>
          <a:prstGeom prst="rect">
            <a:avLst/>
          </a:prstGeom>
        </p:spPr>
      </p:pic>
      <p:sp>
        <p:nvSpPr>
          <p:cNvPr id="8" name="Rectangle 7"/>
          <p:cNvSpPr/>
          <p:nvPr/>
        </p:nvSpPr>
        <p:spPr>
          <a:xfrm>
            <a:off x="769620" y="3859180"/>
            <a:ext cx="4572000" cy="1569660"/>
          </a:xfrm>
          <a:prstGeom prst="rect">
            <a:avLst/>
          </a:prstGeom>
        </p:spPr>
        <p:txBody>
          <a:bodyPr>
            <a:spAutoFit/>
          </a:bodyPr>
          <a:lstStyle/>
          <a:p>
            <a:pPr marL="342900" indent="-342900">
              <a:buFont typeface="Arial" panose="020B0604020202020204" pitchFamily="34" charset="0"/>
              <a:buChar char="•"/>
            </a:pPr>
            <a:r>
              <a:rPr lang="en-US" dirty="0"/>
              <a:t>Site-specific hazard analysis is usually required to determine the target response spectrum</a:t>
            </a:r>
          </a:p>
        </p:txBody>
      </p:sp>
      <p:sp>
        <p:nvSpPr>
          <p:cNvPr id="3" name="Rectangle 2"/>
          <p:cNvSpPr/>
          <p:nvPr/>
        </p:nvSpPr>
        <p:spPr>
          <a:xfrm>
            <a:off x="769620" y="2049780"/>
            <a:ext cx="8023860" cy="1569660"/>
          </a:xfrm>
          <a:prstGeom prst="rect">
            <a:avLst/>
          </a:prstGeom>
        </p:spPr>
        <p:txBody>
          <a:bodyPr wrap="square">
            <a:spAutoFit/>
          </a:bodyPr>
          <a:lstStyle/>
          <a:p>
            <a:pPr marL="342900" indent="-342900">
              <a:buFont typeface="Arial" panose="020B0604020202020204" pitchFamily="34" charset="0"/>
              <a:buChar char="•"/>
            </a:pPr>
            <a:r>
              <a:rPr lang="en-US" dirty="0"/>
              <a:t>New USGS design value maps and site coefficients and new site-specific analysis requirements which, depending on the site location and site conditions, may have a significant effect on design</a:t>
            </a:r>
          </a:p>
        </p:txBody>
      </p:sp>
      <p:sp>
        <p:nvSpPr>
          <p:cNvPr id="10" name="Content Placeholder 2"/>
          <p:cNvSpPr txBox="1">
            <a:spLocks/>
          </p:cNvSpPr>
          <p:nvPr/>
        </p:nvSpPr>
        <p:spPr bwMode="auto">
          <a:xfrm>
            <a:off x="673100" y="1412875"/>
            <a:ext cx="7772400" cy="636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14350" indent="-514350">
              <a:buAutoNum type="arabicPeriod"/>
            </a:pPr>
            <a:r>
              <a:rPr lang="en-US" dirty="0">
                <a:solidFill>
                  <a:srgbClr val="FF0000"/>
                </a:solidFill>
              </a:rPr>
              <a:t>Ground motions criteria </a:t>
            </a:r>
            <a:r>
              <a:rPr lang="en-US" dirty="0"/>
              <a:t>-  Target spectrum</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39920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12</a:t>
            </a:fld>
            <a:endParaRPr lang="en-US" dirty="0"/>
          </a:p>
        </p:txBody>
      </p:sp>
      <p:pic>
        <p:nvPicPr>
          <p:cNvPr id="6" name="Picture 5" descr="Earthquake acceleration response spectra. A smoothed target response spectrum is shown in black. Seven earthquake response spectra are shown as dashed lines. The earthquake records that these spectra represent are listed in a table above the graph. A spectrum showing the average of the seven earthquake spectra is shown in red. This red spectrum matches fairly closely the target spectrum over the period range 1 to 4 seconds."/>
          <p:cNvPicPr/>
          <p:nvPr/>
        </p:nvPicPr>
        <p:blipFill>
          <a:blip r:embed="rId3" cstate="print"/>
          <a:srcRect/>
          <a:stretch>
            <a:fillRect/>
          </a:stretch>
        </p:blipFill>
        <p:spPr bwMode="auto">
          <a:xfrm>
            <a:off x="5229567" y="3647044"/>
            <a:ext cx="3713692" cy="2734706"/>
          </a:xfrm>
          <a:prstGeom prst="rect">
            <a:avLst/>
          </a:prstGeom>
          <a:noFill/>
          <a:ln w="9525">
            <a:noFill/>
            <a:miter lim="800000"/>
            <a:headEnd/>
            <a:tailEnd/>
          </a:ln>
        </p:spPr>
      </p:pic>
      <p:pic>
        <p:nvPicPr>
          <p:cNvPr id="7" name="Picture 6" descr="GM No. -- Year -- Earthquake Name corelated with graph"/>
          <p:cNvPicPr>
            <a:picLocks noChangeAspect="1"/>
          </p:cNvPicPr>
          <p:nvPr/>
        </p:nvPicPr>
        <p:blipFill rotWithShape="1">
          <a:blip r:embed="rId4" cstate="print"/>
          <a:srcRect r="63796"/>
          <a:stretch/>
        </p:blipFill>
        <p:spPr>
          <a:xfrm>
            <a:off x="5975205" y="2179555"/>
            <a:ext cx="2109616" cy="1352954"/>
          </a:xfrm>
          <a:prstGeom prst="rect">
            <a:avLst/>
          </a:prstGeom>
        </p:spPr>
      </p:pic>
      <p:sp>
        <p:nvSpPr>
          <p:cNvPr id="3" name="Rectangle 2"/>
          <p:cNvSpPr/>
          <p:nvPr/>
        </p:nvSpPr>
        <p:spPr>
          <a:xfrm>
            <a:off x="792480" y="2065019"/>
            <a:ext cx="4632960" cy="3785652"/>
          </a:xfrm>
          <a:prstGeom prst="rect">
            <a:avLst/>
          </a:prstGeom>
        </p:spPr>
        <p:txBody>
          <a:bodyPr wrap="square">
            <a:spAutoFit/>
          </a:bodyPr>
          <a:lstStyle/>
          <a:p>
            <a:pPr marL="342900" indent="-342900">
              <a:buFont typeface="Arial" panose="020B0604020202020204" pitchFamily="34" charset="0"/>
              <a:buChar char="•"/>
            </a:pPr>
            <a:r>
              <a:rPr lang="en-US" dirty="0"/>
              <a:t>Only </a:t>
            </a:r>
            <a:r>
              <a:rPr lang="en-US" u="sng" dirty="0">
                <a:solidFill>
                  <a:schemeClr val="accent6">
                    <a:lumMod val="75000"/>
                  </a:schemeClr>
                </a:solidFill>
              </a:rPr>
              <a:t>seven</a:t>
            </a:r>
            <a:r>
              <a:rPr lang="en-US" dirty="0"/>
              <a:t> ground motions required</a:t>
            </a:r>
          </a:p>
          <a:p>
            <a:pPr marL="342900" indent="-342900">
              <a:buFont typeface="Arial" panose="020B0604020202020204" pitchFamily="34" charset="0"/>
              <a:buChar char="•"/>
            </a:pPr>
            <a:r>
              <a:rPr lang="en-US" dirty="0"/>
              <a:t>Scaling and orientation of ground motions depend on </a:t>
            </a:r>
            <a:r>
              <a:rPr lang="en-US" u="sng" dirty="0">
                <a:solidFill>
                  <a:schemeClr val="accent6">
                    <a:lumMod val="75000"/>
                  </a:schemeClr>
                </a:solidFill>
              </a:rPr>
              <a:t>proximity to fault</a:t>
            </a:r>
          </a:p>
          <a:p>
            <a:pPr marL="342900" indent="-342900">
              <a:buFont typeface="Arial" panose="020B0604020202020204" pitchFamily="34" charset="0"/>
              <a:buChar char="•"/>
            </a:pPr>
            <a:r>
              <a:rPr lang="en-US" u="sng" dirty="0">
                <a:solidFill>
                  <a:schemeClr val="accent6">
                    <a:lumMod val="75000"/>
                  </a:schemeClr>
                </a:solidFill>
              </a:rPr>
              <a:t>Amplitude</a:t>
            </a:r>
            <a:r>
              <a:rPr lang="en-US" dirty="0"/>
              <a:t> or </a:t>
            </a:r>
            <a:r>
              <a:rPr lang="en-US" u="sng" dirty="0">
                <a:solidFill>
                  <a:schemeClr val="accent6">
                    <a:lumMod val="75000"/>
                  </a:schemeClr>
                </a:solidFill>
              </a:rPr>
              <a:t>spectrally matched</a:t>
            </a:r>
            <a:r>
              <a:rPr lang="en-US" dirty="0"/>
              <a:t> scaling to meet or exceed target spectrum over a specific period range of interest</a:t>
            </a:r>
          </a:p>
        </p:txBody>
      </p:sp>
      <p:sp>
        <p:nvSpPr>
          <p:cNvPr id="10" name="Content Placeholder 2"/>
          <p:cNvSpPr txBox="1">
            <a:spLocks/>
          </p:cNvSpPr>
          <p:nvPr/>
        </p:nvSpPr>
        <p:spPr bwMode="auto">
          <a:xfrm>
            <a:off x="673100" y="1412875"/>
            <a:ext cx="8028940" cy="652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14350" indent="-514350">
              <a:buAutoNum type="arabicPeriod"/>
            </a:pPr>
            <a:r>
              <a:rPr lang="en-US" dirty="0"/>
              <a:t>Ground motion criteria - Selection and scaling</a:t>
            </a:r>
          </a:p>
          <a:p>
            <a:endParaRPr lang="en-US"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38261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13</a:t>
            </a:fld>
            <a:endParaRPr lang="en-US" dirty="0"/>
          </a:p>
        </p:txBody>
      </p:sp>
      <p:pic>
        <p:nvPicPr>
          <p:cNvPr id="3" name="Picture 2" descr="(Three Figures).  Arranged in an equation format, such that (left figure) + (center figure) = (right figure). &#10;&#10;(LEFT) Two earthquake accelerographs, representing two orthogonal components of an earthquake acceleration record.  &#10;&#10;(CENTER) A building structural frame, indicating the computer model of the building.  &#10;&#10;(RIGHT) The right figure shows hysteresis loops of structural dampers, indicating the resulting damper response calculated using the ground motion components and the building mod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044" y="3981491"/>
            <a:ext cx="8748215" cy="2158974"/>
          </a:xfrm>
          <a:prstGeom prst="rect">
            <a:avLst/>
          </a:prstGeom>
        </p:spPr>
      </p:pic>
      <p:sp>
        <p:nvSpPr>
          <p:cNvPr id="10" name="Content Placeholder 2"/>
          <p:cNvSpPr txBox="1">
            <a:spLocks/>
          </p:cNvSpPr>
          <p:nvPr/>
        </p:nvSpPr>
        <p:spPr bwMode="auto">
          <a:xfrm>
            <a:off x="673100" y="1412875"/>
            <a:ext cx="7772400" cy="321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14350" indent="-514350">
              <a:buAutoNum type="arabicPeriod" startAt="2"/>
            </a:pPr>
            <a:r>
              <a:rPr lang="en-US" dirty="0">
                <a:solidFill>
                  <a:srgbClr val="FF0000"/>
                </a:solidFill>
              </a:rPr>
              <a:t>Procedure selection </a:t>
            </a:r>
            <a:endParaRPr lang="en-US" dirty="0"/>
          </a:p>
          <a:p>
            <a:r>
              <a:rPr lang="en-US" sz="2400" dirty="0"/>
              <a:t>Nonlinear response history analysis (NLRHA) is emphasized as the primary analysis tool. </a:t>
            </a:r>
          </a:p>
          <a:p>
            <a:r>
              <a:rPr lang="en-US" sz="2400" dirty="0"/>
              <a:t>Equivalent lateral force (ELF) and response spectrum (RS) procedures have been placed at the back of the Chapter and are presented as “alternative methods”. </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39556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14</a:t>
            </a:fld>
            <a:endParaRPr lang="en-US" dirty="0"/>
          </a:p>
        </p:txBody>
      </p:sp>
      <p:grpSp>
        <p:nvGrpSpPr>
          <p:cNvPr id="33" name="Group 32" descr="Variability in production dampers properties which on the average differ from the properties measured in prototype testing"/>
          <p:cNvGrpSpPr/>
          <p:nvPr/>
        </p:nvGrpSpPr>
        <p:grpSpPr>
          <a:xfrm>
            <a:off x="4815841" y="4785211"/>
            <a:ext cx="4127418" cy="1631216"/>
            <a:chOff x="4815841" y="4785211"/>
            <a:chExt cx="4127418" cy="1631216"/>
          </a:xfrm>
        </p:grpSpPr>
        <p:sp>
          <p:nvSpPr>
            <p:cNvPr id="23" name="TextBox 22"/>
            <p:cNvSpPr txBox="1"/>
            <p:nvPr/>
          </p:nvSpPr>
          <p:spPr>
            <a:xfrm>
              <a:off x="5392339" y="4785211"/>
              <a:ext cx="3550920" cy="163121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Variability in production dampers properties which on the average differ from the properties measured in prototype testing. </a:t>
              </a:r>
              <a:endParaRPr lang="en-US" sz="1800" dirty="0">
                <a:solidFill>
                  <a:schemeClr val="accent6">
                    <a:lumMod val="75000"/>
                  </a:schemeClr>
                </a:solidFill>
              </a:endParaRPr>
            </a:p>
          </p:txBody>
        </p:sp>
        <p:cxnSp>
          <p:nvCxnSpPr>
            <p:cNvPr id="24" name="Straight Arrow Connector 23"/>
            <p:cNvCxnSpPr>
              <a:stCxn id="23" idx="1"/>
            </p:cNvCxnSpPr>
            <p:nvPr/>
          </p:nvCxnSpPr>
          <p:spPr bwMode="auto">
            <a:xfrm flipH="1">
              <a:off x="4815841" y="5600819"/>
              <a:ext cx="576498" cy="167521"/>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grpSp>
        <p:nvGrpSpPr>
          <p:cNvPr id="32" name="Group 31" descr="Changing during seismic motion"/>
          <p:cNvGrpSpPr/>
          <p:nvPr/>
        </p:nvGrpSpPr>
        <p:grpSpPr>
          <a:xfrm>
            <a:off x="4693920" y="3699540"/>
            <a:ext cx="4066459" cy="979765"/>
            <a:chOff x="4693920" y="3699540"/>
            <a:chExt cx="4066459" cy="979765"/>
          </a:xfrm>
        </p:grpSpPr>
        <p:sp>
          <p:nvSpPr>
            <p:cNvPr id="20" name="TextBox 19"/>
            <p:cNvSpPr txBox="1"/>
            <p:nvPr/>
          </p:nvSpPr>
          <p:spPr>
            <a:xfrm>
              <a:off x="6642019" y="3699540"/>
              <a:ext cx="2118360" cy="70788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Changes during seismic motion</a:t>
              </a:r>
            </a:p>
          </p:txBody>
        </p:sp>
        <p:cxnSp>
          <p:nvCxnSpPr>
            <p:cNvPr id="21" name="Straight Arrow Connector 20"/>
            <p:cNvCxnSpPr>
              <a:stCxn id="20" idx="1"/>
            </p:cNvCxnSpPr>
            <p:nvPr/>
          </p:nvCxnSpPr>
          <p:spPr bwMode="auto">
            <a:xfrm flipH="1">
              <a:off x="4693920" y="4053483"/>
              <a:ext cx="1948099" cy="625822"/>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grpSp>
        <p:nvGrpSpPr>
          <p:cNvPr id="31" name="Group 30" descr="Changes over design life"/>
          <p:cNvGrpSpPr/>
          <p:nvPr/>
        </p:nvGrpSpPr>
        <p:grpSpPr>
          <a:xfrm>
            <a:off x="5250180" y="2888058"/>
            <a:ext cx="3510199" cy="937182"/>
            <a:chOff x="5250180" y="2888058"/>
            <a:chExt cx="3510199" cy="937182"/>
          </a:xfrm>
        </p:grpSpPr>
        <p:sp>
          <p:nvSpPr>
            <p:cNvPr id="8" name="TextBox 7"/>
            <p:cNvSpPr txBox="1"/>
            <p:nvPr/>
          </p:nvSpPr>
          <p:spPr>
            <a:xfrm>
              <a:off x="6642019" y="2888058"/>
              <a:ext cx="2118360" cy="70788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Changes over design life</a:t>
              </a:r>
            </a:p>
          </p:txBody>
        </p:sp>
        <p:cxnSp>
          <p:nvCxnSpPr>
            <p:cNvPr id="18" name="Straight Arrow Connector 17"/>
            <p:cNvCxnSpPr>
              <a:stCxn id="8" idx="1"/>
            </p:cNvCxnSpPr>
            <p:nvPr/>
          </p:nvCxnSpPr>
          <p:spPr bwMode="auto">
            <a:xfrm flipH="1">
              <a:off x="5250180" y="3242001"/>
              <a:ext cx="1391839" cy="583239"/>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sp>
        <p:nvSpPr>
          <p:cNvPr id="3" name="Rectangle 2"/>
          <p:cNvSpPr/>
          <p:nvPr/>
        </p:nvSpPr>
        <p:spPr>
          <a:xfrm>
            <a:off x="673100" y="3131820"/>
            <a:ext cx="4729480" cy="3231654"/>
          </a:xfrm>
          <a:prstGeom prst="rect">
            <a:avLst/>
          </a:prstGeom>
        </p:spPr>
        <p:txBody>
          <a:bodyPr wrap="square">
            <a:spAutoFit/>
          </a:bodyPr>
          <a:lstStyle/>
          <a:p>
            <a:pPr marL="342900" indent="-342900">
              <a:buFont typeface="Arial" panose="020B0604020202020204" pitchFamily="34" charset="0"/>
              <a:buChar char="•"/>
            </a:pPr>
            <a:r>
              <a:rPr lang="en-US" dirty="0"/>
              <a:t>Types of </a:t>
            </a:r>
            <a:r>
              <a:rPr lang="el-GR" dirty="0"/>
              <a:t>λ</a:t>
            </a:r>
            <a:r>
              <a:rPr lang="en-US" dirty="0"/>
              <a:t> factors:</a:t>
            </a:r>
          </a:p>
          <a:p>
            <a:pPr marL="914400" lvl="1" indent="-457200">
              <a:buFont typeface="+mj-lt"/>
              <a:buAutoNum type="arabicParenR"/>
            </a:pPr>
            <a:r>
              <a:rPr lang="en-US" sz="2000" dirty="0" err="1"/>
              <a:t>λ</a:t>
            </a:r>
            <a:r>
              <a:rPr lang="en-US" sz="2000" baseline="-25000" dirty="0" err="1"/>
              <a:t>ae,max</a:t>
            </a:r>
            <a:r>
              <a:rPr lang="en-US" sz="2000" dirty="0"/>
              <a:t> and</a:t>
            </a:r>
            <a:r>
              <a:rPr lang="en-US" sz="2000" baseline="-25000" dirty="0"/>
              <a:t> </a:t>
            </a:r>
            <a:r>
              <a:rPr lang="en-US" sz="2000" dirty="0" err="1"/>
              <a:t>λ</a:t>
            </a:r>
            <a:r>
              <a:rPr lang="en-US" sz="2000" baseline="-25000" dirty="0" err="1"/>
              <a:t>ae,min</a:t>
            </a:r>
            <a:r>
              <a:rPr lang="en-US" sz="2000" baseline="-25000" dirty="0"/>
              <a:t> </a:t>
            </a:r>
            <a:r>
              <a:rPr lang="en-US" sz="2000" dirty="0"/>
              <a:t>which account for aging and environmental effects. </a:t>
            </a:r>
          </a:p>
          <a:p>
            <a:pPr marL="914400" lvl="1" indent="-457200">
              <a:buFont typeface="+mj-lt"/>
              <a:buAutoNum type="arabicParenR"/>
            </a:pPr>
            <a:r>
              <a:rPr lang="en-US" sz="2000" dirty="0" err="1"/>
              <a:t>λ</a:t>
            </a:r>
            <a:r>
              <a:rPr lang="en-US" sz="2000" baseline="-25000" dirty="0" err="1"/>
              <a:t>test,max</a:t>
            </a:r>
            <a:r>
              <a:rPr lang="en-US" sz="2000" dirty="0"/>
              <a:t> and</a:t>
            </a:r>
            <a:r>
              <a:rPr lang="en-US" sz="2000" baseline="-25000" dirty="0"/>
              <a:t> </a:t>
            </a:r>
            <a:r>
              <a:rPr lang="en-US" sz="2000" dirty="0" err="1"/>
              <a:t>λ</a:t>
            </a:r>
            <a:r>
              <a:rPr lang="en-US" sz="2000" baseline="-25000" dirty="0" err="1"/>
              <a:t>test,min</a:t>
            </a:r>
            <a:r>
              <a:rPr lang="en-US" sz="2000" baseline="-25000" dirty="0"/>
              <a:t>  </a:t>
            </a:r>
            <a:r>
              <a:rPr lang="en-US" sz="2000" dirty="0"/>
              <a:t>which account for variations observed during prototype testing. </a:t>
            </a:r>
          </a:p>
          <a:p>
            <a:pPr marL="914400" lvl="1" indent="-457200">
              <a:buFont typeface="+mj-lt"/>
              <a:buAutoNum type="arabicParenR"/>
            </a:pPr>
            <a:r>
              <a:rPr lang="en-US" sz="2000" dirty="0" err="1"/>
              <a:t>λ</a:t>
            </a:r>
            <a:r>
              <a:rPr lang="en-US" sz="2000" baseline="-25000" dirty="0" err="1"/>
              <a:t>spec,max</a:t>
            </a:r>
            <a:r>
              <a:rPr lang="en-US" sz="2000" dirty="0"/>
              <a:t> and</a:t>
            </a:r>
            <a:r>
              <a:rPr lang="en-US" sz="2000" baseline="-25000" dirty="0"/>
              <a:t> </a:t>
            </a:r>
            <a:r>
              <a:rPr lang="en-US" sz="2000" dirty="0" err="1"/>
              <a:t>λ</a:t>
            </a:r>
            <a:r>
              <a:rPr lang="en-US" sz="2000" baseline="-25000" dirty="0" err="1"/>
              <a:t>spec,min</a:t>
            </a:r>
            <a:r>
              <a:rPr lang="en-US" sz="2000" baseline="-25000" dirty="0"/>
              <a:t>  </a:t>
            </a:r>
            <a:r>
              <a:rPr lang="en-US" sz="2000" dirty="0"/>
              <a:t>which account for manufacturing variations</a:t>
            </a:r>
            <a:endParaRPr lang="en-US" sz="2000" u="sng" dirty="0">
              <a:solidFill>
                <a:schemeClr val="accent6">
                  <a:lumMod val="75000"/>
                </a:schemeClr>
              </a:solidFill>
            </a:endParaRPr>
          </a:p>
        </p:txBody>
      </p:sp>
      <p:sp>
        <p:nvSpPr>
          <p:cNvPr id="10" name="Content Placeholder 2"/>
          <p:cNvSpPr txBox="1">
            <a:spLocks/>
          </p:cNvSpPr>
          <p:nvPr/>
        </p:nvSpPr>
        <p:spPr bwMode="auto">
          <a:xfrm>
            <a:off x="673100" y="1412875"/>
            <a:ext cx="7772400" cy="171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3.  Determination of damper properties</a:t>
            </a:r>
            <a:endParaRPr lang="en-US" dirty="0"/>
          </a:p>
          <a:p>
            <a:r>
              <a:rPr lang="en-US" sz="2400" dirty="0"/>
              <a:t>Introduction of property modification (</a:t>
            </a:r>
            <a:r>
              <a:rPr lang="el-GR" sz="2400" dirty="0"/>
              <a:t>λ</a:t>
            </a:r>
            <a:r>
              <a:rPr lang="en-US" sz="2400" dirty="0"/>
              <a:t>) factor approach and explicit requirement of separate upper- and lower-bound analyses</a:t>
            </a:r>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67098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15</a:t>
            </a:fld>
            <a:endParaRPr lang="en-US" dirty="0"/>
          </a:p>
        </p:txBody>
      </p:sp>
      <p:pic>
        <p:nvPicPr>
          <p:cNvPr id="17" name="Picture 16" descr="Graph with the vertical axis labeled “force” and the horizontal axis labeled “velocity”. Experimental data from damper tests are shown on this plot. The data generally form a pattern in the shape of an inclined “S”. Also shown on this plot are S-shaped lines indicating upper and lower bounds of permissible damper properties. The experimental data fall between the upper and lower bounds.&#10;"/>
          <p:cNvPicPr/>
          <p:nvPr/>
        </p:nvPicPr>
        <p:blipFill>
          <a:blip r:embed="rId3" cstate="print"/>
          <a:srcRect/>
          <a:stretch>
            <a:fillRect/>
          </a:stretch>
        </p:blipFill>
        <p:spPr bwMode="auto">
          <a:xfrm>
            <a:off x="2407603" y="3639418"/>
            <a:ext cx="4272597" cy="2752725"/>
          </a:xfrm>
          <a:prstGeom prst="rect">
            <a:avLst/>
          </a:prstGeom>
          <a:noFill/>
          <a:ln w="9525">
            <a:noFill/>
            <a:miter lim="800000"/>
            <a:headEnd/>
            <a:tailEnd/>
          </a:ln>
        </p:spPr>
      </p:pic>
      <p:pic>
        <p:nvPicPr>
          <p:cNvPr id="6" name="Picture 5" descr="Maximum and minimum dampers properties&#10;&#10;Max = greater than or equal to 1.2&#10;Min = less than or equal to 0.85"/>
          <p:cNvPicPr>
            <a:picLocks noChangeAspect="1"/>
          </p:cNvPicPr>
          <p:nvPr/>
        </p:nvPicPr>
        <p:blipFill>
          <a:blip r:embed="rId4" cstate="print"/>
          <a:stretch>
            <a:fillRect/>
          </a:stretch>
        </p:blipFill>
        <p:spPr>
          <a:xfrm>
            <a:off x="1287780" y="2351730"/>
            <a:ext cx="6572092" cy="978993"/>
          </a:xfrm>
          <a:prstGeom prst="rect">
            <a:avLst/>
          </a:prstGeom>
        </p:spPr>
      </p:pic>
      <p:sp>
        <p:nvSpPr>
          <p:cNvPr id="10" name="Content Placeholder 2"/>
          <p:cNvSpPr txBox="1">
            <a:spLocks/>
          </p:cNvSpPr>
          <p:nvPr/>
        </p:nvSpPr>
        <p:spPr bwMode="auto">
          <a:xfrm>
            <a:off x="673100" y="1412875"/>
            <a:ext cx="7772400" cy="171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3.  Determination of damper properties</a:t>
            </a:r>
          </a:p>
          <a:p>
            <a:r>
              <a:rPr lang="en-NZ" sz="2400" dirty="0"/>
              <a:t>Maximum and minimum dampers properties</a:t>
            </a:r>
          </a:p>
          <a:p>
            <a:pPr marL="0" indent="0">
              <a:buNone/>
            </a:pPr>
            <a:endParaRPr lang="en-NZ" sz="2400" dirty="0"/>
          </a:p>
          <a:p>
            <a:pPr marL="0" indent="0">
              <a:buNone/>
            </a:pPr>
            <a:endParaRPr lang="en-NZ" sz="2400" dirty="0"/>
          </a:p>
          <a:p>
            <a:r>
              <a:rPr lang="en-NZ" sz="2400" dirty="0"/>
              <a:t>Prototype testing:</a:t>
            </a:r>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175513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16</a:t>
            </a:fld>
            <a:endParaRPr lang="en-US" dirty="0"/>
          </a:p>
        </p:txBody>
      </p:sp>
      <p:grpSp>
        <p:nvGrpSpPr>
          <p:cNvPr id="8" name="Group 7" descr="“Redundant system”.  This building has four damper bays in each direction."/>
          <p:cNvGrpSpPr/>
          <p:nvPr/>
        </p:nvGrpSpPr>
        <p:grpSpPr>
          <a:xfrm>
            <a:off x="5164884" y="3654737"/>
            <a:ext cx="3280616" cy="2597534"/>
            <a:chOff x="5218224" y="3715697"/>
            <a:chExt cx="3280616" cy="2597534"/>
          </a:xfrm>
        </p:grpSpPr>
        <p:pic>
          <p:nvPicPr>
            <p:cNvPr id="18" name="Picture 17" descr="“Redundant system”.  This building has four damper bays in each direction."/>
            <p:cNvPicPr/>
            <p:nvPr/>
          </p:nvPicPr>
          <p:blipFill>
            <a:blip r:embed="rId3" cstate="print"/>
            <a:srcRect/>
            <a:stretch>
              <a:fillRect/>
            </a:stretch>
          </p:blipFill>
          <p:spPr bwMode="auto">
            <a:xfrm>
              <a:off x="5218224" y="3715697"/>
              <a:ext cx="3125676" cy="2120265"/>
            </a:xfrm>
            <a:prstGeom prst="rect">
              <a:avLst/>
            </a:prstGeom>
            <a:noFill/>
            <a:ln w="9525">
              <a:noFill/>
              <a:miter lim="800000"/>
              <a:headEnd/>
              <a:tailEnd/>
            </a:ln>
          </p:spPr>
        </p:pic>
        <p:sp>
          <p:nvSpPr>
            <p:cNvPr id="3" name="TextBox 2"/>
            <p:cNvSpPr txBox="1"/>
            <p:nvPr/>
          </p:nvSpPr>
          <p:spPr>
            <a:xfrm>
              <a:off x="5547360" y="5913121"/>
              <a:ext cx="2951480" cy="400110"/>
            </a:xfrm>
            <a:prstGeom prst="rect">
              <a:avLst/>
            </a:prstGeom>
            <a:noFill/>
          </p:spPr>
          <p:txBody>
            <a:bodyPr wrap="square" rtlCol="0">
              <a:spAutoFit/>
            </a:bodyPr>
            <a:lstStyle/>
            <a:p>
              <a:r>
                <a:rPr lang="en-US" sz="2000" dirty="0">
                  <a:solidFill>
                    <a:srgbClr val="00B050"/>
                  </a:solidFill>
                </a:rPr>
                <a:t>Redundant system</a:t>
              </a:r>
            </a:p>
          </p:txBody>
        </p:sp>
      </p:grpSp>
      <p:grpSp>
        <p:nvGrpSpPr>
          <p:cNvPr id="7" name="Group 6" descr="“Non-redundant system, increase damper capacities.”  This building has only two damper bays in each direction.  "/>
          <p:cNvGrpSpPr/>
          <p:nvPr/>
        </p:nvGrpSpPr>
        <p:grpSpPr>
          <a:xfrm>
            <a:off x="1222534" y="3625212"/>
            <a:ext cx="3513239" cy="2813186"/>
            <a:chOff x="1275874" y="3686172"/>
            <a:chExt cx="3513239" cy="2813186"/>
          </a:xfrm>
        </p:grpSpPr>
        <p:pic>
          <p:nvPicPr>
            <p:cNvPr id="15" name="Picture 14" descr="“Non-redundant system, increase damper capacities.”  This building has only two damper bays in each direction."/>
            <p:cNvPicPr/>
            <p:nvPr/>
          </p:nvPicPr>
          <p:blipFill>
            <a:blip r:embed="rId4" cstate="print"/>
            <a:srcRect/>
            <a:stretch>
              <a:fillRect/>
            </a:stretch>
          </p:blipFill>
          <p:spPr bwMode="auto">
            <a:xfrm>
              <a:off x="1275874" y="3686172"/>
              <a:ext cx="3201670" cy="2120265"/>
            </a:xfrm>
            <a:prstGeom prst="rect">
              <a:avLst/>
            </a:prstGeom>
            <a:noFill/>
            <a:ln w="9525">
              <a:noFill/>
              <a:miter lim="800000"/>
              <a:headEnd/>
              <a:tailEnd/>
            </a:ln>
          </p:spPr>
        </p:pic>
        <p:sp>
          <p:nvSpPr>
            <p:cNvPr id="20" name="TextBox 19"/>
            <p:cNvSpPr txBox="1"/>
            <p:nvPr/>
          </p:nvSpPr>
          <p:spPr>
            <a:xfrm>
              <a:off x="1415844" y="5791472"/>
              <a:ext cx="3373269" cy="707886"/>
            </a:xfrm>
            <a:prstGeom prst="rect">
              <a:avLst/>
            </a:prstGeom>
            <a:noFill/>
          </p:spPr>
          <p:txBody>
            <a:bodyPr wrap="square" rtlCol="0">
              <a:spAutoFit/>
            </a:bodyPr>
            <a:lstStyle/>
            <a:p>
              <a:r>
                <a:rPr lang="en-US" sz="2000" dirty="0">
                  <a:solidFill>
                    <a:srgbClr val="FF0000"/>
                  </a:solidFill>
                </a:rPr>
                <a:t>Non-redundant system, increase damper capacities</a:t>
              </a:r>
            </a:p>
          </p:txBody>
        </p:sp>
      </p:grpSp>
      <p:sp>
        <p:nvSpPr>
          <p:cNvPr id="10" name="Content Placeholder 2"/>
          <p:cNvSpPr txBox="1">
            <a:spLocks/>
          </p:cNvSpPr>
          <p:nvPr/>
        </p:nvSpPr>
        <p:spPr bwMode="auto">
          <a:xfrm>
            <a:off x="492552" y="1412875"/>
            <a:ext cx="8158897" cy="207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4.  System Redundancy</a:t>
            </a:r>
            <a:endParaRPr lang="en-US" dirty="0"/>
          </a:p>
          <a:p>
            <a:r>
              <a:rPr lang="en-US" sz="2300" dirty="0"/>
              <a:t>Require at least 4 dampers in any story in either principal direction, and at least 2 dampers either side of the center of stiffness in either principal direction, otherwise increase damper capacity by a </a:t>
            </a:r>
            <a:r>
              <a:rPr lang="en-US" sz="2300" u="sng" dirty="0">
                <a:solidFill>
                  <a:schemeClr val="accent6">
                    <a:lumMod val="75000"/>
                  </a:schemeClr>
                </a:solidFill>
              </a:rPr>
              <a:t>1.3 factor</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31969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17</a:t>
            </a:fld>
            <a:endParaRPr lang="en-US" dirty="0"/>
          </a:p>
        </p:txBody>
      </p:sp>
      <p:pic>
        <p:nvPicPr>
          <p:cNvPr id="11" name="Picture 10" descr="Table C18.3.2 Analysis Cases for Establishing Amplification Factors"/>
          <p:cNvPicPr>
            <a:picLocks noChangeAspect="1"/>
          </p:cNvPicPr>
          <p:nvPr/>
        </p:nvPicPr>
        <p:blipFill>
          <a:blip r:embed="rId3" cstate="print"/>
          <a:stretch>
            <a:fillRect/>
          </a:stretch>
        </p:blipFill>
        <p:spPr>
          <a:xfrm>
            <a:off x="1159827" y="4133399"/>
            <a:ext cx="6945630" cy="1431105"/>
          </a:xfrm>
          <a:prstGeom prst="rect">
            <a:avLst/>
          </a:prstGeom>
        </p:spPr>
      </p:pic>
      <p:sp>
        <p:nvSpPr>
          <p:cNvPr id="6" name="TextBox 5"/>
          <p:cNvSpPr txBox="1"/>
          <p:nvPr/>
        </p:nvSpPr>
        <p:spPr>
          <a:xfrm>
            <a:off x="928026" y="2815401"/>
            <a:ext cx="7287948" cy="954107"/>
          </a:xfrm>
          <a:prstGeom prst="rect">
            <a:avLst/>
          </a:prstGeom>
          <a:noFill/>
        </p:spPr>
        <p:txBody>
          <a:bodyPr wrap="square" rtlCol="0">
            <a:spAutoFit/>
          </a:bodyPr>
          <a:lstStyle/>
          <a:p>
            <a:r>
              <a:rPr lang="en-US" sz="1400" b="1" dirty="0"/>
              <a:t>EXCEPTION</a:t>
            </a:r>
            <a:r>
              <a:rPr lang="en-US" sz="1400" dirty="0"/>
              <a:t>: It is permitted to account for the effects of accidental eccentricity through the establishment of amplification factors on forces, drifts and deformation that permit results determined from a analysis using only the computed centered-of-mass configuration to be scaled to bound the result of all the mass-eccentric cases. </a:t>
            </a:r>
          </a:p>
        </p:txBody>
      </p:sp>
      <p:sp>
        <p:nvSpPr>
          <p:cNvPr id="10" name="Content Placeholder 2"/>
          <p:cNvSpPr txBox="1">
            <a:spLocks/>
          </p:cNvSpPr>
          <p:nvPr/>
        </p:nvSpPr>
        <p:spPr bwMode="auto">
          <a:xfrm>
            <a:off x="673100" y="1412875"/>
            <a:ext cx="7772400" cy="1425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5.  Assumptions for NLRHA</a:t>
            </a:r>
          </a:p>
          <a:p>
            <a:r>
              <a:rPr lang="en-NZ" sz="2400" dirty="0"/>
              <a:t>May account for accidental mass eccentricity using </a:t>
            </a:r>
            <a:r>
              <a:rPr lang="en-NZ" sz="2400" u="sng" dirty="0">
                <a:solidFill>
                  <a:schemeClr val="accent6">
                    <a:lumMod val="75000"/>
                  </a:schemeClr>
                </a:solidFill>
              </a:rPr>
              <a:t>amplification factors</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154003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18</a:t>
            </a:fld>
            <a:endParaRPr lang="en-US" dirty="0"/>
          </a:p>
        </p:txBody>
      </p:sp>
      <p:sp>
        <p:nvSpPr>
          <p:cNvPr id="10" name="Content Placeholder 2"/>
          <p:cNvSpPr txBox="1">
            <a:spLocks/>
          </p:cNvSpPr>
          <p:nvPr/>
        </p:nvSpPr>
        <p:spPr bwMode="auto">
          <a:xfrm>
            <a:off x="673099" y="1412875"/>
            <a:ext cx="7772401" cy="430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6. Number of Design Reviewers</a:t>
            </a:r>
            <a:endParaRPr lang="en-US" dirty="0"/>
          </a:p>
          <a:p>
            <a:r>
              <a:rPr lang="en-NZ" sz="2400" u="sng" dirty="0">
                <a:solidFill>
                  <a:schemeClr val="accent6">
                    <a:lumMod val="75000"/>
                  </a:schemeClr>
                </a:solidFill>
              </a:rPr>
              <a:t>At least one</a:t>
            </a:r>
            <a:r>
              <a:rPr lang="en-NZ" sz="2400" dirty="0">
                <a:solidFill>
                  <a:schemeClr val="accent6">
                    <a:lumMod val="75000"/>
                  </a:schemeClr>
                </a:solidFill>
              </a:rPr>
              <a:t> </a:t>
            </a:r>
            <a:r>
              <a:rPr lang="en-NZ" sz="2400" dirty="0"/>
              <a:t>registered design professional shall provide an independent review.</a:t>
            </a:r>
          </a:p>
          <a:p>
            <a:r>
              <a:rPr lang="en-NZ" sz="2400" dirty="0"/>
              <a:t>Peer reviewer or panel should be </a:t>
            </a:r>
            <a:r>
              <a:rPr lang="en-NZ" sz="2400" u="sng" dirty="0">
                <a:solidFill>
                  <a:schemeClr val="accent6">
                    <a:lumMod val="75000"/>
                  </a:schemeClr>
                </a:solidFill>
              </a:rPr>
              <a:t>engaged early</a:t>
            </a:r>
            <a:r>
              <a:rPr lang="en-NZ" sz="2400" dirty="0">
                <a:solidFill>
                  <a:schemeClr val="accent6">
                    <a:lumMod val="75000"/>
                  </a:schemeClr>
                </a:solidFill>
              </a:rPr>
              <a:t> </a:t>
            </a:r>
            <a:r>
              <a:rPr lang="en-NZ" sz="2400" dirty="0"/>
              <a:t>since they must review project design criteria (including site-specific ground motion criteria) and preliminary design.</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1176245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19</a:t>
            </a:fld>
            <a:endParaRPr lang="en-US" dirty="0"/>
          </a:p>
        </p:txBody>
      </p:sp>
      <p:sp>
        <p:nvSpPr>
          <p:cNvPr id="11" name="TextBox 10"/>
          <p:cNvSpPr txBox="1"/>
          <p:nvPr/>
        </p:nvSpPr>
        <p:spPr>
          <a:xfrm>
            <a:off x="5542871" y="6233517"/>
            <a:ext cx="3400388"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7" name="Picture 6" descr="Graph has a horizontal axis labeled “velocity” and vertical axis labeled “force”.  Test data is shown at several different velocities.  In addition, upper and lower bound limits are shown.  All of the test data falls between the upper and lower bound limits.&#10;"/>
          <p:cNvPicPr>
            <a:picLocks noChangeAspect="1"/>
          </p:cNvPicPr>
          <p:nvPr/>
        </p:nvPicPr>
        <p:blipFill>
          <a:blip r:embed="rId3" cstate="print"/>
          <a:stretch>
            <a:fillRect/>
          </a:stretch>
        </p:blipFill>
        <p:spPr>
          <a:xfrm>
            <a:off x="5879830" y="3971208"/>
            <a:ext cx="3156457" cy="2310321"/>
          </a:xfrm>
          <a:prstGeom prst="rect">
            <a:avLst/>
          </a:prstGeom>
        </p:spPr>
      </p:pic>
      <p:pic>
        <p:nvPicPr>
          <p:cNvPr id="8" name="Picture 7" descr="Graph has a horizontal axis labeled “Displacement” and vertical axis labeled “Force”.  Rounded hysteresis loops indicate the force-displacement relationship for this damper.  "/>
          <p:cNvPicPr>
            <a:picLocks noChangeAspect="1"/>
          </p:cNvPicPr>
          <p:nvPr/>
        </p:nvPicPr>
        <p:blipFill>
          <a:blip r:embed="rId4" cstate="print"/>
          <a:stretch>
            <a:fillRect/>
          </a:stretch>
        </p:blipFill>
        <p:spPr>
          <a:xfrm>
            <a:off x="5988232" y="2018403"/>
            <a:ext cx="2955027" cy="1810436"/>
          </a:xfrm>
          <a:prstGeom prst="rect">
            <a:avLst/>
          </a:prstGeom>
        </p:spPr>
      </p:pic>
      <p:sp>
        <p:nvSpPr>
          <p:cNvPr id="3" name="Rectangle 2"/>
          <p:cNvSpPr/>
          <p:nvPr/>
        </p:nvSpPr>
        <p:spPr>
          <a:xfrm>
            <a:off x="515144" y="2400433"/>
            <a:ext cx="5161756" cy="4524315"/>
          </a:xfrm>
          <a:prstGeom prst="rect">
            <a:avLst/>
          </a:prstGeom>
        </p:spPr>
        <p:txBody>
          <a:bodyPr wrap="square">
            <a:spAutoFit/>
          </a:bodyPr>
          <a:lstStyle/>
          <a:p>
            <a:pPr marL="342900" indent="-342900">
              <a:buFont typeface="Arial" panose="020B0604020202020204" pitchFamily="34" charset="0"/>
              <a:buChar char="•"/>
            </a:pPr>
            <a:r>
              <a:rPr lang="en-US" dirty="0"/>
              <a:t>More reasonable test program:</a:t>
            </a:r>
          </a:p>
          <a:p>
            <a:pPr marL="800100" lvl="1" indent="-342900">
              <a:buFont typeface="Arial" panose="020B0604020202020204" pitchFamily="34" charset="0"/>
              <a:buChar char="•"/>
            </a:pPr>
            <a:r>
              <a:rPr lang="en-US" dirty="0"/>
              <a:t>10 cycles 0.33 MCE</a:t>
            </a:r>
            <a:r>
              <a:rPr lang="en-US" baseline="-25000" dirty="0"/>
              <a:t>R</a:t>
            </a:r>
            <a:r>
              <a:rPr lang="en-US" dirty="0"/>
              <a:t> intensity</a:t>
            </a:r>
          </a:p>
          <a:p>
            <a:pPr marL="800100" lvl="1" indent="-342900">
              <a:buFont typeface="Arial" panose="020B0604020202020204" pitchFamily="34" charset="0"/>
              <a:buChar char="•"/>
            </a:pPr>
            <a:r>
              <a:rPr lang="en-US" dirty="0"/>
              <a:t>5 cycles 0.67 MCE</a:t>
            </a:r>
            <a:r>
              <a:rPr lang="en-US" baseline="-25000" dirty="0"/>
              <a:t>R</a:t>
            </a:r>
            <a:r>
              <a:rPr lang="en-US" dirty="0"/>
              <a:t> intensity</a:t>
            </a:r>
          </a:p>
          <a:p>
            <a:pPr marL="800100" lvl="1" indent="-342900">
              <a:buFont typeface="Arial" panose="020B0604020202020204" pitchFamily="34" charset="0"/>
              <a:buChar char="•"/>
            </a:pPr>
            <a:r>
              <a:rPr lang="en-US" u="sng" dirty="0">
                <a:solidFill>
                  <a:schemeClr val="accent6">
                    <a:lumMod val="75000"/>
                  </a:schemeClr>
                </a:solidFill>
              </a:rPr>
              <a:t>3 cycles </a:t>
            </a:r>
            <a:r>
              <a:rPr lang="en-US" dirty="0"/>
              <a:t>1.0 MCE</a:t>
            </a:r>
            <a:r>
              <a:rPr lang="en-US" baseline="-25000" dirty="0"/>
              <a:t>R</a:t>
            </a:r>
            <a:r>
              <a:rPr lang="en-US" dirty="0"/>
              <a:t> intensity</a:t>
            </a:r>
          </a:p>
          <a:p>
            <a:pPr marL="342900" indent="-342900">
              <a:buFont typeface="Arial" panose="020B0604020202020204" pitchFamily="34" charset="0"/>
              <a:buChar char="•"/>
            </a:pPr>
            <a:r>
              <a:rPr lang="en-US" dirty="0"/>
              <a:t>Number of cycles at full MCE</a:t>
            </a:r>
            <a:r>
              <a:rPr lang="en-US" baseline="-25000" dirty="0"/>
              <a:t>R</a:t>
            </a:r>
            <a:r>
              <a:rPr lang="en-US" dirty="0"/>
              <a:t> intensity reduced from five to three cycles</a:t>
            </a:r>
          </a:p>
          <a:p>
            <a:pPr marL="342900" indent="-342900">
              <a:buFont typeface="Arial" panose="020B0604020202020204" pitchFamily="34" charset="0"/>
              <a:buChar char="•"/>
            </a:pPr>
            <a:r>
              <a:rPr lang="en-US" dirty="0"/>
              <a:t>The testing frequency of 1/(1.5T</a:t>
            </a:r>
            <a:r>
              <a:rPr lang="en-US" baseline="-25000" dirty="0"/>
              <a:t>1</a:t>
            </a:r>
            <a:r>
              <a:rPr lang="en-US" dirty="0"/>
              <a:t>) assumes some softening of the combined SFRS and DS </a:t>
            </a:r>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endParaRPr lang="en-US" dirty="0"/>
          </a:p>
        </p:txBody>
      </p:sp>
      <p:sp>
        <p:nvSpPr>
          <p:cNvPr id="10" name="Content Placeholder 2"/>
          <p:cNvSpPr txBox="1">
            <a:spLocks/>
          </p:cNvSpPr>
          <p:nvPr/>
        </p:nvSpPr>
        <p:spPr bwMode="auto">
          <a:xfrm>
            <a:off x="515144" y="1412876"/>
            <a:ext cx="8167680" cy="98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7.  Testing Requirements </a:t>
            </a:r>
            <a:r>
              <a:rPr lang="en-US" dirty="0"/>
              <a:t>- Sequence and cycles of prototype testing</a:t>
            </a:r>
          </a:p>
          <a:p>
            <a:pPr lvl="1"/>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42469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2</a:t>
            </a:fld>
            <a:endParaRPr lang="en-US" dirty="0"/>
          </a:p>
        </p:txBody>
      </p:sp>
      <p:pic>
        <p:nvPicPr>
          <p:cNvPr id="6" name="Picture 5" descr="FEMA P-1050-1, 2015 Edition, “NEHRP Recommended Seismic Provisions for New Buildings and Other Structures”&#10;"/>
          <p:cNvPicPr>
            <a:picLocks noChangeAspect="1"/>
          </p:cNvPicPr>
          <p:nvPr/>
        </p:nvPicPr>
        <p:blipFill>
          <a:blip r:embed="rId3" cstate="print"/>
          <a:stretch>
            <a:fillRect/>
          </a:stretch>
        </p:blipFill>
        <p:spPr>
          <a:xfrm>
            <a:off x="5863453" y="1702152"/>
            <a:ext cx="2835274" cy="3596629"/>
          </a:xfrm>
          <a:prstGeom prst="rect">
            <a:avLst/>
          </a:prstGeom>
          <a:ln>
            <a:solidFill>
              <a:schemeClr val="accent6">
                <a:lumMod val="50000"/>
              </a:schemeClr>
            </a:solidFill>
          </a:ln>
        </p:spPr>
      </p:pic>
      <p:sp>
        <p:nvSpPr>
          <p:cNvPr id="3" name="Content Placeholder 2"/>
          <p:cNvSpPr>
            <a:spLocks noGrp="1"/>
          </p:cNvSpPr>
          <p:nvPr>
            <p:ph idx="1"/>
          </p:nvPr>
        </p:nvSpPr>
        <p:spPr>
          <a:xfrm>
            <a:off x="450643" y="1702152"/>
            <a:ext cx="5412810" cy="4390320"/>
          </a:xfrm>
        </p:spPr>
        <p:txBody>
          <a:bodyPr/>
          <a:lstStyle/>
          <a:p>
            <a:pPr>
              <a:spcBef>
                <a:spcPts val="1200"/>
              </a:spcBef>
            </a:pPr>
            <a:r>
              <a:rPr lang="en-US" sz="2400" dirty="0"/>
              <a:t>Present background on:</a:t>
            </a:r>
          </a:p>
          <a:p>
            <a:pPr lvl="1">
              <a:spcBef>
                <a:spcPts val="1200"/>
              </a:spcBef>
            </a:pPr>
            <a:r>
              <a:rPr lang="en-US" sz="2000" dirty="0"/>
              <a:t>Intent of seismic requirements</a:t>
            </a:r>
          </a:p>
          <a:p>
            <a:pPr lvl="1">
              <a:spcBef>
                <a:spcPts val="1200"/>
              </a:spcBef>
            </a:pPr>
            <a:r>
              <a:rPr lang="en-US" sz="2000" dirty="0"/>
              <a:t>Overview of major revisions</a:t>
            </a:r>
          </a:p>
          <a:p>
            <a:pPr>
              <a:spcBef>
                <a:spcPts val="1200"/>
              </a:spcBef>
            </a:pPr>
            <a:r>
              <a:rPr lang="en-US" sz="2400" dirty="0"/>
              <a:t>Illustrate application of the new NEHRP Provisions:</a:t>
            </a:r>
          </a:p>
          <a:p>
            <a:pPr lvl="1">
              <a:spcBef>
                <a:spcPts val="1200"/>
              </a:spcBef>
            </a:pPr>
            <a:r>
              <a:rPr lang="en-US" sz="2000" dirty="0"/>
              <a:t>Seven story office building in region of high seismicity</a:t>
            </a:r>
          </a:p>
          <a:p>
            <a:pPr lvl="1">
              <a:spcBef>
                <a:spcPts val="1200"/>
              </a:spcBef>
            </a:pPr>
            <a:r>
              <a:rPr lang="en-NZ" sz="2000" dirty="0"/>
              <a:t>Steel moment frame with supplemental fluid viscous dampers</a:t>
            </a:r>
            <a:endParaRPr lang="en-US" sz="2000" dirty="0"/>
          </a:p>
          <a:p>
            <a:pPr lvl="1">
              <a:spcBef>
                <a:spcPts val="1200"/>
              </a:spcBef>
            </a:pPr>
            <a:endParaRPr lang="en-US" sz="2000" dirty="0"/>
          </a:p>
          <a:p>
            <a:endParaRPr lang="en-NZ" sz="2400" dirty="0"/>
          </a:p>
        </p:txBody>
      </p:sp>
      <p:sp>
        <p:nvSpPr>
          <p:cNvPr id="2" name="Title 1"/>
          <p:cNvSpPr>
            <a:spLocks noGrp="1"/>
          </p:cNvSpPr>
          <p:nvPr>
            <p:ph type="title"/>
          </p:nvPr>
        </p:nvSpPr>
        <p:spPr/>
        <p:txBody>
          <a:bodyPr/>
          <a:lstStyle/>
          <a:p>
            <a:r>
              <a:rPr lang="en-NZ" dirty="0"/>
              <a:t>Presentation Objectives</a:t>
            </a:r>
          </a:p>
        </p:txBody>
      </p:sp>
    </p:spTree>
    <p:extLst>
      <p:ext uri="{BB962C8B-B14F-4D97-AF65-F5344CB8AC3E}">
        <p14:creationId xmlns:p14="http://schemas.microsoft.com/office/powerpoint/2010/main" val="3766339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20</a:t>
            </a:fld>
            <a:endParaRPr lang="en-US" dirty="0"/>
          </a:p>
        </p:txBody>
      </p:sp>
      <p:sp>
        <p:nvSpPr>
          <p:cNvPr id="9" name="TextBox 8"/>
          <p:cNvSpPr txBox="1"/>
          <p:nvPr/>
        </p:nvSpPr>
        <p:spPr>
          <a:xfrm>
            <a:off x="5790430" y="5826178"/>
            <a:ext cx="2733368" cy="307777"/>
          </a:xfrm>
          <a:prstGeom prst="rect">
            <a:avLst/>
          </a:prstGeom>
          <a:noFill/>
        </p:spPr>
        <p:txBody>
          <a:bodyPr wrap="square" rtlCol="0">
            <a:spAutoFit/>
          </a:bodyPr>
          <a:lstStyle/>
          <a:p>
            <a:pPr algn="ctr"/>
            <a:r>
              <a:rPr lang="en-NZ" sz="1400" dirty="0">
                <a:solidFill>
                  <a:schemeClr val="bg1">
                    <a:lumMod val="50000"/>
                  </a:schemeClr>
                </a:solidFill>
              </a:rPr>
              <a:t>Reference: DIS Inc.</a:t>
            </a:r>
            <a:endParaRPr lang="en-US" sz="1400" dirty="0">
              <a:solidFill>
                <a:schemeClr val="bg1">
                  <a:lumMod val="50000"/>
                </a:schemeClr>
              </a:solidFill>
            </a:endParaRPr>
          </a:p>
        </p:txBody>
      </p:sp>
      <p:pic>
        <p:nvPicPr>
          <p:cNvPr id="8" name="Picture 7" descr="Shows a large frame for testing viscous wall dampers."/>
          <p:cNvPicPr>
            <a:picLocks noChangeAspect="1"/>
          </p:cNvPicPr>
          <p:nvPr/>
        </p:nvPicPr>
        <p:blipFill>
          <a:blip r:embed="rId3" cstate="print"/>
          <a:stretch>
            <a:fillRect/>
          </a:stretch>
        </p:blipFill>
        <p:spPr>
          <a:xfrm>
            <a:off x="5790430" y="2190725"/>
            <a:ext cx="2733368" cy="3543600"/>
          </a:xfrm>
          <a:prstGeom prst="rect">
            <a:avLst/>
          </a:prstGeom>
        </p:spPr>
      </p:pic>
      <p:sp>
        <p:nvSpPr>
          <p:cNvPr id="3" name="Rectangle 2"/>
          <p:cNvSpPr/>
          <p:nvPr/>
        </p:nvSpPr>
        <p:spPr>
          <a:xfrm>
            <a:off x="515144" y="2134913"/>
            <a:ext cx="5116260" cy="4154984"/>
          </a:xfrm>
          <a:prstGeom prst="rect">
            <a:avLst/>
          </a:prstGeom>
        </p:spPr>
        <p:txBody>
          <a:bodyPr wrap="square">
            <a:spAutoFit/>
          </a:bodyPr>
          <a:lstStyle/>
          <a:p>
            <a:pPr marL="342900" indent="-342900">
              <a:buFont typeface="Arial" panose="020B0604020202020204" pitchFamily="34" charset="0"/>
              <a:buChar char="•"/>
            </a:pPr>
            <a:r>
              <a:rPr lang="en-US" dirty="0"/>
              <a:t>Every single device used in construction must be tested (</a:t>
            </a:r>
            <a:r>
              <a:rPr lang="en-US" u="sng" dirty="0">
                <a:solidFill>
                  <a:schemeClr val="accent6">
                    <a:lumMod val="75000"/>
                  </a:schemeClr>
                </a:solidFill>
              </a:rPr>
              <a:t>100% production tests</a:t>
            </a:r>
            <a:r>
              <a:rPr lang="en-US" dirty="0"/>
              <a:t>) due to recent observations of unacceptable behavior.</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u="sng" dirty="0">
                <a:solidFill>
                  <a:schemeClr val="accent6">
                    <a:lumMod val="75000"/>
                  </a:schemeClr>
                </a:solidFill>
              </a:rPr>
              <a:t>But,</a:t>
            </a:r>
            <a:r>
              <a:rPr lang="en-US" dirty="0">
                <a:solidFill>
                  <a:schemeClr val="accent6">
                    <a:lumMod val="75000"/>
                  </a:schemeClr>
                </a:solidFill>
              </a:rPr>
              <a:t> </a:t>
            </a:r>
            <a:r>
              <a:rPr lang="en-US" dirty="0"/>
              <a:t>need not be done on damping devices that undergo damage due to testing.</a:t>
            </a:r>
          </a:p>
          <a:p>
            <a:pPr marL="342900" indent="-342900">
              <a:buFont typeface="Arial" panose="020B0604020202020204" pitchFamily="34" charset="0"/>
              <a:buChar char="•"/>
            </a:pPr>
            <a:endParaRPr lang="en-US" dirty="0"/>
          </a:p>
          <a:p>
            <a:pPr marL="800100" lvl="1" indent="-342900">
              <a:buFont typeface="Arial" panose="020B0604020202020204" pitchFamily="34" charset="0"/>
              <a:buChar char="•"/>
            </a:pPr>
            <a:endParaRPr lang="en-US" dirty="0"/>
          </a:p>
        </p:txBody>
      </p:sp>
      <p:sp>
        <p:nvSpPr>
          <p:cNvPr id="10" name="Content Placeholder 2"/>
          <p:cNvSpPr txBox="1">
            <a:spLocks/>
          </p:cNvSpPr>
          <p:nvPr/>
        </p:nvSpPr>
        <p:spPr bwMode="auto">
          <a:xfrm>
            <a:off x="515144" y="1412876"/>
            <a:ext cx="8167680" cy="98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7.  Testing Requirements – Production testing</a:t>
            </a:r>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565485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09622" y="6394450"/>
            <a:ext cx="1504950" cy="306388"/>
          </a:xfrm>
        </p:spPr>
        <p:txBody>
          <a:bodyPr/>
          <a:lstStyle/>
          <a:p>
            <a:pPr>
              <a:defRPr/>
            </a:pPr>
            <a:r>
              <a:rPr lang="en-US" dirty="0" err="1"/>
              <a:t>Ch</a:t>
            </a:r>
            <a:r>
              <a:rPr lang="en-US" dirty="0"/>
              <a:t> 16 Summary 1 - </a:t>
            </a:r>
            <a:fld id="{C89CB261-678F-46C7-9B50-9F41C27EFD57}" type="slidenum">
              <a:rPr lang="en-US" smtClean="0"/>
              <a:pPr>
                <a:defRPr/>
              </a:pPr>
              <a:t>21</a:t>
            </a:fld>
            <a:endParaRPr lang="en-US" dirty="0"/>
          </a:p>
        </p:txBody>
      </p:sp>
      <p:sp>
        <p:nvSpPr>
          <p:cNvPr id="3" name="Content Placeholder 2"/>
          <p:cNvSpPr>
            <a:spLocks noGrp="1"/>
          </p:cNvSpPr>
          <p:nvPr>
            <p:ph idx="1"/>
          </p:nvPr>
        </p:nvSpPr>
        <p:spPr>
          <a:xfrm>
            <a:off x="673100" y="1501596"/>
            <a:ext cx="7772400" cy="4297362"/>
          </a:xfrm>
        </p:spPr>
        <p:txBody>
          <a:bodyPr/>
          <a:lstStyle/>
          <a:p>
            <a:r>
              <a:rPr lang="en-NZ" dirty="0"/>
              <a:t>Project Information</a:t>
            </a:r>
          </a:p>
          <a:p>
            <a:r>
              <a:rPr lang="en-NZ" dirty="0"/>
              <a:t>Design Process</a:t>
            </a:r>
          </a:p>
          <a:p>
            <a:r>
              <a:rPr lang="en-NZ" dirty="0"/>
              <a:t>Design Considerations</a:t>
            </a:r>
          </a:p>
          <a:p>
            <a:pPr lvl="1"/>
            <a:r>
              <a:rPr lang="en-NZ" sz="2400" dirty="0"/>
              <a:t>Design Decisions &amp; Preliminary Design</a:t>
            </a:r>
          </a:p>
          <a:p>
            <a:r>
              <a:rPr lang="en-NZ" dirty="0"/>
              <a:t>Structural Analysis</a:t>
            </a:r>
          </a:p>
          <a:p>
            <a:pPr marL="742950" lvl="2" indent="-342900">
              <a:buFont typeface="Arial" panose="020B0604020202020204" pitchFamily="34" charset="0"/>
              <a:buChar char="‒"/>
            </a:pPr>
            <a:r>
              <a:rPr lang="en-NZ" sz="2400" dirty="0"/>
              <a:t>Damper Properties &amp; Nonlinear Response History Analysis</a:t>
            </a:r>
          </a:p>
          <a:p>
            <a:r>
              <a:rPr lang="en-NZ" dirty="0"/>
              <a:t>Design of SFRS and </a:t>
            </a:r>
          </a:p>
          <a:p>
            <a:r>
              <a:rPr lang="en-NZ" dirty="0"/>
              <a:t>Design of Damping System</a:t>
            </a:r>
          </a:p>
          <a:p>
            <a:pPr marL="457200" indent="-457200">
              <a:buFont typeface="+mj-lt"/>
              <a:buAutoNum type="arabicPeriod"/>
            </a:pPr>
            <a:endParaRPr lang="en-US" dirty="0"/>
          </a:p>
        </p:txBody>
      </p:sp>
      <p:sp>
        <p:nvSpPr>
          <p:cNvPr id="2" name="Title 1"/>
          <p:cNvSpPr>
            <a:spLocks noGrp="1"/>
          </p:cNvSpPr>
          <p:nvPr>
            <p:ph type="title"/>
          </p:nvPr>
        </p:nvSpPr>
        <p:spPr/>
        <p:txBody>
          <a:bodyPr/>
          <a:lstStyle/>
          <a:p>
            <a:r>
              <a:rPr lang="en-US" dirty="0">
                <a:solidFill>
                  <a:srgbClr val="FF0000"/>
                </a:solidFill>
              </a:rPr>
              <a:t>Overview of Design Example</a:t>
            </a:r>
          </a:p>
        </p:txBody>
      </p:sp>
    </p:spTree>
    <p:extLst>
      <p:ext uri="{BB962C8B-B14F-4D97-AF65-F5344CB8AC3E}">
        <p14:creationId xmlns:p14="http://schemas.microsoft.com/office/powerpoint/2010/main" val="18458752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377816" y="6394450"/>
            <a:ext cx="1504950" cy="306388"/>
          </a:xfrm>
        </p:spPr>
        <p:txBody>
          <a:bodyPr/>
          <a:lstStyle/>
          <a:p>
            <a:pPr>
              <a:defRPr/>
            </a:pPr>
            <a:r>
              <a:rPr lang="en-US" dirty="0" err="1"/>
              <a:t>Ch</a:t>
            </a:r>
            <a:r>
              <a:rPr lang="en-US" dirty="0"/>
              <a:t> 16 Summary 1 - </a:t>
            </a:r>
            <a:fld id="{C89CB261-678F-46C7-9B50-9F41C27EFD57}" type="slidenum">
              <a:rPr lang="en-US" smtClean="0"/>
              <a:pPr>
                <a:defRPr/>
              </a:pPr>
              <a:t>22</a:t>
            </a:fld>
            <a:endParaRPr lang="en-US" dirty="0"/>
          </a:p>
        </p:txBody>
      </p:sp>
      <p:sp>
        <p:nvSpPr>
          <p:cNvPr id="7" name="Rectangle 6"/>
          <p:cNvSpPr/>
          <p:nvPr/>
        </p:nvSpPr>
        <p:spPr>
          <a:xfrm>
            <a:off x="1980597" y="5702794"/>
            <a:ext cx="5045105" cy="461665"/>
          </a:xfrm>
          <a:prstGeom prst="rect">
            <a:avLst/>
          </a:prstGeom>
        </p:spPr>
        <p:txBody>
          <a:bodyPr wrap="square">
            <a:spAutoFit/>
          </a:bodyPr>
          <a:lstStyle/>
          <a:p>
            <a:r>
              <a:rPr lang="en-NZ" dirty="0"/>
              <a:t>Seismic weight, </a:t>
            </a:r>
            <a:r>
              <a:rPr lang="en-NZ" i="1" dirty="0"/>
              <a:t>W </a:t>
            </a:r>
            <a:r>
              <a:rPr lang="en-US" dirty="0"/>
              <a:t>= </a:t>
            </a:r>
            <a:r>
              <a:rPr lang="en-US" dirty="0">
                <a:solidFill>
                  <a:schemeClr val="accent6">
                    <a:lumMod val="75000"/>
                  </a:schemeClr>
                </a:solidFill>
              </a:rPr>
              <a:t>13,151 kips</a:t>
            </a:r>
            <a:endParaRPr lang="en-NZ" dirty="0">
              <a:solidFill>
                <a:schemeClr val="accent6">
                  <a:lumMod val="75000"/>
                </a:schemeClr>
              </a:solidFill>
            </a:endParaRPr>
          </a:p>
        </p:txBody>
      </p:sp>
      <p:pic>
        <p:nvPicPr>
          <p:cNvPr id="6" name="Picture 5" descr="Structural frame of a building that is 7 stories high, 5 bays wide, and 7 bays long.&#10;&#10;This example uses a seven-story office building located in a region of high seismicity, classified as Seismic Design Category D. The building has steel special moment resisting frames (SMRF) around the perimeter and fluid viscous dampers (FVD) in interior frames. The design of the SMRF without energy dissipation devices, for a comparable area of seismicity, is illustrated in Chapter 9 of the NEHRP design examples. The details of that building are directly adopted as a starting point for this example."/>
          <p:cNvPicPr/>
          <p:nvPr/>
        </p:nvPicPr>
        <p:blipFill>
          <a:blip r:embed="rId3" cstate="print"/>
          <a:srcRect/>
          <a:stretch>
            <a:fillRect/>
          </a:stretch>
        </p:blipFill>
        <p:spPr bwMode="auto">
          <a:xfrm>
            <a:off x="1851073" y="1796491"/>
            <a:ext cx="4923799" cy="3997480"/>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endParaRPr lang="en-US" sz="2400" u="sng" dirty="0"/>
          </a:p>
        </p:txBody>
      </p:sp>
      <p:sp>
        <p:nvSpPr>
          <p:cNvPr id="2" name="Title 1"/>
          <p:cNvSpPr>
            <a:spLocks noGrp="1"/>
          </p:cNvSpPr>
          <p:nvPr>
            <p:ph type="title"/>
          </p:nvPr>
        </p:nvSpPr>
        <p:spPr/>
        <p:txBody>
          <a:bodyPr/>
          <a:lstStyle/>
          <a:p>
            <a:r>
              <a:rPr lang="en-US" dirty="0">
                <a:solidFill>
                  <a:srgbClr val="FF0000"/>
                </a:solidFill>
              </a:rPr>
              <a:t>Project Information</a:t>
            </a:r>
            <a:endParaRPr lang="en-US" dirty="0"/>
          </a:p>
        </p:txBody>
      </p:sp>
    </p:spTree>
    <p:extLst>
      <p:ext uri="{BB962C8B-B14F-4D97-AF65-F5344CB8AC3E}">
        <p14:creationId xmlns:p14="http://schemas.microsoft.com/office/powerpoint/2010/main" val="1863547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49379" y="6394450"/>
            <a:ext cx="1504950" cy="306388"/>
          </a:xfrm>
        </p:spPr>
        <p:txBody>
          <a:bodyPr/>
          <a:lstStyle/>
          <a:p>
            <a:pPr>
              <a:defRPr/>
            </a:pPr>
            <a:r>
              <a:rPr lang="en-US" dirty="0" err="1"/>
              <a:t>Ch</a:t>
            </a:r>
            <a:r>
              <a:rPr lang="en-US" dirty="0"/>
              <a:t> 16 Summary 1 - </a:t>
            </a:r>
            <a:fld id="{C89CB261-678F-46C7-9B50-9F41C27EFD57}" type="slidenum">
              <a:rPr lang="en-US" smtClean="0"/>
              <a:pPr>
                <a:defRPr/>
              </a:pPr>
              <a:t>23</a:t>
            </a:fld>
            <a:endParaRPr lang="en-US" dirty="0"/>
          </a:p>
        </p:txBody>
      </p:sp>
      <p:pic>
        <p:nvPicPr>
          <p:cNvPr id="7" name="Picture 6" descr="Plan view of the building, 5 bays wide by 7 bays long.&#10;&#10;The building has a rectangular plan configuration measuring 175 feet, in the East-West direction and 125 feet wide in the North-South direction. The seismic force resisting system (SFRS) consists of steel special moment resisting frames (SMRF) with prequalified Reduced Beam Section (RBS) connections located on the perimeter bays of the building along Gridlines A, H, 1 and 6."/>
          <p:cNvPicPr/>
          <p:nvPr/>
        </p:nvPicPr>
        <p:blipFill>
          <a:blip r:embed="rId3" cstate="print"/>
          <a:srcRect/>
          <a:stretch>
            <a:fillRect/>
          </a:stretch>
        </p:blipFill>
        <p:spPr bwMode="auto">
          <a:xfrm>
            <a:off x="1761421" y="1905000"/>
            <a:ext cx="6014955" cy="4225414"/>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Typical Plan</a:t>
            </a: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2855460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505038" y="6394450"/>
            <a:ext cx="1504950" cy="306388"/>
          </a:xfrm>
        </p:spPr>
        <p:txBody>
          <a:bodyPr/>
          <a:lstStyle/>
          <a:p>
            <a:pPr>
              <a:defRPr/>
            </a:pPr>
            <a:r>
              <a:rPr lang="en-US" dirty="0" err="1"/>
              <a:t>Ch</a:t>
            </a:r>
            <a:r>
              <a:rPr lang="en-US" dirty="0"/>
              <a:t> 16 Summary 1 - </a:t>
            </a:r>
            <a:fld id="{C89CB261-678F-46C7-9B50-9F41C27EFD57}" type="slidenum">
              <a:rPr lang="en-US" smtClean="0"/>
              <a:pPr>
                <a:defRPr/>
              </a:pPr>
              <a:t>24</a:t>
            </a:fld>
            <a:endParaRPr lang="en-US" dirty="0"/>
          </a:p>
        </p:txBody>
      </p:sp>
      <p:pic>
        <p:nvPicPr>
          <p:cNvPr id="8" name="Picture 7" descr="An elevation of the building, 7 bays wide and 7 stories tall.  In addition there is a penthouse above the 7th story.&#10;&#10;The typical story height is 13 feet, 4 inches but with a first story height of 22 feet, 4 inches. The building has a penthouse that extends 16 feet above the roof level of the building and covers the area bounded by Gridlines C, F, 3 and 4 (see previous slide)."/>
          <p:cNvPicPr/>
          <p:nvPr/>
        </p:nvPicPr>
        <p:blipFill>
          <a:blip r:embed="rId3" cstate="print"/>
          <a:srcRect t="57893" r="-972"/>
          <a:stretch>
            <a:fillRect/>
          </a:stretch>
        </p:blipFill>
        <p:spPr bwMode="auto">
          <a:xfrm>
            <a:off x="985962" y="1796884"/>
            <a:ext cx="6639338" cy="4277912"/>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Typical Elevation</a:t>
            </a:r>
            <a:endParaRPr lang="en-US" sz="2400"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820613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3270" y="6399254"/>
            <a:ext cx="1504950" cy="306388"/>
          </a:xfrm>
        </p:spPr>
        <p:txBody>
          <a:bodyPr/>
          <a:lstStyle/>
          <a:p>
            <a:pPr>
              <a:defRPr/>
            </a:pPr>
            <a:r>
              <a:rPr lang="en-US" dirty="0" err="1"/>
              <a:t>Ch</a:t>
            </a:r>
            <a:r>
              <a:rPr lang="en-US" dirty="0"/>
              <a:t> 16 Summary 1 - </a:t>
            </a:r>
            <a:fld id="{C89CB261-678F-46C7-9B50-9F41C27EFD57}" type="slidenum">
              <a:rPr lang="en-US" smtClean="0"/>
              <a:pPr>
                <a:defRPr/>
              </a:pPr>
              <a:t>25</a:t>
            </a:fld>
            <a:endParaRPr lang="en-US" dirty="0"/>
          </a:p>
        </p:txBody>
      </p:sp>
      <p:pic>
        <p:nvPicPr>
          <p:cNvPr id="6" name="Picture 5" descr="Elevation of one of the special moment frames on gridlines 1 and 6.  The sizes of beams and columns are shown on the diagram.&#10;&#10;The member sizes for the SFRS are directly adopted from the Chapter 9 analysis and are shown here for Gridlines 1 and 6."/>
          <p:cNvPicPr/>
          <p:nvPr/>
        </p:nvPicPr>
        <p:blipFill>
          <a:blip r:embed="rId3" cstate="print"/>
          <a:srcRect/>
          <a:stretch>
            <a:fillRect/>
          </a:stretch>
        </p:blipFill>
        <p:spPr bwMode="auto">
          <a:xfrm>
            <a:off x="1335404" y="1788007"/>
            <a:ext cx="6870341" cy="4350399"/>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SFRS Gridlines 1 and 6</a:t>
            </a:r>
            <a:endParaRPr lang="en-US" sz="2400"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6809489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17574" y="6381750"/>
            <a:ext cx="1504950" cy="306388"/>
          </a:xfrm>
        </p:spPr>
        <p:txBody>
          <a:bodyPr/>
          <a:lstStyle/>
          <a:p>
            <a:pPr>
              <a:defRPr/>
            </a:pPr>
            <a:r>
              <a:rPr lang="en-US" dirty="0" err="1"/>
              <a:t>Ch</a:t>
            </a:r>
            <a:r>
              <a:rPr lang="en-US" dirty="0"/>
              <a:t> 16 Summary 1 - </a:t>
            </a:r>
            <a:fld id="{C89CB261-678F-46C7-9B50-9F41C27EFD57}" type="slidenum">
              <a:rPr lang="en-US" smtClean="0"/>
              <a:pPr>
                <a:defRPr/>
              </a:pPr>
              <a:t>26</a:t>
            </a:fld>
            <a:endParaRPr lang="en-US" dirty="0"/>
          </a:p>
        </p:txBody>
      </p:sp>
      <p:pic>
        <p:nvPicPr>
          <p:cNvPr id="6" name="Picture 5" descr="Elevation of one of the special moment frames on gridlines A and H.  The sizes of beams and columns are shown on the diagram.&#10;&#10;The SFRS member sizes are shown here for Gridlines A and H."/>
          <p:cNvPicPr/>
          <p:nvPr/>
        </p:nvPicPr>
        <p:blipFill>
          <a:blip r:embed="rId3" cstate="print"/>
          <a:srcRect/>
          <a:stretch>
            <a:fillRect/>
          </a:stretch>
        </p:blipFill>
        <p:spPr bwMode="auto">
          <a:xfrm>
            <a:off x="2122488" y="1808603"/>
            <a:ext cx="5137053" cy="4464975"/>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SFRS Gridlines A and H</a:t>
            </a: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7208127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27</a:t>
            </a:fld>
            <a:endParaRPr lang="en-US" dirty="0"/>
          </a:p>
        </p:txBody>
      </p:sp>
      <p:sp>
        <p:nvSpPr>
          <p:cNvPr id="13" name="TextBox 12"/>
          <p:cNvSpPr txBox="1"/>
          <p:nvPr/>
        </p:nvSpPr>
        <p:spPr>
          <a:xfrm>
            <a:off x="1571239" y="5585165"/>
            <a:ext cx="2263351"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pic>
        <p:nvPicPr>
          <p:cNvPr id="10" name="Picture 9" descr="Across section of a fluid viscous damper. In addition there is a photograph of an elevation of two structural framing bays showing two diagonal braces, each with a fluid viscous damper arranged in line with the brac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219" y="2275958"/>
            <a:ext cx="7738281" cy="3628004"/>
          </a:xfrm>
          <a:prstGeom prst="rect">
            <a:avLst/>
          </a:prstGeom>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Damping System</a:t>
            </a:r>
          </a:p>
          <a:p>
            <a:r>
              <a:rPr lang="en-NZ" sz="2400" dirty="0"/>
              <a:t>Fluid Viscous Dampers (FVD)</a:t>
            </a:r>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183174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28</a:t>
            </a:fld>
            <a:endParaRPr lang="en-US" dirty="0"/>
          </a:p>
        </p:txBody>
      </p:sp>
      <p:sp>
        <p:nvSpPr>
          <p:cNvPr id="9" name="TextBox 8"/>
          <p:cNvSpPr txBox="1"/>
          <p:nvPr/>
        </p:nvSpPr>
        <p:spPr>
          <a:xfrm>
            <a:off x="5767321" y="5474343"/>
            <a:ext cx="2806810" cy="461665"/>
          </a:xfrm>
          <a:prstGeom prst="rect">
            <a:avLst/>
          </a:prstGeom>
          <a:noFill/>
        </p:spPr>
        <p:txBody>
          <a:bodyPr wrap="square" rtlCol="0">
            <a:spAutoFit/>
          </a:bodyPr>
          <a:lstStyle/>
          <a:p>
            <a:pPr algn="ctr"/>
            <a:r>
              <a:rPr lang="en-NZ" dirty="0"/>
              <a:t>Stories 3-7</a:t>
            </a:r>
            <a:endParaRPr lang="en-US" dirty="0"/>
          </a:p>
        </p:txBody>
      </p:sp>
      <p:pic>
        <p:nvPicPr>
          <p:cNvPr id="6" name="Picture 5" descr="Plan View of the Building -- The building is 5 bays wide by 7 bays long.  “Stories 1-2.”  This plan has four damper bays in each direction."/>
          <p:cNvPicPr/>
          <p:nvPr/>
        </p:nvPicPr>
        <p:blipFill>
          <a:blip r:embed="rId3" cstate="print"/>
          <a:srcRect/>
          <a:stretch>
            <a:fillRect/>
          </a:stretch>
        </p:blipFill>
        <p:spPr bwMode="auto">
          <a:xfrm>
            <a:off x="673100" y="2523877"/>
            <a:ext cx="4027695" cy="2759571"/>
          </a:xfrm>
          <a:prstGeom prst="rect">
            <a:avLst/>
          </a:prstGeom>
          <a:noFill/>
          <a:ln w="9525">
            <a:noFill/>
            <a:miter lim="800000"/>
            <a:headEnd/>
            <a:tailEnd/>
          </a:ln>
        </p:spPr>
      </p:pic>
      <p:sp>
        <p:nvSpPr>
          <p:cNvPr id="8" name="TextBox 7"/>
          <p:cNvSpPr txBox="1"/>
          <p:nvPr/>
        </p:nvSpPr>
        <p:spPr>
          <a:xfrm>
            <a:off x="1594534" y="5532040"/>
            <a:ext cx="2806810" cy="461665"/>
          </a:xfrm>
          <a:prstGeom prst="rect">
            <a:avLst/>
          </a:prstGeom>
          <a:noFill/>
        </p:spPr>
        <p:txBody>
          <a:bodyPr wrap="square" rtlCol="0">
            <a:spAutoFit/>
          </a:bodyPr>
          <a:lstStyle/>
          <a:p>
            <a:r>
              <a:rPr lang="en-NZ" dirty="0"/>
              <a:t>Stories 1-2</a:t>
            </a:r>
            <a:endParaRPr lang="en-US" dirty="0"/>
          </a:p>
        </p:txBody>
      </p:sp>
      <p:pic>
        <p:nvPicPr>
          <p:cNvPr id="7" name="Picture 6" descr="Plan View of the Building -- The building is 5 bays wide by 7 bays long. “Stories 3-7”. This plan has two damper bays in each direction.&#10;"/>
          <p:cNvPicPr/>
          <p:nvPr/>
        </p:nvPicPr>
        <p:blipFill>
          <a:blip r:embed="rId4" cstate="print"/>
          <a:srcRect/>
          <a:stretch>
            <a:fillRect/>
          </a:stretch>
        </p:blipFill>
        <p:spPr bwMode="auto">
          <a:xfrm>
            <a:off x="4934584" y="2464794"/>
            <a:ext cx="4027695" cy="2852337"/>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 </a:t>
            </a:r>
            <a:r>
              <a:rPr lang="en-NZ" sz="2400" dirty="0"/>
              <a:t>Damping System</a:t>
            </a:r>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651954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29</a:t>
            </a:fld>
            <a:endParaRPr lang="en-US" dirty="0"/>
          </a:p>
        </p:txBody>
      </p:sp>
      <p:pic>
        <p:nvPicPr>
          <p:cNvPr id="7" name="Picture 6" descr="Drawing of the structural frame elevation at Gridlines 2 and 5.  Damper locations are shown.  In stories 1 and 2 there are two bays containing dampers, while in the remaining upper stories there is only only one bay containing a damper.&#10;"/>
          <p:cNvPicPr/>
          <p:nvPr/>
        </p:nvPicPr>
        <p:blipFill>
          <a:blip r:embed="rId3" cstate="print"/>
          <a:srcRect/>
          <a:stretch>
            <a:fillRect/>
          </a:stretch>
        </p:blipFill>
        <p:spPr bwMode="auto">
          <a:xfrm>
            <a:off x="1589881" y="2098675"/>
            <a:ext cx="5938838" cy="3803650"/>
          </a:xfrm>
          <a:prstGeom prst="rect">
            <a:avLst/>
          </a:prstGeom>
          <a:noFill/>
          <a:ln w="9525">
            <a:noFill/>
            <a:miter lim="800000"/>
            <a:headEnd/>
            <a:tailEnd/>
          </a:ln>
        </p:spPr>
      </p:pic>
      <p:sp>
        <p:nvSpPr>
          <p:cNvPr id="3" name="Content Placeholder 2"/>
          <p:cNvSpPr>
            <a:spLocks noGrp="1"/>
          </p:cNvSpPr>
          <p:nvPr>
            <p:ph idx="1"/>
          </p:nvPr>
        </p:nvSpPr>
        <p:spPr>
          <a:xfrm>
            <a:off x="661987" y="1288111"/>
            <a:ext cx="8072437" cy="4614214"/>
          </a:xfrm>
        </p:spPr>
        <p:txBody>
          <a:bodyPr/>
          <a:lstStyle/>
          <a:p>
            <a:r>
              <a:rPr lang="en-NZ" sz="2400" u="sng" dirty="0"/>
              <a:t>Structural Description</a:t>
            </a:r>
            <a:r>
              <a:rPr lang="en-NZ" sz="2400" dirty="0"/>
              <a:t>: Damping System Gridlines 2 &amp; 5</a:t>
            </a:r>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034090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3</a:t>
            </a:fld>
            <a:endParaRPr lang="en-US" dirty="0"/>
          </a:p>
        </p:txBody>
      </p:sp>
      <p:pic>
        <p:nvPicPr>
          <p:cNvPr id="65" name="Picture 64" descr="ASCE 7 is located at the center of the diagram. Along the bottom of the diagram are shown the IBC, NFPA and CBC. Arrows point from the IBC, NFPA, and CBC to ASCE 7. In the upper left NEHRP is shown.  There is a double-headed arrow between ASCE 7 and NEHRP." title="The relationship between the ASCE 7 Standard (ASCE 7), the NEHRP Provisions (NEHRP), the International Building Code (IBC), the NFPA 5000 Building Code (NFPA), and the California Building Code (CB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90" y="1412875"/>
            <a:ext cx="7950820" cy="4457371"/>
          </a:xfrm>
          <a:prstGeom prst="rect">
            <a:avLst/>
          </a:prstGeom>
        </p:spPr>
      </p:pic>
      <p:sp>
        <p:nvSpPr>
          <p:cNvPr id="2" name="Title 1"/>
          <p:cNvSpPr>
            <a:spLocks noGrp="1"/>
          </p:cNvSpPr>
          <p:nvPr>
            <p:ph type="title"/>
          </p:nvPr>
        </p:nvSpPr>
        <p:spPr>
          <a:xfrm>
            <a:off x="673100" y="269875"/>
            <a:ext cx="7772400" cy="968376"/>
          </a:xfrm>
        </p:spPr>
        <p:txBody>
          <a:bodyPr/>
          <a:lstStyle/>
          <a:p>
            <a:r>
              <a:rPr lang="en-NZ" dirty="0">
                <a:solidFill>
                  <a:srgbClr val="FF0000"/>
                </a:solidFill>
              </a:rPr>
              <a:t>Design Requirements Overview</a:t>
            </a:r>
            <a:endParaRPr lang="en-NZ" dirty="0"/>
          </a:p>
        </p:txBody>
      </p:sp>
    </p:spTree>
    <p:extLst>
      <p:ext uri="{BB962C8B-B14F-4D97-AF65-F5344CB8AC3E}">
        <p14:creationId xmlns:p14="http://schemas.microsoft.com/office/powerpoint/2010/main" val="31334532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30</a:t>
            </a:fld>
            <a:endParaRPr lang="en-US" dirty="0"/>
          </a:p>
        </p:txBody>
      </p:sp>
      <p:pic>
        <p:nvPicPr>
          <p:cNvPr id="6" name="Picture 5" descr="Drawing of the structural frame elevation at Gridlines B and G.  Damper locations are shown.  In stories 1 and 2 there are two bays containing dampers, while in the remaining upper stories there is only only one bay containing a damper.&#10;"/>
          <p:cNvPicPr/>
          <p:nvPr/>
        </p:nvPicPr>
        <p:blipFill>
          <a:blip r:embed="rId3" cstate="print"/>
          <a:srcRect/>
          <a:stretch>
            <a:fillRect/>
          </a:stretch>
        </p:blipFill>
        <p:spPr bwMode="auto">
          <a:xfrm>
            <a:off x="2229168" y="2087880"/>
            <a:ext cx="4638040" cy="3928745"/>
          </a:xfrm>
          <a:prstGeom prst="rect">
            <a:avLst/>
          </a:prstGeom>
          <a:noFill/>
          <a:ln w="9525">
            <a:noFill/>
            <a:miter lim="800000"/>
            <a:headEnd/>
            <a:tailEnd/>
          </a:ln>
        </p:spPr>
      </p:pic>
      <p:sp>
        <p:nvSpPr>
          <p:cNvPr id="3" name="Content Placeholder 2"/>
          <p:cNvSpPr>
            <a:spLocks noGrp="1"/>
          </p:cNvSpPr>
          <p:nvPr>
            <p:ph idx="1"/>
          </p:nvPr>
        </p:nvSpPr>
        <p:spPr>
          <a:xfrm>
            <a:off x="661987" y="1288111"/>
            <a:ext cx="8148638" cy="4614214"/>
          </a:xfrm>
        </p:spPr>
        <p:txBody>
          <a:bodyPr/>
          <a:lstStyle/>
          <a:p>
            <a:r>
              <a:rPr lang="en-NZ" sz="2400" u="sng" dirty="0"/>
              <a:t>Structural Description</a:t>
            </a:r>
            <a:r>
              <a:rPr lang="en-NZ" sz="2400" dirty="0"/>
              <a:t>: Damping System Gridlines B &amp; G</a:t>
            </a:r>
          </a:p>
          <a:p>
            <a:endParaRPr lang="en-NZ" sz="2400" dirty="0"/>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175669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7" name="Rectangle 6"/>
          <p:cNvSpPr/>
          <p:nvPr/>
        </p:nvSpPr>
        <p:spPr>
          <a:xfrm>
            <a:off x="2613463" y="4896536"/>
            <a:ext cx="6348816" cy="830997"/>
          </a:xfrm>
          <a:prstGeom prst="rect">
            <a:avLst/>
          </a:prstGeom>
        </p:spPr>
        <p:txBody>
          <a:bodyPr wrap="square">
            <a:spAutoFit/>
          </a:bodyPr>
          <a:lstStyle/>
          <a:p>
            <a:pPr marL="0" lvl="1"/>
            <a:r>
              <a:rPr lang="en-US" dirty="0">
                <a:solidFill>
                  <a:srgbClr val="FF0000"/>
                </a:solidFill>
                <a:sym typeface="Wingdings" panose="05000000000000000000" pitchFamily="2" charset="2"/>
              </a:rPr>
              <a:t></a:t>
            </a:r>
            <a:r>
              <a:rPr lang="en-US" i="1" dirty="0">
                <a:solidFill>
                  <a:srgbClr val="FF0000"/>
                </a:solidFill>
                <a:sym typeface="Wingdings" panose="05000000000000000000" pitchFamily="2" charset="2"/>
              </a:rPr>
              <a:t> </a:t>
            </a:r>
            <a:r>
              <a:rPr lang="en-US" i="1" dirty="0">
                <a:solidFill>
                  <a:srgbClr val="FF0000"/>
                </a:solidFill>
              </a:rPr>
              <a:t>§</a:t>
            </a:r>
            <a:r>
              <a:rPr lang="en-US" i="1" dirty="0">
                <a:solidFill>
                  <a:srgbClr val="FF0000"/>
                </a:solidFill>
                <a:sym typeface="Wingdings" panose="05000000000000000000" pitchFamily="2" charset="2"/>
              </a:rPr>
              <a:t>11.4.7 </a:t>
            </a:r>
            <a:r>
              <a:rPr lang="en-US" dirty="0">
                <a:solidFill>
                  <a:srgbClr val="FF0000"/>
                </a:solidFill>
                <a:sym typeface="Wingdings" panose="05000000000000000000" pitchFamily="2" charset="2"/>
              </a:rPr>
              <a:t>Site-specific hazard analysis required</a:t>
            </a:r>
            <a:endParaRPr lang="en-US" dirty="0"/>
          </a:p>
        </p:txBody>
      </p:sp>
      <p:pic>
        <p:nvPicPr>
          <p:cNvPr id="8" name="Picture 7"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5968928" y="2357825"/>
            <a:ext cx="2976801" cy="2474785"/>
          </a:xfrm>
          <a:prstGeom prst="rect">
            <a:avLst/>
          </a:prstGeom>
        </p:spPr>
      </p:pic>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31</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t>Ground Motion Criteria</a:t>
            </a:r>
          </a:p>
          <a:p>
            <a:r>
              <a:rPr lang="en-US" sz="2400" dirty="0"/>
              <a:t>Site Hazard and Soil Conditions</a:t>
            </a:r>
          </a:p>
          <a:p>
            <a:pPr lvl="1"/>
            <a:r>
              <a:rPr lang="en-US" sz="2400" dirty="0"/>
              <a:t>Region of high-seismicity</a:t>
            </a:r>
          </a:p>
          <a:p>
            <a:pPr lvl="1"/>
            <a:r>
              <a:rPr lang="en-US" sz="2400" dirty="0"/>
              <a:t>Seismic Design Category D</a:t>
            </a:r>
          </a:p>
          <a:p>
            <a:pPr lvl="1"/>
            <a:r>
              <a:rPr lang="en-US" sz="2400" dirty="0"/>
              <a:t>Soil site class D</a:t>
            </a:r>
          </a:p>
          <a:p>
            <a:r>
              <a:rPr lang="en-US" sz="2400" dirty="0"/>
              <a:t>Spectral Accelerations</a:t>
            </a:r>
          </a:p>
          <a:p>
            <a:pPr lvl="1"/>
            <a:r>
              <a:rPr lang="en-US" sz="2400" dirty="0">
                <a:sym typeface="Wingdings" panose="05000000000000000000" pitchFamily="2" charset="2"/>
              </a:rPr>
              <a:t>S</a:t>
            </a:r>
            <a:r>
              <a:rPr lang="en-US" sz="2400" baseline="-25000" dirty="0">
                <a:sym typeface="Wingdings" panose="05000000000000000000" pitchFamily="2" charset="2"/>
              </a:rPr>
              <a:t>DS</a:t>
            </a:r>
            <a:r>
              <a:rPr lang="en-US" sz="2400" dirty="0"/>
              <a:t> = 0.93 	(</a:t>
            </a:r>
            <a:r>
              <a:rPr lang="en-US" sz="2400" dirty="0">
                <a:sym typeface="Wingdings" panose="05000000000000000000" pitchFamily="2" charset="2"/>
              </a:rPr>
              <a:t>S</a:t>
            </a:r>
            <a:r>
              <a:rPr lang="en-US" sz="2400" baseline="-25000" dirty="0">
                <a:sym typeface="Wingdings" panose="05000000000000000000" pitchFamily="2" charset="2"/>
              </a:rPr>
              <a:t>MS</a:t>
            </a:r>
            <a:r>
              <a:rPr lang="en-US" sz="2400" dirty="0"/>
              <a:t> = 1.4)</a:t>
            </a:r>
            <a:endParaRPr lang="en-US" sz="2400" dirty="0">
              <a:sym typeface="Wingdings" panose="05000000000000000000" pitchFamily="2" charset="2"/>
            </a:endParaRPr>
          </a:p>
          <a:p>
            <a:pPr lvl="1"/>
            <a:r>
              <a:rPr lang="en-US" sz="2400" dirty="0">
                <a:sym typeface="Wingdings" panose="05000000000000000000" pitchFamily="2" charset="2"/>
              </a:rPr>
              <a:t>S</a:t>
            </a:r>
            <a:r>
              <a:rPr lang="en-US" sz="2400" baseline="-25000" dirty="0">
                <a:sym typeface="Wingdings" panose="05000000000000000000" pitchFamily="2" charset="2"/>
              </a:rPr>
              <a:t>D1</a:t>
            </a:r>
            <a:r>
              <a:rPr lang="en-US" sz="2400" dirty="0"/>
              <a:t> = 0.6   	(</a:t>
            </a:r>
            <a:r>
              <a:rPr lang="en-US" sz="2400" dirty="0">
                <a:sym typeface="Wingdings" panose="05000000000000000000" pitchFamily="2" charset="2"/>
              </a:rPr>
              <a:t>S</a:t>
            </a:r>
            <a:r>
              <a:rPr lang="en-US" sz="2400" baseline="-25000" dirty="0">
                <a:sym typeface="Wingdings" panose="05000000000000000000" pitchFamily="2" charset="2"/>
              </a:rPr>
              <a:t>M1</a:t>
            </a:r>
            <a:r>
              <a:rPr lang="en-US" sz="2400" dirty="0"/>
              <a:t> = 0.6)</a:t>
            </a:r>
          </a:p>
          <a:p>
            <a:pPr lvl="1"/>
            <a:r>
              <a:rPr lang="en-US" sz="2400" dirty="0"/>
              <a:t>S</a:t>
            </a:r>
            <a:r>
              <a:rPr lang="en-US" sz="2400" baseline="-25000" dirty="0"/>
              <a:t>1</a:t>
            </a:r>
            <a:r>
              <a:rPr lang="en-US" sz="2400" dirty="0"/>
              <a:t> = 0.5 </a:t>
            </a:r>
          </a:p>
          <a:p>
            <a:pPr marL="0" indent="0">
              <a:buNone/>
            </a:pP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21085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32</a:t>
            </a:fld>
            <a:endParaRPr lang="en-US" dirty="0"/>
          </a:p>
        </p:txBody>
      </p:sp>
      <p:pic>
        <p:nvPicPr>
          <p:cNvPr id="10" name="Picture 9" descr="earthquake accelerograph, representing the two orthogonal components of a recorded earthquake ground motions." title="Acceleration Component 2"/>
          <p:cNvPicPr/>
          <p:nvPr/>
        </p:nvPicPr>
        <p:blipFill>
          <a:blip r:embed="rId3" cstate="print"/>
          <a:srcRect/>
          <a:stretch>
            <a:fillRect/>
          </a:stretch>
        </p:blipFill>
        <p:spPr bwMode="auto">
          <a:xfrm>
            <a:off x="4666139" y="3380203"/>
            <a:ext cx="3396335" cy="1059618"/>
          </a:xfrm>
          <a:prstGeom prst="rect">
            <a:avLst/>
          </a:prstGeom>
          <a:noFill/>
          <a:ln w="9525">
            <a:noFill/>
            <a:miter lim="800000"/>
            <a:headEnd/>
            <a:tailEnd/>
          </a:ln>
        </p:spPr>
      </p:pic>
      <p:pic>
        <p:nvPicPr>
          <p:cNvPr id="9" name="Picture 8" descr="earthquake accelerograph, representing the two orthogonal components of a recorded earthquake ground motions.&#10;" title="Acceleration Component 1"/>
          <p:cNvPicPr/>
          <p:nvPr/>
        </p:nvPicPr>
        <p:blipFill>
          <a:blip r:embed="rId4" cstate="print"/>
          <a:srcRect/>
          <a:stretch>
            <a:fillRect/>
          </a:stretch>
        </p:blipFill>
        <p:spPr bwMode="auto">
          <a:xfrm>
            <a:off x="937895" y="3367503"/>
            <a:ext cx="3622221" cy="1059618"/>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t>Ground Motion Criteria</a:t>
            </a:r>
          </a:p>
          <a:p>
            <a:r>
              <a:rPr lang="en-US" sz="2400" dirty="0"/>
              <a:t>Analysis Procedure = Nonlinear Response History Analysis (NLRHA)</a:t>
            </a:r>
          </a:p>
          <a:p>
            <a:pPr marL="0" indent="0">
              <a:buNone/>
            </a:pPr>
            <a:r>
              <a:rPr lang="en-NZ" sz="2400" dirty="0"/>
              <a:t>Therefore need to select and scale ground motion records:</a:t>
            </a:r>
          </a:p>
          <a:p>
            <a:pPr marL="0" indent="0">
              <a:buNone/>
            </a:pPr>
            <a:endParaRPr lang="en-NZ" sz="2400" dirty="0"/>
          </a:p>
          <a:p>
            <a:pPr marL="0" indent="0">
              <a:buNone/>
            </a:pPr>
            <a:endParaRPr lang="en-NZ" sz="2400" dirty="0"/>
          </a:p>
          <a:p>
            <a:pPr marL="0" indent="0">
              <a:buNone/>
            </a:pPr>
            <a:endParaRPr lang="en-NZ" sz="2400" dirty="0"/>
          </a:p>
          <a:p>
            <a:r>
              <a:rPr lang="en-NZ" sz="2400" dirty="0"/>
              <a:t>Nearest active fault &gt; 3 miles away </a:t>
            </a:r>
          </a:p>
          <a:p>
            <a:pPr marL="0" indent="0">
              <a:buNone/>
            </a:pPr>
            <a:r>
              <a:rPr lang="en-NZ" sz="2400" dirty="0"/>
              <a:t>Therefore apply ground motions in </a:t>
            </a:r>
            <a:r>
              <a:rPr lang="en-NZ" sz="2400" u="sng" dirty="0">
                <a:solidFill>
                  <a:schemeClr val="accent6">
                    <a:lumMod val="75000"/>
                  </a:schemeClr>
                </a:solidFill>
              </a:rPr>
              <a:t>only one</a:t>
            </a:r>
            <a:r>
              <a:rPr lang="en-NZ" sz="2400" dirty="0">
                <a:solidFill>
                  <a:schemeClr val="accent6">
                    <a:lumMod val="75000"/>
                  </a:schemeClr>
                </a:solidFill>
              </a:rPr>
              <a:t> </a:t>
            </a:r>
            <a:r>
              <a:rPr lang="en-NZ" sz="2400" dirty="0"/>
              <a:t>random orientation to analysis model</a:t>
            </a:r>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US" sz="2400" dirty="0"/>
          </a:p>
          <a:p>
            <a:pPr marL="0" indent="0">
              <a:buNone/>
            </a:pP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3728346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33</a:t>
            </a:fld>
            <a:endParaRPr lang="en-US" dirty="0"/>
          </a:p>
        </p:txBody>
      </p:sp>
      <p:pic>
        <p:nvPicPr>
          <p:cNvPr id="7" name="Picture 6" descr="Several earthquake acceleration response spectra.  A smoothed target response spectrum is shown in black.  Seven earthquake response spectra are shown as dashed lines.  A spectrum showing the average of the seven earthquake spectra is shown in red.  This red spectrum matches fairly closely the target spectrum over the period range 1 to 4 seconds.&#10;"/>
          <p:cNvPicPr/>
          <p:nvPr/>
        </p:nvPicPr>
        <p:blipFill>
          <a:blip r:embed="rId3" cstate="print"/>
          <a:srcRect/>
          <a:stretch>
            <a:fillRect/>
          </a:stretch>
        </p:blipFill>
        <p:spPr bwMode="auto">
          <a:xfrm>
            <a:off x="1900086" y="3188472"/>
            <a:ext cx="5429746" cy="3277539"/>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t>Ground Motion Criteria</a:t>
            </a:r>
          </a:p>
          <a:p>
            <a:r>
              <a:rPr lang="en-NZ" sz="2400" dirty="0"/>
              <a:t>Scaling method = Amplitude scaling</a:t>
            </a:r>
          </a:p>
          <a:p>
            <a:r>
              <a:rPr lang="en-NZ" sz="2400" dirty="0"/>
              <a:t>Period range of interest 	= </a:t>
            </a:r>
            <a:r>
              <a:rPr lang="en-US" sz="2400" dirty="0"/>
              <a:t>0.2</a:t>
            </a:r>
            <a:r>
              <a:rPr lang="en-US" sz="2400" i="1" dirty="0"/>
              <a:t>T</a:t>
            </a:r>
            <a:r>
              <a:rPr lang="en-US" sz="2400" i="1" baseline="-25000" dirty="0"/>
              <a:t>1D</a:t>
            </a:r>
            <a:r>
              <a:rPr lang="en-US" sz="2400" dirty="0"/>
              <a:t> to1.25</a:t>
            </a:r>
            <a:r>
              <a:rPr lang="en-US" sz="2400" i="1" dirty="0"/>
              <a:t>T</a:t>
            </a:r>
            <a:r>
              <a:rPr lang="en-US" sz="2400" i="1" baseline="-25000" dirty="0"/>
              <a:t>1M </a:t>
            </a:r>
          </a:p>
          <a:p>
            <a:pPr marL="1828800" lvl="4" indent="0">
              <a:buNone/>
            </a:pPr>
            <a:r>
              <a:rPr lang="en-NZ" sz="2400" i="1" baseline="-25000" dirty="0"/>
              <a:t>		</a:t>
            </a:r>
            <a:r>
              <a:rPr lang="en-NZ" sz="2400" dirty="0"/>
              <a:t>= </a:t>
            </a:r>
            <a:r>
              <a:rPr lang="en-US" sz="2400" dirty="0"/>
              <a:t>0.58 to 3.9 seconds</a:t>
            </a:r>
          </a:p>
          <a:p>
            <a:pPr marL="1828800" lvl="4" indent="0">
              <a:buNone/>
            </a:pPr>
            <a:endParaRPr lang="en-US" sz="2400" i="1" baseline="-25000" dirty="0"/>
          </a:p>
          <a:p>
            <a:endParaRPr lang="en-US" sz="2400" dirty="0"/>
          </a:p>
          <a:p>
            <a:endParaRPr lang="en-US"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US" sz="2400" dirty="0"/>
          </a:p>
          <a:p>
            <a:pPr marL="0" indent="0">
              <a:buNone/>
            </a:pP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Project Information</a:t>
            </a:r>
          </a:p>
        </p:txBody>
      </p:sp>
    </p:spTree>
    <p:extLst>
      <p:ext uri="{BB962C8B-B14F-4D97-AF65-F5344CB8AC3E}">
        <p14:creationId xmlns:p14="http://schemas.microsoft.com/office/powerpoint/2010/main" val="1703048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34</a:t>
            </a:fld>
            <a:endParaRPr lang="en-US" dirty="0"/>
          </a:p>
        </p:txBody>
      </p:sp>
      <p:graphicFrame>
        <p:nvGraphicFramePr>
          <p:cNvPr id="6" name="Diagram 5" descr="The steps for design of a damped building.  The steps are numbered from I through VII, and are to be followed sequentially.&#10;"/>
          <p:cNvGraphicFramePr/>
          <p:nvPr>
            <p:extLst>
              <p:ext uri="{D42A27DB-BD31-4B8C-83A1-F6EECF244321}">
                <p14:modId xmlns:p14="http://schemas.microsoft.com/office/powerpoint/2010/main" val="760636020"/>
              </p:ext>
            </p:extLst>
          </p:nvPr>
        </p:nvGraphicFramePr>
        <p:xfrm>
          <a:off x="-1" y="763325"/>
          <a:ext cx="9072439" cy="58442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a:solidFill>
                  <a:srgbClr val="FF0000"/>
                </a:solidFill>
              </a:rPr>
              <a:t>Design Process</a:t>
            </a:r>
          </a:p>
        </p:txBody>
      </p:sp>
    </p:spTree>
    <p:extLst>
      <p:ext uri="{BB962C8B-B14F-4D97-AF65-F5344CB8AC3E}">
        <p14:creationId xmlns:p14="http://schemas.microsoft.com/office/powerpoint/2010/main" val="581119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35</a:t>
            </a:fld>
            <a:endParaRPr lang="en-US" dirty="0"/>
          </a:p>
        </p:txBody>
      </p:sp>
      <p:sp>
        <p:nvSpPr>
          <p:cNvPr id="3" name="Content Placeholder 2"/>
          <p:cNvSpPr>
            <a:spLocks noGrp="1"/>
          </p:cNvSpPr>
          <p:nvPr>
            <p:ph idx="1"/>
          </p:nvPr>
        </p:nvSpPr>
        <p:spPr>
          <a:xfrm>
            <a:off x="661988" y="1288111"/>
            <a:ext cx="7772400" cy="4614214"/>
          </a:xfrm>
        </p:spPr>
        <p:txBody>
          <a:bodyPr/>
          <a:lstStyle/>
          <a:p>
            <a:r>
              <a:rPr lang="en-NZ" dirty="0"/>
              <a:t>Performance goals? </a:t>
            </a:r>
          </a:p>
          <a:p>
            <a:r>
              <a:rPr lang="en-NZ" dirty="0"/>
              <a:t>Amount of added damping?</a:t>
            </a:r>
          </a:p>
          <a:p>
            <a:r>
              <a:rPr lang="en-NZ" dirty="0"/>
              <a:t>Viscous damper velocity exponent?</a:t>
            </a:r>
          </a:p>
          <a:p>
            <a:r>
              <a:rPr lang="en-NZ" dirty="0"/>
              <a:t>Placement and configuration of dampers?</a:t>
            </a:r>
          </a:p>
          <a:p>
            <a:endParaRPr lang="en-NZ" u="sng" dirty="0"/>
          </a:p>
          <a:p>
            <a:endParaRPr lang="en-US" u="sng" dirty="0"/>
          </a:p>
        </p:txBody>
      </p:sp>
      <p:sp>
        <p:nvSpPr>
          <p:cNvPr id="2" name="Title 1"/>
          <p:cNvSpPr>
            <a:spLocks noGrp="1"/>
          </p:cNvSpPr>
          <p:nvPr>
            <p:ph type="title"/>
          </p:nvPr>
        </p:nvSpPr>
        <p:spPr/>
        <p:txBody>
          <a:bodyPr/>
          <a:lstStyle/>
          <a:p>
            <a:r>
              <a:rPr lang="en-US" dirty="0">
                <a:solidFill>
                  <a:srgbClr val="FF0000"/>
                </a:solidFill>
              </a:rPr>
              <a:t>Design Considerations</a:t>
            </a:r>
          </a:p>
        </p:txBody>
      </p:sp>
    </p:spTree>
    <p:extLst>
      <p:ext uri="{BB962C8B-B14F-4D97-AF65-F5344CB8AC3E}">
        <p14:creationId xmlns:p14="http://schemas.microsoft.com/office/powerpoint/2010/main" val="37328114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36</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Performance Goals?</a:t>
            </a:r>
          </a:p>
          <a:p>
            <a:pPr marL="457200" indent="-457200">
              <a:buAutoNum type="arabicPeriod"/>
            </a:pPr>
            <a:r>
              <a:rPr lang="en-NZ" sz="2400" dirty="0"/>
              <a:t>Resist minor and moderate earthquakes without damage. </a:t>
            </a:r>
          </a:p>
          <a:p>
            <a:pPr marL="457200" indent="-457200">
              <a:buAutoNum type="arabicPeriod"/>
            </a:pPr>
            <a:r>
              <a:rPr lang="en-NZ" sz="2400" dirty="0"/>
              <a:t>Resist major earthquakes without failure of the damping system, or significant damage to structural and </a:t>
            </a:r>
            <a:r>
              <a:rPr lang="en-NZ" sz="2400" dirty="0" err="1"/>
              <a:t>nonstructural</a:t>
            </a:r>
            <a:r>
              <a:rPr lang="en-NZ" sz="2400" dirty="0"/>
              <a:t> components, or major disruption to facility function. </a:t>
            </a:r>
          </a:p>
          <a:p>
            <a:pPr marL="0" indent="0">
              <a:buNone/>
            </a:pPr>
            <a:endParaRPr lang="en-NZ" sz="2400" dirty="0"/>
          </a:p>
          <a:p>
            <a:pPr marL="0" indent="0">
              <a:buNone/>
            </a:pPr>
            <a:r>
              <a:rPr lang="en-US" sz="2400" dirty="0"/>
              <a:t>Achieved by sizing the SFRS to remain “essentially” elastic at the MCE</a:t>
            </a:r>
            <a:r>
              <a:rPr lang="en-US" sz="2400" baseline="-25000" dirty="0"/>
              <a:t>R</a:t>
            </a:r>
            <a:r>
              <a:rPr lang="en-US" sz="2400" dirty="0"/>
              <a:t> level, with virtually all earthquake energy dissipated by the FVDs.</a:t>
            </a:r>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16224710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37</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Added Damping?</a:t>
            </a:r>
          </a:p>
          <a:p>
            <a:r>
              <a:rPr lang="en-NZ" dirty="0"/>
              <a:t>Buildings 1 -15 floors ~ 15-25%</a:t>
            </a:r>
          </a:p>
          <a:p>
            <a:r>
              <a:rPr lang="en-NZ" dirty="0"/>
              <a:t>Taller buildings ~ 5-15%</a:t>
            </a:r>
          </a:p>
          <a:p>
            <a:endParaRPr lang="en-NZ" dirty="0"/>
          </a:p>
          <a:p>
            <a:pPr>
              <a:buFont typeface="Wingdings" panose="05000000000000000000" pitchFamily="2" charset="2"/>
              <a:buChar char="Ø"/>
            </a:pPr>
            <a:r>
              <a:rPr lang="en-NZ" dirty="0"/>
              <a:t>Target </a:t>
            </a:r>
            <a:r>
              <a:rPr lang="en-NZ" dirty="0">
                <a:solidFill>
                  <a:srgbClr val="FF0000"/>
                </a:solidFill>
              </a:rPr>
              <a:t>20%</a:t>
            </a:r>
            <a:r>
              <a:rPr lang="en-NZ" dirty="0">
                <a:solidFill>
                  <a:schemeClr val="accent6">
                    <a:lumMod val="75000"/>
                  </a:schemeClr>
                </a:solidFill>
              </a:rPr>
              <a:t> </a:t>
            </a:r>
            <a:r>
              <a:rPr lang="en-NZ" dirty="0"/>
              <a:t>added damping in the fundamental mode of vibration</a:t>
            </a:r>
          </a:p>
          <a:p>
            <a:pPr marL="0" indent="0">
              <a:buNone/>
            </a:pPr>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36063147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38</a:t>
            </a:fld>
            <a:endParaRPr lang="en-US" dirty="0"/>
          </a:p>
        </p:txBody>
      </p:sp>
      <p:pic>
        <p:nvPicPr>
          <p:cNvPr id="7" name="Picture 6" descr="(GRAPH) Two lines that are nearly elliptical in shape. The solid line, corresponding to the linear damper, is a smooth ellipse, while the dashed line, corresponding to the nonlinear damper, forms an ellipse with slightly squared off corners.  The nonlinear damper curve falls generally outside the linear damper curve.&#10;"/>
          <p:cNvPicPr/>
          <p:nvPr/>
        </p:nvPicPr>
        <p:blipFill>
          <a:blip r:embed="rId3" cstate="print"/>
          <a:srcRect/>
          <a:stretch>
            <a:fillRect/>
          </a:stretch>
        </p:blipFill>
        <p:spPr bwMode="auto">
          <a:xfrm>
            <a:off x="4849792" y="2963117"/>
            <a:ext cx="3200400" cy="2193931"/>
          </a:xfrm>
          <a:prstGeom prst="rect">
            <a:avLst/>
          </a:prstGeom>
          <a:noFill/>
          <a:ln w="9525">
            <a:noFill/>
            <a:miter lim="800000"/>
            <a:headEnd/>
            <a:tailEnd/>
          </a:ln>
        </p:spPr>
      </p:pic>
      <p:pic>
        <p:nvPicPr>
          <p:cNvPr id="6" name="Picture 5" descr="(GRAPH) Horizontal axis labeled “Velocity (inch/sec)”, and vertical axis labeled “Force (kips)”.  A solid straight line runs diagonally from the lower left corner to the upper right corner of the graph.  This line is labeled “Linear Fluid Viscous Damper, alpha = 1.0”.  A dashed line begins at the origin in the corner and forms a parabolic arc to the right, approaching a value about mid-way up the graph at the right edge.  This line is labeled “Nonlinear Fluid Viscous Damper, alpha = 0.4”  "/>
          <p:cNvPicPr/>
          <p:nvPr/>
        </p:nvPicPr>
        <p:blipFill>
          <a:blip r:embed="rId4" cstate="print"/>
          <a:srcRect/>
          <a:stretch>
            <a:fillRect/>
          </a:stretch>
        </p:blipFill>
        <p:spPr bwMode="auto">
          <a:xfrm>
            <a:off x="1220685" y="2963117"/>
            <a:ext cx="3070411" cy="2289422"/>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FVD Velocity Exponent, </a:t>
            </a:r>
            <a:r>
              <a:rPr lang="el-GR" u="sng" dirty="0">
                <a:solidFill>
                  <a:schemeClr val="accent6">
                    <a:lumMod val="75000"/>
                  </a:schemeClr>
                </a:solidFill>
              </a:rPr>
              <a:t>α</a:t>
            </a:r>
            <a:r>
              <a:rPr lang="en-NZ" u="sng" dirty="0">
                <a:solidFill>
                  <a:schemeClr val="accent6">
                    <a:lumMod val="75000"/>
                  </a:schemeClr>
                </a:solidFill>
              </a:rPr>
              <a:t>?</a:t>
            </a:r>
          </a:p>
          <a:p>
            <a:r>
              <a:rPr lang="en-NZ" dirty="0"/>
              <a:t>Linear, </a:t>
            </a:r>
            <a:r>
              <a:rPr lang="el-GR" dirty="0"/>
              <a:t>α</a:t>
            </a:r>
            <a:r>
              <a:rPr lang="en-NZ" dirty="0"/>
              <a:t> = 1.0</a:t>
            </a:r>
          </a:p>
          <a:p>
            <a:r>
              <a:rPr lang="en-NZ" dirty="0"/>
              <a:t>Nonlinear, </a:t>
            </a:r>
            <a:r>
              <a:rPr lang="el-GR" dirty="0"/>
              <a:t>α</a:t>
            </a:r>
            <a:r>
              <a:rPr lang="en-NZ" dirty="0"/>
              <a:t> = 0.3 – 0.5</a:t>
            </a:r>
          </a:p>
          <a:p>
            <a:endParaRPr lang="en-NZ" dirty="0"/>
          </a:p>
          <a:p>
            <a:endParaRPr lang="en-NZ" dirty="0"/>
          </a:p>
          <a:p>
            <a:endParaRPr lang="en-NZ" dirty="0"/>
          </a:p>
          <a:p>
            <a:endParaRPr lang="en-NZ" dirty="0"/>
          </a:p>
          <a:p>
            <a:endParaRPr lang="en-NZ" dirty="0"/>
          </a:p>
          <a:p>
            <a:pPr>
              <a:buFont typeface="Wingdings" panose="05000000000000000000" pitchFamily="2" charset="2"/>
              <a:buChar char="Ø"/>
            </a:pPr>
            <a:r>
              <a:rPr lang="en-NZ" dirty="0"/>
              <a:t>Example uses </a:t>
            </a:r>
            <a:r>
              <a:rPr lang="el-GR" dirty="0">
                <a:solidFill>
                  <a:srgbClr val="FF0000"/>
                </a:solidFill>
              </a:rPr>
              <a:t>α</a:t>
            </a:r>
            <a:r>
              <a:rPr lang="en-NZ" dirty="0">
                <a:solidFill>
                  <a:srgbClr val="FF0000"/>
                </a:solidFill>
              </a:rPr>
              <a:t> = 0.38</a:t>
            </a:r>
          </a:p>
          <a:p>
            <a:endParaRPr lang="en-NZ" dirty="0"/>
          </a:p>
          <a:p>
            <a:endParaRPr lang="en-NZ" dirty="0"/>
          </a:p>
          <a:p>
            <a:endParaRPr lang="en-NZ" dirty="0"/>
          </a:p>
          <a:p>
            <a:endParaRPr lang="en-NZ" dirty="0"/>
          </a:p>
          <a:p>
            <a:endParaRPr lang="en-NZ"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a:xfrm>
            <a:off x="661988" y="206265"/>
            <a:ext cx="7772400" cy="1143000"/>
          </a:xfrm>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4535182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39</a:t>
            </a:fld>
            <a:endParaRPr lang="en-US" dirty="0"/>
          </a:p>
        </p:txBody>
      </p:sp>
      <p:pic>
        <p:nvPicPr>
          <p:cNvPr id="7" name="Picture 6" descr="An elevation of the building at a gridline containing dampers.  At floors 1 and 2 there are two dampers per floor, and at the remaining upper floors there is one damper per floor."/>
          <p:cNvPicPr/>
          <p:nvPr/>
        </p:nvPicPr>
        <p:blipFill>
          <a:blip r:embed="rId3" cstate="print"/>
          <a:srcRect/>
          <a:stretch>
            <a:fillRect/>
          </a:stretch>
        </p:blipFill>
        <p:spPr bwMode="auto">
          <a:xfrm>
            <a:off x="4938049" y="2792412"/>
            <a:ext cx="3723958" cy="2987675"/>
          </a:xfrm>
          <a:prstGeom prst="rect">
            <a:avLst/>
          </a:prstGeom>
          <a:noFill/>
          <a:ln w="9525">
            <a:noFill/>
            <a:miter lim="800000"/>
            <a:headEnd/>
            <a:tailEnd/>
          </a:ln>
        </p:spPr>
      </p:pic>
      <p:pic>
        <p:nvPicPr>
          <p:cNvPr id="6" name="Picture 5" descr="Plan view of the building, 5 bays wide by 7 bays long.  There are two bays of dampers in each direction.  "/>
          <p:cNvPicPr/>
          <p:nvPr/>
        </p:nvPicPr>
        <p:blipFill>
          <a:blip r:embed="rId4" cstate="print"/>
          <a:srcRect/>
          <a:stretch>
            <a:fillRect/>
          </a:stretch>
        </p:blipFill>
        <p:spPr bwMode="auto">
          <a:xfrm>
            <a:off x="866747" y="3170237"/>
            <a:ext cx="3669693" cy="2570163"/>
          </a:xfrm>
          <a:prstGeom prst="rect">
            <a:avLst/>
          </a:prstGeom>
          <a:noFill/>
          <a:ln w="9525">
            <a:noFill/>
            <a:miter lim="800000"/>
            <a:headEnd/>
            <a:tailEnd/>
          </a:ln>
        </p:spPr>
      </p:pic>
      <p:sp>
        <p:nvSpPr>
          <p:cNvPr id="8" name="Rectangle 7" descr="Red dotted line rectangle "/>
          <p:cNvSpPr/>
          <p:nvPr/>
        </p:nvSpPr>
        <p:spPr bwMode="auto">
          <a:xfrm>
            <a:off x="5059680" y="4942840"/>
            <a:ext cx="3464560" cy="792480"/>
          </a:xfrm>
          <a:prstGeom prst="rect">
            <a:avLst/>
          </a:prstGeom>
          <a:noFill/>
          <a:ln w="19050" cap="flat" cmpd="sng" algn="ctr">
            <a:solidFill>
              <a:srgbClr val="FF0000"/>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Placement and Configuration of Dampers?</a:t>
            </a:r>
          </a:p>
          <a:p>
            <a:r>
              <a:rPr lang="en-NZ" dirty="0"/>
              <a:t>Positioned to reduce torsion and/or structural irregularities</a:t>
            </a:r>
          </a:p>
          <a:p>
            <a:pPr marL="0" indent="0">
              <a:buNone/>
            </a:pPr>
            <a:endParaRPr lang="en-US"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398285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4</a:t>
            </a:fld>
            <a:endParaRPr lang="en-US" dirty="0"/>
          </a:p>
        </p:txBody>
      </p:sp>
      <p:sp>
        <p:nvSpPr>
          <p:cNvPr id="13" name="TextBox 12"/>
          <p:cNvSpPr txBox="1"/>
          <p:nvPr/>
        </p:nvSpPr>
        <p:spPr>
          <a:xfrm>
            <a:off x="2825483" y="6034628"/>
            <a:ext cx="3400388"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11" name="Picture 10" descr="The fifth a “pinched” hysteresis loop, and the sixth an extremely pinched hysteresis loop.&#10;"/>
          <p:cNvPicPr>
            <a:picLocks noChangeAspect="1"/>
          </p:cNvPicPr>
          <p:nvPr/>
        </p:nvPicPr>
        <p:blipFill rotWithShape="1">
          <a:blip r:embed="rId3" cstate="print"/>
          <a:srcRect b="23362"/>
          <a:stretch/>
        </p:blipFill>
        <p:spPr>
          <a:xfrm>
            <a:off x="5979379" y="4963131"/>
            <a:ext cx="2789513" cy="940253"/>
          </a:xfrm>
          <a:prstGeom prst="rect">
            <a:avLst/>
          </a:prstGeom>
        </p:spPr>
      </p:pic>
      <p:pic>
        <p:nvPicPr>
          <p:cNvPr id="10" name="Picture 9" descr="Third graph is an inclined elliptical loop, the fourth a horizontal elliptical loop, "/>
          <p:cNvPicPr>
            <a:picLocks noChangeAspect="1"/>
          </p:cNvPicPr>
          <p:nvPr/>
        </p:nvPicPr>
        <p:blipFill>
          <a:blip r:embed="rId4" cstate="print"/>
          <a:stretch>
            <a:fillRect/>
          </a:stretch>
        </p:blipFill>
        <p:spPr>
          <a:xfrm>
            <a:off x="3122571" y="5016701"/>
            <a:ext cx="2856808" cy="833114"/>
          </a:xfrm>
          <a:prstGeom prst="rect">
            <a:avLst/>
          </a:prstGeom>
        </p:spPr>
      </p:pic>
      <p:pic>
        <p:nvPicPr>
          <p:cNvPr id="7" name="Picture 6" descr="first graph shows a diamond-shaped loop, the second shows a square loop,"/>
          <p:cNvPicPr>
            <a:picLocks noChangeAspect="1"/>
          </p:cNvPicPr>
          <p:nvPr/>
        </p:nvPicPr>
        <p:blipFill>
          <a:blip r:embed="rId5" cstate="print"/>
          <a:stretch>
            <a:fillRect/>
          </a:stretch>
        </p:blipFill>
        <p:spPr>
          <a:xfrm>
            <a:off x="585943" y="5016701"/>
            <a:ext cx="2409455" cy="812852"/>
          </a:xfrm>
          <a:prstGeom prst="rect">
            <a:avLst/>
          </a:prstGeom>
        </p:spPr>
      </p:pic>
      <p:sp>
        <p:nvSpPr>
          <p:cNvPr id="3" name="Content Placeholder 2"/>
          <p:cNvSpPr>
            <a:spLocks noGrp="1"/>
          </p:cNvSpPr>
          <p:nvPr>
            <p:ph idx="1"/>
          </p:nvPr>
        </p:nvSpPr>
        <p:spPr>
          <a:xfrm>
            <a:off x="661988" y="1412875"/>
            <a:ext cx="7783512" cy="3071890"/>
          </a:xfrm>
        </p:spPr>
        <p:txBody>
          <a:bodyPr/>
          <a:lstStyle/>
          <a:p>
            <a:pPr marL="0" indent="0">
              <a:buNone/>
            </a:pPr>
            <a:r>
              <a:rPr lang="en-NZ" dirty="0">
                <a:solidFill>
                  <a:schemeClr val="accent6">
                    <a:lumMod val="75000"/>
                  </a:schemeClr>
                </a:solidFill>
              </a:rPr>
              <a:t>1</a:t>
            </a:r>
            <a:r>
              <a:rPr lang="en-NZ" baseline="30000" dirty="0">
                <a:solidFill>
                  <a:schemeClr val="accent6">
                    <a:lumMod val="75000"/>
                  </a:schemeClr>
                </a:solidFill>
              </a:rPr>
              <a:t>st</a:t>
            </a:r>
            <a:r>
              <a:rPr lang="en-NZ" dirty="0">
                <a:solidFill>
                  <a:schemeClr val="accent6">
                    <a:lumMod val="75000"/>
                  </a:schemeClr>
                </a:solidFill>
              </a:rPr>
              <a:t> key concept:</a:t>
            </a:r>
          </a:p>
          <a:p>
            <a:pPr marL="0" indent="0">
              <a:buNone/>
            </a:pPr>
            <a:r>
              <a:rPr lang="en-NZ" dirty="0"/>
              <a:t>Applicable to </a:t>
            </a:r>
            <a:r>
              <a:rPr lang="en-NZ" u="sng" dirty="0">
                <a:solidFill>
                  <a:schemeClr val="accent6">
                    <a:lumMod val="75000"/>
                  </a:schemeClr>
                </a:solidFill>
              </a:rPr>
              <a:t>all types</a:t>
            </a:r>
            <a:r>
              <a:rPr lang="en-NZ" dirty="0">
                <a:solidFill>
                  <a:schemeClr val="accent6">
                    <a:lumMod val="75000"/>
                  </a:schemeClr>
                </a:solidFill>
              </a:rPr>
              <a:t> </a:t>
            </a:r>
            <a:r>
              <a:rPr lang="en-NZ" dirty="0"/>
              <a:t>of </a:t>
            </a:r>
            <a:r>
              <a:rPr lang="en-US" dirty="0"/>
              <a:t>energy dissipation devices (or “dampers”)</a:t>
            </a:r>
          </a:p>
          <a:p>
            <a:pPr lvl="1"/>
            <a:r>
              <a:rPr lang="en-US" sz="2400" dirty="0"/>
              <a:t>Dampers </a:t>
            </a:r>
            <a:r>
              <a:rPr lang="en-US" sz="2400" u="sng" dirty="0">
                <a:solidFill>
                  <a:schemeClr val="accent6">
                    <a:lumMod val="75000"/>
                  </a:schemeClr>
                </a:solidFill>
              </a:rPr>
              <a:t>absorb and dissipate</a:t>
            </a:r>
            <a:r>
              <a:rPr lang="en-US" sz="2400" dirty="0"/>
              <a:t> vibration </a:t>
            </a:r>
            <a:r>
              <a:rPr lang="en-US" sz="2400" u="sng" dirty="0">
                <a:solidFill>
                  <a:schemeClr val="accent6">
                    <a:lumMod val="75000"/>
                  </a:schemeClr>
                </a:solidFill>
              </a:rPr>
              <a:t>energy</a:t>
            </a:r>
            <a:r>
              <a:rPr lang="en-US" sz="2400" dirty="0"/>
              <a:t> through relative movement across the damper</a:t>
            </a:r>
          </a:p>
          <a:p>
            <a:pPr lvl="1"/>
            <a:r>
              <a:rPr lang="en-US" sz="2400" dirty="0"/>
              <a:t>Many types: metallic yielding, friction, viscoelastic, pure viscous and other (self-centering systems)</a:t>
            </a: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rgbClr val="FF0000"/>
                </a:solidFill>
              </a:rPr>
              <a:t>Intent of Seismic Requirements</a:t>
            </a:r>
          </a:p>
        </p:txBody>
      </p:sp>
    </p:spTree>
    <p:extLst>
      <p:ext uri="{BB962C8B-B14F-4D97-AF65-F5344CB8AC3E}">
        <p14:creationId xmlns:p14="http://schemas.microsoft.com/office/powerpoint/2010/main" val="269812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40</a:t>
            </a:fld>
            <a:endParaRPr lang="en-US" dirty="0"/>
          </a:p>
        </p:txBody>
      </p:sp>
      <p:sp>
        <p:nvSpPr>
          <p:cNvPr id="12" name="TextBox 11"/>
          <p:cNvSpPr txBox="1"/>
          <p:nvPr/>
        </p:nvSpPr>
        <p:spPr>
          <a:xfrm>
            <a:off x="6126867" y="5841219"/>
            <a:ext cx="2659325" cy="523220"/>
          </a:xfrm>
          <a:prstGeom prst="rect">
            <a:avLst/>
          </a:prstGeom>
          <a:noFill/>
        </p:spPr>
        <p:txBody>
          <a:bodyPr wrap="square" rtlCol="0">
            <a:spAutoFit/>
          </a:bodyPr>
          <a:lstStyle/>
          <a:p>
            <a:r>
              <a:rPr lang="en-NZ" sz="1400" dirty="0">
                <a:solidFill>
                  <a:schemeClr val="bg1">
                    <a:lumMod val="50000"/>
                  </a:schemeClr>
                </a:solidFill>
              </a:rPr>
              <a:t>Note: Patented | Reference: MCEER, SUNY, Buffalo, NY</a:t>
            </a:r>
            <a:endParaRPr lang="en-US" sz="1400" dirty="0">
              <a:solidFill>
                <a:schemeClr val="bg1">
                  <a:lumMod val="50000"/>
                </a:schemeClr>
              </a:solidFill>
            </a:endParaRPr>
          </a:p>
        </p:txBody>
      </p:sp>
      <p:pic>
        <p:nvPicPr>
          <p:cNvPr id="16" name="Picture 15" descr="A single structural bay with a scissors brace configured between the lower right corner and about the one-third point of the upper beam."/>
          <p:cNvPicPr>
            <a:picLocks noChangeAspect="1"/>
          </p:cNvPicPr>
          <p:nvPr/>
        </p:nvPicPr>
        <p:blipFill>
          <a:blip r:embed="rId4" cstate="print"/>
          <a:stretch>
            <a:fillRect/>
          </a:stretch>
        </p:blipFill>
        <p:spPr>
          <a:xfrm>
            <a:off x="6126866" y="4152150"/>
            <a:ext cx="2660925" cy="1750175"/>
          </a:xfrm>
          <a:prstGeom prst="rect">
            <a:avLst/>
          </a:prstGeom>
        </p:spPr>
      </p:pic>
      <p:sp>
        <p:nvSpPr>
          <p:cNvPr id="13" name="TextBox 12"/>
          <p:cNvSpPr txBox="1"/>
          <p:nvPr/>
        </p:nvSpPr>
        <p:spPr>
          <a:xfrm>
            <a:off x="1639354" y="5933326"/>
            <a:ext cx="3400388"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graphicFrame>
        <p:nvGraphicFramePr>
          <p:cNvPr id="15" name="Object 2" descr="An elevation of a building with three stories, three bays wide.  There is one damped bay per floor.  The dampers are configured in a horizontal orientation at the tip of chevron (inverted “V”) braces.  "/>
          <p:cNvGraphicFramePr>
            <a:graphicFrameLocks noChangeAspect="1"/>
          </p:cNvGraphicFramePr>
          <p:nvPr>
            <p:extLst>
              <p:ext uri="{D42A27DB-BD31-4B8C-83A1-F6EECF244321}">
                <p14:modId xmlns:p14="http://schemas.microsoft.com/office/powerpoint/2010/main" val="3453515046"/>
              </p:ext>
            </p:extLst>
          </p:nvPr>
        </p:nvGraphicFramePr>
        <p:xfrm>
          <a:off x="3339548" y="4050406"/>
          <a:ext cx="2528705" cy="1890902"/>
        </p:xfrm>
        <a:graphic>
          <a:graphicData uri="http://schemas.openxmlformats.org/presentationml/2006/ole">
            <mc:AlternateContent xmlns:mc="http://schemas.openxmlformats.org/markup-compatibility/2006">
              <mc:Choice xmlns:v="urn:schemas-microsoft-com:vml" Requires="v">
                <p:oleObj spid="_x0000_s6248" name="Drawing" r:id="rId5" imgW="8162925" imgH="4867275" progId="">
                  <p:embed/>
                </p:oleObj>
              </mc:Choice>
              <mc:Fallback>
                <p:oleObj name="Drawing" r:id="rId5" imgW="8162925" imgH="4867275" progId="">
                  <p:embed/>
                  <p:pic>
                    <p:nvPicPr>
                      <p:cNvPr id="0" name="Picture 71"/>
                      <p:cNvPicPr>
                        <a:picLocks noChangeAspect="1" noChangeArrowheads="1"/>
                      </p:cNvPicPr>
                      <p:nvPr/>
                    </p:nvPicPr>
                    <p:blipFill>
                      <a:blip r:embed="rId6">
                        <a:extLst>
                          <a:ext uri="{28A0092B-C50C-407E-A947-70E740481C1C}">
                            <a14:useLocalDpi xmlns:a14="http://schemas.microsoft.com/office/drawing/2010/main" val="0"/>
                          </a:ext>
                        </a:extLst>
                      </a:blip>
                      <a:srcRect l="19154" t="4509" r="14563" b="12399"/>
                      <a:stretch>
                        <a:fillRect/>
                      </a:stretch>
                    </p:blipFill>
                    <p:spPr bwMode="auto">
                      <a:xfrm>
                        <a:off x="3339548" y="4050406"/>
                        <a:ext cx="2528705" cy="189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2" descr="An elevation of a building with three stories, three bays wide.  There is one damper per story configured as a diagonal brace. "/>
          <p:cNvGraphicFramePr>
            <a:graphicFrameLocks noChangeAspect="1"/>
          </p:cNvGraphicFramePr>
          <p:nvPr>
            <p:extLst>
              <p:ext uri="{D42A27DB-BD31-4B8C-83A1-F6EECF244321}">
                <p14:modId xmlns:p14="http://schemas.microsoft.com/office/powerpoint/2010/main" val="2796176046"/>
              </p:ext>
            </p:extLst>
          </p:nvPr>
        </p:nvGraphicFramePr>
        <p:xfrm>
          <a:off x="650876" y="4057561"/>
          <a:ext cx="2493309" cy="1864255"/>
        </p:xfrm>
        <a:graphic>
          <a:graphicData uri="http://schemas.openxmlformats.org/presentationml/2006/ole">
            <mc:AlternateContent xmlns:mc="http://schemas.openxmlformats.org/markup-compatibility/2006">
              <mc:Choice xmlns:v="urn:schemas-microsoft-com:vml" Requires="v">
                <p:oleObj spid="_x0000_s6249" name="Drawing" r:id="rId7" imgW="8162925" imgH="4867275" progId="">
                  <p:embed/>
                </p:oleObj>
              </mc:Choice>
              <mc:Fallback>
                <p:oleObj name="Drawing" r:id="rId7" imgW="8162925" imgH="4867275" progId="">
                  <p:embed/>
                  <p:pic>
                    <p:nvPicPr>
                      <p:cNvPr id="0" name="Picture 70"/>
                      <p:cNvPicPr>
                        <a:picLocks noChangeAspect="1" noChangeArrowheads="1"/>
                      </p:cNvPicPr>
                      <p:nvPr/>
                    </p:nvPicPr>
                    <p:blipFill>
                      <a:blip r:embed="rId8">
                        <a:extLst>
                          <a:ext uri="{28A0092B-C50C-407E-A947-70E740481C1C}">
                            <a14:useLocalDpi xmlns:a14="http://schemas.microsoft.com/office/drawing/2010/main" val="0"/>
                          </a:ext>
                        </a:extLst>
                      </a:blip>
                      <a:srcRect l="19156" t="4509" r="14563" b="12399"/>
                      <a:stretch>
                        <a:fillRect/>
                      </a:stretch>
                    </p:blipFill>
                    <p:spPr bwMode="auto">
                      <a:xfrm>
                        <a:off x="650876" y="4057561"/>
                        <a:ext cx="2493309" cy="186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9" name="Group 8" title="Used in design example"/>
          <p:cNvGrpSpPr/>
          <p:nvPr/>
        </p:nvGrpSpPr>
        <p:grpSpPr>
          <a:xfrm>
            <a:off x="3339548" y="2335369"/>
            <a:ext cx="5446644" cy="461665"/>
            <a:chOff x="3379622" y="1579995"/>
            <a:chExt cx="5446644" cy="461665"/>
          </a:xfrm>
        </p:grpSpPr>
        <p:sp>
          <p:nvSpPr>
            <p:cNvPr id="10" name="TextBox 9"/>
            <p:cNvSpPr txBox="1"/>
            <p:nvPr/>
          </p:nvSpPr>
          <p:spPr>
            <a:xfrm>
              <a:off x="5239910" y="1579995"/>
              <a:ext cx="3586356" cy="461665"/>
            </a:xfrm>
            <a:prstGeom prst="rect">
              <a:avLst/>
            </a:prstGeom>
            <a:noFill/>
            <a:ln w="12700">
              <a:solidFill>
                <a:srgbClr val="FF0000"/>
              </a:solidFill>
            </a:ln>
          </p:spPr>
          <p:txBody>
            <a:bodyPr wrap="square" rtlCol="0">
              <a:spAutoFit/>
            </a:bodyPr>
            <a:lstStyle/>
            <a:p>
              <a:r>
                <a:rPr lang="en-US" dirty="0">
                  <a:solidFill>
                    <a:srgbClr val="FF0000"/>
                  </a:solidFill>
                </a:rPr>
                <a:t>Used in design example</a:t>
              </a:r>
            </a:p>
          </p:txBody>
        </p:sp>
        <p:cxnSp>
          <p:nvCxnSpPr>
            <p:cNvPr id="11" name="Straight Arrow Connector 10"/>
            <p:cNvCxnSpPr>
              <a:stCxn id="10" idx="1"/>
            </p:cNvCxnSpPr>
            <p:nvPr/>
          </p:nvCxnSpPr>
          <p:spPr bwMode="auto">
            <a:xfrm flipH="1">
              <a:off x="3379622" y="1810828"/>
              <a:ext cx="1860288" cy="25923"/>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Content Placeholder 2"/>
          <p:cNvSpPr>
            <a:spLocks noGrp="1"/>
          </p:cNvSpPr>
          <p:nvPr>
            <p:ph idx="1"/>
          </p:nvPr>
        </p:nvSpPr>
        <p:spPr>
          <a:xfrm>
            <a:off x="661988" y="1288111"/>
            <a:ext cx="7772400" cy="2648495"/>
          </a:xfrm>
        </p:spPr>
        <p:txBody>
          <a:bodyPr/>
          <a:lstStyle/>
          <a:p>
            <a:pPr marL="0" indent="0">
              <a:buNone/>
            </a:pPr>
            <a:r>
              <a:rPr lang="en-NZ" u="sng" dirty="0">
                <a:solidFill>
                  <a:schemeClr val="accent6">
                    <a:lumMod val="75000"/>
                  </a:schemeClr>
                </a:solidFill>
              </a:rPr>
              <a:t>Placement and Configuration of Dampers?</a:t>
            </a:r>
          </a:p>
          <a:p>
            <a:r>
              <a:rPr lang="en-NZ" dirty="0"/>
              <a:t>Three basic configurations:</a:t>
            </a:r>
          </a:p>
          <a:p>
            <a:pPr marL="971550" lvl="1" indent="-514350">
              <a:buFont typeface="+mj-lt"/>
              <a:buAutoNum type="alphaLcParenR"/>
            </a:pPr>
            <a:r>
              <a:rPr lang="en-NZ" dirty="0"/>
              <a:t>Diagonal</a:t>
            </a:r>
          </a:p>
          <a:p>
            <a:pPr marL="971550" lvl="1" indent="-514350">
              <a:buFont typeface="+mj-lt"/>
              <a:buAutoNum type="alphaLcParenR"/>
            </a:pPr>
            <a:r>
              <a:rPr lang="en-NZ" dirty="0"/>
              <a:t>Horizontal, In-line</a:t>
            </a:r>
          </a:p>
          <a:p>
            <a:pPr marL="971550" lvl="1" indent="-514350">
              <a:buFont typeface="+mj-lt"/>
              <a:buAutoNum type="alphaLcParenR"/>
            </a:pPr>
            <a:r>
              <a:rPr lang="en-NZ" dirty="0"/>
              <a:t>Geometric Amplification (toggle)</a:t>
            </a:r>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399356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41</a:t>
            </a:fld>
            <a:endParaRPr lang="en-US" dirty="0"/>
          </a:p>
        </p:txBody>
      </p:sp>
      <p:pic>
        <p:nvPicPr>
          <p:cNvPr id="8" name="Picture 7" descr="An isometric view of the framing system for the entire building, 5 bays wide, by 7 bays long, by 7 stories high.  &#10;"/>
          <p:cNvPicPr>
            <a:picLocks noChangeAspect="1"/>
          </p:cNvPicPr>
          <p:nvPr/>
        </p:nvPicPr>
        <p:blipFill rotWithShape="1">
          <a:blip r:embed="rId3" cstate="print"/>
          <a:srcRect r="2798"/>
          <a:stretch/>
        </p:blipFill>
        <p:spPr>
          <a:xfrm>
            <a:off x="5868355" y="2266697"/>
            <a:ext cx="2777521" cy="2476319"/>
          </a:xfrm>
          <a:prstGeom prst="rect">
            <a:avLst/>
          </a:prstGeom>
        </p:spPr>
      </p:pic>
      <p:sp>
        <p:nvSpPr>
          <p:cNvPr id="6" name="Rectangle 5"/>
          <p:cNvSpPr/>
          <p:nvPr/>
        </p:nvSpPr>
        <p:spPr>
          <a:xfrm>
            <a:off x="661987" y="4267352"/>
            <a:ext cx="6891752" cy="1938992"/>
          </a:xfrm>
          <a:prstGeom prst="rect">
            <a:avLst/>
          </a:prstGeom>
        </p:spPr>
        <p:txBody>
          <a:bodyPr wrap="square">
            <a:spAutoFit/>
          </a:bodyPr>
          <a:lstStyle/>
          <a:p>
            <a:pPr marL="0" indent="0">
              <a:buNone/>
            </a:pPr>
            <a:r>
              <a:rPr lang="en-NZ" u="sng" dirty="0"/>
              <a:t>Step 2:</a:t>
            </a:r>
            <a:r>
              <a:rPr lang="en-NZ" dirty="0"/>
              <a:t> Select an added damping for each primary mode. For example, 20% for modes 1 and 2</a:t>
            </a:r>
            <a:endParaRPr lang="en-US" dirty="0"/>
          </a:p>
          <a:p>
            <a:pPr marL="0" indent="0">
              <a:buNone/>
            </a:pPr>
            <a:r>
              <a:rPr lang="en-NZ" u="sng" dirty="0"/>
              <a:t>Step 3:</a:t>
            </a:r>
            <a:r>
              <a:rPr lang="en-NZ" dirty="0"/>
              <a:t> Calculate the pseudo braced building periods</a:t>
            </a:r>
            <a:endParaRPr lang="en-US" dirty="0"/>
          </a:p>
        </p:txBody>
      </p:sp>
      <p:sp>
        <p:nvSpPr>
          <p:cNvPr id="9" name="Rectangle 8"/>
          <p:cNvSpPr/>
          <p:nvPr/>
        </p:nvSpPr>
        <p:spPr>
          <a:xfrm>
            <a:off x="673100" y="2836210"/>
            <a:ext cx="4402399" cy="1938992"/>
          </a:xfrm>
          <a:prstGeom prst="rect">
            <a:avLst/>
          </a:prstGeom>
        </p:spPr>
        <p:txBody>
          <a:bodyPr wrap="square">
            <a:spAutoFit/>
          </a:bodyPr>
          <a:lstStyle/>
          <a:p>
            <a:pPr marL="0" indent="0">
              <a:buNone/>
            </a:pPr>
            <a:r>
              <a:rPr lang="en-NZ" u="sng" dirty="0"/>
              <a:t>Step 1:</a:t>
            </a:r>
            <a:r>
              <a:rPr lang="en-NZ" dirty="0"/>
              <a:t> Create mathematical model of building without dampers and conduct modal analysis</a:t>
            </a:r>
          </a:p>
          <a:p>
            <a:pPr marL="0" indent="0">
              <a:buNone/>
            </a:pPr>
            <a:endParaRPr lang="en-NZ" dirty="0"/>
          </a:p>
        </p:txBody>
      </p:sp>
      <p:sp>
        <p:nvSpPr>
          <p:cNvPr id="3" name="Content Placeholder 2"/>
          <p:cNvSpPr>
            <a:spLocks noGrp="1"/>
          </p:cNvSpPr>
          <p:nvPr>
            <p:ph idx="1"/>
          </p:nvPr>
        </p:nvSpPr>
        <p:spPr>
          <a:xfrm>
            <a:off x="661987" y="1288111"/>
            <a:ext cx="8036387" cy="1454250"/>
          </a:xfrm>
        </p:spPr>
        <p:txBody>
          <a:bodyPr/>
          <a:lstStyle/>
          <a:p>
            <a:pPr marL="0" indent="0">
              <a:buNone/>
            </a:pPr>
            <a:r>
              <a:rPr lang="en-NZ" u="sng" dirty="0">
                <a:solidFill>
                  <a:schemeClr val="accent6">
                    <a:lumMod val="75000"/>
                  </a:schemeClr>
                </a:solidFill>
              </a:rPr>
              <a:t>Preliminary Design</a:t>
            </a:r>
          </a:p>
          <a:p>
            <a:r>
              <a:rPr lang="en-NZ" sz="2400" dirty="0"/>
              <a:t>Based on method presented in </a:t>
            </a:r>
            <a:r>
              <a:rPr lang="en-NZ" sz="2400" dirty="0" err="1"/>
              <a:t>Christopoulos</a:t>
            </a:r>
            <a:r>
              <a:rPr lang="en-NZ" sz="2400" dirty="0"/>
              <a:t> and Filiatrault, 2006</a:t>
            </a:r>
          </a:p>
          <a:p>
            <a:pPr marL="0" indent="0">
              <a:buNone/>
            </a:pPr>
            <a:endParaRPr lang="en-US"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24653998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42</a:t>
            </a:fld>
            <a:endParaRPr lang="en-US" dirty="0"/>
          </a:p>
        </p:txBody>
      </p:sp>
      <p:sp>
        <p:nvSpPr>
          <p:cNvPr id="7" name="TextBox 6"/>
          <p:cNvSpPr txBox="1"/>
          <p:nvPr/>
        </p:nvSpPr>
        <p:spPr>
          <a:xfrm>
            <a:off x="3659416" y="6051575"/>
            <a:ext cx="2494976" cy="276999"/>
          </a:xfrm>
          <a:prstGeom prst="rect">
            <a:avLst/>
          </a:prstGeom>
          <a:noFill/>
          <a:ln>
            <a:solidFill>
              <a:schemeClr val="accent6">
                <a:lumMod val="75000"/>
              </a:schemeClr>
            </a:solidFill>
          </a:ln>
        </p:spPr>
        <p:txBody>
          <a:bodyPr wrap="square" rtlCol="0">
            <a:spAutoFit/>
          </a:bodyPr>
          <a:lstStyle/>
          <a:p>
            <a:r>
              <a:rPr lang="en-NZ" sz="1200" dirty="0"/>
              <a:t>Pseudo braces Gridlines B and G</a:t>
            </a:r>
            <a:endParaRPr lang="en-US" sz="1200" dirty="0"/>
          </a:p>
        </p:txBody>
      </p:sp>
      <p:pic>
        <p:nvPicPr>
          <p:cNvPr id="6" name="Picture 5" descr="An elevation of the structural frame is shown in this drawing.  The frame is 5 bays wide by 7 stories tall. The center bay at each story contain a diagonal brace at every story. The frame is titled “Pseudo braces Gridlines B and G”. &#10;"/>
          <p:cNvPicPr>
            <a:picLocks noChangeAspect="1"/>
          </p:cNvPicPr>
          <p:nvPr/>
        </p:nvPicPr>
        <p:blipFill>
          <a:blip r:embed="rId3" cstate="print"/>
          <a:stretch>
            <a:fillRect/>
          </a:stretch>
        </p:blipFill>
        <p:spPr>
          <a:xfrm>
            <a:off x="3687733" y="3504949"/>
            <a:ext cx="2466659" cy="2450552"/>
          </a:xfrm>
          <a:prstGeom prst="rect">
            <a:avLst/>
          </a:prstGeom>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4:</a:t>
            </a:r>
            <a:r>
              <a:rPr lang="en-NZ" sz="2400" dirty="0"/>
              <a:t> Add pseudo braces to the ETABS model (in locations where the dampers will be) with </a:t>
            </a:r>
            <a:r>
              <a:rPr lang="en-NZ" sz="2400" dirty="0" err="1"/>
              <a:t>stiffnesses</a:t>
            </a:r>
            <a:r>
              <a:rPr lang="en-NZ" sz="2400" dirty="0"/>
              <a:t> calibrated so the </a:t>
            </a:r>
            <a:r>
              <a:rPr lang="en-NZ" sz="2400" u="sng" dirty="0">
                <a:solidFill>
                  <a:schemeClr val="accent6">
                    <a:lumMod val="75000"/>
                  </a:schemeClr>
                </a:solidFill>
              </a:rPr>
              <a:t>mode shapes are maintained </a:t>
            </a:r>
            <a:r>
              <a:rPr lang="en-NZ" sz="2400" dirty="0"/>
              <a:t>and the mode 1 and 2 </a:t>
            </a:r>
            <a:r>
              <a:rPr lang="en-NZ" sz="2400" u="sng" dirty="0">
                <a:solidFill>
                  <a:schemeClr val="accent6">
                    <a:lumMod val="75000"/>
                  </a:schemeClr>
                </a:solidFill>
              </a:rPr>
              <a:t>periods equal the pseudo braced periods</a:t>
            </a:r>
            <a:r>
              <a:rPr lang="en-NZ" sz="2400" dirty="0"/>
              <a:t> calculated in Step 3.</a:t>
            </a: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3948484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43</a:t>
            </a:fld>
            <a:endParaRPr lang="en-US" dirty="0"/>
          </a:p>
        </p:txBody>
      </p:sp>
      <p:pic>
        <p:nvPicPr>
          <p:cNvPr id="11" name="Picture 10" descr="Angle Damping Constant formula"/>
          <p:cNvPicPr>
            <a:picLocks noChangeAspect="1"/>
          </p:cNvPicPr>
          <p:nvPr/>
        </p:nvPicPr>
        <p:blipFill>
          <a:blip r:embed="rId3" cstate="print"/>
          <a:stretch>
            <a:fillRect/>
          </a:stretch>
        </p:blipFill>
        <p:spPr>
          <a:xfrm>
            <a:off x="6708744" y="5448364"/>
            <a:ext cx="2171480" cy="720162"/>
          </a:xfrm>
          <a:prstGeom prst="rect">
            <a:avLst/>
          </a:prstGeom>
          <a:ln>
            <a:solidFill>
              <a:schemeClr val="accent6">
                <a:lumMod val="75000"/>
              </a:schemeClr>
            </a:solidFill>
          </a:ln>
        </p:spPr>
      </p:pic>
      <p:cxnSp>
        <p:nvCxnSpPr>
          <p:cNvPr id="21" name="Straight Arrow Connector 20" descr="Blue arrow to Angle Damping Constant column."/>
          <p:cNvCxnSpPr>
            <a:stCxn id="11" idx="0"/>
          </p:cNvCxnSpPr>
          <p:nvPr/>
        </p:nvCxnSpPr>
        <p:spPr bwMode="auto">
          <a:xfrm flipV="1">
            <a:off x="7794484" y="4633239"/>
            <a:ext cx="639904" cy="815125"/>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pic>
        <p:nvPicPr>
          <p:cNvPr id="10" name="Picture 9" descr="Horizontal Linear Damping Constant formula"/>
          <p:cNvPicPr>
            <a:picLocks noChangeAspect="1"/>
          </p:cNvPicPr>
          <p:nvPr/>
        </p:nvPicPr>
        <p:blipFill>
          <a:blip r:embed="rId4" cstate="print"/>
          <a:stretch>
            <a:fillRect/>
          </a:stretch>
        </p:blipFill>
        <p:spPr>
          <a:xfrm>
            <a:off x="4461474" y="5448364"/>
            <a:ext cx="1929192" cy="720162"/>
          </a:xfrm>
          <a:prstGeom prst="rect">
            <a:avLst/>
          </a:prstGeom>
          <a:ln>
            <a:solidFill>
              <a:schemeClr val="accent6">
                <a:lumMod val="75000"/>
              </a:schemeClr>
            </a:solidFill>
          </a:ln>
        </p:spPr>
      </p:pic>
      <p:cxnSp>
        <p:nvCxnSpPr>
          <p:cNvPr id="18" name="Straight Arrow Connector 17" descr="Blue arrow to Horizontal Linear Damping Constant Column"/>
          <p:cNvCxnSpPr>
            <a:stCxn id="10" idx="0"/>
          </p:cNvCxnSpPr>
          <p:nvPr/>
        </p:nvCxnSpPr>
        <p:spPr bwMode="auto">
          <a:xfrm flipV="1">
            <a:off x="5426070" y="4633239"/>
            <a:ext cx="1912984" cy="815125"/>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pic>
        <p:nvPicPr>
          <p:cNvPr id="6" name="Picture 5" descr="Table for roofs/story 2-7. Number of dampers column highlighted (2) -- Trial added lateral stiffness Roof 2 highlighted (200)"/>
          <p:cNvPicPr>
            <a:picLocks noChangeAspect="1"/>
          </p:cNvPicPr>
          <p:nvPr/>
        </p:nvPicPr>
        <p:blipFill>
          <a:blip r:embed="rId5" cstate="print"/>
          <a:stretch>
            <a:fillRect/>
          </a:stretch>
        </p:blipFill>
        <p:spPr>
          <a:xfrm>
            <a:off x="360352" y="2823398"/>
            <a:ext cx="8601927" cy="1809841"/>
          </a:xfrm>
          <a:prstGeom prst="rect">
            <a:avLst/>
          </a:prstGeom>
        </p:spPr>
      </p:pic>
      <p:sp>
        <p:nvSpPr>
          <p:cNvPr id="3" name="Content Placeholder 2"/>
          <p:cNvSpPr>
            <a:spLocks noGrp="1"/>
          </p:cNvSpPr>
          <p:nvPr>
            <p:ph idx="1"/>
          </p:nvPr>
        </p:nvSpPr>
        <p:spPr>
          <a:xfrm>
            <a:off x="661988" y="1288111"/>
            <a:ext cx="7772400" cy="1322063"/>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5</a:t>
            </a:r>
            <a:r>
              <a:rPr lang="en-NZ" sz="2400" dirty="0"/>
              <a:t>: Calculate required linear viscous damping constant for each story</a:t>
            </a:r>
            <a:endParaRPr lang="en-NZ" dirty="0"/>
          </a:p>
          <a:p>
            <a:pPr marL="0" indent="0">
              <a:buNone/>
            </a:pPr>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1253260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44</a:t>
            </a:fld>
            <a:endParaRPr lang="en-US" dirty="0"/>
          </a:p>
        </p:txBody>
      </p:sp>
      <p:pic>
        <p:nvPicPr>
          <p:cNvPr id="9" name="Picture 8" title="Table -- Stiffness-Proportional Linear Viscous Damping Constants for Example Building"/>
          <p:cNvPicPr>
            <a:picLocks noChangeAspect="1"/>
          </p:cNvPicPr>
          <p:nvPr/>
        </p:nvPicPr>
        <p:blipFill rotWithShape="1">
          <a:blip r:embed="rId3" cstate="print"/>
          <a:srcRect l="617"/>
          <a:stretch/>
        </p:blipFill>
        <p:spPr>
          <a:xfrm>
            <a:off x="1097782" y="2312930"/>
            <a:ext cx="6654229" cy="2492081"/>
          </a:xfrm>
          <a:prstGeom prst="rect">
            <a:avLst/>
          </a:prstGeom>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r>
              <a:rPr lang="en-NZ" sz="2400" dirty="0"/>
              <a:t>Reduce number of dampers to one type:</a:t>
            </a:r>
          </a:p>
          <a:p>
            <a:pPr lvl="1"/>
            <a:endParaRPr lang="en-NZ" sz="2400" dirty="0"/>
          </a:p>
          <a:p>
            <a:pPr lvl="1"/>
            <a:endParaRPr lang="en-NZ" sz="2400" dirty="0"/>
          </a:p>
          <a:p>
            <a:pPr lvl="1"/>
            <a:endParaRPr lang="en-NZ" sz="2400" dirty="0"/>
          </a:p>
          <a:p>
            <a:pPr lvl="1"/>
            <a:endParaRPr lang="en-NZ" sz="2400" dirty="0"/>
          </a:p>
          <a:p>
            <a:pPr lvl="1"/>
            <a:endParaRPr lang="en-NZ" sz="2400" dirty="0"/>
          </a:p>
          <a:p>
            <a:pPr lvl="1"/>
            <a:endParaRPr lang="en-NZ" sz="2400" dirty="0"/>
          </a:p>
          <a:p>
            <a:pPr lvl="1"/>
            <a:r>
              <a:rPr lang="en-NZ" sz="2000" dirty="0"/>
              <a:t>Use linear FVD with damping coefficient of </a:t>
            </a:r>
            <a:r>
              <a:rPr lang="en-NZ" sz="2000" u="sng" dirty="0">
                <a:solidFill>
                  <a:schemeClr val="accent6">
                    <a:lumMod val="75000"/>
                  </a:schemeClr>
                </a:solidFill>
              </a:rPr>
              <a:t>50 kip-sec/inch</a:t>
            </a:r>
            <a:endParaRPr lang="en-US" sz="2000" u="sng" dirty="0">
              <a:solidFill>
                <a:schemeClr val="accent6">
                  <a:lumMod val="75000"/>
                </a:schemeClr>
              </a:solidFill>
            </a:endParaRPr>
          </a:p>
          <a:p>
            <a:pPr lvl="1"/>
            <a:r>
              <a:rPr lang="en-NZ" sz="2000" dirty="0"/>
              <a:t>Add two more bays of dampers in each direction in story's 1 and 2 and use linear FVD</a:t>
            </a:r>
            <a:endParaRPr lang="en-US" sz="2000" dirty="0"/>
          </a:p>
          <a:p>
            <a:endParaRPr lang="en-NZ" sz="2400" dirty="0"/>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6937024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45</a:t>
            </a:fld>
            <a:endParaRPr lang="en-US" dirty="0"/>
          </a:p>
        </p:txBody>
      </p:sp>
      <p:pic>
        <p:nvPicPr>
          <p:cNvPr id="6" name="Picture 5" descr="Formula for equivalent nonlinear damping coefficient"/>
          <p:cNvPicPr>
            <a:picLocks noChangeAspect="1"/>
          </p:cNvPicPr>
          <p:nvPr/>
        </p:nvPicPr>
        <p:blipFill>
          <a:blip r:embed="rId3" cstate="print"/>
          <a:stretch>
            <a:fillRect/>
          </a:stretch>
        </p:blipFill>
        <p:spPr>
          <a:xfrm>
            <a:off x="3081469" y="2280036"/>
            <a:ext cx="2639750" cy="770486"/>
          </a:xfrm>
          <a:prstGeom prst="rect">
            <a:avLst/>
          </a:prstGeom>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r>
              <a:rPr lang="en-NZ" sz="2400" dirty="0"/>
              <a:t>Equivalent nonlinear damping coefficient:</a:t>
            </a:r>
            <a:br>
              <a:rPr lang="en-NZ" sz="2400" dirty="0"/>
            </a:br>
            <a:endParaRPr lang="en-US" sz="2400" dirty="0"/>
          </a:p>
          <a:p>
            <a:pPr marL="0" indent="0">
              <a:buNone/>
            </a:pPr>
            <a:endParaRPr lang="en-US" sz="2400" dirty="0"/>
          </a:p>
          <a:p>
            <a:r>
              <a:rPr lang="en-US" sz="2400" dirty="0"/>
              <a:t>Using the </a:t>
            </a:r>
            <a:r>
              <a:rPr lang="en-US" sz="2400" i="1" dirty="0"/>
              <a:t>C</a:t>
            </a:r>
            <a:r>
              <a:rPr lang="en-US" sz="2400" i="1" baseline="-25000" dirty="0"/>
              <a:t>L</a:t>
            </a:r>
            <a:r>
              <a:rPr lang="en-US" sz="2400" dirty="0"/>
              <a:t> of 50 kip-sec/inch and assuming a circular frequency of 2.1 rad/sec, displacement amplitude of 2.5 inches and </a:t>
            </a:r>
            <a:r>
              <a:rPr lang="el-GR" sz="2400" u="sng" dirty="0">
                <a:solidFill>
                  <a:schemeClr val="accent6">
                    <a:lumMod val="75000"/>
                  </a:schemeClr>
                </a:solidFill>
              </a:rPr>
              <a:t>α</a:t>
            </a:r>
            <a:r>
              <a:rPr lang="en-NZ" sz="2400" u="sng" dirty="0">
                <a:solidFill>
                  <a:schemeClr val="accent6">
                    <a:lumMod val="75000"/>
                  </a:schemeClr>
                </a:solidFill>
              </a:rPr>
              <a:t> = 0.4</a:t>
            </a:r>
            <a:r>
              <a:rPr lang="en-US" sz="2400" dirty="0"/>
              <a:t>, gives a nonlinear damping coefficient </a:t>
            </a:r>
            <a:r>
              <a:rPr lang="en-US" sz="2400" i="1" u="sng" dirty="0">
                <a:solidFill>
                  <a:schemeClr val="accent6">
                    <a:lumMod val="75000"/>
                  </a:schemeClr>
                </a:solidFill>
              </a:rPr>
              <a:t>C</a:t>
            </a:r>
            <a:r>
              <a:rPr lang="en-US" sz="2400" i="1" u="sng" baseline="-25000" dirty="0">
                <a:solidFill>
                  <a:schemeClr val="accent6">
                    <a:lumMod val="75000"/>
                  </a:schemeClr>
                </a:solidFill>
              </a:rPr>
              <a:t>NL</a:t>
            </a:r>
            <a:r>
              <a:rPr lang="en-US" sz="2400" u="sng" dirty="0">
                <a:solidFill>
                  <a:schemeClr val="accent6">
                    <a:lumMod val="75000"/>
                  </a:schemeClr>
                </a:solidFill>
              </a:rPr>
              <a:t> of 120kip-sec/inch</a:t>
            </a:r>
          </a:p>
          <a:p>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chemeClr val="accent6">
                    <a:lumMod val="75000"/>
                  </a:schemeClr>
                </a:solidFill>
              </a:rPr>
              <a:t>Design Considerations</a:t>
            </a:r>
          </a:p>
        </p:txBody>
      </p:sp>
    </p:spTree>
    <p:extLst>
      <p:ext uri="{BB962C8B-B14F-4D97-AF65-F5344CB8AC3E}">
        <p14:creationId xmlns:p14="http://schemas.microsoft.com/office/powerpoint/2010/main" val="15369675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46</a:t>
            </a:fld>
            <a:endParaRPr lang="en-US" dirty="0"/>
          </a:p>
        </p:txBody>
      </p:sp>
      <p:pic>
        <p:nvPicPr>
          <p:cNvPr id="7" name="Picture 6" descr="Graph -- Vertical axis labeled “force” and the horizontal axis labeled “velocity”.  Experimental data from damper tests are shown on this plot. The data generally form a pattern in the shape of an inclined “S”. Also shown on this plot are S-shaped lines indicating upper and lower bounds of permissible damper properties. The experimental data fall between the upper and lower bounds."/>
          <p:cNvPicPr/>
          <p:nvPr/>
        </p:nvPicPr>
        <p:blipFill>
          <a:blip r:embed="rId3" cstate="print"/>
          <a:srcRect/>
          <a:stretch>
            <a:fillRect/>
          </a:stretch>
        </p:blipFill>
        <p:spPr bwMode="auto">
          <a:xfrm>
            <a:off x="5414838" y="3106985"/>
            <a:ext cx="3723759" cy="2875225"/>
          </a:xfrm>
          <a:prstGeom prst="rect">
            <a:avLst/>
          </a:prstGeom>
          <a:noFill/>
          <a:ln w="9525">
            <a:noFill/>
            <a:miter lim="800000"/>
            <a:headEnd/>
            <a:tailEnd/>
          </a:ln>
        </p:spPr>
      </p:pic>
      <p:pic>
        <p:nvPicPr>
          <p:cNvPr id="6" name="Picture 5" descr="Damper force Equations: v is the velocity, C is the damping coefficient, α is the velocity exponent in the range of 0.1 to 2.0 and sgn is the signum function (i.e. sign of the velocity, whether positive of negative)."/>
          <p:cNvPicPr>
            <a:picLocks noChangeAspect="1"/>
          </p:cNvPicPr>
          <p:nvPr/>
        </p:nvPicPr>
        <p:blipFill>
          <a:blip r:embed="rId4" cstate="print"/>
          <a:stretch>
            <a:fillRect/>
          </a:stretch>
        </p:blipFill>
        <p:spPr>
          <a:xfrm>
            <a:off x="3867772" y="2024235"/>
            <a:ext cx="2689912" cy="633339"/>
          </a:xfrm>
          <a:prstGeom prst="rect">
            <a:avLst/>
          </a:prstGeom>
        </p:spPr>
      </p:pic>
      <p:sp>
        <p:nvSpPr>
          <p:cNvPr id="3" name="Content Placeholder 2"/>
          <p:cNvSpPr>
            <a:spLocks noGrp="1"/>
          </p:cNvSpPr>
          <p:nvPr>
            <p:ph idx="1"/>
          </p:nvPr>
        </p:nvSpPr>
        <p:spPr>
          <a:xfrm>
            <a:off x="661988" y="1932167"/>
            <a:ext cx="4752850" cy="3970158"/>
          </a:xfrm>
        </p:spPr>
        <p:txBody>
          <a:bodyPr/>
          <a:lstStyle/>
          <a:p>
            <a:r>
              <a:rPr lang="en-NZ" sz="2400" dirty="0"/>
              <a:t>Behaviour of FVD:</a:t>
            </a:r>
          </a:p>
          <a:p>
            <a:endParaRPr lang="en-NZ" sz="2400" dirty="0"/>
          </a:p>
          <a:p>
            <a:r>
              <a:rPr lang="en-NZ" sz="2400" dirty="0"/>
              <a:t>Previously manufactured and tested device </a:t>
            </a:r>
            <a:r>
              <a:rPr lang="en-NZ" sz="2400" u="sng" dirty="0">
                <a:solidFill>
                  <a:schemeClr val="accent6">
                    <a:lumMod val="75000"/>
                  </a:schemeClr>
                </a:solidFill>
              </a:rPr>
              <a:t>nominal</a:t>
            </a:r>
            <a:r>
              <a:rPr lang="en-NZ" sz="2400" dirty="0"/>
              <a:t> properties:</a:t>
            </a:r>
          </a:p>
          <a:p>
            <a:pPr lvl="1"/>
            <a:r>
              <a:rPr lang="en-NZ" sz="2400" dirty="0"/>
              <a:t>Damping constant, </a:t>
            </a:r>
          </a:p>
          <a:p>
            <a:pPr marL="457200" lvl="1" indent="0">
              <a:buNone/>
            </a:pPr>
            <a:r>
              <a:rPr lang="en-NZ" sz="2400" i="1" dirty="0"/>
              <a:t>	C </a:t>
            </a:r>
            <a:r>
              <a:rPr lang="en-NZ" sz="2400" dirty="0"/>
              <a:t>= 128 kip-sec/inch</a:t>
            </a:r>
          </a:p>
          <a:p>
            <a:pPr lvl="1"/>
            <a:r>
              <a:rPr lang="en-NZ" sz="2400" dirty="0"/>
              <a:t>Velocity exponent, </a:t>
            </a:r>
          </a:p>
          <a:p>
            <a:pPr marL="457200" lvl="1" indent="0">
              <a:buNone/>
            </a:pPr>
            <a:r>
              <a:rPr lang="en-NZ" sz="2400" dirty="0"/>
              <a:t>	</a:t>
            </a:r>
            <a:r>
              <a:rPr lang="el-GR" sz="2400" dirty="0"/>
              <a:t>α</a:t>
            </a:r>
            <a:r>
              <a:rPr lang="en-NZ" sz="2400" dirty="0"/>
              <a:t> = 0.38</a:t>
            </a:r>
          </a:p>
          <a:p>
            <a:endParaRPr lang="en-NZ" sz="2400" dirty="0"/>
          </a:p>
          <a:p>
            <a:endParaRPr lang="en-NZ" u="sng" dirty="0"/>
          </a:p>
          <a:p>
            <a:endParaRPr lang="en-US" u="sng" dirty="0"/>
          </a:p>
        </p:txBody>
      </p:sp>
      <p:sp>
        <p:nvSpPr>
          <p:cNvPr id="8" name="Rectangle 7"/>
          <p:cNvSpPr/>
          <p:nvPr/>
        </p:nvSpPr>
        <p:spPr>
          <a:xfrm>
            <a:off x="842838" y="1339066"/>
            <a:ext cx="7863840" cy="523220"/>
          </a:xfrm>
          <a:prstGeom prst="rect">
            <a:avLst/>
          </a:prstGeom>
        </p:spPr>
        <p:txBody>
          <a:bodyPr wrap="square">
            <a:spAutoFit/>
          </a:bodyPr>
          <a:lstStyle/>
          <a:p>
            <a:pPr marL="0" indent="0">
              <a:buNone/>
            </a:pPr>
            <a:r>
              <a:rPr lang="en-NZ" sz="2800" u="sng" dirty="0">
                <a:solidFill>
                  <a:schemeClr val="accent6">
                    <a:lumMod val="75000"/>
                  </a:schemeClr>
                </a:solidFill>
              </a:rPr>
              <a:t>Maximum and Minimum Damper Properties</a:t>
            </a:r>
            <a:endParaRPr lang="en-NZ" sz="2800"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rgbClr val="FF0000"/>
                </a:solidFill>
              </a:rPr>
              <a:t>Structural Analysis</a:t>
            </a:r>
          </a:p>
        </p:txBody>
      </p:sp>
    </p:spTree>
    <p:extLst>
      <p:ext uri="{BB962C8B-B14F-4D97-AF65-F5344CB8AC3E}">
        <p14:creationId xmlns:p14="http://schemas.microsoft.com/office/powerpoint/2010/main" val="10287937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47</a:t>
            </a:fld>
            <a:endParaRPr lang="en-US" dirty="0"/>
          </a:p>
        </p:txBody>
      </p:sp>
      <p:sp>
        <p:nvSpPr>
          <p:cNvPr id="3" name="Content Placeholder 2"/>
          <p:cNvSpPr>
            <a:spLocks noGrp="1"/>
          </p:cNvSpPr>
          <p:nvPr>
            <p:ph idx="1"/>
          </p:nvPr>
        </p:nvSpPr>
        <p:spPr>
          <a:xfrm>
            <a:off x="661988" y="1288111"/>
            <a:ext cx="7874910" cy="4614214"/>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dirty="0"/>
              <a:t>Property modification factors:</a:t>
            </a:r>
            <a:endParaRPr lang="en-US" dirty="0"/>
          </a:p>
          <a:p>
            <a:pPr lvl="1"/>
            <a:r>
              <a:rPr lang="en-US" sz="2400" dirty="0"/>
              <a:t>Aging and environmental effects do not need to be considered for this particular device (enclosed and conditioned space), thus </a:t>
            </a:r>
            <a:r>
              <a:rPr lang="en-US" sz="2400" b="1" dirty="0" err="1">
                <a:solidFill>
                  <a:schemeClr val="accent6">
                    <a:lumMod val="75000"/>
                  </a:schemeClr>
                </a:solidFill>
              </a:rPr>
              <a:t>λ</a:t>
            </a:r>
            <a:r>
              <a:rPr lang="en-US" sz="2400" b="1" baseline="-25000" dirty="0" err="1">
                <a:solidFill>
                  <a:schemeClr val="accent6">
                    <a:lumMod val="75000"/>
                  </a:schemeClr>
                </a:solidFill>
              </a:rPr>
              <a:t>ae,max</a:t>
            </a:r>
            <a:r>
              <a:rPr lang="en-US" sz="2400" b="1" dirty="0">
                <a:solidFill>
                  <a:schemeClr val="accent6">
                    <a:lumMod val="75000"/>
                  </a:schemeClr>
                </a:solidFill>
              </a:rPr>
              <a:t> =</a:t>
            </a:r>
            <a:r>
              <a:rPr lang="en-US" sz="2400" b="1" baseline="-25000" dirty="0">
                <a:solidFill>
                  <a:schemeClr val="accent6">
                    <a:lumMod val="75000"/>
                  </a:schemeClr>
                </a:solidFill>
              </a:rPr>
              <a:t> </a:t>
            </a:r>
            <a:r>
              <a:rPr lang="en-US" sz="2400" b="1" dirty="0" err="1">
                <a:solidFill>
                  <a:schemeClr val="accent6">
                    <a:lumMod val="75000"/>
                  </a:schemeClr>
                </a:solidFill>
              </a:rPr>
              <a:t>λ</a:t>
            </a:r>
            <a:r>
              <a:rPr lang="en-US" sz="2400" b="1" baseline="-25000" dirty="0" err="1">
                <a:solidFill>
                  <a:schemeClr val="accent6">
                    <a:lumMod val="75000"/>
                  </a:schemeClr>
                </a:solidFill>
              </a:rPr>
              <a:t>ae,min</a:t>
            </a:r>
            <a:r>
              <a:rPr lang="en-US" sz="2400" b="1" dirty="0">
                <a:solidFill>
                  <a:schemeClr val="accent6">
                    <a:lumMod val="75000"/>
                  </a:schemeClr>
                </a:solidFill>
              </a:rPr>
              <a:t>= 1.0</a:t>
            </a:r>
            <a:r>
              <a:rPr lang="en-US" sz="2400" b="1" baseline="-25000" dirty="0">
                <a:solidFill>
                  <a:schemeClr val="accent6">
                    <a:lumMod val="75000"/>
                  </a:schemeClr>
                </a:solidFill>
              </a:rPr>
              <a:t> </a:t>
            </a:r>
          </a:p>
          <a:p>
            <a:pPr lvl="1"/>
            <a:r>
              <a:rPr lang="en-US" sz="2400" dirty="0"/>
              <a:t>The variations observed in prototype testing (i.e. heating effects) are essentially bounded by ±10%, thus </a:t>
            </a:r>
            <a:r>
              <a:rPr lang="en-US" sz="2400" b="1" dirty="0" err="1">
                <a:solidFill>
                  <a:schemeClr val="accent6">
                    <a:lumMod val="75000"/>
                  </a:schemeClr>
                </a:solidFill>
              </a:rPr>
              <a:t>λ</a:t>
            </a:r>
            <a:r>
              <a:rPr lang="en-US" sz="2400" b="1" baseline="-25000" dirty="0" err="1">
                <a:solidFill>
                  <a:schemeClr val="accent6">
                    <a:lumMod val="75000"/>
                  </a:schemeClr>
                </a:solidFill>
              </a:rPr>
              <a:t>test,max</a:t>
            </a:r>
            <a:r>
              <a:rPr lang="en-US" sz="2400" b="1" dirty="0">
                <a:solidFill>
                  <a:schemeClr val="accent6">
                    <a:lumMod val="75000"/>
                  </a:schemeClr>
                </a:solidFill>
              </a:rPr>
              <a:t> =1.10 and </a:t>
            </a:r>
            <a:r>
              <a:rPr lang="en-US" sz="2400" b="1" dirty="0" err="1">
                <a:solidFill>
                  <a:schemeClr val="accent6">
                    <a:lumMod val="75000"/>
                  </a:schemeClr>
                </a:solidFill>
              </a:rPr>
              <a:t>λ</a:t>
            </a:r>
            <a:r>
              <a:rPr lang="en-US" sz="2400" b="1" baseline="-25000" dirty="0" err="1">
                <a:solidFill>
                  <a:schemeClr val="accent6">
                    <a:lumMod val="75000"/>
                  </a:schemeClr>
                </a:solidFill>
              </a:rPr>
              <a:t>test,min</a:t>
            </a:r>
            <a:r>
              <a:rPr lang="en-US" sz="2400" b="1" baseline="-25000" dirty="0">
                <a:solidFill>
                  <a:schemeClr val="accent6">
                    <a:lumMod val="75000"/>
                  </a:schemeClr>
                </a:solidFill>
              </a:rPr>
              <a:t> </a:t>
            </a:r>
            <a:r>
              <a:rPr lang="en-US" sz="2400" b="1" dirty="0">
                <a:solidFill>
                  <a:schemeClr val="accent6">
                    <a:lumMod val="75000"/>
                  </a:schemeClr>
                </a:solidFill>
              </a:rPr>
              <a:t>=0.9</a:t>
            </a:r>
            <a:r>
              <a:rPr lang="en-US" sz="2400" b="1" baseline="-25000" dirty="0">
                <a:solidFill>
                  <a:schemeClr val="accent6">
                    <a:lumMod val="75000"/>
                  </a:schemeClr>
                </a:solidFill>
              </a:rPr>
              <a:t> </a:t>
            </a:r>
            <a:endParaRPr lang="en-US" sz="2400" b="1" dirty="0">
              <a:solidFill>
                <a:schemeClr val="accent6">
                  <a:lumMod val="75000"/>
                </a:schemeClr>
              </a:solidFill>
            </a:endParaRPr>
          </a:p>
          <a:p>
            <a:pPr lvl="1"/>
            <a:r>
              <a:rPr lang="en-US" sz="2400" dirty="0"/>
              <a:t>Highly engineered devices with little variations due to manufacturing, thus </a:t>
            </a:r>
            <a:r>
              <a:rPr lang="en-US" sz="2400" baseline="-25000" dirty="0"/>
              <a:t> </a:t>
            </a:r>
            <a:r>
              <a:rPr lang="en-US" sz="2400" b="1" dirty="0" err="1">
                <a:solidFill>
                  <a:schemeClr val="accent6">
                    <a:lumMod val="75000"/>
                  </a:schemeClr>
                </a:solidFill>
              </a:rPr>
              <a:t>λ</a:t>
            </a:r>
            <a:r>
              <a:rPr lang="en-US" sz="2400" b="1" baseline="-25000" dirty="0" err="1">
                <a:solidFill>
                  <a:schemeClr val="accent6">
                    <a:lumMod val="75000"/>
                  </a:schemeClr>
                </a:solidFill>
              </a:rPr>
              <a:t>spec,max</a:t>
            </a:r>
            <a:r>
              <a:rPr lang="en-US" sz="2400" b="1" dirty="0">
                <a:solidFill>
                  <a:schemeClr val="accent6">
                    <a:lumMod val="75000"/>
                  </a:schemeClr>
                </a:solidFill>
              </a:rPr>
              <a:t> =1.05 and</a:t>
            </a:r>
            <a:r>
              <a:rPr lang="en-US" sz="2400" b="1" baseline="-25000" dirty="0">
                <a:solidFill>
                  <a:schemeClr val="accent6">
                    <a:lumMod val="75000"/>
                  </a:schemeClr>
                </a:solidFill>
              </a:rPr>
              <a:t> </a:t>
            </a:r>
            <a:r>
              <a:rPr lang="en-US" sz="2400" b="1" dirty="0" err="1">
                <a:solidFill>
                  <a:schemeClr val="accent6">
                    <a:lumMod val="75000"/>
                  </a:schemeClr>
                </a:solidFill>
              </a:rPr>
              <a:t>λ</a:t>
            </a:r>
            <a:r>
              <a:rPr lang="en-US" sz="2400" b="1" baseline="-25000" dirty="0" err="1">
                <a:solidFill>
                  <a:schemeClr val="accent6">
                    <a:lumMod val="75000"/>
                  </a:schemeClr>
                </a:solidFill>
              </a:rPr>
              <a:t>spec,min</a:t>
            </a:r>
            <a:r>
              <a:rPr lang="en-US" sz="2400" b="1" baseline="-25000" dirty="0">
                <a:solidFill>
                  <a:schemeClr val="accent6">
                    <a:lumMod val="75000"/>
                  </a:schemeClr>
                </a:solidFill>
              </a:rPr>
              <a:t> </a:t>
            </a:r>
            <a:r>
              <a:rPr lang="en-US" sz="2400" b="1" dirty="0">
                <a:solidFill>
                  <a:schemeClr val="accent6">
                    <a:lumMod val="75000"/>
                  </a:schemeClr>
                </a:solidFill>
              </a:rPr>
              <a:t>= 0.95</a:t>
            </a:r>
            <a:endParaRPr lang="en-US" sz="2400" b="1" u="sng" dirty="0">
              <a:solidFill>
                <a:schemeClr val="accent6">
                  <a:lumMod val="75000"/>
                </a:schemeClr>
              </a:solidFill>
            </a:endParaRPr>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Structural Analysis</a:t>
            </a:r>
          </a:p>
        </p:txBody>
      </p:sp>
    </p:spTree>
    <p:extLst>
      <p:ext uri="{BB962C8B-B14F-4D97-AF65-F5344CB8AC3E}">
        <p14:creationId xmlns:p14="http://schemas.microsoft.com/office/powerpoint/2010/main" val="23986437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48</a:t>
            </a:fld>
            <a:endParaRPr lang="en-US" dirty="0"/>
          </a:p>
        </p:txBody>
      </p:sp>
      <p:pic>
        <p:nvPicPr>
          <p:cNvPr id="6" name="Picture 5" descr="Damping Coefficeint Max = 1.15&#10;&#10;Damping Coefficeint Min = 0.85"/>
          <p:cNvPicPr>
            <a:picLocks noChangeAspect="1"/>
          </p:cNvPicPr>
          <p:nvPr/>
        </p:nvPicPr>
        <p:blipFill>
          <a:blip r:embed="rId3" cstate="print"/>
          <a:stretch>
            <a:fillRect/>
          </a:stretch>
        </p:blipFill>
        <p:spPr>
          <a:xfrm>
            <a:off x="3154330" y="2728210"/>
            <a:ext cx="2761100" cy="929389"/>
          </a:xfrm>
          <a:prstGeom prst="rect">
            <a:avLst/>
          </a:prstGeom>
        </p:spPr>
      </p:pic>
      <p:sp>
        <p:nvSpPr>
          <p:cNvPr id="3" name="Content Placeholder 2"/>
          <p:cNvSpPr>
            <a:spLocks noGrp="1"/>
          </p:cNvSpPr>
          <p:nvPr>
            <p:ph idx="1"/>
          </p:nvPr>
        </p:nvSpPr>
        <p:spPr>
          <a:xfrm>
            <a:off x="661988" y="1288111"/>
            <a:ext cx="7874910" cy="4614214"/>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dirty="0"/>
              <a:t>Limits of </a:t>
            </a:r>
            <a:r>
              <a:rPr lang="en-US" dirty="0"/>
              <a:t>Equations 18.2-3a and 18.2-3b do not apply, thus:</a:t>
            </a:r>
            <a:endParaRPr lang="en-NZ" dirty="0"/>
          </a:p>
          <a:p>
            <a:endParaRPr lang="en-NZ" sz="3200" u="sng" dirty="0"/>
          </a:p>
          <a:p>
            <a:endParaRPr lang="en-NZ" sz="3200" u="sng" dirty="0"/>
          </a:p>
          <a:p>
            <a:r>
              <a:rPr lang="en-NZ" dirty="0"/>
              <a:t>Only applied to the damping coefficient, </a:t>
            </a:r>
            <a:r>
              <a:rPr lang="en-NZ" i="1" dirty="0"/>
              <a:t>C</a:t>
            </a:r>
          </a:p>
          <a:p>
            <a:pPr lvl="1"/>
            <a:r>
              <a:rPr lang="en-NZ" i="1" dirty="0" err="1"/>
              <a:t>C</a:t>
            </a:r>
            <a:r>
              <a:rPr lang="en-NZ" i="1" baseline="-25000" dirty="0" err="1"/>
              <a:t>max</a:t>
            </a:r>
            <a:r>
              <a:rPr lang="en-NZ" i="1" dirty="0"/>
              <a:t>  	</a:t>
            </a:r>
            <a:r>
              <a:rPr lang="en-NZ" dirty="0"/>
              <a:t>= 147.2</a:t>
            </a:r>
          </a:p>
          <a:p>
            <a:pPr lvl="1"/>
            <a:r>
              <a:rPr lang="en-NZ" i="1" dirty="0" err="1"/>
              <a:t>C</a:t>
            </a:r>
            <a:r>
              <a:rPr lang="en-NZ" i="1" baseline="-25000" dirty="0" err="1"/>
              <a:t>min</a:t>
            </a:r>
            <a:r>
              <a:rPr lang="en-NZ" i="1" dirty="0"/>
              <a:t>  	</a:t>
            </a:r>
            <a:r>
              <a:rPr lang="en-NZ" dirty="0"/>
              <a:t>= 108.8</a:t>
            </a:r>
          </a:p>
          <a:p>
            <a:pPr marL="457200" lvl="1" indent="0">
              <a:buNone/>
            </a:pPr>
            <a:endParaRPr lang="en-NZ" dirty="0"/>
          </a:p>
          <a:p>
            <a:endParaRPr lang="en-US" dirty="0"/>
          </a:p>
        </p:txBody>
      </p:sp>
      <p:sp>
        <p:nvSpPr>
          <p:cNvPr id="2" name="Title 1"/>
          <p:cNvSpPr>
            <a:spLocks noGrp="1"/>
          </p:cNvSpPr>
          <p:nvPr>
            <p:ph type="title"/>
          </p:nvPr>
        </p:nvSpPr>
        <p:spPr/>
        <p:txBody>
          <a:bodyPr/>
          <a:lstStyle/>
          <a:p>
            <a:r>
              <a:rPr lang="en-US" dirty="0">
                <a:solidFill>
                  <a:schemeClr val="accent6">
                    <a:lumMod val="75000"/>
                  </a:schemeClr>
                </a:solidFill>
              </a:rPr>
              <a:t>Structural Analysis</a:t>
            </a:r>
          </a:p>
        </p:txBody>
      </p:sp>
    </p:spTree>
    <p:extLst>
      <p:ext uri="{BB962C8B-B14F-4D97-AF65-F5344CB8AC3E}">
        <p14:creationId xmlns:p14="http://schemas.microsoft.com/office/powerpoint/2010/main" val="523720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49</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NLRHA Modelling Assumptions</a:t>
            </a:r>
            <a:endParaRPr lang="en-NZ" dirty="0">
              <a:solidFill>
                <a:schemeClr val="accent6">
                  <a:lumMod val="75000"/>
                </a:schemeClr>
              </a:solidFill>
            </a:endParaRPr>
          </a:p>
          <a:p>
            <a:r>
              <a:rPr lang="en-NZ" sz="2400" dirty="0"/>
              <a:t>Included all structural elements</a:t>
            </a:r>
          </a:p>
          <a:p>
            <a:r>
              <a:rPr lang="en-NZ" sz="2400" dirty="0"/>
              <a:t>Explicitly modelled in-plane diaphragm stiffness</a:t>
            </a:r>
          </a:p>
          <a:p>
            <a:r>
              <a:rPr lang="en-NZ" sz="2400" dirty="0"/>
              <a:t>Include axial stiffness of brace installed in-line with FVD’s (2000 kip/inch)</a:t>
            </a:r>
          </a:p>
          <a:p>
            <a:r>
              <a:rPr lang="en-NZ" sz="2400" dirty="0"/>
              <a:t>Beams for gravity framing modelled with end moment releases (pinned connections)</a:t>
            </a:r>
          </a:p>
          <a:p>
            <a:r>
              <a:rPr lang="en-NZ" sz="2400" dirty="0"/>
              <a:t>3% inherent damping, applied to all modes</a:t>
            </a:r>
          </a:p>
          <a:p>
            <a:r>
              <a:rPr lang="en-NZ" sz="2400" dirty="0"/>
              <a:t>SFRS modelled and designed to remain (essentially) elastic </a:t>
            </a:r>
          </a:p>
          <a:p>
            <a:pPr marL="457200" lvl="1" indent="0">
              <a:buNone/>
            </a:pPr>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Structural Analysis</a:t>
            </a:r>
          </a:p>
        </p:txBody>
      </p:sp>
    </p:spTree>
    <p:extLst>
      <p:ext uri="{BB962C8B-B14F-4D97-AF65-F5344CB8AC3E}">
        <p14:creationId xmlns:p14="http://schemas.microsoft.com/office/powerpoint/2010/main" val="975669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5</a:t>
            </a:fld>
            <a:endParaRPr lang="en-US" dirty="0"/>
          </a:p>
        </p:txBody>
      </p:sp>
      <p:sp>
        <p:nvSpPr>
          <p:cNvPr id="8" name="TextBox 7"/>
          <p:cNvSpPr txBox="1"/>
          <p:nvPr/>
        </p:nvSpPr>
        <p:spPr>
          <a:xfrm>
            <a:off x="3541100" y="6136540"/>
            <a:ext cx="2263351" cy="307777"/>
          </a:xfrm>
          <a:prstGeom prst="rect">
            <a:avLst/>
          </a:prstGeom>
          <a:noFill/>
        </p:spPr>
        <p:txBody>
          <a:bodyPr wrap="square" rtlCol="0">
            <a:spAutoFit/>
          </a:bodyPr>
          <a:lstStyle/>
          <a:p>
            <a:r>
              <a:rPr lang="en-NZ" sz="1400" dirty="0">
                <a:solidFill>
                  <a:schemeClr val="bg1">
                    <a:lumMod val="50000"/>
                  </a:schemeClr>
                </a:solidFill>
              </a:rPr>
              <a:t>Reference: DIS Inc.</a:t>
            </a:r>
            <a:endParaRPr lang="en-US" sz="1400" dirty="0">
              <a:solidFill>
                <a:schemeClr val="bg1">
                  <a:lumMod val="50000"/>
                </a:schemeClr>
              </a:solidFill>
            </a:endParaRPr>
          </a:p>
        </p:txBody>
      </p:sp>
      <p:pic>
        <p:nvPicPr>
          <p:cNvPr id="13" name="Picture 4" descr="Testing machine for validating the performance of fluid viscous dampers (hydraulic dampers).&#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8961" y="2656947"/>
            <a:ext cx="2900918" cy="34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6" name="Picture 5" descr="Force-displacement loops for tests of a viscous wall damper.  "/>
          <p:cNvPicPr>
            <a:picLocks noChangeAspect="1"/>
          </p:cNvPicPr>
          <p:nvPr/>
        </p:nvPicPr>
        <p:blipFill rotWithShape="1">
          <a:blip r:embed="rId4" cstate="print"/>
          <a:srcRect t="9213"/>
          <a:stretch/>
        </p:blipFill>
        <p:spPr>
          <a:xfrm>
            <a:off x="1044506" y="2620409"/>
            <a:ext cx="3246844" cy="3466195"/>
          </a:xfrm>
          <a:prstGeom prst="rect">
            <a:avLst/>
          </a:prstGeom>
        </p:spPr>
      </p:pic>
      <p:sp>
        <p:nvSpPr>
          <p:cNvPr id="3" name="Content Placeholder 2"/>
          <p:cNvSpPr>
            <a:spLocks noGrp="1"/>
          </p:cNvSpPr>
          <p:nvPr>
            <p:ph idx="1"/>
          </p:nvPr>
        </p:nvSpPr>
        <p:spPr>
          <a:xfrm>
            <a:off x="349250" y="1288111"/>
            <a:ext cx="8445500" cy="1282362"/>
          </a:xfrm>
        </p:spPr>
        <p:txBody>
          <a:bodyPr/>
          <a:lstStyle/>
          <a:p>
            <a:pPr lvl="1"/>
            <a:r>
              <a:rPr lang="en-US" sz="2400" dirty="0"/>
              <a:t>Hence, the </a:t>
            </a:r>
            <a:r>
              <a:rPr lang="en-US" sz="2400" i="1" dirty="0"/>
              <a:t>Standard</a:t>
            </a:r>
            <a:r>
              <a:rPr lang="en-US" sz="2400" dirty="0"/>
              <a:t> requires design and </a:t>
            </a:r>
            <a:r>
              <a:rPr lang="en-US" sz="2400" u="sng" dirty="0">
                <a:solidFill>
                  <a:schemeClr val="accent6">
                    <a:lumMod val="75000"/>
                  </a:schemeClr>
                </a:solidFill>
              </a:rPr>
              <a:t>thorough</a:t>
            </a:r>
            <a:r>
              <a:rPr lang="en-US" sz="2400" dirty="0"/>
              <a:t> </a:t>
            </a:r>
            <a:r>
              <a:rPr lang="en-US" sz="2400" u="sng" dirty="0">
                <a:solidFill>
                  <a:schemeClr val="accent6">
                    <a:lumMod val="75000"/>
                  </a:schemeClr>
                </a:solidFill>
              </a:rPr>
              <a:t>testing</a:t>
            </a:r>
            <a:r>
              <a:rPr lang="en-US" sz="2400" dirty="0"/>
              <a:t> of dampers for MCE</a:t>
            </a:r>
            <a:r>
              <a:rPr lang="en-US" sz="2400" baseline="-25000" dirty="0"/>
              <a:t>R</a:t>
            </a:r>
            <a:r>
              <a:rPr lang="en-US" sz="2400" dirty="0"/>
              <a:t> level displacements, velocities and forces.</a:t>
            </a: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13564979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50</a:t>
            </a:fld>
            <a:endParaRPr lang="en-US" dirty="0"/>
          </a:p>
        </p:txBody>
      </p:sp>
      <p:pic>
        <p:nvPicPr>
          <p:cNvPr id="8" name="Picture 7" descr="The calculation of the Equivalent Lateral Force (ELF) base shear of 618 kip is the same as for buildings without supplemental damping systems. " title="Vmin = 464 kip"/>
          <p:cNvPicPr>
            <a:picLocks noChangeAspect="1"/>
          </p:cNvPicPr>
          <p:nvPr/>
        </p:nvPicPr>
        <p:blipFill>
          <a:blip r:embed="rId3" cstate="print"/>
          <a:stretch>
            <a:fillRect/>
          </a:stretch>
        </p:blipFill>
        <p:spPr>
          <a:xfrm>
            <a:off x="2122488" y="2431111"/>
            <a:ext cx="5195575" cy="650438"/>
          </a:xfrm>
          <a:prstGeom prst="rect">
            <a:avLst/>
          </a:prstGeom>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Minimum Base Shear</a:t>
            </a:r>
          </a:p>
          <a:p>
            <a:r>
              <a:rPr lang="en-NZ" dirty="0"/>
              <a:t>Minimum base shear allowed by Chapter 18:</a:t>
            </a:r>
          </a:p>
          <a:p>
            <a:endParaRPr lang="en-NZ" dirty="0"/>
          </a:p>
          <a:p>
            <a:endParaRPr lang="en-NZ" dirty="0"/>
          </a:p>
          <a:p>
            <a:r>
              <a:rPr lang="en-NZ" dirty="0"/>
              <a:t>SFRS in each principal direction must (</a:t>
            </a:r>
            <a:r>
              <a:rPr lang="en-NZ" i="1" dirty="0"/>
              <a:t>at least</a:t>
            </a:r>
            <a:r>
              <a:rPr lang="en-NZ" dirty="0"/>
              <a:t>) remain elastic for this base shear, regardless of the effect of supplemental dampers.</a:t>
            </a:r>
          </a:p>
          <a:p>
            <a:endParaRPr lang="en-NZ" dirty="0"/>
          </a:p>
          <a:p>
            <a:endParaRPr lang="en-NZ" dirty="0"/>
          </a:p>
          <a:p>
            <a:endParaRPr lang="en-NZ" dirty="0"/>
          </a:p>
          <a:p>
            <a:pPr marL="0" indent="0">
              <a:buNone/>
            </a:pPr>
            <a:endParaRPr lang="en-US" dirty="0"/>
          </a:p>
        </p:txBody>
      </p:sp>
      <p:sp>
        <p:nvSpPr>
          <p:cNvPr id="2" name="Title 1"/>
          <p:cNvSpPr>
            <a:spLocks noGrp="1"/>
          </p:cNvSpPr>
          <p:nvPr>
            <p:ph type="title"/>
          </p:nvPr>
        </p:nvSpPr>
        <p:spPr/>
        <p:txBody>
          <a:bodyPr/>
          <a:lstStyle/>
          <a:p>
            <a:r>
              <a:rPr lang="en-NZ" dirty="0">
                <a:solidFill>
                  <a:srgbClr val="FF0000"/>
                </a:solidFill>
              </a:rPr>
              <a:t>Design of SFRS</a:t>
            </a:r>
            <a:endParaRPr lang="en-US" dirty="0">
              <a:solidFill>
                <a:srgbClr val="FF0000"/>
              </a:solidFill>
            </a:endParaRPr>
          </a:p>
        </p:txBody>
      </p:sp>
    </p:spTree>
    <p:extLst>
      <p:ext uri="{BB962C8B-B14F-4D97-AF65-F5344CB8AC3E}">
        <p14:creationId xmlns:p14="http://schemas.microsoft.com/office/powerpoint/2010/main" val="37298713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51</a:t>
            </a:fld>
            <a:endParaRPr lang="en-US" dirty="0"/>
          </a:p>
        </p:txBody>
      </p:sp>
      <p:sp>
        <p:nvSpPr>
          <p:cNvPr id="3" name="Content Placeholder 2"/>
          <p:cNvSpPr>
            <a:spLocks noGrp="1"/>
          </p:cNvSpPr>
          <p:nvPr>
            <p:ph idx="1"/>
          </p:nvPr>
        </p:nvSpPr>
        <p:spPr>
          <a:xfrm>
            <a:off x="661988" y="1288111"/>
            <a:ext cx="7874910" cy="4614214"/>
          </a:xfrm>
        </p:spPr>
        <p:txBody>
          <a:bodyPr/>
          <a:lstStyle/>
          <a:p>
            <a:pPr marL="0" indent="0">
              <a:buNone/>
            </a:pPr>
            <a:r>
              <a:rPr lang="en-NZ" u="sng" dirty="0">
                <a:solidFill>
                  <a:schemeClr val="accent6">
                    <a:lumMod val="75000"/>
                  </a:schemeClr>
                </a:solidFill>
              </a:rPr>
              <a:t>Strength Design of SMRF</a:t>
            </a:r>
          </a:p>
          <a:p>
            <a:r>
              <a:rPr lang="en-NZ" dirty="0"/>
              <a:t>Three design checks:</a:t>
            </a:r>
          </a:p>
          <a:p>
            <a:pPr marL="914400" lvl="1" indent="-514350">
              <a:buFont typeface="+mj-lt"/>
              <a:buAutoNum type="arabicPeriod"/>
            </a:pPr>
            <a:r>
              <a:rPr lang="en-NZ" sz="2400" dirty="0"/>
              <a:t>The minimum base shear of 464 kip (</a:t>
            </a:r>
            <a:r>
              <a:rPr lang="en-NZ" sz="2400" u="sng" dirty="0">
                <a:solidFill>
                  <a:schemeClr val="accent6">
                    <a:lumMod val="75000"/>
                  </a:schemeClr>
                </a:solidFill>
              </a:rPr>
              <a:t>no dampers</a:t>
            </a:r>
            <a:r>
              <a:rPr lang="en-NZ" sz="2400" dirty="0"/>
              <a:t>)</a:t>
            </a:r>
          </a:p>
          <a:p>
            <a:pPr marL="914400" lvl="1" indent="-514350">
              <a:buFont typeface="+mj-lt"/>
              <a:buAutoNum type="arabicPeriod"/>
            </a:pPr>
            <a:r>
              <a:rPr lang="en-NZ" sz="2400" dirty="0"/>
              <a:t>Demands from the NLRHA (</a:t>
            </a:r>
            <a:r>
              <a:rPr lang="en-NZ" sz="2400" u="sng" dirty="0">
                <a:solidFill>
                  <a:schemeClr val="accent6">
                    <a:lumMod val="75000"/>
                  </a:schemeClr>
                </a:solidFill>
              </a:rPr>
              <a:t>dampers included</a:t>
            </a:r>
            <a:r>
              <a:rPr lang="en-NZ" sz="2400" dirty="0"/>
              <a:t>) at the design earthquake level</a:t>
            </a:r>
          </a:p>
          <a:p>
            <a:pPr marL="914400" lvl="1" indent="-514350">
              <a:buFont typeface="+mj-lt"/>
              <a:buAutoNum type="arabicPeriod"/>
            </a:pPr>
            <a:endParaRPr lang="en-NZ" sz="2400" dirty="0"/>
          </a:p>
          <a:p>
            <a:pPr marL="0" indent="0">
              <a:buNone/>
            </a:pPr>
            <a:r>
              <a:rPr lang="en-NZ" dirty="0"/>
              <a:t>Since the SMRF is modelled as essentially elastic in the NLRHA at the MCE</a:t>
            </a:r>
            <a:r>
              <a:rPr lang="en-NZ" baseline="-25000" dirty="0"/>
              <a:t>R</a:t>
            </a:r>
            <a:r>
              <a:rPr lang="en-NZ" dirty="0"/>
              <a:t> level</a:t>
            </a:r>
          </a:p>
          <a:p>
            <a:pPr marL="914400" lvl="1" indent="-514350">
              <a:buFont typeface="+mj-lt"/>
              <a:buAutoNum type="arabicPeriod" startAt="3"/>
            </a:pPr>
            <a:r>
              <a:rPr lang="en-NZ" sz="2400" dirty="0"/>
              <a:t>Demands must be no more than 1.5 times the expected capacity of the frame</a:t>
            </a:r>
          </a:p>
          <a:p>
            <a:endParaRPr lang="en-NZ" dirty="0"/>
          </a:p>
          <a:p>
            <a:pPr marL="0" indent="0">
              <a:buNone/>
            </a:pPr>
            <a:endParaRPr lang="en-US" dirty="0"/>
          </a:p>
        </p:txBody>
      </p:sp>
      <p:sp>
        <p:nvSpPr>
          <p:cNvPr id="2" name="Title 1"/>
          <p:cNvSpPr>
            <a:spLocks noGrp="1"/>
          </p:cNvSpPr>
          <p:nvPr>
            <p:ph type="title"/>
          </p:nvPr>
        </p:nvSpPr>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6540391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52</a:t>
            </a:fld>
            <a:endParaRPr lang="en-US" dirty="0"/>
          </a:p>
        </p:txBody>
      </p:sp>
      <p:sp>
        <p:nvSpPr>
          <p:cNvPr id="8" name="TextBox 7"/>
          <p:cNvSpPr txBox="1"/>
          <p:nvPr/>
        </p:nvSpPr>
        <p:spPr>
          <a:xfrm>
            <a:off x="6680200" y="3494413"/>
            <a:ext cx="2055633" cy="2031325"/>
          </a:xfrm>
          <a:prstGeom prst="rect">
            <a:avLst/>
          </a:prstGeom>
          <a:noFill/>
          <a:ln>
            <a:solidFill>
              <a:srgbClr val="FF0000"/>
            </a:solidFill>
          </a:ln>
        </p:spPr>
        <p:txBody>
          <a:bodyPr wrap="square" rtlCol="0">
            <a:spAutoFit/>
          </a:bodyPr>
          <a:lstStyle/>
          <a:p>
            <a:pPr algn="ctr"/>
            <a:r>
              <a:rPr lang="en-US" sz="1800" b="1" dirty="0"/>
              <a:t>&lt; 1.0 </a:t>
            </a:r>
            <a:r>
              <a:rPr lang="en-US" sz="1800" b="1" dirty="0">
                <a:sym typeface="Wingdings" panose="05000000000000000000" pitchFamily="2" charset="2"/>
              </a:rPr>
              <a:t>O.K</a:t>
            </a:r>
            <a:endParaRPr lang="en-US" sz="1800" b="1" dirty="0"/>
          </a:p>
          <a:p>
            <a:pPr algn="ctr"/>
            <a:r>
              <a:rPr lang="en-US" sz="1800" dirty="0"/>
              <a:t>Acceptable drift limits usually governing sizing of steel MRF members instead of strength criteria</a:t>
            </a:r>
          </a:p>
        </p:txBody>
      </p:sp>
      <p:pic>
        <p:nvPicPr>
          <p:cNvPr id="6" name="Picture 5" descr="The sizing of the frame is of adequate strength to meet the minimum base shear requirement of the Standard as no D/C ratio is greater than 1.0. Even for the conventional design of the SMRF the minimum base shear using modal response spectrum is allowed to be taken as 0.85V. This along with an increase in forces to account for accidental eccentricity would give D/C ratios for the frame of about 15-20% larger than that. This is still well below a D/C close to 1.0, which one may seek to optimize design. The reason for this is that the sizing of beams, and hence columns in steel special moment resisting frames (SMRF), are typically controlled by considerations for drift." title="An elevation of a longitudinal section of the building, 7 bays wide by 7 stories tall. On each beam of the moment frames the demand to capacity ratio (DCR) is shown. The values of all DCRs are less than 1.0."/>
          <p:cNvPicPr/>
          <p:nvPr/>
        </p:nvPicPr>
        <p:blipFill>
          <a:blip r:embed="rId3" cstate="print"/>
          <a:srcRect/>
          <a:stretch>
            <a:fillRect/>
          </a:stretch>
        </p:blipFill>
        <p:spPr bwMode="auto">
          <a:xfrm>
            <a:off x="1258994" y="3067350"/>
            <a:ext cx="5075624" cy="3081037"/>
          </a:xfrm>
          <a:prstGeom prst="rect">
            <a:avLst/>
          </a:prstGeom>
          <a:noFill/>
          <a:ln w="9525">
            <a:noFill/>
            <a:miter lim="800000"/>
            <a:headEnd/>
            <a:tailEnd/>
          </a:ln>
        </p:spPr>
      </p:pic>
      <p:sp>
        <p:nvSpPr>
          <p:cNvPr id="3" name="Content Placeholder 2"/>
          <p:cNvSpPr>
            <a:spLocks noGrp="1"/>
          </p:cNvSpPr>
          <p:nvPr>
            <p:ph idx="1"/>
          </p:nvPr>
        </p:nvSpPr>
        <p:spPr>
          <a:xfrm>
            <a:off x="661987" y="1288111"/>
            <a:ext cx="8073845" cy="4614214"/>
          </a:xfrm>
        </p:spPr>
        <p:txBody>
          <a:bodyPr/>
          <a:lstStyle/>
          <a:p>
            <a:pPr marL="0" indent="0">
              <a:buNone/>
            </a:pPr>
            <a:r>
              <a:rPr lang="en-NZ" u="sng" dirty="0">
                <a:solidFill>
                  <a:schemeClr val="accent6">
                    <a:lumMod val="75000"/>
                  </a:schemeClr>
                </a:solidFill>
              </a:rPr>
              <a:t>Strength Design of SMRF</a:t>
            </a:r>
          </a:p>
          <a:p>
            <a:r>
              <a:rPr lang="en-US" sz="2400" b="1" dirty="0"/>
              <a:t>Check 1: </a:t>
            </a:r>
            <a:r>
              <a:rPr lang="en-US" sz="2400" dirty="0"/>
              <a:t>D/C Ratios Modal Response Spectrum </a:t>
            </a:r>
            <a:r>
              <a:rPr lang="en-US" sz="2400" dirty="0">
                <a:solidFill>
                  <a:srgbClr val="FF0000"/>
                </a:solidFill>
              </a:rPr>
              <a:t>Reduced</a:t>
            </a:r>
            <a:r>
              <a:rPr lang="en-US" sz="2400" dirty="0"/>
              <a:t> Elastic Demands divided by Factored Nominal Capacity Ratios for Gridline 1 SMRF, No Dampers</a:t>
            </a:r>
            <a:endParaRPr lang="en-NZ" sz="2400"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37388347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53</a:t>
            </a:fld>
            <a:endParaRPr lang="en-US" dirty="0"/>
          </a:p>
        </p:txBody>
      </p:sp>
      <p:cxnSp>
        <p:nvCxnSpPr>
          <p:cNvPr id="12" name="Straight Arrow Connector 11" descr="red arrow toward D/C Ratios"/>
          <p:cNvCxnSpPr>
            <a:stCxn id="11" idx="0"/>
          </p:cNvCxnSpPr>
          <p:nvPr/>
        </p:nvCxnSpPr>
        <p:spPr bwMode="auto">
          <a:xfrm flipH="1" flipV="1">
            <a:off x="2737535" y="4033848"/>
            <a:ext cx="1" cy="511565"/>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1870119" y="5877939"/>
            <a:ext cx="6254549" cy="369332"/>
          </a:xfrm>
          <a:prstGeom prst="rect">
            <a:avLst/>
          </a:prstGeom>
          <a:noFill/>
          <a:ln>
            <a:solidFill>
              <a:srgbClr val="FF0000"/>
            </a:solidFill>
          </a:ln>
        </p:spPr>
        <p:txBody>
          <a:bodyPr wrap="square" rtlCol="0">
            <a:spAutoFit/>
          </a:bodyPr>
          <a:lstStyle/>
          <a:p>
            <a:pPr algn="ctr"/>
            <a:r>
              <a:rPr lang="en-NZ" sz="1800" dirty="0"/>
              <a:t>SRFS is elastic (~1.0 or less) at the design earthquake level</a:t>
            </a:r>
            <a:endParaRPr lang="en-US" sz="1800" dirty="0"/>
          </a:p>
        </p:txBody>
      </p:sp>
      <p:pic>
        <p:nvPicPr>
          <p:cNvPr id="6" name="Picture 5" descr="A longitudinal elevation of the building, 7 bays wide by 7 stories tall.  Demand-to-capacity ratios (DCRs) are shown for the nonlinear time history analysis with dampers included.  Some of the beams at floors 3 and 4 have DCRs greater than 1.0.&#10;&#10;This figure is of the steel moment resisting frame on Grid 1 (or 6). The numbers on each beam are the absolute maximum of the positive or negative moment divided by the elastic capacity of the RBS. A number above 1.0 indicate that steel yielding is occurring. For low damage design (which exceeds the Standard) it is preferable that the frame remains elastic/undamaged. The D/C ratios for the SMRF on Gridline 1 are show a much better seismic performance since the frame is elastic at the design earthquake lev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1668" y="2805643"/>
            <a:ext cx="4360789" cy="3089738"/>
          </a:xfrm>
          <a:prstGeom prst="rect">
            <a:avLst/>
          </a:prstGeom>
        </p:spPr>
      </p:pic>
      <p:sp>
        <p:nvSpPr>
          <p:cNvPr id="11" name="TextBox 10"/>
          <p:cNvSpPr txBox="1"/>
          <p:nvPr/>
        </p:nvSpPr>
        <p:spPr>
          <a:xfrm>
            <a:off x="798803" y="4545413"/>
            <a:ext cx="3877465" cy="646331"/>
          </a:xfrm>
          <a:prstGeom prst="rect">
            <a:avLst/>
          </a:prstGeom>
          <a:noFill/>
          <a:ln>
            <a:solidFill>
              <a:srgbClr val="FF0000"/>
            </a:solidFill>
          </a:ln>
        </p:spPr>
        <p:txBody>
          <a:bodyPr wrap="square" rtlCol="0">
            <a:spAutoFit/>
          </a:bodyPr>
          <a:lstStyle/>
          <a:p>
            <a:pPr algn="ctr"/>
            <a:r>
              <a:rPr lang="en-NZ" sz="1800" dirty="0"/>
              <a:t>This check </a:t>
            </a:r>
            <a:r>
              <a:rPr lang="en-NZ" sz="1800" u="sng" dirty="0">
                <a:solidFill>
                  <a:srgbClr val="FF0000"/>
                </a:solidFill>
              </a:rPr>
              <a:t>exceeds</a:t>
            </a:r>
            <a:r>
              <a:rPr lang="en-NZ" sz="1800" dirty="0"/>
              <a:t> the requirements of the </a:t>
            </a:r>
            <a:r>
              <a:rPr lang="en-NZ" sz="1800" i="1" dirty="0"/>
              <a:t>Standard</a:t>
            </a:r>
            <a:endParaRPr lang="en-US" sz="1800" i="1" dirty="0"/>
          </a:p>
        </p:txBody>
      </p:sp>
      <p:sp>
        <p:nvSpPr>
          <p:cNvPr id="10" name="Rectangle 9"/>
          <p:cNvSpPr/>
          <p:nvPr/>
        </p:nvSpPr>
        <p:spPr>
          <a:xfrm>
            <a:off x="673100" y="2683499"/>
            <a:ext cx="3829840" cy="1569660"/>
          </a:xfrm>
          <a:prstGeom prst="rect">
            <a:avLst/>
          </a:prstGeom>
        </p:spPr>
        <p:txBody>
          <a:bodyPr wrap="square">
            <a:spAutoFit/>
          </a:bodyPr>
          <a:lstStyle/>
          <a:p>
            <a:pPr marL="342900" lvl="0" indent="-342900">
              <a:buFont typeface="Arial" panose="020B0604020202020204" pitchFamily="34" charset="0"/>
              <a:buChar char="•"/>
            </a:pPr>
            <a:r>
              <a:rPr lang="en-NZ" b="1" dirty="0"/>
              <a:t>D/C Ratios: </a:t>
            </a:r>
            <a:r>
              <a:rPr lang="en-NZ" dirty="0">
                <a:solidFill>
                  <a:srgbClr val="FF0000"/>
                </a:solidFill>
              </a:rPr>
              <a:t>Unreduced</a:t>
            </a:r>
            <a:r>
              <a:rPr lang="en-NZ" dirty="0"/>
              <a:t> elastic demand over factored nominal capacity</a:t>
            </a:r>
          </a:p>
        </p:txBody>
      </p:sp>
      <p:sp>
        <p:nvSpPr>
          <p:cNvPr id="3" name="Content Placeholder 2"/>
          <p:cNvSpPr>
            <a:spLocks noGrp="1"/>
          </p:cNvSpPr>
          <p:nvPr>
            <p:ph idx="1"/>
          </p:nvPr>
        </p:nvSpPr>
        <p:spPr>
          <a:xfrm>
            <a:off x="661988" y="1288111"/>
            <a:ext cx="7772400" cy="1357653"/>
          </a:xfrm>
        </p:spPr>
        <p:txBody>
          <a:bodyPr/>
          <a:lstStyle/>
          <a:p>
            <a:pPr marL="0" indent="0">
              <a:buNone/>
            </a:pPr>
            <a:r>
              <a:rPr lang="en-NZ" u="sng" dirty="0">
                <a:solidFill>
                  <a:schemeClr val="accent6">
                    <a:lumMod val="75000"/>
                  </a:schemeClr>
                </a:solidFill>
              </a:rPr>
              <a:t>Strength Design of SMRF</a:t>
            </a:r>
          </a:p>
          <a:p>
            <a:r>
              <a:rPr lang="en-NZ" sz="2400" b="1" dirty="0"/>
              <a:t>Check 2: </a:t>
            </a:r>
            <a:r>
              <a:rPr lang="en-NZ" sz="2400" dirty="0"/>
              <a:t>Demands from the NLRHA (</a:t>
            </a:r>
            <a:r>
              <a:rPr lang="en-NZ" sz="2400" u="sng" dirty="0">
                <a:solidFill>
                  <a:schemeClr val="accent6">
                    <a:lumMod val="75000"/>
                  </a:schemeClr>
                </a:solidFill>
              </a:rPr>
              <a:t>dampers included</a:t>
            </a:r>
            <a:r>
              <a:rPr lang="en-NZ" sz="2400" dirty="0"/>
              <a:t>) at the design earthquake level:</a:t>
            </a:r>
          </a:p>
          <a:p>
            <a:endParaRPr lang="en-NZ" sz="2400" dirty="0"/>
          </a:p>
          <a:p>
            <a:pPr marL="0" indent="0">
              <a:buNone/>
            </a:pPr>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1187362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54</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Strength Design of SMRF</a:t>
            </a:r>
          </a:p>
          <a:p>
            <a:r>
              <a:rPr lang="en-NZ" sz="2400" b="1" u="sng" dirty="0"/>
              <a:t>Check 3:</a:t>
            </a:r>
            <a:r>
              <a:rPr lang="en-NZ" sz="2400" b="1" dirty="0"/>
              <a:t> </a:t>
            </a:r>
            <a:r>
              <a:rPr lang="en-NZ" sz="2400" dirty="0"/>
              <a:t>Validity of the linear-elastic SMRF modelling assumption. Therefore check the NLRHA MCE</a:t>
            </a:r>
            <a:r>
              <a:rPr lang="en-NZ" sz="2400" baseline="-25000" dirty="0"/>
              <a:t>R</a:t>
            </a:r>
            <a:r>
              <a:rPr lang="en-NZ" sz="2400" dirty="0"/>
              <a:t> demands are no more than </a:t>
            </a:r>
            <a:r>
              <a:rPr lang="en-NZ" sz="2400" u="sng" dirty="0">
                <a:solidFill>
                  <a:schemeClr val="accent6">
                    <a:lumMod val="75000"/>
                  </a:schemeClr>
                </a:solidFill>
              </a:rPr>
              <a:t>1.5 times</a:t>
            </a:r>
            <a:r>
              <a:rPr lang="en-NZ" sz="2400" dirty="0">
                <a:solidFill>
                  <a:schemeClr val="accent6">
                    <a:lumMod val="75000"/>
                  </a:schemeClr>
                </a:solidFill>
              </a:rPr>
              <a:t> </a:t>
            </a:r>
            <a:r>
              <a:rPr lang="en-NZ" sz="2400" dirty="0"/>
              <a:t>the expected capacity of the frame capacities (= “essentially elastic” definition)</a:t>
            </a:r>
          </a:p>
          <a:p>
            <a:endParaRPr lang="en-NZ" sz="2400" dirty="0"/>
          </a:p>
          <a:p>
            <a:r>
              <a:rPr lang="en-NZ" sz="2400" dirty="0"/>
              <a:t>Otherwise explicitly model the nonlinear behaviour of the steel SMRF.</a:t>
            </a:r>
          </a:p>
        </p:txBody>
      </p:sp>
      <p:sp>
        <p:nvSpPr>
          <p:cNvPr id="2" name="Title 1"/>
          <p:cNvSpPr>
            <a:spLocks noGrp="1"/>
          </p:cNvSpPr>
          <p:nvPr>
            <p:ph type="title"/>
          </p:nvPr>
        </p:nvSpPr>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25411542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55</a:t>
            </a:fld>
            <a:endParaRPr lang="en-US" dirty="0"/>
          </a:p>
        </p:txBody>
      </p:sp>
      <p:pic>
        <p:nvPicPr>
          <p:cNvPr id="6" name="Picture 5" descr="Drawing of an longitudinal elevation of the building, 7 bays wide by 7 stories tall.  Demand to capacity ratios are shown on each beam.  Some demand to capacity ratios are greater than 1, but all values are less than 1.5.&#10;"/>
          <p:cNvPicPr/>
          <p:nvPr/>
        </p:nvPicPr>
        <p:blipFill>
          <a:blip r:embed="rId3" cstate="print"/>
          <a:srcRect/>
          <a:stretch>
            <a:fillRect/>
          </a:stretch>
        </p:blipFill>
        <p:spPr bwMode="auto">
          <a:xfrm>
            <a:off x="867264" y="1963710"/>
            <a:ext cx="4986279" cy="3055889"/>
          </a:xfrm>
          <a:prstGeom prst="rect">
            <a:avLst/>
          </a:prstGeom>
          <a:noFill/>
          <a:ln w="9525">
            <a:noFill/>
            <a:miter lim="800000"/>
            <a:headEnd/>
            <a:tailEnd/>
          </a:ln>
        </p:spPr>
      </p:pic>
      <p:sp>
        <p:nvSpPr>
          <p:cNvPr id="7" name="TextBox 6"/>
          <p:cNvSpPr txBox="1"/>
          <p:nvPr/>
        </p:nvSpPr>
        <p:spPr>
          <a:xfrm>
            <a:off x="6429512" y="2505895"/>
            <a:ext cx="2055633" cy="1754326"/>
          </a:xfrm>
          <a:prstGeom prst="rect">
            <a:avLst/>
          </a:prstGeom>
          <a:noFill/>
          <a:ln>
            <a:solidFill>
              <a:srgbClr val="FF0000"/>
            </a:solidFill>
          </a:ln>
        </p:spPr>
        <p:txBody>
          <a:bodyPr wrap="square" rtlCol="0">
            <a:spAutoFit/>
          </a:bodyPr>
          <a:lstStyle/>
          <a:p>
            <a:pPr algn="ctr"/>
            <a:r>
              <a:rPr lang="en-US" sz="1800" b="1" dirty="0"/>
              <a:t>&lt; 1.5 </a:t>
            </a:r>
            <a:r>
              <a:rPr lang="en-US" sz="1800" b="1" dirty="0">
                <a:sym typeface="Wingdings" panose="05000000000000000000" pitchFamily="2" charset="2"/>
              </a:rPr>
              <a:t>O.K</a:t>
            </a:r>
            <a:endParaRPr lang="en-US" sz="1800" b="1" dirty="0"/>
          </a:p>
          <a:p>
            <a:pPr algn="ctr"/>
            <a:r>
              <a:rPr lang="en-NZ" sz="1800" dirty="0"/>
              <a:t>No need to explicitly model the nonlinear behaviour of the frame.</a:t>
            </a:r>
          </a:p>
        </p:txBody>
      </p:sp>
      <p:sp>
        <p:nvSpPr>
          <p:cNvPr id="8" name="Rectangle 7"/>
          <p:cNvSpPr/>
          <p:nvPr/>
        </p:nvSpPr>
        <p:spPr>
          <a:xfrm>
            <a:off x="611231" y="5427802"/>
            <a:ext cx="7683655" cy="707886"/>
          </a:xfrm>
          <a:prstGeom prst="rect">
            <a:avLst/>
          </a:prstGeom>
        </p:spPr>
        <p:txBody>
          <a:bodyPr wrap="square">
            <a:spAutoFit/>
          </a:bodyPr>
          <a:lstStyle/>
          <a:p>
            <a:pPr algn="ctr"/>
            <a:r>
              <a:rPr lang="en-NZ" sz="2000" dirty="0"/>
              <a:t>Thus the SMRF performs essentially elastically for the MCE</a:t>
            </a:r>
            <a:r>
              <a:rPr lang="en-NZ" sz="2000" baseline="-25000" dirty="0"/>
              <a:t>R</a:t>
            </a:r>
            <a:r>
              <a:rPr lang="en-NZ" sz="2000" dirty="0"/>
              <a:t> event =  </a:t>
            </a:r>
            <a:r>
              <a:rPr lang="en-NZ" sz="2000" u="sng" dirty="0">
                <a:solidFill>
                  <a:schemeClr val="accent6">
                    <a:lumMod val="75000"/>
                  </a:schemeClr>
                </a:solidFill>
              </a:rPr>
              <a:t>Higher seismic performance</a:t>
            </a:r>
            <a:endParaRPr lang="en-US" sz="2000" u="sng" dirty="0">
              <a:solidFill>
                <a:schemeClr val="accent6">
                  <a:lumMod val="75000"/>
                </a:schemeClr>
              </a:solidFill>
            </a:endParaRPr>
          </a:p>
        </p:txBody>
      </p:sp>
      <p:sp>
        <p:nvSpPr>
          <p:cNvPr id="9" name="Rectangle 8"/>
          <p:cNvSpPr/>
          <p:nvPr/>
        </p:nvSpPr>
        <p:spPr>
          <a:xfrm>
            <a:off x="867264" y="1287754"/>
            <a:ext cx="4280339" cy="523220"/>
          </a:xfrm>
          <a:prstGeom prst="rect">
            <a:avLst/>
          </a:prstGeom>
        </p:spPr>
        <p:txBody>
          <a:bodyPr wrap="none">
            <a:spAutoFit/>
          </a:bodyPr>
          <a:lstStyle/>
          <a:p>
            <a:pPr marL="0" indent="0">
              <a:buNone/>
            </a:pPr>
            <a:r>
              <a:rPr lang="en-NZ" sz="2800" u="sng" dirty="0">
                <a:solidFill>
                  <a:schemeClr val="accent6">
                    <a:lumMod val="75000"/>
                  </a:schemeClr>
                </a:solidFill>
              </a:rPr>
              <a:t>Strength Design of SMRF</a:t>
            </a:r>
          </a:p>
        </p:txBody>
      </p:sp>
      <p:sp>
        <p:nvSpPr>
          <p:cNvPr id="2" name="Title 1"/>
          <p:cNvSpPr>
            <a:spLocks noGrp="1"/>
          </p:cNvSpPr>
          <p:nvPr>
            <p:ph type="title"/>
          </p:nvPr>
        </p:nvSpPr>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28157410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56</a:t>
            </a:fld>
            <a:endParaRPr lang="en-US" dirty="0"/>
          </a:p>
        </p:txBody>
      </p:sp>
      <p:pic>
        <p:nvPicPr>
          <p:cNvPr id="6" name="Picture 5" descr="A simple structural frame, one bay wide and two stories high.  The figure shows the frame swaying to the right, illustrating that lateral forces cause lateral drift of the frame.&#10;"/>
          <p:cNvPicPr>
            <a:picLocks noChangeAspect="1"/>
          </p:cNvPicPr>
          <p:nvPr/>
        </p:nvPicPr>
        <p:blipFill rotWithShape="1">
          <a:blip r:embed="rId3" cstate="print"/>
          <a:srcRect r="42043" b="5107"/>
          <a:stretch/>
        </p:blipFill>
        <p:spPr>
          <a:xfrm>
            <a:off x="5778203" y="2283328"/>
            <a:ext cx="3184076" cy="3227969"/>
          </a:xfrm>
          <a:prstGeom prst="rect">
            <a:avLst/>
          </a:prstGeom>
        </p:spPr>
      </p:pic>
      <p:sp>
        <p:nvSpPr>
          <p:cNvPr id="7" name="Rectangle 6"/>
          <p:cNvSpPr/>
          <p:nvPr/>
        </p:nvSpPr>
        <p:spPr>
          <a:xfrm>
            <a:off x="2568493" y="2966534"/>
            <a:ext cx="1681219" cy="400110"/>
          </a:xfrm>
          <a:prstGeom prst="rect">
            <a:avLst/>
          </a:prstGeom>
        </p:spPr>
        <p:txBody>
          <a:bodyPr wrap="square">
            <a:spAutoFit/>
          </a:bodyPr>
          <a:lstStyle/>
          <a:p>
            <a:pPr marL="0" lvl="1"/>
            <a:r>
              <a:rPr lang="en-US" sz="2000" dirty="0">
                <a:solidFill>
                  <a:srgbClr val="FF0000"/>
                </a:solidFill>
                <a:sym typeface="Wingdings" panose="05000000000000000000" pitchFamily="2" charset="2"/>
              </a:rPr>
              <a:t></a:t>
            </a:r>
            <a:r>
              <a:rPr lang="en-US" sz="2000" i="1" dirty="0">
                <a:solidFill>
                  <a:srgbClr val="FF0000"/>
                </a:solidFill>
                <a:sym typeface="Wingdings" panose="05000000000000000000" pitchFamily="2" charset="2"/>
              </a:rPr>
              <a:t> </a:t>
            </a:r>
            <a:r>
              <a:rPr lang="en-US" sz="2000" dirty="0">
                <a:solidFill>
                  <a:srgbClr val="FF0000"/>
                </a:solidFill>
                <a:sym typeface="Wingdings" panose="05000000000000000000" pitchFamily="2" charset="2"/>
              </a:rPr>
              <a:t>Governs</a:t>
            </a:r>
            <a:endParaRPr lang="en-US" sz="2000" dirty="0"/>
          </a:p>
        </p:txBody>
      </p:sp>
      <p:sp>
        <p:nvSpPr>
          <p:cNvPr id="8" name="TextBox 7"/>
          <p:cNvSpPr txBox="1"/>
          <p:nvPr/>
        </p:nvSpPr>
        <p:spPr>
          <a:xfrm>
            <a:off x="6508497" y="6114355"/>
            <a:ext cx="1937003" cy="307777"/>
          </a:xfrm>
          <a:prstGeom prst="rect">
            <a:avLst/>
          </a:prstGeom>
          <a:noFill/>
        </p:spPr>
        <p:txBody>
          <a:bodyPr wrap="square" rtlCol="0">
            <a:spAutoFit/>
          </a:bodyPr>
          <a:lstStyle/>
          <a:p>
            <a:pPr algn="ctr"/>
            <a:r>
              <a:rPr lang="en-NZ" sz="1400" dirty="0">
                <a:solidFill>
                  <a:schemeClr val="bg1">
                    <a:lumMod val="50000"/>
                  </a:schemeClr>
                </a:solidFill>
              </a:rPr>
              <a:t>Reference: ASCE 7</a:t>
            </a:r>
            <a:endParaRPr lang="en-US" sz="1400" dirty="0">
              <a:solidFill>
                <a:schemeClr val="bg1">
                  <a:lumMod val="50000"/>
                </a:schemeClr>
              </a:solidFill>
            </a:endParaRPr>
          </a:p>
        </p:txBody>
      </p:sp>
      <p:sp>
        <p:nvSpPr>
          <p:cNvPr id="3" name="Content Placeholder 2"/>
          <p:cNvSpPr>
            <a:spLocks noGrp="1"/>
          </p:cNvSpPr>
          <p:nvPr>
            <p:ph idx="1"/>
          </p:nvPr>
        </p:nvSpPr>
        <p:spPr>
          <a:xfrm>
            <a:off x="661988" y="1301759"/>
            <a:ext cx="5297936" cy="4614214"/>
          </a:xfrm>
        </p:spPr>
        <p:txBody>
          <a:bodyPr/>
          <a:lstStyle/>
          <a:p>
            <a:pPr marL="0" indent="0">
              <a:buNone/>
            </a:pPr>
            <a:r>
              <a:rPr lang="en-NZ" u="sng" dirty="0">
                <a:solidFill>
                  <a:schemeClr val="accent6">
                    <a:lumMod val="75000"/>
                  </a:schemeClr>
                </a:solidFill>
              </a:rPr>
              <a:t>Permissible Drifts</a:t>
            </a:r>
          </a:p>
          <a:p>
            <a:r>
              <a:rPr lang="en-US" sz="2400" dirty="0"/>
              <a:t>Are checked only at the </a:t>
            </a:r>
            <a:r>
              <a:rPr lang="en-US" sz="2400" u="sng" dirty="0">
                <a:solidFill>
                  <a:schemeClr val="accent6">
                    <a:lumMod val="75000"/>
                  </a:schemeClr>
                </a:solidFill>
              </a:rPr>
              <a:t>MCE</a:t>
            </a:r>
            <a:r>
              <a:rPr lang="en-US" sz="2400" u="sng" baseline="-25000" dirty="0">
                <a:solidFill>
                  <a:schemeClr val="accent6">
                    <a:lumMod val="75000"/>
                  </a:schemeClr>
                </a:solidFill>
              </a:rPr>
              <a:t>R</a:t>
            </a:r>
            <a:r>
              <a:rPr lang="en-US" sz="2400" dirty="0">
                <a:solidFill>
                  <a:schemeClr val="accent6">
                    <a:lumMod val="75000"/>
                  </a:schemeClr>
                </a:solidFill>
              </a:rPr>
              <a:t> </a:t>
            </a:r>
            <a:r>
              <a:rPr lang="en-US" sz="2400" dirty="0"/>
              <a:t>level with the </a:t>
            </a:r>
            <a:r>
              <a:rPr lang="en-US" sz="2400" u="sng" dirty="0">
                <a:solidFill>
                  <a:schemeClr val="accent6">
                    <a:lumMod val="75000"/>
                  </a:schemeClr>
                </a:solidFill>
              </a:rPr>
              <a:t>dampers included</a:t>
            </a:r>
            <a:r>
              <a:rPr lang="en-US" sz="2400" dirty="0">
                <a:solidFill>
                  <a:schemeClr val="accent6">
                    <a:lumMod val="75000"/>
                  </a:schemeClr>
                </a:solidFill>
              </a:rPr>
              <a:t> </a:t>
            </a:r>
            <a:r>
              <a:rPr lang="en-US" sz="2400" dirty="0"/>
              <a:t>and have three limits:</a:t>
            </a:r>
          </a:p>
          <a:p>
            <a:pPr marL="857250" lvl="1" indent="-457200">
              <a:buFont typeface="+mj-lt"/>
              <a:buAutoNum type="arabicPeriod"/>
            </a:pPr>
            <a:r>
              <a:rPr lang="en-US" sz="2000" u="sng" dirty="0">
                <a:solidFill>
                  <a:schemeClr val="accent6">
                    <a:lumMod val="75000"/>
                  </a:schemeClr>
                </a:solidFill>
              </a:rPr>
              <a:t>3%</a:t>
            </a:r>
            <a:r>
              <a:rPr lang="en-US" sz="2000" dirty="0"/>
              <a:t> limit </a:t>
            </a:r>
          </a:p>
          <a:p>
            <a:pPr marL="857250" lvl="1" indent="-457200">
              <a:buFont typeface="+mj-lt"/>
              <a:buAutoNum type="arabicPeriod"/>
            </a:pPr>
            <a:r>
              <a:rPr lang="en-US" sz="2000" dirty="0"/>
              <a:t>1.9 times </a:t>
            </a:r>
            <a:r>
              <a:rPr lang="en-US" sz="2000" i="1" dirty="0"/>
              <a:t>Table 12.12-1 </a:t>
            </a:r>
            <a:r>
              <a:rPr lang="en-US" sz="2000" dirty="0"/>
              <a:t>limit = </a:t>
            </a:r>
            <a:r>
              <a:rPr lang="en-US" sz="2000" u="sng" dirty="0">
                <a:solidFill>
                  <a:schemeClr val="accent6">
                    <a:lumMod val="75000"/>
                  </a:schemeClr>
                </a:solidFill>
              </a:rPr>
              <a:t>3.8% </a:t>
            </a:r>
          </a:p>
          <a:p>
            <a:pPr marL="857250" lvl="1" indent="-457200">
              <a:buFont typeface="+mj-lt"/>
              <a:buAutoNum type="arabicPeriod"/>
            </a:pPr>
            <a:r>
              <a:rPr lang="en-US" sz="2000" dirty="0"/>
              <a:t>1.5R/C</a:t>
            </a:r>
            <a:r>
              <a:rPr lang="en-US" sz="2000" baseline="-25000" dirty="0"/>
              <a:t>d</a:t>
            </a:r>
            <a:r>
              <a:rPr lang="en-US" sz="2000" dirty="0"/>
              <a:t> times </a:t>
            </a:r>
            <a:r>
              <a:rPr lang="en-US" sz="2000" i="1" dirty="0"/>
              <a:t>Table 12.12-1 </a:t>
            </a:r>
            <a:r>
              <a:rPr lang="en-US" sz="2000" dirty="0"/>
              <a:t>limit = 1.5 × 8/5.5 × 2% = </a:t>
            </a:r>
            <a:r>
              <a:rPr lang="en-US" sz="2000" u="sng" dirty="0">
                <a:solidFill>
                  <a:schemeClr val="accent6">
                    <a:lumMod val="75000"/>
                  </a:schemeClr>
                </a:solidFill>
              </a:rPr>
              <a:t>4.4%</a:t>
            </a:r>
          </a:p>
        </p:txBody>
      </p:sp>
      <p:sp>
        <p:nvSpPr>
          <p:cNvPr id="2" name="Title 1"/>
          <p:cNvSpPr>
            <a:spLocks noGrp="1"/>
          </p:cNvSpPr>
          <p:nvPr>
            <p:ph type="title"/>
          </p:nvPr>
        </p:nvSpPr>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152459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57</a:t>
            </a:fld>
            <a:endParaRPr lang="en-US" dirty="0"/>
          </a:p>
        </p:txBody>
      </p:sp>
      <p:sp>
        <p:nvSpPr>
          <p:cNvPr id="11" name="Rectangle 10"/>
          <p:cNvSpPr/>
          <p:nvPr/>
        </p:nvSpPr>
        <p:spPr>
          <a:xfrm>
            <a:off x="1312339" y="5344522"/>
            <a:ext cx="6579982" cy="707886"/>
          </a:xfrm>
          <a:prstGeom prst="rect">
            <a:avLst/>
          </a:prstGeom>
        </p:spPr>
        <p:txBody>
          <a:bodyPr wrap="square">
            <a:spAutoFit/>
          </a:bodyPr>
          <a:lstStyle/>
          <a:p>
            <a:pPr marL="0" lvl="1"/>
            <a:r>
              <a:rPr lang="en-NZ" sz="2000" dirty="0">
                <a:sym typeface="Wingdings" panose="05000000000000000000" pitchFamily="2" charset="2"/>
              </a:rPr>
              <a:t>Maximum drift  	= 2.0% × torsional amplification factor</a:t>
            </a:r>
          </a:p>
          <a:p>
            <a:pPr marL="0" lvl="1"/>
            <a:r>
              <a:rPr lang="en-NZ" sz="2000" dirty="0">
                <a:solidFill>
                  <a:schemeClr val="accent6">
                    <a:lumMod val="75000"/>
                  </a:schemeClr>
                </a:solidFill>
                <a:sym typeface="Wingdings" panose="05000000000000000000" pitchFamily="2" charset="2"/>
              </a:rPr>
              <a:t>		</a:t>
            </a:r>
            <a:r>
              <a:rPr lang="en-NZ" sz="2000" dirty="0">
                <a:sym typeface="Wingdings" panose="05000000000000000000" pitchFamily="2" charset="2"/>
              </a:rPr>
              <a:t>= 2.0% × 1.14 = </a:t>
            </a:r>
            <a:r>
              <a:rPr lang="en-NZ" sz="2000" b="1" dirty="0">
                <a:sym typeface="Wingdings" panose="05000000000000000000" pitchFamily="2" charset="2"/>
              </a:rPr>
              <a:t>2.3% </a:t>
            </a:r>
            <a:r>
              <a:rPr lang="en-NZ" sz="2000" dirty="0">
                <a:sym typeface="Wingdings" panose="05000000000000000000" pitchFamily="2" charset="2"/>
              </a:rPr>
              <a:t>&lt; 3.0% </a:t>
            </a:r>
            <a:r>
              <a:rPr lang="en-US" sz="2000" b="1" dirty="0">
                <a:solidFill>
                  <a:srgbClr val="00B050"/>
                </a:solidFill>
                <a:sym typeface="Wingdings" panose="05000000000000000000" pitchFamily="2" charset="2"/>
              </a:rPr>
              <a:t>O.K</a:t>
            </a:r>
            <a:r>
              <a:rPr lang="en-NZ" sz="2000" dirty="0">
                <a:solidFill>
                  <a:srgbClr val="00B050"/>
                </a:solidFill>
                <a:sym typeface="Wingdings" panose="05000000000000000000" pitchFamily="2" charset="2"/>
              </a:rPr>
              <a:t> </a:t>
            </a:r>
            <a:endParaRPr lang="en-US" sz="2000" dirty="0">
              <a:solidFill>
                <a:srgbClr val="00B050"/>
              </a:solidFill>
            </a:endParaRPr>
          </a:p>
        </p:txBody>
      </p:sp>
      <p:pic>
        <p:nvPicPr>
          <p:cNvPr id="9" name="Picture 8" descr="Maximum Properties"/>
          <p:cNvPicPr>
            <a:picLocks noChangeAspect="1"/>
          </p:cNvPicPr>
          <p:nvPr/>
        </p:nvPicPr>
        <p:blipFill>
          <a:blip r:embed="rId3" cstate="print"/>
          <a:stretch>
            <a:fillRect/>
          </a:stretch>
        </p:blipFill>
        <p:spPr>
          <a:xfrm>
            <a:off x="4743160" y="2765774"/>
            <a:ext cx="2266304" cy="2115217"/>
          </a:xfrm>
          <a:prstGeom prst="rect">
            <a:avLst/>
          </a:prstGeom>
        </p:spPr>
      </p:pic>
      <p:sp>
        <p:nvSpPr>
          <p:cNvPr id="10" name="Rectangle 9"/>
          <p:cNvSpPr/>
          <p:nvPr/>
        </p:nvSpPr>
        <p:spPr>
          <a:xfrm>
            <a:off x="4630634" y="2288988"/>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Minimum Properties</a:t>
            </a:r>
            <a:endParaRPr lang="en-US" sz="2000" dirty="0">
              <a:solidFill>
                <a:schemeClr val="accent6">
                  <a:lumMod val="75000"/>
                </a:schemeClr>
              </a:solidFill>
            </a:endParaRPr>
          </a:p>
        </p:txBody>
      </p:sp>
      <p:pic>
        <p:nvPicPr>
          <p:cNvPr id="8" name="Picture 7" descr="Maximum Properties"/>
          <p:cNvPicPr>
            <a:picLocks noChangeAspect="1"/>
          </p:cNvPicPr>
          <p:nvPr/>
        </p:nvPicPr>
        <p:blipFill>
          <a:blip r:embed="rId4" cstate="print"/>
          <a:stretch>
            <a:fillRect/>
          </a:stretch>
        </p:blipFill>
        <p:spPr>
          <a:xfrm>
            <a:off x="1312339" y="2765774"/>
            <a:ext cx="2354549" cy="2068185"/>
          </a:xfrm>
          <a:prstGeom prst="rect">
            <a:avLst/>
          </a:prstGeom>
        </p:spPr>
      </p:pic>
      <p:sp>
        <p:nvSpPr>
          <p:cNvPr id="7" name="Rectangle 6"/>
          <p:cNvSpPr/>
          <p:nvPr/>
        </p:nvSpPr>
        <p:spPr>
          <a:xfrm>
            <a:off x="1181763" y="2286349"/>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Maximum Properties</a:t>
            </a:r>
            <a:endParaRPr lang="en-US" sz="2000" dirty="0">
              <a:solidFill>
                <a:schemeClr val="accent6">
                  <a:lumMod val="75000"/>
                </a:schemeClr>
              </a:solidFill>
            </a:endParaRPr>
          </a:p>
        </p:txBody>
      </p:sp>
      <p:sp>
        <p:nvSpPr>
          <p:cNvPr id="3" name="Content Placeholder 2"/>
          <p:cNvSpPr>
            <a:spLocks noGrp="1"/>
          </p:cNvSpPr>
          <p:nvPr>
            <p:ph idx="1"/>
          </p:nvPr>
        </p:nvSpPr>
        <p:spPr>
          <a:xfrm>
            <a:off x="661988" y="1247167"/>
            <a:ext cx="7783512" cy="4614214"/>
          </a:xfrm>
        </p:spPr>
        <p:txBody>
          <a:bodyPr/>
          <a:lstStyle/>
          <a:p>
            <a:pPr marL="0" indent="0">
              <a:buNone/>
            </a:pPr>
            <a:r>
              <a:rPr lang="en-NZ" u="sng" dirty="0">
                <a:solidFill>
                  <a:schemeClr val="accent6">
                    <a:lumMod val="75000"/>
                  </a:schemeClr>
                </a:solidFill>
              </a:rPr>
              <a:t>Permissible Drifts</a:t>
            </a:r>
          </a:p>
          <a:p>
            <a:r>
              <a:rPr lang="en-NZ" sz="2400" dirty="0"/>
              <a:t>MCE</a:t>
            </a:r>
            <a:r>
              <a:rPr lang="en-NZ" sz="2400" baseline="-25000" dirty="0"/>
              <a:t>R</a:t>
            </a:r>
            <a:r>
              <a:rPr lang="en-NZ" sz="2400" dirty="0"/>
              <a:t> NLRHA Average Results:</a:t>
            </a:r>
          </a:p>
        </p:txBody>
      </p:sp>
      <p:sp>
        <p:nvSpPr>
          <p:cNvPr id="2" name="Title 1"/>
          <p:cNvSpPr>
            <a:spLocks noGrp="1"/>
          </p:cNvSpPr>
          <p:nvPr>
            <p:ph type="title"/>
          </p:nvPr>
        </p:nvSpPr>
        <p:spPr>
          <a:xfrm>
            <a:off x="661988" y="224486"/>
            <a:ext cx="7772400" cy="1143000"/>
          </a:xfrm>
        </p:spPr>
        <p:txBody>
          <a:bodyPr/>
          <a:lstStyle/>
          <a:p>
            <a:r>
              <a:rPr lang="en-NZ" dirty="0">
                <a:solidFill>
                  <a:schemeClr val="accent6">
                    <a:lumMod val="75000"/>
                  </a:schemeClr>
                </a:solidFill>
              </a:rPr>
              <a:t>Design of SFRS</a:t>
            </a:r>
            <a:endParaRPr lang="en-US" dirty="0">
              <a:solidFill>
                <a:schemeClr val="accent6">
                  <a:lumMod val="75000"/>
                </a:schemeClr>
              </a:solidFill>
            </a:endParaRPr>
          </a:p>
        </p:txBody>
      </p:sp>
    </p:spTree>
    <p:extLst>
      <p:ext uri="{BB962C8B-B14F-4D97-AF65-F5344CB8AC3E}">
        <p14:creationId xmlns:p14="http://schemas.microsoft.com/office/powerpoint/2010/main" val="11015825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58</a:t>
            </a:fld>
            <a:endParaRPr lang="en-US" dirty="0"/>
          </a:p>
        </p:txBody>
      </p:sp>
      <p:pic>
        <p:nvPicPr>
          <p:cNvPr id="7" name="Picture 6" descr="MCER NLRHA Average Story Drift, Damper Force and Stroke for Minimum Properties, Load Case 0.62D +Q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7624" y="3225192"/>
            <a:ext cx="4384655" cy="2241181"/>
          </a:xfrm>
          <a:prstGeom prst="rect">
            <a:avLst/>
          </a:prstGeom>
        </p:spPr>
      </p:pic>
      <p:sp>
        <p:nvSpPr>
          <p:cNvPr id="13" name="Rectangle 12"/>
          <p:cNvSpPr/>
          <p:nvPr/>
        </p:nvSpPr>
        <p:spPr>
          <a:xfrm>
            <a:off x="5818689" y="2766478"/>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Minimum Properties</a:t>
            </a:r>
            <a:endParaRPr lang="en-US" sz="2000" dirty="0">
              <a:solidFill>
                <a:schemeClr val="accent6">
                  <a:lumMod val="75000"/>
                </a:schemeClr>
              </a:solidFill>
            </a:endParaRPr>
          </a:p>
        </p:txBody>
      </p:sp>
      <p:pic>
        <p:nvPicPr>
          <p:cNvPr id="8" name="Picture 7" descr="MCER NLRHA Average Story Drift, Damper Force and Stroke for Maximum Properties, Load Case 0.62D +Q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823" y="3250592"/>
            <a:ext cx="4427401" cy="2241181"/>
          </a:xfrm>
          <a:prstGeom prst="rect">
            <a:avLst/>
          </a:prstGeom>
        </p:spPr>
      </p:pic>
      <p:sp>
        <p:nvSpPr>
          <p:cNvPr id="12" name="Rectangle 11"/>
          <p:cNvSpPr/>
          <p:nvPr/>
        </p:nvSpPr>
        <p:spPr>
          <a:xfrm>
            <a:off x="1088086" y="2766478"/>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Maximum Properties</a:t>
            </a:r>
            <a:endParaRPr lang="en-US" sz="2000" dirty="0">
              <a:solidFill>
                <a:schemeClr val="accent6">
                  <a:lumMod val="75000"/>
                </a:schemeClr>
              </a:solidFill>
            </a:endParaRPr>
          </a:p>
        </p:txBody>
      </p:sp>
      <p:sp>
        <p:nvSpPr>
          <p:cNvPr id="11" name="Content Placeholder 2"/>
          <p:cNvSpPr txBox="1">
            <a:spLocks/>
          </p:cNvSpPr>
          <p:nvPr/>
        </p:nvSpPr>
        <p:spPr bwMode="auto">
          <a:xfrm>
            <a:off x="821883" y="1274293"/>
            <a:ext cx="7772400" cy="1288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dirty="0"/>
              <a:t>Designed to remain elastic (nominal material strengths and </a:t>
            </a:r>
            <a:r>
              <a:rPr lang="el-GR" sz="2400" dirty="0"/>
              <a:t>ϕ</a:t>
            </a:r>
            <a:r>
              <a:rPr lang="en-NZ" sz="2400" dirty="0"/>
              <a:t>=0.9) for MCE</a:t>
            </a:r>
            <a:r>
              <a:rPr lang="en-NZ" sz="2400" baseline="-25000" dirty="0"/>
              <a:t>R</a:t>
            </a:r>
            <a:r>
              <a:rPr lang="en-NZ" sz="2400" dirty="0"/>
              <a:t> demands.</a:t>
            </a:r>
          </a:p>
          <a:p>
            <a:r>
              <a:rPr lang="en-NZ" sz="2400" dirty="0"/>
              <a:t>MCE</a:t>
            </a:r>
            <a:r>
              <a:rPr lang="en-NZ" sz="2400" baseline="-25000" dirty="0"/>
              <a:t>R</a:t>
            </a:r>
            <a:r>
              <a:rPr lang="en-NZ" sz="2400" dirty="0"/>
              <a:t> NLRHA average (of seven motions) results:</a:t>
            </a:r>
          </a:p>
        </p:txBody>
      </p:sp>
      <p:sp>
        <p:nvSpPr>
          <p:cNvPr id="2" name="Title 1"/>
          <p:cNvSpPr>
            <a:spLocks noGrp="1"/>
          </p:cNvSpPr>
          <p:nvPr>
            <p:ph type="title"/>
          </p:nvPr>
        </p:nvSpPr>
        <p:spPr/>
        <p:txBody>
          <a:bodyPr/>
          <a:lstStyle/>
          <a:p>
            <a:r>
              <a:rPr lang="en-NZ" dirty="0">
                <a:solidFill>
                  <a:srgbClr val="FF0000"/>
                </a:solidFill>
              </a:rPr>
              <a:t>Design of Damping System</a:t>
            </a:r>
            <a:endParaRPr lang="en-US" dirty="0">
              <a:solidFill>
                <a:srgbClr val="FF0000"/>
              </a:solidFill>
            </a:endParaRPr>
          </a:p>
        </p:txBody>
      </p:sp>
    </p:spTree>
    <p:extLst>
      <p:ext uri="{BB962C8B-B14F-4D97-AF65-F5344CB8AC3E}">
        <p14:creationId xmlns:p14="http://schemas.microsoft.com/office/powerpoint/2010/main" val="20879814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59</a:t>
            </a:fld>
            <a:endParaRPr lang="en-US" dirty="0"/>
          </a:p>
        </p:txBody>
      </p:sp>
      <p:pic>
        <p:nvPicPr>
          <p:cNvPr id="9" name="Picture 8" descr="Damper displacement capacity (increase for torsion and redundancy)&#10;&#10;Damper Stroke =4.0 inch"/>
          <p:cNvPicPr>
            <a:picLocks noChangeAspect="1"/>
          </p:cNvPicPr>
          <p:nvPr/>
        </p:nvPicPr>
        <p:blipFill>
          <a:blip r:embed="rId3" cstate="print"/>
          <a:stretch>
            <a:fillRect/>
          </a:stretch>
        </p:blipFill>
        <p:spPr>
          <a:xfrm>
            <a:off x="1774826" y="5607540"/>
            <a:ext cx="6094750" cy="685659"/>
          </a:xfrm>
          <a:prstGeom prst="rect">
            <a:avLst/>
          </a:prstGeom>
        </p:spPr>
      </p:pic>
      <p:pic>
        <p:nvPicPr>
          <p:cNvPr id="7" name="Picture 6" descr="Design force for damper (increase for torsion and redundancy)&#10;&#10;Damper Force = 447 kip"/>
          <p:cNvPicPr>
            <a:picLocks noChangeAspect="1"/>
          </p:cNvPicPr>
          <p:nvPr/>
        </p:nvPicPr>
        <p:blipFill>
          <a:blip r:embed="rId4" cstate="print"/>
          <a:stretch>
            <a:fillRect/>
          </a:stretch>
        </p:blipFill>
        <p:spPr>
          <a:xfrm>
            <a:off x="1861644" y="3828717"/>
            <a:ext cx="5921114" cy="774405"/>
          </a:xfrm>
          <a:prstGeom prst="rect">
            <a:avLst/>
          </a:prstGeom>
        </p:spPr>
      </p:pic>
      <p:pic>
        <p:nvPicPr>
          <p:cNvPr id="6" name="Picture 5" descr="Corresponding velocity at peak force&#10;&#10;v = 11.7 inch/sec"/>
          <p:cNvPicPr>
            <a:picLocks noChangeAspect="1"/>
          </p:cNvPicPr>
          <p:nvPr/>
        </p:nvPicPr>
        <p:blipFill>
          <a:blip r:embed="rId5" cstate="print"/>
          <a:stretch>
            <a:fillRect/>
          </a:stretch>
        </p:blipFill>
        <p:spPr>
          <a:xfrm>
            <a:off x="2122488" y="1766418"/>
            <a:ext cx="5399427" cy="1057881"/>
          </a:xfrm>
          <a:prstGeom prst="rect">
            <a:avLst/>
          </a:prstGeom>
        </p:spPr>
      </p:pic>
      <p:sp>
        <p:nvSpPr>
          <p:cNvPr id="11" name="Content Placeholder 2"/>
          <p:cNvSpPr txBox="1">
            <a:spLocks/>
          </p:cNvSpPr>
          <p:nvPr/>
        </p:nvSpPr>
        <p:spPr bwMode="auto">
          <a:xfrm>
            <a:off x="821883" y="1274293"/>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dirty="0"/>
              <a:t>Corresponding velocity at peak force:</a:t>
            </a:r>
          </a:p>
          <a:p>
            <a:endParaRPr lang="en-NZ" sz="2400" dirty="0"/>
          </a:p>
          <a:p>
            <a:endParaRPr lang="en-NZ" sz="2400" dirty="0"/>
          </a:p>
          <a:p>
            <a:endParaRPr lang="en-NZ" sz="2400" dirty="0"/>
          </a:p>
          <a:p>
            <a:r>
              <a:rPr lang="en-NZ" sz="2400" u="sng" dirty="0">
                <a:solidFill>
                  <a:schemeClr val="accent6">
                    <a:lumMod val="75000"/>
                  </a:schemeClr>
                </a:solidFill>
              </a:rPr>
              <a:t>Design force for damper</a:t>
            </a:r>
            <a:r>
              <a:rPr lang="en-NZ" sz="2400" dirty="0">
                <a:solidFill>
                  <a:schemeClr val="accent6">
                    <a:lumMod val="75000"/>
                  </a:schemeClr>
                </a:solidFill>
              </a:rPr>
              <a:t> </a:t>
            </a:r>
            <a:r>
              <a:rPr lang="en-NZ" sz="2400" dirty="0"/>
              <a:t>(increase for torsion and redundancy)</a:t>
            </a:r>
          </a:p>
          <a:p>
            <a:endParaRPr lang="en-NZ" sz="2400" dirty="0"/>
          </a:p>
          <a:p>
            <a:endParaRPr lang="en-NZ" sz="2400" dirty="0"/>
          </a:p>
          <a:p>
            <a:r>
              <a:rPr lang="en-NZ" sz="2400" u="sng" dirty="0">
                <a:solidFill>
                  <a:schemeClr val="accent6">
                    <a:lumMod val="75000"/>
                  </a:schemeClr>
                </a:solidFill>
              </a:rPr>
              <a:t>Damper displacement capacity</a:t>
            </a:r>
            <a:r>
              <a:rPr lang="en-NZ" sz="2400" dirty="0">
                <a:solidFill>
                  <a:schemeClr val="accent6">
                    <a:lumMod val="75000"/>
                  </a:schemeClr>
                </a:solidFill>
              </a:rPr>
              <a:t> </a:t>
            </a:r>
            <a:r>
              <a:rPr lang="en-NZ" sz="2400" dirty="0"/>
              <a:t>(increase for torsion and redundancy)</a:t>
            </a:r>
          </a:p>
        </p:txBody>
      </p:sp>
      <p:sp>
        <p:nvSpPr>
          <p:cNvPr id="2" name="Title 1"/>
          <p:cNvSpPr>
            <a:spLocks noGrp="1"/>
          </p:cNvSpPr>
          <p:nvPr>
            <p:ph type="title"/>
          </p:nvPr>
        </p:nvSpPr>
        <p:spPr/>
        <p:txBody>
          <a:bodyPr/>
          <a:lstStyle/>
          <a:p>
            <a:r>
              <a:rPr lang="en-NZ" dirty="0">
                <a:solidFill>
                  <a:schemeClr val="accent6">
                    <a:lumMod val="75000"/>
                  </a:schemeClr>
                </a:solidFill>
              </a:rPr>
              <a:t>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2539420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6</a:t>
            </a:fld>
            <a:endParaRPr lang="en-US" dirty="0"/>
          </a:p>
        </p:txBody>
      </p:sp>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2</a:t>
            </a:r>
            <a:r>
              <a:rPr lang="en-NZ" baseline="30000" dirty="0">
                <a:solidFill>
                  <a:schemeClr val="accent6">
                    <a:lumMod val="75000"/>
                  </a:schemeClr>
                </a:solidFill>
              </a:rPr>
              <a:t>nd</a:t>
            </a:r>
            <a:r>
              <a:rPr lang="en-NZ" dirty="0">
                <a:solidFill>
                  <a:schemeClr val="accent6">
                    <a:lumMod val="75000"/>
                  </a:schemeClr>
                </a:solidFill>
              </a:rPr>
              <a:t> key concept:</a:t>
            </a:r>
          </a:p>
          <a:p>
            <a:pPr marL="0" indent="0">
              <a:spcBef>
                <a:spcPts val="1200"/>
              </a:spcBef>
              <a:buNone/>
            </a:pPr>
            <a:r>
              <a:rPr lang="en-US" dirty="0"/>
              <a:t>Dampers </a:t>
            </a:r>
            <a:r>
              <a:rPr lang="en-US" u="sng" dirty="0">
                <a:solidFill>
                  <a:schemeClr val="accent6">
                    <a:lumMod val="75000"/>
                  </a:schemeClr>
                </a:solidFill>
              </a:rPr>
              <a:t>supplement</a:t>
            </a:r>
            <a:r>
              <a:rPr lang="en-US" dirty="0"/>
              <a:t> the seismic-force resisting systems (SFRS) </a:t>
            </a:r>
          </a:p>
          <a:p>
            <a:pPr lvl="1">
              <a:spcBef>
                <a:spcPts val="1200"/>
              </a:spcBef>
            </a:pPr>
            <a:r>
              <a:rPr lang="en-US" sz="2400" dirty="0"/>
              <a:t>The SFRS must provide a complete lateral load path </a:t>
            </a:r>
            <a:r>
              <a:rPr lang="en-US" sz="2400" i="1" dirty="0"/>
              <a:t>as if the dampers did not exist</a:t>
            </a:r>
            <a:r>
              <a:rPr lang="en-US" sz="2400" dirty="0"/>
              <a:t>.</a:t>
            </a:r>
          </a:p>
          <a:p>
            <a:pPr lvl="1">
              <a:spcBef>
                <a:spcPts val="1200"/>
              </a:spcBef>
            </a:pPr>
            <a:r>
              <a:rPr lang="en-US" sz="2400" dirty="0"/>
              <a:t>Minimum </a:t>
            </a:r>
            <a:r>
              <a:rPr lang="en-US" sz="2400" i="1" dirty="0" err="1"/>
              <a:t>V</a:t>
            </a:r>
            <a:r>
              <a:rPr lang="en-US" sz="2400" i="1" baseline="-25000" dirty="0" err="1"/>
              <a:t>b</a:t>
            </a:r>
            <a:r>
              <a:rPr lang="en-US" sz="2400" dirty="0"/>
              <a:t> limit for SFRS and ductile detailing requirements </a:t>
            </a:r>
            <a:r>
              <a:rPr lang="en-US" sz="2400" u="sng" dirty="0"/>
              <a:t>may not</a:t>
            </a:r>
            <a:r>
              <a:rPr lang="en-US" sz="2400" dirty="0"/>
              <a:t> be relaxed</a:t>
            </a:r>
          </a:p>
          <a:p>
            <a:pPr lvl="1">
              <a:spcBef>
                <a:spcPts val="1200"/>
              </a:spcBef>
            </a:pPr>
            <a:r>
              <a:rPr lang="en-US" sz="2400" dirty="0"/>
              <a:t>Damping system (DS) and SFRS defined independently</a:t>
            </a: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30925776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60</a:t>
            </a:fld>
            <a:endParaRPr lang="en-US" dirty="0"/>
          </a:p>
        </p:txBody>
      </p:sp>
      <p:pic>
        <p:nvPicPr>
          <p:cNvPr id="9" name="Picture 8" descr="The key specifications for the nonlinear FVD are outlined.&#10;"/>
          <p:cNvPicPr>
            <a:picLocks noChangeAspect="1"/>
          </p:cNvPicPr>
          <p:nvPr/>
        </p:nvPicPr>
        <p:blipFill>
          <a:blip r:embed="rId3" cstate="print"/>
          <a:stretch>
            <a:fillRect/>
          </a:stretch>
        </p:blipFill>
        <p:spPr>
          <a:xfrm>
            <a:off x="635294" y="1944017"/>
            <a:ext cx="7966484" cy="3958308"/>
          </a:xfrm>
          <a:prstGeom prst="rect">
            <a:avLst/>
          </a:prstGeom>
        </p:spPr>
      </p:pic>
      <p:sp>
        <p:nvSpPr>
          <p:cNvPr id="11" name="Content Placeholder 2"/>
          <p:cNvSpPr txBox="1">
            <a:spLocks/>
          </p:cNvSpPr>
          <p:nvPr/>
        </p:nvSpPr>
        <p:spPr bwMode="auto">
          <a:xfrm>
            <a:off x="829378" y="1274293"/>
            <a:ext cx="7772400" cy="529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Nonlinear Fluid Viscous Damper Device Details:</a:t>
            </a:r>
            <a:endParaRPr lang="en-NZ" sz="2400" dirty="0"/>
          </a:p>
          <a:p>
            <a:endParaRPr lang="en-NZ" sz="2400" dirty="0"/>
          </a:p>
        </p:txBody>
      </p:sp>
      <p:sp>
        <p:nvSpPr>
          <p:cNvPr id="2" name="Title 1"/>
          <p:cNvSpPr>
            <a:spLocks noGrp="1"/>
          </p:cNvSpPr>
          <p:nvPr>
            <p:ph type="title"/>
          </p:nvPr>
        </p:nvSpPr>
        <p:spPr/>
        <p:txBody>
          <a:bodyPr/>
          <a:lstStyle/>
          <a:p>
            <a:r>
              <a:rPr lang="en-NZ" dirty="0">
                <a:solidFill>
                  <a:schemeClr val="accent6">
                    <a:lumMod val="75000"/>
                  </a:schemeClr>
                </a:solidFill>
              </a:rPr>
              <a:t>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9818201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Summary 1 - </a:t>
            </a:r>
            <a:fld id="{C89CB261-678F-46C7-9B50-9F41C27EFD57}" type="slidenum">
              <a:rPr lang="en-US" smtClean="0"/>
              <a:pPr>
                <a:defRPr/>
              </a:pPr>
              <a:t>61</a:t>
            </a:fld>
            <a:endParaRPr lang="en-US" dirty="0"/>
          </a:p>
        </p:txBody>
      </p:sp>
      <p:sp>
        <p:nvSpPr>
          <p:cNvPr id="10" name="TextBox 9"/>
          <p:cNvSpPr txBox="1"/>
          <p:nvPr/>
        </p:nvSpPr>
        <p:spPr>
          <a:xfrm>
            <a:off x="5809529" y="4631342"/>
            <a:ext cx="3400388"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pic>
        <p:nvPicPr>
          <p:cNvPr id="13" name="Picture 12" descr="Single structural bay containing a diagonal brace with a single fluid viscous damper in line with the brace.&#10;"/>
          <p:cNvPicPr>
            <a:picLocks noChangeAspect="1"/>
          </p:cNvPicPr>
          <p:nvPr/>
        </p:nvPicPr>
        <p:blipFill rotWithShape="1">
          <a:blip r:embed="rId3" cstate="print"/>
          <a:srcRect l="448" t="1045" b="54377"/>
          <a:stretch/>
        </p:blipFill>
        <p:spPr>
          <a:xfrm>
            <a:off x="5630076" y="3443879"/>
            <a:ext cx="2402155" cy="1173645"/>
          </a:xfrm>
          <a:prstGeom prst="rect">
            <a:avLst/>
          </a:prstGeom>
        </p:spPr>
      </p:pic>
      <p:cxnSp>
        <p:nvCxnSpPr>
          <p:cNvPr id="15" name="Straight Arrow Connector 14" descr="red arrow"/>
          <p:cNvCxnSpPr/>
          <p:nvPr/>
        </p:nvCxnSpPr>
        <p:spPr bwMode="auto">
          <a:xfrm>
            <a:off x="4401344" y="2043485"/>
            <a:ext cx="2198239" cy="2087179"/>
          </a:xfrm>
          <a:prstGeom prst="straightConnector1">
            <a:avLst/>
          </a:prstGeom>
          <a:solidFill>
            <a:schemeClr val="accent1"/>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 name="Picture 5" descr="A simple structural frame one story high and three bays wide.  In the left bay is shown a fluid viscous damper in line with a diagonal brace.  The damper, right column of the left bay, and horizontal beam of the center bay are circled and labeled “DS” for Damping System.  The two columns and beam of the right bay form a moment resisting frame, and are circled and labeled “SFRS” for Seismic Force Resisting System.  "/>
          <p:cNvPicPr>
            <a:picLocks noChangeAspect="1"/>
          </p:cNvPicPr>
          <p:nvPr/>
        </p:nvPicPr>
        <p:blipFill>
          <a:blip r:embed="rId4" cstate="print"/>
          <a:stretch>
            <a:fillRect/>
          </a:stretch>
        </p:blipFill>
        <p:spPr>
          <a:xfrm>
            <a:off x="866854" y="3418452"/>
            <a:ext cx="4181672" cy="1424425"/>
          </a:xfrm>
          <a:prstGeom prst="rect">
            <a:avLst/>
          </a:prstGeom>
        </p:spPr>
      </p:pic>
      <p:sp>
        <p:nvSpPr>
          <p:cNvPr id="11" name="Content Placeholder 2"/>
          <p:cNvSpPr txBox="1">
            <a:spLocks/>
          </p:cNvSpPr>
          <p:nvPr/>
        </p:nvSpPr>
        <p:spPr bwMode="auto">
          <a:xfrm>
            <a:off x="866854" y="1274293"/>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Damping System Framing</a:t>
            </a:r>
          </a:p>
          <a:p>
            <a:r>
              <a:rPr lang="en-US" sz="2400" b="1" dirty="0"/>
              <a:t>Include: </a:t>
            </a:r>
            <a:r>
              <a:rPr lang="en-US" sz="2400" dirty="0"/>
              <a:t>Braces in-line with the dampers, their connections, the framing (beams and columns) which encompass the damping devices and the collectors and diaphragm</a:t>
            </a:r>
          </a:p>
          <a:p>
            <a:endParaRPr lang="en-NZ" sz="2400" dirty="0"/>
          </a:p>
          <a:p>
            <a:endParaRPr lang="en-NZ" sz="2400" dirty="0"/>
          </a:p>
          <a:p>
            <a:endParaRPr lang="en-NZ" sz="2400" dirty="0"/>
          </a:p>
          <a:p>
            <a:endParaRPr lang="en-NZ" sz="2000" dirty="0"/>
          </a:p>
          <a:p>
            <a:r>
              <a:rPr lang="en-NZ" sz="2400" dirty="0"/>
              <a:t>Size to remain elastic for MCE</a:t>
            </a:r>
            <a:r>
              <a:rPr lang="en-NZ" sz="2400" baseline="-25000" dirty="0"/>
              <a:t>R</a:t>
            </a:r>
            <a:r>
              <a:rPr lang="en-NZ" sz="2400" dirty="0"/>
              <a:t> demands using </a:t>
            </a:r>
            <a:r>
              <a:rPr lang="en-NZ" sz="2400" u="sng" dirty="0">
                <a:solidFill>
                  <a:schemeClr val="accent6">
                    <a:lumMod val="75000"/>
                  </a:schemeClr>
                </a:solidFill>
              </a:rPr>
              <a:t>nominal</a:t>
            </a:r>
            <a:r>
              <a:rPr lang="en-NZ" sz="2400" dirty="0"/>
              <a:t> capacities and </a:t>
            </a:r>
            <a:r>
              <a:rPr lang="en-US" sz="2400" u="sng" dirty="0">
                <a:solidFill>
                  <a:schemeClr val="accent6">
                    <a:lumMod val="75000"/>
                  </a:schemeClr>
                </a:solidFill>
              </a:rPr>
              <a:t>ϕ, of 1.0.</a:t>
            </a:r>
            <a:r>
              <a:rPr lang="en-NZ" sz="2400" dirty="0"/>
              <a:t>  </a:t>
            </a:r>
          </a:p>
        </p:txBody>
      </p:sp>
      <p:sp>
        <p:nvSpPr>
          <p:cNvPr id="2" name="Title 1"/>
          <p:cNvSpPr>
            <a:spLocks noGrp="1"/>
          </p:cNvSpPr>
          <p:nvPr>
            <p:ph type="title"/>
          </p:nvPr>
        </p:nvSpPr>
        <p:spPr/>
        <p:txBody>
          <a:bodyPr/>
          <a:lstStyle/>
          <a:p>
            <a:r>
              <a:rPr lang="en-NZ" dirty="0">
                <a:solidFill>
                  <a:schemeClr val="accent6">
                    <a:lumMod val="75000"/>
                  </a:schemeClr>
                </a:solidFill>
              </a:rPr>
              <a:t>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196459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4" name="Slide Number Placeholder 3"/>
          <p:cNvSpPr>
            <a:spLocks noGrp="1"/>
          </p:cNvSpPr>
          <p:nvPr>
            <p:ph type="sldNum" sz="quarter" idx="11"/>
          </p:nvPr>
        </p:nvSpPr>
        <p:spPr/>
        <p:txBody>
          <a:bodyPr/>
          <a:lstStyle/>
          <a:p>
            <a:pPr>
              <a:defRPr/>
            </a:pPr>
            <a:r>
              <a:rPr lang="en-US"/>
              <a:t>Section Name 1 - </a:t>
            </a:r>
            <a:fld id="{C89CB261-678F-46C7-9B50-9F41C27EFD57}" type="slidenum">
              <a:rPr lang="en-US" smtClean="0"/>
              <a:pPr>
                <a:defRPr/>
              </a:pPr>
              <a:t>62</a:t>
            </a:fld>
            <a:endParaRPr lang="en-US" dirty="0"/>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1429289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7</a:t>
            </a:fld>
            <a:endParaRPr lang="en-US" dirty="0"/>
          </a:p>
        </p:txBody>
      </p:sp>
      <p:pic>
        <p:nvPicPr>
          <p:cNvPr id="6" name="Picture 5" descr="(FOUR DRAWINGS) All show a single story structure. &#10;&#10;(1) Four bays wide -- the brace is in the far left bay&#10;(2) Three bays wide -- the brace is in the far left bay&#10;(3) Three bays wide -- the brace is in the center bay&#10;(4) One bay wide -- the brace is in the single bay&#10;&#10;In each drawing there is a single diagonal brace containing a fluid viscous damper. In each drawing the far right bay is a moment frame consisting of two columns and the beam, and is labeled SFRS for seismic force resisting system. Other elements are circled and labeled “DS” for damping system. The damping system always include the diagonal brace, connected framing elements that resist forces developed by the damper, and any other elements required to link the DS to the SFRS."/>
          <p:cNvPicPr>
            <a:picLocks noChangeAspect="1"/>
          </p:cNvPicPr>
          <p:nvPr/>
        </p:nvPicPr>
        <p:blipFill>
          <a:blip r:embed="rId3" cstate="print"/>
          <a:stretch>
            <a:fillRect/>
          </a:stretch>
        </p:blipFill>
        <p:spPr>
          <a:xfrm>
            <a:off x="1542553" y="1189009"/>
            <a:ext cx="5392913" cy="5031072"/>
          </a:xfrm>
          <a:prstGeom prst="rect">
            <a:avLst/>
          </a:prstGeom>
        </p:spPr>
      </p:pic>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177133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8</a:t>
            </a:fld>
            <a:endParaRPr lang="en-US" dirty="0"/>
          </a:p>
        </p:txBody>
      </p:sp>
      <p:pic>
        <p:nvPicPr>
          <p:cNvPr id="6" name="Picture 5" descr="Three columns, headed “Objectives”, “Conventional”, and “Isolated.”  The first column headed “Objectives” has three rows labelled “Deaths”, “Dollars” and “Downtime.”  “Thumbs Up” icons indicate favorable outcomes, and “Thumbs Down” icons indicate unfavorable outcomes.  Under the Conventional column heading “Deaths” is a thumbs up, while “Dollars” and “Downtime” are both thumbs down.  Under the Isolated heading, “Deaths”, “Dollars” and “Downtime” all have thumbs up."/>
          <p:cNvPicPr>
            <a:picLocks noChangeAspect="1"/>
          </p:cNvPicPr>
          <p:nvPr/>
        </p:nvPicPr>
        <p:blipFill>
          <a:blip r:embed="rId3" cstate="print"/>
          <a:stretch>
            <a:fillRect/>
          </a:stretch>
        </p:blipFill>
        <p:spPr>
          <a:xfrm>
            <a:off x="4553744" y="4446131"/>
            <a:ext cx="4049991" cy="1843351"/>
          </a:xfrm>
          <a:prstGeom prst="rect">
            <a:avLst/>
          </a:prstGeom>
        </p:spPr>
      </p:pic>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3</a:t>
            </a:r>
            <a:r>
              <a:rPr lang="en-NZ" baseline="30000" dirty="0">
                <a:solidFill>
                  <a:schemeClr val="accent6">
                    <a:lumMod val="75000"/>
                  </a:schemeClr>
                </a:solidFill>
              </a:rPr>
              <a:t>rd</a:t>
            </a:r>
            <a:r>
              <a:rPr lang="en-NZ" dirty="0">
                <a:solidFill>
                  <a:schemeClr val="accent6">
                    <a:lumMod val="75000"/>
                  </a:schemeClr>
                </a:solidFill>
              </a:rPr>
              <a:t> key concept:</a:t>
            </a:r>
          </a:p>
          <a:p>
            <a:pPr marL="0" indent="0">
              <a:spcBef>
                <a:spcPts val="1200"/>
              </a:spcBef>
              <a:buNone/>
            </a:pPr>
            <a:r>
              <a:rPr lang="en-US" dirty="0"/>
              <a:t>Requirements permit performance comparable to a conventional SFRS</a:t>
            </a:r>
          </a:p>
          <a:p>
            <a:pPr lvl="1">
              <a:spcBef>
                <a:spcPts val="1200"/>
              </a:spcBef>
            </a:pPr>
            <a:r>
              <a:rPr lang="en-US" sz="2400" dirty="0"/>
              <a:t>Damping system primarily used to reduce drift, and may justify reducing member sizes.</a:t>
            </a:r>
          </a:p>
          <a:p>
            <a:pPr lvl="1">
              <a:spcBef>
                <a:spcPts val="1200"/>
              </a:spcBef>
            </a:pPr>
            <a:r>
              <a:rPr lang="en-US" sz="2400" b="1" u="sng" dirty="0">
                <a:solidFill>
                  <a:srgbClr val="FF0000"/>
                </a:solidFill>
              </a:rPr>
              <a:t>But</a:t>
            </a:r>
            <a:r>
              <a:rPr lang="en-US" sz="2400" dirty="0"/>
              <a:t> typically used to achieve a </a:t>
            </a:r>
            <a:r>
              <a:rPr lang="en-US" sz="2400" u="sng" dirty="0">
                <a:solidFill>
                  <a:schemeClr val="accent6">
                    <a:lumMod val="75000"/>
                  </a:schemeClr>
                </a:solidFill>
              </a:rPr>
              <a:t>higher</a:t>
            </a:r>
            <a:r>
              <a:rPr lang="en-US" sz="2400" dirty="0"/>
              <a:t> levels of seismic </a:t>
            </a:r>
            <a:r>
              <a:rPr lang="en-US" sz="2400" u="sng" dirty="0">
                <a:solidFill>
                  <a:schemeClr val="accent6">
                    <a:lumMod val="75000"/>
                  </a:schemeClr>
                </a:solidFill>
              </a:rPr>
              <a:t>performance</a:t>
            </a:r>
          </a:p>
          <a:p>
            <a:pPr marL="514350" indent="-514350">
              <a:buFont typeface="+mj-lt"/>
              <a:buAutoNum type="arabicPeriod" startAt="3"/>
            </a:pPr>
            <a:endParaRPr lang="en-NZ" u="sng" dirty="0">
              <a:solidFill>
                <a:schemeClr val="accent6">
                  <a:lumMod val="75000"/>
                </a:schemeClr>
              </a:solidFill>
            </a:endParaRPr>
          </a:p>
          <a:p>
            <a:pPr marL="514350" indent="-514350">
              <a:buFont typeface="+mj-lt"/>
              <a:buAutoNum type="arabicPeriod" startAt="3"/>
            </a:pPr>
            <a:endParaRPr lang="en-NZ" u="sng" dirty="0">
              <a:solidFill>
                <a:schemeClr val="accent6">
                  <a:lumMod val="75000"/>
                </a:schemeClr>
              </a:solidFill>
            </a:endParaRPr>
          </a:p>
          <a:p>
            <a:pPr marL="514350" indent="-514350">
              <a:buFont typeface="+mj-lt"/>
              <a:buAutoNum type="arabicPeriod" startAt="3"/>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3932866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Summary 1 - </a:t>
            </a:r>
            <a:fld id="{C89CB261-678F-46C7-9B50-9F41C27EFD57}" type="slidenum">
              <a:rPr lang="en-US" smtClean="0"/>
              <a:pPr>
                <a:defRPr/>
              </a:pPr>
              <a:t>9</a:t>
            </a:fld>
            <a:endParaRPr lang="en-US" dirty="0"/>
          </a:p>
        </p:txBody>
      </p:sp>
      <p:pic>
        <p:nvPicPr>
          <p:cNvPr id="15" name="Picture 14" descr="FEMA P-1050-1, 2015 Edition, “NEHRP Recommended Seismic Provisions for New Buildings and Other Structures”&#10;"/>
          <p:cNvPicPr>
            <a:picLocks noChangeAspect="1"/>
          </p:cNvPicPr>
          <p:nvPr/>
        </p:nvPicPr>
        <p:blipFill>
          <a:blip r:embed="rId3" cstate="print"/>
          <a:stretch>
            <a:fillRect/>
          </a:stretch>
        </p:blipFill>
        <p:spPr>
          <a:xfrm>
            <a:off x="5481782" y="1558608"/>
            <a:ext cx="3333420" cy="4228542"/>
          </a:xfrm>
          <a:prstGeom prst="rect">
            <a:avLst/>
          </a:prstGeom>
        </p:spPr>
      </p:pic>
      <p:grpSp>
        <p:nvGrpSpPr>
          <p:cNvPr id="3" name="Group 2" descr="-"/>
          <p:cNvGrpSpPr/>
          <p:nvPr/>
        </p:nvGrpSpPr>
        <p:grpSpPr>
          <a:xfrm>
            <a:off x="457309" y="3361373"/>
            <a:ext cx="4952911" cy="2149792"/>
            <a:chOff x="457309" y="3361373"/>
            <a:chExt cx="4952911" cy="2149792"/>
          </a:xfrm>
        </p:grpSpPr>
        <p:grpSp>
          <p:nvGrpSpPr>
            <p:cNvPr id="23" name="Group 22"/>
            <p:cNvGrpSpPr/>
            <p:nvPr/>
          </p:nvGrpSpPr>
          <p:grpSpPr>
            <a:xfrm>
              <a:off x="457309" y="3361373"/>
              <a:ext cx="4952911" cy="2149792"/>
              <a:chOff x="457309" y="3361373"/>
              <a:chExt cx="4952911" cy="2149792"/>
            </a:xfrm>
          </p:grpSpPr>
          <p:pic>
            <p:nvPicPr>
              <p:cNvPr id="11" name="Picture 10" descr="Chapter 18, Seismic Design Requirements for Structures with Damping Systems (Replacement)"/>
              <p:cNvPicPr>
                <a:picLocks noChangeAspect="1"/>
              </p:cNvPicPr>
              <p:nvPr/>
            </p:nvPicPr>
            <p:blipFill>
              <a:blip r:embed="rId4" cstate="print"/>
              <a:stretch>
                <a:fillRect/>
              </a:stretch>
            </p:blipFill>
            <p:spPr>
              <a:xfrm>
                <a:off x="457309" y="3380403"/>
                <a:ext cx="4328576" cy="2113501"/>
              </a:xfrm>
              <a:prstGeom prst="rect">
                <a:avLst/>
              </a:prstGeom>
              <a:ln w="28575">
                <a:solidFill>
                  <a:schemeClr val="accent6">
                    <a:lumMod val="75000"/>
                  </a:schemeClr>
                </a:solidFill>
              </a:ln>
            </p:spPr>
          </p:pic>
          <p:cxnSp>
            <p:nvCxnSpPr>
              <p:cNvPr id="17" name="Straight Connector 16"/>
              <p:cNvCxnSpPr/>
              <p:nvPr/>
            </p:nvCxnSpPr>
            <p:spPr bwMode="auto">
              <a:xfrm>
                <a:off x="4797743" y="3361373"/>
                <a:ext cx="612477" cy="979170"/>
              </a:xfrm>
              <a:prstGeom prst="line">
                <a:avLst/>
              </a:prstGeom>
              <a:ln w="28575">
                <a:solidFill>
                  <a:schemeClr val="accent6">
                    <a:lumMod val="75000"/>
                  </a:schemeClr>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bwMode="auto">
              <a:xfrm flipV="1">
                <a:off x="4797743" y="4325510"/>
                <a:ext cx="612477" cy="1185655"/>
              </a:xfrm>
              <a:prstGeom prst="line">
                <a:avLst/>
              </a:prstGeom>
              <a:ln w="28575">
                <a:solidFill>
                  <a:schemeClr val="accent6">
                    <a:lumMod val="75000"/>
                  </a:schemeClr>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grpSp>
        <p:sp>
          <p:nvSpPr>
            <p:cNvPr id="12" name="Rectangle 11"/>
            <p:cNvSpPr/>
            <p:nvPr/>
          </p:nvSpPr>
          <p:spPr bwMode="auto">
            <a:xfrm>
              <a:off x="1935760" y="4043220"/>
              <a:ext cx="1371673" cy="349822"/>
            </a:xfrm>
            <a:prstGeom prst="rect">
              <a:avLst/>
            </a:prstGeom>
            <a:solidFill>
              <a:srgbClr val="FF0000">
                <a:alpha val="20000"/>
              </a:srgbClr>
            </a:solid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grpSp>
      <p:sp>
        <p:nvSpPr>
          <p:cNvPr id="10" name="Content Placeholder 2"/>
          <p:cNvSpPr txBox="1">
            <a:spLocks/>
          </p:cNvSpPr>
          <p:nvPr/>
        </p:nvSpPr>
        <p:spPr bwMode="auto">
          <a:xfrm>
            <a:off x="457308" y="1421202"/>
            <a:ext cx="4952911" cy="1521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u="sng" kern="0" dirty="0">
                <a:solidFill>
                  <a:schemeClr val="accent6">
                    <a:lumMod val="75000"/>
                  </a:schemeClr>
                </a:solidFill>
              </a:rPr>
              <a:t>Full replacement</a:t>
            </a:r>
            <a:r>
              <a:rPr lang="en-NZ" kern="0" dirty="0">
                <a:solidFill>
                  <a:schemeClr val="accent6">
                    <a:lumMod val="75000"/>
                  </a:schemeClr>
                </a:solidFill>
              </a:rPr>
              <a:t> </a:t>
            </a:r>
            <a:r>
              <a:rPr lang="en-NZ" kern="0" dirty="0"/>
              <a:t>of ASCE 7 Chapter 18 (the “</a:t>
            </a:r>
            <a:r>
              <a:rPr lang="en-NZ" i="1" kern="0" dirty="0"/>
              <a:t>Standard”</a:t>
            </a:r>
            <a:r>
              <a:rPr lang="en-NZ" kern="0" dirty="0"/>
              <a:t>) recommended</a:t>
            </a:r>
          </a:p>
          <a:p>
            <a:endParaRPr lang="en-NZ" kern="0" dirty="0"/>
          </a:p>
        </p:txBody>
      </p:sp>
      <p:sp>
        <p:nvSpPr>
          <p:cNvPr id="2" name="Title 1"/>
          <p:cNvSpPr>
            <a:spLocks noGrp="1"/>
          </p:cNvSpPr>
          <p:nvPr>
            <p:ph type="title"/>
          </p:nvPr>
        </p:nvSpPr>
        <p:spPr/>
        <p:txBody>
          <a:bodyPr/>
          <a:lstStyle/>
          <a:p>
            <a:r>
              <a:rPr lang="en-NZ" dirty="0">
                <a:solidFill>
                  <a:srgbClr val="FF0000"/>
                </a:solidFill>
              </a:rPr>
              <a:t>Revisions</a:t>
            </a:r>
          </a:p>
        </p:txBody>
      </p:sp>
    </p:spTree>
    <p:extLst>
      <p:ext uri="{BB962C8B-B14F-4D97-AF65-F5344CB8AC3E}">
        <p14:creationId xmlns:p14="http://schemas.microsoft.com/office/powerpoint/2010/main" val="1358013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36285</TotalTime>
  <Words>9252</Words>
  <Application>Microsoft Office PowerPoint</Application>
  <PresentationFormat>On-screen Show (4:3)</PresentationFormat>
  <Paragraphs>785</Paragraphs>
  <Slides>62</Slides>
  <Notes>61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62</vt:i4>
      </vt:variant>
    </vt:vector>
  </HeadingPairs>
  <TitlesOfParts>
    <vt:vector size="67" baseType="lpstr">
      <vt:lpstr>Arial</vt:lpstr>
      <vt:lpstr>Times New Roman</vt:lpstr>
      <vt:lpstr>Wingdings</vt:lpstr>
      <vt:lpstr>Default Design</vt:lpstr>
      <vt:lpstr>Drawing</vt:lpstr>
      <vt:lpstr>Structures with Supplemental Energy Dissipation Devices</vt:lpstr>
      <vt:lpstr>Presentation Objectives</vt:lpstr>
      <vt:lpstr>Design Requirements Overview</vt:lpstr>
      <vt:lpstr>Intent of Seismic Requirements</vt:lpstr>
      <vt:lpstr>Intent of Seismic Requirements</vt:lpstr>
      <vt:lpstr>Intent of Seismic Requirements</vt:lpstr>
      <vt:lpstr>Intent of Seismic Requirements</vt:lpstr>
      <vt:lpstr>Intent of Seismic Requirements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Overview of Design Example</vt:lpstr>
      <vt:lpstr>Project Information</vt:lpstr>
      <vt:lpstr>Project Information</vt:lpstr>
      <vt:lpstr>Project Information</vt:lpstr>
      <vt:lpstr>Project Information</vt:lpstr>
      <vt:lpstr>Project Information</vt:lpstr>
      <vt:lpstr>Project Information</vt:lpstr>
      <vt:lpstr>Project Information</vt:lpstr>
      <vt:lpstr>Project Information</vt:lpstr>
      <vt:lpstr>Project Information</vt:lpstr>
      <vt:lpstr>Project Information</vt:lpstr>
      <vt:lpstr>Project Information</vt:lpstr>
      <vt:lpstr>Project Information</vt:lpstr>
      <vt:lpstr>Design Process</vt:lpstr>
      <vt:lpstr>Design Considerations</vt:lpstr>
      <vt:lpstr>Design Considerations</vt:lpstr>
      <vt:lpstr>Design Considerations</vt:lpstr>
      <vt:lpstr>Design Considerations</vt:lpstr>
      <vt:lpstr>Design Considerations</vt:lpstr>
      <vt:lpstr>Design Considerations</vt:lpstr>
      <vt:lpstr>Design Considerations</vt:lpstr>
      <vt:lpstr>Design Considerations</vt:lpstr>
      <vt:lpstr>Design Considerations</vt:lpstr>
      <vt:lpstr>Design Considerations</vt:lpstr>
      <vt:lpstr>Design Considerations</vt:lpstr>
      <vt:lpstr>Structural Analysis</vt:lpstr>
      <vt:lpstr>Structural Analysis</vt:lpstr>
      <vt:lpstr>Structural Analysis</vt:lpstr>
      <vt:lpstr>Structural Analysis</vt:lpstr>
      <vt:lpstr>Design of SFRS</vt:lpstr>
      <vt:lpstr>Design of SFRS</vt:lpstr>
      <vt:lpstr>Design of SFRS</vt:lpstr>
      <vt:lpstr>Design of SFRS</vt:lpstr>
      <vt:lpstr>Design of SFRS</vt:lpstr>
      <vt:lpstr>Design of SFRS</vt:lpstr>
      <vt:lpstr>Design of SFRS</vt:lpstr>
      <vt:lpstr>Design of SFRS</vt:lpstr>
      <vt:lpstr>Design of Damping System</vt:lpstr>
      <vt:lpstr>Design of Damping System</vt:lpstr>
      <vt:lpstr>Design of Damping System</vt:lpstr>
      <vt:lpstr>Design of Damping System</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699</cp:revision>
  <cp:lastPrinted>1998-07-06T16:25:22Z</cp:lastPrinted>
  <dcterms:created xsi:type="dcterms:W3CDTF">1998-06-02T20:38:30Z</dcterms:created>
  <dcterms:modified xsi:type="dcterms:W3CDTF">2016-09-23T13:37:41Z</dcterms:modified>
</cp:coreProperties>
</file>