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74"/>
  </p:notesMasterIdLst>
  <p:handoutMasterIdLst>
    <p:handoutMasterId r:id="rId75"/>
  </p:handoutMasterIdLst>
  <p:sldIdLst>
    <p:sldId id="256" r:id="rId2"/>
    <p:sldId id="257" r:id="rId3"/>
    <p:sldId id="380" r:id="rId4"/>
    <p:sldId id="489" r:id="rId5"/>
    <p:sldId id="490" r:id="rId6"/>
    <p:sldId id="491" r:id="rId7"/>
    <p:sldId id="494" r:id="rId8"/>
    <p:sldId id="495" r:id="rId9"/>
    <p:sldId id="496" r:id="rId10"/>
    <p:sldId id="497" r:id="rId11"/>
    <p:sldId id="498" r:id="rId12"/>
    <p:sldId id="499" r:id="rId13"/>
    <p:sldId id="500" r:id="rId14"/>
    <p:sldId id="501" r:id="rId15"/>
    <p:sldId id="502" r:id="rId16"/>
    <p:sldId id="381" r:id="rId17"/>
    <p:sldId id="382" r:id="rId18"/>
    <p:sldId id="383" r:id="rId19"/>
    <p:sldId id="384" r:id="rId20"/>
    <p:sldId id="385" r:id="rId21"/>
    <p:sldId id="503" r:id="rId22"/>
    <p:sldId id="504" r:id="rId23"/>
    <p:sldId id="386" r:id="rId24"/>
    <p:sldId id="388" r:id="rId25"/>
    <p:sldId id="387" r:id="rId26"/>
    <p:sldId id="389" r:id="rId27"/>
    <p:sldId id="390" r:id="rId28"/>
    <p:sldId id="391" r:id="rId29"/>
    <p:sldId id="392" r:id="rId30"/>
    <p:sldId id="393" r:id="rId31"/>
    <p:sldId id="394" r:id="rId32"/>
    <p:sldId id="395" r:id="rId33"/>
    <p:sldId id="396" r:id="rId34"/>
    <p:sldId id="397" r:id="rId35"/>
    <p:sldId id="505" r:id="rId36"/>
    <p:sldId id="506" r:id="rId37"/>
    <p:sldId id="507" r:id="rId38"/>
    <p:sldId id="508" r:id="rId39"/>
    <p:sldId id="509" r:id="rId40"/>
    <p:sldId id="511" r:id="rId41"/>
    <p:sldId id="457" r:id="rId42"/>
    <p:sldId id="458" r:id="rId43"/>
    <p:sldId id="459" r:id="rId44"/>
    <p:sldId id="460" r:id="rId45"/>
    <p:sldId id="461" r:id="rId46"/>
    <p:sldId id="462" r:id="rId47"/>
    <p:sldId id="463" r:id="rId48"/>
    <p:sldId id="465" r:id="rId49"/>
    <p:sldId id="466" r:id="rId50"/>
    <p:sldId id="467" r:id="rId51"/>
    <p:sldId id="468" r:id="rId52"/>
    <p:sldId id="469" r:id="rId53"/>
    <p:sldId id="470" r:id="rId54"/>
    <p:sldId id="471" r:id="rId55"/>
    <p:sldId id="472" r:id="rId56"/>
    <p:sldId id="473" r:id="rId57"/>
    <p:sldId id="475" r:id="rId58"/>
    <p:sldId id="476" r:id="rId59"/>
    <p:sldId id="477" r:id="rId60"/>
    <p:sldId id="478" r:id="rId61"/>
    <p:sldId id="479" r:id="rId62"/>
    <p:sldId id="480" r:id="rId63"/>
    <p:sldId id="481" r:id="rId64"/>
    <p:sldId id="482" r:id="rId65"/>
    <p:sldId id="483" r:id="rId66"/>
    <p:sldId id="484" r:id="rId67"/>
    <p:sldId id="485" r:id="rId68"/>
    <p:sldId id="486" r:id="rId69"/>
    <p:sldId id="487" r:id="rId70"/>
    <p:sldId id="488" r:id="rId71"/>
    <p:sldId id="258" r:id="rId72"/>
    <p:sldId id="512" r:id="rId73"/>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2D80"/>
    <a:srgbClr val="002F80"/>
    <a:srgbClr val="FF9900"/>
    <a:srgbClr val="0099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52" autoAdjust="0"/>
    <p:restoredTop sz="80204" autoAdjust="0"/>
  </p:normalViewPr>
  <p:slideViewPr>
    <p:cSldViewPr snapToGrid="0">
      <p:cViewPr varScale="1">
        <p:scale>
          <a:sx n="82" d="100"/>
          <a:sy n="82" d="100"/>
        </p:scale>
        <p:origin x="90" y="22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708" y="25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408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4"/>
          <p:cNvSpPr>
            <a:spLocks noGrp="1" noRot="1" noChangeAspect="1" noChangeArrowheads="1" noTextEdit="1"/>
          </p:cNvSpPr>
          <p:nvPr>
            <p:ph type="sldImg" idx="2"/>
          </p:nvPr>
        </p:nvSpPr>
        <p:spPr bwMode="auto">
          <a:xfrm>
            <a:off x="1258888" y="720725"/>
            <a:ext cx="4800600"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74725" y="4560888"/>
            <a:ext cx="5365750"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8"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defTabSz="966788">
              <a:defRPr sz="1000"/>
            </a:lvl1pPr>
          </a:lstStyle>
          <a:p>
            <a:pPr>
              <a:defRPr/>
            </a:pPr>
            <a:r>
              <a:rPr lang="en-US" dirty="0"/>
              <a:t>FEMA P-752 Notes</a:t>
            </a:r>
          </a:p>
        </p:txBody>
      </p:sp>
      <p:sp>
        <p:nvSpPr>
          <p:cNvPr id="38919"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algn="r" defTabSz="966788">
              <a:defRPr sz="1000"/>
            </a:lvl1pPr>
          </a:lstStyle>
          <a:p>
            <a:pPr>
              <a:defRPr/>
            </a:pPr>
            <a:r>
              <a:rPr lang="en-US" dirty="0"/>
              <a:t>Introduction 1-</a:t>
            </a:r>
            <a:fld id="{0BCA867C-EB47-4D0B-A24F-7993B2C5EA2C}" type="slidenum">
              <a:rPr lang="en-US"/>
              <a:pPr>
                <a:defRPr/>
              </a:pPr>
              <a:t>‹#›</a:t>
            </a:fld>
            <a:endParaRPr lang="en-US" dirty="0"/>
          </a:p>
        </p:txBody>
      </p:sp>
    </p:spTree>
    <p:extLst>
      <p:ext uri="{BB962C8B-B14F-4D97-AF65-F5344CB8AC3E}">
        <p14:creationId xmlns:p14="http://schemas.microsoft.com/office/powerpoint/2010/main" val="1901899125"/>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1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Introduction slide.</a:t>
            </a:r>
          </a:p>
          <a:p>
            <a:endParaRPr lang="en-US" dirty="0"/>
          </a:p>
          <a:p>
            <a:r>
              <a:rPr lang="en-US" dirty="0"/>
              <a:t>This unit is only a brief introduction to the subject of earthquake resistant design of nonbuilding structures. </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a:t>
            </a:fld>
            <a:endParaRPr lang="en-US" dirty="0"/>
          </a:p>
        </p:txBody>
      </p:sp>
    </p:spTree>
    <p:extLst>
      <p:ext uri="{BB962C8B-B14F-4D97-AF65-F5344CB8AC3E}">
        <p14:creationId xmlns:p14="http://schemas.microsoft.com/office/powerpoint/2010/main" val="1812090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10 continues a discussion on the use of reference documents.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order of precedence of codes and standards is not well understood by</a:t>
            </a:r>
            <a:r>
              <a:rPr lang="en-US" baseline="0" dirty="0"/>
              <a:t> many engineers.</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10</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11 begins a discussion on nonbuilding structures sensitive to vertical ground motions.  The right side of the slide shows the vertical response spectrum from ASCE 7-16 Section C11.9 (Figure C11.9-1).</a:t>
            </a:r>
          </a:p>
          <a:p>
            <a:endParaRPr lang="en-US" dirty="0"/>
          </a:p>
          <a:p>
            <a:r>
              <a:rPr lang="en-US" sz="1100" b="0" i="0" u="none" strike="noStrike" kern="1200" baseline="0" dirty="0">
                <a:solidFill>
                  <a:schemeClr val="tx1"/>
                </a:solidFill>
                <a:latin typeface="Arial" pitchFamily="34" charset="0"/>
                <a:ea typeface="+mn-ea"/>
                <a:cs typeface="+mn-cs"/>
              </a:rPr>
              <a:t>The procedure for defining the MCE</a:t>
            </a:r>
            <a:r>
              <a:rPr lang="en-US" sz="1100" b="0" i="0" u="none" strike="noStrike" kern="1200" baseline="-25000" dirty="0">
                <a:solidFill>
                  <a:schemeClr val="tx1"/>
                </a:solidFill>
                <a:latin typeface="Arial" pitchFamily="34" charset="0"/>
                <a:ea typeface="+mn-ea"/>
                <a:cs typeface="+mn-cs"/>
              </a:rPr>
              <a:t>R</a:t>
            </a:r>
            <a:r>
              <a:rPr lang="en-US" sz="1100" b="0" i="0" u="none" strike="noStrike" kern="1200" baseline="0" dirty="0">
                <a:solidFill>
                  <a:schemeClr val="tx1"/>
                </a:solidFill>
                <a:latin typeface="Arial" pitchFamily="34" charset="0"/>
                <a:ea typeface="+mn-ea"/>
                <a:cs typeface="+mn-cs"/>
              </a:rPr>
              <a:t> vertical response spectrum in ASCE 7 is a modified version of the procedure taken from the 2009 NEHRP Provisions. Unlike the procedure contained in the 2009 NEHRP Provisions, the procedure provided in Section 11.9 is keyed to the MCE</a:t>
            </a:r>
            <a:r>
              <a:rPr lang="en-US" sz="1100" b="0" i="0" u="none" strike="noStrike" kern="1200" baseline="-25000" dirty="0">
                <a:solidFill>
                  <a:schemeClr val="tx1"/>
                </a:solidFill>
                <a:latin typeface="Arial" pitchFamily="34" charset="0"/>
                <a:ea typeface="+mn-ea"/>
                <a:cs typeface="+mn-cs"/>
              </a:rPr>
              <a:t>R</a:t>
            </a:r>
            <a:r>
              <a:rPr lang="en-US" sz="1100" b="0" i="0" u="none" strike="noStrike" kern="1200" baseline="0" dirty="0">
                <a:solidFill>
                  <a:schemeClr val="tx1"/>
                </a:solidFill>
                <a:latin typeface="Arial" pitchFamily="34" charset="0"/>
                <a:ea typeface="+mn-ea"/>
                <a:cs typeface="+mn-cs"/>
              </a:rPr>
              <a:t> spectral response acceleration parameter at short periods, S</a:t>
            </a:r>
            <a:r>
              <a:rPr lang="en-US" sz="1100" b="0" i="0" u="none" strike="noStrike" kern="1200" baseline="-25000" dirty="0">
                <a:solidFill>
                  <a:schemeClr val="tx1"/>
                </a:solidFill>
                <a:latin typeface="Arial" pitchFamily="34" charset="0"/>
                <a:ea typeface="+mn-ea"/>
                <a:cs typeface="+mn-cs"/>
              </a:rPr>
              <a:t>MS</a:t>
            </a:r>
            <a:r>
              <a:rPr lang="en-US" sz="1100" b="0" i="0" u="none" strike="noStrike" kern="1200" baseline="0" dirty="0">
                <a:solidFill>
                  <a:schemeClr val="tx1"/>
                </a:solidFill>
                <a:latin typeface="Arial" pitchFamily="34" charset="0"/>
                <a:ea typeface="+mn-ea"/>
                <a:cs typeface="+mn-cs"/>
              </a:rPr>
              <a:t>.</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11</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12 continues a discussion on nonbuilding structures sensitive to vertical ground motions.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12</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13 three photographs of nonbuilding structures supported by other structures.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13</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14 begins a discussion on nonbuilding structures supported by other structures.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14</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15 continues a discussion on nonbuilding structures supported by other structures.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slide lists the three possible options for</a:t>
            </a:r>
            <a:r>
              <a:rPr lang="en-US" baseline="0" dirty="0"/>
              <a:t> designing nonbuilding structures supported by other structures.  These options are discussed in detail in the next few slides.</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15</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16 is a discussion of the differences between nonbuilding structures and nonstructural components.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16</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Slide 17 shows Table 17-1, which provides a simple method to determine if the structure in question is a nonbuilding structure or a nonstructural component.</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Additional discussion on determining</a:t>
            </a:r>
            <a:r>
              <a:rPr lang="en-US" baseline="0" dirty="0"/>
              <a:t> if the structure is a nonstructural component or a nonbuilding structure can be found in </a:t>
            </a:r>
            <a:r>
              <a:rPr lang="en-US" dirty="0"/>
              <a:t>Bachman, Robert and Dowty, Susan, “</a:t>
            </a:r>
            <a:r>
              <a:rPr lang="en-US" i="1" dirty="0"/>
              <a:t>Nonstructural Component or Nonbuilding Structure?</a:t>
            </a:r>
            <a:r>
              <a:rPr lang="en-US" dirty="0"/>
              <a:t>”,</a:t>
            </a:r>
            <a:r>
              <a:rPr lang="en-US" i="1" dirty="0"/>
              <a:t> </a:t>
            </a:r>
            <a:r>
              <a:rPr lang="en-US" dirty="0"/>
              <a:t>Building Safety Journal, International Code Council, April-May 2008.</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17</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a:t>
            </a:r>
            <a:r>
              <a:rPr lang="en-US" baseline="0" dirty="0"/>
              <a:t> figure shows a combustion turbine building, </a:t>
            </a:r>
            <a:r>
              <a:rPr lang="en-US" sz="1100" kern="1200" dirty="0">
                <a:solidFill>
                  <a:schemeClr val="tx1"/>
                </a:solidFill>
                <a:effectLst/>
                <a:latin typeface="Arial" pitchFamily="34" charset="0"/>
                <a:ea typeface="+mn-ea"/>
                <a:cs typeface="+mn-cs"/>
              </a:rPr>
              <a:t>an isometric view of a single story rectangular steel braced frame </a:t>
            </a:r>
            <a:r>
              <a:rPr lang="en-US" sz="1100" kern="1200" dirty="0" err="1">
                <a:solidFill>
                  <a:schemeClr val="tx1"/>
                </a:solidFill>
                <a:effectLst/>
                <a:latin typeface="Arial" pitchFamily="34" charset="0"/>
                <a:ea typeface="+mn-ea"/>
                <a:cs typeface="+mn-cs"/>
              </a:rPr>
              <a:t>nonbuilding</a:t>
            </a:r>
            <a:r>
              <a:rPr lang="en-US" sz="1100" kern="1200" dirty="0">
                <a:solidFill>
                  <a:schemeClr val="tx1"/>
                </a:solidFill>
                <a:effectLst/>
                <a:latin typeface="Arial" pitchFamily="34" charset="0"/>
                <a:ea typeface="+mn-ea"/>
                <a:cs typeface="+mn-cs"/>
              </a:rPr>
              <a:t> structure.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a:t>
            </a:r>
            <a:r>
              <a:rPr lang="en-US" baseline="0" dirty="0"/>
              <a:t> 18 introduces Example Problem 17.1 – Nonbuilding Structures vs. Nonstructural Components.  The slide shows Figure 17-1, a combustion turbine building, on the right. </a:t>
            </a:r>
            <a:r>
              <a:rPr lang="en-US" sz="1100" kern="1200" dirty="0">
                <a:solidFill>
                  <a:schemeClr val="tx1"/>
                </a:solidFill>
                <a:effectLst/>
                <a:latin typeface="Arial" pitchFamily="34" charset="0"/>
                <a:ea typeface="+mn-ea"/>
                <a:cs typeface="+mn-cs"/>
              </a:rPr>
              <a:t>The illustration shows an isometric view of a single story rectangular steel braced frame nonbuilding structure.  The longitudinal direction of the nonbuilding structure is made up of four equal 30-foot long bays with the center two bays braced with chevron bracing.  The transverse direction of the nonbuilding structure is made up of three bays with a total length of 80 feet with the center bay braced with chevron bracing.  The height of the nonbuilding structure is shown as 25 feet.  The roof of the nonbuilding structure is shown supporting 4block shaped inlet filters.  One inlet filter is shown centered on each longitudinal bay.  All 4 inlet filters are shown centered on the middle bay in the transverse direction.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following two examples illustrate the difference between nonbuilding structures that are treated as nonstructural components, using </a:t>
            </a:r>
            <a:r>
              <a:rPr lang="en-US" i="0" dirty="0"/>
              <a:t>ASCE 7-16 </a:t>
            </a:r>
            <a:r>
              <a:rPr lang="en-US" dirty="0"/>
              <a:t>Chapter 13, and those which are designed in accordance with </a:t>
            </a:r>
            <a:r>
              <a:rPr lang="en-US" i="0" dirty="0"/>
              <a:t>ASCE 7-16</a:t>
            </a:r>
            <a:r>
              <a:rPr lang="en-US" dirty="0"/>
              <a:t> Chapter 15.  In many instances, the weight of the supported nonbuilding structure is relatively small compared to the weight of the supporting structure (less than 25% of the combined weight) such that the supported nonbuilding structure will have a relatively small effect on the overall nonlinear earthquake response of the primary structure during design level ground motions.  It is permitted to treat such structures as nonstructural components and use the requirements of </a:t>
            </a:r>
            <a:r>
              <a:rPr lang="en-US" i="0" dirty="0"/>
              <a:t>ASCE 7-16 </a:t>
            </a:r>
            <a:r>
              <a:rPr lang="en-US" dirty="0"/>
              <a:t>Chapter 13 for their design.  Where the weight of the supported structure is relatively large (greater than or equal to 25% of the combined weight) compared to the weight of the supporting structure, the overall response can be affected significantly.  In such cases it is intended that seismic design loads and detailing requirements be determined following the procedures of </a:t>
            </a:r>
            <a:r>
              <a:rPr lang="en-US" i="0" dirty="0"/>
              <a:t>ASCE 7-16 </a:t>
            </a:r>
            <a:r>
              <a:rPr lang="en-US" dirty="0"/>
              <a:t>Chapter 15. Where there are multiple large nonbuilding structures, such as vessels supported on a primary nonbuilding structure and the weight of an individual supported nonbuilding structure does not exceed the 25 percent limit but the combined weight of the supported nonbuilding structures does, it is recommended that the combined analysis and design approach of </a:t>
            </a:r>
            <a:r>
              <a:rPr lang="en-US" i="0" dirty="0"/>
              <a:t>ASCE 7-16 </a:t>
            </a:r>
            <a:r>
              <a:rPr lang="en-US" dirty="0"/>
              <a:t>Chapter 15 be used.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18</a:t>
            </a:fld>
            <a:endParaRPr lang="en-US" dirty="0"/>
          </a:p>
        </p:txBody>
      </p:sp>
    </p:spTree>
    <p:extLst>
      <p:ext uri="{BB962C8B-B14F-4D97-AF65-F5344CB8AC3E}">
        <p14:creationId xmlns:p14="http://schemas.microsoft.com/office/powerpoint/2010/main" val="10323356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19 shows Example</a:t>
            </a:r>
            <a:r>
              <a:rPr lang="en-US" baseline="0" dirty="0"/>
              <a:t> 17.1.1 – inlet filters dynamically coupled.</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Because the weight of the inlet filters is 25 percent or more of the combined weight of the nonbuilding structure and the supporting structure (</a:t>
            </a:r>
            <a:r>
              <a:rPr lang="en-US" i="0" dirty="0"/>
              <a:t>ASCE 7-16 Section </a:t>
            </a:r>
            <a:r>
              <a:rPr lang="en-US" dirty="0"/>
              <a:t>15.3.2), the inlet filters are classified as “nonbuilding structures” and the seismic design forces must be determined from analysis of the combined seismic-resistant structural systems.  This would require modeling the filters, the structural components of the filters, and the structural components of the combustion turbine supporting structure to determine accurately the seismic forces on the structural elements as opposed to modeling the filters as lumped masses.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19</a:t>
            </a:fld>
            <a:endParaRPr lang="en-US" dirty="0"/>
          </a:p>
        </p:txBody>
      </p:sp>
    </p:spTree>
    <p:extLst>
      <p:ext uri="{BB962C8B-B14F-4D97-AF65-F5344CB8AC3E}">
        <p14:creationId xmlns:p14="http://schemas.microsoft.com/office/powerpoint/2010/main" val="920672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2 is the table of contents for the presentation.   SDC stands for Seismic Design Category</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20 shows Example</a:t>
            </a:r>
            <a:r>
              <a:rPr lang="en-US" baseline="0" dirty="0"/>
              <a:t> 17.1.2 – inlet filters not dynamically coupled.</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eaLnBrk="1" hangingPunct="1"/>
            <a:r>
              <a:rPr lang="en-US" dirty="0"/>
              <a:t>Because the weight of an inlet filter is less than 25 percent of the combined weight of the nonbuilding structures and the supporting structure (</a:t>
            </a:r>
            <a:r>
              <a:rPr lang="en-US" i="0" dirty="0"/>
              <a:t>ASCE 7-16 Section </a:t>
            </a:r>
            <a:r>
              <a:rPr lang="en-US" dirty="0"/>
              <a:t>15.3.1), the inlet filters are classified as “nonstructural components” and the seismic design forces must be determined in accordance with </a:t>
            </a:r>
            <a:r>
              <a:rPr lang="en-US" i="0" dirty="0"/>
              <a:t>ASC 7-16 </a:t>
            </a:r>
            <a:r>
              <a:rPr lang="en-US" dirty="0"/>
              <a:t>Chapter 13.  In this example, the filters could be modeled as lumped masses.  The filters and the filter supports could then be designed as nonstructural components. </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20</a:t>
            </a:fld>
            <a:endParaRPr lang="en-US" dirty="0"/>
          </a:p>
        </p:txBody>
      </p:sp>
    </p:spTree>
    <p:extLst>
      <p:ext uri="{BB962C8B-B14F-4D97-AF65-F5344CB8AC3E}">
        <p14:creationId xmlns:p14="http://schemas.microsoft.com/office/powerpoint/2010/main" val="9206721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21</a:t>
            </a:r>
            <a:r>
              <a:rPr lang="en-US" baseline="0" dirty="0"/>
              <a:t> shows two </a:t>
            </a:r>
            <a:r>
              <a:rPr lang="en-US" dirty="0"/>
              <a:t>photographs of nonbuilding structures similar to buildings.  The photograph on the left is a process structure used in an LNG facility.  The photograph on</a:t>
            </a:r>
            <a:r>
              <a:rPr lang="en-US" baseline="0" dirty="0"/>
              <a:t> the right is a suspended boiler in a power plant.</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21</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22 continues a discussion on nonbuilding structures similar to buildings.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22</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23 shows Example</a:t>
            </a:r>
            <a:r>
              <a:rPr lang="en-US" baseline="0" dirty="0"/>
              <a:t> 17.2 – Pipe Rack. </a:t>
            </a:r>
            <a:r>
              <a:rPr lang="en-US" sz="1100" kern="1200" dirty="0">
                <a:solidFill>
                  <a:schemeClr val="tx1"/>
                </a:solidFill>
                <a:effectLst/>
                <a:latin typeface="Arial" pitchFamily="34" charset="0"/>
                <a:ea typeface="+mn-ea"/>
                <a:cs typeface="+mn-cs"/>
              </a:rPr>
              <a:t>Three figures are shown.  The top figure is a plan view of the pipe rack.  The width of the pipe rack is 20 feet.  The left side of the pipe rack is made up of six equal 20-foot long bays.  The center bay is 20 feet long and contains x-bracing in the horizontal plane.  The right side of the pipe rack is made up of five equal 20-foot long bays.  Four runs of piping are shown parallel to the longitudinal direction.  An expansion loop is shown on the right side of the pipe rack indicating a break in the continuity of the pipe rack.  The second figure is an elevation view of the pipe rack in the longitudinal direction.  X-bracing in the vertical plane is shown in the same bay as the x-bracing shown in the plan view.  Two tiers of piping are shown.  The height from grade to the bottom of the upper run of piping is shown as 15 feet.  The distance from the bottom of the upper run of piping to the top of the frame is shown as 3 feet.  The third figure is an elevation view of the pipe rack in the transverse direction.  The transverse direction of the pipe rack is shown as a single bay moment frame with two tiers of piping with four pipes on each tier.  The height from grade to the bottom of the lower run of piping is shown as 10 feet.  The distance from the bottom of the lower run of piping to the top of the frame is shown as 8 feet.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eaLnBrk="1" hangingPunct="1"/>
            <a:r>
              <a:rPr lang="en-US" dirty="0"/>
              <a:t>A two-tier, 12-bay pipe rack in a petrochemical facility has concentrically braced frames in the longitudinal direction and ordinary moment frames in the transverse direction.  The pipe rack supports four runs of 12-in.-diameter pipe carrying naphtha on the top tier and four runs of 8-in.-diameter pipe carrying water for fire suppression on the bottom tier.  The minimum seismic dead load for piping is 35 psf on each tier to allow for future piping loads.  The seismic dead load for the steel support structure is 10 psf on each tier.</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23</a:t>
            </a:fld>
            <a:endParaRPr lang="en-US" dirty="0"/>
          </a:p>
        </p:txBody>
      </p:sp>
    </p:spTree>
    <p:extLst>
      <p:ext uri="{BB962C8B-B14F-4D97-AF65-F5344CB8AC3E}">
        <p14:creationId xmlns:p14="http://schemas.microsoft.com/office/powerpoint/2010/main" val="920672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24 is a continuation of Example 17.2</a:t>
            </a:r>
            <a:r>
              <a:rPr lang="en-US" baseline="0" dirty="0"/>
              <a:t> – Pipe Rack.</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24</a:t>
            </a:fld>
            <a:endParaRPr lang="en-US" dirty="0"/>
          </a:p>
        </p:txBody>
      </p:sp>
    </p:spTree>
    <p:extLst>
      <p:ext uri="{BB962C8B-B14F-4D97-AF65-F5344CB8AC3E}">
        <p14:creationId xmlns:p14="http://schemas.microsoft.com/office/powerpoint/2010/main" val="4214875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25 is a continuation of Example 17.2</a:t>
            </a:r>
            <a:r>
              <a:rPr lang="en-US" baseline="0" dirty="0"/>
              <a:t> – Pipe Rack.</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25</a:t>
            </a:fld>
            <a:endParaRPr lang="en-US" dirty="0"/>
          </a:p>
        </p:txBody>
      </p:sp>
    </p:spTree>
    <p:extLst>
      <p:ext uri="{BB962C8B-B14F-4D97-AF65-F5344CB8AC3E}">
        <p14:creationId xmlns:p14="http://schemas.microsoft.com/office/powerpoint/2010/main" val="4606205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26 is a continuation of Example 17.2</a:t>
            </a:r>
            <a:r>
              <a:rPr lang="en-US" baseline="0" dirty="0"/>
              <a:t> – Pipe Rack.</a:t>
            </a:r>
            <a:endParaRPr lang="en-US" dirty="0"/>
          </a:p>
          <a:p>
            <a:endParaRPr lang="en-US" dirty="0"/>
          </a:p>
          <a:p>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15.4.1.1 directs the user to use the largest value of </a:t>
            </a:r>
            <a:r>
              <a:rPr lang="en-US" sz="1100" i="1" kern="1200" dirty="0">
                <a:solidFill>
                  <a:schemeClr val="tx1"/>
                </a:solidFill>
                <a:effectLst/>
                <a:latin typeface="Arial" pitchFamily="34" charset="0"/>
                <a:ea typeface="+mn-ea"/>
                <a:cs typeface="+mn-cs"/>
              </a:rPr>
              <a:t>I</a:t>
            </a:r>
            <a:r>
              <a:rPr lang="en-US" sz="1100" i="1" kern="1200" baseline="-25000" dirty="0">
                <a:solidFill>
                  <a:schemeClr val="tx1"/>
                </a:solidFill>
                <a:effectLst/>
                <a:latin typeface="Arial" pitchFamily="34" charset="0"/>
                <a:ea typeface="+mn-ea"/>
                <a:cs typeface="+mn-cs"/>
              </a:rPr>
              <a:t>e</a:t>
            </a:r>
            <a:r>
              <a:rPr lang="en-US" sz="1100" kern="1200" dirty="0">
                <a:solidFill>
                  <a:schemeClr val="tx1"/>
                </a:solidFill>
                <a:effectLst/>
                <a:latin typeface="Arial" pitchFamily="34" charset="0"/>
                <a:ea typeface="+mn-ea"/>
                <a:cs typeface="+mn-cs"/>
              </a:rPr>
              <a:t> based on the applicable reference document listed in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Chapter 23, the largest value selected from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Table 1.5-2, or as specified elsewhere in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Chapter 15.  It is important to be aware of the requirements of </a:t>
            </a:r>
            <a:r>
              <a:rPr lang="en-US" sz="1100" i="0" kern="1200" dirty="0">
                <a:solidFill>
                  <a:schemeClr val="tx1"/>
                </a:solidFill>
                <a:effectLst/>
                <a:latin typeface="Arial" pitchFamily="34" charset="0"/>
                <a:ea typeface="+mn-ea"/>
                <a:cs typeface="+mn-cs"/>
              </a:rPr>
              <a:t>ASCE 7-16 </a:t>
            </a:r>
            <a:r>
              <a:rPr lang="en-US" sz="1100" kern="1200" dirty="0">
                <a:solidFill>
                  <a:schemeClr val="tx1"/>
                </a:solidFill>
                <a:effectLst/>
                <a:latin typeface="Arial" pitchFamily="34" charset="0"/>
                <a:ea typeface="+mn-ea"/>
                <a:cs typeface="+mn-cs"/>
              </a:rPr>
              <a:t>Section 15.4.1.1.  While the importance factor for most structures will be determined based on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Table 1.5-2, there are reference documents that define importance factors greater than those found in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Table 1.5-2. </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26</a:t>
            </a:fld>
            <a:endParaRPr lang="en-US" dirty="0"/>
          </a:p>
        </p:txBody>
      </p:sp>
    </p:spTree>
    <p:extLst>
      <p:ext uri="{BB962C8B-B14F-4D97-AF65-F5344CB8AC3E}">
        <p14:creationId xmlns:p14="http://schemas.microsoft.com/office/powerpoint/2010/main" val="23514568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Slide 27 i</a:t>
            </a:r>
            <a:r>
              <a:rPr lang="en-US" dirty="0"/>
              <a:t>s a continuation of Example 17.2</a:t>
            </a:r>
            <a:r>
              <a:rPr lang="en-US" baseline="0" dirty="0"/>
              <a:t> – Pipe Rack.</a:t>
            </a:r>
            <a:endParaRPr lang="en-US" dirty="0"/>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According to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15.4-1, either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Table 12.2-1 or </a:t>
            </a:r>
            <a:r>
              <a:rPr lang="en-US" sz="1100" i="0" kern="1200" dirty="0">
                <a:solidFill>
                  <a:schemeClr val="tx1"/>
                </a:solidFill>
                <a:effectLst/>
                <a:latin typeface="Arial" pitchFamily="34" charset="0"/>
                <a:ea typeface="+mn-ea"/>
                <a:cs typeface="+mn-cs"/>
              </a:rPr>
              <a:t>ASCE 7-16 </a:t>
            </a:r>
            <a:r>
              <a:rPr lang="en-US" sz="1100" kern="1200" dirty="0">
                <a:solidFill>
                  <a:schemeClr val="tx1"/>
                </a:solidFill>
                <a:effectLst/>
                <a:latin typeface="Arial" pitchFamily="34" charset="0"/>
                <a:ea typeface="+mn-ea"/>
                <a:cs typeface="+mn-cs"/>
              </a:rPr>
              <a:t>Table 15.4-1 may be used to determine the seismic parameters, although mixing and matching of values and requirements from the tables is not allowed.  In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Chapter 15, selected nonbuilding structures similar to buildings are provided an option where both lower </a:t>
            </a:r>
            <a:r>
              <a:rPr lang="en-US" sz="1100" i="1" kern="12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values and less restrictive height limits are specified.  This option permits selected types of nonbuilding structures which have performed well in past earthquakes to be constructed with fewer restrictions in Seismic Design Categories D, E and F provided seismic detailing is used and design force levels are considerably higher.  The </a:t>
            </a:r>
            <a:r>
              <a:rPr lang="en-US" sz="1100" i="1" kern="1200" dirty="0">
                <a:solidFill>
                  <a:schemeClr val="tx1"/>
                </a:solidFill>
                <a:effectLst/>
                <a:latin typeface="Arial" pitchFamily="34" charset="0"/>
                <a:ea typeface="+mn-ea"/>
                <a:cs typeface="+mn-cs"/>
              </a:rPr>
              <a:t>R </a:t>
            </a:r>
            <a:r>
              <a:rPr lang="en-US" sz="1100" kern="1200" dirty="0">
                <a:solidFill>
                  <a:schemeClr val="tx1"/>
                </a:solidFill>
                <a:effectLst/>
                <a:latin typeface="Arial" pitchFamily="34" charset="0"/>
                <a:ea typeface="+mn-ea"/>
                <a:cs typeface="+mn-cs"/>
              </a:rPr>
              <a:t>value-height limit trade-off recognizes that the size of some nonbuilding structures is determined by factors other than traditional loadings and result in structures that are much stronger than required for seismic loadings (Soules, 2006).  Therefore, the structure’s ductility demand is generally much lower than a corresponding building.  The </a:t>
            </a:r>
            <a:r>
              <a:rPr lang="en-US" sz="1100" i="1" kern="1200" dirty="0">
                <a:solidFill>
                  <a:schemeClr val="tx1"/>
                </a:solidFill>
                <a:effectLst/>
                <a:latin typeface="Arial" pitchFamily="34" charset="0"/>
                <a:ea typeface="+mn-ea"/>
                <a:cs typeface="+mn-cs"/>
              </a:rPr>
              <a:t>R </a:t>
            </a:r>
            <a:r>
              <a:rPr lang="en-US" sz="1100" kern="1200" dirty="0">
                <a:solidFill>
                  <a:schemeClr val="tx1"/>
                </a:solidFill>
                <a:effectLst/>
                <a:latin typeface="Arial" pitchFamily="34" charset="0"/>
                <a:ea typeface="+mn-ea"/>
                <a:cs typeface="+mn-cs"/>
              </a:rPr>
              <a:t>value-height trade-off also attempts to obtain the same structural performance at the increased heights. The user will find that the option of reduced </a:t>
            </a:r>
            <a:r>
              <a:rPr lang="en-US" sz="1100" i="1" kern="1200" dirty="0">
                <a:solidFill>
                  <a:schemeClr val="tx1"/>
                </a:solidFill>
                <a:effectLst/>
                <a:latin typeface="Arial" pitchFamily="34" charset="0"/>
                <a:ea typeface="+mn-ea"/>
                <a:cs typeface="+mn-cs"/>
              </a:rPr>
              <a:t>R </a:t>
            </a:r>
            <a:r>
              <a:rPr lang="en-US" sz="1100" kern="1200" dirty="0">
                <a:solidFill>
                  <a:schemeClr val="tx1"/>
                </a:solidFill>
                <a:effectLst/>
                <a:latin typeface="Arial" pitchFamily="34" charset="0"/>
                <a:ea typeface="+mn-ea"/>
                <a:cs typeface="+mn-cs"/>
              </a:rPr>
              <a:t>value with less restricted height will prove to be the economical choice in most situations due to the relative cost of materials and construction labor.  It must be emphasized that the </a:t>
            </a:r>
            <a:r>
              <a:rPr lang="en-US" sz="1100" i="1" kern="1200" dirty="0">
                <a:solidFill>
                  <a:schemeClr val="tx1"/>
                </a:solidFill>
                <a:effectLst/>
                <a:latin typeface="Arial" pitchFamily="34" charset="0"/>
                <a:ea typeface="+mn-ea"/>
                <a:cs typeface="+mn-cs"/>
              </a:rPr>
              <a:t>R </a:t>
            </a:r>
            <a:r>
              <a:rPr lang="en-US" sz="1100" kern="1200" dirty="0">
                <a:solidFill>
                  <a:schemeClr val="tx1"/>
                </a:solidFill>
                <a:effectLst/>
                <a:latin typeface="Arial" pitchFamily="34" charset="0"/>
                <a:ea typeface="+mn-ea"/>
                <a:cs typeface="+mn-cs"/>
              </a:rPr>
              <a:t>value-height limit trade-off of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Table 15.4-1 applies only to nonbuilding structures similar to buildings and cannot be applied to building structures.</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27</a:t>
            </a:fld>
            <a:endParaRPr lang="en-US" dirty="0"/>
          </a:p>
        </p:txBody>
      </p:sp>
    </p:spTree>
    <p:extLst>
      <p:ext uri="{BB962C8B-B14F-4D97-AF65-F5344CB8AC3E}">
        <p14:creationId xmlns:p14="http://schemas.microsoft.com/office/powerpoint/2010/main" val="13812223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Slide 28 </a:t>
            </a:r>
            <a:r>
              <a:rPr lang="en-US" dirty="0"/>
              <a:t>is a continuation of Example 17.2</a:t>
            </a:r>
            <a:r>
              <a:rPr lang="en-US" baseline="0" dirty="0"/>
              <a:t> – Pipe Rack.</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Ordinary steel moment frames are retained for use in nonbuilding structures such as pipe racks because they allow greater flexibility for accommodating process piping and are easier to design and construct than special steel moment frames.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28</a:t>
            </a:fld>
            <a:endParaRPr lang="en-US" dirty="0"/>
          </a:p>
        </p:txBody>
      </p:sp>
    </p:spTree>
    <p:extLst>
      <p:ext uri="{BB962C8B-B14F-4D97-AF65-F5344CB8AC3E}">
        <p14:creationId xmlns:p14="http://schemas.microsoft.com/office/powerpoint/2010/main" val="32113031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Slide 29 </a:t>
            </a:r>
            <a:r>
              <a:rPr lang="en-US" dirty="0"/>
              <a:t>is a continuation of Example 17.2</a:t>
            </a:r>
            <a:r>
              <a:rPr lang="en-US" baseline="0" dirty="0"/>
              <a:t> – Pipe Rack.</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For nonbuilding structures, the fundamental period is generally approximated for the first iteration and must be verified with final calculations.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15.4.4 makes clear that the approximate period equations of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12.8.2 do not apply to nonbuilding structures.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29</a:t>
            </a:fld>
            <a:endParaRPr lang="en-US" dirty="0"/>
          </a:p>
        </p:txBody>
      </p:sp>
    </p:spTree>
    <p:extLst>
      <p:ext uri="{BB962C8B-B14F-4D97-AF65-F5344CB8AC3E}">
        <p14:creationId xmlns:p14="http://schemas.microsoft.com/office/powerpoint/2010/main" val="3211303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3 is the table of contents for the presentation. </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Slide 30 </a:t>
            </a:r>
            <a:r>
              <a:rPr lang="en-US" dirty="0"/>
              <a:t>is a continuation of Example 17.2</a:t>
            </a:r>
            <a:r>
              <a:rPr lang="en-US" baseline="0" dirty="0"/>
              <a:t> – Pipe Rack.</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Always remember to check the minimum base shear value.</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30</a:t>
            </a:fld>
            <a:endParaRPr lang="en-US" dirty="0"/>
          </a:p>
        </p:txBody>
      </p:sp>
    </p:spTree>
    <p:extLst>
      <p:ext uri="{BB962C8B-B14F-4D97-AF65-F5344CB8AC3E}">
        <p14:creationId xmlns:p14="http://schemas.microsoft.com/office/powerpoint/2010/main" val="32113031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Slide 31 </a:t>
            </a:r>
            <a:r>
              <a:rPr lang="en-US" dirty="0"/>
              <a:t>is a continuation of Example 17.2</a:t>
            </a:r>
            <a:r>
              <a:rPr lang="en-US" baseline="0" dirty="0"/>
              <a:t> – Pipe Rack.</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piping dead weight includes the weight of the fluid</a:t>
            </a:r>
            <a:r>
              <a:rPr lang="en-US" sz="1100" kern="1200" baseline="0" dirty="0">
                <a:solidFill>
                  <a:schemeClr val="tx1"/>
                </a:solidFill>
                <a:effectLst/>
                <a:latin typeface="Arial" pitchFamily="34" charset="0"/>
                <a:ea typeface="+mn-ea"/>
                <a:cs typeface="+mn-cs"/>
              </a:rPr>
              <a:t> in the pipe.  In ASCE 7-16 Chapter 3, this topic is discussed under Section 3.1.3 “Weight of Fixed Service Equipment”.</a:t>
            </a: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31</a:t>
            </a:fld>
            <a:endParaRPr lang="en-US" dirty="0"/>
          </a:p>
        </p:txBody>
      </p:sp>
    </p:spTree>
    <p:extLst>
      <p:ext uri="{BB962C8B-B14F-4D97-AF65-F5344CB8AC3E}">
        <p14:creationId xmlns:p14="http://schemas.microsoft.com/office/powerpoint/2010/main" val="32113031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Slide 32 </a:t>
            </a:r>
            <a:r>
              <a:rPr lang="en-US" dirty="0"/>
              <a:t>is a continuation of Example 17.2</a:t>
            </a:r>
            <a:r>
              <a:rPr lang="en-US" baseline="0" dirty="0"/>
              <a:t> – Pipe Rack.</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lateral drift must be checked with regard to acceptable limits.  The acceptable limits for nonbuilding structures are not found in codes.  Rather, the limits are what is acceptable for the performance of the piping.  In general, piping can safely accommodate the amount of lateral drift calculated in this example.  P-delta effects must also be considered and checked as required in</a:t>
            </a:r>
            <a:r>
              <a:rPr lang="en-US" sz="1100" i="1" kern="1200" dirty="0">
                <a:solidFill>
                  <a:schemeClr val="tx1"/>
                </a:solidFill>
                <a:effectLst/>
                <a:latin typeface="Arial" pitchFamily="34" charset="0"/>
                <a:ea typeface="+mn-ea"/>
                <a:cs typeface="+mn-cs"/>
              </a:rPr>
              <a:t>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15.4.5.</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32</a:t>
            </a:fld>
            <a:endParaRPr lang="en-US" dirty="0"/>
          </a:p>
        </p:txBody>
      </p:sp>
    </p:spTree>
    <p:extLst>
      <p:ext uri="{BB962C8B-B14F-4D97-AF65-F5344CB8AC3E}">
        <p14:creationId xmlns:p14="http://schemas.microsoft.com/office/powerpoint/2010/main" val="32113031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Slide 33 </a:t>
            </a:r>
            <a:r>
              <a:rPr lang="en-US" dirty="0"/>
              <a:t>is a continuation of Example 17.2</a:t>
            </a:r>
            <a:r>
              <a:rPr lang="en-US" baseline="0" dirty="0"/>
              <a:t> – Pipe Rack.</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Some nonbuilding structures are designed with parameters from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Table 12.2-1 or 15.4-1 if they are termed “nonbuilding structures similar to buildings”.  For such structures (assigned to Seismic Design Category D, E, or F) the redundancy factor applies.  Pipe racks, being fairly simple moment frames or braced frames, are in the category similar to buildings.  Because this structure is assigned to Seismic Design Category D,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12.3.4.2 applies.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33</a:t>
            </a:fld>
            <a:endParaRPr lang="en-US" dirty="0"/>
          </a:p>
        </p:txBody>
      </p:sp>
    </p:spTree>
    <p:extLst>
      <p:ext uri="{BB962C8B-B14F-4D97-AF65-F5344CB8AC3E}">
        <p14:creationId xmlns:p14="http://schemas.microsoft.com/office/powerpoint/2010/main" val="32113031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Slide 34 </a:t>
            </a:r>
            <a:r>
              <a:rPr lang="en-US" dirty="0"/>
              <a:t>is a continuation of Example 17.2</a:t>
            </a:r>
            <a:r>
              <a:rPr lang="en-US" baseline="0" dirty="0"/>
              <a:t> – Pipe Rack.</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34</a:t>
            </a:fld>
            <a:endParaRPr lang="en-US" dirty="0"/>
          </a:p>
        </p:txBody>
      </p:sp>
    </p:spTree>
    <p:extLst>
      <p:ext uri="{BB962C8B-B14F-4D97-AF65-F5344CB8AC3E}">
        <p14:creationId xmlns:p14="http://schemas.microsoft.com/office/powerpoint/2010/main" val="32113031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35</a:t>
            </a:r>
            <a:r>
              <a:rPr lang="en-US" baseline="0" dirty="0"/>
              <a:t> shows three </a:t>
            </a:r>
            <a:r>
              <a:rPr lang="en-US" dirty="0"/>
              <a:t>photographs of nonbuilding structures not similar to buildings.  The photograph on the left is an amusement park structure.   The photograph in the center is a Steel Tubular Support Structures for Onshore Wind Turbine Generator (WTG) System.</a:t>
            </a:r>
            <a:r>
              <a:rPr lang="en-US" baseline="0" dirty="0"/>
              <a:t>  </a:t>
            </a:r>
            <a:r>
              <a:rPr lang="en-US" dirty="0"/>
              <a:t>The photograph on</a:t>
            </a:r>
            <a:r>
              <a:rPr lang="en-US" baseline="0" dirty="0"/>
              <a:t> the right is a </a:t>
            </a:r>
            <a:r>
              <a:rPr lang="en-US" dirty="0"/>
              <a:t>Ground-Supported Cantilever Wall</a:t>
            </a:r>
            <a:r>
              <a:rPr lang="en-US" baseline="0" dirty="0"/>
              <a:t>.</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35</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36 begins a discussion on nonbuilding structures not similar to buildings.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36</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37 continues a discussion on nonbuilding structures not similar to buildings.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37</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38 discusses the three seismic</a:t>
            </a:r>
            <a:r>
              <a:rPr lang="en-US" baseline="0" dirty="0"/>
              <a:t> load components in liquid storage tanks.  The figure to the right is a generalized tank model including the impulsive and convective masses. </a:t>
            </a:r>
          </a:p>
          <a:p>
            <a:endParaRPr lang="en-US" baseline="0" dirty="0"/>
          </a:p>
          <a:p>
            <a:r>
              <a:rPr lang="en-US" dirty="0"/>
              <a:t>Sections 15.7.1 (General) and 15.7.2 (Design Basis) cover the unique aspects of the seismic design of tanks and vessels. The following is the currently accepted method for the dynamic modeling of the tank and its contents:</a:t>
            </a:r>
          </a:p>
          <a:p>
            <a:endParaRPr lang="en-US" dirty="0"/>
          </a:p>
          <a:p>
            <a:pPr marL="0" indent="0">
              <a:buFont typeface="+mj-lt"/>
              <a:buNone/>
            </a:pPr>
            <a:r>
              <a:rPr lang="en-US" dirty="0"/>
              <a:t>When a liquid-filled tank is subjected to ground acceleration, the lower portion of the contained liquid, identified as the impulsive component of mass, m</a:t>
            </a:r>
            <a:r>
              <a:rPr lang="en-US" baseline="-25000" dirty="0"/>
              <a:t>i</a:t>
            </a:r>
            <a:r>
              <a:rPr lang="en-US" dirty="0"/>
              <a:t>, acts as if it were a solid mass </a:t>
            </a:r>
            <a:r>
              <a:rPr lang="en-US" sz="1100" b="0" i="0" u="none" strike="noStrike" kern="1200" baseline="0" dirty="0">
                <a:solidFill>
                  <a:schemeClr val="tx1"/>
                </a:solidFill>
                <a:latin typeface="Arial" pitchFamily="34" charset="0"/>
                <a:ea typeface="+mn-ea"/>
                <a:cs typeface="+mn-cs"/>
              </a:rPr>
              <a:t>rigidly attached to the tank wall. As this mass accelerates, it exerts a horizontal force, </a:t>
            </a:r>
            <a:r>
              <a:rPr lang="en-US" sz="1100" b="0" i="1" u="none" strike="noStrike" kern="1200" baseline="0" dirty="0">
                <a:solidFill>
                  <a:schemeClr val="tx1"/>
                </a:solidFill>
                <a:latin typeface="Arial" pitchFamily="34" charset="0"/>
                <a:ea typeface="+mn-ea"/>
                <a:cs typeface="+mn-cs"/>
              </a:rPr>
              <a:t>P</a:t>
            </a:r>
            <a:r>
              <a:rPr lang="en-US" sz="1100" b="0" i="1" u="none" strike="noStrike" kern="1200" baseline="-25000" dirty="0">
                <a:solidFill>
                  <a:schemeClr val="tx1"/>
                </a:solidFill>
                <a:latin typeface="Arial" pitchFamily="34" charset="0"/>
                <a:ea typeface="+mn-ea"/>
                <a:cs typeface="+mn-cs"/>
              </a:rPr>
              <a:t>i</a:t>
            </a:r>
            <a:r>
              <a:rPr lang="en-US" sz="1100" b="0" i="0" u="none" strike="noStrike" kern="1200" baseline="0" dirty="0">
                <a:solidFill>
                  <a:schemeClr val="tx1"/>
                </a:solidFill>
                <a:latin typeface="Arial" pitchFamily="34" charset="0"/>
                <a:ea typeface="+mn-ea"/>
                <a:cs typeface="+mn-cs"/>
              </a:rPr>
              <a:t>, on the wall; this force is directly proportional to the maximum acceleration of the tank base. This force is superimposed on the inertia force of the accelerating wall itself, </a:t>
            </a:r>
            <a:r>
              <a:rPr lang="en-US" sz="1100" b="0" i="1" u="none" strike="noStrike" kern="1200" baseline="0" dirty="0">
                <a:solidFill>
                  <a:schemeClr val="tx1"/>
                </a:solidFill>
                <a:latin typeface="Arial" pitchFamily="34" charset="0"/>
                <a:ea typeface="+mn-ea"/>
                <a:cs typeface="+mn-cs"/>
              </a:rPr>
              <a:t>P</a:t>
            </a:r>
            <a:r>
              <a:rPr lang="en-US" sz="1100" b="0" i="1" u="none" strike="noStrike" kern="1200" baseline="-25000" dirty="0">
                <a:solidFill>
                  <a:schemeClr val="tx1"/>
                </a:solidFill>
                <a:latin typeface="Arial" pitchFamily="34" charset="0"/>
                <a:ea typeface="+mn-ea"/>
                <a:cs typeface="+mn-cs"/>
              </a:rPr>
              <a:t>s</a:t>
            </a:r>
            <a:r>
              <a:rPr lang="en-US" sz="1100" b="0" i="0" u="none" strike="noStrike" kern="1200" baseline="0" dirty="0">
                <a:solidFill>
                  <a:schemeClr val="tx1"/>
                </a:solidFill>
                <a:latin typeface="Arial" pitchFamily="34" charset="0"/>
                <a:ea typeface="+mn-ea"/>
                <a:cs typeface="+mn-cs"/>
              </a:rPr>
              <a:t>. Under the influence of the same ground acceleration, the upper portion of the contained liquid responds as if it were a solid mass flexibly attached to the tank wall. This portion, which oscillates at its own natural frequency, is identified as the convective component, </a:t>
            </a:r>
            <a:r>
              <a:rPr lang="en-US" sz="1100" b="0" i="1" u="none" strike="noStrike" kern="1200" baseline="0" dirty="0">
                <a:solidFill>
                  <a:schemeClr val="tx1"/>
                </a:solidFill>
                <a:latin typeface="Arial" pitchFamily="34" charset="0"/>
                <a:ea typeface="+mn-ea"/>
                <a:cs typeface="+mn-cs"/>
              </a:rPr>
              <a:t>m</a:t>
            </a:r>
            <a:r>
              <a:rPr lang="en-US" sz="1100" b="0" i="1" u="none" strike="noStrike" kern="1200" baseline="-25000" dirty="0">
                <a:solidFill>
                  <a:schemeClr val="tx1"/>
                </a:solidFill>
                <a:latin typeface="Arial" pitchFamily="34" charset="0"/>
                <a:ea typeface="+mn-ea"/>
                <a:cs typeface="+mn-cs"/>
              </a:rPr>
              <a:t>c</a:t>
            </a:r>
            <a:r>
              <a:rPr lang="en-US" sz="1100" b="0" i="0" u="none" strike="noStrike" kern="1200" baseline="0" dirty="0">
                <a:solidFill>
                  <a:schemeClr val="tx1"/>
                </a:solidFill>
                <a:latin typeface="Arial" pitchFamily="34" charset="0"/>
                <a:ea typeface="+mn-ea"/>
                <a:cs typeface="+mn-cs"/>
              </a:rPr>
              <a:t>, and exerts a horizontal force, </a:t>
            </a:r>
            <a:r>
              <a:rPr lang="en-US" sz="1100" b="0" i="1" u="none" strike="noStrike" kern="1200" baseline="0" dirty="0">
                <a:solidFill>
                  <a:schemeClr val="tx1"/>
                </a:solidFill>
                <a:latin typeface="Arial" pitchFamily="34" charset="0"/>
                <a:ea typeface="+mn-ea"/>
                <a:cs typeface="+mn-cs"/>
              </a:rPr>
              <a:t>P</a:t>
            </a:r>
            <a:r>
              <a:rPr lang="en-US" sz="1100" b="0" i="1" u="none" strike="noStrike" kern="1200" baseline="-25000" dirty="0">
                <a:solidFill>
                  <a:schemeClr val="tx1"/>
                </a:solidFill>
                <a:latin typeface="Arial" pitchFamily="34" charset="0"/>
                <a:ea typeface="+mn-ea"/>
                <a:cs typeface="+mn-cs"/>
              </a:rPr>
              <a:t>c</a:t>
            </a:r>
            <a:r>
              <a:rPr lang="en-US" sz="1100" b="0" i="0" u="none" strike="noStrike" kern="1200" baseline="0" dirty="0">
                <a:solidFill>
                  <a:schemeClr val="tx1"/>
                </a:solidFill>
                <a:latin typeface="Arial" pitchFamily="34" charset="0"/>
                <a:ea typeface="+mn-ea"/>
                <a:cs typeface="+mn-cs"/>
              </a:rPr>
              <a:t>, on the wall.  The convective component oscillations are characterized by sloshing whereby the liquid surface rises above the static level on one side of the tank and drops below that level on the other side.</a:t>
            </a:r>
            <a:r>
              <a:rPr lang="en-US" dirty="0"/>
              <a:t> </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38</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39 continues the discussion of the unique design</a:t>
            </a:r>
            <a:r>
              <a:rPr lang="en-US" baseline="0" dirty="0"/>
              <a:t> considerations for tanks and vessels storing liquids.</a:t>
            </a:r>
          </a:p>
          <a:p>
            <a:endParaRPr lang="en-US" baseline="0"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39</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4 shows pictures of four very different nonbuilding structures to support the section of the presentation titled “What are Nonbuilding Structures?” – an elevated water tower in the shape of a peach, an egg shaped digester, a pipe rack, and a column supported spherical pressure vessel.</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40 highlights four special considerations that will be discussed in later slides.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40</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The figure shows </a:t>
            </a:r>
            <a:r>
              <a:rPr lang="en-US" sz="1100" b="0" kern="1200" dirty="0" err="1">
                <a:solidFill>
                  <a:schemeClr val="tx1"/>
                </a:solidFill>
                <a:effectLst/>
                <a:latin typeface="Arial" pitchFamily="34" charset="0"/>
                <a:ea typeface="+mn-ea"/>
                <a:cs typeface="+mn-cs"/>
              </a:rPr>
              <a:t>shows</a:t>
            </a:r>
            <a:r>
              <a:rPr lang="en-US" sz="1100" b="0" kern="1200" dirty="0">
                <a:solidFill>
                  <a:schemeClr val="tx1"/>
                </a:solidFill>
                <a:effectLst/>
                <a:latin typeface="Arial" pitchFamily="34" charset="0"/>
                <a:ea typeface="+mn-ea"/>
                <a:cs typeface="+mn-cs"/>
              </a:rPr>
              <a:t> an elevation view of a steel gasoline storage tank.</a:t>
            </a:r>
          </a:p>
          <a:p>
            <a:endParaRPr lang="en-US" dirty="0"/>
          </a:p>
          <a:p>
            <a:r>
              <a:rPr lang="en-US" dirty="0"/>
              <a:t>Slide 41 shows Example</a:t>
            </a:r>
            <a:r>
              <a:rPr lang="en-US" baseline="0" dirty="0"/>
              <a:t> 17.6.2 – Flat-Bottom Gasoline Tank. </a:t>
            </a:r>
            <a:r>
              <a:rPr lang="en-US" sz="1100" b="0" kern="1200" dirty="0">
                <a:solidFill>
                  <a:schemeClr val="tx1"/>
                </a:solidFill>
                <a:effectLst/>
                <a:latin typeface="Arial" pitchFamily="34" charset="0"/>
                <a:ea typeface="+mn-ea"/>
                <a:cs typeface="+mn-cs"/>
              </a:rPr>
              <a:t>The illustration shows an elevation view of a steel gasoline storage tank.  The diameter of the tank is 120 feet and the height of the tank is 40 feet.  The high liquid level is shown as 33 feet and the low liquid level is shown as 3 feet.  The tank is shown with a cone roof supported by a 20 inch diameter Schedule 10 pipe center column and (54) W14x26 rafters.  The cone roof is sloped up to the center of the tank by 3’-9 5/16.  The tank is equipped with an aluminum internal floating roof with a high rest position of 6 feet and a low rest position of 3 feet.  The steel bottom of the tank is ¼-inch thick and sloped up to the center of the tank by 6 inches.  The tank shell is shown with five shell rings.  Ring 1 is 0.401 inches thick and rings 2 through 5 are 5/16 inches thick.</a:t>
            </a:r>
            <a:endParaRPr lang="en-US" sz="1100" b="1"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b="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seismic response of tanks and vessels can be significantly different from that of buildings.  For a structure composed of interconnected solid elements, it is not difficult to recognize how ground motions accelerate the structure and cause inertial forces within the structure.  Tanks and vessels, where empty, respond in a similar manner.</a:t>
            </a:r>
          </a:p>
          <a:p>
            <a:r>
              <a:rPr lang="en-US" sz="1100" kern="1200" dirty="0">
                <a:solidFill>
                  <a:schemeClr val="tx1"/>
                </a:solidFill>
                <a:effectLst/>
                <a:latin typeface="Arial" pitchFamily="34" charset="0"/>
                <a:ea typeface="+mn-ea"/>
                <a:cs typeface="+mn-cs"/>
              </a:rPr>
              <a:t> </a:t>
            </a:r>
          </a:p>
          <a:p>
            <a:r>
              <a:rPr lang="en-US" sz="1100" kern="1200" dirty="0">
                <a:solidFill>
                  <a:schemeClr val="tx1"/>
                </a:solidFill>
                <a:effectLst/>
                <a:latin typeface="Arial" pitchFamily="34" charset="0"/>
                <a:ea typeface="+mn-ea"/>
                <a:cs typeface="+mn-cs"/>
              </a:rPr>
              <a:t>Where there is liquid in the tank, the response is much more complicated.  As earthquake ground motions accelerate the tank shell, the shell applies lateral forces to the liquid.  The response of the liquid to those lateral forces may be amplified significantly if the period content of the earthquake ground motion is similar to the natural sloshing period of the liquid.</a:t>
            </a:r>
          </a:p>
          <a:p>
            <a:r>
              <a:rPr lang="en-US" sz="1100" kern="1200" dirty="0">
                <a:solidFill>
                  <a:schemeClr val="tx1"/>
                </a:solidFill>
                <a:effectLst/>
                <a:latin typeface="Arial" pitchFamily="34" charset="0"/>
                <a:ea typeface="+mn-ea"/>
                <a:cs typeface="+mn-cs"/>
              </a:rPr>
              <a:t> </a:t>
            </a:r>
          </a:p>
          <a:p>
            <a:r>
              <a:rPr lang="en-US" sz="1100" kern="1200" dirty="0">
                <a:solidFill>
                  <a:schemeClr val="tx1"/>
                </a:solidFill>
                <a:effectLst/>
                <a:latin typeface="Arial" pitchFamily="34" charset="0"/>
                <a:ea typeface="+mn-ea"/>
                <a:cs typeface="+mn-cs"/>
              </a:rPr>
              <a:t>Earthquake-induced impulsive fluid forces are those calculated assuming that the liquid is a solid mass.  Convective fluid forces are those that result from sloshing in the tank.  It is important to account for convective forces on columns and appurtenances inside the tank, because they are affected by sloshing in the same way that waves affect a pier in the ocean.</a:t>
            </a:r>
          </a:p>
          <a:p>
            <a:r>
              <a:rPr lang="en-US" sz="1100" kern="1200" dirty="0">
                <a:solidFill>
                  <a:schemeClr val="tx1"/>
                </a:solidFill>
                <a:effectLst/>
                <a:latin typeface="Arial" pitchFamily="34" charset="0"/>
                <a:ea typeface="+mn-ea"/>
                <a:cs typeface="+mn-cs"/>
              </a:rPr>
              <a:t> </a:t>
            </a:r>
          </a:p>
          <a:p>
            <a:r>
              <a:rPr lang="en-US" sz="1100" kern="1200" dirty="0">
                <a:solidFill>
                  <a:schemeClr val="tx1"/>
                </a:solidFill>
                <a:effectLst/>
                <a:latin typeface="Arial" pitchFamily="34" charset="0"/>
                <a:ea typeface="+mn-ea"/>
                <a:cs typeface="+mn-cs"/>
              </a:rPr>
              <a:t>Freeboard considerations are critical.  Oftentimes, the roof acts as a structural diaphragm.  If a tank does not have sufficient freeboard, the sloshing wave can rip the roof from the wall of the tank.  This could result in failure of the wall and loss of the liquid within.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b="1"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Seismic design for liquid-containing tanks and vessels is complicated.  The fluid mass that is effective for impulsive and convective seismic forces is discussed in AWWA D100 and API 650.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b="1" kern="1200" dirty="0">
              <a:solidFill>
                <a:schemeClr val="tx1"/>
              </a:solidFill>
              <a:effectLst/>
              <a:latin typeface="Arial"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41</a:t>
            </a:fld>
            <a:endParaRPr lang="en-US" dirty="0"/>
          </a:p>
        </p:txBody>
      </p:sp>
    </p:spTree>
    <p:extLst>
      <p:ext uri="{BB962C8B-B14F-4D97-AF65-F5344CB8AC3E}">
        <p14:creationId xmlns:p14="http://schemas.microsoft.com/office/powerpoint/2010/main" val="9206721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42 is a continuation Example</a:t>
            </a:r>
            <a:r>
              <a:rPr lang="en-US" baseline="0" dirty="0"/>
              <a:t> 17.6.2 – Flat-Bottom Gasoline Tank</a:t>
            </a:r>
          </a:p>
          <a:p>
            <a:endParaRPr lang="en-US" baseline="0" dirty="0"/>
          </a:p>
          <a:p>
            <a:r>
              <a:rPr lang="en-US" sz="1100" kern="1200" dirty="0">
                <a:solidFill>
                  <a:schemeClr val="tx1"/>
                </a:solidFill>
                <a:effectLst/>
                <a:latin typeface="Arial" pitchFamily="34" charset="0"/>
                <a:ea typeface="+mn-ea"/>
                <a:cs typeface="+mn-cs"/>
              </a:rPr>
              <a:t>API 650 is written in terms of allowable stress design (ASD) while the seismic requirements of the </a:t>
            </a:r>
            <a:r>
              <a:rPr lang="en-US" sz="1100" i="0" kern="1200" dirty="0">
                <a:solidFill>
                  <a:schemeClr val="tx1"/>
                </a:solidFill>
                <a:effectLst/>
                <a:latin typeface="Arial" pitchFamily="34" charset="0"/>
                <a:ea typeface="+mn-ea"/>
                <a:cs typeface="+mn-cs"/>
              </a:rPr>
              <a:t>ASCE 7-16 </a:t>
            </a:r>
            <a:r>
              <a:rPr lang="en-US" sz="1100" kern="1200" dirty="0">
                <a:solidFill>
                  <a:schemeClr val="tx1"/>
                </a:solidFill>
                <a:effectLst/>
                <a:latin typeface="Arial" pitchFamily="34" charset="0"/>
                <a:ea typeface="+mn-ea"/>
                <a:cs typeface="+mn-cs"/>
              </a:rPr>
              <a:t>are written in terms of strength design.  API 650 translates the force equations from the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by substituting </a:t>
            </a:r>
            <a:r>
              <a:rPr lang="en-US" sz="1100" i="1" kern="1200" dirty="0">
                <a:solidFill>
                  <a:schemeClr val="tx1"/>
                </a:solidFill>
                <a:effectLst/>
                <a:latin typeface="Arial" pitchFamily="34" charset="0"/>
                <a:ea typeface="+mn-ea"/>
                <a:cs typeface="+mn-cs"/>
              </a:rPr>
              <a:t>R</a:t>
            </a:r>
            <a:r>
              <a:rPr lang="en-US" sz="1100" i="1" kern="1200" baseline="-25000" dirty="0">
                <a:solidFill>
                  <a:schemeClr val="tx1"/>
                </a:solidFill>
                <a:effectLst/>
                <a:latin typeface="Arial" pitchFamily="34" charset="0"/>
                <a:ea typeface="+mn-ea"/>
                <a:cs typeface="+mn-cs"/>
              </a:rPr>
              <a:t>w</a:t>
            </a:r>
            <a:r>
              <a:rPr lang="en-US" sz="1100" kern="1200" dirty="0">
                <a:solidFill>
                  <a:schemeClr val="tx1"/>
                </a:solidFill>
                <a:effectLst/>
                <a:latin typeface="Arial" pitchFamily="34" charset="0"/>
                <a:ea typeface="+mn-ea"/>
                <a:cs typeface="+mn-cs"/>
              </a:rPr>
              <a:t> for </a:t>
            </a:r>
            <a:r>
              <a:rPr lang="en-US" sz="1100" i="1" kern="12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where </a:t>
            </a:r>
            <a:r>
              <a:rPr lang="en-US" sz="1100" i="1" kern="1200" dirty="0">
                <a:solidFill>
                  <a:schemeClr val="tx1"/>
                </a:solidFill>
                <a:effectLst/>
                <a:latin typeface="Arial" pitchFamily="34" charset="0"/>
                <a:ea typeface="+mn-ea"/>
                <a:cs typeface="+mn-cs"/>
              </a:rPr>
              <a:t>R</a:t>
            </a:r>
            <a:r>
              <a:rPr lang="en-US" sz="1100" i="1" kern="1200" baseline="-25000" dirty="0">
                <a:solidFill>
                  <a:schemeClr val="tx1"/>
                </a:solidFill>
                <a:effectLst/>
                <a:latin typeface="Arial" pitchFamily="34" charset="0"/>
                <a:ea typeface="+mn-ea"/>
                <a:cs typeface="+mn-cs"/>
              </a:rPr>
              <a:t>w</a:t>
            </a:r>
            <a:r>
              <a:rPr lang="en-US" sz="1100" kern="1200" dirty="0">
                <a:solidFill>
                  <a:schemeClr val="tx1"/>
                </a:solidFill>
                <a:effectLst/>
                <a:latin typeface="Arial" pitchFamily="34" charset="0"/>
                <a:ea typeface="+mn-ea"/>
                <a:cs typeface="+mn-cs"/>
              </a:rPr>
              <a:t> is equal to 1.4</a:t>
            </a:r>
            <a:r>
              <a:rPr lang="en-US" sz="1100" i="1" kern="12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For the purposes of this example, all loads are calculated in terms of strength design.  Where appropriate, API 650 equations are referenced for the determination of impulsive and convective (sloshing) masses.</a:t>
            </a:r>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42</a:t>
            </a:fld>
            <a:endParaRPr lang="en-US" dirty="0"/>
          </a:p>
        </p:txBody>
      </p:sp>
    </p:spTree>
    <p:extLst>
      <p:ext uri="{BB962C8B-B14F-4D97-AF65-F5344CB8AC3E}">
        <p14:creationId xmlns:p14="http://schemas.microsoft.com/office/powerpoint/2010/main" val="4187531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43 is a continuation Example</a:t>
            </a:r>
            <a:r>
              <a:rPr lang="en-US" baseline="0" dirty="0"/>
              <a:t> 17.6.2 – Flat-Bottom Gasoline Tank</a:t>
            </a:r>
          </a:p>
          <a:p>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43</a:t>
            </a:fld>
            <a:endParaRPr lang="en-US" dirty="0"/>
          </a:p>
        </p:txBody>
      </p:sp>
    </p:spTree>
    <p:extLst>
      <p:ext uri="{BB962C8B-B14F-4D97-AF65-F5344CB8AC3E}">
        <p14:creationId xmlns:p14="http://schemas.microsoft.com/office/powerpoint/2010/main" val="42148752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44 is a continuation Example</a:t>
            </a:r>
            <a:r>
              <a:rPr lang="en-US" baseline="0" dirty="0"/>
              <a:t> 17.6.2 – Flat-Bottom Gasoline Tank</a:t>
            </a:r>
          </a:p>
          <a:p>
            <a:endParaRPr lang="en-US" baseline="0" dirty="0"/>
          </a:p>
          <a:p>
            <a:endParaRPr lang="en-US" baseline="0" dirty="0"/>
          </a:p>
          <a:p>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44</a:t>
            </a:fld>
            <a:endParaRPr lang="en-US" dirty="0"/>
          </a:p>
        </p:txBody>
      </p:sp>
    </p:spTree>
    <p:extLst>
      <p:ext uri="{BB962C8B-B14F-4D97-AF65-F5344CB8AC3E}">
        <p14:creationId xmlns:p14="http://schemas.microsoft.com/office/powerpoint/2010/main" val="42148752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45 is a continuation Example</a:t>
            </a:r>
            <a:r>
              <a:rPr lang="en-US" baseline="0" dirty="0"/>
              <a:t> 17.6.2 – Flat-Bottom Gasoline Tank</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r>
              <a:rPr lang="en-US" sz="1100" kern="1200" dirty="0">
                <a:solidFill>
                  <a:schemeClr val="tx1"/>
                </a:solidFill>
                <a:effectLst/>
                <a:latin typeface="Arial" pitchFamily="34" charset="0"/>
                <a:ea typeface="+mn-ea"/>
                <a:cs typeface="+mn-cs"/>
              </a:rPr>
              <a:t>API 650 Section E.4.5.1 does not require the computation of the natural period for the first mode of vibration.  The impulsive acceleration is assumed to be equal to </a:t>
            </a:r>
            <a:r>
              <a:rPr lang="en-US" sz="1100" i="1" kern="1200" dirty="0">
                <a:solidFill>
                  <a:schemeClr val="tx1"/>
                </a:solidFill>
                <a:effectLst/>
                <a:latin typeface="Arial" pitchFamily="34" charset="0"/>
                <a:ea typeface="+mn-ea"/>
                <a:cs typeface="+mn-cs"/>
              </a:rPr>
              <a:t>S</a:t>
            </a:r>
            <a:r>
              <a:rPr lang="en-US" sz="1100" i="1" kern="1200" baseline="-25000" dirty="0">
                <a:solidFill>
                  <a:schemeClr val="tx1"/>
                </a:solidFill>
                <a:effectLst/>
                <a:latin typeface="Arial" pitchFamily="34" charset="0"/>
                <a:ea typeface="+mn-ea"/>
                <a:cs typeface="+mn-cs"/>
              </a:rPr>
              <a:t>DS</a:t>
            </a:r>
            <a:r>
              <a:rPr lang="en-US" sz="1100" kern="1200" dirty="0">
                <a:solidFill>
                  <a:schemeClr val="tx1"/>
                </a:solidFill>
                <a:effectLst/>
                <a:latin typeface="Arial" pitchFamily="34"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45</a:t>
            </a:fld>
            <a:endParaRPr lang="en-US" dirty="0"/>
          </a:p>
        </p:txBody>
      </p:sp>
    </p:spTree>
    <p:extLst>
      <p:ext uri="{BB962C8B-B14F-4D97-AF65-F5344CB8AC3E}">
        <p14:creationId xmlns:p14="http://schemas.microsoft.com/office/powerpoint/2010/main" val="8717492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46 is a continuation Example</a:t>
            </a:r>
            <a:r>
              <a:rPr lang="en-US" baseline="0" dirty="0"/>
              <a:t> 17.6.2 – Flat-Bottom Gasoline Tank</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46</a:t>
            </a:fld>
            <a:endParaRPr lang="en-US" dirty="0"/>
          </a:p>
        </p:txBody>
      </p:sp>
    </p:spTree>
    <p:extLst>
      <p:ext uri="{BB962C8B-B14F-4D97-AF65-F5344CB8AC3E}">
        <p14:creationId xmlns:p14="http://schemas.microsoft.com/office/powerpoint/2010/main" val="31666949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47 is a continuation Example</a:t>
            </a:r>
            <a:r>
              <a:rPr lang="en-US" baseline="0" dirty="0"/>
              <a:t> 17.6.2 – Flat-Bottom Gasoline Tank</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47</a:t>
            </a:fld>
            <a:endParaRPr lang="en-US" dirty="0"/>
          </a:p>
        </p:txBody>
      </p:sp>
    </p:spTree>
    <p:extLst>
      <p:ext uri="{BB962C8B-B14F-4D97-AF65-F5344CB8AC3E}">
        <p14:creationId xmlns:p14="http://schemas.microsoft.com/office/powerpoint/2010/main" val="37773612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48 is a continuation Example</a:t>
            </a:r>
            <a:r>
              <a:rPr lang="en-US" baseline="0" dirty="0"/>
              <a:t> 17.6.2 – Flat-Bottom Gasoline Tank</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48</a:t>
            </a:fld>
            <a:endParaRPr lang="en-US" dirty="0"/>
          </a:p>
        </p:txBody>
      </p:sp>
    </p:spTree>
    <p:extLst>
      <p:ext uri="{BB962C8B-B14F-4D97-AF65-F5344CB8AC3E}">
        <p14:creationId xmlns:p14="http://schemas.microsoft.com/office/powerpoint/2010/main" val="11083474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49 is a continuation Example</a:t>
            </a:r>
            <a:r>
              <a:rPr lang="en-US" baseline="0" dirty="0"/>
              <a:t> 17.6.2 – Flat-Bottom Gasoline Tank</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49</a:t>
            </a:fld>
            <a:endParaRPr lang="en-US" dirty="0"/>
          </a:p>
        </p:txBody>
      </p:sp>
    </p:spTree>
    <p:extLst>
      <p:ext uri="{BB962C8B-B14F-4D97-AF65-F5344CB8AC3E}">
        <p14:creationId xmlns:p14="http://schemas.microsoft.com/office/powerpoint/2010/main" val="419232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5 begins a discussion of what constitutes a nonbuilding structure.</a:t>
            </a:r>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50 is a continuation Example</a:t>
            </a:r>
            <a:r>
              <a:rPr lang="en-US" baseline="0" dirty="0"/>
              <a:t> 17.6.2 – Flat-Bottom Gasoline Tank</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Item b of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Section 15.7.2 indicates that impulsive and convective components may, in general, be combined using the SRSS method.  </a:t>
            </a:r>
            <a:r>
              <a:rPr lang="en-US" sz="1100" i="0" kern="1200" dirty="0">
                <a:solidFill>
                  <a:schemeClr val="tx1"/>
                </a:solidFill>
                <a:effectLst/>
                <a:latin typeface="Arial" pitchFamily="34" charset="0"/>
                <a:ea typeface="+mn-ea"/>
                <a:cs typeface="+mn-cs"/>
              </a:rPr>
              <a:t>ASCE 7-16</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Equation 15.7-4 requires that the direct sum be used for ground-supported storage tanks for liquids.  Note b under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15.7.6.1 allows the use of the SRSS method in lieu of using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Equation 15.7-4. </a:t>
            </a:r>
            <a:endParaRPr lang="en-US" baseline="0"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50</a:t>
            </a:fld>
            <a:endParaRPr lang="en-US" dirty="0"/>
          </a:p>
        </p:txBody>
      </p:sp>
    </p:spTree>
    <p:extLst>
      <p:ext uri="{BB962C8B-B14F-4D97-AF65-F5344CB8AC3E}">
        <p14:creationId xmlns:p14="http://schemas.microsoft.com/office/powerpoint/2010/main" val="64277134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51 is a continuation Example</a:t>
            </a:r>
            <a:r>
              <a:rPr lang="en-US" baseline="0" dirty="0"/>
              <a:t> 17.6.2 – Flat-Bottom Gasoline Tank</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r>
              <a:rPr lang="en-US" sz="1100" kern="1200" dirty="0">
                <a:solidFill>
                  <a:schemeClr val="tx1"/>
                </a:solidFill>
                <a:effectLst/>
                <a:latin typeface="Arial" pitchFamily="34" charset="0"/>
                <a:ea typeface="+mn-ea"/>
                <a:cs typeface="+mn-cs"/>
              </a:rPr>
              <a:t>Because the tank is assigned to Risk Category III and </a:t>
            </a:r>
            <a:r>
              <a:rPr lang="en-US" sz="1100" i="1" kern="1200" dirty="0">
                <a:solidFill>
                  <a:schemeClr val="tx1"/>
                </a:solidFill>
                <a:effectLst/>
                <a:latin typeface="Arial" pitchFamily="34" charset="0"/>
                <a:ea typeface="+mn-ea"/>
                <a:cs typeface="+mn-cs"/>
              </a:rPr>
              <a:t>S</a:t>
            </a:r>
            <a:r>
              <a:rPr lang="en-US" sz="1100" i="1" kern="1200" baseline="-25000" dirty="0">
                <a:solidFill>
                  <a:schemeClr val="tx1"/>
                </a:solidFill>
                <a:effectLst/>
                <a:latin typeface="Arial" pitchFamily="34" charset="0"/>
                <a:ea typeface="+mn-ea"/>
                <a:cs typeface="+mn-cs"/>
              </a:rPr>
              <a:t>DS</a:t>
            </a:r>
            <a:r>
              <a:rPr lang="en-US" sz="1100" kern="1200" dirty="0">
                <a:solidFill>
                  <a:schemeClr val="tx1"/>
                </a:solidFill>
                <a:effectLst/>
                <a:latin typeface="Arial" pitchFamily="34" charset="0"/>
                <a:ea typeface="+mn-ea"/>
                <a:cs typeface="+mn-cs"/>
              </a:rPr>
              <a:t> is greater than 0.50, the freeboard provided must be at least 70 percent of the full value of the theoretical wave height (based on </a:t>
            </a:r>
            <a:r>
              <a:rPr lang="en-US" sz="1100" i="1" kern="1200" dirty="0">
                <a:solidFill>
                  <a:schemeClr val="tx1"/>
                </a:solidFill>
                <a:effectLst/>
                <a:latin typeface="Arial" pitchFamily="34" charset="0"/>
                <a:ea typeface="+mn-ea"/>
                <a:cs typeface="+mn-cs"/>
              </a:rPr>
              <a:t>T</a:t>
            </a:r>
            <a:r>
              <a:rPr lang="en-US" sz="1100" i="1" kern="1200" baseline="-25000" dirty="0">
                <a:solidFill>
                  <a:schemeClr val="tx1"/>
                </a:solidFill>
                <a:effectLst/>
                <a:latin typeface="Arial" pitchFamily="34" charset="0"/>
                <a:ea typeface="+mn-ea"/>
                <a:cs typeface="+mn-cs"/>
              </a:rPr>
              <a:t>L</a:t>
            </a:r>
            <a:r>
              <a:rPr lang="en-US" sz="1100" kern="1200" dirty="0">
                <a:solidFill>
                  <a:schemeClr val="tx1"/>
                </a:solidFill>
                <a:effectLst/>
                <a:latin typeface="Arial" pitchFamily="34" charset="0"/>
                <a:ea typeface="+mn-ea"/>
                <a:cs typeface="+mn-cs"/>
              </a:rPr>
              <a:t> = 4 s).  For the case of Risk Category III tanks, the wave height is calculated based on the convective acceleration using a value of </a:t>
            </a:r>
            <a:r>
              <a:rPr lang="en-US" sz="1100" i="1" kern="1200" dirty="0">
                <a:solidFill>
                  <a:schemeClr val="tx1"/>
                </a:solidFill>
                <a:effectLst/>
                <a:latin typeface="Arial" pitchFamily="34" charset="0"/>
                <a:ea typeface="+mn-ea"/>
                <a:cs typeface="+mn-cs"/>
              </a:rPr>
              <a:t>T</a:t>
            </a:r>
            <a:r>
              <a:rPr lang="en-US" sz="1100" i="1" kern="1200" baseline="-25000" dirty="0">
                <a:solidFill>
                  <a:schemeClr val="tx1"/>
                </a:solidFill>
                <a:effectLst/>
                <a:latin typeface="Arial" pitchFamily="34" charset="0"/>
                <a:ea typeface="+mn-ea"/>
                <a:cs typeface="+mn-cs"/>
              </a:rPr>
              <a:t>L</a:t>
            </a:r>
            <a:r>
              <a:rPr lang="en-US" sz="1100" kern="1200" dirty="0">
                <a:solidFill>
                  <a:schemeClr val="tx1"/>
                </a:solidFill>
                <a:effectLst/>
                <a:latin typeface="Arial" pitchFamily="34" charset="0"/>
                <a:ea typeface="+mn-ea"/>
                <a:cs typeface="+mn-cs"/>
              </a:rPr>
              <a:t> equal to 4 seconds and an importance factor of 1.25 according to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15.7.6.1, Note (d). </a:t>
            </a:r>
            <a:r>
              <a:rPr lang="en-US" sz="1100" i="1" kern="1200" dirty="0">
                <a:solidFill>
                  <a:schemeClr val="tx1"/>
                </a:solidFill>
                <a:effectLst/>
                <a:latin typeface="Arial" pitchFamily="34" charset="0"/>
                <a:ea typeface="+mn-ea"/>
                <a:cs typeface="+mn-cs"/>
              </a:rPr>
              <a:t>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Table 15.7-3 indicates that a minimum freeboard equal to 0.7</a:t>
            </a:r>
            <a:r>
              <a:rPr lang="en-US" sz="1100" i="1" kern="1200" dirty="0">
                <a:solidFill>
                  <a:schemeClr val="tx1"/>
                </a:solidFill>
                <a:effectLst/>
                <a:latin typeface="Arial" pitchFamily="34" charset="0"/>
                <a:ea typeface="+mn-ea"/>
                <a:cs typeface="+mn-cs"/>
              </a:rPr>
              <a:t>δ</a:t>
            </a:r>
            <a:r>
              <a:rPr lang="en-US" sz="1100" i="1" kern="1200" baseline="-25000" dirty="0">
                <a:solidFill>
                  <a:schemeClr val="tx1"/>
                </a:solidFill>
                <a:effectLst/>
                <a:latin typeface="Arial" pitchFamily="34" charset="0"/>
                <a:ea typeface="+mn-ea"/>
                <a:cs typeface="+mn-cs"/>
              </a:rPr>
              <a:t>s</a:t>
            </a:r>
            <a:r>
              <a:rPr lang="en-US" sz="1100" kern="1200" dirty="0">
                <a:solidFill>
                  <a:schemeClr val="tx1"/>
                </a:solidFill>
                <a:effectLst/>
                <a:latin typeface="Arial" pitchFamily="34" charset="0"/>
                <a:ea typeface="+mn-ea"/>
                <a:cs typeface="+mn-cs"/>
              </a:rPr>
              <a:t> is required for this tank.  Using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Equation 15.7-13 and Note (d) (sets </a:t>
            </a:r>
            <a:r>
              <a:rPr lang="en-US" sz="1100" i="1" kern="1200" dirty="0">
                <a:solidFill>
                  <a:schemeClr val="tx1"/>
                </a:solidFill>
                <a:effectLst/>
                <a:latin typeface="Arial" pitchFamily="34" charset="0"/>
                <a:ea typeface="+mn-ea"/>
                <a:cs typeface="+mn-cs"/>
              </a:rPr>
              <a:t>I</a:t>
            </a:r>
            <a:r>
              <a:rPr lang="en-US" sz="1100" i="1" kern="1200" baseline="-25000" dirty="0">
                <a:solidFill>
                  <a:schemeClr val="tx1"/>
                </a:solidFill>
                <a:effectLst/>
                <a:latin typeface="Arial" pitchFamily="34" charset="0"/>
                <a:ea typeface="+mn-ea"/>
                <a:cs typeface="+mn-cs"/>
              </a:rPr>
              <a:t>e</a:t>
            </a:r>
            <a:r>
              <a:rPr lang="en-US" sz="1100" kern="1200" dirty="0">
                <a:solidFill>
                  <a:schemeClr val="tx1"/>
                </a:solidFill>
                <a:effectLst/>
                <a:latin typeface="Arial" pitchFamily="34" charset="0"/>
                <a:ea typeface="+mn-ea"/>
                <a:cs typeface="+mn-cs"/>
              </a:rPr>
              <a:t> = 1.25 and </a:t>
            </a:r>
            <a:r>
              <a:rPr lang="en-US" sz="1100" i="1" kern="1200" dirty="0">
                <a:solidFill>
                  <a:schemeClr val="tx1"/>
                </a:solidFill>
                <a:effectLst/>
                <a:latin typeface="Arial" pitchFamily="34" charset="0"/>
                <a:ea typeface="+mn-ea"/>
                <a:cs typeface="+mn-cs"/>
              </a:rPr>
              <a:t>T</a:t>
            </a:r>
            <a:r>
              <a:rPr lang="en-US" sz="1100" i="1" kern="1200" baseline="-25000" dirty="0">
                <a:solidFill>
                  <a:schemeClr val="tx1"/>
                </a:solidFill>
                <a:effectLst/>
                <a:latin typeface="Arial" pitchFamily="34" charset="0"/>
                <a:ea typeface="+mn-ea"/>
                <a:cs typeface="+mn-cs"/>
              </a:rPr>
              <a:t>L</a:t>
            </a:r>
            <a:r>
              <a:rPr lang="en-US" sz="1100" kern="1200" dirty="0">
                <a:solidFill>
                  <a:schemeClr val="tx1"/>
                </a:solidFill>
                <a:effectLst/>
                <a:latin typeface="Arial" pitchFamily="34" charset="0"/>
                <a:ea typeface="+mn-ea"/>
                <a:cs typeface="+mn-cs"/>
              </a:rPr>
              <a:t> to 4 seconds for Risk Category III for wave height determination) from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Section 15.7.6.1:</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7 feet of freeboard provided also includes a 3-foot allowance for an aluminum internal floating roof and the roof framing.  The seismic freeboard must be sufficient to avoid forcing the floating roof into the fixed roof framing.  The freeboard provided is adequate.  The reduced freeboard requirement recognizes that providing seismic freeboard for Risk Category I, II, or III tanks is an economic decision (reducing damage) and not a life-safety issue.  Because of this, a reduced freeboard is allowed.  If secondary containment were provided, no freeboard would be required based on </a:t>
            </a:r>
            <a:r>
              <a:rPr lang="en-US" sz="1100" i="0" kern="1200" dirty="0">
                <a:solidFill>
                  <a:schemeClr val="tx1"/>
                </a:solidFill>
                <a:effectLst/>
                <a:latin typeface="Arial" pitchFamily="34" charset="0"/>
                <a:ea typeface="+mn-ea"/>
                <a:cs typeface="+mn-cs"/>
              </a:rPr>
              <a:t>ASCE 7-16 </a:t>
            </a:r>
            <a:r>
              <a:rPr lang="en-US" sz="1100" kern="1200" dirty="0">
                <a:solidFill>
                  <a:schemeClr val="tx1"/>
                </a:solidFill>
                <a:effectLst/>
                <a:latin typeface="Arial" pitchFamily="34" charset="0"/>
                <a:ea typeface="+mn-ea"/>
                <a:cs typeface="+mn-cs"/>
              </a:rPr>
              <a:t>Table 15.7-3, Footnote (b). </a:t>
            </a:r>
          </a:p>
          <a:p>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ASCE 7-16 Table 15.7-3, Section 15.7.6.1, and Section 15.7.6.1.2 have been reorganized for increased clarity.  No technical changes have occurred relative to the discussions above.  Note (d) referenced above has become subsection (c) and placed in Section 15.7.6.1.2.  Footnote (b) of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Table 15.7.3 has been moved to ASCE 7-16 Section 15.7.6.1.2 (d)(3).</a:t>
            </a:r>
          </a:p>
          <a:p>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51</a:t>
            </a:fld>
            <a:endParaRPr lang="en-US" dirty="0"/>
          </a:p>
        </p:txBody>
      </p:sp>
    </p:spTree>
    <p:extLst>
      <p:ext uri="{BB962C8B-B14F-4D97-AF65-F5344CB8AC3E}">
        <p14:creationId xmlns:p14="http://schemas.microsoft.com/office/powerpoint/2010/main" val="5320782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52 is a continuation Example</a:t>
            </a:r>
            <a:r>
              <a:rPr lang="en-US" baseline="0" dirty="0"/>
              <a:t> 17.6.2 – Flat-Bottom Gasoline Tank</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ASCE 7-16 Section 11.9 defines the vertical response spectrum at the 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level.  Only ASCE 7-16 Chapter 15 invokes the provisions of Section 11.9.  Specifically, ASCE 7-16 Section 15.1.4 requires the use of the provisions of Section 11.9 for tanks, vessels, hanging structures, and nonbuilding structures incorporating horizontal cantilevers.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52</a:t>
            </a:fld>
            <a:endParaRPr lang="en-US" dirty="0"/>
          </a:p>
        </p:txBody>
      </p:sp>
    </p:spTree>
    <p:extLst>
      <p:ext uri="{BB962C8B-B14F-4D97-AF65-F5344CB8AC3E}">
        <p14:creationId xmlns:p14="http://schemas.microsoft.com/office/powerpoint/2010/main" val="32329664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53 is a continuation Example</a:t>
            </a:r>
            <a:r>
              <a:rPr lang="en-US" baseline="0" dirty="0"/>
              <a:t> 17.6.2 – Flat-Bottom Gasoline Tank</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coefficient C</a:t>
            </a:r>
            <a:r>
              <a:rPr lang="en-US" sz="1100" kern="1200" baseline="-25000" dirty="0">
                <a:solidFill>
                  <a:schemeClr val="tx1"/>
                </a:solidFill>
                <a:effectLst/>
                <a:latin typeface="Arial" pitchFamily="34" charset="0"/>
                <a:ea typeface="+mn-ea"/>
                <a:cs typeface="+mn-cs"/>
              </a:rPr>
              <a:t>v</a:t>
            </a:r>
            <a:r>
              <a:rPr lang="en-US" sz="1100" kern="1200" dirty="0">
                <a:solidFill>
                  <a:schemeClr val="tx1"/>
                </a:solidFill>
                <a:effectLst/>
                <a:latin typeface="Arial" pitchFamily="34" charset="0"/>
                <a:ea typeface="+mn-ea"/>
                <a:cs typeface="+mn-cs"/>
              </a:rPr>
              <a:t> is determined from ASCE 7-16 Table 11.9.2-1 and is based on the value of S</a:t>
            </a:r>
            <a:r>
              <a:rPr lang="en-US" sz="1100" kern="1200" baseline="-25000" dirty="0">
                <a:solidFill>
                  <a:schemeClr val="tx1"/>
                </a:solidFill>
                <a:effectLst/>
                <a:latin typeface="Arial" pitchFamily="34" charset="0"/>
                <a:ea typeface="+mn-ea"/>
                <a:cs typeface="+mn-cs"/>
              </a:rPr>
              <a:t>S</a:t>
            </a:r>
            <a:r>
              <a:rPr lang="en-US" sz="1100" kern="1200" dirty="0">
                <a:solidFill>
                  <a:schemeClr val="tx1"/>
                </a:solidFill>
                <a:effectLst/>
                <a:latin typeface="Arial" pitchFamily="34" charset="0"/>
                <a:ea typeface="+mn-ea"/>
                <a:cs typeface="+mn-cs"/>
              </a:rPr>
              <a:t> and the site class. </a:t>
            </a:r>
            <a:r>
              <a:rPr lang="en-US" sz="1100" dirty="0"/>
              <a:t>According to ASCE 7-16 Section 11.9.3, the design vertical response spectral acceleration, S</a:t>
            </a:r>
            <a:r>
              <a:rPr lang="en-US" sz="1100" baseline="-25000" dirty="0"/>
              <a:t>av</a:t>
            </a:r>
            <a:r>
              <a:rPr lang="en-US" sz="1100" dirty="0"/>
              <a:t>, is taken as two-thirds of S</a:t>
            </a:r>
            <a:r>
              <a:rPr lang="en-US" sz="1100" baseline="-25000" dirty="0"/>
              <a:t>aMv</a:t>
            </a:r>
            <a:r>
              <a:rPr lang="en-US" sz="1100" baseline="0" dirty="0"/>
              <a:t>.</a:t>
            </a:r>
            <a:endParaRPr lang="en-US" baseline="0"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53</a:t>
            </a:fld>
            <a:endParaRPr lang="en-US" dirty="0"/>
          </a:p>
        </p:txBody>
      </p:sp>
    </p:spTree>
    <p:extLst>
      <p:ext uri="{BB962C8B-B14F-4D97-AF65-F5344CB8AC3E}">
        <p14:creationId xmlns:p14="http://schemas.microsoft.com/office/powerpoint/2010/main" val="21706037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b="0" kern="1200" dirty="0">
                <a:solidFill>
                  <a:schemeClr val="tx1"/>
                </a:solidFill>
                <a:effectLst/>
                <a:latin typeface="Arial" pitchFamily="34" charset="0"/>
                <a:ea typeface="+mn-ea"/>
                <a:cs typeface="+mn-cs"/>
              </a:rPr>
              <a:t>The figure shows an elevation view of a vertical pressure vessel with a cylindrical shell 10 feet in diameter with two hemispherical heads.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54 shows Example</a:t>
            </a:r>
            <a:r>
              <a:rPr lang="en-US" baseline="0" dirty="0"/>
              <a:t> 17.7 – Vertical Vessel. </a:t>
            </a:r>
            <a:r>
              <a:rPr lang="en-US" sz="1100" b="0" kern="1200" dirty="0">
                <a:solidFill>
                  <a:schemeClr val="tx1"/>
                </a:solidFill>
                <a:effectLst/>
                <a:latin typeface="Arial" pitchFamily="34" charset="0"/>
                <a:ea typeface="+mn-ea"/>
                <a:cs typeface="+mn-cs"/>
              </a:rPr>
              <a:t>The illustration shows an elevation view of a vertical pressure vessel with a cylindrical shell 10 feet in diameter with two hemispherical heads.  The vessel is supported on by a 3/8 inch thick support skirt.  The overall height of the vessel above grade is 100 feet.</a:t>
            </a:r>
            <a:endParaRPr lang="en-US" sz="1100" kern="1200" dirty="0">
              <a:solidFill>
                <a:schemeClr val="tx1"/>
              </a:solidFill>
              <a:effectLst/>
              <a:latin typeface="Arial"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54</a:t>
            </a:fld>
            <a:endParaRPr lang="en-US" dirty="0"/>
          </a:p>
        </p:txBody>
      </p:sp>
    </p:spTree>
    <p:extLst>
      <p:ext uri="{BB962C8B-B14F-4D97-AF65-F5344CB8AC3E}">
        <p14:creationId xmlns:p14="http://schemas.microsoft.com/office/powerpoint/2010/main" val="92067215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55 is a continuation of Example 17.7</a:t>
            </a:r>
            <a:r>
              <a:rPr lang="en-US" baseline="0" dirty="0"/>
              <a:t> – </a:t>
            </a:r>
            <a:r>
              <a:rPr lang="en-US" dirty="0">
                <a:solidFill>
                  <a:srgbClr val="000000"/>
                </a:solidFill>
              </a:rPr>
              <a:t>Vertical Vessel</a:t>
            </a:r>
            <a:r>
              <a:rPr lang="en-US" baseline="0" dirty="0"/>
              <a:t>.</a:t>
            </a:r>
          </a:p>
          <a:p>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Large boilers in coal-fired electric power plants generally are suspended from the supporting steel near the roof level.  Additional lateral supports (called buck stays) are provided near the bottom of the boiler.  The buck stays resist lateral forces but allow the boiler to move vertically.  Lateral seismic forces are resisted at the roof and at the buck stay level.  Close coordination with the boiler manufacturer is required in order to determine the proper distribution of seismic forces.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55</a:t>
            </a:fld>
            <a:endParaRPr lang="en-US" dirty="0"/>
          </a:p>
        </p:txBody>
      </p:sp>
    </p:spTree>
    <p:extLst>
      <p:ext uri="{BB962C8B-B14F-4D97-AF65-F5344CB8AC3E}">
        <p14:creationId xmlns:p14="http://schemas.microsoft.com/office/powerpoint/2010/main" val="42148752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56 is a continuation of Example 17.7</a:t>
            </a:r>
            <a:r>
              <a:rPr lang="en-US" baseline="0" dirty="0"/>
              <a:t> – </a:t>
            </a:r>
            <a:r>
              <a:rPr lang="en-US" dirty="0">
                <a:solidFill>
                  <a:srgbClr val="000000"/>
                </a:solidFill>
              </a:rPr>
              <a:t>Vertical Vessel</a:t>
            </a:r>
            <a:r>
              <a:rPr lang="en-US" baseline="0" dirty="0"/>
              <a:t>.</a:t>
            </a:r>
          </a:p>
          <a:p>
            <a:endParaRPr lang="en-US" baseline="0" dirty="0"/>
          </a:p>
          <a:p>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56</a:t>
            </a:fld>
            <a:endParaRPr lang="en-US" dirty="0"/>
          </a:p>
        </p:txBody>
      </p:sp>
    </p:spTree>
    <p:extLst>
      <p:ext uri="{BB962C8B-B14F-4D97-AF65-F5344CB8AC3E}">
        <p14:creationId xmlns:p14="http://schemas.microsoft.com/office/powerpoint/2010/main" val="42148752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57 is a continuation of Example 17.7</a:t>
            </a:r>
            <a:r>
              <a:rPr lang="en-US" baseline="0" dirty="0"/>
              <a:t> – </a:t>
            </a:r>
            <a:r>
              <a:rPr lang="en-US" dirty="0">
                <a:solidFill>
                  <a:srgbClr val="000000"/>
                </a:solidFill>
              </a:rPr>
              <a:t>Vertical Vessel</a:t>
            </a:r>
            <a:r>
              <a:rPr lang="en-US" baseline="0" dirty="0"/>
              <a:t>.</a:t>
            </a:r>
          </a:p>
          <a:p>
            <a:endParaRPr lang="en-US" baseline="0" dirty="0"/>
          </a:p>
          <a:p>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57</a:t>
            </a:fld>
            <a:endParaRPr lang="en-US" dirty="0"/>
          </a:p>
        </p:txBody>
      </p:sp>
    </p:spTree>
    <p:extLst>
      <p:ext uri="{BB962C8B-B14F-4D97-AF65-F5344CB8AC3E}">
        <p14:creationId xmlns:p14="http://schemas.microsoft.com/office/powerpoint/2010/main" val="42148752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58 is a continuation of Example 17.7</a:t>
            </a:r>
            <a:r>
              <a:rPr lang="en-US" baseline="0" dirty="0"/>
              <a:t> – </a:t>
            </a:r>
            <a:r>
              <a:rPr lang="en-US" dirty="0">
                <a:solidFill>
                  <a:srgbClr val="000000"/>
                </a:solidFill>
              </a:rPr>
              <a:t>Vertical Vessel</a:t>
            </a:r>
            <a:r>
              <a:rPr lang="en-US" baseline="0" dirty="0"/>
              <a:t>.</a:t>
            </a:r>
          </a:p>
          <a:p>
            <a:endParaRPr lang="en-US" baseline="0" dirty="0"/>
          </a:p>
          <a:p>
            <a:r>
              <a:rPr lang="en-US" sz="1100" kern="1200" dirty="0">
                <a:solidFill>
                  <a:schemeClr val="tx1"/>
                </a:solidFill>
                <a:effectLst/>
                <a:latin typeface="Arial" pitchFamily="34" charset="0"/>
                <a:ea typeface="+mn-ea"/>
                <a:cs typeface="+mn-cs"/>
              </a:rPr>
              <a:t>The vertical vessel used in this example is a skirt-supported distributed mass cantilevered structure.  There are three possible entries in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Table 15.4-2 that describe the vessel in question:</a:t>
            </a:r>
          </a:p>
          <a:p>
            <a:r>
              <a:rPr lang="en-US" sz="1100" kern="1200" dirty="0">
                <a:solidFill>
                  <a:schemeClr val="tx1"/>
                </a:solidFill>
                <a:effectLst/>
                <a:latin typeface="Arial" pitchFamily="34" charset="0"/>
                <a:ea typeface="+mn-ea"/>
                <a:cs typeface="+mn-cs"/>
              </a:rPr>
              <a:t> </a:t>
            </a:r>
          </a:p>
          <a:p>
            <a:pPr marL="228600" lvl="0" indent="-228600">
              <a:buFont typeface="+mj-lt"/>
              <a:buAutoNum type="arabicPeriod"/>
            </a:pPr>
            <a:r>
              <a:rPr lang="en-US" sz="1100" kern="1200" dirty="0">
                <a:solidFill>
                  <a:schemeClr val="tx1"/>
                </a:solidFill>
                <a:effectLst/>
                <a:latin typeface="Arial" pitchFamily="34" charset="0"/>
                <a:ea typeface="+mn-ea"/>
                <a:cs typeface="+mn-cs"/>
              </a:rPr>
              <a:t>Elevated tanks, vessels, bins, or hoppers: Single pedestal or skirt supported – welded steel. </a:t>
            </a:r>
          </a:p>
          <a:p>
            <a:pPr marL="228600" lvl="0" indent="-228600">
              <a:buFont typeface="+mj-lt"/>
              <a:buAutoNum type="arabicPeriod"/>
            </a:pPr>
            <a:r>
              <a:rPr lang="en-US" sz="1100" kern="1200" dirty="0">
                <a:solidFill>
                  <a:schemeClr val="tx1"/>
                </a:solidFill>
                <a:effectLst/>
                <a:latin typeface="Arial" pitchFamily="34" charset="0"/>
                <a:ea typeface="+mn-ea"/>
                <a:cs typeface="+mn-cs"/>
              </a:rPr>
              <a:t>Elevated tanks, vessels, bins, or hoppers: Single pedestal or skirt supported – welded steel with special detailing. </a:t>
            </a:r>
          </a:p>
          <a:p>
            <a:pPr marL="228600" lvl="0" indent="-228600">
              <a:buFont typeface="+mj-lt"/>
              <a:buAutoNum type="arabicPeriod"/>
            </a:pPr>
            <a:r>
              <a:rPr lang="en-US" sz="1100" kern="1200" dirty="0">
                <a:solidFill>
                  <a:schemeClr val="tx1"/>
                </a:solidFill>
                <a:effectLst/>
                <a:latin typeface="Arial" pitchFamily="34" charset="0"/>
                <a:ea typeface="+mn-ea"/>
                <a:cs typeface="+mn-cs"/>
              </a:rPr>
              <a:t>All other steel and reinforced concrete distributed mass cantilever structures not covered herein including stacks, chimneys, silos and skirt-supported vertical vessels that are not similar to buildings.</a:t>
            </a:r>
          </a:p>
          <a:p>
            <a:r>
              <a:rPr lang="en-US" sz="1100" kern="1200" dirty="0">
                <a:solidFill>
                  <a:schemeClr val="tx1"/>
                </a:solidFill>
                <a:effectLst/>
                <a:latin typeface="Arial" pitchFamily="34" charset="0"/>
                <a:ea typeface="+mn-ea"/>
                <a:cs typeface="+mn-cs"/>
              </a:rPr>
              <a:t> </a:t>
            </a:r>
          </a:p>
          <a:p>
            <a:r>
              <a:rPr lang="en-US" sz="1100" kern="1200" dirty="0">
                <a:solidFill>
                  <a:schemeClr val="tx1"/>
                </a:solidFill>
                <a:effectLst/>
                <a:latin typeface="Arial" pitchFamily="34" charset="0"/>
                <a:ea typeface="+mn-ea"/>
                <a:cs typeface="+mn-cs"/>
              </a:rPr>
              <a:t>All three options are keyed to the detailing requirements of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Section 15.7.10.  Two of the options specifically require that Items (a) and (b) of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15.7.10 be met.  The intent of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15.7.10 and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Table 15.4-2 is that skirt-supported vessels be checked for seismic loads based on R/</a:t>
            </a:r>
            <a:r>
              <a:rPr lang="en-US" sz="1100" i="1" kern="1200" dirty="0">
                <a:solidFill>
                  <a:schemeClr val="tx1"/>
                </a:solidFill>
                <a:effectLst/>
                <a:latin typeface="Arial" pitchFamily="34" charset="0"/>
                <a:ea typeface="+mn-ea"/>
                <a:cs typeface="+mn-cs"/>
              </a:rPr>
              <a:t>I</a:t>
            </a:r>
            <a:r>
              <a:rPr lang="en-US" sz="1100" i="1" kern="1200" baseline="-25000" dirty="0">
                <a:solidFill>
                  <a:schemeClr val="tx1"/>
                </a:solidFill>
                <a:effectLst/>
                <a:latin typeface="Arial" pitchFamily="34" charset="0"/>
                <a:ea typeface="+mn-ea"/>
                <a:cs typeface="+mn-cs"/>
              </a:rPr>
              <a:t>e</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 1.0 if the structure is assigned to Risk Category IV or if an </a:t>
            </a:r>
            <a:r>
              <a:rPr lang="en-US" sz="1100" i="1" kern="12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factor of 3.0 is used in the design of the vessel.  Skirt-supported vessels fail in buckling, which is not a ductile failure mode, so a more conservative design approach is required.  The R/</a:t>
            </a:r>
            <a:r>
              <a:rPr lang="en-US" sz="1100" i="1" kern="1200" dirty="0">
                <a:solidFill>
                  <a:schemeClr val="tx1"/>
                </a:solidFill>
                <a:effectLst/>
                <a:latin typeface="Arial" pitchFamily="34" charset="0"/>
                <a:ea typeface="+mn-ea"/>
                <a:cs typeface="+mn-cs"/>
              </a:rPr>
              <a:t>I</a:t>
            </a:r>
            <a:r>
              <a:rPr lang="en-US" sz="1100" i="1" kern="1200" baseline="-25000" dirty="0">
                <a:solidFill>
                  <a:schemeClr val="tx1"/>
                </a:solidFill>
                <a:effectLst/>
                <a:latin typeface="Arial" pitchFamily="34" charset="0"/>
                <a:ea typeface="+mn-ea"/>
                <a:cs typeface="+mn-cs"/>
              </a:rPr>
              <a:t>e</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 1.0 check typically will govern the design of the skirt over using loads determined with an </a:t>
            </a:r>
            <a:r>
              <a:rPr lang="en-US" sz="1100" i="1" kern="12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factor of 3 in a moderate to high area of seismic activity.  The only benefit of using an </a:t>
            </a:r>
            <a:r>
              <a:rPr lang="en-US" sz="1100" i="1" kern="12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factor of 3 in this case is in the design of the foundation.  The foundation is not required to be designed for the R/</a:t>
            </a:r>
            <a:r>
              <a:rPr lang="en-US" sz="1100" i="1" kern="1200" dirty="0">
                <a:solidFill>
                  <a:schemeClr val="tx1"/>
                </a:solidFill>
                <a:effectLst/>
                <a:latin typeface="Arial" pitchFamily="34" charset="0"/>
                <a:ea typeface="+mn-ea"/>
                <a:cs typeface="+mn-cs"/>
              </a:rPr>
              <a:t>I</a:t>
            </a:r>
            <a:r>
              <a:rPr lang="en-US" sz="1100" i="1" kern="1200" baseline="-25000" dirty="0">
                <a:solidFill>
                  <a:schemeClr val="tx1"/>
                </a:solidFill>
                <a:effectLst/>
                <a:latin typeface="Arial" pitchFamily="34" charset="0"/>
                <a:ea typeface="+mn-ea"/>
                <a:cs typeface="+mn-cs"/>
              </a:rPr>
              <a:t>e</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 1.0 load.  For the R/</a:t>
            </a:r>
            <a:r>
              <a:rPr lang="en-US" sz="1100" i="1" kern="1200" dirty="0">
                <a:solidFill>
                  <a:schemeClr val="tx1"/>
                </a:solidFill>
                <a:effectLst/>
                <a:latin typeface="Arial" pitchFamily="34" charset="0"/>
                <a:ea typeface="+mn-ea"/>
                <a:cs typeface="+mn-cs"/>
              </a:rPr>
              <a:t>I</a:t>
            </a:r>
            <a:r>
              <a:rPr lang="en-US" sz="1100" i="1" kern="1200" baseline="-25000" dirty="0">
                <a:solidFill>
                  <a:schemeClr val="tx1"/>
                </a:solidFill>
                <a:effectLst/>
                <a:latin typeface="Arial" pitchFamily="34" charset="0"/>
                <a:ea typeface="+mn-ea"/>
                <a:cs typeface="+mn-cs"/>
              </a:rPr>
              <a:t>e</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 1.0 load, the skirt can be designed based on critical buckling (factor of safety of 1.0).  The critical buckling strength of a skirt can be determined using a number of published sources.  The two most common methods for determining the critical buckling strength of a skirt are ASME BVPC Section VIII, Division 2, Paragraph 4.4 using a factor of safety of 1.0 and AWWA D100 Section 13.4.3.4.  An example of calculating the critical buckling strength of the skirt using ASME BVPC Section VIII, Division 2, Paragraph 4.4 is provided.</a:t>
            </a:r>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58</a:t>
            </a:fld>
            <a:endParaRPr lang="en-US" dirty="0"/>
          </a:p>
        </p:txBody>
      </p:sp>
    </p:spTree>
    <p:extLst>
      <p:ext uri="{BB962C8B-B14F-4D97-AF65-F5344CB8AC3E}">
        <p14:creationId xmlns:p14="http://schemas.microsoft.com/office/powerpoint/2010/main" val="42148752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59 is a continuation of Example 17.7</a:t>
            </a:r>
            <a:r>
              <a:rPr lang="en-US" baseline="0" dirty="0"/>
              <a:t> – </a:t>
            </a:r>
            <a:r>
              <a:rPr lang="en-US" dirty="0">
                <a:solidFill>
                  <a:srgbClr val="000000"/>
                </a:solidFill>
              </a:rPr>
              <a:t>Vertical Vessel</a:t>
            </a:r>
            <a:r>
              <a:rPr lang="en-US" baseline="0" dirty="0"/>
              <a:t>.</a:t>
            </a:r>
          </a:p>
          <a:p>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59</a:t>
            </a:fld>
            <a:endParaRPr lang="en-US" dirty="0"/>
          </a:p>
        </p:txBody>
      </p:sp>
    </p:spTree>
    <p:extLst>
      <p:ext uri="{BB962C8B-B14F-4D97-AF65-F5344CB8AC3E}">
        <p14:creationId xmlns:p14="http://schemas.microsoft.com/office/powerpoint/2010/main" val="4214875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 continues a discussion of what constitutes a nonbuilding structure.</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60 is a continuation of Example 17.7</a:t>
            </a:r>
            <a:r>
              <a:rPr lang="en-US" baseline="0" dirty="0"/>
              <a:t> – </a:t>
            </a:r>
            <a:r>
              <a:rPr lang="en-US" dirty="0">
                <a:solidFill>
                  <a:srgbClr val="000000"/>
                </a:solidFill>
              </a:rPr>
              <a:t>Vertical Vessel</a:t>
            </a:r>
            <a:r>
              <a:rPr lang="en-US" baseline="0" dirty="0"/>
              <a:t>.</a:t>
            </a:r>
          </a:p>
          <a:p>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60</a:t>
            </a:fld>
            <a:endParaRPr lang="en-US" dirty="0"/>
          </a:p>
        </p:txBody>
      </p:sp>
    </p:spTree>
    <p:extLst>
      <p:ext uri="{BB962C8B-B14F-4D97-AF65-F5344CB8AC3E}">
        <p14:creationId xmlns:p14="http://schemas.microsoft.com/office/powerpoint/2010/main" val="42148752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61 is a continuation of Example 17.7</a:t>
            </a:r>
            <a:r>
              <a:rPr lang="en-US" baseline="0" dirty="0"/>
              <a:t> – </a:t>
            </a:r>
            <a:r>
              <a:rPr lang="en-US" dirty="0">
                <a:solidFill>
                  <a:srgbClr val="000000"/>
                </a:solidFill>
              </a:rPr>
              <a:t>Vertical Vessel</a:t>
            </a:r>
            <a:r>
              <a:rPr lang="en-US" baseline="0" dirty="0"/>
              <a:t>.</a:t>
            </a:r>
          </a:p>
          <a:p>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61</a:t>
            </a:fld>
            <a:endParaRPr lang="en-US" dirty="0"/>
          </a:p>
        </p:txBody>
      </p:sp>
    </p:spTree>
    <p:extLst>
      <p:ext uri="{BB962C8B-B14F-4D97-AF65-F5344CB8AC3E}">
        <p14:creationId xmlns:p14="http://schemas.microsoft.com/office/powerpoint/2010/main" val="42148752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b="0" kern="1200" dirty="0">
                <a:solidFill>
                  <a:schemeClr val="tx1"/>
                </a:solidFill>
                <a:effectLst/>
                <a:latin typeface="Arial" pitchFamily="34" charset="0"/>
                <a:ea typeface="+mn-ea"/>
                <a:cs typeface="+mn-cs"/>
              </a:rPr>
              <a:t>The figure shows the vertical distribution of seismic forces on a vertical vessel of height H for the period of the vessel ranging between 0.5 and</a:t>
            </a:r>
            <a:r>
              <a:rPr lang="en-US" sz="1100" b="0" kern="1200" baseline="0" dirty="0">
                <a:solidFill>
                  <a:schemeClr val="tx1"/>
                </a:solidFill>
                <a:effectLst/>
                <a:latin typeface="Arial" pitchFamily="34" charset="0"/>
                <a:ea typeface="+mn-ea"/>
                <a:cs typeface="+mn-cs"/>
              </a:rPr>
              <a:t> 2.5 seconds. </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62 is a continuation of Example 17.7</a:t>
            </a:r>
            <a:r>
              <a:rPr lang="en-US" baseline="0" dirty="0"/>
              <a:t> – </a:t>
            </a:r>
            <a:r>
              <a:rPr lang="en-US" dirty="0">
                <a:solidFill>
                  <a:srgbClr val="000000"/>
                </a:solidFill>
              </a:rPr>
              <a:t>Vertical Vessel</a:t>
            </a:r>
            <a:r>
              <a:rPr lang="en-US" baseline="0" dirty="0"/>
              <a:t>. </a:t>
            </a:r>
            <a:r>
              <a:rPr lang="en-US" sz="1100" b="0" kern="1200" dirty="0">
                <a:solidFill>
                  <a:schemeClr val="tx1"/>
                </a:solidFill>
                <a:effectLst/>
                <a:latin typeface="Arial" pitchFamily="34" charset="0"/>
                <a:ea typeface="+mn-ea"/>
                <a:cs typeface="+mn-cs"/>
              </a:rPr>
              <a:t>The illustration shows three figures.  The figure on the left shows the vertical distribution of seismic forces on a vertical vessel of height H if the period of the vessel is 0.5 s or less.  The distribution is an inverted triangle (k = 1).  The centroid of the seismic forces is shown as 2/3H.  The figure in the center shows the vertical distribution of seismic forces on a vertical vessel of height H if the period of the vessel falls between 0.5 s and 2.5 s.  The distribution is an inverted curve (k between 1 and 2).  The centroid of the seismic forces is shown as [(k+1)/(k+2)]H. The figure on the right shows the vertical distribution of seismic forces on a vertical vessel of height H if the period of the vessel is 2.5 s or greater.  The distribution is an inverted parabola (k = 2).  The centroid of the seismic forces is shown as 3/4H.</a:t>
            </a:r>
            <a:endParaRPr lang="en-US" sz="1100" kern="1200" dirty="0">
              <a:solidFill>
                <a:schemeClr val="tx1"/>
              </a:solidFill>
              <a:effectLst/>
              <a:latin typeface="Arial" pitchFamily="34" charset="0"/>
              <a:ea typeface="+mn-ea"/>
              <a:cs typeface="+mn-cs"/>
            </a:endParaRPr>
          </a:p>
          <a:p>
            <a:endParaRPr lang="en-US" baseline="0" dirty="0"/>
          </a:p>
          <a:p>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12.8.3 defines the vertical distribution of seismic forces in terms of an exponent, </a:t>
            </a:r>
            <a:r>
              <a:rPr lang="en-US" sz="1100" i="1" kern="1200" dirty="0">
                <a:solidFill>
                  <a:schemeClr val="tx1"/>
                </a:solidFill>
                <a:effectLst/>
                <a:latin typeface="Arial" pitchFamily="34" charset="0"/>
                <a:ea typeface="+mn-ea"/>
                <a:cs typeface="+mn-cs"/>
              </a:rPr>
              <a:t>k</a:t>
            </a:r>
            <a:r>
              <a:rPr lang="en-US" sz="1100" kern="1200" dirty="0">
                <a:solidFill>
                  <a:schemeClr val="tx1"/>
                </a:solidFill>
                <a:effectLst/>
                <a:latin typeface="Arial" pitchFamily="34" charset="0"/>
                <a:ea typeface="+mn-ea"/>
                <a:cs typeface="+mn-cs"/>
              </a:rPr>
              <a:t>, related to structural period.  If the structural period is less than or equal to 0.5 second, </a:t>
            </a:r>
            <a:r>
              <a:rPr lang="en-US" sz="1100" i="1" kern="1200" dirty="0">
                <a:solidFill>
                  <a:schemeClr val="tx1"/>
                </a:solidFill>
                <a:effectLst/>
                <a:latin typeface="Arial" pitchFamily="34" charset="0"/>
                <a:ea typeface="+mn-ea"/>
                <a:cs typeface="+mn-cs"/>
              </a:rPr>
              <a:t>k</a:t>
            </a:r>
            <a:r>
              <a:rPr lang="en-US" sz="1100" kern="1200" dirty="0">
                <a:solidFill>
                  <a:schemeClr val="tx1"/>
                </a:solidFill>
                <a:effectLst/>
                <a:latin typeface="Arial" pitchFamily="34" charset="0"/>
                <a:ea typeface="+mn-ea"/>
                <a:cs typeface="+mn-cs"/>
              </a:rPr>
              <a:t> = 1 and results in an inverted triangular distribution of forces.  If the structural period is greater than or equal to 2.5 seconds, </a:t>
            </a:r>
            <a:r>
              <a:rPr lang="en-US" sz="1100" i="1" kern="1200" dirty="0">
                <a:solidFill>
                  <a:schemeClr val="tx1"/>
                </a:solidFill>
                <a:effectLst/>
                <a:latin typeface="Arial" pitchFamily="34" charset="0"/>
                <a:ea typeface="+mn-ea"/>
                <a:cs typeface="+mn-cs"/>
              </a:rPr>
              <a:t>k</a:t>
            </a:r>
            <a:r>
              <a:rPr lang="en-US" sz="1100" kern="1200" dirty="0">
                <a:solidFill>
                  <a:schemeClr val="tx1"/>
                </a:solidFill>
                <a:effectLst/>
                <a:latin typeface="Arial" pitchFamily="34" charset="0"/>
                <a:ea typeface="+mn-ea"/>
                <a:cs typeface="+mn-cs"/>
              </a:rPr>
              <a:t> = 2 and results in a parabolic distribution of forces.  For periods between 0.5 second and 2.5 seconds, the value of </a:t>
            </a:r>
            <a:r>
              <a:rPr lang="en-US" sz="1100" i="1" kern="1200" dirty="0">
                <a:solidFill>
                  <a:schemeClr val="tx1"/>
                </a:solidFill>
                <a:effectLst/>
                <a:latin typeface="Arial" pitchFamily="34" charset="0"/>
                <a:ea typeface="+mn-ea"/>
                <a:cs typeface="+mn-cs"/>
              </a:rPr>
              <a:t>k</a:t>
            </a:r>
            <a:r>
              <a:rPr lang="en-US" sz="1100" kern="1200" dirty="0">
                <a:solidFill>
                  <a:schemeClr val="tx1"/>
                </a:solidFill>
                <a:effectLst/>
                <a:latin typeface="Arial" pitchFamily="34" charset="0"/>
                <a:ea typeface="+mn-ea"/>
                <a:cs typeface="+mn-cs"/>
              </a:rPr>
              <a:t> is determined by linear interpolation between 1 and 2.  The significance of the distribution requirements of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12.8.3 is that the height of the centroid to the horizontal seismic force increases (thus increasing the overturning moment) as the period increases above 0.5 second (Figure 17-9).</a:t>
            </a:r>
          </a:p>
          <a:p>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62</a:t>
            </a:fld>
            <a:endParaRPr lang="en-US" dirty="0"/>
          </a:p>
        </p:txBody>
      </p:sp>
    </p:spTree>
    <p:extLst>
      <p:ext uri="{BB962C8B-B14F-4D97-AF65-F5344CB8AC3E}">
        <p14:creationId xmlns:p14="http://schemas.microsoft.com/office/powerpoint/2010/main" val="42148752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63 is a continuation of Example 17.7</a:t>
            </a:r>
            <a:r>
              <a:rPr lang="en-US" baseline="0" dirty="0"/>
              <a:t> – </a:t>
            </a:r>
            <a:r>
              <a:rPr lang="en-US" dirty="0">
                <a:solidFill>
                  <a:srgbClr val="000000"/>
                </a:solidFill>
              </a:rPr>
              <a:t>Vertical Vessel</a:t>
            </a:r>
            <a:r>
              <a:rPr lang="en-US" baseline="0" dirty="0"/>
              <a:t>. </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63</a:t>
            </a:fld>
            <a:endParaRPr lang="en-US" dirty="0"/>
          </a:p>
        </p:txBody>
      </p:sp>
    </p:spTree>
    <p:extLst>
      <p:ext uri="{BB962C8B-B14F-4D97-AF65-F5344CB8AC3E}">
        <p14:creationId xmlns:p14="http://schemas.microsoft.com/office/powerpoint/2010/main" val="33781794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64 is a continuation of Example 17.7</a:t>
            </a:r>
            <a:r>
              <a:rPr lang="en-US" baseline="0" dirty="0"/>
              <a:t> – </a:t>
            </a:r>
            <a:r>
              <a:rPr lang="en-US" dirty="0">
                <a:solidFill>
                  <a:srgbClr val="000000"/>
                </a:solidFill>
              </a:rPr>
              <a:t>Vertical Vessel</a:t>
            </a:r>
            <a:r>
              <a:rPr lang="en-US" baseline="0" dirty="0"/>
              <a:t>. </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64</a:t>
            </a:fld>
            <a:endParaRPr lang="en-US" dirty="0"/>
          </a:p>
        </p:txBody>
      </p:sp>
    </p:spTree>
    <p:extLst>
      <p:ext uri="{BB962C8B-B14F-4D97-AF65-F5344CB8AC3E}">
        <p14:creationId xmlns:p14="http://schemas.microsoft.com/office/powerpoint/2010/main" val="33781794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65 is a continuation of Example 17.7</a:t>
            </a:r>
            <a:r>
              <a:rPr lang="en-US" baseline="0" dirty="0"/>
              <a:t> – </a:t>
            </a:r>
            <a:r>
              <a:rPr lang="en-US" dirty="0">
                <a:solidFill>
                  <a:srgbClr val="000000"/>
                </a:solidFill>
              </a:rPr>
              <a:t>Vertical Vessel</a:t>
            </a:r>
            <a:r>
              <a:rPr lang="en-US" baseline="0" dirty="0"/>
              <a:t>. </a:t>
            </a:r>
          </a:p>
          <a:p>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intent of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Section 15.7.10 and </a:t>
            </a:r>
            <a:r>
              <a:rPr lang="en-US" sz="1100" i="0" kern="1200" dirty="0">
                <a:solidFill>
                  <a:schemeClr val="tx1"/>
                </a:solidFill>
                <a:effectLst/>
                <a:latin typeface="Arial" pitchFamily="34" charset="0"/>
                <a:ea typeface="+mn-ea"/>
                <a:cs typeface="+mn-cs"/>
              </a:rPr>
              <a:t>ASCE 7-16</a:t>
            </a:r>
            <a:r>
              <a:rPr lang="en-US" sz="1100" kern="1200" dirty="0">
                <a:solidFill>
                  <a:schemeClr val="tx1"/>
                </a:solidFill>
                <a:effectLst/>
                <a:latin typeface="Arial" pitchFamily="34" charset="0"/>
                <a:ea typeface="+mn-ea"/>
                <a:cs typeface="+mn-cs"/>
              </a:rPr>
              <a:t> Table 15.4-2 is that skirt-supported vessels be checked for seismic loads based on R/</a:t>
            </a:r>
            <a:r>
              <a:rPr lang="en-US" sz="1100" i="1" kern="1200" dirty="0">
                <a:solidFill>
                  <a:schemeClr val="tx1"/>
                </a:solidFill>
                <a:effectLst/>
                <a:latin typeface="Arial" pitchFamily="34" charset="0"/>
                <a:ea typeface="+mn-ea"/>
                <a:cs typeface="+mn-cs"/>
              </a:rPr>
              <a:t>I</a:t>
            </a:r>
            <a:r>
              <a:rPr lang="en-US" sz="1100" i="1" kern="1200" baseline="-25000" dirty="0">
                <a:solidFill>
                  <a:schemeClr val="tx1"/>
                </a:solidFill>
                <a:effectLst/>
                <a:latin typeface="Arial" pitchFamily="34" charset="0"/>
                <a:ea typeface="+mn-ea"/>
                <a:cs typeface="+mn-cs"/>
              </a:rPr>
              <a:t>e</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 1.0 (critical buckling check) if the structure is assigned to Risk Category IV or if an </a:t>
            </a:r>
            <a:r>
              <a:rPr lang="en-US" sz="1100" i="1" kern="12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factor of 3.0 is used in the design of the vessel.  For the R/</a:t>
            </a:r>
            <a:r>
              <a:rPr lang="en-US" sz="1100" i="1" kern="1200" dirty="0">
                <a:solidFill>
                  <a:schemeClr val="tx1"/>
                </a:solidFill>
                <a:effectLst/>
                <a:latin typeface="Arial" pitchFamily="34" charset="0"/>
                <a:ea typeface="+mn-ea"/>
                <a:cs typeface="+mn-cs"/>
              </a:rPr>
              <a:t>I</a:t>
            </a:r>
            <a:r>
              <a:rPr lang="en-US" sz="1100" i="1" kern="1200" baseline="-25000" dirty="0">
                <a:solidFill>
                  <a:schemeClr val="tx1"/>
                </a:solidFill>
                <a:effectLst/>
                <a:latin typeface="Arial" pitchFamily="34" charset="0"/>
                <a:ea typeface="+mn-ea"/>
                <a:cs typeface="+mn-cs"/>
              </a:rPr>
              <a:t>e</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 1.0 load, the skirt can be designed based on critical buckling (factor of safety of 1.0).  The critical buckling strength of a skirt can be determined using a number of published sources.  In this example, the method described in ASME BVPC Section VIII, Division 2, Paragraph 4.4 using a factor of safety of 1.0 will be used.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65</a:t>
            </a:fld>
            <a:endParaRPr lang="en-US" dirty="0"/>
          </a:p>
        </p:txBody>
      </p:sp>
    </p:spTree>
    <p:extLst>
      <p:ext uri="{BB962C8B-B14F-4D97-AF65-F5344CB8AC3E}">
        <p14:creationId xmlns:p14="http://schemas.microsoft.com/office/powerpoint/2010/main" val="33781794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66 is a continuation of Example 17.7</a:t>
            </a:r>
            <a:r>
              <a:rPr lang="en-US" baseline="0" dirty="0"/>
              <a:t> – </a:t>
            </a:r>
            <a:r>
              <a:rPr lang="en-US" dirty="0">
                <a:solidFill>
                  <a:srgbClr val="000000"/>
                </a:solidFill>
              </a:rPr>
              <a:t>Vertical Vessel</a:t>
            </a:r>
            <a:r>
              <a:rPr lang="en-US" baseline="0" dirty="0"/>
              <a:t>. </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66</a:t>
            </a:fld>
            <a:endParaRPr lang="en-US" dirty="0"/>
          </a:p>
        </p:txBody>
      </p:sp>
    </p:spTree>
    <p:extLst>
      <p:ext uri="{BB962C8B-B14F-4D97-AF65-F5344CB8AC3E}">
        <p14:creationId xmlns:p14="http://schemas.microsoft.com/office/powerpoint/2010/main" val="24557478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67 is a continuation of Example 17.7</a:t>
            </a:r>
            <a:r>
              <a:rPr lang="en-US" baseline="0" dirty="0"/>
              <a:t> – </a:t>
            </a:r>
            <a:r>
              <a:rPr lang="en-US" dirty="0">
                <a:solidFill>
                  <a:srgbClr val="000000"/>
                </a:solidFill>
              </a:rPr>
              <a:t>Vertical Vessel</a:t>
            </a:r>
            <a:r>
              <a:rPr lang="en-US" baseline="0" dirty="0"/>
              <a:t>.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67</a:t>
            </a:fld>
            <a:endParaRPr lang="en-US" dirty="0"/>
          </a:p>
        </p:txBody>
      </p:sp>
    </p:spTree>
    <p:extLst>
      <p:ext uri="{BB962C8B-B14F-4D97-AF65-F5344CB8AC3E}">
        <p14:creationId xmlns:p14="http://schemas.microsoft.com/office/powerpoint/2010/main" val="23510956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68 is a continuation of Example 17.7</a:t>
            </a:r>
            <a:r>
              <a:rPr lang="en-US" baseline="0" dirty="0"/>
              <a:t> – </a:t>
            </a:r>
            <a:r>
              <a:rPr lang="en-US" dirty="0">
                <a:solidFill>
                  <a:srgbClr val="000000"/>
                </a:solidFill>
              </a:rPr>
              <a:t>Vertical Vessel</a:t>
            </a:r>
            <a:r>
              <a:rPr lang="en-US" baseline="0" dirty="0"/>
              <a:t>. </a:t>
            </a:r>
          </a:p>
          <a:p>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procedures outlined in ASME BVPC Section VIII, Division 2, Paragraph 4.4 using a factor of safety of 1.0 will be used below to determine the adequacy of the vessel support skirt under seismic loads based on R/</a:t>
            </a:r>
            <a:r>
              <a:rPr lang="en-US" sz="1100" i="1" kern="1200" dirty="0">
                <a:solidFill>
                  <a:schemeClr val="tx1"/>
                </a:solidFill>
                <a:effectLst/>
                <a:latin typeface="Arial" pitchFamily="34" charset="0"/>
                <a:ea typeface="+mn-ea"/>
                <a:cs typeface="+mn-cs"/>
              </a:rPr>
              <a:t>I</a:t>
            </a:r>
            <a:r>
              <a:rPr lang="en-US" sz="1100" i="1" kern="1200" baseline="-25000" dirty="0">
                <a:solidFill>
                  <a:schemeClr val="tx1"/>
                </a:solidFill>
                <a:effectLst/>
                <a:latin typeface="Arial" pitchFamily="34" charset="0"/>
                <a:ea typeface="+mn-ea"/>
                <a:cs typeface="+mn-cs"/>
              </a:rPr>
              <a:t>e</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 1.0.  The ASME procedures check many different limit states to arrive at the allowable stress for a particular loading.  The example below only identifies the governing conditions for this particular vessel.  Please note that all “allowable” stresses shown below are based on a factor of safety of 1.0.  Nomenclature is defined in ASME BVPC Section VIII, Division 2.</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68</a:t>
            </a:fld>
            <a:endParaRPr lang="en-US" dirty="0"/>
          </a:p>
        </p:txBody>
      </p:sp>
    </p:spTree>
    <p:extLst>
      <p:ext uri="{BB962C8B-B14F-4D97-AF65-F5344CB8AC3E}">
        <p14:creationId xmlns:p14="http://schemas.microsoft.com/office/powerpoint/2010/main" val="52815846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69 is a continuation of Example 17.7</a:t>
            </a:r>
            <a:r>
              <a:rPr lang="en-US" baseline="0" dirty="0"/>
              <a:t> – </a:t>
            </a:r>
            <a:r>
              <a:rPr lang="en-US" dirty="0">
                <a:solidFill>
                  <a:srgbClr val="000000"/>
                </a:solidFill>
              </a:rPr>
              <a:t>Vertical Vessel</a:t>
            </a:r>
            <a:r>
              <a:rPr lang="en-US" baseline="0" dirty="0"/>
              <a:t>.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69</a:t>
            </a:fld>
            <a:endParaRPr lang="en-US" dirty="0"/>
          </a:p>
        </p:txBody>
      </p:sp>
    </p:spTree>
    <p:extLst>
      <p:ext uri="{BB962C8B-B14F-4D97-AF65-F5344CB8AC3E}">
        <p14:creationId xmlns:p14="http://schemas.microsoft.com/office/powerpoint/2010/main" val="4039359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a:t>
            </a:r>
            <a:r>
              <a:rPr lang="en-US" baseline="0" dirty="0"/>
              <a:t> 7 shows representations of three commonly used reference documents – API Standard 650 “Welded Tanks for Oil Storage”, (on the left), ASME Boiler and Pressure Vessel Code (in the middle), and ACI 350.3 “Seismic Design of Liquid-Containing Concrete Structures and Commentary” (on the right).</a:t>
            </a:r>
          </a:p>
          <a:p>
            <a:endParaRPr lang="en-US" baseline="0" dirty="0"/>
          </a:p>
          <a:p>
            <a:r>
              <a:rPr lang="en-US" dirty="0"/>
              <a:t>API stands for American Petroleum Institute.   ASME stands</a:t>
            </a:r>
            <a:r>
              <a:rPr lang="en-US" baseline="0" dirty="0"/>
              <a:t> for the American Society of Mechanical Engineers.  ACI stands for the American Concrete Institute.</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70 is a continuation of Example 17.7</a:t>
            </a:r>
            <a:r>
              <a:rPr lang="en-US" baseline="0" dirty="0"/>
              <a:t> – </a:t>
            </a:r>
            <a:r>
              <a:rPr lang="en-US" dirty="0">
                <a:solidFill>
                  <a:srgbClr val="000000"/>
                </a:solidFill>
              </a:rPr>
              <a:t>Vertical Vessel</a:t>
            </a:r>
            <a:r>
              <a:rPr lang="en-US" baseline="0" dirty="0"/>
              <a:t>. </a:t>
            </a:r>
          </a:p>
          <a:p>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support skirt in this example is inadequate for the seismic loads based on R/</a:t>
            </a:r>
            <a:r>
              <a:rPr lang="en-US" sz="1100" i="1" kern="1200" dirty="0">
                <a:solidFill>
                  <a:schemeClr val="tx1"/>
                </a:solidFill>
                <a:effectLst/>
                <a:latin typeface="Arial" pitchFamily="34" charset="0"/>
                <a:ea typeface="+mn-ea"/>
                <a:cs typeface="+mn-cs"/>
              </a:rPr>
              <a:t>I</a:t>
            </a:r>
            <a:r>
              <a:rPr lang="en-US" sz="1100" i="1" kern="1200" baseline="-25000" dirty="0">
                <a:solidFill>
                  <a:schemeClr val="tx1"/>
                </a:solidFill>
                <a:effectLst/>
                <a:latin typeface="Arial" pitchFamily="34" charset="0"/>
                <a:ea typeface="+mn-ea"/>
                <a:cs typeface="+mn-cs"/>
              </a:rPr>
              <a:t>e</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 1.0.  The thickness of the support skirt must be increased and the critical buckling check repeated.</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70</a:t>
            </a:fld>
            <a:endParaRPr lang="en-US" dirty="0"/>
          </a:p>
        </p:txBody>
      </p:sp>
    </p:spTree>
    <p:extLst>
      <p:ext uri="{BB962C8B-B14F-4D97-AF65-F5344CB8AC3E}">
        <p14:creationId xmlns:p14="http://schemas.microsoft.com/office/powerpoint/2010/main" val="388569526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71 is the “question” slide.</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71</a:t>
            </a:fld>
            <a:endParaRPr lang="en-US" dirty="0"/>
          </a:p>
        </p:txBody>
      </p:sp>
    </p:spTree>
    <p:extLst>
      <p:ext uri="{BB962C8B-B14F-4D97-AF65-F5344CB8AC3E}">
        <p14:creationId xmlns:p14="http://schemas.microsoft.com/office/powerpoint/2010/main" val="2708152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8 begins a discussion on the use of reference documents.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9 continues a discussion on the use of reference documents.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a:t>
            </a:fld>
            <a:endParaRPr lang="en-US" dirty="0"/>
          </a:p>
        </p:txBody>
      </p:sp>
    </p:spTree>
    <p:extLst>
      <p:ext uri="{BB962C8B-B14F-4D97-AF65-F5344CB8AC3E}">
        <p14:creationId xmlns:p14="http://schemas.microsoft.com/office/powerpoint/2010/main" val="3740262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284876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941926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0813" y="269875"/>
            <a:ext cx="1944687" cy="5632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1988" y="269875"/>
            <a:ext cx="5686425" cy="5632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1131009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396588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864510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19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43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201540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9" name="Rectangle 11"/>
          <p:cNvSpPr>
            <a:spLocks noGrp="1" noChangeArrowheads="1"/>
          </p:cNvSpPr>
          <p:nvPr>
            <p:ph type="sldNum" sz="quarter" idx="11"/>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895025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1053522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4"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28160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600329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1695981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61988" y="1604963"/>
            <a:ext cx="7772400"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8" descr="FEMAnewlogo"/>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221409" y="6362000"/>
            <a:ext cx="952299" cy="33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 Box 9"/>
          <p:cNvSpPr txBox="1">
            <a:spLocks noChangeArrowheads="1"/>
          </p:cNvSpPr>
          <p:nvPr userDrawn="1"/>
        </p:nvSpPr>
        <p:spPr bwMode="auto">
          <a:xfrm>
            <a:off x="4895850" y="6243638"/>
            <a:ext cx="3503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defRPr/>
            </a:pPr>
            <a:endParaRPr lang="en-US" dirty="0"/>
          </a:p>
        </p:txBody>
      </p:sp>
      <p:sp>
        <p:nvSpPr>
          <p:cNvPr id="1034" name="Rectangle 10"/>
          <p:cNvSpPr>
            <a:spLocks noGrp="1" noChangeArrowheads="1"/>
          </p:cNvSpPr>
          <p:nvPr>
            <p:ph type="ftr" sz="quarter" idx="3"/>
          </p:nvPr>
        </p:nvSpPr>
        <p:spPr bwMode="auto">
          <a:xfrm>
            <a:off x="2122488" y="6381750"/>
            <a:ext cx="4557712"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spcBef>
                <a:spcPct val="50000"/>
              </a:spcBef>
              <a:defRPr sz="1000" b="1">
                <a:solidFill>
                  <a:srgbClr val="002F80"/>
                </a:solidFill>
              </a:defRPr>
            </a:lvl1pPr>
          </a:lstStyle>
          <a:p>
            <a:pPr>
              <a:defRPr/>
            </a:pPr>
            <a:r>
              <a:rPr lang="en-US" dirty="0"/>
              <a:t>Instructional Material Complementing FEMA 1051, Design Examples</a:t>
            </a:r>
            <a:endParaRPr lang="en-US" i="1" dirty="0"/>
          </a:p>
        </p:txBody>
      </p:sp>
      <p:sp>
        <p:nvSpPr>
          <p:cNvPr id="1035"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pic>
        <p:nvPicPr>
          <p:cNvPr id="8" name="Picture 7"/>
          <p:cNvPicPr>
            <a:picLocks noChangeAspect="1"/>
          </p:cNvPicPr>
          <p:nvPr userDrawn="1"/>
        </p:nvPicPr>
        <p:blipFill>
          <a:blip r:embed="rId14"/>
          <a:stretch>
            <a:fillRect/>
          </a:stretch>
        </p:blipFill>
        <p:spPr>
          <a:xfrm>
            <a:off x="1251817" y="6388861"/>
            <a:ext cx="632361" cy="355306"/>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dt="0"/>
  <p:txStyles>
    <p:title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7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6.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7.wmf"/><Relationship Id="rId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7" Type="http://schemas.openxmlformats.org/officeDocument/2006/relationships/image" Target="../media/image29.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image" Target="../media/image31.png"/><Relationship Id="rId4" Type="http://schemas.openxmlformats.org/officeDocument/2006/relationships/image" Target="../media/image3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54.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7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his grapich shows the cover for the 2015 NEHRP document Seismic Provisions: Training and INstructional Matiera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380" y="1009112"/>
            <a:ext cx="3452322" cy="4457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aphicFrame>
        <p:nvGraphicFramePr>
          <p:cNvPr id="8" name="Table 7"/>
          <p:cNvGraphicFramePr>
            <a:graphicFrameLocks noGrp="1"/>
          </p:cNvGraphicFramePr>
          <p:nvPr>
            <p:extLst>
              <p:ext uri="{D42A27DB-BD31-4B8C-83A1-F6EECF244321}">
                <p14:modId xmlns:p14="http://schemas.microsoft.com/office/powerpoint/2010/main" val="1999621083"/>
              </p:ext>
            </p:extLst>
          </p:nvPr>
        </p:nvGraphicFramePr>
        <p:xfrm>
          <a:off x="8050947" y="2199089"/>
          <a:ext cx="685800" cy="685800"/>
        </p:xfrm>
        <a:graphic>
          <a:graphicData uri="http://schemas.openxmlformats.org/drawingml/2006/table">
            <a:tbl>
              <a:tblPr firstRow="1" firstCol="1" bandRow="1">
                <a:tableStyleId>{5C22544A-7EE6-4342-B048-85BDC9FD1C3A}</a:tableStyleId>
              </a:tblPr>
              <a:tblGrid>
                <a:gridCol w="685800">
                  <a:extLst>
                    <a:ext uri="{9D8B030D-6E8A-4147-A177-3AD203B41FA5}">
                      <a16:colId xmlns:a16="http://schemas.microsoft.com/office/drawing/2014/main" val="20000"/>
                    </a:ext>
                  </a:extLst>
                </a:gridCol>
              </a:tblGrid>
              <a:tr h="685800">
                <a:tc>
                  <a:txBody>
                    <a:bodyPr/>
                    <a:lstStyle/>
                    <a:p>
                      <a:pPr marL="0" marR="0" algn="ctr">
                        <a:spcBef>
                          <a:spcPts val="0"/>
                        </a:spcBef>
                        <a:spcAft>
                          <a:spcPts val="0"/>
                        </a:spcAft>
                      </a:pPr>
                      <a:r>
                        <a:rPr lang="en-US" sz="3600" dirty="0">
                          <a:effectLst/>
                        </a:rPr>
                        <a:t>17</a:t>
                      </a:r>
                      <a:endParaRPr lang="en-US" sz="1100" dirty="0">
                        <a:effectLst/>
                        <a:latin typeface="Times New Roman"/>
                        <a:ea typeface="Calibri"/>
                      </a:endParaRPr>
                    </a:p>
                  </a:txBody>
                  <a:tcPr marL="0" marR="0" marT="0" marB="0" anchor="ctr">
                    <a:solidFill>
                      <a:schemeClr val="tx1"/>
                    </a:solidFill>
                  </a:tcPr>
                </a:tc>
                <a:extLst>
                  <a:ext uri="{0D108BD9-81ED-4DB2-BD59-A6C34878D82A}">
                    <a16:rowId xmlns:a16="http://schemas.microsoft.com/office/drawing/2014/main" val="10000"/>
                  </a:ext>
                </a:extLst>
              </a:tr>
            </a:tbl>
          </a:graphicData>
        </a:graphic>
      </p:graphicFrame>
      <p:sp>
        <p:nvSpPr>
          <p:cNvPr id="9" name="Rectangle 2"/>
          <p:cNvSpPr>
            <a:spLocks noGrp="1" noChangeArrowheads="1"/>
          </p:cNvSpPr>
          <p:nvPr>
            <p:ph type="ctrTitle"/>
          </p:nvPr>
        </p:nvSpPr>
        <p:spPr bwMode="auto">
          <a:xfrm>
            <a:off x="3752193" y="2911497"/>
            <a:ext cx="5092262" cy="1831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ts val="600"/>
              </a:spcBef>
              <a:spcAft>
                <a:spcPts val="600"/>
              </a:spcAft>
              <a:buClrTx/>
              <a:buSzTx/>
              <a:buFontTx/>
              <a:buNone/>
              <a:tabLst/>
            </a:pPr>
            <a:r>
              <a:rPr kumimoji="0" lang="en-US" altLang="en-US" sz="2600" b="1" i="0" u="none" strike="noStrike" cap="none" normalizeH="0" baseline="0" dirty="0">
                <a:ln>
                  <a:noFill/>
                </a:ln>
                <a:solidFill>
                  <a:schemeClr val="tx1"/>
                </a:solidFill>
                <a:effectLst/>
                <a:latin typeface="Times New Roman" panose="02020603050405020304" pitchFamily="18" charset="0"/>
                <a:ea typeface="Calibri" pitchFamily="34" charset="0"/>
                <a:cs typeface="Times New Roman" pitchFamily="18" charset="0"/>
              </a:rPr>
              <a:t>Nonbuilding Structure Design</a:t>
            </a:r>
            <a:br>
              <a:rPr kumimoji="0" lang="en-US" altLang="en-US" sz="2600" b="1" i="0" u="none" strike="noStrike" cap="none" normalizeH="0" baseline="0" dirty="0">
                <a:ln>
                  <a:noFill/>
                </a:ln>
                <a:solidFill>
                  <a:schemeClr val="tx1"/>
                </a:solidFill>
                <a:effectLst/>
                <a:latin typeface="Times New Roman" panose="02020603050405020304" pitchFamily="18" charset="0"/>
                <a:ea typeface="Calibri" pitchFamily="34" charset="0"/>
                <a:cs typeface="Times New Roman" pitchFamily="18" charset="0"/>
              </a:rPr>
            </a:br>
            <a:r>
              <a:rPr kumimoji="0" lang="en-US" altLang="en-US" sz="2600" b="1" i="0" u="none" strike="noStrike" cap="none" normalizeH="0" baseline="0" dirty="0">
                <a:ln>
                  <a:noFill/>
                </a:ln>
                <a:solidFill>
                  <a:schemeClr val="tx1"/>
                </a:solidFill>
                <a:effectLst/>
                <a:latin typeface="Times New Roman" panose="02020603050405020304" pitchFamily="18" charset="0"/>
                <a:ea typeface="Calibri" pitchFamily="34" charset="0"/>
                <a:cs typeface="Times New Roman" pitchFamily="18" charset="0"/>
              </a:rPr>
              <a:t>Fundamentals &amp;</a:t>
            </a:r>
            <a:br>
              <a:rPr kumimoji="0" lang="en-US" altLang="en-US" sz="2600" b="1" i="0" u="none" strike="noStrike" cap="none" normalizeH="0" baseline="0" dirty="0">
                <a:ln>
                  <a:noFill/>
                </a:ln>
                <a:solidFill>
                  <a:schemeClr val="tx1"/>
                </a:solidFill>
                <a:effectLst/>
                <a:latin typeface="Times New Roman" panose="02020603050405020304" pitchFamily="18" charset="0"/>
                <a:ea typeface="Calibri" pitchFamily="34" charset="0"/>
                <a:cs typeface="Times New Roman" pitchFamily="18" charset="0"/>
              </a:rPr>
            </a:br>
            <a:r>
              <a:rPr lang="en-US" altLang="en-US" sz="2600" dirty="0">
                <a:solidFill>
                  <a:schemeClr val="tx1"/>
                </a:solidFill>
                <a:latin typeface="Times New Roman" panose="02020603050405020304" pitchFamily="18" charset="0"/>
                <a:ea typeface="Calibri" pitchFamily="34" charset="0"/>
                <a:cs typeface="Times New Roman" pitchFamily="18" charset="0"/>
              </a:rPr>
              <a:t>Example Problems</a:t>
            </a:r>
            <a:endParaRPr kumimoji="0" lang="en-US" altLang="en-US" sz="2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dirty="0">
                <a:ln>
                  <a:noFill/>
                </a:ln>
                <a:solidFill>
                  <a:schemeClr val="tx1"/>
                </a:solidFill>
                <a:effectLst/>
                <a:latin typeface="Times New Roman" panose="02020603050405020304" pitchFamily="18" charset="0"/>
                <a:ea typeface="Calibri" pitchFamily="34" charset="0"/>
                <a:cs typeface="Times New Roman" pitchFamily="18" charset="0"/>
              </a:rPr>
              <a:t>By J. G. (Greg) Soules, P.E., S.E., SECB</a:t>
            </a:r>
            <a:endParaRPr kumimoji="0" lang="en-US" altLang="en-US" sz="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200" b="0" i="1"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Originally developed by Harold O. Sprague, Jr., P.E.</a:t>
            </a:r>
            <a:endParaRPr kumimoji="0" lang="en-US" altLang="en-US" sz="1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6" name="Footer Placeholder 3"/>
          <p:cNvSpPr>
            <a:spLocks noGrp="1"/>
          </p:cNvSpPr>
          <p:nvPr>
            <p:ph type="ftr" sz="quarter" idx="10"/>
          </p:nvPr>
        </p:nvSpPr>
        <p:spPr>
          <a:xfrm>
            <a:off x="2122488" y="6381750"/>
            <a:ext cx="4557712" cy="319088"/>
          </a:xfrm>
        </p:spPr>
        <p:txBody>
          <a:bodyPr/>
          <a:lstStyle/>
          <a:p>
            <a:pPr>
              <a:defRPr/>
            </a:pPr>
            <a:r>
              <a:rPr lang="en-US" dirty="0"/>
              <a:t>Instructional Material Complementing FEMA 1051, Design Examples</a:t>
            </a:r>
            <a:endParaRPr lang="en-US" i="1" dirty="0"/>
          </a:p>
        </p:txBody>
      </p:sp>
      <p:sp>
        <p:nvSpPr>
          <p:cNvPr id="7" name="TextBox 6">
            <a:hlinkClick r:id="rId4" action="ppaction://hlinksldjump" tooltip="Any modifications made to the file represent the presenters' opinion only. "/>
          </p:cNvPr>
          <p:cNvSpPr txBox="1"/>
          <p:nvPr/>
        </p:nvSpPr>
        <p:spPr>
          <a:xfrm>
            <a:off x="7662863" y="6437523"/>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spTree>
    <p:extLst>
      <p:ext uri="{BB962C8B-B14F-4D97-AF65-F5344CB8AC3E}">
        <p14:creationId xmlns:p14="http://schemas.microsoft.com/office/powerpoint/2010/main" val="33981792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“Reference Documents”</a:t>
            </a:r>
          </a:p>
        </p:txBody>
      </p:sp>
      <p:sp>
        <p:nvSpPr>
          <p:cNvPr id="3" name="Content Placeholder 2"/>
          <p:cNvSpPr>
            <a:spLocks noGrp="1"/>
          </p:cNvSpPr>
          <p:nvPr>
            <p:ph idx="1"/>
          </p:nvPr>
        </p:nvSpPr>
        <p:spPr>
          <a:xfrm>
            <a:off x="661988" y="1604962"/>
            <a:ext cx="7772400" cy="4536757"/>
          </a:xfrm>
        </p:spPr>
        <p:txBody>
          <a:bodyPr/>
          <a:lstStyle/>
          <a:p>
            <a:r>
              <a:rPr lang="en-US" dirty="0">
                <a:solidFill>
                  <a:schemeClr val="tx2"/>
                </a:solidFill>
              </a:rPr>
              <a:t>For the purpose of Chapter 15, material standards such as AISC 360, ACI 318, etc. are not considered “reference documents”.</a:t>
            </a:r>
          </a:p>
          <a:p>
            <a:r>
              <a:rPr lang="en-US" dirty="0">
                <a:solidFill>
                  <a:schemeClr val="tx2"/>
                </a:solidFill>
              </a:rPr>
              <a:t>Material standards are generic in nature and do not contain complete design requirements for specific classes of nonbuilding structures such as steel storage racks or tanks.</a:t>
            </a:r>
          </a:p>
          <a:p>
            <a:r>
              <a:rPr lang="en-US" dirty="0">
                <a:solidFill>
                  <a:schemeClr val="tx2"/>
                </a:solidFill>
              </a:rPr>
              <a:t>The order of precedence is the adopted building code (IBC), then ASCE 7, and finally the reference document (e.g. API 650).</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10</a:t>
            </a:fld>
            <a:endParaRPr lang="en-US" dirty="0"/>
          </a:p>
        </p:txBody>
      </p:sp>
    </p:spTree>
    <p:extLst>
      <p:ext uri="{BB962C8B-B14F-4D97-AF65-F5344CB8AC3E}">
        <p14:creationId xmlns:p14="http://schemas.microsoft.com/office/powerpoint/2010/main" val="2694655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Sensitive to Vertical Ground Motions</a:t>
            </a:r>
          </a:p>
        </p:txBody>
      </p:sp>
      <p:sp>
        <p:nvSpPr>
          <p:cNvPr id="3" name="Content Placeholder 2"/>
          <p:cNvSpPr>
            <a:spLocks noGrp="1"/>
          </p:cNvSpPr>
          <p:nvPr>
            <p:ph idx="1"/>
          </p:nvPr>
        </p:nvSpPr>
        <p:spPr>
          <a:xfrm>
            <a:off x="651102" y="1604962"/>
            <a:ext cx="4997504" cy="4752295"/>
          </a:xfrm>
        </p:spPr>
        <p:txBody>
          <a:bodyPr/>
          <a:lstStyle/>
          <a:p>
            <a:r>
              <a:rPr lang="en-US" dirty="0"/>
              <a:t>The vertical ground motions of NEHRP </a:t>
            </a:r>
            <a:r>
              <a:rPr lang="en-US" i="1" dirty="0"/>
              <a:t>Provisions </a:t>
            </a:r>
            <a:r>
              <a:rPr lang="en-US" dirty="0"/>
              <a:t>Chapter 23, based on the work of Bozorgnia and Campbell (2004), were incorporated in Section 11.9.</a:t>
            </a:r>
          </a:p>
          <a:p>
            <a:r>
              <a:rPr lang="en-US" dirty="0"/>
              <a:t>These alternate ground motions are currently only used for certain NBS.</a:t>
            </a:r>
          </a:p>
          <a:p>
            <a:endParaRPr lang="en-US" dirty="0"/>
          </a:p>
        </p:txBody>
      </p:sp>
      <p:grpSp>
        <p:nvGrpSpPr>
          <p:cNvPr id="6" name="Group 5" descr="The right side of the slide shows the vertical response spectrum from ASCE 7-16 Section C11.9 (Figure C11.9-1).&#10;"/>
          <p:cNvGrpSpPr/>
          <p:nvPr/>
        </p:nvGrpSpPr>
        <p:grpSpPr>
          <a:xfrm>
            <a:off x="5648606" y="1891780"/>
            <a:ext cx="3266736" cy="2516934"/>
            <a:chOff x="0" y="0"/>
            <a:chExt cx="4699000" cy="3765550"/>
          </a:xfrm>
        </p:grpSpPr>
        <p:pic>
          <p:nvPicPr>
            <p:cNvPr id="8" name="Picture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699000" cy="3765550"/>
            </a:xfrm>
            <a:prstGeom prst="rect">
              <a:avLst/>
            </a:prstGeom>
            <a:noFill/>
            <a:ln>
              <a:noFill/>
            </a:ln>
          </p:spPr>
        </p:pic>
        <p:sp>
          <p:nvSpPr>
            <p:cNvPr id="9" name="TextBox 4"/>
            <p:cNvSpPr txBox="1"/>
            <p:nvPr/>
          </p:nvSpPr>
          <p:spPr>
            <a:xfrm>
              <a:off x="977900" y="125427"/>
              <a:ext cx="1143000" cy="304800"/>
            </a:xfrm>
            <a:prstGeom prst="rect">
              <a:avLst/>
            </a:prstGeom>
            <a:solidFill>
              <a:schemeClr val="bg1"/>
            </a:solidFill>
          </p:spPr>
          <p:txBody>
            <a:bodyPr wrap="square" rtlCol="0">
              <a:spAutoFit/>
            </a:bodyPr>
            <a:lstStyle/>
            <a:p>
              <a:r>
                <a:rPr lang="en-US" sz="1200" b="1" dirty="0">
                  <a:solidFill>
                    <a:srgbClr val="000000"/>
                  </a:solidFill>
                  <a:latin typeface="Arial"/>
                  <a:ea typeface="Times New Roman"/>
                </a:rPr>
                <a:t>0.8C</a:t>
              </a:r>
              <a:r>
                <a:rPr lang="en-US" sz="1200" b="1" baseline="-25000" dirty="0">
                  <a:solidFill>
                    <a:srgbClr val="000000"/>
                  </a:solidFill>
                  <a:latin typeface="Arial"/>
                  <a:ea typeface="Times New Roman"/>
                </a:rPr>
                <a:t>v</a:t>
              </a:r>
              <a:r>
                <a:rPr lang="en-US" sz="1200" b="1" dirty="0">
                  <a:solidFill>
                    <a:srgbClr val="000000"/>
                  </a:solidFill>
                  <a:latin typeface="Arial"/>
                  <a:ea typeface="Times New Roman"/>
                </a:rPr>
                <a:t>S</a:t>
              </a:r>
              <a:r>
                <a:rPr lang="en-US" sz="1200" b="1" baseline="-25000" dirty="0">
                  <a:solidFill>
                    <a:srgbClr val="000000"/>
                  </a:solidFill>
                  <a:latin typeface="Arial"/>
                  <a:ea typeface="Times New Roman"/>
                </a:rPr>
                <a:t>MS</a:t>
              </a:r>
              <a:endParaRPr lang="en-US" sz="1200" dirty="0">
                <a:solidFill>
                  <a:prstClr val="black"/>
                </a:solidFill>
                <a:latin typeface="Times New Roman"/>
                <a:ea typeface="Times New Roman"/>
              </a:endParaRPr>
            </a:p>
          </p:txBody>
        </p:sp>
        <p:sp>
          <p:nvSpPr>
            <p:cNvPr id="10" name="TextBox 5"/>
            <p:cNvSpPr txBox="1"/>
            <p:nvPr/>
          </p:nvSpPr>
          <p:spPr>
            <a:xfrm>
              <a:off x="215900" y="1730375"/>
              <a:ext cx="685800" cy="269240"/>
            </a:xfrm>
            <a:prstGeom prst="rect">
              <a:avLst/>
            </a:prstGeom>
            <a:solidFill>
              <a:schemeClr val="bg1"/>
            </a:solidFill>
          </p:spPr>
          <p:txBody>
            <a:bodyPr wrap="square" lIns="0" rIns="0" rtlCol="0">
              <a:spAutoFit/>
            </a:bodyPr>
            <a:lstStyle/>
            <a:p>
              <a:r>
                <a:rPr lang="en-US" sz="1000" b="1" dirty="0">
                  <a:solidFill>
                    <a:srgbClr val="000000"/>
                  </a:solidFill>
                  <a:latin typeface="Arial"/>
                  <a:ea typeface="Times New Roman"/>
                </a:rPr>
                <a:t>0.3C</a:t>
              </a:r>
              <a:r>
                <a:rPr lang="en-US" sz="1000" b="1" baseline="-25000" dirty="0">
                  <a:solidFill>
                    <a:srgbClr val="000000"/>
                  </a:solidFill>
                  <a:latin typeface="Arial"/>
                  <a:ea typeface="Times New Roman"/>
                </a:rPr>
                <a:t>v</a:t>
              </a:r>
              <a:r>
                <a:rPr lang="en-US" sz="1000" b="1" dirty="0">
                  <a:solidFill>
                    <a:srgbClr val="000000"/>
                  </a:solidFill>
                  <a:latin typeface="Arial"/>
                  <a:ea typeface="Times New Roman"/>
                </a:rPr>
                <a:t>S</a:t>
              </a:r>
              <a:r>
                <a:rPr lang="en-US" sz="1000" b="1" baseline="-25000" dirty="0">
                  <a:solidFill>
                    <a:srgbClr val="000000"/>
                  </a:solidFill>
                  <a:latin typeface="Arial"/>
                  <a:ea typeface="Times New Roman"/>
                </a:rPr>
                <a:t>MS</a:t>
              </a:r>
              <a:endParaRPr lang="en-US" sz="1200" dirty="0">
                <a:solidFill>
                  <a:prstClr val="black"/>
                </a:solidFill>
                <a:latin typeface="Times New Roman"/>
                <a:ea typeface="Times New Roman"/>
              </a:endParaRPr>
            </a:p>
          </p:txBody>
        </p:sp>
        <p:sp>
          <p:nvSpPr>
            <p:cNvPr id="11" name="TextBox 6"/>
            <p:cNvSpPr txBox="1"/>
            <p:nvPr/>
          </p:nvSpPr>
          <p:spPr>
            <a:xfrm>
              <a:off x="1853631" y="1196975"/>
              <a:ext cx="1981200" cy="349250"/>
            </a:xfrm>
            <a:prstGeom prst="rect">
              <a:avLst/>
            </a:prstGeom>
            <a:solidFill>
              <a:schemeClr val="bg1"/>
            </a:solidFill>
          </p:spPr>
          <p:txBody>
            <a:bodyPr wrap="square" rtlCol="0">
              <a:spAutoFit/>
            </a:bodyPr>
            <a:lstStyle/>
            <a:p>
              <a:r>
                <a:rPr lang="en-US" sz="1200" b="1" dirty="0">
                  <a:solidFill>
                    <a:srgbClr val="000000"/>
                  </a:solidFill>
                  <a:latin typeface="Arial"/>
                  <a:ea typeface="Times New Roman"/>
                </a:rPr>
                <a:t>0.8C</a:t>
              </a:r>
              <a:r>
                <a:rPr lang="en-US" sz="1200" b="1" baseline="-25000" dirty="0">
                  <a:solidFill>
                    <a:srgbClr val="000000"/>
                  </a:solidFill>
                  <a:latin typeface="Arial"/>
                  <a:ea typeface="Times New Roman"/>
                </a:rPr>
                <a:t>v</a:t>
              </a:r>
              <a:r>
                <a:rPr lang="en-US" sz="1200" b="1" dirty="0">
                  <a:solidFill>
                    <a:srgbClr val="000000"/>
                  </a:solidFill>
                  <a:latin typeface="Arial"/>
                  <a:ea typeface="Times New Roman"/>
                </a:rPr>
                <a:t>S</a:t>
              </a:r>
              <a:r>
                <a:rPr lang="en-US" sz="1200" b="1" baseline="-25000" dirty="0">
                  <a:solidFill>
                    <a:srgbClr val="000000"/>
                  </a:solidFill>
                  <a:latin typeface="Arial"/>
                  <a:ea typeface="Times New Roman"/>
                </a:rPr>
                <a:t>MS</a:t>
              </a:r>
              <a:r>
                <a:rPr lang="en-US" sz="1200" b="1" dirty="0">
                  <a:solidFill>
                    <a:srgbClr val="000000"/>
                  </a:solidFill>
                  <a:latin typeface="Arial"/>
                  <a:ea typeface="Times New Roman"/>
                </a:rPr>
                <a:t>(0.15/T</a:t>
              </a:r>
              <a:r>
                <a:rPr lang="en-US" sz="1200" b="1" baseline="-25000" dirty="0">
                  <a:solidFill>
                    <a:srgbClr val="000000"/>
                  </a:solidFill>
                  <a:latin typeface="Arial"/>
                  <a:ea typeface="Times New Roman"/>
                </a:rPr>
                <a:t>v</a:t>
              </a:r>
              <a:r>
                <a:rPr lang="en-US" sz="1200" b="1" dirty="0">
                  <a:solidFill>
                    <a:srgbClr val="000000"/>
                  </a:solidFill>
                  <a:latin typeface="Arial"/>
                  <a:ea typeface="Times New Roman"/>
                </a:rPr>
                <a:t>)</a:t>
              </a:r>
              <a:r>
                <a:rPr lang="en-US" sz="1200" b="1" baseline="30000" dirty="0">
                  <a:solidFill>
                    <a:srgbClr val="000000"/>
                  </a:solidFill>
                  <a:latin typeface="Arial"/>
                  <a:ea typeface="Times New Roman"/>
                </a:rPr>
                <a:t>0.75</a:t>
              </a:r>
              <a:endParaRPr lang="en-US" sz="1200" dirty="0">
                <a:solidFill>
                  <a:prstClr val="black"/>
                </a:solidFill>
                <a:latin typeface="Times New Roman"/>
                <a:ea typeface="Times New Roman"/>
              </a:endParaRP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11</a:t>
            </a:fld>
            <a:endParaRPr lang="en-US" dirty="0"/>
          </a:p>
        </p:txBody>
      </p:sp>
    </p:spTree>
    <p:extLst>
      <p:ext uri="{BB962C8B-B14F-4D97-AF65-F5344CB8AC3E}">
        <p14:creationId xmlns:p14="http://schemas.microsoft.com/office/powerpoint/2010/main" val="3469176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Sensitive to Vertical Ground Motions</a:t>
            </a:r>
          </a:p>
        </p:txBody>
      </p:sp>
      <p:sp>
        <p:nvSpPr>
          <p:cNvPr id="3" name="Content Placeholder 2"/>
          <p:cNvSpPr>
            <a:spLocks noGrp="1"/>
          </p:cNvSpPr>
          <p:nvPr>
            <p:ph idx="1"/>
          </p:nvPr>
        </p:nvSpPr>
        <p:spPr>
          <a:xfrm>
            <a:off x="661988" y="1604962"/>
            <a:ext cx="7772400" cy="4536757"/>
          </a:xfrm>
        </p:spPr>
        <p:txBody>
          <a:bodyPr/>
          <a:lstStyle/>
          <a:p>
            <a:r>
              <a:rPr lang="en-US" dirty="0"/>
              <a:t>Specific provisions added for liquid and granular storage </a:t>
            </a:r>
            <a:r>
              <a:rPr lang="en-US" b="1" dirty="0"/>
              <a:t>tanks/vessels</a:t>
            </a:r>
            <a:r>
              <a:rPr lang="en-US" dirty="0"/>
              <a:t>, </a:t>
            </a:r>
            <a:r>
              <a:rPr lang="en-US" b="1" dirty="0"/>
              <a:t>suspended structures</a:t>
            </a:r>
            <a:r>
              <a:rPr lang="en-US" dirty="0"/>
              <a:t> (such as boilers) and nonbuilding structures incorporating </a:t>
            </a:r>
            <a:r>
              <a:rPr lang="en-US" b="1" dirty="0"/>
              <a:t>horizontal cantilevers</a:t>
            </a:r>
            <a:r>
              <a:rPr lang="en-US" dirty="0"/>
              <a:t>.</a:t>
            </a:r>
          </a:p>
          <a:p>
            <a:r>
              <a:rPr lang="en-US" dirty="0"/>
              <a:t>These provisions replace the 0.2S</a:t>
            </a:r>
            <a:r>
              <a:rPr lang="en-US" baseline="-25000" dirty="0"/>
              <a:t>DS</a:t>
            </a:r>
            <a:r>
              <a:rPr lang="en-US" dirty="0"/>
              <a:t> value incorporated in ASCE 7-05 with S</a:t>
            </a:r>
            <a:r>
              <a:rPr lang="en-US" baseline="-25000" dirty="0"/>
              <a:t>av</a:t>
            </a:r>
            <a:r>
              <a:rPr lang="en-US" dirty="0"/>
              <a:t> determined from the vertical response spectrum and combined with the horizontal effect using prescribed load combinations.</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12</a:t>
            </a:fld>
            <a:endParaRPr lang="en-US" dirty="0"/>
          </a:p>
        </p:txBody>
      </p:sp>
    </p:spTree>
    <p:extLst>
      <p:ext uri="{BB962C8B-B14F-4D97-AF65-F5344CB8AC3E}">
        <p14:creationId xmlns:p14="http://schemas.microsoft.com/office/powerpoint/2010/main" val="2009645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grpSp>
        <p:nvGrpSpPr>
          <p:cNvPr id="3" name="Group 2" descr="Slide 13 three photographs of nonbuilding structures supported by other structures.&#10;"/>
          <p:cNvGrpSpPr/>
          <p:nvPr/>
        </p:nvGrpSpPr>
        <p:grpSpPr>
          <a:xfrm>
            <a:off x="1114567" y="1592406"/>
            <a:ext cx="6810233" cy="4488707"/>
            <a:chOff x="1114567" y="1592406"/>
            <a:chExt cx="6810233" cy="4488707"/>
          </a:xfrm>
        </p:grpSpPr>
        <p:pic>
          <p:nvPicPr>
            <p:cNvPr id="7" name="Picture 1" descr="C:\Users\soulejg\Documents\0 - New ASCE 7 Seminar\Port_Esquivel_08.jpg\Port Esquivel_08.jpg"/>
            <p:cNvPicPr>
              <a:picLocks noChangeAspect="1" noChangeArrowheads="1"/>
            </p:cNvPicPr>
            <p:nvPr/>
          </p:nvPicPr>
          <p:blipFill>
            <a:blip r:embed="rId3"/>
            <a:srcRect/>
            <a:stretch>
              <a:fillRect/>
            </a:stretch>
          </p:blipFill>
          <p:spPr bwMode="auto">
            <a:xfrm>
              <a:off x="1114567" y="1600200"/>
              <a:ext cx="2970406" cy="4461984"/>
            </a:xfrm>
            <a:prstGeom prst="rect">
              <a:avLst/>
            </a:prstGeom>
            <a:noFill/>
          </p:spPr>
        </p:pic>
        <p:pic>
          <p:nvPicPr>
            <p:cNvPr id="8" name="Picture 2" descr="C:\Users\soulejg\Documents\0 - New ASCE 7 Seminar\APPC-NEW_PHOTOS-24-8-2008 001.jpg\APPC-NEW PHOTOS-24-8-2008 001.jpg"/>
            <p:cNvPicPr>
              <a:picLocks noChangeAspect="1" noChangeArrowheads="1"/>
            </p:cNvPicPr>
            <p:nvPr/>
          </p:nvPicPr>
          <p:blipFill>
            <a:blip r:embed="rId4"/>
            <a:srcRect/>
            <a:stretch>
              <a:fillRect/>
            </a:stretch>
          </p:blipFill>
          <p:spPr bwMode="auto">
            <a:xfrm>
              <a:off x="4800600" y="1592406"/>
              <a:ext cx="3124200" cy="1988993"/>
            </a:xfrm>
            <a:prstGeom prst="rect">
              <a:avLst/>
            </a:prstGeom>
            <a:noFill/>
          </p:spPr>
        </p:pic>
        <p:pic>
          <p:nvPicPr>
            <p:cNvPr id="9" name="Picture 3" descr="C:\Users\soulejg\Documents\0 - New ASCE 7 Seminar\Hess_Oil Hydroheater_02.jpg\Hess Oil Hydroheater_02.jpg"/>
            <p:cNvPicPr>
              <a:picLocks noChangeAspect="1" noChangeArrowheads="1"/>
            </p:cNvPicPr>
            <p:nvPr/>
          </p:nvPicPr>
          <p:blipFill>
            <a:blip r:embed="rId5"/>
            <a:srcRect/>
            <a:stretch>
              <a:fillRect/>
            </a:stretch>
          </p:blipFill>
          <p:spPr bwMode="auto">
            <a:xfrm>
              <a:off x="4800600" y="3738084"/>
              <a:ext cx="3124200" cy="2343029"/>
            </a:xfrm>
            <a:prstGeom prst="rect">
              <a:avLst/>
            </a:prstGeom>
            <a:noFill/>
          </p:spPr>
        </p:pic>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10"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13</a:t>
            </a:fld>
            <a:endParaRPr lang="en-US" dirty="0"/>
          </a:p>
        </p:txBody>
      </p:sp>
    </p:spTree>
    <p:extLst>
      <p:ext uri="{BB962C8B-B14F-4D97-AF65-F5344CB8AC3E}">
        <p14:creationId xmlns:p14="http://schemas.microsoft.com/office/powerpoint/2010/main" val="38126504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sp>
        <p:nvSpPr>
          <p:cNvPr id="3" name="Content Placeholder 2"/>
          <p:cNvSpPr>
            <a:spLocks noGrp="1"/>
          </p:cNvSpPr>
          <p:nvPr>
            <p:ph idx="1"/>
          </p:nvPr>
        </p:nvSpPr>
        <p:spPr>
          <a:xfrm>
            <a:off x="661988" y="1604962"/>
            <a:ext cx="7772400" cy="4536757"/>
          </a:xfrm>
        </p:spPr>
        <p:txBody>
          <a:bodyPr/>
          <a:lstStyle/>
          <a:p>
            <a:r>
              <a:rPr lang="en-US" dirty="0">
                <a:solidFill>
                  <a:schemeClr val="tx2"/>
                </a:solidFill>
              </a:rPr>
              <a:t>Nonbuilding structures supported by other structures see amplified seismic forces in a similar manner as nonstructural components.</a:t>
            </a:r>
          </a:p>
          <a:p>
            <a:r>
              <a:rPr lang="en-US" dirty="0">
                <a:solidFill>
                  <a:schemeClr val="tx2"/>
                </a:solidFill>
              </a:rPr>
              <a:t>Section 15.3 of ASCE 7-16 provides extensive guidance on the design of nonbuilding structures supported by other structures.</a:t>
            </a:r>
          </a:p>
          <a:p>
            <a:r>
              <a:rPr lang="en-US" dirty="0">
                <a:solidFill>
                  <a:schemeClr val="tx2"/>
                </a:solidFill>
              </a:rPr>
              <a:t>There are 3 possible outcomes when the provisions of Section 15.3 are used.</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14</a:t>
            </a:fld>
            <a:endParaRPr lang="en-US" dirty="0"/>
          </a:p>
        </p:txBody>
      </p:sp>
    </p:spTree>
    <p:extLst>
      <p:ext uri="{BB962C8B-B14F-4D97-AF65-F5344CB8AC3E}">
        <p14:creationId xmlns:p14="http://schemas.microsoft.com/office/powerpoint/2010/main" val="22237353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sp>
        <p:nvSpPr>
          <p:cNvPr id="3" name="Content Placeholder 2"/>
          <p:cNvSpPr>
            <a:spLocks noGrp="1"/>
          </p:cNvSpPr>
          <p:nvPr>
            <p:ph idx="1"/>
          </p:nvPr>
        </p:nvSpPr>
        <p:spPr>
          <a:xfrm>
            <a:off x="661988" y="1604962"/>
            <a:ext cx="7772400" cy="4536757"/>
          </a:xfrm>
        </p:spPr>
        <p:txBody>
          <a:bodyPr/>
          <a:lstStyle/>
          <a:p>
            <a:r>
              <a:rPr lang="en-US" dirty="0">
                <a:solidFill>
                  <a:schemeClr val="tx2"/>
                </a:solidFill>
              </a:rPr>
              <a:t>15.3.1 Less Than 25 percent Combined Weight Condition</a:t>
            </a:r>
          </a:p>
          <a:p>
            <a:r>
              <a:rPr lang="en-US" dirty="0">
                <a:solidFill>
                  <a:schemeClr val="tx2"/>
                </a:solidFill>
              </a:rPr>
              <a:t>15.3.2 Greater Than or Equal to 25 Percent Combined Weight Condition</a:t>
            </a:r>
          </a:p>
          <a:p>
            <a:pPr lvl="1">
              <a:spcBef>
                <a:spcPts val="2000"/>
              </a:spcBef>
              <a:buClr>
                <a:schemeClr val="tx1"/>
              </a:buClr>
              <a:buFont typeface="Arial" pitchFamily="34" charset="0"/>
              <a:buChar char="─"/>
            </a:pPr>
            <a:r>
              <a:rPr lang="en-US" sz="2400" dirty="0">
                <a:solidFill>
                  <a:schemeClr val="tx2"/>
                </a:solidFill>
              </a:rPr>
              <a:t>15.3.2 (1) Rigid (T &lt; 0.06 sec) Nonbuilding Structure</a:t>
            </a:r>
          </a:p>
          <a:p>
            <a:pPr lvl="1">
              <a:spcBef>
                <a:spcPts val="2000"/>
              </a:spcBef>
              <a:buClr>
                <a:schemeClr val="tx1"/>
              </a:buClr>
              <a:buFont typeface="Arial" pitchFamily="34" charset="0"/>
              <a:buChar char="─"/>
            </a:pPr>
            <a:r>
              <a:rPr lang="en-US" sz="2400" dirty="0">
                <a:solidFill>
                  <a:schemeClr val="tx2"/>
                </a:solidFill>
              </a:rPr>
              <a:t>15.3.2 (2) Flexible Nonbuilding Structure</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15</a:t>
            </a:fld>
            <a:endParaRPr lang="en-US" dirty="0"/>
          </a:p>
        </p:txBody>
      </p:sp>
    </p:spTree>
    <p:extLst>
      <p:ext uri="{BB962C8B-B14F-4D97-AF65-F5344CB8AC3E}">
        <p14:creationId xmlns:p14="http://schemas.microsoft.com/office/powerpoint/2010/main" val="4064618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vs. Nonstructural Components</a:t>
            </a:r>
          </a:p>
        </p:txBody>
      </p:sp>
      <p:sp>
        <p:nvSpPr>
          <p:cNvPr id="3" name="Content Placeholder 2"/>
          <p:cNvSpPr>
            <a:spLocks noGrp="1"/>
          </p:cNvSpPr>
          <p:nvPr>
            <p:ph idx="1"/>
          </p:nvPr>
        </p:nvSpPr>
        <p:spPr>
          <a:xfrm>
            <a:off x="661988" y="1604962"/>
            <a:ext cx="7772400" cy="4536757"/>
          </a:xfrm>
        </p:spPr>
        <p:txBody>
          <a:bodyPr/>
          <a:lstStyle/>
          <a:p>
            <a:pPr marL="342900" lvl="1" indent="-342900">
              <a:buClr>
                <a:schemeClr val="tx1"/>
              </a:buClr>
              <a:buFontTx/>
              <a:buChar char="•"/>
            </a:pPr>
            <a:r>
              <a:rPr lang="en-US" dirty="0"/>
              <a:t>Many industrial structures are classified as either nonbuilding structures or nonstructural components. </a:t>
            </a:r>
          </a:p>
          <a:p>
            <a:pPr marL="342900" lvl="1" indent="-342900">
              <a:buClr>
                <a:schemeClr val="tx1"/>
              </a:buClr>
              <a:buFontTx/>
              <a:buChar char="•"/>
            </a:pPr>
            <a:r>
              <a:rPr lang="en-US" dirty="0"/>
              <a:t>The intent of ASCE 7-16 is to provide a clear and consistent design methodology regardless of whether the structure is a nonbuilding structure or a nonstructural component.  </a:t>
            </a:r>
          </a:p>
          <a:p>
            <a:pPr marL="342900" lvl="1" indent="-342900">
              <a:buClr>
                <a:schemeClr val="tx1"/>
              </a:buClr>
              <a:buFontTx/>
              <a:buChar char="•"/>
            </a:pPr>
            <a:r>
              <a:rPr lang="en-US" dirty="0"/>
              <a:t>Central to the methodology is how to determine which classification is appropriate.  </a:t>
            </a:r>
            <a:endParaRPr lang="en-US" dirty="0">
              <a:ea typeface="+mn-ea"/>
              <a:cs typeface="+mn-cs"/>
            </a:endParaRP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16</a:t>
            </a:fld>
            <a:endParaRPr lang="en-US" dirty="0"/>
          </a:p>
        </p:txBody>
      </p:sp>
    </p:spTree>
    <p:extLst>
      <p:ext uri="{BB962C8B-B14F-4D97-AF65-F5344CB8AC3E}">
        <p14:creationId xmlns:p14="http://schemas.microsoft.com/office/powerpoint/2010/main" val="2879905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vs. Nonstructural Components</a:t>
            </a:r>
          </a:p>
        </p:txBody>
      </p:sp>
      <p:sp>
        <p:nvSpPr>
          <p:cNvPr id="3" name="Content Placeholder 2"/>
          <p:cNvSpPr>
            <a:spLocks noGrp="1"/>
          </p:cNvSpPr>
          <p:nvPr>
            <p:ph idx="1"/>
          </p:nvPr>
        </p:nvSpPr>
        <p:spPr>
          <a:xfrm>
            <a:off x="661988" y="1604963"/>
            <a:ext cx="7772400" cy="1379537"/>
          </a:xfrm>
        </p:spPr>
        <p:txBody>
          <a:bodyPr/>
          <a:lstStyle/>
          <a:p>
            <a:pPr marL="342900" lvl="1" indent="-342900">
              <a:buClr>
                <a:schemeClr val="tx1"/>
              </a:buClr>
              <a:buFontTx/>
              <a:buChar char="•"/>
            </a:pPr>
            <a:r>
              <a:rPr lang="en-US" dirty="0"/>
              <a:t>Table 17-1 provides a simple method to determine the appropriate classification.  </a:t>
            </a:r>
            <a:endParaRPr lang="en-US" dirty="0">
              <a:ea typeface="+mn-ea"/>
              <a:cs typeface="+mn-cs"/>
            </a:endParaRPr>
          </a:p>
        </p:txBody>
      </p:sp>
      <p:graphicFrame>
        <p:nvGraphicFramePr>
          <p:cNvPr id="5" name="Table 4" descr="Slide 17 shows Table 17-1, which provides a simple method to determine if the structure in question is a nonbuilding structure or a nonstructural component.&#10;"/>
          <p:cNvGraphicFramePr>
            <a:graphicFrameLocks noGrp="1"/>
          </p:cNvGraphicFramePr>
          <p:nvPr>
            <p:extLst>
              <p:ext uri="{D42A27DB-BD31-4B8C-83A1-F6EECF244321}">
                <p14:modId xmlns:p14="http://schemas.microsoft.com/office/powerpoint/2010/main" val="941642306"/>
              </p:ext>
            </p:extLst>
          </p:nvPr>
        </p:nvGraphicFramePr>
        <p:xfrm>
          <a:off x="821266" y="3024664"/>
          <a:ext cx="7550572" cy="2388304"/>
        </p:xfrm>
        <a:graphic>
          <a:graphicData uri="http://schemas.openxmlformats.org/drawingml/2006/table">
            <a:tbl>
              <a:tblPr firstRow="1">
                <a:tableStyleId>{5C22544A-7EE6-4342-B048-85BDC9FD1C3A}</a:tableStyleId>
              </a:tblPr>
              <a:tblGrid>
                <a:gridCol w="1176867">
                  <a:extLst>
                    <a:ext uri="{9D8B030D-6E8A-4147-A177-3AD203B41FA5}">
                      <a16:colId xmlns:a16="http://schemas.microsoft.com/office/drawing/2014/main" val="20000"/>
                    </a:ext>
                  </a:extLst>
                </a:gridCol>
                <a:gridCol w="3302000">
                  <a:extLst>
                    <a:ext uri="{9D8B030D-6E8A-4147-A177-3AD203B41FA5}">
                      <a16:colId xmlns:a16="http://schemas.microsoft.com/office/drawing/2014/main" val="20001"/>
                    </a:ext>
                  </a:extLst>
                </a:gridCol>
                <a:gridCol w="3071705">
                  <a:extLst>
                    <a:ext uri="{9D8B030D-6E8A-4147-A177-3AD203B41FA5}">
                      <a16:colId xmlns:a16="http://schemas.microsoft.com/office/drawing/2014/main" val="20002"/>
                    </a:ext>
                  </a:extLst>
                </a:gridCol>
              </a:tblGrid>
              <a:tr h="331357">
                <a:tc gridSpan="3">
                  <a:txBody>
                    <a:bodyPr/>
                    <a:lstStyle/>
                    <a:p>
                      <a:pPr marL="0" marR="0" algn="l">
                        <a:spcBef>
                          <a:spcPts val="400"/>
                        </a:spcBef>
                        <a:spcAft>
                          <a:spcPts val="360"/>
                        </a:spcAft>
                      </a:pPr>
                      <a:r>
                        <a:rPr lang="en-US" sz="1600" dirty="0">
                          <a:effectLst/>
                        </a:rPr>
                        <a:t>Table 17-1  Applicability of the Chapters of the </a:t>
                      </a:r>
                      <a:r>
                        <a:rPr lang="en-US" sz="1600" i="1" dirty="0">
                          <a:effectLst/>
                        </a:rPr>
                        <a:t>Standard</a:t>
                      </a:r>
                      <a:endParaRPr lang="en-US" sz="1600" i="1" dirty="0">
                        <a:effectLst/>
                        <a:latin typeface="Times New Roman"/>
                        <a:ea typeface="Calibri"/>
                      </a:endParaRPr>
                    </a:p>
                  </a:txBody>
                  <a:tcPr marL="36195" marR="36195"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31357">
                <a:tc rowSpan="2">
                  <a:txBody>
                    <a:bodyPr/>
                    <a:lstStyle/>
                    <a:p>
                      <a:pPr marL="0" marR="0" algn="ctr">
                        <a:spcBef>
                          <a:spcPts val="400"/>
                        </a:spcBef>
                        <a:spcAft>
                          <a:spcPts val="360"/>
                        </a:spcAft>
                      </a:pPr>
                      <a:r>
                        <a:rPr lang="en-US" sz="1600" dirty="0">
                          <a:effectLst/>
                        </a:rPr>
                        <a:t>Supporting Structure</a:t>
                      </a:r>
                      <a:endParaRPr lang="en-US" sz="1600" dirty="0">
                        <a:effectLst/>
                        <a:latin typeface="Times New Roman"/>
                        <a:ea typeface="Calibri"/>
                      </a:endParaRPr>
                    </a:p>
                  </a:txBody>
                  <a:tcPr marL="36195" marR="36195" marT="0" marB="0" anchor="ctr"/>
                </a:tc>
                <a:tc gridSpan="2">
                  <a:txBody>
                    <a:bodyPr/>
                    <a:lstStyle/>
                    <a:p>
                      <a:pPr marL="0" marR="0" algn="ctr">
                        <a:spcBef>
                          <a:spcPts val="400"/>
                        </a:spcBef>
                        <a:spcAft>
                          <a:spcPts val="360"/>
                        </a:spcAft>
                      </a:pPr>
                      <a:r>
                        <a:rPr lang="en-US" sz="1600" dirty="0">
                          <a:effectLst/>
                        </a:rPr>
                        <a:t>Supported Item</a:t>
                      </a:r>
                      <a:endParaRPr lang="en-US" sz="1600" dirty="0">
                        <a:effectLst/>
                        <a:latin typeface="Times New Roman"/>
                        <a:ea typeface="Calibri"/>
                      </a:endParaRPr>
                    </a:p>
                  </a:txBody>
                  <a:tcPr marL="36195" marR="36195" marT="0" marB="0" anchor="ctr"/>
                </a:tc>
                <a:tc hMerge="1">
                  <a:txBody>
                    <a:bodyPr/>
                    <a:lstStyle/>
                    <a:p>
                      <a:endParaRPr lang="en-US"/>
                    </a:p>
                  </a:txBody>
                  <a:tcPr/>
                </a:tc>
                <a:extLst>
                  <a:ext uri="{0D108BD9-81ED-4DB2-BD59-A6C34878D82A}">
                    <a16:rowId xmlns:a16="http://schemas.microsoft.com/office/drawing/2014/main" val="10001"/>
                  </a:ext>
                </a:extLst>
              </a:tr>
              <a:tr h="331357">
                <a:tc vMerge="1">
                  <a:txBody>
                    <a:bodyPr/>
                    <a:lstStyle/>
                    <a:p>
                      <a:endParaRPr lang="en-US"/>
                    </a:p>
                  </a:txBody>
                  <a:tcPr/>
                </a:tc>
                <a:tc>
                  <a:txBody>
                    <a:bodyPr/>
                    <a:lstStyle/>
                    <a:p>
                      <a:pPr marL="0" marR="0" algn="ctr">
                        <a:spcBef>
                          <a:spcPts val="400"/>
                        </a:spcBef>
                        <a:spcAft>
                          <a:spcPts val="360"/>
                        </a:spcAft>
                      </a:pPr>
                      <a:r>
                        <a:rPr lang="en-US" sz="1600" dirty="0">
                          <a:effectLst/>
                        </a:rPr>
                        <a:t>Nonstructural Component</a:t>
                      </a:r>
                      <a:endParaRPr lang="en-US" sz="1600" dirty="0">
                        <a:effectLst/>
                        <a:latin typeface="Times New Roman"/>
                        <a:ea typeface="Calibri"/>
                      </a:endParaRPr>
                    </a:p>
                  </a:txBody>
                  <a:tcPr marL="36195" marR="36195" marT="0" marB="0" anchor="ctr"/>
                </a:tc>
                <a:tc>
                  <a:txBody>
                    <a:bodyPr/>
                    <a:lstStyle/>
                    <a:p>
                      <a:pPr marL="0" marR="0" algn="ctr">
                        <a:spcBef>
                          <a:spcPts val="400"/>
                        </a:spcBef>
                        <a:spcAft>
                          <a:spcPts val="360"/>
                        </a:spcAft>
                      </a:pPr>
                      <a:r>
                        <a:rPr lang="en-US" sz="1600" dirty="0">
                          <a:effectLst/>
                        </a:rPr>
                        <a:t>Nonbuilding Structure</a:t>
                      </a:r>
                      <a:endParaRPr lang="en-US" sz="1600" dirty="0">
                        <a:effectLst/>
                        <a:latin typeface="Times New Roman"/>
                        <a:ea typeface="Calibri"/>
                      </a:endParaRPr>
                    </a:p>
                  </a:txBody>
                  <a:tcPr marL="36195" marR="36195" marT="0" marB="0" anchor="ctr"/>
                </a:tc>
                <a:extLst>
                  <a:ext uri="{0D108BD9-81ED-4DB2-BD59-A6C34878D82A}">
                    <a16:rowId xmlns:a16="http://schemas.microsoft.com/office/drawing/2014/main" val="10002"/>
                  </a:ext>
                </a:extLst>
              </a:tr>
              <a:tr h="662713">
                <a:tc>
                  <a:txBody>
                    <a:bodyPr/>
                    <a:lstStyle/>
                    <a:p>
                      <a:pPr marL="0" marR="0" algn="l">
                        <a:spcBef>
                          <a:spcPts val="400"/>
                        </a:spcBef>
                        <a:spcAft>
                          <a:spcPts val="360"/>
                        </a:spcAft>
                      </a:pPr>
                      <a:r>
                        <a:rPr lang="en-US" sz="1600" dirty="0">
                          <a:effectLst/>
                        </a:rPr>
                        <a:t>Building</a:t>
                      </a:r>
                      <a:endParaRPr lang="en-US" sz="1600" dirty="0">
                        <a:effectLst/>
                        <a:latin typeface="Times New Roman"/>
                        <a:ea typeface="Calibri"/>
                      </a:endParaRPr>
                    </a:p>
                  </a:txBody>
                  <a:tcPr marL="36195" marR="36195" marT="0" marB="0" anchor="ctr"/>
                </a:tc>
                <a:tc>
                  <a:txBody>
                    <a:bodyPr/>
                    <a:lstStyle/>
                    <a:p>
                      <a:pPr marL="0" marR="0" algn="l">
                        <a:spcBef>
                          <a:spcPts val="400"/>
                        </a:spcBef>
                        <a:spcAft>
                          <a:spcPts val="0"/>
                        </a:spcAft>
                        <a:tabLst>
                          <a:tab pos="228600" algn="l"/>
                          <a:tab pos="457200" algn="l"/>
                        </a:tabLst>
                      </a:pPr>
                      <a:r>
                        <a:rPr lang="en-US" sz="1600" dirty="0">
                          <a:effectLst/>
                        </a:rPr>
                        <a:t>Chapter 12 for supporting structure; </a:t>
                      </a:r>
                      <a:br>
                        <a:rPr lang="en-US" sz="1600" dirty="0">
                          <a:effectLst/>
                        </a:rPr>
                      </a:br>
                      <a:r>
                        <a:rPr lang="en-US" sz="1600" dirty="0">
                          <a:effectLst/>
                        </a:rPr>
                        <a:t>Chapter 13 for supported item</a:t>
                      </a:r>
                      <a:endParaRPr lang="en-US" sz="1600" dirty="0">
                        <a:effectLst/>
                        <a:latin typeface="Times New Roman"/>
                        <a:ea typeface="Calibri"/>
                      </a:endParaRPr>
                    </a:p>
                  </a:txBody>
                  <a:tcPr marL="36195" marR="36195" marT="0" marB="0" anchor="ctr"/>
                </a:tc>
                <a:tc>
                  <a:txBody>
                    <a:bodyPr/>
                    <a:lstStyle/>
                    <a:p>
                      <a:pPr marL="0" marR="0" algn="l">
                        <a:spcBef>
                          <a:spcPts val="400"/>
                        </a:spcBef>
                        <a:spcAft>
                          <a:spcPts val="0"/>
                        </a:spcAft>
                        <a:tabLst>
                          <a:tab pos="0" algn="l"/>
                          <a:tab pos="228600" algn="l"/>
                          <a:tab pos="457200" algn="l"/>
                        </a:tabLst>
                      </a:pPr>
                      <a:r>
                        <a:rPr lang="en-US" sz="1600" dirty="0">
                          <a:effectLst/>
                        </a:rPr>
                        <a:t>Chapter 12 for supporting structure; </a:t>
                      </a:r>
                      <a:br>
                        <a:rPr lang="en-US" sz="1600" dirty="0">
                          <a:effectLst/>
                        </a:rPr>
                      </a:br>
                      <a:r>
                        <a:rPr lang="en-US" sz="1600" dirty="0">
                          <a:effectLst/>
                        </a:rPr>
                        <a:t>Chapter 15 for supported item</a:t>
                      </a:r>
                      <a:endParaRPr lang="en-US" sz="1600" dirty="0">
                        <a:effectLst/>
                        <a:latin typeface="Times New Roman"/>
                        <a:ea typeface="Calibri"/>
                      </a:endParaRPr>
                    </a:p>
                  </a:txBody>
                  <a:tcPr marL="36195" marR="36195" marT="0" marB="0" anchor="ctr"/>
                </a:tc>
                <a:extLst>
                  <a:ext uri="{0D108BD9-81ED-4DB2-BD59-A6C34878D82A}">
                    <a16:rowId xmlns:a16="http://schemas.microsoft.com/office/drawing/2014/main" val="10003"/>
                  </a:ext>
                </a:extLst>
              </a:tr>
              <a:tr h="662713">
                <a:tc>
                  <a:txBody>
                    <a:bodyPr/>
                    <a:lstStyle/>
                    <a:p>
                      <a:pPr marL="0" marR="0" algn="l">
                        <a:spcBef>
                          <a:spcPts val="400"/>
                        </a:spcBef>
                        <a:spcAft>
                          <a:spcPts val="360"/>
                        </a:spcAft>
                        <a:tabLst>
                          <a:tab pos="0" algn="l"/>
                          <a:tab pos="228600" algn="l"/>
                          <a:tab pos="457200" algn="l"/>
                        </a:tabLst>
                      </a:pPr>
                      <a:r>
                        <a:rPr lang="en-US" sz="1600" dirty="0">
                          <a:effectLst/>
                        </a:rPr>
                        <a:t>Nonbuilding</a:t>
                      </a:r>
                      <a:endParaRPr lang="en-US" sz="1600" dirty="0">
                        <a:effectLst/>
                        <a:latin typeface="Times New Roman"/>
                        <a:ea typeface="Calibri"/>
                      </a:endParaRPr>
                    </a:p>
                  </a:txBody>
                  <a:tcPr marL="36195" marR="36195" marT="0" marB="0" anchor="ctr"/>
                </a:tc>
                <a:tc>
                  <a:txBody>
                    <a:bodyPr/>
                    <a:lstStyle/>
                    <a:p>
                      <a:pPr marL="0" marR="0" algn="l">
                        <a:spcBef>
                          <a:spcPts val="400"/>
                        </a:spcBef>
                        <a:spcAft>
                          <a:spcPts val="360"/>
                        </a:spcAft>
                        <a:tabLst>
                          <a:tab pos="0" algn="l"/>
                          <a:tab pos="228600" algn="l"/>
                          <a:tab pos="457200" algn="l"/>
                        </a:tabLst>
                      </a:pPr>
                      <a:r>
                        <a:rPr lang="en-US" sz="1600" dirty="0">
                          <a:effectLst/>
                        </a:rPr>
                        <a:t>Chapter 15 for supporting structure; </a:t>
                      </a:r>
                      <a:br>
                        <a:rPr lang="en-US" sz="1600" dirty="0">
                          <a:effectLst/>
                        </a:rPr>
                      </a:br>
                      <a:r>
                        <a:rPr lang="en-US" sz="1600" dirty="0">
                          <a:effectLst/>
                        </a:rPr>
                        <a:t>Chapter 13 for supported item</a:t>
                      </a:r>
                      <a:endParaRPr lang="en-US" sz="1600" dirty="0">
                        <a:effectLst/>
                        <a:latin typeface="Times New Roman"/>
                        <a:ea typeface="Calibri"/>
                      </a:endParaRPr>
                    </a:p>
                  </a:txBody>
                  <a:tcPr marL="36195" marR="36195" marT="0" marB="0" anchor="ctr"/>
                </a:tc>
                <a:tc>
                  <a:txBody>
                    <a:bodyPr/>
                    <a:lstStyle/>
                    <a:p>
                      <a:pPr marL="0" marR="0" algn="l">
                        <a:spcBef>
                          <a:spcPts val="400"/>
                        </a:spcBef>
                        <a:spcAft>
                          <a:spcPts val="360"/>
                        </a:spcAft>
                        <a:tabLst>
                          <a:tab pos="0" algn="l"/>
                          <a:tab pos="228600" algn="l"/>
                          <a:tab pos="457200" algn="l"/>
                        </a:tabLst>
                      </a:pPr>
                      <a:r>
                        <a:rPr lang="en-US" sz="1600" dirty="0">
                          <a:effectLst/>
                        </a:rPr>
                        <a:t>Chapter 15 for both supporting structure and supported item</a:t>
                      </a:r>
                      <a:endParaRPr lang="en-US" sz="1600" dirty="0">
                        <a:effectLst/>
                        <a:latin typeface="Times New Roman"/>
                        <a:ea typeface="Calibri"/>
                      </a:endParaRPr>
                    </a:p>
                  </a:txBody>
                  <a:tcPr marL="36195" marR="36195" marT="0" marB="0" anchor="ctr"/>
                </a:tc>
                <a:extLst>
                  <a:ext uri="{0D108BD9-81ED-4DB2-BD59-A6C34878D82A}">
                    <a16:rowId xmlns:a16="http://schemas.microsoft.com/office/drawing/2014/main" val="10004"/>
                  </a:ext>
                </a:extLst>
              </a:tr>
            </a:tbl>
          </a:graphicData>
        </a:graphic>
      </p:graphicFrame>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17</a:t>
            </a:fld>
            <a:endParaRPr lang="en-US" dirty="0"/>
          </a:p>
        </p:txBody>
      </p:sp>
    </p:spTree>
    <p:extLst>
      <p:ext uri="{BB962C8B-B14F-4D97-AF65-F5344CB8AC3E}">
        <p14:creationId xmlns:p14="http://schemas.microsoft.com/office/powerpoint/2010/main" val="901498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vs. Nonstructural Components</a:t>
            </a:r>
          </a:p>
        </p:txBody>
      </p:sp>
      <p:sp>
        <p:nvSpPr>
          <p:cNvPr id="3" name="Content Placeholder 2"/>
          <p:cNvSpPr>
            <a:spLocks noGrp="1"/>
          </p:cNvSpPr>
          <p:nvPr>
            <p:ph sz="half" idx="1"/>
          </p:nvPr>
        </p:nvSpPr>
        <p:spPr>
          <a:xfrm>
            <a:off x="661987" y="1604963"/>
            <a:ext cx="4409545" cy="4297362"/>
          </a:xfrm>
        </p:spPr>
        <p:txBody>
          <a:bodyPr/>
          <a:lstStyle/>
          <a:p>
            <a:r>
              <a:rPr lang="en-US" sz="2400" dirty="0"/>
              <a:t>Example 17.1.1</a:t>
            </a:r>
            <a:r>
              <a:rPr lang="en-US" sz="3000" dirty="0"/>
              <a:t> </a:t>
            </a:r>
          </a:p>
          <a:p>
            <a:pPr lvl="1"/>
            <a:r>
              <a:rPr lang="en-US" sz="2000" dirty="0"/>
              <a:t>Combustion turbine building.</a:t>
            </a:r>
          </a:p>
          <a:p>
            <a:pPr lvl="1"/>
            <a:r>
              <a:rPr lang="en-US" sz="2000" dirty="0"/>
              <a:t>Building supports four filter      units connected in a fashion that couples their dynamic response. </a:t>
            </a:r>
          </a:p>
          <a:p>
            <a:r>
              <a:rPr lang="en-US" sz="2400" dirty="0"/>
              <a:t>Example 17.1.2</a:t>
            </a:r>
          </a:p>
          <a:p>
            <a:pPr lvl="1"/>
            <a:r>
              <a:rPr lang="en-US" sz="2000" dirty="0"/>
              <a:t>Combustion turbine building.</a:t>
            </a:r>
          </a:p>
          <a:p>
            <a:pPr lvl="1"/>
            <a:r>
              <a:rPr lang="en-US" sz="2000" dirty="0"/>
              <a:t>Building supports four filter units that are independent structures.</a:t>
            </a:r>
            <a:endParaRPr lang="en-US" sz="2000" b="1" dirty="0"/>
          </a:p>
          <a:p>
            <a:endParaRPr lang="en-US" dirty="0"/>
          </a:p>
        </p:txBody>
      </p:sp>
      <p:grpSp>
        <p:nvGrpSpPr>
          <p:cNvPr id="4" name="Group 3" descr="Slide 18 introduces Example Problem 17.1 – Nonbuilding Structures vs. Nonstructural Components.  The slide shows Figure 17-1, a combustion turbine building, on the right. The illustration shows an isometric view of a single story rectangular steel braced frame nonbuilding structure.  The longitudinal direction of the nonbuilding structure is made up of four equal 30-foot long bays with the center two bays braced with chevron bracing.  The transverse direction of the nonbuilding structure is made up of three bays with a total length of 80 feet with the center bay braced with chevron bracing.  The height of the nonbuilding structure is shown as 25 feet.  The roof of the nonbuilding structure is shown supporting 4block shaped inlet filters.  One inlet filter is shown centered on each longitudinal bay.  All 4 inlet filters are shown centered on the middle bay in the transverse direction.&#10;&#10;The following two examples illustrate the difference between nonbuilding structures that are treated as nonstructural components, using ASCE 7-16 Chapter 13, and those which are designed in accordance with ASCE 7-16 Chapter 15.  In many instances, the weight of the supported nonbuilding structure is relatively small compared to the weight of the supporting structure (less than 25% of the combined weight) such that the supported nonbuilding structure will have a relatively small effect on the overall nonlinear earthquake response of the primary structure during design level ground motions.  It is permitted to treat such structures as nonstructural components and use the requirements of ASCE 7-16 Chapter 13 for their design.  Where the weight of the supported structure is relatively large (greater than or equal to 25% of the combined weight) compared to the weight of the supporting structure, the overall response can be affected significantly.  In such cases it is intended that seismic design loads and detailing requirements be determined following the procedures of ASCE 7-16 Chapter 15. Where there are multiple large nonbuilding structures, such as vessels supported on a primary nonbuilding structure and the weight of an individual supported nonbuilding structure does not exceed the 25 percent limit but the combined weight of the supported nonbuilding structures does, it is recommended that the combined analysis and design approach of ASCE 7-16 Chapter 15 be used. &#10;"/>
          <p:cNvGrpSpPr/>
          <p:nvPr/>
        </p:nvGrpSpPr>
        <p:grpSpPr>
          <a:xfrm>
            <a:off x="4572000" y="2167467"/>
            <a:ext cx="4326043" cy="2376427"/>
            <a:chOff x="4572000" y="2167467"/>
            <a:chExt cx="4326043" cy="2376427"/>
          </a:xfrm>
        </p:grpSpPr>
        <p:pic>
          <p:nvPicPr>
            <p:cNvPr id="7" name="Picture 6" descr="F13-1.wmf"/>
            <p:cNvPicPr/>
            <p:nvPr/>
          </p:nvPicPr>
          <p:blipFill>
            <a:blip r:embed="rId3" cstate="print"/>
            <a:stretch>
              <a:fillRect/>
            </a:stretch>
          </p:blipFill>
          <p:spPr>
            <a:xfrm>
              <a:off x="4775200" y="2167467"/>
              <a:ext cx="4122843" cy="1791652"/>
            </a:xfrm>
            <a:prstGeom prst="rect">
              <a:avLst/>
            </a:prstGeom>
          </p:spPr>
        </p:pic>
        <p:sp>
          <p:nvSpPr>
            <p:cNvPr id="8" name="Rectangle 7"/>
            <p:cNvSpPr/>
            <p:nvPr/>
          </p:nvSpPr>
          <p:spPr>
            <a:xfrm>
              <a:off x="4572000" y="3959119"/>
              <a:ext cx="4326043" cy="584775"/>
            </a:xfrm>
            <a:prstGeom prst="rect">
              <a:avLst/>
            </a:prstGeom>
          </p:spPr>
          <p:txBody>
            <a:bodyPr wrap="square">
              <a:spAutoFit/>
            </a:bodyPr>
            <a:lstStyle/>
            <a:p>
              <a:pPr algn="ctr"/>
              <a:r>
                <a:rPr lang="en-US" sz="1600" b="1" dirty="0"/>
                <a:t>Figure 17-1</a:t>
              </a:r>
              <a:r>
                <a:rPr lang="en-US" sz="1600" dirty="0"/>
                <a:t> Combustion turbine building</a:t>
              </a:r>
            </a:p>
            <a:p>
              <a:pPr algn="ctr"/>
              <a:r>
                <a:rPr lang="en-US" sz="1600" dirty="0"/>
                <a:t>(1.0 ft = 0.3048 m)</a:t>
              </a:r>
            </a:p>
          </p:txBody>
        </p:sp>
      </p:grpSp>
      <p:sp>
        <p:nvSpPr>
          <p:cNvPr id="5" name="Footer Placeholder 4"/>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Slide Number Placeholder 5"/>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18</a:t>
            </a:fld>
            <a:endParaRPr lang="en-US" dirty="0"/>
          </a:p>
        </p:txBody>
      </p:sp>
    </p:spTree>
    <p:extLst>
      <p:ext uri="{BB962C8B-B14F-4D97-AF65-F5344CB8AC3E}">
        <p14:creationId xmlns:p14="http://schemas.microsoft.com/office/powerpoint/2010/main" val="20835061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vs. Nonstructural Components</a:t>
            </a:r>
          </a:p>
        </p:txBody>
      </p:sp>
      <p:sp>
        <p:nvSpPr>
          <p:cNvPr id="3" name="Content Placeholder 2"/>
          <p:cNvSpPr>
            <a:spLocks noGrp="1"/>
          </p:cNvSpPr>
          <p:nvPr>
            <p:ph idx="1"/>
          </p:nvPr>
        </p:nvSpPr>
        <p:spPr>
          <a:xfrm>
            <a:off x="661988" y="1604962"/>
            <a:ext cx="7772400" cy="4440237"/>
          </a:xfrm>
        </p:spPr>
        <p:txBody>
          <a:bodyPr/>
          <a:lstStyle/>
          <a:p>
            <a:r>
              <a:rPr lang="en-US" dirty="0">
                <a:solidFill>
                  <a:srgbClr val="000000"/>
                </a:solidFill>
              </a:rPr>
              <a:t>Example 17.1.1 </a:t>
            </a:r>
          </a:p>
          <a:p>
            <a:pPr lvl="1"/>
            <a:r>
              <a:rPr lang="en-US" sz="2400" dirty="0"/>
              <a:t>Four inlet filters </a:t>
            </a:r>
            <a:r>
              <a:rPr lang="en-US" sz="2400" dirty="0">
                <a:latin typeface="Times New Roman" pitchFamily="18" charset="0"/>
              </a:rPr>
              <a:t>= </a:t>
            </a:r>
            <a:r>
              <a:rPr lang="en-US" sz="2400" i="1" dirty="0">
                <a:latin typeface="Times New Roman" pitchFamily="18" charset="0"/>
              </a:rPr>
              <a:t>W</a:t>
            </a:r>
            <a:r>
              <a:rPr lang="en-US" sz="2400" i="1" baseline="-25000" dirty="0">
                <a:latin typeface="Times New Roman" pitchFamily="18" charset="0"/>
              </a:rPr>
              <a:t>IF</a:t>
            </a:r>
            <a:r>
              <a:rPr lang="en-US" sz="2400" dirty="0">
                <a:latin typeface="Times New Roman" pitchFamily="18" charset="0"/>
              </a:rPr>
              <a:t> = 4 x 34 kips = 136 kips</a:t>
            </a:r>
          </a:p>
          <a:p>
            <a:pPr lvl="1"/>
            <a:r>
              <a:rPr lang="en-US" sz="2400" dirty="0"/>
              <a:t>Support structure </a:t>
            </a:r>
            <a:r>
              <a:rPr lang="en-US" sz="2400" dirty="0">
                <a:latin typeface="Times New Roman" pitchFamily="18" charset="0"/>
              </a:rPr>
              <a:t>= </a:t>
            </a:r>
            <a:r>
              <a:rPr lang="en-US" sz="2400" i="1" dirty="0">
                <a:latin typeface="Times New Roman" pitchFamily="18" charset="0"/>
              </a:rPr>
              <a:t>W</a:t>
            </a:r>
            <a:r>
              <a:rPr lang="en-US" sz="2400" i="1" baseline="-25000" dirty="0">
                <a:latin typeface="Times New Roman" pitchFamily="18" charset="0"/>
              </a:rPr>
              <a:t>SS</a:t>
            </a:r>
            <a:r>
              <a:rPr lang="en-US" sz="2400" dirty="0">
                <a:latin typeface="Times New Roman" pitchFamily="18" charset="0"/>
              </a:rPr>
              <a:t> = 288 kips</a:t>
            </a:r>
          </a:p>
          <a:p>
            <a:pPr lvl="1"/>
            <a:r>
              <a:rPr lang="en-US" sz="2400" i="1" dirty="0">
                <a:latin typeface="Times New Roman" pitchFamily="18" charset="0"/>
              </a:rPr>
              <a:t>W</a:t>
            </a:r>
            <a:r>
              <a:rPr lang="en-US" sz="2400" i="1" baseline="-25000" dirty="0">
                <a:latin typeface="Times New Roman" pitchFamily="18" charset="0"/>
              </a:rPr>
              <a:t>Combined</a:t>
            </a:r>
            <a:r>
              <a:rPr lang="en-US" sz="2400" dirty="0">
                <a:latin typeface="Times New Roman" pitchFamily="18" charset="0"/>
              </a:rPr>
              <a:t> = 136 kips + 288 kips = 424 kips</a:t>
            </a:r>
            <a:br>
              <a:rPr lang="en-US" sz="2400" dirty="0">
                <a:latin typeface="Times New Roman" pitchFamily="18" charset="0"/>
              </a:rPr>
            </a:br>
            <a:br>
              <a:rPr lang="en-US" sz="2400" dirty="0">
                <a:latin typeface="Times New Roman" pitchFamily="18" charset="0"/>
              </a:rPr>
            </a:br>
            <a:br>
              <a:rPr lang="en-US" sz="2400" dirty="0">
                <a:latin typeface="Times New Roman" pitchFamily="18" charset="0"/>
              </a:rPr>
            </a:br>
            <a:br>
              <a:rPr lang="en-US" sz="2400" dirty="0">
                <a:latin typeface="Times New Roman" pitchFamily="18" charset="0"/>
              </a:rPr>
            </a:br>
            <a:endParaRPr lang="en-US" sz="2400" dirty="0">
              <a:latin typeface="Times New Roman" pitchFamily="18" charset="0"/>
            </a:endParaRPr>
          </a:p>
          <a:p>
            <a:pPr lvl="1"/>
            <a:r>
              <a:rPr lang="en-US" sz="2400" dirty="0"/>
              <a:t>Therefore, ASCE 7-16 Section 15.3.2 is applicable and the requirements of Chapter 15 are to be followed.</a:t>
            </a:r>
            <a:endParaRPr lang="en-US" sz="2400" b="1" dirty="0"/>
          </a:p>
          <a:p>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3005966064"/>
              </p:ext>
            </p:extLst>
          </p:nvPr>
        </p:nvGraphicFramePr>
        <p:xfrm>
          <a:off x="2209800" y="3643313"/>
          <a:ext cx="4191000" cy="942975"/>
        </p:xfrm>
        <a:graphic>
          <a:graphicData uri="http://schemas.openxmlformats.org/presentationml/2006/ole">
            <mc:AlternateContent xmlns:mc="http://schemas.openxmlformats.org/markup-compatibility/2006">
              <mc:Choice xmlns:v="urn:schemas-microsoft-com:vml" Requires="v">
                <p:oleObj spid="_x0000_s6196" r:id="rId4" imgW="1815312" imgH="406224" progId="">
                  <p:embed/>
                </p:oleObj>
              </mc:Choice>
              <mc:Fallback>
                <p:oleObj r:id="rId4" imgW="1815312" imgH="406224" progId="">
                  <p:embed/>
                  <p:pic>
                    <p:nvPicPr>
                      <p:cNvPr id="0" name="Object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3643313"/>
                        <a:ext cx="41910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19</a:t>
            </a:fld>
            <a:endParaRPr lang="en-US" dirty="0"/>
          </a:p>
        </p:txBody>
      </p:sp>
    </p:spTree>
    <p:extLst>
      <p:ext uri="{BB962C8B-B14F-4D97-AF65-F5344CB8AC3E}">
        <p14:creationId xmlns:p14="http://schemas.microsoft.com/office/powerpoint/2010/main" val="119667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D2DB9"/>
                </a:solidFill>
              </a:rPr>
              <a:t>Seismic Design of Nonbuilding Structures</a:t>
            </a:r>
          </a:p>
        </p:txBody>
      </p:sp>
      <p:sp>
        <p:nvSpPr>
          <p:cNvPr id="3" name="Content Placeholder 2"/>
          <p:cNvSpPr>
            <a:spLocks noGrp="1"/>
          </p:cNvSpPr>
          <p:nvPr>
            <p:ph idx="1"/>
          </p:nvPr>
        </p:nvSpPr>
        <p:spPr>
          <a:xfrm>
            <a:off x="661988" y="1604962"/>
            <a:ext cx="7704772" cy="4711171"/>
          </a:xfrm>
        </p:spPr>
        <p:txBody>
          <a:bodyPr/>
          <a:lstStyle/>
          <a:p>
            <a:r>
              <a:rPr lang="en-US" dirty="0"/>
              <a:t>What are Nonbuilding Structures (NBS)?</a:t>
            </a:r>
          </a:p>
          <a:p>
            <a:r>
              <a:rPr lang="en-US" dirty="0"/>
              <a:t>Use of “Reference Documents”</a:t>
            </a:r>
          </a:p>
          <a:p>
            <a:r>
              <a:rPr lang="en-US" dirty="0"/>
              <a:t>NBS Sensitive to Vertical Ground Motions</a:t>
            </a:r>
          </a:p>
          <a:p>
            <a:r>
              <a:rPr lang="en-US" dirty="0"/>
              <a:t>NBS Supported by Other Structures</a:t>
            </a:r>
          </a:p>
          <a:p>
            <a:r>
              <a:rPr lang="en-US" dirty="0"/>
              <a:t>Example 17.1 - Nonbuilding Structures versus Nonstructural Components </a:t>
            </a:r>
          </a:p>
          <a:p>
            <a:pPr lvl="1"/>
            <a:r>
              <a:rPr lang="en-US" sz="2400" dirty="0"/>
              <a:t>Example 17.1.1 - Nonbuilding Structure</a:t>
            </a:r>
          </a:p>
          <a:p>
            <a:pPr lvl="1"/>
            <a:r>
              <a:rPr lang="en-US" sz="2400" dirty="0"/>
              <a:t>Example 17.1.2 - Nonstructural Component</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a:t>
            </a:fld>
            <a:endParaRPr lang="en-US" dirty="0"/>
          </a:p>
        </p:txBody>
      </p:sp>
    </p:spTree>
    <p:extLst>
      <p:ext uri="{BB962C8B-B14F-4D97-AF65-F5344CB8AC3E}">
        <p14:creationId xmlns:p14="http://schemas.microsoft.com/office/powerpoint/2010/main" val="1849478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vs. Nonstructural Components</a:t>
            </a:r>
          </a:p>
        </p:txBody>
      </p:sp>
      <p:sp>
        <p:nvSpPr>
          <p:cNvPr id="3" name="Content Placeholder 2"/>
          <p:cNvSpPr>
            <a:spLocks noGrp="1"/>
          </p:cNvSpPr>
          <p:nvPr>
            <p:ph idx="1"/>
          </p:nvPr>
        </p:nvSpPr>
        <p:spPr>
          <a:xfrm>
            <a:off x="661988" y="1604962"/>
            <a:ext cx="7772400" cy="4694238"/>
          </a:xfrm>
        </p:spPr>
        <p:txBody>
          <a:bodyPr/>
          <a:lstStyle/>
          <a:p>
            <a:pPr>
              <a:buClr>
                <a:schemeClr val="accent2"/>
              </a:buClr>
            </a:pPr>
            <a:r>
              <a:rPr lang="en-US" dirty="0">
                <a:solidFill>
                  <a:srgbClr val="000000"/>
                </a:solidFill>
              </a:rPr>
              <a:t>Example 17.1.2</a:t>
            </a:r>
          </a:p>
          <a:p>
            <a:pPr lvl="1">
              <a:buClr>
                <a:schemeClr val="accent2"/>
              </a:buClr>
            </a:pPr>
            <a:r>
              <a:rPr lang="en-US" sz="2400" dirty="0">
                <a:solidFill>
                  <a:srgbClr val="000000"/>
                </a:solidFill>
              </a:rPr>
              <a:t>One (effective) inlet filters </a:t>
            </a:r>
            <a:r>
              <a:rPr lang="en-US" sz="2400" dirty="0">
                <a:solidFill>
                  <a:srgbClr val="000000"/>
                </a:solidFill>
                <a:latin typeface="Times New Roman" pitchFamily="18" charset="0"/>
              </a:rPr>
              <a:t>= </a:t>
            </a:r>
            <a:r>
              <a:rPr lang="en-US" sz="2400" i="1" dirty="0">
                <a:solidFill>
                  <a:srgbClr val="000000"/>
                </a:solidFill>
                <a:latin typeface="Times New Roman" pitchFamily="18" charset="0"/>
              </a:rPr>
              <a:t>W</a:t>
            </a:r>
            <a:r>
              <a:rPr lang="en-US" sz="2400" i="1" baseline="-25000" dirty="0">
                <a:solidFill>
                  <a:srgbClr val="000000"/>
                </a:solidFill>
                <a:latin typeface="Times New Roman" pitchFamily="18" charset="0"/>
              </a:rPr>
              <a:t>IF</a:t>
            </a:r>
            <a:r>
              <a:rPr lang="en-US" sz="2400" dirty="0">
                <a:solidFill>
                  <a:srgbClr val="000000"/>
                </a:solidFill>
                <a:latin typeface="Times New Roman" pitchFamily="18" charset="0"/>
              </a:rPr>
              <a:t> = 34 kips</a:t>
            </a:r>
          </a:p>
          <a:p>
            <a:pPr lvl="1">
              <a:buClr>
                <a:schemeClr val="accent2"/>
              </a:buClr>
            </a:pPr>
            <a:r>
              <a:rPr lang="en-US" sz="2400" dirty="0">
                <a:solidFill>
                  <a:srgbClr val="000000"/>
                </a:solidFill>
              </a:rPr>
              <a:t>Support structure </a:t>
            </a:r>
            <a:r>
              <a:rPr lang="en-US" sz="2400" dirty="0">
                <a:solidFill>
                  <a:srgbClr val="000000"/>
                </a:solidFill>
                <a:latin typeface="Times New Roman" pitchFamily="18" charset="0"/>
              </a:rPr>
              <a:t>= </a:t>
            </a:r>
            <a:r>
              <a:rPr lang="en-US" sz="2400" i="1" dirty="0">
                <a:solidFill>
                  <a:srgbClr val="000000"/>
                </a:solidFill>
                <a:latin typeface="Times New Roman" pitchFamily="18" charset="0"/>
              </a:rPr>
              <a:t>W</a:t>
            </a:r>
            <a:r>
              <a:rPr lang="en-US" sz="2400" i="1" baseline="-25000" dirty="0">
                <a:solidFill>
                  <a:srgbClr val="000000"/>
                </a:solidFill>
                <a:latin typeface="Times New Roman" pitchFamily="18" charset="0"/>
              </a:rPr>
              <a:t>SS</a:t>
            </a:r>
            <a:r>
              <a:rPr lang="en-US" sz="2400" dirty="0">
                <a:solidFill>
                  <a:srgbClr val="000000"/>
                </a:solidFill>
                <a:latin typeface="Times New Roman" pitchFamily="18" charset="0"/>
              </a:rPr>
              <a:t> = 288 kips</a:t>
            </a:r>
          </a:p>
          <a:p>
            <a:pPr lvl="1">
              <a:buClr>
                <a:schemeClr val="accent2"/>
              </a:buClr>
            </a:pPr>
            <a:r>
              <a:rPr lang="en-US" sz="2400" i="1" dirty="0">
                <a:solidFill>
                  <a:srgbClr val="000000"/>
                </a:solidFill>
                <a:latin typeface="Times New Roman" pitchFamily="18" charset="0"/>
              </a:rPr>
              <a:t>W</a:t>
            </a:r>
            <a:r>
              <a:rPr lang="en-US" sz="2400" i="1" baseline="-25000" dirty="0">
                <a:solidFill>
                  <a:srgbClr val="000000"/>
                </a:solidFill>
                <a:latin typeface="Times New Roman" pitchFamily="18" charset="0"/>
              </a:rPr>
              <a:t>Combined</a:t>
            </a:r>
            <a:r>
              <a:rPr lang="en-US" sz="2400" dirty="0">
                <a:solidFill>
                  <a:srgbClr val="000000"/>
                </a:solidFill>
                <a:latin typeface="Times New Roman" pitchFamily="18" charset="0"/>
              </a:rPr>
              <a:t> = (4 x 34 kips) + 288 kips = 424 kips</a:t>
            </a:r>
            <a:br>
              <a:rPr lang="en-US" sz="2400" dirty="0">
                <a:solidFill>
                  <a:srgbClr val="000000"/>
                </a:solidFill>
                <a:latin typeface="Times New Roman" pitchFamily="18" charset="0"/>
              </a:rPr>
            </a:br>
            <a:br>
              <a:rPr lang="en-US" sz="2400" dirty="0">
                <a:solidFill>
                  <a:srgbClr val="000000"/>
                </a:solidFill>
                <a:latin typeface="Times New Roman" pitchFamily="18" charset="0"/>
              </a:rPr>
            </a:br>
            <a:br>
              <a:rPr lang="en-US" sz="2400" dirty="0">
                <a:solidFill>
                  <a:srgbClr val="000000"/>
                </a:solidFill>
                <a:latin typeface="Times New Roman" pitchFamily="18" charset="0"/>
              </a:rPr>
            </a:br>
            <a:endParaRPr lang="en-US" sz="2400" dirty="0">
              <a:solidFill>
                <a:srgbClr val="000000"/>
              </a:solidFill>
              <a:latin typeface="Times New Roman" pitchFamily="18" charset="0"/>
            </a:endParaRPr>
          </a:p>
          <a:p>
            <a:pPr lvl="1">
              <a:buClr>
                <a:schemeClr val="accent2"/>
              </a:buClr>
            </a:pPr>
            <a:r>
              <a:rPr lang="en-US" sz="2400" dirty="0">
                <a:solidFill>
                  <a:srgbClr val="000000"/>
                </a:solidFill>
              </a:rPr>
              <a:t>Therefore, ASCE 7-16 Section 15.3.1 is applicable and the requirements of Chapter 13 are to be followed.</a:t>
            </a:r>
          </a:p>
          <a:p>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37126066"/>
              </p:ext>
            </p:extLst>
          </p:nvPr>
        </p:nvGraphicFramePr>
        <p:xfrm>
          <a:off x="1803401" y="3657600"/>
          <a:ext cx="3657600" cy="793750"/>
        </p:xfrm>
        <a:graphic>
          <a:graphicData uri="http://schemas.openxmlformats.org/presentationml/2006/ole">
            <mc:AlternateContent xmlns:mc="http://schemas.openxmlformats.org/markup-compatibility/2006">
              <mc:Choice xmlns:v="urn:schemas-microsoft-com:vml" Requires="v">
                <p:oleObj spid="_x0000_s7220" name="Equation" r:id="rId4" imgW="1804183" imgH="393871" progId="">
                  <p:embed/>
                </p:oleObj>
              </mc:Choice>
              <mc:Fallback>
                <p:oleObj name="Equation" r:id="rId4" imgW="1804183" imgH="393871" progId="">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3401" y="3657600"/>
                        <a:ext cx="365760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20</a:t>
            </a:fld>
            <a:endParaRPr lang="en-US" dirty="0"/>
          </a:p>
        </p:txBody>
      </p:sp>
    </p:spTree>
    <p:extLst>
      <p:ext uri="{BB962C8B-B14F-4D97-AF65-F5344CB8AC3E}">
        <p14:creationId xmlns:p14="http://schemas.microsoft.com/office/powerpoint/2010/main" val="10630657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p>
        </p:txBody>
      </p:sp>
      <p:grpSp>
        <p:nvGrpSpPr>
          <p:cNvPr id="3" name="Group 2" descr="Slide 21 shows two photographs of nonbuilding structures similar to buildings.  The photograph on the left is a process structure used in an LNG facility.  The photograph on the right is a suspended boiler in a power plant.&#10;"/>
          <p:cNvGrpSpPr/>
          <p:nvPr/>
        </p:nvGrpSpPr>
        <p:grpSpPr>
          <a:xfrm>
            <a:off x="1429566" y="1110344"/>
            <a:ext cx="6154505" cy="5061856"/>
            <a:chOff x="1429566" y="1110344"/>
            <a:chExt cx="6154505" cy="5061856"/>
          </a:xfrm>
        </p:grpSpPr>
        <p:pic>
          <p:nvPicPr>
            <p:cNvPr id="1026" name="Picture 2" descr="C:\Users\soulejg\Documents\0 - Photos for Gary Chock\May_2010_19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9566" y="1110344"/>
              <a:ext cx="4443813" cy="295656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soulejg\Documents\Presentations\Presentation Library\Photos\Seismic\Chile\Power Plant\DSC0033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6580" y="2468879"/>
              <a:ext cx="2777491" cy="3703321"/>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21</a:t>
            </a:fld>
            <a:endParaRPr lang="en-US" dirty="0"/>
          </a:p>
        </p:txBody>
      </p:sp>
    </p:spTree>
    <p:extLst>
      <p:ext uri="{BB962C8B-B14F-4D97-AF65-F5344CB8AC3E}">
        <p14:creationId xmlns:p14="http://schemas.microsoft.com/office/powerpoint/2010/main" val="6229315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p>
        </p:txBody>
      </p:sp>
      <p:sp>
        <p:nvSpPr>
          <p:cNvPr id="3" name="Content Placeholder 2"/>
          <p:cNvSpPr>
            <a:spLocks noGrp="1"/>
          </p:cNvSpPr>
          <p:nvPr>
            <p:ph idx="1"/>
          </p:nvPr>
        </p:nvSpPr>
        <p:spPr>
          <a:xfrm>
            <a:off x="661988" y="1604962"/>
            <a:ext cx="7772400" cy="4536757"/>
          </a:xfrm>
        </p:spPr>
        <p:txBody>
          <a:bodyPr/>
          <a:lstStyle/>
          <a:p>
            <a:pPr marL="342900" lvl="1" indent="-342900">
              <a:lnSpc>
                <a:spcPct val="90000"/>
              </a:lnSpc>
              <a:buChar char="•"/>
            </a:pPr>
            <a:r>
              <a:rPr lang="en-US" dirty="0">
                <a:ea typeface="+mn-ea"/>
                <a:cs typeface="+mn-cs"/>
              </a:rPr>
              <a:t>Provisions found in Section 15.5.</a:t>
            </a:r>
          </a:p>
          <a:p>
            <a:pPr marL="342900" lvl="1" indent="-342900">
              <a:lnSpc>
                <a:spcPct val="90000"/>
              </a:lnSpc>
              <a:buChar char="•"/>
            </a:pPr>
            <a:r>
              <a:rPr lang="en-US" dirty="0">
                <a:ea typeface="+mn-ea"/>
                <a:cs typeface="+mn-cs"/>
              </a:rPr>
              <a:t>Designed and constructed with structural systems similar to buildings.</a:t>
            </a:r>
          </a:p>
          <a:p>
            <a:pPr marL="342900" lvl="1" indent="-342900">
              <a:lnSpc>
                <a:spcPct val="90000"/>
              </a:lnSpc>
              <a:buChar char="•"/>
            </a:pPr>
            <a:r>
              <a:rPr lang="en-US" dirty="0">
                <a:ea typeface="+mn-ea"/>
                <a:cs typeface="+mn-cs"/>
              </a:rPr>
              <a:t>Have dynamic response similar to buildings.</a:t>
            </a:r>
          </a:p>
          <a:p>
            <a:pPr marL="342900" lvl="1" indent="-342900">
              <a:lnSpc>
                <a:spcPct val="90000"/>
              </a:lnSpc>
              <a:buChar char="•"/>
            </a:pPr>
            <a:r>
              <a:rPr lang="en-US" dirty="0">
                <a:ea typeface="+mn-ea"/>
                <a:cs typeface="+mn-cs"/>
              </a:rPr>
              <a:t>Specific requirements given for:</a:t>
            </a:r>
          </a:p>
          <a:p>
            <a:pPr marL="800100" lvl="3" indent="-342900">
              <a:lnSpc>
                <a:spcPct val="90000"/>
              </a:lnSpc>
            </a:pPr>
            <a:r>
              <a:rPr lang="en-US" sz="2400" dirty="0">
                <a:ea typeface="+mn-ea"/>
                <a:cs typeface="+mn-cs"/>
              </a:rPr>
              <a:t>Pipe Racks (15.5.2)</a:t>
            </a:r>
          </a:p>
          <a:p>
            <a:pPr marL="800100" lvl="3" indent="-342900">
              <a:lnSpc>
                <a:spcPct val="90000"/>
              </a:lnSpc>
            </a:pPr>
            <a:r>
              <a:rPr lang="en-US" sz="2400" dirty="0">
                <a:ea typeface="+mn-ea"/>
                <a:cs typeface="+mn-cs"/>
              </a:rPr>
              <a:t>Storage Racks (15.5.3)</a:t>
            </a:r>
          </a:p>
          <a:p>
            <a:pPr marL="800100" lvl="3" indent="-342900">
              <a:lnSpc>
                <a:spcPct val="90000"/>
              </a:lnSpc>
            </a:pPr>
            <a:r>
              <a:rPr lang="en-US" sz="2400" dirty="0">
                <a:ea typeface="+mn-ea"/>
                <a:cs typeface="+mn-cs"/>
              </a:rPr>
              <a:t>Electrical Power Generating Facilities (15.5.4)</a:t>
            </a:r>
          </a:p>
          <a:p>
            <a:pPr marL="800100" lvl="3" indent="-342900">
              <a:lnSpc>
                <a:spcPct val="90000"/>
              </a:lnSpc>
            </a:pPr>
            <a:r>
              <a:rPr lang="en-US" sz="2400" dirty="0">
                <a:ea typeface="+mn-ea"/>
                <a:cs typeface="+mn-cs"/>
              </a:rPr>
              <a:t>Structural Towers for Tanks and Vessels (15.5.5)</a:t>
            </a:r>
          </a:p>
          <a:p>
            <a:pPr marL="800100" lvl="3" indent="-342900">
              <a:lnSpc>
                <a:spcPct val="90000"/>
              </a:lnSpc>
            </a:pPr>
            <a:r>
              <a:rPr lang="en-US" sz="2400" dirty="0">
                <a:ea typeface="+mn-ea"/>
                <a:cs typeface="+mn-cs"/>
              </a:rPr>
              <a:t>Piers and Wharves (15.5.6)</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22</a:t>
            </a:fld>
            <a:endParaRPr lang="en-US" dirty="0"/>
          </a:p>
        </p:txBody>
      </p:sp>
    </p:spTree>
    <p:extLst>
      <p:ext uri="{BB962C8B-B14F-4D97-AF65-F5344CB8AC3E}">
        <p14:creationId xmlns:p14="http://schemas.microsoft.com/office/powerpoint/2010/main" val="35104445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Similar to Buildings</a:t>
            </a:r>
          </a:p>
        </p:txBody>
      </p:sp>
      <p:sp>
        <p:nvSpPr>
          <p:cNvPr id="3" name="Content Placeholder 2"/>
          <p:cNvSpPr>
            <a:spLocks noGrp="1"/>
          </p:cNvSpPr>
          <p:nvPr>
            <p:ph idx="1"/>
          </p:nvPr>
        </p:nvSpPr>
        <p:spPr>
          <a:xfrm>
            <a:off x="661988" y="1604962"/>
            <a:ext cx="7982479" cy="4694238"/>
          </a:xfrm>
        </p:spPr>
        <p:txBody>
          <a:bodyPr/>
          <a:lstStyle/>
          <a:p>
            <a:pPr>
              <a:buClr>
                <a:schemeClr val="accent2"/>
              </a:buClr>
            </a:pPr>
            <a:r>
              <a:rPr lang="en-US" dirty="0">
                <a:solidFill>
                  <a:srgbClr val="000000"/>
                </a:solidFill>
              </a:rPr>
              <a:t>Example 17.2 Pipe Rack</a:t>
            </a:r>
          </a:p>
        </p:txBody>
      </p:sp>
      <p:grpSp>
        <p:nvGrpSpPr>
          <p:cNvPr id="7" name="Group 6" descr="Slide 23 shows Example 17.2 – Pipe Rack. Three figures are shown.  The top figure is a plan view of the pipe rack.  The width of the pipe rack is 20 feet.  The left side of the pipe rack is made up of six equal 20-foot long bays.  The center bay is 20 feet long and contains x-bracing in the horizontal plane.  The right side of the pipe rack is made up of five equal 20-foot long bays.  Four runs of piping are shown parallel to the longitudinal direction.  An expansion loop is shown on the right side of the pipe rack indicating a break in the continuity of the pipe rack.  The second figure is an elevation view of the pipe rack in the longitudinal direction.  X-bracing in the vertical plane is shown in the same bay as the x-bracing shown in the plan view.  Two tiers of piping are shown.  The height from grade to the bottom of the upper run of piping is shown as 15 feet.  The distance from the bottom of the upper run of piping to the top of the frame is shown as 3 feet.  The third figure is an elevation view of the pipe rack in the transverse direction.  The transverse direction of the pipe rack is shown as a single bay moment frame with two tiers of piping with four pipes on each tier.  The height from grade to the bottom of the lower run of piping is shown as 10 feet.  The distance from the bottom of the lower run of piping to the top of the frame is shown as 8 feet.&#10;&#10;&#10;A two-tier, 12-bay pipe rack in a petrochemical facility has concentrically braced frames in the longitudinal direction and ordinary moment frames in the transverse direction.  The pipe rack supports four runs of 12-in.-diameter pipe carrying naphtha on the top tier and four runs of 8-in.-diameter pipe carrying water for fire suppression on the bottom tier.  The minimum seismic dead load for piping is 35 psf on each tier to allow for future piping loads.  The seismic dead load for the steel support structure is 10 psf on each tier.&#10;"/>
          <p:cNvGrpSpPr/>
          <p:nvPr/>
        </p:nvGrpSpPr>
        <p:grpSpPr>
          <a:xfrm>
            <a:off x="1465306" y="2362200"/>
            <a:ext cx="6448911" cy="3724306"/>
            <a:chOff x="1465306" y="2362200"/>
            <a:chExt cx="6448911" cy="3724306"/>
          </a:xfrm>
        </p:grpSpPr>
        <p:pic>
          <p:nvPicPr>
            <p:cNvPr id="8194" name="Picture 2" descr="Slide 23 shows Example 17.2 – Pipe Rack. Three figures are shown.  The top figure is a plan view of the pipe rack.  The width of the pipe rack is 20 feet.  The left side of the pipe rack is made up of six equal 20-foot long bays.  The center bay is 20 feet long and contains x-bracing in the horizontal plane.  The right side of the pipe rack is made up of five equal 20-foot long bays.  Four runs of piping are shown parallel to the longitudinal direction.  An expansion loop is shown on the right side of the pipe rack indicating a break in the continuity of the pipe rack.  The second figure is an elevation view of the pipe rack in the longitudinal direction.  X-bracing in the vertical plane is shown in the same bay as the x-bracing shown in the plan view.  Two tiers of piping are shown.  The height from grade to the bottom of the upper run of piping is shown as 15 feet.  The distance from the bottom of the upper run of piping to the top of the frame is shown as 3 feet.  The third figure is an elevation view of the pipe rack in the transverse direction.  The transverse direction of the pipe rack is shown as a single bay moment frame with two tiers of piping with four pipes on each tier.  The height from grade to the bottom of the lower run of piping is shown as 10 feet.  The distance from the bottom of the lower run of piping to the top of the frame is shown as 8 feet.&#10;&#10;&#10;A two-tier, 12-bay pipe rack in a petrochemical facility has concentrically braced frames in the longitudinal direction and ordinary moment frames in the transverse direction.  The pipe rack supports four runs of 12-in.-diameter pipe carrying naphtha on the top tier and four runs of 8-in.-diameter pipe carrying water for fire suppression on the bottom tier.  The minimum seismic dead load for piping is 35 psf on each tier to allow for future piping loads.  The seismic dead load for the steel support structure is 10 psf on each tier.&#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65306" y="2362200"/>
              <a:ext cx="6448911" cy="326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2264228" y="5747952"/>
              <a:ext cx="4201886" cy="338554"/>
            </a:xfrm>
            <a:prstGeom prst="rect">
              <a:avLst/>
            </a:prstGeom>
          </p:spPr>
          <p:txBody>
            <a:bodyPr wrap="square">
              <a:spAutoFit/>
            </a:bodyPr>
            <a:lstStyle/>
            <a:p>
              <a:pPr algn="ctr"/>
              <a:r>
                <a:rPr lang="en-US" sz="1600" b="1" dirty="0"/>
                <a:t>Figure 17-2</a:t>
              </a:r>
              <a:r>
                <a:rPr lang="en-US" sz="1600" dirty="0"/>
                <a:t> Pipe rack (1.0 ft = 0.3048 m)</a:t>
              </a: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23</a:t>
            </a:fld>
            <a:endParaRPr lang="en-US" dirty="0"/>
          </a:p>
        </p:txBody>
      </p:sp>
    </p:spTree>
    <p:extLst>
      <p:ext uri="{BB962C8B-B14F-4D97-AF65-F5344CB8AC3E}">
        <p14:creationId xmlns:p14="http://schemas.microsoft.com/office/powerpoint/2010/main" val="22690169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Similar to Buildings</a:t>
            </a:r>
          </a:p>
        </p:txBody>
      </p:sp>
      <p:sp>
        <p:nvSpPr>
          <p:cNvPr id="3" name="Content Placeholder 2"/>
          <p:cNvSpPr>
            <a:spLocks noGrp="1"/>
          </p:cNvSpPr>
          <p:nvPr>
            <p:ph idx="1"/>
          </p:nvPr>
        </p:nvSpPr>
        <p:spPr/>
        <p:txBody>
          <a:bodyPr/>
          <a:lstStyle/>
          <a:p>
            <a:r>
              <a:rPr lang="en-US" dirty="0"/>
              <a:t>This example illustrates the calculation of design base shears and maximum inelastic displacements for a pipe rack using the equivalent lateral force (ELF) procedure (transverse direction only).</a:t>
            </a:r>
          </a:p>
          <a:p>
            <a:r>
              <a:rPr lang="en-US" dirty="0"/>
              <a:t>For this example, the design ground motion parameters are as follows:</a:t>
            </a:r>
          </a:p>
          <a:p>
            <a:pPr lvl="1"/>
            <a:r>
              <a:rPr lang="en-US" sz="2400" i="1" dirty="0"/>
              <a:t>S</a:t>
            </a:r>
            <a:r>
              <a:rPr lang="en-US" sz="2400" i="1" baseline="-25000" dirty="0"/>
              <a:t>DS</a:t>
            </a:r>
            <a:r>
              <a:rPr lang="en-US" sz="2400" dirty="0"/>
              <a:t> = 0.40</a:t>
            </a:r>
          </a:p>
          <a:p>
            <a:pPr lvl="1"/>
            <a:r>
              <a:rPr lang="en-US" sz="2400" i="1" dirty="0"/>
              <a:t>S</a:t>
            </a:r>
            <a:r>
              <a:rPr lang="en-US" sz="2400" i="1" baseline="-25000" dirty="0"/>
              <a:t>D1</a:t>
            </a:r>
            <a:r>
              <a:rPr lang="en-US" sz="2400" dirty="0"/>
              <a:t> = 0.18</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24</a:t>
            </a:fld>
            <a:endParaRPr lang="en-US" dirty="0"/>
          </a:p>
        </p:txBody>
      </p:sp>
    </p:spTree>
    <p:extLst>
      <p:ext uri="{BB962C8B-B14F-4D97-AF65-F5344CB8AC3E}">
        <p14:creationId xmlns:p14="http://schemas.microsoft.com/office/powerpoint/2010/main" val="3701281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Similar to Buildings</a:t>
            </a:r>
          </a:p>
        </p:txBody>
      </p:sp>
      <p:sp>
        <p:nvSpPr>
          <p:cNvPr id="3" name="Content Placeholder 2"/>
          <p:cNvSpPr>
            <a:spLocks noGrp="1"/>
          </p:cNvSpPr>
          <p:nvPr>
            <p:ph idx="1"/>
          </p:nvPr>
        </p:nvSpPr>
        <p:spPr>
          <a:xfrm>
            <a:off x="661988" y="1604963"/>
            <a:ext cx="7772400" cy="4423304"/>
          </a:xfrm>
        </p:spPr>
        <p:txBody>
          <a:bodyPr/>
          <a:lstStyle/>
          <a:p>
            <a:pPr>
              <a:buClr>
                <a:schemeClr val="accent2"/>
              </a:buClr>
            </a:pPr>
            <a:r>
              <a:rPr lang="en-US" dirty="0"/>
              <a:t>Risk Category and Importance Factor</a:t>
            </a:r>
          </a:p>
          <a:p>
            <a:pPr lvl="1">
              <a:buClr>
                <a:schemeClr val="accent2"/>
              </a:buClr>
            </a:pPr>
            <a:r>
              <a:rPr lang="en-US" sz="2400" dirty="0"/>
              <a:t>The upper piping carries naphtha. </a:t>
            </a:r>
          </a:p>
          <a:p>
            <a:pPr lvl="1">
              <a:buClr>
                <a:schemeClr val="accent2"/>
              </a:buClr>
            </a:pPr>
            <a:r>
              <a:rPr lang="en-US" sz="2400" dirty="0"/>
              <a:t>Material safety datasheet (MSDS) for naphtha indicates that naphtha has a medium lethal concentration [LC(50)] of  5.2 mg per liter.</a:t>
            </a:r>
          </a:p>
          <a:p>
            <a:pPr lvl="1">
              <a:buClr>
                <a:schemeClr val="accent2"/>
              </a:buClr>
            </a:pPr>
            <a:r>
              <a:rPr lang="en-US" sz="2400" i="1" dirty="0"/>
              <a:t>Standard</a:t>
            </a:r>
            <a:r>
              <a:rPr lang="en-US" sz="2400" dirty="0"/>
              <a:t> Section C1.5.3 defines a toxic material as a chemical with a LC(50) between 2 mg per liter and 20 mg per liter.</a:t>
            </a:r>
          </a:p>
          <a:p>
            <a:pPr lvl="1">
              <a:buClr>
                <a:schemeClr val="accent2"/>
              </a:buClr>
            </a:pPr>
            <a:r>
              <a:rPr lang="en-US" sz="2400" dirty="0"/>
              <a:t>Naphtha is therefore a toxic material and is assigned to Risk Category III per ASCE 7-16 Table 1.5-1. </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25</a:t>
            </a:fld>
            <a:endParaRPr lang="en-US" dirty="0"/>
          </a:p>
        </p:txBody>
      </p:sp>
    </p:spTree>
    <p:extLst>
      <p:ext uri="{BB962C8B-B14F-4D97-AF65-F5344CB8AC3E}">
        <p14:creationId xmlns:p14="http://schemas.microsoft.com/office/powerpoint/2010/main" val="5931330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Similar to Buildings</a:t>
            </a:r>
          </a:p>
        </p:txBody>
      </p:sp>
      <p:sp>
        <p:nvSpPr>
          <p:cNvPr id="3" name="Content Placeholder 2"/>
          <p:cNvSpPr>
            <a:spLocks noGrp="1"/>
          </p:cNvSpPr>
          <p:nvPr>
            <p:ph idx="1"/>
          </p:nvPr>
        </p:nvSpPr>
        <p:spPr>
          <a:xfrm>
            <a:off x="661988" y="1604962"/>
            <a:ext cx="7772400" cy="4567237"/>
          </a:xfrm>
        </p:spPr>
        <p:txBody>
          <a:bodyPr/>
          <a:lstStyle/>
          <a:p>
            <a:pPr>
              <a:buClr>
                <a:schemeClr val="accent2"/>
              </a:buClr>
            </a:pPr>
            <a:r>
              <a:rPr lang="en-US" dirty="0"/>
              <a:t>Risk Category and Importance Factor</a:t>
            </a:r>
          </a:p>
          <a:p>
            <a:pPr lvl="1">
              <a:buClr>
                <a:schemeClr val="accent2"/>
              </a:buClr>
            </a:pPr>
            <a:r>
              <a:rPr lang="en-US" sz="2400" dirty="0"/>
              <a:t>The lower piping is required for fire suppression and is assigned to Risk Category IV per ASCE 7-16 Table 1.5-1.</a:t>
            </a:r>
          </a:p>
          <a:p>
            <a:pPr lvl="1">
              <a:buClr>
                <a:schemeClr val="accent2"/>
              </a:buClr>
            </a:pPr>
            <a:r>
              <a:rPr lang="en-US" sz="2400" dirty="0"/>
              <a:t>Therefore, pipe rack is assigned to Risk Category IV based on the more severe category.</a:t>
            </a:r>
          </a:p>
          <a:p>
            <a:pPr lvl="1">
              <a:buClr>
                <a:schemeClr val="accent2"/>
              </a:buClr>
            </a:pPr>
            <a:r>
              <a:rPr lang="en-US" sz="2400" dirty="0"/>
              <a:t>From ASCE 7-16 Table 1.5-2, </a:t>
            </a:r>
            <a:r>
              <a:rPr lang="en-US" sz="2400" i="1" dirty="0"/>
              <a:t>I</a:t>
            </a:r>
            <a:r>
              <a:rPr lang="en-US" sz="2400" i="1" baseline="-25000" dirty="0"/>
              <a:t>e</a:t>
            </a:r>
            <a:r>
              <a:rPr lang="en-US" sz="2400" dirty="0"/>
              <a:t> = 1.5</a:t>
            </a:r>
          </a:p>
          <a:p>
            <a:pPr>
              <a:buClr>
                <a:schemeClr val="accent2"/>
              </a:buClr>
            </a:pPr>
            <a:r>
              <a:rPr lang="en-US" dirty="0"/>
              <a:t>Seismic Design Category</a:t>
            </a:r>
          </a:p>
          <a:p>
            <a:pPr lvl="1">
              <a:buClr>
                <a:schemeClr val="accent2"/>
              </a:buClr>
            </a:pPr>
            <a:r>
              <a:rPr lang="en-US" sz="2400" dirty="0"/>
              <a:t>Per ASCE 7-16 Section 11.6 based on Risk Category IV, S</a:t>
            </a:r>
            <a:r>
              <a:rPr lang="en-US" sz="2400" baseline="-25000" dirty="0"/>
              <a:t>DS</a:t>
            </a:r>
            <a:r>
              <a:rPr lang="en-US" sz="2400" dirty="0"/>
              <a:t> = 0.40, and S</a:t>
            </a:r>
            <a:r>
              <a:rPr lang="en-US" sz="2400" baseline="-25000" dirty="0"/>
              <a:t>D1</a:t>
            </a:r>
            <a:r>
              <a:rPr lang="en-US" sz="2400" dirty="0"/>
              <a:t> = 0.18, the Seismic Design Category (SDC) is D.</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26</a:t>
            </a:fld>
            <a:endParaRPr lang="en-US" dirty="0"/>
          </a:p>
        </p:txBody>
      </p:sp>
    </p:spTree>
    <p:extLst>
      <p:ext uri="{BB962C8B-B14F-4D97-AF65-F5344CB8AC3E}">
        <p14:creationId xmlns:p14="http://schemas.microsoft.com/office/powerpoint/2010/main" val="19485245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Similar to Buildings</a:t>
            </a:r>
          </a:p>
        </p:txBody>
      </p:sp>
      <p:sp>
        <p:nvSpPr>
          <p:cNvPr id="3" name="Content Placeholder 2"/>
          <p:cNvSpPr>
            <a:spLocks noGrp="1"/>
          </p:cNvSpPr>
          <p:nvPr>
            <p:ph idx="1"/>
          </p:nvPr>
        </p:nvSpPr>
        <p:spPr>
          <a:xfrm>
            <a:off x="661988" y="1604962"/>
            <a:ext cx="7772400" cy="4668837"/>
          </a:xfrm>
        </p:spPr>
        <p:txBody>
          <a:bodyPr/>
          <a:lstStyle/>
          <a:p>
            <a:r>
              <a:rPr lang="en-US" dirty="0"/>
              <a:t>Transverse Direction – </a:t>
            </a:r>
            <a:r>
              <a:rPr lang="en-US" i="1" dirty="0"/>
              <a:t>R</a:t>
            </a:r>
            <a:r>
              <a:rPr lang="en-US" dirty="0"/>
              <a:t> Factor Options</a:t>
            </a:r>
          </a:p>
          <a:p>
            <a:pPr lvl="1">
              <a:buClr>
                <a:schemeClr val="accent2"/>
              </a:buClr>
            </a:pPr>
            <a:r>
              <a:rPr lang="en-US" sz="2400" dirty="0"/>
              <a:t>In ASCE 7-16 Table 12.2-1, ordinary steel moment frames are not permitted in Seismic Design Category D. There are several options for ordinary steel moment frames found in ASCE 7-16 Table 15.4-1 as follows:</a:t>
            </a:r>
            <a:endParaRPr lang="en-GB" sz="2400" i="1" dirty="0"/>
          </a:p>
          <a:p>
            <a:pPr lvl="1">
              <a:buClr>
                <a:schemeClr val="accent2"/>
              </a:buClr>
            </a:pPr>
            <a:r>
              <a:rPr lang="en-GB" sz="2400" dirty="0"/>
              <a:t>ASCE 7-16 Table 15.4-1, Ordinary moment frames of steel, </a:t>
            </a:r>
            <a:r>
              <a:rPr lang="en-GB" sz="2400" i="1" dirty="0"/>
              <a:t>R</a:t>
            </a:r>
            <a:r>
              <a:rPr lang="en-GB" sz="2400" dirty="0"/>
              <a:t> = 3.5. According to note c in ASCE 7-16 Table 15.4-1, </a:t>
            </a:r>
            <a:r>
              <a:rPr lang="en-US" sz="2400" dirty="0"/>
              <a:t>this system is allowed for pipe racks up to 35’ without limitations on the connection type. Option requires the use of the AISC Seismic Provisions.</a:t>
            </a:r>
            <a:endParaRPr lang="en-US" sz="2400" i="1"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27</a:t>
            </a:fld>
            <a:endParaRPr lang="en-US" dirty="0"/>
          </a:p>
        </p:txBody>
      </p:sp>
    </p:spTree>
    <p:extLst>
      <p:ext uri="{BB962C8B-B14F-4D97-AF65-F5344CB8AC3E}">
        <p14:creationId xmlns:p14="http://schemas.microsoft.com/office/powerpoint/2010/main" val="6903998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Similar to Buildings</a:t>
            </a:r>
          </a:p>
        </p:txBody>
      </p:sp>
      <p:sp>
        <p:nvSpPr>
          <p:cNvPr id="3" name="Content Placeholder 2"/>
          <p:cNvSpPr>
            <a:spLocks noGrp="1"/>
          </p:cNvSpPr>
          <p:nvPr>
            <p:ph idx="1"/>
          </p:nvPr>
        </p:nvSpPr>
        <p:spPr>
          <a:xfrm>
            <a:off x="661988" y="1604962"/>
            <a:ext cx="7772400" cy="4668837"/>
          </a:xfrm>
        </p:spPr>
        <p:txBody>
          <a:bodyPr/>
          <a:lstStyle/>
          <a:p>
            <a:r>
              <a:rPr lang="en-US" dirty="0"/>
              <a:t>Transverse Direction – </a:t>
            </a:r>
            <a:r>
              <a:rPr lang="en-US" i="1" dirty="0"/>
              <a:t>R</a:t>
            </a:r>
            <a:r>
              <a:rPr lang="en-US" dirty="0"/>
              <a:t> Factor Options</a:t>
            </a:r>
          </a:p>
          <a:p>
            <a:pPr lvl="1">
              <a:buClr>
                <a:schemeClr val="accent2"/>
              </a:buClr>
            </a:pPr>
            <a:r>
              <a:rPr lang="en-US" sz="2400" dirty="0"/>
              <a:t>ASCE 7-16 Table 15.4-1, Ordinary moment frames of steel with permitted height increase, </a:t>
            </a:r>
            <a:r>
              <a:rPr lang="en-US" sz="2400" i="1" dirty="0"/>
              <a:t>R</a:t>
            </a:r>
            <a:r>
              <a:rPr lang="en-US" sz="2400" dirty="0"/>
              <a:t> = 2.5.  This option is intended for pipe racks greater than 65’ high and limited to 100’ and is not applicable for this example.</a:t>
            </a:r>
            <a:endParaRPr lang="en-US" sz="2400" i="1" dirty="0"/>
          </a:p>
          <a:p>
            <a:pPr lvl="1">
              <a:buClr>
                <a:schemeClr val="accent2"/>
              </a:buClr>
            </a:pPr>
            <a:r>
              <a:rPr lang="en-US" sz="2400" dirty="0"/>
              <a:t>ASCE 7-16 Table 15.4-1, Ordinary moment frames of steel with unlimited height, </a:t>
            </a:r>
            <a:r>
              <a:rPr lang="en-US" sz="2400" i="1" dirty="0"/>
              <a:t>R</a:t>
            </a:r>
            <a:r>
              <a:rPr lang="en-US" sz="2400" dirty="0"/>
              <a:t>=1.  Option does not require the use of the AISC Seismic Provisions.</a:t>
            </a:r>
          </a:p>
          <a:p>
            <a:pPr lvl="1">
              <a:buClr>
                <a:schemeClr val="accent2"/>
              </a:buClr>
            </a:pPr>
            <a:r>
              <a:rPr lang="en-US" sz="2400" dirty="0"/>
              <a:t>For this example, option with </a:t>
            </a:r>
            <a:r>
              <a:rPr lang="en-US" sz="2400" i="1" dirty="0"/>
              <a:t>R</a:t>
            </a:r>
            <a:r>
              <a:rPr lang="en-US" sz="2400" dirty="0"/>
              <a:t> = 3.5 is chosen.</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28</a:t>
            </a:fld>
            <a:endParaRPr lang="en-US" dirty="0"/>
          </a:p>
        </p:txBody>
      </p:sp>
    </p:spTree>
    <p:extLst>
      <p:ext uri="{BB962C8B-B14F-4D97-AF65-F5344CB8AC3E}">
        <p14:creationId xmlns:p14="http://schemas.microsoft.com/office/powerpoint/2010/main" val="35741351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61988" y="1604962"/>
                <a:ext cx="7772400" cy="4745038"/>
              </a:xfrm>
            </p:spPr>
            <p:txBody>
              <a:bodyPr/>
              <a:lstStyle/>
              <a:p>
                <a:r>
                  <a:rPr lang="en-US" dirty="0"/>
                  <a:t>Transverse Direction – Seismic Response Coefficient</a:t>
                </a:r>
              </a:p>
              <a:p>
                <a:pPr lvl="1">
                  <a:buClr>
                    <a:schemeClr val="accent2"/>
                  </a:buClr>
                </a:pPr>
                <a:r>
                  <a:rPr lang="en-US" sz="2400" dirty="0"/>
                  <a:t>Using ASCE 7-16 Equation 12.8-2:</a:t>
                </a:r>
                <a:br>
                  <a:rPr lang="en-US" sz="2400" dirty="0"/>
                </a:br>
                <a:br>
                  <a:rPr lang="en-US" sz="2400" dirty="0"/>
                </a:br>
                <a14:m>
                  <m:oMath xmlns:m="http://schemas.openxmlformats.org/officeDocument/2006/math">
                    <m:sSub>
                      <m:sSubPr>
                        <m:ctrlPr>
                          <a:rPr lang="en-US" sz="2400" i="1">
                            <a:latin typeface="Cambria Math" panose="02040503050406030204" pitchFamily="18" charset="0"/>
                          </a:rPr>
                        </m:ctrlPr>
                      </m:sSubPr>
                      <m:e>
                        <m:r>
                          <a:rPr lang="en-US" sz="2400" i="1">
                            <a:latin typeface="Cambria Math"/>
                          </a:rPr>
                          <m:t>𝐶</m:t>
                        </m:r>
                      </m:e>
                      <m:sub>
                        <m:r>
                          <a:rPr lang="en-US" sz="2400" i="1">
                            <a:latin typeface="Cambria Math"/>
                          </a:rPr>
                          <m:t>𝑠</m:t>
                        </m:r>
                      </m:sub>
                    </m:sSub>
                    <m:r>
                      <a:rPr lang="en-US" sz="2400" i="1">
                        <a:latin typeface="Cambria Math"/>
                      </a:rPr>
                      <m:t>= </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a:rPr>
                              <m:t>𝑆</m:t>
                            </m:r>
                          </m:e>
                          <m:sub>
                            <m:r>
                              <a:rPr lang="en-US" sz="2400" i="1">
                                <a:latin typeface="Cambria Math"/>
                              </a:rPr>
                              <m:t>𝐷𝑆</m:t>
                            </m:r>
                          </m:sub>
                        </m:sSub>
                      </m:num>
                      <m:den>
                        <m:f>
                          <m:fPr>
                            <m:type m:val="lin"/>
                            <m:ctrlPr>
                              <a:rPr lang="en-US" sz="2400" i="1">
                                <a:latin typeface="Cambria Math" panose="02040503050406030204" pitchFamily="18" charset="0"/>
                              </a:rPr>
                            </m:ctrlPr>
                          </m:fPr>
                          <m:num>
                            <m:r>
                              <a:rPr lang="en-US" sz="2400" i="1">
                                <a:latin typeface="Cambria Math"/>
                              </a:rPr>
                              <m:t>𝑅</m:t>
                            </m:r>
                          </m:num>
                          <m:den>
                            <m:sSub>
                              <m:sSubPr>
                                <m:ctrlPr>
                                  <a:rPr lang="en-US" sz="2400" i="1">
                                    <a:latin typeface="Cambria Math" panose="02040503050406030204" pitchFamily="18" charset="0"/>
                                  </a:rPr>
                                </m:ctrlPr>
                              </m:sSubPr>
                              <m:e>
                                <m:r>
                                  <a:rPr lang="en-US" sz="2400" i="1">
                                    <a:latin typeface="Cambria Math"/>
                                  </a:rPr>
                                  <m:t>𝐼</m:t>
                                </m:r>
                              </m:e>
                              <m:sub>
                                <m:r>
                                  <a:rPr lang="en-US" sz="2400" i="1">
                                    <a:latin typeface="Cambria Math"/>
                                  </a:rPr>
                                  <m:t>𝑒</m:t>
                                </m:r>
                              </m:sub>
                            </m:sSub>
                          </m:den>
                        </m:f>
                      </m:den>
                    </m:f>
                    <m:r>
                      <a:rPr lang="en-US" sz="2400" i="1">
                        <a:latin typeface="Cambria Math"/>
                      </a:rPr>
                      <m:t>= </m:t>
                    </m:r>
                    <m:f>
                      <m:fPr>
                        <m:ctrlPr>
                          <a:rPr lang="en-US" sz="2400" i="1">
                            <a:latin typeface="Cambria Math" panose="02040503050406030204" pitchFamily="18" charset="0"/>
                          </a:rPr>
                        </m:ctrlPr>
                      </m:fPr>
                      <m:num>
                        <m:r>
                          <a:rPr lang="en-US" sz="2400" i="1">
                            <a:latin typeface="Cambria Math"/>
                          </a:rPr>
                          <m:t>0.4</m:t>
                        </m:r>
                      </m:num>
                      <m:den>
                        <m:f>
                          <m:fPr>
                            <m:type m:val="lin"/>
                            <m:ctrlPr>
                              <a:rPr lang="en-US" sz="2400" i="1">
                                <a:latin typeface="Cambria Math" panose="02040503050406030204" pitchFamily="18" charset="0"/>
                              </a:rPr>
                            </m:ctrlPr>
                          </m:fPr>
                          <m:num>
                            <m:r>
                              <a:rPr lang="en-US" sz="2400" i="1">
                                <a:latin typeface="Cambria Math"/>
                              </a:rPr>
                              <m:t>3.5</m:t>
                            </m:r>
                          </m:num>
                          <m:den>
                            <m:r>
                              <a:rPr lang="en-US" sz="2400" i="1">
                                <a:latin typeface="Cambria Math"/>
                              </a:rPr>
                              <m:t>1.5</m:t>
                            </m:r>
                          </m:den>
                        </m:f>
                      </m:den>
                    </m:f>
                    <m:r>
                      <a:rPr lang="en-US" sz="2400" i="1">
                        <a:latin typeface="Cambria Math"/>
                      </a:rPr>
                      <m:t>=0.171</m:t>
                    </m:r>
                  </m:oMath>
                </a14:m>
                <a:br>
                  <a:rPr lang="en-US" sz="2400" dirty="0"/>
                </a:br>
                <a:endParaRPr lang="en-US" sz="2400" dirty="0"/>
              </a:p>
              <a:p>
                <a:pPr lvl="1">
                  <a:buClr>
                    <a:schemeClr val="accent2"/>
                  </a:buClr>
                </a:pPr>
                <a:r>
                  <a:rPr lang="en-US" sz="2400" dirty="0"/>
                  <a:t>From analysis, </a:t>
                </a:r>
                <a:r>
                  <a:rPr lang="en-US" sz="2400" i="1" dirty="0"/>
                  <a:t>T</a:t>
                </a:r>
                <a:r>
                  <a:rPr lang="en-US" sz="2400" dirty="0"/>
                  <a:t> = 0.42 second. Using ASCE 7-16 Equation 12.8-3 for </a:t>
                </a:r>
                <a:r>
                  <a:rPr lang="en-US" sz="2400" i="1" dirty="0"/>
                  <a:t>T ≤ T</a:t>
                </a:r>
                <a:r>
                  <a:rPr lang="en-US" sz="2400" i="1" baseline="-25000" dirty="0"/>
                  <a:t>L</a:t>
                </a:r>
                <a:r>
                  <a:rPr lang="en-US" sz="2400" dirty="0"/>
                  <a:t>, </a:t>
                </a:r>
                <a:r>
                  <a:rPr lang="en-US" sz="2400" i="1" dirty="0"/>
                  <a:t>C</a:t>
                </a:r>
                <a:r>
                  <a:rPr lang="en-US" sz="2400" i="1" baseline="-25000" dirty="0"/>
                  <a:t>s</a:t>
                </a:r>
                <a:r>
                  <a:rPr lang="en-US" sz="2400" dirty="0"/>
                  <a:t> does not need to exceed:</a:t>
                </a:r>
                <a:br>
                  <a:rPr lang="en-US" sz="2400" dirty="0"/>
                </a:br>
                <a14:m>
                  <m:oMath xmlns:m="http://schemas.openxmlformats.org/officeDocument/2006/math">
                    <m:sSub>
                      <m:sSubPr>
                        <m:ctrlPr>
                          <a:rPr lang="en-US" sz="2400" i="1">
                            <a:latin typeface="Cambria Math" panose="02040503050406030204" pitchFamily="18" charset="0"/>
                          </a:rPr>
                        </m:ctrlPr>
                      </m:sSubPr>
                      <m:e>
                        <m:r>
                          <a:rPr lang="en-US" sz="2400" i="1">
                            <a:latin typeface="Cambria Math"/>
                          </a:rPr>
                          <m:t>𝐶</m:t>
                        </m:r>
                      </m:e>
                      <m:sub>
                        <m:r>
                          <a:rPr lang="en-US" sz="2400" i="1">
                            <a:latin typeface="Cambria Math"/>
                          </a:rPr>
                          <m:t>𝑠</m:t>
                        </m:r>
                      </m:sub>
                    </m:sSub>
                    <m:r>
                      <a:rPr lang="en-US" sz="2400" i="1">
                        <a:latin typeface="Cambria Math"/>
                      </a:rPr>
                      <m:t>= </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a:rPr>
                              <m:t>𝑆</m:t>
                            </m:r>
                          </m:e>
                          <m:sub>
                            <m:r>
                              <a:rPr lang="en-US" sz="2400" i="1">
                                <a:latin typeface="Cambria Math"/>
                              </a:rPr>
                              <m:t>𝐷</m:t>
                            </m:r>
                            <m:r>
                              <a:rPr lang="en-US" sz="2400" i="1">
                                <a:latin typeface="Cambria Math"/>
                              </a:rPr>
                              <m:t>1</m:t>
                            </m:r>
                          </m:sub>
                        </m:sSub>
                      </m:num>
                      <m:den>
                        <m:r>
                          <a:rPr lang="en-US" sz="2400" i="1">
                            <a:latin typeface="Cambria Math"/>
                          </a:rPr>
                          <m:t>𝑇</m:t>
                        </m:r>
                        <m:d>
                          <m:dPr>
                            <m:ctrlPr>
                              <a:rPr lang="en-US" sz="2400" i="1">
                                <a:latin typeface="Cambria Math" panose="02040503050406030204" pitchFamily="18" charset="0"/>
                              </a:rPr>
                            </m:ctrlPr>
                          </m:dPr>
                          <m:e>
                            <m:f>
                              <m:fPr>
                                <m:type m:val="lin"/>
                                <m:ctrlPr>
                                  <a:rPr lang="en-US" sz="2400" i="1">
                                    <a:latin typeface="Cambria Math" panose="02040503050406030204" pitchFamily="18" charset="0"/>
                                  </a:rPr>
                                </m:ctrlPr>
                              </m:fPr>
                              <m:num>
                                <m:r>
                                  <a:rPr lang="en-US" sz="2400" i="1">
                                    <a:latin typeface="Cambria Math"/>
                                  </a:rPr>
                                  <m:t>𝑅</m:t>
                                </m:r>
                              </m:num>
                              <m:den>
                                <m:sSub>
                                  <m:sSubPr>
                                    <m:ctrlPr>
                                      <a:rPr lang="en-US" sz="2400" i="1">
                                        <a:latin typeface="Cambria Math" panose="02040503050406030204" pitchFamily="18" charset="0"/>
                                      </a:rPr>
                                    </m:ctrlPr>
                                  </m:sSubPr>
                                  <m:e>
                                    <m:r>
                                      <a:rPr lang="en-US" sz="2400" i="1">
                                        <a:latin typeface="Cambria Math"/>
                                      </a:rPr>
                                      <m:t>𝐼</m:t>
                                    </m:r>
                                  </m:e>
                                  <m:sub>
                                    <m:r>
                                      <a:rPr lang="en-US" sz="2400" i="1">
                                        <a:latin typeface="Cambria Math"/>
                                      </a:rPr>
                                      <m:t>𝑒</m:t>
                                    </m:r>
                                  </m:sub>
                                </m:sSub>
                              </m:den>
                            </m:f>
                          </m:e>
                        </m:d>
                      </m:den>
                    </m:f>
                    <m:r>
                      <a:rPr lang="en-US" sz="2400" i="1">
                        <a:latin typeface="Cambria Math"/>
                      </a:rPr>
                      <m:t>= </m:t>
                    </m:r>
                    <m:f>
                      <m:fPr>
                        <m:ctrlPr>
                          <a:rPr lang="en-US" sz="2400" i="1">
                            <a:latin typeface="Cambria Math" panose="02040503050406030204" pitchFamily="18" charset="0"/>
                          </a:rPr>
                        </m:ctrlPr>
                      </m:fPr>
                      <m:num>
                        <m:r>
                          <a:rPr lang="en-US" sz="2400" i="1">
                            <a:latin typeface="Cambria Math"/>
                          </a:rPr>
                          <m:t>0.18</m:t>
                        </m:r>
                      </m:num>
                      <m:den>
                        <m:r>
                          <a:rPr lang="en-US" sz="2400" i="1">
                            <a:latin typeface="Cambria Math"/>
                          </a:rPr>
                          <m:t>0.42</m:t>
                        </m:r>
                        <m:d>
                          <m:dPr>
                            <m:ctrlPr>
                              <a:rPr lang="en-US" sz="2400" i="1">
                                <a:latin typeface="Cambria Math" panose="02040503050406030204" pitchFamily="18" charset="0"/>
                              </a:rPr>
                            </m:ctrlPr>
                          </m:dPr>
                          <m:e>
                            <m:f>
                              <m:fPr>
                                <m:type m:val="lin"/>
                                <m:ctrlPr>
                                  <a:rPr lang="en-US" sz="2400" i="1">
                                    <a:latin typeface="Cambria Math" panose="02040503050406030204" pitchFamily="18" charset="0"/>
                                  </a:rPr>
                                </m:ctrlPr>
                              </m:fPr>
                              <m:num>
                                <m:r>
                                  <a:rPr lang="en-US" sz="2400" i="1">
                                    <a:latin typeface="Cambria Math"/>
                                  </a:rPr>
                                  <m:t>3.5</m:t>
                                </m:r>
                              </m:num>
                              <m:den>
                                <m:r>
                                  <a:rPr lang="en-US" sz="2400" i="1">
                                    <a:latin typeface="Cambria Math"/>
                                  </a:rPr>
                                  <m:t>1.5</m:t>
                                </m:r>
                              </m:den>
                            </m:f>
                          </m:e>
                        </m:d>
                      </m:den>
                    </m:f>
                    <m:r>
                      <a:rPr lang="en-US" sz="2400" i="1">
                        <a:latin typeface="Cambria Math"/>
                      </a:rPr>
                      <m:t>=0.184</m:t>
                    </m:r>
                  </m:oMath>
                </a14:m>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61988" y="1604962"/>
                <a:ext cx="7772400" cy="4745038"/>
              </a:xfrm>
              <a:blipFill rotWithShape="1">
                <a:blip r:embed="rId3"/>
                <a:stretch>
                  <a:fillRect l="-1412" t="-1284" r="-1961"/>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29</a:t>
            </a:fld>
            <a:endParaRPr lang="en-US" dirty="0"/>
          </a:p>
        </p:txBody>
      </p:sp>
    </p:spTree>
    <p:extLst>
      <p:ext uri="{BB962C8B-B14F-4D97-AF65-F5344CB8AC3E}">
        <p14:creationId xmlns:p14="http://schemas.microsoft.com/office/powerpoint/2010/main" val="1694976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D2DB9"/>
                </a:solidFill>
              </a:rPr>
              <a:t>Seismic Design of Nonbuilding Structures</a:t>
            </a:r>
          </a:p>
        </p:txBody>
      </p:sp>
      <p:sp>
        <p:nvSpPr>
          <p:cNvPr id="3" name="Content Placeholder 2"/>
          <p:cNvSpPr>
            <a:spLocks noGrp="1"/>
          </p:cNvSpPr>
          <p:nvPr>
            <p:ph idx="1"/>
          </p:nvPr>
        </p:nvSpPr>
        <p:spPr>
          <a:xfrm>
            <a:off x="424543" y="1604961"/>
            <a:ext cx="8567057" cy="4774067"/>
          </a:xfrm>
        </p:spPr>
        <p:txBody>
          <a:bodyPr/>
          <a:lstStyle/>
          <a:p>
            <a:r>
              <a:rPr lang="en-US" dirty="0"/>
              <a:t>Nonbuilding Structures Similar to Buildings</a:t>
            </a:r>
          </a:p>
          <a:p>
            <a:pPr lvl="1"/>
            <a:r>
              <a:rPr lang="en-US" sz="2400" dirty="0"/>
              <a:t>Example 17.2 - Pipe Rack, SDC D</a:t>
            </a:r>
          </a:p>
          <a:p>
            <a:r>
              <a:rPr lang="en-US" dirty="0"/>
              <a:t>Nonbuilding Structures Not Similar to Buildings</a:t>
            </a:r>
          </a:p>
          <a:p>
            <a:pPr lvl="1"/>
            <a:r>
              <a:rPr lang="en-US" sz="2400" dirty="0"/>
              <a:t>Example 17.6 - Tanks and Vessels, SDC D</a:t>
            </a:r>
          </a:p>
          <a:p>
            <a:pPr lvl="2"/>
            <a:r>
              <a:rPr lang="en-US" sz="2000" dirty="0"/>
              <a:t>Example 17.6.2 - Flat-Bottom Gasoline Tank</a:t>
            </a:r>
          </a:p>
          <a:p>
            <a:pPr lvl="1"/>
            <a:r>
              <a:rPr lang="en-US" sz="2400" dirty="0"/>
              <a:t>Example 17.7 - Vertical Vessel, SDC D</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a:t>
            </a:fld>
            <a:endParaRPr lang="en-US" dirty="0"/>
          </a:p>
        </p:txBody>
      </p:sp>
    </p:spTree>
    <p:extLst>
      <p:ext uri="{BB962C8B-B14F-4D97-AF65-F5344CB8AC3E}">
        <p14:creationId xmlns:p14="http://schemas.microsoft.com/office/powerpoint/2010/main" val="14781991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Similar to Buildings</a:t>
            </a:r>
          </a:p>
        </p:txBody>
      </p:sp>
      <p:sp>
        <p:nvSpPr>
          <p:cNvPr id="3" name="Content Placeholder 2"/>
          <p:cNvSpPr>
            <a:spLocks noGrp="1"/>
          </p:cNvSpPr>
          <p:nvPr>
            <p:ph idx="1"/>
          </p:nvPr>
        </p:nvSpPr>
        <p:spPr>
          <a:xfrm>
            <a:off x="661988" y="1604962"/>
            <a:ext cx="7772400" cy="4745038"/>
          </a:xfrm>
        </p:spPr>
        <p:txBody>
          <a:bodyPr/>
          <a:lstStyle/>
          <a:p>
            <a:r>
              <a:rPr lang="en-US" dirty="0"/>
              <a:t>Transverse Direction – Seismic Response Coefficient</a:t>
            </a:r>
          </a:p>
          <a:p>
            <a:pPr lvl="1">
              <a:buClr>
                <a:schemeClr val="accent2"/>
              </a:buClr>
            </a:pPr>
            <a:r>
              <a:rPr lang="en-US" sz="2400" dirty="0"/>
              <a:t>Using ASCE 7-16 Equation 12.8-5, </a:t>
            </a:r>
            <a:r>
              <a:rPr lang="en-US" sz="2400" i="1" dirty="0"/>
              <a:t>C</a:t>
            </a:r>
            <a:r>
              <a:rPr lang="en-US" sz="2400" i="1" baseline="-25000" dirty="0"/>
              <a:t>s</a:t>
            </a:r>
            <a:r>
              <a:rPr lang="en-US" sz="2400" dirty="0"/>
              <a:t> must not be less than:</a:t>
            </a:r>
            <a:br>
              <a:rPr lang="en-US" sz="2400" dirty="0"/>
            </a:br>
            <a:br>
              <a:rPr lang="en-US" sz="2400" dirty="0"/>
            </a:br>
            <a:r>
              <a:rPr lang="en-US" sz="2400" i="1" dirty="0"/>
              <a:t>C</a:t>
            </a:r>
            <a:r>
              <a:rPr lang="en-US" sz="2400" i="1" baseline="-25000" dirty="0"/>
              <a:t>s</a:t>
            </a:r>
            <a:r>
              <a:rPr lang="en-US" sz="2400" dirty="0"/>
              <a:t> = 0.044</a:t>
            </a:r>
            <a:r>
              <a:rPr lang="en-US" sz="2400" i="1" dirty="0"/>
              <a:t>I</a:t>
            </a:r>
            <a:r>
              <a:rPr lang="en-US" sz="2400" i="1" baseline="-25000" dirty="0"/>
              <a:t>e</a:t>
            </a:r>
            <a:r>
              <a:rPr lang="en-US" sz="2400" i="1" dirty="0"/>
              <a:t>S</a:t>
            </a:r>
            <a:r>
              <a:rPr lang="en-US" sz="2400" i="1" baseline="-25000" dirty="0"/>
              <a:t>DS</a:t>
            </a:r>
            <a:r>
              <a:rPr lang="en-US" sz="2400" dirty="0"/>
              <a:t> ≥ 0.01 = 0.044(1.5)(0.4) = 0.0264</a:t>
            </a:r>
            <a:br>
              <a:rPr lang="en-US" sz="2400" dirty="0"/>
            </a:br>
            <a:endParaRPr lang="en-US" sz="2400" dirty="0"/>
          </a:p>
          <a:p>
            <a:pPr lvl="1"/>
            <a:r>
              <a:rPr lang="en-US" sz="2400" dirty="0"/>
              <a:t>ASCE 7-16</a:t>
            </a:r>
            <a:r>
              <a:rPr lang="en-US" sz="2400" i="1" dirty="0"/>
              <a:t> </a:t>
            </a:r>
            <a:r>
              <a:rPr lang="en-US" sz="2400" dirty="0"/>
              <a:t>Equation 12.8-2 controls; </a:t>
            </a:r>
            <a:r>
              <a:rPr lang="en-US" sz="2400" i="1" dirty="0"/>
              <a:t>C</a:t>
            </a:r>
            <a:r>
              <a:rPr lang="en-US" sz="2400" i="1" baseline="-25000" dirty="0"/>
              <a:t>s</a:t>
            </a:r>
            <a:r>
              <a:rPr lang="en-US" sz="2400" dirty="0"/>
              <a:t> = 0.171.</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30</a:t>
            </a:fld>
            <a:endParaRPr lang="en-US" dirty="0"/>
          </a:p>
        </p:txBody>
      </p:sp>
    </p:spTree>
    <p:extLst>
      <p:ext uri="{BB962C8B-B14F-4D97-AF65-F5344CB8AC3E}">
        <p14:creationId xmlns:p14="http://schemas.microsoft.com/office/powerpoint/2010/main" val="9536074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Similar to Buildings</a:t>
            </a:r>
          </a:p>
        </p:txBody>
      </p:sp>
      <p:sp>
        <p:nvSpPr>
          <p:cNvPr id="3" name="Content Placeholder 2"/>
          <p:cNvSpPr>
            <a:spLocks noGrp="1"/>
          </p:cNvSpPr>
          <p:nvPr>
            <p:ph idx="1"/>
          </p:nvPr>
        </p:nvSpPr>
        <p:spPr>
          <a:xfrm>
            <a:off x="661988" y="1604962"/>
            <a:ext cx="7772400" cy="4745038"/>
          </a:xfrm>
        </p:spPr>
        <p:txBody>
          <a:bodyPr/>
          <a:lstStyle/>
          <a:p>
            <a:r>
              <a:rPr lang="en-US" dirty="0"/>
              <a:t>Transverse Direction – Seismic Weight </a:t>
            </a:r>
          </a:p>
          <a:p>
            <a:pPr lvl="1"/>
            <a:r>
              <a:rPr lang="en-US" sz="2400" dirty="0"/>
              <a:t>The seismic weight resisted by the moment frame in the transverse direction is shown below based on two levels of piping, a 20 ft bent spacing, a bent width (perpendicular with the piping) of 20 ft, piping dead weight of 35 psf and structure dead weight of 10 psf:</a:t>
            </a:r>
            <a:br>
              <a:rPr lang="en-US" sz="2400" dirty="0"/>
            </a:br>
            <a:br>
              <a:rPr lang="en-US" sz="2400" dirty="0"/>
            </a:br>
            <a:r>
              <a:rPr lang="en-US" sz="2400" i="1" dirty="0"/>
              <a:t>W</a:t>
            </a:r>
            <a:r>
              <a:rPr lang="en-US" sz="2400" dirty="0"/>
              <a:t> = 2(20 ft)(20 ft)(35 psf + 10 psf) = 36 kips</a:t>
            </a:r>
            <a:br>
              <a:rPr lang="en-US" sz="2400" dirty="0"/>
            </a:br>
            <a:br>
              <a:rPr lang="en-US" sz="2400" dirty="0"/>
            </a:br>
            <a:endParaRPr lang="en-US" sz="2400"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31</a:t>
            </a:fld>
            <a:endParaRPr lang="en-US" dirty="0"/>
          </a:p>
        </p:txBody>
      </p:sp>
    </p:spTree>
    <p:extLst>
      <p:ext uri="{BB962C8B-B14F-4D97-AF65-F5344CB8AC3E}">
        <p14:creationId xmlns:p14="http://schemas.microsoft.com/office/powerpoint/2010/main" val="35574833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Similar to Buildings</a:t>
            </a:r>
          </a:p>
        </p:txBody>
      </p:sp>
      <p:sp>
        <p:nvSpPr>
          <p:cNvPr id="3" name="Content Placeholder 2"/>
          <p:cNvSpPr>
            <a:spLocks noGrp="1"/>
          </p:cNvSpPr>
          <p:nvPr>
            <p:ph idx="1"/>
          </p:nvPr>
        </p:nvSpPr>
        <p:spPr>
          <a:xfrm>
            <a:off x="661988" y="1604962"/>
            <a:ext cx="8188098" cy="4745038"/>
          </a:xfrm>
        </p:spPr>
        <p:txBody>
          <a:bodyPr/>
          <a:lstStyle/>
          <a:p>
            <a:r>
              <a:rPr lang="en-US" dirty="0"/>
              <a:t>Transverse Direction – Base Shear &amp; Drift</a:t>
            </a:r>
          </a:p>
          <a:p>
            <a:pPr lvl="1"/>
            <a:r>
              <a:rPr lang="en-US" sz="2400" dirty="0"/>
              <a:t>Using ASCE 7-16 Equation 12.8-1 the base shear V is: </a:t>
            </a:r>
            <a:br>
              <a:rPr lang="en-US" sz="2400" dirty="0"/>
            </a:br>
            <a:br>
              <a:rPr lang="en-US" sz="2400" dirty="0"/>
            </a:br>
            <a:r>
              <a:rPr lang="en-US" sz="2400" i="1" dirty="0"/>
              <a:t>V</a:t>
            </a:r>
            <a:r>
              <a:rPr lang="en-US" sz="2400" dirty="0"/>
              <a:t> = </a:t>
            </a:r>
            <a:r>
              <a:rPr lang="en-US" sz="2400" i="1" dirty="0"/>
              <a:t>C</a:t>
            </a:r>
            <a:r>
              <a:rPr lang="en-US" sz="2400" i="1" baseline="-25000" dirty="0"/>
              <a:t>s</a:t>
            </a:r>
            <a:r>
              <a:rPr lang="en-US" sz="2400" i="1" dirty="0"/>
              <a:t>W</a:t>
            </a:r>
            <a:r>
              <a:rPr lang="en-US" sz="2400" dirty="0"/>
              <a:t> = 0.171(36 kips) = 6.2 kips</a:t>
            </a:r>
            <a:br>
              <a:rPr lang="en-US" sz="2400" dirty="0"/>
            </a:br>
            <a:endParaRPr lang="en-US" sz="2400" dirty="0"/>
          </a:p>
          <a:p>
            <a:pPr lvl="1"/>
            <a:r>
              <a:rPr lang="en-US" sz="2400" dirty="0"/>
              <a:t>Drift of the pipe rack in the transverse direction was calculated by elastic analysis using the design forces calculated above.  The calculated lateral drift, </a:t>
            </a:r>
            <a:r>
              <a:rPr lang="en-US" sz="2400" i="1" dirty="0"/>
              <a:t>δ</a:t>
            </a:r>
            <a:r>
              <a:rPr lang="en-US" sz="2400" i="1" baseline="-25000" dirty="0"/>
              <a:t>xe</a:t>
            </a:r>
            <a:r>
              <a:rPr lang="en-US" sz="2400" dirty="0"/>
              <a:t> = 0.328 inch.  Using ASCE 7-16 Equation 12.8-15:</a:t>
            </a:r>
            <a:br>
              <a:rPr lang="en-US" sz="2400" dirty="0"/>
            </a:br>
            <a:br>
              <a:rPr lang="en-US" sz="2400" dirty="0"/>
            </a:br>
            <a:endParaRPr lang="en-US" sz="2400" dirty="0"/>
          </a:p>
        </p:txBody>
      </p:sp>
      <mc:AlternateContent xmlns:mc="http://schemas.openxmlformats.org/markup-compatibility/2006">
        <mc:Choice xmlns:a14="http://schemas.microsoft.com/office/drawing/2010/main" Requires="a14">
          <p:sp>
            <p:nvSpPr>
              <p:cNvPr id="6" name="Rectangle 5"/>
              <p:cNvSpPr/>
              <p:nvPr/>
            </p:nvSpPr>
            <p:spPr>
              <a:xfrm>
                <a:off x="2286000" y="5617404"/>
                <a:ext cx="5399314" cy="87126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a:rPr>
                            <m:t>𝛿</m:t>
                          </m:r>
                        </m:e>
                        <m:sub>
                          <m:r>
                            <a:rPr lang="en-US" i="1">
                              <a:latin typeface="Cambria Math"/>
                            </a:rPr>
                            <m:t>𝑥</m:t>
                          </m:r>
                        </m:sub>
                      </m:sSub>
                      <m:r>
                        <a:rPr lang="en-US" i="1">
                          <a:latin typeface="Cambria Math"/>
                        </a:rPr>
                        <m:t>= </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a:rPr>
                                <m:t>𝐶</m:t>
                              </m:r>
                            </m:e>
                            <m:sub>
                              <m:r>
                                <a:rPr lang="en-US" i="1">
                                  <a:latin typeface="Cambria Math"/>
                                </a:rPr>
                                <m:t>𝑑</m:t>
                              </m:r>
                            </m:sub>
                          </m:sSub>
                          <m:sSub>
                            <m:sSubPr>
                              <m:ctrlPr>
                                <a:rPr lang="en-US" i="1">
                                  <a:latin typeface="Cambria Math" panose="02040503050406030204" pitchFamily="18" charset="0"/>
                                </a:rPr>
                              </m:ctrlPr>
                            </m:sSubPr>
                            <m:e>
                              <m:r>
                                <a:rPr lang="en-US" i="1">
                                  <a:latin typeface="Cambria Math"/>
                                </a:rPr>
                                <m:t>𝛿</m:t>
                              </m:r>
                            </m:e>
                            <m:sub>
                              <m:r>
                                <a:rPr lang="en-US" i="1">
                                  <a:latin typeface="Cambria Math"/>
                                </a:rPr>
                                <m:t>𝑥𝑒</m:t>
                              </m:r>
                            </m:sub>
                          </m:sSub>
                        </m:num>
                        <m:den>
                          <m:sSub>
                            <m:sSubPr>
                              <m:ctrlPr>
                                <a:rPr lang="en-US" i="1">
                                  <a:latin typeface="Cambria Math" panose="02040503050406030204" pitchFamily="18" charset="0"/>
                                </a:rPr>
                              </m:ctrlPr>
                            </m:sSubPr>
                            <m:e>
                              <m:r>
                                <a:rPr lang="en-US" i="1">
                                  <a:latin typeface="Cambria Math"/>
                                </a:rPr>
                                <m:t>𝐼</m:t>
                              </m:r>
                            </m:e>
                            <m:sub>
                              <m:r>
                                <a:rPr lang="en-US" i="1">
                                  <a:latin typeface="Cambria Math"/>
                                </a:rPr>
                                <m:t>𝑒</m:t>
                              </m:r>
                            </m:sub>
                          </m:sSub>
                        </m:den>
                      </m:f>
                      <m:r>
                        <a:rPr lang="en-US" i="1">
                          <a:latin typeface="Cambria Math"/>
                        </a:rPr>
                        <m:t>= </m:t>
                      </m:r>
                      <m:f>
                        <m:fPr>
                          <m:ctrlPr>
                            <a:rPr lang="en-US" i="1">
                              <a:latin typeface="Cambria Math" panose="02040503050406030204" pitchFamily="18" charset="0"/>
                            </a:rPr>
                          </m:ctrlPr>
                        </m:fPr>
                        <m:num>
                          <m:r>
                            <a:rPr lang="en-US" i="1">
                              <a:latin typeface="Cambria Math"/>
                            </a:rPr>
                            <m:t>3</m:t>
                          </m:r>
                          <m:d>
                            <m:dPr>
                              <m:ctrlPr>
                                <a:rPr lang="en-US" i="1">
                                  <a:latin typeface="Cambria Math" panose="02040503050406030204" pitchFamily="18" charset="0"/>
                                </a:rPr>
                              </m:ctrlPr>
                            </m:dPr>
                            <m:e>
                              <m:r>
                                <a:rPr lang="en-US" i="1">
                                  <a:latin typeface="Cambria Math"/>
                                </a:rPr>
                                <m:t>0.328</m:t>
                              </m:r>
                            </m:e>
                          </m:d>
                        </m:num>
                        <m:den>
                          <m:r>
                            <a:rPr lang="en-US" i="1">
                              <a:latin typeface="Cambria Math"/>
                            </a:rPr>
                            <m:t>1.5</m:t>
                          </m:r>
                        </m:den>
                      </m:f>
                      <m:r>
                        <a:rPr lang="en-US" i="1">
                          <a:latin typeface="Cambria Math"/>
                        </a:rPr>
                        <m:t>=0.656 </m:t>
                      </m:r>
                      <m:r>
                        <m:rPr>
                          <m:sty m:val="p"/>
                        </m:rPr>
                        <a:rPr lang="en-US">
                          <a:latin typeface="Cambria Math"/>
                        </a:rPr>
                        <m:t>in</m:t>
                      </m:r>
                      <m:r>
                        <a:rPr lang="en-US" i="1">
                          <a:latin typeface="Cambria Math"/>
                        </a:rPr>
                        <m:t>.</m:t>
                      </m:r>
                    </m:oMath>
                  </m:oMathPara>
                </a14:m>
                <a:endParaRPr lang="en-US" dirty="0"/>
              </a:p>
            </p:txBody>
          </p:sp>
        </mc:Choice>
        <mc:Fallback>
          <p:sp>
            <p:nvSpPr>
              <p:cNvPr id="6" name="Rectangle 5"/>
              <p:cNvSpPr>
                <a:spLocks noRot="1" noChangeAspect="1" noMove="1" noResize="1" noEditPoints="1" noAdjustHandles="1" noChangeArrowheads="1" noChangeShapeType="1" noTextEdit="1"/>
              </p:cNvSpPr>
              <p:nvPr/>
            </p:nvSpPr>
            <p:spPr>
              <a:xfrm>
                <a:off x="2286000" y="5617404"/>
                <a:ext cx="5399314" cy="871264"/>
              </a:xfrm>
              <a:prstGeom prst="rect">
                <a:avLst/>
              </a:prstGeom>
              <a:blipFill>
                <a:blip r:embed="rId3"/>
                <a:stretch>
                  <a:fillRect/>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32</a:t>
            </a:fld>
            <a:endParaRPr lang="en-US" dirty="0"/>
          </a:p>
        </p:txBody>
      </p:sp>
    </p:spTree>
    <p:extLst>
      <p:ext uri="{BB962C8B-B14F-4D97-AF65-F5344CB8AC3E}">
        <p14:creationId xmlns:p14="http://schemas.microsoft.com/office/powerpoint/2010/main" val="11923080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Similar to Buildings</a:t>
            </a:r>
          </a:p>
        </p:txBody>
      </p:sp>
      <p:sp>
        <p:nvSpPr>
          <p:cNvPr id="3" name="Content Placeholder 2"/>
          <p:cNvSpPr>
            <a:spLocks noGrp="1"/>
          </p:cNvSpPr>
          <p:nvPr>
            <p:ph idx="1"/>
          </p:nvPr>
        </p:nvSpPr>
        <p:spPr>
          <a:xfrm>
            <a:off x="661987" y="1604962"/>
            <a:ext cx="8296955" cy="4745038"/>
          </a:xfrm>
        </p:spPr>
        <p:txBody>
          <a:bodyPr/>
          <a:lstStyle/>
          <a:p>
            <a:r>
              <a:rPr lang="en-US" dirty="0"/>
              <a:t>Transverse Direction – Redundancy Factor</a:t>
            </a:r>
          </a:p>
          <a:p>
            <a:pPr lvl="1">
              <a:buClr>
                <a:schemeClr val="accent2"/>
              </a:buClr>
            </a:pPr>
            <a:r>
              <a:rPr lang="en-US" sz="2400" dirty="0"/>
              <a:t>The seismic force-resisting system is an ordinary moment resisting frame with only two columns in a single frame. The frames repeat in an identical pattern.  </a:t>
            </a:r>
          </a:p>
          <a:p>
            <a:pPr lvl="1">
              <a:buClr>
                <a:schemeClr val="accent2"/>
              </a:buClr>
            </a:pPr>
            <a:r>
              <a:rPr lang="en-US" sz="2400" dirty="0"/>
              <a:t>Loss of moment resistance at the beam-to-column connections at both ends results in a loss of more than 33% in story strength.  Therefore, ASCE 7-16 Section 12.3.4.2 Condition a is not met.  </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33</a:t>
            </a:fld>
            <a:endParaRPr lang="en-US" dirty="0"/>
          </a:p>
        </p:txBody>
      </p:sp>
    </p:spTree>
    <p:extLst>
      <p:ext uri="{BB962C8B-B14F-4D97-AF65-F5344CB8AC3E}">
        <p14:creationId xmlns:p14="http://schemas.microsoft.com/office/powerpoint/2010/main" val="13489546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Similar to Buildings</a:t>
            </a:r>
          </a:p>
        </p:txBody>
      </p:sp>
      <p:sp>
        <p:nvSpPr>
          <p:cNvPr id="3" name="Content Placeholder 2"/>
          <p:cNvSpPr>
            <a:spLocks noGrp="1"/>
          </p:cNvSpPr>
          <p:nvPr>
            <p:ph idx="1"/>
          </p:nvPr>
        </p:nvSpPr>
        <p:spPr>
          <a:xfrm>
            <a:off x="661987" y="1604962"/>
            <a:ext cx="8296955" cy="4745038"/>
          </a:xfrm>
        </p:spPr>
        <p:txBody>
          <a:bodyPr/>
          <a:lstStyle/>
          <a:p>
            <a:r>
              <a:rPr lang="en-US" dirty="0"/>
              <a:t>Transverse Direction – Redundancy Factor</a:t>
            </a:r>
          </a:p>
          <a:p>
            <a:pPr lvl="1">
              <a:buClr>
                <a:schemeClr val="accent2"/>
              </a:buClr>
            </a:pPr>
            <a:r>
              <a:rPr lang="en-US" sz="2400" dirty="0"/>
              <a:t>The moment frame as described above consists only of a single bay.  Therefore, ASCE 7-16 Section 12.3.4.2 Condition b is not met.  </a:t>
            </a:r>
          </a:p>
          <a:p>
            <a:pPr lvl="1">
              <a:buClr>
                <a:schemeClr val="accent2"/>
              </a:buClr>
            </a:pPr>
            <a:r>
              <a:rPr lang="en-US" sz="2400" dirty="0"/>
              <a:t>The value of </a:t>
            </a:r>
            <a:r>
              <a:rPr lang="en-US" sz="2400" dirty="0">
                <a:latin typeface="Symbol" charset="2"/>
                <a:cs typeface="Symbol" charset="2"/>
              </a:rPr>
              <a:t>r</a:t>
            </a:r>
            <a:r>
              <a:rPr lang="en-US" sz="2400" dirty="0"/>
              <a:t> in the transverse direction is therefore 1.3.</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34</a:t>
            </a:fld>
            <a:endParaRPr lang="en-US" dirty="0"/>
          </a:p>
        </p:txBody>
      </p:sp>
    </p:spTree>
    <p:extLst>
      <p:ext uri="{BB962C8B-B14F-4D97-AF65-F5344CB8AC3E}">
        <p14:creationId xmlns:p14="http://schemas.microsoft.com/office/powerpoint/2010/main" val="18635592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Not Similar to Buildings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35</a:t>
            </a:fld>
            <a:endParaRPr lang="en-US" dirty="0"/>
          </a:p>
        </p:txBody>
      </p:sp>
      <p:grpSp>
        <p:nvGrpSpPr>
          <p:cNvPr id="3" name="Group 2" descr="Slide 35 shows three photographs of nonbuilding structures not similar to buildings.  The photograph on the left is an amusement park structure.   The photograph in the center is a Steel Tubular Support Structures for Onshore Wind Turbine Generator (WTG) System.  The photograph on the right is a Ground-Supported Cantilever Wall.&#10;"/>
          <p:cNvGrpSpPr/>
          <p:nvPr/>
        </p:nvGrpSpPr>
        <p:grpSpPr>
          <a:xfrm>
            <a:off x="564783" y="1676400"/>
            <a:ext cx="8122017" cy="4533900"/>
            <a:chOff x="564783" y="1676400"/>
            <a:chExt cx="8122017" cy="4533900"/>
          </a:xfrm>
        </p:grpSpPr>
        <p:pic>
          <p:nvPicPr>
            <p:cNvPr id="2052" name="Picture 4" descr="http://www.publicdomainpictures.net/pictures/130000/nahled/amusement-park-ride-14367186709B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783" y="1676400"/>
              <a:ext cx="3880216" cy="29527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E:\DCIM\101MSDCF\DSC02178.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4099" y="1676400"/>
              <a:ext cx="3822701" cy="2837815"/>
            </a:xfrm>
            <a:prstGeom prst="rect">
              <a:avLst/>
            </a:prstGeom>
            <a:noFill/>
            <a:ln>
              <a:noFill/>
            </a:ln>
          </p:spPr>
        </p:pic>
        <p:pic>
          <p:nvPicPr>
            <p:cNvPr id="8" name="Picture 7" descr="C:\Users\soulejg\Documents\June 2014 TC-13\Revised Proposals\DSC01623.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00400" y="2552700"/>
              <a:ext cx="2743200" cy="3657600"/>
            </a:xfrm>
            <a:prstGeom prst="rect">
              <a:avLst/>
            </a:prstGeom>
            <a:noFill/>
            <a:ln>
              <a:noFill/>
            </a:ln>
          </p:spPr>
        </p:pic>
      </p:grpSp>
    </p:spTree>
    <p:extLst>
      <p:ext uri="{BB962C8B-B14F-4D97-AF65-F5344CB8AC3E}">
        <p14:creationId xmlns:p14="http://schemas.microsoft.com/office/powerpoint/2010/main" val="41874918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Not Similar to Buildings</a:t>
            </a:r>
          </a:p>
        </p:txBody>
      </p:sp>
      <p:sp>
        <p:nvSpPr>
          <p:cNvPr id="3" name="Content Placeholder 2"/>
          <p:cNvSpPr>
            <a:spLocks noGrp="1"/>
          </p:cNvSpPr>
          <p:nvPr>
            <p:ph idx="1"/>
          </p:nvPr>
        </p:nvSpPr>
        <p:spPr>
          <a:xfrm>
            <a:off x="661988" y="1604962"/>
            <a:ext cx="7772400" cy="4536757"/>
          </a:xfrm>
        </p:spPr>
        <p:txBody>
          <a:bodyPr/>
          <a:lstStyle/>
          <a:p>
            <a:pPr marL="854964" lvl="1" indent="-457200">
              <a:lnSpc>
                <a:spcPct val="90000"/>
              </a:lnSpc>
              <a:spcBef>
                <a:spcPts val="576"/>
              </a:spcBef>
              <a:buFont typeface="Arial" panose="020B0604020202020204" pitchFamily="34" charset="0"/>
              <a:buChar char="•"/>
            </a:pPr>
            <a:r>
              <a:rPr lang="en-US" dirty="0">
                <a:ea typeface="+mn-ea"/>
                <a:cs typeface="+mn-cs"/>
              </a:rPr>
              <a:t>Provisions found in Sections 15.6 and 15.7.</a:t>
            </a:r>
          </a:p>
          <a:p>
            <a:pPr marL="854964" lvl="1" indent="-457200">
              <a:lnSpc>
                <a:spcPct val="90000"/>
              </a:lnSpc>
              <a:spcBef>
                <a:spcPts val="576"/>
              </a:spcBef>
              <a:buFont typeface="Arial" panose="020B0604020202020204" pitchFamily="34" charset="0"/>
              <a:buChar char="•"/>
            </a:pPr>
            <a:r>
              <a:rPr lang="en-US" dirty="0">
                <a:ea typeface="+mn-ea"/>
                <a:cs typeface="+mn-cs"/>
              </a:rPr>
              <a:t>Designed and constructed with structural systems NOT similar to buildings.</a:t>
            </a:r>
          </a:p>
          <a:p>
            <a:pPr marL="854964" lvl="1" indent="-457200">
              <a:lnSpc>
                <a:spcPct val="90000"/>
              </a:lnSpc>
              <a:spcBef>
                <a:spcPts val="576"/>
              </a:spcBef>
              <a:buFont typeface="Arial" panose="020B0604020202020204" pitchFamily="34" charset="0"/>
              <a:buChar char="•"/>
            </a:pPr>
            <a:r>
              <a:rPr lang="en-US" dirty="0">
                <a:ea typeface="+mn-ea"/>
                <a:cs typeface="+mn-cs"/>
              </a:rPr>
              <a:t>Have dynamic response NOT similar to buildings.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36</a:t>
            </a:fld>
            <a:endParaRPr lang="en-US" dirty="0"/>
          </a:p>
        </p:txBody>
      </p:sp>
    </p:spTree>
    <p:extLst>
      <p:ext uri="{BB962C8B-B14F-4D97-AF65-F5344CB8AC3E}">
        <p14:creationId xmlns:p14="http://schemas.microsoft.com/office/powerpoint/2010/main" val="10167579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Not Similar to Buildings</a:t>
            </a:r>
          </a:p>
        </p:txBody>
      </p:sp>
      <p:sp>
        <p:nvSpPr>
          <p:cNvPr id="3" name="Content Placeholder 2"/>
          <p:cNvSpPr>
            <a:spLocks noGrp="1"/>
          </p:cNvSpPr>
          <p:nvPr>
            <p:ph idx="1"/>
          </p:nvPr>
        </p:nvSpPr>
        <p:spPr>
          <a:xfrm>
            <a:off x="661988" y="1604962"/>
            <a:ext cx="7772400" cy="4732338"/>
          </a:xfrm>
        </p:spPr>
        <p:txBody>
          <a:bodyPr/>
          <a:lstStyle/>
          <a:p>
            <a:pPr marL="854964" lvl="1" indent="-457200">
              <a:lnSpc>
                <a:spcPct val="90000"/>
              </a:lnSpc>
              <a:spcBef>
                <a:spcPts val="576"/>
              </a:spcBef>
              <a:buFont typeface="Arial" panose="020B0604020202020204" pitchFamily="34" charset="0"/>
              <a:buChar char="•"/>
            </a:pPr>
            <a:r>
              <a:rPr lang="en-US" dirty="0"/>
              <a:t>Specific requirements given for:</a:t>
            </a:r>
          </a:p>
          <a:p>
            <a:pPr marL="1312164" lvl="3" indent="-457200">
              <a:lnSpc>
                <a:spcPct val="90000"/>
              </a:lnSpc>
              <a:spcBef>
                <a:spcPts val="576"/>
              </a:spcBef>
              <a:buFont typeface="Arial" panose="020B0604020202020204" pitchFamily="34" charset="0"/>
              <a:buChar char="‒"/>
            </a:pPr>
            <a:r>
              <a:rPr lang="en-US" sz="2400" dirty="0"/>
              <a:t>Earth-Retaining Structures (15.6.1)</a:t>
            </a:r>
          </a:p>
          <a:p>
            <a:pPr marL="1312164" lvl="3" indent="-457200">
              <a:lnSpc>
                <a:spcPct val="90000"/>
              </a:lnSpc>
              <a:spcBef>
                <a:spcPts val="576"/>
              </a:spcBef>
              <a:buFont typeface="Arial" panose="020B0604020202020204" pitchFamily="34" charset="0"/>
              <a:buChar char="‒"/>
            </a:pPr>
            <a:r>
              <a:rPr lang="en-US" sz="2400" dirty="0"/>
              <a:t>Chimneys and Stacks (15.6.2)</a:t>
            </a:r>
          </a:p>
          <a:p>
            <a:pPr marL="1312164" lvl="3" indent="-457200">
              <a:lnSpc>
                <a:spcPct val="90000"/>
              </a:lnSpc>
              <a:spcBef>
                <a:spcPts val="576"/>
              </a:spcBef>
              <a:buFont typeface="Arial" panose="020B0604020202020204" pitchFamily="34" charset="0"/>
              <a:buChar char="‒"/>
            </a:pPr>
            <a:r>
              <a:rPr lang="en-US" sz="2400" dirty="0"/>
              <a:t>Amusement Structures (15.6.3)</a:t>
            </a:r>
          </a:p>
          <a:p>
            <a:pPr marL="1312164" lvl="3" indent="-457200">
              <a:lnSpc>
                <a:spcPct val="90000"/>
              </a:lnSpc>
              <a:spcBef>
                <a:spcPts val="576"/>
              </a:spcBef>
              <a:buFont typeface="Arial" panose="020B0604020202020204" pitchFamily="34" charset="0"/>
              <a:buChar char="‒"/>
            </a:pPr>
            <a:r>
              <a:rPr lang="en-US" sz="2400" dirty="0"/>
              <a:t>Special Hydraulic Structures (15.6.4)</a:t>
            </a:r>
          </a:p>
          <a:p>
            <a:pPr marL="1312164" lvl="3" indent="-457200">
              <a:lnSpc>
                <a:spcPct val="90000"/>
              </a:lnSpc>
              <a:spcBef>
                <a:spcPts val="576"/>
              </a:spcBef>
              <a:buFont typeface="Arial" panose="020B0604020202020204" pitchFamily="34" charset="0"/>
              <a:buChar char="‒"/>
            </a:pPr>
            <a:r>
              <a:rPr lang="en-US" sz="2400" dirty="0"/>
              <a:t>Secondary Containment Systems (15.6.5)</a:t>
            </a:r>
          </a:p>
          <a:p>
            <a:pPr marL="1312164" lvl="3" indent="-457200">
              <a:lnSpc>
                <a:spcPct val="90000"/>
              </a:lnSpc>
              <a:spcBef>
                <a:spcPts val="576"/>
              </a:spcBef>
              <a:buFont typeface="Arial" panose="020B0604020202020204" pitchFamily="34" charset="0"/>
              <a:buChar char="‒"/>
            </a:pPr>
            <a:r>
              <a:rPr lang="en-US" sz="2400" dirty="0"/>
              <a:t>Telecommunication Towers (15.6.6)</a:t>
            </a:r>
          </a:p>
          <a:p>
            <a:pPr marL="1312164" lvl="3" indent="-457200">
              <a:lnSpc>
                <a:spcPct val="90000"/>
              </a:lnSpc>
              <a:spcBef>
                <a:spcPts val="576"/>
              </a:spcBef>
              <a:buFont typeface="Arial" panose="020B0604020202020204" pitchFamily="34" charset="0"/>
              <a:buChar char="‒"/>
            </a:pPr>
            <a:r>
              <a:rPr lang="en-US" sz="2400" dirty="0"/>
              <a:t>Steel Tubular Support Structures for Onshore Wind Turbine Generator Systems (15.6.7)</a:t>
            </a:r>
          </a:p>
          <a:p>
            <a:pPr marL="1312164" lvl="3" indent="-457200">
              <a:lnSpc>
                <a:spcPct val="90000"/>
              </a:lnSpc>
              <a:spcBef>
                <a:spcPts val="576"/>
              </a:spcBef>
              <a:buFont typeface="Arial" panose="020B0604020202020204" pitchFamily="34" charset="0"/>
              <a:buChar char="‒"/>
            </a:pPr>
            <a:r>
              <a:rPr lang="en-US" sz="2400" dirty="0"/>
              <a:t>Ground-Supported Cantilever Walls or Fences (15.6.8)</a:t>
            </a:r>
          </a:p>
          <a:p>
            <a:pPr marL="1312164" lvl="3" indent="-457200">
              <a:lnSpc>
                <a:spcPct val="90000"/>
              </a:lnSpc>
              <a:spcBef>
                <a:spcPts val="576"/>
              </a:spcBef>
              <a:buFont typeface="Arial" panose="020B0604020202020204" pitchFamily="34" charset="0"/>
              <a:buChar char="‒"/>
            </a:pPr>
            <a:r>
              <a:rPr lang="en-US" sz="2400" dirty="0"/>
              <a:t>Tanks and Vessels (15.7)</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37</a:t>
            </a:fld>
            <a:endParaRPr lang="en-US" dirty="0"/>
          </a:p>
        </p:txBody>
      </p:sp>
    </p:spTree>
    <p:extLst>
      <p:ext uri="{BB962C8B-B14F-4D97-AF65-F5344CB8AC3E}">
        <p14:creationId xmlns:p14="http://schemas.microsoft.com/office/powerpoint/2010/main" val="10837817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Design Basis</a:t>
            </a:r>
          </a:p>
        </p:txBody>
      </p:sp>
      <p:sp>
        <p:nvSpPr>
          <p:cNvPr id="3" name="Content Placeholder 2"/>
          <p:cNvSpPr>
            <a:spLocks noGrp="1"/>
          </p:cNvSpPr>
          <p:nvPr>
            <p:ph idx="1"/>
          </p:nvPr>
        </p:nvSpPr>
        <p:spPr>
          <a:xfrm>
            <a:off x="661988" y="1604962"/>
            <a:ext cx="4184332" cy="4551998"/>
          </a:xfrm>
        </p:spPr>
        <p:txBody>
          <a:bodyPr/>
          <a:lstStyle/>
          <a:p>
            <a:pPr eaLnBrk="1" hangingPunct="1"/>
            <a:r>
              <a:rPr lang="en-US" altLang="en-US" dirty="0"/>
              <a:t>Seismic loads in liquid tanks are made up of three components:</a:t>
            </a:r>
          </a:p>
          <a:p>
            <a:pPr lvl="1" eaLnBrk="1" hangingPunct="1"/>
            <a:r>
              <a:rPr lang="en-US" altLang="en-US" dirty="0"/>
              <a:t>impulsive (rigid mass of the tank shell, roof, and part of the product)</a:t>
            </a:r>
          </a:p>
          <a:p>
            <a:pPr lvl="1" eaLnBrk="1" hangingPunct="1"/>
            <a:r>
              <a:rPr lang="en-US" altLang="en-US" dirty="0"/>
              <a:t>convective (sloshing mass of the liquid)</a:t>
            </a:r>
          </a:p>
          <a:p>
            <a:pPr lvl="1" eaLnBrk="1" hangingPunct="1"/>
            <a:r>
              <a:rPr lang="en-US" altLang="en-US" dirty="0"/>
              <a:t>vertical</a:t>
            </a:r>
          </a:p>
          <a:p>
            <a:endParaRPr lang="en-US" dirty="0"/>
          </a:p>
        </p:txBody>
      </p:sp>
      <p:pic>
        <p:nvPicPr>
          <p:cNvPr id="2050" name="Picture 2" descr="Slide 38 discusses the three seismic load components in liquid storage tanks.  The figure to the right is a generalized tank model including the impulsive and convective masses.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8915" y="1529238"/>
            <a:ext cx="4282659" cy="2326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38</a:t>
            </a:fld>
            <a:endParaRPr lang="en-US" dirty="0"/>
          </a:p>
        </p:txBody>
      </p:sp>
    </p:spTree>
    <p:extLst>
      <p:ext uri="{BB962C8B-B14F-4D97-AF65-F5344CB8AC3E}">
        <p14:creationId xmlns:p14="http://schemas.microsoft.com/office/powerpoint/2010/main" val="31073529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Design Basis</a:t>
            </a:r>
          </a:p>
        </p:txBody>
      </p:sp>
      <p:sp>
        <p:nvSpPr>
          <p:cNvPr id="3" name="Content Placeholder 2"/>
          <p:cNvSpPr>
            <a:spLocks noGrp="1"/>
          </p:cNvSpPr>
          <p:nvPr>
            <p:ph idx="1"/>
          </p:nvPr>
        </p:nvSpPr>
        <p:spPr>
          <a:xfrm>
            <a:off x="661988" y="1604962"/>
            <a:ext cx="7772400" cy="4536757"/>
          </a:xfrm>
        </p:spPr>
        <p:txBody>
          <a:bodyPr/>
          <a:lstStyle/>
          <a:p>
            <a:r>
              <a:rPr lang="en-US" dirty="0"/>
              <a:t>Convective (sloshing) forces to be evaluated at 0.5% damping at convective period </a:t>
            </a:r>
            <a:r>
              <a:rPr lang="en-US" i="1" dirty="0"/>
              <a:t>T</a:t>
            </a:r>
            <a:r>
              <a:rPr lang="en-US" baseline="-25000" dirty="0"/>
              <a:t>c</a:t>
            </a:r>
            <a:r>
              <a:rPr lang="en-US" dirty="0"/>
              <a:t>.</a:t>
            </a:r>
          </a:p>
          <a:p>
            <a:pPr lvl="1"/>
            <a:r>
              <a:rPr lang="en-US" dirty="0"/>
              <a:t>1.5 is used to convert 5% damping to 0.5% damping</a:t>
            </a:r>
          </a:p>
          <a:p>
            <a:r>
              <a:rPr lang="en-US" dirty="0"/>
              <a:t>Impulsive and convective components to be combined by direct sum or SRSS.</a:t>
            </a:r>
          </a:p>
          <a:p>
            <a:r>
              <a:rPr lang="en-US" dirty="0"/>
              <a:t>Vertical earthquake forces must be considered (hydrodynamic hoop forces and vertical inertia forces).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39</a:t>
            </a:fld>
            <a:endParaRPr lang="en-US" dirty="0"/>
          </a:p>
        </p:txBody>
      </p:sp>
    </p:spTree>
    <p:extLst>
      <p:ext uri="{BB962C8B-B14F-4D97-AF65-F5344CB8AC3E}">
        <p14:creationId xmlns:p14="http://schemas.microsoft.com/office/powerpoint/2010/main" val="734687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Nonbuilding Structures (NBS)?</a:t>
            </a:r>
          </a:p>
        </p:txBody>
      </p:sp>
      <p:grpSp>
        <p:nvGrpSpPr>
          <p:cNvPr id="3" name="Group 2" descr="Slide 4 shows pictures of four very different nonbuilding structures to support the section of the presentation titled “What are Nonbuilding Structures?” – an elevated water tower in the shape of a peach, an egg shaped digester, a pipe rack, and a column supported spherical pressure vessel.&#10;"/>
          <p:cNvGrpSpPr/>
          <p:nvPr/>
        </p:nvGrpSpPr>
        <p:grpSpPr>
          <a:xfrm>
            <a:off x="685801" y="1278002"/>
            <a:ext cx="7859751" cy="5007039"/>
            <a:chOff x="685801" y="1278002"/>
            <a:chExt cx="7859751" cy="5007039"/>
          </a:xfrm>
        </p:grpSpPr>
        <p:pic>
          <p:nvPicPr>
            <p:cNvPr id="7" name="Picture 2" descr="C:\Users\soulejg\Documents\Presentations\Presentation Library\Photos\Elevated Water Tanks\peach_2.jpg"/>
            <p:cNvPicPr>
              <a:picLocks noChangeAspect="1" noChangeArrowheads="1"/>
            </p:cNvPicPr>
            <p:nvPr/>
          </p:nvPicPr>
          <p:blipFill>
            <a:blip r:embed="rId3"/>
            <a:srcRect/>
            <a:stretch>
              <a:fillRect/>
            </a:stretch>
          </p:blipFill>
          <p:spPr bwMode="auto">
            <a:xfrm>
              <a:off x="685801" y="1278002"/>
              <a:ext cx="2667000" cy="2465456"/>
            </a:xfrm>
            <a:prstGeom prst="rect">
              <a:avLst/>
            </a:prstGeom>
            <a:noFill/>
          </p:spPr>
        </p:pic>
        <p:pic>
          <p:nvPicPr>
            <p:cNvPr id="8" name="Picture 4" descr="C:\Users\soulejg\Documents\Presentations\Presentation Library\Photos\ESD\IMG_0137.jpg"/>
            <p:cNvPicPr>
              <a:picLocks noChangeAspect="1" noChangeArrowheads="1"/>
            </p:cNvPicPr>
            <p:nvPr/>
          </p:nvPicPr>
          <p:blipFill>
            <a:blip r:embed="rId4"/>
            <a:srcRect/>
            <a:stretch>
              <a:fillRect/>
            </a:stretch>
          </p:blipFill>
          <p:spPr bwMode="auto">
            <a:xfrm>
              <a:off x="2057400" y="2325673"/>
              <a:ext cx="3810000" cy="2141339"/>
            </a:xfrm>
            <a:prstGeom prst="rect">
              <a:avLst/>
            </a:prstGeom>
            <a:noFill/>
          </p:spPr>
        </p:pic>
        <p:pic>
          <p:nvPicPr>
            <p:cNvPr id="9" name="Picture 2"/>
            <p:cNvPicPr>
              <a:picLocks noChangeAspect="1" noChangeArrowheads="1"/>
            </p:cNvPicPr>
            <p:nvPr/>
          </p:nvPicPr>
          <p:blipFill>
            <a:blip r:embed="rId5"/>
            <a:srcRect/>
            <a:stretch>
              <a:fillRect/>
            </a:stretch>
          </p:blipFill>
          <p:spPr bwMode="auto">
            <a:xfrm>
              <a:off x="4457700" y="3317974"/>
              <a:ext cx="2819400" cy="2298075"/>
            </a:xfrm>
            <a:prstGeom prst="rect">
              <a:avLst/>
            </a:prstGeom>
            <a:noFill/>
            <a:ln w="9525">
              <a:noFill/>
              <a:miter lim="800000"/>
              <a:headEnd/>
              <a:tailEnd/>
            </a:ln>
            <a:effectLst/>
          </p:spPr>
        </p:pic>
        <p:pic>
          <p:nvPicPr>
            <p:cNvPr id="10" name="Picture 3" descr="C:\Users\soulejg\Documents\Presentations\Presentation Library\Photos\Spheres\ASME VIII Div 2 Sphere.JPG"/>
            <p:cNvPicPr>
              <a:picLocks noChangeAspect="1" noChangeArrowheads="1"/>
            </p:cNvPicPr>
            <p:nvPr/>
          </p:nvPicPr>
          <p:blipFill>
            <a:blip r:embed="rId6"/>
            <a:srcRect/>
            <a:stretch>
              <a:fillRect/>
            </a:stretch>
          </p:blipFill>
          <p:spPr bwMode="auto">
            <a:xfrm>
              <a:off x="6934200" y="4136571"/>
              <a:ext cx="1611352" cy="2148470"/>
            </a:xfrm>
            <a:prstGeom prst="rect">
              <a:avLst/>
            </a:prstGeom>
            <a:noFill/>
          </p:spPr>
        </p:pic>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a:t>
            </a:fld>
            <a:endParaRPr lang="en-US" dirty="0"/>
          </a:p>
        </p:txBody>
      </p:sp>
    </p:spTree>
    <p:extLst>
      <p:ext uri="{BB962C8B-B14F-4D97-AF65-F5344CB8AC3E}">
        <p14:creationId xmlns:p14="http://schemas.microsoft.com/office/powerpoint/2010/main" val="25440878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Strength and Ductility</a:t>
            </a:r>
          </a:p>
        </p:txBody>
      </p:sp>
      <p:sp>
        <p:nvSpPr>
          <p:cNvPr id="3" name="Content Placeholder 2"/>
          <p:cNvSpPr>
            <a:spLocks noGrp="1"/>
          </p:cNvSpPr>
          <p:nvPr>
            <p:ph idx="1"/>
          </p:nvPr>
        </p:nvSpPr>
        <p:spPr>
          <a:xfrm>
            <a:off x="661988" y="1604962"/>
            <a:ext cx="8222932" cy="4536757"/>
          </a:xfrm>
        </p:spPr>
        <p:txBody>
          <a:bodyPr/>
          <a:lstStyle/>
          <a:p>
            <a:r>
              <a:rPr lang="en-US" dirty="0"/>
              <a:t>There are 4 special considerations for tanks and vessels that will be discussed in the following slides:</a:t>
            </a:r>
          </a:p>
          <a:p>
            <a:pPr lvl="1"/>
            <a:r>
              <a:rPr lang="en-US" dirty="0"/>
              <a:t>The importance of providing piping flexibility (15.7.4).</a:t>
            </a:r>
          </a:p>
          <a:p>
            <a:pPr lvl="1"/>
            <a:r>
              <a:rPr lang="en-US" dirty="0"/>
              <a:t>The importance of anchor rod stretch (15.7.5).</a:t>
            </a:r>
          </a:p>
          <a:p>
            <a:pPr lvl="1"/>
            <a:r>
              <a:rPr lang="en-US" dirty="0"/>
              <a:t>The importance of providing seismic freeboard (15.7.6.1.2).</a:t>
            </a:r>
          </a:p>
          <a:p>
            <a:pPr lvl="1"/>
            <a:r>
              <a:rPr lang="en-US" dirty="0"/>
              <a:t>Special design requirements for vessel support skirts.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40</a:t>
            </a:fld>
            <a:endParaRPr lang="en-US" dirty="0"/>
          </a:p>
        </p:txBody>
      </p:sp>
    </p:spTree>
    <p:extLst>
      <p:ext uri="{BB962C8B-B14F-4D97-AF65-F5344CB8AC3E}">
        <p14:creationId xmlns:p14="http://schemas.microsoft.com/office/powerpoint/2010/main" val="6686283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487680" y="1604962"/>
            <a:ext cx="8305800" cy="4694238"/>
          </a:xfrm>
        </p:spPr>
        <p:txBody>
          <a:bodyPr/>
          <a:lstStyle/>
          <a:p>
            <a:pPr>
              <a:buClr>
                <a:schemeClr val="accent2"/>
              </a:buClr>
            </a:pPr>
            <a:r>
              <a:rPr lang="en-US" dirty="0">
                <a:solidFill>
                  <a:srgbClr val="000000"/>
                </a:solidFill>
              </a:rPr>
              <a:t>Example 17.6.2 Flat-Bottom Gasoline Tank</a:t>
            </a:r>
          </a:p>
        </p:txBody>
      </p:sp>
      <p:grpSp>
        <p:nvGrpSpPr>
          <p:cNvPr id="7" name="Group 6" descr="Slide 41 shows Example 17.6.2 – Flat-Bottom Gasoline Tank. The illustration shows an elevation view of a steel gasoline storage tank.  The diameter of the tank is 120 feet and the height of the tank is 40 feet.  The high liquid level is shown as 33 feet and the low liquid level is shown as 3 feet.  The tank is shown with a cone roof supported by a 20 inch diameter Schedule 10 pipe center column and (54) W14x26 rafters.  The cone roof is sloped up to the center of the tank by 3’-9 5/16.  The tank is equipped with an aluminum internal floating roof with a high rest position of 6 feet and a low rest position of 3 feet.  The steel bottom of the tank is ¼-inch thick and sloped up to the center of the tank by 6 inches.  The tank shell is shown with five shell rings.  Ring 1 is 0.401 inches thick and rings 2 through 5 are 5/16 inches thick.&#10;"/>
          <p:cNvGrpSpPr/>
          <p:nvPr/>
        </p:nvGrpSpPr>
        <p:grpSpPr>
          <a:xfrm>
            <a:off x="1127760" y="2338704"/>
            <a:ext cx="7010400" cy="3917079"/>
            <a:chOff x="1127760" y="2338704"/>
            <a:chExt cx="7010400" cy="3917079"/>
          </a:xfrm>
        </p:grpSpPr>
        <p:sp>
          <p:nvSpPr>
            <p:cNvPr id="6" name="Rectangle 5"/>
            <p:cNvSpPr/>
            <p:nvPr/>
          </p:nvSpPr>
          <p:spPr>
            <a:xfrm>
              <a:off x="1920240" y="5917229"/>
              <a:ext cx="5044440" cy="338554"/>
            </a:xfrm>
            <a:prstGeom prst="rect">
              <a:avLst/>
            </a:prstGeom>
          </p:spPr>
          <p:txBody>
            <a:bodyPr wrap="square">
              <a:spAutoFit/>
            </a:bodyPr>
            <a:lstStyle/>
            <a:p>
              <a:r>
                <a:rPr lang="en-US" sz="1600" b="1" dirty="0"/>
                <a:t>Figure 17-7</a:t>
              </a:r>
              <a:r>
                <a:rPr lang="en-US" sz="1600" dirty="0"/>
                <a:t> Storage tank section (1.0 ft = 0.3048 m)</a:t>
              </a:r>
            </a:p>
          </p:txBody>
        </p:sp>
        <p:pic>
          <p:nvPicPr>
            <p:cNvPr id="9" name="Picture 8" descr="F13-7.wmf"/>
            <p:cNvPicPr/>
            <p:nvPr/>
          </p:nvPicPr>
          <p:blipFill>
            <a:blip r:embed="rId3" cstate="print"/>
            <a:stretch>
              <a:fillRect/>
            </a:stretch>
          </p:blipFill>
          <p:spPr>
            <a:xfrm>
              <a:off x="1127760" y="2338704"/>
              <a:ext cx="7010400" cy="3376296"/>
            </a:xfrm>
            <a:prstGeom prst="rect">
              <a:avLst/>
            </a:prstGeom>
          </p:spPr>
        </p:pic>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41</a:t>
            </a:fld>
            <a:endParaRPr lang="en-US" dirty="0"/>
          </a:p>
        </p:txBody>
      </p:sp>
    </p:spTree>
    <p:extLst>
      <p:ext uri="{BB962C8B-B14F-4D97-AF65-F5344CB8AC3E}">
        <p14:creationId xmlns:p14="http://schemas.microsoft.com/office/powerpoint/2010/main" val="11951145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661988" y="1604962"/>
            <a:ext cx="8070532" cy="4628197"/>
          </a:xfrm>
        </p:spPr>
        <p:txBody>
          <a:bodyPr/>
          <a:lstStyle/>
          <a:p>
            <a:r>
              <a:rPr lang="en-US" sz="2400" dirty="0"/>
              <a:t>This example illustrates the calculation of the base shear and the required freeboard using the procedure outlined in API 650 for a petrochemical storage tank in a refinery tank farm (Figure 17-7).  </a:t>
            </a:r>
          </a:p>
          <a:p>
            <a:r>
              <a:rPr lang="en-US" sz="2400" dirty="0"/>
              <a:t>The vertical design response spectral acceleration, S</a:t>
            </a:r>
            <a:r>
              <a:rPr lang="en-US" sz="2400" baseline="-25000" dirty="0"/>
              <a:t>av</a:t>
            </a:r>
            <a:r>
              <a:rPr lang="en-US" sz="2400" dirty="0"/>
              <a:t>, for use in the determination of shell hoop stress will also be calculated according to the provisions of ASCE 7-16 Sections 11.9 and 15.1.4.  </a:t>
            </a:r>
          </a:p>
          <a:p>
            <a:r>
              <a:rPr lang="en-US" sz="2400" dirty="0"/>
              <a:t>An impoundment dike is not provided to control liquid spills.  </a:t>
            </a:r>
          </a:p>
          <a:p>
            <a:r>
              <a:rPr lang="en-US" sz="2400" dirty="0"/>
              <a:t>According to Standard Section 15.7.8.1, the governing reference document for this tank is API 650. </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42</a:t>
            </a:fld>
            <a:endParaRPr lang="en-US" dirty="0"/>
          </a:p>
        </p:txBody>
      </p:sp>
    </p:spTree>
    <p:extLst>
      <p:ext uri="{BB962C8B-B14F-4D97-AF65-F5344CB8AC3E}">
        <p14:creationId xmlns:p14="http://schemas.microsoft.com/office/powerpoint/2010/main" val="35235281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661988" y="1604962"/>
            <a:ext cx="7772400" cy="4686981"/>
          </a:xfrm>
        </p:spPr>
        <p:txBody>
          <a:bodyPr/>
          <a:lstStyle/>
          <a:p>
            <a:r>
              <a:rPr lang="en-US" dirty="0"/>
              <a:t>Seismic Parameters</a:t>
            </a:r>
          </a:p>
          <a:p>
            <a:pPr lvl="1"/>
            <a:r>
              <a:rPr lang="en-US" sz="2400" dirty="0"/>
              <a:t>Risk Category (Section 1.5.1) = 		III</a:t>
            </a:r>
            <a:br>
              <a:rPr lang="en-US" sz="2400" dirty="0"/>
            </a:br>
            <a:r>
              <a:rPr lang="en-US" sz="2400" dirty="0"/>
              <a:t>(The tank is used for storage of toxic or explosive material based on an LC(50) value of 5.2 mg per liter taken from a typical MSDS for gasoline.)</a:t>
            </a:r>
          </a:p>
          <a:p>
            <a:pPr lvl="1"/>
            <a:r>
              <a:rPr lang="en-US" sz="2400" dirty="0"/>
              <a:t>Importance Factor, </a:t>
            </a:r>
            <a:r>
              <a:rPr lang="en-US" sz="2400" i="1" dirty="0"/>
              <a:t>I</a:t>
            </a:r>
            <a:r>
              <a:rPr lang="en-US" sz="2400" i="1" baseline="-25000" dirty="0"/>
              <a:t>e</a:t>
            </a:r>
            <a:r>
              <a:rPr lang="en-US" sz="2400" dirty="0"/>
              <a:t> (Table 1.5-2) =	1.25</a:t>
            </a:r>
          </a:p>
          <a:p>
            <a:pPr lvl="1"/>
            <a:r>
              <a:rPr lang="en-US" sz="2400" dirty="0"/>
              <a:t>Short-period Response, </a:t>
            </a:r>
            <a:r>
              <a:rPr lang="en-US" sz="2400" i="1" dirty="0"/>
              <a:t>S</a:t>
            </a:r>
            <a:r>
              <a:rPr lang="en-US" sz="2400" i="1" baseline="-25000" dirty="0"/>
              <a:t>S</a:t>
            </a:r>
            <a:r>
              <a:rPr lang="en-US" sz="2400" dirty="0"/>
              <a:t>	=		1.236 </a:t>
            </a:r>
          </a:p>
          <a:p>
            <a:pPr lvl="1"/>
            <a:r>
              <a:rPr lang="en-US" sz="2400" dirty="0"/>
              <a:t>One-second Period Response, </a:t>
            </a:r>
            <a:r>
              <a:rPr lang="en-US" sz="2400" i="1" dirty="0"/>
              <a:t>S</a:t>
            </a:r>
            <a:r>
              <a:rPr lang="en-US" sz="2400" i="1" baseline="-25000" dirty="0"/>
              <a:t>1</a:t>
            </a:r>
            <a:r>
              <a:rPr lang="en-US" sz="2400" dirty="0"/>
              <a:t>	=	0.406</a:t>
            </a:r>
          </a:p>
          <a:p>
            <a:pPr lvl="1"/>
            <a:r>
              <a:rPr lang="en-US" sz="2400" dirty="0"/>
              <a:t>Long-period Transition Period, </a:t>
            </a:r>
            <a:r>
              <a:rPr lang="en-US" sz="2400" i="1" dirty="0"/>
              <a:t>T</a:t>
            </a:r>
            <a:r>
              <a:rPr lang="en-US" sz="2400" i="1" baseline="-25000" dirty="0"/>
              <a:t>L</a:t>
            </a:r>
            <a:r>
              <a:rPr lang="en-US" sz="2400" dirty="0"/>
              <a:t> = 	6 sec.</a:t>
            </a:r>
          </a:p>
          <a:p>
            <a:pPr lvl="1"/>
            <a:r>
              <a:rPr lang="en-US" sz="2400" dirty="0"/>
              <a:t>Site Class =					C </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43</a:t>
            </a:fld>
            <a:endParaRPr lang="en-US" dirty="0"/>
          </a:p>
        </p:txBody>
      </p:sp>
    </p:spTree>
    <p:extLst>
      <p:ext uri="{BB962C8B-B14F-4D97-AF65-F5344CB8AC3E}">
        <p14:creationId xmlns:p14="http://schemas.microsoft.com/office/powerpoint/2010/main" val="10794317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661988" y="1604962"/>
            <a:ext cx="7772400" cy="4480151"/>
          </a:xfrm>
        </p:spPr>
        <p:txBody>
          <a:bodyPr/>
          <a:lstStyle/>
          <a:p>
            <a:r>
              <a:rPr lang="en-US" dirty="0"/>
              <a:t>Seismic Parameters</a:t>
            </a:r>
          </a:p>
          <a:p>
            <a:pPr lvl="1"/>
            <a:r>
              <a:rPr lang="en-US" sz="2400" dirty="0"/>
              <a:t>Design Spectral Acceleration Response Parameters</a:t>
            </a:r>
          </a:p>
          <a:p>
            <a:pPr lvl="2"/>
            <a:r>
              <a:rPr lang="en-US" sz="2000" i="1" dirty="0"/>
              <a:t>S</a:t>
            </a:r>
            <a:r>
              <a:rPr lang="en-US" sz="2000" i="1" baseline="-25000" dirty="0"/>
              <a:t>DS  	 </a:t>
            </a:r>
            <a:r>
              <a:rPr lang="en-US" sz="2000" dirty="0"/>
              <a:t>=	0.824</a:t>
            </a:r>
          </a:p>
          <a:p>
            <a:pPr lvl="2"/>
            <a:r>
              <a:rPr lang="en-US" sz="2000" i="1" dirty="0"/>
              <a:t>S</a:t>
            </a:r>
            <a:r>
              <a:rPr lang="en-US" sz="2000" i="1" baseline="-25000" dirty="0"/>
              <a:t>D1</a:t>
            </a:r>
            <a:r>
              <a:rPr lang="en-US" sz="2000" dirty="0"/>
              <a:t>	=	0.376</a:t>
            </a:r>
          </a:p>
          <a:p>
            <a:pPr lvl="1"/>
            <a:r>
              <a:rPr lang="en-US" sz="2400" dirty="0"/>
              <a:t>Seismic Force-resisting System (Table 15.4-2) </a:t>
            </a:r>
          </a:p>
          <a:p>
            <a:pPr lvl="2"/>
            <a:r>
              <a:rPr lang="en-US" sz="2000" dirty="0"/>
              <a:t>Flat-bottom, ground-supported, self-anchored steel tank</a:t>
            </a:r>
            <a:r>
              <a:rPr lang="en-US" sz="2400" dirty="0"/>
              <a:t> </a:t>
            </a:r>
          </a:p>
          <a:p>
            <a:pPr lvl="1"/>
            <a:r>
              <a:rPr lang="en-US" sz="2400" dirty="0"/>
              <a:t>Response Modification Coefficient, </a:t>
            </a:r>
            <a:r>
              <a:rPr lang="en-US" sz="2400" i="1" dirty="0"/>
              <a:t>R  </a:t>
            </a:r>
            <a:r>
              <a:rPr lang="en-US" sz="2400" dirty="0"/>
              <a:t>=  2.5</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44</a:t>
            </a:fld>
            <a:endParaRPr lang="en-US" dirty="0"/>
          </a:p>
        </p:txBody>
      </p:sp>
    </p:spTree>
    <p:extLst>
      <p:ext uri="{BB962C8B-B14F-4D97-AF65-F5344CB8AC3E}">
        <p14:creationId xmlns:p14="http://schemas.microsoft.com/office/powerpoint/2010/main" val="9232050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661988" y="1604963"/>
            <a:ext cx="8146732" cy="4297362"/>
          </a:xfrm>
        </p:spPr>
        <p:txBody>
          <a:bodyPr/>
          <a:lstStyle/>
          <a:p>
            <a:r>
              <a:rPr lang="en-US" sz="2400" dirty="0"/>
              <a:t>Based on ASCE 7-16</a:t>
            </a:r>
            <a:r>
              <a:rPr lang="en-US" sz="2400" i="1" dirty="0"/>
              <a:t> </a:t>
            </a:r>
            <a:r>
              <a:rPr lang="en-US" sz="2400" dirty="0"/>
              <a:t>Section 15.7.6 Note a, the impulsive acceleration is set equal to </a:t>
            </a:r>
            <a:r>
              <a:rPr lang="en-US" sz="2400" i="1" dirty="0"/>
              <a:t>S</a:t>
            </a:r>
            <a:r>
              <a:rPr lang="en-US" sz="2400" i="1" baseline="-25000" dirty="0"/>
              <a:t>DS</a:t>
            </a:r>
            <a:r>
              <a:rPr lang="en-US" sz="2400" dirty="0"/>
              <a:t>.</a:t>
            </a:r>
            <a:br>
              <a:rPr lang="en-US" sz="2400" dirty="0"/>
            </a:br>
            <a:br>
              <a:rPr lang="en-US" sz="1200" dirty="0"/>
            </a:br>
            <a:r>
              <a:rPr lang="en-US" sz="2400" i="1" dirty="0"/>
              <a:t>S</a:t>
            </a:r>
            <a:r>
              <a:rPr lang="en-US" sz="2400" i="1" baseline="-25000" dirty="0"/>
              <a:t>ai</a:t>
            </a:r>
            <a:r>
              <a:rPr lang="en-US" sz="2400" dirty="0"/>
              <a:t> = </a:t>
            </a:r>
            <a:r>
              <a:rPr lang="en-US" sz="2400" i="1" dirty="0"/>
              <a:t>S</a:t>
            </a:r>
            <a:r>
              <a:rPr lang="en-US" sz="2400" i="1" baseline="-25000" dirty="0"/>
              <a:t>DS</a:t>
            </a:r>
            <a:r>
              <a:rPr lang="en-US" sz="2400" dirty="0"/>
              <a:t> = 0.824</a:t>
            </a:r>
            <a:br>
              <a:rPr lang="en-US" sz="2400" dirty="0"/>
            </a:br>
            <a:r>
              <a:rPr lang="en-US" sz="2400" dirty="0"/>
              <a:t> </a:t>
            </a:r>
            <a:endParaRPr lang="en-US" sz="1200" dirty="0"/>
          </a:p>
          <a:p>
            <a:r>
              <a:rPr lang="en-US" sz="2400" dirty="0"/>
              <a:t>Seismic (impulsive) weight</a:t>
            </a:r>
            <a:r>
              <a:rPr lang="en-US" sz="2400" b="1" dirty="0"/>
              <a:t>.  </a:t>
            </a:r>
            <a:br>
              <a:rPr lang="en-US" sz="2400" b="1" dirty="0"/>
            </a:br>
            <a:br>
              <a:rPr lang="en-US" sz="1200" b="1" dirty="0"/>
            </a:br>
            <a:r>
              <a:rPr lang="en-US" sz="2400" i="1" dirty="0"/>
              <a:t>W</a:t>
            </a:r>
            <a:r>
              <a:rPr lang="en-US" sz="2400" i="1" baseline="-25000" dirty="0"/>
              <a:t>tank</a:t>
            </a:r>
            <a:r>
              <a:rPr lang="en-US" sz="2400" dirty="0"/>
              <a:t> = 490.0 kips</a:t>
            </a:r>
            <a:br>
              <a:rPr lang="en-US" sz="2400" dirty="0"/>
            </a:br>
            <a:r>
              <a:rPr lang="en-US" sz="2400" dirty="0"/>
              <a:t> </a:t>
            </a:r>
            <a:endParaRPr lang="en-US" sz="1200" dirty="0"/>
          </a:p>
          <a:p>
            <a:r>
              <a:rPr lang="en-US" sz="2400" i="1" dirty="0"/>
              <a:t>W</a:t>
            </a:r>
            <a:r>
              <a:rPr lang="en-US" sz="2400" i="1" baseline="-25000" dirty="0"/>
              <a:t>Gas</a:t>
            </a:r>
            <a:r>
              <a:rPr lang="en-US" sz="2400" dirty="0"/>
              <a:t> = </a:t>
            </a:r>
            <a:r>
              <a:rPr lang="el-GR" sz="2400" dirty="0"/>
              <a:t>π</a:t>
            </a:r>
            <a:r>
              <a:rPr lang="en-US" sz="2400" dirty="0"/>
              <a:t>(60 ft)</a:t>
            </a:r>
            <a:r>
              <a:rPr lang="en-US" sz="2400" baseline="30000" dirty="0"/>
              <a:t>2</a:t>
            </a:r>
            <a:r>
              <a:rPr lang="en-US" sz="2400" dirty="0"/>
              <a:t>(33 ft)(0.0474 kip/ft</a:t>
            </a:r>
            <a:r>
              <a:rPr lang="en-US" sz="2400" baseline="30000" dirty="0"/>
              <a:t>3</a:t>
            </a:r>
            <a:r>
              <a:rPr lang="en-US" sz="2400" dirty="0"/>
              <a:t>)(</a:t>
            </a:r>
            <a:r>
              <a:rPr lang="en-US" sz="2400" i="1" dirty="0"/>
              <a:t>W</a:t>
            </a:r>
            <a:r>
              <a:rPr lang="en-US" sz="2400" i="1" baseline="-25000" dirty="0"/>
              <a:t>i</a:t>
            </a:r>
            <a:r>
              <a:rPr lang="en-US" sz="2400" dirty="0"/>
              <a:t>/</a:t>
            </a:r>
            <a:r>
              <a:rPr lang="en-US" sz="2400" i="1" dirty="0"/>
              <a:t>W</a:t>
            </a:r>
            <a:r>
              <a:rPr lang="en-US" sz="2400" i="1" baseline="-25000" dirty="0"/>
              <a:t>p</a:t>
            </a:r>
            <a:r>
              <a:rPr lang="en-US" sz="2400" dirty="0"/>
              <a:t>) </a:t>
            </a:r>
            <a:br>
              <a:rPr lang="en-US" sz="2400" dirty="0"/>
            </a:br>
            <a:r>
              <a:rPr lang="en-US" sz="2400" dirty="0"/>
              <a:t>         = 17,691 kips (0.316) = 5,590 kips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45</a:t>
            </a:fld>
            <a:endParaRPr lang="en-US" dirty="0"/>
          </a:p>
        </p:txBody>
      </p:sp>
    </p:spTree>
    <p:extLst>
      <p:ext uri="{BB962C8B-B14F-4D97-AF65-F5344CB8AC3E}">
        <p14:creationId xmlns:p14="http://schemas.microsoft.com/office/powerpoint/2010/main" val="3257901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p:txBody>
          <a:bodyPr/>
          <a:lstStyle/>
          <a:p>
            <a:r>
              <a:rPr lang="en-US" dirty="0"/>
              <a:t>The ratio </a:t>
            </a:r>
            <a:r>
              <a:rPr lang="en-US" i="1" dirty="0"/>
              <a:t>W</a:t>
            </a:r>
            <a:r>
              <a:rPr lang="en-US" i="1" baseline="-25000" dirty="0"/>
              <a:t>i</a:t>
            </a:r>
            <a:r>
              <a:rPr lang="en-US" dirty="0"/>
              <a:t>/</a:t>
            </a:r>
            <a:r>
              <a:rPr lang="en-US" i="1" dirty="0"/>
              <a:t>W</a:t>
            </a:r>
            <a:r>
              <a:rPr lang="en-US" i="1" baseline="-25000" dirty="0"/>
              <a:t>T</a:t>
            </a:r>
            <a:r>
              <a:rPr lang="en-US" dirty="0"/>
              <a:t> (= 0.316) was determined from Equation E.6.1.1-1 (only valid for </a:t>
            </a:r>
            <a:r>
              <a:rPr lang="en-US" i="1" dirty="0"/>
              <a:t>D</a:t>
            </a:r>
            <a:r>
              <a:rPr lang="en-US" dirty="0"/>
              <a:t>/</a:t>
            </a:r>
            <a:r>
              <a:rPr lang="en-US" i="1" dirty="0"/>
              <a:t>H</a:t>
            </a:r>
            <a:r>
              <a:rPr lang="en-US" dirty="0"/>
              <a:t> ≥ 1.333) of API 650 for a diameter-to-liquid height ratio of 3.636 as shown below:</a:t>
            </a:r>
            <a:br>
              <a:rPr lang="en-US" dirty="0"/>
            </a:br>
            <a:endParaRPr lang="en-US" dirty="0"/>
          </a:p>
        </p:txBody>
      </p:sp>
      <mc:AlternateContent xmlns:mc="http://schemas.openxmlformats.org/markup-compatibility/2006">
        <mc:Choice xmlns:a14="http://schemas.microsoft.com/office/drawing/2010/main" Requires="a14">
          <p:sp>
            <p:nvSpPr>
              <p:cNvPr id="8" name="Rectangle 7"/>
              <p:cNvSpPr/>
              <p:nvPr/>
            </p:nvSpPr>
            <p:spPr>
              <a:xfrm>
                <a:off x="799011" y="3444562"/>
                <a:ext cx="7293429" cy="138865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a:rPr>
                                <m:t>𝑊</m:t>
                              </m:r>
                            </m:e>
                            <m:sub>
                              <m:r>
                                <a:rPr lang="en-US" i="1">
                                  <a:latin typeface="Cambria Math"/>
                                </a:rPr>
                                <m:t>𝑖</m:t>
                              </m:r>
                            </m:sub>
                          </m:sSub>
                        </m:num>
                        <m:den>
                          <m:sSub>
                            <m:sSubPr>
                              <m:ctrlPr>
                                <a:rPr lang="en-US" i="1">
                                  <a:latin typeface="Cambria Math" panose="02040503050406030204" pitchFamily="18" charset="0"/>
                                </a:rPr>
                              </m:ctrlPr>
                            </m:sSubPr>
                            <m:e>
                              <m:r>
                                <a:rPr lang="en-US" i="1">
                                  <a:latin typeface="Cambria Math"/>
                                </a:rPr>
                                <m:t>𝑊</m:t>
                              </m:r>
                            </m:e>
                            <m:sub>
                              <m:r>
                                <a:rPr lang="en-US" i="1">
                                  <a:latin typeface="Cambria Math"/>
                                </a:rPr>
                                <m:t>𝑝</m:t>
                              </m:r>
                            </m:sub>
                          </m:sSub>
                        </m:den>
                      </m:f>
                      <m:r>
                        <a:rPr lang="en-US" i="1">
                          <a:latin typeface="Cambria Math"/>
                        </a:rPr>
                        <m:t>= </m:t>
                      </m:r>
                      <m:f>
                        <m:fPr>
                          <m:ctrlPr>
                            <a:rPr lang="en-US" i="1">
                              <a:latin typeface="Cambria Math" panose="02040503050406030204" pitchFamily="18" charset="0"/>
                            </a:rPr>
                          </m:ctrlPr>
                        </m:fPr>
                        <m:num>
                          <m:r>
                            <a:rPr lang="en-US" i="1">
                              <a:latin typeface="Cambria Math"/>
                            </a:rPr>
                            <m:t>𝑡𝑎𝑛h</m:t>
                          </m:r>
                          <m:d>
                            <m:dPr>
                              <m:ctrlPr>
                                <a:rPr lang="en-US" i="1">
                                  <a:latin typeface="Cambria Math" panose="02040503050406030204" pitchFamily="18" charset="0"/>
                                </a:rPr>
                              </m:ctrlPr>
                            </m:dPr>
                            <m:e>
                              <m:r>
                                <a:rPr lang="en-US" i="1">
                                  <a:latin typeface="Cambria Math"/>
                                </a:rPr>
                                <m:t>0.866</m:t>
                              </m:r>
                              <m:f>
                                <m:fPr>
                                  <m:ctrlPr>
                                    <a:rPr lang="en-US" i="1">
                                      <a:latin typeface="Cambria Math" panose="02040503050406030204" pitchFamily="18" charset="0"/>
                                    </a:rPr>
                                  </m:ctrlPr>
                                </m:fPr>
                                <m:num>
                                  <m:r>
                                    <a:rPr lang="en-US" i="1">
                                      <a:latin typeface="Cambria Math"/>
                                    </a:rPr>
                                    <m:t>𝐷</m:t>
                                  </m:r>
                                </m:num>
                                <m:den>
                                  <m:r>
                                    <a:rPr lang="en-US" i="1">
                                      <a:latin typeface="Cambria Math"/>
                                    </a:rPr>
                                    <m:t>𝐻</m:t>
                                  </m:r>
                                </m:den>
                              </m:f>
                            </m:e>
                          </m:d>
                        </m:num>
                        <m:den>
                          <m:r>
                            <a:rPr lang="en-US" i="1">
                              <a:latin typeface="Cambria Math"/>
                            </a:rPr>
                            <m:t>0.866</m:t>
                          </m:r>
                          <m:f>
                            <m:fPr>
                              <m:ctrlPr>
                                <a:rPr lang="en-US" i="1">
                                  <a:latin typeface="Cambria Math" panose="02040503050406030204" pitchFamily="18" charset="0"/>
                                </a:rPr>
                              </m:ctrlPr>
                            </m:fPr>
                            <m:num>
                              <m:r>
                                <a:rPr lang="en-US" i="1">
                                  <a:latin typeface="Cambria Math"/>
                                </a:rPr>
                                <m:t>𝐷</m:t>
                              </m:r>
                            </m:num>
                            <m:den>
                              <m:r>
                                <a:rPr lang="en-US" i="1">
                                  <a:latin typeface="Cambria Math"/>
                                </a:rPr>
                                <m:t>𝐻</m:t>
                              </m:r>
                            </m:den>
                          </m:f>
                        </m:den>
                      </m:f>
                      <m:r>
                        <a:rPr lang="en-US" i="1">
                          <a:latin typeface="Cambria Math"/>
                        </a:rPr>
                        <m:t>= </m:t>
                      </m:r>
                      <m:f>
                        <m:fPr>
                          <m:ctrlPr>
                            <a:rPr lang="en-US" i="1">
                              <a:latin typeface="Cambria Math" panose="02040503050406030204" pitchFamily="18" charset="0"/>
                            </a:rPr>
                          </m:ctrlPr>
                        </m:fPr>
                        <m:num>
                          <m:r>
                            <a:rPr lang="en-US" i="1">
                              <a:latin typeface="Cambria Math"/>
                            </a:rPr>
                            <m:t>𝑡𝑎𝑛h</m:t>
                          </m:r>
                          <m:d>
                            <m:dPr>
                              <m:ctrlPr>
                                <a:rPr lang="en-US" i="1">
                                  <a:latin typeface="Cambria Math" panose="02040503050406030204" pitchFamily="18" charset="0"/>
                                </a:rPr>
                              </m:ctrlPr>
                            </m:dPr>
                            <m:e>
                              <m:r>
                                <a:rPr lang="en-US" i="1">
                                  <a:latin typeface="Cambria Math"/>
                                </a:rPr>
                                <m:t>0.866</m:t>
                              </m:r>
                              <m:f>
                                <m:fPr>
                                  <m:ctrlPr>
                                    <a:rPr lang="en-US" i="1">
                                      <a:latin typeface="Cambria Math" panose="02040503050406030204" pitchFamily="18" charset="0"/>
                                    </a:rPr>
                                  </m:ctrlPr>
                                </m:fPr>
                                <m:num>
                                  <m:r>
                                    <a:rPr lang="en-US" i="1">
                                      <a:latin typeface="Cambria Math"/>
                                    </a:rPr>
                                    <m:t>120</m:t>
                                  </m:r>
                                </m:num>
                                <m:den>
                                  <m:r>
                                    <a:rPr lang="en-US" i="1">
                                      <a:latin typeface="Cambria Math"/>
                                    </a:rPr>
                                    <m:t>33</m:t>
                                  </m:r>
                                </m:den>
                              </m:f>
                            </m:e>
                          </m:d>
                        </m:num>
                        <m:den>
                          <m:r>
                            <a:rPr lang="en-US" i="1">
                              <a:latin typeface="Cambria Math"/>
                            </a:rPr>
                            <m:t>0.866</m:t>
                          </m:r>
                          <m:f>
                            <m:fPr>
                              <m:ctrlPr>
                                <a:rPr lang="en-US" i="1">
                                  <a:latin typeface="Cambria Math" panose="02040503050406030204" pitchFamily="18" charset="0"/>
                                </a:rPr>
                              </m:ctrlPr>
                            </m:fPr>
                            <m:num>
                              <m:r>
                                <a:rPr lang="en-US" i="1">
                                  <a:latin typeface="Cambria Math"/>
                                </a:rPr>
                                <m:t>120</m:t>
                              </m:r>
                            </m:num>
                            <m:den>
                              <m:r>
                                <a:rPr lang="en-US" i="1">
                                  <a:latin typeface="Cambria Math"/>
                                </a:rPr>
                                <m:t>33</m:t>
                              </m:r>
                            </m:den>
                          </m:f>
                        </m:den>
                      </m:f>
                      <m:r>
                        <a:rPr lang="en-US" i="1">
                          <a:latin typeface="Cambria Math"/>
                        </a:rPr>
                        <m:t>=0.316</m:t>
                      </m:r>
                    </m:oMath>
                  </m:oMathPara>
                </a14:m>
                <a:endParaRPr lang="en-US" dirty="0"/>
              </a:p>
            </p:txBody>
          </p:sp>
        </mc:Choice>
        <mc:Fallback>
          <p:sp>
            <p:nvSpPr>
              <p:cNvPr id="8" name="Rectangle 7"/>
              <p:cNvSpPr>
                <a:spLocks noRot="1" noChangeAspect="1" noMove="1" noResize="1" noEditPoints="1" noAdjustHandles="1" noChangeArrowheads="1" noChangeShapeType="1" noTextEdit="1"/>
              </p:cNvSpPr>
              <p:nvPr/>
            </p:nvSpPr>
            <p:spPr>
              <a:xfrm>
                <a:off x="799011" y="3444562"/>
                <a:ext cx="7293429" cy="1388650"/>
              </a:xfrm>
              <a:prstGeom prst="rect">
                <a:avLst/>
              </a:prstGeom>
              <a:blipFill>
                <a:blip r:embed="rId3"/>
                <a:stretch>
                  <a:fillRect/>
                </a:stretch>
              </a:blipFill>
            </p:spPr>
            <p:txBody>
              <a:bodyPr/>
              <a:lstStyle/>
              <a:p>
                <a:r>
                  <a:rPr lang="en-US">
                    <a:noFill/>
                  </a:rPr>
                  <a:t> </a:t>
                </a:r>
              </a:p>
            </p:txBody>
          </p:sp>
        </mc:Fallback>
      </mc:AlternateContent>
      <p:sp>
        <p:nvSpPr>
          <p:cNvPr id="6" name="Rectangle 5"/>
          <p:cNvSpPr/>
          <p:nvPr/>
        </p:nvSpPr>
        <p:spPr>
          <a:xfrm>
            <a:off x="1280160" y="5056855"/>
            <a:ext cx="6812280" cy="461665"/>
          </a:xfrm>
          <a:prstGeom prst="rect">
            <a:avLst/>
          </a:prstGeom>
        </p:spPr>
        <p:txBody>
          <a:bodyPr wrap="square">
            <a:spAutoFit/>
          </a:bodyPr>
          <a:lstStyle/>
          <a:p>
            <a:r>
              <a:rPr lang="en-US" i="1" dirty="0"/>
              <a:t>W</a:t>
            </a:r>
            <a:r>
              <a:rPr lang="en-US" i="1" baseline="-25000" dirty="0"/>
              <a:t>i</a:t>
            </a:r>
            <a:r>
              <a:rPr lang="en-US" dirty="0"/>
              <a:t> = </a:t>
            </a:r>
            <a:r>
              <a:rPr lang="en-US" i="1" dirty="0"/>
              <a:t>W</a:t>
            </a:r>
            <a:r>
              <a:rPr lang="en-US" i="1" baseline="-25000" dirty="0"/>
              <a:t>tank</a:t>
            </a:r>
            <a:r>
              <a:rPr lang="en-US" dirty="0"/>
              <a:t> + </a:t>
            </a:r>
            <a:r>
              <a:rPr lang="en-US" i="1" dirty="0"/>
              <a:t>W</a:t>
            </a:r>
            <a:r>
              <a:rPr lang="en-US" i="1" baseline="-25000" dirty="0"/>
              <a:t>iwater</a:t>
            </a:r>
            <a:r>
              <a:rPr lang="en-US" dirty="0"/>
              <a:t> = 490 + 5590 = 6,080 kips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46</a:t>
            </a:fld>
            <a:endParaRPr lang="en-US" dirty="0"/>
          </a:p>
        </p:txBody>
      </p:sp>
    </p:spTree>
    <p:extLst>
      <p:ext uri="{BB962C8B-B14F-4D97-AF65-F5344CB8AC3E}">
        <p14:creationId xmlns:p14="http://schemas.microsoft.com/office/powerpoint/2010/main" val="17750575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Base Shear.  According to ASCE 7-16 Equation 15.7-5:</a:t>
                </a:r>
                <a:br>
                  <a:rPr lang="en-US" i="1" dirty="0"/>
                </a:br>
                <a:br>
                  <a:rPr lang="en-US" i="1" dirty="0"/>
                </a:br>
                <a14:m>
                  <m:oMath xmlns:m="http://schemas.openxmlformats.org/officeDocument/2006/math">
                    <m:sSub>
                      <m:sSubPr>
                        <m:ctrlPr>
                          <a:rPr lang="en-US" i="1">
                            <a:latin typeface="Cambria Math" panose="02040503050406030204" pitchFamily="18" charset="0"/>
                          </a:rPr>
                        </m:ctrlPr>
                      </m:sSubPr>
                      <m:e>
                        <m:r>
                          <a:rPr lang="en-US" i="1">
                            <a:latin typeface="Cambria Math"/>
                          </a:rPr>
                          <m:t>𝑉</m:t>
                        </m:r>
                      </m:e>
                      <m:sub>
                        <m:r>
                          <a:rPr lang="en-US" i="1">
                            <a:latin typeface="Cambria Math"/>
                          </a:rPr>
                          <m:t>𝑖</m:t>
                        </m:r>
                      </m:sub>
                    </m:sSub>
                    <m:r>
                      <a:rPr lang="en-US" i="1">
                        <a:latin typeface="Cambria Math"/>
                      </a:rPr>
                      <m:t>= </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a:rPr>
                              <m:t>𝑆</m:t>
                            </m:r>
                          </m:e>
                          <m:sub>
                            <m:r>
                              <a:rPr lang="en-US" i="1">
                                <a:latin typeface="Cambria Math"/>
                              </a:rPr>
                              <m:t>𝑎𝑖</m:t>
                            </m:r>
                          </m:sub>
                        </m:sSub>
                        <m:sSub>
                          <m:sSubPr>
                            <m:ctrlPr>
                              <a:rPr lang="en-US" i="1">
                                <a:latin typeface="Cambria Math" panose="02040503050406030204" pitchFamily="18" charset="0"/>
                              </a:rPr>
                            </m:ctrlPr>
                          </m:sSubPr>
                          <m:e>
                            <m:r>
                              <a:rPr lang="en-US" i="1">
                                <a:latin typeface="Cambria Math"/>
                              </a:rPr>
                              <m:t>𝑊</m:t>
                            </m:r>
                          </m:e>
                          <m:sub>
                            <m:r>
                              <a:rPr lang="en-US" i="1">
                                <a:latin typeface="Cambria Math"/>
                              </a:rPr>
                              <m:t>𝑖</m:t>
                            </m:r>
                          </m:sub>
                        </m:sSub>
                      </m:num>
                      <m:den>
                        <m:f>
                          <m:fPr>
                            <m:type m:val="lin"/>
                            <m:ctrlPr>
                              <a:rPr lang="en-US" i="1">
                                <a:latin typeface="Cambria Math" panose="02040503050406030204" pitchFamily="18" charset="0"/>
                              </a:rPr>
                            </m:ctrlPr>
                          </m:fPr>
                          <m:num>
                            <m:r>
                              <a:rPr lang="en-US" i="1">
                                <a:latin typeface="Cambria Math"/>
                              </a:rPr>
                              <m:t>𝑅</m:t>
                            </m:r>
                          </m:num>
                          <m:den>
                            <m:sSub>
                              <m:sSubPr>
                                <m:ctrlPr>
                                  <a:rPr lang="en-US" i="1">
                                    <a:latin typeface="Cambria Math" panose="02040503050406030204" pitchFamily="18" charset="0"/>
                                  </a:rPr>
                                </m:ctrlPr>
                              </m:sSubPr>
                              <m:e>
                                <m:r>
                                  <a:rPr lang="en-US" i="1">
                                    <a:latin typeface="Cambria Math"/>
                                  </a:rPr>
                                  <m:t>𝐼</m:t>
                                </m:r>
                              </m:e>
                              <m:sub>
                                <m:r>
                                  <a:rPr lang="en-US" i="1">
                                    <a:latin typeface="Cambria Math"/>
                                  </a:rPr>
                                  <m:t>𝑒</m:t>
                                </m:r>
                              </m:sub>
                            </m:sSub>
                          </m:den>
                        </m:f>
                      </m:den>
                    </m:f>
                    <m:r>
                      <a:rPr lang="en-US" i="1">
                        <a:latin typeface="Cambria Math"/>
                      </a:rPr>
                      <m:t>= </m:t>
                    </m:r>
                    <m:f>
                      <m:fPr>
                        <m:ctrlPr>
                          <a:rPr lang="en-US" i="1">
                            <a:latin typeface="Cambria Math" panose="02040503050406030204" pitchFamily="18" charset="0"/>
                          </a:rPr>
                        </m:ctrlPr>
                      </m:fPr>
                      <m:num>
                        <m:r>
                          <a:rPr lang="en-US" i="1">
                            <a:latin typeface="Cambria Math"/>
                          </a:rPr>
                          <m:t>0.824</m:t>
                        </m:r>
                        <m:d>
                          <m:dPr>
                            <m:ctrlPr>
                              <a:rPr lang="en-US" i="1">
                                <a:latin typeface="Cambria Math" panose="02040503050406030204" pitchFamily="18" charset="0"/>
                              </a:rPr>
                            </m:ctrlPr>
                          </m:dPr>
                          <m:e>
                            <m:r>
                              <a:rPr lang="en-US" b="0" i="1" smtClean="0">
                                <a:latin typeface="Cambria Math"/>
                              </a:rPr>
                              <m:t>6,080</m:t>
                            </m:r>
                          </m:e>
                        </m:d>
                      </m:num>
                      <m:den>
                        <m:f>
                          <m:fPr>
                            <m:type m:val="lin"/>
                            <m:ctrlPr>
                              <a:rPr lang="en-US" i="1">
                                <a:latin typeface="Cambria Math" panose="02040503050406030204" pitchFamily="18" charset="0"/>
                              </a:rPr>
                            </m:ctrlPr>
                          </m:fPr>
                          <m:num>
                            <m:r>
                              <a:rPr lang="en-US" b="0" i="1" smtClean="0">
                                <a:latin typeface="Cambria Math"/>
                              </a:rPr>
                              <m:t>2.5</m:t>
                            </m:r>
                          </m:num>
                          <m:den>
                            <m:r>
                              <a:rPr lang="en-US" i="1">
                                <a:latin typeface="Cambria Math"/>
                              </a:rPr>
                              <m:t>1.</m:t>
                            </m:r>
                            <m:r>
                              <a:rPr lang="en-US" b="0" i="1" smtClean="0">
                                <a:latin typeface="Cambria Math"/>
                              </a:rPr>
                              <m:t>2</m:t>
                            </m:r>
                            <m:r>
                              <a:rPr lang="en-US" i="1">
                                <a:latin typeface="Cambria Math"/>
                              </a:rPr>
                              <m:t>5</m:t>
                            </m:r>
                          </m:den>
                        </m:f>
                      </m:den>
                    </m:f>
                    <m:r>
                      <a:rPr lang="en-US" i="1">
                        <a:latin typeface="Cambria Math"/>
                      </a:rPr>
                      <m:t>=</m:t>
                    </m:r>
                    <m:r>
                      <a:rPr lang="en-US" b="0" i="1" smtClean="0">
                        <a:latin typeface="Cambria Math"/>
                      </a:rPr>
                      <m:t>2,505 </m:t>
                    </m:r>
                    <m:r>
                      <m:rPr>
                        <m:nor/>
                      </m:rPr>
                      <a:rPr lang="en-US"/>
                      <m:t>kips</m:t>
                    </m:r>
                  </m:oMath>
                </a14:m>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412" t="-1418"/>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47</a:t>
            </a:fld>
            <a:endParaRPr lang="en-US" dirty="0"/>
          </a:p>
        </p:txBody>
      </p:sp>
    </p:spTree>
    <p:extLst>
      <p:ext uri="{BB962C8B-B14F-4D97-AF65-F5344CB8AC3E}">
        <p14:creationId xmlns:p14="http://schemas.microsoft.com/office/powerpoint/2010/main" val="25109563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61988" y="1604963"/>
                <a:ext cx="8207692" cy="4297362"/>
              </a:xfrm>
            </p:spPr>
            <p:txBody>
              <a:bodyPr/>
              <a:lstStyle/>
              <a:p>
                <a:r>
                  <a:rPr lang="en-US" dirty="0"/>
                  <a:t>Convective Response</a:t>
                </a:r>
              </a:p>
              <a:p>
                <a:r>
                  <a:rPr lang="en-US" dirty="0"/>
                  <a:t>Natural period for the first mode of sloshing.  Using ASCE 7-16 Equation 15.7-12:</a:t>
                </a:r>
                <a:br>
                  <a:rPr lang="en-US" dirty="0"/>
                </a:br>
                <a:br>
                  <a:rPr lang="en-US" dirty="0"/>
                </a:br>
                <a:br>
                  <a:rPr lang="en-US" dirty="0"/>
                </a:br>
                <a14:m>
                  <m:oMath xmlns:m="http://schemas.openxmlformats.org/officeDocument/2006/math">
                    <m:sSub>
                      <m:sSubPr>
                        <m:ctrlPr>
                          <a:rPr lang="en-US" sz="2000" i="1">
                            <a:latin typeface="Cambria Math" panose="02040503050406030204" pitchFamily="18" charset="0"/>
                          </a:rPr>
                        </m:ctrlPr>
                      </m:sSubPr>
                      <m:e>
                        <m:r>
                          <a:rPr lang="en-US" sz="2000" i="1">
                            <a:latin typeface="Cambria Math"/>
                          </a:rPr>
                          <m:t>𝑇</m:t>
                        </m:r>
                      </m:e>
                      <m:sub>
                        <m:r>
                          <a:rPr lang="en-US" sz="2000" i="1">
                            <a:latin typeface="Cambria Math"/>
                          </a:rPr>
                          <m:t>𝑐</m:t>
                        </m:r>
                      </m:sub>
                    </m:sSub>
                    <m:r>
                      <a:rPr lang="en-US" sz="2000" i="1">
                        <a:latin typeface="Cambria Math"/>
                      </a:rPr>
                      <m:t>=2</m:t>
                    </m:r>
                    <m:r>
                      <a:rPr lang="en-US" sz="2000" i="1">
                        <a:latin typeface="Cambria Math"/>
                      </a:rPr>
                      <m:t>𝜋</m:t>
                    </m:r>
                    <m:rad>
                      <m:radPr>
                        <m:degHide m:val="on"/>
                        <m:ctrlPr>
                          <a:rPr lang="en-US" sz="2000" i="1">
                            <a:latin typeface="Cambria Math" panose="02040503050406030204" pitchFamily="18" charset="0"/>
                          </a:rPr>
                        </m:ctrlPr>
                      </m:radPr>
                      <m:deg/>
                      <m:e>
                        <m:f>
                          <m:fPr>
                            <m:ctrlPr>
                              <a:rPr lang="en-US" sz="2000" i="1">
                                <a:latin typeface="Cambria Math" panose="02040503050406030204" pitchFamily="18" charset="0"/>
                              </a:rPr>
                            </m:ctrlPr>
                          </m:fPr>
                          <m:num>
                            <m:r>
                              <a:rPr lang="en-US" sz="2000" i="1">
                                <a:latin typeface="Cambria Math"/>
                              </a:rPr>
                              <m:t>𝐷</m:t>
                            </m:r>
                          </m:num>
                          <m:den>
                            <m:r>
                              <a:rPr lang="en-US" sz="2000" i="1">
                                <a:latin typeface="Cambria Math"/>
                              </a:rPr>
                              <m:t>3.68</m:t>
                            </m:r>
                            <m:r>
                              <a:rPr lang="en-US" sz="2000" i="1">
                                <a:latin typeface="Cambria Math"/>
                              </a:rPr>
                              <m:t>𝑔</m:t>
                            </m:r>
                            <m:func>
                              <m:funcPr>
                                <m:ctrlPr>
                                  <a:rPr lang="en-US" sz="2000" i="1">
                                    <a:latin typeface="Cambria Math" panose="02040503050406030204" pitchFamily="18" charset="0"/>
                                  </a:rPr>
                                </m:ctrlPr>
                              </m:funcPr>
                              <m:fName>
                                <m:r>
                                  <m:rPr>
                                    <m:sty m:val="p"/>
                                  </m:rPr>
                                  <a:rPr lang="en-US" sz="2000">
                                    <a:latin typeface="Cambria Math"/>
                                  </a:rPr>
                                  <m:t>tanh</m:t>
                                </m:r>
                              </m:fName>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3.68</m:t>
                                        </m:r>
                                        <m:r>
                                          <a:rPr lang="en-US" sz="2000" i="1">
                                            <a:latin typeface="Cambria Math"/>
                                          </a:rPr>
                                          <m:t>𝐻</m:t>
                                        </m:r>
                                      </m:num>
                                      <m:den>
                                        <m:r>
                                          <a:rPr lang="en-US" sz="2000" i="1">
                                            <a:latin typeface="Cambria Math"/>
                                          </a:rPr>
                                          <m:t>𝐷</m:t>
                                        </m:r>
                                      </m:den>
                                    </m:f>
                                  </m:e>
                                </m:d>
                              </m:e>
                            </m:func>
                          </m:den>
                        </m:f>
                      </m:e>
                    </m:rad>
                    <m:r>
                      <a:rPr lang="en-US" sz="2000" i="1">
                        <a:latin typeface="Cambria Math"/>
                      </a:rPr>
                      <m:t> </m:t>
                    </m:r>
                  </m:oMath>
                </a14:m>
                <a:r>
                  <a:rPr lang="en-US" sz="2000" i="1" dirty="0"/>
                  <a:t>  </a:t>
                </a:r>
                <a14:m>
                  <m:oMath xmlns:m="http://schemas.openxmlformats.org/officeDocument/2006/math">
                    <m:r>
                      <a:rPr lang="en-US" sz="2000" i="1">
                        <a:latin typeface="Cambria Math"/>
                      </a:rPr>
                      <m:t>=2</m:t>
                    </m:r>
                    <m:r>
                      <a:rPr lang="en-US" sz="2000" i="1">
                        <a:latin typeface="Cambria Math"/>
                      </a:rPr>
                      <m:t>𝜋</m:t>
                    </m:r>
                    <m:rad>
                      <m:radPr>
                        <m:degHide m:val="on"/>
                        <m:ctrlPr>
                          <a:rPr lang="en-US" sz="2000" i="1">
                            <a:latin typeface="Cambria Math" panose="02040503050406030204" pitchFamily="18" charset="0"/>
                          </a:rPr>
                        </m:ctrlPr>
                      </m:radPr>
                      <m:deg/>
                      <m:e>
                        <m:f>
                          <m:fPr>
                            <m:ctrlPr>
                              <a:rPr lang="en-US" sz="2000" i="1">
                                <a:latin typeface="Cambria Math" panose="02040503050406030204" pitchFamily="18" charset="0"/>
                              </a:rPr>
                            </m:ctrlPr>
                          </m:fPr>
                          <m:num>
                            <m:r>
                              <a:rPr lang="en-US" sz="2000" b="0" i="1" smtClean="0">
                                <a:latin typeface="Cambria Math"/>
                              </a:rPr>
                              <m:t>1</m:t>
                            </m:r>
                            <m:r>
                              <a:rPr lang="en-US" sz="2000" i="1">
                                <a:latin typeface="Cambria Math"/>
                              </a:rPr>
                              <m:t>20 </m:t>
                            </m:r>
                            <m:r>
                              <m:rPr>
                                <m:nor/>
                              </m:rPr>
                              <a:rPr lang="en-US" sz="2000"/>
                              <m:t>ft</m:t>
                            </m:r>
                          </m:num>
                          <m:den>
                            <m:r>
                              <a:rPr lang="en-US" sz="2000" i="1">
                                <a:latin typeface="Cambria Math"/>
                              </a:rPr>
                              <m:t>3.68</m:t>
                            </m:r>
                            <m:d>
                              <m:dPr>
                                <m:ctrlPr>
                                  <a:rPr lang="en-US" sz="2000" i="1">
                                    <a:latin typeface="Cambria Math" panose="02040503050406030204" pitchFamily="18" charset="0"/>
                                  </a:rPr>
                                </m:ctrlPr>
                              </m:dPr>
                              <m:e>
                                <m:r>
                                  <a:rPr lang="en-US" sz="2000" i="1">
                                    <a:latin typeface="Cambria Math"/>
                                  </a:rPr>
                                  <m:t>32.174 </m:t>
                                </m:r>
                                <m:f>
                                  <m:fPr>
                                    <m:ctrlPr>
                                      <a:rPr lang="en-US" sz="2000" i="1">
                                        <a:latin typeface="Cambria Math" panose="02040503050406030204" pitchFamily="18" charset="0"/>
                                      </a:rPr>
                                    </m:ctrlPr>
                                  </m:fPr>
                                  <m:num>
                                    <m:r>
                                      <m:rPr>
                                        <m:nor/>
                                      </m:rPr>
                                      <a:rPr lang="en-US" sz="2000"/>
                                      <m:t>ft</m:t>
                                    </m:r>
                                  </m:num>
                                  <m:den>
                                    <m:sSup>
                                      <m:sSupPr>
                                        <m:ctrlPr>
                                          <a:rPr lang="en-US" sz="2000" i="1">
                                            <a:latin typeface="Cambria Math" panose="02040503050406030204" pitchFamily="18" charset="0"/>
                                          </a:rPr>
                                        </m:ctrlPr>
                                      </m:sSupPr>
                                      <m:e>
                                        <m:r>
                                          <a:rPr lang="en-US" sz="2000" i="1">
                                            <a:latin typeface="Cambria Math"/>
                                          </a:rPr>
                                          <m:t>𝑠</m:t>
                                        </m:r>
                                      </m:e>
                                      <m:sup>
                                        <m:r>
                                          <a:rPr lang="en-US" sz="2000" i="1">
                                            <a:latin typeface="Cambria Math"/>
                                          </a:rPr>
                                          <m:t>2</m:t>
                                        </m:r>
                                      </m:sup>
                                    </m:sSup>
                                  </m:den>
                                </m:f>
                              </m:e>
                            </m:d>
                            <m:func>
                              <m:funcPr>
                                <m:ctrlPr>
                                  <a:rPr lang="en-US" sz="2000" i="1">
                                    <a:latin typeface="Cambria Math" panose="02040503050406030204" pitchFamily="18" charset="0"/>
                                  </a:rPr>
                                </m:ctrlPr>
                              </m:funcPr>
                              <m:fName>
                                <m:r>
                                  <m:rPr>
                                    <m:sty m:val="p"/>
                                  </m:rPr>
                                  <a:rPr lang="en-US" sz="2000">
                                    <a:latin typeface="Cambria Math"/>
                                  </a:rPr>
                                  <m:t>tanh</m:t>
                                </m:r>
                              </m:fName>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3.68</m:t>
                                        </m:r>
                                        <m:d>
                                          <m:dPr>
                                            <m:ctrlPr>
                                              <a:rPr lang="en-US" sz="2000" i="1">
                                                <a:latin typeface="Cambria Math" panose="02040503050406030204" pitchFamily="18" charset="0"/>
                                              </a:rPr>
                                            </m:ctrlPr>
                                          </m:dPr>
                                          <m:e>
                                            <m:r>
                                              <a:rPr lang="en-US" sz="2000" b="0" i="1" smtClean="0">
                                                <a:latin typeface="Cambria Math"/>
                                              </a:rPr>
                                              <m:t>33</m:t>
                                            </m:r>
                                            <m:r>
                                              <a:rPr lang="en-US" sz="2000" i="1">
                                                <a:latin typeface="Cambria Math"/>
                                              </a:rPr>
                                              <m:t> </m:t>
                                            </m:r>
                                            <m:r>
                                              <m:rPr>
                                                <m:nor/>
                                              </m:rPr>
                                              <a:rPr lang="en-US" sz="2000"/>
                                              <m:t>ft</m:t>
                                            </m:r>
                                          </m:e>
                                        </m:d>
                                      </m:num>
                                      <m:den>
                                        <m:r>
                                          <a:rPr lang="en-US" sz="2000" b="0" i="1" smtClean="0">
                                            <a:latin typeface="Cambria Math"/>
                                          </a:rPr>
                                          <m:t>1</m:t>
                                        </m:r>
                                        <m:r>
                                          <a:rPr lang="en-US" sz="2000" i="1">
                                            <a:latin typeface="Cambria Math"/>
                                          </a:rPr>
                                          <m:t>20 </m:t>
                                        </m:r>
                                        <m:r>
                                          <m:rPr>
                                            <m:nor/>
                                          </m:rPr>
                                          <a:rPr lang="en-US" sz="2000"/>
                                          <m:t>ft</m:t>
                                        </m:r>
                                      </m:den>
                                    </m:f>
                                  </m:e>
                                </m:d>
                              </m:e>
                            </m:func>
                          </m:den>
                        </m:f>
                      </m:e>
                    </m:rad>
                    <m:r>
                      <a:rPr lang="en-US" sz="2000" i="1">
                        <a:latin typeface="Cambria Math"/>
                      </a:rPr>
                      <m:t> =</m:t>
                    </m:r>
                    <m:r>
                      <a:rPr lang="en-US" sz="2000" b="0" i="1" smtClean="0">
                        <a:latin typeface="Cambria Math"/>
                      </a:rPr>
                      <m:t>7</m:t>
                    </m:r>
                    <m:r>
                      <a:rPr lang="en-US" sz="2000" i="1">
                        <a:latin typeface="Cambria Math"/>
                      </a:rPr>
                      <m:t>.</m:t>
                    </m:r>
                    <m:r>
                      <a:rPr lang="en-US" sz="2000" b="0" i="1" smtClean="0">
                        <a:latin typeface="Cambria Math"/>
                      </a:rPr>
                      <m:t>22</m:t>
                    </m:r>
                    <m:r>
                      <a:rPr lang="en-US" sz="2000" i="1">
                        <a:latin typeface="Cambria Math"/>
                      </a:rPr>
                      <m:t> </m:t>
                    </m:r>
                    <m:r>
                      <m:rPr>
                        <m:nor/>
                      </m:rPr>
                      <a:rPr lang="en-US" sz="2000"/>
                      <m:t>s</m:t>
                    </m:r>
                  </m:oMath>
                </a14:m>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61988" y="1604963"/>
                <a:ext cx="8207692" cy="4297362"/>
              </a:xfrm>
              <a:blipFill rotWithShape="1">
                <a:blip r:embed="rId3"/>
                <a:stretch>
                  <a:fillRect l="-1337" t="-1418"/>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48</a:t>
            </a:fld>
            <a:endParaRPr lang="en-US" dirty="0"/>
          </a:p>
        </p:txBody>
      </p:sp>
    </p:spTree>
    <p:extLst>
      <p:ext uri="{BB962C8B-B14F-4D97-AF65-F5344CB8AC3E}">
        <p14:creationId xmlns:p14="http://schemas.microsoft.com/office/powerpoint/2010/main" val="24435360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661988" y="1604963"/>
            <a:ext cx="8109480" cy="4297362"/>
          </a:xfrm>
        </p:spPr>
        <p:txBody>
          <a:bodyPr/>
          <a:lstStyle/>
          <a:p>
            <a:r>
              <a:rPr lang="en-US" dirty="0"/>
              <a:t>Spectral acceleration.  Using ASCE 7-16 Equation 15.7-11 with </a:t>
            </a:r>
            <a:r>
              <a:rPr lang="en-US" i="1" dirty="0"/>
              <a:t>T</a:t>
            </a:r>
            <a:r>
              <a:rPr lang="en-US" i="1" baseline="-25000" dirty="0"/>
              <a:t>c</a:t>
            </a:r>
            <a:r>
              <a:rPr lang="en-US" dirty="0"/>
              <a:t> &gt; </a:t>
            </a:r>
            <a:r>
              <a:rPr lang="en-US" i="1" dirty="0"/>
              <a:t>T</a:t>
            </a:r>
            <a:r>
              <a:rPr lang="en-US" i="1" baseline="-25000" dirty="0"/>
              <a:t>L</a:t>
            </a:r>
            <a:r>
              <a:rPr lang="en-US" dirty="0"/>
              <a:t> = 6 seconds:</a:t>
            </a:r>
            <a:br>
              <a:rPr lang="en-US" dirty="0"/>
            </a:br>
            <a:br>
              <a:rPr lang="en-US" dirty="0"/>
            </a:br>
            <a:endParaRPr lang="en-US" dirty="0"/>
          </a:p>
          <a:p>
            <a:endParaRPr lang="en-US" dirty="0"/>
          </a:p>
          <a:p>
            <a:r>
              <a:rPr lang="en-US" dirty="0"/>
              <a:t>Seismic (convective) weight. </a:t>
            </a:r>
            <a:br>
              <a:rPr lang="en-US" dirty="0"/>
            </a:br>
            <a:br>
              <a:rPr lang="en-US" dirty="0"/>
            </a:br>
            <a:r>
              <a:rPr lang="en-US" sz="2400" i="1" dirty="0"/>
              <a:t>W</a:t>
            </a:r>
            <a:r>
              <a:rPr lang="en-US" sz="2400" i="1" baseline="-25000" dirty="0"/>
              <a:t>c</a:t>
            </a:r>
            <a:r>
              <a:rPr lang="en-US" sz="2400" dirty="0"/>
              <a:t> = </a:t>
            </a:r>
            <a:r>
              <a:rPr lang="en-US" sz="2400" i="1" dirty="0"/>
              <a:t>W</a:t>
            </a:r>
            <a:r>
              <a:rPr lang="en-US" sz="2400" i="1" baseline="-25000" dirty="0"/>
              <a:t>GAS</a:t>
            </a:r>
            <a:r>
              <a:rPr lang="en-US" sz="2400" dirty="0"/>
              <a:t> (</a:t>
            </a:r>
            <a:r>
              <a:rPr lang="en-US" sz="2400" i="1" dirty="0"/>
              <a:t>W</a:t>
            </a:r>
            <a:r>
              <a:rPr lang="en-US" sz="2400" i="1" baseline="-25000" dirty="0"/>
              <a:t>c</a:t>
            </a:r>
            <a:r>
              <a:rPr lang="en-US" sz="2400" dirty="0"/>
              <a:t>/</a:t>
            </a:r>
            <a:r>
              <a:rPr lang="en-US" sz="2400" i="1" dirty="0"/>
              <a:t>W</a:t>
            </a:r>
            <a:r>
              <a:rPr lang="en-US" sz="2400" i="1" baseline="-25000" dirty="0"/>
              <a:t>p</a:t>
            </a:r>
            <a:r>
              <a:rPr lang="en-US" sz="2400" dirty="0"/>
              <a:t>) = 17,691 (0.640) = 11,322 kips</a:t>
            </a:r>
          </a:p>
          <a:p>
            <a:endParaRPr lang="en-US" dirty="0"/>
          </a:p>
        </p:txBody>
      </p:sp>
      <mc:AlternateContent xmlns:mc="http://schemas.openxmlformats.org/markup-compatibility/2006">
        <mc:Choice xmlns:a14="http://schemas.microsoft.com/office/drawing/2010/main" Requires="a14">
          <p:sp>
            <p:nvSpPr>
              <p:cNvPr id="7" name="Rectangle 6"/>
              <p:cNvSpPr/>
              <p:nvPr/>
            </p:nvSpPr>
            <p:spPr>
              <a:xfrm>
                <a:off x="892628" y="2798411"/>
                <a:ext cx="7021285" cy="91416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a:rPr>
                            <m:t>𝑆</m:t>
                          </m:r>
                        </m:e>
                        <m:sub>
                          <m:r>
                            <a:rPr lang="en-US" i="1">
                              <a:latin typeface="Cambria Math"/>
                            </a:rPr>
                            <m:t>𝑎𝑐</m:t>
                          </m:r>
                        </m:sub>
                      </m:sSub>
                      <m:r>
                        <a:rPr lang="en-US" i="1">
                          <a:latin typeface="Cambria Math"/>
                        </a:rPr>
                        <m:t>= </m:t>
                      </m:r>
                      <m:f>
                        <m:fPr>
                          <m:ctrlPr>
                            <a:rPr lang="en-US" i="1">
                              <a:latin typeface="Cambria Math" panose="02040503050406030204" pitchFamily="18" charset="0"/>
                            </a:rPr>
                          </m:ctrlPr>
                        </m:fPr>
                        <m:num>
                          <m:r>
                            <a:rPr lang="en-US" i="1">
                              <a:latin typeface="Cambria Math"/>
                            </a:rPr>
                            <m:t>1.5</m:t>
                          </m:r>
                          <m:sSub>
                            <m:sSubPr>
                              <m:ctrlPr>
                                <a:rPr lang="en-US" i="1">
                                  <a:latin typeface="Cambria Math" panose="02040503050406030204" pitchFamily="18" charset="0"/>
                                </a:rPr>
                              </m:ctrlPr>
                            </m:sSubPr>
                            <m:e>
                              <m:r>
                                <a:rPr lang="en-US" i="1">
                                  <a:latin typeface="Cambria Math"/>
                                </a:rPr>
                                <m:t>𝑆</m:t>
                              </m:r>
                            </m:e>
                            <m:sub>
                              <m:r>
                                <a:rPr lang="en-US" i="1">
                                  <a:latin typeface="Cambria Math"/>
                                </a:rPr>
                                <m:t>𝐷</m:t>
                              </m:r>
                              <m:r>
                                <a:rPr lang="en-US" i="1">
                                  <a:latin typeface="Cambria Math"/>
                                </a:rPr>
                                <m:t>1</m:t>
                              </m:r>
                            </m:sub>
                          </m:sSub>
                          <m:sSub>
                            <m:sSubPr>
                              <m:ctrlPr>
                                <a:rPr lang="en-US" i="1">
                                  <a:latin typeface="Cambria Math" panose="02040503050406030204" pitchFamily="18" charset="0"/>
                                </a:rPr>
                              </m:ctrlPr>
                            </m:sSubPr>
                            <m:e>
                              <m:r>
                                <a:rPr lang="en-US" i="1">
                                  <a:latin typeface="Cambria Math"/>
                                </a:rPr>
                                <m:t>𝑇</m:t>
                              </m:r>
                            </m:e>
                            <m:sub>
                              <m:r>
                                <a:rPr lang="en-US" i="1">
                                  <a:latin typeface="Cambria Math"/>
                                </a:rPr>
                                <m:t>𝐿</m:t>
                              </m:r>
                            </m:sub>
                          </m:sSub>
                        </m:num>
                        <m:den>
                          <m:sSubSup>
                            <m:sSubSupPr>
                              <m:ctrlPr>
                                <a:rPr lang="en-US" i="1">
                                  <a:latin typeface="Cambria Math" panose="02040503050406030204" pitchFamily="18" charset="0"/>
                                </a:rPr>
                              </m:ctrlPr>
                            </m:sSubSupPr>
                            <m:e>
                              <m:r>
                                <a:rPr lang="en-US" i="1">
                                  <a:latin typeface="Cambria Math"/>
                                </a:rPr>
                                <m:t>𝑇</m:t>
                              </m:r>
                            </m:e>
                            <m:sub>
                              <m:r>
                                <a:rPr lang="en-US" i="1">
                                  <a:latin typeface="Cambria Math"/>
                                </a:rPr>
                                <m:t>𝑐</m:t>
                              </m:r>
                            </m:sub>
                            <m:sup>
                              <m:r>
                                <a:rPr lang="en-US" i="1">
                                  <a:latin typeface="Cambria Math"/>
                                </a:rPr>
                                <m:t>2</m:t>
                              </m:r>
                            </m:sup>
                          </m:sSubSup>
                        </m:den>
                      </m:f>
                      <m:r>
                        <a:rPr lang="en-US" i="1">
                          <a:latin typeface="Cambria Math"/>
                        </a:rPr>
                        <m:t>= </m:t>
                      </m:r>
                      <m:f>
                        <m:fPr>
                          <m:ctrlPr>
                            <a:rPr lang="en-US" i="1">
                              <a:latin typeface="Cambria Math" panose="02040503050406030204" pitchFamily="18" charset="0"/>
                            </a:rPr>
                          </m:ctrlPr>
                        </m:fPr>
                        <m:num>
                          <m:r>
                            <a:rPr lang="en-US" i="1">
                              <a:latin typeface="Cambria Math"/>
                            </a:rPr>
                            <m:t>1.5</m:t>
                          </m:r>
                          <m:d>
                            <m:dPr>
                              <m:ctrlPr>
                                <a:rPr lang="en-US" i="1">
                                  <a:latin typeface="Cambria Math" panose="02040503050406030204" pitchFamily="18" charset="0"/>
                                </a:rPr>
                              </m:ctrlPr>
                            </m:dPr>
                            <m:e>
                              <m:r>
                                <a:rPr lang="en-US" i="1">
                                  <a:latin typeface="Cambria Math"/>
                                </a:rPr>
                                <m:t>0.376</m:t>
                              </m:r>
                            </m:e>
                          </m:d>
                          <m:d>
                            <m:dPr>
                              <m:ctrlPr>
                                <a:rPr lang="en-US" i="1">
                                  <a:latin typeface="Cambria Math" panose="02040503050406030204" pitchFamily="18" charset="0"/>
                                </a:rPr>
                              </m:ctrlPr>
                            </m:dPr>
                            <m:e>
                              <m:r>
                                <a:rPr lang="en-US" i="1">
                                  <a:latin typeface="Cambria Math"/>
                                </a:rPr>
                                <m:t>6</m:t>
                              </m:r>
                            </m:e>
                          </m:d>
                        </m:num>
                        <m:den>
                          <m:sSup>
                            <m:sSupPr>
                              <m:ctrlPr>
                                <a:rPr lang="en-US" i="1">
                                  <a:latin typeface="Cambria Math" panose="02040503050406030204" pitchFamily="18" charset="0"/>
                                </a:rPr>
                              </m:ctrlPr>
                            </m:sSupPr>
                            <m:e>
                              <m:r>
                                <a:rPr lang="en-US" i="1">
                                  <a:latin typeface="Cambria Math"/>
                                </a:rPr>
                                <m:t>7.22</m:t>
                              </m:r>
                            </m:e>
                            <m:sup>
                              <m:r>
                                <a:rPr lang="en-US" i="1">
                                  <a:latin typeface="Cambria Math"/>
                                </a:rPr>
                                <m:t>2</m:t>
                              </m:r>
                            </m:sup>
                          </m:sSup>
                        </m:den>
                      </m:f>
                      <m:r>
                        <a:rPr lang="en-US" i="1">
                          <a:latin typeface="Cambria Math"/>
                        </a:rPr>
                        <m:t>=0.0649</m:t>
                      </m:r>
                    </m:oMath>
                  </m:oMathPara>
                </a14:m>
                <a:endParaRPr lang="en-US" dirty="0"/>
              </a:p>
            </p:txBody>
          </p:sp>
        </mc:Choice>
        <mc:Fallback>
          <p:sp>
            <p:nvSpPr>
              <p:cNvPr id="7" name="Rectangle 6"/>
              <p:cNvSpPr>
                <a:spLocks noRot="1" noChangeAspect="1" noMove="1" noResize="1" noEditPoints="1" noAdjustHandles="1" noChangeArrowheads="1" noChangeShapeType="1" noTextEdit="1"/>
              </p:cNvSpPr>
              <p:nvPr/>
            </p:nvSpPr>
            <p:spPr>
              <a:xfrm>
                <a:off x="892628" y="2798411"/>
                <a:ext cx="7021285" cy="914161"/>
              </a:xfrm>
              <a:prstGeom prst="rect">
                <a:avLst/>
              </a:prstGeom>
              <a:blipFill>
                <a:blip r:embed="rId3"/>
                <a:stretch>
                  <a:fillRect/>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49</a:t>
            </a:fld>
            <a:endParaRPr lang="en-US" dirty="0"/>
          </a:p>
        </p:txBody>
      </p:sp>
    </p:spTree>
    <p:extLst>
      <p:ext uri="{BB962C8B-B14F-4D97-AF65-F5344CB8AC3E}">
        <p14:creationId xmlns:p14="http://schemas.microsoft.com/office/powerpoint/2010/main" val="25672733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Nonbuilding Structures (NBS)?</a:t>
            </a:r>
          </a:p>
        </p:txBody>
      </p:sp>
      <p:sp>
        <p:nvSpPr>
          <p:cNvPr id="3" name="Content Placeholder 2"/>
          <p:cNvSpPr>
            <a:spLocks noGrp="1"/>
          </p:cNvSpPr>
          <p:nvPr>
            <p:ph idx="1"/>
          </p:nvPr>
        </p:nvSpPr>
        <p:spPr>
          <a:xfrm>
            <a:off x="661988" y="1604962"/>
            <a:ext cx="7772400" cy="4536757"/>
          </a:xfrm>
        </p:spPr>
        <p:txBody>
          <a:bodyPr/>
          <a:lstStyle/>
          <a:p>
            <a:r>
              <a:rPr lang="en-US" dirty="0"/>
              <a:t>A nonbuilding structure is any structure that was not designed for </a:t>
            </a:r>
            <a:r>
              <a:rPr lang="en-US" b="1" dirty="0"/>
              <a:t>continuous</a:t>
            </a:r>
            <a:r>
              <a:rPr lang="en-US" dirty="0"/>
              <a:t> human occupancy.</a:t>
            </a:r>
          </a:p>
          <a:p>
            <a:r>
              <a:rPr lang="en-US" dirty="0"/>
              <a:t>A nonbuilding structure may be supported by the earth or another structure.</a:t>
            </a:r>
          </a:p>
          <a:p>
            <a:r>
              <a:rPr lang="en-US" dirty="0"/>
              <a:t>Requirements for the seismic design of nonbuilding structures can be found in Chapter 15 of ASCE 7-16.</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5</a:t>
            </a:fld>
            <a:endParaRPr lang="en-US" dirty="0"/>
          </a:p>
        </p:txBody>
      </p:sp>
    </p:spTree>
    <p:extLst>
      <p:ext uri="{BB962C8B-B14F-4D97-AF65-F5344CB8AC3E}">
        <p14:creationId xmlns:p14="http://schemas.microsoft.com/office/powerpoint/2010/main" val="3698971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61988" y="1604963"/>
                <a:ext cx="8040052" cy="4297362"/>
              </a:xfrm>
            </p:spPr>
            <p:txBody>
              <a:bodyPr/>
              <a:lstStyle/>
              <a:p>
                <a:r>
                  <a:rPr lang="en-US" sz="2400" dirty="0"/>
                  <a:t>The ratio </a:t>
                </a:r>
                <a:r>
                  <a:rPr lang="en-US" sz="2400" i="1" dirty="0"/>
                  <a:t>W</a:t>
                </a:r>
                <a:r>
                  <a:rPr lang="en-US" sz="2400" i="1" baseline="-25000" dirty="0"/>
                  <a:t>c</a:t>
                </a:r>
                <a:r>
                  <a:rPr lang="en-US" sz="2400" dirty="0"/>
                  <a:t>/</a:t>
                </a:r>
                <a:r>
                  <a:rPr lang="en-US" sz="2400" i="1" dirty="0"/>
                  <a:t>W</a:t>
                </a:r>
                <a:r>
                  <a:rPr lang="en-US" sz="2400" i="1" baseline="-25000" dirty="0"/>
                  <a:t>p</a:t>
                </a:r>
                <a:r>
                  <a:rPr lang="en-US" sz="2400" dirty="0"/>
                  <a:t> (= 0.640) was determined from Equation E.6.1.1-3 (valid for all </a:t>
                </a:r>
                <a:r>
                  <a:rPr lang="en-US" sz="2400" i="1" dirty="0"/>
                  <a:t>D</a:t>
                </a:r>
                <a:r>
                  <a:rPr lang="en-US" sz="2400" dirty="0"/>
                  <a:t>/</a:t>
                </a:r>
                <a:r>
                  <a:rPr lang="en-US" sz="2400" i="1" dirty="0"/>
                  <a:t>H</a:t>
                </a:r>
                <a:r>
                  <a:rPr lang="en-US" sz="2400" dirty="0"/>
                  <a:t>) of API 650 for a diameter-to-liquid height ratio of 3.636 as shown below:</a:t>
                </a:r>
                <a:br>
                  <a:rPr lang="en-US" dirty="0"/>
                </a:br>
                <a:br>
                  <a:rPr lang="en-US" dirty="0"/>
                </a:br>
                <a:endParaRPr lang="en-US" dirty="0"/>
              </a:p>
              <a:p>
                <a:r>
                  <a:rPr lang="en-US" sz="2400" dirty="0"/>
                  <a:t>Base shear.  According to ASCE 7-16 Equation 15.7-6:</a:t>
                </a:r>
                <a:br>
                  <a:rPr lang="en-US" sz="2400" dirty="0"/>
                </a:br>
                <a:br>
                  <a:rPr lang="en-US" sz="2400" dirty="0"/>
                </a:br>
                <a14:m>
                  <m:oMath xmlns:m="http://schemas.openxmlformats.org/officeDocument/2006/math">
                    <m:sSub>
                      <m:sSubPr>
                        <m:ctrlPr>
                          <a:rPr lang="en-US" sz="2400" i="1">
                            <a:latin typeface="Cambria Math" panose="02040503050406030204" pitchFamily="18" charset="0"/>
                          </a:rPr>
                        </m:ctrlPr>
                      </m:sSubPr>
                      <m:e>
                        <m:r>
                          <a:rPr lang="en-US" sz="2400" i="1">
                            <a:latin typeface="Cambria Math"/>
                          </a:rPr>
                          <m:t>𝑉</m:t>
                        </m:r>
                      </m:e>
                      <m:sub>
                        <m:r>
                          <a:rPr lang="en-US" sz="2400" i="1">
                            <a:latin typeface="Cambria Math"/>
                          </a:rPr>
                          <m:t>𝑐</m:t>
                        </m:r>
                      </m:sub>
                    </m:sSub>
                    <m:r>
                      <a:rPr lang="en-US" sz="2400" i="1">
                        <a:latin typeface="Cambria Math"/>
                      </a:rPr>
                      <m:t>= </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a:rPr>
                              <m:t>𝑆</m:t>
                            </m:r>
                          </m:e>
                          <m:sub>
                            <m:r>
                              <a:rPr lang="en-US" sz="2400" i="1">
                                <a:latin typeface="Cambria Math"/>
                              </a:rPr>
                              <m:t>𝑎𝑐</m:t>
                            </m:r>
                          </m:sub>
                        </m:sSub>
                        <m:sSub>
                          <m:sSubPr>
                            <m:ctrlPr>
                              <a:rPr lang="en-US" sz="2400" i="1">
                                <a:latin typeface="Cambria Math" panose="02040503050406030204" pitchFamily="18" charset="0"/>
                              </a:rPr>
                            </m:ctrlPr>
                          </m:sSubPr>
                          <m:e>
                            <m:r>
                              <a:rPr lang="en-US" sz="2400" i="1">
                                <a:latin typeface="Cambria Math"/>
                              </a:rPr>
                              <m:t>𝐼</m:t>
                            </m:r>
                          </m:e>
                          <m:sub>
                            <m:r>
                              <a:rPr lang="en-US" sz="2400" i="1">
                                <a:latin typeface="Cambria Math"/>
                              </a:rPr>
                              <m:t>𝑒</m:t>
                            </m:r>
                          </m:sub>
                        </m:sSub>
                      </m:num>
                      <m:den>
                        <m:r>
                          <a:rPr lang="en-US" sz="2400" i="1">
                            <a:latin typeface="Cambria Math"/>
                          </a:rPr>
                          <m:t>1.5</m:t>
                        </m:r>
                      </m:den>
                    </m:f>
                    <m:sSub>
                      <m:sSubPr>
                        <m:ctrlPr>
                          <a:rPr lang="en-US" sz="2400" i="1">
                            <a:latin typeface="Cambria Math" panose="02040503050406030204" pitchFamily="18" charset="0"/>
                          </a:rPr>
                        </m:ctrlPr>
                      </m:sSubPr>
                      <m:e>
                        <m:r>
                          <a:rPr lang="en-US" sz="2400" i="1">
                            <a:latin typeface="Cambria Math"/>
                          </a:rPr>
                          <m:t>𝑊</m:t>
                        </m:r>
                      </m:e>
                      <m:sub>
                        <m:r>
                          <a:rPr lang="en-US" sz="2400" i="1">
                            <a:latin typeface="Cambria Math"/>
                          </a:rPr>
                          <m:t>𝑐</m:t>
                        </m:r>
                      </m:sub>
                    </m:sSub>
                    <m:r>
                      <a:rPr lang="en-US" sz="2400" i="1">
                        <a:latin typeface="Cambria Math"/>
                      </a:rPr>
                      <m:t>= </m:t>
                    </m:r>
                    <m:f>
                      <m:fPr>
                        <m:ctrlPr>
                          <a:rPr lang="en-US" sz="2400" i="1">
                            <a:latin typeface="Cambria Math" panose="02040503050406030204" pitchFamily="18" charset="0"/>
                          </a:rPr>
                        </m:ctrlPr>
                      </m:fPr>
                      <m:num>
                        <m:r>
                          <a:rPr lang="en-US" sz="2400" i="1">
                            <a:latin typeface="Cambria Math"/>
                          </a:rPr>
                          <m:t>0.</m:t>
                        </m:r>
                        <m:r>
                          <a:rPr lang="en-US" sz="2400" b="0" i="1" smtClean="0">
                            <a:latin typeface="Cambria Math"/>
                          </a:rPr>
                          <m:t>0649</m:t>
                        </m:r>
                        <m:d>
                          <m:dPr>
                            <m:ctrlPr>
                              <a:rPr lang="en-US" sz="2400" i="1">
                                <a:latin typeface="Cambria Math" panose="02040503050406030204" pitchFamily="18" charset="0"/>
                              </a:rPr>
                            </m:ctrlPr>
                          </m:dPr>
                          <m:e>
                            <m:r>
                              <a:rPr lang="en-US" sz="2400" i="1">
                                <a:latin typeface="Cambria Math"/>
                              </a:rPr>
                              <m:t>1.5</m:t>
                            </m:r>
                          </m:e>
                        </m:d>
                      </m:num>
                      <m:den>
                        <m:r>
                          <a:rPr lang="en-US" sz="2400" i="1">
                            <a:latin typeface="Cambria Math"/>
                          </a:rPr>
                          <m:t>1.5</m:t>
                        </m:r>
                      </m:den>
                    </m:f>
                    <m:d>
                      <m:dPr>
                        <m:ctrlPr>
                          <a:rPr lang="en-US" sz="2400" i="1">
                            <a:latin typeface="Cambria Math" panose="02040503050406030204" pitchFamily="18" charset="0"/>
                          </a:rPr>
                        </m:ctrlPr>
                      </m:dPr>
                      <m:e>
                        <m:r>
                          <a:rPr lang="en-US" sz="2400" b="0" i="1" smtClean="0">
                            <a:latin typeface="Cambria Math"/>
                          </a:rPr>
                          <m:t>11,322</m:t>
                        </m:r>
                      </m:e>
                    </m:d>
                    <m:r>
                      <a:rPr lang="en-US" sz="2400" i="1">
                        <a:latin typeface="Cambria Math"/>
                      </a:rPr>
                      <m:t>=</m:t>
                    </m:r>
                    <m:r>
                      <a:rPr lang="en-US" sz="2400" b="0" i="1" smtClean="0">
                        <a:latin typeface="Cambria Math"/>
                      </a:rPr>
                      <m:t>735</m:t>
                    </m:r>
                    <m:r>
                      <a:rPr lang="en-US" sz="2400" i="1">
                        <a:latin typeface="Cambria Math"/>
                      </a:rPr>
                      <m:t> </m:t>
                    </m:r>
                    <m:r>
                      <m:rPr>
                        <m:nor/>
                      </m:rPr>
                      <a:rPr lang="en-US" sz="2400"/>
                      <m:t>kips</m:t>
                    </m:r>
                  </m:oMath>
                </a14:m>
                <a:br>
                  <a:rPr lang="en-US" sz="2400" dirty="0"/>
                </a:br>
                <a:br>
                  <a:rPr lang="en-US" dirty="0"/>
                </a:b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61988" y="1604963"/>
                <a:ext cx="8040052" cy="4297362"/>
              </a:xfrm>
              <a:blipFill rotWithShape="1">
                <a:blip r:embed="rId4"/>
                <a:stretch>
                  <a:fillRect l="-1061" t="-993" r="-68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Rectangle 8"/>
              <p:cNvSpPr/>
              <p:nvPr/>
            </p:nvSpPr>
            <p:spPr>
              <a:xfrm>
                <a:off x="348343" y="2885164"/>
                <a:ext cx="8251372" cy="79335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a:rPr>
                                <m:t>𝑊</m:t>
                              </m:r>
                            </m:e>
                            <m:sub>
                              <m:r>
                                <a:rPr lang="en-US" sz="2000" i="1">
                                  <a:latin typeface="Cambria Math"/>
                                </a:rPr>
                                <m:t>𝑐</m:t>
                              </m:r>
                            </m:sub>
                          </m:sSub>
                        </m:num>
                        <m:den>
                          <m:sSub>
                            <m:sSubPr>
                              <m:ctrlPr>
                                <a:rPr lang="en-US" sz="2000" i="1">
                                  <a:latin typeface="Cambria Math" panose="02040503050406030204" pitchFamily="18" charset="0"/>
                                </a:rPr>
                              </m:ctrlPr>
                            </m:sSubPr>
                            <m:e>
                              <m:r>
                                <a:rPr lang="en-US" sz="2000" i="1">
                                  <a:latin typeface="Cambria Math"/>
                                </a:rPr>
                                <m:t>𝑊</m:t>
                              </m:r>
                            </m:e>
                            <m:sub>
                              <m:r>
                                <a:rPr lang="en-US" sz="2000" i="1">
                                  <a:latin typeface="Cambria Math"/>
                                </a:rPr>
                                <m:t>𝑝</m:t>
                              </m:r>
                            </m:sub>
                          </m:sSub>
                        </m:den>
                      </m:f>
                      <m:r>
                        <a:rPr lang="en-US" sz="2000" i="1">
                          <a:latin typeface="Cambria Math"/>
                        </a:rPr>
                        <m:t>= 0.230</m:t>
                      </m:r>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𝐷</m:t>
                              </m:r>
                            </m:num>
                            <m:den>
                              <m:r>
                                <a:rPr lang="en-US" sz="2000" i="1">
                                  <a:latin typeface="Cambria Math"/>
                                </a:rPr>
                                <m:t>𝐻</m:t>
                              </m:r>
                            </m:den>
                          </m:f>
                        </m:e>
                      </m:d>
                      <m:r>
                        <a:rPr lang="en-US" sz="2000" i="1">
                          <a:latin typeface="Cambria Math"/>
                        </a:rPr>
                        <m:t>𝑡𝑎𝑛h</m:t>
                      </m:r>
                      <m:d>
                        <m:dPr>
                          <m:ctrlPr>
                            <a:rPr lang="en-US" sz="2000" i="1">
                              <a:latin typeface="Cambria Math" panose="02040503050406030204" pitchFamily="18" charset="0"/>
                            </a:rPr>
                          </m:ctrlPr>
                        </m:dPr>
                        <m:e>
                          <m:r>
                            <a:rPr lang="en-US" sz="2000" i="1">
                              <a:latin typeface="Cambria Math"/>
                            </a:rPr>
                            <m:t>3.67</m:t>
                          </m:r>
                          <m:f>
                            <m:fPr>
                              <m:ctrlPr>
                                <a:rPr lang="en-US" sz="2000" i="1">
                                  <a:latin typeface="Cambria Math" panose="02040503050406030204" pitchFamily="18" charset="0"/>
                                </a:rPr>
                              </m:ctrlPr>
                            </m:fPr>
                            <m:num>
                              <m:r>
                                <a:rPr lang="en-US" sz="2000" i="1">
                                  <a:latin typeface="Cambria Math"/>
                                </a:rPr>
                                <m:t>𝐻</m:t>
                              </m:r>
                            </m:num>
                            <m:den>
                              <m:r>
                                <a:rPr lang="en-US" sz="2000" i="1">
                                  <a:latin typeface="Cambria Math"/>
                                </a:rPr>
                                <m:t>𝐷</m:t>
                              </m:r>
                            </m:den>
                          </m:f>
                        </m:e>
                      </m:d>
                      <m:r>
                        <a:rPr lang="en-US" sz="2000" i="1">
                          <a:latin typeface="Cambria Math"/>
                        </a:rPr>
                        <m:t>= 0.230</m:t>
                      </m:r>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120</m:t>
                              </m:r>
                            </m:num>
                            <m:den>
                              <m:r>
                                <a:rPr lang="en-US" sz="2000" i="1">
                                  <a:latin typeface="Cambria Math"/>
                                </a:rPr>
                                <m:t>33</m:t>
                              </m:r>
                            </m:den>
                          </m:f>
                        </m:e>
                      </m:d>
                      <m:r>
                        <a:rPr lang="en-US" sz="2000" i="1">
                          <a:latin typeface="Cambria Math"/>
                        </a:rPr>
                        <m:t>𝑡𝑎𝑛h</m:t>
                      </m:r>
                      <m:d>
                        <m:dPr>
                          <m:ctrlPr>
                            <a:rPr lang="en-US" sz="2000" i="1">
                              <a:latin typeface="Cambria Math" panose="02040503050406030204" pitchFamily="18" charset="0"/>
                            </a:rPr>
                          </m:ctrlPr>
                        </m:dPr>
                        <m:e>
                          <m:r>
                            <a:rPr lang="en-US" sz="2000" i="1">
                              <a:latin typeface="Cambria Math"/>
                            </a:rPr>
                            <m:t>3.67</m:t>
                          </m:r>
                          <m:f>
                            <m:fPr>
                              <m:ctrlPr>
                                <a:rPr lang="en-US" sz="2000" i="1">
                                  <a:latin typeface="Cambria Math" panose="02040503050406030204" pitchFamily="18" charset="0"/>
                                </a:rPr>
                              </m:ctrlPr>
                            </m:fPr>
                            <m:num>
                              <m:r>
                                <a:rPr lang="en-US" sz="2000" i="1">
                                  <a:latin typeface="Cambria Math"/>
                                </a:rPr>
                                <m:t>33</m:t>
                              </m:r>
                            </m:num>
                            <m:den>
                              <m:r>
                                <a:rPr lang="en-US" sz="2000" i="1">
                                  <a:latin typeface="Cambria Math"/>
                                </a:rPr>
                                <m:t>120</m:t>
                              </m:r>
                            </m:den>
                          </m:f>
                        </m:e>
                      </m:d>
                      <m:r>
                        <a:rPr lang="en-US" sz="2000" i="1">
                          <a:latin typeface="Cambria Math"/>
                        </a:rPr>
                        <m:t>=0.640</m:t>
                      </m:r>
                    </m:oMath>
                  </m:oMathPara>
                </a14:m>
                <a:endParaRPr lang="en-US" sz="2000" dirty="0"/>
              </a:p>
            </p:txBody>
          </p:sp>
        </mc:Choice>
        <mc:Fallback>
          <p:sp>
            <p:nvSpPr>
              <p:cNvPr id="9" name="Rectangle 8"/>
              <p:cNvSpPr>
                <a:spLocks noRot="1" noChangeAspect="1" noMove="1" noResize="1" noEditPoints="1" noAdjustHandles="1" noChangeArrowheads="1" noChangeShapeType="1" noTextEdit="1"/>
              </p:cNvSpPr>
              <p:nvPr/>
            </p:nvSpPr>
            <p:spPr>
              <a:xfrm>
                <a:off x="348343" y="2885164"/>
                <a:ext cx="8251372" cy="793359"/>
              </a:xfrm>
              <a:prstGeom prst="rect">
                <a:avLst/>
              </a:prstGeom>
              <a:blipFill>
                <a:blip r:embed="rId5"/>
                <a:stretch>
                  <a:fillRect/>
                </a:stretch>
              </a:blipFill>
            </p:spPr>
            <p:txBody>
              <a:bodyPr/>
              <a:lstStyle/>
              <a:p>
                <a:r>
                  <a:rPr lang="en-US">
                    <a:noFill/>
                  </a:rPr>
                  <a:t> </a:t>
                </a:r>
              </a:p>
            </p:txBody>
          </p:sp>
        </mc:Fallback>
      </mc:AlternateContent>
      <p:graphicFrame>
        <p:nvGraphicFramePr>
          <p:cNvPr id="8" name="Object 7"/>
          <p:cNvGraphicFramePr>
            <a:graphicFrameLocks noChangeAspect="1"/>
          </p:cNvGraphicFramePr>
          <p:nvPr>
            <p:extLst>
              <p:ext uri="{D42A27DB-BD31-4B8C-83A1-F6EECF244321}">
                <p14:modId xmlns:p14="http://schemas.microsoft.com/office/powerpoint/2010/main" val="1493846462"/>
              </p:ext>
            </p:extLst>
          </p:nvPr>
        </p:nvGraphicFramePr>
        <p:xfrm>
          <a:off x="1748190" y="5431971"/>
          <a:ext cx="5451678" cy="566058"/>
        </p:xfrm>
        <a:graphic>
          <a:graphicData uri="http://schemas.openxmlformats.org/presentationml/2006/ole">
            <mc:AlternateContent xmlns:mc="http://schemas.openxmlformats.org/markup-compatibility/2006">
              <mc:Choice xmlns:v="urn:schemas-microsoft-com:vml" Requires="v">
                <p:oleObj spid="_x0000_s13341" r:id="rId6" imgW="2565400" imgH="266700" progId="Equation.DSMT4">
                  <p:embed/>
                </p:oleObj>
              </mc:Choice>
              <mc:Fallback>
                <p:oleObj r:id="rId6" imgW="2565400" imgH="266700" progId="Equation.DSMT4">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48190" y="5431971"/>
                        <a:ext cx="5451678" cy="566058"/>
                      </a:xfrm>
                      <a:prstGeom prst="rect">
                        <a:avLst/>
                      </a:prstGeom>
                      <a:noFill/>
                    </p:spPr>
                  </p:pic>
                </p:oleObj>
              </mc:Fallback>
            </mc:AlternateContent>
          </a:graphicData>
        </a:graphic>
      </p:graphicFrame>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50</a:t>
            </a:fld>
            <a:endParaRPr lang="en-US" dirty="0"/>
          </a:p>
        </p:txBody>
      </p:sp>
      <p:sp>
        <p:nvSpPr>
          <p:cNvPr id="7" name="Rectangle 4" hidden="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Tree>
    <p:extLst>
      <p:ext uri="{BB962C8B-B14F-4D97-AF65-F5344CB8AC3E}">
        <p14:creationId xmlns:p14="http://schemas.microsoft.com/office/powerpoint/2010/main" val="25637575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661988" y="1604963"/>
            <a:ext cx="8253412" cy="4297362"/>
          </a:xfrm>
        </p:spPr>
        <p:txBody>
          <a:bodyPr/>
          <a:lstStyle/>
          <a:p>
            <a:r>
              <a:rPr lang="en-US" dirty="0"/>
              <a:t>Minimum Freeboard</a:t>
            </a:r>
            <a:br>
              <a:rPr lang="en-US" dirty="0"/>
            </a:br>
            <a:br>
              <a:rPr lang="en-US" dirty="0"/>
            </a:br>
            <a:r>
              <a:rPr lang="en-US" sz="2400" i="1" dirty="0"/>
              <a:t>δ</a:t>
            </a:r>
            <a:r>
              <a:rPr lang="en-US" sz="2400" i="1" baseline="-25000" dirty="0"/>
              <a:t>s</a:t>
            </a:r>
            <a:r>
              <a:rPr lang="en-US" sz="2400" dirty="0"/>
              <a:t> = 0.42</a:t>
            </a:r>
            <a:r>
              <a:rPr lang="en-US" sz="2400" i="1" dirty="0"/>
              <a:t>D</a:t>
            </a:r>
            <a:r>
              <a:rPr lang="en-US" sz="2400" i="1" baseline="-25000" dirty="0"/>
              <a:t>i</a:t>
            </a:r>
            <a:r>
              <a:rPr lang="en-US" sz="2400" i="1" dirty="0"/>
              <a:t>IS</a:t>
            </a:r>
            <a:r>
              <a:rPr lang="en-US" sz="2400" i="1" baseline="-25000" dirty="0"/>
              <a:t>ac</a:t>
            </a:r>
            <a:r>
              <a:rPr lang="en-US" sz="2400" dirty="0"/>
              <a:t> = 0.42(120 ft)(1.25)(0.0433) = 2.73 ft</a:t>
            </a:r>
            <a:br>
              <a:rPr lang="en-US" sz="2400" dirty="0"/>
            </a:br>
            <a:br>
              <a:rPr lang="en-US" sz="2400" dirty="0"/>
            </a:br>
            <a:r>
              <a:rPr lang="en-US" sz="2400" dirty="0"/>
              <a:t>Required freeboard = 0.7</a:t>
            </a:r>
            <a:r>
              <a:rPr lang="en-US" sz="2400" i="1" dirty="0"/>
              <a:t> δ</a:t>
            </a:r>
            <a:r>
              <a:rPr lang="en-US" sz="2400" i="1" baseline="-25000" dirty="0"/>
              <a:t>s </a:t>
            </a:r>
            <a:r>
              <a:rPr lang="en-US" sz="2400" i="1" dirty="0"/>
              <a:t>=</a:t>
            </a:r>
            <a:r>
              <a:rPr lang="en-US" sz="2400" i="1" baseline="-25000" dirty="0"/>
              <a:t> </a:t>
            </a:r>
            <a:r>
              <a:rPr lang="en-US" sz="2400" dirty="0"/>
              <a:t>1.91 ft</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51</a:t>
            </a:fld>
            <a:endParaRPr lang="en-US" dirty="0"/>
          </a:p>
        </p:txBody>
      </p:sp>
    </p:spTree>
    <p:extLst>
      <p:ext uri="{BB962C8B-B14F-4D97-AF65-F5344CB8AC3E}">
        <p14:creationId xmlns:p14="http://schemas.microsoft.com/office/powerpoint/2010/main" val="5098135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30200" y="1604962"/>
                <a:ext cx="8703733" cy="4795837"/>
              </a:xfrm>
            </p:spPr>
            <p:txBody>
              <a:bodyPr/>
              <a:lstStyle/>
              <a:p>
                <a:r>
                  <a:rPr lang="en-US" dirty="0"/>
                  <a:t>Vertical Seismic, </a:t>
                </a:r>
                <a:r>
                  <a:rPr lang="en-US" i="1" dirty="0"/>
                  <a:t>E</a:t>
                </a:r>
                <a:r>
                  <a:rPr lang="en-US" i="1" baseline="-25000" dirty="0"/>
                  <a:t>v</a:t>
                </a:r>
              </a:p>
              <a:p>
                <a:pPr lvl="1"/>
                <a:r>
                  <a:rPr lang="en-US" sz="2400" dirty="0"/>
                  <a:t>ASCE 7-16 Section 15.1.4 requires that the design vertical response spectral acceleration, S</a:t>
                </a:r>
                <a:r>
                  <a:rPr lang="en-US" sz="2400" baseline="-25000" dirty="0"/>
                  <a:t>av</a:t>
                </a:r>
                <a:r>
                  <a:rPr lang="en-US" sz="2400" dirty="0"/>
                  <a:t>, used to determine hydrodynamic hoop forces in cylindrical tanks be determined using the requirements of ASCE 7-16 Section 15.7.2c(2).</a:t>
                </a:r>
              </a:p>
              <a:p>
                <a:pPr lvl="1"/>
                <a:r>
                  <a:rPr lang="en-US" sz="2400" dirty="0"/>
                  <a:t>Natural vertical period.  Using ASCE 7-16 Equation C15.7-2:</a:t>
                </a:r>
                <a:br>
                  <a:rPr lang="en-US" sz="2400" dirty="0"/>
                </a:br>
                <a:br>
                  <a:rPr lang="en-US" sz="2400" dirty="0"/>
                </a:br>
                <a14:m>
                  <m:oMath xmlns:m="http://schemas.openxmlformats.org/officeDocument/2006/math">
                    <m:sSub>
                      <m:sSubPr>
                        <m:ctrlPr>
                          <a:rPr lang="en-US" sz="2000" i="1">
                            <a:latin typeface="Cambria Math" panose="02040503050406030204" pitchFamily="18" charset="0"/>
                          </a:rPr>
                        </m:ctrlPr>
                      </m:sSubPr>
                      <m:e>
                        <m:r>
                          <a:rPr lang="en-US" sz="2000" i="1">
                            <a:latin typeface="Cambria Math"/>
                          </a:rPr>
                          <m:t>𝑇</m:t>
                        </m:r>
                      </m:e>
                      <m:sub>
                        <m:r>
                          <a:rPr lang="en-US" sz="2000" i="1">
                            <a:latin typeface="Cambria Math"/>
                          </a:rPr>
                          <m:t>𝑣</m:t>
                        </m:r>
                      </m:sub>
                    </m:sSub>
                    <m:r>
                      <a:rPr lang="en-US" sz="2000" i="1">
                        <a:latin typeface="Cambria Math"/>
                      </a:rPr>
                      <m:t>=2</m:t>
                    </m:r>
                    <m:r>
                      <a:rPr lang="en-US" sz="2000" i="1">
                        <a:latin typeface="Cambria Math"/>
                      </a:rPr>
                      <m:t>𝜋</m:t>
                    </m:r>
                    <m:rad>
                      <m:radPr>
                        <m:degHide m:val="on"/>
                        <m:ctrlPr>
                          <a:rPr lang="en-US" sz="2000" i="1">
                            <a:latin typeface="Cambria Math" panose="02040503050406030204" pitchFamily="18" charset="0"/>
                          </a:rPr>
                        </m:ctrlPr>
                      </m:radPr>
                      <m:deg/>
                      <m:e>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a:rPr>
                                  <m:t>𝛾</m:t>
                                </m:r>
                              </m:e>
                              <m:sub>
                                <m:r>
                                  <a:rPr lang="en-US" sz="2000" i="1">
                                    <a:latin typeface="Cambria Math"/>
                                  </a:rPr>
                                  <m:t>𝐿</m:t>
                                </m:r>
                              </m:sub>
                            </m:sSub>
                            <m:r>
                              <a:rPr lang="en-US" sz="2000" i="1">
                                <a:latin typeface="Cambria Math"/>
                              </a:rPr>
                              <m:t>𝑅</m:t>
                            </m:r>
                            <m:sSubSup>
                              <m:sSubSupPr>
                                <m:ctrlPr>
                                  <a:rPr lang="en-US" sz="2000" i="1">
                                    <a:latin typeface="Cambria Math" panose="02040503050406030204" pitchFamily="18" charset="0"/>
                                  </a:rPr>
                                </m:ctrlPr>
                              </m:sSubSupPr>
                              <m:e>
                                <m:r>
                                  <a:rPr lang="en-US" sz="2000" i="1">
                                    <a:latin typeface="Cambria Math"/>
                                  </a:rPr>
                                  <m:t>𝐻</m:t>
                                </m:r>
                              </m:e>
                              <m:sub>
                                <m:r>
                                  <a:rPr lang="en-US" sz="2000" i="1">
                                    <a:latin typeface="Cambria Math"/>
                                  </a:rPr>
                                  <m:t>𝐿</m:t>
                                </m:r>
                              </m:sub>
                              <m:sup>
                                <m:r>
                                  <a:rPr lang="en-US" sz="2000" i="1">
                                    <a:latin typeface="Cambria Math"/>
                                  </a:rPr>
                                  <m:t>2</m:t>
                                </m:r>
                              </m:sup>
                            </m:sSubSup>
                          </m:num>
                          <m:den>
                            <m:r>
                              <a:rPr lang="en-US" sz="2000" i="1">
                                <a:latin typeface="Cambria Math"/>
                              </a:rPr>
                              <m:t>𝑔𝑡𝐸</m:t>
                            </m:r>
                          </m:den>
                        </m:f>
                      </m:e>
                    </m:rad>
                    <m:r>
                      <a:rPr lang="en-US" sz="2000" i="1">
                        <a:latin typeface="Cambria Math"/>
                      </a:rPr>
                      <m:t>=2</m:t>
                    </m:r>
                    <m:r>
                      <a:rPr lang="en-US" sz="2000" i="1">
                        <a:latin typeface="Cambria Math"/>
                      </a:rPr>
                      <m:t>𝜋</m:t>
                    </m:r>
                    <m:rad>
                      <m:radPr>
                        <m:degHide m:val="on"/>
                        <m:ctrlPr>
                          <a:rPr lang="en-US" sz="2000" i="1">
                            <a:latin typeface="Cambria Math" panose="02040503050406030204" pitchFamily="18" charset="0"/>
                          </a:rPr>
                        </m:ctrlPr>
                      </m:radPr>
                      <m:deg/>
                      <m:e>
                        <m:f>
                          <m:fPr>
                            <m:ctrlPr>
                              <a:rPr lang="en-US" sz="2000" i="1">
                                <a:latin typeface="Cambria Math" panose="02040503050406030204" pitchFamily="18" charset="0"/>
                              </a:rPr>
                            </m:ctrlPr>
                          </m:fPr>
                          <m:num>
                            <m:d>
                              <m:dPr>
                                <m:ctrlPr>
                                  <a:rPr lang="en-US" sz="2000" i="1">
                                    <a:latin typeface="Cambria Math" panose="02040503050406030204" pitchFamily="18" charset="0"/>
                                  </a:rPr>
                                </m:ctrlPr>
                              </m:dPr>
                              <m:e>
                                <m:r>
                                  <a:rPr lang="en-US" sz="2000" i="1">
                                    <a:latin typeface="Cambria Math"/>
                                  </a:rPr>
                                  <m:t>47.4 </m:t>
                                </m:r>
                                <m:r>
                                  <m:rPr>
                                    <m:nor/>
                                  </m:rPr>
                                  <a:rPr lang="en-US" sz="2000"/>
                                  <m:t>pcf</m:t>
                                </m:r>
                              </m:e>
                            </m:d>
                            <m:d>
                              <m:dPr>
                                <m:ctrlPr>
                                  <a:rPr lang="en-US" sz="2000" i="1">
                                    <a:latin typeface="Cambria Math" panose="02040503050406030204" pitchFamily="18" charset="0"/>
                                  </a:rPr>
                                </m:ctrlPr>
                              </m:dPr>
                              <m:e>
                                <m:r>
                                  <a:rPr lang="en-US" sz="2000" i="1">
                                    <a:latin typeface="Cambria Math"/>
                                  </a:rPr>
                                  <m:t>60 </m:t>
                                </m:r>
                                <m:r>
                                  <m:rPr>
                                    <m:nor/>
                                  </m:rPr>
                                  <a:rPr lang="en-US" sz="2000"/>
                                  <m:t>ft</m:t>
                                </m:r>
                              </m:e>
                            </m:d>
                            <m:sSup>
                              <m:sSupPr>
                                <m:ctrlPr>
                                  <a:rPr lang="en-US" sz="2000" i="1">
                                    <a:latin typeface="Cambria Math" panose="02040503050406030204" pitchFamily="18" charset="0"/>
                                  </a:rPr>
                                </m:ctrlPr>
                              </m:sSupPr>
                              <m:e>
                                <m:d>
                                  <m:dPr>
                                    <m:ctrlPr>
                                      <a:rPr lang="en-US" sz="2000" i="1">
                                        <a:latin typeface="Cambria Math" panose="02040503050406030204" pitchFamily="18" charset="0"/>
                                      </a:rPr>
                                    </m:ctrlPr>
                                  </m:dPr>
                                  <m:e>
                                    <m:r>
                                      <a:rPr lang="en-US" sz="2000" i="1">
                                        <a:latin typeface="Cambria Math"/>
                                      </a:rPr>
                                      <m:t>33 </m:t>
                                    </m:r>
                                    <m:r>
                                      <m:rPr>
                                        <m:nor/>
                                      </m:rPr>
                                      <a:rPr lang="en-US" sz="2000"/>
                                      <m:t>ft</m:t>
                                    </m:r>
                                  </m:e>
                                </m:d>
                              </m:e>
                              <m:sup>
                                <m:r>
                                  <a:rPr lang="en-US" sz="2000" i="1">
                                    <a:latin typeface="Cambria Math"/>
                                  </a:rPr>
                                  <m:t>2</m:t>
                                </m:r>
                              </m:sup>
                            </m:sSup>
                          </m:num>
                          <m:den>
                            <m:d>
                              <m:dPr>
                                <m:ctrlPr>
                                  <a:rPr lang="en-US" sz="2000" i="1">
                                    <a:latin typeface="Cambria Math" panose="02040503050406030204" pitchFamily="18" charset="0"/>
                                  </a:rPr>
                                </m:ctrlPr>
                              </m:dPr>
                              <m:e>
                                <m:r>
                                  <a:rPr lang="en-US" sz="2000" i="1">
                                    <a:latin typeface="Cambria Math"/>
                                  </a:rPr>
                                  <m:t>386 </m:t>
                                </m:r>
                                <m:f>
                                  <m:fPr>
                                    <m:ctrlPr>
                                      <a:rPr lang="en-US" sz="2000" i="1">
                                        <a:latin typeface="Cambria Math" panose="02040503050406030204" pitchFamily="18" charset="0"/>
                                      </a:rPr>
                                    </m:ctrlPr>
                                  </m:fPr>
                                  <m:num>
                                    <m:r>
                                      <m:rPr>
                                        <m:nor/>
                                      </m:rPr>
                                      <a:rPr lang="en-US" sz="2000"/>
                                      <m:t>in</m:t>
                                    </m:r>
                                  </m:num>
                                  <m:den>
                                    <m:sSup>
                                      <m:sSupPr>
                                        <m:ctrlPr>
                                          <a:rPr lang="en-US" sz="2000" i="1">
                                            <a:latin typeface="Cambria Math" panose="02040503050406030204" pitchFamily="18" charset="0"/>
                                          </a:rPr>
                                        </m:ctrlPr>
                                      </m:sSupPr>
                                      <m:e>
                                        <m:r>
                                          <a:rPr lang="en-US" sz="2000" i="1">
                                            <a:latin typeface="Cambria Math"/>
                                          </a:rPr>
                                          <m:t>𝑠</m:t>
                                        </m:r>
                                      </m:e>
                                      <m:sup>
                                        <m:r>
                                          <a:rPr lang="en-US" sz="2000" i="1">
                                            <a:latin typeface="Cambria Math"/>
                                          </a:rPr>
                                          <m:t>2</m:t>
                                        </m:r>
                                      </m:sup>
                                    </m:sSup>
                                  </m:den>
                                </m:f>
                              </m:e>
                            </m:d>
                            <m:d>
                              <m:dPr>
                                <m:ctrlPr>
                                  <a:rPr lang="en-US" sz="2000" i="1">
                                    <a:latin typeface="Cambria Math" panose="02040503050406030204" pitchFamily="18" charset="0"/>
                                  </a:rPr>
                                </m:ctrlPr>
                              </m:dPr>
                              <m:e>
                                <m:r>
                                  <a:rPr lang="en-US" sz="2000" i="1">
                                    <a:latin typeface="Cambria Math"/>
                                  </a:rPr>
                                  <m:t>0.330 </m:t>
                                </m:r>
                                <m:r>
                                  <m:rPr>
                                    <m:nor/>
                                  </m:rPr>
                                  <a:rPr lang="en-US" sz="2000"/>
                                  <m:t>in</m:t>
                                </m:r>
                              </m:e>
                            </m:d>
                            <m:d>
                              <m:dPr>
                                <m:ctrlPr>
                                  <a:rPr lang="en-US" sz="2000" i="1">
                                    <a:latin typeface="Cambria Math" panose="02040503050406030204" pitchFamily="18" charset="0"/>
                                  </a:rPr>
                                </m:ctrlPr>
                              </m:dPr>
                              <m:e>
                                <m:r>
                                  <a:rPr lang="en-US" sz="2000" i="1">
                                    <a:latin typeface="Cambria Math"/>
                                  </a:rPr>
                                  <m:t>29,000,000 </m:t>
                                </m:r>
                                <m:r>
                                  <m:rPr>
                                    <m:nor/>
                                  </m:rPr>
                                  <a:rPr lang="en-US" sz="2000"/>
                                  <m:t>psi</m:t>
                                </m:r>
                              </m:e>
                            </m:d>
                          </m:den>
                        </m:f>
                      </m:e>
                    </m:rad>
                    <m:r>
                      <a:rPr lang="en-US" sz="2000" i="1">
                        <a:latin typeface="Cambria Math"/>
                      </a:rPr>
                      <m:t>= 0.182 </m:t>
                    </m:r>
                    <m:r>
                      <m:rPr>
                        <m:nor/>
                      </m:rPr>
                      <a:rPr lang="en-US" sz="2000"/>
                      <m:t>s</m:t>
                    </m:r>
                  </m:oMath>
                </a14:m>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30200" y="1604962"/>
                <a:ext cx="8703733" cy="4795837"/>
              </a:xfrm>
              <a:blipFill rotWithShape="1">
                <a:blip r:embed="rId3"/>
                <a:stretch>
                  <a:fillRect l="-1190" t="-1271"/>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52</a:t>
            </a:fld>
            <a:endParaRPr lang="en-US" dirty="0"/>
          </a:p>
        </p:txBody>
      </p:sp>
    </p:spTree>
    <p:extLst>
      <p:ext uri="{BB962C8B-B14F-4D97-AF65-F5344CB8AC3E}">
        <p14:creationId xmlns:p14="http://schemas.microsoft.com/office/powerpoint/2010/main" val="33360113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61988" y="1604963"/>
                <a:ext cx="7772400" cy="4270904"/>
              </a:xfrm>
            </p:spPr>
            <p:txBody>
              <a:bodyPr/>
              <a:lstStyle/>
              <a:p>
                <a:r>
                  <a:rPr lang="en-US" dirty="0"/>
                  <a:t>Vertical Seismic, </a:t>
                </a:r>
                <a:r>
                  <a:rPr lang="en-US" i="1" dirty="0"/>
                  <a:t>E</a:t>
                </a:r>
                <a:r>
                  <a:rPr lang="en-US" i="1" baseline="-25000" dirty="0"/>
                  <a:t>v</a:t>
                </a:r>
              </a:p>
              <a:p>
                <a:pPr lvl="1"/>
                <a:r>
                  <a:rPr lang="en-US" sz="2400" dirty="0"/>
                  <a:t>Using ASCE 7-16 Equation 11.9.2-4 for the natural vertical period </a:t>
                </a:r>
                <a:r>
                  <a:rPr lang="en-US" sz="2400" i="1" dirty="0"/>
                  <a:t>T</a:t>
                </a:r>
                <a:r>
                  <a:rPr lang="en-US" sz="2400" i="1" baseline="-25000" dirty="0"/>
                  <a:t>v</a:t>
                </a:r>
                <a:r>
                  <a:rPr lang="en-US" sz="2400" dirty="0"/>
                  <a:t> = 0.182 s, the vertical response spectral acceleration at the MCE</a:t>
                </a:r>
                <a:r>
                  <a:rPr lang="en-US" sz="2400" baseline="-25000" dirty="0"/>
                  <a:t>R</a:t>
                </a:r>
                <a:r>
                  <a:rPr lang="en-US" sz="2400" dirty="0"/>
                  <a:t> is:</a:t>
                </a:r>
                <a:br>
                  <a:rPr lang="en-US" sz="2400" dirty="0"/>
                </a:br>
                <a14:m>
                  <m:oMath xmlns:m="http://schemas.openxmlformats.org/officeDocument/2006/math">
                    <m:sSub>
                      <m:sSubPr>
                        <m:ctrlPr>
                          <a:rPr lang="en-US" sz="2000" i="1">
                            <a:latin typeface="Cambria Math" panose="02040503050406030204" pitchFamily="18" charset="0"/>
                          </a:rPr>
                        </m:ctrlPr>
                      </m:sSubPr>
                      <m:e>
                        <m:r>
                          <a:rPr lang="en-US" sz="2000" i="1">
                            <a:latin typeface="Cambria Math"/>
                          </a:rPr>
                          <m:t>𝑆</m:t>
                        </m:r>
                      </m:e>
                      <m:sub>
                        <m:r>
                          <a:rPr lang="en-US" sz="2000" i="1">
                            <a:latin typeface="Cambria Math"/>
                          </a:rPr>
                          <m:t>𝑎𝑀𝑣</m:t>
                        </m:r>
                      </m:sub>
                    </m:sSub>
                    <m:r>
                      <a:rPr lang="en-US" sz="2000" i="1">
                        <a:latin typeface="Cambria Math"/>
                      </a:rPr>
                      <m:t>=0.8</m:t>
                    </m:r>
                    <m:sSub>
                      <m:sSubPr>
                        <m:ctrlPr>
                          <a:rPr lang="en-US" sz="2000" i="1">
                            <a:latin typeface="Cambria Math" panose="02040503050406030204" pitchFamily="18" charset="0"/>
                          </a:rPr>
                        </m:ctrlPr>
                      </m:sSubPr>
                      <m:e>
                        <m:r>
                          <a:rPr lang="en-US" sz="2000" i="1">
                            <a:latin typeface="Cambria Math"/>
                          </a:rPr>
                          <m:t>𝐶</m:t>
                        </m:r>
                      </m:e>
                      <m:sub>
                        <m:r>
                          <a:rPr lang="en-US" sz="2000" i="1">
                            <a:latin typeface="Cambria Math"/>
                          </a:rPr>
                          <m:t>𝑣</m:t>
                        </m:r>
                      </m:sub>
                    </m:sSub>
                    <m:sSub>
                      <m:sSubPr>
                        <m:ctrlPr>
                          <a:rPr lang="en-US" sz="2000" i="1">
                            <a:latin typeface="Cambria Math" panose="02040503050406030204" pitchFamily="18" charset="0"/>
                          </a:rPr>
                        </m:ctrlPr>
                      </m:sSubPr>
                      <m:e>
                        <m:r>
                          <a:rPr lang="en-US" sz="2000" i="1">
                            <a:latin typeface="Cambria Math"/>
                          </a:rPr>
                          <m:t>𝑆</m:t>
                        </m:r>
                      </m:e>
                      <m:sub>
                        <m:r>
                          <a:rPr lang="en-US" sz="2000" i="1">
                            <a:latin typeface="Cambria Math"/>
                          </a:rPr>
                          <m:t>𝑀𝑆</m:t>
                        </m:r>
                      </m:sub>
                    </m:sSub>
                    <m:sSup>
                      <m:sSupPr>
                        <m:ctrlPr>
                          <a:rPr lang="en-US" sz="2000" i="1">
                            <a:latin typeface="Cambria Math" panose="02040503050406030204" pitchFamily="18" charset="0"/>
                          </a:rPr>
                        </m:ctrlPr>
                      </m:sSup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0.15</m:t>
                                </m:r>
                              </m:num>
                              <m:den>
                                <m:sSub>
                                  <m:sSubPr>
                                    <m:ctrlPr>
                                      <a:rPr lang="en-US" sz="2000" i="1">
                                        <a:latin typeface="Cambria Math" panose="02040503050406030204" pitchFamily="18" charset="0"/>
                                      </a:rPr>
                                    </m:ctrlPr>
                                  </m:sSubPr>
                                  <m:e>
                                    <m:r>
                                      <a:rPr lang="en-US" sz="2000" i="1">
                                        <a:latin typeface="Cambria Math"/>
                                      </a:rPr>
                                      <m:t>𝑇</m:t>
                                    </m:r>
                                  </m:e>
                                  <m:sub>
                                    <m:r>
                                      <a:rPr lang="en-US" sz="2000" i="1">
                                        <a:latin typeface="Cambria Math"/>
                                      </a:rPr>
                                      <m:t>𝑣</m:t>
                                    </m:r>
                                  </m:sub>
                                </m:sSub>
                              </m:den>
                            </m:f>
                          </m:e>
                        </m:d>
                      </m:e>
                      <m:sup>
                        <m:r>
                          <a:rPr lang="en-US" sz="2000" i="1">
                            <a:latin typeface="Cambria Math"/>
                          </a:rPr>
                          <m:t>0.75</m:t>
                        </m:r>
                      </m:sup>
                    </m:sSup>
                  </m:oMath>
                </a14:m>
                <a:endParaRPr lang="en-US" sz="2000" dirty="0"/>
              </a:p>
              <a:p>
                <a:pPr lvl="1"/>
                <a:r>
                  <a:rPr lang="en-US" sz="2400" dirty="0"/>
                  <a:t>C</a:t>
                </a:r>
                <a:r>
                  <a:rPr lang="en-US" sz="2400" baseline="-25000" dirty="0"/>
                  <a:t>v</a:t>
                </a:r>
                <a:r>
                  <a:rPr lang="en-US" sz="2400" dirty="0"/>
                  <a:t> = 1.15</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61988" y="1604963"/>
                <a:ext cx="7772400" cy="4270904"/>
              </a:xfrm>
              <a:blipFill rotWithShape="1">
                <a:blip r:embed="rId3"/>
                <a:stretch>
                  <a:fillRect l="-1412" t="-142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6" name="Rectangle 5"/>
              <p:cNvSpPr/>
              <p:nvPr/>
            </p:nvSpPr>
            <p:spPr>
              <a:xfrm>
                <a:off x="567266" y="4713363"/>
                <a:ext cx="8026400" cy="85709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US" sz="2000" i="1">
                              <a:latin typeface="Cambria Math"/>
                            </a:rPr>
                            <m:t>𝑆</m:t>
                          </m:r>
                        </m:e>
                        <m:sub>
                          <m:r>
                            <a:rPr lang="en-US" sz="2000" i="1">
                              <a:latin typeface="Cambria Math"/>
                            </a:rPr>
                            <m:t>𝑎𝑣</m:t>
                          </m:r>
                        </m:sub>
                      </m:sSub>
                      <m:r>
                        <a:rPr lang="en-US" sz="2000" i="1">
                          <a:latin typeface="Cambria Math"/>
                        </a:rPr>
                        <m:t>=0.8</m:t>
                      </m:r>
                      <m:sSub>
                        <m:sSubPr>
                          <m:ctrlPr>
                            <a:rPr lang="en-US" sz="2000" i="1">
                              <a:latin typeface="Cambria Math" panose="02040503050406030204" pitchFamily="18" charset="0"/>
                            </a:rPr>
                          </m:ctrlPr>
                        </m:sSubPr>
                        <m:e>
                          <m:r>
                            <a:rPr lang="en-US" sz="2000" i="1">
                              <a:latin typeface="Cambria Math"/>
                            </a:rPr>
                            <m:t>𝐶</m:t>
                          </m:r>
                        </m:e>
                        <m:sub>
                          <m:r>
                            <a:rPr lang="en-US" sz="2000" i="1">
                              <a:latin typeface="Cambria Math"/>
                            </a:rPr>
                            <m:t>𝑣</m:t>
                          </m:r>
                        </m:sub>
                      </m:sSub>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2</m:t>
                              </m:r>
                            </m:num>
                            <m:den>
                              <m:r>
                                <a:rPr lang="en-US" sz="2000" i="1">
                                  <a:latin typeface="Cambria Math"/>
                                </a:rPr>
                                <m:t>3</m:t>
                              </m:r>
                            </m:den>
                          </m:f>
                        </m:e>
                      </m:d>
                      <m:sSub>
                        <m:sSubPr>
                          <m:ctrlPr>
                            <a:rPr lang="en-US" sz="2000" i="1">
                              <a:latin typeface="Cambria Math" panose="02040503050406030204" pitchFamily="18" charset="0"/>
                            </a:rPr>
                          </m:ctrlPr>
                        </m:sSubPr>
                        <m:e>
                          <m:r>
                            <a:rPr lang="en-US" sz="2000" i="1">
                              <a:latin typeface="Cambria Math"/>
                            </a:rPr>
                            <m:t>𝑆</m:t>
                          </m:r>
                        </m:e>
                        <m:sub>
                          <m:r>
                            <a:rPr lang="en-US" sz="2000" i="1">
                              <a:latin typeface="Cambria Math"/>
                            </a:rPr>
                            <m:t>𝑀𝑆</m:t>
                          </m:r>
                        </m:sub>
                      </m:sSub>
                      <m:sSup>
                        <m:sSupPr>
                          <m:ctrlPr>
                            <a:rPr lang="en-US" sz="2000" i="1">
                              <a:latin typeface="Cambria Math" panose="02040503050406030204" pitchFamily="18" charset="0"/>
                            </a:rPr>
                          </m:ctrlPr>
                        </m:sSup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0.15</m:t>
                                  </m:r>
                                </m:num>
                                <m:den>
                                  <m:sSub>
                                    <m:sSubPr>
                                      <m:ctrlPr>
                                        <a:rPr lang="en-US" sz="2000" i="1">
                                          <a:latin typeface="Cambria Math" panose="02040503050406030204" pitchFamily="18" charset="0"/>
                                        </a:rPr>
                                      </m:ctrlPr>
                                    </m:sSubPr>
                                    <m:e>
                                      <m:r>
                                        <a:rPr lang="en-US" sz="2000" i="1">
                                          <a:latin typeface="Cambria Math"/>
                                        </a:rPr>
                                        <m:t>𝑇</m:t>
                                      </m:r>
                                    </m:e>
                                    <m:sub>
                                      <m:r>
                                        <a:rPr lang="en-US" sz="2000" i="1">
                                          <a:latin typeface="Cambria Math"/>
                                        </a:rPr>
                                        <m:t>𝑣</m:t>
                                      </m:r>
                                    </m:sub>
                                  </m:sSub>
                                </m:den>
                              </m:f>
                            </m:e>
                          </m:d>
                        </m:e>
                        <m:sup>
                          <m:r>
                            <a:rPr lang="en-US" sz="2000" i="1">
                              <a:latin typeface="Cambria Math"/>
                            </a:rPr>
                            <m:t>0.75</m:t>
                          </m:r>
                        </m:sup>
                      </m:sSup>
                      <m:r>
                        <a:rPr lang="en-US" sz="2000" i="1">
                          <a:latin typeface="Cambria Math"/>
                        </a:rPr>
                        <m:t>=0.8</m:t>
                      </m:r>
                      <m:d>
                        <m:dPr>
                          <m:ctrlPr>
                            <a:rPr lang="en-US" sz="2000" i="1">
                              <a:latin typeface="Cambria Math" panose="02040503050406030204" pitchFamily="18" charset="0"/>
                            </a:rPr>
                          </m:ctrlPr>
                        </m:dPr>
                        <m:e>
                          <m:r>
                            <a:rPr lang="en-US" sz="2000" i="1">
                              <a:latin typeface="Cambria Math"/>
                            </a:rPr>
                            <m:t>1.15</m:t>
                          </m:r>
                        </m:e>
                      </m:d>
                      <m:d>
                        <m:dPr>
                          <m:ctrlPr>
                            <a:rPr lang="en-US" sz="2000" i="1">
                              <a:latin typeface="Cambria Math" panose="02040503050406030204" pitchFamily="18" charset="0"/>
                            </a:rPr>
                          </m:ctrlPr>
                        </m:dPr>
                        <m:e>
                          <m:r>
                            <a:rPr lang="en-US" sz="2000" i="1">
                              <a:latin typeface="Cambria Math"/>
                            </a:rPr>
                            <m:t>0.824</m:t>
                          </m:r>
                        </m:e>
                      </m:d>
                      <m:sSup>
                        <m:sSupPr>
                          <m:ctrlPr>
                            <a:rPr lang="en-US" sz="2000" i="1">
                              <a:latin typeface="Cambria Math" panose="02040503050406030204" pitchFamily="18" charset="0"/>
                            </a:rPr>
                          </m:ctrlPr>
                        </m:sSup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0.15</m:t>
                                  </m:r>
                                </m:num>
                                <m:den>
                                  <m:r>
                                    <a:rPr lang="en-US" sz="2000" i="1">
                                      <a:latin typeface="Cambria Math"/>
                                    </a:rPr>
                                    <m:t>0.182</m:t>
                                  </m:r>
                                </m:den>
                              </m:f>
                            </m:e>
                          </m:d>
                        </m:e>
                        <m:sup>
                          <m:r>
                            <a:rPr lang="en-US" sz="2000" i="1">
                              <a:latin typeface="Cambria Math"/>
                            </a:rPr>
                            <m:t>0.75</m:t>
                          </m:r>
                        </m:sup>
                      </m:sSup>
                      <m:r>
                        <a:rPr lang="en-US" sz="2000" i="1">
                          <a:latin typeface="Cambria Math"/>
                        </a:rPr>
                        <m:t>=0.656</m:t>
                      </m:r>
                    </m:oMath>
                  </m:oMathPara>
                </a14:m>
                <a:endParaRPr lang="en-US" sz="2000" dirty="0"/>
              </a:p>
            </p:txBody>
          </p:sp>
        </mc:Choice>
        <mc:Fallback>
          <p:sp>
            <p:nvSpPr>
              <p:cNvPr id="6" name="Rectangle 5"/>
              <p:cNvSpPr>
                <a:spLocks noRot="1" noChangeAspect="1" noMove="1" noResize="1" noEditPoints="1" noAdjustHandles="1" noChangeArrowheads="1" noChangeShapeType="1" noTextEdit="1"/>
              </p:cNvSpPr>
              <p:nvPr/>
            </p:nvSpPr>
            <p:spPr>
              <a:xfrm>
                <a:off x="567266" y="4713363"/>
                <a:ext cx="8026400" cy="857094"/>
              </a:xfrm>
              <a:prstGeom prst="rect">
                <a:avLst/>
              </a:prstGeom>
              <a:blipFill>
                <a:blip r:embed="rId4"/>
                <a:stretch>
                  <a:fillRect/>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53</a:t>
            </a:fld>
            <a:endParaRPr lang="en-US" dirty="0"/>
          </a:p>
        </p:txBody>
      </p:sp>
    </p:spTree>
    <p:extLst>
      <p:ext uri="{BB962C8B-B14F-4D97-AF65-F5344CB8AC3E}">
        <p14:creationId xmlns:p14="http://schemas.microsoft.com/office/powerpoint/2010/main" val="42138533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553131" y="3030991"/>
            <a:ext cx="3724955" cy="1486581"/>
          </a:xfrm>
        </p:spPr>
        <p:txBody>
          <a:bodyPr/>
          <a:lstStyle/>
          <a:p>
            <a:pPr>
              <a:buClr>
                <a:schemeClr val="accent2"/>
              </a:buClr>
            </a:pPr>
            <a:r>
              <a:rPr lang="en-US" dirty="0">
                <a:solidFill>
                  <a:srgbClr val="000000"/>
                </a:solidFill>
              </a:rPr>
              <a:t>Example 17.7 </a:t>
            </a:r>
            <a:br>
              <a:rPr lang="en-US" dirty="0">
                <a:solidFill>
                  <a:srgbClr val="000000"/>
                </a:solidFill>
              </a:rPr>
            </a:br>
            <a:r>
              <a:rPr lang="en-US" dirty="0">
                <a:solidFill>
                  <a:srgbClr val="000000"/>
                </a:solidFill>
              </a:rPr>
              <a:t>Vertical Vessel</a:t>
            </a:r>
          </a:p>
        </p:txBody>
      </p:sp>
      <p:grpSp>
        <p:nvGrpSpPr>
          <p:cNvPr id="6" name="Group 5" descr="&#10;Slide 54 shows Example 17.7 – Vertical Vessel. The illustration shows an elevation view of a vertical pressure vessel with a cylindrical shell 10 feet in diameter with two hemispherical heads.  The vessel is supported on by a 3/8 inch thick support skirt.  The overall height of the vessel above grade is 100 feet.&#10;"/>
          <p:cNvGrpSpPr/>
          <p:nvPr/>
        </p:nvGrpSpPr>
        <p:grpSpPr>
          <a:xfrm>
            <a:off x="4278086" y="1683384"/>
            <a:ext cx="4452255" cy="4609856"/>
            <a:chOff x="4278086" y="1683384"/>
            <a:chExt cx="4452255" cy="4609856"/>
          </a:xfrm>
        </p:grpSpPr>
        <p:sp>
          <p:nvSpPr>
            <p:cNvPr id="7" name="Rectangle 6"/>
            <p:cNvSpPr/>
            <p:nvPr/>
          </p:nvSpPr>
          <p:spPr>
            <a:xfrm>
              <a:off x="4278086" y="5954686"/>
              <a:ext cx="4452255" cy="338554"/>
            </a:xfrm>
            <a:prstGeom prst="rect">
              <a:avLst/>
            </a:prstGeom>
          </p:spPr>
          <p:txBody>
            <a:bodyPr wrap="square">
              <a:spAutoFit/>
            </a:bodyPr>
            <a:lstStyle/>
            <a:p>
              <a:pPr algn="r"/>
              <a:r>
                <a:rPr lang="en-US" sz="1600" b="1" dirty="0"/>
                <a:t>Figure 17-7</a:t>
              </a:r>
              <a:r>
                <a:rPr lang="en-US" sz="1600" dirty="0"/>
                <a:t> Vertical vessel (1.0 ft = 0.3048 m)</a:t>
              </a:r>
            </a:p>
          </p:txBody>
        </p:sp>
        <p:pic>
          <p:nvPicPr>
            <p:cNvPr id="9" name="Picture 8" descr="F13-8.wmf"/>
            <p:cNvPicPr/>
            <p:nvPr/>
          </p:nvPicPr>
          <p:blipFill>
            <a:blip r:embed="rId3" cstate="print"/>
            <a:stretch>
              <a:fillRect/>
            </a:stretch>
          </p:blipFill>
          <p:spPr>
            <a:xfrm>
              <a:off x="5357652" y="1683384"/>
              <a:ext cx="2293122" cy="4042501"/>
            </a:xfrm>
            <a:prstGeom prst="rect">
              <a:avLst/>
            </a:prstGeom>
          </p:spPr>
        </p:pic>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54</a:t>
            </a:fld>
            <a:endParaRPr lang="en-US" dirty="0"/>
          </a:p>
        </p:txBody>
      </p:sp>
    </p:spTree>
    <p:extLst>
      <p:ext uri="{BB962C8B-B14F-4D97-AF65-F5344CB8AC3E}">
        <p14:creationId xmlns:p14="http://schemas.microsoft.com/office/powerpoint/2010/main" val="20774623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p:txBody>
          <a:bodyPr/>
          <a:lstStyle/>
          <a:p>
            <a:r>
              <a:rPr lang="en-US" dirty="0"/>
              <a:t>This example illustrates the calculation of the base shear using the ELF procedure for a flexible vertical vessel (Figure 17-8).  The vertical vessel contains highly toxic material (Risk Category IV). </a:t>
            </a:r>
          </a:p>
          <a:p>
            <a:r>
              <a:rPr lang="en-US" dirty="0"/>
              <a:t>The weight of the vertical vessel plus contents is 300,000 pounds.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55</a:t>
            </a:fld>
            <a:endParaRPr lang="en-US" dirty="0"/>
          </a:p>
        </p:txBody>
      </p:sp>
    </p:spTree>
    <p:extLst>
      <p:ext uri="{BB962C8B-B14F-4D97-AF65-F5344CB8AC3E}">
        <p14:creationId xmlns:p14="http://schemas.microsoft.com/office/powerpoint/2010/main" val="1241812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p:txBody>
          <a:bodyPr/>
          <a:lstStyle/>
          <a:p>
            <a:r>
              <a:rPr lang="en-US" sz="2400" dirty="0"/>
              <a:t>ASCE 7-16 Section 15.4.4 allows the fundamental period of a nonbuilding structure to be determined using a properly substantiated analysis.  </a:t>
            </a:r>
          </a:p>
          <a:p>
            <a:r>
              <a:rPr lang="en-US" sz="2400" dirty="0"/>
              <a:t>The period of the vertical vessel is calculated using the equation for a uniform vertical cylindrical steel vessel as found in Appendix 4.A of ASCE (2011).  </a:t>
            </a:r>
            <a:br>
              <a:rPr lang="en-US" sz="2400" dirty="0"/>
            </a:br>
            <a:endParaRPr lang="en-US" sz="2400" dirty="0"/>
          </a:p>
        </p:txBody>
      </p:sp>
      <mc:AlternateContent xmlns:mc="http://schemas.openxmlformats.org/markup-compatibility/2006">
        <mc:Choice xmlns:a14="http://schemas.microsoft.com/office/drawing/2010/main" Requires="a14">
          <p:sp>
            <p:nvSpPr>
              <p:cNvPr id="7" name="Rectangle 6"/>
              <p:cNvSpPr/>
              <p:nvPr/>
            </p:nvSpPr>
            <p:spPr>
              <a:xfrm>
                <a:off x="549729" y="3907971"/>
                <a:ext cx="8044542" cy="9618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800" i="1">
                          <a:latin typeface="Cambria Math"/>
                        </a:rPr>
                        <m:t>𝑇</m:t>
                      </m:r>
                      <m:r>
                        <a:rPr lang="en-US" sz="1800" i="1">
                          <a:latin typeface="Cambria Math"/>
                        </a:rPr>
                        <m:t>= </m:t>
                      </m:r>
                      <m:f>
                        <m:fPr>
                          <m:ctrlPr>
                            <a:rPr lang="en-US" sz="1800" i="1">
                              <a:latin typeface="Cambria Math" panose="02040503050406030204" pitchFamily="18" charset="0"/>
                            </a:rPr>
                          </m:ctrlPr>
                        </m:fPr>
                        <m:num>
                          <m:r>
                            <a:rPr lang="en-US" sz="1800" i="1">
                              <a:latin typeface="Cambria Math"/>
                            </a:rPr>
                            <m:t>7.78</m:t>
                          </m:r>
                        </m:num>
                        <m:den>
                          <m:sSup>
                            <m:sSupPr>
                              <m:ctrlPr>
                                <a:rPr lang="en-US" sz="1800" i="1">
                                  <a:latin typeface="Cambria Math" panose="02040503050406030204" pitchFamily="18" charset="0"/>
                                </a:rPr>
                              </m:ctrlPr>
                            </m:sSupPr>
                            <m:e>
                              <m:r>
                                <a:rPr lang="en-US" sz="1800" i="1">
                                  <a:latin typeface="Cambria Math"/>
                                </a:rPr>
                                <m:t>10</m:t>
                              </m:r>
                            </m:e>
                            <m:sup>
                              <m:r>
                                <a:rPr lang="en-US" sz="1800" i="1">
                                  <a:latin typeface="Cambria Math"/>
                                </a:rPr>
                                <m:t>6</m:t>
                              </m:r>
                            </m:sup>
                          </m:sSup>
                        </m:den>
                      </m:f>
                      <m:sSup>
                        <m:sSupPr>
                          <m:ctrlPr>
                            <a:rPr lang="en-US" sz="1800" i="1">
                              <a:latin typeface="Cambria Math" panose="02040503050406030204" pitchFamily="18" charset="0"/>
                            </a:rPr>
                          </m:ctrlPr>
                        </m:sSupPr>
                        <m:e>
                          <m:d>
                            <m:dPr>
                              <m:ctrlPr>
                                <a:rPr lang="en-US" sz="1800" i="1">
                                  <a:latin typeface="Cambria Math" panose="02040503050406030204" pitchFamily="18" charset="0"/>
                                </a:rPr>
                              </m:ctrlPr>
                            </m:dPr>
                            <m:e>
                              <m:f>
                                <m:fPr>
                                  <m:ctrlPr>
                                    <a:rPr lang="en-US" sz="1800" i="1">
                                      <a:latin typeface="Cambria Math" panose="02040503050406030204" pitchFamily="18" charset="0"/>
                                    </a:rPr>
                                  </m:ctrlPr>
                                </m:fPr>
                                <m:num>
                                  <m:r>
                                    <a:rPr lang="en-US" sz="1800" i="1">
                                      <a:latin typeface="Cambria Math"/>
                                    </a:rPr>
                                    <m:t>𝐻</m:t>
                                  </m:r>
                                </m:num>
                                <m:den>
                                  <m:r>
                                    <a:rPr lang="en-US" sz="1800" i="1">
                                      <a:latin typeface="Cambria Math"/>
                                    </a:rPr>
                                    <m:t>𝐷</m:t>
                                  </m:r>
                                </m:den>
                              </m:f>
                            </m:e>
                          </m:d>
                        </m:e>
                        <m:sup>
                          <m:r>
                            <a:rPr lang="en-US" sz="1800" i="1">
                              <a:latin typeface="Cambria Math"/>
                            </a:rPr>
                            <m:t>2</m:t>
                          </m:r>
                        </m:sup>
                      </m:sSup>
                      <m:rad>
                        <m:radPr>
                          <m:degHide m:val="on"/>
                          <m:ctrlPr>
                            <a:rPr lang="en-US" sz="1800" i="1">
                              <a:latin typeface="Cambria Math" panose="02040503050406030204" pitchFamily="18" charset="0"/>
                            </a:rPr>
                          </m:ctrlPr>
                        </m:radPr>
                        <m:deg/>
                        <m:e>
                          <m:f>
                            <m:fPr>
                              <m:ctrlPr>
                                <a:rPr lang="en-US" sz="1800" i="1">
                                  <a:latin typeface="Cambria Math" panose="02040503050406030204" pitchFamily="18" charset="0"/>
                                </a:rPr>
                              </m:ctrlPr>
                            </m:fPr>
                            <m:num>
                              <m:r>
                                <a:rPr lang="en-US" sz="1800" i="1">
                                  <a:latin typeface="Cambria Math"/>
                                </a:rPr>
                                <m:t>12</m:t>
                              </m:r>
                              <m:r>
                                <a:rPr lang="en-US" sz="1800" i="1">
                                  <a:latin typeface="Cambria Math"/>
                                </a:rPr>
                                <m:t>𝑊𝐷</m:t>
                              </m:r>
                            </m:num>
                            <m:den>
                              <m:r>
                                <a:rPr lang="en-US" sz="1800" i="1">
                                  <a:latin typeface="Cambria Math"/>
                                </a:rPr>
                                <m:t>𝑡</m:t>
                              </m:r>
                            </m:den>
                          </m:f>
                        </m:e>
                      </m:rad>
                      <m:r>
                        <a:rPr lang="en-US" sz="1800" i="1">
                          <a:latin typeface="Cambria Math"/>
                        </a:rPr>
                        <m:t>= </m:t>
                      </m:r>
                      <m:f>
                        <m:fPr>
                          <m:ctrlPr>
                            <a:rPr lang="en-US" sz="1800" i="1">
                              <a:latin typeface="Cambria Math" panose="02040503050406030204" pitchFamily="18" charset="0"/>
                            </a:rPr>
                          </m:ctrlPr>
                        </m:fPr>
                        <m:num>
                          <m:r>
                            <a:rPr lang="en-US" sz="1800" i="1">
                              <a:latin typeface="Cambria Math"/>
                            </a:rPr>
                            <m:t>7.78</m:t>
                          </m:r>
                        </m:num>
                        <m:den>
                          <m:sSup>
                            <m:sSupPr>
                              <m:ctrlPr>
                                <a:rPr lang="en-US" sz="1800" i="1">
                                  <a:latin typeface="Cambria Math" panose="02040503050406030204" pitchFamily="18" charset="0"/>
                                </a:rPr>
                              </m:ctrlPr>
                            </m:sSupPr>
                            <m:e>
                              <m:r>
                                <a:rPr lang="en-US" sz="1800" i="1">
                                  <a:latin typeface="Cambria Math"/>
                                </a:rPr>
                                <m:t>10</m:t>
                              </m:r>
                            </m:e>
                            <m:sup>
                              <m:r>
                                <a:rPr lang="en-US" sz="1800" i="1">
                                  <a:latin typeface="Cambria Math"/>
                                </a:rPr>
                                <m:t>6</m:t>
                              </m:r>
                            </m:sup>
                          </m:sSup>
                        </m:den>
                      </m:f>
                      <m:sSup>
                        <m:sSupPr>
                          <m:ctrlPr>
                            <a:rPr lang="en-US" sz="1800" i="1">
                              <a:latin typeface="Cambria Math" panose="02040503050406030204" pitchFamily="18" charset="0"/>
                            </a:rPr>
                          </m:ctrlPr>
                        </m:sSupPr>
                        <m:e>
                          <m:d>
                            <m:dPr>
                              <m:ctrlPr>
                                <a:rPr lang="en-US" sz="1800" i="1">
                                  <a:latin typeface="Cambria Math" panose="02040503050406030204" pitchFamily="18" charset="0"/>
                                </a:rPr>
                              </m:ctrlPr>
                            </m:dPr>
                            <m:e>
                              <m:f>
                                <m:fPr>
                                  <m:ctrlPr>
                                    <a:rPr lang="en-US" sz="1800" i="1">
                                      <a:latin typeface="Cambria Math" panose="02040503050406030204" pitchFamily="18" charset="0"/>
                                    </a:rPr>
                                  </m:ctrlPr>
                                </m:fPr>
                                <m:num>
                                  <m:r>
                                    <a:rPr lang="en-US" sz="1800" i="1">
                                      <a:latin typeface="Cambria Math"/>
                                    </a:rPr>
                                    <m:t>100</m:t>
                                  </m:r>
                                </m:num>
                                <m:den>
                                  <m:r>
                                    <a:rPr lang="en-US" sz="1800" i="1">
                                      <a:latin typeface="Cambria Math"/>
                                    </a:rPr>
                                    <m:t>10</m:t>
                                  </m:r>
                                </m:den>
                              </m:f>
                            </m:e>
                          </m:d>
                        </m:e>
                        <m:sup>
                          <m:r>
                            <a:rPr lang="en-US" sz="1800" i="1">
                              <a:latin typeface="Cambria Math"/>
                            </a:rPr>
                            <m:t>2</m:t>
                          </m:r>
                        </m:sup>
                      </m:sSup>
                      <m:rad>
                        <m:radPr>
                          <m:degHide m:val="on"/>
                          <m:ctrlPr>
                            <a:rPr lang="en-US" sz="1800" i="1">
                              <a:latin typeface="Cambria Math" panose="02040503050406030204" pitchFamily="18" charset="0"/>
                            </a:rPr>
                          </m:ctrlPr>
                        </m:radPr>
                        <m:deg/>
                        <m:e>
                          <m:f>
                            <m:fPr>
                              <m:ctrlPr>
                                <a:rPr lang="en-US" sz="1800" i="1">
                                  <a:latin typeface="Cambria Math" panose="02040503050406030204" pitchFamily="18" charset="0"/>
                                </a:rPr>
                              </m:ctrlPr>
                            </m:fPr>
                            <m:num>
                              <m:r>
                                <a:rPr lang="en-US" sz="1800" i="1">
                                  <a:latin typeface="Cambria Math"/>
                                </a:rPr>
                                <m:t>12</m:t>
                              </m:r>
                              <m:d>
                                <m:dPr>
                                  <m:ctrlPr>
                                    <a:rPr lang="en-US" sz="1800" i="1">
                                      <a:latin typeface="Cambria Math" panose="02040503050406030204" pitchFamily="18" charset="0"/>
                                    </a:rPr>
                                  </m:ctrlPr>
                                </m:dPr>
                                <m:e>
                                  <m:f>
                                    <m:fPr>
                                      <m:type m:val="skw"/>
                                      <m:ctrlPr>
                                        <a:rPr lang="en-US" sz="1800" i="1">
                                          <a:latin typeface="Cambria Math" panose="02040503050406030204" pitchFamily="18" charset="0"/>
                                        </a:rPr>
                                      </m:ctrlPr>
                                    </m:fPr>
                                    <m:num>
                                      <m:r>
                                        <a:rPr lang="en-US" sz="1800" i="1">
                                          <a:latin typeface="Cambria Math"/>
                                        </a:rPr>
                                        <m:t>300000</m:t>
                                      </m:r>
                                    </m:num>
                                    <m:den>
                                      <m:r>
                                        <a:rPr lang="en-US" sz="1800" i="1">
                                          <a:latin typeface="Cambria Math"/>
                                        </a:rPr>
                                        <m:t>100</m:t>
                                      </m:r>
                                    </m:den>
                                  </m:f>
                                </m:e>
                              </m:d>
                              <m:r>
                                <a:rPr lang="en-US" sz="1800" i="1">
                                  <a:latin typeface="Cambria Math"/>
                                </a:rPr>
                                <m:t>10</m:t>
                              </m:r>
                            </m:num>
                            <m:den>
                              <m:r>
                                <a:rPr lang="en-US" sz="1800" i="1">
                                  <a:latin typeface="Cambria Math"/>
                                </a:rPr>
                                <m:t>0.375</m:t>
                              </m:r>
                            </m:den>
                          </m:f>
                        </m:e>
                      </m:rad>
                      <m:r>
                        <a:rPr lang="en-US" sz="1800" i="1">
                          <a:latin typeface="Cambria Math"/>
                        </a:rPr>
                        <m:t>=0.762 </m:t>
                      </m:r>
                      <m:r>
                        <a:rPr lang="en-US" sz="1800" i="1">
                          <a:latin typeface="Cambria Math"/>
                        </a:rPr>
                        <m:t>𝑠</m:t>
                      </m:r>
                    </m:oMath>
                  </m:oMathPara>
                </a14:m>
                <a:endParaRPr lang="en-US" sz="1800" dirty="0"/>
              </a:p>
            </p:txBody>
          </p:sp>
        </mc:Choice>
        <mc:Fallback>
          <p:sp>
            <p:nvSpPr>
              <p:cNvPr id="7" name="Rectangle 6"/>
              <p:cNvSpPr>
                <a:spLocks noRot="1" noChangeAspect="1" noMove="1" noResize="1" noEditPoints="1" noAdjustHandles="1" noChangeArrowheads="1" noChangeShapeType="1" noTextEdit="1"/>
              </p:cNvSpPr>
              <p:nvPr/>
            </p:nvSpPr>
            <p:spPr>
              <a:xfrm>
                <a:off x="549729" y="3907971"/>
                <a:ext cx="8044542" cy="961802"/>
              </a:xfrm>
              <a:prstGeom prst="rect">
                <a:avLst/>
              </a:prstGeom>
              <a:blipFill>
                <a:blip r:embed="rId3"/>
                <a:stretch>
                  <a:fillRect/>
                </a:stretch>
              </a:blipFill>
            </p:spPr>
            <p:txBody>
              <a:bodyPr/>
              <a:lstStyle/>
              <a:p>
                <a:r>
                  <a:rPr lang="en-US">
                    <a:noFill/>
                  </a:rPr>
                  <a:t> </a:t>
                </a:r>
              </a:p>
            </p:txBody>
          </p:sp>
        </mc:Fallback>
      </mc:AlternateContent>
      <p:sp>
        <p:nvSpPr>
          <p:cNvPr id="6" name="Rectangle 5"/>
          <p:cNvSpPr/>
          <p:nvPr/>
        </p:nvSpPr>
        <p:spPr>
          <a:xfrm>
            <a:off x="2286000" y="4800599"/>
            <a:ext cx="4572000" cy="1631216"/>
          </a:xfrm>
          <a:prstGeom prst="rect">
            <a:avLst/>
          </a:prstGeom>
        </p:spPr>
        <p:txBody>
          <a:bodyPr>
            <a:spAutoFit/>
          </a:bodyPr>
          <a:lstStyle/>
          <a:p>
            <a:r>
              <a:rPr lang="en-US" sz="2000" dirty="0"/>
              <a:t>where: </a:t>
            </a:r>
            <a:r>
              <a:rPr lang="en-US" sz="2000" i="1" dirty="0"/>
              <a:t>T</a:t>
            </a:r>
            <a:r>
              <a:rPr lang="en-US" sz="2000" dirty="0"/>
              <a:t> = period (s)</a:t>
            </a:r>
          </a:p>
          <a:p>
            <a:r>
              <a:rPr lang="en-US" sz="2000" dirty="0"/>
              <a:t>	</a:t>
            </a:r>
            <a:r>
              <a:rPr lang="en-US" sz="2000" i="1" dirty="0"/>
              <a:t>W</a:t>
            </a:r>
            <a:r>
              <a:rPr lang="en-US" sz="2000" dirty="0"/>
              <a:t> = weight (lb/ft)</a:t>
            </a:r>
          </a:p>
          <a:p>
            <a:r>
              <a:rPr lang="en-US" sz="2000" dirty="0"/>
              <a:t>	</a:t>
            </a:r>
            <a:r>
              <a:rPr lang="en-US" sz="2000" i="1" dirty="0"/>
              <a:t>H</a:t>
            </a:r>
            <a:r>
              <a:rPr lang="en-US" sz="2000" dirty="0"/>
              <a:t> = height (ft)</a:t>
            </a:r>
          </a:p>
          <a:p>
            <a:r>
              <a:rPr lang="en-US" sz="2000" dirty="0"/>
              <a:t>	</a:t>
            </a:r>
            <a:r>
              <a:rPr lang="en-US" sz="2000" i="1" dirty="0"/>
              <a:t>D</a:t>
            </a:r>
            <a:r>
              <a:rPr lang="en-US" sz="2000" dirty="0"/>
              <a:t> = diameter (ft)</a:t>
            </a:r>
          </a:p>
          <a:p>
            <a:r>
              <a:rPr lang="en-US" sz="2000" dirty="0"/>
              <a:t>	</a:t>
            </a:r>
            <a:r>
              <a:rPr lang="en-US" sz="2000" i="1" dirty="0"/>
              <a:t>T</a:t>
            </a:r>
            <a:r>
              <a:rPr lang="en-US" sz="2000" dirty="0"/>
              <a:t> = shell thickness (in.)</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56</a:t>
            </a:fld>
            <a:endParaRPr lang="en-US" dirty="0"/>
          </a:p>
        </p:txBody>
      </p:sp>
    </p:spTree>
    <p:extLst>
      <p:ext uri="{BB962C8B-B14F-4D97-AF65-F5344CB8AC3E}">
        <p14:creationId xmlns:p14="http://schemas.microsoft.com/office/powerpoint/2010/main" val="29664617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661988" y="1604962"/>
            <a:ext cx="7772400" cy="4686981"/>
          </a:xfrm>
        </p:spPr>
        <p:txBody>
          <a:bodyPr/>
          <a:lstStyle/>
          <a:p>
            <a:r>
              <a:rPr lang="en-US" dirty="0"/>
              <a:t>Seismic Parameters</a:t>
            </a:r>
          </a:p>
          <a:p>
            <a:pPr lvl="1"/>
            <a:r>
              <a:rPr lang="en-US" sz="2400" dirty="0"/>
              <a:t>Risk Category (Section 1.5.1) = 		IV</a:t>
            </a:r>
            <a:br>
              <a:rPr lang="en-US" sz="2400" dirty="0"/>
            </a:br>
            <a:r>
              <a:rPr lang="en-US" sz="2400" dirty="0"/>
              <a:t>(Highly toxic material)</a:t>
            </a:r>
          </a:p>
          <a:p>
            <a:pPr lvl="1"/>
            <a:r>
              <a:rPr lang="en-US" sz="2400" dirty="0"/>
              <a:t>Importance Factor, </a:t>
            </a:r>
            <a:r>
              <a:rPr lang="en-US" sz="2400" i="1" dirty="0"/>
              <a:t>I</a:t>
            </a:r>
            <a:r>
              <a:rPr lang="en-US" sz="2400" i="1" baseline="-25000" dirty="0"/>
              <a:t>e</a:t>
            </a:r>
            <a:r>
              <a:rPr lang="en-US" sz="2400" dirty="0"/>
              <a:t> (Table 1.5-2) =	1.5 </a:t>
            </a:r>
          </a:p>
          <a:p>
            <a:pPr lvl="1"/>
            <a:r>
              <a:rPr lang="en-US" sz="2400" dirty="0"/>
              <a:t>Site Class (</a:t>
            </a:r>
            <a:r>
              <a:rPr lang="en-US" sz="2400" i="1" dirty="0"/>
              <a:t>Standard</a:t>
            </a:r>
            <a:r>
              <a:rPr lang="en-US" sz="2400" dirty="0"/>
              <a:t> Sec. 11.4.2)	=	D </a:t>
            </a:r>
          </a:p>
          <a:p>
            <a:pPr lvl="1"/>
            <a:r>
              <a:rPr lang="en-US" sz="2400" dirty="0"/>
              <a:t>Design Spectral Acceleration Response Parameters</a:t>
            </a:r>
          </a:p>
          <a:p>
            <a:pPr lvl="2"/>
            <a:r>
              <a:rPr lang="en-US" sz="2000" i="1" dirty="0"/>
              <a:t>S</a:t>
            </a:r>
            <a:r>
              <a:rPr lang="en-US" sz="2000" i="1" baseline="-25000" dirty="0"/>
              <a:t>DS  	 </a:t>
            </a:r>
            <a:r>
              <a:rPr lang="en-US" sz="2000" dirty="0"/>
              <a:t>=	1.86</a:t>
            </a:r>
          </a:p>
          <a:p>
            <a:pPr lvl="2"/>
            <a:r>
              <a:rPr lang="en-US" sz="2000" i="1" dirty="0"/>
              <a:t>S</a:t>
            </a:r>
            <a:r>
              <a:rPr lang="en-US" sz="2000" i="1" baseline="-25000" dirty="0"/>
              <a:t>D1</a:t>
            </a:r>
            <a:r>
              <a:rPr lang="en-US" sz="2000" dirty="0"/>
              <a:t>	=	0.79</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57</a:t>
            </a:fld>
            <a:endParaRPr lang="en-US" dirty="0"/>
          </a:p>
        </p:txBody>
      </p:sp>
    </p:spTree>
    <p:extLst>
      <p:ext uri="{BB962C8B-B14F-4D97-AF65-F5344CB8AC3E}">
        <p14:creationId xmlns:p14="http://schemas.microsoft.com/office/powerpoint/2010/main" val="17151157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661988" y="1604962"/>
            <a:ext cx="7772400" cy="4480151"/>
          </a:xfrm>
        </p:spPr>
        <p:txBody>
          <a:bodyPr/>
          <a:lstStyle/>
          <a:p>
            <a:r>
              <a:rPr lang="en-US" dirty="0"/>
              <a:t>Seismic Parameters</a:t>
            </a:r>
          </a:p>
          <a:p>
            <a:pPr lvl="1"/>
            <a:r>
              <a:rPr lang="en-US" sz="2400" dirty="0"/>
              <a:t>Seismic Force-resisting System (Table 15.4-2) </a:t>
            </a:r>
          </a:p>
          <a:p>
            <a:pPr lvl="2"/>
            <a:r>
              <a:rPr lang="en-US" sz="2000" dirty="0"/>
              <a:t>Elevated tanks, vessels, bins, or hoppers: Single pedestal or skirt supported – welded steel with special detailing.</a:t>
            </a:r>
            <a:r>
              <a:rPr lang="en-US" sz="2400" dirty="0"/>
              <a:t> </a:t>
            </a:r>
          </a:p>
          <a:p>
            <a:pPr lvl="1"/>
            <a:r>
              <a:rPr lang="en-US" sz="2400" dirty="0"/>
              <a:t>Response Modification Coefficient, </a:t>
            </a:r>
            <a:r>
              <a:rPr lang="en-US" sz="2400" i="1" dirty="0"/>
              <a:t>R  </a:t>
            </a:r>
            <a:r>
              <a:rPr lang="en-US" sz="2400" dirty="0"/>
              <a:t>=  3</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58</a:t>
            </a:fld>
            <a:endParaRPr lang="en-US" dirty="0"/>
          </a:p>
        </p:txBody>
      </p:sp>
    </p:spTree>
    <p:extLst>
      <p:ext uri="{BB962C8B-B14F-4D97-AF65-F5344CB8AC3E}">
        <p14:creationId xmlns:p14="http://schemas.microsoft.com/office/powerpoint/2010/main" val="32158715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61988" y="1604962"/>
                <a:ext cx="7772400" cy="4480151"/>
              </a:xfrm>
            </p:spPr>
            <p:txBody>
              <a:bodyPr/>
              <a:lstStyle/>
              <a:p>
                <a:r>
                  <a:rPr lang="en-US" sz="2400" dirty="0"/>
                  <a:t>Seismic response coefficient.  Using </a:t>
                </a:r>
                <a:r>
                  <a:rPr lang="en-US" sz="2400" i="1" dirty="0"/>
                  <a:t>ASCE 7-16</a:t>
                </a:r>
                <a:r>
                  <a:rPr lang="en-US" sz="2400" dirty="0"/>
                  <a:t> Equation 12.8-2:</a:t>
                </a:r>
                <a:br>
                  <a:rPr lang="en-US" sz="2400" dirty="0"/>
                </a:br>
                <a:br>
                  <a:rPr lang="en-US" sz="2400" dirty="0"/>
                </a:br>
                <a14:m>
                  <m:oMath xmlns:m="http://schemas.openxmlformats.org/officeDocument/2006/math">
                    <m:sSub>
                      <m:sSubPr>
                        <m:ctrlPr>
                          <a:rPr lang="en-US" sz="2400" i="1">
                            <a:latin typeface="Cambria Math" panose="02040503050406030204" pitchFamily="18" charset="0"/>
                          </a:rPr>
                        </m:ctrlPr>
                      </m:sSubPr>
                      <m:e>
                        <m:r>
                          <a:rPr lang="en-US" sz="2400" i="1">
                            <a:latin typeface="Cambria Math"/>
                          </a:rPr>
                          <m:t>𝐶</m:t>
                        </m:r>
                      </m:e>
                      <m:sub>
                        <m:r>
                          <a:rPr lang="en-US" sz="2400" i="1">
                            <a:latin typeface="Cambria Math"/>
                          </a:rPr>
                          <m:t>𝑠</m:t>
                        </m:r>
                      </m:sub>
                    </m:sSub>
                    <m:r>
                      <a:rPr lang="en-US" sz="2400" i="1">
                        <a:latin typeface="Cambria Math"/>
                      </a:rPr>
                      <m:t>= </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a:rPr>
                              <m:t>𝑆</m:t>
                            </m:r>
                          </m:e>
                          <m:sub>
                            <m:r>
                              <a:rPr lang="en-US" sz="2400" i="1">
                                <a:latin typeface="Cambria Math"/>
                              </a:rPr>
                              <m:t>𝐷𝑆</m:t>
                            </m:r>
                          </m:sub>
                        </m:sSub>
                      </m:num>
                      <m:den>
                        <m:f>
                          <m:fPr>
                            <m:type m:val="lin"/>
                            <m:ctrlPr>
                              <a:rPr lang="en-US" sz="2400" i="1">
                                <a:latin typeface="Cambria Math" panose="02040503050406030204" pitchFamily="18" charset="0"/>
                              </a:rPr>
                            </m:ctrlPr>
                          </m:fPr>
                          <m:num>
                            <m:r>
                              <a:rPr lang="en-US" sz="2400" i="1">
                                <a:latin typeface="Cambria Math"/>
                              </a:rPr>
                              <m:t>𝑅</m:t>
                            </m:r>
                          </m:num>
                          <m:den>
                            <m:sSub>
                              <m:sSubPr>
                                <m:ctrlPr>
                                  <a:rPr lang="en-US" sz="2400" i="1">
                                    <a:latin typeface="Cambria Math" panose="02040503050406030204" pitchFamily="18" charset="0"/>
                                  </a:rPr>
                                </m:ctrlPr>
                              </m:sSubPr>
                              <m:e>
                                <m:r>
                                  <a:rPr lang="en-US" sz="2400" i="1">
                                    <a:latin typeface="Cambria Math"/>
                                  </a:rPr>
                                  <m:t>𝐼</m:t>
                                </m:r>
                              </m:e>
                              <m:sub>
                                <m:r>
                                  <a:rPr lang="en-US" sz="2400" i="1">
                                    <a:latin typeface="Cambria Math"/>
                                  </a:rPr>
                                  <m:t>𝑒</m:t>
                                </m:r>
                              </m:sub>
                            </m:sSub>
                          </m:den>
                        </m:f>
                      </m:den>
                    </m:f>
                    <m:r>
                      <a:rPr lang="en-US" sz="2400" i="1">
                        <a:latin typeface="Cambria Math"/>
                      </a:rPr>
                      <m:t>= </m:t>
                    </m:r>
                    <m:f>
                      <m:fPr>
                        <m:ctrlPr>
                          <a:rPr lang="en-US" sz="2400" i="1">
                            <a:latin typeface="Cambria Math" panose="02040503050406030204" pitchFamily="18" charset="0"/>
                          </a:rPr>
                        </m:ctrlPr>
                      </m:fPr>
                      <m:num>
                        <m:r>
                          <a:rPr lang="en-US" sz="2400" i="1">
                            <a:latin typeface="Cambria Math"/>
                          </a:rPr>
                          <m:t>1.86</m:t>
                        </m:r>
                      </m:num>
                      <m:den>
                        <m:f>
                          <m:fPr>
                            <m:type m:val="lin"/>
                            <m:ctrlPr>
                              <a:rPr lang="en-US" sz="2400" i="1">
                                <a:latin typeface="Cambria Math" panose="02040503050406030204" pitchFamily="18" charset="0"/>
                              </a:rPr>
                            </m:ctrlPr>
                          </m:fPr>
                          <m:num>
                            <m:r>
                              <a:rPr lang="en-US" sz="2400" i="1">
                                <a:latin typeface="Cambria Math"/>
                              </a:rPr>
                              <m:t>3</m:t>
                            </m:r>
                          </m:num>
                          <m:den>
                            <m:r>
                              <a:rPr lang="en-US" sz="2400" i="1">
                                <a:latin typeface="Cambria Math"/>
                              </a:rPr>
                              <m:t>1.5</m:t>
                            </m:r>
                          </m:den>
                        </m:f>
                      </m:den>
                    </m:f>
                    <m:r>
                      <a:rPr lang="en-US" sz="2400" i="1">
                        <a:latin typeface="Cambria Math"/>
                      </a:rPr>
                      <m:t>=0.930</m:t>
                    </m:r>
                  </m:oMath>
                </a14:m>
                <a:br>
                  <a:rPr lang="en-US" sz="2400" dirty="0"/>
                </a:br>
                <a:endParaRPr lang="en-US" sz="2400" dirty="0"/>
              </a:p>
              <a:p>
                <a:r>
                  <a:rPr lang="en-US" sz="2400" dirty="0"/>
                  <a:t>From analysis, </a:t>
                </a:r>
                <a:r>
                  <a:rPr lang="en-US" sz="2400" i="1" dirty="0"/>
                  <a:t>T</a:t>
                </a:r>
                <a:r>
                  <a:rPr lang="en-US" sz="2400" dirty="0"/>
                  <a:t> = 0.762 seconds.  Using ASCE 7-16</a:t>
                </a:r>
                <a:r>
                  <a:rPr lang="en-US" sz="2400" i="1" dirty="0"/>
                  <a:t> </a:t>
                </a:r>
                <a:r>
                  <a:rPr lang="en-US" sz="2400" dirty="0"/>
                  <a:t>Equation 12.8-3, </a:t>
                </a:r>
                <a:r>
                  <a:rPr lang="en-US" sz="2400" i="1" dirty="0"/>
                  <a:t>C</a:t>
                </a:r>
                <a:r>
                  <a:rPr lang="en-US" sz="2400" i="1" baseline="-25000" dirty="0"/>
                  <a:t>S</a:t>
                </a:r>
                <a:r>
                  <a:rPr lang="en-US" sz="2400" dirty="0"/>
                  <a:t> does not need to exceed:</a:t>
                </a:r>
              </a:p>
              <a:p>
                <a:pPr marL="457200" lvl="1" indent="0">
                  <a:buNone/>
                </a:pP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61988" y="1604962"/>
                <a:ext cx="7772400" cy="4480151"/>
              </a:xfrm>
              <a:blipFill rotWithShape="1">
                <a:blip r:embed="rId3"/>
                <a:stretch>
                  <a:fillRect l="-1098" t="-952" r="-941"/>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7" name="Rectangle 6"/>
              <p:cNvSpPr/>
              <p:nvPr/>
            </p:nvSpPr>
            <p:spPr>
              <a:xfrm>
                <a:off x="1349828" y="4953746"/>
                <a:ext cx="6128658" cy="84837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a:rPr>
                            <m:t>𝐶</m:t>
                          </m:r>
                        </m:e>
                        <m:sub>
                          <m:r>
                            <a:rPr lang="en-US" i="1">
                              <a:latin typeface="Cambria Math"/>
                            </a:rPr>
                            <m:t>𝑠</m:t>
                          </m:r>
                        </m:sub>
                      </m:sSub>
                      <m:r>
                        <a:rPr lang="en-US" i="1">
                          <a:latin typeface="Cambria Math"/>
                        </a:rPr>
                        <m:t>= </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a:rPr>
                                <m:t>𝑆</m:t>
                              </m:r>
                            </m:e>
                            <m:sub>
                              <m:r>
                                <a:rPr lang="en-US" i="1">
                                  <a:latin typeface="Cambria Math"/>
                                </a:rPr>
                                <m:t>𝐷</m:t>
                              </m:r>
                              <m:r>
                                <a:rPr lang="en-US" i="1">
                                  <a:latin typeface="Cambria Math"/>
                                </a:rPr>
                                <m:t>1</m:t>
                              </m:r>
                            </m:sub>
                          </m:sSub>
                        </m:num>
                        <m:den>
                          <m:r>
                            <a:rPr lang="en-US" i="1">
                              <a:latin typeface="Cambria Math"/>
                            </a:rPr>
                            <m:t>𝑇</m:t>
                          </m:r>
                          <m:d>
                            <m:dPr>
                              <m:ctrlPr>
                                <a:rPr lang="en-US" i="1">
                                  <a:latin typeface="Cambria Math" panose="02040503050406030204" pitchFamily="18" charset="0"/>
                                </a:rPr>
                              </m:ctrlPr>
                            </m:dPr>
                            <m:e>
                              <m:f>
                                <m:fPr>
                                  <m:type m:val="lin"/>
                                  <m:ctrlPr>
                                    <a:rPr lang="en-US" i="1">
                                      <a:latin typeface="Cambria Math" panose="02040503050406030204" pitchFamily="18" charset="0"/>
                                    </a:rPr>
                                  </m:ctrlPr>
                                </m:fPr>
                                <m:num>
                                  <m:r>
                                    <a:rPr lang="en-US" i="1">
                                      <a:latin typeface="Cambria Math"/>
                                    </a:rPr>
                                    <m:t>𝑅</m:t>
                                  </m:r>
                                </m:num>
                                <m:den>
                                  <m:sSub>
                                    <m:sSubPr>
                                      <m:ctrlPr>
                                        <a:rPr lang="en-US" i="1">
                                          <a:latin typeface="Cambria Math" panose="02040503050406030204" pitchFamily="18" charset="0"/>
                                        </a:rPr>
                                      </m:ctrlPr>
                                    </m:sSubPr>
                                    <m:e>
                                      <m:r>
                                        <a:rPr lang="en-US" i="1">
                                          <a:latin typeface="Cambria Math"/>
                                        </a:rPr>
                                        <m:t>𝐼</m:t>
                                      </m:r>
                                    </m:e>
                                    <m:sub>
                                      <m:r>
                                        <a:rPr lang="en-US" i="1">
                                          <a:latin typeface="Cambria Math"/>
                                        </a:rPr>
                                        <m:t>𝑒</m:t>
                                      </m:r>
                                    </m:sub>
                                  </m:sSub>
                                </m:den>
                              </m:f>
                            </m:e>
                          </m:d>
                        </m:den>
                      </m:f>
                      <m:r>
                        <a:rPr lang="en-US" i="1">
                          <a:latin typeface="Cambria Math"/>
                        </a:rPr>
                        <m:t>= </m:t>
                      </m:r>
                      <m:f>
                        <m:fPr>
                          <m:ctrlPr>
                            <a:rPr lang="en-US" i="1">
                              <a:latin typeface="Cambria Math" panose="02040503050406030204" pitchFamily="18" charset="0"/>
                            </a:rPr>
                          </m:ctrlPr>
                        </m:fPr>
                        <m:num>
                          <m:r>
                            <a:rPr lang="en-US" i="1">
                              <a:latin typeface="Cambria Math"/>
                            </a:rPr>
                            <m:t>0.79</m:t>
                          </m:r>
                        </m:num>
                        <m:den>
                          <m:r>
                            <a:rPr lang="en-US" i="1">
                              <a:latin typeface="Cambria Math"/>
                            </a:rPr>
                            <m:t>0.762</m:t>
                          </m:r>
                          <m:d>
                            <m:dPr>
                              <m:ctrlPr>
                                <a:rPr lang="en-US" i="1">
                                  <a:latin typeface="Cambria Math" panose="02040503050406030204" pitchFamily="18" charset="0"/>
                                </a:rPr>
                              </m:ctrlPr>
                            </m:dPr>
                            <m:e>
                              <m:f>
                                <m:fPr>
                                  <m:type m:val="lin"/>
                                  <m:ctrlPr>
                                    <a:rPr lang="en-US" i="1">
                                      <a:latin typeface="Cambria Math" panose="02040503050406030204" pitchFamily="18" charset="0"/>
                                    </a:rPr>
                                  </m:ctrlPr>
                                </m:fPr>
                                <m:num>
                                  <m:r>
                                    <a:rPr lang="en-US" i="1">
                                      <a:latin typeface="Cambria Math"/>
                                    </a:rPr>
                                    <m:t>3</m:t>
                                  </m:r>
                                </m:num>
                                <m:den>
                                  <m:r>
                                    <a:rPr lang="en-US" i="1">
                                      <a:latin typeface="Cambria Math"/>
                                    </a:rPr>
                                    <m:t>1.5</m:t>
                                  </m:r>
                                </m:den>
                              </m:f>
                            </m:e>
                          </m:d>
                        </m:den>
                      </m:f>
                      <m:r>
                        <a:rPr lang="en-US" i="1">
                          <a:latin typeface="Cambria Math"/>
                        </a:rPr>
                        <m:t>=0.518</m:t>
                      </m:r>
                    </m:oMath>
                  </m:oMathPara>
                </a14:m>
                <a:endParaRPr lang="en-US" dirty="0"/>
              </a:p>
            </p:txBody>
          </p:sp>
        </mc:Choice>
        <mc:Fallback>
          <p:sp>
            <p:nvSpPr>
              <p:cNvPr id="7" name="Rectangle 6"/>
              <p:cNvSpPr>
                <a:spLocks noRot="1" noChangeAspect="1" noMove="1" noResize="1" noEditPoints="1" noAdjustHandles="1" noChangeArrowheads="1" noChangeShapeType="1" noTextEdit="1"/>
              </p:cNvSpPr>
              <p:nvPr/>
            </p:nvSpPr>
            <p:spPr>
              <a:xfrm>
                <a:off x="1349828" y="4953746"/>
                <a:ext cx="6128658" cy="848374"/>
              </a:xfrm>
              <a:prstGeom prst="rect">
                <a:avLst/>
              </a:prstGeom>
              <a:blipFill>
                <a:blip r:embed="rId4"/>
                <a:stretch>
                  <a:fillRect/>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59</a:t>
            </a:fld>
            <a:endParaRPr lang="en-US" dirty="0"/>
          </a:p>
        </p:txBody>
      </p:sp>
    </p:spTree>
    <p:extLst>
      <p:ext uri="{BB962C8B-B14F-4D97-AF65-F5344CB8AC3E}">
        <p14:creationId xmlns:p14="http://schemas.microsoft.com/office/powerpoint/2010/main" val="2440151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Nonbuilding Structures (NBS)?</a:t>
            </a:r>
          </a:p>
        </p:txBody>
      </p:sp>
      <p:sp>
        <p:nvSpPr>
          <p:cNvPr id="3" name="Content Placeholder 2"/>
          <p:cNvSpPr>
            <a:spLocks noGrp="1"/>
          </p:cNvSpPr>
          <p:nvPr>
            <p:ph idx="1"/>
          </p:nvPr>
        </p:nvSpPr>
        <p:spPr>
          <a:xfrm>
            <a:off x="661988" y="1604962"/>
            <a:ext cx="7772400" cy="4536757"/>
          </a:xfrm>
        </p:spPr>
        <p:txBody>
          <a:bodyPr/>
          <a:lstStyle/>
          <a:p>
            <a:r>
              <a:rPr lang="en-US" dirty="0"/>
              <a:t>Nonbuilding structures fall into two broad categories:</a:t>
            </a:r>
          </a:p>
          <a:p>
            <a:pPr lvl="1"/>
            <a:r>
              <a:rPr lang="en-US" sz="2400" dirty="0"/>
              <a:t>those with structural systems</a:t>
            </a:r>
            <a:r>
              <a:rPr lang="en-US" sz="2400" b="1" dirty="0"/>
              <a:t> similar to buildings </a:t>
            </a:r>
            <a:r>
              <a:rPr lang="en-US" sz="2400" dirty="0"/>
              <a:t>and</a:t>
            </a:r>
          </a:p>
          <a:p>
            <a:pPr lvl="1"/>
            <a:r>
              <a:rPr lang="en-US" sz="2400" dirty="0"/>
              <a:t>those with structural systems </a:t>
            </a:r>
            <a:r>
              <a:rPr lang="en-US" sz="2400" b="1" dirty="0"/>
              <a:t>not similar to buildings. </a:t>
            </a:r>
          </a:p>
          <a:p>
            <a:r>
              <a:rPr lang="en-US" dirty="0"/>
              <a:t>Specific requirements for these two categories of nonbuilding structures appear in Sections 15.5 and 15.6 of ASCE 7-16 respectfully.</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6</a:t>
            </a:fld>
            <a:endParaRPr lang="en-US" dirty="0"/>
          </a:p>
        </p:txBody>
      </p:sp>
    </p:spTree>
    <p:extLst>
      <p:ext uri="{BB962C8B-B14F-4D97-AF65-F5344CB8AC3E}">
        <p14:creationId xmlns:p14="http://schemas.microsoft.com/office/powerpoint/2010/main" val="34348155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661988" y="1604962"/>
            <a:ext cx="8253412" cy="4480151"/>
          </a:xfrm>
        </p:spPr>
        <p:txBody>
          <a:bodyPr/>
          <a:lstStyle/>
          <a:p>
            <a:r>
              <a:rPr lang="en-US" sz="2400" dirty="0"/>
              <a:t>Using ASCE 7-16 Equation 12.8-5, </a:t>
            </a:r>
            <a:r>
              <a:rPr lang="en-US" sz="2400" i="1" dirty="0"/>
              <a:t>C</a:t>
            </a:r>
            <a:r>
              <a:rPr lang="en-US" sz="2400" i="1" baseline="-25000" dirty="0"/>
              <a:t>s</a:t>
            </a:r>
            <a:r>
              <a:rPr lang="en-US" sz="2400" dirty="0"/>
              <a:t> must not be less than:</a:t>
            </a:r>
          </a:p>
          <a:p>
            <a:pPr marL="457200" lvl="1" indent="0">
              <a:buNone/>
            </a:pPr>
            <a:br>
              <a:rPr lang="en-US" sz="2400" dirty="0"/>
            </a:br>
            <a:r>
              <a:rPr lang="en-US" sz="2400" dirty="0"/>
              <a:t>    </a:t>
            </a:r>
            <a:r>
              <a:rPr lang="en-US" sz="2400" i="1" dirty="0"/>
              <a:t>C</a:t>
            </a:r>
            <a:r>
              <a:rPr lang="en-US" sz="2400" i="1" baseline="-25000" dirty="0"/>
              <a:t>s</a:t>
            </a:r>
            <a:r>
              <a:rPr lang="en-US" sz="2400" dirty="0"/>
              <a:t> = 0.044</a:t>
            </a:r>
            <a:r>
              <a:rPr lang="en-US" sz="2400" i="1" dirty="0"/>
              <a:t>I</a:t>
            </a:r>
            <a:r>
              <a:rPr lang="en-US" sz="2400" i="1" baseline="-25000" dirty="0"/>
              <a:t>e</a:t>
            </a:r>
            <a:r>
              <a:rPr lang="en-US" sz="2400" i="1" dirty="0"/>
              <a:t>S</a:t>
            </a:r>
            <a:r>
              <a:rPr lang="en-US" sz="2400" i="1" baseline="-25000" dirty="0"/>
              <a:t>DS</a:t>
            </a:r>
            <a:r>
              <a:rPr lang="en-US" sz="2400" dirty="0"/>
              <a:t> ≥ 0.03 = 0.044(1.5)(1.86) = 0.123</a:t>
            </a:r>
          </a:p>
          <a:p>
            <a:pPr marL="457200" lvl="1" indent="0">
              <a:buNone/>
            </a:pPr>
            <a:endParaRPr lang="en-US" sz="2400" dirty="0"/>
          </a:p>
          <a:p>
            <a:r>
              <a:rPr lang="en-US" sz="2400" dirty="0"/>
              <a:t>ASCE 7-16</a:t>
            </a:r>
            <a:r>
              <a:rPr lang="en-US" sz="2400" i="1" dirty="0"/>
              <a:t> </a:t>
            </a:r>
            <a:r>
              <a:rPr lang="en-US" sz="2400" dirty="0"/>
              <a:t>Equation 12.8-3 controls; </a:t>
            </a:r>
            <a:r>
              <a:rPr lang="en-US" sz="2400" i="1" dirty="0"/>
              <a:t>C</a:t>
            </a:r>
            <a:r>
              <a:rPr lang="en-US" sz="2400" i="1" baseline="-25000" dirty="0"/>
              <a:t>s</a:t>
            </a:r>
            <a:r>
              <a:rPr lang="en-US" sz="2400" dirty="0"/>
              <a:t> = 0.518.</a:t>
            </a:r>
          </a:p>
          <a:p>
            <a:r>
              <a:rPr lang="en-US" sz="2400" dirty="0"/>
              <a:t>Base shear.  Using </a:t>
            </a:r>
            <a:r>
              <a:rPr lang="en-US" sz="2400" i="1" dirty="0"/>
              <a:t>Standard</a:t>
            </a:r>
            <a:r>
              <a:rPr lang="en-US" sz="2400" dirty="0"/>
              <a:t> Equation 12.8-1:</a:t>
            </a:r>
          </a:p>
          <a:p>
            <a:pPr marL="457200" lvl="1" indent="0">
              <a:buNone/>
            </a:pPr>
            <a:br>
              <a:rPr lang="en-US" sz="2400" dirty="0"/>
            </a:br>
            <a:r>
              <a:rPr lang="en-US" sz="2400" dirty="0"/>
              <a:t>   </a:t>
            </a:r>
            <a:r>
              <a:rPr lang="en-US" sz="2400" i="1" dirty="0"/>
              <a:t>V</a:t>
            </a:r>
            <a:r>
              <a:rPr lang="en-US" sz="2400" dirty="0"/>
              <a:t> = </a:t>
            </a:r>
            <a:r>
              <a:rPr lang="en-US" sz="2400" i="1" dirty="0"/>
              <a:t>C</a:t>
            </a:r>
            <a:r>
              <a:rPr lang="en-US" sz="2400" i="1" baseline="-25000" dirty="0"/>
              <a:t>s</a:t>
            </a:r>
            <a:r>
              <a:rPr lang="en-US" sz="2400" i="1" dirty="0"/>
              <a:t>W</a:t>
            </a:r>
            <a:r>
              <a:rPr lang="en-US" sz="2400" dirty="0"/>
              <a:t> = 0.518(300 kips) = 155.4 kips</a:t>
            </a:r>
          </a:p>
          <a:p>
            <a:pPr marL="457200" lvl="1" indent="0">
              <a:buNone/>
            </a:pPr>
            <a:endParaRPr lang="en-US" sz="2400"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60</a:t>
            </a:fld>
            <a:endParaRPr lang="en-US" dirty="0"/>
          </a:p>
        </p:txBody>
      </p:sp>
    </p:spTree>
    <p:extLst>
      <p:ext uri="{BB962C8B-B14F-4D97-AF65-F5344CB8AC3E}">
        <p14:creationId xmlns:p14="http://schemas.microsoft.com/office/powerpoint/2010/main" val="36386177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661988" y="1604962"/>
            <a:ext cx="8253412" cy="4480151"/>
          </a:xfrm>
        </p:spPr>
        <p:txBody>
          <a:bodyPr/>
          <a:lstStyle/>
          <a:p>
            <a:r>
              <a:rPr lang="en-US" dirty="0"/>
              <a:t>Design in the North-South Direction</a:t>
            </a:r>
          </a:p>
          <a:p>
            <a:pPr lvl="1"/>
            <a:r>
              <a:rPr lang="en-US" sz="2400" dirty="0"/>
              <a:t>Seismic weight.  Calculate the total seismic weight, </a:t>
            </a:r>
            <a:r>
              <a:rPr lang="en-US" sz="2400" i="1" dirty="0"/>
              <a:t>W</a:t>
            </a:r>
            <a:r>
              <a:rPr lang="en-US" sz="2400" dirty="0"/>
              <a:t>, as follows:.</a:t>
            </a:r>
            <a:br>
              <a:rPr lang="en-US" sz="2400" dirty="0"/>
            </a:br>
            <a:br>
              <a:rPr lang="en-US" sz="2400" dirty="0"/>
            </a:br>
            <a:r>
              <a:rPr lang="en-US" sz="2000" i="1" dirty="0"/>
              <a:t>W</a:t>
            </a:r>
            <a:r>
              <a:rPr lang="en-US" sz="2000" dirty="0"/>
              <a:t> = </a:t>
            </a:r>
            <a:r>
              <a:rPr lang="en-US" sz="2000" i="1" dirty="0"/>
              <a:t>W</a:t>
            </a:r>
            <a:r>
              <a:rPr lang="en-US" sz="2000" i="1" baseline="-25000" dirty="0"/>
              <a:t>DL</a:t>
            </a:r>
            <a:r>
              <a:rPr lang="en-US" sz="2000" dirty="0"/>
              <a:t> + </a:t>
            </a:r>
            <a:r>
              <a:rPr lang="en-US" sz="2000" i="1" dirty="0"/>
              <a:t>W</a:t>
            </a:r>
            <a:r>
              <a:rPr lang="en-US" sz="2000" i="1" baseline="-25000" dirty="0"/>
              <a:t>Boiler</a:t>
            </a:r>
            <a:r>
              <a:rPr lang="en-US" sz="2000" dirty="0"/>
              <a:t> = 16,700 kips + 31,600 kips = 48,300 kips</a:t>
            </a:r>
            <a:br>
              <a:rPr lang="en-US" sz="2000" dirty="0"/>
            </a:br>
            <a:endParaRPr lang="en-US" sz="2000" dirty="0"/>
          </a:p>
          <a:p>
            <a:pPr lvl="1"/>
            <a:r>
              <a:rPr lang="en-US" sz="2400" dirty="0"/>
              <a:t>Base shear</a:t>
            </a:r>
            <a:r>
              <a:rPr lang="en-US" sz="2400" b="1" dirty="0"/>
              <a:t>.  </a:t>
            </a:r>
            <a:r>
              <a:rPr lang="en-US" sz="2400" dirty="0"/>
              <a:t>Using ASCE 7-16 Equation 12.8-1:</a:t>
            </a:r>
            <a:br>
              <a:rPr lang="en-US" sz="2400" dirty="0"/>
            </a:br>
            <a:br>
              <a:rPr lang="en-US" sz="2400" dirty="0"/>
            </a:br>
            <a:r>
              <a:rPr lang="en-US" sz="2000" i="1" dirty="0"/>
              <a:t>V</a:t>
            </a:r>
            <a:r>
              <a:rPr lang="en-US" sz="2000" dirty="0"/>
              <a:t> = </a:t>
            </a:r>
            <a:r>
              <a:rPr lang="en-US" sz="2000" i="1" dirty="0"/>
              <a:t>C</a:t>
            </a:r>
            <a:r>
              <a:rPr lang="en-US" sz="2000" i="1" baseline="-25000" dirty="0"/>
              <a:t>s</a:t>
            </a:r>
            <a:r>
              <a:rPr lang="en-US" sz="2000" i="1" dirty="0"/>
              <a:t>W</a:t>
            </a:r>
            <a:r>
              <a:rPr lang="en-US" sz="2000" dirty="0"/>
              <a:t> = 0.143(48,300 kips) = 6,907 kips</a:t>
            </a:r>
            <a:br>
              <a:rPr lang="en-US" sz="2400" dirty="0"/>
            </a:br>
            <a:endParaRPr lang="en-US" sz="2400" dirty="0"/>
          </a:p>
          <a:p>
            <a:pPr marL="457200" lvl="1" indent="0">
              <a:buNone/>
            </a:pPr>
            <a:endParaRPr lang="en-US" sz="2400"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61</a:t>
            </a:fld>
            <a:endParaRPr lang="en-US" dirty="0"/>
          </a:p>
        </p:txBody>
      </p:sp>
    </p:spTree>
    <p:extLst>
      <p:ext uri="{BB962C8B-B14F-4D97-AF65-F5344CB8AC3E}">
        <p14:creationId xmlns:p14="http://schemas.microsoft.com/office/powerpoint/2010/main" val="23475327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grpSp>
        <p:nvGrpSpPr>
          <p:cNvPr id="3" name="Group 2" descr="Slide 62 is a continuation of Example 17.7 – Vertical Vessel. The illustration shows three figures.  The figure on the left shows the vertical distribution of seismic forces on a vertical vessel of height H if the period of the vessel is 0.5 s or less.  The distribution is an inverted triangle (k = 1).  The centroid of the seismic forces is shown as 2/3H.  The figure in the center shows the vertical distribution of seismic forces on a vertical vessel of height H if the period of the vessel falls between 0.5 s and 2.5 s.  The distribution is an inverted curve (k between 1 and 2).  The centroid of the seismic forces is shown as [(k+1)/(k+2)]H. The figure on the right shows the vertical distribution of seismic forces on a vertical vessel of height H if the period of the vessel is 2.5 s or greater.  The distribution is an inverted parabola (k = 2).  The centroid of the seismic forces is shown as 3/4H.&#10;&#10;ASCE 7-16 Section 12.8.3 defines the vertical distribution of seismic forces in terms of an exponent, k, related to structural period.  If the structural period is less than or equal to 0.5 second, k = 1 and results in an inverted triangular distribution of forces.  If the structural period is greater than or equal to 2.5 seconds, k = 2 and results in a parabolic distribution of forces.  For periods between 0.5 second and 2.5 seconds, the value of k is determined by linear interpolation between 1 and 2.  The significance of the distribution requirements of ASCE 7-16 Section 12.8.3 is that the height of the centroid to the horizontal seismic force increases (thus increasing the overturning moment) as the period increases above 0.5 second (Figure 17-9).&#10;"/>
          <p:cNvGrpSpPr/>
          <p:nvPr/>
        </p:nvGrpSpPr>
        <p:grpSpPr>
          <a:xfrm>
            <a:off x="1562100" y="1508442"/>
            <a:ext cx="6019800" cy="4266234"/>
            <a:chOff x="1562100" y="1508442"/>
            <a:chExt cx="6019800" cy="4266234"/>
          </a:xfrm>
        </p:grpSpPr>
        <p:pic>
          <p:nvPicPr>
            <p:cNvPr id="7" name="Picture 6" descr="F13-9.wmf"/>
            <p:cNvPicPr/>
            <p:nvPr/>
          </p:nvPicPr>
          <p:blipFill>
            <a:blip r:embed="rId3" cstate="print"/>
            <a:stretch>
              <a:fillRect/>
            </a:stretch>
          </p:blipFill>
          <p:spPr>
            <a:xfrm>
              <a:off x="2102485" y="1508442"/>
              <a:ext cx="4939030" cy="3841115"/>
            </a:xfrm>
            <a:prstGeom prst="rect">
              <a:avLst/>
            </a:prstGeom>
          </p:spPr>
        </p:pic>
        <p:sp>
          <p:nvSpPr>
            <p:cNvPr id="8" name="Rectangle 7"/>
            <p:cNvSpPr/>
            <p:nvPr/>
          </p:nvSpPr>
          <p:spPr>
            <a:xfrm>
              <a:off x="1562100" y="5436122"/>
              <a:ext cx="6019800" cy="338554"/>
            </a:xfrm>
            <a:prstGeom prst="rect">
              <a:avLst/>
            </a:prstGeom>
          </p:spPr>
          <p:txBody>
            <a:bodyPr wrap="square">
              <a:spAutoFit/>
            </a:bodyPr>
            <a:lstStyle/>
            <a:p>
              <a:pPr algn="ctr"/>
              <a:r>
                <a:rPr lang="en-US" sz="1600" b="1" dirty="0"/>
                <a:t>Figure 17-9</a:t>
              </a:r>
              <a:r>
                <a:rPr lang="en-US" sz="1600" dirty="0"/>
                <a:t> Vertical distribution of seismic forces</a:t>
              </a: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a:xfrm>
            <a:off x="6647656" y="6394450"/>
            <a:ext cx="2006487" cy="306388"/>
          </a:xfrm>
        </p:spPr>
        <p:txBody>
          <a:bodyPr/>
          <a:lstStyle/>
          <a:p>
            <a:pPr>
              <a:defRPr/>
            </a:pPr>
            <a:r>
              <a:rPr lang="en-US" dirty="0"/>
              <a:t>Nonbuilding Structures- </a:t>
            </a:r>
            <a:fld id="{64B3D661-5C76-438E-A311-D2B5954B06D7}" type="slidenum">
              <a:rPr lang="en-US" smtClean="0"/>
              <a:pPr>
                <a:defRPr/>
              </a:pPr>
              <a:t>62</a:t>
            </a:fld>
            <a:endParaRPr lang="en-US" dirty="0"/>
          </a:p>
        </p:txBody>
      </p:sp>
    </p:spTree>
    <p:extLst>
      <p:ext uri="{BB962C8B-B14F-4D97-AF65-F5344CB8AC3E}">
        <p14:creationId xmlns:p14="http://schemas.microsoft.com/office/powerpoint/2010/main" val="28509997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Referring to Figure 17-9</a:t>
                </a:r>
              </a:p>
              <a:p>
                <a:pPr lvl="1"/>
                <a:r>
                  <a:rPr lang="en-US" sz="2400" dirty="0"/>
                  <a:t>Once </a:t>
                </a:r>
                <a:r>
                  <a:rPr lang="en-US" sz="2400" i="1" dirty="0"/>
                  <a:t>k</a:t>
                </a:r>
                <a:r>
                  <a:rPr lang="en-US" sz="2400" dirty="0"/>
                  <a:t> is determined, the height to the centroid, </a:t>
                </a:r>
                <a14:m>
                  <m:oMath xmlns:m="http://schemas.openxmlformats.org/officeDocument/2006/math">
                    <m:acc>
                      <m:accPr>
                        <m:chr m:val="̅"/>
                        <m:ctrlPr>
                          <a:rPr lang="en-US" sz="2400" i="1" smtClean="0">
                            <a:latin typeface="Cambria Math" panose="02040503050406030204" pitchFamily="18" charset="0"/>
                          </a:rPr>
                        </m:ctrlPr>
                      </m:accPr>
                      <m:e>
                        <m:r>
                          <a:rPr lang="en-US" sz="2400" b="0" i="1" smtClean="0">
                            <a:latin typeface="Cambria Math"/>
                          </a:rPr>
                          <m:t>h</m:t>
                        </m:r>
                      </m:e>
                    </m:acc>
                  </m:oMath>
                </a14:m>
                <a:r>
                  <a:rPr lang="en-US" sz="2400" dirty="0"/>
                  <a:t>, of the horizontal seismic force is equal to:</a:t>
                </a:r>
                <a:br>
                  <a:rPr lang="en-US" sz="2400" dirty="0"/>
                </a:br>
                <a:br>
                  <a:rPr lang="en-US" sz="2400" dirty="0"/>
                </a:br>
                <a:br>
                  <a:rPr lang="en-US" sz="2400" dirty="0"/>
                </a:br>
                <a:br>
                  <a:rPr lang="en-US" sz="2400" dirty="0"/>
                </a:br>
                <a:endParaRPr lang="en-US" sz="2400" dirty="0"/>
              </a:p>
              <a:p>
                <a:pPr lvl="1"/>
                <a:r>
                  <a:rPr lang="en-US" sz="2400" dirty="0"/>
                  <a:t>For the vessel period of </a:t>
                </a:r>
                <a:r>
                  <a:rPr lang="en-US" sz="2400" i="1" dirty="0"/>
                  <a:t>T</a:t>
                </a:r>
                <a:r>
                  <a:rPr lang="en-US" sz="2400" dirty="0"/>
                  <a:t> = 0.762 second:</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412" t="-1418" r="-298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6" name="Rectangle 5"/>
              <p:cNvSpPr/>
              <p:nvPr/>
            </p:nvSpPr>
            <p:spPr>
              <a:xfrm>
                <a:off x="3031057" y="3205165"/>
                <a:ext cx="2145716" cy="86132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rPr>
                          </m:ctrlPr>
                        </m:accPr>
                        <m:e>
                          <m:r>
                            <a:rPr lang="en-US" i="1">
                              <a:latin typeface="Cambria Math"/>
                            </a:rPr>
                            <m:t>h</m:t>
                          </m:r>
                        </m:e>
                      </m:acc>
                      <m:r>
                        <a:rPr lang="en-US" i="1">
                          <a:latin typeface="Cambria Math"/>
                        </a:rPr>
                        <m:t>= </m:t>
                      </m:r>
                      <m:f>
                        <m:fPr>
                          <m:ctrlPr>
                            <a:rPr lang="en-US" i="1">
                              <a:latin typeface="Cambria Math" panose="02040503050406030204" pitchFamily="18" charset="0"/>
                            </a:rPr>
                          </m:ctrlPr>
                        </m:fPr>
                        <m:num>
                          <m:d>
                            <m:dPr>
                              <m:ctrlPr>
                                <a:rPr lang="en-US" i="1">
                                  <a:latin typeface="Cambria Math" panose="02040503050406030204" pitchFamily="18" charset="0"/>
                                </a:rPr>
                              </m:ctrlPr>
                            </m:dPr>
                            <m:e>
                              <m:r>
                                <a:rPr lang="en-US" i="1">
                                  <a:latin typeface="Cambria Math"/>
                                </a:rPr>
                                <m:t>𝑘</m:t>
                              </m:r>
                              <m:r>
                                <a:rPr lang="en-US" i="1">
                                  <a:latin typeface="Cambria Math"/>
                                </a:rPr>
                                <m:t>+1</m:t>
                              </m:r>
                            </m:e>
                          </m:d>
                        </m:num>
                        <m:den>
                          <m:d>
                            <m:dPr>
                              <m:ctrlPr>
                                <a:rPr lang="en-US" i="1">
                                  <a:latin typeface="Cambria Math" panose="02040503050406030204" pitchFamily="18" charset="0"/>
                                </a:rPr>
                              </m:ctrlPr>
                            </m:dPr>
                            <m:e>
                              <m:r>
                                <a:rPr lang="en-US" i="1">
                                  <a:latin typeface="Cambria Math"/>
                                </a:rPr>
                                <m:t>𝑘</m:t>
                              </m:r>
                              <m:r>
                                <a:rPr lang="en-US" i="1">
                                  <a:latin typeface="Cambria Math"/>
                                </a:rPr>
                                <m:t>+2</m:t>
                              </m:r>
                            </m:e>
                          </m:d>
                        </m:den>
                      </m:f>
                      <m:r>
                        <a:rPr lang="en-US" i="1">
                          <a:latin typeface="Cambria Math"/>
                        </a:rPr>
                        <m:t>𝐻</m:t>
                      </m:r>
                    </m:oMath>
                  </m:oMathPara>
                </a14:m>
                <a:endParaRPr lang="en-US" dirty="0"/>
              </a:p>
            </p:txBody>
          </p:sp>
        </mc:Choice>
        <mc:Fallback>
          <p:sp>
            <p:nvSpPr>
              <p:cNvPr id="6" name="Rectangle 5"/>
              <p:cNvSpPr>
                <a:spLocks noRot="1" noChangeAspect="1" noMove="1" noResize="1" noEditPoints="1" noAdjustHandles="1" noChangeArrowheads="1" noChangeShapeType="1" noTextEdit="1"/>
              </p:cNvSpPr>
              <p:nvPr/>
            </p:nvSpPr>
            <p:spPr>
              <a:xfrm>
                <a:off x="3031057" y="3205165"/>
                <a:ext cx="2145716" cy="861326"/>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7" name="Rectangle 6"/>
              <p:cNvSpPr/>
              <p:nvPr/>
            </p:nvSpPr>
            <p:spPr>
              <a:xfrm>
                <a:off x="2415145" y="5018316"/>
                <a:ext cx="4095993" cy="79367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a:rPr>
                        <m:t>𝑘</m:t>
                      </m:r>
                      <m:r>
                        <a:rPr lang="en-US" i="1">
                          <a:latin typeface="Cambria Math"/>
                        </a:rPr>
                        <m:t>=1+ </m:t>
                      </m:r>
                      <m:f>
                        <m:fPr>
                          <m:ctrlPr>
                            <a:rPr lang="en-US" i="1">
                              <a:latin typeface="Cambria Math" panose="02040503050406030204" pitchFamily="18" charset="0"/>
                            </a:rPr>
                          </m:ctrlPr>
                        </m:fPr>
                        <m:num>
                          <m:r>
                            <a:rPr lang="en-US" i="1">
                              <a:latin typeface="Cambria Math"/>
                            </a:rPr>
                            <m:t>0.762−0.5</m:t>
                          </m:r>
                        </m:num>
                        <m:den>
                          <m:r>
                            <a:rPr lang="en-US" i="1">
                              <a:latin typeface="Cambria Math"/>
                            </a:rPr>
                            <m:t>2.5−0.5</m:t>
                          </m:r>
                        </m:den>
                      </m:f>
                      <m:r>
                        <a:rPr lang="en-US" i="1">
                          <a:latin typeface="Cambria Math"/>
                        </a:rPr>
                        <m:t>=1.131</m:t>
                      </m:r>
                    </m:oMath>
                  </m:oMathPara>
                </a14:m>
                <a:endParaRPr lang="en-US" dirty="0"/>
              </a:p>
            </p:txBody>
          </p:sp>
        </mc:Choice>
        <mc:Fallback>
          <p:sp>
            <p:nvSpPr>
              <p:cNvPr id="7" name="Rectangle 6"/>
              <p:cNvSpPr>
                <a:spLocks noRot="1" noChangeAspect="1" noMove="1" noResize="1" noEditPoints="1" noAdjustHandles="1" noChangeArrowheads="1" noChangeShapeType="1" noTextEdit="1"/>
              </p:cNvSpPr>
              <p:nvPr/>
            </p:nvSpPr>
            <p:spPr>
              <a:xfrm>
                <a:off x="2415145" y="5018316"/>
                <a:ext cx="4095993" cy="793679"/>
              </a:xfrm>
              <a:prstGeom prst="rect">
                <a:avLst/>
              </a:prstGeom>
              <a:blipFill>
                <a:blip r:embed="rId5"/>
                <a:stretch>
                  <a:fillRect/>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a:xfrm>
            <a:off x="6647656" y="6394450"/>
            <a:ext cx="2060915" cy="306388"/>
          </a:xfrm>
        </p:spPr>
        <p:txBody>
          <a:bodyPr/>
          <a:lstStyle/>
          <a:p>
            <a:pPr>
              <a:defRPr/>
            </a:pPr>
            <a:r>
              <a:rPr lang="en-US" dirty="0"/>
              <a:t>Nonbuilding Structures- </a:t>
            </a:r>
            <a:fld id="{64B3D661-5C76-438E-A311-D2B5954B06D7}" type="slidenum">
              <a:rPr lang="en-US" smtClean="0"/>
              <a:pPr>
                <a:defRPr/>
              </a:pPr>
              <a:t>63</a:t>
            </a:fld>
            <a:endParaRPr lang="en-US" dirty="0"/>
          </a:p>
        </p:txBody>
      </p:sp>
    </p:spTree>
    <p:extLst>
      <p:ext uri="{BB962C8B-B14F-4D97-AF65-F5344CB8AC3E}">
        <p14:creationId xmlns:p14="http://schemas.microsoft.com/office/powerpoint/2010/main" val="13316759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Referring to Figure 17-9</a:t>
                </a:r>
              </a:p>
              <a:p>
                <a:pPr lvl="1"/>
                <a:r>
                  <a:rPr lang="en-US" sz="2400" dirty="0"/>
                  <a:t>The value of  is then calculated as:</a:t>
                </a:r>
                <a:br>
                  <a:rPr lang="en-US" sz="2400" dirty="0"/>
                </a:br>
                <a:br>
                  <a:rPr lang="en-US" sz="2400" dirty="0"/>
                </a:br>
                <a:br>
                  <a:rPr lang="en-US" sz="2400" dirty="0"/>
                </a:br>
                <a:endParaRPr lang="en-US" sz="2400" dirty="0"/>
              </a:p>
              <a:p>
                <a:pPr lvl="1"/>
                <a:r>
                  <a:rPr lang="en-US" sz="2400" dirty="0"/>
                  <a:t>The overturning moment is then calculated as: </a:t>
                </a:r>
                <a:br>
                  <a:rPr lang="en-US" sz="2400" dirty="0"/>
                </a:br>
                <a:br>
                  <a:rPr lang="en-US" sz="2400" dirty="0"/>
                </a:br>
                <a:r>
                  <a:rPr lang="en-US" sz="2400" i="1" dirty="0"/>
                  <a:t>M</a:t>
                </a:r>
                <a:r>
                  <a:rPr lang="en-US" sz="2400" dirty="0"/>
                  <a:t> = </a:t>
                </a:r>
                <a14:m>
                  <m:oMath xmlns:m="http://schemas.openxmlformats.org/officeDocument/2006/math">
                    <m:r>
                      <a:rPr lang="en-US" sz="2400" b="0" i="1" smtClean="0">
                        <a:latin typeface="Cambria Math"/>
                      </a:rPr>
                      <m:t>𝑉</m:t>
                    </m:r>
                    <m:acc>
                      <m:accPr>
                        <m:chr m:val="̅"/>
                        <m:ctrlPr>
                          <a:rPr lang="en-US" sz="2400" b="0" i="1" smtClean="0">
                            <a:latin typeface="Cambria Math" panose="02040503050406030204" pitchFamily="18" charset="0"/>
                          </a:rPr>
                        </m:ctrlPr>
                      </m:accPr>
                      <m:e>
                        <m:r>
                          <a:rPr lang="en-US" sz="2400" b="0" i="1" smtClean="0">
                            <a:latin typeface="Cambria Math"/>
                          </a:rPr>
                          <m:t>h</m:t>
                        </m:r>
                      </m:e>
                    </m:acc>
                  </m:oMath>
                </a14:m>
                <a:r>
                  <a:rPr lang="en-US" sz="2400" dirty="0"/>
                  <a:t> = 155.4(68.1) = 10,583 ft-kips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412" t="-1418"/>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6" name="Rectangle 5"/>
              <p:cNvSpPr/>
              <p:nvPr/>
            </p:nvSpPr>
            <p:spPr>
              <a:xfrm>
                <a:off x="947056" y="2650385"/>
                <a:ext cx="6618515" cy="861326"/>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rPr>
                          </m:ctrlPr>
                        </m:accPr>
                        <m:e>
                          <m:r>
                            <a:rPr lang="en-US" i="1">
                              <a:latin typeface="Cambria Math"/>
                            </a:rPr>
                            <m:t>h</m:t>
                          </m:r>
                        </m:e>
                      </m:acc>
                      <m:r>
                        <a:rPr lang="en-US" i="1">
                          <a:latin typeface="Cambria Math"/>
                        </a:rPr>
                        <m:t>= </m:t>
                      </m:r>
                      <m:f>
                        <m:fPr>
                          <m:ctrlPr>
                            <a:rPr lang="en-US" i="1">
                              <a:latin typeface="Cambria Math" panose="02040503050406030204" pitchFamily="18" charset="0"/>
                            </a:rPr>
                          </m:ctrlPr>
                        </m:fPr>
                        <m:num>
                          <m:d>
                            <m:dPr>
                              <m:ctrlPr>
                                <a:rPr lang="en-US" i="1">
                                  <a:latin typeface="Cambria Math" panose="02040503050406030204" pitchFamily="18" charset="0"/>
                                </a:rPr>
                              </m:ctrlPr>
                            </m:dPr>
                            <m:e>
                              <m:r>
                                <a:rPr lang="en-US" i="1">
                                  <a:latin typeface="Cambria Math"/>
                                </a:rPr>
                                <m:t>1.131+1</m:t>
                              </m:r>
                            </m:e>
                          </m:d>
                        </m:num>
                        <m:den>
                          <m:d>
                            <m:dPr>
                              <m:ctrlPr>
                                <a:rPr lang="en-US" i="1">
                                  <a:latin typeface="Cambria Math" panose="02040503050406030204" pitchFamily="18" charset="0"/>
                                </a:rPr>
                              </m:ctrlPr>
                            </m:dPr>
                            <m:e>
                              <m:r>
                                <a:rPr lang="en-US" i="1">
                                  <a:latin typeface="Cambria Math"/>
                                </a:rPr>
                                <m:t>1.131+2</m:t>
                              </m:r>
                            </m:e>
                          </m:d>
                        </m:den>
                      </m:f>
                      <m:d>
                        <m:dPr>
                          <m:ctrlPr>
                            <a:rPr lang="en-US" i="1">
                              <a:latin typeface="Cambria Math" panose="02040503050406030204" pitchFamily="18" charset="0"/>
                            </a:rPr>
                          </m:ctrlPr>
                        </m:dPr>
                        <m:e>
                          <m:r>
                            <a:rPr lang="en-US" i="1">
                              <a:latin typeface="Cambria Math"/>
                            </a:rPr>
                            <m:t>100</m:t>
                          </m:r>
                        </m:e>
                      </m:d>
                      <m:r>
                        <a:rPr lang="en-US" i="1">
                          <a:latin typeface="Cambria Math"/>
                        </a:rPr>
                        <m:t>=0.681</m:t>
                      </m:r>
                      <m:d>
                        <m:dPr>
                          <m:ctrlPr>
                            <a:rPr lang="en-US" i="1">
                              <a:latin typeface="Cambria Math" panose="02040503050406030204" pitchFamily="18" charset="0"/>
                            </a:rPr>
                          </m:ctrlPr>
                        </m:dPr>
                        <m:e>
                          <m:r>
                            <a:rPr lang="en-US" i="1">
                              <a:latin typeface="Cambria Math"/>
                            </a:rPr>
                            <m:t>100</m:t>
                          </m:r>
                        </m:e>
                      </m:d>
                      <m:r>
                        <a:rPr lang="en-US" i="1">
                          <a:latin typeface="Cambria Math"/>
                        </a:rPr>
                        <m:t>=68.1 </m:t>
                      </m:r>
                      <m:r>
                        <a:rPr lang="en-US" i="1">
                          <a:latin typeface="Cambria Math"/>
                        </a:rPr>
                        <m:t>𝑓𝑡</m:t>
                      </m:r>
                    </m:oMath>
                  </m:oMathPara>
                </a14:m>
                <a:endParaRPr lang="en-US" dirty="0"/>
              </a:p>
            </p:txBody>
          </p:sp>
        </mc:Choice>
        <mc:Fallback>
          <p:sp>
            <p:nvSpPr>
              <p:cNvPr id="6" name="Rectangle 5"/>
              <p:cNvSpPr>
                <a:spLocks noRot="1" noChangeAspect="1" noMove="1" noResize="1" noEditPoints="1" noAdjustHandles="1" noChangeArrowheads="1" noChangeShapeType="1" noTextEdit="1"/>
              </p:cNvSpPr>
              <p:nvPr/>
            </p:nvSpPr>
            <p:spPr>
              <a:xfrm>
                <a:off x="947056" y="2650385"/>
                <a:ext cx="6618515" cy="861326"/>
              </a:xfrm>
              <a:prstGeom prst="rect">
                <a:avLst/>
              </a:prstGeom>
              <a:blipFill>
                <a:blip r:embed="rId4"/>
                <a:stretch>
                  <a:fillRect/>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a:xfrm>
            <a:off x="6647656" y="6394450"/>
            <a:ext cx="2071801" cy="306388"/>
          </a:xfrm>
        </p:spPr>
        <p:txBody>
          <a:bodyPr/>
          <a:lstStyle/>
          <a:p>
            <a:pPr>
              <a:defRPr/>
            </a:pPr>
            <a:r>
              <a:rPr lang="en-US" dirty="0"/>
              <a:t>Nonbuilding Structures- </a:t>
            </a:r>
            <a:fld id="{64B3D661-5C76-438E-A311-D2B5954B06D7}" type="slidenum">
              <a:rPr lang="en-US" smtClean="0"/>
              <a:pPr>
                <a:defRPr/>
              </a:pPr>
              <a:t>64</a:t>
            </a:fld>
            <a:endParaRPr lang="en-US" dirty="0"/>
          </a:p>
        </p:txBody>
      </p:sp>
    </p:spTree>
    <p:extLst>
      <p:ext uri="{BB962C8B-B14F-4D97-AF65-F5344CB8AC3E}">
        <p14:creationId xmlns:p14="http://schemas.microsoft.com/office/powerpoint/2010/main" val="18070340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61988" y="1604963"/>
                <a:ext cx="7772400" cy="4621666"/>
              </a:xfrm>
            </p:spPr>
            <p:txBody>
              <a:bodyPr/>
              <a:lstStyle/>
              <a:p>
                <a:r>
                  <a:rPr lang="en-US" dirty="0"/>
                  <a:t>Critical Buckling Check</a:t>
                </a:r>
              </a:p>
              <a:p>
                <a:pPr lvl="1"/>
                <a:r>
                  <a:rPr lang="en-US" sz="2400" dirty="0"/>
                  <a:t>Seismic response coefficient with R/</a:t>
                </a:r>
                <a:r>
                  <a:rPr lang="en-US" sz="2400" i="1" dirty="0"/>
                  <a:t>I</a:t>
                </a:r>
                <a:r>
                  <a:rPr lang="en-US" sz="2400" i="1" baseline="-25000" dirty="0"/>
                  <a:t>e</a:t>
                </a:r>
                <a:r>
                  <a:rPr lang="en-US" sz="2400" i="1" dirty="0"/>
                  <a:t> </a:t>
                </a:r>
                <a:r>
                  <a:rPr lang="en-US" sz="2400" dirty="0"/>
                  <a:t>= 1.0.  Using ASCE 7-16 Equation 12.8-2:</a:t>
                </a:r>
                <a:br>
                  <a:rPr lang="en-US" sz="2400" dirty="0"/>
                </a:br>
                <a:br>
                  <a:rPr lang="en-US" sz="2400" dirty="0"/>
                </a:br>
                <a14:m>
                  <m:oMath xmlns:m="http://schemas.openxmlformats.org/officeDocument/2006/math">
                    <m:sSub>
                      <m:sSubPr>
                        <m:ctrlPr>
                          <a:rPr lang="en-US" sz="2400" i="1">
                            <a:latin typeface="Cambria Math" panose="02040503050406030204" pitchFamily="18" charset="0"/>
                          </a:rPr>
                        </m:ctrlPr>
                      </m:sSubPr>
                      <m:e>
                        <m:r>
                          <a:rPr lang="en-US" sz="2400" i="1">
                            <a:latin typeface="Cambria Math"/>
                          </a:rPr>
                          <m:t>𝐶</m:t>
                        </m:r>
                      </m:e>
                      <m:sub>
                        <m:r>
                          <a:rPr lang="en-US" sz="2400" i="1">
                            <a:latin typeface="Cambria Math"/>
                          </a:rPr>
                          <m:t>𝑠</m:t>
                        </m:r>
                      </m:sub>
                    </m:sSub>
                    <m:r>
                      <a:rPr lang="en-US" sz="2400" i="1">
                        <a:latin typeface="Cambria Math"/>
                      </a:rPr>
                      <m:t>= </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a:rPr>
                              <m:t>𝑆</m:t>
                            </m:r>
                          </m:e>
                          <m:sub>
                            <m:r>
                              <a:rPr lang="en-US" sz="2400" i="1">
                                <a:latin typeface="Cambria Math"/>
                              </a:rPr>
                              <m:t>𝐷𝑆</m:t>
                            </m:r>
                          </m:sub>
                        </m:sSub>
                      </m:num>
                      <m:den>
                        <m:f>
                          <m:fPr>
                            <m:type m:val="lin"/>
                            <m:ctrlPr>
                              <a:rPr lang="en-US" sz="2400" i="1">
                                <a:latin typeface="Cambria Math" panose="02040503050406030204" pitchFamily="18" charset="0"/>
                              </a:rPr>
                            </m:ctrlPr>
                          </m:fPr>
                          <m:num>
                            <m:r>
                              <a:rPr lang="en-US" sz="2400" i="1">
                                <a:latin typeface="Cambria Math"/>
                              </a:rPr>
                              <m:t>𝑅</m:t>
                            </m:r>
                          </m:num>
                          <m:den>
                            <m:sSub>
                              <m:sSubPr>
                                <m:ctrlPr>
                                  <a:rPr lang="en-US" sz="2400" i="1">
                                    <a:latin typeface="Cambria Math" panose="02040503050406030204" pitchFamily="18" charset="0"/>
                                  </a:rPr>
                                </m:ctrlPr>
                              </m:sSubPr>
                              <m:e>
                                <m:r>
                                  <a:rPr lang="en-US" sz="2400" i="1">
                                    <a:latin typeface="Cambria Math"/>
                                  </a:rPr>
                                  <m:t>𝐼</m:t>
                                </m:r>
                              </m:e>
                              <m:sub>
                                <m:r>
                                  <a:rPr lang="en-US" sz="2400" i="1">
                                    <a:latin typeface="Cambria Math"/>
                                  </a:rPr>
                                  <m:t>𝑒</m:t>
                                </m:r>
                              </m:sub>
                            </m:sSub>
                          </m:den>
                        </m:f>
                      </m:den>
                    </m:f>
                    <m:r>
                      <a:rPr lang="en-US" sz="2400" i="1">
                        <a:latin typeface="Cambria Math"/>
                      </a:rPr>
                      <m:t>= </m:t>
                    </m:r>
                    <m:f>
                      <m:fPr>
                        <m:ctrlPr>
                          <a:rPr lang="en-US" sz="2400" i="1">
                            <a:latin typeface="Cambria Math" panose="02040503050406030204" pitchFamily="18" charset="0"/>
                          </a:rPr>
                        </m:ctrlPr>
                      </m:fPr>
                      <m:num>
                        <m:r>
                          <a:rPr lang="en-US" sz="2400" i="1">
                            <a:latin typeface="Cambria Math"/>
                          </a:rPr>
                          <m:t>1.86</m:t>
                        </m:r>
                      </m:num>
                      <m:den>
                        <m:r>
                          <a:rPr lang="en-US" sz="2400" i="1">
                            <a:latin typeface="Cambria Math"/>
                          </a:rPr>
                          <m:t>1.0</m:t>
                        </m:r>
                      </m:den>
                    </m:f>
                    <m:r>
                      <a:rPr lang="en-US" sz="2400" i="1">
                        <a:latin typeface="Cambria Math"/>
                      </a:rPr>
                      <m:t>=1.86</m:t>
                    </m:r>
                  </m:oMath>
                </a14:m>
                <a:endParaRPr lang="en-US" sz="2400" dirty="0"/>
              </a:p>
              <a:p>
                <a:pPr lvl="1"/>
                <a:r>
                  <a:rPr lang="en-US" sz="2400" dirty="0"/>
                  <a:t>Using ASCE 7-16</a:t>
                </a:r>
                <a:r>
                  <a:rPr lang="en-US" sz="2400" i="1" dirty="0"/>
                  <a:t> </a:t>
                </a:r>
                <a:r>
                  <a:rPr lang="en-US" sz="2400" dirty="0"/>
                  <a:t>Equation 12.8-3, </a:t>
                </a:r>
                <a:r>
                  <a:rPr lang="en-US" sz="2400" i="1" dirty="0"/>
                  <a:t>C</a:t>
                </a:r>
                <a:r>
                  <a:rPr lang="en-US" sz="2400" i="1" baseline="-25000" dirty="0"/>
                  <a:t>s</a:t>
                </a:r>
                <a:r>
                  <a:rPr lang="en-US" sz="2400" dirty="0"/>
                  <a:t> does not need to exceed:</a:t>
                </a:r>
                <a:br>
                  <a:rPr lang="en-US" sz="2400" dirty="0"/>
                </a:br>
                <a14:m>
                  <m:oMath xmlns:m="http://schemas.openxmlformats.org/officeDocument/2006/math">
                    <m:sSub>
                      <m:sSubPr>
                        <m:ctrlPr>
                          <a:rPr lang="en-US" sz="2400" i="1">
                            <a:latin typeface="Cambria Math" panose="02040503050406030204" pitchFamily="18" charset="0"/>
                          </a:rPr>
                        </m:ctrlPr>
                      </m:sSubPr>
                      <m:e>
                        <m:r>
                          <a:rPr lang="en-US" sz="2400" i="1">
                            <a:latin typeface="Cambria Math"/>
                          </a:rPr>
                          <m:t>𝐶</m:t>
                        </m:r>
                      </m:e>
                      <m:sub>
                        <m:r>
                          <a:rPr lang="en-US" sz="2400" i="1">
                            <a:latin typeface="Cambria Math"/>
                          </a:rPr>
                          <m:t>𝑠</m:t>
                        </m:r>
                      </m:sub>
                    </m:sSub>
                    <m:r>
                      <a:rPr lang="en-US" sz="2400" i="1">
                        <a:latin typeface="Cambria Math"/>
                      </a:rPr>
                      <m:t>= </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a:rPr>
                              <m:t>𝑆</m:t>
                            </m:r>
                          </m:e>
                          <m:sub>
                            <m:r>
                              <a:rPr lang="en-US" sz="2400" i="1">
                                <a:latin typeface="Cambria Math"/>
                              </a:rPr>
                              <m:t>𝐷</m:t>
                            </m:r>
                            <m:r>
                              <a:rPr lang="en-US" sz="2400" i="1">
                                <a:latin typeface="Cambria Math"/>
                              </a:rPr>
                              <m:t>1</m:t>
                            </m:r>
                          </m:sub>
                        </m:sSub>
                      </m:num>
                      <m:den>
                        <m:r>
                          <a:rPr lang="en-US" sz="2400" i="1">
                            <a:latin typeface="Cambria Math"/>
                          </a:rPr>
                          <m:t>𝑇</m:t>
                        </m:r>
                        <m:d>
                          <m:dPr>
                            <m:ctrlPr>
                              <a:rPr lang="en-US" sz="2400" i="1">
                                <a:latin typeface="Cambria Math" panose="02040503050406030204" pitchFamily="18" charset="0"/>
                              </a:rPr>
                            </m:ctrlPr>
                          </m:dPr>
                          <m:e>
                            <m:f>
                              <m:fPr>
                                <m:type m:val="lin"/>
                                <m:ctrlPr>
                                  <a:rPr lang="en-US" sz="2400" i="1">
                                    <a:latin typeface="Cambria Math" panose="02040503050406030204" pitchFamily="18" charset="0"/>
                                  </a:rPr>
                                </m:ctrlPr>
                              </m:fPr>
                              <m:num>
                                <m:r>
                                  <a:rPr lang="en-US" sz="2400" i="1">
                                    <a:latin typeface="Cambria Math"/>
                                  </a:rPr>
                                  <m:t>𝑅</m:t>
                                </m:r>
                              </m:num>
                              <m:den>
                                <m:sSub>
                                  <m:sSubPr>
                                    <m:ctrlPr>
                                      <a:rPr lang="en-US" sz="2400" i="1">
                                        <a:latin typeface="Cambria Math" panose="02040503050406030204" pitchFamily="18" charset="0"/>
                                      </a:rPr>
                                    </m:ctrlPr>
                                  </m:sSubPr>
                                  <m:e>
                                    <m:r>
                                      <a:rPr lang="en-US" sz="2400" i="1">
                                        <a:latin typeface="Cambria Math"/>
                                      </a:rPr>
                                      <m:t>𝐼</m:t>
                                    </m:r>
                                  </m:e>
                                  <m:sub>
                                    <m:r>
                                      <a:rPr lang="en-US" sz="2400" i="1">
                                        <a:latin typeface="Cambria Math"/>
                                      </a:rPr>
                                      <m:t>𝑒</m:t>
                                    </m:r>
                                  </m:sub>
                                </m:sSub>
                              </m:den>
                            </m:f>
                          </m:e>
                        </m:d>
                      </m:den>
                    </m:f>
                    <m:r>
                      <a:rPr lang="en-US" sz="2400" i="1">
                        <a:latin typeface="Cambria Math"/>
                      </a:rPr>
                      <m:t>= </m:t>
                    </m:r>
                    <m:f>
                      <m:fPr>
                        <m:ctrlPr>
                          <a:rPr lang="en-US" sz="2400" i="1">
                            <a:latin typeface="Cambria Math" panose="02040503050406030204" pitchFamily="18" charset="0"/>
                          </a:rPr>
                        </m:ctrlPr>
                      </m:fPr>
                      <m:num>
                        <m:r>
                          <a:rPr lang="en-US" sz="2400" i="1">
                            <a:latin typeface="Cambria Math"/>
                          </a:rPr>
                          <m:t>0.79</m:t>
                        </m:r>
                      </m:num>
                      <m:den>
                        <m:r>
                          <a:rPr lang="en-US" sz="2400" i="1">
                            <a:latin typeface="Cambria Math"/>
                          </a:rPr>
                          <m:t>0.762</m:t>
                        </m:r>
                        <m:d>
                          <m:dPr>
                            <m:ctrlPr>
                              <a:rPr lang="en-US" sz="2400" i="1">
                                <a:latin typeface="Cambria Math" panose="02040503050406030204" pitchFamily="18" charset="0"/>
                              </a:rPr>
                            </m:ctrlPr>
                          </m:dPr>
                          <m:e>
                            <m:r>
                              <a:rPr lang="en-US" sz="2400" i="1">
                                <a:latin typeface="Cambria Math"/>
                              </a:rPr>
                              <m:t>1.0</m:t>
                            </m:r>
                          </m:e>
                        </m:d>
                      </m:den>
                    </m:f>
                    <m:r>
                      <a:rPr lang="en-US" sz="2400" i="1">
                        <a:latin typeface="Cambria Math"/>
                      </a:rPr>
                      <m:t>=1.037</m:t>
                    </m:r>
                  </m:oMath>
                </a14:m>
                <a:endParaRPr lang="en-US" sz="2400" dirty="0"/>
              </a:p>
              <a:p>
                <a:pPr lvl="1"/>
                <a:r>
                  <a:rPr lang="en-US" sz="2400" dirty="0"/>
                  <a:t>ASCE 7-16</a:t>
                </a:r>
                <a:r>
                  <a:rPr lang="en-US" sz="2400" i="1" dirty="0"/>
                  <a:t> </a:t>
                </a:r>
                <a:r>
                  <a:rPr lang="en-US" sz="2400" dirty="0"/>
                  <a:t>Equation 12.8-3 controls; </a:t>
                </a:r>
                <a:r>
                  <a:rPr lang="en-US" sz="2400" i="1" dirty="0"/>
                  <a:t>C</a:t>
                </a:r>
                <a:r>
                  <a:rPr lang="en-US" sz="2400" i="1" baseline="-25000" dirty="0"/>
                  <a:t>s</a:t>
                </a:r>
                <a:r>
                  <a:rPr lang="en-US" sz="2400" dirty="0"/>
                  <a:t> = 1.037</a:t>
                </a:r>
                <a:br>
                  <a:rPr lang="en-US" sz="2400" dirty="0"/>
                </a:br>
                <a:br>
                  <a:rPr lang="en-US" sz="2400" dirty="0"/>
                </a:b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61988" y="1604963"/>
                <a:ext cx="7772400" cy="4621666"/>
              </a:xfrm>
              <a:blipFill rotWithShape="1">
                <a:blip r:embed="rId3"/>
                <a:stretch>
                  <a:fillRect l="-1412" t="-1319"/>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a:xfrm>
            <a:off x="6647656" y="6394450"/>
            <a:ext cx="2071801" cy="306388"/>
          </a:xfrm>
        </p:spPr>
        <p:txBody>
          <a:bodyPr/>
          <a:lstStyle/>
          <a:p>
            <a:pPr>
              <a:defRPr/>
            </a:pPr>
            <a:r>
              <a:rPr lang="en-US" dirty="0"/>
              <a:t>Nonbuilding Structures- </a:t>
            </a:r>
            <a:fld id="{64B3D661-5C76-438E-A311-D2B5954B06D7}" type="slidenum">
              <a:rPr lang="en-US" smtClean="0"/>
              <a:pPr>
                <a:defRPr/>
              </a:pPr>
              <a:t>65</a:t>
            </a:fld>
            <a:endParaRPr lang="en-US" dirty="0"/>
          </a:p>
        </p:txBody>
      </p:sp>
    </p:spTree>
    <p:extLst>
      <p:ext uri="{BB962C8B-B14F-4D97-AF65-F5344CB8AC3E}">
        <p14:creationId xmlns:p14="http://schemas.microsoft.com/office/powerpoint/2010/main" val="322709725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sz="2400" dirty="0"/>
                  <a:t>Base shear.  Using ASCE 7-16 Equation 12.8-1:</a:t>
                </a:r>
                <a:br>
                  <a:rPr lang="en-US" sz="2400" dirty="0"/>
                </a:br>
                <a:br>
                  <a:rPr lang="en-US" sz="2400" dirty="0"/>
                </a:br>
                <a:r>
                  <a:rPr lang="en-US" sz="2400" i="1" dirty="0"/>
                  <a:t>V</a:t>
                </a:r>
                <a:r>
                  <a:rPr lang="en-US" sz="2400" dirty="0"/>
                  <a:t> = </a:t>
                </a:r>
                <a:r>
                  <a:rPr lang="en-US" sz="2400" i="1" dirty="0"/>
                  <a:t>C</a:t>
                </a:r>
                <a:r>
                  <a:rPr lang="en-US" sz="2400" i="1" baseline="-25000" dirty="0"/>
                  <a:t>s</a:t>
                </a:r>
                <a:r>
                  <a:rPr lang="en-US" sz="2400" i="1" dirty="0"/>
                  <a:t>W</a:t>
                </a:r>
                <a:r>
                  <a:rPr lang="en-US" sz="2400" dirty="0"/>
                  <a:t> = 1.037(300 kips) = 311.0 kips</a:t>
                </a:r>
                <a:br>
                  <a:rPr lang="en-US" sz="2400" dirty="0"/>
                </a:br>
                <a:endParaRPr lang="en-US" sz="2400" dirty="0"/>
              </a:p>
              <a:p>
                <a:r>
                  <a:rPr lang="en-US" sz="2400" dirty="0"/>
                  <a:t>Vertical distribution of seismic forces. </a:t>
                </a:r>
                <a:r>
                  <a:rPr lang="en-US" sz="2400" b="1" dirty="0"/>
                  <a:t> </a:t>
                </a:r>
                <a:r>
                  <a:rPr lang="en-US" sz="2400" dirty="0"/>
                  <a:t>Moment arm from Figure 17-9:</a:t>
                </a:r>
                <a:br>
                  <a:rPr lang="en-US" sz="2400" dirty="0"/>
                </a:br>
                <a:br>
                  <a:rPr lang="en-US" sz="2400" dirty="0"/>
                </a:br>
                <a14:m>
                  <m:oMath xmlns:m="http://schemas.openxmlformats.org/officeDocument/2006/math">
                    <m:acc>
                      <m:accPr>
                        <m:chr m:val="̅"/>
                        <m:ctrlPr>
                          <a:rPr lang="en-US" sz="2400" i="1">
                            <a:latin typeface="Cambria Math" panose="02040503050406030204" pitchFamily="18" charset="0"/>
                          </a:rPr>
                        </m:ctrlPr>
                      </m:accPr>
                      <m:e>
                        <m:r>
                          <a:rPr lang="en-US" sz="2400" i="1">
                            <a:latin typeface="Cambria Math"/>
                          </a:rPr>
                          <m:t>h</m:t>
                        </m:r>
                      </m:e>
                    </m:acc>
                    <m:r>
                      <a:rPr lang="en-US" sz="2400" i="1">
                        <a:latin typeface="Cambria Math"/>
                      </a:rPr>
                      <m:t>=68.1 </m:t>
                    </m:r>
                    <m:r>
                      <m:rPr>
                        <m:nor/>
                      </m:rPr>
                      <a:rPr lang="en-US" sz="2400"/>
                      <m:t>ft</m:t>
                    </m:r>
                  </m:oMath>
                </a14:m>
                <a:endParaRPr lang="en-US" sz="2400" dirty="0"/>
              </a:p>
              <a:p>
                <a:r>
                  <a:rPr lang="en-US" sz="2400" dirty="0"/>
                  <a:t>The overturning moment is then calculated as:</a:t>
                </a:r>
                <a:br>
                  <a:rPr lang="en-US" sz="2400" dirty="0"/>
                </a:br>
                <a:br>
                  <a:rPr lang="en-US" sz="2400" dirty="0"/>
                </a:br>
                <a:r>
                  <a:rPr lang="en-US" sz="2400" dirty="0"/>
                  <a:t> </a:t>
                </a:r>
                <a:r>
                  <a:rPr lang="en-US" sz="2400" i="1" dirty="0"/>
                  <a:t>M</a:t>
                </a:r>
                <a:r>
                  <a:rPr lang="en-US" sz="2400" dirty="0"/>
                  <a:t> = </a:t>
                </a:r>
                <a14:m>
                  <m:oMath xmlns:m="http://schemas.openxmlformats.org/officeDocument/2006/math">
                    <m:r>
                      <a:rPr lang="en-US" sz="2400" i="1">
                        <a:latin typeface="Cambria Math"/>
                      </a:rPr>
                      <m:t>𝑉</m:t>
                    </m:r>
                    <m:acc>
                      <m:accPr>
                        <m:chr m:val="̅"/>
                        <m:ctrlPr>
                          <a:rPr lang="en-US" sz="2400" i="1">
                            <a:latin typeface="Cambria Math" panose="02040503050406030204" pitchFamily="18" charset="0"/>
                          </a:rPr>
                        </m:ctrlPr>
                      </m:accPr>
                      <m:e>
                        <m:r>
                          <a:rPr lang="en-US" sz="2400" i="1">
                            <a:latin typeface="Cambria Math"/>
                          </a:rPr>
                          <m:t>h</m:t>
                        </m:r>
                      </m:e>
                    </m:acc>
                  </m:oMath>
                </a14:m>
                <a:r>
                  <a:rPr lang="en-US" sz="2400" dirty="0"/>
                  <a:t> = 311.0(68.1) = 21,181 ft-kips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098" t="-993" b="-2837"/>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a:xfrm>
            <a:off x="6647656" y="6394450"/>
            <a:ext cx="2126230" cy="306388"/>
          </a:xfrm>
        </p:spPr>
        <p:txBody>
          <a:bodyPr/>
          <a:lstStyle/>
          <a:p>
            <a:pPr>
              <a:defRPr/>
            </a:pPr>
            <a:r>
              <a:rPr lang="en-US" dirty="0"/>
              <a:t>Nonbuilding Structures- </a:t>
            </a:r>
            <a:fld id="{64B3D661-5C76-438E-A311-D2B5954B06D7}" type="slidenum">
              <a:rPr lang="en-US" smtClean="0"/>
              <a:pPr>
                <a:defRPr/>
              </a:pPr>
              <a:t>66</a:t>
            </a:fld>
            <a:endParaRPr lang="en-US" dirty="0"/>
          </a:p>
        </p:txBody>
      </p:sp>
    </p:spTree>
    <p:extLst>
      <p:ext uri="{BB962C8B-B14F-4D97-AF65-F5344CB8AC3E}">
        <p14:creationId xmlns:p14="http://schemas.microsoft.com/office/powerpoint/2010/main" val="34987168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p:sp>
        <p:nvSpPr>
          <p:cNvPr id="3" name="Content Placeholder 2"/>
          <p:cNvSpPr>
            <a:spLocks noGrp="1"/>
          </p:cNvSpPr>
          <p:nvPr>
            <p:ph idx="1"/>
          </p:nvPr>
        </p:nvSpPr>
        <p:spPr>
          <a:xfrm>
            <a:off x="661987" y="1604963"/>
            <a:ext cx="8133669" cy="4297362"/>
          </a:xfrm>
        </p:spPr>
        <p:txBody>
          <a:bodyPr/>
          <a:lstStyle/>
          <a:p>
            <a:r>
              <a:rPr lang="en-US" dirty="0"/>
              <a:t>Stresses at base of skirt.</a:t>
            </a:r>
          </a:p>
          <a:p>
            <a:pPr lvl="1"/>
            <a:r>
              <a:rPr lang="en-US" sz="2400" dirty="0"/>
              <a:t>Axial stress (</a:t>
            </a:r>
            <a:r>
              <a:rPr lang="en-US" sz="2400" i="1" dirty="0"/>
              <a:t>f</a:t>
            </a:r>
            <a:r>
              <a:rPr lang="en-US" sz="2400" i="1" baseline="-25000" dirty="0"/>
              <a:t>a</a:t>
            </a:r>
            <a:r>
              <a:rPr lang="en-US" sz="2400" dirty="0"/>
              <a:t>) = </a:t>
            </a:r>
            <a:br>
              <a:rPr lang="en-US" sz="2400" dirty="0"/>
            </a:br>
            <a:r>
              <a:rPr lang="en-US" sz="2400" i="1" dirty="0"/>
              <a:t>P/A</a:t>
            </a:r>
            <a:r>
              <a:rPr lang="en-US" sz="2400" dirty="0"/>
              <a:t> = 300,000/(π(10)12(0.375)) = 2,122 psi</a:t>
            </a:r>
          </a:p>
          <a:p>
            <a:pPr lvl="1"/>
            <a:r>
              <a:rPr lang="en-US" sz="2400" dirty="0"/>
              <a:t>Bending stress (</a:t>
            </a:r>
            <a:r>
              <a:rPr lang="en-US" sz="2400" i="1" dirty="0"/>
              <a:t>f</a:t>
            </a:r>
            <a:r>
              <a:rPr lang="en-US" sz="2400" i="1" baseline="-25000" dirty="0"/>
              <a:t>b</a:t>
            </a:r>
            <a:r>
              <a:rPr lang="en-US" sz="2400" dirty="0"/>
              <a:t>) = </a:t>
            </a:r>
            <a:br>
              <a:rPr lang="en-US" sz="2400" dirty="0"/>
            </a:br>
            <a:r>
              <a:rPr lang="en-US" sz="2400" i="1" dirty="0"/>
              <a:t>M/S</a:t>
            </a:r>
            <a:r>
              <a:rPr lang="en-US" sz="2400" dirty="0"/>
              <a:t> = 21,181(1,000)12/[(0.375)π(10(12))</a:t>
            </a:r>
            <a:r>
              <a:rPr lang="en-US" sz="2400" baseline="30000" dirty="0"/>
              <a:t>2</a:t>
            </a:r>
            <a:r>
              <a:rPr lang="en-US" sz="2400" dirty="0"/>
              <a:t>/4] </a:t>
            </a:r>
            <a:br>
              <a:rPr lang="en-US" sz="2400" dirty="0"/>
            </a:br>
            <a:r>
              <a:rPr lang="en-US" sz="2400" dirty="0"/>
              <a:t>       = 59,930 psi</a:t>
            </a:r>
          </a:p>
          <a:p>
            <a:pPr lvl="1"/>
            <a:r>
              <a:rPr lang="en-US" sz="2400" dirty="0"/>
              <a:t>Shear stress (</a:t>
            </a:r>
            <a:r>
              <a:rPr lang="en-US" sz="2400" i="1" dirty="0"/>
              <a:t>f</a:t>
            </a:r>
            <a:r>
              <a:rPr lang="en-US" sz="2400" i="1" baseline="-25000" dirty="0"/>
              <a:t>v</a:t>
            </a:r>
            <a:r>
              <a:rPr lang="en-US" sz="2400" dirty="0"/>
              <a:t>) = </a:t>
            </a:r>
            <a:br>
              <a:rPr lang="en-US" sz="2400" dirty="0"/>
            </a:br>
            <a:r>
              <a:rPr lang="en-US" sz="2400" i="1" dirty="0"/>
              <a:t>2V/A</a:t>
            </a:r>
            <a:r>
              <a:rPr lang="en-US" sz="2400" dirty="0"/>
              <a:t> = 2(311.0)(1,000) /(π(10)12(0.375)) = 4,400 psi</a:t>
            </a:r>
          </a:p>
          <a:p>
            <a:pPr lvl="1"/>
            <a:endParaRPr lang="en-US" sz="2400" dirty="0"/>
          </a:p>
          <a:p>
            <a:pPr lvl="1"/>
            <a:endParaRPr lang="en-US" sz="2400" dirty="0"/>
          </a:p>
          <a:p>
            <a:pPr lvl="1"/>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a:xfrm>
            <a:off x="6647656" y="6394450"/>
            <a:ext cx="2050030" cy="306388"/>
          </a:xfrm>
        </p:spPr>
        <p:txBody>
          <a:bodyPr/>
          <a:lstStyle/>
          <a:p>
            <a:pPr>
              <a:defRPr/>
            </a:pPr>
            <a:r>
              <a:rPr lang="en-US" dirty="0"/>
              <a:t>Nonbuilding Structures- </a:t>
            </a:r>
            <a:fld id="{64B3D661-5C76-438E-A311-D2B5954B06D7}" type="slidenum">
              <a:rPr lang="en-US" smtClean="0"/>
              <a:pPr>
                <a:defRPr/>
              </a:pPr>
              <a:t>67</a:t>
            </a:fld>
            <a:endParaRPr lang="en-US" dirty="0"/>
          </a:p>
        </p:txBody>
      </p:sp>
    </p:spTree>
    <p:extLst>
      <p:ext uri="{BB962C8B-B14F-4D97-AF65-F5344CB8AC3E}">
        <p14:creationId xmlns:p14="http://schemas.microsoft.com/office/powerpoint/2010/main" val="529996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61987" y="1604963"/>
                <a:ext cx="8296956" cy="4297362"/>
              </a:xfrm>
            </p:spPr>
            <p:txBody>
              <a:bodyPr/>
              <a:lstStyle/>
              <a:p>
                <a:r>
                  <a:rPr lang="en-US" dirty="0"/>
                  <a:t>Evaluation of combined axial stress, bending stress, and shear stress.</a:t>
                </a:r>
              </a:p>
              <a:p>
                <a:pPr lvl="1"/>
                <a:r>
                  <a:rPr lang="en-US" sz="2400" dirty="0"/>
                  <a:t>Uniform Axial Compression (governed by column buckling):</a:t>
                </a:r>
                <a:br>
                  <a:rPr lang="en-US" sz="2400" dirty="0"/>
                </a:br>
                <a14:m>
                  <m:oMath xmlns:m="http://schemas.openxmlformats.org/officeDocument/2006/math">
                    <m:sSub>
                      <m:sSubPr>
                        <m:ctrlPr>
                          <a:rPr lang="en-US" sz="2400" i="1">
                            <a:latin typeface="Cambria Math" panose="02040503050406030204" pitchFamily="18" charset="0"/>
                          </a:rPr>
                        </m:ctrlPr>
                      </m:sSubPr>
                      <m:e>
                        <m:r>
                          <a:rPr lang="en-US" sz="2400" i="1">
                            <a:latin typeface="Cambria Math"/>
                          </a:rPr>
                          <m:t>𝐹</m:t>
                        </m:r>
                      </m:e>
                      <m:sub>
                        <m:r>
                          <a:rPr lang="en-US" sz="2400" i="1">
                            <a:latin typeface="Cambria Math"/>
                          </a:rPr>
                          <m:t>𝑥𝑎</m:t>
                        </m:r>
                      </m:sub>
                    </m:sSub>
                    <m:r>
                      <a:rPr lang="en-US" sz="2400" i="1">
                        <a:latin typeface="Cambria Math"/>
                      </a:rPr>
                      <m:t>= </m:t>
                    </m:r>
                    <m:f>
                      <m:fPr>
                        <m:ctrlPr>
                          <a:rPr lang="en-US" sz="2400" i="1">
                            <a:latin typeface="Cambria Math" panose="02040503050406030204" pitchFamily="18" charset="0"/>
                          </a:rPr>
                        </m:ctrlPr>
                      </m:fPr>
                      <m:num>
                        <m:r>
                          <a:rPr lang="en-US" sz="2400" i="1">
                            <a:latin typeface="Cambria Math"/>
                          </a:rPr>
                          <m:t>466</m:t>
                        </m:r>
                        <m:sSub>
                          <m:sSubPr>
                            <m:ctrlPr>
                              <a:rPr lang="en-US" sz="2400" i="1">
                                <a:latin typeface="Cambria Math" panose="02040503050406030204" pitchFamily="18" charset="0"/>
                              </a:rPr>
                            </m:ctrlPr>
                          </m:sSubPr>
                          <m:e>
                            <m:r>
                              <a:rPr lang="en-US" sz="2400" i="1">
                                <a:latin typeface="Cambria Math"/>
                              </a:rPr>
                              <m:t>𝐹</m:t>
                            </m:r>
                          </m:e>
                          <m:sub>
                            <m:r>
                              <a:rPr lang="en-US" sz="2400" i="1">
                                <a:latin typeface="Cambria Math"/>
                              </a:rPr>
                              <m:t>𝑦</m:t>
                            </m:r>
                          </m:sub>
                        </m:sSub>
                      </m:num>
                      <m:den>
                        <m:d>
                          <m:dPr>
                            <m:ctrlPr>
                              <a:rPr lang="en-US" sz="2400" i="1">
                                <a:latin typeface="Cambria Math" panose="02040503050406030204" pitchFamily="18" charset="0"/>
                              </a:rPr>
                            </m:ctrlPr>
                          </m:dPr>
                          <m:e>
                            <m:r>
                              <a:rPr lang="en-US" sz="2400" i="1">
                                <a:latin typeface="Cambria Math"/>
                              </a:rPr>
                              <m:t>331+ </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a:rPr>
                                      <m:t>𝐷</m:t>
                                    </m:r>
                                  </m:e>
                                  <m:sub>
                                    <m:r>
                                      <a:rPr lang="en-US" sz="2400" i="1">
                                        <a:latin typeface="Cambria Math"/>
                                      </a:rPr>
                                      <m:t>0</m:t>
                                    </m:r>
                                  </m:sub>
                                </m:sSub>
                              </m:num>
                              <m:den>
                                <m:r>
                                  <a:rPr lang="en-US" sz="2400" i="1">
                                    <a:latin typeface="Cambria Math"/>
                                  </a:rPr>
                                  <m:t>𝑡</m:t>
                                </m:r>
                              </m:den>
                            </m:f>
                          </m:e>
                        </m:d>
                      </m:den>
                    </m:f>
                    <m:r>
                      <a:rPr lang="en-US" sz="2400" i="1">
                        <a:latin typeface="Cambria Math"/>
                      </a:rPr>
                      <m:t>=25,770 </m:t>
                    </m:r>
                    <m:r>
                      <m:rPr>
                        <m:nor/>
                      </m:rPr>
                      <a:rPr lang="en-US" sz="2400"/>
                      <m:t>psi</m:t>
                    </m:r>
                  </m:oMath>
                </a14:m>
                <a:endParaRPr lang="en-US" sz="2400" dirty="0"/>
              </a:p>
              <a:p>
                <a:pPr lvl="2"/>
                <a:r>
                  <a:rPr lang="en-US" sz="2400" dirty="0"/>
                  <a:t>Allowable longitudinal stress = </a:t>
                </a:r>
                <a:r>
                  <a:rPr lang="en-US" sz="2400" i="1" dirty="0"/>
                  <a:t>F</a:t>
                </a:r>
                <a:r>
                  <a:rPr lang="en-US" sz="2400" i="1" baseline="-25000" dirty="0"/>
                  <a:t>ca</a:t>
                </a:r>
                <a:r>
                  <a:rPr lang="en-US" sz="2400" dirty="0"/>
                  <a:t> = 23,081 psi</a:t>
                </a:r>
              </a:p>
              <a:p>
                <a:pPr lvl="1"/>
                <a:r>
                  <a:rPr lang="en-US" sz="2400" dirty="0"/>
                  <a:t>Axial compression due to bending moment:</a:t>
                </a:r>
              </a:p>
              <a:p>
                <a:pPr lvl="2"/>
                <a:r>
                  <a:rPr lang="en-US" sz="2400" dirty="0"/>
                  <a:t>Allowable bending stress = </a:t>
                </a:r>
                <a:r>
                  <a:rPr lang="en-US" sz="2400" i="1" dirty="0"/>
                  <a:t>F</a:t>
                </a:r>
                <a:r>
                  <a:rPr lang="en-US" sz="2400" i="1" baseline="-25000" dirty="0"/>
                  <a:t>ba</a:t>
                </a:r>
                <a:r>
                  <a:rPr lang="en-US" sz="2400" dirty="0"/>
                  <a:t> = </a:t>
                </a:r>
                <a:r>
                  <a:rPr lang="en-US" sz="2400" i="1" dirty="0"/>
                  <a:t>F</a:t>
                </a:r>
                <a:r>
                  <a:rPr lang="en-US" sz="2400" i="1" baseline="-25000" dirty="0"/>
                  <a:t>xc</a:t>
                </a:r>
                <a:r>
                  <a:rPr lang="en-US" sz="2400" dirty="0"/>
                  <a:t> = 25,770 psi</a:t>
                </a:r>
              </a:p>
              <a:p>
                <a:pPr lvl="1"/>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61987" y="1604963"/>
                <a:ext cx="8296956" cy="4297362"/>
              </a:xfrm>
              <a:blipFill rotWithShape="1">
                <a:blip r:embed="rId3"/>
                <a:stretch>
                  <a:fillRect l="-1323" t="-1418"/>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a:xfrm>
            <a:off x="6647656" y="6394450"/>
            <a:ext cx="2060915" cy="306388"/>
          </a:xfrm>
        </p:spPr>
        <p:txBody>
          <a:bodyPr/>
          <a:lstStyle/>
          <a:p>
            <a:pPr>
              <a:defRPr/>
            </a:pPr>
            <a:r>
              <a:rPr lang="en-US" dirty="0"/>
              <a:t>Nonbuilding Structures- </a:t>
            </a:r>
            <a:fld id="{64B3D661-5C76-438E-A311-D2B5954B06D7}" type="slidenum">
              <a:rPr lang="en-US" smtClean="0"/>
              <a:pPr>
                <a:defRPr/>
              </a:pPr>
              <a:t>68</a:t>
            </a:fld>
            <a:endParaRPr lang="en-US" dirty="0"/>
          </a:p>
        </p:txBody>
      </p:sp>
    </p:spTree>
    <p:extLst>
      <p:ext uri="{BB962C8B-B14F-4D97-AF65-F5344CB8AC3E}">
        <p14:creationId xmlns:p14="http://schemas.microsoft.com/office/powerpoint/2010/main" val="22920861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In-plane shear:</a:t>
                </a:r>
                <a:br>
                  <a:rPr lang="en-US" dirty="0"/>
                </a:br>
                <a:br>
                  <a:rPr lang="en-US" dirty="0"/>
                </a:br>
                <a:r>
                  <a:rPr lang="en-US" dirty="0"/>
                  <a:t>	</a:t>
                </a:r>
                <a:r>
                  <a:rPr lang="en-US" sz="2400" i="1" dirty="0"/>
                  <a:t>a</a:t>
                </a:r>
                <a:r>
                  <a:rPr lang="en-US" sz="2400" i="1" baseline="-25000" dirty="0"/>
                  <a:t>v</a:t>
                </a:r>
                <a:r>
                  <a:rPr lang="en-US" sz="2400" dirty="0"/>
                  <a:t> = 0.8   </a:t>
                </a:r>
                <a:r>
                  <a:rPr lang="en-US" sz="2400" i="1" dirty="0"/>
                  <a:t>C</a:t>
                </a:r>
                <a:r>
                  <a:rPr lang="en-US" sz="2400" i="1" baseline="-25000" dirty="0"/>
                  <a:t>v</a:t>
                </a:r>
                <a:r>
                  <a:rPr lang="en-US" sz="2400" dirty="0"/>
                  <a:t> = 0.2967  </a:t>
                </a:r>
                <a:r>
                  <a:rPr lang="en-US" sz="2400" i="1" dirty="0"/>
                  <a:t>D</a:t>
                </a:r>
                <a:r>
                  <a:rPr lang="en-US" sz="2400" i="1" baseline="-25000" dirty="0"/>
                  <a:t>o</a:t>
                </a:r>
                <a:r>
                  <a:rPr lang="en-US" sz="2400" i="1" dirty="0"/>
                  <a:t>/t</a:t>
                </a:r>
                <a:r>
                  <a:rPr lang="en-US" sz="2400" dirty="0"/>
                  <a:t> = 320</a:t>
                </a:r>
                <a:br>
                  <a:rPr lang="en-US" sz="2400" dirty="0"/>
                </a:br>
                <a:br>
                  <a:rPr lang="en-US" sz="2400" dirty="0"/>
                </a:br>
                <a:r>
                  <a:rPr lang="en-US" sz="2400" dirty="0"/>
                  <a:t>	</a:t>
                </a:r>
                <a14:m>
                  <m:oMath xmlns:m="http://schemas.openxmlformats.org/officeDocument/2006/math">
                    <m:sSub>
                      <m:sSubPr>
                        <m:ctrlPr>
                          <a:rPr lang="en-US" sz="2400" i="1">
                            <a:latin typeface="Cambria Math" panose="02040503050406030204" pitchFamily="18" charset="0"/>
                          </a:rPr>
                        </m:ctrlPr>
                      </m:sSubPr>
                      <m:e>
                        <m:r>
                          <a:rPr lang="en-US" sz="2400" i="1">
                            <a:latin typeface="Cambria Math"/>
                          </a:rPr>
                          <m:t>𝐹</m:t>
                        </m:r>
                      </m:e>
                      <m:sub>
                        <m:r>
                          <a:rPr lang="en-US" sz="2400" i="1">
                            <a:latin typeface="Cambria Math"/>
                          </a:rPr>
                          <m:t>𝑣𝑒</m:t>
                        </m:r>
                      </m:sub>
                    </m:sSub>
                    <m:r>
                      <a:rPr lang="en-US" sz="2400" i="1">
                        <a:latin typeface="Cambria Math"/>
                      </a:rPr>
                      <m:t>= </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a:rPr>
                              <m:t>𝑎</m:t>
                            </m:r>
                          </m:e>
                          <m:sub>
                            <m:r>
                              <a:rPr lang="en-US" sz="2400" i="1">
                                <a:latin typeface="Cambria Math"/>
                              </a:rPr>
                              <m:t>𝑣</m:t>
                            </m:r>
                          </m:sub>
                        </m:sSub>
                        <m:sSub>
                          <m:sSubPr>
                            <m:ctrlPr>
                              <a:rPr lang="en-US" sz="2400" i="1">
                                <a:latin typeface="Cambria Math" panose="02040503050406030204" pitchFamily="18" charset="0"/>
                              </a:rPr>
                            </m:ctrlPr>
                          </m:sSubPr>
                          <m:e>
                            <m:r>
                              <a:rPr lang="en-US" sz="2400" i="1">
                                <a:latin typeface="Cambria Math"/>
                              </a:rPr>
                              <m:t>𝐶</m:t>
                            </m:r>
                          </m:e>
                          <m:sub>
                            <m:r>
                              <a:rPr lang="en-US" sz="2400" i="1">
                                <a:latin typeface="Cambria Math"/>
                              </a:rPr>
                              <m:t>𝑣</m:t>
                            </m:r>
                          </m:sub>
                        </m:sSub>
                        <m:r>
                          <a:rPr lang="en-US" sz="2400" i="1">
                            <a:latin typeface="Cambria Math"/>
                          </a:rPr>
                          <m:t>𝐸𝑡</m:t>
                        </m:r>
                      </m:num>
                      <m:den>
                        <m:sSub>
                          <m:sSubPr>
                            <m:ctrlPr>
                              <a:rPr lang="en-US" sz="2400" i="1">
                                <a:latin typeface="Cambria Math" panose="02040503050406030204" pitchFamily="18" charset="0"/>
                              </a:rPr>
                            </m:ctrlPr>
                          </m:sSubPr>
                          <m:e>
                            <m:r>
                              <a:rPr lang="en-US" sz="2400" i="1">
                                <a:latin typeface="Cambria Math"/>
                              </a:rPr>
                              <m:t>𝐷</m:t>
                            </m:r>
                          </m:e>
                          <m:sub>
                            <m:r>
                              <a:rPr lang="en-US" sz="2400" i="1">
                                <a:latin typeface="Cambria Math"/>
                              </a:rPr>
                              <m:t>0</m:t>
                            </m:r>
                          </m:sub>
                        </m:sSub>
                      </m:den>
                    </m:f>
                    <m:r>
                      <a:rPr lang="en-US" sz="2400" i="1">
                        <a:latin typeface="Cambria Math"/>
                      </a:rPr>
                      <m:t>=21,509 </m:t>
                    </m:r>
                    <m:r>
                      <m:rPr>
                        <m:nor/>
                      </m:rPr>
                      <a:rPr lang="en-US" sz="2400"/>
                      <m:t>psi</m:t>
                    </m:r>
                  </m:oMath>
                </a14:m>
                <a:r>
                  <a:rPr lang="en-US" sz="2400" dirty="0"/>
                  <a:t> </a:t>
                </a:r>
                <a:br>
                  <a:rPr lang="en-US" sz="2400" dirty="0"/>
                </a:br>
                <a:br>
                  <a:rPr lang="en-US" sz="2400" dirty="0"/>
                </a:br>
                <a:r>
                  <a:rPr lang="en-US" sz="2400" dirty="0"/>
                  <a:t>	</a:t>
                </a:r>
                <a:r>
                  <a:rPr lang="en-US" sz="2400" i="1" dirty="0"/>
                  <a:t>n</a:t>
                </a:r>
                <a:r>
                  <a:rPr lang="en-US" sz="2400" i="1" baseline="-25000" dirty="0"/>
                  <a:t>v</a:t>
                </a:r>
                <a:r>
                  <a:rPr lang="en-US" sz="2400" dirty="0"/>
                  <a:t> = 0.8197</a:t>
                </a:r>
                <a:br>
                  <a:rPr lang="en-US" sz="2400" dirty="0"/>
                </a:br>
                <a:br>
                  <a:rPr lang="en-US" sz="2400" dirty="0"/>
                </a:br>
                <a:r>
                  <a:rPr lang="en-US" sz="2400" dirty="0"/>
                  <a:t>Allowable shear stress = </a:t>
                </a:r>
                <a:r>
                  <a:rPr lang="en-US" sz="2400" i="1" dirty="0"/>
                  <a:t>F</a:t>
                </a:r>
                <a:r>
                  <a:rPr lang="en-US" sz="2400" i="1" baseline="-25000" dirty="0"/>
                  <a:t>va</a:t>
                </a:r>
                <a:r>
                  <a:rPr lang="en-US" sz="2400" dirty="0"/>
                  <a:t> = </a:t>
                </a:r>
                <a:r>
                  <a:rPr lang="en-US" sz="2400" i="1" dirty="0"/>
                  <a:t>n</a:t>
                </a:r>
                <a:r>
                  <a:rPr lang="en-US" sz="2400" i="1" baseline="-25000" dirty="0"/>
                  <a:t>v</a:t>
                </a:r>
                <a:r>
                  <a:rPr lang="en-US" sz="2400" i="1" dirty="0"/>
                  <a:t>F</a:t>
                </a:r>
                <a:r>
                  <a:rPr lang="en-US" sz="2400" i="1" baseline="-25000" dirty="0"/>
                  <a:t>ve</a:t>
                </a:r>
                <a:r>
                  <a:rPr lang="en-US" sz="2400" dirty="0"/>
                  <a:t> = 17,631 psi</a:t>
                </a:r>
                <a:br>
                  <a:rPr lang="en-US" dirty="0"/>
                </a:br>
                <a:br>
                  <a:rPr lang="en-US" dirty="0"/>
                </a:br>
                <a:br>
                  <a:rPr lang="en-US" dirty="0"/>
                </a:br>
                <a:br>
                  <a:rPr lang="en-US" dirty="0"/>
                </a:br>
                <a:br>
                  <a:rPr lang="en-US" dirty="0"/>
                </a:br>
                <a:br>
                  <a:rPr lang="en-US" dirty="0"/>
                </a:b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412" t="-1418"/>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a:xfrm>
            <a:off x="6647656" y="6394450"/>
            <a:ext cx="2050030" cy="306388"/>
          </a:xfrm>
        </p:spPr>
        <p:txBody>
          <a:bodyPr/>
          <a:lstStyle/>
          <a:p>
            <a:pPr>
              <a:defRPr/>
            </a:pPr>
            <a:r>
              <a:rPr lang="en-US" dirty="0"/>
              <a:t>Nonbuilding Structures- </a:t>
            </a:r>
            <a:fld id="{64B3D661-5C76-438E-A311-D2B5954B06D7}" type="slidenum">
              <a:rPr lang="en-US" smtClean="0"/>
              <a:pPr>
                <a:defRPr/>
              </a:pPr>
              <a:t>69</a:t>
            </a:fld>
            <a:endParaRPr lang="en-US" dirty="0"/>
          </a:p>
        </p:txBody>
      </p:sp>
    </p:spTree>
    <p:extLst>
      <p:ext uri="{BB962C8B-B14F-4D97-AF65-F5344CB8AC3E}">
        <p14:creationId xmlns:p14="http://schemas.microsoft.com/office/powerpoint/2010/main" val="3719999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“Reference Documents”</a:t>
            </a:r>
          </a:p>
        </p:txBody>
      </p:sp>
      <p:grpSp>
        <p:nvGrpSpPr>
          <p:cNvPr id="3" name="Group 2" descr="Slide 7 shows representations of three commonly used reference documents – API Standard 650 “Welded Tanks for Oil Storage”, (on the left), ASME Boiler and Pressure Vessel Code (in the middle), and ACI 350.3 “Seismic Design of Liquid-Containing Concrete Structures and Commentary” (on the right).&#10;&#10;API stands for American Petroleum Institute.   ASME stands for the American Society of Mechanical Engineers.  ACI stands for the American Concrete Institute.&#10;"/>
          <p:cNvGrpSpPr/>
          <p:nvPr/>
        </p:nvGrpSpPr>
        <p:grpSpPr>
          <a:xfrm>
            <a:off x="838200" y="1524000"/>
            <a:ext cx="7572374" cy="4810703"/>
            <a:chOff x="838200" y="1524000"/>
            <a:chExt cx="7572374" cy="4810703"/>
          </a:xfrm>
        </p:grpSpPr>
        <p:sp>
          <p:nvSpPr>
            <p:cNvPr id="11" name="Rectangle 10"/>
            <p:cNvSpPr/>
            <p:nvPr/>
          </p:nvSpPr>
          <p:spPr>
            <a:xfrm>
              <a:off x="5286374" y="1524000"/>
              <a:ext cx="3124200" cy="3581400"/>
            </a:xfrm>
            <a:prstGeom prst="rect">
              <a:avLst/>
            </a:prstGeom>
            <a:solidFill>
              <a:schemeClr val="bg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4"/>
            <p:cNvPicPr>
              <a:picLocks noChangeAspect="1" noChangeArrowheads="1"/>
            </p:cNvPicPr>
            <p:nvPr/>
          </p:nvPicPr>
          <p:blipFill>
            <a:blip r:embed="rId3"/>
            <a:srcRect/>
            <a:stretch>
              <a:fillRect/>
            </a:stretch>
          </p:blipFill>
          <p:spPr bwMode="auto">
            <a:xfrm>
              <a:off x="5599584" y="1806790"/>
              <a:ext cx="2497780" cy="3043918"/>
            </a:xfrm>
            <a:prstGeom prst="rect">
              <a:avLst/>
            </a:prstGeom>
            <a:noFill/>
            <a:ln w="9525">
              <a:noFill/>
              <a:miter lim="800000"/>
              <a:headEnd/>
              <a:tailEnd/>
            </a:ln>
          </p:spPr>
        </p:pic>
        <p:sp>
          <p:nvSpPr>
            <p:cNvPr id="8" name="Rectangle 7"/>
            <p:cNvSpPr/>
            <p:nvPr/>
          </p:nvSpPr>
          <p:spPr>
            <a:xfrm>
              <a:off x="838200" y="1524000"/>
              <a:ext cx="3124200" cy="3581400"/>
            </a:xfrm>
            <a:prstGeom prst="rect">
              <a:avLst/>
            </a:prstGeom>
            <a:solidFill>
              <a:schemeClr val="bg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2"/>
            <p:cNvPicPr>
              <a:picLocks noChangeAspect="1" noChangeArrowheads="1"/>
            </p:cNvPicPr>
            <p:nvPr/>
          </p:nvPicPr>
          <p:blipFill>
            <a:blip r:embed="rId4"/>
            <a:srcRect/>
            <a:stretch>
              <a:fillRect/>
            </a:stretch>
          </p:blipFill>
          <p:spPr bwMode="auto">
            <a:xfrm>
              <a:off x="1224221" y="1806790"/>
              <a:ext cx="2352157" cy="2919413"/>
            </a:xfrm>
            <a:prstGeom prst="rect">
              <a:avLst/>
            </a:prstGeom>
            <a:noFill/>
            <a:ln w="9525">
              <a:noFill/>
              <a:miter lim="800000"/>
              <a:headEnd/>
              <a:tailEnd/>
            </a:ln>
          </p:spPr>
        </p:pic>
        <p:pic>
          <p:nvPicPr>
            <p:cNvPr id="10" name="Picture 3"/>
            <p:cNvPicPr>
              <a:picLocks noChangeAspect="1" noChangeArrowheads="1"/>
            </p:cNvPicPr>
            <p:nvPr/>
          </p:nvPicPr>
          <p:blipFill>
            <a:blip r:embed="rId5"/>
            <a:srcRect/>
            <a:stretch>
              <a:fillRect/>
            </a:stretch>
          </p:blipFill>
          <p:spPr bwMode="auto">
            <a:xfrm>
              <a:off x="3352800" y="3266497"/>
              <a:ext cx="2500312" cy="3068206"/>
            </a:xfrm>
            <a:prstGeom prst="rect">
              <a:avLst/>
            </a:prstGeom>
            <a:noFill/>
            <a:ln w="9525">
              <a:noFill/>
              <a:miter lim="800000"/>
              <a:headEnd/>
              <a:tailEnd/>
            </a:ln>
          </p:spPr>
        </p:pic>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12" name="Slide Number Placeholder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7</a:t>
            </a:fld>
            <a:endParaRPr lang="en-US" dirty="0"/>
          </a:p>
        </p:txBody>
      </p:sp>
    </p:spTree>
    <p:extLst>
      <p:ext uri="{BB962C8B-B14F-4D97-AF65-F5344CB8AC3E}">
        <p14:creationId xmlns:p14="http://schemas.microsoft.com/office/powerpoint/2010/main" val="33710958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Nonbuilding Structures Not Similar to Buildings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61988" y="1604962"/>
                <a:ext cx="7772400" cy="4948237"/>
              </a:xfrm>
            </p:spPr>
            <p:txBody>
              <a:bodyPr/>
              <a:lstStyle/>
              <a:p>
                <a:r>
                  <a:rPr lang="en-US" sz="2400" dirty="0"/>
                  <a:t>Combination of uniform axial compression, axial compression due to bending moment, and shear in the absence of hoop compression:</a:t>
                </a:r>
                <a:br>
                  <a:rPr lang="en-US" sz="2400" dirty="0"/>
                </a:br>
                <a14:m>
                  <m:oMath xmlns:m="http://schemas.openxmlformats.org/officeDocument/2006/math">
                    <m:sSub>
                      <m:sSubPr>
                        <m:ctrlPr>
                          <a:rPr lang="en-US" sz="2000" i="1">
                            <a:latin typeface="Cambria Math" panose="02040503050406030204" pitchFamily="18" charset="0"/>
                          </a:rPr>
                        </m:ctrlPr>
                      </m:sSubPr>
                      <m:e>
                        <m:r>
                          <a:rPr lang="en-US" sz="2000" i="1">
                            <a:latin typeface="Cambria Math"/>
                          </a:rPr>
                          <m:t>𝐾</m:t>
                        </m:r>
                      </m:e>
                      <m:sub>
                        <m:r>
                          <a:rPr lang="en-US" sz="2000" i="1">
                            <a:latin typeface="Cambria Math"/>
                          </a:rPr>
                          <m:t>𝑠</m:t>
                        </m:r>
                      </m:sub>
                    </m:sSub>
                    <m:r>
                      <a:rPr lang="en-US" sz="2000" i="1">
                        <a:latin typeface="Cambria Math"/>
                      </a:rPr>
                      <m:t>=1− </m:t>
                    </m:r>
                    <m:sSup>
                      <m:sSupPr>
                        <m:ctrlPr>
                          <a:rPr lang="en-US" sz="2000" i="1">
                            <a:latin typeface="Cambria Math" panose="02040503050406030204" pitchFamily="18" charset="0"/>
                          </a:rPr>
                        </m:ctrlPr>
                      </m:sSup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a:rPr>
                                      <m:t>𝑓</m:t>
                                    </m:r>
                                  </m:e>
                                  <m:sub>
                                    <m:r>
                                      <a:rPr lang="en-US" sz="2000" i="1">
                                        <a:latin typeface="Cambria Math"/>
                                      </a:rPr>
                                      <m:t>𝑣</m:t>
                                    </m:r>
                                  </m:sub>
                                </m:sSub>
                              </m:num>
                              <m:den>
                                <m:sSub>
                                  <m:sSubPr>
                                    <m:ctrlPr>
                                      <a:rPr lang="en-US" sz="2000" i="1">
                                        <a:latin typeface="Cambria Math" panose="02040503050406030204" pitchFamily="18" charset="0"/>
                                      </a:rPr>
                                    </m:ctrlPr>
                                  </m:sSubPr>
                                  <m:e>
                                    <m:r>
                                      <a:rPr lang="en-US" sz="2000" i="1">
                                        <a:latin typeface="Cambria Math"/>
                                      </a:rPr>
                                      <m:t>𝐹</m:t>
                                    </m:r>
                                  </m:e>
                                  <m:sub>
                                    <m:r>
                                      <a:rPr lang="en-US" sz="2000" i="1">
                                        <a:latin typeface="Cambria Math"/>
                                      </a:rPr>
                                      <m:t>𝑣𝑎</m:t>
                                    </m:r>
                                  </m:sub>
                                </m:sSub>
                              </m:den>
                            </m:f>
                          </m:e>
                        </m:d>
                      </m:e>
                      <m:sup>
                        <m:r>
                          <a:rPr lang="en-US" sz="2000" i="1">
                            <a:latin typeface="Cambria Math"/>
                          </a:rPr>
                          <m:t>2</m:t>
                        </m:r>
                      </m:sup>
                    </m:sSup>
                    <m:r>
                      <a:rPr lang="en-US" sz="2000" i="1">
                        <a:latin typeface="Cambria Math"/>
                      </a:rPr>
                      <m:t>=0.9377</m:t>
                    </m:r>
                  </m:oMath>
                </a14:m>
                <a:br>
                  <a:rPr lang="en-US" sz="2000" dirty="0"/>
                </a:br>
                <a14:m>
                  <m:oMath xmlns:m="http://schemas.openxmlformats.org/officeDocument/2006/math">
                    <m:sSub>
                      <m:sSubPr>
                        <m:ctrlPr>
                          <a:rPr lang="en-US" sz="2000" i="1">
                            <a:latin typeface="Cambria Math" panose="02040503050406030204" pitchFamily="18" charset="0"/>
                          </a:rPr>
                        </m:ctrlPr>
                      </m:sSubPr>
                      <m:e>
                        <m:r>
                          <a:rPr lang="en-US" sz="2000" i="1">
                            <a:latin typeface="Cambria Math"/>
                          </a:rPr>
                          <m:t>𝐹</m:t>
                        </m:r>
                      </m:e>
                      <m:sub>
                        <m:r>
                          <a:rPr lang="en-US" sz="2000" i="1">
                            <a:latin typeface="Cambria Math"/>
                          </a:rPr>
                          <m:t>𝑒</m:t>
                        </m:r>
                      </m:sub>
                    </m:sSub>
                    <m:r>
                      <a:rPr lang="en-US" sz="2000" i="1">
                        <a:latin typeface="Cambria Math"/>
                      </a:rPr>
                      <m:t>= </m:t>
                    </m:r>
                    <m:f>
                      <m:fPr>
                        <m:ctrlPr>
                          <a:rPr lang="en-US" sz="2000" i="1">
                            <a:latin typeface="Cambria Math" panose="02040503050406030204" pitchFamily="18" charset="0"/>
                          </a:rPr>
                        </m:ctrlPr>
                      </m:fPr>
                      <m:num>
                        <m:sSup>
                          <m:sSupPr>
                            <m:ctrlPr>
                              <a:rPr lang="en-US" sz="2000" i="1">
                                <a:latin typeface="Cambria Math" panose="02040503050406030204" pitchFamily="18" charset="0"/>
                              </a:rPr>
                            </m:ctrlPr>
                          </m:sSupPr>
                          <m:e>
                            <m:r>
                              <a:rPr lang="en-US" sz="2000" i="1">
                                <a:latin typeface="Cambria Math"/>
                              </a:rPr>
                              <m:t>𝜋</m:t>
                            </m:r>
                          </m:e>
                          <m:sup>
                            <m:r>
                              <a:rPr lang="en-US" sz="2000" i="1">
                                <a:latin typeface="Cambria Math"/>
                              </a:rPr>
                              <m:t>2</m:t>
                            </m:r>
                          </m:sup>
                        </m:sSup>
                        <m:r>
                          <a:rPr lang="en-US" sz="2000" i="1">
                            <a:latin typeface="Cambria Math"/>
                          </a:rPr>
                          <m:t>𝐸</m:t>
                        </m:r>
                      </m:num>
                      <m:den>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𝐾</m:t>
                                </m:r>
                                <m:sSub>
                                  <m:sSubPr>
                                    <m:ctrlPr>
                                      <a:rPr lang="en-US" sz="2000" i="1">
                                        <a:latin typeface="Cambria Math" panose="02040503050406030204" pitchFamily="18" charset="0"/>
                                      </a:rPr>
                                    </m:ctrlPr>
                                  </m:sSubPr>
                                  <m:e>
                                    <m:r>
                                      <a:rPr lang="en-US" sz="2000" i="1">
                                        <a:latin typeface="Cambria Math"/>
                                      </a:rPr>
                                      <m:t>𝐿</m:t>
                                    </m:r>
                                  </m:e>
                                  <m:sub>
                                    <m:r>
                                      <a:rPr lang="en-US" sz="2000" i="1">
                                        <a:latin typeface="Cambria Math"/>
                                      </a:rPr>
                                      <m:t>𝑢</m:t>
                                    </m:r>
                                  </m:sub>
                                </m:sSub>
                              </m:num>
                              <m:den>
                                <m:r>
                                  <a:rPr lang="en-US" sz="2000" i="1">
                                    <a:latin typeface="Cambria Math"/>
                                  </a:rPr>
                                  <m:t>𝑟</m:t>
                                </m:r>
                              </m:den>
                            </m:f>
                          </m:e>
                        </m:d>
                      </m:den>
                    </m:f>
                    <m:r>
                      <a:rPr lang="en-US" sz="2000" i="1">
                        <a:latin typeface="Cambria Math"/>
                      </a:rPr>
                      <m:t>=80,622 </m:t>
                    </m:r>
                    <m:r>
                      <m:rPr>
                        <m:nor/>
                      </m:rPr>
                      <a:rPr lang="en-US" sz="2000"/>
                      <m:t>psi</m:t>
                    </m:r>
                  </m:oMath>
                </a14:m>
                <a:br>
                  <a:rPr lang="en-US" sz="2000" dirty="0"/>
                </a:br>
                <a14:m>
                  <m:oMath xmlns:m="http://schemas.openxmlformats.org/officeDocument/2006/math">
                    <m:r>
                      <m:rPr>
                        <m:nor/>
                      </m:rPr>
                      <a:rPr lang="en-US" sz="2000" i="1"/>
                      <m:t>C</m:t>
                    </m:r>
                    <m:r>
                      <m:rPr>
                        <m:nor/>
                      </m:rPr>
                      <a:rPr lang="en-US" sz="2000" i="1" baseline="-25000"/>
                      <m:t>m</m:t>
                    </m:r>
                    <m:r>
                      <m:rPr>
                        <m:nor/>
                      </m:rPr>
                      <a:rPr lang="en-US" sz="2000"/>
                      <m:t> = 1.0   </m:t>
                    </m:r>
                    <m:r>
                      <m:rPr>
                        <m:nor/>
                      </m:rPr>
                      <a:rPr lang="en-US" sz="2000" i="1"/>
                      <m:t>K</m:t>
                    </m:r>
                    <m:r>
                      <m:rPr>
                        <m:nor/>
                      </m:rPr>
                      <a:rPr lang="en-US" sz="2000"/>
                      <m:t> = 2.1   </m:t>
                    </m:r>
                    <m:r>
                      <m:rPr>
                        <m:nor/>
                      </m:rPr>
                      <a:rPr lang="en-US" sz="2000" i="1"/>
                      <m:t>L</m:t>
                    </m:r>
                    <m:r>
                      <m:rPr>
                        <m:nor/>
                      </m:rPr>
                      <a:rPr lang="en-US" sz="2000" i="1" baseline="-25000"/>
                      <m:t>u</m:t>
                    </m:r>
                    <m:r>
                      <m:rPr>
                        <m:nor/>
                      </m:rPr>
                      <a:rPr lang="en-US" sz="2000"/>
                      <m:t> = 1,200 </m:t>
                    </m:r>
                    <m:r>
                      <m:rPr>
                        <m:nor/>
                      </m:rPr>
                      <a:rPr lang="en-US" sz="2000"/>
                      <m:t>in</m:t>
                    </m:r>
                    <m:r>
                      <m:rPr>
                        <m:nor/>
                      </m:rPr>
                      <a:rPr lang="en-US" sz="2000"/>
                      <m:t>.</m:t>
                    </m:r>
                  </m:oMath>
                </a14:m>
                <a:br>
                  <a:rPr lang="en-US" sz="2000" dirty="0"/>
                </a:br>
                <a14:m>
                  <m:oMath xmlns:m="http://schemas.openxmlformats.org/officeDocument/2006/math">
                    <m:r>
                      <a:rPr lang="en-US" sz="2000" i="1">
                        <a:latin typeface="Cambria Math"/>
                      </a:rPr>
                      <m:t>𝛿</m:t>
                    </m:r>
                    <m:r>
                      <a:rPr lang="en-US" sz="2000" i="1">
                        <a:latin typeface="Cambria Math"/>
                      </a:rPr>
                      <m:t>= </m:t>
                    </m:r>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a:rPr>
                              <m:t>𝐶</m:t>
                            </m:r>
                          </m:e>
                          <m:sub>
                            <m:r>
                              <a:rPr lang="en-US" sz="2000" i="1">
                                <a:latin typeface="Cambria Math"/>
                              </a:rPr>
                              <m:t>𝑚</m:t>
                            </m:r>
                          </m:sub>
                        </m:sSub>
                      </m:num>
                      <m:den>
                        <m:d>
                          <m:dPr>
                            <m:ctrlPr>
                              <a:rPr lang="en-US" sz="2000" i="1">
                                <a:latin typeface="Cambria Math" panose="02040503050406030204" pitchFamily="18" charset="0"/>
                              </a:rPr>
                            </m:ctrlPr>
                          </m:dPr>
                          <m:e>
                            <m:r>
                              <a:rPr lang="en-US" sz="2000" i="1">
                                <a:latin typeface="Cambria Math"/>
                              </a:rPr>
                              <m:t>1− </m:t>
                            </m:r>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a:rPr>
                                      <m:t>𝑓</m:t>
                                    </m:r>
                                  </m:e>
                                  <m:sub>
                                    <m:r>
                                      <a:rPr lang="en-US" sz="2000" i="1">
                                        <a:latin typeface="Cambria Math"/>
                                      </a:rPr>
                                      <m:t>𝑎</m:t>
                                    </m:r>
                                  </m:sub>
                                </m:sSub>
                              </m:num>
                              <m:den>
                                <m:sSub>
                                  <m:sSubPr>
                                    <m:ctrlPr>
                                      <a:rPr lang="en-US" sz="2000" i="1">
                                        <a:latin typeface="Cambria Math" panose="02040503050406030204" pitchFamily="18" charset="0"/>
                                      </a:rPr>
                                    </m:ctrlPr>
                                  </m:sSubPr>
                                  <m:e>
                                    <m:r>
                                      <a:rPr lang="en-US" sz="2000" i="1">
                                        <a:latin typeface="Cambria Math"/>
                                      </a:rPr>
                                      <m:t>𝐹</m:t>
                                    </m:r>
                                  </m:e>
                                  <m:sub>
                                    <m:r>
                                      <a:rPr lang="en-US" sz="2000" i="1">
                                        <a:latin typeface="Cambria Math"/>
                                      </a:rPr>
                                      <m:t>𝑒</m:t>
                                    </m:r>
                                  </m:sub>
                                </m:sSub>
                              </m:den>
                            </m:f>
                          </m:e>
                        </m:d>
                      </m:den>
                    </m:f>
                    <m:r>
                      <a:rPr lang="en-US" sz="2000" i="1">
                        <a:latin typeface="Cambria Math"/>
                      </a:rPr>
                      <m:t>=1.027</m:t>
                    </m:r>
                  </m:oMath>
                </a14:m>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61988" y="1604962"/>
                <a:ext cx="7772400" cy="4948237"/>
              </a:xfrm>
              <a:blipFill rotWithShape="1">
                <a:blip r:embed="rId3"/>
                <a:stretch>
                  <a:fillRect l="-1098" t="-86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6" name="Rectangle 5"/>
              <p:cNvSpPr/>
              <p:nvPr/>
            </p:nvSpPr>
            <p:spPr>
              <a:xfrm>
                <a:off x="1774371" y="5679293"/>
                <a:ext cx="6596743" cy="746936"/>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en-US" sz="2000"/>
                        <m:t>Unity</m:t>
                      </m:r>
                      <m:r>
                        <a:rPr lang="en-US" sz="2000" i="1">
                          <a:latin typeface="Cambria Math"/>
                        </a:rPr>
                        <m:t>= </m:t>
                      </m:r>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a:rPr>
                                <m:t>𝑓</m:t>
                              </m:r>
                            </m:e>
                            <m:sub>
                              <m:r>
                                <a:rPr lang="en-US" sz="2000" i="1">
                                  <a:latin typeface="Cambria Math"/>
                                </a:rPr>
                                <m:t>𝑎</m:t>
                              </m:r>
                            </m:sub>
                          </m:sSub>
                        </m:num>
                        <m:den>
                          <m:d>
                            <m:dPr>
                              <m:ctrlPr>
                                <a:rPr lang="en-US" sz="2000" i="1">
                                  <a:latin typeface="Cambria Math" panose="02040503050406030204" pitchFamily="18" charset="0"/>
                                </a:rPr>
                              </m:ctrlPr>
                            </m:dPr>
                            <m:e>
                              <m:r>
                                <a:rPr lang="en-US" sz="2000" i="1">
                                  <a:latin typeface="Cambria Math"/>
                                </a:rPr>
                                <m:t>2</m:t>
                              </m:r>
                              <m:sSub>
                                <m:sSubPr>
                                  <m:ctrlPr>
                                    <a:rPr lang="en-US" sz="2000" i="1">
                                      <a:latin typeface="Cambria Math" panose="02040503050406030204" pitchFamily="18" charset="0"/>
                                    </a:rPr>
                                  </m:ctrlPr>
                                </m:sSubPr>
                                <m:e>
                                  <m:r>
                                    <a:rPr lang="en-US" sz="2000" i="1">
                                      <a:latin typeface="Cambria Math"/>
                                    </a:rPr>
                                    <m:t>𝐾</m:t>
                                  </m:r>
                                </m:e>
                                <m:sub>
                                  <m:r>
                                    <a:rPr lang="en-US" sz="2000" i="1">
                                      <a:latin typeface="Cambria Math"/>
                                    </a:rPr>
                                    <m:t>𝑠</m:t>
                                  </m:r>
                                </m:sub>
                              </m:sSub>
                              <m:sSub>
                                <m:sSubPr>
                                  <m:ctrlPr>
                                    <a:rPr lang="en-US" sz="2000" i="1">
                                      <a:latin typeface="Cambria Math" panose="02040503050406030204" pitchFamily="18" charset="0"/>
                                    </a:rPr>
                                  </m:ctrlPr>
                                </m:sSubPr>
                                <m:e>
                                  <m:r>
                                    <a:rPr lang="en-US" sz="2000" i="1">
                                      <a:latin typeface="Cambria Math"/>
                                    </a:rPr>
                                    <m:t>𝐹</m:t>
                                  </m:r>
                                </m:e>
                                <m:sub>
                                  <m:r>
                                    <a:rPr lang="en-US" sz="2000" i="1">
                                      <a:latin typeface="Cambria Math"/>
                                    </a:rPr>
                                    <m:t>𝑐𝑎</m:t>
                                  </m:r>
                                </m:sub>
                              </m:sSub>
                            </m:e>
                          </m:d>
                        </m:den>
                      </m:f>
                      <m:r>
                        <a:rPr lang="en-US" sz="2000" i="1">
                          <a:latin typeface="Cambria Math"/>
                        </a:rPr>
                        <m:t>+ </m:t>
                      </m:r>
                      <m:f>
                        <m:fPr>
                          <m:ctrlPr>
                            <a:rPr lang="en-US" sz="2000" i="1">
                              <a:latin typeface="Cambria Math" panose="02040503050406030204" pitchFamily="18" charset="0"/>
                            </a:rPr>
                          </m:ctrlPr>
                        </m:fPr>
                        <m:num>
                          <m:r>
                            <a:rPr lang="en-US" sz="2000" i="1">
                              <a:latin typeface="Cambria Math"/>
                            </a:rPr>
                            <m:t>𝛿</m:t>
                          </m:r>
                          <m:sSub>
                            <m:sSubPr>
                              <m:ctrlPr>
                                <a:rPr lang="en-US" sz="2000" i="1">
                                  <a:latin typeface="Cambria Math" panose="02040503050406030204" pitchFamily="18" charset="0"/>
                                </a:rPr>
                              </m:ctrlPr>
                            </m:sSubPr>
                            <m:e>
                              <m:r>
                                <a:rPr lang="en-US" sz="2000" i="1">
                                  <a:latin typeface="Cambria Math"/>
                                </a:rPr>
                                <m:t>𝑓</m:t>
                              </m:r>
                            </m:e>
                            <m:sub>
                              <m:r>
                                <a:rPr lang="en-US" sz="2000" i="1">
                                  <a:latin typeface="Cambria Math"/>
                                </a:rPr>
                                <m:t>𝑏</m:t>
                              </m:r>
                            </m:sub>
                          </m:sSub>
                        </m:num>
                        <m:den>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a:rPr>
                                    <m:t>𝐾</m:t>
                                  </m:r>
                                </m:e>
                                <m:sub>
                                  <m:r>
                                    <a:rPr lang="en-US" sz="2000" i="1">
                                      <a:latin typeface="Cambria Math"/>
                                    </a:rPr>
                                    <m:t>𝑠</m:t>
                                  </m:r>
                                </m:sub>
                              </m:sSub>
                            </m:e>
                          </m:d>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a:rPr>
                                    <m:t>𝐹</m:t>
                                  </m:r>
                                </m:e>
                                <m:sub>
                                  <m:r>
                                    <a:rPr lang="en-US" sz="2000" i="1">
                                      <a:latin typeface="Cambria Math"/>
                                    </a:rPr>
                                    <m:t>𝑏𝑎</m:t>
                                  </m:r>
                                </m:sub>
                              </m:sSub>
                            </m:e>
                          </m:d>
                        </m:den>
                      </m:f>
                      <m:r>
                        <a:rPr lang="en-US" sz="2000" i="1">
                          <a:latin typeface="Cambria Math"/>
                        </a:rPr>
                        <m:t>=2.60&gt;1.0  </m:t>
                      </m:r>
                      <m:r>
                        <m:rPr>
                          <m:nor/>
                        </m:rPr>
                        <a:rPr lang="en-US" sz="2000"/>
                        <m:t>NG</m:t>
                      </m:r>
                      <m:r>
                        <m:rPr>
                          <m:nor/>
                        </m:rPr>
                        <a:rPr lang="en-US" sz="2000"/>
                        <m:t>!</m:t>
                      </m:r>
                    </m:oMath>
                  </m:oMathPara>
                </a14:m>
                <a:endParaRPr lang="en-US" sz="2000" dirty="0"/>
              </a:p>
            </p:txBody>
          </p:sp>
        </mc:Choice>
        <mc:Fallback>
          <p:sp>
            <p:nvSpPr>
              <p:cNvPr id="6" name="Rectangle 5"/>
              <p:cNvSpPr>
                <a:spLocks noRot="1" noChangeAspect="1" noMove="1" noResize="1" noEditPoints="1" noAdjustHandles="1" noChangeArrowheads="1" noChangeShapeType="1" noTextEdit="1"/>
              </p:cNvSpPr>
              <p:nvPr/>
            </p:nvSpPr>
            <p:spPr>
              <a:xfrm>
                <a:off x="1774371" y="5679293"/>
                <a:ext cx="6596743" cy="746936"/>
              </a:xfrm>
              <a:prstGeom prst="rect">
                <a:avLst/>
              </a:prstGeom>
              <a:blipFill>
                <a:blip r:embed="rId4"/>
                <a:stretch>
                  <a:fillRect/>
                </a:stretch>
              </a:blipFill>
            </p:spPr>
            <p:txBody>
              <a:bodyPr/>
              <a:lstStyle/>
              <a:p>
                <a:r>
                  <a:rPr lang="en-US">
                    <a:noFill/>
                  </a:rPr>
                  <a:t> </a:t>
                </a:r>
              </a:p>
            </p:txBody>
          </p:sp>
        </mc:Fallback>
      </mc:AlternateContent>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4"/>
          </p:nvPr>
        </p:nvSpPr>
        <p:spPr>
          <a:xfrm>
            <a:off x="6647656" y="6394450"/>
            <a:ext cx="2169773" cy="306388"/>
          </a:xfrm>
        </p:spPr>
        <p:txBody>
          <a:bodyPr/>
          <a:lstStyle/>
          <a:p>
            <a:pPr>
              <a:defRPr/>
            </a:pPr>
            <a:r>
              <a:rPr lang="en-US" dirty="0"/>
              <a:t>Nonbuilding Structures- </a:t>
            </a:r>
            <a:fld id="{64B3D661-5C76-438E-A311-D2B5954B06D7}" type="slidenum">
              <a:rPr lang="en-US" smtClean="0"/>
              <a:pPr>
                <a:defRPr/>
              </a:pPr>
              <a:t>70</a:t>
            </a:fld>
            <a:endParaRPr lang="en-US" dirty="0"/>
          </a:p>
        </p:txBody>
      </p:sp>
    </p:spTree>
    <p:extLst>
      <p:ext uri="{BB962C8B-B14F-4D97-AF65-F5344CB8AC3E}">
        <p14:creationId xmlns:p14="http://schemas.microsoft.com/office/powerpoint/2010/main" val="38441046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D2DB9"/>
                </a:solidFill>
              </a:rPr>
              <a:t>Questions?</a:t>
            </a:r>
            <a:endParaRPr lang="en-US" dirty="0"/>
          </a:p>
        </p:txBody>
      </p:sp>
      <p:pic>
        <p:nvPicPr>
          <p:cNvPr id="5" name="Picture 2" descr="Slide 71 is the “question” slide.&#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4200" y="1447800"/>
            <a:ext cx="3048000" cy="3825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564086" y="6394450"/>
            <a:ext cx="191316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71</a:t>
            </a:fld>
            <a:endParaRPr lang="en-US" dirty="0"/>
          </a:p>
        </p:txBody>
      </p:sp>
    </p:spTree>
    <p:extLst>
      <p:ext uri="{BB962C8B-B14F-4D97-AF65-F5344CB8AC3E}">
        <p14:creationId xmlns:p14="http://schemas.microsoft.com/office/powerpoint/2010/main" val="24948292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DISCLAIMER</a:t>
            </a:r>
          </a:p>
        </p:txBody>
      </p:sp>
      <p:sp>
        <p:nvSpPr>
          <p:cNvPr id="3" name="Content Placeholder 2"/>
          <p:cNvSpPr>
            <a:spLocks noGrp="1"/>
          </p:cNvSpPr>
          <p:nvPr>
            <p:ph idx="1"/>
          </p:nvPr>
        </p:nvSpPr>
        <p:spPr>
          <a:xfrm>
            <a:off x="632171" y="1276972"/>
            <a:ext cx="7772400" cy="4297362"/>
          </a:xfrm>
        </p:spPr>
        <p:txBody>
          <a:bodyPr/>
          <a:lstStyle/>
          <a:p>
            <a:pPr marL="0" indent="0">
              <a:buNone/>
            </a:pPr>
            <a:r>
              <a:rPr lang="en-US" sz="1600" dirty="0"/>
              <a:t> </a:t>
            </a:r>
          </a:p>
          <a:p>
            <a:r>
              <a:rPr lang="en-US" sz="16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600" dirty="0"/>
              <a:t>The opinions expressed herein regarding the requirements of the </a:t>
            </a:r>
            <a:r>
              <a:rPr lang="en-US" sz="1600" i="1" dirty="0"/>
              <a:t>NEHRP Recommended Seismic Provisions</a:t>
            </a:r>
            <a:r>
              <a:rPr lang="en-US" sz="1600" dirty="0"/>
              <a:t>, the referenced standards, and the building codes are not to be used for design purposes. Rather the user should consult the jurisdiction’s building official who has the authority to render interpretation of the code.</a:t>
            </a:r>
          </a:p>
          <a:p>
            <a:r>
              <a:rPr lang="en-US" sz="1600" dirty="0"/>
              <a:t>Any modifications made to the file represent the presenters' opinion only. </a:t>
            </a:r>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Tree>
    <p:extLst>
      <p:ext uri="{BB962C8B-B14F-4D97-AF65-F5344CB8AC3E}">
        <p14:creationId xmlns:p14="http://schemas.microsoft.com/office/powerpoint/2010/main" val="204356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“Reference Documents”</a:t>
            </a:r>
          </a:p>
        </p:txBody>
      </p:sp>
      <p:sp>
        <p:nvSpPr>
          <p:cNvPr id="3" name="Content Placeholder 2"/>
          <p:cNvSpPr>
            <a:spLocks noGrp="1"/>
          </p:cNvSpPr>
          <p:nvPr>
            <p:ph idx="1"/>
          </p:nvPr>
        </p:nvSpPr>
        <p:spPr>
          <a:xfrm>
            <a:off x="661988" y="1604962"/>
            <a:ext cx="7772400" cy="4536757"/>
          </a:xfrm>
        </p:spPr>
        <p:txBody>
          <a:bodyPr/>
          <a:lstStyle/>
          <a:p>
            <a:r>
              <a:rPr lang="en-US" dirty="0">
                <a:solidFill>
                  <a:schemeClr val="tx2"/>
                </a:solidFill>
              </a:rPr>
              <a:t>“Reference Documents or Reference Standards” are industry standards (such as API 650) for different NBS that have been accepted by ASCE 7 as modified by the provisions of Chapter 15.</a:t>
            </a:r>
          </a:p>
          <a:p>
            <a:r>
              <a:rPr lang="en-US" dirty="0">
                <a:solidFill>
                  <a:schemeClr val="tx2"/>
                </a:solidFill>
              </a:rPr>
              <a:t>Some of the “Reference Documents” listed in ASCE 7 have well defined seismic design procedures.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8</a:t>
            </a:fld>
            <a:endParaRPr lang="en-US" dirty="0"/>
          </a:p>
        </p:txBody>
      </p:sp>
    </p:spTree>
    <p:extLst>
      <p:ext uri="{BB962C8B-B14F-4D97-AF65-F5344CB8AC3E}">
        <p14:creationId xmlns:p14="http://schemas.microsoft.com/office/powerpoint/2010/main" val="3458054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“Reference Documents”</a:t>
            </a:r>
          </a:p>
        </p:txBody>
      </p:sp>
      <p:sp>
        <p:nvSpPr>
          <p:cNvPr id="3" name="Content Placeholder 2"/>
          <p:cNvSpPr>
            <a:spLocks noGrp="1"/>
          </p:cNvSpPr>
          <p:nvPr>
            <p:ph idx="1"/>
          </p:nvPr>
        </p:nvSpPr>
        <p:spPr>
          <a:xfrm>
            <a:off x="661988" y="1604962"/>
            <a:ext cx="7772400" cy="4536757"/>
          </a:xfrm>
        </p:spPr>
        <p:txBody>
          <a:bodyPr/>
          <a:lstStyle/>
          <a:p>
            <a:r>
              <a:rPr lang="en-US" dirty="0"/>
              <a:t>The adopted version of the Reference Documents are listed in Chapter 23 of ASCE 7-16.</a:t>
            </a:r>
          </a:p>
          <a:p>
            <a:r>
              <a:rPr lang="en-US" dirty="0"/>
              <a:t>Unless approval is obtained from the “authority having jurisdiction”, a newer edition of the Reference Document may not be used for the seismic design of the nonbuilding structure.</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9</a:t>
            </a:fld>
            <a:endParaRPr lang="en-US" dirty="0"/>
          </a:p>
        </p:txBody>
      </p:sp>
    </p:spTree>
    <p:extLst>
      <p:ext uri="{BB962C8B-B14F-4D97-AF65-F5344CB8AC3E}">
        <p14:creationId xmlns:p14="http://schemas.microsoft.com/office/powerpoint/2010/main" val="2846138943"/>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9100</TotalTime>
  <Words>7617</Words>
  <Application>Microsoft Office PowerPoint</Application>
  <PresentationFormat>On-screen Show (4:3)</PresentationFormat>
  <Paragraphs>791</Paragraphs>
  <Slides>72</Slides>
  <Notes>71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72</vt:i4>
      </vt:variant>
    </vt:vector>
  </HeadingPairs>
  <TitlesOfParts>
    <vt:vector size="80" baseType="lpstr">
      <vt:lpstr>Arial</vt:lpstr>
      <vt:lpstr>Calibri</vt:lpstr>
      <vt:lpstr>Cambria Math</vt:lpstr>
      <vt:lpstr>Symbol</vt:lpstr>
      <vt:lpstr>Times New Roman</vt:lpstr>
      <vt:lpstr>Default Design</vt:lpstr>
      <vt:lpstr>Equation</vt:lpstr>
      <vt:lpstr>Equation.DSMT4</vt:lpstr>
      <vt:lpstr>Nonbuilding Structure Design Fundamentals &amp; Example Problems By J. G. (Greg) Soules, P.E., S.E., SECB Originally developed by Harold O. Sprague, Jr., P.E.</vt:lpstr>
      <vt:lpstr>Seismic Design of Nonbuilding Structures</vt:lpstr>
      <vt:lpstr>Seismic Design of Nonbuilding Structures</vt:lpstr>
      <vt:lpstr>What are Nonbuilding Structures (NBS)?</vt:lpstr>
      <vt:lpstr>What are Nonbuilding Structures (NBS)?</vt:lpstr>
      <vt:lpstr>What are Nonbuilding Structures (NBS)?</vt:lpstr>
      <vt:lpstr>Use of “Reference Documents”</vt:lpstr>
      <vt:lpstr>Use of “Reference Documents”</vt:lpstr>
      <vt:lpstr>Use of “Reference Documents”</vt:lpstr>
      <vt:lpstr>Use of “Reference Documents”</vt:lpstr>
      <vt:lpstr>NBS Sensitive to Vertical Ground Motions</vt:lpstr>
      <vt:lpstr>NBS Sensitive to Vertical Ground Motions</vt:lpstr>
      <vt:lpstr>NBS Supported by Other Structures</vt:lpstr>
      <vt:lpstr>NBS Supported by Other Structures</vt:lpstr>
      <vt:lpstr>NBS Supported by Other Structures</vt:lpstr>
      <vt:lpstr>Nonbuilding Structures vs. Nonstructural Components</vt:lpstr>
      <vt:lpstr>Nonbuilding Structures vs. Nonstructural Components</vt:lpstr>
      <vt:lpstr>Nonbuilding Structures vs. Nonstructural Components</vt:lpstr>
      <vt:lpstr>Nonbuilding Structures vs. Nonstructural Components</vt:lpstr>
      <vt:lpstr>Nonbuilding Structures vs. Nonstructural Components</vt:lpstr>
      <vt:lpstr>NBS Similar to Buildings</vt:lpstr>
      <vt:lpstr>NBS Similar to Buildings</vt:lpstr>
      <vt:lpstr>Nonbuilding Structures Similar to Buildings</vt:lpstr>
      <vt:lpstr>Nonbuilding Structures Similar to Buildings</vt:lpstr>
      <vt:lpstr>Nonbuilding Structures Similar to Buildings</vt:lpstr>
      <vt:lpstr>Nonbuilding Structures Similar to Buildings</vt:lpstr>
      <vt:lpstr>Nonbuilding Structures Similar to Buildings</vt:lpstr>
      <vt:lpstr>Nonbuilding Structures Similar to Buildings</vt:lpstr>
      <vt:lpstr>Nonbuilding Structures Similar to Buildings</vt:lpstr>
      <vt:lpstr>Nonbuilding Structures Similar to Buildings</vt:lpstr>
      <vt:lpstr>Nonbuilding Structures Similar to Buildings</vt:lpstr>
      <vt:lpstr>Nonbuilding Structures Similar to Buildings</vt:lpstr>
      <vt:lpstr>Nonbuilding Structures Similar to Buildings</vt:lpstr>
      <vt:lpstr>Nonbuilding Structures Similar to Buildings</vt:lpstr>
      <vt:lpstr>NBS Not Similar to Buildings</vt:lpstr>
      <vt:lpstr>NBS Not Similar to Buildings</vt:lpstr>
      <vt:lpstr>NBS Not Similar to Buildings</vt:lpstr>
      <vt:lpstr>Tanks and Vessels Design Basis</vt:lpstr>
      <vt:lpstr>Tanks and Vessels Design Basis</vt:lpstr>
      <vt:lpstr>Tanks and Vessels Strength and Ductility</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Nonbuilding Structures Not Similar to Buildings</vt:lpstr>
      <vt:lpstr>Questions?</vt:lpstr>
      <vt:lpstr>DISCLAIMER</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Finley A. Charney</dc:creator>
  <cp:lastModifiedBy>Ian Kirksey</cp:lastModifiedBy>
  <cp:revision>497</cp:revision>
  <cp:lastPrinted>1998-07-06T16:25:22Z</cp:lastPrinted>
  <dcterms:created xsi:type="dcterms:W3CDTF">1998-06-02T20:38:30Z</dcterms:created>
  <dcterms:modified xsi:type="dcterms:W3CDTF">2016-09-23T17:33:11Z</dcterms:modified>
</cp:coreProperties>
</file>